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262" r:id="rId3"/>
    <p:sldId id="261" r:id="rId4"/>
    <p:sldId id="266" r:id="rId5"/>
    <p:sldId id="296" r:id="rId6"/>
    <p:sldId id="297" r:id="rId7"/>
    <p:sldId id="298" r:id="rId8"/>
    <p:sldId id="299" r:id="rId9"/>
    <p:sldId id="300" r:id="rId10"/>
    <p:sldId id="301" r:id="rId11"/>
    <p:sldId id="302" r:id="rId12"/>
    <p:sldId id="303" r:id="rId13"/>
    <p:sldId id="304" r:id="rId14"/>
    <p:sldId id="305" r:id="rId15"/>
    <p:sldId id="306" r:id="rId16"/>
    <p:sldId id="307"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328" r:id="rId38"/>
    <p:sldId id="329" r:id="rId39"/>
    <p:sldId id="331" r:id="rId40"/>
    <p:sldId id="332" r:id="rId41"/>
    <p:sldId id="333" r:id="rId42"/>
    <p:sldId id="334" r:id="rId43"/>
    <p:sldId id="335" r:id="rId44"/>
    <p:sldId id="336" r:id="rId45"/>
    <p:sldId id="337" r:id="rId46"/>
    <p:sldId id="338" r:id="rId47"/>
    <p:sldId id="339" r:id="rId48"/>
    <p:sldId id="340" r:id="rId49"/>
    <p:sldId id="341" r:id="rId50"/>
    <p:sldId id="342" r:id="rId51"/>
    <p:sldId id="343" r:id="rId52"/>
    <p:sldId id="344" r:id="rId53"/>
    <p:sldId id="345" r:id="rId54"/>
    <p:sldId id="346" r:id="rId55"/>
    <p:sldId id="347" r:id="rId56"/>
    <p:sldId id="348" r:id="rId57"/>
    <p:sldId id="349" r:id="rId58"/>
    <p:sldId id="350" r:id="rId59"/>
    <p:sldId id="351" r:id="rId60"/>
    <p:sldId id="352" r:id="rId61"/>
    <p:sldId id="353" r:id="rId62"/>
    <p:sldId id="354" r:id="rId63"/>
    <p:sldId id="356" r:id="rId64"/>
    <p:sldId id="357" r:id="rId65"/>
    <p:sldId id="358" r:id="rId66"/>
    <p:sldId id="359" r:id="rId67"/>
    <p:sldId id="360" r:id="rId68"/>
    <p:sldId id="361" r:id="rId69"/>
    <p:sldId id="362" r:id="rId70"/>
    <p:sldId id="363" r:id="rId71"/>
    <p:sldId id="364" r:id="rId72"/>
    <p:sldId id="365" r:id="rId73"/>
    <p:sldId id="366" r:id="rId74"/>
    <p:sldId id="367" r:id="rId75"/>
    <p:sldId id="369" r:id="rId76"/>
    <p:sldId id="370" r:id="rId77"/>
    <p:sldId id="372" r:id="rId78"/>
    <p:sldId id="371" r:id="rId79"/>
    <p:sldId id="373" r:id="rId80"/>
    <p:sldId id="374" r:id="rId81"/>
    <p:sldId id="375" r:id="rId82"/>
    <p:sldId id="280" r:id="rId83"/>
    <p:sldId id="290" r:id="rId84"/>
    <p:sldId id="295" r:id="rId85"/>
    <p:sldId id="376" r:id="rId86"/>
    <p:sldId id="292" r:id="rId87"/>
    <p:sldId id="291" r:id="rId88"/>
    <p:sldId id="294" r:id="rId89"/>
    <p:sldId id="293" r:id="rId9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256"/>
            <p14:sldId id="262"/>
            <p14:sldId id="261"/>
            <p14:sldId id="266"/>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6"/>
            <p14:sldId id="357"/>
            <p14:sldId id="358"/>
            <p14:sldId id="359"/>
            <p14:sldId id="360"/>
            <p14:sldId id="361"/>
            <p14:sldId id="362"/>
            <p14:sldId id="363"/>
            <p14:sldId id="364"/>
            <p14:sldId id="365"/>
            <p14:sldId id="366"/>
            <p14:sldId id="367"/>
            <p14:sldId id="369"/>
            <p14:sldId id="370"/>
            <p14:sldId id="372"/>
            <p14:sldId id="371"/>
            <p14:sldId id="373"/>
            <p14:sldId id="374"/>
            <p14:sldId id="375"/>
            <p14:sldId id="280"/>
            <p14:sldId id="290"/>
            <p14:sldId id="295"/>
            <p14:sldId id="376"/>
            <p14:sldId id="292"/>
            <p14:sldId id="291"/>
            <p14:sldId id="294"/>
          </p14:sldIdLst>
        </p14:section>
        <p14:section name="Untitled Section" id="{0F1CB131-A6BD-43D0-B8D4-1F27CEF7A05E}">
          <p14:sldIdLst>
            <p14:sldId id="293"/>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06" autoAdjust="0"/>
    <p:restoredTop sz="86355" autoAdjust="0"/>
  </p:normalViewPr>
  <p:slideViewPr>
    <p:cSldViewPr>
      <p:cViewPr varScale="1">
        <p:scale>
          <a:sx n="74" d="100"/>
          <a:sy n="74" d="100"/>
        </p:scale>
        <p:origin x="99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16/7/2015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87</a:t>
            </a:fld>
            <a:endParaRPr lang="el-GR"/>
          </a:p>
        </p:txBody>
      </p:sp>
    </p:spTree>
    <p:extLst>
      <p:ext uri="{BB962C8B-B14F-4D97-AF65-F5344CB8AC3E}">
        <p14:creationId xmlns:p14="http://schemas.microsoft.com/office/powerpoint/2010/main" val="3310165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88</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89</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a:t>
            </a:fld>
            <a:endParaRPr lang="el-GR" dirty="0"/>
          </a:p>
        </p:txBody>
      </p:sp>
    </p:spTree>
    <p:extLst>
      <p:ext uri="{BB962C8B-B14F-4D97-AF65-F5344CB8AC3E}">
        <p14:creationId xmlns:p14="http://schemas.microsoft.com/office/powerpoint/2010/main" val="753798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a:t>
            </a:fld>
            <a:endParaRPr lang="el-GR" dirty="0"/>
          </a:p>
        </p:txBody>
      </p:sp>
    </p:spTree>
    <p:extLst>
      <p:ext uri="{BB962C8B-B14F-4D97-AF65-F5344CB8AC3E}">
        <p14:creationId xmlns:p14="http://schemas.microsoft.com/office/powerpoint/2010/main" val="4156830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a:t>
            </a:fld>
            <a:endParaRPr lang="el-GR" dirty="0"/>
          </a:p>
        </p:txBody>
      </p:sp>
    </p:spTree>
    <p:extLst>
      <p:ext uri="{BB962C8B-B14F-4D97-AF65-F5344CB8AC3E}">
        <p14:creationId xmlns:p14="http://schemas.microsoft.com/office/powerpoint/2010/main" val="3629968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82</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83</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84</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85</a:t>
            </a:fld>
            <a:endParaRPr lang="el-GR"/>
          </a:p>
        </p:txBody>
      </p:sp>
    </p:spTree>
    <p:extLst>
      <p:ext uri="{BB962C8B-B14F-4D97-AF65-F5344CB8AC3E}">
        <p14:creationId xmlns:p14="http://schemas.microsoft.com/office/powerpoint/2010/main" val="2830078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86</a:t>
            </a:fld>
            <a:endParaRPr lang="el-GR"/>
          </a:p>
        </p:txBody>
      </p:sp>
    </p:spTree>
    <p:extLst>
      <p:ext uri="{BB962C8B-B14F-4D97-AF65-F5344CB8AC3E}">
        <p14:creationId xmlns:p14="http://schemas.microsoft.com/office/powerpoint/2010/main" val="1537509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7"/>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5" y="6441973"/>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z="1200" smtClean="0">
                <a:solidFill>
                  <a:srgbClr val="5075BC"/>
                </a:solidFill>
              </a:rPr>
              <a:pPr algn="ctr"/>
              <a:t>‹#›</a:t>
            </a:fld>
            <a:endParaRPr lang="el-GR" sz="1200" dirty="0">
              <a:solidFill>
                <a:srgbClr val="5075BC"/>
              </a:solidFill>
            </a:endParaRPr>
          </a:p>
        </p:txBody>
      </p:sp>
      <p:sp>
        <p:nvSpPr>
          <p:cNvPr id="5" name="2 - Θέση υποσέλιδου"/>
          <p:cNvSpPr txBox="1">
            <a:spLocks/>
          </p:cNvSpPr>
          <p:nvPr userDrawn="1"/>
        </p:nvSpPr>
        <p:spPr bwMode="auto">
          <a:xfrm>
            <a:off x="539553" y="6441602"/>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ea typeface="+mn-ea"/>
                <a:cs typeface="+mn-cs"/>
              </a:rPr>
              <a:t>Η Άλγεβρα της Αναγέννησης</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40"/>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40"/>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4"/>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5" y="6441973"/>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z="1200" smtClean="0">
                <a:solidFill>
                  <a:srgbClr val="5075BC"/>
                </a:solidFill>
              </a:rPr>
              <a:pPr algn="ctr"/>
              <a:t>‹#›</a:t>
            </a:fld>
            <a:endParaRPr lang="el-GR" sz="1200" dirty="0">
              <a:solidFill>
                <a:srgbClr val="5075BC"/>
              </a:solidFill>
            </a:endParaRPr>
          </a:p>
        </p:txBody>
      </p:sp>
      <p:sp>
        <p:nvSpPr>
          <p:cNvPr id="5" name="2 - Θέση υποσέλιδου"/>
          <p:cNvSpPr txBox="1">
            <a:spLocks/>
          </p:cNvSpPr>
          <p:nvPr userDrawn="1"/>
        </p:nvSpPr>
        <p:spPr bwMode="auto">
          <a:xfrm>
            <a:off x="539553" y="6441602"/>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ea typeface="+mn-ea"/>
                <a:cs typeface="+mn-cs"/>
              </a:rPr>
              <a:t>Η Άλγεβρα της Αναγέννησης</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2"/>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5" y="6441973"/>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z="1200" smtClean="0">
                <a:solidFill>
                  <a:srgbClr val="5075BC"/>
                </a:solidFill>
              </a:rPr>
              <a:pPr algn="ctr"/>
              <a:t>‹#›</a:t>
            </a:fld>
            <a:endParaRPr lang="el-GR" sz="1200" dirty="0">
              <a:solidFill>
                <a:srgbClr val="5075BC"/>
              </a:solidFill>
            </a:endParaRPr>
          </a:p>
        </p:txBody>
      </p:sp>
      <p:sp>
        <p:nvSpPr>
          <p:cNvPr id="6" name="2 - Θέση υποσέλιδου"/>
          <p:cNvSpPr txBox="1">
            <a:spLocks/>
          </p:cNvSpPr>
          <p:nvPr userDrawn="1"/>
        </p:nvSpPr>
        <p:spPr bwMode="auto">
          <a:xfrm>
            <a:off x="539553" y="6441602"/>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ea typeface="+mn-ea"/>
                <a:cs typeface="+mn-cs"/>
              </a:rPr>
              <a:t>Η Άλγεβρα της Αναγέννησης</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6"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6"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5" y="6441973"/>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z="1200" smtClean="0">
                <a:solidFill>
                  <a:srgbClr val="5075BC"/>
                </a:solidFill>
              </a:rPr>
              <a:pPr algn="ctr"/>
              <a:t>‹#›</a:t>
            </a:fld>
            <a:endParaRPr lang="el-GR" sz="1200" dirty="0">
              <a:solidFill>
                <a:srgbClr val="5075BC"/>
              </a:solidFill>
            </a:endParaRPr>
          </a:p>
        </p:txBody>
      </p:sp>
      <p:sp>
        <p:nvSpPr>
          <p:cNvPr id="8" name="2 - Θέση υποσέλιδου"/>
          <p:cNvSpPr txBox="1">
            <a:spLocks/>
          </p:cNvSpPr>
          <p:nvPr userDrawn="1"/>
        </p:nvSpPr>
        <p:spPr bwMode="auto">
          <a:xfrm>
            <a:off x="539553" y="6441602"/>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ea typeface="+mn-ea"/>
                <a:cs typeface="+mn-cs"/>
              </a:rPr>
              <a:t>Η Άλγεβρα της Αναγέννησης</a:t>
            </a:r>
            <a:endParaRPr lang="en-US" sz="1000" dirty="0">
              <a:solidFill>
                <a:srgbClr val="5075BC"/>
              </a:solidFill>
              <a:ea typeface="ＭＳ Ｐゴシック" pitchFamily="34" charset="-128"/>
              <a:cs typeface="+mn-cs"/>
            </a:endParaRPr>
          </a:p>
        </p:txBody>
      </p:sp>
      <p:pic>
        <p:nvPicPr>
          <p:cNvPr id="9" name="Picture 8"/>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5" y="6441973"/>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z="1200" smtClean="0">
                <a:solidFill>
                  <a:srgbClr val="5075BC"/>
                </a:solidFill>
              </a:rPr>
              <a:pPr algn="ctr"/>
              <a:t>‹#›</a:t>
            </a:fld>
            <a:endParaRPr lang="el-GR" sz="1200" dirty="0">
              <a:solidFill>
                <a:srgbClr val="5075BC"/>
              </a:solidFill>
            </a:endParaRPr>
          </a:p>
        </p:txBody>
      </p:sp>
      <p:sp>
        <p:nvSpPr>
          <p:cNvPr id="4" name="2 - Θέση υποσέλιδου"/>
          <p:cNvSpPr txBox="1">
            <a:spLocks/>
          </p:cNvSpPr>
          <p:nvPr userDrawn="1"/>
        </p:nvSpPr>
        <p:spPr bwMode="auto">
          <a:xfrm>
            <a:off x="539553" y="6441602"/>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ea typeface="+mn-ea"/>
                <a:cs typeface="+mn-cs"/>
              </a:rPr>
              <a:t>Η Άλγεβρα της Αναγέννησης</a:t>
            </a:r>
            <a:endParaRPr lang="en-US" sz="1000" dirty="0">
              <a:solidFill>
                <a:srgbClr val="5075BC"/>
              </a:solidFill>
              <a:ea typeface="ＭＳ Ｐゴシック" pitchFamily="34" charset="-128"/>
              <a:cs typeface="+mn-cs"/>
            </a:endParaRPr>
          </a:p>
        </p:txBody>
      </p:sp>
      <p:pic>
        <p:nvPicPr>
          <p:cNvPr id="5" name="Picture 4"/>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1"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5" y="6441973"/>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z="1200" smtClean="0">
                <a:solidFill>
                  <a:srgbClr val="5075BC"/>
                </a:solidFill>
              </a:rPr>
              <a:pPr algn="ctr"/>
              <a:t>‹#›</a:t>
            </a:fld>
            <a:endParaRPr lang="el-GR" sz="1200" dirty="0">
              <a:solidFill>
                <a:srgbClr val="5075BC"/>
              </a:solidFill>
            </a:endParaRPr>
          </a:p>
        </p:txBody>
      </p:sp>
      <p:sp>
        <p:nvSpPr>
          <p:cNvPr id="7" name="2 - Θέση υποσέλιδου"/>
          <p:cNvSpPr txBox="1">
            <a:spLocks/>
          </p:cNvSpPr>
          <p:nvPr userDrawn="1"/>
        </p:nvSpPr>
        <p:spPr bwMode="auto">
          <a:xfrm>
            <a:off x="539553" y="6441602"/>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ea typeface="+mn-ea"/>
                <a:cs typeface="+mn-cs"/>
              </a:rPr>
              <a:t>Η Άλγεβρα της Αναγέννησης</a:t>
            </a:r>
            <a:endParaRPr lang="en-US" sz="1000" dirty="0">
              <a:solidFill>
                <a:srgbClr val="5075BC"/>
              </a:solidFill>
              <a:ea typeface="ＭＳ Ｐゴシック" pitchFamily="34" charset="-128"/>
              <a:cs typeface="+mn-cs"/>
            </a:endParaRPr>
          </a:p>
        </p:txBody>
      </p:sp>
      <p:pic>
        <p:nvPicPr>
          <p:cNvPr id="8" name="Picture 7"/>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5" y="6441973"/>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z="1200" smtClean="0">
                <a:solidFill>
                  <a:srgbClr val="5075BC"/>
                </a:solidFill>
              </a:rPr>
              <a:pPr algn="ctr"/>
              <a:t>‹#›</a:t>
            </a:fld>
            <a:endParaRPr lang="el-GR" sz="1200" dirty="0">
              <a:solidFill>
                <a:srgbClr val="5075BC"/>
              </a:solidFill>
            </a:endParaRPr>
          </a:p>
        </p:txBody>
      </p:sp>
      <p:sp>
        <p:nvSpPr>
          <p:cNvPr id="6" name="2 - Θέση υποσέλιδου"/>
          <p:cNvSpPr txBox="1">
            <a:spLocks/>
          </p:cNvSpPr>
          <p:nvPr userDrawn="1"/>
        </p:nvSpPr>
        <p:spPr bwMode="auto">
          <a:xfrm>
            <a:off x="539553" y="6441602"/>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ea typeface="+mn-ea"/>
                <a:cs typeface="+mn-cs"/>
              </a:rPr>
              <a:t>Η Άλγεβρα της Αναγέννησης</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en.wikipedia.org/wiki/Ptolemaic_system" TargetMode="External"/><Relationship Id="rId3" Type="http://schemas.openxmlformats.org/officeDocument/2006/relationships/hyperlink" Target="http://en.wikipedia.org/wiki/Renaissance" TargetMode="External"/><Relationship Id="rId7" Type="http://schemas.openxmlformats.org/officeDocument/2006/relationships/hyperlink" Target="http://en.wikipedia.org/wiki/Ptolemy" TargetMode="External"/><Relationship Id="rId2" Type="http://schemas.openxmlformats.org/officeDocument/2006/relationships/hyperlink" Target="http://en.wikipedia.org/wiki/Copernican_heliocentrism" TargetMode="External"/><Relationship Id="rId1" Type="http://schemas.openxmlformats.org/officeDocument/2006/relationships/slideLayout" Target="../slideLayouts/slideLayout2.xml"/><Relationship Id="rId6" Type="http://schemas.openxmlformats.org/officeDocument/2006/relationships/hyperlink" Target="http://en.wikipedia.org/wiki/Holy_Roman_Empire" TargetMode="External"/><Relationship Id="rId5" Type="http://schemas.openxmlformats.org/officeDocument/2006/relationships/hyperlink" Target="http://en.wikipedia.org/wiki/Nuremberg" TargetMode="External"/><Relationship Id="rId4" Type="http://schemas.openxmlformats.org/officeDocument/2006/relationships/hyperlink" Target="http://en.wikipedia.org/wiki/Nicolaus_Copernicu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3"/>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685800" y="2006577"/>
            <a:ext cx="7772400" cy="1470025"/>
          </a:xfrm>
        </p:spPr>
        <p:txBody>
          <a:bodyPr/>
          <a:lstStyle/>
          <a:p>
            <a:r>
              <a:rPr lang="el-GR" dirty="0" smtClean="0">
                <a:solidFill>
                  <a:srgbClr val="5075BC"/>
                </a:solidFill>
              </a:rPr>
              <a:t>Ιστορία νεότερων Μαθηματικών</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r>
              <a:rPr lang="el-GR" sz="2800" dirty="0">
                <a:solidFill>
                  <a:srgbClr val="5075BC"/>
                </a:solidFill>
                <a:latin typeface="+mj-lt"/>
                <a:ea typeface="+mj-ea"/>
                <a:cs typeface="+mj-cs"/>
              </a:rPr>
              <a:t>Ενότητα </a:t>
            </a:r>
            <a:r>
              <a:rPr lang="en-US" sz="2800" dirty="0">
                <a:solidFill>
                  <a:srgbClr val="5075BC"/>
                </a:solidFill>
                <a:latin typeface="+mj-lt"/>
                <a:ea typeface="+mj-ea"/>
                <a:cs typeface="+mj-cs"/>
              </a:rPr>
              <a:t>3</a:t>
            </a:r>
            <a:r>
              <a:rPr lang="el-GR" sz="2800" dirty="0">
                <a:solidFill>
                  <a:srgbClr val="5075BC"/>
                </a:solidFill>
                <a:latin typeface="+mj-lt"/>
                <a:ea typeface="+mj-ea"/>
                <a:cs typeface="+mj-cs"/>
              </a:rPr>
              <a:t>:</a:t>
            </a:r>
            <a:r>
              <a:rPr lang="en-US" sz="2800" dirty="0">
                <a:solidFill>
                  <a:srgbClr val="5075BC"/>
                </a:solidFill>
                <a:latin typeface="+mj-lt"/>
                <a:ea typeface="+mj-ea"/>
                <a:cs typeface="+mj-cs"/>
              </a:rPr>
              <a:t> </a:t>
            </a:r>
            <a:r>
              <a:rPr lang="el-GR" sz="2800" dirty="0">
                <a:latin typeface="+mj-lt"/>
                <a:ea typeface="+mj-ea"/>
                <a:cs typeface="+mj-cs"/>
              </a:rPr>
              <a:t>Η Άλγεβρα της Αναγέννησης</a:t>
            </a:r>
            <a:endParaRPr lang="en-US" sz="2800" dirty="0"/>
          </a:p>
          <a:p>
            <a:endParaRPr lang="el-GR" sz="2800" dirty="0"/>
          </a:p>
          <a:p>
            <a:r>
              <a:rPr lang="el-GR" sz="2800" dirty="0"/>
              <a:t>Παπασταυρίδης Σταύρος</a:t>
            </a:r>
          </a:p>
          <a:p>
            <a:r>
              <a:rPr lang="el-GR" sz="2800" dirty="0"/>
              <a:t>Σχολή Θετικών Επιστημών</a:t>
            </a:r>
          </a:p>
          <a:p>
            <a:r>
              <a:rPr lang="el-GR" sz="2800" dirty="0"/>
              <a:t>Τμήμα Μαθηματικών</a:t>
            </a:r>
            <a:endParaRPr lang="en-US" sz="2800" dirty="0"/>
          </a:p>
          <a:p>
            <a:endParaRPr lang="el-GR" sz="2800" dirty="0"/>
          </a:p>
        </p:txBody>
      </p:sp>
    </p:spTree>
    <p:extLst>
      <p:ext uri="{BB962C8B-B14F-4D97-AF65-F5344CB8AC3E}">
        <p14:creationId xmlns:p14="http://schemas.microsoft.com/office/powerpoint/2010/main" val="342819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a:t>The solution of the cubic equation (synopsis) </a:t>
            </a:r>
            <a:r>
              <a:rPr lang="en-US" dirty="0" smtClean="0"/>
              <a:t>(6/8)</a:t>
            </a:r>
            <a:endParaRPr lang="el-GR"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559439" y="1916832"/>
            <a:ext cx="8025122" cy="2310496"/>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1281447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a:t>The solution of the cubic equation (synopsis) </a:t>
            </a:r>
            <a:r>
              <a:rPr lang="en-US" dirty="0" smtClean="0"/>
              <a:t>(7/8)</a:t>
            </a:r>
            <a:endParaRPr lang="el-GR" dirty="0"/>
          </a:p>
        </p:txBody>
      </p:sp>
      <p:pic>
        <p:nvPicPr>
          <p:cNvPr id="6" name="Picture 2"/>
          <p:cNvPicPr>
            <a:picLocks noGrp="1" noChangeAspect="1" noChangeArrowheads="1"/>
          </p:cNvPicPr>
          <p:nvPr>
            <p:ph idx="1"/>
          </p:nvPr>
        </p:nvPicPr>
        <p:blipFill>
          <a:blip r:embed="rId2" cstate="print"/>
          <a:srcRect/>
          <a:stretch>
            <a:fillRect/>
          </a:stretch>
        </p:blipFill>
        <p:spPr bwMode="auto">
          <a:xfrm>
            <a:off x="653324" y="1772816"/>
            <a:ext cx="7837351" cy="284463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9590896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a:t>The solution of the cubic equation (synopsis) </a:t>
            </a:r>
            <a:r>
              <a:rPr lang="en-US" dirty="0" smtClean="0"/>
              <a:t>(8/8)</a:t>
            </a:r>
            <a:endParaRPr lang="el-GR" dirty="0"/>
          </a:p>
        </p:txBody>
      </p:sp>
      <p:pic>
        <p:nvPicPr>
          <p:cNvPr id="5" name="Picture 2"/>
          <p:cNvPicPr>
            <a:picLocks noGrp="1" noChangeAspect="1" noChangeArrowheads="1"/>
          </p:cNvPicPr>
          <p:nvPr>
            <p:ph sz="half" idx="1"/>
          </p:nvPr>
        </p:nvPicPr>
        <p:blipFill>
          <a:blip r:embed="rId2" cstate="print"/>
          <a:stretch>
            <a:fillRect/>
          </a:stretch>
        </p:blipFill>
        <p:spPr bwMode="auto">
          <a:xfrm>
            <a:off x="457200" y="2528960"/>
            <a:ext cx="4301803" cy="2159826"/>
          </a:xfrm>
          <a:prstGeom prst="rect">
            <a:avLst/>
          </a:prstGeom>
          <a:noFill/>
          <a:ln w="9525">
            <a:solidFill>
              <a:schemeClr val="tx1"/>
            </a:solidFill>
            <a:miter lim="800000"/>
            <a:headEnd/>
            <a:tailEnd/>
          </a:ln>
        </p:spPr>
      </p:pic>
      <p:pic>
        <p:nvPicPr>
          <p:cNvPr id="7" name="Picture 2"/>
          <p:cNvPicPr>
            <a:picLocks noGrp="1" noChangeAspect="1" noChangeArrowheads="1"/>
          </p:cNvPicPr>
          <p:nvPr>
            <p:ph sz="half" idx="2"/>
          </p:nvPr>
        </p:nvPicPr>
        <p:blipFill>
          <a:blip r:embed="rId3" cstate="print"/>
          <a:srcRect/>
          <a:stretch>
            <a:fillRect/>
          </a:stretch>
        </p:blipFill>
        <p:spPr bwMode="auto">
          <a:xfrm>
            <a:off x="5396954" y="2528873"/>
            <a:ext cx="3289846" cy="21600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0992508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n-US" dirty="0" err="1"/>
              <a:t>Gerolamo</a:t>
            </a:r>
            <a:r>
              <a:rPr lang="en-US" dirty="0"/>
              <a:t> </a:t>
            </a:r>
            <a:r>
              <a:rPr lang="en-US" dirty="0" err="1" smtClean="0"/>
              <a:t>Cardano</a:t>
            </a:r>
            <a:r>
              <a:rPr lang="el-GR" dirty="0" smtClean="0"/>
              <a:t> (</a:t>
            </a:r>
            <a:r>
              <a:rPr lang="el-GR" dirty="0" smtClean="0"/>
              <a:t>1/</a:t>
            </a:r>
            <a:r>
              <a:rPr lang="en-US" dirty="0" smtClean="0"/>
              <a:t>5</a:t>
            </a:r>
            <a:r>
              <a:rPr lang="el-GR" dirty="0" smtClean="0"/>
              <a:t>)</a:t>
            </a:r>
            <a:endParaRPr lang="el-GR" dirty="0"/>
          </a:p>
        </p:txBody>
      </p:sp>
      <p:sp>
        <p:nvSpPr>
          <p:cNvPr id="6" name="Θέση περιεχομένου 5"/>
          <p:cNvSpPr>
            <a:spLocks noGrp="1"/>
          </p:cNvSpPr>
          <p:nvPr>
            <p:ph idx="1"/>
          </p:nvPr>
        </p:nvSpPr>
        <p:spPr/>
        <p:txBody>
          <a:bodyPr>
            <a:normAutofit fontScale="70000" lnSpcReduction="20000"/>
          </a:bodyPr>
          <a:lstStyle/>
          <a:p>
            <a:r>
              <a:rPr lang="en-US" b="1" i="1" dirty="0" err="1"/>
              <a:t>Gerolamo</a:t>
            </a:r>
            <a:r>
              <a:rPr lang="en-US" b="1" i="1" dirty="0"/>
              <a:t> </a:t>
            </a:r>
            <a:r>
              <a:rPr lang="en-US" b="1" i="1" dirty="0" err="1"/>
              <a:t>Cardano</a:t>
            </a:r>
            <a:r>
              <a:rPr lang="en-US" b="1" i="1" dirty="0"/>
              <a:t> (1501–1576)</a:t>
            </a:r>
          </a:p>
          <a:p>
            <a:r>
              <a:rPr lang="en-US" dirty="0" err="1"/>
              <a:t>Cardano</a:t>
            </a:r>
            <a:r>
              <a:rPr lang="en-US" dirty="0"/>
              <a:t> was trained as a physician, but was denied admission</a:t>
            </a:r>
            <a:r>
              <a:rPr lang="el-GR" dirty="0"/>
              <a:t> </a:t>
            </a:r>
            <a:r>
              <a:rPr lang="en-US" dirty="0"/>
              <a:t>to the Milan College of Physicians because of his illegitimate birth. For several years, therefore, he practiced medicine in a small town near Padua, returning to Milan in 1533, where he treated occasional private patients as well as lectured in mathematics and wrote a textbook on </a:t>
            </a:r>
            <a:r>
              <a:rPr lang="en-US" dirty="0" smtClean="0"/>
              <a:t>arithmetic.</a:t>
            </a:r>
            <a:endParaRPr lang="el-GR" dirty="0" smtClean="0"/>
          </a:p>
          <a:p>
            <a:r>
              <a:rPr lang="en-US" dirty="0" smtClean="0"/>
              <a:t>Finally</a:t>
            </a:r>
            <a:r>
              <a:rPr lang="en-US" dirty="0"/>
              <a:t>, he convinced the College of Physicians to change</a:t>
            </a:r>
            <a:r>
              <a:rPr lang="el-GR" dirty="0"/>
              <a:t> </a:t>
            </a:r>
            <a:r>
              <a:rPr lang="en-US" dirty="0"/>
              <a:t>its mind. </a:t>
            </a:r>
            <a:r>
              <a:rPr lang="en-US" dirty="0" err="1"/>
              <a:t>Cardano</a:t>
            </a:r>
            <a:r>
              <a:rPr lang="en-US" dirty="0"/>
              <a:t> soon became the most prominent physician</a:t>
            </a:r>
            <a:r>
              <a:rPr lang="el-GR" dirty="0"/>
              <a:t> </a:t>
            </a:r>
            <a:r>
              <a:rPr lang="en-US" dirty="0"/>
              <a:t>in Milan and in great demand throughout Europe. His</a:t>
            </a:r>
            <a:r>
              <a:rPr lang="el-GR" dirty="0"/>
              <a:t> </a:t>
            </a:r>
            <a:r>
              <a:rPr lang="en-US" dirty="0"/>
              <a:t>most important patient was probably John Hamilton, the Archbishop of Scotland, who in 1551 requested </a:t>
            </a:r>
            <a:r>
              <a:rPr lang="en-US" dirty="0" err="1"/>
              <a:t>Cardano’s</a:t>
            </a:r>
            <a:r>
              <a:rPr lang="en-US" dirty="0"/>
              <a:t> services to help him overcome steadily worsening attacks of asthma.</a:t>
            </a:r>
          </a:p>
          <a:p>
            <a:pPr marL="0" indent="0">
              <a:buNone/>
            </a:pPr>
            <a:endParaRPr lang="el-GR" dirty="0"/>
          </a:p>
        </p:txBody>
      </p:sp>
    </p:spTree>
    <p:extLst>
      <p:ext uri="{BB962C8B-B14F-4D97-AF65-F5344CB8AC3E}">
        <p14:creationId xmlns:p14="http://schemas.microsoft.com/office/powerpoint/2010/main" val="3057659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n-US" dirty="0" err="1"/>
              <a:t>Gerolamo</a:t>
            </a:r>
            <a:r>
              <a:rPr lang="en-US" dirty="0"/>
              <a:t> </a:t>
            </a:r>
            <a:r>
              <a:rPr lang="en-US" dirty="0" err="1" smtClean="0"/>
              <a:t>Cardano</a:t>
            </a:r>
            <a:r>
              <a:rPr lang="el-GR" dirty="0" smtClean="0"/>
              <a:t> (</a:t>
            </a:r>
            <a:r>
              <a:rPr lang="el-GR" dirty="0" smtClean="0"/>
              <a:t>2/</a:t>
            </a:r>
            <a:r>
              <a:rPr lang="en-US" dirty="0" smtClean="0"/>
              <a:t>5</a:t>
            </a:r>
            <a:r>
              <a:rPr lang="el-GR" dirty="0" smtClean="0"/>
              <a:t>)</a:t>
            </a:r>
            <a:endParaRPr lang="el-GR" dirty="0"/>
          </a:p>
        </p:txBody>
      </p:sp>
      <p:sp>
        <p:nvSpPr>
          <p:cNvPr id="6" name="Θέση περιεχομένου 5"/>
          <p:cNvSpPr>
            <a:spLocks noGrp="1"/>
          </p:cNvSpPr>
          <p:nvPr>
            <p:ph idx="1"/>
          </p:nvPr>
        </p:nvSpPr>
        <p:spPr/>
        <p:txBody>
          <a:bodyPr>
            <a:normAutofit fontScale="77500" lnSpcReduction="20000"/>
          </a:bodyPr>
          <a:lstStyle/>
          <a:p>
            <a:r>
              <a:rPr lang="en-US" dirty="0" err="1"/>
              <a:t>Cardano</a:t>
            </a:r>
            <a:r>
              <a:rPr lang="en-US" dirty="0"/>
              <a:t>, after spending a month observing the archbishop’s symptoms and habits, decided he had a severe allergy to the feathers in the bed he slept </a:t>
            </a:r>
            <a:r>
              <a:rPr lang="en-US" dirty="0" smtClean="0"/>
              <a:t>in.</a:t>
            </a:r>
            <a:endParaRPr lang="el-GR" dirty="0" smtClean="0"/>
          </a:p>
          <a:p>
            <a:r>
              <a:rPr lang="en-US" dirty="0" smtClean="0"/>
              <a:t>Thus</a:t>
            </a:r>
            <a:r>
              <a:rPr lang="en-US" dirty="0"/>
              <a:t>, </a:t>
            </a:r>
            <a:r>
              <a:rPr lang="en-US" dirty="0" err="1"/>
              <a:t>Cardano</a:t>
            </a:r>
            <a:r>
              <a:rPr lang="en-US" dirty="0"/>
              <a:t> recommended that the bedding be changed to silk and the pillow to linen. The archbishop’s health improved immediately, and he remained</a:t>
            </a:r>
            <a:r>
              <a:rPr lang="el-GR" dirty="0"/>
              <a:t> </a:t>
            </a:r>
            <a:r>
              <a:rPr lang="en-US" dirty="0"/>
              <a:t>extremely grateful to </a:t>
            </a:r>
            <a:r>
              <a:rPr lang="en-US" dirty="0" err="1"/>
              <a:t>Cardano</a:t>
            </a:r>
            <a:r>
              <a:rPr lang="en-US" dirty="0"/>
              <a:t> for the rest of his life, offering money and other assistance whenever </a:t>
            </a:r>
            <a:r>
              <a:rPr lang="en-US" dirty="0" err="1"/>
              <a:t>Cardano</a:t>
            </a:r>
            <a:r>
              <a:rPr lang="en-US" dirty="0"/>
              <a:t> might need </a:t>
            </a:r>
            <a:r>
              <a:rPr lang="en-US" dirty="0" smtClean="0"/>
              <a:t>it.</a:t>
            </a:r>
            <a:endParaRPr lang="el-GR" dirty="0" smtClean="0"/>
          </a:p>
          <a:p>
            <a:r>
              <a:rPr lang="en-US" dirty="0" err="1" smtClean="0"/>
              <a:t>Cardano</a:t>
            </a:r>
            <a:r>
              <a:rPr lang="en-US" dirty="0" smtClean="0"/>
              <a:t> </a:t>
            </a:r>
            <a:r>
              <a:rPr lang="en-US" dirty="0"/>
              <a:t>was not so successful in his attempt to cast a horoscope for the young king Edward VI on his return from Scotland through England. He predicted a long life, but unfortunately, the sixteen-year-old king died shortly thereafter.</a:t>
            </a:r>
            <a:endParaRPr lang="el-GR" dirty="0"/>
          </a:p>
          <a:p>
            <a:pPr marL="0" indent="0">
              <a:buNone/>
            </a:pPr>
            <a:endParaRPr lang="el-GR" dirty="0"/>
          </a:p>
        </p:txBody>
      </p:sp>
    </p:spTree>
    <p:extLst>
      <p:ext uri="{BB962C8B-B14F-4D97-AF65-F5344CB8AC3E}">
        <p14:creationId xmlns:p14="http://schemas.microsoft.com/office/powerpoint/2010/main" val="39174722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err="1"/>
              <a:t>Gerolamo</a:t>
            </a:r>
            <a:r>
              <a:rPr lang="en-US" dirty="0"/>
              <a:t> </a:t>
            </a:r>
            <a:r>
              <a:rPr lang="en-US" dirty="0" err="1"/>
              <a:t>Cardano</a:t>
            </a:r>
            <a:r>
              <a:rPr lang="en-US" dirty="0"/>
              <a:t> and the </a:t>
            </a:r>
            <a:r>
              <a:rPr lang="en-US" dirty="0" err="1"/>
              <a:t>Ars</a:t>
            </a:r>
            <a:r>
              <a:rPr lang="en-US" dirty="0"/>
              <a:t> Magna</a:t>
            </a:r>
            <a:endParaRPr lang="el-GR" dirty="0"/>
          </a:p>
        </p:txBody>
      </p:sp>
      <p:sp>
        <p:nvSpPr>
          <p:cNvPr id="3" name="Θέση περιεχομένου 2"/>
          <p:cNvSpPr>
            <a:spLocks noGrp="1"/>
          </p:cNvSpPr>
          <p:nvPr>
            <p:ph idx="1"/>
          </p:nvPr>
        </p:nvSpPr>
        <p:spPr/>
        <p:txBody>
          <a:bodyPr/>
          <a:lstStyle/>
          <a:p>
            <a:r>
              <a:rPr lang="en-US" dirty="0" err="1"/>
              <a:t>Cardano’s</a:t>
            </a:r>
            <a:r>
              <a:rPr lang="en-US" dirty="0"/>
              <a:t> own life was filled with many tragedies, including the death of his wife in 1546 and the execution of his son for the murder of his own wife in 1560. The final blow came in 1570 when he was brought before the Inquisition on a charge of heresy. </a:t>
            </a:r>
            <a:r>
              <a:rPr lang="en-US" b="1" dirty="0"/>
              <a:t>Fortunately, the sentence was relatively </a:t>
            </a:r>
            <a:r>
              <a:rPr lang="en-US" b="1" dirty="0" smtClean="0"/>
              <a:t>lenient</a:t>
            </a:r>
            <a:r>
              <a:rPr lang="el-GR" dirty="0" smtClean="0"/>
              <a:t>.</a:t>
            </a:r>
            <a:r>
              <a:rPr lang="en-US" b="1" dirty="0" smtClean="0"/>
              <a:t> </a:t>
            </a:r>
            <a:r>
              <a:rPr lang="en-US" dirty="0" err="1"/>
              <a:t>Cardano</a:t>
            </a:r>
            <a:r>
              <a:rPr lang="en-US" dirty="0"/>
              <a:t> spent his last few years in Rome, where he wrote his autobiography </a:t>
            </a:r>
            <a:r>
              <a:rPr lang="en-US" i="1" dirty="0"/>
              <a:t>De </a:t>
            </a:r>
            <a:r>
              <a:rPr lang="en-US" i="1" dirty="0" err="1"/>
              <a:t>Propria</a:t>
            </a:r>
            <a:r>
              <a:rPr lang="en-US" i="1" dirty="0"/>
              <a:t> Vita</a:t>
            </a:r>
            <a:r>
              <a:rPr lang="en-US" i="1" dirty="0" smtClean="0"/>
              <a:t>.</a:t>
            </a:r>
            <a:endParaRPr lang="el-GR" dirty="0"/>
          </a:p>
        </p:txBody>
      </p:sp>
    </p:spTree>
    <p:extLst>
      <p:ext uri="{BB962C8B-B14F-4D97-AF65-F5344CB8AC3E}">
        <p14:creationId xmlns:p14="http://schemas.microsoft.com/office/powerpoint/2010/main" val="2977292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n-US" dirty="0" err="1"/>
              <a:t>Gerolamo</a:t>
            </a:r>
            <a:r>
              <a:rPr lang="en-US" dirty="0"/>
              <a:t> </a:t>
            </a:r>
            <a:r>
              <a:rPr lang="en-US" dirty="0" err="1" smtClean="0"/>
              <a:t>Cardano</a:t>
            </a:r>
            <a:r>
              <a:rPr lang="el-GR" dirty="0" smtClean="0"/>
              <a:t> (</a:t>
            </a:r>
            <a:r>
              <a:rPr lang="el-GR" dirty="0" smtClean="0"/>
              <a:t>3/</a:t>
            </a:r>
            <a:r>
              <a:rPr lang="en-US" dirty="0" smtClean="0"/>
              <a:t>5</a:t>
            </a:r>
            <a:r>
              <a:rPr lang="el-GR" dirty="0" smtClean="0"/>
              <a:t>)</a:t>
            </a:r>
            <a:endParaRPr lang="el-GR" dirty="0"/>
          </a:p>
        </p:txBody>
      </p:sp>
      <p:sp>
        <p:nvSpPr>
          <p:cNvPr id="6" name="Θέση περιεχομένου 5"/>
          <p:cNvSpPr>
            <a:spLocks noGrp="1"/>
          </p:cNvSpPr>
          <p:nvPr>
            <p:ph idx="1"/>
          </p:nvPr>
        </p:nvSpPr>
        <p:spPr/>
        <p:txBody>
          <a:bodyPr>
            <a:normAutofit fontScale="70000" lnSpcReduction="20000"/>
          </a:bodyPr>
          <a:lstStyle/>
          <a:p>
            <a:r>
              <a:rPr lang="el-GR" dirty="0" smtClean="0"/>
              <a:t>Συνεχίζουμε την ιστορία της λύσης</a:t>
            </a:r>
            <a:endParaRPr lang="en-US" dirty="0" smtClean="0"/>
          </a:p>
          <a:p>
            <a:r>
              <a:rPr lang="en-US" dirty="0" err="1" smtClean="0"/>
              <a:t>Cardano</a:t>
            </a:r>
            <a:r>
              <a:rPr lang="en-US" dirty="0" smtClean="0"/>
              <a:t> </a:t>
            </a:r>
            <a:r>
              <a:rPr lang="en-US" dirty="0"/>
              <a:t>kept his promise not to publish </a:t>
            </a:r>
            <a:r>
              <a:rPr lang="en-US" dirty="0" err="1"/>
              <a:t>Tartaglia’s</a:t>
            </a:r>
            <a:r>
              <a:rPr lang="en-US" dirty="0"/>
              <a:t> result in his arithmetic book, which soon appeared. In fact, he sent </a:t>
            </a:r>
            <a:r>
              <a:rPr lang="en-US" dirty="0" err="1"/>
              <a:t>Tartaglia</a:t>
            </a:r>
            <a:r>
              <a:rPr lang="en-US" dirty="0"/>
              <a:t> a copy off the press to show his good </a:t>
            </a:r>
            <a:r>
              <a:rPr lang="en-US" dirty="0" smtClean="0"/>
              <a:t>faith.</a:t>
            </a:r>
            <a:endParaRPr lang="el-GR" dirty="0" smtClean="0"/>
          </a:p>
          <a:p>
            <a:r>
              <a:rPr lang="en-US" dirty="0" err="1" smtClean="0"/>
              <a:t>Cardano</a:t>
            </a:r>
            <a:r>
              <a:rPr lang="en-US" dirty="0" smtClean="0"/>
              <a:t> </a:t>
            </a:r>
            <a:r>
              <a:rPr lang="en-US" dirty="0"/>
              <a:t>then began to work on the problem himself, probably assisted by his servant and student, </a:t>
            </a:r>
            <a:r>
              <a:rPr lang="en-US" dirty="0" err="1"/>
              <a:t>Lodovico</a:t>
            </a:r>
            <a:r>
              <a:rPr lang="en-US" dirty="0"/>
              <a:t> Ferrari (1522–1565). Over the next several years, he worked out the solutions and their justifications to all of the various cases of the </a:t>
            </a:r>
            <a:r>
              <a:rPr lang="en-US" dirty="0" smtClean="0"/>
              <a:t>cubic.</a:t>
            </a:r>
            <a:endParaRPr lang="el-GR" dirty="0" smtClean="0"/>
          </a:p>
          <a:p>
            <a:r>
              <a:rPr lang="en-US" dirty="0" smtClean="0"/>
              <a:t>Ferrari </a:t>
            </a:r>
            <a:r>
              <a:rPr lang="en-US" dirty="0"/>
              <a:t>managed to solve the fourth-degree equation as well. Meanwhile, </a:t>
            </a:r>
            <a:r>
              <a:rPr lang="en-US" dirty="0" err="1"/>
              <a:t>Tartaglia</a:t>
            </a:r>
            <a:r>
              <a:rPr lang="en-US" dirty="0"/>
              <a:t> still had not published anything on the cubic. </a:t>
            </a:r>
            <a:r>
              <a:rPr lang="en-US" dirty="0" err="1"/>
              <a:t>Cardano</a:t>
            </a:r>
            <a:r>
              <a:rPr lang="en-US" dirty="0"/>
              <a:t> did not want to break his solemn oath, but he was eager that the solutions should be made available</a:t>
            </a:r>
            <a:r>
              <a:rPr lang="en-US" dirty="0" smtClean="0"/>
              <a:t>.</a:t>
            </a:r>
            <a:endParaRPr lang="el-GR" dirty="0"/>
          </a:p>
        </p:txBody>
      </p:sp>
    </p:spTree>
    <p:extLst>
      <p:ext uri="{BB962C8B-B14F-4D97-AF65-F5344CB8AC3E}">
        <p14:creationId xmlns:p14="http://schemas.microsoft.com/office/powerpoint/2010/main" val="16581143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n-US" dirty="0" err="1"/>
              <a:t>Gerolamo</a:t>
            </a:r>
            <a:r>
              <a:rPr lang="en-US" dirty="0"/>
              <a:t> </a:t>
            </a:r>
            <a:r>
              <a:rPr lang="en-US" dirty="0" err="1" smtClean="0"/>
              <a:t>Cardano</a:t>
            </a:r>
            <a:r>
              <a:rPr lang="el-GR" dirty="0" smtClean="0"/>
              <a:t> (</a:t>
            </a:r>
            <a:r>
              <a:rPr lang="el-GR" dirty="0" smtClean="0"/>
              <a:t>4/</a:t>
            </a:r>
            <a:r>
              <a:rPr lang="en-US" dirty="0" smtClean="0"/>
              <a:t>5</a:t>
            </a:r>
            <a:r>
              <a:rPr lang="el-GR" dirty="0" smtClean="0"/>
              <a:t>)</a:t>
            </a:r>
            <a:endParaRPr lang="el-GR" dirty="0"/>
          </a:p>
        </p:txBody>
      </p:sp>
      <p:sp>
        <p:nvSpPr>
          <p:cNvPr id="6" name="Θέση περιεχομένου 5"/>
          <p:cNvSpPr>
            <a:spLocks noGrp="1"/>
          </p:cNvSpPr>
          <p:nvPr>
            <p:ph idx="1"/>
          </p:nvPr>
        </p:nvSpPr>
        <p:spPr/>
        <p:txBody>
          <a:bodyPr>
            <a:normAutofit fontScale="92500" lnSpcReduction="20000"/>
          </a:bodyPr>
          <a:lstStyle/>
          <a:p>
            <a:r>
              <a:rPr lang="en-US" dirty="0"/>
              <a:t>Acting on rumors of the original discovery by del Ferro, he and</a:t>
            </a:r>
            <a:r>
              <a:rPr lang="el-GR" dirty="0"/>
              <a:t> </a:t>
            </a:r>
            <a:r>
              <a:rPr lang="en-US" dirty="0"/>
              <a:t>Ferrari journeyed to Bologna and called on </a:t>
            </a:r>
            <a:r>
              <a:rPr lang="en-US" dirty="0" err="1"/>
              <a:t>della</a:t>
            </a:r>
            <a:r>
              <a:rPr lang="en-US" dirty="0"/>
              <a:t> </a:t>
            </a:r>
            <a:r>
              <a:rPr lang="en-US" dirty="0" smtClean="0"/>
              <a:t>Nave.</a:t>
            </a:r>
            <a:endParaRPr lang="el-GR" dirty="0" smtClean="0"/>
          </a:p>
          <a:p>
            <a:r>
              <a:rPr lang="en-US" dirty="0" smtClean="0"/>
              <a:t>The </a:t>
            </a:r>
            <a:r>
              <a:rPr lang="en-US" dirty="0"/>
              <a:t>latter graciously gave the two</a:t>
            </a:r>
            <a:r>
              <a:rPr lang="el-GR" dirty="0"/>
              <a:t> </a:t>
            </a:r>
            <a:r>
              <a:rPr lang="en-US" dirty="0"/>
              <a:t>permission to inspect del Ferro’s papers, and they were able to verify that del Ferro had</a:t>
            </a:r>
            <a:r>
              <a:rPr lang="el-GR" dirty="0"/>
              <a:t> </a:t>
            </a:r>
            <a:r>
              <a:rPr lang="en-US" dirty="0"/>
              <a:t>discovered the solution </a:t>
            </a:r>
            <a:r>
              <a:rPr lang="en-US" dirty="0" smtClean="0"/>
              <a:t>first.</a:t>
            </a:r>
            <a:endParaRPr lang="el-GR" dirty="0" smtClean="0"/>
          </a:p>
          <a:p>
            <a:r>
              <a:rPr lang="en-US" dirty="0" err="1" smtClean="0"/>
              <a:t>Cardano</a:t>
            </a:r>
            <a:r>
              <a:rPr lang="en-US" dirty="0" smtClean="0"/>
              <a:t> </a:t>
            </a:r>
            <a:r>
              <a:rPr lang="en-US" dirty="0"/>
              <a:t>no longer felt an obligation to </a:t>
            </a:r>
            <a:r>
              <a:rPr lang="en-US" dirty="0" err="1"/>
              <a:t>Tartaglia</a:t>
            </a:r>
            <a:r>
              <a:rPr lang="en-US" dirty="0"/>
              <a:t>. After all, he</a:t>
            </a:r>
            <a:r>
              <a:rPr lang="el-GR" dirty="0"/>
              <a:t> </a:t>
            </a:r>
            <a:r>
              <a:rPr lang="en-US" dirty="0"/>
              <a:t>would not be publishing </a:t>
            </a:r>
            <a:r>
              <a:rPr lang="en-US" dirty="0" err="1"/>
              <a:t>Tartaglia’s</a:t>
            </a:r>
            <a:r>
              <a:rPr lang="en-US" dirty="0"/>
              <a:t> solution, but one discovered some 20 years earlier by a</a:t>
            </a:r>
            <a:r>
              <a:rPr lang="el-GR" dirty="0"/>
              <a:t> </a:t>
            </a:r>
            <a:r>
              <a:rPr lang="en-US" dirty="0"/>
              <a:t>man now deceased</a:t>
            </a:r>
            <a:r>
              <a:rPr lang="en-US" dirty="0" smtClean="0"/>
              <a:t>.</a:t>
            </a:r>
            <a:endParaRPr lang="el-GR" dirty="0"/>
          </a:p>
        </p:txBody>
      </p:sp>
    </p:spTree>
    <p:extLst>
      <p:ext uri="{BB962C8B-B14F-4D97-AF65-F5344CB8AC3E}">
        <p14:creationId xmlns:p14="http://schemas.microsoft.com/office/powerpoint/2010/main" val="29704860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n-US" dirty="0" err="1"/>
              <a:t>Gerolamo</a:t>
            </a:r>
            <a:r>
              <a:rPr lang="en-US" dirty="0"/>
              <a:t> </a:t>
            </a:r>
            <a:r>
              <a:rPr lang="en-US" dirty="0" err="1" smtClean="0"/>
              <a:t>Cardano</a:t>
            </a:r>
            <a:r>
              <a:rPr lang="el-GR" dirty="0" smtClean="0"/>
              <a:t> </a:t>
            </a:r>
            <a:r>
              <a:rPr lang="el-GR" dirty="0" smtClean="0"/>
              <a:t>(</a:t>
            </a:r>
            <a:r>
              <a:rPr lang="en-US" dirty="0" smtClean="0"/>
              <a:t>5</a:t>
            </a:r>
            <a:r>
              <a:rPr lang="el-GR" dirty="0" smtClean="0"/>
              <a:t>/</a:t>
            </a:r>
            <a:r>
              <a:rPr lang="en-US" dirty="0" smtClean="0"/>
              <a:t>5</a:t>
            </a:r>
            <a:r>
              <a:rPr lang="el-GR" dirty="0" smtClean="0"/>
              <a:t>)</a:t>
            </a:r>
            <a:endParaRPr lang="el-GR" dirty="0"/>
          </a:p>
        </p:txBody>
      </p:sp>
      <p:sp>
        <p:nvSpPr>
          <p:cNvPr id="6" name="Θέση περιεχομένου 5"/>
          <p:cNvSpPr>
            <a:spLocks noGrp="1"/>
          </p:cNvSpPr>
          <p:nvPr>
            <p:ph idx="1"/>
          </p:nvPr>
        </p:nvSpPr>
        <p:spPr/>
        <p:txBody>
          <a:bodyPr>
            <a:normAutofit fontScale="70000" lnSpcReduction="20000"/>
          </a:bodyPr>
          <a:lstStyle/>
          <a:p>
            <a:r>
              <a:rPr lang="en-US" dirty="0"/>
              <a:t>So in 1545 </a:t>
            </a:r>
            <a:r>
              <a:rPr lang="en-US" dirty="0" err="1"/>
              <a:t>Cardano</a:t>
            </a:r>
            <a:r>
              <a:rPr lang="en-US" dirty="0"/>
              <a:t> published his most important </a:t>
            </a:r>
            <a:r>
              <a:rPr lang="en-US" dirty="0" err="1"/>
              <a:t>mathematicalwork</a:t>
            </a:r>
            <a:r>
              <a:rPr lang="en-US" dirty="0"/>
              <a:t>, the </a:t>
            </a:r>
            <a:r>
              <a:rPr lang="en-US" b="1" i="1" dirty="0" err="1"/>
              <a:t>Ars</a:t>
            </a:r>
            <a:r>
              <a:rPr lang="en-US" b="1" i="1" dirty="0"/>
              <a:t> magna, </a:t>
            </a:r>
            <a:r>
              <a:rPr lang="en-US" b="1" i="1" dirty="0" err="1"/>
              <a:t>sive</a:t>
            </a:r>
            <a:r>
              <a:rPr lang="en-US" b="1" i="1" dirty="0"/>
              <a:t> de </a:t>
            </a:r>
            <a:r>
              <a:rPr lang="en-US" b="1" i="1" dirty="0" err="1"/>
              <a:t>regulis</a:t>
            </a:r>
            <a:r>
              <a:rPr lang="en-US" b="1" i="1" dirty="0"/>
              <a:t> </a:t>
            </a:r>
            <a:r>
              <a:rPr lang="en-US" b="1" i="1" dirty="0" err="1"/>
              <a:t>algebraicis</a:t>
            </a:r>
            <a:r>
              <a:rPr lang="en-US" b="1" i="1" dirty="0"/>
              <a:t> </a:t>
            </a:r>
            <a:r>
              <a:rPr lang="en-US" i="1" dirty="0"/>
              <a:t>(The Great Art, or On the Rules of Algebra), chiefly</a:t>
            </a:r>
            <a:r>
              <a:rPr lang="el-GR" i="1" dirty="0"/>
              <a:t> </a:t>
            </a:r>
            <a:r>
              <a:rPr lang="en-US" dirty="0"/>
              <a:t>devoted to the solution of cubic and quartic equations (Fig. 12.4</a:t>
            </a:r>
            <a:r>
              <a:rPr lang="en-US" dirty="0" smtClean="0"/>
              <a:t>).</a:t>
            </a:r>
            <a:endParaRPr lang="el-GR" dirty="0" smtClean="0"/>
          </a:p>
          <a:p>
            <a:r>
              <a:rPr lang="en-US" dirty="0" err="1" smtClean="0"/>
              <a:t>Tartaglia</a:t>
            </a:r>
            <a:r>
              <a:rPr lang="en-US" dirty="0"/>
              <a:t>, of course, was furious when </a:t>
            </a:r>
            <a:r>
              <a:rPr lang="en-US" dirty="0" err="1"/>
              <a:t>Cardano’s</a:t>
            </a:r>
            <a:r>
              <a:rPr lang="en-US" dirty="0"/>
              <a:t> work appeared. He felt he had been cheated of the rewards of his</a:t>
            </a:r>
            <a:r>
              <a:rPr lang="el-GR" dirty="0"/>
              <a:t> </a:t>
            </a:r>
            <a:r>
              <a:rPr lang="en-US" dirty="0"/>
              <a:t>labor, even though </a:t>
            </a:r>
            <a:r>
              <a:rPr lang="en-US" dirty="0" err="1"/>
              <a:t>Cardano</a:t>
            </a:r>
            <a:r>
              <a:rPr lang="en-US" dirty="0"/>
              <a:t> did mention that </a:t>
            </a:r>
            <a:r>
              <a:rPr lang="en-US" dirty="0" err="1"/>
              <a:t>Tartaglia</a:t>
            </a:r>
            <a:r>
              <a:rPr lang="en-US" dirty="0"/>
              <a:t> was one of the original discoverers of the method. </a:t>
            </a:r>
            <a:r>
              <a:rPr lang="en-US" dirty="0" err="1"/>
              <a:t>Tartaglia’s</a:t>
            </a:r>
            <a:r>
              <a:rPr lang="en-US" dirty="0"/>
              <a:t> protests availed him </a:t>
            </a:r>
            <a:r>
              <a:rPr lang="en-US" dirty="0" smtClean="0"/>
              <a:t>nothing.</a:t>
            </a:r>
            <a:endParaRPr lang="el-GR" dirty="0" smtClean="0"/>
          </a:p>
          <a:p>
            <a:r>
              <a:rPr lang="en-US" dirty="0" smtClean="0"/>
              <a:t>In </a:t>
            </a:r>
            <a:r>
              <a:rPr lang="en-US" dirty="0"/>
              <a:t>an attempt to recoup his prestige, he</a:t>
            </a:r>
            <a:r>
              <a:rPr lang="el-GR" dirty="0"/>
              <a:t> </a:t>
            </a:r>
            <a:r>
              <a:rPr lang="en-US" dirty="0"/>
              <a:t>had another public contest, this time with Ferrari, but was defeated. To this day, the formula</a:t>
            </a:r>
            <a:r>
              <a:rPr lang="el-GR" dirty="0"/>
              <a:t> </a:t>
            </a:r>
            <a:r>
              <a:rPr lang="en-US" dirty="0"/>
              <a:t>providing the solution to the cubic equation is known as </a:t>
            </a:r>
            <a:r>
              <a:rPr lang="en-US" b="1" dirty="0" err="1"/>
              <a:t>Cardano’s</a:t>
            </a:r>
            <a:r>
              <a:rPr lang="en-US" b="1" dirty="0"/>
              <a:t> formula.</a:t>
            </a:r>
            <a:endParaRPr lang="el-GR" dirty="0"/>
          </a:p>
        </p:txBody>
      </p:sp>
    </p:spTree>
    <p:extLst>
      <p:ext uri="{BB962C8B-B14F-4D97-AF65-F5344CB8AC3E}">
        <p14:creationId xmlns:p14="http://schemas.microsoft.com/office/powerpoint/2010/main" val="25650177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err="1"/>
              <a:t>Ars</a:t>
            </a:r>
            <a:r>
              <a:rPr lang="en-US" dirty="0"/>
              <a:t> Magna</a:t>
            </a:r>
            <a:endParaRPr lang="el-GR" dirty="0"/>
          </a:p>
        </p:txBody>
      </p:sp>
      <p:sp>
        <p:nvSpPr>
          <p:cNvPr id="3" name="Θέση κειμένου 2"/>
          <p:cNvSpPr>
            <a:spLocks noGrp="1"/>
          </p:cNvSpPr>
          <p:nvPr>
            <p:ph type="body" idx="1"/>
          </p:nvPr>
        </p:nvSpPr>
        <p:spPr/>
        <p:txBody>
          <a:bodyPr/>
          <a:lstStyle/>
          <a:p>
            <a:endParaRPr lang="el-GR"/>
          </a:p>
        </p:txBody>
      </p:sp>
    </p:spTree>
    <p:extLst>
      <p:ext uri="{BB962C8B-B14F-4D97-AF65-F5344CB8AC3E}">
        <p14:creationId xmlns:p14="http://schemas.microsoft.com/office/powerpoint/2010/main" val="23856139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Περιγραφή </a:t>
            </a:r>
            <a:r>
              <a:rPr lang="el-GR" dirty="0"/>
              <a:t>Ε</a:t>
            </a:r>
            <a:r>
              <a:rPr lang="el-GR" dirty="0" smtClean="0"/>
              <a:t>νότητας</a:t>
            </a:r>
            <a:endParaRPr lang="el-GR" dirty="0"/>
          </a:p>
        </p:txBody>
      </p:sp>
      <p:sp>
        <p:nvSpPr>
          <p:cNvPr id="3" name="Content Placeholder 2"/>
          <p:cNvSpPr>
            <a:spLocks noGrp="1"/>
          </p:cNvSpPr>
          <p:nvPr>
            <p:ph idx="1"/>
          </p:nvPr>
        </p:nvSpPr>
        <p:spPr/>
        <p:txBody>
          <a:bodyPr>
            <a:normAutofit/>
          </a:bodyPr>
          <a:lstStyle/>
          <a:p>
            <a:pPr marL="0" indent="0">
              <a:buNone/>
            </a:pPr>
            <a:r>
              <a:rPr lang="el-GR" dirty="0"/>
              <a:t>Ιταλοί </a:t>
            </a:r>
            <a:r>
              <a:rPr lang="el-GR" dirty="0" err="1"/>
              <a:t>Αβακιστές</a:t>
            </a:r>
            <a:r>
              <a:rPr lang="el-GR" dirty="0"/>
              <a:t>. Αλγεβρικός Συμβολισμός. </a:t>
            </a:r>
            <a:r>
              <a:rPr lang="el-GR" dirty="0" smtClean="0"/>
              <a:t>Άλγεβρα </a:t>
            </a:r>
            <a:r>
              <a:rPr lang="el-GR" dirty="0"/>
              <a:t>στην Γαλλία, Γερμανία, Αγγλία. Εξισώσεις τρίτου και τετάρτου βαθμού. Μιγαδικοί αριθμοί. Εξισώσεις τετάρτου βαθμού και συμμετρίες</a:t>
            </a:r>
            <a:r>
              <a:rPr lang="el-GR" dirty="0" smtClean="0"/>
              <a:t>.</a:t>
            </a:r>
            <a:endParaRPr lang="el-GR" dirty="0"/>
          </a:p>
        </p:txBody>
      </p:sp>
    </p:spTree>
    <p:extLst>
      <p:ext uri="{BB962C8B-B14F-4D97-AF65-F5344CB8AC3E}">
        <p14:creationId xmlns:p14="http://schemas.microsoft.com/office/powerpoint/2010/main" val="30382952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err="1"/>
              <a:t>Ars</a:t>
            </a:r>
            <a:r>
              <a:rPr lang="en-US" dirty="0"/>
              <a:t> </a:t>
            </a:r>
            <a:r>
              <a:rPr lang="en-US" dirty="0" smtClean="0"/>
              <a:t>Magna</a:t>
            </a:r>
            <a:r>
              <a:rPr lang="el-GR" dirty="0" smtClean="0"/>
              <a:t>, εξώφυλλο</a:t>
            </a:r>
            <a:endParaRPr lang="el-GR" dirty="0"/>
          </a:p>
        </p:txBody>
      </p:sp>
      <p:pic>
        <p:nvPicPr>
          <p:cNvPr id="4" name="Content Placeholder 3" title="Ars Magna, εξώφυλλο"/>
          <p:cNvPicPr>
            <a:picLocks noGrp="1" noChangeAspect="1"/>
          </p:cNvPicPr>
          <p:nvPr>
            <p:ph idx="1"/>
          </p:nvPr>
        </p:nvPicPr>
        <p:blipFill>
          <a:blip r:embed="rId2" cstate="print"/>
          <a:stretch>
            <a:fillRect/>
          </a:stretch>
        </p:blipFill>
        <p:spPr>
          <a:xfrm>
            <a:off x="3130234" y="1417638"/>
            <a:ext cx="2883532" cy="4390296"/>
          </a:xfrm>
          <a:ln w="12700">
            <a:solidFill>
              <a:schemeClr val="tx1"/>
            </a:solidFill>
          </a:ln>
        </p:spPr>
      </p:pic>
      <p:sp>
        <p:nvSpPr>
          <p:cNvPr id="3" name="TextBox 2"/>
          <p:cNvSpPr txBox="1"/>
          <p:nvPr/>
        </p:nvSpPr>
        <p:spPr>
          <a:xfrm>
            <a:off x="3131840" y="5949280"/>
            <a:ext cx="2952328" cy="288032"/>
          </a:xfrm>
          <a:prstGeom prst="rect">
            <a:avLst/>
          </a:prstGeom>
        </p:spPr>
        <p:txBody>
          <a:bodyPr vert="horz" wrap="square" lIns="91440" tIns="45720" rIns="91440" bIns="45720" rtlCol="0" anchor="ctr">
            <a:noAutofit/>
          </a:bodyPr>
          <a:lstStyle/>
          <a:p>
            <a:pPr algn="ctr"/>
            <a:r>
              <a:rPr lang="el-GR" sz="1400" i="1" dirty="0" smtClean="0"/>
              <a:t>Εικόνα 1</a:t>
            </a:r>
            <a:r>
              <a:rPr lang="en-US" sz="1400" i="1" dirty="0" smtClean="0"/>
              <a:t>.</a:t>
            </a:r>
            <a:endParaRPr lang="el-GR" sz="1400" i="1" dirty="0" smtClean="0"/>
          </a:p>
        </p:txBody>
      </p:sp>
    </p:spTree>
    <p:extLst>
      <p:ext uri="{BB962C8B-B14F-4D97-AF65-F5344CB8AC3E}">
        <p14:creationId xmlns:p14="http://schemas.microsoft.com/office/powerpoint/2010/main" val="34412221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err="1"/>
              <a:t>Ars</a:t>
            </a:r>
            <a:r>
              <a:rPr lang="en-US" dirty="0"/>
              <a:t> </a:t>
            </a:r>
            <a:r>
              <a:rPr lang="en-US" dirty="0" smtClean="0"/>
              <a:t>Magna</a:t>
            </a:r>
            <a:r>
              <a:rPr lang="el-GR" dirty="0" smtClean="0"/>
              <a:t>, επικεφαλίδα</a:t>
            </a:r>
            <a:endParaRPr lang="el-GR" dirty="0"/>
          </a:p>
        </p:txBody>
      </p:sp>
      <p:sp>
        <p:nvSpPr>
          <p:cNvPr id="3" name="Θέση περιεχομένου 2"/>
          <p:cNvSpPr>
            <a:spLocks noGrp="1"/>
          </p:cNvSpPr>
          <p:nvPr>
            <p:ph idx="1"/>
          </p:nvPr>
        </p:nvSpPr>
        <p:spPr/>
        <p:txBody>
          <a:bodyPr>
            <a:normAutofit/>
          </a:bodyPr>
          <a:lstStyle/>
          <a:p>
            <a:r>
              <a:rPr lang="en-US" b="1" i="1" dirty="0"/>
              <a:t>THE GREAT </a:t>
            </a:r>
            <a:r>
              <a:rPr lang="en-US" b="1" i="1" dirty="0" smtClean="0"/>
              <a:t>ART‘</a:t>
            </a:r>
            <a:r>
              <a:rPr lang="el-GR" b="1" i="1" dirty="0" smtClean="0"/>
              <a:t> </a:t>
            </a:r>
            <a:r>
              <a:rPr lang="en-US" i="1" dirty="0" smtClean="0"/>
              <a:t>or</a:t>
            </a:r>
            <a:r>
              <a:rPr lang="el-GR" i="1" dirty="0" smtClean="0"/>
              <a:t> </a:t>
            </a:r>
            <a:r>
              <a:rPr lang="en-US" i="1" dirty="0" smtClean="0"/>
              <a:t>The </a:t>
            </a:r>
            <a:r>
              <a:rPr lang="en-US" i="1" dirty="0"/>
              <a:t>Rules of </a:t>
            </a:r>
            <a:r>
              <a:rPr lang="en-US" i="1" dirty="0" smtClean="0"/>
              <a:t>Algebra</a:t>
            </a:r>
            <a:r>
              <a:rPr lang="el-GR" i="1" dirty="0" smtClean="0"/>
              <a:t> </a:t>
            </a:r>
            <a:r>
              <a:rPr lang="en-US" i="1" dirty="0" smtClean="0"/>
              <a:t>by</a:t>
            </a:r>
            <a:r>
              <a:rPr lang="el-GR" i="1" dirty="0" smtClean="0"/>
              <a:t> </a:t>
            </a:r>
            <a:r>
              <a:rPr lang="en-US" i="1" dirty="0" err="1" smtClean="0"/>
              <a:t>Girolamo</a:t>
            </a:r>
            <a:r>
              <a:rPr lang="el-GR" i="1" dirty="0" smtClean="0"/>
              <a:t> </a:t>
            </a:r>
            <a:r>
              <a:rPr lang="en-US" i="1" dirty="0" err="1" smtClean="0"/>
              <a:t>Cardano</a:t>
            </a:r>
            <a:endParaRPr lang="en-US" i="1" dirty="0" smtClean="0"/>
          </a:p>
          <a:p>
            <a:r>
              <a:rPr lang="en-US" i="1" dirty="0" smtClean="0"/>
              <a:t>Outstanding </a:t>
            </a:r>
            <a:r>
              <a:rPr lang="en-US" i="1" dirty="0"/>
              <a:t>Mathematician, Philosopher and Physician</a:t>
            </a:r>
          </a:p>
          <a:p>
            <a:r>
              <a:rPr lang="en-US" i="1" dirty="0"/>
              <a:t>In One Book, Being the Tenth in Order of the </a:t>
            </a:r>
            <a:r>
              <a:rPr lang="en-US" i="1" dirty="0" smtClean="0"/>
              <a:t>Whole</a:t>
            </a:r>
            <a:r>
              <a:rPr lang="el-GR" i="1" dirty="0" smtClean="0"/>
              <a:t> </a:t>
            </a:r>
            <a:r>
              <a:rPr lang="en-US" i="1" dirty="0" smtClean="0"/>
              <a:t>Work </a:t>
            </a:r>
            <a:r>
              <a:rPr lang="en-US" i="1" dirty="0"/>
              <a:t>on Arithmetic Which is called the Perfect </a:t>
            </a:r>
            <a:r>
              <a:rPr lang="en-US" i="1" dirty="0" smtClean="0"/>
              <a:t>Work</a:t>
            </a:r>
            <a:endParaRPr lang="el-GR" dirty="0"/>
          </a:p>
        </p:txBody>
      </p:sp>
    </p:spTree>
    <p:extLst>
      <p:ext uri="{BB962C8B-B14F-4D97-AF65-F5344CB8AC3E}">
        <p14:creationId xmlns:p14="http://schemas.microsoft.com/office/powerpoint/2010/main" val="35375278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dirty="0" err="1" smtClean="0"/>
              <a:t>Ars</a:t>
            </a:r>
            <a:r>
              <a:rPr lang="en-US" dirty="0" smtClean="0"/>
              <a:t> Magna, </a:t>
            </a:r>
            <a:r>
              <a:rPr lang="en-US" dirty="0"/>
              <a:t>tr. </a:t>
            </a:r>
            <a:r>
              <a:rPr lang="en-US" dirty="0" err="1" smtClean="0"/>
              <a:t>Witmer</a:t>
            </a:r>
            <a:r>
              <a:rPr lang="en-US" dirty="0" smtClean="0"/>
              <a:t>, </a:t>
            </a:r>
            <a:r>
              <a:rPr lang="en-US" dirty="0"/>
              <a:t>p. </a:t>
            </a:r>
            <a:r>
              <a:rPr lang="en-US" dirty="0" smtClean="0"/>
              <a:t>1</a:t>
            </a:r>
            <a:endParaRPr lang="el-GR" dirty="0"/>
          </a:p>
        </p:txBody>
      </p:sp>
      <p:sp>
        <p:nvSpPr>
          <p:cNvPr id="3" name="Θέση περιεχομένου 2"/>
          <p:cNvSpPr>
            <a:spLocks noGrp="1"/>
          </p:cNvSpPr>
          <p:nvPr>
            <p:ph idx="1"/>
          </p:nvPr>
        </p:nvSpPr>
        <p:spPr/>
        <p:txBody>
          <a:bodyPr>
            <a:normAutofit fontScale="70000" lnSpcReduction="20000"/>
          </a:bodyPr>
          <a:lstStyle/>
          <a:p>
            <a:r>
              <a:rPr lang="en-US" dirty="0"/>
              <a:t>In this book, learned reader, you have the rules of algebra (in Italian,</a:t>
            </a:r>
            <a:r>
              <a:rPr lang="el-GR" dirty="0"/>
              <a:t> </a:t>
            </a:r>
            <a:r>
              <a:rPr lang="en-US" dirty="0"/>
              <a:t>the rules of the </a:t>
            </a:r>
            <a:r>
              <a:rPr lang="en-US" dirty="0" err="1"/>
              <a:t>coss</a:t>
            </a:r>
            <a:r>
              <a:rPr lang="en-US" dirty="0"/>
              <a:t> ). It is so replete with new discoveries and demonstrations</a:t>
            </a:r>
            <a:r>
              <a:rPr lang="el-GR" dirty="0"/>
              <a:t> </a:t>
            </a:r>
            <a:r>
              <a:rPr lang="en-US" dirty="0"/>
              <a:t>by the author - more than seventy of them - that its forerunners</a:t>
            </a:r>
            <a:r>
              <a:rPr lang="el-GR" dirty="0"/>
              <a:t> </a:t>
            </a:r>
            <a:r>
              <a:rPr lang="en-US" dirty="0"/>
              <a:t>[are] of little account or, in the vernacular, </a:t>
            </a:r>
            <a:r>
              <a:rPr lang="en-US" b="1" dirty="0"/>
              <a:t>are washed out</a:t>
            </a:r>
            <a:r>
              <a:rPr lang="en-US" dirty="0"/>
              <a:t>.</a:t>
            </a:r>
            <a:r>
              <a:rPr lang="el-GR" dirty="0"/>
              <a:t> </a:t>
            </a:r>
            <a:r>
              <a:rPr lang="en-US" dirty="0"/>
              <a:t>It unties the knot not only where one term is equal to another or two</a:t>
            </a:r>
            <a:r>
              <a:rPr lang="el-GR" dirty="0"/>
              <a:t> </a:t>
            </a:r>
            <a:r>
              <a:rPr lang="en-US" dirty="0"/>
              <a:t>to one but also where two are equal to two or three to one.</a:t>
            </a:r>
          </a:p>
          <a:p>
            <a:r>
              <a:rPr lang="en-US" dirty="0"/>
              <a:t>It is a pleasure, therefore, to publish this book separately so that, this most abstruse and unsurpassed treasury of the entire [subject of] arithmetic being brought to light and, as in a theater, exposed 4 to the sight of all, its readers may be encouraged and will all the more readily embrace and with the less aversion study thoroughly the remaining books of the Perfect Work which will be published volume by volume</a:t>
            </a:r>
            <a:r>
              <a:rPr lang="en-US" dirty="0" smtClean="0"/>
              <a:t>.</a:t>
            </a:r>
            <a:endParaRPr lang="en-US" dirty="0"/>
          </a:p>
        </p:txBody>
      </p:sp>
    </p:spTree>
    <p:extLst>
      <p:ext uri="{BB962C8B-B14F-4D97-AF65-F5344CB8AC3E}">
        <p14:creationId xmlns:p14="http://schemas.microsoft.com/office/powerpoint/2010/main" val="34336706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title="Ars Magna, αφιέρωση"/>
          <p:cNvSpPr>
            <a:spLocks noGrp="1"/>
          </p:cNvSpPr>
          <p:nvPr>
            <p:ph type="title"/>
          </p:nvPr>
        </p:nvSpPr>
        <p:spPr/>
        <p:txBody>
          <a:bodyPr/>
          <a:lstStyle/>
          <a:p>
            <a:r>
              <a:rPr lang="en-US" dirty="0" err="1"/>
              <a:t>Ars</a:t>
            </a:r>
            <a:r>
              <a:rPr lang="en-US" dirty="0"/>
              <a:t> </a:t>
            </a:r>
            <a:r>
              <a:rPr lang="en-US" dirty="0" smtClean="0"/>
              <a:t>Magna</a:t>
            </a:r>
            <a:r>
              <a:rPr lang="el-GR" dirty="0" smtClean="0"/>
              <a:t>, αφιέρωση (1/2)</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2243786" y="1916832"/>
            <a:ext cx="4656429" cy="322089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9243867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err="1"/>
              <a:t>Ars</a:t>
            </a:r>
            <a:r>
              <a:rPr lang="en-US" dirty="0"/>
              <a:t> Magna</a:t>
            </a:r>
            <a:r>
              <a:rPr lang="el-GR" dirty="0"/>
              <a:t>, αφιέρωση </a:t>
            </a:r>
            <a:r>
              <a:rPr lang="el-GR" dirty="0" smtClean="0"/>
              <a:t>(2/2</a:t>
            </a:r>
            <a:r>
              <a:rPr lang="el-GR" dirty="0"/>
              <a:t>)</a:t>
            </a:r>
          </a:p>
        </p:txBody>
      </p:sp>
      <p:sp>
        <p:nvSpPr>
          <p:cNvPr id="3" name="Θέση περιεχομένου 2"/>
          <p:cNvSpPr>
            <a:spLocks noGrp="1"/>
          </p:cNvSpPr>
          <p:nvPr>
            <p:ph idx="1"/>
          </p:nvPr>
        </p:nvSpPr>
        <p:spPr/>
        <p:txBody>
          <a:bodyPr>
            <a:normAutofit fontScale="70000" lnSpcReduction="20000"/>
          </a:bodyPr>
          <a:lstStyle/>
          <a:p>
            <a:r>
              <a:rPr lang="en-US" dirty="0" err="1" smtClean="0"/>
              <a:t>Ars</a:t>
            </a:r>
            <a:r>
              <a:rPr lang="en-US" dirty="0" smtClean="0"/>
              <a:t> Magna, </a:t>
            </a:r>
            <a:r>
              <a:rPr lang="en-US" dirty="0"/>
              <a:t>tr. </a:t>
            </a:r>
            <a:r>
              <a:rPr lang="en-US" dirty="0" err="1" smtClean="0"/>
              <a:t>Witmer</a:t>
            </a:r>
            <a:r>
              <a:rPr lang="en-US" dirty="0" smtClean="0"/>
              <a:t>, </a:t>
            </a:r>
            <a:r>
              <a:rPr lang="en-US" dirty="0"/>
              <a:t>p. 2</a:t>
            </a:r>
          </a:p>
          <a:p>
            <a:r>
              <a:rPr lang="en-US" dirty="0"/>
              <a:t>I have considered nothing so deeply, learned Andreas, as the names of those who, by their writings, deserve to be commended to posterity. I have especially asked whether they combine </a:t>
            </a:r>
            <a:r>
              <a:rPr lang="en-US" b="1" dirty="0"/>
              <a:t>liberal learning </a:t>
            </a:r>
            <a:r>
              <a:rPr lang="en-US" dirty="0"/>
              <a:t>with erudition. Hence, since I know that you have a far from mediocre knowledge not only of Hebrew, Greek, and Latin letters but also of mathematics and since, moreover, [you are] the most humane man I have ever encountered, it seemed to me that this, my book, could be better dedicated to no one than you by whom it may be corrected (if my pen has gone further than the power of my mind), read with pleasure, understood, and, indeed, recommended authoritatively. …</a:t>
            </a:r>
          </a:p>
          <a:p>
            <a:r>
              <a:rPr lang="en-US" dirty="0"/>
              <a:t>…Farewell. Pavia, the 5th of the Ides of January, 1545</a:t>
            </a:r>
            <a:r>
              <a:rPr lang="en-US" dirty="0" smtClean="0"/>
              <a:t>.</a:t>
            </a:r>
            <a:endParaRPr lang="en-US" dirty="0"/>
          </a:p>
        </p:txBody>
      </p:sp>
    </p:spTree>
    <p:extLst>
      <p:ext uri="{BB962C8B-B14F-4D97-AF65-F5344CB8AC3E}">
        <p14:creationId xmlns:p14="http://schemas.microsoft.com/office/powerpoint/2010/main" val="12529650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err="1"/>
              <a:t>Ars</a:t>
            </a:r>
            <a:r>
              <a:rPr lang="en-US" dirty="0"/>
              <a:t> </a:t>
            </a:r>
            <a:r>
              <a:rPr lang="en-US" dirty="0" smtClean="0"/>
              <a:t>Magna</a:t>
            </a:r>
            <a:r>
              <a:rPr lang="el-GR" dirty="0" smtClean="0"/>
              <a:t>, </a:t>
            </a:r>
            <a:r>
              <a:rPr lang="en-US" dirty="0" err="1" smtClean="0"/>
              <a:t>Osiander</a:t>
            </a:r>
            <a:r>
              <a:rPr lang="el-GR" dirty="0" smtClean="0"/>
              <a:t> (1/4)</a:t>
            </a:r>
            <a:endParaRPr lang="el-GR" dirty="0"/>
          </a:p>
        </p:txBody>
      </p:sp>
      <p:sp>
        <p:nvSpPr>
          <p:cNvPr id="3" name="Θέση περιεχομένου 2"/>
          <p:cNvSpPr>
            <a:spLocks noGrp="1"/>
          </p:cNvSpPr>
          <p:nvPr>
            <p:ph idx="1"/>
          </p:nvPr>
        </p:nvSpPr>
        <p:spPr/>
        <p:txBody>
          <a:bodyPr>
            <a:normAutofit fontScale="85000" lnSpcReduction="10000"/>
          </a:bodyPr>
          <a:lstStyle/>
          <a:p>
            <a:r>
              <a:rPr lang="en-US" dirty="0"/>
              <a:t>Andreas </a:t>
            </a:r>
            <a:r>
              <a:rPr lang="en-US" dirty="0" err="1"/>
              <a:t>Osiander</a:t>
            </a:r>
            <a:r>
              <a:rPr lang="en-US" dirty="0"/>
              <a:t> (19 December 1498 – 17 October 1552) was a German Lutheran theologian.</a:t>
            </a:r>
          </a:p>
          <a:p>
            <a:r>
              <a:rPr lang="en-US" b="1" i="1" dirty="0"/>
              <a:t>De </a:t>
            </a:r>
            <a:r>
              <a:rPr lang="en-US" b="1" i="1" dirty="0" err="1"/>
              <a:t>revolutionibus</a:t>
            </a:r>
            <a:r>
              <a:rPr lang="en-US" b="1" i="1" dirty="0"/>
              <a:t> </a:t>
            </a:r>
            <a:r>
              <a:rPr lang="en-US" b="1" i="1" dirty="0" err="1"/>
              <a:t>orbium</a:t>
            </a:r>
            <a:r>
              <a:rPr lang="en-US" b="1" i="1" dirty="0"/>
              <a:t> </a:t>
            </a:r>
            <a:r>
              <a:rPr lang="en-US" b="1" i="1" dirty="0" err="1"/>
              <a:t>coelestium</a:t>
            </a:r>
            <a:r>
              <a:rPr lang="en-US" dirty="0"/>
              <a:t> (</a:t>
            </a:r>
            <a:r>
              <a:rPr lang="en-US" i="1" dirty="0"/>
              <a:t>On the Revolutions of the Heavenly Spheres</a:t>
            </a:r>
            <a:r>
              <a:rPr lang="en-US" dirty="0"/>
              <a:t>) is the seminal work on the </a:t>
            </a:r>
            <a:r>
              <a:rPr lang="en-US" dirty="0">
                <a:hlinkClick r:id="rId2" tooltip="Copernican heliocentrism"/>
              </a:rPr>
              <a:t>heliocentric theory</a:t>
            </a:r>
            <a:r>
              <a:rPr lang="en-US" dirty="0"/>
              <a:t> of the </a:t>
            </a:r>
            <a:r>
              <a:rPr lang="en-US" dirty="0">
                <a:hlinkClick r:id="rId3" tooltip="Renaissance"/>
              </a:rPr>
              <a:t>Renaissance</a:t>
            </a:r>
            <a:r>
              <a:rPr lang="en-US" dirty="0"/>
              <a:t> astronomer </a:t>
            </a:r>
            <a:r>
              <a:rPr lang="en-US" dirty="0" err="1">
                <a:hlinkClick r:id="rId4" tooltip="Nicolaus Copernicus"/>
              </a:rPr>
              <a:t>Nicolaus</a:t>
            </a:r>
            <a:r>
              <a:rPr lang="en-US" dirty="0">
                <a:hlinkClick r:id="rId4" tooltip="Nicolaus Copernicus"/>
              </a:rPr>
              <a:t> Copernicus</a:t>
            </a:r>
            <a:r>
              <a:rPr lang="en-US" dirty="0"/>
              <a:t> (1473–1543). The book, first printed in 1543 in </a:t>
            </a:r>
            <a:r>
              <a:rPr lang="en-US" dirty="0">
                <a:hlinkClick r:id="rId5" tooltip="Nuremberg"/>
              </a:rPr>
              <a:t>Nuremberg</a:t>
            </a:r>
            <a:r>
              <a:rPr lang="en-US" dirty="0"/>
              <a:t>, </a:t>
            </a:r>
            <a:r>
              <a:rPr lang="en-US" dirty="0">
                <a:hlinkClick r:id="rId6" tooltip="Holy Roman Empire"/>
              </a:rPr>
              <a:t>Holy Roman Empire</a:t>
            </a:r>
            <a:r>
              <a:rPr lang="en-US" dirty="0"/>
              <a:t>, offered an alternative model of the universe to </a:t>
            </a:r>
            <a:r>
              <a:rPr lang="en-US" dirty="0">
                <a:hlinkClick r:id="rId7" tooltip="Ptolemy"/>
              </a:rPr>
              <a:t>Ptolemy</a:t>
            </a:r>
            <a:r>
              <a:rPr lang="en-US" dirty="0"/>
              <a:t>'s </a:t>
            </a:r>
            <a:r>
              <a:rPr lang="en-US" dirty="0">
                <a:hlinkClick r:id="rId8" tooltip="Ptolemaic system"/>
              </a:rPr>
              <a:t>geocentric system</a:t>
            </a:r>
            <a:r>
              <a:rPr lang="en-US" dirty="0"/>
              <a:t>, which had been widely accepted since ancient times</a:t>
            </a:r>
            <a:r>
              <a:rPr lang="en-US" dirty="0" smtClean="0"/>
              <a:t>.</a:t>
            </a:r>
            <a:endParaRPr lang="en-US" dirty="0"/>
          </a:p>
        </p:txBody>
      </p:sp>
    </p:spTree>
    <p:extLst>
      <p:ext uri="{BB962C8B-B14F-4D97-AF65-F5344CB8AC3E}">
        <p14:creationId xmlns:p14="http://schemas.microsoft.com/office/powerpoint/2010/main" val="17606205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err="1"/>
              <a:t>Ars</a:t>
            </a:r>
            <a:r>
              <a:rPr lang="en-US" dirty="0"/>
              <a:t> Magna</a:t>
            </a:r>
            <a:r>
              <a:rPr lang="el-GR" dirty="0"/>
              <a:t>, </a:t>
            </a:r>
            <a:r>
              <a:rPr lang="en-US" dirty="0" err="1"/>
              <a:t>Osiander</a:t>
            </a:r>
            <a:r>
              <a:rPr lang="el-GR" dirty="0"/>
              <a:t> </a:t>
            </a:r>
            <a:r>
              <a:rPr lang="el-GR" dirty="0" smtClean="0"/>
              <a:t>(2/4)</a:t>
            </a:r>
            <a:endParaRPr lang="el-GR" dirty="0"/>
          </a:p>
        </p:txBody>
      </p:sp>
      <p:sp>
        <p:nvSpPr>
          <p:cNvPr id="3" name="Θέση περιεχομένου 2"/>
          <p:cNvSpPr>
            <a:spLocks noGrp="1"/>
          </p:cNvSpPr>
          <p:nvPr>
            <p:ph idx="1"/>
          </p:nvPr>
        </p:nvSpPr>
        <p:spPr/>
        <p:txBody>
          <a:bodyPr>
            <a:normAutofit fontScale="85000" lnSpcReduction="20000"/>
          </a:bodyPr>
          <a:lstStyle/>
          <a:p>
            <a:r>
              <a:rPr lang="en-US" dirty="0" err="1"/>
              <a:t>Rheticus</a:t>
            </a:r>
            <a:r>
              <a:rPr lang="en-US" dirty="0"/>
              <a:t> left </a:t>
            </a:r>
            <a:r>
              <a:rPr lang="en-US" dirty="0" err="1"/>
              <a:t>Nürnberg</a:t>
            </a:r>
            <a:r>
              <a:rPr lang="en-US" dirty="0"/>
              <a:t> to take up his post as professor in Leipzig. The Lutheran preacher Andreas </a:t>
            </a:r>
            <a:r>
              <a:rPr lang="en-US" dirty="0" err="1"/>
              <a:t>Osiander</a:t>
            </a:r>
            <a:r>
              <a:rPr lang="en-US" dirty="0"/>
              <a:t> had taken over the task of supervising the printing and publication. In an effort to reduce the controversial impact of the book, </a:t>
            </a:r>
            <a:r>
              <a:rPr lang="en-US" dirty="0" err="1"/>
              <a:t>Osiander</a:t>
            </a:r>
            <a:r>
              <a:rPr lang="en-US" dirty="0"/>
              <a:t> added his own unsigned letter (titled Ad </a:t>
            </a:r>
            <a:r>
              <a:rPr lang="en-US" dirty="0" err="1"/>
              <a:t>lectorem</a:t>
            </a:r>
            <a:r>
              <a:rPr lang="en-US" dirty="0"/>
              <a:t> de </a:t>
            </a:r>
            <a:r>
              <a:rPr lang="en-US" dirty="0" err="1"/>
              <a:t>hypothesibu</a:t>
            </a:r>
            <a:r>
              <a:rPr lang="en-US" dirty="0"/>
              <a:t> </a:t>
            </a:r>
            <a:r>
              <a:rPr lang="en-US" dirty="0" err="1"/>
              <a:t>huius</a:t>
            </a:r>
            <a:r>
              <a:rPr lang="en-US" dirty="0"/>
              <a:t> </a:t>
            </a:r>
            <a:r>
              <a:rPr lang="en-US" dirty="0" err="1" smtClean="0"/>
              <a:t>operis</a:t>
            </a:r>
            <a:r>
              <a:rPr lang="en-US" dirty="0" smtClean="0"/>
              <a:t>) </a:t>
            </a:r>
            <a:r>
              <a:rPr lang="en-US" dirty="0"/>
              <a:t>printed in front of Copernicus' preface which was a dedicatory letter to Pope Paul III and which kept the title "</a:t>
            </a:r>
            <a:r>
              <a:rPr lang="en-US" dirty="0" err="1"/>
              <a:t>Praefatio</a:t>
            </a:r>
            <a:r>
              <a:rPr lang="en-US" dirty="0"/>
              <a:t> </a:t>
            </a:r>
            <a:r>
              <a:rPr lang="en-US" dirty="0" err="1"/>
              <a:t>authoris</a:t>
            </a:r>
            <a:r>
              <a:rPr lang="en-US" dirty="0"/>
              <a:t>" (to acknowledge that the unsigned letter was not by the book's author).  </a:t>
            </a:r>
          </a:p>
          <a:p>
            <a:r>
              <a:rPr lang="en-US" dirty="0" err="1"/>
              <a:t>Osiander's</a:t>
            </a:r>
            <a:r>
              <a:rPr lang="en-US" dirty="0"/>
              <a:t> letter stated that </a:t>
            </a:r>
            <a:r>
              <a:rPr lang="en-US" dirty="0" err="1"/>
              <a:t>Copernius</a:t>
            </a:r>
            <a:r>
              <a:rPr lang="en-US" dirty="0"/>
              <a:t>' system was mathematics intended to aid computation and not an attempt to declare literal truth</a:t>
            </a:r>
            <a:r>
              <a:rPr lang="en-US" dirty="0" smtClean="0"/>
              <a:t>:</a:t>
            </a:r>
            <a:endParaRPr lang="el-GR" dirty="0"/>
          </a:p>
        </p:txBody>
      </p:sp>
    </p:spTree>
    <p:extLst>
      <p:ext uri="{BB962C8B-B14F-4D97-AF65-F5344CB8AC3E}">
        <p14:creationId xmlns:p14="http://schemas.microsoft.com/office/powerpoint/2010/main" val="10315542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err="1"/>
              <a:t>Ars</a:t>
            </a:r>
            <a:r>
              <a:rPr lang="en-US" dirty="0"/>
              <a:t> Magna</a:t>
            </a:r>
            <a:r>
              <a:rPr lang="el-GR" dirty="0"/>
              <a:t>, </a:t>
            </a:r>
            <a:r>
              <a:rPr lang="en-US" dirty="0" err="1"/>
              <a:t>Osiander</a:t>
            </a:r>
            <a:r>
              <a:rPr lang="el-GR" dirty="0"/>
              <a:t> </a:t>
            </a:r>
            <a:r>
              <a:rPr lang="el-GR" dirty="0" smtClean="0"/>
              <a:t>(3/4)</a:t>
            </a:r>
            <a:endParaRPr lang="el-GR" dirty="0"/>
          </a:p>
        </p:txBody>
      </p:sp>
      <p:sp>
        <p:nvSpPr>
          <p:cNvPr id="3" name="Θέση περιεχομένου 2"/>
          <p:cNvSpPr>
            <a:spLocks noGrp="1"/>
          </p:cNvSpPr>
          <p:nvPr>
            <p:ph idx="1"/>
          </p:nvPr>
        </p:nvSpPr>
        <p:spPr/>
        <p:txBody>
          <a:bodyPr>
            <a:normAutofit fontScale="62500" lnSpcReduction="20000"/>
          </a:bodyPr>
          <a:lstStyle/>
          <a:p>
            <a:r>
              <a:rPr lang="en-US" dirty="0"/>
              <a:t>it is the duty of an astronomer to compose the history of the celestial motions through careful and expert </a:t>
            </a:r>
            <a:r>
              <a:rPr lang="en-US" dirty="0" smtClean="0"/>
              <a:t>study.</a:t>
            </a:r>
            <a:endParaRPr lang="el-GR" dirty="0" smtClean="0"/>
          </a:p>
          <a:p>
            <a:r>
              <a:rPr lang="en-US" dirty="0" smtClean="0"/>
              <a:t>Then </a:t>
            </a:r>
            <a:r>
              <a:rPr lang="en-US" dirty="0"/>
              <a:t>he must conceive and devise the causes of these motions or hypotheses about them. Since he cannot in any way attain to the true causes, he will adopt whatever suppositions enable the motions to be computed correctly </a:t>
            </a:r>
            <a:r>
              <a:rPr lang="en-US" dirty="0" smtClean="0"/>
              <a:t>...</a:t>
            </a:r>
            <a:endParaRPr lang="el-GR" dirty="0" smtClean="0"/>
          </a:p>
          <a:p>
            <a:r>
              <a:rPr lang="en-US" dirty="0" smtClean="0"/>
              <a:t>The </a:t>
            </a:r>
            <a:r>
              <a:rPr lang="en-US" dirty="0"/>
              <a:t>present author has performed both these duties excellently. For these hypotheses need not be true nor even probable. On the contrary, if they provide a calculus consistent with the observations, that alone is enough ... </a:t>
            </a:r>
            <a:endParaRPr lang="el-GR" dirty="0" smtClean="0"/>
          </a:p>
          <a:p>
            <a:r>
              <a:rPr lang="en-US" dirty="0" smtClean="0"/>
              <a:t>For </a:t>
            </a:r>
            <a:r>
              <a:rPr lang="en-US" dirty="0"/>
              <a:t>this art, it is quite clear, is completely and absolutely ignorant of the causes of the apparent [movement of the heavens]. And if any causes are devised by the imagination, as indeed very many are, they are not put forward to convince anyone that they are true, but merely to provide a reliable basis for computation</a:t>
            </a:r>
            <a:r>
              <a:rPr lang="en-US" dirty="0" smtClean="0"/>
              <a:t>.</a:t>
            </a:r>
            <a:endParaRPr lang="el-GR" dirty="0"/>
          </a:p>
        </p:txBody>
      </p:sp>
    </p:spTree>
    <p:extLst>
      <p:ext uri="{BB962C8B-B14F-4D97-AF65-F5344CB8AC3E}">
        <p14:creationId xmlns:p14="http://schemas.microsoft.com/office/powerpoint/2010/main" val="18072856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err="1"/>
              <a:t>Ars</a:t>
            </a:r>
            <a:r>
              <a:rPr lang="en-US" dirty="0"/>
              <a:t> Magna</a:t>
            </a:r>
            <a:r>
              <a:rPr lang="el-GR" dirty="0"/>
              <a:t>, </a:t>
            </a:r>
            <a:r>
              <a:rPr lang="en-US" dirty="0" err="1"/>
              <a:t>Osiander</a:t>
            </a:r>
            <a:r>
              <a:rPr lang="el-GR" dirty="0"/>
              <a:t> </a:t>
            </a:r>
            <a:r>
              <a:rPr lang="el-GR" dirty="0" smtClean="0"/>
              <a:t>(4/4)</a:t>
            </a:r>
            <a:endParaRPr lang="el-GR" dirty="0"/>
          </a:p>
        </p:txBody>
      </p:sp>
      <p:sp>
        <p:nvSpPr>
          <p:cNvPr id="3" name="Θέση περιεχομένου 2"/>
          <p:cNvSpPr>
            <a:spLocks noGrp="1"/>
          </p:cNvSpPr>
          <p:nvPr>
            <p:ph idx="1"/>
          </p:nvPr>
        </p:nvSpPr>
        <p:spPr/>
        <p:txBody>
          <a:bodyPr>
            <a:normAutofit fontScale="85000" lnSpcReduction="20000"/>
          </a:bodyPr>
          <a:lstStyle/>
          <a:p>
            <a:r>
              <a:rPr lang="en-US" dirty="0"/>
              <a:t>However, since different hypotheses are sometimes offered for one and the same ... the astronomer will take as his first choice that hypothesis which is the easiest to </a:t>
            </a:r>
            <a:r>
              <a:rPr lang="en-US" dirty="0" smtClean="0"/>
              <a:t>grasp.</a:t>
            </a:r>
            <a:endParaRPr lang="el-GR" dirty="0" smtClean="0"/>
          </a:p>
          <a:p>
            <a:r>
              <a:rPr lang="en-US" dirty="0" smtClean="0"/>
              <a:t>The </a:t>
            </a:r>
            <a:r>
              <a:rPr lang="en-US" dirty="0"/>
              <a:t>philosopher will perhaps rather seek the semblance of the truth. But neither of them will understand or state anything certain, unless it has been divinely revealed to him </a:t>
            </a:r>
            <a:r>
              <a:rPr lang="en-US" dirty="0" smtClean="0"/>
              <a:t>...</a:t>
            </a:r>
            <a:endParaRPr lang="el-GR" dirty="0" smtClean="0"/>
          </a:p>
          <a:p>
            <a:r>
              <a:rPr lang="en-US" dirty="0" smtClean="0"/>
              <a:t>Let </a:t>
            </a:r>
            <a:r>
              <a:rPr lang="en-US" dirty="0"/>
              <a:t>no one expect anything certain from astronomy, which cannot furnish it, lest he accept as the truth ideas conceived for another purpose, and depart this study a greater fool than when he entered</a:t>
            </a:r>
            <a:r>
              <a:rPr lang="en-US" dirty="0" smtClean="0"/>
              <a:t>.</a:t>
            </a:r>
            <a:endParaRPr lang="el-GR" dirty="0"/>
          </a:p>
        </p:txBody>
      </p:sp>
    </p:spTree>
    <p:extLst>
      <p:ext uri="{BB962C8B-B14F-4D97-AF65-F5344CB8AC3E}">
        <p14:creationId xmlns:p14="http://schemas.microsoft.com/office/powerpoint/2010/main" val="2047531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err="1"/>
              <a:t>Ars</a:t>
            </a:r>
            <a:r>
              <a:rPr lang="en-US" dirty="0"/>
              <a:t> </a:t>
            </a:r>
            <a:r>
              <a:rPr lang="en-US" dirty="0" smtClean="0"/>
              <a:t>Magna</a:t>
            </a:r>
            <a:r>
              <a:rPr lang="el-GR" dirty="0"/>
              <a:t>.</a:t>
            </a:r>
            <a:r>
              <a:rPr lang="en-US" dirty="0" smtClean="0"/>
              <a:t> Preface, Ore.</a:t>
            </a:r>
            <a:endParaRPr lang="el-GR" dirty="0"/>
          </a:p>
        </p:txBody>
      </p:sp>
      <p:sp>
        <p:nvSpPr>
          <p:cNvPr id="3" name="Θέση περιεχομένου 2"/>
          <p:cNvSpPr>
            <a:spLocks noGrp="1"/>
          </p:cNvSpPr>
          <p:nvPr>
            <p:ph idx="1"/>
          </p:nvPr>
        </p:nvSpPr>
        <p:spPr/>
        <p:txBody>
          <a:bodyPr>
            <a:normAutofit fontScale="85000" lnSpcReduction="10000"/>
          </a:bodyPr>
          <a:lstStyle/>
          <a:p>
            <a:r>
              <a:rPr lang="en-US" dirty="0" err="1" smtClean="0"/>
              <a:t>Ars</a:t>
            </a:r>
            <a:r>
              <a:rPr lang="en-US" dirty="0" smtClean="0"/>
              <a:t> Magna, tr. </a:t>
            </a:r>
            <a:r>
              <a:rPr lang="en-US" dirty="0" err="1" smtClean="0"/>
              <a:t>Witmer</a:t>
            </a:r>
            <a:r>
              <a:rPr lang="en-US" dirty="0" smtClean="0"/>
              <a:t>, </a:t>
            </a:r>
            <a:r>
              <a:rPr lang="en-US" dirty="0"/>
              <a:t>p. vii, </a:t>
            </a:r>
            <a:r>
              <a:rPr lang="en-US" dirty="0" smtClean="0"/>
              <a:t>Preface </a:t>
            </a:r>
            <a:r>
              <a:rPr lang="en-US" dirty="0"/>
              <a:t>by  </a:t>
            </a:r>
            <a:r>
              <a:rPr lang="en-US" dirty="0" err="1"/>
              <a:t>Oystein</a:t>
            </a:r>
            <a:r>
              <a:rPr lang="en-US" dirty="0"/>
              <a:t> Ore, New Haven, </a:t>
            </a:r>
            <a:r>
              <a:rPr lang="en-US" i="1" dirty="0"/>
              <a:t>Connecticut,  July, 1968</a:t>
            </a:r>
          </a:p>
          <a:p>
            <a:r>
              <a:rPr lang="en-US" dirty="0"/>
              <a:t>It has often been pointed out that three of the greatest masterpieces of science created during the </a:t>
            </a:r>
            <a:r>
              <a:rPr lang="en-US" dirty="0" err="1"/>
              <a:t>Rinascimento</a:t>
            </a:r>
            <a:r>
              <a:rPr lang="en-US" dirty="0"/>
              <a:t> appeared in print almost simultaneously: Copernicus, De </a:t>
            </a:r>
            <a:r>
              <a:rPr lang="en-US" dirty="0" err="1"/>
              <a:t>Revolutionibus</a:t>
            </a:r>
            <a:r>
              <a:rPr lang="en-US" dirty="0"/>
              <a:t> </a:t>
            </a:r>
            <a:r>
              <a:rPr lang="en-US" dirty="0" err="1"/>
              <a:t>Orbium</a:t>
            </a:r>
            <a:r>
              <a:rPr lang="en-US" dirty="0"/>
              <a:t> </a:t>
            </a:r>
            <a:r>
              <a:rPr lang="en-US" dirty="0" err="1"/>
              <a:t>Coelestium</a:t>
            </a:r>
            <a:r>
              <a:rPr lang="en-US" dirty="0"/>
              <a:t> (1543) ; Vesalius, De </a:t>
            </a:r>
            <a:r>
              <a:rPr lang="en-US" dirty="0" err="1"/>
              <a:t>Fabrica</a:t>
            </a:r>
            <a:r>
              <a:rPr lang="en-US" dirty="0"/>
              <a:t> </a:t>
            </a:r>
            <a:r>
              <a:rPr lang="en-US" dirty="0" err="1"/>
              <a:t>Humani</a:t>
            </a:r>
            <a:r>
              <a:rPr lang="en-US" dirty="0"/>
              <a:t> </a:t>
            </a:r>
            <a:r>
              <a:rPr lang="en-US" dirty="0" err="1"/>
              <a:t>Corporis</a:t>
            </a:r>
            <a:r>
              <a:rPr lang="en-US" dirty="0"/>
              <a:t> (1543), and finally </a:t>
            </a:r>
            <a:r>
              <a:rPr lang="en-US" dirty="0" err="1"/>
              <a:t>Girolamo</a:t>
            </a:r>
            <a:r>
              <a:rPr lang="en-US" dirty="0"/>
              <a:t> </a:t>
            </a:r>
            <a:r>
              <a:rPr lang="en-US" dirty="0" err="1"/>
              <a:t>Cardano</a:t>
            </a:r>
            <a:r>
              <a:rPr lang="en-US" dirty="0"/>
              <a:t>, </a:t>
            </a:r>
            <a:r>
              <a:rPr lang="en-US" dirty="0" err="1"/>
              <a:t>Artis</a:t>
            </a:r>
            <a:r>
              <a:rPr lang="en-US" dirty="0"/>
              <a:t> </a:t>
            </a:r>
            <a:r>
              <a:rPr lang="en-US" dirty="0" err="1"/>
              <a:t>Magnae</a:t>
            </a:r>
            <a:r>
              <a:rPr lang="en-US" dirty="0"/>
              <a:t> </a:t>
            </a:r>
            <a:r>
              <a:rPr lang="en-US" dirty="0" err="1"/>
              <a:t>Sive</a:t>
            </a:r>
            <a:r>
              <a:rPr lang="en-US" dirty="0"/>
              <a:t> de </a:t>
            </a:r>
            <a:r>
              <a:rPr lang="en-US" dirty="0" err="1"/>
              <a:t>Regulis</a:t>
            </a:r>
            <a:r>
              <a:rPr lang="en-US" dirty="0"/>
              <a:t> </a:t>
            </a:r>
            <a:r>
              <a:rPr lang="en-US" dirty="0" err="1"/>
              <a:t>Algebraicis</a:t>
            </a:r>
            <a:r>
              <a:rPr lang="en-US" dirty="0"/>
              <a:t> (1545).</a:t>
            </a:r>
          </a:p>
          <a:p>
            <a:r>
              <a:rPr lang="el-GR" dirty="0" smtClean="0"/>
              <a:t>σχολιασμός του φιλοσοφικού ζητήματος: </a:t>
            </a:r>
            <a:r>
              <a:rPr lang="en-US" dirty="0" smtClean="0"/>
              <a:t>saving the phenomena</a:t>
            </a:r>
            <a:r>
              <a:rPr lang="el-GR" dirty="0" smtClean="0"/>
              <a:t>, </a:t>
            </a:r>
            <a:r>
              <a:rPr lang="el-GR" dirty="0" err="1" smtClean="0"/>
              <a:t>σώζει</a:t>
            </a:r>
            <a:r>
              <a:rPr lang="el-GR" dirty="0" err="1"/>
              <a:t>ν</a:t>
            </a:r>
            <a:r>
              <a:rPr lang="el-GR" dirty="0" smtClean="0"/>
              <a:t> τα φαινόμενα</a:t>
            </a:r>
            <a:endParaRPr lang="el-GR" dirty="0"/>
          </a:p>
        </p:txBody>
      </p:sp>
    </p:spTree>
    <p:extLst>
      <p:ext uri="{BB962C8B-B14F-4D97-AF65-F5344CB8AC3E}">
        <p14:creationId xmlns:p14="http://schemas.microsoft.com/office/powerpoint/2010/main" val="18054849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Περιεχόμενα </a:t>
            </a:r>
            <a:r>
              <a:rPr lang="el-GR" dirty="0" err="1" smtClean="0"/>
              <a:t>Υποενότητας</a:t>
            </a:r>
            <a:endParaRPr lang="el-GR" dirty="0"/>
          </a:p>
        </p:txBody>
      </p:sp>
      <p:sp>
        <p:nvSpPr>
          <p:cNvPr id="3" name="Content Placeholder 2"/>
          <p:cNvSpPr>
            <a:spLocks noGrp="1"/>
          </p:cNvSpPr>
          <p:nvPr>
            <p:ph idx="1"/>
          </p:nvPr>
        </p:nvSpPr>
        <p:spPr/>
        <p:txBody>
          <a:bodyPr>
            <a:normAutofit/>
          </a:bodyPr>
          <a:lstStyle/>
          <a:p>
            <a:r>
              <a:rPr lang="el-GR" dirty="0" smtClean="0"/>
              <a:t>Συνοπτικά η επίλυση εξίσωσης τρίτου βαθμού</a:t>
            </a:r>
          </a:p>
          <a:p>
            <a:r>
              <a:rPr lang="en-US" dirty="0" err="1"/>
              <a:t>Gerolamo</a:t>
            </a:r>
            <a:r>
              <a:rPr lang="en-US" dirty="0"/>
              <a:t> </a:t>
            </a:r>
            <a:r>
              <a:rPr lang="en-US" dirty="0" err="1" smtClean="0"/>
              <a:t>Cardano</a:t>
            </a:r>
            <a:r>
              <a:rPr lang="el-GR" dirty="0" smtClean="0"/>
              <a:t>, </a:t>
            </a:r>
            <a:r>
              <a:rPr lang="en-US" dirty="0" err="1" smtClean="0"/>
              <a:t>Ars</a:t>
            </a:r>
            <a:r>
              <a:rPr lang="en-US" dirty="0" smtClean="0"/>
              <a:t> Magna</a:t>
            </a:r>
          </a:p>
          <a:p>
            <a:r>
              <a:rPr lang="en-US" dirty="0" smtClean="0"/>
              <a:t>Solution of equation degree 3 in </a:t>
            </a:r>
            <a:r>
              <a:rPr lang="en-US" dirty="0" err="1" smtClean="0"/>
              <a:t>Ars</a:t>
            </a:r>
            <a:r>
              <a:rPr lang="en-US" dirty="0" smtClean="0"/>
              <a:t> Magna</a:t>
            </a:r>
          </a:p>
          <a:p>
            <a:r>
              <a:rPr lang="el-GR" dirty="0"/>
              <a:t>«Σύγχρονη» διαχείριση εξισώσεων βαθμού 3</a:t>
            </a:r>
            <a:br>
              <a:rPr lang="el-GR" dirty="0"/>
            </a:br>
            <a:r>
              <a:rPr lang="el-GR" dirty="0"/>
              <a:t>Σ. Γ. </a:t>
            </a:r>
            <a:r>
              <a:rPr lang="el-GR" dirty="0" err="1"/>
              <a:t>Παπασταυρίδης</a:t>
            </a:r>
            <a:r>
              <a:rPr lang="el-GR" dirty="0"/>
              <a:t>, Εισαγωγή στην σύγχρονη Άλγεβρα και τις εφαρμογές της, Τόμος </a:t>
            </a:r>
            <a:r>
              <a:rPr lang="el-GR" dirty="0" smtClean="0"/>
              <a:t>Β</a:t>
            </a:r>
            <a:endParaRPr lang="en-US" dirty="0" smtClean="0"/>
          </a:p>
          <a:p>
            <a:endParaRPr lang="en-US" dirty="0" smtClean="0"/>
          </a:p>
          <a:p>
            <a:endParaRPr lang="en-US" dirty="0" smtClean="0"/>
          </a:p>
          <a:p>
            <a:endParaRPr lang="el-GR" dirty="0" smtClean="0"/>
          </a:p>
        </p:txBody>
      </p:sp>
    </p:spTree>
    <p:extLst>
      <p:ext uri="{BB962C8B-B14F-4D97-AF65-F5344CB8AC3E}">
        <p14:creationId xmlns:p14="http://schemas.microsoft.com/office/powerpoint/2010/main" val="20614974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err="1"/>
              <a:t>Ars</a:t>
            </a:r>
            <a:r>
              <a:rPr lang="en-US" dirty="0"/>
              <a:t> </a:t>
            </a:r>
            <a:r>
              <a:rPr lang="en-US" dirty="0" smtClean="0"/>
              <a:t>Magna</a:t>
            </a:r>
            <a:r>
              <a:rPr lang="el-GR" dirty="0" smtClean="0"/>
              <a:t>,</a:t>
            </a:r>
            <a:r>
              <a:rPr lang="en-US" dirty="0" smtClean="0"/>
              <a:t> </a:t>
            </a:r>
            <a:r>
              <a:rPr lang="en-US" dirty="0"/>
              <a:t>Archimedes translation</a:t>
            </a:r>
            <a:endParaRPr lang="el-GR" dirty="0"/>
          </a:p>
        </p:txBody>
      </p:sp>
      <p:sp>
        <p:nvSpPr>
          <p:cNvPr id="3" name="Θέση περιεχομένου 2"/>
          <p:cNvSpPr>
            <a:spLocks noGrp="1"/>
          </p:cNvSpPr>
          <p:nvPr>
            <p:ph idx="1"/>
          </p:nvPr>
        </p:nvSpPr>
        <p:spPr/>
        <p:txBody>
          <a:bodyPr>
            <a:normAutofit lnSpcReduction="10000"/>
          </a:bodyPr>
          <a:lstStyle/>
          <a:p>
            <a:r>
              <a:rPr lang="en-US" dirty="0"/>
              <a:t>http://</a:t>
            </a:r>
            <a:r>
              <a:rPr lang="en-US" dirty="0" smtClean="0"/>
              <a:t>www.historyofinformation.com/expanded.php?id=328, </a:t>
            </a:r>
            <a:r>
              <a:rPr lang="en-US" dirty="0"/>
              <a:t>Survival of the Works of </a:t>
            </a:r>
            <a:r>
              <a:rPr lang="en-US" dirty="0" smtClean="0"/>
              <a:t>Archimedes.</a:t>
            </a:r>
            <a:endParaRPr lang="el-GR" dirty="0" smtClean="0"/>
          </a:p>
          <a:p>
            <a:r>
              <a:rPr lang="en-US" dirty="0" smtClean="0"/>
              <a:t>The </a:t>
            </a:r>
            <a:r>
              <a:rPr lang="en-US" dirty="0"/>
              <a:t>key event, however, in the further spread of Archimedes was the aforementioned </a:t>
            </a:r>
            <a:r>
              <a:rPr lang="en-US" i="1" dirty="0" err="1"/>
              <a:t>editio</a:t>
            </a:r>
            <a:r>
              <a:rPr lang="en-US" i="1" dirty="0"/>
              <a:t> </a:t>
            </a:r>
            <a:r>
              <a:rPr lang="en-US" i="1" dirty="0" err="1"/>
              <a:t>princeps</a:t>
            </a:r>
            <a:r>
              <a:rPr lang="en-US" dirty="0"/>
              <a:t> of the Greek text with the accompanying Latin translation of James of Cremona at </a:t>
            </a:r>
            <a:r>
              <a:rPr lang="en-US" b="1" dirty="0"/>
              <a:t>Basel in </a:t>
            </a:r>
            <a:r>
              <a:rPr lang="en-US" b="1" dirty="0" smtClean="0"/>
              <a:t>1544</a:t>
            </a:r>
            <a:r>
              <a:rPr lang="el-GR" dirty="0"/>
              <a:t> </a:t>
            </a:r>
            <a:r>
              <a:rPr lang="el-GR" dirty="0" smtClean="0"/>
              <a:t>…</a:t>
            </a:r>
            <a:r>
              <a:rPr lang="en-US" dirty="0" smtClean="0"/>
              <a:t>" </a:t>
            </a:r>
            <a:r>
              <a:rPr lang="en-US" dirty="0" err="1"/>
              <a:t>Clagett</a:t>
            </a:r>
            <a:r>
              <a:rPr lang="en-US" dirty="0"/>
              <a:t>, </a:t>
            </a:r>
            <a:r>
              <a:rPr lang="en-US" i="1" dirty="0"/>
              <a:t>op. cit.</a:t>
            </a:r>
            <a:r>
              <a:rPr lang="en-US" dirty="0"/>
              <a:t>, 228-229</a:t>
            </a:r>
            <a:r>
              <a:rPr lang="en-US" dirty="0" smtClean="0"/>
              <a:t>).</a:t>
            </a:r>
            <a:endParaRPr lang="el-GR" dirty="0"/>
          </a:p>
        </p:txBody>
      </p:sp>
    </p:spTree>
    <p:extLst>
      <p:ext uri="{BB962C8B-B14F-4D97-AF65-F5344CB8AC3E}">
        <p14:creationId xmlns:p14="http://schemas.microsoft.com/office/powerpoint/2010/main" val="28513920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err="1"/>
              <a:t>Ars</a:t>
            </a:r>
            <a:r>
              <a:rPr lang="en-US" dirty="0"/>
              <a:t> </a:t>
            </a:r>
            <a:r>
              <a:rPr lang="en-US" dirty="0" smtClean="0"/>
              <a:t>Magna</a:t>
            </a:r>
            <a:r>
              <a:rPr lang="el-GR" dirty="0" smtClean="0"/>
              <a:t>,</a:t>
            </a:r>
            <a:r>
              <a:rPr lang="en-US" dirty="0" smtClean="0"/>
              <a:t> </a:t>
            </a:r>
            <a:r>
              <a:rPr lang="en-US" dirty="0" err="1"/>
              <a:t>Commandino</a:t>
            </a:r>
            <a:endParaRPr lang="el-GR" dirty="0"/>
          </a:p>
        </p:txBody>
      </p:sp>
      <p:sp>
        <p:nvSpPr>
          <p:cNvPr id="3" name="Θέση περιεχομένου 2"/>
          <p:cNvSpPr>
            <a:spLocks noGrp="1"/>
          </p:cNvSpPr>
          <p:nvPr>
            <p:ph idx="1"/>
          </p:nvPr>
        </p:nvSpPr>
        <p:spPr/>
        <p:txBody>
          <a:bodyPr>
            <a:normAutofit fontScale="70000" lnSpcReduction="20000"/>
          </a:bodyPr>
          <a:lstStyle/>
          <a:p>
            <a:r>
              <a:rPr lang="en-US" dirty="0" err="1"/>
              <a:t>Frederico</a:t>
            </a:r>
            <a:r>
              <a:rPr lang="en-US" dirty="0"/>
              <a:t> </a:t>
            </a:r>
            <a:r>
              <a:rPr lang="en-US" dirty="0" err="1"/>
              <a:t>Commandino</a:t>
            </a:r>
            <a:r>
              <a:rPr lang="en-US" dirty="0"/>
              <a:t>,  (1506 - 1575 )</a:t>
            </a:r>
          </a:p>
          <a:p>
            <a:r>
              <a:rPr lang="en-US" dirty="0" smtClean="0"/>
              <a:t>It </a:t>
            </a:r>
            <a:r>
              <a:rPr lang="en-US" dirty="0"/>
              <a:t>would appear that </a:t>
            </a:r>
            <a:r>
              <a:rPr lang="en-US" dirty="0" err="1"/>
              <a:t>Commandino</a:t>
            </a:r>
            <a:r>
              <a:rPr lang="en-US" dirty="0"/>
              <a:t> was never that enthusiastic about being a medical advisor. His true love was the study of the mathematical classics and he had the mathematical knowledge, as well as language skills, to edit and to translate these </a:t>
            </a:r>
            <a:r>
              <a:rPr lang="en-US" dirty="0" smtClean="0"/>
              <a:t>books.</a:t>
            </a:r>
            <a:endParaRPr lang="el-GR" dirty="0" smtClean="0"/>
          </a:p>
          <a:p>
            <a:r>
              <a:rPr lang="en-US" dirty="0" smtClean="0"/>
              <a:t>Already </a:t>
            </a:r>
            <a:r>
              <a:rPr lang="en-US" dirty="0"/>
              <a:t>when he lived in Rome he had begun the task of editing Ptolemy's </a:t>
            </a:r>
            <a:r>
              <a:rPr lang="en-US" dirty="0" err="1"/>
              <a:t>Planisphere</a:t>
            </a:r>
            <a:r>
              <a:rPr lang="en-US" dirty="0"/>
              <a:t> and from that point on he spent the rest of his life publishing translations (mostly Greek into Latin), with commentaries, of the classic texts of </a:t>
            </a:r>
            <a:r>
              <a:rPr lang="en-US" b="1" dirty="0"/>
              <a:t>Archimedes, Ptolemy, Euclid, Aristarchus, </a:t>
            </a:r>
            <a:r>
              <a:rPr lang="en-US" b="1" dirty="0" err="1"/>
              <a:t>Pappus</a:t>
            </a:r>
            <a:r>
              <a:rPr lang="en-US" b="1" dirty="0"/>
              <a:t>, Apollonius, </a:t>
            </a:r>
            <a:r>
              <a:rPr lang="en-US" b="1" dirty="0" err="1"/>
              <a:t>Eutocius</a:t>
            </a:r>
            <a:r>
              <a:rPr lang="en-US" b="1" dirty="0"/>
              <a:t>, Heron and </a:t>
            </a:r>
            <a:r>
              <a:rPr lang="en-US" b="1" dirty="0" err="1"/>
              <a:t>Serenus</a:t>
            </a:r>
            <a:r>
              <a:rPr lang="en-US" b="1" dirty="0"/>
              <a:t>. His first published work was an edition of Archimedes, dedicated to his patron Cardinal Farnese, which he published in 1558</a:t>
            </a:r>
            <a:r>
              <a:rPr lang="en-US" dirty="0" smtClean="0"/>
              <a:t>.</a:t>
            </a:r>
            <a:endParaRPr lang="el-GR" dirty="0"/>
          </a:p>
        </p:txBody>
      </p:sp>
    </p:spTree>
    <p:extLst>
      <p:ext uri="{BB962C8B-B14F-4D97-AF65-F5344CB8AC3E}">
        <p14:creationId xmlns:p14="http://schemas.microsoft.com/office/powerpoint/2010/main" val="41079072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err="1"/>
              <a:t>Ars</a:t>
            </a:r>
            <a:r>
              <a:rPr lang="en-US" dirty="0"/>
              <a:t> </a:t>
            </a:r>
            <a:r>
              <a:rPr lang="en-US" dirty="0" smtClean="0"/>
              <a:t>Magna</a:t>
            </a:r>
            <a:r>
              <a:rPr lang="el-GR" dirty="0" smtClean="0"/>
              <a:t>, </a:t>
            </a:r>
            <a:r>
              <a:rPr lang="en-US" dirty="0" smtClean="0"/>
              <a:t>Chapter I</a:t>
            </a:r>
            <a:endParaRPr lang="el-GR" dirty="0"/>
          </a:p>
        </p:txBody>
      </p:sp>
      <p:sp>
        <p:nvSpPr>
          <p:cNvPr id="3" name="Θέση περιεχομένου 2"/>
          <p:cNvSpPr>
            <a:spLocks noGrp="1"/>
          </p:cNvSpPr>
          <p:nvPr>
            <p:ph idx="1"/>
          </p:nvPr>
        </p:nvSpPr>
        <p:spPr/>
        <p:txBody>
          <a:bodyPr>
            <a:noAutofit/>
          </a:bodyPr>
          <a:lstStyle/>
          <a:p>
            <a:r>
              <a:rPr lang="en-US" sz="2000" dirty="0"/>
              <a:t>Chapter </a:t>
            </a:r>
            <a:r>
              <a:rPr lang="en-US" sz="2000" dirty="0" smtClean="0"/>
              <a:t>I, </a:t>
            </a:r>
            <a:r>
              <a:rPr lang="en-US" sz="2000" i="1" dirty="0" smtClean="0"/>
              <a:t>On </a:t>
            </a:r>
            <a:r>
              <a:rPr lang="en-US" sz="2000" i="1" dirty="0"/>
              <a:t>Double Solutions in Certain Types of Cases</a:t>
            </a:r>
          </a:p>
          <a:p>
            <a:r>
              <a:rPr lang="en-US" sz="2000" dirty="0"/>
              <a:t>This art originated with </a:t>
            </a:r>
            <a:r>
              <a:rPr lang="en-US" sz="2000" b="1" dirty="0"/>
              <a:t>Mahomet the son of Moses the Arab. Leonardo of Pisa </a:t>
            </a:r>
            <a:r>
              <a:rPr lang="en-US" sz="2000" dirty="0"/>
              <a:t>is a trustworthy source for this statement.  There remain, moreover, four propositions of his with their demonstrations, which we will ascribe to him in their proper places.  After a long time, three derivative propositions were added to these.</a:t>
            </a:r>
            <a:endParaRPr lang="el-GR" sz="2000" dirty="0"/>
          </a:p>
          <a:p>
            <a:r>
              <a:rPr lang="en-US" sz="2000" dirty="0"/>
              <a:t>They are of uncertain authorship, though they were placed with the principal ones by </a:t>
            </a:r>
            <a:r>
              <a:rPr lang="en-US" sz="2000" b="1" dirty="0"/>
              <a:t>Luca </a:t>
            </a:r>
            <a:r>
              <a:rPr lang="en-US" sz="2000" b="1" dirty="0" err="1"/>
              <a:t>Paccioli</a:t>
            </a:r>
            <a:r>
              <a:rPr lang="en-US" sz="2000" dirty="0"/>
              <a:t>.  I have also seen another three, likewise derived from the first, which were discovered by some unknown person. Notwithstanding the latter are much less well known than the others, they are really more useful, since they deal with the solution of [equations containing] a cube, a constant, and the cube of a square.</a:t>
            </a:r>
          </a:p>
          <a:p>
            <a:r>
              <a:rPr lang="en-US" sz="2000" b="1" dirty="0" err="1"/>
              <a:t>Abū</a:t>
            </a:r>
            <a:r>
              <a:rPr lang="en-US" sz="2000" b="1" dirty="0"/>
              <a:t> ‘</a:t>
            </a:r>
            <a:r>
              <a:rPr lang="en-US" sz="2000" b="1" dirty="0" err="1"/>
              <a:t>Abdallāh</a:t>
            </a:r>
            <a:r>
              <a:rPr lang="en-US" sz="2000" b="1" dirty="0"/>
              <a:t> </a:t>
            </a:r>
            <a:r>
              <a:rPr lang="en-US" sz="2000" b="1" dirty="0" err="1"/>
              <a:t>Muḥammad</a:t>
            </a:r>
            <a:r>
              <a:rPr lang="en-US" sz="2000" b="1" dirty="0"/>
              <a:t> </a:t>
            </a:r>
            <a:r>
              <a:rPr lang="en-US" sz="2000" b="1" dirty="0" err="1"/>
              <a:t>ibn</a:t>
            </a:r>
            <a:r>
              <a:rPr lang="en-US" sz="2000" b="1" dirty="0"/>
              <a:t> </a:t>
            </a:r>
            <a:r>
              <a:rPr lang="en-US" sz="2000" b="1" dirty="0" err="1"/>
              <a:t>Mūsā</a:t>
            </a:r>
            <a:r>
              <a:rPr lang="en-US" sz="2000" b="1" dirty="0"/>
              <a:t> al-</a:t>
            </a:r>
            <a:r>
              <a:rPr lang="en-US" sz="2000" b="1" dirty="0" err="1"/>
              <a:t>Khwārizmī</a:t>
            </a:r>
            <a:r>
              <a:rPr lang="en-US" sz="2000" b="1" dirty="0"/>
              <a:t>, </a:t>
            </a:r>
            <a:r>
              <a:rPr lang="en-US" sz="2000" dirty="0"/>
              <a:t>(780 – c. 850)</a:t>
            </a:r>
            <a:endParaRPr lang="el-GR" sz="2000" dirty="0"/>
          </a:p>
        </p:txBody>
      </p:sp>
    </p:spTree>
    <p:extLst>
      <p:ext uri="{BB962C8B-B14F-4D97-AF65-F5344CB8AC3E}">
        <p14:creationId xmlns:p14="http://schemas.microsoft.com/office/powerpoint/2010/main" val="24377999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err="1"/>
              <a:t>Ars</a:t>
            </a:r>
            <a:r>
              <a:rPr lang="en-US" dirty="0"/>
              <a:t> </a:t>
            </a:r>
            <a:r>
              <a:rPr lang="en-US" dirty="0" smtClean="0"/>
              <a:t>Magna, </a:t>
            </a:r>
            <a:r>
              <a:rPr lang="el-GR" dirty="0" smtClean="0"/>
              <a:t>κεντρική ιδέα μιας λύσης σημερινής </a:t>
            </a:r>
            <a:r>
              <a:rPr lang="el-GR" dirty="0" err="1" smtClean="0"/>
              <a:t>Λυκειακής</a:t>
            </a:r>
            <a:r>
              <a:rPr lang="el-GR" dirty="0" smtClean="0"/>
              <a:t> φιλοσοφίας</a:t>
            </a:r>
            <a:endParaRPr lang="el-GR"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p:txBody>
              <a:bodyPr>
                <a:normAutofit fontScale="92500" lnSpcReduction="10000"/>
              </a:bodyPr>
              <a:lstStyle/>
              <a:p>
                <a14:m>
                  <m:oMath xmlns:m="http://schemas.openxmlformats.org/officeDocument/2006/math">
                    <m:r>
                      <a:rPr lang="en-US" i="1" dirty="0" smtClean="0">
                        <a:latin typeface="Cambria Math" panose="02040503050406030204" pitchFamily="18" charset="0"/>
                      </a:rPr>
                      <m:t>𝑥</m:t>
                    </m:r>
                    <m:r>
                      <a:rPr lang="en-US" i="1" baseline="30000" dirty="0" smtClean="0">
                        <a:latin typeface="Cambria Math" panose="02040503050406030204" pitchFamily="18" charset="0"/>
                      </a:rPr>
                      <m:t>3</m:t>
                    </m:r>
                    <m:r>
                      <a:rPr lang="en-US" i="1" dirty="0" smtClean="0">
                        <a:latin typeface="Cambria Math" panose="02040503050406030204" pitchFamily="18" charset="0"/>
                      </a:rPr>
                      <m:t>+</m:t>
                    </m:r>
                    <m:r>
                      <a:rPr lang="en-US" i="1" dirty="0" smtClean="0">
                        <a:latin typeface="Cambria Math" panose="02040503050406030204" pitchFamily="18" charset="0"/>
                      </a:rPr>
                      <m:t>𝑝𝑥</m:t>
                    </m:r>
                    <m:r>
                      <a:rPr lang="en-US" i="1" dirty="0" smtClean="0">
                        <a:latin typeface="Cambria Math" panose="02040503050406030204" pitchFamily="18" charset="0"/>
                      </a:rPr>
                      <m:t>+</m:t>
                    </m:r>
                    <m:r>
                      <a:rPr lang="en-US" i="1" dirty="0" smtClean="0">
                        <a:latin typeface="Cambria Math" panose="02040503050406030204" pitchFamily="18" charset="0"/>
                      </a:rPr>
                      <m:t>𝑞</m:t>
                    </m:r>
                    <m:r>
                      <a:rPr lang="en-US" i="1" dirty="0" smtClean="0">
                        <a:latin typeface="Cambria Math" panose="02040503050406030204" pitchFamily="18" charset="0"/>
                      </a:rPr>
                      <m:t>=0</m:t>
                    </m:r>
                  </m:oMath>
                </a14:m>
                <a:endParaRPr lang="el-GR" dirty="0"/>
              </a:p>
              <a:p>
                <a14:m>
                  <m:oMath xmlns:m="http://schemas.openxmlformats.org/officeDocument/2006/math">
                    <m:r>
                      <a:rPr lang="en-US" i="1" dirty="0" smtClean="0">
                        <a:latin typeface="Cambria Math" panose="02040503050406030204" pitchFamily="18" charset="0"/>
                      </a:rPr>
                      <m:t>(</m:t>
                    </m:r>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𝑡</m:t>
                    </m:r>
                    <m:r>
                      <a:rPr lang="en-US" i="1" dirty="0">
                        <a:latin typeface="Cambria Math" panose="02040503050406030204" pitchFamily="18" charset="0"/>
                      </a:rPr>
                      <m:t>)</m:t>
                    </m:r>
                    <m:r>
                      <a:rPr lang="en-US" i="1" baseline="30000" dirty="0">
                        <a:latin typeface="Cambria Math" panose="02040503050406030204" pitchFamily="18" charset="0"/>
                      </a:rPr>
                      <m:t>3</m:t>
                    </m:r>
                    <m:r>
                      <a:rPr lang="en-US" i="1" dirty="0">
                        <a:latin typeface="Cambria Math" panose="02040503050406030204" pitchFamily="18" charset="0"/>
                      </a:rPr>
                      <m:t> −3</m:t>
                    </m:r>
                    <m:r>
                      <a:rPr lang="en-US" i="1" dirty="0">
                        <a:latin typeface="Cambria Math" panose="02040503050406030204" pitchFamily="18" charset="0"/>
                      </a:rPr>
                      <m:t>𝑠𝑡</m:t>
                    </m:r>
                    <m:r>
                      <a:rPr lang="en-US" i="1" dirty="0">
                        <a:latin typeface="Cambria Math" panose="02040503050406030204" pitchFamily="18" charset="0"/>
                      </a:rPr>
                      <m:t>(</m:t>
                    </m:r>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𝑡</m:t>
                    </m:r>
                    <m:r>
                      <a:rPr lang="en-US" i="1" dirty="0">
                        <a:latin typeface="Cambria Math" panose="02040503050406030204" pitchFamily="18" charset="0"/>
                      </a:rPr>
                      <m:t>) –(</m:t>
                    </m:r>
                    <m:r>
                      <a:rPr lang="en-US" i="1" dirty="0">
                        <a:latin typeface="Cambria Math" panose="02040503050406030204" pitchFamily="18" charset="0"/>
                      </a:rPr>
                      <m:t>𝑠</m:t>
                    </m:r>
                    <m:r>
                      <a:rPr lang="en-US" i="1" baseline="30000" dirty="0">
                        <a:latin typeface="Cambria Math" panose="02040503050406030204" pitchFamily="18" charset="0"/>
                      </a:rPr>
                      <m:t>3</m:t>
                    </m:r>
                    <m:r>
                      <a:rPr lang="en-US" i="1" dirty="0">
                        <a:latin typeface="Cambria Math" panose="02040503050406030204" pitchFamily="18" charset="0"/>
                      </a:rPr>
                      <m:t> +</m:t>
                    </m:r>
                    <m:r>
                      <a:rPr lang="en-US" i="1" dirty="0">
                        <a:latin typeface="Cambria Math" panose="02040503050406030204" pitchFamily="18" charset="0"/>
                      </a:rPr>
                      <m:t>𝑡</m:t>
                    </m:r>
                    <m:r>
                      <a:rPr lang="en-US" i="1" baseline="30000" dirty="0">
                        <a:latin typeface="Cambria Math" panose="02040503050406030204" pitchFamily="18" charset="0"/>
                      </a:rPr>
                      <m:t>3</m:t>
                    </m:r>
                    <m:r>
                      <a:rPr lang="en-US" i="1" dirty="0">
                        <a:latin typeface="Cambria Math" panose="02040503050406030204" pitchFamily="18" charset="0"/>
                      </a:rPr>
                      <m:t>) =</m:t>
                    </m:r>
                    <m:r>
                      <a:rPr lang="en-US" i="1" dirty="0" smtClean="0">
                        <a:latin typeface="Cambria Math" panose="02040503050406030204" pitchFamily="18" charset="0"/>
                      </a:rPr>
                      <m:t>0</m:t>
                    </m:r>
                  </m:oMath>
                </a14:m>
                <a:endParaRPr lang="el-GR" dirty="0"/>
              </a:p>
              <a:p>
                <a:r>
                  <a:rPr lang="el-GR" dirty="0"/>
                  <a:t>Αν βρω </a:t>
                </a:r>
                <a:r>
                  <a:rPr lang="en-US" dirty="0"/>
                  <a:t>s</a:t>
                </a:r>
                <a:r>
                  <a:rPr lang="el-GR" dirty="0"/>
                  <a:t>, </a:t>
                </a:r>
                <a:r>
                  <a:rPr lang="en-US" dirty="0"/>
                  <a:t>t </a:t>
                </a:r>
                <a:r>
                  <a:rPr lang="el-GR" dirty="0" smtClean="0"/>
                  <a:t>τέτοια ώστε </a:t>
                </a:r>
                <a14:m>
                  <m:oMath xmlns:m="http://schemas.openxmlformats.org/officeDocument/2006/math">
                    <m:r>
                      <a:rPr lang="el-GR" i="1" dirty="0" smtClean="0">
                        <a:latin typeface="Cambria Math" panose="02040503050406030204" pitchFamily="18" charset="0"/>
                      </a:rPr>
                      <m:t>−3</m:t>
                    </m:r>
                    <m:r>
                      <a:rPr lang="en-US" i="1" dirty="0" err="1">
                        <a:latin typeface="Cambria Math" panose="02040503050406030204" pitchFamily="18" charset="0"/>
                      </a:rPr>
                      <m:t>𝑠𝑡</m:t>
                    </m:r>
                    <m:r>
                      <a:rPr lang="el-GR" i="1" dirty="0">
                        <a:latin typeface="Cambria Math" panose="02040503050406030204" pitchFamily="18" charset="0"/>
                      </a:rPr>
                      <m:t>=</m:t>
                    </m:r>
                    <m:r>
                      <a:rPr lang="en-US" i="1" dirty="0">
                        <a:latin typeface="Cambria Math" panose="02040503050406030204" pitchFamily="18" charset="0"/>
                      </a:rPr>
                      <m:t>𝑝</m:t>
                    </m:r>
                    <m:r>
                      <a:rPr lang="el-GR" i="1" dirty="0">
                        <a:latin typeface="Cambria Math" panose="02040503050406030204" pitchFamily="18" charset="0"/>
                      </a:rPr>
                      <m:t>   </m:t>
                    </m:r>
                  </m:oMath>
                </a14:m>
                <a:r>
                  <a:rPr lang="el-GR" dirty="0" smtClean="0"/>
                  <a:t>και  </a:t>
                </a:r>
                <a14:m>
                  <m:oMath xmlns:m="http://schemas.openxmlformats.org/officeDocument/2006/math">
                    <m:r>
                      <a:rPr lang="el-GR" i="1" dirty="0" smtClean="0">
                        <a:latin typeface="Cambria Math" panose="02040503050406030204" pitchFamily="18" charset="0"/>
                      </a:rPr>
                      <m:t>–(</m:t>
                    </m:r>
                    <m:r>
                      <a:rPr lang="en-US" i="1" dirty="0">
                        <a:latin typeface="Cambria Math" panose="02040503050406030204" pitchFamily="18" charset="0"/>
                      </a:rPr>
                      <m:t>𝑠</m:t>
                    </m:r>
                    <m:r>
                      <a:rPr lang="el-GR" i="1" baseline="30000" dirty="0">
                        <a:latin typeface="Cambria Math" panose="02040503050406030204" pitchFamily="18" charset="0"/>
                      </a:rPr>
                      <m:t>3</m:t>
                    </m:r>
                    <m:r>
                      <a:rPr lang="el-GR" i="1" dirty="0">
                        <a:latin typeface="Cambria Math" panose="02040503050406030204" pitchFamily="18" charset="0"/>
                      </a:rPr>
                      <m:t> +</m:t>
                    </m:r>
                    <m:r>
                      <a:rPr lang="en-US" i="1" dirty="0">
                        <a:latin typeface="Cambria Math" panose="02040503050406030204" pitchFamily="18" charset="0"/>
                      </a:rPr>
                      <m:t>𝑡</m:t>
                    </m:r>
                    <m:r>
                      <a:rPr lang="el-GR" i="1" baseline="30000" dirty="0">
                        <a:latin typeface="Cambria Math" panose="02040503050406030204" pitchFamily="18" charset="0"/>
                      </a:rPr>
                      <m:t>3</m:t>
                    </m:r>
                    <m:r>
                      <a:rPr lang="el-GR" i="1" dirty="0">
                        <a:latin typeface="Cambria Math" panose="02040503050406030204" pitchFamily="18" charset="0"/>
                      </a:rPr>
                      <m:t>)=</m:t>
                    </m:r>
                    <m:r>
                      <a:rPr lang="en-US" i="1" dirty="0">
                        <a:latin typeface="Cambria Math" panose="02040503050406030204" pitchFamily="18" charset="0"/>
                      </a:rPr>
                      <m:t>𝑞</m:t>
                    </m:r>
                    <m:r>
                      <a:rPr lang="el-GR" i="1" dirty="0">
                        <a:latin typeface="Cambria Math" panose="02040503050406030204" pitchFamily="18" charset="0"/>
                      </a:rPr>
                      <m:t>,  </m:t>
                    </m:r>
                  </m:oMath>
                </a14:m>
                <a:endParaRPr lang="el-GR" dirty="0"/>
              </a:p>
              <a:p>
                <a:r>
                  <a:rPr lang="el-GR" dirty="0" smtClean="0"/>
                  <a:t>τότε</a:t>
                </a:r>
                <a:r>
                  <a:rPr lang="en-US" dirty="0" smtClean="0"/>
                  <a:t> </a:t>
                </a:r>
                <a:r>
                  <a:rPr lang="el-GR" dirty="0" smtClean="0"/>
                  <a:t>έχω </a:t>
                </a:r>
                <a:r>
                  <a:rPr lang="el-GR" dirty="0"/>
                  <a:t>την </a:t>
                </a:r>
                <a:r>
                  <a:rPr lang="el-GR" dirty="0" err="1"/>
                  <a:t>λυση</a:t>
                </a:r>
                <a:r>
                  <a:rPr lang="el-GR" dirty="0"/>
                  <a:t>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𝑡</m:t>
                    </m:r>
                    <m:r>
                      <a:rPr lang="en-US" i="1" dirty="0">
                        <a:latin typeface="Cambria Math" panose="02040503050406030204" pitchFamily="18" charset="0"/>
                      </a:rPr>
                      <m:t> </m:t>
                    </m:r>
                  </m:oMath>
                </a14:m>
                <a:r>
                  <a:rPr lang="en-US" dirty="0" smtClean="0"/>
                  <a:t>!!!</a:t>
                </a:r>
                <a:r>
                  <a:rPr lang="en-US" dirty="0"/>
                  <a:t> </a:t>
                </a:r>
                <a:endParaRPr lang="el-GR" dirty="0"/>
              </a:p>
              <a:p>
                <a:r>
                  <a:rPr lang="el-GR" dirty="0" smtClean="0"/>
                  <a:t>Όμως, τότε </a:t>
                </a:r>
                <a:r>
                  <a:rPr lang="el-GR" dirty="0"/>
                  <a:t>τα </a:t>
                </a:r>
                <a14:m>
                  <m:oMath xmlns:m="http://schemas.openxmlformats.org/officeDocument/2006/math">
                    <m:r>
                      <a:rPr lang="en-US" i="1" dirty="0" smtClean="0">
                        <a:latin typeface="Cambria Math" panose="02040503050406030204" pitchFamily="18" charset="0"/>
                      </a:rPr>
                      <m:t>𝑠</m:t>
                    </m:r>
                    <m:r>
                      <a:rPr lang="el-GR" i="1" dirty="0">
                        <a:latin typeface="Cambria Math" panose="02040503050406030204" pitchFamily="18" charset="0"/>
                      </a:rPr>
                      <m:t>, </m:t>
                    </m:r>
                    <m:r>
                      <a:rPr lang="en-US" i="1" dirty="0">
                        <a:latin typeface="Cambria Math" panose="02040503050406030204" pitchFamily="18" charset="0"/>
                      </a:rPr>
                      <m:t>𝑡</m:t>
                    </m:r>
                  </m:oMath>
                </a14:m>
                <a:r>
                  <a:rPr lang="el-GR" dirty="0" smtClean="0"/>
                  <a:t> ικανοποιούν </a:t>
                </a:r>
                <a:endParaRPr lang="el-GR" dirty="0"/>
              </a:p>
              <a:p>
                <a14:m>
                  <m:oMath xmlns:m="http://schemas.openxmlformats.org/officeDocument/2006/math">
                    <m:r>
                      <a:rPr lang="en-US" i="1" dirty="0" smtClean="0">
                        <a:latin typeface="Cambria Math" panose="02040503050406030204" pitchFamily="18" charset="0"/>
                      </a:rPr>
                      <m:t>𝑠𝑡</m:t>
                    </m:r>
                    <m:r>
                      <a:rPr lang="en-US" i="1" dirty="0">
                        <a:latin typeface="Cambria Math" panose="02040503050406030204" pitchFamily="18" charset="0"/>
                      </a:rPr>
                      <m:t>=−</m:t>
                    </m:r>
                    <m:r>
                      <a:rPr lang="en-US" i="1" dirty="0">
                        <a:latin typeface="Cambria Math" panose="02040503050406030204" pitchFamily="18" charset="0"/>
                      </a:rPr>
                      <m:t>𝑝</m:t>
                    </m:r>
                    <m:r>
                      <a:rPr lang="en-US" i="1" dirty="0">
                        <a:latin typeface="Cambria Math" panose="02040503050406030204" pitchFamily="18" charset="0"/>
                      </a:rPr>
                      <m:t>/3 </m:t>
                    </m:r>
                  </m:oMath>
                </a14:m>
                <a:r>
                  <a:rPr lang="el-GR" dirty="0" smtClean="0"/>
                  <a:t>και </a:t>
                </a:r>
                <a14:m>
                  <m:oMath xmlns:m="http://schemas.openxmlformats.org/officeDocument/2006/math">
                    <m:r>
                      <a:rPr lang="en-US" i="1" dirty="0" smtClean="0">
                        <a:latin typeface="Cambria Math" panose="02040503050406030204" pitchFamily="18" charset="0"/>
                      </a:rPr>
                      <m:t>𝑠</m:t>
                    </m:r>
                    <m:r>
                      <a:rPr lang="en-US" i="1" baseline="30000" dirty="0">
                        <a:latin typeface="Cambria Math" panose="02040503050406030204" pitchFamily="18" charset="0"/>
                      </a:rPr>
                      <m:t>3</m:t>
                    </m:r>
                    <m:r>
                      <a:rPr lang="en-US" i="1" dirty="0">
                        <a:latin typeface="Cambria Math" panose="02040503050406030204" pitchFamily="18" charset="0"/>
                      </a:rPr>
                      <m:t> +</m:t>
                    </m:r>
                    <m:r>
                      <a:rPr lang="en-US" i="1" dirty="0">
                        <a:latin typeface="Cambria Math" panose="02040503050406030204" pitchFamily="18" charset="0"/>
                      </a:rPr>
                      <m:t>𝑡</m:t>
                    </m:r>
                    <m:r>
                      <a:rPr lang="en-US" i="1" baseline="30000" dirty="0">
                        <a:latin typeface="Cambria Math" panose="02040503050406030204" pitchFamily="18" charset="0"/>
                      </a:rPr>
                      <m:t>3</m:t>
                    </m:r>
                    <m:r>
                      <a:rPr lang="en-US" i="1" dirty="0">
                        <a:latin typeface="Cambria Math" panose="02040503050406030204" pitchFamily="18" charset="0"/>
                      </a:rPr>
                      <m:t> =−</m:t>
                    </m:r>
                    <m:r>
                      <a:rPr lang="en-US" i="1" dirty="0">
                        <a:latin typeface="Cambria Math" panose="02040503050406030204" pitchFamily="18" charset="0"/>
                      </a:rPr>
                      <m:t>𝑞</m:t>
                    </m:r>
                    <m:r>
                      <a:rPr lang="en-US" i="1" dirty="0">
                        <a:latin typeface="Cambria Math" panose="02040503050406030204" pitchFamily="18" charset="0"/>
                      </a:rPr>
                      <m:t>, </m:t>
                    </m:r>
                  </m:oMath>
                </a14:m>
                <a:r>
                  <a:rPr lang="el-GR" dirty="0" smtClean="0"/>
                  <a:t>η</a:t>
                </a:r>
                <a:endParaRPr lang="el-GR" dirty="0"/>
              </a:p>
              <a:p>
                <a14:m>
                  <m:oMath xmlns:m="http://schemas.openxmlformats.org/officeDocument/2006/math">
                    <m:r>
                      <a:rPr lang="en-US" i="1" dirty="0" smtClean="0">
                        <a:latin typeface="Cambria Math" panose="02040503050406030204" pitchFamily="18" charset="0"/>
                      </a:rPr>
                      <m:t>𝑠</m:t>
                    </m:r>
                    <m:r>
                      <a:rPr lang="en-US" i="1" baseline="30000" dirty="0">
                        <a:latin typeface="Cambria Math" panose="02040503050406030204" pitchFamily="18" charset="0"/>
                      </a:rPr>
                      <m:t>3</m:t>
                    </m:r>
                    <m:r>
                      <a:rPr lang="en-US" i="1" dirty="0">
                        <a:latin typeface="Cambria Math" panose="02040503050406030204" pitchFamily="18" charset="0"/>
                      </a:rPr>
                      <m:t>𝑡</m:t>
                    </m:r>
                    <m:r>
                      <a:rPr lang="en-US" i="1" baseline="30000" dirty="0">
                        <a:latin typeface="Cambria Math" panose="02040503050406030204" pitchFamily="18" charset="0"/>
                      </a:rPr>
                      <m:t>3</m:t>
                    </m:r>
                    <m:r>
                      <a:rPr lang="en-US" i="1" dirty="0">
                        <a:latin typeface="Cambria Math" panose="02040503050406030204" pitchFamily="18" charset="0"/>
                      </a:rPr>
                      <m:t>=−</m:t>
                    </m:r>
                    <m:r>
                      <a:rPr lang="en-US" i="1" dirty="0">
                        <a:latin typeface="Cambria Math" panose="02040503050406030204" pitchFamily="18" charset="0"/>
                      </a:rPr>
                      <m:t>𝑝</m:t>
                    </m:r>
                    <m:r>
                      <a:rPr lang="en-US" i="1" dirty="0">
                        <a:latin typeface="Cambria Math" panose="02040503050406030204" pitchFamily="18" charset="0"/>
                      </a:rPr>
                      <m:t>/3 </m:t>
                    </m:r>
                  </m:oMath>
                </a14:m>
                <a:r>
                  <a:rPr lang="el-GR" dirty="0" smtClean="0"/>
                  <a:t>και </a:t>
                </a:r>
                <a14:m>
                  <m:oMath xmlns:m="http://schemas.openxmlformats.org/officeDocument/2006/math">
                    <m:r>
                      <a:rPr lang="en-US" i="1" dirty="0" smtClean="0">
                        <a:latin typeface="Cambria Math" panose="02040503050406030204" pitchFamily="18" charset="0"/>
                      </a:rPr>
                      <m:t>𝑠</m:t>
                    </m:r>
                    <m:r>
                      <a:rPr lang="en-US" i="1" baseline="30000" dirty="0">
                        <a:latin typeface="Cambria Math" panose="02040503050406030204" pitchFamily="18" charset="0"/>
                      </a:rPr>
                      <m:t>3</m:t>
                    </m:r>
                    <m:r>
                      <a:rPr lang="en-US" i="1" dirty="0">
                        <a:latin typeface="Cambria Math" panose="02040503050406030204" pitchFamily="18" charset="0"/>
                      </a:rPr>
                      <m:t> +</m:t>
                    </m:r>
                    <m:r>
                      <a:rPr lang="en-US" i="1" dirty="0">
                        <a:latin typeface="Cambria Math" panose="02040503050406030204" pitchFamily="18" charset="0"/>
                      </a:rPr>
                      <m:t>𝑡</m:t>
                    </m:r>
                    <m:r>
                      <a:rPr lang="en-US" i="1" baseline="30000" dirty="0">
                        <a:latin typeface="Cambria Math" panose="02040503050406030204" pitchFamily="18" charset="0"/>
                      </a:rPr>
                      <m:t>3</m:t>
                    </m:r>
                    <m:r>
                      <a:rPr lang="en-US" i="1" dirty="0">
                        <a:latin typeface="Cambria Math" panose="02040503050406030204" pitchFamily="18" charset="0"/>
                      </a:rPr>
                      <m:t> =−</m:t>
                    </m:r>
                    <m:r>
                      <a:rPr lang="en-US" i="1" dirty="0">
                        <a:latin typeface="Cambria Math" panose="02040503050406030204" pitchFamily="18" charset="0"/>
                      </a:rPr>
                      <m:t>𝑞</m:t>
                    </m:r>
                  </m:oMath>
                </a14:m>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blipFill rotWithShape="0">
                <a:blip r:embed="rId2"/>
                <a:stretch>
                  <a:fillRect l="-1481" b="-1211"/>
                </a:stretch>
              </a:blipFill>
            </p:spPr>
            <p:txBody>
              <a:bodyPr/>
              <a:lstStyle/>
              <a:p>
                <a:r>
                  <a:rPr lang="el-GR">
                    <a:noFill/>
                  </a:rPr>
                  <a:t> </a:t>
                </a:r>
              </a:p>
            </p:txBody>
          </p:sp>
        </mc:Fallback>
      </mc:AlternateContent>
    </p:spTree>
    <p:extLst>
      <p:ext uri="{BB962C8B-B14F-4D97-AF65-F5344CB8AC3E}">
        <p14:creationId xmlns:p14="http://schemas.microsoft.com/office/powerpoint/2010/main" val="15807899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n-US" sz="3200" dirty="0" err="1"/>
              <a:t>Ars</a:t>
            </a:r>
            <a:r>
              <a:rPr lang="en-US" sz="3200" dirty="0"/>
              <a:t> Magna, </a:t>
            </a:r>
            <a:r>
              <a:rPr lang="el-GR" sz="3200" dirty="0"/>
              <a:t>κεντρική ιδέα μιας λύσης σημερινής </a:t>
            </a:r>
            <a:r>
              <a:rPr lang="en-US" sz="3200" dirty="0"/>
              <a:t> </a:t>
            </a:r>
            <a:r>
              <a:rPr lang="el-GR" sz="3200" dirty="0" err="1"/>
              <a:t>Λυκειακής</a:t>
            </a:r>
            <a:r>
              <a:rPr lang="el-GR" sz="3200" dirty="0"/>
              <a:t> </a:t>
            </a:r>
            <a:r>
              <a:rPr lang="el-GR" sz="3200" dirty="0" smtClean="0"/>
              <a:t>φιλοσοφίας. Διδακτικός σχολιασμός</a:t>
            </a:r>
            <a:endParaRPr lang="el-GR" sz="3200" dirty="0"/>
          </a:p>
        </p:txBody>
      </p:sp>
      <p:sp>
        <p:nvSpPr>
          <p:cNvPr id="3" name="Θέση περιεχομένου 2"/>
          <p:cNvSpPr>
            <a:spLocks noGrp="1"/>
          </p:cNvSpPr>
          <p:nvPr>
            <p:ph idx="1"/>
          </p:nvPr>
        </p:nvSpPr>
        <p:spPr/>
        <p:txBody>
          <a:bodyPr/>
          <a:lstStyle/>
          <a:p>
            <a:r>
              <a:rPr lang="el-GR" dirty="0" smtClean="0"/>
              <a:t>Σημασία της συμβολικής </a:t>
            </a:r>
            <a:r>
              <a:rPr lang="el-GR" dirty="0" err="1"/>
              <a:t>Ά</a:t>
            </a:r>
            <a:r>
              <a:rPr lang="el-GR" dirty="0" err="1" smtClean="0"/>
              <a:t>λβεβρας</a:t>
            </a:r>
            <a:endParaRPr lang="el-GR" dirty="0" smtClean="0"/>
          </a:p>
          <a:p>
            <a:endParaRPr lang="el-GR" dirty="0"/>
          </a:p>
        </p:txBody>
      </p:sp>
    </p:spTree>
    <p:extLst>
      <p:ext uri="{BB962C8B-B14F-4D97-AF65-F5344CB8AC3E}">
        <p14:creationId xmlns:p14="http://schemas.microsoft.com/office/powerpoint/2010/main" val="15173661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Π</a:t>
            </a:r>
            <a:r>
              <a:rPr lang="el-GR" dirty="0" smtClean="0"/>
              <a:t>εριεχόμενα του </a:t>
            </a:r>
            <a:r>
              <a:rPr lang="en-US" dirty="0" err="1"/>
              <a:t>A</a:t>
            </a:r>
            <a:r>
              <a:rPr lang="en-US" dirty="0" err="1" smtClean="0"/>
              <a:t>rs</a:t>
            </a:r>
            <a:r>
              <a:rPr lang="en-US" dirty="0" smtClean="0"/>
              <a:t> Magna, </a:t>
            </a:r>
            <a:r>
              <a:rPr lang="en-US" dirty="0" err="1" smtClean="0"/>
              <a:t>trl</a:t>
            </a:r>
            <a:r>
              <a:rPr lang="en-US" dirty="0" smtClean="0"/>
              <a:t>. </a:t>
            </a:r>
            <a:r>
              <a:rPr lang="en-US" dirty="0" err="1"/>
              <a:t>W</a:t>
            </a:r>
            <a:r>
              <a:rPr lang="en-US" dirty="0" err="1" smtClean="0"/>
              <a:t>itmer</a:t>
            </a:r>
            <a:r>
              <a:rPr lang="en-US" dirty="0" smtClean="0"/>
              <a:t>, </a:t>
            </a:r>
            <a:r>
              <a:rPr lang="en-US" dirty="0"/>
              <a:t>p. 3</a:t>
            </a:r>
            <a:endParaRPr lang="el-GR" dirty="0"/>
          </a:p>
        </p:txBody>
      </p:sp>
      <p:pic>
        <p:nvPicPr>
          <p:cNvPr id="4" name="Picture 2"/>
          <p:cNvPicPr>
            <a:picLocks noGrp="1" noChangeAspect="1" noChangeArrowheads="1"/>
          </p:cNvPicPr>
          <p:nvPr>
            <p:ph sz="half" idx="1"/>
          </p:nvPr>
        </p:nvPicPr>
        <p:blipFill>
          <a:blip r:embed="rId2" cstate="print"/>
          <a:stretch>
            <a:fillRect/>
          </a:stretch>
        </p:blipFill>
        <p:spPr bwMode="auto">
          <a:xfrm>
            <a:off x="457200" y="2067721"/>
            <a:ext cx="3840737" cy="3161480"/>
          </a:xfrm>
          <a:prstGeom prst="rect">
            <a:avLst/>
          </a:prstGeom>
          <a:noFill/>
          <a:ln w="9525">
            <a:solidFill>
              <a:schemeClr val="tx1"/>
            </a:solidFill>
            <a:miter lim="800000"/>
            <a:headEnd/>
            <a:tailEnd/>
          </a:ln>
        </p:spPr>
      </p:pic>
      <p:pic>
        <p:nvPicPr>
          <p:cNvPr id="6" name="Picture 2"/>
          <p:cNvPicPr>
            <a:picLocks noGrp="1" noChangeAspect="1" noChangeArrowheads="1"/>
          </p:cNvPicPr>
          <p:nvPr>
            <p:ph sz="half" idx="2"/>
          </p:nvPr>
        </p:nvPicPr>
        <p:blipFill>
          <a:blip r:embed="rId3" cstate="print"/>
          <a:srcRect/>
          <a:stretch>
            <a:fillRect/>
          </a:stretch>
        </p:blipFill>
        <p:spPr bwMode="auto">
          <a:xfrm>
            <a:off x="4712983" y="2586349"/>
            <a:ext cx="3973817" cy="1778756"/>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5265822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Περιεχόμενα του </a:t>
            </a:r>
            <a:r>
              <a:rPr lang="en-US" dirty="0" err="1" smtClean="0"/>
              <a:t>Ars</a:t>
            </a:r>
            <a:r>
              <a:rPr lang="en-US" dirty="0" smtClean="0"/>
              <a:t> Magna,</a:t>
            </a:r>
            <a:r>
              <a:rPr lang="el-GR" dirty="0" smtClean="0"/>
              <a:t> </a:t>
            </a:r>
            <a:r>
              <a:rPr lang="en-US" dirty="0" err="1" smtClean="0"/>
              <a:t>trl</a:t>
            </a:r>
            <a:r>
              <a:rPr lang="en-US" dirty="0"/>
              <a:t>. </a:t>
            </a:r>
            <a:r>
              <a:rPr lang="en-US" dirty="0" err="1" smtClean="0"/>
              <a:t>Witmer</a:t>
            </a:r>
            <a:r>
              <a:rPr lang="en-US" dirty="0" smtClean="0"/>
              <a:t>, </a:t>
            </a:r>
            <a:r>
              <a:rPr lang="en-US" dirty="0"/>
              <a:t>p. 4</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1904554" y="1700809"/>
            <a:ext cx="5334893" cy="4562081"/>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5425634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err="1"/>
              <a:t>Ars</a:t>
            </a:r>
            <a:r>
              <a:rPr lang="en-US" dirty="0"/>
              <a:t> </a:t>
            </a:r>
            <a:r>
              <a:rPr lang="en-US" dirty="0" smtClean="0"/>
              <a:t>Magna</a:t>
            </a:r>
            <a:r>
              <a:rPr lang="el-GR" dirty="0"/>
              <a:t> </a:t>
            </a:r>
            <a:r>
              <a:rPr lang="en-US" dirty="0" smtClean="0"/>
              <a:t>Ch. </a:t>
            </a:r>
            <a:r>
              <a:rPr lang="en-US" dirty="0"/>
              <a:t>11</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3529741" y="1417638"/>
            <a:ext cx="2084519" cy="496369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6363965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err="1"/>
              <a:t>Ars</a:t>
            </a:r>
            <a:r>
              <a:rPr lang="en-US" dirty="0"/>
              <a:t> </a:t>
            </a:r>
            <a:r>
              <a:rPr lang="en-US" dirty="0" smtClean="0"/>
              <a:t>Magna</a:t>
            </a:r>
            <a:r>
              <a:rPr lang="el-GR" dirty="0" smtClean="0"/>
              <a:t>, </a:t>
            </a:r>
            <a:r>
              <a:rPr lang="en-US" dirty="0" smtClean="0"/>
              <a:t>Epilogue</a:t>
            </a:r>
            <a:endParaRPr lang="el-GR" dirty="0"/>
          </a:p>
        </p:txBody>
      </p:sp>
      <p:sp>
        <p:nvSpPr>
          <p:cNvPr id="3" name="Θέση περιεχομένου 2"/>
          <p:cNvSpPr>
            <a:spLocks noGrp="1"/>
          </p:cNvSpPr>
          <p:nvPr>
            <p:ph idx="1"/>
          </p:nvPr>
        </p:nvSpPr>
        <p:spPr/>
        <p:txBody>
          <a:bodyPr/>
          <a:lstStyle/>
          <a:p>
            <a:r>
              <a:rPr lang="en-US" dirty="0"/>
              <a:t>W</a:t>
            </a:r>
            <a:r>
              <a:rPr lang="en-US" dirty="0" smtClean="0"/>
              <a:t>ritten in five years, may it last as many thousands (omit 1570 and 1663) the end of the </a:t>
            </a:r>
            <a:r>
              <a:rPr lang="en-US" i="1" dirty="0" smtClean="0"/>
              <a:t>great art on </a:t>
            </a:r>
            <a:r>
              <a:rPr lang="en-US" dirty="0" smtClean="0"/>
              <a:t>the rules of algebra by </a:t>
            </a:r>
            <a:r>
              <a:rPr lang="en-US" dirty="0" err="1" smtClean="0"/>
              <a:t>Girolamo</a:t>
            </a:r>
            <a:r>
              <a:rPr lang="en-US" dirty="0" smtClean="0"/>
              <a:t> </a:t>
            </a:r>
            <a:r>
              <a:rPr lang="en-US" dirty="0" err="1" smtClean="0"/>
              <a:t>Cardano</a:t>
            </a:r>
            <a:r>
              <a:rPr lang="en-US" dirty="0" smtClean="0"/>
              <a:t> </a:t>
            </a:r>
          </a:p>
          <a:p>
            <a:r>
              <a:rPr lang="en-US" dirty="0" smtClean="0"/>
              <a:t>Printed </a:t>
            </a:r>
            <a:r>
              <a:rPr lang="en-US" dirty="0"/>
              <a:t>in Nurnberg by </a:t>
            </a:r>
            <a:r>
              <a:rPr lang="en-US" dirty="0" err="1"/>
              <a:t>Joh</a:t>
            </a:r>
            <a:r>
              <a:rPr lang="en-US" dirty="0"/>
              <a:t>. </a:t>
            </a:r>
            <a:r>
              <a:rPr lang="en-US" dirty="0" err="1"/>
              <a:t>Petreius</a:t>
            </a:r>
            <a:r>
              <a:rPr lang="en-US" dirty="0"/>
              <a:t> in the year </a:t>
            </a:r>
            <a:r>
              <a:rPr lang="en-US" dirty="0" smtClean="0"/>
              <a:t>1545.</a:t>
            </a:r>
            <a:endParaRPr lang="en-US" dirty="0"/>
          </a:p>
          <a:p>
            <a:endParaRPr lang="el-GR" dirty="0"/>
          </a:p>
        </p:txBody>
      </p:sp>
    </p:spTree>
    <p:extLst>
      <p:ext uri="{BB962C8B-B14F-4D97-AF65-F5344CB8AC3E}">
        <p14:creationId xmlns:p14="http://schemas.microsoft.com/office/powerpoint/2010/main" val="12668476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dirty="0"/>
              <a:t>S</a:t>
            </a:r>
            <a:r>
              <a:rPr lang="en-US" dirty="0" smtClean="0"/>
              <a:t>olution equation degree 3 in</a:t>
            </a:r>
            <a:r>
              <a:rPr lang="el-GR" dirty="0" smtClean="0"/>
              <a:t> </a:t>
            </a:r>
            <a:r>
              <a:rPr lang="en-US" dirty="0" err="1"/>
              <a:t>A</a:t>
            </a:r>
            <a:r>
              <a:rPr lang="en-US" dirty="0" err="1" smtClean="0"/>
              <a:t>rs</a:t>
            </a:r>
            <a:r>
              <a:rPr lang="en-US" dirty="0" smtClean="0"/>
              <a:t> Magna</a:t>
            </a:r>
            <a:endParaRPr lang="el-GR" dirty="0"/>
          </a:p>
        </p:txBody>
      </p:sp>
      <p:sp>
        <p:nvSpPr>
          <p:cNvPr id="4" name="Θέση κειμένου 3"/>
          <p:cNvSpPr>
            <a:spLocks noGrp="1"/>
          </p:cNvSpPr>
          <p:nvPr>
            <p:ph type="body" idx="1"/>
          </p:nvPr>
        </p:nvSpPr>
        <p:spPr/>
        <p:txBody>
          <a:bodyPr/>
          <a:lstStyle/>
          <a:p>
            <a:endParaRPr lang="el-GR"/>
          </a:p>
        </p:txBody>
      </p:sp>
    </p:spTree>
    <p:extLst>
      <p:ext uri="{BB962C8B-B14F-4D97-AF65-F5344CB8AC3E}">
        <p14:creationId xmlns:p14="http://schemas.microsoft.com/office/powerpoint/2010/main" val="36293199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p:txBody>
          <a:bodyPr>
            <a:normAutofit/>
          </a:bodyPr>
          <a:lstStyle/>
          <a:p>
            <a:pPr algn="l"/>
            <a:r>
              <a:rPr lang="el-GR" dirty="0" smtClean="0"/>
              <a:t>Η Άλγεβρα της Αναγέννησης</a:t>
            </a:r>
            <a:endParaRPr lang="el-GR" dirty="0"/>
          </a:p>
        </p:txBody>
      </p:sp>
      <p:sp>
        <p:nvSpPr>
          <p:cNvPr id="5" name="Υπότιτλος 4"/>
          <p:cNvSpPr>
            <a:spLocks noGrp="1"/>
          </p:cNvSpPr>
          <p:nvPr>
            <p:ph type="subTitle" idx="1"/>
          </p:nvPr>
        </p:nvSpPr>
        <p:spPr/>
        <p:txBody>
          <a:bodyPr/>
          <a:lstStyle/>
          <a:p>
            <a:pPr algn="l"/>
            <a:r>
              <a:rPr lang="el-GR" dirty="0" smtClean="0"/>
              <a:t>Επίλυση εξίσωσης τρίτου βαθμού</a:t>
            </a:r>
            <a:endParaRPr lang="el-GR" dirty="0"/>
          </a:p>
        </p:txBody>
      </p:sp>
    </p:spTree>
    <p:extLst>
      <p:ext uri="{BB962C8B-B14F-4D97-AF65-F5344CB8AC3E}">
        <p14:creationId xmlns:p14="http://schemas.microsoft.com/office/powerpoint/2010/main" val="446662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n-US" dirty="0" err="1" smtClean="0"/>
              <a:t>Ars</a:t>
            </a:r>
            <a:r>
              <a:rPr lang="en-US" dirty="0" smtClean="0"/>
              <a:t> Magna, </a:t>
            </a:r>
            <a:r>
              <a:rPr lang="en-US" dirty="0" err="1"/>
              <a:t>trl</a:t>
            </a:r>
            <a:r>
              <a:rPr lang="en-US" dirty="0"/>
              <a:t>. T. </a:t>
            </a:r>
            <a:r>
              <a:rPr lang="en-US" dirty="0" smtClean="0"/>
              <a:t>Richard </a:t>
            </a:r>
            <a:r>
              <a:rPr lang="en-US" dirty="0" err="1" smtClean="0"/>
              <a:t>Witmer</a:t>
            </a:r>
            <a:r>
              <a:rPr lang="en-US" dirty="0" smtClean="0"/>
              <a:t>, </a:t>
            </a:r>
            <a:r>
              <a:rPr lang="en-US" dirty="0"/>
              <a:t>p. 96</a:t>
            </a:r>
            <a:r>
              <a:rPr lang="el-GR" dirty="0"/>
              <a:t> </a:t>
            </a:r>
            <a:r>
              <a:rPr lang="en-US" dirty="0" smtClean="0"/>
              <a:t>(1/3)</a:t>
            </a:r>
            <a:endParaRPr lang="el-GR"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1464592" y="1700809"/>
            <a:ext cx="6214817" cy="420855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8872258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err="1"/>
              <a:t>Ars</a:t>
            </a:r>
            <a:r>
              <a:rPr lang="en-US" dirty="0"/>
              <a:t> Magna, </a:t>
            </a:r>
            <a:r>
              <a:rPr lang="en-US" dirty="0" err="1"/>
              <a:t>trl</a:t>
            </a:r>
            <a:r>
              <a:rPr lang="en-US" dirty="0"/>
              <a:t>. T. Richard </a:t>
            </a:r>
            <a:r>
              <a:rPr lang="en-US" dirty="0" err="1"/>
              <a:t>Witmer</a:t>
            </a:r>
            <a:r>
              <a:rPr lang="en-US" dirty="0"/>
              <a:t>, p. 96</a:t>
            </a:r>
            <a:r>
              <a:rPr lang="el-GR" dirty="0"/>
              <a:t> </a:t>
            </a:r>
            <a:r>
              <a:rPr lang="en-US" dirty="0" smtClean="0"/>
              <a:t>(2/3)</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1628610" y="1844824"/>
            <a:ext cx="5886781" cy="400797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5392228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err="1"/>
              <a:t>Ars</a:t>
            </a:r>
            <a:r>
              <a:rPr lang="en-US" dirty="0"/>
              <a:t> Magna, </a:t>
            </a:r>
            <a:r>
              <a:rPr lang="en-US" dirty="0" err="1"/>
              <a:t>trl</a:t>
            </a:r>
            <a:r>
              <a:rPr lang="en-US" dirty="0"/>
              <a:t>. T. Richard </a:t>
            </a:r>
            <a:r>
              <a:rPr lang="en-US" dirty="0" err="1"/>
              <a:t>Witmer</a:t>
            </a:r>
            <a:r>
              <a:rPr lang="en-US" dirty="0"/>
              <a:t>, p. 96</a:t>
            </a:r>
            <a:r>
              <a:rPr lang="el-GR" dirty="0"/>
              <a:t> </a:t>
            </a:r>
            <a:r>
              <a:rPr lang="en-US" dirty="0" smtClean="0"/>
              <a:t>(3/3</a:t>
            </a:r>
            <a:r>
              <a:rPr lang="en-US" dirty="0"/>
              <a:t>)</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420157" y="2420888"/>
            <a:ext cx="8303686" cy="98602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1562771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err="1"/>
              <a:t>Ars</a:t>
            </a:r>
            <a:r>
              <a:rPr lang="en-US" dirty="0"/>
              <a:t> Magna, </a:t>
            </a:r>
            <a:r>
              <a:rPr lang="en-US" dirty="0" err="1"/>
              <a:t>trl</a:t>
            </a:r>
            <a:r>
              <a:rPr lang="en-US" dirty="0"/>
              <a:t>. T. Richard </a:t>
            </a:r>
            <a:r>
              <a:rPr lang="en-US" dirty="0" err="1"/>
              <a:t>Witmer</a:t>
            </a:r>
            <a:r>
              <a:rPr lang="en-US" dirty="0"/>
              <a:t>, p. </a:t>
            </a:r>
            <a:r>
              <a:rPr lang="en-US" dirty="0" smtClean="0"/>
              <a:t>97 (1/2)</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550478" y="2276872"/>
            <a:ext cx="8043044" cy="291694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3734181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err="1"/>
              <a:t>Ars</a:t>
            </a:r>
            <a:r>
              <a:rPr lang="en-US" dirty="0"/>
              <a:t> Magna, </a:t>
            </a:r>
            <a:r>
              <a:rPr lang="en-US" dirty="0" err="1"/>
              <a:t>trl</a:t>
            </a:r>
            <a:r>
              <a:rPr lang="en-US" dirty="0"/>
              <a:t>. T. Richard </a:t>
            </a:r>
            <a:r>
              <a:rPr lang="en-US" dirty="0" err="1"/>
              <a:t>Witmer</a:t>
            </a:r>
            <a:r>
              <a:rPr lang="en-US" dirty="0"/>
              <a:t>, p. </a:t>
            </a:r>
            <a:r>
              <a:rPr lang="en-US" dirty="0" smtClean="0"/>
              <a:t>97 (2/2)</a:t>
            </a:r>
            <a:endParaRPr lang="el-GR"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465432" y="2780928"/>
            <a:ext cx="8213137" cy="156440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8276235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Τίτλος 1"/>
              <p:cNvSpPr>
                <a:spLocks noGrp="1"/>
              </p:cNvSpPr>
              <p:nvPr>
                <p:ph type="title"/>
              </p:nvPr>
            </p:nvSpPr>
            <p:spPr/>
            <p:txBody>
              <a:bodyPr>
                <a:normAutofit fontScale="90000"/>
              </a:bodyPr>
              <a:lstStyle/>
              <a:p>
                <a:r>
                  <a:rPr lang="el-GR" dirty="0"/>
                  <a:t>Ξ</a:t>
                </a:r>
                <a:r>
                  <a:rPr lang="en-US" dirty="0" err="1" smtClean="0"/>
                  <a:t>εκιν</a:t>
                </a:r>
                <a:r>
                  <a:rPr lang="el-GR" dirty="0" smtClean="0"/>
                  <a:t>ά</a:t>
                </a:r>
                <a:r>
                  <a:rPr lang="en-US" dirty="0" err="1" smtClean="0"/>
                  <a:t>με</a:t>
                </a:r>
                <a:r>
                  <a:rPr lang="en-US" dirty="0" smtClean="0"/>
                  <a:t> απ</a:t>
                </a:r>
                <a:r>
                  <a:rPr lang="el-GR" dirty="0" smtClean="0"/>
                  <a:t>ό</a:t>
                </a:r>
                <a:r>
                  <a:rPr lang="en-US" dirty="0" smtClean="0"/>
                  <a:t> εξ</a:t>
                </a:r>
                <a:r>
                  <a:rPr lang="el-GR" dirty="0" smtClean="0"/>
                  <a:t>ί</a:t>
                </a:r>
                <a:r>
                  <a:rPr lang="en-US" dirty="0" err="1" smtClean="0"/>
                  <a:t>σωση</a:t>
                </a:r>
                <a:r>
                  <a:rPr lang="en-US" dirty="0" smtClean="0"/>
                  <a:t>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3 +</m:t>
                    </m:r>
                    <m:r>
                      <a:rPr lang="en-US" i="1" dirty="0">
                        <a:latin typeface="Cambria Math" panose="02040503050406030204" pitchFamily="18" charset="0"/>
                      </a:rPr>
                      <m:t>𝑐𝑥</m:t>
                    </m:r>
                    <m:r>
                      <a:rPr lang="en-US" i="1" dirty="0">
                        <a:latin typeface="Cambria Math" panose="02040503050406030204" pitchFamily="18" charset="0"/>
                      </a:rPr>
                      <m:t>=</m:t>
                    </m:r>
                    <m:r>
                      <a:rPr lang="en-US" i="1" dirty="0">
                        <a:latin typeface="Cambria Math" panose="02040503050406030204" pitchFamily="18" charset="0"/>
                      </a:rPr>
                      <m:t>𝑑</m:t>
                    </m:r>
                  </m:oMath>
                </a14:m>
                <a:endParaRPr lang="el-GR" dirty="0"/>
              </a:p>
            </p:txBody>
          </p:sp>
        </mc:Choice>
        <mc:Fallback xmlns="">
          <p:sp>
            <p:nvSpPr>
              <p:cNvPr id="2" name="Τίτλος 1"/>
              <p:cNvSpPr>
                <a:spLocks noGrp="1" noRot="1" noChangeAspect="1" noMove="1" noResize="1" noEditPoints="1" noAdjustHandles="1" noChangeArrowheads="1" noChangeShapeType="1" noTextEdit="1"/>
              </p:cNvSpPr>
              <p:nvPr>
                <p:ph type="title"/>
              </p:nvPr>
            </p:nvSpPr>
            <p:spPr>
              <a:blipFill rotWithShape="0">
                <a:blip r:embed="rId2"/>
                <a:stretch>
                  <a:fillRect b="-3191"/>
                </a:stretch>
              </a:blipFill>
            </p:spPr>
            <p:txBody>
              <a:bodyPr/>
              <a:lstStyle/>
              <a:p>
                <a:r>
                  <a:rPr lang="el-GR">
                    <a:noFill/>
                  </a:rPr>
                  <a:t> </a:t>
                </a:r>
              </a:p>
            </p:txBody>
          </p:sp>
        </mc:Fallback>
      </mc:AlternateContent>
      <p:pic>
        <p:nvPicPr>
          <p:cNvPr id="4" name="Picture 2"/>
          <p:cNvPicPr>
            <a:picLocks noGrp="1" noChangeAspect="1" noChangeArrowheads="1"/>
          </p:cNvPicPr>
          <p:nvPr>
            <p:ph idx="1"/>
          </p:nvPr>
        </p:nvPicPr>
        <p:blipFill>
          <a:blip r:embed="rId3" cstate="print"/>
          <a:srcRect/>
          <a:stretch>
            <a:fillRect/>
          </a:stretch>
        </p:blipFill>
        <p:spPr bwMode="auto">
          <a:xfrm>
            <a:off x="1046742" y="1916833"/>
            <a:ext cx="7050517" cy="377769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5519442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Γιατί δεν απέδειξε </a:t>
            </a:r>
            <a:r>
              <a:rPr lang="el-GR" dirty="0"/>
              <a:t>ό</a:t>
            </a:r>
            <a:r>
              <a:rPr lang="el-GR" dirty="0" smtClean="0"/>
              <a:t>τι το 2 είναι ρίζα?</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524122" y="1772816"/>
            <a:ext cx="8095756" cy="237626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8031606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Μ</a:t>
            </a:r>
            <a:r>
              <a:rPr lang="el-GR" dirty="0"/>
              <a:t>ί</a:t>
            </a:r>
            <a:r>
              <a:rPr lang="el-GR" dirty="0" smtClean="0"/>
              <a:t>α πραγματική δυο μιγαδικές ρίζες</a:t>
            </a:r>
            <a:endParaRPr lang="el-GR" dirty="0"/>
          </a:p>
        </p:txBody>
      </p:sp>
      <p:pic>
        <p:nvPicPr>
          <p:cNvPr id="4" name="Content Placeholder 3" descr="exisosh3bathmou.png"/>
          <p:cNvPicPr>
            <a:picLocks noGrp="1" noChangeAspect="1"/>
          </p:cNvPicPr>
          <p:nvPr>
            <p:ph idx="1"/>
          </p:nvPr>
        </p:nvPicPr>
        <p:blipFill>
          <a:blip r:embed="rId2" cstate="print"/>
          <a:stretch>
            <a:fillRect/>
          </a:stretch>
        </p:blipFill>
        <p:spPr>
          <a:xfrm>
            <a:off x="329412" y="2204865"/>
            <a:ext cx="8485177" cy="2769887"/>
          </a:xfrm>
          <a:ln>
            <a:solidFill>
              <a:schemeClr val="tx1"/>
            </a:solidFill>
          </a:ln>
        </p:spPr>
      </p:pic>
    </p:spTree>
    <p:extLst>
      <p:ext uri="{BB962C8B-B14F-4D97-AF65-F5344CB8AC3E}">
        <p14:creationId xmlns:p14="http://schemas.microsoft.com/office/powerpoint/2010/main" val="29522276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smtClean="0"/>
              <a:t>Euler, Elements of Algebra, Ch. 7, </a:t>
            </a:r>
            <a:r>
              <a:rPr lang="en-US" dirty="0"/>
              <a:t>art. </a:t>
            </a:r>
            <a:r>
              <a:rPr lang="en-US" dirty="0" smtClean="0"/>
              <a:t>744</a:t>
            </a:r>
            <a:r>
              <a:rPr lang="en-US" dirty="0"/>
              <a:t> </a:t>
            </a:r>
            <a:r>
              <a:rPr lang="en-US" dirty="0" smtClean="0"/>
              <a:t>(1/2)</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1152499" y="1844825"/>
            <a:ext cx="6839002" cy="3654851"/>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7208981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a:t>Euler, Elements of Algebra, Ch. 7, art. 744 </a:t>
            </a:r>
            <a:r>
              <a:rPr lang="en-US" dirty="0" smtClean="0"/>
              <a:t>(2/2</a:t>
            </a:r>
            <a:r>
              <a:rPr lang="en-US" dirty="0"/>
              <a:t>)</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921855" y="2492896"/>
            <a:ext cx="7300291" cy="2257822"/>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3918773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a:t>T</a:t>
            </a:r>
            <a:r>
              <a:rPr lang="en-US" dirty="0" smtClean="0"/>
              <a:t>he solution of the cubic equation (synopsis) (1/8)</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559080" y="1844824"/>
            <a:ext cx="8025840" cy="232327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185979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Τίτλος 1"/>
              <p:cNvSpPr>
                <a:spLocks noGrp="1"/>
              </p:cNvSpPr>
              <p:nvPr>
                <p:ph type="title"/>
              </p:nvPr>
            </p:nvSpPr>
            <p:spPr/>
            <p:txBody>
              <a:bodyPr>
                <a:noAutofit/>
              </a:bodyPr>
              <a:lstStyle/>
              <a:p>
                <a:r>
                  <a:rPr lang="el-GR" sz="3700" dirty="0"/>
                  <a:t>Πραγματικοί μέσω μιγαδικών!</a:t>
                </a:r>
                <a:r>
                  <a:rPr lang="en-US" sz="3700" dirty="0" smtClean="0"/>
                  <a:t/>
                </a:r>
                <a:br>
                  <a:rPr lang="en-US" sz="3700" dirty="0" smtClean="0"/>
                </a:br>
                <a14:m>
                  <m:oMath xmlns:m="http://schemas.openxmlformats.org/officeDocument/2006/math">
                    <m:r>
                      <a:rPr lang="en-US" sz="3700" i="1" dirty="0">
                        <a:latin typeface="Cambria Math" panose="02040503050406030204" pitchFamily="18" charset="0"/>
                      </a:rPr>
                      <m:t>𝑥</m:t>
                    </m:r>
                    <m:r>
                      <a:rPr lang="en-US" sz="3700" i="1" baseline="30000" dirty="0">
                        <a:latin typeface="Cambria Math" panose="02040503050406030204" pitchFamily="18" charset="0"/>
                      </a:rPr>
                      <m:t>3</m:t>
                    </m:r>
                    <m:r>
                      <a:rPr lang="en-US" sz="3700" i="1" dirty="0">
                        <a:latin typeface="Cambria Math" panose="02040503050406030204" pitchFamily="18" charset="0"/>
                      </a:rPr>
                      <m:t> = 6</m:t>
                    </m:r>
                    <m:r>
                      <a:rPr lang="en-US" sz="3700" i="1" dirty="0">
                        <a:latin typeface="Cambria Math" panose="02040503050406030204" pitchFamily="18" charset="0"/>
                      </a:rPr>
                      <m:t>𝑥</m:t>
                    </m:r>
                    <m:r>
                      <a:rPr lang="en-US" sz="3700" i="1" dirty="0">
                        <a:latin typeface="Cambria Math" panose="02040503050406030204" pitchFamily="18" charset="0"/>
                      </a:rPr>
                      <m:t> +40</m:t>
                    </m:r>
                  </m:oMath>
                </a14:m>
                <a:r>
                  <a:rPr lang="el-GR" sz="3700" dirty="0"/>
                  <a:t>, ρίζα ο 4</a:t>
                </a:r>
              </a:p>
            </p:txBody>
          </p:sp>
        </mc:Choice>
        <mc:Fallback>
          <p:sp>
            <p:nvSpPr>
              <p:cNvPr id="2" name="Τίτλος 1"/>
              <p:cNvSpPr>
                <a:spLocks noGrp="1" noRot="1" noChangeAspect="1" noMove="1" noResize="1" noEditPoints="1" noAdjustHandles="1" noChangeArrowheads="1" noChangeShapeType="1" noTextEdit="1"/>
              </p:cNvSpPr>
              <p:nvPr>
                <p:ph type="title"/>
              </p:nvPr>
            </p:nvSpPr>
            <p:spPr>
              <a:blipFill rotWithShape="0">
                <a:blip r:embed="rId2"/>
                <a:stretch>
                  <a:fillRect t="-11170" b="-24468"/>
                </a:stretch>
              </a:blipFill>
            </p:spPr>
            <p:txBody>
              <a:bodyPr/>
              <a:lstStyle/>
              <a:p>
                <a:r>
                  <a:rPr lang="el-GR">
                    <a:noFill/>
                  </a:rPr>
                  <a:t> </a:t>
                </a:r>
              </a:p>
            </p:txBody>
          </p:sp>
        </mc:Fallback>
      </mc:AlternateContent>
      <p:pic>
        <p:nvPicPr>
          <p:cNvPr id="4" name="Picture 2"/>
          <p:cNvPicPr>
            <a:picLocks noGrp="1" noChangeAspect="1" noChangeArrowheads="1"/>
          </p:cNvPicPr>
          <p:nvPr>
            <p:ph idx="1"/>
          </p:nvPr>
        </p:nvPicPr>
        <p:blipFill>
          <a:blip r:embed="rId3" cstate="print"/>
          <a:srcRect/>
          <a:stretch>
            <a:fillRect/>
          </a:stretch>
        </p:blipFill>
        <p:spPr bwMode="auto">
          <a:xfrm>
            <a:off x="589891" y="2132857"/>
            <a:ext cx="7964218" cy="324803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6276855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Autofit/>
          </a:bodyPr>
          <a:lstStyle/>
          <a:p>
            <a:r>
              <a:rPr lang="el-GR" sz="2800" dirty="0" smtClean="0"/>
              <a:t>«Σύγχρονη» διαχείριση εξισώσεων βαθμού 3</a:t>
            </a:r>
            <a:br>
              <a:rPr lang="el-GR" sz="2800" dirty="0" smtClean="0"/>
            </a:br>
            <a:r>
              <a:rPr lang="el-GR" sz="2800" dirty="0" smtClean="0"/>
              <a:t>Σ. Γ. </a:t>
            </a:r>
            <a:r>
              <a:rPr lang="el-GR" sz="2800" dirty="0" err="1" smtClean="0"/>
              <a:t>Παπασταυρίδης</a:t>
            </a:r>
            <a:r>
              <a:rPr lang="el-GR" sz="2800" dirty="0" smtClean="0"/>
              <a:t>, Εισαγωγή στην σύγχρονη Άλγεβρα και τις εφαρμογές της, Τ</a:t>
            </a:r>
            <a:r>
              <a:rPr lang="el-GR" sz="2800" dirty="0"/>
              <a:t>ό</a:t>
            </a:r>
            <a:r>
              <a:rPr lang="el-GR" sz="2800" dirty="0" smtClean="0"/>
              <a:t>μος </a:t>
            </a:r>
            <a:r>
              <a:rPr lang="el-GR" sz="2800" dirty="0"/>
              <a:t>Β</a:t>
            </a:r>
          </a:p>
        </p:txBody>
      </p:sp>
      <p:sp>
        <p:nvSpPr>
          <p:cNvPr id="5" name="Θέση κειμένου 4"/>
          <p:cNvSpPr>
            <a:spLocks noGrp="1"/>
          </p:cNvSpPr>
          <p:nvPr>
            <p:ph type="body" idx="1"/>
          </p:nvPr>
        </p:nvSpPr>
        <p:spPr/>
        <p:txBody>
          <a:bodyPr/>
          <a:lstStyle/>
          <a:p>
            <a:endParaRPr lang="el-GR"/>
          </a:p>
        </p:txBody>
      </p:sp>
    </p:spTree>
    <p:extLst>
      <p:ext uri="{BB962C8B-B14F-4D97-AF65-F5344CB8AC3E}">
        <p14:creationId xmlns:p14="http://schemas.microsoft.com/office/powerpoint/2010/main" val="222643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smtClean="0"/>
              <a:t>Εισαγωγή στην σύγχρονη </a:t>
            </a:r>
            <a:r>
              <a:rPr lang="el-GR" dirty="0"/>
              <a:t>Ά</a:t>
            </a:r>
            <a:r>
              <a:rPr lang="el-GR" dirty="0" smtClean="0"/>
              <a:t>λγεβρα και τις εφαρμογές της, Τόμος β, σελ. 85</a:t>
            </a:r>
            <a:endParaRPr lang="el-GR" dirty="0"/>
          </a:p>
        </p:txBody>
      </p:sp>
      <p:pic>
        <p:nvPicPr>
          <p:cNvPr id="7" name="Picture 2"/>
          <p:cNvPicPr>
            <a:picLocks noGrp="1" noChangeAspect="1" noChangeArrowheads="1"/>
          </p:cNvPicPr>
          <p:nvPr>
            <p:ph idx="1"/>
          </p:nvPr>
        </p:nvPicPr>
        <p:blipFill>
          <a:blip r:embed="rId2" cstate="print"/>
          <a:srcRect/>
          <a:stretch>
            <a:fillRect/>
          </a:stretch>
        </p:blipFill>
        <p:spPr bwMode="auto">
          <a:xfrm>
            <a:off x="798021" y="2060849"/>
            <a:ext cx="7547958" cy="357877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818205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«Σύγχρονη» διαχείριση εξισώσεων βαθμού 3 (1/4)</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1305248" y="1844824"/>
            <a:ext cx="6533505" cy="393201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9769009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«Σύγχρονη» διαχείριση εξισώσεων βαθμού 3 </a:t>
            </a:r>
            <a:r>
              <a:rPr lang="el-GR" dirty="0" smtClean="0"/>
              <a:t>(2/4)</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824312" y="2420888"/>
            <a:ext cx="7495376" cy="2886466"/>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4459310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dirty="0"/>
              <a:t>«Σύγχρονη» διαχείριση εξισώσεων βαθμού 3, σελ. 86</a:t>
            </a:r>
          </a:p>
        </p:txBody>
      </p:sp>
      <p:pic>
        <p:nvPicPr>
          <p:cNvPr id="4" name="Picture 2"/>
          <p:cNvPicPr>
            <a:picLocks noGrp="1" noChangeAspect="1" noChangeArrowheads="1"/>
          </p:cNvPicPr>
          <p:nvPr>
            <p:ph idx="1"/>
          </p:nvPr>
        </p:nvPicPr>
        <p:blipFill>
          <a:blip r:embed="rId2" cstate="print"/>
          <a:srcRect/>
          <a:stretch>
            <a:fillRect/>
          </a:stretch>
        </p:blipFill>
        <p:spPr bwMode="auto">
          <a:xfrm>
            <a:off x="1253139" y="2204864"/>
            <a:ext cx="6637723" cy="3634426"/>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6755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«Σύγχρονη» διαχείριση εξισώσεων βαθμού 3 </a:t>
            </a:r>
            <a:r>
              <a:rPr lang="el-GR" dirty="0" smtClean="0"/>
              <a:t>(3/4)</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1158271" y="2060848"/>
            <a:ext cx="6827459" cy="377518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0247028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«Το σύμβολο </a:t>
            </a:r>
            <a:r>
              <a:rPr lang="el-GR" dirty="0"/>
              <a:t>-3Δ», το </a:t>
            </a:r>
            <a:r>
              <a:rPr lang="el-GR" dirty="0" err="1" smtClean="0"/>
              <a:t>ορθόν</a:t>
            </a:r>
            <a:r>
              <a:rPr lang="el-GR" dirty="0" smtClean="0"/>
              <a:t> είναι </a:t>
            </a:r>
            <a:r>
              <a:rPr lang="el-GR" dirty="0"/>
              <a:t>η </a:t>
            </a:r>
            <a:r>
              <a:rPr lang="el-GR" dirty="0" smtClean="0"/>
              <a:t>ρίζα </a:t>
            </a:r>
            <a:r>
              <a:rPr lang="el-GR" dirty="0"/>
              <a:t>του</a:t>
            </a:r>
          </a:p>
        </p:txBody>
      </p:sp>
      <p:pic>
        <p:nvPicPr>
          <p:cNvPr id="4" name="Picture 3"/>
          <p:cNvPicPr>
            <a:picLocks noGrp="1" noChangeAspect="1" noChangeArrowheads="1"/>
          </p:cNvPicPr>
          <p:nvPr>
            <p:ph idx="1"/>
          </p:nvPr>
        </p:nvPicPr>
        <p:blipFill>
          <a:blip r:embed="rId2" cstate="print"/>
          <a:srcRect/>
          <a:stretch>
            <a:fillRect/>
          </a:stretch>
        </p:blipFill>
        <p:spPr bwMode="auto">
          <a:xfrm>
            <a:off x="829191" y="1844825"/>
            <a:ext cx="7485619" cy="3614551"/>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4484358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dirty="0"/>
              <a:t>«Σύγχρονη» διαχείριση εξισώσεων βαθμού 3, σελ. 87</a:t>
            </a:r>
          </a:p>
        </p:txBody>
      </p:sp>
      <p:pic>
        <p:nvPicPr>
          <p:cNvPr id="4" name="Picture 2"/>
          <p:cNvPicPr>
            <a:picLocks noGrp="1" noChangeAspect="1" noChangeArrowheads="1"/>
          </p:cNvPicPr>
          <p:nvPr>
            <p:ph idx="1"/>
          </p:nvPr>
        </p:nvPicPr>
        <p:blipFill>
          <a:blip r:embed="rId2" cstate="print"/>
          <a:srcRect/>
          <a:stretch>
            <a:fillRect/>
          </a:stretch>
        </p:blipFill>
        <p:spPr bwMode="auto">
          <a:xfrm>
            <a:off x="661762" y="1988840"/>
            <a:ext cx="7820476" cy="2947297"/>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2625198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dirty="0"/>
              <a:t>«Σύγχρονη» διαχείριση εξισώσεων βαθμού </a:t>
            </a:r>
            <a:r>
              <a:rPr lang="el-GR" sz="4000" dirty="0" smtClean="0"/>
              <a:t>3</a:t>
            </a:r>
            <a:r>
              <a:rPr lang="en-US" sz="4000" dirty="0" smtClean="0"/>
              <a:t>, </a:t>
            </a:r>
            <a:r>
              <a:rPr lang="el-GR" sz="4000" dirty="0" smtClean="0"/>
              <a:t>τύποι </a:t>
            </a:r>
            <a:r>
              <a:rPr lang="el-GR" sz="4000" dirty="0"/>
              <a:t>των ριζών</a:t>
            </a:r>
          </a:p>
        </p:txBody>
      </p:sp>
      <p:pic>
        <p:nvPicPr>
          <p:cNvPr id="4" name="Picture 2"/>
          <p:cNvPicPr>
            <a:picLocks noGrp="1" noChangeAspect="1" noChangeArrowheads="1"/>
          </p:cNvPicPr>
          <p:nvPr>
            <p:ph idx="1"/>
          </p:nvPr>
        </p:nvPicPr>
        <p:blipFill>
          <a:blip r:embed="rId2" cstate="print"/>
          <a:srcRect/>
          <a:stretch>
            <a:fillRect/>
          </a:stretch>
        </p:blipFill>
        <p:spPr bwMode="auto">
          <a:xfrm>
            <a:off x="549696" y="1988841"/>
            <a:ext cx="8044608" cy="3595119"/>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0007202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a:t>The solution of the cubic equation (synopsis) </a:t>
            </a:r>
            <a:r>
              <a:rPr lang="en-US" dirty="0" smtClean="0"/>
              <a:t>(2/8)</a:t>
            </a:r>
            <a:endParaRPr lang="el-GR"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𝑥</m:t>
                    </m:r>
                    <m:r>
                      <a:rPr lang="en-US" i="1" baseline="30000" dirty="0">
                        <a:latin typeface="Cambria Math" panose="02040503050406030204" pitchFamily="18" charset="0"/>
                      </a:rPr>
                      <m:t>3</m:t>
                    </m:r>
                    <m:r>
                      <a:rPr lang="en-US" i="1" dirty="0">
                        <a:latin typeface="Cambria Math" panose="02040503050406030204" pitchFamily="18" charset="0"/>
                      </a:rPr>
                      <m:t> = </m:t>
                    </m:r>
                    <m:r>
                      <a:rPr lang="en-US" i="1" dirty="0" err="1">
                        <a:latin typeface="Cambria Math" panose="02040503050406030204" pitchFamily="18" charset="0"/>
                      </a:rPr>
                      <m:t>𝑎𝑥</m:t>
                    </m:r>
                    <m:r>
                      <a:rPr lang="en-US" i="1" dirty="0" err="1">
                        <a:latin typeface="Cambria Math" panose="02040503050406030204" pitchFamily="18" charset="0"/>
                      </a:rPr>
                      <m:t>+</m:t>
                    </m:r>
                    <m:r>
                      <a:rPr lang="en-US" i="1" dirty="0" err="1">
                        <a:latin typeface="Cambria Math" panose="02040503050406030204" pitchFamily="18" charset="0"/>
                      </a:rPr>
                      <m:t>𝑏</m:t>
                    </m:r>
                  </m:oMath>
                </a14:m>
                <a:endParaRPr lang="el-GR" dirty="0"/>
              </a:p>
              <a:p>
                <a14:m>
                  <m:oMath xmlns:m="http://schemas.openxmlformats.org/officeDocument/2006/math">
                    <m:r>
                      <a:rPr lang="en-US" i="1" dirty="0" smtClean="0">
                        <a:latin typeface="Cambria Math" panose="02040503050406030204" pitchFamily="18" charset="0"/>
                      </a:rPr>
                      <m:t>𝑥</m:t>
                    </m:r>
                    <m:r>
                      <a:rPr lang="en-US" i="1" baseline="30000" dirty="0">
                        <a:latin typeface="Cambria Math" panose="02040503050406030204" pitchFamily="18" charset="0"/>
                      </a:rPr>
                      <m:t>3</m:t>
                    </m:r>
                    <m:r>
                      <a:rPr lang="en-US" i="1" dirty="0">
                        <a:latin typeface="Cambria Math" panose="02040503050406030204" pitchFamily="18" charset="0"/>
                      </a:rPr>
                      <m:t> +</m:t>
                    </m:r>
                    <m:r>
                      <a:rPr lang="en-US" i="1" dirty="0">
                        <a:latin typeface="Cambria Math" panose="02040503050406030204" pitchFamily="18" charset="0"/>
                      </a:rPr>
                      <m:t>𝑎𝑥</m:t>
                    </m:r>
                    <m:r>
                      <a:rPr lang="en-US" i="1" dirty="0">
                        <a:latin typeface="Cambria Math" panose="02040503050406030204" pitchFamily="18" charset="0"/>
                      </a:rPr>
                      <m:t>=</m:t>
                    </m:r>
                    <m:r>
                      <a:rPr lang="en-US" i="1" dirty="0">
                        <a:latin typeface="Cambria Math" panose="02040503050406030204" pitchFamily="18" charset="0"/>
                      </a:rPr>
                      <m:t>𝑏</m:t>
                    </m:r>
                  </m:oMath>
                </a14:m>
                <a:endParaRPr lang="el-GR" dirty="0"/>
              </a:p>
              <a:p>
                <a14:m>
                  <m:oMath xmlns:m="http://schemas.openxmlformats.org/officeDocument/2006/math">
                    <m:r>
                      <a:rPr lang="en-US" i="1" dirty="0" smtClean="0">
                        <a:latin typeface="Cambria Math" panose="02040503050406030204" pitchFamily="18" charset="0"/>
                      </a:rPr>
                      <m:t>𝑥</m:t>
                    </m:r>
                    <m:r>
                      <a:rPr lang="en-US" i="1" baseline="30000" dirty="0">
                        <a:latin typeface="Cambria Math" panose="02040503050406030204" pitchFamily="18" charset="0"/>
                      </a:rPr>
                      <m:t>3</m:t>
                    </m:r>
                    <m:r>
                      <a:rPr lang="en-US" i="1" dirty="0">
                        <a:latin typeface="Cambria Math" panose="02040503050406030204" pitchFamily="18" charset="0"/>
                      </a:rPr>
                      <m:t> +</m:t>
                    </m:r>
                    <m:r>
                      <a:rPr lang="en-US" i="1" dirty="0" smtClean="0">
                        <a:latin typeface="Cambria Math" panose="02040503050406030204" pitchFamily="18" charset="0"/>
                      </a:rPr>
                      <m:t>𝑏</m:t>
                    </m:r>
                    <m:r>
                      <a:rPr lang="en-US" i="1" dirty="0" smtClean="0">
                        <a:latin typeface="Cambria Math" panose="02040503050406030204" pitchFamily="18" charset="0"/>
                      </a:rPr>
                      <m:t>=</m:t>
                    </m:r>
                    <m:r>
                      <a:rPr lang="en-US" i="1" dirty="0" smtClean="0">
                        <a:latin typeface="Cambria Math" panose="02040503050406030204" pitchFamily="18" charset="0"/>
                      </a:rPr>
                      <m:t>𝑎𝑥</m:t>
                    </m:r>
                  </m:oMath>
                </a14:m>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blipFill rotWithShape="0">
                <a:blip r:embed="rId2"/>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32773482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«Σύγχρονη» διαχείριση εξισώσεων βαθμού 3 </a:t>
            </a:r>
            <a:r>
              <a:rPr lang="el-GR" dirty="0" smtClean="0"/>
              <a:t>(4/4)</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1306962" y="1772816"/>
            <a:ext cx="6530076" cy="445292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8510936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dirty="0"/>
              <a:t>«Σύγχρονη» διαχείριση εξισώσεων βαθμού 3, σελ. 88</a:t>
            </a:r>
          </a:p>
        </p:txBody>
      </p:sp>
      <p:pic>
        <p:nvPicPr>
          <p:cNvPr id="5" name="Picture 2"/>
          <p:cNvPicPr>
            <a:picLocks noGrp="1" noChangeAspect="1" noChangeArrowheads="1"/>
          </p:cNvPicPr>
          <p:nvPr>
            <p:ph idx="1"/>
          </p:nvPr>
        </p:nvPicPr>
        <p:blipFill>
          <a:blip r:embed="rId2" cstate="print"/>
          <a:srcRect/>
          <a:stretch>
            <a:fillRect/>
          </a:stretch>
        </p:blipFill>
        <p:spPr bwMode="auto">
          <a:xfrm>
            <a:off x="840912" y="2060848"/>
            <a:ext cx="7462176" cy="370779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9818926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«Σύγχρονη» διαχείριση εξισώσεων βαθμού 3</a:t>
            </a:r>
            <a:r>
              <a:rPr lang="el-GR" dirty="0" smtClean="0"/>
              <a:t>, σχολιασμός (1/2)</a:t>
            </a:r>
            <a:endParaRPr lang="el-GR" dirty="0"/>
          </a:p>
        </p:txBody>
      </p:sp>
      <p:pic>
        <p:nvPicPr>
          <p:cNvPr id="4" name="Picture 3"/>
          <p:cNvPicPr>
            <a:picLocks noGrp="1" noChangeAspect="1" noChangeArrowheads="1"/>
          </p:cNvPicPr>
          <p:nvPr>
            <p:ph idx="1"/>
          </p:nvPr>
        </p:nvPicPr>
        <p:blipFill>
          <a:blip r:embed="rId2" cstate="print"/>
          <a:srcRect/>
          <a:stretch>
            <a:fillRect/>
          </a:stretch>
        </p:blipFill>
        <p:spPr bwMode="auto">
          <a:xfrm>
            <a:off x="1131514" y="1988841"/>
            <a:ext cx="6880972" cy="414550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6137375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«Σύγχρονη» διαχείριση εξισώσεων βαθμού 3, σχολιασμός </a:t>
            </a:r>
            <a:r>
              <a:rPr lang="el-GR" dirty="0" smtClean="0"/>
              <a:t>(2/2)</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878811" y="2060848"/>
            <a:ext cx="7386379" cy="351218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5107965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dirty="0"/>
              <a:t>«Σύγχρονη» διαχείριση εξισώσεων βαθμού 3, σελ. 89</a:t>
            </a:r>
          </a:p>
        </p:txBody>
      </p:sp>
      <p:pic>
        <p:nvPicPr>
          <p:cNvPr id="4" name="Picture 2"/>
          <p:cNvPicPr>
            <a:picLocks noGrp="1" noChangeAspect="1" noChangeArrowheads="1"/>
          </p:cNvPicPr>
          <p:nvPr>
            <p:ph idx="1"/>
          </p:nvPr>
        </p:nvPicPr>
        <p:blipFill>
          <a:blip r:embed="rId2" cstate="print"/>
          <a:srcRect/>
          <a:stretch>
            <a:fillRect/>
          </a:stretch>
        </p:blipFill>
        <p:spPr bwMode="auto">
          <a:xfrm>
            <a:off x="1127513" y="1844824"/>
            <a:ext cx="6888974" cy="429408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3263237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3400" dirty="0" smtClean="0"/>
              <a:t>Υπενθύμιση:</a:t>
            </a:r>
            <a:r>
              <a:rPr lang="el-GR" sz="3400" dirty="0"/>
              <a:t/>
            </a:r>
            <a:br>
              <a:rPr lang="el-GR" sz="3400" dirty="0"/>
            </a:br>
            <a:r>
              <a:rPr lang="el-GR" sz="3400" dirty="0" smtClean="0"/>
              <a:t>«Το σύμβολο </a:t>
            </a:r>
            <a:r>
              <a:rPr lang="el-GR" sz="3400" dirty="0"/>
              <a:t>-3Δ», το </a:t>
            </a:r>
            <a:r>
              <a:rPr lang="el-GR" sz="3400" dirty="0" err="1" smtClean="0"/>
              <a:t>ορθόν</a:t>
            </a:r>
            <a:r>
              <a:rPr lang="el-GR" sz="3400" dirty="0" smtClean="0"/>
              <a:t> είναι </a:t>
            </a:r>
            <a:r>
              <a:rPr lang="el-GR" sz="3400" dirty="0"/>
              <a:t>η </a:t>
            </a:r>
            <a:r>
              <a:rPr lang="el-GR" sz="3400" dirty="0" smtClean="0"/>
              <a:t>ρίζα </a:t>
            </a:r>
            <a:r>
              <a:rPr lang="el-GR" sz="3400" dirty="0"/>
              <a:t>του</a:t>
            </a:r>
          </a:p>
        </p:txBody>
      </p:sp>
      <p:pic>
        <p:nvPicPr>
          <p:cNvPr id="4" name="Picture 3"/>
          <p:cNvPicPr>
            <a:picLocks noGrp="1" noChangeAspect="1" noChangeArrowheads="1"/>
          </p:cNvPicPr>
          <p:nvPr>
            <p:ph idx="1"/>
          </p:nvPr>
        </p:nvPicPr>
        <p:blipFill>
          <a:blip r:embed="rId2" cstate="print"/>
          <a:srcRect/>
          <a:stretch>
            <a:fillRect/>
          </a:stretch>
        </p:blipFill>
        <p:spPr bwMode="auto">
          <a:xfrm>
            <a:off x="658215" y="1988840"/>
            <a:ext cx="7827571" cy="377966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1092861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Υπενθύμιση</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529467" y="1772816"/>
            <a:ext cx="8085066" cy="36132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5692523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Υπενθύμιση: «Σύγχρονη</a:t>
            </a:r>
            <a:r>
              <a:rPr lang="el-GR" dirty="0"/>
              <a:t>» διαχείριση εξισώσεων βαθμού 3, σελ. 89</a:t>
            </a:r>
          </a:p>
        </p:txBody>
      </p:sp>
      <p:pic>
        <p:nvPicPr>
          <p:cNvPr id="4" name="Picture 2"/>
          <p:cNvPicPr>
            <a:picLocks noGrp="1" noChangeAspect="1" noChangeArrowheads="1"/>
          </p:cNvPicPr>
          <p:nvPr>
            <p:ph idx="1"/>
          </p:nvPr>
        </p:nvPicPr>
        <p:blipFill>
          <a:blip r:embed="rId2" cstate="print"/>
          <a:srcRect/>
          <a:stretch>
            <a:fillRect/>
          </a:stretch>
        </p:blipFill>
        <p:spPr bwMode="auto">
          <a:xfrm>
            <a:off x="838608" y="2420888"/>
            <a:ext cx="7466785" cy="2724162"/>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4417528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Παράδειγμα και λύση (1/4)</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2245320" y="1484784"/>
            <a:ext cx="4774584" cy="758722"/>
          </a:xfrm>
          <a:prstGeom prst="rect">
            <a:avLst/>
          </a:prstGeom>
          <a:noFill/>
          <a:ln w="9525">
            <a:solidFill>
              <a:schemeClr val="tx1"/>
            </a:solid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558693" y="2409467"/>
            <a:ext cx="6147838" cy="3667131"/>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3313270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Παράδειγμα και λύση </a:t>
            </a:r>
            <a:r>
              <a:rPr lang="el-GR" dirty="0" smtClean="0"/>
              <a:t>(2/4)</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596654" y="2132857"/>
            <a:ext cx="7950693" cy="333994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0128757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a:t>The solution of the cubic equation (synopsis) </a:t>
            </a:r>
            <a:r>
              <a:rPr lang="en-US" dirty="0" smtClean="0"/>
              <a:t>(3/8)</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533508" y="1772816"/>
            <a:ext cx="8076983" cy="191648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7595244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Παράδειγμα και λύση </a:t>
            </a:r>
            <a:r>
              <a:rPr lang="el-GR" dirty="0" smtClean="0"/>
              <a:t>(3/4)</a:t>
            </a:r>
            <a:endParaRPr lang="el-GR"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593057" y="2420888"/>
            <a:ext cx="7957887" cy="205208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9095706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Παράδειγμα και λύση </a:t>
            </a:r>
            <a:r>
              <a:rPr lang="el-GR" dirty="0" smtClean="0"/>
              <a:t>(4/4)</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438395" y="2348880"/>
            <a:ext cx="8267211" cy="2806456"/>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5353041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dirty="0"/>
              <a:t>«Σύγχρονη» διαχείριση εξισώσεων βαθμού 3, σελ. 91 (</a:t>
            </a:r>
            <a:r>
              <a:rPr lang="el-GR" sz="4000" dirty="0" smtClean="0"/>
              <a:t>1/</a:t>
            </a:r>
            <a:r>
              <a:rPr lang="en-US" sz="4000" dirty="0" smtClean="0"/>
              <a:t>3</a:t>
            </a:r>
            <a:r>
              <a:rPr lang="el-GR" sz="4000" dirty="0" smtClean="0"/>
              <a:t>)</a:t>
            </a:r>
            <a:endParaRPr lang="el-GR" sz="4000"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799371" y="1628800"/>
            <a:ext cx="7545258" cy="4327846"/>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5664878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dirty="0"/>
              <a:t>«Σύγχρονη» διαχείριση εξισώσεων βαθμού 3, σελ. 91 (</a:t>
            </a:r>
            <a:r>
              <a:rPr lang="el-GR" sz="4000" dirty="0" smtClean="0"/>
              <a:t>2/</a:t>
            </a:r>
            <a:r>
              <a:rPr lang="en-US" sz="4000" dirty="0" smtClean="0"/>
              <a:t>3</a:t>
            </a:r>
            <a:r>
              <a:rPr lang="el-GR" sz="4000" dirty="0" smtClean="0"/>
              <a:t>)</a:t>
            </a:r>
            <a:endParaRPr lang="el-GR" sz="4000"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836520" y="1988840"/>
            <a:ext cx="7470961" cy="372047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889604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dirty="0"/>
              <a:t>«Σύγχρονη» διαχείριση εξισώσεων βαθμού 3, σελ. 91 (</a:t>
            </a:r>
            <a:r>
              <a:rPr lang="el-GR" sz="4000" dirty="0" smtClean="0"/>
              <a:t>3/</a:t>
            </a:r>
            <a:r>
              <a:rPr lang="en-US" sz="4000" dirty="0" smtClean="0"/>
              <a:t>3</a:t>
            </a:r>
            <a:r>
              <a:rPr lang="el-GR" sz="4000" dirty="0" smtClean="0"/>
              <a:t>)</a:t>
            </a:r>
            <a:endParaRPr lang="el-GR" sz="4000"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719496" y="2132857"/>
            <a:ext cx="7705009" cy="3337507"/>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1284456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dirty="0"/>
              <a:t>«Σύγχρονη» διαχείριση εξισώσεων βαθμού 3, σελ. 92 (1/3)</a:t>
            </a:r>
          </a:p>
        </p:txBody>
      </p:sp>
      <p:pic>
        <p:nvPicPr>
          <p:cNvPr id="4" name="Picture 2"/>
          <p:cNvPicPr>
            <a:picLocks noGrp="1" noChangeAspect="1" noChangeArrowheads="1"/>
          </p:cNvPicPr>
          <p:nvPr>
            <p:ph idx="1"/>
          </p:nvPr>
        </p:nvPicPr>
        <p:blipFill>
          <a:blip r:embed="rId2" cstate="print"/>
          <a:srcRect/>
          <a:stretch>
            <a:fillRect/>
          </a:stretch>
        </p:blipFill>
        <p:spPr bwMode="auto">
          <a:xfrm>
            <a:off x="697648" y="1700808"/>
            <a:ext cx="7748705" cy="3930852"/>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97445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dirty="0"/>
              <a:t>«Σύγχρονη» διαχείριση εξισώσεων βαθμού 3, σελ. 92 (2/3)</a:t>
            </a:r>
          </a:p>
        </p:txBody>
      </p:sp>
      <p:pic>
        <p:nvPicPr>
          <p:cNvPr id="5" name="Picture 2"/>
          <p:cNvPicPr>
            <a:picLocks noGrp="1" noChangeAspect="1" noChangeArrowheads="1"/>
          </p:cNvPicPr>
          <p:nvPr>
            <p:ph idx="1"/>
          </p:nvPr>
        </p:nvPicPr>
        <p:blipFill>
          <a:blip r:embed="rId2" cstate="print"/>
          <a:srcRect/>
          <a:stretch>
            <a:fillRect/>
          </a:stretch>
        </p:blipFill>
        <p:spPr bwMode="auto">
          <a:xfrm>
            <a:off x="512184" y="1844824"/>
            <a:ext cx="8119633" cy="311392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1967983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dirty="0"/>
              <a:t>«Σύγχρονη» διαχείριση εξισώσεων βαθμού 3, σελ. 92 (3/3)</a:t>
            </a:r>
          </a:p>
        </p:txBody>
      </p:sp>
      <p:pic>
        <p:nvPicPr>
          <p:cNvPr id="6" name="Picture 2"/>
          <p:cNvPicPr>
            <a:picLocks noGrp="1" noChangeAspect="1" noChangeArrowheads="1"/>
          </p:cNvPicPr>
          <p:nvPr>
            <p:ph idx="1"/>
          </p:nvPr>
        </p:nvPicPr>
        <p:blipFill>
          <a:blip r:embed="rId2" cstate="print"/>
          <a:srcRect/>
          <a:stretch>
            <a:fillRect/>
          </a:stretch>
        </p:blipFill>
        <p:spPr bwMode="auto">
          <a:xfrm>
            <a:off x="1091562" y="1628800"/>
            <a:ext cx="6960877" cy="4442806"/>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7102439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dirty="0"/>
              <a:t>«Σύγχρονη» διαχείριση εξισώσεων βαθμού 3, σελ. 93 (1/2)</a:t>
            </a:r>
          </a:p>
        </p:txBody>
      </p:sp>
      <p:pic>
        <p:nvPicPr>
          <p:cNvPr id="4" name="Picture 2"/>
          <p:cNvPicPr>
            <a:picLocks noGrp="1" noChangeAspect="1" noChangeArrowheads="1"/>
          </p:cNvPicPr>
          <p:nvPr>
            <p:ph idx="1"/>
          </p:nvPr>
        </p:nvPicPr>
        <p:blipFill>
          <a:blip r:embed="rId2" cstate="print"/>
          <a:srcRect/>
          <a:stretch>
            <a:fillRect/>
          </a:stretch>
        </p:blipFill>
        <p:spPr bwMode="auto">
          <a:xfrm>
            <a:off x="1062259" y="1916833"/>
            <a:ext cx="7019483" cy="4277821"/>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2984684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dirty="0"/>
              <a:t>«Σύγχρονη» διαχείριση εξισώσεων βαθμού 3, σελ. 93 (2/2)</a:t>
            </a:r>
          </a:p>
        </p:txBody>
      </p:sp>
      <p:pic>
        <p:nvPicPr>
          <p:cNvPr id="5" name="Picture 3"/>
          <p:cNvPicPr>
            <a:picLocks noGrp="1" noChangeAspect="1" noChangeArrowheads="1"/>
          </p:cNvPicPr>
          <p:nvPr>
            <p:ph idx="1"/>
          </p:nvPr>
        </p:nvPicPr>
        <p:blipFill>
          <a:blip r:embed="rId2" cstate="print"/>
          <a:srcRect/>
          <a:stretch>
            <a:fillRect/>
          </a:stretch>
        </p:blipFill>
        <p:spPr bwMode="auto">
          <a:xfrm>
            <a:off x="2328694" y="1988840"/>
            <a:ext cx="4486613" cy="304359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5520687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a:t>The solution of the cubic equation (synopsis) </a:t>
            </a:r>
            <a:r>
              <a:rPr lang="en-US" dirty="0" smtClean="0"/>
              <a:t>(4/8)</a:t>
            </a:r>
            <a:endParaRPr lang="el-GR"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435546" y="1916832"/>
            <a:ext cx="8272907" cy="164611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3723244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dirty="0"/>
              <a:t>«Σύγχρονη» διαχείριση εξισώσεων βαθμού 3, σελ. 94 (1/2)</a:t>
            </a:r>
          </a:p>
        </p:txBody>
      </p:sp>
      <p:pic>
        <p:nvPicPr>
          <p:cNvPr id="4" name="Picture 2"/>
          <p:cNvPicPr>
            <a:picLocks noGrp="1" noChangeAspect="1" noChangeArrowheads="1"/>
          </p:cNvPicPr>
          <p:nvPr>
            <p:ph idx="1"/>
          </p:nvPr>
        </p:nvPicPr>
        <p:blipFill>
          <a:blip r:embed="rId2" cstate="print"/>
          <a:srcRect/>
          <a:stretch>
            <a:fillRect/>
          </a:stretch>
        </p:blipFill>
        <p:spPr bwMode="auto">
          <a:xfrm>
            <a:off x="1326679" y="1844825"/>
            <a:ext cx="6490643" cy="4121989"/>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8061061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dirty="0"/>
              <a:t>«Σύγχρονη» διαχείριση εξισώσεων βαθμού 3, σελ. 94 (2/2)</a:t>
            </a:r>
          </a:p>
        </p:txBody>
      </p:sp>
      <p:pic>
        <p:nvPicPr>
          <p:cNvPr id="5" name="Picture 2"/>
          <p:cNvPicPr>
            <a:picLocks noGrp="1" noChangeAspect="1" noChangeArrowheads="1"/>
          </p:cNvPicPr>
          <p:nvPr>
            <p:ph idx="1"/>
          </p:nvPr>
        </p:nvPicPr>
        <p:blipFill>
          <a:blip r:embed="rId2" cstate="print"/>
          <a:srcRect/>
          <a:stretch>
            <a:fillRect/>
          </a:stretch>
        </p:blipFill>
        <p:spPr bwMode="auto">
          <a:xfrm>
            <a:off x="973933" y="1988841"/>
            <a:ext cx="7196135" cy="337109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0906343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a:t>
            </a:r>
            <a:r>
              <a:rPr lang="el-GR" dirty="0" err="1" smtClean="0"/>
              <a:t>Υποενότητας</a:t>
            </a:r>
            <a:endParaRPr lang="el-GR" dirty="0"/>
          </a:p>
        </p:txBody>
      </p:sp>
      <p:sp>
        <p:nvSpPr>
          <p:cNvPr id="8" name="Υπότιτλος 7"/>
          <p:cNvSpPr>
            <a:spLocks noGrp="1"/>
          </p:cNvSpPr>
          <p:nvPr>
            <p:ph type="subTitle" idx="1"/>
          </p:nvPr>
        </p:nvSpPr>
        <p:spPr/>
        <p:txBody>
          <a:bodyPr/>
          <a:lstStyle/>
          <a:p>
            <a:r>
              <a:rPr lang="el-GR" dirty="0"/>
              <a:t>Επίλυση εξίσωσης τρίτου βαθμού</a:t>
            </a:r>
          </a:p>
        </p:txBody>
      </p:sp>
    </p:spTree>
    <p:extLst>
      <p:ext uri="{BB962C8B-B14F-4D97-AF65-F5344CB8AC3E}">
        <p14:creationId xmlns:p14="http://schemas.microsoft.com/office/powerpoint/2010/main" val="2128020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70"/>
            <a:ext cx="8229600" cy="4525963"/>
          </a:xfrm>
        </p:spPr>
        <p:txBody>
          <a:bodyPr>
            <a:normAutofit/>
          </a:bodyPr>
          <a:lstStyle/>
          <a:p>
            <a:r>
              <a:rPr lang="el-GR" sz="2000" dirty="0"/>
              <a:t>Το παρόν εκπαιδευτικό υλικό έχει αναπτυχθεί </a:t>
            </a:r>
            <a:r>
              <a:rPr lang="el-GR" sz="2000" dirty="0" err="1"/>
              <a:t>στ</a:t>
            </a:r>
            <a:r>
              <a:rPr lang="en-US" sz="2000" dirty="0"/>
              <a:t>o</a:t>
            </a:r>
            <a:r>
              <a:rPr lang="el-GR" sz="2000" dirty="0"/>
              <a:t> </a:t>
            </a:r>
            <a:r>
              <a:rPr lang="el-GR" sz="2000" dirty="0" err="1"/>
              <a:t>πλαίσι</a:t>
            </a:r>
            <a:r>
              <a:rPr lang="en-US" sz="2000" dirty="0"/>
              <a:t>o</a:t>
            </a:r>
            <a:r>
              <a:rPr lang="el-GR" sz="2000" dirty="0"/>
              <a:t> του εκπαιδευτικού έργου του διδάσκοντα.</a:t>
            </a:r>
            <a:endParaRPr lang="en-US" sz="2000" dirty="0"/>
          </a:p>
          <a:p>
            <a:r>
              <a:rPr lang="el-GR" sz="2000" dirty="0"/>
              <a:t>Το έργο «</a:t>
            </a:r>
            <a:r>
              <a:rPr lang="el-GR" sz="2000" b="1" dirty="0"/>
              <a:t>Ανοικτά Ακαδημαϊκά Μαθήματα στο Πανεπιστήμιο Αθηνών</a:t>
            </a:r>
            <a:r>
              <a:rPr lang="el-GR" sz="2000" dirty="0"/>
              <a:t>» έχει χρηματοδοτήσει μόνο την αναδιαμόρφωση του εκπαιδευτικού υλικού. </a:t>
            </a:r>
            <a:endParaRPr lang="en-US" sz="2000" dirty="0"/>
          </a:p>
          <a:p>
            <a:r>
              <a:rPr lang="el-GR" sz="2000" dirty="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a:t>Σημειώματα</a:t>
            </a:r>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a:t>Το παρόν έργο αποτελεί την έκδοση 1.0</a:t>
            </a:r>
            <a:r>
              <a:rPr lang="el-GR" sz="2000" dirty="0" smtClean="0"/>
              <a:t>.  </a:t>
            </a:r>
            <a:endParaRPr lang="el-GR" sz="2000" dirty="0"/>
          </a:p>
          <a:p>
            <a:pPr marL="0" indent="0">
              <a:buNone/>
            </a:pPr>
            <a:endParaRPr lang="el-GR" sz="2000" dirty="0"/>
          </a:p>
        </p:txBody>
      </p:sp>
    </p:spTree>
    <p:extLst>
      <p:ext uri="{BB962C8B-B14F-4D97-AF65-F5344CB8AC3E}">
        <p14:creationId xmlns:p14="http://schemas.microsoft.com/office/powerpoint/2010/main" val="67203507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a:t>Copyright </a:t>
            </a:r>
            <a:r>
              <a:rPr lang="el-GR" sz="2000" dirty="0" err="1"/>
              <a:t>Εθνικόν</a:t>
            </a:r>
            <a:r>
              <a:rPr lang="el-GR" sz="2000" dirty="0"/>
              <a:t> και </a:t>
            </a:r>
            <a:r>
              <a:rPr lang="el-GR" sz="2000" dirty="0" err="1"/>
              <a:t>Καποδιστριακόν</a:t>
            </a:r>
            <a:r>
              <a:rPr lang="el-GR" sz="2000" dirty="0"/>
              <a:t> </a:t>
            </a:r>
            <a:r>
              <a:rPr lang="el-GR" sz="2000" dirty="0" err="1"/>
              <a:t>Πανεπιστήμιον</a:t>
            </a:r>
            <a:r>
              <a:rPr lang="el-GR" sz="2000" dirty="0"/>
              <a:t> Αθηνών</a:t>
            </a:r>
            <a:r>
              <a:rPr lang="en-US" sz="2000" dirty="0"/>
              <a:t>, </a:t>
            </a:r>
            <a:r>
              <a:rPr lang="el-GR" sz="2000" dirty="0"/>
              <a:t>Παπασταυρίδης Σταύρος. «Ιστορία Νεότερων Μαθηματικών, Η Άλγεβρα της </a:t>
            </a:r>
            <a:r>
              <a:rPr lang="el-GR" sz="2000" dirty="0" smtClean="0"/>
              <a:t>Αναγέννησης». </a:t>
            </a:r>
            <a:r>
              <a:rPr lang="el-GR" sz="2000" dirty="0"/>
              <a:t>Έκδοση: 1.0. Αθήνα </a:t>
            </a:r>
            <a:r>
              <a:rPr lang="el-GR" sz="2000" dirty="0" smtClean="0"/>
              <a:t>2015. </a:t>
            </a:r>
            <a:r>
              <a:rPr lang="el-GR" sz="2000" dirty="0"/>
              <a:t>Διαθέσιμο από τη δικτυακή διεύθυνση: </a:t>
            </a:r>
            <a:r>
              <a:rPr lang="en-US" sz="2000" dirty="0"/>
              <a:t>http://opencourses.uoa.gr/courses/MATH113/</a:t>
            </a:r>
            <a:r>
              <a:rPr lang="el-GR" sz="2000" dirty="0"/>
              <a:t>.</a:t>
            </a:r>
          </a:p>
          <a:p>
            <a:endParaRPr lang="el-GR" sz="2000" dirty="0"/>
          </a:p>
        </p:txBody>
      </p:sp>
    </p:spTree>
    <p:extLst>
      <p:ext uri="{BB962C8B-B14F-4D97-AF65-F5344CB8AC3E}">
        <p14:creationId xmlns:p14="http://schemas.microsoft.com/office/powerpoint/2010/main" val="120825301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6"/>
            <a:ext cx="8928992" cy="1440159"/>
          </a:xfrm>
        </p:spPr>
        <p:txBody>
          <a:bodyPr>
            <a:noAutofit/>
          </a:bodyPr>
          <a:lstStyle/>
          <a:p>
            <a:pPr marL="0" indent="0">
              <a:buNone/>
            </a:pPr>
            <a:r>
              <a:rPr lang="el-GR" sz="2000" dirty="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a:p>
          <a:p>
            <a:endParaRPr lang="el-GR" dirty="0"/>
          </a:p>
          <a:p>
            <a:r>
              <a:rPr lang="el-GR" dirty="0"/>
              <a:t>Ως </a:t>
            </a:r>
            <a:r>
              <a:rPr lang="el-GR" b="1" dirty="0"/>
              <a:t>Μη Εμπορική</a:t>
            </a:r>
            <a:r>
              <a:rPr lang="el-GR" dirty="0"/>
              <a:t> ορίζεται η χρήση:</a:t>
            </a:r>
          </a:p>
          <a:p>
            <a:pPr marL="34290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τόπο</a:t>
            </a:r>
            <a:endParaRPr lang="en-US" dirty="0"/>
          </a:p>
          <a:p>
            <a:pPr marL="342900" indent="-342900">
              <a:buFont typeface="Arial" panose="020B0604020202020204" pitchFamily="34" charset="0"/>
              <a:buChar char="•"/>
            </a:pPr>
            <a:endParaRPr lang="el-GR" dirty="0"/>
          </a:p>
          <a:p>
            <a:r>
              <a:rPr lang="el-GR" dirty="0"/>
              <a:t>Ο 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p>
        </p:txBody>
      </p:sp>
    </p:spTree>
    <p:extLst>
      <p:ext uri="{BB962C8B-B14F-4D97-AF65-F5344CB8AC3E}">
        <p14:creationId xmlns:p14="http://schemas.microsoft.com/office/powerpoint/2010/main" val="262364833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a:t>Οποιαδήποτε 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a:t>η </a:t>
            </a:r>
            <a:r>
              <a:rPr lang="en-US" sz="2000" dirty="0" err="1"/>
              <a:t>δήλωση</a:t>
            </a:r>
            <a:r>
              <a:rPr lang="en-US" sz="2000" dirty="0"/>
              <a:t> </a:t>
            </a:r>
            <a:r>
              <a:rPr lang="el-GR" sz="2000" dirty="0" err="1"/>
              <a:t>Δ</a:t>
            </a:r>
            <a:r>
              <a:rPr lang="en-US" sz="2000" dirty="0"/>
              <a:t>ια</a:t>
            </a:r>
            <a:r>
              <a:rPr lang="en-US" sz="2000" dirty="0" err="1"/>
              <a:t>τήρησης</a:t>
            </a:r>
            <a:r>
              <a:rPr lang="en-US" sz="2000" dirty="0"/>
              <a:t> Σημειωμάτων</a:t>
            </a:r>
            <a:endParaRPr lang="el-GR" sz="2000" dirty="0"/>
          </a:p>
          <a:p>
            <a:pPr lvl="1">
              <a:buFont typeface="Wingdings" panose="05000000000000000000" pitchFamily="2" charset="2"/>
              <a:buChar char="§"/>
            </a:pPr>
            <a:r>
              <a:rPr lang="el-GR" sz="2000" dirty="0"/>
              <a:t>το Σημείωμα Χρήσης Έργων Τρίτων (εφόσον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247519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a:xfrm>
            <a:off x="179512" y="1556794"/>
            <a:ext cx="8856984" cy="4525963"/>
          </a:xfrm>
        </p:spPr>
        <p:txBody>
          <a:bodyPr>
            <a:noAutofit/>
          </a:bodyPr>
          <a:lstStyle/>
          <a:p>
            <a:pPr marL="0" indent="0">
              <a:buNone/>
            </a:pPr>
            <a:r>
              <a:rPr lang="el-GR" sz="2000" dirty="0"/>
              <a:t>Το Έργο αυτό κάνει χρήση των ακόλουθων έργων:</a:t>
            </a:r>
          </a:p>
          <a:p>
            <a:pPr marL="0" indent="0">
              <a:buNone/>
            </a:pPr>
            <a:r>
              <a:rPr lang="el-GR" sz="2000" b="1" dirty="0"/>
              <a:t>Εικόνες/Σχήματα/Διαγράμματα</a:t>
            </a:r>
            <a:r>
              <a:rPr lang="en-US" sz="2000" b="1" dirty="0"/>
              <a:t>/</a:t>
            </a:r>
            <a:r>
              <a:rPr lang="el-GR" sz="2000" b="1" dirty="0"/>
              <a:t>Φωτογραφίες</a:t>
            </a:r>
          </a:p>
          <a:p>
            <a:pPr marL="0" indent="0">
              <a:buNone/>
            </a:pPr>
            <a:r>
              <a:rPr lang="el-GR" sz="2000" b="1" dirty="0"/>
              <a:t>Εικόνα 1</a:t>
            </a:r>
            <a:r>
              <a:rPr lang="el-GR" sz="2000" dirty="0"/>
              <a:t>: </a:t>
            </a:r>
            <a:r>
              <a:rPr lang="en-US" sz="2000" dirty="0" smtClean="0"/>
              <a:t>"</a:t>
            </a:r>
            <a:r>
              <a:rPr lang="en-US" sz="2000" dirty="0" err="1"/>
              <a:t>ArsMagna</a:t>
            </a:r>
            <a:r>
              <a:rPr lang="en-US" sz="2000" dirty="0"/>
              <a:t>" by </a:t>
            </a:r>
            <a:r>
              <a:rPr lang="en-US" sz="2000" dirty="0" err="1" smtClean="0"/>
              <a:t>JCSantos</a:t>
            </a:r>
            <a:r>
              <a:rPr lang="el-GR" sz="2000" dirty="0" smtClean="0"/>
              <a:t>. </a:t>
            </a:r>
            <a:r>
              <a:rPr lang="en-US" sz="2000" dirty="0" smtClean="0"/>
              <a:t>Licensed </a:t>
            </a:r>
            <a:r>
              <a:rPr lang="en-US" sz="2000" dirty="0"/>
              <a:t>under Public Domain via Wikimedia </a:t>
            </a:r>
            <a:r>
              <a:rPr lang="en-US" sz="2000" dirty="0" smtClean="0"/>
              <a:t>Commons</a:t>
            </a:r>
            <a:r>
              <a:rPr lang="el-GR" sz="2000" dirty="0" smtClean="0"/>
              <a:t>. </a:t>
            </a:r>
            <a:r>
              <a:rPr lang="en-US" sz="2000" dirty="0" smtClean="0"/>
              <a:t>https</a:t>
            </a:r>
            <a:r>
              <a:rPr lang="en-US" sz="2000" dirty="0"/>
              <a:t>://commons.wikimedia.org/wiki/File:ArsMagna.jpg#/</a:t>
            </a:r>
            <a:r>
              <a:rPr lang="en-US" sz="2000" dirty="0" smtClean="0"/>
              <a:t>media/File:ArsMagna.jpg</a:t>
            </a:r>
            <a:endParaRPr lang="en-US" sz="2000" dirty="0"/>
          </a:p>
          <a:p>
            <a:pPr marL="0" indent="0">
              <a:buNone/>
            </a:pPr>
            <a:endParaRPr lang="en-US" sz="2000" dirty="0"/>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a:t>The solution of the cubic equation (synopsis) </a:t>
            </a:r>
            <a:r>
              <a:rPr lang="en-US" dirty="0" smtClean="0"/>
              <a:t>(5/8)</a:t>
            </a:r>
            <a:endParaRPr lang="el-GR" dirty="0"/>
          </a:p>
        </p:txBody>
      </p:sp>
      <p:pic>
        <p:nvPicPr>
          <p:cNvPr id="6" name="Picture 2"/>
          <p:cNvPicPr>
            <a:picLocks noGrp="1" noChangeAspect="1" noChangeArrowheads="1"/>
          </p:cNvPicPr>
          <p:nvPr>
            <p:ph idx="1"/>
          </p:nvPr>
        </p:nvPicPr>
        <p:blipFill>
          <a:blip r:embed="rId2" cstate="print"/>
          <a:srcRect/>
          <a:stretch>
            <a:fillRect/>
          </a:stretch>
        </p:blipFill>
        <p:spPr bwMode="auto">
          <a:xfrm>
            <a:off x="514421" y="1844824"/>
            <a:ext cx="8115158" cy="2088232"/>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599745471"/>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2658</TotalTime>
  <Words>3173</Words>
  <Application>Microsoft Office PowerPoint</Application>
  <PresentationFormat>Προβολή στην οθόνη (4:3)</PresentationFormat>
  <Paragraphs>202</Paragraphs>
  <Slides>89</Slides>
  <Notes>12</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89</vt:i4>
      </vt:variant>
    </vt:vector>
  </HeadingPairs>
  <TitlesOfParts>
    <vt:vector size="95" baseType="lpstr">
      <vt:lpstr>ＭＳ Ｐゴシック</vt:lpstr>
      <vt:lpstr>Arial</vt:lpstr>
      <vt:lpstr>Calibri</vt:lpstr>
      <vt:lpstr>Cambria Math</vt:lpstr>
      <vt:lpstr>Wingdings</vt:lpstr>
      <vt:lpstr>Θέμα του Office</vt:lpstr>
      <vt:lpstr>Ιστορία νεότερων Μαθηματικών</vt:lpstr>
      <vt:lpstr>Περιγραφή Ενότητας</vt:lpstr>
      <vt:lpstr>Περιεχόμενα Υποενότητας</vt:lpstr>
      <vt:lpstr>Η Άλγεβρα της Αναγέννησης</vt:lpstr>
      <vt:lpstr>The solution of the cubic equation (synopsis) (1/8)</vt:lpstr>
      <vt:lpstr>The solution of the cubic equation (synopsis) (2/8)</vt:lpstr>
      <vt:lpstr>The solution of the cubic equation (synopsis) (3/8)</vt:lpstr>
      <vt:lpstr>The solution of the cubic equation (synopsis) (4/8)</vt:lpstr>
      <vt:lpstr>The solution of the cubic equation (synopsis) (5/8)</vt:lpstr>
      <vt:lpstr>The solution of the cubic equation (synopsis) (6/8)</vt:lpstr>
      <vt:lpstr>The solution of the cubic equation (synopsis) (7/8)</vt:lpstr>
      <vt:lpstr>The solution of the cubic equation (synopsis) (8/8)</vt:lpstr>
      <vt:lpstr>Gerolamo Cardano (1/5)</vt:lpstr>
      <vt:lpstr>Gerolamo Cardano (2/5)</vt:lpstr>
      <vt:lpstr>Gerolamo Cardano and the Ars Magna</vt:lpstr>
      <vt:lpstr>Gerolamo Cardano (3/5)</vt:lpstr>
      <vt:lpstr>Gerolamo Cardano (4/5)</vt:lpstr>
      <vt:lpstr>Gerolamo Cardano (5/5)</vt:lpstr>
      <vt:lpstr>Ars Magna</vt:lpstr>
      <vt:lpstr>Ars Magna, εξώφυλλο</vt:lpstr>
      <vt:lpstr>Ars Magna, επικεφαλίδα</vt:lpstr>
      <vt:lpstr>Ars Magna, tr. Witmer, p. 1</vt:lpstr>
      <vt:lpstr>Ars Magna, αφιέρωση (1/2)</vt:lpstr>
      <vt:lpstr>Ars Magna, αφιέρωση (2/2)</vt:lpstr>
      <vt:lpstr>Ars Magna, Osiander (1/4)</vt:lpstr>
      <vt:lpstr>Ars Magna, Osiander (2/4)</vt:lpstr>
      <vt:lpstr>Ars Magna, Osiander (3/4)</vt:lpstr>
      <vt:lpstr>Ars Magna, Osiander (4/4)</vt:lpstr>
      <vt:lpstr>Ars Magna. Preface, Ore.</vt:lpstr>
      <vt:lpstr>Ars Magna, Archimedes translation</vt:lpstr>
      <vt:lpstr>Ars Magna, Commandino</vt:lpstr>
      <vt:lpstr>Ars Magna, Chapter I</vt:lpstr>
      <vt:lpstr>Ars Magna, κεντρική ιδέα μιας λύσης σημερινής Λυκειακής φιλοσοφίας</vt:lpstr>
      <vt:lpstr>Ars Magna, κεντρική ιδέα μιας λύσης σημερινής  Λυκειακής φιλοσοφίας. Διδακτικός σχολιασμός</vt:lpstr>
      <vt:lpstr>Περιεχόμενα του Ars Magna, trl. Witmer, p. 3</vt:lpstr>
      <vt:lpstr>Περιεχόμενα του Ars Magna, trl. Witmer, p. 4</vt:lpstr>
      <vt:lpstr>Ars Magna Ch. 11</vt:lpstr>
      <vt:lpstr>Ars Magna, Epilogue</vt:lpstr>
      <vt:lpstr>Solution equation degree 3 in Ars Magna</vt:lpstr>
      <vt:lpstr>Ars Magna, trl. T. Richard Witmer, p. 96 (1/3)</vt:lpstr>
      <vt:lpstr>Ars Magna, trl. T. Richard Witmer, p. 96 (2/3)</vt:lpstr>
      <vt:lpstr>Ars Magna, trl. T. Richard Witmer, p. 96 (3/3)</vt:lpstr>
      <vt:lpstr>Ars Magna, trl. T. Richard Witmer, p. 97 (1/2)</vt:lpstr>
      <vt:lpstr>Ars Magna, trl. T. Richard Witmer, p. 97 (2/2)</vt:lpstr>
      <vt:lpstr>Ξεκινάμε από εξίσωση x3 +cx=d</vt:lpstr>
      <vt:lpstr>Γιατί δεν απέδειξε ότι το 2 είναι ρίζα?</vt:lpstr>
      <vt:lpstr>Μία πραγματική δυο μιγαδικές ρίζες</vt:lpstr>
      <vt:lpstr>Euler, Elements of Algebra, Ch. 7, art. 744 (1/2)</vt:lpstr>
      <vt:lpstr>Euler, Elements of Algebra, Ch. 7, art. 744 (2/2)</vt:lpstr>
      <vt:lpstr>Πραγματικοί μέσω μιγαδικών! x3 = 6x +40, ρίζα ο 4</vt:lpstr>
      <vt:lpstr>«Σύγχρονη» διαχείριση εξισώσεων βαθμού 3 Σ. Γ. Παπασταυρίδης, Εισαγωγή στην σύγχρονη Άλγεβρα και τις εφαρμογές της, Τόμος Β</vt:lpstr>
      <vt:lpstr>Εισαγωγή στην σύγχρονη Άλγεβρα και τις εφαρμογές της, Τόμος β, σελ. 85</vt:lpstr>
      <vt:lpstr>«Σύγχρονη» διαχείριση εξισώσεων βαθμού 3 (1/4)</vt:lpstr>
      <vt:lpstr>«Σύγχρονη» διαχείριση εξισώσεων βαθμού 3 (2/4)</vt:lpstr>
      <vt:lpstr>«Σύγχρονη» διαχείριση εξισώσεων βαθμού 3, σελ. 86</vt:lpstr>
      <vt:lpstr>«Σύγχρονη» διαχείριση εξισώσεων βαθμού 3 (3/4)</vt:lpstr>
      <vt:lpstr>«Το σύμβολο -3Δ», το ορθόν είναι η ρίζα του</vt:lpstr>
      <vt:lpstr>«Σύγχρονη» διαχείριση εξισώσεων βαθμού 3, σελ. 87</vt:lpstr>
      <vt:lpstr>«Σύγχρονη» διαχείριση εξισώσεων βαθμού 3, τύποι των ριζών</vt:lpstr>
      <vt:lpstr>«Σύγχρονη» διαχείριση εξισώσεων βαθμού 3 (4/4)</vt:lpstr>
      <vt:lpstr>«Σύγχρονη» διαχείριση εξισώσεων βαθμού 3, σελ. 88</vt:lpstr>
      <vt:lpstr>«Σύγχρονη» διαχείριση εξισώσεων βαθμού 3, σχολιασμός (1/2)</vt:lpstr>
      <vt:lpstr>«Σύγχρονη» διαχείριση εξισώσεων βαθμού 3, σχολιασμός (2/2)</vt:lpstr>
      <vt:lpstr>«Σύγχρονη» διαχείριση εξισώσεων βαθμού 3, σελ. 89</vt:lpstr>
      <vt:lpstr>Υπενθύμιση: «Το σύμβολο -3Δ», το ορθόν είναι η ρίζα του</vt:lpstr>
      <vt:lpstr>Υπενθύμιση</vt:lpstr>
      <vt:lpstr>Υπενθύμιση: «Σύγχρονη» διαχείριση εξισώσεων βαθμού 3, σελ. 89</vt:lpstr>
      <vt:lpstr>Παράδειγμα και λύση (1/4)</vt:lpstr>
      <vt:lpstr>Παράδειγμα και λύση (2/4)</vt:lpstr>
      <vt:lpstr>Παράδειγμα και λύση (3/4)</vt:lpstr>
      <vt:lpstr>Παράδειγμα και λύση (4/4)</vt:lpstr>
      <vt:lpstr>«Σύγχρονη» διαχείριση εξισώσεων βαθμού 3, σελ. 91 (1/3)</vt:lpstr>
      <vt:lpstr>«Σύγχρονη» διαχείριση εξισώσεων βαθμού 3, σελ. 91 (2/3)</vt:lpstr>
      <vt:lpstr>«Σύγχρονη» διαχείριση εξισώσεων βαθμού 3, σελ. 91 (3/3)</vt:lpstr>
      <vt:lpstr>«Σύγχρονη» διαχείριση εξισώσεων βαθμού 3, σελ. 92 (1/3)</vt:lpstr>
      <vt:lpstr>«Σύγχρονη» διαχείριση εξισώσεων βαθμού 3, σελ. 92 (2/3)</vt:lpstr>
      <vt:lpstr>«Σύγχρονη» διαχείριση εξισώσεων βαθμού 3, σελ. 92 (3/3)</vt:lpstr>
      <vt:lpstr>«Σύγχρονη» διαχείριση εξισώσεων βαθμού 3, σελ. 93 (1/2)</vt:lpstr>
      <vt:lpstr>«Σύγχρονη» διαχείριση εξισώσεων βαθμού 3, σελ. 93 (2/2)</vt:lpstr>
      <vt:lpstr>«Σύγχρονη» διαχείριση εξισώσεων βαθμού 3, σελ. 94 (1/2)</vt:lpstr>
      <vt:lpstr>«Σύγχρονη» διαχείριση εξισώσεων βαθμού 3, σελ. 94 (2/2)</vt:lpstr>
      <vt:lpstr>Τέλος Υποενότητας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Stevy</dc:creator>
  <cp:lastModifiedBy>slim</cp:lastModifiedBy>
  <cp:revision>314</cp:revision>
  <dcterms:created xsi:type="dcterms:W3CDTF">2012-09-06T09:03:05Z</dcterms:created>
  <dcterms:modified xsi:type="dcterms:W3CDTF">2015-07-16T10:13:20Z</dcterms:modified>
</cp:coreProperties>
</file>