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301" r:id="rId2"/>
    <p:sldId id="261" r:id="rId3"/>
    <p:sldId id="354" r:id="rId4"/>
    <p:sldId id="355" r:id="rId5"/>
    <p:sldId id="356" r:id="rId6"/>
    <p:sldId id="357" r:id="rId7"/>
    <p:sldId id="358" r:id="rId8"/>
    <p:sldId id="359" r:id="rId9"/>
    <p:sldId id="360" r:id="rId10"/>
    <p:sldId id="361" r:id="rId11"/>
    <p:sldId id="362" r:id="rId12"/>
    <p:sldId id="363" r:id="rId13"/>
    <p:sldId id="364" r:id="rId14"/>
    <p:sldId id="365" r:id="rId15"/>
    <p:sldId id="366" r:id="rId16"/>
    <p:sldId id="367" r:id="rId17"/>
    <p:sldId id="368" r:id="rId18"/>
    <p:sldId id="369" r:id="rId19"/>
    <p:sldId id="370" r:id="rId20"/>
    <p:sldId id="371" r:id="rId21"/>
    <p:sldId id="372" r:id="rId22"/>
    <p:sldId id="373" r:id="rId23"/>
    <p:sldId id="374" r:id="rId24"/>
    <p:sldId id="375" r:id="rId25"/>
    <p:sldId id="389" r:id="rId26"/>
    <p:sldId id="290" r:id="rId27"/>
    <p:sldId id="376" r:id="rId28"/>
    <p:sldId id="390" r:id="rId29"/>
    <p:sldId id="391" r:id="rId30"/>
    <p:sldId id="379" r:id="rId31"/>
    <p:sldId id="380" r:id="rId32"/>
    <p:sldId id="381" r:id="rId33"/>
    <p:sldId id="382" r:id="rId34"/>
    <p:sldId id="384" r:id="rId35"/>
    <p:sldId id="386" r:id="rId36"/>
    <p:sldId id="388" r:id="rId37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512F115-2FCC-49EE-8759-A71F26F5819E}">
          <p14:sldIdLst>
            <p14:sldId id="301"/>
            <p14:sldId id="261"/>
            <p14:sldId id="354"/>
            <p14:sldId id="355"/>
            <p14:sldId id="356"/>
            <p14:sldId id="357"/>
            <p14:sldId id="358"/>
            <p14:sldId id="359"/>
            <p14:sldId id="360"/>
            <p14:sldId id="361"/>
            <p14:sldId id="362"/>
            <p14:sldId id="363"/>
            <p14:sldId id="364"/>
            <p14:sldId id="365"/>
            <p14:sldId id="366"/>
            <p14:sldId id="367"/>
            <p14:sldId id="368"/>
            <p14:sldId id="369"/>
            <p14:sldId id="370"/>
            <p14:sldId id="371"/>
            <p14:sldId id="372"/>
            <p14:sldId id="373"/>
            <p14:sldId id="374"/>
            <p14:sldId id="375"/>
            <p14:sldId id="389"/>
            <p14:sldId id="290"/>
            <p14:sldId id="376"/>
            <p14:sldId id="390"/>
            <p14:sldId id="391"/>
            <p14:sldId id="379"/>
            <p14:sldId id="380"/>
            <p14:sldId id="381"/>
            <p14:sldId id="382"/>
            <p14:sldId id="384"/>
            <p14:sldId id="386"/>
            <p14:sldId id="388"/>
          </p14:sldIdLst>
        </p14:section>
        <p14:section name="Untitled Section" id="{0F1CB131-A6BD-43D0-B8D4-1F27CEF7A05E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75BC"/>
    <a:srgbClr val="4F81BD"/>
    <a:srgbClr val="50AB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77" autoAdjust="0"/>
    <p:restoredTop sz="99309" autoAdjust="0"/>
  </p:normalViewPr>
  <p:slideViewPr>
    <p:cSldViewPr>
      <p:cViewPr varScale="1">
        <p:scale>
          <a:sx n="88" d="100"/>
          <a:sy n="88" d="100"/>
        </p:scale>
        <p:origin x="112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7A379C-B41D-45E1-80CB-01FC82FDADA9}" type="datetimeFigureOut">
              <a:rPr lang="el-GR" smtClean="0"/>
              <a:t>20/1/2015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A60D4E-153C-481E-9C52-31B1E4926C1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55354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1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8342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821509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244508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646041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10925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769756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070928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897650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541278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424775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60836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568307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548540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586587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459259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214405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895175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978396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459846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27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1592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28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0376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29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338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871095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30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786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31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6273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32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16042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33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1185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34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32523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35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11370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36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8092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145837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860792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934586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184292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054953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45686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683568" y="3886200"/>
            <a:ext cx="7776864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dirty="0" smtClean="0"/>
              <a:t>Στυλ κύριου υπότιτλου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4524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5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Άνθρωπος και θάνατος στην πρώιμη νεότερη Δύση</a:t>
            </a:r>
            <a:endParaRPr lang="en-US" sz="1000" dirty="0">
              <a:solidFill>
                <a:srgbClr val="5075BC"/>
              </a:solidFill>
              <a:ea typeface="ＭＳ Ｐゴシック" pitchFamily="34" charset="-128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615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 b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38612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64156" y="1556792"/>
            <a:ext cx="8229600" cy="45259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l-GR" dirty="0" smtClean="0"/>
              <a:t>Στυλ υποδείγματος κειμένου</a:t>
            </a:r>
          </a:p>
          <a:p>
            <a:pPr lvl="1"/>
            <a:r>
              <a:rPr lang="el-GR" dirty="0" smtClean="0"/>
              <a:t>Δεύτερου επιπέδου</a:t>
            </a:r>
          </a:p>
          <a:p>
            <a:pPr lvl="2"/>
            <a:r>
              <a:rPr lang="el-GR" dirty="0" smtClean="0"/>
              <a:t>Τρίτου επιπέδου</a:t>
            </a:r>
          </a:p>
          <a:p>
            <a:pPr lvl="3"/>
            <a:r>
              <a:rPr lang="el-GR" dirty="0" smtClean="0"/>
              <a:t>Τέταρτου επιπέδου</a:t>
            </a:r>
          </a:p>
          <a:p>
            <a:pPr lvl="4"/>
            <a:r>
              <a:rPr lang="el-GR" dirty="0" smtClean="0"/>
              <a:t>Πέμπτου επιπέδου</a:t>
            </a:r>
            <a:endParaRPr lang="el-GR" dirty="0"/>
          </a:p>
        </p:txBody>
      </p:sp>
      <p:sp>
        <p:nvSpPr>
          <p:cNvPr id="4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5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Άνθρωπος και θάνατος στην πρώιμη νεότερη Δύση</a:t>
            </a:r>
            <a:endParaRPr lang="en-US" sz="1000" dirty="0">
              <a:solidFill>
                <a:srgbClr val="5075BC"/>
              </a:solidFill>
              <a:ea typeface="ＭＳ Ｐゴシック" pitchFamily="34" charset="-128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518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none" baseline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</p:spTree>
    <p:extLst>
      <p:ext uri="{BB962C8B-B14F-4D97-AF65-F5344CB8AC3E}">
        <p14:creationId xmlns:p14="http://schemas.microsoft.com/office/powerpoint/2010/main" val="1212086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6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Άνθρωπος και θάνατος στην πρώιμη νεότερη Δύση</a:t>
            </a:r>
            <a:endParaRPr lang="en-US" sz="1000" dirty="0">
              <a:solidFill>
                <a:srgbClr val="5075BC"/>
              </a:solidFill>
              <a:ea typeface="ＭＳ Ｐゴシック" pitchFamily="34" charset="-128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250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7425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214016"/>
            <a:ext cx="4040188" cy="38792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7425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214016"/>
            <a:ext cx="4041775" cy="38792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8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Άνθρωπος και θάνατος στην πρώιμη νεότερη Δύση</a:t>
            </a:r>
            <a:endParaRPr lang="en-US" sz="1000" dirty="0">
              <a:solidFill>
                <a:srgbClr val="5075BC"/>
              </a:solidFill>
              <a:ea typeface="ＭＳ Ｐゴシック" pitchFamily="34" charset="-128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112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4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Άνθρωπος και θάνατος στην πρώιμη νεότερη Δύση</a:t>
            </a:r>
            <a:endParaRPr lang="en-US" sz="1000" dirty="0">
              <a:solidFill>
                <a:srgbClr val="5075BC"/>
              </a:solidFill>
              <a:ea typeface="ＭＳ Ｐゴシック" pitchFamily="34" charset="-128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794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9620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1556792"/>
            <a:ext cx="5111750" cy="46085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556792"/>
            <a:ext cx="3008313" cy="460851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  <p:sp>
        <p:nvSpPr>
          <p:cNvPr id="6" name="Τίτλος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600" cy="1144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l-GR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5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7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Άνθρωπος και θάνατος στην πρώιμη νεότερη Δύση</a:t>
            </a:r>
            <a:endParaRPr lang="en-US" sz="1000" dirty="0">
              <a:solidFill>
                <a:srgbClr val="5075BC"/>
              </a:solidFill>
              <a:ea typeface="ＭＳ Ｐゴシック" pitchFamily="34" charset="-128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171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1556792"/>
            <a:ext cx="5486400" cy="34563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157192"/>
            <a:ext cx="5486400" cy="101500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  <p:sp>
        <p:nvSpPr>
          <p:cNvPr id="9" name="Τίτλος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600" cy="1144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l-GR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5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6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Άνθρωπος και θάνατος στην πρώιμη νεότερη Δύση</a:t>
            </a:r>
            <a:endParaRPr lang="en-US" sz="1000" dirty="0">
              <a:solidFill>
                <a:srgbClr val="5075BC"/>
              </a:solidFill>
              <a:ea typeface="ＭＳ Ｐゴシック" pitchFamily="34" charset="-128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077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83809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eclass.uoa.gr/courses/ARCH100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opencourses.uoa.gr/courses/ARCH7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Pieter_Bruegel_d._&#196;._072.jpg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ommons.wikimedia.org/wiki/File:Artwork_by_unknown_artist_-_Ars_Moriendi_(The_Art_of_Dying)_-_WGA23795.jpg" TargetMode="External"/><Relationship Id="rId4" Type="http://schemas.openxmlformats.org/officeDocument/2006/relationships/hyperlink" Target="http://commons.wikimedia.org/wiki/File:Durer_Revelation_Four_Riders.jpg?uselang=el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rtlex.com/ArtLex/c/color.html" TargetMode="External"/><Relationship Id="rId3" Type="http://schemas.openxmlformats.org/officeDocument/2006/relationships/hyperlink" Target="http://literat.ug.edu.pl/grafika/ars2.htm" TargetMode="External"/><Relationship Id="rId7" Type="http://schemas.openxmlformats.org/officeDocument/2006/relationships/hyperlink" Target="http://www.artlex.com/ArtLex/ij/images/incunabl_dance.lg.jpg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ommons.wikimedia.org/wiki/File:Holbein_Danse_Macabre_9.jpg" TargetMode="External"/><Relationship Id="rId5" Type="http://schemas.openxmlformats.org/officeDocument/2006/relationships/hyperlink" Target="http://www.atelierleonhardt.de/ArsMoriendi22.jpg" TargetMode="External"/><Relationship Id="rId10" Type="http://schemas.openxmlformats.org/officeDocument/2006/relationships/hyperlink" Target="http://www.artlex.com/ArtLex/ij/incunabulum.html" TargetMode="External"/><Relationship Id="rId4" Type="http://schemas.openxmlformats.org/officeDocument/2006/relationships/hyperlink" Target="http://commons.wikimedia.org/wiki/Ars_moriendi#mediaviewer/File:Weigel_07.JPG" TargetMode="External"/><Relationship Id="rId9" Type="http://schemas.openxmlformats.org/officeDocument/2006/relationships/hyperlink" Target="http://www.artlex.com/ArtLex/wxyz/woodcut.html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ngushepburn.com/living3.html" TargetMode="External"/><Relationship Id="rId7" Type="http://schemas.openxmlformats.org/officeDocument/2006/relationships/hyperlink" Target="http://commons.wikimedia.org/wiki/File:Oratorio_dei_buonomini_di_san_martino,_bottega_di_Domenico_ghirlandaio,_lunetta_10.JPG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reativecommons.org/licenses/by-sa/3.0/deed.en" TargetMode="External"/><Relationship Id="rId5" Type="http://schemas.openxmlformats.org/officeDocument/2006/relationships/hyperlink" Target="http://en.wikipedia.org/wiki/en:Creative_Commons" TargetMode="External"/><Relationship Id="rId4" Type="http://schemas.openxmlformats.org/officeDocument/2006/relationships/hyperlink" Target="http://en.wikipedia.org/wiki/en:GNU_Free_Documentation_License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Niklaus_Manuel_Deutsch_003.jpg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homepages.wmich.edu/~tasende/EspanabajolosHabsburgos.html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Λογότυπο Εθνικόν και Καποδιστριακόν Πανεπιστήμιον Αθηνών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404664"/>
            <a:ext cx="4147938" cy="817388"/>
          </a:xfrm>
          <a:prstGeom prst="rect">
            <a:avLst/>
          </a:prstGeom>
        </p:spPr>
      </p:pic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467544" y="2006575"/>
            <a:ext cx="8278688" cy="1470025"/>
          </a:xfrm>
        </p:spPr>
        <p:txBody>
          <a:bodyPr/>
          <a:lstStyle/>
          <a:p>
            <a:r>
              <a:rPr lang="en-US" dirty="0" smtClean="0">
                <a:solidFill>
                  <a:srgbClr val="5075BC"/>
                </a:solidFill>
              </a:rPr>
              <a:t>II19</a:t>
            </a:r>
            <a:r>
              <a:rPr lang="fr-FR" dirty="0" smtClean="0">
                <a:solidFill>
                  <a:srgbClr val="5075BC"/>
                </a:solidFill>
              </a:rPr>
              <a:t> </a:t>
            </a:r>
            <a:r>
              <a:rPr lang="el-GR" dirty="0" smtClean="0">
                <a:solidFill>
                  <a:srgbClr val="5075BC"/>
                </a:solidFill>
              </a:rPr>
              <a:t>Νεότερη Ευρωπαϊκή Ιστορία Β΄</a:t>
            </a:r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683568" y="3384823"/>
            <a:ext cx="7776864" cy="1752600"/>
          </a:xfrm>
        </p:spPr>
        <p:txBody>
          <a:bodyPr>
            <a:noAutofit/>
          </a:bodyPr>
          <a:lstStyle/>
          <a:p>
            <a:r>
              <a:rPr lang="el-GR" sz="2800" dirty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Ενότητα </a:t>
            </a:r>
            <a:r>
              <a:rPr lang="el-GR" sz="2800" dirty="0" smtClean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11:</a:t>
            </a:r>
            <a:r>
              <a:rPr lang="en-US" sz="2800" dirty="0" smtClean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800" dirty="0" smtClean="0"/>
              <a:t>Άνθρωπος </a:t>
            </a:r>
            <a:r>
              <a:rPr lang="el-GR" sz="2800" dirty="0"/>
              <a:t>και θάνατος στην πρώιμη νεότερη Δύση</a:t>
            </a:r>
          </a:p>
          <a:p>
            <a:endParaRPr lang="en-US" sz="2800" dirty="0" smtClean="0"/>
          </a:p>
          <a:p>
            <a:r>
              <a:rPr lang="el-GR" sz="2800" dirty="0"/>
              <a:t>Κώστας </a:t>
            </a:r>
            <a:r>
              <a:rPr lang="el-GR" sz="2800" dirty="0" err="1" smtClean="0"/>
              <a:t>Γαγανάκης</a:t>
            </a:r>
            <a:endParaRPr lang="el-GR" sz="2800" dirty="0" smtClean="0"/>
          </a:p>
          <a:p>
            <a:r>
              <a:rPr lang="el-GR" sz="2800" dirty="0" smtClean="0"/>
              <a:t>Φιλοσοφική Σχολή</a:t>
            </a:r>
          </a:p>
          <a:p>
            <a:r>
              <a:rPr lang="el-GR" sz="2800" dirty="0" smtClean="0"/>
              <a:t>Τμήμα Ιστορίας - Αρχαιολογίας</a:t>
            </a:r>
            <a:endParaRPr lang="en-US" sz="2800" dirty="0" smtClean="0"/>
          </a:p>
          <a:p>
            <a:endParaRPr lang="el-GR" sz="2800" dirty="0" smtClean="0"/>
          </a:p>
        </p:txBody>
      </p:sp>
    </p:spTree>
    <p:extLst>
      <p:ext uri="{BB962C8B-B14F-4D97-AF65-F5344CB8AC3E}">
        <p14:creationId xmlns:p14="http://schemas.microsoft.com/office/powerpoint/2010/main" val="363988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1124744"/>
            <a:ext cx="3960440" cy="47130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995936" y="577577"/>
            <a:ext cx="1656184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/>
              <a:t>9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410999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1340768"/>
            <a:ext cx="3456384" cy="44572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743908" y="811330"/>
            <a:ext cx="1836204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1</a:t>
            </a:r>
            <a:r>
              <a:rPr lang="el-GR" sz="2800" dirty="0" smtClean="0"/>
              <a:t>0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896484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1052736"/>
            <a:ext cx="6721933" cy="49673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792506" y="503449"/>
            <a:ext cx="1787606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1</a:t>
            </a:r>
            <a:r>
              <a:rPr lang="el-GR" sz="2800" dirty="0"/>
              <a:t>1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228419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784" y="1268760"/>
            <a:ext cx="3672408" cy="462768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570185" y="701254"/>
            <a:ext cx="1787606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1</a:t>
            </a:r>
            <a:r>
              <a:rPr lang="el-GR" sz="2800" dirty="0" smtClean="0"/>
              <a:t>2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7654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776" y="1052736"/>
            <a:ext cx="3812711" cy="48972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568328" y="505569"/>
            <a:ext cx="1787606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1</a:t>
            </a:r>
            <a:r>
              <a:rPr lang="el-GR" sz="2800" dirty="0" smtClean="0"/>
              <a:t>3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1842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833" y="1124744"/>
            <a:ext cx="2758796" cy="5041252"/>
          </a:xfrm>
          <a:prstGeom prst="rect">
            <a:avLst/>
          </a:prstGeom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635896" y="577577"/>
            <a:ext cx="1787606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1</a:t>
            </a:r>
            <a:r>
              <a:rPr lang="el-GR" sz="2800" dirty="0" smtClean="0"/>
              <a:t>4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265560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1132511"/>
            <a:ext cx="3673166" cy="48928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714580" y="585344"/>
            <a:ext cx="1787606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1</a:t>
            </a:r>
            <a:r>
              <a:rPr lang="el-GR" sz="2800" dirty="0" smtClean="0"/>
              <a:t>5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3548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1628800"/>
            <a:ext cx="7235887" cy="33994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623732" y="1068908"/>
            <a:ext cx="1787606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1</a:t>
            </a:r>
            <a:r>
              <a:rPr lang="el-GR" sz="2800" dirty="0" smtClean="0"/>
              <a:t>6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157129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1340768"/>
            <a:ext cx="5832648" cy="42970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570185" y="793755"/>
            <a:ext cx="1787606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1</a:t>
            </a:r>
            <a:r>
              <a:rPr lang="el-GR" sz="2800" dirty="0" smtClean="0"/>
              <a:t>7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4125383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776" y="1340768"/>
            <a:ext cx="4248472" cy="45027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786209" y="783224"/>
            <a:ext cx="1787606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1</a:t>
            </a:r>
            <a:r>
              <a:rPr lang="el-GR" sz="2800" dirty="0" smtClean="0"/>
              <a:t>8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237053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3" y="1239863"/>
            <a:ext cx="5705035" cy="4252174"/>
          </a:xfrm>
          <a:prstGeom prst="rect">
            <a:avLst/>
          </a:prstGeom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932129" y="692696"/>
            <a:ext cx="1656184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n-US" sz="2800" dirty="0"/>
              <a:t>1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206149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1124744"/>
            <a:ext cx="5760640" cy="43688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534181" y="577577"/>
            <a:ext cx="1787606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1</a:t>
            </a:r>
            <a:r>
              <a:rPr lang="el-GR" sz="2800" dirty="0" smtClean="0"/>
              <a:t>9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165478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1268760"/>
            <a:ext cx="6048672" cy="46151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750205" y="721593"/>
            <a:ext cx="1787606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20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206136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1268760"/>
            <a:ext cx="3888432" cy="47597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750205" y="695989"/>
            <a:ext cx="1787606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21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254218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776" y="1268760"/>
            <a:ext cx="3960440" cy="44630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642193" y="721593"/>
            <a:ext cx="1787606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22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5292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1124744"/>
            <a:ext cx="6264696" cy="46962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714201" y="564852"/>
            <a:ext cx="1787606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smtClean="0"/>
              <a:t>23</a:t>
            </a:r>
            <a:r>
              <a:rPr lang="en-US" sz="280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236452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Τέλος</a:t>
            </a:r>
            <a:endParaRPr lang="el-GR" dirty="0"/>
          </a:p>
        </p:txBody>
      </p:sp>
      <p:sp>
        <p:nvSpPr>
          <p:cNvPr id="8" name="Υπότιτλο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085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στο πλαίσιο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Πανεπιστήμιο Αθηνών</a:t>
            </a:r>
            <a:r>
              <a:rPr lang="el-GR" sz="2000" dirty="0" smtClean="0"/>
              <a:t>» 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45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400" dirty="0" smtClean="0"/>
              <a:t>Σημειώματα</a:t>
            </a:r>
            <a:endParaRPr lang="el-GR" sz="4400" dirty="0"/>
          </a:p>
        </p:txBody>
      </p:sp>
    </p:spTree>
    <p:extLst>
      <p:ext uri="{BB962C8B-B14F-4D97-AF65-F5344CB8AC3E}">
        <p14:creationId xmlns:p14="http://schemas.microsoft.com/office/powerpoint/2010/main" val="78082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Ιστορικού </a:t>
            </a:r>
            <a:r>
              <a:rPr lang="el-GR" dirty="0" smtClean="0"/>
              <a:t>Εκδόσεων</a:t>
            </a:r>
            <a:r>
              <a:rPr lang="en-US" dirty="0" smtClean="0"/>
              <a:t> </a:t>
            </a:r>
            <a:r>
              <a:rPr lang="el-GR" dirty="0" smtClean="0"/>
              <a:t>Έργου</a:t>
            </a:r>
            <a:endParaRPr lang="el-GR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34220" y="1556792"/>
            <a:ext cx="858625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/>
              <a:t>Το παρόν έργο αποτελεί την έκδοση </a:t>
            </a:r>
            <a:r>
              <a:rPr lang="en-US" sz="2000" dirty="0"/>
              <a:t>1.0</a:t>
            </a:r>
            <a:r>
              <a:rPr lang="el-GR" sz="2000" dirty="0"/>
              <a:t>. </a:t>
            </a:r>
            <a:endParaRPr lang="en-US" sz="2000" dirty="0"/>
          </a:p>
          <a:p>
            <a:pPr marL="0" indent="0">
              <a:buNone/>
            </a:pPr>
            <a:r>
              <a:rPr lang="el-GR" sz="2000" dirty="0"/>
              <a:t>Έχουν προηγηθεί οι κάτωθι εκδόσεις:</a:t>
            </a:r>
          </a:p>
          <a:p>
            <a:pPr lvl="0"/>
            <a:r>
              <a:rPr lang="el-GR" sz="2000" dirty="0"/>
              <a:t>Έκδοση διαθέσιμη εδώ. </a:t>
            </a:r>
            <a:r>
              <a:rPr lang="fr-FR" sz="2000" dirty="0">
                <a:solidFill>
                  <a:prstClr val="black"/>
                </a:solidFill>
                <a:hlinkClick r:id="rId3"/>
              </a:rPr>
              <a:t>http://eclass.uoa.gr/courses/ARCH100</a:t>
            </a:r>
            <a:r>
              <a:rPr lang="el-GR" sz="2000" dirty="0">
                <a:solidFill>
                  <a:srgbClr val="92D05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9871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Αναφοράς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lang="el-GR" sz="2000" dirty="0" err="1"/>
              <a:t>Copyright</a:t>
            </a:r>
            <a:r>
              <a:rPr lang="el-GR" sz="2000" dirty="0"/>
              <a:t> </a:t>
            </a:r>
            <a:r>
              <a:rPr lang="el-GR" sz="2000" dirty="0" err="1"/>
              <a:t>Εθνικόν</a:t>
            </a:r>
            <a:r>
              <a:rPr lang="el-GR" sz="2000" dirty="0"/>
              <a:t> και </a:t>
            </a:r>
            <a:r>
              <a:rPr lang="el-GR" sz="2000" dirty="0" err="1"/>
              <a:t>Καποδιστριακόν</a:t>
            </a:r>
            <a:r>
              <a:rPr lang="el-GR" sz="2000" dirty="0"/>
              <a:t> </a:t>
            </a:r>
            <a:r>
              <a:rPr lang="el-GR" sz="2000" dirty="0" err="1"/>
              <a:t>Πανεπιστήμιον</a:t>
            </a:r>
            <a:r>
              <a:rPr lang="el-GR" sz="2000" dirty="0"/>
              <a:t> Αθηνών 2014. Κώστας </a:t>
            </a:r>
            <a:r>
              <a:rPr lang="el-GR" sz="2000" dirty="0" err="1"/>
              <a:t>Γαγανάκης</a:t>
            </a:r>
            <a:r>
              <a:rPr lang="el-GR" sz="2000" dirty="0"/>
              <a:t>. </a:t>
            </a:r>
            <a:r>
              <a:rPr lang="el-GR" sz="2000" dirty="0" smtClean="0"/>
              <a:t>«Μάθημα: II19 </a:t>
            </a:r>
            <a:r>
              <a:rPr lang="el-GR" sz="2000" dirty="0"/>
              <a:t>Νεότερη Ευρωπαϊκή Ιστορία Β΄. </a:t>
            </a:r>
            <a:r>
              <a:rPr lang="el-GR" sz="2000" dirty="0" smtClean="0"/>
              <a:t>Ενότητα: </a:t>
            </a:r>
            <a:r>
              <a:rPr lang="el-GR" sz="2000" dirty="0"/>
              <a:t>Άνθρωπος και θάνατος στην πρώιμη νεότερη Δύση». Έκδοση: 1.0. Αθήνα 2014. Διαθέσιμο από τη δικτυακή διεύθυνση: </a:t>
            </a:r>
            <a:r>
              <a:rPr lang="fr-FR" sz="2000" dirty="0">
                <a:solidFill>
                  <a:prstClr val="black"/>
                </a:solidFill>
                <a:hlinkClick r:id="rId3"/>
              </a:rPr>
              <a:t>http://opencourses.uoa.gr/courses/ARCH7</a:t>
            </a:r>
            <a:endParaRPr lang="el-GR" sz="2000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418730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816" y="1095847"/>
            <a:ext cx="3672408" cy="4555028"/>
          </a:xfrm>
          <a:prstGeom prst="rect">
            <a:avLst/>
          </a:prstGeom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923928" y="548680"/>
            <a:ext cx="1656184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/>
              <a:t>2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190489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Αδειοδότησης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764704"/>
            <a:ext cx="8928992" cy="14401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</a:t>
            </a:r>
            <a:r>
              <a:rPr lang="el-GR" sz="2000" dirty="0" err="1"/>
              <a:t>κ.λ.π</a:t>
            </a:r>
            <a:r>
              <a:rPr lang="el-GR" sz="2000" dirty="0"/>
              <a:t>.,  τα οποία εμπεριέχονται σε αυτό και τα οποία αναφέρονται μαζί με τους όρους χρήσης τους στο «Σημείωμα Χρήσης Έργων Τρίτων</a:t>
            </a:r>
            <a:r>
              <a:rPr lang="el-GR" sz="2000" dirty="0" smtClean="0"/>
              <a:t>».                     </a:t>
            </a:r>
          </a:p>
          <a:p>
            <a:pPr marL="0" indent="0">
              <a:buNone/>
            </a:pPr>
            <a:endParaRPr lang="el-GR" sz="2000" dirty="0"/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670" y="2420888"/>
            <a:ext cx="16486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7504" y="2924944"/>
            <a:ext cx="9036496" cy="345638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l-GR" dirty="0">
                <a:solidFill>
                  <a:prstClr val="black"/>
                </a:solidFill>
              </a:rPr>
              <a:t>[1] http://creativecommons.org/licenses/by-nc-sa/4.0/ </a:t>
            </a:r>
            <a:endParaRPr lang="en-US" smtClean="0">
              <a:solidFill>
                <a:prstClr val="black"/>
              </a:solidFill>
            </a:endParaRPr>
          </a:p>
          <a:p>
            <a:endParaRPr lang="el-GR" dirty="0">
              <a:solidFill>
                <a:prstClr val="black"/>
              </a:solidFill>
            </a:endParaRPr>
          </a:p>
          <a:p>
            <a:r>
              <a:rPr lang="el-GR" dirty="0">
                <a:solidFill>
                  <a:prstClr val="black"/>
                </a:solidFill>
              </a:rPr>
              <a:t>Ως </a:t>
            </a:r>
            <a:r>
              <a:rPr lang="el-GR" b="1" dirty="0">
                <a:solidFill>
                  <a:prstClr val="black"/>
                </a:solidFill>
              </a:rPr>
              <a:t>Μη Εμπορική</a:t>
            </a:r>
            <a:r>
              <a:rPr lang="el-GR" dirty="0">
                <a:solidFill>
                  <a:prstClr val="black"/>
                </a:solidFill>
              </a:rPr>
              <a:t> ορίζεται η χρήση: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</a:rPr>
              <a:t>που δεν περιλαμβάνει άμεσο ή έμμεσο οικονομικό όφελος από την χρήση του έργου, για το διανομέα του έργου και </a:t>
            </a:r>
            <a:r>
              <a:rPr lang="el-GR" dirty="0" err="1">
                <a:solidFill>
                  <a:prstClr val="black"/>
                </a:solidFill>
              </a:rPr>
              <a:t>αδειοδόχο</a:t>
            </a:r>
            <a:endParaRPr lang="el-GR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</a:rPr>
              <a:t>που</a:t>
            </a:r>
            <a:r>
              <a:rPr lang="en-GB" dirty="0">
                <a:solidFill>
                  <a:prstClr val="black"/>
                </a:solidFill>
              </a:rPr>
              <a:t> </a:t>
            </a:r>
            <a:r>
              <a:rPr lang="el-GR" dirty="0">
                <a:solidFill>
                  <a:prstClr val="black"/>
                </a:solidFill>
              </a:rPr>
              <a:t>δεν περιλαμβάνει οικονομική συναλλαγή ως προϋπόθεση για τη χρήση ή πρόσβαση στο έργο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</a:rPr>
              <a:t>που</a:t>
            </a:r>
            <a:r>
              <a:rPr lang="en-GB" dirty="0">
                <a:solidFill>
                  <a:prstClr val="black"/>
                </a:solidFill>
              </a:rPr>
              <a:t> </a:t>
            </a:r>
            <a:r>
              <a:rPr lang="el-GR" dirty="0">
                <a:solidFill>
                  <a:prstClr val="black"/>
                </a:solidFill>
              </a:rPr>
              <a:t>δεν προσπορίζει στο διανομέα του έργου και</a:t>
            </a:r>
            <a:r>
              <a:rPr lang="en-GB" dirty="0">
                <a:solidFill>
                  <a:prstClr val="black"/>
                </a:solidFill>
              </a:rPr>
              <a:t> </a:t>
            </a:r>
            <a:r>
              <a:rPr lang="el-GR" dirty="0" err="1">
                <a:solidFill>
                  <a:prstClr val="black"/>
                </a:solidFill>
              </a:rPr>
              <a:t>αδειοδόχο</a:t>
            </a:r>
            <a:r>
              <a:rPr lang="en-GB" dirty="0">
                <a:solidFill>
                  <a:prstClr val="black"/>
                </a:solidFill>
              </a:rPr>
              <a:t> </a:t>
            </a:r>
            <a:r>
              <a:rPr lang="el-GR" dirty="0">
                <a:solidFill>
                  <a:prstClr val="black"/>
                </a:solidFill>
              </a:rPr>
              <a:t>έμμεσο οικονομικό όφελος (π.χ. διαφημίσεις) από την προβολή του έργου σε διαδικτυακό </a:t>
            </a:r>
            <a:r>
              <a:rPr lang="el-GR" dirty="0" smtClean="0">
                <a:solidFill>
                  <a:prstClr val="black"/>
                </a:solidFill>
              </a:rPr>
              <a:t>τόπο</a:t>
            </a:r>
            <a:endParaRPr lang="en-US" dirty="0" smtClean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dirty="0">
              <a:solidFill>
                <a:prstClr val="black"/>
              </a:solidFill>
            </a:endParaRPr>
          </a:p>
          <a:p>
            <a:r>
              <a:rPr lang="el-GR" dirty="0" smtClean="0">
                <a:solidFill>
                  <a:prstClr val="black"/>
                </a:solidFill>
              </a:rPr>
              <a:t>Ο </a:t>
            </a:r>
            <a:r>
              <a:rPr lang="el-GR" dirty="0">
                <a:solidFill>
                  <a:prstClr val="black"/>
                </a:solidFill>
              </a:rPr>
              <a:t>δικαιούχος μπορεί να παρέχει στον </a:t>
            </a:r>
            <a:r>
              <a:rPr lang="el-GR" dirty="0" err="1">
                <a:solidFill>
                  <a:prstClr val="black"/>
                </a:solidFill>
              </a:rPr>
              <a:t>αδειοδόχο</a:t>
            </a:r>
            <a:r>
              <a:rPr lang="el-GR" dirty="0">
                <a:solidFill>
                  <a:prstClr val="black"/>
                </a:solidFill>
              </a:rPr>
              <a:t> ξεχωριστή άδεια να χρησιμοποιεί το έργο για εμπορική χρήση, εφόσον αυτό του ζητηθεί</a:t>
            </a:r>
            <a:r>
              <a:rPr lang="el-GR" dirty="0" smtClean="0">
                <a:solidFill>
                  <a:prstClr val="black"/>
                </a:solidFill>
              </a:rPr>
              <a:t>.</a:t>
            </a:r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94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Διατήρηση </a:t>
            </a:r>
            <a:r>
              <a:rPr lang="el-GR" dirty="0" smtClean="0"/>
              <a:t>Σημειωμάτων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η </a:t>
            </a:r>
            <a:r>
              <a:rPr lang="en-US" sz="2000" dirty="0" err="1"/>
              <a:t>δήλωση</a:t>
            </a:r>
            <a:r>
              <a:rPr lang="en-US" sz="2000" dirty="0"/>
              <a:t> </a:t>
            </a:r>
            <a:r>
              <a:rPr lang="el-GR" sz="2000" dirty="0" err="1"/>
              <a:t>Δ</a:t>
            </a:r>
            <a:r>
              <a:rPr lang="en-US" sz="2000" dirty="0" smtClean="0"/>
              <a:t>ια</a:t>
            </a:r>
            <a:r>
              <a:rPr lang="en-US" sz="2000" dirty="0" err="1" smtClean="0"/>
              <a:t>τήρησης</a:t>
            </a:r>
            <a:r>
              <a:rPr lang="en-US" sz="2000" dirty="0" smtClean="0"/>
              <a:t>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</a:t>
            </a:r>
            <a:r>
              <a:rPr lang="el-GR" sz="2400" dirty="0" err="1"/>
              <a:t>υπερσυνδέσμους</a:t>
            </a:r>
            <a:r>
              <a:rPr lang="el-GR" sz="2400" dirty="0"/>
              <a:t>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19307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r>
              <a:rPr lang="en-US" dirty="0" smtClean="0"/>
              <a:t> (</a:t>
            </a:r>
            <a:r>
              <a:rPr lang="en-US" dirty="0" smtClean="0"/>
              <a:t>1/5)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7525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Έργο αυτό κάνει χρήση των ακόλουθων έργων:</a:t>
            </a:r>
          </a:p>
          <a:p>
            <a:pPr marL="0" indent="0">
              <a:buNone/>
            </a:pPr>
            <a:r>
              <a:rPr lang="el-GR" sz="2000" b="1" dirty="0" smtClean="0"/>
              <a:t>Εικόνες/Σχήματα/Διαγράμματα</a:t>
            </a:r>
            <a:r>
              <a:rPr lang="en-US" sz="2000" b="1" dirty="0" smtClean="0"/>
              <a:t>/</a:t>
            </a:r>
            <a:r>
              <a:rPr lang="el-GR" sz="2000" b="1" dirty="0" smtClean="0"/>
              <a:t>Φωτογραφίες</a:t>
            </a:r>
          </a:p>
          <a:p>
            <a:pPr marL="0" indent="0">
              <a:buNone/>
            </a:pPr>
            <a:r>
              <a:rPr lang="el-GR" sz="2000" b="1" dirty="0" smtClean="0"/>
              <a:t>Εικόνα 1: </a:t>
            </a:r>
            <a:r>
              <a:rPr lang="en-US" sz="2000" dirty="0" smtClean="0"/>
              <a:t>Pieter </a:t>
            </a:r>
            <a:r>
              <a:rPr lang="en-US" sz="2000" dirty="0"/>
              <a:t>Brueghel the Elder (1526/1530-1569</a:t>
            </a:r>
            <a:r>
              <a:rPr lang="en-US" sz="2000" dirty="0" smtClean="0"/>
              <a:t>)</a:t>
            </a:r>
            <a:r>
              <a:rPr lang="el-GR" sz="2000" dirty="0" smtClean="0"/>
              <a:t>. </a:t>
            </a:r>
            <a:r>
              <a:rPr lang="en-US" sz="2000" dirty="0" smtClean="0"/>
              <a:t>Public domain. </a:t>
            </a:r>
            <a:r>
              <a:rPr lang="en-US" sz="2000" dirty="0" smtClean="0">
                <a:solidFill>
                  <a:srgbClr val="FF0000"/>
                </a:solidFill>
                <a:hlinkClick r:id="rId3"/>
              </a:rPr>
              <a:t>http</a:t>
            </a:r>
            <a:r>
              <a:rPr lang="en-US" sz="2000" dirty="0">
                <a:solidFill>
                  <a:srgbClr val="FF0000"/>
                </a:solidFill>
                <a:hlinkClick r:id="rId3"/>
              </a:rPr>
              <a:t>://commons.wikimedia.org/wiki/File:Pieter_Bruegel_d._Ä._</a:t>
            </a:r>
            <a:r>
              <a:rPr lang="en-US" sz="2000" dirty="0" smtClean="0">
                <a:solidFill>
                  <a:srgbClr val="FF0000"/>
                </a:solidFill>
                <a:hlinkClick r:id="rId3"/>
              </a:rPr>
              <a:t>072.jpg</a:t>
            </a:r>
            <a:endParaRPr lang="en-US" sz="20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l-GR" sz="2000" b="1" dirty="0" smtClean="0"/>
              <a:t>Εικόνα 2:</a:t>
            </a:r>
            <a:r>
              <a:rPr lang="el-GR" sz="2000" dirty="0" smtClean="0"/>
              <a:t> </a:t>
            </a:r>
            <a:r>
              <a:rPr lang="en-US" sz="2000" dirty="0" smtClean="0"/>
              <a:t>Albrecht </a:t>
            </a:r>
            <a:r>
              <a:rPr lang="en-US" sz="2000" dirty="0"/>
              <a:t>Durer – Four Horsemen of the </a:t>
            </a:r>
            <a:r>
              <a:rPr lang="en-US" sz="2000" dirty="0" smtClean="0"/>
              <a:t>Apocalypse. </a:t>
            </a:r>
            <a:r>
              <a:rPr lang="en-US" sz="2000" dirty="0"/>
              <a:t>Public domain. </a:t>
            </a:r>
            <a:r>
              <a:rPr lang="en-US" sz="2000" dirty="0">
                <a:hlinkClick r:id="rId4"/>
              </a:rPr>
              <a:t>http</a:t>
            </a:r>
            <a:r>
              <a:rPr lang="en-US" sz="2000" dirty="0" smtClean="0">
                <a:hlinkClick r:id="rId4"/>
              </a:rPr>
              <a:t>://commons.wikimedia.org/wiki/File:Durer_Revelation_Four_Riders.jpg?uselang=el</a:t>
            </a:r>
            <a:endParaRPr lang="en-US" sz="2000" dirty="0" smtClean="0"/>
          </a:p>
          <a:p>
            <a:pPr marL="0" indent="0">
              <a:buNone/>
            </a:pPr>
            <a:r>
              <a:rPr lang="el-GR" sz="2000" b="1" dirty="0" smtClean="0"/>
              <a:t>Εικόνα 3: </a:t>
            </a:r>
            <a:r>
              <a:rPr lang="en-US" sz="2000" dirty="0" smtClean="0"/>
              <a:t>Copyrighted.</a:t>
            </a:r>
            <a:r>
              <a:rPr lang="en-US" sz="2000" b="1" dirty="0" smtClean="0"/>
              <a:t> </a:t>
            </a:r>
          </a:p>
          <a:p>
            <a:pPr marL="0" indent="0">
              <a:buNone/>
            </a:pPr>
            <a:r>
              <a:rPr lang="el-GR" sz="2000" b="1" dirty="0" smtClean="0"/>
              <a:t>Εικόνα 4: </a:t>
            </a:r>
            <a:r>
              <a:rPr lang="en-US" sz="2000" dirty="0"/>
              <a:t>Copyrighted</a:t>
            </a:r>
            <a:r>
              <a:rPr lang="en-US" sz="2000" dirty="0" smtClean="0"/>
              <a:t>.</a:t>
            </a:r>
          </a:p>
          <a:p>
            <a:pPr marL="0" indent="0">
              <a:buNone/>
            </a:pPr>
            <a:r>
              <a:rPr lang="el-GR" sz="2000" b="1" dirty="0"/>
              <a:t>Εικόνα </a:t>
            </a:r>
            <a:r>
              <a:rPr lang="en-US" sz="2000" b="1" dirty="0"/>
              <a:t>5</a:t>
            </a:r>
            <a:r>
              <a:rPr lang="el-GR" sz="2000" b="1" dirty="0"/>
              <a:t>: </a:t>
            </a:r>
            <a:r>
              <a:rPr lang="en-US" sz="2000" dirty="0" err="1" smtClean="0"/>
              <a:t>Ars</a:t>
            </a:r>
            <a:r>
              <a:rPr lang="en-US" sz="2000" dirty="0" smtClean="0"/>
              <a:t> </a:t>
            </a:r>
            <a:r>
              <a:rPr lang="en-US" sz="2000" dirty="0" err="1"/>
              <a:t>Moriendi</a:t>
            </a:r>
            <a:r>
              <a:rPr lang="en-US" sz="2000" dirty="0"/>
              <a:t> (The Art of Dying</a:t>
            </a:r>
            <a:r>
              <a:rPr lang="en-US" sz="2000" dirty="0" smtClean="0"/>
              <a:t>). Public domain. </a:t>
            </a:r>
            <a:r>
              <a:rPr lang="en-US" sz="2000" dirty="0" smtClean="0">
                <a:solidFill>
                  <a:srgbClr val="FF0000"/>
                </a:solidFill>
                <a:hlinkClick r:id="rId5"/>
              </a:rPr>
              <a:t>http</a:t>
            </a:r>
            <a:r>
              <a:rPr lang="en-US" sz="2000" dirty="0">
                <a:solidFill>
                  <a:srgbClr val="FF0000"/>
                </a:solidFill>
                <a:hlinkClick r:id="rId5"/>
              </a:rPr>
              <a:t>://commons.wikimedia.org/wiki/File:Artwork_by_unknown_artist_-_Ars_Moriendi_(The_Art_of_Dying)_-_</a:t>
            </a:r>
            <a:r>
              <a:rPr lang="en-US" sz="2000" dirty="0" smtClean="0">
                <a:solidFill>
                  <a:srgbClr val="FF0000"/>
                </a:solidFill>
                <a:hlinkClick r:id="rId5"/>
              </a:rPr>
              <a:t>WGA23795.jpg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384912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r>
              <a:rPr lang="en-US" dirty="0" smtClean="0"/>
              <a:t> (</a:t>
            </a:r>
            <a:r>
              <a:rPr lang="en-US" dirty="0" smtClean="0"/>
              <a:t>2/5)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b="1" dirty="0" smtClean="0"/>
              <a:t>Εικόνα </a:t>
            </a:r>
            <a:r>
              <a:rPr lang="en-US" sz="2000" b="1" dirty="0"/>
              <a:t>6</a:t>
            </a:r>
            <a:r>
              <a:rPr lang="el-GR" sz="2000" b="1" dirty="0" smtClean="0"/>
              <a:t>:</a:t>
            </a:r>
            <a:r>
              <a:rPr lang="el-GR" sz="2000" dirty="0" smtClean="0"/>
              <a:t> </a:t>
            </a:r>
            <a:r>
              <a:rPr lang="en-US" sz="2000" dirty="0" err="1" smtClean="0"/>
              <a:t>Ars</a:t>
            </a:r>
            <a:r>
              <a:rPr lang="en-US" sz="2000" dirty="0" smtClean="0"/>
              <a:t> </a:t>
            </a:r>
            <a:r>
              <a:rPr lang="en-US" sz="2000" dirty="0" err="1" smtClean="0"/>
              <a:t>Moriendi</a:t>
            </a:r>
            <a:r>
              <a:rPr lang="en-US" sz="2000" dirty="0"/>
              <a:t>. </a:t>
            </a:r>
            <a:r>
              <a:rPr lang="en-US" sz="2000" dirty="0">
                <a:hlinkClick r:id="rId3"/>
              </a:rPr>
              <a:t>http://</a:t>
            </a:r>
            <a:r>
              <a:rPr lang="en-US" sz="2000" dirty="0" smtClean="0">
                <a:hlinkClick r:id="rId3"/>
              </a:rPr>
              <a:t>literat.ug.edu.pl/grafika/ars2.htm</a:t>
            </a:r>
            <a:endParaRPr lang="el-GR" sz="2000" dirty="0"/>
          </a:p>
          <a:p>
            <a:pPr marL="0" indent="0">
              <a:buNone/>
            </a:pPr>
            <a:r>
              <a:rPr lang="el-GR" sz="2000" b="1" dirty="0"/>
              <a:t>Εικόνα </a:t>
            </a:r>
            <a:r>
              <a:rPr lang="en-US" sz="2000" b="1" dirty="0"/>
              <a:t>7</a:t>
            </a:r>
            <a:r>
              <a:rPr lang="el-GR" sz="2000" b="1" dirty="0" smtClean="0"/>
              <a:t>:</a:t>
            </a:r>
            <a:r>
              <a:rPr lang="el-GR" sz="2000" dirty="0" smtClean="0"/>
              <a:t> </a:t>
            </a:r>
            <a:r>
              <a:rPr lang="it-IT" sz="2000" dirty="0"/>
              <a:t>Ars Moriendi, silografie del XV </a:t>
            </a:r>
            <a:r>
              <a:rPr lang="it-IT" sz="2000" dirty="0" smtClean="0"/>
              <a:t>secolo. </a:t>
            </a:r>
            <a:r>
              <a:rPr lang="de-DE" sz="2000" dirty="0" err="1"/>
              <a:t>Temptation</a:t>
            </a:r>
            <a:r>
              <a:rPr lang="de-DE" sz="2000" dirty="0"/>
              <a:t> </a:t>
            </a:r>
            <a:r>
              <a:rPr lang="de-DE" sz="2000" dirty="0" err="1"/>
              <a:t>through</a:t>
            </a:r>
            <a:r>
              <a:rPr lang="de-DE" sz="2000" dirty="0"/>
              <a:t> </a:t>
            </a:r>
            <a:r>
              <a:rPr lang="de-DE" sz="2000" dirty="0" err="1" smtClean="0"/>
              <a:t>Vainglory</a:t>
            </a:r>
            <a:r>
              <a:rPr lang="de-DE" sz="2000" dirty="0" smtClean="0"/>
              <a:t>.</a:t>
            </a:r>
            <a:r>
              <a:rPr lang="en-US" sz="2000" dirty="0" smtClean="0"/>
              <a:t> </a:t>
            </a:r>
            <a:r>
              <a:rPr lang="en-US" sz="2000" dirty="0">
                <a:hlinkClick r:id="rId4"/>
              </a:rPr>
              <a:t>http://</a:t>
            </a:r>
            <a:r>
              <a:rPr lang="en-US" sz="2000" dirty="0" smtClean="0">
                <a:hlinkClick r:id="rId4"/>
              </a:rPr>
              <a:t>commons.wikimedia.org/wiki/Ars_moriendi#mediaviewer/File:Weigel_07.JPG</a:t>
            </a:r>
            <a:r>
              <a:rPr lang="en-US" sz="2000" dirty="0" smtClean="0"/>
              <a:t> </a:t>
            </a:r>
            <a:endParaRPr lang="el-GR" sz="2000" dirty="0"/>
          </a:p>
          <a:p>
            <a:pPr marL="0" indent="0">
              <a:buNone/>
            </a:pPr>
            <a:r>
              <a:rPr lang="el-GR" sz="2000" b="1" dirty="0"/>
              <a:t>Εικόνα </a:t>
            </a:r>
            <a:r>
              <a:rPr lang="en-US" sz="2000" b="1" dirty="0"/>
              <a:t>8</a:t>
            </a:r>
            <a:r>
              <a:rPr lang="el-GR" sz="2000" b="1" dirty="0" smtClean="0"/>
              <a:t>:</a:t>
            </a:r>
            <a:r>
              <a:rPr lang="el-GR" sz="2000" dirty="0" smtClean="0"/>
              <a:t> </a:t>
            </a:r>
            <a:r>
              <a:rPr lang="en-US" sz="2000" dirty="0" err="1" smtClean="0"/>
              <a:t>Ars</a:t>
            </a:r>
            <a:r>
              <a:rPr lang="en-US" sz="2000" dirty="0" smtClean="0"/>
              <a:t> </a:t>
            </a:r>
            <a:r>
              <a:rPr lang="en-US" sz="2000" dirty="0" err="1" smtClean="0"/>
              <a:t>Moriendi</a:t>
            </a:r>
            <a:r>
              <a:rPr lang="en-US" sz="2000" dirty="0" smtClean="0"/>
              <a:t>. </a:t>
            </a:r>
            <a:r>
              <a:rPr lang="en-US" sz="2000" dirty="0">
                <a:hlinkClick r:id="rId5"/>
              </a:rPr>
              <a:t>http://</a:t>
            </a:r>
            <a:r>
              <a:rPr lang="en-US" sz="2000" dirty="0" smtClean="0">
                <a:hlinkClick r:id="rId5"/>
              </a:rPr>
              <a:t>www.atelierleonhardt.de/ArsMoriendi22.jpg</a:t>
            </a:r>
            <a:r>
              <a:rPr lang="en-US" sz="2000" dirty="0" smtClean="0"/>
              <a:t> </a:t>
            </a:r>
          </a:p>
          <a:p>
            <a:pPr marL="0" indent="0">
              <a:buNone/>
            </a:pPr>
            <a:r>
              <a:rPr lang="el-GR" sz="2000" b="1" dirty="0"/>
              <a:t>Εικόνα </a:t>
            </a:r>
            <a:r>
              <a:rPr lang="en-US" sz="2000" b="1" dirty="0"/>
              <a:t>9</a:t>
            </a:r>
            <a:r>
              <a:rPr lang="el-GR" sz="2000" b="1" dirty="0"/>
              <a:t>:</a:t>
            </a:r>
            <a:r>
              <a:rPr lang="el-GR" sz="2000" dirty="0"/>
              <a:t> </a:t>
            </a:r>
            <a:r>
              <a:rPr lang="en-US" sz="2000" dirty="0" smtClean="0"/>
              <a:t>Hans </a:t>
            </a:r>
            <a:r>
              <a:rPr lang="en-US" sz="2000" dirty="0"/>
              <a:t>Holbein the Younger (1498-1543</a:t>
            </a:r>
            <a:r>
              <a:rPr lang="en-US" sz="2000" dirty="0" smtClean="0"/>
              <a:t>). Public domain. </a:t>
            </a:r>
            <a:r>
              <a:rPr lang="en-US" sz="2000" dirty="0" smtClean="0">
                <a:solidFill>
                  <a:srgbClr val="FF0000"/>
                </a:solidFill>
                <a:hlinkClick r:id="rId6"/>
              </a:rPr>
              <a:t>http</a:t>
            </a:r>
            <a:r>
              <a:rPr lang="en-US" sz="2000" dirty="0">
                <a:solidFill>
                  <a:srgbClr val="FF0000"/>
                </a:solidFill>
                <a:hlinkClick r:id="rId6"/>
              </a:rPr>
              <a:t>://</a:t>
            </a:r>
            <a:r>
              <a:rPr lang="en-US" sz="2000" dirty="0" smtClean="0">
                <a:solidFill>
                  <a:srgbClr val="FF0000"/>
                </a:solidFill>
                <a:hlinkClick r:id="rId6"/>
              </a:rPr>
              <a:t>commons.wikimedia.org/wiki/File:Holbein_Danse_Macabre_9.jpg</a:t>
            </a:r>
            <a:endParaRPr lang="el-GR" sz="2000" dirty="0"/>
          </a:p>
          <a:p>
            <a:pPr marL="0" indent="0">
              <a:buNone/>
            </a:pPr>
            <a:r>
              <a:rPr lang="el-GR" sz="2000" b="1" dirty="0"/>
              <a:t>Εικόνα </a:t>
            </a:r>
            <a:r>
              <a:rPr lang="en-US" sz="2000" b="1" dirty="0"/>
              <a:t>10</a:t>
            </a:r>
            <a:r>
              <a:rPr lang="el-GR" sz="2000" b="1" dirty="0"/>
              <a:t>: </a:t>
            </a:r>
            <a:r>
              <a:rPr lang="en-US" sz="2000" dirty="0"/>
              <a:t>Copyrighted. </a:t>
            </a:r>
            <a:endParaRPr lang="en-US" sz="2000" dirty="0" smtClean="0"/>
          </a:p>
          <a:p>
            <a:pPr marL="0" indent="0">
              <a:buNone/>
            </a:pPr>
            <a:r>
              <a:rPr lang="el-GR" sz="2000" b="1" dirty="0" smtClean="0"/>
              <a:t>Εικόνα </a:t>
            </a:r>
            <a:r>
              <a:rPr lang="en-US" sz="2000" b="1" dirty="0"/>
              <a:t>11</a:t>
            </a:r>
            <a:r>
              <a:rPr lang="el-GR" sz="2000" b="1" dirty="0"/>
              <a:t>: </a:t>
            </a:r>
            <a:r>
              <a:rPr lang="en-US" sz="2000" dirty="0"/>
              <a:t>France, Troyes, </a:t>
            </a:r>
            <a:r>
              <a:rPr lang="en-US" sz="2000" i="1" dirty="0">
                <a:hlinkClick r:id="rId7"/>
              </a:rPr>
              <a:t>Dance of Death</a:t>
            </a:r>
            <a:r>
              <a:rPr lang="en-US" sz="2000" dirty="0"/>
              <a:t>, 16th century, incunabulum, illustrated with hand-</a:t>
            </a:r>
            <a:r>
              <a:rPr lang="en-US" sz="2000" dirty="0">
                <a:hlinkClick r:id="rId8"/>
              </a:rPr>
              <a:t>colored</a:t>
            </a:r>
            <a:r>
              <a:rPr lang="en-US" sz="2000" dirty="0"/>
              <a:t> </a:t>
            </a:r>
            <a:r>
              <a:rPr lang="en-US" sz="2000" dirty="0">
                <a:hlinkClick r:id="rId9"/>
              </a:rPr>
              <a:t>woodcuts</a:t>
            </a:r>
            <a:r>
              <a:rPr lang="en-US" sz="2000" dirty="0"/>
              <a:t>, Saxon State Library, Dresden, Germany. </a:t>
            </a:r>
            <a:r>
              <a:rPr lang="fr-FR" sz="2000" dirty="0">
                <a:solidFill>
                  <a:srgbClr val="FF0000"/>
                </a:solidFill>
                <a:hlinkClick r:id="rId10"/>
              </a:rPr>
              <a:t>http://www.artlex.com/ArtLex/ij/incunabulum.html</a:t>
            </a:r>
            <a:r>
              <a:rPr lang="el-GR" sz="2000" dirty="0">
                <a:solidFill>
                  <a:srgbClr val="FF0000"/>
                </a:solidFill>
              </a:rPr>
              <a:t> </a:t>
            </a:r>
            <a:endParaRPr lang="el-GR" sz="2000" dirty="0"/>
          </a:p>
          <a:p>
            <a:pPr marL="0" indent="0">
              <a:buNone/>
            </a:pPr>
            <a:r>
              <a:rPr lang="el-GR" sz="2000" b="1" dirty="0"/>
              <a:t>Εικόνα </a:t>
            </a:r>
            <a:r>
              <a:rPr lang="en-US" sz="2000" b="1" dirty="0"/>
              <a:t>12</a:t>
            </a:r>
            <a:r>
              <a:rPr lang="el-GR" sz="2000" b="1" dirty="0"/>
              <a:t>: </a:t>
            </a:r>
            <a:r>
              <a:rPr lang="en-US" sz="2000" dirty="0"/>
              <a:t>Copyrighted</a:t>
            </a:r>
            <a:r>
              <a:rPr lang="en-US" sz="2000" dirty="0" smtClean="0"/>
              <a:t>.</a:t>
            </a:r>
          </a:p>
          <a:p>
            <a:pPr marL="0" indent="0">
              <a:buNone/>
            </a:pP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75117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r>
              <a:rPr lang="en-US" dirty="0" smtClean="0"/>
              <a:t> </a:t>
            </a:r>
            <a:r>
              <a:rPr lang="en-US" dirty="0" smtClean="0"/>
              <a:t>(3/5)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b="1" dirty="0"/>
              <a:t>Εικόνα 1</a:t>
            </a:r>
            <a:r>
              <a:rPr lang="en-US" sz="2000" b="1" dirty="0"/>
              <a:t>3</a:t>
            </a:r>
            <a:r>
              <a:rPr lang="el-GR" sz="2000" b="1" dirty="0"/>
              <a:t>:</a:t>
            </a:r>
            <a:r>
              <a:rPr lang="el-GR" sz="2000" dirty="0"/>
              <a:t> </a:t>
            </a:r>
            <a:r>
              <a:rPr lang="en-US" sz="2000" dirty="0"/>
              <a:t>Copyrighted.</a:t>
            </a:r>
            <a:endParaRPr lang="el-GR" sz="2000" dirty="0"/>
          </a:p>
          <a:p>
            <a:pPr marL="0" indent="0">
              <a:buNone/>
            </a:pPr>
            <a:r>
              <a:rPr lang="el-GR" sz="2000" b="1" dirty="0"/>
              <a:t>Εικόνα </a:t>
            </a:r>
            <a:r>
              <a:rPr lang="en-US" sz="2000" b="1" dirty="0"/>
              <a:t>14</a:t>
            </a:r>
            <a:r>
              <a:rPr lang="el-GR" sz="2000" b="1" dirty="0"/>
              <a:t>:</a:t>
            </a:r>
            <a:r>
              <a:rPr lang="el-GR" sz="2000" dirty="0"/>
              <a:t> </a:t>
            </a:r>
            <a:r>
              <a:rPr lang="en-US" sz="2000" dirty="0"/>
              <a:t>Copyrighted.</a:t>
            </a:r>
            <a:endParaRPr lang="el-GR" sz="2000" dirty="0"/>
          </a:p>
          <a:p>
            <a:pPr marL="0" indent="0">
              <a:buNone/>
            </a:pPr>
            <a:r>
              <a:rPr lang="el-GR" sz="2000" b="1" dirty="0" smtClean="0"/>
              <a:t>Εικόνα </a:t>
            </a:r>
            <a:r>
              <a:rPr lang="en-US" sz="2000" b="1" dirty="0" smtClean="0"/>
              <a:t>15</a:t>
            </a:r>
            <a:r>
              <a:rPr lang="el-GR" sz="2000" b="1" dirty="0" smtClean="0"/>
              <a:t>: </a:t>
            </a:r>
            <a:r>
              <a:rPr lang="en-US" sz="2000" dirty="0" smtClean="0"/>
              <a:t>Anti-plague Remedy. </a:t>
            </a:r>
            <a:r>
              <a:rPr lang="en-US" sz="2000" dirty="0" smtClean="0">
                <a:hlinkClick r:id="rId3"/>
              </a:rPr>
              <a:t>http</a:t>
            </a:r>
            <a:r>
              <a:rPr lang="en-US" sz="2000" dirty="0">
                <a:hlinkClick r:id="rId3"/>
              </a:rPr>
              <a:t>://</a:t>
            </a:r>
            <a:r>
              <a:rPr lang="en-US" sz="2000" dirty="0" smtClean="0">
                <a:hlinkClick r:id="rId3"/>
              </a:rPr>
              <a:t>www.angushepburn.com/living3.html</a:t>
            </a:r>
            <a:endParaRPr lang="el-GR" sz="2000" dirty="0"/>
          </a:p>
          <a:p>
            <a:pPr marL="0" indent="0">
              <a:buNone/>
            </a:pPr>
            <a:r>
              <a:rPr lang="el-GR" sz="2000" b="1" dirty="0"/>
              <a:t>Εικόνα </a:t>
            </a:r>
            <a:r>
              <a:rPr lang="en-US" sz="2000" b="1" dirty="0" smtClean="0"/>
              <a:t>16</a:t>
            </a:r>
            <a:r>
              <a:rPr lang="el-GR" sz="2000" b="1" dirty="0" smtClean="0"/>
              <a:t>: </a:t>
            </a:r>
            <a:r>
              <a:rPr lang="en-US" sz="2000" dirty="0" smtClean="0"/>
              <a:t>Copyrighted.</a:t>
            </a:r>
          </a:p>
          <a:p>
            <a:pPr marL="0" indent="0">
              <a:buNone/>
            </a:pPr>
            <a:r>
              <a:rPr lang="el-GR" sz="2000" b="1" dirty="0"/>
              <a:t>Εικόνα </a:t>
            </a:r>
            <a:r>
              <a:rPr lang="en-US" sz="2000" b="1" dirty="0"/>
              <a:t>17</a:t>
            </a:r>
            <a:r>
              <a:rPr lang="el-GR" sz="2000" b="1" dirty="0"/>
              <a:t>: </a:t>
            </a:r>
            <a:r>
              <a:rPr lang="it-IT" sz="2000" dirty="0" smtClean="0"/>
              <a:t>Oratorio_dei_buonomini_di_san_martino </a:t>
            </a:r>
            <a:r>
              <a:rPr lang="it-IT" sz="2000" dirty="0"/>
              <a:t>lunette in Florence, </a:t>
            </a:r>
            <a:r>
              <a:rPr lang="it-IT" sz="2000" dirty="0" smtClean="0"/>
              <a:t>Italy. License: </a:t>
            </a:r>
            <a:r>
              <a:rPr lang="en-US" sz="2000" dirty="0"/>
              <a:t> </a:t>
            </a:r>
            <a:r>
              <a:rPr lang="en-US" sz="2000" dirty="0">
                <a:hlinkClick r:id="rId4" tooltip="w:en:GNU Free Documentation License"/>
              </a:rPr>
              <a:t>GNU Free Documentation License</a:t>
            </a:r>
            <a:r>
              <a:rPr lang="en-US" sz="2000" dirty="0"/>
              <a:t>, Version 1.2 or any later </a:t>
            </a:r>
            <a:r>
              <a:rPr lang="en-US" sz="2000" dirty="0" smtClean="0"/>
              <a:t>version,</a:t>
            </a:r>
            <a:r>
              <a:rPr lang="en-US" sz="2000" dirty="0"/>
              <a:t>  </a:t>
            </a:r>
            <a:r>
              <a:rPr lang="en-US" sz="2000" dirty="0" smtClean="0">
                <a:hlinkClick r:id="rId5" tooltip="w:en:Creative Commons"/>
              </a:rPr>
              <a:t>Creative </a:t>
            </a:r>
            <a:r>
              <a:rPr lang="en-US" sz="2000" dirty="0">
                <a:hlinkClick r:id="rId5" tooltip="w:en:Creative Commons"/>
              </a:rPr>
              <a:t>Commons</a:t>
            </a:r>
            <a:r>
              <a:rPr lang="en-US" sz="2000" dirty="0"/>
              <a:t> </a:t>
            </a:r>
            <a:r>
              <a:rPr lang="en-US" sz="2000" dirty="0">
                <a:hlinkClick r:id="rId6"/>
              </a:rPr>
              <a:t>Attribution-Share Alike 3.0 </a:t>
            </a:r>
            <a:r>
              <a:rPr lang="en-US" sz="2000" dirty="0" err="1" smtClean="0">
                <a:hlinkClick r:id="rId6"/>
              </a:rPr>
              <a:t>Unported</a:t>
            </a:r>
            <a:r>
              <a:rPr lang="en-US" sz="2000" dirty="0" smtClean="0"/>
              <a:t>.</a:t>
            </a:r>
            <a:r>
              <a:rPr lang="it-IT" sz="2000" dirty="0" smtClean="0"/>
              <a:t> </a:t>
            </a:r>
            <a:r>
              <a:rPr lang="en-US" sz="2000" dirty="0" smtClean="0">
                <a:solidFill>
                  <a:srgbClr val="FF0000"/>
                </a:solidFill>
                <a:hlinkClick r:id="rId7"/>
              </a:rPr>
              <a:t>http</a:t>
            </a:r>
            <a:r>
              <a:rPr lang="en-US" sz="2000" dirty="0">
                <a:solidFill>
                  <a:srgbClr val="FF0000"/>
                </a:solidFill>
                <a:hlinkClick r:id="rId7"/>
              </a:rPr>
              <a:t>://commons.wikimedia.org/wiki/File:Oratorio_dei_buonomini_di_san_martino,_bottega_di_Domenico_ghirlandaio,_</a:t>
            </a:r>
            <a:r>
              <a:rPr lang="en-US" sz="2000" dirty="0" smtClean="0">
                <a:solidFill>
                  <a:srgbClr val="FF0000"/>
                </a:solidFill>
                <a:hlinkClick r:id="rId7"/>
              </a:rPr>
              <a:t>lunetta_10.JPG</a:t>
            </a:r>
            <a:r>
              <a:rPr lang="el-GR" sz="2000" dirty="0" smtClean="0"/>
              <a:t>Εικόνα </a:t>
            </a:r>
            <a:r>
              <a:rPr lang="en-US" sz="2000" dirty="0"/>
              <a:t>18</a:t>
            </a:r>
            <a:r>
              <a:rPr lang="el-GR" sz="2000" dirty="0"/>
              <a:t>: </a:t>
            </a:r>
            <a:r>
              <a:rPr lang="en-US" sz="2000" dirty="0"/>
              <a:t>Copyrighted.</a:t>
            </a:r>
            <a:endParaRPr lang="el-GR" sz="2000" dirty="0"/>
          </a:p>
          <a:p>
            <a:pPr marL="0" indent="0">
              <a:buNone/>
            </a:pPr>
            <a:r>
              <a:rPr lang="el-GR" sz="2000" b="1" dirty="0"/>
              <a:t>Εικόνα </a:t>
            </a:r>
            <a:r>
              <a:rPr lang="en-US" sz="2000" b="1" dirty="0"/>
              <a:t>19</a:t>
            </a:r>
            <a:r>
              <a:rPr lang="el-GR" sz="2000" b="1" dirty="0"/>
              <a:t>: </a:t>
            </a:r>
            <a:r>
              <a:rPr lang="en-US" sz="2000" dirty="0"/>
              <a:t>Copyrighted.</a:t>
            </a:r>
            <a:endParaRPr lang="el-GR" sz="2000" dirty="0"/>
          </a:p>
          <a:p>
            <a:pPr marL="0" indent="0">
              <a:buNone/>
            </a:pPr>
            <a:r>
              <a:rPr lang="el-GR" sz="2000" b="1" dirty="0"/>
              <a:t>Εικόνα </a:t>
            </a:r>
            <a:r>
              <a:rPr lang="en-US" sz="2000" b="1" dirty="0"/>
              <a:t>20</a:t>
            </a:r>
            <a:r>
              <a:rPr lang="el-GR" sz="2000" b="1" dirty="0"/>
              <a:t>: </a:t>
            </a:r>
            <a:r>
              <a:rPr lang="en-US" sz="2000" dirty="0"/>
              <a:t>Copyrighted</a:t>
            </a:r>
            <a:r>
              <a:rPr lang="en-US" sz="2000" dirty="0" smtClean="0"/>
              <a:t>.</a:t>
            </a:r>
            <a:endParaRPr lang="el-GR" sz="2000" dirty="0"/>
          </a:p>
          <a:p>
            <a:pPr marL="0" indent="0">
              <a:buNone/>
            </a:pP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77401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r>
              <a:rPr lang="en-US" dirty="0" smtClean="0"/>
              <a:t> </a:t>
            </a:r>
            <a:r>
              <a:rPr lang="en-US" dirty="0" smtClean="0"/>
              <a:t>(4/5)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b="1" dirty="0"/>
              <a:t>Εικόνα </a:t>
            </a:r>
            <a:r>
              <a:rPr lang="en-US" sz="2000" b="1" dirty="0"/>
              <a:t>21</a:t>
            </a:r>
            <a:r>
              <a:rPr lang="el-GR" sz="2000" b="1" dirty="0"/>
              <a:t>: </a:t>
            </a:r>
            <a:r>
              <a:rPr lang="en-US" sz="2000" dirty="0" err="1"/>
              <a:t>Niklaus</a:t>
            </a:r>
            <a:r>
              <a:rPr lang="en-US" sz="2000" dirty="0"/>
              <a:t> Manuel (1484-1530). Public domain. </a:t>
            </a:r>
            <a:r>
              <a:rPr lang="en-US" sz="2000" dirty="0">
                <a:solidFill>
                  <a:srgbClr val="FF0000"/>
                </a:solidFill>
                <a:hlinkClick r:id="rId3"/>
              </a:rPr>
              <a:t>http://commons.wikimedia.org/wiki/File:Niklaus_Manuel_Deutsch_003.jpg</a:t>
            </a:r>
            <a:endParaRPr lang="el-GR" sz="2000" dirty="0"/>
          </a:p>
          <a:p>
            <a:pPr marL="0" indent="0">
              <a:buNone/>
            </a:pPr>
            <a:r>
              <a:rPr lang="el-GR" sz="2000" b="1" dirty="0" smtClean="0"/>
              <a:t>Εικόνα </a:t>
            </a:r>
            <a:r>
              <a:rPr lang="en-US" sz="2000" b="1" dirty="0" smtClean="0"/>
              <a:t>2</a:t>
            </a:r>
            <a:r>
              <a:rPr lang="el-GR" sz="2000" b="1" dirty="0" smtClean="0"/>
              <a:t>2:</a:t>
            </a:r>
            <a:r>
              <a:rPr lang="el-GR" sz="2000" dirty="0" smtClean="0"/>
              <a:t> </a:t>
            </a:r>
            <a:r>
              <a:rPr lang="en-US" sz="2000" dirty="0"/>
              <a:t>Copyrighted.</a:t>
            </a:r>
            <a:endParaRPr lang="el-GR" sz="2000" dirty="0"/>
          </a:p>
          <a:p>
            <a:pPr marL="0" indent="0">
              <a:buNone/>
            </a:pPr>
            <a:r>
              <a:rPr lang="el-GR" sz="2000" b="1" dirty="0"/>
              <a:t>Εικόνα </a:t>
            </a:r>
            <a:r>
              <a:rPr lang="en-US" sz="2000" b="1" dirty="0" smtClean="0"/>
              <a:t>2</a:t>
            </a:r>
            <a:r>
              <a:rPr lang="el-GR" sz="2000" b="1" dirty="0" smtClean="0"/>
              <a:t>3:</a:t>
            </a:r>
            <a:r>
              <a:rPr lang="el-GR" sz="2000" dirty="0" smtClean="0"/>
              <a:t> </a:t>
            </a:r>
            <a:r>
              <a:rPr lang="es-ES" sz="2000" dirty="0" smtClean="0"/>
              <a:t>Basílica</a:t>
            </a:r>
            <a:r>
              <a:rPr lang="es-ES" sz="2000" dirty="0"/>
              <a:t>: sepulcro de Carlos V y su familia, Pompeo </a:t>
            </a:r>
            <a:r>
              <a:rPr lang="es-ES" sz="2000" dirty="0" smtClean="0"/>
              <a:t>Leoni. </a:t>
            </a:r>
            <a:r>
              <a:rPr lang="en-US" sz="2000" dirty="0" smtClean="0">
                <a:solidFill>
                  <a:srgbClr val="FF0000"/>
                </a:solidFill>
                <a:hlinkClick r:id="rId4"/>
              </a:rPr>
              <a:t>http</a:t>
            </a:r>
            <a:r>
              <a:rPr lang="en-US" sz="2000" dirty="0">
                <a:solidFill>
                  <a:srgbClr val="FF0000"/>
                </a:solidFill>
                <a:hlinkClick r:id="rId4"/>
              </a:rPr>
              <a:t>://homepages.wmich.edu/~</a:t>
            </a:r>
            <a:r>
              <a:rPr lang="en-US" sz="2000" dirty="0" smtClean="0">
                <a:solidFill>
                  <a:srgbClr val="FF0000"/>
                </a:solidFill>
                <a:hlinkClick r:id="rId4"/>
              </a:rPr>
              <a:t>tasende/EspanabajolosHabsburgos.html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108262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56984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r>
              <a:rPr lang="en-US" dirty="0" smtClean="0"/>
              <a:t> </a:t>
            </a:r>
            <a:r>
              <a:rPr lang="en-US" dirty="0" smtClean="0"/>
              <a:t>(5/5)</a:t>
            </a:r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71296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Έργο αυτό κάνει χρήση των ακόλουθων έργων:</a:t>
            </a:r>
          </a:p>
          <a:p>
            <a:pPr marL="0" indent="0">
              <a:buNone/>
            </a:pPr>
            <a:r>
              <a:rPr lang="el-GR" sz="2000" b="1" dirty="0" smtClean="0"/>
              <a:t>Πίνακες</a:t>
            </a:r>
          </a:p>
        </p:txBody>
      </p:sp>
    </p:spTree>
    <p:extLst>
      <p:ext uri="{BB962C8B-B14F-4D97-AF65-F5344CB8AC3E}">
        <p14:creationId xmlns:p14="http://schemas.microsoft.com/office/powerpoint/2010/main" val="32020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696" y="1247705"/>
            <a:ext cx="5832648" cy="4435682"/>
          </a:xfrm>
          <a:prstGeom prst="rect">
            <a:avLst/>
          </a:prstGeom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923928" y="692696"/>
            <a:ext cx="1656184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/>
              <a:t>3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396014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736" y="1196752"/>
            <a:ext cx="5328592" cy="48310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4031940" y="680836"/>
            <a:ext cx="1656184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/>
              <a:t>4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53904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808" y="1412776"/>
            <a:ext cx="3600400" cy="4350130"/>
          </a:xfrm>
          <a:prstGeom prst="rect">
            <a:avLst/>
          </a:prstGeom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851920" y="889247"/>
            <a:ext cx="1656184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/>
              <a:t>5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1381539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0" y="980728"/>
            <a:ext cx="4284993" cy="49578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779912" y="431441"/>
            <a:ext cx="1656184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/>
              <a:t>6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103849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784" y="1167855"/>
            <a:ext cx="4195314" cy="4502181"/>
          </a:xfrm>
          <a:prstGeom prst="rect">
            <a:avLst/>
          </a:prstGeom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897349" y="620688"/>
            <a:ext cx="1656184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/>
              <a:t>7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64257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1340768"/>
            <a:ext cx="5903473" cy="44254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815324" y="793601"/>
            <a:ext cx="1656184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/>
              <a:t>8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243113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1739</TotalTime>
  <Words>748</Words>
  <Application>Microsoft Office PowerPoint</Application>
  <PresentationFormat>On-screen Show (4:3)</PresentationFormat>
  <Paragraphs>148</Paragraphs>
  <Slides>36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ＭＳ Ｐゴシック</vt:lpstr>
      <vt:lpstr>Arial</vt:lpstr>
      <vt:lpstr>Calibri</vt:lpstr>
      <vt:lpstr>Wingdings</vt:lpstr>
      <vt:lpstr>Θέμα του Office</vt:lpstr>
      <vt:lpstr>II19 Νεότερη Ευρωπαϊκή Ιστορία Β΄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Τέλος</vt:lpstr>
      <vt:lpstr>Χρηματοδότηση</vt:lpstr>
      <vt:lpstr>Σημειώματα</vt:lpstr>
      <vt:lpstr>Σημείωμα Ιστορικού Εκδόσεων Έργου</vt:lpstr>
      <vt:lpstr>Σημείωμα Αναφοράς</vt:lpstr>
      <vt:lpstr>Σημείωμα Αδειοδότησης</vt:lpstr>
      <vt:lpstr>Διατήρηση Σημειωμάτων</vt:lpstr>
      <vt:lpstr>Σημείωμα Χρήσης Έργων Τρίτων (1/5)</vt:lpstr>
      <vt:lpstr>Σημείωμα Χρήσης Έργων Τρίτων (2/5)</vt:lpstr>
      <vt:lpstr>Σημείωμα Χρήσης Έργων Τρίτων (3/5)</vt:lpstr>
      <vt:lpstr>Σημείωμα Χρήσης Έργων Τρίτων (4/5)</vt:lpstr>
      <vt:lpstr>Σημείωμα Χρήσης Έργων Τρίτων (5/5)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ΕΞΑΡΧΟΥ</dc:creator>
  <cp:lastModifiedBy>Costas</cp:lastModifiedBy>
  <cp:revision>205</cp:revision>
  <dcterms:created xsi:type="dcterms:W3CDTF">2012-09-06T09:03:05Z</dcterms:created>
  <dcterms:modified xsi:type="dcterms:W3CDTF">2015-01-20T12:27:29Z</dcterms:modified>
</cp:coreProperties>
</file>