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49"/>
  </p:notesMasterIdLst>
  <p:sldIdLst>
    <p:sldId id="256" r:id="rId2"/>
    <p:sldId id="261" r:id="rId3"/>
    <p:sldId id="262" r:id="rId4"/>
    <p:sldId id="266" r:id="rId5"/>
    <p:sldId id="265" r:id="rId6"/>
    <p:sldId id="291" r:id="rId7"/>
    <p:sldId id="292" r:id="rId8"/>
    <p:sldId id="293" r:id="rId9"/>
    <p:sldId id="294" r:id="rId10"/>
    <p:sldId id="274" r:id="rId11"/>
    <p:sldId id="295" r:id="rId12"/>
    <p:sldId id="296" r:id="rId13"/>
    <p:sldId id="297" r:id="rId14"/>
    <p:sldId id="298" r:id="rId15"/>
    <p:sldId id="299" r:id="rId16"/>
    <p:sldId id="300" r:id="rId17"/>
    <p:sldId id="303" r:id="rId18"/>
    <p:sldId id="304" r:id="rId19"/>
    <p:sldId id="301" r:id="rId20"/>
    <p:sldId id="305" r:id="rId21"/>
    <p:sldId id="306" r:id="rId22"/>
    <p:sldId id="308" r:id="rId23"/>
    <p:sldId id="307" r:id="rId24"/>
    <p:sldId id="309" r:id="rId25"/>
    <p:sldId id="310" r:id="rId26"/>
    <p:sldId id="311" r:id="rId27"/>
    <p:sldId id="312" r:id="rId28"/>
    <p:sldId id="313" r:id="rId29"/>
    <p:sldId id="314" r:id="rId30"/>
    <p:sldId id="315" r:id="rId31"/>
    <p:sldId id="316" r:id="rId32"/>
    <p:sldId id="317" r:id="rId33"/>
    <p:sldId id="318" r:id="rId34"/>
    <p:sldId id="319" r:id="rId35"/>
    <p:sldId id="320" r:id="rId36"/>
    <p:sldId id="321" r:id="rId37"/>
    <p:sldId id="322" r:id="rId38"/>
    <p:sldId id="323" r:id="rId39"/>
    <p:sldId id="324" r:id="rId40"/>
    <p:sldId id="280" r:id="rId41"/>
    <p:sldId id="325" r:id="rId42"/>
    <p:sldId id="326" r:id="rId43"/>
    <p:sldId id="327" r:id="rId44"/>
    <p:sldId id="328" r:id="rId45"/>
    <p:sldId id="329" r:id="rId46"/>
    <p:sldId id="330" r:id="rId47"/>
    <p:sldId id="331" r:id="rId48"/>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33" autoAdjust="0"/>
    <p:restoredTop sz="99309" autoAdjust="0"/>
  </p:normalViewPr>
  <p:slideViewPr>
    <p:cSldViewPr>
      <p:cViewPr varScale="1">
        <p:scale>
          <a:sx n="73" d="100"/>
          <a:sy n="73" d="100"/>
        </p:scale>
        <p:origin x="830"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5A5F6FEF-2498-422B-8F82-6E8741DA3FEA}" type="datetimeFigureOut">
              <a:rPr lang="el-GR"/>
              <a:pPr>
                <a:defRPr/>
              </a:pPr>
              <a:t>11/4/2016</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noProof="0" smtClean="0"/>
              <a:t>Στυλ υποδείγματος κειμένου</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endParaRPr lang="el-GR" noProof="0"/>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81FA87FB-4853-47A0-8C60-4B53C2D14EFD}" type="slidenum">
              <a:rPr lang="el-GR"/>
              <a:pPr>
                <a:defRPr/>
              </a:pPr>
              <a:t>‹#›</a:t>
            </a:fld>
            <a:endParaRPr lang="el-GR"/>
          </a:p>
        </p:txBody>
      </p:sp>
    </p:spTree>
    <p:extLst>
      <p:ext uri="{BB962C8B-B14F-4D97-AF65-F5344CB8AC3E}">
        <p14:creationId xmlns:p14="http://schemas.microsoft.com/office/powerpoint/2010/main" val="112239915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l-GR" altLang="el-GR" smtClean="0">
              <a:solidFill>
                <a:srgbClr val="FF0000"/>
              </a:solidFill>
            </a:endParaRPr>
          </a:p>
        </p:txBody>
      </p:sp>
      <p:sp>
        <p:nvSpPr>
          <p:cNvPr id="53252"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A2B8BFBE-FECA-4424-9D45-9C4A653054E3}" type="slidenum">
              <a:rPr lang="el-GR" altLang="el-GR"/>
              <a:pPr fontAlgn="base">
                <a:spcBef>
                  <a:spcPct val="0"/>
                </a:spcBef>
                <a:spcAft>
                  <a:spcPct val="0"/>
                </a:spcAft>
              </a:pPr>
              <a:t>1</a:t>
            </a:fld>
            <a:endParaRPr lang="el-GR" altLang="el-GR"/>
          </a:p>
        </p:txBody>
      </p:sp>
    </p:spTree>
    <p:extLst>
      <p:ext uri="{BB962C8B-B14F-4D97-AF65-F5344CB8AC3E}">
        <p14:creationId xmlns:p14="http://schemas.microsoft.com/office/powerpoint/2010/main" val="25402282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l-GR" altLang="el-GR" smtClean="0"/>
              <a:t>  </a:t>
            </a:r>
          </a:p>
        </p:txBody>
      </p:sp>
      <p:sp>
        <p:nvSpPr>
          <p:cNvPr id="6246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A19376A1-6CAD-4D14-96C0-BF4D707D4CC4}" type="slidenum">
              <a:rPr lang="el-GR" altLang="el-GR"/>
              <a:pPr fontAlgn="base">
                <a:spcBef>
                  <a:spcPct val="0"/>
                </a:spcBef>
                <a:spcAft>
                  <a:spcPct val="0"/>
                </a:spcAft>
              </a:pPr>
              <a:t>10</a:t>
            </a:fld>
            <a:endParaRPr lang="el-GR" altLang="el-GR"/>
          </a:p>
        </p:txBody>
      </p:sp>
    </p:spTree>
    <p:extLst>
      <p:ext uri="{BB962C8B-B14F-4D97-AF65-F5344CB8AC3E}">
        <p14:creationId xmlns:p14="http://schemas.microsoft.com/office/powerpoint/2010/main" val="39384503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l-GR" altLang="el-GR" smtClean="0"/>
              <a:t>  </a:t>
            </a:r>
          </a:p>
        </p:txBody>
      </p:sp>
      <p:sp>
        <p:nvSpPr>
          <p:cNvPr id="63492"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7B91A619-3ED8-4569-8F1D-4F2606940D25}" type="slidenum">
              <a:rPr lang="el-GR" altLang="el-GR"/>
              <a:pPr fontAlgn="base">
                <a:spcBef>
                  <a:spcPct val="0"/>
                </a:spcBef>
                <a:spcAft>
                  <a:spcPct val="0"/>
                </a:spcAft>
              </a:pPr>
              <a:t>11</a:t>
            </a:fld>
            <a:endParaRPr lang="el-GR" altLang="el-GR"/>
          </a:p>
        </p:txBody>
      </p:sp>
    </p:spTree>
    <p:extLst>
      <p:ext uri="{BB962C8B-B14F-4D97-AF65-F5344CB8AC3E}">
        <p14:creationId xmlns:p14="http://schemas.microsoft.com/office/powerpoint/2010/main" val="32574641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l-GR" altLang="el-GR" smtClean="0"/>
              <a:t>  </a:t>
            </a:r>
          </a:p>
        </p:txBody>
      </p:sp>
      <p:sp>
        <p:nvSpPr>
          <p:cNvPr id="64516"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A81664A-16D7-4322-B94C-AC38322C6348}" type="slidenum">
              <a:rPr lang="el-GR" altLang="el-GR"/>
              <a:pPr fontAlgn="base">
                <a:spcBef>
                  <a:spcPct val="0"/>
                </a:spcBef>
                <a:spcAft>
                  <a:spcPct val="0"/>
                </a:spcAft>
              </a:pPr>
              <a:t>12</a:t>
            </a:fld>
            <a:endParaRPr lang="el-GR" altLang="el-GR"/>
          </a:p>
        </p:txBody>
      </p:sp>
    </p:spTree>
    <p:extLst>
      <p:ext uri="{BB962C8B-B14F-4D97-AF65-F5344CB8AC3E}">
        <p14:creationId xmlns:p14="http://schemas.microsoft.com/office/powerpoint/2010/main" val="19842984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l-GR" altLang="el-GR" smtClean="0"/>
              <a:t> </a:t>
            </a:r>
          </a:p>
        </p:txBody>
      </p:sp>
      <p:sp>
        <p:nvSpPr>
          <p:cNvPr id="65540"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B2B0D6A0-060E-40C6-94CA-F4EF31BE280E}" type="slidenum">
              <a:rPr lang="el-GR" altLang="el-GR"/>
              <a:pPr fontAlgn="base">
                <a:spcBef>
                  <a:spcPct val="0"/>
                </a:spcBef>
                <a:spcAft>
                  <a:spcPct val="0"/>
                </a:spcAft>
              </a:pPr>
              <a:t>13</a:t>
            </a:fld>
            <a:endParaRPr lang="el-GR" altLang="el-GR"/>
          </a:p>
        </p:txBody>
      </p:sp>
    </p:spTree>
    <p:extLst>
      <p:ext uri="{BB962C8B-B14F-4D97-AF65-F5344CB8AC3E}">
        <p14:creationId xmlns:p14="http://schemas.microsoft.com/office/powerpoint/2010/main" val="19362742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l-GR" altLang="el-GR" smtClean="0"/>
              <a:t>  </a:t>
            </a:r>
          </a:p>
        </p:txBody>
      </p:sp>
      <p:sp>
        <p:nvSpPr>
          <p:cNvPr id="66564"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46E04655-B163-4D48-BE06-C036CE8ABE44}" type="slidenum">
              <a:rPr lang="el-GR" altLang="el-GR"/>
              <a:pPr fontAlgn="base">
                <a:spcBef>
                  <a:spcPct val="0"/>
                </a:spcBef>
                <a:spcAft>
                  <a:spcPct val="0"/>
                </a:spcAft>
              </a:pPr>
              <a:t>14</a:t>
            </a:fld>
            <a:endParaRPr lang="el-GR" altLang="el-GR"/>
          </a:p>
        </p:txBody>
      </p:sp>
    </p:spTree>
    <p:extLst>
      <p:ext uri="{BB962C8B-B14F-4D97-AF65-F5344CB8AC3E}">
        <p14:creationId xmlns:p14="http://schemas.microsoft.com/office/powerpoint/2010/main" val="16357666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l-GR" altLang="el-GR" smtClean="0"/>
              <a:t>  </a:t>
            </a:r>
          </a:p>
        </p:txBody>
      </p:sp>
      <p:sp>
        <p:nvSpPr>
          <p:cNvPr id="6758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F634C94C-78B3-4FA0-A7C0-5A848FED0F04}" type="slidenum">
              <a:rPr lang="el-GR" altLang="el-GR"/>
              <a:pPr fontAlgn="base">
                <a:spcBef>
                  <a:spcPct val="0"/>
                </a:spcBef>
                <a:spcAft>
                  <a:spcPct val="0"/>
                </a:spcAft>
              </a:pPr>
              <a:t>15</a:t>
            </a:fld>
            <a:endParaRPr lang="el-GR" altLang="el-GR"/>
          </a:p>
        </p:txBody>
      </p:sp>
    </p:spTree>
    <p:extLst>
      <p:ext uri="{BB962C8B-B14F-4D97-AF65-F5344CB8AC3E}">
        <p14:creationId xmlns:p14="http://schemas.microsoft.com/office/powerpoint/2010/main" val="33535474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l-GR" altLang="el-GR" smtClean="0"/>
              <a:t>  </a:t>
            </a:r>
          </a:p>
        </p:txBody>
      </p:sp>
      <p:sp>
        <p:nvSpPr>
          <p:cNvPr id="68612"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BB546238-D3D9-4D5E-865F-6309B03EC2F8}" type="slidenum">
              <a:rPr lang="el-GR" altLang="el-GR"/>
              <a:pPr fontAlgn="base">
                <a:spcBef>
                  <a:spcPct val="0"/>
                </a:spcBef>
                <a:spcAft>
                  <a:spcPct val="0"/>
                </a:spcAft>
              </a:pPr>
              <a:t>16</a:t>
            </a:fld>
            <a:endParaRPr lang="el-GR" altLang="el-GR"/>
          </a:p>
        </p:txBody>
      </p:sp>
    </p:spTree>
    <p:extLst>
      <p:ext uri="{BB962C8B-B14F-4D97-AF65-F5344CB8AC3E}">
        <p14:creationId xmlns:p14="http://schemas.microsoft.com/office/powerpoint/2010/main" val="21111360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l-GR" altLang="el-GR" smtClean="0"/>
              <a:t>  </a:t>
            </a:r>
          </a:p>
        </p:txBody>
      </p:sp>
      <p:sp>
        <p:nvSpPr>
          <p:cNvPr id="69636"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EFBC45B9-224D-42C3-AAA6-303A0E08B219}" type="slidenum">
              <a:rPr lang="el-GR" altLang="el-GR"/>
              <a:pPr fontAlgn="base">
                <a:spcBef>
                  <a:spcPct val="0"/>
                </a:spcBef>
                <a:spcAft>
                  <a:spcPct val="0"/>
                </a:spcAft>
              </a:pPr>
              <a:t>17</a:t>
            </a:fld>
            <a:endParaRPr lang="el-GR" altLang="el-GR"/>
          </a:p>
        </p:txBody>
      </p:sp>
    </p:spTree>
    <p:extLst>
      <p:ext uri="{BB962C8B-B14F-4D97-AF65-F5344CB8AC3E}">
        <p14:creationId xmlns:p14="http://schemas.microsoft.com/office/powerpoint/2010/main" val="31463156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l-GR" altLang="el-GR" smtClean="0"/>
              <a:t>  </a:t>
            </a:r>
          </a:p>
        </p:txBody>
      </p:sp>
      <p:sp>
        <p:nvSpPr>
          <p:cNvPr id="70660"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5346785A-7E33-472A-ADE6-66BDA9DC81E3}" type="slidenum">
              <a:rPr lang="el-GR" altLang="el-GR"/>
              <a:pPr fontAlgn="base">
                <a:spcBef>
                  <a:spcPct val="0"/>
                </a:spcBef>
                <a:spcAft>
                  <a:spcPct val="0"/>
                </a:spcAft>
              </a:pPr>
              <a:t>18</a:t>
            </a:fld>
            <a:endParaRPr lang="el-GR" altLang="el-GR"/>
          </a:p>
        </p:txBody>
      </p:sp>
    </p:spTree>
    <p:extLst>
      <p:ext uri="{BB962C8B-B14F-4D97-AF65-F5344CB8AC3E}">
        <p14:creationId xmlns:p14="http://schemas.microsoft.com/office/powerpoint/2010/main" val="18731902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l-GR" altLang="el-GR" smtClean="0"/>
              <a:t>  </a:t>
            </a:r>
          </a:p>
        </p:txBody>
      </p:sp>
      <p:sp>
        <p:nvSpPr>
          <p:cNvPr id="71684"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E9A2720-833D-49EC-9C03-F7CE5F942614}" type="slidenum">
              <a:rPr lang="el-GR" altLang="el-GR"/>
              <a:pPr fontAlgn="base">
                <a:spcBef>
                  <a:spcPct val="0"/>
                </a:spcBef>
                <a:spcAft>
                  <a:spcPct val="0"/>
                </a:spcAft>
              </a:pPr>
              <a:t>19</a:t>
            </a:fld>
            <a:endParaRPr lang="el-GR" altLang="el-GR"/>
          </a:p>
        </p:txBody>
      </p:sp>
    </p:spTree>
    <p:extLst>
      <p:ext uri="{BB962C8B-B14F-4D97-AF65-F5344CB8AC3E}">
        <p14:creationId xmlns:p14="http://schemas.microsoft.com/office/powerpoint/2010/main" val="1979108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l-GR" altLang="el-GR" smtClean="0"/>
              <a:t> </a:t>
            </a:r>
          </a:p>
        </p:txBody>
      </p:sp>
      <p:sp>
        <p:nvSpPr>
          <p:cNvPr id="54276"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70B53E54-94FB-4A7F-9256-12E9597F1C2D}" type="slidenum">
              <a:rPr lang="el-GR" altLang="el-GR"/>
              <a:pPr fontAlgn="base">
                <a:spcBef>
                  <a:spcPct val="0"/>
                </a:spcBef>
                <a:spcAft>
                  <a:spcPct val="0"/>
                </a:spcAft>
              </a:pPr>
              <a:t>2</a:t>
            </a:fld>
            <a:endParaRPr lang="el-GR" altLang="el-GR"/>
          </a:p>
        </p:txBody>
      </p:sp>
    </p:spTree>
    <p:extLst>
      <p:ext uri="{BB962C8B-B14F-4D97-AF65-F5344CB8AC3E}">
        <p14:creationId xmlns:p14="http://schemas.microsoft.com/office/powerpoint/2010/main" val="6490884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l-GR" altLang="el-GR" smtClean="0"/>
              <a:t>  </a:t>
            </a:r>
          </a:p>
        </p:txBody>
      </p:sp>
      <p:sp>
        <p:nvSpPr>
          <p:cNvPr id="7270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14BA6ABE-29B4-451A-B269-0D49CAFAECAF}" type="slidenum">
              <a:rPr lang="el-GR" altLang="el-GR"/>
              <a:pPr fontAlgn="base">
                <a:spcBef>
                  <a:spcPct val="0"/>
                </a:spcBef>
                <a:spcAft>
                  <a:spcPct val="0"/>
                </a:spcAft>
              </a:pPr>
              <a:t>20</a:t>
            </a:fld>
            <a:endParaRPr lang="el-GR" altLang="el-GR"/>
          </a:p>
        </p:txBody>
      </p:sp>
    </p:spTree>
    <p:extLst>
      <p:ext uri="{BB962C8B-B14F-4D97-AF65-F5344CB8AC3E}">
        <p14:creationId xmlns:p14="http://schemas.microsoft.com/office/powerpoint/2010/main" val="32561721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l-GR" altLang="el-GR" smtClean="0"/>
              <a:t>  </a:t>
            </a:r>
          </a:p>
        </p:txBody>
      </p:sp>
      <p:sp>
        <p:nvSpPr>
          <p:cNvPr id="73732"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850235F-C54C-4CB0-81EC-3163159B6B68}" type="slidenum">
              <a:rPr lang="el-GR" altLang="el-GR"/>
              <a:pPr fontAlgn="base">
                <a:spcBef>
                  <a:spcPct val="0"/>
                </a:spcBef>
                <a:spcAft>
                  <a:spcPct val="0"/>
                </a:spcAft>
              </a:pPr>
              <a:t>21</a:t>
            </a:fld>
            <a:endParaRPr lang="el-GR" altLang="el-GR"/>
          </a:p>
        </p:txBody>
      </p:sp>
    </p:spTree>
    <p:extLst>
      <p:ext uri="{BB962C8B-B14F-4D97-AF65-F5344CB8AC3E}">
        <p14:creationId xmlns:p14="http://schemas.microsoft.com/office/powerpoint/2010/main" val="2131211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l-GR" altLang="el-GR" smtClean="0"/>
              <a:t>  </a:t>
            </a:r>
          </a:p>
        </p:txBody>
      </p:sp>
      <p:sp>
        <p:nvSpPr>
          <p:cNvPr id="74756"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19730071-AFBE-4E92-9F5D-0B9E4B5AD27C}" type="slidenum">
              <a:rPr lang="el-GR" altLang="el-GR"/>
              <a:pPr fontAlgn="base">
                <a:spcBef>
                  <a:spcPct val="0"/>
                </a:spcBef>
                <a:spcAft>
                  <a:spcPct val="0"/>
                </a:spcAft>
              </a:pPr>
              <a:t>22</a:t>
            </a:fld>
            <a:endParaRPr lang="el-GR" altLang="el-GR"/>
          </a:p>
        </p:txBody>
      </p:sp>
    </p:spTree>
    <p:extLst>
      <p:ext uri="{BB962C8B-B14F-4D97-AF65-F5344CB8AC3E}">
        <p14:creationId xmlns:p14="http://schemas.microsoft.com/office/powerpoint/2010/main" val="33556191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l-GR" altLang="el-GR" smtClean="0"/>
          </a:p>
        </p:txBody>
      </p:sp>
      <p:sp>
        <p:nvSpPr>
          <p:cNvPr id="75780"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02E94829-9839-4528-B027-6A996EFB6CEC}" type="slidenum">
              <a:rPr lang="el-GR" altLang="el-GR"/>
              <a:pPr fontAlgn="base">
                <a:spcBef>
                  <a:spcPct val="0"/>
                </a:spcBef>
                <a:spcAft>
                  <a:spcPct val="0"/>
                </a:spcAft>
              </a:pPr>
              <a:t>23</a:t>
            </a:fld>
            <a:endParaRPr lang="el-GR" altLang="el-GR"/>
          </a:p>
        </p:txBody>
      </p:sp>
    </p:spTree>
    <p:extLst>
      <p:ext uri="{BB962C8B-B14F-4D97-AF65-F5344CB8AC3E}">
        <p14:creationId xmlns:p14="http://schemas.microsoft.com/office/powerpoint/2010/main" val="20333405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l-GR" altLang="el-GR" smtClean="0"/>
              <a:t>  </a:t>
            </a:r>
          </a:p>
        </p:txBody>
      </p:sp>
      <p:sp>
        <p:nvSpPr>
          <p:cNvPr id="76804"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37B9A44C-FCE7-4FBE-B13C-6D205F48A524}" type="slidenum">
              <a:rPr lang="el-GR" altLang="el-GR"/>
              <a:pPr fontAlgn="base">
                <a:spcBef>
                  <a:spcPct val="0"/>
                </a:spcBef>
                <a:spcAft>
                  <a:spcPct val="0"/>
                </a:spcAft>
              </a:pPr>
              <a:t>24</a:t>
            </a:fld>
            <a:endParaRPr lang="el-GR" altLang="el-GR"/>
          </a:p>
        </p:txBody>
      </p:sp>
    </p:spTree>
    <p:extLst>
      <p:ext uri="{BB962C8B-B14F-4D97-AF65-F5344CB8AC3E}">
        <p14:creationId xmlns:p14="http://schemas.microsoft.com/office/powerpoint/2010/main" val="28908085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l-GR" altLang="el-GR" smtClean="0"/>
          </a:p>
        </p:txBody>
      </p:sp>
      <p:sp>
        <p:nvSpPr>
          <p:cNvPr id="7782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770F10DB-0285-4486-807E-7D7AEB689DD3}" type="slidenum">
              <a:rPr lang="el-GR" altLang="el-GR"/>
              <a:pPr fontAlgn="base">
                <a:spcBef>
                  <a:spcPct val="0"/>
                </a:spcBef>
                <a:spcAft>
                  <a:spcPct val="0"/>
                </a:spcAft>
              </a:pPr>
              <a:t>25</a:t>
            </a:fld>
            <a:endParaRPr lang="el-GR" altLang="el-GR"/>
          </a:p>
        </p:txBody>
      </p:sp>
    </p:spTree>
    <p:extLst>
      <p:ext uri="{BB962C8B-B14F-4D97-AF65-F5344CB8AC3E}">
        <p14:creationId xmlns:p14="http://schemas.microsoft.com/office/powerpoint/2010/main" val="21701984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l-GR" altLang="el-GR" smtClean="0"/>
          </a:p>
        </p:txBody>
      </p:sp>
      <p:sp>
        <p:nvSpPr>
          <p:cNvPr id="78852"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44498F7A-511A-4133-8A29-4B767519AAFD}" type="slidenum">
              <a:rPr lang="el-GR" altLang="el-GR"/>
              <a:pPr fontAlgn="base">
                <a:spcBef>
                  <a:spcPct val="0"/>
                </a:spcBef>
                <a:spcAft>
                  <a:spcPct val="0"/>
                </a:spcAft>
              </a:pPr>
              <a:t>26</a:t>
            </a:fld>
            <a:endParaRPr lang="el-GR" altLang="el-GR"/>
          </a:p>
        </p:txBody>
      </p:sp>
    </p:spTree>
    <p:extLst>
      <p:ext uri="{BB962C8B-B14F-4D97-AF65-F5344CB8AC3E}">
        <p14:creationId xmlns:p14="http://schemas.microsoft.com/office/powerpoint/2010/main" val="33176496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l-GR" altLang="el-GR" smtClean="0"/>
              <a:t>  </a:t>
            </a:r>
          </a:p>
        </p:txBody>
      </p:sp>
      <p:sp>
        <p:nvSpPr>
          <p:cNvPr id="79876"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031B096E-C87E-46BD-B92D-76461A3829F1}" type="slidenum">
              <a:rPr lang="el-GR" altLang="el-GR"/>
              <a:pPr fontAlgn="base">
                <a:spcBef>
                  <a:spcPct val="0"/>
                </a:spcBef>
                <a:spcAft>
                  <a:spcPct val="0"/>
                </a:spcAft>
              </a:pPr>
              <a:t>27</a:t>
            </a:fld>
            <a:endParaRPr lang="el-GR" altLang="el-GR"/>
          </a:p>
        </p:txBody>
      </p:sp>
    </p:spTree>
    <p:extLst>
      <p:ext uri="{BB962C8B-B14F-4D97-AF65-F5344CB8AC3E}">
        <p14:creationId xmlns:p14="http://schemas.microsoft.com/office/powerpoint/2010/main" val="37987667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l-GR" altLang="el-GR" smtClean="0"/>
              <a:t>  </a:t>
            </a:r>
          </a:p>
        </p:txBody>
      </p:sp>
      <p:sp>
        <p:nvSpPr>
          <p:cNvPr id="80900"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56817D1A-BA06-4A98-BA99-AD69BC36AF6B}" type="slidenum">
              <a:rPr lang="el-GR" altLang="el-GR"/>
              <a:pPr fontAlgn="base">
                <a:spcBef>
                  <a:spcPct val="0"/>
                </a:spcBef>
                <a:spcAft>
                  <a:spcPct val="0"/>
                </a:spcAft>
              </a:pPr>
              <a:t>28</a:t>
            </a:fld>
            <a:endParaRPr lang="el-GR" altLang="el-GR"/>
          </a:p>
        </p:txBody>
      </p:sp>
    </p:spTree>
    <p:extLst>
      <p:ext uri="{BB962C8B-B14F-4D97-AF65-F5344CB8AC3E}">
        <p14:creationId xmlns:p14="http://schemas.microsoft.com/office/powerpoint/2010/main" val="29629105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l-GR" altLang="el-GR" smtClean="0"/>
              <a:t>  </a:t>
            </a:r>
          </a:p>
        </p:txBody>
      </p:sp>
      <p:sp>
        <p:nvSpPr>
          <p:cNvPr id="81924"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74E70B9-1989-426E-84F9-EA58F8885E72}" type="slidenum">
              <a:rPr lang="el-GR" altLang="el-GR"/>
              <a:pPr fontAlgn="base">
                <a:spcBef>
                  <a:spcPct val="0"/>
                </a:spcBef>
                <a:spcAft>
                  <a:spcPct val="0"/>
                </a:spcAft>
              </a:pPr>
              <a:t>29</a:t>
            </a:fld>
            <a:endParaRPr lang="el-GR" altLang="el-GR"/>
          </a:p>
        </p:txBody>
      </p:sp>
    </p:spTree>
    <p:extLst>
      <p:ext uri="{BB962C8B-B14F-4D97-AF65-F5344CB8AC3E}">
        <p14:creationId xmlns:p14="http://schemas.microsoft.com/office/powerpoint/2010/main" val="3250379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l-GR" altLang="el-GR" smtClean="0"/>
              <a:t> </a:t>
            </a:r>
          </a:p>
        </p:txBody>
      </p:sp>
      <p:sp>
        <p:nvSpPr>
          <p:cNvPr id="55300"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46AFA50D-BD08-4A0F-B28A-8F48BDBA3D5C}" type="slidenum">
              <a:rPr lang="el-GR" altLang="el-GR"/>
              <a:pPr fontAlgn="base">
                <a:spcBef>
                  <a:spcPct val="0"/>
                </a:spcBef>
                <a:spcAft>
                  <a:spcPct val="0"/>
                </a:spcAft>
              </a:pPr>
              <a:t>3</a:t>
            </a:fld>
            <a:endParaRPr lang="el-GR" altLang="el-GR"/>
          </a:p>
        </p:txBody>
      </p:sp>
    </p:spTree>
    <p:extLst>
      <p:ext uri="{BB962C8B-B14F-4D97-AF65-F5344CB8AC3E}">
        <p14:creationId xmlns:p14="http://schemas.microsoft.com/office/powerpoint/2010/main" val="41205910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l-GR" altLang="el-GR" smtClean="0"/>
              <a:t> </a:t>
            </a:r>
          </a:p>
        </p:txBody>
      </p:sp>
      <p:sp>
        <p:nvSpPr>
          <p:cNvPr id="8294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C9E79B25-77D6-4285-A04D-5D45C2EEF783}" type="slidenum">
              <a:rPr lang="el-GR" altLang="el-GR"/>
              <a:pPr fontAlgn="base">
                <a:spcBef>
                  <a:spcPct val="0"/>
                </a:spcBef>
                <a:spcAft>
                  <a:spcPct val="0"/>
                </a:spcAft>
              </a:pPr>
              <a:t>30</a:t>
            </a:fld>
            <a:endParaRPr lang="el-GR" altLang="el-GR"/>
          </a:p>
        </p:txBody>
      </p:sp>
    </p:spTree>
    <p:extLst>
      <p:ext uri="{BB962C8B-B14F-4D97-AF65-F5344CB8AC3E}">
        <p14:creationId xmlns:p14="http://schemas.microsoft.com/office/powerpoint/2010/main" val="20467269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l-GR" altLang="el-GR" smtClean="0"/>
              <a:t>  </a:t>
            </a:r>
          </a:p>
        </p:txBody>
      </p:sp>
      <p:sp>
        <p:nvSpPr>
          <p:cNvPr id="83972"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F8C24672-D6F6-4BE4-9EEA-602081B296DA}" type="slidenum">
              <a:rPr lang="el-GR" altLang="el-GR"/>
              <a:pPr fontAlgn="base">
                <a:spcBef>
                  <a:spcPct val="0"/>
                </a:spcBef>
                <a:spcAft>
                  <a:spcPct val="0"/>
                </a:spcAft>
              </a:pPr>
              <a:t>31</a:t>
            </a:fld>
            <a:endParaRPr lang="el-GR" altLang="el-GR"/>
          </a:p>
        </p:txBody>
      </p:sp>
    </p:spTree>
    <p:extLst>
      <p:ext uri="{BB962C8B-B14F-4D97-AF65-F5344CB8AC3E}">
        <p14:creationId xmlns:p14="http://schemas.microsoft.com/office/powerpoint/2010/main" val="7530080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l-GR" altLang="el-GR" smtClean="0"/>
              <a:t>  </a:t>
            </a:r>
          </a:p>
        </p:txBody>
      </p:sp>
      <p:sp>
        <p:nvSpPr>
          <p:cNvPr id="84996"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1456F7FD-D495-4C8A-97CB-7F04EA9614CC}" type="slidenum">
              <a:rPr lang="el-GR" altLang="el-GR"/>
              <a:pPr fontAlgn="base">
                <a:spcBef>
                  <a:spcPct val="0"/>
                </a:spcBef>
                <a:spcAft>
                  <a:spcPct val="0"/>
                </a:spcAft>
              </a:pPr>
              <a:t>32</a:t>
            </a:fld>
            <a:endParaRPr lang="el-GR" altLang="el-GR"/>
          </a:p>
        </p:txBody>
      </p:sp>
    </p:spTree>
    <p:extLst>
      <p:ext uri="{BB962C8B-B14F-4D97-AF65-F5344CB8AC3E}">
        <p14:creationId xmlns:p14="http://schemas.microsoft.com/office/powerpoint/2010/main" val="7751836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l-GR" altLang="el-GR" smtClean="0"/>
              <a:t>  </a:t>
            </a:r>
          </a:p>
        </p:txBody>
      </p:sp>
      <p:sp>
        <p:nvSpPr>
          <p:cNvPr id="86020"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8D69F566-4561-4685-9CD2-00A761769461}" type="slidenum">
              <a:rPr lang="el-GR" altLang="el-GR"/>
              <a:pPr fontAlgn="base">
                <a:spcBef>
                  <a:spcPct val="0"/>
                </a:spcBef>
                <a:spcAft>
                  <a:spcPct val="0"/>
                </a:spcAft>
              </a:pPr>
              <a:t>33</a:t>
            </a:fld>
            <a:endParaRPr lang="el-GR" altLang="el-GR"/>
          </a:p>
        </p:txBody>
      </p:sp>
    </p:spTree>
    <p:extLst>
      <p:ext uri="{BB962C8B-B14F-4D97-AF65-F5344CB8AC3E}">
        <p14:creationId xmlns:p14="http://schemas.microsoft.com/office/powerpoint/2010/main" val="1055819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l-GR" altLang="el-GR" smtClean="0"/>
              <a:t>  </a:t>
            </a:r>
          </a:p>
        </p:txBody>
      </p:sp>
      <p:sp>
        <p:nvSpPr>
          <p:cNvPr id="87044"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75138758-AF05-4316-8F6D-C4EDB9356428}" type="slidenum">
              <a:rPr lang="el-GR" altLang="el-GR"/>
              <a:pPr fontAlgn="base">
                <a:spcBef>
                  <a:spcPct val="0"/>
                </a:spcBef>
                <a:spcAft>
                  <a:spcPct val="0"/>
                </a:spcAft>
              </a:pPr>
              <a:t>34</a:t>
            </a:fld>
            <a:endParaRPr lang="el-GR" altLang="el-GR"/>
          </a:p>
        </p:txBody>
      </p:sp>
    </p:spTree>
    <p:extLst>
      <p:ext uri="{BB962C8B-B14F-4D97-AF65-F5344CB8AC3E}">
        <p14:creationId xmlns:p14="http://schemas.microsoft.com/office/powerpoint/2010/main" val="6300416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l-GR" altLang="el-GR" smtClean="0"/>
              <a:t>  </a:t>
            </a:r>
          </a:p>
        </p:txBody>
      </p:sp>
      <p:sp>
        <p:nvSpPr>
          <p:cNvPr id="8806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B9D123B-562F-48BC-8AA6-ACCCCD3F144C}" type="slidenum">
              <a:rPr lang="el-GR" altLang="el-GR"/>
              <a:pPr fontAlgn="base">
                <a:spcBef>
                  <a:spcPct val="0"/>
                </a:spcBef>
                <a:spcAft>
                  <a:spcPct val="0"/>
                </a:spcAft>
              </a:pPr>
              <a:t>35</a:t>
            </a:fld>
            <a:endParaRPr lang="el-GR" altLang="el-GR"/>
          </a:p>
        </p:txBody>
      </p:sp>
    </p:spTree>
    <p:extLst>
      <p:ext uri="{BB962C8B-B14F-4D97-AF65-F5344CB8AC3E}">
        <p14:creationId xmlns:p14="http://schemas.microsoft.com/office/powerpoint/2010/main" val="42640910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l-GR" altLang="el-GR" smtClean="0"/>
              <a:t>  </a:t>
            </a:r>
          </a:p>
        </p:txBody>
      </p:sp>
      <p:sp>
        <p:nvSpPr>
          <p:cNvPr id="89092"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BD627BFD-389F-4E4E-90B4-44BC6AB59EB0}" type="slidenum">
              <a:rPr lang="el-GR" altLang="el-GR"/>
              <a:pPr fontAlgn="base">
                <a:spcBef>
                  <a:spcPct val="0"/>
                </a:spcBef>
                <a:spcAft>
                  <a:spcPct val="0"/>
                </a:spcAft>
              </a:pPr>
              <a:t>36</a:t>
            </a:fld>
            <a:endParaRPr lang="el-GR" altLang="el-GR"/>
          </a:p>
        </p:txBody>
      </p:sp>
    </p:spTree>
    <p:extLst>
      <p:ext uri="{BB962C8B-B14F-4D97-AF65-F5344CB8AC3E}">
        <p14:creationId xmlns:p14="http://schemas.microsoft.com/office/powerpoint/2010/main" val="11166116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l-GR" altLang="el-GR" smtClean="0"/>
              <a:t>  </a:t>
            </a:r>
          </a:p>
        </p:txBody>
      </p:sp>
      <p:sp>
        <p:nvSpPr>
          <p:cNvPr id="90116"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7B8C9BAD-B40E-4704-B700-24F403435D0D}" type="slidenum">
              <a:rPr lang="el-GR" altLang="el-GR"/>
              <a:pPr fontAlgn="base">
                <a:spcBef>
                  <a:spcPct val="0"/>
                </a:spcBef>
                <a:spcAft>
                  <a:spcPct val="0"/>
                </a:spcAft>
              </a:pPr>
              <a:t>37</a:t>
            </a:fld>
            <a:endParaRPr lang="el-GR" altLang="el-GR"/>
          </a:p>
        </p:txBody>
      </p:sp>
    </p:spTree>
    <p:extLst>
      <p:ext uri="{BB962C8B-B14F-4D97-AF65-F5344CB8AC3E}">
        <p14:creationId xmlns:p14="http://schemas.microsoft.com/office/powerpoint/2010/main" val="41128422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l-GR" altLang="el-GR" smtClean="0"/>
              <a:t>  </a:t>
            </a:r>
          </a:p>
        </p:txBody>
      </p:sp>
      <p:sp>
        <p:nvSpPr>
          <p:cNvPr id="91140"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4DA8C562-5DAB-4290-931E-6B3EB82B08FD}" type="slidenum">
              <a:rPr lang="el-GR" altLang="el-GR"/>
              <a:pPr fontAlgn="base">
                <a:spcBef>
                  <a:spcPct val="0"/>
                </a:spcBef>
                <a:spcAft>
                  <a:spcPct val="0"/>
                </a:spcAft>
              </a:pPr>
              <a:t>38</a:t>
            </a:fld>
            <a:endParaRPr lang="el-GR" altLang="el-GR"/>
          </a:p>
        </p:txBody>
      </p:sp>
    </p:spTree>
    <p:extLst>
      <p:ext uri="{BB962C8B-B14F-4D97-AF65-F5344CB8AC3E}">
        <p14:creationId xmlns:p14="http://schemas.microsoft.com/office/powerpoint/2010/main" val="6012814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l-GR" altLang="el-GR" smtClean="0"/>
              <a:t>  </a:t>
            </a:r>
          </a:p>
        </p:txBody>
      </p:sp>
      <p:sp>
        <p:nvSpPr>
          <p:cNvPr id="92164"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6E282E61-EA7B-41A6-84D0-BB87EF204EDA}" type="slidenum">
              <a:rPr lang="el-GR" altLang="el-GR"/>
              <a:pPr fontAlgn="base">
                <a:spcBef>
                  <a:spcPct val="0"/>
                </a:spcBef>
                <a:spcAft>
                  <a:spcPct val="0"/>
                </a:spcAft>
              </a:pPr>
              <a:t>39</a:t>
            </a:fld>
            <a:endParaRPr lang="el-GR" altLang="el-GR"/>
          </a:p>
        </p:txBody>
      </p:sp>
    </p:spTree>
    <p:extLst>
      <p:ext uri="{BB962C8B-B14F-4D97-AF65-F5344CB8AC3E}">
        <p14:creationId xmlns:p14="http://schemas.microsoft.com/office/powerpoint/2010/main" val="4144898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l-GR" altLang="el-GR" smtClean="0"/>
              <a:t> </a:t>
            </a:r>
          </a:p>
        </p:txBody>
      </p:sp>
      <p:sp>
        <p:nvSpPr>
          <p:cNvPr id="56324"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580F6E84-ED5E-4677-9404-5315741CD8F0}" type="slidenum">
              <a:rPr lang="el-GR" altLang="el-GR"/>
              <a:pPr fontAlgn="base">
                <a:spcBef>
                  <a:spcPct val="0"/>
                </a:spcBef>
                <a:spcAft>
                  <a:spcPct val="0"/>
                </a:spcAft>
              </a:pPr>
              <a:t>4</a:t>
            </a:fld>
            <a:endParaRPr lang="el-GR" altLang="el-GR"/>
          </a:p>
        </p:txBody>
      </p:sp>
    </p:spTree>
    <p:extLst>
      <p:ext uri="{BB962C8B-B14F-4D97-AF65-F5344CB8AC3E}">
        <p14:creationId xmlns:p14="http://schemas.microsoft.com/office/powerpoint/2010/main" val="19651803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9318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FAC01213-9D2D-4755-B08F-4579D423FA5B}" type="slidenum">
              <a:rPr lang="el-GR" altLang="el-GR"/>
              <a:pPr fontAlgn="base">
                <a:spcBef>
                  <a:spcPct val="0"/>
                </a:spcBef>
                <a:spcAft>
                  <a:spcPct val="0"/>
                </a:spcAft>
              </a:pPr>
              <a:t>40</a:t>
            </a:fld>
            <a:endParaRPr lang="el-GR" altLang="el-GR"/>
          </a:p>
        </p:txBody>
      </p:sp>
    </p:spTree>
    <p:extLst>
      <p:ext uri="{BB962C8B-B14F-4D97-AF65-F5344CB8AC3E}">
        <p14:creationId xmlns:p14="http://schemas.microsoft.com/office/powerpoint/2010/main" val="42809019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41</a:t>
            </a:fld>
            <a:endParaRPr lang="el-GR"/>
          </a:p>
        </p:txBody>
      </p:sp>
    </p:spTree>
    <p:extLst>
      <p:ext uri="{BB962C8B-B14F-4D97-AF65-F5344CB8AC3E}">
        <p14:creationId xmlns:p14="http://schemas.microsoft.com/office/powerpoint/2010/main" val="37440955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42</a:t>
            </a:fld>
            <a:endParaRPr lang="el-GR"/>
          </a:p>
        </p:txBody>
      </p:sp>
    </p:spTree>
    <p:extLst>
      <p:ext uri="{BB962C8B-B14F-4D97-AF65-F5344CB8AC3E}">
        <p14:creationId xmlns:p14="http://schemas.microsoft.com/office/powerpoint/2010/main" val="41617155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43</a:t>
            </a:fld>
            <a:endParaRPr lang="el-GR"/>
          </a:p>
        </p:txBody>
      </p:sp>
    </p:spTree>
    <p:extLst>
      <p:ext uri="{BB962C8B-B14F-4D97-AF65-F5344CB8AC3E}">
        <p14:creationId xmlns:p14="http://schemas.microsoft.com/office/powerpoint/2010/main" val="8356544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44</a:t>
            </a:fld>
            <a:endParaRPr lang="el-GR"/>
          </a:p>
        </p:txBody>
      </p:sp>
    </p:spTree>
    <p:extLst>
      <p:ext uri="{BB962C8B-B14F-4D97-AF65-F5344CB8AC3E}">
        <p14:creationId xmlns:p14="http://schemas.microsoft.com/office/powerpoint/2010/main" val="38229410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45</a:t>
            </a:fld>
            <a:endParaRPr lang="el-GR"/>
          </a:p>
        </p:txBody>
      </p:sp>
    </p:spTree>
    <p:extLst>
      <p:ext uri="{BB962C8B-B14F-4D97-AF65-F5344CB8AC3E}">
        <p14:creationId xmlns:p14="http://schemas.microsoft.com/office/powerpoint/2010/main" val="23772089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46</a:t>
            </a:fld>
            <a:endParaRPr lang="el-GR"/>
          </a:p>
        </p:txBody>
      </p:sp>
    </p:spTree>
    <p:extLst>
      <p:ext uri="{BB962C8B-B14F-4D97-AF65-F5344CB8AC3E}">
        <p14:creationId xmlns:p14="http://schemas.microsoft.com/office/powerpoint/2010/main" val="30214388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47</a:t>
            </a:fld>
            <a:endParaRPr lang="el-GR"/>
          </a:p>
        </p:txBody>
      </p:sp>
    </p:spTree>
    <p:extLst>
      <p:ext uri="{BB962C8B-B14F-4D97-AF65-F5344CB8AC3E}">
        <p14:creationId xmlns:p14="http://schemas.microsoft.com/office/powerpoint/2010/main" val="1016983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l-GR" altLang="el-GR" smtClean="0"/>
              <a:t>  </a:t>
            </a:r>
          </a:p>
        </p:txBody>
      </p:sp>
      <p:sp>
        <p:nvSpPr>
          <p:cNvPr id="5734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77BBECD-F096-4E58-9C43-7695CFB834DE}" type="slidenum">
              <a:rPr lang="el-GR" altLang="el-GR"/>
              <a:pPr fontAlgn="base">
                <a:spcBef>
                  <a:spcPct val="0"/>
                </a:spcBef>
                <a:spcAft>
                  <a:spcPct val="0"/>
                </a:spcAft>
              </a:pPr>
              <a:t>5</a:t>
            </a:fld>
            <a:endParaRPr lang="el-GR" altLang="el-GR"/>
          </a:p>
        </p:txBody>
      </p:sp>
    </p:spTree>
    <p:extLst>
      <p:ext uri="{BB962C8B-B14F-4D97-AF65-F5344CB8AC3E}">
        <p14:creationId xmlns:p14="http://schemas.microsoft.com/office/powerpoint/2010/main" val="2885897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l-GR" altLang="el-GR" smtClean="0"/>
              <a:t>  </a:t>
            </a:r>
          </a:p>
        </p:txBody>
      </p:sp>
      <p:sp>
        <p:nvSpPr>
          <p:cNvPr id="58372"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7CBD467-1AF2-4927-9606-AF00E3AE4971}" type="slidenum">
              <a:rPr lang="el-GR" altLang="el-GR"/>
              <a:pPr fontAlgn="base">
                <a:spcBef>
                  <a:spcPct val="0"/>
                </a:spcBef>
                <a:spcAft>
                  <a:spcPct val="0"/>
                </a:spcAft>
              </a:pPr>
              <a:t>6</a:t>
            </a:fld>
            <a:endParaRPr lang="el-GR" altLang="el-GR"/>
          </a:p>
        </p:txBody>
      </p:sp>
    </p:spTree>
    <p:extLst>
      <p:ext uri="{BB962C8B-B14F-4D97-AF65-F5344CB8AC3E}">
        <p14:creationId xmlns:p14="http://schemas.microsoft.com/office/powerpoint/2010/main" val="880675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l-GR" altLang="el-GR" smtClean="0"/>
              <a:t>  </a:t>
            </a:r>
          </a:p>
        </p:txBody>
      </p:sp>
      <p:sp>
        <p:nvSpPr>
          <p:cNvPr id="59396"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94E8A4C-42BB-4289-9438-9E9120782AEC}" type="slidenum">
              <a:rPr lang="el-GR" altLang="el-GR"/>
              <a:pPr fontAlgn="base">
                <a:spcBef>
                  <a:spcPct val="0"/>
                </a:spcBef>
                <a:spcAft>
                  <a:spcPct val="0"/>
                </a:spcAft>
              </a:pPr>
              <a:t>7</a:t>
            </a:fld>
            <a:endParaRPr lang="el-GR" altLang="el-GR"/>
          </a:p>
        </p:txBody>
      </p:sp>
    </p:spTree>
    <p:extLst>
      <p:ext uri="{BB962C8B-B14F-4D97-AF65-F5344CB8AC3E}">
        <p14:creationId xmlns:p14="http://schemas.microsoft.com/office/powerpoint/2010/main" val="721653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l-GR" altLang="el-GR" smtClean="0"/>
              <a:t> </a:t>
            </a:r>
          </a:p>
        </p:txBody>
      </p:sp>
      <p:sp>
        <p:nvSpPr>
          <p:cNvPr id="60420"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7A2782B5-41CA-4543-84CE-9C96E7AF36E8}" type="slidenum">
              <a:rPr lang="el-GR" altLang="el-GR"/>
              <a:pPr fontAlgn="base">
                <a:spcBef>
                  <a:spcPct val="0"/>
                </a:spcBef>
                <a:spcAft>
                  <a:spcPct val="0"/>
                </a:spcAft>
              </a:pPr>
              <a:t>8</a:t>
            </a:fld>
            <a:endParaRPr lang="el-GR" altLang="el-GR"/>
          </a:p>
        </p:txBody>
      </p:sp>
    </p:spTree>
    <p:extLst>
      <p:ext uri="{BB962C8B-B14F-4D97-AF65-F5344CB8AC3E}">
        <p14:creationId xmlns:p14="http://schemas.microsoft.com/office/powerpoint/2010/main" val="318510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l-GR" altLang="el-GR" smtClean="0"/>
              <a:t>  </a:t>
            </a:r>
          </a:p>
        </p:txBody>
      </p:sp>
      <p:sp>
        <p:nvSpPr>
          <p:cNvPr id="61444"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726C9011-60DA-42F0-BC73-9054F0C7DEC7}" type="slidenum">
              <a:rPr lang="el-GR" altLang="el-GR"/>
              <a:pPr fontAlgn="base">
                <a:spcBef>
                  <a:spcPct val="0"/>
                </a:spcBef>
                <a:spcAft>
                  <a:spcPct val="0"/>
                </a:spcAft>
              </a:pPr>
              <a:t>9</a:t>
            </a:fld>
            <a:endParaRPr lang="el-GR" altLang="el-GR"/>
          </a:p>
        </p:txBody>
      </p:sp>
    </p:spTree>
    <p:extLst>
      <p:ext uri="{BB962C8B-B14F-4D97-AF65-F5344CB8AC3E}">
        <p14:creationId xmlns:p14="http://schemas.microsoft.com/office/powerpoint/2010/main" val="2230122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530750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4"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fld id="{6945738A-7351-427E-A602-3D76FF9EF775}" type="slidenum">
              <a:rPr lang="el-GR" smtClean="0"/>
              <a:pPr algn="ctr" fontAlgn="auto">
                <a:spcBef>
                  <a:spcPts val="0"/>
                </a:spcBef>
                <a:spcAft>
                  <a:spcPts val="0"/>
                </a:spcAft>
                <a:defRPr/>
              </a:pPr>
              <a:t>‹#›</a:t>
            </a:fld>
            <a:endParaRPr lang="el-GR" dirty="0"/>
          </a:p>
        </p:txBody>
      </p:sp>
      <p:sp>
        <p:nvSpPr>
          <p:cNvPr id="5"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a:solidFill>
                  <a:schemeClr val="accent1"/>
                </a:solidFill>
                <a:latin typeface="+mn-lt"/>
                <a:cs typeface="+mn-cs"/>
              </a:rPr>
              <a:t>Εισαγωγή στην Ιστορία Οικονομικών Θεωριών</a:t>
            </a:r>
            <a:endParaRPr lang="en-US" sz="1000" dirty="0">
              <a:solidFill>
                <a:schemeClr val="accent1"/>
              </a:solidFill>
              <a:latin typeface="+mn-lt"/>
              <a:ea typeface="ＭＳ Ｐゴシック" pitchFamily="34" charset="-128"/>
              <a:cs typeface="+mn-cs"/>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1941783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3432980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4"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fld id="{5B7AB7F2-E183-4E84-87D1-8800C5B0D6C5}" type="slidenum">
              <a:rPr lang="el-GR" smtClean="0"/>
              <a:pPr algn="ctr" fontAlgn="auto">
                <a:spcBef>
                  <a:spcPts val="0"/>
                </a:spcBef>
                <a:spcAft>
                  <a:spcPts val="0"/>
                </a:spcAft>
                <a:defRPr/>
              </a:pPr>
              <a:t>‹#›</a:t>
            </a:fld>
            <a:endParaRPr lang="el-GR" dirty="0"/>
          </a:p>
        </p:txBody>
      </p:sp>
      <p:sp>
        <p:nvSpPr>
          <p:cNvPr id="5"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a:solidFill>
                  <a:schemeClr val="accent1"/>
                </a:solidFill>
                <a:latin typeface="+mn-lt"/>
                <a:cs typeface="+mn-cs"/>
              </a:rPr>
              <a:t>Εισαγωγή στην Ιστορία Οικονομικών Θεωριών</a:t>
            </a:r>
            <a:endParaRPr lang="en-US" sz="1000" dirty="0">
              <a:solidFill>
                <a:schemeClr val="accent1"/>
              </a:solidFill>
              <a:latin typeface="+mn-lt"/>
              <a:ea typeface="ＭＳ Ｐゴシック" pitchFamily="34" charset="-128"/>
              <a:cs typeface="+mn-cs"/>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Tree>
    <p:extLst>
      <p:ext uri="{BB962C8B-B14F-4D97-AF65-F5344CB8AC3E}">
        <p14:creationId xmlns:p14="http://schemas.microsoft.com/office/powerpoint/2010/main" val="2310247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chemeClr val="accent1"/>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2715177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fld id="{B3600F35-46FC-4A0C-B573-B7F7D807A614}" type="slidenum">
              <a:rPr lang="el-GR" smtClean="0"/>
              <a:pPr algn="ctr" fontAlgn="auto">
                <a:spcBef>
                  <a:spcPts val="0"/>
                </a:spcBef>
                <a:spcAft>
                  <a:spcPts val="0"/>
                </a:spcAft>
                <a:defRPr/>
              </a:pPr>
              <a:t>‹#›</a:t>
            </a:fld>
            <a:endParaRPr lang="el-GR" dirty="0"/>
          </a:p>
        </p:txBody>
      </p:sp>
      <p:sp>
        <p:nvSpPr>
          <p:cNvPr id="6"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a:solidFill>
                  <a:schemeClr val="accent1"/>
                </a:solidFill>
                <a:latin typeface="+mn-lt"/>
                <a:cs typeface="+mn-cs"/>
              </a:rPr>
              <a:t>Εισαγωγή στην Ιστορία Οικονομικών Θεωριών</a:t>
            </a:r>
            <a:endParaRPr lang="en-US" sz="1000" dirty="0">
              <a:solidFill>
                <a:schemeClr val="accent1"/>
              </a:solidFill>
              <a:latin typeface="+mn-lt"/>
              <a:ea typeface="ＭＳ Ｐゴシック" pitchFamily="34" charset="-128"/>
              <a:cs typeface="+mn-cs"/>
            </a:endParaRPr>
          </a:p>
        </p:txBody>
      </p:sp>
      <p:pic>
        <p:nvPicPr>
          <p:cNvPr id="7"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3493944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7"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fld id="{4A3B1C39-91BB-4B84-B221-1A5661B752FC}" type="slidenum">
              <a:rPr lang="el-GR" smtClean="0"/>
              <a:pPr algn="ctr" fontAlgn="auto">
                <a:spcBef>
                  <a:spcPts val="0"/>
                </a:spcBef>
                <a:spcAft>
                  <a:spcPts val="0"/>
                </a:spcAft>
                <a:defRPr/>
              </a:pPr>
              <a:t>‹#›</a:t>
            </a:fld>
            <a:endParaRPr lang="el-GR" dirty="0"/>
          </a:p>
        </p:txBody>
      </p:sp>
      <p:sp>
        <p:nvSpPr>
          <p:cNvPr id="8"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a:solidFill>
                  <a:schemeClr val="accent1"/>
                </a:solidFill>
                <a:latin typeface="+mn-lt"/>
                <a:cs typeface="+mn-cs"/>
              </a:rPr>
              <a:t>Εισαγωγή στην Ιστορία Οικονομικών Θεωριών</a:t>
            </a:r>
            <a:endParaRPr lang="en-US" sz="1000" dirty="0">
              <a:solidFill>
                <a:schemeClr val="accent1"/>
              </a:solidFill>
              <a:latin typeface="+mn-lt"/>
              <a:ea typeface="ＭＳ Ｐゴシック" pitchFamily="34" charset="-128"/>
              <a:cs typeface="+mn-cs"/>
            </a:endParaRPr>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a:solidFill>
                  <a:schemeClr val="accent1"/>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661021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fld id="{8C439562-357C-4157-8C92-2990D50B3862}" type="slidenum">
              <a:rPr lang="el-GR" smtClean="0"/>
              <a:pPr algn="ctr" fontAlgn="auto">
                <a:spcBef>
                  <a:spcPts val="0"/>
                </a:spcBef>
                <a:spcAft>
                  <a:spcPts val="0"/>
                </a:spcAft>
                <a:defRPr/>
              </a:pPr>
              <a:t>‹#›</a:t>
            </a:fld>
            <a:endParaRPr lang="el-GR" dirty="0"/>
          </a:p>
        </p:txBody>
      </p:sp>
      <p:sp>
        <p:nvSpPr>
          <p:cNvPr id="4"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a:solidFill>
                  <a:schemeClr val="accent1"/>
                </a:solidFill>
                <a:latin typeface="+mn-lt"/>
                <a:cs typeface="+mn-cs"/>
              </a:rPr>
              <a:t>Εισαγωγή στην Ιστορία Οικονομικών Θεωριών</a:t>
            </a:r>
            <a:endParaRPr lang="en-US" sz="1000" dirty="0">
              <a:solidFill>
                <a:schemeClr val="accent1"/>
              </a:solidFill>
              <a:latin typeface="+mn-lt"/>
              <a:ea typeface="ＭＳ Ｐゴシック" pitchFamily="34" charset="-128"/>
              <a:cs typeface="+mn-cs"/>
            </a:endParaRPr>
          </a:p>
        </p:txBody>
      </p:sp>
      <p:pic>
        <p:nvPicPr>
          <p:cNvPr id="5"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Tree>
    <p:extLst>
      <p:ext uri="{BB962C8B-B14F-4D97-AF65-F5344CB8AC3E}">
        <p14:creationId xmlns:p14="http://schemas.microsoft.com/office/powerpoint/2010/main" val="2015774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7462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5"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fld id="{A31C03A4-A1A0-4296-BFDE-86D752F0E271}" type="slidenum">
              <a:rPr lang="el-GR" smtClean="0"/>
              <a:pPr algn="ctr" fontAlgn="auto">
                <a:spcBef>
                  <a:spcPts val="0"/>
                </a:spcBef>
                <a:spcAft>
                  <a:spcPts val="0"/>
                </a:spcAft>
                <a:defRPr/>
              </a:pPr>
              <a:t>‹#›</a:t>
            </a:fld>
            <a:endParaRPr lang="el-GR" dirty="0"/>
          </a:p>
        </p:txBody>
      </p:sp>
      <p:sp>
        <p:nvSpPr>
          <p:cNvPr id="7"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a:solidFill>
                  <a:schemeClr val="accent1"/>
                </a:solidFill>
                <a:latin typeface="+mn-lt"/>
                <a:cs typeface="+mn-cs"/>
              </a:rPr>
              <a:t>Εισαγωγή στην Ιστορία Οικονομικών Θεωριών</a:t>
            </a:r>
            <a:endParaRPr lang="en-US" sz="1000" dirty="0">
              <a:solidFill>
                <a:schemeClr val="accent1"/>
              </a:solidFill>
              <a:latin typeface="+mn-lt"/>
              <a:ea typeface="ＭＳ Ｐゴシック" pitchFamily="34" charset="-128"/>
              <a:cs typeface="+mn-cs"/>
            </a:endParaRPr>
          </a:p>
        </p:txBody>
      </p:sp>
      <p:pic>
        <p:nvPicPr>
          <p:cNvPr id="8"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rtlCol="0">
            <a:normAutofit/>
          </a:bodyPr>
          <a:lstStyle>
            <a:lvl1pPr>
              <a:defRPr lang="el-GR" b="0">
                <a:solidFill>
                  <a:schemeClr val="accent1"/>
                </a:solidFill>
              </a:defRPr>
            </a:lvl1pPr>
          </a:lstStyle>
          <a:p>
            <a:pPr lvl="0"/>
            <a:r>
              <a:rPr lang="el-GR" dirty="0" smtClean="0"/>
              <a:t>Στυλ κύριου τίτλου</a:t>
            </a:r>
            <a:endParaRPr lang="el-GR" dirty="0"/>
          </a:p>
        </p:txBody>
      </p:sp>
    </p:spTree>
    <p:extLst>
      <p:ext uri="{BB962C8B-B14F-4D97-AF65-F5344CB8AC3E}">
        <p14:creationId xmlns:p14="http://schemas.microsoft.com/office/powerpoint/2010/main" val="45232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5"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fld id="{6337B169-D66D-42E6-B82E-C68A85491F52}" type="slidenum">
              <a:rPr lang="el-GR" smtClean="0"/>
              <a:pPr algn="ctr" fontAlgn="auto">
                <a:spcBef>
                  <a:spcPts val="0"/>
                </a:spcBef>
                <a:spcAft>
                  <a:spcPts val="0"/>
                </a:spcAft>
                <a:defRPr/>
              </a:pPr>
              <a:t>‹#›</a:t>
            </a:fld>
            <a:endParaRPr lang="el-GR" dirty="0"/>
          </a:p>
        </p:txBody>
      </p:sp>
      <p:sp>
        <p:nvSpPr>
          <p:cNvPr id="6"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a:solidFill>
                  <a:schemeClr val="accent1"/>
                </a:solidFill>
                <a:latin typeface="+mn-lt"/>
                <a:cs typeface="+mn-cs"/>
              </a:rPr>
              <a:t>Εισαγωγή στην Ιστορία Οικονομικών Θεωριών</a:t>
            </a:r>
            <a:endParaRPr lang="en-US" sz="1000" dirty="0">
              <a:solidFill>
                <a:schemeClr val="accent1"/>
              </a:solidFill>
              <a:latin typeface="+mn-lt"/>
              <a:ea typeface="ＭＳ Ｐゴシック" pitchFamily="34" charset="-128"/>
              <a:cs typeface="+mn-cs"/>
            </a:endParaRPr>
          </a:p>
        </p:txBody>
      </p:sp>
      <p:pic>
        <p:nvPicPr>
          <p:cNvPr id="7"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εικόνας 2"/>
          <p:cNvSpPr>
            <a:spLocks noGrp="1"/>
          </p:cNvSpPr>
          <p:nvPr>
            <p:ph type="pic" idx="1"/>
          </p:nvPr>
        </p:nvSpPr>
        <p:spPr>
          <a:xfrm>
            <a:off x="1792288" y="1556792"/>
            <a:ext cx="5486400" cy="345638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rtlCol="0">
            <a:normAutofit/>
          </a:bodyPr>
          <a:lstStyle>
            <a:lvl1pPr>
              <a:defRPr lang="el-GR" b="0">
                <a:solidFill>
                  <a:schemeClr val="accent1"/>
                </a:solidFill>
              </a:defRPr>
            </a:lvl1pPr>
          </a:lstStyle>
          <a:p>
            <a:pPr lvl="0"/>
            <a:r>
              <a:rPr lang="el-GR" dirty="0" smtClean="0"/>
              <a:t>Στυλ κύριου τίτλου</a:t>
            </a:r>
            <a:endParaRPr lang="el-GR" dirty="0"/>
          </a:p>
        </p:txBody>
      </p:sp>
    </p:spTree>
    <p:extLst>
      <p:ext uri="{BB962C8B-B14F-4D97-AF65-F5344CB8AC3E}">
        <p14:creationId xmlns:p14="http://schemas.microsoft.com/office/powerpoint/2010/main" val="1332438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Θέση τίτλου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Στυλ κύριου τίτλου</a:t>
            </a:r>
          </a:p>
        </p:txBody>
      </p:sp>
      <p:sp>
        <p:nvSpPr>
          <p:cNvPr id="1027" name="Θέση κειμένου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Στυλ υποδείγματος κειμένου</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Tree>
  </p:cSld>
  <p:clrMap bg1="lt1" tx1="dk1" bg2="lt2" tx2="dk2" accent1="accent1" accent2="accent2" accent3="accent3" accent4="accent4" accent5="accent5" accent6="accent6" hlink="hlink" folHlink="folHlink"/>
  <p:sldLayoutIdLst>
    <p:sldLayoutId id="2147483669" r:id="rId1"/>
    <p:sldLayoutId id="2147483673" r:id="rId2"/>
    <p:sldLayoutId id="2147483670" r:id="rId3"/>
    <p:sldLayoutId id="2147483674" r:id="rId4"/>
    <p:sldLayoutId id="2147483675" r:id="rId5"/>
    <p:sldLayoutId id="2147483676" r:id="rId6"/>
    <p:sldLayoutId id="2147483671" r:id="rId7"/>
    <p:sldLayoutId id="2147483677" r:id="rId8"/>
    <p:sldLayoutId id="2147483678" r:id="rId9"/>
    <p:sldLayoutId id="2147483679" r:id="rId10"/>
    <p:sldLayoutId id="2147483672" r:id="rId11"/>
  </p:sldLayoutIdLst>
  <p:timing>
    <p:tnLst>
      <p:par>
        <p:cTn id="1" dur="indefinite" restart="never" nodeType="tmRoot"/>
      </p:par>
    </p:tnLst>
  </p:timing>
  <p:hf sldNum="0" hdr="0"/>
  <p:txStyles>
    <p:titleStyle>
      <a:lvl1pPr algn="ctr" rtl="0" fontAlgn="base">
        <a:spcBef>
          <a:spcPct val="0"/>
        </a:spcBef>
        <a:spcAft>
          <a:spcPct val="0"/>
        </a:spcAft>
        <a:defRPr sz="4400" kern="1200">
          <a:solidFill>
            <a:schemeClr val="accent1"/>
          </a:solidFill>
          <a:latin typeface="+mj-lt"/>
          <a:ea typeface="+mj-ea"/>
          <a:cs typeface="+mj-cs"/>
        </a:defRPr>
      </a:lvl1pPr>
      <a:lvl2pPr algn="ctr" rtl="0" fontAlgn="base">
        <a:spcBef>
          <a:spcPct val="0"/>
        </a:spcBef>
        <a:spcAft>
          <a:spcPct val="0"/>
        </a:spcAft>
        <a:defRPr sz="4400">
          <a:solidFill>
            <a:schemeClr val="accent1"/>
          </a:solidFill>
          <a:latin typeface="Calibri" pitchFamily="34" charset="0"/>
        </a:defRPr>
      </a:lvl2pPr>
      <a:lvl3pPr algn="ctr" rtl="0" fontAlgn="base">
        <a:spcBef>
          <a:spcPct val="0"/>
        </a:spcBef>
        <a:spcAft>
          <a:spcPct val="0"/>
        </a:spcAft>
        <a:defRPr sz="4400">
          <a:solidFill>
            <a:schemeClr val="accent1"/>
          </a:solidFill>
          <a:latin typeface="Calibri" pitchFamily="34" charset="0"/>
        </a:defRPr>
      </a:lvl3pPr>
      <a:lvl4pPr algn="ctr" rtl="0" fontAlgn="base">
        <a:spcBef>
          <a:spcPct val="0"/>
        </a:spcBef>
        <a:spcAft>
          <a:spcPct val="0"/>
        </a:spcAft>
        <a:defRPr sz="4400">
          <a:solidFill>
            <a:schemeClr val="accent1"/>
          </a:solidFill>
          <a:latin typeface="Calibri" pitchFamily="34" charset="0"/>
        </a:defRPr>
      </a:lvl4pPr>
      <a:lvl5pPr algn="ctr" rtl="0" fontAlgn="base">
        <a:spcBef>
          <a:spcPct val="0"/>
        </a:spcBef>
        <a:spcAft>
          <a:spcPct val="0"/>
        </a:spcAft>
        <a:defRPr sz="4400">
          <a:solidFill>
            <a:schemeClr val="accent1"/>
          </a:solidFill>
          <a:latin typeface="Calibri" pitchFamily="34" charset="0"/>
        </a:defRPr>
      </a:lvl5pPr>
      <a:lvl6pPr marL="457200" algn="ctr" rtl="0" fontAlgn="base">
        <a:spcBef>
          <a:spcPct val="0"/>
        </a:spcBef>
        <a:spcAft>
          <a:spcPct val="0"/>
        </a:spcAft>
        <a:defRPr sz="4400">
          <a:solidFill>
            <a:schemeClr val="accent1"/>
          </a:solidFill>
          <a:latin typeface="Calibri" pitchFamily="34" charset="0"/>
        </a:defRPr>
      </a:lvl6pPr>
      <a:lvl7pPr marL="914400" algn="ctr" rtl="0" fontAlgn="base">
        <a:spcBef>
          <a:spcPct val="0"/>
        </a:spcBef>
        <a:spcAft>
          <a:spcPct val="0"/>
        </a:spcAft>
        <a:defRPr sz="4400">
          <a:solidFill>
            <a:schemeClr val="accent1"/>
          </a:solidFill>
          <a:latin typeface="Calibri" pitchFamily="34" charset="0"/>
        </a:defRPr>
      </a:lvl7pPr>
      <a:lvl8pPr marL="1371600" algn="ctr" rtl="0" fontAlgn="base">
        <a:spcBef>
          <a:spcPct val="0"/>
        </a:spcBef>
        <a:spcAft>
          <a:spcPct val="0"/>
        </a:spcAft>
        <a:defRPr sz="4400">
          <a:solidFill>
            <a:schemeClr val="accent1"/>
          </a:solidFill>
          <a:latin typeface="Calibri" pitchFamily="34" charset="0"/>
        </a:defRPr>
      </a:lvl8pPr>
      <a:lvl9pPr marL="1828800" algn="ctr" rtl="0" fontAlgn="base">
        <a:spcBef>
          <a:spcPct val="0"/>
        </a:spcBef>
        <a:spcAft>
          <a:spcPct val="0"/>
        </a:spcAft>
        <a:defRPr sz="4400">
          <a:solidFill>
            <a:schemeClr val="accent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hyperlink" Target="http://eclass.uoa.gr/courses/ECON219/"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opencourses.uoa.gr/courses/ECON1"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Τίτλος 1"/>
          <p:cNvSpPr>
            <a:spLocks noGrp="1"/>
          </p:cNvSpPr>
          <p:nvPr>
            <p:ph type="ctrTitle"/>
          </p:nvPr>
        </p:nvSpPr>
        <p:spPr>
          <a:xfrm>
            <a:off x="685800" y="2006600"/>
            <a:ext cx="7772400" cy="1470025"/>
          </a:xfrm>
        </p:spPr>
        <p:txBody>
          <a:bodyPr/>
          <a:lstStyle/>
          <a:p>
            <a:r>
              <a:rPr lang="el-GR" altLang="el-GR" smtClean="0"/>
              <a:t>Ιστορία Οικονομικών Θεωριών</a:t>
            </a:r>
          </a:p>
        </p:txBody>
      </p:sp>
      <p:sp>
        <p:nvSpPr>
          <p:cNvPr id="9219" name="Υπότιτλος 2"/>
          <p:cNvSpPr>
            <a:spLocks noGrp="1"/>
          </p:cNvSpPr>
          <p:nvPr>
            <p:ph type="subTitle" idx="1"/>
          </p:nvPr>
        </p:nvSpPr>
        <p:spPr>
          <a:xfrm>
            <a:off x="684213" y="3384550"/>
            <a:ext cx="7775575" cy="1752600"/>
          </a:xfrm>
        </p:spPr>
        <p:txBody>
          <a:bodyPr/>
          <a:lstStyle/>
          <a:p>
            <a:r>
              <a:rPr lang="el-GR" altLang="el-GR" sz="2800" dirty="0" smtClean="0">
                <a:solidFill>
                  <a:schemeClr val="accent1"/>
                </a:solidFill>
              </a:rPr>
              <a:t>Ενότητα </a:t>
            </a:r>
            <a:r>
              <a:rPr lang="el-GR" altLang="el-GR" sz="2800" b="1" dirty="0" smtClean="0">
                <a:solidFill>
                  <a:schemeClr val="accent1"/>
                </a:solidFill>
              </a:rPr>
              <a:t>1</a:t>
            </a:r>
            <a:r>
              <a:rPr lang="el-GR" altLang="el-GR" sz="2800" dirty="0" smtClean="0">
                <a:solidFill>
                  <a:schemeClr val="accent1"/>
                </a:solidFill>
              </a:rPr>
              <a:t>:</a:t>
            </a:r>
            <a:r>
              <a:rPr lang="en-US" altLang="el-GR" sz="2800" dirty="0" smtClean="0">
                <a:solidFill>
                  <a:schemeClr val="accent1"/>
                </a:solidFill>
              </a:rPr>
              <a:t> </a:t>
            </a:r>
            <a:r>
              <a:rPr lang="el-GR" altLang="el-GR" sz="2800" dirty="0" smtClean="0"/>
              <a:t>Εισαγωγή στην ΙΟΘ</a:t>
            </a:r>
            <a:endParaRPr lang="en-US" altLang="el-GR" sz="2800" dirty="0" smtClean="0"/>
          </a:p>
          <a:p>
            <a:r>
              <a:rPr lang="el-GR" altLang="el-GR" sz="2800" dirty="0" smtClean="0"/>
              <a:t>Νίκος </a:t>
            </a:r>
            <a:r>
              <a:rPr lang="el-GR" altLang="el-GR" sz="2800" dirty="0" err="1" smtClean="0"/>
              <a:t>Θεοχαράκης</a:t>
            </a:r>
            <a:endParaRPr lang="el-GR" altLang="el-GR" sz="2800" dirty="0" smtClean="0"/>
          </a:p>
          <a:p>
            <a:endParaRPr lang="el-GR" altLang="el-GR" sz="2800" dirty="0" smtClean="0"/>
          </a:p>
          <a:p>
            <a:r>
              <a:rPr lang="el-GR" altLang="el-GR" sz="2800" dirty="0" smtClean="0"/>
              <a:t>Σχολή Οικονομικών και Πολιτικών Επιστημών</a:t>
            </a:r>
          </a:p>
          <a:p>
            <a:r>
              <a:rPr lang="el-GR" altLang="el-GR" sz="2800" dirty="0" smtClean="0"/>
              <a:t>Τμήμα Οικονομικών Επιστημών</a:t>
            </a:r>
            <a:endParaRPr lang="en-US" altLang="el-GR" sz="2800" dirty="0" smtClean="0"/>
          </a:p>
          <a:p>
            <a:endParaRPr lang="el-GR" altLang="el-GR" sz="2800" dirty="0" smtClean="0"/>
          </a:p>
        </p:txBody>
      </p:sp>
      <p:pic>
        <p:nvPicPr>
          <p:cNvPr id="9220" name="Picture 6" descr="Λογότυπο Εθνικόν και Καποδιστριακόν Πανεπιστήμιον Αθηνών"/>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404813"/>
            <a:ext cx="414813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fontScale="90000"/>
          </a:bodyPr>
          <a:lstStyle/>
          <a:p>
            <a:pPr fontAlgn="auto">
              <a:spcAft>
                <a:spcPts val="0"/>
              </a:spcAft>
              <a:defRPr/>
            </a:pPr>
            <a:r>
              <a:rPr lang="el-GR" dirty="0"/>
              <a:t>Ο ρόλος της ΙΟΘ στην εκπαίδευση των οικονομολόγων</a:t>
            </a:r>
          </a:p>
        </p:txBody>
      </p:sp>
      <p:sp>
        <p:nvSpPr>
          <p:cNvPr id="3" name="Θέση περιεχομένου 2"/>
          <p:cNvSpPr>
            <a:spLocks noGrp="1"/>
          </p:cNvSpPr>
          <p:nvPr>
            <p:ph idx="1"/>
          </p:nvPr>
        </p:nvSpPr>
        <p:spPr>
          <a:xfrm>
            <a:off x="463550" y="1557338"/>
            <a:ext cx="8229600" cy="4525962"/>
          </a:xfrm>
        </p:spPr>
        <p:txBody>
          <a:bodyPr rtlCol="0">
            <a:normAutofit fontScale="92500" lnSpcReduction="10000"/>
          </a:bodyPr>
          <a:lstStyle/>
          <a:p>
            <a:pPr fontAlgn="auto">
              <a:spcAft>
                <a:spcPts val="0"/>
              </a:spcAft>
              <a:buFont typeface="Arial" pitchFamily="34" charset="0"/>
              <a:buChar char="•"/>
              <a:defRPr/>
            </a:pPr>
            <a:r>
              <a:rPr lang="el-GR" sz="2800" dirty="0" smtClean="0"/>
              <a:t>Καθηγητές που συνταξιοδοτούνται βλέπουν το μάθημα που δίδασκαν να μην συνεχίζεται, ενώ τα σημαντικά οικονομικά περιοδικά έχουν πάψει να δέχονται άρθρα με θέμα την ΙΟΘ, η οποία πλέον έχει τα δικά της εξειδικευμένα περιοδικά, τα οποία μάλιστα δεν έχουν υψηλό </a:t>
            </a:r>
            <a:r>
              <a:rPr lang="en-US" sz="2800" dirty="0" smtClean="0"/>
              <a:t>ranking</a:t>
            </a:r>
            <a:endParaRPr lang="el-GR" sz="2800" dirty="0" smtClean="0"/>
          </a:p>
          <a:p>
            <a:pPr fontAlgn="auto">
              <a:spcAft>
                <a:spcPts val="0"/>
              </a:spcAft>
              <a:buFont typeface="Arial" pitchFamily="34" charset="0"/>
              <a:buChar char="•"/>
              <a:defRPr/>
            </a:pPr>
            <a:r>
              <a:rPr lang="el-GR" sz="2800" dirty="0" smtClean="0"/>
              <a:t>Ο λόγος που προβάλλεται για αυτό το φαινόμενο είναι ότι μόνο η σύγχρονη θεωρία είναι η «σωστή» και άρα δεν υπάρχει λόγος να «φορτώνουμε» τους φοιτητές με το να μαθαίνουν «λανθασμένες» θεωρίες παλαιοτέρων εποχών. Έχουν σημαντικές τεχνικές να μάθουν</a:t>
            </a:r>
            <a:endParaRPr lang="el-GR" sz="2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fontScale="90000"/>
          </a:bodyPr>
          <a:lstStyle/>
          <a:p>
            <a:pPr fontAlgn="auto">
              <a:spcAft>
                <a:spcPts val="0"/>
              </a:spcAft>
              <a:defRPr/>
            </a:pPr>
            <a:r>
              <a:rPr lang="el-GR" dirty="0"/>
              <a:t>Ο ρόλος της ΙΟΘ στην εκπαίδευση των οικονομολόγων</a:t>
            </a:r>
          </a:p>
        </p:txBody>
      </p:sp>
      <p:sp>
        <p:nvSpPr>
          <p:cNvPr id="3" name="Θέση περιεχομένου 2"/>
          <p:cNvSpPr>
            <a:spLocks noGrp="1"/>
          </p:cNvSpPr>
          <p:nvPr>
            <p:ph idx="1"/>
          </p:nvPr>
        </p:nvSpPr>
        <p:spPr>
          <a:xfrm>
            <a:off x="463550" y="1557338"/>
            <a:ext cx="8229600" cy="4525962"/>
          </a:xfrm>
        </p:spPr>
        <p:txBody>
          <a:bodyPr rtlCol="0">
            <a:normAutofit fontScale="92500" lnSpcReduction="20000"/>
          </a:bodyPr>
          <a:lstStyle/>
          <a:p>
            <a:pPr fontAlgn="auto">
              <a:spcAft>
                <a:spcPts val="0"/>
              </a:spcAft>
              <a:buFont typeface="Arial" pitchFamily="34" charset="0"/>
              <a:buChar char="•"/>
              <a:defRPr/>
            </a:pPr>
            <a:r>
              <a:rPr lang="el-GR" sz="2800" dirty="0" smtClean="0"/>
              <a:t>Υπάρχει φυσικά και ο αντίλογος. Τρεις λόγοι δίνονται για το λόγο που οι φοιτητές των Τμημάτων Οικονομικών Επιστημών πρέπει να διδάσκονται το μάθημα:</a:t>
            </a:r>
          </a:p>
          <a:p>
            <a:pPr marL="914400" lvl="1" indent="-514350" fontAlgn="auto">
              <a:spcAft>
                <a:spcPts val="0"/>
              </a:spcAft>
              <a:buFont typeface="+mj-lt"/>
              <a:buAutoNum type="arabicPeriod"/>
              <a:defRPr/>
            </a:pPr>
            <a:r>
              <a:rPr lang="el-GR" sz="2400" dirty="0" smtClean="0"/>
              <a:t>Παιδαγωγικός: Μπορούμε να κατανοήσουμε καλύτερα τις υπάρχουσες θεωρίες αν γνωρίζουμε την ιστορία τους </a:t>
            </a:r>
            <a:r>
              <a:rPr lang="en-US" sz="2400" dirty="0" smtClean="0"/>
              <a:t>(Gordon)</a:t>
            </a:r>
            <a:endParaRPr lang="el-GR" sz="2400" dirty="0" smtClean="0"/>
          </a:p>
          <a:p>
            <a:pPr marL="914400" lvl="1" indent="-514350" fontAlgn="auto">
              <a:spcAft>
                <a:spcPts val="0"/>
              </a:spcAft>
              <a:buFont typeface="+mj-lt"/>
              <a:buAutoNum type="arabicPeriod"/>
              <a:defRPr/>
            </a:pPr>
            <a:r>
              <a:rPr lang="el-GR" sz="2400" dirty="0" smtClean="0"/>
              <a:t>Δημιουργία ερευνητικής παιδείας: Αποκτούμε μια καλύτερη αντίληψη στον τρόπο λειτουργίας του ανθρώπινου νου και δημιουργείται μια δέσμευση για την απόκτηση γνώσης</a:t>
            </a:r>
            <a:r>
              <a:rPr lang="en-US" sz="2400" dirty="0" smtClean="0"/>
              <a:t> (Viner)</a:t>
            </a:r>
            <a:endParaRPr lang="el-GR" sz="2400" dirty="0" smtClean="0"/>
          </a:p>
          <a:p>
            <a:pPr marL="914400" lvl="1" indent="-514350" fontAlgn="auto">
              <a:spcAft>
                <a:spcPts val="0"/>
              </a:spcAft>
              <a:buFont typeface="+mj-lt"/>
              <a:buAutoNum type="arabicPeriod"/>
              <a:defRPr/>
            </a:pPr>
            <a:r>
              <a:rPr lang="el-GR" sz="2400" dirty="0" smtClean="0"/>
              <a:t>Παίρνουμε ιδέες για να λύσουμε τρέχοντα προβλήματα γνωρίζοντας πως τα μεγάλα μυαλά του παρελθόντος είχαν αντιμετωπίσει παρόμοια ζητήματα </a:t>
            </a:r>
            <a:r>
              <a:rPr lang="en-US" sz="2400" dirty="0" smtClean="0"/>
              <a:t>(Schumpeter)</a:t>
            </a:r>
            <a:endParaRPr lang="el-GR" sz="24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fontScale="90000"/>
          </a:bodyPr>
          <a:lstStyle/>
          <a:p>
            <a:pPr fontAlgn="auto">
              <a:spcAft>
                <a:spcPts val="0"/>
              </a:spcAft>
              <a:defRPr/>
            </a:pPr>
            <a:r>
              <a:rPr lang="el-GR" dirty="0"/>
              <a:t>Ο ρόλος της ΙΟΘ στην εκπαίδευση των οικονομολόγων</a:t>
            </a:r>
          </a:p>
        </p:txBody>
      </p:sp>
      <p:sp>
        <p:nvSpPr>
          <p:cNvPr id="3" name="Θέση περιεχομένου 2"/>
          <p:cNvSpPr>
            <a:spLocks noGrp="1"/>
          </p:cNvSpPr>
          <p:nvPr>
            <p:ph idx="1"/>
          </p:nvPr>
        </p:nvSpPr>
        <p:spPr>
          <a:xfrm>
            <a:off x="463550" y="1557338"/>
            <a:ext cx="8229600" cy="4525962"/>
          </a:xfrm>
        </p:spPr>
        <p:txBody>
          <a:bodyPr rtlCol="0">
            <a:normAutofit fontScale="92500" lnSpcReduction="10000"/>
          </a:bodyPr>
          <a:lstStyle/>
          <a:p>
            <a:pPr fontAlgn="auto">
              <a:spcAft>
                <a:spcPts val="0"/>
              </a:spcAft>
              <a:buFont typeface="Arial" pitchFamily="34" charset="0"/>
              <a:buChar char="•"/>
              <a:defRPr/>
            </a:pPr>
            <a:r>
              <a:rPr lang="el-GR" sz="2800" dirty="0" smtClean="0"/>
              <a:t>Προσωπικά πιστεύω ότι ο σημαντικότερος λόγος για τον αποκλεισμό της ΙΟΘ από τα σύγχρονα τμήματα οικονομικών επιστημών είναι ότι η κυρίαρχη ορθοδοξία έχει συνδέσει την ΙΟΘ με εναλλακτικές «ετερόδοξες» θεωρίες (όπως του </a:t>
            </a:r>
            <a:r>
              <a:rPr lang="en-US" sz="2800" dirty="0" smtClean="0"/>
              <a:t>Marx, </a:t>
            </a:r>
            <a:r>
              <a:rPr lang="el-GR" sz="2800" dirty="0" smtClean="0"/>
              <a:t>του </a:t>
            </a:r>
            <a:r>
              <a:rPr lang="en-US" sz="2800" dirty="0" smtClean="0"/>
              <a:t>Keynes </a:t>
            </a:r>
            <a:r>
              <a:rPr lang="el-GR" sz="2800" dirty="0" smtClean="0"/>
              <a:t>και του </a:t>
            </a:r>
            <a:r>
              <a:rPr lang="en-US" sz="2800" dirty="0" smtClean="0"/>
              <a:t>Sraffa)</a:t>
            </a:r>
            <a:r>
              <a:rPr lang="el-GR" sz="2800" dirty="0" smtClean="0"/>
              <a:t> και μπορεί με αυτόν τον τρόπο να αποκλείσει τον πλουραλισμό από τα πανεπιστήμια χωρίς να χρειάζεται να αντιπαρατεθεί επιστημονικά με τις εναλλακτικές προσεγγίσεις</a:t>
            </a:r>
          </a:p>
          <a:p>
            <a:pPr fontAlgn="auto">
              <a:spcAft>
                <a:spcPts val="0"/>
              </a:spcAft>
              <a:buFont typeface="Arial" pitchFamily="34" charset="0"/>
              <a:buChar char="•"/>
              <a:defRPr/>
            </a:pPr>
            <a:r>
              <a:rPr lang="el-GR" sz="2800" dirty="0" smtClean="0"/>
              <a:t>Για μια θεωρία η οποία στάθηκε τόσο ανίκανη να προβλέψει την τρέχουσα κρίση αυτό αποτελεί φυγομαχία και απρέπεια</a:t>
            </a:r>
            <a:endParaRPr lang="el-GR" sz="24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Τίτλος 3"/>
          <p:cNvSpPr>
            <a:spLocks noGrp="1"/>
          </p:cNvSpPr>
          <p:nvPr>
            <p:ph type="ctrTitle"/>
          </p:nvPr>
        </p:nvSpPr>
        <p:spPr/>
        <p:txBody>
          <a:bodyPr/>
          <a:lstStyle/>
          <a:p>
            <a:r>
              <a:rPr lang="el-GR" altLang="el-GR" smtClean="0"/>
              <a:t>Εισαγωγή στην Ιστορία Οικονομικών Θεωριών</a:t>
            </a:r>
          </a:p>
        </p:txBody>
      </p:sp>
      <p:sp>
        <p:nvSpPr>
          <p:cNvPr id="21507" name="Υπότιτλος 4"/>
          <p:cNvSpPr>
            <a:spLocks noGrp="1"/>
          </p:cNvSpPr>
          <p:nvPr>
            <p:ph type="subTitle" idx="1"/>
          </p:nvPr>
        </p:nvSpPr>
        <p:spPr>
          <a:xfrm>
            <a:off x="684213" y="3886200"/>
            <a:ext cx="7775575" cy="1752600"/>
          </a:xfrm>
        </p:spPr>
        <p:txBody>
          <a:bodyPr/>
          <a:lstStyle/>
          <a:p>
            <a:r>
              <a:rPr lang="el-GR" altLang="el-GR" smtClean="0"/>
              <a:t>Μεθοδολογία των Οικονομικών Επιστημών</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fontScale="90000"/>
          </a:bodyPr>
          <a:lstStyle/>
          <a:p>
            <a:pPr fontAlgn="auto">
              <a:spcAft>
                <a:spcPts val="0"/>
              </a:spcAft>
              <a:defRPr/>
            </a:pPr>
            <a:r>
              <a:rPr lang="el-GR" dirty="0"/>
              <a:t>Μεθοδολογία των Οικονομικών Επιστημών</a:t>
            </a:r>
          </a:p>
        </p:txBody>
      </p:sp>
      <p:sp>
        <p:nvSpPr>
          <p:cNvPr id="22531" name="Θέση περιεχομένου 2"/>
          <p:cNvSpPr>
            <a:spLocks noGrp="1"/>
          </p:cNvSpPr>
          <p:nvPr>
            <p:ph idx="1"/>
          </p:nvPr>
        </p:nvSpPr>
        <p:spPr>
          <a:xfrm>
            <a:off x="463550" y="1557338"/>
            <a:ext cx="8229600" cy="4525962"/>
          </a:xfrm>
        </p:spPr>
        <p:txBody>
          <a:bodyPr/>
          <a:lstStyle/>
          <a:p>
            <a:r>
              <a:rPr lang="el-GR" altLang="el-GR" sz="2800" smtClean="0"/>
              <a:t>Ποιο είναι το αντικείμενο της οικονομικής επιστήμης;</a:t>
            </a:r>
          </a:p>
          <a:p>
            <a:r>
              <a:rPr lang="el-GR" altLang="el-GR" sz="2800" smtClean="0"/>
              <a:t>Σε τι διαφέρει η οικονομική επιστήμη από τις θετικές επιστήμες;</a:t>
            </a:r>
          </a:p>
          <a:p>
            <a:r>
              <a:rPr lang="el-GR" altLang="el-GR" sz="2800" smtClean="0"/>
              <a:t>Πως προχωράει η επιστήμη;</a:t>
            </a:r>
          </a:p>
          <a:p>
            <a:r>
              <a:rPr lang="el-GR" altLang="el-GR" sz="2800" smtClean="0"/>
              <a:t>Ποια είναι τα κριτήρια αποδοχής ή απόρριψης των οικονομικών θεωριών;</a:t>
            </a:r>
            <a:endParaRPr lang="en-US" altLang="el-GR" sz="2800" smtClean="0"/>
          </a:p>
          <a:p>
            <a:r>
              <a:rPr lang="el-GR" altLang="el-GR" sz="2800" smtClean="0"/>
              <a:t>Ζητήματα που θα μας απασχολήσουν στο μάθημα</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fontScale="90000"/>
          </a:bodyPr>
          <a:lstStyle/>
          <a:p>
            <a:pPr fontAlgn="auto">
              <a:spcAft>
                <a:spcPts val="0"/>
              </a:spcAft>
              <a:defRPr/>
            </a:pPr>
            <a:r>
              <a:rPr lang="el-GR" dirty="0"/>
              <a:t>Ποιο είναι το αντικείμενο της οικονομικής επιστήμης;</a:t>
            </a:r>
          </a:p>
        </p:txBody>
      </p:sp>
      <p:sp>
        <p:nvSpPr>
          <p:cNvPr id="23555" name="Θέση περιεχομένου 2"/>
          <p:cNvSpPr>
            <a:spLocks noGrp="1"/>
          </p:cNvSpPr>
          <p:nvPr>
            <p:ph idx="1"/>
          </p:nvPr>
        </p:nvSpPr>
        <p:spPr>
          <a:xfrm>
            <a:off x="463550" y="1557338"/>
            <a:ext cx="8229600" cy="4525962"/>
          </a:xfrm>
        </p:spPr>
        <p:txBody>
          <a:bodyPr/>
          <a:lstStyle/>
          <a:p>
            <a:r>
              <a:rPr lang="en-US" altLang="el-GR" sz="1800" smtClean="0"/>
              <a:t>J.S. Mill: </a:t>
            </a:r>
            <a:r>
              <a:rPr lang="el-GR" altLang="el-GR" sz="1800" smtClean="0"/>
              <a:t>«Ο ορισμός μιας επιστήμης σχεδόν πάντοτε δεν προηγείται, αλλά έπεται, της δημιουργίας της ίδιας της επιστήμης. Όπως το τείχος μιας πόλης δεν εγείρεται για να δεχτεί τα κτήρια που θα ανεγερθούν αργότερα, αλλά για να περικλείσουν ένα σύνολο κτηρίων που ήδη υπάρχει».</a:t>
            </a:r>
            <a:r>
              <a:rPr lang="en-US" altLang="el-GR" sz="1800" smtClean="0"/>
              <a:t> </a:t>
            </a:r>
          </a:p>
        </p:txBody>
      </p:sp>
      <p:pic>
        <p:nvPicPr>
          <p:cNvPr id="2355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2997200"/>
            <a:ext cx="1584325" cy="2005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557" name="TextBox 3"/>
          <p:cNvSpPr txBox="1">
            <a:spLocks noChangeArrowheads="1"/>
          </p:cNvSpPr>
          <p:nvPr/>
        </p:nvSpPr>
        <p:spPr bwMode="auto">
          <a:xfrm>
            <a:off x="755650" y="5373688"/>
            <a:ext cx="1944688"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GB" altLang="el-GR"/>
          </a:p>
        </p:txBody>
      </p:sp>
      <p:sp>
        <p:nvSpPr>
          <p:cNvPr id="23558" name="Rectangle 4"/>
          <p:cNvSpPr>
            <a:spLocks noChangeArrowheads="1"/>
          </p:cNvSpPr>
          <p:nvPr/>
        </p:nvSpPr>
        <p:spPr bwMode="auto">
          <a:xfrm>
            <a:off x="862013" y="5373688"/>
            <a:ext cx="16589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altLang="el-GR"/>
              <a:t>John Stuart Mill</a:t>
            </a:r>
          </a:p>
          <a:p>
            <a:pPr algn="ctr"/>
            <a:r>
              <a:rPr lang="en-US" altLang="el-GR"/>
              <a:t>(1806-1873)</a:t>
            </a:r>
            <a:endParaRPr lang="en-GB" altLang="el-GR"/>
          </a:p>
        </p:txBody>
      </p:sp>
      <p:pic>
        <p:nvPicPr>
          <p:cNvPr id="2355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3800" y="2660650"/>
            <a:ext cx="3489325" cy="992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6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8263" y="3900488"/>
            <a:ext cx="3733800" cy="1101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61"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0950" y="3068638"/>
            <a:ext cx="2716213" cy="166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562" name="TextBox 5"/>
          <p:cNvSpPr txBox="1">
            <a:spLocks noChangeArrowheads="1"/>
          </p:cNvSpPr>
          <p:nvPr/>
        </p:nvSpPr>
        <p:spPr bwMode="auto">
          <a:xfrm>
            <a:off x="3348038" y="5084763"/>
            <a:ext cx="10795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l-GR" altLang="el-GR"/>
              <a:t>1844</a:t>
            </a:r>
            <a:endParaRPr lang="en-GB" altLang="el-G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fontScale="90000"/>
          </a:bodyPr>
          <a:lstStyle/>
          <a:p>
            <a:pPr fontAlgn="auto">
              <a:spcAft>
                <a:spcPts val="0"/>
              </a:spcAft>
              <a:defRPr/>
            </a:pPr>
            <a:r>
              <a:rPr lang="el-GR" dirty="0"/>
              <a:t>Ποιο είναι το αντικείμενο της οικονομικής επιστήμης;</a:t>
            </a:r>
          </a:p>
        </p:txBody>
      </p:sp>
      <p:sp>
        <p:nvSpPr>
          <p:cNvPr id="3" name="Θέση περιεχομένου 2"/>
          <p:cNvSpPr>
            <a:spLocks noGrp="1"/>
          </p:cNvSpPr>
          <p:nvPr>
            <p:ph idx="1"/>
          </p:nvPr>
        </p:nvSpPr>
        <p:spPr>
          <a:xfrm>
            <a:off x="463550" y="1557338"/>
            <a:ext cx="8229600" cy="4525962"/>
          </a:xfrm>
        </p:spPr>
        <p:txBody>
          <a:bodyPr rtlCol="0">
            <a:normAutofit/>
          </a:bodyPr>
          <a:lstStyle/>
          <a:p>
            <a:pPr fontAlgn="auto">
              <a:spcAft>
                <a:spcPts val="0"/>
              </a:spcAft>
              <a:buFont typeface="Arial" pitchFamily="34" charset="0"/>
              <a:buChar char="•"/>
              <a:defRPr/>
            </a:pPr>
            <a:r>
              <a:rPr lang="en-US" sz="1800" dirty="0"/>
              <a:t>Alfred </a:t>
            </a:r>
            <a:r>
              <a:rPr lang="en-US" sz="1800" dirty="0" smtClean="0"/>
              <a:t>Marshall</a:t>
            </a:r>
            <a:r>
              <a:rPr lang="el-GR" sz="1800" dirty="0" smtClean="0"/>
              <a:t>: «Πολιτική Οικονομία, ή Οικονομικά, είναι η μελέτη των ενεργειών του ανθρώπου στην «συνηθισμένη δουλειά της ζωής» </a:t>
            </a:r>
            <a:r>
              <a:rPr lang="en-US" sz="1800" dirty="0" smtClean="0"/>
              <a:t>(ordinary business of life). </a:t>
            </a:r>
            <a:r>
              <a:rPr lang="el-GR" sz="1800" dirty="0" smtClean="0"/>
              <a:t>Εξετάζει πως αποκτά το εισόδημά του και πως το χρησιμοποιεί. Αποτελεί αφενός τη μελέτη του πλούτου και αφετέρου τη μελέτη του ανθρώπου»</a:t>
            </a:r>
            <a:endParaRPr lang="en-US" sz="1800" dirty="0"/>
          </a:p>
          <a:p>
            <a:pPr marL="0" indent="0" fontAlgn="auto">
              <a:spcAft>
                <a:spcPts val="0"/>
              </a:spcAft>
              <a:buFont typeface="Arial" pitchFamily="34" charset="0"/>
              <a:buNone/>
              <a:defRPr/>
            </a:pPr>
            <a:endParaRPr lang="en-US" sz="1800" dirty="0" smtClean="0"/>
          </a:p>
        </p:txBody>
      </p:sp>
      <p:sp>
        <p:nvSpPr>
          <p:cNvPr id="24580" name="TextBox 3"/>
          <p:cNvSpPr txBox="1">
            <a:spLocks noChangeArrowheads="1"/>
          </p:cNvSpPr>
          <p:nvPr/>
        </p:nvSpPr>
        <p:spPr bwMode="auto">
          <a:xfrm>
            <a:off x="755650" y="5373688"/>
            <a:ext cx="1944688"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GB" altLang="el-GR"/>
          </a:p>
        </p:txBody>
      </p:sp>
      <p:sp>
        <p:nvSpPr>
          <p:cNvPr id="24581" name="Rectangle 4"/>
          <p:cNvSpPr>
            <a:spLocks noChangeArrowheads="1"/>
          </p:cNvSpPr>
          <p:nvPr/>
        </p:nvSpPr>
        <p:spPr bwMode="auto">
          <a:xfrm>
            <a:off x="881063" y="5373688"/>
            <a:ext cx="16208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l-GR" dirty="0"/>
              <a:t>Alfred Marshall</a:t>
            </a:r>
            <a:endParaRPr lang="en-GB" altLang="el-GR" dirty="0"/>
          </a:p>
          <a:p>
            <a:pPr algn="ctr"/>
            <a:r>
              <a:rPr lang="en-US" altLang="el-GR" dirty="0"/>
              <a:t>(</a:t>
            </a:r>
            <a:r>
              <a:rPr lang="en-US" altLang="el-GR" dirty="0" smtClean="0"/>
              <a:t>1842-1924</a:t>
            </a:r>
            <a:r>
              <a:rPr lang="en-US" altLang="el-GR" dirty="0"/>
              <a:t>)</a:t>
            </a:r>
            <a:endParaRPr lang="en-GB" altLang="el-GR" dirty="0"/>
          </a:p>
        </p:txBody>
      </p:sp>
      <p:pic>
        <p:nvPicPr>
          <p:cNvPr id="245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500" y="2833688"/>
            <a:ext cx="3006725" cy="3219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8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2138" y="2808288"/>
            <a:ext cx="1906587" cy="3494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584" name="TextBox 6"/>
          <p:cNvSpPr txBox="1">
            <a:spLocks noChangeArrowheads="1"/>
          </p:cNvSpPr>
          <p:nvPr/>
        </p:nvSpPr>
        <p:spPr bwMode="auto">
          <a:xfrm>
            <a:off x="4787900" y="6092825"/>
            <a:ext cx="4176713"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l-GR" altLang="el-GR" sz="1600"/>
              <a:t>1</a:t>
            </a:r>
            <a:r>
              <a:rPr lang="el-GR" altLang="el-GR" sz="1600" baseline="30000"/>
              <a:t>η</a:t>
            </a:r>
            <a:r>
              <a:rPr lang="el-GR" altLang="el-GR" sz="1600"/>
              <a:t> σελίδα  από τα </a:t>
            </a:r>
            <a:r>
              <a:rPr lang="en-US" altLang="el-GR" sz="1600" i="1"/>
              <a:t>Principles  of Economics </a:t>
            </a:r>
            <a:r>
              <a:rPr lang="en-US" altLang="el-GR" sz="1600"/>
              <a:t>1890</a:t>
            </a:r>
            <a:endParaRPr lang="en-GB" altLang="el-GR" sz="1600"/>
          </a:p>
        </p:txBody>
      </p:sp>
      <p:pic>
        <p:nvPicPr>
          <p:cNvPr id="2458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0925" y="3081338"/>
            <a:ext cx="1641475" cy="2292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fontScale="90000"/>
          </a:bodyPr>
          <a:lstStyle/>
          <a:p>
            <a:pPr fontAlgn="auto">
              <a:spcAft>
                <a:spcPts val="0"/>
              </a:spcAft>
              <a:defRPr/>
            </a:pPr>
            <a:r>
              <a:rPr lang="el-GR" dirty="0"/>
              <a:t>Ποιο είναι το αντικείμενο της οικονομικής επιστήμης;</a:t>
            </a:r>
          </a:p>
        </p:txBody>
      </p:sp>
      <p:sp>
        <p:nvSpPr>
          <p:cNvPr id="3" name="Θέση περιεχομένου 2"/>
          <p:cNvSpPr>
            <a:spLocks noGrp="1"/>
          </p:cNvSpPr>
          <p:nvPr>
            <p:ph idx="1"/>
          </p:nvPr>
        </p:nvSpPr>
        <p:spPr>
          <a:xfrm>
            <a:off x="463550" y="1557338"/>
            <a:ext cx="8229600" cy="4525962"/>
          </a:xfrm>
        </p:spPr>
        <p:txBody>
          <a:bodyPr rtlCol="0">
            <a:normAutofit/>
          </a:bodyPr>
          <a:lstStyle/>
          <a:p>
            <a:pPr fontAlgn="auto">
              <a:spcAft>
                <a:spcPts val="0"/>
              </a:spcAft>
              <a:buFont typeface="Arial" pitchFamily="34" charset="0"/>
              <a:buChar char="•"/>
              <a:defRPr/>
            </a:pPr>
            <a:r>
              <a:rPr lang="el-GR" sz="1800" dirty="0" smtClean="0"/>
              <a:t>Οι ορισμοί δεν είναι πάντοτε «αθώοι». Συχνά προκαταβάλλουν την θεωρητική άποψη του ορίζοντος. </a:t>
            </a:r>
          </a:p>
          <a:p>
            <a:pPr fontAlgn="auto">
              <a:spcAft>
                <a:spcPts val="0"/>
              </a:spcAft>
              <a:buFont typeface="Arial" pitchFamily="34" charset="0"/>
              <a:buChar char="•"/>
              <a:defRPr/>
            </a:pPr>
            <a:r>
              <a:rPr lang="el-GR" sz="1800" dirty="0" smtClean="0"/>
              <a:t>Έτσι ο </a:t>
            </a:r>
            <a:r>
              <a:rPr lang="en-US" sz="1800" dirty="0"/>
              <a:t>Richard </a:t>
            </a:r>
            <a:r>
              <a:rPr lang="en-US" sz="1800" dirty="0" smtClean="0"/>
              <a:t>Whately</a:t>
            </a:r>
            <a:r>
              <a:rPr lang="el-GR" sz="1800" dirty="0" smtClean="0"/>
              <a:t> το </a:t>
            </a:r>
            <a:r>
              <a:rPr lang="en-US" sz="1800" dirty="0" smtClean="0"/>
              <a:t>1831</a:t>
            </a:r>
            <a:r>
              <a:rPr lang="el-GR" sz="1800" dirty="0" smtClean="0"/>
              <a:t> στο</a:t>
            </a:r>
            <a:r>
              <a:rPr lang="en-US" sz="1800" dirty="0" smtClean="0"/>
              <a:t> </a:t>
            </a:r>
            <a:r>
              <a:rPr lang="en-US" sz="1800" i="1" dirty="0"/>
              <a:t>Introductory Lectures on Political Economy </a:t>
            </a:r>
            <a:r>
              <a:rPr lang="el-GR" sz="1800" dirty="0" smtClean="0"/>
              <a:t>ήθελε να ονομάσει την οικονομική επιστήμη «</a:t>
            </a:r>
            <a:r>
              <a:rPr lang="en-US" sz="1800" cap="small" dirty="0" smtClean="0"/>
              <a:t>Catallactics</a:t>
            </a:r>
            <a:r>
              <a:rPr lang="en-US" sz="1800" dirty="0" smtClean="0"/>
              <a:t>, or the ‘Science of </a:t>
            </a:r>
            <a:r>
              <a:rPr lang="en-US" sz="1800" i="1" dirty="0" smtClean="0"/>
              <a:t>Exchanges</a:t>
            </a:r>
            <a:r>
              <a:rPr lang="en-US" sz="1800" dirty="0" smtClean="0"/>
              <a:t>’</a:t>
            </a:r>
            <a:r>
              <a:rPr lang="el-GR" sz="1800" dirty="0" smtClean="0"/>
              <a:t>».</a:t>
            </a:r>
          </a:p>
          <a:p>
            <a:pPr fontAlgn="auto">
              <a:spcAft>
                <a:spcPts val="0"/>
              </a:spcAft>
              <a:buFont typeface="Arial" pitchFamily="34" charset="0"/>
              <a:buChar char="•"/>
              <a:defRPr/>
            </a:pPr>
            <a:r>
              <a:rPr lang="el-GR" sz="1800" dirty="0" smtClean="0"/>
              <a:t>Εκατό χρόνια αργότερα ο </a:t>
            </a:r>
            <a:r>
              <a:rPr lang="en-US" sz="1800" dirty="0" smtClean="0"/>
              <a:t>Lionel </a:t>
            </a:r>
            <a:r>
              <a:rPr lang="en-US" sz="1800" dirty="0"/>
              <a:t>Robbins </a:t>
            </a:r>
            <a:r>
              <a:rPr lang="el-GR" sz="1800" dirty="0" smtClean="0"/>
              <a:t>στο </a:t>
            </a:r>
            <a:r>
              <a:rPr lang="en-US" sz="1800" i="1" dirty="0" smtClean="0"/>
              <a:t>Essay </a:t>
            </a:r>
            <a:r>
              <a:rPr lang="en-US" sz="1800" i="1" dirty="0"/>
              <a:t>on the Nature and Significance of Economic Science</a:t>
            </a:r>
            <a:r>
              <a:rPr lang="en-US" sz="1800" dirty="0"/>
              <a:t> (</a:t>
            </a:r>
            <a:r>
              <a:rPr lang="en-US" sz="1800" dirty="0" smtClean="0"/>
              <a:t>1932</a:t>
            </a:r>
            <a:r>
              <a:rPr lang="el-GR" sz="1800" dirty="0" smtClean="0"/>
              <a:t>) ορίζει τα οικονομικά ως την «επιστήμη που μελετά την ανθρώπινη συμπεριφορά ως μία σχέση μεταξύ στόχων και σπανίων μέσων που έχουν εναλλακτικές χρήσεις»</a:t>
            </a:r>
          </a:p>
          <a:p>
            <a:pPr fontAlgn="auto">
              <a:spcAft>
                <a:spcPts val="0"/>
              </a:spcAft>
              <a:buFont typeface="Arial" pitchFamily="34" charset="0"/>
              <a:buChar char="•"/>
              <a:defRPr/>
            </a:pPr>
            <a:endParaRPr lang="el-GR" sz="1800" dirty="0"/>
          </a:p>
          <a:p>
            <a:pPr marL="0" indent="0" fontAlgn="auto">
              <a:spcAft>
                <a:spcPts val="0"/>
              </a:spcAft>
              <a:buFont typeface="Arial" pitchFamily="34" charset="0"/>
              <a:buNone/>
              <a:defRPr/>
            </a:pPr>
            <a:endParaRPr lang="el-GR" sz="1800" dirty="0" smtClean="0"/>
          </a:p>
        </p:txBody>
      </p:sp>
      <p:sp>
        <p:nvSpPr>
          <p:cNvPr id="25604" name="TextBox 3"/>
          <p:cNvSpPr txBox="1">
            <a:spLocks noChangeArrowheads="1"/>
          </p:cNvSpPr>
          <p:nvPr/>
        </p:nvSpPr>
        <p:spPr bwMode="auto">
          <a:xfrm>
            <a:off x="755650" y="5373688"/>
            <a:ext cx="1944688"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GB" altLang="el-GR"/>
          </a:p>
        </p:txBody>
      </p:sp>
      <p:pic>
        <p:nvPicPr>
          <p:cNvPr id="2560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050" y="4797425"/>
            <a:ext cx="4619625"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fontScale="90000"/>
          </a:bodyPr>
          <a:lstStyle/>
          <a:p>
            <a:pPr fontAlgn="auto">
              <a:spcAft>
                <a:spcPts val="0"/>
              </a:spcAft>
              <a:defRPr/>
            </a:pPr>
            <a:r>
              <a:rPr lang="el-GR" dirty="0"/>
              <a:t>Ποιο είναι το αντικείμενο της οικονομικής επιστήμης;</a:t>
            </a:r>
          </a:p>
        </p:txBody>
      </p:sp>
      <p:sp>
        <p:nvSpPr>
          <p:cNvPr id="3" name="Θέση περιεχομένου 2"/>
          <p:cNvSpPr>
            <a:spLocks noGrp="1"/>
          </p:cNvSpPr>
          <p:nvPr>
            <p:ph idx="1"/>
          </p:nvPr>
        </p:nvSpPr>
        <p:spPr>
          <a:xfrm>
            <a:off x="463550" y="1557338"/>
            <a:ext cx="8229600" cy="4525962"/>
          </a:xfrm>
        </p:spPr>
        <p:txBody>
          <a:bodyPr rtlCol="0">
            <a:normAutofit lnSpcReduction="10000"/>
          </a:bodyPr>
          <a:lstStyle/>
          <a:p>
            <a:pPr fontAlgn="auto">
              <a:spcAft>
                <a:spcPts val="0"/>
              </a:spcAft>
              <a:buFont typeface="Arial" pitchFamily="34" charset="0"/>
              <a:buChar char="•"/>
              <a:defRPr/>
            </a:pPr>
            <a:r>
              <a:rPr lang="el-GR" sz="1800" dirty="0" smtClean="0"/>
              <a:t>Οι </a:t>
            </a:r>
            <a:r>
              <a:rPr lang="en-US" sz="1800" dirty="0" smtClean="0"/>
              <a:t>Roger </a:t>
            </a:r>
            <a:r>
              <a:rPr lang="en-US" sz="1800" dirty="0"/>
              <a:t>E.</a:t>
            </a:r>
            <a:r>
              <a:rPr lang="el-GR" sz="1800" dirty="0"/>
              <a:t> </a:t>
            </a:r>
            <a:r>
              <a:rPr lang="en-US" sz="1800" dirty="0"/>
              <a:t>Backhouse </a:t>
            </a:r>
            <a:r>
              <a:rPr lang="el-GR" sz="1800" dirty="0" smtClean="0"/>
              <a:t>και</a:t>
            </a:r>
            <a:r>
              <a:rPr lang="en-US" sz="1800" dirty="0" smtClean="0"/>
              <a:t> </a:t>
            </a:r>
            <a:r>
              <a:rPr lang="en-US" sz="1800" dirty="0"/>
              <a:t>Steven G. Medema </a:t>
            </a:r>
            <a:r>
              <a:rPr lang="el-GR" sz="1800" dirty="0" smtClean="0"/>
              <a:t>στο άρθρο τους για τον ορισμό των οικονομικών αναφέρουν ότι δεν υπάρχει ενιαίος ορισμός.  Στα σύγχρονα εγχειρίδια ο ορισμός </a:t>
            </a:r>
            <a:r>
              <a:rPr lang="el-GR" sz="1800" dirty="0"/>
              <a:t>σχετίζεται </a:t>
            </a:r>
            <a:r>
              <a:rPr lang="el-GR" sz="1800" dirty="0" smtClean="0"/>
              <a:t>με τη μελέτη της οικονομίας, της διαδικασίας συντονισμού, των αποτελεσμάτων της σπανιότητας, την επιστήμη της επιλογής και τη μελέτη της ανθρώπινης συμπεριφοράς</a:t>
            </a:r>
            <a:r>
              <a:rPr lang="en-US" sz="1800" dirty="0" smtClean="0"/>
              <a:t>.</a:t>
            </a:r>
            <a:endParaRPr lang="el-GR" sz="1800" dirty="0" smtClean="0"/>
          </a:p>
          <a:p>
            <a:pPr fontAlgn="auto">
              <a:spcAft>
                <a:spcPts val="0"/>
              </a:spcAft>
              <a:buFont typeface="Arial" pitchFamily="34" charset="0"/>
              <a:buChar char="•"/>
              <a:defRPr/>
            </a:pPr>
            <a:r>
              <a:rPr lang="el-GR" sz="1800" dirty="0" smtClean="0"/>
              <a:t>Με την επέκταση του πεδίου της επιστήμης [από μεγέθυνση μέχρι έγκλημα και θρησκεία] </a:t>
            </a:r>
            <a:r>
              <a:rPr lang="en-US" sz="1800" dirty="0" smtClean="0"/>
              <a:t> </a:t>
            </a:r>
            <a:r>
              <a:rPr lang="el-GR" sz="1800" dirty="0" smtClean="0"/>
              <a:t>κάθε ορισμός είναι ανεπαρκής</a:t>
            </a:r>
            <a:r>
              <a:rPr lang="en-US" sz="1800" dirty="0" smtClean="0"/>
              <a:t>. </a:t>
            </a:r>
            <a:r>
              <a:rPr lang="el-GR" sz="1800" dirty="0" smtClean="0"/>
              <a:t>Οι οικονομολόγοι γενικά καθοδηγούνται από πραγματιστικά κίνητρα και όχι από αυστηρούς ορισμούς του γνωστικού τους αντικειμένου. </a:t>
            </a:r>
          </a:p>
          <a:p>
            <a:pPr fontAlgn="auto">
              <a:spcAft>
                <a:spcPts val="0"/>
              </a:spcAft>
              <a:buFont typeface="Arial" pitchFamily="34" charset="0"/>
              <a:buChar char="•"/>
              <a:defRPr/>
            </a:pPr>
            <a:r>
              <a:rPr lang="en-US" sz="1800" dirty="0" smtClean="0"/>
              <a:t>Jacob Viner</a:t>
            </a:r>
            <a:r>
              <a:rPr lang="el-GR" sz="1800" dirty="0" smtClean="0"/>
              <a:t>:</a:t>
            </a:r>
            <a:r>
              <a:rPr lang="en-US" sz="1800" dirty="0" smtClean="0"/>
              <a:t> </a:t>
            </a:r>
            <a:r>
              <a:rPr lang="el-GR" sz="1800" dirty="0" smtClean="0"/>
              <a:t>«</a:t>
            </a:r>
            <a:r>
              <a:rPr lang="en-US" sz="1800" dirty="0" smtClean="0"/>
              <a:t>economics </a:t>
            </a:r>
            <a:r>
              <a:rPr lang="en-US" sz="1800" dirty="0"/>
              <a:t>is what economists </a:t>
            </a:r>
            <a:r>
              <a:rPr lang="en-US" sz="1800" dirty="0" smtClean="0"/>
              <a:t>do</a:t>
            </a:r>
            <a:r>
              <a:rPr lang="el-GR" sz="1800" dirty="0" smtClean="0"/>
              <a:t>»</a:t>
            </a:r>
            <a:r>
              <a:rPr lang="en-US" sz="1800" dirty="0" smtClean="0"/>
              <a:t>. </a:t>
            </a:r>
            <a:endParaRPr lang="el-GR" sz="1800" dirty="0" smtClean="0"/>
          </a:p>
          <a:p>
            <a:pPr fontAlgn="auto">
              <a:spcAft>
                <a:spcPts val="0"/>
              </a:spcAft>
              <a:buFont typeface="Arial" pitchFamily="34" charset="0"/>
              <a:buChar char="•"/>
              <a:defRPr/>
            </a:pPr>
            <a:r>
              <a:rPr lang="el-GR" sz="1800" dirty="0" smtClean="0"/>
              <a:t>Οι ορισμοί αντανακλούν την κατεύθυνση που οι συγγραφείς επιθυμούν να πάει η επιστήμη. </a:t>
            </a:r>
          </a:p>
          <a:p>
            <a:pPr marL="0" indent="0" fontAlgn="auto">
              <a:spcAft>
                <a:spcPts val="0"/>
              </a:spcAft>
              <a:buFont typeface="Arial" pitchFamily="34" charset="0"/>
              <a:buNone/>
              <a:defRPr/>
            </a:pPr>
            <a:r>
              <a:rPr lang="en-US" sz="1800" dirty="0" smtClean="0"/>
              <a:t>Roger E.</a:t>
            </a:r>
            <a:r>
              <a:rPr lang="el-GR" sz="1800" dirty="0" smtClean="0"/>
              <a:t> </a:t>
            </a:r>
            <a:r>
              <a:rPr lang="en-US" sz="1800" dirty="0" smtClean="0"/>
              <a:t>Backhouse </a:t>
            </a:r>
            <a:r>
              <a:rPr lang="en-US" sz="1800" dirty="0"/>
              <a:t>and Steven G. Medema. 2009. "Retrospectives: On the Definition of Economics." </a:t>
            </a:r>
            <a:r>
              <a:rPr lang="en-US" sz="1800" i="1" dirty="0"/>
              <a:t>Journal of Economic Perspectives</a:t>
            </a:r>
            <a:r>
              <a:rPr lang="en-US" sz="1800" dirty="0"/>
              <a:t>, 23(1): 221-33.</a:t>
            </a:r>
            <a:endParaRPr lang="en-US" sz="1800" dirty="0" smtClean="0"/>
          </a:p>
        </p:txBody>
      </p:sp>
      <p:sp>
        <p:nvSpPr>
          <p:cNvPr id="26628" name="TextBox 3"/>
          <p:cNvSpPr txBox="1">
            <a:spLocks noChangeArrowheads="1"/>
          </p:cNvSpPr>
          <p:nvPr/>
        </p:nvSpPr>
        <p:spPr bwMode="auto">
          <a:xfrm>
            <a:off x="755650" y="5373688"/>
            <a:ext cx="1944688"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GB" altLang="el-G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fontScale="90000"/>
          </a:bodyPr>
          <a:lstStyle/>
          <a:p>
            <a:pPr fontAlgn="auto">
              <a:spcAft>
                <a:spcPts val="0"/>
              </a:spcAft>
              <a:defRPr/>
            </a:pPr>
            <a:r>
              <a:rPr lang="el-GR" dirty="0"/>
              <a:t>Σε τι διαφέρει η οικονομική επιστήμη από τις θετικές επιστήμες;</a:t>
            </a:r>
          </a:p>
        </p:txBody>
      </p:sp>
      <p:sp>
        <p:nvSpPr>
          <p:cNvPr id="3" name="Θέση περιεχομένου 2"/>
          <p:cNvSpPr>
            <a:spLocks noGrp="1"/>
          </p:cNvSpPr>
          <p:nvPr>
            <p:ph idx="1"/>
          </p:nvPr>
        </p:nvSpPr>
        <p:spPr>
          <a:xfrm>
            <a:off x="463550" y="1557338"/>
            <a:ext cx="8229600" cy="4525962"/>
          </a:xfrm>
        </p:spPr>
        <p:txBody>
          <a:bodyPr rtlCol="0">
            <a:normAutofit lnSpcReduction="10000"/>
          </a:bodyPr>
          <a:lstStyle/>
          <a:p>
            <a:pPr fontAlgn="auto">
              <a:spcAft>
                <a:spcPts val="0"/>
              </a:spcAft>
              <a:buFont typeface="Arial" pitchFamily="34" charset="0"/>
              <a:buChar char="•"/>
              <a:defRPr/>
            </a:pPr>
            <a:r>
              <a:rPr lang="el-GR" sz="1800" dirty="0" smtClean="0"/>
              <a:t>Η οικονομική είναι μια κοινωνική επιστήμη. </a:t>
            </a:r>
          </a:p>
          <a:p>
            <a:pPr fontAlgn="auto">
              <a:spcAft>
                <a:spcPts val="0"/>
              </a:spcAft>
              <a:buFont typeface="Arial" pitchFamily="34" charset="0"/>
              <a:buChar char="•"/>
              <a:defRPr/>
            </a:pPr>
            <a:r>
              <a:rPr lang="el-GR" sz="1800" dirty="0" smtClean="0"/>
              <a:t>Διάκριση μεταξύ ανθρωπιστικών/κοινωνικ</a:t>
            </a:r>
            <a:r>
              <a:rPr lang="el-GR" sz="1800" dirty="0"/>
              <a:t>ών</a:t>
            </a:r>
            <a:r>
              <a:rPr lang="el-GR" sz="1800" dirty="0" smtClean="0"/>
              <a:t> και θετικών/φυσικ</a:t>
            </a:r>
            <a:r>
              <a:rPr lang="el-GR" sz="1800" dirty="0"/>
              <a:t>ών</a:t>
            </a:r>
            <a:r>
              <a:rPr lang="el-GR" sz="1800" dirty="0" smtClean="0"/>
              <a:t> επιστημών </a:t>
            </a:r>
            <a:r>
              <a:rPr lang="en-GB" sz="1800" dirty="0" err="1" smtClean="0"/>
              <a:t>Geisteswissenschaften</a:t>
            </a:r>
            <a:r>
              <a:rPr lang="el-GR" sz="1800" dirty="0" smtClean="0"/>
              <a:t> </a:t>
            </a:r>
            <a:r>
              <a:rPr lang="en-US" sz="1800" dirty="0" smtClean="0"/>
              <a:t>vs </a:t>
            </a:r>
            <a:r>
              <a:rPr lang="en-US" sz="1800" dirty="0" err="1" smtClean="0"/>
              <a:t>Naturwissenschaften</a:t>
            </a:r>
            <a:endParaRPr lang="el-GR" sz="1800" dirty="0" smtClean="0"/>
          </a:p>
          <a:p>
            <a:pPr fontAlgn="auto">
              <a:spcAft>
                <a:spcPts val="0"/>
              </a:spcAft>
              <a:buFont typeface="Arial" pitchFamily="34" charset="0"/>
              <a:buChar char="•"/>
              <a:defRPr/>
            </a:pPr>
            <a:r>
              <a:rPr lang="el-GR" sz="1800" dirty="0" smtClean="0"/>
              <a:t>Το αντικείμενο της οικονομικής επιστήμης μεταβάλλεται. Είναι αυτός λόγος για διαφορετικές επιστημονικές κατηγορίες ή υπάρχει καθολικότητα των επιστημονικών οικονομικών νόμων;</a:t>
            </a:r>
          </a:p>
          <a:p>
            <a:pPr fontAlgn="auto">
              <a:spcAft>
                <a:spcPts val="0"/>
              </a:spcAft>
              <a:buFont typeface="Arial" pitchFamily="34" charset="0"/>
              <a:buChar char="•"/>
              <a:defRPr/>
            </a:pPr>
            <a:r>
              <a:rPr lang="el-GR" sz="1800" dirty="0" smtClean="0"/>
              <a:t>Σχετική αδυναμία πειράματος.</a:t>
            </a:r>
            <a:r>
              <a:rPr lang="el-GR" sz="1800" dirty="0"/>
              <a:t> </a:t>
            </a:r>
            <a:endParaRPr lang="el-GR" sz="1800" dirty="0" smtClean="0"/>
          </a:p>
          <a:p>
            <a:pPr fontAlgn="auto">
              <a:spcAft>
                <a:spcPts val="0"/>
              </a:spcAft>
              <a:buFont typeface="Arial" pitchFamily="34" charset="0"/>
              <a:buChar char="•"/>
              <a:defRPr/>
            </a:pPr>
            <a:r>
              <a:rPr lang="el-GR" sz="1800" dirty="0" smtClean="0"/>
              <a:t>Διάκριση </a:t>
            </a:r>
            <a:r>
              <a:rPr lang="el-GR" sz="1800" dirty="0"/>
              <a:t>μεταξύ θετικών και κανονιστικών οικονομικών. Ελευθερία από αξιολογικές κρίσεις. Είναι εφικτό;</a:t>
            </a:r>
          </a:p>
          <a:p>
            <a:pPr fontAlgn="auto">
              <a:spcAft>
                <a:spcPts val="0"/>
              </a:spcAft>
              <a:buFont typeface="Arial" pitchFamily="34" charset="0"/>
              <a:buChar char="•"/>
              <a:defRPr/>
            </a:pPr>
            <a:r>
              <a:rPr lang="el-GR" sz="1800" dirty="0" smtClean="0"/>
              <a:t>Οι αξίες υπεισέρχονται στη διαμόρφωση και των πλέον τεχνικών ζητημάτων ακόμα και αν οι επιστήμονες δεν είναι συνειδητά στρατευμένοι σε μια πολιτική ιδεολογία. [Πειράματα με φοιτητές οικονομικών]</a:t>
            </a:r>
          </a:p>
          <a:p>
            <a:pPr fontAlgn="auto">
              <a:spcAft>
                <a:spcPts val="0"/>
              </a:spcAft>
              <a:buFont typeface="Arial" pitchFamily="34" charset="0"/>
              <a:buChar char="•"/>
              <a:defRPr/>
            </a:pPr>
            <a:r>
              <a:rPr lang="el-GR" sz="1800" dirty="0" smtClean="0"/>
              <a:t>Η οικονομική θεωρία επηρεάζει τη συμπεριφορά των οικονομικών δρώντων.  </a:t>
            </a:r>
          </a:p>
          <a:p>
            <a:pPr fontAlgn="auto">
              <a:spcAft>
                <a:spcPts val="0"/>
              </a:spcAft>
              <a:buFont typeface="Arial" pitchFamily="34" charset="0"/>
              <a:buChar char="•"/>
              <a:defRPr/>
            </a:pPr>
            <a:endParaRPr lang="el-GR" sz="1800" dirty="0"/>
          </a:p>
          <a:p>
            <a:pPr fontAlgn="auto">
              <a:spcAft>
                <a:spcPts val="0"/>
              </a:spcAft>
              <a:buFont typeface="Arial" pitchFamily="34" charset="0"/>
              <a:buChar char="•"/>
              <a:defRPr/>
            </a:pPr>
            <a:endParaRPr lang="el-GR" sz="1800" dirty="0" smtClean="0"/>
          </a:p>
        </p:txBody>
      </p:sp>
      <p:sp>
        <p:nvSpPr>
          <p:cNvPr id="27652" name="TextBox 3"/>
          <p:cNvSpPr txBox="1">
            <a:spLocks noChangeArrowheads="1"/>
          </p:cNvSpPr>
          <p:nvPr/>
        </p:nvSpPr>
        <p:spPr bwMode="auto">
          <a:xfrm>
            <a:off x="755650" y="5373688"/>
            <a:ext cx="1944688"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GB" altLang="el-G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l-GR" altLang="el-GR" smtClean="0"/>
              <a:t>Σκοποί  ενότητας</a:t>
            </a:r>
          </a:p>
        </p:txBody>
      </p:sp>
      <p:sp>
        <p:nvSpPr>
          <p:cNvPr id="3" name="Content Placeholder 2"/>
          <p:cNvSpPr>
            <a:spLocks noGrp="1"/>
          </p:cNvSpPr>
          <p:nvPr>
            <p:ph idx="1"/>
          </p:nvPr>
        </p:nvSpPr>
        <p:spPr>
          <a:xfrm>
            <a:off x="463550" y="1557338"/>
            <a:ext cx="8229600" cy="4525962"/>
          </a:xfrm>
        </p:spPr>
        <p:txBody>
          <a:bodyPr/>
          <a:lstStyle/>
          <a:p>
            <a:pPr marL="0"/>
            <a:r>
              <a:rPr lang="el-GR" altLang="el-GR" smtClean="0"/>
              <a:t>Να εξηγήσει τον σκοπό του μαθήματος</a:t>
            </a:r>
          </a:p>
          <a:p>
            <a:pPr marL="0"/>
            <a:r>
              <a:rPr lang="el-GR" altLang="el-GR" smtClean="0"/>
              <a:t>Να εξηγήσει γιατί χρειάζεται η ΙΟΘ στην εκπαίδευση των οικονομολόγων</a:t>
            </a:r>
          </a:p>
          <a:p>
            <a:pPr marL="0"/>
            <a:r>
              <a:rPr lang="el-GR" altLang="el-GR" smtClean="0"/>
              <a:t>Να δώσει βασικά στοιχεία της μεθοδολογίας των οικονομικών επιστημών</a:t>
            </a:r>
          </a:p>
          <a:p>
            <a:pPr marL="0"/>
            <a:r>
              <a:rPr lang="el-GR" altLang="el-GR" smtClean="0"/>
              <a:t>Να κάνει μια σύντομη επισκόπηση της πορείας της οικονομικής σκέψης από την αρχαιότητα μέχρι τον 20</a:t>
            </a:r>
            <a:r>
              <a:rPr lang="el-GR" altLang="el-GR" baseline="30000" smtClean="0"/>
              <a:t>ο</a:t>
            </a:r>
            <a:r>
              <a:rPr lang="el-GR" altLang="el-GR" smtClean="0"/>
              <a:t> αιώνα</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fontScale="90000"/>
          </a:bodyPr>
          <a:lstStyle/>
          <a:p>
            <a:pPr fontAlgn="auto">
              <a:spcAft>
                <a:spcPts val="0"/>
              </a:spcAft>
              <a:defRPr/>
            </a:pPr>
            <a:r>
              <a:rPr lang="el-GR" dirty="0"/>
              <a:t>Πως προχωράει η επιστήμη;</a:t>
            </a:r>
            <a:br>
              <a:rPr lang="el-GR" dirty="0"/>
            </a:br>
            <a:r>
              <a:rPr lang="el-GR" dirty="0" smtClean="0"/>
              <a:t>Κριτήρια αποδοχής </a:t>
            </a:r>
            <a:r>
              <a:rPr lang="el-GR" dirty="0"/>
              <a:t>ή </a:t>
            </a:r>
            <a:r>
              <a:rPr lang="el-GR" dirty="0" smtClean="0"/>
              <a:t>απόρριψης</a:t>
            </a:r>
            <a:endParaRPr lang="el-GR" dirty="0"/>
          </a:p>
        </p:txBody>
      </p:sp>
      <p:sp>
        <p:nvSpPr>
          <p:cNvPr id="3" name="Θέση περιεχομένου 2"/>
          <p:cNvSpPr>
            <a:spLocks noGrp="1"/>
          </p:cNvSpPr>
          <p:nvPr>
            <p:ph idx="1"/>
          </p:nvPr>
        </p:nvSpPr>
        <p:spPr>
          <a:xfrm>
            <a:off x="463550" y="1557338"/>
            <a:ext cx="8229600" cy="4525962"/>
          </a:xfrm>
        </p:spPr>
        <p:txBody>
          <a:bodyPr rtlCol="0">
            <a:normAutofit lnSpcReduction="10000"/>
          </a:bodyPr>
          <a:lstStyle/>
          <a:p>
            <a:pPr fontAlgn="auto">
              <a:spcAft>
                <a:spcPts val="0"/>
              </a:spcAft>
              <a:buFont typeface="Arial" pitchFamily="34" charset="0"/>
              <a:buChar char="•"/>
              <a:defRPr/>
            </a:pPr>
            <a:r>
              <a:rPr lang="el-GR" sz="1800" dirty="0" smtClean="0"/>
              <a:t>Δύο βασικές αντιλήψεις για την πρόοδο της επιστήμης:</a:t>
            </a:r>
          </a:p>
          <a:p>
            <a:pPr fontAlgn="auto">
              <a:spcAft>
                <a:spcPts val="0"/>
              </a:spcAft>
              <a:buFont typeface="+mj-lt"/>
              <a:buAutoNum type="arabicPeriod"/>
              <a:defRPr/>
            </a:pPr>
            <a:r>
              <a:rPr lang="el-GR" sz="1800" dirty="0" smtClean="0"/>
              <a:t>Η </a:t>
            </a:r>
            <a:r>
              <a:rPr lang="el-GR" sz="1800" b="1" dirty="0" smtClean="0"/>
              <a:t>σωρευτική</a:t>
            </a:r>
            <a:r>
              <a:rPr lang="el-GR" sz="1800" dirty="0" smtClean="0"/>
              <a:t> αντίληψη </a:t>
            </a:r>
            <a:r>
              <a:rPr lang="en-US" sz="1800" dirty="0" smtClean="0"/>
              <a:t>(cumulative view)</a:t>
            </a:r>
          </a:p>
          <a:p>
            <a:pPr fontAlgn="auto">
              <a:spcAft>
                <a:spcPts val="0"/>
              </a:spcAft>
              <a:buFont typeface="+mj-lt"/>
              <a:buAutoNum type="arabicPeriod"/>
              <a:defRPr/>
            </a:pPr>
            <a:r>
              <a:rPr lang="el-GR" sz="1800" dirty="0" smtClean="0"/>
              <a:t>Η </a:t>
            </a:r>
            <a:r>
              <a:rPr lang="el-GR" sz="1800" b="1" dirty="0" smtClean="0"/>
              <a:t>ανταγωνιστική</a:t>
            </a:r>
            <a:r>
              <a:rPr lang="el-GR" sz="1800" dirty="0" smtClean="0"/>
              <a:t> αντίληψη </a:t>
            </a:r>
            <a:r>
              <a:rPr lang="en-US" sz="1800" dirty="0" smtClean="0"/>
              <a:t>(competitive view)</a:t>
            </a:r>
          </a:p>
          <a:p>
            <a:pPr fontAlgn="auto">
              <a:spcAft>
                <a:spcPts val="0"/>
              </a:spcAft>
              <a:buFont typeface="Arial" pitchFamily="34" charset="0"/>
              <a:buChar char="•"/>
              <a:defRPr/>
            </a:pPr>
            <a:r>
              <a:rPr lang="el-GR" sz="1800" dirty="0" smtClean="0"/>
              <a:t>Σύμφωνα με τη </a:t>
            </a:r>
            <a:r>
              <a:rPr lang="el-GR" sz="1800" b="1" dirty="0" smtClean="0"/>
              <a:t>σωρευτική</a:t>
            </a:r>
            <a:r>
              <a:rPr lang="el-GR" sz="1800" dirty="0" smtClean="0"/>
              <a:t> αντίληψη κάθε νέα γενεά επιστημόνων διορθώνει τα λάθη της προηγούμενης και προσθέτει στη συσσωρευμένη δεξαμενή της γνώσης. Στεκόμαστε μεν σε ώμους γιγάντων αλλά βλέπουμε ψηλότερα από αυτούς. Είναι σα μια χιονοστιβάδα που όσο κατεβαίνει την πλαγιά μαζεύει περισσότερο χιόνι. Σύμφωνα με τη λογική αυτή η ιστορία ενός επιστημονικού πεδίου δεν βοηθάει στην καλύτερη κατανόησή του.</a:t>
            </a:r>
          </a:p>
          <a:p>
            <a:pPr fontAlgn="auto">
              <a:spcAft>
                <a:spcPts val="0"/>
              </a:spcAft>
              <a:buFont typeface="Arial" pitchFamily="34" charset="0"/>
              <a:buChar char="•"/>
              <a:defRPr/>
            </a:pPr>
            <a:r>
              <a:rPr lang="el-GR" sz="1800" dirty="0" smtClean="0"/>
              <a:t>Η αντίληψη αυτή σχετίζεται με τον Κύκλο της Βιέννης του μεσοπολέμου και τον θετικισμό </a:t>
            </a:r>
            <a:r>
              <a:rPr lang="en-US" sz="1800" dirty="0" smtClean="0"/>
              <a:t>(positivism).</a:t>
            </a:r>
          </a:p>
          <a:p>
            <a:pPr fontAlgn="auto">
              <a:spcAft>
                <a:spcPts val="0"/>
              </a:spcAft>
              <a:buFont typeface="Arial" pitchFamily="34" charset="0"/>
              <a:buChar char="•"/>
              <a:defRPr/>
            </a:pPr>
            <a:r>
              <a:rPr lang="el-GR" sz="1800" dirty="0" smtClean="0"/>
              <a:t>Διαφορά μεταξύ </a:t>
            </a:r>
            <a:r>
              <a:rPr lang="el-GR" sz="1800" b="1" dirty="0" smtClean="0"/>
              <a:t>αναλυτικών</a:t>
            </a:r>
            <a:r>
              <a:rPr lang="el-GR" sz="1800" dirty="0" smtClean="0"/>
              <a:t> (</a:t>
            </a:r>
            <a:r>
              <a:rPr lang="en-US" sz="1800" dirty="0"/>
              <a:t>a</a:t>
            </a:r>
            <a:r>
              <a:rPr lang="en-US" sz="1800" dirty="0" smtClean="0"/>
              <a:t> priori/</a:t>
            </a:r>
            <a:r>
              <a:rPr lang="el-GR" sz="1800" dirty="0" smtClean="0"/>
              <a:t>μαθηματικές) και </a:t>
            </a:r>
            <a:r>
              <a:rPr lang="el-GR" sz="1800" b="1" dirty="0" smtClean="0"/>
              <a:t>συνθετικών</a:t>
            </a:r>
            <a:r>
              <a:rPr lang="el-GR" sz="1800" dirty="0" smtClean="0"/>
              <a:t> </a:t>
            </a:r>
            <a:r>
              <a:rPr lang="en-US" sz="1800" dirty="0" smtClean="0"/>
              <a:t>(a posteriori/</a:t>
            </a:r>
            <a:r>
              <a:rPr lang="el-GR" sz="1800" dirty="0" smtClean="0"/>
              <a:t>επιστημονικές) προτάσεων.</a:t>
            </a:r>
          </a:p>
          <a:p>
            <a:pPr fontAlgn="auto">
              <a:spcAft>
                <a:spcPts val="0"/>
              </a:spcAft>
              <a:buFont typeface="Arial" pitchFamily="34" charset="0"/>
              <a:buChar char="•"/>
              <a:defRPr/>
            </a:pPr>
            <a:r>
              <a:rPr lang="el-GR" sz="1800" dirty="0" smtClean="0"/>
              <a:t>Όποια πρόταση δε μπορεί να </a:t>
            </a:r>
            <a:r>
              <a:rPr lang="el-GR" sz="1800" b="1" dirty="0" smtClean="0"/>
              <a:t>επαληθευθεί</a:t>
            </a:r>
            <a:r>
              <a:rPr lang="el-GR" sz="1800" dirty="0" smtClean="0"/>
              <a:t> εμπειρικά είναι </a:t>
            </a:r>
            <a:r>
              <a:rPr lang="el-GR" sz="1800" b="1" dirty="0" smtClean="0"/>
              <a:t>μεταφυσική</a:t>
            </a:r>
            <a:r>
              <a:rPr lang="el-GR" sz="1800" dirty="0" smtClean="0"/>
              <a:t>. </a:t>
            </a:r>
          </a:p>
          <a:p>
            <a:pPr fontAlgn="auto">
              <a:spcAft>
                <a:spcPts val="0"/>
              </a:spcAft>
              <a:buFont typeface="Arial" pitchFamily="34" charset="0"/>
              <a:buChar char="•"/>
              <a:defRPr/>
            </a:pPr>
            <a:endParaRPr lang="en-US" sz="1800" dirty="0" smtClean="0"/>
          </a:p>
          <a:p>
            <a:pPr fontAlgn="auto">
              <a:spcAft>
                <a:spcPts val="0"/>
              </a:spcAft>
              <a:buFont typeface="Arial" pitchFamily="34" charset="0"/>
              <a:buChar char="•"/>
              <a:defRPr/>
            </a:pPr>
            <a:endParaRPr lang="el-GR" sz="1800" dirty="0" smtClean="0"/>
          </a:p>
          <a:p>
            <a:pPr fontAlgn="auto">
              <a:spcAft>
                <a:spcPts val="0"/>
              </a:spcAft>
              <a:buFont typeface="Arial" pitchFamily="34" charset="0"/>
              <a:buChar char="•"/>
              <a:defRPr/>
            </a:pPr>
            <a:endParaRPr lang="el-GR" sz="1800" dirty="0"/>
          </a:p>
        </p:txBody>
      </p:sp>
      <p:sp>
        <p:nvSpPr>
          <p:cNvPr id="28676" name="TextBox 3"/>
          <p:cNvSpPr txBox="1">
            <a:spLocks noChangeArrowheads="1"/>
          </p:cNvSpPr>
          <p:nvPr/>
        </p:nvSpPr>
        <p:spPr bwMode="auto">
          <a:xfrm>
            <a:off x="755650" y="5373688"/>
            <a:ext cx="1944688"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GB" altLang="el-G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fontScale="90000"/>
          </a:bodyPr>
          <a:lstStyle/>
          <a:p>
            <a:pPr fontAlgn="auto">
              <a:spcAft>
                <a:spcPts val="0"/>
              </a:spcAft>
              <a:defRPr/>
            </a:pPr>
            <a:r>
              <a:rPr lang="el-GR" dirty="0"/>
              <a:t>Πως προχωράει η επιστήμη;</a:t>
            </a:r>
            <a:br>
              <a:rPr lang="el-GR" dirty="0"/>
            </a:br>
            <a:r>
              <a:rPr lang="el-GR" dirty="0" smtClean="0"/>
              <a:t>Κριτήρια αποδοχής </a:t>
            </a:r>
            <a:r>
              <a:rPr lang="el-GR" dirty="0"/>
              <a:t>ή </a:t>
            </a:r>
            <a:r>
              <a:rPr lang="el-GR" dirty="0" smtClean="0"/>
              <a:t>απόρριψης</a:t>
            </a:r>
            <a:endParaRPr lang="el-GR" dirty="0"/>
          </a:p>
        </p:txBody>
      </p:sp>
      <p:sp>
        <p:nvSpPr>
          <p:cNvPr id="3" name="Θέση περιεχομένου 2"/>
          <p:cNvSpPr>
            <a:spLocks noGrp="1"/>
          </p:cNvSpPr>
          <p:nvPr>
            <p:ph idx="1"/>
          </p:nvPr>
        </p:nvSpPr>
        <p:spPr>
          <a:xfrm>
            <a:off x="463550" y="1557338"/>
            <a:ext cx="8229600" cy="4525962"/>
          </a:xfrm>
        </p:spPr>
        <p:txBody>
          <a:bodyPr rtlCol="0">
            <a:normAutofit/>
          </a:bodyPr>
          <a:lstStyle/>
          <a:p>
            <a:pPr fontAlgn="auto">
              <a:spcAft>
                <a:spcPts val="0"/>
              </a:spcAft>
              <a:buFont typeface="Arial" pitchFamily="34" charset="0"/>
              <a:buChar char="•"/>
              <a:defRPr/>
            </a:pPr>
            <a:r>
              <a:rPr lang="el-GR" sz="1800" dirty="0" smtClean="0"/>
              <a:t>Το πρόβλημα με το θετικισμό είναι ότι οι επιστημονικές προτάσεις δε μπορεί να είναι επαληθεύσιμες.</a:t>
            </a:r>
          </a:p>
          <a:p>
            <a:pPr fontAlgn="auto">
              <a:spcAft>
                <a:spcPts val="0"/>
              </a:spcAft>
              <a:buFont typeface="Arial" pitchFamily="34" charset="0"/>
              <a:buChar char="•"/>
              <a:defRPr/>
            </a:pPr>
            <a:r>
              <a:rPr lang="el-GR" sz="1800" dirty="0" smtClean="0"/>
              <a:t>Το πρόβλημα της επαγωγής.</a:t>
            </a:r>
          </a:p>
          <a:p>
            <a:pPr fontAlgn="auto">
              <a:spcAft>
                <a:spcPts val="0"/>
              </a:spcAft>
              <a:buFont typeface="Arial" pitchFamily="34" charset="0"/>
              <a:buChar char="•"/>
              <a:defRPr/>
            </a:pPr>
            <a:r>
              <a:rPr lang="el-GR" sz="1800" dirty="0" smtClean="0"/>
              <a:t>Η κριτική του </a:t>
            </a:r>
            <a:r>
              <a:rPr lang="en-US" sz="1800" dirty="0" smtClean="0"/>
              <a:t>Karl Popper</a:t>
            </a:r>
            <a:r>
              <a:rPr lang="el-GR" sz="1800" dirty="0" smtClean="0"/>
              <a:t>. </a:t>
            </a:r>
            <a:endParaRPr lang="en-US" sz="1800" dirty="0" smtClean="0"/>
          </a:p>
          <a:p>
            <a:pPr fontAlgn="auto">
              <a:spcAft>
                <a:spcPts val="0"/>
              </a:spcAft>
              <a:buFont typeface="Arial" pitchFamily="34" charset="0"/>
              <a:buChar char="•"/>
              <a:defRPr/>
            </a:pPr>
            <a:r>
              <a:rPr lang="el-GR" sz="1800" dirty="0" smtClean="0"/>
              <a:t>Οι επιστημονικές προτάσεις μπορεί να είναι μόνο </a:t>
            </a:r>
            <a:r>
              <a:rPr lang="el-GR" sz="1800" dirty="0" err="1" smtClean="0"/>
              <a:t>διαψεύσιμες</a:t>
            </a:r>
            <a:r>
              <a:rPr lang="el-GR" sz="1800" dirty="0" smtClean="0"/>
              <a:t> </a:t>
            </a:r>
            <a:r>
              <a:rPr lang="en-US" sz="1800" dirty="0" smtClean="0"/>
              <a:t>(falsifiable)</a:t>
            </a:r>
            <a:endParaRPr lang="el-GR" sz="1800" dirty="0" smtClean="0"/>
          </a:p>
          <a:p>
            <a:pPr fontAlgn="auto">
              <a:spcAft>
                <a:spcPts val="0"/>
              </a:spcAft>
              <a:buFont typeface="Arial" pitchFamily="34" charset="0"/>
              <a:buChar char="•"/>
              <a:defRPr/>
            </a:pPr>
            <a:r>
              <a:rPr lang="el-GR" sz="1800" dirty="0" smtClean="0"/>
              <a:t>Οι επιστήμονες οφείλουν να εκφράζουν τις προτάσεις τους με τρόπο που να μπορεί να ελεγχθεί εμπειρικά</a:t>
            </a:r>
            <a:endParaRPr lang="en-US" sz="1800" dirty="0" smtClean="0"/>
          </a:p>
          <a:p>
            <a:pPr fontAlgn="auto">
              <a:spcAft>
                <a:spcPts val="0"/>
              </a:spcAft>
              <a:buFont typeface="Arial" pitchFamily="34" charset="0"/>
              <a:buChar char="•"/>
              <a:defRPr/>
            </a:pPr>
            <a:r>
              <a:rPr lang="el-GR" sz="1800" dirty="0" smtClean="0"/>
              <a:t>Αν μια επιστημονική υπόθεση διαψευσθεί, διατυπώνεται μια νέα υπόθεση.</a:t>
            </a:r>
          </a:p>
          <a:p>
            <a:pPr fontAlgn="auto">
              <a:spcAft>
                <a:spcPts val="0"/>
              </a:spcAft>
              <a:buFont typeface="Arial" pitchFamily="34" charset="0"/>
              <a:buChar char="•"/>
              <a:defRPr/>
            </a:pPr>
            <a:r>
              <a:rPr lang="el-GR" sz="1800" dirty="0" smtClean="0"/>
              <a:t>Αλλά η θεωρία στον πυρήνα δε μπορεί να διαψευσθεί διότι πάντα μπορούμε να διατυπώσουμε νέες προτάσεις από την ίδια θεωρία μεταβάλλοντας τις επικουρικές υποθέσεις</a:t>
            </a:r>
          </a:p>
          <a:p>
            <a:pPr marL="0" indent="0" fontAlgn="auto">
              <a:spcAft>
                <a:spcPts val="0"/>
              </a:spcAft>
              <a:buFont typeface="Arial" pitchFamily="34" charset="0"/>
              <a:buNone/>
              <a:defRPr/>
            </a:pPr>
            <a:endParaRPr lang="en-US" sz="1800" dirty="0" smtClean="0"/>
          </a:p>
          <a:p>
            <a:pPr marL="0" indent="0" fontAlgn="auto">
              <a:spcAft>
                <a:spcPts val="0"/>
              </a:spcAft>
              <a:buFont typeface="Arial" pitchFamily="34" charset="0"/>
              <a:buNone/>
              <a:defRPr/>
            </a:pPr>
            <a:endParaRPr lang="en-US" sz="1800" dirty="0" smtClean="0"/>
          </a:p>
          <a:p>
            <a:pPr fontAlgn="auto">
              <a:spcAft>
                <a:spcPts val="0"/>
              </a:spcAft>
              <a:buFont typeface="Arial" pitchFamily="34" charset="0"/>
              <a:buChar char="•"/>
              <a:defRPr/>
            </a:pPr>
            <a:endParaRPr lang="el-GR" sz="1800" dirty="0" smtClean="0"/>
          </a:p>
          <a:p>
            <a:pPr fontAlgn="auto">
              <a:spcAft>
                <a:spcPts val="0"/>
              </a:spcAft>
              <a:buFont typeface="Arial" pitchFamily="34" charset="0"/>
              <a:buChar char="•"/>
              <a:defRPr/>
            </a:pPr>
            <a:endParaRPr lang="el-GR" sz="1800" dirty="0"/>
          </a:p>
        </p:txBody>
      </p:sp>
      <p:sp>
        <p:nvSpPr>
          <p:cNvPr id="29700" name="TextBox 3"/>
          <p:cNvSpPr txBox="1">
            <a:spLocks noChangeArrowheads="1"/>
          </p:cNvSpPr>
          <p:nvPr/>
        </p:nvSpPr>
        <p:spPr bwMode="auto">
          <a:xfrm>
            <a:off x="755650" y="5373688"/>
            <a:ext cx="1944688"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GB" altLang="el-G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fontScale="90000"/>
          </a:bodyPr>
          <a:lstStyle/>
          <a:p>
            <a:pPr fontAlgn="auto">
              <a:spcAft>
                <a:spcPts val="0"/>
              </a:spcAft>
              <a:defRPr/>
            </a:pPr>
            <a:r>
              <a:rPr lang="el-GR" dirty="0"/>
              <a:t>Πως προχωράει η επιστήμη;</a:t>
            </a:r>
            <a:br>
              <a:rPr lang="el-GR" dirty="0"/>
            </a:br>
            <a:r>
              <a:rPr lang="el-GR" dirty="0" smtClean="0"/>
              <a:t>Κριτήρια αποδοχής </a:t>
            </a:r>
            <a:r>
              <a:rPr lang="el-GR" dirty="0"/>
              <a:t>ή </a:t>
            </a:r>
            <a:r>
              <a:rPr lang="el-GR" dirty="0" smtClean="0"/>
              <a:t>απόρριψης</a:t>
            </a:r>
            <a:endParaRPr lang="el-GR" dirty="0"/>
          </a:p>
        </p:txBody>
      </p:sp>
      <p:sp>
        <p:nvSpPr>
          <p:cNvPr id="30724" name="TextBox 3"/>
          <p:cNvSpPr txBox="1">
            <a:spLocks noChangeArrowheads="1"/>
          </p:cNvSpPr>
          <p:nvPr/>
        </p:nvSpPr>
        <p:spPr bwMode="auto">
          <a:xfrm>
            <a:off x="755650" y="5373688"/>
            <a:ext cx="1944688"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GB" altLang="el-GR"/>
          </a:p>
        </p:txBody>
      </p:sp>
      <p:pic>
        <p:nvPicPr>
          <p:cNvPr id="3072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1766888"/>
            <a:ext cx="2695575" cy="3257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26" name="Rectangle 4"/>
          <p:cNvSpPr>
            <a:spLocks noChangeArrowheads="1"/>
          </p:cNvSpPr>
          <p:nvPr/>
        </p:nvSpPr>
        <p:spPr bwMode="auto">
          <a:xfrm>
            <a:off x="971550" y="5229225"/>
            <a:ext cx="26955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altLang="el-GR"/>
              <a:t>Karl Popper  </a:t>
            </a:r>
          </a:p>
          <a:p>
            <a:pPr algn="ctr"/>
            <a:r>
              <a:rPr lang="en-GB" altLang="el-GR"/>
              <a:t>(1902-1994)</a:t>
            </a:r>
          </a:p>
        </p:txBody>
      </p:sp>
      <p:pic>
        <p:nvPicPr>
          <p:cNvPr id="307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625" y="1844675"/>
            <a:ext cx="1800225" cy="273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28" name="Rectangle 7"/>
          <p:cNvSpPr>
            <a:spLocks noChangeArrowheads="1"/>
          </p:cNvSpPr>
          <p:nvPr/>
        </p:nvSpPr>
        <p:spPr bwMode="auto">
          <a:xfrm>
            <a:off x="4464050" y="4892675"/>
            <a:ext cx="38877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de-DE" altLang="el-GR" i="1"/>
              <a:t>Logik der Forschung</a:t>
            </a:r>
            <a:r>
              <a:rPr lang="de-DE" altLang="el-GR"/>
              <a:t>, Vienna: 1935</a:t>
            </a:r>
            <a:endParaRPr lang="el-GR" altLang="el-GR"/>
          </a:p>
          <a:p>
            <a:pPr algn="ctr"/>
            <a:r>
              <a:rPr lang="el-GR" altLang="el-GR" i="1"/>
              <a:t>Η λογική της επιστημονικής έρευνας</a:t>
            </a:r>
            <a:endParaRPr lang="de-DE" altLang="el-GR" i="1"/>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sz="half" idx="2"/>
          </p:nvPr>
        </p:nvSpPr>
        <p:spPr>
          <a:xfrm>
            <a:off x="457200" y="1557338"/>
            <a:ext cx="3008313" cy="4608512"/>
          </a:xfrm>
        </p:spPr>
        <p:txBody>
          <a:bodyPr rtlCol="0">
            <a:normAutofit fontScale="85000" lnSpcReduction="10000"/>
          </a:bodyPr>
          <a:lstStyle/>
          <a:p>
            <a:pPr fontAlgn="auto">
              <a:spcAft>
                <a:spcPts val="0"/>
              </a:spcAft>
              <a:buFont typeface="Arial" pitchFamily="34" charset="0"/>
              <a:buNone/>
              <a:defRPr/>
            </a:pPr>
            <a:r>
              <a:rPr lang="el-GR" sz="2800" dirty="0" smtClean="0"/>
              <a:t>Η ανακάλυψη του πλανήτη Ποσειδώνα από την παρατήρηση της τροχιάς του πλανήτη Ουρανού στα μέσα του 19</a:t>
            </a:r>
            <a:r>
              <a:rPr lang="el-GR" sz="2800" baseline="30000" dirty="0" smtClean="0"/>
              <a:t>ου</a:t>
            </a:r>
            <a:r>
              <a:rPr lang="el-GR" sz="2800" dirty="0" smtClean="0"/>
              <a:t> αιώνα.</a:t>
            </a:r>
          </a:p>
          <a:p>
            <a:pPr fontAlgn="auto">
              <a:spcAft>
                <a:spcPts val="0"/>
              </a:spcAft>
              <a:buFont typeface="Arial" pitchFamily="34" charset="0"/>
              <a:buNone/>
              <a:defRPr/>
            </a:pPr>
            <a:r>
              <a:rPr lang="el-GR" sz="2800" dirty="0" smtClean="0"/>
              <a:t>Δεν διαψεύσθηκε η θεωρία του Νεύτωνα, έγινε μια νέα υπόθεση ότι υπάρχει κάποιος άλλος πλανήτης που επηρεάζει την τροχιά. </a:t>
            </a:r>
          </a:p>
        </p:txBody>
      </p:sp>
      <p:sp>
        <p:nvSpPr>
          <p:cNvPr id="31747" name="Τίτλος 4"/>
          <p:cNvSpPr>
            <a:spLocks noGrp="1"/>
          </p:cNvSpPr>
          <p:nvPr>
            <p:ph type="title"/>
          </p:nvPr>
        </p:nvSpPr>
        <p:spPr>
          <a:xfrm>
            <a:off x="457200" y="273050"/>
            <a:ext cx="8229600" cy="1144588"/>
          </a:xfrm>
        </p:spPr>
        <p:txBody>
          <a:bodyPr/>
          <a:lstStyle/>
          <a:p>
            <a:r>
              <a:rPr altLang="el-GR" smtClean="0"/>
              <a:t>Παράδειγμα</a:t>
            </a:r>
          </a:p>
        </p:txBody>
      </p:sp>
      <p:pic>
        <p:nvPicPr>
          <p:cNvPr id="3174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375" y="1604963"/>
            <a:ext cx="1855788" cy="2360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749" name="Rectangle 3"/>
          <p:cNvSpPr>
            <a:spLocks noChangeArrowheads="1"/>
          </p:cNvSpPr>
          <p:nvPr/>
        </p:nvSpPr>
        <p:spPr bwMode="auto">
          <a:xfrm>
            <a:off x="3635375" y="4149725"/>
            <a:ext cx="2449513"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vi-VN" altLang="el-GR">
                <a:latin typeface="Arial" charset="0"/>
              </a:rPr>
              <a:t>Urbain Le Verrier </a:t>
            </a:r>
            <a:endParaRPr lang="el-GR" altLang="el-GR"/>
          </a:p>
          <a:p>
            <a:pPr algn="ctr"/>
            <a:r>
              <a:rPr lang="vi-VN" altLang="el-GR">
                <a:latin typeface="Arial" charset="0"/>
              </a:rPr>
              <a:t>(1811–1877)</a:t>
            </a:r>
            <a:endParaRPr lang="el-GR" altLang="el-GR"/>
          </a:p>
          <a:p>
            <a:r>
              <a:rPr lang="el-GR" altLang="el-GR"/>
              <a:t>Γάλλος αστρονόμος που ανακάλυψε τον Ποσειδώνα</a:t>
            </a:r>
            <a:endParaRPr lang="en-GB" altLang="el-GR"/>
          </a:p>
        </p:txBody>
      </p:sp>
      <p:pic>
        <p:nvPicPr>
          <p:cNvPr id="3175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3300" y="1700213"/>
            <a:ext cx="1824038" cy="2016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751" name="Rectangle 6"/>
          <p:cNvSpPr>
            <a:spLocks noChangeArrowheads="1"/>
          </p:cNvSpPr>
          <p:nvPr/>
        </p:nvSpPr>
        <p:spPr bwMode="auto">
          <a:xfrm>
            <a:off x="6011863" y="4149725"/>
            <a:ext cx="252095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l-GR"/>
              <a:t>John Couch Adams </a:t>
            </a:r>
            <a:endParaRPr lang="el-GR" altLang="el-GR"/>
          </a:p>
          <a:p>
            <a:pPr algn="ctr"/>
            <a:r>
              <a:rPr lang="en-US" altLang="el-GR"/>
              <a:t>(1819 –1892)</a:t>
            </a:r>
            <a:endParaRPr lang="el-GR" altLang="el-GR"/>
          </a:p>
          <a:p>
            <a:r>
              <a:rPr lang="el-GR" altLang="el-GR"/>
              <a:t>Άγγλος αστρονόμος που έκανε ανεξάρτητα την ίδια ανακάλυψη</a:t>
            </a:r>
            <a:endParaRPr lang="en-GB" altLang="el-G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fontScale="90000"/>
          </a:bodyPr>
          <a:lstStyle/>
          <a:p>
            <a:pPr fontAlgn="auto">
              <a:spcAft>
                <a:spcPts val="0"/>
              </a:spcAft>
              <a:defRPr/>
            </a:pPr>
            <a:r>
              <a:rPr lang="el-GR" dirty="0"/>
              <a:t>Πως προχωράει η επιστήμη;</a:t>
            </a:r>
            <a:br>
              <a:rPr lang="el-GR" dirty="0"/>
            </a:br>
            <a:r>
              <a:rPr lang="el-GR" dirty="0" smtClean="0"/>
              <a:t>Κριτήρια αποδοχής </a:t>
            </a:r>
            <a:r>
              <a:rPr lang="el-GR" dirty="0"/>
              <a:t>ή </a:t>
            </a:r>
            <a:r>
              <a:rPr lang="el-GR" dirty="0" smtClean="0"/>
              <a:t>απόρριψης</a:t>
            </a:r>
            <a:endParaRPr lang="el-GR" dirty="0"/>
          </a:p>
        </p:txBody>
      </p:sp>
      <p:sp>
        <p:nvSpPr>
          <p:cNvPr id="32771" name="Θέση περιεχομένου 2"/>
          <p:cNvSpPr>
            <a:spLocks noGrp="1"/>
          </p:cNvSpPr>
          <p:nvPr>
            <p:ph idx="1"/>
          </p:nvPr>
        </p:nvSpPr>
        <p:spPr>
          <a:xfrm>
            <a:off x="463550" y="1557338"/>
            <a:ext cx="8229600" cy="4525962"/>
          </a:xfrm>
        </p:spPr>
        <p:txBody>
          <a:bodyPr/>
          <a:lstStyle/>
          <a:p>
            <a:r>
              <a:rPr lang="el-GR" altLang="el-GR" sz="1800" b="1" smtClean="0"/>
              <a:t>Η ανταγωνιστική άποψη</a:t>
            </a:r>
          </a:p>
          <a:p>
            <a:r>
              <a:rPr lang="el-GR" altLang="el-GR" sz="1800" smtClean="0"/>
              <a:t>Η επιστήμη δεν προχωράει με τη συσσώρευση νέας γνώσης αλλά με τη διατύπωση εναλλακτικών θεωριών οι οποίες αντιμάχονται.</a:t>
            </a:r>
          </a:p>
          <a:p>
            <a:r>
              <a:rPr lang="el-GR" altLang="el-GR" sz="1800" smtClean="0"/>
              <a:t>Η επικράτηση μιας θεωρίας εξαρτάται από την ικανότητά της να ανταποκρίνεται καλύτερα στην εξήγηση των φαινομένων και από τη συγκρότηση της επιστημονικής κοινότητας</a:t>
            </a:r>
          </a:p>
          <a:p>
            <a:r>
              <a:rPr lang="en-US" altLang="el-GR" sz="1800" smtClean="0"/>
              <a:t>Thomas S. Kuhn (1922–1996)</a:t>
            </a:r>
            <a:r>
              <a:rPr lang="el-GR" altLang="el-GR" sz="1800" smtClean="0"/>
              <a:t>: </a:t>
            </a:r>
            <a:r>
              <a:rPr lang="el-GR" altLang="el-GR" sz="1800" i="1" smtClean="0"/>
              <a:t>Η δομή των επιστημονικών επαναστάσεων </a:t>
            </a:r>
            <a:r>
              <a:rPr lang="el-GR" altLang="el-GR" sz="1800" smtClean="0"/>
              <a:t>(1962).</a:t>
            </a:r>
          </a:p>
          <a:p>
            <a:r>
              <a:rPr lang="el-GR" altLang="el-GR" sz="1800" smtClean="0"/>
              <a:t>Διαφορές σε θεωρητικά παραδείγματα </a:t>
            </a:r>
            <a:r>
              <a:rPr lang="en-US" altLang="el-GR" sz="1800" smtClean="0"/>
              <a:t>(paradigms)</a:t>
            </a:r>
          </a:p>
          <a:p>
            <a:r>
              <a:rPr lang="el-GR" altLang="el-GR" sz="1800" smtClean="0"/>
              <a:t>Κανονική επιστήμη, επίλυση γρίφων, ανωμαλίες (</a:t>
            </a:r>
            <a:r>
              <a:rPr lang="en-US" altLang="el-GR" sz="1800" smtClean="0"/>
              <a:t>Normal science, puzzle solving, anomalies</a:t>
            </a:r>
            <a:r>
              <a:rPr lang="el-GR" altLang="el-GR" sz="1800" smtClean="0"/>
              <a:t>, </a:t>
            </a:r>
            <a:r>
              <a:rPr lang="en-US" altLang="el-GR" sz="1800" smtClean="0"/>
              <a:t>Gestaltswitch</a:t>
            </a:r>
            <a:r>
              <a:rPr lang="el-GR" altLang="el-GR" sz="1800" smtClean="0"/>
              <a:t>)</a:t>
            </a:r>
          </a:p>
        </p:txBody>
      </p:sp>
      <p:sp>
        <p:nvSpPr>
          <p:cNvPr id="32772" name="TextBox 3"/>
          <p:cNvSpPr txBox="1">
            <a:spLocks noChangeArrowheads="1"/>
          </p:cNvSpPr>
          <p:nvPr/>
        </p:nvSpPr>
        <p:spPr bwMode="auto">
          <a:xfrm>
            <a:off x="755650" y="5373688"/>
            <a:ext cx="1944688"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GB" altLang="el-G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sz="half" idx="2"/>
          </p:nvPr>
        </p:nvSpPr>
        <p:spPr>
          <a:xfrm>
            <a:off x="457200" y="1557338"/>
            <a:ext cx="3008313" cy="4608512"/>
          </a:xfrm>
        </p:spPr>
        <p:txBody>
          <a:bodyPr rtlCol="0">
            <a:normAutofit lnSpcReduction="10000"/>
          </a:bodyPr>
          <a:lstStyle/>
          <a:p>
            <a:pPr fontAlgn="auto">
              <a:spcAft>
                <a:spcPts val="0"/>
              </a:spcAft>
              <a:buFont typeface="Arial" pitchFamily="34" charset="0"/>
              <a:buNone/>
              <a:defRPr/>
            </a:pPr>
            <a:r>
              <a:rPr lang="el-GR" sz="2800" dirty="0" smtClean="0"/>
              <a:t>Διαφορά μεταξύ </a:t>
            </a:r>
            <a:r>
              <a:rPr lang="el-GR" sz="2800" dirty="0" err="1" smtClean="0"/>
              <a:t>Πτολεμαϊκού</a:t>
            </a:r>
            <a:r>
              <a:rPr lang="el-GR" sz="2800" dirty="0" smtClean="0"/>
              <a:t> (γεωκεντρικού)  και </a:t>
            </a:r>
            <a:r>
              <a:rPr lang="el-GR" sz="2800" dirty="0" err="1" smtClean="0"/>
              <a:t>Κοπερνικανικού</a:t>
            </a:r>
            <a:r>
              <a:rPr lang="el-GR" sz="2800" dirty="0" smtClean="0"/>
              <a:t> (ηλιοκεντρικού) συστήματος.</a:t>
            </a:r>
          </a:p>
          <a:p>
            <a:pPr fontAlgn="auto">
              <a:spcAft>
                <a:spcPts val="0"/>
              </a:spcAft>
              <a:buFont typeface="Arial" pitchFamily="34" charset="0"/>
              <a:buNone/>
              <a:defRPr/>
            </a:pPr>
            <a:r>
              <a:rPr lang="el-GR" sz="2800" dirty="0" smtClean="0"/>
              <a:t>Η επικράτηση του ηλιοκεντρικού συστήματος δεν έγινε άμεσα αποδεκτή</a:t>
            </a:r>
          </a:p>
        </p:txBody>
      </p:sp>
      <p:sp>
        <p:nvSpPr>
          <p:cNvPr id="33795" name="Τίτλος 4"/>
          <p:cNvSpPr>
            <a:spLocks noGrp="1"/>
          </p:cNvSpPr>
          <p:nvPr>
            <p:ph type="title"/>
          </p:nvPr>
        </p:nvSpPr>
        <p:spPr>
          <a:xfrm>
            <a:off x="457200" y="273050"/>
            <a:ext cx="8229600" cy="1144588"/>
          </a:xfrm>
        </p:spPr>
        <p:txBody>
          <a:bodyPr/>
          <a:lstStyle/>
          <a:p>
            <a:r>
              <a:rPr altLang="el-GR" smtClean="0"/>
              <a:t>Παράδειγμα</a:t>
            </a:r>
          </a:p>
        </p:txBody>
      </p:sp>
      <p:sp>
        <p:nvSpPr>
          <p:cNvPr id="33796" name="Rectangle 3"/>
          <p:cNvSpPr>
            <a:spLocks noChangeArrowheads="1"/>
          </p:cNvSpPr>
          <p:nvPr/>
        </p:nvSpPr>
        <p:spPr bwMode="auto">
          <a:xfrm>
            <a:off x="3635375" y="4868863"/>
            <a:ext cx="24495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l-GR" altLang="el-GR"/>
              <a:t>Συστήματα φερόντων κύκλων και επικύκλων στο γεωκεντρικό σύστημα</a:t>
            </a:r>
            <a:endParaRPr lang="en-GB" altLang="el-GR"/>
          </a:p>
        </p:txBody>
      </p:sp>
      <p:sp>
        <p:nvSpPr>
          <p:cNvPr id="33797" name="Rectangle 6"/>
          <p:cNvSpPr>
            <a:spLocks noChangeArrowheads="1"/>
          </p:cNvSpPr>
          <p:nvPr/>
        </p:nvSpPr>
        <p:spPr bwMode="auto">
          <a:xfrm>
            <a:off x="6156325" y="4941888"/>
            <a:ext cx="2519363"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l-GR" altLang="el-GR"/>
              <a:t>Το βιβλίο του Κοπέρνικου </a:t>
            </a:r>
          </a:p>
          <a:p>
            <a:pPr algn="ctr"/>
            <a:r>
              <a:rPr lang="el-GR" altLang="el-GR" i="1"/>
              <a:t>Περί της περιστροφής των ουρανίων σφαιρών</a:t>
            </a:r>
          </a:p>
          <a:p>
            <a:pPr algn="ctr"/>
            <a:r>
              <a:rPr lang="el-GR" altLang="el-GR"/>
              <a:t>1543</a:t>
            </a:r>
            <a:endParaRPr lang="en-GB" altLang="el-GR"/>
          </a:p>
        </p:txBody>
      </p:sp>
      <p:pic>
        <p:nvPicPr>
          <p:cNvPr id="337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938" y="1844675"/>
            <a:ext cx="2592387" cy="2592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7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125" y="1858963"/>
            <a:ext cx="1944688" cy="263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Θέση κειμένου 2"/>
          <p:cNvSpPr>
            <a:spLocks noGrp="1"/>
          </p:cNvSpPr>
          <p:nvPr>
            <p:ph type="body" sz="half" idx="2"/>
          </p:nvPr>
        </p:nvSpPr>
        <p:spPr>
          <a:xfrm>
            <a:off x="457200" y="1557338"/>
            <a:ext cx="3008313" cy="4608512"/>
          </a:xfrm>
        </p:spPr>
        <p:txBody>
          <a:bodyPr/>
          <a:lstStyle/>
          <a:p>
            <a:r>
              <a:rPr lang="el-GR" altLang="el-GR" sz="2800" smtClean="0"/>
              <a:t>Εναλλακτικά υποδείγματα του συστήματος των πλανητών</a:t>
            </a:r>
          </a:p>
          <a:p>
            <a:r>
              <a:rPr lang="en-US" altLang="el-GR" sz="2800" smtClean="0"/>
              <a:t>Athanasius Kircher,</a:t>
            </a:r>
          </a:p>
          <a:p>
            <a:r>
              <a:rPr lang="en-US" altLang="el-GR" sz="2800" i="1" smtClean="0"/>
              <a:t>Iter exstaticum coeleste</a:t>
            </a:r>
            <a:r>
              <a:rPr lang="en-US" altLang="el-GR" sz="2800" smtClean="0"/>
              <a:t> </a:t>
            </a:r>
            <a:r>
              <a:rPr lang="el-GR" altLang="el-GR" sz="2800" smtClean="0"/>
              <a:t>[Εκστατικό ταξίδι στον ουρανό], </a:t>
            </a:r>
            <a:r>
              <a:rPr lang="en-US" altLang="el-GR" sz="2800" smtClean="0"/>
              <a:t>1660.</a:t>
            </a:r>
            <a:endParaRPr lang="el-GR" altLang="el-GR" sz="2800" smtClean="0"/>
          </a:p>
        </p:txBody>
      </p:sp>
      <p:sp>
        <p:nvSpPr>
          <p:cNvPr id="34819" name="Τίτλος 4"/>
          <p:cNvSpPr>
            <a:spLocks noGrp="1"/>
          </p:cNvSpPr>
          <p:nvPr>
            <p:ph type="title"/>
          </p:nvPr>
        </p:nvSpPr>
        <p:spPr>
          <a:xfrm>
            <a:off x="457200" y="273050"/>
            <a:ext cx="8229600" cy="1144588"/>
          </a:xfrm>
        </p:spPr>
        <p:txBody>
          <a:bodyPr/>
          <a:lstStyle/>
          <a:p>
            <a:r>
              <a:rPr altLang="el-GR" smtClean="0"/>
              <a:t>Παράδειγμα</a:t>
            </a:r>
          </a:p>
        </p:txBody>
      </p:sp>
      <p:pic>
        <p:nvPicPr>
          <p:cNvPr id="348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1341438"/>
            <a:ext cx="3556000" cy="4821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fontScale="90000"/>
          </a:bodyPr>
          <a:lstStyle/>
          <a:p>
            <a:pPr fontAlgn="auto">
              <a:spcAft>
                <a:spcPts val="0"/>
              </a:spcAft>
              <a:defRPr/>
            </a:pPr>
            <a:r>
              <a:rPr lang="el-GR" dirty="0"/>
              <a:t>Πως προχωράει η επιστήμη;</a:t>
            </a:r>
            <a:br>
              <a:rPr lang="el-GR" dirty="0"/>
            </a:br>
            <a:r>
              <a:rPr lang="el-GR" dirty="0" smtClean="0"/>
              <a:t>Κριτήρια αποδοχής </a:t>
            </a:r>
            <a:r>
              <a:rPr lang="el-GR" dirty="0"/>
              <a:t>ή </a:t>
            </a:r>
            <a:r>
              <a:rPr lang="el-GR" dirty="0" smtClean="0"/>
              <a:t>απόρριψης</a:t>
            </a:r>
            <a:endParaRPr lang="el-GR" dirty="0"/>
          </a:p>
        </p:txBody>
      </p:sp>
      <p:sp>
        <p:nvSpPr>
          <p:cNvPr id="35843" name="Θέση περιεχομένου 2"/>
          <p:cNvSpPr>
            <a:spLocks noGrp="1"/>
          </p:cNvSpPr>
          <p:nvPr>
            <p:ph idx="1"/>
          </p:nvPr>
        </p:nvSpPr>
        <p:spPr>
          <a:xfrm>
            <a:off x="463550" y="1557338"/>
            <a:ext cx="8229600" cy="4525962"/>
          </a:xfrm>
        </p:spPr>
        <p:txBody>
          <a:bodyPr/>
          <a:lstStyle/>
          <a:p>
            <a:r>
              <a:rPr lang="el-GR" altLang="el-GR" sz="1800" b="1" smtClean="0"/>
              <a:t>Η ανταγωνιστική άποψη</a:t>
            </a:r>
          </a:p>
          <a:p>
            <a:r>
              <a:rPr lang="en-US" altLang="el-GR" sz="1800" smtClean="0"/>
              <a:t>Imre Lakatos (1922-1974)</a:t>
            </a:r>
            <a:endParaRPr lang="el-GR" altLang="el-GR" sz="1800" smtClean="0"/>
          </a:p>
          <a:p>
            <a:r>
              <a:rPr lang="el-GR" altLang="el-GR" sz="1800" smtClean="0"/>
              <a:t>Ερευνητικά προγράμματα</a:t>
            </a:r>
          </a:p>
          <a:p>
            <a:r>
              <a:rPr lang="en-US" altLang="el-GR" sz="1800" smtClean="0"/>
              <a:t>Milton Friedman (1912-2006)</a:t>
            </a:r>
            <a:r>
              <a:rPr lang="el-GR" altLang="el-GR" sz="1800" smtClean="0"/>
              <a:t>, [</a:t>
            </a:r>
            <a:r>
              <a:rPr lang="en-US" altLang="el-GR" sz="1800" i="1" smtClean="0"/>
              <a:t>Essays in Positive Economics</a:t>
            </a:r>
            <a:r>
              <a:rPr lang="en-US" altLang="el-GR" sz="1800" smtClean="0"/>
              <a:t>, “Part I - The Methodology of Positive Economics”, University of Chicago Press (1953), 1970, pp. 3-43</a:t>
            </a:r>
            <a:r>
              <a:rPr lang="el-GR" altLang="el-GR" sz="1800" smtClean="0"/>
              <a:t>] </a:t>
            </a:r>
          </a:p>
          <a:p>
            <a:r>
              <a:rPr lang="el-GR" altLang="el-GR" sz="1800" smtClean="0"/>
              <a:t>Δεν έχει σημασία η αληθοφάνεια των υποθέσεων μόνο η ικανότητα της θεωρίας να προβλέπει τα φαινόμενα.</a:t>
            </a:r>
          </a:p>
        </p:txBody>
      </p:sp>
      <p:sp>
        <p:nvSpPr>
          <p:cNvPr id="35844" name="TextBox 3"/>
          <p:cNvSpPr txBox="1">
            <a:spLocks noChangeArrowheads="1"/>
          </p:cNvSpPr>
          <p:nvPr/>
        </p:nvSpPr>
        <p:spPr bwMode="auto">
          <a:xfrm>
            <a:off x="755650" y="5373688"/>
            <a:ext cx="1944688"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GB" altLang="el-G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fontScale="90000"/>
          </a:bodyPr>
          <a:lstStyle/>
          <a:p>
            <a:pPr fontAlgn="auto">
              <a:spcAft>
                <a:spcPts val="0"/>
              </a:spcAft>
              <a:defRPr/>
            </a:pPr>
            <a:r>
              <a:rPr lang="el-GR" dirty="0"/>
              <a:t>Πως προχωράει η επιστήμη;</a:t>
            </a:r>
            <a:br>
              <a:rPr lang="el-GR" dirty="0"/>
            </a:br>
            <a:r>
              <a:rPr lang="el-GR" dirty="0" smtClean="0"/>
              <a:t>Κριτήρια αποδοχής </a:t>
            </a:r>
            <a:r>
              <a:rPr lang="el-GR" dirty="0"/>
              <a:t>ή </a:t>
            </a:r>
            <a:r>
              <a:rPr lang="el-GR" dirty="0" smtClean="0"/>
              <a:t>απόρριψης</a:t>
            </a:r>
            <a:endParaRPr lang="el-GR" dirty="0"/>
          </a:p>
        </p:txBody>
      </p:sp>
      <p:sp>
        <p:nvSpPr>
          <p:cNvPr id="36867" name="Θέση περιεχομένου 2"/>
          <p:cNvSpPr>
            <a:spLocks noGrp="1"/>
          </p:cNvSpPr>
          <p:nvPr>
            <p:ph idx="1"/>
          </p:nvPr>
        </p:nvSpPr>
        <p:spPr>
          <a:xfrm>
            <a:off x="463550" y="1557338"/>
            <a:ext cx="8229600" cy="4525962"/>
          </a:xfrm>
        </p:spPr>
        <p:txBody>
          <a:bodyPr/>
          <a:lstStyle/>
          <a:p>
            <a:r>
              <a:rPr lang="el-GR" altLang="el-GR" sz="1800" b="1" smtClean="0"/>
              <a:t>Η άποψη του </a:t>
            </a:r>
            <a:r>
              <a:rPr lang="en-US" altLang="el-GR" sz="1800" b="1" smtClean="0"/>
              <a:t>Joseph A. Schumpeter (1883-1950)</a:t>
            </a:r>
          </a:p>
          <a:p>
            <a:r>
              <a:rPr lang="en-US" altLang="el-GR" sz="1800" i="1" smtClean="0"/>
              <a:t>History of Economic Analysis</a:t>
            </a:r>
            <a:r>
              <a:rPr lang="en-US" altLang="el-GR" sz="1800" smtClean="0"/>
              <a:t>, 1954.</a:t>
            </a:r>
          </a:p>
          <a:p>
            <a:r>
              <a:rPr lang="el-GR" altLang="el-GR" sz="1800" smtClean="0"/>
              <a:t>Η οικονομική έρευνα διέρχεται από τρία στάδια.</a:t>
            </a:r>
          </a:p>
          <a:p>
            <a:r>
              <a:rPr lang="el-GR" altLang="el-GR" sz="1800" smtClean="0"/>
              <a:t>1. «Όραμα» </a:t>
            </a:r>
            <a:r>
              <a:rPr lang="en-US" altLang="el-GR" sz="1800" smtClean="0"/>
              <a:t>(vision) </a:t>
            </a:r>
            <a:r>
              <a:rPr lang="el-GR" altLang="el-GR" sz="1800" smtClean="0"/>
              <a:t>Προ-αναλυτική γνωσιακή ενέργεια [</a:t>
            </a:r>
            <a:r>
              <a:rPr lang="en-US" altLang="el-GR" sz="1800" smtClean="0"/>
              <a:t>Pre-analytic cognitive act)</a:t>
            </a:r>
            <a:endParaRPr lang="el-GR" altLang="el-GR" sz="1800" smtClean="0"/>
          </a:p>
          <a:p>
            <a:r>
              <a:rPr lang="el-GR" altLang="el-GR" sz="1800" smtClean="0"/>
              <a:t>2. </a:t>
            </a:r>
            <a:r>
              <a:rPr lang="en-US" altLang="el-GR" sz="1800" smtClean="0"/>
              <a:t>Conceptualization </a:t>
            </a:r>
            <a:r>
              <a:rPr lang="el-GR" altLang="el-GR" sz="1800" smtClean="0"/>
              <a:t>(δημιουργία εννοιών) «να εκφραστεί το όραμα με λέξεις και να το συλλάβουμε με τέτοιο τρόπο ώστε τα στοιχεία να καταλάβουν τις θέσεις τους, να ονομαστούν ώστε να αναγνωριστούν και να χειραγωγηθούν σε μια λίγο ως πολύ σχήμα ή εικόνα που έχει κάποια τάξη».</a:t>
            </a:r>
          </a:p>
          <a:p>
            <a:r>
              <a:rPr lang="el-GR" altLang="el-GR" sz="1800" smtClean="0"/>
              <a:t>3. Η δημιουργία επιστημονικών υποδειγμάτων</a:t>
            </a:r>
          </a:p>
        </p:txBody>
      </p:sp>
      <p:sp>
        <p:nvSpPr>
          <p:cNvPr id="36868" name="TextBox 3"/>
          <p:cNvSpPr txBox="1">
            <a:spLocks noChangeArrowheads="1"/>
          </p:cNvSpPr>
          <p:nvPr/>
        </p:nvSpPr>
        <p:spPr bwMode="auto">
          <a:xfrm>
            <a:off x="755650" y="5373688"/>
            <a:ext cx="1944688"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GB" altLang="el-G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fontScale="90000"/>
          </a:bodyPr>
          <a:lstStyle/>
          <a:p>
            <a:pPr fontAlgn="auto">
              <a:spcAft>
                <a:spcPts val="0"/>
              </a:spcAft>
              <a:defRPr/>
            </a:pPr>
            <a:r>
              <a:rPr lang="el-GR" dirty="0"/>
              <a:t>Ζητήματα που θα μας </a:t>
            </a:r>
            <a:r>
              <a:rPr lang="el-GR" dirty="0" smtClean="0"/>
              <a:t>απασχολήσουν</a:t>
            </a:r>
            <a:endParaRPr lang="el-GR" dirty="0"/>
          </a:p>
        </p:txBody>
      </p:sp>
      <p:sp>
        <p:nvSpPr>
          <p:cNvPr id="37891" name="Θέση περιεχομένου 2"/>
          <p:cNvSpPr>
            <a:spLocks noGrp="1"/>
          </p:cNvSpPr>
          <p:nvPr>
            <p:ph idx="1"/>
          </p:nvPr>
        </p:nvSpPr>
        <p:spPr>
          <a:xfrm>
            <a:off x="463550" y="1557338"/>
            <a:ext cx="8229600" cy="4525962"/>
          </a:xfrm>
        </p:spPr>
        <p:txBody>
          <a:bodyPr/>
          <a:lstStyle/>
          <a:p>
            <a:r>
              <a:rPr lang="el-GR" altLang="el-GR" sz="1800" smtClean="0"/>
              <a:t>Μεθοδολογικός ατομικισμός </a:t>
            </a:r>
            <a:r>
              <a:rPr lang="en-US" altLang="el-GR" sz="1800" smtClean="0"/>
              <a:t>(Methodological individualism)</a:t>
            </a:r>
            <a:endParaRPr lang="el-GR" altLang="el-GR" sz="1800" smtClean="0"/>
          </a:p>
          <a:p>
            <a:r>
              <a:rPr lang="el-GR" altLang="el-GR" sz="1800" smtClean="0"/>
              <a:t>Άτομα ή τάξεις ή φορείς; </a:t>
            </a:r>
          </a:p>
          <a:p>
            <a:r>
              <a:rPr lang="el-GR" altLang="el-GR" sz="1800" smtClean="0"/>
              <a:t>Μη σκοπούμενες συνέπειες</a:t>
            </a:r>
            <a:endParaRPr lang="en-US" altLang="el-GR" sz="1800" smtClean="0"/>
          </a:p>
          <a:p>
            <a:r>
              <a:rPr lang="el-GR" altLang="el-GR" sz="1800" smtClean="0"/>
              <a:t>Ιστορικότητα των οικονομικών νόμων και κατασκευή οικονομικών κατηγοριών</a:t>
            </a:r>
            <a:endParaRPr lang="en-US" altLang="el-GR" sz="1800" smtClean="0"/>
          </a:p>
          <a:p>
            <a:r>
              <a:rPr lang="el-GR" altLang="el-GR" sz="1800" smtClean="0"/>
              <a:t>Σχέση ατόμων μεταξύ τους ή με τα αγαθά (υποκειμενικότητα)</a:t>
            </a:r>
          </a:p>
          <a:p>
            <a:r>
              <a:rPr lang="el-GR" altLang="el-GR" sz="1800" smtClean="0"/>
              <a:t>Έννοια της ισορροπίας</a:t>
            </a:r>
          </a:p>
          <a:p>
            <a:r>
              <a:rPr lang="el-GR" altLang="el-GR" sz="1800" smtClean="0"/>
              <a:t>Έννοια της αξίας</a:t>
            </a:r>
          </a:p>
          <a:p>
            <a:r>
              <a:rPr lang="el-GR" altLang="el-GR" sz="1800" smtClean="0"/>
              <a:t>Αρμονία του οικονομικού συστήματος</a:t>
            </a:r>
            <a:endParaRPr lang="en-US" altLang="el-GR" sz="1800" smtClean="0"/>
          </a:p>
        </p:txBody>
      </p:sp>
      <p:sp>
        <p:nvSpPr>
          <p:cNvPr id="37892" name="TextBox 3"/>
          <p:cNvSpPr txBox="1">
            <a:spLocks noChangeArrowheads="1"/>
          </p:cNvSpPr>
          <p:nvPr/>
        </p:nvSpPr>
        <p:spPr bwMode="auto">
          <a:xfrm>
            <a:off x="755650" y="5373688"/>
            <a:ext cx="1944688"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GB" altLang="el-G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l-GR" altLang="el-GR" smtClean="0"/>
              <a:t>Περιεχόμενα ενότητας</a:t>
            </a:r>
          </a:p>
        </p:txBody>
      </p:sp>
      <p:sp>
        <p:nvSpPr>
          <p:cNvPr id="3" name="Content Placeholder 2"/>
          <p:cNvSpPr>
            <a:spLocks noGrp="1"/>
          </p:cNvSpPr>
          <p:nvPr>
            <p:ph idx="1"/>
          </p:nvPr>
        </p:nvSpPr>
        <p:spPr>
          <a:xfrm>
            <a:off x="463550" y="1557338"/>
            <a:ext cx="8229600" cy="4525962"/>
          </a:xfrm>
        </p:spPr>
        <p:txBody>
          <a:bodyPr rtlCol="0">
            <a:normAutofit/>
          </a:bodyPr>
          <a:lstStyle/>
          <a:p>
            <a:pPr marL="0" fontAlgn="auto">
              <a:spcAft>
                <a:spcPts val="0"/>
              </a:spcAft>
              <a:buFont typeface="Arial" pitchFamily="34" charset="0"/>
              <a:buChar char="•"/>
              <a:defRPr/>
            </a:pPr>
            <a:r>
              <a:rPr lang="el-GR" dirty="0" smtClean="0"/>
              <a:t>Σκοπός της Ιστορίας Οικονομικών Θεωριών</a:t>
            </a:r>
            <a:endParaRPr lang="el-GR" dirty="0"/>
          </a:p>
          <a:p>
            <a:pPr marL="0" fontAlgn="auto">
              <a:spcAft>
                <a:spcPts val="0"/>
              </a:spcAft>
              <a:buFont typeface="Arial" pitchFamily="34" charset="0"/>
              <a:buChar char="•"/>
              <a:defRPr/>
            </a:pPr>
            <a:r>
              <a:rPr lang="el-GR" dirty="0" smtClean="0"/>
              <a:t>Ο ρόλος της ΙΟΘ </a:t>
            </a:r>
            <a:r>
              <a:rPr lang="el-GR" dirty="0"/>
              <a:t>στην εκπαίδευση των οικονομολόγων</a:t>
            </a:r>
          </a:p>
          <a:p>
            <a:pPr marL="0" fontAlgn="auto">
              <a:spcAft>
                <a:spcPts val="0"/>
              </a:spcAft>
              <a:buFont typeface="Arial" pitchFamily="34" charset="0"/>
              <a:buChar char="•"/>
              <a:defRPr/>
            </a:pPr>
            <a:r>
              <a:rPr lang="el-GR" dirty="0" smtClean="0"/>
              <a:t>Μεθοδολογία </a:t>
            </a:r>
            <a:r>
              <a:rPr lang="el-GR" dirty="0"/>
              <a:t>των οικονομικών επιστημών</a:t>
            </a:r>
          </a:p>
          <a:p>
            <a:pPr marL="0" fontAlgn="auto">
              <a:spcAft>
                <a:spcPts val="0"/>
              </a:spcAft>
              <a:buFont typeface="Arial" pitchFamily="34" charset="0"/>
              <a:buChar char="•"/>
              <a:defRPr/>
            </a:pPr>
            <a:r>
              <a:rPr lang="el-GR" dirty="0" smtClean="0"/>
              <a:t>Σύντομη </a:t>
            </a:r>
            <a:r>
              <a:rPr lang="el-GR" dirty="0"/>
              <a:t>επισκόπηση της πορείας της οικονομικής σκέψης από την αρχαιότητα μέχρι τον 20</a:t>
            </a:r>
            <a:r>
              <a:rPr lang="el-GR" baseline="30000" dirty="0"/>
              <a:t>ο</a:t>
            </a:r>
            <a:r>
              <a:rPr lang="el-GR" dirty="0"/>
              <a:t> αιώνα</a:t>
            </a:r>
          </a:p>
          <a:p>
            <a:pPr marL="0" indent="0" fontAlgn="auto">
              <a:spcAft>
                <a:spcPts val="0"/>
              </a:spcAft>
              <a:buFont typeface="Arial" pitchFamily="34" charset="0"/>
              <a:buNone/>
              <a:defRPr/>
            </a:pPr>
            <a:endParaRPr lang="el-G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Τίτλος 3"/>
          <p:cNvSpPr>
            <a:spLocks noGrp="1"/>
          </p:cNvSpPr>
          <p:nvPr>
            <p:ph type="ctrTitle"/>
          </p:nvPr>
        </p:nvSpPr>
        <p:spPr/>
        <p:txBody>
          <a:bodyPr/>
          <a:lstStyle/>
          <a:p>
            <a:r>
              <a:rPr lang="el-GR" altLang="el-GR" smtClean="0"/>
              <a:t>Εισαγωγή στην Ιστορία Οικονομικών Θεωριών</a:t>
            </a:r>
          </a:p>
        </p:txBody>
      </p:sp>
      <p:sp>
        <p:nvSpPr>
          <p:cNvPr id="38915" name="Υπότιτλος 4"/>
          <p:cNvSpPr>
            <a:spLocks noGrp="1"/>
          </p:cNvSpPr>
          <p:nvPr>
            <p:ph type="subTitle" idx="1"/>
          </p:nvPr>
        </p:nvSpPr>
        <p:spPr>
          <a:xfrm>
            <a:off x="684213" y="3886200"/>
            <a:ext cx="7775575" cy="1752600"/>
          </a:xfrm>
        </p:spPr>
        <p:txBody>
          <a:bodyPr/>
          <a:lstStyle/>
          <a:p>
            <a:r>
              <a:rPr lang="el-GR" altLang="el-GR" smtClean="0"/>
              <a:t>Σύντομη επισκόπηση της πορείας της οικονομικής σκέψης από την αρχαιότητα μέχρι τον 20ο αιώνα</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Τίτλος 1"/>
          <p:cNvSpPr>
            <a:spLocks noGrp="1"/>
          </p:cNvSpPr>
          <p:nvPr>
            <p:ph type="title"/>
          </p:nvPr>
        </p:nvSpPr>
        <p:spPr/>
        <p:txBody>
          <a:bodyPr/>
          <a:lstStyle/>
          <a:p>
            <a:r>
              <a:rPr lang="el-GR" altLang="el-GR" smtClean="0"/>
              <a:t>Σύντομη επισκόπηση </a:t>
            </a:r>
          </a:p>
        </p:txBody>
      </p:sp>
      <p:sp>
        <p:nvSpPr>
          <p:cNvPr id="39939" name="Θέση περιεχομένου 2"/>
          <p:cNvSpPr>
            <a:spLocks noGrp="1"/>
          </p:cNvSpPr>
          <p:nvPr>
            <p:ph idx="1"/>
          </p:nvPr>
        </p:nvSpPr>
        <p:spPr>
          <a:xfrm>
            <a:off x="463550" y="1557338"/>
            <a:ext cx="8229600" cy="4525962"/>
          </a:xfrm>
        </p:spPr>
        <p:txBody>
          <a:bodyPr/>
          <a:lstStyle/>
          <a:p>
            <a:r>
              <a:rPr lang="el-GR" altLang="el-GR" sz="1800" b="1" smtClean="0"/>
              <a:t>Αρχαίοι Έλληνες συγγραφείς</a:t>
            </a:r>
          </a:p>
          <a:p>
            <a:r>
              <a:rPr lang="el-GR" altLang="el-GR" sz="1800" smtClean="0"/>
              <a:t>Ξενοφών (430-354 π.Χ.)</a:t>
            </a:r>
          </a:p>
          <a:p>
            <a:r>
              <a:rPr lang="el-GR" altLang="el-GR" sz="1800" smtClean="0"/>
              <a:t>Πλάτων (424-348 π.Χ.) </a:t>
            </a:r>
          </a:p>
          <a:p>
            <a:r>
              <a:rPr lang="el-GR" altLang="el-GR" sz="1800" smtClean="0"/>
              <a:t>Αριστοτέλης (384-322 π.Χ.) </a:t>
            </a:r>
          </a:p>
          <a:p>
            <a:endParaRPr lang="el-GR" altLang="el-GR" sz="1800" smtClean="0"/>
          </a:p>
        </p:txBody>
      </p:sp>
      <p:sp>
        <p:nvSpPr>
          <p:cNvPr id="39940" name="TextBox 3"/>
          <p:cNvSpPr txBox="1">
            <a:spLocks noChangeArrowheads="1"/>
          </p:cNvSpPr>
          <p:nvPr/>
        </p:nvSpPr>
        <p:spPr bwMode="auto">
          <a:xfrm>
            <a:off x="755650" y="5373688"/>
            <a:ext cx="1944688"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GB" altLang="el-GR"/>
          </a:p>
        </p:txBody>
      </p:sp>
      <p:pic>
        <p:nvPicPr>
          <p:cNvPr id="3994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3822700"/>
            <a:ext cx="1785937"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4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375" y="3784600"/>
            <a:ext cx="1603375" cy="245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4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73775" y="3789363"/>
            <a:ext cx="2000250" cy="2401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Τίτλος 1"/>
          <p:cNvSpPr>
            <a:spLocks noGrp="1"/>
          </p:cNvSpPr>
          <p:nvPr>
            <p:ph type="title"/>
          </p:nvPr>
        </p:nvSpPr>
        <p:spPr/>
        <p:txBody>
          <a:bodyPr/>
          <a:lstStyle/>
          <a:p>
            <a:r>
              <a:rPr lang="el-GR" altLang="el-GR" smtClean="0"/>
              <a:t>Σύντομη επισκόπηση </a:t>
            </a:r>
          </a:p>
        </p:txBody>
      </p:sp>
      <p:sp>
        <p:nvSpPr>
          <p:cNvPr id="40963" name="Θέση περιεχομένου 2"/>
          <p:cNvSpPr>
            <a:spLocks noGrp="1"/>
          </p:cNvSpPr>
          <p:nvPr>
            <p:ph idx="1"/>
          </p:nvPr>
        </p:nvSpPr>
        <p:spPr>
          <a:xfrm>
            <a:off x="463550" y="1557338"/>
            <a:ext cx="8229600" cy="4525962"/>
          </a:xfrm>
        </p:spPr>
        <p:txBody>
          <a:bodyPr/>
          <a:lstStyle/>
          <a:p>
            <a:r>
              <a:rPr lang="el-GR" altLang="el-GR" sz="1800" b="1" smtClean="0"/>
              <a:t>Σχολαστικοί (13ος-16ος αι.)</a:t>
            </a:r>
          </a:p>
          <a:p>
            <a:endParaRPr lang="el-GR" altLang="el-GR" sz="1800" smtClean="0"/>
          </a:p>
        </p:txBody>
      </p:sp>
      <p:sp>
        <p:nvSpPr>
          <p:cNvPr id="40964" name="TextBox 3"/>
          <p:cNvSpPr txBox="1">
            <a:spLocks noChangeArrowheads="1"/>
          </p:cNvSpPr>
          <p:nvPr/>
        </p:nvSpPr>
        <p:spPr bwMode="auto">
          <a:xfrm>
            <a:off x="755650" y="5373688"/>
            <a:ext cx="1944688"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GB" altLang="el-GR"/>
          </a:p>
        </p:txBody>
      </p:sp>
      <p:pic>
        <p:nvPicPr>
          <p:cNvPr id="4096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2133600"/>
            <a:ext cx="4638675"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6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1863" y="1412875"/>
            <a:ext cx="2139950" cy="484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Τίτλος 1"/>
          <p:cNvSpPr>
            <a:spLocks noGrp="1"/>
          </p:cNvSpPr>
          <p:nvPr>
            <p:ph type="title"/>
          </p:nvPr>
        </p:nvSpPr>
        <p:spPr/>
        <p:txBody>
          <a:bodyPr/>
          <a:lstStyle/>
          <a:p>
            <a:r>
              <a:rPr lang="el-GR" altLang="el-GR" smtClean="0"/>
              <a:t>Σύντομη επισκόπηση </a:t>
            </a:r>
          </a:p>
        </p:txBody>
      </p:sp>
      <p:sp>
        <p:nvSpPr>
          <p:cNvPr id="41987" name="Θέση περιεχομένου 2"/>
          <p:cNvSpPr>
            <a:spLocks noGrp="1"/>
          </p:cNvSpPr>
          <p:nvPr>
            <p:ph idx="1"/>
          </p:nvPr>
        </p:nvSpPr>
        <p:spPr>
          <a:xfrm>
            <a:off x="463550" y="1557338"/>
            <a:ext cx="8229600" cy="4525962"/>
          </a:xfrm>
        </p:spPr>
        <p:txBody>
          <a:bodyPr/>
          <a:lstStyle/>
          <a:p>
            <a:r>
              <a:rPr lang="el-GR" altLang="el-GR" sz="1800" b="1" smtClean="0">
                <a:solidFill>
                  <a:srgbClr val="000000"/>
                </a:solidFill>
              </a:rPr>
              <a:t>Μερκαντιλιστές</a:t>
            </a:r>
            <a:r>
              <a:rPr lang="el-GR" altLang="el-GR" sz="1800" smtClean="0">
                <a:solidFill>
                  <a:srgbClr val="000000"/>
                </a:solidFill>
              </a:rPr>
              <a:t> (16</a:t>
            </a:r>
            <a:r>
              <a:rPr lang="el-GR" altLang="el-GR" sz="1800" baseline="30000" smtClean="0">
                <a:solidFill>
                  <a:srgbClr val="000000"/>
                </a:solidFill>
              </a:rPr>
              <a:t>ος</a:t>
            </a:r>
            <a:r>
              <a:rPr lang="el-GR" altLang="el-GR" sz="1800" smtClean="0">
                <a:solidFill>
                  <a:srgbClr val="000000"/>
                </a:solidFill>
              </a:rPr>
              <a:t> – 18</a:t>
            </a:r>
            <a:r>
              <a:rPr lang="el-GR" altLang="el-GR" sz="1800" baseline="30000" smtClean="0">
                <a:solidFill>
                  <a:srgbClr val="000000"/>
                </a:solidFill>
              </a:rPr>
              <a:t>ος</a:t>
            </a:r>
            <a:r>
              <a:rPr lang="el-GR" altLang="el-GR" sz="1800" smtClean="0">
                <a:solidFill>
                  <a:srgbClr val="000000"/>
                </a:solidFill>
              </a:rPr>
              <a:t> αι.)</a:t>
            </a:r>
            <a:endParaRPr lang="en-GB" altLang="el-GR" sz="1800" smtClean="0">
              <a:solidFill>
                <a:srgbClr val="000000"/>
              </a:solidFill>
            </a:endParaRPr>
          </a:p>
          <a:p>
            <a:endParaRPr lang="el-GR" altLang="el-GR" sz="1800" smtClean="0"/>
          </a:p>
        </p:txBody>
      </p:sp>
      <p:sp>
        <p:nvSpPr>
          <p:cNvPr id="41988" name="TextBox 3"/>
          <p:cNvSpPr txBox="1">
            <a:spLocks noChangeArrowheads="1"/>
          </p:cNvSpPr>
          <p:nvPr/>
        </p:nvSpPr>
        <p:spPr bwMode="auto">
          <a:xfrm>
            <a:off x="755650" y="5373688"/>
            <a:ext cx="1944688"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GB" altLang="el-GR"/>
          </a:p>
        </p:txBody>
      </p:sp>
      <p:pic>
        <p:nvPicPr>
          <p:cNvPr id="4198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825" y="2205038"/>
            <a:ext cx="1682750" cy="229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9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6238" y="2225675"/>
            <a:ext cx="1646237" cy="229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9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3800" y="2214563"/>
            <a:ext cx="1974850" cy="2316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92"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6013" y="4581525"/>
            <a:ext cx="10795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93"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01950" y="4614863"/>
            <a:ext cx="1036638"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94"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56100" y="4641850"/>
            <a:ext cx="1042988" cy="172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95"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67400" y="4700588"/>
            <a:ext cx="1195388"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Τίτλος 1"/>
          <p:cNvSpPr>
            <a:spLocks noGrp="1"/>
          </p:cNvSpPr>
          <p:nvPr>
            <p:ph type="title"/>
          </p:nvPr>
        </p:nvSpPr>
        <p:spPr/>
        <p:txBody>
          <a:bodyPr/>
          <a:lstStyle/>
          <a:p>
            <a:r>
              <a:rPr lang="el-GR" altLang="el-GR" smtClean="0"/>
              <a:t>Σύντομη επισκόπηση </a:t>
            </a:r>
          </a:p>
        </p:txBody>
      </p:sp>
      <p:sp>
        <p:nvSpPr>
          <p:cNvPr id="43011" name="Θέση περιεχομένου 2"/>
          <p:cNvSpPr>
            <a:spLocks noGrp="1"/>
          </p:cNvSpPr>
          <p:nvPr>
            <p:ph idx="1"/>
          </p:nvPr>
        </p:nvSpPr>
        <p:spPr>
          <a:xfrm>
            <a:off x="463550" y="1557338"/>
            <a:ext cx="8229600" cy="4525962"/>
          </a:xfrm>
        </p:spPr>
        <p:txBody>
          <a:bodyPr/>
          <a:lstStyle/>
          <a:p>
            <a:r>
              <a:rPr lang="el-GR" altLang="el-GR" sz="1800" b="1" smtClean="0">
                <a:solidFill>
                  <a:srgbClr val="000000"/>
                </a:solidFill>
              </a:rPr>
              <a:t>Φυσιοκράτες (Γαλλία 18ος αι.)</a:t>
            </a:r>
          </a:p>
          <a:p>
            <a:endParaRPr lang="el-GR" altLang="el-GR" sz="1800" smtClean="0"/>
          </a:p>
        </p:txBody>
      </p:sp>
      <p:sp>
        <p:nvSpPr>
          <p:cNvPr id="43012" name="TextBox 3"/>
          <p:cNvSpPr txBox="1">
            <a:spLocks noChangeArrowheads="1"/>
          </p:cNvSpPr>
          <p:nvPr/>
        </p:nvSpPr>
        <p:spPr bwMode="auto">
          <a:xfrm>
            <a:off x="755650" y="5373688"/>
            <a:ext cx="1944688"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GB" altLang="el-GR"/>
          </a:p>
        </p:txBody>
      </p:sp>
      <p:pic>
        <p:nvPicPr>
          <p:cNvPr id="430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2133600"/>
            <a:ext cx="2676525" cy="340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01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7900" y="2349500"/>
            <a:ext cx="3097213" cy="307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01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1225" y="5659438"/>
            <a:ext cx="3024188"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016"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79925" y="5667375"/>
            <a:ext cx="3713163"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Τίτλος 1"/>
          <p:cNvSpPr>
            <a:spLocks noGrp="1"/>
          </p:cNvSpPr>
          <p:nvPr>
            <p:ph type="title"/>
          </p:nvPr>
        </p:nvSpPr>
        <p:spPr/>
        <p:txBody>
          <a:bodyPr/>
          <a:lstStyle/>
          <a:p>
            <a:r>
              <a:rPr lang="el-GR" altLang="el-GR" smtClean="0"/>
              <a:t>Σύντομη επισκόπηση </a:t>
            </a:r>
          </a:p>
        </p:txBody>
      </p:sp>
      <p:sp>
        <p:nvSpPr>
          <p:cNvPr id="44035" name="Θέση περιεχομένου 2"/>
          <p:cNvSpPr>
            <a:spLocks noGrp="1"/>
          </p:cNvSpPr>
          <p:nvPr>
            <p:ph idx="1"/>
          </p:nvPr>
        </p:nvSpPr>
        <p:spPr>
          <a:xfrm>
            <a:off x="463550" y="1557338"/>
            <a:ext cx="8229600" cy="4525962"/>
          </a:xfrm>
        </p:spPr>
        <p:txBody>
          <a:bodyPr/>
          <a:lstStyle/>
          <a:p>
            <a:r>
              <a:rPr lang="el-GR" altLang="el-GR" sz="1800" b="1" smtClean="0">
                <a:solidFill>
                  <a:srgbClr val="000000"/>
                </a:solidFill>
              </a:rPr>
              <a:t>Κλασική πολιτική οικονομία</a:t>
            </a:r>
          </a:p>
          <a:p>
            <a:r>
              <a:rPr lang="en-GB" altLang="el-GR" sz="1800" smtClean="0">
                <a:solidFill>
                  <a:srgbClr val="000000"/>
                </a:solidFill>
              </a:rPr>
              <a:t>Adam Smith (1723-1790)</a:t>
            </a:r>
          </a:p>
          <a:p>
            <a:r>
              <a:rPr lang="en-GB" altLang="el-GR" sz="1800" smtClean="0">
                <a:solidFill>
                  <a:srgbClr val="000000"/>
                </a:solidFill>
              </a:rPr>
              <a:t>Thomas Robert Malthus (1766-1834)</a:t>
            </a:r>
          </a:p>
          <a:p>
            <a:r>
              <a:rPr lang="en-GB" altLang="el-GR" sz="1800" smtClean="0">
                <a:solidFill>
                  <a:srgbClr val="000000"/>
                </a:solidFill>
              </a:rPr>
              <a:t>David Ricardo (1772-1823)</a:t>
            </a:r>
          </a:p>
          <a:p>
            <a:endParaRPr lang="el-GR" altLang="el-GR" sz="1800" smtClean="0"/>
          </a:p>
        </p:txBody>
      </p:sp>
      <p:sp>
        <p:nvSpPr>
          <p:cNvPr id="44036" name="TextBox 3"/>
          <p:cNvSpPr txBox="1">
            <a:spLocks noChangeArrowheads="1"/>
          </p:cNvSpPr>
          <p:nvPr/>
        </p:nvSpPr>
        <p:spPr bwMode="auto">
          <a:xfrm>
            <a:off x="755650" y="5373688"/>
            <a:ext cx="1944688"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GB" altLang="el-GR"/>
          </a:p>
        </p:txBody>
      </p:sp>
      <p:pic>
        <p:nvPicPr>
          <p:cNvPr id="4403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138" y="3644900"/>
            <a:ext cx="1762125" cy="198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3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575" y="3644900"/>
            <a:ext cx="1506538" cy="198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3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1613" y="3644900"/>
            <a:ext cx="1401762" cy="198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Τίτλος 1"/>
          <p:cNvSpPr>
            <a:spLocks noGrp="1"/>
          </p:cNvSpPr>
          <p:nvPr>
            <p:ph type="title"/>
          </p:nvPr>
        </p:nvSpPr>
        <p:spPr/>
        <p:txBody>
          <a:bodyPr/>
          <a:lstStyle/>
          <a:p>
            <a:r>
              <a:rPr lang="el-GR" altLang="el-GR" smtClean="0"/>
              <a:t>Σύντομη επισκόπηση </a:t>
            </a:r>
          </a:p>
        </p:txBody>
      </p:sp>
      <p:sp>
        <p:nvSpPr>
          <p:cNvPr id="45059" name="Θέση περιεχομένου 2"/>
          <p:cNvSpPr>
            <a:spLocks noGrp="1"/>
          </p:cNvSpPr>
          <p:nvPr>
            <p:ph idx="1"/>
          </p:nvPr>
        </p:nvSpPr>
        <p:spPr>
          <a:xfrm>
            <a:off x="463550" y="1557338"/>
            <a:ext cx="8229600" cy="4525962"/>
          </a:xfrm>
        </p:spPr>
        <p:txBody>
          <a:bodyPr/>
          <a:lstStyle/>
          <a:p>
            <a:r>
              <a:rPr lang="el-GR" altLang="el-GR" sz="1800" b="1" smtClean="0">
                <a:solidFill>
                  <a:srgbClr val="000000"/>
                </a:solidFill>
              </a:rPr>
              <a:t>Μαρξιστική πολιτική οικονομία</a:t>
            </a:r>
          </a:p>
          <a:p>
            <a:r>
              <a:rPr lang="el-GR" altLang="el-GR" sz="1800" smtClean="0">
                <a:solidFill>
                  <a:srgbClr val="000000"/>
                </a:solidFill>
              </a:rPr>
              <a:t>Karl Marx (1818-1883)</a:t>
            </a:r>
          </a:p>
          <a:p>
            <a:r>
              <a:rPr lang="el-GR" altLang="el-GR" sz="1800" smtClean="0">
                <a:solidFill>
                  <a:srgbClr val="000000"/>
                </a:solidFill>
              </a:rPr>
              <a:t>Friedrich Engels (1820-1895)</a:t>
            </a:r>
          </a:p>
          <a:p>
            <a:endParaRPr lang="el-GR" altLang="el-GR" sz="1800" smtClean="0"/>
          </a:p>
        </p:txBody>
      </p:sp>
      <p:sp>
        <p:nvSpPr>
          <p:cNvPr id="45060" name="TextBox 3"/>
          <p:cNvSpPr txBox="1">
            <a:spLocks noChangeArrowheads="1"/>
          </p:cNvSpPr>
          <p:nvPr/>
        </p:nvSpPr>
        <p:spPr bwMode="auto">
          <a:xfrm>
            <a:off x="755650" y="5373688"/>
            <a:ext cx="1944688"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GB" altLang="el-GR"/>
          </a:p>
        </p:txBody>
      </p:sp>
      <p:pic>
        <p:nvPicPr>
          <p:cNvPr id="4506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3213100"/>
            <a:ext cx="1871662" cy="266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6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7913" y="3200400"/>
            <a:ext cx="1908175" cy="267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Τίτλος 1"/>
          <p:cNvSpPr>
            <a:spLocks noGrp="1"/>
          </p:cNvSpPr>
          <p:nvPr>
            <p:ph type="title"/>
          </p:nvPr>
        </p:nvSpPr>
        <p:spPr/>
        <p:txBody>
          <a:bodyPr/>
          <a:lstStyle/>
          <a:p>
            <a:r>
              <a:rPr lang="el-GR" altLang="el-GR" smtClean="0"/>
              <a:t>Σύντομη επισκόπηση </a:t>
            </a:r>
          </a:p>
        </p:txBody>
      </p:sp>
      <p:sp>
        <p:nvSpPr>
          <p:cNvPr id="46083" name="Θέση περιεχομένου 2"/>
          <p:cNvSpPr>
            <a:spLocks noGrp="1"/>
          </p:cNvSpPr>
          <p:nvPr>
            <p:ph idx="1"/>
          </p:nvPr>
        </p:nvSpPr>
        <p:spPr>
          <a:xfrm>
            <a:off x="463550" y="1557338"/>
            <a:ext cx="8229600" cy="4525962"/>
          </a:xfrm>
        </p:spPr>
        <p:txBody>
          <a:bodyPr/>
          <a:lstStyle/>
          <a:p>
            <a:r>
              <a:rPr lang="el-GR" altLang="el-GR" sz="1800" b="1" smtClean="0">
                <a:solidFill>
                  <a:srgbClr val="000000"/>
                </a:solidFill>
              </a:rPr>
              <a:t>Νεοκλασικά οικονομικά</a:t>
            </a:r>
          </a:p>
          <a:p>
            <a:r>
              <a:rPr lang="el-GR" altLang="el-GR" sz="1800" smtClean="0">
                <a:solidFill>
                  <a:srgbClr val="000000"/>
                </a:solidFill>
              </a:rPr>
              <a:t>Οριακή επανάσταση (1871)</a:t>
            </a:r>
          </a:p>
          <a:p>
            <a:r>
              <a:rPr lang="el-GR" altLang="el-GR" sz="1800" smtClean="0">
                <a:solidFill>
                  <a:srgbClr val="000000"/>
                </a:solidFill>
              </a:rPr>
              <a:t>W. Stanley Jevons (1835-1882)</a:t>
            </a:r>
          </a:p>
          <a:p>
            <a:r>
              <a:rPr lang="el-GR" altLang="el-GR" sz="1800" smtClean="0">
                <a:solidFill>
                  <a:srgbClr val="000000"/>
                </a:solidFill>
              </a:rPr>
              <a:t>Léon Walras (1834-1910)</a:t>
            </a:r>
          </a:p>
          <a:p>
            <a:r>
              <a:rPr lang="el-GR" altLang="el-GR" sz="1800" smtClean="0">
                <a:solidFill>
                  <a:srgbClr val="000000"/>
                </a:solidFill>
              </a:rPr>
              <a:t>Carl Menger (1840-1921)</a:t>
            </a:r>
          </a:p>
          <a:p>
            <a:endParaRPr lang="el-GR" altLang="el-GR" sz="1800" smtClean="0"/>
          </a:p>
        </p:txBody>
      </p:sp>
      <p:sp>
        <p:nvSpPr>
          <p:cNvPr id="46084" name="TextBox 3"/>
          <p:cNvSpPr txBox="1">
            <a:spLocks noChangeArrowheads="1"/>
          </p:cNvSpPr>
          <p:nvPr/>
        </p:nvSpPr>
        <p:spPr bwMode="auto">
          <a:xfrm>
            <a:off x="755650" y="5373688"/>
            <a:ext cx="1944688"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GB" altLang="el-GR"/>
          </a:p>
        </p:txBody>
      </p:sp>
      <p:pic>
        <p:nvPicPr>
          <p:cNvPr id="4608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3860800"/>
            <a:ext cx="15113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8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6238" y="3805238"/>
            <a:ext cx="1365250" cy="2116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8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8263" y="3781425"/>
            <a:ext cx="1365250"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Τίτλος 1"/>
          <p:cNvSpPr>
            <a:spLocks noGrp="1"/>
          </p:cNvSpPr>
          <p:nvPr>
            <p:ph type="title"/>
          </p:nvPr>
        </p:nvSpPr>
        <p:spPr/>
        <p:txBody>
          <a:bodyPr/>
          <a:lstStyle/>
          <a:p>
            <a:r>
              <a:rPr lang="el-GR" altLang="el-GR" smtClean="0"/>
              <a:t>Σύντομη επισκόπηση </a:t>
            </a:r>
          </a:p>
        </p:txBody>
      </p:sp>
      <p:sp>
        <p:nvSpPr>
          <p:cNvPr id="47107" name="Θέση περιεχομένου 2"/>
          <p:cNvSpPr>
            <a:spLocks noGrp="1"/>
          </p:cNvSpPr>
          <p:nvPr>
            <p:ph idx="1"/>
          </p:nvPr>
        </p:nvSpPr>
        <p:spPr>
          <a:xfrm>
            <a:off x="463550" y="1557338"/>
            <a:ext cx="8229600" cy="4525962"/>
          </a:xfrm>
        </p:spPr>
        <p:txBody>
          <a:bodyPr/>
          <a:lstStyle/>
          <a:p>
            <a:r>
              <a:rPr lang="el-GR" altLang="el-GR" sz="1800" b="1" smtClean="0">
                <a:solidFill>
                  <a:srgbClr val="000000"/>
                </a:solidFill>
              </a:rPr>
              <a:t>Νεοκλασικά οικονομικά</a:t>
            </a:r>
          </a:p>
          <a:p>
            <a:r>
              <a:rPr lang="en-GB" altLang="el-GR" sz="1800" i="1" smtClean="0">
                <a:solidFill>
                  <a:srgbClr val="000000"/>
                </a:solidFill>
              </a:rPr>
              <a:t>Alfred Marshall (1842-1924)</a:t>
            </a:r>
          </a:p>
          <a:p>
            <a:r>
              <a:rPr lang="en-GB" altLang="el-GR" sz="1800" i="1" smtClean="0">
                <a:solidFill>
                  <a:srgbClr val="000000"/>
                </a:solidFill>
              </a:rPr>
              <a:t>Francis Y. Edgeworth (1845-1926)</a:t>
            </a:r>
          </a:p>
          <a:p>
            <a:r>
              <a:rPr lang="en-GB" altLang="el-GR" sz="1800" i="1" smtClean="0">
                <a:solidFill>
                  <a:srgbClr val="000000"/>
                </a:solidFill>
              </a:rPr>
              <a:t>Vilfredo Pareto (1848-1923)</a:t>
            </a:r>
          </a:p>
          <a:p>
            <a:endParaRPr lang="el-GR" altLang="el-GR" sz="1800" smtClean="0"/>
          </a:p>
        </p:txBody>
      </p:sp>
      <p:sp>
        <p:nvSpPr>
          <p:cNvPr id="47108" name="TextBox 3"/>
          <p:cNvSpPr txBox="1">
            <a:spLocks noChangeArrowheads="1"/>
          </p:cNvSpPr>
          <p:nvPr/>
        </p:nvSpPr>
        <p:spPr bwMode="auto">
          <a:xfrm>
            <a:off x="755650" y="5373688"/>
            <a:ext cx="1944688"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GB" altLang="el-GR"/>
          </a:p>
        </p:txBody>
      </p:sp>
      <p:pic>
        <p:nvPicPr>
          <p:cNvPr id="4710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475" y="3354388"/>
            <a:ext cx="1695450"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113" y="3321050"/>
            <a:ext cx="1755775" cy="244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1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2725" y="3343275"/>
            <a:ext cx="1658938" cy="2420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Τίτλος 1"/>
          <p:cNvSpPr>
            <a:spLocks noGrp="1"/>
          </p:cNvSpPr>
          <p:nvPr>
            <p:ph type="title"/>
          </p:nvPr>
        </p:nvSpPr>
        <p:spPr/>
        <p:txBody>
          <a:bodyPr/>
          <a:lstStyle/>
          <a:p>
            <a:r>
              <a:rPr lang="el-GR" altLang="el-GR" smtClean="0"/>
              <a:t>Σύντομη επισκόπηση </a:t>
            </a:r>
          </a:p>
        </p:txBody>
      </p:sp>
      <p:sp>
        <p:nvSpPr>
          <p:cNvPr id="48131" name="Θέση περιεχομένου 2"/>
          <p:cNvSpPr>
            <a:spLocks noGrp="1"/>
          </p:cNvSpPr>
          <p:nvPr>
            <p:ph idx="1"/>
          </p:nvPr>
        </p:nvSpPr>
        <p:spPr>
          <a:xfrm>
            <a:off x="463550" y="1557338"/>
            <a:ext cx="8229600" cy="4525962"/>
          </a:xfrm>
        </p:spPr>
        <p:txBody>
          <a:bodyPr/>
          <a:lstStyle/>
          <a:p>
            <a:r>
              <a:rPr lang="en-US" altLang="el-GR" sz="1800" b="1" smtClean="0">
                <a:solidFill>
                  <a:srgbClr val="000000"/>
                </a:solidFill>
              </a:rPr>
              <a:t>John Maynard Keynes (1883-1946)</a:t>
            </a:r>
          </a:p>
          <a:p>
            <a:r>
              <a:rPr lang="en-US" altLang="el-GR" sz="1800" b="1" i="1" smtClean="0">
                <a:solidFill>
                  <a:srgbClr val="000000"/>
                </a:solidFill>
              </a:rPr>
              <a:t>The General Theory of Employment, Interest and Money (1936)</a:t>
            </a:r>
          </a:p>
          <a:p>
            <a:endParaRPr lang="el-GR" altLang="el-GR" sz="1800" smtClean="0"/>
          </a:p>
        </p:txBody>
      </p:sp>
      <p:sp>
        <p:nvSpPr>
          <p:cNvPr id="48132" name="TextBox 3"/>
          <p:cNvSpPr txBox="1">
            <a:spLocks noChangeArrowheads="1"/>
          </p:cNvSpPr>
          <p:nvPr/>
        </p:nvSpPr>
        <p:spPr bwMode="auto">
          <a:xfrm>
            <a:off x="755650" y="5373688"/>
            <a:ext cx="1944688"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GB" altLang="el-GR"/>
          </a:p>
        </p:txBody>
      </p:sp>
      <p:pic>
        <p:nvPicPr>
          <p:cNvPr id="4813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2611438"/>
            <a:ext cx="2084387" cy="307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13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4300" y="2611438"/>
            <a:ext cx="2395538" cy="314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Τίτλος 3"/>
          <p:cNvSpPr>
            <a:spLocks noGrp="1"/>
          </p:cNvSpPr>
          <p:nvPr>
            <p:ph type="ctrTitle"/>
          </p:nvPr>
        </p:nvSpPr>
        <p:spPr/>
        <p:txBody>
          <a:bodyPr/>
          <a:lstStyle/>
          <a:p>
            <a:r>
              <a:rPr lang="el-GR" altLang="el-GR" smtClean="0"/>
              <a:t>Εισαγωγή στην Ιστορία Οικονομικών Θεωριών</a:t>
            </a:r>
          </a:p>
        </p:txBody>
      </p:sp>
      <p:sp>
        <p:nvSpPr>
          <p:cNvPr id="12291" name="Υπότιτλος 4"/>
          <p:cNvSpPr>
            <a:spLocks noGrp="1"/>
          </p:cNvSpPr>
          <p:nvPr>
            <p:ph type="subTitle" idx="1"/>
          </p:nvPr>
        </p:nvSpPr>
        <p:spPr>
          <a:xfrm>
            <a:off x="684213" y="3886200"/>
            <a:ext cx="7775575" cy="1752600"/>
          </a:xfrm>
        </p:spPr>
        <p:txBody>
          <a:bodyPr/>
          <a:lstStyle/>
          <a:p>
            <a:r>
              <a:rPr lang="el-GR" altLang="el-GR" smtClean="0"/>
              <a:t>Σκοπός της Ιστορίας Οικονομικών Θεωριών</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Τίτλος 6"/>
          <p:cNvSpPr>
            <a:spLocks noGrp="1"/>
          </p:cNvSpPr>
          <p:nvPr>
            <p:ph type="ctrTitle"/>
          </p:nvPr>
        </p:nvSpPr>
        <p:spPr/>
        <p:txBody>
          <a:bodyPr/>
          <a:lstStyle/>
          <a:p>
            <a:r>
              <a:rPr lang="el-GR" altLang="el-GR" smtClean="0"/>
              <a:t>Τέλος Ενότητας</a:t>
            </a:r>
          </a:p>
        </p:txBody>
      </p:sp>
      <p:sp>
        <p:nvSpPr>
          <p:cNvPr id="49155" name="Υπότιτλος 7"/>
          <p:cNvSpPr>
            <a:spLocks noGrp="1"/>
          </p:cNvSpPr>
          <p:nvPr>
            <p:ph type="subTitle" idx="1"/>
          </p:nvPr>
        </p:nvSpPr>
        <p:spPr>
          <a:xfrm>
            <a:off x="684213" y="3886200"/>
            <a:ext cx="7775575" cy="1752600"/>
          </a:xfrm>
        </p:spPr>
        <p:txBody>
          <a:bodyPr/>
          <a:lstStyle/>
          <a:p>
            <a:endParaRPr lang="el-GR" altLang="el-GR"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στο πλαίσιο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46032932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23007672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  </a:t>
            </a:r>
            <a:endParaRPr lang="el-GR" sz="2000" dirty="0"/>
          </a:p>
          <a:p>
            <a:pPr marL="0" indent="0">
              <a:buNone/>
            </a:pPr>
            <a:r>
              <a:rPr lang="el-GR" sz="2000" dirty="0"/>
              <a:t>Έχουν προηγηθεί οι κάτωθι εκδόσεις:</a:t>
            </a:r>
          </a:p>
          <a:p>
            <a:r>
              <a:rPr lang="el-GR" sz="2000" dirty="0" smtClean="0"/>
              <a:t>Έκδοση διαθέσιμη </a:t>
            </a:r>
            <a:r>
              <a:rPr lang="el-GR" sz="2000" dirty="0">
                <a:hlinkClick r:id="rId3"/>
              </a:rPr>
              <a:t>εδώ</a:t>
            </a:r>
            <a:r>
              <a:rPr lang="el-GR" sz="2000" dirty="0"/>
              <a:t>. </a:t>
            </a:r>
          </a:p>
        </p:txBody>
      </p:sp>
    </p:spTree>
    <p:extLst>
      <p:ext uri="{BB962C8B-B14F-4D97-AF65-F5344CB8AC3E}">
        <p14:creationId xmlns:p14="http://schemas.microsoft.com/office/powerpoint/2010/main" val="339633614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Εθνικόν και Καποδιστριακόν </a:t>
            </a:r>
            <a:r>
              <a:rPr lang="el-GR" sz="2000" dirty="0" err="1" smtClean="0"/>
              <a:t>Πανεπιστήμιον</a:t>
            </a:r>
            <a:r>
              <a:rPr lang="el-GR" sz="2000" dirty="0" smtClean="0"/>
              <a:t> Αθηνών</a:t>
            </a:r>
            <a:r>
              <a:rPr lang="en-US" sz="2000" dirty="0" smtClean="0"/>
              <a:t>, </a:t>
            </a:r>
            <a:r>
              <a:rPr lang="el-GR" sz="2000" dirty="0"/>
              <a:t>Νίκος </a:t>
            </a:r>
            <a:r>
              <a:rPr lang="el-GR" sz="2000" dirty="0" err="1" smtClean="0"/>
              <a:t>Θεοχαράκης</a:t>
            </a:r>
            <a:r>
              <a:rPr lang="el-GR" sz="2000" dirty="0" smtClean="0"/>
              <a:t> 2015</a:t>
            </a:r>
            <a:r>
              <a:rPr lang="el-GR" sz="2000" dirty="0"/>
              <a:t>. Νίκος </a:t>
            </a:r>
            <a:r>
              <a:rPr lang="el-GR" sz="2000" dirty="0" err="1"/>
              <a:t>Θεοχαράκης</a:t>
            </a:r>
            <a:r>
              <a:rPr lang="el-GR" sz="2000" dirty="0"/>
              <a:t>. «Ιστορία Οικονομικών Θεωριών. </a:t>
            </a:r>
            <a:r>
              <a:rPr lang="el-GR" sz="2000" dirty="0"/>
              <a:t>Εισαγωγή στην </a:t>
            </a:r>
            <a:r>
              <a:rPr lang="el-GR" sz="2000" dirty="0" smtClean="0"/>
              <a:t>Ιστορία </a:t>
            </a:r>
            <a:r>
              <a:rPr lang="el-GR" sz="2000" smtClean="0"/>
              <a:t>Οικονομικών Θεωριών». </a:t>
            </a:r>
            <a:r>
              <a:rPr lang="el-GR" sz="2000" dirty="0" smtClean="0"/>
              <a:t>Έκδοση: 1.0. Αθήνα 2015. Διαθέσιμο από τη δικτυακή διεύθυνση: </a:t>
            </a:r>
            <a:r>
              <a:rPr lang="en-GB" sz="2000" dirty="0">
                <a:hlinkClick r:id="rId3"/>
              </a:rPr>
              <a:t>http://</a:t>
            </a:r>
            <a:r>
              <a:rPr lang="en-GB" sz="2000" dirty="0" smtClean="0">
                <a:hlinkClick r:id="rId3"/>
              </a:rPr>
              <a:t>opencourses.uoa.gr/courses/ECON1</a:t>
            </a:r>
            <a:r>
              <a:rPr lang="el-GR" sz="2000" dirty="0" smtClean="0"/>
              <a:t>. </a:t>
            </a:r>
          </a:p>
          <a:p>
            <a:endParaRPr lang="el-GR" sz="2000" dirty="0"/>
          </a:p>
        </p:txBody>
      </p:sp>
    </p:spTree>
    <p:extLst>
      <p:ext uri="{BB962C8B-B14F-4D97-AF65-F5344CB8AC3E}">
        <p14:creationId xmlns:p14="http://schemas.microsoft.com/office/powerpoint/2010/main" val="16935126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Tree>
    <p:extLst>
      <p:ext uri="{BB962C8B-B14F-4D97-AF65-F5344CB8AC3E}">
        <p14:creationId xmlns:p14="http://schemas.microsoft.com/office/powerpoint/2010/main" val="173111662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9671447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a:xfrm>
            <a:off x="464156" y="1556792"/>
            <a:ext cx="8356316" cy="4525963"/>
          </a:xfrm>
        </p:spPr>
        <p:txBody>
          <a:bodyPr>
            <a:noAutofit/>
          </a:bodyPr>
          <a:lstStyle/>
          <a:p>
            <a:pPr marL="0" indent="0">
              <a:buNone/>
            </a:pPr>
            <a:r>
              <a:rPr lang="el-GR" sz="2000" dirty="0"/>
              <a:t>"Η δομή και οργάνωση της παρουσίασης, καθώς και το υπόλοιπο περιεχόμενο, αποτελούν πνευματική ιδιοκτησία </a:t>
            </a:r>
            <a:r>
              <a:rPr lang="el-GR" sz="2000" dirty="0" smtClean="0"/>
              <a:t>του συγγραφέα </a:t>
            </a:r>
            <a:r>
              <a:rPr lang="el-GR" sz="2000" dirty="0"/>
              <a:t>και του Πανεπιστημίου Αθηνών και διατίθενται με άδεια </a:t>
            </a:r>
            <a:r>
              <a:rPr lang="el-GR" sz="2000" dirty="0" err="1"/>
              <a:t>Creative</a:t>
            </a:r>
            <a:r>
              <a:rPr lang="el-GR" sz="2000" dirty="0"/>
              <a:t> </a:t>
            </a:r>
            <a:r>
              <a:rPr lang="el-GR" sz="2000" dirty="0" err="1"/>
              <a:t>Commons</a:t>
            </a:r>
            <a:r>
              <a:rPr lang="el-GR" sz="2000" dirty="0"/>
              <a:t> Αναφορά Μη Εμπορική Χρήση Παρόμοια Διανομή Έκδοση 4.0 ή μεταγενέστερη.</a:t>
            </a:r>
          </a:p>
          <a:p>
            <a:pPr marL="0" indent="0">
              <a:buNone/>
            </a:pPr>
            <a:endParaRPr lang="el-GR" sz="1400" dirty="0"/>
          </a:p>
          <a:p>
            <a:pPr marL="0" indent="0">
              <a:buNone/>
            </a:pPr>
            <a:r>
              <a:rPr lang="el-GR" sz="2000" dirty="0"/>
              <a:t>Οι φωτογραφίες που περιέχονται στην παρουσίαση αποτελούν πνευματική ιδιοκτησία τρίτων. Απαγορεύεται η αναπαραγωγή, αναδημοσίευση και διάθεσή τους στο κοινό με οποιονδήποτε τρόπο χωρίς τη λήψη άδειας από τους δικαιούχους. "</a:t>
            </a:r>
            <a:endParaRPr lang="el-GR" sz="2000" dirty="0">
              <a:solidFill>
                <a:srgbClr val="FF0000"/>
              </a:solidFill>
            </a:endParaRPr>
          </a:p>
        </p:txBody>
      </p:sp>
    </p:spTree>
    <p:extLst>
      <p:ext uri="{BB962C8B-B14F-4D97-AF65-F5344CB8AC3E}">
        <p14:creationId xmlns:p14="http://schemas.microsoft.com/office/powerpoint/2010/main" val="1349452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Τίτλος 3"/>
          <p:cNvSpPr>
            <a:spLocks noGrp="1"/>
          </p:cNvSpPr>
          <p:nvPr>
            <p:ph type="title"/>
          </p:nvPr>
        </p:nvSpPr>
        <p:spPr/>
        <p:txBody>
          <a:bodyPr/>
          <a:lstStyle/>
          <a:p>
            <a:r>
              <a:rPr lang="el-GR" altLang="el-GR" smtClean="0"/>
              <a:t>Σκοπός της ΙΟΘ</a:t>
            </a:r>
          </a:p>
        </p:txBody>
      </p:sp>
      <p:sp>
        <p:nvSpPr>
          <p:cNvPr id="13315" name="Θέση περιεχομένου 4"/>
          <p:cNvSpPr>
            <a:spLocks noGrp="1"/>
          </p:cNvSpPr>
          <p:nvPr>
            <p:ph idx="1"/>
          </p:nvPr>
        </p:nvSpPr>
        <p:spPr>
          <a:xfrm>
            <a:off x="463550" y="1557338"/>
            <a:ext cx="8229600" cy="4525962"/>
          </a:xfrm>
        </p:spPr>
        <p:txBody>
          <a:bodyPr/>
          <a:lstStyle/>
          <a:p>
            <a:r>
              <a:rPr lang="el-GR" altLang="el-GR" sz="2200" smtClean="0"/>
              <a:t>Ο διδακτικός σκοπός της ΙΟΘ είναι να κατανοήσουν οι φοιτητές τον τρόπο γένεσης και ανάπτυξης της οικονομικής θεωρίας. </a:t>
            </a:r>
          </a:p>
          <a:p>
            <a:r>
              <a:rPr lang="el-GR" altLang="el-GR" sz="2200" smtClean="0"/>
              <a:t>Οι φοιτητές θα πρέπει να μπορούν να αντιληφθούν </a:t>
            </a:r>
            <a:r>
              <a:rPr lang="el-GR" altLang="el-GR" sz="2200" b="1" smtClean="0"/>
              <a:t>πώς</a:t>
            </a:r>
            <a:r>
              <a:rPr lang="el-GR" altLang="el-GR" sz="2200" smtClean="0"/>
              <a:t> </a:t>
            </a:r>
            <a:r>
              <a:rPr lang="el-GR" altLang="el-GR" sz="2200" b="1" smtClean="0"/>
              <a:t>προέκυψε</a:t>
            </a:r>
            <a:r>
              <a:rPr lang="el-GR" altLang="el-GR" sz="2200" smtClean="0"/>
              <a:t> η οικονομική θεωρία που διδάσκονται σήμερα με σκοπό να την κατανοήσουν καλύτερα μέσα από τις «πρώτες έννοιες» και εξετάζοντας την προβληματική που την δημιούργησε.</a:t>
            </a:r>
          </a:p>
          <a:p>
            <a:r>
              <a:rPr lang="el-GR" altLang="el-GR" sz="2200" smtClean="0"/>
              <a:t>Θα δουν τις εναλλακτικές θεωρήσεις της σύγχρονης και κυρίαρχης οικονομικής επιστήμης και θα μπορούν να εξετάσουν τους λόγους για τους οποίους οι επιστημονικές θεωρίες στις κοινωνικές επιστήμες επικρατούν ή μπαίνουν στο περιθώριο.</a:t>
            </a:r>
          </a:p>
          <a:p>
            <a:endParaRPr lang="el-GR" altLang="el-GR" sz="240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Τίτλος 3"/>
          <p:cNvSpPr>
            <a:spLocks noGrp="1"/>
          </p:cNvSpPr>
          <p:nvPr>
            <p:ph type="title"/>
          </p:nvPr>
        </p:nvSpPr>
        <p:spPr/>
        <p:txBody>
          <a:bodyPr/>
          <a:lstStyle/>
          <a:p>
            <a:r>
              <a:rPr lang="el-GR" altLang="el-GR" smtClean="0"/>
              <a:t>Σκοπός της ΙΟΘ</a:t>
            </a:r>
          </a:p>
        </p:txBody>
      </p:sp>
      <p:sp>
        <p:nvSpPr>
          <p:cNvPr id="14339" name="Θέση περιεχομένου 4"/>
          <p:cNvSpPr>
            <a:spLocks noGrp="1"/>
          </p:cNvSpPr>
          <p:nvPr>
            <p:ph idx="1"/>
          </p:nvPr>
        </p:nvSpPr>
        <p:spPr>
          <a:xfrm>
            <a:off x="463550" y="1557338"/>
            <a:ext cx="8229600" cy="4525962"/>
          </a:xfrm>
        </p:spPr>
        <p:txBody>
          <a:bodyPr/>
          <a:lstStyle/>
          <a:p>
            <a:r>
              <a:rPr lang="el-GR" altLang="el-GR" sz="2200" smtClean="0"/>
              <a:t>Η προσέγγιση του μαθήματος είναι ιστορική και αναλυτική. Η εξέλιξη της οικονομικής σκέψης παρουσιάζεται ως μια διαδοχική σειρά μεταβολών στην αντίληψη και την θεώρηση της φύσης της κοινωνικοοικονομικής διαδικασίας. Αυτές οι αλλαγές στο "όραμα" (vision κατά τον Schumpeter) της κυρίαρχης εκδοχής της οικονομικής σκέψης συνεπάγονται κάθε φορά την κατασκευή νέων αναλυτικών εννοιών και κατηγοριών και ενός νέου θεωρητικού προτύπου διάρθρωσής τους. </a:t>
            </a:r>
          </a:p>
          <a:p>
            <a:r>
              <a:rPr lang="el-GR" altLang="el-GR" sz="2200" smtClean="0"/>
              <a:t>Επομένως το μάθημα δίνει έμφαση στον ιστορικό χαρακτήρα των οικονομικών θεωριών και στον τρόπο με τον οποίο τα πραγματικά κοινωνικοοικονομικά φαινόμενα διαμορφώνουν την εξέλιξη της οικονομικής θεωρίας. </a:t>
            </a:r>
            <a:endParaRPr lang="el-GR" altLang="el-GR" sz="240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Τίτλος 3"/>
          <p:cNvSpPr>
            <a:spLocks noGrp="1"/>
          </p:cNvSpPr>
          <p:nvPr>
            <p:ph type="title"/>
          </p:nvPr>
        </p:nvSpPr>
        <p:spPr/>
        <p:txBody>
          <a:bodyPr/>
          <a:lstStyle/>
          <a:p>
            <a:r>
              <a:rPr lang="el-GR" altLang="el-GR" smtClean="0"/>
              <a:t>Σκοπός της ΙΟΘ</a:t>
            </a:r>
          </a:p>
        </p:txBody>
      </p:sp>
      <p:sp>
        <p:nvSpPr>
          <p:cNvPr id="15363" name="Θέση περιεχομένου 4"/>
          <p:cNvSpPr>
            <a:spLocks noGrp="1"/>
          </p:cNvSpPr>
          <p:nvPr>
            <p:ph idx="1"/>
          </p:nvPr>
        </p:nvSpPr>
        <p:spPr>
          <a:xfrm>
            <a:off x="463550" y="1557338"/>
            <a:ext cx="8229600" cy="4525962"/>
          </a:xfrm>
        </p:spPr>
        <p:txBody>
          <a:bodyPr/>
          <a:lstStyle/>
          <a:p>
            <a:r>
              <a:rPr lang="el-GR" altLang="el-GR" sz="2200" smtClean="0"/>
              <a:t>Οι φοιτητές κατά συνέπεια θα μπορούν να αντιληφθούν ότι η παραγωγή της επιστήμης είναι ταυτόχρονα και μια κοινωνική διαδικασία η οποία σχετίζεται </a:t>
            </a:r>
          </a:p>
          <a:p>
            <a:pPr lvl="1"/>
            <a:r>
              <a:rPr lang="el-GR" altLang="el-GR" sz="1800" smtClean="0"/>
              <a:t>αφενός με την λογική συνέπεια και εσωτερική συνοχή κάθε θεωρίας και με την ικανότητά της να εξετάσει τα κοινωνικά και οικονομικά φαινόμενα, αλλά και</a:t>
            </a:r>
          </a:p>
          <a:p>
            <a:pPr lvl="1"/>
            <a:r>
              <a:rPr lang="el-GR" altLang="el-GR" sz="1800" smtClean="0"/>
              <a:t>αφετέρου με την σχέση της με τον οικονομικό, κοινωνικό, πολιτικό και ιδεολογικό περίγυρο</a:t>
            </a:r>
          </a:p>
          <a:p>
            <a:endParaRPr lang="el-GR" altLang="el-GR" sz="220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Τίτλος 3"/>
          <p:cNvSpPr>
            <a:spLocks noGrp="1"/>
          </p:cNvSpPr>
          <p:nvPr>
            <p:ph type="ctrTitle"/>
          </p:nvPr>
        </p:nvSpPr>
        <p:spPr/>
        <p:txBody>
          <a:bodyPr/>
          <a:lstStyle/>
          <a:p>
            <a:r>
              <a:rPr lang="el-GR" altLang="el-GR" smtClean="0"/>
              <a:t>Εισαγωγή στην Ιστορία Οικονομικών Θεωριών</a:t>
            </a:r>
          </a:p>
        </p:txBody>
      </p:sp>
      <p:sp>
        <p:nvSpPr>
          <p:cNvPr id="16387" name="Υπότιτλος 4"/>
          <p:cNvSpPr>
            <a:spLocks noGrp="1"/>
          </p:cNvSpPr>
          <p:nvPr>
            <p:ph type="subTitle" idx="1"/>
          </p:nvPr>
        </p:nvSpPr>
        <p:spPr>
          <a:xfrm>
            <a:off x="684213" y="3886200"/>
            <a:ext cx="7775575" cy="1752600"/>
          </a:xfrm>
        </p:spPr>
        <p:txBody>
          <a:bodyPr/>
          <a:lstStyle/>
          <a:p>
            <a:r>
              <a:rPr lang="el-GR" altLang="el-GR" smtClean="0"/>
              <a:t>Ο ρόλος της ΙΟΘ στην εκπαίδευση των οικονομολόγων</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fontScale="90000"/>
          </a:bodyPr>
          <a:lstStyle/>
          <a:p>
            <a:pPr fontAlgn="auto">
              <a:spcAft>
                <a:spcPts val="0"/>
              </a:spcAft>
              <a:defRPr/>
            </a:pPr>
            <a:r>
              <a:rPr lang="el-GR" dirty="0"/>
              <a:t>Ο ρόλος της ΙΟΘ στην εκπαίδευση των οικονομολόγων</a:t>
            </a:r>
          </a:p>
        </p:txBody>
      </p:sp>
      <p:sp>
        <p:nvSpPr>
          <p:cNvPr id="17411" name="Θέση περιεχομένου 2"/>
          <p:cNvSpPr>
            <a:spLocks noGrp="1"/>
          </p:cNvSpPr>
          <p:nvPr>
            <p:ph idx="1"/>
          </p:nvPr>
        </p:nvSpPr>
        <p:spPr>
          <a:xfrm>
            <a:off x="463550" y="1557338"/>
            <a:ext cx="8229600" cy="4525962"/>
          </a:xfrm>
        </p:spPr>
        <p:txBody>
          <a:bodyPr/>
          <a:lstStyle/>
          <a:p>
            <a:r>
              <a:rPr lang="el-GR" altLang="el-GR" sz="2800" smtClean="0"/>
              <a:t>Τα τελευταία χρόνια υπάρχει μια ολοένα και μεγαλύτερη τάση στα πανεπιστήμια του εξωτερικού, ιδιαίτερα στον αγγλοσαξονικό χώρο, να μη διδάσκεται το μάθημα της ΙΟΘ στο προπτυχιακό και ιδίως στο μεταπτυχιακό επίπεδο.</a:t>
            </a:r>
          </a:p>
          <a:p>
            <a:r>
              <a:rPr lang="el-GR" altLang="el-GR" sz="2800" smtClean="0"/>
              <a:t>Στις ΗΠΑ τα σημαντικότερα πανεπιστήμια με εξαίρεση το </a:t>
            </a:r>
            <a:r>
              <a:rPr lang="en-US" altLang="el-GR" sz="2800" smtClean="0"/>
              <a:t>Duke </a:t>
            </a:r>
            <a:r>
              <a:rPr lang="el-GR" altLang="el-GR" sz="2800" smtClean="0"/>
              <a:t>έχουν πάψει να το διδάσκουν στα τμήματα των οικονομικών επιστημών. Το ίδιο συμβαίνει και στο Ηνωμένο Βασίλειο.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2585</Words>
  <Application>Microsoft Office PowerPoint</Application>
  <PresentationFormat>On-screen Show (4:3)</PresentationFormat>
  <Paragraphs>305</Paragraphs>
  <Slides>47</Slides>
  <Notes>47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ＭＳ Ｐゴシック</vt:lpstr>
      <vt:lpstr>Arial</vt:lpstr>
      <vt:lpstr>Calibri</vt:lpstr>
      <vt:lpstr>Wingdings</vt:lpstr>
      <vt:lpstr>Θέμα του Office</vt:lpstr>
      <vt:lpstr>Ιστορία Οικονομικών Θεωριών</vt:lpstr>
      <vt:lpstr>Σκοποί  ενότητας</vt:lpstr>
      <vt:lpstr>Περιεχόμενα ενότητας</vt:lpstr>
      <vt:lpstr>Εισαγωγή στην Ιστορία Οικονομικών Θεωριών</vt:lpstr>
      <vt:lpstr>Σκοπός της ΙΟΘ</vt:lpstr>
      <vt:lpstr>Σκοπός της ΙΟΘ</vt:lpstr>
      <vt:lpstr>Σκοπός της ΙΟΘ</vt:lpstr>
      <vt:lpstr>Εισαγωγή στην Ιστορία Οικονομικών Θεωριών</vt:lpstr>
      <vt:lpstr>Ο ρόλος της ΙΟΘ στην εκπαίδευση των οικονομολόγων</vt:lpstr>
      <vt:lpstr>Ο ρόλος της ΙΟΘ στην εκπαίδευση των οικονομολόγων</vt:lpstr>
      <vt:lpstr>Ο ρόλος της ΙΟΘ στην εκπαίδευση των οικονομολόγων</vt:lpstr>
      <vt:lpstr>Ο ρόλος της ΙΟΘ στην εκπαίδευση των οικονομολόγων</vt:lpstr>
      <vt:lpstr>Εισαγωγή στην Ιστορία Οικονομικών Θεωριών</vt:lpstr>
      <vt:lpstr>Μεθοδολογία των Οικονομικών Επιστημών</vt:lpstr>
      <vt:lpstr>Ποιο είναι το αντικείμενο της οικονομικής επιστήμης;</vt:lpstr>
      <vt:lpstr>Ποιο είναι το αντικείμενο της οικονομικής επιστήμης;</vt:lpstr>
      <vt:lpstr>Ποιο είναι το αντικείμενο της οικονομικής επιστήμης;</vt:lpstr>
      <vt:lpstr>Ποιο είναι το αντικείμενο της οικονομικής επιστήμης;</vt:lpstr>
      <vt:lpstr>Σε τι διαφέρει η οικονομική επιστήμη από τις θετικές επιστήμες;</vt:lpstr>
      <vt:lpstr>Πως προχωράει η επιστήμη; Κριτήρια αποδοχής ή απόρριψης</vt:lpstr>
      <vt:lpstr>Πως προχωράει η επιστήμη; Κριτήρια αποδοχής ή απόρριψης</vt:lpstr>
      <vt:lpstr>Πως προχωράει η επιστήμη; Κριτήρια αποδοχής ή απόρριψης</vt:lpstr>
      <vt:lpstr>Παράδειγμα</vt:lpstr>
      <vt:lpstr>Πως προχωράει η επιστήμη; Κριτήρια αποδοχής ή απόρριψης</vt:lpstr>
      <vt:lpstr>Παράδειγμα</vt:lpstr>
      <vt:lpstr>Παράδειγμα</vt:lpstr>
      <vt:lpstr>Πως προχωράει η επιστήμη; Κριτήρια αποδοχής ή απόρριψης</vt:lpstr>
      <vt:lpstr>Πως προχωράει η επιστήμη; Κριτήρια αποδοχής ή απόρριψης</vt:lpstr>
      <vt:lpstr>Ζητήματα που θα μας απασχολήσουν</vt:lpstr>
      <vt:lpstr>Εισαγωγή στην Ιστορία Οικονομικών Θεωριών</vt:lpstr>
      <vt:lpstr>Σύντομη επισκόπηση </vt:lpstr>
      <vt:lpstr>Σύντομη επισκόπηση </vt:lpstr>
      <vt:lpstr>Σύντομη επισκόπηση </vt:lpstr>
      <vt:lpstr>Σύντομη επισκόπηση </vt:lpstr>
      <vt:lpstr>Σύντομη επισκόπηση </vt:lpstr>
      <vt:lpstr>Σύντομη επισκόπηση </vt:lpstr>
      <vt:lpstr>Σύντομη επισκόπηση </vt:lpstr>
      <vt:lpstr>Σύντομη επισκόπηση </vt:lpstr>
      <vt:lpstr>Σύντομη επισκόπηση </vt:lpstr>
      <vt:lpstr>Τέλος Ενότητας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2014-04-27T23:57:13Z</dcterms:created>
  <dcterms:modified xsi:type="dcterms:W3CDTF">2016-04-11T10:06:39Z</dcterms:modified>
</cp:coreProperties>
</file>