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280" r:id="rId16"/>
    <p:sldId id="290" r:id="rId17"/>
    <p:sldId id="295" r:id="rId18"/>
    <p:sldId id="292" r:id="rId19"/>
    <p:sldId id="291" r:id="rId20"/>
    <p:sldId id="29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Κρίσιμα συμβάντα στη διδασκαλία των μαθηματικών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1:</a:t>
            </a:r>
            <a:r>
              <a:rPr lang="en-US" sz="2800" dirty="0" smtClean="0">
                <a:solidFill>
                  <a:srgbClr val="5075BC"/>
                </a:solidFill>
                <a:latin typeface="+mj-lt"/>
                <a:ea typeface="+mj-ea"/>
                <a:cs typeface="+mj-cs"/>
              </a:rPr>
              <a:t> </a:t>
            </a:r>
            <a:r>
              <a:rPr lang="el-GR" sz="2800" dirty="0" smtClean="0"/>
              <a:t>Κρίσιμα συμβάντα στη διδασκαλία των μαθηματικών</a:t>
            </a:r>
            <a:endParaRPr lang="en-US"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Παράδειγμα </a:t>
            </a:r>
            <a:r>
              <a:rPr lang="el-GR" dirty="0" smtClean="0"/>
              <a:t>1</a:t>
            </a:r>
            <a:r>
              <a:rPr lang="en-US" dirty="0" smtClean="0"/>
              <a:t> (1/2)</a:t>
            </a:r>
            <a:endParaRPr lang="el-GR" dirty="0"/>
          </a:p>
        </p:txBody>
      </p:sp>
      <p:sp>
        <p:nvSpPr>
          <p:cNvPr id="3" name="Θέση περιεχομένου 2"/>
          <p:cNvSpPr>
            <a:spLocks noGrp="1"/>
          </p:cNvSpPr>
          <p:nvPr>
            <p:ph idx="1"/>
          </p:nvPr>
        </p:nvSpPr>
        <p:spPr/>
        <p:txBody>
          <a:bodyPr>
            <a:normAutofit/>
          </a:bodyPr>
          <a:lstStyle/>
          <a:p>
            <a:r>
              <a:rPr lang="el-GR" sz="2800" dirty="0" smtClean="0"/>
              <a:t>« Άρχισα να διδάσκω την απόσταση και τη μέτρηση γωνίας στην Γεωμετρία. Αρχίσαμε να βρίσκουμε την απόσταση των συντεταγμένων στον άξονα και μετά να βρήκαμε τα μέσα των ευθυγράμμων τμημάτων. Νόμιζα ότι θα ήταν κάτι εύκολο για τους μαθητές . Γρήγορα κατάλαβα ότι οι μαθητές είχαν δυσκολίες να προσθέτουν και να αφαιρούν αρνητικούς αριθμούς. Υπήρχαν πολλοί μαθητές που ρωτούσαν πώς να κάνουν πράξεις με αρνητικούς.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Παράδειγμα </a:t>
            </a:r>
            <a:r>
              <a:rPr lang="el-GR" dirty="0" smtClean="0"/>
              <a:t>1</a:t>
            </a:r>
            <a:r>
              <a:rPr lang="en-US" dirty="0" smtClean="0"/>
              <a:t> (2/2)</a:t>
            </a:r>
            <a:endParaRPr lang="el-GR" dirty="0"/>
          </a:p>
        </p:txBody>
      </p:sp>
      <p:sp>
        <p:nvSpPr>
          <p:cNvPr id="5" name="Θέση περιεχομένου 4"/>
          <p:cNvSpPr>
            <a:spLocks noGrp="1"/>
          </p:cNvSpPr>
          <p:nvPr>
            <p:ph idx="1"/>
          </p:nvPr>
        </p:nvSpPr>
        <p:spPr/>
        <p:txBody>
          <a:bodyPr>
            <a:noAutofit/>
          </a:bodyPr>
          <a:lstStyle/>
          <a:p>
            <a:r>
              <a:rPr lang="el-GR" sz="2400" dirty="0" smtClean="0"/>
              <a:t>«Νομίζω ότι οι μαθητές απογοητεύτηκαν από τις υπολογιστικές δυσκολίες και έχασαν την έννοια της απόστασης. Την επόμενη φορά θα αρχίσω το μάθημα με μια επανάληψη των βασικών προβλημάτων που αφορούν στη χρήση αρνητικών αριθμών και έτσι οι μαθητές θα αισθάνονται πιο άνετα με τους υπολογισμούς, ώστε να έχουν πιο πολύ χρόνο και ενέργεια να διαθέσουν στις νέες έννοιες της απόστασης και των μέσων».</a:t>
            </a:r>
          </a:p>
          <a:p>
            <a:endParaRPr lang="el-GR" sz="2400" dirty="0" smtClean="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Παράδειγμα 2</a:t>
            </a:r>
            <a:endParaRPr lang="el-GR" dirty="0"/>
          </a:p>
        </p:txBody>
      </p:sp>
      <p:sp>
        <p:nvSpPr>
          <p:cNvPr id="3" name="Θέση περιεχομένου 2"/>
          <p:cNvSpPr>
            <a:spLocks noGrp="1"/>
          </p:cNvSpPr>
          <p:nvPr>
            <p:ph idx="1"/>
          </p:nvPr>
        </p:nvSpPr>
        <p:spPr/>
        <p:txBody>
          <a:bodyPr>
            <a:normAutofit/>
          </a:bodyPr>
          <a:lstStyle/>
          <a:p>
            <a:r>
              <a:rPr lang="el-GR" sz="2800" dirty="0" smtClean="0"/>
              <a:t>«Όταν στην Άλγεβρα κάνανε πρόσθεση ακεραίων διδάχθηκαν να χρησιμοποιούν την ευθεία των πραγματικών αριθμών. Αυτό τους βοήθησε να καταλάβουν την ιδέα των θετικών και των αρνητικών αριθμών αλλά στα προβλήματα που τους δόθηκαν στο σπίτι δεν μπορούσαν να χρησιμοποιήσουν την ευθεία για αριθμούς που δεν έβλεπαν. Προσωπικά θα διατηρούσα την ευθεία γραμμή αλλά θα προσπαθούσα πέρα από το να κατανοήσουν την έννοια να μπορούν να κάνουν και τις ασκήσεις».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Παράδειγμα 3</a:t>
            </a:r>
            <a:endParaRPr lang="el-GR" dirty="0"/>
          </a:p>
        </p:txBody>
      </p:sp>
      <p:sp>
        <p:nvSpPr>
          <p:cNvPr id="5" name="Θέση περιεχομένου 4"/>
          <p:cNvSpPr>
            <a:spLocks noGrp="1"/>
          </p:cNvSpPr>
          <p:nvPr>
            <p:ph idx="1"/>
          </p:nvPr>
        </p:nvSpPr>
        <p:spPr/>
        <p:txBody>
          <a:bodyPr>
            <a:noAutofit/>
          </a:bodyPr>
          <a:lstStyle/>
          <a:p>
            <a:r>
              <a:rPr lang="el-GR" sz="2400" dirty="0" smtClean="0"/>
              <a:t>«Κατάλαβα ότι τον περισσότερο χρόνο οι μαθητές μαθαίνουν διαδικασίες. Πολλοί δεν έχουν ιδέα γιατί κάνουν ότι κάνουν απλώς τα κάνουν. Θα τους ρωτούσα γιατί ή θα τους εξηγούσα το λόγο που κάνουν κάτι αλλά αυτό φαίνεται να τους μπερδεύει περισσότερο. Αυτό που τους ενδιαφέρει είναι αν έλυσαν σωστά το πρόβλημα. Το θέμα είναι ότι δεν ήξεραν γιατί είχαν δυσκολία να λύσουν προβλήματα διαφορετικά από αυτά που αντιμετώπιζαν συνήθως. Ήταν πολύ δύσκολο και δεν έχω άλλες ερωτήσεις».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Παράδειγμα </a:t>
            </a:r>
            <a:r>
              <a:rPr lang="en-US" dirty="0" smtClean="0">
                <a:latin typeface="Calibri" pitchFamily="34" charset="0"/>
              </a:rPr>
              <a:t>4</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smtClean="0"/>
              <a:t>«Οι μαθητές δυσκολεύονται να διακρίνουν τη σύνδεση μεταξύ της ‘ύλης’ των μαθηματικών και του πραγματικού κόσμου. Μόνο μετά από συζήτηση άρχισαν να βλέπουν τη σύνδεση</a:t>
            </a:r>
            <a:r>
              <a:rPr lang="en-US" sz="2800" dirty="0" smtClean="0">
                <a:latin typeface="Calibri" pitchFamily="34" charset="0"/>
              </a:rPr>
              <a:t> </a:t>
            </a:r>
            <a:r>
              <a:rPr lang="el-GR" sz="2800" dirty="0" smtClean="0"/>
              <a:t>αυτή. Δυο μέρες μετά, το διαπίστωσα σε μια  αντίστοιχη δραστηριότητα ... Το συμβάν αυτό με έκανε να ξανασκεφτώ την αλληλουχία της παρουσίασης του υλικού στη διδασκαλία μου. Αναγνώρισα τη σημασία της σύνδεσης του πραγματικού κόσμου με τα μαθηματικά στο πλαίσιο ολόκληρης της διδασκαλίας του σχετικού κεφαλαίου και όχι μόνο στο τέλος ή στο πλαίσιο της επίλυσης συγκεκριμένων προβλημάτων».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«Πρακτική Άσκηση σε σχολεία της δευτεροβάθμιας εκπαίδευσης. Κρίσιμα συμβάντα στη διδασκαλία των μαθηματικών».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Εισαγωγικές παρατηρήσεις</a:t>
            </a:r>
            <a:endParaRPr lang="el-GR" dirty="0"/>
          </a:p>
        </p:txBody>
      </p:sp>
      <p:sp>
        <p:nvSpPr>
          <p:cNvPr id="5" name="Θέση περιεχομένου 4"/>
          <p:cNvSpPr>
            <a:spLocks noGrp="1"/>
          </p:cNvSpPr>
          <p:nvPr>
            <p:ph idx="1"/>
          </p:nvPr>
        </p:nvSpPr>
        <p:spPr/>
        <p:txBody>
          <a:bodyPr>
            <a:noAutofit/>
          </a:bodyPr>
          <a:lstStyle/>
          <a:p>
            <a:pPr marL="319088" indent="-319088">
              <a:spcBef>
                <a:spcPts val="700"/>
              </a:spcBef>
              <a:buClr>
                <a:schemeClr val="accent2"/>
              </a:buClr>
              <a:buSzPct val="60000"/>
              <a:buFont typeface="Wingdings" pitchFamily="2" charset="2"/>
              <a:buChar char=""/>
            </a:pPr>
            <a:r>
              <a:rPr lang="el-GR" sz="2400" dirty="0" smtClean="0">
                <a:latin typeface="Calibri" pitchFamily="34" charset="0"/>
              </a:rPr>
              <a:t>Η Διδακτική των Μαθηματικών εστιάζεται στη μελέτη </a:t>
            </a:r>
            <a:r>
              <a:rPr lang="el-GR" sz="2400" b="1" dirty="0" smtClean="0">
                <a:latin typeface="Calibri" pitchFamily="34" charset="0"/>
              </a:rPr>
              <a:t>φαινομένων</a:t>
            </a:r>
            <a:r>
              <a:rPr lang="el-GR" sz="2400" dirty="0" smtClean="0">
                <a:latin typeface="Calibri" pitchFamily="34" charset="0"/>
              </a:rPr>
              <a:t> της μάθησης και της διδασκαλίας των Μαθηματικών μέσα από συστήματα που βασίζονται στην ανθρώπινη δραστηριότητα (“ανθρωπολογικά συστήματα”). </a:t>
            </a:r>
          </a:p>
          <a:p>
            <a:pPr marL="319088" indent="-319088">
              <a:spcBef>
                <a:spcPts val="700"/>
              </a:spcBef>
              <a:buClr>
                <a:schemeClr val="accent2"/>
              </a:buClr>
              <a:buSzPct val="60000"/>
              <a:buFont typeface="Wingdings" pitchFamily="2" charset="2"/>
              <a:buChar char=""/>
            </a:pPr>
            <a:r>
              <a:rPr lang="el-GR" sz="2400" dirty="0" smtClean="0">
                <a:latin typeface="Calibri" pitchFamily="34" charset="0"/>
              </a:rPr>
              <a:t>Διάκριση </a:t>
            </a:r>
            <a:r>
              <a:rPr lang="el-GR" sz="2400" b="1" dirty="0" smtClean="0">
                <a:latin typeface="Calibri" pitchFamily="34" charset="0"/>
              </a:rPr>
              <a:t>φαινομένων – συμβάντων</a:t>
            </a:r>
            <a:r>
              <a:rPr lang="el-GR" sz="2400" dirty="0" smtClean="0">
                <a:latin typeface="Calibri" pitchFamily="34" charset="0"/>
              </a:rPr>
              <a:t>. </a:t>
            </a:r>
          </a:p>
          <a:p>
            <a:pPr marL="319088" indent="-319088">
              <a:spcBef>
                <a:spcPts val="700"/>
              </a:spcBef>
              <a:buClr>
                <a:schemeClr val="accent2"/>
              </a:buClr>
              <a:buSzPct val="60000"/>
              <a:buFont typeface="Wingdings" pitchFamily="2" charset="2"/>
              <a:buChar char=""/>
            </a:pPr>
            <a:r>
              <a:rPr lang="el-GR" sz="2400" dirty="0" smtClean="0">
                <a:latin typeface="Calibri" pitchFamily="34" charset="0"/>
              </a:rPr>
              <a:t>Μελέτη φαινομένων σε ένα φυσικό σύστημα:  εστίαση στην ερμηνεία, το πείραμα κ.λπ. και ουδετεροποίηση κάθε ανθρώπινης παρουσίας για  να εξασφαλιστεί η επιστημονική αντικειμενικότητα. </a:t>
            </a:r>
          </a:p>
          <a:p>
            <a:pPr marL="319088" indent="-319088">
              <a:spcBef>
                <a:spcPts val="700"/>
              </a:spcBef>
              <a:buClr>
                <a:schemeClr val="accent2"/>
              </a:buClr>
              <a:buSzPct val="60000"/>
              <a:buFont typeface="Wingdings" pitchFamily="2" charset="2"/>
              <a:buChar char=""/>
            </a:pPr>
            <a:r>
              <a:rPr lang="el-GR" sz="2400" dirty="0" smtClean="0">
                <a:latin typeface="Calibri" pitchFamily="34" charset="0"/>
              </a:rPr>
              <a:t>Στα φαινόμενα της διδακτικής ο επιστήμονας</a:t>
            </a:r>
            <a:r>
              <a:rPr lang="en-US" sz="2400" dirty="0" smtClean="0">
                <a:latin typeface="Calibri" pitchFamily="34" charset="0"/>
              </a:rPr>
              <a:t>/</a:t>
            </a:r>
            <a:r>
              <a:rPr lang="el-GR" sz="2400" dirty="0" smtClean="0">
                <a:latin typeface="Calibri" pitchFamily="34" charset="0"/>
              </a:rPr>
              <a:t>παρατηρητής καθίσταται </a:t>
            </a:r>
            <a:r>
              <a:rPr lang="el-GR" sz="2400" b="1" dirty="0" smtClean="0">
                <a:latin typeface="Calibri" pitchFamily="34" charset="0"/>
              </a:rPr>
              <a:t>συμμέτοχος στο ‘σύστημα’</a:t>
            </a:r>
            <a:r>
              <a:rPr lang="el-GR" sz="2400" dirty="0" smtClean="0">
                <a:latin typeface="Calibri" pitchFamily="34" charset="0"/>
              </a:rPr>
              <a:t> και διακρίνει φαινόμενα μέσα από αναφορές σε συμβάντα. </a:t>
            </a:r>
            <a:endParaRPr lang="el-GR" sz="2400" dirty="0">
              <a:latin typeface="Calibri" pitchFamily="34" charset="0"/>
            </a:endParaRP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είναι κρίσιμο συμβάν</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smtClean="0"/>
              <a:t>Ένα συμβάν καλείται  </a:t>
            </a:r>
            <a:r>
              <a:rPr lang="el-GR" sz="2800" i="1" dirty="0" smtClean="0"/>
              <a:t>κρίσιμο</a:t>
            </a:r>
            <a:r>
              <a:rPr lang="el-GR" sz="2800" dirty="0" smtClean="0"/>
              <a:t> όταν δείχνει μια σημαντική αλλαγή ή μια αλλαγή που οδηγεί σε αντιπαραβολή σε σχέση  με την προηγούμενη κατανόηση, ένα γνωστικό άλμα σε σχέση με την προηγούμενη κατανόηση προκαλεί  ένα διαισθητικό λάθος, «ένα αξιοσημείωτο λάθος άλμα». </a:t>
            </a:r>
          </a:p>
          <a:p>
            <a:r>
              <a:rPr lang="el-GR" sz="2800" dirty="0" smtClean="0"/>
              <a:t> Ένα κρίσιμο συμβάν μπορεί να αποτελέσει μέρος ενός διδακτικού φαινομένου αν είναι ένα καθημερινό συμβάν στην πρακτική του εκπαιδευτικού που τον κάνει να αμφισβητεί τις διδακτικές του αποφάσεις και να σκεφτεί πώς να βελτιώσει την διδασκαλία του.</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Στιγμές που δημιουργούν αντιπαράθεση</a:t>
            </a:r>
            <a:endParaRPr lang="el-GR" dirty="0"/>
          </a:p>
        </p:txBody>
      </p:sp>
      <p:sp>
        <p:nvSpPr>
          <p:cNvPr id="5" name="Θέση περιεχομένου 4"/>
          <p:cNvSpPr>
            <a:spLocks noGrp="1"/>
          </p:cNvSpPr>
          <p:nvPr>
            <p:ph idx="1"/>
          </p:nvPr>
        </p:nvSpPr>
        <p:spPr/>
        <p:txBody>
          <a:bodyPr>
            <a:noAutofit/>
          </a:bodyPr>
          <a:lstStyle/>
          <a:p>
            <a:r>
              <a:rPr lang="el-GR" sz="2400" dirty="0" smtClean="0"/>
              <a:t>να είναι συμβάντα που είτε επιβεβαιώνουν είτε ακυρώνουν τις υποθέσεις της έρευνας, </a:t>
            </a:r>
          </a:p>
          <a:p>
            <a:r>
              <a:rPr lang="el-GR" sz="2400" dirty="0" smtClean="0"/>
              <a:t>να είναι στιγμιότυπα μάθησης, </a:t>
            </a:r>
          </a:p>
          <a:p>
            <a:r>
              <a:rPr lang="el-GR" sz="2400" dirty="0" smtClean="0"/>
              <a:t>να είναι σχήματα αντιπαράθεσης,</a:t>
            </a:r>
          </a:p>
          <a:p>
            <a:r>
              <a:rPr lang="el-GR" sz="2400" dirty="0" smtClean="0"/>
              <a:t>να είναι αφελείς γενικεύσεις,</a:t>
            </a:r>
          </a:p>
          <a:p>
            <a:r>
              <a:rPr lang="el-GR" sz="2400" dirty="0" smtClean="0"/>
              <a:t>να αντιπροσωπεύουν σωστά λογικά άλματα ή</a:t>
            </a:r>
          </a:p>
          <a:p>
            <a:r>
              <a:rPr lang="el-GR" sz="2400" dirty="0" smtClean="0"/>
              <a:t>να αποτελούν  λανθασμένη εφαρμογή της λογικής  και </a:t>
            </a:r>
          </a:p>
          <a:p>
            <a:r>
              <a:rPr lang="el-GR" sz="2400" dirty="0" smtClean="0"/>
              <a:t>γενικά οποιοδήποτε συμβάν που μπορεί να θεωρηθεί σημαντικό στην πορεία της μελέτης της διδασκαλίας.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Χαρακτηριστικά των κρίσιμων συμβάντων</a:t>
            </a:r>
            <a:endParaRPr lang="el-GR" dirty="0"/>
          </a:p>
        </p:txBody>
      </p:sp>
      <p:sp>
        <p:nvSpPr>
          <p:cNvPr id="3" name="Θέση περιεχομένου 2"/>
          <p:cNvSpPr>
            <a:spLocks noGrp="1"/>
          </p:cNvSpPr>
          <p:nvPr>
            <p:ph idx="1"/>
          </p:nvPr>
        </p:nvSpPr>
        <p:spPr/>
        <p:txBody>
          <a:bodyPr>
            <a:normAutofit/>
          </a:bodyPr>
          <a:lstStyle/>
          <a:p>
            <a:pPr>
              <a:spcAft>
                <a:spcPct val="35000"/>
              </a:spcAft>
            </a:pPr>
            <a:r>
              <a:rPr lang="el-GR" sz="2800" dirty="0" smtClean="0"/>
              <a:t>Ένα κρίσιμο συμβάν εντοπίζεται πάντα σε σχέση  με  τα συγκεκριμένα ερωτήματα που θέτω.</a:t>
            </a:r>
          </a:p>
          <a:p>
            <a:pPr>
              <a:spcAft>
                <a:spcPct val="35000"/>
              </a:spcAft>
            </a:pPr>
            <a:r>
              <a:rPr lang="el-GR" sz="2800" dirty="0" smtClean="0"/>
              <a:t>Ένα κρίσιμο συμβάν συνδέεται με μια </a:t>
            </a:r>
            <a:r>
              <a:rPr lang="el-GR" sz="2800" i="1" dirty="0" smtClean="0"/>
              <a:t>γραμμή χρόνου</a:t>
            </a:r>
            <a:r>
              <a:rPr lang="el-GR" sz="2800" dirty="0" smtClean="0"/>
              <a:t> και τότε χρειάζεται η αναζήτηση σχετικών συμβάντων στο παρελθόν αλλά και στο μέλλον</a:t>
            </a:r>
            <a:r>
              <a:rPr lang="el-GR" sz="2800" dirty="0" smtClean="0">
                <a:latin typeface="Arial" charset="0"/>
              </a:rPr>
              <a:t>.</a:t>
            </a:r>
          </a:p>
          <a:p>
            <a:pPr>
              <a:spcAft>
                <a:spcPct val="35000"/>
              </a:spcAft>
            </a:pPr>
            <a:r>
              <a:rPr lang="el-GR" sz="2800" dirty="0" smtClean="0"/>
              <a:t>Τα κρίσιμα συμβάντα είναι  στιγμές συναίσθησης</a:t>
            </a:r>
            <a:r>
              <a:rPr lang="el-GR" sz="2800" dirty="0" smtClean="0">
                <a:latin typeface="Arial" charset="0"/>
              </a:rPr>
              <a:t>.</a:t>
            </a:r>
            <a:r>
              <a:rPr lang="el-GR" sz="2800" dirty="0" smtClean="0"/>
              <a:t>    </a:t>
            </a:r>
          </a:p>
          <a:p>
            <a:endParaRPr lang="el-GR" sz="2800" b="1"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Κατηγορίες κρίσιμων </a:t>
            </a:r>
            <a:r>
              <a:rPr lang="el-GR" dirty="0" smtClean="0"/>
              <a:t>συμβάντων</a:t>
            </a:r>
            <a:r>
              <a:rPr lang="en-US" dirty="0" smtClean="0"/>
              <a:t> (1/3)</a:t>
            </a:r>
            <a:endParaRPr lang="el-GR" dirty="0"/>
          </a:p>
        </p:txBody>
      </p:sp>
      <p:sp>
        <p:nvSpPr>
          <p:cNvPr id="5" name="Θέση περιεχομένου 4"/>
          <p:cNvSpPr>
            <a:spLocks noGrp="1"/>
          </p:cNvSpPr>
          <p:nvPr>
            <p:ph idx="1"/>
          </p:nvPr>
        </p:nvSpPr>
        <p:spPr/>
        <p:txBody>
          <a:bodyPr>
            <a:noAutofit/>
          </a:bodyPr>
          <a:lstStyle/>
          <a:p>
            <a:pPr>
              <a:buFont typeface="Wingdings" pitchFamily="2" charset="2"/>
              <a:buNone/>
            </a:pPr>
            <a:r>
              <a:rPr lang="el-GR" sz="2800" dirty="0" smtClean="0"/>
              <a:t>Συμβάντα μελλοντικών εκπαιδευτικών που αφορούσαν</a:t>
            </a:r>
          </a:p>
          <a:p>
            <a:r>
              <a:rPr lang="el-GR" sz="2800" dirty="0" smtClean="0"/>
              <a:t>τη διδασκαλία και τη διαχείριση της τάξης</a:t>
            </a:r>
          </a:p>
          <a:p>
            <a:pPr lvl="1"/>
            <a:r>
              <a:rPr lang="el-GR" sz="2000" dirty="0" smtClean="0"/>
              <a:t>σχέση με τους μαθητές</a:t>
            </a:r>
          </a:p>
          <a:p>
            <a:pPr lvl="1"/>
            <a:r>
              <a:rPr lang="el-GR" sz="2000" dirty="0" smtClean="0"/>
              <a:t>δραστηριότητες- εφαρμογές</a:t>
            </a:r>
          </a:p>
          <a:p>
            <a:pPr lvl="1"/>
            <a:r>
              <a:rPr lang="el-GR" sz="2000" dirty="0" smtClean="0"/>
              <a:t>διαχείριση τάξης</a:t>
            </a:r>
          </a:p>
          <a:p>
            <a:pPr lvl="1"/>
            <a:r>
              <a:rPr lang="el-GR" sz="2000" dirty="0" smtClean="0"/>
              <a:t>σχεδιασμός μαθήματος</a:t>
            </a:r>
          </a:p>
          <a:p>
            <a:pPr lvl="1"/>
            <a:r>
              <a:rPr lang="el-GR" sz="2000" dirty="0" smtClean="0"/>
              <a:t>αξιολόγηση</a:t>
            </a:r>
          </a:p>
          <a:p>
            <a:pPr lvl="1"/>
            <a:r>
              <a:rPr lang="el-GR" sz="2000" dirty="0" smtClean="0"/>
              <a:t>θέματα χρόνου</a:t>
            </a:r>
          </a:p>
          <a:p>
            <a:pPr lvl="1"/>
            <a:r>
              <a:rPr lang="el-GR" sz="2000" dirty="0" smtClean="0"/>
              <a:t>μορφές αλληλεπίδρασης</a:t>
            </a:r>
          </a:p>
          <a:p>
            <a:endParaRPr lang="el-GR" dirty="0" smtClean="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Κατηγορίες κρίσιμων </a:t>
            </a:r>
            <a:r>
              <a:rPr lang="el-GR" dirty="0" smtClean="0"/>
              <a:t>συμβάντων</a:t>
            </a:r>
            <a:r>
              <a:rPr lang="en-US" dirty="0" smtClean="0"/>
              <a:t> (2/3)</a:t>
            </a:r>
            <a:endParaRPr lang="el-GR" dirty="0"/>
          </a:p>
        </p:txBody>
      </p:sp>
      <p:sp>
        <p:nvSpPr>
          <p:cNvPr id="3" name="Θέση περιεχομένου 2"/>
          <p:cNvSpPr>
            <a:spLocks noGrp="1"/>
          </p:cNvSpPr>
          <p:nvPr>
            <p:ph idx="1"/>
          </p:nvPr>
        </p:nvSpPr>
        <p:spPr/>
        <p:txBody>
          <a:bodyPr>
            <a:normAutofit/>
          </a:bodyPr>
          <a:lstStyle/>
          <a:p>
            <a:r>
              <a:rPr lang="el-GR" dirty="0" smtClean="0"/>
              <a:t>τους μαθητές</a:t>
            </a:r>
          </a:p>
          <a:p>
            <a:pPr lvl="1"/>
            <a:r>
              <a:rPr lang="el-GR" dirty="0" smtClean="0"/>
              <a:t>Κίνητρα</a:t>
            </a:r>
          </a:p>
          <a:p>
            <a:pPr lvl="1"/>
            <a:r>
              <a:rPr lang="el-GR" dirty="0" smtClean="0"/>
              <a:t>Συμπεριφορά</a:t>
            </a:r>
          </a:p>
          <a:p>
            <a:pPr lvl="1"/>
            <a:r>
              <a:rPr lang="el-GR" dirty="0" smtClean="0"/>
              <a:t>Συμμετοχή</a:t>
            </a:r>
          </a:p>
          <a:p>
            <a:pPr lvl="1"/>
            <a:r>
              <a:rPr lang="el-GR" dirty="0" smtClean="0"/>
              <a:t>Κατανόηση</a:t>
            </a:r>
          </a:p>
          <a:p>
            <a:pPr lvl="1"/>
            <a:r>
              <a:rPr lang="el-GR" dirty="0" smtClean="0"/>
              <a:t>Προηγούμενες γνώσεις</a:t>
            </a:r>
          </a:p>
          <a:p>
            <a:pPr lvl="1"/>
            <a:r>
              <a:rPr lang="el-GR" dirty="0" smtClean="0"/>
              <a:t>Αντιστάσεις – αντιλήψεις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Κατηγορίες κρίσιμων </a:t>
            </a:r>
            <a:r>
              <a:rPr lang="el-GR" dirty="0" smtClean="0"/>
              <a:t>συμβάντων</a:t>
            </a:r>
            <a:r>
              <a:rPr lang="en-US" dirty="0" smtClean="0"/>
              <a:t> (3/3)</a:t>
            </a:r>
            <a:endParaRPr lang="el-GR" dirty="0"/>
          </a:p>
        </p:txBody>
      </p:sp>
      <p:sp>
        <p:nvSpPr>
          <p:cNvPr id="5" name="Θέση περιεχομένου 4"/>
          <p:cNvSpPr>
            <a:spLocks noGrp="1"/>
          </p:cNvSpPr>
          <p:nvPr>
            <p:ph idx="1"/>
          </p:nvPr>
        </p:nvSpPr>
        <p:spPr/>
        <p:txBody>
          <a:bodyPr>
            <a:noAutofit/>
          </a:bodyPr>
          <a:lstStyle/>
          <a:p>
            <a:r>
              <a:rPr lang="el-GR" sz="2400" dirty="0" smtClean="0"/>
              <a:t>σχέσεις με άλλους </a:t>
            </a:r>
          </a:p>
          <a:p>
            <a:pPr lvl="1"/>
            <a:r>
              <a:rPr lang="el-GR" sz="2400" dirty="0" smtClean="0"/>
              <a:t>Συναδέλφους</a:t>
            </a:r>
          </a:p>
          <a:p>
            <a:pPr lvl="1"/>
            <a:r>
              <a:rPr lang="el-GR" sz="2400" dirty="0" smtClean="0"/>
              <a:t>Γονείς</a:t>
            </a:r>
          </a:p>
          <a:p>
            <a:pPr lvl="1"/>
            <a:r>
              <a:rPr lang="el-GR" sz="2400" dirty="0" smtClean="0"/>
              <a:t>Συνοδούς</a:t>
            </a:r>
          </a:p>
          <a:p>
            <a:pPr lvl="1"/>
            <a:r>
              <a:rPr lang="el-GR" sz="2400" dirty="0" smtClean="0"/>
              <a:t>Καθηγητές της τάξης</a:t>
            </a:r>
          </a:p>
          <a:p>
            <a:r>
              <a:rPr lang="el-GR" sz="2400" dirty="0" smtClean="0"/>
              <a:t>υπάρχουσες πολιτικές και διαδικασίες</a:t>
            </a:r>
          </a:p>
          <a:p>
            <a:pPr lvl="1"/>
            <a:r>
              <a:rPr lang="el-GR" sz="2400" dirty="0" smtClean="0"/>
              <a:t>Πολιτική σχολείου</a:t>
            </a:r>
          </a:p>
          <a:p>
            <a:pPr lvl="1"/>
            <a:r>
              <a:rPr lang="el-GR" sz="2400" dirty="0" smtClean="0"/>
              <a:t>Υποδομή</a:t>
            </a:r>
          </a:p>
          <a:p>
            <a:pPr lvl="1"/>
            <a:r>
              <a:rPr lang="el-GR" sz="2400" dirty="0" smtClean="0"/>
              <a:t>Αναλυτικά προγράμματα – βιβλία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TotalTime>
  <Words>1081</Words>
  <Application>Microsoft Office PowerPoint</Application>
  <PresentationFormat>Προβολή στην οθόνη (4:3)</PresentationFormat>
  <Paragraphs>124</Paragraphs>
  <Slides>20</Slides>
  <Notes>20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ＭＳ Ｐゴシック</vt:lpstr>
      <vt:lpstr>Arial</vt:lpstr>
      <vt:lpstr>Calibri</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Εισαγωγικές παρατηρήσεις</vt:lpstr>
      <vt:lpstr>Τι είναι κρίσιμο συμβάν</vt:lpstr>
      <vt:lpstr>Στιγμές που δημιουργούν αντιπαράθεση</vt:lpstr>
      <vt:lpstr>Χαρακτηριστικά των κρίσιμων συμβάντων</vt:lpstr>
      <vt:lpstr>Κατηγορίες κρίσιμων συμβάντων (1/3)</vt:lpstr>
      <vt:lpstr>Κατηγορίες κρίσιμων συμβάντων (2/3)</vt:lpstr>
      <vt:lpstr>Κατηγορίες κρίσιμων συμβάντων (3/3)</vt:lpstr>
      <vt:lpstr>Παράδειγμα 1 (1/2)</vt:lpstr>
      <vt:lpstr>Παράδειγμα 1 (2/2)</vt:lpstr>
      <vt:lpstr>Παράδειγμα 2</vt:lpstr>
      <vt:lpstr>Παράδειγμα 3</vt:lpstr>
      <vt:lpstr>Παράδειγμα 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182</cp:revision>
  <dcterms:created xsi:type="dcterms:W3CDTF">2012-09-06T09:03:05Z</dcterms:created>
  <dcterms:modified xsi:type="dcterms:W3CDTF">2015-07-06T13:35:00Z</dcterms:modified>
</cp:coreProperties>
</file>