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1" r:id="rId3"/>
    <p:sldId id="322" r:id="rId4"/>
    <p:sldId id="323" r:id="rId5"/>
    <p:sldId id="324" r:id="rId6"/>
    <p:sldId id="325" r:id="rId7"/>
    <p:sldId id="262" r:id="rId8"/>
    <p:sldId id="264" r:id="rId9"/>
    <p:sldId id="301" r:id="rId10"/>
    <p:sldId id="266" r:id="rId11"/>
    <p:sldId id="265" r:id="rId12"/>
    <p:sldId id="274" r:id="rId13"/>
    <p:sldId id="267" r:id="rId14"/>
    <p:sldId id="288" r:id="rId15"/>
    <p:sldId id="277" r:id="rId16"/>
    <p:sldId id="269" r:id="rId17"/>
    <p:sldId id="302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280" r:id="rId31"/>
    <p:sldId id="290" r:id="rId32"/>
    <p:sldId id="295" r:id="rId33"/>
    <p:sldId id="299" r:id="rId34"/>
    <p:sldId id="292" r:id="rId35"/>
    <p:sldId id="291" r:id="rId36"/>
    <p:sldId id="294" r:id="rId37"/>
    <p:sldId id="293" r:id="rId38"/>
    <p:sldId id="326" r:id="rId39"/>
    <p:sldId id="328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1"/>
            <p14:sldId id="322"/>
            <p14:sldId id="323"/>
            <p14:sldId id="324"/>
            <p14:sldId id="325"/>
            <p14:sldId id="262"/>
            <p14:sldId id="264"/>
            <p14:sldId id="301"/>
            <p14:sldId id="266"/>
            <p14:sldId id="265"/>
            <p14:sldId id="274"/>
            <p14:sldId id="267"/>
            <p14:sldId id="288"/>
            <p14:sldId id="277"/>
            <p14:sldId id="269"/>
            <p14:sldId id="302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26"/>
            <p14:sldId id="32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-66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Όξινη απορροή μεταλλείων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Όξινη απορροή μεταλλείων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Όξινη απορροή μεταλλείων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Όξινη απορροή μεταλλείων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Όξινη απορροή μεταλλείων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Όξινη απορροή μεταλλείων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Όξινη απορροή μεταλλείων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 smtClean="0">
                <a:solidFill>
                  <a:srgbClr val="5075BC"/>
                </a:solidFill>
              </a:rPr>
              <a:t>Υδρογεωχημεία</a:t>
            </a:r>
            <a:r>
              <a:rPr lang="el-GR" dirty="0" smtClean="0">
                <a:solidFill>
                  <a:srgbClr val="5075BC"/>
                </a:solidFill>
              </a:rPr>
              <a:t> – </a:t>
            </a:r>
            <a:br>
              <a:rPr lang="el-GR" dirty="0" smtClean="0">
                <a:solidFill>
                  <a:srgbClr val="5075BC"/>
                </a:solidFill>
              </a:rPr>
            </a:br>
            <a:r>
              <a:rPr lang="el-GR" dirty="0" smtClean="0">
                <a:solidFill>
                  <a:srgbClr val="5075BC"/>
                </a:solidFill>
              </a:rPr>
              <a:t>Αναλυτική 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</a:rPr>
              <a:t>Ενότητα </a:t>
            </a:r>
            <a:r>
              <a:rPr lang="en-US" sz="2800" dirty="0">
                <a:solidFill>
                  <a:srgbClr val="5075BC"/>
                </a:solidFill>
              </a:rPr>
              <a:t>3</a:t>
            </a:r>
            <a:r>
              <a:rPr lang="el-GR" sz="2800" dirty="0" smtClean="0">
                <a:solidFill>
                  <a:srgbClr val="5075BC"/>
                </a:solidFill>
              </a:rPr>
              <a:t>: </a:t>
            </a:r>
            <a:r>
              <a:rPr lang="el-GR" sz="2800" dirty="0"/>
              <a:t>Όξινη απορροή </a:t>
            </a:r>
            <a:r>
              <a:rPr lang="el-GR" sz="2800" dirty="0" smtClean="0"/>
              <a:t>μεταλλείων</a:t>
            </a:r>
            <a:endParaRPr lang="el-GR" sz="2800" dirty="0"/>
          </a:p>
          <a:p>
            <a:endParaRPr lang="en-US" sz="2800" dirty="0" smtClean="0"/>
          </a:p>
          <a:p>
            <a:r>
              <a:rPr lang="el-GR" sz="2800" dirty="0"/>
              <a:t>Αριάδνη Αργυράκη</a:t>
            </a:r>
          </a:p>
          <a:p>
            <a:r>
              <a:rPr lang="el-GR" sz="2800" dirty="0"/>
              <a:t>Σχολή Θετικών Επιστημών </a:t>
            </a:r>
          </a:p>
          <a:p>
            <a:r>
              <a:rPr lang="el-GR" sz="2800" dirty="0"/>
              <a:t>Τμήμα Γεωλογίας και </a:t>
            </a:r>
            <a:r>
              <a:rPr lang="el-GR" sz="2800" dirty="0" err="1"/>
              <a:t>Γεωπεριβάλλοντος</a:t>
            </a:r>
            <a:endParaRPr lang="el-GR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el-GR" sz="2800" dirty="0"/>
              <a:t>ΛΑΥΡΙΟ: ΟΞΙΝΗ ΑΠΟΡΡΟΗ ΣΕ ΚΑΝΑΛΙ ΔΙΟΧΕΤΕΥΣΗΣ</a:t>
            </a:r>
          </a:p>
        </p:txBody>
      </p:sp>
      <p:pic>
        <p:nvPicPr>
          <p:cNvPr id="7" name="Picture 4" descr="DSC02032" title="Όξινη απορροή Λαυρίου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007243"/>
            <a:ext cx="7488832" cy="5292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948264" y="5949280"/>
            <a:ext cx="1368152" cy="360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dirty="0" smtClean="0"/>
              <a:t>Εικόνα 3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ΛΑΥΡΙΟ: </a:t>
            </a:r>
            <a:r>
              <a:rPr lang="el-GR" sz="3200" dirty="0" err="1"/>
              <a:t>Επανθήματα</a:t>
            </a:r>
            <a:r>
              <a:rPr lang="el-GR" sz="3200" dirty="0"/>
              <a:t> </a:t>
            </a:r>
            <a:r>
              <a:rPr lang="el-GR" sz="3200" dirty="0" err="1"/>
              <a:t>θειοαλάτων</a:t>
            </a:r>
            <a:r>
              <a:rPr lang="el-GR" sz="3200" dirty="0"/>
              <a:t> και </a:t>
            </a:r>
            <a:r>
              <a:rPr lang="el-GR" sz="3200" dirty="0" err="1"/>
              <a:t>λυσίμετρο</a:t>
            </a:r>
            <a:r>
              <a:rPr lang="el-GR" sz="3200" dirty="0"/>
              <a:t> σε σωρό μεταλλουργικών αποβλήτων </a:t>
            </a:r>
          </a:p>
        </p:txBody>
      </p:sp>
      <p:pic>
        <p:nvPicPr>
          <p:cNvPr id="6" name="Picture 2" descr="https://fbcdn-sphotos-c-a.akamaihd.net/hphotos-ak-xaf1/v/t1.0-9/1016840_10151654306124242_1266808226_n.jpg?oh=d123865a3202b562a0e596199729b123&amp;oe=5592A253&amp;__gda__=1431479133_51c048c29121a166d98de7e3da43f34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8566" y="1557338"/>
            <a:ext cx="7030947" cy="467997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04248" y="5822160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4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Όξινη απορροή σε εγκαταλειμμένη στοά- </a:t>
            </a:r>
            <a:br>
              <a:rPr lang="el-GR" sz="3600" dirty="0"/>
            </a:br>
            <a:r>
              <a:rPr lang="el-GR" sz="3600" dirty="0" err="1"/>
              <a:t>Στρατώνι</a:t>
            </a:r>
            <a:r>
              <a:rPr lang="el-GR" sz="3600" dirty="0"/>
              <a:t> </a:t>
            </a:r>
            <a:r>
              <a:rPr lang="el-GR" sz="3600" dirty="0" smtClean="0"/>
              <a:t>Χαλκιδικής</a:t>
            </a:r>
            <a:endParaRPr lang="el-GR" sz="3600" dirty="0"/>
          </a:p>
        </p:txBody>
      </p:sp>
      <p:pic>
        <p:nvPicPr>
          <p:cNvPr id="6" name="Picture 3" descr="AMDstoa" title="Όξινη απορροή σε εγκαταλειμμένη στοά, Στρατώνι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599062"/>
            <a:ext cx="6120680" cy="4595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164288" y="5833728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5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Όξινη απορροή σε εγκαταλειμμένη στοά- </a:t>
            </a:r>
            <a:br>
              <a:rPr lang="el-GR" sz="3600" dirty="0"/>
            </a:br>
            <a:r>
              <a:rPr lang="el-GR" sz="3600" dirty="0" err="1"/>
              <a:t>Καλαβασός</a:t>
            </a:r>
            <a:r>
              <a:rPr lang="el-GR" sz="3600" dirty="0"/>
              <a:t> Κύπρου</a:t>
            </a:r>
          </a:p>
        </p:txBody>
      </p:sp>
      <p:pic>
        <p:nvPicPr>
          <p:cNvPr id="6" name="Picture 2" descr="https://fbcdn-sphotos-f-a.akamaihd.net/hphotos-ak-xfa1/v/t1.0-9/309872_10150366068484242_804276044_n.jpg?oh=bdf0671fe7840160fe28812696f13bd8&amp;oe=55914DDF&amp;__gda__=1430975464_080e667a6699973362377c84d8035eb5" title="Όξινη απορροή σε εγκαταλειμμένη στοά- Κύπρος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1" y="1523790"/>
            <a:ext cx="8031281" cy="452596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164288" y="5833728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6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err="1"/>
              <a:t>Επανθήματα</a:t>
            </a:r>
            <a:r>
              <a:rPr lang="el-GR" sz="3200" dirty="0"/>
              <a:t> </a:t>
            </a:r>
            <a:r>
              <a:rPr lang="el-GR" sz="3200" dirty="0" err="1"/>
              <a:t>θειοαλάτων</a:t>
            </a:r>
            <a:r>
              <a:rPr lang="el-GR" sz="3200" dirty="0"/>
              <a:t> σε σωρό μεταλλουργικών αποβλήτων μεταλλείο </a:t>
            </a:r>
            <a:r>
              <a:rPr lang="el-GR" sz="3200" dirty="0" err="1"/>
              <a:t>Μαθιάτη</a:t>
            </a:r>
            <a:r>
              <a:rPr lang="el-GR" sz="3200" dirty="0"/>
              <a:t> Κύπρου </a:t>
            </a:r>
          </a:p>
        </p:txBody>
      </p:sp>
      <p:pic>
        <p:nvPicPr>
          <p:cNvPr id="5" name="Picture 2" descr="https://scontent-b-lhr.xx.fbcdn.net/hphotos-xpf1/v/t1.0-9/381261_10150366044514242_1964090074_n.jpg?oh=718591cd9d33539cbe96c01a35017340&amp;oe=555EE8B8" title="Επανθήματα θειοαλάτων 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709" y="1557338"/>
            <a:ext cx="8031281" cy="452596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64288" y="5833728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7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el-GR" sz="3600" dirty="0"/>
              <a:t>Επιτόπου μετρήσεις φυσικοχημικών παραμέτρων (</a:t>
            </a:r>
            <a:r>
              <a:rPr lang="en-US" sz="3600" dirty="0"/>
              <a:t>pH, Eh, dissolved oxygen) </a:t>
            </a:r>
            <a:endParaRPr lang="el-GR" sz="3600" dirty="0">
              <a:solidFill>
                <a:schemeClr val="tx1"/>
              </a:solidFill>
            </a:endParaRPr>
          </a:p>
        </p:txBody>
      </p:sp>
      <p:pic>
        <p:nvPicPr>
          <p:cNvPr id="7" name="Picture 5" descr="pHmeas" title="Επιτόπου μετρήσεις φυσικοχημικών παραμέτρων 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573211"/>
            <a:ext cx="3543304" cy="2655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http://sphotos-a.ak.fbcdn.net/hphotos-ak-ash4/296605_10150366068649242_170490970_n.jpg" title="Επιτόπου μετρήσεις φυσικοχημικών παραμέτρων 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t="18898" b="4797"/>
          <a:stretch>
            <a:fillRect/>
          </a:stretch>
        </p:blipFill>
        <p:spPr bwMode="auto">
          <a:xfrm>
            <a:off x="4860032" y="1600200"/>
            <a:ext cx="3463320" cy="4733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347864" y="5876256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9</a:t>
            </a:r>
            <a:endParaRPr lang="el-GR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755576" y="5228184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8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4675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Επιτόπoυ</a:t>
            </a:r>
            <a:r>
              <a:rPr lang="el-GR" dirty="0"/>
              <a:t> διήθηση δείγματος όξινης απορροής</a:t>
            </a:r>
          </a:p>
        </p:txBody>
      </p:sp>
      <p:pic>
        <p:nvPicPr>
          <p:cNvPr id="13" name="Picture 2" descr="https://fbcdn-sphotos-c-a.akamaihd.net/hphotos-ak-xaf1/v/t1.0-9/392866_10150366068189242_1328745626_n.jpg?oh=25cf3eeb8be3776f74d6c1a49e5ad7b5&amp;oe=554DEE3F&amp;__gda__=1432947380_59828fd9fd0af498b07be2a70832872a" title="Επιτόπoυ διήθηση δείγματος όξινης απορροής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7391" t="47541" r="46417"/>
          <a:stretch>
            <a:fillRect/>
          </a:stretch>
        </p:blipFill>
        <p:spPr bwMode="auto">
          <a:xfrm>
            <a:off x="1043608" y="1558087"/>
            <a:ext cx="7200800" cy="460850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971600" y="5876256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10</a:t>
            </a:r>
          </a:p>
        </p:txBody>
      </p:sp>
    </p:spTree>
    <p:extLst>
      <p:ext uri="{BB962C8B-B14F-4D97-AF65-F5344CB8AC3E}">
        <p14:creationId xmlns:p14="http://schemas.microsoft.com/office/powerpoint/2010/main" val="14190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Διεργασίες φυσικής εξασθένισης όξινης απορροής μεταλλείων</a:t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Γεωχημεία </a:t>
            </a:r>
            <a:r>
              <a:rPr lang="el-GR" dirty="0"/>
              <a:t>επιφανειακών νερών</a:t>
            </a:r>
          </a:p>
        </p:txBody>
      </p:sp>
    </p:spTree>
    <p:extLst>
      <p:ext uri="{BB962C8B-B14F-4D97-AF65-F5344CB8AC3E}">
        <p14:creationId xmlns:p14="http://schemas.microsoft.com/office/powerpoint/2010/main" val="242321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Περιοχή μελέτης- </a:t>
            </a:r>
            <a:r>
              <a:rPr lang="en-US" sz="3200" dirty="0"/>
              <a:t>Pecos Mine Operable Unit </a:t>
            </a:r>
            <a:br>
              <a:rPr lang="en-US" sz="3200" dirty="0"/>
            </a:br>
            <a:r>
              <a:rPr lang="el-GR" sz="3200" dirty="0"/>
              <a:t>Παραγωγή </a:t>
            </a:r>
            <a:r>
              <a:rPr lang="en-US" sz="3200" dirty="0"/>
              <a:t>Cu-</a:t>
            </a:r>
            <a:r>
              <a:rPr lang="en-US" sz="3200" dirty="0" err="1"/>
              <a:t>Pb</a:t>
            </a:r>
            <a:r>
              <a:rPr lang="en-US" sz="3200" dirty="0"/>
              <a:t>-Zn (1881-1939)</a:t>
            </a:r>
            <a:endParaRPr lang="el-GR" sz="3200" dirty="0"/>
          </a:p>
        </p:txBody>
      </p:sp>
      <p:pic>
        <p:nvPicPr>
          <p:cNvPr id="1026" name="Picture 2" title="Χάρτης της περιοχής Pecos Mine 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36" y="1557338"/>
            <a:ext cx="8130722" cy="470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75656" y="5833728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11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49248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 title="Σκαρίφημα διεργασιών στο Pecos Min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Σκαρίφημα διεργασιών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08304" y="5833728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12</a:t>
            </a:r>
            <a:endParaRPr lang="el-GR" dirty="0" smtClean="0"/>
          </a:p>
        </p:txBody>
      </p:sp>
      <p:pic>
        <p:nvPicPr>
          <p:cNvPr id="2050" name="Picture 2" title="Σκαρίφημα διεργασιών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2145723"/>
            <a:ext cx="8229600" cy="3349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99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Όξινη απορροή μεταλλείων</a:t>
            </a:r>
            <a:r>
              <a:rPr lang="el-GR" sz="2800" dirty="0"/>
              <a:t/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Γεωχημεία επιφανειακών νερών</a:t>
            </a:r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Δειγματοληψία – ανάλυση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Δείγματα απορροής ανά 3-4 </a:t>
            </a:r>
            <a:r>
              <a:rPr lang="en-US" dirty="0"/>
              <a:t>m</a:t>
            </a:r>
            <a:endParaRPr lang="el-GR" dirty="0"/>
          </a:p>
          <a:p>
            <a:r>
              <a:rPr lang="el-GR" dirty="0"/>
              <a:t>Μέτρηση </a:t>
            </a:r>
            <a:r>
              <a:rPr lang="en-US" dirty="0"/>
              <a:t>pH, T, </a:t>
            </a:r>
            <a:r>
              <a:rPr lang="el-GR" dirty="0"/>
              <a:t>διήθηση (0.1 μ), </a:t>
            </a:r>
            <a:r>
              <a:rPr lang="el-GR" dirty="0" err="1"/>
              <a:t>οξίνιση</a:t>
            </a:r>
            <a:r>
              <a:rPr lang="el-GR" dirty="0"/>
              <a:t> επιτόπου</a:t>
            </a:r>
          </a:p>
          <a:p>
            <a:r>
              <a:rPr lang="el-GR" dirty="0"/>
              <a:t>Συγκεντρώσεις κατιόντων </a:t>
            </a:r>
            <a:r>
              <a:rPr lang="el-GR" dirty="0">
                <a:sym typeface="Wingdings" pitchFamily="2" charset="2"/>
              </a:rPr>
              <a:t> </a:t>
            </a:r>
            <a:r>
              <a:rPr lang="en-US" dirty="0">
                <a:sym typeface="Wingdings" pitchFamily="2" charset="2"/>
              </a:rPr>
              <a:t>ICP AES</a:t>
            </a:r>
          </a:p>
          <a:p>
            <a:r>
              <a:rPr lang="en-US" dirty="0">
                <a:sym typeface="Wingdings" pitchFamily="2" charset="2"/>
              </a:rPr>
              <a:t>Fe(II)  UV spectrophotometry</a:t>
            </a:r>
            <a:endParaRPr lang="el-GR" dirty="0">
              <a:sym typeface="Wingdings" pitchFamily="2" charset="2"/>
            </a:endParaRPr>
          </a:p>
          <a:p>
            <a:r>
              <a:rPr lang="el-GR" dirty="0">
                <a:sym typeface="Wingdings" pitchFamily="2" charset="2"/>
              </a:rPr>
              <a:t>Συγκεντρώσεις ανιόντων  χρωματογραφία ιόντων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XRD </a:t>
            </a:r>
            <a:r>
              <a:rPr lang="el-GR" dirty="0">
                <a:sym typeface="Wingdings" pitchFamily="2" charset="2"/>
              </a:rPr>
              <a:t>ανάλυση </a:t>
            </a:r>
            <a:r>
              <a:rPr lang="el-GR" dirty="0" smtClean="0">
                <a:sym typeface="Wingdings" pitchFamily="2" charset="2"/>
              </a:rPr>
              <a:t>ηθμών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79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Συγκεντρώσεις μετάλλων στα ρέματα</a:t>
            </a:r>
            <a:r>
              <a:rPr lang="en-US" sz="3600" dirty="0" smtClean="0"/>
              <a:t> (1/2)</a:t>
            </a:r>
            <a:endParaRPr lang="el-GR" sz="3600" dirty="0"/>
          </a:p>
        </p:txBody>
      </p:sp>
      <p:graphicFrame>
        <p:nvGraphicFramePr>
          <p:cNvPr id="3" name="Θέση περιεχομένου 2" title="Συγκεντρώσεις μετάλλων στα ρέματα 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5930196"/>
              </p:ext>
            </p:extLst>
          </p:nvPr>
        </p:nvGraphicFramePr>
        <p:xfrm>
          <a:off x="107507" y="1557338"/>
          <a:ext cx="9036491" cy="41357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412"/>
                <a:gridCol w="715221"/>
                <a:gridCol w="789096"/>
                <a:gridCol w="408903"/>
                <a:gridCol w="467274"/>
                <a:gridCol w="525643"/>
                <a:gridCol w="525643"/>
                <a:gridCol w="448343"/>
                <a:gridCol w="448343"/>
                <a:gridCol w="563504"/>
                <a:gridCol w="486204"/>
                <a:gridCol w="563504"/>
                <a:gridCol w="563504"/>
                <a:gridCol w="590828"/>
                <a:gridCol w="512391"/>
                <a:gridCol w="512391"/>
                <a:gridCol w="486287"/>
              </a:tblGrid>
              <a:tr h="441281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Leg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Sample </a:t>
                      </a:r>
                    </a:p>
                    <a:p>
                      <a:r>
                        <a:rPr lang="en-US" sz="1200" b="1" dirty="0" smtClean="0">
                          <a:latin typeface="+mn-lt"/>
                        </a:rPr>
                        <a:t>number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Distance </a:t>
                      </a:r>
                    </a:p>
                    <a:p>
                      <a:r>
                        <a:rPr lang="en-US" sz="1200" b="1" dirty="0" smtClean="0">
                          <a:latin typeface="+mn-lt"/>
                        </a:rPr>
                        <a:t>(m)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pH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O2</a:t>
                      </a:r>
                      <a:r>
                        <a:rPr lang="en-US" sz="1200" b="1" baseline="0" dirty="0" smtClean="0">
                          <a:latin typeface="+mn-lt"/>
                        </a:rPr>
                        <a:t> </a:t>
                      </a:r>
                    </a:p>
                    <a:p>
                      <a:r>
                        <a:rPr lang="en-US" sz="1200" b="1" baseline="0" dirty="0" smtClean="0">
                          <a:latin typeface="+mn-lt"/>
                        </a:rPr>
                        <a:t>(</a:t>
                      </a:r>
                      <a:r>
                        <a:rPr lang="en-US" sz="1200" b="1" baseline="0" dirty="0" err="1" smtClean="0">
                          <a:latin typeface="+mn-lt"/>
                        </a:rPr>
                        <a:t>aq</a:t>
                      </a:r>
                      <a:r>
                        <a:rPr lang="en-US" sz="1200" b="1" baseline="0" dirty="0" smtClean="0">
                          <a:latin typeface="+mn-lt"/>
                        </a:rPr>
                        <a:t>)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Zn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SO4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Mg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Ca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Al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Cl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Cu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>
                          <a:latin typeface="+mn-lt"/>
                        </a:rPr>
                        <a:t>Mn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Tot Fe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Fe</a:t>
                      </a:r>
                      <a:r>
                        <a:rPr lang="en-US" sz="1200" b="1" baseline="30000" dirty="0" smtClean="0">
                          <a:latin typeface="+mn-lt"/>
                        </a:rPr>
                        <a:t>2+</a:t>
                      </a:r>
                      <a:endParaRPr lang="el-GR" sz="1200" b="1" baseline="300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Fe</a:t>
                      </a:r>
                      <a:r>
                        <a:rPr lang="en-US" sz="1200" b="1" baseline="30000" dirty="0" smtClean="0">
                          <a:latin typeface="+mn-lt"/>
                        </a:rPr>
                        <a:t>3+</a:t>
                      </a:r>
                      <a:endParaRPr lang="el-GR" sz="1200" b="1" baseline="300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>
                          <a:latin typeface="+mn-lt"/>
                        </a:rPr>
                        <a:t>Pb</a:t>
                      </a:r>
                      <a:endParaRPr lang="el-GR" sz="1200" b="1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92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77.7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4,1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10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2211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8120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538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441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105,8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68,4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2,41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14,79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0,82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0,00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0,82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0,41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41281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74.7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4,7</a:t>
                      </a:r>
                    </a:p>
                    <a:p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1048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4250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281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356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20,45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58,8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10,65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10,40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0,87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0,61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0,26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0,21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792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71.6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4,8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897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4240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296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267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16,56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52,5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10,88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3,86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2,00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1,14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0,86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0,24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792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68.6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5,3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568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2110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138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151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4,59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33,6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5,28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6,87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1,46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1,28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0,18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0,06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792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65.5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5,5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latin typeface="+mn-lt"/>
                        </a:rPr>
                        <a:t>681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2480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185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270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1,02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37,3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1,44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6,90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1,17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0,84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0,33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0,01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92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62,5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4,7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568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5110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138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151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4,59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53,7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5,28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6,87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1,46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0,43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1,03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0,06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5792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59,4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4,7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1435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5210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363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382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48,5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54,1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13,75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11,54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1,05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0,39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0,66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0,34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792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56,4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4,7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1210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4550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322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354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36,73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49,8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11,13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11,19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0,93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0,47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0,46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0,40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792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53,3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4,7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1239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4540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318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355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33,78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49,7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10,66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11,39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0,91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0,41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0,50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0,38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792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50,3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4,7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1269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4750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318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355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33,78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50,7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10,66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11,39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0,91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0,42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0,49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n-lt"/>
                        </a:rPr>
                        <a:t>0,38</a:t>
                      </a:r>
                      <a:endParaRPr lang="el-GR" sz="12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96336" y="5949280"/>
            <a:ext cx="1080120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r>
              <a:rPr lang="el-GR" dirty="0" smtClean="0"/>
              <a:t>Πίνακας </a:t>
            </a:r>
            <a:r>
              <a:rPr lang="el-GR" dirty="0" smtClean="0"/>
              <a:t>2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40484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Συγκεντρώσεις μετάλλων στα ρέματα</a:t>
            </a:r>
            <a:r>
              <a:rPr lang="en-US" sz="3600" dirty="0" smtClean="0"/>
              <a:t> (2/2)</a:t>
            </a:r>
            <a:endParaRPr lang="el-GR" sz="3600" dirty="0"/>
          </a:p>
        </p:txBody>
      </p:sp>
      <p:graphicFrame>
        <p:nvGraphicFramePr>
          <p:cNvPr id="3" name="Θέση περιεχομένου 2" title="Συγκεντρώσεις μετάλλων στα ρέματα 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354189"/>
              </p:ext>
            </p:extLst>
          </p:nvPr>
        </p:nvGraphicFramePr>
        <p:xfrm>
          <a:off x="107507" y="1340765"/>
          <a:ext cx="8941658" cy="46085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2371"/>
                <a:gridCol w="675005"/>
                <a:gridCol w="744855"/>
                <a:gridCol w="408903"/>
                <a:gridCol w="443230"/>
                <a:gridCol w="500380"/>
                <a:gridCol w="500380"/>
                <a:gridCol w="428943"/>
                <a:gridCol w="428943"/>
                <a:gridCol w="535305"/>
                <a:gridCol w="535305"/>
                <a:gridCol w="535305"/>
                <a:gridCol w="535305"/>
                <a:gridCol w="573405"/>
                <a:gridCol w="463868"/>
                <a:gridCol w="463868"/>
                <a:gridCol w="486287"/>
              </a:tblGrid>
              <a:tr h="444272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Leg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Sample </a:t>
                      </a:r>
                    </a:p>
                    <a:p>
                      <a:r>
                        <a:rPr lang="en-US" sz="1100" b="1" dirty="0" smtClean="0">
                          <a:latin typeface="+mn-lt"/>
                        </a:rPr>
                        <a:t>number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Distance </a:t>
                      </a:r>
                    </a:p>
                    <a:p>
                      <a:r>
                        <a:rPr lang="en-US" sz="1100" b="1" dirty="0" smtClean="0">
                          <a:latin typeface="+mn-lt"/>
                        </a:rPr>
                        <a:t>(m)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pH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O2</a:t>
                      </a:r>
                      <a:r>
                        <a:rPr lang="en-US" sz="1100" b="1" baseline="0" dirty="0" smtClean="0">
                          <a:latin typeface="+mn-lt"/>
                        </a:rPr>
                        <a:t> </a:t>
                      </a:r>
                    </a:p>
                    <a:p>
                      <a:r>
                        <a:rPr lang="en-US" sz="1100" b="1" baseline="0" dirty="0" smtClean="0">
                          <a:latin typeface="+mn-lt"/>
                        </a:rPr>
                        <a:t>(</a:t>
                      </a:r>
                      <a:r>
                        <a:rPr lang="en-US" sz="1100" b="1" baseline="0" dirty="0" err="1" smtClean="0">
                          <a:latin typeface="+mn-lt"/>
                        </a:rPr>
                        <a:t>aq</a:t>
                      </a:r>
                      <a:r>
                        <a:rPr lang="en-US" sz="1100" b="1" baseline="0" dirty="0" smtClean="0">
                          <a:latin typeface="+mn-lt"/>
                        </a:rPr>
                        <a:t>)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Zn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SO4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Mg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Ca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Al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Cl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Cu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err="1" smtClean="0">
                          <a:latin typeface="+mn-lt"/>
                        </a:rPr>
                        <a:t>Mn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Tot Fe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Fe</a:t>
                      </a:r>
                      <a:r>
                        <a:rPr lang="en-US" sz="1100" b="1" baseline="30000" dirty="0" smtClean="0">
                          <a:latin typeface="+mn-lt"/>
                        </a:rPr>
                        <a:t>2+</a:t>
                      </a:r>
                      <a:endParaRPr lang="el-GR" sz="1100" b="1" baseline="300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+mn-lt"/>
                        </a:rPr>
                        <a:t>Fe</a:t>
                      </a:r>
                      <a:r>
                        <a:rPr lang="en-US" sz="1100" b="1" baseline="30000" dirty="0" smtClean="0">
                          <a:latin typeface="+mn-lt"/>
                        </a:rPr>
                        <a:t>3+</a:t>
                      </a:r>
                      <a:endParaRPr lang="el-GR" sz="1100" b="1" baseline="300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err="1" smtClean="0">
                          <a:latin typeface="+mn-lt"/>
                        </a:rPr>
                        <a:t>Pb</a:t>
                      </a:r>
                      <a:endParaRPr lang="el-GR" sz="1100" b="1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70,1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1752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6260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448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509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93,79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53,70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18,83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16,17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1,35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1,34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0,20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4914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65,5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1232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4320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308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388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44,64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42,00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13,01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12,58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1,94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0,87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1,07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0,10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61,0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5,8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476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2120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117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298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21,70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0,23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7,43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0,23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0,13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0,10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57,9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5,6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411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1990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169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296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1,54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21,10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1,73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7,37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2,63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2,47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0,16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53,3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5,3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581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195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313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4,85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4,45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7,89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2,30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2,37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0,18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47,2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1138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4280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283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363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33,35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42,70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10,67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10,75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2,24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1,32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0,92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0,49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44,2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929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3510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254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322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18,00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36,40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9,52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9,36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3,13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2,27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0,86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0,44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41,1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893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3380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252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314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16,00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35,80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9,98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9,32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3,05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2,33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0,72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0,46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37,5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5,8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448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2140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141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224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1,49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23,80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3,06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3,68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3,66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35,1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5,9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2020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141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238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1,48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23,70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2,94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5,22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2,85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2,75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0,10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30,5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6,0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447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1710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129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221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0,74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20,90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1,98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4,79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1,95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1,60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0,35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4096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7,2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135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603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127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0,13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9,20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0,39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1,74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0,04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272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Willow </a:t>
                      </a:r>
                    </a:p>
                    <a:p>
                      <a:r>
                        <a:rPr lang="en-US" sz="1100" dirty="0" smtClean="0">
                          <a:latin typeface="+mn-lt"/>
                        </a:rPr>
                        <a:t>Creek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5,5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7,2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3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119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26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9,30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0,01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4,00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7,68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6,82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1,86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0,00</a:t>
                      </a:r>
                      <a:endParaRPr lang="el-GR" sz="110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96336" y="5949280"/>
            <a:ext cx="1080120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r>
              <a:rPr lang="el-GR" dirty="0" smtClean="0"/>
              <a:t>Πίνακας </a:t>
            </a:r>
            <a:r>
              <a:rPr lang="el-GR" dirty="0" smtClean="0"/>
              <a:t>3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68482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1. Διεργασία ανάμιξης νερού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Με βάση την παραδοχή ότι τα 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baseline="36000" dirty="0"/>
              <a:t>2-</a:t>
            </a:r>
            <a:r>
              <a:rPr lang="en-US" dirty="0"/>
              <a:t> </a:t>
            </a:r>
            <a:r>
              <a:rPr lang="el-GR" dirty="0"/>
              <a:t>δεν λαμβάνουν μέρος σε αντιδράσεις εντός του διαλύματος (συντηρητικό ιόν) </a:t>
            </a:r>
          </a:p>
          <a:p>
            <a:endParaRPr lang="en-US" dirty="0"/>
          </a:p>
          <a:p>
            <a:r>
              <a:rPr lang="el-GR" dirty="0"/>
              <a:t>Η μεταβολή της συγκέντρωσης 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baseline="36000" dirty="0"/>
              <a:t>2- </a:t>
            </a:r>
            <a:r>
              <a:rPr lang="el-GR" dirty="0"/>
              <a:t>είναι συνάρτηση του λόγου ανάμιξης ρυπασμένο/καθαρό νερό </a:t>
            </a:r>
          </a:p>
          <a:p>
            <a:endParaRPr lang="el-GR" dirty="0"/>
          </a:p>
          <a:p>
            <a:r>
              <a:rPr lang="el-GR" dirty="0"/>
              <a:t>Τα γραφήματα συσχέτισης των μετάλλων-</a:t>
            </a:r>
            <a:r>
              <a:rPr lang="en-US" dirty="0"/>
              <a:t> SO</a:t>
            </a:r>
            <a:r>
              <a:rPr lang="en-US" baseline="-25000" dirty="0"/>
              <a:t>4</a:t>
            </a:r>
            <a:r>
              <a:rPr lang="en-US" baseline="36000" dirty="0"/>
              <a:t>2-</a:t>
            </a:r>
            <a:r>
              <a:rPr lang="el-GR" dirty="0"/>
              <a:t> απεικονίζουν τη συμπεριφορά τους σε σχέση με την απλή </a:t>
            </a:r>
            <a:r>
              <a:rPr lang="el-GR" dirty="0" smtClean="0"/>
              <a:t>ανάμιξη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68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Γραφήματα ανάμειξης νερού </a:t>
            </a:r>
            <a:endParaRPr lang="el-GR" sz="4000" dirty="0"/>
          </a:p>
        </p:txBody>
      </p:sp>
      <p:pic>
        <p:nvPicPr>
          <p:cNvPr id="1026" name="Picture 2" title="Γραφήματα ανάμειξης νερού 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610554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8304" y="5833728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13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95203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Συμπεριφορά ιόντων</a:t>
            </a:r>
          </a:p>
        </p:txBody>
      </p:sp>
      <p:sp>
        <p:nvSpPr>
          <p:cNvPr id="13" name="Θέση περιεχομένου 1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/>
              <a:t>Για τα διάφορα ιόντα τα δείγματα στο διάγραμμα απεικονίζονται:</a:t>
            </a:r>
          </a:p>
          <a:p>
            <a:r>
              <a:rPr lang="el-GR" dirty="0"/>
              <a:t>πάνω από τη γραμμή ανάμιξης  </a:t>
            </a:r>
            <a:r>
              <a:rPr lang="el-GR" dirty="0" smtClean="0">
                <a:latin typeface="Cambria"/>
              </a:rPr>
              <a:t>⤍ </a:t>
            </a:r>
            <a:r>
              <a:rPr lang="el-GR" dirty="0" smtClean="0"/>
              <a:t>περίσσεια </a:t>
            </a:r>
            <a:r>
              <a:rPr lang="el-GR" dirty="0"/>
              <a:t>ιόντων στο διάλυμα λόγω πρόσθετης διεργασίας (π.χ. </a:t>
            </a:r>
            <a:r>
              <a:rPr lang="el-GR" dirty="0" err="1"/>
              <a:t>Ca</a:t>
            </a:r>
            <a:r>
              <a:rPr lang="el-GR" dirty="0"/>
              <a:t> λόγω διάλυσης ασβεστίτη)</a:t>
            </a:r>
          </a:p>
          <a:p>
            <a:r>
              <a:rPr lang="el-GR" dirty="0"/>
              <a:t>κάτω από τη γραμμή ανάμιξης </a:t>
            </a:r>
            <a:r>
              <a:rPr lang="el-GR" dirty="0">
                <a:latin typeface="Cambria"/>
              </a:rPr>
              <a:t>⤍</a:t>
            </a:r>
            <a:r>
              <a:rPr lang="el-GR" dirty="0" smtClean="0"/>
              <a:t> </a:t>
            </a:r>
            <a:r>
              <a:rPr lang="el-GR" dirty="0"/>
              <a:t>απομάκρυνση ιόντων από το διάλυμα λόγω καθίζησης (π.χ. </a:t>
            </a:r>
            <a:r>
              <a:rPr lang="el-GR" dirty="0" err="1"/>
              <a:t>Al</a:t>
            </a:r>
            <a:r>
              <a:rPr lang="el-GR" dirty="0"/>
              <a:t>, </a:t>
            </a:r>
            <a:r>
              <a:rPr lang="el-GR" dirty="0" err="1"/>
              <a:t>Fe</a:t>
            </a:r>
            <a:r>
              <a:rPr lang="el-GR" dirty="0"/>
              <a:t>)</a:t>
            </a:r>
          </a:p>
          <a:p>
            <a:r>
              <a:rPr lang="el-GR" dirty="0"/>
              <a:t>Πάνω στη γραμμή ανάμιξης </a:t>
            </a:r>
            <a:r>
              <a:rPr lang="el-GR" dirty="0">
                <a:latin typeface="Cambria"/>
              </a:rPr>
              <a:t>⤍ </a:t>
            </a:r>
            <a:r>
              <a:rPr lang="el-GR" dirty="0" smtClean="0"/>
              <a:t>η </a:t>
            </a:r>
            <a:r>
              <a:rPr lang="el-GR" dirty="0"/>
              <a:t>συγκέντρωση των ιόντων καθορίζεται με βάση την ανάμιξη καθαρού-ρυπασμένου νερού (</a:t>
            </a:r>
            <a:r>
              <a:rPr lang="el-GR" dirty="0" err="1"/>
              <a:t>Zn</a:t>
            </a:r>
            <a:r>
              <a:rPr lang="el-GR" dirty="0"/>
              <a:t>, </a:t>
            </a:r>
            <a:r>
              <a:rPr lang="el-GR" dirty="0" err="1"/>
              <a:t>Mg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589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2. Διεργασία διάλυσης ασβεστίτη</a:t>
            </a:r>
          </a:p>
        </p:txBody>
      </p:sp>
      <p:sp>
        <p:nvSpPr>
          <p:cNvPr id="11" name="Θέση περιεχομένου 10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Παρατηρήσεις υπαίθρου </a:t>
            </a:r>
            <a:r>
              <a:rPr lang="el-GR" dirty="0" smtClean="0">
                <a:latin typeface="Cambria"/>
              </a:rPr>
              <a:t>⤍ </a:t>
            </a:r>
            <a:r>
              <a:rPr lang="el-GR" dirty="0" smtClean="0"/>
              <a:t>ρωγμές και μεταβολές στο χρώμα του υποκείμενου </a:t>
            </a:r>
            <a:r>
              <a:rPr lang="el-GR" dirty="0" err="1" smtClean="0"/>
              <a:t>ασβεστολίθου</a:t>
            </a:r>
            <a:r>
              <a:rPr lang="el-GR" dirty="0" smtClean="0"/>
              <a:t> </a:t>
            </a:r>
            <a:r>
              <a:rPr lang="el-GR" dirty="0"/>
              <a:t> </a:t>
            </a:r>
            <a:r>
              <a:rPr lang="el-GR" dirty="0">
                <a:latin typeface="Cambria"/>
              </a:rPr>
              <a:t>⤍ </a:t>
            </a:r>
            <a:r>
              <a:rPr lang="el-GR" dirty="0" smtClean="0"/>
              <a:t>ενδείξεις αλληλεπίδρασης με την όξινη απορροή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CaCO</a:t>
            </a:r>
            <a:r>
              <a:rPr lang="el-GR" baseline="-25000" dirty="0"/>
              <a:t>3</a:t>
            </a:r>
            <a:r>
              <a:rPr lang="el-GR" dirty="0"/>
              <a:t> +2H</a:t>
            </a:r>
            <a:r>
              <a:rPr lang="el-GR" baseline="30000" dirty="0"/>
              <a:t>+</a:t>
            </a:r>
            <a:r>
              <a:rPr lang="el-GR" dirty="0"/>
              <a:t>  </a:t>
            </a:r>
            <a:r>
              <a:rPr lang="el-GR" dirty="0">
                <a:latin typeface="Cambria"/>
              </a:rPr>
              <a:t>⤍ </a:t>
            </a:r>
            <a:r>
              <a:rPr lang="el-GR" dirty="0" smtClean="0">
                <a:latin typeface="Cambria"/>
              </a:rPr>
              <a:t> </a:t>
            </a:r>
            <a:r>
              <a:rPr lang="el-GR" dirty="0" smtClean="0"/>
              <a:t>Ca</a:t>
            </a:r>
            <a:r>
              <a:rPr lang="el-GR" baseline="30000" dirty="0" smtClean="0"/>
              <a:t>2</a:t>
            </a:r>
            <a:r>
              <a:rPr lang="el-GR" baseline="30000" dirty="0"/>
              <a:t>+ </a:t>
            </a:r>
            <a:r>
              <a:rPr lang="el-GR" dirty="0"/>
              <a:t>+ H</a:t>
            </a:r>
            <a:r>
              <a:rPr lang="el-GR" baseline="-25000" dirty="0"/>
              <a:t>2</a:t>
            </a:r>
            <a:r>
              <a:rPr lang="el-GR" dirty="0"/>
              <a:t>O + CO</a:t>
            </a:r>
            <a:r>
              <a:rPr lang="el-GR" baseline="-25000" dirty="0"/>
              <a:t>2 (</a:t>
            </a:r>
            <a:r>
              <a:rPr lang="el-GR" baseline="-25000" dirty="0" err="1"/>
              <a:t>aq</a:t>
            </a:r>
            <a:r>
              <a:rPr lang="el-GR" baseline="-25000" dirty="0"/>
              <a:t>)</a:t>
            </a:r>
          </a:p>
          <a:p>
            <a:endParaRPr lang="el-GR" dirty="0"/>
          </a:p>
          <a:p>
            <a:r>
              <a:rPr lang="el-GR" dirty="0"/>
              <a:t>Αύξηση του </a:t>
            </a:r>
            <a:r>
              <a:rPr lang="el-GR" dirty="0" err="1"/>
              <a:t>pH</a:t>
            </a:r>
            <a:r>
              <a:rPr lang="el-GR" dirty="0"/>
              <a:t> και απελευθέρωση Ca</a:t>
            </a:r>
            <a:r>
              <a:rPr lang="el-GR" baseline="30000" dirty="0"/>
              <a:t>2+ </a:t>
            </a:r>
            <a:r>
              <a:rPr lang="el-GR" dirty="0"/>
              <a:t>στο διάλυμα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376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Πρόγνωση μεταβολής </a:t>
            </a:r>
            <a:r>
              <a:rPr lang="el-GR" sz="3600" dirty="0" err="1"/>
              <a:t>pH</a:t>
            </a:r>
            <a:r>
              <a:rPr lang="el-GR" sz="3600" dirty="0"/>
              <a:t>  με χρήση μοντέλου REACT</a:t>
            </a:r>
          </a:p>
        </p:txBody>
      </p:sp>
      <p:pic>
        <p:nvPicPr>
          <p:cNvPr id="4" name="Picture 5" title="Διάγραμμα πρόγνωσης μεταβολής pH 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345442"/>
            <a:ext cx="6264695" cy="499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308304" y="5833728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14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64953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Συνδυασμός διεργασιών διάλυσης ασβεστίτη και αραίωσης που δικαιολογούν τις παρατηρούμενες συγκεντρώσεις </a:t>
            </a:r>
            <a:r>
              <a:rPr lang="en-US" sz="2800" dirty="0" smtClean="0"/>
              <a:t>Ca</a:t>
            </a:r>
            <a:r>
              <a:rPr lang="el-GR" sz="2800" baseline="30000" dirty="0" smtClean="0"/>
              <a:t>2+</a:t>
            </a:r>
            <a:endParaRPr lang="el-GR" sz="2800" baseline="30000" dirty="0"/>
          </a:p>
        </p:txBody>
      </p:sp>
      <p:pic>
        <p:nvPicPr>
          <p:cNvPr id="9" name="Picture 2" title="Διάγραμμα Ca-SO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605420"/>
            <a:ext cx="6768751" cy="451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08304" y="5833728"/>
            <a:ext cx="1224136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15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36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Συμπεράσματα</a:t>
            </a:r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Ο συνδυασμός διάλυσης ασβεστίτη και η ανάμιξη των νερών οδηγούν σε αύξηση του </a:t>
            </a:r>
            <a:r>
              <a:rPr lang="el-GR" dirty="0" err="1"/>
              <a:t>pH</a:t>
            </a:r>
            <a:r>
              <a:rPr lang="el-GR" dirty="0"/>
              <a:t> έως 6.</a:t>
            </a:r>
          </a:p>
          <a:p>
            <a:r>
              <a:rPr lang="el-GR" dirty="0"/>
              <a:t>Το </a:t>
            </a:r>
            <a:r>
              <a:rPr lang="el-GR" dirty="0" err="1"/>
              <a:t>pH</a:t>
            </a:r>
            <a:r>
              <a:rPr lang="el-GR" dirty="0"/>
              <a:t> συνεχίζει να αυξάνει έως 7.2 λόγω απλής ανάμιξης.</a:t>
            </a:r>
          </a:p>
          <a:p>
            <a:r>
              <a:rPr lang="el-GR" dirty="0"/>
              <a:t>Οι συνθήκες αυτές προκαλούν την καθίζηση των μετάλλων: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l-GR" dirty="0" err="1" smtClean="0"/>
              <a:t>Al</a:t>
            </a:r>
            <a:r>
              <a:rPr lang="el-GR" dirty="0" smtClean="0"/>
              <a:t> </a:t>
            </a:r>
            <a:r>
              <a:rPr lang="el-GR" dirty="0"/>
              <a:t>ως Al(OH)</a:t>
            </a:r>
            <a:r>
              <a:rPr lang="el-GR" baseline="-25000" dirty="0"/>
              <a:t>3</a:t>
            </a:r>
            <a:r>
              <a:rPr lang="el-GR" dirty="0"/>
              <a:t>,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l-GR" dirty="0" err="1" smtClean="0"/>
              <a:t>Cu</a:t>
            </a:r>
            <a:r>
              <a:rPr lang="el-GR" dirty="0" smtClean="0"/>
              <a:t> </a:t>
            </a:r>
            <a:r>
              <a:rPr lang="el-GR" dirty="0"/>
              <a:t>ως </a:t>
            </a:r>
            <a:r>
              <a:rPr lang="el-GR" dirty="0" err="1"/>
              <a:t>CuO</a:t>
            </a:r>
            <a:r>
              <a:rPr lang="el-GR" dirty="0"/>
              <a:t>,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l-GR" dirty="0" err="1" smtClean="0"/>
              <a:t>Fe</a:t>
            </a:r>
            <a:r>
              <a:rPr lang="el-GR" dirty="0" smtClean="0"/>
              <a:t> </a:t>
            </a:r>
            <a:r>
              <a:rPr lang="el-GR" dirty="0"/>
              <a:t>ως Fe(OH)</a:t>
            </a:r>
            <a:r>
              <a:rPr lang="el-GR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9248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Περιεχόμενα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Παράδειγμα </a:t>
            </a:r>
            <a:r>
              <a:rPr lang="el-GR" dirty="0"/>
              <a:t>εφαρμογής αντιδράσεων εξουδετέρωσης στον προσδιορισμό παραγόντων ρύθμισης του </a:t>
            </a:r>
            <a:r>
              <a:rPr lang="en-US" dirty="0"/>
              <a:t>pH </a:t>
            </a:r>
            <a:r>
              <a:rPr lang="el-GR" dirty="0"/>
              <a:t>φυσικών νερών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Μελέτη ειδικής περίπτωσης από μια ιστορική μεταλλευτική περιοχή στο Νέο Μεξικό (</a:t>
            </a:r>
            <a:r>
              <a:rPr lang="en-US" dirty="0"/>
              <a:t>Berger et al., 2000)*</a:t>
            </a: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</a:t>
            </a:r>
            <a:r>
              <a:rPr lang="en-GB" sz="2400" dirty="0"/>
              <a:t>A.C. Berger et al. / Applied Geochemistry 15 (2000) 655 -666</a:t>
            </a:r>
            <a:endParaRPr lang="el-GR" sz="24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304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Όξινη απορροή </a:t>
            </a:r>
            <a:r>
              <a:rPr lang="el-GR" dirty="0" smtClean="0"/>
              <a:t>μεταλλείων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Αριάδνη Αργυράκη, </a:t>
            </a:r>
            <a:r>
              <a:rPr lang="el-GR" sz="2000" dirty="0" smtClean="0"/>
              <a:t>Αναπληρώτρια </a:t>
            </a:r>
            <a:r>
              <a:rPr lang="el-GR" sz="2000" dirty="0"/>
              <a:t>Καθηγήτρια. «</a:t>
            </a:r>
            <a:r>
              <a:rPr lang="el-GR" sz="2000" dirty="0" err="1"/>
              <a:t>Υδρογεωχημεία</a:t>
            </a:r>
            <a:r>
              <a:rPr lang="el-GR" sz="2000" dirty="0"/>
              <a:t>-Αναλυτική Γεωχημεία. </a:t>
            </a:r>
            <a:r>
              <a:rPr lang="el-GR" sz="2000" dirty="0" smtClean="0"/>
              <a:t>Όξινη απορροή μεταλλείων». </a:t>
            </a:r>
            <a:r>
              <a:rPr lang="el-GR" sz="2000" dirty="0"/>
              <a:t>Έκδοση: 1.0. Αθήνα 2015. Διαθέσιμο από τη δικτυακή διεύθυνση: </a:t>
            </a:r>
            <a:r>
              <a:rPr lang="en-US" sz="2000" dirty="0"/>
              <a:t>http://</a:t>
            </a:r>
            <a:r>
              <a:rPr lang="en-US" sz="2000" dirty="0" smtClean="0"/>
              <a:t>opencourses.uoa.gr/courses/GEOL103.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1: </a:t>
            </a:r>
            <a:r>
              <a:rPr lang="el-GR" sz="2000" dirty="0"/>
              <a:t>Οξείδωση σιδηροπυρίτη </a:t>
            </a:r>
            <a:r>
              <a:rPr lang="el-GR" sz="2000" dirty="0" smtClean="0"/>
              <a:t>. </a:t>
            </a:r>
            <a:r>
              <a:rPr lang="en-US" sz="2000" dirty="0" smtClean="0"/>
              <a:t>Copyright Mineralogical Society of America, 1997. </a:t>
            </a:r>
            <a:r>
              <a:rPr lang="el-GR" sz="2000" dirty="0" err="1" smtClean="0"/>
              <a:t>Πηγη</a:t>
            </a:r>
            <a:r>
              <a:rPr lang="el-GR" sz="2000" dirty="0" smtClean="0"/>
              <a:t>: </a:t>
            </a:r>
            <a:r>
              <a:rPr lang="en-US" sz="2000" dirty="0" smtClean="0"/>
              <a:t>Acid mine drainage, by </a:t>
            </a:r>
            <a:r>
              <a:rPr lang="en-US" sz="2000" dirty="0" err="1" smtClean="0"/>
              <a:t>Rismidt</a:t>
            </a:r>
            <a:r>
              <a:rPr lang="en-US" sz="2000" dirty="0" smtClean="0"/>
              <a:t> J.D. &amp; Vaughan D.J. In Elements Magazine, April 2014.</a:t>
            </a:r>
          </a:p>
          <a:p>
            <a:pPr marL="0" indent="0">
              <a:buNone/>
            </a:pPr>
            <a:r>
              <a:rPr lang="el-GR" sz="2000" dirty="0" smtClean="0"/>
              <a:t>Εικόνα 2: </a:t>
            </a:r>
            <a:r>
              <a:rPr lang="en-US" sz="2000" i="1" dirty="0" err="1"/>
              <a:t>Thiobacillus</a:t>
            </a:r>
            <a:r>
              <a:rPr lang="en-US" sz="2000" i="1" dirty="0"/>
              <a:t> </a:t>
            </a:r>
            <a:r>
              <a:rPr lang="en-US" sz="2000" i="1" dirty="0" err="1" smtClean="0"/>
              <a:t>ferrooxidans</a:t>
            </a:r>
            <a:r>
              <a:rPr lang="el-GR" sz="2000" i="1" dirty="0" smtClean="0"/>
              <a:t>. </a:t>
            </a:r>
            <a:r>
              <a:rPr lang="en-US" sz="2000" dirty="0">
                <a:latin typeface="Calibri" pitchFamily="34" charset="0"/>
              </a:rPr>
              <a:t>Copyright  La </a:t>
            </a:r>
            <a:r>
              <a:rPr lang="en-US" sz="2000" dirty="0" err="1">
                <a:latin typeface="Calibri" pitchFamily="34" charset="0"/>
              </a:rPr>
              <a:t>RedVITEC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. </a:t>
            </a:r>
            <a:r>
              <a:rPr lang="el-GR" sz="2000" dirty="0" smtClean="0">
                <a:latin typeface="Calibri" pitchFamily="34" charset="0"/>
              </a:rPr>
              <a:t>Σύνδεσμος</a:t>
            </a:r>
            <a:r>
              <a:rPr lang="el-GR" sz="2000" dirty="0">
                <a:latin typeface="Calibri" pitchFamily="34" charset="0"/>
              </a:rPr>
              <a:t>: </a:t>
            </a:r>
            <a:r>
              <a:rPr lang="en-US" sz="2000" dirty="0">
                <a:latin typeface="Calibri" pitchFamily="34" charset="0"/>
              </a:rPr>
              <a:t>http</a:t>
            </a:r>
            <a:r>
              <a:rPr lang="en-US" sz="2000" dirty="0" smtClean="0">
                <a:latin typeface="Calibri" pitchFamily="34" charset="0"/>
              </a:rPr>
              <a:t>://</a:t>
            </a:r>
            <a:r>
              <a:rPr lang="en-US" sz="2000" dirty="0" smtClean="0">
                <a:latin typeface="Calibri" pitchFamily="34" charset="0"/>
              </a:rPr>
              <a:t>www.redvitec.edu.ar</a:t>
            </a:r>
            <a:endParaRPr lang="el-GR" sz="2000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l-GR" sz="2000" dirty="0"/>
              <a:t>Εικόνα 11: Χάρτης της περιοχής </a:t>
            </a:r>
            <a:r>
              <a:rPr lang="el-GR" sz="2000" dirty="0" err="1"/>
              <a:t>Pecos</a:t>
            </a:r>
            <a:r>
              <a:rPr lang="el-GR" sz="2000" dirty="0"/>
              <a:t> </a:t>
            </a:r>
            <a:r>
              <a:rPr lang="el-GR" sz="2000" dirty="0" err="1"/>
              <a:t>Mine</a:t>
            </a:r>
            <a:r>
              <a:rPr lang="en-US" sz="2000" dirty="0"/>
              <a:t>. Copyright Elsevier B.V. </a:t>
            </a:r>
            <a:r>
              <a:rPr lang="el-GR" sz="2000" dirty="0"/>
              <a:t>Πηγή: </a:t>
            </a:r>
            <a:r>
              <a:rPr lang="en-US" sz="2000" dirty="0"/>
              <a:t> A process model of natural attenuation in drainage from a historic mining district, by Berger et al. In Applied Geochemistry 15 (2000): 655-666</a:t>
            </a:r>
          </a:p>
          <a:p>
            <a:pPr marL="0" indent="0">
              <a:buNone/>
            </a:pPr>
            <a:r>
              <a:rPr lang="el-GR" sz="2000" dirty="0"/>
              <a:t>Εικόνα 12: Σκαρίφημα διεργασιών στο </a:t>
            </a:r>
            <a:r>
              <a:rPr lang="el-GR" sz="2000" dirty="0" err="1"/>
              <a:t>Pecos</a:t>
            </a:r>
            <a:r>
              <a:rPr lang="el-GR" sz="2000" dirty="0"/>
              <a:t> </a:t>
            </a:r>
            <a:r>
              <a:rPr lang="el-GR" sz="2000" dirty="0" err="1"/>
              <a:t>Mine</a:t>
            </a:r>
            <a:r>
              <a:rPr lang="en-US" sz="2000" dirty="0"/>
              <a:t>. Copyright Elsevier B.V. </a:t>
            </a:r>
            <a:r>
              <a:rPr lang="el-GR" sz="2000" dirty="0"/>
              <a:t>Πηγή: </a:t>
            </a:r>
            <a:r>
              <a:rPr lang="en-US" sz="2000" dirty="0"/>
              <a:t> A process model of natural attenuation in drainage from a historic mining district, by Berger et al. In Applied Geochemistry 15 (2000): 655-666</a:t>
            </a:r>
          </a:p>
          <a:p>
            <a:pPr marL="0" indent="0">
              <a:buNone/>
            </a:pPr>
            <a:endParaRPr lang="en-US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2</a:t>
            </a:r>
            <a:r>
              <a:rPr lang="en-US" dirty="0" smtClean="0"/>
              <a:t>/3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13</a:t>
            </a:r>
            <a:r>
              <a:rPr lang="el-GR" sz="2000" dirty="0" smtClean="0"/>
              <a:t>: </a:t>
            </a:r>
            <a:r>
              <a:rPr lang="el-GR" sz="2000" dirty="0"/>
              <a:t>Γραφήματα ανάμειξης νερού </a:t>
            </a:r>
            <a:r>
              <a:rPr lang="el-GR" sz="2000" dirty="0" smtClean="0"/>
              <a:t>.</a:t>
            </a:r>
            <a:r>
              <a:rPr lang="en-US" sz="2000" dirty="0"/>
              <a:t> Copyright Elsevier B.V. </a:t>
            </a:r>
            <a:r>
              <a:rPr lang="el-GR" sz="2000" dirty="0" smtClean="0"/>
              <a:t>Πηγή: </a:t>
            </a:r>
            <a:r>
              <a:rPr lang="en-US" sz="2000" dirty="0" smtClean="0"/>
              <a:t> </a:t>
            </a:r>
            <a:r>
              <a:rPr lang="en-US" sz="2000" dirty="0"/>
              <a:t>A process model of natural attenuation in drainage from a </a:t>
            </a:r>
            <a:r>
              <a:rPr lang="en-US" sz="2000" dirty="0" smtClean="0"/>
              <a:t>historic </a:t>
            </a:r>
            <a:r>
              <a:rPr lang="en-US" sz="2000" dirty="0"/>
              <a:t>mining district, by Berger </a:t>
            </a:r>
            <a:r>
              <a:rPr lang="en-US" sz="2000" dirty="0" smtClean="0"/>
              <a:t>et </a:t>
            </a:r>
            <a:r>
              <a:rPr lang="en-US" sz="2000" dirty="0"/>
              <a:t>al. In Applied Geochemistry 15 (2000): </a:t>
            </a:r>
            <a:r>
              <a:rPr lang="en-US" sz="2000" dirty="0" smtClean="0"/>
              <a:t>655-666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14: Διάγραμμα πρόγνωσης μεταβολής </a:t>
            </a:r>
            <a:r>
              <a:rPr lang="en-US" sz="2000" dirty="0"/>
              <a:t>pH </a:t>
            </a:r>
            <a:r>
              <a:rPr lang="el-GR" sz="2000" dirty="0"/>
              <a:t>.</a:t>
            </a:r>
            <a:r>
              <a:rPr lang="en-US" sz="2000" dirty="0"/>
              <a:t> Copyright Elsevier B.V. </a:t>
            </a:r>
            <a:r>
              <a:rPr lang="el-GR" sz="2000" dirty="0"/>
              <a:t>Πηγή: </a:t>
            </a:r>
            <a:r>
              <a:rPr lang="en-US" sz="2000" dirty="0"/>
              <a:t> A process model of natural attenuation in drainage from a historic mining district, by Berger et al. In Applied Geochemistry 15 (2000): 655-666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15: Διάγραμμα </a:t>
            </a:r>
            <a:r>
              <a:rPr lang="en-US" sz="2000" dirty="0"/>
              <a:t>Ca-SO4. </a:t>
            </a:r>
            <a:r>
              <a:rPr lang="el-GR" sz="2000" dirty="0"/>
              <a:t>.</a:t>
            </a:r>
            <a:r>
              <a:rPr lang="en-US" sz="2000" dirty="0"/>
              <a:t> Copyright Elsevier B.V. </a:t>
            </a:r>
            <a:r>
              <a:rPr lang="el-GR" sz="2000" dirty="0"/>
              <a:t>Πηγή: </a:t>
            </a:r>
            <a:r>
              <a:rPr lang="en-US" sz="2000" dirty="0"/>
              <a:t> A process model of natural attenuation in drainage from a historic mining district, by Berger et al. In Applied Geochemistry 15 (2000): 655-666</a:t>
            </a:r>
            <a:endParaRPr lang="el-GR" sz="2000" dirty="0"/>
          </a:p>
          <a:p>
            <a:pPr marL="0" indent="0">
              <a:buNone/>
            </a:pP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340705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(3/3)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/>
              <a:t>Πίνακας </a:t>
            </a:r>
            <a:r>
              <a:rPr lang="el-GR" sz="2000" dirty="0" smtClean="0"/>
              <a:t>2,3</a:t>
            </a:r>
            <a:r>
              <a:rPr lang="el-GR" sz="2000" dirty="0" smtClean="0"/>
              <a:t>: </a:t>
            </a:r>
            <a:r>
              <a:rPr lang="el-GR" sz="2000" dirty="0"/>
              <a:t>Συγκεντρώσεις μετάλλων στα </a:t>
            </a:r>
            <a:r>
              <a:rPr lang="el-GR" sz="2000" dirty="0" smtClean="0"/>
              <a:t>ρέματα. </a:t>
            </a:r>
            <a:r>
              <a:rPr lang="en-US" sz="2000" dirty="0" smtClean="0"/>
              <a:t>Copyright </a:t>
            </a:r>
            <a:r>
              <a:rPr lang="en-US" sz="2000" dirty="0"/>
              <a:t>Elsevier B.V. </a:t>
            </a:r>
            <a:r>
              <a:rPr lang="el-GR" sz="2000" dirty="0" smtClean="0"/>
              <a:t>Πηγή: </a:t>
            </a:r>
            <a:r>
              <a:rPr lang="en-US" sz="2000" dirty="0" smtClean="0"/>
              <a:t> </a:t>
            </a:r>
            <a:r>
              <a:rPr lang="en-US" sz="2000" dirty="0"/>
              <a:t>A process model of natural attenuation in drainage from a </a:t>
            </a:r>
            <a:r>
              <a:rPr lang="en-US" sz="2000" dirty="0" smtClean="0"/>
              <a:t>historic </a:t>
            </a:r>
            <a:r>
              <a:rPr lang="en-US" sz="2000" dirty="0"/>
              <a:t>mining district, by Berger </a:t>
            </a:r>
            <a:r>
              <a:rPr lang="en-US" sz="2000" dirty="0" smtClean="0"/>
              <a:t>et </a:t>
            </a:r>
            <a:r>
              <a:rPr lang="en-US" sz="2000" dirty="0"/>
              <a:t>al. In Applied Geochemistry 15 (2000): </a:t>
            </a:r>
            <a:r>
              <a:rPr lang="en-US" sz="2000" dirty="0" smtClean="0"/>
              <a:t>655-666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2675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Όξινη απορροή μεταλλείων</a:t>
            </a:r>
            <a:endParaRPr lang="el-GR" sz="4400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Προκαλείται από την οξείδωση θειούχων ορυκτών σε μεταλλεία, χώρους απόθεσης αποβλήτων μεταλλείων κλπ</a:t>
            </a:r>
            <a:r>
              <a:rPr lang="el-GR" dirty="0" smtClean="0"/>
              <a:t>.</a:t>
            </a: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Παραγωγή όξινων, πλούσιων σε μέταλλα απορροών </a:t>
            </a:r>
            <a:r>
              <a:rPr lang="el-GR" dirty="0"/>
              <a:t> </a:t>
            </a:r>
            <a:r>
              <a:rPr lang="el-GR" dirty="0" smtClean="0">
                <a:latin typeface="Cambria"/>
              </a:rPr>
              <a:t>⤍ </a:t>
            </a:r>
            <a:r>
              <a:rPr lang="el-GR" dirty="0" smtClean="0"/>
              <a:t>μόλυνση </a:t>
            </a:r>
            <a:r>
              <a:rPr lang="el-GR" dirty="0"/>
              <a:t>επιφανειακών και υπόγειων </a:t>
            </a:r>
            <a:r>
              <a:rPr lang="el-GR" dirty="0" smtClean="0"/>
              <a:t>νερών</a:t>
            </a: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Η όξινη απορροή είναι τοξική για ψάρια, φυτά και υδρόβια έντομα και αποτελεί κίνδυνο για τους υδάτινους ταμιευτήρες στα </a:t>
            </a:r>
            <a:r>
              <a:rPr lang="el-GR" dirty="0" smtClean="0"/>
              <a:t>κατάντη</a:t>
            </a: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Ο χημισμός όξινων απορροών εξαρτάται από το είδος των μεταλλικών ορυκτών στο μετάλλευμα και το μητρικό πέτρωμα, το ρυθμό αποσάθρωσης αυτών, την περατότητα και την ικανότητα εξουδετέρωσης από τα περιβάλλοντα πετρώματα</a:t>
            </a:r>
          </a:p>
        </p:txBody>
      </p:sp>
    </p:spTree>
    <p:extLst>
      <p:ext uri="{BB962C8B-B14F-4D97-AF65-F5344CB8AC3E}">
        <p14:creationId xmlns:p14="http://schemas.microsoft.com/office/powerpoint/2010/main" val="383625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Όξινη απορροή </a:t>
            </a:r>
            <a:r>
              <a:rPr lang="el-GR" dirty="0" smtClean="0"/>
              <a:t>μεταλλείων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sz="2800" dirty="0"/>
              <a:t>Η εξασθένηση του φαινομένου μπορεί να συμβεί με φυσικό </a:t>
            </a:r>
            <a:r>
              <a:rPr lang="el-GR" sz="2800" dirty="0" smtClean="0"/>
              <a:t>τρόπο: </a:t>
            </a:r>
            <a:endParaRPr lang="el-GR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/>
              <a:t>μέσω αντιδράσεων εξουδετέρωσης  των όξινων διαλυμάτων  με τα περιβάλλοντα πετρώματα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/>
              <a:t>μέσω ανάμιξης με καθαρό φυσικό νερό </a:t>
            </a:r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94422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Όξινη απορροή </a:t>
            </a:r>
            <a:r>
              <a:rPr lang="el-GR" dirty="0" smtClean="0"/>
              <a:t>μεταλλείων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sz="2800" dirty="0" smtClean="0"/>
              <a:t>από </a:t>
            </a:r>
            <a:r>
              <a:rPr lang="el-GR" sz="2800" dirty="0"/>
              <a:t>την απορροή </a:t>
            </a:r>
            <a:r>
              <a:rPr lang="en-US" sz="2800" dirty="0"/>
              <a:t> </a:t>
            </a:r>
            <a:r>
              <a:rPr lang="el-GR" sz="2800" dirty="0"/>
              <a:t>καθώς</a:t>
            </a:r>
            <a:r>
              <a:rPr lang="en-US" sz="2800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καθιζάνουν </a:t>
            </a:r>
            <a:r>
              <a:rPr lang="el-GR" sz="2800" dirty="0"/>
              <a:t>με μορφή υδροξειδίων, </a:t>
            </a:r>
            <a:r>
              <a:rPr lang="el-GR" sz="2800" dirty="0" err="1"/>
              <a:t>οξυ</a:t>
            </a:r>
            <a:r>
              <a:rPr lang="el-GR" sz="2800" dirty="0"/>
              <a:t>-υδροξειδίων, ένυδρων θειικών </a:t>
            </a:r>
            <a:r>
              <a:rPr lang="el-GR" sz="2800" dirty="0" smtClean="0"/>
              <a:t>αλάτων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err="1" smtClean="0">
                <a:sym typeface="Wingdings" pitchFamily="2" charset="2"/>
              </a:rPr>
              <a:t>προσροφώνται</a:t>
            </a:r>
            <a:r>
              <a:rPr lang="el-GR" sz="2800" dirty="0" smtClean="0">
                <a:sym typeface="Wingdings" pitchFamily="2" charset="2"/>
              </a:rPr>
              <a:t>  </a:t>
            </a:r>
            <a:r>
              <a:rPr lang="el-GR" sz="2800" dirty="0">
                <a:sym typeface="Wingdings" pitchFamily="2" charset="2"/>
              </a:rPr>
              <a:t>σε επιφάνειες στερεών </a:t>
            </a:r>
            <a:r>
              <a:rPr lang="el-GR" sz="2800" dirty="0" smtClean="0">
                <a:sym typeface="Wingdings" pitchFamily="2" charset="2"/>
              </a:rPr>
              <a:t>φάσεων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>
                <a:sym typeface="Wingdings" pitchFamily="2" charset="2"/>
              </a:rPr>
              <a:t>μέσω </a:t>
            </a:r>
            <a:r>
              <a:rPr lang="el-GR" sz="2800" dirty="0">
                <a:sym typeface="Wingdings" pitchFamily="2" charset="2"/>
              </a:rPr>
              <a:t>απλής </a:t>
            </a:r>
            <a:r>
              <a:rPr lang="el-GR" sz="2800" dirty="0" smtClean="0">
                <a:sym typeface="Wingdings" pitchFamily="2" charset="2"/>
              </a:rPr>
              <a:t>αραίωσης</a:t>
            </a:r>
          </a:p>
          <a:p>
            <a:pPr marL="0" indent="0">
              <a:buNone/>
            </a:pPr>
            <a:endParaRPr lang="el-GR" sz="2800" dirty="0">
              <a:sym typeface="Wingdings" pitchFamily="2" charset="2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l-GR" sz="2800" b="1" dirty="0" smtClean="0">
                <a:sym typeface="Wingdings" pitchFamily="2" charset="2"/>
              </a:rPr>
              <a:t>Σημασία </a:t>
            </a:r>
            <a:r>
              <a:rPr lang="el-GR" sz="2800" b="1" dirty="0">
                <a:sym typeface="Wingdings" pitchFamily="2" charset="2"/>
              </a:rPr>
              <a:t>στην αναζήτηση κατάλληλης μεθόδου αποκατάστασης</a:t>
            </a:r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38504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Σταδιακή οξείδωση σιδηροπυρίτη σε περιβάλλον όξινης απορροής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2"/>
          </p:nvPr>
        </p:nvSpPr>
        <p:spPr>
          <a:xfrm>
            <a:off x="3633732" y="1600200"/>
            <a:ext cx="5510268" cy="4525963"/>
          </a:xfrm>
        </p:spPr>
        <p:txBody>
          <a:bodyPr>
            <a:normAutofit/>
          </a:bodyPr>
          <a:lstStyle/>
          <a:p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2FeS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+ 2H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O + 7O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⤍ 2Fe</a:t>
            </a:r>
            <a:r>
              <a:rPr lang="en-US" sz="2200" baseline="30000" dirty="0" smtClean="0"/>
              <a:t>2+ </a:t>
            </a:r>
            <a:r>
              <a:rPr lang="en-US" sz="2200" dirty="0" smtClean="0"/>
              <a:t>+ 4SO</a:t>
            </a:r>
            <a:r>
              <a:rPr lang="en-US" sz="2200" baseline="-25000" dirty="0" smtClean="0"/>
              <a:t>4</a:t>
            </a:r>
            <a:r>
              <a:rPr lang="en-US" sz="2200" baseline="30000" dirty="0" smtClean="0"/>
              <a:t>2-</a:t>
            </a:r>
            <a:r>
              <a:rPr lang="en-US" sz="2200" dirty="0" smtClean="0"/>
              <a:t> + 4H</a:t>
            </a:r>
            <a:r>
              <a:rPr lang="en-US" sz="2200" baseline="30000" dirty="0" smtClean="0"/>
              <a:t>+</a:t>
            </a:r>
          </a:p>
          <a:p>
            <a:pPr marL="0" indent="0">
              <a:buNone/>
            </a:pPr>
            <a:endParaRPr lang="en-US" sz="2200" baseline="30000" dirty="0" smtClean="0"/>
          </a:p>
          <a:p>
            <a:pPr marL="0" indent="0">
              <a:buNone/>
            </a:pPr>
            <a:r>
              <a:rPr lang="en-US" sz="2200" dirty="0" smtClean="0"/>
              <a:t>4Fe</a:t>
            </a:r>
            <a:r>
              <a:rPr lang="en-US" sz="2200" baseline="30000" dirty="0" smtClean="0"/>
              <a:t>2+ </a:t>
            </a:r>
            <a:r>
              <a:rPr lang="en-US" sz="2200" dirty="0" smtClean="0"/>
              <a:t>+ O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+ 4H</a:t>
            </a:r>
            <a:r>
              <a:rPr lang="en-US" sz="2200" baseline="30000" dirty="0" smtClean="0"/>
              <a:t>+</a:t>
            </a:r>
            <a:r>
              <a:rPr lang="en-US" sz="2200" dirty="0" smtClean="0"/>
              <a:t> ⤍ 4Fe</a:t>
            </a:r>
            <a:r>
              <a:rPr lang="en-US" sz="2200" baseline="30000" dirty="0" smtClean="0"/>
              <a:t>3+ </a:t>
            </a:r>
            <a:r>
              <a:rPr lang="en-US" sz="2200" dirty="0" smtClean="0"/>
              <a:t>+ 2H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O</a:t>
            </a:r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FeS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+ 14Fe</a:t>
            </a:r>
            <a:r>
              <a:rPr lang="en-US" sz="2200" baseline="30000" dirty="0" smtClean="0"/>
              <a:t>3+ </a:t>
            </a:r>
            <a:r>
              <a:rPr lang="en-US" sz="2200" dirty="0" smtClean="0"/>
              <a:t>+ 8H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O </a:t>
            </a:r>
            <a:r>
              <a:rPr lang="en-US" sz="2200" dirty="0"/>
              <a:t>⤍ </a:t>
            </a:r>
            <a:r>
              <a:rPr lang="en-US" sz="2200" dirty="0" smtClean="0"/>
              <a:t>15Fe</a:t>
            </a:r>
            <a:r>
              <a:rPr lang="en-US" sz="2200" baseline="30000" dirty="0" smtClean="0"/>
              <a:t>2+ </a:t>
            </a:r>
            <a:r>
              <a:rPr lang="en-US" sz="2200" dirty="0" smtClean="0"/>
              <a:t>+ 2SO</a:t>
            </a:r>
            <a:r>
              <a:rPr lang="en-US" sz="2200" baseline="-25000" dirty="0" smtClean="0"/>
              <a:t>4</a:t>
            </a:r>
            <a:r>
              <a:rPr lang="en-US" sz="2200" baseline="30000" dirty="0" smtClean="0"/>
              <a:t>2-</a:t>
            </a:r>
            <a:r>
              <a:rPr lang="en-US" sz="2200" dirty="0" smtClean="0"/>
              <a:t> + </a:t>
            </a:r>
            <a:r>
              <a:rPr lang="en-US" sz="2200" b="1" dirty="0" smtClean="0"/>
              <a:t>16H</a:t>
            </a:r>
            <a:r>
              <a:rPr lang="en-US" sz="2200" b="1" baseline="30000" dirty="0" smtClean="0"/>
              <a:t>+</a:t>
            </a:r>
          </a:p>
          <a:p>
            <a:pPr marL="0" indent="0">
              <a:buNone/>
            </a:pPr>
            <a:endParaRPr lang="en-US" sz="2200" b="1" baseline="30000" dirty="0" smtClean="0"/>
          </a:p>
          <a:p>
            <a:pPr marL="0" indent="0">
              <a:buNone/>
            </a:pPr>
            <a:r>
              <a:rPr lang="en-US" sz="2200" dirty="0" smtClean="0"/>
              <a:t>Fe</a:t>
            </a:r>
            <a:r>
              <a:rPr lang="en-US" sz="2200" baseline="30000" dirty="0"/>
              <a:t>3+ </a:t>
            </a:r>
            <a:r>
              <a:rPr lang="en-US" sz="2200" dirty="0" smtClean="0"/>
              <a:t>+ 3H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O </a:t>
            </a:r>
            <a:r>
              <a:rPr lang="en-US" sz="2200" dirty="0"/>
              <a:t>⤍ </a:t>
            </a:r>
            <a:r>
              <a:rPr lang="en-US" sz="2200" dirty="0" smtClean="0"/>
              <a:t>Fe(OH)</a:t>
            </a:r>
            <a:r>
              <a:rPr lang="en-US" sz="2200" baseline="-25000" dirty="0" smtClean="0"/>
              <a:t>3</a:t>
            </a:r>
            <a:r>
              <a:rPr lang="en-US" sz="2200" dirty="0" smtClean="0"/>
              <a:t> + </a:t>
            </a:r>
            <a:r>
              <a:rPr lang="en-US" sz="2200" b="1" dirty="0" smtClean="0"/>
              <a:t>3H</a:t>
            </a:r>
            <a:r>
              <a:rPr lang="en-US" sz="2200" b="1" baseline="30000" dirty="0"/>
              <a:t>+</a:t>
            </a:r>
          </a:p>
        </p:txBody>
      </p:sp>
      <p:pic>
        <p:nvPicPr>
          <p:cNvPr id="6" name="Picture 2" title="Οξείδωση σιδηροπυρίτη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2511" r="44265" b="6467"/>
          <a:stretch>
            <a:fillRect/>
          </a:stretch>
        </p:blipFill>
        <p:spPr bwMode="auto">
          <a:xfrm>
            <a:off x="144706" y="1484784"/>
            <a:ext cx="3489025" cy="42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7 - TextBox"/>
          <p:cNvSpPr txBox="1"/>
          <p:nvPr/>
        </p:nvSpPr>
        <p:spPr>
          <a:xfrm>
            <a:off x="539552" y="5768930"/>
            <a:ext cx="3094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Εικόνα 1 </a:t>
            </a:r>
            <a:r>
              <a:rPr lang="el-GR" i="1" dirty="0" smtClean="0"/>
              <a:t>(</a:t>
            </a:r>
            <a:r>
              <a:rPr lang="en-US" i="1" dirty="0" smtClean="0"/>
              <a:t>Elements, April 2014)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ΧΗΜΕΙΟΛΙΘΟΤΡΟΦΙΚΟΣ ΜΕΤΑΒΟΛΙΣΜΟΣ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2000" dirty="0"/>
          </a:p>
          <a:p>
            <a:pPr>
              <a:lnSpc>
                <a:spcPct val="90000"/>
              </a:lnSpc>
              <a:buFontTx/>
              <a:buNone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 smtClean="0"/>
              <a:t>2H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S </a:t>
            </a:r>
            <a:r>
              <a:rPr lang="en-US" sz="2000" dirty="0"/>
              <a:t>+ O</a:t>
            </a:r>
            <a:r>
              <a:rPr lang="en-US" sz="2000" baseline="-25000" dirty="0"/>
              <a:t>2 </a:t>
            </a:r>
            <a:r>
              <a:rPr lang="en-US" sz="2000" dirty="0">
                <a:sym typeface="Wingdings" pitchFamily="2" charset="2"/>
              </a:rPr>
              <a:t></a:t>
            </a:r>
            <a:r>
              <a:rPr lang="en-US" sz="2000" dirty="0"/>
              <a:t> H</a:t>
            </a:r>
            <a:r>
              <a:rPr lang="en-US" sz="2000" baseline="-25000" dirty="0"/>
              <a:t>2</a:t>
            </a:r>
            <a:r>
              <a:rPr lang="en-US" sz="2000" dirty="0"/>
              <a:t>O + 2S</a:t>
            </a:r>
            <a:endParaRPr lang="en-US" sz="2000" baseline="30000" dirty="0"/>
          </a:p>
          <a:p>
            <a:pPr>
              <a:lnSpc>
                <a:spcPct val="90000"/>
              </a:lnSpc>
              <a:buFontTx/>
              <a:buNone/>
            </a:pPr>
            <a:endParaRPr lang="el-GR" sz="2000" baseline="30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/>
              <a:t>2S + O</a:t>
            </a:r>
            <a:r>
              <a:rPr lang="en-US" sz="2000" baseline="-25000" dirty="0"/>
              <a:t>2 </a:t>
            </a:r>
            <a:r>
              <a:rPr lang="en-US" sz="2000" dirty="0"/>
              <a:t>+ 2 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dirty="0">
                <a:sym typeface="Wingdings" pitchFamily="2" charset="2"/>
              </a:rPr>
              <a:t> </a:t>
            </a:r>
            <a:r>
              <a:rPr lang="en-US" sz="2000" dirty="0"/>
              <a:t>H</a:t>
            </a:r>
            <a:r>
              <a:rPr lang="en-US" sz="2000" baseline="-25000" dirty="0"/>
              <a:t>2</a:t>
            </a:r>
            <a:r>
              <a:rPr lang="en-US" sz="2000" dirty="0"/>
              <a:t>SO</a:t>
            </a:r>
            <a:r>
              <a:rPr lang="en-US" sz="2000" baseline="-25000" dirty="0"/>
              <a:t>4</a:t>
            </a:r>
            <a:endParaRPr lang="en-US" sz="2000" dirty="0"/>
          </a:p>
          <a:p>
            <a:pPr>
              <a:lnSpc>
                <a:spcPct val="90000"/>
              </a:lnSpc>
              <a:buFontTx/>
              <a:buNone/>
            </a:pPr>
            <a:endParaRPr lang="en-US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/>
              <a:t>4Fe</a:t>
            </a:r>
            <a:r>
              <a:rPr lang="en-US" sz="2000" baseline="30000" dirty="0"/>
              <a:t>2+</a:t>
            </a:r>
            <a:r>
              <a:rPr lang="en-US" sz="2000" dirty="0"/>
              <a:t> + 4H</a:t>
            </a:r>
            <a:r>
              <a:rPr lang="en-US" sz="2000" baseline="30000" dirty="0"/>
              <a:t>+</a:t>
            </a:r>
            <a:r>
              <a:rPr lang="en-US" sz="2000" dirty="0"/>
              <a:t> +O</a:t>
            </a:r>
            <a:r>
              <a:rPr lang="en-US" sz="2000" baseline="-25000" dirty="0"/>
              <a:t>2</a:t>
            </a:r>
            <a:r>
              <a:rPr lang="en-US" sz="2000" dirty="0"/>
              <a:t> </a:t>
            </a:r>
            <a:r>
              <a:rPr lang="en-US" sz="2000" dirty="0">
                <a:sym typeface="Wingdings" pitchFamily="2" charset="2"/>
              </a:rPr>
              <a:t></a:t>
            </a:r>
            <a:r>
              <a:rPr lang="en-US" sz="2000" dirty="0"/>
              <a:t> 2 H</a:t>
            </a:r>
            <a:r>
              <a:rPr lang="en-US" sz="2000" baseline="-25000" dirty="0"/>
              <a:t>2</a:t>
            </a:r>
            <a:r>
              <a:rPr lang="en-US" sz="2000" dirty="0"/>
              <a:t>O + 4Fe</a:t>
            </a:r>
            <a:r>
              <a:rPr lang="en-US" sz="2000" baseline="30000" dirty="0"/>
              <a:t>3+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6" name="Picture 8" descr="http://4.bp.blogspot.com/-H_JJClAS7eU/T4E7AE5MD1I/AAAAAAAABZY/xyYnJws2p5w/s320/Bakteri+Pemakan+Segalanya.jpg" title="Thiobacillus ferrooxida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43500" y="2720181"/>
            <a:ext cx="3048000" cy="2286000"/>
          </a:xfrm>
          <a:noFill/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436096" y="4948238"/>
            <a:ext cx="27352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Εικόνα 2: </a:t>
            </a:r>
            <a:r>
              <a:rPr lang="en-US" i="1" dirty="0" err="1" smtClean="0"/>
              <a:t>Thiobacillus</a:t>
            </a:r>
            <a:r>
              <a:rPr lang="en-US" i="1" dirty="0" smtClean="0"/>
              <a:t> </a:t>
            </a:r>
            <a:r>
              <a:rPr lang="en-US" i="1" dirty="0" err="1"/>
              <a:t>ferrooxidans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ΠΑΡΑΓΟΝΤΕΣ ΕΛΕΓΧΟΥ ΔΙΑΛΥΤΟΤΗΤΑΣ</a:t>
            </a:r>
            <a:br>
              <a:rPr lang="el-GR" dirty="0"/>
            </a:br>
            <a:r>
              <a:rPr lang="el-GR" dirty="0" err="1"/>
              <a:t>pH</a:t>
            </a:r>
            <a:r>
              <a:rPr lang="el-GR" dirty="0"/>
              <a:t> υδρόλυσης </a:t>
            </a:r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2"/>
          </p:nvPr>
        </p:nvSpPr>
        <p:spPr>
          <a:xfrm>
            <a:off x="4139952" y="1600200"/>
            <a:ext cx="4546848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l-GR" dirty="0"/>
              <a:t>Πρόβλεψη διασποράς μετάλλων μέσω της </a:t>
            </a:r>
            <a:r>
              <a:rPr lang="el-GR" b="1" dirty="0"/>
              <a:t>όξινης απορροής μεταλλείων</a:t>
            </a:r>
            <a:r>
              <a:rPr lang="en-US" b="1" dirty="0"/>
              <a:t>: </a:t>
            </a:r>
            <a:endParaRPr lang="el-GR" b="1" dirty="0"/>
          </a:p>
          <a:p>
            <a:pPr marL="0" indent="0">
              <a:spcBef>
                <a:spcPct val="50000"/>
              </a:spcBef>
              <a:buNone/>
            </a:pPr>
            <a:r>
              <a:rPr lang="en-US" dirty="0"/>
              <a:t>pH&lt;2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l-GR" dirty="0">
                <a:sym typeface="Wingdings" pitchFamily="2" charset="2"/>
              </a:rPr>
              <a:t>μέταλλα διαλυτά σε μορφή κατιόντων (</a:t>
            </a:r>
            <a:r>
              <a:rPr lang="en-US" dirty="0">
                <a:sym typeface="Wingdings" pitchFamily="2" charset="2"/>
              </a:rPr>
              <a:t>Pb</a:t>
            </a:r>
            <a:r>
              <a:rPr lang="en-US" baseline="30000" dirty="0">
                <a:sym typeface="Wingdings" pitchFamily="2" charset="2"/>
              </a:rPr>
              <a:t>2+</a:t>
            </a:r>
            <a:r>
              <a:rPr lang="en-US" dirty="0">
                <a:sym typeface="Wingdings" pitchFamily="2" charset="2"/>
              </a:rPr>
              <a:t>, Cu</a:t>
            </a:r>
            <a:r>
              <a:rPr lang="en-US" baseline="30000" dirty="0">
                <a:sym typeface="Wingdings" pitchFamily="2" charset="2"/>
              </a:rPr>
              <a:t>2+</a:t>
            </a:r>
            <a:r>
              <a:rPr lang="en-US" dirty="0">
                <a:sym typeface="Wingdings" pitchFamily="2" charset="2"/>
              </a:rPr>
              <a:t>, Zn</a:t>
            </a:r>
            <a:r>
              <a:rPr lang="en-US" baseline="30000" dirty="0">
                <a:sym typeface="Wingdings" pitchFamily="2" charset="2"/>
              </a:rPr>
              <a:t>2+</a:t>
            </a:r>
            <a:r>
              <a:rPr lang="en-US" dirty="0">
                <a:sym typeface="Wingdings" pitchFamily="2" charset="2"/>
              </a:rPr>
              <a:t>). </a:t>
            </a:r>
            <a:r>
              <a:rPr lang="el-GR" dirty="0">
                <a:sym typeface="Wingdings" pitchFamily="2" charset="2"/>
              </a:rPr>
              <a:t>Καθώς το </a:t>
            </a:r>
            <a:r>
              <a:rPr lang="en-US" dirty="0">
                <a:sym typeface="Wingdings" pitchFamily="2" charset="2"/>
              </a:rPr>
              <a:t>pH </a:t>
            </a:r>
            <a:r>
              <a:rPr lang="el-GR" dirty="0">
                <a:sym typeface="Wingdings" pitchFamily="2" charset="2"/>
              </a:rPr>
              <a:t>αυξάνει</a:t>
            </a:r>
            <a:r>
              <a:rPr lang="el-GR" dirty="0"/>
              <a:t> στα κατάντη λόγω ανάμιξης με καθαρό νερό τα μέταλλα αρχίζουν να καθιζάνουν ως στερεές ενώσεις υδροξειδίων (π.χ. </a:t>
            </a:r>
            <a:r>
              <a:rPr lang="en-US" dirty="0" err="1"/>
              <a:t>Pb</a:t>
            </a:r>
            <a:r>
              <a:rPr lang="en-US" dirty="0"/>
              <a:t>(OH)</a:t>
            </a:r>
            <a:r>
              <a:rPr lang="en-US" sz="1600" dirty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graphicFrame>
        <p:nvGraphicFramePr>
          <p:cNvPr id="10" name="Group 37" title="Παράγοντες ελέγχου διαλυτότητας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82846399"/>
              </p:ext>
            </p:extLst>
          </p:nvPr>
        </p:nvGraphicFramePr>
        <p:xfrm>
          <a:off x="457200" y="1693582"/>
          <a:ext cx="3479800" cy="4053840"/>
        </p:xfrm>
        <a:graphic>
          <a:graphicData uri="http://schemas.openxmlformats.org/drawingml/2006/table">
            <a:tbl>
              <a:tblPr firstRow="1"/>
              <a:tblGrid>
                <a:gridCol w="960437"/>
                <a:gridCol w="2519363"/>
              </a:tblGrid>
              <a:tr h="922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Ιόν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pH </a:t>
                      </a: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υδρόλυσης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7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</a:t>
                      </a:r>
                      <a:r>
                        <a:rPr kumimoji="0" 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3+</a:t>
                      </a:r>
                      <a:endParaRPr kumimoji="0" lang="el-GR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2.0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</a:t>
                      </a:r>
                      <a:r>
                        <a:rPr kumimoji="0" 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3+</a:t>
                      </a:r>
                      <a:endParaRPr kumimoji="0" lang="el-GR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</a:t>
                      </a:r>
                      <a:r>
                        <a:rPr kumimoji="0" 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2+</a:t>
                      </a:r>
                      <a:endParaRPr kumimoji="0" lang="el-GR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5.3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Pb</a:t>
                      </a:r>
                      <a:r>
                        <a:rPr kumimoji="0" 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2+</a:t>
                      </a:r>
                      <a:endParaRPr kumimoji="0" lang="el-GR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6.0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7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</a:t>
                      </a:r>
                      <a:r>
                        <a:rPr kumimoji="0" 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2+</a:t>
                      </a:r>
                      <a:endParaRPr kumimoji="0" lang="el-GR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7.0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Mn</a:t>
                      </a:r>
                      <a:r>
                        <a:rPr kumimoji="0" lang="en-US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2+</a:t>
                      </a:r>
                      <a:endParaRPr kumimoji="0" lang="el-GR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67744" y="5877272"/>
            <a:ext cx="1584176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r>
              <a:rPr lang="el-GR" dirty="0" smtClean="0"/>
              <a:t>Πίνακας 1</a:t>
            </a:r>
          </a:p>
        </p:txBody>
      </p:sp>
    </p:spTree>
    <p:extLst>
      <p:ext uri="{BB962C8B-B14F-4D97-AF65-F5344CB8AC3E}">
        <p14:creationId xmlns:p14="http://schemas.microsoft.com/office/powerpoint/2010/main" val="316227369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</TotalTime>
  <Words>1876</Words>
  <Application>Microsoft Office PowerPoint</Application>
  <PresentationFormat>Προβολή στην οθόνη (4:3)</PresentationFormat>
  <Paragraphs>638</Paragraphs>
  <Slides>39</Slides>
  <Notes>36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0" baseType="lpstr">
      <vt:lpstr>Θέμα του Office</vt:lpstr>
      <vt:lpstr>Υδρογεωχημεία –  Αναλυτική Γεωχημεία</vt:lpstr>
      <vt:lpstr>Όξινη απορροή μεταλλείων </vt:lpstr>
      <vt:lpstr>Περιεχόμενα</vt:lpstr>
      <vt:lpstr>Όξινη απορροή μεταλλείων</vt:lpstr>
      <vt:lpstr>Όξινη απορροή μεταλλείων (1/2)</vt:lpstr>
      <vt:lpstr>Όξινη απορροή μεταλλείων (2/2)</vt:lpstr>
      <vt:lpstr>Σταδιακή οξείδωση σιδηροπυρίτη σε περιβάλλον όξινης απορροής</vt:lpstr>
      <vt:lpstr>ΧΗΜΕΙΟΛΙΘΟΤΡΟΦΙΚΟΣ ΜΕΤΑΒΟΛΙΣΜΟΣ</vt:lpstr>
      <vt:lpstr>ΠΑΡΑΓΟΝΤΕΣ ΕΛΕΓΧΟΥ ΔΙΑΛΥΤΟΤΗΤΑΣ pH υδρόλυσης </vt:lpstr>
      <vt:lpstr>ΛΑΥΡΙΟ: ΟΞΙΝΗ ΑΠΟΡΡΟΗ ΣΕ ΚΑΝΑΛΙ ΔΙΟΧΕΤΕΥΣΗΣ</vt:lpstr>
      <vt:lpstr>ΛΑΥΡΙΟ: Επανθήματα θειοαλάτων και λυσίμετρο σε σωρό μεταλλουργικών αποβλήτων </vt:lpstr>
      <vt:lpstr>Όξινη απορροή σε εγκαταλειμμένη στοά-  Στρατώνι Χαλκιδικής</vt:lpstr>
      <vt:lpstr>Όξινη απορροή σε εγκαταλειμμένη στοά-  Καλαβασός Κύπρου</vt:lpstr>
      <vt:lpstr>Επανθήματα θειοαλάτων σε σωρό μεταλλουργικών αποβλήτων μεταλλείο Μαθιάτη Κύπρου </vt:lpstr>
      <vt:lpstr>Επιτόπου μετρήσεις φυσικοχημικών παραμέτρων (pH, Eh, dissolved oxygen) </vt:lpstr>
      <vt:lpstr>Επιτόπoυ διήθηση δείγματος όξινης απορροής</vt:lpstr>
      <vt:lpstr>Διεργασίες φυσικής εξασθένισης όξινης απορροής μεταλλείων </vt:lpstr>
      <vt:lpstr>Περιοχή μελέτης- Pecos Mine Operable Unit  Παραγωγή Cu-Pb-Zn (1881-1939)</vt:lpstr>
      <vt:lpstr>Σκαρίφημα διεργασιών</vt:lpstr>
      <vt:lpstr>Δειγματοληψία – ανάλυση</vt:lpstr>
      <vt:lpstr>Συγκεντρώσεις μετάλλων στα ρέματα (1/2)</vt:lpstr>
      <vt:lpstr>Συγκεντρώσεις μετάλλων στα ρέματα (2/2)</vt:lpstr>
      <vt:lpstr>1. Διεργασία ανάμιξης νερού</vt:lpstr>
      <vt:lpstr>Γραφήματα ανάμειξης νερού </vt:lpstr>
      <vt:lpstr>Συμπεριφορά ιόντων</vt:lpstr>
      <vt:lpstr>2. Διεργασία διάλυσης ασβεστίτη</vt:lpstr>
      <vt:lpstr>Πρόγνωση μεταβολής pH  με χρήση μοντέλου REACT</vt:lpstr>
      <vt:lpstr>Συνδυασμός διεργασιών διάλυσης ασβεστίτη και αραίωσης που δικαιολογούν τις παρατηρούμενες συγκεντρώσεις Ca2+</vt:lpstr>
      <vt:lpstr>Συμπεράσματα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Αργυράκη Αριάδνη</dc:creator>
  <cp:keywords>Υδρογεωχημεία</cp:keywords>
  <cp:lastModifiedBy>Hara</cp:lastModifiedBy>
  <cp:revision>192</cp:revision>
  <dcterms:created xsi:type="dcterms:W3CDTF">2012-09-06T09:03:05Z</dcterms:created>
  <dcterms:modified xsi:type="dcterms:W3CDTF">2015-07-20T12:26:36Z</dcterms:modified>
  <cp:category>Όξινη απορροή μεταλλείων</cp:category>
</cp:coreProperties>
</file>