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4" r:id="rId55"/>
    <p:sldId id="315" r:id="rId56"/>
    <p:sldId id="309" r:id="rId57"/>
    <p:sldId id="310" r:id="rId58"/>
    <p:sldId id="311" r:id="rId59"/>
    <p:sldId id="312" r:id="rId60"/>
    <p:sldId id="313" r:id="rId6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13E59-02BE-4D6D-9193-E22FABEDC2DB}" type="datetimeFigureOut">
              <a:rPr lang="el-GR" smtClean="0"/>
              <a:t>14/1/2015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98F29-507B-4FEA-96F9-CEB0084C52F2}" type="slidenum">
              <a:rPr lang="el-GR" smtClean="0"/>
              <a:t>‹#›</a:t>
            </a:fld>
            <a:endParaRPr lang="el-GR"/>
          </a:p>
        </p:txBody>
      </p:sp>
    </p:spTree>
    <p:extLst>
      <p:ext uri="{BB962C8B-B14F-4D97-AF65-F5344CB8AC3E}">
        <p14:creationId xmlns:p14="http://schemas.microsoft.com/office/powerpoint/2010/main" val="124335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005815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47150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412123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1616624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28673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415375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56303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70302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3584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198F29-507B-4FEA-96F9-CEB0084C52F2}" type="slidenum">
              <a:rPr lang="el-GR" smtClean="0"/>
              <a:t>11</a:t>
            </a:fld>
            <a:endParaRPr lang="el-GR"/>
          </a:p>
        </p:txBody>
      </p:sp>
    </p:spTree>
    <p:extLst>
      <p:ext uri="{BB962C8B-B14F-4D97-AF65-F5344CB8AC3E}">
        <p14:creationId xmlns:p14="http://schemas.microsoft.com/office/powerpoint/2010/main" val="348563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358486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34620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400344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139546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39409270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9862100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8931135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618875" y="1556793"/>
            <a:ext cx="109728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Θεωρίες μάθησης</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978316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2736246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Θεωρίες μάθησης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19125199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9" name="Picture 8"/>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8225077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5" name="Picture 4"/>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27358261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9642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8" name="Picture 7"/>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5881969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a:defRPr/>
            </a:pPr>
            <a:r>
              <a:rPr lang="el-GR" sz="1000" dirty="0">
                <a:solidFill>
                  <a:srgbClr val="5075BC"/>
                </a:solidFill>
              </a:rPr>
              <a:t>Τίτλος Ενότητας</a:t>
            </a:r>
            <a:endParaRPr lang="en-US" sz="1000" dirty="0">
              <a:solidFill>
                <a:srgbClr val="5075BC"/>
              </a:solidFill>
              <a:ea typeface="ＭＳ Ｐゴシック" pitchFamily="34" charset="-128"/>
            </a:endParaRPr>
          </a:p>
        </p:txBody>
      </p:sp>
      <p:pic>
        <p:nvPicPr>
          <p:cNvPr id="7" name="Picture 6"/>
          <p:cNvPicPr>
            <a:picLocks noChangeAspect="1"/>
          </p:cNvPicPr>
          <p:nvPr userDrawn="1"/>
        </p:nvPicPr>
        <p:blipFill>
          <a:blip r:embed="rId2"/>
          <a:stretch>
            <a:fillRect/>
          </a:stretch>
        </p:blipFill>
        <p:spPr>
          <a:xfrm>
            <a:off x="78297" y="6255465"/>
            <a:ext cx="575779" cy="570020"/>
          </a:xfrm>
          <a:prstGeom prst="rect">
            <a:avLst/>
          </a:prstGeom>
        </p:spPr>
      </p:pic>
    </p:spTree>
    <p:extLst>
      <p:ext uri="{BB962C8B-B14F-4D97-AF65-F5344CB8AC3E}">
        <p14:creationId xmlns:p14="http://schemas.microsoft.com/office/powerpoint/2010/main" val="35023110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361184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it.wikipedia.org/wiki/File:Jean-piaget.jpg#mediaviewer/File:Jean-piaget.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commons.wikimedia.org/wiki/File:Lev_Vygotsky_1896-1934.jpg#mediaviewer/File:Lev_Vygotsky_1896-1934.jpg" TargetMode="External"/><Relationship Id="rId4" Type="http://schemas.openxmlformats.org/officeDocument/2006/relationships/hyperlink" Target="http://www.educationupdate.com/archives/2005/Nov/html/col-jeromebutler.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slideshare.net/dimitramp/ss-977386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slideshare.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03512" y="404664"/>
            <a:ext cx="4147938" cy="817388"/>
          </a:xfrm>
          <a:prstGeom prst="rect">
            <a:avLst/>
          </a:prstGeom>
        </p:spPr>
      </p:pic>
      <p:sp>
        <p:nvSpPr>
          <p:cNvPr id="2" name="Τίτλος 1"/>
          <p:cNvSpPr>
            <a:spLocks noGrp="1"/>
          </p:cNvSpPr>
          <p:nvPr>
            <p:ph type="ctrTitle"/>
          </p:nvPr>
        </p:nvSpPr>
        <p:spPr>
          <a:xfrm>
            <a:off x="2209800" y="2006576"/>
            <a:ext cx="7772400" cy="1470025"/>
          </a:xfrm>
        </p:spPr>
        <p:txBody>
          <a:bodyPr/>
          <a:lstStyle/>
          <a:p>
            <a:r>
              <a:rPr lang="el-GR" dirty="0">
                <a:solidFill>
                  <a:srgbClr val="5075BC"/>
                </a:solidFill>
              </a:rPr>
              <a:t>Παιδαγωγικά</a:t>
            </a:r>
          </a:p>
        </p:txBody>
      </p:sp>
      <p:sp>
        <p:nvSpPr>
          <p:cNvPr id="3" name="Υπότιτλος 2"/>
          <p:cNvSpPr>
            <a:spLocks noGrp="1"/>
          </p:cNvSpPr>
          <p:nvPr>
            <p:ph type="subTitle" idx="1"/>
          </p:nvPr>
        </p:nvSpPr>
        <p:spPr>
          <a:xfrm>
            <a:off x="2207568" y="3384823"/>
            <a:ext cx="7776864" cy="1752600"/>
          </a:xfrm>
        </p:spPr>
        <p:txBody>
          <a:bodyPr>
            <a:noAutofit/>
          </a:bodyPr>
          <a:lstStyle/>
          <a:p>
            <a:r>
              <a:rPr lang="el-GR" sz="2800" dirty="0" smtClean="0">
                <a:solidFill>
                  <a:srgbClr val="5075BC"/>
                </a:solidFill>
              </a:rPr>
              <a:t>Ενότητα </a:t>
            </a:r>
            <a:r>
              <a:rPr lang="el-GR" sz="2800" dirty="0">
                <a:solidFill>
                  <a:srgbClr val="5075BC"/>
                </a:solidFill>
              </a:rPr>
              <a:t>Γ:</a:t>
            </a:r>
            <a:r>
              <a:rPr lang="en-US" sz="2800" dirty="0">
                <a:solidFill>
                  <a:srgbClr val="5075BC"/>
                </a:solidFill>
              </a:rPr>
              <a:t> </a:t>
            </a:r>
            <a:r>
              <a:rPr lang="el-GR" sz="2800" dirty="0"/>
              <a:t>Διδακτική μάθηση και διδασκαλία</a:t>
            </a:r>
          </a:p>
          <a:p>
            <a:endParaRPr lang="en-US" sz="2800" dirty="0"/>
          </a:p>
          <a:p>
            <a:r>
              <a:rPr lang="el-GR" sz="2800" dirty="0"/>
              <a:t>Ζαχαρούλα Σμυρναίου</a:t>
            </a:r>
          </a:p>
          <a:p>
            <a:r>
              <a:rPr lang="el-GR" sz="2800" dirty="0"/>
              <a:t>Σχολή Φιλοσοφίας</a:t>
            </a:r>
          </a:p>
          <a:p>
            <a:r>
              <a:rPr lang="el-GR" sz="2800" dirty="0"/>
              <a:t>Τμήμα Παιδαγωγικής και Ψυχολογίας</a:t>
            </a:r>
          </a:p>
        </p:txBody>
      </p:sp>
    </p:spTree>
    <p:extLst>
      <p:ext uri="{BB962C8B-B14F-4D97-AF65-F5344CB8AC3E}">
        <p14:creationId xmlns:p14="http://schemas.microsoft.com/office/powerpoint/2010/main" val="294854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Συμπεριφορισμός</a:t>
            </a:r>
            <a:br>
              <a:rPr lang="el-GR" dirty="0"/>
            </a:br>
            <a:r>
              <a:rPr lang="el-GR" dirty="0"/>
              <a:t>ή Θεωρία της Συμπεριφοράς</a:t>
            </a:r>
          </a:p>
        </p:txBody>
      </p:sp>
      <p:sp>
        <p:nvSpPr>
          <p:cNvPr id="3" name="Θέση περιεχομένου 2"/>
          <p:cNvSpPr>
            <a:spLocks noGrp="1"/>
          </p:cNvSpPr>
          <p:nvPr>
            <p:ph idx="1"/>
          </p:nvPr>
        </p:nvSpPr>
        <p:spPr/>
        <p:txBody>
          <a:bodyPr/>
          <a:lstStyle/>
          <a:p>
            <a:r>
              <a:rPr lang="el-GR" dirty="0"/>
              <a:t>Μάθηση είναι τροποποίηση της συμπεριφοράς  (behaviorism)</a:t>
            </a:r>
          </a:p>
          <a:p>
            <a:r>
              <a:rPr lang="el-GR" dirty="0"/>
              <a:t>Πρόδρομος αυτής της σχολής ο I. Pavlov </a:t>
            </a:r>
          </a:p>
          <a:p>
            <a:r>
              <a:rPr lang="el-GR" dirty="0"/>
              <a:t>Βασικοί εκπρόσωποί της οι J.B. Watson, E.L. Thorndike, και B. F. </a:t>
            </a:r>
            <a:r>
              <a:rPr lang="el-GR" dirty="0" smtClean="0"/>
              <a:t>Skinner</a:t>
            </a:r>
            <a:endParaRPr lang="el-GR" dirty="0"/>
          </a:p>
        </p:txBody>
      </p:sp>
    </p:spTree>
    <p:extLst>
      <p:ext uri="{BB962C8B-B14F-4D97-AF65-F5344CB8AC3E}">
        <p14:creationId xmlns:p14="http://schemas.microsoft.com/office/powerpoint/2010/main" val="2381845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Πρωτεργάτης του Συμπεριφορισμού</a:t>
            </a:r>
          </a:p>
        </p:txBody>
      </p:sp>
      <p:sp>
        <p:nvSpPr>
          <p:cNvPr id="3" name="Θέση περιεχομένου 2"/>
          <p:cNvSpPr>
            <a:spLocks noGrp="1"/>
          </p:cNvSpPr>
          <p:nvPr>
            <p:ph idx="1"/>
          </p:nvPr>
        </p:nvSpPr>
        <p:spPr/>
        <p:txBody>
          <a:bodyPr/>
          <a:lstStyle/>
          <a:p>
            <a:r>
              <a:rPr lang="el-GR" dirty="0"/>
              <a:t>J. B. Watson, ιδρυτής</a:t>
            </a:r>
          </a:p>
          <a:p>
            <a:r>
              <a:rPr lang="el-GR" dirty="0"/>
              <a:t>Με δύο άρθρα το 1913</a:t>
            </a:r>
          </a:p>
          <a:p>
            <a:r>
              <a:rPr lang="el-GR" dirty="0" smtClean="0"/>
              <a:t>Θεμελιώνει </a:t>
            </a:r>
            <a:r>
              <a:rPr lang="el-GR" dirty="0"/>
              <a:t>την ψυχολογία ως αντικειμενική επιστήμη</a:t>
            </a:r>
          </a:p>
          <a:p>
            <a:r>
              <a:rPr lang="el-GR" dirty="0" smtClean="0"/>
              <a:t>Μελέτη </a:t>
            </a:r>
            <a:r>
              <a:rPr lang="el-GR" dirty="0"/>
              <a:t>ενός αντικειμένου που είναι δημόσια </a:t>
            </a:r>
            <a:r>
              <a:rPr lang="el-GR" dirty="0" err="1"/>
              <a:t>παρατηρήσιμο</a:t>
            </a:r>
            <a:r>
              <a:rPr lang="el-GR" dirty="0"/>
              <a:t>: </a:t>
            </a:r>
            <a:endParaRPr lang="en-US" dirty="0" smtClean="0"/>
          </a:p>
          <a:p>
            <a:pPr marL="857250" lvl="1" indent="-457200"/>
            <a:r>
              <a:rPr lang="el-GR" dirty="0" smtClean="0"/>
              <a:t>η συμπεριφορά</a:t>
            </a:r>
            <a:endParaRPr lang="el-GR" dirty="0"/>
          </a:p>
        </p:txBody>
      </p:sp>
    </p:spTree>
    <p:extLst>
      <p:ext uri="{BB962C8B-B14F-4D97-AF65-F5344CB8AC3E}">
        <p14:creationId xmlns:p14="http://schemas.microsoft.com/office/powerpoint/2010/main" val="74009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συμπεριφορισμός στην εκπαίδευση</a:t>
            </a:r>
          </a:p>
        </p:txBody>
      </p:sp>
      <p:sp>
        <p:nvSpPr>
          <p:cNvPr id="3" name="Θέση περιεχομένου 2"/>
          <p:cNvSpPr>
            <a:spLocks noGrp="1"/>
          </p:cNvSpPr>
          <p:nvPr>
            <p:ph idx="1"/>
          </p:nvPr>
        </p:nvSpPr>
        <p:spPr>
          <a:xfrm>
            <a:off x="618875" y="1556793"/>
            <a:ext cx="5795573" cy="4525963"/>
          </a:xfrm>
        </p:spPr>
        <p:txBody>
          <a:bodyPr/>
          <a:lstStyle/>
          <a:p>
            <a:pPr marL="0" indent="0">
              <a:buNone/>
            </a:pPr>
            <a:r>
              <a:rPr lang="el-GR" dirty="0"/>
              <a:t>Βασικός εκπρόσωπος: </a:t>
            </a:r>
          </a:p>
          <a:p>
            <a:r>
              <a:rPr lang="en-US" dirty="0" smtClean="0"/>
              <a:t>B.F</a:t>
            </a:r>
            <a:r>
              <a:rPr lang="en-US" dirty="0"/>
              <a:t>. </a:t>
            </a:r>
            <a:r>
              <a:rPr lang="en-US" dirty="0" smtClean="0"/>
              <a:t>Skinner</a:t>
            </a:r>
          </a:p>
          <a:p>
            <a:pPr lvl="1"/>
            <a:r>
              <a:rPr lang="el-GR" dirty="0"/>
              <a:t>μ</a:t>
            </a:r>
            <a:r>
              <a:rPr lang="el-GR" dirty="0" smtClean="0"/>
              <a:t>ε </a:t>
            </a:r>
            <a:r>
              <a:rPr lang="el-GR" dirty="0"/>
              <a:t>εφαρμογή την Προγραμματισμένη Διδασκαλία </a:t>
            </a:r>
          </a:p>
          <a:p>
            <a:pPr lvl="1"/>
            <a:r>
              <a:rPr lang="el-GR" dirty="0" smtClean="0"/>
              <a:t>και </a:t>
            </a:r>
            <a:r>
              <a:rPr lang="el-GR" dirty="0"/>
              <a:t>τη διδασκαλία με τη Βοήθεια </a:t>
            </a:r>
            <a:r>
              <a:rPr lang="el-GR" dirty="0" smtClean="0"/>
              <a:t>Υπολογιστή</a:t>
            </a:r>
            <a:endParaRPr lang="el-GR" dirty="0"/>
          </a:p>
          <a:p>
            <a:pPr marL="400050" lvl="1" indent="0">
              <a:buNone/>
            </a:pPr>
            <a:endParaRPr lang="en-US" dirty="0"/>
          </a:p>
          <a:p>
            <a:pPr marL="0" indent="0">
              <a:buNone/>
            </a:pPr>
            <a:endParaRPr lang="el-GR" dirty="0"/>
          </a:p>
        </p:txBody>
      </p:sp>
      <p:sp>
        <p:nvSpPr>
          <p:cNvPr id="8" name="TextBox 7" title="Burrhus Frederic Skinner"/>
          <p:cNvSpPr txBox="1"/>
          <p:nvPr/>
        </p:nvSpPr>
        <p:spPr>
          <a:xfrm>
            <a:off x="7626824" y="4617023"/>
            <a:ext cx="2743200" cy="395785"/>
          </a:xfrm>
          <a:prstGeom prst="rect">
            <a:avLst/>
          </a:prstGeom>
        </p:spPr>
        <p:txBody>
          <a:bodyPr vert="horz" wrap="square" lIns="91440" tIns="45720" rIns="91440" bIns="45720" rtlCol="0" anchor="ctr">
            <a:normAutofit lnSpcReduction="10000"/>
          </a:bodyPr>
          <a:lstStyle/>
          <a:p>
            <a:pPr algn="ctr"/>
            <a:r>
              <a:rPr lang="en-US" sz="2000" dirty="0" err="1" smtClean="0"/>
              <a:t>Burrhus</a:t>
            </a:r>
            <a:r>
              <a:rPr lang="en-US" sz="2000" dirty="0" smtClean="0"/>
              <a:t> Frederic Skinner</a:t>
            </a:r>
            <a:endParaRPr lang="el-GR" sz="2000" dirty="0" smtClean="0"/>
          </a:p>
        </p:txBody>
      </p:sp>
      <p:pic>
        <p:nvPicPr>
          <p:cNvPr id="4" name="Εικόνα 3" title="Burrhus Frederick Skinn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771" y="1679763"/>
            <a:ext cx="3163203" cy="2937260"/>
          </a:xfrm>
          <a:prstGeom prst="rect">
            <a:avLst/>
          </a:prstGeom>
          <a:ln>
            <a:solidFill>
              <a:schemeClr val="tx1"/>
            </a:solidFill>
          </a:ln>
        </p:spPr>
      </p:pic>
    </p:spTree>
    <p:extLst>
      <p:ext uri="{BB962C8B-B14F-4D97-AF65-F5344CB8AC3E}">
        <p14:creationId xmlns:p14="http://schemas.microsoft.com/office/powerpoint/2010/main" val="3506735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Για τους </a:t>
            </a:r>
            <a:r>
              <a:rPr lang="el-GR" dirty="0" err="1" smtClean="0"/>
              <a:t>συμπεριφοριστές</a:t>
            </a:r>
            <a:endParaRPr lang="el-GR" dirty="0"/>
          </a:p>
        </p:txBody>
      </p:sp>
      <p:sp>
        <p:nvSpPr>
          <p:cNvPr id="3" name="Θέση περιεχομένου 2"/>
          <p:cNvSpPr>
            <a:spLocks noGrp="1"/>
          </p:cNvSpPr>
          <p:nvPr>
            <p:ph idx="1"/>
          </p:nvPr>
        </p:nvSpPr>
        <p:spPr/>
        <p:txBody>
          <a:bodyPr/>
          <a:lstStyle/>
          <a:p>
            <a:r>
              <a:rPr lang="el-GR" dirty="0"/>
              <a:t>Δεν υπάρχει δυνατότητα πρόσβασης στις νοητικές καταστάσεις των </a:t>
            </a:r>
            <a:r>
              <a:rPr lang="el-GR" dirty="0" smtClean="0"/>
              <a:t>υποκειμένων</a:t>
            </a:r>
            <a:r>
              <a:rPr lang="en-US" dirty="0" smtClean="0"/>
              <a:t>.</a:t>
            </a:r>
            <a:r>
              <a:rPr lang="el-GR" dirty="0" smtClean="0"/>
              <a:t> </a:t>
            </a:r>
            <a:endParaRPr lang="el-GR" dirty="0"/>
          </a:p>
          <a:p>
            <a:r>
              <a:rPr lang="el-GR" dirty="0"/>
              <a:t>Τα «πιστεύω» τους, οι προσδοκίες τους, οι προθέσεις τους όπως και τα κίνητρά τους δεν είναι </a:t>
            </a:r>
            <a:r>
              <a:rPr lang="el-GR" dirty="0" err="1" smtClean="0"/>
              <a:t>προσβάσιμα</a:t>
            </a:r>
            <a:r>
              <a:rPr lang="en-US" dirty="0" smtClean="0"/>
              <a:t>.</a:t>
            </a:r>
            <a:endParaRPr lang="el-GR" dirty="0"/>
          </a:p>
          <a:p>
            <a:r>
              <a:rPr lang="el-GR" dirty="0"/>
              <a:t>Το μόνο που προέχει να γίνει είναι η περιγραφή της συμπεριφοράς και όχι η εξήγησή της.</a:t>
            </a:r>
          </a:p>
        </p:txBody>
      </p:sp>
    </p:spTree>
    <p:extLst>
      <p:ext uri="{BB962C8B-B14F-4D97-AF65-F5344CB8AC3E}">
        <p14:creationId xmlns:p14="http://schemas.microsoft.com/office/powerpoint/2010/main" val="3624068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Γενικοί νόμοι στην ανθρώπινη συμπεριφορά </a:t>
            </a:r>
          </a:p>
        </p:txBody>
      </p:sp>
      <p:sp>
        <p:nvSpPr>
          <p:cNvPr id="3" name="Θέση περιεχομένου 2"/>
          <p:cNvSpPr>
            <a:spLocks noGrp="1"/>
          </p:cNvSpPr>
          <p:nvPr>
            <p:ph idx="1"/>
          </p:nvPr>
        </p:nvSpPr>
        <p:spPr/>
        <p:txBody>
          <a:bodyPr/>
          <a:lstStyle/>
          <a:p>
            <a:r>
              <a:rPr lang="el-GR" dirty="0"/>
              <a:t>Μπορούμε συσχετίσουμε τα φυσικά χαρακτηριστικά των ερεθισμάτων που δέχεται το υποκείμενο με τα φυσικά χαρακτηριστικά της συμπεριφοράς </a:t>
            </a:r>
            <a:r>
              <a:rPr lang="el-GR" dirty="0" smtClean="0"/>
              <a:t>του</a:t>
            </a:r>
            <a:r>
              <a:rPr lang="en-US" dirty="0" smtClean="0"/>
              <a:t>.</a:t>
            </a:r>
            <a:endParaRPr lang="el-GR" dirty="0"/>
          </a:p>
          <a:p>
            <a:r>
              <a:rPr lang="el-GR" dirty="0"/>
              <a:t>(Μοντέλο S-R Stimuli - Response)</a:t>
            </a:r>
          </a:p>
        </p:txBody>
      </p:sp>
    </p:spTree>
    <p:extLst>
      <p:ext uri="{BB962C8B-B14F-4D97-AF65-F5344CB8AC3E}">
        <p14:creationId xmlns:p14="http://schemas.microsoft.com/office/powerpoint/2010/main" val="1041402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Μάθηση : </a:t>
            </a:r>
            <a:br>
              <a:rPr lang="el-GR" dirty="0"/>
            </a:br>
            <a:r>
              <a:rPr lang="el-GR" dirty="0"/>
              <a:t>ερεθίσματα – αντιδράσεις</a:t>
            </a:r>
          </a:p>
        </p:txBody>
      </p:sp>
      <p:sp>
        <p:nvSpPr>
          <p:cNvPr id="3" name="Θέση περιεχομένου 2"/>
          <p:cNvSpPr>
            <a:spLocks noGrp="1"/>
          </p:cNvSpPr>
          <p:nvPr>
            <p:ph idx="1"/>
          </p:nvPr>
        </p:nvSpPr>
        <p:spPr/>
        <p:txBody>
          <a:bodyPr/>
          <a:lstStyle/>
          <a:p>
            <a:r>
              <a:rPr lang="el-GR" dirty="0"/>
              <a:t>Δεν ενδιαφέρεται για την εσωτερική (τη νοητική) λειτουργία των υποκειμένων αλλά εστιάζει την προσοχή στην ανάλυση των χαρακτηριστικών εισόδου – εξόδου της ανθρώπινης συμπεριφοράς. </a:t>
            </a:r>
          </a:p>
          <a:p>
            <a:r>
              <a:rPr lang="el-GR" dirty="0"/>
              <a:t>Η μάθηση είναι ζήτημα δημιουργίας συνδέσεων μεταξύ των ερεθισμάτων και των αντιδράσεων ενώ για να αντιληφθούμε την πολυπλοκότητα των συμπεριφορών πρέπει να τις </a:t>
            </a:r>
            <a:r>
              <a:rPr lang="el-GR" dirty="0" err="1"/>
              <a:t>κατατμήσουμε</a:t>
            </a:r>
            <a:r>
              <a:rPr lang="el-GR" dirty="0"/>
              <a:t> σε στοιχειώδεις </a:t>
            </a:r>
            <a:r>
              <a:rPr lang="el-GR" dirty="0" smtClean="0"/>
              <a:t>μονάδες.</a:t>
            </a:r>
            <a:endParaRPr lang="el-GR" dirty="0"/>
          </a:p>
        </p:txBody>
      </p:sp>
    </p:spTree>
    <p:extLst>
      <p:ext uri="{BB962C8B-B14F-4D97-AF65-F5344CB8AC3E}">
        <p14:creationId xmlns:p14="http://schemas.microsoft.com/office/powerpoint/2010/main" val="1768363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Ενίσχυση της επιθυμητής συμπεριφοράς</a:t>
            </a:r>
          </a:p>
        </p:txBody>
      </p:sp>
      <p:sp>
        <p:nvSpPr>
          <p:cNvPr id="3" name="Θέση περιεχομένου 2"/>
          <p:cNvSpPr>
            <a:spLocks noGrp="1"/>
          </p:cNvSpPr>
          <p:nvPr>
            <p:ph idx="1"/>
          </p:nvPr>
        </p:nvSpPr>
        <p:spPr/>
        <p:txBody>
          <a:bodyPr/>
          <a:lstStyle/>
          <a:p>
            <a:r>
              <a:rPr lang="el-GR" dirty="0"/>
              <a:t>Η ενίσχυση της ενεργούς συμπεριφοράς έχει μεγαλύτερες πιθανότητες επανάληψης (θετικοί και αρνητικοί ενισχυτές)</a:t>
            </a:r>
          </a:p>
          <a:p>
            <a:r>
              <a:rPr lang="el-GR" dirty="0"/>
              <a:t>Η μελέτη των αλλαγών στην εμφανή συμπεριφορά του υποκειμένου σε σχέση με την κατάλληλη οργάνωση του περιβάλλοντος της μάθησης: </a:t>
            </a:r>
          </a:p>
          <a:p>
            <a:pPr lvl="1"/>
            <a:r>
              <a:rPr lang="el-GR" dirty="0"/>
              <a:t>Κύρια ενασχόληση των συμπεριφοριστών</a:t>
            </a:r>
          </a:p>
        </p:txBody>
      </p:sp>
    </p:spTree>
    <p:extLst>
      <p:ext uri="{BB962C8B-B14F-4D97-AF65-F5344CB8AC3E}">
        <p14:creationId xmlns:p14="http://schemas.microsoft.com/office/powerpoint/2010/main" val="3444973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Εφαρμογή του συμπεριφορισμού</a:t>
            </a:r>
          </a:p>
        </p:txBody>
      </p:sp>
      <p:sp>
        <p:nvSpPr>
          <p:cNvPr id="3" name="Θέση περιεχομένου 2"/>
          <p:cNvSpPr>
            <a:spLocks noGrp="1"/>
          </p:cNvSpPr>
          <p:nvPr>
            <p:ph idx="1"/>
          </p:nvPr>
        </p:nvSpPr>
        <p:spPr/>
        <p:txBody>
          <a:bodyPr/>
          <a:lstStyle/>
          <a:p>
            <a:r>
              <a:rPr lang="el-GR" dirty="0"/>
              <a:t>Στην προγραμματισμένη διδασκαλία</a:t>
            </a:r>
          </a:p>
          <a:p>
            <a:r>
              <a:rPr lang="el-GR" dirty="0"/>
              <a:t>Στο σχεδιασμό διδακτικών περιβαλλόντων με </a:t>
            </a:r>
            <a:r>
              <a:rPr lang="el-GR" dirty="0" smtClean="0"/>
              <a:t>υπολογιστή</a:t>
            </a:r>
            <a:endParaRPr lang="el-GR" dirty="0"/>
          </a:p>
        </p:txBody>
      </p:sp>
    </p:spTree>
    <p:extLst>
      <p:ext uri="{BB962C8B-B14F-4D97-AF65-F5344CB8AC3E}">
        <p14:creationId xmlns:p14="http://schemas.microsoft.com/office/powerpoint/2010/main" val="2558661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αρχές της μάθησης (B.F. Skinner</a:t>
            </a:r>
            <a:r>
              <a:rPr lang="el-GR" dirty="0" smtClean="0"/>
              <a:t>)</a:t>
            </a:r>
            <a:endParaRPr lang="el-GR" dirty="0"/>
          </a:p>
        </p:txBody>
      </p:sp>
      <p:sp>
        <p:nvSpPr>
          <p:cNvPr id="3" name="Θέση περιεχομένου 2"/>
          <p:cNvSpPr>
            <a:spLocks noGrp="1"/>
          </p:cNvSpPr>
          <p:nvPr>
            <p:ph idx="1"/>
          </p:nvPr>
        </p:nvSpPr>
        <p:spPr/>
        <p:txBody>
          <a:bodyPr/>
          <a:lstStyle/>
          <a:p>
            <a:r>
              <a:rPr lang="el-GR" dirty="0"/>
              <a:t>Απαιτούν την ενεργό συμμετοχή του παιδιού,</a:t>
            </a:r>
          </a:p>
          <a:p>
            <a:r>
              <a:rPr lang="el-GR" dirty="0"/>
              <a:t>τ</a:t>
            </a:r>
            <a:r>
              <a:rPr lang="el-GR" dirty="0" smtClean="0"/>
              <a:t>η </a:t>
            </a:r>
            <a:r>
              <a:rPr lang="el-GR" dirty="0"/>
              <a:t>δόμηση της διδακτέας ύλης σε σύντομες διδακτικές ενότητες, </a:t>
            </a:r>
          </a:p>
          <a:p>
            <a:r>
              <a:rPr lang="el-GR" dirty="0" smtClean="0"/>
              <a:t>τη </a:t>
            </a:r>
            <a:r>
              <a:rPr lang="el-GR" dirty="0" err="1"/>
              <a:t>βαθμωτή</a:t>
            </a:r>
            <a:r>
              <a:rPr lang="el-GR" dirty="0"/>
              <a:t> πρόοδο της διδασκόμενης ύλης σύμφωνα με τους ρυθμούς του μαθητή (προσαρμογή), </a:t>
            </a:r>
          </a:p>
          <a:p>
            <a:r>
              <a:rPr lang="el-GR" dirty="0" smtClean="0"/>
              <a:t>την </a:t>
            </a:r>
            <a:r>
              <a:rPr lang="el-GR" dirty="0"/>
              <a:t>άμεση επαλήθευση της απάντησης του μαθητή, την ενίσχυση της σωστής απάντησης στην τιθέμενη ερώτηση.</a:t>
            </a:r>
          </a:p>
        </p:txBody>
      </p:sp>
    </p:spTree>
    <p:extLst>
      <p:ext uri="{BB962C8B-B14F-4D97-AF65-F5344CB8AC3E}">
        <p14:creationId xmlns:p14="http://schemas.microsoft.com/office/powerpoint/2010/main" val="1828391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Δύο διαφορετικές απόψεις</a:t>
            </a:r>
          </a:p>
        </p:txBody>
      </p:sp>
      <p:sp>
        <p:nvSpPr>
          <p:cNvPr id="3" name="Θέση περιεχομένου 2"/>
          <p:cNvSpPr>
            <a:spLocks noGrp="1"/>
          </p:cNvSpPr>
          <p:nvPr>
            <p:ph idx="1"/>
          </p:nvPr>
        </p:nvSpPr>
        <p:spPr/>
        <p:txBody>
          <a:bodyPr/>
          <a:lstStyle/>
          <a:p>
            <a:r>
              <a:rPr lang="el-GR" dirty="0"/>
              <a:t>Η μέθοδος του B. Skinner πιστεύει ότι το πρόγραμμα πρέπει να είναι κατασκευασμένο με τέτοιο τρόπο ώστε να αποφεύγονται τα λάθη από τη μεριά του </a:t>
            </a:r>
            <a:r>
              <a:rPr lang="el-GR" dirty="0" smtClean="0"/>
              <a:t>μαθητή.</a:t>
            </a:r>
            <a:endParaRPr lang="el-GR" dirty="0"/>
          </a:p>
          <a:p>
            <a:r>
              <a:rPr lang="el-GR" dirty="0"/>
              <a:t>Η μέθοδος του N. </a:t>
            </a:r>
            <a:r>
              <a:rPr lang="el-GR" dirty="0" err="1"/>
              <a:t>Crowder</a:t>
            </a:r>
            <a:r>
              <a:rPr lang="el-GR" dirty="0"/>
              <a:t> πιστεύει ότι όταν ο μαθητής κάνει λάθος πρέπει να του παρέχονται περαιτέρω </a:t>
            </a:r>
            <a:r>
              <a:rPr lang="el-GR" dirty="0" smtClean="0"/>
              <a:t>επεξηγήσεις.</a:t>
            </a:r>
            <a:endParaRPr lang="el-GR" dirty="0"/>
          </a:p>
        </p:txBody>
      </p:sp>
    </p:spTree>
    <p:extLst>
      <p:ext uri="{BB962C8B-B14F-4D97-AF65-F5344CB8AC3E}">
        <p14:creationId xmlns:p14="http://schemas.microsoft.com/office/powerpoint/2010/main" val="1034087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indent="0" algn="ctr">
              <a:buNone/>
            </a:pPr>
            <a:r>
              <a:rPr lang="el-GR" dirty="0"/>
              <a:t>Συνοπτική προσπέλαση των θεωριών γνώσης και μάθησης. Μέθοδοι διδασκαλίας. Μορφές διδασκαλίας. Τεχνικές-μέσα. Πορεία της διδασκαλίας. Αξιολογικό σύστημα.</a:t>
            </a:r>
          </a:p>
        </p:txBody>
      </p:sp>
    </p:spTree>
    <p:extLst>
      <p:ext uri="{BB962C8B-B14F-4D97-AF65-F5344CB8AC3E}">
        <p14:creationId xmlns:p14="http://schemas.microsoft.com/office/powerpoint/2010/main" val="1125330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Παρακμή του συμπεριφορισμού</a:t>
            </a:r>
          </a:p>
        </p:txBody>
      </p:sp>
      <p:sp>
        <p:nvSpPr>
          <p:cNvPr id="3" name="Θέση περιεχομένου 2"/>
          <p:cNvSpPr>
            <a:spLocks noGrp="1"/>
          </p:cNvSpPr>
          <p:nvPr>
            <p:ph idx="1"/>
          </p:nvPr>
        </p:nvSpPr>
        <p:spPr/>
        <p:txBody>
          <a:bodyPr/>
          <a:lstStyle/>
          <a:p>
            <a:r>
              <a:rPr lang="el-GR" dirty="0"/>
              <a:t>Εμφάνιση της κλασσικής Διδασκαλίας με τη Βοήθεια Υπολογιστή (Computer </a:t>
            </a:r>
            <a:r>
              <a:rPr lang="el-GR" dirty="0" err="1"/>
              <a:t>Assisted</a:t>
            </a:r>
            <a:r>
              <a:rPr lang="el-GR" dirty="0"/>
              <a:t> </a:t>
            </a:r>
            <a:r>
              <a:rPr lang="el-GR" dirty="0" err="1"/>
              <a:t>Instruction</a:t>
            </a:r>
            <a:r>
              <a:rPr lang="el-GR" dirty="0"/>
              <a:t>) </a:t>
            </a:r>
          </a:p>
          <a:p>
            <a:r>
              <a:rPr lang="el-GR" dirty="0"/>
              <a:t>Στη στοιχειώδη μορφή της δεν ήταν παρά η υπολογιστική υλοποίηση του προγραμματισμένου βιβλίου μέσω ερωτήσεων πολλαπλών επιλογών (</a:t>
            </a:r>
            <a:r>
              <a:rPr lang="el-GR" dirty="0" err="1"/>
              <a:t>multiple</a:t>
            </a:r>
            <a:r>
              <a:rPr lang="el-GR" dirty="0"/>
              <a:t> </a:t>
            </a:r>
            <a:r>
              <a:rPr lang="el-GR" dirty="0" err="1"/>
              <a:t>choice</a:t>
            </a:r>
            <a:r>
              <a:rPr lang="el-GR" dirty="0" smtClean="0"/>
              <a:t>).</a:t>
            </a:r>
            <a:endParaRPr lang="el-GR" dirty="0"/>
          </a:p>
        </p:txBody>
      </p:sp>
    </p:spTree>
    <p:extLst>
      <p:ext uri="{BB962C8B-B14F-4D97-AF65-F5344CB8AC3E}">
        <p14:creationId xmlns:p14="http://schemas.microsoft.com/office/powerpoint/2010/main" val="3163980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Σύγχρονη εκδοχή</a:t>
            </a:r>
          </a:p>
        </p:txBody>
      </p:sp>
      <p:sp>
        <p:nvSpPr>
          <p:cNvPr id="3" name="Θέση περιεχομένου 2"/>
          <p:cNvSpPr>
            <a:spLocks noGrp="1"/>
          </p:cNvSpPr>
          <p:nvPr>
            <p:ph idx="1"/>
          </p:nvPr>
        </p:nvSpPr>
        <p:spPr/>
        <p:txBody>
          <a:bodyPr/>
          <a:lstStyle/>
          <a:p>
            <a:r>
              <a:rPr lang="el-GR" dirty="0"/>
              <a:t>Τα προγράμματα Διδασκαλίας με τη Βοήθεια Υπολογιστή σχεδιάζονται σύμφωνα με το Μοντέλο του διδακτικού σχεδιασμού (</a:t>
            </a:r>
            <a:r>
              <a:rPr lang="el-GR" dirty="0" err="1"/>
              <a:t>Instructional</a:t>
            </a:r>
            <a:r>
              <a:rPr lang="el-GR" dirty="0"/>
              <a:t> </a:t>
            </a:r>
            <a:r>
              <a:rPr lang="el-GR" dirty="0" err="1"/>
              <a:t>Design</a:t>
            </a:r>
            <a:r>
              <a:rPr lang="el-GR" dirty="0" smtClean="0"/>
              <a:t>).</a:t>
            </a:r>
            <a:endParaRPr lang="el-GR" dirty="0"/>
          </a:p>
          <a:p>
            <a:r>
              <a:rPr lang="el-GR" dirty="0"/>
              <a:t>Το μοντέλο του Διδακτικού Σχεδιασμού (</a:t>
            </a:r>
            <a:r>
              <a:rPr lang="el-GR" dirty="0" err="1"/>
              <a:t>Gagné</a:t>
            </a:r>
            <a:r>
              <a:rPr lang="el-GR" dirty="0" smtClean="0"/>
              <a:t>).</a:t>
            </a:r>
            <a:endParaRPr lang="el-GR" dirty="0"/>
          </a:p>
        </p:txBody>
      </p:sp>
    </p:spTree>
    <p:extLst>
      <p:ext uri="{BB962C8B-B14F-4D97-AF65-F5344CB8AC3E}">
        <p14:creationId xmlns:p14="http://schemas.microsoft.com/office/powerpoint/2010/main" val="4069203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μοντέλο του Διδακτικού </a:t>
            </a:r>
            <a:r>
              <a:rPr lang="el-GR" dirty="0" smtClean="0"/>
              <a:t>Σχεδιασμού</a:t>
            </a:r>
            <a:endParaRPr lang="el-GR" dirty="0"/>
          </a:p>
        </p:txBody>
      </p:sp>
      <p:sp>
        <p:nvSpPr>
          <p:cNvPr id="3" name="Θέση περιεχομένου 2"/>
          <p:cNvSpPr>
            <a:spLocks noGrp="1"/>
          </p:cNvSpPr>
          <p:nvPr>
            <p:ph idx="1"/>
          </p:nvPr>
        </p:nvSpPr>
        <p:spPr/>
        <p:txBody>
          <a:bodyPr/>
          <a:lstStyle/>
          <a:p>
            <a:r>
              <a:rPr lang="el-GR" dirty="0"/>
              <a:t>Μια συστηματική και δομημένη προσέγγιση για το σχεδιασμό διδακτικών συστημάτων με </a:t>
            </a:r>
            <a:r>
              <a:rPr lang="el-GR" dirty="0" smtClean="0"/>
              <a:t>υπολογιστή.</a:t>
            </a:r>
            <a:endParaRPr lang="el-GR" dirty="0"/>
          </a:p>
          <a:p>
            <a:r>
              <a:rPr lang="el-GR" dirty="0"/>
              <a:t>Συνεπής στρατηγική στο σχεδιασμό μαθησιακών περιβαλλόντων. </a:t>
            </a:r>
          </a:p>
          <a:p>
            <a:r>
              <a:rPr lang="el-GR" dirty="0"/>
              <a:t>Στηρίζεται στις προσεγγίσεις των B. F. Skinner και R. </a:t>
            </a:r>
            <a:r>
              <a:rPr lang="el-GR" dirty="0" err="1"/>
              <a:t>Gagné</a:t>
            </a:r>
            <a:r>
              <a:rPr lang="el-GR" dirty="0"/>
              <a:t>. </a:t>
            </a:r>
          </a:p>
        </p:txBody>
      </p:sp>
    </p:spTree>
    <p:extLst>
      <p:ext uri="{BB962C8B-B14F-4D97-AF65-F5344CB8AC3E}">
        <p14:creationId xmlns:p14="http://schemas.microsoft.com/office/powerpoint/2010/main" val="1694065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του </a:t>
            </a:r>
            <a:r>
              <a:rPr lang="en-US" dirty="0" err="1"/>
              <a:t>Gagné</a:t>
            </a:r>
            <a:endParaRPr lang="el-GR" dirty="0"/>
          </a:p>
        </p:txBody>
      </p:sp>
      <p:sp>
        <p:nvSpPr>
          <p:cNvPr id="3" name="Θέση περιεχομένου 2"/>
          <p:cNvSpPr>
            <a:spLocks noGrp="1"/>
          </p:cNvSpPr>
          <p:nvPr>
            <p:ph idx="1"/>
          </p:nvPr>
        </p:nvSpPr>
        <p:spPr/>
        <p:txBody>
          <a:bodyPr/>
          <a:lstStyle/>
          <a:p>
            <a:r>
              <a:rPr lang="el-GR" dirty="0"/>
              <a:t>Γνωστικός </a:t>
            </a:r>
            <a:r>
              <a:rPr lang="el-GR" dirty="0" smtClean="0"/>
              <a:t>ψυχολόγος.</a:t>
            </a:r>
            <a:endParaRPr lang="el-GR" dirty="0"/>
          </a:p>
          <a:p>
            <a:r>
              <a:rPr lang="el-GR" dirty="0"/>
              <a:t>Ασχολήθηκε με </a:t>
            </a:r>
            <a:endParaRPr lang="el-GR" dirty="0" smtClean="0"/>
          </a:p>
          <a:p>
            <a:pPr lvl="1"/>
            <a:r>
              <a:rPr lang="el-GR" dirty="0" smtClean="0"/>
              <a:t>τη </a:t>
            </a:r>
            <a:r>
              <a:rPr lang="el-GR" dirty="0"/>
              <a:t>συστηματική περιγραφή των διαφόρων τύπων σχολικής μάθησης, </a:t>
            </a:r>
            <a:endParaRPr lang="el-GR" dirty="0" smtClean="0"/>
          </a:p>
          <a:p>
            <a:pPr lvl="1"/>
            <a:r>
              <a:rPr lang="el-GR" dirty="0" smtClean="0"/>
              <a:t>τους </a:t>
            </a:r>
            <a:r>
              <a:rPr lang="el-GR" dirty="0"/>
              <a:t>συνακόλουθους διδακτικούς στόχους και </a:t>
            </a:r>
            <a:endParaRPr lang="el-GR" dirty="0" smtClean="0"/>
          </a:p>
          <a:p>
            <a:pPr lvl="1"/>
            <a:r>
              <a:rPr lang="el-GR" dirty="0" smtClean="0"/>
              <a:t>τους </a:t>
            </a:r>
            <a:r>
              <a:rPr lang="el-GR" dirty="0"/>
              <a:t>τρόπους με τους οποίους μπορούν να </a:t>
            </a:r>
            <a:r>
              <a:rPr lang="el-GR" dirty="0" smtClean="0"/>
              <a:t>επιτευχθούν.</a:t>
            </a:r>
            <a:endParaRPr lang="el-GR" dirty="0"/>
          </a:p>
        </p:txBody>
      </p:sp>
    </p:spTree>
    <p:extLst>
      <p:ext uri="{BB962C8B-B14F-4D97-AF65-F5344CB8AC3E}">
        <p14:creationId xmlns:p14="http://schemas.microsoft.com/office/powerpoint/2010/main" val="3537639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Τρία κύρια </a:t>
            </a:r>
            <a:r>
              <a:rPr lang="el-GR" dirty="0" smtClean="0"/>
              <a:t>στάδια</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Αξιολόγηση αναγκών </a:t>
            </a:r>
            <a:r>
              <a:rPr lang="el-GR" dirty="0"/>
              <a:t>(</a:t>
            </a:r>
            <a:r>
              <a:rPr lang="el-GR" dirty="0" err="1"/>
              <a:t>needs</a:t>
            </a:r>
            <a:r>
              <a:rPr lang="el-GR" dirty="0"/>
              <a:t> </a:t>
            </a:r>
            <a:r>
              <a:rPr lang="el-GR" dirty="0" err="1"/>
              <a:t>analysis</a:t>
            </a:r>
            <a:r>
              <a:rPr lang="el-GR" dirty="0"/>
              <a:t>): προσδιορίζει κάθε δραστηριότητα του μαθητή και κάθε τμήμα γνώσης που πρέπει να προσκτηθεί από αυτόν. </a:t>
            </a:r>
          </a:p>
          <a:p>
            <a:r>
              <a:rPr lang="el-GR" b="1" dirty="0"/>
              <a:t>Επιλογή διδακτικών μεθόδων και υλικού</a:t>
            </a:r>
            <a:r>
              <a:rPr lang="el-GR" dirty="0"/>
              <a:t>: βασίζονται στην προηγούμενη ανάλυση και στηρίζονται σε μετρήσιμα μεγέθη συμπεριφοράς. </a:t>
            </a:r>
          </a:p>
          <a:p>
            <a:r>
              <a:rPr lang="el-GR" b="1" dirty="0"/>
              <a:t>Αξιολόγηση του μαθητή</a:t>
            </a:r>
            <a:r>
              <a:rPr lang="el-GR" dirty="0"/>
              <a:t>: βασίζεται κυρίως σε μια σειρά από τεστ τα οποία επιτρέπουν να αποφανθούμε για την επίτευξη των διδακτικών στόχων</a:t>
            </a:r>
            <a:r>
              <a:rPr lang="el-GR" dirty="0" smtClean="0"/>
              <a:t>.</a:t>
            </a:r>
            <a:endParaRPr lang="el-GR" dirty="0"/>
          </a:p>
        </p:txBody>
      </p:sp>
    </p:spTree>
    <p:extLst>
      <p:ext uri="{BB962C8B-B14F-4D97-AF65-F5344CB8AC3E}">
        <p14:creationId xmlns:p14="http://schemas.microsoft.com/office/powerpoint/2010/main" val="341235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Γνωστικές Θεωρίες</a:t>
            </a:r>
            <a:endParaRPr lang="el-GR" dirty="0"/>
          </a:p>
        </p:txBody>
      </p:sp>
      <p:sp>
        <p:nvSpPr>
          <p:cNvPr id="3" name="Υπότιτλος 2"/>
          <p:cNvSpPr>
            <a:spLocks noGrp="1"/>
          </p:cNvSpPr>
          <p:nvPr>
            <p:ph type="body" idx="1"/>
          </p:nvPr>
        </p:nvSpPr>
        <p:spPr/>
        <p:txBody>
          <a:bodyPr/>
          <a:lstStyle/>
          <a:p>
            <a:r>
              <a:rPr lang="el-GR" dirty="0" smtClean="0"/>
              <a:t>Το </a:t>
            </a:r>
            <a:r>
              <a:rPr lang="el-GR" dirty="0"/>
              <a:t>μοντέλο της προσωπικής οικοδόμησης της γνώσης </a:t>
            </a:r>
          </a:p>
          <a:p>
            <a:endParaRPr lang="el-GR" dirty="0"/>
          </a:p>
        </p:txBody>
      </p:sp>
    </p:spTree>
    <p:extLst>
      <p:ext uri="{BB962C8B-B14F-4D97-AF65-F5344CB8AC3E}">
        <p14:creationId xmlns:p14="http://schemas.microsoft.com/office/powerpoint/2010/main" val="2575216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γνωστικές (</a:t>
            </a:r>
            <a:r>
              <a:rPr lang="en-US" dirty="0"/>
              <a:t>cognitive) </a:t>
            </a:r>
            <a:r>
              <a:rPr lang="el-GR" dirty="0" smtClean="0"/>
              <a:t>θεωρίες</a:t>
            </a:r>
            <a:endParaRPr lang="el-GR" dirty="0"/>
          </a:p>
        </p:txBody>
      </p:sp>
      <p:sp>
        <p:nvSpPr>
          <p:cNvPr id="3" name="Θέση περιεχομένου 2"/>
          <p:cNvSpPr>
            <a:spLocks noGrp="1"/>
          </p:cNvSpPr>
          <p:nvPr>
            <p:ph idx="1"/>
          </p:nvPr>
        </p:nvSpPr>
        <p:spPr/>
        <p:txBody>
          <a:bodyPr/>
          <a:lstStyle/>
          <a:p>
            <a:pPr marL="0" indent="0">
              <a:buNone/>
            </a:pPr>
            <a:r>
              <a:rPr lang="el-GR" dirty="0"/>
              <a:t>Εστιάζουν το ενδιαφέρον </a:t>
            </a:r>
            <a:r>
              <a:rPr lang="el-GR" dirty="0" smtClean="0"/>
              <a:t>τους:</a:t>
            </a:r>
          </a:p>
          <a:p>
            <a:r>
              <a:rPr lang="el-GR" dirty="0"/>
              <a:t>στο </a:t>
            </a:r>
            <a:r>
              <a:rPr lang="el-GR" dirty="0" smtClean="0"/>
              <a:t>εσωτερικό </a:t>
            </a:r>
            <a:r>
              <a:rPr lang="el-GR" dirty="0"/>
              <a:t>του γνωστικού συστήματος, </a:t>
            </a:r>
          </a:p>
          <a:p>
            <a:r>
              <a:rPr lang="el-GR" dirty="0" smtClean="0"/>
              <a:t>στη </a:t>
            </a:r>
            <a:r>
              <a:rPr lang="el-GR" dirty="0"/>
              <a:t>δομή </a:t>
            </a:r>
            <a:endParaRPr lang="el-GR" dirty="0" smtClean="0"/>
          </a:p>
          <a:p>
            <a:r>
              <a:rPr lang="el-GR" dirty="0" smtClean="0"/>
              <a:t>και </a:t>
            </a:r>
            <a:r>
              <a:rPr lang="el-GR" dirty="0"/>
              <a:t>τη λειτουργία </a:t>
            </a:r>
            <a:r>
              <a:rPr lang="el-GR" dirty="0" smtClean="0"/>
              <a:t>του.</a:t>
            </a:r>
            <a:endParaRPr lang="el-GR" dirty="0"/>
          </a:p>
          <a:p>
            <a:endParaRPr lang="el-GR" dirty="0"/>
          </a:p>
        </p:txBody>
      </p:sp>
    </p:spTree>
    <p:extLst>
      <p:ext uri="{BB962C8B-B14F-4D97-AF65-F5344CB8AC3E}">
        <p14:creationId xmlns:p14="http://schemas.microsoft.com/office/powerpoint/2010/main" val="537432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μάθηση συνίσταται στην τροποποίηση των γνώσεων </a:t>
            </a:r>
          </a:p>
        </p:txBody>
      </p:sp>
      <p:sp>
        <p:nvSpPr>
          <p:cNvPr id="3" name="Θέση περιεχομένου 2"/>
          <p:cNvSpPr>
            <a:spLocks noGrp="1"/>
          </p:cNvSpPr>
          <p:nvPr>
            <p:ph idx="1"/>
          </p:nvPr>
        </p:nvSpPr>
        <p:spPr/>
        <p:txBody>
          <a:bodyPr/>
          <a:lstStyle/>
          <a:p>
            <a:r>
              <a:rPr lang="el-GR" dirty="0"/>
              <a:t>Δεν υπάρχει ωστόσο ενιαία θεωρία που να περιγράφει πως ο κόσμος οικοδομείται από τα υποκείμενα που βρίσκονται σε διαδικασία μάθησης</a:t>
            </a:r>
            <a:r>
              <a:rPr lang="el-GR" dirty="0" smtClean="0"/>
              <a:t>.</a:t>
            </a:r>
            <a:endParaRPr lang="el-GR" dirty="0"/>
          </a:p>
        </p:txBody>
      </p:sp>
    </p:spTree>
    <p:extLst>
      <p:ext uri="{BB962C8B-B14F-4D97-AF65-F5344CB8AC3E}">
        <p14:creationId xmlns:p14="http://schemas.microsoft.com/office/powerpoint/2010/main" val="3363782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δομικός </a:t>
            </a:r>
            <a:r>
              <a:rPr lang="el-GR" dirty="0" err="1"/>
              <a:t>οικοδομισμός</a:t>
            </a:r>
            <a:r>
              <a:rPr lang="el-GR" dirty="0"/>
              <a:t> του J. Piaget</a:t>
            </a:r>
          </a:p>
        </p:txBody>
      </p:sp>
      <p:sp>
        <p:nvSpPr>
          <p:cNvPr id="3" name="Θέση περιεχομένου 2"/>
          <p:cNvSpPr>
            <a:spLocks noGrp="1"/>
          </p:cNvSpPr>
          <p:nvPr>
            <p:ph idx="1"/>
          </p:nvPr>
        </p:nvSpPr>
        <p:spPr/>
        <p:txBody>
          <a:bodyPr/>
          <a:lstStyle/>
          <a:p>
            <a:r>
              <a:rPr lang="el-GR" dirty="0"/>
              <a:t>Ο Piaget επικέντρωσε τις μελέτες του στην ανάπτυξη της λογικής σκέψης του παιδιού (μελετά δηλαδή πως αναπτύσσεται η επιστημονική σκέψη) την οποία και περιγράφει ως μια εξελικτική διαδικασία που διαμορφώνεται μέσα από διαφορετικά </a:t>
            </a:r>
            <a:r>
              <a:rPr lang="el-GR" dirty="0" smtClean="0"/>
              <a:t>στάδια.</a:t>
            </a:r>
            <a:endParaRPr lang="el-GR" dirty="0"/>
          </a:p>
        </p:txBody>
      </p:sp>
    </p:spTree>
    <p:extLst>
      <p:ext uri="{BB962C8B-B14F-4D97-AF65-F5344CB8AC3E}">
        <p14:creationId xmlns:p14="http://schemas.microsoft.com/office/powerpoint/2010/main" val="1787607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	</a:t>
            </a:r>
            <a:r>
              <a:rPr lang="el-GR" dirty="0" smtClean="0"/>
              <a:t>Στάδια Νοητικής Ανάπτυξης</a:t>
            </a:r>
            <a:endParaRPr lang="el-GR" dirty="0"/>
          </a:p>
        </p:txBody>
      </p:sp>
      <p:sp>
        <p:nvSpPr>
          <p:cNvPr id="3" name="Θέση περιεχομένου 2"/>
          <p:cNvSpPr>
            <a:spLocks noGrp="1"/>
          </p:cNvSpPr>
          <p:nvPr>
            <p:ph idx="1"/>
          </p:nvPr>
        </p:nvSpPr>
        <p:spPr/>
        <p:txBody>
          <a:bodyPr/>
          <a:lstStyle/>
          <a:p>
            <a:pPr marL="0" indent="0">
              <a:buNone/>
            </a:pPr>
            <a:r>
              <a:rPr lang="el-GR" dirty="0"/>
              <a:t>Σύμφωνα με τον Piaget είναι:</a:t>
            </a:r>
          </a:p>
          <a:p>
            <a:r>
              <a:rPr lang="el-GR" dirty="0" err="1" smtClean="0"/>
              <a:t>Αισθησιοκινητικό</a:t>
            </a:r>
            <a:endParaRPr lang="el-GR" dirty="0"/>
          </a:p>
          <a:p>
            <a:r>
              <a:rPr lang="el-GR" dirty="0" smtClean="0"/>
              <a:t>Προσυλλογιστικό</a:t>
            </a:r>
            <a:endParaRPr lang="el-GR" dirty="0"/>
          </a:p>
          <a:p>
            <a:r>
              <a:rPr lang="el-GR" dirty="0" smtClean="0"/>
              <a:t>Συγκεκριμένης </a:t>
            </a:r>
            <a:r>
              <a:rPr lang="el-GR" dirty="0"/>
              <a:t>σκέψης</a:t>
            </a:r>
          </a:p>
          <a:p>
            <a:r>
              <a:rPr lang="el-GR" dirty="0" smtClean="0"/>
              <a:t>Τυπικής </a:t>
            </a:r>
            <a:r>
              <a:rPr lang="el-GR" dirty="0"/>
              <a:t>–αφαιρετικής σκέψης </a:t>
            </a:r>
          </a:p>
          <a:p>
            <a:endParaRPr lang="el-GR" dirty="0"/>
          </a:p>
        </p:txBody>
      </p:sp>
    </p:spTree>
    <p:extLst>
      <p:ext uri="{BB962C8B-B14F-4D97-AF65-F5344CB8AC3E}">
        <p14:creationId xmlns:p14="http://schemas.microsoft.com/office/powerpoint/2010/main" val="266507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dirty="0"/>
              <a:t>Θεωρίες μάθησης</a:t>
            </a:r>
          </a:p>
          <a:p>
            <a:r>
              <a:rPr lang="el-GR" dirty="0"/>
              <a:t>Η θεωρία της δραστηριότητας</a:t>
            </a:r>
          </a:p>
          <a:p>
            <a:r>
              <a:rPr lang="el-GR" dirty="0"/>
              <a:t>Βασικές θέσεις και Θεμελιώδεις έννοιες στο έργο του Piaget</a:t>
            </a:r>
          </a:p>
          <a:p>
            <a:r>
              <a:rPr lang="el-GR" dirty="0" err="1"/>
              <a:t>Μεταγνώση</a:t>
            </a:r>
            <a:endParaRPr lang="el-GR" dirty="0"/>
          </a:p>
        </p:txBody>
      </p:sp>
    </p:spTree>
    <p:extLst>
      <p:ext uri="{BB962C8B-B14F-4D97-AF65-F5344CB8AC3E}">
        <p14:creationId xmlns:p14="http://schemas.microsoft.com/office/powerpoint/2010/main" val="997175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a:t>
            </a:r>
            <a:r>
              <a:rPr lang="el-GR" dirty="0" err="1" smtClean="0"/>
              <a:t>οικοδομισμός</a:t>
            </a:r>
            <a:endParaRPr lang="el-GR" dirty="0"/>
          </a:p>
        </p:txBody>
      </p:sp>
      <p:sp>
        <p:nvSpPr>
          <p:cNvPr id="3" name="Θέση περιεχομένου 2"/>
          <p:cNvSpPr>
            <a:spLocks noGrp="1"/>
          </p:cNvSpPr>
          <p:nvPr>
            <p:ph idx="1"/>
          </p:nvPr>
        </p:nvSpPr>
        <p:spPr/>
        <p:txBody>
          <a:bodyPr/>
          <a:lstStyle/>
          <a:p>
            <a:r>
              <a:rPr lang="el-GR" dirty="0"/>
              <a:t>Συνιστά μια ριζικά εναλλακτική πρόταση στο Συμπεριφορισμό και μια διαφορετική επιστημολογική προοπτική όσον αφορά στο σχεδιασμό μαθησιακών περιβαλλόντων με </a:t>
            </a:r>
            <a:r>
              <a:rPr lang="el-GR" dirty="0" smtClean="0"/>
              <a:t>υπολογιστή.</a:t>
            </a:r>
            <a:endParaRPr lang="el-GR" dirty="0"/>
          </a:p>
        </p:txBody>
      </p:sp>
    </p:spTree>
    <p:extLst>
      <p:ext uri="{BB962C8B-B14F-4D97-AF65-F5344CB8AC3E}">
        <p14:creationId xmlns:p14="http://schemas.microsoft.com/office/powerpoint/2010/main" val="3768128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βασική αρχή του </a:t>
            </a:r>
            <a:r>
              <a:rPr lang="el-GR" dirty="0" err="1" smtClean="0"/>
              <a:t>οικοδομισμού</a:t>
            </a:r>
            <a:endParaRPr lang="el-GR" dirty="0"/>
          </a:p>
        </p:txBody>
      </p:sp>
      <p:sp>
        <p:nvSpPr>
          <p:cNvPr id="3" name="Θέση περιεχομένου 2"/>
          <p:cNvSpPr>
            <a:spLocks noGrp="1"/>
          </p:cNvSpPr>
          <p:nvPr>
            <p:ph idx="1"/>
          </p:nvPr>
        </p:nvSpPr>
        <p:spPr/>
        <p:txBody>
          <a:bodyPr/>
          <a:lstStyle/>
          <a:p>
            <a:r>
              <a:rPr lang="el-GR" dirty="0"/>
              <a:t>Η γνώση του κόσμου οικοδομείται από το </a:t>
            </a:r>
            <a:r>
              <a:rPr lang="el-GR" dirty="0" smtClean="0"/>
              <a:t>άτομο.</a:t>
            </a:r>
            <a:endParaRPr lang="el-GR" dirty="0"/>
          </a:p>
          <a:p>
            <a:r>
              <a:rPr lang="el-GR" dirty="0"/>
              <a:t>Το άτομο, βάσει της αλληλεπίδρασής του με τον κόσμο, </a:t>
            </a:r>
            <a:endParaRPr lang="el-GR" dirty="0" smtClean="0"/>
          </a:p>
          <a:p>
            <a:pPr lvl="1"/>
            <a:r>
              <a:rPr lang="el-GR" dirty="0" smtClean="0"/>
              <a:t>οικοδομεί</a:t>
            </a:r>
            <a:r>
              <a:rPr lang="el-GR" dirty="0"/>
              <a:t>, </a:t>
            </a:r>
            <a:endParaRPr lang="el-GR" dirty="0" smtClean="0"/>
          </a:p>
          <a:p>
            <a:pPr lvl="1"/>
            <a:r>
              <a:rPr lang="el-GR" dirty="0" smtClean="0"/>
              <a:t>ελέγχει</a:t>
            </a:r>
            <a:r>
              <a:rPr lang="el-GR" dirty="0"/>
              <a:t>, </a:t>
            </a:r>
            <a:endParaRPr lang="el-GR" dirty="0" smtClean="0"/>
          </a:p>
          <a:p>
            <a:pPr lvl="1"/>
            <a:r>
              <a:rPr lang="el-GR" dirty="0" smtClean="0"/>
              <a:t>αναδιατάσσει </a:t>
            </a:r>
            <a:r>
              <a:rPr lang="el-GR" dirty="0"/>
              <a:t>τις γνωστικές του αναπαραστάσεις οι οποίες στη συνέχεια προσδίδουν νόημα στον </a:t>
            </a:r>
            <a:r>
              <a:rPr lang="el-GR" dirty="0" smtClean="0"/>
              <a:t>κόσμο.</a:t>
            </a:r>
            <a:endParaRPr lang="el-GR" dirty="0"/>
          </a:p>
        </p:txBody>
      </p:sp>
    </p:spTree>
    <p:extLst>
      <p:ext uri="{BB962C8B-B14F-4D97-AF65-F5344CB8AC3E}">
        <p14:creationId xmlns:p14="http://schemas.microsoft.com/office/powerpoint/2010/main" val="1942608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Αρχές σχεδιασμού</a:t>
            </a:r>
          </a:p>
        </p:txBody>
      </p:sp>
      <p:sp>
        <p:nvSpPr>
          <p:cNvPr id="3" name="Θέση περιεχομένου 2"/>
          <p:cNvSpPr>
            <a:spLocks noGrp="1"/>
          </p:cNvSpPr>
          <p:nvPr>
            <p:ph idx="1"/>
          </p:nvPr>
        </p:nvSpPr>
        <p:spPr/>
        <p:txBody>
          <a:bodyPr>
            <a:normAutofit fontScale="85000" lnSpcReduction="20000"/>
          </a:bodyPr>
          <a:lstStyle/>
          <a:p>
            <a:r>
              <a:rPr lang="el-GR" dirty="0"/>
              <a:t>Παροχή εμπειριών σχετικά με τη διαδικασία οικοδόμησης της </a:t>
            </a:r>
            <a:r>
              <a:rPr lang="el-GR" dirty="0" smtClean="0"/>
              <a:t>γνώσης.</a:t>
            </a:r>
            <a:endParaRPr lang="el-GR" dirty="0"/>
          </a:p>
          <a:p>
            <a:r>
              <a:rPr lang="el-GR" dirty="0" smtClean="0"/>
              <a:t>Παροχή </a:t>
            </a:r>
            <a:r>
              <a:rPr lang="el-GR" dirty="0"/>
              <a:t>εμπειριών και εκτίμηση πολλαπλών </a:t>
            </a:r>
            <a:r>
              <a:rPr lang="el-GR" dirty="0" smtClean="0"/>
              <a:t>προοπτικών.</a:t>
            </a:r>
            <a:endParaRPr lang="el-GR" dirty="0"/>
          </a:p>
          <a:p>
            <a:r>
              <a:rPr lang="el-GR" dirty="0" smtClean="0"/>
              <a:t>Ενσωμάτωση </a:t>
            </a:r>
            <a:r>
              <a:rPr lang="el-GR" dirty="0"/>
              <a:t>της μάθησης σε ρεαλιστικά περιβάλλοντα (</a:t>
            </a:r>
            <a:r>
              <a:rPr lang="el-GR" dirty="0" err="1"/>
              <a:t>contexts</a:t>
            </a:r>
            <a:r>
              <a:rPr lang="el-GR" dirty="0"/>
              <a:t>) τα οποία σχετίζονται άμεσα με τον πραγματικό </a:t>
            </a:r>
            <a:r>
              <a:rPr lang="el-GR" dirty="0" smtClean="0"/>
              <a:t>κόσμο.</a:t>
            </a:r>
            <a:endParaRPr lang="el-GR" dirty="0"/>
          </a:p>
          <a:p>
            <a:r>
              <a:rPr lang="el-GR" dirty="0" smtClean="0"/>
              <a:t>Ενθάρρυνση </a:t>
            </a:r>
            <a:r>
              <a:rPr lang="el-GR" dirty="0"/>
              <a:t>της κυριότητας των απόψεων και της έκφρασής τους στη μαθησιακή </a:t>
            </a:r>
            <a:r>
              <a:rPr lang="el-GR" dirty="0" smtClean="0"/>
              <a:t>διαδικασία.</a:t>
            </a:r>
            <a:endParaRPr lang="el-GR" dirty="0"/>
          </a:p>
          <a:p>
            <a:r>
              <a:rPr lang="el-GR" dirty="0" smtClean="0"/>
              <a:t>Εμπέδωση </a:t>
            </a:r>
            <a:r>
              <a:rPr lang="el-GR" dirty="0"/>
              <a:t>της μάθησης μέσω κοινωνικής εμπειρίας. </a:t>
            </a:r>
          </a:p>
          <a:p>
            <a:r>
              <a:rPr lang="el-GR" dirty="0" smtClean="0"/>
              <a:t>Ενθάρρυνση </a:t>
            </a:r>
            <a:r>
              <a:rPr lang="el-GR" dirty="0"/>
              <a:t>της χρήσης πολλαπλών μορφών αναπαράστασης. </a:t>
            </a:r>
          </a:p>
          <a:p>
            <a:r>
              <a:rPr lang="el-GR" dirty="0" smtClean="0"/>
              <a:t>Ενθάρρυνση </a:t>
            </a:r>
            <a:r>
              <a:rPr lang="el-GR" dirty="0"/>
              <a:t>της </a:t>
            </a:r>
            <a:r>
              <a:rPr lang="el-GR" dirty="0" err="1"/>
              <a:t>αυτοσυναίσθησης</a:t>
            </a:r>
            <a:r>
              <a:rPr lang="el-GR" dirty="0"/>
              <a:t> στη διαδικασία οικοδόμησης της </a:t>
            </a:r>
            <a:r>
              <a:rPr lang="el-GR" dirty="0" smtClean="0"/>
              <a:t>γνώσης.</a:t>
            </a:r>
            <a:endParaRPr lang="el-GR" dirty="0"/>
          </a:p>
        </p:txBody>
      </p:sp>
    </p:spTree>
    <p:extLst>
      <p:ext uri="{BB962C8B-B14F-4D97-AF65-F5344CB8AC3E}">
        <p14:creationId xmlns:p14="http://schemas.microsoft.com/office/powerpoint/2010/main" val="3938376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Συμπερασματικά</a:t>
            </a:r>
          </a:p>
        </p:txBody>
      </p:sp>
      <p:sp>
        <p:nvSpPr>
          <p:cNvPr id="3" name="Θέση περιεχομένου 2"/>
          <p:cNvSpPr>
            <a:spLocks noGrp="1"/>
          </p:cNvSpPr>
          <p:nvPr>
            <p:ph idx="1"/>
          </p:nvPr>
        </p:nvSpPr>
        <p:spPr/>
        <p:txBody>
          <a:bodyPr/>
          <a:lstStyle/>
          <a:p>
            <a:r>
              <a:rPr lang="el-GR" dirty="0"/>
              <a:t>Ο </a:t>
            </a:r>
            <a:r>
              <a:rPr lang="el-GR" dirty="0" err="1"/>
              <a:t>οικοδομισμός</a:t>
            </a:r>
            <a:r>
              <a:rPr lang="el-GR" dirty="0"/>
              <a:t> συνιστά σήμερα ένα από τα κυρίαρχα μοντέλα στο σχεδιασμό σύγχρονου εκπαιδευτικού </a:t>
            </a:r>
            <a:r>
              <a:rPr lang="el-GR" dirty="0" smtClean="0"/>
              <a:t>λογισμικού.</a:t>
            </a:r>
            <a:endParaRPr lang="el-GR" dirty="0"/>
          </a:p>
        </p:txBody>
      </p:sp>
    </p:spTree>
    <p:extLst>
      <p:ext uri="{BB962C8B-B14F-4D97-AF65-F5344CB8AC3E}">
        <p14:creationId xmlns:p14="http://schemas.microsoft.com/office/powerpoint/2010/main" val="1873614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Επίλυση </a:t>
            </a:r>
            <a:r>
              <a:rPr lang="el-GR" dirty="0" smtClean="0"/>
              <a:t>προβλημάτων</a:t>
            </a:r>
            <a:endParaRPr lang="el-GR" dirty="0"/>
          </a:p>
        </p:txBody>
      </p:sp>
      <p:sp>
        <p:nvSpPr>
          <p:cNvPr id="3" name="Θέση περιεχομένου 2"/>
          <p:cNvSpPr>
            <a:spLocks noGrp="1"/>
          </p:cNvSpPr>
          <p:nvPr>
            <p:ph idx="1"/>
          </p:nvPr>
        </p:nvSpPr>
        <p:spPr/>
        <p:txBody>
          <a:bodyPr/>
          <a:lstStyle/>
          <a:p>
            <a:r>
              <a:rPr lang="el-GR" dirty="0"/>
              <a:t>Ένα μαθησιακό περιβάλλον πρέπει να παρέχει αυθεντικές μαθησιακές δραστηριότητες ενταγμένες σε διαδικασίες επίλυσης προβλημάτων από τον πραγματικό κόσμο ώστε να γεφυρώνεται το χάσμα που υπάρχει ανάμεσα στο σχολείο και στις δραστηριότητες έξω από το σχολείο.</a:t>
            </a:r>
          </a:p>
        </p:txBody>
      </p:sp>
    </p:spTree>
    <p:extLst>
      <p:ext uri="{BB962C8B-B14F-4D97-AF65-F5344CB8AC3E}">
        <p14:creationId xmlns:p14="http://schemas.microsoft.com/office/powerpoint/2010/main" val="3384132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Έκφραση και προσωπική εμπλοκή</a:t>
            </a:r>
          </a:p>
        </p:txBody>
      </p:sp>
      <p:sp>
        <p:nvSpPr>
          <p:cNvPr id="3" name="Θέση περιεχομένου 2"/>
          <p:cNvSpPr>
            <a:spLocks noGrp="1"/>
          </p:cNvSpPr>
          <p:nvPr>
            <p:ph idx="1"/>
          </p:nvPr>
        </p:nvSpPr>
        <p:spPr/>
        <p:txBody>
          <a:bodyPr/>
          <a:lstStyle/>
          <a:p>
            <a:r>
              <a:rPr lang="el-GR" dirty="0"/>
              <a:t>Πρέπει να ενθαρρύνει την έκφραση και την προσωπική εμπλοκή στη μαθησιακή </a:t>
            </a:r>
            <a:r>
              <a:rPr lang="el-GR" dirty="0" smtClean="0"/>
              <a:t>διαδικασία. </a:t>
            </a:r>
            <a:endParaRPr lang="el-GR" dirty="0"/>
          </a:p>
          <a:p>
            <a:r>
              <a:rPr lang="el-GR" dirty="0"/>
              <a:t>Πρέπει να λαμβάνει υπόψη του το </a:t>
            </a:r>
            <a:r>
              <a:rPr lang="el-GR" dirty="0" smtClean="0"/>
              <a:t>γεγονός </a:t>
            </a:r>
            <a:r>
              <a:rPr lang="el-GR" dirty="0"/>
              <a:t>ότι το κοινωνικό πλαίσιο και η κοινωνική αλληλεπίδραση ευνοούν τις γνωστικές </a:t>
            </a:r>
            <a:r>
              <a:rPr lang="el-GR" dirty="0" smtClean="0"/>
              <a:t>κατασκευές.</a:t>
            </a:r>
            <a:endParaRPr lang="el-GR" dirty="0"/>
          </a:p>
          <a:p>
            <a:r>
              <a:rPr lang="el-GR" dirty="0"/>
              <a:t>Στο σημείο αυτό, η </a:t>
            </a:r>
            <a:r>
              <a:rPr lang="el-GR" dirty="0" err="1"/>
              <a:t>οικοδομηστική</a:t>
            </a:r>
            <a:r>
              <a:rPr lang="el-GR" dirty="0"/>
              <a:t> προσέγγιση συναντά την προσέγγιση της θεωρίας της </a:t>
            </a:r>
            <a:r>
              <a:rPr lang="el-GR" dirty="0" smtClean="0"/>
              <a:t>δραστηριότητας.</a:t>
            </a:r>
            <a:endParaRPr lang="el-GR" dirty="0"/>
          </a:p>
        </p:txBody>
      </p:sp>
    </p:spTree>
    <p:extLst>
      <p:ext uri="{BB962C8B-B14F-4D97-AF65-F5344CB8AC3E}">
        <p14:creationId xmlns:p14="http://schemas.microsoft.com/office/powerpoint/2010/main" val="4023155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Κοινωνικοπολιτισμική</a:t>
            </a:r>
            <a:r>
              <a:rPr lang="el-GR" dirty="0"/>
              <a:t> αλληλεπίδραση</a:t>
            </a:r>
          </a:p>
        </p:txBody>
      </p:sp>
      <p:sp>
        <p:nvSpPr>
          <p:cNvPr id="3" name="Θέση περιεχομένου 2"/>
          <p:cNvSpPr>
            <a:spLocks noGrp="1"/>
          </p:cNvSpPr>
          <p:nvPr>
            <p:ph idx="1"/>
          </p:nvPr>
        </p:nvSpPr>
        <p:spPr/>
        <p:txBody>
          <a:bodyPr/>
          <a:lstStyle/>
          <a:p>
            <a:r>
              <a:rPr lang="el-GR" dirty="0"/>
              <a:t>Η ανακαλυπτική μάθηση </a:t>
            </a:r>
          </a:p>
          <a:p>
            <a:r>
              <a:rPr lang="el-GR" dirty="0"/>
              <a:t>Η θεωρία της </a:t>
            </a:r>
            <a:r>
              <a:rPr lang="el-GR" dirty="0" smtClean="0"/>
              <a:t>δραστηριότητας</a:t>
            </a:r>
            <a:endParaRPr lang="el-GR" dirty="0"/>
          </a:p>
        </p:txBody>
      </p:sp>
    </p:spTree>
    <p:extLst>
      <p:ext uri="{BB962C8B-B14F-4D97-AF65-F5344CB8AC3E}">
        <p14:creationId xmlns:p14="http://schemas.microsoft.com/office/powerpoint/2010/main" val="459591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ανακαλυπτική μάθηση</a:t>
            </a:r>
          </a:p>
        </p:txBody>
      </p:sp>
      <p:sp>
        <p:nvSpPr>
          <p:cNvPr id="3" name="Θέση περιεχομένου 2"/>
          <p:cNvSpPr>
            <a:spLocks noGrp="1"/>
          </p:cNvSpPr>
          <p:nvPr>
            <p:ph idx="1"/>
          </p:nvPr>
        </p:nvSpPr>
        <p:spPr/>
        <p:txBody>
          <a:bodyPr>
            <a:normAutofit/>
          </a:bodyPr>
          <a:lstStyle/>
          <a:p>
            <a:r>
              <a:rPr lang="en-US" dirty="0"/>
              <a:t>D</a:t>
            </a:r>
            <a:r>
              <a:rPr lang="el-GR" dirty="0" err="1" smtClean="0"/>
              <a:t>iscovery</a:t>
            </a:r>
            <a:r>
              <a:rPr lang="el-GR" dirty="0" smtClean="0"/>
              <a:t> learning </a:t>
            </a:r>
            <a:r>
              <a:rPr lang="el-GR" dirty="0"/>
              <a:t>- J. Bruner </a:t>
            </a:r>
          </a:p>
          <a:p>
            <a:r>
              <a:rPr lang="el-GR" dirty="0" smtClean="0"/>
              <a:t>Έμφαση </a:t>
            </a:r>
            <a:r>
              <a:rPr lang="el-GR" dirty="0"/>
              <a:t>στη διευκόλυνση της μάθησης μέσω της κατανόησης των δομών και των επιστημονικών αρχών ενός γνωστικού </a:t>
            </a:r>
            <a:r>
              <a:rPr lang="el-GR" dirty="0" smtClean="0"/>
              <a:t>αντικειμένου.</a:t>
            </a:r>
            <a:endParaRPr lang="el-GR" dirty="0"/>
          </a:p>
          <a:p>
            <a:r>
              <a:rPr lang="el-GR" dirty="0" smtClean="0"/>
              <a:t>Υιοθέτηση </a:t>
            </a:r>
            <a:r>
              <a:rPr lang="el-GR" dirty="0"/>
              <a:t>της </a:t>
            </a:r>
            <a:r>
              <a:rPr lang="el-GR" dirty="0" err="1"/>
              <a:t>ανακαλυπτικής</a:t>
            </a:r>
            <a:r>
              <a:rPr lang="el-GR" dirty="0"/>
              <a:t> μεθόδου ή της καθοδηγούμενης ανακάλυψης με την ανάπτυξη εσωτερικών κινήτρων μάθησης από το </a:t>
            </a:r>
            <a:r>
              <a:rPr lang="el-GR" dirty="0" smtClean="0"/>
              <a:t>μαθητή.</a:t>
            </a:r>
            <a:endParaRPr lang="el-GR" dirty="0"/>
          </a:p>
        </p:txBody>
      </p:sp>
    </p:spTree>
    <p:extLst>
      <p:ext uri="{BB962C8B-B14F-4D97-AF65-F5344CB8AC3E}">
        <p14:creationId xmlns:p14="http://schemas.microsoft.com/office/powerpoint/2010/main" val="1274339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Σύμφωνα με τον </a:t>
            </a:r>
            <a:r>
              <a:rPr lang="en-US" dirty="0" smtClean="0"/>
              <a:t>Bruner</a:t>
            </a:r>
            <a:r>
              <a:rPr lang="el-GR" dirty="0" smtClean="0"/>
              <a:t> (1)</a:t>
            </a:r>
            <a:endParaRPr lang="el-GR" dirty="0"/>
          </a:p>
        </p:txBody>
      </p:sp>
      <p:sp>
        <p:nvSpPr>
          <p:cNvPr id="3" name="Θέση περιεχομένου 2"/>
          <p:cNvSpPr>
            <a:spLocks noGrp="1"/>
          </p:cNvSpPr>
          <p:nvPr>
            <p:ph idx="1"/>
          </p:nvPr>
        </p:nvSpPr>
        <p:spPr/>
        <p:txBody>
          <a:bodyPr/>
          <a:lstStyle/>
          <a:p>
            <a:pPr marL="0" indent="0">
              <a:buNone/>
            </a:pPr>
            <a:r>
              <a:rPr lang="el-GR" dirty="0"/>
              <a:t>Ο μαθητής οικοδομεί: </a:t>
            </a:r>
          </a:p>
          <a:p>
            <a:r>
              <a:rPr lang="el-GR" dirty="0" smtClean="0"/>
              <a:t>Έμπρακτες </a:t>
            </a:r>
            <a:r>
              <a:rPr lang="el-GR" dirty="0"/>
              <a:t>(ή </a:t>
            </a:r>
            <a:r>
              <a:rPr lang="el-GR" dirty="0" err="1"/>
              <a:t>πραξιακές</a:t>
            </a:r>
            <a:r>
              <a:rPr lang="el-GR" dirty="0"/>
              <a:t>) αναπαραστάσεις (</a:t>
            </a:r>
            <a:r>
              <a:rPr lang="el-GR" dirty="0" smtClean="0"/>
              <a:t>enactive representations</a:t>
            </a:r>
            <a:r>
              <a:rPr lang="el-GR" dirty="0"/>
              <a:t>) </a:t>
            </a:r>
          </a:p>
          <a:p>
            <a:r>
              <a:rPr lang="el-GR" dirty="0" smtClean="0"/>
              <a:t>Εικονικές </a:t>
            </a:r>
            <a:r>
              <a:rPr lang="el-GR" dirty="0"/>
              <a:t>αναπαραστάσεις (iconic representations) </a:t>
            </a:r>
          </a:p>
          <a:p>
            <a:r>
              <a:rPr lang="el-GR" dirty="0" smtClean="0"/>
              <a:t>Συμβολικές αναπαραστάσεις</a:t>
            </a:r>
          </a:p>
          <a:p>
            <a:pPr marL="0" indent="0">
              <a:buNone/>
            </a:pPr>
            <a:endParaRPr lang="el-GR" dirty="0"/>
          </a:p>
        </p:txBody>
      </p:sp>
    </p:spTree>
    <p:extLst>
      <p:ext uri="{BB962C8B-B14F-4D97-AF65-F5344CB8AC3E}">
        <p14:creationId xmlns:p14="http://schemas.microsoft.com/office/powerpoint/2010/main" val="2024083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Σύμφωνα με τον </a:t>
            </a:r>
            <a:r>
              <a:rPr lang="en-US" dirty="0" smtClean="0"/>
              <a:t>Bruner</a:t>
            </a:r>
            <a:r>
              <a:rPr lang="el-GR" dirty="0" smtClean="0"/>
              <a:t> (2)</a:t>
            </a:r>
            <a:endParaRPr lang="el-GR" dirty="0"/>
          </a:p>
        </p:txBody>
      </p:sp>
      <p:sp>
        <p:nvSpPr>
          <p:cNvPr id="3" name="Θέση περιεχομένου 2"/>
          <p:cNvSpPr>
            <a:spLocks noGrp="1"/>
          </p:cNvSpPr>
          <p:nvPr>
            <p:ph idx="1"/>
          </p:nvPr>
        </p:nvSpPr>
        <p:spPr/>
        <p:txBody>
          <a:bodyPr/>
          <a:lstStyle/>
          <a:p>
            <a:pPr>
              <a:spcAft>
                <a:spcPts val="600"/>
              </a:spcAft>
            </a:pPr>
            <a:r>
              <a:rPr lang="el-GR" altLang="el-GR" dirty="0"/>
              <a:t>Ο</a:t>
            </a:r>
            <a:r>
              <a:rPr lang="en-US" altLang="el-GR" dirty="0"/>
              <a:t> μα</a:t>
            </a:r>
            <a:r>
              <a:rPr lang="en-US" altLang="el-GR" dirty="0" err="1"/>
              <a:t>θητής</a:t>
            </a:r>
            <a:r>
              <a:rPr lang="en-US" altLang="el-GR" dirty="0"/>
              <a:t> π</a:t>
            </a:r>
            <a:r>
              <a:rPr lang="en-US" altLang="el-GR" dirty="0" err="1"/>
              <a:t>ρέ</a:t>
            </a:r>
            <a:r>
              <a:rPr lang="en-US" altLang="el-GR" dirty="0"/>
              <a:t>πει να έρχεται αντιμέτωπος με προβληματικές καταστάσεις, </a:t>
            </a:r>
            <a:endParaRPr lang="el-GR" altLang="el-GR" dirty="0"/>
          </a:p>
          <a:p>
            <a:pPr>
              <a:spcAft>
                <a:spcPts val="600"/>
              </a:spcAft>
            </a:pPr>
            <a:r>
              <a:rPr lang="el-GR" altLang="el-GR" dirty="0"/>
              <a:t>Τ</a:t>
            </a:r>
            <a:r>
              <a:rPr lang="en-US" altLang="el-GR" dirty="0"/>
              <a:t>ο ανα</a:t>
            </a:r>
            <a:r>
              <a:rPr lang="en-US" altLang="el-GR" dirty="0" err="1"/>
              <a:t>λυτικό</a:t>
            </a:r>
            <a:r>
              <a:rPr lang="en-US" altLang="el-GR" dirty="0"/>
              <a:t> π</a:t>
            </a:r>
            <a:r>
              <a:rPr lang="en-US" altLang="el-GR" dirty="0" err="1"/>
              <a:t>ρόγρ</a:t>
            </a:r>
            <a:r>
              <a:rPr lang="en-US" altLang="el-GR" dirty="0"/>
              <a:t>αμμα πρέπει να οργανώνεται σε σπειροειδή </a:t>
            </a:r>
            <a:r>
              <a:rPr lang="en-US" altLang="el-GR" dirty="0" smtClean="0"/>
              <a:t>μορφή.</a:t>
            </a:r>
            <a:endParaRPr lang="el-GR" altLang="el-GR" dirty="0"/>
          </a:p>
          <a:p>
            <a:pPr>
              <a:spcAft>
                <a:spcPts val="600"/>
              </a:spcAft>
            </a:pPr>
            <a:r>
              <a:rPr lang="el-GR" altLang="el-GR" dirty="0"/>
              <a:t>Ο</a:t>
            </a:r>
            <a:r>
              <a:rPr lang="en-US" altLang="el-GR" dirty="0"/>
              <a:t> </a:t>
            </a:r>
            <a:r>
              <a:rPr lang="en-US" altLang="el-GR" dirty="0" err="1"/>
              <a:t>δάσκ</a:t>
            </a:r>
            <a:r>
              <a:rPr lang="en-US" altLang="el-GR" dirty="0"/>
              <a:t>αλος πρέπει να έχει ρόλο διευκολυντή, εμψυχωτή και συντονιστή στη διαδικασία της </a:t>
            </a:r>
            <a:r>
              <a:rPr lang="en-US" altLang="el-GR" dirty="0" smtClean="0"/>
              <a:t>μάθηση</a:t>
            </a:r>
            <a:r>
              <a:rPr lang="el-GR" altLang="el-GR" dirty="0" smtClean="0"/>
              <a:t>.</a:t>
            </a:r>
            <a:endParaRPr lang="el-GR" altLang="el-GR" dirty="0"/>
          </a:p>
        </p:txBody>
      </p:sp>
    </p:spTree>
    <p:extLst>
      <p:ext uri="{BB962C8B-B14F-4D97-AF65-F5344CB8AC3E}">
        <p14:creationId xmlns:p14="http://schemas.microsoft.com/office/powerpoint/2010/main" val="1188135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Θεωρίες μάθησης</a:t>
            </a:r>
            <a:endParaRPr lang="el-GR" dirty="0"/>
          </a:p>
        </p:txBody>
      </p:sp>
      <p:pic>
        <p:nvPicPr>
          <p:cNvPr id="2" name="Εικόνα 1" title="Jean Piag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148" y="4027915"/>
            <a:ext cx="1600112" cy="1444807"/>
          </a:xfrm>
          <a:prstGeom prst="rect">
            <a:avLst/>
          </a:prstGeom>
          <a:ln>
            <a:solidFill>
              <a:schemeClr val="tx1"/>
            </a:solidFill>
          </a:ln>
        </p:spPr>
      </p:pic>
      <p:sp>
        <p:nvSpPr>
          <p:cNvPr id="8" name="TextBox 7"/>
          <p:cNvSpPr txBox="1"/>
          <p:nvPr/>
        </p:nvSpPr>
        <p:spPr>
          <a:xfrm>
            <a:off x="3549119" y="5472722"/>
            <a:ext cx="1360170" cy="494307"/>
          </a:xfrm>
          <a:prstGeom prst="rect">
            <a:avLst/>
          </a:prstGeom>
        </p:spPr>
        <p:txBody>
          <a:bodyPr vert="horz" wrap="square" lIns="91440" tIns="45720" rIns="91440" bIns="45720" rtlCol="0" anchor="ctr">
            <a:normAutofit/>
          </a:bodyPr>
          <a:lstStyle/>
          <a:p>
            <a:r>
              <a:rPr lang="en-US" sz="2000" dirty="0" smtClean="0"/>
              <a:t>Jean Piaget</a:t>
            </a:r>
            <a:endParaRPr lang="el-GR" sz="2000" dirty="0" smtClean="0"/>
          </a:p>
        </p:txBody>
      </p:sp>
      <p:pic>
        <p:nvPicPr>
          <p:cNvPr id="7" name="Εικόνα 6" title="Jerome Brun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475" y="3295472"/>
            <a:ext cx="1212901" cy="1590427"/>
          </a:xfrm>
          <a:prstGeom prst="rect">
            <a:avLst/>
          </a:prstGeom>
          <a:ln>
            <a:solidFill>
              <a:schemeClr val="tx1"/>
            </a:solidFill>
          </a:ln>
        </p:spPr>
      </p:pic>
      <p:sp>
        <p:nvSpPr>
          <p:cNvPr id="11" name="TextBox 10"/>
          <p:cNvSpPr txBox="1"/>
          <p:nvPr/>
        </p:nvSpPr>
        <p:spPr>
          <a:xfrm>
            <a:off x="5185665" y="4885899"/>
            <a:ext cx="1838520" cy="507954"/>
          </a:xfrm>
          <a:prstGeom prst="rect">
            <a:avLst/>
          </a:prstGeom>
        </p:spPr>
        <p:txBody>
          <a:bodyPr vert="horz" wrap="square" lIns="91440" tIns="45720" rIns="91440" bIns="45720" rtlCol="0" anchor="ctr">
            <a:normAutofit/>
          </a:bodyPr>
          <a:lstStyle/>
          <a:p>
            <a:pPr algn="ctr"/>
            <a:r>
              <a:rPr lang="en-US" sz="2000" dirty="0" smtClean="0"/>
              <a:t>Jerome Bruner</a:t>
            </a:r>
            <a:endParaRPr lang="el-GR" sz="2000" dirty="0" smtClean="0"/>
          </a:p>
        </p:txBody>
      </p:sp>
      <p:pic>
        <p:nvPicPr>
          <p:cNvPr id="6" name="Εικόνα 5" title="Lev Vygotsk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0590" y="4027915"/>
            <a:ext cx="969018" cy="1384311"/>
          </a:xfrm>
          <a:prstGeom prst="rect">
            <a:avLst/>
          </a:prstGeom>
          <a:ln w="19050">
            <a:solidFill>
              <a:schemeClr val="tx1"/>
            </a:solidFill>
          </a:ln>
        </p:spPr>
      </p:pic>
      <p:sp>
        <p:nvSpPr>
          <p:cNvPr id="10" name="TextBox 9"/>
          <p:cNvSpPr txBox="1"/>
          <p:nvPr/>
        </p:nvSpPr>
        <p:spPr>
          <a:xfrm>
            <a:off x="6892558" y="5427005"/>
            <a:ext cx="1545082" cy="494307"/>
          </a:xfrm>
          <a:prstGeom prst="rect">
            <a:avLst/>
          </a:prstGeom>
        </p:spPr>
        <p:txBody>
          <a:bodyPr vert="horz" wrap="square" lIns="91440" tIns="45720" rIns="91440" bIns="45720" rtlCol="0" anchor="ctr">
            <a:normAutofit/>
          </a:bodyPr>
          <a:lstStyle/>
          <a:p>
            <a:r>
              <a:rPr lang="en-US" sz="2000" dirty="0" smtClean="0"/>
              <a:t>Lev Vygotsky</a:t>
            </a:r>
            <a:endParaRPr lang="el-GR" sz="2000" dirty="0" smtClean="0"/>
          </a:p>
        </p:txBody>
      </p:sp>
    </p:spTree>
    <p:extLst>
      <p:ext uri="{BB962C8B-B14F-4D97-AF65-F5344CB8AC3E}">
        <p14:creationId xmlns:p14="http://schemas.microsoft.com/office/powerpoint/2010/main" val="28019511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a:t>
            </a:r>
            <a:r>
              <a:rPr lang="el-GR" dirty="0" err="1" smtClean="0"/>
              <a:t>κοινωνικο</a:t>
            </a:r>
            <a:r>
              <a:rPr lang="el-GR" dirty="0" smtClean="0"/>
              <a:t>-πολιτισμικές </a:t>
            </a:r>
            <a:r>
              <a:rPr lang="el-GR" dirty="0"/>
              <a:t>θεωρίες</a:t>
            </a:r>
          </a:p>
        </p:txBody>
      </p:sp>
      <p:sp>
        <p:nvSpPr>
          <p:cNvPr id="3" name="Θέση περιεχομένου 2"/>
          <p:cNvSpPr>
            <a:spLocks noGrp="1"/>
          </p:cNvSpPr>
          <p:nvPr>
            <p:ph idx="1"/>
          </p:nvPr>
        </p:nvSpPr>
        <p:spPr/>
        <p:txBody>
          <a:bodyPr>
            <a:normAutofit fontScale="92500" lnSpcReduction="20000"/>
          </a:bodyPr>
          <a:lstStyle/>
          <a:p>
            <a:r>
              <a:rPr lang="el-GR" dirty="0"/>
              <a:t>Σοβιετική σχολή της ψυχολογίας με βασικούς εκπροσώπους τον L. Vygotsky και τους μαθητές </a:t>
            </a:r>
            <a:r>
              <a:rPr lang="el-GR" dirty="0" smtClean="0"/>
              <a:t>του.</a:t>
            </a:r>
            <a:endParaRPr lang="el-GR" dirty="0"/>
          </a:p>
          <a:p>
            <a:r>
              <a:rPr lang="el-GR" dirty="0"/>
              <a:t>Η σχολή αυτή εστιάζει το ενδιαφέρον της στην επικοινωνιακή και πολιτισμική διάσταση της μάθησης. </a:t>
            </a:r>
            <a:endParaRPr lang="el-GR" dirty="0" smtClean="0"/>
          </a:p>
          <a:p>
            <a:pPr marL="57150" indent="0">
              <a:buNone/>
            </a:pPr>
            <a:r>
              <a:rPr lang="el-GR" dirty="0" smtClean="0"/>
              <a:t>Στο </a:t>
            </a:r>
            <a:r>
              <a:rPr lang="el-GR" dirty="0"/>
              <a:t>πλαίσιο αυτό, η ανάπτυξη της νόησης είναι διαδικασία κοινωνικής αλληλεπίδρασης στην οποία κυρίαρχο ρόλο παίζει η γλώσσα. </a:t>
            </a:r>
            <a:endParaRPr lang="el-GR" dirty="0" smtClean="0"/>
          </a:p>
          <a:p>
            <a:pPr marL="57150" indent="0">
              <a:buNone/>
            </a:pPr>
            <a:r>
              <a:rPr lang="el-GR" dirty="0" smtClean="0"/>
              <a:t>Το </a:t>
            </a:r>
            <a:r>
              <a:rPr lang="el-GR" dirty="0"/>
              <a:t>παιδί στη διαδικασία αυτή δεν είναι παθητικός δέκτης αλλά </a:t>
            </a:r>
            <a:r>
              <a:rPr lang="el-GR" dirty="0" smtClean="0"/>
              <a:t>δρών </a:t>
            </a:r>
            <a:r>
              <a:rPr lang="el-GR" dirty="0"/>
              <a:t>υποκείμενο που με τις πράξεις του διαμορφώνει τη γνωστική του πραγματικότητα. </a:t>
            </a:r>
          </a:p>
        </p:txBody>
      </p:sp>
    </p:spTree>
    <p:extLst>
      <p:ext uri="{BB962C8B-B14F-4D97-AF65-F5344CB8AC3E}">
        <p14:creationId xmlns:p14="http://schemas.microsoft.com/office/powerpoint/2010/main" val="26186066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Z</a:t>
            </a:r>
            <a:r>
              <a:rPr lang="el-GR" dirty="0" err="1"/>
              <a:t>ώνη</a:t>
            </a:r>
            <a:r>
              <a:rPr lang="el-GR" dirty="0"/>
              <a:t> της επικείμενης ανάπτυξης</a:t>
            </a:r>
          </a:p>
        </p:txBody>
      </p:sp>
      <p:sp>
        <p:nvSpPr>
          <p:cNvPr id="3" name="Θέση περιεχομένου 2"/>
          <p:cNvSpPr>
            <a:spLocks noGrp="1"/>
          </p:cNvSpPr>
          <p:nvPr>
            <p:ph idx="1"/>
          </p:nvPr>
        </p:nvSpPr>
        <p:spPr/>
        <p:txBody>
          <a:bodyPr/>
          <a:lstStyle/>
          <a:p>
            <a:r>
              <a:rPr lang="el-GR" dirty="0"/>
              <a:t>Βασική αρχή της θεωρίας του είναι η «ζώνη της επικείμενης ανάπτυξης» (</a:t>
            </a:r>
            <a:r>
              <a:rPr lang="el-GR" dirty="0" err="1"/>
              <a:t>zone</a:t>
            </a:r>
            <a:r>
              <a:rPr lang="el-GR" dirty="0"/>
              <a:t> of </a:t>
            </a:r>
            <a:r>
              <a:rPr lang="el-GR" dirty="0" err="1"/>
              <a:t>proximal</a:t>
            </a:r>
            <a:r>
              <a:rPr lang="el-GR" dirty="0"/>
              <a:t> </a:t>
            </a:r>
            <a:r>
              <a:rPr lang="el-GR" dirty="0" err="1"/>
              <a:t>development</a:t>
            </a:r>
            <a:r>
              <a:rPr lang="el-GR" dirty="0" smtClean="0"/>
              <a:t>).</a:t>
            </a:r>
            <a:endParaRPr lang="el-GR" dirty="0"/>
          </a:p>
          <a:p>
            <a:r>
              <a:rPr lang="el-GR" dirty="0"/>
              <a:t>Α</a:t>
            </a:r>
            <a:r>
              <a:rPr lang="el-GR" dirty="0" smtClean="0"/>
              <a:t>ποτελεί </a:t>
            </a:r>
            <a:r>
              <a:rPr lang="el-GR" dirty="0"/>
              <a:t>την ανεξερεύνητη περιοχή του εσωτερικού δυναμικού του μαθητή ο οποίος βρίσκεται σε μία εν δυνάμει λανθάνουσα κατάσταση εξέλιξης. </a:t>
            </a:r>
            <a:endParaRPr lang="el-GR" dirty="0" smtClean="0"/>
          </a:p>
          <a:p>
            <a:r>
              <a:rPr lang="el-GR" dirty="0" smtClean="0"/>
              <a:t>Εδώ </a:t>
            </a:r>
            <a:r>
              <a:rPr lang="el-GR" dirty="0"/>
              <a:t>φαίνεται η σημασία της διαμεσολάβησης του ενηλίκου και ο ρόλος του κοινωνικού περιβάλλοντος στην γνωστική ανάπτυξη του μαθητή</a:t>
            </a:r>
            <a:r>
              <a:rPr lang="el-GR" dirty="0" smtClean="0"/>
              <a:t>.</a:t>
            </a:r>
            <a:endParaRPr lang="el-GR" dirty="0"/>
          </a:p>
        </p:txBody>
      </p:sp>
    </p:spTree>
    <p:extLst>
      <p:ext uri="{BB962C8B-B14F-4D97-AF65-F5344CB8AC3E}">
        <p14:creationId xmlns:p14="http://schemas.microsoft.com/office/powerpoint/2010/main" val="2857433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θεωρία της δραστηριότητας</a:t>
            </a:r>
            <a:br>
              <a:rPr lang="el-GR" dirty="0"/>
            </a:br>
            <a:r>
              <a:rPr lang="el-GR" dirty="0"/>
              <a:t>(activity theory)</a:t>
            </a: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Τα συστατικά μέρη κάθε δραστηριότητας οργανώνονται σε συστήματα (activity </a:t>
            </a:r>
            <a:r>
              <a:rPr lang="el-GR" dirty="0" err="1"/>
              <a:t>systems</a:t>
            </a:r>
            <a:r>
              <a:rPr lang="el-GR" dirty="0"/>
              <a:t>), διαμορφώνοντας ένα μοντέλο μάθησης, που περιλαμβάνει: </a:t>
            </a:r>
          </a:p>
          <a:p>
            <a:r>
              <a:rPr lang="el-GR" dirty="0"/>
              <a:t>το υποκείμενο, </a:t>
            </a:r>
            <a:endParaRPr lang="el-GR" dirty="0" smtClean="0"/>
          </a:p>
          <a:p>
            <a:r>
              <a:rPr lang="el-GR" dirty="0" smtClean="0"/>
              <a:t>το </a:t>
            </a:r>
            <a:r>
              <a:rPr lang="el-GR" dirty="0"/>
              <a:t>αντικείμενο, </a:t>
            </a:r>
            <a:endParaRPr lang="el-GR" dirty="0" smtClean="0"/>
          </a:p>
          <a:p>
            <a:r>
              <a:rPr lang="el-GR" dirty="0" smtClean="0"/>
              <a:t>το </a:t>
            </a:r>
            <a:r>
              <a:rPr lang="el-GR" dirty="0"/>
              <a:t>στόχο, </a:t>
            </a:r>
            <a:endParaRPr lang="el-GR" dirty="0" smtClean="0"/>
          </a:p>
          <a:p>
            <a:r>
              <a:rPr lang="el-GR" dirty="0" smtClean="0"/>
              <a:t>τα </a:t>
            </a:r>
            <a:r>
              <a:rPr lang="el-GR" dirty="0"/>
              <a:t>εργαλεία, </a:t>
            </a:r>
            <a:endParaRPr lang="el-GR" dirty="0" smtClean="0"/>
          </a:p>
          <a:p>
            <a:r>
              <a:rPr lang="el-GR" dirty="0" smtClean="0"/>
              <a:t>τις </a:t>
            </a:r>
            <a:r>
              <a:rPr lang="el-GR" dirty="0"/>
              <a:t>δράσεις και </a:t>
            </a:r>
            <a:endParaRPr lang="el-GR" dirty="0" smtClean="0"/>
          </a:p>
          <a:p>
            <a:r>
              <a:rPr lang="el-GR" dirty="0" smtClean="0"/>
              <a:t>τις </a:t>
            </a:r>
            <a:r>
              <a:rPr lang="el-GR" dirty="0"/>
              <a:t>λειτουργίες που επηρεάζουν το αποτέλεσμα, </a:t>
            </a:r>
            <a:endParaRPr lang="el-GR" dirty="0" smtClean="0"/>
          </a:p>
          <a:p>
            <a:r>
              <a:rPr lang="el-GR" dirty="0" smtClean="0"/>
              <a:t>τους </a:t>
            </a:r>
            <a:r>
              <a:rPr lang="el-GR" dirty="0"/>
              <a:t>κανόνες, </a:t>
            </a:r>
            <a:endParaRPr lang="el-GR" dirty="0" smtClean="0"/>
          </a:p>
          <a:p>
            <a:r>
              <a:rPr lang="el-GR" dirty="0" smtClean="0"/>
              <a:t>την </a:t>
            </a:r>
            <a:r>
              <a:rPr lang="el-GR" dirty="0"/>
              <a:t>κοινωνία και </a:t>
            </a:r>
            <a:endParaRPr lang="el-GR" dirty="0" smtClean="0"/>
          </a:p>
          <a:p>
            <a:r>
              <a:rPr lang="el-GR" dirty="0" smtClean="0"/>
              <a:t>τον </a:t>
            </a:r>
            <a:r>
              <a:rPr lang="el-GR" dirty="0"/>
              <a:t>καταμερισμό της εργασίας</a:t>
            </a:r>
            <a:r>
              <a:rPr lang="el-GR" dirty="0" smtClean="0"/>
              <a:t>.</a:t>
            </a:r>
            <a:endParaRPr lang="el-GR" dirty="0"/>
          </a:p>
        </p:txBody>
      </p:sp>
    </p:spTree>
    <p:extLst>
      <p:ext uri="{BB962C8B-B14F-4D97-AF65-F5344CB8AC3E}">
        <p14:creationId xmlns:p14="http://schemas.microsoft.com/office/powerpoint/2010/main" val="2212022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Μέρη του συστήματος δραστηριότητας (υποκείμενο - αντικείμενο)</a:t>
            </a:r>
          </a:p>
        </p:txBody>
      </p:sp>
      <p:sp>
        <p:nvSpPr>
          <p:cNvPr id="3" name="Θέση περιεχομένου 2"/>
          <p:cNvSpPr>
            <a:spLocks noGrp="1"/>
          </p:cNvSpPr>
          <p:nvPr>
            <p:ph idx="1"/>
          </p:nvPr>
        </p:nvSpPr>
        <p:spPr/>
        <p:txBody>
          <a:bodyPr/>
          <a:lstStyle/>
          <a:p>
            <a:r>
              <a:rPr lang="el-GR" dirty="0"/>
              <a:t>Υποκείμενο της δραστηριότητας μπορεί να είναι ένα άτομο ή μια ομάδα από συνεργάτες. </a:t>
            </a:r>
          </a:p>
          <a:p>
            <a:r>
              <a:rPr lang="el-GR" dirty="0"/>
              <a:t>Αντικείμενο, ουσιαστικά αποτελεί το στόχο της δραστηριότητας είναι δηλαδή η αρχή και το τέλος της. </a:t>
            </a:r>
          </a:p>
        </p:txBody>
      </p:sp>
    </p:spTree>
    <p:extLst>
      <p:ext uri="{BB962C8B-B14F-4D97-AF65-F5344CB8AC3E}">
        <p14:creationId xmlns:p14="http://schemas.microsoft.com/office/powerpoint/2010/main" val="1797132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Μέρη του συστήματος δραστηριότητας (εργαλεία) </a:t>
            </a:r>
          </a:p>
        </p:txBody>
      </p:sp>
      <p:sp>
        <p:nvSpPr>
          <p:cNvPr id="3" name="Θέση περιεχομένου 2"/>
          <p:cNvSpPr>
            <a:spLocks noGrp="1"/>
          </p:cNvSpPr>
          <p:nvPr>
            <p:ph idx="1"/>
          </p:nvPr>
        </p:nvSpPr>
        <p:spPr/>
        <p:txBody>
          <a:bodyPr>
            <a:normAutofit fontScale="92500" lnSpcReduction="10000"/>
          </a:bodyPr>
          <a:lstStyle/>
          <a:p>
            <a:r>
              <a:rPr lang="el-GR" dirty="0"/>
              <a:t>Ως εργαλεία θεωρούνται τόσο τα </a:t>
            </a:r>
            <a:r>
              <a:rPr lang="el-GR" b="1" dirty="0"/>
              <a:t>υλικά</a:t>
            </a:r>
            <a:r>
              <a:rPr lang="el-GR" dirty="0"/>
              <a:t> που χρησιμοποιούνται για τη διαμόρφωση του αντικειμένου π.χ. οι υπολογιστές, όσο και οι </a:t>
            </a:r>
            <a:r>
              <a:rPr lang="el-GR" b="1" dirty="0"/>
              <a:t>νοητικές διαδικασίες </a:t>
            </a:r>
            <a:r>
              <a:rPr lang="el-GR" dirty="0"/>
              <a:t>(</a:t>
            </a:r>
            <a:r>
              <a:rPr lang="el-GR" dirty="0" err="1"/>
              <a:t>heuristics</a:t>
            </a:r>
            <a:r>
              <a:rPr lang="el-GR" dirty="0"/>
              <a:t>), π.χ. αιτιολόγηση, ανακάλυψη κ.τ.λ. </a:t>
            </a:r>
          </a:p>
          <a:p>
            <a:r>
              <a:rPr lang="el-GR" dirty="0"/>
              <a:t>Επιπλέον σε αντίθεση με την παραδοσιακή </a:t>
            </a:r>
            <a:r>
              <a:rPr lang="el-GR" dirty="0" smtClean="0"/>
              <a:t>γ </a:t>
            </a:r>
            <a:r>
              <a:rPr lang="el-GR" dirty="0"/>
              <a:t>ψ, η οποία ασχολείται κυρίως με τις νοητικές αναπαραστάσεις, η θεωρία της δραστηριότητας επισημαίνει τη σημασία του ρόλου των κοινωνικά </a:t>
            </a:r>
            <a:r>
              <a:rPr lang="el-GR" dirty="0" err="1"/>
              <a:t>σημασιοδοτημένων</a:t>
            </a:r>
            <a:r>
              <a:rPr lang="el-GR" dirty="0"/>
              <a:t> εργαλείων και συμβόλων καθώς η χρήση τους διαμορφώνει ανάλογα τον τρόπο σκέψης και δράσης των υποκειμένων. </a:t>
            </a:r>
          </a:p>
        </p:txBody>
      </p:sp>
    </p:spTree>
    <p:extLst>
      <p:ext uri="{BB962C8B-B14F-4D97-AF65-F5344CB8AC3E}">
        <p14:creationId xmlns:p14="http://schemas.microsoft.com/office/powerpoint/2010/main" val="34216531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θεωρία της επεξεργασίας των πληροφοριών</a:t>
            </a:r>
          </a:p>
        </p:txBody>
      </p:sp>
      <p:sp>
        <p:nvSpPr>
          <p:cNvPr id="3" name="Θέση περιεχομένου 2"/>
          <p:cNvSpPr>
            <a:spLocks noGrp="1"/>
          </p:cNvSpPr>
          <p:nvPr>
            <p:ph idx="1"/>
          </p:nvPr>
        </p:nvSpPr>
        <p:spPr/>
        <p:txBody>
          <a:bodyPr/>
          <a:lstStyle/>
          <a:p>
            <a:r>
              <a:rPr lang="el-GR" dirty="0"/>
              <a:t>Information </a:t>
            </a:r>
            <a:r>
              <a:rPr lang="el-GR" dirty="0" err="1"/>
              <a:t>Processing</a:t>
            </a:r>
            <a:endParaRPr lang="el-GR" dirty="0"/>
          </a:p>
          <a:p>
            <a:r>
              <a:rPr lang="el-GR" dirty="0"/>
              <a:t>Η θεωρία αυτή εντάσσεται στο πλαίσιο των γνωστικών θεωριών μάθησης (</a:t>
            </a:r>
            <a:r>
              <a:rPr lang="el-GR" dirty="0" err="1"/>
              <a:t>cognitive</a:t>
            </a:r>
            <a:r>
              <a:rPr lang="el-GR" dirty="0"/>
              <a:t> </a:t>
            </a:r>
            <a:r>
              <a:rPr lang="el-GR" dirty="0" err="1"/>
              <a:t>psychology</a:t>
            </a:r>
            <a:r>
              <a:rPr lang="el-GR" dirty="0" smtClean="0"/>
              <a:t>).</a:t>
            </a:r>
            <a:endParaRPr lang="el-GR" dirty="0"/>
          </a:p>
        </p:txBody>
      </p:sp>
    </p:spTree>
    <p:extLst>
      <p:ext uri="{BB962C8B-B14F-4D97-AF65-F5344CB8AC3E}">
        <p14:creationId xmlns:p14="http://schemas.microsoft.com/office/powerpoint/2010/main" val="17044318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Επεξεργασία της πληροφορίας</a:t>
            </a:r>
          </a:p>
        </p:txBody>
      </p:sp>
      <p:sp>
        <p:nvSpPr>
          <p:cNvPr id="3" name="Θέση περιεχομένου 2"/>
          <p:cNvSpPr>
            <a:spLocks noGrp="1"/>
          </p:cNvSpPr>
          <p:nvPr>
            <p:ph idx="1"/>
          </p:nvPr>
        </p:nvSpPr>
        <p:spPr/>
        <p:txBody>
          <a:bodyPr/>
          <a:lstStyle/>
          <a:p>
            <a:r>
              <a:rPr lang="el-GR" dirty="0"/>
              <a:t>Δέχεται τη σκέψη του υποκειμένου ως μέσο επεξεργασίας της πληροφορίας (</a:t>
            </a:r>
            <a:r>
              <a:rPr lang="el-GR" dirty="0" err="1"/>
              <a:t>information</a:t>
            </a:r>
            <a:r>
              <a:rPr lang="el-GR" dirty="0"/>
              <a:t> </a:t>
            </a:r>
            <a:r>
              <a:rPr lang="el-GR" dirty="0" err="1"/>
              <a:t>processing</a:t>
            </a:r>
            <a:r>
              <a:rPr lang="el-GR" dirty="0" smtClean="0"/>
              <a:t>).</a:t>
            </a:r>
            <a:endParaRPr lang="el-GR" dirty="0"/>
          </a:p>
          <a:p>
            <a:r>
              <a:rPr lang="el-GR" dirty="0" smtClean="0"/>
              <a:t>Άκμασε </a:t>
            </a:r>
            <a:r>
              <a:rPr lang="el-GR" dirty="0"/>
              <a:t>στα πλαίσια ενός ρεύματος της γνωστικής ψυχολογίας (</a:t>
            </a:r>
            <a:r>
              <a:rPr lang="el-GR" dirty="0" err="1"/>
              <a:t>cognitive</a:t>
            </a:r>
            <a:r>
              <a:rPr lang="el-GR" dirty="0"/>
              <a:t> </a:t>
            </a:r>
            <a:r>
              <a:rPr lang="el-GR" dirty="0" err="1"/>
              <a:t>psychology</a:t>
            </a:r>
            <a:r>
              <a:rPr lang="el-GR" dirty="0"/>
              <a:t>) που έχει τις απαρχές του στο αναλογικό παράδειγμα του ανθρώπου που λειτουργεί όπως ο υπολογιστής</a:t>
            </a:r>
          </a:p>
          <a:p>
            <a:r>
              <a:rPr lang="el-GR" dirty="0"/>
              <a:t>Βασικοί εκπρόσωποι αυτού του ρεύματος είναι οι R. </a:t>
            </a:r>
            <a:r>
              <a:rPr lang="el-GR" dirty="0" err="1"/>
              <a:t>Gagné</a:t>
            </a:r>
            <a:r>
              <a:rPr lang="el-GR" dirty="0"/>
              <a:t>, A. </a:t>
            </a:r>
            <a:r>
              <a:rPr lang="el-GR" dirty="0" err="1"/>
              <a:t>Newell</a:t>
            </a:r>
            <a:r>
              <a:rPr lang="el-GR" dirty="0"/>
              <a:t> και H. </a:t>
            </a:r>
            <a:r>
              <a:rPr lang="el-GR" dirty="0" err="1"/>
              <a:t>Simon</a:t>
            </a:r>
            <a:r>
              <a:rPr lang="el-GR" dirty="0" smtClean="0"/>
              <a:t>.</a:t>
            </a:r>
            <a:endParaRPr lang="el-GR" dirty="0"/>
          </a:p>
        </p:txBody>
      </p:sp>
    </p:spTree>
    <p:extLst>
      <p:ext uri="{BB962C8B-B14F-4D97-AF65-F5344CB8AC3E}">
        <p14:creationId xmlns:p14="http://schemas.microsoft.com/office/powerpoint/2010/main" val="13495687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Τι είναι μάθηση στη θεωρία επεξεργασίας της Πληροφορίας</a:t>
            </a:r>
          </a:p>
        </p:txBody>
      </p:sp>
      <p:sp>
        <p:nvSpPr>
          <p:cNvPr id="3" name="Θέση περιεχομένου 2"/>
          <p:cNvSpPr>
            <a:spLocks noGrp="1"/>
          </p:cNvSpPr>
          <p:nvPr>
            <p:ph idx="1"/>
          </p:nvPr>
        </p:nvSpPr>
        <p:spPr/>
        <p:txBody>
          <a:bodyPr/>
          <a:lstStyle/>
          <a:p>
            <a:r>
              <a:rPr lang="el-GR" dirty="0"/>
              <a:t>Η μάθηση συνίσταται στην τροποποίηση των </a:t>
            </a:r>
            <a:r>
              <a:rPr lang="el-GR" dirty="0" smtClean="0"/>
              <a:t>γνώσεων. </a:t>
            </a:r>
            <a:endParaRPr lang="el-GR" dirty="0"/>
          </a:p>
          <a:p>
            <a:r>
              <a:rPr lang="el-GR" dirty="0"/>
              <a:t>Εξαρτάται συνεπώς άμεσα από τις </a:t>
            </a:r>
            <a:r>
              <a:rPr lang="el-GR" dirty="0" err="1"/>
              <a:t>προϋπάρχουσες</a:t>
            </a:r>
            <a:r>
              <a:rPr lang="el-GR" dirty="0"/>
              <a:t> </a:t>
            </a:r>
            <a:r>
              <a:rPr lang="el-GR" dirty="0" smtClean="0"/>
              <a:t>γνώσεις.</a:t>
            </a:r>
            <a:endParaRPr lang="el-GR" dirty="0"/>
          </a:p>
          <a:p>
            <a:r>
              <a:rPr lang="el-GR" dirty="0"/>
              <a:t>Η μάθηση είναι ενεργή ατομική διαδικασία οικοδόμησης νοήματος μέσω </a:t>
            </a:r>
            <a:r>
              <a:rPr lang="el-GR" dirty="0" smtClean="0"/>
              <a:t>εμπειριών.</a:t>
            </a:r>
            <a:endParaRPr lang="el-GR" dirty="0"/>
          </a:p>
        </p:txBody>
      </p:sp>
    </p:spTree>
    <p:extLst>
      <p:ext uri="{BB962C8B-B14F-4D97-AF65-F5344CB8AC3E}">
        <p14:creationId xmlns:p14="http://schemas.microsoft.com/office/powerpoint/2010/main" val="1132565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Βασική </a:t>
            </a:r>
            <a:r>
              <a:rPr lang="el-GR" dirty="0" smtClean="0"/>
              <a:t>αρχή</a:t>
            </a:r>
            <a:endParaRPr lang="el-GR" dirty="0"/>
          </a:p>
        </p:txBody>
      </p:sp>
      <p:sp>
        <p:nvSpPr>
          <p:cNvPr id="3" name="Θέση περιεχομένου 2"/>
          <p:cNvSpPr>
            <a:spLocks noGrp="1"/>
          </p:cNvSpPr>
          <p:nvPr>
            <p:ph idx="1"/>
          </p:nvPr>
        </p:nvSpPr>
        <p:spPr/>
        <p:txBody>
          <a:bodyPr/>
          <a:lstStyle/>
          <a:p>
            <a:r>
              <a:rPr lang="el-GR" dirty="0"/>
              <a:t>Η εστίαση στην αναπαράσταση (</a:t>
            </a:r>
            <a:r>
              <a:rPr lang="el-GR" dirty="0" err="1"/>
              <a:t>representation</a:t>
            </a:r>
            <a:r>
              <a:rPr lang="el-GR" dirty="0"/>
              <a:t>) από το γνωστικό σύστημα της πληροφοριακής ροής και στην επεξεργασία της. </a:t>
            </a:r>
          </a:p>
          <a:p>
            <a:r>
              <a:rPr lang="el-GR" dirty="0"/>
              <a:t>Η επεξεργασία της πληροφορίας στο πλαίσιο αυτό νοείται ως υπολογισμός, χειρισμός δηλαδή συμβόλων</a:t>
            </a:r>
            <a:r>
              <a:rPr lang="el-GR" dirty="0" smtClean="0"/>
              <a:t>.</a:t>
            </a:r>
            <a:endParaRPr lang="el-GR" dirty="0"/>
          </a:p>
        </p:txBody>
      </p:sp>
    </p:spTree>
    <p:extLst>
      <p:ext uri="{BB962C8B-B14F-4D97-AF65-F5344CB8AC3E}">
        <p14:creationId xmlns:p14="http://schemas.microsoft.com/office/powerpoint/2010/main" val="22095303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Γνώσεις - </a:t>
            </a:r>
            <a:r>
              <a:rPr lang="el-GR" dirty="0" smtClean="0"/>
              <a:t>Αναπαραστάσεις</a:t>
            </a:r>
            <a:endParaRPr lang="el-GR" dirty="0"/>
          </a:p>
        </p:txBody>
      </p:sp>
      <p:sp>
        <p:nvSpPr>
          <p:cNvPr id="3" name="Θέση περιεχομένου 2"/>
          <p:cNvSpPr>
            <a:spLocks noGrp="1"/>
          </p:cNvSpPr>
          <p:nvPr>
            <p:ph idx="1"/>
          </p:nvPr>
        </p:nvSpPr>
        <p:spPr/>
        <p:txBody>
          <a:bodyPr/>
          <a:lstStyle/>
          <a:p>
            <a:r>
              <a:rPr lang="el-GR" dirty="0"/>
              <a:t>Γνώσεις: (ανεξάρτητα από την εγκυρότητά τους) δομές σταθεροποιημένες στη «μακροπρόθεσμη μνήμη». </a:t>
            </a:r>
          </a:p>
          <a:p>
            <a:pPr marL="400050" lvl="1" indent="0">
              <a:buNone/>
            </a:pPr>
            <a:r>
              <a:rPr lang="el-GR" dirty="0"/>
              <a:t>Ο διαρκής αυτός χαρακτήρας τους, τις διακρίνει από τις αναπαραστάσεις </a:t>
            </a:r>
          </a:p>
          <a:p>
            <a:r>
              <a:rPr lang="el-GR" dirty="0"/>
              <a:t>Αναπαραστάσεις: περιστασιακές δομές που δημιουργήθηκαν σε μια συγκεκριμένη κατάσταση και για συγκεκριμένους στόχους και βρίσκονται αποθηκευμένες στη «βραχυπρόθεσμη μνήμη</a:t>
            </a:r>
            <a:r>
              <a:rPr lang="el-GR" dirty="0" smtClean="0"/>
              <a:t>».</a:t>
            </a:r>
            <a:endParaRPr lang="el-GR" dirty="0"/>
          </a:p>
        </p:txBody>
      </p:sp>
    </p:spTree>
    <p:extLst>
      <p:ext uri="{BB962C8B-B14F-4D97-AF65-F5344CB8AC3E}">
        <p14:creationId xmlns:p14="http://schemas.microsoft.com/office/powerpoint/2010/main" val="439819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Θεωρίες Μάθησης και υπολογιστικά περιβάλλοντα</a:t>
            </a: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Τρεις κύριες ψυχολογικές θεωρίες στην ανάπτυξη υπολογιστικών περιβαλλόντων μάθησης: </a:t>
            </a:r>
          </a:p>
          <a:p>
            <a:r>
              <a:rPr lang="el-GR" dirty="0"/>
              <a:t>Συμπεριφοριστικές θεωρίες (behaviorism) </a:t>
            </a:r>
          </a:p>
          <a:p>
            <a:r>
              <a:rPr lang="el-GR" dirty="0"/>
              <a:t>Γνωστικές θεωρίες </a:t>
            </a:r>
          </a:p>
          <a:p>
            <a:pPr lvl="1"/>
            <a:r>
              <a:rPr lang="el-GR" dirty="0" err="1" smtClean="0"/>
              <a:t>οικοδομισμός</a:t>
            </a:r>
            <a:r>
              <a:rPr lang="el-GR" dirty="0" smtClean="0"/>
              <a:t> ή </a:t>
            </a:r>
            <a:r>
              <a:rPr lang="el-GR" dirty="0" err="1" smtClean="0"/>
              <a:t>δομητισμός</a:t>
            </a:r>
            <a:r>
              <a:rPr lang="el-GR" dirty="0" smtClean="0"/>
              <a:t> (constructivism) με τις διάφορες εκδοχές του (κλασικός </a:t>
            </a:r>
            <a:r>
              <a:rPr lang="el-GR" dirty="0" err="1" smtClean="0"/>
              <a:t>οικοδομισμός</a:t>
            </a:r>
            <a:r>
              <a:rPr lang="el-GR" dirty="0" smtClean="0"/>
              <a:t> και </a:t>
            </a:r>
            <a:r>
              <a:rPr lang="el-GR" dirty="0" err="1" smtClean="0"/>
              <a:t>κονστρακτιονισμός</a:t>
            </a:r>
            <a:r>
              <a:rPr lang="el-GR" dirty="0" smtClean="0"/>
              <a:t> (constructionism))</a:t>
            </a:r>
          </a:p>
          <a:p>
            <a:pPr lvl="1"/>
            <a:r>
              <a:rPr lang="el-GR" dirty="0" smtClean="0"/>
              <a:t>θεωρία επεξεργασίας της πληροφορίας </a:t>
            </a:r>
          </a:p>
          <a:p>
            <a:r>
              <a:rPr lang="el-GR" dirty="0" smtClean="0"/>
              <a:t>Κοινωνικοπολιτισμικές θεωρίες μάθησης</a:t>
            </a:r>
          </a:p>
          <a:p>
            <a:pPr lvl="1"/>
            <a:r>
              <a:rPr lang="el-GR" dirty="0" err="1" smtClean="0"/>
              <a:t>Κοινωνιογνωστικές</a:t>
            </a:r>
            <a:r>
              <a:rPr lang="el-GR" dirty="0" smtClean="0"/>
              <a:t> </a:t>
            </a:r>
            <a:r>
              <a:rPr lang="el-GR" dirty="0"/>
              <a:t>θεωρίες (κοινωνική αλληλεπίδραση – διερευνητική μάθηση)</a:t>
            </a:r>
          </a:p>
          <a:p>
            <a:pPr lvl="1"/>
            <a:r>
              <a:rPr lang="el-GR" dirty="0"/>
              <a:t>Θεωρία της δραστηριότητας (activity theory)</a:t>
            </a:r>
          </a:p>
          <a:p>
            <a:pPr lvl="1"/>
            <a:r>
              <a:rPr lang="el-GR" dirty="0"/>
              <a:t>Κατανεμημένη γνώση (</a:t>
            </a:r>
            <a:r>
              <a:rPr lang="el-GR" dirty="0" err="1"/>
              <a:t>distributed</a:t>
            </a:r>
            <a:r>
              <a:rPr lang="el-GR" dirty="0"/>
              <a:t> </a:t>
            </a:r>
            <a:r>
              <a:rPr lang="el-GR" dirty="0" err="1"/>
              <a:t>cognition</a:t>
            </a:r>
            <a:r>
              <a:rPr lang="el-GR" dirty="0"/>
              <a:t>) </a:t>
            </a:r>
          </a:p>
          <a:p>
            <a:pPr lvl="1"/>
            <a:r>
              <a:rPr lang="el-GR" dirty="0" smtClean="0"/>
              <a:t>Εγκαθιδρυμένη </a:t>
            </a:r>
            <a:r>
              <a:rPr lang="el-GR" dirty="0"/>
              <a:t>γνώση (</a:t>
            </a:r>
            <a:r>
              <a:rPr lang="el-GR" dirty="0" err="1"/>
              <a:t>situated</a:t>
            </a:r>
            <a:r>
              <a:rPr lang="el-GR" dirty="0"/>
              <a:t> </a:t>
            </a:r>
            <a:r>
              <a:rPr lang="el-GR" dirty="0" err="1"/>
              <a:t>cognition</a:t>
            </a:r>
            <a:r>
              <a:rPr lang="el-GR" dirty="0" smtClean="0"/>
              <a:t>)</a:t>
            </a:r>
            <a:endParaRPr lang="el-GR" dirty="0"/>
          </a:p>
        </p:txBody>
      </p:sp>
    </p:spTree>
    <p:extLst>
      <p:ext uri="{BB962C8B-B14F-4D97-AF65-F5344CB8AC3E}">
        <p14:creationId xmlns:p14="http://schemas.microsoft.com/office/powerpoint/2010/main" val="1445222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συμβολή της θεωρίας επεξεργασίας της πληροφορίας</a:t>
            </a:r>
          </a:p>
        </p:txBody>
      </p:sp>
      <p:sp>
        <p:nvSpPr>
          <p:cNvPr id="3" name="Θέση περιεχομένου 2"/>
          <p:cNvSpPr>
            <a:spLocks noGrp="1"/>
          </p:cNvSpPr>
          <p:nvPr>
            <p:ph idx="1"/>
          </p:nvPr>
        </p:nvSpPr>
        <p:spPr/>
        <p:txBody>
          <a:bodyPr>
            <a:normAutofit fontScale="92500" lnSpcReduction="20000"/>
          </a:bodyPr>
          <a:lstStyle/>
          <a:p>
            <a:r>
              <a:rPr lang="el-GR" dirty="0"/>
              <a:t>Στο σχεδιασμό μαθησιακών </a:t>
            </a:r>
            <a:r>
              <a:rPr lang="el-GR" dirty="0" smtClean="0"/>
              <a:t>περιβαλλόντων.</a:t>
            </a:r>
            <a:endParaRPr lang="el-GR" dirty="0"/>
          </a:p>
          <a:p>
            <a:r>
              <a:rPr lang="el-GR" dirty="0"/>
              <a:t>Διαδικασίες επίλυσης </a:t>
            </a:r>
            <a:r>
              <a:rPr lang="el-GR" dirty="0" smtClean="0"/>
              <a:t>προβλημάτων.</a:t>
            </a:r>
            <a:endParaRPr lang="el-GR" dirty="0"/>
          </a:p>
          <a:p>
            <a:r>
              <a:rPr lang="el-GR" dirty="0"/>
              <a:t>Διάκριση ανάμεσα σε αρχάριους και </a:t>
            </a:r>
            <a:r>
              <a:rPr lang="el-GR" dirty="0" smtClean="0"/>
              <a:t>ειδικούς.</a:t>
            </a:r>
            <a:endParaRPr lang="el-GR" dirty="0"/>
          </a:p>
          <a:p>
            <a:r>
              <a:rPr lang="el-GR" dirty="0"/>
              <a:t>Χειρισμός δηλωτικών και διαδικαστικών γνώσεων, καθώς και </a:t>
            </a:r>
            <a:r>
              <a:rPr lang="el-GR" dirty="0" err="1" smtClean="0"/>
              <a:t>μεταγνώσεων</a:t>
            </a:r>
            <a:r>
              <a:rPr lang="el-GR" dirty="0" smtClean="0"/>
              <a:t>.</a:t>
            </a:r>
            <a:endParaRPr lang="el-GR" dirty="0"/>
          </a:p>
          <a:p>
            <a:r>
              <a:rPr lang="el-GR" dirty="0"/>
              <a:t>Αναζήτηση </a:t>
            </a:r>
            <a:r>
              <a:rPr lang="el-GR" dirty="0" err="1"/>
              <a:t>ευρετικών</a:t>
            </a:r>
            <a:r>
              <a:rPr lang="el-GR" dirty="0"/>
              <a:t> </a:t>
            </a:r>
            <a:r>
              <a:rPr lang="el-GR" dirty="0" smtClean="0"/>
              <a:t>στρατηγικών.</a:t>
            </a:r>
            <a:endParaRPr lang="el-GR" dirty="0"/>
          </a:p>
          <a:p>
            <a:r>
              <a:rPr lang="el-GR" dirty="0"/>
              <a:t>Εννοιολογική αλλαγή: </a:t>
            </a:r>
            <a:endParaRPr lang="el-GR" dirty="0" smtClean="0"/>
          </a:p>
          <a:p>
            <a:pPr marL="857250" lvl="1" indent="-457200"/>
            <a:r>
              <a:rPr lang="el-GR" dirty="0" smtClean="0"/>
              <a:t>ποιοτική </a:t>
            </a:r>
            <a:r>
              <a:rPr lang="el-GR" dirty="0"/>
              <a:t>αλλαγή του συστήματος των αναπαραστάσεων, των σχημάτων και των νοητικών μοντέλων αυτών που </a:t>
            </a:r>
            <a:r>
              <a:rPr lang="el-GR" dirty="0" smtClean="0"/>
              <a:t>μαθαίνουν.</a:t>
            </a:r>
            <a:endParaRPr lang="el-GR" dirty="0"/>
          </a:p>
        </p:txBody>
      </p:sp>
    </p:spTree>
    <p:extLst>
      <p:ext uri="{BB962C8B-B14F-4D97-AF65-F5344CB8AC3E}">
        <p14:creationId xmlns:p14="http://schemas.microsoft.com/office/powerpoint/2010/main" val="3001904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Τεχνητή νοημοσύνη</a:t>
            </a:r>
          </a:p>
        </p:txBody>
      </p:sp>
      <p:sp>
        <p:nvSpPr>
          <p:cNvPr id="3" name="Θέση περιεχομένου 2"/>
          <p:cNvSpPr>
            <a:spLocks noGrp="1"/>
          </p:cNvSpPr>
          <p:nvPr>
            <p:ph idx="1"/>
          </p:nvPr>
        </p:nvSpPr>
        <p:spPr/>
        <p:txBody>
          <a:bodyPr/>
          <a:lstStyle/>
          <a:p>
            <a:r>
              <a:rPr lang="el-GR" dirty="0"/>
              <a:t>Η πιο σημαντική εφαρμογή της θεωρίας επεξεργασίας της πληροφορίας στο σχεδιασμό υπολογιστικών περιβαλλόντων μάθησης είναι οι εκπαιδευτικές εφαρμογές της τεχνητής </a:t>
            </a:r>
            <a:r>
              <a:rPr lang="el-GR" dirty="0" smtClean="0"/>
              <a:t>νοημοσύνης που </a:t>
            </a:r>
            <a:r>
              <a:rPr lang="el-GR" dirty="0"/>
              <a:t>ονομάζονται έμπειρα διδακτικά συστήματα</a:t>
            </a:r>
            <a:r>
              <a:rPr lang="el-GR" dirty="0" smtClean="0"/>
              <a:t>.</a:t>
            </a:r>
            <a:endParaRPr lang="el-GR" dirty="0"/>
          </a:p>
        </p:txBody>
      </p:sp>
    </p:spTree>
    <p:extLst>
      <p:ext uri="{BB962C8B-B14F-4D97-AF65-F5344CB8AC3E}">
        <p14:creationId xmlns:p14="http://schemas.microsoft.com/office/powerpoint/2010/main" val="3050968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
        <p:nvSpPr>
          <p:cNvPr id="8" name="Υπότιτλος 7"/>
          <p:cNvSpPr>
            <a:spLocks noGrp="1"/>
          </p:cNvSpPr>
          <p:nvPr>
            <p:ph type="subTitle" idx="1"/>
          </p:nvPr>
        </p:nvSpPr>
        <p:spPr/>
        <p:txBody>
          <a:bodyPr/>
          <a:lstStyle/>
          <a:p>
            <a:r>
              <a:rPr lang="el-GR" dirty="0"/>
              <a:t>Θεωρίες μάθησης</a:t>
            </a:r>
          </a:p>
        </p:txBody>
      </p:sp>
    </p:spTree>
    <p:extLst>
      <p:ext uri="{BB962C8B-B14F-4D97-AF65-F5344CB8AC3E}">
        <p14:creationId xmlns:p14="http://schemas.microsoft.com/office/powerpoint/2010/main" val="14453090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1981200" y="1340769"/>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653136"/>
            <a:ext cx="5501640" cy="1386840"/>
          </a:xfrm>
          <a:prstGeom prst="rect">
            <a:avLst/>
          </a:prstGeom>
        </p:spPr>
      </p:pic>
    </p:spTree>
    <p:extLst>
      <p:ext uri="{BB962C8B-B14F-4D97-AF65-F5344CB8AC3E}">
        <p14:creationId xmlns:p14="http://schemas.microsoft.com/office/powerpoint/2010/main" val="4078015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919752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623392" y="1556793"/>
            <a:ext cx="10945216" cy="4525963"/>
          </a:xfrm>
        </p:spPr>
        <p:txBody>
          <a:bodyPr>
            <a:normAutofit/>
          </a:bodyPr>
          <a:lstStyle/>
          <a:p>
            <a:pPr marL="0" indent="0">
              <a:buNone/>
            </a:pPr>
            <a:r>
              <a:rPr lang="el-GR" sz="2000" dirty="0"/>
              <a:t>Το παρόν έργο αποτελεί την έκδοση </a:t>
            </a:r>
            <a:r>
              <a:rPr lang="en-US" sz="2000" dirty="0" smtClean="0"/>
              <a:t>1.0</a:t>
            </a:r>
            <a:r>
              <a:rPr lang="el-GR" sz="2000" dirty="0" smtClean="0"/>
              <a:t>.  </a:t>
            </a:r>
            <a:endParaRPr lang="el-GR" sz="2000" dirty="0"/>
          </a:p>
        </p:txBody>
      </p:sp>
    </p:spTree>
    <p:extLst>
      <p:ext uri="{BB962C8B-B14F-4D97-AF65-F5344CB8AC3E}">
        <p14:creationId xmlns:p14="http://schemas.microsoft.com/office/powerpoint/2010/main" val="6014747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smtClean="0"/>
              <a:t>Ζαχαρούλα Σμυρναίου. «Παιδαγωγικά, </a:t>
            </a:r>
            <a:r>
              <a:rPr lang="el-GR" sz="2000" dirty="0"/>
              <a:t>Διδακτική μάθηση και </a:t>
            </a:r>
            <a:r>
              <a:rPr lang="el-GR" sz="2000" dirty="0" smtClean="0"/>
              <a:t>διδασκαλία, </a:t>
            </a:r>
            <a:r>
              <a:rPr lang="el-GR" sz="2000" dirty="0"/>
              <a:t>Θεωρίες μάθησης»</a:t>
            </a:r>
            <a:r>
              <a:rPr lang="en-US" sz="2000" dirty="0"/>
              <a:t>.</a:t>
            </a:r>
            <a:r>
              <a:rPr lang="el-GR" sz="2000" dirty="0" smtClean="0"/>
              <a:t> </a:t>
            </a:r>
            <a:r>
              <a:rPr lang="el-GR" sz="2000" dirty="0"/>
              <a:t>Έκδοση: 1.0. Αθήνα 2014. Διαθέσιμο από τη δικτυακή διεύθυνση: </a:t>
            </a:r>
            <a:r>
              <a:rPr lang="en-US" sz="2000" dirty="0"/>
              <a:t>http://opencourses.uoa.gr/courses/MATH18/</a:t>
            </a:r>
            <a:r>
              <a:rPr lang="el-GR" sz="2000" dirty="0" smtClean="0"/>
              <a:t>.</a:t>
            </a:r>
            <a:endParaRPr lang="el-GR" sz="2000" dirty="0"/>
          </a:p>
          <a:p>
            <a:endParaRPr lang="el-GR" sz="2000" dirty="0"/>
          </a:p>
        </p:txBody>
      </p:sp>
    </p:spTree>
    <p:extLst>
      <p:ext uri="{BB962C8B-B14F-4D97-AF65-F5344CB8AC3E}">
        <p14:creationId xmlns:p14="http://schemas.microsoft.com/office/powerpoint/2010/main" val="27151508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631504" y="764705"/>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31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τόπο</a:t>
            </a:r>
            <a:endParaRPr lang="en-US" dirty="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a:solidFill>
                  <a:prstClr val="black"/>
                </a:solidFill>
              </a:rPr>
              <a:t>Ο 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1176056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5765416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03512" y="1556793"/>
            <a:ext cx="8856984" cy="4884950"/>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b="1" dirty="0"/>
              <a:t>Εικόνα </a:t>
            </a:r>
            <a:r>
              <a:rPr lang="el-GR" sz="2000" b="1" dirty="0" smtClean="0"/>
              <a:t>1</a:t>
            </a:r>
            <a:r>
              <a:rPr lang="en-US" sz="2000" b="1" dirty="0" smtClean="0"/>
              <a:t>. </a:t>
            </a:r>
            <a:r>
              <a:rPr lang="it-IT" sz="2000" dirty="0"/>
              <a:t>"Jean-piaget". Con licenza Pubblico dominio tramite </a:t>
            </a:r>
            <a:r>
              <a:rPr lang="it-IT" sz="2000" dirty="0" smtClean="0"/>
              <a:t>Wikipedia</a:t>
            </a:r>
            <a:r>
              <a:rPr lang="el-GR" sz="2000" dirty="0" smtClean="0"/>
              <a:t> (</a:t>
            </a:r>
            <a:r>
              <a:rPr lang="en-US" sz="2000" dirty="0" smtClean="0"/>
              <a:t>License: Public Domain)</a:t>
            </a:r>
            <a:r>
              <a:rPr lang="it-IT" sz="2000" dirty="0" smtClean="0"/>
              <a:t>. </a:t>
            </a:r>
            <a:r>
              <a:rPr lang="el-GR" sz="2000" dirty="0" smtClean="0"/>
              <a:t>Σύνδεσμος: </a:t>
            </a:r>
            <a:r>
              <a:rPr lang="it-IT" sz="2000" dirty="0" smtClean="0">
                <a:hlinkClick r:id="rId3"/>
              </a:rPr>
              <a:t>http</a:t>
            </a:r>
            <a:r>
              <a:rPr lang="it-IT" sz="2000" dirty="0">
                <a:hlinkClick r:id="rId3"/>
              </a:rPr>
              <a:t>://</a:t>
            </a:r>
            <a:r>
              <a:rPr lang="it-IT" sz="2000" dirty="0" smtClean="0">
                <a:hlinkClick r:id="rId3"/>
              </a:rPr>
              <a:t>it.wikipedia.org/wiki/File:Jean-piaget.jpg#mediaviewer/File:Jean-piaget.jpg</a:t>
            </a:r>
            <a:r>
              <a:rPr lang="el-GR" sz="2000" dirty="0"/>
              <a:t> </a:t>
            </a:r>
            <a:endParaRPr lang="en-US" sz="2000" dirty="0" smtClean="0"/>
          </a:p>
          <a:p>
            <a:pPr marL="0" indent="0">
              <a:buNone/>
            </a:pPr>
            <a:r>
              <a:rPr lang="el-GR" sz="2000" b="1" dirty="0" smtClean="0"/>
              <a:t>Εικόνα 2. </a:t>
            </a:r>
            <a:r>
              <a:rPr lang="en-US" sz="2000" dirty="0" smtClean="0"/>
              <a:t>Jerome Bruner. </a:t>
            </a:r>
            <a:r>
              <a:rPr lang="en-US" sz="2000" dirty="0"/>
              <a:t>Copyrighted by Education Update, Inc</a:t>
            </a:r>
            <a:r>
              <a:rPr lang="en-US" sz="2000" dirty="0" smtClean="0"/>
              <a:t>. </a:t>
            </a:r>
            <a:r>
              <a:rPr lang="el-GR" sz="2000" dirty="0" smtClean="0"/>
              <a:t>Σύνδεσμος: </a:t>
            </a:r>
            <a:r>
              <a:rPr lang="en-US" sz="2000" dirty="0">
                <a:hlinkClick r:id="rId4"/>
              </a:rPr>
              <a:t>http://</a:t>
            </a:r>
            <a:r>
              <a:rPr lang="en-US" sz="2000" dirty="0" smtClean="0">
                <a:hlinkClick r:id="rId4"/>
              </a:rPr>
              <a:t>www.educationupdate.com/archives/2005/Nov/html/col-jeromebutler.html</a:t>
            </a:r>
            <a:r>
              <a:rPr lang="el-GR" sz="2000" dirty="0" smtClean="0"/>
              <a:t> </a:t>
            </a:r>
            <a:endParaRPr lang="en-US" sz="2000" dirty="0"/>
          </a:p>
          <a:p>
            <a:pPr marL="0" indent="0">
              <a:buNone/>
            </a:pPr>
            <a:r>
              <a:rPr lang="el-GR" sz="2000" b="1" dirty="0" smtClean="0"/>
              <a:t>Εικόνα </a:t>
            </a:r>
            <a:r>
              <a:rPr lang="en-US" sz="2000" b="1" dirty="0"/>
              <a:t>3</a:t>
            </a:r>
            <a:r>
              <a:rPr lang="el-GR" sz="2000" b="1" dirty="0" smtClean="0"/>
              <a:t>. </a:t>
            </a:r>
            <a:r>
              <a:rPr lang="en-US" sz="2000" dirty="0" smtClean="0"/>
              <a:t>"</a:t>
            </a:r>
            <a:r>
              <a:rPr lang="en-US" sz="2000" dirty="0"/>
              <a:t>Lev Vygotsky 1896-1934" </a:t>
            </a:r>
            <a:r>
              <a:rPr lang="el-GR" sz="2000" dirty="0"/>
              <a:t>από τον </a:t>
            </a:r>
            <a:r>
              <a:rPr lang="en-US" sz="2000" dirty="0"/>
              <a:t>The </a:t>
            </a:r>
            <a:r>
              <a:rPr lang="en-US" sz="2000" dirty="0" err="1"/>
              <a:t>Vigotsky</a:t>
            </a:r>
            <a:r>
              <a:rPr lang="en-US" sz="2000" dirty="0"/>
              <a:t> Project - http://webpages.charter.net/schmolze1/vygotsky/. </a:t>
            </a:r>
            <a:r>
              <a:rPr lang="el-GR" sz="2000" dirty="0"/>
              <a:t>Υπό την άδεια </a:t>
            </a:r>
            <a:r>
              <a:rPr lang="en-US" sz="2000" dirty="0"/>
              <a:t>Creative Commons Attribution-Share Alike 3.0 </a:t>
            </a:r>
            <a:r>
              <a:rPr lang="el-GR" sz="2000" dirty="0"/>
              <a:t>μέσω </a:t>
            </a:r>
            <a:r>
              <a:rPr lang="en-US" sz="2000" dirty="0"/>
              <a:t>Wikimedia </a:t>
            </a:r>
            <a:r>
              <a:rPr lang="en-US" sz="2000" dirty="0" smtClean="0"/>
              <a:t>Commons. </a:t>
            </a:r>
            <a:r>
              <a:rPr lang="el-GR" sz="2000" dirty="0" smtClean="0"/>
              <a:t>Σύνδεσμος: </a:t>
            </a:r>
            <a:r>
              <a:rPr lang="en-US" sz="2000" dirty="0" smtClean="0">
                <a:hlinkClick r:id="rId5"/>
              </a:rPr>
              <a:t>http</a:t>
            </a:r>
            <a:r>
              <a:rPr lang="en-US" sz="2000" dirty="0">
                <a:hlinkClick r:id="rId5"/>
              </a:rPr>
              <a:t>://</a:t>
            </a:r>
            <a:r>
              <a:rPr lang="en-US" sz="2000" dirty="0" smtClean="0">
                <a:hlinkClick r:id="rId5"/>
              </a:rPr>
              <a:t>commons.wikimedia.org/wiki/File:Lev_Vygotsky_1896-1934.jpg#mediaviewer/File:Lev_Vygotsky_1896-1934.jpg</a:t>
            </a:r>
            <a:endParaRPr lang="en-US" sz="2000" dirty="0" smtClean="0"/>
          </a:p>
          <a:p>
            <a:pPr marL="0" indent="0">
              <a:buNone/>
            </a:pPr>
            <a:endParaRPr lang="el-GR" sz="2000" dirty="0"/>
          </a:p>
          <a:p>
            <a:pPr marL="0" indent="0">
              <a:buNone/>
            </a:pPr>
            <a:endParaRPr lang="en-US" sz="2000" dirty="0">
              <a:solidFill>
                <a:srgbClr val="FF0000"/>
              </a:solidFill>
            </a:endParaRPr>
          </a:p>
          <a:p>
            <a:pPr marL="0" indent="0">
              <a:buNone/>
            </a:pPr>
            <a:endParaRPr lang="en-US" sz="2000" dirty="0" smtClean="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1295605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συμπεριφοριστικές προσεγγίσεις </a:t>
            </a:r>
          </a:p>
        </p:txBody>
      </p:sp>
      <p:sp>
        <p:nvSpPr>
          <p:cNvPr id="3" name="Θέση περιεχομένου 2"/>
          <p:cNvSpPr>
            <a:spLocks noGrp="1"/>
          </p:cNvSpPr>
          <p:nvPr>
            <p:ph idx="1"/>
          </p:nvPr>
        </p:nvSpPr>
        <p:spPr/>
        <p:txBody>
          <a:bodyPr/>
          <a:lstStyle/>
          <a:p>
            <a:r>
              <a:rPr lang="el-GR" dirty="0"/>
              <a:t>Δίνουν έμφαση στην αναμετάδοση της πληροφορίας και στην τροποποίηση της συμπεριφοράς. </a:t>
            </a:r>
          </a:p>
          <a:p>
            <a:r>
              <a:rPr lang="el-GR" dirty="0"/>
              <a:t>Το πλαίσιο αυτό προσφέρει μια πολύ «τεχνική» προσέγγιση των αντίστοιχων εκπαιδευτικών εφαρμογών: </a:t>
            </a:r>
          </a:p>
          <a:p>
            <a:pPr lvl="1"/>
            <a:r>
              <a:rPr lang="el-GR" dirty="0"/>
              <a:t>αυτό που προέχει είναι ο ξεκάθαρος και λειτουργικός ορισμός των παιδαγωγικών και διδακτικών στόχων που πρέπει να επιτευχθούν. </a:t>
            </a:r>
          </a:p>
        </p:txBody>
      </p:sp>
    </p:spTree>
    <p:extLst>
      <p:ext uri="{BB962C8B-B14F-4D97-AF65-F5344CB8AC3E}">
        <p14:creationId xmlns:p14="http://schemas.microsoft.com/office/powerpoint/2010/main" val="24227529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392"/>
            <a:ext cx="9144000" cy="1143000"/>
          </a:xfrm>
        </p:spPr>
        <p:txBody>
          <a:bodyPr>
            <a:noAutofit/>
          </a:bodyPr>
          <a:lstStyle/>
          <a:p>
            <a:r>
              <a:rPr lang="el-GR" dirty="0"/>
              <a:t>Σημείωμα Χρήσης Έργων </a:t>
            </a:r>
            <a:r>
              <a:rPr lang="el-GR" dirty="0" smtClean="0"/>
              <a:t>Τρίτων</a:t>
            </a:r>
            <a:r>
              <a:rPr lang="en-US" smtClean="0"/>
              <a:t> (2/2)</a:t>
            </a:r>
            <a:endParaRPr lang="el-GR" dirty="0"/>
          </a:p>
        </p:txBody>
      </p:sp>
      <p:sp>
        <p:nvSpPr>
          <p:cNvPr id="3" name="Content Placeholder 2"/>
          <p:cNvSpPr>
            <a:spLocks noGrp="1"/>
          </p:cNvSpPr>
          <p:nvPr>
            <p:ph idx="1"/>
          </p:nvPr>
        </p:nvSpPr>
        <p:spPr>
          <a:xfrm>
            <a:off x="1703512" y="1556793"/>
            <a:ext cx="8856984" cy="4884950"/>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b="1" dirty="0" smtClean="0"/>
              <a:t>Εικόνα 4. </a:t>
            </a:r>
            <a:r>
              <a:rPr lang="en-US" sz="2000" dirty="0" err="1"/>
              <a:t>Burrhus</a:t>
            </a:r>
            <a:r>
              <a:rPr lang="en-US" sz="2000" dirty="0"/>
              <a:t> Frederick </a:t>
            </a:r>
            <a:r>
              <a:rPr lang="en-US" sz="2000" dirty="0" smtClean="0"/>
              <a:t>Skinner. </a:t>
            </a:r>
            <a:r>
              <a:rPr lang="en-US" sz="2000" dirty="0"/>
              <a:t>Copyrighted by </a:t>
            </a:r>
            <a:r>
              <a:rPr lang="en-US" sz="2000" dirty="0" smtClean="0"/>
              <a:t>slideshare.net . </a:t>
            </a:r>
            <a:r>
              <a:rPr lang="el-GR" sz="2000" dirty="0" smtClean="0"/>
              <a:t>Σύνδεσμος: </a:t>
            </a:r>
            <a:r>
              <a:rPr lang="en-US" sz="2000" dirty="0">
                <a:hlinkClick r:id="rId3"/>
              </a:rPr>
              <a:t>http://</a:t>
            </a:r>
            <a:r>
              <a:rPr lang="en-US" sz="2000" dirty="0" smtClean="0">
                <a:hlinkClick r:id="rId3"/>
              </a:rPr>
              <a:t>www.slideshare.net/dimitramp/ss-9773864</a:t>
            </a:r>
            <a:r>
              <a:rPr lang="el-GR" sz="2000" dirty="0" smtClean="0"/>
              <a:t> . Πηγή:</a:t>
            </a:r>
            <a:r>
              <a:rPr lang="en-US" sz="2000" dirty="0" smtClean="0"/>
              <a:t> </a:t>
            </a:r>
            <a:r>
              <a:rPr lang="en-US" sz="2000" dirty="0" smtClean="0">
                <a:hlinkClick r:id="rId4"/>
              </a:rPr>
              <a:t>http</a:t>
            </a:r>
            <a:r>
              <a:rPr lang="en-US" sz="2000" dirty="0">
                <a:hlinkClick r:id="rId4"/>
              </a:rPr>
              <a:t>://www.slideshare.net</a:t>
            </a:r>
            <a:r>
              <a:rPr lang="en-US" sz="2000" dirty="0" smtClean="0">
                <a:hlinkClick r:id="rId4"/>
              </a:rPr>
              <a:t>/</a:t>
            </a:r>
            <a:r>
              <a:rPr lang="el-GR" sz="2000" dirty="0" smtClean="0"/>
              <a:t> </a:t>
            </a:r>
            <a:endParaRPr lang="en-US" sz="2000" dirty="0" smtClean="0">
              <a:solidFill>
                <a:srgbClr val="FF0000"/>
              </a:solidFill>
            </a:endParaRPr>
          </a:p>
          <a:p>
            <a:pPr marL="0" indent="0">
              <a:buNone/>
            </a:pPr>
            <a:endParaRPr lang="en-US" sz="2000" dirty="0" smtClean="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1371430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a:t>
            </a:r>
            <a:r>
              <a:rPr lang="el-GR" dirty="0" err="1"/>
              <a:t>οικοδομητιστικές</a:t>
            </a:r>
            <a:r>
              <a:rPr lang="el-GR" dirty="0"/>
              <a:t> (γνωστικές) προσεγγίσεις</a:t>
            </a:r>
          </a:p>
        </p:txBody>
      </p:sp>
      <p:sp>
        <p:nvSpPr>
          <p:cNvPr id="3" name="Θέση περιεχομένου 2"/>
          <p:cNvSpPr>
            <a:spLocks noGrp="1"/>
          </p:cNvSpPr>
          <p:nvPr>
            <p:ph idx="1"/>
          </p:nvPr>
        </p:nvSpPr>
        <p:spPr/>
        <p:txBody>
          <a:bodyPr>
            <a:normAutofit fontScale="92500"/>
          </a:bodyPr>
          <a:lstStyle/>
          <a:p>
            <a:r>
              <a:rPr lang="el-GR" dirty="0"/>
              <a:t>Αναγνωρίζουν ότι τα παιδιά, πριν ακόμα πάνε στο σχολείο διαθέτουν γνώσεις και αυτό που χρειάζεται είναι να βοηθηθούν ώστε να οικοδομήσουν νέες γνώσεις πάνω σε αυτές που ήδη κατέχουν. </a:t>
            </a:r>
          </a:p>
          <a:p>
            <a:r>
              <a:rPr lang="el-GR" dirty="0"/>
              <a:t>Τα παιδιά, κάτω από αυτό το πρίσμα, συμμετέχουν ενεργά στην οικοδόμηση των </a:t>
            </a:r>
            <a:r>
              <a:rPr lang="el-GR" dirty="0" err="1"/>
              <a:t>γνώσεών</a:t>
            </a:r>
            <a:r>
              <a:rPr lang="el-GR" dirty="0"/>
              <a:t> τους. </a:t>
            </a:r>
          </a:p>
          <a:p>
            <a:r>
              <a:rPr lang="el-GR" dirty="0"/>
              <a:t>Το πλαίσιο αυτό οδηγεί στην άποψη ότι η εκπαίδευση πρέπει να έχει ως κύριο σκοπό να βοηθήσει τους μαθητές να γεφυρώσουν το χάσμα ανάμεσα στις άτυπες και τις τυπικές γνώσεις τους</a:t>
            </a:r>
            <a:r>
              <a:rPr lang="el-GR" dirty="0" smtClean="0"/>
              <a:t>.</a:t>
            </a:r>
            <a:endParaRPr lang="el-GR" dirty="0"/>
          </a:p>
        </p:txBody>
      </p:sp>
    </p:spTree>
    <p:extLst>
      <p:ext uri="{BB962C8B-B14F-4D97-AF65-F5344CB8AC3E}">
        <p14:creationId xmlns:p14="http://schemas.microsoft.com/office/powerpoint/2010/main" val="2653097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κοινωνικοπολιτισμικές </a:t>
            </a:r>
            <a:r>
              <a:rPr lang="el-GR" dirty="0" smtClean="0"/>
              <a:t>προσεγγίσεις</a:t>
            </a:r>
            <a:endParaRPr lang="el-GR" dirty="0"/>
          </a:p>
        </p:txBody>
      </p:sp>
      <p:sp>
        <p:nvSpPr>
          <p:cNvPr id="3" name="Θέση περιεχομένου 2"/>
          <p:cNvSpPr>
            <a:spLocks noGrp="1"/>
          </p:cNvSpPr>
          <p:nvPr>
            <p:ph idx="1"/>
          </p:nvPr>
        </p:nvSpPr>
        <p:spPr/>
        <p:txBody>
          <a:bodyPr/>
          <a:lstStyle/>
          <a:p>
            <a:r>
              <a:rPr lang="el-GR" dirty="0"/>
              <a:t>Δεν μπορούν να δουν τη μαθησιακή δραστηριότητα έξω από το κοινωνικό, ιστορικό και πολιτισμικό πλαίσιο μέσα στο οποίο διαδραματίζεται. </a:t>
            </a:r>
          </a:p>
          <a:p>
            <a:r>
              <a:rPr lang="el-GR" dirty="0"/>
              <a:t>Οι γνωστικές διεργασίες δεν νοούνται συνεπώς ως αυτόνομες οντότητες αλλά συστατικά ενός οργανωμένου όλου, του νου, </a:t>
            </a:r>
          </a:p>
          <a:p>
            <a:r>
              <a:rPr lang="el-GR" dirty="0"/>
              <a:t>ο οποίος λειτουργεί και αναπτύσσεται μέσα σε ένα συγκεκριμένο </a:t>
            </a:r>
            <a:r>
              <a:rPr lang="el-GR" dirty="0" err="1"/>
              <a:t>κοινωνικοπολιτισμικό</a:t>
            </a:r>
            <a:r>
              <a:rPr lang="el-GR" dirty="0"/>
              <a:t> περιβάλλον ιστορικά προσδιορισμένο. </a:t>
            </a:r>
          </a:p>
        </p:txBody>
      </p:sp>
    </p:spTree>
    <p:extLst>
      <p:ext uri="{BB962C8B-B14F-4D97-AF65-F5344CB8AC3E}">
        <p14:creationId xmlns:p14="http://schemas.microsoft.com/office/powerpoint/2010/main" val="803567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Πίνακας θεωριών</a:t>
            </a:r>
          </a:p>
        </p:txBody>
      </p:sp>
      <p:graphicFrame>
        <p:nvGraphicFramePr>
          <p:cNvPr id="4" name="Θέση περιεχομένου 3" descr="Τρεις στήλες : Συμπεριφοριστικές, Γνωστικές, Κοινωνικοπολιτισμικές" title="Πίνακας θεωριών"/>
          <p:cNvGraphicFramePr>
            <a:graphicFrameLocks noGrp="1"/>
          </p:cNvGraphicFramePr>
          <p:nvPr>
            <p:ph idx="1"/>
            <p:extLst>
              <p:ext uri="{D42A27DB-BD31-4B8C-83A1-F6EECF244321}">
                <p14:modId xmlns:p14="http://schemas.microsoft.com/office/powerpoint/2010/main" val="1065202200"/>
              </p:ext>
            </p:extLst>
          </p:nvPr>
        </p:nvGraphicFramePr>
        <p:xfrm>
          <a:off x="619125" y="1557338"/>
          <a:ext cx="10972800" cy="4206240"/>
        </p:xfrm>
        <a:graphic>
          <a:graphicData uri="http://schemas.openxmlformats.org/drawingml/2006/table">
            <a:tbl>
              <a:tblPr firstRow="1" bandRow="1">
                <a:tableStyleId>{5C22544A-7EE6-4342-B048-85BDC9FD1C3A}</a:tableStyleId>
              </a:tblPr>
              <a:tblGrid>
                <a:gridCol w="3657600"/>
                <a:gridCol w="3657600"/>
                <a:gridCol w="3657600"/>
              </a:tblGrid>
              <a:tr h="370840">
                <a:tc>
                  <a:txBody>
                    <a:bodyPr/>
                    <a:lstStyle/>
                    <a:p>
                      <a:pPr algn="ctr"/>
                      <a:r>
                        <a:rPr lang="el-GR" sz="2000" dirty="0" smtClean="0"/>
                        <a:t>Συμπεριφοριστικές θεωρίες</a:t>
                      </a:r>
                    </a:p>
                  </a:txBody>
                  <a:tcPr anchor="ctr"/>
                </a:tc>
                <a:tc>
                  <a:txBody>
                    <a:bodyPr/>
                    <a:lstStyle/>
                    <a:p>
                      <a:pPr algn="ctr"/>
                      <a:r>
                        <a:rPr lang="el-GR" sz="2000" smtClean="0"/>
                        <a:t>Γνωστικές θεωρίες</a:t>
                      </a:r>
                    </a:p>
                  </a:txBody>
                  <a:tcPr anchor="ctr"/>
                </a:tc>
                <a:tc>
                  <a:txBody>
                    <a:bodyPr/>
                    <a:lstStyle/>
                    <a:p>
                      <a:pPr algn="ctr"/>
                      <a:r>
                        <a:rPr lang="el-GR" sz="2000" dirty="0" smtClean="0"/>
                        <a:t>Κοινωνικοπολιτισμικές θεωρίες</a:t>
                      </a:r>
                    </a:p>
                  </a:txBody>
                  <a:tcPr anchor="ctr"/>
                </a:tc>
              </a:tr>
              <a:tr h="370840">
                <a:tc>
                  <a:txBody>
                    <a:bodyPr/>
                    <a:lstStyle/>
                    <a:p>
                      <a:pPr algn="ctr"/>
                      <a:r>
                        <a:rPr lang="el-GR" sz="2000" dirty="0" smtClean="0"/>
                        <a:t>Γραμμική Οργάνωση Πληροφορίας (</a:t>
                      </a:r>
                      <a:r>
                        <a:rPr lang="en-US" sz="2000" dirty="0" smtClean="0"/>
                        <a:t>Skinner)</a:t>
                      </a:r>
                    </a:p>
                  </a:txBody>
                  <a:tcPr anchor="ctr"/>
                </a:tc>
                <a:tc>
                  <a:txBody>
                    <a:bodyPr/>
                    <a:lstStyle/>
                    <a:p>
                      <a:pPr algn="ctr"/>
                      <a:r>
                        <a:rPr lang="el-GR" sz="2000" dirty="0" smtClean="0"/>
                        <a:t>Δομικός εποικοδομισμός (</a:t>
                      </a:r>
                      <a:r>
                        <a:rPr lang="en-US" sz="2000" dirty="0" smtClean="0"/>
                        <a:t>Piaget)</a:t>
                      </a:r>
                    </a:p>
                  </a:txBody>
                  <a:tcPr anchor="ctr"/>
                </a:tc>
                <a:tc>
                  <a:txBody>
                    <a:bodyPr/>
                    <a:lstStyle/>
                    <a:p>
                      <a:pPr algn="ctr"/>
                      <a:r>
                        <a:rPr lang="el-GR" sz="2000" dirty="0" smtClean="0"/>
                        <a:t>Κοινωνικός εποικοδομισμός</a:t>
                      </a:r>
                    </a:p>
                  </a:txBody>
                  <a:tcPr anchor="ctr"/>
                </a:tc>
              </a:tr>
              <a:tr h="370840">
                <a:tc>
                  <a:txBody>
                    <a:bodyPr/>
                    <a:lstStyle/>
                    <a:p>
                      <a:pPr algn="ctr"/>
                      <a:r>
                        <a:rPr lang="el-GR" sz="2000" dirty="0" smtClean="0"/>
                        <a:t>Μέθοδος πολλαπλών Επιλογών (</a:t>
                      </a:r>
                      <a:r>
                        <a:rPr lang="en-US" sz="2000" dirty="0" smtClean="0"/>
                        <a:t>Crowder)</a:t>
                      </a:r>
                    </a:p>
                  </a:txBody>
                  <a:tcPr anchor="ctr"/>
                </a:tc>
                <a:tc>
                  <a:txBody>
                    <a:bodyPr/>
                    <a:lstStyle/>
                    <a:p>
                      <a:pPr algn="ctr"/>
                      <a:r>
                        <a:rPr lang="el-GR" sz="2000" dirty="0" smtClean="0"/>
                        <a:t>Εποικοδομισμός του </a:t>
                      </a:r>
                      <a:r>
                        <a:rPr lang="en-US" sz="2000" dirty="0" err="1" smtClean="0"/>
                        <a:t>Papert</a:t>
                      </a:r>
                      <a:r>
                        <a:rPr lang="en-US" sz="2000" dirty="0" smtClean="0"/>
                        <a:t> (constructionism)</a:t>
                      </a:r>
                    </a:p>
                  </a:txBody>
                  <a:tcPr anchor="ctr"/>
                </a:tc>
                <a:tc>
                  <a:txBody>
                    <a:bodyPr/>
                    <a:lstStyle/>
                    <a:p>
                      <a:pPr algn="ctr"/>
                      <a:r>
                        <a:rPr lang="el-GR" sz="2000" dirty="0" err="1" smtClean="0"/>
                        <a:t>Κοινωνικοπολιτισμική</a:t>
                      </a:r>
                      <a:r>
                        <a:rPr lang="el-GR" sz="2000" dirty="0" smtClean="0"/>
                        <a:t> θεωρία του </a:t>
                      </a:r>
                      <a:r>
                        <a:rPr lang="en-US" sz="2000" dirty="0" smtClean="0"/>
                        <a:t>Vygotsky</a:t>
                      </a:r>
                    </a:p>
                  </a:txBody>
                  <a:tcPr anchor="ctr"/>
                </a:tc>
              </a:tr>
              <a:tr h="370840">
                <a:tc>
                  <a:txBody>
                    <a:bodyPr/>
                    <a:lstStyle/>
                    <a:p>
                      <a:pPr algn="ctr"/>
                      <a:r>
                        <a:rPr lang="el-GR" sz="2000" dirty="0" smtClean="0"/>
                        <a:t>Διδακτικός Σχεδιασμός (</a:t>
                      </a:r>
                      <a:r>
                        <a:rPr lang="en-US" sz="2000" dirty="0" err="1" smtClean="0"/>
                        <a:t>Gagné</a:t>
                      </a:r>
                      <a:r>
                        <a:rPr lang="en-US" sz="2000" dirty="0" smtClean="0"/>
                        <a:t>)</a:t>
                      </a:r>
                    </a:p>
                  </a:txBody>
                  <a:tcPr anchor="ctr"/>
                </a:tc>
                <a:tc>
                  <a:txBody>
                    <a:bodyPr/>
                    <a:lstStyle/>
                    <a:p>
                      <a:pPr algn="ctr"/>
                      <a:r>
                        <a:rPr lang="el-GR" sz="2000" dirty="0" smtClean="0"/>
                        <a:t>Ανακαλυπτική μάθηση (</a:t>
                      </a:r>
                      <a:r>
                        <a:rPr lang="en-US" sz="2000" dirty="0" smtClean="0"/>
                        <a:t>Bruner)</a:t>
                      </a:r>
                    </a:p>
                  </a:txBody>
                  <a:tcPr anchor="ctr"/>
                </a:tc>
                <a:tc>
                  <a:txBody>
                    <a:bodyPr/>
                    <a:lstStyle/>
                    <a:p>
                      <a:pPr algn="ctr"/>
                      <a:r>
                        <a:rPr lang="el-GR" sz="2000" dirty="0" smtClean="0"/>
                        <a:t>Εγκαθιδρυμένη γνώση (</a:t>
                      </a:r>
                      <a:r>
                        <a:rPr lang="en-US" sz="2000" dirty="0" smtClean="0"/>
                        <a:t>situated cognition)</a:t>
                      </a:r>
                    </a:p>
                  </a:txBody>
                  <a:tcPr anchor="ctr"/>
                </a:tc>
              </a:tr>
              <a:tr h="370840">
                <a:tc>
                  <a:txBody>
                    <a:bodyPr/>
                    <a:lstStyle/>
                    <a:p>
                      <a:pPr algn="ctr"/>
                      <a:endParaRPr lang="el-GR" sz="2000" dirty="0"/>
                    </a:p>
                  </a:txBody>
                  <a:tcPr anchor="ctr"/>
                </a:tc>
                <a:tc>
                  <a:txBody>
                    <a:bodyPr/>
                    <a:lstStyle/>
                    <a:p>
                      <a:pPr algn="ctr"/>
                      <a:r>
                        <a:rPr lang="el-GR" sz="2000" dirty="0" smtClean="0"/>
                        <a:t>Επεξεργασία της πληροφορίας (γνωστικοί ψυχολόγοι)</a:t>
                      </a:r>
                    </a:p>
                  </a:txBody>
                  <a:tcPr anchor="ctr"/>
                </a:tc>
                <a:tc>
                  <a:txBody>
                    <a:bodyPr/>
                    <a:lstStyle/>
                    <a:p>
                      <a:pPr algn="ctr"/>
                      <a:r>
                        <a:rPr lang="el-GR" sz="2000" dirty="0" smtClean="0"/>
                        <a:t>Κατανεμημένη γνώση (</a:t>
                      </a:r>
                      <a:r>
                        <a:rPr lang="en-US" sz="2000" dirty="0" smtClean="0"/>
                        <a:t>distributed cognition)</a:t>
                      </a:r>
                    </a:p>
                  </a:txBody>
                  <a:tcPr anchor="ctr"/>
                </a:tc>
              </a:tr>
              <a:tr h="370840">
                <a:tc>
                  <a:txBody>
                    <a:bodyPr/>
                    <a:lstStyle/>
                    <a:p>
                      <a:pPr algn="ctr"/>
                      <a:endParaRPr lang="el-GR" sz="2000" dirty="0"/>
                    </a:p>
                  </a:txBody>
                  <a:tcPr anchor="ctr"/>
                </a:tc>
                <a:tc>
                  <a:txBody>
                    <a:bodyPr/>
                    <a:lstStyle/>
                    <a:p>
                      <a:pPr algn="ctr"/>
                      <a:r>
                        <a:rPr lang="el-GR" sz="2000" dirty="0" err="1" smtClean="0"/>
                        <a:t>Συνδεσιασμός</a:t>
                      </a:r>
                      <a:r>
                        <a:rPr lang="el-GR" sz="2000" dirty="0" smtClean="0"/>
                        <a:t> (</a:t>
                      </a:r>
                      <a:r>
                        <a:rPr lang="en-US" sz="2000" dirty="0" smtClean="0"/>
                        <a:t>Varela, </a:t>
                      </a:r>
                      <a:r>
                        <a:rPr lang="en-US" sz="2000" dirty="0" err="1" smtClean="0"/>
                        <a:t>Maturana</a:t>
                      </a:r>
                      <a:r>
                        <a:rPr lang="en-US" sz="2000" dirty="0" smtClean="0"/>
                        <a:t>)</a:t>
                      </a:r>
                    </a:p>
                  </a:txBody>
                  <a:tcPr anchor="ctr"/>
                </a:tc>
                <a:tc>
                  <a:txBody>
                    <a:bodyPr/>
                    <a:lstStyle/>
                    <a:p>
                      <a:pPr algn="ctr"/>
                      <a:r>
                        <a:rPr lang="el-GR" sz="2000" dirty="0" smtClean="0"/>
                        <a:t>Θεωρία της δραστηριότητας (επίγονοι της θεωρίας του Vygotsky)</a:t>
                      </a:r>
                    </a:p>
                  </a:txBody>
                  <a:tcPr anchor="ctr"/>
                </a:tc>
              </a:tr>
            </a:tbl>
          </a:graphicData>
        </a:graphic>
      </p:graphicFrame>
    </p:spTree>
    <p:extLst>
      <p:ext uri="{BB962C8B-B14F-4D97-AF65-F5344CB8AC3E}">
        <p14:creationId xmlns:p14="http://schemas.microsoft.com/office/powerpoint/2010/main" val="931291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2546</Words>
  <Application>Microsoft Office PowerPoint</Application>
  <PresentationFormat>Ευρεία οθόνη</PresentationFormat>
  <Paragraphs>286</Paragraphs>
  <Slides>60</Slides>
  <Notes>14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60</vt:i4>
      </vt:variant>
    </vt:vector>
  </HeadingPairs>
  <TitlesOfParts>
    <vt:vector size="65" baseType="lpstr">
      <vt:lpstr>ＭＳ Ｐゴシック</vt:lpstr>
      <vt:lpstr>Arial</vt:lpstr>
      <vt:lpstr>Calibri</vt:lpstr>
      <vt:lpstr>Wingdings</vt:lpstr>
      <vt:lpstr>1_Θέμα του Office</vt:lpstr>
      <vt:lpstr>Παιδαγωγικά</vt:lpstr>
      <vt:lpstr>Σκοποί  ενότητας</vt:lpstr>
      <vt:lpstr>Περιεχόμενα ενότητας</vt:lpstr>
      <vt:lpstr>Θεωρίες μάθησης</vt:lpstr>
      <vt:lpstr>Θεωρίες Μάθησης και υπολογιστικά περιβάλλοντα</vt:lpstr>
      <vt:lpstr>Οι συμπεριφοριστικές προσεγγίσεις </vt:lpstr>
      <vt:lpstr>Οι οικοδομητιστικές (γνωστικές) προσεγγίσεις</vt:lpstr>
      <vt:lpstr>Οι κοινωνικοπολιτισμικές προσεγγίσεις</vt:lpstr>
      <vt:lpstr>Πίνακας θεωριών</vt:lpstr>
      <vt:lpstr>Συμπεριφορισμός ή Θεωρία της Συμπεριφοράς</vt:lpstr>
      <vt:lpstr>Πρωτεργάτης του Συμπεριφορισμού</vt:lpstr>
      <vt:lpstr>Ο συμπεριφορισμός στην εκπαίδευση</vt:lpstr>
      <vt:lpstr>Για τους συμπεριφοριστές</vt:lpstr>
      <vt:lpstr>Γενικοί νόμοι στην ανθρώπινη συμπεριφορά </vt:lpstr>
      <vt:lpstr>Μάθηση :  ερεθίσματα – αντιδράσεις</vt:lpstr>
      <vt:lpstr>Ενίσχυση της επιθυμητής συμπεριφοράς</vt:lpstr>
      <vt:lpstr>Εφαρμογή του συμπεριφορισμού</vt:lpstr>
      <vt:lpstr>Οι αρχές της μάθησης (B.F. Skinner)</vt:lpstr>
      <vt:lpstr>Δύο διαφορετικές απόψεις</vt:lpstr>
      <vt:lpstr>Παρακμή του συμπεριφορισμού</vt:lpstr>
      <vt:lpstr>Σύγχρονη εκδοχή</vt:lpstr>
      <vt:lpstr>Το μοντέλο του Διδακτικού Σχεδιασμού</vt:lpstr>
      <vt:lpstr>Θεωρία του Gagné</vt:lpstr>
      <vt:lpstr>Τρία κύρια στάδια</vt:lpstr>
      <vt:lpstr>Γνωστικές Θεωρίες</vt:lpstr>
      <vt:lpstr>Οι γνωστικές (cognitive) θεωρίες</vt:lpstr>
      <vt:lpstr>Η μάθηση συνίσταται στην τροποποίηση των γνώσεων </vt:lpstr>
      <vt:lpstr>Ο δομικός οικοδομισμός του J. Piaget</vt:lpstr>
      <vt:lpstr> Στάδια Νοητικής Ανάπτυξης</vt:lpstr>
      <vt:lpstr>Ο οικοδομισμός</vt:lpstr>
      <vt:lpstr>Η βασική αρχή του οικοδομισμού</vt:lpstr>
      <vt:lpstr>Αρχές σχεδιασμού</vt:lpstr>
      <vt:lpstr>Συμπερασματικά</vt:lpstr>
      <vt:lpstr>Επίλυση προβλημάτων</vt:lpstr>
      <vt:lpstr>Έκφραση και προσωπική εμπλοκή</vt:lpstr>
      <vt:lpstr>Κοινωνικοπολιτισμική αλληλεπίδραση</vt:lpstr>
      <vt:lpstr>Η ανακαλυπτική μάθηση</vt:lpstr>
      <vt:lpstr>Σύμφωνα με τον Bruner (1)</vt:lpstr>
      <vt:lpstr>Σύμφωνα με τον Bruner (2)</vt:lpstr>
      <vt:lpstr>Οι κοινωνικο-πολιτισμικές θεωρίες</vt:lpstr>
      <vt:lpstr>Zώνη της επικείμενης ανάπτυξης</vt:lpstr>
      <vt:lpstr>Η θεωρία της δραστηριότητας (activity theory)</vt:lpstr>
      <vt:lpstr>Μέρη του συστήματος δραστηριότητας (υποκείμενο - αντικείμενο)</vt:lpstr>
      <vt:lpstr>Μέρη του συστήματος δραστηριότητας (εργαλεία) </vt:lpstr>
      <vt:lpstr>Η θεωρία της επεξεργασίας των πληροφοριών</vt:lpstr>
      <vt:lpstr>Επεξεργασία της πληροφορίας</vt:lpstr>
      <vt:lpstr>Τι είναι μάθηση στη θεωρία επεξεργασίας της Πληροφορίας</vt:lpstr>
      <vt:lpstr>Βασική αρχή</vt:lpstr>
      <vt:lpstr>Γνώσεις - Αναπαραστάσεις</vt:lpstr>
      <vt:lpstr>Η συμβολή της θεωρίας επεξεργασίας της πληροφορίας</vt:lpstr>
      <vt:lpstr>Τεχνητή νοημοσύνη</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Παιδαγωγικά</dc:title>
  <dc:creator>Slim</dc:creator>
  <cp:lastModifiedBy>Slim</cp:lastModifiedBy>
  <cp:revision>83</cp:revision>
  <dcterms:created xsi:type="dcterms:W3CDTF">2014-09-23T21:35:28Z</dcterms:created>
  <dcterms:modified xsi:type="dcterms:W3CDTF">2015-01-14T17:52:56Z</dcterms:modified>
</cp:coreProperties>
</file>