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66" r:id="rId3"/>
    <p:sldId id="265" r:id="rId4"/>
    <p:sldId id="274" r:id="rId5"/>
    <p:sldId id="296" r:id="rId6"/>
    <p:sldId id="297" r:id="rId7"/>
    <p:sldId id="339" r:id="rId8"/>
    <p:sldId id="298" r:id="rId9"/>
    <p:sldId id="299" r:id="rId10"/>
    <p:sldId id="300" r:id="rId11"/>
    <p:sldId id="301" r:id="rId12"/>
    <p:sldId id="340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10" r:id="rId22"/>
    <p:sldId id="311" r:id="rId23"/>
    <p:sldId id="312" r:id="rId24"/>
    <p:sldId id="341" r:id="rId25"/>
    <p:sldId id="313" r:id="rId26"/>
    <p:sldId id="314" r:id="rId27"/>
    <p:sldId id="315" r:id="rId28"/>
    <p:sldId id="316" r:id="rId29"/>
    <p:sldId id="342" r:id="rId30"/>
    <p:sldId id="280" r:id="rId31"/>
    <p:sldId id="290" r:id="rId32"/>
    <p:sldId id="295" r:id="rId33"/>
    <p:sldId id="292" r:id="rId34"/>
    <p:sldId id="291" r:id="rId35"/>
    <p:sldId id="294" r:id="rId3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512F115-2FCC-49EE-8759-A71F26F5819E}">
          <p14:sldIdLst>
            <p14:sldId id="256"/>
            <p14:sldId id="266"/>
            <p14:sldId id="265"/>
            <p14:sldId id="274"/>
            <p14:sldId id="296"/>
            <p14:sldId id="297"/>
            <p14:sldId id="339"/>
            <p14:sldId id="298"/>
            <p14:sldId id="299"/>
          </p14:sldIdLst>
        </p14:section>
        <p14:section name="Untitled Section" id="{0F1CB131-A6BD-43D0-B8D4-1F27CEF7A05E}">
          <p14:sldIdLst>
            <p14:sldId id="300"/>
            <p14:sldId id="301"/>
            <p14:sldId id="340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311"/>
            <p14:sldId id="312"/>
            <p14:sldId id="341"/>
            <p14:sldId id="313"/>
            <p14:sldId id="314"/>
            <p14:sldId id="315"/>
            <p14:sldId id="316"/>
            <p14:sldId id="342"/>
            <p14:sldId id="280"/>
            <p14:sldId id="290"/>
            <p14:sldId id="295"/>
            <p14:sldId id="292"/>
            <p14:sldId id="291"/>
            <p14:sldId id="29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75BC"/>
    <a:srgbClr val="4F81BD"/>
    <a:srgbClr val="5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2" autoAdjust="0"/>
    <p:restoredTop sz="86421" autoAdjust="0"/>
  </p:normalViewPr>
  <p:slideViewPr>
    <p:cSldViewPr>
      <p:cViewPr varScale="1">
        <p:scale>
          <a:sx n="71" d="100"/>
          <a:sy n="71" d="100"/>
        </p:scale>
        <p:origin x="72" y="8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7A379C-B41D-45E1-80CB-01FC82FDADA9}" type="datetimeFigureOut">
              <a:rPr lang="el-GR" smtClean="0"/>
              <a:pPr/>
              <a:t>22/11/2015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60D4E-153C-481E-9C52-31B1E4926C1F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354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>
              <a:solidFill>
                <a:srgbClr val="FF0000"/>
              </a:solidFill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28127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97460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655588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33900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07286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996820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297558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394729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442604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2635233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7411284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50202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421862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512447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94193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119081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940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itchFamily="34" charset="0"/>
              <a:buChar char="•"/>
            </a:pP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598466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972113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49460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886200"/>
            <a:ext cx="7776864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dirty="0" smtClean="0"/>
              <a:t>Στυλ κύριου υπότιτλου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45247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6156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38612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64156" y="1556792"/>
            <a:ext cx="8229600" cy="45259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5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Η έρευνα στη διδασκαλία και μάθηση της Άλγεβρας</a:t>
            </a:r>
            <a:endParaRPr lang="el-GR" sz="1000" dirty="0" smtClean="0">
              <a:solidFill>
                <a:srgbClr val="5075BC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188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0" cap="none" baseline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</p:spTree>
    <p:extLst>
      <p:ext uri="{BB962C8B-B14F-4D97-AF65-F5344CB8AC3E}">
        <p14:creationId xmlns:p14="http://schemas.microsoft.com/office/powerpoint/2010/main" val="12120861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25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075BC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7425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214016"/>
            <a:ext cx="4040188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7425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214016"/>
            <a:ext cx="4041775" cy="38792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8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6112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accent1"/>
                </a:solidFill>
              </a:defRPr>
            </a:lvl1pPr>
          </a:lstStyle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4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794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96202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1556792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556792"/>
            <a:ext cx="3008313" cy="460851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7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3171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1556792"/>
            <a:ext cx="5486400" cy="3456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157192"/>
            <a:ext cx="5486400" cy="101500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dirty="0" smtClean="0"/>
              <a:t>Στυλ υποδείγματος κειμένου</a:t>
            </a:r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600" cy="11448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l-GR" b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5" name="Θέση αριθμού διαφάνειας 5"/>
          <p:cNvSpPr txBox="1">
            <a:spLocks/>
          </p:cNvSpPr>
          <p:nvPr userDrawn="1"/>
        </p:nvSpPr>
        <p:spPr>
          <a:xfrm>
            <a:off x="8644854" y="6441971"/>
            <a:ext cx="432869" cy="2681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/>
          <a:lstStyle>
            <a:defPPr>
              <a:defRPr lang="el-GR"/>
            </a:defPPr>
            <a:lvl1pPr marL="0" algn="l" defTabSz="914400" rtl="0" eaLnBrk="1" latinLnBrk="0" hangingPunct="1">
              <a:defRPr sz="1200" b="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C4726A-630D-4CB4-B088-BAB00F4188E9}" type="slidenum">
              <a:rPr lang="el-GR" smtClean="0">
                <a:solidFill>
                  <a:srgbClr val="5075BC"/>
                </a:solidFill>
              </a:rPr>
              <a:pPr algn="ctr"/>
              <a:t>‹#›</a:t>
            </a:fld>
            <a:endParaRPr lang="el-GR" dirty="0">
              <a:solidFill>
                <a:srgbClr val="5075BC"/>
              </a:solidFill>
            </a:endParaRPr>
          </a:p>
        </p:txBody>
      </p:sp>
      <p:sp>
        <p:nvSpPr>
          <p:cNvPr id="6" name="2 - Θέση υποσέλιδου"/>
          <p:cNvSpPr txBox="1">
            <a:spLocks/>
          </p:cNvSpPr>
          <p:nvPr userDrawn="1"/>
        </p:nvSpPr>
        <p:spPr bwMode="auto">
          <a:xfrm>
            <a:off x="539552" y="6441600"/>
            <a:ext cx="7992887" cy="2681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1000" dirty="0" smtClean="0">
                <a:solidFill>
                  <a:srgbClr val="5075BC"/>
                </a:solidFill>
              </a:rPr>
              <a:t>Τίτλος Ενότητας</a:t>
            </a:r>
            <a:endParaRPr lang="en-US" sz="1000" dirty="0">
              <a:solidFill>
                <a:srgbClr val="5075BC"/>
              </a:solidFill>
              <a:ea typeface="ＭＳ Ｐゴシック" pitchFamily="34" charset="-128"/>
              <a:cs typeface="+mn-cs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8723" y="6255465"/>
            <a:ext cx="431834" cy="570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0776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dirty="0" smtClean="0"/>
              <a:t>Στυλ κύριου τίτλου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3809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61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%5b1%5d%20http:/creativecommons.org/licenses/by-nc-sa/4.0/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Λογότυπο Εθνικόν και Καποδιστριακόν Πανεπιστήμιον Αθηνών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404664"/>
            <a:ext cx="4147938" cy="81738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0065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83568" y="3384823"/>
            <a:ext cx="7776864" cy="1752600"/>
          </a:xfrm>
        </p:spPr>
        <p:txBody>
          <a:bodyPr>
            <a:noAutofit/>
          </a:bodyPr>
          <a:lstStyle/>
          <a:p>
            <a:r>
              <a:rPr lang="el-GR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Ενότητα </a:t>
            </a:r>
            <a:r>
              <a:rPr lang="en-US" sz="2800" dirty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3</a:t>
            </a:r>
            <a:r>
              <a:rPr lang="el-GR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:</a:t>
            </a:r>
            <a:r>
              <a:rPr lang="en-US" sz="2800" dirty="0" smtClean="0">
                <a:solidFill>
                  <a:srgbClr val="5075BC"/>
                </a:solidFill>
                <a:latin typeface="+mj-lt"/>
                <a:ea typeface="+mj-ea"/>
                <a:cs typeface="+mj-cs"/>
              </a:rPr>
              <a:t> </a:t>
            </a:r>
            <a:r>
              <a:rPr lang="el-GR" altLang="el-GR" sz="2800" dirty="0"/>
              <a:t>Η έρευνα στη διδασκαλία και μάθηση της </a:t>
            </a:r>
            <a:r>
              <a:rPr lang="el-GR" altLang="el-GR" sz="2800" dirty="0" smtClean="0"/>
              <a:t>Άλγεβρας</a:t>
            </a:r>
            <a:endParaRPr lang="en-US" altLang="el-GR" sz="2800" dirty="0" smtClean="0"/>
          </a:p>
          <a:p>
            <a:endParaRPr lang="en-US" sz="2800" dirty="0" smtClean="0"/>
          </a:p>
          <a:p>
            <a:r>
              <a:rPr lang="el-GR" altLang="el-GR" sz="2800" dirty="0" smtClean="0"/>
              <a:t>Δέσποινα </a:t>
            </a:r>
            <a:r>
              <a:rPr lang="el-GR" altLang="el-GR" sz="2800" dirty="0" err="1" smtClean="0"/>
              <a:t>Πόταρη</a:t>
            </a:r>
            <a:endParaRPr lang="el-GR" altLang="el-GR" sz="2800" dirty="0" smtClean="0"/>
          </a:p>
          <a:p>
            <a:r>
              <a:rPr lang="el-GR" sz="2800" dirty="0" smtClean="0"/>
              <a:t>Σχολή Θετικών επιστημών</a:t>
            </a:r>
          </a:p>
          <a:p>
            <a:r>
              <a:rPr lang="el-GR" sz="2800" dirty="0" smtClean="0"/>
              <a:t>Τμήμα Μαθηματικό</a:t>
            </a:r>
            <a:endParaRPr lang="en-US" sz="2800" dirty="0" smtClean="0"/>
          </a:p>
          <a:p>
            <a:endParaRPr lang="en-US" sz="2800" dirty="0" smtClean="0"/>
          </a:p>
          <a:p>
            <a:endParaRPr lang="el-GR" sz="2800" dirty="0" smtClean="0"/>
          </a:p>
        </p:txBody>
      </p:sp>
    </p:spTree>
    <p:extLst>
      <p:ext uri="{BB962C8B-B14F-4D97-AF65-F5344CB8AC3E}">
        <p14:creationId xmlns:p14="http://schemas.microsoft.com/office/powerpoint/2010/main" val="3428195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Νόημα από την ίδια την αλγεβρική δομή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Η ικανότητα να δει κανείς αφαιρετικές ιδέες που είναι κρυμμένες πίσω από τα σύμβολα, τα σύμβολα γίνονται διαφανή</a:t>
            </a:r>
          </a:p>
          <a:p>
            <a:r>
              <a:rPr lang="el-GR" altLang="el-GR" dirty="0"/>
              <a:t>Η έμφαση δίνεται στη δομή των εκφράσεων, η οποία φαίνεται ότι είναι δύσκολη για τους μαθητές αλλά βασική στη μάθηση της άλγεβρας.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Νόημα από άλλες αναπαραστάσεις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800" dirty="0"/>
              <a:t>Αλληλεπίδραση γραφικών αναπαραστάσεων, πινάκων και αλγεβρικών εκφράσεων</a:t>
            </a:r>
          </a:p>
          <a:p>
            <a:r>
              <a:rPr lang="el-GR" altLang="el-GR" sz="2800" dirty="0"/>
              <a:t>Έμφαση δίνεται στη μετάφραση ανάμεσα σε συστήματα μαθηματικών αναπαραστάσεων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Νόημα από το πλαίσιο προβλήματος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400" dirty="0"/>
              <a:t>Σύνδεση συμβόλων και συμβολισμών με γεγονότα και καταστάσεις δίνει τη δυνατότητα για τη δημιουργία νοήματος αντικειμένων και διαδικασιών στην άλγεβρα</a:t>
            </a:r>
          </a:p>
          <a:p>
            <a:r>
              <a:rPr lang="el-GR" altLang="el-GR" sz="2400" dirty="0"/>
              <a:t>Το πλαίσιο του προβλήματος είναι βασικό για την ανάπτυξη του αλγεβρικού συλλογισμού</a:t>
            </a:r>
          </a:p>
          <a:p>
            <a:r>
              <a:rPr lang="el-GR" altLang="el-GR" sz="2400" dirty="0"/>
              <a:t>Η ιδέα της </a:t>
            </a:r>
            <a:r>
              <a:rPr lang="el-GR" altLang="el-GR" sz="2400" dirty="0" err="1"/>
              <a:t>μοντελοποίησης</a:t>
            </a:r>
            <a:r>
              <a:rPr lang="el-GR" altLang="el-GR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6547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sz="4000" dirty="0"/>
              <a:t>Νόημα «έξω» από τα μαθηματικά και τα προβλήματα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800" dirty="0"/>
              <a:t>Το μήνυμα παράγεται σε σχέση με κινήσεις του σώματος, εκφράσεις του προσώπου, εργαλεία, μεταφορές)</a:t>
            </a:r>
          </a:p>
          <a:p>
            <a:pPr>
              <a:buNone/>
            </a:pPr>
            <a:endParaRPr lang="el-GR" altLang="el-GR" sz="2400" i="1" dirty="0"/>
          </a:p>
          <a:p>
            <a:pPr>
              <a:buNone/>
            </a:pP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4000" dirty="0"/>
              <a:t>Τι είναι η αλγεβρική δραστηριότητα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800" dirty="0"/>
              <a:t>Ή άλγεβρα είναι το μέσο να εκφράσεις γενικεύσεις, σχέσεις, τύπους, να λύσεις προβλήματα, να </a:t>
            </a:r>
            <a:r>
              <a:rPr lang="el-GR" altLang="el-GR" sz="2800" dirty="0" err="1"/>
              <a:t>βρείς</a:t>
            </a:r>
            <a:r>
              <a:rPr lang="el-GR" altLang="el-GR" sz="2800" dirty="0"/>
              <a:t> αγνώστους και να λύσεις εξισώσεις.</a:t>
            </a:r>
          </a:p>
          <a:p>
            <a:r>
              <a:rPr lang="el-GR" altLang="el-GR" sz="2800" dirty="0"/>
              <a:t>Η άλγεβρα είναι γενικευμένη αριθμητική, σύνολο διαδικασιών για την επίλυση προβλημάτων, η μελέτη των σχέσεων, η μελέτη των δομών</a:t>
            </a:r>
          </a:p>
          <a:p>
            <a:r>
              <a:rPr lang="el-GR" altLang="el-GR" sz="2800" dirty="0"/>
              <a:t>Η άλγεβρα περιλαμβάνει γενίκευση και τυποποίηση - χειρισμούς συντακτικής φύσης -  μελέτη της δομής, μελέτη συναρτήσεων, σχέσεων και μεταβολών – γλώσσα για </a:t>
            </a:r>
            <a:r>
              <a:rPr lang="el-GR" altLang="el-GR" sz="2800" dirty="0" err="1"/>
              <a:t>μοντελοποίηση</a:t>
            </a:r>
            <a:endParaRPr lang="el-GR" altLang="el-GR" sz="2800" dirty="0"/>
          </a:p>
          <a:p>
            <a:endParaRPr lang="el-GR" altLang="el-GR" sz="2800" dirty="0"/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sz="4000" dirty="0"/>
              <a:t>Η άλγεβρα ως μια </a:t>
            </a:r>
            <a:r>
              <a:rPr lang="el-GR" altLang="el-GR" sz="4000" dirty="0" smtClean="0"/>
              <a:t>δραστηριότητα</a:t>
            </a:r>
            <a:r>
              <a:rPr lang="en-US" altLang="el-GR" sz="4000" dirty="0" smtClean="0"/>
              <a:t> (1/3)</a:t>
            </a:r>
            <a:endParaRPr lang="el-GR" sz="4000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Δραστηριότητες δημιουργίας (</a:t>
            </a:r>
            <a:r>
              <a:rPr lang="en-US" altLang="el-GR" dirty="0"/>
              <a:t>generational)</a:t>
            </a:r>
          </a:p>
          <a:p>
            <a:pPr lvl="1"/>
            <a:r>
              <a:rPr lang="el-GR" altLang="el-GR" dirty="0"/>
              <a:t>Εξισώσεις που προέρχονται από προβλήματα</a:t>
            </a:r>
          </a:p>
          <a:p>
            <a:pPr lvl="1"/>
            <a:r>
              <a:rPr lang="el-GR" altLang="el-GR" dirty="0"/>
              <a:t>Γεωμετρικά ή αριθμητικά μοτίβα που εκφράζουν γενίκευση</a:t>
            </a:r>
          </a:p>
          <a:p>
            <a:pPr lvl="1"/>
            <a:r>
              <a:rPr lang="el-GR" altLang="el-GR" dirty="0"/>
              <a:t>Εκφράσεις των κανόνων που περιγράφουν αριθμητικές σχέσεις</a:t>
            </a:r>
          </a:p>
          <a:p>
            <a:pPr>
              <a:buFontTx/>
              <a:buNone/>
            </a:pPr>
            <a:r>
              <a:rPr lang="el-GR" altLang="el-GR" dirty="0"/>
              <a:t>Έμφαση δίνεται συνήθως στο εννοιολογικό μέρος (</a:t>
            </a:r>
            <a:r>
              <a:rPr lang="el-GR" altLang="el-GR" dirty="0" err="1"/>
              <a:t>π.χ</a:t>
            </a:r>
            <a:r>
              <a:rPr lang="el-GR" altLang="el-GR" dirty="0"/>
              <a:t> έννοια της μεταβλητής)</a:t>
            </a:r>
          </a:p>
          <a:p>
            <a:pPr lvl="1">
              <a:buFontTx/>
              <a:buNone/>
            </a:pPr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sz="4000" dirty="0"/>
              <a:t>Η άλγεβρα ως μια </a:t>
            </a:r>
            <a:r>
              <a:rPr lang="el-GR" altLang="el-GR" sz="4000" dirty="0" smtClean="0"/>
              <a:t>δραστηριότητα</a:t>
            </a:r>
            <a:r>
              <a:rPr lang="en-US" altLang="el-GR" sz="4000" dirty="0" smtClean="0"/>
              <a:t> (2/3)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Δραστηριότητες μετασχηματισμού</a:t>
            </a:r>
          </a:p>
          <a:p>
            <a:pPr lvl="1"/>
            <a:r>
              <a:rPr lang="el-GR" altLang="el-GR" dirty="0"/>
              <a:t>Απλοποίηση εκφράσεων</a:t>
            </a:r>
          </a:p>
          <a:p>
            <a:pPr lvl="1"/>
            <a:r>
              <a:rPr lang="el-GR" altLang="el-GR" dirty="0"/>
              <a:t>Επίλυση εξισώσεων και ανισώσεων</a:t>
            </a:r>
          </a:p>
          <a:p>
            <a:pPr lvl="1"/>
            <a:r>
              <a:rPr lang="el-GR" altLang="el-GR" dirty="0" err="1"/>
              <a:t>Παραγοντοποίηση</a:t>
            </a:r>
            <a:endParaRPr lang="el-GR" altLang="el-GR" dirty="0"/>
          </a:p>
          <a:p>
            <a:pPr lvl="1"/>
            <a:endParaRPr lang="el-GR" altLang="el-GR" dirty="0"/>
          </a:p>
          <a:p>
            <a:pPr lvl="1">
              <a:buFontTx/>
              <a:buNone/>
            </a:pPr>
            <a:r>
              <a:rPr lang="el-GR" altLang="el-GR" dirty="0"/>
              <a:t>Έμφαση στη χρήση τεχνικών αλλά αυτό σημαίνει και κατανόηση των αντικειμένων και έτσι είναι πηγή νέων ερωτήσεων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sz="3600" dirty="0"/>
              <a:t>Η άλγεβρα ως μια </a:t>
            </a:r>
            <a:r>
              <a:rPr lang="el-GR" altLang="el-GR" sz="3600" dirty="0" smtClean="0"/>
              <a:t>δραστηριότητα</a:t>
            </a:r>
            <a:r>
              <a:rPr lang="en-US" altLang="el-GR" sz="3600" dirty="0" smtClean="0"/>
              <a:t> (3/3)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Δραστηριότητες ολικού – </a:t>
            </a:r>
            <a:r>
              <a:rPr lang="el-GR" altLang="el-GR" dirty="0" err="1"/>
              <a:t>μετα</a:t>
            </a:r>
            <a:r>
              <a:rPr lang="el-GR" altLang="el-GR" dirty="0"/>
              <a:t> επιπέδου</a:t>
            </a:r>
          </a:p>
          <a:p>
            <a:pPr lvl="1"/>
            <a:r>
              <a:rPr lang="el-GR" altLang="el-GR" dirty="0"/>
              <a:t>Η άλγεβρα χρησιμοποιείται ως εργαλείο</a:t>
            </a:r>
          </a:p>
          <a:p>
            <a:pPr lvl="1"/>
            <a:r>
              <a:rPr lang="el-GR" altLang="el-GR" dirty="0"/>
              <a:t>Επίλυση προβλήματος, </a:t>
            </a:r>
            <a:r>
              <a:rPr lang="el-GR" altLang="el-GR" dirty="0" err="1"/>
              <a:t>μοντελοποίηση</a:t>
            </a:r>
            <a:r>
              <a:rPr lang="el-GR" altLang="el-GR" dirty="0"/>
              <a:t>, γενικευμένα μοτίβα, αιτιολόγηση και απόδειξη, δημιουργία προβλέψεων και εικασιών, μελέτη της αλλαγής σε συναρτησιακές καταστάσεις, διερεύνηση σχέσεων και δομών</a:t>
            </a:r>
          </a:p>
        </p:txBody>
      </p:sp>
    </p:spTree>
    <p:extLst>
      <p:ext uri="{BB962C8B-B14F-4D97-AF65-F5344CB8AC3E}">
        <p14:creationId xmlns:p14="http://schemas.microsoft.com/office/powerpoint/2010/main" val="281489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Ερευνητικά αποτελέσματα αναφορικά με τη συμβολική </a:t>
            </a:r>
            <a:r>
              <a:rPr lang="el-GR" altLang="el-GR" sz="4000" dirty="0" smtClean="0"/>
              <a:t>μορφή</a:t>
            </a:r>
            <a:r>
              <a:rPr lang="en-US" altLang="el-GR" sz="4000" dirty="0" smtClean="0"/>
              <a:t> (1/5)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None/>
            </a:pPr>
            <a:r>
              <a:rPr lang="el-GR" altLang="el-GR" dirty="0"/>
              <a:t>Μεταβλητές, εκφράσεις, εξισώσεις</a:t>
            </a:r>
          </a:p>
          <a:p>
            <a:r>
              <a:rPr lang="el-GR" altLang="el-GR" dirty="0"/>
              <a:t>Οι ερμηνείες των μαθητών για τα σύμβολα στηρίζονται σε </a:t>
            </a:r>
          </a:p>
          <a:p>
            <a:pPr lvl="1"/>
            <a:r>
              <a:rPr lang="el-GR" altLang="el-GR" dirty="0"/>
              <a:t>διαισθητικές υποθέσεις και πραγματικούς συλλογισμούς, </a:t>
            </a:r>
          </a:p>
          <a:p>
            <a:pPr lvl="1"/>
            <a:r>
              <a:rPr lang="el-GR" altLang="el-GR" dirty="0"/>
              <a:t>αναλογίες με άλλα συμβολικά συστήματα της καθημερινής ζωή ή άλλων μαθηματικών περιοχών και αντικειμένων</a:t>
            </a:r>
          </a:p>
          <a:p>
            <a:pPr lvl="1"/>
            <a:r>
              <a:rPr lang="el-GR" altLang="el-GR" dirty="0"/>
              <a:t>Από ακατάλληλα και παραπλανητικά διδακτικά υλικά</a:t>
            </a:r>
          </a:p>
        </p:txBody>
      </p:sp>
    </p:spTree>
    <p:extLst>
      <p:ext uri="{BB962C8B-B14F-4D97-AF65-F5344CB8AC3E}">
        <p14:creationId xmlns:p14="http://schemas.microsoft.com/office/powerpoint/2010/main" val="378675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Ερευνητικά αποτελέσματα αναφορικά με τη συμβολική </a:t>
            </a:r>
            <a:r>
              <a:rPr lang="el-GR" altLang="el-GR" sz="4000" dirty="0" smtClean="0"/>
              <a:t>μορφή</a:t>
            </a:r>
            <a:r>
              <a:rPr lang="en-US" altLang="el-GR" sz="4000" dirty="0" smtClean="0"/>
              <a:t> (2/5)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Η μετάβαση από την αριθμητική στην άλγεβρα </a:t>
            </a:r>
          </a:p>
          <a:p>
            <a:pPr lvl="1"/>
            <a:r>
              <a:rPr lang="el-GR" altLang="el-GR" dirty="0"/>
              <a:t>Δυσκολία των μαθητών να εκφράσουν γενικεύσεις και να τις αναπαραστήσουν με διαφορετικές συμβολικές εκφράσεις</a:t>
            </a:r>
          </a:p>
          <a:p>
            <a:pPr lvl="1"/>
            <a:r>
              <a:rPr lang="el-GR" altLang="el-GR" dirty="0"/>
              <a:t>Χρήση γενικευμένων αριθμητικών εκφράσεων (78-49+49 = 78)</a:t>
            </a:r>
          </a:p>
          <a:p>
            <a:pPr lvl="1"/>
            <a:r>
              <a:rPr lang="el-GR" altLang="el-GR" dirty="0"/>
              <a:t>Δυσκολία να μεταβούν από μια απλή εξίσωση με έναν άγνωστο στη μια μεριά σε πιο πολύπλοκες</a:t>
            </a:r>
          </a:p>
        </p:txBody>
      </p:sp>
    </p:spTree>
    <p:extLst>
      <p:ext uri="{BB962C8B-B14F-4D97-AF65-F5344CB8AC3E}">
        <p14:creationId xmlns:p14="http://schemas.microsoft.com/office/powerpoint/2010/main" val="202338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Έρευνα στη Διδακτική των Μαθηματικών και Διδακτική Πράξη</a:t>
            </a:r>
          </a:p>
        </p:txBody>
      </p:sp>
      <p:sp>
        <p:nvSpPr>
          <p:cNvPr id="5" name="Υπότιτλο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altLang="el-GR" dirty="0" smtClean="0"/>
              <a:t>Δέσποινα </a:t>
            </a:r>
            <a:r>
              <a:rPr lang="el-GR" altLang="el-GR" dirty="0" err="1" smtClean="0"/>
              <a:t>Πόταρη</a:t>
            </a: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4466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Ερευνητικά αποτελέσματα αναφορικά με τη συμβολική </a:t>
            </a:r>
            <a:r>
              <a:rPr lang="el-GR" altLang="el-GR" dirty="0" smtClean="0"/>
              <a:t>μορφή</a:t>
            </a:r>
            <a:r>
              <a:rPr lang="en-US" altLang="el-GR" dirty="0" smtClean="0"/>
              <a:t> (3/5)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Οι αρνητικοί αριθμοί και το σύμβολο –</a:t>
            </a:r>
          </a:p>
          <a:p>
            <a:pPr lvl="1"/>
            <a:r>
              <a:rPr lang="el-GR" altLang="el-GR" dirty="0"/>
              <a:t>Ερμηνεύεται το σύμβολο – ως πράξη (αφαιρώ) και με ένα συμμετρικό νόημα (ο αντίθετος του χ)</a:t>
            </a:r>
          </a:p>
          <a:p>
            <a:pPr lvl="1"/>
            <a:r>
              <a:rPr lang="el-GR" altLang="el-GR" dirty="0"/>
              <a:t>Ανάλογες πορείες ιστορικής ανάπτυξης των αρνητικών αριθμών παρατηρήθηκαν και στους μαθητές </a:t>
            </a:r>
          </a:p>
        </p:txBody>
      </p:sp>
    </p:spTree>
    <p:extLst>
      <p:ext uri="{BB962C8B-B14F-4D97-AF65-F5344CB8AC3E}">
        <p14:creationId xmlns:p14="http://schemas.microsoft.com/office/powerpoint/2010/main" val="908560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Ερευνητικά αποτελέσματα αναφορικά με τη συμβολική </a:t>
            </a:r>
            <a:r>
              <a:rPr lang="el-GR" altLang="el-GR" dirty="0" smtClean="0"/>
              <a:t>μορφή</a:t>
            </a:r>
            <a:r>
              <a:rPr lang="en-US" altLang="el-GR" dirty="0" smtClean="0"/>
              <a:t> (4/5)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altLang="el-GR" dirty="0"/>
              <a:t>Η αρχή του νοήματος της δομής</a:t>
            </a:r>
          </a:p>
          <a:p>
            <a:pPr lvl="1"/>
            <a:r>
              <a:rPr lang="el-GR" altLang="el-GR" dirty="0"/>
              <a:t>Οι μαθητές κάνουν ανάλογα λάθη που έκαναν στην αριθμητική και στην άλγεβρα</a:t>
            </a:r>
          </a:p>
          <a:p>
            <a:pPr lvl="1"/>
            <a:r>
              <a:rPr lang="el-GR" altLang="el-GR" dirty="0"/>
              <a:t>Έμφαση χρειάζεται σε ισοδύναμες δομές και στην αποσύνθεση και ανασύνθεση.</a:t>
            </a:r>
          </a:p>
          <a:p>
            <a:r>
              <a:rPr lang="el-GR" altLang="el-GR" dirty="0"/>
              <a:t>Πολλαπλές αναπαραστάσεις</a:t>
            </a:r>
          </a:p>
          <a:p>
            <a:pPr lvl="1"/>
            <a:r>
              <a:rPr lang="el-GR" altLang="el-GR" dirty="0"/>
              <a:t>Πίνακες και αλγεβρικές εκφράσεις (σημαντική η χρήση των λογιστικών φύλλων για να μεταβούν οι μαθητές από ένα συγκεκριμένο παράδειγμα στο να περιγράψουν γενικές σχέσεις)</a:t>
            </a:r>
          </a:p>
        </p:txBody>
      </p:sp>
    </p:spTree>
    <p:extLst>
      <p:ext uri="{BB962C8B-B14F-4D97-AF65-F5344CB8AC3E}">
        <p14:creationId xmlns:p14="http://schemas.microsoft.com/office/powerpoint/2010/main" val="250275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Ερευνητικά αποτελέσματα αναφορικά με τη συμβολική </a:t>
            </a:r>
            <a:r>
              <a:rPr lang="el-GR" altLang="el-GR" sz="4000" dirty="0" smtClean="0"/>
              <a:t>μορφή</a:t>
            </a:r>
            <a:r>
              <a:rPr lang="en-US" altLang="el-GR" sz="4000" dirty="0" smtClean="0"/>
              <a:t> (5/5)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el-GR" altLang="el-GR" sz="2400" dirty="0"/>
              <a:t>Η χρήση του υπολογιστή τσέπη ως ένα μέσο συνειδητοποίησης της έννοιας της μεταβλητής</a:t>
            </a:r>
          </a:p>
          <a:p>
            <a:pPr lvl="1"/>
            <a:r>
              <a:rPr lang="el-GR" altLang="el-GR" sz="2400" dirty="0"/>
              <a:t>Οι γραφικές παραστάσεις ιδιαίτερα στην περίπτωση γραμμικών σχέσεων φαίνεται ότι βοηθούν τους μαθητές να κάνουν συνδέσεις με την αλγεβρική μορφή. Αυτό όμως δεν είναι εύκολο όταν έχουμε ρητές συναρτήσεις.</a:t>
            </a:r>
          </a:p>
          <a:p>
            <a:pPr lvl="1"/>
            <a:r>
              <a:rPr lang="el-GR" altLang="el-GR" sz="2400" dirty="0"/>
              <a:t>Η μετάφραση ανάμεσα σε διαφορετικές αναπαραστάσεις φαίνεται ότι είναι δύσκολη</a:t>
            </a:r>
          </a:p>
          <a:p>
            <a:pPr lvl="1"/>
            <a:r>
              <a:rPr lang="el-GR" altLang="el-GR" sz="2400" dirty="0"/>
              <a:t>Οι μαθητές φαίνεται ότι χειρίζονται ευκολότερα πίνακες και γραφικές παραστάσεις απ’ ότι συμβολικές εξισώσεις και λεκτικές εκφράσεις</a:t>
            </a:r>
          </a:p>
        </p:txBody>
      </p:sp>
    </p:spTree>
    <p:extLst>
      <p:ext uri="{BB962C8B-B14F-4D97-AF65-F5344CB8AC3E}">
        <p14:creationId xmlns:p14="http://schemas.microsoft.com/office/powerpoint/2010/main" val="335693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600" dirty="0"/>
              <a:t>Ερευνητικά αποτελέσματα στο πλαίσιο των λεκτικών </a:t>
            </a:r>
            <a:r>
              <a:rPr lang="el-GR" altLang="el-GR" sz="3600" dirty="0" smtClean="0"/>
              <a:t>προβλημάτων</a:t>
            </a:r>
            <a:r>
              <a:rPr lang="en-US" altLang="el-GR" sz="3600" dirty="0" smtClean="0"/>
              <a:t> (1/2)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Πολλαπλές αναπαραστάσεις στην επίλυση προβλημάτων</a:t>
            </a:r>
          </a:p>
          <a:p>
            <a:pPr lvl="1"/>
            <a:r>
              <a:rPr lang="el-GR" altLang="el-GR" dirty="0"/>
              <a:t>Οι πίνακες φαίνεται ότι είναι ένα εύκολο εργαλείο για τους μαθητές</a:t>
            </a:r>
          </a:p>
          <a:p>
            <a:pPr lvl="1"/>
            <a:r>
              <a:rPr lang="el-GR" altLang="el-GR" dirty="0"/>
              <a:t>Οι γραφικές παραστάσεις δεν είναι κάτι που εύκολα </a:t>
            </a:r>
            <a:r>
              <a:rPr lang="el-GR" altLang="el-GR" dirty="0" err="1"/>
              <a:t>εμφανίζ</a:t>
            </a:r>
            <a:r>
              <a:rPr lang="en-US" altLang="el-GR" dirty="0"/>
              <a:t>o</a:t>
            </a:r>
            <a:r>
              <a:rPr lang="el-GR" altLang="el-GR" dirty="0" err="1"/>
              <a:t>νται</a:t>
            </a:r>
            <a:endParaRPr lang="el-GR" altLang="el-GR" dirty="0"/>
          </a:p>
          <a:p>
            <a:pPr lvl="1"/>
            <a:r>
              <a:rPr lang="el-GR" altLang="el-GR" dirty="0"/>
              <a:t>Παράδειγμα με τις ανισώσεις</a:t>
            </a:r>
          </a:p>
        </p:txBody>
      </p:sp>
    </p:spTree>
    <p:extLst>
      <p:ext uri="{BB962C8B-B14F-4D97-AF65-F5344CB8AC3E}">
        <p14:creationId xmlns:p14="http://schemas.microsoft.com/office/powerpoint/2010/main" val="240654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3600" dirty="0"/>
              <a:t>Ερευνητικά αποτελέσματα στο πλαίσιο των λεκτικών </a:t>
            </a:r>
            <a:r>
              <a:rPr lang="el-GR" altLang="el-GR" sz="3600" dirty="0" smtClean="0"/>
              <a:t>προβλημάτων</a:t>
            </a:r>
            <a:r>
              <a:rPr lang="en-US" altLang="el-GR" sz="3600" dirty="0" smtClean="0"/>
              <a:t> (2/2)</a:t>
            </a: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sz="2300" dirty="0"/>
              <a:t>Η δημιουργία εξισώσεων</a:t>
            </a:r>
          </a:p>
          <a:p>
            <a:pPr lvl="1"/>
            <a:r>
              <a:rPr lang="el-GR" altLang="el-GR" sz="2300" dirty="0"/>
              <a:t>Η διαδικασία είναι ιδιαίτερα δύσκολη</a:t>
            </a:r>
          </a:p>
          <a:p>
            <a:pPr lvl="1"/>
            <a:r>
              <a:rPr lang="el-GR" altLang="el-GR" sz="2300" dirty="0"/>
              <a:t>Η ανάπτυξη του συλλογισμού και του συμβολισμού φαίνεται ότι αναπτύσσονται ανεξάρτητα</a:t>
            </a:r>
          </a:p>
          <a:p>
            <a:pPr lvl="1"/>
            <a:r>
              <a:rPr lang="el-GR" altLang="el-GR" sz="2300" dirty="0"/>
              <a:t>Ακόμα και σε περιπτώσεις που οι μαθητές σχημάτιζαν εξισώσεις προτιμούσαν να λύνουν το πρόβλημα με άτυπες μεθόδους</a:t>
            </a:r>
          </a:p>
          <a:p>
            <a:pPr lvl="1"/>
            <a:r>
              <a:rPr lang="el-GR" altLang="el-GR" sz="2300" dirty="0"/>
              <a:t>Κάποια αποτελέσματα προτείνουν ότι η αυθεντικότητα των προβλημάτων μπορεί να είναι εμπόδιο</a:t>
            </a:r>
          </a:p>
          <a:p>
            <a:pPr lvl="1"/>
            <a:r>
              <a:rPr lang="el-GR" altLang="el-GR" sz="2300" dirty="0"/>
              <a:t>Κάποιες έρευνες δείχνουν ότι απλά προβλήματα εξισώσεων είναι ευκολότερα από μαθηματικά ισοδύναμες εξισώσεις</a:t>
            </a:r>
          </a:p>
        </p:txBody>
      </p:sp>
    </p:spTree>
    <p:extLst>
      <p:ext uri="{BB962C8B-B14F-4D97-AF65-F5344CB8AC3E}">
        <p14:creationId xmlns:p14="http://schemas.microsoft.com/office/powerpoint/2010/main" val="328780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δραστηριότητα του </a:t>
            </a:r>
            <a:r>
              <a:rPr lang="el-GR" altLang="el-GR" dirty="0" smtClean="0"/>
              <a:t>μετασχηματισμού</a:t>
            </a:r>
            <a:r>
              <a:rPr lang="en-US" altLang="el-GR" dirty="0" smtClean="0"/>
              <a:t> (1/3)</a:t>
            </a:r>
            <a:endParaRPr lang="el-GR" dirty="0"/>
          </a:p>
        </p:txBody>
      </p:sp>
      <p:sp>
        <p:nvSpPr>
          <p:cNvPr id="14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l-GR" altLang="el-GR" dirty="0"/>
              <a:t>Ισοδυναμία εκφράσεων</a:t>
            </a:r>
          </a:p>
          <a:p>
            <a:pPr lvl="1"/>
            <a:r>
              <a:rPr lang="el-GR" altLang="el-GR" dirty="0"/>
              <a:t> απόδειξη – επαλήθευση </a:t>
            </a:r>
          </a:p>
          <a:p>
            <a:pPr lvl="1"/>
            <a:r>
              <a:rPr lang="el-GR" altLang="el-GR" dirty="0"/>
              <a:t>Σύνδεση αλγεβρικού και αριθμητικού πεδίου</a:t>
            </a:r>
          </a:p>
          <a:p>
            <a:pPr lvl="1"/>
            <a:r>
              <a:rPr lang="el-GR" altLang="el-GR" dirty="0"/>
              <a:t>Ανάγκη μετάβασης από την έκφραση ως διαδικασία στην έκφραση ως αντικείμενο (</a:t>
            </a:r>
            <a:r>
              <a:rPr lang="el-GR" altLang="el-GR" dirty="0" err="1"/>
              <a:t>π.χ</a:t>
            </a:r>
            <a:r>
              <a:rPr lang="el-GR" altLang="el-GR" dirty="0"/>
              <a:t> η σύνθεση συναρτήσεων)</a:t>
            </a:r>
          </a:p>
          <a:p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2018204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δραστηριότητα του </a:t>
            </a:r>
            <a:r>
              <a:rPr lang="el-GR" altLang="el-GR" dirty="0" smtClean="0"/>
              <a:t>μετασχηματισμού</a:t>
            </a:r>
            <a:r>
              <a:rPr lang="en-US" altLang="el-GR" dirty="0" smtClean="0"/>
              <a:t> (2/3)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Εκφράσεις, Εξισώσεις, Επίλυση εξισώσεων</a:t>
            </a:r>
          </a:p>
          <a:p>
            <a:pPr lvl="1"/>
            <a:r>
              <a:rPr lang="el-GR" altLang="el-GR" dirty="0" err="1"/>
              <a:t>Π.χ</a:t>
            </a:r>
            <a:r>
              <a:rPr lang="el-GR" altLang="el-GR" dirty="0"/>
              <a:t> 4+</a:t>
            </a:r>
            <a:r>
              <a:rPr lang="en-US" altLang="el-GR" dirty="0"/>
              <a:t>n-2+5 =11+3+5 ,</a:t>
            </a:r>
            <a:r>
              <a:rPr lang="el-GR" altLang="el-GR" dirty="0"/>
              <a:t>λάθη </a:t>
            </a:r>
            <a:r>
              <a:rPr lang="en-US" altLang="el-GR" dirty="0"/>
              <a:t>4</a:t>
            </a:r>
            <a:r>
              <a:rPr lang="el-GR" altLang="el-GR" dirty="0"/>
              <a:t>+</a:t>
            </a:r>
            <a:r>
              <a:rPr lang="en-US" altLang="el-GR" dirty="0"/>
              <a:t>n-7 =11+3+5</a:t>
            </a:r>
          </a:p>
          <a:p>
            <a:pPr lvl="1"/>
            <a:r>
              <a:rPr lang="el-GR" altLang="el-GR" dirty="0"/>
              <a:t>Οι μαθητές έκαναν ανάλογα λάθη στην επαλήθευση μιας λύσης με αυτά που έκαναν στην επίλυση της εξίσωσης</a:t>
            </a:r>
          </a:p>
          <a:p>
            <a:pPr lvl="1"/>
            <a:r>
              <a:rPr lang="el-GR" altLang="el-GR" dirty="0"/>
              <a:t>Στην επίλυση συστημάτων η σύγκριση είναι ευκολότερη μέθοδος από την αντικατάσταση</a:t>
            </a:r>
          </a:p>
          <a:p>
            <a:pPr lvl="1"/>
            <a:r>
              <a:rPr lang="el-GR" altLang="el-GR" dirty="0"/>
              <a:t>Δυσκολίες στις παραμετρικές εξισώσεις να δεχτούν μια παραμετρική έκφραση ως λύση</a:t>
            </a:r>
            <a:endParaRPr lang="en-US" altLang="el-GR" dirty="0"/>
          </a:p>
        </p:txBody>
      </p:sp>
    </p:spTree>
    <p:extLst>
      <p:ext uri="{BB962C8B-B14F-4D97-AF65-F5344CB8AC3E}">
        <p14:creationId xmlns:p14="http://schemas.microsoft.com/office/powerpoint/2010/main" val="33691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δραστηριότητα του </a:t>
            </a:r>
            <a:r>
              <a:rPr lang="el-GR" altLang="el-GR" dirty="0" smtClean="0"/>
              <a:t>μετασχηματισμού</a:t>
            </a:r>
            <a:r>
              <a:rPr lang="en-US" altLang="el-GR" dirty="0" smtClean="0"/>
              <a:t> (3/3)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Η χρήση </a:t>
            </a:r>
            <a:r>
              <a:rPr lang="el-GR" altLang="el-GR" dirty="0" err="1"/>
              <a:t>χειραπτικών</a:t>
            </a:r>
            <a:r>
              <a:rPr lang="el-GR" altLang="el-GR" dirty="0"/>
              <a:t> υλικών</a:t>
            </a:r>
          </a:p>
          <a:p>
            <a:pPr lvl="1"/>
            <a:r>
              <a:rPr lang="el-GR" altLang="el-GR" dirty="0"/>
              <a:t>Η ζυγαριά και γεωμετρικά μοντέλα δεν φαίνονται κατάλληλα</a:t>
            </a:r>
          </a:p>
          <a:p>
            <a:pPr lvl="1"/>
            <a:r>
              <a:rPr lang="el-GR" altLang="el-GR" dirty="0"/>
              <a:t>Άλλες έρευνες μεγαλύτερης διάρκειας δείχνουν την </a:t>
            </a:r>
            <a:r>
              <a:rPr lang="el-GR" altLang="el-GR" dirty="0" err="1"/>
              <a:t>καταλληλότητα</a:t>
            </a:r>
            <a:r>
              <a:rPr lang="el-GR" altLang="el-GR" dirty="0"/>
              <a:t> του μοντέλου της ζυγαριάς </a:t>
            </a:r>
          </a:p>
        </p:txBody>
      </p:sp>
    </p:spTree>
    <p:extLst>
      <p:ext uri="{BB962C8B-B14F-4D97-AF65-F5344CB8AC3E}">
        <p14:creationId xmlns:p14="http://schemas.microsoft.com/office/powerpoint/2010/main" val="3631764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Ολικές – </a:t>
            </a:r>
            <a:r>
              <a:rPr lang="el-GR" altLang="el-GR" dirty="0" err="1"/>
              <a:t>μετα</a:t>
            </a:r>
            <a:r>
              <a:rPr lang="el-GR" altLang="el-GR" dirty="0"/>
              <a:t> επιπέδου </a:t>
            </a:r>
            <a:r>
              <a:rPr lang="el-GR" altLang="el-GR" dirty="0" smtClean="0"/>
              <a:t>δραστηριότητες</a:t>
            </a:r>
            <a:r>
              <a:rPr lang="en-US" altLang="el-GR" dirty="0" smtClean="0"/>
              <a:t> (1/2)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Γενίκευση</a:t>
            </a:r>
          </a:p>
          <a:p>
            <a:pPr lvl="1"/>
            <a:r>
              <a:rPr lang="el-GR" altLang="el-GR" dirty="0"/>
              <a:t>ΟΙ δραστηριότητες με τα μοτίβα πολύ σημαντικές αλλά είναι δύσκολο να συνδεθούν με τη συμβολική μορφή</a:t>
            </a:r>
          </a:p>
          <a:p>
            <a:pPr lvl="1"/>
            <a:r>
              <a:rPr lang="el-GR" altLang="el-GR" dirty="0"/>
              <a:t>Η γενίκευση χρειάζεται χρόνο</a:t>
            </a:r>
          </a:p>
          <a:p>
            <a:r>
              <a:rPr lang="el-GR" altLang="el-GR" dirty="0"/>
              <a:t>Απόδειξη</a:t>
            </a:r>
          </a:p>
          <a:p>
            <a:pPr lvl="1"/>
            <a:r>
              <a:rPr lang="el-GR" altLang="el-GR" dirty="0"/>
              <a:t>Παραδείγματα από τη θεωρία αριθμών</a:t>
            </a:r>
          </a:p>
          <a:p>
            <a:pPr lvl="1"/>
            <a:r>
              <a:rPr lang="el-GR" altLang="el-GR" dirty="0"/>
              <a:t>Δυσκολία να αιτιολογήσουν πέρα από το να δώσουν αριθμητικά παραδείγματα</a:t>
            </a:r>
          </a:p>
        </p:txBody>
      </p:sp>
    </p:spTree>
    <p:extLst>
      <p:ext uri="{BB962C8B-B14F-4D97-AF65-F5344CB8AC3E}">
        <p14:creationId xmlns:p14="http://schemas.microsoft.com/office/powerpoint/2010/main" val="3372738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Ολικές – </a:t>
            </a:r>
            <a:r>
              <a:rPr lang="el-GR" altLang="el-GR" dirty="0" err="1"/>
              <a:t>μετα</a:t>
            </a:r>
            <a:r>
              <a:rPr lang="el-GR" altLang="el-GR" dirty="0"/>
              <a:t> επιπέδου </a:t>
            </a:r>
            <a:r>
              <a:rPr lang="el-GR" altLang="el-GR" dirty="0" smtClean="0"/>
              <a:t>δραστηριότητες</a:t>
            </a:r>
            <a:r>
              <a:rPr lang="en-US" altLang="el-GR" dirty="0" smtClean="0"/>
              <a:t> (2/2)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 err="1"/>
              <a:t>Μοντελοποίηση</a:t>
            </a:r>
            <a:endParaRPr lang="el-GR" altLang="el-GR" dirty="0"/>
          </a:p>
          <a:p>
            <a:pPr lvl="1"/>
            <a:r>
              <a:rPr lang="el-GR" altLang="el-GR" dirty="0"/>
              <a:t>Χρήση διαφορετικών υλικών (προσομοιώσεις κινήσεων)</a:t>
            </a:r>
          </a:p>
          <a:p>
            <a:pPr lvl="1"/>
            <a:r>
              <a:rPr lang="el-GR" altLang="el-GR" dirty="0"/>
              <a:t>Οι μαθητές μετακινήθηκαν από το να βλέπουν τη λύση σε ένα συγκεκριμένο πρόβλημα στο να δημιουργήσουν ένα σύστημα σχέσεων που είναι γενικεύσιμο και μπορεί να ξαναχρησιμοποιηθεί.</a:t>
            </a:r>
          </a:p>
        </p:txBody>
      </p:sp>
    </p:spTree>
    <p:extLst>
      <p:ext uri="{BB962C8B-B14F-4D97-AF65-F5344CB8AC3E}">
        <p14:creationId xmlns:p14="http://schemas.microsoft.com/office/powerpoint/2010/main" val="3304281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dirty="0"/>
              <a:t>Αναφορές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l-GR" sz="2400" dirty="0" err="1"/>
              <a:t>Filloy</a:t>
            </a:r>
            <a:r>
              <a:rPr lang="en-US" altLang="el-GR" sz="2400" dirty="0"/>
              <a:t> and Sutherland (1996). Designing Curricula for Teaching and Learning Algebra, in A. Bishop et al (eds.) International Handbook of Mathematics Education, Kluwer Academic Publishers</a:t>
            </a:r>
          </a:p>
          <a:p>
            <a:r>
              <a:rPr lang="en-US" altLang="el-GR" sz="2400" dirty="0"/>
              <a:t>Kieran, C. (1992). The learning and teaching of school algebra. In D.A. </a:t>
            </a:r>
            <a:r>
              <a:rPr lang="en-US" altLang="el-GR" sz="2400" dirty="0" err="1"/>
              <a:t>Grouws</a:t>
            </a:r>
            <a:r>
              <a:rPr lang="en-US" altLang="el-GR" sz="2400" dirty="0"/>
              <a:t> (ed.) Handbook of research on mathematics teaching and learning. NY: Macmillan</a:t>
            </a:r>
          </a:p>
          <a:p>
            <a:r>
              <a:rPr lang="en-US" altLang="el-GR" sz="2400" dirty="0"/>
              <a:t>Kieran, C. (2007). Second Handbook of Research on Mathematics Teaching and Learning. In F.K. Lester (ed.) Second Handbook of Research on Mathematics Teaching and Learning. NCTM</a:t>
            </a:r>
            <a:endParaRPr lang="el-GR" altLang="el-GR" sz="2400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Τέλος Ενότητας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28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Χρηματοδότηση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525963"/>
          </a:xfrm>
        </p:spPr>
        <p:txBody>
          <a:bodyPr>
            <a:normAutofit/>
          </a:bodyPr>
          <a:lstStyle/>
          <a:p>
            <a:r>
              <a:rPr lang="el-GR" sz="2000" dirty="0" smtClean="0"/>
              <a:t>Το παρόν εκπαιδευτικό υλικό έχει αναπτυχθεί </a:t>
            </a:r>
            <a:r>
              <a:rPr lang="el-GR" sz="2000" dirty="0" err="1" smtClean="0"/>
              <a:t>στ</a:t>
            </a:r>
            <a:r>
              <a:rPr lang="en-US" sz="2000" dirty="0" smtClean="0"/>
              <a:t>o</a:t>
            </a:r>
            <a:r>
              <a:rPr lang="el-GR" sz="2000" dirty="0" smtClean="0"/>
              <a:t> </a:t>
            </a:r>
            <a:r>
              <a:rPr lang="el-GR" sz="2000" dirty="0" err="1" smtClean="0"/>
              <a:t>πλαίσι</a:t>
            </a:r>
            <a:r>
              <a:rPr lang="en-US" sz="2000" dirty="0" smtClean="0"/>
              <a:t>o</a:t>
            </a:r>
            <a:r>
              <a:rPr lang="el-GR" sz="2000" dirty="0" smtClean="0"/>
              <a:t> του εκπαιδευτικού έργου του διδάσκοντα.</a:t>
            </a:r>
            <a:endParaRPr lang="en-US" sz="2000" dirty="0" smtClean="0"/>
          </a:p>
          <a:p>
            <a:r>
              <a:rPr lang="el-GR" sz="2000" dirty="0" smtClean="0"/>
              <a:t>Το έργο «</a:t>
            </a:r>
            <a:r>
              <a:rPr lang="el-GR" sz="2000" b="1" dirty="0" smtClean="0"/>
              <a:t>Ανοικτά Ακαδημαϊκά Μαθήματα στο Πανεπιστήμιο Αθηνών</a:t>
            </a:r>
            <a:r>
              <a:rPr lang="el-GR" sz="2000" dirty="0" smtClean="0"/>
              <a:t>» έχει χρηματοδοτήσει μόνο την αναδιαμόρφωση του εκπαιδευτικού υλικού. </a:t>
            </a:r>
            <a:endParaRPr lang="en-US" sz="2000" dirty="0" smtClean="0"/>
          </a:p>
          <a:p>
            <a:r>
              <a:rPr lang="el-GR" sz="2000" dirty="0" smtClean="0"/>
              <a:t>Το έργο υλοποιείται στο πλαίσιο του Επιχειρησιακού Προγράμματος «Εκπαίδευση και Δια Βίου Μάθηση» και συγχρηματοδοτείται από την Ευρωπαϊκή Ένωση (Ευρωπαϊκό Κοινωνικό Ταμείο) και από εθνικούς πόρους.</a:t>
            </a:r>
          </a:p>
        </p:txBody>
      </p:sp>
      <p:pic>
        <p:nvPicPr>
          <p:cNvPr id="7" name="Picture 6" descr="Λογότυπο Επιχειρησιακού Προγράμματος Εκπαίδευση και Δια βίου Μάθηση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4653136"/>
            <a:ext cx="5501640" cy="1386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45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Σημειώματα</a:t>
            </a:r>
            <a:endParaRPr lang="el-GR" sz="4400" dirty="0"/>
          </a:p>
        </p:txBody>
      </p:sp>
    </p:spTree>
    <p:extLst>
      <p:ext uri="{BB962C8B-B14F-4D97-AF65-F5344CB8AC3E}">
        <p14:creationId xmlns:p14="http://schemas.microsoft.com/office/powerpoint/2010/main" val="2248574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Αναφοράς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000" dirty="0" err="1" smtClean="0"/>
              <a:t>Copyright</a:t>
            </a:r>
            <a:r>
              <a:rPr lang="el-GR" sz="2000" dirty="0" smtClean="0"/>
              <a:t> </a:t>
            </a:r>
            <a:r>
              <a:rPr lang="el-GR" sz="2000" dirty="0" err="1" smtClean="0"/>
              <a:t>Εθνικόν</a:t>
            </a:r>
            <a:r>
              <a:rPr lang="el-GR" sz="2000" dirty="0" smtClean="0"/>
              <a:t> και </a:t>
            </a:r>
            <a:r>
              <a:rPr lang="el-GR" sz="2000" dirty="0" err="1" smtClean="0"/>
              <a:t>Καποδιστριακόν</a:t>
            </a:r>
            <a:r>
              <a:rPr lang="el-GR" sz="2000" dirty="0" smtClean="0"/>
              <a:t> </a:t>
            </a:r>
            <a:r>
              <a:rPr lang="el-GR" sz="2000" dirty="0" err="1" smtClean="0"/>
              <a:t>Πανεπιστήμιον</a:t>
            </a:r>
            <a:r>
              <a:rPr lang="el-GR" sz="2000" dirty="0" smtClean="0"/>
              <a:t> Αθηνών</a:t>
            </a:r>
            <a:r>
              <a:rPr lang="en-US" sz="2000" dirty="0" smtClean="0"/>
              <a:t>,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 2014. </a:t>
            </a:r>
            <a:r>
              <a:rPr lang="el-GR" altLang="el-GR" sz="2000" dirty="0" smtClean="0"/>
              <a:t>Δέσποινα </a:t>
            </a:r>
            <a:r>
              <a:rPr lang="el-GR" altLang="el-GR" sz="2000" dirty="0" err="1" smtClean="0"/>
              <a:t>Πόταρη</a:t>
            </a:r>
            <a:r>
              <a:rPr lang="el-GR" sz="2000" dirty="0" smtClean="0"/>
              <a:t>. «Έρευνα στη Διδακτική των Μαθηματικών και Διδακτική Πράξη</a:t>
            </a:r>
            <a:r>
              <a:rPr lang="en-US" sz="2000" dirty="0" smtClean="0"/>
              <a:t>.</a:t>
            </a:r>
            <a:r>
              <a:rPr lang="en-US" sz="2000" dirty="0"/>
              <a:t> </a:t>
            </a:r>
            <a:r>
              <a:rPr lang="el-GR" altLang="el-GR" sz="2000" dirty="0"/>
              <a:t>Η έρευνα στη διδασκαλία και μάθηση της </a:t>
            </a:r>
            <a:r>
              <a:rPr lang="el-GR" altLang="el-GR" sz="2000" dirty="0" smtClean="0"/>
              <a:t>Άλγεβρας</a:t>
            </a:r>
            <a:r>
              <a:rPr lang="el-GR" sz="2000" dirty="0" smtClean="0"/>
              <a:t>». </a:t>
            </a:r>
            <a:r>
              <a:rPr lang="el-GR" sz="2000" dirty="0" smtClean="0"/>
              <a:t>Έκδοση: 1.0. Αθήνα 2014. Διαθέσιμο από τη δικτυακή διεύθυνση: http://opencourses.uoa.gr</a:t>
            </a:r>
            <a:r>
              <a:rPr lang="en-US" sz="2000" dirty="0" smtClean="0"/>
              <a:t>/courses/</a:t>
            </a:r>
            <a:r>
              <a:rPr lang="en-US" sz="2000" dirty="0"/>
              <a:t>MATH237</a:t>
            </a:r>
            <a:r>
              <a:rPr lang="en-US" sz="2000" dirty="0" smtClean="0"/>
              <a:t>/</a:t>
            </a:r>
            <a:r>
              <a:rPr lang="el-GR" sz="2000" dirty="0" smtClean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20825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62272"/>
            <a:ext cx="8229600" cy="1143000"/>
          </a:xfrm>
        </p:spPr>
        <p:txBody>
          <a:bodyPr>
            <a:normAutofit/>
          </a:bodyPr>
          <a:lstStyle/>
          <a:p>
            <a:r>
              <a:rPr lang="el-GR" dirty="0"/>
              <a:t>Σημείωμα </a:t>
            </a:r>
            <a:r>
              <a:rPr lang="el-GR" dirty="0" smtClean="0"/>
              <a:t>Αδειοδότησης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64704"/>
            <a:ext cx="8928992" cy="144015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Creative Commons Αναφορά, Μη Εμπορική Χρήση Παρόμοια Διανομή 4.0 [1] ή μεταγενέστερη, Διεθνής Έκδοση.   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 τα 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Picture 22" descr="Λογότυπο για Άδειες χρήσης Creative Commons BY-NC-ND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670" y="2420888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07504" y="2924944"/>
            <a:ext cx="9036496" cy="3456384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r>
              <a:rPr lang="el-GR" dirty="0"/>
              <a:t>[1] http://creativecommons.org/licenses/by-nc-sa/4.0/ </a:t>
            </a:r>
            <a:endParaRPr lang="en-US" smtClean="0"/>
          </a:p>
          <a:p>
            <a:endParaRPr lang="el-GR" dirty="0"/>
          </a:p>
          <a:p>
            <a:r>
              <a:rPr lang="el-GR" dirty="0"/>
              <a:t>Ως </a:t>
            </a:r>
            <a:r>
              <a:rPr lang="el-GR" b="1" dirty="0"/>
              <a:t>Μη Εμπορική</a:t>
            </a:r>
            <a:r>
              <a:rPr lang="el-GR" dirty="0"/>
              <a:t> ορίζεται η χρήση: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dirty="0" err="1"/>
              <a:t>αδειοδόχο</a:t>
            </a:r>
            <a:endParaRPr lang="el-GR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περιλαμβάνει οικονομική συναλλαγή ως προϋπόθεση για τη χρήση ή πρόσβαση στο έργο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l-GR" dirty="0"/>
              <a:t>που</a:t>
            </a:r>
            <a:r>
              <a:rPr lang="en-GB" dirty="0"/>
              <a:t> </a:t>
            </a:r>
            <a:r>
              <a:rPr lang="el-GR" dirty="0"/>
              <a:t>δεν προσπορίζει στο διανομέα του έργου και</a:t>
            </a:r>
            <a:r>
              <a:rPr lang="en-GB" dirty="0"/>
              <a:t> </a:t>
            </a:r>
            <a:r>
              <a:rPr lang="el-GR" dirty="0" err="1"/>
              <a:t>αδειοδόχο</a:t>
            </a:r>
            <a:r>
              <a:rPr lang="en-GB" dirty="0"/>
              <a:t> </a:t>
            </a:r>
            <a:r>
              <a:rPr lang="el-GR" dirty="0"/>
              <a:t>έμμεσο οικονομικό όφελος (π.χ. διαφημίσεις) από την προβολή του έργου σε διαδικτυακό </a:t>
            </a:r>
            <a:r>
              <a:rPr lang="el-GR" dirty="0" smtClean="0"/>
              <a:t>τόπο</a:t>
            </a:r>
            <a:endParaRPr lang="en-US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el-GR" dirty="0"/>
          </a:p>
          <a:p>
            <a:r>
              <a:rPr lang="el-GR" dirty="0" smtClean="0"/>
              <a:t>Ο </a:t>
            </a:r>
            <a:r>
              <a:rPr lang="el-GR" dirty="0"/>
              <a:t>δικαιούχος μπορεί να παρέχει στον </a:t>
            </a:r>
            <a:r>
              <a:rPr lang="el-GR" dirty="0" err="1"/>
              <a:t>αδειοδόχο</a:t>
            </a:r>
            <a:r>
              <a:rPr lang="el-GR" dirty="0"/>
              <a:t> ξεχωριστή άδεια να χρησιμοποιεί το έργο για εμπορική χρήση, εφόσον αυτό του ζητηθεί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364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/>
              <a:t>Διατήρηση </a:t>
            </a:r>
            <a:r>
              <a:rPr lang="el-GR" dirty="0" smtClean="0"/>
              <a:t>Σημειωμάτων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Αναφοράς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ο </a:t>
            </a:r>
            <a:r>
              <a:rPr lang="en-US" sz="2000" dirty="0" err="1"/>
              <a:t>Σημείωμ</a:t>
            </a:r>
            <a:r>
              <a:rPr lang="en-US" sz="2000" dirty="0"/>
              <a:t>α Αδειοδότησης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 err="1"/>
              <a:t>τ</a:t>
            </a:r>
            <a:r>
              <a:rPr lang="en-US" sz="2000" dirty="0" smtClean="0"/>
              <a:t>η </a:t>
            </a:r>
            <a:r>
              <a:rPr lang="en-US" sz="2000" dirty="0" err="1"/>
              <a:t>δήλωση</a:t>
            </a:r>
            <a:r>
              <a:rPr lang="en-US" sz="2000" dirty="0"/>
              <a:t> </a:t>
            </a:r>
            <a:r>
              <a:rPr lang="el-GR" sz="2000" dirty="0" err="1"/>
              <a:t>Δ</a:t>
            </a:r>
            <a:r>
              <a:rPr lang="en-US" sz="2000" dirty="0" smtClean="0"/>
              <a:t>ια</a:t>
            </a:r>
            <a:r>
              <a:rPr lang="en-US" sz="2000" dirty="0" err="1" smtClean="0"/>
              <a:t>τήρησης</a:t>
            </a:r>
            <a:r>
              <a:rPr lang="en-US" sz="2000" dirty="0" smtClean="0"/>
              <a:t> </a:t>
            </a:r>
            <a:r>
              <a:rPr lang="en-US" sz="2000" dirty="0"/>
              <a:t>Σημειωμάτων</a:t>
            </a:r>
            <a:endParaRPr lang="el-GR" sz="20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υπάρχει)</a:t>
            </a:r>
          </a:p>
          <a:p>
            <a:pPr marL="0" indent="0"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2475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εξέλιξη της έρευνας στη διδασκαλία και μάθηση της </a:t>
            </a:r>
            <a:r>
              <a:rPr lang="el-GR" altLang="el-GR" dirty="0" smtClean="0"/>
              <a:t>άλγεβρας</a:t>
            </a:r>
            <a:r>
              <a:rPr lang="en-US" altLang="el-GR" dirty="0" smtClean="0"/>
              <a:t> (1/3)</a:t>
            </a:r>
            <a:endParaRPr lang="el-GR" dirty="0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12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altLang="el-GR" sz="2800" dirty="0"/>
              <a:t>Η αρχική έρευνα εστίασε σε δυσκολίες που είχαν οι μαθητές να εφαρμόσουν αλγορίθμους ή να λύσουν εξισώσεις (το πρώτο μισό του 20</a:t>
            </a:r>
            <a:r>
              <a:rPr lang="el-GR" altLang="el-GR" sz="2800" baseline="30000" dirty="0"/>
              <a:t>ου</a:t>
            </a:r>
            <a:r>
              <a:rPr lang="el-GR" altLang="el-GR" sz="2800" dirty="0"/>
              <a:t> αιώνα)</a:t>
            </a:r>
          </a:p>
          <a:p>
            <a:r>
              <a:rPr lang="el-GR" altLang="el-GR" sz="2800" dirty="0"/>
              <a:t>Μελέτες ψυχολογικές με στόχο να μελετηθούν γενικές ερωτήσεις σχετιζόμενες με απόκτηση δεξιοτήτων, μνήμη </a:t>
            </a:r>
            <a:r>
              <a:rPr lang="el-GR" altLang="el-GR" sz="2800" dirty="0" err="1"/>
              <a:t>κ.λ.π</a:t>
            </a:r>
            <a:r>
              <a:rPr lang="el-GR" altLang="el-GR" sz="2800" dirty="0"/>
              <a:t>.(1950-1960)</a:t>
            </a:r>
          </a:p>
          <a:p>
            <a:r>
              <a:rPr lang="el-GR" altLang="el-GR" sz="2800" dirty="0"/>
              <a:t>Έμφαση στο νόημα που οι μαθητές αποδίδουν στην άλγεβρα και στο πώς η άλγεβρα μπορεί να έχει νόημα (1970 και μετά)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εξέλιξη της έρευνας στη διδασκαλία και μάθηση της </a:t>
            </a:r>
            <a:r>
              <a:rPr lang="el-GR" altLang="el-GR" dirty="0" smtClean="0"/>
              <a:t>άλγεβρας</a:t>
            </a:r>
            <a:r>
              <a:rPr lang="en-US" altLang="el-GR" dirty="0" smtClean="0"/>
              <a:t> (2/3)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Η επίδραση από </a:t>
            </a:r>
            <a:r>
              <a:rPr lang="en-US" altLang="el-GR" sz="2400" dirty="0"/>
              <a:t>Piaget </a:t>
            </a:r>
            <a:r>
              <a:rPr lang="el-GR" altLang="el-GR" sz="2400" dirty="0"/>
              <a:t>και κονστρουκτιβιστές οδηγούν σε μελέτες που δείχνουν ότι η έμφαση στην απόκτηση δεξιοτήτων δεν οδηγεί σε μάθηση της άλγεβρας  (</a:t>
            </a:r>
            <a:r>
              <a:rPr lang="el-GR" altLang="el-GR" sz="2400" dirty="0" err="1"/>
              <a:t>π.χ</a:t>
            </a:r>
            <a:r>
              <a:rPr lang="el-GR" altLang="el-GR" sz="2400" dirty="0"/>
              <a:t> δομικά χαρακτηριστικά της άλγεβρας, χρήση συμβόλων, ισοδύναμες εκφράσεις)</a:t>
            </a:r>
          </a:p>
          <a:p>
            <a:pPr lvl="1"/>
            <a:r>
              <a:rPr lang="el-GR" altLang="el-GR" sz="2000" dirty="0"/>
              <a:t>Έμφαση στην οικοδόμηση του νοήματος</a:t>
            </a:r>
          </a:p>
          <a:p>
            <a:r>
              <a:rPr lang="el-GR" altLang="el-GR" sz="2400" dirty="0"/>
              <a:t>Η έρευνα από το 1980 και μετά έχει επηρεαστεί από κινήματα όπως</a:t>
            </a:r>
          </a:p>
          <a:p>
            <a:pPr lvl="1"/>
            <a:r>
              <a:rPr lang="el-GR" altLang="el-GR" sz="2000" dirty="0"/>
              <a:t>Άλγεβρα για όλους</a:t>
            </a:r>
          </a:p>
          <a:p>
            <a:pPr lvl="1"/>
            <a:r>
              <a:rPr lang="el-GR" altLang="el-GR" sz="2000" dirty="0"/>
              <a:t>Η εισαγωγή της Άλγεβρας στο Δημοτικό σχολείο</a:t>
            </a:r>
          </a:p>
          <a:p>
            <a:pPr lvl="1"/>
            <a:r>
              <a:rPr lang="el-GR" altLang="el-GR" sz="2000" dirty="0"/>
              <a:t>Η εισαγωγή των υπολογιστών στα σχολεία</a:t>
            </a:r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Η εξέλιξη της έρευνας στη διδασκαλία και μάθηση της </a:t>
            </a:r>
            <a:r>
              <a:rPr lang="el-GR" altLang="el-GR" dirty="0" smtClean="0"/>
              <a:t>άλγεβρας</a:t>
            </a:r>
            <a:r>
              <a:rPr lang="en-US" altLang="el-GR" dirty="0" smtClean="0"/>
              <a:t> (3/3)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Δίνεται έμφαση σε κοινωνικής φύσης παραμέτρους και στο ρόλο των πολιτισμικών εργαλείων</a:t>
            </a:r>
          </a:p>
          <a:p>
            <a:r>
              <a:rPr lang="el-GR" altLang="el-GR" dirty="0"/>
              <a:t>Έμφαση στο λόγο που αναπτύσσεται μέσα στην τάξη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dirty="0"/>
              <a:t>Το περιεχόμενο της σχολικής άλγεβρας: Διαφορετικές απόψεις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altLang="el-GR" sz="2400" dirty="0"/>
              <a:t>Παραδοσιακές προσεγγίσεις</a:t>
            </a:r>
          </a:p>
          <a:p>
            <a:pPr lvl="1"/>
            <a:r>
              <a:rPr lang="el-GR" altLang="el-GR" sz="2400" dirty="0"/>
              <a:t>Η άλγεβρα αφορά τη μορφή και τους μετασχηματισμούς (</a:t>
            </a:r>
            <a:r>
              <a:rPr lang="el-GR" altLang="el-GR" sz="2400" dirty="0" err="1"/>
              <a:t>πολυωνυμικές</a:t>
            </a:r>
            <a:r>
              <a:rPr lang="el-GR" altLang="el-GR" sz="2400" dirty="0"/>
              <a:t> και ρητές εκφράσεις, απλοποίηση εκφράσεων, επίλυση εξισώσεων)</a:t>
            </a:r>
          </a:p>
          <a:p>
            <a:r>
              <a:rPr lang="el-GR" altLang="el-GR" sz="2400" dirty="0"/>
              <a:t>Μη παραδοσιακές προσεγγίσεις</a:t>
            </a:r>
          </a:p>
          <a:p>
            <a:pPr lvl="1"/>
            <a:r>
              <a:rPr lang="el-GR" altLang="el-GR" sz="2400" dirty="0"/>
              <a:t>Έμφαση στις συναρτήσεις, στην αναπαράσταση τους και στην επίλυση πραγματικών προβλημάτων με χρήση τεχνολογίας</a:t>
            </a:r>
          </a:p>
          <a:p>
            <a:r>
              <a:rPr lang="el-GR" altLang="el-GR" dirty="0"/>
              <a:t>Κριτική στις δύο προσεγγίσεις</a:t>
            </a:r>
          </a:p>
        </p:txBody>
      </p:sp>
    </p:spTree>
    <p:extLst>
      <p:ext uri="{BB962C8B-B14F-4D97-AF65-F5344CB8AC3E}">
        <p14:creationId xmlns:p14="http://schemas.microsoft.com/office/powerpoint/2010/main" val="249768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dirty="0"/>
              <a:t>Υπάρχουσα κατάσταση</a:t>
            </a:r>
            <a:endParaRPr lang="el-GR" dirty="0"/>
          </a:p>
        </p:txBody>
      </p:sp>
      <p:sp>
        <p:nvSpPr>
          <p:cNvPr id="5" name="Θέση περιεχομένου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l-GR" altLang="el-GR" sz="2400" dirty="0"/>
              <a:t>Συνύπαρξη και των δύο προσεγγίσεων στο αναλυτικό πρόγραμμα (ρητές εκφράσεις και εξισώσεις και συναρτησιακές οπτικές)</a:t>
            </a:r>
          </a:p>
          <a:p>
            <a:r>
              <a:rPr lang="el-GR" altLang="el-GR" sz="2400" dirty="0"/>
              <a:t>Διαφορές ανάμεσα στα αναλυτικά προγράμματα των χωρών</a:t>
            </a:r>
          </a:p>
          <a:p>
            <a:pPr lvl="1"/>
            <a:r>
              <a:rPr lang="el-GR" altLang="el-GR" sz="2400" dirty="0"/>
              <a:t>Στην Αυστραλία η άλγεβρα αφορά τρεις ιδέες « γενίκευση», «εξισώσεις και ανισώσεις», «συνάρτηση»</a:t>
            </a:r>
          </a:p>
          <a:p>
            <a:pPr lvl="1"/>
            <a:r>
              <a:rPr lang="el-GR" altLang="el-GR" sz="2400" dirty="0"/>
              <a:t>Στην Ουγγαρία μόνο συστήματα εξισώσεων</a:t>
            </a:r>
          </a:p>
          <a:p>
            <a:pPr lvl="1"/>
            <a:r>
              <a:rPr lang="el-GR" altLang="el-GR" sz="2400" dirty="0"/>
              <a:t>Στην Ιαπωνία έμφαση στο μαθηματικό συμβολισμό</a:t>
            </a:r>
          </a:p>
          <a:p>
            <a:pPr lvl="1"/>
            <a:r>
              <a:rPr lang="el-GR" altLang="el-GR" sz="2400" dirty="0"/>
              <a:t>Σε πολλές χώρες δίνεται έμφαση σε προβλήματα (μερικές φορές ρεαλιστικά)</a:t>
            </a:r>
          </a:p>
          <a:p>
            <a:endParaRPr lang="el-GR" altLang="el-GR" dirty="0"/>
          </a:p>
        </p:txBody>
      </p:sp>
    </p:spTree>
    <p:extLst>
      <p:ext uri="{BB962C8B-B14F-4D97-AF65-F5344CB8AC3E}">
        <p14:creationId xmlns:p14="http://schemas.microsoft.com/office/powerpoint/2010/main" val="499955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altLang="el-GR" sz="4000" dirty="0"/>
              <a:t>Το αλγεβρικό νόημα</a:t>
            </a:r>
            <a:endParaRPr lang="el-GR" sz="40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Νόημα που προέρχεται από την ίδια την αλγεβρική δομή</a:t>
            </a:r>
          </a:p>
          <a:p>
            <a:r>
              <a:rPr lang="el-GR" altLang="el-GR" dirty="0"/>
              <a:t>Νόημα που προέρχεται από άλλες μαθηματικές αναπαραστάσεις</a:t>
            </a:r>
          </a:p>
          <a:p>
            <a:r>
              <a:rPr lang="el-GR" altLang="el-GR" dirty="0"/>
              <a:t>Νόημα που προέρχεται από το πλαίσιο του προβλήματος</a:t>
            </a:r>
          </a:p>
          <a:p>
            <a:r>
              <a:rPr lang="el-GR" altLang="el-GR" dirty="0"/>
              <a:t>Νόημα που προέρχεται εκτός από το μαθηματικό πλαίσιο και το πλαίσιο του προβλήματος</a:t>
            </a:r>
          </a:p>
        </p:txBody>
      </p:sp>
    </p:spTree>
    <p:extLst>
      <p:ext uri="{BB962C8B-B14F-4D97-AF65-F5344CB8AC3E}">
        <p14:creationId xmlns:p14="http://schemas.microsoft.com/office/powerpoint/2010/main" val="379877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/>
      <a:bodyPr vert="horz" lIns="91440" tIns="45720" rIns="91440" bIns="45720" rtlCol="0" anchor="ctr">
        <a:normAutofit/>
      </a:bodyPr>
      <a:lstStyle>
        <a:defPPr>
          <a:defRPr dirty="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1756</TotalTime>
  <Words>1794</Words>
  <Application>Microsoft Office PowerPoint</Application>
  <PresentationFormat>Προβολή στην οθόνη (4:3)</PresentationFormat>
  <Paragraphs>229</Paragraphs>
  <Slides>35</Slides>
  <Notes>35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35</vt:i4>
      </vt:variant>
    </vt:vector>
  </HeadingPairs>
  <TitlesOfParts>
    <vt:vector size="40" baseType="lpstr">
      <vt:lpstr>ＭＳ Ｐゴシック</vt:lpstr>
      <vt:lpstr>Arial</vt:lpstr>
      <vt:lpstr>Calibri</vt:lpstr>
      <vt:lpstr>Wingdings</vt:lpstr>
      <vt:lpstr>Θέμα του Office</vt:lpstr>
      <vt:lpstr>Έρευνα στη Διδακτική των Μαθηματικών και Διδακτική Πράξη</vt:lpstr>
      <vt:lpstr>Έρευνα στη Διδακτική των Μαθηματικών και Διδακτική Πράξη</vt:lpstr>
      <vt:lpstr>Αναφορές</vt:lpstr>
      <vt:lpstr>Η εξέλιξη της έρευνας στη διδασκαλία και μάθηση της άλγεβρας (1/3)</vt:lpstr>
      <vt:lpstr>Η εξέλιξη της έρευνας στη διδασκαλία και μάθηση της άλγεβρας (2/3)</vt:lpstr>
      <vt:lpstr>Η εξέλιξη της έρευνας στη διδασκαλία και μάθηση της άλγεβρας (3/3)</vt:lpstr>
      <vt:lpstr>Το περιεχόμενο της σχολικής άλγεβρας: Διαφορετικές απόψεις</vt:lpstr>
      <vt:lpstr>Υπάρχουσα κατάσταση</vt:lpstr>
      <vt:lpstr>Το αλγεβρικό νόημα</vt:lpstr>
      <vt:lpstr>Νόημα από την ίδια την αλγεβρική δομή</vt:lpstr>
      <vt:lpstr>Νόημα από άλλες αναπαραστάσεις</vt:lpstr>
      <vt:lpstr>Νόημα από το πλαίσιο προβλήματος</vt:lpstr>
      <vt:lpstr>Νόημα «έξω» από τα μαθηματικά και τα προβλήματα</vt:lpstr>
      <vt:lpstr>Τι είναι η αλγεβρική δραστηριότητα</vt:lpstr>
      <vt:lpstr>Η άλγεβρα ως μια δραστηριότητα (1/3)</vt:lpstr>
      <vt:lpstr>Η άλγεβρα ως μια δραστηριότητα (2/3)</vt:lpstr>
      <vt:lpstr>Η άλγεβρα ως μια δραστηριότητα (3/3)</vt:lpstr>
      <vt:lpstr>Ερευνητικά αποτελέσματα αναφορικά με τη συμβολική μορφή (1/5)</vt:lpstr>
      <vt:lpstr>Ερευνητικά αποτελέσματα αναφορικά με τη συμβολική μορφή (2/5)</vt:lpstr>
      <vt:lpstr>Ερευνητικά αποτελέσματα αναφορικά με τη συμβολική μορφή (3/5)</vt:lpstr>
      <vt:lpstr>Ερευνητικά αποτελέσματα αναφορικά με τη συμβολική μορφή (4/5)</vt:lpstr>
      <vt:lpstr>Ερευνητικά αποτελέσματα αναφορικά με τη συμβολική μορφή (5/5)</vt:lpstr>
      <vt:lpstr>Ερευνητικά αποτελέσματα στο πλαίσιο των λεκτικών προβλημάτων (1/2)</vt:lpstr>
      <vt:lpstr>Ερευνητικά αποτελέσματα στο πλαίσιο των λεκτικών προβλημάτων (2/2)</vt:lpstr>
      <vt:lpstr>Η δραστηριότητα του μετασχηματισμού (1/3)</vt:lpstr>
      <vt:lpstr>Η δραστηριότητα του μετασχηματισμού (2/3)</vt:lpstr>
      <vt:lpstr>Η δραστηριότητα του μετασχηματισμού (3/3)</vt:lpstr>
      <vt:lpstr>Ολικές – μετα επιπέδου δραστηριότητες (1/2)</vt:lpstr>
      <vt:lpstr>Ολικές – μετα επιπέδου δραστηριότητες (2/2)</vt:lpstr>
      <vt:lpstr>Τέλος Ενότητας</vt:lpstr>
      <vt:lpstr>Χρηματοδότηση</vt:lpstr>
      <vt:lpstr>Σημειώματα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Stevy</dc:creator>
  <cp:lastModifiedBy>Aggeliki Zoupa</cp:lastModifiedBy>
  <cp:revision>212</cp:revision>
  <dcterms:created xsi:type="dcterms:W3CDTF">2012-09-06T09:03:05Z</dcterms:created>
  <dcterms:modified xsi:type="dcterms:W3CDTF">2015-11-22T22:09:39Z</dcterms:modified>
</cp:coreProperties>
</file>