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6" r:id="rId3"/>
    <p:sldId id="265" r:id="rId4"/>
    <p:sldId id="274" r:id="rId5"/>
    <p:sldId id="296" r:id="rId6"/>
    <p:sldId id="297" r:id="rId7"/>
    <p:sldId id="339" r:id="rId8"/>
    <p:sldId id="298" r:id="rId9"/>
    <p:sldId id="299" r:id="rId10"/>
    <p:sldId id="300" r:id="rId11"/>
    <p:sldId id="301" r:id="rId12"/>
    <p:sldId id="34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41" r:id="rId25"/>
    <p:sldId id="313" r:id="rId26"/>
    <p:sldId id="314" r:id="rId27"/>
    <p:sldId id="315" r:id="rId28"/>
    <p:sldId id="316" r:id="rId29"/>
    <p:sldId id="342" r:id="rId30"/>
    <p:sldId id="280" r:id="rId31"/>
    <p:sldId id="290" r:id="rId32"/>
    <p:sldId id="295" r:id="rId33"/>
    <p:sldId id="292" r:id="rId34"/>
    <p:sldId id="291" r:id="rId35"/>
    <p:sldId id="294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339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40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41"/>
            <p14:sldId id="313"/>
            <p14:sldId id="314"/>
            <p14:sldId id="315"/>
            <p14:sldId id="316"/>
            <p14:sldId id="342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21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4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555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3390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072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975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3947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44260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352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41128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50202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2186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1244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4193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90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94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έρευνα στη διδασκαλία και μάθηση της Άλγεβρας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3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l-GR" sz="2800" dirty="0"/>
              <a:t>Η έρευνα στη διδασκαλία και μάθηση της </a:t>
            </a:r>
            <a:r>
              <a:rPr lang="el-GR" altLang="el-GR" sz="2800" dirty="0" smtClean="0"/>
              <a:t>Άλγεβρας</a:t>
            </a:r>
            <a:endParaRPr lang="en-US" altLang="el-GR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Νόημα από την ίδια την αλγεβρική δομή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Η ικανότητα να δει κανείς αφαιρετικές ιδέες που είναι κρυμμένες πίσω από τα σύμβολα, τα σύμβολα γίνονται διαφανή</a:t>
            </a:r>
          </a:p>
          <a:p>
            <a:r>
              <a:rPr lang="el-GR" altLang="el-GR" dirty="0"/>
              <a:t>Η έμφαση δίνεται στη δομή των εκφράσεων, η οποία φαίνεται ότι είναι δύσκολη για τους μαθητές αλλά βασική στη μάθηση της άλγεβρας.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Νόημα από άλλες αναπαραστάσεις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Αλληλεπίδραση γραφικών αναπαραστάσεων, πινάκων και αλγεβρικών εκφράσεων</a:t>
            </a:r>
          </a:p>
          <a:p>
            <a:r>
              <a:rPr lang="el-GR" altLang="el-GR" sz="2800" dirty="0"/>
              <a:t>Έμφαση δίνεται στη μετάφραση ανάμεσα σε συστήματα μαθηματικών αναπαραστάσεων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Νόημα από το πλαίσιο προβλήματος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Σύνδεση συμβόλων και συμβολισμών με γεγονότα και καταστάσεις δίνει τη δυνατότητα για τη δημιουργία νοήματος αντικειμένων και διαδικασιών στην άλγεβρα</a:t>
            </a:r>
          </a:p>
          <a:p>
            <a:r>
              <a:rPr lang="el-GR" altLang="el-GR" sz="2400" dirty="0"/>
              <a:t>Το πλαίσιο του προβλήματος είναι βασικό για την ανάπτυξη του αλγεβρικού συλλογισμού</a:t>
            </a:r>
          </a:p>
          <a:p>
            <a:r>
              <a:rPr lang="el-GR" altLang="el-GR" sz="2400" dirty="0"/>
              <a:t>Η ιδέα της </a:t>
            </a:r>
            <a:r>
              <a:rPr lang="el-GR" altLang="el-GR" sz="2400" dirty="0" err="1"/>
              <a:t>μοντελοποίησης</a:t>
            </a:r>
            <a:r>
              <a:rPr lang="el-GR" altLang="el-G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6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000" dirty="0"/>
              <a:t>Νόημα «έξω» από τα μαθηματικά και τα προβλήματα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Το μήνυμα παράγεται σε σχέση με κινήσεις του σώματος, εκφράσεις του προσώπου, εργαλεία, μεταφορές)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4000" dirty="0"/>
              <a:t>Τι είναι η αλγεβρική δραστηριότητα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Ή άλγεβρα είναι το μέσο να εκφράσεις γενικεύσεις, σχέσεις, τύπους, να λύσεις προβλήματα, να </a:t>
            </a:r>
            <a:r>
              <a:rPr lang="el-GR" altLang="el-GR" sz="2800" dirty="0" err="1"/>
              <a:t>βρείς</a:t>
            </a:r>
            <a:r>
              <a:rPr lang="el-GR" altLang="el-GR" sz="2800" dirty="0"/>
              <a:t> αγνώστους και να λύσεις εξισώσεις.</a:t>
            </a:r>
          </a:p>
          <a:p>
            <a:r>
              <a:rPr lang="el-GR" altLang="el-GR" sz="2800" dirty="0"/>
              <a:t>Η άλγεβρα είναι γενικευμένη αριθμητική, σύνολο διαδικασιών για την επίλυση προβλημάτων, η μελέτη των σχέσεων, η μελέτη των δομών</a:t>
            </a:r>
          </a:p>
          <a:p>
            <a:r>
              <a:rPr lang="el-GR" altLang="el-GR" sz="2800" dirty="0"/>
              <a:t>Η άλγεβρα περιλαμβάνει γενίκευση και τυποποίηση - χειρισμούς συντακτικής φύσης -  μελέτη της δομής, μελέτη συναρτήσεων, σχέσεων και μεταβολών – γλώσσα για </a:t>
            </a:r>
            <a:r>
              <a:rPr lang="el-GR" altLang="el-GR" sz="2800" dirty="0" err="1"/>
              <a:t>μοντελοποίηση</a:t>
            </a:r>
            <a:endParaRPr lang="el-GR" altLang="el-GR" sz="2800" dirty="0"/>
          </a:p>
          <a:p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000" dirty="0"/>
              <a:t>Η άλγεβρα ως μια </a:t>
            </a:r>
            <a:r>
              <a:rPr lang="el-GR" altLang="el-GR" sz="4000" dirty="0" smtClean="0"/>
              <a:t>δραστηριότητα</a:t>
            </a:r>
            <a:r>
              <a:rPr lang="en-US" altLang="el-GR" sz="4000" dirty="0" smtClean="0"/>
              <a:t> (1/3)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Δραστηριότητες δημιουργίας (</a:t>
            </a:r>
            <a:r>
              <a:rPr lang="en-US" altLang="el-GR" dirty="0"/>
              <a:t>generational)</a:t>
            </a:r>
          </a:p>
          <a:p>
            <a:pPr lvl="1"/>
            <a:r>
              <a:rPr lang="el-GR" altLang="el-GR" dirty="0"/>
              <a:t>Εξισώσεις που προέρχονται από προβλήματα</a:t>
            </a:r>
          </a:p>
          <a:p>
            <a:pPr lvl="1"/>
            <a:r>
              <a:rPr lang="el-GR" altLang="el-GR" dirty="0"/>
              <a:t>Γεωμετρικά ή αριθμητικά μοτίβα που εκφράζουν γενίκευση</a:t>
            </a:r>
          </a:p>
          <a:p>
            <a:pPr lvl="1"/>
            <a:r>
              <a:rPr lang="el-GR" altLang="el-GR" dirty="0"/>
              <a:t>Εκφράσεις των κανόνων που περιγράφουν αριθμητικές σχέσεις</a:t>
            </a:r>
          </a:p>
          <a:p>
            <a:pPr>
              <a:buFontTx/>
              <a:buNone/>
            </a:pPr>
            <a:r>
              <a:rPr lang="el-GR" altLang="el-GR" dirty="0"/>
              <a:t>Έμφαση δίνεται συνήθως στο εννοιολογικό μέρος (</a:t>
            </a:r>
            <a:r>
              <a:rPr lang="el-GR" altLang="el-GR" dirty="0" err="1"/>
              <a:t>π.χ</a:t>
            </a:r>
            <a:r>
              <a:rPr lang="el-GR" altLang="el-GR" dirty="0"/>
              <a:t> έννοια της μεταβλητής)</a:t>
            </a:r>
          </a:p>
          <a:p>
            <a:pPr lvl="1"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000" dirty="0"/>
              <a:t>Η άλγεβρα ως μια </a:t>
            </a:r>
            <a:r>
              <a:rPr lang="el-GR" altLang="el-GR" sz="4000" dirty="0" smtClean="0"/>
              <a:t>δραστηριότητα</a:t>
            </a:r>
            <a:r>
              <a:rPr lang="en-US" altLang="el-GR" sz="4000" dirty="0" smtClean="0"/>
              <a:t> (2/3)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Δραστηριότητες μετασχηματισμού</a:t>
            </a:r>
          </a:p>
          <a:p>
            <a:pPr lvl="1"/>
            <a:r>
              <a:rPr lang="el-GR" altLang="el-GR" dirty="0"/>
              <a:t>Απλοποίηση εκφράσεων</a:t>
            </a:r>
          </a:p>
          <a:p>
            <a:pPr lvl="1"/>
            <a:r>
              <a:rPr lang="el-GR" altLang="el-GR" dirty="0"/>
              <a:t>Επίλυση εξισώσεων και ανισώσεων</a:t>
            </a:r>
          </a:p>
          <a:p>
            <a:pPr lvl="1"/>
            <a:r>
              <a:rPr lang="el-GR" altLang="el-GR" dirty="0" err="1"/>
              <a:t>Παραγοντοποίηση</a:t>
            </a:r>
            <a:endParaRPr lang="el-GR" altLang="el-GR" dirty="0"/>
          </a:p>
          <a:p>
            <a:pPr lvl="1"/>
            <a:endParaRPr lang="el-GR" altLang="el-GR" dirty="0"/>
          </a:p>
          <a:p>
            <a:pPr lvl="1">
              <a:buFontTx/>
              <a:buNone/>
            </a:pPr>
            <a:r>
              <a:rPr lang="el-GR" altLang="el-GR" dirty="0"/>
              <a:t>Έμφαση στη χρήση τεχνικών αλλά αυτό σημαίνει και κατανόηση των αντικειμένων και έτσι είναι πηγή νέων ερωτήσεων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/>
              <a:t>Η άλγεβρα ως μια </a:t>
            </a:r>
            <a:r>
              <a:rPr lang="el-GR" altLang="el-GR" sz="3600" dirty="0" smtClean="0"/>
              <a:t>δραστηριότητα</a:t>
            </a:r>
            <a:r>
              <a:rPr lang="en-US" altLang="el-GR" sz="3600" dirty="0" smtClean="0"/>
              <a:t> (3/3)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Δραστηριότητες ολικού – </a:t>
            </a:r>
            <a:r>
              <a:rPr lang="el-GR" altLang="el-GR" dirty="0" err="1"/>
              <a:t>μετα</a:t>
            </a:r>
            <a:r>
              <a:rPr lang="el-GR" altLang="el-GR" dirty="0"/>
              <a:t> επιπέδου</a:t>
            </a:r>
          </a:p>
          <a:p>
            <a:pPr lvl="1"/>
            <a:r>
              <a:rPr lang="el-GR" altLang="el-GR" dirty="0"/>
              <a:t>Η άλγεβρα χρησιμοποιείται ως εργαλείο</a:t>
            </a:r>
          </a:p>
          <a:p>
            <a:pPr lvl="1"/>
            <a:r>
              <a:rPr lang="el-GR" altLang="el-GR" dirty="0"/>
              <a:t>Επίλυση προβλήματος, </a:t>
            </a:r>
            <a:r>
              <a:rPr lang="el-GR" altLang="el-GR" dirty="0" err="1"/>
              <a:t>μοντελοποίηση</a:t>
            </a:r>
            <a:r>
              <a:rPr lang="el-GR" altLang="el-GR" dirty="0"/>
              <a:t>, γενικευμένα μοτίβα, αιτιολόγηση και απόδειξη, δημιουργία προβλέψεων και εικασιών, μελέτη της αλλαγής σε συναρτησιακές καταστάσεις, διερεύνηση σχέσεων και δομών</a:t>
            </a:r>
          </a:p>
        </p:txBody>
      </p:sp>
    </p:spTree>
    <p:extLst>
      <p:ext uri="{BB962C8B-B14F-4D97-AF65-F5344CB8AC3E}">
        <p14:creationId xmlns:p14="http://schemas.microsoft.com/office/powerpoint/2010/main" val="28148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Ερευνητικά αποτελέσματα αναφορικά με τη συμβολική </a:t>
            </a:r>
            <a:r>
              <a:rPr lang="el-GR" altLang="el-GR" sz="4000" dirty="0" smtClean="0"/>
              <a:t>μορφή</a:t>
            </a:r>
            <a:r>
              <a:rPr lang="en-US" altLang="el-GR" sz="4000" dirty="0" smtClean="0"/>
              <a:t> (1/5)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l-GR" altLang="el-GR" dirty="0"/>
              <a:t>Μεταβλητές, εκφράσεις, εξισώσεις</a:t>
            </a:r>
          </a:p>
          <a:p>
            <a:r>
              <a:rPr lang="el-GR" altLang="el-GR" dirty="0"/>
              <a:t>Οι ερμηνείες των μαθητών για τα σύμβολα στηρίζονται σε </a:t>
            </a:r>
          </a:p>
          <a:p>
            <a:pPr lvl="1"/>
            <a:r>
              <a:rPr lang="el-GR" altLang="el-GR" dirty="0"/>
              <a:t>διαισθητικές υποθέσεις και πραγματικούς συλλογισμούς, </a:t>
            </a:r>
          </a:p>
          <a:p>
            <a:pPr lvl="1"/>
            <a:r>
              <a:rPr lang="el-GR" altLang="el-GR" dirty="0"/>
              <a:t>αναλογίες με άλλα συμβολικά συστήματα της καθημερινής ζωή ή άλλων μαθηματικών περιοχών και αντικειμένων</a:t>
            </a:r>
          </a:p>
          <a:p>
            <a:pPr lvl="1"/>
            <a:r>
              <a:rPr lang="el-GR" altLang="el-GR" dirty="0"/>
              <a:t>Από ακατάλληλα και παραπλανητικά διδακτικά υλικά</a:t>
            </a:r>
          </a:p>
        </p:txBody>
      </p:sp>
    </p:spTree>
    <p:extLst>
      <p:ext uri="{BB962C8B-B14F-4D97-AF65-F5344CB8AC3E}">
        <p14:creationId xmlns:p14="http://schemas.microsoft.com/office/powerpoint/2010/main" val="37867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Ερευνητικά αποτελέσματα αναφορικά με τη συμβολική </a:t>
            </a:r>
            <a:r>
              <a:rPr lang="el-GR" altLang="el-GR" sz="4000" dirty="0" smtClean="0"/>
              <a:t>μορφή</a:t>
            </a:r>
            <a:r>
              <a:rPr lang="en-US" altLang="el-GR" sz="4000" dirty="0" smtClean="0"/>
              <a:t> (2/5)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Η μετάβαση από την αριθμητική στην άλγεβρα </a:t>
            </a:r>
          </a:p>
          <a:p>
            <a:pPr lvl="1"/>
            <a:r>
              <a:rPr lang="el-GR" altLang="el-GR" dirty="0"/>
              <a:t>Δυσκολία των μαθητών να εκφράσουν γενικεύσεις και να τις αναπαραστήσουν με διαφορετικές συμβολικές εκφράσεις</a:t>
            </a:r>
          </a:p>
          <a:p>
            <a:pPr lvl="1"/>
            <a:r>
              <a:rPr lang="el-GR" altLang="el-GR" dirty="0"/>
              <a:t>Χρήση γενικευμένων αριθμητικών εκφράσεων (78-49+49 = 78)</a:t>
            </a:r>
          </a:p>
          <a:p>
            <a:pPr lvl="1"/>
            <a:r>
              <a:rPr lang="el-GR" altLang="el-GR" dirty="0"/>
              <a:t>Δυσκολία να μεταβούν από μια απλή εξίσωση με έναν άγνωστο στη μια μεριά σε πιο πολύπλοκες</a:t>
            </a:r>
          </a:p>
        </p:txBody>
      </p:sp>
    </p:spTree>
    <p:extLst>
      <p:ext uri="{BB962C8B-B14F-4D97-AF65-F5344CB8AC3E}">
        <p14:creationId xmlns:p14="http://schemas.microsoft.com/office/powerpoint/2010/main" val="202338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Ερευνητικά αποτελέσματα αναφορικά με τη συμβολική </a:t>
            </a:r>
            <a:r>
              <a:rPr lang="el-GR" altLang="el-GR" dirty="0" smtClean="0"/>
              <a:t>μορφή</a:t>
            </a:r>
            <a:r>
              <a:rPr lang="en-US" altLang="el-GR" dirty="0" smtClean="0"/>
              <a:t> (3/5)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Οι αρνητικοί αριθμοί και το σύμβολο –</a:t>
            </a:r>
          </a:p>
          <a:p>
            <a:pPr lvl="1"/>
            <a:r>
              <a:rPr lang="el-GR" altLang="el-GR" dirty="0"/>
              <a:t>Ερμηνεύεται το σύμβολο – ως πράξη (αφαιρώ) και με ένα συμμετρικό νόημα (ο αντίθετος του χ)</a:t>
            </a:r>
          </a:p>
          <a:p>
            <a:pPr lvl="1"/>
            <a:r>
              <a:rPr lang="el-GR" altLang="el-GR" dirty="0"/>
              <a:t>Ανάλογες πορείες ιστορικής ανάπτυξης των αρνητικών αριθμών παρατηρήθηκαν και στους μαθητές </a:t>
            </a:r>
          </a:p>
        </p:txBody>
      </p:sp>
    </p:spTree>
    <p:extLst>
      <p:ext uri="{BB962C8B-B14F-4D97-AF65-F5344CB8AC3E}">
        <p14:creationId xmlns:p14="http://schemas.microsoft.com/office/powerpoint/2010/main" val="9085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Ερευνητικά αποτελέσματα αναφορικά με τη συμβολική </a:t>
            </a:r>
            <a:r>
              <a:rPr lang="el-GR" altLang="el-GR" dirty="0" smtClean="0"/>
              <a:t>μορφή</a:t>
            </a:r>
            <a:r>
              <a:rPr lang="en-US" altLang="el-GR" dirty="0" smtClean="0"/>
              <a:t> (4/5)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Η αρχή του νοήματος της δομής</a:t>
            </a:r>
          </a:p>
          <a:p>
            <a:pPr lvl="1"/>
            <a:r>
              <a:rPr lang="el-GR" altLang="el-GR" dirty="0"/>
              <a:t>Οι μαθητές κάνουν ανάλογα λάθη που έκαναν στην αριθμητική και στην άλγεβρα</a:t>
            </a:r>
          </a:p>
          <a:p>
            <a:pPr lvl="1"/>
            <a:r>
              <a:rPr lang="el-GR" altLang="el-GR" dirty="0"/>
              <a:t>Έμφαση χρειάζεται σε ισοδύναμες δομές και στην αποσύνθεση και ανασύνθεση.</a:t>
            </a:r>
          </a:p>
          <a:p>
            <a:r>
              <a:rPr lang="el-GR" altLang="el-GR" dirty="0"/>
              <a:t>Πολλαπλές αναπαραστάσεις</a:t>
            </a:r>
          </a:p>
          <a:p>
            <a:pPr lvl="1"/>
            <a:r>
              <a:rPr lang="el-GR" altLang="el-GR" dirty="0"/>
              <a:t>Πίνακες και αλγεβρικές εκφράσεις (σημαντική η χρήση των λογιστικών φύλλων για να μεταβούν οι μαθητές από ένα συγκεκριμένο παράδειγμα στο να περιγράψουν γενικές σχέσεις)</a:t>
            </a:r>
          </a:p>
        </p:txBody>
      </p:sp>
    </p:spTree>
    <p:extLst>
      <p:ext uri="{BB962C8B-B14F-4D97-AF65-F5344CB8AC3E}">
        <p14:creationId xmlns:p14="http://schemas.microsoft.com/office/powerpoint/2010/main" val="25027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Ερευνητικά αποτελέσματα αναφορικά με τη συμβολική </a:t>
            </a:r>
            <a:r>
              <a:rPr lang="el-GR" altLang="el-GR" sz="4000" dirty="0" smtClean="0"/>
              <a:t>μορφή</a:t>
            </a:r>
            <a:r>
              <a:rPr lang="en-US" altLang="el-GR" sz="4000" dirty="0" smtClean="0"/>
              <a:t> (5/5)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l-GR" altLang="el-GR" sz="2400" dirty="0"/>
              <a:t>Η χρήση του υπολογιστή τσέπη ως ένα μέσο συνειδητοποίησης της έννοιας της μεταβλητής</a:t>
            </a:r>
          </a:p>
          <a:p>
            <a:pPr lvl="1"/>
            <a:r>
              <a:rPr lang="el-GR" altLang="el-GR" sz="2400" dirty="0"/>
              <a:t>Οι γραφικές παραστάσεις ιδιαίτερα στην περίπτωση γραμμικών σχέσεων φαίνεται ότι βοηθούν τους μαθητές να κάνουν συνδέσεις με την αλγεβρική μορφή. Αυτό όμως δεν είναι εύκολο όταν έχουμε ρητές συναρτήσεις.</a:t>
            </a:r>
          </a:p>
          <a:p>
            <a:pPr lvl="1"/>
            <a:r>
              <a:rPr lang="el-GR" altLang="el-GR" sz="2400" dirty="0"/>
              <a:t>Η μετάφραση ανάμεσα σε διαφορετικές αναπαραστάσεις φαίνεται ότι είναι δύσκολη</a:t>
            </a:r>
          </a:p>
          <a:p>
            <a:pPr lvl="1"/>
            <a:r>
              <a:rPr lang="el-GR" altLang="el-GR" sz="2400" dirty="0"/>
              <a:t>Οι μαθητές φαίνεται ότι χειρίζονται ευκολότερα πίνακες και γραφικές παραστάσεις απ’ ότι συμβολικές εξισώσεις και λεκτικές εκφράσεις</a:t>
            </a:r>
          </a:p>
        </p:txBody>
      </p:sp>
    </p:spTree>
    <p:extLst>
      <p:ext uri="{BB962C8B-B14F-4D97-AF65-F5344CB8AC3E}">
        <p14:creationId xmlns:p14="http://schemas.microsoft.com/office/powerpoint/2010/main" val="33569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/>
              <a:t>Ερευνητικά αποτελέσματα στο πλαίσιο των λεκτικών </a:t>
            </a:r>
            <a:r>
              <a:rPr lang="el-GR" altLang="el-GR" sz="3600" dirty="0" smtClean="0"/>
              <a:t>προβλημάτων</a:t>
            </a:r>
            <a:r>
              <a:rPr lang="en-US" altLang="el-GR" sz="3600" dirty="0" smtClean="0"/>
              <a:t> (1/2)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Πολλαπλές αναπαραστάσεις στην επίλυση προβλημάτων</a:t>
            </a:r>
          </a:p>
          <a:p>
            <a:pPr lvl="1"/>
            <a:r>
              <a:rPr lang="el-GR" altLang="el-GR" dirty="0"/>
              <a:t>Οι πίνακες φαίνεται ότι είναι ένα εύκολο εργαλείο για τους μαθητές</a:t>
            </a:r>
          </a:p>
          <a:p>
            <a:pPr lvl="1"/>
            <a:r>
              <a:rPr lang="el-GR" altLang="el-GR" dirty="0"/>
              <a:t>Οι γραφικές παραστάσεις δεν είναι κάτι που εύκολα </a:t>
            </a:r>
            <a:r>
              <a:rPr lang="el-GR" altLang="el-GR" dirty="0" err="1"/>
              <a:t>εμφανίζ</a:t>
            </a:r>
            <a:r>
              <a:rPr lang="en-US" altLang="el-GR" dirty="0"/>
              <a:t>o</a:t>
            </a:r>
            <a:r>
              <a:rPr lang="el-GR" altLang="el-GR" dirty="0" err="1"/>
              <a:t>νται</a:t>
            </a:r>
            <a:endParaRPr lang="el-GR" altLang="el-GR" dirty="0"/>
          </a:p>
          <a:p>
            <a:pPr lvl="1"/>
            <a:r>
              <a:rPr lang="el-GR" altLang="el-GR" dirty="0"/>
              <a:t>Παράδειγμα με τις ανισώσεις</a:t>
            </a:r>
          </a:p>
        </p:txBody>
      </p:sp>
    </p:spTree>
    <p:extLst>
      <p:ext uri="{BB962C8B-B14F-4D97-AF65-F5344CB8AC3E}">
        <p14:creationId xmlns:p14="http://schemas.microsoft.com/office/powerpoint/2010/main" val="24065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/>
              <a:t>Ερευνητικά αποτελέσματα στο πλαίσιο των λεκτικών </a:t>
            </a:r>
            <a:r>
              <a:rPr lang="el-GR" altLang="el-GR" sz="3600" dirty="0" smtClean="0"/>
              <a:t>προβλημάτων</a:t>
            </a:r>
            <a:r>
              <a:rPr lang="en-US" altLang="el-GR" sz="3600" dirty="0" smtClean="0"/>
              <a:t> (2/2)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300" dirty="0"/>
              <a:t>Η δημιουργία εξισώσεων</a:t>
            </a:r>
          </a:p>
          <a:p>
            <a:pPr lvl="1"/>
            <a:r>
              <a:rPr lang="el-GR" altLang="el-GR" sz="2300" dirty="0"/>
              <a:t>Η διαδικασία είναι ιδιαίτερα δύσκολη</a:t>
            </a:r>
          </a:p>
          <a:p>
            <a:pPr lvl="1"/>
            <a:r>
              <a:rPr lang="el-GR" altLang="el-GR" sz="2300" dirty="0"/>
              <a:t>Η ανάπτυξη του συλλογισμού και του συμβολισμού φαίνεται ότι αναπτύσσονται ανεξάρτητα</a:t>
            </a:r>
          </a:p>
          <a:p>
            <a:pPr lvl="1"/>
            <a:r>
              <a:rPr lang="el-GR" altLang="el-GR" sz="2300" dirty="0"/>
              <a:t>Ακόμα και σε περιπτώσεις που οι μαθητές σχημάτιζαν εξισώσεις προτιμούσαν να λύνουν το πρόβλημα με άτυπες μεθόδους</a:t>
            </a:r>
          </a:p>
          <a:p>
            <a:pPr lvl="1"/>
            <a:r>
              <a:rPr lang="el-GR" altLang="el-GR" sz="2300" dirty="0"/>
              <a:t>Κάποια αποτελέσματα προτείνουν ότι η αυθεντικότητα των προβλημάτων μπορεί να είναι εμπόδιο</a:t>
            </a:r>
          </a:p>
          <a:p>
            <a:pPr lvl="1"/>
            <a:r>
              <a:rPr lang="el-GR" altLang="el-GR" sz="2300" dirty="0"/>
              <a:t>Κάποιες έρευνες δείχνουν ότι απλά προβλήματα εξισώσεων είναι ευκολότερα από μαθηματικά ισοδύναμες εξισώσεις</a:t>
            </a:r>
          </a:p>
        </p:txBody>
      </p:sp>
    </p:spTree>
    <p:extLst>
      <p:ext uri="{BB962C8B-B14F-4D97-AF65-F5344CB8AC3E}">
        <p14:creationId xmlns:p14="http://schemas.microsoft.com/office/powerpoint/2010/main" val="32878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δραστηριότητα του </a:t>
            </a:r>
            <a:r>
              <a:rPr lang="el-GR" altLang="el-GR" dirty="0" smtClean="0"/>
              <a:t>μετασχηματισμού</a:t>
            </a:r>
            <a:r>
              <a:rPr lang="en-US" altLang="el-GR" dirty="0" smtClean="0"/>
              <a:t> (1/3)</a:t>
            </a:r>
            <a:endParaRPr lang="el-GR" dirty="0"/>
          </a:p>
        </p:txBody>
      </p:sp>
      <p:sp>
        <p:nvSpPr>
          <p:cNvPr id="1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l-GR" altLang="el-GR" dirty="0"/>
              <a:t>Ισοδυναμία εκφράσεων</a:t>
            </a:r>
          </a:p>
          <a:p>
            <a:pPr lvl="1"/>
            <a:r>
              <a:rPr lang="el-GR" altLang="el-GR" dirty="0"/>
              <a:t> απόδειξη – επαλήθευση </a:t>
            </a:r>
          </a:p>
          <a:p>
            <a:pPr lvl="1"/>
            <a:r>
              <a:rPr lang="el-GR" altLang="el-GR" dirty="0"/>
              <a:t>Σύνδεση αλγεβρικού και αριθμητικού πεδίου</a:t>
            </a:r>
          </a:p>
          <a:p>
            <a:pPr lvl="1"/>
            <a:r>
              <a:rPr lang="el-GR" altLang="el-GR" dirty="0"/>
              <a:t>Ανάγκη μετάβασης από την έκφραση ως διαδικασία στην έκφραση ως αντικείμενο (</a:t>
            </a:r>
            <a:r>
              <a:rPr lang="el-GR" altLang="el-GR" dirty="0" err="1"/>
              <a:t>π.χ</a:t>
            </a:r>
            <a:r>
              <a:rPr lang="el-GR" altLang="el-GR" dirty="0"/>
              <a:t> η σύνθεση συναρτήσεων)</a:t>
            </a:r>
          </a:p>
          <a:p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0182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δραστηριότητα του </a:t>
            </a:r>
            <a:r>
              <a:rPr lang="el-GR" altLang="el-GR" dirty="0" smtClean="0"/>
              <a:t>μετασχηματισμού</a:t>
            </a:r>
            <a:r>
              <a:rPr lang="en-US" altLang="el-GR" dirty="0" smtClean="0"/>
              <a:t>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Εκφράσεις, Εξισώσεις, Επίλυση εξισώσεων</a:t>
            </a:r>
          </a:p>
          <a:p>
            <a:pPr lvl="1"/>
            <a:r>
              <a:rPr lang="el-GR" altLang="el-GR" dirty="0" err="1"/>
              <a:t>Π.χ</a:t>
            </a:r>
            <a:r>
              <a:rPr lang="el-GR" altLang="el-GR" dirty="0"/>
              <a:t> 4+</a:t>
            </a:r>
            <a:r>
              <a:rPr lang="en-US" altLang="el-GR" dirty="0"/>
              <a:t>n-2+5 =11+3+5 ,</a:t>
            </a:r>
            <a:r>
              <a:rPr lang="el-GR" altLang="el-GR" dirty="0"/>
              <a:t>λάθη </a:t>
            </a:r>
            <a:r>
              <a:rPr lang="en-US" altLang="el-GR" dirty="0"/>
              <a:t>4</a:t>
            </a:r>
            <a:r>
              <a:rPr lang="el-GR" altLang="el-GR" dirty="0"/>
              <a:t>+</a:t>
            </a:r>
            <a:r>
              <a:rPr lang="en-US" altLang="el-GR" dirty="0"/>
              <a:t>n-7 =11+3+5</a:t>
            </a:r>
          </a:p>
          <a:p>
            <a:pPr lvl="1"/>
            <a:r>
              <a:rPr lang="el-GR" altLang="el-GR" dirty="0"/>
              <a:t>Οι μαθητές έκαναν ανάλογα λάθη στην επαλήθευση μιας λύσης με αυτά που έκαναν στην επίλυση της εξίσωσης</a:t>
            </a:r>
          </a:p>
          <a:p>
            <a:pPr lvl="1"/>
            <a:r>
              <a:rPr lang="el-GR" altLang="el-GR" dirty="0"/>
              <a:t>Στην επίλυση συστημάτων η σύγκριση είναι ευκολότερη μέθοδος από την αντικατάσταση</a:t>
            </a:r>
          </a:p>
          <a:p>
            <a:pPr lvl="1"/>
            <a:r>
              <a:rPr lang="el-GR" altLang="el-GR" dirty="0"/>
              <a:t>Δυσκολίες στις παραμετρικές εξισώσεις να δεχτούν μια παραμετρική έκφραση ως λύση</a:t>
            </a:r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3369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δραστηριότητα του </a:t>
            </a:r>
            <a:r>
              <a:rPr lang="el-GR" altLang="el-GR" dirty="0" smtClean="0"/>
              <a:t>μετασχηματισμού</a:t>
            </a:r>
            <a:r>
              <a:rPr lang="en-US" altLang="el-GR" dirty="0" smtClean="0"/>
              <a:t>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Η χρήση </a:t>
            </a:r>
            <a:r>
              <a:rPr lang="el-GR" altLang="el-GR" dirty="0" err="1"/>
              <a:t>χειραπτικών</a:t>
            </a:r>
            <a:r>
              <a:rPr lang="el-GR" altLang="el-GR" dirty="0"/>
              <a:t> υλικών</a:t>
            </a:r>
          </a:p>
          <a:p>
            <a:pPr lvl="1"/>
            <a:r>
              <a:rPr lang="el-GR" altLang="el-GR" dirty="0"/>
              <a:t>Η ζυγαριά και γεωμετρικά μοντέλα δεν φαίνονται κατάλληλα</a:t>
            </a:r>
          </a:p>
          <a:p>
            <a:pPr lvl="1"/>
            <a:r>
              <a:rPr lang="el-GR" altLang="el-GR" dirty="0"/>
              <a:t>Άλλες έρευνες μεγαλύτερης διάρκειας δείχνουν την </a:t>
            </a:r>
            <a:r>
              <a:rPr lang="el-GR" altLang="el-GR" dirty="0" err="1"/>
              <a:t>καταλληλότητα</a:t>
            </a:r>
            <a:r>
              <a:rPr lang="el-GR" altLang="el-GR" dirty="0"/>
              <a:t> του μοντέλου της ζυγαριάς </a:t>
            </a:r>
          </a:p>
        </p:txBody>
      </p:sp>
    </p:spTree>
    <p:extLst>
      <p:ext uri="{BB962C8B-B14F-4D97-AF65-F5344CB8AC3E}">
        <p14:creationId xmlns:p14="http://schemas.microsoft.com/office/powerpoint/2010/main" val="36317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Ολικές – </a:t>
            </a:r>
            <a:r>
              <a:rPr lang="el-GR" altLang="el-GR" dirty="0" err="1"/>
              <a:t>μετα</a:t>
            </a:r>
            <a:r>
              <a:rPr lang="el-GR" altLang="el-GR" dirty="0"/>
              <a:t> επιπέδου </a:t>
            </a:r>
            <a:r>
              <a:rPr lang="el-GR" altLang="el-GR" dirty="0" smtClean="0"/>
              <a:t>δραστηριότητες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Γενίκευση</a:t>
            </a:r>
          </a:p>
          <a:p>
            <a:pPr lvl="1"/>
            <a:r>
              <a:rPr lang="el-GR" altLang="el-GR" dirty="0"/>
              <a:t>ΟΙ δραστηριότητες με τα μοτίβα πολύ σημαντικές αλλά είναι δύσκολο να συνδεθούν με τη συμβολική μορφή</a:t>
            </a:r>
          </a:p>
          <a:p>
            <a:pPr lvl="1"/>
            <a:r>
              <a:rPr lang="el-GR" altLang="el-GR" dirty="0"/>
              <a:t>Η γενίκευση χρειάζεται χρόνο</a:t>
            </a:r>
          </a:p>
          <a:p>
            <a:r>
              <a:rPr lang="el-GR" altLang="el-GR" dirty="0"/>
              <a:t>Απόδειξη</a:t>
            </a:r>
          </a:p>
          <a:p>
            <a:pPr lvl="1"/>
            <a:r>
              <a:rPr lang="el-GR" altLang="el-GR" dirty="0"/>
              <a:t>Παραδείγματα από τη θεωρία αριθμών</a:t>
            </a:r>
          </a:p>
          <a:p>
            <a:pPr lvl="1"/>
            <a:r>
              <a:rPr lang="el-GR" altLang="el-GR" dirty="0"/>
              <a:t>Δυσκολία να αιτιολογήσουν πέρα από το να δώσουν αριθμητικά παραδείγματα</a:t>
            </a:r>
          </a:p>
        </p:txBody>
      </p:sp>
    </p:spTree>
    <p:extLst>
      <p:ext uri="{BB962C8B-B14F-4D97-AF65-F5344CB8AC3E}">
        <p14:creationId xmlns:p14="http://schemas.microsoft.com/office/powerpoint/2010/main" val="33727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Ολικές – </a:t>
            </a:r>
            <a:r>
              <a:rPr lang="el-GR" altLang="el-GR" dirty="0" err="1"/>
              <a:t>μετα</a:t>
            </a:r>
            <a:r>
              <a:rPr lang="el-GR" altLang="el-GR" dirty="0"/>
              <a:t> επιπέδου </a:t>
            </a:r>
            <a:r>
              <a:rPr lang="el-GR" altLang="el-GR" dirty="0" smtClean="0"/>
              <a:t>δραστηριότητες</a:t>
            </a:r>
            <a:r>
              <a:rPr lang="en-US" altLang="el-GR" dirty="0" smtClean="0"/>
              <a:t>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 err="1"/>
              <a:t>Μοντελοποίηση</a:t>
            </a:r>
            <a:endParaRPr lang="el-GR" altLang="el-GR" dirty="0"/>
          </a:p>
          <a:p>
            <a:pPr lvl="1"/>
            <a:r>
              <a:rPr lang="el-GR" altLang="el-GR" dirty="0"/>
              <a:t>Χρήση διαφορετικών υλικών (προσομοιώσεις κινήσεων)</a:t>
            </a:r>
          </a:p>
          <a:p>
            <a:pPr lvl="1"/>
            <a:r>
              <a:rPr lang="el-GR" altLang="el-GR" dirty="0"/>
              <a:t>Οι μαθητές μετακινήθηκαν από το να βλέπουν τη λύση σε ένα συγκεκριμένο πρόβλημα στο να δημιουργήσουν ένα σύστημα σχέσεων που είναι γενικεύσιμο και μπορεί να ξαναχρησιμοποιηθεί.</a:t>
            </a:r>
          </a:p>
        </p:txBody>
      </p:sp>
    </p:spTree>
    <p:extLst>
      <p:ext uri="{BB962C8B-B14F-4D97-AF65-F5344CB8AC3E}">
        <p14:creationId xmlns:p14="http://schemas.microsoft.com/office/powerpoint/2010/main" val="33042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Αναφορές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400" dirty="0" err="1"/>
              <a:t>Filloy</a:t>
            </a:r>
            <a:r>
              <a:rPr lang="en-US" altLang="el-GR" sz="2400" dirty="0"/>
              <a:t> and Sutherland (1996). Designing Curricula for Teaching and Learning Algebra, in A. Bishop et al (eds.) International Handbook of Mathematics Education, Kluwer Academic Publishers</a:t>
            </a:r>
          </a:p>
          <a:p>
            <a:r>
              <a:rPr lang="en-US" altLang="el-GR" sz="2400" dirty="0"/>
              <a:t>Kieran, C. (1992). The learning and teaching of school algebra. In D.A. </a:t>
            </a:r>
            <a:r>
              <a:rPr lang="en-US" altLang="el-GR" sz="2400" dirty="0" err="1"/>
              <a:t>Grouws</a:t>
            </a:r>
            <a:r>
              <a:rPr lang="en-US" altLang="el-GR" sz="2400" dirty="0"/>
              <a:t> (ed.) Handbook of research on mathematics teaching and learning. NY: Macmillan</a:t>
            </a:r>
          </a:p>
          <a:p>
            <a:r>
              <a:rPr lang="en-US" altLang="el-GR" sz="2400" dirty="0"/>
              <a:t>Kieran, C. (2007). Second Handbook of Research on Mathematics Teaching and Learning. In F.K. Lester (ed.) Second Handbook of Research on Mathematics Teaching and Learning. NCTM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«Έρευνα στη Διδακτική των Μαθηματικών και Διδακτική Πράξη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l-GR" altLang="el-GR" sz="2000" dirty="0"/>
              <a:t>Η έρευνα στη διδασκαλία και μάθηση της </a:t>
            </a:r>
            <a:r>
              <a:rPr lang="el-GR" altLang="el-GR" sz="2000" dirty="0" smtClean="0"/>
              <a:t>Άλγεβρας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http://opencourses.uoa.gr</a:t>
            </a:r>
            <a:r>
              <a:rPr lang="en-US" sz="2000" dirty="0" smtClean="0"/>
              <a:t>/courses/</a:t>
            </a:r>
            <a:r>
              <a:rPr lang="en-US" sz="2000" dirty="0"/>
              <a:t>MATH237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εξέλιξη της έρευνας στη διδασκαλία και μάθηση της </a:t>
            </a:r>
            <a:r>
              <a:rPr lang="el-GR" altLang="el-GR" dirty="0" smtClean="0"/>
              <a:t>άλγεβρας</a:t>
            </a:r>
            <a:r>
              <a:rPr lang="en-US" altLang="el-GR" dirty="0" smtClean="0"/>
              <a:t> (1/3)</a:t>
            </a:r>
            <a:endParaRPr lang="el-G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800" dirty="0"/>
              <a:t>Η αρχική έρευνα εστίασε σε δυσκολίες που είχαν οι μαθητές να εφαρμόσουν αλγορίθμους ή να λύσουν εξισώσεις (το πρώτο μισό του 20</a:t>
            </a:r>
            <a:r>
              <a:rPr lang="el-GR" altLang="el-GR" sz="2800" baseline="30000" dirty="0"/>
              <a:t>ου</a:t>
            </a:r>
            <a:r>
              <a:rPr lang="el-GR" altLang="el-GR" sz="2800" dirty="0"/>
              <a:t> αιώνα)</a:t>
            </a:r>
          </a:p>
          <a:p>
            <a:r>
              <a:rPr lang="el-GR" altLang="el-GR" sz="2800" dirty="0"/>
              <a:t>Μελέτες ψυχολογικές με στόχο να μελετηθούν γενικές ερωτήσεις σχετιζόμενες με απόκτηση δεξιοτήτων, μνήμη </a:t>
            </a:r>
            <a:r>
              <a:rPr lang="el-GR" altLang="el-GR" sz="2800" dirty="0" err="1"/>
              <a:t>κ.λ.π</a:t>
            </a:r>
            <a:r>
              <a:rPr lang="el-GR" altLang="el-GR" sz="2800" dirty="0"/>
              <a:t>.(1950-1960)</a:t>
            </a:r>
          </a:p>
          <a:p>
            <a:r>
              <a:rPr lang="el-GR" altLang="el-GR" sz="2800" dirty="0"/>
              <a:t>Έμφαση στο νόημα που οι μαθητές αποδίδουν στην άλγεβρα και στο πώς η άλγεβρα μπορεί να έχει νόημα (1970 και μετά)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εξέλιξη της έρευνας στη διδασκαλία και μάθηση της </a:t>
            </a:r>
            <a:r>
              <a:rPr lang="el-GR" altLang="el-GR" dirty="0" smtClean="0"/>
              <a:t>άλγεβρας</a:t>
            </a:r>
            <a:r>
              <a:rPr lang="en-US" altLang="el-GR" dirty="0" smtClean="0"/>
              <a:t> (2/3)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Η επίδραση από </a:t>
            </a:r>
            <a:r>
              <a:rPr lang="en-US" altLang="el-GR" sz="2400" dirty="0"/>
              <a:t>Piaget </a:t>
            </a:r>
            <a:r>
              <a:rPr lang="el-GR" altLang="el-GR" sz="2400" dirty="0"/>
              <a:t>και κονστρουκτιβιστές οδηγούν σε μελέτες που δείχνουν ότι η έμφαση στην απόκτηση δεξιοτήτων δεν οδηγεί σε μάθηση της άλγεβρας  (</a:t>
            </a:r>
            <a:r>
              <a:rPr lang="el-GR" altLang="el-GR" sz="2400" dirty="0" err="1"/>
              <a:t>π.χ</a:t>
            </a:r>
            <a:r>
              <a:rPr lang="el-GR" altLang="el-GR" sz="2400" dirty="0"/>
              <a:t> δομικά χαρακτηριστικά της άλγεβρας, χρήση συμβόλων, ισοδύναμες εκφράσεις)</a:t>
            </a:r>
          </a:p>
          <a:p>
            <a:pPr lvl="1"/>
            <a:r>
              <a:rPr lang="el-GR" altLang="el-GR" sz="2000" dirty="0"/>
              <a:t>Έμφαση στην οικοδόμηση του νοήματος</a:t>
            </a:r>
          </a:p>
          <a:p>
            <a:r>
              <a:rPr lang="el-GR" altLang="el-GR" sz="2400" dirty="0"/>
              <a:t>Η έρευνα από το 1980 και μετά έχει επηρεαστεί από κινήματα όπως</a:t>
            </a:r>
          </a:p>
          <a:p>
            <a:pPr lvl="1"/>
            <a:r>
              <a:rPr lang="el-GR" altLang="el-GR" sz="2000" dirty="0"/>
              <a:t>Άλγεβρα για όλους</a:t>
            </a:r>
          </a:p>
          <a:p>
            <a:pPr lvl="1"/>
            <a:r>
              <a:rPr lang="el-GR" altLang="el-GR" sz="2000" dirty="0"/>
              <a:t>Η εισαγωγή της Άλγεβρας στο Δημοτικό σχολείο</a:t>
            </a:r>
          </a:p>
          <a:p>
            <a:pPr lvl="1"/>
            <a:r>
              <a:rPr lang="el-GR" altLang="el-GR" sz="2000" dirty="0"/>
              <a:t>Η εισαγωγή των υπολογιστών στα σχολεία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εξέλιξη της έρευνας στη διδασκαλία και μάθηση της </a:t>
            </a:r>
            <a:r>
              <a:rPr lang="el-GR" altLang="el-GR" dirty="0" smtClean="0"/>
              <a:t>άλγεβρας</a:t>
            </a:r>
            <a:r>
              <a:rPr lang="en-US" altLang="el-GR" dirty="0" smtClean="0"/>
              <a:t>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Δίνεται έμφαση σε κοινωνικής φύσης παραμέτρους και στο ρόλο των πολιτισμικών εργαλείων</a:t>
            </a:r>
          </a:p>
          <a:p>
            <a:r>
              <a:rPr lang="el-GR" altLang="el-GR" dirty="0"/>
              <a:t>Έμφαση στο λόγο που αναπτύσσεται μέσα στην τάξη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Το περιεχόμενο της σχολικής άλγεβρας: Διαφορετικές απόψεις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Παραδοσιακές προσεγγίσεις</a:t>
            </a:r>
          </a:p>
          <a:p>
            <a:pPr lvl="1"/>
            <a:r>
              <a:rPr lang="el-GR" altLang="el-GR" sz="2400" dirty="0"/>
              <a:t>Η άλγεβρα αφορά τη μορφή και τους μετασχηματισμούς (</a:t>
            </a:r>
            <a:r>
              <a:rPr lang="el-GR" altLang="el-GR" sz="2400" dirty="0" err="1"/>
              <a:t>πολυωνυμικές</a:t>
            </a:r>
            <a:r>
              <a:rPr lang="el-GR" altLang="el-GR" sz="2400" dirty="0"/>
              <a:t> και ρητές εκφράσεις, απλοποίηση εκφράσεων, επίλυση εξισώσεων)</a:t>
            </a:r>
          </a:p>
          <a:p>
            <a:r>
              <a:rPr lang="el-GR" altLang="el-GR" sz="2400" dirty="0"/>
              <a:t>Μη παραδοσιακές προσεγγίσεις</a:t>
            </a:r>
          </a:p>
          <a:p>
            <a:pPr lvl="1"/>
            <a:r>
              <a:rPr lang="el-GR" altLang="el-GR" sz="2400" dirty="0"/>
              <a:t>Έμφαση στις συναρτήσεις, στην αναπαράσταση τους και στην επίλυση πραγματικών προβλημάτων με χρήση τεχνολογίας</a:t>
            </a:r>
          </a:p>
          <a:p>
            <a:r>
              <a:rPr lang="el-GR" altLang="el-GR" dirty="0"/>
              <a:t>Κριτική στις δύο προσεγγίσεις</a:t>
            </a:r>
          </a:p>
        </p:txBody>
      </p:sp>
    </p:spTree>
    <p:extLst>
      <p:ext uri="{BB962C8B-B14F-4D97-AF65-F5344CB8AC3E}">
        <p14:creationId xmlns:p14="http://schemas.microsoft.com/office/powerpoint/2010/main" val="2497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Υπάρχουσα κατάσταση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Συνύπαρξη και των δύο προσεγγίσεων στο αναλυτικό πρόγραμμα (ρητές εκφράσεις και εξισώσεις και συναρτησιακές οπτικές)</a:t>
            </a:r>
          </a:p>
          <a:p>
            <a:r>
              <a:rPr lang="el-GR" altLang="el-GR" sz="2400" dirty="0"/>
              <a:t>Διαφορές ανάμεσα στα αναλυτικά προγράμματα των χωρών</a:t>
            </a:r>
          </a:p>
          <a:p>
            <a:pPr lvl="1"/>
            <a:r>
              <a:rPr lang="el-GR" altLang="el-GR" sz="2400" dirty="0"/>
              <a:t>Στην Αυστραλία η άλγεβρα αφορά τρεις ιδέες « γενίκευση», «εξισώσεις και ανισώσεις», «συνάρτηση»</a:t>
            </a:r>
          </a:p>
          <a:p>
            <a:pPr lvl="1"/>
            <a:r>
              <a:rPr lang="el-GR" altLang="el-GR" sz="2400" dirty="0"/>
              <a:t>Στην Ουγγαρία μόνο συστήματα εξισώσεων</a:t>
            </a:r>
          </a:p>
          <a:p>
            <a:pPr lvl="1"/>
            <a:r>
              <a:rPr lang="el-GR" altLang="el-GR" sz="2400" dirty="0"/>
              <a:t>Στην Ιαπωνία έμφαση στο μαθηματικό συμβολισμό</a:t>
            </a:r>
          </a:p>
          <a:p>
            <a:pPr lvl="1"/>
            <a:r>
              <a:rPr lang="el-GR" altLang="el-GR" sz="2400" dirty="0"/>
              <a:t>Σε πολλές χώρες δίνεται έμφαση σε προβλήματα (μερικές φορές ρεαλιστικά)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Το αλγεβρικό νόημα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Νόημα που προέρχεται από την ίδια την αλγεβρική δομή</a:t>
            </a:r>
          </a:p>
          <a:p>
            <a:r>
              <a:rPr lang="el-GR" altLang="el-GR" dirty="0"/>
              <a:t>Νόημα που προέρχεται από άλλες μαθηματικές αναπαραστάσεις</a:t>
            </a:r>
          </a:p>
          <a:p>
            <a:r>
              <a:rPr lang="el-GR" altLang="el-GR" dirty="0"/>
              <a:t>Νόημα που προέρχεται από το πλαίσιο του προβλήματος</a:t>
            </a:r>
          </a:p>
          <a:p>
            <a:r>
              <a:rPr lang="el-GR" altLang="el-GR" dirty="0"/>
              <a:t>Νόημα που προέρχεται εκτός από το μαθηματικό πλαίσιο και το πλαίσιο του προβλήματος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1794</Words>
  <Application>Microsoft Office PowerPoint</Application>
  <PresentationFormat>Προβολή στην οθόνη (4:3)</PresentationFormat>
  <Paragraphs>229</Paragraphs>
  <Slides>35</Slides>
  <Notes>35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Wingdings</vt:lpstr>
      <vt:lpstr>Θέμα του Office</vt:lpstr>
      <vt:lpstr>Έρευνα στη Διδακτική των Μαθηματικών και Διδακτική Πράξη</vt:lpstr>
      <vt:lpstr>Έρευνα στη Διδακτική των Μαθηματικών και Διδακτική Πράξη</vt:lpstr>
      <vt:lpstr>Αναφορές</vt:lpstr>
      <vt:lpstr>Η εξέλιξη της έρευνας στη διδασκαλία και μάθηση της άλγεβρας (1/3)</vt:lpstr>
      <vt:lpstr>Η εξέλιξη της έρευνας στη διδασκαλία και μάθηση της άλγεβρας (2/3)</vt:lpstr>
      <vt:lpstr>Η εξέλιξη της έρευνας στη διδασκαλία και μάθηση της άλγεβρας (3/3)</vt:lpstr>
      <vt:lpstr>Το περιεχόμενο της σχολικής άλγεβρας: Διαφορετικές απόψεις</vt:lpstr>
      <vt:lpstr>Υπάρχουσα κατάσταση</vt:lpstr>
      <vt:lpstr>Το αλγεβρικό νόημα</vt:lpstr>
      <vt:lpstr>Νόημα από την ίδια την αλγεβρική δομή</vt:lpstr>
      <vt:lpstr>Νόημα από άλλες αναπαραστάσεις</vt:lpstr>
      <vt:lpstr>Νόημα από το πλαίσιο προβλήματος</vt:lpstr>
      <vt:lpstr>Νόημα «έξω» από τα μαθηματικά και τα προβλήματα</vt:lpstr>
      <vt:lpstr>Τι είναι η αλγεβρική δραστηριότητα</vt:lpstr>
      <vt:lpstr>Η άλγεβρα ως μια δραστηριότητα (1/3)</vt:lpstr>
      <vt:lpstr>Η άλγεβρα ως μια δραστηριότητα (2/3)</vt:lpstr>
      <vt:lpstr>Η άλγεβρα ως μια δραστηριότητα (3/3)</vt:lpstr>
      <vt:lpstr>Ερευνητικά αποτελέσματα αναφορικά με τη συμβολική μορφή (1/5)</vt:lpstr>
      <vt:lpstr>Ερευνητικά αποτελέσματα αναφορικά με τη συμβολική μορφή (2/5)</vt:lpstr>
      <vt:lpstr>Ερευνητικά αποτελέσματα αναφορικά με τη συμβολική μορφή (3/5)</vt:lpstr>
      <vt:lpstr>Ερευνητικά αποτελέσματα αναφορικά με τη συμβολική μορφή (4/5)</vt:lpstr>
      <vt:lpstr>Ερευνητικά αποτελέσματα αναφορικά με τη συμβολική μορφή (5/5)</vt:lpstr>
      <vt:lpstr>Ερευνητικά αποτελέσματα στο πλαίσιο των λεκτικών προβλημάτων (1/2)</vt:lpstr>
      <vt:lpstr>Ερευνητικά αποτελέσματα στο πλαίσιο των λεκτικών προβλημάτων (2/2)</vt:lpstr>
      <vt:lpstr>Η δραστηριότητα του μετασχηματισμού (1/3)</vt:lpstr>
      <vt:lpstr>Η δραστηριότητα του μετασχηματισμού (2/3)</vt:lpstr>
      <vt:lpstr>Η δραστηριότητα του μετασχηματισμού (3/3)</vt:lpstr>
      <vt:lpstr>Ολικές – μετα επιπέδου δραστηριότητες (1/2)</vt:lpstr>
      <vt:lpstr>Ολικές – μετα επιπέδου δραστηριότητες (2/2)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212</cp:revision>
  <dcterms:created xsi:type="dcterms:W3CDTF">2012-09-06T09:03:05Z</dcterms:created>
  <dcterms:modified xsi:type="dcterms:W3CDTF">2015-11-22T22:09:39Z</dcterms:modified>
</cp:coreProperties>
</file>