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handoutMasterIdLst>
    <p:handoutMasterId r:id="rId50"/>
  </p:handoutMasterIdLst>
  <p:sldIdLst>
    <p:sldId id="256" r:id="rId2"/>
    <p:sldId id="265" r:id="rId3"/>
    <p:sldId id="301" r:id="rId4"/>
    <p:sldId id="303" r:id="rId5"/>
    <p:sldId id="305" r:id="rId6"/>
    <p:sldId id="306" r:id="rId7"/>
    <p:sldId id="307" r:id="rId8"/>
    <p:sldId id="308" r:id="rId9"/>
    <p:sldId id="309" r:id="rId10"/>
    <p:sldId id="314" r:id="rId11"/>
    <p:sldId id="313" r:id="rId12"/>
    <p:sldId id="312"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04" r:id="rId26"/>
    <p:sldId id="327" r:id="rId27"/>
    <p:sldId id="328" r:id="rId28"/>
    <p:sldId id="329" r:id="rId29"/>
    <p:sldId id="274" r:id="rId30"/>
    <p:sldId id="330" r:id="rId31"/>
    <p:sldId id="331" r:id="rId32"/>
    <p:sldId id="332" r:id="rId33"/>
    <p:sldId id="333" r:id="rId34"/>
    <p:sldId id="334" r:id="rId35"/>
    <p:sldId id="335" r:id="rId36"/>
    <p:sldId id="336" r:id="rId37"/>
    <p:sldId id="337" r:id="rId38"/>
    <p:sldId id="338" r:id="rId39"/>
    <p:sldId id="339" r:id="rId40"/>
    <p:sldId id="280" r:id="rId41"/>
    <p:sldId id="290" r:id="rId42"/>
    <p:sldId id="295" r:id="rId43"/>
    <p:sldId id="299" r:id="rId44"/>
    <p:sldId id="292" r:id="rId45"/>
    <p:sldId id="291" r:id="rId46"/>
    <p:sldId id="294" r:id="rId47"/>
    <p:sldId id="293"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5"/>
            <p14:sldId id="301"/>
            <p14:sldId id="303"/>
            <p14:sldId id="305"/>
            <p14:sldId id="306"/>
            <p14:sldId id="307"/>
            <p14:sldId id="308"/>
            <p14:sldId id="309"/>
            <p14:sldId id="314"/>
            <p14:sldId id="313"/>
            <p14:sldId id="312"/>
            <p14:sldId id="315"/>
            <p14:sldId id="316"/>
            <p14:sldId id="317"/>
            <p14:sldId id="318"/>
            <p14:sldId id="319"/>
            <p14:sldId id="320"/>
            <p14:sldId id="321"/>
            <p14:sldId id="322"/>
            <p14:sldId id="323"/>
            <p14:sldId id="324"/>
            <p14:sldId id="325"/>
            <p14:sldId id="326"/>
            <p14:sldId id="304"/>
            <p14:sldId id="327"/>
            <p14:sldId id="328"/>
            <p14:sldId id="329"/>
            <p14:sldId id="274"/>
            <p14:sldId id="330"/>
            <p14:sldId id="331"/>
            <p14:sldId id="332"/>
            <p14:sldId id="333"/>
            <p14:sldId id="334"/>
            <p14:sldId id="335"/>
            <p14:sldId id="336"/>
            <p14:sldId id="337"/>
            <p14:sldId id="338"/>
            <p14:sldId id="339"/>
            <p14:sldId id="280"/>
            <p14:sldId id="29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77" autoAdjust="0"/>
    <p:restoredTop sz="99309" autoAdjust="0"/>
  </p:normalViewPr>
  <p:slideViewPr>
    <p:cSldViewPr>
      <p:cViewPr varScale="1">
        <p:scale>
          <a:sx n="74" d="100"/>
          <a:sy n="74" d="100"/>
        </p:scale>
        <p:origin x="150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5F1DA1-D54C-4DB7-81BC-A899BDD3D1BC}" type="datetimeFigureOut">
              <a:rPr lang="el-GR" smtClean="0"/>
              <a:t>23/2/2016</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l-GR" smtClean="0"/>
              <a:t>Εισαγωγή στην επιστήμη της γλώσσας</a:t>
            </a:r>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8B9F53-BD6D-4218-B32B-62F279E34E01}" type="slidenum">
              <a:rPr lang="el-GR" smtClean="0"/>
              <a:t>‹#›</a:t>
            </a:fld>
            <a:endParaRPr lang="el-GR"/>
          </a:p>
        </p:txBody>
      </p:sp>
    </p:spTree>
    <p:extLst>
      <p:ext uri="{BB962C8B-B14F-4D97-AF65-F5344CB8AC3E}">
        <p14:creationId xmlns:p14="http://schemas.microsoft.com/office/powerpoint/2010/main" val="31067649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l-GR" smtClean="0"/>
              <a:t>Εισαγωγή στην επιστήμη της γλώσσας</a:t>
            </a: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5" name="Θέση υποσέλιδου 4"/>
          <p:cNvSpPr>
            <a:spLocks noGrp="1"/>
          </p:cNvSpPr>
          <p:nvPr>
            <p:ph type="ftr" sz="quarter" idx="11"/>
          </p:nvPr>
        </p:nvSpPr>
        <p:spPr/>
        <p:txBody>
          <a:bodyPr/>
          <a:lstStyle/>
          <a:p>
            <a:r>
              <a:rPr lang="el-GR" smtClean="0"/>
              <a:t>Εισαγωγή στην επιστήμη της γλώσσας</a:t>
            </a:r>
            <a:endParaRPr lang="el-GR"/>
          </a:p>
        </p:txBody>
      </p:sp>
      <p:sp>
        <p:nvSpPr>
          <p:cNvPr id="6" name="Θέση αριθμού διαφάνειας 5"/>
          <p:cNvSpPr>
            <a:spLocks noGrp="1"/>
          </p:cNvSpPr>
          <p:nvPr>
            <p:ph type="sldNum" sz="quarter" idx="12"/>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5" name="Θέση υποσέλιδου 4"/>
          <p:cNvSpPr>
            <a:spLocks noGrp="1"/>
          </p:cNvSpPr>
          <p:nvPr>
            <p:ph type="ftr" sz="quarter" idx="11"/>
          </p:nvPr>
        </p:nvSpPr>
        <p:spPr/>
        <p:txBody>
          <a:bodyPr/>
          <a:lstStyle/>
          <a:p>
            <a:r>
              <a:rPr lang="el-GR" smtClean="0"/>
              <a:t>Εισαγωγή στην επιστήμη της γλώσσας</a:t>
            </a:r>
            <a:endParaRPr lang="el-GR"/>
          </a:p>
        </p:txBody>
      </p:sp>
      <p:sp>
        <p:nvSpPr>
          <p:cNvPr id="6" name="Θέση αριθμού διαφάνειας 5"/>
          <p:cNvSpPr>
            <a:spLocks noGrp="1"/>
          </p:cNvSpPr>
          <p:nvPr>
            <p:ph type="sldNum" sz="quarter" idx="12"/>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5" name="Θέση υποσέλιδου 4"/>
          <p:cNvSpPr>
            <a:spLocks noGrp="1"/>
          </p:cNvSpPr>
          <p:nvPr>
            <p:ph type="ftr" sz="quarter" idx="11"/>
          </p:nvPr>
        </p:nvSpPr>
        <p:spPr/>
        <p:txBody>
          <a:bodyPr/>
          <a:lstStyle/>
          <a:p>
            <a:r>
              <a:rPr lang="el-GR" smtClean="0"/>
              <a:t>Εισαγωγή στην επιστήμη της γλώσσας</a:t>
            </a:r>
            <a:endParaRPr lang="el-GR"/>
          </a:p>
        </p:txBody>
      </p:sp>
      <p:sp>
        <p:nvSpPr>
          <p:cNvPr id="6" name="Θέση αριθμού διαφάνειας 5"/>
          <p:cNvSpPr>
            <a:spLocks noGrp="1"/>
          </p:cNvSpPr>
          <p:nvPr>
            <p:ph type="sldNum" sz="quarter" idx="12"/>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5" name="Θέση υποσέλιδου 4"/>
          <p:cNvSpPr>
            <a:spLocks noGrp="1"/>
          </p:cNvSpPr>
          <p:nvPr>
            <p:ph type="ftr" sz="quarter" idx="11"/>
          </p:nvPr>
        </p:nvSpPr>
        <p:spPr/>
        <p:txBody>
          <a:bodyPr/>
          <a:lstStyle/>
          <a:p>
            <a:r>
              <a:rPr lang="el-GR" smtClean="0"/>
              <a:t>Εισαγωγή στην επιστήμη της γλώσσας</a:t>
            </a:r>
            <a:endParaRPr lang="el-GR"/>
          </a:p>
        </p:txBody>
      </p:sp>
      <p:sp>
        <p:nvSpPr>
          <p:cNvPr id="6" name="Θέση αριθμού διαφάνειας 5"/>
          <p:cNvSpPr>
            <a:spLocks noGrp="1"/>
          </p:cNvSpPr>
          <p:nvPr>
            <p:ph type="sldNum" sz="quarter" idx="12"/>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5" name="Θέση υποσέλιδου 4"/>
          <p:cNvSpPr>
            <a:spLocks noGrp="1"/>
          </p:cNvSpPr>
          <p:nvPr>
            <p:ph type="ftr" sz="quarter" idx="11"/>
          </p:nvPr>
        </p:nvSpPr>
        <p:spPr/>
        <p:txBody>
          <a:bodyPr/>
          <a:lstStyle/>
          <a:p>
            <a:r>
              <a:rPr lang="el-GR" smtClean="0"/>
              <a:t>Εισαγωγή στην επιστήμη της γλώσσας</a:t>
            </a:r>
            <a:endParaRPr lang="el-GR"/>
          </a:p>
        </p:txBody>
      </p:sp>
      <p:sp>
        <p:nvSpPr>
          <p:cNvPr id="6" name="Θέση αριθμού διαφάνειας 5"/>
          <p:cNvSpPr>
            <a:spLocks noGrp="1"/>
          </p:cNvSpPr>
          <p:nvPr>
            <p:ph type="sldNum" sz="quarter" idx="12"/>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υποσέλιδου 3"/>
          <p:cNvSpPr>
            <a:spLocks noGrp="1"/>
          </p:cNvSpPr>
          <p:nvPr>
            <p:ph type="ftr" sz="quarter" idx="10"/>
          </p:nvPr>
        </p:nvSpPr>
        <p:spPr/>
        <p:txBody>
          <a:bodyPr/>
          <a:lstStyle/>
          <a:p>
            <a:r>
              <a:rPr lang="el-GR" smtClean="0"/>
              <a:t>Εισαγωγή στην επιστήμη της γλώσσας</a:t>
            </a:r>
            <a:endParaRPr lang="el-GR"/>
          </a:p>
        </p:txBody>
      </p:sp>
      <p:sp>
        <p:nvSpPr>
          <p:cNvPr id="5" name="Θέση αριθμού διαφάνειας 4"/>
          <p:cNvSpPr>
            <a:spLocks noGrp="1"/>
          </p:cNvSpPr>
          <p:nvPr>
            <p:ph type="sldNum" sz="quarter" idx="11"/>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398011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5" name="Θέση υποσέλιδου 4"/>
          <p:cNvSpPr>
            <a:spLocks noGrp="1"/>
          </p:cNvSpPr>
          <p:nvPr>
            <p:ph type="ftr" sz="quarter" idx="11"/>
          </p:nvPr>
        </p:nvSpPr>
        <p:spPr/>
        <p:txBody>
          <a:bodyPr/>
          <a:lstStyle/>
          <a:p>
            <a:r>
              <a:rPr lang="el-GR" smtClean="0"/>
              <a:t>Εισαγωγή στην επιστήμη της γλώσσας</a:t>
            </a:r>
            <a:endParaRPr lang="el-GR"/>
          </a:p>
        </p:txBody>
      </p:sp>
      <p:sp>
        <p:nvSpPr>
          <p:cNvPr id="6" name="Θέση αριθμού διαφάνειας 5"/>
          <p:cNvSpPr>
            <a:spLocks noGrp="1"/>
          </p:cNvSpPr>
          <p:nvPr>
            <p:ph type="sldNum" sz="quarter" idx="12"/>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5" name="Θέση υποσέλιδου 4"/>
          <p:cNvSpPr>
            <a:spLocks noGrp="1"/>
          </p:cNvSpPr>
          <p:nvPr>
            <p:ph type="ftr" sz="quarter" idx="11"/>
          </p:nvPr>
        </p:nvSpPr>
        <p:spPr/>
        <p:txBody>
          <a:bodyPr/>
          <a:lstStyle/>
          <a:p>
            <a:r>
              <a:rPr lang="el-GR" smtClean="0"/>
              <a:t>Εισαγωγή στην επιστήμη της γλώσσας</a:t>
            </a:r>
            <a:endParaRPr lang="el-GR"/>
          </a:p>
        </p:txBody>
      </p:sp>
      <p:sp>
        <p:nvSpPr>
          <p:cNvPr id="6" name="Θέση αριθμού διαφάνειας 5"/>
          <p:cNvSpPr>
            <a:spLocks noGrp="1"/>
          </p:cNvSpPr>
          <p:nvPr>
            <p:ph type="sldNum" sz="quarter" idx="12"/>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5" name="Θέση υποσέλιδου 4"/>
          <p:cNvSpPr>
            <a:spLocks noGrp="1"/>
          </p:cNvSpPr>
          <p:nvPr>
            <p:ph type="ftr" sz="quarter" idx="11"/>
          </p:nvPr>
        </p:nvSpPr>
        <p:spPr/>
        <p:txBody>
          <a:bodyPr/>
          <a:lstStyle/>
          <a:p>
            <a:r>
              <a:rPr lang="el-GR" smtClean="0"/>
              <a:t>Εισαγωγή στην επιστήμη της γλώσσας</a:t>
            </a:r>
            <a:endParaRPr lang="el-GR"/>
          </a:p>
        </p:txBody>
      </p:sp>
      <p:sp>
        <p:nvSpPr>
          <p:cNvPr id="6" name="Θέση αριθμού διαφάνειας 5"/>
          <p:cNvSpPr>
            <a:spLocks noGrp="1"/>
          </p:cNvSpPr>
          <p:nvPr>
            <p:ph type="sldNum" sz="quarter" idx="12"/>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5" name="Θέση υποσέλιδου 4"/>
          <p:cNvSpPr>
            <a:spLocks noGrp="1"/>
          </p:cNvSpPr>
          <p:nvPr>
            <p:ph type="ftr" sz="quarter" idx="11"/>
          </p:nvPr>
        </p:nvSpPr>
        <p:spPr/>
        <p:txBody>
          <a:bodyPr/>
          <a:lstStyle/>
          <a:p>
            <a:r>
              <a:rPr lang="el-GR" smtClean="0"/>
              <a:t>Εισαγωγή στην επιστήμη της γλώσσας</a:t>
            </a:r>
            <a:endParaRPr lang="el-GR"/>
          </a:p>
        </p:txBody>
      </p:sp>
      <p:sp>
        <p:nvSpPr>
          <p:cNvPr id="6" name="Θέση αριθμού διαφάνειας 5"/>
          <p:cNvSpPr>
            <a:spLocks noGrp="1"/>
          </p:cNvSpPr>
          <p:nvPr>
            <p:ph type="sldNum" sz="quarter" idx="12"/>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5" name="Θέση υποσέλιδου 4"/>
          <p:cNvSpPr>
            <a:spLocks noGrp="1"/>
          </p:cNvSpPr>
          <p:nvPr>
            <p:ph type="ftr" sz="quarter" idx="11"/>
          </p:nvPr>
        </p:nvSpPr>
        <p:spPr/>
        <p:txBody>
          <a:bodyPr/>
          <a:lstStyle/>
          <a:p>
            <a:r>
              <a:rPr lang="el-GR" smtClean="0"/>
              <a:t>Εισαγωγή στην επιστήμη της γλώσσας</a:t>
            </a:r>
            <a:endParaRPr lang="el-GR"/>
          </a:p>
        </p:txBody>
      </p:sp>
      <p:sp>
        <p:nvSpPr>
          <p:cNvPr id="6" name="Θέση αριθμού διαφάνειας 5"/>
          <p:cNvSpPr>
            <a:spLocks noGrp="1"/>
          </p:cNvSpPr>
          <p:nvPr>
            <p:ph type="sldNum" sz="quarter" idx="12"/>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5" name="Θέση υποσέλιδου 4"/>
          <p:cNvSpPr>
            <a:spLocks noGrp="1"/>
          </p:cNvSpPr>
          <p:nvPr>
            <p:ph type="ftr" sz="quarter" idx="11"/>
          </p:nvPr>
        </p:nvSpPr>
        <p:spPr/>
        <p:txBody>
          <a:bodyPr/>
          <a:lstStyle/>
          <a:p>
            <a:r>
              <a:rPr lang="el-GR" smtClean="0"/>
              <a:t>Εισαγωγή στην επιστήμη της γλώσσας</a:t>
            </a:r>
            <a:endParaRPr lang="el-GR"/>
          </a:p>
        </p:txBody>
      </p:sp>
      <p:sp>
        <p:nvSpPr>
          <p:cNvPr id="6" name="Θέση αριθμού διαφάνειας 5"/>
          <p:cNvSpPr>
            <a:spLocks noGrp="1"/>
          </p:cNvSpPr>
          <p:nvPr>
            <p:ph type="sldNum" sz="quarter" idx="12"/>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rgbClr val="5075BC"/>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στην ιστορική γλωσσολογία</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στην ιστορική γλωσσολογία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στην ιστορική γλωσσολογία</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στην ιστορική γλωσσολογία</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στην ιστορική γλωσσολογία</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στην ιστορική γλωσσολογία</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στην ιστορική γλωσσολογία</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b="0" kern="1200">
          <a:solidFill>
            <a:srgbClr val="5075B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opencourses.uoa.gr/courses/ILL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columbia.edu/itc/mealac/pritchett/00maplinks/overview/indoeuropean/indoeuropean.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el.wikipedia.org/wiki/%CE%99%CE%BD%CE%B4%CE%BF%CE%B5%CF%85%CF%81%CF%89%CF%80%CE%B1%CF%8A%CE%BA%CE%AD%CF%82_%CE%B3%CE%BB%CF%8E%CF%83%CF%83%CE%B5%CF%82" TargetMode="External"/><Relationship Id="rId4" Type="http://schemas.openxmlformats.org/officeDocument/2006/relationships/hyperlink" Target="http://creativecommons.org/licenses/by-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t>Εισαγωγή </a:t>
            </a:r>
            <a:r>
              <a:rPr lang="el-GR" dirty="0" smtClean="0"/>
              <a:t>στη Γλωσσολογία</a:t>
            </a:r>
            <a:endParaRPr lang="el-GR" dirty="0">
              <a:solidFill>
                <a:srgbClr val="5075BC"/>
              </a:solidFill>
            </a:endParaRPr>
          </a:p>
        </p:txBody>
      </p:sp>
      <p:sp>
        <p:nvSpPr>
          <p:cNvPr id="3" name="Υπότιτλος 2"/>
          <p:cNvSpPr>
            <a:spLocks noGrp="1"/>
          </p:cNvSpPr>
          <p:nvPr>
            <p:ph type="subTitle" idx="1"/>
          </p:nvPr>
        </p:nvSpPr>
        <p:spPr>
          <a:xfrm>
            <a:off x="722536" y="3717032"/>
            <a:ext cx="7776864" cy="2708473"/>
          </a:xfrm>
        </p:spPr>
        <p:txBody>
          <a:bodyPr>
            <a:noAutofit/>
          </a:bodyPr>
          <a:lstStyle/>
          <a:p>
            <a:r>
              <a:rPr lang="el-GR" sz="2800" dirty="0" smtClean="0"/>
              <a:t>Εισαγωγή </a:t>
            </a:r>
            <a:r>
              <a:rPr lang="el-GR" sz="2800" smtClean="0"/>
              <a:t>στην </a:t>
            </a:r>
            <a:r>
              <a:rPr lang="el-GR" sz="2800"/>
              <a:t>Ι</a:t>
            </a:r>
            <a:r>
              <a:rPr lang="el-GR" sz="2800" smtClean="0"/>
              <a:t>στορική </a:t>
            </a:r>
            <a:r>
              <a:rPr lang="el-GR" sz="2800" dirty="0"/>
              <a:t>Γ</a:t>
            </a:r>
            <a:r>
              <a:rPr lang="el-GR" sz="2800" smtClean="0"/>
              <a:t>λωσσολογία</a:t>
            </a:r>
            <a:endParaRPr lang="el-GR" sz="2800" dirty="0" smtClean="0"/>
          </a:p>
          <a:p>
            <a:endParaRPr lang="el-GR" sz="2800" dirty="0" smtClean="0"/>
          </a:p>
          <a:p>
            <a:r>
              <a:rPr lang="el-GR" sz="2800" dirty="0"/>
              <a:t>Γεώργιος Μικρός</a:t>
            </a:r>
          </a:p>
          <a:p>
            <a:r>
              <a:rPr lang="el-GR" sz="2800" dirty="0"/>
              <a:t>Φιλοσοφική Σχολή</a:t>
            </a:r>
          </a:p>
          <a:p>
            <a:r>
              <a:rPr lang="el-GR" sz="2800" dirty="0"/>
              <a:t>Τμήμα Ιταλικής Γλώσσας και Φιλολογίας</a:t>
            </a:r>
            <a:endParaRPr lang="en-US" sz="2800" dirty="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descr="Λέξεις που ανήκουν σε γλώσσες της υποομάδας Bodo." title="Πίνακας"/>
          <p:cNvGraphicFramePr>
            <a:graphicFrameLocks noGrp="1"/>
          </p:cNvGraphicFramePr>
          <p:nvPr>
            <p:ph idx="1"/>
            <p:extLst>
              <p:ext uri="{D42A27DB-BD31-4B8C-83A1-F6EECF244321}">
                <p14:modId xmlns:p14="http://schemas.microsoft.com/office/powerpoint/2010/main" val="375990392"/>
              </p:ext>
            </p:extLst>
          </p:nvPr>
        </p:nvGraphicFramePr>
        <p:xfrm>
          <a:off x="457200" y="1557338"/>
          <a:ext cx="5111750" cy="2966720"/>
        </p:xfrm>
        <a:graphic>
          <a:graphicData uri="http://schemas.openxmlformats.org/drawingml/2006/table">
            <a:tbl>
              <a:tblPr firstRow="1" bandRow="1">
                <a:tableStyleId>{5C22544A-7EE6-4342-B048-85BDC9FD1C3A}</a:tableStyleId>
              </a:tblPr>
              <a:tblGrid>
                <a:gridCol w="1022350"/>
                <a:gridCol w="1022350"/>
                <a:gridCol w="1022350"/>
                <a:gridCol w="1022350"/>
                <a:gridCol w="1022350"/>
              </a:tblGrid>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Garo</a:t>
                      </a:r>
                      <a:endParaRPr lang="el-GR" sz="1800">
                        <a:effectLst/>
                        <a:latin typeface="Times New Roman"/>
                        <a:ea typeface="Times New Roman"/>
                      </a:endParaRPr>
                    </a:p>
                  </a:txBody>
                  <a:tcPr marL="68580" marR="68580" marT="0" marB="0"/>
                </a:tc>
                <a:tc>
                  <a:txBody>
                    <a:bodyPr/>
                    <a:lstStyle/>
                    <a:p>
                      <a:pPr algn="ctr">
                        <a:spcAft>
                          <a:spcPts val="0"/>
                        </a:spcAft>
                      </a:pPr>
                      <a:r>
                        <a:rPr lang="es-ES" sz="1800">
                          <a:effectLst/>
                        </a:rPr>
                        <a:t>Atong</a:t>
                      </a:r>
                      <a:endParaRPr lang="el-GR" sz="1800">
                        <a:effectLst/>
                        <a:latin typeface="Times New Roman"/>
                        <a:ea typeface="Times New Roman"/>
                      </a:endParaRPr>
                    </a:p>
                  </a:txBody>
                  <a:tcPr marL="68580" marR="68580" marT="0" marB="0"/>
                </a:tc>
                <a:tc>
                  <a:txBody>
                    <a:bodyPr/>
                    <a:lstStyle/>
                    <a:p>
                      <a:pPr algn="ctr">
                        <a:spcAft>
                          <a:spcPts val="0"/>
                        </a:spcAft>
                      </a:pPr>
                      <a:r>
                        <a:rPr lang="es-ES" sz="1800" dirty="0" err="1">
                          <a:effectLst/>
                        </a:rPr>
                        <a:t>Wanang</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ra?n-</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ran</a:t>
                      </a:r>
                      <a:r>
                        <a:rPr lang="el-GR" sz="1800">
                          <a:effectLst/>
                        </a:rPr>
                        <a:t>-</a:t>
                      </a:r>
                      <a:endParaRPr lang="el-GR" sz="1800">
                        <a:effectLst/>
                        <a:latin typeface="Times New Roman"/>
                        <a:ea typeface="Times New Roman"/>
                      </a:endParaRPr>
                    </a:p>
                  </a:txBody>
                  <a:tcPr marL="68580" marR="68580" marT="0" marB="0"/>
                </a:tc>
              </a:tr>
              <a:tr h="370840">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a:t>
                      </a:r>
                      <a:r>
                        <a:rPr lang="en-US" sz="1800" dirty="0">
                          <a:effectLst/>
                        </a:rPr>
                        <a:t>ram</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-ram</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r</a:t>
                      </a:r>
                      <a:r>
                        <a:rPr lang="en-US" sz="1400" b="1" dirty="0" err="1">
                          <a:effectLst/>
                        </a:rPr>
                        <a:t>Ə</a:t>
                      </a:r>
                      <a:r>
                        <a:rPr lang="en-US" sz="1800" dirty="0" err="1">
                          <a:effectLst/>
                        </a:rPr>
                        <a:t>m</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ro</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err="1">
                          <a:effectLst/>
                        </a:rPr>
                        <a:t>rau</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a:effectLst/>
                        </a:rPr>
                        <a:t>-l</a:t>
                      </a:r>
                      <a:r>
                        <a:rPr lang="en-US" sz="1400" b="1" kern="1200" dirty="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fr-FR" sz="1800" dirty="0" err="1">
                          <a:effectLst/>
                        </a:rPr>
                        <a:t>riŋ</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re</a:t>
                      </a:r>
                      <a:r>
                        <a:rPr lang="el-GR" sz="1800" dirty="0">
                          <a:effectLst/>
                        </a:rPr>
                        <a:t>ŋ-</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l</a:t>
                      </a:r>
                      <a:r>
                        <a:rPr lang="en-US" sz="1400" b="1" kern="1200" dirty="0" err="1">
                          <a:solidFill>
                            <a:schemeClr val="dk1"/>
                          </a:solidFill>
                          <a:effectLst/>
                          <a:latin typeface="+mn-lt"/>
                          <a:ea typeface="+mn-ea"/>
                          <a:cs typeface="+mn-cs"/>
                        </a:rPr>
                        <a:t>Ə</a:t>
                      </a:r>
                      <a:r>
                        <a:rPr lang="el-GR" sz="1800" dirty="0">
                          <a:effectLst/>
                        </a:rPr>
                        <a:t>ŋ-</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do?-</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b="0" kern="1200" dirty="0" err="1" smtClean="0">
                          <a:solidFill>
                            <a:schemeClr val="dk1"/>
                          </a:solidFill>
                          <a:effectLst/>
                          <a:latin typeface="+mn-lt"/>
                          <a:ea typeface="+mn-ea"/>
                          <a:cs typeface="+mn-cs"/>
                        </a:rPr>
                        <a:t>t</a:t>
                      </a:r>
                      <a:r>
                        <a:rPr lang="en-US" sz="1400" b="1" kern="1200" dirty="0" err="1" smtClean="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 </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dok-</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dok</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tok</a:t>
                      </a:r>
                      <a:r>
                        <a:rPr lang="en-US" sz="1800" dirty="0">
                          <a:effectLst/>
                        </a:rPr>
                        <a:t>-</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a:effectLst/>
                        </a:rPr>
                        <a:t>par</a:t>
                      </a:r>
                      <a:endParaRPr lang="el-GR" sz="1800" dirty="0">
                        <a:effectLst/>
                        <a:latin typeface="Times New Roman"/>
                        <a:ea typeface="Times New Roman"/>
                      </a:endParaRPr>
                    </a:p>
                  </a:txBody>
                  <a:tcPr marL="68580" marR="68580" marT="0" marB="0"/>
                </a:tc>
              </a:tr>
            </a:tbl>
          </a:graphicData>
        </a:graphic>
      </p:graphicFrame>
      <p:sp>
        <p:nvSpPr>
          <p:cNvPr id="3" name="Θέση κειμένου 2"/>
          <p:cNvSpPr>
            <a:spLocks noGrp="1"/>
          </p:cNvSpPr>
          <p:nvPr>
            <p:ph type="body" sz="half" idx="2"/>
          </p:nvPr>
        </p:nvSpPr>
        <p:spPr>
          <a:xfrm>
            <a:off x="5678487" y="1549479"/>
            <a:ext cx="3008313" cy="4608512"/>
          </a:xfrm>
        </p:spPr>
        <p:txBody>
          <a:bodyPr>
            <a:normAutofit lnSpcReduction="10000"/>
          </a:bodyPr>
          <a:lstStyle/>
          <a:p>
            <a:r>
              <a:rPr lang="el-GR" sz="2400" dirty="0"/>
              <a:t>Από τα δεδομένα του πίνακα δεν μπορούμε να αποφασίσουμε πώς θα εξελισσόταν το /</a:t>
            </a:r>
            <a:r>
              <a:rPr lang="el-GR" sz="2400" b="1" dirty="0">
                <a:solidFill>
                  <a:srgbClr val="FF0000"/>
                </a:solidFill>
              </a:rPr>
              <a:t>m</a:t>
            </a:r>
            <a:r>
              <a:rPr lang="el-GR" sz="2400" dirty="0"/>
              <a:t>/ και το /</a:t>
            </a:r>
            <a:r>
              <a:rPr lang="el-GR" sz="2400" b="1" dirty="0">
                <a:solidFill>
                  <a:srgbClr val="FF0000"/>
                </a:solidFill>
              </a:rPr>
              <a:t>k</a:t>
            </a:r>
            <a:r>
              <a:rPr lang="el-GR" sz="2400" dirty="0"/>
              <a:t>/ στην </a:t>
            </a:r>
            <a:r>
              <a:rPr lang="el-GR" sz="2400" dirty="0" err="1"/>
              <a:t>Kachari</a:t>
            </a:r>
            <a:r>
              <a:rPr lang="el-GR" sz="2400" dirty="0"/>
              <a:t> αφού δεν υπάρχουν καταγεγραμμένες λέξεις. Οι φωνηεντικές αντιστοιχίες είναι αρκετά δυσκολότερο να εξαχθούν από τον </a:t>
            </a:r>
            <a:r>
              <a:rPr lang="el-GR" sz="2400" dirty="0" smtClean="0"/>
              <a:t>πίνακα. </a:t>
            </a:r>
            <a:endParaRPr lang="en-US" sz="2400" dirty="0"/>
          </a:p>
          <a:p>
            <a:endParaRPr lang="el-GR" dirty="0"/>
          </a:p>
        </p:txBody>
      </p:sp>
      <p:sp>
        <p:nvSpPr>
          <p:cNvPr id="4" name="Τίτλος 3"/>
          <p:cNvSpPr>
            <a:spLocks noGrp="1"/>
          </p:cNvSpPr>
          <p:nvPr>
            <p:ph type="title"/>
          </p:nvPr>
        </p:nvSpPr>
        <p:spPr/>
        <p:txBody>
          <a:bodyPr>
            <a:normAutofit fontScale="90000"/>
          </a:bodyPr>
          <a:lstStyle/>
          <a:p>
            <a:r>
              <a:rPr lang="el-GR" dirty="0"/>
              <a:t>Παράδειγμα </a:t>
            </a:r>
            <a:r>
              <a:rPr lang="el-GR" dirty="0" err="1"/>
              <a:t>ιστορικοσυγκριτικής</a:t>
            </a:r>
            <a:r>
              <a:rPr lang="el-GR" dirty="0"/>
              <a:t> ανάλυσης</a:t>
            </a:r>
            <a:r>
              <a:rPr lang="en-US" dirty="0"/>
              <a:t> </a:t>
            </a:r>
            <a:r>
              <a:rPr lang="en-US" dirty="0" smtClean="0"/>
              <a:t>(</a:t>
            </a:r>
            <a:r>
              <a:rPr lang="el-GR" dirty="0" smtClean="0"/>
              <a:t>7</a:t>
            </a:r>
            <a:r>
              <a:rPr lang="en-US" dirty="0" smtClean="0"/>
              <a:t>)</a:t>
            </a:r>
            <a:endParaRPr lang="el-GR" dirty="0"/>
          </a:p>
        </p:txBody>
      </p:sp>
    </p:spTree>
    <p:extLst>
      <p:ext uri="{BB962C8B-B14F-4D97-AF65-F5344CB8AC3E}">
        <p14:creationId xmlns:p14="http://schemas.microsoft.com/office/powerpoint/2010/main" val="4267197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descr="Λέξεις που ανήκουν σε γλώσσες της υποομάδας Bodo." title="Πίνακας"/>
          <p:cNvGraphicFramePr>
            <a:graphicFrameLocks noGrp="1"/>
          </p:cNvGraphicFramePr>
          <p:nvPr>
            <p:ph idx="1"/>
            <p:extLst>
              <p:ext uri="{D42A27DB-BD31-4B8C-83A1-F6EECF244321}">
                <p14:modId xmlns:p14="http://schemas.microsoft.com/office/powerpoint/2010/main" val="2525348219"/>
              </p:ext>
            </p:extLst>
          </p:nvPr>
        </p:nvGraphicFramePr>
        <p:xfrm>
          <a:off x="179512" y="1549478"/>
          <a:ext cx="5111750" cy="2966720"/>
        </p:xfrm>
        <a:graphic>
          <a:graphicData uri="http://schemas.openxmlformats.org/drawingml/2006/table">
            <a:tbl>
              <a:tblPr firstRow="1" bandRow="1">
                <a:tableStyleId>{5C22544A-7EE6-4342-B048-85BDC9FD1C3A}</a:tableStyleId>
              </a:tblPr>
              <a:tblGrid>
                <a:gridCol w="1022350"/>
                <a:gridCol w="1022350"/>
                <a:gridCol w="1022350"/>
                <a:gridCol w="1022350"/>
                <a:gridCol w="1022350"/>
              </a:tblGrid>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Garo</a:t>
                      </a:r>
                      <a:endParaRPr lang="el-GR" sz="1800">
                        <a:effectLst/>
                        <a:latin typeface="Times New Roman"/>
                        <a:ea typeface="Times New Roman"/>
                      </a:endParaRPr>
                    </a:p>
                  </a:txBody>
                  <a:tcPr marL="68580" marR="68580" marT="0" marB="0"/>
                </a:tc>
                <a:tc>
                  <a:txBody>
                    <a:bodyPr/>
                    <a:lstStyle/>
                    <a:p>
                      <a:pPr algn="ctr">
                        <a:spcAft>
                          <a:spcPts val="0"/>
                        </a:spcAft>
                      </a:pPr>
                      <a:r>
                        <a:rPr lang="es-ES" sz="1800">
                          <a:effectLst/>
                        </a:rPr>
                        <a:t>Atong</a:t>
                      </a:r>
                      <a:endParaRPr lang="el-GR" sz="1800">
                        <a:effectLst/>
                        <a:latin typeface="Times New Roman"/>
                        <a:ea typeface="Times New Roman"/>
                      </a:endParaRPr>
                    </a:p>
                  </a:txBody>
                  <a:tcPr marL="68580" marR="68580" marT="0" marB="0"/>
                </a:tc>
                <a:tc>
                  <a:txBody>
                    <a:bodyPr/>
                    <a:lstStyle/>
                    <a:p>
                      <a:pPr algn="ctr">
                        <a:spcAft>
                          <a:spcPts val="0"/>
                        </a:spcAft>
                      </a:pPr>
                      <a:r>
                        <a:rPr lang="es-ES" sz="1800" dirty="0" err="1">
                          <a:effectLst/>
                        </a:rPr>
                        <a:t>Wanang</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ra?n-</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ran</a:t>
                      </a:r>
                      <a:r>
                        <a:rPr lang="el-GR" sz="1800">
                          <a:effectLst/>
                        </a:rPr>
                        <a:t>-</a:t>
                      </a:r>
                      <a:endParaRPr lang="el-GR" sz="1800">
                        <a:effectLst/>
                        <a:latin typeface="Times New Roman"/>
                        <a:ea typeface="Times New Roman"/>
                      </a:endParaRPr>
                    </a:p>
                  </a:txBody>
                  <a:tcPr marL="68580" marR="68580" marT="0" marB="0"/>
                </a:tc>
              </a:tr>
              <a:tr h="370840">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a:t>
                      </a:r>
                      <a:r>
                        <a:rPr lang="en-US" sz="1800" dirty="0">
                          <a:effectLst/>
                        </a:rPr>
                        <a:t>ram</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-ram</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r</a:t>
                      </a:r>
                      <a:r>
                        <a:rPr lang="en-US" sz="1400" b="1" dirty="0" err="1">
                          <a:effectLst/>
                        </a:rPr>
                        <a:t>Ə</a:t>
                      </a:r>
                      <a:r>
                        <a:rPr lang="en-US" sz="1800" dirty="0" err="1">
                          <a:effectLst/>
                        </a:rPr>
                        <a:t>m</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ro</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err="1">
                          <a:effectLst/>
                        </a:rPr>
                        <a:t>rau</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a:effectLst/>
                        </a:rPr>
                        <a:t>-l</a:t>
                      </a:r>
                      <a:r>
                        <a:rPr lang="en-US" sz="1400" b="1" kern="1200" dirty="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fr-FR" sz="1800" dirty="0" err="1">
                          <a:effectLst/>
                        </a:rPr>
                        <a:t>riŋ</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re</a:t>
                      </a:r>
                      <a:r>
                        <a:rPr lang="el-GR" sz="1800" dirty="0">
                          <a:effectLst/>
                        </a:rPr>
                        <a:t>ŋ-</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l</a:t>
                      </a:r>
                      <a:r>
                        <a:rPr lang="en-US" sz="1400" b="1" kern="1200" dirty="0" err="1">
                          <a:solidFill>
                            <a:schemeClr val="dk1"/>
                          </a:solidFill>
                          <a:effectLst/>
                          <a:latin typeface="+mn-lt"/>
                          <a:ea typeface="+mn-ea"/>
                          <a:cs typeface="+mn-cs"/>
                        </a:rPr>
                        <a:t>Ə</a:t>
                      </a:r>
                      <a:r>
                        <a:rPr lang="el-GR" sz="1800" dirty="0">
                          <a:effectLst/>
                        </a:rPr>
                        <a:t>ŋ-</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do?-</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b="0" kern="1200" dirty="0" err="1" smtClean="0">
                          <a:solidFill>
                            <a:schemeClr val="dk1"/>
                          </a:solidFill>
                          <a:effectLst/>
                          <a:latin typeface="+mn-lt"/>
                          <a:ea typeface="+mn-ea"/>
                          <a:cs typeface="+mn-cs"/>
                        </a:rPr>
                        <a:t>t</a:t>
                      </a:r>
                      <a:r>
                        <a:rPr lang="en-US" sz="1400" b="1" kern="1200" dirty="0" err="1" smtClean="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 </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dok-</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dok</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tok</a:t>
                      </a:r>
                      <a:r>
                        <a:rPr lang="en-US" sz="1800" dirty="0">
                          <a:effectLst/>
                        </a:rPr>
                        <a:t>-</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a:effectLst/>
                        </a:rPr>
                        <a:t>par</a:t>
                      </a:r>
                      <a:endParaRPr lang="el-GR" sz="1800" dirty="0">
                        <a:effectLst/>
                        <a:latin typeface="Times New Roman"/>
                        <a:ea typeface="Times New Roman"/>
                      </a:endParaRPr>
                    </a:p>
                  </a:txBody>
                  <a:tcPr marL="68580" marR="68580" marT="0" marB="0"/>
                </a:tc>
              </a:tr>
            </a:tbl>
          </a:graphicData>
        </a:graphic>
      </p:graphicFrame>
      <p:sp>
        <p:nvSpPr>
          <p:cNvPr id="3" name="Θέση κειμένου 2"/>
          <p:cNvSpPr>
            <a:spLocks noGrp="1"/>
          </p:cNvSpPr>
          <p:nvPr>
            <p:ph type="body" sz="half" idx="2"/>
          </p:nvPr>
        </p:nvSpPr>
        <p:spPr>
          <a:xfrm>
            <a:off x="5414211" y="1549478"/>
            <a:ext cx="3550277" cy="4687833"/>
          </a:xfrm>
        </p:spPr>
        <p:txBody>
          <a:bodyPr>
            <a:normAutofit fontScale="25000" lnSpcReduction="20000"/>
          </a:bodyPr>
          <a:lstStyle/>
          <a:p>
            <a:r>
              <a:rPr lang="el-GR" sz="9600" dirty="0"/>
              <a:t>Το *a φαίνεται να εμφανίζεται με κανονικότητα στις λέξεις «στεγνός» και «λουλούδι», αλλά παρουσιάζει μια ανεξήγητη ανωμαλία στη λέξη «συννεφιασμένος ». Η περισσότερο περίπλοκη αντιστοίχηση εμφανίζεται στις λέξεις «μακρύς» και «πουλί» αν και είναι πιθανόν η πρόγονος γλώσσα να έχει ένα μόνο φώνημα που αντιστοιχεί στην </a:t>
            </a:r>
            <a:r>
              <a:rPr lang="el-GR" sz="9600" dirty="0" err="1"/>
              <a:t>παρατηρηθείσα</a:t>
            </a:r>
            <a:r>
              <a:rPr lang="el-GR" sz="9600" dirty="0"/>
              <a:t> ποικιλία.</a:t>
            </a:r>
          </a:p>
          <a:p>
            <a:endParaRPr lang="el-GR" dirty="0"/>
          </a:p>
        </p:txBody>
      </p:sp>
      <p:sp>
        <p:nvSpPr>
          <p:cNvPr id="4" name="Τίτλος 3"/>
          <p:cNvSpPr>
            <a:spLocks noGrp="1"/>
          </p:cNvSpPr>
          <p:nvPr>
            <p:ph type="title"/>
          </p:nvPr>
        </p:nvSpPr>
        <p:spPr/>
        <p:txBody>
          <a:bodyPr>
            <a:normAutofit fontScale="90000"/>
          </a:bodyPr>
          <a:lstStyle/>
          <a:p>
            <a:r>
              <a:rPr lang="el-GR" dirty="0"/>
              <a:t>Παράδειγμα </a:t>
            </a:r>
            <a:r>
              <a:rPr lang="el-GR" dirty="0" err="1"/>
              <a:t>ιστορικοσυγκριτικής</a:t>
            </a:r>
            <a:r>
              <a:rPr lang="el-GR" dirty="0"/>
              <a:t> ανάλυσης</a:t>
            </a:r>
            <a:r>
              <a:rPr lang="en-US" dirty="0"/>
              <a:t> </a:t>
            </a:r>
            <a:r>
              <a:rPr lang="en-US" dirty="0" smtClean="0"/>
              <a:t>(</a:t>
            </a:r>
            <a:r>
              <a:rPr lang="el-GR" dirty="0" smtClean="0"/>
              <a:t>8</a:t>
            </a:r>
            <a:r>
              <a:rPr lang="en-US" dirty="0" smtClean="0"/>
              <a:t>)</a:t>
            </a:r>
            <a:endParaRPr lang="el-GR" dirty="0"/>
          </a:p>
        </p:txBody>
      </p:sp>
    </p:spTree>
    <p:extLst>
      <p:ext uri="{BB962C8B-B14F-4D97-AF65-F5344CB8AC3E}">
        <p14:creationId xmlns:p14="http://schemas.microsoft.com/office/powerpoint/2010/main" val="464482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descr="Λέξεις που ανήκουν σε γλώσσες της υποομάδας Bodo." title="Πίνακας"/>
          <p:cNvGraphicFramePr>
            <a:graphicFrameLocks noGrp="1"/>
          </p:cNvGraphicFramePr>
          <p:nvPr>
            <p:ph idx="1"/>
            <p:extLst>
              <p:ext uri="{D42A27DB-BD31-4B8C-83A1-F6EECF244321}">
                <p14:modId xmlns:p14="http://schemas.microsoft.com/office/powerpoint/2010/main" val="375990392"/>
              </p:ext>
            </p:extLst>
          </p:nvPr>
        </p:nvGraphicFramePr>
        <p:xfrm>
          <a:off x="457200" y="1557338"/>
          <a:ext cx="5111750" cy="2966720"/>
        </p:xfrm>
        <a:graphic>
          <a:graphicData uri="http://schemas.openxmlformats.org/drawingml/2006/table">
            <a:tbl>
              <a:tblPr firstRow="1" bandRow="1">
                <a:tableStyleId>{5C22544A-7EE6-4342-B048-85BDC9FD1C3A}</a:tableStyleId>
              </a:tblPr>
              <a:tblGrid>
                <a:gridCol w="1022350"/>
                <a:gridCol w="1022350"/>
                <a:gridCol w="1022350"/>
                <a:gridCol w="1022350"/>
                <a:gridCol w="1022350"/>
              </a:tblGrid>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Garo</a:t>
                      </a:r>
                      <a:endParaRPr lang="el-GR" sz="1800">
                        <a:effectLst/>
                        <a:latin typeface="Times New Roman"/>
                        <a:ea typeface="Times New Roman"/>
                      </a:endParaRPr>
                    </a:p>
                  </a:txBody>
                  <a:tcPr marL="68580" marR="68580" marT="0" marB="0"/>
                </a:tc>
                <a:tc>
                  <a:txBody>
                    <a:bodyPr/>
                    <a:lstStyle/>
                    <a:p>
                      <a:pPr algn="ctr">
                        <a:spcAft>
                          <a:spcPts val="0"/>
                        </a:spcAft>
                      </a:pPr>
                      <a:r>
                        <a:rPr lang="es-ES" sz="1800">
                          <a:effectLst/>
                        </a:rPr>
                        <a:t>Atong</a:t>
                      </a:r>
                      <a:endParaRPr lang="el-GR" sz="1800">
                        <a:effectLst/>
                        <a:latin typeface="Times New Roman"/>
                        <a:ea typeface="Times New Roman"/>
                      </a:endParaRPr>
                    </a:p>
                  </a:txBody>
                  <a:tcPr marL="68580" marR="68580" marT="0" marB="0"/>
                </a:tc>
                <a:tc>
                  <a:txBody>
                    <a:bodyPr/>
                    <a:lstStyle/>
                    <a:p>
                      <a:pPr algn="ctr">
                        <a:spcAft>
                          <a:spcPts val="0"/>
                        </a:spcAft>
                      </a:pPr>
                      <a:r>
                        <a:rPr lang="es-ES" sz="1800" dirty="0" err="1">
                          <a:effectLst/>
                        </a:rPr>
                        <a:t>Wanang</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ra?n-</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ran</a:t>
                      </a:r>
                      <a:r>
                        <a:rPr lang="el-GR" sz="1800">
                          <a:effectLst/>
                        </a:rPr>
                        <a:t>-</a:t>
                      </a:r>
                      <a:endParaRPr lang="el-GR" sz="1800">
                        <a:effectLst/>
                        <a:latin typeface="Times New Roman"/>
                        <a:ea typeface="Times New Roman"/>
                      </a:endParaRPr>
                    </a:p>
                  </a:txBody>
                  <a:tcPr marL="68580" marR="68580" marT="0" marB="0"/>
                </a:tc>
              </a:tr>
              <a:tr h="370840">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a:t>
                      </a:r>
                      <a:r>
                        <a:rPr lang="en-US" sz="1800" dirty="0">
                          <a:effectLst/>
                        </a:rPr>
                        <a:t>ram</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-ram</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r</a:t>
                      </a:r>
                      <a:r>
                        <a:rPr lang="en-US" sz="1400" b="1" dirty="0" err="1">
                          <a:effectLst/>
                        </a:rPr>
                        <a:t>Ə</a:t>
                      </a:r>
                      <a:r>
                        <a:rPr lang="en-US" sz="1800" dirty="0" err="1">
                          <a:effectLst/>
                        </a:rPr>
                        <a:t>m</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ro</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err="1">
                          <a:effectLst/>
                        </a:rPr>
                        <a:t>rau</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a:effectLst/>
                        </a:rPr>
                        <a:t>-l</a:t>
                      </a:r>
                      <a:r>
                        <a:rPr lang="en-US" sz="1400" b="1" kern="1200" dirty="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fr-FR" sz="1800" dirty="0" err="1">
                          <a:effectLst/>
                        </a:rPr>
                        <a:t>riŋ</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re</a:t>
                      </a:r>
                      <a:r>
                        <a:rPr lang="el-GR" sz="1800" dirty="0">
                          <a:effectLst/>
                        </a:rPr>
                        <a:t>ŋ-</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l</a:t>
                      </a:r>
                      <a:r>
                        <a:rPr lang="en-US" sz="1400" b="1" kern="1200" dirty="0" err="1">
                          <a:solidFill>
                            <a:schemeClr val="dk1"/>
                          </a:solidFill>
                          <a:effectLst/>
                          <a:latin typeface="+mn-lt"/>
                          <a:ea typeface="+mn-ea"/>
                          <a:cs typeface="+mn-cs"/>
                        </a:rPr>
                        <a:t>Ə</a:t>
                      </a:r>
                      <a:r>
                        <a:rPr lang="el-GR" sz="1800" dirty="0">
                          <a:effectLst/>
                        </a:rPr>
                        <a:t>ŋ-</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do?-</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b="0" kern="1200" dirty="0" err="1" smtClean="0">
                          <a:solidFill>
                            <a:schemeClr val="dk1"/>
                          </a:solidFill>
                          <a:effectLst/>
                          <a:latin typeface="+mn-lt"/>
                          <a:ea typeface="+mn-ea"/>
                          <a:cs typeface="+mn-cs"/>
                        </a:rPr>
                        <a:t>t</a:t>
                      </a:r>
                      <a:r>
                        <a:rPr lang="en-US" sz="1400" b="1" kern="1200" dirty="0" err="1" smtClean="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 </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dok-</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dok</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tok</a:t>
                      </a:r>
                      <a:r>
                        <a:rPr lang="en-US" sz="1800" dirty="0">
                          <a:effectLst/>
                        </a:rPr>
                        <a:t>-</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a:effectLst/>
                        </a:rPr>
                        <a:t>par</a:t>
                      </a:r>
                      <a:endParaRPr lang="el-GR" sz="1800" dirty="0">
                        <a:effectLst/>
                        <a:latin typeface="Times New Roman"/>
                        <a:ea typeface="Times New Roman"/>
                      </a:endParaRPr>
                    </a:p>
                  </a:txBody>
                  <a:tcPr marL="68580" marR="68580" marT="0" marB="0"/>
                </a:tc>
              </a:tr>
            </a:tbl>
          </a:graphicData>
        </a:graphic>
      </p:graphicFrame>
      <p:sp>
        <p:nvSpPr>
          <p:cNvPr id="3" name="Θέση κειμένου 2"/>
          <p:cNvSpPr>
            <a:spLocks noGrp="1"/>
          </p:cNvSpPr>
          <p:nvPr>
            <p:ph type="body" sz="half" idx="2"/>
          </p:nvPr>
        </p:nvSpPr>
        <p:spPr>
          <a:xfrm>
            <a:off x="5678487" y="1549479"/>
            <a:ext cx="3286001" cy="4608512"/>
          </a:xfrm>
        </p:spPr>
        <p:txBody>
          <a:bodyPr>
            <a:normAutofit fontScale="92500" lnSpcReduction="20000"/>
          </a:bodyPr>
          <a:lstStyle/>
          <a:p>
            <a:pPr>
              <a:spcBef>
                <a:spcPts val="900"/>
              </a:spcBef>
            </a:pPr>
            <a:r>
              <a:rPr lang="el-GR" dirty="0"/>
              <a:t>Η ΙΣ μέθοδος μπορεί να γίνει κατανοητή μέσα από τον ακόλουθο πίνακα που περιλαμβάνει ορισμένες λέξεις που ανήκουν σε γλώσσες της υποομάδας </a:t>
            </a:r>
            <a:r>
              <a:rPr lang="el-GR" dirty="0" err="1"/>
              <a:t>Bodo</a:t>
            </a:r>
            <a:r>
              <a:rPr lang="el-GR" dirty="0"/>
              <a:t> η οποία ανήκει στην </a:t>
            </a:r>
            <a:r>
              <a:rPr lang="el-GR" dirty="0" err="1"/>
              <a:t>Θιβετο</a:t>
            </a:r>
            <a:r>
              <a:rPr lang="el-GR" dirty="0"/>
              <a:t>-Βιρμανική οικογένεια γλωσσών και ομιλούνται στη </a:t>
            </a:r>
            <a:r>
              <a:rPr lang="el-GR" dirty="0" err="1"/>
              <a:t>ΝοτιοΑνατολική</a:t>
            </a:r>
            <a:r>
              <a:rPr lang="el-GR" dirty="0"/>
              <a:t> Ινδία. </a:t>
            </a:r>
            <a:endParaRPr lang="en-US" dirty="0"/>
          </a:p>
          <a:p>
            <a:pPr>
              <a:spcBef>
                <a:spcPts val="900"/>
              </a:spcBef>
            </a:pPr>
            <a:r>
              <a:rPr lang="el-GR" dirty="0"/>
              <a:t>Οι συλλαβές παίζουν ένα σημαντικό ρόλο σε αυτές τις γλώσσες και έτσι το αρχικό φώνημα μιας συλλαβής μπορεί να παρουσιάζει διαφορετικές συσχετίσεις με το φώνημα που βρίσκεται στο τέλος της συλλαβής.</a:t>
            </a:r>
          </a:p>
          <a:p>
            <a:pPr>
              <a:spcBef>
                <a:spcPts val="900"/>
              </a:spcBef>
            </a:pPr>
            <a:endParaRPr lang="el-GR" dirty="0"/>
          </a:p>
        </p:txBody>
      </p:sp>
      <p:sp>
        <p:nvSpPr>
          <p:cNvPr id="4" name="Τίτλος 3"/>
          <p:cNvSpPr>
            <a:spLocks noGrp="1"/>
          </p:cNvSpPr>
          <p:nvPr>
            <p:ph type="title"/>
          </p:nvPr>
        </p:nvSpPr>
        <p:spPr/>
        <p:txBody>
          <a:bodyPr>
            <a:normAutofit fontScale="90000"/>
          </a:bodyPr>
          <a:lstStyle/>
          <a:p>
            <a:r>
              <a:rPr lang="el-GR" dirty="0"/>
              <a:t>Παράδειγμα </a:t>
            </a:r>
            <a:r>
              <a:rPr lang="el-GR" dirty="0" err="1"/>
              <a:t>ιστορικοσυγκριτικής</a:t>
            </a:r>
            <a:r>
              <a:rPr lang="el-GR" dirty="0"/>
              <a:t> ανάλυσης</a:t>
            </a:r>
            <a:r>
              <a:rPr lang="en-US" dirty="0"/>
              <a:t> </a:t>
            </a:r>
            <a:r>
              <a:rPr lang="en-US" dirty="0" smtClean="0"/>
              <a:t>(</a:t>
            </a:r>
            <a:r>
              <a:rPr lang="el-GR" dirty="0" smtClean="0"/>
              <a:t>9</a:t>
            </a:r>
            <a:r>
              <a:rPr lang="en-US" dirty="0" smtClean="0"/>
              <a:t>)</a:t>
            </a:r>
            <a:endParaRPr lang="el-GR" dirty="0"/>
          </a:p>
        </p:txBody>
      </p:sp>
    </p:spTree>
    <p:extLst>
      <p:ext uri="{BB962C8B-B14F-4D97-AF65-F5344CB8AC3E}">
        <p14:creationId xmlns:p14="http://schemas.microsoft.com/office/powerpoint/2010/main" val="1371830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Ινδοευρωπαϊκή </a:t>
            </a:r>
            <a:r>
              <a:rPr lang="el-GR" dirty="0" smtClean="0"/>
              <a:t>Γλώσσα (1)</a:t>
            </a:r>
            <a:endParaRPr lang="el-GR" dirty="0"/>
          </a:p>
        </p:txBody>
      </p:sp>
      <p:sp>
        <p:nvSpPr>
          <p:cNvPr id="3" name="Θέση περιεχομένου 2"/>
          <p:cNvSpPr>
            <a:spLocks noGrp="1"/>
          </p:cNvSpPr>
          <p:nvPr>
            <p:ph idx="1"/>
          </p:nvPr>
        </p:nvSpPr>
        <p:spPr/>
        <p:txBody>
          <a:bodyPr>
            <a:normAutofit fontScale="25000" lnSpcReduction="20000"/>
          </a:bodyPr>
          <a:lstStyle/>
          <a:p>
            <a:r>
              <a:rPr lang="el-GR" sz="9600" dirty="0"/>
              <a:t>Ο σημαντικότερος ίσως σταθμός της ΙΣ μεθόδου τον 19ο αιώνα ήταν η αυξανόμενη κατανόηση των σχέσεων μεταξύ της ομάδας των γλωσσών που ονομάζονται Ινδοευρωπαϊκές. Οι ομοιότητες μεταξύ των Ελληνικών, Λατινικών και των σύγχρονων Ρωμανικών και Γερμανικών γλωσσών είχαν ήδη εντοπιστεί νωρίτερα. </a:t>
            </a:r>
          </a:p>
          <a:p>
            <a:r>
              <a:rPr lang="el-GR" sz="9600" dirty="0"/>
              <a:t>Ωστόσο, μόλις στα τέλη του 18ου αιώνα ανακαλύφθηκε ότι και τα Σανσκριτικά, η ιερή γλώσσα του Ινδουισμού και η πρόγονος γλώσσα των σύγχρονων γλωσσών της Βόρειας Ινδίας σχετίζεται επίσης με τις κλασικές ευρωπαϊκές γλώσσες. Σταδιακά και άλλες γλώσσες που εκτείνονται γεωγραφικά από την Ισλανδία έως την Ινδία αναγνωρίστηκαν ότι ανήκουν σε έναν κοινό γλωσσικό πρόγονο. Αν και δεν υπάρχουν γραπτές μαρτυρίες αυτής της γλώσσας ονομάστηκε </a:t>
            </a:r>
            <a:r>
              <a:rPr lang="el-GR" sz="9600" dirty="0" err="1"/>
              <a:t>Πρωτο</a:t>
            </a:r>
            <a:r>
              <a:rPr lang="el-GR" sz="9600" dirty="0"/>
              <a:t>-Ινδοευρωπαϊκή.</a:t>
            </a:r>
          </a:p>
          <a:p>
            <a:endParaRPr lang="el-GR" dirty="0"/>
          </a:p>
        </p:txBody>
      </p:sp>
    </p:spTree>
    <p:extLst>
      <p:ext uri="{BB962C8B-B14F-4D97-AF65-F5344CB8AC3E}">
        <p14:creationId xmlns:p14="http://schemas.microsoft.com/office/powerpoint/2010/main" val="3570011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Ινδοευρωπαϊκή </a:t>
            </a:r>
            <a:r>
              <a:rPr lang="el-GR" dirty="0" smtClean="0"/>
              <a:t>Γλώσσα (2)</a:t>
            </a:r>
            <a:endParaRPr lang="el-GR" dirty="0"/>
          </a:p>
        </p:txBody>
      </p:sp>
      <p:sp>
        <p:nvSpPr>
          <p:cNvPr id="3" name="Θέση περιεχομένου 2"/>
          <p:cNvSpPr>
            <a:spLocks noGrp="1"/>
          </p:cNvSpPr>
          <p:nvPr>
            <p:ph idx="1"/>
          </p:nvPr>
        </p:nvSpPr>
        <p:spPr/>
        <p:txBody>
          <a:bodyPr>
            <a:normAutofit/>
          </a:bodyPr>
          <a:lstStyle/>
          <a:p>
            <a:r>
              <a:rPr lang="el-GR" sz="2400" dirty="0" smtClean="0"/>
              <a:t>Είναι </a:t>
            </a:r>
            <a:r>
              <a:rPr lang="el-GR" sz="2400" dirty="0"/>
              <a:t>γεγονός ότι οι ΙΕ γλώσσες σχηματίζουν σαφώς καθορισμένες γλωσσικές υποομάδες. Τα Αγγλικά, Γερμανικά, Ολλανδικά και τα Σκανδιναβικά εμφανίζουν πολλές ομοιότητες και μπορούν δίχως αμφιβολία να καταταχθούν στη Γερμανική υποομάδα των ΙΕ γλωσσών. Αντίστοιχα καθορίζονται και οι υπόλοιπες υποομάδες της ΙΕ γλώσσας. </a:t>
            </a:r>
          </a:p>
          <a:p>
            <a:endParaRPr lang="el-GR" dirty="0"/>
          </a:p>
        </p:txBody>
      </p:sp>
    </p:spTree>
    <p:extLst>
      <p:ext uri="{BB962C8B-B14F-4D97-AF65-F5344CB8AC3E}">
        <p14:creationId xmlns:p14="http://schemas.microsoft.com/office/powerpoint/2010/main" val="37988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Γεωγραφικός προσδιορισμός της ΙΕ</a:t>
            </a:r>
          </a:p>
        </p:txBody>
      </p:sp>
      <p:sp>
        <p:nvSpPr>
          <p:cNvPr id="3" name="Θέση περιεχομένου 2"/>
          <p:cNvSpPr>
            <a:spLocks noGrp="1"/>
          </p:cNvSpPr>
          <p:nvPr>
            <p:ph idx="1"/>
          </p:nvPr>
        </p:nvSpPr>
        <p:spPr/>
        <p:txBody>
          <a:bodyPr>
            <a:normAutofit fontScale="70000" lnSpcReduction="20000"/>
          </a:bodyPr>
          <a:lstStyle/>
          <a:p>
            <a:r>
              <a:rPr lang="el-GR" sz="3400" dirty="0"/>
              <a:t>Η </a:t>
            </a:r>
            <a:r>
              <a:rPr lang="el-GR" sz="3400" dirty="0" err="1"/>
              <a:t>Ινδο</a:t>
            </a:r>
            <a:r>
              <a:rPr lang="el-GR" sz="3400" dirty="0"/>
              <a:t>-ευρωπαϊκή (ΙΕ) γλώσσα μιλήθηκε περίπου το 5.000 π.Χ. από έναν λαό που ζούσε </a:t>
            </a:r>
          </a:p>
          <a:p>
            <a:pPr lvl="1"/>
            <a:r>
              <a:rPr lang="el-GR" sz="3400" dirty="0"/>
              <a:t>από το </a:t>
            </a:r>
            <a:r>
              <a:rPr lang="el-GR" sz="3400" dirty="0" err="1"/>
              <a:t>Βίστουλα</a:t>
            </a:r>
            <a:r>
              <a:rPr lang="el-GR" sz="3400" dirty="0"/>
              <a:t> ποταμό της Πολωνίας έως τα Καυκάσια Όρη στη Νοτιοδυτική πρώην Σοβιετική Ένωση </a:t>
            </a:r>
          </a:p>
          <a:p>
            <a:pPr marL="457200" lvl="1" indent="0" algn="ctr">
              <a:buNone/>
            </a:pPr>
            <a:r>
              <a:rPr lang="el-GR" sz="3400" dirty="0"/>
              <a:t>ή </a:t>
            </a:r>
          </a:p>
          <a:p>
            <a:pPr lvl="1"/>
            <a:r>
              <a:rPr lang="el-GR" sz="3400" dirty="0"/>
              <a:t>στην </a:t>
            </a:r>
            <a:r>
              <a:rPr lang="el-GR" sz="3400" dirty="0" err="1"/>
              <a:t>Ανατολία</a:t>
            </a:r>
            <a:r>
              <a:rPr lang="el-GR" sz="3400" dirty="0"/>
              <a:t> (σημερινή Τουρκία). </a:t>
            </a:r>
          </a:p>
          <a:p>
            <a:r>
              <a:rPr lang="el-GR" sz="3400" dirty="0"/>
              <a:t>Καθώς η φυλή μεγάλωνε και εξαπλωνόταν στην περιοχή που είχε καταλάβει άρχισαν να αναπτύσσονται διάλεκτοι που με την πάροδο του χρόνο άρχισαν να μην γίνονται αμοιβαία κατανοητές μεταξύ τους. Σταδιακά, οι διάλεκτοι αυτές εξελίχθηκαν σε ξεχωριστές γλώσσες και καθώς οι φυλές που τις ομιλούσαν εξαπλώνονταν δημιουργήθηκε ένα δένδρο σχετιζόμενων γλωσσών και διαλέκτων σε όλη την ΙΕ περιοχή.</a:t>
            </a:r>
          </a:p>
          <a:p>
            <a:endParaRPr lang="el-GR" dirty="0"/>
          </a:p>
        </p:txBody>
      </p:sp>
    </p:spTree>
    <p:extLst>
      <p:ext uri="{BB962C8B-B14F-4D97-AF65-F5344CB8AC3E}">
        <p14:creationId xmlns:p14="http://schemas.microsoft.com/office/powerpoint/2010/main" val="3586038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Γεωγραφική αποτύπωση ΙΕ γλωσσών</a:t>
            </a:r>
          </a:p>
        </p:txBody>
      </p:sp>
      <p:pic>
        <p:nvPicPr>
          <p:cNvPr id="4" name="Picture 2" descr="Χώρες όπου ομιλείται η ινδοευρωπαϊκή γλώσσα" title="Παγκόσμιος πολιτικός χάρτης"/>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550" y="1680623"/>
            <a:ext cx="8229600" cy="427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816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Εξάπλωση των ΙΕ διαλέκτων</a:t>
            </a:r>
          </a:p>
        </p:txBody>
      </p:sp>
      <p:pic>
        <p:nvPicPr>
          <p:cNvPr id="4" name="Picture 2" descr="Αποτύπωση με βέλη της εξάπλωσης των ινδοευρωπαϊκών διαλέκτων" title="Χάρτης Μέσης Ανατολής"/>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162" y="1986756"/>
            <a:ext cx="604837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038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Τυπολογία ΙΕ γλωσσών</a:t>
            </a:r>
          </a:p>
        </p:txBody>
      </p:sp>
      <p:pic>
        <p:nvPicPr>
          <p:cNvPr id="4" name="Picture 2" descr="Η καταγωγή των βασικών γλωσσών" title="Σχεδιάγραμ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3736" y="1557338"/>
            <a:ext cx="602922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180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5652121" y="1549479"/>
            <a:ext cx="3384376" cy="4608512"/>
          </a:xfrm>
        </p:spPr>
        <p:txBody>
          <a:bodyPr>
            <a:noAutofit/>
          </a:bodyPr>
          <a:lstStyle/>
          <a:p>
            <a:r>
              <a:rPr lang="el-GR" sz="2400" dirty="0"/>
              <a:t>Πώς μπορούμε να εξηγήσουμε τις καταλήξεις -</a:t>
            </a:r>
            <a:r>
              <a:rPr lang="el-GR" sz="2400" dirty="0" err="1"/>
              <a:t>is</a:t>
            </a:r>
            <a:r>
              <a:rPr lang="el-GR" sz="2400" dirty="0"/>
              <a:t> στα Λατινικά και –</a:t>
            </a:r>
            <a:r>
              <a:rPr lang="el-GR" sz="2400" dirty="0" err="1"/>
              <a:t>ce</a:t>
            </a:r>
            <a:r>
              <a:rPr lang="el-GR" sz="2400" dirty="0"/>
              <a:t> στα </a:t>
            </a:r>
            <a:r>
              <a:rPr lang="el-GR" sz="2400" dirty="0" err="1" smtClean="0"/>
              <a:t>Ρώσικα</a:t>
            </a:r>
            <a:r>
              <a:rPr lang="el-GR" sz="2400" dirty="0" smtClean="0"/>
              <a:t>;</a:t>
            </a:r>
          </a:p>
          <a:p>
            <a:pPr marL="342900" indent="-342900">
              <a:buFont typeface="Arial" panose="020B0604020202020204" pitchFamily="34" charset="0"/>
              <a:buChar char="•"/>
            </a:pPr>
            <a:r>
              <a:rPr lang="el-GR" sz="2400" dirty="0" smtClean="0"/>
              <a:t>Κατάληξη </a:t>
            </a:r>
            <a:r>
              <a:rPr lang="el-GR" sz="2400" dirty="0"/>
              <a:t>του μορφολογικού συστήματος της Λατινικής. Παραγωγική κατάληξη (υποκοριστικό) στο </a:t>
            </a:r>
            <a:r>
              <a:rPr lang="el-GR" sz="2400" dirty="0" err="1"/>
              <a:t>Ρώσικο</a:t>
            </a:r>
            <a:r>
              <a:rPr lang="el-GR" sz="2400" dirty="0"/>
              <a:t> μορφολογικό σύστημα</a:t>
            </a:r>
            <a:r>
              <a:rPr lang="el-GR" sz="2400" dirty="0" smtClean="0"/>
              <a:t>.</a:t>
            </a:r>
            <a:endParaRPr lang="el-GR" sz="2400" dirty="0"/>
          </a:p>
        </p:txBody>
      </p:sp>
      <p:sp>
        <p:nvSpPr>
          <p:cNvPr id="4" name="Τίτλος 3"/>
          <p:cNvSpPr>
            <a:spLocks noGrp="1"/>
          </p:cNvSpPr>
          <p:nvPr>
            <p:ph type="title"/>
          </p:nvPr>
        </p:nvSpPr>
        <p:spPr/>
        <p:txBody>
          <a:bodyPr>
            <a:normAutofit fontScale="90000"/>
          </a:bodyPr>
          <a:lstStyle/>
          <a:p>
            <a:r>
              <a:rPr lang="en-US" dirty="0"/>
              <a:t>I</a:t>
            </a:r>
            <a:r>
              <a:rPr lang="el-GR" dirty="0"/>
              <a:t>Σ ανάλυση σε ΙΕ γλωσσικά δεδομένα </a:t>
            </a:r>
            <a:r>
              <a:rPr lang="el-GR" dirty="0" smtClean="0"/>
              <a:t>(1)</a:t>
            </a:r>
            <a:endParaRPr lang="el-GR" dirty="0"/>
          </a:p>
        </p:txBody>
      </p:sp>
      <p:sp>
        <p:nvSpPr>
          <p:cNvPr id="7" name="Rectangle 6"/>
          <p:cNvSpPr/>
          <p:nvPr/>
        </p:nvSpPr>
        <p:spPr>
          <a:xfrm>
            <a:off x="755576" y="5229200"/>
            <a:ext cx="4568302" cy="369332"/>
          </a:xfrm>
          <a:prstGeom prst="rect">
            <a:avLst/>
          </a:prstGeom>
        </p:spPr>
        <p:txBody>
          <a:bodyPr wrap="none">
            <a:spAutoFit/>
          </a:bodyPr>
          <a:lstStyle/>
          <a:p>
            <a:r>
              <a:rPr lang="el-GR" dirty="0"/>
              <a:t>Υποθετική ΙΕ ρίζα: </a:t>
            </a:r>
            <a:r>
              <a:rPr lang="el-GR" b="1" dirty="0">
                <a:solidFill>
                  <a:srgbClr val="FF0000"/>
                </a:solidFill>
              </a:rPr>
              <a:t>*</a:t>
            </a:r>
            <a:r>
              <a:rPr lang="el-GR" b="1" dirty="0" err="1">
                <a:solidFill>
                  <a:srgbClr val="FF0000"/>
                </a:solidFill>
              </a:rPr>
              <a:t>kord</a:t>
            </a:r>
            <a:r>
              <a:rPr lang="el-GR" b="1" dirty="0">
                <a:solidFill>
                  <a:srgbClr val="FF0000"/>
                </a:solidFill>
              </a:rPr>
              <a:t>-/</a:t>
            </a:r>
            <a:r>
              <a:rPr lang="el-GR" b="1" dirty="0" err="1">
                <a:solidFill>
                  <a:srgbClr val="FF0000"/>
                </a:solidFill>
              </a:rPr>
              <a:t>kerd</a:t>
            </a:r>
            <a:r>
              <a:rPr lang="el-GR" b="1" dirty="0">
                <a:solidFill>
                  <a:srgbClr val="FF0000"/>
                </a:solidFill>
              </a:rPr>
              <a:t>-/</a:t>
            </a:r>
            <a:r>
              <a:rPr lang="el-GR" b="1" dirty="0" err="1">
                <a:solidFill>
                  <a:srgbClr val="FF0000"/>
                </a:solidFill>
              </a:rPr>
              <a:t>krd</a:t>
            </a:r>
            <a:r>
              <a:rPr lang="el-GR" b="1" dirty="0">
                <a:solidFill>
                  <a:srgbClr val="FF0000"/>
                </a:solidFill>
              </a:rPr>
              <a:t>- </a:t>
            </a:r>
            <a:r>
              <a:rPr lang="el-GR" b="1" dirty="0"/>
              <a:t>"καρδιά"</a:t>
            </a:r>
            <a:endParaRPr lang="el-GR" dirty="0"/>
          </a:p>
        </p:txBody>
      </p:sp>
      <p:graphicFrame>
        <p:nvGraphicFramePr>
          <p:cNvPr id="8" name="Θέση περιεχομένου 5" descr="Παράδειγμα της λέξης &quot;καρδιά&quot;" title="Πίνακας"/>
          <p:cNvGraphicFramePr>
            <a:graphicFrameLocks noGrp="1"/>
          </p:cNvGraphicFramePr>
          <p:nvPr>
            <p:ph idx="1"/>
            <p:extLst>
              <p:ext uri="{D42A27DB-BD31-4B8C-83A1-F6EECF244321}">
                <p14:modId xmlns:p14="http://schemas.microsoft.com/office/powerpoint/2010/main" val="1534653265"/>
              </p:ext>
            </p:extLst>
          </p:nvPr>
        </p:nvGraphicFramePr>
        <p:xfrm>
          <a:off x="457200" y="1546225"/>
          <a:ext cx="5111751" cy="3365500"/>
        </p:xfrm>
        <a:graphic>
          <a:graphicData uri="http://schemas.openxmlformats.org/drawingml/2006/table">
            <a:tbl>
              <a:tblPr firstRow="1" bandRow="1">
                <a:tableStyleId>{5C22544A-7EE6-4342-B048-85BDC9FD1C3A}</a:tableStyleId>
              </a:tblPr>
              <a:tblGrid>
                <a:gridCol w="1703917"/>
                <a:gridCol w="1703917"/>
                <a:gridCol w="1703917"/>
              </a:tblGrid>
              <a:tr h="370840">
                <a:tc>
                  <a:txBody>
                    <a:bodyPr/>
                    <a:lstStyle/>
                    <a:p>
                      <a:r>
                        <a:rPr lang="el-GR" sz="1600" dirty="0">
                          <a:effectLst/>
                        </a:rPr>
                        <a:t>Αγγλικά </a:t>
                      </a:r>
                      <a:endParaRPr lang="el-GR" sz="1600" dirty="0">
                        <a:effectLst/>
                        <a:latin typeface="Times New Roman"/>
                      </a:endParaRPr>
                    </a:p>
                  </a:txBody>
                  <a:tcPr marL="19050" marR="19050" marT="19050" marB="19050"/>
                </a:tc>
                <a:tc>
                  <a:txBody>
                    <a:bodyPr/>
                    <a:lstStyle/>
                    <a:p>
                      <a:r>
                        <a:rPr lang="en-GB" sz="1600" b="0" kern="1200" dirty="0">
                          <a:solidFill>
                            <a:schemeClr val="tx1"/>
                          </a:solidFill>
                          <a:effectLst/>
                          <a:latin typeface="+mn-lt"/>
                          <a:ea typeface="+mn-ea"/>
                          <a:cs typeface="+mn-cs"/>
                        </a:rPr>
                        <a:t>heart </a:t>
                      </a:r>
                      <a:endParaRPr lang="el-GR" sz="1600" b="0" kern="1200" dirty="0">
                        <a:solidFill>
                          <a:schemeClr val="tx1"/>
                        </a:solidFill>
                        <a:effectLst/>
                        <a:latin typeface="+mn-lt"/>
                        <a:ea typeface="+mn-ea"/>
                        <a:cs typeface="+mn-cs"/>
                      </a:endParaRPr>
                    </a:p>
                  </a:txBody>
                  <a:tcPr marL="19050" marR="19050" marT="19050" marB="19050"/>
                </a:tc>
                <a:tc>
                  <a:txBody>
                    <a:bodyPr/>
                    <a:lstStyle/>
                    <a:p>
                      <a:r>
                        <a:rPr lang="en-GB" sz="1600" b="0" kern="1200" dirty="0">
                          <a:solidFill>
                            <a:schemeClr val="tx1"/>
                          </a:solidFill>
                          <a:effectLst/>
                          <a:latin typeface="+mn-lt"/>
                          <a:ea typeface="+mn-ea"/>
                          <a:cs typeface="+mn-cs"/>
                        </a:rPr>
                        <a:t>[hart] </a:t>
                      </a:r>
                      <a:endParaRPr lang="el-GR" sz="1600" b="0" kern="1200" dirty="0">
                        <a:solidFill>
                          <a:schemeClr val="tx1"/>
                        </a:solidFill>
                        <a:effectLst/>
                        <a:latin typeface="+mn-lt"/>
                        <a:ea typeface="+mn-ea"/>
                        <a:cs typeface="+mn-cs"/>
                      </a:endParaRPr>
                    </a:p>
                  </a:txBody>
                  <a:tcPr marL="19050" marR="19050" marT="19050" marB="19050"/>
                </a:tc>
              </a:tr>
              <a:tr h="370840">
                <a:tc>
                  <a:txBody>
                    <a:bodyPr/>
                    <a:lstStyle/>
                    <a:p>
                      <a:r>
                        <a:rPr lang="el-GR" sz="1600" dirty="0">
                          <a:effectLst/>
                        </a:rPr>
                        <a:t>Γερμανικά </a:t>
                      </a:r>
                      <a:endParaRPr lang="el-GR" sz="1600" dirty="0">
                        <a:effectLst/>
                        <a:latin typeface="Times New Roman"/>
                      </a:endParaRPr>
                    </a:p>
                  </a:txBody>
                  <a:tcPr marL="19050" marR="19050" marT="19050" marB="19050"/>
                </a:tc>
                <a:tc>
                  <a:txBody>
                    <a:bodyPr/>
                    <a:lstStyle/>
                    <a:p>
                      <a:r>
                        <a:rPr lang="en-US" sz="1600" dirty="0" smtClean="0">
                          <a:effectLst/>
                        </a:rPr>
                        <a:t>h</a:t>
                      </a:r>
                      <a:r>
                        <a:rPr lang="en-GB" sz="1600" dirty="0" err="1" smtClean="0">
                          <a:effectLst/>
                        </a:rPr>
                        <a:t>erz</a:t>
                      </a:r>
                      <a:r>
                        <a:rPr lang="en-GB" sz="1600" dirty="0" smtClean="0">
                          <a:effectLst/>
                        </a:rPr>
                        <a:t> </a:t>
                      </a:r>
                      <a:endParaRPr lang="el-GR" sz="1600" dirty="0">
                        <a:effectLst/>
                        <a:latin typeface="Times New Roman"/>
                      </a:endParaRPr>
                    </a:p>
                  </a:txBody>
                  <a:tcPr marL="19050" marR="19050" marT="19050" marB="19050"/>
                </a:tc>
                <a:tc>
                  <a:txBody>
                    <a:bodyPr/>
                    <a:lstStyle/>
                    <a:p>
                      <a:r>
                        <a:rPr lang="el-GR" sz="1600" dirty="0">
                          <a:effectLst/>
                        </a:rPr>
                        <a:t>[</a:t>
                      </a:r>
                      <a:r>
                        <a:rPr lang="en-GB" sz="1600" dirty="0" err="1">
                          <a:effectLst/>
                        </a:rPr>
                        <a:t>herts</a:t>
                      </a:r>
                      <a:r>
                        <a:rPr lang="el-GR" sz="1600" dirty="0">
                          <a:effectLst/>
                        </a:rPr>
                        <a:t>] </a:t>
                      </a:r>
                      <a:endParaRPr lang="el-GR" sz="1600" dirty="0">
                        <a:effectLst/>
                        <a:latin typeface="Times New Roman"/>
                      </a:endParaRPr>
                    </a:p>
                  </a:txBody>
                  <a:tcPr marL="19050" marR="19050" marT="19050" marB="19050"/>
                </a:tc>
              </a:tr>
              <a:tr h="370840">
                <a:tc>
                  <a:txBody>
                    <a:bodyPr/>
                    <a:lstStyle/>
                    <a:p>
                      <a:r>
                        <a:rPr lang="el-GR" sz="1600">
                          <a:effectLst/>
                        </a:rPr>
                        <a:t>Ελληνικά </a:t>
                      </a:r>
                      <a:endParaRPr lang="el-GR" sz="1600">
                        <a:effectLst/>
                        <a:latin typeface="Times New Roman"/>
                      </a:endParaRPr>
                    </a:p>
                  </a:txBody>
                  <a:tcPr marL="19050" marR="19050" marT="19050" marB="19050"/>
                </a:tc>
                <a:tc>
                  <a:txBody>
                    <a:bodyPr/>
                    <a:lstStyle/>
                    <a:p>
                      <a:r>
                        <a:rPr lang="en-GB" sz="1600" dirty="0" err="1">
                          <a:effectLst/>
                        </a:rPr>
                        <a:t>kard</a:t>
                      </a:r>
                      <a:r>
                        <a:rPr lang="el-GR" sz="1600" dirty="0">
                          <a:effectLst/>
                        </a:rPr>
                        <a:t>-</a:t>
                      </a:r>
                      <a:r>
                        <a:rPr lang="en-GB" sz="1600" dirty="0">
                          <a:effectLst/>
                        </a:rPr>
                        <a:t>i</a:t>
                      </a:r>
                      <a:r>
                        <a:rPr lang="el-GR" sz="1600" dirty="0">
                          <a:effectLst/>
                        </a:rPr>
                        <a:t>ά </a:t>
                      </a:r>
                      <a:endParaRPr lang="el-GR" sz="1600" dirty="0">
                        <a:effectLst/>
                        <a:latin typeface="Times New Roman"/>
                      </a:endParaRPr>
                    </a:p>
                  </a:txBody>
                  <a:tcPr marL="19050" marR="19050" marT="19050" marB="19050"/>
                </a:tc>
                <a:tc>
                  <a:txBody>
                    <a:bodyPr/>
                    <a:lstStyle/>
                    <a:p>
                      <a:r>
                        <a:rPr lang="el-GR" sz="1600" dirty="0">
                          <a:effectLst/>
                        </a:rPr>
                        <a:t>[</a:t>
                      </a:r>
                      <a:r>
                        <a:rPr lang="en-GB" sz="1600" dirty="0" err="1">
                          <a:effectLst/>
                        </a:rPr>
                        <a:t>kard</a:t>
                      </a:r>
                      <a:r>
                        <a:rPr lang="el-GR" sz="1600" dirty="0">
                          <a:effectLst/>
                        </a:rPr>
                        <a:t>-</a:t>
                      </a:r>
                      <a:r>
                        <a:rPr lang="en-GB" sz="1600" dirty="0">
                          <a:effectLst/>
                        </a:rPr>
                        <a:t>i</a:t>
                      </a:r>
                      <a:r>
                        <a:rPr lang="el-GR" sz="1600" dirty="0">
                          <a:effectLst/>
                        </a:rPr>
                        <a:t>ά] </a:t>
                      </a:r>
                      <a:endParaRPr lang="el-GR" sz="1600" dirty="0">
                        <a:effectLst/>
                        <a:latin typeface="Times New Roman"/>
                      </a:endParaRPr>
                    </a:p>
                  </a:txBody>
                  <a:tcPr marL="19050" marR="19050" marT="19050" marB="19050"/>
                </a:tc>
              </a:tr>
              <a:tr h="370840">
                <a:tc>
                  <a:txBody>
                    <a:bodyPr/>
                    <a:lstStyle/>
                    <a:p>
                      <a:r>
                        <a:rPr lang="el-GR" sz="1600" dirty="0">
                          <a:effectLst/>
                        </a:rPr>
                        <a:t>Γαλλικά </a:t>
                      </a:r>
                      <a:endParaRPr lang="el-GR" sz="1600" dirty="0">
                        <a:effectLst/>
                        <a:latin typeface="Times New Roman"/>
                      </a:endParaRPr>
                    </a:p>
                  </a:txBody>
                  <a:tcPr marL="19050" marR="19050" marT="19050" marB="19050"/>
                </a:tc>
                <a:tc>
                  <a:txBody>
                    <a:bodyPr/>
                    <a:lstStyle/>
                    <a:p>
                      <a:r>
                        <a:rPr lang="en-GB" sz="1600" dirty="0">
                          <a:effectLst/>
                        </a:rPr>
                        <a:t>c</a:t>
                      </a:r>
                      <a:r>
                        <a:rPr lang="el-GR" sz="1600" dirty="0">
                          <a:effectLst/>
                        </a:rPr>
                        <a:t>à</a:t>
                      </a:r>
                      <a:r>
                        <a:rPr lang="en-GB" sz="1600" dirty="0" err="1">
                          <a:effectLst/>
                        </a:rPr>
                        <a:t>ur</a:t>
                      </a:r>
                      <a:r>
                        <a:rPr lang="en-GB" sz="1600" dirty="0">
                          <a:effectLst/>
                        </a:rPr>
                        <a:t> </a:t>
                      </a:r>
                      <a:endParaRPr lang="el-GR" sz="1600" dirty="0">
                        <a:effectLst/>
                        <a:latin typeface="Times New Roman"/>
                      </a:endParaRPr>
                    </a:p>
                  </a:txBody>
                  <a:tcPr marL="19050" marR="19050" marT="19050" marB="19050"/>
                </a:tc>
                <a:tc>
                  <a:txBody>
                    <a:bodyPr/>
                    <a:lstStyle/>
                    <a:p>
                      <a:r>
                        <a:rPr lang="el-GR" sz="1600" dirty="0">
                          <a:effectLst/>
                        </a:rPr>
                        <a:t>[</a:t>
                      </a:r>
                      <a:r>
                        <a:rPr lang="en-GB" sz="1600" dirty="0">
                          <a:effectLst/>
                        </a:rPr>
                        <a:t>k</a:t>
                      </a:r>
                      <a:r>
                        <a:rPr lang="el-GR" sz="1600" dirty="0">
                          <a:effectLst/>
                        </a:rPr>
                        <a:t>à</a:t>
                      </a:r>
                      <a:r>
                        <a:rPr lang="en-GB" sz="1600" dirty="0">
                          <a:effectLst/>
                        </a:rPr>
                        <a:t>r</a:t>
                      </a:r>
                      <a:r>
                        <a:rPr lang="el-GR" sz="1600" dirty="0">
                          <a:effectLst/>
                        </a:rPr>
                        <a:t>] </a:t>
                      </a:r>
                      <a:endParaRPr lang="el-GR" sz="1600" dirty="0">
                        <a:effectLst/>
                        <a:latin typeface="Times New Roman"/>
                      </a:endParaRPr>
                    </a:p>
                  </a:txBody>
                  <a:tcPr marL="19050" marR="19050" marT="19050" marB="19050"/>
                </a:tc>
              </a:tr>
              <a:tr h="370840">
                <a:tc>
                  <a:txBody>
                    <a:bodyPr/>
                    <a:lstStyle/>
                    <a:p>
                      <a:r>
                        <a:rPr lang="el-GR" sz="1600">
                          <a:effectLst/>
                        </a:rPr>
                        <a:t>Λατινικά </a:t>
                      </a:r>
                      <a:endParaRPr lang="el-GR" sz="1600">
                        <a:effectLst/>
                        <a:latin typeface="Times New Roman"/>
                      </a:endParaRPr>
                    </a:p>
                  </a:txBody>
                  <a:tcPr marL="19050" marR="19050" marT="19050" marB="19050"/>
                </a:tc>
                <a:tc>
                  <a:txBody>
                    <a:bodyPr/>
                    <a:lstStyle/>
                    <a:p>
                      <a:r>
                        <a:rPr lang="en-GB" sz="1600" dirty="0">
                          <a:effectLst/>
                        </a:rPr>
                        <a:t>cord-is </a:t>
                      </a:r>
                      <a:endParaRPr lang="el-GR" sz="1600" dirty="0">
                        <a:effectLst/>
                        <a:latin typeface="Times New Roman"/>
                      </a:endParaRPr>
                    </a:p>
                  </a:txBody>
                  <a:tcPr marL="19050" marR="19050" marT="19050" marB="19050"/>
                </a:tc>
                <a:tc>
                  <a:txBody>
                    <a:bodyPr/>
                    <a:lstStyle/>
                    <a:p>
                      <a:r>
                        <a:rPr lang="en-GB" sz="1600" dirty="0">
                          <a:effectLst/>
                        </a:rPr>
                        <a:t>[</a:t>
                      </a:r>
                      <a:r>
                        <a:rPr lang="en-GB" sz="1600" dirty="0" err="1">
                          <a:effectLst/>
                        </a:rPr>
                        <a:t>kord</a:t>
                      </a:r>
                      <a:r>
                        <a:rPr lang="en-GB" sz="1600" dirty="0">
                          <a:effectLst/>
                        </a:rPr>
                        <a:t>-is] </a:t>
                      </a:r>
                      <a:endParaRPr lang="el-GR" sz="1600" dirty="0">
                        <a:effectLst/>
                        <a:latin typeface="Times New Roman"/>
                      </a:endParaRPr>
                    </a:p>
                  </a:txBody>
                  <a:tcPr marL="19050" marR="19050" marT="19050" marB="19050"/>
                </a:tc>
              </a:tr>
              <a:tr h="370840">
                <a:tc>
                  <a:txBody>
                    <a:bodyPr/>
                    <a:lstStyle/>
                    <a:p>
                      <a:r>
                        <a:rPr lang="el-GR" sz="1600" dirty="0">
                          <a:effectLst/>
                        </a:rPr>
                        <a:t>Ρωσικά </a:t>
                      </a:r>
                      <a:endParaRPr lang="el-GR" sz="1600" dirty="0">
                        <a:effectLst/>
                        <a:latin typeface="Times New Roman"/>
                      </a:endParaRPr>
                    </a:p>
                  </a:txBody>
                  <a:tcPr marL="19050" marR="19050" marT="19050" marB="19050"/>
                </a:tc>
                <a:tc>
                  <a:txBody>
                    <a:bodyPr/>
                    <a:lstStyle/>
                    <a:p>
                      <a:r>
                        <a:rPr lang="fr-FR" sz="1600" dirty="0" err="1">
                          <a:effectLst/>
                        </a:rPr>
                        <a:t>serd</a:t>
                      </a:r>
                      <a:r>
                        <a:rPr lang="fr-FR" sz="1600" dirty="0">
                          <a:effectLst/>
                        </a:rPr>
                        <a:t>-ce </a:t>
                      </a:r>
                      <a:endParaRPr lang="el-GR" sz="1600" dirty="0">
                        <a:effectLst/>
                        <a:latin typeface="Times New Roman"/>
                      </a:endParaRPr>
                    </a:p>
                  </a:txBody>
                  <a:tcPr marL="19050" marR="19050" marT="19050" marB="19050"/>
                </a:tc>
                <a:tc>
                  <a:txBody>
                    <a:bodyPr/>
                    <a:lstStyle/>
                    <a:p>
                      <a:r>
                        <a:rPr lang="el-GR" sz="1600" dirty="0">
                          <a:effectLst/>
                        </a:rPr>
                        <a:t>[</a:t>
                      </a:r>
                      <a:r>
                        <a:rPr lang="fr-FR" sz="1600" dirty="0">
                          <a:effectLst/>
                        </a:rPr>
                        <a:t>s</a:t>
                      </a:r>
                      <a:r>
                        <a:rPr lang="el-GR" sz="1600" dirty="0">
                          <a:effectLst/>
                        </a:rPr>
                        <a:t>'</a:t>
                      </a:r>
                      <a:r>
                        <a:rPr lang="fr-FR" sz="1600" dirty="0" err="1">
                          <a:effectLst/>
                        </a:rPr>
                        <a:t>erd</a:t>
                      </a:r>
                      <a:r>
                        <a:rPr lang="el-GR" sz="1600" dirty="0">
                          <a:effectLst/>
                        </a:rPr>
                        <a:t>-</a:t>
                      </a:r>
                      <a:r>
                        <a:rPr lang="fr-FR" sz="1600" dirty="0" err="1">
                          <a:effectLst/>
                        </a:rPr>
                        <a:t>cy</a:t>
                      </a:r>
                      <a:r>
                        <a:rPr lang="el-GR" sz="1600" dirty="0">
                          <a:effectLst/>
                        </a:rPr>
                        <a:t>] </a:t>
                      </a:r>
                      <a:endParaRPr lang="el-GR" sz="1600" dirty="0">
                        <a:effectLst/>
                        <a:latin typeface="Times New Roman"/>
                      </a:endParaRPr>
                    </a:p>
                  </a:txBody>
                  <a:tcPr marL="19050" marR="19050" marT="19050" marB="19050"/>
                </a:tc>
              </a:tr>
              <a:tr h="370840">
                <a:tc>
                  <a:txBody>
                    <a:bodyPr/>
                    <a:lstStyle/>
                    <a:p>
                      <a:r>
                        <a:rPr lang="el-GR" sz="1600">
                          <a:effectLst/>
                        </a:rPr>
                        <a:t>Ινδικά </a:t>
                      </a:r>
                      <a:endParaRPr lang="el-GR" sz="1600">
                        <a:effectLst/>
                        <a:latin typeface="Times New Roman"/>
                      </a:endParaRPr>
                    </a:p>
                  </a:txBody>
                  <a:tcPr marL="19050" marR="19050" marT="19050" marB="19050"/>
                </a:tc>
                <a:tc>
                  <a:txBody>
                    <a:bodyPr/>
                    <a:lstStyle/>
                    <a:p>
                      <a:r>
                        <a:rPr lang="es-ES" sz="1600" dirty="0" err="1">
                          <a:effectLst/>
                        </a:rPr>
                        <a:t>xrid</a:t>
                      </a:r>
                      <a:r>
                        <a:rPr lang="es-ES" sz="1600" dirty="0">
                          <a:effectLst/>
                        </a:rPr>
                        <a:t>-aj </a:t>
                      </a:r>
                      <a:endParaRPr lang="el-GR" sz="1600" dirty="0">
                        <a:effectLst/>
                        <a:latin typeface="Times New Roman"/>
                      </a:endParaRPr>
                    </a:p>
                  </a:txBody>
                  <a:tcPr marL="19050" marR="19050" marT="19050" marB="19050"/>
                </a:tc>
                <a:tc>
                  <a:txBody>
                    <a:bodyPr/>
                    <a:lstStyle/>
                    <a:p>
                      <a:r>
                        <a:rPr lang="es-ES" sz="1600" dirty="0">
                          <a:effectLst/>
                        </a:rPr>
                        <a:t>[</a:t>
                      </a:r>
                      <a:r>
                        <a:rPr lang="es-ES" sz="1600" dirty="0" err="1">
                          <a:effectLst/>
                        </a:rPr>
                        <a:t>hrid</a:t>
                      </a:r>
                      <a:r>
                        <a:rPr lang="es-ES" sz="1600" dirty="0">
                          <a:effectLst/>
                        </a:rPr>
                        <a:t>-aj] </a:t>
                      </a:r>
                      <a:endParaRPr lang="el-GR" sz="1600" dirty="0">
                        <a:effectLst/>
                        <a:latin typeface="Times New Roman"/>
                      </a:endParaRPr>
                    </a:p>
                  </a:txBody>
                  <a:tcPr marL="19050" marR="19050" marT="19050" marB="19050"/>
                </a:tc>
              </a:tr>
              <a:tr h="370840">
                <a:tc>
                  <a:txBody>
                    <a:bodyPr/>
                    <a:lstStyle/>
                    <a:p>
                      <a:pPr algn="just">
                        <a:spcAft>
                          <a:spcPts val="0"/>
                        </a:spcAft>
                      </a:pPr>
                      <a:r>
                        <a:rPr lang="el-GR" sz="2400" dirty="0">
                          <a:effectLst/>
                        </a:rPr>
                        <a:t>Πιθανές ΙΕ μορφές</a:t>
                      </a:r>
                      <a:endParaRPr lang="el-GR" sz="2400" dirty="0">
                        <a:effectLst/>
                        <a:latin typeface="Times New Roman"/>
                        <a:ea typeface="Times New Roman"/>
                      </a:endParaRPr>
                    </a:p>
                  </a:txBody>
                  <a:tcPr marL="19050" marR="19050" marT="19050" marB="19050"/>
                </a:tc>
                <a:tc>
                  <a:txBody>
                    <a:bodyPr/>
                    <a:lstStyle/>
                    <a:p>
                      <a:pPr fontAlgn="base" hangingPunct="0">
                        <a:spcAft>
                          <a:spcPts val="0"/>
                        </a:spcAft>
                      </a:pPr>
                      <a:r>
                        <a:rPr lang="en-GB" sz="1600" dirty="0">
                          <a:effectLst/>
                        </a:rPr>
                        <a:t>*[</a:t>
                      </a:r>
                      <a:r>
                        <a:rPr lang="en-GB" sz="1600" dirty="0" smtClean="0">
                          <a:effectLst/>
                        </a:rPr>
                        <a:t>h/k/s]</a:t>
                      </a:r>
                      <a:endParaRPr lang="el-GR" sz="1600" dirty="0">
                        <a:effectLst/>
                        <a:latin typeface="Times New Roman"/>
                      </a:endParaRPr>
                    </a:p>
                  </a:txBody>
                  <a:tcPr marL="19050" marR="19050" marT="19050" marB="19050"/>
                </a:tc>
                <a:tc>
                  <a:txBody>
                    <a:bodyPr/>
                    <a:lstStyle/>
                    <a:p>
                      <a:pPr marL="0" algn="l" defTabSz="914400" rtl="0" eaLnBrk="1" fontAlgn="base" latinLnBrk="0" hangingPunct="0">
                        <a:spcAft>
                          <a:spcPts val="0"/>
                        </a:spcAft>
                      </a:pPr>
                      <a:r>
                        <a:rPr lang="en-US" sz="1600" kern="1200" dirty="0" err="1" smtClean="0">
                          <a:solidFill>
                            <a:schemeClr val="dk1"/>
                          </a:solidFill>
                          <a:effectLst/>
                          <a:latin typeface="+mn-lt"/>
                          <a:ea typeface="+mn-ea"/>
                          <a:cs typeface="+mn-cs"/>
                        </a:rPr>
                        <a:t>Vr</a:t>
                      </a:r>
                      <a:r>
                        <a:rPr lang="en-US" sz="1600" kern="1200" dirty="0" smtClean="0">
                          <a:solidFill>
                            <a:schemeClr val="dk1"/>
                          </a:solidFill>
                          <a:effectLst/>
                          <a:latin typeface="+mn-lt"/>
                          <a:ea typeface="+mn-ea"/>
                          <a:cs typeface="+mn-cs"/>
                        </a:rPr>
                        <a:t>[d/t/c]</a:t>
                      </a:r>
                      <a:endParaRPr lang="el-GR" sz="1600" kern="1200" dirty="0">
                        <a:solidFill>
                          <a:schemeClr val="dk1"/>
                        </a:solidFill>
                        <a:effectLst/>
                        <a:latin typeface="+mn-lt"/>
                        <a:ea typeface="+mn-ea"/>
                        <a:cs typeface="+mn-cs"/>
                      </a:endParaRPr>
                    </a:p>
                  </a:txBody>
                  <a:tcPr marL="19050" marR="19050" marT="19050" marB="19050"/>
                </a:tc>
              </a:tr>
            </a:tbl>
          </a:graphicData>
        </a:graphic>
      </p:graphicFrame>
    </p:spTree>
    <p:extLst>
      <p:ext uri="{BB962C8B-B14F-4D97-AF65-F5344CB8AC3E}">
        <p14:creationId xmlns:p14="http://schemas.microsoft.com/office/powerpoint/2010/main" val="2745678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p:txBody>
          <a:bodyPr>
            <a:noAutofit/>
          </a:bodyPr>
          <a:lstStyle/>
          <a:p>
            <a:r>
              <a:rPr lang="el-GR" sz="2400" dirty="0"/>
              <a:t>Η </a:t>
            </a:r>
            <a:r>
              <a:rPr lang="el-GR" sz="2400" dirty="0" err="1"/>
              <a:t>ιστορικοσυγκριτική</a:t>
            </a:r>
            <a:r>
              <a:rPr lang="el-GR" sz="2400" dirty="0"/>
              <a:t> μέθοδος (ΙΣ) είναι μια σειρά από τεχνικές που μπορούν να χρησιμοποιηθούν για να εξαχθούν τα χαρακτηριστικά μιας παλαιότερης γλώσσας συγκρίνοντας τα χαρακτηριστικά σύγχρονων παράγωγων γλωσσών.</a:t>
            </a:r>
          </a:p>
          <a:p>
            <a:r>
              <a:rPr lang="el-GR" sz="2400" dirty="0"/>
              <a:t>Η ΙΣ μέθοδος ξεκινά παρατηρώντας αντιστοιχίες μεταξύ φωνημάτων </a:t>
            </a:r>
            <a:r>
              <a:rPr lang="el-GR" sz="2400" dirty="0" err="1"/>
              <a:t>συσχετιζόμενων</a:t>
            </a:r>
            <a:r>
              <a:rPr lang="el-GR" sz="2400" dirty="0"/>
              <a:t> γλωσσών. </a:t>
            </a:r>
          </a:p>
          <a:p>
            <a:pPr lvl="1"/>
            <a:r>
              <a:rPr lang="el-GR" sz="2400" dirty="0"/>
              <a:t>κάθε αγγλόφωνος ομιλητής που μαθαίνει γερμανικά θα παρατηρήσει την κανονικότητα  με την οποία το αγγλικό /</a:t>
            </a:r>
            <a:r>
              <a:rPr lang="en-US" sz="2400" dirty="0"/>
              <a:t>t</a:t>
            </a:r>
            <a:r>
              <a:rPr lang="el-GR" sz="2400" dirty="0"/>
              <a:t>/ αντιστοιχεί στο γερμανικό /</a:t>
            </a:r>
            <a:r>
              <a:rPr lang="en-US" sz="2400" dirty="0" err="1"/>
              <a:t>ts</a:t>
            </a:r>
            <a:r>
              <a:rPr lang="el-GR" sz="2400" dirty="0"/>
              <a:t>/, το φώνημα με το οποίο οι Γερμανοί προφέρουν το γράφημα </a:t>
            </a:r>
            <a:r>
              <a:rPr lang="en-US" sz="2400" dirty="0"/>
              <a:t>z</a:t>
            </a:r>
            <a:r>
              <a:rPr lang="el-GR" sz="2400" dirty="0"/>
              <a:t>: </a:t>
            </a:r>
            <a:r>
              <a:rPr lang="en-US" sz="2400" i="1" dirty="0"/>
              <a:t>to</a:t>
            </a:r>
            <a:r>
              <a:rPr lang="el-GR" sz="2400" i="1" dirty="0"/>
              <a:t> / </a:t>
            </a:r>
            <a:r>
              <a:rPr lang="en-US" sz="2400" i="1" dirty="0" err="1"/>
              <a:t>zu</a:t>
            </a:r>
            <a:r>
              <a:rPr lang="el-GR" sz="2400" i="1" dirty="0"/>
              <a:t>, </a:t>
            </a:r>
            <a:r>
              <a:rPr lang="en-US" sz="2400" i="1" dirty="0"/>
              <a:t>toe</a:t>
            </a:r>
            <a:r>
              <a:rPr lang="el-GR" sz="2400" i="1" dirty="0"/>
              <a:t> / </a:t>
            </a:r>
            <a:r>
              <a:rPr lang="en-US" sz="2400" i="1" dirty="0" err="1"/>
              <a:t>Zehe</a:t>
            </a:r>
            <a:r>
              <a:rPr lang="el-GR" sz="2400" i="1" dirty="0"/>
              <a:t>, </a:t>
            </a:r>
            <a:r>
              <a:rPr lang="en-US" sz="2400" i="1" dirty="0"/>
              <a:t>two</a:t>
            </a:r>
            <a:r>
              <a:rPr lang="el-GR" sz="2400" i="1" dirty="0"/>
              <a:t> / </a:t>
            </a:r>
            <a:r>
              <a:rPr lang="en-US" sz="2400" i="1" dirty="0" err="1"/>
              <a:t>zwei</a:t>
            </a:r>
            <a:r>
              <a:rPr lang="el-GR" sz="2400" i="1" dirty="0"/>
              <a:t>, </a:t>
            </a:r>
            <a:r>
              <a:rPr lang="en-US" sz="2400" i="1" dirty="0"/>
              <a:t>ten</a:t>
            </a:r>
            <a:r>
              <a:rPr lang="el-GR" sz="2400" i="1" dirty="0"/>
              <a:t> /</a:t>
            </a:r>
            <a:r>
              <a:rPr lang="en-US" sz="2400" i="1" dirty="0" err="1"/>
              <a:t>zehn</a:t>
            </a:r>
            <a:r>
              <a:rPr lang="el-GR" sz="2400" i="1" dirty="0"/>
              <a:t>, </a:t>
            </a:r>
            <a:r>
              <a:rPr lang="en-US" sz="2400" i="1" dirty="0"/>
              <a:t>tooth</a:t>
            </a:r>
            <a:r>
              <a:rPr lang="el-GR" sz="2400" i="1" dirty="0"/>
              <a:t> / </a:t>
            </a:r>
            <a:r>
              <a:rPr lang="en-US" sz="2400" i="1" dirty="0"/>
              <a:t>Zahn</a:t>
            </a:r>
            <a:r>
              <a:rPr lang="el-GR" sz="2400" dirty="0"/>
              <a:t> κ.ά. </a:t>
            </a:r>
          </a:p>
        </p:txBody>
      </p:sp>
      <p:sp>
        <p:nvSpPr>
          <p:cNvPr id="6"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dirty="0"/>
          </a:p>
        </p:txBody>
      </p:sp>
      <p:sp>
        <p:nvSpPr>
          <p:cNvPr id="7" name="Title 1"/>
          <p:cNvSpPr>
            <a:spLocks noGrp="1"/>
          </p:cNvSpPr>
          <p:nvPr>
            <p:ph type="title"/>
          </p:nvPr>
        </p:nvSpPr>
        <p:spPr/>
        <p:txBody>
          <a:bodyPr/>
          <a:lstStyle/>
          <a:p>
            <a:r>
              <a:rPr lang="el-GR" dirty="0" err="1" smtClean="0"/>
              <a:t>Ιστορικοσυγκριτική</a:t>
            </a:r>
            <a:r>
              <a:rPr lang="el-GR" dirty="0" smtClean="0"/>
              <a:t> μέθοδος (1)</a:t>
            </a:r>
            <a:endParaRPr lang="el-GR"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5678487" y="1549479"/>
            <a:ext cx="3008313" cy="4608512"/>
          </a:xfrm>
        </p:spPr>
        <p:txBody>
          <a:bodyPr>
            <a:noAutofit/>
          </a:bodyPr>
          <a:lstStyle/>
          <a:p>
            <a:r>
              <a:rPr lang="el-GR" sz="2400" dirty="0" smtClean="0"/>
              <a:t>Πώς </a:t>
            </a:r>
            <a:r>
              <a:rPr lang="el-GR" sz="2400" dirty="0"/>
              <a:t>μπορούμε να εξηγήσουμε την απουσία οποιουδήποτε κλειστού σε τελική θέση στα </a:t>
            </a:r>
            <a:r>
              <a:rPr lang="el-GR" sz="2400" dirty="0" smtClean="0"/>
              <a:t>Γαλλικά;</a:t>
            </a:r>
          </a:p>
          <a:p>
            <a:pPr marL="342900" indent="-342900">
              <a:buFont typeface="Arial" panose="020B0604020202020204" pitchFamily="34" charset="0"/>
              <a:buChar char="•"/>
            </a:pPr>
            <a:r>
              <a:rPr lang="el-GR" sz="2400" dirty="0" smtClean="0"/>
              <a:t>Συμφωνική </a:t>
            </a:r>
            <a:r>
              <a:rPr lang="el-GR" sz="2400" dirty="0"/>
              <a:t>αποκοπή (</a:t>
            </a:r>
            <a:r>
              <a:rPr lang="el-GR" sz="2400" dirty="0" err="1"/>
              <a:t>lenition</a:t>
            </a:r>
            <a:r>
              <a:rPr lang="el-GR" sz="2400" dirty="0" smtClean="0"/>
              <a:t>)</a:t>
            </a:r>
            <a:endParaRPr lang="el-GR" sz="2400" dirty="0"/>
          </a:p>
        </p:txBody>
      </p:sp>
      <p:sp>
        <p:nvSpPr>
          <p:cNvPr id="4" name="Τίτλος 3"/>
          <p:cNvSpPr>
            <a:spLocks noGrp="1"/>
          </p:cNvSpPr>
          <p:nvPr>
            <p:ph type="title"/>
          </p:nvPr>
        </p:nvSpPr>
        <p:spPr/>
        <p:txBody>
          <a:bodyPr>
            <a:normAutofit fontScale="90000"/>
          </a:bodyPr>
          <a:lstStyle/>
          <a:p>
            <a:r>
              <a:rPr lang="en-US" dirty="0"/>
              <a:t>I</a:t>
            </a:r>
            <a:r>
              <a:rPr lang="el-GR" dirty="0"/>
              <a:t>Σ ανάλυση σε ΙΕ γλωσσικά δεδομένα </a:t>
            </a:r>
            <a:r>
              <a:rPr lang="el-GR" dirty="0" smtClean="0"/>
              <a:t>(2)</a:t>
            </a:r>
            <a:endParaRPr lang="el-GR" dirty="0"/>
          </a:p>
        </p:txBody>
      </p:sp>
      <p:sp>
        <p:nvSpPr>
          <p:cNvPr id="7" name="Rectangle 6"/>
          <p:cNvSpPr/>
          <p:nvPr/>
        </p:nvSpPr>
        <p:spPr>
          <a:xfrm>
            <a:off x="755576" y="5229200"/>
            <a:ext cx="4568302" cy="369332"/>
          </a:xfrm>
          <a:prstGeom prst="rect">
            <a:avLst/>
          </a:prstGeom>
        </p:spPr>
        <p:txBody>
          <a:bodyPr wrap="none">
            <a:spAutoFit/>
          </a:bodyPr>
          <a:lstStyle/>
          <a:p>
            <a:r>
              <a:rPr lang="el-GR" dirty="0"/>
              <a:t>Υποθετική ΙΕ ρίζα: </a:t>
            </a:r>
            <a:r>
              <a:rPr lang="el-GR" b="1" dirty="0">
                <a:solidFill>
                  <a:srgbClr val="FF0000"/>
                </a:solidFill>
              </a:rPr>
              <a:t>*</a:t>
            </a:r>
            <a:r>
              <a:rPr lang="el-GR" b="1" dirty="0" err="1">
                <a:solidFill>
                  <a:srgbClr val="FF0000"/>
                </a:solidFill>
              </a:rPr>
              <a:t>kord</a:t>
            </a:r>
            <a:r>
              <a:rPr lang="el-GR" b="1" dirty="0">
                <a:solidFill>
                  <a:srgbClr val="FF0000"/>
                </a:solidFill>
              </a:rPr>
              <a:t>-/</a:t>
            </a:r>
            <a:r>
              <a:rPr lang="el-GR" b="1" dirty="0" err="1">
                <a:solidFill>
                  <a:srgbClr val="FF0000"/>
                </a:solidFill>
              </a:rPr>
              <a:t>kerd</a:t>
            </a:r>
            <a:r>
              <a:rPr lang="el-GR" b="1" dirty="0">
                <a:solidFill>
                  <a:srgbClr val="FF0000"/>
                </a:solidFill>
              </a:rPr>
              <a:t>-/</a:t>
            </a:r>
            <a:r>
              <a:rPr lang="el-GR" b="1" dirty="0" err="1">
                <a:solidFill>
                  <a:srgbClr val="FF0000"/>
                </a:solidFill>
              </a:rPr>
              <a:t>krd</a:t>
            </a:r>
            <a:r>
              <a:rPr lang="el-GR" b="1" dirty="0">
                <a:solidFill>
                  <a:srgbClr val="FF0000"/>
                </a:solidFill>
              </a:rPr>
              <a:t>- </a:t>
            </a:r>
            <a:r>
              <a:rPr lang="el-GR" b="1" dirty="0"/>
              <a:t>"καρδιά"</a:t>
            </a:r>
            <a:endParaRPr lang="el-GR" dirty="0"/>
          </a:p>
        </p:txBody>
      </p:sp>
      <p:graphicFrame>
        <p:nvGraphicFramePr>
          <p:cNvPr id="8" name="Θέση περιεχομένου 5" descr="Παράδειγμα της λέξης &quot;καρδιά&quot;" title="Πίνακας"/>
          <p:cNvGraphicFramePr>
            <a:graphicFrameLocks noGrp="1"/>
          </p:cNvGraphicFramePr>
          <p:nvPr>
            <p:ph idx="1"/>
            <p:extLst>
              <p:ext uri="{D42A27DB-BD31-4B8C-83A1-F6EECF244321}">
                <p14:modId xmlns:p14="http://schemas.microsoft.com/office/powerpoint/2010/main" val="4246990554"/>
              </p:ext>
            </p:extLst>
          </p:nvPr>
        </p:nvGraphicFramePr>
        <p:xfrm>
          <a:off x="457200" y="1546225"/>
          <a:ext cx="5111751" cy="3243580"/>
        </p:xfrm>
        <a:graphic>
          <a:graphicData uri="http://schemas.openxmlformats.org/drawingml/2006/table">
            <a:tbl>
              <a:tblPr firstRow="1" bandRow="1">
                <a:tableStyleId>{5C22544A-7EE6-4342-B048-85BDC9FD1C3A}</a:tableStyleId>
              </a:tblPr>
              <a:tblGrid>
                <a:gridCol w="1703917"/>
                <a:gridCol w="1703917"/>
                <a:gridCol w="1703917"/>
              </a:tblGrid>
              <a:tr h="370840">
                <a:tc>
                  <a:txBody>
                    <a:bodyPr/>
                    <a:lstStyle/>
                    <a:p>
                      <a:r>
                        <a:rPr lang="el-GR" sz="1600" dirty="0">
                          <a:effectLst/>
                        </a:rPr>
                        <a:t>Αγγλικά </a:t>
                      </a:r>
                      <a:endParaRPr lang="el-GR" sz="1600" dirty="0">
                        <a:effectLst/>
                        <a:latin typeface="Times New Roman"/>
                      </a:endParaRPr>
                    </a:p>
                  </a:txBody>
                  <a:tcPr marL="19050" marR="19050" marT="19050" marB="19050"/>
                </a:tc>
                <a:tc>
                  <a:txBody>
                    <a:bodyPr/>
                    <a:lstStyle/>
                    <a:p>
                      <a:r>
                        <a:rPr lang="en-GB" sz="1600" b="0" kern="1200" dirty="0">
                          <a:solidFill>
                            <a:schemeClr val="tx1"/>
                          </a:solidFill>
                          <a:effectLst/>
                          <a:latin typeface="+mn-lt"/>
                          <a:ea typeface="+mn-ea"/>
                          <a:cs typeface="+mn-cs"/>
                        </a:rPr>
                        <a:t>heart </a:t>
                      </a:r>
                      <a:endParaRPr lang="el-GR" sz="1600" b="0" kern="1200" dirty="0">
                        <a:solidFill>
                          <a:schemeClr val="tx1"/>
                        </a:solidFill>
                        <a:effectLst/>
                        <a:latin typeface="+mn-lt"/>
                        <a:ea typeface="+mn-ea"/>
                        <a:cs typeface="+mn-cs"/>
                      </a:endParaRPr>
                    </a:p>
                  </a:txBody>
                  <a:tcPr marL="19050" marR="19050" marT="19050" marB="19050"/>
                </a:tc>
                <a:tc>
                  <a:txBody>
                    <a:bodyPr/>
                    <a:lstStyle/>
                    <a:p>
                      <a:r>
                        <a:rPr lang="en-GB" sz="1600" b="0" kern="1200" dirty="0">
                          <a:solidFill>
                            <a:schemeClr val="tx1"/>
                          </a:solidFill>
                          <a:effectLst/>
                          <a:latin typeface="+mn-lt"/>
                          <a:ea typeface="+mn-ea"/>
                          <a:cs typeface="+mn-cs"/>
                        </a:rPr>
                        <a:t>[hart] </a:t>
                      </a:r>
                      <a:endParaRPr lang="el-GR" sz="1600" b="0" kern="1200" dirty="0">
                        <a:solidFill>
                          <a:schemeClr val="tx1"/>
                        </a:solidFill>
                        <a:effectLst/>
                        <a:latin typeface="+mn-lt"/>
                        <a:ea typeface="+mn-ea"/>
                        <a:cs typeface="+mn-cs"/>
                      </a:endParaRPr>
                    </a:p>
                  </a:txBody>
                  <a:tcPr marL="19050" marR="19050" marT="19050" marB="19050"/>
                </a:tc>
              </a:tr>
              <a:tr h="370840">
                <a:tc>
                  <a:txBody>
                    <a:bodyPr/>
                    <a:lstStyle/>
                    <a:p>
                      <a:r>
                        <a:rPr lang="el-GR" sz="1600" dirty="0">
                          <a:effectLst/>
                        </a:rPr>
                        <a:t>Γερμανικά </a:t>
                      </a:r>
                      <a:endParaRPr lang="el-GR" sz="1600" dirty="0">
                        <a:effectLst/>
                        <a:latin typeface="Times New Roman"/>
                      </a:endParaRPr>
                    </a:p>
                  </a:txBody>
                  <a:tcPr marL="19050" marR="19050" marT="19050" marB="19050"/>
                </a:tc>
                <a:tc>
                  <a:txBody>
                    <a:bodyPr/>
                    <a:lstStyle/>
                    <a:p>
                      <a:r>
                        <a:rPr lang="en-US" sz="1600" dirty="0" smtClean="0">
                          <a:effectLst/>
                        </a:rPr>
                        <a:t>h</a:t>
                      </a:r>
                      <a:r>
                        <a:rPr lang="en-GB" sz="1600" dirty="0" err="1" smtClean="0">
                          <a:effectLst/>
                        </a:rPr>
                        <a:t>erz</a:t>
                      </a:r>
                      <a:r>
                        <a:rPr lang="en-GB" sz="1600" dirty="0" smtClean="0">
                          <a:effectLst/>
                        </a:rPr>
                        <a:t> </a:t>
                      </a:r>
                      <a:endParaRPr lang="el-GR" sz="1600" dirty="0">
                        <a:effectLst/>
                        <a:latin typeface="Times New Roman"/>
                      </a:endParaRPr>
                    </a:p>
                  </a:txBody>
                  <a:tcPr marL="19050" marR="19050" marT="19050" marB="19050"/>
                </a:tc>
                <a:tc>
                  <a:txBody>
                    <a:bodyPr/>
                    <a:lstStyle/>
                    <a:p>
                      <a:r>
                        <a:rPr lang="el-GR" sz="1600" dirty="0">
                          <a:effectLst/>
                        </a:rPr>
                        <a:t>[</a:t>
                      </a:r>
                      <a:r>
                        <a:rPr lang="en-GB" sz="1600" dirty="0" err="1">
                          <a:effectLst/>
                        </a:rPr>
                        <a:t>herts</a:t>
                      </a:r>
                      <a:r>
                        <a:rPr lang="el-GR" sz="1600" dirty="0">
                          <a:effectLst/>
                        </a:rPr>
                        <a:t>] </a:t>
                      </a:r>
                      <a:endParaRPr lang="el-GR" sz="1600" dirty="0">
                        <a:effectLst/>
                        <a:latin typeface="Times New Roman"/>
                      </a:endParaRPr>
                    </a:p>
                  </a:txBody>
                  <a:tcPr marL="19050" marR="19050" marT="19050" marB="19050"/>
                </a:tc>
              </a:tr>
              <a:tr h="370840">
                <a:tc>
                  <a:txBody>
                    <a:bodyPr/>
                    <a:lstStyle/>
                    <a:p>
                      <a:r>
                        <a:rPr lang="el-GR" sz="1600">
                          <a:effectLst/>
                        </a:rPr>
                        <a:t>Ελληνικά </a:t>
                      </a:r>
                      <a:endParaRPr lang="el-GR" sz="1600">
                        <a:effectLst/>
                        <a:latin typeface="Times New Roman"/>
                      </a:endParaRPr>
                    </a:p>
                  </a:txBody>
                  <a:tcPr marL="19050" marR="19050" marT="19050" marB="19050"/>
                </a:tc>
                <a:tc>
                  <a:txBody>
                    <a:bodyPr/>
                    <a:lstStyle/>
                    <a:p>
                      <a:r>
                        <a:rPr lang="en-GB" sz="1600" dirty="0" err="1">
                          <a:effectLst/>
                        </a:rPr>
                        <a:t>kard</a:t>
                      </a:r>
                      <a:r>
                        <a:rPr lang="el-GR" sz="1600" dirty="0">
                          <a:effectLst/>
                        </a:rPr>
                        <a:t>-</a:t>
                      </a:r>
                      <a:r>
                        <a:rPr lang="en-GB" sz="1600" dirty="0">
                          <a:effectLst/>
                        </a:rPr>
                        <a:t>i</a:t>
                      </a:r>
                      <a:r>
                        <a:rPr lang="el-GR" sz="1600" dirty="0">
                          <a:effectLst/>
                        </a:rPr>
                        <a:t>ά </a:t>
                      </a:r>
                      <a:endParaRPr lang="el-GR" sz="1600" dirty="0">
                        <a:effectLst/>
                        <a:latin typeface="Times New Roman"/>
                      </a:endParaRPr>
                    </a:p>
                  </a:txBody>
                  <a:tcPr marL="19050" marR="19050" marT="19050" marB="19050"/>
                </a:tc>
                <a:tc>
                  <a:txBody>
                    <a:bodyPr/>
                    <a:lstStyle/>
                    <a:p>
                      <a:r>
                        <a:rPr lang="el-GR" sz="1600" dirty="0">
                          <a:effectLst/>
                        </a:rPr>
                        <a:t>[</a:t>
                      </a:r>
                      <a:r>
                        <a:rPr lang="en-GB" sz="1600" dirty="0" err="1">
                          <a:effectLst/>
                        </a:rPr>
                        <a:t>kard</a:t>
                      </a:r>
                      <a:r>
                        <a:rPr lang="el-GR" sz="1600" dirty="0">
                          <a:effectLst/>
                        </a:rPr>
                        <a:t>-</a:t>
                      </a:r>
                      <a:r>
                        <a:rPr lang="en-GB" sz="1600" dirty="0">
                          <a:effectLst/>
                        </a:rPr>
                        <a:t>i</a:t>
                      </a:r>
                      <a:r>
                        <a:rPr lang="el-GR" sz="1600" dirty="0">
                          <a:effectLst/>
                        </a:rPr>
                        <a:t>ά] </a:t>
                      </a:r>
                      <a:endParaRPr lang="el-GR" sz="1600" dirty="0">
                        <a:effectLst/>
                        <a:latin typeface="Times New Roman"/>
                      </a:endParaRPr>
                    </a:p>
                  </a:txBody>
                  <a:tcPr marL="19050" marR="19050" marT="19050" marB="19050"/>
                </a:tc>
              </a:tr>
              <a:tr h="370840">
                <a:tc>
                  <a:txBody>
                    <a:bodyPr/>
                    <a:lstStyle/>
                    <a:p>
                      <a:r>
                        <a:rPr lang="el-GR" sz="1600" dirty="0">
                          <a:effectLst/>
                        </a:rPr>
                        <a:t>Γαλλικά </a:t>
                      </a:r>
                      <a:endParaRPr lang="el-GR" sz="1600" dirty="0">
                        <a:effectLst/>
                        <a:latin typeface="Times New Roman"/>
                      </a:endParaRPr>
                    </a:p>
                  </a:txBody>
                  <a:tcPr marL="19050" marR="19050" marT="19050" marB="19050"/>
                </a:tc>
                <a:tc>
                  <a:txBody>
                    <a:bodyPr/>
                    <a:lstStyle/>
                    <a:p>
                      <a:r>
                        <a:rPr lang="en-GB" sz="1600" dirty="0">
                          <a:effectLst/>
                        </a:rPr>
                        <a:t>c</a:t>
                      </a:r>
                      <a:r>
                        <a:rPr lang="el-GR" sz="1600" dirty="0">
                          <a:effectLst/>
                        </a:rPr>
                        <a:t>à</a:t>
                      </a:r>
                      <a:r>
                        <a:rPr lang="en-GB" sz="1600" dirty="0" err="1">
                          <a:effectLst/>
                        </a:rPr>
                        <a:t>ur</a:t>
                      </a:r>
                      <a:r>
                        <a:rPr lang="en-GB" sz="1600" dirty="0">
                          <a:effectLst/>
                        </a:rPr>
                        <a:t> </a:t>
                      </a:r>
                      <a:endParaRPr lang="el-GR" sz="1600" dirty="0">
                        <a:effectLst/>
                        <a:latin typeface="Times New Roman"/>
                      </a:endParaRPr>
                    </a:p>
                  </a:txBody>
                  <a:tcPr marL="19050" marR="19050" marT="19050" marB="19050"/>
                </a:tc>
                <a:tc>
                  <a:txBody>
                    <a:bodyPr/>
                    <a:lstStyle/>
                    <a:p>
                      <a:r>
                        <a:rPr lang="el-GR" sz="1600" dirty="0">
                          <a:effectLst/>
                        </a:rPr>
                        <a:t>[</a:t>
                      </a:r>
                      <a:r>
                        <a:rPr lang="en-GB" sz="1600" dirty="0">
                          <a:effectLst/>
                        </a:rPr>
                        <a:t>k</a:t>
                      </a:r>
                      <a:r>
                        <a:rPr lang="el-GR" sz="1600" dirty="0">
                          <a:effectLst/>
                        </a:rPr>
                        <a:t>à</a:t>
                      </a:r>
                      <a:r>
                        <a:rPr lang="en-GB" sz="1600" dirty="0">
                          <a:effectLst/>
                        </a:rPr>
                        <a:t>r</a:t>
                      </a:r>
                      <a:r>
                        <a:rPr lang="el-GR" sz="1600" dirty="0">
                          <a:effectLst/>
                        </a:rPr>
                        <a:t>] </a:t>
                      </a:r>
                      <a:endParaRPr lang="el-GR" sz="1600" dirty="0">
                        <a:effectLst/>
                        <a:latin typeface="Times New Roman"/>
                      </a:endParaRPr>
                    </a:p>
                  </a:txBody>
                  <a:tcPr marL="19050" marR="19050" marT="19050" marB="19050"/>
                </a:tc>
              </a:tr>
              <a:tr h="370840">
                <a:tc>
                  <a:txBody>
                    <a:bodyPr/>
                    <a:lstStyle/>
                    <a:p>
                      <a:r>
                        <a:rPr lang="el-GR" sz="1600">
                          <a:effectLst/>
                        </a:rPr>
                        <a:t>Λατινικά </a:t>
                      </a:r>
                      <a:endParaRPr lang="el-GR" sz="1600">
                        <a:effectLst/>
                        <a:latin typeface="Times New Roman"/>
                      </a:endParaRPr>
                    </a:p>
                  </a:txBody>
                  <a:tcPr marL="19050" marR="19050" marT="19050" marB="19050"/>
                </a:tc>
                <a:tc>
                  <a:txBody>
                    <a:bodyPr/>
                    <a:lstStyle/>
                    <a:p>
                      <a:r>
                        <a:rPr lang="en-GB" sz="1600" dirty="0">
                          <a:effectLst/>
                        </a:rPr>
                        <a:t>cord-is </a:t>
                      </a:r>
                      <a:endParaRPr lang="el-GR" sz="1600" dirty="0">
                        <a:effectLst/>
                        <a:latin typeface="Times New Roman"/>
                      </a:endParaRPr>
                    </a:p>
                  </a:txBody>
                  <a:tcPr marL="19050" marR="19050" marT="19050" marB="19050"/>
                </a:tc>
                <a:tc>
                  <a:txBody>
                    <a:bodyPr/>
                    <a:lstStyle/>
                    <a:p>
                      <a:r>
                        <a:rPr lang="en-GB" sz="1600" dirty="0">
                          <a:effectLst/>
                        </a:rPr>
                        <a:t>[</a:t>
                      </a:r>
                      <a:r>
                        <a:rPr lang="en-GB" sz="1600" dirty="0" err="1">
                          <a:effectLst/>
                        </a:rPr>
                        <a:t>kord</a:t>
                      </a:r>
                      <a:r>
                        <a:rPr lang="en-GB" sz="1600" dirty="0">
                          <a:effectLst/>
                        </a:rPr>
                        <a:t>-is] </a:t>
                      </a:r>
                      <a:endParaRPr lang="el-GR" sz="1600" dirty="0">
                        <a:effectLst/>
                        <a:latin typeface="Times New Roman"/>
                      </a:endParaRPr>
                    </a:p>
                  </a:txBody>
                  <a:tcPr marL="19050" marR="19050" marT="19050" marB="19050"/>
                </a:tc>
              </a:tr>
              <a:tr h="370840">
                <a:tc>
                  <a:txBody>
                    <a:bodyPr/>
                    <a:lstStyle/>
                    <a:p>
                      <a:r>
                        <a:rPr lang="el-GR" sz="1600" dirty="0">
                          <a:effectLst/>
                        </a:rPr>
                        <a:t>Ρωσικά </a:t>
                      </a:r>
                      <a:endParaRPr lang="el-GR" sz="1600" dirty="0">
                        <a:effectLst/>
                        <a:latin typeface="Times New Roman"/>
                      </a:endParaRPr>
                    </a:p>
                  </a:txBody>
                  <a:tcPr marL="19050" marR="19050" marT="19050" marB="19050"/>
                </a:tc>
                <a:tc>
                  <a:txBody>
                    <a:bodyPr/>
                    <a:lstStyle/>
                    <a:p>
                      <a:r>
                        <a:rPr lang="fr-FR" sz="1600" dirty="0" err="1">
                          <a:effectLst/>
                        </a:rPr>
                        <a:t>serd</a:t>
                      </a:r>
                      <a:r>
                        <a:rPr lang="fr-FR" sz="1600" dirty="0">
                          <a:effectLst/>
                        </a:rPr>
                        <a:t>-ce </a:t>
                      </a:r>
                      <a:endParaRPr lang="el-GR" sz="1600" dirty="0">
                        <a:effectLst/>
                        <a:latin typeface="Times New Roman"/>
                      </a:endParaRPr>
                    </a:p>
                  </a:txBody>
                  <a:tcPr marL="19050" marR="19050" marT="19050" marB="19050"/>
                </a:tc>
                <a:tc>
                  <a:txBody>
                    <a:bodyPr/>
                    <a:lstStyle/>
                    <a:p>
                      <a:r>
                        <a:rPr lang="el-GR" sz="1600" dirty="0">
                          <a:effectLst/>
                        </a:rPr>
                        <a:t>[</a:t>
                      </a:r>
                      <a:r>
                        <a:rPr lang="fr-FR" sz="1600" dirty="0">
                          <a:effectLst/>
                        </a:rPr>
                        <a:t>s</a:t>
                      </a:r>
                      <a:r>
                        <a:rPr lang="el-GR" sz="1600" dirty="0">
                          <a:effectLst/>
                        </a:rPr>
                        <a:t>'</a:t>
                      </a:r>
                      <a:r>
                        <a:rPr lang="fr-FR" sz="1600" dirty="0" err="1">
                          <a:effectLst/>
                        </a:rPr>
                        <a:t>erd</a:t>
                      </a:r>
                      <a:r>
                        <a:rPr lang="el-GR" sz="1600" dirty="0">
                          <a:effectLst/>
                        </a:rPr>
                        <a:t>-</a:t>
                      </a:r>
                      <a:r>
                        <a:rPr lang="fr-FR" sz="1600" dirty="0" err="1">
                          <a:effectLst/>
                        </a:rPr>
                        <a:t>cy</a:t>
                      </a:r>
                      <a:r>
                        <a:rPr lang="el-GR" sz="1600" dirty="0">
                          <a:effectLst/>
                        </a:rPr>
                        <a:t>] </a:t>
                      </a:r>
                      <a:endParaRPr lang="el-GR" sz="1600" dirty="0">
                        <a:effectLst/>
                        <a:latin typeface="Times New Roman"/>
                      </a:endParaRPr>
                    </a:p>
                  </a:txBody>
                  <a:tcPr marL="19050" marR="19050" marT="19050" marB="19050"/>
                </a:tc>
              </a:tr>
              <a:tr h="370840">
                <a:tc>
                  <a:txBody>
                    <a:bodyPr/>
                    <a:lstStyle/>
                    <a:p>
                      <a:r>
                        <a:rPr lang="el-GR" sz="1600">
                          <a:effectLst/>
                        </a:rPr>
                        <a:t>Ινδικά </a:t>
                      </a:r>
                      <a:endParaRPr lang="el-GR" sz="1600">
                        <a:effectLst/>
                        <a:latin typeface="Times New Roman"/>
                      </a:endParaRPr>
                    </a:p>
                  </a:txBody>
                  <a:tcPr marL="19050" marR="19050" marT="19050" marB="19050"/>
                </a:tc>
                <a:tc>
                  <a:txBody>
                    <a:bodyPr/>
                    <a:lstStyle/>
                    <a:p>
                      <a:r>
                        <a:rPr lang="es-ES" sz="1600" dirty="0" err="1">
                          <a:effectLst/>
                        </a:rPr>
                        <a:t>xrid</a:t>
                      </a:r>
                      <a:r>
                        <a:rPr lang="es-ES" sz="1600" dirty="0">
                          <a:effectLst/>
                        </a:rPr>
                        <a:t>-aj </a:t>
                      </a:r>
                      <a:endParaRPr lang="el-GR" sz="1600" dirty="0">
                        <a:effectLst/>
                        <a:latin typeface="Times New Roman"/>
                      </a:endParaRPr>
                    </a:p>
                  </a:txBody>
                  <a:tcPr marL="19050" marR="19050" marT="19050" marB="19050"/>
                </a:tc>
                <a:tc>
                  <a:txBody>
                    <a:bodyPr/>
                    <a:lstStyle/>
                    <a:p>
                      <a:r>
                        <a:rPr lang="es-ES" sz="1600" dirty="0">
                          <a:effectLst/>
                        </a:rPr>
                        <a:t>[</a:t>
                      </a:r>
                      <a:r>
                        <a:rPr lang="es-ES" sz="1600" dirty="0" err="1">
                          <a:effectLst/>
                        </a:rPr>
                        <a:t>hrid</a:t>
                      </a:r>
                      <a:r>
                        <a:rPr lang="es-ES" sz="1600" dirty="0">
                          <a:effectLst/>
                        </a:rPr>
                        <a:t>-aj] </a:t>
                      </a:r>
                      <a:endParaRPr lang="el-GR" sz="1600" dirty="0">
                        <a:effectLst/>
                        <a:latin typeface="Times New Roman"/>
                      </a:endParaRPr>
                    </a:p>
                  </a:txBody>
                  <a:tcPr marL="19050" marR="19050" marT="19050" marB="19050"/>
                </a:tc>
              </a:tr>
              <a:tr h="370840">
                <a:tc>
                  <a:txBody>
                    <a:bodyPr/>
                    <a:lstStyle/>
                    <a:p>
                      <a:pPr algn="just">
                        <a:spcAft>
                          <a:spcPts val="0"/>
                        </a:spcAft>
                      </a:pPr>
                      <a:r>
                        <a:rPr lang="el-GR" sz="2000" dirty="0">
                          <a:effectLst/>
                        </a:rPr>
                        <a:t>Πιθανές ΙΕ μορφές</a:t>
                      </a:r>
                      <a:endParaRPr lang="el-GR" sz="2000" dirty="0">
                        <a:effectLst/>
                        <a:latin typeface="Times New Roman"/>
                        <a:ea typeface="Times New Roman"/>
                      </a:endParaRPr>
                    </a:p>
                  </a:txBody>
                  <a:tcPr marL="19050" marR="19050" marT="19050" marB="19050"/>
                </a:tc>
                <a:tc>
                  <a:txBody>
                    <a:bodyPr/>
                    <a:lstStyle/>
                    <a:p>
                      <a:pPr fontAlgn="base" hangingPunct="0">
                        <a:spcAft>
                          <a:spcPts val="0"/>
                        </a:spcAft>
                      </a:pPr>
                      <a:r>
                        <a:rPr lang="en-GB" sz="1600" dirty="0">
                          <a:effectLst/>
                        </a:rPr>
                        <a:t>*[</a:t>
                      </a:r>
                      <a:r>
                        <a:rPr lang="en-GB" sz="1600" dirty="0" smtClean="0">
                          <a:effectLst/>
                        </a:rPr>
                        <a:t>h/k/s]</a:t>
                      </a:r>
                      <a:endParaRPr lang="el-GR" sz="1600" dirty="0">
                        <a:effectLst/>
                        <a:latin typeface="Times New Roman"/>
                      </a:endParaRPr>
                    </a:p>
                  </a:txBody>
                  <a:tcPr marL="19050" marR="19050" marT="19050" marB="19050"/>
                </a:tc>
                <a:tc>
                  <a:txBody>
                    <a:bodyPr/>
                    <a:lstStyle/>
                    <a:p>
                      <a:pPr marL="0" algn="l" defTabSz="914400" rtl="0" eaLnBrk="1" fontAlgn="base" latinLnBrk="0" hangingPunct="0">
                        <a:spcAft>
                          <a:spcPts val="0"/>
                        </a:spcAft>
                      </a:pPr>
                      <a:r>
                        <a:rPr lang="en-US" sz="1600" kern="1200" dirty="0" err="1" smtClean="0">
                          <a:solidFill>
                            <a:schemeClr val="dk1"/>
                          </a:solidFill>
                          <a:effectLst/>
                          <a:latin typeface="+mn-lt"/>
                          <a:ea typeface="+mn-ea"/>
                          <a:cs typeface="+mn-cs"/>
                        </a:rPr>
                        <a:t>Vr</a:t>
                      </a:r>
                      <a:r>
                        <a:rPr lang="en-US" sz="1600" kern="1200" dirty="0" smtClean="0">
                          <a:solidFill>
                            <a:schemeClr val="dk1"/>
                          </a:solidFill>
                          <a:effectLst/>
                          <a:latin typeface="+mn-lt"/>
                          <a:ea typeface="+mn-ea"/>
                          <a:cs typeface="+mn-cs"/>
                        </a:rPr>
                        <a:t>[d/t/c]</a:t>
                      </a:r>
                      <a:endParaRPr lang="el-GR" sz="1600" kern="1200" dirty="0">
                        <a:solidFill>
                          <a:schemeClr val="dk1"/>
                        </a:solidFill>
                        <a:effectLst/>
                        <a:latin typeface="+mn-lt"/>
                        <a:ea typeface="+mn-ea"/>
                        <a:cs typeface="+mn-cs"/>
                      </a:endParaRPr>
                    </a:p>
                  </a:txBody>
                  <a:tcPr marL="19050" marR="19050" marT="19050" marB="19050"/>
                </a:tc>
              </a:tr>
            </a:tbl>
          </a:graphicData>
        </a:graphic>
      </p:graphicFrame>
    </p:spTree>
    <p:extLst>
      <p:ext uri="{BB962C8B-B14F-4D97-AF65-F5344CB8AC3E}">
        <p14:creationId xmlns:p14="http://schemas.microsoft.com/office/powerpoint/2010/main" val="1702110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5678487" y="1549479"/>
            <a:ext cx="3008313" cy="4608512"/>
          </a:xfrm>
        </p:spPr>
        <p:txBody>
          <a:bodyPr>
            <a:noAutofit/>
          </a:bodyPr>
          <a:lstStyle/>
          <a:p>
            <a:r>
              <a:rPr lang="el-GR" sz="2400" dirty="0"/>
              <a:t>Πώς μπορούμε να εξηγήσουμε τη σχέση των /d/ ~ /t/ μεταξύ Αγγλικών και Λατινικών και </a:t>
            </a:r>
            <a:r>
              <a:rPr lang="el-GR" sz="2400" dirty="0" smtClean="0"/>
              <a:t>Ρωσικών.</a:t>
            </a:r>
          </a:p>
          <a:p>
            <a:pPr marL="342900" indent="-342900">
              <a:buFont typeface="Arial" panose="020B0604020202020204" pitchFamily="34" charset="0"/>
              <a:buChar char="•"/>
            </a:pPr>
            <a:r>
              <a:rPr lang="el-GR" sz="2400" dirty="0" smtClean="0"/>
              <a:t>Ο </a:t>
            </a:r>
            <a:r>
              <a:rPr lang="el-GR" sz="2400" dirty="0"/>
              <a:t>νόμος του </a:t>
            </a:r>
            <a:r>
              <a:rPr lang="el-GR" sz="2400" dirty="0" err="1"/>
              <a:t>Grimm</a:t>
            </a:r>
            <a:endParaRPr lang="el-GR" sz="2400" dirty="0"/>
          </a:p>
          <a:p>
            <a:r>
              <a:rPr lang="el-GR" sz="2400" dirty="0"/>
              <a:t>Πώς εξηγούμε την εμφάνιση του /</a:t>
            </a:r>
            <a:r>
              <a:rPr lang="el-GR" sz="2400" dirty="0" err="1"/>
              <a:t>ts</a:t>
            </a:r>
            <a:r>
              <a:rPr lang="el-GR" sz="2400" dirty="0"/>
              <a:t>/ στα </a:t>
            </a:r>
            <a:r>
              <a:rPr lang="el-GR" sz="2400" dirty="0" smtClean="0"/>
              <a:t>Γερμανικά;</a:t>
            </a:r>
          </a:p>
          <a:p>
            <a:pPr marL="342900" indent="-342900">
              <a:buFont typeface="Arial" panose="020B0604020202020204" pitchFamily="34" charset="0"/>
              <a:buChar char="•"/>
            </a:pPr>
            <a:r>
              <a:rPr lang="el-GR" sz="2400" dirty="0" err="1" smtClean="0"/>
              <a:t>Προστριβοποίηση</a:t>
            </a:r>
            <a:r>
              <a:rPr lang="el-GR" sz="2400" dirty="0" smtClean="0"/>
              <a:t> </a:t>
            </a:r>
            <a:r>
              <a:rPr lang="el-GR" sz="2400" dirty="0"/>
              <a:t>(</a:t>
            </a:r>
            <a:r>
              <a:rPr lang="el-GR" sz="2400" dirty="0" err="1"/>
              <a:t>affrication</a:t>
            </a:r>
            <a:r>
              <a:rPr lang="el-GR" sz="2400" dirty="0" smtClean="0"/>
              <a:t>)</a:t>
            </a:r>
            <a:endParaRPr lang="el-GR" sz="2400" dirty="0"/>
          </a:p>
        </p:txBody>
      </p:sp>
      <p:sp>
        <p:nvSpPr>
          <p:cNvPr id="4" name="Τίτλος 3"/>
          <p:cNvSpPr>
            <a:spLocks noGrp="1"/>
          </p:cNvSpPr>
          <p:nvPr>
            <p:ph type="title"/>
          </p:nvPr>
        </p:nvSpPr>
        <p:spPr/>
        <p:txBody>
          <a:bodyPr>
            <a:normAutofit fontScale="90000"/>
          </a:bodyPr>
          <a:lstStyle/>
          <a:p>
            <a:r>
              <a:rPr lang="en-US" dirty="0"/>
              <a:t>I</a:t>
            </a:r>
            <a:r>
              <a:rPr lang="el-GR" dirty="0"/>
              <a:t>Σ ανάλυση σε ΙΕ γλωσσικά δεδομένα </a:t>
            </a:r>
            <a:r>
              <a:rPr lang="el-GR" dirty="0" smtClean="0"/>
              <a:t>(3)</a:t>
            </a:r>
            <a:endParaRPr lang="el-GR" dirty="0"/>
          </a:p>
        </p:txBody>
      </p:sp>
      <p:sp>
        <p:nvSpPr>
          <p:cNvPr id="7" name="Rectangle 6"/>
          <p:cNvSpPr/>
          <p:nvPr/>
        </p:nvSpPr>
        <p:spPr>
          <a:xfrm>
            <a:off x="755576" y="5229200"/>
            <a:ext cx="4568302" cy="369332"/>
          </a:xfrm>
          <a:prstGeom prst="rect">
            <a:avLst/>
          </a:prstGeom>
        </p:spPr>
        <p:txBody>
          <a:bodyPr wrap="none">
            <a:spAutoFit/>
          </a:bodyPr>
          <a:lstStyle/>
          <a:p>
            <a:r>
              <a:rPr lang="el-GR" dirty="0"/>
              <a:t>Υποθετική ΙΕ ρίζα: </a:t>
            </a:r>
            <a:r>
              <a:rPr lang="el-GR" b="1" dirty="0">
                <a:solidFill>
                  <a:srgbClr val="FF0000"/>
                </a:solidFill>
              </a:rPr>
              <a:t>*</a:t>
            </a:r>
            <a:r>
              <a:rPr lang="el-GR" b="1" dirty="0" err="1">
                <a:solidFill>
                  <a:srgbClr val="FF0000"/>
                </a:solidFill>
              </a:rPr>
              <a:t>kord</a:t>
            </a:r>
            <a:r>
              <a:rPr lang="el-GR" b="1" dirty="0">
                <a:solidFill>
                  <a:srgbClr val="FF0000"/>
                </a:solidFill>
              </a:rPr>
              <a:t>-/</a:t>
            </a:r>
            <a:r>
              <a:rPr lang="el-GR" b="1" dirty="0" err="1">
                <a:solidFill>
                  <a:srgbClr val="FF0000"/>
                </a:solidFill>
              </a:rPr>
              <a:t>kerd</a:t>
            </a:r>
            <a:r>
              <a:rPr lang="el-GR" b="1" dirty="0">
                <a:solidFill>
                  <a:srgbClr val="FF0000"/>
                </a:solidFill>
              </a:rPr>
              <a:t>-/</a:t>
            </a:r>
            <a:r>
              <a:rPr lang="el-GR" b="1" dirty="0" err="1">
                <a:solidFill>
                  <a:srgbClr val="FF0000"/>
                </a:solidFill>
              </a:rPr>
              <a:t>krd</a:t>
            </a:r>
            <a:r>
              <a:rPr lang="el-GR" b="1" dirty="0">
                <a:solidFill>
                  <a:srgbClr val="FF0000"/>
                </a:solidFill>
              </a:rPr>
              <a:t>- </a:t>
            </a:r>
            <a:r>
              <a:rPr lang="el-GR" b="1" dirty="0"/>
              <a:t>"καρδιά"</a:t>
            </a:r>
            <a:endParaRPr lang="el-GR" dirty="0"/>
          </a:p>
        </p:txBody>
      </p:sp>
      <p:graphicFrame>
        <p:nvGraphicFramePr>
          <p:cNvPr id="8" name="Θέση περιεχομένου 5" descr="Παράδειγμα της λέξης &quot;καρδιά&quot;" title="Πίνακας"/>
          <p:cNvGraphicFramePr>
            <a:graphicFrameLocks/>
          </p:cNvGraphicFramePr>
          <p:nvPr>
            <p:extLst>
              <p:ext uri="{D42A27DB-BD31-4B8C-83A1-F6EECF244321}">
                <p14:modId xmlns:p14="http://schemas.microsoft.com/office/powerpoint/2010/main" val="1534653265"/>
              </p:ext>
            </p:extLst>
          </p:nvPr>
        </p:nvGraphicFramePr>
        <p:xfrm>
          <a:off x="457200" y="1546225"/>
          <a:ext cx="5111751" cy="3365500"/>
        </p:xfrm>
        <a:graphic>
          <a:graphicData uri="http://schemas.openxmlformats.org/drawingml/2006/table">
            <a:tbl>
              <a:tblPr firstRow="1" bandRow="1">
                <a:tableStyleId>{5C22544A-7EE6-4342-B048-85BDC9FD1C3A}</a:tableStyleId>
              </a:tblPr>
              <a:tblGrid>
                <a:gridCol w="1703917"/>
                <a:gridCol w="1703917"/>
                <a:gridCol w="1703917"/>
              </a:tblGrid>
              <a:tr h="370840">
                <a:tc>
                  <a:txBody>
                    <a:bodyPr/>
                    <a:lstStyle/>
                    <a:p>
                      <a:r>
                        <a:rPr lang="el-GR" sz="1600" dirty="0">
                          <a:effectLst/>
                        </a:rPr>
                        <a:t>Αγγλικά </a:t>
                      </a:r>
                      <a:endParaRPr lang="el-GR" sz="1600" dirty="0">
                        <a:effectLst/>
                        <a:latin typeface="Times New Roman"/>
                      </a:endParaRPr>
                    </a:p>
                  </a:txBody>
                  <a:tcPr marL="19050" marR="19050" marT="19050" marB="19050"/>
                </a:tc>
                <a:tc>
                  <a:txBody>
                    <a:bodyPr/>
                    <a:lstStyle/>
                    <a:p>
                      <a:r>
                        <a:rPr lang="en-GB" sz="1600" b="0" kern="1200" dirty="0">
                          <a:solidFill>
                            <a:schemeClr val="tx1"/>
                          </a:solidFill>
                          <a:effectLst/>
                          <a:latin typeface="+mn-lt"/>
                          <a:ea typeface="+mn-ea"/>
                          <a:cs typeface="+mn-cs"/>
                        </a:rPr>
                        <a:t>heart </a:t>
                      </a:r>
                      <a:endParaRPr lang="el-GR" sz="1600" b="0" kern="1200" dirty="0">
                        <a:solidFill>
                          <a:schemeClr val="tx1"/>
                        </a:solidFill>
                        <a:effectLst/>
                        <a:latin typeface="+mn-lt"/>
                        <a:ea typeface="+mn-ea"/>
                        <a:cs typeface="+mn-cs"/>
                      </a:endParaRPr>
                    </a:p>
                  </a:txBody>
                  <a:tcPr marL="19050" marR="19050" marT="19050" marB="19050"/>
                </a:tc>
                <a:tc>
                  <a:txBody>
                    <a:bodyPr/>
                    <a:lstStyle/>
                    <a:p>
                      <a:r>
                        <a:rPr lang="en-GB" sz="1600" b="0" kern="1200" dirty="0">
                          <a:solidFill>
                            <a:schemeClr val="tx1"/>
                          </a:solidFill>
                          <a:effectLst/>
                          <a:latin typeface="+mn-lt"/>
                          <a:ea typeface="+mn-ea"/>
                          <a:cs typeface="+mn-cs"/>
                        </a:rPr>
                        <a:t>[hart] </a:t>
                      </a:r>
                      <a:endParaRPr lang="el-GR" sz="1600" b="0" kern="1200" dirty="0">
                        <a:solidFill>
                          <a:schemeClr val="tx1"/>
                        </a:solidFill>
                        <a:effectLst/>
                        <a:latin typeface="+mn-lt"/>
                        <a:ea typeface="+mn-ea"/>
                        <a:cs typeface="+mn-cs"/>
                      </a:endParaRPr>
                    </a:p>
                  </a:txBody>
                  <a:tcPr marL="19050" marR="19050" marT="19050" marB="19050"/>
                </a:tc>
              </a:tr>
              <a:tr h="370840">
                <a:tc>
                  <a:txBody>
                    <a:bodyPr/>
                    <a:lstStyle/>
                    <a:p>
                      <a:r>
                        <a:rPr lang="el-GR" sz="1600" dirty="0">
                          <a:effectLst/>
                        </a:rPr>
                        <a:t>Γερμανικά </a:t>
                      </a:r>
                      <a:endParaRPr lang="el-GR" sz="1600" dirty="0">
                        <a:effectLst/>
                        <a:latin typeface="Times New Roman"/>
                      </a:endParaRPr>
                    </a:p>
                  </a:txBody>
                  <a:tcPr marL="19050" marR="19050" marT="19050" marB="19050"/>
                </a:tc>
                <a:tc>
                  <a:txBody>
                    <a:bodyPr/>
                    <a:lstStyle/>
                    <a:p>
                      <a:r>
                        <a:rPr lang="en-US" sz="1600" dirty="0" smtClean="0">
                          <a:effectLst/>
                        </a:rPr>
                        <a:t>h</a:t>
                      </a:r>
                      <a:r>
                        <a:rPr lang="en-GB" sz="1600" dirty="0" err="1" smtClean="0">
                          <a:effectLst/>
                        </a:rPr>
                        <a:t>erz</a:t>
                      </a:r>
                      <a:r>
                        <a:rPr lang="en-GB" sz="1600" dirty="0" smtClean="0">
                          <a:effectLst/>
                        </a:rPr>
                        <a:t> </a:t>
                      </a:r>
                      <a:endParaRPr lang="el-GR" sz="1600" dirty="0">
                        <a:effectLst/>
                        <a:latin typeface="Times New Roman"/>
                      </a:endParaRPr>
                    </a:p>
                  </a:txBody>
                  <a:tcPr marL="19050" marR="19050" marT="19050" marB="19050"/>
                </a:tc>
                <a:tc>
                  <a:txBody>
                    <a:bodyPr/>
                    <a:lstStyle/>
                    <a:p>
                      <a:r>
                        <a:rPr lang="el-GR" sz="1600" dirty="0">
                          <a:effectLst/>
                        </a:rPr>
                        <a:t>[</a:t>
                      </a:r>
                      <a:r>
                        <a:rPr lang="en-GB" sz="1600" dirty="0" err="1">
                          <a:effectLst/>
                        </a:rPr>
                        <a:t>herts</a:t>
                      </a:r>
                      <a:r>
                        <a:rPr lang="el-GR" sz="1600" dirty="0">
                          <a:effectLst/>
                        </a:rPr>
                        <a:t>] </a:t>
                      </a:r>
                      <a:endParaRPr lang="el-GR" sz="1600" dirty="0">
                        <a:effectLst/>
                        <a:latin typeface="Times New Roman"/>
                      </a:endParaRPr>
                    </a:p>
                  </a:txBody>
                  <a:tcPr marL="19050" marR="19050" marT="19050" marB="19050"/>
                </a:tc>
              </a:tr>
              <a:tr h="370840">
                <a:tc>
                  <a:txBody>
                    <a:bodyPr/>
                    <a:lstStyle/>
                    <a:p>
                      <a:r>
                        <a:rPr lang="el-GR" sz="1600">
                          <a:effectLst/>
                        </a:rPr>
                        <a:t>Ελληνικά </a:t>
                      </a:r>
                      <a:endParaRPr lang="el-GR" sz="1600">
                        <a:effectLst/>
                        <a:latin typeface="Times New Roman"/>
                      </a:endParaRPr>
                    </a:p>
                  </a:txBody>
                  <a:tcPr marL="19050" marR="19050" marT="19050" marB="19050"/>
                </a:tc>
                <a:tc>
                  <a:txBody>
                    <a:bodyPr/>
                    <a:lstStyle/>
                    <a:p>
                      <a:r>
                        <a:rPr lang="en-GB" sz="1600" dirty="0" err="1">
                          <a:effectLst/>
                        </a:rPr>
                        <a:t>kard</a:t>
                      </a:r>
                      <a:r>
                        <a:rPr lang="el-GR" sz="1600" dirty="0">
                          <a:effectLst/>
                        </a:rPr>
                        <a:t>-</a:t>
                      </a:r>
                      <a:r>
                        <a:rPr lang="en-GB" sz="1600" dirty="0">
                          <a:effectLst/>
                        </a:rPr>
                        <a:t>i</a:t>
                      </a:r>
                      <a:r>
                        <a:rPr lang="el-GR" sz="1600" dirty="0">
                          <a:effectLst/>
                        </a:rPr>
                        <a:t>ά </a:t>
                      </a:r>
                      <a:endParaRPr lang="el-GR" sz="1600" dirty="0">
                        <a:effectLst/>
                        <a:latin typeface="Times New Roman"/>
                      </a:endParaRPr>
                    </a:p>
                  </a:txBody>
                  <a:tcPr marL="19050" marR="19050" marT="19050" marB="19050"/>
                </a:tc>
                <a:tc>
                  <a:txBody>
                    <a:bodyPr/>
                    <a:lstStyle/>
                    <a:p>
                      <a:r>
                        <a:rPr lang="el-GR" sz="1600" dirty="0">
                          <a:effectLst/>
                        </a:rPr>
                        <a:t>[</a:t>
                      </a:r>
                      <a:r>
                        <a:rPr lang="en-GB" sz="1600" dirty="0" err="1">
                          <a:effectLst/>
                        </a:rPr>
                        <a:t>kard</a:t>
                      </a:r>
                      <a:r>
                        <a:rPr lang="el-GR" sz="1600" dirty="0">
                          <a:effectLst/>
                        </a:rPr>
                        <a:t>-</a:t>
                      </a:r>
                      <a:r>
                        <a:rPr lang="en-GB" sz="1600" dirty="0">
                          <a:effectLst/>
                        </a:rPr>
                        <a:t>i</a:t>
                      </a:r>
                      <a:r>
                        <a:rPr lang="el-GR" sz="1600" dirty="0">
                          <a:effectLst/>
                        </a:rPr>
                        <a:t>ά] </a:t>
                      </a:r>
                      <a:endParaRPr lang="el-GR" sz="1600" dirty="0">
                        <a:effectLst/>
                        <a:latin typeface="Times New Roman"/>
                      </a:endParaRPr>
                    </a:p>
                  </a:txBody>
                  <a:tcPr marL="19050" marR="19050" marT="19050" marB="19050"/>
                </a:tc>
              </a:tr>
              <a:tr h="370840">
                <a:tc>
                  <a:txBody>
                    <a:bodyPr/>
                    <a:lstStyle/>
                    <a:p>
                      <a:r>
                        <a:rPr lang="el-GR" sz="1600" dirty="0">
                          <a:effectLst/>
                        </a:rPr>
                        <a:t>Γαλλικά </a:t>
                      </a:r>
                      <a:endParaRPr lang="el-GR" sz="1600" dirty="0">
                        <a:effectLst/>
                        <a:latin typeface="Times New Roman"/>
                      </a:endParaRPr>
                    </a:p>
                  </a:txBody>
                  <a:tcPr marL="19050" marR="19050" marT="19050" marB="19050"/>
                </a:tc>
                <a:tc>
                  <a:txBody>
                    <a:bodyPr/>
                    <a:lstStyle/>
                    <a:p>
                      <a:r>
                        <a:rPr lang="en-GB" sz="1600" dirty="0">
                          <a:effectLst/>
                        </a:rPr>
                        <a:t>c</a:t>
                      </a:r>
                      <a:r>
                        <a:rPr lang="el-GR" sz="1600" dirty="0">
                          <a:effectLst/>
                        </a:rPr>
                        <a:t>à</a:t>
                      </a:r>
                      <a:r>
                        <a:rPr lang="en-GB" sz="1600" dirty="0" err="1">
                          <a:effectLst/>
                        </a:rPr>
                        <a:t>ur</a:t>
                      </a:r>
                      <a:r>
                        <a:rPr lang="en-GB" sz="1600" dirty="0">
                          <a:effectLst/>
                        </a:rPr>
                        <a:t> </a:t>
                      </a:r>
                      <a:endParaRPr lang="el-GR" sz="1600" dirty="0">
                        <a:effectLst/>
                        <a:latin typeface="Times New Roman"/>
                      </a:endParaRPr>
                    </a:p>
                  </a:txBody>
                  <a:tcPr marL="19050" marR="19050" marT="19050" marB="19050"/>
                </a:tc>
                <a:tc>
                  <a:txBody>
                    <a:bodyPr/>
                    <a:lstStyle/>
                    <a:p>
                      <a:r>
                        <a:rPr lang="el-GR" sz="1600" dirty="0">
                          <a:effectLst/>
                        </a:rPr>
                        <a:t>[</a:t>
                      </a:r>
                      <a:r>
                        <a:rPr lang="en-GB" sz="1600" dirty="0">
                          <a:effectLst/>
                        </a:rPr>
                        <a:t>k</a:t>
                      </a:r>
                      <a:r>
                        <a:rPr lang="el-GR" sz="1600" dirty="0">
                          <a:effectLst/>
                        </a:rPr>
                        <a:t>à</a:t>
                      </a:r>
                      <a:r>
                        <a:rPr lang="en-GB" sz="1600" dirty="0">
                          <a:effectLst/>
                        </a:rPr>
                        <a:t>r</a:t>
                      </a:r>
                      <a:r>
                        <a:rPr lang="el-GR" sz="1600" dirty="0">
                          <a:effectLst/>
                        </a:rPr>
                        <a:t>] </a:t>
                      </a:r>
                      <a:endParaRPr lang="el-GR" sz="1600" dirty="0">
                        <a:effectLst/>
                        <a:latin typeface="Times New Roman"/>
                      </a:endParaRPr>
                    </a:p>
                  </a:txBody>
                  <a:tcPr marL="19050" marR="19050" marT="19050" marB="19050"/>
                </a:tc>
              </a:tr>
              <a:tr h="370840">
                <a:tc>
                  <a:txBody>
                    <a:bodyPr/>
                    <a:lstStyle/>
                    <a:p>
                      <a:r>
                        <a:rPr lang="el-GR" sz="1600">
                          <a:effectLst/>
                        </a:rPr>
                        <a:t>Λατινικά </a:t>
                      </a:r>
                      <a:endParaRPr lang="el-GR" sz="1600">
                        <a:effectLst/>
                        <a:latin typeface="Times New Roman"/>
                      </a:endParaRPr>
                    </a:p>
                  </a:txBody>
                  <a:tcPr marL="19050" marR="19050" marT="19050" marB="19050"/>
                </a:tc>
                <a:tc>
                  <a:txBody>
                    <a:bodyPr/>
                    <a:lstStyle/>
                    <a:p>
                      <a:r>
                        <a:rPr lang="en-GB" sz="1600" dirty="0">
                          <a:effectLst/>
                        </a:rPr>
                        <a:t>cord-is </a:t>
                      </a:r>
                      <a:endParaRPr lang="el-GR" sz="1600" dirty="0">
                        <a:effectLst/>
                        <a:latin typeface="Times New Roman"/>
                      </a:endParaRPr>
                    </a:p>
                  </a:txBody>
                  <a:tcPr marL="19050" marR="19050" marT="19050" marB="19050"/>
                </a:tc>
                <a:tc>
                  <a:txBody>
                    <a:bodyPr/>
                    <a:lstStyle/>
                    <a:p>
                      <a:r>
                        <a:rPr lang="en-GB" sz="1600" dirty="0">
                          <a:effectLst/>
                        </a:rPr>
                        <a:t>[</a:t>
                      </a:r>
                      <a:r>
                        <a:rPr lang="en-GB" sz="1600" dirty="0" err="1">
                          <a:effectLst/>
                        </a:rPr>
                        <a:t>kord</a:t>
                      </a:r>
                      <a:r>
                        <a:rPr lang="en-GB" sz="1600" dirty="0">
                          <a:effectLst/>
                        </a:rPr>
                        <a:t>-is] </a:t>
                      </a:r>
                      <a:endParaRPr lang="el-GR" sz="1600" dirty="0">
                        <a:effectLst/>
                        <a:latin typeface="Times New Roman"/>
                      </a:endParaRPr>
                    </a:p>
                  </a:txBody>
                  <a:tcPr marL="19050" marR="19050" marT="19050" marB="19050"/>
                </a:tc>
              </a:tr>
              <a:tr h="370840">
                <a:tc>
                  <a:txBody>
                    <a:bodyPr/>
                    <a:lstStyle/>
                    <a:p>
                      <a:r>
                        <a:rPr lang="el-GR" sz="1600" dirty="0">
                          <a:effectLst/>
                        </a:rPr>
                        <a:t>Ρωσικά </a:t>
                      </a:r>
                      <a:endParaRPr lang="el-GR" sz="1600" dirty="0">
                        <a:effectLst/>
                        <a:latin typeface="Times New Roman"/>
                      </a:endParaRPr>
                    </a:p>
                  </a:txBody>
                  <a:tcPr marL="19050" marR="19050" marT="19050" marB="19050"/>
                </a:tc>
                <a:tc>
                  <a:txBody>
                    <a:bodyPr/>
                    <a:lstStyle/>
                    <a:p>
                      <a:r>
                        <a:rPr lang="fr-FR" sz="1600" dirty="0" err="1">
                          <a:effectLst/>
                        </a:rPr>
                        <a:t>serd</a:t>
                      </a:r>
                      <a:r>
                        <a:rPr lang="fr-FR" sz="1600" dirty="0">
                          <a:effectLst/>
                        </a:rPr>
                        <a:t>-ce </a:t>
                      </a:r>
                      <a:endParaRPr lang="el-GR" sz="1600" dirty="0">
                        <a:effectLst/>
                        <a:latin typeface="Times New Roman"/>
                      </a:endParaRPr>
                    </a:p>
                  </a:txBody>
                  <a:tcPr marL="19050" marR="19050" marT="19050" marB="19050"/>
                </a:tc>
                <a:tc>
                  <a:txBody>
                    <a:bodyPr/>
                    <a:lstStyle/>
                    <a:p>
                      <a:r>
                        <a:rPr lang="el-GR" sz="1600" dirty="0">
                          <a:effectLst/>
                        </a:rPr>
                        <a:t>[</a:t>
                      </a:r>
                      <a:r>
                        <a:rPr lang="fr-FR" sz="1600" dirty="0">
                          <a:effectLst/>
                        </a:rPr>
                        <a:t>s</a:t>
                      </a:r>
                      <a:r>
                        <a:rPr lang="el-GR" sz="1600" dirty="0">
                          <a:effectLst/>
                        </a:rPr>
                        <a:t>'</a:t>
                      </a:r>
                      <a:r>
                        <a:rPr lang="fr-FR" sz="1600" dirty="0" err="1">
                          <a:effectLst/>
                        </a:rPr>
                        <a:t>erd</a:t>
                      </a:r>
                      <a:r>
                        <a:rPr lang="el-GR" sz="1600" dirty="0">
                          <a:effectLst/>
                        </a:rPr>
                        <a:t>-</a:t>
                      </a:r>
                      <a:r>
                        <a:rPr lang="fr-FR" sz="1600" dirty="0" err="1">
                          <a:effectLst/>
                        </a:rPr>
                        <a:t>cy</a:t>
                      </a:r>
                      <a:r>
                        <a:rPr lang="el-GR" sz="1600" dirty="0">
                          <a:effectLst/>
                        </a:rPr>
                        <a:t>] </a:t>
                      </a:r>
                      <a:endParaRPr lang="el-GR" sz="1600" dirty="0">
                        <a:effectLst/>
                        <a:latin typeface="Times New Roman"/>
                      </a:endParaRPr>
                    </a:p>
                  </a:txBody>
                  <a:tcPr marL="19050" marR="19050" marT="19050" marB="19050"/>
                </a:tc>
              </a:tr>
              <a:tr h="370840">
                <a:tc>
                  <a:txBody>
                    <a:bodyPr/>
                    <a:lstStyle/>
                    <a:p>
                      <a:r>
                        <a:rPr lang="el-GR" sz="1600">
                          <a:effectLst/>
                        </a:rPr>
                        <a:t>Ινδικά </a:t>
                      </a:r>
                      <a:endParaRPr lang="el-GR" sz="1600">
                        <a:effectLst/>
                        <a:latin typeface="Times New Roman"/>
                      </a:endParaRPr>
                    </a:p>
                  </a:txBody>
                  <a:tcPr marL="19050" marR="19050" marT="19050" marB="19050"/>
                </a:tc>
                <a:tc>
                  <a:txBody>
                    <a:bodyPr/>
                    <a:lstStyle/>
                    <a:p>
                      <a:r>
                        <a:rPr lang="es-ES" sz="1600" dirty="0" err="1">
                          <a:effectLst/>
                        </a:rPr>
                        <a:t>xrid</a:t>
                      </a:r>
                      <a:r>
                        <a:rPr lang="es-ES" sz="1600" dirty="0">
                          <a:effectLst/>
                        </a:rPr>
                        <a:t>-aj </a:t>
                      </a:r>
                      <a:endParaRPr lang="el-GR" sz="1600" dirty="0">
                        <a:effectLst/>
                        <a:latin typeface="Times New Roman"/>
                      </a:endParaRPr>
                    </a:p>
                  </a:txBody>
                  <a:tcPr marL="19050" marR="19050" marT="19050" marB="19050"/>
                </a:tc>
                <a:tc>
                  <a:txBody>
                    <a:bodyPr/>
                    <a:lstStyle/>
                    <a:p>
                      <a:r>
                        <a:rPr lang="es-ES" sz="1600" dirty="0">
                          <a:effectLst/>
                        </a:rPr>
                        <a:t>[</a:t>
                      </a:r>
                      <a:r>
                        <a:rPr lang="es-ES" sz="1600" dirty="0" err="1">
                          <a:effectLst/>
                        </a:rPr>
                        <a:t>hrid</a:t>
                      </a:r>
                      <a:r>
                        <a:rPr lang="es-ES" sz="1600" dirty="0">
                          <a:effectLst/>
                        </a:rPr>
                        <a:t>-aj] </a:t>
                      </a:r>
                      <a:endParaRPr lang="el-GR" sz="1600" dirty="0">
                        <a:effectLst/>
                        <a:latin typeface="Times New Roman"/>
                      </a:endParaRPr>
                    </a:p>
                  </a:txBody>
                  <a:tcPr marL="19050" marR="19050" marT="19050" marB="19050"/>
                </a:tc>
              </a:tr>
              <a:tr h="370840">
                <a:tc>
                  <a:txBody>
                    <a:bodyPr/>
                    <a:lstStyle/>
                    <a:p>
                      <a:pPr algn="just">
                        <a:spcAft>
                          <a:spcPts val="0"/>
                        </a:spcAft>
                      </a:pPr>
                      <a:r>
                        <a:rPr lang="el-GR" sz="2400" dirty="0">
                          <a:effectLst/>
                        </a:rPr>
                        <a:t>Πιθανές ΙΕ μορφές</a:t>
                      </a:r>
                      <a:endParaRPr lang="el-GR" sz="2400" dirty="0">
                        <a:effectLst/>
                        <a:latin typeface="Times New Roman"/>
                        <a:ea typeface="Times New Roman"/>
                      </a:endParaRPr>
                    </a:p>
                  </a:txBody>
                  <a:tcPr marL="19050" marR="19050" marT="19050" marB="19050"/>
                </a:tc>
                <a:tc>
                  <a:txBody>
                    <a:bodyPr/>
                    <a:lstStyle/>
                    <a:p>
                      <a:pPr fontAlgn="base" hangingPunct="0">
                        <a:spcAft>
                          <a:spcPts val="0"/>
                        </a:spcAft>
                      </a:pPr>
                      <a:r>
                        <a:rPr lang="en-GB" sz="1600" dirty="0">
                          <a:effectLst/>
                        </a:rPr>
                        <a:t>*[</a:t>
                      </a:r>
                      <a:r>
                        <a:rPr lang="en-GB" sz="1600" dirty="0" smtClean="0">
                          <a:effectLst/>
                        </a:rPr>
                        <a:t>h/k/s]</a:t>
                      </a:r>
                      <a:endParaRPr lang="el-GR" sz="1600" dirty="0">
                        <a:effectLst/>
                        <a:latin typeface="Times New Roman"/>
                      </a:endParaRPr>
                    </a:p>
                  </a:txBody>
                  <a:tcPr marL="19050" marR="19050" marT="19050" marB="19050"/>
                </a:tc>
                <a:tc>
                  <a:txBody>
                    <a:bodyPr/>
                    <a:lstStyle/>
                    <a:p>
                      <a:pPr marL="0" algn="l" defTabSz="914400" rtl="0" eaLnBrk="1" fontAlgn="base" latinLnBrk="0" hangingPunct="0">
                        <a:spcAft>
                          <a:spcPts val="0"/>
                        </a:spcAft>
                      </a:pPr>
                      <a:r>
                        <a:rPr lang="en-US" sz="1600" kern="1200" dirty="0" err="1" smtClean="0">
                          <a:solidFill>
                            <a:schemeClr val="dk1"/>
                          </a:solidFill>
                          <a:effectLst/>
                          <a:latin typeface="+mn-lt"/>
                          <a:ea typeface="+mn-ea"/>
                          <a:cs typeface="+mn-cs"/>
                        </a:rPr>
                        <a:t>Vr</a:t>
                      </a:r>
                      <a:r>
                        <a:rPr lang="en-US" sz="1600" kern="1200" dirty="0" smtClean="0">
                          <a:solidFill>
                            <a:schemeClr val="dk1"/>
                          </a:solidFill>
                          <a:effectLst/>
                          <a:latin typeface="+mn-lt"/>
                          <a:ea typeface="+mn-ea"/>
                          <a:cs typeface="+mn-cs"/>
                        </a:rPr>
                        <a:t>[d/t/c]</a:t>
                      </a:r>
                      <a:endParaRPr lang="el-GR" sz="1600" kern="1200" dirty="0">
                        <a:solidFill>
                          <a:schemeClr val="dk1"/>
                        </a:solidFill>
                        <a:effectLst/>
                        <a:latin typeface="+mn-lt"/>
                        <a:ea typeface="+mn-ea"/>
                        <a:cs typeface="+mn-cs"/>
                      </a:endParaRPr>
                    </a:p>
                  </a:txBody>
                  <a:tcPr marL="19050" marR="19050" marT="19050" marB="19050"/>
                </a:tc>
              </a:tr>
            </a:tbl>
          </a:graphicData>
        </a:graphic>
      </p:graphicFrame>
    </p:spTree>
    <p:extLst>
      <p:ext uri="{BB962C8B-B14F-4D97-AF65-F5344CB8AC3E}">
        <p14:creationId xmlns:p14="http://schemas.microsoft.com/office/powerpoint/2010/main" val="47698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5678487" y="1628800"/>
            <a:ext cx="3008313" cy="4608512"/>
          </a:xfrm>
        </p:spPr>
        <p:txBody>
          <a:bodyPr>
            <a:noAutofit/>
          </a:bodyPr>
          <a:lstStyle/>
          <a:p>
            <a:r>
              <a:rPr lang="el-GR" sz="2400" dirty="0" smtClean="0"/>
              <a:t>Πώς </a:t>
            </a:r>
            <a:r>
              <a:rPr lang="el-GR" sz="2400" dirty="0"/>
              <a:t>εξηγούμε τη σχέση του /k/ ~ /h/ μεταξύ Λατινικών και </a:t>
            </a:r>
            <a:r>
              <a:rPr lang="el-GR" sz="2400" dirty="0" smtClean="0"/>
              <a:t>Γερμανικών;</a:t>
            </a:r>
          </a:p>
          <a:p>
            <a:pPr marL="342900" indent="-342900">
              <a:buFont typeface="Arial" panose="020B0604020202020204" pitchFamily="34" charset="0"/>
              <a:buChar char="•"/>
            </a:pPr>
            <a:r>
              <a:rPr lang="el-GR" sz="2400" dirty="0" smtClean="0"/>
              <a:t>Εξασθένηση </a:t>
            </a:r>
            <a:r>
              <a:rPr lang="el-GR" sz="2400" dirty="0"/>
              <a:t>συμφώνου</a:t>
            </a:r>
          </a:p>
          <a:p>
            <a:pPr>
              <a:spcBef>
                <a:spcPts val="600"/>
              </a:spcBef>
            </a:pPr>
            <a:r>
              <a:rPr lang="el-GR" sz="2400" dirty="0"/>
              <a:t>Πώς εξηγούμε τις διαφορετικές θέσεις του φωνήεντος και του υγρού στα </a:t>
            </a:r>
            <a:r>
              <a:rPr lang="el-GR" sz="2400" dirty="0" smtClean="0"/>
              <a:t>Ινδικά;</a:t>
            </a:r>
          </a:p>
          <a:p>
            <a:pPr marL="342900" indent="-342900">
              <a:buFont typeface="Arial" panose="020B0604020202020204" pitchFamily="34" charset="0"/>
              <a:buChar char="•"/>
            </a:pPr>
            <a:r>
              <a:rPr lang="el-GR" sz="2400" dirty="0" smtClean="0"/>
              <a:t>Μετάθεση</a:t>
            </a:r>
            <a:endParaRPr lang="el-GR" sz="2400" dirty="0"/>
          </a:p>
          <a:p>
            <a:endParaRPr lang="el-GR" sz="2400" dirty="0"/>
          </a:p>
        </p:txBody>
      </p:sp>
      <p:sp>
        <p:nvSpPr>
          <p:cNvPr id="4" name="Τίτλος 3"/>
          <p:cNvSpPr>
            <a:spLocks noGrp="1"/>
          </p:cNvSpPr>
          <p:nvPr>
            <p:ph type="title"/>
          </p:nvPr>
        </p:nvSpPr>
        <p:spPr/>
        <p:txBody>
          <a:bodyPr>
            <a:normAutofit fontScale="90000"/>
          </a:bodyPr>
          <a:lstStyle/>
          <a:p>
            <a:r>
              <a:rPr lang="en-US" dirty="0"/>
              <a:t>I</a:t>
            </a:r>
            <a:r>
              <a:rPr lang="el-GR" dirty="0"/>
              <a:t>Σ ανάλυση σε ΙΕ γλωσσικά δεδομένα </a:t>
            </a:r>
            <a:r>
              <a:rPr lang="el-GR" dirty="0" smtClean="0"/>
              <a:t>(4)</a:t>
            </a:r>
            <a:endParaRPr lang="el-GR" dirty="0"/>
          </a:p>
        </p:txBody>
      </p:sp>
      <p:graphicFrame>
        <p:nvGraphicFramePr>
          <p:cNvPr id="6" name="Θέση περιεχομένου 5" descr="Παράδειγμα της λέξης &quot;καρδιά&quot;" title="Πίνακας"/>
          <p:cNvGraphicFramePr>
            <a:graphicFrameLocks noGrp="1"/>
          </p:cNvGraphicFramePr>
          <p:nvPr>
            <p:ph idx="1"/>
            <p:extLst>
              <p:ext uri="{D42A27DB-BD31-4B8C-83A1-F6EECF244321}">
                <p14:modId xmlns:p14="http://schemas.microsoft.com/office/powerpoint/2010/main" val="1124913542"/>
              </p:ext>
            </p:extLst>
          </p:nvPr>
        </p:nvGraphicFramePr>
        <p:xfrm>
          <a:off x="457200" y="1546225"/>
          <a:ext cx="5111751" cy="3365500"/>
        </p:xfrm>
        <a:graphic>
          <a:graphicData uri="http://schemas.openxmlformats.org/drawingml/2006/table">
            <a:tbl>
              <a:tblPr firstRow="1" bandRow="1">
                <a:tableStyleId>{5C22544A-7EE6-4342-B048-85BDC9FD1C3A}</a:tableStyleId>
              </a:tblPr>
              <a:tblGrid>
                <a:gridCol w="1703917"/>
                <a:gridCol w="1703917"/>
                <a:gridCol w="1703917"/>
              </a:tblGrid>
              <a:tr h="370840">
                <a:tc>
                  <a:txBody>
                    <a:bodyPr/>
                    <a:lstStyle/>
                    <a:p>
                      <a:r>
                        <a:rPr lang="el-GR" sz="1600" dirty="0">
                          <a:effectLst/>
                        </a:rPr>
                        <a:t>Αγγλικά </a:t>
                      </a:r>
                      <a:endParaRPr lang="el-GR" sz="1600" dirty="0">
                        <a:effectLst/>
                        <a:latin typeface="Times New Roman"/>
                      </a:endParaRPr>
                    </a:p>
                  </a:txBody>
                  <a:tcPr marL="19050" marR="19050" marT="19050" marB="19050"/>
                </a:tc>
                <a:tc>
                  <a:txBody>
                    <a:bodyPr/>
                    <a:lstStyle/>
                    <a:p>
                      <a:r>
                        <a:rPr lang="en-GB" sz="1600" b="0" kern="1200" dirty="0">
                          <a:solidFill>
                            <a:schemeClr val="tx1"/>
                          </a:solidFill>
                          <a:effectLst/>
                          <a:latin typeface="+mn-lt"/>
                          <a:ea typeface="+mn-ea"/>
                          <a:cs typeface="+mn-cs"/>
                        </a:rPr>
                        <a:t>heart </a:t>
                      </a:r>
                      <a:endParaRPr lang="el-GR" sz="1600" b="0" kern="1200" dirty="0">
                        <a:solidFill>
                          <a:schemeClr val="tx1"/>
                        </a:solidFill>
                        <a:effectLst/>
                        <a:latin typeface="+mn-lt"/>
                        <a:ea typeface="+mn-ea"/>
                        <a:cs typeface="+mn-cs"/>
                      </a:endParaRPr>
                    </a:p>
                  </a:txBody>
                  <a:tcPr marL="19050" marR="19050" marT="19050" marB="19050"/>
                </a:tc>
                <a:tc>
                  <a:txBody>
                    <a:bodyPr/>
                    <a:lstStyle/>
                    <a:p>
                      <a:r>
                        <a:rPr lang="en-GB" sz="1600" b="0" kern="1200" dirty="0">
                          <a:solidFill>
                            <a:schemeClr val="tx1"/>
                          </a:solidFill>
                          <a:effectLst/>
                          <a:latin typeface="+mn-lt"/>
                          <a:ea typeface="+mn-ea"/>
                          <a:cs typeface="+mn-cs"/>
                        </a:rPr>
                        <a:t>[hart] </a:t>
                      </a:r>
                      <a:endParaRPr lang="el-GR" sz="1600" b="0" kern="1200" dirty="0">
                        <a:solidFill>
                          <a:schemeClr val="tx1"/>
                        </a:solidFill>
                        <a:effectLst/>
                        <a:latin typeface="+mn-lt"/>
                        <a:ea typeface="+mn-ea"/>
                        <a:cs typeface="+mn-cs"/>
                      </a:endParaRPr>
                    </a:p>
                  </a:txBody>
                  <a:tcPr marL="19050" marR="19050" marT="19050" marB="19050"/>
                </a:tc>
              </a:tr>
              <a:tr h="370840">
                <a:tc>
                  <a:txBody>
                    <a:bodyPr/>
                    <a:lstStyle/>
                    <a:p>
                      <a:r>
                        <a:rPr lang="el-GR" sz="1600" dirty="0">
                          <a:effectLst/>
                        </a:rPr>
                        <a:t>Γερμανικά </a:t>
                      </a:r>
                      <a:endParaRPr lang="el-GR" sz="1600" dirty="0">
                        <a:effectLst/>
                        <a:latin typeface="Times New Roman"/>
                      </a:endParaRPr>
                    </a:p>
                  </a:txBody>
                  <a:tcPr marL="19050" marR="19050" marT="19050" marB="19050"/>
                </a:tc>
                <a:tc>
                  <a:txBody>
                    <a:bodyPr/>
                    <a:lstStyle/>
                    <a:p>
                      <a:r>
                        <a:rPr lang="en-US" sz="1600" dirty="0" smtClean="0">
                          <a:effectLst/>
                        </a:rPr>
                        <a:t>h</a:t>
                      </a:r>
                      <a:r>
                        <a:rPr lang="en-GB" sz="1600" dirty="0" err="1" smtClean="0">
                          <a:effectLst/>
                        </a:rPr>
                        <a:t>erz</a:t>
                      </a:r>
                      <a:r>
                        <a:rPr lang="en-GB" sz="1600" dirty="0" smtClean="0">
                          <a:effectLst/>
                        </a:rPr>
                        <a:t> </a:t>
                      </a:r>
                      <a:endParaRPr lang="el-GR" sz="1600" dirty="0">
                        <a:effectLst/>
                        <a:latin typeface="Times New Roman"/>
                      </a:endParaRPr>
                    </a:p>
                  </a:txBody>
                  <a:tcPr marL="19050" marR="19050" marT="19050" marB="19050"/>
                </a:tc>
                <a:tc>
                  <a:txBody>
                    <a:bodyPr/>
                    <a:lstStyle/>
                    <a:p>
                      <a:r>
                        <a:rPr lang="el-GR" sz="1600" dirty="0">
                          <a:effectLst/>
                        </a:rPr>
                        <a:t>[</a:t>
                      </a:r>
                      <a:r>
                        <a:rPr lang="en-GB" sz="1600" dirty="0" err="1">
                          <a:effectLst/>
                        </a:rPr>
                        <a:t>herts</a:t>
                      </a:r>
                      <a:r>
                        <a:rPr lang="el-GR" sz="1600" dirty="0">
                          <a:effectLst/>
                        </a:rPr>
                        <a:t>] </a:t>
                      </a:r>
                      <a:endParaRPr lang="el-GR" sz="1600" dirty="0">
                        <a:effectLst/>
                        <a:latin typeface="Times New Roman"/>
                      </a:endParaRPr>
                    </a:p>
                  </a:txBody>
                  <a:tcPr marL="19050" marR="19050" marT="19050" marB="19050"/>
                </a:tc>
              </a:tr>
              <a:tr h="370840">
                <a:tc>
                  <a:txBody>
                    <a:bodyPr/>
                    <a:lstStyle/>
                    <a:p>
                      <a:r>
                        <a:rPr lang="el-GR" sz="1600">
                          <a:effectLst/>
                        </a:rPr>
                        <a:t>Ελληνικά </a:t>
                      </a:r>
                      <a:endParaRPr lang="el-GR" sz="1600">
                        <a:effectLst/>
                        <a:latin typeface="Times New Roman"/>
                      </a:endParaRPr>
                    </a:p>
                  </a:txBody>
                  <a:tcPr marL="19050" marR="19050" marT="19050" marB="19050"/>
                </a:tc>
                <a:tc>
                  <a:txBody>
                    <a:bodyPr/>
                    <a:lstStyle/>
                    <a:p>
                      <a:r>
                        <a:rPr lang="en-GB" sz="1600" dirty="0" err="1">
                          <a:effectLst/>
                        </a:rPr>
                        <a:t>kard</a:t>
                      </a:r>
                      <a:r>
                        <a:rPr lang="el-GR" sz="1600" dirty="0">
                          <a:effectLst/>
                        </a:rPr>
                        <a:t>-</a:t>
                      </a:r>
                      <a:r>
                        <a:rPr lang="en-GB" sz="1600" dirty="0">
                          <a:effectLst/>
                        </a:rPr>
                        <a:t>i</a:t>
                      </a:r>
                      <a:r>
                        <a:rPr lang="el-GR" sz="1600" dirty="0">
                          <a:effectLst/>
                        </a:rPr>
                        <a:t>ά </a:t>
                      </a:r>
                      <a:endParaRPr lang="el-GR" sz="1600" dirty="0">
                        <a:effectLst/>
                        <a:latin typeface="Times New Roman"/>
                      </a:endParaRPr>
                    </a:p>
                  </a:txBody>
                  <a:tcPr marL="19050" marR="19050" marT="19050" marB="19050"/>
                </a:tc>
                <a:tc>
                  <a:txBody>
                    <a:bodyPr/>
                    <a:lstStyle/>
                    <a:p>
                      <a:r>
                        <a:rPr lang="el-GR" sz="1600" dirty="0">
                          <a:effectLst/>
                        </a:rPr>
                        <a:t>[</a:t>
                      </a:r>
                      <a:r>
                        <a:rPr lang="en-GB" sz="1600" dirty="0" err="1">
                          <a:effectLst/>
                        </a:rPr>
                        <a:t>kard</a:t>
                      </a:r>
                      <a:r>
                        <a:rPr lang="el-GR" sz="1600" dirty="0">
                          <a:effectLst/>
                        </a:rPr>
                        <a:t>-</a:t>
                      </a:r>
                      <a:r>
                        <a:rPr lang="en-GB" sz="1600" dirty="0">
                          <a:effectLst/>
                        </a:rPr>
                        <a:t>i</a:t>
                      </a:r>
                      <a:r>
                        <a:rPr lang="el-GR" sz="1600" dirty="0">
                          <a:effectLst/>
                        </a:rPr>
                        <a:t>ά] </a:t>
                      </a:r>
                      <a:endParaRPr lang="el-GR" sz="1600" dirty="0">
                        <a:effectLst/>
                        <a:latin typeface="Times New Roman"/>
                      </a:endParaRPr>
                    </a:p>
                  </a:txBody>
                  <a:tcPr marL="19050" marR="19050" marT="19050" marB="19050"/>
                </a:tc>
              </a:tr>
              <a:tr h="370840">
                <a:tc>
                  <a:txBody>
                    <a:bodyPr/>
                    <a:lstStyle/>
                    <a:p>
                      <a:r>
                        <a:rPr lang="el-GR" sz="1600" dirty="0">
                          <a:effectLst/>
                        </a:rPr>
                        <a:t>Γαλλικά </a:t>
                      </a:r>
                      <a:endParaRPr lang="el-GR" sz="1600" dirty="0">
                        <a:effectLst/>
                        <a:latin typeface="Times New Roman"/>
                      </a:endParaRPr>
                    </a:p>
                  </a:txBody>
                  <a:tcPr marL="19050" marR="19050" marT="19050" marB="19050"/>
                </a:tc>
                <a:tc>
                  <a:txBody>
                    <a:bodyPr/>
                    <a:lstStyle/>
                    <a:p>
                      <a:r>
                        <a:rPr lang="en-GB" sz="1600" dirty="0">
                          <a:effectLst/>
                        </a:rPr>
                        <a:t>c</a:t>
                      </a:r>
                      <a:r>
                        <a:rPr lang="el-GR" sz="1600" dirty="0">
                          <a:effectLst/>
                        </a:rPr>
                        <a:t>à</a:t>
                      </a:r>
                      <a:r>
                        <a:rPr lang="en-GB" sz="1600" dirty="0" err="1">
                          <a:effectLst/>
                        </a:rPr>
                        <a:t>ur</a:t>
                      </a:r>
                      <a:r>
                        <a:rPr lang="en-GB" sz="1600" dirty="0">
                          <a:effectLst/>
                        </a:rPr>
                        <a:t> </a:t>
                      </a:r>
                      <a:endParaRPr lang="el-GR" sz="1600" dirty="0">
                        <a:effectLst/>
                        <a:latin typeface="Times New Roman"/>
                      </a:endParaRPr>
                    </a:p>
                  </a:txBody>
                  <a:tcPr marL="19050" marR="19050" marT="19050" marB="19050"/>
                </a:tc>
                <a:tc>
                  <a:txBody>
                    <a:bodyPr/>
                    <a:lstStyle/>
                    <a:p>
                      <a:r>
                        <a:rPr lang="el-GR" sz="1600" dirty="0">
                          <a:effectLst/>
                        </a:rPr>
                        <a:t>[</a:t>
                      </a:r>
                      <a:r>
                        <a:rPr lang="en-GB" sz="1600" dirty="0">
                          <a:effectLst/>
                        </a:rPr>
                        <a:t>k</a:t>
                      </a:r>
                      <a:r>
                        <a:rPr lang="el-GR" sz="1600" dirty="0">
                          <a:effectLst/>
                        </a:rPr>
                        <a:t>à</a:t>
                      </a:r>
                      <a:r>
                        <a:rPr lang="en-GB" sz="1600" dirty="0">
                          <a:effectLst/>
                        </a:rPr>
                        <a:t>r</a:t>
                      </a:r>
                      <a:r>
                        <a:rPr lang="el-GR" sz="1600" dirty="0">
                          <a:effectLst/>
                        </a:rPr>
                        <a:t>] </a:t>
                      </a:r>
                      <a:endParaRPr lang="el-GR" sz="1600" dirty="0">
                        <a:effectLst/>
                        <a:latin typeface="Times New Roman"/>
                      </a:endParaRPr>
                    </a:p>
                  </a:txBody>
                  <a:tcPr marL="19050" marR="19050" marT="19050" marB="19050"/>
                </a:tc>
              </a:tr>
              <a:tr h="370840">
                <a:tc>
                  <a:txBody>
                    <a:bodyPr/>
                    <a:lstStyle/>
                    <a:p>
                      <a:r>
                        <a:rPr lang="el-GR" sz="1600">
                          <a:effectLst/>
                        </a:rPr>
                        <a:t>Λατινικά </a:t>
                      </a:r>
                      <a:endParaRPr lang="el-GR" sz="1600">
                        <a:effectLst/>
                        <a:latin typeface="Times New Roman"/>
                      </a:endParaRPr>
                    </a:p>
                  </a:txBody>
                  <a:tcPr marL="19050" marR="19050" marT="19050" marB="19050"/>
                </a:tc>
                <a:tc>
                  <a:txBody>
                    <a:bodyPr/>
                    <a:lstStyle/>
                    <a:p>
                      <a:r>
                        <a:rPr lang="en-GB" sz="1600" dirty="0">
                          <a:effectLst/>
                        </a:rPr>
                        <a:t>cord-is </a:t>
                      </a:r>
                      <a:endParaRPr lang="el-GR" sz="1600" dirty="0">
                        <a:effectLst/>
                        <a:latin typeface="Times New Roman"/>
                      </a:endParaRPr>
                    </a:p>
                  </a:txBody>
                  <a:tcPr marL="19050" marR="19050" marT="19050" marB="19050"/>
                </a:tc>
                <a:tc>
                  <a:txBody>
                    <a:bodyPr/>
                    <a:lstStyle/>
                    <a:p>
                      <a:r>
                        <a:rPr lang="en-GB" sz="1600" dirty="0">
                          <a:effectLst/>
                        </a:rPr>
                        <a:t>[</a:t>
                      </a:r>
                      <a:r>
                        <a:rPr lang="en-GB" sz="1600" dirty="0" err="1">
                          <a:effectLst/>
                        </a:rPr>
                        <a:t>kord</a:t>
                      </a:r>
                      <a:r>
                        <a:rPr lang="en-GB" sz="1600" dirty="0">
                          <a:effectLst/>
                        </a:rPr>
                        <a:t>-is] </a:t>
                      </a:r>
                      <a:endParaRPr lang="el-GR" sz="1600" dirty="0">
                        <a:effectLst/>
                        <a:latin typeface="Times New Roman"/>
                      </a:endParaRPr>
                    </a:p>
                  </a:txBody>
                  <a:tcPr marL="19050" marR="19050" marT="19050" marB="19050"/>
                </a:tc>
              </a:tr>
              <a:tr h="370840">
                <a:tc>
                  <a:txBody>
                    <a:bodyPr/>
                    <a:lstStyle/>
                    <a:p>
                      <a:r>
                        <a:rPr lang="el-GR" sz="1600" dirty="0">
                          <a:effectLst/>
                        </a:rPr>
                        <a:t>Ρωσικά </a:t>
                      </a:r>
                      <a:endParaRPr lang="el-GR" sz="1600" dirty="0">
                        <a:effectLst/>
                        <a:latin typeface="Times New Roman"/>
                      </a:endParaRPr>
                    </a:p>
                  </a:txBody>
                  <a:tcPr marL="19050" marR="19050" marT="19050" marB="19050"/>
                </a:tc>
                <a:tc>
                  <a:txBody>
                    <a:bodyPr/>
                    <a:lstStyle/>
                    <a:p>
                      <a:r>
                        <a:rPr lang="fr-FR" sz="1600" dirty="0" err="1">
                          <a:effectLst/>
                        </a:rPr>
                        <a:t>serd</a:t>
                      </a:r>
                      <a:r>
                        <a:rPr lang="fr-FR" sz="1600" dirty="0">
                          <a:effectLst/>
                        </a:rPr>
                        <a:t>-ce </a:t>
                      </a:r>
                      <a:endParaRPr lang="el-GR" sz="1600" dirty="0">
                        <a:effectLst/>
                        <a:latin typeface="Times New Roman"/>
                      </a:endParaRPr>
                    </a:p>
                  </a:txBody>
                  <a:tcPr marL="19050" marR="19050" marT="19050" marB="19050"/>
                </a:tc>
                <a:tc>
                  <a:txBody>
                    <a:bodyPr/>
                    <a:lstStyle/>
                    <a:p>
                      <a:r>
                        <a:rPr lang="el-GR" sz="1600" dirty="0">
                          <a:effectLst/>
                        </a:rPr>
                        <a:t>[</a:t>
                      </a:r>
                      <a:r>
                        <a:rPr lang="fr-FR" sz="1600" dirty="0">
                          <a:effectLst/>
                        </a:rPr>
                        <a:t>s</a:t>
                      </a:r>
                      <a:r>
                        <a:rPr lang="el-GR" sz="1600" dirty="0">
                          <a:effectLst/>
                        </a:rPr>
                        <a:t>'</a:t>
                      </a:r>
                      <a:r>
                        <a:rPr lang="fr-FR" sz="1600" dirty="0" err="1">
                          <a:effectLst/>
                        </a:rPr>
                        <a:t>erd</a:t>
                      </a:r>
                      <a:r>
                        <a:rPr lang="el-GR" sz="1600" dirty="0">
                          <a:effectLst/>
                        </a:rPr>
                        <a:t>-</a:t>
                      </a:r>
                      <a:r>
                        <a:rPr lang="fr-FR" sz="1600" dirty="0" err="1">
                          <a:effectLst/>
                        </a:rPr>
                        <a:t>cy</a:t>
                      </a:r>
                      <a:r>
                        <a:rPr lang="el-GR" sz="1600" dirty="0">
                          <a:effectLst/>
                        </a:rPr>
                        <a:t>] </a:t>
                      </a:r>
                      <a:endParaRPr lang="el-GR" sz="1600" dirty="0">
                        <a:effectLst/>
                        <a:latin typeface="Times New Roman"/>
                      </a:endParaRPr>
                    </a:p>
                  </a:txBody>
                  <a:tcPr marL="19050" marR="19050" marT="19050" marB="19050"/>
                </a:tc>
              </a:tr>
              <a:tr h="370840">
                <a:tc>
                  <a:txBody>
                    <a:bodyPr/>
                    <a:lstStyle/>
                    <a:p>
                      <a:r>
                        <a:rPr lang="el-GR" sz="1600">
                          <a:effectLst/>
                        </a:rPr>
                        <a:t>Ινδικά </a:t>
                      </a:r>
                      <a:endParaRPr lang="el-GR" sz="1600">
                        <a:effectLst/>
                        <a:latin typeface="Times New Roman"/>
                      </a:endParaRPr>
                    </a:p>
                  </a:txBody>
                  <a:tcPr marL="19050" marR="19050" marT="19050" marB="19050"/>
                </a:tc>
                <a:tc>
                  <a:txBody>
                    <a:bodyPr/>
                    <a:lstStyle/>
                    <a:p>
                      <a:r>
                        <a:rPr lang="es-ES" sz="1600" dirty="0" err="1">
                          <a:effectLst/>
                        </a:rPr>
                        <a:t>xrid</a:t>
                      </a:r>
                      <a:r>
                        <a:rPr lang="es-ES" sz="1600" dirty="0">
                          <a:effectLst/>
                        </a:rPr>
                        <a:t>-aj </a:t>
                      </a:r>
                      <a:endParaRPr lang="el-GR" sz="1600" dirty="0">
                        <a:effectLst/>
                        <a:latin typeface="Times New Roman"/>
                      </a:endParaRPr>
                    </a:p>
                  </a:txBody>
                  <a:tcPr marL="19050" marR="19050" marT="19050" marB="19050"/>
                </a:tc>
                <a:tc>
                  <a:txBody>
                    <a:bodyPr/>
                    <a:lstStyle/>
                    <a:p>
                      <a:r>
                        <a:rPr lang="es-ES" sz="1600" dirty="0">
                          <a:effectLst/>
                        </a:rPr>
                        <a:t>[</a:t>
                      </a:r>
                      <a:r>
                        <a:rPr lang="es-ES" sz="1600" dirty="0" err="1">
                          <a:effectLst/>
                        </a:rPr>
                        <a:t>hrid</a:t>
                      </a:r>
                      <a:r>
                        <a:rPr lang="es-ES" sz="1600" dirty="0">
                          <a:effectLst/>
                        </a:rPr>
                        <a:t>-aj] </a:t>
                      </a:r>
                      <a:endParaRPr lang="el-GR" sz="1600" dirty="0">
                        <a:effectLst/>
                        <a:latin typeface="Times New Roman"/>
                      </a:endParaRPr>
                    </a:p>
                  </a:txBody>
                  <a:tcPr marL="19050" marR="19050" marT="19050" marB="19050"/>
                </a:tc>
              </a:tr>
              <a:tr h="370840">
                <a:tc>
                  <a:txBody>
                    <a:bodyPr/>
                    <a:lstStyle/>
                    <a:p>
                      <a:pPr algn="just">
                        <a:spcAft>
                          <a:spcPts val="0"/>
                        </a:spcAft>
                      </a:pPr>
                      <a:r>
                        <a:rPr lang="el-GR" sz="2400" dirty="0">
                          <a:effectLst/>
                        </a:rPr>
                        <a:t>Πιθανές ΙΕ μορφές</a:t>
                      </a:r>
                      <a:endParaRPr lang="el-GR" sz="2400" dirty="0">
                        <a:effectLst/>
                        <a:latin typeface="Times New Roman"/>
                        <a:ea typeface="Times New Roman"/>
                      </a:endParaRPr>
                    </a:p>
                  </a:txBody>
                  <a:tcPr marL="19050" marR="19050" marT="19050" marB="19050"/>
                </a:tc>
                <a:tc>
                  <a:txBody>
                    <a:bodyPr/>
                    <a:lstStyle/>
                    <a:p>
                      <a:pPr fontAlgn="base" hangingPunct="0">
                        <a:spcAft>
                          <a:spcPts val="0"/>
                        </a:spcAft>
                      </a:pPr>
                      <a:r>
                        <a:rPr lang="en-GB" sz="1600" dirty="0">
                          <a:effectLst/>
                        </a:rPr>
                        <a:t>*[</a:t>
                      </a:r>
                      <a:r>
                        <a:rPr lang="en-GB" sz="1600" dirty="0" smtClean="0">
                          <a:effectLst/>
                        </a:rPr>
                        <a:t>h/k/s]</a:t>
                      </a:r>
                      <a:endParaRPr lang="el-GR" sz="1600" dirty="0">
                        <a:effectLst/>
                        <a:latin typeface="Times New Roman"/>
                      </a:endParaRPr>
                    </a:p>
                  </a:txBody>
                  <a:tcPr marL="19050" marR="19050" marT="19050" marB="19050"/>
                </a:tc>
                <a:tc>
                  <a:txBody>
                    <a:bodyPr/>
                    <a:lstStyle/>
                    <a:p>
                      <a:pPr marL="0" algn="l" defTabSz="914400" rtl="0" eaLnBrk="1" fontAlgn="base" latinLnBrk="0" hangingPunct="0">
                        <a:spcAft>
                          <a:spcPts val="0"/>
                        </a:spcAft>
                      </a:pPr>
                      <a:r>
                        <a:rPr lang="en-US" sz="1600" kern="1200" dirty="0" err="1" smtClean="0">
                          <a:solidFill>
                            <a:schemeClr val="dk1"/>
                          </a:solidFill>
                          <a:effectLst/>
                          <a:latin typeface="+mn-lt"/>
                          <a:ea typeface="+mn-ea"/>
                          <a:cs typeface="+mn-cs"/>
                        </a:rPr>
                        <a:t>Vr</a:t>
                      </a:r>
                      <a:r>
                        <a:rPr lang="en-US" sz="1600" kern="1200" dirty="0" smtClean="0">
                          <a:solidFill>
                            <a:schemeClr val="dk1"/>
                          </a:solidFill>
                          <a:effectLst/>
                          <a:latin typeface="+mn-lt"/>
                          <a:ea typeface="+mn-ea"/>
                          <a:cs typeface="+mn-cs"/>
                        </a:rPr>
                        <a:t>[d/t/c]</a:t>
                      </a:r>
                      <a:endParaRPr lang="el-GR" sz="1600" kern="1200" dirty="0">
                        <a:solidFill>
                          <a:schemeClr val="dk1"/>
                        </a:solidFill>
                        <a:effectLst/>
                        <a:latin typeface="+mn-lt"/>
                        <a:ea typeface="+mn-ea"/>
                        <a:cs typeface="+mn-cs"/>
                      </a:endParaRPr>
                    </a:p>
                  </a:txBody>
                  <a:tcPr marL="19050" marR="19050" marT="19050" marB="19050"/>
                </a:tc>
              </a:tr>
            </a:tbl>
          </a:graphicData>
        </a:graphic>
      </p:graphicFrame>
      <p:sp>
        <p:nvSpPr>
          <p:cNvPr id="7" name="Rectangle 6"/>
          <p:cNvSpPr/>
          <p:nvPr/>
        </p:nvSpPr>
        <p:spPr>
          <a:xfrm>
            <a:off x="755576" y="5229200"/>
            <a:ext cx="4568302" cy="369332"/>
          </a:xfrm>
          <a:prstGeom prst="rect">
            <a:avLst/>
          </a:prstGeom>
        </p:spPr>
        <p:txBody>
          <a:bodyPr wrap="none">
            <a:spAutoFit/>
          </a:bodyPr>
          <a:lstStyle/>
          <a:p>
            <a:r>
              <a:rPr lang="el-GR" dirty="0"/>
              <a:t>Υποθετική ΙΕ ρίζα: </a:t>
            </a:r>
            <a:r>
              <a:rPr lang="el-GR" b="1" dirty="0">
                <a:solidFill>
                  <a:srgbClr val="FF0000"/>
                </a:solidFill>
              </a:rPr>
              <a:t>*</a:t>
            </a:r>
            <a:r>
              <a:rPr lang="el-GR" b="1" dirty="0" err="1">
                <a:solidFill>
                  <a:srgbClr val="FF0000"/>
                </a:solidFill>
              </a:rPr>
              <a:t>kord</a:t>
            </a:r>
            <a:r>
              <a:rPr lang="el-GR" b="1" dirty="0">
                <a:solidFill>
                  <a:srgbClr val="FF0000"/>
                </a:solidFill>
              </a:rPr>
              <a:t>-/</a:t>
            </a:r>
            <a:r>
              <a:rPr lang="el-GR" b="1" dirty="0" err="1">
                <a:solidFill>
                  <a:srgbClr val="FF0000"/>
                </a:solidFill>
              </a:rPr>
              <a:t>kerd</a:t>
            </a:r>
            <a:r>
              <a:rPr lang="el-GR" b="1" dirty="0">
                <a:solidFill>
                  <a:srgbClr val="FF0000"/>
                </a:solidFill>
              </a:rPr>
              <a:t>-/</a:t>
            </a:r>
            <a:r>
              <a:rPr lang="el-GR" b="1" dirty="0" err="1">
                <a:solidFill>
                  <a:srgbClr val="FF0000"/>
                </a:solidFill>
              </a:rPr>
              <a:t>krd</a:t>
            </a:r>
            <a:r>
              <a:rPr lang="el-GR" b="1" dirty="0">
                <a:solidFill>
                  <a:srgbClr val="FF0000"/>
                </a:solidFill>
              </a:rPr>
              <a:t>- </a:t>
            </a:r>
            <a:r>
              <a:rPr lang="el-GR" b="1" dirty="0"/>
              <a:t>"καρδιά"</a:t>
            </a:r>
            <a:endParaRPr lang="el-GR" dirty="0"/>
          </a:p>
        </p:txBody>
      </p:sp>
    </p:spTree>
    <p:extLst>
      <p:ext uri="{BB962C8B-B14F-4D97-AF65-F5344CB8AC3E}">
        <p14:creationId xmlns:p14="http://schemas.microsoft.com/office/powerpoint/2010/main" val="3726445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5678487" y="1418400"/>
            <a:ext cx="3213993" cy="4818912"/>
          </a:xfrm>
        </p:spPr>
        <p:txBody>
          <a:bodyPr>
            <a:noAutofit/>
          </a:bodyPr>
          <a:lstStyle/>
          <a:p>
            <a:r>
              <a:rPr lang="el-GR" sz="2400" dirty="0"/>
              <a:t>Οι διαχρονικές παραγωγές είναι διαφορετικές από τις συγχρονικές γιατί λειτουργούν με την πάροδο του χρόνου. </a:t>
            </a:r>
          </a:p>
          <a:p>
            <a:r>
              <a:rPr lang="el-GR" sz="2400" dirty="0" smtClean="0"/>
              <a:t>Οι κανόνες που εφαρμόζονται σε αυτούς, εφαρμόζονται με χρονολογική σειρά, που πολλές φορές μάς δίνει ενδιαφέρουσες ιστορικές πληροφορίες. </a:t>
            </a:r>
            <a:endParaRPr lang="el-GR" sz="2400" dirty="0"/>
          </a:p>
        </p:txBody>
      </p:sp>
      <p:sp>
        <p:nvSpPr>
          <p:cNvPr id="4" name="Τίτλος 3"/>
          <p:cNvSpPr>
            <a:spLocks noGrp="1"/>
          </p:cNvSpPr>
          <p:nvPr>
            <p:ph type="title"/>
          </p:nvPr>
        </p:nvSpPr>
        <p:spPr/>
        <p:txBody>
          <a:bodyPr>
            <a:normAutofit/>
          </a:bodyPr>
          <a:lstStyle/>
          <a:p>
            <a:r>
              <a:rPr lang="el-GR" dirty="0"/>
              <a:t>Διαχρονικές </a:t>
            </a:r>
            <a:r>
              <a:rPr lang="el-GR" dirty="0" smtClean="0"/>
              <a:t>παραγωγές (1)</a:t>
            </a:r>
            <a:endParaRPr lang="el-GR" dirty="0"/>
          </a:p>
        </p:txBody>
      </p:sp>
      <p:graphicFrame>
        <p:nvGraphicFramePr>
          <p:cNvPr id="6" name="Θέση περιεχομένου 5" descr="Λέξεις που παράγονται από τη ρίζα &quot;καρδιά&quot;" title="Πίνακας"/>
          <p:cNvGraphicFramePr>
            <a:graphicFrameLocks noGrp="1"/>
          </p:cNvGraphicFramePr>
          <p:nvPr>
            <p:ph idx="1"/>
            <p:extLst>
              <p:ext uri="{D42A27DB-BD31-4B8C-83A1-F6EECF244321}">
                <p14:modId xmlns:p14="http://schemas.microsoft.com/office/powerpoint/2010/main" val="1907239681"/>
              </p:ext>
            </p:extLst>
          </p:nvPr>
        </p:nvGraphicFramePr>
        <p:xfrm>
          <a:off x="251520" y="1483095"/>
          <a:ext cx="5111752" cy="3459480"/>
        </p:xfrm>
        <a:graphic>
          <a:graphicData uri="http://schemas.openxmlformats.org/drawingml/2006/table">
            <a:tbl>
              <a:tblPr firstRow="1" bandRow="1">
                <a:tableStyleId>{5C22544A-7EE6-4342-B048-85BDC9FD1C3A}</a:tableStyleId>
              </a:tblPr>
              <a:tblGrid>
                <a:gridCol w="1277938"/>
                <a:gridCol w="1277938"/>
                <a:gridCol w="1277938"/>
                <a:gridCol w="1277938"/>
              </a:tblGrid>
              <a:tr h="370840">
                <a:tc>
                  <a:txBody>
                    <a:bodyPr/>
                    <a:lstStyle/>
                    <a:p>
                      <a:pPr algn="ctr">
                        <a:spcAft>
                          <a:spcPts val="0"/>
                        </a:spcAft>
                      </a:pPr>
                      <a:r>
                        <a:rPr lang="el-GR" sz="1600" dirty="0" err="1">
                          <a:effectLst/>
                        </a:rPr>
                        <a:t>Ινδο</a:t>
                      </a:r>
                      <a:r>
                        <a:rPr lang="el-GR" sz="1600" dirty="0">
                          <a:effectLst/>
                        </a:rPr>
                        <a:t>-ευρωπαϊκή Γλώσσα</a:t>
                      </a:r>
                      <a:endParaRPr lang="el-GR" sz="1200" dirty="0">
                        <a:effectLst/>
                        <a:latin typeface="Times New Roman"/>
                        <a:ea typeface="Times New Roman"/>
                      </a:endParaRPr>
                    </a:p>
                  </a:txBody>
                  <a:tcPr marL="19050" marR="19050" marT="19050" marB="19050" anchor="ctr"/>
                </a:tc>
                <a:tc>
                  <a:txBody>
                    <a:bodyPr/>
                    <a:lstStyle/>
                    <a:p>
                      <a:pPr algn="ctr">
                        <a:spcAft>
                          <a:spcPts val="0"/>
                        </a:spcAft>
                      </a:pPr>
                      <a:endParaRPr lang="el-GR" sz="1200" dirty="0">
                        <a:effectLst/>
                        <a:latin typeface="Times New Roman"/>
                        <a:ea typeface="Times New Roman"/>
                      </a:endParaRPr>
                    </a:p>
                  </a:txBody>
                  <a:tcPr marL="19050" marR="19050" marT="19050" marB="19050" anchor="ctr"/>
                </a:tc>
                <a:tc>
                  <a:txBody>
                    <a:bodyPr/>
                    <a:lstStyle/>
                    <a:p>
                      <a:pPr algn="ctr">
                        <a:spcAft>
                          <a:spcPts val="0"/>
                        </a:spcAft>
                      </a:pPr>
                      <a:endParaRPr lang="el-GR" sz="1200" dirty="0">
                        <a:effectLst/>
                        <a:latin typeface="Times New Roman"/>
                        <a:ea typeface="Times New Roman"/>
                      </a:endParaRPr>
                    </a:p>
                  </a:txBody>
                  <a:tcPr marL="19050" marR="19050" marT="19050" marB="19050" anchor="ctr"/>
                </a:tc>
                <a:tc>
                  <a:txBody>
                    <a:bodyPr/>
                    <a:lstStyle/>
                    <a:p>
                      <a:pPr algn="ctr">
                        <a:spcAft>
                          <a:spcPts val="0"/>
                        </a:spcAft>
                      </a:pPr>
                      <a:endParaRPr lang="el-GR" sz="1200" dirty="0">
                        <a:effectLst/>
                        <a:latin typeface="Times New Roman"/>
                        <a:ea typeface="Times New Roman"/>
                      </a:endParaRPr>
                    </a:p>
                  </a:txBody>
                  <a:tcPr marL="19050" marR="19050" marT="19050" marB="19050" anchor="ctr"/>
                </a:tc>
              </a:tr>
              <a:tr h="370840">
                <a:tc>
                  <a:txBody>
                    <a:bodyPr/>
                    <a:lstStyle/>
                    <a:p>
                      <a:pPr algn="ctr">
                        <a:spcAft>
                          <a:spcPts val="0"/>
                        </a:spcAft>
                      </a:pPr>
                      <a:r>
                        <a:rPr lang="el-GR" sz="1600" b="1" dirty="0">
                          <a:effectLst/>
                        </a:rPr>
                        <a:t>Ρίζες</a:t>
                      </a:r>
                      <a:endParaRPr lang="el-GR" sz="1600" b="1" dirty="0">
                        <a:effectLst/>
                        <a:latin typeface="Times New Roman"/>
                        <a:ea typeface="Times New Roman"/>
                      </a:endParaRPr>
                    </a:p>
                  </a:txBody>
                  <a:tcPr marL="19050" marR="19050" marT="19050" marB="19050" anchor="ctr"/>
                </a:tc>
                <a:tc>
                  <a:txBody>
                    <a:bodyPr/>
                    <a:lstStyle/>
                    <a:p>
                      <a:pPr algn="ctr">
                        <a:spcAft>
                          <a:spcPts val="0"/>
                        </a:spcAft>
                      </a:pPr>
                      <a:r>
                        <a:rPr lang="el-GR" sz="1600" b="1" dirty="0">
                          <a:effectLst/>
                        </a:rPr>
                        <a:t>Κανόνες</a:t>
                      </a:r>
                      <a:endParaRPr lang="el-GR" sz="1600" b="1" dirty="0">
                        <a:effectLst/>
                        <a:latin typeface="Times New Roman"/>
                        <a:ea typeface="Times New Roman"/>
                      </a:endParaRPr>
                    </a:p>
                  </a:txBody>
                  <a:tcPr marL="19050" marR="19050" marT="19050" marB="19050" anchor="ctr"/>
                </a:tc>
                <a:tc>
                  <a:txBody>
                    <a:bodyPr/>
                    <a:lstStyle/>
                    <a:p>
                      <a:pPr algn="ctr">
                        <a:spcAft>
                          <a:spcPts val="0"/>
                        </a:spcAft>
                      </a:pPr>
                      <a:r>
                        <a:rPr lang="el-GR" sz="1600" b="1" dirty="0">
                          <a:effectLst/>
                        </a:rPr>
                        <a:t>Ρίζες</a:t>
                      </a:r>
                      <a:endParaRPr lang="el-GR" sz="1600" b="1" dirty="0">
                        <a:effectLst/>
                        <a:latin typeface="Times New Roman"/>
                        <a:ea typeface="Times New Roman"/>
                      </a:endParaRPr>
                    </a:p>
                  </a:txBody>
                  <a:tcPr marL="19050" marR="19050" marT="19050" marB="19050" anchor="ctr"/>
                </a:tc>
                <a:tc>
                  <a:txBody>
                    <a:bodyPr/>
                    <a:lstStyle/>
                    <a:p>
                      <a:pPr algn="ctr">
                        <a:spcAft>
                          <a:spcPts val="0"/>
                        </a:spcAft>
                      </a:pPr>
                      <a:r>
                        <a:rPr lang="el-GR" sz="1600" b="1" dirty="0">
                          <a:effectLst/>
                        </a:rPr>
                        <a:t>Κανόνες</a:t>
                      </a:r>
                      <a:endParaRPr lang="el-GR" sz="1600" b="1" dirty="0">
                        <a:effectLst/>
                        <a:latin typeface="Times New Roman"/>
                        <a:ea typeface="Times New Roman"/>
                      </a:endParaRPr>
                    </a:p>
                  </a:txBody>
                  <a:tcPr marL="19050" marR="19050" marT="19050" marB="19050" anchor="ctr"/>
                </a:tc>
              </a:tr>
              <a:tr h="370840">
                <a:tc>
                  <a:txBody>
                    <a:bodyPr/>
                    <a:lstStyle/>
                    <a:p>
                      <a:pPr algn="ctr">
                        <a:spcAft>
                          <a:spcPts val="0"/>
                        </a:spcAft>
                      </a:pPr>
                      <a:r>
                        <a:rPr lang="en-GB" sz="1600" dirty="0">
                          <a:effectLst/>
                        </a:rPr>
                        <a:t>*</a:t>
                      </a:r>
                      <a:r>
                        <a:rPr lang="en-GB" sz="1600" dirty="0" err="1">
                          <a:effectLst/>
                        </a:rPr>
                        <a:t>krd</a:t>
                      </a:r>
                      <a:r>
                        <a:rPr lang="en-GB" sz="1600" dirty="0">
                          <a:effectLst/>
                        </a:rPr>
                        <a:t>-</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n-GB" sz="1600" dirty="0">
                          <a:effectLst/>
                        </a:rPr>
                        <a:t>* * *</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n-GB" sz="1600" dirty="0">
                          <a:effectLst/>
                        </a:rPr>
                        <a:t>*</a:t>
                      </a:r>
                      <a:r>
                        <a:rPr lang="en-GB" sz="1600" dirty="0" err="1">
                          <a:effectLst/>
                        </a:rPr>
                        <a:t>kord</a:t>
                      </a:r>
                      <a:r>
                        <a:rPr lang="en-GB" sz="1600" dirty="0">
                          <a:effectLst/>
                        </a:rPr>
                        <a:t>-is</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l-GR" sz="1600" dirty="0">
                          <a:effectLst/>
                        </a:rPr>
                        <a:t>* * *</a:t>
                      </a:r>
                      <a:endParaRPr lang="el-GR" sz="1600" dirty="0">
                        <a:effectLst/>
                        <a:latin typeface="Times New Roman"/>
                        <a:ea typeface="Times New Roman"/>
                      </a:endParaRPr>
                    </a:p>
                  </a:txBody>
                  <a:tcPr marL="19050" marR="19050" marT="19050" marB="19050" anchor="ctr"/>
                </a:tc>
              </a:tr>
              <a:tr h="370840">
                <a:tc>
                  <a:txBody>
                    <a:bodyPr/>
                    <a:lstStyle/>
                    <a:p>
                      <a:pPr algn="ctr">
                        <a:spcAft>
                          <a:spcPts val="0"/>
                        </a:spcAft>
                      </a:pPr>
                      <a:r>
                        <a:rPr lang="en-GB" sz="1600" dirty="0" err="1">
                          <a:effectLst/>
                        </a:rPr>
                        <a:t>hrd</a:t>
                      </a:r>
                      <a:r>
                        <a:rPr lang="el-GR" sz="1600" dirty="0">
                          <a:effectLst/>
                        </a:rPr>
                        <a:t>- (</a:t>
                      </a:r>
                      <a:r>
                        <a:rPr lang="el-GR" sz="1600" dirty="0" err="1">
                          <a:effectLst/>
                        </a:rPr>
                        <a:t>Σανσκριτ</a:t>
                      </a:r>
                      <a:r>
                        <a:rPr lang="el-GR" sz="1600" dirty="0">
                          <a:effectLst/>
                        </a:rPr>
                        <a:t>.)</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l-GR" sz="1600" dirty="0">
                          <a:effectLst/>
                        </a:rPr>
                        <a:t>Συρρίκνωση συμφώνου</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n-GB" sz="1600" dirty="0" err="1">
                          <a:effectLst/>
                        </a:rPr>
                        <a:t>kord</a:t>
                      </a:r>
                      <a:r>
                        <a:rPr lang="en-GB" sz="1600" dirty="0">
                          <a:effectLst/>
                        </a:rPr>
                        <a:t>-s</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l-GR" sz="1600" dirty="0">
                          <a:effectLst/>
                        </a:rPr>
                        <a:t>Συγκοπή</a:t>
                      </a:r>
                      <a:endParaRPr lang="el-GR" sz="1600" dirty="0">
                        <a:effectLst/>
                        <a:latin typeface="Times New Roman"/>
                        <a:ea typeface="Times New Roman"/>
                      </a:endParaRPr>
                    </a:p>
                  </a:txBody>
                  <a:tcPr marL="19050" marR="19050" marT="19050" marB="19050" anchor="ctr"/>
                </a:tc>
              </a:tr>
              <a:tr h="370840">
                <a:tc>
                  <a:txBody>
                    <a:bodyPr/>
                    <a:lstStyle/>
                    <a:p>
                      <a:pPr algn="ctr">
                        <a:spcAft>
                          <a:spcPts val="0"/>
                        </a:spcAft>
                      </a:pPr>
                      <a:r>
                        <a:rPr lang="en-GB" sz="1600" dirty="0" err="1">
                          <a:effectLst/>
                        </a:rPr>
                        <a:t>hird</a:t>
                      </a:r>
                      <a:r>
                        <a:rPr lang="en-GB" sz="1600" dirty="0">
                          <a:effectLst/>
                        </a:rPr>
                        <a:t>-</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l-GR" sz="1600" dirty="0" err="1">
                          <a:effectLst/>
                        </a:rPr>
                        <a:t>Επένθεση</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n-GB" sz="1600" dirty="0" err="1">
                          <a:effectLst/>
                        </a:rPr>
                        <a:t>kor</a:t>
                      </a:r>
                      <a:r>
                        <a:rPr lang="el-GR" sz="1600" dirty="0">
                          <a:effectLst/>
                        </a:rPr>
                        <a:t> (Λατινικά)</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l-GR" sz="1600" dirty="0">
                          <a:effectLst/>
                        </a:rPr>
                        <a:t>Απαλοιφή συμφώνου</a:t>
                      </a:r>
                      <a:endParaRPr lang="el-GR" sz="1600" dirty="0">
                        <a:effectLst/>
                        <a:latin typeface="Times New Roman"/>
                        <a:ea typeface="Times New Roman"/>
                      </a:endParaRPr>
                    </a:p>
                  </a:txBody>
                  <a:tcPr marL="19050" marR="19050" marT="19050" marB="19050" anchor="ctr"/>
                </a:tc>
              </a:tr>
              <a:tr h="370840">
                <a:tc>
                  <a:txBody>
                    <a:bodyPr/>
                    <a:lstStyle/>
                    <a:p>
                      <a:pPr algn="ctr">
                        <a:spcAft>
                          <a:spcPts val="0"/>
                        </a:spcAft>
                      </a:pPr>
                      <a:r>
                        <a:rPr lang="en-GB" sz="1600" dirty="0" err="1">
                          <a:effectLst/>
                        </a:rPr>
                        <a:t>hrid</a:t>
                      </a:r>
                      <a:r>
                        <a:rPr lang="el-GR" sz="1600" dirty="0">
                          <a:effectLst/>
                        </a:rPr>
                        <a:t>(</a:t>
                      </a:r>
                      <a:r>
                        <a:rPr lang="en-GB" sz="1600" dirty="0" err="1">
                          <a:effectLst/>
                        </a:rPr>
                        <a:t>aj</a:t>
                      </a:r>
                      <a:r>
                        <a:rPr lang="el-GR" sz="1600" dirty="0">
                          <a:effectLst/>
                        </a:rPr>
                        <a:t>)</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l-GR" sz="1600" dirty="0">
                          <a:effectLst/>
                        </a:rPr>
                        <a:t>Μετάθεση</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n-GB" sz="1600" dirty="0">
                          <a:effectLst/>
                        </a:rPr>
                        <a:t>k</a:t>
                      </a:r>
                      <a:r>
                        <a:rPr lang="el-GR" sz="1600" dirty="0">
                          <a:effectLst/>
                        </a:rPr>
                        <a:t>à</a:t>
                      </a:r>
                      <a:r>
                        <a:rPr lang="en-GB" sz="1600" dirty="0">
                          <a:effectLst/>
                        </a:rPr>
                        <a:t>r</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l-GR" sz="1600" dirty="0" err="1">
                          <a:effectLst/>
                        </a:rPr>
                        <a:t>Προσθίωση</a:t>
                      </a:r>
                      <a:r>
                        <a:rPr lang="el-GR" sz="1600" dirty="0">
                          <a:effectLst/>
                        </a:rPr>
                        <a:t> </a:t>
                      </a:r>
                      <a:r>
                        <a:rPr lang="el-GR" sz="1600" dirty="0" err="1">
                          <a:effectLst/>
                        </a:rPr>
                        <a:t>φωνέντος</a:t>
                      </a:r>
                      <a:endParaRPr lang="el-GR" sz="1600" dirty="0">
                        <a:effectLst/>
                        <a:latin typeface="Times New Roman"/>
                        <a:ea typeface="Times New Roman"/>
                      </a:endParaRPr>
                    </a:p>
                  </a:txBody>
                  <a:tcPr marL="19050" marR="19050" marT="19050" marB="19050" anchor="ctr"/>
                </a:tc>
              </a:tr>
              <a:tr h="370840">
                <a:tc>
                  <a:txBody>
                    <a:bodyPr/>
                    <a:lstStyle/>
                    <a:p>
                      <a:pPr algn="ctr">
                        <a:spcAft>
                          <a:spcPts val="0"/>
                        </a:spcAft>
                      </a:pPr>
                      <a:r>
                        <a:rPr lang="el-GR" sz="1600" b="1" dirty="0">
                          <a:effectLst/>
                        </a:rPr>
                        <a:t>Ινδικά</a:t>
                      </a:r>
                      <a:endParaRPr lang="el-GR" sz="1600" b="1" dirty="0">
                        <a:effectLst/>
                        <a:latin typeface="Times New Roman"/>
                        <a:ea typeface="Times New Roman"/>
                      </a:endParaRPr>
                    </a:p>
                  </a:txBody>
                  <a:tcPr marL="19050" marR="19050" marT="19050" marB="1905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effectLst/>
                        </a:rPr>
                        <a:t>Ινδικά</a:t>
                      </a:r>
                      <a:endParaRPr lang="el-GR" sz="1600" b="1" dirty="0">
                        <a:effectLst/>
                        <a:latin typeface="Times New Roman"/>
                        <a:ea typeface="Times New Roman"/>
                      </a:endParaRPr>
                    </a:p>
                  </a:txBody>
                  <a:tcPr marL="19050" marR="19050" marT="19050" marB="19050" anchor="ctr"/>
                </a:tc>
                <a:tc>
                  <a:txBody>
                    <a:bodyPr/>
                    <a:lstStyle/>
                    <a:p>
                      <a:pPr algn="ctr">
                        <a:spcAft>
                          <a:spcPts val="0"/>
                        </a:spcAft>
                      </a:pPr>
                      <a:r>
                        <a:rPr lang="el-GR" sz="1600" b="1" dirty="0">
                          <a:effectLst/>
                        </a:rPr>
                        <a:t>Γαλλικά</a:t>
                      </a:r>
                      <a:endParaRPr lang="el-GR" sz="1600" b="1" dirty="0">
                        <a:effectLst/>
                        <a:latin typeface="Times New Roman"/>
                        <a:ea typeface="Times New Roman"/>
                      </a:endParaRPr>
                    </a:p>
                  </a:txBody>
                  <a:tcPr marL="19050" marR="19050" marT="19050" marB="1905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effectLst/>
                        </a:rPr>
                        <a:t>Γαλλικά</a:t>
                      </a:r>
                      <a:endParaRPr lang="el-GR" sz="1600" b="1" dirty="0" smtClean="0">
                        <a:effectLst/>
                        <a:latin typeface="Times New Roman"/>
                        <a:ea typeface="Times New Roman"/>
                      </a:endParaRPr>
                    </a:p>
                  </a:txBody>
                  <a:tcPr marL="19050" marR="19050" marT="19050" marB="19050" anchor="ctr"/>
                </a:tc>
              </a:tr>
            </a:tbl>
          </a:graphicData>
        </a:graphic>
      </p:graphicFrame>
    </p:spTree>
    <p:extLst>
      <p:ext uri="{BB962C8B-B14F-4D97-AF65-F5344CB8AC3E}">
        <p14:creationId xmlns:p14="http://schemas.microsoft.com/office/powerpoint/2010/main" val="2869729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5678487" y="1628800"/>
            <a:ext cx="3008313" cy="4608512"/>
          </a:xfrm>
        </p:spPr>
        <p:txBody>
          <a:bodyPr>
            <a:noAutofit/>
          </a:bodyPr>
          <a:lstStyle/>
          <a:p>
            <a:r>
              <a:rPr lang="el-GR" sz="2400" dirty="0" smtClean="0"/>
              <a:t>Στον </a:t>
            </a:r>
            <a:r>
              <a:rPr lang="el-GR" sz="2400" dirty="0"/>
              <a:t>πίνακα δίνονται ορισμένες από της παραγωγές της ρίζας *</a:t>
            </a:r>
            <a:r>
              <a:rPr lang="el-GR" sz="2400" dirty="0" err="1"/>
              <a:t>kord</a:t>
            </a:r>
            <a:r>
              <a:rPr lang="el-GR" sz="2400" dirty="0"/>
              <a:t>-/</a:t>
            </a:r>
            <a:r>
              <a:rPr lang="el-GR" sz="2400" dirty="0" err="1"/>
              <a:t>kerd</a:t>
            </a:r>
            <a:r>
              <a:rPr lang="el-GR" sz="2400" dirty="0"/>
              <a:t>-/</a:t>
            </a:r>
            <a:r>
              <a:rPr lang="el-GR" sz="2400" dirty="0" err="1"/>
              <a:t>krd</a:t>
            </a:r>
            <a:r>
              <a:rPr lang="el-GR" sz="2400" dirty="0"/>
              <a:t>- "καρδιά" σε ορισμένες ευρωπαϊκές γλώσσες.</a:t>
            </a:r>
          </a:p>
          <a:p>
            <a:endParaRPr lang="el-GR" sz="2400" dirty="0"/>
          </a:p>
        </p:txBody>
      </p:sp>
      <p:sp>
        <p:nvSpPr>
          <p:cNvPr id="4" name="Τίτλος 3"/>
          <p:cNvSpPr>
            <a:spLocks noGrp="1"/>
          </p:cNvSpPr>
          <p:nvPr>
            <p:ph type="title"/>
          </p:nvPr>
        </p:nvSpPr>
        <p:spPr/>
        <p:txBody>
          <a:bodyPr>
            <a:normAutofit/>
          </a:bodyPr>
          <a:lstStyle/>
          <a:p>
            <a:r>
              <a:rPr lang="el-GR" dirty="0"/>
              <a:t>Διαχρονικές </a:t>
            </a:r>
            <a:r>
              <a:rPr lang="el-GR" dirty="0" smtClean="0"/>
              <a:t>παραγωγές (2)</a:t>
            </a:r>
            <a:endParaRPr lang="el-GR" dirty="0"/>
          </a:p>
        </p:txBody>
      </p:sp>
      <p:graphicFrame>
        <p:nvGraphicFramePr>
          <p:cNvPr id="7" name="Θέση περιεχομένου 5" descr="Λέξεις που παράγονται από τη ρίζα &quot;καρδιά&quot;" title="Πίνακας"/>
          <p:cNvGraphicFramePr>
            <a:graphicFrameLocks noGrp="1"/>
          </p:cNvGraphicFramePr>
          <p:nvPr>
            <p:ph idx="1"/>
            <p:extLst>
              <p:ext uri="{D42A27DB-BD31-4B8C-83A1-F6EECF244321}">
                <p14:modId xmlns:p14="http://schemas.microsoft.com/office/powerpoint/2010/main" val="4106377252"/>
              </p:ext>
            </p:extLst>
          </p:nvPr>
        </p:nvGraphicFramePr>
        <p:xfrm>
          <a:off x="251520" y="1483095"/>
          <a:ext cx="5111752" cy="3459480"/>
        </p:xfrm>
        <a:graphic>
          <a:graphicData uri="http://schemas.openxmlformats.org/drawingml/2006/table">
            <a:tbl>
              <a:tblPr firstRow="1" bandRow="1">
                <a:tableStyleId>{5C22544A-7EE6-4342-B048-85BDC9FD1C3A}</a:tableStyleId>
              </a:tblPr>
              <a:tblGrid>
                <a:gridCol w="1277938"/>
                <a:gridCol w="1277938"/>
                <a:gridCol w="1277938"/>
                <a:gridCol w="1277938"/>
              </a:tblGrid>
              <a:tr h="370840">
                <a:tc>
                  <a:txBody>
                    <a:bodyPr/>
                    <a:lstStyle/>
                    <a:p>
                      <a:pPr algn="ctr">
                        <a:spcAft>
                          <a:spcPts val="0"/>
                        </a:spcAft>
                      </a:pPr>
                      <a:r>
                        <a:rPr lang="el-GR" sz="1600" dirty="0" err="1">
                          <a:effectLst/>
                        </a:rPr>
                        <a:t>Ινδο</a:t>
                      </a:r>
                      <a:r>
                        <a:rPr lang="el-GR" sz="1600" dirty="0">
                          <a:effectLst/>
                        </a:rPr>
                        <a:t>-ευρωπαϊκή Γλώσσα</a:t>
                      </a:r>
                      <a:endParaRPr lang="el-GR" sz="1200" dirty="0">
                        <a:effectLst/>
                        <a:latin typeface="Times New Roman"/>
                        <a:ea typeface="Times New Roman"/>
                      </a:endParaRPr>
                    </a:p>
                  </a:txBody>
                  <a:tcPr marL="19050" marR="19050" marT="19050" marB="19050" anchor="ctr"/>
                </a:tc>
                <a:tc>
                  <a:txBody>
                    <a:bodyPr/>
                    <a:lstStyle/>
                    <a:p>
                      <a:pPr algn="ctr">
                        <a:spcAft>
                          <a:spcPts val="0"/>
                        </a:spcAft>
                      </a:pPr>
                      <a:endParaRPr lang="el-GR" sz="1200" dirty="0">
                        <a:effectLst/>
                        <a:latin typeface="Times New Roman"/>
                        <a:ea typeface="Times New Roman"/>
                      </a:endParaRPr>
                    </a:p>
                  </a:txBody>
                  <a:tcPr marL="19050" marR="19050" marT="19050" marB="19050" anchor="ctr"/>
                </a:tc>
                <a:tc>
                  <a:txBody>
                    <a:bodyPr/>
                    <a:lstStyle/>
                    <a:p>
                      <a:pPr algn="ctr">
                        <a:spcAft>
                          <a:spcPts val="0"/>
                        </a:spcAft>
                      </a:pPr>
                      <a:endParaRPr lang="el-GR" sz="1200" dirty="0">
                        <a:effectLst/>
                        <a:latin typeface="Times New Roman"/>
                        <a:ea typeface="Times New Roman"/>
                      </a:endParaRPr>
                    </a:p>
                  </a:txBody>
                  <a:tcPr marL="19050" marR="19050" marT="19050" marB="19050" anchor="ctr"/>
                </a:tc>
                <a:tc>
                  <a:txBody>
                    <a:bodyPr/>
                    <a:lstStyle/>
                    <a:p>
                      <a:pPr algn="ctr">
                        <a:spcAft>
                          <a:spcPts val="0"/>
                        </a:spcAft>
                      </a:pPr>
                      <a:endParaRPr lang="el-GR" sz="1200" dirty="0">
                        <a:effectLst/>
                        <a:latin typeface="Times New Roman"/>
                        <a:ea typeface="Times New Roman"/>
                      </a:endParaRPr>
                    </a:p>
                  </a:txBody>
                  <a:tcPr marL="19050" marR="19050" marT="19050" marB="19050" anchor="ctr"/>
                </a:tc>
              </a:tr>
              <a:tr h="370840">
                <a:tc>
                  <a:txBody>
                    <a:bodyPr/>
                    <a:lstStyle/>
                    <a:p>
                      <a:pPr algn="ctr">
                        <a:spcAft>
                          <a:spcPts val="0"/>
                        </a:spcAft>
                      </a:pPr>
                      <a:r>
                        <a:rPr lang="el-GR" sz="1600" b="1" dirty="0">
                          <a:effectLst/>
                        </a:rPr>
                        <a:t>Ρίζες</a:t>
                      </a:r>
                      <a:endParaRPr lang="el-GR" sz="1600" b="1" dirty="0">
                        <a:effectLst/>
                        <a:latin typeface="Times New Roman"/>
                        <a:ea typeface="Times New Roman"/>
                      </a:endParaRPr>
                    </a:p>
                  </a:txBody>
                  <a:tcPr marL="19050" marR="19050" marT="19050" marB="19050" anchor="ctr"/>
                </a:tc>
                <a:tc>
                  <a:txBody>
                    <a:bodyPr/>
                    <a:lstStyle/>
                    <a:p>
                      <a:pPr algn="ctr">
                        <a:spcAft>
                          <a:spcPts val="0"/>
                        </a:spcAft>
                      </a:pPr>
                      <a:r>
                        <a:rPr lang="el-GR" sz="1600" b="1" dirty="0">
                          <a:effectLst/>
                        </a:rPr>
                        <a:t>Κανόνες</a:t>
                      </a:r>
                      <a:endParaRPr lang="el-GR" sz="1600" b="1" dirty="0">
                        <a:effectLst/>
                        <a:latin typeface="Times New Roman"/>
                        <a:ea typeface="Times New Roman"/>
                      </a:endParaRPr>
                    </a:p>
                  </a:txBody>
                  <a:tcPr marL="19050" marR="19050" marT="19050" marB="19050" anchor="ctr"/>
                </a:tc>
                <a:tc>
                  <a:txBody>
                    <a:bodyPr/>
                    <a:lstStyle/>
                    <a:p>
                      <a:pPr algn="ctr">
                        <a:spcAft>
                          <a:spcPts val="0"/>
                        </a:spcAft>
                      </a:pPr>
                      <a:r>
                        <a:rPr lang="el-GR" sz="1600" b="1" dirty="0">
                          <a:effectLst/>
                        </a:rPr>
                        <a:t>Ρίζες</a:t>
                      </a:r>
                      <a:endParaRPr lang="el-GR" sz="1600" b="1" dirty="0">
                        <a:effectLst/>
                        <a:latin typeface="Times New Roman"/>
                        <a:ea typeface="Times New Roman"/>
                      </a:endParaRPr>
                    </a:p>
                  </a:txBody>
                  <a:tcPr marL="19050" marR="19050" marT="19050" marB="19050" anchor="ctr"/>
                </a:tc>
                <a:tc>
                  <a:txBody>
                    <a:bodyPr/>
                    <a:lstStyle/>
                    <a:p>
                      <a:pPr algn="ctr">
                        <a:spcAft>
                          <a:spcPts val="0"/>
                        </a:spcAft>
                      </a:pPr>
                      <a:r>
                        <a:rPr lang="el-GR" sz="1600" b="1" dirty="0">
                          <a:effectLst/>
                        </a:rPr>
                        <a:t>Κανόνες</a:t>
                      </a:r>
                      <a:endParaRPr lang="el-GR" sz="1600" b="1" dirty="0">
                        <a:effectLst/>
                        <a:latin typeface="Times New Roman"/>
                        <a:ea typeface="Times New Roman"/>
                      </a:endParaRPr>
                    </a:p>
                  </a:txBody>
                  <a:tcPr marL="19050" marR="19050" marT="19050" marB="19050" anchor="ctr"/>
                </a:tc>
              </a:tr>
              <a:tr h="370840">
                <a:tc>
                  <a:txBody>
                    <a:bodyPr/>
                    <a:lstStyle/>
                    <a:p>
                      <a:pPr algn="ctr">
                        <a:spcAft>
                          <a:spcPts val="0"/>
                        </a:spcAft>
                      </a:pPr>
                      <a:r>
                        <a:rPr lang="en-GB" sz="1600" dirty="0">
                          <a:effectLst/>
                        </a:rPr>
                        <a:t>*</a:t>
                      </a:r>
                      <a:r>
                        <a:rPr lang="en-GB" sz="1600" dirty="0" err="1">
                          <a:effectLst/>
                        </a:rPr>
                        <a:t>krd</a:t>
                      </a:r>
                      <a:r>
                        <a:rPr lang="en-GB" sz="1600" dirty="0">
                          <a:effectLst/>
                        </a:rPr>
                        <a:t>-</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n-GB" sz="1600" dirty="0">
                          <a:effectLst/>
                        </a:rPr>
                        <a:t>* * *</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n-GB" sz="1600" dirty="0">
                          <a:effectLst/>
                        </a:rPr>
                        <a:t>*</a:t>
                      </a:r>
                      <a:r>
                        <a:rPr lang="en-GB" sz="1600" dirty="0" err="1">
                          <a:effectLst/>
                        </a:rPr>
                        <a:t>kord</a:t>
                      </a:r>
                      <a:r>
                        <a:rPr lang="en-GB" sz="1600" dirty="0">
                          <a:effectLst/>
                        </a:rPr>
                        <a:t>-is</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l-GR" sz="1600" dirty="0">
                          <a:effectLst/>
                        </a:rPr>
                        <a:t>* * *</a:t>
                      </a:r>
                      <a:endParaRPr lang="el-GR" sz="1600" dirty="0">
                        <a:effectLst/>
                        <a:latin typeface="Times New Roman"/>
                        <a:ea typeface="Times New Roman"/>
                      </a:endParaRPr>
                    </a:p>
                  </a:txBody>
                  <a:tcPr marL="19050" marR="19050" marT="19050" marB="19050" anchor="ctr"/>
                </a:tc>
              </a:tr>
              <a:tr h="370840">
                <a:tc>
                  <a:txBody>
                    <a:bodyPr/>
                    <a:lstStyle/>
                    <a:p>
                      <a:pPr algn="ctr">
                        <a:spcAft>
                          <a:spcPts val="0"/>
                        </a:spcAft>
                      </a:pPr>
                      <a:r>
                        <a:rPr lang="en-GB" sz="1600" dirty="0" err="1">
                          <a:effectLst/>
                        </a:rPr>
                        <a:t>hrd</a:t>
                      </a:r>
                      <a:r>
                        <a:rPr lang="el-GR" sz="1600" dirty="0">
                          <a:effectLst/>
                        </a:rPr>
                        <a:t>- (</a:t>
                      </a:r>
                      <a:r>
                        <a:rPr lang="el-GR" sz="1600" dirty="0" err="1">
                          <a:effectLst/>
                        </a:rPr>
                        <a:t>Σανσκριτ</a:t>
                      </a:r>
                      <a:r>
                        <a:rPr lang="el-GR" sz="1600" dirty="0">
                          <a:effectLst/>
                        </a:rPr>
                        <a:t>.)</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l-GR" sz="1600" dirty="0">
                          <a:effectLst/>
                        </a:rPr>
                        <a:t>Συρρίκνωση συμφώνου</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n-GB" sz="1600" dirty="0" err="1">
                          <a:effectLst/>
                        </a:rPr>
                        <a:t>kord</a:t>
                      </a:r>
                      <a:r>
                        <a:rPr lang="en-GB" sz="1600" dirty="0">
                          <a:effectLst/>
                        </a:rPr>
                        <a:t>-s</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l-GR" sz="1600" dirty="0">
                          <a:effectLst/>
                        </a:rPr>
                        <a:t>Συγκοπή</a:t>
                      </a:r>
                      <a:endParaRPr lang="el-GR" sz="1600" dirty="0">
                        <a:effectLst/>
                        <a:latin typeface="Times New Roman"/>
                        <a:ea typeface="Times New Roman"/>
                      </a:endParaRPr>
                    </a:p>
                  </a:txBody>
                  <a:tcPr marL="19050" marR="19050" marT="19050" marB="19050" anchor="ctr"/>
                </a:tc>
              </a:tr>
              <a:tr h="370840">
                <a:tc>
                  <a:txBody>
                    <a:bodyPr/>
                    <a:lstStyle/>
                    <a:p>
                      <a:pPr algn="ctr">
                        <a:spcAft>
                          <a:spcPts val="0"/>
                        </a:spcAft>
                      </a:pPr>
                      <a:r>
                        <a:rPr lang="en-GB" sz="1600" dirty="0" err="1">
                          <a:effectLst/>
                        </a:rPr>
                        <a:t>hird</a:t>
                      </a:r>
                      <a:r>
                        <a:rPr lang="en-GB" sz="1600" dirty="0">
                          <a:effectLst/>
                        </a:rPr>
                        <a:t>-</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l-GR" sz="1600" dirty="0" err="1">
                          <a:effectLst/>
                        </a:rPr>
                        <a:t>Επένθεση</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n-GB" sz="1600" dirty="0" err="1">
                          <a:effectLst/>
                        </a:rPr>
                        <a:t>kor</a:t>
                      </a:r>
                      <a:r>
                        <a:rPr lang="el-GR" sz="1600" dirty="0">
                          <a:effectLst/>
                        </a:rPr>
                        <a:t> (Λατινικά)</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l-GR" sz="1600" dirty="0">
                          <a:effectLst/>
                        </a:rPr>
                        <a:t>Απαλοιφή συμφώνου</a:t>
                      </a:r>
                      <a:endParaRPr lang="el-GR" sz="1600" dirty="0">
                        <a:effectLst/>
                        <a:latin typeface="Times New Roman"/>
                        <a:ea typeface="Times New Roman"/>
                      </a:endParaRPr>
                    </a:p>
                  </a:txBody>
                  <a:tcPr marL="19050" marR="19050" marT="19050" marB="19050" anchor="ctr"/>
                </a:tc>
              </a:tr>
              <a:tr h="370840">
                <a:tc>
                  <a:txBody>
                    <a:bodyPr/>
                    <a:lstStyle/>
                    <a:p>
                      <a:pPr algn="ctr">
                        <a:spcAft>
                          <a:spcPts val="0"/>
                        </a:spcAft>
                      </a:pPr>
                      <a:r>
                        <a:rPr lang="en-GB" sz="1600" dirty="0" err="1">
                          <a:effectLst/>
                        </a:rPr>
                        <a:t>hrid</a:t>
                      </a:r>
                      <a:r>
                        <a:rPr lang="el-GR" sz="1600" dirty="0">
                          <a:effectLst/>
                        </a:rPr>
                        <a:t>(</a:t>
                      </a:r>
                      <a:r>
                        <a:rPr lang="en-GB" sz="1600" dirty="0" err="1">
                          <a:effectLst/>
                        </a:rPr>
                        <a:t>aj</a:t>
                      </a:r>
                      <a:r>
                        <a:rPr lang="el-GR" sz="1600" dirty="0">
                          <a:effectLst/>
                        </a:rPr>
                        <a:t>)</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l-GR" sz="1600" dirty="0">
                          <a:effectLst/>
                        </a:rPr>
                        <a:t>Μετάθεση</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n-GB" sz="1600" dirty="0">
                          <a:effectLst/>
                        </a:rPr>
                        <a:t>k</a:t>
                      </a:r>
                      <a:r>
                        <a:rPr lang="el-GR" sz="1600" dirty="0">
                          <a:effectLst/>
                        </a:rPr>
                        <a:t>à</a:t>
                      </a:r>
                      <a:r>
                        <a:rPr lang="en-GB" sz="1600" dirty="0">
                          <a:effectLst/>
                        </a:rPr>
                        <a:t>r</a:t>
                      </a:r>
                      <a:endParaRPr lang="el-GR" sz="1600" dirty="0">
                        <a:effectLst/>
                        <a:latin typeface="Times New Roman"/>
                        <a:ea typeface="Times New Roman"/>
                      </a:endParaRPr>
                    </a:p>
                  </a:txBody>
                  <a:tcPr marL="19050" marR="19050" marT="19050" marB="19050" anchor="ctr"/>
                </a:tc>
                <a:tc>
                  <a:txBody>
                    <a:bodyPr/>
                    <a:lstStyle/>
                    <a:p>
                      <a:pPr algn="ctr">
                        <a:spcAft>
                          <a:spcPts val="0"/>
                        </a:spcAft>
                      </a:pPr>
                      <a:r>
                        <a:rPr lang="el-GR" sz="1600" dirty="0" err="1">
                          <a:effectLst/>
                        </a:rPr>
                        <a:t>Προσθίωση</a:t>
                      </a:r>
                      <a:r>
                        <a:rPr lang="el-GR" sz="1600" dirty="0">
                          <a:effectLst/>
                        </a:rPr>
                        <a:t> </a:t>
                      </a:r>
                      <a:r>
                        <a:rPr lang="el-GR" sz="1600" dirty="0" err="1">
                          <a:effectLst/>
                        </a:rPr>
                        <a:t>φωνέντος</a:t>
                      </a:r>
                      <a:endParaRPr lang="el-GR" sz="1600" dirty="0">
                        <a:effectLst/>
                        <a:latin typeface="Times New Roman"/>
                        <a:ea typeface="Times New Roman"/>
                      </a:endParaRPr>
                    </a:p>
                  </a:txBody>
                  <a:tcPr marL="19050" marR="19050" marT="19050" marB="19050" anchor="ctr"/>
                </a:tc>
              </a:tr>
              <a:tr h="370840">
                <a:tc>
                  <a:txBody>
                    <a:bodyPr/>
                    <a:lstStyle/>
                    <a:p>
                      <a:pPr algn="ctr">
                        <a:spcAft>
                          <a:spcPts val="0"/>
                        </a:spcAft>
                      </a:pPr>
                      <a:r>
                        <a:rPr lang="el-GR" sz="1600" b="1" dirty="0">
                          <a:effectLst/>
                        </a:rPr>
                        <a:t>Ινδικά</a:t>
                      </a:r>
                      <a:endParaRPr lang="el-GR" sz="1600" b="1" dirty="0">
                        <a:effectLst/>
                        <a:latin typeface="Times New Roman"/>
                        <a:ea typeface="Times New Roman"/>
                      </a:endParaRPr>
                    </a:p>
                  </a:txBody>
                  <a:tcPr marL="19050" marR="19050" marT="19050" marB="1905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effectLst/>
                        </a:rPr>
                        <a:t>Ινδικά</a:t>
                      </a:r>
                      <a:endParaRPr lang="el-GR" sz="1600" b="1" dirty="0">
                        <a:effectLst/>
                        <a:latin typeface="Times New Roman"/>
                        <a:ea typeface="Times New Roman"/>
                      </a:endParaRPr>
                    </a:p>
                  </a:txBody>
                  <a:tcPr marL="19050" marR="19050" marT="19050" marB="19050" anchor="ctr"/>
                </a:tc>
                <a:tc>
                  <a:txBody>
                    <a:bodyPr/>
                    <a:lstStyle/>
                    <a:p>
                      <a:pPr algn="ctr">
                        <a:spcAft>
                          <a:spcPts val="0"/>
                        </a:spcAft>
                      </a:pPr>
                      <a:r>
                        <a:rPr lang="el-GR" sz="1600" b="1" dirty="0">
                          <a:effectLst/>
                        </a:rPr>
                        <a:t>Γαλλικά</a:t>
                      </a:r>
                      <a:endParaRPr lang="el-GR" sz="1600" b="1" dirty="0">
                        <a:effectLst/>
                        <a:latin typeface="Times New Roman"/>
                        <a:ea typeface="Times New Roman"/>
                      </a:endParaRPr>
                    </a:p>
                  </a:txBody>
                  <a:tcPr marL="19050" marR="19050" marT="19050" marB="1905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effectLst/>
                        </a:rPr>
                        <a:t>Γαλλικά</a:t>
                      </a:r>
                      <a:endParaRPr lang="el-GR" sz="1600" b="1" dirty="0" smtClean="0">
                        <a:effectLst/>
                        <a:latin typeface="Times New Roman"/>
                        <a:ea typeface="Times New Roman"/>
                      </a:endParaRPr>
                    </a:p>
                  </a:txBody>
                  <a:tcPr marL="19050" marR="19050" marT="19050" marB="19050" anchor="ctr"/>
                </a:tc>
              </a:tr>
            </a:tbl>
          </a:graphicData>
        </a:graphic>
      </p:graphicFrame>
    </p:spTree>
    <p:extLst>
      <p:ext uri="{BB962C8B-B14F-4D97-AF65-F5344CB8AC3E}">
        <p14:creationId xmlns:p14="http://schemas.microsoft.com/office/powerpoint/2010/main" val="1789645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descr="Αντιστοιχία φθόγγων των αρχαίων ΙΕ γλωσσών με τις γερμανικές γλώσσες" title="Πίνακας"/>
          <p:cNvGraphicFramePr>
            <a:graphicFrameLocks noGrp="1"/>
          </p:cNvGraphicFramePr>
          <p:nvPr>
            <p:ph idx="1"/>
            <p:extLst>
              <p:ext uri="{D42A27DB-BD31-4B8C-83A1-F6EECF244321}">
                <p14:modId xmlns:p14="http://schemas.microsoft.com/office/powerpoint/2010/main" val="1660940172"/>
              </p:ext>
            </p:extLst>
          </p:nvPr>
        </p:nvGraphicFramePr>
        <p:xfrm>
          <a:off x="251520" y="1772816"/>
          <a:ext cx="4968552" cy="1854200"/>
        </p:xfrm>
        <a:graphic>
          <a:graphicData uri="http://schemas.openxmlformats.org/drawingml/2006/table">
            <a:tbl>
              <a:tblPr firstRow="1" bandRow="1">
                <a:tableStyleId>{5C22544A-7EE6-4342-B048-85BDC9FD1C3A}</a:tableStyleId>
              </a:tblPr>
              <a:tblGrid>
                <a:gridCol w="828092"/>
                <a:gridCol w="828092"/>
                <a:gridCol w="828092"/>
                <a:gridCol w="828092"/>
                <a:gridCol w="828092"/>
                <a:gridCol w="828092"/>
              </a:tblGrid>
              <a:tr h="370840">
                <a:tc>
                  <a:txBody>
                    <a:bodyPr/>
                    <a:lstStyle/>
                    <a:p>
                      <a:pPr algn="ctr">
                        <a:spcAft>
                          <a:spcPts val="0"/>
                        </a:spcAft>
                      </a:pPr>
                      <a:r>
                        <a:rPr lang="fr-FR" sz="1200" dirty="0" smtClean="0">
                          <a:solidFill>
                            <a:schemeClr val="tx1"/>
                          </a:solidFill>
                          <a:effectLst/>
                        </a:rPr>
                        <a:t>p</a:t>
                      </a:r>
                      <a:endParaRPr lang="el-GR" sz="1200" dirty="0">
                        <a:solidFill>
                          <a:schemeClr val="tx1"/>
                        </a:solidFill>
                        <a:effectLst/>
                        <a:latin typeface="Times New Roman"/>
                        <a:ea typeface="Times New Roman"/>
                      </a:endParaRPr>
                    </a:p>
                  </a:txBody>
                  <a:tcPr marL="68580" marR="68580" marT="0" marB="0"/>
                </a:tc>
                <a:tc>
                  <a:txBody>
                    <a:bodyPr/>
                    <a:lstStyle/>
                    <a:p>
                      <a:pPr algn="ctr">
                        <a:spcAft>
                          <a:spcPts val="0"/>
                        </a:spcAft>
                      </a:pPr>
                      <a:r>
                        <a:rPr lang="fr-FR" sz="1200" dirty="0" smtClean="0">
                          <a:solidFill>
                            <a:schemeClr val="tx1"/>
                          </a:solidFill>
                          <a:effectLst/>
                        </a:rPr>
                        <a:t>→ f</a:t>
                      </a:r>
                      <a:endParaRPr lang="el-GR" sz="1200" dirty="0">
                        <a:solidFill>
                          <a:schemeClr val="tx1"/>
                        </a:solidFill>
                        <a:effectLst/>
                        <a:latin typeface="Times New Roman"/>
                        <a:ea typeface="Times New Roman"/>
                      </a:endParaRPr>
                    </a:p>
                  </a:txBody>
                  <a:tcPr marL="68580" marR="68580" marT="0" marB="0"/>
                </a:tc>
                <a:tc>
                  <a:txBody>
                    <a:bodyPr/>
                    <a:lstStyle/>
                    <a:p>
                      <a:pPr algn="ctr">
                        <a:spcAft>
                          <a:spcPts val="0"/>
                        </a:spcAft>
                      </a:pPr>
                      <a:r>
                        <a:rPr lang="fr-FR" sz="1200" dirty="0" smtClean="0">
                          <a:solidFill>
                            <a:schemeClr val="tx1"/>
                          </a:solidFill>
                          <a:effectLst/>
                        </a:rPr>
                        <a:t>t</a:t>
                      </a:r>
                      <a:endParaRPr lang="el-GR" sz="1200" dirty="0">
                        <a:solidFill>
                          <a:schemeClr val="tx1"/>
                        </a:solidFill>
                        <a:effectLst/>
                        <a:latin typeface="Times New Roman"/>
                        <a:ea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effectLst/>
                        </a:rPr>
                        <a:t>→ </a:t>
                      </a:r>
                      <a:r>
                        <a:rPr lang="el-GR" sz="1200" dirty="0" smtClean="0">
                          <a:solidFill>
                            <a:schemeClr val="tx1"/>
                          </a:solidFill>
                          <a:effectLst/>
                        </a:rPr>
                        <a:t>θ</a:t>
                      </a:r>
                      <a:endParaRPr lang="el-GR" sz="1200" dirty="0" smtClean="0">
                        <a:solidFill>
                          <a:schemeClr val="tx1"/>
                        </a:solidFill>
                        <a:effectLst/>
                        <a:latin typeface="Times New Roman"/>
                        <a:ea typeface="Times New Roman"/>
                      </a:endParaRPr>
                    </a:p>
                    <a:p>
                      <a:pPr algn="ctr">
                        <a:spcAft>
                          <a:spcPts val="0"/>
                        </a:spcAft>
                      </a:pPr>
                      <a:endParaRPr lang="el-GR" sz="1200" dirty="0">
                        <a:solidFill>
                          <a:schemeClr val="tx1"/>
                        </a:solidFill>
                        <a:effectLst/>
                        <a:latin typeface="Times New Roman"/>
                        <a:ea typeface="Times New Roman"/>
                      </a:endParaRPr>
                    </a:p>
                  </a:txBody>
                  <a:tcPr marL="68580" marR="68580" marT="0" marB="0"/>
                </a:tc>
                <a:tc>
                  <a:txBody>
                    <a:bodyPr/>
                    <a:lstStyle/>
                    <a:p>
                      <a:pPr algn="ctr">
                        <a:spcAft>
                          <a:spcPts val="0"/>
                        </a:spcAft>
                      </a:pPr>
                      <a:r>
                        <a:rPr lang="en-US" sz="1200" dirty="0" smtClean="0">
                          <a:solidFill>
                            <a:schemeClr val="tx1"/>
                          </a:solidFill>
                          <a:effectLst/>
                        </a:rPr>
                        <a:t>k</a:t>
                      </a:r>
                      <a:endParaRPr lang="el-GR" sz="1200" dirty="0">
                        <a:solidFill>
                          <a:schemeClr val="tx1"/>
                        </a:solidFill>
                        <a:effectLst/>
                        <a:latin typeface="Times New Roman"/>
                        <a:ea typeface="Times New Roman"/>
                      </a:endParaRPr>
                    </a:p>
                  </a:txBody>
                  <a:tcPr marL="68580" marR="68580" marT="0" marB="0"/>
                </a:tc>
                <a:tc>
                  <a:txBody>
                    <a:bodyPr/>
                    <a:lstStyle/>
                    <a:p>
                      <a:pPr algn="ctr">
                        <a:spcAft>
                          <a:spcPts val="0"/>
                        </a:spcAft>
                      </a:pPr>
                      <a:r>
                        <a:rPr lang="el-GR" sz="1200" dirty="0" smtClean="0">
                          <a:solidFill>
                            <a:schemeClr val="tx1"/>
                          </a:solidFill>
                          <a:effectLst/>
                        </a:rPr>
                        <a:t>→ </a:t>
                      </a:r>
                      <a:r>
                        <a:rPr lang="en-US" sz="1200" dirty="0" smtClean="0">
                          <a:solidFill>
                            <a:schemeClr val="tx1"/>
                          </a:solidFill>
                          <a:effectLst/>
                        </a:rPr>
                        <a:t>x</a:t>
                      </a:r>
                      <a:endParaRPr lang="el-GR" sz="1200" dirty="0">
                        <a:solidFill>
                          <a:schemeClr val="tx1"/>
                        </a:solidFill>
                        <a:effectLst/>
                        <a:latin typeface="Times New Roman"/>
                        <a:ea typeface="Times New Roman"/>
                      </a:endParaRPr>
                    </a:p>
                  </a:txBody>
                  <a:tcPr marL="68580" marR="68580" marT="0" marB="0"/>
                </a:tc>
              </a:tr>
              <a:tr h="370840">
                <a:tc>
                  <a:txBody>
                    <a:bodyPr/>
                    <a:lstStyle/>
                    <a:p>
                      <a:pPr algn="ctr">
                        <a:spcAft>
                          <a:spcPts val="0"/>
                        </a:spcAft>
                      </a:pPr>
                      <a:r>
                        <a:rPr lang="el-GR" sz="1200" b="1" i="1" dirty="0">
                          <a:solidFill>
                            <a:schemeClr val="tx1"/>
                          </a:solidFill>
                          <a:effectLst/>
                        </a:rPr>
                        <a:t>Λατινικά</a:t>
                      </a:r>
                      <a:endParaRPr lang="el-GR" sz="1200" b="1" i="1" dirty="0">
                        <a:solidFill>
                          <a:schemeClr val="tx1"/>
                        </a:solidFill>
                        <a:effectLst/>
                        <a:latin typeface="Times New Roman"/>
                        <a:ea typeface="Times New Roman"/>
                      </a:endParaRPr>
                    </a:p>
                  </a:txBody>
                  <a:tcPr marL="68580" marR="68580" marT="0" marB="0"/>
                </a:tc>
                <a:tc>
                  <a:txBody>
                    <a:bodyPr/>
                    <a:lstStyle/>
                    <a:p>
                      <a:pPr algn="ctr">
                        <a:spcAft>
                          <a:spcPts val="0"/>
                        </a:spcAft>
                      </a:pPr>
                      <a:r>
                        <a:rPr lang="el-GR" sz="1200" b="1" i="1" dirty="0">
                          <a:solidFill>
                            <a:schemeClr val="tx1"/>
                          </a:solidFill>
                          <a:effectLst/>
                        </a:rPr>
                        <a:t>Αγγλικά</a:t>
                      </a:r>
                      <a:endParaRPr lang="el-GR" sz="1200" b="1" i="1" dirty="0">
                        <a:solidFill>
                          <a:schemeClr val="tx1"/>
                        </a:solidFill>
                        <a:effectLst/>
                        <a:latin typeface="Times New Roman"/>
                        <a:ea typeface="Times New Roman"/>
                      </a:endParaRPr>
                    </a:p>
                  </a:txBody>
                  <a:tcPr marL="68580" marR="68580" marT="0" marB="0"/>
                </a:tc>
                <a:tc>
                  <a:txBody>
                    <a:bodyPr/>
                    <a:lstStyle/>
                    <a:p>
                      <a:pPr algn="ctr">
                        <a:spcAft>
                          <a:spcPts val="0"/>
                        </a:spcAft>
                      </a:pPr>
                      <a:r>
                        <a:rPr lang="el-GR" sz="1200" b="1" i="1" dirty="0">
                          <a:solidFill>
                            <a:schemeClr val="tx1"/>
                          </a:solidFill>
                          <a:effectLst/>
                        </a:rPr>
                        <a:t>Λατινικά</a:t>
                      </a:r>
                      <a:endParaRPr lang="el-GR" sz="1200" b="1" i="1" dirty="0">
                        <a:solidFill>
                          <a:schemeClr val="tx1"/>
                        </a:solidFill>
                        <a:effectLst/>
                        <a:latin typeface="Times New Roman"/>
                        <a:ea typeface="Times New Roman"/>
                      </a:endParaRPr>
                    </a:p>
                  </a:txBody>
                  <a:tcPr marL="68580" marR="68580" marT="0" marB="0"/>
                </a:tc>
                <a:tc>
                  <a:txBody>
                    <a:bodyPr/>
                    <a:lstStyle/>
                    <a:p>
                      <a:pPr algn="ctr">
                        <a:spcAft>
                          <a:spcPts val="0"/>
                        </a:spcAft>
                      </a:pPr>
                      <a:r>
                        <a:rPr lang="el-GR" sz="1200" b="1" i="1" dirty="0">
                          <a:solidFill>
                            <a:schemeClr val="tx1"/>
                          </a:solidFill>
                          <a:effectLst/>
                        </a:rPr>
                        <a:t>Αγγλικά</a:t>
                      </a:r>
                      <a:endParaRPr lang="el-GR" sz="1200" b="1" i="1" dirty="0">
                        <a:solidFill>
                          <a:schemeClr val="tx1"/>
                        </a:solidFill>
                        <a:effectLst/>
                        <a:latin typeface="Times New Roman"/>
                        <a:ea typeface="Times New Roman"/>
                      </a:endParaRPr>
                    </a:p>
                  </a:txBody>
                  <a:tcPr marL="68580" marR="68580" marT="0" marB="0"/>
                </a:tc>
                <a:tc>
                  <a:txBody>
                    <a:bodyPr/>
                    <a:lstStyle/>
                    <a:p>
                      <a:pPr algn="ctr">
                        <a:spcAft>
                          <a:spcPts val="0"/>
                        </a:spcAft>
                      </a:pPr>
                      <a:r>
                        <a:rPr lang="el-GR" sz="1200" b="1" i="1" dirty="0">
                          <a:solidFill>
                            <a:schemeClr val="tx1"/>
                          </a:solidFill>
                          <a:effectLst/>
                        </a:rPr>
                        <a:t>Λατινικά</a:t>
                      </a:r>
                      <a:endParaRPr lang="el-GR" sz="1200" b="1" i="1" dirty="0">
                        <a:solidFill>
                          <a:schemeClr val="tx1"/>
                        </a:solidFill>
                        <a:effectLst/>
                        <a:latin typeface="Times New Roman"/>
                        <a:ea typeface="Times New Roman"/>
                      </a:endParaRPr>
                    </a:p>
                  </a:txBody>
                  <a:tcPr marL="68580" marR="68580" marT="0" marB="0"/>
                </a:tc>
                <a:tc>
                  <a:txBody>
                    <a:bodyPr/>
                    <a:lstStyle/>
                    <a:p>
                      <a:pPr algn="ctr">
                        <a:spcAft>
                          <a:spcPts val="0"/>
                        </a:spcAft>
                      </a:pPr>
                      <a:r>
                        <a:rPr lang="el-GR" sz="1200" b="1" i="1" dirty="0">
                          <a:solidFill>
                            <a:schemeClr val="tx1"/>
                          </a:solidFill>
                          <a:effectLst/>
                        </a:rPr>
                        <a:t>Αγγλικά</a:t>
                      </a:r>
                      <a:endParaRPr lang="el-GR" sz="1200" b="1" i="1" dirty="0">
                        <a:solidFill>
                          <a:schemeClr val="tx1"/>
                        </a:solidFill>
                        <a:effectLst/>
                        <a:latin typeface="Times New Roman"/>
                        <a:ea typeface="Times New Roman"/>
                      </a:endParaRPr>
                    </a:p>
                  </a:txBody>
                  <a:tcPr marL="68580" marR="68580" marT="0" marB="0"/>
                </a:tc>
              </a:tr>
              <a:tr h="370840">
                <a:tc>
                  <a:txBody>
                    <a:bodyPr/>
                    <a:lstStyle/>
                    <a:p>
                      <a:pPr algn="ctr">
                        <a:spcAft>
                          <a:spcPts val="0"/>
                        </a:spcAft>
                      </a:pPr>
                      <a:r>
                        <a:rPr lang="en-GB" sz="1200" b="1" dirty="0">
                          <a:solidFill>
                            <a:schemeClr val="tx1"/>
                          </a:solidFill>
                          <a:effectLst/>
                        </a:rPr>
                        <a:t>pater</a:t>
                      </a:r>
                      <a:endParaRPr lang="el-GR" sz="1200" b="1"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b="1" dirty="0">
                          <a:solidFill>
                            <a:schemeClr val="tx1"/>
                          </a:solidFill>
                          <a:effectLst/>
                        </a:rPr>
                        <a:t>father</a:t>
                      </a:r>
                      <a:endParaRPr lang="el-GR" sz="1200" b="1"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b="1" dirty="0" err="1">
                          <a:solidFill>
                            <a:schemeClr val="tx1"/>
                          </a:solidFill>
                          <a:effectLst/>
                        </a:rPr>
                        <a:t>tres</a:t>
                      </a:r>
                      <a:endParaRPr lang="el-GR" sz="1200" b="1"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b="1" dirty="0">
                          <a:solidFill>
                            <a:schemeClr val="tx1"/>
                          </a:solidFill>
                          <a:effectLst/>
                        </a:rPr>
                        <a:t>three</a:t>
                      </a:r>
                      <a:endParaRPr lang="el-GR" sz="1200" b="1"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b="1" dirty="0">
                          <a:solidFill>
                            <a:schemeClr val="tx1"/>
                          </a:solidFill>
                          <a:effectLst/>
                        </a:rPr>
                        <a:t>caput</a:t>
                      </a:r>
                      <a:endParaRPr lang="el-GR" sz="1200" b="1"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b="1" dirty="0">
                          <a:solidFill>
                            <a:schemeClr val="tx1"/>
                          </a:solidFill>
                          <a:effectLst/>
                        </a:rPr>
                        <a:t>head</a:t>
                      </a:r>
                      <a:endParaRPr lang="el-GR" sz="1200" b="1" dirty="0">
                        <a:solidFill>
                          <a:schemeClr val="tx1"/>
                        </a:solidFill>
                        <a:effectLst/>
                        <a:latin typeface="Times New Roman"/>
                        <a:ea typeface="Times New Roman"/>
                      </a:endParaRPr>
                    </a:p>
                  </a:txBody>
                  <a:tcPr marL="68580" marR="68580" marT="0" marB="0"/>
                </a:tc>
              </a:tr>
              <a:tr h="370840">
                <a:tc>
                  <a:txBody>
                    <a:bodyPr/>
                    <a:lstStyle/>
                    <a:p>
                      <a:pPr algn="ctr">
                        <a:spcAft>
                          <a:spcPts val="0"/>
                        </a:spcAft>
                      </a:pPr>
                      <a:r>
                        <a:rPr lang="en-GB" sz="1200" b="1">
                          <a:solidFill>
                            <a:schemeClr val="tx1"/>
                          </a:solidFill>
                          <a:effectLst/>
                        </a:rPr>
                        <a:t>piscis</a:t>
                      </a:r>
                      <a:endParaRPr lang="el-GR" sz="1200" b="1">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b="1" dirty="0">
                          <a:solidFill>
                            <a:schemeClr val="tx1"/>
                          </a:solidFill>
                          <a:effectLst/>
                        </a:rPr>
                        <a:t>fish</a:t>
                      </a:r>
                      <a:endParaRPr lang="el-GR" sz="1200" b="1" dirty="0">
                        <a:solidFill>
                          <a:schemeClr val="tx1"/>
                        </a:solidFill>
                        <a:effectLst/>
                        <a:latin typeface="Times New Roman"/>
                        <a:ea typeface="Times New Roman"/>
                      </a:endParaRPr>
                    </a:p>
                  </a:txBody>
                  <a:tcPr marL="68580" marR="68580" marT="0" marB="0"/>
                </a:tc>
                <a:tc>
                  <a:txBody>
                    <a:bodyPr/>
                    <a:lstStyle/>
                    <a:p>
                      <a:pPr algn="ctr">
                        <a:spcAft>
                          <a:spcPts val="0"/>
                        </a:spcAft>
                      </a:pPr>
                      <a:r>
                        <a:rPr lang="en-US" sz="1200" b="1" dirty="0" err="1">
                          <a:solidFill>
                            <a:schemeClr val="tx1"/>
                          </a:solidFill>
                          <a:effectLst/>
                        </a:rPr>
                        <a:t>torrere</a:t>
                      </a:r>
                      <a:endParaRPr lang="el-GR" sz="1200" b="1"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b="1" dirty="0">
                          <a:solidFill>
                            <a:schemeClr val="tx1"/>
                          </a:solidFill>
                          <a:effectLst/>
                        </a:rPr>
                        <a:t>thirst</a:t>
                      </a:r>
                      <a:endParaRPr lang="el-GR" sz="1200" b="1"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b="1" dirty="0" err="1">
                          <a:solidFill>
                            <a:schemeClr val="tx1"/>
                          </a:solidFill>
                          <a:effectLst/>
                        </a:rPr>
                        <a:t>cornu</a:t>
                      </a:r>
                      <a:endParaRPr lang="el-GR" sz="1200" b="1"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b="1" dirty="0">
                          <a:solidFill>
                            <a:schemeClr val="tx1"/>
                          </a:solidFill>
                          <a:effectLst/>
                        </a:rPr>
                        <a:t>horn</a:t>
                      </a:r>
                      <a:endParaRPr lang="el-GR" sz="1200" b="1" dirty="0">
                        <a:solidFill>
                          <a:schemeClr val="tx1"/>
                        </a:solidFill>
                        <a:effectLst/>
                        <a:latin typeface="Times New Roman"/>
                        <a:ea typeface="Times New Roman"/>
                      </a:endParaRPr>
                    </a:p>
                  </a:txBody>
                  <a:tcPr marL="68580" marR="68580" marT="0" marB="0"/>
                </a:tc>
              </a:tr>
              <a:tr h="370840">
                <a:tc>
                  <a:txBody>
                    <a:bodyPr/>
                    <a:lstStyle/>
                    <a:p>
                      <a:pPr algn="ctr">
                        <a:spcAft>
                          <a:spcPts val="0"/>
                        </a:spcAft>
                      </a:pPr>
                      <a:r>
                        <a:rPr lang="en-GB" sz="1200" b="1" dirty="0" err="1">
                          <a:solidFill>
                            <a:schemeClr val="tx1"/>
                          </a:solidFill>
                          <a:effectLst/>
                        </a:rPr>
                        <a:t>pecu</a:t>
                      </a:r>
                      <a:endParaRPr lang="el-GR" sz="1200" b="1"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b="1" dirty="0">
                          <a:solidFill>
                            <a:schemeClr val="tx1"/>
                          </a:solidFill>
                          <a:effectLst/>
                        </a:rPr>
                        <a:t>fee</a:t>
                      </a:r>
                      <a:endParaRPr lang="el-GR" sz="1200" b="1"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b="1" dirty="0" err="1">
                          <a:solidFill>
                            <a:schemeClr val="tx1"/>
                          </a:solidFill>
                          <a:effectLst/>
                        </a:rPr>
                        <a:t>tenuis</a:t>
                      </a:r>
                      <a:endParaRPr lang="el-GR" sz="1200" b="1"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b="1" dirty="0">
                          <a:solidFill>
                            <a:schemeClr val="tx1"/>
                          </a:solidFill>
                          <a:effectLst/>
                        </a:rPr>
                        <a:t>thin</a:t>
                      </a:r>
                      <a:endParaRPr lang="el-GR" sz="1200" b="1"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b="1" dirty="0">
                          <a:solidFill>
                            <a:schemeClr val="tx1"/>
                          </a:solidFill>
                          <a:effectLst/>
                        </a:rPr>
                        <a:t>cent</a:t>
                      </a:r>
                      <a:endParaRPr lang="el-GR" sz="1200" b="1"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b="1" dirty="0" err="1">
                          <a:solidFill>
                            <a:schemeClr val="tx1"/>
                          </a:solidFill>
                          <a:effectLst/>
                        </a:rPr>
                        <a:t>hund</a:t>
                      </a:r>
                      <a:r>
                        <a:rPr lang="el-GR" sz="1200" b="1" dirty="0">
                          <a:solidFill>
                            <a:schemeClr val="tx1"/>
                          </a:solidFill>
                          <a:effectLst/>
                        </a:rPr>
                        <a:t>(</a:t>
                      </a:r>
                      <a:r>
                        <a:rPr lang="en-GB" sz="1200" b="1" dirty="0">
                          <a:solidFill>
                            <a:schemeClr val="tx1"/>
                          </a:solidFill>
                          <a:effectLst/>
                        </a:rPr>
                        <a:t>red</a:t>
                      </a:r>
                      <a:r>
                        <a:rPr lang="el-GR" sz="1200" b="1" dirty="0">
                          <a:solidFill>
                            <a:schemeClr val="tx1"/>
                          </a:solidFill>
                          <a:effectLst/>
                        </a:rPr>
                        <a:t>)</a:t>
                      </a:r>
                      <a:endParaRPr lang="el-GR" sz="1200" b="1" dirty="0">
                        <a:solidFill>
                          <a:schemeClr val="tx1"/>
                        </a:solidFill>
                        <a:effectLst/>
                        <a:latin typeface="Times New Roman"/>
                        <a:ea typeface="Times New Roman"/>
                      </a:endParaRPr>
                    </a:p>
                  </a:txBody>
                  <a:tcPr marL="68580" marR="68580" marT="0" marB="0"/>
                </a:tc>
              </a:tr>
            </a:tbl>
          </a:graphicData>
        </a:graphic>
      </p:graphicFrame>
      <p:sp>
        <p:nvSpPr>
          <p:cNvPr id="3" name="Θέση κειμένου 2"/>
          <p:cNvSpPr>
            <a:spLocks noGrp="1"/>
          </p:cNvSpPr>
          <p:nvPr>
            <p:ph type="body" sz="half" idx="2"/>
          </p:nvPr>
        </p:nvSpPr>
        <p:spPr>
          <a:xfrm>
            <a:off x="5220072" y="1268760"/>
            <a:ext cx="3816424" cy="4896544"/>
          </a:xfrm>
        </p:spPr>
        <p:txBody>
          <a:bodyPr>
            <a:normAutofit fontScale="25000" lnSpcReduction="20000"/>
          </a:bodyPr>
          <a:lstStyle/>
          <a:p>
            <a:r>
              <a:rPr lang="el-GR" sz="9600" dirty="0"/>
              <a:t>Οι αντιστοιχίες των ήχων στις διαφορετικές ΙΕ υποομάδες έγιναν αντιληπτές από </a:t>
            </a:r>
            <a:r>
              <a:rPr lang="el-GR" sz="9600" dirty="0" err="1"/>
              <a:t>Jacob</a:t>
            </a:r>
            <a:r>
              <a:rPr lang="el-GR" sz="9600" dirty="0"/>
              <a:t> </a:t>
            </a:r>
            <a:r>
              <a:rPr lang="el-GR" sz="9600" dirty="0" err="1"/>
              <a:t>Grimm</a:t>
            </a:r>
            <a:r>
              <a:rPr lang="el-GR" sz="9600" dirty="0"/>
              <a:t> το 1822 στην γραμματική της Γερμανικής που εξέδωσε εκείνη την περίοδο.</a:t>
            </a:r>
          </a:p>
          <a:p>
            <a:r>
              <a:rPr lang="el-GR" sz="9600" dirty="0"/>
              <a:t> Ο </a:t>
            </a:r>
            <a:r>
              <a:rPr lang="el-GR" sz="9600" dirty="0" err="1"/>
              <a:t>Grimm</a:t>
            </a:r>
            <a:r>
              <a:rPr lang="el-GR" sz="9600" dirty="0"/>
              <a:t> παρατήρησε ότι οι λέξεις των αρχαίων ΙΕ γλωσσών (Ελληνικά, Λατινικά, Σανσκριτικά) που έχουν p, t, k στις Γερμανικές γλώσσες εμφανίζονται με f, θ, x, δηλ. τα άηχα κλειστά εμφανίζονται άηχα εξακολουθητικά.</a:t>
            </a:r>
          </a:p>
          <a:p>
            <a:endParaRPr lang="el-GR" dirty="0"/>
          </a:p>
        </p:txBody>
      </p:sp>
      <p:sp>
        <p:nvSpPr>
          <p:cNvPr id="4" name="Τίτλος 3"/>
          <p:cNvSpPr>
            <a:spLocks noGrp="1"/>
          </p:cNvSpPr>
          <p:nvPr>
            <p:ph type="title"/>
          </p:nvPr>
        </p:nvSpPr>
        <p:spPr/>
        <p:txBody>
          <a:bodyPr/>
          <a:lstStyle/>
          <a:p>
            <a:r>
              <a:rPr lang="el-GR" dirty="0"/>
              <a:t>Ο νόμος του </a:t>
            </a:r>
            <a:r>
              <a:rPr lang="el-GR" dirty="0" err="1"/>
              <a:t>Grimm</a:t>
            </a:r>
            <a:r>
              <a:rPr lang="el-GR" dirty="0"/>
              <a:t> (1)</a:t>
            </a:r>
          </a:p>
        </p:txBody>
      </p:sp>
    </p:spTree>
    <p:extLst>
      <p:ext uri="{BB962C8B-B14F-4D97-AF65-F5344CB8AC3E}">
        <p14:creationId xmlns:p14="http://schemas.microsoft.com/office/powerpoint/2010/main" val="538491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 νόμος του </a:t>
            </a:r>
            <a:r>
              <a:rPr lang="el-GR" dirty="0" err="1"/>
              <a:t>Grimm</a:t>
            </a:r>
            <a:r>
              <a:rPr lang="el-GR" dirty="0"/>
              <a:t> </a:t>
            </a:r>
            <a:r>
              <a:rPr lang="el-GR" dirty="0" smtClean="0"/>
              <a:t>(2)</a:t>
            </a:r>
            <a:endParaRPr lang="el-GR" dirty="0"/>
          </a:p>
        </p:txBody>
      </p:sp>
      <p:graphicFrame>
        <p:nvGraphicFramePr>
          <p:cNvPr id="6" name="Πίνακας 5" descr="Αντιστοιχία φθόγγων των αρχαίων ΙΕ γλωσσών με τις γερμανικές γλώσσες" title="Πίνακας"/>
          <p:cNvGraphicFramePr>
            <a:graphicFrameLocks noGrp="1"/>
          </p:cNvGraphicFramePr>
          <p:nvPr>
            <p:extLst>
              <p:ext uri="{D42A27DB-BD31-4B8C-83A1-F6EECF244321}">
                <p14:modId xmlns:p14="http://schemas.microsoft.com/office/powerpoint/2010/main" val="3743162715"/>
              </p:ext>
            </p:extLst>
          </p:nvPr>
        </p:nvGraphicFramePr>
        <p:xfrm>
          <a:off x="179512" y="2348880"/>
          <a:ext cx="6096000" cy="111252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pPr algn="ctr">
                        <a:spcAft>
                          <a:spcPts val="0"/>
                        </a:spcAft>
                      </a:pPr>
                      <a:r>
                        <a:rPr lang="fr-FR" sz="1200" dirty="0" smtClean="0">
                          <a:solidFill>
                            <a:schemeClr val="tx1"/>
                          </a:solidFill>
                          <a:effectLst/>
                        </a:rPr>
                        <a:t>b</a:t>
                      </a:r>
                      <a:endParaRPr lang="el-GR" sz="1200" dirty="0">
                        <a:solidFill>
                          <a:schemeClr val="tx1"/>
                        </a:solidFill>
                        <a:effectLst/>
                        <a:latin typeface="Times New Roman"/>
                        <a:ea typeface="Times New Roman"/>
                      </a:endParaRPr>
                    </a:p>
                  </a:txBody>
                  <a:tcPr marL="68580" marR="68580" marT="0" marB="0"/>
                </a:tc>
                <a:tc>
                  <a:txBody>
                    <a:bodyPr/>
                    <a:lstStyle/>
                    <a:p>
                      <a:pPr algn="ctr">
                        <a:spcAft>
                          <a:spcPts val="0"/>
                        </a:spcAft>
                      </a:pPr>
                      <a:r>
                        <a:rPr lang="fr-FR" sz="1200" dirty="0" smtClean="0">
                          <a:solidFill>
                            <a:schemeClr val="tx1"/>
                          </a:solidFill>
                          <a:effectLst/>
                        </a:rPr>
                        <a:t>→ p</a:t>
                      </a:r>
                      <a:endParaRPr lang="el-GR" sz="1200" dirty="0">
                        <a:solidFill>
                          <a:schemeClr val="tx1"/>
                        </a:solidFill>
                        <a:effectLst/>
                        <a:latin typeface="Times New Roman"/>
                        <a:ea typeface="Times New Roman"/>
                      </a:endParaRPr>
                    </a:p>
                  </a:txBody>
                  <a:tcPr marL="68580" marR="68580" marT="0" marB="0"/>
                </a:tc>
                <a:tc>
                  <a:txBody>
                    <a:bodyPr/>
                    <a:lstStyle/>
                    <a:p>
                      <a:pPr algn="ctr">
                        <a:spcAft>
                          <a:spcPts val="0"/>
                        </a:spcAft>
                      </a:pPr>
                      <a:r>
                        <a:rPr lang="fr-FR" sz="1200" dirty="0" smtClean="0">
                          <a:solidFill>
                            <a:schemeClr val="tx1"/>
                          </a:solidFill>
                          <a:effectLst/>
                        </a:rPr>
                        <a:t>d</a:t>
                      </a:r>
                      <a:endParaRPr lang="el-GR" sz="1200" dirty="0">
                        <a:solidFill>
                          <a:schemeClr val="tx1"/>
                        </a:solidFill>
                        <a:effectLst/>
                        <a:latin typeface="Times New Roman"/>
                        <a:ea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effectLst/>
                        </a:rPr>
                        <a:t>→ t</a:t>
                      </a:r>
                      <a:endParaRPr lang="el-GR" sz="1200" dirty="0" smtClean="0">
                        <a:solidFill>
                          <a:schemeClr val="tx1"/>
                        </a:solidFill>
                        <a:effectLst/>
                        <a:latin typeface="Times New Roman"/>
                        <a:ea typeface="Times New Roman"/>
                      </a:endParaRPr>
                    </a:p>
                    <a:p>
                      <a:pPr algn="ctr">
                        <a:spcAft>
                          <a:spcPts val="0"/>
                        </a:spcAft>
                      </a:pPr>
                      <a:endParaRPr lang="el-GR" sz="1200" dirty="0">
                        <a:solidFill>
                          <a:schemeClr val="tx1"/>
                        </a:solidFill>
                        <a:effectLst/>
                        <a:latin typeface="Times New Roman"/>
                        <a:ea typeface="Times New Roman"/>
                      </a:endParaRPr>
                    </a:p>
                  </a:txBody>
                  <a:tcPr marL="68580" marR="68580" marT="0" marB="0"/>
                </a:tc>
                <a:tc>
                  <a:txBody>
                    <a:bodyPr/>
                    <a:lstStyle/>
                    <a:p>
                      <a:pPr algn="ctr">
                        <a:spcAft>
                          <a:spcPts val="0"/>
                        </a:spcAft>
                      </a:pPr>
                      <a:r>
                        <a:rPr lang="en-US" sz="1200" dirty="0" smtClean="0">
                          <a:solidFill>
                            <a:schemeClr val="tx1"/>
                          </a:solidFill>
                          <a:effectLst/>
                        </a:rPr>
                        <a:t>g</a:t>
                      </a:r>
                      <a:endParaRPr lang="el-GR" sz="1200" dirty="0">
                        <a:solidFill>
                          <a:schemeClr val="tx1"/>
                        </a:solidFill>
                        <a:effectLst/>
                        <a:latin typeface="Times New Roman"/>
                        <a:ea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solidFill>
                            <a:schemeClr val="tx1"/>
                          </a:solidFill>
                          <a:effectLst/>
                        </a:rPr>
                        <a:t>→ </a:t>
                      </a:r>
                      <a:r>
                        <a:rPr lang="en-US" sz="1200" dirty="0" smtClean="0">
                          <a:solidFill>
                            <a:schemeClr val="tx1"/>
                          </a:solidFill>
                          <a:effectLst/>
                        </a:rPr>
                        <a:t>k</a:t>
                      </a:r>
                      <a:endParaRPr lang="el-GR" sz="1200" dirty="0" smtClean="0">
                        <a:solidFill>
                          <a:schemeClr val="tx1"/>
                        </a:solidFill>
                        <a:effectLst/>
                        <a:latin typeface="Times New Roman"/>
                        <a:ea typeface="Times New Roman"/>
                      </a:endParaRPr>
                    </a:p>
                    <a:p>
                      <a:pPr algn="ctr">
                        <a:spcAft>
                          <a:spcPts val="0"/>
                        </a:spcAft>
                      </a:pPr>
                      <a:endParaRPr lang="el-GR" sz="1200" dirty="0">
                        <a:solidFill>
                          <a:schemeClr val="tx1"/>
                        </a:solidFill>
                        <a:effectLst/>
                        <a:latin typeface="Times New Roman"/>
                        <a:ea typeface="Times New Roman"/>
                      </a:endParaRPr>
                    </a:p>
                  </a:txBody>
                  <a:tcPr marL="68580" marR="68580" marT="0" marB="0"/>
                </a:tc>
              </a:tr>
              <a:tr h="370840">
                <a:tc>
                  <a:txBody>
                    <a:bodyPr/>
                    <a:lstStyle/>
                    <a:p>
                      <a:pPr algn="just">
                        <a:spcAft>
                          <a:spcPts val="0"/>
                        </a:spcAft>
                      </a:pPr>
                      <a:r>
                        <a:rPr lang="el-GR" sz="1200" i="1" dirty="0">
                          <a:solidFill>
                            <a:schemeClr val="tx1"/>
                          </a:solidFill>
                          <a:effectLst/>
                        </a:rPr>
                        <a:t>Λατινικά</a:t>
                      </a:r>
                      <a:endParaRPr lang="el-GR" sz="1200" i="1" dirty="0">
                        <a:solidFill>
                          <a:schemeClr val="tx1"/>
                        </a:solidFill>
                        <a:effectLst/>
                        <a:latin typeface="Times New Roman"/>
                        <a:ea typeface="Times New Roman"/>
                      </a:endParaRPr>
                    </a:p>
                  </a:txBody>
                  <a:tcPr marL="68580" marR="68580" marT="0" marB="0"/>
                </a:tc>
                <a:tc>
                  <a:txBody>
                    <a:bodyPr/>
                    <a:lstStyle/>
                    <a:p>
                      <a:pPr algn="just">
                        <a:spcAft>
                          <a:spcPts val="0"/>
                        </a:spcAft>
                      </a:pPr>
                      <a:r>
                        <a:rPr lang="el-GR" sz="1200" i="1" dirty="0">
                          <a:solidFill>
                            <a:schemeClr val="tx1"/>
                          </a:solidFill>
                          <a:effectLst/>
                        </a:rPr>
                        <a:t>Αγγλικά</a:t>
                      </a:r>
                      <a:endParaRPr lang="el-GR" sz="1200" i="1" dirty="0">
                        <a:solidFill>
                          <a:schemeClr val="tx1"/>
                        </a:solidFill>
                        <a:effectLst/>
                        <a:latin typeface="Times New Roman"/>
                        <a:ea typeface="Times New Roman"/>
                      </a:endParaRPr>
                    </a:p>
                  </a:txBody>
                  <a:tcPr marL="68580" marR="68580" marT="0" marB="0"/>
                </a:tc>
                <a:tc>
                  <a:txBody>
                    <a:bodyPr/>
                    <a:lstStyle/>
                    <a:p>
                      <a:pPr algn="just">
                        <a:spcAft>
                          <a:spcPts val="0"/>
                        </a:spcAft>
                      </a:pPr>
                      <a:r>
                        <a:rPr lang="el-GR" sz="1200" i="1" dirty="0">
                          <a:solidFill>
                            <a:schemeClr val="tx1"/>
                          </a:solidFill>
                          <a:effectLst/>
                        </a:rPr>
                        <a:t>Λατινικά</a:t>
                      </a:r>
                      <a:endParaRPr lang="el-GR" sz="1200" i="1" dirty="0">
                        <a:solidFill>
                          <a:schemeClr val="tx1"/>
                        </a:solidFill>
                        <a:effectLst/>
                        <a:latin typeface="Times New Roman"/>
                        <a:ea typeface="Times New Roman"/>
                      </a:endParaRPr>
                    </a:p>
                  </a:txBody>
                  <a:tcPr marL="68580" marR="68580" marT="0" marB="0"/>
                </a:tc>
                <a:tc>
                  <a:txBody>
                    <a:bodyPr/>
                    <a:lstStyle/>
                    <a:p>
                      <a:pPr algn="just">
                        <a:spcAft>
                          <a:spcPts val="0"/>
                        </a:spcAft>
                      </a:pPr>
                      <a:r>
                        <a:rPr lang="el-GR" sz="1200" i="1" dirty="0">
                          <a:solidFill>
                            <a:schemeClr val="tx1"/>
                          </a:solidFill>
                          <a:effectLst/>
                        </a:rPr>
                        <a:t>Αγγλικά</a:t>
                      </a:r>
                      <a:endParaRPr lang="el-GR" sz="1200" i="1" dirty="0">
                        <a:solidFill>
                          <a:schemeClr val="tx1"/>
                        </a:solidFill>
                        <a:effectLst/>
                        <a:latin typeface="Times New Roman"/>
                        <a:ea typeface="Times New Roman"/>
                      </a:endParaRPr>
                    </a:p>
                  </a:txBody>
                  <a:tcPr marL="68580" marR="68580" marT="0" marB="0"/>
                </a:tc>
                <a:tc>
                  <a:txBody>
                    <a:bodyPr/>
                    <a:lstStyle/>
                    <a:p>
                      <a:pPr algn="just">
                        <a:spcAft>
                          <a:spcPts val="0"/>
                        </a:spcAft>
                      </a:pPr>
                      <a:r>
                        <a:rPr lang="el-GR" sz="1200" i="1" dirty="0">
                          <a:solidFill>
                            <a:schemeClr val="tx1"/>
                          </a:solidFill>
                          <a:effectLst/>
                        </a:rPr>
                        <a:t>Λατινικά</a:t>
                      </a:r>
                      <a:endParaRPr lang="el-GR" sz="1200" i="1" dirty="0">
                        <a:solidFill>
                          <a:schemeClr val="tx1"/>
                        </a:solidFill>
                        <a:effectLst/>
                        <a:latin typeface="Times New Roman"/>
                        <a:ea typeface="Times New Roman"/>
                      </a:endParaRPr>
                    </a:p>
                  </a:txBody>
                  <a:tcPr marL="68580" marR="68580" marT="0" marB="0"/>
                </a:tc>
                <a:tc>
                  <a:txBody>
                    <a:bodyPr/>
                    <a:lstStyle/>
                    <a:p>
                      <a:pPr algn="just">
                        <a:spcAft>
                          <a:spcPts val="0"/>
                        </a:spcAft>
                      </a:pPr>
                      <a:r>
                        <a:rPr lang="el-GR" sz="1200" i="1" dirty="0">
                          <a:solidFill>
                            <a:schemeClr val="tx1"/>
                          </a:solidFill>
                          <a:effectLst/>
                        </a:rPr>
                        <a:t>Αγγλικά</a:t>
                      </a:r>
                      <a:endParaRPr lang="el-GR" sz="1200" i="1" dirty="0">
                        <a:solidFill>
                          <a:schemeClr val="tx1"/>
                        </a:solidFill>
                        <a:effectLst/>
                        <a:latin typeface="Times New Roman"/>
                        <a:ea typeface="Times New Roman"/>
                      </a:endParaRPr>
                    </a:p>
                  </a:txBody>
                  <a:tcPr marL="68580" marR="68580" marT="0" marB="0"/>
                </a:tc>
              </a:tr>
              <a:tr h="370840">
                <a:tc>
                  <a:txBody>
                    <a:bodyPr/>
                    <a:lstStyle/>
                    <a:p>
                      <a:pPr algn="ctr">
                        <a:spcAft>
                          <a:spcPts val="0"/>
                        </a:spcAft>
                      </a:pPr>
                      <a:r>
                        <a:rPr lang="en-GB" sz="1200" dirty="0" smtClean="0">
                          <a:solidFill>
                            <a:schemeClr val="tx1"/>
                          </a:solidFill>
                          <a:effectLst/>
                        </a:rPr>
                        <a:t>Labium</a:t>
                      </a:r>
                      <a:endParaRPr lang="el-GR" sz="1200"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dirty="0">
                          <a:solidFill>
                            <a:schemeClr val="tx1"/>
                          </a:solidFill>
                          <a:effectLst/>
                        </a:rPr>
                        <a:t>lip</a:t>
                      </a:r>
                      <a:endParaRPr lang="el-GR" sz="1200"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a:solidFill>
                            <a:schemeClr val="tx1"/>
                          </a:solidFill>
                          <a:effectLst/>
                        </a:rPr>
                        <a:t>duo</a:t>
                      </a:r>
                      <a:endParaRPr lang="el-GR" sz="120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dirty="0">
                          <a:solidFill>
                            <a:schemeClr val="tx1"/>
                          </a:solidFill>
                          <a:effectLst/>
                        </a:rPr>
                        <a:t>two</a:t>
                      </a:r>
                      <a:endParaRPr lang="el-GR" sz="1200"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dirty="0">
                          <a:solidFill>
                            <a:schemeClr val="tx1"/>
                          </a:solidFill>
                          <a:effectLst/>
                        </a:rPr>
                        <a:t>granum</a:t>
                      </a:r>
                      <a:endParaRPr lang="el-GR" sz="1200"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1200" dirty="0">
                          <a:solidFill>
                            <a:schemeClr val="tx1"/>
                          </a:solidFill>
                          <a:effectLst/>
                        </a:rPr>
                        <a:t>corn</a:t>
                      </a:r>
                      <a:endParaRPr lang="el-GR" sz="1200" dirty="0">
                        <a:solidFill>
                          <a:schemeClr val="tx1"/>
                        </a:solidFill>
                        <a:effectLst/>
                        <a:latin typeface="Times New Roman"/>
                        <a:ea typeface="Times New Roman"/>
                      </a:endParaRPr>
                    </a:p>
                  </a:txBody>
                  <a:tcPr marL="68580" marR="68580" marT="0" marB="0"/>
                </a:tc>
              </a:tr>
            </a:tbl>
          </a:graphicData>
        </a:graphic>
      </p:graphicFrame>
      <p:sp>
        <p:nvSpPr>
          <p:cNvPr id="2" name="Θέση περιεχομένου 1"/>
          <p:cNvSpPr>
            <a:spLocks noGrp="1"/>
          </p:cNvSpPr>
          <p:nvPr>
            <p:ph idx="1"/>
          </p:nvPr>
        </p:nvSpPr>
        <p:spPr>
          <a:xfrm>
            <a:off x="6469360" y="1556792"/>
            <a:ext cx="2674640" cy="4608512"/>
          </a:xfrm>
        </p:spPr>
        <p:txBody>
          <a:bodyPr>
            <a:normAutofit fontScale="92500"/>
          </a:bodyPr>
          <a:lstStyle/>
          <a:p>
            <a:pPr marL="0" indent="0">
              <a:buNone/>
            </a:pPr>
            <a:r>
              <a:rPr lang="el-GR" sz="2800" dirty="0"/>
              <a:t>Αντίστοιχα, τα ηχηρά κλειστά (</a:t>
            </a:r>
            <a:r>
              <a:rPr lang="en-US" sz="2800" dirty="0"/>
              <a:t>b</a:t>
            </a:r>
            <a:r>
              <a:rPr lang="el-GR" sz="2800" dirty="0"/>
              <a:t>, </a:t>
            </a:r>
            <a:r>
              <a:rPr lang="en-US" sz="2800" dirty="0"/>
              <a:t>d</a:t>
            </a:r>
            <a:r>
              <a:rPr lang="el-GR" sz="2800" dirty="0"/>
              <a:t>, </a:t>
            </a:r>
            <a:r>
              <a:rPr lang="en-US" sz="2800" dirty="0"/>
              <a:t>g</a:t>
            </a:r>
            <a:r>
              <a:rPr lang="el-GR" sz="2800" dirty="0"/>
              <a:t>) των αρχαίων ΙΕ γλωσσών εμφάνισαν σταθερές αντιστοιχίσεις με τα άηχα κλειστά (</a:t>
            </a:r>
            <a:r>
              <a:rPr lang="en-US" sz="2800" dirty="0"/>
              <a:t>p</a:t>
            </a:r>
            <a:r>
              <a:rPr lang="el-GR" sz="2800" dirty="0"/>
              <a:t>, </a:t>
            </a:r>
            <a:r>
              <a:rPr lang="en-US" sz="2800" dirty="0"/>
              <a:t>t</a:t>
            </a:r>
            <a:r>
              <a:rPr lang="el-GR" sz="2800" dirty="0"/>
              <a:t>, </a:t>
            </a:r>
            <a:r>
              <a:rPr lang="en-US" sz="2800" dirty="0"/>
              <a:t>k</a:t>
            </a:r>
            <a:r>
              <a:rPr lang="el-GR" sz="2800" dirty="0"/>
              <a:t>) των Γερμανικών γλωσσών.</a:t>
            </a:r>
          </a:p>
          <a:p>
            <a:endParaRPr lang="el-GR" dirty="0"/>
          </a:p>
        </p:txBody>
      </p:sp>
    </p:spTree>
    <p:extLst>
      <p:ext uri="{BB962C8B-B14F-4D97-AF65-F5344CB8AC3E}">
        <p14:creationId xmlns:p14="http://schemas.microsoft.com/office/powerpoint/2010/main" val="1850155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 νόμος του </a:t>
            </a:r>
            <a:r>
              <a:rPr lang="el-GR" dirty="0" err="1"/>
              <a:t>Grimm</a:t>
            </a:r>
            <a:r>
              <a:rPr lang="el-GR" dirty="0"/>
              <a:t> </a:t>
            </a:r>
            <a:r>
              <a:rPr lang="el-GR" dirty="0" smtClean="0"/>
              <a:t>(3)</a:t>
            </a:r>
            <a:endParaRPr lang="el-GR" dirty="0"/>
          </a:p>
        </p:txBody>
      </p:sp>
      <p:graphicFrame>
        <p:nvGraphicFramePr>
          <p:cNvPr id="7" name="Πίνακας 6" descr="Αντιστοιχία φθόγγων των αρχαίων ΙΕ γλωσσών με τις γερμανικές γλώσσες" title="Πίνακας"/>
          <p:cNvGraphicFramePr>
            <a:graphicFrameLocks noGrp="1"/>
          </p:cNvGraphicFramePr>
          <p:nvPr>
            <p:extLst>
              <p:ext uri="{D42A27DB-BD31-4B8C-83A1-F6EECF244321}">
                <p14:modId xmlns:p14="http://schemas.microsoft.com/office/powerpoint/2010/main" val="920043954"/>
              </p:ext>
            </p:extLst>
          </p:nvPr>
        </p:nvGraphicFramePr>
        <p:xfrm>
          <a:off x="107504" y="1542583"/>
          <a:ext cx="6096000" cy="3221425"/>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spcAft>
                          <a:spcPts val="0"/>
                        </a:spcAft>
                      </a:pPr>
                      <a:r>
                        <a:rPr lang="el-GR" sz="1400" b="1" dirty="0">
                          <a:solidFill>
                            <a:schemeClr val="bg1"/>
                          </a:solidFill>
                          <a:effectLst/>
                        </a:rPr>
                        <a:t>ΙΕ γλώσσες</a:t>
                      </a:r>
                      <a:endParaRPr lang="el-GR" sz="1400" b="1" dirty="0">
                        <a:solidFill>
                          <a:schemeClr val="bg1"/>
                        </a:solidFill>
                        <a:effectLst/>
                        <a:latin typeface="Times New Roman"/>
                        <a:ea typeface="Times New Roman"/>
                      </a:endParaRPr>
                    </a:p>
                  </a:txBody>
                  <a:tcPr marL="68580" marR="68580" marT="0" marB="0"/>
                </a:tc>
                <a:tc>
                  <a:txBody>
                    <a:bodyPr/>
                    <a:lstStyle/>
                    <a:p>
                      <a:pPr algn="ctr">
                        <a:spcAft>
                          <a:spcPts val="0"/>
                        </a:spcAft>
                      </a:pPr>
                      <a:r>
                        <a:rPr lang="el-GR" sz="1400" b="1" dirty="0">
                          <a:solidFill>
                            <a:schemeClr val="bg1"/>
                          </a:solidFill>
                          <a:effectLst/>
                        </a:rPr>
                        <a:t>Γερμανικές γλώσσες</a:t>
                      </a:r>
                      <a:endParaRPr lang="el-GR" sz="1400" b="1" dirty="0">
                        <a:solidFill>
                          <a:schemeClr val="bg1"/>
                        </a:solidFill>
                        <a:effectLst/>
                        <a:latin typeface="Times New Roman"/>
                        <a:ea typeface="Times New Roman"/>
                      </a:endParaRPr>
                    </a:p>
                  </a:txBody>
                  <a:tcPr marL="68580" marR="68580" marT="0" marB="0"/>
                </a:tc>
              </a:tr>
              <a:tr h="370840">
                <a:tc>
                  <a:txBody>
                    <a:bodyPr/>
                    <a:lstStyle/>
                    <a:p>
                      <a:pPr algn="ctr">
                        <a:spcAft>
                          <a:spcPts val="0"/>
                        </a:spcAft>
                      </a:pPr>
                      <a:r>
                        <a:rPr lang="el-GR" sz="1400" b="1" dirty="0">
                          <a:effectLst/>
                        </a:rPr>
                        <a:t>Ηχηρά δασυνόμενα</a:t>
                      </a:r>
                      <a:endParaRPr lang="el-GR" sz="1400" b="1" dirty="0">
                        <a:effectLst/>
                        <a:latin typeface="Times New Roman"/>
                        <a:ea typeface="Times New Roman"/>
                      </a:endParaRPr>
                    </a:p>
                  </a:txBody>
                  <a:tcPr marL="68580" marR="68580" marT="0" marB="0"/>
                </a:tc>
                <a:tc>
                  <a:txBody>
                    <a:bodyPr/>
                    <a:lstStyle/>
                    <a:p>
                      <a:pPr algn="ctr">
                        <a:spcAft>
                          <a:spcPts val="0"/>
                        </a:spcAft>
                      </a:pPr>
                      <a:r>
                        <a:rPr lang="el-GR" sz="1400" b="1" dirty="0">
                          <a:effectLst/>
                        </a:rPr>
                        <a:t>Ηχηρά κλειστά</a:t>
                      </a:r>
                      <a:endParaRPr lang="el-GR" sz="1400" b="1" dirty="0">
                        <a:effectLst/>
                        <a:latin typeface="Times New Roman"/>
                        <a:ea typeface="Times New Roman"/>
                      </a:endParaRPr>
                    </a:p>
                  </a:txBody>
                  <a:tcPr marL="68580" marR="68580" marT="0" marB="0"/>
                </a:tc>
              </a:tr>
              <a:tr h="182880">
                <a:tc>
                  <a:txBody>
                    <a:bodyPr/>
                    <a:lstStyle/>
                    <a:p>
                      <a:pPr algn="ctr" fontAlgn="base" hangingPunct="0">
                        <a:spcAft>
                          <a:spcPts val="0"/>
                        </a:spcAft>
                      </a:pPr>
                      <a:r>
                        <a:rPr lang="el-GR" sz="1200" kern="1200" dirty="0" smtClean="0">
                          <a:solidFill>
                            <a:schemeClr val="dk1"/>
                          </a:solidFill>
                          <a:effectLst/>
                          <a:latin typeface="+mn-lt"/>
                          <a:ea typeface="+mn-ea"/>
                          <a:cs typeface="+mn-cs"/>
                        </a:rPr>
                        <a:t>           </a:t>
                      </a:r>
                      <a:r>
                        <a:rPr lang="en-US" sz="1200" kern="1200" dirty="0" err="1" smtClean="0">
                          <a:solidFill>
                            <a:schemeClr val="dk1"/>
                          </a:solidFill>
                          <a:effectLst/>
                          <a:latin typeface="+mn-lt"/>
                          <a:ea typeface="+mn-ea"/>
                          <a:cs typeface="+mn-cs"/>
                        </a:rPr>
                        <a:t>bh</a:t>
                      </a:r>
                      <a:r>
                        <a:rPr lang="el-GR" sz="1200" dirty="0">
                          <a:effectLst/>
                        </a:rPr>
                        <a:t>	</a:t>
                      </a:r>
                    </a:p>
                  </a:txBody>
                  <a:tcPr marL="68580" marR="68580" marT="0" marB="0"/>
                </a:tc>
                <a:tc>
                  <a:txBody>
                    <a:bodyPr/>
                    <a:lstStyle/>
                    <a:p>
                      <a:pPr algn="ctr">
                        <a:spcAft>
                          <a:spcPts val="0"/>
                        </a:spcAft>
                      </a:pPr>
                      <a:r>
                        <a:rPr lang="el-GR" sz="1200" dirty="0" smtClean="0">
                          <a:effectLst/>
                        </a:rPr>
                        <a:t>→	</a:t>
                      </a:r>
                      <a:r>
                        <a:rPr lang="en-US" sz="1200" dirty="0" smtClean="0">
                          <a:effectLst/>
                        </a:rPr>
                        <a:t>b</a:t>
                      </a:r>
                      <a:endParaRPr lang="el-GR" sz="1200" dirty="0">
                        <a:effectLst/>
                        <a:latin typeface="Times New Roman"/>
                        <a:ea typeface="Times New Roman"/>
                      </a:endParaRPr>
                    </a:p>
                  </a:txBody>
                  <a:tcPr marL="68580" marR="68580" marT="0" marB="0"/>
                </a:tc>
              </a:tr>
              <a:tr h="182880">
                <a:tc>
                  <a:txBody>
                    <a:bodyPr/>
                    <a:lstStyle/>
                    <a:p>
                      <a:pPr algn="ctr">
                        <a:spcAft>
                          <a:spcPts val="0"/>
                        </a:spcAft>
                      </a:pPr>
                      <a:r>
                        <a:rPr lang="en-US" sz="1200" kern="1200" dirty="0" smtClean="0">
                          <a:solidFill>
                            <a:schemeClr val="dk1"/>
                          </a:solidFill>
                          <a:effectLst/>
                          <a:latin typeface="+mn-lt"/>
                          <a:ea typeface="+mn-ea"/>
                          <a:cs typeface="+mn-cs"/>
                        </a:rPr>
                        <a:t>dh</a:t>
                      </a:r>
                      <a:endParaRPr lang="el-GR" sz="1200" dirty="0">
                        <a:effectLst/>
                        <a:latin typeface="Times New Roman"/>
                        <a:ea typeface="Times New Roman"/>
                      </a:endParaRPr>
                    </a:p>
                  </a:txBody>
                  <a:tcPr marL="68580" marR="68580" marT="0" marB="0"/>
                </a:tc>
                <a:tc>
                  <a:txBody>
                    <a:bodyPr/>
                    <a:lstStyle/>
                    <a:p>
                      <a:pPr algn="ctr">
                        <a:spcAft>
                          <a:spcPts val="0"/>
                        </a:spcAft>
                      </a:pPr>
                      <a:r>
                        <a:rPr lang="el-GR" sz="1200" dirty="0" smtClean="0">
                          <a:effectLst/>
                        </a:rPr>
                        <a:t>→	</a:t>
                      </a:r>
                      <a:r>
                        <a:rPr lang="en-US" sz="1200" dirty="0" smtClean="0">
                          <a:effectLst/>
                        </a:rPr>
                        <a:t>d</a:t>
                      </a:r>
                      <a:endParaRPr lang="el-GR" sz="1200" dirty="0">
                        <a:effectLst/>
                        <a:latin typeface="Times New Roman"/>
                        <a:ea typeface="Times New Roman"/>
                      </a:endParaRPr>
                    </a:p>
                  </a:txBody>
                  <a:tcPr marL="68580" marR="68580" marT="0" marB="0"/>
                </a:tc>
              </a:tr>
              <a:tr h="182880">
                <a:tc>
                  <a:txBody>
                    <a:bodyPr/>
                    <a:lstStyle/>
                    <a:p>
                      <a:pPr algn="ctr">
                        <a:spcAft>
                          <a:spcPts val="0"/>
                        </a:spcAft>
                      </a:pPr>
                      <a:r>
                        <a:rPr lang="en-US" sz="1200" dirty="0" err="1" smtClean="0">
                          <a:effectLst/>
                        </a:rPr>
                        <a:t>gh</a:t>
                      </a:r>
                      <a:endParaRPr lang="el-GR" sz="1200" dirty="0">
                        <a:effectLst/>
                        <a:latin typeface="Times New Roman"/>
                        <a:ea typeface="Times New Roman"/>
                      </a:endParaRPr>
                    </a:p>
                  </a:txBody>
                  <a:tcPr marL="68580" marR="68580" marT="0" marB="0"/>
                </a:tc>
                <a:tc>
                  <a:txBody>
                    <a:bodyPr/>
                    <a:lstStyle/>
                    <a:p>
                      <a:pPr algn="ctr">
                        <a:spcAft>
                          <a:spcPts val="0"/>
                        </a:spcAft>
                      </a:pPr>
                      <a:r>
                        <a:rPr lang="el-GR" sz="1200" dirty="0" smtClean="0">
                          <a:effectLst/>
                        </a:rPr>
                        <a:t>→	</a:t>
                      </a:r>
                      <a:r>
                        <a:rPr lang="en-US" sz="1200" dirty="0" smtClean="0">
                          <a:effectLst/>
                        </a:rPr>
                        <a:t>g</a:t>
                      </a:r>
                      <a:endParaRPr lang="el-GR" sz="1200" dirty="0">
                        <a:effectLst/>
                        <a:latin typeface="Times New Roman"/>
                        <a:ea typeface="Times New Roman"/>
                      </a:endParaRPr>
                    </a:p>
                  </a:txBody>
                  <a:tcPr marL="68580" marR="68580" marT="0" marB="0"/>
                </a:tc>
              </a:tr>
              <a:tr h="370840">
                <a:tc>
                  <a:txBody>
                    <a:bodyPr/>
                    <a:lstStyle/>
                    <a:p>
                      <a:pPr algn="ctr">
                        <a:spcAft>
                          <a:spcPts val="0"/>
                        </a:spcAft>
                      </a:pPr>
                      <a:r>
                        <a:rPr lang="el-GR" sz="1400" b="1" dirty="0">
                          <a:effectLst/>
                        </a:rPr>
                        <a:t>Ηχηρά κλειστά</a:t>
                      </a:r>
                      <a:endParaRPr lang="el-GR" sz="1400" b="1" dirty="0">
                        <a:effectLst/>
                        <a:latin typeface="Times New Roman"/>
                        <a:ea typeface="Times New Roman"/>
                      </a:endParaRPr>
                    </a:p>
                  </a:txBody>
                  <a:tcPr marL="68580" marR="68580" marT="0" marB="0"/>
                </a:tc>
                <a:tc>
                  <a:txBody>
                    <a:bodyPr/>
                    <a:lstStyle/>
                    <a:p>
                      <a:pPr algn="ctr">
                        <a:spcAft>
                          <a:spcPts val="0"/>
                        </a:spcAft>
                      </a:pPr>
                      <a:r>
                        <a:rPr lang="el-GR" sz="1400" b="1" dirty="0">
                          <a:effectLst/>
                        </a:rPr>
                        <a:t>Άηχα κλειστά</a:t>
                      </a:r>
                      <a:endParaRPr lang="el-GR" sz="1400" b="1" dirty="0">
                        <a:effectLst/>
                        <a:latin typeface="Times New Roman"/>
                        <a:ea typeface="Times New Roman"/>
                      </a:endParaRPr>
                    </a:p>
                  </a:txBody>
                  <a:tcPr marL="68580" marR="68580" marT="0" marB="0"/>
                </a:tc>
              </a:tr>
              <a:tr h="182880">
                <a:tc>
                  <a:txBody>
                    <a:bodyPr/>
                    <a:lstStyle/>
                    <a:p>
                      <a:pPr algn="ctr">
                        <a:spcAft>
                          <a:spcPts val="0"/>
                        </a:spcAft>
                      </a:pPr>
                      <a:r>
                        <a:rPr lang="el-GR" sz="1200" dirty="0" smtClean="0">
                          <a:effectLst/>
                        </a:rPr>
                        <a:t>            </a:t>
                      </a:r>
                      <a:r>
                        <a:rPr lang="en-US" sz="1200" dirty="0" smtClean="0">
                          <a:effectLst/>
                        </a:rPr>
                        <a:t>b</a:t>
                      </a:r>
                      <a:r>
                        <a:rPr lang="el-GR" sz="1200" dirty="0">
                          <a:effectLst/>
                        </a:rPr>
                        <a:t>	</a:t>
                      </a:r>
                      <a:endParaRPr lang="el-GR" sz="1200" dirty="0" smtClean="0">
                        <a:effectLst/>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effectLst/>
                        </a:rPr>
                        <a:t>→	</a:t>
                      </a:r>
                      <a:r>
                        <a:rPr lang="en-US" sz="1200" dirty="0" smtClean="0">
                          <a:effectLst/>
                        </a:rPr>
                        <a:t>p</a:t>
                      </a:r>
                      <a:endParaRPr lang="el-GR" sz="1200" dirty="0" smtClean="0">
                        <a:effectLst/>
                      </a:endParaRPr>
                    </a:p>
                  </a:txBody>
                  <a:tcPr marL="68580" marR="68580" marT="0" marB="0"/>
                </a:tc>
              </a:tr>
              <a:tr h="182880">
                <a:tc>
                  <a:txBody>
                    <a:bodyPr/>
                    <a:lstStyle/>
                    <a:p>
                      <a:pPr algn="ctr">
                        <a:spcAft>
                          <a:spcPts val="0"/>
                        </a:spcAft>
                      </a:pPr>
                      <a:r>
                        <a:rPr lang="fr-FR" sz="1200" dirty="0" smtClean="0">
                          <a:effectLst/>
                        </a:rPr>
                        <a:t>d</a:t>
                      </a:r>
                      <a:endParaRPr lang="el-GR" sz="1200" dirty="0">
                        <a:effectLst/>
                        <a:latin typeface="Times New Roman"/>
                        <a:ea typeface="Times New Roman"/>
                      </a:endParaRPr>
                    </a:p>
                  </a:txBody>
                  <a:tcPr marL="68580" marR="68580" marT="0" marB="0"/>
                </a:tc>
                <a:tc>
                  <a:txBody>
                    <a:bodyPr/>
                    <a:lstStyle/>
                    <a:p>
                      <a:pPr algn="ctr">
                        <a:spcAft>
                          <a:spcPts val="0"/>
                        </a:spcAft>
                      </a:pPr>
                      <a:r>
                        <a:rPr lang="fr-FR" sz="1200" dirty="0" smtClean="0">
                          <a:effectLst/>
                        </a:rPr>
                        <a:t>→	t</a:t>
                      </a:r>
                      <a:endParaRPr lang="el-GR" sz="1200" dirty="0">
                        <a:effectLst/>
                        <a:latin typeface="Times New Roman"/>
                        <a:ea typeface="Times New Roman"/>
                      </a:endParaRPr>
                    </a:p>
                  </a:txBody>
                  <a:tcPr marL="68580" marR="68580" marT="0" marB="0"/>
                </a:tc>
              </a:tr>
              <a:tr h="182880">
                <a:tc>
                  <a:txBody>
                    <a:bodyPr/>
                    <a:lstStyle/>
                    <a:p>
                      <a:pPr algn="ctr">
                        <a:spcAft>
                          <a:spcPts val="0"/>
                        </a:spcAft>
                      </a:pPr>
                      <a:r>
                        <a:rPr lang="fr-FR" sz="1200" dirty="0" smtClean="0">
                          <a:effectLst/>
                        </a:rPr>
                        <a:t>g</a:t>
                      </a:r>
                      <a:endParaRPr lang="el-GR" sz="1200" dirty="0">
                        <a:effectLst/>
                        <a:latin typeface="Times New Roman"/>
                        <a:ea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effectLst/>
                        </a:rPr>
                        <a:t>→	k</a:t>
                      </a:r>
                      <a:endParaRPr lang="el-GR" sz="1200" dirty="0" smtClean="0">
                        <a:effectLst/>
                        <a:latin typeface="Times New Roman"/>
                        <a:ea typeface="Times New Roman"/>
                      </a:endParaRPr>
                    </a:p>
                  </a:txBody>
                  <a:tcPr marL="68580" marR="68580" marT="0" marB="0"/>
                </a:tc>
              </a:tr>
              <a:tr h="370840">
                <a:tc>
                  <a:txBody>
                    <a:bodyPr/>
                    <a:lstStyle/>
                    <a:p>
                      <a:pPr algn="ctr">
                        <a:spcAft>
                          <a:spcPts val="0"/>
                        </a:spcAft>
                      </a:pPr>
                      <a:r>
                        <a:rPr lang="el-GR" sz="1400" b="1" dirty="0">
                          <a:effectLst/>
                        </a:rPr>
                        <a:t>Άηχα κλειστά</a:t>
                      </a:r>
                      <a:endParaRPr lang="el-GR" sz="1400" b="1" dirty="0">
                        <a:effectLst/>
                        <a:latin typeface="Times New Roman"/>
                        <a:ea typeface="Times New Roman"/>
                      </a:endParaRPr>
                    </a:p>
                  </a:txBody>
                  <a:tcPr marL="68580" marR="68580" marT="0" marB="0"/>
                </a:tc>
                <a:tc>
                  <a:txBody>
                    <a:bodyPr/>
                    <a:lstStyle/>
                    <a:p>
                      <a:pPr algn="ctr">
                        <a:spcAft>
                          <a:spcPts val="0"/>
                        </a:spcAft>
                      </a:pPr>
                      <a:r>
                        <a:rPr lang="el-GR" sz="1400" b="1" dirty="0">
                          <a:effectLst/>
                        </a:rPr>
                        <a:t>Άηχα εξακολουθητικά</a:t>
                      </a:r>
                      <a:endParaRPr lang="el-GR" sz="1400" b="1" dirty="0">
                        <a:effectLst/>
                        <a:latin typeface="Times New Roman"/>
                        <a:ea typeface="Times New Roman"/>
                      </a:endParaRPr>
                    </a:p>
                  </a:txBody>
                  <a:tcPr marL="68580" marR="68580" marT="0" marB="0"/>
                </a:tc>
              </a:tr>
              <a:tr h="182880">
                <a:tc>
                  <a:txBody>
                    <a:bodyPr/>
                    <a:lstStyle/>
                    <a:p>
                      <a:pPr algn="ctr">
                        <a:spcAft>
                          <a:spcPts val="0"/>
                        </a:spcAft>
                      </a:pPr>
                      <a:r>
                        <a:rPr lang="el-GR" sz="1200" dirty="0" smtClean="0">
                          <a:effectLst/>
                        </a:rPr>
                        <a:t>            </a:t>
                      </a:r>
                      <a:r>
                        <a:rPr lang="fr-FR" sz="1200" dirty="0" smtClean="0">
                          <a:effectLst/>
                        </a:rPr>
                        <a:t>p</a:t>
                      </a:r>
                      <a:r>
                        <a:rPr lang="el-GR" sz="1200" dirty="0">
                          <a:effectLst/>
                        </a:rPr>
                        <a:t>	</a:t>
                      </a:r>
                      <a:endParaRPr lang="el-GR" sz="1200" dirty="0">
                        <a:effectLst/>
                        <a:latin typeface="Times New Roman"/>
                        <a:ea typeface="Times New Roman"/>
                      </a:endParaRPr>
                    </a:p>
                  </a:txBody>
                  <a:tcPr marL="68580" marR="68580" marT="0" marB="0"/>
                </a:tc>
                <a:tc>
                  <a:txBody>
                    <a:bodyPr/>
                    <a:lstStyle/>
                    <a:p>
                      <a:pPr algn="ctr">
                        <a:spcAft>
                          <a:spcPts val="0"/>
                        </a:spcAft>
                      </a:pPr>
                      <a:r>
                        <a:rPr lang="fr-FR" sz="1200" dirty="0" smtClean="0">
                          <a:effectLst/>
                        </a:rPr>
                        <a:t>→	f</a:t>
                      </a:r>
                      <a:endParaRPr lang="el-GR" sz="1200" dirty="0">
                        <a:effectLst/>
                        <a:latin typeface="Times New Roman"/>
                        <a:ea typeface="Times New Roman"/>
                      </a:endParaRPr>
                    </a:p>
                  </a:txBody>
                  <a:tcPr marL="68580" marR="68580" marT="0" marB="0"/>
                </a:tc>
              </a:tr>
              <a:tr h="275025">
                <a:tc>
                  <a:txBody>
                    <a:bodyPr/>
                    <a:lstStyle/>
                    <a:p>
                      <a:pPr algn="ctr">
                        <a:spcAft>
                          <a:spcPts val="0"/>
                        </a:spcAft>
                      </a:pPr>
                      <a:r>
                        <a:rPr lang="fr-FR" sz="1200" dirty="0" smtClean="0">
                          <a:effectLst/>
                        </a:rPr>
                        <a:t>t</a:t>
                      </a:r>
                      <a:endParaRPr lang="el-GR" sz="1200" dirty="0">
                        <a:effectLst/>
                        <a:latin typeface="Times New Roman"/>
                        <a:ea typeface="Times New Roman"/>
                      </a:endParaRPr>
                    </a:p>
                  </a:txBody>
                  <a:tcPr marL="68580" marR="68580" marT="0" marB="0"/>
                </a:tc>
                <a:tc>
                  <a:txBody>
                    <a:bodyPr/>
                    <a:lstStyle/>
                    <a:p>
                      <a:pPr algn="ctr">
                        <a:spcAft>
                          <a:spcPts val="0"/>
                        </a:spcAft>
                      </a:pPr>
                      <a:r>
                        <a:rPr lang="fr-FR" sz="1200" dirty="0" smtClean="0">
                          <a:effectLst/>
                        </a:rPr>
                        <a:t>→	</a:t>
                      </a:r>
                      <a:r>
                        <a:rPr lang="el-GR" sz="1200" dirty="0" smtClean="0">
                          <a:effectLst/>
                        </a:rPr>
                        <a:t>θ</a:t>
                      </a:r>
                      <a:endParaRPr lang="el-GR" sz="1200" dirty="0">
                        <a:effectLst/>
                        <a:latin typeface="Times New Roman"/>
                        <a:ea typeface="Times New Roman"/>
                      </a:endParaRPr>
                    </a:p>
                  </a:txBody>
                  <a:tcPr marL="68580" marR="68580" marT="0" marB="0"/>
                </a:tc>
              </a:tr>
              <a:tr h="182880">
                <a:tc>
                  <a:txBody>
                    <a:bodyPr/>
                    <a:lstStyle/>
                    <a:p>
                      <a:pPr algn="ctr">
                        <a:spcAft>
                          <a:spcPts val="0"/>
                        </a:spcAft>
                      </a:pPr>
                      <a:r>
                        <a:rPr lang="en-US" sz="1200" dirty="0" smtClean="0">
                          <a:effectLst/>
                        </a:rPr>
                        <a:t>k</a:t>
                      </a:r>
                      <a:endParaRPr lang="el-GR" sz="1200" dirty="0">
                        <a:effectLst/>
                        <a:latin typeface="Times New Roman"/>
                        <a:ea typeface="Times New Roman"/>
                      </a:endParaRPr>
                    </a:p>
                  </a:txBody>
                  <a:tcPr marL="68580" marR="68580" marT="0" marB="0"/>
                </a:tc>
                <a:tc>
                  <a:txBody>
                    <a:bodyPr/>
                    <a:lstStyle/>
                    <a:p>
                      <a:pPr algn="ctr">
                        <a:spcAft>
                          <a:spcPts val="0"/>
                        </a:spcAft>
                      </a:pPr>
                      <a:r>
                        <a:rPr lang="el-GR" sz="1200" dirty="0" smtClean="0">
                          <a:effectLst/>
                        </a:rPr>
                        <a:t>→	</a:t>
                      </a:r>
                      <a:r>
                        <a:rPr lang="en-US" sz="1200" dirty="0" smtClean="0">
                          <a:effectLst/>
                        </a:rPr>
                        <a:t>x</a:t>
                      </a:r>
                      <a:endParaRPr lang="el-GR" sz="1200" dirty="0">
                        <a:effectLst/>
                        <a:latin typeface="Times New Roman"/>
                        <a:ea typeface="Times New Roman"/>
                      </a:endParaRPr>
                    </a:p>
                  </a:txBody>
                  <a:tcPr marL="68580" marR="68580" marT="0" marB="0"/>
                </a:tc>
              </a:tr>
            </a:tbl>
          </a:graphicData>
        </a:graphic>
      </p:graphicFrame>
      <p:sp>
        <p:nvSpPr>
          <p:cNvPr id="2" name="Θέση περιεχομένου 1"/>
          <p:cNvSpPr>
            <a:spLocks noGrp="1"/>
          </p:cNvSpPr>
          <p:nvPr>
            <p:ph idx="1"/>
          </p:nvPr>
        </p:nvSpPr>
        <p:spPr>
          <a:xfrm>
            <a:off x="6469360" y="1556792"/>
            <a:ext cx="2674640" cy="4608512"/>
          </a:xfrm>
        </p:spPr>
        <p:txBody>
          <a:bodyPr>
            <a:normAutofit fontScale="85000" lnSpcReduction="20000"/>
          </a:bodyPr>
          <a:lstStyle/>
          <a:p>
            <a:r>
              <a:rPr lang="el-GR" dirty="0"/>
              <a:t>Αντίστοιχα, τα ηχηρά κλειστά (</a:t>
            </a:r>
            <a:r>
              <a:rPr lang="en-US" dirty="0"/>
              <a:t>b</a:t>
            </a:r>
            <a:r>
              <a:rPr lang="el-GR" dirty="0"/>
              <a:t>, </a:t>
            </a:r>
            <a:r>
              <a:rPr lang="en-US" dirty="0"/>
              <a:t>d</a:t>
            </a:r>
            <a:r>
              <a:rPr lang="el-GR" dirty="0"/>
              <a:t>, </a:t>
            </a:r>
            <a:r>
              <a:rPr lang="en-US" dirty="0"/>
              <a:t>g</a:t>
            </a:r>
            <a:r>
              <a:rPr lang="el-GR" dirty="0"/>
              <a:t>) των αρχαίων ΙΕ γλωσσών εμφάνισαν σταθερές αντιστοιχίσεις με τα άηχα κλειστά (</a:t>
            </a:r>
            <a:r>
              <a:rPr lang="en-US" dirty="0"/>
              <a:t>p</a:t>
            </a:r>
            <a:r>
              <a:rPr lang="el-GR" dirty="0"/>
              <a:t>, </a:t>
            </a:r>
            <a:r>
              <a:rPr lang="en-US" dirty="0"/>
              <a:t>t</a:t>
            </a:r>
            <a:r>
              <a:rPr lang="el-GR" dirty="0"/>
              <a:t>, </a:t>
            </a:r>
            <a:r>
              <a:rPr lang="en-US" dirty="0"/>
              <a:t>k</a:t>
            </a:r>
            <a:r>
              <a:rPr lang="el-GR" dirty="0"/>
              <a:t>) των Γερμανικών γλωσσών.</a:t>
            </a:r>
          </a:p>
          <a:p>
            <a:endParaRPr lang="el-GR" dirty="0"/>
          </a:p>
        </p:txBody>
      </p:sp>
    </p:spTree>
    <p:extLst>
      <p:ext uri="{BB962C8B-B14F-4D97-AF65-F5344CB8AC3E}">
        <p14:creationId xmlns:p14="http://schemas.microsoft.com/office/powerpoint/2010/main" val="3925497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 νόμος του </a:t>
            </a:r>
            <a:r>
              <a:rPr lang="el-GR" dirty="0" err="1"/>
              <a:t>Grimm</a:t>
            </a:r>
            <a:r>
              <a:rPr lang="el-GR" dirty="0"/>
              <a:t> </a:t>
            </a:r>
            <a:r>
              <a:rPr lang="el-GR" dirty="0" smtClean="0"/>
              <a:t>(4)</a:t>
            </a:r>
            <a:endParaRPr lang="el-GR" dirty="0"/>
          </a:p>
        </p:txBody>
      </p:sp>
      <p:graphicFrame>
        <p:nvGraphicFramePr>
          <p:cNvPr id="7" name="Πίνακας 6" descr="Αντιστοιχία φθόγγων των αρχαίων ΙΕ γλωσσών με τις γερμανικές γλώσσες" title="Πίνακας"/>
          <p:cNvGraphicFramePr>
            <a:graphicFrameLocks noGrp="1"/>
          </p:cNvGraphicFramePr>
          <p:nvPr>
            <p:extLst>
              <p:ext uri="{D42A27DB-BD31-4B8C-83A1-F6EECF244321}">
                <p14:modId xmlns:p14="http://schemas.microsoft.com/office/powerpoint/2010/main" val="2937568847"/>
              </p:ext>
            </p:extLst>
          </p:nvPr>
        </p:nvGraphicFramePr>
        <p:xfrm>
          <a:off x="107504" y="1542583"/>
          <a:ext cx="6096000" cy="3221425"/>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spcAft>
                          <a:spcPts val="0"/>
                        </a:spcAft>
                      </a:pPr>
                      <a:r>
                        <a:rPr lang="el-GR" sz="1400" b="1" dirty="0">
                          <a:solidFill>
                            <a:schemeClr val="bg1"/>
                          </a:solidFill>
                          <a:effectLst/>
                        </a:rPr>
                        <a:t>ΙΕ γλώσσες</a:t>
                      </a:r>
                      <a:endParaRPr lang="el-GR" sz="1400" b="1" dirty="0">
                        <a:solidFill>
                          <a:schemeClr val="bg1"/>
                        </a:solidFill>
                        <a:effectLst/>
                        <a:latin typeface="Times New Roman"/>
                        <a:ea typeface="Times New Roman"/>
                      </a:endParaRPr>
                    </a:p>
                  </a:txBody>
                  <a:tcPr marL="68580" marR="68580" marT="0" marB="0"/>
                </a:tc>
                <a:tc>
                  <a:txBody>
                    <a:bodyPr/>
                    <a:lstStyle/>
                    <a:p>
                      <a:pPr algn="ctr">
                        <a:spcAft>
                          <a:spcPts val="0"/>
                        </a:spcAft>
                      </a:pPr>
                      <a:r>
                        <a:rPr lang="el-GR" sz="1400" b="1" dirty="0">
                          <a:solidFill>
                            <a:schemeClr val="bg1"/>
                          </a:solidFill>
                          <a:effectLst/>
                        </a:rPr>
                        <a:t>Γερμανικές γλώσσες</a:t>
                      </a:r>
                      <a:endParaRPr lang="el-GR" sz="1400" b="1" dirty="0">
                        <a:solidFill>
                          <a:schemeClr val="bg1"/>
                        </a:solidFill>
                        <a:effectLst/>
                        <a:latin typeface="Times New Roman"/>
                        <a:ea typeface="Times New Roman"/>
                      </a:endParaRPr>
                    </a:p>
                  </a:txBody>
                  <a:tcPr marL="68580" marR="68580" marT="0" marB="0"/>
                </a:tc>
              </a:tr>
              <a:tr h="370840">
                <a:tc>
                  <a:txBody>
                    <a:bodyPr/>
                    <a:lstStyle/>
                    <a:p>
                      <a:pPr algn="ctr">
                        <a:spcAft>
                          <a:spcPts val="0"/>
                        </a:spcAft>
                      </a:pPr>
                      <a:r>
                        <a:rPr lang="el-GR" sz="1400" b="1" dirty="0">
                          <a:effectLst/>
                        </a:rPr>
                        <a:t>Ηχηρά δασυνόμενα</a:t>
                      </a:r>
                      <a:endParaRPr lang="el-GR" sz="1400" b="1" dirty="0">
                        <a:effectLst/>
                        <a:latin typeface="Times New Roman"/>
                        <a:ea typeface="Times New Roman"/>
                      </a:endParaRPr>
                    </a:p>
                  </a:txBody>
                  <a:tcPr marL="68580" marR="68580" marT="0" marB="0"/>
                </a:tc>
                <a:tc>
                  <a:txBody>
                    <a:bodyPr/>
                    <a:lstStyle/>
                    <a:p>
                      <a:pPr algn="ctr">
                        <a:spcAft>
                          <a:spcPts val="0"/>
                        </a:spcAft>
                      </a:pPr>
                      <a:r>
                        <a:rPr lang="el-GR" sz="1400" b="1" dirty="0">
                          <a:effectLst/>
                        </a:rPr>
                        <a:t>Ηχηρά κλειστά</a:t>
                      </a:r>
                      <a:endParaRPr lang="el-GR" sz="1400" b="1" dirty="0">
                        <a:effectLst/>
                        <a:latin typeface="Times New Roman"/>
                        <a:ea typeface="Times New Roman"/>
                      </a:endParaRPr>
                    </a:p>
                  </a:txBody>
                  <a:tcPr marL="68580" marR="68580" marT="0" marB="0"/>
                </a:tc>
              </a:tr>
              <a:tr h="182880">
                <a:tc>
                  <a:txBody>
                    <a:bodyPr/>
                    <a:lstStyle/>
                    <a:p>
                      <a:pPr algn="ctr" fontAlgn="base" hangingPunct="0">
                        <a:spcAft>
                          <a:spcPts val="0"/>
                        </a:spcAft>
                      </a:pPr>
                      <a:r>
                        <a:rPr lang="el-GR" sz="1200" kern="1200" dirty="0" smtClean="0">
                          <a:solidFill>
                            <a:schemeClr val="dk1"/>
                          </a:solidFill>
                          <a:effectLst/>
                          <a:latin typeface="+mn-lt"/>
                          <a:ea typeface="+mn-ea"/>
                          <a:cs typeface="+mn-cs"/>
                        </a:rPr>
                        <a:t>           </a:t>
                      </a:r>
                      <a:r>
                        <a:rPr lang="en-US" sz="1200" kern="1200" dirty="0" err="1" smtClean="0">
                          <a:solidFill>
                            <a:schemeClr val="dk1"/>
                          </a:solidFill>
                          <a:effectLst/>
                          <a:latin typeface="+mn-lt"/>
                          <a:ea typeface="+mn-ea"/>
                          <a:cs typeface="+mn-cs"/>
                        </a:rPr>
                        <a:t>bh</a:t>
                      </a:r>
                      <a:r>
                        <a:rPr lang="el-GR" sz="1200" dirty="0">
                          <a:effectLst/>
                        </a:rPr>
                        <a:t>	</a:t>
                      </a:r>
                    </a:p>
                  </a:txBody>
                  <a:tcPr marL="68580" marR="68580" marT="0" marB="0"/>
                </a:tc>
                <a:tc>
                  <a:txBody>
                    <a:bodyPr/>
                    <a:lstStyle/>
                    <a:p>
                      <a:pPr algn="ctr">
                        <a:spcAft>
                          <a:spcPts val="0"/>
                        </a:spcAft>
                      </a:pPr>
                      <a:r>
                        <a:rPr lang="el-GR" sz="1200" dirty="0" smtClean="0">
                          <a:effectLst/>
                        </a:rPr>
                        <a:t>→	</a:t>
                      </a:r>
                      <a:r>
                        <a:rPr lang="en-US" sz="1200" dirty="0" smtClean="0">
                          <a:effectLst/>
                        </a:rPr>
                        <a:t>b</a:t>
                      </a:r>
                      <a:endParaRPr lang="el-GR" sz="1200" dirty="0">
                        <a:effectLst/>
                        <a:latin typeface="Times New Roman"/>
                        <a:ea typeface="Times New Roman"/>
                      </a:endParaRPr>
                    </a:p>
                  </a:txBody>
                  <a:tcPr marL="68580" marR="68580" marT="0" marB="0"/>
                </a:tc>
              </a:tr>
              <a:tr h="182880">
                <a:tc>
                  <a:txBody>
                    <a:bodyPr/>
                    <a:lstStyle/>
                    <a:p>
                      <a:pPr algn="ctr">
                        <a:spcAft>
                          <a:spcPts val="0"/>
                        </a:spcAft>
                      </a:pPr>
                      <a:r>
                        <a:rPr lang="en-US" sz="1200" kern="1200" dirty="0" smtClean="0">
                          <a:solidFill>
                            <a:schemeClr val="dk1"/>
                          </a:solidFill>
                          <a:effectLst/>
                          <a:latin typeface="+mn-lt"/>
                          <a:ea typeface="+mn-ea"/>
                          <a:cs typeface="+mn-cs"/>
                        </a:rPr>
                        <a:t>dh</a:t>
                      </a:r>
                      <a:endParaRPr lang="el-GR" sz="1200" dirty="0">
                        <a:effectLst/>
                        <a:latin typeface="Times New Roman"/>
                        <a:ea typeface="Times New Roman"/>
                      </a:endParaRPr>
                    </a:p>
                  </a:txBody>
                  <a:tcPr marL="68580" marR="68580" marT="0" marB="0"/>
                </a:tc>
                <a:tc>
                  <a:txBody>
                    <a:bodyPr/>
                    <a:lstStyle/>
                    <a:p>
                      <a:pPr algn="ctr">
                        <a:spcAft>
                          <a:spcPts val="0"/>
                        </a:spcAft>
                      </a:pPr>
                      <a:r>
                        <a:rPr lang="el-GR" sz="1200" dirty="0" smtClean="0">
                          <a:effectLst/>
                        </a:rPr>
                        <a:t>→	</a:t>
                      </a:r>
                      <a:r>
                        <a:rPr lang="en-US" sz="1200" dirty="0" smtClean="0">
                          <a:effectLst/>
                        </a:rPr>
                        <a:t>d</a:t>
                      </a:r>
                      <a:endParaRPr lang="el-GR" sz="1200" dirty="0">
                        <a:effectLst/>
                        <a:latin typeface="Times New Roman"/>
                        <a:ea typeface="Times New Roman"/>
                      </a:endParaRPr>
                    </a:p>
                  </a:txBody>
                  <a:tcPr marL="68580" marR="68580" marT="0" marB="0"/>
                </a:tc>
              </a:tr>
              <a:tr h="182880">
                <a:tc>
                  <a:txBody>
                    <a:bodyPr/>
                    <a:lstStyle/>
                    <a:p>
                      <a:pPr algn="ctr">
                        <a:spcAft>
                          <a:spcPts val="0"/>
                        </a:spcAft>
                      </a:pPr>
                      <a:r>
                        <a:rPr lang="en-US" sz="1200" dirty="0" err="1" smtClean="0">
                          <a:effectLst/>
                        </a:rPr>
                        <a:t>gh</a:t>
                      </a:r>
                      <a:endParaRPr lang="el-GR" sz="1200" dirty="0">
                        <a:effectLst/>
                        <a:latin typeface="Times New Roman"/>
                        <a:ea typeface="Times New Roman"/>
                      </a:endParaRPr>
                    </a:p>
                  </a:txBody>
                  <a:tcPr marL="68580" marR="68580" marT="0" marB="0"/>
                </a:tc>
                <a:tc>
                  <a:txBody>
                    <a:bodyPr/>
                    <a:lstStyle/>
                    <a:p>
                      <a:pPr algn="ctr">
                        <a:spcAft>
                          <a:spcPts val="0"/>
                        </a:spcAft>
                      </a:pPr>
                      <a:r>
                        <a:rPr lang="el-GR" sz="1200" dirty="0" smtClean="0">
                          <a:effectLst/>
                        </a:rPr>
                        <a:t>→	</a:t>
                      </a:r>
                      <a:r>
                        <a:rPr lang="en-US" sz="1200" dirty="0" smtClean="0">
                          <a:effectLst/>
                        </a:rPr>
                        <a:t>g</a:t>
                      </a:r>
                      <a:endParaRPr lang="el-GR" sz="1200" dirty="0">
                        <a:effectLst/>
                        <a:latin typeface="Times New Roman"/>
                        <a:ea typeface="Times New Roman"/>
                      </a:endParaRPr>
                    </a:p>
                  </a:txBody>
                  <a:tcPr marL="68580" marR="68580" marT="0" marB="0"/>
                </a:tc>
              </a:tr>
              <a:tr h="370840">
                <a:tc>
                  <a:txBody>
                    <a:bodyPr/>
                    <a:lstStyle/>
                    <a:p>
                      <a:pPr algn="ctr">
                        <a:spcAft>
                          <a:spcPts val="0"/>
                        </a:spcAft>
                      </a:pPr>
                      <a:r>
                        <a:rPr lang="el-GR" sz="1400" b="1" dirty="0">
                          <a:effectLst/>
                        </a:rPr>
                        <a:t>Ηχηρά κλειστά</a:t>
                      </a:r>
                      <a:endParaRPr lang="el-GR" sz="1400" b="1" dirty="0">
                        <a:effectLst/>
                        <a:latin typeface="Times New Roman"/>
                        <a:ea typeface="Times New Roman"/>
                      </a:endParaRPr>
                    </a:p>
                  </a:txBody>
                  <a:tcPr marL="68580" marR="68580" marT="0" marB="0"/>
                </a:tc>
                <a:tc>
                  <a:txBody>
                    <a:bodyPr/>
                    <a:lstStyle/>
                    <a:p>
                      <a:pPr algn="ctr">
                        <a:spcAft>
                          <a:spcPts val="0"/>
                        </a:spcAft>
                      </a:pPr>
                      <a:r>
                        <a:rPr lang="el-GR" sz="1400" b="1" dirty="0">
                          <a:effectLst/>
                        </a:rPr>
                        <a:t>Άηχα κλειστά</a:t>
                      </a:r>
                      <a:endParaRPr lang="el-GR" sz="1400" b="1" dirty="0">
                        <a:effectLst/>
                        <a:latin typeface="Times New Roman"/>
                        <a:ea typeface="Times New Roman"/>
                      </a:endParaRPr>
                    </a:p>
                  </a:txBody>
                  <a:tcPr marL="68580" marR="68580" marT="0" marB="0"/>
                </a:tc>
              </a:tr>
              <a:tr h="182880">
                <a:tc>
                  <a:txBody>
                    <a:bodyPr/>
                    <a:lstStyle/>
                    <a:p>
                      <a:pPr algn="ctr">
                        <a:spcAft>
                          <a:spcPts val="0"/>
                        </a:spcAft>
                      </a:pPr>
                      <a:r>
                        <a:rPr lang="el-GR" sz="1200" dirty="0" smtClean="0">
                          <a:effectLst/>
                        </a:rPr>
                        <a:t>            </a:t>
                      </a:r>
                      <a:r>
                        <a:rPr lang="en-US" sz="1200" dirty="0" smtClean="0">
                          <a:effectLst/>
                        </a:rPr>
                        <a:t>b</a:t>
                      </a:r>
                      <a:r>
                        <a:rPr lang="el-GR" sz="1200" dirty="0">
                          <a:effectLst/>
                        </a:rPr>
                        <a:t>	</a:t>
                      </a:r>
                      <a:endParaRPr lang="el-GR" sz="1200" dirty="0" smtClean="0">
                        <a:effectLst/>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effectLst/>
                        </a:rPr>
                        <a:t>→	</a:t>
                      </a:r>
                      <a:r>
                        <a:rPr lang="en-US" sz="1200" dirty="0" smtClean="0">
                          <a:effectLst/>
                        </a:rPr>
                        <a:t>p</a:t>
                      </a:r>
                      <a:endParaRPr lang="el-GR" sz="1200" dirty="0" smtClean="0">
                        <a:effectLst/>
                      </a:endParaRPr>
                    </a:p>
                  </a:txBody>
                  <a:tcPr marL="68580" marR="68580" marT="0" marB="0"/>
                </a:tc>
              </a:tr>
              <a:tr h="182880">
                <a:tc>
                  <a:txBody>
                    <a:bodyPr/>
                    <a:lstStyle/>
                    <a:p>
                      <a:pPr algn="ctr">
                        <a:spcAft>
                          <a:spcPts val="0"/>
                        </a:spcAft>
                      </a:pPr>
                      <a:r>
                        <a:rPr lang="fr-FR" sz="1200" dirty="0" smtClean="0">
                          <a:effectLst/>
                        </a:rPr>
                        <a:t>d</a:t>
                      </a:r>
                      <a:endParaRPr lang="el-GR" sz="1200" dirty="0">
                        <a:effectLst/>
                        <a:latin typeface="Times New Roman"/>
                        <a:ea typeface="Times New Roman"/>
                      </a:endParaRPr>
                    </a:p>
                  </a:txBody>
                  <a:tcPr marL="68580" marR="68580" marT="0" marB="0"/>
                </a:tc>
                <a:tc>
                  <a:txBody>
                    <a:bodyPr/>
                    <a:lstStyle/>
                    <a:p>
                      <a:pPr algn="ctr">
                        <a:spcAft>
                          <a:spcPts val="0"/>
                        </a:spcAft>
                      </a:pPr>
                      <a:r>
                        <a:rPr lang="fr-FR" sz="1200" dirty="0" smtClean="0">
                          <a:effectLst/>
                        </a:rPr>
                        <a:t>→	t</a:t>
                      </a:r>
                      <a:endParaRPr lang="el-GR" sz="1200" dirty="0">
                        <a:effectLst/>
                        <a:latin typeface="Times New Roman"/>
                        <a:ea typeface="Times New Roman"/>
                      </a:endParaRPr>
                    </a:p>
                  </a:txBody>
                  <a:tcPr marL="68580" marR="68580" marT="0" marB="0"/>
                </a:tc>
              </a:tr>
              <a:tr h="182880">
                <a:tc>
                  <a:txBody>
                    <a:bodyPr/>
                    <a:lstStyle/>
                    <a:p>
                      <a:pPr algn="ctr">
                        <a:spcAft>
                          <a:spcPts val="0"/>
                        </a:spcAft>
                      </a:pPr>
                      <a:r>
                        <a:rPr lang="fr-FR" sz="1200" dirty="0" smtClean="0">
                          <a:effectLst/>
                        </a:rPr>
                        <a:t>g</a:t>
                      </a:r>
                      <a:endParaRPr lang="el-GR" sz="1200" dirty="0">
                        <a:effectLst/>
                        <a:latin typeface="Times New Roman"/>
                        <a:ea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effectLst/>
                        </a:rPr>
                        <a:t>→	k</a:t>
                      </a:r>
                      <a:endParaRPr lang="el-GR" sz="1200" dirty="0" smtClean="0">
                        <a:effectLst/>
                        <a:latin typeface="Times New Roman"/>
                        <a:ea typeface="Times New Roman"/>
                      </a:endParaRPr>
                    </a:p>
                  </a:txBody>
                  <a:tcPr marL="68580" marR="68580" marT="0" marB="0"/>
                </a:tc>
              </a:tr>
              <a:tr h="370840">
                <a:tc>
                  <a:txBody>
                    <a:bodyPr/>
                    <a:lstStyle/>
                    <a:p>
                      <a:pPr algn="ctr">
                        <a:spcAft>
                          <a:spcPts val="0"/>
                        </a:spcAft>
                      </a:pPr>
                      <a:r>
                        <a:rPr lang="el-GR" sz="1400" b="1" dirty="0">
                          <a:effectLst/>
                        </a:rPr>
                        <a:t>Άηχα κλειστά</a:t>
                      </a:r>
                      <a:endParaRPr lang="el-GR" sz="1400" b="1" dirty="0">
                        <a:effectLst/>
                        <a:latin typeface="Times New Roman"/>
                        <a:ea typeface="Times New Roman"/>
                      </a:endParaRPr>
                    </a:p>
                  </a:txBody>
                  <a:tcPr marL="68580" marR="68580" marT="0" marB="0"/>
                </a:tc>
                <a:tc>
                  <a:txBody>
                    <a:bodyPr/>
                    <a:lstStyle/>
                    <a:p>
                      <a:pPr algn="ctr">
                        <a:spcAft>
                          <a:spcPts val="0"/>
                        </a:spcAft>
                      </a:pPr>
                      <a:r>
                        <a:rPr lang="el-GR" sz="1400" b="1" dirty="0">
                          <a:effectLst/>
                        </a:rPr>
                        <a:t>Άηχα εξακολουθητικά</a:t>
                      </a:r>
                      <a:endParaRPr lang="el-GR" sz="1400" b="1" dirty="0">
                        <a:effectLst/>
                        <a:latin typeface="Times New Roman"/>
                        <a:ea typeface="Times New Roman"/>
                      </a:endParaRPr>
                    </a:p>
                  </a:txBody>
                  <a:tcPr marL="68580" marR="68580" marT="0" marB="0"/>
                </a:tc>
              </a:tr>
              <a:tr h="182880">
                <a:tc>
                  <a:txBody>
                    <a:bodyPr/>
                    <a:lstStyle/>
                    <a:p>
                      <a:pPr algn="ctr">
                        <a:spcAft>
                          <a:spcPts val="0"/>
                        </a:spcAft>
                      </a:pPr>
                      <a:r>
                        <a:rPr lang="el-GR" sz="1200" dirty="0" smtClean="0">
                          <a:effectLst/>
                        </a:rPr>
                        <a:t>            </a:t>
                      </a:r>
                      <a:r>
                        <a:rPr lang="fr-FR" sz="1200" dirty="0" smtClean="0">
                          <a:effectLst/>
                        </a:rPr>
                        <a:t>p</a:t>
                      </a:r>
                      <a:r>
                        <a:rPr lang="el-GR" sz="1200" dirty="0">
                          <a:effectLst/>
                        </a:rPr>
                        <a:t>	</a:t>
                      </a:r>
                      <a:endParaRPr lang="el-GR" sz="1200" dirty="0">
                        <a:effectLst/>
                        <a:latin typeface="Times New Roman"/>
                        <a:ea typeface="Times New Roman"/>
                      </a:endParaRPr>
                    </a:p>
                  </a:txBody>
                  <a:tcPr marL="68580" marR="68580" marT="0" marB="0"/>
                </a:tc>
                <a:tc>
                  <a:txBody>
                    <a:bodyPr/>
                    <a:lstStyle/>
                    <a:p>
                      <a:pPr algn="ctr">
                        <a:spcAft>
                          <a:spcPts val="0"/>
                        </a:spcAft>
                      </a:pPr>
                      <a:r>
                        <a:rPr lang="fr-FR" sz="1200" dirty="0" smtClean="0">
                          <a:effectLst/>
                        </a:rPr>
                        <a:t>→	f</a:t>
                      </a:r>
                      <a:endParaRPr lang="el-GR" sz="1200" dirty="0">
                        <a:effectLst/>
                        <a:latin typeface="Times New Roman"/>
                        <a:ea typeface="Times New Roman"/>
                      </a:endParaRPr>
                    </a:p>
                  </a:txBody>
                  <a:tcPr marL="68580" marR="68580" marT="0" marB="0"/>
                </a:tc>
              </a:tr>
              <a:tr h="275025">
                <a:tc>
                  <a:txBody>
                    <a:bodyPr/>
                    <a:lstStyle/>
                    <a:p>
                      <a:pPr algn="ctr">
                        <a:spcAft>
                          <a:spcPts val="0"/>
                        </a:spcAft>
                      </a:pPr>
                      <a:r>
                        <a:rPr lang="fr-FR" sz="1200" dirty="0" smtClean="0">
                          <a:effectLst/>
                        </a:rPr>
                        <a:t>t</a:t>
                      </a:r>
                      <a:endParaRPr lang="el-GR" sz="1200" dirty="0">
                        <a:effectLst/>
                        <a:latin typeface="Times New Roman"/>
                        <a:ea typeface="Times New Roman"/>
                      </a:endParaRPr>
                    </a:p>
                  </a:txBody>
                  <a:tcPr marL="68580" marR="68580" marT="0" marB="0"/>
                </a:tc>
                <a:tc>
                  <a:txBody>
                    <a:bodyPr/>
                    <a:lstStyle/>
                    <a:p>
                      <a:pPr algn="ctr">
                        <a:spcAft>
                          <a:spcPts val="0"/>
                        </a:spcAft>
                      </a:pPr>
                      <a:r>
                        <a:rPr lang="fr-FR" sz="1200" dirty="0" smtClean="0">
                          <a:effectLst/>
                        </a:rPr>
                        <a:t>→	</a:t>
                      </a:r>
                      <a:r>
                        <a:rPr lang="el-GR" sz="1200" dirty="0" smtClean="0">
                          <a:effectLst/>
                        </a:rPr>
                        <a:t>θ</a:t>
                      </a:r>
                      <a:endParaRPr lang="el-GR" sz="1200" dirty="0">
                        <a:effectLst/>
                        <a:latin typeface="Times New Roman"/>
                        <a:ea typeface="Times New Roman"/>
                      </a:endParaRPr>
                    </a:p>
                  </a:txBody>
                  <a:tcPr marL="68580" marR="68580" marT="0" marB="0"/>
                </a:tc>
              </a:tr>
              <a:tr h="182880">
                <a:tc>
                  <a:txBody>
                    <a:bodyPr/>
                    <a:lstStyle/>
                    <a:p>
                      <a:pPr algn="ctr">
                        <a:spcAft>
                          <a:spcPts val="0"/>
                        </a:spcAft>
                      </a:pPr>
                      <a:r>
                        <a:rPr lang="en-US" sz="1200" dirty="0" smtClean="0">
                          <a:effectLst/>
                        </a:rPr>
                        <a:t>k</a:t>
                      </a:r>
                      <a:endParaRPr lang="el-GR" sz="1200" dirty="0">
                        <a:effectLst/>
                        <a:latin typeface="Times New Roman"/>
                        <a:ea typeface="Times New Roman"/>
                      </a:endParaRPr>
                    </a:p>
                  </a:txBody>
                  <a:tcPr marL="68580" marR="68580" marT="0" marB="0"/>
                </a:tc>
                <a:tc>
                  <a:txBody>
                    <a:bodyPr/>
                    <a:lstStyle/>
                    <a:p>
                      <a:pPr algn="ctr">
                        <a:spcAft>
                          <a:spcPts val="0"/>
                        </a:spcAft>
                      </a:pPr>
                      <a:r>
                        <a:rPr lang="el-GR" sz="1200" dirty="0" smtClean="0">
                          <a:effectLst/>
                        </a:rPr>
                        <a:t>→	</a:t>
                      </a:r>
                      <a:r>
                        <a:rPr lang="en-US" sz="1200" dirty="0" smtClean="0">
                          <a:effectLst/>
                        </a:rPr>
                        <a:t>x</a:t>
                      </a:r>
                      <a:endParaRPr lang="el-GR" sz="1200" dirty="0">
                        <a:effectLst/>
                        <a:latin typeface="Times New Roman"/>
                        <a:ea typeface="Times New Roman"/>
                      </a:endParaRPr>
                    </a:p>
                  </a:txBody>
                  <a:tcPr marL="68580" marR="68580" marT="0" marB="0"/>
                </a:tc>
              </a:tr>
            </a:tbl>
          </a:graphicData>
        </a:graphic>
      </p:graphicFrame>
      <p:sp>
        <p:nvSpPr>
          <p:cNvPr id="2" name="Θέση περιεχομένου 1"/>
          <p:cNvSpPr>
            <a:spLocks noGrp="1"/>
          </p:cNvSpPr>
          <p:nvPr>
            <p:ph idx="1"/>
          </p:nvPr>
        </p:nvSpPr>
        <p:spPr>
          <a:xfrm>
            <a:off x="6469360" y="1556792"/>
            <a:ext cx="2674640" cy="4608512"/>
          </a:xfrm>
        </p:spPr>
        <p:txBody>
          <a:bodyPr>
            <a:normAutofit fontScale="92500"/>
          </a:bodyPr>
          <a:lstStyle/>
          <a:p>
            <a:r>
              <a:rPr lang="el-GR" sz="2600" dirty="0"/>
              <a:t>Τέλος, μια τρίτη ομάδα αντιστοιχιών ανακαλύφθηκε που συνδέει τα ανακατασκευασμένα ΙΕ ηχηρά δασυνόμενα (</a:t>
            </a:r>
            <a:r>
              <a:rPr lang="en-US" sz="2600" dirty="0" err="1"/>
              <a:t>bh</a:t>
            </a:r>
            <a:r>
              <a:rPr lang="el-GR" sz="2600" dirty="0"/>
              <a:t>, </a:t>
            </a:r>
            <a:r>
              <a:rPr lang="en-US" sz="2600" dirty="0"/>
              <a:t>dh</a:t>
            </a:r>
            <a:r>
              <a:rPr lang="el-GR" sz="2600" dirty="0"/>
              <a:t>, </a:t>
            </a:r>
            <a:r>
              <a:rPr lang="en-US" sz="2600" dirty="0" err="1"/>
              <a:t>gh</a:t>
            </a:r>
            <a:r>
              <a:rPr lang="el-GR" sz="2600" dirty="0"/>
              <a:t>) με τα ηχηρά κλειστά των Γερμανικών γλωσσών.</a:t>
            </a:r>
            <a:endParaRPr lang="el-GR" sz="2600" b="1" dirty="0"/>
          </a:p>
          <a:p>
            <a:endParaRPr lang="el-GR" dirty="0"/>
          </a:p>
        </p:txBody>
      </p:sp>
    </p:spTree>
    <p:extLst>
      <p:ext uri="{BB962C8B-B14F-4D97-AF65-F5344CB8AC3E}">
        <p14:creationId xmlns:p14="http://schemas.microsoft.com/office/powerpoint/2010/main" val="2183658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εξαιρέσεις (1)</a:t>
            </a:r>
          </a:p>
        </p:txBody>
      </p:sp>
      <p:sp>
        <p:nvSpPr>
          <p:cNvPr id="3" name="Θέση περιεχομένου 2"/>
          <p:cNvSpPr>
            <a:spLocks noGrp="1"/>
          </p:cNvSpPr>
          <p:nvPr>
            <p:ph idx="1"/>
          </p:nvPr>
        </p:nvSpPr>
        <p:spPr>
          <a:xfrm>
            <a:off x="464156" y="1556792"/>
            <a:ext cx="8229600" cy="4608512"/>
          </a:xfrm>
        </p:spPr>
        <p:txBody>
          <a:bodyPr>
            <a:normAutofit fontScale="70000" lnSpcReduction="20000"/>
          </a:bodyPr>
          <a:lstStyle/>
          <a:p>
            <a:r>
              <a:rPr lang="el-GR" sz="3400" dirty="0"/>
              <a:t>Σύντομα, έπειτα από τη διατύπωση των κανονικοτήτων αυτών εμφανίστηκαν οι πρώτες εξαιρέσεις. </a:t>
            </a:r>
          </a:p>
          <a:p>
            <a:pPr marL="457200" lvl="1" indent="0">
              <a:buNone/>
            </a:pPr>
            <a:r>
              <a:rPr lang="el-GR" sz="3400" dirty="0"/>
              <a:t>Έτσι για τη λέξη «είναι» τα Σανσκριτικά είχαν τη λέξη «</a:t>
            </a:r>
            <a:r>
              <a:rPr lang="el-GR" sz="3400" dirty="0" err="1"/>
              <a:t>asti</a:t>
            </a:r>
            <a:r>
              <a:rPr lang="el-GR" sz="3400" dirty="0"/>
              <a:t>», τα Ελληνικά «εστί» και τα Λατινικά «est». Τα Γοτθικά, που αποτελούν τη Γερμανική γλώσσα με τις αρχαιότερες γραπτές μαρτυρίες, για την ίδια λέξη είχε την «</a:t>
            </a:r>
            <a:r>
              <a:rPr lang="el-GR" sz="3400" dirty="0" err="1"/>
              <a:t>ist</a:t>
            </a:r>
            <a:r>
              <a:rPr lang="el-GR" sz="3400" dirty="0"/>
              <a:t>». Σύμφωνα με το νόμο του </a:t>
            </a:r>
            <a:r>
              <a:rPr lang="el-GR" sz="3400" dirty="0" err="1"/>
              <a:t>Grimm</a:t>
            </a:r>
            <a:r>
              <a:rPr lang="el-GR" sz="3400" dirty="0"/>
              <a:t> στη Γοτθική η λέξη θα έπρεπε να είναι «</a:t>
            </a:r>
            <a:r>
              <a:rPr lang="el-GR" sz="3400" dirty="0" err="1"/>
              <a:t>isθ</a:t>
            </a:r>
            <a:r>
              <a:rPr lang="el-GR" sz="3400" dirty="0"/>
              <a:t>». Αν και στην αρχή αυτό φαινόταν σαν μια απλή ενοχλητική «εξαίρεση» η περαιτέρω εξέταση δεδομένων αποκάλυψε ότι το φαινόμενο ήταν διαδεδομένο. Η εξέταση του φωνητικού περιβάλλοντος της «εξαίρεσης» έδειξε ότι το ΙΕ t διατηρούσε την αρχαία προφορά του και δεν τρεπόταν σε θ βάσει του νόμου του </a:t>
            </a:r>
            <a:r>
              <a:rPr lang="el-GR" sz="3400" dirty="0" err="1"/>
              <a:t>Grimm</a:t>
            </a:r>
            <a:r>
              <a:rPr lang="el-GR" sz="3400" dirty="0"/>
              <a:t> όταν το t ήταν το δεύτερο μέλος ενός άηχου συμφωνικού συμπλέγματος. </a:t>
            </a:r>
          </a:p>
          <a:p>
            <a:pPr marL="0" indent="0">
              <a:buNone/>
            </a:pPr>
            <a:endParaRPr lang="el-GR" sz="2800" dirty="0"/>
          </a:p>
        </p:txBody>
      </p:sp>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lvl="1"/>
            <a:r>
              <a:rPr lang="el-GR" sz="2400" dirty="0"/>
              <a:t>το Αγγλικό /</a:t>
            </a:r>
            <a:r>
              <a:rPr lang="en-US" sz="2400" dirty="0"/>
              <a:t>p</a:t>
            </a:r>
            <a:r>
              <a:rPr lang="el-GR" sz="2400" dirty="0"/>
              <a:t>/ και /</a:t>
            </a:r>
            <a:r>
              <a:rPr lang="en-US" sz="2400" dirty="0"/>
              <a:t>d</a:t>
            </a:r>
            <a:r>
              <a:rPr lang="el-GR" sz="2400" dirty="0"/>
              <a:t>/ κάτω από συγκεκριμένες περιστάσεις σχετίζεται με το Γερμανικό /</a:t>
            </a:r>
            <a:r>
              <a:rPr lang="en-US" sz="2400" dirty="0" err="1"/>
              <a:t>pf</a:t>
            </a:r>
            <a:r>
              <a:rPr lang="el-GR" sz="2400" dirty="0"/>
              <a:t>/ και /</a:t>
            </a:r>
            <a:r>
              <a:rPr lang="en-US" sz="2400" dirty="0"/>
              <a:t>t</a:t>
            </a:r>
            <a:r>
              <a:rPr lang="el-GR" sz="2400" dirty="0"/>
              <a:t>/ αντίστοιχα.</a:t>
            </a:r>
          </a:p>
          <a:p>
            <a:r>
              <a:rPr lang="el-GR" sz="2400" dirty="0"/>
              <a:t>Η γλώσσα πρόγονος ήταν τα αρχαία Γερμανικά από την οποία προήλθαν, τόσο τα Γερμανικά, όσο και τα Αγγλικά. Το κάθε ζεύγος φωνημάτων /</a:t>
            </a:r>
            <a:r>
              <a:rPr lang="en-US" sz="2400" dirty="0"/>
              <a:t>t</a:t>
            </a:r>
            <a:r>
              <a:rPr lang="el-GR" sz="2400" dirty="0"/>
              <a:t>/ ~ /</a:t>
            </a:r>
            <a:r>
              <a:rPr lang="en-US" sz="2400" dirty="0" err="1"/>
              <a:t>ts</a:t>
            </a:r>
            <a:r>
              <a:rPr lang="el-GR" sz="2400" dirty="0"/>
              <a:t>/, /</a:t>
            </a:r>
            <a:r>
              <a:rPr lang="en-US" sz="2400" dirty="0"/>
              <a:t>p</a:t>
            </a:r>
            <a:r>
              <a:rPr lang="el-GR" sz="2400" dirty="0"/>
              <a:t>/ ~ /</a:t>
            </a:r>
            <a:r>
              <a:rPr lang="en-US" sz="2400" dirty="0" err="1"/>
              <a:t>pf</a:t>
            </a:r>
            <a:r>
              <a:rPr lang="el-GR" sz="2400" dirty="0"/>
              <a:t>/ και /</a:t>
            </a:r>
            <a:r>
              <a:rPr lang="en-US" sz="2400" dirty="0"/>
              <a:t>d</a:t>
            </a:r>
            <a:r>
              <a:rPr lang="el-GR" sz="2400" dirty="0"/>
              <a:t>/ ~ /</a:t>
            </a:r>
            <a:r>
              <a:rPr lang="en-US" sz="2400" dirty="0"/>
              <a:t>t</a:t>
            </a:r>
            <a:r>
              <a:rPr lang="el-GR" sz="2400" dirty="0"/>
              <a:t>/ προέρχεται από ένα κοινό συμφωνικό φώνημα της αρχαίας Γερμανικής το οποίο σταδιακά άρχισε να προφέρεται διαφορετικά σε ορισμένες διαλέκτους</a:t>
            </a:r>
          </a:p>
          <a:p>
            <a:pPr marL="0" indent="0">
              <a:buNone/>
            </a:pPr>
            <a:endParaRPr lang="el-GR" sz="2400" dirty="0"/>
          </a:p>
          <a:p>
            <a:endParaRPr lang="el-GR" dirty="0"/>
          </a:p>
        </p:txBody>
      </p:sp>
      <p:sp>
        <p:nvSpPr>
          <p:cNvPr id="4" name="Title 1"/>
          <p:cNvSpPr>
            <a:spLocks noGrp="1"/>
          </p:cNvSpPr>
          <p:nvPr>
            <p:ph type="title"/>
          </p:nvPr>
        </p:nvSpPr>
        <p:spPr/>
        <p:txBody>
          <a:bodyPr/>
          <a:lstStyle/>
          <a:p>
            <a:r>
              <a:rPr lang="el-GR" dirty="0" err="1" smtClean="0"/>
              <a:t>Ιστορικοσυγκριτική</a:t>
            </a:r>
            <a:r>
              <a:rPr lang="el-GR" dirty="0" smtClean="0"/>
              <a:t> μέθοδος (2)</a:t>
            </a:r>
            <a:endParaRPr lang="el-GR" dirty="0"/>
          </a:p>
        </p:txBody>
      </p:sp>
    </p:spTree>
    <p:extLst>
      <p:ext uri="{BB962C8B-B14F-4D97-AF65-F5344CB8AC3E}">
        <p14:creationId xmlns:p14="http://schemas.microsoft.com/office/powerpoint/2010/main" val="3892062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εξαιρέσεις (2)</a:t>
            </a:r>
          </a:p>
        </p:txBody>
      </p:sp>
      <p:sp>
        <p:nvSpPr>
          <p:cNvPr id="3" name="Θέση περιεχομένου 2"/>
          <p:cNvSpPr>
            <a:spLocks noGrp="1"/>
          </p:cNvSpPr>
          <p:nvPr>
            <p:ph idx="1"/>
          </p:nvPr>
        </p:nvSpPr>
        <p:spPr>
          <a:xfrm>
            <a:off x="323528" y="1340768"/>
            <a:ext cx="8640960" cy="4968552"/>
          </a:xfrm>
        </p:spPr>
        <p:txBody>
          <a:bodyPr>
            <a:normAutofit fontScale="40000" lnSpcReduction="20000"/>
          </a:bodyPr>
          <a:lstStyle/>
          <a:p>
            <a:r>
              <a:rPr lang="el-GR" sz="6000" dirty="0"/>
              <a:t>Ο Δανός γλωσσολόγος </a:t>
            </a:r>
            <a:r>
              <a:rPr lang="el-GR" sz="6000" dirty="0" err="1"/>
              <a:t>Karl</a:t>
            </a:r>
            <a:r>
              <a:rPr lang="el-GR" sz="6000" dirty="0"/>
              <a:t> </a:t>
            </a:r>
            <a:r>
              <a:rPr lang="el-GR" sz="6000" dirty="0" err="1"/>
              <a:t>Werner</a:t>
            </a:r>
            <a:r>
              <a:rPr lang="el-GR" sz="6000" dirty="0"/>
              <a:t> το 1875 παρατήρησε ότι ορισμένες λέξεις στις Γερμανικές γλώσσες εμφανίζονται να έχουν μη ομαλή εξέλιξη των ΙΕ άηχων κλειστών.</a:t>
            </a:r>
          </a:p>
          <a:p>
            <a:pPr marL="457200" lvl="1" indent="0">
              <a:buNone/>
            </a:pPr>
            <a:r>
              <a:rPr lang="el-GR" sz="6000" dirty="0"/>
              <a:t> Έτσι για παράδειγμα η ΙΕ λέξη </a:t>
            </a:r>
            <a:r>
              <a:rPr lang="el-GR" sz="6000" dirty="0" err="1"/>
              <a:t>pater</a:t>
            </a:r>
            <a:r>
              <a:rPr lang="el-GR" sz="6000" dirty="0"/>
              <a:t> στα Λατινικά και τα Ελληνικά εμφανίστηκε ως </a:t>
            </a:r>
            <a:r>
              <a:rPr lang="el-GR" sz="6000" dirty="0" err="1"/>
              <a:t>fεder</a:t>
            </a:r>
            <a:r>
              <a:rPr lang="el-GR" sz="6000" dirty="0"/>
              <a:t> στα Αρχαία Αγγλικά και </a:t>
            </a:r>
            <a:r>
              <a:rPr lang="el-GR" sz="6000" dirty="0" err="1"/>
              <a:t>fadar</a:t>
            </a:r>
            <a:r>
              <a:rPr lang="el-GR" sz="6000" dirty="0"/>
              <a:t> στα Γοτθικά. Τα IE p, t, k αντί να γίνονται f, θ, x εμφανίζονται σε ορισμένα περιβάλλοντα ως b, d, g, ανατρέποντας το νόμο του </a:t>
            </a:r>
            <a:r>
              <a:rPr lang="el-GR" sz="6000" dirty="0" err="1"/>
              <a:t>Grimm</a:t>
            </a:r>
            <a:r>
              <a:rPr lang="el-GR" sz="6000" dirty="0"/>
              <a:t>. Η προσεκτικότερη εξέταση του φωνητικού περιβάλλοντος και αυτών των «εξαιρέσεων» οδήγησε στην ανακάλυψη άλλης μιας κανονικότητας. Τα ΙΕ f, θ, x που είχαν προκύψει από τον νόμο του </a:t>
            </a:r>
            <a:r>
              <a:rPr lang="el-GR" sz="6000" dirty="0" err="1"/>
              <a:t>Grimm</a:t>
            </a:r>
            <a:r>
              <a:rPr lang="el-GR" sz="6000" dirty="0"/>
              <a:t> τρέπονται σε b, d, g όταν το προηγούμενο φωνήεν της ΙΕ ρίζας της λέξης είναι άτονο. Η διατύπωση αυτή ονομάστηκε νόμος του </a:t>
            </a:r>
            <a:r>
              <a:rPr lang="el-GR" sz="6000" dirty="0" err="1"/>
              <a:t>Werner</a:t>
            </a:r>
            <a:r>
              <a:rPr lang="el-GR" sz="6000" dirty="0"/>
              <a:t> και ισχυροποίησε την πεποίθηση πολλών γλωσσολόγων της εποχής ότι η γλωσσική αλλαγή διαμορφώνεται μέσω νόμων που δεν έχουν εξαιρέσεις.</a:t>
            </a:r>
          </a:p>
          <a:p>
            <a:endParaRPr lang="el-GR" dirty="0"/>
          </a:p>
        </p:txBody>
      </p:sp>
    </p:spTree>
    <p:extLst>
      <p:ext uri="{BB962C8B-B14F-4D97-AF65-F5344CB8AC3E}">
        <p14:creationId xmlns:p14="http://schemas.microsoft.com/office/powerpoint/2010/main" val="708126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Ορισμένες χαρακτηριστικές γλωσσικές αλλαγές (1)</a:t>
            </a:r>
          </a:p>
        </p:txBody>
      </p:sp>
      <p:sp>
        <p:nvSpPr>
          <p:cNvPr id="3" name="Θέση περιεχομένου 2"/>
          <p:cNvSpPr>
            <a:spLocks noGrp="1"/>
          </p:cNvSpPr>
          <p:nvPr>
            <p:ph idx="1"/>
          </p:nvPr>
        </p:nvSpPr>
        <p:spPr/>
        <p:txBody>
          <a:bodyPr>
            <a:normAutofit/>
          </a:bodyPr>
          <a:lstStyle/>
          <a:p>
            <a:pPr marL="0" indent="0">
              <a:buNone/>
            </a:pPr>
            <a:r>
              <a:rPr lang="el-GR" sz="2400" dirty="0"/>
              <a:t>Ορισμένες αλλαγές συμβαίνουν εύκολα προς τη μια κατεύθυνση, αλλά όχι προς την αντίθετη: </a:t>
            </a:r>
          </a:p>
          <a:p>
            <a:pPr marL="457200" lvl="1" indent="0">
              <a:buNone/>
            </a:pPr>
            <a:r>
              <a:rPr lang="el-GR" sz="2400" dirty="0"/>
              <a:t>Τα άηχα κλειστά, για παράδειγμα, ορισμένες φορές </a:t>
            </a:r>
            <a:r>
              <a:rPr lang="el-GR" sz="2400" dirty="0" err="1"/>
              <a:t>ηχηροποιούνται</a:t>
            </a:r>
            <a:r>
              <a:rPr lang="el-GR" sz="2400" dirty="0"/>
              <a:t> μεταξύ φωνηέντων, αλλά το αντίστροφο, δηλ. ηχηρά κλειστά να χάνουν την ηχηρότητά τους το συναντάμε εξαιρετικά σπάνια. Πολλά παραδείγματα έχουμε επίσης από την τροπή υπερωικών κλειστών σε συριστικά και προστριβόμενα. </a:t>
            </a:r>
          </a:p>
          <a:p>
            <a:pPr marL="457200" lvl="1" indent="0">
              <a:buNone/>
            </a:pPr>
            <a:r>
              <a:rPr lang="el-GR" sz="2400" dirty="0"/>
              <a:t>Από την άλλη μεριά είναι εξαιρετικά σπάνια να βρούμε περιπτώσεις ουρανικών συμφώνων που μετακινήθηκαν και έγιναν υπερωικά κλειστά. </a:t>
            </a:r>
          </a:p>
        </p:txBody>
      </p:sp>
    </p:spTree>
    <p:extLst>
      <p:ext uri="{BB962C8B-B14F-4D97-AF65-F5344CB8AC3E}">
        <p14:creationId xmlns:p14="http://schemas.microsoft.com/office/powerpoint/2010/main" val="3318123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Ορισμένες χαρακτηριστικές γλωσσικές αλλαγές </a:t>
            </a:r>
            <a:r>
              <a:rPr lang="el-GR" dirty="0" smtClean="0"/>
              <a:t>(2)</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400" dirty="0" smtClean="0"/>
              <a:t>Η </a:t>
            </a:r>
            <a:r>
              <a:rPr lang="el-GR" sz="2400" dirty="0" err="1"/>
              <a:t>μονοκατευθυντικότητα</a:t>
            </a:r>
            <a:r>
              <a:rPr lang="el-GR" sz="2400" dirty="0"/>
              <a:t> ορισμένων αλλαγών μας βοηθάει να εντοπίσουμε την κατεύθυνση της αλλαγής από τις αντιστοιχίες που συναντάμε μεταξύ των δύο γλωσσών. Όταν τα υπερωικά κλειστά σε μια γλώσσα αντιστοιχούν με τα προστριβόμενα μιας άλλης, μπορούμε να συνάγουμε με σχετική ασφάλεια ότι η γλώσσα με </a:t>
            </a:r>
            <a:r>
              <a:rPr lang="el-GR" sz="2400" dirty="0" smtClean="0"/>
              <a:t>τα </a:t>
            </a:r>
            <a:r>
              <a:rPr lang="el-GR" sz="2400" dirty="0"/>
              <a:t>υπερωικά κλειστά είναι παλαιότερη</a:t>
            </a:r>
            <a:r>
              <a:rPr lang="el-GR" sz="2400" dirty="0" smtClean="0"/>
              <a:t>.</a:t>
            </a:r>
          </a:p>
          <a:p>
            <a:pPr marL="0" indent="0">
              <a:buNone/>
            </a:pPr>
            <a:r>
              <a:rPr lang="el-GR" sz="2400" dirty="0"/>
              <a:t>Παρακάτω έχουμε συγκεντρώσει τις πιο χαρακτηριστικές </a:t>
            </a:r>
            <a:r>
              <a:rPr lang="el-GR" sz="2400" dirty="0" err="1"/>
              <a:t>μονοκατευθυντικές</a:t>
            </a:r>
            <a:r>
              <a:rPr lang="el-GR" sz="2400" dirty="0"/>
              <a:t> γλωσσικές αλλαγές που συναντάμε στην ιστορία των γλωσσών:</a:t>
            </a:r>
          </a:p>
          <a:p>
            <a:pPr marL="0" indent="0">
              <a:buNone/>
            </a:pPr>
            <a:endParaRPr lang="el-GR" dirty="0"/>
          </a:p>
        </p:txBody>
      </p:sp>
    </p:spTree>
    <p:extLst>
      <p:ext uri="{BB962C8B-B14F-4D97-AF65-F5344CB8AC3E}">
        <p14:creationId xmlns:p14="http://schemas.microsoft.com/office/powerpoint/2010/main" val="2779742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Ορισμένες χαρακτηριστικές γλωσσικές αλλαγές </a:t>
            </a:r>
            <a:r>
              <a:rPr lang="el-GR" dirty="0" smtClean="0"/>
              <a:t>(3)</a:t>
            </a:r>
            <a:endParaRPr lang="el-GR" dirty="0"/>
          </a:p>
        </p:txBody>
      </p:sp>
      <p:sp>
        <p:nvSpPr>
          <p:cNvPr id="3" name="Θέση περιεχομένου 2"/>
          <p:cNvSpPr>
            <a:spLocks noGrp="1"/>
          </p:cNvSpPr>
          <p:nvPr>
            <p:ph idx="1"/>
          </p:nvPr>
        </p:nvSpPr>
        <p:spPr/>
        <p:txBody>
          <a:bodyPr>
            <a:normAutofit fontScale="25000" lnSpcReduction="20000"/>
          </a:bodyPr>
          <a:lstStyle/>
          <a:p>
            <a:pPr marL="0" indent="0">
              <a:buNone/>
            </a:pPr>
            <a:r>
              <a:rPr lang="el-GR" sz="9600" b="1" dirty="0" smtClean="0"/>
              <a:t>1. Τελικά </a:t>
            </a:r>
            <a:r>
              <a:rPr lang="el-GR" sz="9600" b="1" dirty="0"/>
              <a:t>φωνήεντα και η απώλεια των τελικών συμφώνων:</a:t>
            </a:r>
          </a:p>
          <a:p>
            <a:pPr marL="400050" lvl="1" indent="0">
              <a:buNone/>
            </a:pPr>
            <a:r>
              <a:rPr lang="el-GR" sz="9600" dirty="0"/>
              <a:t>Τα τελευταία τεμάχια μιας λέξης φαίνονται ιδιαίτερα ευάλωτα στη διάβρωση. Σε πολλές γλώσσες βρίσκουμε σημάδια ότι τα τελικά σύμφωνα έχουν αποδυναμωθεί ή εξαφανιστεί. Η απώλεια της αντίθεσης μεταξύ των τελικών συμφώνων είναι δείγμα ότι έχει ξεκινήσει η διαδικασία της απώλειας. Έτσι η απώλεια της ηχηρότητας των τελικών συμφώνων στη Γερμανική μείωσε δραστικά το ρεπερτόριο των τελικών συμφώνων της γλώσσας και οδήγησε σε ομοφωνία ζεύγη λέξεων όπως </a:t>
            </a:r>
            <a:r>
              <a:rPr lang="el-GR" sz="9600" dirty="0" err="1"/>
              <a:t>Rad</a:t>
            </a:r>
            <a:r>
              <a:rPr lang="el-GR" sz="9600" dirty="0"/>
              <a:t> «τροχός» και </a:t>
            </a:r>
            <a:r>
              <a:rPr lang="el-GR" sz="9600" dirty="0" err="1"/>
              <a:t>Rat</a:t>
            </a:r>
            <a:r>
              <a:rPr lang="el-GR" sz="9600" dirty="0"/>
              <a:t> «συμβούλιο».</a:t>
            </a:r>
            <a:br>
              <a:rPr lang="el-GR" sz="9600" dirty="0"/>
            </a:br>
            <a:endParaRPr lang="el-GR" dirty="0"/>
          </a:p>
        </p:txBody>
      </p:sp>
    </p:spTree>
    <p:extLst>
      <p:ext uri="{BB962C8B-B14F-4D97-AF65-F5344CB8AC3E}">
        <p14:creationId xmlns:p14="http://schemas.microsoft.com/office/powerpoint/2010/main" val="2239598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Ορισμένες χαρακτηριστικές γλωσσικές αλλαγές </a:t>
            </a:r>
            <a:r>
              <a:rPr lang="el-GR" dirty="0" smtClean="0"/>
              <a:t>(4)</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400" dirty="0" smtClean="0"/>
              <a:t>Αν </a:t>
            </a:r>
            <a:r>
              <a:rPr lang="el-GR" sz="2400" dirty="0"/>
              <a:t>μια γλώσσα χάσει όλα τα τελικά της σύμφωνα όλες οι λέξεις της ή οι τελικές συλλαβές της θα τελειώνουν σε φωνήεν. Αντίθετα, τα αρχικά σύμφωνα χάνονται πολύ σπανιότερα. Αυτό έχει οδηγήσει στο </a:t>
            </a:r>
            <a:r>
              <a:rPr lang="el-GR" sz="2400" dirty="0" err="1"/>
              <a:t>παρατηρημένο</a:t>
            </a:r>
            <a:r>
              <a:rPr lang="el-GR" sz="2400" dirty="0"/>
              <a:t> γεγονός ότι πλήθος γλωσσών παρουσιάζει πλουσιότερο ρεπερτόριο συμφώνων στην αρχή παρά στο τέλος των λέξεων. Έτσι μπορούμε να βρούμε αρκετές γλώσσες χωρίς τελικό σύμφωνο, αλλά καμία χωρίς αρχικό. </a:t>
            </a:r>
          </a:p>
        </p:txBody>
      </p:sp>
    </p:spTree>
    <p:extLst>
      <p:ext uri="{BB962C8B-B14F-4D97-AF65-F5344CB8AC3E}">
        <p14:creationId xmlns:p14="http://schemas.microsoft.com/office/powerpoint/2010/main" val="1754331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Ορισμένες χαρακτηριστικές γλωσσικές αλλαγές </a:t>
            </a:r>
            <a:r>
              <a:rPr lang="el-GR" dirty="0" smtClean="0"/>
              <a:t>(5)</a:t>
            </a:r>
            <a:endParaRPr lang="el-GR" dirty="0"/>
          </a:p>
        </p:txBody>
      </p:sp>
      <p:sp>
        <p:nvSpPr>
          <p:cNvPr id="3" name="Θέση περιεχομένου 2"/>
          <p:cNvSpPr>
            <a:spLocks noGrp="1"/>
          </p:cNvSpPr>
          <p:nvPr>
            <p:ph idx="1"/>
          </p:nvPr>
        </p:nvSpPr>
        <p:spPr/>
        <p:txBody>
          <a:bodyPr>
            <a:normAutofit fontScale="25000" lnSpcReduction="20000"/>
          </a:bodyPr>
          <a:lstStyle/>
          <a:p>
            <a:pPr marL="0" indent="0">
              <a:buNone/>
            </a:pPr>
            <a:r>
              <a:rPr lang="el-GR" sz="8000" b="1" dirty="0" smtClean="0"/>
              <a:t> 2. </a:t>
            </a:r>
            <a:r>
              <a:rPr lang="el-GR" sz="9600" b="1" dirty="0" smtClean="0"/>
              <a:t>Έρρινα </a:t>
            </a:r>
            <a:r>
              <a:rPr lang="el-GR" sz="9600" b="1" dirty="0"/>
              <a:t>φωνήεντα και η απώλεια των τελικών έρρινων συμφώνων:</a:t>
            </a:r>
          </a:p>
          <a:p>
            <a:pPr marL="400050" lvl="1" indent="0">
              <a:buNone/>
            </a:pPr>
            <a:r>
              <a:rPr lang="el-GR" sz="9600" dirty="0"/>
              <a:t> Μια συγκεκριμένη απώλεια τελικού συμφώνου, αυτή του τελικού έρρινου αφήνει ένα χαρακτηριστικό ίχνος, τα έρρινα φωνήεντα. Τα έρρινα φωνήεντα τις περισσότερες φορές προέκυψαν κατ’ αυτόν τον τρόπο έτσι ώστε όταν τα συναντάμε να θεωρούμε σχεδόν σίγουρο ότι σε προηγούμενη μορφή της η συγκεκριμένη γλώσσα είχε τελικά έρρινα. Η </a:t>
            </a:r>
            <a:r>
              <a:rPr lang="el-GR" sz="9600" dirty="0" err="1"/>
              <a:t>ερρινοποίηση</a:t>
            </a:r>
            <a:r>
              <a:rPr lang="el-GR" sz="9600" dirty="0"/>
              <a:t> των φωνηέντων προκύπτει από οπισθοχωρητική αφομοίωση του τελικού έρρινου και τα έρρινα φωνήεντα που προκύπτουν σε τελική θέση αντιτίθενται φωνολογικά με τα απλά.</a:t>
            </a:r>
            <a:br>
              <a:rPr lang="el-GR" sz="9600" dirty="0"/>
            </a:br>
            <a:endParaRPr lang="el-GR" dirty="0"/>
          </a:p>
        </p:txBody>
      </p:sp>
    </p:spTree>
    <p:extLst>
      <p:ext uri="{BB962C8B-B14F-4D97-AF65-F5344CB8AC3E}">
        <p14:creationId xmlns:p14="http://schemas.microsoft.com/office/powerpoint/2010/main" val="4215413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Ορισμένες χαρακτηριστικές γλωσσικές αλλαγές </a:t>
            </a:r>
            <a:r>
              <a:rPr lang="el-GR" dirty="0" smtClean="0"/>
              <a:t>(6)</a:t>
            </a:r>
            <a:endParaRPr lang="el-GR" dirty="0"/>
          </a:p>
        </p:txBody>
      </p:sp>
      <p:sp>
        <p:nvSpPr>
          <p:cNvPr id="3" name="Θέση περιεχομένου 2"/>
          <p:cNvSpPr>
            <a:spLocks noGrp="1"/>
          </p:cNvSpPr>
          <p:nvPr>
            <p:ph idx="1"/>
          </p:nvPr>
        </p:nvSpPr>
        <p:spPr/>
        <p:txBody>
          <a:bodyPr>
            <a:normAutofit/>
          </a:bodyPr>
          <a:lstStyle/>
          <a:p>
            <a:pPr marL="400050" lvl="1" indent="0">
              <a:buNone/>
            </a:pPr>
            <a:r>
              <a:rPr lang="el-GR" sz="2400" dirty="0" smtClean="0"/>
              <a:t>Ο </a:t>
            </a:r>
            <a:r>
              <a:rPr lang="el-GR" sz="2400" dirty="0"/>
              <a:t>μηχανισμός του σχηματισμού των έρρινων φωνηέντων βοηθάει στο να εξηγηθεί μια κανονικότητα που αλλιώς θα παρέμενε μυστηριώδης. Φαίνεται πως καμία γλώσσα δεν έχει περισσότερα έρρινα φωνήεντα από απλά. Αυτό είναι λογικό αφού το τελικό έρρινο φωνήεν προϋποθέτει την ύπαρξη ενός απλού σε θέση πριν από τελικό έρρινο σύμφωνο. </a:t>
            </a:r>
          </a:p>
          <a:p>
            <a:pPr marL="0" indent="0">
              <a:buNone/>
            </a:pPr>
            <a:endParaRPr lang="el-GR" dirty="0"/>
          </a:p>
        </p:txBody>
      </p:sp>
    </p:spTree>
    <p:extLst>
      <p:ext uri="{BB962C8B-B14F-4D97-AF65-F5344CB8AC3E}">
        <p14:creationId xmlns:p14="http://schemas.microsoft.com/office/powerpoint/2010/main" val="2265431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Ορισμένες χαρακτηριστικές γλωσσικές αλλαγές </a:t>
            </a:r>
            <a:r>
              <a:rPr lang="el-GR" dirty="0" smtClean="0"/>
              <a:t>(7)</a:t>
            </a:r>
            <a:endParaRPr lang="el-GR" dirty="0"/>
          </a:p>
        </p:txBody>
      </p:sp>
      <p:sp>
        <p:nvSpPr>
          <p:cNvPr id="3" name="Θέση περιεχομένου 2"/>
          <p:cNvSpPr>
            <a:spLocks noGrp="1"/>
          </p:cNvSpPr>
          <p:nvPr>
            <p:ph idx="1"/>
          </p:nvPr>
        </p:nvSpPr>
        <p:spPr/>
        <p:txBody>
          <a:bodyPr>
            <a:normAutofit fontScale="32500" lnSpcReduction="20000"/>
          </a:bodyPr>
          <a:lstStyle/>
          <a:p>
            <a:pPr marL="0" indent="0">
              <a:buNone/>
            </a:pPr>
            <a:r>
              <a:rPr lang="el-GR" sz="7400" b="1" dirty="0" smtClean="0"/>
              <a:t>3. Φωνηεντικό </a:t>
            </a:r>
            <a:r>
              <a:rPr lang="el-GR" sz="7400" b="1" dirty="0"/>
              <a:t>μήκος και η απώλεια της ηχηρότητας ενός τελικού συμφώνου: </a:t>
            </a:r>
          </a:p>
          <a:p>
            <a:pPr marL="400050" lvl="1" indent="0">
              <a:buNone/>
            </a:pPr>
            <a:r>
              <a:rPr lang="el-GR" sz="7400" dirty="0"/>
              <a:t>Μια φωνολογική αντίθεση μεταξύ μακρών και βραχέων φωνηέντων μπορεί να αναπτυχθεί με τρόπο παράλληλο της ανάπτυξης των έρρινων συμφώνων. Γενικά παρατηρείται ότι το φωνήεν πριν από ηχηρό σύμφωνο είναι μακρύτερο από το φωνήεν που προηγείται ενός άηχου. Φαίνεται ότι η επιμήκυνση ενισχύει την ηχηρότητα και κάνει τα ηχηρά σύμφωνα περισσότερο </a:t>
            </a:r>
            <a:r>
              <a:rPr lang="el-GR" sz="7400" dirty="0" err="1"/>
              <a:t>διακρίσιμα</a:t>
            </a:r>
            <a:r>
              <a:rPr lang="el-GR" sz="7400" dirty="0"/>
              <a:t> από τα άηχα. Αν το τελικό σύμφωνο χαθεί, τότε το μήκος του φωνήεντος αναλαμβάνει να παίξει τον διακριτικό ρόλο γεγονός που έχει παρατηρηθεί σε πολλές γλώσσες.</a:t>
            </a:r>
          </a:p>
          <a:p>
            <a:pPr marL="0" indent="0">
              <a:buNone/>
            </a:pPr>
            <a:endParaRPr lang="el-GR" dirty="0"/>
          </a:p>
        </p:txBody>
      </p:sp>
    </p:spTree>
    <p:extLst>
      <p:ext uri="{BB962C8B-B14F-4D97-AF65-F5344CB8AC3E}">
        <p14:creationId xmlns:p14="http://schemas.microsoft.com/office/powerpoint/2010/main" val="3386100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Ορισμένες χαρακτηριστικές γλωσσικές αλλαγές </a:t>
            </a:r>
            <a:r>
              <a:rPr lang="el-GR" dirty="0" smtClean="0"/>
              <a:t>(8)</a:t>
            </a:r>
            <a:endParaRPr lang="el-GR" dirty="0"/>
          </a:p>
        </p:txBody>
      </p:sp>
      <p:sp>
        <p:nvSpPr>
          <p:cNvPr id="3" name="Θέση περιεχομένου 2"/>
          <p:cNvSpPr>
            <a:spLocks noGrp="1"/>
          </p:cNvSpPr>
          <p:nvPr>
            <p:ph idx="1"/>
          </p:nvPr>
        </p:nvSpPr>
        <p:spPr/>
        <p:txBody>
          <a:bodyPr>
            <a:normAutofit fontScale="32500" lnSpcReduction="20000"/>
          </a:bodyPr>
          <a:lstStyle/>
          <a:p>
            <a:pPr marL="0" indent="0">
              <a:buNone/>
            </a:pPr>
            <a:r>
              <a:rPr lang="el-GR" sz="7400" b="1" dirty="0" smtClean="0"/>
              <a:t>4. Τονικό </a:t>
            </a:r>
            <a:r>
              <a:rPr lang="el-GR" sz="7400" b="1" dirty="0"/>
              <a:t>ύψος και η απώλεια των φωνολογικών διακρίσεων στην αρχή της λέξης </a:t>
            </a:r>
          </a:p>
          <a:p>
            <a:pPr marL="400050" lvl="1" indent="0">
              <a:buNone/>
            </a:pPr>
            <a:r>
              <a:rPr lang="el-GR" sz="7400" dirty="0"/>
              <a:t>Σε πολλές γλώσσες οι συλλαβές με ηχηρά αρχικά σύμφωνα τείνουν να προφέρονται με χαμηλότερο τονικό ύψος σε σχέση με τις συλλαβές που ξεκινούν από άηχο σύμφωνο. Ένα συνηθισμένος τρόπος ανάπτυξης φωνολογικών διακρίσεων που βασίζονται στο τονικό ύψος είναι αυτός της απώλειας της διάκρισης μεταξύ ηχηρών και άηχων αρχικών συμφώνων. Μόλις χαθεί η διάκριση ηχηρού ~ άηχου μένει η διάκριση του τονικού ύψους που διατηρεί την επιθυμητή φωνολογική αντίθεση διακρίνοντας λέξεις.</a:t>
            </a:r>
          </a:p>
          <a:p>
            <a:pPr marL="0" indent="0">
              <a:buNone/>
            </a:pPr>
            <a:endParaRPr lang="el-GR" dirty="0"/>
          </a:p>
        </p:txBody>
      </p:sp>
    </p:spTree>
    <p:extLst>
      <p:ext uri="{BB962C8B-B14F-4D97-AF65-F5344CB8AC3E}">
        <p14:creationId xmlns:p14="http://schemas.microsoft.com/office/powerpoint/2010/main" val="26666867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γεωγραφική κατανομή των γλωσσικών «οικογενειών» σήμερα</a:t>
            </a:r>
          </a:p>
        </p:txBody>
      </p:sp>
      <p:pic>
        <p:nvPicPr>
          <p:cNvPr id="4" name="Picture 2" descr="Χρωματική απεικόνιση των γλωσσικών οικογενειών" title="Παγκόσμιος χάρτης"/>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0872" y="1865866"/>
            <a:ext cx="8229600" cy="3908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637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descr="Λέξεις που ανήκουν σε γλώσσες της υποομάδας Bodo." title="Πίνακας"/>
          <p:cNvGraphicFramePr>
            <a:graphicFrameLocks noGrp="1"/>
          </p:cNvGraphicFramePr>
          <p:nvPr>
            <p:ph idx="1"/>
            <p:extLst>
              <p:ext uri="{D42A27DB-BD31-4B8C-83A1-F6EECF244321}">
                <p14:modId xmlns:p14="http://schemas.microsoft.com/office/powerpoint/2010/main" val="375990392"/>
              </p:ext>
            </p:extLst>
          </p:nvPr>
        </p:nvGraphicFramePr>
        <p:xfrm>
          <a:off x="457200" y="1557338"/>
          <a:ext cx="5111750" cy="2966720"/>
        </p:xfrm>
        <a:graphic>
          <a:graphicData uri="http://schemas.openxmlformats.org/drawingml/2006/table">
            <a:tbl>
              <a:tblPr firstRow="1" bandRow="1">
                <a:tableStyleId>{5C22544A-7EE6-4342-B048-85BDC9FD1C3A}</a:tableStyleId>
              </a:tblPr>
              <a:tblGrid>
                <a:gridCol w="1022350"/>
                <a:gridCol w="1022350"/>
                <a:gridCol w="1022350"/>
                <a:gridCol w="1022350"/>
                <a:gridCol w="1022350"/>
              </a:tblGrid>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Garo</a:t>
                      </a:r>
                      <a:endParaRPr lang="el-GR" sz="1800">
                        <a:effectLst/>
                        <a:latin typeface="Times New Roman"/>
                        <a:ea typeface="Times New Roman"/>
                      </a:endParaRPr>
                    </a:p>
                  </a:txBody>
                  <a:tcPr marL="68580" marR="68580" marT="0" marB="0"/>
                </a:tc>
                <a:tc>
                  <a:txBody>
                    <a:bodyPr/>
                    <a:lstStyle/>
                    <a:p>
                      <a:pPr algn="ctr">
                        <a:spcAft>
                          <a:spcPts val="0"/>
                        </a:spcAft>
                      </a:pPr>
                      <a:r>
                        <a:rPr lang="es-ES" sz="1800">
                          <a:effectLst/>
                        </a:rPr>
                        <a:t>Atong</a:t>
                      </a:r>
                      <a:endParaRPr lang="el-GR" sz="1800">
                        <a:effectLst/>
                        <a:latin typeface="Times New Roman"/>
                        <a:ea typeface="Times New Roman"/>
                      </a:endParaRPr>
                    </a:p>
                  </a:txBody>
                  <a:tcPr marL="68580" marR="68580" marT="0" marB="0"/>
                </a:tc>
                <a:tc>
                  <a:txBody>
                    <a:bodyPr/>
                    <a:lstStyle/>
                    <a:p>
                      <a:pPr algn="ctr">
                        <a:spcAft>
                          <a:spcPts val="0"/>
                        </a:spcAft>
                      </a:pPr>
                      <a:r>
                        <a:rPr lang="es-ES" sz="1800" dirty="0" err="1">
                          <a:effectLst/>
                        </a:rPr>
                        <a:t>Wanang</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ra?n-</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ran</a:t>
                      </a:r>
                      <a:r>
                        <a:rPr lang="el-GR" sz="1800">
                          <a:effectLst/>
                        </a:rPr>
                        <a:t>-</a:t>
                      </a:r>
                      <a:endParaRPr lang="el-GR" sz="1800">
                        <a:effectLst/>
                        <a:latin typeface="Times New Roman"/>
                        <a:ea typeface="Times New Roman"/>
                      </a:endParaRPr>
                    </a:p>
                  </a:txBody>
                  <a:tcPr marL="68580" marR="68580" marT="0" marB="0"/>
                </a:tc>
              </a:tr>
              <a:tr h="370840">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a:t>
                      </a:r>
                      <a:r>
                        <a:rPr lang="en-US" sz="1800" dirty="0">
                          <a:effectLst/>
                        </a:rPr>
                        <a:t>ram</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-ram</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r</a:t>
                      </a:r>
                      <a:r>
                        <a:rPr lang="en-US" sz="1400" b="1" dirty="0" err="1">
                          <a:effectLst/>
                        </a:rPr>
                        <a:t>Ə</a:t>
                      </a:r>
                      <a:r>
                        <a:rPr lang="en-US" sz="1800" dirty="0" err="1">
                          <a:effectLst/>
                        </a:rPr>
                        <a:t>m</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ro</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err="1">
                          <a:effectLst/>
                        </a:rPr>
                        <a:t>rau</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a:effectLst/>
                        </a:rPr>
                        <a:t>-l</a:t>
                      </a:r>
                      <a:r>
                        <a:rPr lang="en-US" sz="1400" b="1" kern="1200" dirty="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fr-FR" sz="1800" dirty="0" err="1">
                          <a:effectLst/>
                        </a:rPr>
                        <a:t>riŋ</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re</a:t>
                      </a:r>
                      <a:r>
                        <a:rPr lang="el-GR" sz="1800" dirty="0">
                          <a:effectLst/>
                        </a:rPr>
                        <a:t>ŋ-</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l</a:t>
                      </a:r>
                      <a:r>
                        <a:rPr lang="en-US" sz="1400" b="1" kern="1200" dirty="0" err="1">
                          <a:solidFill>
                            <a:schemeClr val="dk1"/>
                          </a:solidFill>
                          <a:effectLst/>
                          <a:latin typeface="+mn-lt"/>
                          <a:ea typeface="+mn-ea"/>
                          <a:cs typeface="+mn-cs"/>
                        </a:rPr>
                        <a:t>Ə</a:t>
                      </a:r>
                      <a:r>
                        <a:rPr lang="el-GR" sz="1800" dirty="0">
                          <a:effectLst/>
                        </a:rPr>
                        <a:t>ŋ-</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do?-</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b="0" kern="1200" dirty="0" err="1" smtClean="0">
                          <a:solidFill>
                            <a:schemeClr val="dk1"/>
                          </a:solidFill>
                          <a:effectLst/>
                          <a:latin typeface="+mn-lt"/>
                          <a:ea typeface="+mn-ea"/>
                          <a:cs typeface="+mn-cs"/>
                        </a:rPr>
                        <a:t>t</a:t>
                      </a:r>
                      <a:r>
                        <a:rPr lang="en-US" sz="1400" b="1" kern="1200" dirty="0" err="1" smtClean="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 </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dok-</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dok</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tok</a:t>
                      </a:r>
                      <a:r>
                        <a:rPr lang="en-US" sz="1800" dirty="0">
                          <a:effectLst/>
                        </a:rPr>
                        <a:t>-</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a:effectLst/>
                        </a:rPr>
                        <a:t>par</a:t>
                      </a:r>
                      <a:endParaRPr lang="el-GR" sz="1800" dirty="0">
                        <a:effectLst/>
                        <a:latin typeface="Times New Roman"/>
                        <a:ea typeface="Times New Roman"/>
                      </a:endParaRPr>
                    </a:p>
                  </a:txBody>
                  <a:tcPr marL="68580" marR="68580" marT="0" marB="0"/>
                </a:tc>
              </a:tr>
            </a:tbl>
          </a:graphicData>
        </a:graphic>
      </p:graphicFrame>
      <p:sp>
        <p:nvSpPr>
          <p:cNvPr id="3" name="Θέση κειμένου 2"/>
          <p:cNvSpPr>
            <a:spLocks noGrp="1"/>
          </p:cNvSpPr>
          <p:nvPr>
            <p:ph type="body" sz="half" idx="2"/>
          </p:nvPr>
        </p:nvSpPr>
        <p:spPr>
          <a:xfrm>
            <a:off x="5678487" y="1549479"/>
            <a:ext cx="3008313" cy="4608512"/>
          </a:xfrm>
        </p:spPr>
        <p:txBody>
          <a:bodyPr>
            <a:normAutofit lnSpcReduction="10000"/>
          </a:bodyPr>
          <a:lstStyle/>
          <a:p>
            <a:r>
              <a:rPr lang="el-GR" sz="2400" dirty="0"/>
              <a:t>Η ΙΣ μέθοδος μπορεί να γίνει κατανοητή μέσα από τον ακόλουθο πίνακα που περιλαμβάνει ορισμένες λέξεις που ανήκουν σε γλώσσες της υποομάδας </a:t>
            </a:r>
            <a:r>
              <a:rPr lang="el-GR" sz="2400" dirty="0" err="1"/>
              <a:t>Bodo</a:t>
            </a:r>
            <a:r>
              <a:rPr lang="el-GR" sz="2400" dirty="0"/>
              <a:t> η οποία ανήκει στην </a:t>
            </a:r>
            <a:r>
              <a:rPr lang="el-GR" sz="2400" dirty="0" err="1"/>
              <a:t>Θιβετο</a:t>
            </a:r>
            <a:r>
              <a:rPr lang="el-GR" sz="2400" dirty="0"/>
              <a:t>-Βιρμανική οικογένεια γλωσσών και ομιλούνται στη </a:t>
            </a:r>
            <a:r>
              <a:rPr lang="el-GR" sz="2400" dirty="0" err="1"/>
              <a:t>ΝοτιοΑνατολική</a:t>
            </a:r>
            <a:r>
              <a:rPr lang="el-GR" sz="2400" dirty="0"/>
              <a:t> Ινδία. </a:t>
            </a:r>
            <a:endParaRPr lang="en-US" sz="2400" dirty="0"/>
          </a:p>
          <a:p>
            <a:endParaRPr lang="el-GR" dirty="0"/>
          </a:p>
        </p:txBody>
      </p:sp>
      <p:sp>
        <p:nvSpPr>
          <p:cNvPr id="4" name="Τίτλος 3"/>
          <p:cNvSpPr>
            <a:spLocks noGrp="1"/>
          </p:cNvSpPr>
          <p:nvPr>
            <p:ph type="title"/>
          </p:nvPr>
        </p:nvSpPr>
        <p:spPr/>
        <p:txBody>
          <a:bodyPr>
            <a:normAutofit fontScale="90000"/>
          </a:bodyPr>
          <a:lstStyle/>
          <a:p>
            <a:r>
              <a:rPr lang="el-GR" dirty="0"/>
              <a:t>Παράδειγμα </a:t>
            </a:r>
            <a:r>
              <a:rPr lang="el-GR" dirty="0" err="1"/>
              <a:t>ιστορικοσυγκριτικής</a:t>
            </a:r>
            <a:r>
              <a:rPr lang="el-GR" dirty="0"/>
              <a:t> ανάλυσης</a:t>
            </a:r>
            <a:r>
              <a:rPr lang="en-US" dirty="0"/>
              <a:t> (1)</a:t>
            </a:r>
            <a:endParaRPr lang="el-GR" dirty="0"/>
          </a:p>
        </p:txBody>
      </p:sp>
    </p:spTree>
    <p:extLst>
      <p:ext uri="{BB962C8B-B14F-4D97-AF65-F5344CB8AC3E}">
        <p14:creationId xmlns:p14="http://schemas.microsoft.com/office/powerpoint/2010/main" val="2360070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rgbClr val="5075BC"/>
                </a:solidFill>
              </a:rPr>
              <a:t>Τέλος</a:t>
            </a:r>
            <a:endParaRPr lang="el-GR" dirty="0">
              <a:solidFill>
                <a:srgbClr val="5075BC"/>
              </a:solidFill>
            </a:endParaRP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a:t>
            </a:r>
            <a:r>
              <a:rPr lang="el-GR" sz="2000" dirty="0"/>
              <a:t>.  </a:t>
            </a:r>
          </a:p>
          <a:p>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Γεώργιος </a:t>
            </a:r>
            <a:r>
              <a:rPr lang="el-GR" sz="2000" dirty="0" smtClean="0"/>
              <a:t>Κ. Μικρός </a:t>
            </a:r>
            <a:r>
              <a:rPr lang="el-GR" sz="2000" dirty="0"/>
              <a:t>2015. Γεώργιος </a:t>
            </a:r>
            <a:r>
              <a:rPr lang="el-GR" sz="2000" dirty="0" smtClean="0"/>
              <a:t>Κ. Μικρός</a:t>
            </a:r>
            <a:r>
              <a:rPr lang="el-GR" sz="2000" dirty="0"/>
              <a:t>. «Εισαγωγή </a:t>
            </a:r>
            <a:r>
              <a:rPr lang="el-GR" sz="2000" dirty="0" smtClean="0"/>
              <a:t>στη Γλωσσολογία</a:t>
            </a:r>
            <a:r>
              <a:rPr lang="el-GR" sz="2000" dirty="0"/>
              <a:t>. Εισαγωγή στην </a:t>
            </a:r>
            <a:r>
              <a:rPr lang="el-GR" sz="2000" dirty="0" smtClean="0"/>
              <a:t>Ιστορική Γλωσσολογία». </a:t>
            </a:r>
            <a:r>
              <a:rPr lang="el-GR" sz="2000" dirty="0"/>
              <a:t>Έκδοση: 1.0. Αθήνα 2015. Διαθέσιμο από τη δικτυακή διεύθυνση: </a:t>
            </a:r>
            <a:r>
              <a:rPr lang="en-GB" sz="2000" dirty="0">
                <a:hlinkClick r:id="rId3"/>
              </a:rPr>
              <a:t>http://</a:t>
            </a:r>
            <a:r>
              <a:rPr lang="en-GB" sz="2000" dirty="0" smtClean="0">
                <a:hlinkClick r:id="rId3"/>
              </a:rPr>
              <a:t>opencourses.uoa.gr/courses/ILL100</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776"/>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1, διαφάνεια 16: </a:t>
            </a:r>
            <a:r>
              <a:rPr lang="el-GR" sz="2000" dirty="0"/>
              <a:t>Γεωγραφική αποτύπωση ΙΕ </a:t>
            </a:r>
            <a:r>
              <a:rPr lang="el-GR" sz="2000" dirty="0" smtClean="0"/>
              <a:t>γλωσσών, </a:t>
            </a:r>
            <a:r>
              <a:rPr lang="en-US" sz="2000" dirty="0"/>
              <a:t>copyrighted, </a:t>
            </a:r>
            <a:r>
              <a:rPr lang="en-US" sz="2000" dirty="0">
                <a:hlinkClick r:id="rId3"/>
              </a:rPr>
              <a:t>http://</a:t>
            </a:r>
            <a:r>
              <a:rPr lang="en-US" sz="2000" dirty="0" smtClean="0">
                <a:hlinkClick r:id="rId3"/>
              </a:rPr>
              <a:t>www.columbia.edu/itc/mealac/pritchett/00maplinks/overview/indoeuropean/indoeuropean.html</a:t>
            </a:r>
            <a:r>
              <a:rPr lang="en-US" sz="2000" dirty="0" smtClean="0"/>
              <a:t> </a:t>
            </a:r>
          </a:p>
          <a:p>
            <a:pPr marL="0" indent="0">
              <a:buNone/>
            </a:pPr>
            <a:r>
              <a:rPr lang="el-GR" sz="2000" dirty="0" smtClean="0"/>
              <a:t>Εικόνα 2</a:t>
            </a:r>
            <a:r>
              <a:rPr lang="el-GR" sz="2000" dirty="0"/>
              <a:t>, </a:t>
            </a:r>
            <a:r>
              <a:rPr lang="el-GR" sz="2000" dirty="0" smtClean="0"/>
              <a:t>διαφάνει</a:t>
            </a:r>
            <a:r>
              <a:rPr lang="el-GR" sz="2000" dirty="0"/>
              <a:t>α</a:t>
            </a:r>
            <a:r>
              <a:rPr lang="el-GR" sz="2000" dirty="0" smtClean="0"/>
              <a:t> 17</a:t>
            </a:r>
            <a:r>
              <a:rPr lang="el-GR" sz="2000" dirty="0"/>
              <a:t>: </a:t>
            </a:r>
            <a:r>
              <a:rPr lang="el-GR" sz="2000" dirty="0" smtClean="0"/>
              <a:t>Εξάπλωση των ΙΕ </a:t>
            </a:r>
            <a:r>
              <a:rPr lang="el-GR" sz="2000" dirty="0"/>
              <a:t>γλωσσών </a:t>
            </a:r>
            <a:r>
              <a:rPr lang="el-GR" sz="2000" dirty="0" smtClean="0"/>
              <a:t>, </a:t>
            </a:r>
            <a:r>
              <a:rPr lang="en-US" sz="2000" dirty="0"/>
              <a:t>copyrighted, </a:t>
            </a:r>
            <a:r>
              <a:rPr lang="en-US" sz="2000" dirty="0">
                <a:hlinkClick r:id="rId3"/>
              </a:rPr>
              <a:t>http://www.columbia.edu/itc/mealac/pritchett/00maplinks/overview/indoeuropean/indoeuropean.html</a:t>
            </a:r>
            <a:r>
              <a:rPr lang="en-US" sz="2000" dirty="0"/>
              <a:t> </a:t>
            </a:r>
          </a:p>
          <a:p>
            <a:pPr marL="0" indent="0">
              <a:buNone/>
            </a:pPr>
            <a:r>
              <a:rPr lang="el-GR" sz="2000" dirty="0" smtClean="0"/>
              <a:t>Εικόνα </a:t>
            </a:r>
            <a:r>
              <a:rPr lang="en-US" sz="2000" dirty="0" smtClean="0"/>
              <a:t>3</a:t>
            </a:r>
            <a:r>
              <a:rPr lang="el-GR" sz="2000" dirty="0" smtClean="0"/>
              <a:t>, διαφάνεια 39: Η γεωγραφική κατανομή των γλωσσικών «οικογενειών» σήμερα</a:t>
            </a:r>
            <a:r>
              <a:rPr lang="en-US" sz="2000" dirty="0"/>
              <a:t>, </a:t>
            </a:r>
            <a:r>
              <a:rPr lang="en-GB" sz="2000" dirty="0">
                <a:hlinkClick r:id="rId4"/>
              </a:rPr>
              <a:t>CC BY-SA </a:t>
            </a:r>
            <a:r>
              <a:rPr lang="en-GB" sz="2000" dirty="0" smtClean="0">
                <a:hlinkClick r:id="rId4"/>
              </a:rPr>
              <a:t>3.0</a:t>
            </a:r>
            <a:r>
              <a:rPr lang="en-GB" sz="2000" dirty="0" smtClean="0"/>
              <a:t>, </a:t>
            </a:r>
            <a:r>
              <a:rPr lang="en-US" sz="2000" dirty="0" smtClean="0">
                <a:hlinkClick r:id="rId5"/>
              </a:rPr>
              <a:t>https</a:t>
            </a:r>
            <a:r>
              <a:rPr lang="en-US" sz="2000" dirty="0">
                <a:hlinkClick r:id="rId5"/>
              </a:rPr>
              <a:t>://el.wikipedia.org/wiki/%CE%99%CE%BD%CE%B4%CE%BF%CE%B5%CF%85%CF%81%CF%89%CF%80%CE%B1%CF%8A%CE%BA%CE%AD%CF%82_%</a:t>
            </a:r>
            <a:r>
              <a:rPr lang="en-US" sz="2000" dirty="0" smtClean="0">
                <a:hlinkClick r:id="rId5"/>
              </a:rPr>
              <a:t>CE%B3%CE%BB%CF%8E%CF%83%CF%83%CE%B5%CF%82</a:t>
            </a:r>
            <a:r>
              <a:rPr lang="en-US" sz="2000" dirty="0" smtClean="0"/>
              <a:t> </a:t>
            </a:r>
            <a:endParaRPr lang="en-US" sz="2000" dirty="0"/>
          </a:p>
          <a:p>
            <a:pPr marL="0" indent="0">
              <a:buNone/>
            </a:pPr>
            <a:endParaRPr lang="en-US" sz="2000" dirty="0" smtClean="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descr="Λέξεις που ανήκουν σε γλώσσες της υποομάδας Bodo." title="Πίνακας"/>
          <p:cNvGraphicFramePr>
            <a:graphicFrameLocks noGrp="1"/>
          </p:cNvGraphicFramePr>
          <p:nvPr>
            <p:ph idx="1"/>
            <p:extLst>
              <p:ext uri="{D42A27DB-BD31-4B8C-83A1-F6EECF244321}">
                <p14:modId xmlns:p14="http://schemas.microsoft.com/office/powerpoint/2010/main" val="375990392"/>
              </p:ext>
            </p:extLst>
          </p:nvPr>
        </p:nvGraphicFramePr>
        <p:xfrm>
          <a:off x="457200" y="1557338"/>
          <a:ext cx="5111750" cy="2966720"/>
        </p:xfrm>
        <a:graphic>
          <a:graphicData uri="http://schemas.openxmlformats.org/drawingml/2006/table">
            <a:tbl>
              <a:tblPr firstRow="1" bandRow="1">
                <a:tableStyleId>{5C22544A-7EE6-4342-B048-85BDC9FD1C3A}</a:tableStyleId>
              </a:tblPr>
              <a:tblGrid>
                <a:gridCol w="1022350"/>
                <a:gridCol w="1022350"/>
                <a:gridCol w="1022350"/>
                <a:gridCol w="1022350"/>
                <a:gridCol w="1022350"/>
              </a:tblGrid>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Garo</a:t>
                      </a:r>
                      <a:endParaRPr lang="el-GR" sz="1800">
                        <a:effectLst/>
                        <a:latin typeface="Times New Roman"/>
                        <a:ea typeface="Times New Roman"/>
                      </a:endParaRPr>
                    </a:p>
                  </a:txBody>
                  <a:tcPr marL="68580" marR="68580" marT="0" marB="0"/>
                </a:tc>
                <a:tc>
                  <a:txBody>
                    <a:bodyPr/>
                    <a:lstStyle/>
                    <a:p>
                      <a:pPr algn="ctr">
                        <a:spcAft>
                          <a:spcPts val="0"/>
                        </a:spcAft>
                      </a:pPr>
                      <a:r>
                        <a:rPr lang="es-ES" sz="1800">
                          <a:effectLst/>
                        </a:rPr>
                        <a:t>Atong</a:t>
                      </a:r>
                      <a:endParaRPr lang="el-GR" sz="1800">
                        <a:effectLst/>
                        <a:latin typeface="Times New Roman"/>
                        <a:ea typeface="Times New Roman"/>
                      </a:endParaRPr>
                    </a:p>
                  </a:txBody>
                  <a:tcPr marL="68580" marR="68580" marT="0" marB="0"/>
                </a:tc>
                <a:tc>
                  <a:txBody>
                    <a:bodyPr/>
                    <a:lstStyle/>
                    <a:p>
                      <a:pPr algn="ctr">
                        <a:spcAft>
                          <a:spcPts val="0"/>
                        </a:spcAft>
                      </a:pPr>
                      <a:r>
                        <a:rPr lang="es-ES" sz="1800" dirty="0" err="1">
                          <a:effectLst/>
                        </a:rPr>
                        <a:t>Wanang</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ra?n-</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ran</a:t>
                      </a:r>
                      <a:r>
                        <a:rPr lang="el-GR" sz="1800">
                          <a:effectLst/>
                        </a:rPr>
                        <a:t>-</a:t>
                      </a:r>
                      <a:endParaRPr lang="el-GR" sz="1800">
                        <a:effectLst/>
                        <a:latin typeface="Times New Roman"/>
                        <a:ea typeface="Times New Roman"/>
                      </a:endParaRPr>
                    </a:p>
                  </a:txBody>
                  <a:tcPr marL="68580" marR="68580" marT="0" marB="0"/>
                </a:tc>
              </a:tr>
              <a:tr h="370840">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a:t>
                      </a:r>
                      <a:r>
                        <a:rPr lang="en-US" sz="1800" dirty="0">
                          <a:effectLst/>
                        </a:rPr>
                        <a:t>ram</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-ram</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r</a:t>
                      </a:r>
                      <a:r>
                        <a:rPr lang="en-US" sz="1400" b="1" dirty="0" err="1">
                          <a:effectLst/>
                        </a:rPr>
                        <a:t>Ə</a:t>
                      </a:r>
                      <a:r>
                        <a:rPr lang="en-US" sz="1800" dirty="0" err="1">
                          <a:effectLst/>
                        </a:rPr>
                        <a:t>m</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ro</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err="1">
                          <a:effectLst/>
                        </a:rPr>
                        <a:t>rau</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a:effectLst/>
                        </a:rPr>
                        <a:t>-l</a:t>
                      </a:r>
                      <a:r>
                        <a:rPr lang="en-US" sz="1400" b="1" kern="1200" dirty="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fr-FR" sz="1800" dirty="0" err="1">
                          <a:effectLst/>
                        </a:rPr>
                        <a:t>riŋ</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re</a:t>
                      </a:r>
                      <a:r>
                        <a:rPr lang="el-GR" sz="1800" dirty="0">
                          <a:effectLst/>
                        </a:rPr>
                        <a:t>ŋ-</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l</a:t>
                      </a:r>
                      <a:r>
                        <a:rPr lang="en-US" sz="1400" b="1" kern="1200" dirty="0" err="1">
                          <a:solidFill>
                            <a:schemeClr val="dk1"/>
                          </a:solidFill>
                          <a:effectLst/>
                          <a:latin typeface="+mn-lt"/>
                          <a:ea typeface="+mn-ea"/>
                          <a:cs typeface="+mn-cs"/>
                        </a:rPr>
                        <a:t>Ə</a:t>
                      </a:r>
                      <a:r>
                        <a:rPr lang="el-GR" sz="1800" dirty="0">
                          <a:effectLst/>
                        </a:rPr>
                        <a:t>ŋ-</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do?-</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b="0" kern="1200" dirty="0" err="1" smtClean="0">
                          <a:solidFill>
                            <a:schemeClr val="dk1"/>
                          </a:solidFill>
                          <a:effectLst/>
                          <a:latin typeface="+mn-lt"/>
                          <a:ea typeface="+mn-ea"/>
                          <a:cs typeface="+mn-cs"/>
                        </a:rPr>
                        <a:t>t</a:t>
                      </a:r>
                      <a:r>
                        <a:rPr lang="en-US" sz="1400" b="1" kern="1200" dirty="0" err="1" smtClean="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 </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dok-</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dok</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tok</a:t>
                      </a:r>
                      <a:r>
                        <a:rPr lang="en-US" sz="1800" dirty="0">
                          <a:effectLst/>
                        </a:rPr>
                        <a:t>-</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a:effectLst/>
                        </a:rPr>
                        <a:t>par</a:t>
                      </a:r>
                      <a:endParaRPr lang="el-GR" sz="1800" dirty="0">
                        <a:effectLst/>
                        <a:latin typeface="Times New Roman"/>
                        <a:ea typeface="Times New Roman"/>
                      </a:endParaRPr>
                    </a:p>
                  </a:txBody>
                  <a:tcPr marL="68580" marR="68580" marT="0" marB="0"/>
                </a:tc>
              </a:tr>
            </a:tbl>
          </a:graphicData>
        </a:graphic>
      </p:graphicFrame>
      <p:sp>
        <p:nvSpPr>
          <p:cNvPr id="3" name="Θέση κειμένου 2"/>
          <p:cNvSpPr>
            <a:spLocks noGrp="1"/>
          </p:cNvSpPr>
          <p:nvPr>
            <p:ph type="body" sz="half" idx="2"/>
          </p:nvPr>
        </p:nvSpPr>
        <p:spPr>
          <a:xfrm>
            <a:off x="5678487" y="1549479"/>
            <a:ext cx="3008313" cy="4608512"/>
          </a:xfrm>
        </p:spPr>
        <p:txBody>
          <a:bodyPr>
            <a:normAutofit/>
          </a:bodyPr>
          <a:lstStyle/>
          <a:p>
            <a:r>
              <a:rPr lang="el-GR" sz="2400" dirty="0"/>
              <a:t>Οι συλλαβές παίζουν ένα σημαντικό ρόλο σε αυτές τις γλώσσες και έτσι το αρχικό φώνημα μιας συλλαβής μπορεί να παρουσιάζει διαφορετικές συσχετίσεις με το φώνημα που βρίσκεται στο τέλος της συλλαβής.</a:t>
            </a:r>
          </a:p>
          <a:p>
            <a:endParaRPr lang="el-GR" dirty="0"/>
          </a:p>
        </p:txBody>
      </p:sp>
      <p:sp>
        <p:nvSpPr>
          <p:cNvPr id="4" name="Τίτλος 3"/>
          <p:cNvSpPr>
            <a:spLocks noGrp="1"/>
          </p:cNvSpPr>
          <p:nvPr>
            <p:ph type="title"/>
          </p:nvPr>
        </p:nvSpPr>
        <p:spPr/>
        <p:txBody>
          <a:bodyPr>
            <a:normAutofit fontScale="90000"/>
          </a:bodyPr>
          <a:lstStyle/>
          <a:p>
            <a:r>
              <a:rPr lang="el-GR" dirty="0"/>
              <a:t>Παράδειγμα </a:t>
            </a:r>
            <a:r>
              <a:rPr lang="el-GR" dirty="0" err="1"/>
              <a:t>ιστορικοσυγκριτικής</a:t>
            </a:r>
            <a:r>
              <a:rPr lang="el-GR" dirty="0"/>
              <a:t> ανάλυσης</a:t>
            </a:r>
            <a:r>
              <a:rPr lang="en-US" dirty="0"/>
              <a:t> </a:t>
            </a:r>
            <a:r>
              <a:rPr lang="en-US" dirty="0" smtClean="0"/>
              <a:t>(</a:t>
            </a:r>
            <a:r>
              <a:rPr lang="el-GR" dirty="0" smtClean="0"/>
              <a:t>2</a:t>
            </a:r>
            <a:r>
              <a:rPr lang="en-US" dirty="0" smtClean="0"/>
              <a:t>)</a:t>
            </a:r>
            <a:endParaRPr lang="el-GR" dirty="0"/>
          </a:p>
        </p:txBody>
      </p:sp>
    </p:spTree>
    <p:extLst>
      <p:ext uri="{BB962C8B-B14F-4D97-AF65-F5344CB8AC3E}">
        <p14:creationId xmlns:p14="http://schemas.microsoft.com/office/powerpoint/2010/main" val="799121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descr="Λέξεις που ανήκουν σε γλώσσες της υποομάδας Bodo." title="Πίνακας"/>
          <p:cNvGraphicFramePr>
            <a:graphicFrameLocks noGrp="1"/>
          </p:cNvGraphicFramePr>
          <p:nvPr>
            <p:ph idx="1"/>
            <p:extLst>
              <p:ext uri="{D42A27DB-BD31-4B8C-83A1-F6EECF244321}">
                <p14:modId xmlns:p14="http://schemas.microsoft.com/office/powerpoint/2010/main" val="375990392"/>
              </p:ext>
            </p:extLst>
          </p:nvPr>
        </p:nvGraphicFramePr>
        <p:xfrm>
          <a:off x="457200" y="1557338"/>
          <a:ext cx="5111750" cy="2966720"/>
        </p:xfrm>
        <a:graphic>
          <a:graphicData uri="http://schemas.openxmlformats.org/drawingml/2006/table">
            <a:tbl>
              <a:tblPr firstRow="1" bandRow="1">
                <a:tableStyleId>{5C22544A-7EE6-4342-B048-85BDC9FD1C3A}</a:tableStyleId>
              </a:tblPr>
              <a:tblGrid>
                <a:gridCol w="1022350"/>
                <a:gridCol w="1022350"/>
                <a:gridCol w="1022350"/>
                <a:gridCol w="1022350"/>
                <a:gridCol w="1022350"/>
              </a:tblGrid>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Garo</a:t>
                      </a:r>
                      <a:endParaRPr lang="el-GR" sz="1800">
                        <a:effectLst/>
                        <a:latin typeface="Times New Roman"/>
                        <a:ea typeface="Times New Roman"/>
                      </a:endParaRPr>
                    </a:p>
                  </a:txBody>
                  <a:tcPr marL="68580" marR="68580" marT="0" marB="0"/>
                </a:tc>
                <a:tc>
                  <a:txBody>
                    <a:bodyPr/>
                    <a:lstStyle/>
                    <a:p>
                      <a:pPr algn="ctr">
                        <a:spcAft>
                          <a:spcPts val="0"/>
                        </a:spcAft>
                      </a:pPr>
                      <a:r>
                        <a:rPr lang="es-ES" sz="1800">
                          <a:effectLst/>
                        </a:rPr>
                        <a:t>Atong</a:t>
                      </a:r>
                      <a:endParaRPr lang="el-GR" sz="1800">
                        <a:effectLst/>
                        <a:latin typeface="Times New Roman"/>
                        <a:ea typeface="Times New Roman"/>
                      </a:endParaRPr>
                    </a:p>
                  </a:txBody>
                  <a:tcPr marL="68580" marR="68580" marT="0" marB="0"/>
                </a:tc>
                <a:tc>
                  <a:txBody>
                    <a:bodyPr/>
                    <a:lstStyle/>
                    <a:p>
                      <a:pPr algn="ctr">
                        <a:spcAft>
                          <a:spcPts val="0"/>
                        </a:spcAft>
                      </a:pPr>
                      <a:r>
                        <a:rPr lang="es-ES" sz="1800" dirty="0" err="1">
                          <a:effectLst/>
                        </a:rPr>
                        <a:t>Wanang</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ra?n-</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ran</a:t>
                      </a:r>
                      <a:r>
                        <a:rPr lang="el-GR" sz="1800">
                          <a:effectLst/>
                        </a:rPr>
                        <a:t>-</a:t>
                      </a:r>
                      <a:endParaRPr lang="el-GR" sz="1800">
                        <a:effectLst/>
                        <a:latin typeface="Times New Roman"/>
                        <a:ea typeface="Times New Roman"/>
                      </a:endParaRPr>
                    </a:p>
                  </a:txBody>
                  <a:tcPr marL="68580" marR="68580" marT="0" marB="0"/>
                </a:tc>
              </a:tr>
              <a:tr h="370840">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a:t>
                      </a:r>
                      <a:r>
                        <a:rPr lang="en-US" sz="1800" dirty="0">
                          <a:effectLst/>
                        </a:rPr>
                        <a:t>ram</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-ram</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r</a:t>
                      </a:r>
                      <a:r>
                        <a:rPr lang="en-US" sz="1400" b="1" dirty="0" err="1">
                          <a:effectLst/>
                        </a:rPr>
                        <a:t>Ə</a:t>
                      </a:r>
                      <a:r>
                        <a:rPr lang="en-US" sz="1800" dirty="0" err="1">
                          <a:effectLst/>
                        </a:rPr>
                        <a:t>m</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ro</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err="1">
                          <a:effectLst/>
                        </a:rPr>
                        <a:t>rau</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a:effectLst/>
                        </a:rPr>
                        <a:t>-l</a:t>
                      </a:r>
                      <a:r>
                        <a:rPr lang="en-US" sz="1400" b="1" kern="1200" dirty="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fr-FR" sz="1800" dirty="0" err="1">
                          <a:effectLst/>
                        </a:rPr>
                        <a:t>riŋ</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re</a:t>
                      </a:r>
                      <a:r>
                        <a:rPr lang="el-GR" sz="1800" dirty="0">
                          <a:effectLst/>
                        </a:rPr>
                        <a:t>ŋ-</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l</a:t>
                      </a:r>
                      <a:r>
                        <a:rPr lang="en-US" sz="1400" b="1" kern="1200" dirty="0" err="1">
                          <a:solidFill>
                            <a:schemeClr val="dk1"/>
                          </a:solidFill>
                          <a:effectLst/>
                          <a:latin typeface="+mn-lt"/>
                          <a:ea typeface="+mn-ea"/>
                          <a:cs typeface="+mn-cs"/>
                        </a:rPr>
                        <a:t>Ə</a:t>
                      </a:r>
                      <a:r>
                        <a:rPr lang="el-GR" sz="1800" dirty="0">
                          <a:effectLst/>
                        </a:rPr>
                        <a:t>ŋ-</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do?-</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b="0" kern="1200" dirty="0" err="1" smtClean="0">
                          <a:solidFill>
                            <a:schemeClr val="dk1"/>
                          </a:solidFill>
                          <a:effectLst/>
                          <a:latin typeface="+mn-lt"/>
                          <a:ea typeface="+mn-ea"/>
                          <a:cs typeface="+mn-cs"/>
                        </a:rPr>
                        <a:t>t</a:t>
                      </a:r>
                      <a:r>
                        <a:rPr lang="en-US" sz="1400" b="1" kern="1200" dirty="0" err="1" smtClean="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 </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dok-</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dok</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tok</a:t>
                      </a:r>
                      <a:r>
                        <a:rPr lang="en-US" sz="1800" dirty="0">
                          <a:effectLst/>
                        </a:rPr>
                        <a:t>-</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a:effectLst/>
                        </a:rPr>
                        <a:t>par</a:t>
                      </a:r>
                      <a:endParaRPr lang="el-GR" sz="1800" dirty="0">
                        <a:effectLst/>
                        <a:latin typeface="Times New Roman"/>
                        <a:ea typeface="Times New Roman"/>
                      </a:endParaRPr>
                    </a:p>
                  </a:txBody>
                  <a:tcPr marL="68580" marR="68580" marT="0" marB="0"/>
                </a:tc>
              </a:tr>
            </a:tbl>
          </a:graphicData>
        </a:graphic>
      </p:graphicFrame>
      <p:sp>
        <p:nvSpPr>
          <p:cNvPr id="3" name="Θέση κειμένου 2"/>
          <p:cNvSpPr>
            <a:spLocks noGrp="1"/>
          </p:cNvSpPr>
          <p:nvPr>
            <p:ph type="body" sz="half" idx="2"/>
          </p:nvPr>
        </p:nvSpPr>
        <p:spPr>
          <a:xfrm>
            <a:off x="5678487" y="1549479"/>
            <a:ext cx="3008313" cy="4608512"/>
          </a:xfrm>
        </p:spPr>
        <p:txBody>
          <a:bodyPr>
            <a:normAutofit/>
          </a:bodyPr>
          <a:lstStyle/>
          <a:p>
            <a:r>
              <a:rPr lang="el-GR" sz="2400" dirty="0"/>
              <a:t>Όλες οι συλλαβές που σημαίνουν «στεγνός» ή «συννεφιασμένος» αρχίζουν από </a:t>
            </a:r>
            <a:r>
              <a:rPr lang="el-GR" sz="2400" b="1" dirty="0">
                <a:solidFill>
                  <a:srgbClr val="FF0000"/>
                </a:solidFill>
              </a:rPr>
              <a:t>r</a:t>
            </a:r>
            <a:r>
              <a:rPr lang="el-GR" sz="2400" dirty="0"/>
              <a:t> γεγονός που παραπέμπει στην υπόθεση ότι ο γλωσσικός πρόγονος αυτών των γλωσσών είχε το αρχικό συλλαβικό φώνημα *r . </a:t>
            </a:r>
            <a:endParaRPr lang="en-US" sz="2400" dirty="0"/>
          </a:p>
          <a:p>
            <a:endParaRPr lang="el-GR" dirty="0"/>
          </a:p>
        </p:txBody>
      </p:sp>
      <p:sp>
        <p:nvSpPr>
          <p:cNvPr id="4" name="Τίτλος 3"/>
          <p:cNvSpPr>
            <a:spLocks noGrp="1"/>
          </p:cNvSpPr>
          <p:nvPr>
            <p:ph type="title"/>
          </p:nvPr>
        </p:nvSpPr>
        <p:spPr/>
        <p:txBody>
          <a:bodyPr>
            <a:normAutofit fontScale="90000"/>
          </a:bodyPr>
          <a:lstStyle/>
          <a:p>
            <a:r>
              <a:rPr lang="el-GR" dirty="0"/>
              <a:t>Παράδειγμα </a:t>
            </a:r>
            <a:r>
              <a:rPr lang="el-GR" dirty="0" err="1"/>
              <a:t>ιστορικοσυγκριτικής</a:t>
            </a:r>
            <a:r>
              <a:rPr lang="el-GR" dirty="0"/>
              <a:t> ανάλυσης</a:t>
            </a:r>
            <a:r>
              <a:rPr lang="en-US" dirty="0"/>
              <a:t> </a:t>
            </a:r>
            <a:r>
              <a:rPr lang="en-US" dirty="0" smtClean="0"/>
              <a:t>(</a:t>
            </a:r>
            <a:r>
              <a:rPr lang="el-GR" dirty="0" smtClean="0"/>
              <a:t>3</a:t>
            </a:r>
            <a:r>
              <a:rPr lang="en-US" dirty="0" smtClean="0"/>
              <a:t>)</a:t>
            </a:r>
            <a:endParaRPr lang="el-GR" dirty="0"/>
          </a:p>
        </p:txBody>
      </p:sp>
    </p:spTree>
    <p:extLst>
      <p:ext uri="{BB962C8B-B14F-4D97-AF65-F5344CB8AC3E}">
        <p14:creationId xmlns:p14="http://schemas.microsoft.com/office/powerpoint/2010/main" val="366719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descr="Λέξεις που ανήκουν σε γλώσσες της υποομάδας Bodo." title="Πίνακας"/>
          <p:cNvGraphicFramePr>
            <a:graphicFrameLocks noGrp="1"/>
          </p:cNvGraphicFramePr>
          <p:nvPr>
            <p:ph idx="1"/>
            <p:extLst>
              <p:ext uri="{D42A27DB-BD31-4B8C-83A1-F6EECF244321}">
                <p14:modId xmlns:p14="http://schemas.microsoft.com/office/powerpoint/2010/main" val="375990392"/>
              </p:ext>
            </p:extLst>
          </p:nvPr>
        </p:nvGraphicFramePr>
        <p:xfrm>
          <a:off x="457200" y="1557338"/>
          <a:ext cx="5111750" cy="2966720"/>
        </p:xfrm>
        <a:graphic>
          <a:graphicData uri="http://schemas.openxmlformats.org/drawingml/2006/table">
            <a:tbl>
              <a:tblPr firstRow="1" bandRow="1">
                <a:tableStyleId>{5C22544A-7EE6-4342-B048-85BDC9FD1C3A}</a:tableStyleId>
              </a:tblPr>
              <a:tblGrid>
                <a:gridCol w="1022350"/>
                <a:gridCol w="1022350"/>
                <a:gridCol w="1022350"/>
                <a:gridCol w="1022350"/>
                <a:gridCol w="1022350"/>
              </a:tblGrid>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Garo</a:t>
                      </a:r>
                      <a:endParaRPr lang="el-GR" sz="1800">
                        <a:effectLst/>
                        <a:latin typeface="Times New Roman"/>
                        <a:ea typeface="Times New Roman"/>
                      </a:endParaRPr>
                    </a:p>
                  </a:txBody>
                  <a:tcPr marL="68580" marR="68580" marT="0" marB="0"/>
                </a:tc>
                <a:tc>
                  <a:txBody>
                    <a:bodyPr/>
                    <a:lstStyle/>
                    <a:p>
                      <a:pPr algn="ctr">
                        <a:spcAft>
                          <a:spcPts val="0"/>
                        </a:spcAft>
                      </a:pPr>
                      <a:r>
                        <a:rPr lang="es-ES" sz="1800">
                          <a:effectLst/>
                        </a:rPr>
                        <a:t>Atong</a:t>
                      </a:r>
                      <a:endParaRPr lang="el-GR" sz="1800">
                        <a:effectLst/>
                        <a:latin typeface="Times New Roman"/>
                        <a:ea typeface="Times New Roman"/>
                      </a:endParaRPr>
                    </a:p>
                  </a:txBody>
                  <a:tcPr marL="68580" marR="68580" marT="0" marB="0"/>
                </a:tc>
                <a:tc>
                  <a:txBody>
                    <a:bodyPr/>
                    <a:lstStyle/>
                    <a:p>
                      <a:pPr algn="ctr">
                        <a:spcAft>
                          <a:spcPts val="0"/>
                        </a:spcAft>
                      </a:pPr>
                      <a:r>
                        <a:rPr lang="es-ES" sz="1800" dirty="0" err="1">
                          <a:effectLst/>
                        </a:rPr>
                        <a:t>Wanang</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ra?n-</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ran</a:t>
                      </a:r>
                      <a:r>
                        <a:rPr lang="el-GR" sz="1800">
                          <a:effectLst/>
                        </a:rPr>
                        <a:t>-</a:t>
                      </a:r>
                      <a:endParaRPr lang="el-GR" sz="1800">
                        <a:effectLst/>
                        <a:latin typeface="Times New Roman"/>
                        <a:ea typeface="Times New Roman"/>
                      </a:endParaRPr>
                    </a:p>
                  </a:txBody>
                  <a:tcPr marL="68580" marR="68580" marT="0" marB="0"/>
                </a:tc>
              </a:tr>
              <a:tr h="370840">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a:t>
                      </a:r>
                      <a:r>
                        <a:rPr lang="en-US" sz="1800" dirty="0">
                          <a:effectLst/>
                        </a:rPr>
                        <a:t>ram</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-ram</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r</a:t>
                      </a:r>
                      <a:r>
                        <a:rPr lang="en-US" sz="1400" b="1" dirty="0" err="1">
                          <a:effectLst/>
                        </a:rPr>
                        <a:t>Ə</a:t>
                      </a:r>
                      <a:r>
                        <a:rPr lang="en-US" sz="1800" dirty="0" err="1">
                          <a:effectLst/>
                        </a:rPr>
                        <a:t>m</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ro</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err="1">
                          <a:effectLst/>
                        </a:rPr>
                        <a:t>rau</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a:effectLst/>
                        </a:rPr>
                        <a:t>-l</a:t>
                      </a:r>
                      <a:r>
                        <a:rPr lang="en-US" sz="1400" b="1" kern="1200" dirty="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fr-FR" sz="1800" dirty="0" err="1">
                          <a:effectLst/>
                        </a:rPr>
                        <a:t>riŋ</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re</a:t>
                      </a:r>
                      <a:r>
                        <a:rPr lang="el-GR" sz="1800" dirty="0">
                          <a:effectLst/>
                        </a:rPr>
                        <a:t>ŋ-</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l</a:t>
                      </a:r>
                      <a:r>
                        <a:rPr lang="en-US" sz="1400" b="1" kern="1200" dirty="0" err="1">
                          <a:solidFill>
                            <a:schemeClr val="dk1"/>
                          </a:solidFill>
                          <a:effectLst/>
                          <a:latin typeface="+mn-lt"/>
                          <a:ea typeface="+mn-ea"/>
                          <a:cs typeface="+mn-cs"/>
                        </a:rPr>
                        <a:t>Ə</a:t>
                      </a:r>
                      <a:r>
                        <a:rPr lang="el-GR" sz="1800" dirty="0">
                          <a:effectLst/>
                        </a:rPr>
                        <a:t>ŋ-</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do?-</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b="0" kern="1200" dirty="0" err="1" smtClean="0">
                          <a:solidFill>
                            <a:schemeClr val="dk1"/>
                          </a:solidFill>
                          <a:effectLst/>
                          <a:latin typeface="+mn-lt"/>
                          <a:ea typeface="+mn-ea"/>
                          <a:cs typeface="+mn-cs"/>
                        </a:rPr>
                        <a:t>t</a:t>
                      </a:r>
                      <a:r>
                        <a:rPr lang="en-US" sz="1400" b="1" kern="1200" dirty="0" err="1" smtClean="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 </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dok-</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dok</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tok</a:t>
                      </a:r>
                      <a:r>
                        <a:rPr lang="en-US" sz="1800" dirty="0">
                          <a:effectLst/>
                        </a:rPr>
                        <a:t>-</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a:effectLst/>
                        </a:rPr>
                        <a:t>par</a:t>
                      </a:r>
                      <a:endParaRPr lang="el-GR" sz="1800" dirty="0">
                        <a:effectLst/>
                        <a:latin typeface="Times New Roman"/>
                        <a:ea typeface="Times New Roman"/>
                      </a:endParaRPr>
                    </a:p>
                  </a:txBody>
                  <a:tcPr marL="68580" marR="68580" marT="0" marB="0"/>
                </a:tc>
              </a:tr>
            </a:tbl>
          </a:graphicData>
        </a:graphic>
      </p:graphicFrame>
      <p:sp>
        <p:nvSpPr>
          <p:cNvPr id="3" name="Θέση κειμένου 2"/>
          <p:cNvSpPr>
            <a:spLocks noGrp="1"/>
          </p:cNvSpPr>
          <p:nvPr>
            <p:ph type="body" sz="half" idx="2"/>
          </p:nvPr>
        </p:nvSpPr>
        <p:spPr>
          <a:xfrm>
            <a:off x="5678487" y="1549479"/>
            <a:ext cx="3008313" cy="4608512"/>
          </a:xfrm>
        </p:spPr>
        <p:txBody>
          <a:bodyPr>
            <a:normAutofit fontScale="92500" lnSpcReduction="20000"/>
          </a:bodyPr>
          <a:lstStyle/>
          <a:p>
            <a:r>
              <a:rPr lang="el-GR" sz="2600" dirty="0"/>
              <a:t>Οι λέξεις «μακρύς» και «πίνω» έχουν </a:t>
            </a:r>
            <a:r>
              <a:rPr lang="el-GR" sz="2600" b="1" dirty="0">
                <a:solidFill>
                  <a:srgbClr val="FF0000"/>
                </a:solidFill>
              </a:rPr>
              <a:t>l</a:t>
            </a:r>
            <a:r>
              <a:rPr lang="el-GR" sz="2600" dirty="0"/>
              <a:t> σε δύο γλώσσες και </a:t>
            </a:r>
            <a:r>
              <a:rPr lang="el-GR" sz="2600" b="1" dirty="0">
                <a:solidFill>
                  <a:srgbClr val="FF0000"/>
                </a:solidFill>
              </a:rPr>
              <a:t>r</a:t>
            </a:r>
            <a:r>
              <a:rPr lang="el-GR" sz="2600" dirty="0"/>
              <a:t> σε άλλες δύο. Μια πιθανή εξήγηση είναι η ύπαρξη στην πρόγονο γλώσσα ενός ακόμα φωνήματος του /*l/ το οποίο ήταν διαφορετικό από το /*r/, αλλά σε ορισμένες γλώσσες (</a:t>
            </a:r>
            <a:r>
              <a:rPr lang="el-GR" sz="2600" dirty="0" err="1"/>
              <a:t>Garo</a:t>
            </a:r>
            <a:r>
              <a:rPr lang="el-GR" sz="2600" dirty="0"/>
              <a:t>, </a:t>
            </a:r>
            <a:r>
              <a:rPr lang="el-GR" sz="2600" dirty="0" err="1"/>
              <a:t>Atong</a:t>
            </a:r>
            <a:r>
              <a:rPr lang="el-GR" sz="2600" dirty="0"/>
              <a:t>) κατέληξε να προφέρεται ως r. </a:t>
            </a:r>
            <a:endParaRPr lang="en-US" sz="2600" dirty="0"/>
          </a:p>
          <a:p>
            <a:endParaRPr lang="el-GR" dirty="0"/>
          </a:p>
        </p:txBody>
      </p:sp>
      <p:sp>
        <p:nvSpPr>
          <p:cNvPr id="4" name="Τίτλος 3"/>
          <p:cNvSpPr>
            <a:spLocks noGrp="1"/>
          </p:cNvSpPr>
          <p:nvPr>
            <p:ph type="title"/>
          </p:nvPr>
        </p:nvSpPr>
        <p:spPr/>
        <p:txBody>
          <a:bodyPr>
            <a:normAutofit fontScale="90000"/>
          </a:bodyPr>
          <a:lstStyle/>
          <a:p>
            <a:r>
              <a:rPr lang="el-GR" dirty="0"/>
              <a:t>Παράδειγμα </a:t>
            </a:r>
            <a:r>
              <a:rPr lang="el-GR" dirty="0" err="1"/>
              <a:t>ιστορικοσυγκριτικής</a:t>
            </a:r>
            <a:r>
              <a:rPr lang="el-GR" dirty="0"/>
              <a:t> ανάλυσης</a:t>
            </a:r>
            <a:r>
              <a:rPr lang="en-US" dirty="0"/>
              <a:t> </a:t>
            </a:r>
            <a:r>
              <a:rPr lang="en-US" dirty="0" smtClean="0"/>
              <a:t>(</a:t>
            </a:r>
            <a:r>
              <a:rPr lang="el-GR" dirty="0" smtClean="0"/>
              <a:t>4</a:t>
            </a:r>
            <a:r>
              <a:rPr lang="en-US" dirty="0" smtClean="0"/>
              <a:t>)</a:t>
            </a:r>
            <a:endParaRPr lang="el-GR" dirty="0"/>
          </a:p>
        </p:txBody>
      </p:sp>
    </p:spTree>
    <p:extLst>
      <p:ext uri="{BB962C8B-B14F-4D97-AF65-F5344CB8AC3E}">
        <p14:creationId xmlns:p14="http://schemas.microsoft.com/office/powerpoint/2010/main" val="514827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descr="Λέξεις που ανήκουν σε γλώσσες της υποομάδας Bodo." title="Πίνακας"/>
          <p:cNvGraphicFramePr>
            <a:graphicFrameLocks noGrp="1"/>
          </p:cNvGraphicFramePr>
          <p:nvPr>
            <p:ph idx="1"/>
            <p:extLst>
              <p:ext uri="{D42A27DB-BD31-4B8C-83A1-F6EECF244321}">
                <p14:modId xmlns:p14="http://schemas.microsoft.com/office/powerpoint/2010/main" val="3719022285"/>
              </p:ext>
            </p:extLst>
          </p:nvPr>
        </p:nvGraphicFramePr>
        <p:xfrm>
          <a:off x="179512" y="1556792"/>
          <a:ext cx="5111750" cy="2966720"/>
        </p:xfrm>
        <a:graphic>
          <a:graphicData uri="http://schemas.openxmlformats.org/drawingml/2006/table">
            <a:tbl>
              <a:tblPr firstRow="1" bandRow="1">
                <a:tableStyleId>{5C22544A-7EE6-4342-B048-85BDC9FD1C3A}</a:tableStyleId>
              </a:tblPr>
              <a:tblGrid>
                <a:gridCol w="1022350"/>
                <a:gridCol w="1022350"/>
                <a:gridCol w="1022350"/>
                <a:gridCol w="1022350"/>
                <a:gridCol w="1022350"/>
              </a:tblGrid>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Garo</a:t>
                      </a:r>
                      <a:endParaRPr lang="el-GR" sz="1800">
                        <a:effectLst/>
                        <a:latin typeface="Times New Roman"/>
                        <a:ea typeface="Times New Roman"/>
                      </a:endParaRPr>
                    </a:p>
                  </a:txBody>
                  <a:tcPr marL="68580" marR="68580" marT="0" marB="0"/>
                </a:tc>
                <a:tc>
                  <a:txBody>
                    <a:bodyPr/>
                    <a:lstStyle/>
                    <a:p>
                      <a:pPr algn="ctr">
                        <a:spcAft>
                          <a:spcPts val="0"/>
                        </a:spcAft>
                      </a:pPr>
                      <a:r>
                        <a:rPr lang="es-ES" sz="1800">
                          <a:effectLst/>
                        </a:rPr>
                        <a:t>Atong</a:t>
                      </a:r>
                      <a:endParaRPr lang="el-GR" sz="1800">
                        <a:effectLst/>
                        <a:latin typeface="Times New Roman"/>
                        <a:ea typeface="Times New Roman"/>
                      </a:endParaRPr>
                    </a:p>
                  </a:txBody>
                  <a:tcPr marL="68580" marR="68580" marT="0" marB="0"/>
                </a:tc>
                <a:tc>
                  <a:txBody>
                    <a:bodyPr/>
                    <a:lstStyle/>
                    <a:p>
                      <a:pPr algn="ctr">
                        <a:spcAft>
                          <a:spcPts val="0"/>
                        </a:spcAft>
                      </a:pPr>
                      <a:r>
                        <a:rPr lang="es-ES" sz="1800" dirty="0" err="1">
                          <a:effectLst/>
                        </a:rPr>
                        <a:t>Wanang</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ra?n-</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ran</a:t>
                      </a:r>
                      <a:r>
                        <a:rPr lang="el-GR" sz="1800">
                          <a:effectLst/>
                        </a:rPr>
                        <a:t>-</a:t>
                      </a:r>
                      <a:endParaRPr lang="el-GR" sz="1800">
                        <a:effectLst/>
                        <a:latin typeface="Times New Roman"/>
                        <a:ea typeface="Times New Roman"/>
                      </a:endParaRPr>
                    </a:p>
                  </a:txBody>
                  <a:tcPr marL="68580" marR="68580" marT="0" marB="0"/>
                </a:tc>
              </a:tr>
              <a:tr h="370840">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a:t>
                      </a:r>
                      <a:r>
                        <a:rPr lang="en-US" sz="1800" dirty="0">
                          <a:effectLst/>
                        </a:rPr>
                        <a:t>ram</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-ram</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r</a:t>
                      </a:r>
                      <a:r>
                        <a:rPr lang="en-US" sz="1400" b="1" dirty="0" err="1">
                          <a:effectLst/>
                        </a:rPr>
                        <a:t>Ə</a:t>
                      </a:r>
                      <a:r>
                        <a:rPr lang="en-US" sz="1800" dirty="0" err="1">
                          <a:effectLst/>
                        </a:rPr>
                        <a:t>m</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ro</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err="1">
                          <a:effectLst/>
                        </a:rPr>
                        <a:t>rau</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a:effectLst/>
                        </a:rPr>
                        <a:t>-l</a:t>
                      </a:r>
                      <a:r>
                        <a:rPr lang="en-US" sz="1400" b="1" kern="1200" dirty="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fr-FR" sz="1800" dirty="0" err="1">
                          <a:effectLst/>
                        </a:rPr>
                        <a:t>riŋ</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re</a:t>
                      </a:r>
                      <a:r>
                        <a:rPr lang="el-GR" sz="1800" dirty="0">
                          <a:effectLst/>
                        </a:rPr>
                        <a:t>ŋ-</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l</a:t>
                      </a:r>
                      <a:r>
                        <a:rPr lang="en-US" sz="1400" b="1" kern="1200" dirty="0" err="1">
                          <a:solidFill>
                            <a:schemeClr val="dk1"/>
                          </a:solidFill>
                          <a:effectLst/>
                          <a:latin typeface="+mn-lt"/>
                          <a:ea typeface="+mn-ea"/>
                          <a:cs typeface="+mn-cs"/>
                        </a:rPr>
                        <a:t>Ə</a:t>
                      </a:r>
                      <a:r>
                        <a:rPr lang="el-GR" sz="1800" dirty="0">
                          <a:effectLst/>
                        </a:rPr>
                        <a:t>ŋ-</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do?-</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b="0" kern="1200" dirty="0" err="1" smtClean="0">
                          <a:solidFill>
                            <a:schemeClr val="dk1"/>
                          </a:solidFill>
                          <a:effectLst/>
                          <a:latin typeface="+mn-lt"/>
                          <a:ea typeface="+mn-ea"/>
                          <a:cs typeface="+mn-cs"/>
                        </a:rPr>
                        <a:t>t</a:t>
                      </a:r>
                      <a:r>
                        <a:rPr lang="en-US" sz="1400" b="1" kern="1200" dirty="0" err="1" smtClean="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 </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dok-</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dok</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tok</a:t>
                      </a:r>
                      <a:r>
                        <a:rPr lang="en-US" sz="1800" dirty="0">
                          <a:effectLst/>
                        </a:rPr>
                        <a:t>-</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a:effectLst/>
                        </a:rPr>
                        <a:t>par</a:t>
                      </a:r>
                      <a:endParaRPr lang="el-GR" sz="1800" dirty="0">
                        <a:effectLst/>
                        <a:latin typeface="Times New Roman"/>
                        <a:ea typeface="Times New Roman"/>
                      </a:endParaRPr>
                    </a:p>
                  </a:txBody>
                  <a:tcPr marL="68580" marR="68580" marT="0" marB="0"/>
                </a:tc>
              </a:tr>
            </a:tbl>
          </a:graphicData>
        </a:graphic>
      </p:graphicFrame>
      <p:sp>
        <p:nvSpPr>
          <p:cNvPr id="3" name="Θέση κειμένου 2"/>
          <p:cNvSpPr>
            <a:spLocks noGrp="1"/>
          </p:cNvSpPr>
          <p:nvPr>
            <p:ph type="body" sz="half" idx="2"/>
          </p:nvPr>
        </p:nvSpPr>
        <p:spPr>
          <a:xfrm>
            <a:off x="5364088" y="1418400"/>
            <a:ext cx="3779912" cy="4759841"/>
          </a:xfrm>
        </p:spPr>
        <p:txBody>
          <a:bodyPr>
            <a:normAutofit fontScale="25000" lnSpcReduction="20000"/>
          </a:bodyPr>
          <a:lstStyle/>
          <a:p>
            <a:r>
              <a:rPr lang="el-GR" sz="9600" dirty="0"/>
              <a:t>Οι λέξεις «πουλί» και «χτυπώ» υπονοούν την ύπαρξη ενός αρχαίου *d εκτός της γλώσσας </a:t>
            </a:r>
            <a:r>
              <a:rPr lang="el-GR" sz="9600" dirty="0" err="1"/>
              <a:t>Wanang</a:t>
            </a:r>
            <a:r>
              <a:rPr lang="el-GR" sz="9600" dirty="0"/>
              <a:t> η οποία εμφανίζει ένα αρχικό </a:t>
            </a:r>
            <a:r>
              <a:rPr lang="el-GR" sz="9600" b="1" dirty="0">
                <a:solidFill>
                  <a:srgbClr val="FF0000"/>
                </a:solidFill>
              </a:rPr>
              <a:t>t</a:t>
            </a:r>
            <a:r>
              <a:rPr lang="el-GR" sz="9600" dirty="0"/>
              <a:t>. Πιθανόν το *d της </a:t>
            </a:r>
            <a:r>
              <a:rPr lang="el-GR" sz="9600" dirty="0" err="1"/>
              <a:t>πρόγονης</a:t>
            </a:r>
            <a:r>
              <a:rPr lang="el-GR" sz="9600" dirty="0"/>
              <a:t> γλώσσας να έχασε την ηχηρότητά του στη συγκεκριμένη γλώσσα (</a:t>
            </a:r>
            <a:r>
              <a:rPr lang="el-GR" sz="9600" dirty="0" err="1"/>
              <a:t>Wanang</a:t>
            </a:r>
            <a:r>
              <a:rPr lang="el-GR" sz="9600" dirty="0"/>
              <a:t>). Την συγκεκριμένη υπόθεση φαίνεται να την υποστηρίζει και η λέξη «λουλούδι» η οποία εμφανίζει αρχικό ηχηρό κλειστό b το οποίο στην </a:t>
            </a:r>
            <a:r>
              <a:rPr lang="el-GR" sz="9600" dirty="0" err="1"/>
              <a:t>Wanang</a:t>
            </a:r>
            <a:r>
              <a:rPr lang="el-GR" sz="9600" dirty="0"/>
              <a:t> εμφανίζεται ως άηχο κλειστό </a:t>
            </a:r>
            <a:r>
              <a:rPr lang="el-GR" sz="9600" b="1" dirty="0">
                <a:solidFill>
                  <a:srgbClr val="FF0000"/>
                </a:solidFill>
              </a:rPr>
              <a:t>p</a:t>
            </a:r>
            <a:r>
              <a:rPr lang="el-GR" sz="9600" dirty="0"/>
              <a:t>. </a:t>
            </a:r>
          </a:p>
          <a:p>
            <a:endParaRPr lang="el-GR" dirty="0"/>
          </a:p>
        </p:txBody>
      </p:sp>
      <p:sp>
        <p:nvSpPr>
          <p:cNvPr id="4" name="Τίτλος 3"/>
          <p:cNvSpPr>
            <a:spLocks noGrp="1"/>
          </p:cNvSpPr>
          <p:nvPr>
            <p:ph type="title"/>
          </p:nvPr>
        </p:nvSpPr>
        <p:spPr/>
        <p:txBody>
          <a:bodyPr>
            <a:normAutofit fontScale="90000"/>
          </a:bodyPr>
          <a:lstStyle/>
          <a:p>
            <a:r>
              <a:rPr lang="el-GR" dirty="0"/>
              <a:t>Παράδειγμα </a:t>
            </a:r>
            <a:r>
              <a:rPr lang="el-GR" dirty="0" err="1"/>
              <a:t>ιστορικοσυγκριτικής</a:t>
            </a:r>
            <a:r>
              <a:rPr lang="el-GR" dirty="0"/>
              <a:t> ανάλυσης</a:t>
            </a:r>
            <a:r>
              <a:rPr lang="en-US" dirty="0"/>
              <a:t> </a:t>
            </a:r>
            <a:r>
              <a:rPr lang="en-US" dirty="0" smtClean="0"/>
              <a:t>(</a:t>
            </a:r>
            <a:r>
              <a:rPr lang="el-GR" dirty="0" smtClean="0"/>
              <a:t>5</a:t>
            </a:r>
            <a:r>
              <a:rPr lang="en-US" dirty="0" smtClean="0"/>
              <a:t>)</a:t>
            </a:r>
            <a:endParaRPr lang="el-GR" dirty="0"/>
          </a:p>
        </p:txBody>
      </p:sp>
    </p:spTree>
    <p:extLst>
      <p:ext uri="{BB962C8B-B14F-4D97-AF65-F5344CB8AC3E}">
        <p14:creationId xmlns:p14="http://schemas.microsoft.com/office/powerpoint/2010/main" val="385586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descr="Λέξεις που ανήκουν σε γλώσσες της υποομάδας Bodo." title="Πίνακας"/>
          <p:cNvGraphicFramePr>
            <a:graphicFrameLocks noGrp="1"/>
          </p:cNvGraphicFramePr>
          <p:nvPr>
            <p:ph idx="1"/>
            <p:extLst>
              <p:ext uri="{D42A27DB-BD31-4B8C-83A1-F6EECF244321}">
                <p14:modId xmlns:p14="http://schemas.microsoft.com/office/powerpoint/2010/main" val="375990392"/>
              </p:ext>
            </p:extLst>
          </p:nvPr>
        </p:nvGraphicFramePr>
        <p:xfrm>
          <a:off x="457200" y="1557338"/>
          <a:ext cx="5111750" cy="2966720"/>
        </p:xfrm>
        <a:graphic>
          <a:graphicData uri="http://schemas.openxmlformats.org/drawingml/2006/table">
            <a:tbl>
              <a:tblPr firstRow="1" bandRow="1">
                <a:tableStyleId>{5C22544A-7EE6-4342-B048-85BDC9FD1C3A}</a:tableStyleId>
              </a:tblPr>
              <a:tblGrid>
                <a:gridCol w="1022350"/>
                <a:gridCol w="1022350"/>
                <a:gridCol w="1022350"/>
                <a:gridCol w="1022350"/>
                <a:gridCol w="1022350"/>
              </a:tblGrid>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Garo</a:t>
                      </a:r>
                      <a:endParaRPr lang="el-GR" sz="1800">
                        <a:effectLst/>
                        <a:latin typeface="Times New Roman"/>
                        <a:ea typeface="Times New Roman"/>
                      </a:endParaRPr>
                    </a:p>
                  </a:txBody>
                  <a:tcPr marL="68580" marR="68580" marT="0" marB="0"/>
                </a:tc>
                <a:tc>
                  <a:txBody>
                    <a:bodyPr/>
                    <a:lstStyle/>
                    <a:p>
                      <a:pPr algn="ctr">
                        <a:spcAft>
                          <a:spcPts val="0"/>
                        </a:spcAft>
                      </a:pPr>
                      <a:r>
                        <a:rPr lang="es-ES" sz="1800">
                          <a:effectLst/>
                        </a:rPr>
                        <a:t>Atong</a:t>
                      </a:r>
                      <a:endParaRPr lang="el-GR" sz="1800">
                        <a:effectLst/>
                        <a:latin typeface="Times New Roman"/>
                        <a:ea typeface="Times New Roman"/>
                      </a:endParaRPr>
                    </a:p>
                  </a:txBody>
                  <a:tcPr marL="68580" marR="68580" marT="0" marB="0"/>
                </a:tc>
                <a:tc>
                  <a:txBody>
                    <a:bodyPr/>
                    <a:lstStyle/>
                    <a:p>
                      <a:pPr algn="ctr">
                        <a:spcAft>
                          <a:spcPts val="0"/>
                        </a:spcAft>
                      </a:pPr>
                      <a:r>
                        <a:rPr lang="es-ES" sz="1800" dirty="0" err="1">
                          <a:effectLst/>
                        </a:rPr>
                        <a:t>Wanang</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s-ES" sz="1800" dirty="0" err="1">
                          <a:effectLst/>
                        </a:rPr>
                        <a:t>Kachari</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s-ES" sz="1800">
                          <a:effectLst/>
                        </a:rPr>
                        <a:t>ra?n-</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ran</a:t>
                      </a:r>
                      <a:r>
                        <a:rPr lang="el-GR" sz="1800">
                          <a:effectLst/>
                        </a:rPr>
                        <a:t>-</a:t>
                      </a:r>
                      <a:endParaRPr lang="el-GR" sz="1800">
                        <a:effectLst/>
                        <a:latin typeface="Times New Roman"/>
                        <a:ea typeface="Times New Roman"/>
                      </a:endParaRPr>
                    </a:p>
                  </a:txBody>
                  <a:tcPr marL="68580" marR="68580" marT="0" marB="0"/>
                </a:tc>
              </a:tr>
              <a:tr h="370840">
                <a:tc>
                  <a:txBody>
                    <a:bodyPr/>
                    <a:lstStyle/>
                    <a:p>
                      <a:pPr algn="ctr">
                        <a:spcAft>
                          <a:spcPts val="0"/>
                        </a:spcAft>
                      </a:pPr>
                      <a:r>
                        <a:rPr lang="es-ES" sz="1800" dirty="0">
                          <a:effectLst/>
                        </a:rPr>
                        <a:t>-</a:t>
                      </a:r>
                      <a:r>
                        <a:rPr lang="es-ES" sz="1800" dirty="0" err="1">
                          <a:effectLst/>
                        </a:rPr>
                        <a:t>ra?n</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l-GR" sz="1800" dirty="0">
                          <a:effectLst/>
                        </a:rPr>
                        <a:t>-</a:t>
                      </a:r>
                      <a:r>
                        <a:rPr lang="en-US" sz="1800" dirty="0">
                          <a:effectLst/>
                        </a:rPr>
                        <a:t>ram</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-ram</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r</a:t>
                      </a:r>
                      <a:r>
                        <a:rPr lang="en-US" sz="1400" b="1" dirty="0" err="1">
                          <a:effectLst/>
                        </a:rPr>
                        <a:t>Ə</a:t>
                      </a:r>
                      <a:r>
                        <a:rPr lang="en-US" sz="1800" dirty="0" err="1">
                          <a:effectLst/>
                        </a:rPr>
                        <a:t>m</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l-G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ro</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err="1">
                          <a:effectLst/>
                        </a:rPr>
                        <a:t>rau</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dirty="0">
                          <a:effectLst/>
                        </a:rPr>
                        <a:t>-l</a:t>
                      </a:r>
                      <a:r>
                        <a:rPr lang="en-US" sz="1400" b="1" kern="1200" dirty="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dirty="0">
                          <a:effectLst/>
                        </a:rPr>
                        <a:t>-</a:t>
                      </a:r>
                      <a:r>
                        <a:rPr lang="en-US" sz="1800" dirty="0" err="1">
                          <a:effectLst/>
                        </a:rPr>
                        <a:t>lau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fr-FR" sz="1800" dirty="0" err="1">
                          <a:effectLst/>
                        </a:rPr>
                        <a:t>riŋ</a:t>
                      </a:r>
                      <a:r>
                        <a:rPr lang="fr-FR"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re</a:t>
                      </a:r>
                      <a:r>
                        <a:rPr lang="el-GR" sz="1800" dirty="0">
                          <a:effectLst/>
                        </a:rPr>
                        <a:t>ŋ-</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l</a:t>
                      </a:r>
                      <a:r>
                        <a:rPr lang="en-US" sz="1400" b="1" kern="1200" dirty="0" err="1">
                          <a:solidFill>
                            <a:schemeClr val="dk1"/>
                          </a:solidFill>
                          <a:effectLst/>
                          <a:latin typeface="+mn-lt"/>
                          <a:ea typeface="+mn-ea"/>
                          <a:cs typeface="+mn-cs"/>
                        </a:rPr>
                        <a:t>Ə</a:t>
                      </a:r>
                      <a:r>
                        <a:rPr lang="el-GR" sz="1800" dirty="0">
                          <a:effectLst/>
                        </a:rPr>
                        <a:t>ŋ-</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a:effectLst/>
                        </a:rPr>
                        <a:t>leŋ</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a:effectLst/>
                        </a:rPr>
                        <a:t>do?-</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b="0" kern="1200" dirty="0" err="1" smtClean="0">
                          <a:solidFill>
                            <a:schemeClr val="dk1"/>
                          </a:solidFill>
                          <a:effectLst/>
                          <a:latin typeface="+mn-lt"/>
                          <a:ea typeface="+mn-ea"/>
                          <a:cs typeface="+mn-cs"/>
                        </a:rPr>
                        <a:t>t</a:t>
                      </a:r>
                      <a:r>
                        <a:rPr lang="en-US" sz="1400" b="1" kern="1200" dirty="0" err="1" smtClean="0">
                          <a:solidFill>
                            <a:schemeClr val="dk1"/>
                          </a:solidFill>
                          <a:effectLst/>
                          <a:latin typeface="+mn-lt"/>
                          <a:ea typeface="+mn-ea"/>
                          <a:cs typeface="+mn-cs"/>
                        </a:rPr>
                        <a:t>Ə</a:t>
                      </a:r>
                      <a:r>
                        <a:rPr lang="fr-FR" sz="1800" dirty="0">
                          <a:effectLst/>
                        </a:rPr>
                        <a:t>u</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en-US" sz="1800">
                          <a:effectLst/>
                        </a:rPr>
                        <a:t>dau</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fr-FR" sz="1800">
                          <a:effectLst/>
                        </a:rPr>
                        <a:t> </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dok-</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err="1">
                          <a:effectLst/>
                        </a:rPr>
                        <a:t>dok</a:t>
                      </a:r>
                      <a:r>
                        <a:rPr lang="en-US" sz="1800" dirty="0">
                          <a:effectLst/>
                        </a:rPr>
                        <a:t>-</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tok</a:t>
                      </a:r>
                      <a:r>
                        <a:rPr lang="en-US" sz="1800" dirty="0">
                          <a:effectLst/>
                        </a:rPr>
                        <a:t>-</a:t>
                      </a:r>
                      <a:endParaRPr lang="el-GR" sz="1800" dirty="0">
                        <a:effectLst/>
                        <a:latin typeface="Times New Roman"/>
                        <a:ea typeface="Times New Roman"/>
                      </a:endParaRPr>
                    </a:p>
                  </a:txBody>
                  <a:tcPr marL="68580" marR="68580" marT="0" marB="0"/>
                </a:tc>
              </a:tr>
              <a:tr h="370840">
                <a:tc>
                  <a:txBody>
                    <a:bodyPr/>
                    <a:lstStyle/>
                    <a:p>
                      <a:pPr algn="ctr">
                        <a:spcAft>
                          <a:spcPts val="0"/>
                        </a:spcAft>
                      </a:pPr>
                      <a:r>
                        <a:rPr lang="fr-FR" sz="18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a:effectLst/>
                        </a:rPr>
                        <a:t>bar</a:t>
                      </a:r>
                      <a:endParaRPr lang="el-GR" sz="1800">
                        <a:effectLst/>
                        <a:latin typeface="Times New Roman"/>
                        <a:ea typeface="Times New Roman"/>
                      </a:endParaRPr>
                    </a:p>
                  </a:txBody>
                  <a:tcPr marL="68580" marR="68580" marT="0" marB="0"/>
                </a:tc>
                <a:tc>
                  <a:txBody>
                    <a:bodyPr/>
                    <a:lstStyle/>
                    <a:p>
                      <a:pPr algn="ctr">
                        <a:spcAft>
                          <a:spcPts val="0"/>
                        </a:spcAft>
                      </a:pPr>
                      <a:r>
                        <a:rPr lang="en-US" sz="1800" dirty="0">
                          <a:effectLst/>
                        </a:rPr>
                        <a:t>par</a:t>
                      </a:r>
                      <a:endParaRPr lang="el-GR" sz="1800" dirty="0">
                        <a:effectLst/>
                        <a:latin typeface="Times New Roman"/>
                        <a:ea typeface="Times New Roman"/>
                      </a:endParaRPr>
                    </a:p>
                  </a:txBody>
                  <a:tcPr marL="68580" marR="68580" marT="0" marB="0"/>
                </a:tc>
              </a:tr>
            </a:tbl>
          </a:graphicData>
        </a:graphic>
      </p:graphicFrame>
      <p:sp>
        <p:nvSpPr>
          <p:cNvPr id="3" name="Θέση κειμένου 2"/>
          <p:cNvSpPr>
            <a:spLocks noGrp="1"/>
          </p:cNvSpPr>
          <p:nvPr>
            <p:ph type="body" sz="half" idx="2"/>
          </p:nvPr>
        </p:nvSpPr>
        <p:spPr>
          <a:xfrm>
            <a:off x="5678487" y="1549479"/>
            <a:ext cx="3008313" cy="4608512"/>
          </a:xfrm>
        </p:spPr>
        <p:txBody>
          <a:bodyPr>
            <a:normAutofit fontScale="92500" lnSpcReduction="20000"/>
          </a:bodyPr>
          <a:lstStyle/>
          <a:p>
            <a:r>
              <a:rPr lang="el-GR" sz="2600" dirty="0"/>
              <a:t>Η εξέταση των τελικών συλλαβών έδειξε την ύπαρξη των ακόλουθων τελικών συμφώνων: </a:t>
            </a:r>
            <a:r>
              <a:rPr lang="el-GR" sz="2600" b="1" dirty="0">
                <a:solidFill>
                  <a:srgbClr val="FF0000"/>
                </a:solidFill>
              </a:rPr>
              <a:t>m, n, ŋ, r, k </a:t>
            </a:r>
            <a:r>
              <a:rPr lang="el-GR" sz="2600" dirty="0"/>
              <a:t>σε τουλάχιστον 3 γλώσσες οπότε και μπορούμε με σχετική ασφάλεια να υποστηρίξουμε την ύπαρξη των φωνημάτων *m, *n, *ŋ, *r, *k στην πρόγονο γλώσσα. </a:t>
            </a:r>
            <a:endParaRPr lang="en-US" sz="2600" dirty="0"/>
          </a:p>
          <a:p>
            <a:endParaRPr lang="el-GR" dirty="0"/>
          </a:p>
        </p:txBody>
      </p:sp>
      <p:sp>
        <p:nvSpPr>
          <p:cNvPr id="4" name="Τίτλος 3"/>
          <p:cNvSpPr>
            <a:spLocks noGrp="1"/>
          </p:cNvSpPr>
          <p:nvPr>
            <p:ph type="title"/>
          </p:nvPr>
        </p:nvSpPr>
        <p:spPr/>
        <p:txBody>
          <a:bodyPr>
            <a:normAutofit fontScale="90000"/>
          </a:bodyPr>
          <a:lstStyle/>
          <a:p>
            <a:r>
              <a:rPr lang="el-GR" dirty="0"/>
              <a:t>Παράδειγμα </a:t>
            </a:r>
            <a:r>
              <a:rPr lang="el-GR" dirty="0" err="1"/>
              <a:t>ιστορικοσυγκριτικής</a:t>
            </a:r>
            <a:r>
              <a:rPr lang="el-GR" dirty="0"/>
              <a:t> ανάλυσης</a:t>
            </a:r>
            <a:r>
              <a:rPr lang="en-US" dirty="0"/>
              <a:t> </a:t>
            </a:r>
            <a:r>
              <a:rPr lang="en-US" dirty="0" smtClean="0"/>
              <a:t>(</a:t>
            </a:r>
            <a:r>
              <a:rPr lang="el-GR" dirty="0" smtClean="0"/>
              <a:t>6</a:t>
            </a:r>
            <a:r>
              <a:rPr lang="en-US" dirty="0" smtClean="0"/>
              <a:t>)</a:t>
            </a:r>
            <a:endParaRPr lang="el-GR" dirty="0"/>
          </a:p>
        </p:txBody>
      </p:sp>
    </p:spTree>
    <p:extLst>
      <p:ext uri="{BB962C8B-B14F-4D97-AF65-F5344CB8AC3E}">
        <p14:creationId xmlns:p14="http://schemas.microsoft.com/office/powerpoint/2010/main" val="793121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3907</Words>
  <Application>Microsoft Office PowerPoint</Application>
  <PresentationFormat>On-screen Show (4:3)</PresentationFormat>
  <Paragraphs>775</Paragraphs>
  <Slides>47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ＭＳ Ｐゴシック</vt:lpstr>
      <vt:lpstr>Arial</vt:lpstr>
      <vt:lpstr>Calibri</vt:lpstr>
      <vt:lpstr>Times New Roman</vt:lpstr>
      <vt:lpstr>Wingdings</vt:lpstr>
      <vt:lpstr>Θέμα του Office</vt:lpstr>
      <vt:lpstr>Εισαγωγή στη Γλωσσολογία</vt:lpstr>
      <vt:lpstr>Ιστορικοσυγκριτική μέθοδος (1)</vt:lpstr>
      <vt:lpstr>Ιστορικοσυγκριτική μέθοδος (2)</vt:lpstr>
      <vt:lpstr>Παράδειγμα ιστορικοσυγκριτικής ανάλυσης (1)</vt:lpstr>
      <vt:lpstr>Παράδειγμα ιστορικοσυγκριτικής ανάλυσης (2)</vt:lpstr>
      <vt:lpstr>Παράδειγμα ιστορικοσυγκριτικής ανάλυσης (3)</vt:lpstr>
      <vt:lpstr>Παράδειγμα ιστορικοσυγκριτικής ανάλυσης (4)</vt:lpstr>
      <vt:lpstr>Παράδειγμα ιστορικοσυγκριτικής ανάλυσης (5)</vt:lpstr>
      <vt:lpstr>Παράδειγμα ιστορικοσυγκριτικής ανάλυσης (6)</vt:lpstr>
      <vt:lpstr>Παράδειγμα ιστορικοσυγκριτικής ανάλυσης (7)</vt:lpstr>
      <vt:lpstr>Παράδειγμα ιστορικοσυγκριτικής ανάλυσης (8)</vt:lpstr>
      <vt:lpstr>Παράδειγμα ιστορικοσυγκριτικής ανάλυσης (9)</vt:lpstr>
      <vt:lpstr>Ινδοευρωπαϊκή Γλώσσα (1)</vt:lpstr>
      <vt:lpstr>Ινδοευρωπαϊκή Γλώσσα (2)</vt:lpstr>
      <vt:lpstr>Γεωγραφικός προσδιορισμός της ΙΕ</vt:lpstr>
      <vt:lpstr>Γεωγραφική αποτύπωση ΙΕ γλωσσών</vt:lpstr>
      <vt:lpstr>Εξάπλωση των ΙΕ διαλέκτων</vt:lpstr>
      <vt:lpstr>Τυπολογία ΙΕ γλωσσών</vt:lpstr>
      <vt:lpstr>IΣ ανάλυση σε ΙΕ γλωσσικά δεδομένα (1)</vt:lpstr>
      <vt:lpstr>IΣ ανάλυση σε ΙΕ γλωσσικά δεδομένα (2)</vt:lpstr>
      <vt:lpstr>IΣ ανάλυση σε ΙΕ γλωσσικά δεδομένα (3)</vt:lpstr>
      <vt:lpstr>IΣ ανάλυση σε ΙΕ γλωσσικά δεδομένα (4)</vt:lpstr>
      <vt:lpstr>Διαχρονικές παραγωγές (1)</vt:lpstr>
      <vt:lpstr>Διαχρονικές παραγωγές (2)</vt:lpstr>
      <vt:lpstr>Ο νόμος του Grimm (1)</vt:lpstr>
      <vt:lpstr>Ο νόμος του Grimm (2)</vt:lpstr>
      <vt:lpstr>Ο νόμος του Grimm (3)</vt:lpstr>
      <vt:lpstr>Ο νόμος του Grimm (4)</vt:lpstr>
      <vt:lpstr>Οι εξαιρέσεις (1)</vt:lpstr>
      <vt:lpstr>Οι εξαιρέσεις (2)</vt:lpstr>
      <vt:lpstr>Ορισμένες χαρακτηριστικές γλωσσικές αλλαγές (1)</vt:lpstr>
      <vt:lpstr>Ορισμένες χαρακτηριστικές γλωσσικές αλλαγές (2)</vt:lpstr>
      <vt:lpstr>Ορισμένες χαρακτηριστικές γλωσσικές αλλαγές (3)</vt:lpstr>
      <vt:lpstr>Ορισμένες χαρακτηριστικές γλωσσικές αλλαγές (4)</vt:lpstr>
      <vt:lpstr>Ορισμένες χαρακτηριστικές γλωσσικές αλλαγές (5)</vt:lpstr>
      <vt:lpstr>Ορισμένες χαρακτηριστικές γλωσσικές αλλαγές (6)</vt:lpstr>
      <vt:lpstr>Ορισμένες χαρακτηριστικές γλωσσικές αλλαγές (7)</vt:lpstr>
      <vt:lpstr>Ορισμένες χαρακτηριστικές γλωσσικές αλλαγές (8)</vt:lpstr>
      <vt:lpstr>Η γεωγραφική κατανομή των γλωσσικών «οικογενειών» σήμερα</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228</cp:revision>
  <dcterms:created xsi:type="dcterms:W3CDTF">2012-09-06T09:03:05Z</dcterms:created>
  <dcterms:modified xsi:type="dcterms:W3CDTF">2016-02-23T14:20:45Z</dcterms:modified>
</cp:coreProperties>
</file>