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2" r:id="rId3"/>
    <p:sldId id="266" r:id="rId4"/>
    <p:sldId id="319" r:id="rId5"/>
    <p:sldId id="302" r:id="rId6"/>
    <p:sldId id="303" r:id="rId7"/>
    <p:sldId id="304" r:id="rId8"/>
    <p:sldId id="306" r:id="rId9"/>
    <p:sldId id="308" r:id="rId10"/>
    <p:sldId id="309" r:id="rId11"/>
    <p:sldId id="310" r:id="rId12"/>
    <p:sldId id="311" r:id="rId13"/>
    <p:sldId id="313" r:id="rId14"/>
    <p:sldId id="314" r:id="rId15"/>
    <p:sldId id="315" r:id="rId16"/>
    <p:sldId id="316" r:id="rId17"/>
    <p:sldId id="317" r:id="rId18"/>
    <p:sldId id="318" r:id="rId19"/>
    <p:sldId id="290" r:id="rId20"/>
    <p:sldId id="295" r:id="rId21"/>
    <p:sldId id="299" r:id="rId22"/>
    <p:sldId id="292" r:id="rId23"/>
    <p:sldId id="291" r:id="rId24"/>
    <p:sldId id="294" r:id="rId25"/>
    <p:sldId id="293" r:id="rId26"/>
    <p:sldId id="320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2"/>
            <p14:sldId id="266"/>
            <p14:sldId id="319"/>
            <p14:sldId id="302"/>
            <p14:sldId id="303"/>
            <p14:sldId id="304"/>
            <p14:sldId id="306"/>
            <p14:sldId id="308"/>
            <p14:sldId id="309"/>
            <p14:sldId id="310"/>
            <p14:sldId id="311"/>
            <p14:sldId id="313"/>
            <p14:sldId id="314"/>
            <p14:sldId id="315"/>
            <p14:sldId id="316"/>
            <p14:sldId id="317"/>
            <p14:sldId id="318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0" d="100"/>
          <a:sy n="80" d="100"/>
        </p:scale>
        <p:origin x="90" y="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17/5/2015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0328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1750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8091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9871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4262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2770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2422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4059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8046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769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6698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7919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1651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4101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7134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7590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Γεωχημικές διεργασίες στην επιφάνεια της γης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/>
              <a:t>Γεωχημεία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2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Γεωχημικές διεργασίες στην επιφάνεια της γης</a:t>
            </a:r>
          </a:p>
          <a:p>
            <a:endParaRPr lang="en-US" sz="2800" dirty="0" smtClean="0"/>
          </a:p>
          <a:p>
            <a:pPr>
              <a:defRPr/>
            </a:pPr>
            <a:r>
              <a:rPr lang="el-GR" sz="2800" dirty="0"/>
              <a:t>Αριάδνη Αργυράκη</a:t>
            </a:r>
          </a:p>
          <a:p>
            <a:pPr>
              <a:defRPr/>
            </a:pPr>
            <a:r>
              <a:rPr lang="el-GR" sz="2800" dirty="0"/>
              <a:t>Σχολή Θετικών Επιστημών</a:t>
            </a:r>
          </a:p>
          <a:p>
            <a:pPr>
              <a:defRPr/>
            </a:pPr>
            <a:r>
              <a:rPr lang="el-GR" sz="2800" dirty="0"/>
              <a:t>Τμήμα Γεωλογίας και Γεωπεριβάλλοντος</a:t>
            </a:r>
            <a:endParaRPr lang="en-US" sz="2800" dirty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/>
              <a:t>ΜΕΤΑΒΟΛΕΣ ΥΔΡΑΥΛΙΚΩΝ ΙΔΙΟΤΗΤΩΝ ΜΕ ΤΟ </a:t>
            </a:r>
            <a:r>
              <a:rPr lang="el-GR" sz="4000" dirty="0" smtClean="0"/>
              <a:t>ΒΑΘΟΣ</a:t>
            </a:r>
            <a:endParaRPr lang="el-GR" sz="40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12775" y="1495148"/>
            <a:ext cx="2895625" cy="4731304"/>
          </a:xfrm>
          <a:prstGeom prst="rect">
            <a:avLst/>
          </a:prstGeom>
          <a:noFill/>
          <a:ln/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47907" y="1391082"/>
            <a:ext cx="729735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/>
              <a:t>Βάθος </a:t>
            </a:r>
            <a:r>
              <a:rPr lang="en-US" sz="1600" dirty="0"/>
              <a:t>(km)</a:t>
            </a:r>
            <a:endParaRPr lang="el-GR" sz="1600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059832" y="1458314"/>
            <a:ext cx="226953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/>
              <a:t>Επιφανειακά νερά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059832" y="1914037"/>
            <a:ext cx="439248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/>
              <a:t>Πορώδη πετρώματα κορεσμένα σε </a:t>
            </a:r>
            <a:r>
              <a:rPr lang="el-GR" sz="2000" dirty="0" smtClean="0"/>
              <a:t>νερό</a:t>
            </a:r>
            <a:endParaRPr lang="el-GR" sz="2000" dirty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161997" y="2810546"/>
            <a:ext cx="3456657" cy="25545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l-GR" sz="2000" dirty="0" smtClean="0"/>
          </a:p>
          <a:p>
            <a:pPr>
              <a:spcBef>
                <a:spcPct val="50000"/>
              </a:spcBef>
            </a:pPr>
            <a:r>
              <a:rPr lang="el-GR" sz="2000" dirty="0" smtClean="0"/>
              <a:t>Ελάττωση </a:t>
            </a:r>
            <a:r>
              <a:rPr lang="el-GR" sz="2000" dirty="0"/>
              <a:t>πορώδους </a:t>
            </a:r>
            <a:r>
              <a:rPr lang="en-US" sz="2000" dirty="0"/>
              <a:t>&amp;</a:t>
            </a:r>
            <a:r>
              <a:rPr lang="el-GR" sz="2000" dirty="0"/>
              <a:t> αύξηση περιοχομένου </a:t>
            </a:r>
            <a:r>
              <a:rPr lang="el-GR" sz="2000" dirty="0" smtClean="0"/>
              <a:t>αλάτων</a:t>
            </a:r>
          </a:p>
          <a:p>
            <a:pPr>
              <a:spcBef>
                <a:spcPct val="50000"/>
              </a:spcBef>
            </a:pPr>
            <a:endParaRPr lang="el-GR" sz="2000" dirty="0"/>
          </a:p>
          <a:p>
            <a:pPr>
              <a:spcBef>
                <a:spcPct val="50000"/>
              </a:spcBef>
            </a:pPr>
            <a:endParaRPr lang="el-GR" sz="2000" dirty="0" smtClean="0"/>
          </a:p>
          <a:p>
            <a:pPr>
              <a:spcBef>
                <a:spcPct val="50000"/>
              </a:spcBef>
            </a:pPr>
            <a:endParaRPr lang="el-GR" sz="2000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060376" y="5085191"/>
            <a:ext cx="5040313" cy="1311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/>
              <a:t>Υπόβαθρο:</a:t>
            </a:r>
          </a:p>
          <a:p>
            <a:pPr>
              <a:spcBef>
                <a:spcPct val="50000"/>
              </a:spcBef>
            </a:pPr>
            <a:r>
              <a:rPr lang="el-GR" sz="2000" dirty="0"/>
              <a:t>Πολύ χαμηλό πορώδες,</a:t>
            </a:r>
          </a:p>
          <a:p>
            <a:pPr>
              <a:spcBef>
                <a:spcPct val="50000"/>
              </a:spcBef>
            </a:pPr>
            <a:r>
              <a:rPr lang="el-GR" sz="2000" dirty="0"/>
              <a:t>Πολύ χαμηλή περιεκτικότητα σε νερό</a:t>
            </a: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3825462" y="2810546"/>
            <a:ext cx="0" cy="492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H="1">
            <a:off x="3825462" y="4476849"/>
            <a:ext cx="14689" cy="61961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835150" y="2289510"/>
            <a:ext cx="2016125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dirty="0"/>
              <a:t>Μη παραμορφωμένα ιζηματογενή πετρώματα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1851826" y="3941928"/>
            <a:ext cx="21590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dirty="0"/>
              <a:t>Ασθενώς παραμορφωμένα ιζηματογενή πετρώματα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950158" y="5371497"/>
            <a:ext cx="1024016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dirty="0"/>
              <a:t>Μετ/να </a:t>
            </a:r>
            <a:r>
              <a:rPr lang="en-US" sz="1400" dirty="0"/>
              <a:t>&amp;</a:t>
            </a:r>
            <a:r>
              <a:rPr lang="el-GR" sz="1400" dirty="0"/>
              <a:t> πυριγενή πετρώματα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9689" y="5903246"/>
            <a:ext cx="333086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8684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ΔΡΑΣΗ ΣΥΜΠΙΕΣΗΣ ΣΕ ΑΡΓΙΛΙΚΑ </a:t>
            </a:r>
            <a:r>
              <a:rPr lang="el-GR" dirty="0" smtClean="0"/>
              <a:t>ΟΡΥΚΤΑ</a:t>
            </a:r>
            <a:endParaRPr lang="el-GR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781" y="1433299"/>
            <a:ext cx="7002785" cy="48648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419872" y="2060848"/>
            <a:ext cx="2087563" cy="1054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b="1" dirty="0">
                <a:solidFill>
                  <a:srgbClr val="000000"/>
                </a:solidFill>
              </a:rPr>
              <a:t>ΦΥΛΛΟΠΥΡΙΤΙΚΑ ΟΡΥΚΤΑ</a:t>
            </a:r>
          </a:p>
          <a:p>
            <a:pPr algn="ctr">
              <a:spcBef>
                <a:spcPct val="50000"/>
              </a:spcBef>
            </a:pP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114531" y="4907417"/>
            <a:ext cx="2592387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b="1" dirty="0">
                <a:solidFill>
                  <a:srgbClr val="000000"/>
                </a:solidFill>
              </a:rPr>
              <a:t>ΔΟΜΗ</a:t>
            </a:r>
            <a:r>
              <a:rPr lang="el-GR" b="1" dirty="0"/>
              <a:t> </a:t>
            </a:r>
            <a:r>
              <a:rPr lang="el-GR" b="1" dirty="0">
                <a:solidFill>
                  <a:srgbClr val="000000"/>
                </a:solidFill>
              </a:rPr>
              <a:t>ΠΡΙΝ ΤΗ ΣΥΜΠΙΕΣΗ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688142" y="4933556"/>
            <a:ext cx="3384550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b="1" dirty="0">
                <a:solidFill>
                  <a:srgbClr val="000000"/>
                </a:solidFill>
              </a:rPr>
              <a:t>ΔΟΜΗ ΜΕΤΑ ΤΗ ΣΥΜΠΙΕΣΗ</a:t>
            </a:r>
          </a:p>
          <a:p>
            <a:pPr algn="ctr">
              <a:spcBef>
                <a:spcPct val="50000"/>
              </a:spcBef>
            </a:pPr>
            <a:endParaRPr lang="el-GR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404812" y="5657954"/>
            <a:ext cx="4608512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b="1" dirty="0">
                <a:solidFill>
                  <a:srgbClr val="000000"/>
                </a:solidFill>
              </a:rPr>
              <a:t>ΔΙΕΥΘΥΝΣΗ ΣΥΜΠΙΕΣΗΣ</a:t>
            </a:r>
            <a:endParaRPr 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Μόνο Τίτλος</a:t>
            </a:r>
            <a:endParaRPr lang="el-GR" dirty="0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9975" y="404665"/>
            <a:ext cx="507682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68313" y="836613"/>
            <a:ext cx="2808287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/>
              <a:t>Μεταβολή πορώδους με το βάθος για λεπτοκοκκώδη πετρώματα</a:t>
            </a:r>
          </a:p>
          <a:p>
            <a:pPr>
              <a:spcBef>
                <a:spcPct val="50000"/>
              </a:spcBef>
            </a:pPr>
            <a:r>
              <a:rPr lang="el-GR" sz="2000" dirty="0"/>
              <a:t>Μεταβολή κλίσης καμπύλης </a:t>
            </a:r>
            <a:r>
              <a:rPr lang="el-GR" sz="2000" dirty="0">
                <a:sym typeface="Wingdings" pitchFamily="2" charset="2"/>
              </a:rPr>
              <a:t>διαφορά διεργασίας: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ym typeface="Wingdings" pitchFamily="2" charset="2"/>
              </a:rPr>
              <a:t>p ~ 35% </a:t>
            </a:r>
            <a:r>
              <a:rPr lang="el-GR" sz="2000" dirty="0">
                <a:sym typeface="Wingdings" pitchFamily="2" charset="2"/>
              </a:rPr>
              <a:t>πλήρωση διακένων από αργιλικά ορυκτά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ym typeface="Wingdings" pitchFamily="2" charset="2"/>
              </a:rPr>
              <a:t>p ~ 10% </a:t>
            </a:r>
            <a:r>
              <a:rPr lang="el-GR" sz="2000" dirty="0">
                <a:sym typeface="Wingdings" pitchFamily="2" charset="2"/>
              </a:rPr>
              <a:t>σύνθλιψη κόκκων και ανακρυστάλλωση αργιλικών</a:t>
            </a:r>
            <a:endParaRPr lang="el-GR" sz="2000" dirty="0"/>
          </a:p>
        </p:txBody>
      </p:sp>
      <p:sp>
        <p:nvSpPr>
          <p:cNvPr id="25" name="Freeform 7"/>
          <p:cNvSpPr>
            <a:spLocks/>
          </p:cNvSpPr>
          <p:nvPr/>
        </p:nvSpPr>
        <p:spPr bwMode="auto">
          <a:xfrm>
            <a:off x="4438650" y="620564"/>
            <a:ext cx="1655762" cy="3384550"/>
          </a:xfrm>
          <a:custGeom>
            <a:avLst/>
            <a:gdLst/>
            <a:ahLst/>
            <a:cxnLst>
              <a:cxn ang="0">
                <a:pos x="1043" y="0"/>
              </a:cxn>
              <a:cxn ang="0">
                <a:pos x="816" y="136"/>
              </a:cxn>
              <a:cxn ang="0">
                <a:pos x="453" y="363"/>
              </a:cxn>
              <a:cxn ang="0">
                <a:pos x="181" y="771"/>
              </a:cxn>
              <a:cxn ang="0">
                <a:pos x="45" y="1406"/>
              </a:cxn>
              <a:cxn ang="0">
                <a:pos x="0" y="2132"/>
              </a:cxn>
            </a:cxnLst>
            <a:rect l="0" t="0" r="r" b="b"/>
            <a:pathLst>
              <a:path w="1043" h="2132">
                <a:moveTo>
                  <a:pt x="1043" y="0"/>
                </a:moveTo>
                <a:cubicBezTo>
                  <a:pt x="978" y="38"/>
                  <a:pt x="914" y="76"/>
                  <a:pt x="816" y="136"/>
                </a:cubicBezTo>
                <a:cubicBezTo>
                  <a:pt x="718" y="196"/>
                  <a:pt x="559" y="257"/>
                  <a:pt x="453" y="363"/>
                </a:cubicBezTo>
                <a:cubicBezTo>
                  <a:pt x="347" y="469"/>
                  <a:pt x="249" y="597"/>
                  <a:pt x="181" y="771"/>
                </a:cubicBezTo>
                <a:cubicBezTo>
                  <a:pt x="113" y="945"/>
                  <a:pt x="75" y="1179"/>
                  <a:pt x="45" y="1406"/>
                </a:cubicBezTo>
                <a:cubicBezTo>
                  <a:pt x="15" y="1633"/>
                  <a:pt x="7" y="1882"/>
                  <a:pt x="0" y="2132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26" name="Group 15"/>
          <p:cNvGrpSpPr>
            <a:grpSpLocks/>
          </p:cNvGrpSpPr>
          <p:nvPr/>
        </p:nvGrpSpPr>
        <p:grpSpPr bwMode="auto">
          <a:xfrm>
            <a:off x="4365625" y="333227"/>
            <a:ext cx="720725" cy="1727200"/>
            <a:chOff x="2653" y="119"/>
            <a:chExt cx="454" cy="1088"/>
          </a:xfrm>
        </p:grpSpPr>
        <p:sp>
          <p:nvSpPr>
            <p:cNvPr id="27" name="Line 10"/>
            <p:cNvSpPr>
              <a:spLocks noChangeShapeType="1"/>
            </p:cNvSpPr>
            <p:nvPr/>
          </p:nvSpPr>
          <p:spPr bwMode="auto">
            <a:xfrm>
              <a:off x="2835" y="346"/>
              <a:ext cx="0" cy="86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2653" y="119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10%</a:t>
              </a:r>
              <a:endParaRPr lang="el-GR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14"/>
          <p:cNvGrpSpPr>
            <a:grpSpLocks/>
          </p:cNvGrpSpPr>
          <p:nvPr/>
        </p:nvGrpSpPr>
        <p:grpSpPr bwMode="auto">
          <a:xfrm>
            <a:off x="6092825" y="144314"/>
            <a:ext cx="720725" cy="476250"/>
            <a:chOff x="3741" y="0"/>
            <a:chExt cx="454" cy="300"/>
          </a:xfrm>
        </p:grpSpPr>
        <p:sp>
          <p:nvSpPr>
            <p:cNvPr id="30" name="Line 11"/>
            <p:cNvSpPr>
              <a:spLocks noChangeShapeType="1"/>
            </p:cNvSpPr>
            <p:nvPr/>
          </p:nvSpPr>
          <p:spPr bwMode="auto">
            <a:xfrm>
              <a:off x="3742" y="56"/>
              <a:ext cx="0" cy="2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3741" y="0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35%</a:t>
              </a:r>
              <a:endParaRPr lang="el-GR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44408" y="6057293"/>
            <a:ext cx="333086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/>
              <a:t>2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18189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ΔΙΑΓΕΝΕΤΙΚΕΣ ΔΙΕΡΓΑΣΙΕΣ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415550"/>
            <a:ext cx="8229600" cy="2299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000" b="1" dirty="0">
                <a:solidFill>
                  <a:schemeClr val="tx1"/>
                </a:solidFill>
                <a:latin typeface="+mn-lt"/>
              </a:rPr>
              <a:t>4</a:t>
            </a:r>
            <a:r>
              <a:rPr lang="el-GR" sz="2000" b="1" dirty="0" smtClean="0">
                <a:solidFill>
                  <a:schemeClr val="tx1"/>
                </a:solidFill>
                <a:latin typeface="+mn-lt"/>
              </a:rPr>
              <a:t>. ΣΥΓΚΟΛΛΗΣΗ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  <a:latin typeface="+mn-lt"/>
              </a:rPr>
              <a:t>Πλήρωση </a:t>
            </a:r>
            <a:r>
              <a:rPr lang="el-GR" sz="2000" dirty="0">
                <a:solidFill>
                  <a:schemeClr val="tx1"/>
                </a:solidFill>
                <a:latin typeface="+mn-lt"/>
              </a:rPr>
              <a:t>των πόρων με ορυκτολογικό υλικό που καθιζάνει </a:t>
            </a:r>
            <a:r>
              <a:rPr lang="el-GR" sz="2000" dirty="0">
                <a:solidFill>
                  <a:schemeClr val="tx1"/>
                </a:solidFill>
                <a:latin typeface="+mn-lt"/>
                <a:sym typeface="Wingdings" pitchFamily="2" charset="2"/>
              </a:rPr>
              <a:t> μετατροπή σε συμπαγές </a:t>
            </a:r>
            <a:r>
              <a:rPr lang="el-GR" sz="200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πέτρωμα.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Με </a:t>
            </a:r>
            <a:r>
              <a:rPr lang="el-GR" sz="2000" dirty="0">
                <a:solidFill>
                  <a:schemeClr val="tx1"/>
                </a:solidFill>
                <a:latin typeface="+mn-lt"/>
                <a:sym typeface="Wingdings" pitchFamily="2" charset="2"/>
              </a:rPr>
              <a:t>αύξηση βάθους ανταγωνισμός μεταξύ συγκόλλησης και διάλυσης λόγω </a:t>
            </a:r>
            <a:r>
              <a:rPr lang="el-GR" sz="200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πίεσης.</a:t>
            </a:r>
            <a:endParaRPr lang="el-GR" sz="2000" dirty="0">
              <a:solidFill>
                <a:schemeClr val="tx1"/>
              </a:solidFill>
              <a:latin typeface="+mn-lt"/>
              <a:sym typeface="Wingdings" pitchFamily="2" charset="2"/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Αργή </a:t>
            </a:r>
            <a:r>
              <a:rPr lang="el-GR" sz="2000" dirty="0">
                <a:solidFill>
                  <a:schemeClr val="tx1"/>
                </a:solidFill>
                <a:latin typeface="+mn-lt"/>
                <a:sym typeface="Wingdings" pitchFamily="2" charset="2"/>
              </a:rPr>
              <a:t>διαδικασία για πυριτικό συγκολλητικό υλικό, γρηγορότερη για ανθρακικό (π.χ. </a:t>
            </a:r>
            <a:r>
              <a:rPr lang="en-US" sz="2000" dirty="0" err="1">
                <a:solidFill>
                  <a:schemeClr val="tx1"/>
                </a:solidFill>
                <a:latin typeface="+mn-lt"/>
                <a:sym typeface="Wingdings" pitchFamily="2" charset="2"/>
              </a:rPr>
              <a:t>beachrocks</a:t>
            </a:r>
            <a:r>
              <a:rPr lang="el-GR" sz="200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).</a:t>
            </a:r>
            <a:endParaRPr lang="el-GR" sz="2000" dirty="0">
              <a:solidFill>
                <a:schemeClr val="tx1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4005064"/>
            <a:ext cx="8264061" cy="20882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0000"/>
              </a:lnSpc>
              <a:buNone/>
            </a:pPr>
            <a:r>
              <a:rPr lang="el-GR" sz="2000" b="1" dirty="0" smtClean="0"/>
              <a:t>5</a:t>
            </a:r>
            <a:r>
              <a:rPr lang="el-GR" sz="2000" b="1" dirty="0"/>
              <a:t>. </a:t>
            </a:r>
            <a:r>
              <a:rPr lang="el-GR" sz="2000" b="1" dirty="0" smtClean="0"/>
              <a:t>ΔΙΑΧΥΣΗ</a:t>
            </a:r>
          </a:p>
          <a:p>
            <a:pPr>
              <a:lnSpc>
                <a:spcPct val="90000"/>
              </a:lnSpc>
            </a:pPr>
            <a:r>
              <a:rPr lang="el-GR" sz="2000" dirty="0">
                <a:ea typeface="+mj-ea"/>
                <a:cs typeface="+mj-cs"/>
              </a:rPr>
              <a:t>Η μεταφορά χημικών στοιχείων από περιοχές υψηλής συγκέντρωσης σε περιοχές χαμηλής συγκέντρωσης.</a:t>
            </a:r>
          </a:p>
          <a:p>
            <a:pPr>
              <a:lnSpc>
                <a:spcPct val="90000"/>
              </a:lnSpc>
            </a:pPr>
            <a:r>
              <a:rPr lang="el-GR" sz="2000" dirty="0">
                <a:ea typeface="+mj-ea"/>
                <a:cs typeface="+mj-cs"/>
              </a:rPr>
              <a:t>Σε υποϋδάτινα ιζήματα κυρίαρχη η κατακόρυφη διάχυση </a:t>
            </a:r>
            <a:r>
              <a:rPr lang="el-GR" sz="2000" dirty="0">
                <a:ea typeface="+mj-ea"/>
                <a:cs typeface="+mj-cs"/>
                <a:sym typeface="Wingdings" pitchFamily="2" charset="2"/>
              </a:rPr>
              <a:t> σχηματισμός μονοορυκτολογικών στρωμάτων σε ευνοϊκές συνθήκες καθίζησης (π.χ. στη διαχωριστική επιφάνεια αναερόβιου ιζήματος- αερόβιου νερού  σχηματισμός στρωμάτων οξειδίων </a:t>
            </a:r>
            <a:r>
              <a:rPr lang="en-US" sz="2000" dirty="0">
                <a:ea typeface="+mj-ea"/>
                <a:cs typeface="+mj-cs"/>
                <a:sym typeface="Wingdings" pitchFamily="2" charset="2"/>
              </a:rPr>
              <a:t>Fe</a:t>
            </a:r>
            <a:r>
              <a:rPr lang="el-GR" sz="2000" dirty="0">
                <a:ea typeface="+mj-ea"/>
                <a:cs typeface="+mj-cs"/>
                <a:sym typeface="Wingdings" pitchFamily="2" charset="2"/>
              </a:rPr>
              <a:t> και </a:t>
            </a:r>
            <a:r>
              <a:rPr lang="en-US" sz="2000" dirty="0" err="1">
                <a:ea typeface="+mj-ea"/>
                <a:cs typeface="+mj-cs"/>
                <a:sym typeface="Wingdings" pitchFamily="2" charset="2"/>
              </a:rPr>
              <a:t>Mn</a:t>
            </a:r>
            <a:r>
              <a:rPr lang="el-GR" sz="2000" dirty="0">
                <a:ea typeface="+mj-ea"/>
                <a:cs typeface="+mj-cs"/>
                <a:sym typeface="Wingdings" pitchFamily="2" charset="2"/>
              </a:rPr>
              <a:t>)</a:t>
            </a:r>
            <a:endParaRPr lang="el-GR" sz="20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2209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ΣΧΗΜΑΤΙΣΜΟΣ ΣΤΡΩΜΑΤΩΝ ΣΙΔΗΡΟΠΥΡΙΤΗ ΜΕ </a:t>
            </a:r>
            <a:r>
              <a:rPr lang="el-GR" dirty="0" smtClean="0"/>
              <a:t>ΔΙΑΧΥΣΗ</a:t>
            </a:r>
            <a:endParaRPr lang="el-GR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464990" y="1700362"/>
            <a:ext cx="259196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l-GR" sz="2000" dirty="0"/>
              <a:t> Μοντέλο </a:t>
            </a:r>
            <a:r>
              <a:rPr lang="en-US" sz="2000" dirty="0" err="1"/>
              <a:t>Berner</a:t>
            </a:r>
            <a:endParaRPr lang="el-GR" sz="2000" dirty="0"/>
          </a:p>
        </p:txBody>
      </p:sp>
      <p:sp>
        <p:nvSpPr>
          <p:cNvPr id="4" name="Oval 13"/>
          <p:cNvSpPr>
            <a:spLocks noChangeArrowheads="1"/>
          </p:cNvSpPr>
          <p:nvPr/>
        </p:nvSpPr>
        <p:spPr bwMode="auto">
          <a:xfrm>
            <a:off x="6527800" y="1628601"/>
            <a:ext cx="1932632" cy="11525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1600"/>
              <a:t>Απόθεση στρώματος</a:t>
            </a:r>
          </a:p>
          <a:p>
            <a:pPr algn="ctr"/>
            <a:r>
              <a:rPr lang="el-GR" sz="1600"/>
              <a:t> σιδηροπυρίτη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7200" y="2204864"/>
            <a:ext cx="5978525" cy="388843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6" name="Rectangle 7" descr="Ανακυκλωμένο χαρτί"/>
          <p:cNvSpPr>
            <a:spLocks noChangeArrowheads="1"/>
          </p:cNvSpPr>
          <p:nvPr/>
        </p:nvSpPr>
        <p:spPr bwMode="auto">
          <a:xfrm>
            <a:off x="457200" y="3644727"/>
            <a:ext cx="5978525" cy="2448569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57200" y="3500264"/>
            <a:ext cx="5978525" cy="215630"/>
          </a:xfrm>
          <a:prstGeom prst="rect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33463" y="2276302"/>
            <a:ext cx="4978697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l-GR" dirty="0">
                <a:solidFill>
                  <a:srgbClr val="000000"/>
                </a:solidFill>
              </a:rPr>
              <a:t>Οργανικό στρώμα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SO</a:t>
            </a:r>
            <a:r>
              <a:rPr lang="en-US" baseline="-25000" dirty="0">
                <a:solidFill>
                  <a:srgbClr val="000000"/>
                </a:solidFill>
              </a:rPr>
              <a:t>4</a:t>
            </a:r>
            <a:r>
              <a:rPr lang="en-US" baseline="30000" dirty="0">
                <a:solidFill>
                  <a:srgbClr val="000000"/>
                </a:solidFill>
              </a:rPr>
              <a:t>2-</a:t>
            </a:r>
            <a:r>
              <a:rPr lang="en-US" dirty="0">
                <a:solidFill>
                  <a:srgbClr val="000000"/>
                </a:solidFill>
              </a:rPr>
              <a:t> +2CH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O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 H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2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S +2HCO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3</a:t>
            </a:r>
            <a:r>
              <a:rPr lang="en-US" baseline="30000" dirty="0">
                <a:solidFill>
                  <a:srgbClr val="000000"/>
                </a:solidFill>
                <a:sym typeface="Wingdings" pitchFamily="2" charset="2"/>
              </a:rPr>
              <a:t>-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H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2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S + Fe</a:t>
            </a:r>
            <a:r>
              <a:rPr lang="en-US" baseline="30000" dirty="0">
                <a:solidFill>
                  <a:srgbClr val="000000"/>
                </a:solidFill>
                <a:sym typeface="Wingdings" pitchFamily="2" charset="2"/>
              </a:rPr>
              <a:t>2+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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FeS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+ 2H</a:t>
            </a:r>
            <a:r>
              <a:rPr lang="en-US" baseline="30000" dirty="0">
                <a:solidFill>
                  <a:srgbClr val="000000"/>
                </a:solidFill>
                <a:sym typeface="Wingdings" pitchFamily="2" charset="2"/>
              </a:rPr>
              <a:t>+</a:t>
            </a:r>
            <a:endParaRPr lang="el-GR" baseline="30000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004446" y="5063680"/>
            <a:ext cx="511333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SO</a:t>
            </a:r>
            <a:r>
              <a:rPr lang="en-US" baseline="-25000" dirty="0">
                <a:solidFill>
                  <a:srgbClr val="000000"/>
                </a:solidFill>
              </a:rPr>
              <a:t>4</a:t>
            </a:r>
            <a:r>
              <a:rPr lang="en-US" baseline="30000" dirty="0">
                <a:solidFill>
                  <a:srgbClr val="000000"/>
                </a:solidFill>
              </a:rPr>
              <a:t>2-</a:t>
            </a:r>
            <a:r>
              <a:rPr lang="en-US" dirty="0">
                <a:solidFill>
                  <a:srgbClr val="000000"/>
                </a:solidFill>
              </a:rPr>
              <a:t>	Fe</a:t>
            </a:r>
            <a:r>
              <a:rPr lang="en-US" baseline="30000" dirty="0">
                <a:solidFill>
                  <a:srgbClr val="000000"/>
                </a:solidFill>
              </a:rPr>
              <a:t>2+</a:t>
            </a:r>
            <a:endParaRPr lang="el-GR" baseline="300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l-GR" dirty="0">
                <a:solidFill>
                  <a:srgbClr val="000000"/>
                </a:solidFill>
              </a:rPr>
              <a:t>Ίζημα φτωχό σε οργανικά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l-GR" dirty="0">
                <a:solidFill>
                  <a:srgbClr val="000000"/>
                </a:solidFill>
              </a:rPr>
              <a:t>πλούσιο σε σίδηρο</a:t>
            </a:r>
            <a:r>
              <a:rPr lang="el-GR" dirty="0"/>
              <a:t> 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1249362" y="3789188"/>
            <a:ext cx="10269" cy="1203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 flipV="1">
            <a:off x="2185988" y="3789188"/>
            <a:ext cx="9748" cy="1203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922838" y="2925589"/>
            <a:ext cx="1512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CH</a:t>
            </a:r>
            <a:r>
              <a:rPr lang="en-US" baseline="-25000" dirty="0">
                <a:solidFill>
                  <a:srgbClr val="000000"/>
                </a:solidFill>
              </a:rPr>
              <a:t>4</a:t>
            </a:r>
            <a:r>
              <a:rPr lang="en-US" dirty="0">
                <a:solidFill>
                  <a:srgbClr val="000000"/>
                </a:solidFill>
              </a:rPr>
              <a:t>, NH</a:t>
            </a:r>
            <a:r>
              <a:rPr lang="en-US" baseline="-25000" dirty="0">
                <a:solidFill>
                  <a:srgbClr val="000000"/>
                </a:solidFill>
              </a:rPr>
              <a:t>3</a:t>
            </a:r>
            <a:endParaRPr lang="el-GR" baseline="-25000" dirty="0">
              <a:solidFill>
                <a:srgbClr val="000000"/>
              </a:solidFill>
            </a:endParaRPr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5210175" y="3284364"/>
            <a:ext cx="0" cy="1225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flipH="1">
            <a:off x="6271938" y="2570164"/>
            <a:ext cx="648618" cy="10800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>
            <a:off x="2760663" y="3357389"/>
            <a:ext cx="0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06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 ΔΙΑΓΕΝΕΣΗ ΘΑΛΑΣΣΙΟΥ </a:t>
            </a:r>
            <a:r>
              <a:rPr lang="el-GR" dirty="0" smtClean="0"/>
              <a:t>ΠΗΛΟΥ</a:t>
            </a:r>
            <a:endParaRPr lang="el-GR" dirty="0"/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935205"/>
              </p:ext>
            </p:extLst>
          </p:nvPr>
        </p:nvGraphicFramePr>
        <p:xfrm>
          <a:off x="457200" y="1340768"/>
          <a:ext cx="8229600" cy="4714448"/>
        </p:xfrm>
        <a:graphic>
          <a:graphicData uri="http://schemas.openxmlformats.org/drawingml/2006/table">
            <a:tbl>
              <a:tblPr/>
              <a:tblGrid>
                <a:gridCol w="946448"/>
                <a:gridCol w="1008112"/>
                <a:gridCol w="1224136"/>
                <a:gridCol w="5050904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Βάθος 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km)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ΔΤ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(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°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C)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Πορώδες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Διαγενετικές ζώνες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ως 80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1. </a:t>
                      </a: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Οξείδωση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0,0005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l-G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ως 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2. Θειική αναγωγή (σιδηροπυρίτης, ασβεστίτης, δολομίτης, </a:t>
                      </a: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καολινίτης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, φωσφορικά)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0,01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80 - 30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3. Παραγωγή αερίων από χημική μεταβολή οργανικής ύλης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4. </a:t>
                      </a: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Αποκαρβοξυλίωση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, σιδηρίτης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2,5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5. Σχηματισμός υδρογονανθράκων (πετρέλαιο, μεθάνιο), </a:t>
                      </a: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μοντμοριλλονίτης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  <a:sym typeface="Wingdings" pitchFamily="2" charset="2"/>
                        </a:rPr>
                        <a:t> </a:t>
                      </a: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  <a:sym typeface="Wingdings" pitchFamily="2" charset="2"/>
                        </a:rPr>
                        <a:t>ιλλίτης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6. Μεταμόρφωση (</a:t>
                      </a: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χλωρίτης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, μαρμαρυγίας, </a:t>
                      </a: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άστριος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, </a:t>
                      </a:r>
                      <a:r>
                        <a:rPr kumimoji="0" 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επίδοτο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11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 ΔΙΑΓΕΝΕΣΗ ΑΡΓΙΛΙΚΩΝ </a:t>
            </a:r>
            <a:r>
              <a:rPr lang="el-GR" dirty="0" smtClean="0"/>
              <a:t>ΟΡΥΚΤΩΝ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Μετασχηματισμός </a:t>
            </a:r>
            <a:r>
              <a:rPr lang="el-GR" sz="2400" dirty="0"/>
              <a:t>σμεκτίτη σε </a:t>
            </a:r>
            <a:r>
              <a:rPr lang="el-GR" sz="2400" dirty="0" smtClean="0"/>
              <a:t>ιλλίτη-φεγγίτη:</a:t>
            </a:r>
            <a:endParaRPr lang="en-US" sz="2400" dirty="0"/>
          </a:p>
          <a:p>
            <a:pPr lvl="1"/>
            <a:r>
              <a:rPr lang="el-GR" sz="2000" dirty="0" smtClean="0"/>
              <a:t>Σμεκτίτης</a:t>
            </a:r>
            <a:r>
              <a:rPr lang="en-US" sz="2000" dirty="0" smtClean="0"/>
              <a:t> </a:t>
            </a:r>
            <a:r>
              <a:rPr lang="el-GR" sz="2000" dirty="0"/>
              <a:t>+ Α</a:t>
            </a:r>
            <a:r>
              <a:rPr lang="en-US" sz="2000" dirty="0"/>
              <a:t>l + K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l-GR" sz="2000" dirty="0">
                <a:sym typeface="Wingdings" pitchFamily="2" charset="2"/>
              </a:rPr>
              <a:t>ιλλίτης </a:t>
            </a:r>
            <a:r>
              <a:rPr lang="en-US" sz="2000" dirty="0">
                <a:sym typeface="Wingdings" pitchFamily="2" charset="2"/>
              </a:rPr>
              <a:t>+ Si + Fe</a:t>
            </a:r>
          </a:p>
          <a:p>
            <a:pPr lvl="1">
              <a:spcBef>
                <a:spcPct val="50000"/>
              </a:spcBef>
            </a:pPr>
            <a:r>
              <a:rPr lang="el-GR" sz="2000" dirty="0">
                <a:sym typeface="Wingdings" pitchFamily="2" charset="2"/>
              </a:rPr>
              <a:t>Με αύξηση θερ/σίας παραγωγή φεγγιτικού μαρμαρυγία και χλωρίτη.</a:t>
            </a:r>
            <a:endParaRPr lang="el-GR" sz="2000" dirty="0"/>
          </a:p>
          <a:p>
            <a:r>
              <a:rPr lang="el-GR" sz="2400" dirty="0" smtClean="0"/>
              <a:t>Διάλυση </a:t>
            </a:r>
            <a:r>
              <a:rPr lang="el-GR" sz="2400" dirty="0"/>
              <a:t>ασβεστίτη και Κ-αστρίου. Ανάπτυξη αλβίτη, χαλαζία.</a:t>
            </a:r>
          </a:p>
          <a:p>
            <a:pPr>
              <a:spcBef>
                <a:spcPct val="50000"/>
              </a:spcBef>
            </a:pPr>
            <a:r>
              <a:rPr lang="el-GR" sz="2400" dirty="0" smtClean="0"/>
              <a:t>Αυθιγενή </a:t>
            </a:r>
            <a:r>
              <a:rPr lang="el-GR" sz="2400" dirty="0"/>
              <a:t>αργιλικά ορυκτά: </a:t>
            </a:r>
          </a:p>
          <a:p>
            <a:pPr lvl="1">
              <a:spcBef>
                <a:spcPct val="50000"/>
              </a:spcBef>
            </a:pPr>
            <a:r>
              <a:rPr lang="el-GR" sz="2000" dirty="0"/>
              <a:t>Σχηματισμός βερθιερίνη (λεπτόκοκκο αργιλοπυριτικό ορυκτό) από αντίδραση σιδηρίτη και καολινίτη. Με αύξηση θερ/σίας αντικατάσταση από χαμοσίτη.</a:t>
            </a:r>
          </a:p>
          <a:p>
            <a:pPr lvl="1">
              <a:spcBef>
                <a:spcPct val="50000"/>
              </a:spcBef>
            </a:pPr>
            <a:r>
              <a:rPr lang="el-GR" sz="2000" dirty="0"/>
              <a:t>Αυθιγενής καολινίτης: Μορφή συμπλεγμάτων κρυστάλλων.</a:t>
            </a:r>
          </a:p>
          <a:p>
            <a:pPr lvl="1">
              <a:spcBef>
                <a:spcPct val="50000"/>
              </a:spcBef>
            </a:pPr>
            <a:r>
              <a:rPr lang="el-GR" sz="2000" dirty="0"/>
              <a:t>Αυθιγενής ιλλίτης: Ινώδης μορφή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3081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/>
              <a:t> ΔΙΑΓΕΝΕΣΗ ΜΗ ΠΥΡΙΤΙΚΩΝ </a:t>
            </a:r>
            <a:r>
              <a:rPr lang="el-GR" sz="4000" dirty="0" smtClean="0"/>
              <a:t>ΟΡΥΚΤΩΝ</a:t>
            </a: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200" dirty="0"/>
              <a:t> Χαμηλές θερ/σίες (40°</a:t>
            </a:r>
            <a:r>
              <a:rPr lang="en-US" sz="2200" dirty="0"/>
              <a:t>C)</a:t>
            </a:r>
            <a:r>
              <a:rPr lang="el-GR" sz="2200" dirty="0"/>
              <a:t>: Σιδηροπυρίτης, ασβεστίτης, δολομίτης, ανκερίτης, σιδηρίτης </a:t>
            </a:r>
            <a:r>
              <a:rPr lang="en-US" sz="2200" dirty="0">
                <a:sym typeface="Wingdings" pitchFamily="2" charset="2"/>
              </a:rPr>
              <a:t></a:t>
            </a:r>
            <a:r>
              <a:rPr lang="el-GR" sz="2200" dirty="0">
                <a:sym typeface="Wingdings" pitchFamily="2" charset="2"/>
              </a:rPr>
              <a:t> από μικροβιακές διεργασίες.</a:t>
            </a:r>
            <a:endParaRPr lang="el-GR" sz="2200" dirty="0"/>
          </a:p>
          <a:p>
            <a:r>
              <a:rPr lang="el-GR" sz="2200" dirty="0"/>
              <a:t> Υψηλότερες θερ/σίες (60°</a:t>
            </a:r>
            <a:r>
              <a:rPr lang="en-US" sz="2200" dirty="0"/>
              <a:t>C)</a:t>
            </a:r>
            <a:r>
              <a:rPr lang="el-GR" sz="2200" dirty="0"/>
              <a:t>: Μετατροπή ασβεστίτη σε ανκερίτη</a:t>
            </a:r>
          </a:p>
          <a:p>
            <a:pPr>
              <a:spcBef>
                <a:spcPct val="50000"/>
              </a:spcBef>
            </a:pPr>
            <a:r>
              <a:rPr lang="el-GR" sz="2200" dirty="0"/>
              <a:t> Αναγωγή του σιδήρου με δράση οργανικού υλικού (διαθέσιμος αναγωγικός παράγοντας στα ιζήματα):</a:t>
            </a:r>
          </a:p>
          <a:p>
            <a:pPr marL="457200" lvl="1" indent="0">
              <a:spcBef>
                <a:spcPct val="50000"/>
              </a:spcBef>
              <a:buNone/>
            </a:pPr>
            <a:r>
              <a:rPr lang="el-GR" sz="2000" dirty="0"/>
              <a:t>2</a:t>
            </a:r>
            <a:r>
              <a:rPr lang="en-US" sz="2000" dirty="0"/>
              <a:t>Fe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3</a:t>
            </a:r>
            <a:r>
              <a:rPr lang="en-US" sz="2000" dirty="0"/>
              <a:t> + CH</a:t>
            </a:r>
            <a:r>
              <a:rPr lang="en-US" sz="2000" baseline="-25000" dirty="0"/>
              <a:t>2</a:t>
            </a:r>
            <a:r>
              <a:rPr lang="en-US" sz="2000" dirty="0"/>
              <a:t>O + 4H</a:t>
            </a:r>
            <a:r>
              <a:rPr lang="en-US" sz="2000" baseline="-25000" dirty="0"/>
              <a:t>2</a:t>
            </a:r>
            <a:r>
              <a:rPr lang="en-US" sz="2000" dirty="0"/>
              <a:t>O </a:t>
            </a:r>
            <a:r>
              <a:rPr lang="en-US" sz="2000" dirty="0">
                <a:sym typeface="Wingdings" pitchFamily="2" charset="2"/>
              </a:rPr>
              <a:t> 4Fe</a:t>
            </a:r>
            <a:r>
              <a:rPr lang="en-US" sz="2000" baseline="30000" dirty="0">
                <a:sym typeface="Wingdings" pitchFamily="2" charset="2"/>
              </a:rPr>
              <a:t>2+</a:t>
            </a:r>
            <a:r>
              <a:rPr lang="en-US" sz="2000" dirty="0">
                <a:sym typeface="Wingdings" pitchFamily="2" charset="2"/>
              </a:rPr>
              <a:t> + 8OH</a:t>
            </a:r>
            <a:r>
              <a:rPr lang="en-US" sz="2000" baseline="30000" dirty="0">
                <a:sym typeface="Wingdings" pitchFamily="2" charset="2"/>
              </a:rPr>
              <a:t>-</a:t>
            </a:r>
            <a:r>
              <a:rPr lang="en-US" sz="2000" dirty="0">
                <a:sym typeface="Wingdings" pitchFamily="2" charset="2"/>
              </a:rPr>
              <a:t> + H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CO</a:t>
            </a:r>
            <a:r>
              <a:rPr lang="en-US" sz="2000" baseline="-25000" dirty="0">
                <a:sym typeface="Wingdings" pitchFamily="2" charset="2"/>
              </a:rPr>
              <a:t>3</a:t>
            </a:r>
          </a:p>
          <a:p>
            <a:pPr marL="457200" lvl="1" indent="0">
              <a:spcBef>
                <a:spcPct val="50000"/>
              </a:spcBef>
              <a:buNone/>
            </a:pPr>
            <a:r>
              <a:rPr lang="en-US" sz="2000" dirty="0"/>
              <a:t>4Fe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3</a:t>
            </a:r>
            <a:r>
              <a:rPr lang="en-US" sz="2000" dirty="0"/>
              <a:t> + CH</a:t>
            </a:r>
            <a:r>
              <a:rPr lang="en-US" sz="2000" baseline="-25000" dirty="0"/>
              <a:t>4</a:t>
            </a:r>
            <a:r>
              <a:rPr lang="en-US" sz="2000" dirty="0"/>
              <a:t> + 7H</a:t>
            </a:r>
            <a:r>
              <a:rPr lang="en-US" sz="2000" baseline="-25000" dirty="0"/>
              <a:t>2</a:t>
            </a:r>
            <a:r>
              <a:rPr lang="en-US" sz="2000" dirty="0"/>
              <a:t>O </a:t>
            </a:r>
            <a:r>
              <a:rPr lang="en-US" sz="2000" dirty="0">
                <a:sym typeface="Wingdings" pitchFamily="2" charset="2"/>
              </a:rPr>
              <a:t> 8Fe</a:t>
            </a:r>
            <a:r>
              <a:rPr lang="en-US" sz="2000" baseline="30000" dirty="0">
                <a:sym typeface="Wingdings" pitchFamily="2" charset="2"/>
              </a:rPr>
              <a:t>2+ </a:t>
            </a:r>
            <a:r>
              <a:rPr lang="en-US" sz="2000" dirty="0">
                <a:sym typeface="Wingdings" pitchFamily="2" charset="2"/>
              </a:rPr>
              <a:t>+ 16OH- + H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CO</a:t>
            </a:r>
            <a:r>
              <a:rPr lang="en-US" sz="2000" baseline="-25000" dirty="0">
                <a:sym typeface="Wingdings" pitchFamily="2" charset="2"/>
              </a:rPr>
              <a:t>3</a:t>
            </a:r>
          </a:p>
          <a:p>
            <a:pPr marL="457200" lvl="1" indent="0">
              <a:spcBef>
                <a:spcPct val="50000"/>
              </a:spcBef>
              <a:buNone/>
            </a:pPr>
            <a:r>
              <a:rPr lang="en-US" sz="2000" dirty="0"/>
              <a:t>4Fe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3</a:t>
            </a:r>
            <a:r>
              <a:rPr lang="en-US" sz="2000" dirty="0"/>
              <a:t> + 2CH</a:t>
            </a:r>
            <a:r>
              <a:rPr lang="en-US" sz="2000" baseline="-25000" dirty="0"/>
              <a:t>4</a:t>
            </a:r>
            <a:r>
              <a:rPr lang="en-US" sz="2000" dirty="0"/>
              <a:t> + 6H</a:t>
            </a:r>
            <a:r>
              <a:rPr lang="en-US" sz="2000" baseline="-25000" dirty="0"/>
              <a:t>2</a:t>
            </a:r>
            <a:r>
              <a:rPr lang="en-US" sz="2000" dirty="0"/>
              <a:t>O </a:t>
            </a:r>
            <a:r>
              <a:rPr lang="en-US" sz="2000" dirty="0">
                <a:sym typeface="Wingdings" pitchFamily="2" charset="2"/>
              </a:rPr>
              <a:t> 8Fe</a:t>
            </a:r>
            <a:r>
              <a:rPr lang="en-US" sz="2000" baseline="30000" dirty="0">
                <a:sym typeface="Wingdings" pitchFamily="2" charset="2"/>
              </a:rPr>
              <a:t>2+ </a:t>
            </a:r>
            <a:r>
              <a:rPr lang="en-US" sz="2000" dirty="0">
                <a:sym typeface="Wingdings" pitchFamily="2" charset="2"/>
              </a:rPr>
              <a:t>+ 16OH</a:t>
            </a:r>
            <a:r>
              <a:rPr lang="en-US" sz="2000" baseline="30000" dirty="0">
                <a:sym typeface="Wingdings" pitchFamily="2" charset="2"/>
              </a:rPr>
              <a:t>-</a:t>
            </a:r>
            <a:r>
              <a:rPr lang="en-US" sz="2000" dirty="0">
                <a:sym typeface="Wingdings" pitchFamily="2" charset="2"/>
              </a:rPr>
              <a:t> + CH</a:t>
            </a:r>
            <a:r>
              <a:rPr lang="en-US" sz="2000" baseline="-25000" dirty="0">
                <a:sym typeface="Wingdings" pitchFamily="2" charset="2"/>
              </a:rPr>
              <a:t>3</a:t>
            </a:r>
            <a:r>
              <a:rPr lang="en-US" sz="2000" dirty="0">
                <a:sym typeface="Wingdings" pitchFamily="2" charset="2"/>
              </a:rPr>
              <a:t>COOH</a:t>
            </a:r>
          </a:p>
          <a:p>
            <a:pPr marL="457200" lvl="1" indent="0">
              <a:spcBef>
                <a:spcPct val="50000"/>
              </a:spcBef>
              <a:buNone/>
            </a:pPr>
            <a:r>
              <a:rPr lang="en-US" sz="2000" dirty="0">
                <a:sym typeface="Wingdings" pitchFamily="2" charset="2"/>
              </a:rPr>
              <a:t>Fe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O</a:t>
            </a:r>
            <a:r>
              <a:rPr lang="en-US" sz="2000" baseline="-25000" dirty="0">
                <a:sym typeface="Wingdings" pitchFamily="2" charset="2"/>
              </a:rPr>
              <a:t>3</a:t>
            </a:r>
            <a:r>
              <a:rPr lang="en-US" sz="2000" dirty="0">
                <a:sym typeface="Wingdings" pitchFamily="2" charset="2"/>
              </a:rPr>
              <a:t> + 2H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S  FeS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 + H</a:t>
            </a:r>
            <a:r>
              <a:rPr lang="en-US" sz="2000" baseline="-25000" dirty="0">
                <a:sym typeface="Wingdings" pitchFamily="2" charset="2"/>
              </a:rPr>
              <a:t>2</a:t>
            </a:r>
            <a:r>
              <a:rPr lang="en-US" sz="2000" dirty="0">
                <a:sym typeface="Wingdings" pitchFamily="2" charset="2"/>
              </a:rPr>
              <a:t>O + Fe</a:t>
            </a:r>
            <a:r>
              <a:rPr lang="en-US" sz="2000" baseline="30000" dirty="0">
                <a:sym typeface="Wingdings" pitchFamily="2" charset="2"/>
              </a:rPr>
              <a:t>2+ </a:t>
            </a:r>
            <a:r>
              <a:rPr lang="en-US" sz="2000" dirty="0">
                <a:sym typeface="Wingdings" pitchFamily="2" charset="2"/>
              </a:rPr>
              <a:t>+ </a:t>
            </a:r>
            <a:r>
              <a:rPr lang="en-US" sz="2000" dirty="0" smtClean="0">
                <a:sym typeface="Wingdings" pitchFamily="2" charset="2"/>
              </a:rPr>
              <a:t>2OH</a:t>
            </a:r>
            <a:r>
              <a:rPr lang="en-US" sz="2000" baseline="30000" dirty="0" smtClean="0">
                <a:sym typeface="Wingdings" pitchFamily="2" charset="2"/>
              </a:rPr>
              <a:t>-</a:t>
            </a:r>
            <a:endParaRPr lang="el-GR" sz="2000" baseline="300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1765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διαγένεση στην </a:t>
            </a:r>
            <a:r>
              <a:rPr lang="el-GR" dirty="0" smtClean="0"/>
              <a:t>απολίθωση</a:t>
            </a:r>
            <a:endParaRPr lang="el-GR" dirty="0"/>
          </a:p>
        </p:txBody>
      </p:sp>
      <p:pic>
        <p:nvPicPr>
          <p:cNvPr id="3" name="Picture 2" descr="C:\Users\Arian\Pictures\emeraldgastrop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17638"/>
            <a:ext cx="1872208" cy="1801748"/>
          </a:xfrm>
          <a:prstGeom prst="rect">
            <a:avLst/>
          </a:prstGeom>
          <a:noFill/>
        </p:spPr>
      </p:pic>
      <p:pic>
        <p:nvPicPr>
          <p:cNvPr id="4" name="Picture 3" descr="C:\Users\Arian\Pictures\eric _wan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09926"/>
            <a:ext cx="3251200" cy="1828800"/>
          </a:xfrm>
          <a:prstGeom prst="rect">
            <a:avLst/>
          </a:prstGeom>
          <a:noFill/>
        </p:spPr>
      </p:pic>
      <p:pic>
        <p:nvPicPr>
          <p:cNvPr id="5" name="Picture 4" descr="C:\Users\Arian\Pictures\opaltoo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2065710"/>
            <a:ext cx="1167638" cy="157164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1861460"/>
            <a:ext cx="44644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err="1" smtClean="0">
                <a:cs typeface="Arial" pitchFamily="34" charset="0"/>
              </a:rPr>
              <a:t>Αυθυγένεση</a:t>
            </a:r>
            <a:r>
              <a:rPr lang="el-GR" sz="2000" dirty="0" smtClean="0">
                <a:cs typeface="Arial" pitchFamily="34" charset="0"/>
              </a:rPr>
              <a:t> μέσω κυκλοφορίας διαλυμάτων.</a:t>
            </a:r>
          </a:p>
          <a:p>
            <a:endParaRPr lang="el-GR" sz="2000" dirty="0" smtClean="0">
              <a:cs typeface="Arial" pitchFamily="34" charset="0"/>
            </a:endParaRPr>
          </a:p>
          <a:p>
            <a:r>
              <a:rPr lang="el-GR" sz="2000" b="1" dirty="0" smtClean="0">
                <a:cs typeface="Arial" pitchFamily="34" charset="0"/>
              </a:rPr>
              <a:t>Απολίθωση οστών</a:t>
            </a:r>
            <a:r>
              <a:rPr lang="en-US" sz="2000" dirty="0" smtClean="0">
                <a:cs typeface="Arial" pitchFamily="34" charset="0"/>
              </a:rPr>
              <a:t>:</a:t>
            </a:r>
            <a:r>
              <a:rPr lang="el-GR" sz="2000" dirty="0" smtClean="0">
                <a:cs typeface="Arial" pitchFamily="34" charset="0"/>
              </a:rPr>
              <a:t> Αποτελούνται από 1/3 κολλαγόνο (οργανική ένωση) και 2/3 </a:t>
            </a:r>
            <a:r>
              <a:rPr lang="el-GR" sz="2000" dirty="0" err="1" smtClean="0">
                <a:cs typeface="Arial" pitchFamily="34" charset="0"/>
              </a:rPr>
              <a:t>υδροξυλαπατίτη</a:t>
            </a:r>
            <a:r>
              <a:rPr lang="el-GR" sz="2000" dirty="0" smtClean="0">
                <a:cs typeface="Arial" pitchFamily="34" charset="0"/>
              </a:rPr>
              <a:t>. Με την αποσύνθεση του οργανικού υλικού τα οστά αυξάνουν το πορώδες τους και δίνουν την ευκαιρία σε διαλυμένα ιόντα να σχηματίσουν νέες ενώσεις που πληρώνουν τους πόρους</a:t>
            </a:r>
            <a:endParaRPr lang="en-GB" sz="2000" dirty="0"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54576" y="5869607"/>
            <a:ext cx="432048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/>
              <a:t>5</a:t>
            </a:r>
            <a:endParaRPr lang="en-US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660232" y="3231913"/>
            <a:ext cx="432048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/>
              <a:t>3</a:t>
            </a:r>
            <a:endParaRPr lang="en-US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191775" y="3624431"/>
            <a:ext cx="432048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1600" dirty="0"/>
              <a:t>4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18516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el-GR" sz="2800" dirty="0" smtClean="0"/>
              <a:t>ΟΡΙΣΜΟΣ - ΠΑΡΑΓΟΝΤΕΣ </a:t>
            </a:r>
            <a:r>
              <a:rPr lang="el-GR" sz="2800" dirty="0"/>
              <a:t>ΔΙΑΓΕΝΕΣΗΣ </a:t>
            </a:r>
          </a:p>
          <a:p>
            <a:pPr marL="609600" indent="-609600">
              <a:buFontTx/>
              <a:buAutoNum type="arabicPeriod"/>
            </a:pPr>
            <a:r>
              <a:rPr lang="el-GR" sz="2800" dirty="0"/>
              <a:t>ΔΙΑΓΕΝΕΤΙΚΑ </a:t>
            </a:r>
            <a:r>
              <a:rPr lang="el-GR" sz="2800" dirty="0" smtClean="0"/>
              <a:t>ΒΑΣΙΛΕΙΑ</a:t>
            </a:r>
            <a:endParaRPr lang="el-GR" sz="2800" dirty="0"/>
          </a:p>
          <a:p>
            <a:pPr marL="609600" indent="-609600">
              <a:buFontTx/>
              <a:buAutoNum type="arabicPeriod"/>
            </a:pPr>
            <a:r>
              <a:rPr lang="el-GR" sz="2800" dirty="0"/>
              <a:t>ΔΙΑΓΕΝΕΤΙΚΕΣ </a:t>
            </a:r>
            <a:r>
              <a:rPr lang="el-GR" sz="2800" dirty="0" smtClean="0"/>
              <a:t>ΔΙΕΡΓΑΣΙΕΣ</a:t>
            </a:r>
            <a:endParaRPr lang="el-GR" sz="2800" dirty="0"/>
          </a:p>
          <a:p>
            <a:pPr marL="609600" indent="-609600">
              <a:buFontTx/>
              <a:buAutoNum type="arabicPeriod"/>
            </a:pPr>
            <a:r>
              <a:rPr lang="el-GR" sz="2800" dirty="0"/>
              <a:t>ΔΙΑΓΕΝΕΣΗ ΘΑΛΑΣΣΙΟΥ </a:t>
            </a:r>
            <a:r>
              <a:rPr lang="el-GR" sz="2800" dirty="0" smtClean="0"/>
              <a:t>ΠΗΛΟΥ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1.0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000" dirty="0"/>
              <a:t>Copyright Εθνικόν και Καποδιστριακόν Πανεπιστήμιον Αθηνών</a:t>
            </a:r>
            <a:r>
              <a:rPr lang="en-US" sz="2000" dirty="0"/>
              <a:t>, </a:t>
            </a:r>
            <a:r>
              <a:rPr lang="el-GR" sz="2000" dirty="0"/>
              <a:t>Αριάδνη </a:t>
            </a:r>
            <a:r>
              <a:rPr lang="el-GR" sz="2000"/>
              <a:t>Αργυράκη </a:t>
            </a:r>
            <a:r>
              <a:rPr lang="el-GR" sz="2000" smtClean="0"/>
              <a:t>2015. </a:t>
            </a:r>
            <a:r>
              <a:rPr lang="el-GR" sz="2000" dirty="0"/>
              <a:t>Αριάδνη Αργυράκη. «Γεωχημεία. Γεωχημικές διεργασίες στην επιφάνεια της γης». Έκδοση: 1.0. Αθήνα 2014. Διαθέσιμο από τη δικτυακή διεύθυνση: </a:t>
            </a:r>
            <a:r>
              <a:rPr lang="en-US" sz="2000" dirty="0"/>
              <a:t>http://opencourses.uoa.gr/courses/GEOL</a:t>
            </a:r>
            <a:r>
              <a:rPr lang="el-GR" sz="2000" dirty="0"/>
              <a:t>2</a:t>
            </a:r>
            <a:r>
              <a:rPr lang="en-US" sz="2000" dirty="0"/>
              <a:t>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n-US" dirty="0" smtClean="0"/>
              <a:t>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lv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1</a:t>
            </a:r>
            <a:r>
              <a:rPr lang="el-GR" sz="2000" dirty="0" smtClean="0"/>
              <a:t>:</a:t>
            </a:r>
            <a:r>
              <a:rPr lang="en-US" sz="2000" dirty="0"/>
              <a:t> Copyrighted.</a:t>
            </a:r>
            <a:endParaRPr lang="en-US" sz="2000" dirty="0" smtClean="0"/>
          </a:p>
          <a:p>
            <a:pPr marL="0" lv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2</a:t>
            </a:r>
            <a:r>
              <a:rPr lang="el-GR" sz="2000" dirty="0" smtClean="0"/>
              <a:t>: </a:t>
            </a:r>
            <a:r>
              <a:rPr lang="en-US" sz="2000" dirty="0" smtClean="0"/>
              <a:t>Shale porosity trends in different parts of the world. Copyrighted. </a:t>
            </a:r>
            <a:r>
              <a:rPr lang="el-GR" sz="2000" dirty="0" smtClean="0"/>
              <a:t>Πηγή</a:t>
            </a:r>
            <a:r>
              <a:rPr lang="en-US" sz="2000" dirty="0" smtClean="0"/>
              <a:t>: Magara, 1980, p. 176.</a:t>
            </a:r>
            <a:endParaRPr lang="en-US" sz="2000" dirty="0" smtClean="0"/>
          </a:p>
          <a:p>
            <a:pPr marL="0" lv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3</a:t>
            </a:r>
            <a:r>
              <a:rPr lang="el-GR" sz="2000" dirty="0" smtClean="0"/>
              <a:t>: </a:t>
            </a:r>
            <a:r>
              <a:rPr lang="el-GR" sz="2000" dirty="0"/>
              <a:t>Συνήθεις συστάσεις ζωικών/φυτικών υπολειμμάτων</a:t>
            </a:r>
            <a:r>
              <a:rPr lang="en-US" sz="2000" dirty="0"/>
              <a:t>, </a:t>
            </a:r>
            <a:r>
              <a:rPr lang="el-GR" sz="2000" dirty="0"/>
              <a:t>Ασπόνδυλα</a:t>
            </a:r>
            <a:r>
              <a:rPr lang="en-US" sz="2000" dirty="0"/>
              <a:t>. Copyright Geology IN. </a:t>
            </a:r>
            <a:r>
              <a:rPr lang="el-GR" sz="2000" dirty="0"/>
              <a:t>Σύνδεσμος</a:t>
            </a:r>
            <a:r>
              <a:rPr lang="en-US" sz="2000" dirty="0"/>
              <a:t>: http://www.geologyin.com/2014/07/fossilized-gastropod-replaced-by.html</a:t>
            </a:r>
            <a:r>
              <a:rPr lang="el-GR" sz="2000" dirty="0"/>
              <a:t>. Πηγή</a:t>
            </a:r>
            <a:r>
              <a:rPr lang="en-US" sz="2000" dirty="0"/>
              <a:t>: www.geologyin.com</a:t>
            </a:r>
          </a:p>
          <a:p>
            <a:pPr marL="0" indent="0">
              <a:buNone/>
            </a:pPr>
            <a:r>
              <a:rPr lang="el-GR" sz="2000" dirty="0"/>
              <a:t>Εικόνα </a:t>
            </a:r>
            <a:r>
              <a:rPr lang="en-US" sz="2000" dirty="0" smtClean="0"/>
              <a:t>4</a:t>
            </a:r>
            <a:r>
              <a:rPr lang="el-GR" sz="2000" dirty="0" smtClean="0"/>
              <a:t>: </a:t>
            </a:r>
            <a:r>
              <a:rPr lang="en-US" sz="2000" dirty="0" err="1"/>
              <a:t>Opalised</a:t>
            </a:r>
            <a:r>
              <a:rPr lang="en-US" sz="2000" dirty="0"/>
              <a:t> </a:t>
            </a:r>
            <a:r>
              <a:rPr lang="en-US" sz="2000" dirty="0" err="1"/>
              <a:t>theropod</a:t>
            </a:r>
            <a:r>
              <a:rPr lang="en-US" sz="2000" dirty="0"/>
              <a:t> dinosaur tooth. Copyright Australian Museum.</a:t>
            </a:r>
            <a:r>
              <a:rPr lang="el-GR" sz="2000" dirty="0"/>
              <a:t> Σύνδεσμος</a:t>
            </a:r>
            <a:r>
              <a:rPr lang="en-US" sz="2000" dirty="0"/>
              <a:t>: http://australianmuseum.net.au/image/opalised-theropod-dinosaur-tooth</a:t>
            </a:r>
            <a:r>
              <a:rPr lang="el-GR" sz="2000" dirty="0"/>
              <a:t>. Πηγή</a:t>
            </a:r>
            <a:r>
              <a:rPr lang="en-US" sz="2000" dirty="0"/>
              <a:t>: </a:t>
            </a:r>
            <a:r>
              <a:rPr lang="en-US" sz="2000" dirty="0" smtClean="0"/>
              <a:t>australianmuseum.net.au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smtClean="0"/>
              <a:t> </a:t>
            </a:r>
            <a:r>
              <a:rPr lang="en-US" smtClean="0"/>
              <a:t>(2/2)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Εικόνα </a:t>
            </a:r>
            <a:r>
              <a:rPr lang="en-US" sz="2000" dirty="0" smtClean="0"/>
              <a:t>5</a:t>
            </a:r>
            <a:r>
              <a:rPr lang="el-GR" sz="2000" dirty="0" smtClean="0"/>
              <a:t>: </a:t>
            </a:r>
            <a:r>
              <a:rPr lang="en-US" sz="2000" dirty="0"/>
              <a:t>The </a:t>
            </a:r>
            <a:r>
              <a:rPr lang="en-US" sz="2000" dirty="0" err="1"/>
              <a:t>opalised</a:t>
            </a:r>
            <a:r>
              <a:rPr lang="en-US" sz="2000" dirty="0"/>
              <a:t> skeleton of a small </a:t>
            </a:r>
            <a:r>
              <a:rPr lang="en-US" sz="2000" dirty="0" err="1"/>
              <a:t>pliosaur</a:t>
            </a:r>
            <a:r>
              <a:rPr lang="en-US" sz="2000" dirty="0"/>
              <a:t>. Copyright Australian Museum.</a:t>
            </a:r>
            <a:r>
              <a:rPr lang="el-GR" sz="2000" dirty="0"/>
              <a:t> Σύνδεσμος</a:t>
            </a:r>
            <a:r>
              <a:rPr lang="en-US" sz="2000" dirty="0"/>
              <a:t>: http://australianmuseum.net.au/image/skeleton-of-a-small-pliosaur</a:t>
            </a:r>
            <a:r>
              <a:rPr lang="el-GR" sz="2000" dirty="0"/>
              <a:t>. Πηγή</a:t>
            </a:r>
            <a:r>
              <a:rPr lang="en-US" sz="2000" dirty="0"/>
              <a:t>: australianmuseum.net.au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218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Γεωχημικές διεργασίες στην επιφάνεια της γης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Διαγενετικές διεργασίες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ΔΙΑΓΕΝΕΣΗ / ΟΡΙΣΜΟΣ</a:t>
            </a:r>
            <a:r>
              <a:rPr lang="en-US" dirty="0"/>
              <a:t> &amp;</a:t>
            </a:r>
            <a:r>
              <a:rPr lang="el-GR" dirty="0"/>
              <a:t> ΠΑΡΑΓΟΝΤΕΣ ΕΛΕΓΧΟΥ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57200" y="1556792"/>
            <a:ext cx="836327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l-GR" sz="2000" dirty="0"/>
              <a:t> Σύνολο φυσικών και χημικών διεργασιών που επιδρούν στους κόκκους των ιζημάτων στην </a:t>
            </a:r>
            <a:r>
              <a:rPr lang="el-GR" sz="2000" dirty="0" err="1"/>
              <a:t>υποεπιφάνεια</a:t>
            </a:r>
            <a:r>
              <a:rPr lang="el-GR" sz="2000" dirty="0"/>
              <a:t>.</a:t>
            </a:r>
            <a:r>
              <a:rPr lang="en-US" sz="2000" dirty="0"/>
              <a:t> </a:t>
            </a:r>
            <a:r>
              <a:rPr lang="el-GR" sz="2000" dirty="0"/>
              <a:t>Οδηγεί σε καταστροφή ορυκτών και δημιουργία νέων.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57201" y="2577113"/>
            <a:ext cx="836327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l-GR" sz="2000" dirty="0" err="1"/>
              <a:t>Διαγενετικό</a:t>
            </a:r>
            <a:r>
              <a:rPr lang="el-GR" sz="2000" dirty="0"/>
              <a:t> περιβάλλον: </a:t>
            </a:r>
            <a:r>
              <a:rPr lang="el-GR" sz="2000" dirty="0" err="1"/>
              <a:t>Υποεπιφάνεια</a:t>
            </a:r>
            <a:r>
              <a:rPr lang="el-GR" sz="2000" dirty="0"/>
              <a:t> </a:t>
            </a:r>
            <a:r>
              <a:rPr lang="en-US" sz="2000" dirty="0"/>
              <a:t>(</a:t>
            </a:r>
            <a:r>
              <a:rPr lang="el-GR" sz="2000" dirty="0"/>
              <a:t>ανοιχτό σύστημα) </a:t>
            </a:r>
            <a:r>
              <a:rPr lang="el-GR" sz="2000" dirty="0">
                <a:sym typeface="Wingdings" pitchFamily="2" charset="2"/>
              </a:rPr>
              <a:t> </a:t>
            </a:r>
          </a:p>
          <a:p>
            <a:pPr lvl="1">
              <a:spcBef>
                <a:spcPct val="50000"/>
              </a:spcBef>
            </a:pPr>
            <a:r>
              <a:rPr lang="el-GR" sz="2000" dirty="0">
                <a:sym typeface="Wingdings" pitchFamily="2" charset="2"/>
              </a:rPr>
              <a:t>Συνθήκες Ρ, Τ	&gt; αποσάθρωσης</a:t>
            </a:r>
          </a:p>
          <a:p>
            <a:pPr lvl="4">
              <a:spcBef>
                <a:spcPct val="50000"/>
              </a:spcBef>
            </a:pPr>
            <a:r>
              <a:rPr lang="el-GR" sz="20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	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&lt;</a:t>
            </a:r>
            <a:r>
              <a:rPr lang="el-GR" sz="20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μεταμόρφωσης</a:t>
            </a:r>
            <a:endParaRPr lang="el-GR" sz="2000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57200" y="3888388"/>
            <a:ext cx="8229600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l-GR" sz="2000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Παράγοντες: 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dirty="0" smtClean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Αρχική </a:t>
            </a:r>
            <a:r>
              <a:rPr lang="el-GR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σύσταση ιζήματος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Μέγεθος των κόκκων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Περιβάλλον απόθεσης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Ρ, Τ κατά την κάλυψη</a:t>
            </a:r>
          </a:p>
          <a:p>
            <a:pPr marL="800100" lvl="1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l-GR" dirty="0"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Βάθος βύθισης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497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ΥΠΟΕΠΙΦΑΝΕΙΑΚΗ ΠΙΕΣΗ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l-GR" sz="1800" dirty="0"/>
              <a:t>Ολική πίεση (</a:t>
            </a:r>
            <a:r>
              <a:rPr lang="en-US" sz="1800" dirty="0" err="1" smtClean="0"/>
              <a:t>P</a:t>
            </a:r>
            <a:r>
              <a:rPr lang="en-US" sz="1800" baseline="-25000" dirty="0" err="1" smtClean="0"/>
              <a:t>b</a:t>
            </a:r>
            <a:r>
              <a:rPr lang="el-GR" sz="1800" dirty="0"/>
              <a:t>)</a:t>
            </a:r>
            <a:r>
              <a:rPr lang="en-US" sz="1800" dirty="0"/>
              <a:t> </a:t>
            </a:r>
            <a:r>
              <a:rPr lang="el-GR" sz="1800" dirty="0"/>
              <a:t>στις επαφές των κόκκων από τα υπερκείμενα ιζήματα:</a:t>
            </a:r>
          </a:p>
          <a:p>
            <a:pPr lvl="1">
              <a:spcBef>
                <a:spcPct val="50000"/>
              </a:spcBef>
            </a:pPr>
            <a:r>
              <a:rPr lang="en-US" sz="1800" dirty="0" err="1"/>
              <a:t>P</a:t>
            </a:r>
            <a:r>
              <a:rPr lang="en-US" sz="1800" baseline="-25000" dirty="0" err="1"/>
              <a:t>b</a:t>
            </a:r>
            <a:r>
              <a:rPr lang="en-US" sz="1800" dirty="0"/>
              <a:t> = </a:t>
            </a:r>
            <a:r>
              <a:rPr lang="el-GR" sz="1800" dirty="0"/>
              <a:t>σ</a:t>
            </a:r>
            <a:r>
              <a:rPr lang="en-US" sz="1800" baseline="-25000" dirty="0" err="1"/>
              <a:t>bw</a:t>
            </a:r>
            <a:r>
              <a:rPr lang="en-US" sz="1800" dirty="0"/>
              <a:t> x </a:t>
            </a:r>
            <a:r>
              <a:rPr lang="en-US" sz="1800" i="1" dirty="0"/>
              <a:t>g</a:t>
            </a:r>
            <a:r>
              <a:rPr lang="en-US" sz="1800" dirty="0"/>
              <a:t> x h</a:t>
            </a:r>
          </a:p>
          <a:p>
            <a:pPr lvl="1">
              <a:spcBef>
                <a:spcPct val="50000"/>
              </a:spcBef>
            </a:pPr>
            <a:r>
              <a:rPr lang="el-GR" sz="1800" dirty="0"/>
              <a:t>σ</a:t>
            </a:r>
            <a:r>
              <a:rPr lang="en-US" sz="1800" baseline="-25000" dirty="0" err="1"/>
              <a:t>bw</a:t>
            </a:r>
            <a:r>
              <a:rPr lang="en-US" sz="1800" dirty="0"/>
              <a:t> </a:t>
            </a:r>
            <a:r>
              <a:rPr lang="el-GR" sz="1800" dirty="0"/>
              <a:t>: ολική υγρή πυκνότητα ιζήματος ή το άθροισμα μερικών πυκνοτήτων νερού και ιζήματος</a:t>
            </a:r>
          </a:p>
          <a:p>
            <a:pPr lvl="1">
              <a:spcBef>
                <a:spcPct val="50000"/>
              </a:spcBef>
            </a:pPr>
            <a:r>
              <a:rPr lang="en-US" sz="1800" dirty="0"/>
              <a:t>h</a:t>
            </a:r>
            <a:r>
              <a:rPr lang="el-GR" sz="1800" dirty="0"/>
              <a:t>:</a:t>
            </a:r>
            <a:r>
              <a:rPr lang="en-US" sz="1800" dirty="0"/>
              <a:t> </a:t>
            </a:r>
            <a:r>
              <a:rPr lang="el-GR" sz="1800" dirty="0"/>
              <a:t>ύψος ιζηματογενούς στήλης</a:t>
            </a:r>
          </a:p>
          <a:p>
            <a:pPr lvl="1">
              <a:spcBef>
                <a:spcPct val="50000"/>
              </a:spcBef>
            </a:pPr>
            <a:r>
              <a:rPr lang="en-US" sz="1800" i="1" dirty="0"/>
              <a:t>g</a:t>
            </a:r>
            <a:r>
              <a:rPr lang="en-US" sz="1800" dirty="0"/>
              <a:t>: </a:t>
            </a:r>
            <a:r>
              <a:rPr lang="el-GR" sz="1800" dirty="0"/>
              <a:t>επιτάχυνση της βαρύτητας</a:t>
            </a:r>
          </a:p>
          <a:p>
            <a:r>
              <a:rPr lang="el-GR" sz="1800" dirty="0"/>
              <a:t>Γραμμική αύξηση  </a:t>
            </a:r>
            <a:r>
              <a:rPr lang="en-US" sz="1800" dirty="0" err="1"/>
              <a:t>P</a:t>
            </a:r>
            <a:r>
              <a:rPr lang="en-US" sz="1800" baseline="-25000" dirty="0" err="1"/>
              <a:t>b</a:t>
            </a:r>
            <a:r>
              <a:rPr lang="en-US" sz="1800" dirty="0"/>
              <a:t> </a:t>
            </a:r>
            <a:r>
              <a:rPr lang="el-GR" sz="1800" dirty="0"/>
              <a:t>με το βάθος</a:t>
            </a:r>
            <a:r>
              <a:rPr lang="en-US" sz="1800" dirty="0"/>
              <a:t>. </a:t>
            </a:r>
            <a:r>
              <a:rPr lang="el-GR" sz="1800" dirty="0"/>
              <a:t>Υπολογισμός πίεσης σε βάθος </a:t>
            </a:r>
            <a:r>
              <a:rPr lang="en-US" sz="1800" dirty="0"/>
              <a:t>h2</a:t>
            </a:r>
            <a:r>
              <a:rPr lang="el-GR" sz="1800" dirty="0"/>
              <a:t> από την επιφάνεια </a:t>
            </a:r>
            <a:r>
              <a:rPr lang="en-US" sz="1800" dirty="0"/>
              <a:t>h</a:t>
            </a:r>
            <a:r>
              <a:rPr lang="en-US" sz="1800" baseline="-25000" dirty="0"/>
              <a:t>o</a:t>
            </a:r>
            <a:r>
              <a:rPr lang="el-GR" sz="1800" dirty="0"/>
              <a:t>:</a:t>
            </a:r>
          </a:p>
          <a:p>
            <a:pPr>
              <a:spcBef>
                <a:spcPct val="50000"/>
              </a:spcBef>
            </a:pPr>
            <a:r>
              <a:rPr lang="el-GR" sz="1800" dirty="0" smtClean="0"/>
              <a:t>Πίεση </a:t>
            </a:r>
            <a:r>
              <a:rPr lang="el-GR" sz="1800" dirty="0"/>
              <a:t>των πόρων (</a:t>
            </a:r>
            <a:r>
              <a:rPr lang="en-US" sz="1800" dirty="0"/>
              <a:t>P</a:t>
            </a:r>
            <a:r>
              <a:rPr lang="en-US" sz="1800" baseline="-25000" dirty="0"/>
              <a:t>p</a:t>
            </a:r>
            <a:r>
              <a:rPr lang="el-GR" sz="1800" dirty="0"/>
              <a:t>) :Απομονωμένοι πόροι (π.χ. πηλίτες) </a:t>
            </a:r>
            <a:r>
              <a:rPr lang="el-GR" sz="1800" dirty="0">
                <a:sym typeface="Wingdings" pitchFamily="2" charset="2"/>
              </a:rPr>
              <a:t></a:t>
            </a:r>
            <a:r>
              <a:rPr lang="en-US" sz="1800" dirty="0"/>
              <a:t>P</a:t>
            </a:r>
            <a:r>
              <a:rPr lang="en-US" sz="1800" baseline="-25000" dirty="0"/>
              <a:t>p</a:t>
            </a:r>
            <a:r>
              <a:rPr lang="el-GR" sz="1800" dirty="0"/>
              <a:t> </a:t>
            </a:r>
            <a:r>
              <a:rPr lang="en-US" sz="1800" dirty="0"/>
              <a:t>= </a:t>
            </a:r>
            <a:r>
              <a:rPr lang="en-US" sz="1800" dirty="0" err="1"/>
              <a:t>P</a:t>
            </a:r>
            <a:r>
              <a:rPr lang="en-US" sz="1800" baseline="-25000" dirty="0" err="1"/>
              <a:t>b</a:t>
            </a:r>
            <a:endParaRPr lang="el-GR" sz="1800" baseline="-25000" dirty="0"/>
          </a:p>
          <a:p>
            <a:pPr marL="0" indent="0">
              <a:spcBef>
                <a:spcPct val="50000"/>
              </a:spcBef>
              <a:buNone/>
            </a:pPr>
            <a:endParaRPr lang="el-GR" sz="1800" dirty="0"/>
          </a:p>
          <a:p>
            <a:pPr marL="0" indent="0">
              <a:spcBef>
                <a:spcPct val="50000"/>
              </a:spcBef>
              <a:buNone/>
            </a:pPr>
            <a:r>
              <a:rPr lang="el-GR" sz="1800" dirty="0"/>
              <a:t>		Αλληλοσυνδεόμενοι πόροι </a:t>
            </a:r>
            <a:r>
              <a:rPr lang="el-GR" sz="1800" dirty="0">
                <a:sym typeface="Wingdings" pitchFamily="2" charset="2"/>
              </a:rPr>
              <a:t> Υδροστατική πίεση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l-GR" sz="1800" dirty="0">
                <a:sym typeface="Wingdings" pitchFamily="2" charset="2"/>
              </a:rPr>
              <a:t>		</a:t>
            </a:r>
            <a:r>
              <a:rPr lang="en-US" sz="1800" dirty="0">
                <a:sym typeface="Wingdings" pitchFamily="2" charset="2"/>
              </a:rPr>
              <a:t>P</a:t>
            </a:r>
            <a:r>
              <a:rPr lang="en-US" sz="1800" baseline="-25000" dirty="0">
                <a:sym typeface="Wingdings" pitchFamily="2" charset="2"/>
              </a:rPr>
              <a:t>p</a:t>
            </a:r>
            <a:r>
              <a:rPr lang="en-US" sz="1800" dirty="0">
                <a:sym typeface="Wingdings" pitchFamily="2" charset="2"/>
              </a:rPr>
              <a:t> = </a:t>
            </a:r>
            <a:r>
              <a:rPr lang="el-GR" sz="1800" dirty="0">
                <a:sym typeface="Wingdings" pitchFamily="2" charset="2"/>
              </a:rPr>
              <a:t>ρ</a:t>
            </a:r>
            <a:r>
              <a:rPr lang="en-US" sz="1800" dirty="0">
                <a:sym typeface="Wingdings" pitchFamily="2" charset="2"/>
              </a:rPr>
              <a:t> x g x h</a:t>
            </a:r>
            <a:r>
              <a:rPr lang="el-GR" sz="1800" dirty="0">
                <a:sym typeface="Wingdings" pitchFamily="2" charset="2"/>
              </a:rPr>
              <a:t>, όπου ρ η πυκνότητα του νερού</a:t>
            </a:r>
          </a:p>
          <a:p>
            <a:endParaRPr lang="el-GR" sz="2400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529647"/>
              </p:ext>
            </p:extLst>
          </p:nvPr>
        </p:nvGraphicFramePr>
        <p:xfrm>
          <a:off x="3347864" y="4867080"/>
          <a:ext cx="1872208" cy="607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Εξίσωση" r:id="rId4" imgW="927000" imgH="330120" progId="Equation.3">
                  <p:embed/>
                </p:oleObj>
              </mc:Choice>
              <mc:Fallback>
                <p:oleObj name="Εξίσωση" r:id="rId4" imgW="9270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867080"/>
                        <a:ext cx="1872208" cy="6079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43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5075BC"/>
                </a:solidFill>
              </a:rPr>
              <a:t>ΔΙΑΓΕΝΕΤΙΚΑ ΒΑΣΙΛΕΙΑ</a:t>
            </a:r>
            <a:endParaRPr lang="en-US" dirty="0">
              <a:solidFill>
                <a:srgbClr val="5075BC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19672" y="1449427"/>
            <a:ext cx="6192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err="1"/>
              <a:t>Κριτήριο</a:t>
            </a:r>
            <a:r>
              <a:rPr lang="en-US" sz="2000" dirty="0"/>
              <a:t>: </a:t>
            </a:r>
            <a:r>
              <a:rPr lang="en-US" sz="2000" dirty="0" err="1"/>
              <a:t>Φύση</a:t>
            </a:r>
            <a:r>
              <a:rPr lang="en-US" sz="2000" dirty="0"/>
              <a:t> </a:t>
            </a:r>
            <a:r>
              <a:rPr lang="en-US" sz="2000" dirty="0" err="1"/>
              <a:t>υγρής</a:t>
            </a:r>
            <a:r>
              <a:rPr lang="en-US" sz="2000" dirty="0"/>
              <a:t> </a:t>
            </a:r>
            <a:r>
              <a:rPr lang="en-US" sz="2000" dirty="0" err="1"/>
              <a:t>φάσης</a:t>
            </a:r>
            <a:r>
              <a:rPr lang="en-US" sz="2000" dirty="0"/>
              <a:t> </a:t>
            </a:r>
            <a:r>
              <a:rPr lang="en-US" sz="2000" dirty="0" err="1"/>
              <a:t>των</a:t>
            </a:r>
            <a:r>
              <a:rPr lang="en-US" sz="2000" dirty="0"/>
              <a:t> π</a:t>
            </a:r>
            <a:r>
              <a:rPr lang="en-US" sz="2000" dirty="0" err="1"/>
              <a:t>όρων</a:t>
            </a:r>
            <a:r>
              <a:rPr lang="en-US" sz="2000" dirty="0"/>
              <a:t> </a:t>
            </a:r>
            <a:r>
              <a:rPr lang="en-US" sz="2000" dirty="0" err="1"/>
              <a:t>των</a:t>
            </a:r>
            <a:r>
              <a:rPr lang="en-US" sz="2000" dirty="0"/>
              <a:t> </a:t>
            </a:r>
            <a:r>
              <a:rPr lang="en-US" sz="2000" dirty="0" err="1"/>
              <a:t>ιζημάτων</a:t>
            </a:r>
            <a:endParaRPr lang="en-US" sz="2000" dirty="0"/>
          </a:p>
        </p:txBody>
      </p:sp>
      <p:sp>
        <p:nvSpPr>
          <p:cNvPr id="4" name="Freeform 9"/>
          <p:cNvSpPr>
            <a:spLocks/>
          </p:cNvSpPr>
          <p:nvPr/>
        </p:nvSpPr>
        <p:spPr bwMode="auto">
          <a:xfrm>
            <a:off x="4756811" y="3754016"/>
            <a:ext cx="3733800" cy="1219200"/>
          </a:xfrm>
          <a:custGeom>
            <a:avLst/>
            <a:gdLst/>
            <a:ahLst/>
            <a:cxnLst>
              <a:cxn ang="0">
                <a:pos x="2352" y="0"/>
              </a:cxn>
              <a:cxn ang="0">
                <a:pos x="2352" y="768"/>
              </a:cxn>
              <a:cxn ang="0">
                <a:pos x="2016" y="720"/>
              </a:cxn>
              <a:cxn ang="0">
                <a:pos x="1824" y="528"/>
              </a:cxn>
              <a:cxn ang="0">
                <a:pos x="1392" y="480"/>
              </a:cxn>
              <a:cxn ang="0">
                <a:pos x="1008" y="432"/>
              </a:cxn>
              <a:cxn ang="0">
                <a:pos x="864" y="336"/>
              </a:cxn>
              <a:cxn ang="0">
                <a:pos x="624" y="192"/>
              </a:cxn>
              <a:cxn ang="0">
                <a:pos x="528" y="192"/>
              </a:cxn>
              <a:cxn ang="0">
                <a:pos x="432" y="144"/>
              </a:cxn>
              <a:cxn ang="0">
                <a:pos x="288" y="144"/>
              </a:cxn>
              <a:cxn ang="0">
                <a:pos x="240" y="96"/>
              </a:cxn>
              <a:cxn ang="0">
                <a:pos x="96" y="48"/>
              </a:cxn>
              <a:cxn ang="0">
                <a:pos x="0" y="0"/>
              </a:cxn>
              <a:cxn ang="0">
                <a:pos x="2352" y="0"/>
              </a:cxn>
            </a:cxnLst>
            <a:rect l="0" t="0" r="r" b="b"/>
            <a:pathLst>
              <a:path w="2352" h="768">
                <a:moveTo>
                  <a:pt x="2352" y="0"/>
                </a:moveTo>
                <a:lnTo>
                  <a:pt x="2352" y="768"/>
                </a:lnTo>
                <a:lnTo>
                  <a:pt x="2016" y="720"/>
                </a:lnTo>
                <a:lnTo>
                  <a:pt x="1824" y="528"/>
                </a:lnTo>
                <a:lnTo>
                  <a:pt x="1392" y="480"/>
                </a:lnTo>
                <a:lnTo>
                  <a:pt x="1008" y="432"/>
                </a:lnTo>
                <a:lnTo>
                  <a:pt x="864" y="336"/>
                </a:lnTo>
                <a:lnTo>
                  <a:pt x="624" y="192"/>
                </a:lnTo>
                <a:lnTo>
                  <a:pt x="528" y="192"/>
                </a:lnTo>
                <a:lnTo>
                  <a:pt x="432" y="144"/>
                </a:lnTo>
                <a:lnTo>
                  <a:pt x="288" y="144"/>
                </a:lnTo>
                <a:lnTo>
                  <a:pt x="240" y="96"/>
                </a:lnTo>
                <a:lnTo>
                  <a:pt x="96" y="48"/>
                </a:lnTo>
                <a:lnTo>
                  <a:pt x="0" y="0"/>
                </a:lnTo>
                <a:lnTo>
                  <a:pt x="2352" y="0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Freeform 10"/>
          <p:cNvSpPr>
            <a:spLocks/>
          </p:cNvSpPr>
          <p:nvPr/>
        </p:nvSpPr>
        <p:spPr bwMode="auto">
          <a:xfrm>
            <a:off x="794411" y="1772816"/>
            <a:ext cx="7696200" cy="4419600"/>
          </a:xfrm>
          <a:custGeom>
            <a:avLst/>
            <a:gdLst/>
            <a:ahLst/>
            <a:cxnLst>
              <a:cxn ang="0">
                <a:pos x="48" y="48"/>
              </a:cxn>
              <a:cxn ang="0">
                <a:pos x="192" y="96"/>
              </a:cxn>
              <a:cxn ang="0">
                <a:pos x="336" y="144"/>
              </a:cxn>
              <a:cxn ang="0">
                <a:pos x="432" y="240"/>
              </a:cxn>
              <a:cxn ang="0">
                <a:pos x="672" y="288"/>
              </a:cxn>
              <a:cxn ang="0">
                <a:pos x="768" y="336"/>
              </a:cxn>
              <a:cxn ang="0">
                <a:pos x="960" y="336"/>
              </a:cxn>
              <a:cxn ang="0">
                <a:pos x="1008" y="384"/>
              </a:cxn>
              <a:cxn ang="0">
                <a:pos x="1200" y="384"/>
              </a:cxn>
              <a:cxn ang="0">
                <a:pos x="1248" y="432"/>
              </a:cxn>
              <a:cxn ang="0">
                <a:pos x="1296" y="432"/>
              </a:cxn>
              <a:cxn ang="0">
                <a:pos x="1344" y="432"/>
              </a:cxn>
              <a:cxn ang="0">
                <a:pos x="1392" y="528"/>
              </a:cxn>
              <a:cxn ang="0">
                <a:pos x="1488" y="576"/>
              </a:cxn>
              <a:cxn ang="0">
                <a:pos x="1680" y="672"/>
              </a:cxn>
              <a:cxn ang="0">
                <a:pos x="1776" y="768"/>
              </a:cxn>
              <a:cxn ang="0">
                <a:pos x="2160" y="912"/>
              </a:cxn>
              <a:cxn ang="0">
                <a:pos x="2304" y="1056"/>
              </a:cxn>
              <a:cxn ang="0">
                <a:pos x="2352" y="1248"/>
              </a:cxn>
              <a:cxn ang="0">
                <a:pos x="2496" y="1248"/>
              </a:cxn>
              <a:cxn ang="0">
                <a:pos x="2592" y="1296"/>
              </a:cxn>
              <a:cxn ang="0">
                <a:pos x="2880" y="1392"/>
              </a:cxn>
              <a:cxn ang="0">
                <a:pos x="3120" y="1440"/>
              </a:cxn>
              <a:cxn ang="0">
                <a:pos x="3312" y="1536"/>
              </a:cxn>
              <a:cxn ang="0">
                <a:pos x="3504" y="1680"/>
              </a:cxn>
              <a:cxn ang="0">
                <a:pos x="3888" y="1728"/>
              </a:cxn>
              <a:cxn ang="0">
                <a:pos x="4320" y="1776"/>
              </a:cxn>
              <a:cxn ang="0">
                <a:pos x="4512" y="1968"/>
              </a:cxn>
              <a:cxn ang="0">
                <a:pos x="4848" y="2016"/>
              </a:cxn>
              <a:cxn ang="0">
                <a:pos x="4848" y="2784"/>
              </a:cxn>
              <a:cxn ang="0">
                <a:pos x="0" y="2784"/>
              </a:cxn>
              <a:cxn ang="0">
                <a:pos x="0" y="0"/>
              </a:cxn>
              <a:cxn ang="0">
                <a:pos x="48" y="48"/>
              </a:cxn>
            </a:cxnLst>
            <a:rect l="0" t="0" r="r" b="b"/>
            <a:pathLst>
              <a:path w="4848" h="2784">
                <a:moveTo>
                  <a:pt x="48" y="48"/>
                </a:moveTo>
                <a:lnTo>
                  <a:pt x="192" y="96"/>
                </a:lnTo>
                <a:lnTo>
                  <a:pt x="336" y="144"/>
                </a:lnTo>
                <a:lnTo>
                  <a:pt x="432" y="240"/>
                </a:lnTo>
                <a:lnTo>
                  <a:pt x="672" y="288"/>
                </a:lnTo>
                <a:lnTo>
                  <a:pt x="768" y="336"/>
                </a:lnTo>
                <a:lnTo>
                  <a:pt x="960" y="336"/>
                </a:lnTo>
                <a:lnTo>
                  <a:pt x="1008" y="384"/>
                </a:lnTo>
                <a:lnTo>
                  <a:pt x="1200" y="384"/>
                </a:lnTo>
                <a:lnTo>
                  <a:pt x="1248" y="432"/>
                </a:lnTo>
                <a:lnTo>
                  <a:pt x="1296" y="432"/>
                </a:lnTo>
                <a:lnTo>
                  <a:pt x="1344" y="432"/>
                </a:lnTo>
                <a:lnTo>
                  <a:pt x="1392" y="528"/>
                </a:lnTo>
                <a:lnTo>
                  <a:pt x="1488" y="576"/>
                </a:lnTo>
                <a:lnTo>
                  <a:pt x="1680" y="672"/>
                </a:lnTo>
                <a:lnTo>
                  <a:pt x="1776" y="768"/>
                </a:lnTo>
                <a:lnTo>
                  <a:pt x="2160" y="912"/>
                </a:lnTo>
                <a:lnTo>
                  <a:pt x="2304" y="1056"/>
                </a:lnTo>
                <a:lnTo>
                  <a:pt x="2352" y="1248"/>
                </a:lnTo>
                <a:lnTo>
                  <a:pt x="2496" y="1248"/>
                </a:lnTo>
                <a:lnTo>
                  <a:pt x="2592" y="1296"/>
                </a:lnTo>
                <a:lnTo>
                  <a:pt x="2880" y="1392"/>
                </a:lnTo>
                <a:lnTo>
                  <a:pt x="3120" y="1440"/>
                </a:lnTo>
                <a:lnTo>
                  <a:pt x="3312" y="1536"/>
                </a:lnTo>
                <a:lnTo>
                  <a:pt x="3504" y="1680"/>
                </a:lnTo>
                <a:lnTo>
                  <a:pt x="3888" y="1728"/>
                </a:lnTo>
                <a:lnTo>
                  <a:pt x="4320" y="1776"/>
                </a:lnTo>
                <a:lnTo>
                  <a:pt x="4512" y="1968"/>
                </a:lnTo>
                <a:lnTo>
                  <a:pt x="4848" y="2016"/>
                </a:lnTo>
                <a:lnTo>
                  <a:pt x="4848" y="2784"/>
                </a:lnTo>
                <a:lnTo>
                  <a:pt x="0" y="2784"/>
                </a:lnTo>
                <a:lnTo>
                  <a:pt x="0" y="0"/>
                </a:lnTo>
                <a:lnTo>
                  <a:pt x="48" y="48"/>
                </a:lnTo>
                <a:close/>
              </a:path>
            </a:pathLst>
          </a:custGeom>
          <a:gradFill rotWithShape="0">
            <a:gsLst>
              <a:gs pos="0">
                <a:srgbClr val="FFCC00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Freeform 11"/>
          <p:cNvSpPr>
            <a:spLocks/>
          </p:cNvSpPr>
          <p:nvPr/>
        </p:nvSpPr>
        <p:spPr bwMode="auto">
          <a:xfrm>
            <a:off x="794411" y="3042816"/>
            <a:ext cx="3733800" cy="7112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288" y="16"/>
              </a:cxn>
              <a:cxn ang="0">
                <a:pos x="912" y="112"/>
              </a:cxn>
              <a:cxn ang="0">
                <a:pos x="1776" y="304"/>
              </a:cxn>
              <a:cxn ang="0">
                <a:pos x="2352" y="448"/>
              </a:cxn>
            </a:cxnLst>
            <a:rect l="0" t="0" r="r" b="b"/>
            <a:pathLst>
              <a:path w="2352" h="448">
                <a:moveTo>
                  <a:pt x="0" y="16"/>
                </a:moveTo>
                <a:cubicBezTo>
                  <a:pt x="68" y="8"/>
                  <a:pt x="136" y="0"/>
                  <a:pt x="288" y="16"/>
                </a:cubicBezTo>
                <a:cubicBezTo>
                  <a:pt x="440" y="32"/>
                  <a:pt x="664" y="64"/>
                  <a:pt x="912" y="112"/>
                </a:cubicBezTo>
                <a:cubicBezTo>
                  <a:pt x="1160" y="160"/>
                  <a:pt x="1536" y="248"/>
                  <a:pt x="1776" y="304"/>
                </a:cubicBezTo>
                <a:cubicBezTo>
                  <a:pt x="2016" y="360"/>
                  <a:pt x="2184" y="404"/>
                  <a:pt x="2352" y="44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4528211" y="3754016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8490611" y="3754016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305207"/>
              </p:ext>
            </p:extLst>
          </p:nvPr>
        </p:nvGraphicFramePr>
        <p:xfrm>
          <a:off x="7195211" y="3906416"/>
          <a:ext cx="8842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Clip" r:id="rId4" imgW="5120640" imgH="1804680" progId="">
                  <p:embed/>
                </p:oleObj>
              </mc:Choice>
              <mc:Fallback>
                <p:oleObj name="Clip" r:id="rId4" imgW="5120640" imgH="1804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5211" y="3906416"/>
                        <a:ext cx="88423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CC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5" descr="Dashed horizontal"/>
          <p:cNvSpPr>
            <a:spLocks noChangeArrowheads="1"/>
          </p:cNvSpPr>
          <p:nvPr/>
        </p:nvSpPr>
        <p:spPr bwMode="auto">
          <a:xfrm>
            <a:off x="794411" y="5201816"/>
            <a:ext cx="7696200" cy="990600"/>
          </a:xfrm>
          <a:prstGeom prst="rect">
            <a:avLst/>
          </a:prstGeom>
          <a:pattFill prst="dashHorz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4147211" y="3754016"/>
            <a:ext cx="4343400" cy="1447800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384" y="0"/>
              </a:cxn>
              <a:cxn ang="0">
                <a:pos x="576" y="96"/>
              </a:cxn>
              <a:cxn ang="0">
                <a:pos x="816" y="144"/>
              </a:cxn>
              <a:cxn ang="0">
                <a:pos x="1008" y="192"/>
              </a:cxn>
              <a:cxn ang="0">
                <a:pos x="1200" y="288"/>
              </a:cxn>
              <a:cxn ang="0">
                <a:pos x="1392" y="432"/>
              </a:cxn>
              <a:cxn ang="0">
                <a:pos x="1728" y="480"/>
              </a:cxn>
              <a:cxn ang="0">
                <a:pos x="2160" y="528"/>
              </a:cxn>
              <a:cxn ang="0">
                <a:pos x="2208" y="528"/>
              </a:cxn>
              <a:cxn ang="0">
                <a:pos x="2400" y="720"/>
              </a:cxn>
              <a:cxn ang="0">
                <a:pos x="2544" y="720"/>
              </a:cxn>
              <a:cxn ang="0">
                <a:pos x="2736" y="768"/>
              </a:cxn>
              <a:cxn ang="0">
                <a:pos x="2736" y="912"/>
              </a:cxn>
              <a:cxn ang="0">
                <a:pos x="192" y="912"/>
              </a:cxn>
              <a:cxn ang="0">
                <a:pos x="240" y="816"/>
              </a:cxn>
              <a:cxn ang="0">
                <a:pos x="288" y="816"/>
              </a:cxn>
              <a:cxn ang="0">
                <a:pos x="192" y="768"/>
              </a:cxn>
              <a:cxn ang="0">
                <a:pos x="336" y="720"/>
              </a:cxn>
              <a:cxn ang="0">
                <a:pos x="144" y="720"/>
              </a:cxn>
              <a:cxn ang="0">
                <a:pos x="432" y="672"/>
              </a:cxn>
              <a:cxn ang="0">
                <a:pos x="144" y="624"/>
              </a:cxn>
              <a:cxn ang="0">
                <a:pos x="480" y="576"/>
              </a:cxn>
              <a:cxn ang="0">
                <a:pos x="96" y="528"/>
              </a:cxn>
              <a:cxn ang="0">
                <a:pos x="384" y="480"/>
              </a:cxn>
              <a:cxn ang="0">
                <a:pos x="48" y="432"/>
              </a:cxn>
              <a:cxn ang="0">
                <a:pos x="384" y="336"/>
              </a:cxn>
              <a:cxn ang="0">
                <a:pos x="48" y="288"/>
              </a:cxn>
              <a:cxn ang="0">
                <a:pos x="384" y="192"/>
              </a:cxn>
              <a:cxn ang="0">
                <a:pos x="0" y="144"/>
              </a:cxn>
              <a:cxn ang="0">
                <a:pos x="288" y="96"/>
              </a:cxn>
              <a:cxn ang="0">
                <a:pos x="48" y="96"/>
              </a:cxn>
              <a:cxn ang="0">
                <a:pos x="240" y="0"/>
              </a:cxn>
            </a:cxnLst>
            <a:rect l="0" t="0" r="r" b="b"/>
            <a:pathLst>
              <a:path w="2736" h="912">
                <a:moveTo>
                  <a:pt x="240" y="0"/>
                </a:moveTo>
                <a:lnTo>
                  <a:pt x="384" y="0"/>
                </a:lnTo>
                <a:lnTo>
                  <a:pt x="576" y="96"/>
                </a:lnTo>
                <a:lnTo>
                  <a:pt x="816" y="144"/>
                </a:lnTo>
                <a:lnTo>
                  <a:pt x="1008" y="192"/>
                </a:lnTo>
                <a:lnTo>
                  <a:pt x="1200" y="288"/>
                </a:lnTo>
                <a:lnTo>
                  <a:pt x="1392" y="432"/>
                </a:lnTo>
                <a:lnTo>
                  <a:pt x="1728" y="480"/>
                </a:lnTo>
                <a:lnTo>
                  <a:pt x="2160" y="528"/>
                </a:lnTo>
                <a:lnTo>
                  <a:pt x="2208" y="528"/>
                </a:lnTo>
                <a:lnTo>
                  <a:pt x="2400" y="720"/>
                </a:lnTo>
                <a:lnTo>
                  <a:pt x="2544" y="720"/>
                </a:lnTo>
                <a:lnTo>
                  <a:pt x="2736" y="768"/>
                </a:lnTo>
                <a:lnTo>
                  <a:pt x="2736" y="912"/>
                </a:lnTo>
                <a:lnTo>
                  <a:pt x="192" y="912"/>
                </a:lnTo>
                <a:lnTo>
                  <a:pt x="240" y="816"/>
                </a:lnTo>
                <a:lnTo>
                  <a:pt x="288" y="816"/>
                </a:lnTo>
                <a:lnTo>
                  <a:pt x="192" y="768"/>
                </a:lnTo>
                <a:lnTo>
                  <a:pt x="336" y="720"/>
                </a:lnTo>
                <a:lnTo>
                  <a:pt x="144" y="720"/>
                </a:lnTo>
                <a:lnTo>
                  <a:pt x="432" y="672"/>
                </a:lnTo>
                <a:lnTo>
                  <a:pt x="144" y="624"/>
                </a:lnTo>
                <a:lnTo>
                  <a:pt x="480" y="576"/>
                </a:lnTo>
                <a:lnTo>
                  <a:pt x="96" y="528"/>
                </a:lnTo>
                <a:lnTo>
                  <a:pt x="384" y="480"/>
                </a:lnTo>
                <a:lnTo>
                  <a:pt x="48" y="432"/>
                </a:lnTo>
                <a:lnTo>
                  <a:pt x="384" y="336"/>
                </a:lnTo>
                <a:lnTo>
                  <a:pt x="48" y="288"/>
                </a:lnTo>
                <a:lnTo>
                  <a:pt x="384" y="192"/>
                </a:lnTo>
                <a:lnTo>
                  <a:pt x="0" y="144"/>
                </a:lnTo>
                <a:lnTo>
                  <a:pt x="288" y="96"/>
                </a:lnTo>
                <a:lnTo>
                  <a:pt x="48" y="96"/>
                </a:lnTo>
                <a:lnTo>
                  <a:pt x="240" y="0"/>
                </a:lnTo>
                <a:close/>
              </a:path>
            </a:pathLst>
          </a:custGeom>
          <a:gradFill rotWithShape="0">
            <a:gsLst>
              <a:gs pos="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1043607" y="3373016"/>
            <a:ext cx="2560749" cy="1524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 dirty="0"/>
              <a:t>2. </a:t>
            </a:r>
            <a:r>
              <a:rPr lang="en-US" b="1" dirty="0" err="1"/>
              <a:t>Φρε</a:t>
            </a:r>
            <a:r>
              <a:rPr lang="en-US" b="1" dirty="0"/>
              <a:t>ατικό μετεωρικό:</a:t>
            </a:r>
            <a:r>
              <a:rPr lang="en-US" dirty="0"/>
              <a:t> </a:t>
            </a:r>
          </a:p>
          <a:p>
            <a:pPr algn="ctr" eaLnBrk="0" hangingPunct="0"/>
            <a:r>
              <a:rPr lang="en-US" dirty="0" err="1"/>
              <a:t>Κορεσμένο</a:t>
            </a:r>
            <a:r>
              <a:rPr lang="en-US" dirty="0"/>
              <a:t> π</a:t>
            </a:r>
            <a:r>
              <a:rPr lang="en-US" dirty="0" err="1"/>
              <a:t>ορώδες</a:t>
            </a:r>
            <a:r>
              <a:rPr lang="en-US" dirty="0"/>
              <a:t>,</a:t>
            </a:r>
          </a:p>
          <a:p>
            <a:pPr algn="ctr" eaLnBrk="0" hangingPunct="0"/>
            <a:r>
              <a:rPr lang="en-US" dirty="0" err="1"/>
              <a:t>Εh</a:t>
            </a:r>
            <a:r>
              <a:rPr lang="en-US" dirty="0"/>
              <a:t> </a:t>
            </a:r>
            <a:r>
              <a:rPr lang="en-GB" dirty="0"/>
              <a:t>&lt; 0</a:t>
            </a:r>
          </a:p>
          <a:p>
            <a:pPr algn="ctr" eaLnBrk="0" hangingPunct="0"/>
            <a:r>
              <a:rPr lang="en-GB" dirty="0"/>
              <a:t>P, T </a:t>
            </a:r>
            <a:r>
              <a:rPr lang="el-GR" dirty="0"/>
              <a:t>επιφάνειας</a:t>
            </a:r>
            <a:endParaRPr lang="en-US" dirty="0"/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4833011" y="4199310"/>
            <a:ext cx="2475293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b="1" dirty="0"/>
              <a:t>3. Θα</a:t>
            </a:r>
            <a:r>
              <a:rPr lang="en-US" b="1" dirty="0" err="1"/>
              <a:t>λάσσιο</a:t>
            </a:r>
            <a:r>
              <a:rPr lang="en-US" b="1" dirty="0"/>
              <a:t>: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dirty="0" err="1"/>
              <a:t>Κορεσμένο</a:t>
            </a:r>
            <a:r>
              <a:rPr lang="en-US" dirty="0"/>
              <a:t> π</a:t>
            </a:r>
            <a:r>
              <a:rPr lang="en-US" dirty="0" err="1"/>
              <a:t>ορώδες</a:t>
            </a:r>
            <a:r>
              <a:rPr lang="en-US" dirty="0"/>
              <a:t> </a:t>
            </a:r>
            <a:r>
              <a:rPr lang="en-US" dirty="0" err="1"/>
              <a:t>με</a:t>
            </a:r>
            <a:r>
              <a:rPr lang="en-US" dirty="0"/>
              <a:t> θα</a:t>
            </a:r>
            <a:r>
              <a:rPr lang="en-US" dirty="0" err="1"/>
              <a:t>λάσσιο</a:t>
            </a:r>
            <a:r>
              <a:rPr lang="en-US" dirty="0"/>
              <a:t> </a:t>
            </a:r>
            <a:r>
              <a:rPr lang="en-US" dirty="0" err="1"/>
              <a:t>νερό</a:t>
            </a:r>
            <a:r>
              <a:rPr lang="en-US" dirty="0"/>
              <a:t>, Ρ, Τ επ</a:t>
            </a:r>
            <a:r>
              <a:rPr lang="en-US" dirty="0" err="1"/>
              <a:t>ιφάνει</a:t>
            </a:r>
            <a:r>
              <a:rPr lang="en-US" dirty="0"/>
              <a:t>ας</a:t>
            </a:r>
            <a:endParaRPr lang="en-US" b="1" dirty="0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2699411" y="5430416"/>
            <a:ext cx="37338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/>
              <a:t>4. Υπ</a:t>
            </a:r>
            <a:r>
              <a:rPr lang="en-US" b="1" dirty="0" err="1"/>
              <a:t>όγειο</a:t>
            </a:r>
            <a:r>
              <a:rPr lang="en-US" b="1" dirty="0"/>
              <a:t>: </a:t>
            </a:r>
            <a:r>
              <a:rPr lang="en-US" dirty="0" err="1"/>
              <a:t>Αύξηση</a:t>
            </a:r>
            <a:r>
              <a:rPr lang="en-US" b="1" dirty="0"/>
              <a:t> </a:t>
            </a:r>
            <a:r>
              <a:rPr lang="en-US" dirty="0"/>
              <a:t>Ρ, Τ </a:t>
            </a:r>
            <a:r>
              <a:rPr lang="en-US" dirty="0" err="1"/>
              <a:t>έν</a:t>
            </a:r>
            <a:r>
              <a:rPr lang="en-US" dirty="0"/>
              <a:t>αρξη ανακρυστάλλωσης ορυκτών</a:t>
            </a:r>
            <a:endParaRPr lang="en-US" b="1" dirty="0"/>
          </a:p>
        </p:txBody>
      </p:sp>
      <p:grpSp>
        <p:nvGrpSpPr>
          <p:cNvPr id="16" name="Group 24"/>
          <p:cNvGrpSpPr>
            <a:grpSpLocks/>
          </p:cNvGrpSpPr>
          <p:nvPr/>
        </p:nvGrpSpPr>
        <p:grpSpPr bwMode="auto">
          <a:xfrm>
            <a:off x="2013611" y="1749004"/>
            <a:ext cx="4246563" cy="1524000"/>
            <a:chOff x="1248" y="1281"/>
            <a:chExt cx="2675" cy="960"/>
          </a:xfrm>
        </p:grpSpPr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2003" y="1281"/>
              <a:ext cx="1920" cy="960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1" dirty="0">
                  <a:cs typeface="Times New Roman" panose="02020603050405020304" pitchFamily="18" charset="0"/>
                </a:rPr>
                <a:t>1. </a:t>
              </a:r>
              <a:r>
                <a:rPr lang="en-US" b="1" dirty="0" err="1">
                  <a:cs typeface="Times New Roman" panose="02020603050405020304" pitchFamily="18" charset="0"/>
                </a:rPr>
                <a:t>Οξυγονούχο</a:t>
              </a:r>
              <a:r>
                <a:rPr lang="en-US" b="1" dirty="0"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cs typeface="Times New Roman" panose="02020603050405020304" pitchFamily="18" charset="0"/>
                </a:rPr>
                <a:t>μετεωρικό</a:t>
              </a:r>
              <a:r>
                <a:rPr lang="en-US" b="1" dirty="0">
                  <a:cs typeface="Times New Roman" panose="02020603050405020304" pitchFamily="18" charset="0"/>
                </a:rPr>
                <a:t>:</a:t>
              </a:r>
              <a:r>
                <a:rPr lang="en-US" dirty="0">
                  <a:cs typeface="Times New Roman" panose="02020603050405020304" pitchFamily="18" charset="0"/>
                </a:rPr>
                <a:t> </a:t>
              </a:r>
            </a:p>
            <a:p>
              <a:pPr algn="ctr" eaLnBrk="0" hangingPunct="0"/>
              <a:r>
                <a:rPr lang="en-US" dirty="0" err="1">
                  <a:cs typeface="Times New Roman" panose="02020603050405020304" pitchFamily="18" charset="0"/>
                </a:rPr>
                <a:t>Ακόρεστο</a:t>
              </a:r>
              <a:r>
                <a:rPr lang="en-US" dirty="0">
                  <a:cs typeface="Times New Roman" panose="02020603050405020304" pitchFamily="18" charset="0"/>
                </a:rPr>
                <a:t> π</a:t>
              </a:r>
              <a:r>
                <a:rPr lang="en-US" dirty="0" err="1">
                  <a:cs typeface="Times New Roman" panose="02020603050405020304" pitchFamily="18" charset="0"/>
                </a:rPr>
                <a:t>ορώδες</a:t>
              </a:r>
              <a:r>
                <a:rPr lang="en-US" dirty="0">
                  <a:cs typeface="Times New Roman" panose="02020603050405020304" pitchFamily="18" charset="0"/>
                </a:rPr>
                <a:t>,</a:t>
              </a:r>
            </a:p>
            <a:p>
              <a:pPr algn="ctr" eaLnBrk="0" hangingPunct="0"/>
              <a:r>
                <a:rPr lang="en-US" dirty="0" err="1">
                  <a:cs typeface="Times New Roman" panose="02020603050405020304" pitchFamily="18" charset="0"/>
                </a:rPr>
                <a:t>Εh</a:t>
              </a:r>
              <a:r>
                <a:rPr lang="en-US" dirty="0">
                  <a:cs typeface="Times New Roman" panose="02020603050405020304" pitchFamily="18" charset="0"/>
                </a:rPr>
                <a:t> </a:t>
              </a:r>
              <a:r>
                <a:rPr lang="en-GB" dirty="0">
                  <a:cs typeface="Times New Roman" panose="02020603050405020304" pitchFamily="18" charset="0"/>
                </a:rPr>
                <a:t>&gt; 0</a:t>
              </a:r>
            </a:p>
            <a:p>
              <a:pPr algn="ctr" eaLnBrk="0" hangingPunct="0"/>
              <a:r>
                <a:rPr lang="en-GB" dirty="0">
                  <a:cs typeface="Times New Roman" panose="02020603050405020304" pitchFamily="18" charset="0"/>
                </a:rPr>
                <a:t>P, T </a:t>
              </a:r>
              <a:r>
                <a:rPr lang="el-GR" dirty="0">
                  <a:cs typeface="Times New Roman" panose="02020603050405020304" pitchFamily="18" charset="0"/>
                </a:rPr>
                <a:t>επιφάνειας</a:t>
              </a:r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 flipH="1">
              <a:off x="1248" y="1614"/>
              <a:ext cx="886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5018784" y="3158281"/>
            <a:ext cx="2057400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dirty="0" err="1"/>
              <a:t>Υδροφόρος</a:t>
            </a:r>
            <a:r>
              <a:rPr lang="en-US" sz="1600" dirty="0"/>
              <a:t> </a:t>
            </a:r>
            <a:r>
              <a:rPr lang="en-US" sz="1600" dirty="0" err="1"/>
              <a:t>ορίζοντ</a:t>
            </a:r>
            <a:r>
              <a:rPr lang="en-US" sz="1600" dirty="0"/>
              <a:t>ας</a:t>
            </a: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H="1">
            <a:off x="4071011" y="3448794"/>
            <a:ext cx="947772" cy="1528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03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ΣΥΣΤΑΣΗ ΝΕΡΟΥ ΠΟΡΩΝ </a:t>
            </a:r>
            <a:r>
              <a:rPr lang="el-GR" sz="4000" dirty="0" smtClean="0"/>
              <a:t>ΙΖΗΜΑΤΩΝ</a:t>
            </a:r>
            <a:endParaRPr lang="el-GR" sz="400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1800" dirty="0" smtClean="0"/>
              <a:t>Συμμετοχή </a:t>
            </a:r>
            <a:r>
              <a:rPr lang="el-GR" sz="1800" dirty="0"/>
              <a:t>στις χημικές αντιδράσεις και ένδειξη περιβάλλοντος αντιδράσεων. </a:t>
            </a:r>
          </a:p>
          <a:p>
            <a:r>
              <a:rPr lang="el-GR" sz="1800" dirty="0"/>
              <a:t>Μεταβολή χημικής σύστασης με το χρόνο και το βάθος λόγω αντιδράσεων μεταξύ στερεάς και υγρής φάσης.</a:t>
            </a:r>
          </a:p>
          <a:p>
            <a:r>
              <a:rPr lang="el-GR" sz="1800" dirty="0"/>
              <a:t>Αλληλένδετοι παράγοντες η ταχύτητα ιζηματογένεσης, το δυναμικό οξειδοαναγωγής και η περιεκτικότητα οργανικής ύλης:</a:t>
            </a:r>
          </a:p>
          <a:p>
            <a:pPr lvl="1">
              <a:spcBef>
                <a:spcPct val="50000"/>
              </a:spcBef>
            </a:pPr>
            <a:r>
              <a:rPr lang="el-GR" sz="1800" dirty="0"/>
              <a:t>↓ταχύτητα ιζ/σης </a:t>
            </a:r>
            <a:r>
              <a:rPr lang="el-GR" sz="1800" dirty="0">
                <a:sym typeface="Wingdings" pitchFamily="2" charset="2"/>
              </a:rPr>
              <a:t> ↓περιεκτικότητα οργανικής ύλης λόγω οξείδωσης (κατανάλωσης οξυγόνου νερού)  ↓</a:t>
            </a:r>
            <a:r>
              <a:rPr lang="en-US" sz="1800" dirty="0">
                <a:sym typeface="Wingdings" pitchFamily="2" charset="2"/>
              </a:rPr>
              <a:t>Eh</a:t>
            </a:r>
          </a:p>
          <a:p>
            <a:pPr lvl="1">
              <a:spcBef>
                <a:spcPct val="50000"/>
              </a:spcBef>
            </a:pPr>
            <a:r>
              <a:rPr lang="en-US" sz="1800" dirty="0">
                <a:sym typeface="Wingdings" pitchFamily="2" charset="2"/>
              </a:rPr>
              <a:t>↑ </a:t>
            </a:r>
            <a:r>
              <a:rPr lang="el-GR" sz="1800" dirty="0"/>
              <a:t>ταχύτητα ιζ/σης </a:t>
            </a:r>
            <a:r>
              <a:rPr lang="el-GR" sz="1800" dirty="0">
                <a:sym typeface="Wingdings" pitchFamily="2" charset="2"/>
              </a:rPr>
              <a:t> </a:t>
            </a:r>
            <a:r>
              <a:rPr lang="en-US" sz="1800" dirty="0">
                <a:sym typeface="Wingdings" pitchFamily="2" charset="2"/>
              </a:rPr>
              <a:t>↑</a:t>
            </a:r>
            <a:r>
              <a:rPr lang="el-GR" sz="1800" dirty="0">
                <a:sym typeface="Wingdings" pitchFamily="2" charset="2"/>
              </a:rPr>
              <a:t> περιεκτικότητα οργανικής ύλης  δράση βακτηρίων (κατανάλωση οξυγόνου από νιτρικές και θειικές ρίζες)  ↓</a:t>
            </a:r>
            <a:r>
              <a:rPr lang="en-US" sz="1800" dirty="0">
                <a:sym typeface="Wingdings" pitchFamily="2" charset="2"/>
              </a:rPr>
              <a:t>Eh</a:t>
            </a:r>
            <a:r>
              <a:rPr lang="el-GR" sz="1800" dirty="0">
                <a:sym typeface="Wingdings" pitchFamily="2" charset="2"/>
              </a:rPr>
              <a:t>, σχηματισμός μεθανίου και σιδηροπυρίτη. </a:t>
            </a:r>
          </a:p>
          <a:p>
            <a:pPr>
              <a:spcBef>
                <a:spcPct val="50000"/>
              </a:spcBef>
            </a:pPr>
            <a:r>
              <a:rPr lang="el-GR" sz="1800" dirty="0">
                <a:sym typeface="Wingdings" pitchFamily="2" charset="2"/>
              </a:rPr>
              <a:t>Διάλυση πυριτίου, ασβεστίου σε μεγάλα βάθη  εμπλουτισμός νερού πόρων</a:t>
            </a:r>
          </a:p>
          <a:p>
            <a:pPr>
              <a:spcBef>
                <a:spcPct val="50000"/>
              </a:spcBef>
            </a:pPr>
            <a:r>
              <a:rPr lang="el-GR" sz="1800" dirty="0">
                <a:sym typeface="Wingdings" pitchFamily="2" charset="2"/>
              </a:rPr>
              <a:t> Αντιδράσεις νερού πόρων με αργιλοπυριτικά ορυκτά</a:t>
            </a:r>
            <a:r>
              <a:rPr lang="el-GR" sz="1800" dirty="0" smtClean="0">
                <a:sym typeface="Wingdings" pitchFamily="2" charset="2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0920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ΔΙΑΓΕΝΕΤΙΚΕΣ </a:t>
            </a:r>
            <a:r>
              <a:rPr lang="el-GR" dirty="0" smtClean="0"/>
              <a:t>ΔΙΕΡΓΑΣΙΕΣ</a:t>
            </a:r>
            <a:endParaRPr lang="el-GR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792658" y="1451644"/>
            <a:ext cx="355868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200" b="1" dirty="0" smtClean="0"/>
              <a:t>ΟΞΕΙΔΟΑΝΑΓΩΓΗ</a:t>
            </a:r>
            <a:endParaRPr lang="el-GR" sz="2200" b="1" dirty="0"/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200" b="1" dirty="0"/>
              <a:t>ΑΥΘΙΓΕΝΕΣΗ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200" b="1" dirty="0"/>
              <a:t>ΣΥΜΠΑΓΟΠΟΙΗΣΗ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200" b="1" dirty="0"/>
              <a:t>ΣΥΓΚΟΛΛΗΣΗ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200" b="1" dirty="0"/>
              <a:t>ΔΙΑΧΥΣΗ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37129" y="3990475"/>
            <a:ext cx="802330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000" b="1" dirty="0"/>
              <a:t>ΟΞΕΙΔΟΑΝΑΓΩΓΗ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l-GR" sz="2000" dirty="0"/>
              <a:t>Ρόλος οργανικής ύλης (μικροοργανισμοί): Καταλύτες στις αντιδράσεις = επιτάχυνση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l-GR" sz="2000" dirty="0"/>
              <a:t>Σχηματισμός σιδηροπυρίτη, μαρκασίτη</a:t>
            </a:r>
          </a:p>
        </p:txBody>
      </p:sp>
    </p:spTree>
    <p:extLst>
      <p:ext uri="{BB962C8B-B14F-4D97-AF65-F5344CB8AC3E}">
        <p14:creationId xmlns:p14="http://schemas.microsoft.com/office/powerpoint/2010/main" val="81393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ΔΙΑΓΕΝΕΤΙΚΕΣ ΔΙΕΡΓΑΣΙΕΣ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1415550"/>
            <a:ext cx="8229600" cy="2299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000" b="1" dirty="0" smtClean="0">
                <a:solidFill>
                  <a:schemeClr val="tx1"/>
                </a:solidFill>
                <a:latin typeface="+mn-lt"/>
              </a:rPr>
              <a:t>2. ΑΥΘΥΓΕΝΕΣΗ</a:t>
            </a:r>
            <a:endParaRPr lang="el-GR" sz="2000" dirty="0">
              <a:solidFill>
                <a:schemeClr val="tx1"/>
              </a:solidFill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Ανάπτυξη </a:t>
            </a:r>
            <a:r>
              <a:rPr lang="el-G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ορυκτών των ιζημάτων ή σχηματισμός </a:t>
            </a:r>
            <a:r>
              <a:rPr lang="el-G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νέων.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Νερό </a:t>
            </a:r>
            <a:r>
              <a:rPr lang="el-G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πόρων κορεσμένο σε άμορφο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SiO2 </a:t>
            </a:r>
            <a:r>
              <a:rPr lang="el-GR" sz="20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lang="el-G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Καθίζηση χαλαζία ή </a:t>
            </a:r>
            <a:r>
              <a:rPr lang="el-G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οπαλίου.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Σχηματισμός </a:t>
            </a:r>
            <a:r>
              <a:rPr lang="el-G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αργιλικών ορυκτών ή μετατροπή σε νέα. Π.χ. σχηματισμός ιλλίτη από μοντμοριλλονίτη με προσρόφηση ιόντων </a:t>
            </a:r>
            <a:r>
              <a:rPr lang="el-G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Σχηματισμός </a:t>
            </a:r>
            <a:r>
              <a:rPr lang="el-G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ασβεστίτη με μικρό περιεχόμενο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Mg</a:t>
            </a:r>
            <a:r>
              <a:rPr lang="el-G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Σχηματισμός </a:t>
            </a:r>
            <a:r>
              <a:rPr lang="el-G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δολομίτη σε συνθήκες πολύ υψηλής </a:t>
            </a:r>
            <a:r>
              <a:rPr lang="el-G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αλμυρότητας.</a:t>
            </a:r>
            <a:endParaRPr lang="el-GR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4149080"/>
            <a:ext cx="8264061" cy="17995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l-GR" sz="2000" b="1" dirty="0" smtClean="0"/>
              <a:t>3. ΣΥΜΠΑΓΟΠΟΙΗΣΗ</a:t>
            </a:r>
          </a:p>
          <a:p>
            <a:pPr>
              <a:lnSpc>
                <a:spcPct val="80000"/>
              </a:lnSpc>
            </a:pPr>
            <a:r>
              <a:rPr lang="el-GR" sz="2000" dirty="0" smtClean="0"/>
              <a:t>Απώλεια νερού από το ίζημα λόγω συμπίεσης.</a:t>
            </a:r>
          </a:p>
          <a:p>
            <a:pPr>
              <a:lnSpc>
                <a:spcPct val="80000"/>
              </a:lnSpc>
            </a:pPr>
            <a:r>
              <a:rPr lang="el-GR" sz="2000" dirty="0" smtClean="0"/>
              <a:t>Μεταβολές στο πορώδες:</a:t>
            </a:r>
            <a:r>
              <a:rPr lang="el-GR" sz="2000" dirty="0" smtClean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p = V</a:t>
            </a:r>
            <a:r>
              <a:rPr lang="el-GR" sz="2000" dirty="0" smtClean="0">
                <a:sym typeface="Wingdings" pitchFamily="2" charset="2"/>
              </a:rPr>
              <a:t>νερού / (</a:t>
            </a:r>
            <a:r>
              <a:rPr lang="en-US" sz="2000" dirty="0" smtClean="0">
                <a:sym typeface="Wingdings" pitchFamily="2" charset="2"/>
              </a:rPr>
              <a:t>V</a:t>
            </a:r>
            <a:r>
              <a:rPr lang="el-GR" sz="2000" dirty="0" smtClean="0">
                <a:sym typeface="Wingdings" pitchFamily="2" charset="2"/>
              </a:rPr>
              <a:t>νερού </a:t>
            </a:r>
            <a:r>
              <a:rPr lang="en-US" sz="2000" dirty="0" smtClean="0">
                <a:sym typeface="Wingdings" pitchFamily="2" charset="2"/>
              </a:rPr>
              <a:t>+ V</a:t>
            </a:r>
            <a:r>
              <a:rPr lang="el-GR" sz="2000" dirty="0" smtClean="0">
                <a:sym typeface="Wingdings" pitchFamily="2" charset="2"/>
              </a:rPr>
              <a:t>στερεών)</a:t>
            </a:r>
          </a:p>
          <a:p>
            <a:pPr>
              <a:lnSpc>
                <a:spcPct val="80000"/>
              </a:lnSpc>
            </a:pPr>
            <a:r>
              <a:rPr lang="el-GR" sz="2000" dirty="0" smtClean="0">
                <a:sym typeface="Wingdings" pitchFamily="2" charset="2"/>
              </a:rPr>
              <a:t>Αρχικό </a:t>
            </a:r>
            <a:r>
              <a:rPr lang="en-US" sz="2000" dirty="0" smtClean="0">
                <a:sym typeface="Wingdings" pitchFamily="2" charset="2"/>
              </a:rPr>
              <a:t>p</a:t>
            </a:r>
            <a:r>
              <a:rPr lang="el-GR" sz="2000" dirty="0" smtClean="0">
                <a:sym typeface="Wingdings" pitchFamily="2" charset="2"/>
              </a:rPr>
              <a:t> συνάρτηση της ορυκτολογίας  διαφορές στη συμπεριφορά για αμμώδη και αργιλώδη πετρώματα  δραστικότερες μεταβολές για αργιλώδη πετρώματα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75603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1485</Words>
  <Application>Microsoft Office PowerPoint</Application>
  <PresentationFormat>On-screen Show (4:3)</PresentationFormat>
  <Paragraphs>250</Paragraphs>
  <Slides>26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 Unicode MS</vt:lpstr>
      <vt:lpstr>Arial</vt:lpstr>
      <vt:lpstr>Calibri</vt:lpstr>
      <vt:lpstr>Times New Roman</vt:lpstr>
      <vt:lpstr>Wingdings</vt:lpstr>
      <vt:lpstr>Θέμα του Office</vt:lpstr>
      <vt:lpstr>Εξίσωση</vt:lpstr>
      <vt:lpstr>Clip</vt:lpstr>
      <vt:lpstr>Γεωχημεία</vt:lpstr>
      <vt:lpstr>Περιεχόμενα ενότητας</vt:lpstr>
      <vt:lpstr>Γεωχημικές διεργασίες στην επιφάνεια της γης</vt:lpstr>
      <vt:lpstr>ΔΙΑΓΕΝΕΣΗ / ΟΡΙΣΜΟΣ &amp; ΠΑΡΑΓΟΝΤΕΣ ΕΛΕΓΧΟΥ</vt:lpstr>
      <vt:lpstr>ΥΠΟΕΠΙΦΑΝΕΙΑΚΗ ΠΙΕΣΗ</vt:lpstr>
      <vt:lpstr>ΔΙΑΓΕΝΕΤΙΚΑ ΒΑΣΙΛΕΙΑ</vt:lpstr>
      <vt:lpstr>ΣΥΣΤΑΣΗ ΝΕΡΟΥ ΠΟΡΩΝ ΙΖΗΜΑΤΩΝ</vt:lpstr>
      <vt:lpstr>ΔΙΑΓΕΝΕΤΙΚΕΣ ΔΙΕΡΓΑΣΙΕΣ</vt:lpstr>
      <vt:lpstr>ΔΙΑΓΕΝΕΤΙΚΕΣ ΔΙΕΡΓΑΣΙΕΣ</vt:lpstr>
      <vt:lpstr>ΜΕΤΑΒΟΛΕΣ ΥΔΡΑΥΛΙΚΩΝ ΙΔΙΟΤΗΤΩΝ ΜΕ ΤΟ ΒΑΘΟΣ</vt:lpstr>
      <vt:lpstr>ΔΡΑΣΗ ΣΥΜΠΙΕΣΗΣ ΣΕ ΑΡΓΙΛΙΚΑ ΟΡΥΚΤΑ</vt:lpstr>
      <vt:lpstr>Μόνο Τίτλος</vt:lpstr>
      <vt:lpstr>ΔΙΑΓΕΝΕΤΙΚΕΣ ΔΙΕΡΓΑΣΙΕΣ</vt:lpstr>
      <vt:lpstr>ΣΧΗΜΑΤΙΣΜΟΣ ΣΤΡΩΜΑΤΩΝ ΣΙΔΗΡΟΠΥΡΙΤΗ ΜΕ ΔΙΑΧΥΣΗ</vt:lpstr>
      <vt:lpstr> ΔΙΑΓΕΝΕΣΗ ΘΑΛΑΣΣΙΟΥ ΠΗΛΟΥ</vt:lpstr>
      <vt:lpstr> ΔΙΑΓΕΝΕΣΗ ΑΡΓΙΛΙΚΩΝ ΟΡΥΚΤΩΝ</vt:lpstr>
      <vt:lpstr> ΔΙΑΓΕΝΕΣΗ ΜΗ ΠΥΡΙΤΙΚΩΝ ΟΡΥΚΤΩΝ</vt:lpstr>
      <vt:lpstr>Η διαγένεση στην απολίθωση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giannis</cp:lastModifiedBy>
  <cp:revision>201</cp:revision>
  <dcterms:created xsi:type="dcterms:W3CDTF">2012-09-06T09:03:05Z</dcterms:created>
  <dcterms:modified xsi:type="dcterms:W3CDTF">2015-05-17T14:10:29Z</dcterms:modified>
</cp:coreProperties>
</file>