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5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10" r:id="rId11"/>
    <p:sldId id="311" r:id="rId12"/>
    <p:sldId id="312" r:id="rId13"/>
    <p:sldId id="318" r:id="rId14"/>
    <p:sldId id="313" r:id="rId15"/>
    <p:sldId id="314" r:id="rId16"/>
    <p:sldId id="315" r:id="rId17"/>
    <p:sldId id="316" r:id="rId18"/>
    <p:sldId id="317" r:id="rId19"/>
    <p:sldId id="308" r:id="rId20"/>
    <p:sldId id="309" r:id="rId21"/>
    <p:sldId id="274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</p:sldIdLst>
  <p:sldSz cx="9144000" cy="6858000" type="screen4x3"/>
  <p:notesSz cx="6724650" cy="97742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5"/>
            <p14:sldId id="301"/>
            <p14:sldId id="302"/>
            <p14:sldId id="303"/>
            <p14:sldId id="304"/>
            <p14:sldId id="305"/>
            <p14:sldId id="306"/>
            <p14:sldId id="307"/>
            <p14:sldId id="310"/>
            <p14:sldId id="311"/>
            <p14:sldId id="312"/>
            <p14:sldId id="318"/>
            <p14:sldId id="313"/>
            <p14:sldId id="314"/>
            <p14:sldId id="315"/>
            <p14:sldId id="316"/>
            <p14:sldId id="317"/>
            <p14:sldId id="308"/>
            <p14:sldId id="309"/>
            <p14:sldId id="274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67" d="100"/>
          <a:sy n="67" d="100"/>
        </p:scale>
        <p:origin x="77" y="3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88712"/>
          </a:xfrm>
          <a:prstGeom prst="rect">
            <a:avLst/>
          </a:prstGeom>
        </p:spPr>
        <p:txBody>
          <a:bodyPr vert="horz" lIns="90482" tIns="45241" rIns="90482" bIns="45241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09079" y="1"/>
            <a:ext cx="2914015" cy="488712"/>
          </a:xfrm>
          <a:prstGeom prst="rect">
            <a:avLst/>
          </a:prstGeom>
        </p:spPr>
        <p:txBody>
          <a:bodyPr vert="horz" lIns="90482" tIns="45241" rIns="90482" bIns="45241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18/4/2016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82" tIns="45241" rIns="90482" bIns="45241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2465" y="4642764"/>
            <a:ext cx="5379720" cy="4398407"/>
          </a:xfrm>
          <a:prstGeom prst="rect">
            <a:avLst/>
          </a:prstGeom>
        </p:spPr>
        <p:txBody>
          <a:bodyPr vert="horz" lIns="90482" tIns="45241" rIns="90482" bIns="45241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0482" tIns="45241" rIns="90482" bIns="45241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0482" tIns="45241" rIns="90482" bIns="45241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655" indent="-169655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2769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4218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602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5395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6811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0985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3905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5710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67578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2621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47053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7851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512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75614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6421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78184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4350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10130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9863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4817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1325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2420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1977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8105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7560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482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στην Καινή Διαθήκη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στην Καινή Διαθήκη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στην Καινή Διαθήκη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στην Καινή Διαθήκη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στην Καινή Διαθήκη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στην Καινή Διαθήκη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στην Καινή Διαθήκη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SOCTHEOL100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SOCTHEOL1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/>
          <a:lstStyle/>
          <a:p>
            <a:r>
              <a:rPr lang="el-GR" altLang="el-GR" dirty="0">
                <a:solidFill>
                  <a:srgbClr val="5075BC"/>
                </a:solidFill>
              </a:rPr>
              <a:t>Εισαγωγή στην Κ.Δ. και ιστορία εποχής της Καινής Διαθήκης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744863"/>
            <a:ext cx="7776864" cy="2708473"/>
          </a:xfrm>
        </p:spPr>
        <p:txBody>
          <a:bodyPr>
            <a:noAutofit/>
          </a:bodyPr>
          <a:lstStyle/>
          <a:p>
            <a:r>
              <a:rPr lang="el-GR" altLang="el-GR" sz="2800" dirty="0">
                <a:solidFill>
                  <a:srgbClr val="5075BC"/>
                </a:solidFill>
              </a:rPr>
              <a:t>Μάθημα 1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l-GR" sz="2800" dirty="0"/>
              <a:t>Εισαγωγή στην Καινή Διαθήκη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l-GR" altLang="el-GR" sz="2800" dirty="0"/>
              <a:t>Σωτήριος Σ. Δεσπότης</a:t>
            </a:r>
          </a:p>
          <a:p>
            <a:r>
              <a:rPr lang="el-GR" altLang="el-GR" sz="2800" dirty="0" smtClean="0"/>
              <a:t>Θεολογική </a:t>
            </a:r>
            <a:r>
              <a:rPr lang="el-GR" altLang="el-GR" sz="2800" dirty="0"/>
              <a:t>Σχολή</a:t>
            </a:r>
          </a:p>
          <a:p>
            <a:r>
              <a:rPr lang="el-GR" altLang="el-GR" sz="2800" dirty="0"/>
              <a:t>Τμήμα Κοινωνικής Θεολογίας</a:t>
            </a:r>
            <a:endParaRPr lang="en-US" altLang="el-GR" sz="2800" dirty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Αμφισβήτηση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l-GR" dirty="0"/>
              <a:t>Αμφισβητούμενη είναι η χρονολόγηση </a:t>
            </a:r>
          </a:p>
          <a:p>
            <a:pPr marL="514350" indent="-514350" algn="ctr">
              <a:buFont typeface="Wingdings" panose="05000000000000000000" pitchFamily="2" charset="2"/>
              <a:buAutoNum type="arabicParenBoth"/>
              <a:defRPr/>
            </a:pPr>
            <a:r>
              <a:rPr lang="el-GR" dirty="0"/>
              <a:t>των υπολοίπων Καθολικών (Α’- Β’ </a:t>
            </a:r>
            <a:r>
              <a:rPr lang="el-GR" dirty="0" err="1"/>
              <a:t>Πε</a:t>
            </a:r>
            <a:r>
              <a:rPr lang="el-GR" dirty="0"/>
              <a:t>., </a:t>
            </a:r>
            <a:r>
              <a:rPr lang="el-GR" dirty="0" err="1"/>
              <a:t>Ιακ</a:t>
            </a:r>
            <a:r>
              <a:rPr lang="el-GR" dirty="0"/>
              <a:t>.),</a:t>
            </a:r>
          </a:p>
          <a:p>
            <a:pPr marL="514350" indent="-514350" algn="ctr">
              <a:buFont typeface="Wingdings" panose="05000000000000000000" pitchFamily="2" charset="2"/>
              <a:buAutoNum type="arabicParenBoth"/>
              <a:defRPr/>
            </a:pPr>
            <a:r>
              <a:rPr lang="el-GR" dirty="0"/>
              <a:t>Των λεγόμενων </a:t>
            </a:r>
            <a:r>
              <a:rPr lang="el-GR" dirty="0" err="1"/>
              <a:t>δευτερο</a:t>
            </a:r>
            <a:r>
              <a:rPr lang="el-GR" dirty="0"/>
              <a:t>- και </a:t>
            </a:r>
            <a:r>
              <a:rPr lang="el-GR" dirty="0" err="1"/>
              <a:t>τριτοπαύλειων</a:t>
            </a:r>
            <a:r>
              <a:rPr lang="el-GR" dirty="0"/>
              <a:t> </a:t>
            </a:r>
          </a:p>
          <a:p>
            <a:pPr marL="514350" indent="-514350" algn="ctr">
              <a:buFont typeface="Wingdings" panose="05000000000000000000" pitchFamily="2" charset="2"/>
              <a:buAutoNum type="arabicParenBoth"/>
              <a:defRPr/>
            </a:pPr>
            <a:r>
              <a:rPr lang="el-GR" dirty="0"/>
              <a:t>των Ποιμαντικών (</a:t>
            </a:r>
            <a:r>
              <a:rPr lang="el-GR" dirty="0" err="1"/>
              <a:t>Τιτ</a:t>
            </a:r>
            <a:r>
              <a:rPr lang="el-GR" dirty="0"/>
              <a:t>.- Α’ &amp; Β’ Τιμ.) </a:t>
            </a:r>
          </a:p>
          <a:p>
            <a:pPr marL="514350" indent="-514350" algn="ctr">
              <a:buFont typeface="Wingdings" panose="05000000000000000000" pitchFamily="2" charset="2"/>
              <a:buAutoNum type="arabicParenBoth"/>
              <a:defRPr/>
            </a:pPr>
            <a:r>
              <a:rPr lang="el-GR" dirty="0"/>
              <a:t>καθώς επίσης και της Προς Εβραίους. </a:t>
            </a:r>
          </a:p>
          <a:p>
            <a:pPr algn="ctr">
              <a:buNone/>
              <a:defRPr/>
            </a:pPr>
            <a:r>
              <a:rPr lang="el-GR" dirty="0"/>
              <a:t>Στην έρευνα ως νεότερο κείμενο της Κ.Δ. θεωρείται η Β’ Πέτρου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0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Πλουραλισμός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l-GR" dirty="0"/>
              <a:t>Όχι ένα αλλά τέσσερα Ευαγγέλια!</a:t>
            </a:r>
          </a:p>
          <a:p>
            <a:pPr algn="ctr">
              <a:defRPr/>
            </a:pPr>
            <a:r>
              <a:rPr lang="el-GR" dirty="0"/>
              <a:t>Πότε έγινε η θεία Ευχαριστία (άζυμα ή ένζυμα;)</a:t>
            </a:r>
          </a:p>
          <a:p>
            <a:pPr algn="ctr">
              <a:defRPr/>
            </a:pPr>
            <a:r>
              <a:rPr lang="el-GR" dirty="0"/>
              <a:t>Δύο Πάτερ ημών! </a:t>
            </a:r>
          </a:p>
          <a:p>
            <a:pPr algn="ctr">
              <a:defRPr/>
            </a:pPr>
            <a:r>
              <a:rPr lang="el-GR" dirty="0"/>
              <a:t>Θεώρηση ανθρωπίνων έργων!</a:t>
            </a:r>
          </a:p>
        </p:txBody>
      </p:sp>
    </p:spTree>
    <p:extLst>
      <p:ext uri="{BB962C8B-B14F-4D97-AF65-F5344CB8AC3E}">
        <p14:creationId xmlns:p14="http://schemas.microsoft.com/office/powerpoint/2010/main" val="14304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Έρευνα και θεοπνευστία Κ.Δ.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el-GR" i="1" dirty="0"/>
              <a:t>Η θεοπνευστία των ιερών κειμένων καθώς και η περί αυτών εκκλησιαστική παράδοση δεν θίγονται καθόλου από την αντικειμενική φιλολογική και ιστορική κριτική [...] </a:t>
            </a:r>
            <a:r>
              <a:rPr lang="el-GR" b="1" i="1" dirty="0"/>
              <a:t>Μόνον όταν αμφιβάλλει κανείς περί της αλήθειας της πίστεως αποφεύγει την έρευνα. Η ελεύθερη και απροκατάληπτη έρευνα των ιερών κειμένων μόνον όφελος μπορεί να φέρει στην Εκκλησία, ποτέ ζημιά. </a:t>
            </a:r>
            <a:endParaRPr lang="en-US" b="1" i="1" dirty="0"/>
          </a:p>
          <a:p>
            <a:pPr algn="r">
              <a:spcBef>
                <a:spcPts val="600"/>
              </a:spcBef>
              <a:buNone/>
              <a:defRPr/>
            </a:pPr>
            <a:r>
              <a:rPr lang="el-GR" b="1" i="1" dirty="0" err="1"/>
              <a:t>Αγουρίδης</a:t>
            </a:r>
            <a:endParaRPr lang="el-GR" b="1" i="1" dirty="0"/>
          </a:p>
        </p:txBody>
      </p:sp>
    </p:spTree>
    <p:extLst>
      <p:ext uri="{BB962C8B-B14F-4D97-AF65-F5344CB8AC3E}">
        <p14:creationId xmlns:p14="http://schemas.microsoft.com/office/powerpoint/2010/main" val="14669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1" name="Picture 4" descr="P52r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-11630"/>
          <a:stretch/>
        </p:blipFill>
        <p:spPr>
          <a:xfrm>
            <a:off x="1547664" y="1935957"/>
            <a:ext cx="2562225" cy="41467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P5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2881" y="1556792"/>
            <a:ext cx="3011487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04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Ιστορική επισκόπηση της Εισαγωγής Κ.Δ.</a:t>
            </a:r>
            <a:br>
              <a:rPr lang="el-GR" dirty="0"/>
            </a:br>
            <a:endParaRPr lang="el-GR" sz="2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l-GR" b="1" dirty="0" smtClean="0"/>
              <a:t>Α.  </a:t>
            </a:r>
            <a:r>
              <a:rPr lang="el-GR" b="1" dirty="0"/>
              <a:t>Πατερική περίοδος</a:t>
            </a:r>
          </a:p>
          <a:p>
            <a:pPr>
              <a:defRPr/>
            </a:pPr>
            <a:r>
              <a:rPr lang="el-GR" sz="2800" dirty="0"/>
              <a:t>«υποθέσεις» -(</a:t>
            </a:r>
            <a:r>
              <a:rPr lang="el-GR" sz="2800" dirty="0" err="1"/>
              <a:t>Παπίας</a:t>
            </a:r>
            <a:r>
              <a:rPr lang="el-GR" sz="2800" dirty="0"/>
              <a:t>) </a:t>
            </a:r>
          </a:p>
          <a:p>
            <a:pPr>
              <a:defRPr/>
            </a:pPr>
            <a:r>
              <a:rPr lang="el-GR" sz="2800" dirty="0"/>
              <a:t>Κανόνας του </a:t>
            </a:r>
            <a:r>
              <a:rPr lang="el-GR" sz="2800" dirty="0" err="1"/>
              <a:t>Μουρατόρι</a:t>
            </a:r>
            <a:r>
              <a:rPr lang="el-GR" sz="2800" dirty="0"/>
              <a:t> (2</a:t>
            </a:r>
            <a:r>
              <a:rPr lang="el-GR" sz="2800" baseline="30000" dirty="0"/>
              <a:t>ος</a:t>
            </a:r>
            <a:r>
              <a:rPr lang="el-GR" sz="2800" dirty="0"/>
              <a:t> αι. μ.Χ.)</a:t>
            </a:r>
          </a:p>
          <a:p>
            <a:pPr>
              <a:defRPr/>
            </a:pPr>
            <a:r>
              <a:rPr lang="el-GR" sz="2800" dirty="0" err="1"/>
              <a:t>Αντιμαρκιωνιτικοί</a:t>
            </a:r>
            <a:r>
              <a:rPr lang="el-GR" sz="2800" dirty="0"/>
              <a:t> πρόλογοι (2</a:t>
            </a:r>
            <a:r>
              <a:rPr lang="el-GR" sz="2800" baseline="30000" dirty="0"/>
              <a:t>ος</a:t>
            </a:r>
            <a:r>
              <a:rPr lang="el-GR" sz="2800" dirty="0"/>
              <a:t> αι. μ.Χ.)</a:t>
            </a:r>
          </a:p>
          <a:p>
            <a:pPr>
              <a:defRPr/>
            </a:pPr>
            <a:r>
              <a:rPr lang="el-GR" sz="2800" dirty="0"/>
              <a:t>Αδριανός ο </a:t>
            </a:r>
            <a:r>
              <a:rPr lang="el-GR" sz="2800" dirty="0" err="1"/>
              <a:t>Αντιοχέας</a:t>
            </a:r>
            <a:r>
              <a:rPr lang="el-GR" sz="2800" dirty="0"/>
              <a:t> (450 μ.Χ.) </a:t>
            </a:r>
            <a:r>
              <a:rPr lang="el-GR" sz="2800" i="1" dirty="0"/>
              <a:t>Εισαγωγή εις τας Αγίας Γραφάς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0278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dirty="0"/>
              <a:t>Εισαγωγές στην Κ.Δ. </a:t>
            </a:r>
          </a:p>
          <a:p>
            <a:pPr>
              <a:defRPr/>
            </a:pPr>
            <a:r>
              <a:rPr lang="el-GR" dirty="0"/>
              <a:t>Λεξικά της Κ.Δ. </a:t>
            </a:r>
            <a:endParaRPr lang="en-US" dirty="0"/>
          </a:p>
          <a:p>
            <a:pPr>
              <a:defRPr/>
            </a:pPr>
            <a:r>
              <a:rPr lang="el-GR" dirty="0" err="1"/>
              <a:t>Ταμιεία</a:t>
            </a:r>
            <a:r>
              <a:rPr lang="el-GR" dirty="0"/>
              <a:t> και Συνόψεις</a:t>
            </a:r>
          </a:p>
          <a:p>
            <a:pPr>
              <a:defRPr/>
            </a:pPr>
            <a:r>
              <a:rPr lang="el-GR" dirty="0"/>
              <a:t>Σειρές Υπομνημάτων Κ.Δ.</a:t>
            </a:r>
          </a:p>
          <a:p>
            <a:pPr>
              <a:defRPr/>
            </a:pPr>
            <a:r>
              <a:rPr lang="el-GR" dirty="0"/>
              <a:t>Λοιπά επιστημονικά βοηθήματα</a:t>
            </a:r>
          </a:p>
        </p:txBody>
      </p:sp>
    </p:spTree>
    <p:extLst>
      <p:ext uri="{BB962C8B-B14F-4D97-AF65-F5344CB8AC3E}">
        <p14:creationId xmlns:p14="http://schemas.microsoft.com/office/powerpoint/2010/main" val="31447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α1. </a:t>
            </a:r>
            <a:r>
              <a:rPr lang="el-GR" dirty="0"/>
              <a:t>Ορθόδοξες Εισαγωγές στην Κ.Δ.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l-GR" sz="2400" dirty="0" err="1"/>
              <a:t>Ιλαρίων</a:t>
            </a:r>
            <a:r>
              <a:rPr lang="el-GR" sz="2400" dirty="0"/>
              <a:t> </a:t>
            </a:r>
            <a:r>
              <a:rPr lang="el-GR" sz="2400" dirty="0" err="1"/>
              <a:t>Τυρνόβου</a:t>
            </a:r>
            <a:r>
              <a:rPr lang="el-GR" sz="2400" dirty="0"/>
              <a:t> (1826-28)-Οικονόμος (1844εξ</a:t>
            </a:r>
            <a:r>
              <a:rPr lang="el-GR" sz="2400" dirty="0" smtClean="0"/>
              <a:t>)</a:t>
            </a:r>
            <a:r>
              <a:rPr lang="en-US" sz="2400" dirty="0" smtClean="0"/>
              <a:t>.</a:t>
            </a:r>
            <a:endParaRPr lang="el-GR" sz="2400" dirty="0"/>
          </a:p>
          <a:p>
            <a:r>
              <a:rPr lang="en-US" sz="2400" dirty="0"/>
              <a:t>+</a:t>
            </a:r>
            <a:r>
              <a:rPr lang="el-GR" sz="2400" dirty="0"/>
              <a:t>Β. Ιωαννίδη (1960</a:t>
            </a:r>
            <a:r>
              <a:rPr lang="el-GR" sz="2400" dirty="0" smtClean="0"/>
              <a:t>)</a:t>
            </a:r>
            <a:r>
              <a:rPr lang="en-US" sz="2400" dirty="0" smtClean="0"/>
              <a:t>.</a:t>
            </a:r>
            <a:endParaRPr lang="el-GR" sz="2400" dirty="0"/>
          </a:p>
          <a:p>
            <a:r>
              <a:rPr lang="el-GR" sz="2400" dirty="0"/>
              <a:t>+ Σ. </a:t>
            </a:r>
            <a:r>
              <a:rPr lang="el-GR" sz="2400" dirty="0" err="1"/>
              <a:t>Αγουρίδη</a:t>
            </a:r>
            <a:r>
              <a:rPr lang="el-GR" sz="2400" dirty="0"/>
              <a:t> (1971</a:t>
            </a:r>
            <a:r>
              <a:rPr lang="el-GR" sz="2400" dirty="0" smtClean="0"/>
              <a:t>)</a:t>
            </a:r>
            <a:r>
              <a:rPr lang="en-US" sz="2400" dirty="0" smtClean="0"/>
              <a:t>.</a:t>
            </a:r>
            <a:endParaRPr lang="el-GR" sz="2400" dirty="0"/>
          </a:p>
          <a:p>
            <a:r>
              <a:rPr lang="el-GR" sz="2400" dirty="0"/>
              <a:t>Ι. </a:t>
            </a:r>
            <a:r>
              <a:rPr lang="el-GR" sz="2400" dirty="0" err="1"/>
              <a:t>Καραβιδόπουλου</a:t>
            </a:r>
            <a:r>
              <a:rPr lang="el-GR" sz="2400" dirty="0"/>
              <a:t> (1983</a:t>
            </a:r>
            <a:r>
              <a:rPr lang="en-US" sz="2400" dirty="0"/>
              <a:t>,</a:t>
            </a:r>
            <a:r>
              <a:rPr lang="el-GR" sz="2400" dirty="0"/>
              <a:t> 32007</a:t>
            </a:r>
            <a:r>
              <a:rPr lang="el-GR" sz="2400" dirty="0" smtClean="0"/>
              <a:t>)</a:t>
            </a:r>
            <a:r>
              <a:rPr lang="en-US" sz="2400" dirty="0" smtClean="0"/>
              <a:t>.</a:t>
            </a:r>
            <a:endParaRPr lang="el-GR" sz="2400" dirty="0"/>
          </a:p>
          <a:p>
            <a:r>
              <a:rPr lang="en-US" sz="2400" dirty="0"/>
              <a:t>+</a:t>
            </a:r>
            <a:r>
              <a:rPr lang="el-GR" sz="2400" dirty="0"/>
              <a:t>Ι. </a:t>
            </a:r>
            <a:r>
              <a:rPr lang="el-GR" sz="2400" dirty="0" err="1"/>
              <a:t>Παναγόπουλου</a:t>
            </a:r>
            <a:r>
              <a:rPr lang="el-GR" sz="2400" dirty="0"/>
              <a:t> (1993</a:t>
            </a:r>
            <a:r>
              <a:rPr lang="el-GR" sz="2400" dirty="0" smtClean="0"/>
              <a:t>)</a:t>
            </a:r>
            <a:r>
              <a:rPr lang="en-US" sz="2400" dirty="0" smtClean="0"/>
              <a:t>.</a:t>
            </a:r>
            <a:endParaRPr lang="el-GR" sz="2400" dirty="0"/>
          </a:p>
          <a:p>
            <a:r>
              <a:rPr lang="el-GR" sz="2400" dirty="0"/>
              <a:t>Χρ. Βούλγαρη ( 2 τόμοι, 2003</a:t>
            </a:r>
            <a:r>
              <a:rPr lang="el-GR" sz="2400" dirty="0" smtClean="0"/>
              <a:t>)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23460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α2. </a:t>
            </a:r>
            <a:r>
              <a:rPr lang="el-GR" dirty="0"/>
              <a:t>Ξενόγλωσσες Εισαγωγές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 err="1"/>
              <a:t>Stylianopoulos</a:t>
            </a:r>
            <a:r>
              <a:rPr lang="en-US" sz="2400" dirty="0"/>
              <a:t> Th., </a:t>
            </a:r>
            <a:r>
              <a:rPr lang="en-US" sz="2400" i="1" dirty="0"/>
              <a:t>The New Testament</a:t>
            </a:r>
            <a:r>
              <a:rPr lang="en-GB" sz="2400" i="1" dirty="0"/>
              <a:t>.</a:t>
            </a:r>
            <a:r>
              <a:rPr lang="en-US" sz="2400" i="1" dirty="0"/>
              <a:t> An Orthodox Perspective, Vol. </a:t>
            </a:r>
            <a:r>
              <a:rPr lang="en-GB" sz="2400" i="1" dirty="0"/>
              <a:t>1: </a:t>
            </a:r>
            <a:r>
              <a:rPr lang="en-US" sz="2400" i="1" dirty="0"/>
              <a:t>Scripture, Tradition, Hermeneutics, </a:t>
            </a:r>
            <a:r>
              <a:rPr lang="en-GB" sz="2400" dirty="0"/>
              <a:t>1997.</a:t>
            </a:r>
            <a:endParaRPr lang="el-GR" sz="2400" dirty="0"/>
          </a:p>
          <a:p>
            <a:pPr>
              <a:defRPr/>
            </a:pPr>
            <a:r>
              <a:rPr lang="en-GB" sz="2400" dirty="0"/>
              <a:t>R. </a:t>
            </a:r>
            <a:r>
              <a:rPr lang="en-US" sz="2400" dirty="0"/>
              <a:t>Brown, </a:t>
            </a:r>
            <a:r>
              <a:rPr lang="en-US" sz="2400" i="1" dirty="0"/>
              <a:t>An Introduction to the New Testament, </a:t>
            </a:r>
            <a:r>
              <a:rPr lang="en-GB" sz="2400" dirty="0"/>
              <a:t>1997. </a:t>
            </a:r>
            <a:endParaRPr lang="nl-NL" sz="2400" dirty="0"/>
          </a:p>
          <a:p>
            <a:pPr>
              <a:defRPr/>
            </a:pPr>
            <a:r>
              <a:rPr lang="nl-NL" sz="2400" dirty="0" smtClean="0"/>
              <a:t>W.G</a:t>
            </a:r>
            <a:r>
              <a:rPr lang="el-GR" sz="2400" dirty="0"/>
              <a:t>.</a:t>
            </a:r>
            <a:r>
              <a:rPr lang="nl-NL" sz="2400" dirty="0"/>
              <a:t> Kummel,  </a:t>
            </a:r>
            <a:r>
              <a:rPr lang="nl-NL" sz="2400" i="1" dirty="0"/>
              <a:t>Einleitung in das Neue Testament, </a:t>
            </a:r>
            <a:r>
              <a:rPr lang="nl-NL" sz="2400" dirty="0"/>
              <a:t>1965.</a:t>
            </a:r>
          </a:p>
          <a:p>
            <a:pPr>
              <a:defRPr/>
            </a:pPr>
            <a:r>
              <a:rPr lang="el-GR" sz="2400" dirty="0"/>
              <a:t>Η. </a:t>
            </a:r>
            <a:r>
              <a:rPr lang="nl-NL" sz="2400" dirty="0"/>
              <a:t>Koester</a:t>
            </a:r>
            <a:r>
              <a:rPr lang="el-GR" sz="2400" dirty="0"/>
              <a:t>,</a:t>
            </a:r>
            <a:r>
              <a:rPr lang="en-US" sz="2400" i="1" dirty="0"/>
              <a:t>Introduction to the </a:t>
            </a:r>
            <a:r>
              <a:rPr lang="el-GR" sz="2400" i="1" dirty="0"/>
              <a:t>Ν</a:t>
            </a:r>
            <a:r>
              <a:rPr lang="en-GB" sz="2400" i="1" dirty="0"/>
              <a:t>. </a:t>
            </a:r>
            <a:r>
              <a:rPr lang="el-GR" sz="2400" i="1" dirty="0"/>
              <a:t>Τ</a:t>
            </a:r>
            <a:r>
              <a:rPr lang="en-GB" sz="2400" i="1" dirty="0"/>
              <a:t>., </a:t>
            </a:r>
            <a:r>
              <a:rPr lang="en-GB" sz="2400" dirty="0"/>
              <a:t> 1: </a:t>
            </a:r>
            <a:r>
              <a:rPr lang="en-US" sz="2400" i="1" dirty="0"/>
              <a:t>History, Culture and Religion of the Hellenistic Age. </a:t>
            </a:r>
            <a:r>
              <a:rPr lang="en-GB" sz="2400" dirty="0"/>
              <a:t>2: </a:t>
            </a:r>
            <a:r>
              <a:rPr lang="en-US" sz="2400" i="1" dirty="0"/>
              <a:t>History and Literature of Early Christianity, </a:t>
            </a:r>
            <a:r>
              <a:rPr lang="en-GB" sz="2400" dirty="0"/>
              <a:t>1982.</a:t>
            </a:r>
            <a:endParaRPr lang="el-GR" sz="2400" dirty="0"/>
          </a:p>
          <a:p>
            <a:pPr>
              <a:defRPr/>
            </a:pPr>
            <a:r>
              <a:rPr lang="nl-NL" sz="2400" dirty="0"/>
              <a:t> </a:t>
            </a:r>
            <a:r>
              <a:rPr lang="en-US" sz="2400" dirty="0"/>
              <a:t>Ph. </a:t>
            </a:r>
            <a:r>
              <a:rPr lang="nl-NL" sz="2400" dirty="0"/>
              <a:t>Vielhauer, </a:t>
            </a:r>
            <a:r>
              <a:rPr lang="nl-NL" sz="2400" i="1" dirty="0"/>
              <a:t>Geschichte der urchristlichen Literatur, </a:t>
            </a:r>
            <a:r>
              <a:rPr lang="nl-NL" sz="2400" dirty="0"/>
              <a:t>1975.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71948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β. Λεξικά 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400" dirty="0"/>
              <a:t>Κωνσταντίνου Γ., </a:t>
            </a:r>
            <a:r>
              <a:rPr lang="el-GR" sz="2400" i="1" dirty="0" err="1"/>
              <a:t>Λεξικόν</a:t>
            </a:r>
            <a:r>
              <a:rPr lang="el-GR" sz="2400" i="1" dirty="0"/>
              <a:t> των Αγίων Γραφών, </a:t>
            </a:r>
            <a:r>
              <a:rPr lang="el-GR" sz="2400" dirty="0"/>
              <a:t>1888 </a:t>
            </a:r>
            <a:r>
              <a:rPr lang="en-US" sz="2400" dirty="0"/>
              <a:t>(</a:t>
            </a:r>
            <a:r>
              <a:rPr lang="el-GR" sz="2400" dirty="0" err="1"/>
              <a:t>φωτ</a:t>
            </a:r>
            <a:r>
              <a:rPr lang="el-GR" sz="2400" dirty="0"/>
              <a:t>. </a:t>
            </a:r>
            <a:r>
              <a:rPr lang="el-GR" sz="2400" dirty="0" err="1"/>
              <a:t>ανατ</a:t>
            </a:r>
            <a:r>
              <a:rPr lang="en-US" sz="2400" dirty="0"/>
              <a:t>.</a:t>
            </a:r>
            <a:r>
              <a:rPr lang="el-GR" sz="2400" dirty="0"/>
              <a:t> 1968</a:t>
            </a:r>
            <a:r>
              <a:rPr lang="en-US" sz="2400" dirty="0"/>
              <a:t>)</a:t>
            </a:r>
            <a:r>
              <a:rPr lang="el-GR" sz="2400" dirty="0"/>
              <a:t>.</a:t>
            </a:r>
            <a:endParaRPr lang="nl-NL" sz="2400" dirty="0"/>
          </a:p>
          <a:p>
            <a:pPr>
              <a:defRPr/>
            </a:pPr>
            <a:r>
              <a:rPr lang="el-GR" sz="2400" dirty="0" err="1"/>
              <a:t>Ευστρατιάδη</a:t>
            </a:r>
            <a:r>
              <a:rPr lang="el-GR" sz="2400" dirty="0"/>
              <a:t> Σ., </a:t>
            </a:r>
            <a:r>
              <a:rPr lang="el-GR" sz="2400" i="1" dirty="0" err="1"/>
              <a:t>Λεξικόν</a:t>
            </a:r>
            <a:r>
              <a:rPr lang="el-GR" sz="2400" i="1" dirty="0"/>
              <a:t> της Καινής Διαθήκης, </a:t>
            </a:r>
            <a:r>
              <a:rPr lang="el-GR" sz="2400" dirty="0"/>
              <a:t>1910. </a:t>
            </a:r>
          </a:p>
          <a:p>
            <a:pPr>
              <a:defRPr/>
            </a:pPr>
            <a:r>
              <a:rPr lang="el-GR" sz="2400" dirty="0"/>
              <a:t>Κωνσταντινίδη Γ., </a:t>
            </a:r>
            <a:r>
              <a:rPr lang="el-GR" sz="2400" i="1" dirty="0"/>
              <a:t>Νέον </a:t>
            </a:r>
            <a:r>
              <a:rPr lang="el-GR" sz="2400" i="1" dirty="0" err="1"/>
              <a:t>εγκυκλοπαιδικόν</a:t>
            </a:r>
            <a:r>
              <a:rPr lang="el-GR" sz="2400" i="1" dirty="0"/>
              <a:t> </a:t>
            </a:r>
            <a:r>
              <a:rPr lang="el-GR" sz="2400" i="1" dirty="0" err="1"/>
              <a:t>Λεξικόν</a:t>
            </a:r>
            <a:r>
              <a:rPr lang="el-GR" sz="2400" i="1" dirty="0"/>
              <a:t> της</a:t>
            </a:r>
            <a:r>
              <a:rPr lang="en-US" sz="2400" dirty="0"/>
              <a:t> </a:t>
            </a:r>
            <a:r>
              <a:rPr lang="el-GR" sz="2400" i="1" dirty="0"/>
              <a:t>Αγίας Γραφής, </a:t>
            </a:r>
            <a:r>
              <a:rPr lang="el-GR" sz="2400" dirty="0"/>
              <a:t>1976.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Bauer-Arndt-Gingrich, </a:t>
            </a:r>
            <a:r>
              <a:rPr lang="en-US" sz="2400" i="1" dirty="0"/>
              <a:t>A Greek-English Lexicon of the N.T. and Other Christian Literature, </a:t>
            </a:r>
            <a:r>
              <a:rPr lang="en-US" sz="2400" dirty="0" smtClean="0"/>
              <a:t>1957.</a:t>
            </a:r>
            <a:endParaRPr lang="en-US" sz="2400" dirty="0"/>
          </a:p>
          <a:p>
            <a:pPr>
              <a:defRPr/>
            </a:pPr>
            <a:r>
              <a:rPr lang="nl-NL" sz="2400" dirty="0"/>
              <a:t>Leon</a:t>
            </a:r>
            <a:r>
              <a:rPr lang="el-GR" sz="2400" dirty="0"/>
              <a:t>-</a:t>
            </a:r>
            <a:r>
              <a:rPr lang="nl-NL" sz="2400" dirty="0"/>
              <a:t>Dufour</a:t>
            </a:r>
            <a:r>
              <a:rPr lang="el-GR" sz="2400" dirty="0"/>
              <a:t> Χ., </a:t>
            </a:r>
            <a:r>
              <a:rPr lang="el-GR" sz="2400" i="1" dirty="0"/>
              <a:t>Λεξικό Βιβλικής Θεολογίας </a:t>
            </a:r>
            <a:r>
              <a:rPr lang="el-GR" sz="2400" dirty="0"/>
              <a:t>(</a:t>
            </a:r>
            <a:r>
              <a:rPr lang="en-US" sz="2400" dirty="0"/>
              <a:t>1980 </a:t>
            </a:r>
            <a:r>
              <a:rPr lang="el-GR" sz="2400" dirty="0"/>
              <a:t>ελλ. </a:t>
            </a:r>
            <a:r>
              <a:rPr lang="el-GR" sz="2400" dirty="0" err="1"/>
              <a:t>μετ</a:t>
            </a:r>
            <a:r>
              <a:rPr lang="en-US" sz="2400" dirty="0"/>
              <a:t>.</a:t>
            </a:r>
            <a:r>
              <a:rPr lang="el-GR" sz="2400" dirty="0"/>
              <a:t> του </a:t>
            </a:r>
            <a:r>
              <a:rPr lang="nl-NL" sz="2400" i="1" dirty="0"/>
              <a:t>Vocabulaire de Theologie</a:t>
            </a:r>
            <a:r>
              <a:rPr lang="nl-NL" sz="2400" dirty="0"/>
              <a:t> </a:t>
            </a:r>
            <a:r>
              <a:rPr lang="fr-FR" sz="2400" i="1" dirty="0"/>
              <a:t>Biblique</a:t>
            </a:r>
            <a:r>
              <a:rPr lang="el-GR" sz="2400" dirty="0"/>
              <a:t>, 31974).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731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</a:t>
            </a:r>
            <a:r>
              <a:rPr lang="en-US" dirty="0" smtClean="0"/>
              <a:t>. </a:t>
            </a:r>
            <a:r>
              <a:rPr lang="el-GR" dirty="0" err="1" smtClean="0"/>
              <a:t>Ταμιεία</a:t>
            </a:r>
            <a:r>
              <a:rPr lang="el-GR" dirty="0" smtClean="0"/>
              <a:t> </a:t>
            </a:r>
            <a:r>
              <a:rPr lang="el-GR" dirty="0"/>
              <a:t>και Συνόψεις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400" dirty="0"/>
              <a:t>Moulton-</a:t>
            </a:r>
            <a:r>
              <a:rPr lang="en-US" sz="2400" dirty="0" err="1"/>
              <a:t>Geden</a:t>
            </a:r>
            <a:r>
              <a:rPr lang="en-US" sz="2400" dirty="0"/>
              <a:t>, </a:t>
            </a:r>
            <a:r>
              <a:rPr lang="en-US" sz="2400" i="1" dirty="0"/>
              <a:t> A Concordance of the N.T</a:t>
            </a:r>
            <a:r>
              <a:rPr lang="en-US" sz="2400" i="1" dirty="0" smtClean="0"/>
              <a:t>.,</a:t>
            </a:r>
            <a:r>
              <a:rPr lang="el-GR" sz="2400" i="1" dirty="0" smtClean="0"/>
              <a:t> </a:t>
            </a:r>
            <a:r>
              <a:rPr lang="en-US" sz="2400" dirty="0" smtClean="0"/>
              <a:t>41963</a:t>
            </a:r>
            <a:br>
              <a:rPr lang="en-US" sz="2400" dirty="0" smtClean="0"/>
            </a:br>
            <a:r>
              <a:rPr lang="el-GR" sz="2400" i="1" dirty="0" err="1" smtClean="0"/>
              <a:t>Ταμιείον</a:t>
            </a:r>
            <a:r>
              <a:rPr lang="el-GR" sz="2400" i="1" dirty="0" smtClean="0"/>
              <a:t> </a:t>
            </a:r>
            <a:r>
              <a:rPr lang="el-GR" sz="2400" i="1" dirty="0"/>
              <a:t>της Αγίας </a:t>
            </a:r>
            <a:r>
              <a:rPr lang="el-GR" sz="2400" i="1" dirty="0" smtClean="0"/>
              <a:t>Γραφής</a:t>
            </a:r>
            <a:r>
              <a:rPr lang="en-US" sz="2400" i="1" dirty="0" smtClean="0"/>
              <a:t>.</a:t>
            </a:r>
            <a:endParaRPr lang="en-US" sz="2400" i="1" dirty="0"/>
          </a:p>
          <a:p>
            <a:pPr>
              <a:defRPr/>
            </a:pPr>
            <a:r>
              <a:rPr lang="en-US" sz="2400" dirty="0" err="1" smtClean="0"/>
              <a:t>K.Aland</a:t>
            </a:r>
            <a:r>
              <a:rPr lang="en-US" sz="2400" dirty="0"/>
              <a:t>, </a:t>
            </a:r>
            <a:r>
              <a:rPr lang="en-US" sz="2400" i="1" dirty="0"/>
              <a:t>Synopsis </a:t>
            </a:r>
            <a:r>
              <a:rPr lang="en-US" sz="2400" i="1" dirty="0" err="1"/>
              <a:t>Quattuor</a:t>
            </a:r>
            <a:r>
              <a:rPr lang="en-US" sz="2400" i="1" dirty="0"/>
              <a:t> </a:t>
            </a:r>
            <a:r>
              <a:rPr lang="en-US" sz="2400" i="1" dirty="0" err="1"/>
              <a:t>Evangeliorum</a:t>
            </a:r>
            <a:r>
              <a:rPr lang="en-US" sz="2400" i="1" dirty="0"/>
              <a:t>, </a:t>
            </a:r>
            <a:r>
              <a:rPr lang="en-US" sz="2400" dirty="0"/>
              <a:t>1966</a:t>
            </a:r>
            <a:r>
              <a:rPr lang="el-GR" sz="2400" dirty="0" smtClean="0"/>
              <a:t>εξ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8168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Α’ μέρος Εισαγωγής : Γενική Εισαγωγή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752528"/>
          </a:xfrm>
        </p:spPr>
        <p:txBody>
          <a:bodyPr>
            <a:noAutofit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el-GR" sz="2800" dirty="0"/>
              <a:t>Ιστορία της συγκρότησης του «κανόνα» της Κ.Δ.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el-GR" sz="2800" dirty="0"/>
              <a:t>Ιστορία του κειμένου (χειρόγραφου και έντυπου)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el-GR" sz="2800" dirty="0"/>
              <a:t>Χωρόχρονος συγγραφής εκάστου βιβλίου της «βιβλιοθήκης» της ΚΔ</a:t>
            </a:r>
            <a:endParaRPr lang="el-GR" sz="1800" dirty="0"/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l-GR" sz="2000" dirty="0"/>
              <a:t>Συγγραφέας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l-GR" sz="2000" dirty="0"/>
              <a:t>Πρώτοι Ακροατές (όχι αναγνώστες)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l-GR" sz="2000" dirty="0"/>
              <a:t>Χρόνος συγγραφής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l-GR" sz="2000" dirty="0"/>
              <a:t>Τόπος συγγραφής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l-GR" sz="2000" dirty="0"/>
              <a:t>Συνθήκες συγγραφής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l-GR" sz="2000" dirty="0"/>
              <a:t>Περιεχόμενο- Σύμβολα  βιβλίου 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δ. Σειρές Υπομνημάτων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el-GR" sz="2400" b="1" i="1" dirty="0"/>
              <a:t>Ελληνικές</a:t>
            </a:r>
          </a:p>
          <a:p>
            <a:pPr>
              <a:lnSpc>
                <a:spcPct val="90000"/>
              </a:lnSpc>
              <a:defRPr/>
            </a:pPr>
            <a:r>
              <a:rPr lang="el-GR" sz="2400" i="1" dirty="0"/>
              <a:t>Ερμηνεία Καινής Διαθήκης, </a:t>
            </a:r>
            <a:r>
              <a:rPr lang="el-GR" sz="2400" dirty="0"/>
              <a:t>(=ΕΚΔ  </a:t>
            </a:r>
            <a:r>
              <a:rPr lang="el-GR" sz="2400" dirty="0" err="1"/>
              <a:t>επιμ</a:t>
            </a:r>
            <a:r>
              <a:rPr lang="el-GR" sz="2400" dirty="0"/>
              <a:t> Π. Βασιλειάδης, Ί. Γαλάνης και Ί. </a:t>
            </a:r>
            <a:r>
              <a:rPr lang="el-GR" sz="2400" dirty="0" err="1"/>
              <a:t>Καραβιδόπουλος</a:t>
            </a:r>
            <a:r>
              <a:rPr lang="el-GR" sz="2400" dirty="0"/>
              <a:t>).</a:t>
            </a:r>
          </a:p>
          <a:p>
            <a:pPr>
              <a:lnSpc>
                <a:spcPct val="90000"/>
              </a:lnSpc>
              <a:defRPr/>
            </a:pPr>
            <a:r>
              <a:rPr lang="el-GR" sz="2400" dirty="0" err="1"/>
              <a:t>Ν.Δαμαλά</a:t>
            </a:r>
            <a:r>
              <a:rPr lang="el-GR" sz="2400" dirty="0"/>
              <a:t>, </a:t>
            </a:r>
            <a:r>
              <a:rPr lang="el-GR" sz="2400" i="1" dirty="0"/>
              <a:t> Ερμηνεία εις την </a:t>
            </a:r>
            <a:r>
              <a:rPr lang="el-GR" sz="2400" i="1" dirty="0" err="1"/>
              <a:t>Καινήν</a:t>
            </a:r>
            <a:r>
              <a:rPr lang="el-GR" sz="2400" i="1" dirty="0"/>
              <a:t> </a:t>
            </a:r>
            <a:r>
              <a:rPr lang="el-GR" sz="2400" i="1" dirty="0" err="1"/>
              <a:t>Διαθήκην</a:t>
            </a:r>
            <a:r>
              <a:rPr lang="el-GR" sz="2400" i="1" dirty="0"/>
              <a:t>, </a:t>
            </a:r>
            <a:r>
              <a:rPr lang="el-GR" sz="2400" dirty="0"/>
              <a:t>2-4, 1892εξ.</a:t>
            </a:r>
          </a:p>
          <a:p>
            <a:pPr>
              <a:lnSpc>
                <a:spcPct val="90000"/>
              </a:lnSpc>
              <a:defRPr/>
            </a:pPr>
            <a:r>
              <a:rPr lang="el-GR" sz="2400" dirty="0" err="1"/>
              <a:t>Α.Μακράκη</a:t>
            </a:r>
            <a:r>
              <a:rPr lang="el-GR" sz="2400" dirty="0"/>
              <a:t>, </a:t>
            </a:r>
            <a:r>
              <a:rPr lang="el-GR" sz="2400" i="1" dirty="0"/>
              <a:t>Ερμηνεία όλης της Καινής Διαθήκης, </a:t>
            </a:r>
            <a:r>
              <a:rPr lang="el-GR" sz="2400" dirty="0"/>
              <a:t>1-3, 21958-60.</a:t>
            </a:r>
          </a:p>
          <a:p>
            <a:pPr>
              <a:lnSpc>
                <a:spcPct val="90000"/>
              </a:lnSpc>
              <a:defRPr/>
            </a:pPr>
            <a:r>
              <a:rPr lang="el-GR" sz="2400" dirty="0" err="1"/>
              <a:t>Π.Τρεμπέλα</a:t>
            </a:r>
            <a:r>
              <a:rPr lang="el-GR" sz="2400" dirty="0"/>
              <a:t>, Υπομνήματα στα βιβλία της Καινής Διαθήκης (εκτός Αποκάλυψης),  Αθήνα 1951εξ.</a:t>
            </a:r>
          </a:p>
        </p:txBody>
      </p:sp>
    </p:spTree>
    <p:extLst>
      <p:ext uri="{BB962C8B-B14F-4D97-AF65-F5344CB8AC3E}">
        <p14:creationId xmlns:p14="http://schemas.microsoft.com/office/powerpoint/2010/main" val="336848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ε. Λοιπά επιστημονικά βοηθήματα-βιβλιογραφίες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78335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i="1" dirty="0"/>
              <a:t>1. Δελτίο Βιβλικών Μελετών, </a:t>
            </a:r>
            <a:r>
              <a:rPr lang="el-GR" sz="2400" dirty="0"/>
              <a:t>Ειδικό επιστημονικό βιβλικό περιοδικό, Άρχισε να εκδίδεται το </a:t>
            </a:r>
            <a:r>
              <a:rPr lang="el-GR" sz="2400" dirty="0" smtClean="0"/>
              <a:t>1971</a:t>
            </a:r>
            <a:r>
              <a:rPr lang="en-US" sz="2400" dirty="0" smtClean="0"/>
              <a:t>.</a:t>
            </a:r>
            <a:endParaRPr lang="el-GR" sz="2400" i="1" dirty="0"/>
          </a:p>
          <a:p>
            <a:pPr marL="0" indent="0">
              <a:buNone/>
              <a:defRPr/>
            </a:pPr>
            <a:r>
              <a:rPr lang="el-GR" sz="2400" i="1" dirty="0"/>
              <a:t>2. Βιβλική Βιβλιοθήκη </a:t>
            </a:r>
            <a:r>
              <a:rPr lang="el-GR" sz="2400" dirty="0"/>
              <a:t>( = ΒΒ  </a:t>
            </a:r>
            <a:r>
              <a:rPr lang="el-GR" sz="2400" dirty="0" err="1"/>
              <a:t>επιμ</a:t>
            </a:r>
            <a:r>
              <a:rPr lang="el-GR" sz="2400" dirty="0"/>
              <a:t>. Π. Βασιλειάδης, Ί. Γαλάνης και Ί. </a:t>
            </a:r>
            <a:r>
              <a:rPr lang="el-GR" sz="2400" dirty="0" err="1"/>
              <a:t>Καραβιδόπουλος</a:t>
            </a:r>
            <a:r>
              <a:rPr lang="el-GR" sz="2400" dirty="0" smtClean="0"/>
              <a:t>)</a:t>
            </a:r>
            <a:r>
              <a:rPr lang="en-US" sz="2400" dirty="0" smtClean="0"/>
              <a:t>.</a:t>
            </a:r>
            <a:endParaRPr lang="el-GR" sz="2400" i="1" dirty="0"/>
          </a:p>
          <a:p>
            <a:pPr marL="0" indent="0">
              <a:buNone/>
              <a:defRPr/>
            </a:pPr>
            <a:r>
              <a:rPr lang="el-GR" sz="2400" i="1" dirty="0"/>
              <a:t>3. Εισηγήσεις Συνάξεων 'Ορθόδοξων Βιβλικών </a:t>
            </a:r>
            <a:r>
              <a:rPr lang="el-GR" sz="2400" i="1" dirty="0" smtClean="0"/>
              <a:t>Θεολόγων</a:t>
            </a:r>
            <a:r>
              <a:rPr lang="en-US" sz="2400" dirty="0" smtClean="0"/>
              <a:t>.</a:t>
            </a:r>
            <a:endParaRPr lang="el-GR" sz="2400" dirty="0"/>
          </a:p>
          <a:p>
            <a:pPr marL="0" indent="0">
              <a:buNone/>
              <a:defRPr/>
            </a:pPr>
            <a:r>
              <a:rPr lang="el-GR" sz="2400" i="1" dirty="0"/>
              <a:t>4. Ελληνική Βιβλική Βιβλιογραφία του 20ου αιώνα (1900-1995), </a:t>
            </a:r>
            <a:r>
              <a:rPr lang="el-GR" sz="2400" dirty="0"/>
              <a:t>ΒΒ 10, Θεσσαλονίκη 1997.</a:t>
            </a:r>
            <a:endParaRPr lang="el-GR" sz="2400" i="1" dirty="0"/>
          </a:p>
          <a:p>
            <a:pPr marL="0" indent="0">
              <a:buNone/>
              <a:defRPr/>
            </a:pPr>
            <a:r>
              <a:rPr lang="el-GR" sz="2400" i="1" dirty="0"/>
              <a:t>5. Σχολιασμένη Ορθόδοξη Βιβλική Βιβλιογραφία (υπό έκδοση</a:t>
            </a:r>
            <a:r>
              <a:rPr lang="el-GR" sz="2400" i="1" dirty="0" smtClean="0"/>
              <a:t>)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205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στο πλαίσιο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62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479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1.0. 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  </a:t>
            </a:r>
            <a:r>
              <a:rPr lang="el-GR" sz="2000" dirty="0"/>
              <a:t>Έκδοση </a:t>
            </a:r>
            <a:r>
              <a:rPr lang="el-GR" sz="2000" dirty="0" smtClean="0"/>
              <a:t>διαθέσιμη </a:t>
            </a:r>
            <a:r>
              <a:rPr lang="el-GR" sz="2000" dirty="0" smtClean="0">
                <a:hlinkClick r:id="rId3"/>
              </a:rPr>
              <a:t>εδώ</a:t>
            </a:r>
            <a:r>
              <a:rPr lang="el-GR" sz="2000" dirty="0" smtClean="0"/>
              <a:t>.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86410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/>
              <a:t>Σωτήριος Σ. </a:t>
            </a:r>
            <a:r>
              <a:rPr lang="el-GR" sz="2000" dirty="0" smtClean="0"/>
              <a:t>Δεσπότης  2014. </a:t>
            </a:r>
            <a:r>
              <a:rPr lang="el-GR" altLang="el-GR" sz="2000" dirty="0"/>
              <a:t>Σωτήριος Σ. </a:t>
            </a:r>
            <a:r>
              <a:rPr lang="el-GR" altLang="el-GR" sz="2000" dirty="0" smtClean="0"/>
              <a:t>Δεσπότης. </a:t>
            </a:r>
            <a:r>
              <a:rPr lang="el-GR" sz="2000" dirty="0" smtClean="0"/>
              <a:t>«Εισαγωγή </a:t>
            </a:r>
            <a:r>
              <a:rPr lang="el-GR" sz="2000" dirty="0"/>
              <a:t>στην Κ.Δ. &amp; Ιστορία Εποχής της Καινής </a:t>
            </a:r>
            <a:r>
              <a:rPr lang="el-GR" sz="2000" dirty="0" smtClean="0"/>
              <a:t>Διαθήκης</a:t>
            </a:r>
            <a:r>
              <a:rPr lang="el-GR" sz="2000" dirty="0"/>
              <a:t>. Εισαγωγή στην Καινή Διαθήκη».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>
                <a:hlinkClick r:id="rId3"/>
              </a:rPr>
              <a:t>http://</a:t>
            </a:r>
            <a:r>
              <a:rPr lang="en-GB" sz="2000" dirty="0" smtClean="0">
                <a:hlinkClick r:id="rId3"/>
              </a:rPr>
              <a:t>opencourses.uoa.gr/courses/SOCTHEOL1</a:t>
            </a:r>
            <a:r>
              <a:rPr lang="el-GR" sz="2000" dirty="0" smtClean="0"/>
              <a:t>. 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0437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1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952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/>
              <a:t>"Η δομή και οργάνωση της παρουσίασης, καθώς και το υπόλοιπο περιεχόμενο, αποτελούν πνευματική ιδιοκτησία </a:t>
            </a:r>
            <a:r>
              <a:rPr lang="el-GR" sz="2000" dirty="0" smtClean="0"/>
              <a:t>του συγγραφέα </a:t>
            </a:r>
            <a:r>
              <a:rPr lang="el-GR" sz="2000" dirty="0"/>
              <a:t>και του Πανεπιστημίου Αθηνών και διατίθενται με άδεια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Αναφορά Μη Εμπορική Χρήση Παρόμοια Διανομή Έκδοση 4.0 ή μεταγενέστερη.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l-GR" sz="2000" dirty="0" smtClean="0"/>
              <a:t>Οι </a:t>
            </a:r>
            <a:r>
              <a:rPr lang="el-GR" sz="2000" dirty="0"/>
              <a:t>φωτογραφίες που περιέχονται στην παρουσίαση αποτελούν πνευματική ιδιοκτησία τρίτων. Απαγορεύεται η αναπαραγωγή, αναδημοσίευση και διάθεσή τους στο κοινό με οποιονδήποτε τρόπο χωρίς τη λήψη άδειας από τους δικαιούχους. "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εστί Διαθήκη</a:t>
            </a:r>
            <a:r>
              <a:rPr lang="en-US" dirty="0"/>
              <a:t> (</a:t>
            </a:r>
            <a:r>
              <a:rPr lang="el-GR" dirty="0"/>
              <a:t>Συν-θήκη;)</a:t>
            </a:r>
            <a:br>
              <a:rPr lang="el-GR" dirty="0"/>
            </a:br>
            <a:r>
              <a:rPr lang="en-US" dirty="0"/>
              <a:t>Testament  or covenant</a:t>
            </a:r>
            <a:r>
              <a:rPr lang="el-GR" dirty="0"/>
              <a:t> ???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83357"/>
            <a:ext cx="8229600" cy="45259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l-GR" sz="2800" b="1" i="1" dirty="0"/>
              <a:t>Διαθήκη του Κυρίου</a:t>
            </a:r>
            <a:r>
              <a:rPr lang="el-GR" sz="2800" dirty="0"/>
              <a:t> = η τελευταία αμετάκλητη θέληση του διαθέτη μιας κληρονομιάς;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algn="ctr">
              <a:defRPr/>
            </a:pPr>
            <a:r>
              <a:rPr lang="el-GR" sz="2400" b="1" i="1" dirty="0" err="1"/>
              <a:t>Μπερίθ</a:t>
            </a:r>
            <a:r>
              <a:rPr lang="el-GR" sz="2400" b="1" i="1" dirty="0"/>
              <a:t> </a:t>
            </a:r>
            <a:r>
              <a:rPr lang="el-GR" sz="2400" dirty="0"/>
              <a:t>(280 φορές &lt; </a:t>
            </a:r>
            <a:r>
              <a:rPr lang="el-GR" sz="2400" i="1" dirty="0"/>
              <a:t>δεσμός</a:t>
            </a:r>
            <a:r>
              <a:rPr lang="el-GR" sz="2400" dirty="0"/>
              <a:t>)</a:t>
            </a:r>
            <a:r>
              <a:rPr lang="el-GR" sz="2400" b="1" i="1" dirty="0"/>
              <a:t> = </a:t>
            </a:r>
            <a:r>
              <a:rPr lang="el-GR" sz="2400" dirty="0"/>
              <a:t>σταθερή και επίσημη δέσμευση/ανάληψη ευθύνης ενός </a:t>
            </a:r>
            <a:r>
              <a:rPr lang="el-GR" sz="2400" dirty="0" smtClean="0"/>
              <a:t>ισχυρού/κυρίου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l-GR" sz="2400" dirty="0" smtClean="0"/>
              <a:t>απέναντι </a:t>
            </a:r>
            <a:r>
              <a:rPr lang="el-GR" sz="2400" dirty="0"/>
              <a:t>σε υποτελή. </a:t>
            </a:r>
          </a:p>
          <a:p>
            <a:pPr algn="ctr">
              <a:buFont typeface="Wingdings" panose="05000000000000000000" pitchFamily="2" charset="2"/>
              <a:buChar char="v"/>
              <a:defRPr/>
            </a:pPr>
            <a:r>
              <a:rPr lang="en-US" sz="2400" dirty="0"/>
              <a:t>O  </a:t>
            </a:r>
            <a:r>
              <a:rPr lang="el-GR" sz="2400" dirty="0"/>
              <a:t>πρώτος μονομερώς παραχωρεί </a:t>
            </a:r>
            <a:r>
              <a:rPr lang="el-GR" sz="2400" i="1" dirty="0" err="1"/>
              <a:t>σαλόμ</a:t>
            </a:r>
            <a:r>
              <a:rPr lang="el-GR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l-GR" sz="2400" dirty="0" smtClean="0"/>
              <a:t>(=</a:t>
            </a:r>
            <a:r>
              <a:rPr lang="el-GR" sz="2400" dirty="0"/>
              <a:t>ευημερία, αφθονία) </a:t>
            </a:r>
            <a:endParaRPr lang="en-US" sz="2400" dirty="0" smtClean="0"/>
          </a:p>
          <a:p>
            <a:pPr algn="ctr">
              <a:buFont typeface="Wingdings" panose="05000000000000000000" pitchFamily="2" charset="2"/>
              <a:buChar char="v"/>
              <a:defRPr/>
            </a:pPr>
            <a:r>
              <a:rPr lang="el-GR" sz="2400" i="1" dirty="0"/>
              <a:t>ο υπεξούσιος</a:t>
            </a:r>
            <a:r>
              <a:rPr lang="el-GR" sz="2400" dirty="0"/>
              <a:t> αναλαμβάνει να προσφέρει πίστη (πιστότητα) και υπακοή.</a:t>
            </a:r>
          </a:p>
        </p:txBody>
      </p:sp>
    </p:spTree>
    <p:extLst>
      <p:ext uri="{BB962C8B-B14F-4D97-AF65-F5344CB8AC3E}">
        <p14:creationId xmlns:p14="http://schemas.microsoft.com/office/powerpoint/2010/main" val="322356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Μπερίθ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800" b="1" dirty="0"/>
              <a:t>Οριστική και Προστακτική</a:t>
            </a:r>
          </a:p>
          <a:p>
            <a:pPr>
              <a:defRPr/>
            </a:pPr>
            <a:r>
              <a:rPr lang="el-GR" sz="2800" b="1" dirty="0"/>
              <a:t>Όρκος + αίμα</a:t>
            </a:r>
          </a:p>
          <a:p>
            <a:pPr>
              <a:defRPr/>
            </a:pPr>
            <a:r>
              <a:rPr lang="el-GR" sz="2800" b="1" dirty="0"/>
              <a:t>Δείπνο + αλάτι</a:t>
            </a:r>
          </a:p>
          <a:p>
            <a:pPr>
              <a:defRPr/>
            </a:pPr>
            <a:r>
              <a:rPr lang="el-GR" sz="2800" b="1" dirty="0"/>
              <a:t>Λίθινες στήλες</a:t>
            </a:r>
          </a:p>
          <a:p>
            <a:pPr>
              <a:defRPr/>
            </a:pPr>
            <a:r>
              <a:rPr lang="el-GR" sz="2800" dirty="0"/>
              <a:t>χάρις, πίστις (πιστότητα, συνέπεια), έλεος, </a:t>
            </a:r>
          </a:p>
          <a:p>
            <a:pPr>
              <a:defRPr/>
            </a:pPr>
            <a:r>
              <a:rPr lang="el-GR" sz="2800" dirty="0"/>
              <a:t>ειρήνη-</a:t>
            </a:r>
            <a:r>
              <a:rPr lang="el-GR" sz="2800" dirty="0" err="1"/>
              <a:t>σαλόμ</a:t>
            </a:r>
            <a:r>
              <a:rPr lang="el-GR" sz="2800" dirty="0"/>
              <a:t> 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0742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Μπερίθ</a:t>
            </a:r>
            <a:r>
              <a:rPr lang="el-GR" dirty="0"/>
              <a:t> </a:t>
            </a:r>
            <a:r>
              <a:rPr lang="el-GR" i="1" dirty="0" err="1"/>
              <a:t>Γιαχβέ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412776"/>
            <a:ext cx="8229600" cy="504056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400" dirty="0" err="1"/>
              <a:t>Γιαχβέ</a:t>
            </a:r>
            <a:r>
              <a:rPr lang="el-GR" sz="2400" dirty="0"/>
              <a:t>: Πατέρας </a:t>
            </a:r>
            <a:r>
              <a:rPr lang="el-GR" sz="2400" b="1" dirty="0"/>
              <a:t>+ Μητέρα! </a:t>
            </a:r>
            <a:r>
              <a:rPr lang="el-GR" sz="2400" dirty="0"/>
              <a:t>όχι μόνον Κύριος  </a:t>
            </a:r>
          </a:p>
          <a:p>
            <a:pPr>
              <a:defRPr/>
            </a:pPr>
            <a:r>
              <a:rPr lang="el-GR" sz="2400" b="1" dirty="0"/>
              <a:t>Νυμφίος</a:t>
            </a:r>
          </a:p>
          <a:p>
            <a:pPr>
              <a:defRPr/>
            </a:pPr>
            <a:r>
              <a:rPr lang="el-GR" sz="2400" dirty="0"/>
              <a:t>Ελευθερωτής</a:t>
            </a:r>
          </a:p>
          <a:p>
            <a:pPr>
              <a:defRPr/>
            </a:pPr>
            <a:r>
              <a:rPr lang="el-GR" sz="2400" dirty="0"/>
              <a:t>Ο Αμήν - Πολλές διαθήκες!</a:t>
            </a:r>
          </a:p>
          <a:p>
            <a:pPr>
              <a:defRPr/>
            </a:pPr>
            <a:r>
              <a:rPr lang="el-GR" sz="2400" dirty="0"/>
              <a:t>Κατεξοχήν </a:t>
            </a:r>
            <a:r>
              <a:rPr lang="el-GR" sz="2400" b="1" u="sng" dirty="0"/>
              <a:t>Σινά</a:t>
            </a:r>
            <a:r>
              <a:rPr lang="el-GR" sz="2400" dirty="0"/>
              <a:t> (απελευθέρωση – τροφοδοσία –καθοδήγηση [ = </a:t>
            </a:r>
            <a:r>
              <a:rPr lang="el-GR" sz="2400" dirty="0" err="1"/>
              <a:t>Τορά</a:t>
            </a:r>
            <a:r>
              <a:rPr lang="el-GR" sz="2400" dirty="0"/>
              <a:t>] στη ζωή!)- 2Χ </a:t>
            </a:r>
            <a:r>
              <a:rPr lang="el-GR" sz="1400" dirty="0"/>
              <a:t>(Κύριος ὁ Θεός </a:t>
            </a:r>
            <a:r>
              <a:rPr lang="el-GR" sz="1400" dirty="0" err="1"/>
              <a:t>ἐλεήμων</a:t>
            </a:r>
            <a:r>
              <a:rPr lang="el-GR" sz="1400" dirty="0"/>
              <a:t> [….])</a:t>
            </a:r>
          </a:p>
          <a:p>
            <a:pPr>
              <a:defRPr/>
            </a:pPr>
            <a:r>
              <a:rPr lang="el-GR" sz="2400" dirty="0"/>
              <a:t>Εκλογή- Πορεία στην έρημο (« εντατικό φροντιστήριο πίστης») για να σωθεί ο κόσμος</a:t>
            </a:r>
          </a:p>
          <a:p>
            <a:pPr>
              <a:defRPr/>
            </a:pPr>
            <a:r>
              <a:rPr lang="el-GR" sz="2400" dirty="0"/>
              <a:t>Η Βαβέλ της κρίσης!!!!</a:t>
            </a:r>
          </a:p>
          <a:p>
            <a:pPr>
              <a:defRPr/>
            </a:pPr>
            <a:r>
              <a:rPr lang="el-GR" sz="2000" dirty="0"/>
              <a:t>ΑΝΑΜΝΗΣΗ- </a:t>
            </a:r>
            <a:r>
              <a:rPr lang="el-GR" sz="2000" dirty="0" err="1"/>
              <a:t>εν+θύμηση</a:t>
            </a:r>
            <a:r>
              <a:rPr lang="el-GR" sz="2000" dirty="0"/>
              <a:t>:  Πάσχα + Πεντηκοστή! [ </a:t>
            </a:r>
            <a:r>
              <a:rPr lang="el-GR" sz="2000" dirty="0" err="1"/>
              <a:t>Κουμράν</a:t>
            </a:r>
            <a:r>
              <a:rPr lang="el-GR" sz="2000" dirty="0"/>
              <a:t> = Καινή Διαθήκη;;;;]</a:t>
            </a:r>
          </a:p>
        </p:txBody>
      </p:sp>
    </p:spTree>
    <p:extLst>
      <p:ext uri="{BB962C8B-B14F-4D97-AF65-F5344CB8AC3E}">
        <p14:creationId xmlns:p14="http://schemas.microsoft.com/office/powerpoint/2010/main" val="36766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Παλαιά ή Πρώτη Διαθήκη (</a:t>
            </a:r>
            <a:r>
              <a:rPr lang="el-GR" dirty="0" err="1"/>
              <a:t>Τανάχ</a:t>
            </a:r>
            <a:r>
              <a:rPr lang="el-GR" dirty="0"/>
              <a:t>);;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Autofit/>
          </a:bodyPr>
          <a:lstStyle/>
          <a:p>
            <a:r>
              <a:rPr lang="el-GR" sz="2800" b="1" dirty="0"/>
              <a:t>Ακυρώθηκε παντελώς; (Β’ </a:t>
            </a:r>
            <a:r>
              <a:rPr lang="el-GR" sz="2800" b="1" dirty="0" err="1"/>
              <a:t>Κορ</a:t>
            </a:r>
            <a:r>
              <a:rPr lang="el-GR" sz="2800" b="1" dirty="0"/>
              <a:t>. 3+Εβρ. ) :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l-GR" sz="2400" dirty="0" err="1" smtClean="0"/>
              <a:t>Υπερ</a:t>
            </a:r>
            <a:r>
              <a:rPr lang="el-GR" sz="2400" dirty="0" smtClean="0"/>
              <a:t>-θέσεις </a:t>
            </a:r>
            <a:r>
              <a:rPr lang="el-GR" sz="2400" dirty="0"/>
              <a:t>+ Κατάργηση τελετουργικών διατάξεων</a:t>
            </a:r>
          </a:p>
          <a:p>
            <a:r>
              <a:rPr lang="el-GR" sz="2800" b="1" dirty="0"/>
              <a:t>Ποτέ δεν έζησε η Πρώτη Εκκλησία χωρίς την Π.Δ. Έζησε χωρίς την Κ.Δ! Σήμερα;;;;</a:t>
            </a:r>
          </a:p>
          <a:p>
            <a:r>
              <a:rPr lang="el-GR" sz="2800" b="1" dirty="0"/>
              <a:t>Η Καινή περιέχεται ήδη στην Π.Δ. (Ιερεμίας, Ησαΐας ….)</a:t>
            </a:r>
          </a:p>
          <a:p>
            <a:r>
              <a:rPr lang="el-GR" sz="2800" b="1" dirty="0"/>
              <a:t>Συναγωγή + Εκκλησία: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000" b="1" dirty="0"/>
              <a:t>Διαφορά στην ερμηνεία: Ι. Χριστός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000" b="1" dirty="0"/>
              <a:t>Διαφορά στην προτεραιότητα: αντί της </a:t>
            </a:r>
            <a:r>
              <a:rPr lang="el-GR" sz="2000" b="1" dirty="0" err="1"/>
              <a:t>Τορά</a:t>
            </a:r>
            <a:r>
              <a:rPr lang="el-GR" sz="2000" b="1" dirty="0"/>
              <a:t> οι Προφήτες.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sz="2000" b="1" dirty="0"/>
              <a:t>Διαφορά και στον ορίζοντα: η Οικουμένη</a:t>
            </a:r>
          </a:p>
        </p:txBody>
      </p:sp>
    </p:spTree>
    <p:extLst>
      <p:ext uri="{BB962C8B-B14F-4D97-AF65-F5344CB8AC3E}">
        <p14:creationId xmlns:p14="http://schemas.microsoft.com/office/powerpoint/2010/main" val="34008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i="1" dirty="0"/>
              <a:t>Καινή </a:t>
            </a:r>
            <a:r>
              <a:rPr lang="el-GR" dirty="0"/>
              <a:t>διαθήκη</a:t>
            </a:r>
            <a:br>
              <a:rPr lang="el-GR" dirty="0"/>
            </a:br>
            <a:r>
              <a:rPr lang="el-GR" dirty="0"/>
              <a:t>Νέος </a:t>
            </a:r>
            <a:r>
              <a:rPr lang="el-GR" sz="1800" dirty="0"/>
              <a:t>(</a:t>
            </a:r>
            <a:r>
              <a:rPr lang="en-US" sz="1800" dirty="0"/>
              <a:t>new [</a:t>
            </a:r>
            <a:r>
              <a:rPr lang="el-GR" sz="1800" dirty="0"/>
              <a:t>;]</a:t>
            </a:r>
            <a:r>
              <a:rPr lang="en-US" sz="1800" dirty="0"/>
              <a:t> Testament)</a:t>
            </a:r>
            <a:r>
              <a:rPr lang="el-GR" dirty="0"/>
              <a:t> + Καινός </a:t>
            </a:r>
            <a:r>
              <a:rPr lang="el-GR" sz="1800" dirty="0"/>
              <a:t>(ποιοτικά/εσχατολογικά «άλλος»)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83357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/>
              <a:t>Η ΚΔ δεν ταυτίζεται καταρχήν με κάποιο βιβλίο αλλά με την καθιέρωση της Ευχαριστίας τη νύχτα της προδοσίας από τον Ι. Χριστό</a:t>
            </a:r>
          </a:p>
          <a:p>
            <a:pPr>
              <a:defRPr/>
            </a:pPr>
            <a:r>
              <a:rPr lang="el-GR" sz="2800" dirty="0"/>
              <a:t>Βιώνεται από άνδρες και γυναίκες την Πεντηκοστή. Είναι εμπειρία/κοινωνία Θεού </a:t>
            </a:r>
            <a:r>
              <a:rPr lang="el-GR" sz="2800" dirty="0" err="1"/>
              <a:t>Αββά</a:t>
            </a:r>
            <a:r>
              <a:rPr lang="el-GR" sz="2800" dirty="0"/>
              <a:t> + «άλλων» ως αδελφών. </a:t>
            </a:r>
          </a:p>
          <a:p>
            <a:pPr>
              <a:defRPr/>
            </a:pPr>
            <a:r>
              <a:rPr lang="el-GR" sz="2800" dirty="0"/>
              <a:t>Χωρίς το α’ μέρος της θείας Λειτουργίας (την ακρόαση των Γραφών) το β’ μέρος (η θεία Κοινωνία) καταντά μαγεία, αλλά και το α’ μέρος χωρίς το β’  στείρα φιλολογική συζήτηση (</a:t>
            </a:r>
            <a:r>
              <a:rPr lang="el-GR" sz="2800" dirty="0" err="1"/>
              <a:t>Σμέμαν</a:t>
            </a:r>
            <a:r>
              <a:rPr lang="el-G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000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Ανά-</a:t>
            </a:r>
            <a:r>
              <a:rPr lang="el-GR" dirty="0" err="1"/>
              <a:t>Γνωση</a:t>
            </a:r>
            <a:r>
              <a:rPr lang="el-GR" dirty="0"/>
              <a:t>: φιλολογικό γένος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el-GR" sz="2800" dirty="0"/>
              <a:t>Μορφολογικά τα 27 βιβλία της Κ.Δ. παρουσιάζουν ποικιλία. </a:t>
            </a:r>
          </a:p>
          <a:p>
            <a:pPr algn="just">
              <a:buNone/>
              <a:defRPr/>
            </a:pPr>
            <a:r>
              <a:rPr lang="el-GR" sz="2800" dirty="0"/>
              <a:t>	</a:t>
            </a:r>
            <a:r>
              <a:rPr lang="el-GR" sz="2800" dirty="0" smtClean="0"/>
              <a:t>α)</a:t>
            </a:r>
            <a:r>
              <a:rPr lang="en-US" sz="2800" dirty="0" smtClean="0"/>
              <a:t> </a:t>
            </a:r>
            <a:r>
              <a:rPr lang="el-GR" sz="2800" b="1" dirty="0" smtClean="0"/>
              <a:t>21 </a:t>
            </a:r>
            <a:r>
              <a:rPr lang="el-GR" sz="2800" b="1" dirty="0"/>
              <a:t>Επιστολές</a:t>
            </a:r>
            <a:r>
              <a:rPr lang="el-GR" sz="2800" dirty="0"/>
              <a:t> (2*7 [νεότερου αποστόλου !]+ 1*7 Καθολικών Επιστολών), σε αντίθεση προς την Π.Δ ! </a:t>
            </a:r>
          </a:p>
          <a:p>
            <a:pPr algn="just">
              <a:buNone/>
              <a:defRPr/>
            </a:pPr>
            <a:r>
              <a:rPr lang="el-GR" sz="2800" dirty="0"/>
              <a:t>	</a:t>
            </a:r>
            <a:r>
              <a:rPr lang="el-GR" sz="2000" dirty="0"/>
              <a:t>(</a:t>
            </a:r>
            <a:r>
              <a:rPr lang="el-GR" sz="2000" dirty="0" err="1"/>
              <a:t>Πρβλ</a:t>
            </a:r>
            <a:r>
              <a:rPr lang="el-GR" sz="2000" dirty="0"/>
              <a:t>. επτάδες επιστολών </a:t>
            </a:r>
            <a:r>
              <a:rPr lang="el-GR" sz="2000" dirty="0" err="1"/>
              <a:t>επιστολών</a:t>
            </a:r>
            <a:r>
              <a:rPr lang="el-GR" sz="2000" dirty="0"/>
              <a:t> </a:t>
            </a:r>
            <a:r>
              <a:rPr lang="el-GR" sz="2000" dirty="0" err="1"/>
              <a:t>Αποκ</a:t>
            </a:r>
            <a:r>
              <a:rPr lang="el-GR" sz="2000" dirty="0"/>
              <a:t>., Ιγνατίου …)</a:t>
            </a:r>
            <a:r>
              <a:rPr lang="el-GR" sz="2800" dirty="0"/>
              <a:t> </a:t>
            </a:r>
          </a:p>
          <a:p>
            <a:pPr algn="just">
              <a:buNone/>
              <a:defRPr/>
            </a:pPr>
            <a:r>
              <a:rPr lang="el-GR" sz="2800" dirty="0"/>
              <a:t>	β) 4 </a:t>
            </a:r>
            <a:r>
              <a:rPr lang="el-GR" sz="2800" b="1" dirty="0"/>
              <a:t>Ευαγγέλια</a:t>
            </a:r>
            <a:r>
              <a:rPr lang="el-GR" sz="2800" dirty="0"/>
              <a:t>, </a:t>
            </a:r>
          </a:p>
          <a:p>
            <a:pPr algn="just">
              <a:buNone/>
              <a:defRPr/>
            </a:pPr>
            <a:r>
              <a:rPr lang="el-GR" sz="2800" dirty="0"/>
              <a:t>	γ) </a:t>
            </a:r>
            <a:r>
              <a:rPr lang="el-GR" sz="2800" b="1" dirty="0"/>
              <a:t>Πράξεις</a:t>
            </a:r>
            <a:r>
              <a:rPr lang="el-GR" sz="2800" dirty="0"/>
              <a:t> </a:t>
            </a:r>
            <a:r>
              <a:rPr lang="el-GR" sz="2000" dirty="0"/>
              <a:t>(ο Λουκάς ως συνέχεια του Ευαγγελίου)</a:t>
            </a:r>
            <a:r>
              <a:rPr lang="el-GR" sz="2800" b="1" dirty="0"/>
              <a:t>, </a:t>
            </a:r>
          </a:p>
          <a:p>
            <a:pPr algn="just">
              <a:buNone/>
              <a:defRPr/>
            </a:pPr>
            <a:r>
              <a:rPr lang="el-GR" sz="2800" dirty="0"/>
              <a:t> 	δ) </a:t>
            </a:r>
            <a:r>
              <a:rPr lang="el-GR" sz="2800" b="1" dirty="0"/>
              <a:t>Αποκάλυψη </a:t>
            </a:r>
            <a:r>
              <a:rPr lang="el-GR" sz="2000" b="1" dirty="0"/>
              <a:t>(δεν ακούγεται ποτέ στην ορθόδοξη Λατρεία!]</a:t>
            </a:r>
            <a:r>
              <a:rPr lang="el-GR" sz="2000" dirty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54731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Ανά-</a:t>
            </a:r>
            <a:r>
              <a:rPr lang="el-GR" dirty="0" err="1"/>
              <a:t>Γνωση</a:t>
            </a:r>
            <a:r>
              <a:rPr lang="el-GR" dirty="0"/>
              <a:t> κατά σειρά αρχαιότητας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l-GR" dirty="0"/>
              <a:t>α. Επιστολές του νεότερου αποστόλου + </a:t>
            </a:r>
            <a:r>
              <a:rPr lang="el-GR" dirty="0" smtClean="0"/>
              <a:t>πρώην</a:t>
            </a:r>
            <a:r>
              <a:rPr lang="en-US" dirty="0" smtClean="0"/>
              <a:t> </a:t>
            </a:r>
            <a:r>
              <a:rPr lang="el-GR" dirty="0" smtClean="0"/>
              <a:t>διώκτη </a:t>
            </a:r>
            <a:r>
              <a:rPr lang="el-GR" dirty="0"/>
              <a:t>(Παύλου 50-60 μ.Χ.). Αρχαιότερη: </a:t>
            </a:r>
            <a:r>
              <a:rPr lang="el-GR" dirty="0" err="1"/>
              <a:t>Α’Θεσ</a:t>
            </a:r>
            <a:r>
              <a:rPr lang="el-GR" dirty="0"/>
              <a:t>. </a:t>
            </a:r>
            <a:r>
              <a:rPr lang="el-GR" sz="2000" dirty="0"/>
              <a:t>[Κόρινθος 50 μ.Χ.]</a:t>
            </a:r>
          </a:p>
          <a:p>
            <a:pPr marL="0" indent="0">
              <a:buNone/>
              <a:defRPr/>
            </a:pPr>
            <a:r>
              <a:rPr lang="el-GR" dirty="0"/>
              <a:t>β. Κατά Μάρκον (60 -70  μ.Χ.)</a:t>
            </a:r>
          </a:p>
          <a:p>
            <a:pPr marL="0" indent="0">
              <a:buNone/>
              <a:defRPr/>
            </a:pPr>
            <a:r>
              <a:rPr lang="el-GR" dirty="0"/>
              <a:t>γ. Κατά </a:t>
            </a:r>
            <a:r>
              <a:rPr lang="el-GR" dirty="0" err="1"/>
              <a:t>Ματθαίον</a:t>
            </a:r>
            <a:r>
              <a:rPr lang="el-GR" dirty="0"/>
              <a:t> (70-80 μ.Χ.)</a:t>
            </a:r>
          </a:p>
          <a:p>
            <a:pPr marL="0" indent="0">
              <a:buNone/>
              <a:defRPr/>
            </a:pPr>
            <a:r>
              <a:rPr lang="el-GR" dirty="0"/>
              <a:t>δ. Κατά </a:t>
            </a:r>
            <a:r>
              <a:rPr lang="el-GR" dirty="0" err="1"/>
              <a:t>Λουκάν</a:t>
            </a:r>
            <a:r>
              <a:rPr lang="el-GR" dirty="0"/>
              <a:t>-Πράξεις (70-80 μ.Χ.)</a:t>
            </a:r>
          </a:p>
          <a:p>
            <a:pPr marL="0" indent="0">
              <a:buNone/>
              <a:defRPr/>
            </a:pPr>
            <a:r>
              <a:rPr lang="el-GR" dirty="0"/>
              <a:t>ε. Κατά Ιωάννη- Καθολικές Επιστολές Ιωάννη, Αποκάλυψη (90-100 μ.Χ.)</a:t>
            </a:r>
          </a:p>
        </p:txBody>
      </p:sp>
    </p:spTree>
    <p:extLst>
      <p:ext uri="{BB962C8B-B14F-4D97-AF65-F5344CB8AC3E}">
        <p14:creationId xmlns:p14="http://schemas.microsoft.com/office/powerpoint/2010/main" val="26175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1388</Words>
  <Application>Microsoft Office PowerPoint</Application>
  <PresentationFormat>On-screen Show (4:3)</PresentationFormat>
  <Paragraphs>203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ＭＳ Ｐゴシック</vt:lpstr>
      <vt:lpstr>Arial</vt:lpstr>
      <vt:lpstr>Calibri</vt:lpstr>
      <vt:lpstr>Wingdings</vt:lpstr>
      <vt:lpstr>Θέμα του Office</vt:lpstr>
      <vt:lpstr>Εισαγωγή στην Κ.Δ. και ιστορία εποχής της Καινής Διαθήκης</vt:lpstr>
      <vt:lpstr>Α’ μέρος Εισαγωγής : Γενική Εισαγωγή</vt:lpstr>
      <vt:lpstr>Τι εστί Διαθήκη (Συν-θήκη;) Testament  or covenant ???</vt:lpstr>
      <vt:lpstr>Μπερίθ</vt:lpstr>
      <vt:lpstr>Μπερίθ Γιαχβέ</vt:lpstr>
      <vt:lpstr>Παλαιά ή Πρώτη Διαθήκη (Τανάχ);;</vt:lpstr>
      <vt:lpstr>Καινή διαθήκη Νέος (new [;] Testament) + Καινός (ποιοτικά/εσχατολογικά «άλλος»)</vt:lpstr>
      <vt:lpstr>Ανά-Γνωση: φιλολογικό γένος</vt:lpstr>
      <vt:lpstr>Ανά-Γνωση κατά σειρά αρχαιότητας</vt:lpstr>
      <vt:lpstr>Αμφισβήτηση</vt:lpstr>
      <vt:lpstr>Πλουραλισμός</vt:lpstr>
      <vt:lpstr>Έρευνα και θεοπνευστία Κ.Δ.</vt:lpstr>
      <vt:lpstr>PowerPoint Presentation</vt:lpstr>
      <vt:lpstr>Ιστορική επισκόπηση της Εισαγωγής Κ.Δ. </vt:lpstr>
      <vt:lpstr>Βιβλιογραφία</vt:lpstr>
      <vt:lpstr>α1. Ορθόδοξες Εισαγωγές στην Κ.Δ.</vt:lpstr>
      <vt:lpstr>α2. Ξενόγλωσσες Εισαγωγές</vt:lpstr>
      <vt:lpstr>β. Λεξικά </vt:lpstr>
      <vt:lpstr>γ. Ταμιεία και Συνόψεις</vt:lpstr>
      <vt:lpstr>δ. Σειρές Υπομνημάτων</vt:lpstr>
      <vt:lpstr>ε. Λοιπά επιστημονικά βοηθήματα-βιβλιογραφίες</vt:lpstr>
      <vt:lpstr>Τέλος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Uoa</cp:lastModifiedBy>
  <cp:revision>196</cp:revision>
  <cp:lastPrinted>2014-09-02T11:47:14Z</cp:lastPrinted>
  <dcterms:created xsi:type="dcterms:W3CDTF">2012-09-06T09:03:05Z</dcterms:created>
  <dcterms:modified xsi:type="dcterms:W3CDTF">2016-04-18T12:43:55Z</dcterms:modified>
</cp:coreProperties>
</file>