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6"/>
  </p:notesMasterIdLst>
  <p:sldIdLst>
    <p:sldId id="417" r:id="rId2"/>
    <p:sldId id="482" r:id="rId3"/>
    <p:sldId id="483" r:id="rId4"/>
    <p:sldId id="484" r:id="rId5"/>
    <p:sldId id="422" r:id="rId6"/>
    <p:sldId id="485" r:id="rId7"/>
    <p:sldId id="424" r:id="rId8"/>
    <p:sldId id="486" r:id="rId9"/>
    <p:sldId id="487" r:id="rId10"/>
    <p:sldId id="427" r:id="rId11"/>
    <p:sldId id="488" r:id="rId12"/>
    <p:sldId id="489" r:id="rId13"/>
    <p:sldId id="490" r:id="rId14"/>
    <p:sldId id="431" r:id="rId15"/>
    <p:sldId id="432" r:id="rId16"/>
    <p:sldId id="433" r:id="rId17"/>
    <p:sldId id="434" r:id="rId18"/>
    <p:sldId id="435" r:id="rId19"/>
    <p:sldId id="436" r:id="rId20"/>
    <p:sldId id="491" r:id="rId21"/>
    <p:sldId id="492" r:id="rId22"/>
    <p:sldId id="493" r:id="rId23"/>
    <p:sldId id="537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451" r:id="rId35"/>
    <p:sldId id="452" r:id="rId36"/>
    <p:sldId id="505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2" r:id="rId52"/>
    <p:sldId id="523" r:id="rId53"/>
    <p:sldId id="524" r:id="rId54"/>
    <p:sldId id="525" r:id="rId55"/>
    <p:sldId id="520" r:id="rId56"/>
    <p:sldId id="521" r:id="rId57"/>
    <p:sldId id="470" r:id="rId58"/>
    <p:sldId id="526" r:id="rId59"/>
    <p:sldId id="527" r:id="rId60"/>
    <p:sldId id="528" r:id="rId61"/>
    <p:sldId id="529" r:id="rId62"/>
    <p:sldId id="530" r:id="rId63"/>
    <p:sldId id="531" r:id="rId64"/>
    <p:sldId id="532" r:id="rId65"/>
    <p:sldId id="533" r:id="rId66"/>
    <p:sldId id="534" r:id="rId67"/>
    <p:sldId id="535" r:id="rId68"/>
    <p:sldId id="536" r:id="rId69"/>
    <p:sldId id="410" r:id="rId70"/>
    <p:sldId id="411" r:id="rId71"/>
    <p:sldId id="412" r:id="rId72"/>
    <p:sldId id="546" r:id="rId73"/>
    <p:sldId id="547" r:id="rId74"/>
    <p:sldId id="414" r:id="rId75"/>
    <p:sldId id="415" r:id="rId76"/>
    <p:sldId id="416" r:id="rId77"/>
    <p:sldId id="538" r:id="rId78"/>
    <p:sldId id="539" r:id="rId79"/>
    <p:sldId id="540" r:id="rId80"/>
    <p:sldId id="541" r:id="rId81"/>
    <p:sldId id="542" r:id="rId82"/>
    <p:sldId id="543" r:id="rId83"/>
    <p:sldId id="544" r:id="rId84"/>
    <p:sldId id="545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18" autoAdjust="0"/>
    <p:restoredTop sz="94434" autoAdjust="0"/>
  </p:normalViewPr>
  <p:slideViewPr>
    <p:cSldViewPr snapToGrid="0">
      <p:cViewPr varScale="1">
        <p:scale>
          <a:sx n="97" d="100"/>
          <a:sy n="97" d="100"/>
        </p:scale>
        <p:origin x="-10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80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dirty="0" smtClean="0"/>
          </a:p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82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75D415-499D-4B28-8DD8-E11D5F727523}" type="slidenum">
              <a:rPr lang="el-GR" altLang="el-GR" sz="1200"/>
              <a:pPr eaLnBrk="1" hangingPunct="1"/>
              <a:t>12</a:t>
            </a:fld>
            <a:endParaRPr lang="el-GR" altLang="el-GR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691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327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826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538CC9-6DF4-412D-B6C5-16FF2BEDEBCA}" type="slidenum">
              <a:rPr lang="el-GR" altLang="el-GR" sz="1200"/>
              <a:pPr eaLnBrk="1" hangingPunct="1"/>
              <a:t>15</a:t>
            </a:fld>
            <a:endParaRPr lang="el-GR" altLang="el-GR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610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A4201D-A6D1-48BC-A471-D345FD132603}" type="slidenum">
              <a:rPr lang="el-GR" altLang="el-GR" sz="1200"/>
              <a:pPr eaLnBrk="1" hangingPunct="1"/>
              <a:t>16</a:t>
            </a:fld>
            <a:endParaRPr lang="el-GR" altLang="el-GR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08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4B60DF-3A03-4FAC-9A07-D174543AD88F}" type="slidenum">
              <a:rPr lang="el-GR" altLang="el-GR" sz="1200"/>
              <a:pPr eaLnBrk="1" hangingPunct="1"/>
              <a:t>17</a:t>
            </a:fld>
            <a:endParaRPr lang="el-GR" altLang="el-GR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819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E8421B-6BCC-4F44-B996-2FA57CBB2F4D}" type="slidenum">
              <a:rPr lang="el-GR" altLang="el-GR" sz="1200"/>
              <a:pPr eaLnBrk="1" hangingPunct="1"/>
              <a:t>18</a:t>
            </a:fld>
            <a:endParaRPr lang="el-GR" altLang="el-GR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altLang="el-G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7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7145AA-08E2-44DE-BCC6-9833A8B9C6E2}" type="slidenum">
              <a:rPr lang="el-GR" altLang="el-GR" sz="1200"/>
              <a:pPr eaLnBrk="1" hangingPunct="1"/>
              <a:t>19</a:t>
            </a:fld>
            <a:endParaRPr lang="el-GR" altLang="el-GR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l-GR" sz="12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392315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7145AA-08E2-44DE-BCC6-9833A8B9C6E2}" type="slidenum">
              <a:rPr lang="el-GR" altLang="el-GR" sz="1200"/>
              <a:pPr eaLnBrk="1" hangingPunct="1"/>
              <a:t>20</a:t>
            </a:fld>
            <a:endParaRPr lang="el-GR" altLang="el-GR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94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508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7145AA-08E2-44DE-BCC6-9833A8B9C6E2}" type="slidenum">
              <a:rPr lang="el-GR" altLang="el-GR" sz="1200"/>
              <a:pPr eaLnBrk="1" hangingPunct="1"/>
              <a:t>21</a:t>
            </a:fld>
            <a:endParaRPr lang="el-GR" altLang="el-GR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706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7145AA-08E2-44DE-BCC6-9833A8B9C6E2}" type="slidenum">
              <a:rPr lang="el-GR" altLang="el-GR" sz="1200"/>
              <a:pPr eaLnBrk="1" hangingPunct="1"/>
              <a:t>22</a:t>
            </a:fld>
            <a:endParaRPr lang="el-GR" altLang="el-GR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321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497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027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221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836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508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563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518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45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407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1B6CC7-9BDE-4EB1-B9D2-F3E072FA25F8}" type="slidenum">
              <a:rPr lang="el-GR" altLang="el-GR" sz="1200"/>
              <a:pPr eaLnBrk="1" hangingPunct="1"/>
              <a:t>34</a:t>
            </a:fld>
            <a:endParaRPr lang="el-GR" altLang="el-GR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718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001919-AE22-4E59-AFA2-36689CE04466}" type="slidenum">
              <a:rPr lang="el-GR" altLang="el-GR" sz="1200"/>
              <a:pPr eaLnBrk="1" hangingPunct="1"/>
              <a:t>35</a:t>
            </a:fld>
            <a:endParaRPr lang="el-GR" altLang="el-GR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820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31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324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576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683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619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54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9727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42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FD2500-513B-487B-A416-D0A295523E24}" type="slidenum">
              <a:rPr lang="el-GR" altLang="el-GR" sz="1200"/>
              <a:pPr eaLnBrk="1" hangingPunct="1"/>
              <a:t>5</a:t>
            </a:fld>
            <a:endParaRPr lang="el-GR" altLang="el-GR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2611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78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2214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8775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3813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2483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3951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5406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5920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4850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41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FD2500-513B-487B-A416-D0A295523E24}" type="slidenum">
              <a:rPr lang="el-GR" altLang="el-GR" sz="1200"/>
              <a:pPr eaLnBrk="1" hangingPunct="1"/>
              <a:t>6</a:t>
            </a:fld>
            <a:endParaRPr lang="el-GR" altLang="el-GR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5903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B1C0E7-908B-41C3-938D-0784AF9BE342}" type="slidenum">
              <a:rPr lang="el-GR" altLang="el-GR" sz="1200"/>
              <a:pPr eaLnBrk="1" hangingPunct="1"/>
              <a:t>57</a:t>
            </a:fld>
            <a:endParaRPr lang="el-GR" altLang="el-GR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8413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3094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4958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3960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9244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0702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1092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7365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489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29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00DAE9-D34D-418C-96A0-C7CE74E9D3DD}" type="slidenum">
              <a:rPr lang="el-GR" altLang="el-GR" sz="1200"/>
              <a:pPr eaLnBrk="1" hangingPunct="1"/>
              <a:t>7</a:t>
            </a:fld>
            <a:endParaRPr lang="el-GR" altLang="el-G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5462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93025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2421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4518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55764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30069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2558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95680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471322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773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923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FD2500-513B-487B-A416-D0A295523E24}" type="slidenum">
              <a:rPr lang="el-GR" altLang="el-GR" sz="1200"/>
              <a:pPr eaLnBrk="1" hangingPunct="1"/>
              <a:t>8</a:t>
            </a:fld>
            <a:endParaRPr lang="el-GR" altLang="el-GR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6331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8799922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23488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3077765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964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FD2500-513B-487B-A416-D0A295523E24}" type="slidenum">
              <a:rPr lang="el-GR" altLang="el-GR" sz="1200"/>
              <a:pPr eaLnBrk="1" hangingPunct="1"/>
              <a:t>9</a:t>
            </a:fld>
            <a:endParaRPr lang="el-GR" altLang="el-GR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30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75D415-499D-4B28-8DD8-E11D5F727523}" type="slidenum">
              <a:rPr lang="el-GR" altLang="el-GR" sz="1200"/>
              <a:pPr eaLnBrk="1" hangingPunct="1"/>
              <a:t>10</a:t>
            </a:fld>
            <a:endParaRPr lang="el-GR" altLang="el-GR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83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>
                <a:solidFill>
                  <a:srgbClr val="0066C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2η. Αναπαραγωγή (Διάλεξη 2η)</a:t>
            </a: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E65A1-7D71-4E7A-8695-58838555849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14868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4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89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fishbase.org/summary/SpeciesSummary.php?id=26618" TargetMode="Externa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Ιχθυολογία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solidFill>
                  <a:srgbClr val="0066CC"/>
                </a:solidFill>
              </a:rPr>
              <a:t>Ενότητα </a:t>
            </a:r>
            <a:r>
              <a:rPr lang="el-GR" dirty="0" smtClean="0">
                <a:solidFill>
                  <a:srgbClr val="0066CC"/>
                </a:solidFill>
              </a:rPr>
              <a:t>2</a:t>
            </a:r>
            <a:r>
              <a:rPr lang="el-GR" baseline="30000" dirty="0" smtClean="0">
                <a:solidFill>
                  <a:srgbClr val="0066CC"/>
                </a:solidFill>
              </a:rPr>
              <a:t>η</a:t>
            </a:r>
            <a:r>
              <a:rPr lang="el-GR" dirty="0" smtClean="0">
                <a:solidFill>
                  <a:srgbClr val="0066CC"/>
                </a:solidFill>
              </a:rPr>
              <a:t>. Αναπαραγωγή (Διάλεξη 2</a:t>
            </a:r>
            <a:r>
              <a:rPr lang="el-GR" baseline="30000" dirty="0" smtClean="0">
                <a:solidFill>
                  <a:srgbClr val="0066CC"/>
                </a:solidFill>
              </a:rPr>
              <a:t>η</a:t>
            </a:r>
            <a:r>
              <a:rPr lang="el-GR" dirty="0" smtClean="0">
                <a:solidFill>
                  <a:srgbClr val="0066CC"/>
                </a:solidFill>
              </a:rPr>
              <a:t>)</a:t>
            </a:r>
          </a:p>
          <a:p>
            <a:endParaRPr lang="el-GR" dirty="0"/>
          </a:p>
          <a:p>
            <a:r>
              <a:rPr lang="el-GR" dirty="0"/>
              <a:t>Περσεφόνη Μεγαλοφώνου</a:t>
            </a:r>
            <a:r>
              <a:rPr lang="el-GR"/>
              <a:t>, </a:t>
            </a:r>
            <a:r>
              <a:rPr lang="el-GR" smtClean="0"/>
              <a:t>Αναπλ. Καθηγήτρια</a:t>
            </a:r>
            <a:endParaRPr lang="el-GR" dirty="0"/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Τμήμα Βιολογίας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7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351609"/>
            <a:ext cx="8515350" cy="1325563"/>
          </a:xfrm>
          <a:noFill/>
          <a:ln w="38100"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 smtClean="0"/>
              <a:t>Μήκος κατά την πρώτη ωριμότητα</a:t>
            </a:r>
            <a:r>
              <a:rPr lang="en-US" sz="4000" b="1" dirty="0" smtClean="0"/>
              <a:t> 3/4</a:t>
            </a:r>
            <a:endParaRPr lang="el-GR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l-GR" sz="2000" b="1" dirty="0" smtClean="0"/>
              <a:t>Τα ψάρια προκειμένου να γίνουν ικανά προς αναπαραγωγή  πρέπει να φτάσουν κάποια ελάχιστη ηλικία ή μέγεθος</a:t>
            </a:r>
          </a:p>
          <a:p>
            <a:pPr marL="216000" eaLnBrk="1" hangingPunct="1">
              <a:spcBef>
                <a:spcPts val="1200"/>
              </a:spcBef>
              <a:defRPr/>
            </a:pPr>
            <a:r>
              <a:rPr lang="el-GR" sz="2000" dirty="0" smtClean="0"/>
              <a:t>Το μέσο μήκος κατά την πρώτη αναπαραγωγή</a:t>
            </a:r>
            <a:r>
              <a:rPr lang="en-US" sz="2000" dirty="0" smtClean="0"/>
              <a:t>, </a:t>
            </a:r>
            <a:r>
              <a:rPr lang="el-GR" sz="2000" dirty="0" smtClean="0"/>
              <a:t>ή το μέσο μήκος κατά την πρώτη ωριμότητα </a:t>
            </a:r>
            <a:r>
              <a:rPr lang="el-GR" sz="2800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smtClean="0"/>
              <a:t>L</a:t>
            </a:r>
            <a:r>
              <a:rPr lang="en-US" sz="2800" b="1" baseline="-25000" dirty="0" smtClean="0"/>
              <a:t>m</a:t>
            </a:r>
            <a:r>
              <a:rPr lang="en-US" sz="2800" dirty="0" smtClean="0"/>
              <a:t>)</a:t>
            </a:r>
            <a:r>
              <a:rPr lang="el-GR" sz="2800" dirty="0" smtClean="0"/>
              <a:t> </a:t>
            </a:r>
            <a:r>
              <a:rPr lang="el-GR" sz="2000" dirty="0" smtClean="0"/>
              <a:t>θεωρείται το μήκος στο οποίο το 50% των ατόμων είναι γεννητικά ώριμα.</a:t>
            </a:r>
          </a:p>
          <a:p>
            <a:pPr marL="216000" eaLnBrk="1" hangingPunct="1">
              <a:spcBef>
                <a:spcPts val="1200"/>
              </a:spcBef>
              <a:defRPr/>
            </a:pPr>
            <a:r>
              <a:rPr lang="el-GR" sz="2000" dirty="0" smtClean="0"/>
              <a:t>Για τον προσδιορισμό του εξετάζεται ένα μεγάλο δείγμα ατόμων κατά την περίοδο αναπαραγωγής και υπολογίζεται το ποσοστό των ωρίμων ατόμων ανά κλάση μεγέθους</a:t>
            </a:r>
          </a:p>
          <a:p>
            <a:pPr marL="216000" eaLnBrk="1" hangingPunct="1">
              <a:spcBef>
                <a:spcPts val="1200"/>
              </a:spcBef>
              <a:defRPr/>
            </a:pPr>
            <a:r>
              <a:rPr lang="el-GR" sz="2000" dirty="0" smtClean="0"/>
              <a:t>Μια λογιστική καμπύλη αποδίδει την αναλογία των ωρίμων ατόμων ανά κλάση μήκους </a:t>
            </a:r>
          </a:p>
          <a:p>
            <a:pPr marL="216000" algn="ctr" eaLnBrk="1" hangingPunct="1">
              <a:spcBef>
                <a:spcPts val="1200"/>
              </a:spcBef>
              <a:buFontTx/>
              <a:buNone/>
              <a:defRPr/>
            </a:pPr>
            <a:r>
              <a:rPr lang="en-US" sz="2000" b="1" dirty="0" smtClean="0"/>
              <a:t>P=1/(1+exp[-r(L-</a:t>
            </a:r>
            <a:r>
              <a:rPr lang="en-US" sz="2800" b="1" dirty="0" smtClean="0"/>
              <a:t>L</a:t>
            </a:r>
            <a:r>
              <a:rPr lang="en-US" sz="2800" b="1" baseline="-25000" dirty="0" smtClean="0"/>
              <a:t>m</a:t>
            </a:r>
            <a:r>
              <a:rPr lang="en-US" sz="2000" b="1" dirty="0" smtClean="0"/>
              <a:t>)])</a:t>
            </a:r>
            <a:endParaRPr lang="el-GR" sz="20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87569" y="365126"/>
            <a:ext cx="8956431" cy="1325563"/>
          </a:xfrm>
        </p:spPr>
        <p:txBody>
          <a:bodyPr>
            <a:noAutofit/>
          </a:bodyPr>
          <a:lstStyle/>
          <a:p>
            <a:r>
              <a:rPr lang="en-US" sz="3200" dirty="0"/>
              <a:t>Size and age at sexual maturity of female </a:t>
            </a:r>
            <a:r>
              <a:rPr lang="en-US" sz="3200" dirty="0" err="1"/>
              <a:t>bluefin</a:t>
            </a:r>
            <a:r>
              <a:rPr lang="en-US" sz="3200" dirty="0"/>
              <a:t> tuna (</a:t>
            </a:r>
            <a:r>
              <a:rPr lang="en-US" sz="3200" dirty="0" err="1"/>
              <a:t>Thunnus</a:t>
            </a:r>
            <a:r>
              <a:rPr lang="en-US" sz="3200" dirty="0"/>
              <a:t> </a:t>
            </a:r>
            <a:r>
              <a:rPr lang="en-US" sz="3200" dirty="0" err="1"/>
              <a:t>thynnus</a:t>
            </a:r>
            <a:r>
              <a:rPr lang="en-US" sz="3200" dirty="0"/>
              <a:t> L. 1758)</a:t>
            </a:r>
            <a:br>
              <a:rPr lang="en-US" sz="3200" dirty="0"/>
            </a:br>
            <a:r>
              <a:rPr lang="en-US" sz="3200" dirty="0"/>
              <a:t>from the Mediterranean </a:t>
            </a:r>
            <a:r>
              <a:rPr lang="en-US" sz="3200" dirty="0" smtClean="0"/>
              <a:t>Sea</a:t>
            </a:r>
            <a:endParaRPr lang="el-GR" sz="32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229" y="1690689"/>
            <a:ext cx="3049386" cy="3473985"/>
          </a:xfrm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034" y="5164674"/>
            <a:ext cx="3389670" cy="1030313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" y="1821118"/>
            <a:ext cx="4378490" cy="3496132"/>
          </a:xfrm>
        </p:spPr>
      </p:pic>
      <p:sp>
        <p:nvSpPr>
          <p:cNvPr id="13" name="Ορθογώνιο 12"/>
          <p:cNvSpPr/>
          <p:nvPr/>
        </p:nvSpPr>
        <p:spPr>
          <a:xfrm>
            <a:off x="852905" y="5495164"/>
            <a:ext cx="371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l-GR" b="1" dirty="0"/>
              <a:t>FL = L50 </a:t>
            </a:r>
            <a:r>
              <a:rPr lang="el-GR" altLang="el-GR" b="1" dirty="0"/>
              <a:t>αντιστοιχεί σε</a:t>
            </a:r>
            <a:r>
              <a:rPr lang="en-US" altLang="el-GR" b="1" dirty="0"/>
              <a:t> 3 </a:t>
            </a:r>
            <a:r>
              <a:rPr lang="el-GR" altLang="el-GR" b="1" dirty="0"/>
              <a:t>ετών άτομα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9223" y="50568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239953" y="48224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265324" y="58913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5971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69" y="318234"/>
            <a:ext cx="8768861" cy="1325563"/>
          </a:xfrm>
          <a:noFill/>
          <a:ln w="38100"/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defRPr/>
            </a:pPr>
            <a:r>
              <a:rPr lang="el-GR" sz="4000" dirty="0"/>
              <a:t>Γαύρος </a:t>
            </a:r>
            <a:r>
              <a:rPr lang="en-GB" sz="4000" dirty="0"/>
              <a:t> (</a:t>
            </a:r>
            <a:r>
              <a:rPr lang="en-GB" sz="4000" i="1" dirty="0" err="1"/>
              <a:t>Engraulis</a:t>
            </a:r>
            <a:r>
              <a:rPr lang="en-GB" sz="4000" i="1" dirty="0"/>
              <a:t> </a:t>
            </a:r>
            <a:r>
              <a:rPr lang="en-GB" sz="4000" i="1" dirty="0" err="1"/>
              <a:t>encrasicolus</a:t>
            </a:r>
            <a:r>
              <a:rPr lang="en-GB" sz="4000" i="1" dirty="0"/>
              <a:t>, </a:t>
            </a:r>
            <a:r>
              <a:rPr lang="en-GB" sz="4000" dirty="0"/>
              <a:t>L</a:t>
            </a:r>
            <a:r>
              <a:rPr lang="el-GR" sz="4000" dirty="0"/>
              <a:t>.)</a:t>
            </a:r>
            <a:br>
              <a:rPr lang="el-GR" sz="4000" dirty="0"/>
            </a:br>
            <a:r>
              <a:rPr lang="el-GR" sz="4000" dirty="0"/>
              <a:t>Υψηλή γονιμότητα, πολλαπλός </a:t>
            </a:r>
            <a:r>
              <a:rPr lang="el-GR" sz="4000" dirty="0" err="1"/>
              <a:t>ωοαποθέτης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n-GB" sz="4000" i="1" dirty="0"/>
              <a:t>“r – strategy”</a:t>
            </a:r>
            <a:endParaRPr lang="el-GR" sz="4000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321" y="1916646"/>
            <a:ext cx="5566664" cy="3265248"/>
          </a:xfr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43847" y="5170465"/>
            <a:ext cx="793122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l-GR" altLang="el-GR" sz="1600" dirty="0">
                <a:latin typeface="+mn-lt"/>
                <a:cs typeface="Times New Roman" panose="02020603050405020304" pitchFamily="18" charset="0"/>
              </a:rPr>
              <a:t>Λογιστική καμπύλη για τη σχέση του ποσοστού των </a:t>
            </a:r>
            <a:r>
              <a:rPr lang="el-GR" altLang="el-GR" sz="1600" dirty="0" err="1">
                <a:latin typeface="+mn-lt"/>
                <a:cs typeface="Times New Roman" panose="02020603050405020304" pitchFamily="18" charset="0"/>
              </a:rPr>
              <a:t>ωρίμων</a:t>
            </a:r>
            <a:r>
              <a:rPr lang="el-GR" altLang="el-GR" sz="1600" dirty="0">
                <a:latin typeface="+mn-lt"/>
                <a:cs typeface="Times New Roman" panose="02020603050405020304" pitchFamily="18" charset="0"/>
              </a:rPr>
              <a:t> θηλυκών </a:t>
            </a:r>
            <a:r>
              <a:rPr lang="en-GB" altLang="el-GR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latin typeface="+mn-lt"/>
                <a:cs typeface="Times New Roman" panose="02020603050405020304" pitchFamily="18" charset="0"/>
              </a:rPr>
              <a:t>με το μήκος των ατόμων. </a:t>
            </a:r>
            <a:endParaRPr lang="en-US" altLang="el-GR" sz="1600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600" dirty="0">
                <a:latin typeface="+mn-lt"/>
                <a:cs typeface="Times New Roman" panose="02020603050405020304" pitchFamily="18" charset="0"/>
              </a:rPr>
              <a:t>Η </a:t>
            </a:r>
            <a:r>
              <a:rPr lang="en-US" altLang="el-GR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latin typeface="+mn-lt"/>
                <a:cs typeface="Times New Roman" panose="02020603050405020304" pitchFamily="18" charset="0"/>
              </a:rPr>
              <a:t>διακεκομμένη γραμμή δείχνει το μέσο  μήκος κατά την πρώτη ωριμότητα </a:t>
            </a:r>
            <a:r>
              <a:rPr lang="en-GB" altLang="el-GR" sz="1600" dirty="0">
                <a:latin typeface="+mn-lt"/>
                <a:cs typeface="Times New Roman" panose="02020603050405020304" pitchFamily="18" charset="0"/>
              </a:rPr>
              <a:t>(L</a:t>
            </a:r>
            <a:r>
              <a:rPr lang="en-GB" altLang="el-GR" sz="1600" baseline="-30000" dirty="0">
                <a:latin typeface="+mn-lt"/>
                <a:cs typeface="Times New Roman" panose="02020603050405020304" pitchFamily="18" charset="0"/>
              </a:rPr>
              <a:t>50</a:t>
            </a:r>
            <a:r>
              <a:rPr lang="el-GR" altLang="el-GR" sz="1600" baseline="-30000" dirty="0">
                <a:latin typeface="+mn-lt"/>
                <a:cs typeface="Times New Roman" panose="02020603050405020304" pitchFamily="18" charset="0"/>
              </a:rPr>
              <a:t> =</a:t>
            </a:r>
            <a:r>
              <a:rPr lang="el-GR" altLang="el-GR" sz="1600" dirty="0">
                <a:latin typeface="+mn-lt"/>
                <a:cs typeface="Times New Roman" panose="02020603050405020304" pitchFamily="18" charset="0"/>
              </a:rPr>
              <a:t> 8,1</a:t>
            </a:r>
            <a:r>
              <a:rPr lang="en-US" altLang="el-GR" sz="1600" dirty="0">
                <a:latin typeface="+mn-lt"/>
                <a:cs typeface="Times New Roman" panose="02020603050405020304" pitchFamily="18" charset="0"/>
              </a:rPr>
              <a:t> cm</a:t>
            </a:r>
            <a:r>
              <a:rPr lang="en-GB" altLang="el-GR" sz="1600" dirty="0">
                <a:latin typeface="+mn-lt"/>
                <a:cs typeface="Times New Roman" panose="02020603050405020304" pitchFamily="18" charset="0"/>
              </a:rPr>
              <a:t>).</a:t>
            </a:r>
            <a:endParaRPr lang="el-GR" altLang="el-GR" sz="1600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600" dirty="0">
                <a:latin typeface="+mn-lt"/>
                <a:cs typeface="Times New Roman" panose="02020603050405020304" pitchFamily="18" charset="0"/>
              </a:rPr>
              <a:t>Ιστολογικά ώριμα στάδια ΙΙΙ-</a:t>
            </a:r>
            <a:r>
              <a:rPr lang="en-US" altLang="el-GR" sz="1600" dirty="0">
                <a:latin typeface="+mn-lt"/>
                <a:cs typeface="Times New Roman" panose="02020603050405020304" pitchFamily="18" charset="0"/>
              </a:rPr>
              <a:t>V</a:t>
            </a:r>
            <a:endParaRPr lang="en-GB" altLang="el-GR" sz="16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08985" y="48934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1489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87569" y="365126"/>
            <a:ext cx="8956431" cy="1325563"/>
          </a:xfrm>
        </p:spPr>
        <p:txBody>
          <a:bodyPr>
            <a:noAutofit/>
          </a:bodyPr>
          <a:lstStyle/>
          <a:p>
            <a:r>
              <a:rPr lang="en-GB" sz="4000" i="1" dirty="0" err="1"/>
              <a:t>Squalus</a:t>
            </a:r>
            <a:r>
              <a:rPr lang="en-GB" sz="4000" i="1" dirty="0"/>
              <a:t> </a:t>
            </a:r>
            <a:r>
              <a:rPr lang="en-GB" sz="4000" i="1" dirty="0" err="1"/>
              <a:t>blainville</a:t>
            </a:r>
            <a:r>
              <a:rPr lang="el-GR" sz="4000" i="1" dirty="0"/>
              <a:t/>
            </a:r>
            <a:br>
              <a:rPr lang="el-GR" sz="4000" i="1" dirty="0"/>
            </a:br>
            <a:r>
              <a:rPr lang="en-US" sz="4000" i="1" dirty="0" err="1" smtClean="0"/>
              <a:t>Kousteni</a:t>
            </a:r>
            <a:r>
              <a:rPr lang="en-US" sz="4000" i="1" dirty="0" smtClean="0"/>
              <a:t> </a:t>
            </a:r>
            <a:r>
              <a:rPr lang="en-US" sz="4000" i="1" dirty="0"/>
              <a:t>&amp; </a:t>
            </a:r>
            <a:r>
              <a:rPr lang="en-US" sz="4000" i="1" dirty="0" err="1"/>
              <a:t>Megalofonou</a:t>
            </a:r>
            <a:r>
              <a:rPr lang="en-US" sz="4000" i="1" dirty="0"/>
              <a:t> </a:t>
            </a:r>
            <a:r>
              <a:rPr lang="en-US" sz="4000" i="1" dirty="0" smtClean="0"/>
              <a:t>(in press)</a:t>
            </a:r>
            <a:endParaRPr lang="el-GR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Ορθογώνιο 12"/>
          <p:cNvSpPr/>
          <p:nvPr/>
        </p:nvSpPr>
        <p:spPr>
          <a:xfrm>
            <a:off x="852905" y="5495164"/>
            <a:ext cx="371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l-GR" b="1" dirty="0"/>
              <a:t>FL = L50 </a:t>
            </a:r>
            <a:r>
              <a:rPr lang="el-GR" altLang="el-GR" b="1" dirty="0"/>
              <a:t>αντιστοιχεί σε</a:t>
            </a:r>
            <a:r>
              <a:rPr lang="en-US" altLang="el-GR" b="1" dirty="0"/>
              <a:t> 3 </a:t>
            </a:r>
            <a:r>
              <a:rPr lang="el-GR" altLang="el-GR" b="1" dirty="0"/>
              <a:t>ετών άτομα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71" y="1690689"/>
            <a:ext cx="3561457" cy="4308475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quarter" idx="12"/>
          </p:nvPr>
        </p:nvSpPr>
        <p:spPr>
          <a:xfrm>
            <a:off x="4624387" y="1853429"/>
            <a:ext cx="4097581" cy="2929585"/>
          </a:xfrm>
        </p:spPr>
        <p:txBody>
          <a:bodyPr>
            <a:normAutofit fontScale="32500" lnSpcReduction="20000"/>
          </a:bodyPr>
          <a:lstStyle/>
          <a:p>
            <a:pPr indent="0">
              <a:lnSpc>
                <a:spcPct val="110000"/>
              </a:lnSpc>
              <a:buFontTx/>
              <a:buNone/>
            </a:pPr>
            <a:r>
              <a:rPr lang="el-GR" altLang="el-GR" sz="6200" b="1" dirty="0"/>
              <a:t>Συνήθως τα αρσενικά ωριμάζουν νωρίτερα των </a:t>
            </a:r>
            <a:r>
              <a:rPr lang="el-GR" altLang="el-GR" sz="6200" b="1" dirty="0" smtClean="0"/>
              <a:t>θηλυκών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altLang="el-GR" sz="6200" b="1" dirty="0" smtClean="0"/>
              <a:t>Age </a:t>
            </a:r>
            <a:r>
              <a:rPr lang="en-US" altLang="el-GR" sz="6200" b="1" baseline="-25000" dirty="0"/>
              <a:t>m</a:t>
            </a:r>
            <a:r>
              <a:rPr lang="en-US" altLang="el-GR" sz="6200" b="1" dirty="0"/>
              <a:t> = 17.03 </a:t>
            </a:r>
            <a:r>
              <a:rPr lang="en-US" altLang="el-GR" sz="6200" b="1" dirty="0" err="1"/>
              <a:t>yrs</a:t>
            </a:r>
            <a:r>
              <a:rPr lang="en-US" altLang="el-GR" sz="6200" b="1" dirty="0"/>
              <a:t> </a:t>
            </a:r>
            <a:r>
              <a:rPr lang="el-GR" altLang="el-GR" sz="6200" b="1" dirty="0"/>
              <a:t>θηλυκά</a:t>
            </a:r>
            <a:endParaRPr lang="en-US" altLang="el-GR" sz="6200" b="1" dirty="0"/>
          </a:p>
          <a:p>
            <a:pPr>
              <a:lnSpc>
                <a:spcPct val="110000"/>
              </a:lnSpc>
            </a:pPr>
            <a:r>
              <a:rPr lang="en-US" altLang="el-GR" sz="6200" b="1" dirty="0"/>
              <a:t>Age </a:t>
            </a:r>
            <a:r>
              <a:rPr lang="en-US" altLang="el-GR" sz="6200" b="1" baseline="-25000" dirty="0"/>
              <a:t>m</a:t>
            </a:r>
            <a:r>
              <a:rPr lang="en-US" altLang="el-GR" sz="6200" b="1" dirty="0"/>
              <a:t> = 11.31 </a:t>
            </a:r>
            <a:r>
              <a:rPr lang="en-US" altLang="el-GR" sz="6200" b="1" dirty="0" err="1"/>
              <a:t>yrs</a:t>
            </a:r>
            <a:r>
              <a:rPr lang="en-US" altLang="el-GR" sz="6200" b="1" dirty="0"/>
              <a:t> </a:t>
            </a:r>
            <a:r>
              <a:rPr lang="el-GR" altLang="el-GR" sz="6200" b="1" dirty="0" smtClean="0"/>
              <a:t>αρσενικά</a:t>
            </a:r>
            <a:endParaRPr lang="en-US" altLang="el-GR" sz="6200" b="1" dirty="0" smtClean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altLang="el-GR" sz="6200" b="1" dirty="0" smtClean="0"/>
              <a:t>TL </a:t>
            </a:r>
            <a:r>
              <a:rPr lang="en-US" altLang="el-GR" sz="6200" b="1" baseline="-25000" dirty="0"/>
              <a:t>m</a:t>
            </a:r>
            <a:r>
              <a:rPr lang="en-US" altLang="el-GR" sz="6200" b="1" dirty="0"/>
              <a:t> = 568.1 mm </a:t>
            </a:r>
            <a:r>
              <a:rPr lang="el-GR" altLang="el-GR" sz="6200" b="1" dirty="0"/>
              <a:t>θηλυκά</a:t>
            </a:r>
            <a:endParaRPr lang="en-US" altLang="el-GR" sz="6200" b="1" dirty="0"/>
          </a:p>
          <a:p>
            <a:pPr>
              <a:lnSpc>
                <a:spcPct val="110000"/>
              </a:lnSpc>
            </a:pPr>
            <a:r>
              <a:rPr lang="en-US" altLang="el-GR" sz="6200" b="1" dirty="0"/>
              <a:t>TL </a:t>
            </a:r>
            <a:r>
              <a:rPr lang="en-US" altLang="el-GR" sz="6200" b="1" baseline="-25000" dirty="0"/>
              <a:t>m</a:t>
            </a:r>
            <a:r>
              <a:rPr lang="en-US" altLang="el-GR" sz="6200" b="1" dirty="0"/>
              <a:t> = 460.6 mm </a:t>
            </a:r>
            <a:r>
              <a:rPr lang="el-GR" altLang="el-GR" sz="6200" b="1" dirty="0"/>
              <a:t>αρσενικά</a:t>
            </a:r>
          </a:p>
          <a:p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102" y="4383224"/>
            <a:ext cx="2662663" cy="1721419"/>
          </a:xfrm>
        </p:spPr>
      </p:pic>
      <p:sp>
        <p:nvSpPr>
          <p:cNvPr id="10" name="TextBox 9"/>
          <p:cNvSpPr txBox="1"/>
          <p:nvPr/>
        </p:nvSpPr>
        <p:spPr>
          <a:xfrm>
            <a:off x="4456159" y="568827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6739" y="581457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518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kern="0" dirty="0"/>
              <a:t>Dover </a:t>
            </a:r>
            <a:r>
              <a:rPr lang="en-GB" sz="4000" i="1" kern="0" dirty="0" smtClean="0"/>
              <a:t>sole</a:t>
            </a:r>
            <a:r>
              <a:rPr lang="el-GR" sz="4000" i="1" kern="0" dirty="0" smtClean="0"/>
              <a:t/>
            </a:r>
            <a:br>
              <a:rPr lang="el-GR" sz="4000" i="1" kern="0" dirty="0" smtClean="0"/>
            </a:br>
            <a:r>
              <a:rPr lang="en-GB" sz="4000" i="1" kern="0" dirty="0" smtClean="0"/>
              <a:t>(</a:t>
            </a:r>
            <a:r>
              <a:rPr lang="en-GB" sz="4000" i="1" kern="0" dirty="0" err="1" smtClean="0"/>
              <a:t>Microstomus</a:t>
            </a:r>
            <a:r>
              <a:rPr lang="en-GB" sz="4000" i="1" kern="0" dirty="0" smtClean="0"/>
              <a:t> </a:t>
            </a:r>
            <a:r>
              <a:rPr lang="en-GB" sz="4000" i="1" kern="0" dirty="0" err="1"/>
              <a:t>pacificus</a:t>
            </a:r>
            <a:r>
              <a:rPr lang="en-GB" sz="4000" i="1" kern="0" dirty="0" smtClean="0"/>
              <a:t>)</a:t>
            </a:r>
            <a:endParaRPr lang="el-GR" altLang="el-GR" sz="4000" dirty="0" smtClean="0"/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394" y="1728789"/>
            <a:ext cx="5623818" cy="3896019"/>
          </a:xfrm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88303" y="566290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1600" dirty="0">
                <a:latin typeface="+mn-lt"/>
              </a:rPr>
              <a:t>Percentage of female Dover sole that were sexually mature as a function of total length. Dover sole off the coasts of California and Oregon are graphed for comparison</a:t>
            </a:r>
            <a:endParaRPr lang="el-GR" altLang="el-GR" sz="16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39953" y="52283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1202" y="353403"/>
            <a:ext cx="8081596" cy="1325563"/>
          </a:xfrm>
          <a:noFill/>
          <a:ln w="38100"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Συγχρονισμός στην γονιμοποίηση</a:t>
            </a:r>
            <a:endParaRPr 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000" b="1" dirty="0" smtClean="0"/>
              <a:t>Για να εξασφαλιστεί η αναπαραγωγή τα ψάρια έχουν αναπτύξει διάφορες προσαρμογές.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000" dirty="0" smtClean="0"/>
              <a:t>Η πιο βασική είναι η </a:t>
            </a:r>
            <a:r>
              <a:rPr lang="el-GR" altLang="el-GR" sz="2000" b="1" dirty="0" smtClean="0"/>
              <a:t>σύγχρονη ωρίμανση των </a:t>
            </a:r>
            <a:r>
              <a:rPr lang="el-GR" altLang="el-GR" sz="2000" b="1" dirty="0" err="1" smtClean="0"/>
              <a:t>γονάδων</a:t>
            </a:r>
            <a:r>
              <a:rPr lang="el-GR" altLang="el-GR" sz="2000" b="1" dirty="0" smtClean="0"/>
              <a:t> </a:t>
            </a:r>
            <a:r>
              <a:rPr lang="el-GR" altLang="el-GR" sz="2000" dirty="0" smtClean="0"/>
              <a:t>στα δύο φύλα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000" dirty="0" smtClean="0"/>
              <a:t>Το αρσενικό και το θηλυκό πρέπει να αφήσουν το σπέρμα και τα αυγά τους </a:t>
            </a:r>
            <a:r>
              <a:rPr lang="el-GR" altLang="el-GR" sz="2000" b="1" dirty="0" smtClean="0"/>
              <a:t>την ίδια στιγμή </a:t>
            </a:r>
            <a:r>
              <a:rPr lang="el-GR" altLang="el-GR" sz="2000" dirty="0" smtClean="0"/>
              <a:t>και </a:t>
            </a:r>
            <a:r>
              <a:rPr lang="el-GR" altLang="el-GR" sz="2000" b="1" dirty="0" smtClean="0"/>
              <a:t>στο ίδιο μέρος</a:t>
            </a:r>
            <a:r>
              <a:rPr lang="el-GR" altLang="el-GR" sz="2000" dirty="0" smtClean="0"/>
              <a:t>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000" dirty="0" smtClean="0"/>
              <a:t>Τα ψάρια επικοινωνούν μεταξύ τους, ειδοποιώντας τα άτομα του άλλου φύλου ότι είναι ώρα για γονιμοποίηση</a:t>
            </a:r>
            <a:r>
              <a:rPr lang="en-US" altLang="el-GR" sz="2000" dirty="0" smtClean="0"/>
              <a:t>:</a:t>
            </a:r>
            <a:r>
              <a:rPr lang="el-GR" altLang="el-GR" sz="2000" dirty="0" smtClean="0"/>
              <a:t>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 smtClean="0"/>
              <a:t>είτε οπτικά,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 smtClean="0"/>
              <a:t>είτε με ήχους,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 smtClean="0"/>
              <a:t>είτε με χημικές ουσίες που αφήνουν στο νερό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Ρόλος των ορμονών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1/2</a:t>
            </a:r>
            <a:endParaRPr lang="el-GR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27709" y="1690688"/>
            <a:ext cx="2870566" cy="11094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000" b="1" dirty="0">
                <a:cs typeface="Arial" charset="0"/>
              </a:rPr>
              <a:t>συγχρονισμός στην</a:t>
            </a:r>
          </a:p>
          <a:p>
            <a:pPr algn="ctr">
              <a:defRPr/>
            </a:pPr>
            <a:r>
              <a:rPr lang="el-GR" sz="2000" b="1" dirty="0">
                <a:cs typeface="Arial" charset="0"/>
              </a:rPr>
              <a:t> αναπαραγωγή</a:t>
            </a:r>
          </a:p>
          <a:p>
            <a:pPr algn="ctr">
              <a:defRPr/>
            </a:pPr>
            <a:r>
              <a:rPr lang="el-GR" sz="1800" b="1" dirty="0">
                <a:cs typeface="Arial" charset="0"/>
              </a:rPr>
              <a:t>Υπόφυση</a:t>
            </a:r>
          </a:p>
          <a:p>
            <a:pPr algn="ctr">
              <a:defRPr/>
            </a:pPr>
            <a:r>
              <a:rPr lang="el-GR" sz="1800" b="1" dirty="0">
                <a:cs typeface="Arial" charset="0"/>
              </a:rPr>
              <a:t>γοναδοτροπίνες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4834" y="3883348"/>
            <a:ext cx="2927841" cy="1274439"/>
          </a:xfrm>
          <a:prstGeom prst="rect">
            <a:avLst/>
          </a:prstGeom>
          <a:solidFill>
            <a:srgbClr val="FFCCFF"/>
          </a:solidFill>
          <a:ln w="9525">
            <a:solidFill>
              <a:srgbClr val="FFFF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18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l-GR" sz="18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l-GR" sz="18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Στεροειδείς ορμόνες</a:t>
            </a:r>
          </a:p>
          <a:p>
            <a:pPr algn="ctr">
              <a:defRPr/>
            </a:pPr>
            <a:endParaRPr lang="el-GR" sz="18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l-GR" sz="1800" b="1" dirty="0">
                <a:cs typeface="Arial" charset="0"/>
              </a:rPr>
              <a:t>Οιστρογόνα &amp; προγεστερόνη</a:t>
            </a:r>
          </a:p>
          <a:p>
            <a:pPr algn="ctr">
              <a:defRPr/>
            </a:pPr>
            <a:r>
              <a:rPr lang="el-GR" sz="1800" b="1" dirty="0" smtClean="0">
                <a:cs typeface="Arial" charset="0"/>
              </a:rPr>
              <a:t>Τεστοστερόνη</a:t>
            </a:r>
            <a:endParaRPr lang="el-GR" sz="18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l-GR" sz="18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l-GR" sz="18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cxnSp>
        <p:nvCxnSpPr>
          <p:cNvPr id="8197" name="AutoShape 5"/>
          <p:cNvCxnSpPr>
            <a:cxnSpLocks noChangeShapeType="1"/>
            <a:stCxn id="8195" idx="2"/>
            <a:endCxn id="8196" idx="0"/>
          </p:cNvCxnSpPr>
          <p:nvPr/>
        </p:nvCxnSpPr>
        <p:spPr bwMode="auto">
          <a:xfrm flipH="1">
            <a:off x="2248755" y="2800147"/>
            <a:ext cx="114237" cy="10832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888521" y="1690689"/>
            <a:ext cx="3692787" cy="10175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l-GR" sz="2000">
              <a:latin typeface="+mn-lt"/>
            </a:endParaRPr>
          </a:p>
          <a:p>
            <a:pPr algn="ctr" eaLnBrk="1" hangingPunct="1"/>
            <a:r>
              <a:rPr lang="el-GR" altLang="el-GR" sz="2000">
                <a:latin typeface="+mn-lt"/>
              </a:rPr>
              <a:t>παράγονται στις γονάδες και </a:t>
            </a:r>
          </a:p>
          <a:p>
            <a:pPr algn="ctr" eaLnBrk="1" hangingPunct="1"/>
            <a:r>
              <a:rPr lang="el-GR" altLang="el-GR" sz="2000">
                <a:latin typeface="+mn-lt"/>
              </a:rPr>
              <a:t>απελευθερώνονται σε μικρές </a:t>
            </a:r>
          </a:p>
          <a:p>
            <a:pPr algn="ctr" eaLnBrk="1" hangingPunct="1"/>
            <a:r>
              <a:rPr lang="el-GR" altLang="el-GR" sz="2000">
                <a:latin typeface="+mn-lt"/>
              </a:rPr>
              <a:t>ποσότητες μέσα στο αίμα</a:t>
            </a:r>
          </a:p>
          <a:p>
            <a:pPr algn="ctr" eaLnBrk="1" hangingPunct="1"/>
            <a:endParaRPr lang="el-GR" altLang="el-GR" sz="2000">
              <a:latin typeface="+mn-lt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888521" y="3202173"/>
            <a:ext cx="3565061" cy="10189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</a:rPr>
              <a:t>Διεγείρουν την ωρίμανση </a:t>
            </a:r>
          </a:p>
          <a:p>
            <a:pPr algn="ctr" eaLnBrk="1" hangingPunct="1"/>
            <a:r>
              <a:rPr lang="el-GR" altLang="el-GR" sz="2000">
                <a:latin typeface="+mn-lt"/>
              </a:rPr>
              <a:t>των γαμετών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888521" y="4871362"/>
            <a:ext cx="3692787" cy="11214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000">
                <a:latin typeface="+mn-lt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000">
                <a:latin typeface="+mn-lt"/>
              </a:rPr>
              <a:t> πριν την αναπαραγωγή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000">
                <a:latin typeface="+mn-lt"/>
              </a:rPr>
              <a:t>αλλαγές στο χρώμα, το σχήμα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000">
                <a:latin typeface="+mn-lt"/>
              </a:rPr>
              <a:t> και τη συμπεριφορά (όχι πάντα)</a:t>
            </a:r>
          </a:p>
          <a:p>
            <a:pPr algn="ctr" eaLnBrk="1" hangingPunct="1"/>
            <a:endParaRPr lang="el-GR" altLang="el-GR" sz="2000">
              <a:latin typeface="+mn-lt"/>
            </a:endParaRPr>
          </a:p>
        </p:txBody>
      </p:sp>
      <p:cxnSp>
        <p:nvCxnSpPr>
          <p:cNvPr id="8201" name="AutoShape 9"/>
          <p:cNvCxnSpPr>
            <a:cxnSpLocks noChangeShapeType="1"/>
            <a:stCxn id="8196" idx="3"/>
            <a:endCxn id="8198" idx="1"/>
          </p:cNvCxnSpPr>
          <p:nvPr/>
        </p:nvCxnSpPr>
        <p:spPr bwMode="auto">
          <a:xfrm flipV="1">
            <a:off x="3712675" y="2199482"/>
            <a:ext cx="1175846" cy="23210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2" name="AutoShape 10"/>
          <p:cNvCxnSpPr>
            <a:cxnSpLocks noChangeShapeType="1"/>
            <a:stCxn id="8196" idx="3"/>
            <a:endCxn id="8199" idx="1"/>
          </p:cNvCxnSpPr>
          <p:nvPr/>
        </p:nvCxnSpPr>
        <p:spPr bwMode="auto">
          <a:xfrm flipV="1">
            <a:off x="3712675" y="3711668"/>
            <a:ext cx="1175846" cy="80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3" name="AutoShape 11"/>
          <p:cNvCxnSpPr>
            <a:cxnSpLocks noChangeShapeType="1"/>
            <a:stCxn id="8196" idx="3"/>
            <a:endCxn id="8200" idx="1"/>
          </p:cNvCxnSpPr>
          <p:nvPr/>
        </p:nvCxnSpPr>
        <p:spPr bwMode="auto">
          <a:xfrm>
            <a:off x="3712675" y="4520568"/>
            <a:ext cx="1175846" cy="9115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Ρόλος των </a:t>
            </a: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ορμονών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2/2</a:t>
            </a:r>
            <a:endParaRPr lang="el-GR" altLang="el-GR" dirty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58888" y="1700213"/>
            <a:ext cx="69850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</a:rPr>
              <a:t>Η απελευθέρωση των ορμονών ενεργοποιείται 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από περιβαλλοντικούς παράγοντες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95288" y="3141663"/>
            <a:ext cx="18002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</a:rPr>
              <a:t>φως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419475" y="3068638"/>
            <a:ext cx="20161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</a:rPr>
              <a:t>θερμοκρασία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6732588" y="3141663"/>
            <a:ext cx="18002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</a:rPr>
              <a:t>τροφή</a:t>
            </a:r>
          </a:p>
        </p:txBody>
      </p:sp>
      <p:cxnSp>
        <p:nvCxnSpPr>
          <p:cNvPr id="9223" name="AutoShape 7"/>
          <p:cNvCxnSpPr>
            <a:cxnSpLocks noChangeShapeType="1"/>
            <a:stCxn id="9219" idx="2"/>
            <a:endCxn id="9220" idx="0"/>
          </p:cNvCxnSpPr>
          <p:nvPr/>
        </p:nvCxnSpPr>
        <p:spPr bwMode="auto">
          <a:xfrm flipH="1">
            <a:off x="1295400" y="2565400"/>
            <a:ext cx="3455988" cy="576263"/>
          </a:xfrm>
          <a:prstGeom prst="straightConnector1">
            <a:avLst/>
          </a:prstGeom>
          <a:ln>
            <a:headEnd/>
            <a:tailEnd type="triangle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4" name="AutoShape 8"/>
          <p:cNvCxnSpPr>
            <a:cxnSpLocks noChangeShapeType="1"/>
            <a:stCxn id="9219" idx="2"/>
            <a:endCxn id="9221" idx="0"/>
          </p:cNvCxnSpPr>
          <p:nvPr/>
        </p:nvCxnSpPr>
        <p:spPr bwMode="auto">
          <a:xfrm flipH="1">
            <a:off x="4427538" y="2565400"/>
            <a:ext cx="323850" cy="503238"/>
          </a:xfrm>
          <a:prstGeom prst="straightConnector1">
            <a:avLst/>
          </a:prstGeom>
          <a:ln>
            <a:headEnd/>
            <a:tailEnd type="triangle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5" name="AutoShape 9"/>
          <p:cNvCxnSpPr>
            <a:cxnSpLocks noChangeShapeType="1"/>
            <a:stCxn id="9219" idx="2"/>
            <a:endCxn id="9222" idx="0"/>
          </p:cNvCxnSpPr>
          <p:nvPr/>
        </p:nvCxnSpPr>
        <p:spPr bwMode="auto">
          <a:xfrm>
            <a:off x="4751388" y="2565400"/>
            <a:ext cx="2881312" cy="576263"/>
          </a:xfrm>
          <a:prstGeom prst="straightConnector1">
            <a:avLst/>
          </a:prstGeom>
          <a:ln>
            <a:headEnd/>
            <a:tailEnd type="triangle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831607" y="4169753"/>
            <a:ext cx="7412281" cy="2076816"/>
          </a:xfrm>
          <a:prstGeom prst="star8">
            <a:avLst>
              <a:gd name="adj" fmla="val 38250"/>
            </a:avLst>
          </a:prstGeom>
          <a:solidFill>
            <a:srgbClr val="FFCCCC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</a:rPr>
              <a:t>   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Τα ψάρια μπορούν να οδηγηθούν τεχνητά 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σε γεννήσεις, 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όταν οι περιβαλλοντικοί παράγοντες ρυθμίζονται 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ή όταν τους γίνονται 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ενέσεις ορμονών</a:t>
            </a:r>
          </a:p>
          <a:p>
            <a:pPr algn="ctr" eaLnBrk="1" hangingPunct="1"/>
            <a:endParaRPr lang="el-GR" altLang="el-GR" sz="20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Παράγοντας Θερμοκρασία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1411606"/>
            <a:ext cx="3886200" cy="4089082"/>
          </a:xfrm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-981197" y="1323975"/>
            <a:ext cx="4248150" cy="41767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l-GR" sz="1800" i="1" dirty="0"/>
          </a:p>
        </p:txBody>
      </p:sp>
      <p:sp useBgFill="1">
        <p:nvSpPr>
          <p:cNvPr id="19461" name="Rectangle 6"/>
          <p:cNvSpPr>
            <a:spLocks noChangeArrowheads="1"/>
          </p:cNvSpPr>
          <p:nvPr/>
        </p:nvSpPr>
        <p:spPr bwMode="auto">
          <a:xfrm>
            <a:off x="5927969" y="5611488"/>
            <a:ext cx="2376488" cy="1444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800" i="1" dirty="0" err="1">
                <a:latin typeface="+mn-lt"/>
              </a:rPr>
              <a:t>Oreochromis</a:t>
            </a:r>
            <a:r>
              <a:rPr lang="el-GR" altLang="el-GR" sz="1800" i="1" dirty="0">
                <a:latin typeface="+mn-lt"/>
              </a:rPr>
              <a:t> </a:t>
            </a:r>
            <a:r>
              <a:rPr lang="el-GR" altLang="el-GR" sz="1800" i="1" dirty="0" err="1">
                <a:latin typeface="+mn-lt"/>
              </a:rPr>
              <a:t>niloticus</a:t>
            </a:r>
            <a:endParaRPr lang="el-GR" altLang="el-GR" sz="1800" dirty="0">
              <a:latin typeface="+mn-lt"/>
            </a:endParaRPr>
          </a:p>
        </p:txBody>
      </p:sp>
      <p:sp useBgFill="1">
        <p:nvSpPr>
          <p:cNvPr id="10247" name="Rectangle 7"/>
          <p:cNvSpPr>
            <a:spLocks noChangeArrowheads="1"/>
          </p:cNvSpPr>
          <p:nvPr/>
        </p:nvSpPr>
        <p:spPr bwMode="auto">
          <a:xfrm>
            <a:off x="3774831" y="5876886"/>
            <a:ext cx="4973882" cy="2873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400" b="1" dirty="0"/>
              <a:t>C. </a:t>
            </a:r>
            <a:r>
              <a:rPr lang="el-GR" altLang="el-GR" sz="1400" b="1" dirty="0" err="1"/>
              <a:t>Rougeot</a:t>
            </a:r>
            <a:r>
              <a:rPr lang="el-GR" altLang="el-GR" sz="1400" b="1" dirty="0"/>
              <a:t>, C. </a:t>
            </a:r>
            <a:r>
              <a:rPr lang="el-GR" altLang="el-GR" sz="1400" b="1" dirty="0" err="1"/>
              <a:t>Prignon</a:t>
            </a:r>
            <a:r>
              <a:rPr lang="el-GR" altLang="el-GR" sz="1400" b="1" dirty="0"/>
              <a:t>, C. V. N. </a:t>
            </a:r>
            <a:r>
              <a:rPr lang="el-GR" altLang="el-GR" sz="1400" b="1" dirty="0" err="1"/>
              <a:t>Kengne</a:t>
            </a:r>
            <a:r>
              <a:rPr lang="el-GR" altLang="el-GR" sz="1400" b="1" dirty="0"/>
              <a:t>, C. </a:t>
            </a:r>
            <a:r>
              <a:rPr lang="el-GR" altLang="el-GR" sz="1400" b="1" dirty="0" err="1"/>
              <a:t>Mélard</a:t>
            </a:r>
            <a:r>
              <a:rPr lang="el-GR" altLang="el-GR" sz="1400" b="1" dirty="0"/>
              <a:t>, 2008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628650" y="1807886"/>
            <a:ext cx="3974315" cy="39078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l-GR" altLang="el-GR" sz="2900" dirty="0"/>
              <a:t>Το πείραμα έγινε για θερμοκρασίες </a:t>
            </a:r>
          </a:p>
          <a:p>
            <a:pPr marL="0" indent="0" algn="ctr">
              <a:buNone/>
            </a:pPr>
            <a:r>
              <a:rPr lang="el-GR" altLang="el-GR" sz="2900" dirty="0"/>
              <a:t>27, 34, 35 και 36 °C. </a:t>
            </a:r>
          </a:p>
          <a:p>
            <a:pPr marL="0" indent="0" algn="ctr">
              <a:buNone/>
            </a:pPr>
            <a:endParaRPr lang="el-GR" altLang="el-GR" sz="2900" dirty="0"/>
          </a:p>
          <a:p>
            <a:pPr marL="0" indent="0" algn="ctr">
              <a:buNone/>
            </a:pPr>
            <a:r>
              <a:rPr lang="el-GR" altLang="el-GR" sz="2900" dirty="0"/>
              <a:t>Στους 27°C πήρανε 100% </a:t>
            </a:r>
          </a:p>
          <a:p>
            <a:pPr marL="0" indent="0" algn="ctr">
              <a:buNone/>
            </a:pPr>
            <a:r>
              <a:rPr lang="el-GR" altLang="el-GR" sz="2900" b="1" dirty="0"/>
              <a:t>θηλυκά </a:t>
            </a:r>
          </a:p>
          <a:p>
            <a:pPr marL="0" indent="0" algn="ctr">
              <a:buNone/>
            </a:pPr>
            <a:endParaRPr lang="el-GR" altLang="el-GR" sz="2900" dirty="0"/>
          </a:p>
          <a:p>
            <a:pPr marL="0" indent="0" algn="ctr">
              <a:buNone/>
            </a:pPr>
            <a:r>
              <a:rPr lang="el-GR" altLang="el-GR" sz="2900" dirty="0"/>
              <a:t>ενώ στις θερμοκρασίες </a:t>
            </a:r>
          </a:p>
          <a:p>
            <a:pPr marL="0" indent="0" algn="ctr">
              <a:buNone/>
            </a:pPr>
            <a:r>
              <a:rPr lang="el-GR" altLang="el-GR" sz="2900" dirty="0"/>
              <a:t>34°C, 35°C και 36°C πήρανε </a:t>
            </a:r>
          </a:p>
          <a:p>
            <a:pPr marL="0" indent="0" algn="ctr">
              <a:buNone/>
            </a:pPr>
            <a:r>
              <a:rPr lang="el-GR" altLang="el-GR" sz="2900" dirty="0"/>
              <a:t>9.7, 18.2 και 17.5% αντίστοιχα, </a:t>
            </a:r>
          </a:p>
          <a:p>
            <a:pPr marL="0" indent="0" algn="ctr">
              <a:buNone/>
            </a:pPr>
            <a:r>
              <a:rPr lang="el-GR" altLang="el-GR" sz="2900" b="1" dirty="0"/>
              <a:t>αρσενικά.</a:t>
            </a:r>
          </a:p>
          <a:p>
            <a:pPr marL="0" indent="0" algn="ctr">
              <a:buNone/>
            </a:pPr>
            <a:r>
              <a:rPr lang="el-GR" altLang="el-GR" sz="2900" i="1" dirty="0"/>
              <a:t> </a:t>
            </a:r>
          </a:p>
          <a:p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69073" y="515635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5" name="Rectangle 11"/>
          <p:cNvSpPr>
            <a:spLocks noChangeArrowheads="1"/>
          </p:cNvSpPr>
          <p:nvPr/>
        </p:nvSpPr>
        <p:spPr bwMode="auto">
          <a:xfrm>
            <a:off x="4963886" y="5755375"/>
            <a:ext cx="3815251" cy="1741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400" b="1" dirty="0">
                <a:latin typeface="+mn-lt"/>
              </a:rPr>
              <a:t>A. O. </a:t>
            </a:r>
            <a:r>
              <a:rPr lang="el-GR" altLang="el-GR" sz="1400" b="1" dirty="0" err="1">
                <a:latin typeface="+mn-lt"/>
              </a:rPr>
              <a:t>Cheek</a:t>
            </a:r>
            <a:r>
              <a:rPr lang="el-GR" altLang="el-GR" sz="1400" b="1" dirty="0">
                <a:latin typeface="+mn-lt"/>
              </a:rPr>
              <a:t>, P. </a:t>
            </a:r>
            <a:r>
              <a:rPr lang="el-GR" altLang="el-GR" sz="1400" b="1" dirty="0" err="1">
                <a:latin typeface="+mn-lt"/>
              </a:rPr>
              <a:t>Thomas</a:t>
            </a:r>
            <a:r>
              <a:rPr lang="el-GR" altLang="el-GR" sz="1400" b="1" dirty="0">
                <a:latin typeface="+mn-lt"/>
              </a:rPr>
              <a:t>, C. V. </a:t>
            </a:r>
            <a:r>
              <a:rPr lang="el-GR" altLang="el-GR" sz="1400" b="1" dirty="0" err="1">
                <a:latin typeface="+mn-lt"/>
              </a:rPr>
              <a:t>Sullivan</a:t>
            </a:r>
            <a:r>
              <a:rPr lang="el-GR" altLang="el-GR" sz="1400" b="1" dirty="0">
                <a:latin typeface="+mn-lt"/>
              </a:rPr>
              <a:t> 2000 </a:t>
            </a: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Παράγοντας ορμόνες</a:t>
            </a:r>
            <a:r>
              <a:rPr lang="en-US" dirty="0" smtClean="0"/>
              <a:t> 1/3</a:t>
            </a:r>
            <a:endParaRPr lang="el-GR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1986710"/>
            <a:ext cx="3886200" cy="3559713"/>
          </a:xfr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177" y="2160142"/>
            <a:ext cx="3609145" cy="3682303"/>
          </a:xfrm>
        </p:spPr>
      </p:pic>
      <p:sp useBgFill="1">
        <p:nvSpPr>
          <p:cNvPr id="22" name="Rectangle 10"/>
          <p:cNvSpPr>
            <a:spLocks noChangeArrowheads="1"/>
          </p:cNvSpPr>
          <p:nvPr/>
        </p:nvSpPr>
        <p:spPr bwMode="auto">
          <a:xfrm>
            <a:off x="6331212" y="1709515"/>
            <a:ext cx="2447925" cy="2159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800" i="1" dirty="0" err="1">
                <a:cs typeface="Arial" charset="0"/>
              </a:rPr>
              <a:t>Serranus</a:t>
            </a:r>
            <a:r>
              <a:rPr lang="el-GR" sz="1800" i="1" dirty="0">
                <a:cs typeface="Arial" charset="0"/>
              </a:rPr>
              <a:t> </a:t>
            </a:r>
            <a:r>
              <a:rPr lang="el-GR" sz="1800" i="1" dirty="0" err="1">
                <a:cs typeface="Arial" charset="0"/>
              </a:rPr>
              <a:t>subligarius</a:t>
            </a:r>
            <a:r>
              <a:rPr lang="el-GR" sz="1800" dirty="0">
                <a:cs typeface="Arial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64557" y="514192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r>
              <a:rPr lang="en-US" sz="1200" dirty="0" smtClean="0"/>
              <a:t>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Περίοδος Αναπαραγωγής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97407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/>
              <a:t>Τα περισσότερα ψάρια έχουν σαφώς καθορισμένη </a:t>
            </a:r>
            <a:r>
              <a:rPr lang="en-US" sz="2200" dirty="0" smtClean="0"/>
              <a:t> </a:t>
            </a:r>
            <a:r>
              <a:rPr lang="el-GR" sz="2200" b="1" dirty="0" smtClean="0"/>
              <a:t>εποχή </a:t>
            </a:r>
            <a:r>
              <a:rPr lang="el-GR" sz="2200" b="1" dirty="0"/>
              <a:t>αναπαραγωγής </a:t>
            </a:r>
            <a:r>
              <a:rPr lang="en-US" sz="2200" b="1" dirty="0"/>
              <a:t>:</a:t>
            </a:r>
            <a:endParaRPr lang="en-US" sz="2200" b="1" dirty="0" smtClean="0"/>
          </a:p>
          <a:p>
            <a:pPr marL="0" indent="0">
              <a:buNone/>
            </a:pPr>
            <a:endParaRPr lang="el-GR" sz="2200" dirty="0"/>
          </a:p>
          <a:p>
            <a:r>
              <a:rPr lang="el-GR" sz="2200" dirty="0"/>
              <a:t>ψάρια των ζεστών νερών : </a:t>
            </a:r>
            <a:r>
              <a:rPr lang="el-GR" sz="2200" b="1" dirty="0"/>
              <a:t>θέρος </a:t>
            </a:r>
            <a:r>
              <a:rPr lang="el-GR" sz="2200" dirty="0"/>
              <a:t>	</a:t>
            </a:r>
          </a:p>
          <a:p>
            <a:r>
              <a:rPr lang="el-GR" sz="2200" dirty="0"/>
              <a:t>ψάρια των ψυχρών νερών : </a:t>
            </a:r>
            <a:r>
              <a:rPr lang="el-GR" sz="2200" b="1" dirty="0"/>
              <a:t>φθινόπωρο και χειμώνα   </a:t>
            </a:r>
            <a:r>
              <a:rPr lang="el-GR" sz="2200" dirty="0"/>
              <a:t>	</a:t>
            </a:r>
          </a:p>
          <a:p>
            <a:r>
              <a:rPr lang="el-GR" sz="2200" dirty="0"/>
              <a:t>ψάρια  νερών ενδιάμεσων θερμοκρασιών :  </a:t>
            </a:r>
            <a:r>
              <a:rPr lang="el-GR" sz="2200" b="1" dirty="0"/>
              <a:t>άνοιξη 	</a:t>
            </a:r>
            <a:r>
              <a:rPr lang="el-GR" sz="2200" dirty="0"/>
              <a:t>	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36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72000" y="5842445"/>
            <a:ext cx="3815251" cy="1741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1400" b="1" dirty="0"/>
              <a:t>C. W. </a:t>
            </a:r>
            <a:r>
              <a:rPr lang="en-US" altLang="el-GR" sz="1400" b="1" dirty="0" err="1"/>
              <a:t>Appelt</a:t>
            </a:r>
            <a:r>
              <a:rPr lang="en-US" altLang="el-GR" sz="1400" b="1" dirty="0"/>
              <a:t>, P. W. Sorensen  2007 </a:t>
            </a: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Παράγοντας ορμόνες</a:t>
            </a:r>
            <a:r>
              <a:rPr lang="en-US" dirty="0" smtClean="0"/>
              <a:t> 2/3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60608" y="1825625"/>
            <a:ext cx="4154242" cy="4351338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 smtClean="0"/>
              <a:t>Τα θηλυκά έχουν </a:t>
            </a:r>
            <a:r>
              <a:rPr lang="el-GR" altLang="el-GR" dirty="0"/>
              <a:t>την ικανότητα </a:t>
            </a:r>
            <a:r>
              <a:rPr lang="el-GR" altLang="el-GR" dirty="0" smtClean="0"/>
              <a:t>να </a:t>
            </a:r>
          </a:p>
          <a:p>
            <a:pPr indent="0"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b="1" dirty="0" smtClean="0"/>
              <a:t>ελέγχουν </a:t>
            </a:r>
            <a:r>
              <a:rPr lang="el-GR" altLang="el-GR" b="1" dirty="0"/>
              <a:t>τ</a:t>
            </a:r>
            <a:r>
              <a:rPr lang="en-US" altLang="el-GR" b="1" dirty="0"/>
              <a:t>o </a:t>
            </a:r>
            <a:r>
              <a:rPr lang="el-GR" altLang="el-GR" b="1" dirty="0" smtClean="0"/>
              <a:t>χρόνο αναπαραγωγής</a:t>
            </a:r>
            <a:r>
              <a:rPr lang="el-GR" altLang="el-GR" dirty="0"/>
              <a:t>,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μέσω των απεκκριμάτων </a:t>
            </a:r>
            <a:r>
              <a:rPr lang="el-GR" altLang="el-GR" dirty="0" smtClean="0"/>
              <a:t>τους,</a:t>
            </a:r>
            <a:endParaRPr lang="el-GR" altLang="el-GR" dirty="0"/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(μιας ορμόνης της </a:t>
            </a:r>
            <a:r>
              <a:rPr lang="el-GR" altLang="el-GR" b="1" dirty="0" err="1"/>
              <a:t>προσταγλανδίνης</a:t>
            </a:r>
            <a:r>
              <a:rPr lang="el-GR" altLang="el-GR" dirty="0" smtClean="0"/>
              <a:t>),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endParaRPr lang="el-GR" altLang="el-GR" dirty="0"/>
          </a:p>
          <a:p>
            <a:pPr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b="1" dirty="0" smtClean="0"/>
              <a:t>ενημερώνοντας </a:t>
            </a:r>
            <a:r>
              <a:rPr lang="el-GR" altLang="el-GR" dirty="0"/>
              <a:t>έτσι</a:t>
            </a:r>
            <a:r>
              <a:rPr lang="el-GR" altLang="el-GR" b="1" dirty="0"/>
              <a:t> </a:t>
            </a:r>
            <a:r>
              <a:rPr lang="el-GR" altLang="el-GR" dirty="0"/>
              <a:t>τα</a:t>
            </a:r>
            <a:r>
              <a:rPr lang="el-GR" altLang="el-GR" b="1" dirty="0"/>
              <a:t> </a:t>
            </a:r>
            <a:r>
              <a:rPr lang="el-GR" altLang="el-GR" b="1" dirty="0" smtClean="0"/>
              <a:t>αρσενικά        </a:t>
            </a:r>
            <a:endParaRPr lang="el-GR" altLang="el-GR" b="1" dirty="0"/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για την ερωτική τους </a:t>
            </a:r>
            <a:r>
              <a:rPr lang="el-GR" altLang="el-GR" dirty="0" smtClean="0"/>
              <a:t>διάθεση,</a:t>
            </a:r>
            <a:endParaRPr lang="el-GR" altLang="el-GR" dirty="0"/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 αλλά και για την περιοχή στην 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οποία βρίσκονται.</a:t>
            </a:r>
          </a:p>
          <a:p>
            <a:endParaRPr lang="en-US" dirty="0"/>
          </a:p>
        </p:txBody>
      </p:sp>
      <p:sp useBgFill="1">
        <p:nvSpPr>
          <p:cNvPr id="9" name="Rectangle 5"/>
          <p:cNvSpPr>
            <a:spLocks noChangeArrowheads="1"/>
          </p:cNvSpPr>
          <p:nvPr/>
        </p:nvSpPr>
        <p:spPr bwMode="auto">
          <a:xfrm>
            <a:off x="6572250" y="1746081"/>
            <a:ext cx="2233612" cy="2159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800" i="1" dirty="0" err="1">
                <a:latin typeface="+mn-lt"/>
              </a:rPr>
              <a:t>Carassius</a:t>
            </a:r>
            <a:r>
              <a:rPr lang="el-GR" altLang="el-GR" sz="1800" i="1" dirty="0">
                <a:latin typeface="+mn-lt"/>
              </a:rPr>
              <a:t> </a:t>
            </a:r>
            <a:r>
              <a:rPr lang="el-GR" altLang="el-GR" sz="1800" i="1" dirty="0" err="1">
                <a:latin typeface="+mn-lt"/>
              </a:rPr>
              <a:t>auratus</a:t>
            </a:r>
            <a:r>
              <a:rPr lang="el-GR" altLang="el-GR" sz="1800" dirty="0">
                <a:latin typeface="+mn-lt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069930"/>
            <a:ext cx="3886200" cy="350122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45491" y="52566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7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Παράγοντας ορμόνες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4300" y="1454739"/>
            <a:ext cx="4514850" cy="4870677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Με ειδικές ορμόνες σε 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θηλυκά και αρσενικά χέλια 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προκάλεσαν την ωρίμανση τους και 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συνεπώς την αναπαραγωγή τους 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endParaRPr lang="el-GR" altLang="el-GR" dirty="0"/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Η ορμόνη που χορηγήθηκε 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προερχόταν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στα </a:t>
            </a:r>
            <a:r>
              <a:rPr lang="el-GR" altLang="el-GR" b="1" dirty="0"/>
              <a:t>θηλυκά</a:t>
            </a:r>
            <a:r>
              <a:rPr lang="el-GR" altLang="el-GR" dirty="0"/>
              <a:t> χέλια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από σολομό 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salmon pituitary extracts (SPE) 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endParaRPr lang="el-GR" altLang="el-GR" dirty="0"/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στα </a:t>
            </a:r>
            <a:r>
              <a:rPr lang="el-GR" altLang="el-GR" b="1" dirty="0"/>
              <a:t>αρσενικά</a:t>
            </a:r>
            <a:r>
              <a:rPr lang="el-GR" altLang="el-GR" dirty="0"/>
              <a:t> χέλια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από άνθρωπο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 human chorionic gonadotropin </a:t>
            </a:r>
          </a:p>
          <a:p>
            <a:pPr algn="ctr">
              <a:spcBef>
                <a:spcPct val="30000"/>
              </a:spcBef>
              <a:buClr>
                <a:schemeClr val="hlink"/>
              </a:buClr>
              <a:buSzPct val="80000"/>
              <a:buNone/>
            </a:pPr>
            <a:r>
              <a:rPr lang="el-GR" altLang="el-GR" dirty="0"/>
              <a:t>(HCG)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1874899"/>
            <a:ext cx="3556907" cy="3892434"/>
          </a:xfrm>
        </p:spPr>
      </p:pic>
      <p:sp useBgFill="1">
        <p:nvSpPr>
          <p:cNvPr id="10" name="Rectangle 3"/>
          <p:cNvSpPr>
            <a:spLocks noChangeArrowheads="1"/>
          </p:cNvSpPr>
          <p:nvPr/>
        </p:nvSpPr>
        <p:spPr bwMode="auto">
          <a:xfrm>
            <a:off x="3923165" y="5843594"/>
            <a:ext cx="4968875" cy="2889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200" dirty="0">
                <a:latin typeface="+mn-lt"/>
              </a:rPr>
              <a:t>.</a:t>
            </a:r>
            <a:r>
              <a:rPr lang="el-GR" altLang="el-GR" sz="1400" b="1" dirty="0">
                <a:latin typeface="+mn-lt"/>
              </a:rPr>
              <a:t>Z. Dou, Y. Yamada, A. Okamura, S. Tanaka, A. Shinoda, K. Tsukamoto</a:t>
            </a:r>
            <a:r>
              <a:rPr lang="el-GR" altLang="el-GR" sz="1200" dirty="0">
                <a:latin typeface="+mn-lt"/>
              </a:rPr>
              <a:t> </a:t>
            </a:r>
          </a:p>
        </p:txBody>
      </p:sp>
      <p:sp useBgFill="1">
        <p:nvSpPr>
          <p:cNvPr id="11" name="Rectangle 5"/>
          <p:cNvSpPr>
            <a:spLocks noChangeArrowheads="1"/>
          </p:cNvSpPr>
          <p:nvPr/>
        </p:nvSpPr>
        <p:spPr bwMode="auto">
          <a:xfrm>
            <a:off x="5887811" y="1488849"/>
            <a:ext cx="2879725" cy="2889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800" i="1" dirty="0" err="1">
                <a:cs typeface="Arial" charset="0"/>
              </a:rPr>
              <a:t>Anguilla</a:t>
            </a:r>
            <a:r>
              <a:rPr lang="el-GR" sz="1800" i="1" dirty="0">
                <a:cs typeface="Arial" charset="0"/>
              </a:rPr>
              <a:t> </a:t>
            </a:r>
            <a:r>
              <a:rPr lang="el-GR" sz="1800" i="1" dirty="0" err="1">
                <a:cs typeface="Arial" charset="0"/>
              </a:rPr>
              <a:t>japonica</a:t>
            </a:r>
            <a:r>
              <a:rPr lang="el-GR" sz="1800" dirty="0">
                <a:cs typeface="Arial" charset="0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93677" y="53899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8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Ωοτοκία σε καθορισμένη ώρα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-246743" y="1538515"/>
            <a:ext cx="5820229" cy="5493658"/>
          </a:xfrm>
        </p:spPr>
        <p:txBody>
          <a:bodyPr>
            <a:normAutofit fontScale="62500" lnSpcReduction="20000"/>
          </a:bodyPr>
          <a:lstStyle/>
          <a:p>
            <a:pPr marL="617220" indent="0">
              <a:lnSpc>
                <a:spcPct val="110000"/>
              </a:lnSpc>
              <a:spcBef>
                <a:spcPct val="30000"/>
              </a:spcBef>
              <a:buClr>
                <a:schemeClr val="tx1"/>
              </a:buClr>
              <a:buSzPct val="80000"/>
              <a:buNone/>
            </a:pPr>
            <a:r>
              <a:rPr lang="el-GR" altLang="el-GR" b="1" dirty="0"/>
              <a:t>To γρυλλόψαρο της Καλιφόρνιας </a:t>
            </a:r>
          </a:p>
          <a:p>
            <a:pPr marL="800100" indent="-182880">
              <a:lnSpc>
                <a:spcPct val="110000"/>
              </a:lnSpc>
              <a:spcBef>
                <a:spcPct val="30000"/>
              </a:spcBef>
              <a:buClr>
                <a:schemeClr val="tx1"/>
              </a:buClr>
              <a:buSzPct val="80000"/>
            </a:pPr>
            <a:r>
              <a:rPr lang="el-GR" altLang="el-GR" dirty="0"/>
              <a:t>Γεννά από  Μάρτιο μέχρι Σεπτέμβριο. </a:t>
            </a:r>
          </a:p>
          <a:p>
            <a:pPr marL="800100" indent="-182880">
              <a:lnSpc>
                <a:spcPct val="110000"/>
              </a:lnSpc>
              <a:spcBef>
                <a:spcPct val="30000"/>
              </a:spcBef>
              <a:buClr>
                <a:schemeClr val="tx1"/>
              </a:buClr>
              <a:buSzPct val="80000"/>
            </a:pPr>
            <a:r>
              <a:rPr lang="el-GR" altLang="el-GR" dirty="0"/>
              <a:t>Τα παλιρροιακά ρεύματα ρίχνουν τα ψάρια στις ακτές, όπου η άμμος είναι ζεστή και υγρή.</a:t>
            </a:r>
          </a:p>
          <a:p>
            <a:pPr marL="800100" indent="-182880">
              <a:lnSpc>
                <a:spcPct val="110000"/>
              </a:lnSpc>
              <a:spcBef>
                <a:spcPct val="30000"/>
              </a:spcBef>
              <a:buClr>
                <a:schemeClr val="tx1"/>
              </a:buClr>
              <a:buSzPct val="80000"/>
            </a:pPr>
            <a:r>
              <a:rPr lang="el-GR" altLang="el-GR" dirty="0"/>
              <a:t>Εκεί, το θηλυκό συστρέφει με δύναμη την ουρά του και ανοίγει μια τρύπα στην άμμο.</a:t>
            </a:r>
          </a:p>
          <a:p>
            <a:pPr marL="800100" indent="-182880">
              <a:lnSpc>
                <a:spcPct val="110000"/>
              </a:lnSpc>
              <a:spcBef>
                <a:spcPct val="30000"/>
              </a:spcBef>
              <a:buClr>
                <a:schemeClr val="tx1"/>
              </a:buClr>
              <a:buSzPct val="80000"/>
            </a:pPr>
            <a:r>
              <a:rPr lang="el-GR" altLang="el-GR" dirty="0"/>
              <a:t>Χώνεται σε αυτήν και αφήνει έξω το κεφάλι. </a:t>
            </a:r>
          </a:p>
          <a:p>
            <a:pPr marL="800100" indent="-182880">
              <a:lnSpc>
                <a:spcPct val="110000"/>
              </a:lnSpc>
              <a:spcBef>
                <a:spcPct val="30000"/>
              </a:spcBef>
              <a:buClr>
                <a:schemeClr val="tx1"/>
              </a:buClr>
              <a:buSzPct val="80000"/>
            </a:pPr>
            <a:r>
              <a:rPr lang="el-GR" altLang="el-GR" dirty="0"/>
              <a:t>Το θηλυκό εναποθέτει τ’ αυγά στην τρύπα, ενώ τα αρσενικά τα γονιμοποιούν.</a:t>
            </a:r>
          </a:p>
          <a:p>
            <a:pPr marL="800100" indent="-182880">
              <a:lnSpc>
                <a:spcPct val="110000"/>
              </a:lnSpc>
              <a:spcBef>
                <a:spcPct val="30000"/>
              </a:spcBef>
              <a:buClr>
                <a:schemeClr val="tx1"/>
              </a:buClr>
              <a:buSzPct val="80000"/>
            </a:pPr>
            <a:r>
              <a:rPr lang="el-GR" altLang="el-GR" dirty="0" smtClean="0"/>
              <a:t>Η </a:t>
            </a:r>
            <a:r>
              <a:rPr lang="el-GR" altLang="el-GR" dirty="0"/>
              <a:t>κατερχόμενη παλίρροια σκεπάζει τ’ αυγά. </a:t>
            </a:r>
          </a:p>
          <a:p>
            <a:pPr marL="800100" indent="-182880">
              <a:lnSpc>
                <a:spcPct val="110000"/>
              </a:lnSpc>
              <a:spcBef>
                <a:spcPct val="30000"/>
              </a:spcBef>
              <a:buClr>
                <a:schemeClr val="tx1"/>
              </a:buClr>
              <a:buSzPct val="80000"/>
            </a:pPr>
            <a:r>
              <a:rPr lang="el-GR" altLang="el-GR" dirty="0" smtClean="0"/>
              <a:t>Δύο </a:t>
            </a:r>
            <a:r>
              <a:rPr lang="el-GR" altLang="el-GR" dirty="0"/>
              <a:t>βδομάδες </a:t>
            </a:r>
            <a:r>
              <a:rPr lang="el-GR" altLang="el-GR" dirty="0" smtClean="0"/>
              <a:t>αργότερα, </a:t>
            </a:r>
            <a:r>
              <a:rPr lang="el-GR" altLang="el-GR" dirty="0"/>
              <a:t>η πλημμυρίδα αφαιρεί την άμμο από τη φωλιά και ελευθερώνει τις μικρές προνύμφες, που βγαίνουν από τα αυγά.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510523" y="4944003"/>
            <a:ext cx="2447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i="1" dirty="0" err="1">
                <a:cs typeface="Arial" charset="0"/>
              </a:rPr>
              <a:t>Leuresthes</a:t>
            </a:r>
            <a:r>
              <a:rPr lang="en-US" sz="1800" i="1" dirty="0">
                <a:cs typeface="Arial" charset="0"/>
              </a:rPr>
              <a:t> </a:t>
            </a:r>
            <a:r>
              <a:rPr lang="en-US" sz="1800" i="1" dirty="0" err="1">
                <a:cs typeface="Arial" charset="0"/>
              </a:rPr>
              <a:t>tennuis</a:t>
            </a:r>
            <a:endParaRPr lang="el-GR" sz="1800" i="1" dirty="0">
              <a:cs typeface="Arial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3486" y="2784110"/>
            <a:ext cx="2920476" cy="2044333"/>
          </a:xfrm>
        </p:spPr>
      </p:pic>
      <p:sp>
        <p:nvSpPr>
          <p:cNvPr id="10" name="TextBox 9"/>
          <p:cNvSpPr txBox="1"/>
          <p:nvPr/>
        </p:nvSpPr>
        <p:spPr>
          <a:xfrm>
            <a:off x="8152202" y="44707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9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μυστήρια του ενστίκτου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825625"/>
            <a:ext cx="7731579" cy="41687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200" dirty="0"/>
              <a:t>Αυτό ακριβώς κάνουν και οι </a:t>
            </a:r>
            <a:r>
              <a:rPr lang="el-GR" altLang="el-GR" sz="2200" b="1" dirty="0"/>
              <a:t>λάβροι</a:t>
            </a:r>
            <a:r>
              <a:rPr lang="el-GR" altLang="el-GR" sz="2200" dirty="0"/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200" dirty="0"/>
              <a:t>Εκατοντάδες χιλιάδες λάβροι </a:t>
            </a:r>
            <a:r>
              <a:rPr lang="el-GR" altLang="el-GR" sz="2200" dirty="0" smtClean="0"/>
              <a:t>στους </a:t>
            </a:r>
            <a:r>
              <a:rPr lang="el-GR" altLang="el-GR" sz="2200" dirty="0"/>
              <a:t>ύφαλους της Νότιας Καλιφόρνια </a:t>
            </a:r>
            <a:r>
              <a:rPr lang="el-GR" altLang="el-GR" sz="2200" dirty="0" smtClean="0"/>
              <a:t>ζευγαρώνουν </a:t>
            </a:r>
            <a:r>
              <a:rPr lang="el-GR" altLang="el-GR" sz="2200" dirty="0"/>
              <a:t>την ίδια περίπου ώρα. </a:t>
            </a:r>
          </a:p>
          <a:p>
            <a:r>
              <a:rPr lang="el-GR" sz="2200" dirty="0"/>
              <a:t> Πιθανές εξηγήσεις των επιστημόνων είναι:</a:t>
            </a:r>
          </a:p>
          <a:p>
            <a:pPr marL="0" indent="0">
              <a:buNone/>
            </a:pPr>
            <a:r>
              <a:rPr lang="el-GR" sz="2200" dirty="0"/>
              <a:t>	Α)  Κάποια αλλαγή στην αλατότητα του νερού.</a:t>
            </a:r>
          </a:p>
          <a:p>
            <a:pPr marL="0" indent="0">
              <a:buNone/>
            </a:pPr>
            <a:r>
              <a:rPr lang="el-GR" sz="2200" dirty="0"/>
              <a:t>	Β)  Η φωτοπερίοδος.</a:t>
            </a:r>
          </a:p>
          <a:p>
            <a:pPr marL="0" indent="-457200">
              <a:buNone/>
            </a:pPr>
            <a:r>
              <a:rPr lang="el-GR" sz="2200" dirty="0"/>
              <a:t>	Γ)  Κάποιος συνδυασμός θερμοκρασίας και </a:t>
            </a:r>
            <a:r>
              <a:rPr lang="el-GR" sz="2200" dirty="0" smtClean="0"/>
              <a:t>φωτός που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l-GR" sz="2200" dirty="0"/>
              <a:t> </a:t>
            </a:r>
            <a:r>
              <a:rPr lang="el-GR" sz="2200" dirty="0" smtClean="0"/>
              <a:t>                   συμβαίνει </a:t>
            </a:r>
            <a:r>
              <a:rPr lang="el-GR" sz="2200" dirty="0"/>
              <a:t>μια φορά το χρόνο.</a:t>
            </a:r>
          </a:p>
          <a:p>
            <a:pPr indent="-4572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8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προσαρμογές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l-GR" sz="2200" dirty="0">
                <a:cs typeface="Arial" charset="0"/>
              </a:rPr>
              <a:t>Η αναπαραγωγή στα ψάρια εμπλέκει πολλές </a:t>
            </a:r>
            <a:r>
              <a:rPr lang="el-GR" sz="2200" b="1" dirty="0" smtClean="0">
                <a:cs typeface="Arial" charset="0"/>
              </a:rPr>
              <a:t>μορφολογικές</a:t>
            </a:r>
            <a:r>
              <a:rPr lang="el-GR" sz="2200" dirty="0" smtClean="0">
                <a:cs typeface="Arial" charset="0"/>
              </a:rPr>
              <a:t> </a:t>
            </a:r>
            <a:r>
              <a:rPr lang="el-GR" sz="2200" dirty="0">
                <a:cs typeface="Arial" charset="0"/>
              </a:rPr>
              <a:t>και </a:t>
            </a:r>
            <a:r>
              <a:rPr lang="el-GR" sz="2200" b="1" dirty="0">
                <a:cs typeface="Arial" charset="0"/>
              </a:rPr>
              <a:t>ηθολογικές</a:t>
            </a:r>
            <a:r>
              <a:rPr lang="el-GR" sz="2200" dirty="0">
                <a:cs typeface="Arial" charset="0"/>
              </a:rPr>
              <a:t> προσαρμογές: </a:t>
            </a:r>
            <a:endParaRPr lang="el-GR" sz="2200" dirty="0" smtClean="0">
              <a:cs typeface="Arial" charset="0"/>
            </a:endParaRPr>
          </a:p>
          <a:p>
            <a:pPr marL="548640" indent="-548640">
              <a:defRPr/>
            </a:pPr>
            <a:endParaRPr lang="el-GR" sz="2200" dirty="0">
              <a:cs typeface="Arial" charset="0"/>
            </a:endParaRPr>
          </a:p>
          <a:p>
            <a:pPr marL="822960">
              <a:spcBef>
                <a:spcPts val="600"/>
              </a:spcBef>
              <a:defRPr/>
            </a:pPr>
            <a:r>
              <a:rPr lang="el-GR" sz="2200" dirty="0"/>
              <a:t>Ιδιαίτερους χρωματισμούς / μορφολογικές αλλαγές </a:t>
            </a:r>
          </a:p>
          <a:p>
            <a:pPr marL="822960">
              <a:spcBef>
                <a:spcPts val="600"/>
              </a:spcBef>
              <a:defRPr/>
            </a:pPr>
            <a:r>
              <a:rPr lang="el-GR" sz="2200" dirty="0"/>
              <a:t>Σεξουαλικά μηνύματα και συμπεριφορά ερωτοτροπίας</a:t>
            </a:r>
          </a:p>
          <a:p>
            <a:pPr marL="822960">
              <a:spcBef>
                <a:spcPts val="600"/>
              </a:spcBef>
              <a:defRPr/>
            </a:pPr>
            <a:r>
              <a:rPr lang="el-GR" sz="2200" dirty="0"/>
              <a:t>Γονική φροντίδα</a:t>
            </a:r>
          </a:p>
          <a:p>
            <a:pPr marL="822960">
              <a:spcBef>
                <a:spcPts val="600"/>
              </a:spcBef>
              <a:defRPr/>
            </a:pPr>
            <a:r>
              <a:rPr lang="el-GR" sz="2200" dirty="0"/>
              <a:t>Μεταναστεύσεις</a:t>
            </a:r>
          </a:p>
          <a:p>
            <a:pPr marL="548640" indent="-548640">
              <a:defRPr/>
            </a:pPr>
            <a:endParaRPr lang="el-GR" sz="20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1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Ιδιαίτεροι χρωματισμοί</a:t>
            </a:r>
            <a:br>
              <a:rPr lang="el-GR" sz="4000" dirty="0" smtClean="0"/>
            </a:br>
            <a:r>
              <a:rPr lang="el-GR" sz="4000" dirty="0" smtClean="0"/>
              <a:t>Μορφολογικές αλλαγές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34727"/>
          </a:xfrm>
        </p:spPr>
        <p:txBody>
          <a:bodyPr>
            <a:normAutofit fontScale="70000" lnSpcReduction="20000"/>
          </a:bodyPr>
          <a:lstStyle/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2900" b="1" dirty="0"/>
              <a:t>Η απαραίτητη για τη σύζευξη αναγνώριση των αντιθέτων φύλλων υποβοηθείται από δευτερεύοντες φυλετικούς </a:t>
            </a:r>
            <a:r>
              <a:rPr lang="el-GR" altLang="el-GR" sz="2900" b="1" dirty="0" smtClean="0"/>
              <a:t>χαρακτήρες.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endParaRPr lang="el-GR" altLang="el-GR" sz="2900" b="1" dirty="0"/>
          </a:p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2900" dirty="0"/>
              <a:t>Σπάνιες οι περιπτώσεις που τα δύο φύλα διακρίνονται από </a:t>
            </a:r>
            <a:r>
              <a:rPr lang="el-GR" altLang="el-GR" sz="2900" dirty="0" smtClean="0"/>
              <a:t>εξωτερικούς</a:t>
            </a:r>
            <a:r>
              <a:rPr lang="el-GR" altLang="el-GR" sz="2900" dirty="0"/>
              <a:t>, δευτερογενείς χαρακτήρες</a:t>
            </a:r>
            <a:r>
              <a:rPr lang="en-US" altLang="el-GR" sz="2900" dirty="0"/>
              <a:t> </a:t>
            </a:r>
            <a:r>
              <a:rPr lang="en-US" altLang="el-GR" sz="2900" dirty="0" smtClean="0"/>
              <a:t>:</a:t>
            </a:r>
            <a:endParaRPr lang="el-GR" altLang="el-GR" sz="2900" dirty="0" smtClean="0"/>
          </a:p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endParaRPr lang="el-GR" altLang="el-GR" sz="2900" dirty="0" smtClean="0"/>
          </a:p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2900" dirty="0" smtClean="0"/>
              <a:t>(</a:t>
            </a:r>
            <a:r>
              <a:rPr lang="el-GR" altLang="el-GR" sz="2900" b="1" dirty="0"/>
              <a:t>φυλετικός διμορφισμός</a:t>
            </a:r>
            <a:r>
              <a:rPr lang="el-GR" altLang="el-GR" sz="2900" dirty="0"/>
              <a:t>)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</a:pPr>
            <a:r>
              <a:rPr lang="el-GR" altLang="el-GR" sz="2900" dirty="0"/>
              <a:t>Μέγεθος σώματος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</a:pPr>
            <a:r>
              <a:rPr lang="el-GR" altLang="el-GR" sz="2900" dirty="0"/>
              <a:t>Πτερύγια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</a:pPr>
            <a:r>
              <a:rPr lang="el-GR" altLang="el-GR" sz="2900" dirty="0"/>
              <a:t>Οδοντοφυΐα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</a:pPr>
            <a:r>
              <a:rPr lang="el-GR" altLang="el-GR" sz="2900" dirty="0"/>
              <a:t>Εξωτερικοί σχηματισμοί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</a:pPr>
            <a:r>
              <a:rPr lang="el-GR" altLang="el-GR" sz="2900" dirty="0"/>
              <a:t>Μεριστικοί χαρακτήρες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</a:pPr>
            <a:r>
              <a:rPr lang="el-GR" altLang="el-GR" sz="2900" dirty="0"/>
              <a:t>Χρωματισμός</a:t>
            </a:r>
          </a:p>
          <a:p>
            <a:pPr marL="548640" indent="-548640">
              <a:defRPr/>
            </a:pPr>
            <a:endParaRPr lang="el-GR" sz="20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9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Μέγεθος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185" y="3596165"/>
            <a:ext cx="3177572" cy="2379461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281185" y="1610332"/>
            <a:ext cx="6779006" cy="173159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/>
              <a:t>Συνήθως τα θηλυκά είναι μεγαλύτερα των αρσενικών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/>
              <a:t>ακραία περίπτωση τα αβυσσαία ψάρια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/>
              <a:t>όπου το αρσενικό είναι νάνος και παρασιτεί στο θηλυκό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b="1" dirty="0"/>
              <a:t>Σε λίγα είδη το αρσενικό είναι μεγαλύτερο !</a:t>
            </a:r>
          </a:p>
          <a:p>
            <a:endParaRPr lang="en-US" dirty="0"/>
          </a:p>
        </p:txBody>
      </p:sp>
      <p:sp>
        <p:nvSpPr>
          <p:cNvPr id="12" name="10 - Ορθογώνιο"/>
          <p:cNvSpPr>
            <a:spLocks noChangeArrowheads="1"/>
          </p:cNvSpPr>
          <p:nvPr/>
        </p:nvSpPr>
        <p:spPr bwMode="auto">
          <a:xfrm>
            <a:off x="1189938" y="5934572"/>
            <a:ext cx="1935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400" i="1" dirty="0" err="1">
                <a:latin typeface="+mn-lt"/>
              </a:rPr>
              <a:t>Cepola</a:t>
            </a:r>
            <a:r>
              <a:rPr lang="en-US" altLang="el-GR" sz="1400" i="1" dirty="0">
                <a:latin typeface="+mn-lt"/>
              </a:rPr>
              <a:t> </a:t>
            </a:r>
            <a:r>
              <a:rPr lang="en-US" altLang="el-GR" sz="1400" i="1" dirty="0" err="1">
                <a:latin typeface="+mn-lt"/>
              </a:rPr>
              <a:t>macrophthalma</a:t>
            </a:r>
            <a:r>
              <a:rPr lang="en-US" altLang="el-GR" sz="1400" dirty="0">
                <a:latin typeface="+mn-lt"/>
              </a:rPr>
              <a:t> </a:t>
            </a:r>
            <a:endParaRPr lang="el-GR" altLang="el-GR" sz="1400" dirty="0">
              <a:latin typeface="+mn-lt"/>
            </a:endParaRPr>
          </a:p>
        </p:txBody>
      </p:sp>
      <p:sp>
        <p:nvSpPr>
          <p:cNvPr id="13" name="6 - Ορθογώνιο"/>
          <p:cNvSpPr>
            <a:spLocks noChangeArrowheads="1"/>
          </p:cNvSpPr>
          <p:nvPr/>
        </p:nvSpPr>
        <p:spPr bwMode="auto">
          <a:xfrm>
            <a:off x="6429333" y="5934573"/>
            <a:ext cx="1901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400" i="1" dirty="0" err="1">
                <a:latin typeface="+mn-lt"/>
              </a:rPr>
              <a:t>Callionymus</a:t>
            </a:r>
            <a:r>
              <a:rPr lang="en-US" altLang="el-GR" sz="1400" i="1" dirty="0">
                <a:latin typeface="+mn-lt"/>
              </a:rPr>
              <a:t> </a:t>
            </a:r>
            <a:r>
              <a:rPr lang="en-US" altLang="el-GR" sz="1400" i="1" dirty="0" err="1">
                <a:latin typeface="+mn-lt"/>
              </a:rPr>
              <a:t>maculatus</a:t>
            </a:r>
            <a:endParaRPr lang="el-GR" altLang="el-GR" sz="1400" dirty="0"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688" y="3832699"/>
            <a:ext cx="3511265" cy="2101874"/>
          </a:xfrm>
        </p:spPr>
      </p:pic>
      <p:sp>
        <p:nvSpPr>
          <p:cNvPr id="14" name="TextBox 13"/>
          <p:cNvSpPr txBox="1"/>
          <p:nvPr/>
        </p:nvSpPr>
        <p:spPr>
          <a:xfrm>
            <a:off x="4186294" y="565757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898193" y="565757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6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Εξωτερικοί σχηματισμοί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940156" y="1779216"/>
            <a:ext cx="3646358" cy="32427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/>
              <a:t>Συνήθως τα αρσενικά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/>
              <a:t>των </a:t>
            </a:r>
            <a:r>
              <a:rPr lang="en-US" altLang="el-GR" sz="2000" dirty="0" err="1"/>
              <a:t>Cyprinidae</a:t>
            </a:r>
            <a:r>
              <a:rPr lang="en-US" altLang="el-GR" sz="2000" dirty="0"/>
              <a:t> </a:t>
            </a:r>
            <a:r>
              <a:rPr lang="el-GR" altLang="el-GR" sz="2000" dirty="0"/>
              <a:t>και </a:t>
            </a:r>
            <a:r>
              <a:rPr lang="en-US" altLang="el-GR" sz="2000" dirty="0" err="1"/>
              <a:t>Cobitidae</a:t>
            </a:r>
            <a:r>
              <a:rPr lang="en-US" altLang="el-GR" sz="2000" dirty="0"/>
              <a:t> </a:t>
            </a:r>
            <a:endParaRPr lang="el-GR" altLang="el-GR" sz="2000" dirty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/>
              <a:t> παρουσιάζουν κατά την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/>
              <a:t>περίοδο της αναπαραγωγής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b="1" dirty="0"/>
              <a:t>ιριδίζοντα κεράτινα όργανα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/>
              <a:t>σαν θηλές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518" y="1854200"/>
            <a:ext cx="3214702" cy="206851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959" y="4379768"/>
            <a:ext cx="7106081" cy="1743209"/>
          </a:xfrm>
        </p:spPr>
      </p:pic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110481" y="4379768"/>
            <a:ext cx="1755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800" i="1" dirty="0" err="1">
                <a:latin typeface="+mn-lt"/>
                <a:hlinkClick r:id="rId5" action="ppaction://hlinkfile"/>
              </a:rPr>
              <a:t>Cobitis</a:t>
            </a:r>
            <a:r>
              <a:rPr lang="en-US" altLang="el-GR" sz="1800" i="1" dirty="0">
                <a:latin typeface="+mn-lt"/>
                <a:hlinkClick r:id="rId5" action="ppaction://hlinkfile"/>
              </a:rPr>
              <a:t> </a:t>
            </a:r>
            <a:r>
              <a:rPr lang="en-US" altLang="el-GR" sz="1800" i="1" dirty="0" err="1">
                <a:latin typeface="+mn-lt"/>
                <a:hlinkClick r:id="rId5" action="ppaction://hlinkfile"/>
              </a:rPr>
              <a:t>elongata</a:t>
            </a:r>
            <a:r>
              <a:rPr lang="en-US" altLang="el-GR" sz="1800" dirty="0">
                <a:latin typeface="+mn-lt"/>
              </a:rPr>
              <a:t>.</a:t>
            </a:r>
            <a:endParaRPr lang="el-GR" altLang="el-GR" sz="1800" dirty="0">
              <a:latin typeface="+mn-lt"/>
            </a:endParaRPr>
          </a:p>
        </p:txBody>
      </p:sp>
      <p:sp>
        <p:nvSpPr>
          <p:cNvPr id="15" name="11 - Ορθογώνιο"/>
          <p:cNvSpPr>
            <a:spLocks noChangeArrowheads="1"/>
          </p:cNvSpPr>
          <p:nvPr/>
        </p:nvSpPr>
        <p:spPr bwMode="auto">
          <a:xfrm>
            <a:off x="5985810" y="3838775"/>
            <a:ext cx="225414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600" i="1" dirty="0" err="1">
                <a:latin typeface="+mn-lt"/>
              </a:rPr>
              <a:t>Semotilus</a:t>
            </a:r>
            <a:r>
              <a:rPr lang="en-US" altLang="el-GR" sz="1600" i="1" dirty="0">
                <a:latin typeface="+mn-lt"/>
              </a:rPr>
              <a:t> </a:t>
            </a:r>
            <a:r>
              <a:rPr lang="en-US" altLang="el-GR" sz="1600" i="1" dirty="0" err="1">
                <a:latin typeface="+mn-lt"/>
              </a:rPr>
              <a:t>atromaculatus</a:t>
            </a:r>
            <a:endParaRPr lang="el-GR" altLang="el-GR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3280" y="360843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3280" y="437976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6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Πτερύγια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907" y="1848461"/>
            <a:ext cx="4581979" cy="1773918"/>
          </a:xfrm>
        </p:spPr>
        <p:txBody>
          <a:bodyPr/>
          <a:lstStyle/>
          <a:p>
            <a:pPr marL="548640" indent="0">
              <a:spcBef>
                <a:spcPts val="600"/>
              </a:spcBef>
              <a:buNone/>
            </a:pPr>
            <a:r>
              <a:rPr lang="el-GR" altLang="el-GR" sz="2000" dirty="0"/>
              <a:t>Πολύ συχνά τα αρσενικά </a:t>
            </a:r>
          </a:p>
          <a:p>
            <a:pPr marL="548640" indent="0">
              <a:spcBef>
                <a:spcPts val="600"/>
              </a:spcBef>
              <a:buNone/>
            </a:pPr>
            <a:r>
              <a:rPr lang="el-GR" altLang="el-GR" sz="2000" dirty="0"/>
              <a:t>έχουν μεγαλύτερα ή με μακρύτερες ακτίνες  </a:t>
            </a:r>
            <a:r>
              <a:rPr lang="el-GR" altLang="el-GR" sz="2000" dirty="0" smtClean="0"/>
              <a:t>πτερύγια.</a:t>
            </a:r>
            <a:endParaRPr lang="el-GR" altLang="el-GR" sz="2000" dirty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l-GR" altLang="el-GR" dirty="0"/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950" y="2928903"/>
            <a:ext cx="6009822" cy="320303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6 - TextBox"/>
          <p:cNvSpPr txBox="1">
            <a:spLocks noChangeArrowheads="1"/>
          </p:cNvSpPr>
          <p:nvPr/>
        </p:nvSpPr>
        <p:spPr bwMode="auto">
          <a:xfrm>
            <a:off x="7289347" y="5766712"/>
            <a:ext cx="9774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400" i="1" dirty="0" err="1">
                <a:latin typeface="+mn-lt"/>
              </a:rPr>
              <a:t>Tinca</a:t>
            </a:r>
            <a:r>
              <a:rPr lang="en-US" altLang="el-GR" sz="1400" i="1" dirty="0">
                <a:latin typeface="+mn-lt"/>
              </a:rPr>
              <a:t> </a:t>
            </a:r>
            <a:r>
              <a:rPr lang="en-US" altLang="el-GR" sz="1400" i="1" dirty="0" err="1">
                <a:latin typeface="+mn-lt"/>
              </a:rPr>
              <a:t>tinca</a:t>
            </a:r>
            <a:endParaRPr lang="el-GR" altLang="el-GR" sz="14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2643" y="553147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0673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Πτερύγια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220" y="1748240"/>
            <a:ext cx="3076337" cy="2137144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835" y="4130721"/>
            <a:ext cx="3106722" cy="1918571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99794" y="2002047"/>
            <a:ext cx="4010843" cy="3742608"/>
          </a:xfrm>
        </p:spPr>
        <p:txBody>
          <a:bodyPr>
            <a:normAutofit fontScale="70000" lnSpcReduction="20000"/>
          </a:bodyPr>
          <a:lstStyle/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2800" dirty="0"/>
              <a:t>Στα αρσενικά (</a:t>
            </a:r>
            <a:r>
              <a:rPr lang="en-US" altLang="el-GR" sz="2800" dirty="0" err="1"/>
              <a:t>Poeciliidae</a:t>
            </a:r>
            <a:r>
              <a:rPr lang="en-US" altLang="el-GR" sz="2800" dirty="0"/>
              <a:t>) </a:t>
            </a:r>
            <a:r>
              <a:rPr lang="el-GR" altLang="el-GR" sz="2800" dirty="0"/>
              <a:t>των ειδών </a:t>
            </a:r>
            <a:r>
              <a:rPr lang="el-GR" altLang="el-GR" sz="2800" dirty="0" smtClean="0"/>
              <a:t>:</a:t>
            </a:r>
          </a:p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altLang="el-GR" sz="2800" dirty="0"/>
          </a:p>
          <a:p>
            <a:pPr marL="1005840" indent="-182880">
              <a:lnSpc>
                <a:spcPct val="110000"/>
              </a:lnSpc>
              <a:spcBef>
                <a:spcPts val="600"/>
              </a:spcBef>
            </a:pPr>
            <a:r>
              <a:rPr lang="en-US" altLang="el-GR" sz="2800" b="1" i="1" dirty="0" err="1"/>
              <a:t>Gambusia</a:t>
            </a:r>
            <a:r>
              <a:rPr lang="en-US" altLang="el-GR" sz="2800" b="1" i="1" dirty="0"/>
              <a:t> </a:t>
            </a:r>
            <a:r>
              <a:rPr lang="en-US" altLang="el-GR" sz="2800" b="1" i="1" dirty="0" err="1"/>
              <a:t>affinis</a:t>
            </a:r>
            <a:r>
              <a:rPr lang="en-US" altLang="el-GR" sz="2800" b="1" i="1" dirty="0"/>
              <a:t>, </a:t>
            </a:r>
          </a:p>
          <a:p>
            <a:pPr marL="1005840" indent="-182880">
              <a:lnSpc>
                <a:spcPct val="110000"/>
              </a:lnSpc>
              <a:spcBef>
                <a:spcPts val="600"/>
              </a:spcBef>
            </a:pPr>
            <a:r>
              <a:rPr lang="en-US" altLang="el-GR" sz="2800" b="1" i="1" dirty="0" err="1"/>
              <a:t>Poecilia</a:t>
            </a:r>
            <a:r>
              <a:rPr lang="en-US" altLang="el-GR" sz="2800" b="1" i="1" dirty="0"/>
              <a:t> </a:t>
            </a:r>
            <a:r>
              <a:rPr lang="en-US" altLang="el-GR" sz="2800" b="1" i="1" dirty="0" err="1"/>
              <a:t>reticulata</a:t>
            </a:r>
            <a:r>
              <a:rPr lang="en-US" altLang="el-GR" sz="2800" b="1" i="1" dirty="0"/>
              <a:t>, </a:t>
            </a:r>
          </a:p>
          <a:p>
            <a:pPr marL="1005840" indent="-182880">
              <a:lnSpc>
                <a:spcPct val="110000"/>
              </a:lnSpc>
              <a:spcBef>
                <a:spcPts val="600"/>
              </a:spcBef>
            </a:pPr>
            <a:r>
              <a:rPr lang="en-US" altLang="el-GR" sz="2800" b="1" i="1" dirty="0" err="1"/>
              <a:t>Limia</a:t>
            </a:r>
            <a:r>
              <a:rPr lang="en-US" altLang="el-GR" sz="2800" b="1" i="1" dirty="0"/>
              <a:t> melanogaster</a:t>
            </a:r>
            <a:endParaRPr lang="el-GR" altLang="el-GR" sz="2800" b="1" i="1" dirty="0"/>
          </a:p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endParaRPr lang="el-GR" altLang="el-GR" sz="2800" dirty="0" smtClean="0"/>
          </a:p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εδρικό πτερύγιο επιμηκύνεται </a:t>
            </a:r>
            <a:endParaRPr lang="en-US" altLang="el-GR" sz="2800" dirty="0"/>
          </a:p>
          <a:p>
            <a:pPr marL="54864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2800" dirty="0"/>
              <a:t>σε ένα</a:t>
            </a:r>
            <a:r>
              <a:rPr lang="en-US" altLang="el-GR" sz="2800" dirty="0"/>
              <a:t> </a:t>
            </a:r>
            <a:r>
              <a:rPr lang="el-GR" altLang="el-GR" sz="2800" dirty="0"/>
              <a:t> όργανο σύζευξης (γονοπόδιο).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2797" y="36079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2797" y="57446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9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μελέτης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b="1" dirty="0"/>
              <a:t>Οι αναπαραγωγικοί  κύκλοι  και  η περίοδος αναπαραγωγής      μελετώνται με διάφορες </a:t>
            </a:r>
            <a:r>
              <a:rPr lang="el-GR" altLang="el-GR" sz="2000" b="1" dirty="0" smtClean="0"/>
              <a:t>μεθόδους:</a:t>
            </a:r>
          </a:p>
          <a:p>
            <a:pPr marL="0">
              <a:spcBef>
                <a:spcPts val="600"/>
              </a:spcBef>
              <a:buNone/>
            </a:pPr>
            <a:endParaRPr lang="el-GR" altLang="el-GR" sz="2000" b="1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altLang="el-GR" sz="2000" b="1" dirty="0"/>
              <a:t>άμεση παρατήρηση </a:t>
            </a:r>
            <a:r>
              <a:rPr lang="el-GR" altLang="el-GR" sz="2000" dirty="0"/>
              <a:t>της ωοτοκίας (με υποβρύχιες έρευνες)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altLang="el-GR" sz="2000" dirty="0"/>
              <a:t>μελέτη της </a:t>
            </a:r>
            <a:r>
              <a:rPr lang="el-GR" altLang="el-GR" sz="2000" b="1" dirty="0"/>
              <a:t>σχετικής αφθονίας των προνυμφών </a:t>
            </a:r>
            <a:r>
              <a:rPr lang="el-GR" altLang="el-GR" sz="2000" dirty="0"/>
              <a:t>κατά τη διάρκεια του έτους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altLang="el-GR" sz="2000" dirty="0"/>
              <a:t>μελέτη των </a:t>
            </a:r>
            <a:r>
              <a:rPr lang="el-GR" altLang="el-GR" sz="2000" dirty="0" err="1"/>
              <a:t>γονάδων</a:t>
            </a:r>
            <a:r>
              <a:rPr lang="el-GR" altLang="el-GR" sz="2000" dirty="0"/>
              <a:t> και κατάταξή τους σε </a:t>
            </a:r>
            <a:r>
              <a:rPr lang="el-GR" altLang="el-GR" sz="2000" b="1" dirty="0"/>
              <a:t>στάδια γεννητικής ωριμότητας </a:t>
            </a:r>
            <a:r>
              <a:rPr lang="el-GR" altLang="el-GR" sz="2000" dirty="0"/>
              <a:t>κατά τη διάρκεια του έτους (Ιστογράμματα των αναλογιών των σταδίων ανά μήνα</a:t>
            </a:r>
            <a:r>
              <a:rPr lang="el-GR" altLang="el-GR" sz="2000" dirty="0" smtClean="0"/>
              <a:t>).</a:t>
            </a:r>
            <a:endParaRPr lang="el-GR" altLang="el-GR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altLang="el-GR" sz="2000" dirty="0"/>
              <a:t>Μελέτη του σχετικού </a:t>
            </a:r>
            <a:r>
              <a:rPr lang="el-GR" altLang="el-GR" sz="2000" b="1" dirty="0"/>
              <a:t>βάρους των </a:t>
            </a:r>
            <a:r>
              <a:rPr lang="el-GR" altLang="el-GR" sz="2000" b="1" dirty="0" err="1"/>
              <a:t>γονάδων</a:t>
            </a:r>
            <a:r>
              <a:rPr lang="el-GR" altLang="el-GR" sz="2000" b="1" dirty="0"/>
              <a:t> </a:t>
            </a:r>
            <a:r>
              <a:rPr lang="el-GR" altLang="el-GR" sz="2000" dirty="0"/>
              <a:t>κατά τη διάρκεια του έτους . (Υπολογισμός του </a:t>
            </a:r>
            <a:r>
              <a:rPr lang="el-GR" altLang="el-GR" sz="2000" dirty="0" err="1"/>
              <a:t>Γοναδοσωματικού</a:t>
            </a:r>
            <a:r>
              <a:rPr lang="el-GR" altLang="el-GR" sz="2000" dirty="0"/>
              <a:t> Δείκτη </a:t>
            </a:r>
            <a:r>
              <a:rPr lang="en-US" altLang="el-GR" sz="2000" dirty="0"/>
              <a:t>(GSI)</a:t>
            </a:r>
            <a:r>
              <a:rPr lang="el-GR" altLang="el-GR" sz="2000" dirty="0"/>
              <a:t>, πολύγωνα διακύμανσης της μέσης τιμή ανά μήνα</a:t>
            </a:r>
            <a:r>
              <a:rPr lang="el-GR" altLang="el-GR" sz="2000" dirty="0" smtClean="0"/>
              <a:t>).</a:t>
            </a:r>
            <a:endParaRPr lang="el-GR" alt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909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Οδοντοφυϊα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321438"/>
            <a:ext cx="3886200" cy="2604968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692738"/>
            <a:ext cx="3886200" cy="26171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" name="6 - TextBox"/>
          <p:cNvSpPr txBox="1">
            <a:spLocks noChangeArrowheads="1"/>
          </p:cNvSpPr>
          <p:nvPr/>
        </p:nvSpPr>
        <p:spPr bwMode="auto">
          <a:xfrm>
            <a:off x="628650" y="2037726"/>
            <a:ext cx="1122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400" i="1" dirty="0" err="1">
                <a:latin typeface="+mn-lt"/>
              </a:rPr>
              <a:t>Gobius</a:t>
            </a:r>
            <a:r>
              <a:rPr lang="en-US" altLang="el-GR" sz="1400" i="1" dirty="0">
                <a:latin typeface="+mn-lt"/>
              </a:rPr>
              <a:t> </a:t>
            </a:r>
            <a:r>
              <a:rPr lang="en-US" altLang="el-GR" sz="1400" i="1" dirty="0" err="1">
                <a:latin typeface="+mn-lt"/>
              </a:rPr>
              <a:t>niger</a:t>
            </a:r>
            <a:endParaRPr lang="el-GR" altLang="el-GR" sz="1400" i="1" dirty="0">
              <a:latin typeface="+mn-lt"/>
            </a:endParaRPr>
          </a:p>
        </p:txBody>
      </p:sp>
      <p:sp>
        <p:nvSpPr>
          <p:cNvPr id="17" name="6 - TextBox"/>
          <p:cNvSpPr txBox="1">
            <a:spLocks noChangeArrowheads="1"/>
          </p:cNvSpPr>
          <p:nvPr/>
        </p:nvSpPr>
        <p:spPr bwMode="auto">
          <a:xfrm>
            <a:off x="7117530" y="2398478"/>
            <a:ext cx="1440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400" i="1" dirty="0" err="1" smtClean="0">
                <a:latin typeface="+mn-lt"/>
              </a:rPr>
              <a:t>Blennius</a:t>
            </a:r>
            <a:r>
              <a:rPr lang="en-US" altLang="el-GR" sz="1400" i="1" dirty="0" smtClean="0">
                <a:latin typeface="+mn-lt"/>
              </a:rPr>
              <a:t> </a:t>
            </a:r>
            <a:r>
              <a:rPr lang="en-US" altLang="el-GR" sz="1400" i="1" dirty="0" err="1" smtClean="0">
                <a:latin typeface="+mn-lt"/>
              </a:rPr>
              <a:t>ocellaris</a:t>
            </a:r>
            <a:endParaRPr lang="el-GR" altLang="el-GR" sz="1400" i="1" dirty="0"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28650" y="5340404"/>
            <a:ext cx="7165975" cy="729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l-GR" altLang="el-GR" sz="1800" dirty="0" smtClean="0"/>
              <a:t>Πολύ συχνά τα αρσενικά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l-GR" altLang="el-GR" sz="1800" dirty="0" smtClean="0"/>
              <a:t>έχουν ισχυρότερη οδοντοφυΐα (συνάπτουν μάχες)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l-GR" altLang="el-GR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73090" y="463870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069073" y="503285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1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Ιδιαίτεροι χρωματισμοί – Μορφολογικές αλλαγές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935752"/>
            <a:ext cx="7886700" cy="1672318"/>
          </a:xfrm>
        </p:spPr>
        <p:txBody>
          <a:bodyPr>
            <a:normAutofit/>
          </a:bodyPr>
          <a:lstStyle/>
          <a:p>
            <a:pPr marL="548640" indent="-274320">
              <a:spcBef>
                <a:spcPts val="600"/>
              </a:spcBef>
            </a:pPr>
            <a:r>
              <a:rPr lang="el-GR" altLang="el-GR" sz="2000" dirty="0"/>
              <a:t>Στο γνωστό κόκκινο σολωμό, </a:t>
            </a:r>
            <a:r>
              <a:rPr lang="el-GR" altLang="el-GR" sz="2000" i="1" dirty="0"/>
              <a:t>Oncorhynchus</a:t>
            </a:r>
            <a:r>
              <a:rPr lang="el-GR" altLang="el-GR" sz="2000" dirty="0"/>
              <a:t> </a:t>
            </a:r>
            <a:r>
              <a:rPr lang="en-US" altLang="el-GR" sz="2000" i="1" dirty="0" err="1"/>
              <a:t>nerka</a:t>
            </a:r>
            <a:r>
              <a:rPr lang="el-GR" altLang="el-GR" sz="2000" i="1" dirty="0"/>
              <a:t>, </a:t>
            </a:r>
            <a:r>
              <a:rPr lang="el-GR" altLang="el-GR" sz="2000" dirty="0" smtClean="0"/>
              <a:t>και </a:t>
            </a:r>
            <a:r>
              <a:rPr lang="el-GR" altLang="el-GR" sz="2000" dirty="0"/>
              <a:t>τα δύο φύλα, από ασημένια γίνονται έντονα κόκκινα</a:t>
            </a:r>
          </a:p>
          <a:p>
            <a:pPr marL="548640" indent="-274320">
              <a:spcBef>
                <a:spcPts val="600"/>
              </a:spcBef>
            </a:pPr>
            <a:r>
              <a:rPr lang="el-GR" altLang="el-GR" sz="2000" dirty="0"/>
              <a:t>Στα αρσενικά οι γνάθοι μεγαλώνουν (ως γάντζοι), </a:t>
            </a:r>
          </a:p>
          <a:p>
            <a:pPr marL="548640" indent="-274320">
              <a:spcBef>
                <a:spcPts val="600"/>
              </a:spcBef>
            </a:pPr>
            <a:r>
              <a:rPr lang="el-GR" altLang="el-GR" sz="2000" dirty="0"/>
              <a:t>ενώ τα αρσενικά ενός άλλου είδους παρουσιάζουν καμπούρα.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818" y="3608070"/>
            <a:ext cx="5938354" cy="2562068"/>
          </a:xfrm>
        </p:spPr>
      </p:pic>
      <p:sp>
        <p:nvSpPr>
          <p:cNvPr id="7" name="TextBox 6"/>
          <p:cNvSpPr txBox="1"/>
          <p:nvPr/>
        </p:nvSpPr>
        <p:spPr>
          <a:xfrm>
            <a:off x="7452412" y="58322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0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Ιδιαίτεροι χρωματισμοί – Μορφολογικές αλλαγές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935752"/>
            <a:ext cx="7886700" cy="16723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Χρωματικές αλλαγές και σε τροπικά ψάρια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Γαμήλιοι χρωματισμοί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Αρσενικά </a:t>
            </a:r>
            <a:r>
              <a:rPr lang="en-US" altLang="el-GR" sz="2000" dirty="0" err="1"/>
              <a:t>Labridae</a:t>
            </a:r>
            <a:r>
              <a:rPr lang="el-GR" altLang="el-GR" sz="2000" dirty="0"/>
              <a:t> εμφανίζονται με εντυπωσιακά χρώματα πριν από την αναπαραγωγή</a:t>
            </a:r>
          </a:p>
          <a:p>
            <a:endParaRPr lang="en-US" dirty="0"/>
          </a:p>
        </p:txBody>
      </p:sp>
      <p:sp>
        <p:nvSpPr>
          <p:cNvPr id="10" name="6 - TextBox"/>
          <p:cNvSpPr txBox="1">
            <a:spLocks noChangeArrowheads="1"/>
          </p:cNvSpPr>
          <p:nvPr/>
        </p:nvSpPr>
        <p:spPr bwMode="auto">
          <a:xfrm>
            <a:off x="6875888" y="5855430"/>
            <a:ext cx="1458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1400" i="1" dirty="0" err="1" smtClean="0">
                <a:latin typeface="+mn-lt"/>
              </a:rPr>
              <a:t>Thalassoma</a:t>
            </a:r>
            <a:r>
              <a:rPr lang="en-US" altLang="el-GR" sz="1400" i="1" dirty="0" smtClean="0">
                <a:latin typeface="+mn-lt"/>
              </a:rPr>
              <a:t> </a:t>
            </a:r>
            <a:r>
              <a:rPr lang="en-US" altLang="el-GR" sz="1400" i="1" dirty="0" err="1" smtClean="0">
                <a:latin typeface="+mn-lt"/>
              </a:rPr>
              <a:t>pavo</a:t>
            </a:r>
            <a:endParaRPr lang="el-GR" altLang="el-GR" sz="1400" i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5993" y="3248557"/>
            <a:ext cx="3886200" cy="2914650"/>
          </a:xfrm>
        </p:spPr>
      </p:pic>
      <p:sp>
        <p:nvSpPr>
          <p:cNvPr id="11" name="TextBox 10"/>
          <p:cNvSpPr txBox="1"/>
          <p:nvPr/>
        </p:nvSpPr>
        <p:spPr>
          <a:xfrm>
            <a:off x="6500433" y="588620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5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Σεξουαλικά μηνύματα και</a:t>
            </a:r>
            <a:br>
              <a:rPr lang="el-GR" dirty="0" smtClean="0"/>
            </a:br>
            <a:r>
              <a:rPr lang="el-GR" dirty="0" smtClean="0"/>
              <a:t>συμπεριφορά ερωτοτροπίας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7433" y="2025265"/>
            <a:ext cx="7223579" cy="396557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600" b="1" dirty="0"/>
              <a:t>Σε κάποια είδη ο συγχρονισμός της αναπαραγωγής επιτυγχάνεται με</a:t>
            </a:r>
            <a:r>
              <a:rPr lang="en-US" altLang="el-GR" sz="2600" b="1" dirty="0"/>
              <a:t>:</a:t>
            </a:r>
            <a:endParaRPr lang="el-GR" altLang="el-GR" sz="26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Ειδική νυμφική συμπεριφορά των αρσενικών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Ερωτοτροπία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Σεξουαλικά μηνύματα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altLang="el-GR" sz="2600" dirty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600" b="1" dirty="0"/>
              <a:t>Όμως παρατηρείται επίσης</a:t>
            </a:r>
            <a:r>
              <a:rPr lang="en-US" altLang="el-GR" sz="2600" b="1" dirty="0"/>
              <a:t>:</a:t>
            </a:r>
            <a:endParaRPr lang="el-GR" altLang="el-GR" sz="26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Βίαια συμπεριφορά προς τους αντίζηλους</a:t>
            </a:r>
            <a:endParaRPr lang="en-US" altLang="el-GR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Ανταγωνισμός για τις φωλιές αναπαραγωγής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Παρασιτισμός και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"Διαστροφές"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1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sz="4000" b="1" dirty="0" smtClean="0"/>
              <a:t>Συμπεριφορά κατά το ζευγάρωμα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l-GR" altLang="el-GR" sz="2000" dirty="0" smtClean="0"/>
              <a:t>Τα ψάρια έχουν πολλούς τρόπους για να προσελκύσουν το αντίθετο φύλο την εποχή του ζευγαρώματος                                                          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l-GR" altLang="el-GR" sz="2000" dirty="0" smtClean="0"/>
              <a:t>Αλλαγή χρώματος, </a:t>
            </a:r>
            <a:r>
              <a:rPr lang="el-GR" altLang="el-GR" sz="2000" b="1" dirty="0" smtClean="0"/>
              <a:t>ερωτικοί χοροί</a:t>
            </a:r>
            <a:r>
              <a:rPr lang="el-GR" altLang="el-GR" sz="2000" dirty="0" smtClean="0"/>
              <a:t>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l-GR" altLang="el-GR" sz="2000" dirty="0" smtClean="0"/>
              <a:t>Τα αρσενικά πολλών ειδών στολίζονται με ωραία φανταχτερά </a:t>
            </a:r>
            <a:r>
              <a:rPr lang="el-GR" altLang="el-GR" sz="2000" b="1" dirty="0" smtClean="0"/>
              <a:t>χρώματα</a:t>
            </a:r>
            <a:r>
              <a:rPr lang="el-GR" altLang="el-GR" sz="2000" dirty="0" smtClean="0"/>
              <a:t> και προσελκύουν τα θηλυκά, που είναι έτοιμα για ζευγάρωμα.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l-GR" altLang="el-GR" sz="2000" dirty="0" smtClean="0"/>
              <a:t>Ο ζωηρός χρωματισμός αποτελεί πρόκληση για άλλα αρσενικά κι έτσι αρχίζουν οι </a:t>
            </a:r>
            <a:r>
              <a:rPr lang="el-GR" altLang="el-GR" sz="2000" b="1" dirty="0" smtClean="0"/>
              <a:t>συγκρούσεις.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el-GR" altLang="el-GR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‘Αλλα σεξουαλικά μηνύματα</a:t>
            </a:r>
            <a:endParaRPr lang="en-US" dirty="0"/>
          </a:p>
        </p:txBody>
      </p:sp>
      <p:pic>
        <p:nvPicPr>
          <p:cNvPr id="91139" name="Picture 3" descr="danio rer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90538" y="2456676"/>
            <a:ext cx="3202781" cy="1716490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6866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3677105" y="1690689"/>
            <a:ext cx="5263696" cy="4782682"/>
          </a:xfrm>
        </p:spPr>
        <p:txBody>
          <a:bodyPr>
            <a:normAutofit/>
          </a:bodyPr>
          <a:lstStyle/>
          <a:p>
            <a:pPr marL="548640" indent="-274320" eaLnBrk="1" hangingPunct="1">
              <a:spcBef>
                <a:spcPts val="600"/>
              </a:spcBef>
            </a:pPr>
            <a:r>
              <a:rPr lang="el-GR" altLang="el-GR" sz="2000" dirty="0" smtClean="0"/>
              <a:t>Η</a:t>
            </a:r>
            <a:r>
              <a:rPr lang="el-GR" altLang="el-GR" sz="2000" b="1" dirty="0" smtClean="0"/>
              <a:t> όσφρηση </a:t>
            </a:r>
            <a:r>
              <a:rPr lang="el-GR" altLang="el-GR" sz="2000" dirty="0" smtClean="0"/>
              <a:t>βοηθά δυο άτομα διαφορετικού φύλου να ανακαλύπτουν το ένα το άλλο. </a:t>
            </a:r>
          </a:p>
          <a:p>
            <a:pPr marL="548640" indent="-274320" eaLnBrk="1" hangingPunct="1">
              <a:spcBef>
                <a:spcPts val="600"/>
              </a:spcBef>
            </a:pPr>
            <a:r>
              <a:rPr lang="el-GR" altLang="el-GR" sz="2000" dirty="0" smtClean="0"/>
              <a:t>Οι</a:t>
            </a:r>
            <a:r>
              <a:rPr lang="el-GR" altLang="el-GR" sz="2000" b="1" dirty="0" smtClean="0"/>
              <a:t> φερορμόνες </a:t>
            </a:r>
            <a:r>
              <a:rPr lang="el-GR" altLang="el-GR" sz="2000" dirty="0" smtClean="0"/>
              <a:t>είναι χημικές ουσίες που εκκρίνουν τα θηλυκά μερικών ειδών. </a:t>
            </a:r>
          </a:p>
          <a:p>
            <a:pPr marL="548640" indent="-274320" eaLnBrk="1" hangingPunct="1">
              <a:spcBef>
                <a:spcPts val="600"/>
              </a:spcBef>
            </a:pPr>
            <a:r>
              <a:rPr lang="el-GR" altLang="el-GR" sz="2000" dirty="0" smtClean="0"/>
              <a:t>Τα αρσενικά αισθάνονται τη μυρωδιά και αρχίζουν να αναζητούν τα θηλυκά. </a:t>
            </a:r>
          </a:p>
          <a:p>
            <a:pPr marL="548640" indent="-274320" eaLnBrk="1" hangingPunct="1">
              <a:spcBef>
                <a:spcPts val="600"/>
              </a:spcBef>
            </a:pPr>
            <a:r>
              <a:rPr lang="el-GR" altLang="el-GR" sz="2000" dirty="0" smtClean="0"/>
              <a:t>Όταν είναι ώριμο και έτοιμο να αναπαραχθεί αντιλαμβάνεται τα άτομα του ιδίου είδους καθώς και τη </a:t>
            </a:r>
            <a:r>
              <a:rPr lang="el-GR" altLang="el-GR" sz="2000" b="1" dirty="0" smtClean="0"/>
              <a:t>μυρωδιά </a:t>
            </a:r>
            <a:r>
              <a:rPr lang="el-GR" altLang="el-GR" sz="2000" dirty="0" smtClean="0"/>
              <a:t>των «συγγενών» του, ώστε να μη ζευγαρώσει μαζί τους.</a:t>
            </a:r>
            <a:endParaRPr lang="en-US" altLang="el-GR" sz="2000" dirty="0" smtClean="0"/>
          </a:p>
          <a:p>
            <a:pPr marL="548640" indent="-274320" eaLnBrk="1" hangingPunct="1">
              <a:spcBef>
                <a:spcPts val="600"/>
              </a:spcBef>
            </a:pPr>
            <a:r>
              <a:rPr lang="el-GR" altLang="el-GR" sz="2000" dirty="0" smtClean="0"/>
              <a:t>Την ικανότητα αυτή την έχουν τόσο τα αρσενικά όσο και τα θηλυκά άτομα.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173956" y="5908674"/>
            <a:ext cx="251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200" dirty="0"/>
              <a:t>Gabriele Gerlach, Nadine Lysiak, 2006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13505" y="3669928"/>
            <a:ext cx="863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200" b="1" i="1" dirty="0">
                <a:solidFill>
                  <a:srgbClr val="FFFF00"/>
                </a:solidFill>
              </a:rPr>
              <a:t>Danio rerio</a:t>
            </a:r>
          </a:p>
          <a:p>
            <a:pPr algn="ctr" eaLnBrk="1" hangingPunct="1"/>
            <a:r>
              <a:rPr lang="el-GR" altLang="el-GR" sz="1200" b="1" i="1" dirty="0">
                <a:solidFill>
                  <a:srgbClr val="FFFF00"/>
                </a:solidFill>
              </a:rPr>
              <a:t>αρσενικό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45305" y="25309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Πολυγαμία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altLang="el-GR" dirty="0"/>
              <a:t>Ορισμένα ψάρια απελευθερώνουν γαμέτες όχι σε ζευγάρια, άλλα σε ομάδες.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altLang="el-GR" dirty="0"/>
              <a:t>Άτομα αρσενικών μπορεί να εγκαθιδρύσουν επικράτειες ή να συγκεντρωθούν σε ομάδες.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altLang="el-GR" dirty="0"/>
              <a:t>Ομάδες αρσενικών μπορεί να προσεγγιστούν από μεμονωμένα θηλυκά ή ομάδες θηλυκών.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altLang="el-GR" dirty="0"/>
              <a:t>Συνήθως, τα αρσενικά αναζητούν τα θηλυκά και τα οδηγούν σε απελευθέρωση των αυγών μετά από ερωτοτροπία.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altLang="el-GR" dirty="0"/>
              <a:t>Άτομα μπορεί να ζευγαρώσουν μόνο κατά τη περίοδο απελευθέρωσης γαμετών ή μπορεί να συνάψουν μακροχρόνιους δεσμούς.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4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Μονογαμική συμπεριφορά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05239" y="1690689"/>
            <a:ext cx="4000500" cy="4923518"/>
          </a:xfrm>
        </p:spPr>
        <p:txBody>
          <a:bodyPr>
            <a:normAutofit fontScale="55000" lnSpcReduction="20000"/>
          </a:bodyPr>
          <a:lstStyle/>
          <a:p>
            <a:pPr marL="548640" indent="-548640">
              <a:lnSpc>
                <a:spcPct val="110000"/>
              </a:lnSpc>
              <a:spcBef>
                <a:spcPts val="600"/>
              </a:spcBef>
            </a:pPr>
            <a:r>
              <a:rPr lang="el-GR" altLang="el-GR" sz="3600" dirty="0"/>
              <a:t>Πολύπλοκη αναπαραγωγική συμπεριφορά</a:t>
            </a:r>
          </a:p>
          <a:p>
            <a:pPr marL="548640" indent="-548640">
              <a:lnSpc>
                <a:spcPct val="110000"/>
              </a:lnSpc>
              <a:spcBef>
                <a:spcPts val="600"/>
              </a:spcBef>
            </a:pPr>
            <a:r>
              <a:rPr lang="el-GR" altLang="el-GR" sz="3600" dirty="0"/>
              <a:t>Μονογαμικό είδος αλλά….</a:t>
            </a:r>
          </a:p>
          <a:p>
            <a:pPr marL="548640" indent="-54864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3600" b="1" dirty="0"/>
              <a:t>ουσιαστικά το είδος αυτό </a:t>
            </a:r>
            <a:r>
              <a:rPr lang="el-GR" altLang="el-GR" sz="3600" b="1" dirty="0" smtClean="0"/>
              <a:t>είναι </a:t>
            </a:r>
            <a:r>
              <a:rPr lang="el-GR" altLang="el-GR" sz="3600" b="1" dirty="0"/>
              <a:t>εν μέρει </a:t>
            </a:r>
            <a:r>
              <a:rPr lang="el-GR" altLang="el-GR" sz="3600" b="1" dirty="0" smtClean="0"/>
              <a:t>μονογαμικό.</a:t>
            </a:r>
          </a:p>
          <a:p>
            <a:pPr marL="548640" indent="-548640" algn="ctr">
              <a:lnSpc>
                <a:spcPct val="110000"/>
              </a:lnSpc>
              <a:spcBef>
                <a:spcPts val="600"/>
              </a:spcBef>
            </a:pPr>
            <a:endParaRPr lang="el-GR" altLang="el-GR" sz="3600" dirty="0" smtClean="0"/>
          </a:p>
          <a:p>
            <a:pPr marL="548640" indent="-548640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l-GR" sz="3600" dirty="0">
                <a:cs typeface="Arial" charset="0"/>
              </a:rPr>
              <a:t>Το «ζευγάρι» δεν συνάπτει πάντα μακροχρόνιο </a:t>
            </a:r>
            <a:r>
              <a:rPr lang="el-GR" sz="3600" dirty="0" smtClean="0">
                <a:cs typeface="Arial" charset="0"/>
              </a:rPr>
              <a:t>δεσμό. </a:t>
            </a:r>
            <a:endParaRPr lang="el-GR" sz="3600" dirty="0">
              <a:cs typeface="Arial" charset="0"/>
            </a:endParaRPr>
          </a:p>
          <a:p>
            <a:pPr marL="548640" indent="-548640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l-GR" sz="3600" dirty="0" smtClean="0">
                <a:cs typeface="Arial" charset="0"/>
              </a:rPr>
              <a:t>το </a:t>
            </a:r>
            <a:r>
              <a:rPr lang="el-GR" sz="3600" dirty="0">
                <a:cs typeface="Arial" charset="0"/>
              </a:rPr>
              <a:t>αρσενικό όταν βρει μια νέα περιοχή </a:t>
            </a:r>
            <a:r>
              <a:rPr lang="el-GR" sz="3600" dirty="0" smtClean="0">
                <a:cs typeface="Arial" charset="0"/>
              </a:rPr>
              <a:t>με </a:t>
            </a:r>
            <a:r>
              <a:rPr lang="el-GR" sz="3600" dirty="0">
                <a:cs typeface="Arial" charset="0"/>
              </a:rPr>
              <a:t>περισσότερα ελεύθερα θηλυκά και περισσότερη τροφή,</a:t>
            </a:r>
          </a:p>
          <a:p>
            <a:pPr marL="548640" indent="-548640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l-GR" sz="3600" dirty="0" smtClean="0">
                <a:cs typeface="Arial" charset="0"/>
              </a:rPr>
              <a:t>         </a:t>
            </a:r>
            <a:r>
              <a:rPr lang="el-GR" sz="3600" b="1" dirty="0" smtClean="0">
                <a:cs typeface="Arial" charset="0"/>
              </a:rPr>
              <a:t>εγκαταλείπει </a:t>
            </a:r>
            <a:r>
              <a:rPr lang="el-GR" sz="3600" b="1" dirty="0">
                <a:cs typeface="Arial" charset="0"/>
              </a:rPr>
              <a:t>το θηλυκό. </a:t>
            </a:r>
          </a:p>
          <a:p>
            <a:pPr algn="ctr"/>
            <a:endParaRPr lang="el-GR" altLang="el-GR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175063"/>
            <a:ext cx="3886200" cy="26755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303508" y="4815304"/>
            <a:ext cx="2589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600" i="1" dirty="0">
                <a:latin typeface="+mn-lt"/>
              </a:rPr>
              <a:t>Gobiosoma evelynae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805793" y="5894528"/>
            <a:ext cx="633820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400" dirty="0">
                <a:latin typeface="+mn-lt"/>
              </a:rPr>
              <a:t>Jeffery A. Harding, Glenn R. Almany, Lynne D. Houckι, Mark A. Hixon, 2003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9073" y="44767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3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Ερωτοτροπία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Η ερωτοτροπική συμπεριφορά κάθε είδους είναι διαφορετική,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πιθανόν προκειμένου να αποφευχθεί ζευγάρωμα με μέλη άλλων ειδών.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l-GR" altLang="el-GR" sz="2000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Ανταλλαγή ενεργητικών επιδείξεων ετοιμότητας για ζευγάρωμα, όπως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"χοροί",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ειδικές στάσεις που επιδεικνύουν τα χρώματα,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l-GR" altLang="el-GR" sz="2000" dirty="0"/>
              <a:t>κολύμβηση με το σώμα αναποδογυρισμένο κ.α.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2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χορευτής μπακαλιάρος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741" y="1567544"/>
            <a:ext cx="6386287" cy="5646056"/>
          </a:xfrm>
        </p:spPr>
        <p:txBody>
          <a:bodyPr>
            <a:normAutofit fontScale="40000" lnSpcReduction="20000"/>
          </a:bodyPr>
          <a:lstStyle/>
          <a:p>
            <a:pPr marL="548640" indent="-54864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altLang="el-GR" sz="4200" dirty="0"/>
              <a:t>Ο </a:t>
            </a:r>
            <a:r>
              <a:rPr lang="el-GR" altLang="el-GR" sz="5000" dirty="0"/>
              <a:t>αρσενικός μπακαλιάρος διαλέγει την περιοχή του. </a:t>
            </a:r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sz="5000" dirty="0"/>
              <a:t>Ανασηκώνει τα ραχιαία πτερύγια κι ύστερα πλησιάζει τη θηλυκή. </a:t>
            </a:r>
            <a:endParaRPr lang="en-US" altLang="el-GR" sz="5000" dirty="0"/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sz="5000" dirty="0"/>
              <a:t>Απλώνει τα θωρακικά πτερύγια και στρέφει το σώμα του. Το σώμα ταλαντεύεται και τα πτερύγια κυματίζουν.</a:t>
            </a:r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sz="5000" dirty="0"/>
              <a:t> Αν διαλέξει το σωστό ταίρι, η θηλυκή ανταποκρίνεται στους ήχους, το χορό και τις φιγούρες του. </a:t>
            </a:r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sz="5000" dirty="0"/>
              <a:t>Όταν ζευγαρώνει γλιστρά στο πλευρό της θηλυκής με την κοιλιά κολλημένη στο σώμα της και την αγκαλιάζει με τα κοιλιακά πτερύγια. </a:t>
            </a:r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sz="5000" dirty="0"/>
              <a:t>Φέρνει το σώμα του σε μια ανεστραμμένη θέση κάτω από τη θηλυκή και έτσι οι γεννητικές οπές παραμένουν ενωμένες.</a:t>
            </a:r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sz="5000" dirty="0"/>
              <a:t> Η θηλυκή γεννά τα γονιμοποιημένα αυγά της και απομακρύνεται.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914" y="2786743"/>
            <a:ext cx="2291048" cy="277223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66202" y="52819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211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69165" cy="1325563"/>
          </a:xfrm>
        </p:spPr>
        <p:txBody>
          <a:bodyPr>
            <a:normAutofit fontScale="90000"/>
          </a:bodyPr>
          <a:lstStyle/>
          <a:p>
            <a:r>
              <a:rPr lang="el-GR" altLang="ko-KR" dirty="0">
                <a:ea typeface="Batang" pitchFamily="18" charset="-127"/>
              </a:rPr>
              <a:t>Περίοδος αναπαραγωγής του είδους</a:t>
            </a:r>
            <a:r>
              <a:rPr lang="en-GB" altLang="ko-KR" dirty="0">
                <a:ea typeface="Batang" pitchFamily="18" charset="-127"/>
              </a:rPr>
              <a:t> </a:t>
            </a:r>
            <a:r>
              <a:rPr lang="en-GB" altLang="ko-KR" sz="3600" i="1" dirty="0" err="1">
                <a:ea typeface="Batang" pitchFamily="18" charset="-127"/>
              </a:rPr>
              <a:t>Crenicichla</a:t>
            </a:r>
            <a:r>
              <a:rPr lang="en-GB" altLang="ko-KR" sz="3600" i="1" dirty="0">
                <a:ea typeface="Batang" pitchFamily="18" charset="-127"/>
              </a:rPr>
              <a:t> </a:t>
            </a:r>
            <a:r>
              <a:rPr lang="en-GB" altLang="ko-KR" sz="3600" i="1" dirty="0" err="1">
                <a:ea typeface="Batang" pitchFamily="18" charset="-127"/>
              </a:rPr>
              <a:t>menezesi</a:t>
            </a:r>
            <a:r>
              <a:rPr lang="en-GB" altLang="ko-KR" sz="3600" i="1" dirty="0">
                <a:ea typeface="Batang" pitchFamily="18" charset="-127"/>
              </a:rPr>
              <a:t> </a:t>
            </a:r>
            <a:r>
              <a:rPr lang="en-GB" altLang="ko-KR" sz="3600" dirty="0" smtClean="0">
                <a:ea typeface="Batang" pitchFamily="18" charset="-127"/>
              </a:rPr>
              <a:t>(</a:t>
            </a:r>
            <a:r>
              <a:rPr lang="en-GB" altLang="ko-KR" sz="3600" dirty="0" err="1">
                <a:ea typeface="Batang" pitchFamily="18" charset="-127"/>
              </a:rPr>
              <a:t>Perciformes</a:t>
            </a:r>
            <a:r>
              <a:rPr lang="en-GB" altLang="ko-KR" sz="3600" dirty="0">
                <a:ea typeface="Batang" pitchFamily="18" charset="-127"/>
              </a:rPr>
              <a:t>: </a:t>
            </a:r>
            <a:r>
              <a:rPr lang="en-GB" altLang="ko-KR" sz="3600" dirty="0" err="1">
                <a:ea typeface="Batang" pitchFamily="18" charset="-127"/>
              </a:rPr>
              <a:t>Cichlidae</a:t>
            </a:r>
            <a:r>
              <a:rPr lang="en-GB" altLang="ko-KR" sz="3600" dirty="0" smtClean="0">
                <a:ea typeface="Batang" pitchFamily="18" charset="-127"/>
              </a:rPr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4388827" cy="4351338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ko-KR" sz="2000" b="1" dirty="0">
                <a:ea typeface="Batang" pitchFamily="18" charset="-127"/>
              </a:rPr>
              <a:t>Το είδος είναι μερικός </a:t>
            </a:r>
            <a:r>
              <a:rPr lang="el-GR" altLang="ko-KR" sz="2000" b="1" dirty="0" err="1">
                <a:ea typeface="Batang" pitchFamily="18" charset="-127"/>
              </a:rPr>
              <a:t>ωοαποθέτης</a:t>
            </a:r>
            <a:r>
              <a:rPr lang="el-GR" altLang="ko-KR" sz="2000" b="1" dirty="0">
                <a:ea typeface="Batang" pitchFamily="18" charset="-127"/>
              </a:rPr>
              <a:t/>
            </a:r>
            <a:br>
              <a:rPr lang="el-GR" altLang="ko-KR" sz="2000" b="1" dirty="0">
                <a:ea typeface="Batang" pitchFamily="18" charset="-127"/>
              </a:rPr>
            </a:br>
            <a:r>
              <a:rPr lang="el-GR" altLang="ko-KR" sz="2000" b="1" dirty="0">
                <a:ea typeface="Batang" pitchFamily="18" charset="-127"/>
              </a:rPr>
              <a:t>με μακρά αναπαραγωγική </a:t>
            </a:r>
            <a:r>
              <a:rPr lang="el-GR" altLang="ko-KR" sz="2000" b="1" dirty="0" smtClean="0">
                <a:ea typeface="Batang" pitchFamily="18" charset="-127"/>
              </a:rPr>
              <a:t>περίοδο</a:t>
            </a:r>
            <a:r>
              <a:rPr lang="en-US" altLang="ko-KR" sz="2000" b="1" dirty="0" smtClean="0">
                <a:ea typeface="Batang" pitchFamily="18" charset="-127"/>
              </a:rPr>
              <a:t>.</a:t>
            </a:r>
            <a:r>
              <a:rPr lang="el-GR" altLang="ko-KR" sz="2000" b="1" dirty="0">
                <a:solidFill>
                  <a:srgbClr val="0000FF"/>
                </a:solidFill>
                <a:ea typeface="Batang" pitchFamily="18" charset="-127"/>
              </a:rPr>
              <a:t/>
            </a:r>
            <a:br>
              <a:rPr lang="el-GR" altLang="ko-KR" sz="2000" b="1" dirty="0">
                <a:solidFill>
                  <a:srgbClr val="0000FF"/>
                </a:solidFill>
                <a:ea typeface="Batang" pitchFamily="18" charset="-127"/>
              </a:rPr>
            </a:br>
            <a:endParaRPr lang="en-US" altLang="ko-KR" sz="2000" b="1" dirty="0" smtClean="0">
              <a:solidFill>
                <a:srgbClr val="0000FF"/>
              </a:solidFill>
              <a:ea typeface="Batang" pitchFamily="18" charset="-127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l-GR" altLang="ko-KR" sz="2000" b="1" dirty="0">
                <a:ea typeface="Batang" pitchFamily="18" charset="-127"/>
                <a:cs typeface="Arial" charset="0"/>
              </a:rPr>
              <a:t>Μηνιαία συχνότητα των σταδίων γεννητικής ωριμότητας στα δύο φύλα. </a:t>
            </a:r>
            <a:endParaRPr lang="en-US" altLang="ko-KR" sz="2000" b="1" dirty="0" smtClean="0">
              <a:ea typeface="Batang" pitchFamily="18" charset="-127"/>
              <a:cs typeface="Arial" charset="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l-GR" altLang="ko-KR" sz="2000" b="1" dirty="0">
              <a:ea typeface="Batang" pitchFamily="18" charset="-127"/>
              <a:cs typeface="Arial" charset="0"/>
            </a:endParaRP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GB" altLang="ko-KR" sz="2000" b="1" dirty="0">
                <a:ea typeface="Batang" pitchFamily="18" charset="-127"/>
                <a:cs typeface="Arial" charset="0"/>
              </a:rPr>
              <a:t>(a) </a:t>
            </a:r>
            <a:r>
              <a:rPr lang="el-GR" altLang="ko-KR" sz="2000" b="1" dirty="0">
                <a:ea typeface="Batang" pitchFamily="18" charset="-127"/>
                <a:cs typeface="Arial" charset="0"/>
              </a:rPr>
              <a:t>θηλυκά</a:t>
            </a:r>
            <a:r>
              <a:rPr lang="en-GB" altLang="ko-KR" sz="2000" b="1" dirty="0">
                <a:ea typeface="Batang" pitchFamily="18" charset="-127"/>
                <a:cs typeface="Arial" charset="0"/>
              </a:rPr>
              <a:t> </a:t>
            </a:r>
            <a:r>
              <a:rPr lang="el-GR" altLang="ko-KR" sz="2000" b="1" dirty="0">
                <a:ea typeface="Batang" pitchFamily="18" charset="-127"/>
                <a:cs typeface="Arial" charset="0"/>
              </a:rPr>
              <a:t>και</a:t>
            </a:r>
            <a:r>
              <a:rPr lang="en-GB" altLang="ko-KR" sz="2000" b="1" dirty="0">
                <a:ea typeface="Batang" pitchFamily="18" charset="-127"/>
                <a:cs typeface="Arial" charset="0"/>
              </a:rPr>
              <a:t> (b) </a:t>
            </a:r>
            <a:r>
              <a:rPr lang="el-GR" altLang="ko-KR" sz="2000" b="1" dirty="0" smtClean="0">
                <a:ea typeface="Batang" pitchFamily="18" charset="-127"/>
                <a:cs typeface="Arial" charset="0"/>
              </a:rPr>
              <a:t>αρσενικά</a:t>
            </a:r>
            <a:endParaRPr lang="el-GR" altLang="ko-KR" sz="2000" b="1" dirty="0">
              <a:ea typeface="Batang" pitchFamily="18" charset="-127"/>
              <a:cs typeface="Arial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l-GR" altLang="ko-KR" sz="2000" b="1" dirty="0" smtClean="0">
                <a:ea typeface="Batang" pitchFamily="18" charset="-127"/>
                <a:cs typeface="Arial" charset="0"/>
              </a:rPr>
              <a:t>Ώριμα </a:t>
            </a:r>
            <a:r>
              <a:rPr lang="el-GR" altLang="ko-KR" sz="2000" b="1" dirty="0">
                <a:ea typeface="Batang" pitchFamily="18" charset="-127"/>
                <a:cs typeface="Arial" charset="0"/>
              </a:rPr>
              <a:t>θηλυκά </a:t>
            </a:r>
            <a:r>
              <a:rPr lang="el-GR" altLang="ko-KR" sz="2000" dirty="0">
                <a:ea typeface="Batang" pitchFamily="18" charset="-127"/>
                <a:cs typeface="Arial" charset="0"/>
              </a:rPr>
              <a:t>επικρατούν σχεδόν όλους τους μήνες εκτός από τον Ιανουάριο και Φεβρουάριο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l-GR" altLang="ko-KR" sz="2000" b="1" dirty="0" smtClean="0">
                <a:ea typeface="Batang" pitchFamily="18" charset="-127"/>
                <a:cs typeface="Arial" charset="0"/>
              </a:rPr>
              <a:t>Ώριμα </a:t>
            </a:r>
            <a:r>
              <a:rPr lang="el-GR" altLang="ko-KR" sz="2000" b="1" dirty="0">
                <a:ea typeface="Batang" pitchFamily="18" charset="-127"/>
                <a:cs typeface="Arial" charset="0"/>
              </a:rPr>
              <a:t>αρσενικά </a:t>
            </a:r>
            <a:r>
              <a:rPr lang="el-GR" altLang="ko-KR" sz="2000" dirty="0">
                <a:ea typeface="Batang" pitchFamily="18" charset="-127"/>
                <a:cs typeface="Arial" charset="0"/>
              </a:rPr>
              <a:t>παρατηρούνται από τον Μάρτιο ως τον Μάιο και τον Ιούλιο. 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buNone/>
            </a:pPr>
            <a:endParaRPr lang="el-GR" altLang="el-GR" sz="2000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699" y="1596075"/>
            <a:ext cx="3022563" cy="458088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65324" y="58913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979019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χορευτής μπακαλιάρος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40000"/>
              </a:spcBef>
              <a:buNone/>
              <a:defRPr/>
            </a:pPr>
            <a:r>
              <a:rPr lang="el-GR" sz="2000" b="1" dirty="0"/>
              <a:t>Η βίαιη πλευρά: </a:t>
            </a:r>
          </a:p>
          <a:p>
            <a:pPr>
              <a:spcBef>
                <a:spcPct val="40000"/>
              </a:spcBef>
              <a:defRPr/>
            </a:pPr>
            <a:endParaRPr lang="el-GR" sz="2000" dirty="0"/>
          </a:p>
          <a:p>
            <a:pPr>
              <a:spcBef>
                <a:spcPct val="40000"/>
              </a:spcBef>
              <a:defRPr/>
            </a:pPr>
            <a:r>
              <a:rPr lang="el-GR" sz="2000" dirty="0"/>
              <a:t>Ο μπακαλιάρος κάνει επίδειξη στους αντίζηλους του για να βρει το χώρο που θα εγκατασταθεί. </a:t>
            </a:r>
          </a:p>
          <a:p>
            <a:pPr>
              <a:spcBef>
                <a:spcPct val="40000"/>
              </a:spcBef>
              <a:defRPr/>
            </a:pPr>
            <a:r>
              <a:rPr lang="el-GR" sz="2000" dirty="0"/>
              <a:t>Απλώνει τα βραγχιακά επικαλύμματα και φουσκώνει το στόμα και το φάρυγγα.</a:t>
            </a:r>
          </a:p>
          <a:p>
            <a:pPr>
              <a:spcBef>
                <a:spcPct val="40000"/>
              </a:spcBef>
              <a:defRPr/>
            </a:pPr>
            <a:r>
              <a:rPr lang="el-GR" sz="2000" dirty="0"/>
              <a:t> «Γρυλίζει» στον αντίζηλο και προσποιείται ότι θα τον δαγκώσει. </a:t>
            </a:r>
          </a:p>
          <a:p>
            <a:pPr>
              <a:spcBef>
                <a:spcPct val="40000"/>
              </a:spcBef>
              <a:defRPr/>
            </a:pPr>
            <a:r>
              <a:rPr lang="el-GR" sz="2000" dirty="0"/>
              <a:t>Οι αδύνατοι τρέπονται σε φυγή και οι ισχυρότεροι παραμένουν στην περιοχή.</a:t>
            </a:r>
            <a:endParaRPr lang="el-GR" sz="2000" b="1" dirty="0"/>
          </a:p>
          <a:p>
            <a:pPr>
              <a:spcBef>
                <a:spcPct val="40000"/>
              </a:spcBef>
              <a:defRPr/>
            </a:pPr>
            <a:endParaRPr lang="el-GR" sz="4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1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Βίαιο ζευγάρωμα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15628" y="2077653"/>
            <a:ext cx="4586515" cy="3860799"/>
          </a:xfrm>
        </p:spPr>
        <p:txBody>
          <a:bodyPr>
            <a:normAutofit/>
          </a:bodyPr>
          <a:lstStyle/>
          <a:p>
            <a:pPr marL="548640" indent="-548640">
              <a:spcBef>
                <a:spcPts val="600"/>
              </a:spcBef>
            </a:pPr>
            <a:r>
              <a:rPr lang="el-GR" altLang="el-GR" sz="2000" dirty="0"/>
              <a:t>Ο </a:t>
            </a:r>
            <a:r>
              <a:rPr lang="el-GR" altLang="el-GR" sz="2000" b="1" dirty="0"/>
              <a:t>αρλεκίνος χαυλιόδοντας</a:t>
            </a:r>
            <a:r>
              <a:rPr lang="el-GR" altLang="el-GR" sz="2000" dirty="0"/>
              <a:t> έχει μυτερά, προεξέχοντα δόντια για να μπορεί να επιτίθεται στους αντίζηλους την περίοδο του ζευγαρώματος. </a:t>
            </a:r>
          </a:p>
          <a:p>
            <a:pPr marL="548640" indent="-548640">
              <a:spcBef>
                <a:spcPts val="600"/>
              </a:spcBef>
            </a:pPr>
            <a:r>
              <a:rPr lang="el-GR" altLang="el-GR" sz="2000" dirty="0"/>
              <a:t>Οι αντίζηλοι αποφεύγουν να περνούν μέσα από την κατειλημμένη περιοχή. </a:t>
            </a:r>
          </a:p>
          <a:p>
            <a:pPr marL="548640" indent="-548640">
              <a:spcBef>
                <a:spcPts val="600"/>
              </a:spcBef>
            </a:pPr>
            <a:r>
              <a:rPr lang="el-GR" altLang="el-GR" sz="2000" dirty="0"/>
              <a:t>Έχει εντυπωσιακά χρώματα που βοηθάνε τα άλλα ψάρια του είδους του να τον αναγνωρίζουν. </a:t>
            </a:r>
          </a:p>
          <a:p>
            <a:pPr>
              <a:spcBef>
                <a:spcPct val="40000"/>
              </a:spcBef>
              <a:defRPr/>
            </a:pPr>
            <a:endParaRPr lang="el-GR" sz="4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694" y="3201529"/>
            <a:ext cx="3274259" cy="2328362"/>
          </a:xfrm>
        </p:spPr>
      </p:pic>
      <p:sp>
        <p:nvSpPr>
          <p:cNvPr id="9" name="TextBox 8"/>
          <p:cNvSpPr txBox="1"/>
          <p:nvPr/>
        </p:nvSpPr>
        <p:spPr>
          <a:xfrm>
            <a:off x="7898193" y="507527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1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Βίαιο ζευγάρωμα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9274" y="3835734"/>
            <a:ext cx="2529943" cy="1737858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45143" y="1369071"/>
            <a:ext cx="5588000" cy="5358105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b="1" dirty="0" smtClean="0"/>
              <a:t>Στο </a:t>
            </a:r>
            <a:r>
              <a:rPr lang="el-GR" altLang="el-GR" b="1" dirty="0"/>
              <a:t>κόσμο της θάλασσας μόνο ο πιο ικανός και τυχερός έχει δυνατότητα να αναπαράγει.</a:t>
            </a:r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dirty="0" smtClean="0"/>
              <a:t>Μερικές </a:t>
            </a:r>
            <a:r>
              <a:rPr lang="el-GR" altLang="el-GR" dirty="0"/>
              <a:t>μάχες για το ζευγάρωμα ή την χωρική κυριαρχία τελειώνουν με </a:t>
            </a:r>
            <a:r>
              <a:rPr lang="el-GR" altLang="el-GR" b="1" dirty="0"/>
              <a:t>σοβαρό τραυματισμό</a:t>
            </a:r>
            <a:r>
              <a:rPr lang="el-GR" altLang="el-GR" dirty="0">
                <a:solidFill>
                  <a:srgbClr val="920000"/>
                </a:solidFill>
              </a:rPr>
              <a:t> </a:t>
            </a:r>
            <a:r>
              <a:rPr lang="el-GR" altLang="el-GR" dirty="0"/>
              <a:t>των αντιπάλων. </a:t>
            </a:r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dirty="0"/>
              <a:t>Πολύ λιγότερες έχουν σαν αποτέλεσμα το </a:t>
            </a:r>
            <a:r>
              <a:rPr lang="el-GR" altLang="el-GR" b="1" dirty="0"/>
              <a:t>θάνατο</a:t>
            </a:r>
            <a:r>
              <a:rPr lang="el-GR" altLang="el-GR" dirty="0"/>
              <a:t> του νικημένου.</a:t>
            </a:r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dirty="0"/>
              <a:t>Ορισμένα </a:t>
            </a:r>
            <a:r>
              <a:rPr lang="el-GR" altLang="el-GR" b="1" dirty="0"/>
              <a:t>είδη των οπισθογναθίδων</a:t>
            </a:r>
            <a:r>
              <a:rPr lang="el-GR" altLang="el-GR" dirty="0"/>
              <a:t>, ανασηκώνουν τα πτερύγια τους, ανοίγουν διάπλατα τα στόματα τους- πράγμα που τα κάνει να φαίνονται μεγαλύτερα και τρέμουν το σώμα τους. </a:t>
            </a:r>
          </a:p>
          <a:p>
            <a:pPr marL="274320" indent="-274320">
              <a:lnSpc>
                <a:spcPct val="110000"/>
              </a:lnSpc>
              <a:spcBef>
                <a:spcPts val="600"/>
              </a:spcBef>
            </a:pPr>
            <a:r>
              <a:rPr lang="el-GR" altLang="el-GR" dirty="0"/>
              <a:t>Αν αυτό αποτύχει να τρομοκρατήσει τον αντίπαλο και να τον τρέψει σε φυγή, επιτίθενται, τεντώνοντας τις ουρές τους και δαγκώνοντας τον αντίπαλο.</a:t>
            </a:r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928" y="1500638"/>
            <a:ext cx="1776637" cy="2068513"/>
          </a:xfrm>
        </p:spPr>
      </p:pic>
      <p:sp>
        <p:nvSpPr>
          <p:cNvPr id="8" name="TextBox 7"/>
          <p:cNvSpPr txBox="1"/>
          <p:nvPr/>
        </p:nvSpPr>
        <p:spPr>
          <a:xfrm>
            <a:off x="7622797" y="321407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2565" y="52965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3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Επιλογή τόπου αναπαραγωγής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05607" y="1874386"/>
            <a:ext cx="4586515" cy="3860799"/>
          </a:xfrm>
        </p:spPr>
        <p:txBody>
          <a:bodyPr>
            <a:normAutofit/>
          </a:bodyPr>
          <a:lstStyle/>
          <a:p>
            <a:pPr marL="548640" indent="-548640">
              <a:spcBef>
                <a:spcPts val="600"/>
              </a:spcBef>
            </a:pPr>
            <a:r>
              <a:rPr lang="el-GR" altLang="el-GR" sz="2000" dirty="0"/>
              <a:t>Σε κάποια είδη η σημασία των θηλυκών στην αναπαραγωγή είναι  σημαντική όχι μόνο για την ωοτοκία.</a:t>
            </a:r>
          </a:p>
          <a:p>
            <a:pPr marL="548640" indent="-548640">
              <a:spcBef>
                <a:spcPts val="600"/>
              </a:spcBef>
            </a:pPr>
            <a:r>
              <a:rPr lang="el-GR" altLang="el-GR" sz="2000" dirty="0"/>
              <a:t>Το θηλυκό επιλέγει τη τοποθεσία αναπαραγωγής και το αρσενικό απλώς ανταποκρίνεται στην «επιθυμία» του </a:t>
            </a:r>
            <a:r>
              <a:rPr lang="el-GR" altLang="el-GR" sz="2000" dirty="0" smtClean="0"/>
              <a:t>θηλυκού.</a:t>
            </a:r>
            <a:endParaRPr lang="el-GR" altLang="el-GR" sz="2000" dirty="0"/>
          </a:p>
          <a:p>
            <a:pPr>
              <a:spcBef>
                <a:spcPct val="40000"/>
              </a:spcBef>
              <a:defRPr/>
            </a:pPr>
            <a:endParaRPr lang="el-GR" sz="4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911097"/>
            <a:ext cx="3886200" cy="2824088"/>
          </a:xfr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42491" y="2438475"/>
            <a:ext cx="25923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600" i="1" dirty="0">
                <a:latin typeface="+mn-lt"/>
              </a:rPr>
              <a:t>Thalassoma bifasciatum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712474" y="6034132"/>
            <a:ext cx="18716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400" b="1" dirty="0">
                <a:latin typeface="+mn-lt"/>
              </a:rPr>
              <a:t>Robert R. Warner, 1990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3074" y="536774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0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Ζευγάρωμα στην άβυσσο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073979" cy="4351338"/>
          </a:xfrm>
        </p:spPr>
        <p:txBody>
          <a:bodyPr>
            <a:normAutofit fontScale="77500" lnSpcReduction="20000"/>
          </a:bodyPr>
          <a:lstStyle/>
          <a:p>
            <a:pPr marL="365760" indent="-36576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b="1" dirty="0"/>
              <a:t>Το πρόβλημα της εξεύρεσης του συντρόφου για το ζευγάρωμα στις αβύσσους έχει λυθεί με διάφορους τρόπους. </a:t>
            </a:r>
          </a:p>
          <a:p>
            <a:pPr marL="365760" indent="-36576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dirty="0"/>
              <a:t>Ο </a:t>
            </a:r>
            <a:r>
              <a:rPr lang="el-GR" sz="2600" b="1" dirty="0"/>
              <a:t>μακρόουρος,</a:t>
            </a:r>
            <a:r>
              <a:rPr lang="el-GR" sz="2600" dirty="0"/>
              <a:t> πάλλει τη νηκτική του κύστη για να παράγει ηχητικά κύματα, δημιουργεί κρότους ή άλλους ήχους. </a:t>
            </a:r>
          </a:p>
          <a:p>
            <a:pPr marL="365760" indent="-36576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l-GR" sz="2600" dirty="0"/>
              <a:t>	Το ψάρι αυτό, έχει μια πολύ ευαίσθητη πλευρική γραμμή, που το ειδοποιεί για οποιαδήποτε κίνηση κοντά του.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417" y="2401094"/>
            <a:ext cx="3572933" cy="1778000"/>
          </a:xfrm>
        </p:spPr>
      </p:pic>
      <p:sp>
        <p:nvSpPr>
          <p:cNvPr id="8" name="TextBox 7"/>
          <p:cNvSpPr txBox="1"/>
          <p:nvPr/>
        </p:nvSpPr>
        <p:spPr>
          <a:xfrm>
            <a:off x="8069073" y="383701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8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Ζευγάρωμα στην άβυσσο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073979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l-GR" sz="2800" dirty="0"/>
              <a:t>Το αρσενικό </a:t>
            </a:r>
            <a:r>
              <a:rPr lang="el-GR" sz="2800" b="1" dirty="0"/>
              <a:t>βαθρακόψαρο</a:t>
            </a:r>
            <a:r>
              <a:rPr lang="el-GR" sz="2800" dirty="0"/>
              <a:t>, προσκολλιέται στο σώμα της θηλυκής με τα μικρά ειδικευμένα δόντια του και, αλλάζει μορφή. Οι ιστοί του στόματος του γίνονται ένα με τους ιστούς του σώματος της θηλυκής και ο πεπτικός σωλήνας του εκφυλίζεται. Σύντομα το αίμα των δυο ψαριών αναμιγνύεται και το αρσενικό χάνει την όραση του.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800" dirty="0"/>
              <a:t>	Το αρσενικό έχει γίνει παράσιτο αλλά δε φαίνεται να ενοχλεί τη θηλυκή.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buNone/>
              <a:defRPr/>
            </a:pPr>
            <a:r>
              <a:rPr lang="el-GR" sz="2800" dirty="0"/>
              <a:t>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727816"/>
            <a:ext cx="3886200" cy="2546955"/>
          </a:xfrm>
        </p:spPr>
      </p:pic>
      <p:sp>
        <p:nvSpPr>
          <p:cNvPr id="9" name="TextBox 8"/>
          <p:cNvSpPr txBox="1"/>
          <p:nvPr/>
        </p:nvSpPr>
        <p:spPr>
          <a:xfrm>
            <a:off x="8069073" y="48028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¨Διαστροφές¨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0286" y="1422400"/>
            <a:ext cx="4739530" cy="50654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800" dirty="0"/>
              <a:t>Τα αρσενικά που χωρίζονται από τα θηλυκά και δεν έχουν τη δυνατότητα να ικανοποιήσουν την αναπαραγωγή τους για μεγάλες περιόδους,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l-GR" altLang="el-GR" sz="2800" dirty="0">
                <a:solidFill>
                  <a:srgbClr val="C00000"/>
                </a:solidFill>
              </a:rPr>
              <a:t>	</a:t>
            </a:r>
            <a:r>
              <a:rPr lang="el-GR" altLang="el-GR" sz="2800" b="1" dirty="0"/>
              <a:t>μπορεί να στραφούν προς ένα αρσενικό από το ίδιο ή άλλο είδος, ή προς ένα θηλυκό από εντελώς διαφορετικό είδος.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800" dirty="0"/>
              <a:t>Τα γατόψαρα επιδίδονται σε </a:t>
            </a:r>
            <a:r>
              <a:rPr lang="el-GR" altLang="el-GR" sz="2800" b="1" dirty="0"/>
              <a:t>κανιβαλισμό</a:t>
            </a:r>
            <a:r>
              <a:rPr lang="el-GR" altLang="el-GR" sz="2800" dirty="0"/>
              <a:t>.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l-GR" altLang="el-GR" sz="2800" dirty="0"/>
              <a:t>	Μερικές φορές, το θηλυκό γατόψαρο, αφού προφυλάσσει προσεκτικά τα αυγά του, καταβροχθίζει ύστερα τις προνύμφες, καθώς περνούν μπροστά του μετά την εκκόλαψη.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816" y="2101978"/>
            <a:ext cx="3886200" cy="3247090"/>
          </a:xfrm>
        </p:spPr>
      </p:pic>
      <p:sp>
        <p:nvSpPr>
          <p:cNvPr id="8" name="TextBox 7"/>
          <p:cNvSpPr txBox="1"/>
          <p:nvPr/>
        </p:nvSpPr>
        <p:spPr>
          <a:xfrm>
            <a:off x="8515350" y="507206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Γονική φροντίδα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336" y="1792199"/>
            <a:ext cx="7886700" cy="1120775"/>
          </a:xfrm>
        </p:spPr>
        <p:txBody>
          <a:bodyPr>
            <a:normAutofit/>
          </a:bodyPr>
          <a:lstStyle/>
          <a:p>
            <a:pPr marL="548640" indent="-548640">
              <a:spcBef>
                <a:spcPts val="600"/>
              </a:spcBef>
            </a:pPr>
            <a:r>
              <a:rPr lang="el-GR" altLang="el-GR" sz="2000" dirty="0"/>
              <a:t>Για να εξασφαλιστεί η διαιώνιση του είδους δεν αρκεί μόνο η παραγωγή μεγάλου αριθμού γεννητικών προϊόντων αλλά είναι απαραίτητη και η προστασία των αυγών και των νεαρών ατόμων.</a:t>
            </a:r>
          </a:p>
          <a:p>
            <a:pPr marL="548640" indent="-548640">
              <a:spcBef>
                <a:spcPts val="600"/>
              </a:spcBef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26"/>
          <a:stretch/>
        </p:blipFill>
        <p:spPr>
          <a:xfrm>
            <a:off x="2415964" y="3124878"/>
            <a:ext cx="4312072" cy="2515331"/>
          </a:xfrm>
        </p:spPr>
      </p:pic>
      <p:sp>
        <p:nvSpPr>
          <p:cNvPr id="7" name="TextBox 6"/>
          <p:cNvSpPr txBox="1"/>
          <p:nvPr/>
        </p:nvSpPr>
        <p:spPr>
          <a:xfrm>
            <a:off x="6264054" y="524851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για </a:t>
            </a:r>
            <a:br>
              <a:rPr lang="el-GR" sz="4000" dirty="0" smtClean="0"/>
            </a:br>
            <a:r>
              <a:rPr lang="el-GR" sz="4000" dirty="0" smtClean="0"/>
              <a:t>την επιβίωση των αυγών</a:t>
            </a:r>
            <a:r>
              <a:rPr lang="en-US" sz="4000" dirty="0" smtClean="0"/>
              <a:t> 1/7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49942" y="1690689"/>
            <a:ext cx="5138058" cy="28522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altLang="el-GR" sz="2000" b="1" dirty="0"/>
              <a:t>Πολλά είδη παρουσιάζουν ποσοστό θνησιμότητας πάνω από 99%.</a:t>
            </a:r>
          </a:p>
          <a:p>
            <a:pPr>
              <a:buNone/>
            </a:pPr>
            <a:r>
              <a:rPr lang="el-GR" altLang="el-GR" sz="2000" b="1" dirty="0" smtClean="0"/>
              <a:t>Αιτίες:</a:t>
            </a:r>
            <a:endParaRPr lang="el-GR" altLang="el-GR" sz="2000" b="1" dirty="0"/>
          </a:p>
          <a:p>
            <a:pPr lvl="1">
              <a:buFontTx/>
              <a:buAutoNum type="arabicPeriod"/>
            </a:pPr>
            <a:r>
              <a:rPr lang="el-GR" altLang="el-GR" sz="2000" dirty="0"/>
              <a:t>Αρπακτικά </a:t>
            </a:r>
          </a:p>
          <a:p>
            <a:pPr lvl="1">
              <a:buFontTx/>
              <a:buAutoNum type="arabicPeriod"/>
            </a:pPr>
            <a:r>
              <a:rPr lang="el-GR" altLang="el-GR" sz="2000" dirty="0"/>
              <a:t>φυσικοί παράγοντες</a:t>
            </a:r>
          </a:p>
          <a:p>
            <a:pPr>
              <a:buNone/>
            </a:pPr>
            <a:r>
              <a:rPr lang="el-GR" altLang="el-GR" sz="2000" dirty="0"/>
              <a:t>Τα αυγά των περισσοτέρων ειδών είναι ελαφρά και αιωρούνται. </a:t>
            </a:r>
          </a:p>
          <a:p>
            <a:pPr>
              <a:buNone/>
            </a:pPr>
            <a:r>
              <a:rPr lang="el-GR" altLang="el-GR" sz="2000" dirty="0"/>
              <a:t>Χρειάζονται φως και Ο</a:t>
            </a:r>
            <a:r>
              <a:rPr lang="el-GR" altLang="el-GR" sz="2000" baseline="-25000" dirty="0"/>
              <a:t>2</a:t>
            </a:r>
            <a:r>
              <a:rPr lang="el-GR" altLang="el-GR" sz="2000" dirty="0"/>
              <a:t> για να </a:t>
            </a:r>
            <a:r>
              <a:rPr lang="el-GR" altLang="el-GR" sz="2000" dirty="0" smtClean="0"/>
              <a:t>αναπτυχθούν.</a:t>
            </a:r>
            <a:endParaRPr lang="en-US" sz="2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4535700"/>
            <a:ext cx="2069291" cy="1556895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5275193" y="1892139"/>
            <a:ext cx="3240157" cy="1167917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200" dirty="0" smtClean="0"/>
              <a:t>Η μόλβη, εγκαταλείπει τα  αυγά στην τύχη τους, μιας και γεννά κάθε φορά εκατομμύρια αυγά. </a:t>
            </a:r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403" y="3213721"/>
            <a:ext cx="3022810" cy="2804365"/>
          </a:xfrm>
        </p:spPr>
      </p:pic>
      <p:sp>
        <p:nvSpPr>
          <p:cNvPr id="9" name="TextBox 8"/>
          <p:cNvSpPr txBox="1"/>
          <p:nvPr/>
        </p:nvSpPr>
        <p:spPr>
          <a:xfrm>
            <a:off x="3537281" y="579350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9073" y="56853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1514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για </a:t>
            </a:r>
            <a:br>
              <a:rPr lang="el-GR" sz="4000" dirty="0" smtClean="0"/>
            </a:br>
            <a:r>
              <a:rPr lang="el-GR" sz="4000" dirty="0" smtClean="0"/>
              <a:t>την επιβίωση των αυγών</a:t>
            </a:r>
            <a:r>
              <a:rPr lang="en-US" sz="4000" dirty="0" smtClean="0"/>
              <a:t> 2/7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89397" y="2279945"/>
            <a:ext cx="4241192" cy="863825"/>
          </a:xfrm>
        </p:spPr>
        <p:txBody>
          <a:bodyPr>
            <a:noAutofit/>
          </a:bodyPr>
          <a:lstStyle/>
          <a:p>
            <a:pPr marL="548640">
              <a:spcBef>
                <a:spcPts val="600"/>
              </a:spcBef>
            </a:pPr>
            <a:r>
              <a:rPr lang="el-GR" altLang="el-GR" sz="2000" dirty="0"/>
              <a:t>Τα </a:t>
            </a:r>
            <a:r>
              <a:rPr lang="el-GR" altLang="el-GR" sz="2000" dirty="0" smtClean="0"/>
              <a:t>αυγά </a:t>
            </a:r>
            <a:r>
              <a:rPr lang="el-GR" altLang="el-GR" sz="2000" dirty="0"/>
              <a:t>που παράγονται μπορούν να </a:t>
            </a:r>
            <a:r>
              <a:rPr lang="el-GR" altLang="el-GR" sz="2000" dirty="0" smtClean="0"/>
              <a:t>παρασυρθούν. </a:t>
            </a:r>
            <a:r>
              <a:rPr lang="el-GR" altLang="el-GR" sz="2000" dirty="0">
                <a:solidFill>
                  <a:schemeClr val="bg1"/>
                </a:solidFill>
              </a:rPr>
              <a:t>α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0810" y="1847850"/>
            <a:ext cx="3425429" cy="2032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825393" y="3504527"/>
            <a:ext cx="3942443" cy="26672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altLang="el-GR" dirty="0"/>
              <a:t>Το γρυλλόψαρο της Καλιφόρνιας</a:t>
            </a:r>
            <a:r>
              <a:rPr lang="en-US" altLang="el-GR" dirty="0"/>
              <a:t> </a:t>
            </a:r>
            <a:r>
              <a:rPr lang="el-GR" altLang="el-GR" dirty="0"/>
              <a:t>αναπαράγεται κάθε 4 περίπου </a:t>
            </a:r>
            <a:r>
              <a:rPr lang="el-GR" altLang="el-GR" dirty="0" smtClean="0"/>
              <a:t>εβδομάδες.</a:t>
            </a:r>
            <a:endParaRPr lang="el-GR" altLang="el-GR" dirty="0"/>
          </a:p>
          <a:p>
            <a:pPr>
              <a:lnSpc>
                <a:spcPct val="120000"/>
              </a:lnSpc>
            </a:pPr>
            <a:r>
              <a:rPr lang="el-GR" altLang="el-GR" dirty="0" smtClean="0"/>
              <a:t>Θάβει </a:t>
            </a:r>
            <a:r>
              <a:rPr lang="el-GR" altLang="el-GR" dirty="0"/>
              <a:t>τα </a:t>
            </a:r>
            <a:r>
              <a:rPr lang="el-GR" altLang="el-GR" dirty="0" smtClean="0"/>
              <a:t>αυγά </a:t>
            </a:r>
            <a:r>
              <a:rPr lang="el-GR" altLang="el-GR" dirty="0"/>
              <a:t>του σε αμμώδεις παραλίες κατά τη </a:t>
            </a:r>
            <a:r>
              <a:rPr lang="el-GR" altLang="el-GR" dirty="0" smtClean="0"/>
              <a:t>πλημμυρίδα.</a:t>
            </a:r>
            <a:endParaRPr lang="el-GR" altLang="el-GR" dirty="0"/>
          </a:p>
          <a:p>
            <a:pPr>
              <a:lnSpc>
                <a:spcPct val="120000"/>
              </a:lnSpc>
            </a:pPr>
            <a:r>
              <a:rPr lang="el-GR" altLang="el-GR" dirty="0" smtClean="0"/>
              <a:t>Αυτά </a:t>
            </a:r>
            <a:r>
              <a:rPr lang="el-GR" altLang="el-GR" dirty="0"/>
              <a:t>δε θα εκκολαφθούν μέχρι την επόμενη πλημμυρίδα. 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51" y="3984980"/>
            <a:ext cx="3325888" cy="2212824"/>
          </a:xfr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210860" y="5739951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1800" i="1" dirty="0" err="1">
                <a:solidFill>
                  <a:schemeClr val="bg1"/>
                </a:solidFill>
                <a:latin typeface="+mn-lt"/>
              </a:rPr>
              <a:t>Leuresthes</a:t>
            </a:r>
            <a:r>
              <a:rPr lang="en-US" altLang="el-GR" sz="1800" i="1" dirty="0">
                <a:latin typeface="+mn-lt"/>
              </a:rPr>
              <a:t> </a:t>
            </a:r>
            <a:r>
              <a:rPr lang="en-US" altLang="el-GR" sz="1800" i="1" dirty="0" err="1">
                <a:solidFill>
                  <a:schemeClr val="bg1"/>
                </a:solidFill>
                <a:latin typeface="+mn-lt"/>
              </a:rPr>
              <a:t>tennuis</a:t>
            </a:r>
            <a:endParaRPr lang="el-GR" altLang="el-GR" sz="1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8193" y="35543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8193" y="561233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2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err="1" smtClean="0"/>
              <a:t>Γοναδοσωματικός</a:t>
            </a:r>
            <a:r>
              <a:rPr lang="el-GR" dirty="0" smtClean="0"/>
              <a:t> δείκτης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 err="1" smtClean="0"/>
              <a:t>Θηκογράμματα</a:t>
            </a:r>
            <a:r>
              <a:rPr lang="el-GR" sz="2000" b="1" dirty="0" smtClean="0"/>
              <a:t> του </a:t>
            </a:r>
            <a:r>
              <a:rPr lang="en-US" sz="2000" b="1" dirty="0" smtClean="0"/>
              <a:t>GSI </a:t>
            </a:r>
            <a:r>
              <a:rPr lang="el-GR" sz="2000" b="1" dirty="0" smtClean="0"/>
              <a:t>ανά στάδιο ωριμότητας (6 στάδια)</a:t>
            </a:r>
            <a:r>
              <a:rPr lang="en-US" sz="2000" b="1" dirty="0" smtClean="0"/>
              <a:t>.</a:t>
            </a:r>
            <a:r>
              <a:rPr lang="el-GR" sz="2000" b="1" dirty="0" smtClean="0"/>
              <a:t>	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 smtClean="0"/>
              <a:t>Ξεχωριστή ανάλυση για αρσενικά και θηλυκά</a:t>
            </a:r>
            <a:r>
              <a:rPr lang="en-US" sz="2000" b="1" dirty="0" smtClean="0"/>
              <a:t>.</a:t>
            </a:r>
            <a:endParaRPr lang="el-GR" sz="2000" b="1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l-GR" sz="2000" b="1" dirty="0" smtClean="0"/>
              <a:t>	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541912"/>
            <a:ext cx="4295042" cy="343577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57442" y="57834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για </a:t>
            </a:r>
            <a:br>
              <a:rPr lang="el-GR" sz="4000" dirty="0" smtClean="0"/>
            </a:br>
            <a:r>
              <a:rPr lang="el-GR" sz="4000" dirty="0" smtClean="0"/>
              <a:t>την επιβίωση των αυγών</a:t>
            </a:r>
            <a:r>
              <a:rPr lang="en-US" sz="4000" dirty="0" smtClean="0"/>
              <a:t> 3/7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365760">
              <a:spcBef>
                <a:spcPts val="600"/>
              </a:spcBef>
            </a:pPr>
            <a:r>
              <a:rPr lang="el-GR" altLang="el-GR" sz="2000" dirty="0"/>
              <a:t>Ψάρια γεννούν τα αυγά τους σε φωλιές στον πυθμένα της θάλασσας ή μέσα σε ρωγμές βράχων. </a:t>
            </a:r>
          </a:p>
          <a:p>
            <a:pPr marL="365760" indent="-365760">
              <a:spcBef>
                <a:spcPts val="600"/>
              </a:spcBef>
            </a:pPr>
            <a:r>
              <a:rPr lang="el-GR" altLang="el-GR" sz="2000" dirty="0"/>
              <a:t>Αυγά έχουν κολλώδη επιφάνεια και προσκολλώνται σε βράχους, φύκια, ή όστρακα. </a:t>
            </a:r>
          </a:p>
          <a:p>
            <a:pPr marL="365760" indent="-365760">
              <a:spcBef>
                <a:spcPts val="600"/>
              </a:spcBef>
            </a:pPr>
            <a:r>
              <a:rPr lang="el-GR" altLang="el-GR" sz="2000" dirty="0"/>
              <a:t>Άλλα μεταφέρουν τα αυγά τους κολλημένα στο σώμα τους ή μέσα σε ειδικούς επωαστικούς σάκους. </a:t>
            </a:r>
          </a:p>
          <a:p>
            <a:pPr marL="365760" indent="-365760">
              <a:spcBef>
                <a:spcPts val="600"/>
              </a:spcBef>
            </a:pPr>
            <a:r>
              <a:rPr lang="el-GR" altLang="el-GR" sz="2000" dirty="0"/>
              <a:t>Υπάρχουν είδη στα οποία τα αυγά επωάζονται μέσα στο σώμα του θηλυκού και εξακολουθούν να τρέφουν το έμβρυο μετά την εκκόλαψη.</a:t>
            </a:r>
          </a:p>
          <a:p>
            <a:pPr marL="365760" indent="-365760">
              <a:spcBef>
                <a:spcPts val="600"/>
              </a:spcBef>
            </a:pPr>
            <a:r>
              <a:rPr lang="el-GR" altLang="el-GR" sz="2000" dirty="0"/>
              <a:t>Ο </a:t>
            </a:r>
            <a:r>
              <a:rPr lang="el-GR" altLang="el-GR" sz="2000" dirty="0" smtClean="0"/>
              <a:t>σολομός, </a:t>
            </a:r>
            <a:r>
              <a:rPr lang="el-GR" altLang="el-GR" sz="2000" dirty="0"/>
              <a:t>διανύει τεράστιες αποστάσεις για να γεννήσει στα γλυκά νερά, όπου τα αυγά δεν κινδυνεύουν από τα </a:t>
            </a:r>
            <a:r>
              <a:rPr lang="el-GR" altLang="el-GR" sz="2000" dirty="0" smtClean="0"/>
              <a:t>αρπακτικά.</a:t>
            </a:r>
            <a:endParaRPr lang="el-GR" altLang="el-GR" sz="2000" dirty="0"/>
          </a:p>
          <a:p>
            <a:pPr marL="365760" indent="-365760">
              <a:spcBef>
                <a:spcPts val="600"/>
              </a:spcBef>
            </a:pPr>
            <a:r>
              <a:rPr lang="el-GR" altLang="el-GR" sz="2000" dirty="0" smtClean="0">
                <a:solidFill>
                  <a:schemeClr val="bg1"/>
                </a:solidFill>
              </a:rPr>
              <a:t>α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6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για </a:t>
            </a:r>
            <a:br>
              <a:rPr lang="el-GR" sz="4000" dirty="0" smtClean="0"/>
            </a:br>
            <a:r>
              <a:rPr lang="el-GR" sz="4000" dirty="0" smtClean="0"/>
              <a:t>την επιβίωση των αυγών</a:t>
            </a:r>
            <a:r>
              <a:rPr lang="en-US" sz="4000" dirty="0" smtClean="0"/>
              <a:t> 4/7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7550" y="2115065"/>
            <a:ext cx="3886200" cy="2838732"/>
          </a:xfrm>
        </p:spPr>
        <p:txBody>
          <a:bodyPr>
            <a:normAutofit/>
          </a:bodyPr>
          <a:lstStyle/>
          <a:p>
            <a:pPr marL="548640" indent="0">
              <a:spcBef>
                <a:spcPts val="600"/>
              </a:spcBef>
              <a:buNone/>
            </a:pPr>
            <a:r>
              <a:rPr lang="el-GR" altLang="el-GR" sz="2200" dirty="0"/>
              <a:t>Ένα </a:t>
            </a:r>
            <a:r>
              <a:rPr lang="el-GR" altLang="el-GR" sz="2200" b="1" dirty="0"/>
              <a:t>γατόψαρο</a:t>
            </a:r>
            <a:r>
              <a:rPr lang="el-GR" altLang="el-GR" sz="2200" dirty="0"/>
              <a:t> γεννά αυγά, </a:t>
            </a:r>
          </a:p>
          <a:p>
            <a:pPr marL="548640" indent="0">
              <a:spcBef>
                <a:spcPts val="600"/>
              </a:spcBef>
              <a:buNone/>
            </a:pPr>
            <a:r>
              <a:rPr lang="el-GR" altLang="el-GR" sz="2200" dirty="0"/>
              <a:t>με ειδικούς ποδίσκους </a:t>
            </a:r>
          </a:p>
          <a:p>
            <a:pPr marL="548640" indent="0">
              <a:spcBef>
                <a:spcPts val="600"/>
              </a:spcBef>
              <a:buNone/>
            </a:pPr>
            <a:r>
              <a:rPr lang="el-GR" altLang="el-GR" sz="2200" dirty="0"/>
              <a:t>με τους οποίους γαντζώνονται, </a:t>
            </a:r>
          </a:p>
          <a:p>
            <a:pPr marL="548640" indent="0">
              <a:spcBef>
                <a:spcPts val="600"/>
              </a:spcBef>
              <a:buNone/>
            </a:pPr>
            <a:r>
              <a:rPr lang="el-GR" altLang="el-GR" sz="2200" dirty="0"/>
              <a:t>κάτω από το σώμα της μητέρας.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893" y="2115065"/>
            <a:ext cx="4028060" cy="2698800"/>
          </a:xfrm>
        </p:spPr>
      </p:pic>
      <p:sp>
        <p:nvSpPr>
          <p:cNvPr id="10" name="TextBox 9"/>
          <p:cNvSpPr txBox="1"/>
          <p:nvPr/>
        </p:nvSpPr>
        <p:spPr>
          <a:xfrm>
            <a:off x="7814012" y="431614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7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για </a:t>
            </a:r>
            <a:br>
              <a:rPr lang="el-GR" sz="4000" dirty="0" smtClean="0"/>
            </a:br>
            <a:r>
              <a:rPr lang="el-GR" sz="4000" dirty="0" smtClean="0"/>
              <a:t>την επιβίωση των αυγών</a:t>
            </a:r>
            <a:r>
              <a:rPr lang="en-US" sz="4000" dirty="0" smtClean="0"/>
              <a:t> 5/7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2254997"/>
            <a:ext cx="3886200" cy="4351338"/>
          </a:xfrm>
        </p:spPr>
        <p:txBody>
          <a:bodyPr>
            <a:normAutofit/>
          </a:bodyPr>
          <a:lstStyle/>
          <a:p>
            <a:pPr marL="548640" indent="-548640">
              <a:spcBef>
                <a:spcPts val="600"/>
              </a:spcBef>
            </a:pPr>
            <a:r>
              <a:rPr lang="el-GR" altLang="el-GR" sz="2200" dirty="0"/>
              <a:t>Τα </a:t>
            </a:r>
            <a:r>
              <a:rPr lang="el-GR" altLang="el-GR" sz="2200" b="1" dirty="0"/>
              <a:t>γναθόψαρα</a:t>
            </a:r>
            <a:r>
              <a:rPr lang="el-GR" altLang="el-GR" sz="2200" dirty="0"/>
              <a:t>, ο </a:t>
            </a:r>
            <a:r>
              <a:rPr lang="el-GR" altLang="el-GR" sz="2200" b="1" dirty="0"/>
              <a:t>καρδινάλιος</a:t>
            </a:r>
            <a:r>
              <a:rPr lang="el-GR" altLang="el-GR" sz="2200" dirty="0"/>
              <a:t> και η </a:t>
            </a:r>
            <a:r>
              <a:rPr lang="el-GR" altLang="el-GR" sz="2200" b="1" dirty="0"/>
              <a:t>τιλάπια</a:t>
            </a:r>
            <a:r>
              <a:rPr lang="el-GR" altLang="el-GR" sz="2200" dirty="0"/>
              <a:t> επωάζουν τ’ αυγά τους μέσα στο μεγάλο στόμα τους, </a:t>
            </a:r>
            <a:r>
              <a:rPr lang="el-GR" altLang="el-GR" sz="2200" dirty="0" smtClean="0"/>
              <a:t>και </a:t>
            </a:r>
            <a:r>
              <a:rPr lang="el-GR" altLang="el-GR" sz="2200" dirty="0"/>
              <a:t>τα κρατούν προσεχτικά μέχρι να εκκολαφθούν. </a:t>
            </a:r>
            <a:endParaRPr lang="el-GR" altLang="el-GR" sz="2200" dirty="0" smtClean="0"/>
          </a:p>
          <a:p>
            <a:pPr marL="548640" indent="-548640">
              <a:spcBef>
                <a:spcPts val="600"/>
              </a:spcBef>
            </a:pPr>
            <a:endParaRPr lang="el-GR" altLang="el-GR" sz="2200" dirty="0"/>
          </a:p>
          <a:p>
            <a:pPr marL="548640" indent="-548640">
              <a:spcBef>
                <a:spcPts val="600"/>
              </a:spcBef>
              <a:buNone/>
            </a:pPr>
            <a:r>
              <a:rPr lang="el-GR" altLang="el-GR" sz="2200" dirty="0"/>
              <a:t>	Είναι υποχρεωμένα να κρατούν το στόμα τους ανοιχτό σ’ όλη τη διάρκεια της επώασης.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842192"/>
            <a:ext cx="3886200" cy="2331720"/>
          </a:xfrm>
        </p:spPr>
      </p:pic>
      <p:sp>
        <p:nvSpPr>
          <p:cNvPr id="9" name="Rectangle 8"/>
          <p:cNvSpPr/>
          <p:nvPr/>
        </p:nvSpPr>
        <p:spPr>
          <a:xfrm>
            <a:off x="6025373" y="4804580"/>
            <a:ext cx="2489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Τιλάπια. </a:t>
            </a:r>
            <a:r>
              <a:rPr lang="en-US" i="1" dirty="0" err="1">
                <a:solidFill>
                  <a:schemeClr val="bg1"/>
                </a:solidFill>
              </a:rPr>
              <a:t>Oreochromis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9073" y="46660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0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για </a:t>
            </a:r>
            <a:br>
              <a:rPr lang="el-GR" sz="4000" dirty="0" smtClean="0"/>
            </a:br>
            <a:r>
              <a:rPr lang="el-GR" sz="4000" dirty="0" smtClean="0"/>
              <a:t>την επιβίωση των αυγών</a:t>
            </a:r>
            <a:r>
              <a:rPr lang="en-US" sz="4000" dirty="0" smtClean="0"/>
              <a:t> 6/7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1974078"/>
            <a:ext cx="6376481" cy="1866267"/>
          </a:xfrm>
        </p:spPr>
        <p:txBody>
          <a:bodyPr>
            <a:normAutofit/>
          </a:bodyPr>
          <a:lstStyle/>
          <a:p>
            <a:pPr marL="548640" indent="-548640">
              <a:spcBef>
                <a:spcPts val="600"/>
              </a:spcBef>
            </a:pPr>
            <a:r>
              <a:rPr lang="el-GR" altLang="el-GR" sz="2000" dirty="0"/>
              <a:t>Ο αρσενικός </a:t>
            </a:r>
            <a:r>
              <a:rPr lang="el-GR" altLang="el-GR" sz="2000" b="1" dirty="0"/>
              <a:t>σύγναθος</a:t>
            </a:r>
            <a:r>
              <a:rPr lang="el-GR" altLang="el-GR" sz="2000" dirty="0"/>
              <a:t>, προστατεύει τ’ αυγά </a:t>
            </a:r>
            <a:r>
              <a:rPr lang="el-GR" altLang="el-GR" sz="2000" dirty="0" smtClean="0"/>
              <a:t>του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/>
              <a:t> </a:t>
            </a:r>
            <a:r>
              <a:rPr lang="el-GR" altLang="el-GR" sz="2000" dirty="0" smtClean="0"/>
              <a:t>         μεταφέροντάς </a:t>
            </a:r>
            <a:r>
              <a:rPr lang="el-GR" altLang="el-GR" sz="2000" dirty="0"/>
              <a:t>τα </a:t>
            </a:r>
          </a:p>
          <a:p>
            <a:pPr marL="548640" indent="-548640">
              <a:spcBef>
                <a:spcPts val="600"/>
              </a:spcBef>
              <a:buNone/>
            </a:pPr>
            <a:r>
              <a:rPr lang="el-GR" altLang="el-GR" sz="2000" dirty="0"/>
              <a:t>	στην κοιλιά του ή κάτω από την ουρά και </a:t>
            </a:r>
          </a:p>
          <a:p>
            <a:pPr marL="548640" indent="-548640">
              <a:spcBef>
                <a:spcPts val="600"/>
              </a:spcBef>
              <a:buNone/>
            </a:pPr>
            <a:r>
              <a:rPr lang="el-GR" altLang="el-GR" sz="2000" dirty="0"/>
              <a:t>	μερικές φορές τα σκεπάζει είτε με τα πτερύγια ή </a:t>
            </a:r>
          </a:p>
          <a:p>
            <a:pPr marL="548640" indent="-548640">
              <a:spcBef>
                <a:spcPts val="600"/>
              </a:spcBef>
              <a:buNone/>
            </a:pPr>
            <a:r>
              <a:rPr lang="el-GR" altLang="el-GR" sz="2000" dirty="0"/>
              <a:t>	με πτυχές στο δέρμα του.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0976" y="3840345"/>
            <a:ext cx="4943581" cy="2104884"/>
          </a:xfrm>
        </p:spPr>
      </p:pic>
      <p:sp>
        <p:nvSpPr>
          <p:cNvPr id="9" name="TextBox 8"/>
          <p:cNvSpPr txBox="1"/>
          <p:nvPr/>
        </p:nvSpPr>
        <p:spPr>
          <a:xfrm>
            <a:off x="7503773" y="566823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5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για </a:t>
            </a:r>
            <a:br>
              <a:rPr lang="el-GR" sz="4000" dirty="0" smtClean="0"/>
            </a:br>
            <a:r>
              <a:rPr lang="el-GR" sz="4000" dirty="0" smtClean="0"/>
              <a:t>την επιβίωση των αυγών</a:t>
            </a:r>
            <a:r>
              <a:rPr lang="en-US" sz="4000" dirty="0" smtClean="0"/>
              <a:t> 7/7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2254997"/>
            <a:ext cx="3886200" cy="4351338"/>
          </a:xfrm>
        </p:spPr>
        <p:txBody>
          <a:bodyPr>
            <a:normAutofit/>
          </a:bodyPr>
          <a:lstStyle/>
          <a:p>
            <a:pPr marL="548640" indent="-548640">
              <a:spcBef>
                <a:spcPts val="600"/>
              </a:spcBef>
            </a:pPr>
            <a:r>
              <a:rPr lang="el-GR" altLang="el-GR" sz="2000" dirty="0"/>
              <a:t>Ο θηλυκός </a:t>
            </a:r>
            <a:r>
              <a:rPr lang="el-GR" altLang="el-GR" sz="2000" b="1" dirty="0"/>
              <a:t>γαριβαλδίνος </a:t>
            </a:r>
            <a:r>
              <a:rPr lang="el-GR" altLang="el-GR" sz="2000" dirty="0"/>
              <a:t>αφήνει τ’ αυγά του πάνω στα φύκια, </a:t>
            </a:r>
          </a:p>
          <a:p>
            <a:pPr marL="548640" indent="-548640">
              <a:spcBef>
                <a:spcPts val="600"/>
              </a:spcBef>
            </a:pPr>
            <a:r>
              <a:rPr lang="el-GR" altLang="el-GR" sz="2000" dirty="0"/>
              <a:t>ενώ ο αρσενικός καθαρίζει την περιοχή γύρω απ’ αυτά και την υπερασπίζει με μανία.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104805"/>
            <a:ext cx="3886200" cy="3792977"/>
          </a:xfrm>
        </p:spPr>
      </p:pic>
      <p:sp>
        <p:nvSpPr>
          <p:cNvPr id="8" name="TextBox 7"/>
          <p:cNvSpPr txBox="1"/>
          <p:nvPr/>
        </p:nvSpPr>
        <p:spPr>
          <a:xfrm>
            <a:off x="7964557" y="548410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5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Θηλυκή πρωτοβουλία στη φροντίδα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799" y="1841941"/>
            <a:ext cx="5050972" cy="4623934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dirty="0" smtClean="0"/>
              <a:t>Στον </a:t>
            </a:r>
            <a:r>
              <a:rPr lang="el-GR" altLang="el-GR" sz="2000" b="1" dirty="0" smtClean="0"/>
              <a:t>καλλιώνυμο</a:t>
            </a:r>
            <a:r>
              <a:rPr lang="el-GR" altLang="el-GR" sz="2000" dirty="0" smtClean="0"/>
              <a:t> την πρωτοβουλία την αναλαμβάνει το θηλυκό </a:t>
            </a:r>
          </a:p>
          <a:p>
            <a:pPr>
              <a:spcBef>
                <a:spcPct val="50000"/>
              </a:spcBef>
            </a:pPr>
            <a:r>
              <a:rPr lang="el-GR" altLang="el-GR" sz="2000" dirty="0" smtClean="0"/>
              <a:t>Αφού διαλέξει το ταίρι του, το κυνηγά ώσπου να το αναγκάσει να μπει σε μια χαραμάδα ή τρύπα  και μόλις μπει του κλείνει την έξοδο. </a:t>
            </a:r>
          </a:p>
          <a:p>
            <a:pPr>
              <a:spcBef>
                <a:spcPct val="50000"/>
              </a:spcBef>
            </a:pPr>
            <a:r>
              <a:rPr lang="el-GR" altLang="el-GR" sz="2000" dirty="0" smtClean="0"/>
              <a:t>Θέλει με αυτό τον τρόπο να είναι σίγουρο ότι μόλις γεννήσει τα αυγά του, που τα τοποθετεί στα τοιχώματα της τρύπας, το αρσενικό θα είναι εκεί, για να τα γονιμοποιήσει.</a:t>
            </a:r>
          </a:p>
          <a:p>
            <a:pPr>
              <a:spcBef>
                <a:spcPct val="50000"/>
              </a:spcBef>
            </a:pPr>
            <a:r>
              <a:rPr lang="el-GR" altLang="el-GR" sz="2000" dirty="0" smtClean="0"/>
              <a:t> Μόλις το αρσενικό εκτελέσει αυτό το καθήκον, το θηλυκό του επιτρέπει να φύγει.</a:t>
            </a:r>
          </a:p>
          <a:p>
            <a:pPr marL="365760" indent="-365760">
              <a:spcBef>
                <a:spcPts val="600"/>
              </a:spcBef>
            </a:pPr>
            <a:r>
              <a:rPr lang="el-GR" altLang="el-GR" sz="2000" dirty="0" smtClean="0">
                <a:solidFill>
                  <a:schemeClr val="bg1"/>
                </a:solidFill>
              </a:rPr>
              <a:t>α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4773" y="2109412"/>
            <a:ext cx="3110577" cy="3144759"/>
          </a:xfrm>
        </p:spPr>
      </p:pic>
      <p:sp>
        <p:nvSpPr>
          <p:cNvPr id="9" name="TextBox 8"/>
          <p:cNvSpPr txBox="1"/>
          <p:nvPr/>
        </p:nvSpPr>
        <p:spPr>
          <a:xfrm>
            <a:off x="8069073" y="483528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9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Ζωοτοκία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55855"/>
            <a:ext cx="3035029" cy="2090489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165" y="3948038"/>
            <a:ext cx="2298381" cy="2275087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l-GR" sz="2900" dirty="0" smtClean="0">
                <a:solidFill>
                  <a:srgbClr val="000000"/>
                </a:solidFill>
              </a:rPr>
              <a:t>Τα </a:t>
            </a:r>
            <a:r>
              <a:rPr lang="el-GR" sz="2900" b="1" dirty="0"/>
              <a:t>ωοζωοτόκα </a:t>
            </a:r>
            <a:r>
              <a:rPr lang="el-GR" sz="2900" b="1" i="1" dirty="0"/>
              <a:t>Poecilia sphenops</a:t>
            </a:r>
            <a:r>
              <a:rPr lang="el-GR" sz="2900" dirty="0">
                <a:solidFill>
                  <a:srgbClr val="000000"/>
                </a:solidFill>
              </a:rPr>
              <a:t> και </a:t>
            </a:r>
            <a:r>
              <a:rPr lang="el-GR" sz="2900" b="1" i="1" dirty="0"/>
              <a:t>Poecilia reticulata</a:t>
            </a:r>
            <a:r>
              <a:rPr lang="el-GR" sz="2900" b="1" dirty="0"/>
              <a:t> </a:t>
            </a:r>
            <a:r>
              <a:rPr lang="el-GR" sz="2900" dirty="0">
                <a:solidFill>
                  <a:srgbClr val="000000"/>
                </a:solidFill>
              </a:rPr>
              <a:t>των οικιακών ενυδρείων γεννούν τα μικρά τους </a:t>
            </a:r>
            <a:r>
              <a:rPr lang="el-GR" sz="2900" dirty="0" smtClean="0">
                <a:solidFill>
                  <a:srgbClr val="000000"/>
                </a:solidFill>
              </a:rPr>
              <a:t>ζωντανά, </a:t>
            </a:r>
            <a:r>
              <a:rPr lang="el-GR" sz="2900" dirty="0">
                <a:solidFill>
                  <a:srgbClr val="000000"/>
                </a:solidFill>
              </a:rPr>
              <a:t>μετά από ανάπτυξη στην κοιλότητα της ωοθήκης της </a:t>
            </a:r>
            <a:r>
              <a:rPr lang="el-GR" sz="2900" dirty="0" smtClean="0">
                <a:solidFill>
                  <a:srgbClr val="000000"/>
                </a:solidFill>
              </a:rPr>
              <a:t>μητέρας.</a:t>
            </a:r>
            <a:endParaRPr lang="el-GR" sz="29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l-GR" sz="2900" dirty="0" smtClean="0">
                <a:solidFill>
                  <a:srgbClr val="000000"/>
                </a:solidFill>
              </a:rPr>
              <a:t>Όλα </a:t>
            </a:r>
            <a:r>
              <a:rPr lang="el-GR" sz="2900" dirty="0">
                <a:solidFill>
                  <a:srgbClr val="000000"/>
                </a:solidFill>
              </a:rPr>
              <a:t>τα είδη της οικογένειας Embiotocidae είναι </a:t>
            </a:r>
            <a:r>
              <a:rPr lang="el-GR" sz="2900" b="1" dirty="0" smtClean="0"/>
              <a:t>ωοζωοτόκα.</a:t>
            </a:r>
            <a:endParaRPr lang="el-GR" sz="2900" b="1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2511" y="32763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49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42511" y="585877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8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Ρόλος των αρσενικών </a:t>
            </a:r>
            <a:br>
              <a:rPr lang="el-GR" sz="4000" dirty="0" smtClean="0"/>
            </a:br>
            <a:r>
              <a:rPr lang="el-GR" sz="4000" dirty="0" smtClean="0"/>
              <a:t>στη φύλαξη των α</a:t>
            </a:r>
            <a:r>
              <a:rPr lang="el-GR" sz="4000" dirty="0"/>
              <a:t>υ</a:t>
            </a:r>
            <a:r>
              <a:rPr lang="el-GR" sz="4000" dirty="0" smtClean="0"/>
              <a:t>γών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32103" y="3185882"/>
            <a:ext cx="187325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</a:rPr>
              <a:t>Αρσενικά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064353" y="1888895"/>
            <a:ext cx="2879725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</a:rPr>
              <a:t>Δεν συμμετέχουν στη 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φύλαξη των </a:t>
            </a:r>
            <a:r>
              <a:rPr lang="el-GR" altLang="el-GR" sz="2000" dirty="0" smtClean="0">
                <a:latin typeface="+mn-lt"/>
              </a:rPr>
              <a:t>αυγών</a:t>
            </a:r>
            <a:endParaRPr lang="el-GR" altLang="el-GR" sz="2000" dirty="0">
              <a:latin typeface="+mn-lt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064353" y="3257320"/>
            <a:ext cx="2881312" cy="1081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</a:rPr>
              <a:t>Φυλάνε τη φωλιά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992915" y="4625745"/>
            <a:ext cx="3024188" cy="1296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</a:rPr>
              <a:t>Μεταφέρουν πάνω στο 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σώμα τους τα </a:t>
            </a:r>
            <a:r>
              <a:rPr lang="el-GR" altLang="el-GR" sz="2000" dirty="0" smtClean="0">
                <a:latin typeface="+mn-lt"/>
              </a:rPr>
              <a:t>αυγά </a:t>
            </a:r>
            <a:endParaRPr lang="el-GR" altLang="el-GR" sz="2000" dirty="0">
              <a:latin typeface="+mn-lt"/>
            </a:endParaRPr>
          </a:p>
          <a:p>
            <a:pPr algn="ctr" eaLnBrk="1" hangingPunct="1"/>
            <a:r>
              <a:rPr lang="el-GR" altLang="el-GR" sz="2000" dirty="0">
                <a:latin typeface="+mn-lt"/>
              </a:rPr>
              <a:t>(κοιλιά, στόμα)</a:t>
            </a:r>
          </a:p>
        </p:txBody>
      </p:sp>
      <p:cxnSp>
        <p:nvCxnSpPr>
          <p:cNvPr id="28679" name="AutoShape 7"/>
          <p:cNvCxnSpPr>
            <a:cxnSpLocks noChangeShapeType="1"/>
            <a:stCxn id="28675" idx="3"/>
            <a:endCxn id="28676" idx="1"/>
          </p:cNvCxnSpPr>
          <p:nvPr/>
        </p:nvCxnSpPr>
        <p:spPr bwMode="auto">
          <a:xfrm flipV="1">
            <a:off x="2905353" y="2465157"/>
            <a:ext cx="2159000" cy="1046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0" name="AutoShape 8"/>
          <p:cNvCxnSpPr>
            <a:cxnSpLocks noChangeShapeType="1"/>
            <a:stCxn id="28675" idx="3"/>
            <a:endCxn id="28677" idx="1"/>
          </p:cNvCxnSpPr>
          <p:nvPr/>
        </p:nvCxnSpPr>
        <p:spPr bwMode="auto">
          <a:xfrm>
            <a:off x="2905353" y="3511320"/>
            <a:ext cx="215900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1" name="AutoShape 9"/>
          <p:cNvCxnSpPr>
            <a:cxnSpLocks noChangeShapeType="1"/>
            <a:stCxn id="28675" idx="3"/>
            <a:endCxn id="28678" idx="1"/>
          </p:cNvCxnSpPr>
          <p:nvPr/>
        </p:nvCxnSpPr>
        <p:spPr bwMode="auto">
          <a:xfrm>
            <a:off x="2905353" y="3511320"/>
            <a:ext cx="2087562" cy="1763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Πατρική φροντίδα</a:t>
            </a:r>
            <a:r>
              <a:rPr lang="en-US" dirty="0" smtClean="0"/>
              <a:t> 1/3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2857" y="1494970"/>
            <a:ext cx="5355771" cy="584925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4200" dirty="0"/>
              <a:t>Ο θηλυκός </a:t>
            </a:r>
            <a:r>
              <a:rPr lang="el-GR" altLang="el-GR" sz="4200" b="1" dirty="0"/>
              <a:t>ιππόκαμπος</a:t>
            </a:r>
            <a:r>
              <a:rPr lang="el-GR" altLang="el-GR" sz="4200" dirty="0"/>
              <a:t>  παράγει τα αυγά κι αμέσως τα εναποθέτει σε μια μικροσκοπική τρύπα του σάκου κάτω από την ουρά του αρσενικού.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4200" dirty="0"/>
              <a:t>Ο πατέρας γονιμοποιεί τα αυγά και τα επωάζει.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4200" dirty="0"/>
              <a:t>Βαθμιαία ο σάκος του διογκώνεται.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4200" dirty="0"/>
              <a:t>Κατά την </a:t>
            </a:r>
            <a:r>
              <a:rPr lang="el-GR" altLang="el-GR" sz="4200" dirty="0" smtClean="0"/>
              <a:t>γέννα, </a:t>
            </a:r>
            <a:r>
              <a:rPr lang="el-GR" altLang="el-GR" sz="4200" dirty="0"/>
              <a:t>ο πατέρας κινεί το σώμα του μπρος- πίσω.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4200" dirty="0"/>
              <a:t>Αργά ο σάκος ανοίγει και αρχίζει να βγάζει τους νεαρούς ιππόκαμπους, έναν κάθε φορά. 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4200" dirty="0"/>
              <a:t>Ο αρσενικός ιππόκαμπος αφήνει τα νεογέννητα να φροντίσουν μόνα τους εαυτούς τους </a:t>
            </a:r>
            <a:r>
              <a:rPr lang="el-GR" altLang="el-GR" sz="4200" dirty="0" smtClean="0"/>
              <a:t>..... και </a:t>
            </a:r>
            <a:r>
              <a:rPr lang="el-GR" altLang="el-GR" sz="4200" dirty="0"/>
              <a:t>ακόμα καταπίνει μερικά.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895" y="2820533"/>
            <a:ext cx="2792455" cy="2085614"/>
          </a:xfrm>
        </p:spPr>
      </p:pic>
      <p:sp>
        <p:nvSpPr>
          <p:cNvPr id="9" name="TextBox 8"/>
          <p:cNvSpPr txBox="1"/>
          <p:nvPr/>
        </p:nvSpPr>
        <p:spPr>
          <a:xfrm>
            <a:off x="8069073" y="46291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8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Πατρική φροντίδα</a:t>
            </a:r>
            <a:r>
              <a:rPr lang="en-US" dirty="0" smtClean="0"/>
              <a:t> 2/3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2857" y="1494970"/>
            <a:ext cx="5355771" cy="584925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altLang="el-GR" sz="2000" dirty="0"/>
              <a:t>Ο αρσενικός </a:t>
            </a:r>
            <a:r>
              <a:rPr lang="el-GR" altLang="el-GR" sz="2000" b="1" dirty="0"/>
              <a:t>γαστερόστεος</a:t>
            </a:r>
            <a:r>
              <a:rPr lang="el-GR" altLang="el-GR" sz="2000" dirty="0"/>
              <a:t> κτίζει τη φωλιά </a:t>
            </a:r>
            <a:r>
              <a:rPr lang="el-GR" altLang="el-GR" sz="2000" dirty="0" smtClean="0"/>
              <a:t>του από </a:t>
            </a:r>
            <a:r>
              <a:rPr lang="el-GR" altLang="el-GR" sz="2000" dirty="0"/>
              <a:t>κλαδάκια και ρίζες  φυκών και μια γλοιώδη ουσία που εκκρίνει το σώμα του.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Όταν ψάχνει για το ταίρι του, παίρνει ένα κόκκινο χρώμα. 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Καθώς πλησιάζει τις πιθανές συντρόφους του, τα άλλα αρσενικά τον προκαλούν. 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Παρασύρει τη θηλυκή στη φωλιά </a:t>
            </a:r>
            <a:r>
              <a:rPr lang="el-GR" altLang="el-GR" sz="2000" dirty="0" smtClean="0"/>
              <a:t>του, </a:t>
            </a:r>
            <a:r>
              <a:rPr lang="el-GR" altLang="el-GR" sz="2000" dirty="0"/>
              <a:t>όπου αυτή θα αφήσει δυο ή τρία αυγά κι αμέσως θα φύγει. 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Στην αρχή κάνει ήσυχες προσπάθειες, αλλά αν δεν πετύχει, τότε την </a:t>
            </a:r>
            <a:r>
              <a:rPr lang="el-GR" altLang="el-GR" sz="2000" dirty="0" smtClean="0"/>
              <a:t>κυνηγά </a:t>
            </a:r>
            <a:r>
              <a:rPr lang="el-GR" altLang="el-GR" sz="2000" dirty="0"/>
              <a:t>και την αναγκάζει να μπει ξανά στην φωλιά. Αν αυτή δείξει απροθυμία, τότε την πιέζει δαγκώνοντας την στην ουρά.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226" y="2307052"/>
            <a:ext cx="3122690" cy="1370004"/>
          </a:xfrm>
        </p:spPr>
      </p:pic>
      <p:sp>
        <p:nvSpPr>
          <p:cNvPr id="8" name="TextBox 7"/>
          <p:cNvSpPr txBox="1"/>
          <p:nvPr/>
        </p:nvSpPr>
        <p:spPr>
          <a:xfrm>
            <a:off x="8554897" y="32763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2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105042" cy="1325563"/>
          </a:xfrm>
          <a:noFill/>
          <a:ln w="38100"/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Περίοδος αναπαραγωγής του είδους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i="1" dirty="0" err="1" smtClean="0"/>
              <a:t>Boops</a:t>
            </a:r>
            <a:r>
              <a:rPr lang="el-GR" sz="4000" i="1" dirty="0" smtClean="0"/>
              <a:t> </a:t>
            </a:r>
            <a:r>
              <a:rPr lang="el-GR" sz="4000" i="1" dirty="0" err="1" smtClean="0"/>
              <a:t>boops</a:t>
            </a:r>
            <a:r>
              <a:rPr lang="en-US" sz="4000" i="1" dirty="0" smtClean="0"/>
              <a:t> </a:t>
            </a:r>
            <a:r>
              <a:rPr lang="el-GR" sz="4000" dirty="0" smtClean="0"/>
              <a:t>(</a:t>
            </a:r>
            <a:r>
              <a:rPr lang="el-GR" sz="4000" dirty="0" err="1" smtClean="0"/>
              <a:t>Perciformes</a:t>
            </a:r>
            <a:r>
              <a:rPr lang="el-GR" sz="4000" dirty="0"/>
              <a:t>: </a:t>
            </a:r>
            <a:r>
              <a:rPr lang="el-GR" sz="4000" dirty="0" err="1"/>
              <a:t>Sparidae</a:t>
            </a:r>
            <a:r>
              <a:rPr lang="el-GR" sz="4000" dirty="0"/>
              <a:t>)</a:t>
            </a:r>
            <a:endParaRPr lang="el-GR" sz="4000" dirty="0" smtClean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/>
              <a:t>Συγχρονισμό της διακύμανσης στα δύο </a:t>
            </a:r>
            <a:r>
              <a:rPr lang="el-GR" sz="2000" b="1" dirty="0" smtClean="0"/>
              <a:t>φύλλα</a:t>
            </a:r>
            <a:r>
              <a:rPr lang="en-US" sz="2000" b="1" dirty="0" smtClean="0"/>
              <a:t>.</a:t>
            </a:r>
            <a:endParaRPr lang="el-GR" sz="2000" b="1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/>
              <a:t>Ξεχωριστή ανάλυση για αρσενικά και </a:t>
            </a:r>
            <a:r>
              <a:rPr lang="el-GR" sz="2000" b="1" dirty="0" smtClean="0"/>
              <a:t>θηλυκά</a:t>
            </a:r>
            <a:r>
              <a:rPr lang="en-US" sz="2000" b="1" dirty="0" smtClean="0"/>
              <a:t>.</a:t>
            </a:r>
            <a:endParaRPr lang="el-GR" sz="2000" b="1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l-GR" sz="2000" b="1" dirty="0" smtClean="0"/>
              <a:t>	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7231" y="2283687"/>
            <a:ext cx="4459165" cy="3584265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87788" y="5811385"/>
            <a:ext cx="5256212" cy="43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1800" b="1" kern="0" dirty="0" err="1" smtClean="0">
                <a:latin typeface="+mn-lt"/>
                <a:cs typeface="+mn-cs"/>
              </a:rPr>
              <a:t>Θηκογράμματα</a:t>
            </a:r>
            <a:r>
              <a:rPr lang="el-GR" sz="1800" b="1" kern="0" dirty="0" smtClean="0">
                <a:latin typeface="+mn-lt"/>
                <a:cs typeface="+mn-cs"/>
              </a:rPr>
              <a:t> </a:t>
            </a:r>
            <a:r>
              <a:rPr lang="el-GR" sz="1800" b="1" kern="0" dirty="0">
                <a:latin typeface="+mn-lt"/>
                <a:cs typeface="+mn-cs"/>
              </a:rPr>
              <a:t>του </a:t>
            </a:r>
            <a:r>
              <a:rPr lang="en-US" sz="1800" b="1" kern="0" dirty="0">
                <a:latin typeface="+mn-lt"/>
                <a:cs typeface="+mn-cs"/>
              </a:rPr>
              <a:t>GSI </a:t>
            </a:r>
            <a:r>
              <a:rPr lang="el-GR" sz="1800" b="1" kern="0" dirty="0">
                <a:latin typeface="+mn-lt"/>
                <a:cs typeface="+mn-cs"/>
              </a:rPr>
              <a:t>ανά εποχή </a:t>
            </a:r>
          </a:p>
          <a:p>
            <a:pPr marL="342900" indent="-342900"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1800" b="1" kern="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		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39953" y="553438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51194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Πατρική φροντίδα</a:t>
            </a:r>
            <a:r>
              <a:rPr lang="en-US" dirty="0" smtClean="0"/>
              <a:t> 3/3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3311" y="1320799"/>
            <a:ext cx="5624003" cy="584925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 Αφού η θηλυκή εναποθέσει όλα τα’ αυγά της, ο αρσενικός τα γονιμοποιεί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Η θηλυκή φεύγει, αν δεν το κάνει, την κυνηγάει και την διώχνει.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Γίνεται στοργικός πατέρας που προστατεύει τ’ αυγά του για έναν περίπου μήνα.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Αν η φωλιά καταστραφεί, την επισκευάζει αμέσως. Αερίζει τ’ αυγά κολυμπώντας γύρω από την φωλιά και χτυπώντας τα θωρακικά του πτερύγια.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Όταν τα αυγά εκκολαφθούν, καταστρέφει τα πάντα γύρω από την φωλιά εκτός από το σχηματισμό της.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Προστατεύει τα νεαρά μέχρι να μπορέσουν να φροντίσουν μόνα τους τούς εαυτούς τους.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672" y="3016027"/>
            <a:ext cx="3132258" cy="2100721"/>
          </a:xfrm>
        </p:spPr>
      </p:pic>
      <p:sp>
        <p:nvSpPr>
          <p:cNvPr id="7" name="TextBox 6"/>
          <p:cNvSpPr txBox="1"/>
          <p:nvPr/>
        </p:nvSpPr>
        <p:spPr>
          <a:xfrm>
            <a:off x="8515350" y="483974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Αναπαραγωγικές μεταναστεύσεις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5873" y="1690689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3100" dirty="0"/>
              <a:t>Βασική πρόνοια των γεννητόρων είναι να γεννήσουν τα αυγά σε κατάλληλο περιβάλλον.</a:t>
            </a:r>
          </a:p>
          <a:p>
            <a:pPr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3100" dirty="0"/>
              <a:t>Για το σκοπό αυτό εκτελούν εκτεταμένες μεταναστεύσεις</a:t>
            </a:r>
          </a:p>
          <a:p>
            <a:pPr marL="7315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3100" b="1" dirty="0" smtClean="0"/>
              <a:t>Χέλι</a:t>
            </a:r>
            <a:endParaRPr lang="el-GR" altLang="el-GR" sz="3100" b="1" dirty="0"/>
          </a:p>
          <a:p>
            <a:pPr marL="7315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3100" b="1" dirty="0" smtClean="0"/>
              <a:t>σολομός</a:t>
            </a:r>
            <a:endParaRPr lang="el-GR" altLang="el-GR" sz="3100" b="1" dirty="0"/>
          </a:p>
          <a:p>
            <a:pPr marL="7315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3100" b="1" dirty="0"/>
              <a:t>Τόννος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6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Χέλι 1/2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744" y="1548584"/>
            <a:ext cx="4717142" cy="53094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dirty="0"/>
              <a:t>Το Αμερικάνικο και το Ευρωπαϊκό χέλι ταξιδεύουν από τα γλυκά νερά στην θάλασσα των Σαργασσών για να αναπαραχθούν και ύστερα να πεθάνουν.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dirty="0"/>
              <a:t>Στο γλυκό νερό όταν τα χέλια ωριμάσουν, υφίστανται μια πραγματική </a:t>
            </a:r>
            <a:r>
              <a:rPr lang="el-GR" sz="2000" dirty="0" smtClean="0"/>
              <a:t>μεταμόρφωση: </a:t>
            </a:r>
            <a:endParaRPr lang="el-GR" sz="2000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Το χρώμα τους γίνεται από κίτρινο ασημί,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 smtClean="0"/>
              <a:t>Το </a:t>
            </a:r>
            <a:r>
              <a:rPr lang="el-GR" sz="2000" b="1" dirty="0"/>
              <a:t>δέρμα τους χοντραίνει,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 smtClean="0"/>
              <a:t>Τα </a:t>
            </a:r>
            <a:r>
              <a:rPr lang="el-GR" sz="2000" b="1" dirty="0"/>
              <a:t>μάτια τους μεγαλώνουν και αλλάζουν σχήμα.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901" y="2475479"/>
            <a:ext cx="3368449" cy="224563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69073" y="42032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5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Χέλι 2/2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/>
              <a:t>Σταματούν να τρέφονται,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b="1" dirty="0" smtClean="0"/>
              <a:t>Το </a:t>
            </a:r>
            <a:r>
              <a:rPr lang="el-GR" sz="2000" b="1" dirty="0"/>
              <a:t>ωσμορρυθμιστικό τους σύστημα </a:t>
            </a:r>
            <a:r>
              <a:rPr lang="el-GR" sz="2000" b="1" dirty="0" smtClean="0"/>
              <a:t>αλλάζει, </a:t>
            </a:r>
            <a:r>
              <a:rPr lang="el-GR" sz="2000" b="1" dirty="0"/>
              <a:t>κάνοντας τα ψάρια ικανά να </a:t>
            </a:r>
            <a:r>
              <a:rPr lang="el-GR" sz="2000" b="1" dirty="0" smtClean="0"/>
              <a:t>αντιμετωπίσουν </a:t>
            </a:r>
            <a:r>
              <a:rPr lang="el-GR" sz="2000" b="1" dirty="0"/>
              <a:t>την αλμυρότητα της θάλασσας. </a:t>
            </a:r>
            <a:endParaRPr lang="el-GR" sz="20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el-GR" sz="2000" b="1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dirty="0"/>
              <a:t>Ακολουθούν το ρεύμα του ποταμού και κατεβαίνουν στη θάλασσα.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dirty="0"/>
              <a:t>Με την βοήθεια των ρευμάτων φτάνουν στη θάλασσα των Σαργασσών.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dirty="0"/>
              <a:t>Εκεί γεννούν σε μεγάλα βάθη.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7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Σολομός 1/2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743" y="1548584"/>
            <a:ext cx="5297713" cy="53094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 </a:t>
            </a:r>
            <a:r>
              <a:rPr lang="el-GR" altLang="el-GR" sz="2000" dirty="0" smtClean="0"/>
              <a:t>σολομός, </a:t>
            </a:r>
            <a:r>
              <a:rPr lang="el-GR" altLang="el-GR" sz="2000" dirty="0"/>
              <a:t>αφού περάσει 4-5 χρόνια στην θάλασσα, γυρίζει στον τόπο που </a:t>
            </a:r>
            <a:r>
              <a:rPr lang="el-GR" altLang="el-GR" sz="2000" dirty="0" smtClean="0"/>
              <a:t>γεννήθηκε. </a:t>
            </a:r>
            <a:endParaRPr lang="el-GR" altLang="el-G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 smtClean="0"/>
              <a:t>Χρησιμοποιεί </a:t>
            </a:r>
            <a:r>
              <a:rPr lang="el-GR" altLang="el-GR" sz="2000" dirty="0"/>
              <a:t>για οδηγό του στο ταξίδι τις μυρωδιές, τα ηλεκτρικά πεδία, τον ήλιο και τα αστέρια.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 smtClean="0"/>
              <a:t>Κατά </a:t>
            </a:r>
            <a:r>
              <a:rPr lang="el-GR" altLang="el-GR" sz="2000" dirty="0"/>
              <a:t>το ταξίδι του υπερβαίνει άπειρα εμπόδια, κινδυνεύει από πολλούς εχθρούς και παραμένει νηστικός από την στιγμή που ξεκίνησε.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Όταν φτάσει στον προορισμό του, το θηλυκό σκάβει μια τρύπα στο βυθό του ποταμού και εναποθέτει τα αυγά του, όπου τα γονιμοποιεί το αρσενικό.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Λίγες μέρες αργότερα το ζευγάρι πεθαίνει.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213" y="1776385"/>
            <a:ext cx="2581137" cy="3303855"/>
          </a:xfrm>
        </p:spPr>
      </p:pic>
      <p:sp>
        <p:nvSpPr>
          <p:cNvPr id="9" name="TextBox 8"/>
          <p:cNvSpPr txBox="1"/>
          <p:nvPr/>
        </p:nvSpPr>
        <p:spPr>
          <a:xfrm>
            <a:off x="8069073" y="467945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132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Σολομός 2/2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Στις τελευταίες 2 βδομάδες τις ζωής του ο </a:t>
            </a:r>
            <a:r>
              <a:rPr lang="el-GR" altLang="el-GR" sz="2000" dirty="0" smtClean="0"/>
              <a:t>σολομός </a:t>
            </a:r>
            <a:r>
              <a:rPr lang="el-GR" altLang="el-GR" sz="2000" dirty="0"/>
              <a:t>εξασθενεί και γίνεται ευπρόσβλητος σε κάθε είδους μόλυνση.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 χρώμα του από ροζ-πορτοκαλί γίνεται κιτρινωπό.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Εξασθενημένος από την ασιτία ο </a:t>
            </a:r>
            <a:r>
              <a:rPr lang="el-GR" altLang="el-GR" sz="2000" dirty="0" smtClean="0"/>
              <a:t>σολομός </a:t>
            </a:r>
            <a:r>
              <a:rPr lang="el-GR" altLang="el-GR" sz="2000" dirty="0"/>
              <a:t>πεθαίνει μέσα σε λίγες μέρες.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Από τις αποσυνθεμένες σάρκες του θα τραφούν τα μικρά </a:t>
            </a:r>
            <a:r>
              <a:rPr lang="el-GR" altLang="el-GR" sz="2000" dirty="0" smtClean="0"/>
              <a:t>του, </a:t>
            </a:r>
            <a:r>
              <a:rPr lang="el-GR" altLang="el-GR" sz="2000" dirty="0"/>
              <a:t>όταν θα βγουν από τα αυγά. 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Παρασιτισμός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743" y="1548584"/>
            <a:ext cx="5297713" cy="5309416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el-GR" altLang="el-GR" sz="2000" dirty="0"/>
              <a:t>Όσο πιο κοντά αποτεθούν τα αυγά και τα σπέρματα τόσο πιο ασφαλής είναι η γονιμοποίηση. </a:t>
            </a:r>
          </a:p>
          <a:p>
            <a:pPr>
              <a:spcBef>
                <a:spcPct val="30000"/>
              </a:spcBef>
            </a:pPr>
            <a:r>
              <a:rPr lang="el-GR" altLang="el-GR" sz="2000" dirty="0"/>
              <a:t>Σε ορισμένα είδη το αρσενικό προσκολλάται μόνιμα στο σώμα του θηλυκού. Π.χ. τα </a:t>
            </a:r>
            <a:r>
              <a:rPr lang="el-GR" altLang="el-GR" sz="2000" dirty="0" err="1"/>
              <a:t>φλασκόψαρα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για </a:t>
            </a:r>
            <a:r>
              <a:rPr lang="el-GR" altLang="el-GR" sz="2000" dirty="0"/>
              <a:t>να κατορθωθεί η διαιώνιση του είδους τους, το αρσενικό προσκολλάται παρασιτικά στο θηλυκό και μένει μόνιμα προσκολλημένο σε αυτό. </a:t>
            </a:r>
          </a:p>
          <a:p>
            <a:pPr>
              <a:spcBef>
                <a:spcPct val="30000"/>
              </a:spcBef>
            </a:pPr>
            <a:r>
              <a:rPr lang="el-GR" altLang="el-GR" sz="2000" dirty="0"/>
              <a:t>Μόνο με αυτό τον τρόπο είναι σίγουρο ότι θα είναι μαζί όταν τα αυγά του θηλυκού θα είναι έτοιμα για γονιμοποίηση.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456" y="2401662"/>
            <a:ext cx="3117636" cy="2054223"/>
          </a:xfrm>
        </p:spPr>
      </p:pic>
      <p:sp>
        <p:nvSpPr>
          <p:cNvPr id="8" name="TextBox 7"/>
          <p:cNvSpPr txBox="1"/>
          <p:nvPr/>
        </p:nvSpPr>
        <p:spPr>
          <a:xfrm>
            <a:off x="8344470" y="417888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1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Προστατευτικές θήκες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6743" y="1816283"/>
            <a:ext cx="5297713" cy="36330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altLang="el-GR" sz="2000" dirty="0"/>
              <a:t>Μερικά ψάρια φτιάχνουν ειδικές κατασκευές γύρω από τα αυγά τους   για να τα προστατεύσουν. 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Η χίμαιρα φτιάχνει θήκες. 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Είναι ορθογώνια περιβλήματα φτιαγμένα από κολαγόνο,    εφοδιασμένα με μια κολλώδη ουσία</a:t>
            </a:r>
          </a:p>
          <a:p>
            <a:pPr>
              <a:spcBef>
                <a:spcPts val="600"/>
              </a:spcBef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θήκη αγκιστρώνεται σε αντικείμενα στο βυθό της θάλασσας. </a:t>
            </a:r>
          </a:p>
          <a:p>
            <a:pPr>
              <a:spcBef>
                <a:spcPts val="600"/>
              </a:spcBef>
            </a:pPr>
            <a:r>
              <a:rPr lang="el-GR" altLang="el-GR" sz="2000" dirty="0"/>
              <a:t>Όταν τα αυγά είναι πλέον αρκετά ώριμα, η θήκη ανοίγει.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608" y="2541810"/>
            <a:ext cx="3013741" cy="2263654"/>
          </a:xfrm>
        </p:spPr>
      </p:pic>
      <p:sp>
        <p:nvSpPr>
          <p:cNvPr id="9" name="TextBox 8"/>
          <p:cNvSpPr txBox="1"/>
          <p:nvPr/>
        </p:nvSpPr>
        <p:spPr>
          <a:xfrm>
            <a:off x="8173589" y="45284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0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Η αναπαραγωγική περίοδος </a:t>
            </a:r>
            <a:br>
              <a:rPr lang="el-GR" sz="4000" dirty="0" smtClean="0"/>
            </a:br>
            <a:r>
              <a:rPr lang="el-GR" sz="4000" dirty="0" smtClean="0"/>
              <a:t>δεν είναι συγκεκριμένη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l-GR" altLang="el-GR" sz="2000" dirty="0"/>
              <a:t>Ανατολικές ακτές των </a:t>
            </a:r>
            <a:r>
              <a:rPr lang="el-GR" altLang="el-GR" sz="2000" dirty="0" smtClean="0"/>
              <a:t>Η.Π.Α. συλλέχθηκαν </a:t>
            </a:r>
            <a:r>
              <a:rPr lang="el-GR" altLang="el-GR" sz="2000" dirty="0"/>
              <a:t>1437 θηλυκά σε μια 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περίοδο 3 χρόνων (2001-2003</a:t>
            </a:r>
            <a:r>
              <a:rPr lang="el-GR" altLang="el-GR" sz="2000" dirty="0" smtClean="0"/>
              <a:t>). </a:t>
            </a:r>
            <a:endParaRPr lang="el-GR" altLang="el-GR" sz="2000" dirty="0"/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l-GR" altLang="el-GR" sz="2000" dirty="0"/>
              <a:t>Ώριμες γονάδες κυρίως 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κατά τη περίοδο της 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άνοιξης και του </a:t>
            </a:r>
            <a:r>
              <a:rPr lang="el-GR" altLang="el-GR" sz="2000" dirty="0" smtClean="0"/>
              <a:t>καλοκαιριού.</a:t>
            </a:r>
            <a:endParaRPr lang="el-GR" altLang="el-GR" sz="2000" dirty="0"/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l-GR" altLang="el-GR" sz="2000" dirty="0"/>
              <a:t>Μελέτησαν το μήκος, την </a:t>
            </a:r>
            <a:r>
              <a:rPr lang="el-GR" altLang="el-GR" sz="2000" dirty="0" smtClean="0"/>
              <a:t>ηλικία </a:t>
            </a:r>
            <a:r>
              <a:rPr lang="el-GR" altLang="el-GR" sz="2000" dirty="0"/>
              <a:t>τους και την τοπογραφία της 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περιοχής απ’ όπου συλλέχθησαν </a:t>
            </a:r>
            <a:r>
              <a:rPr lang="el-GR" altLang="el-GR" sz="2000" dirty="0" smtClean="0"/>
              <a:t>τα άτομα. </a:t>
            </a:r>
            <a:endParaRPr lang="el-GR" altLang="el-GR" sz="2000" dirty="0"/>
          </a:p>
          <a:p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586" y="2759166"/>
            <a:ext cx="3767328" cy="248425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68</a:t>
            </a:fld>
            <a:endParaRPr lang="en-US"/>
          </a:p>
        </p:txBody>
      </p:sp>
      <p:sp useBgFill="1">
        <p:nvSpPr>
          <p:cNvPr id="8" name="Rectangle 4"/>
          <p:cNvSpPr>
            <a:spLocks noChangeArrowheads="1"/>
          </p:cNvSpPr>
          <p:nvPr/>
        </p:nvSpPr>
        <p:spPr bwMode="auto">
          <a:xfrm>
            <a:off x="4844143" y="5818188"/>
            <a:ext cx="3816350" cy="3587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1400" b="1" dirty="0">
                <a:latin typeface="+mn-lt"/>
              </a:rPr>
              <a:t>E. Robillard, C. S. Reiss, C. M. Jones, 2008</a:t>
            </a:r>
            <a:r>
              <a:rPr lang="el-GR" altLang="el-GR" sz="1200" dirty="0">
                <a:latin typeface="+mn-lt"/>
              </a:rPr>
              <a:t>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54750" y="2772684"/>
            <a:ext cx="237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1800" i="1" dirty="0">
                <a:solidFill>
                  <a:srgbClr val="FFFF00"/>
                </a:solidFill>
                <a:cs typeface="Arial" charset="0"/>
              </a:rPr>
              <a:t>Pomatomus saltatrix</a:t>
            </a:r>
            <a:r>
              <a:rPr lang="el-GR" sz="1800" dirty="0">
                <a:solidFill>
                  <a:srgbClr val="FFFF00"/>
                </a:solidFill>
                <a:cs typeface="Arial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0142" y="496642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7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Γεννητική Ωριμότητα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l-GR" sz="2200" b="1" dirty="0" smtClean="0"/>
              <a:t>Τα ψάρια φτάνουν σε γεννητική ωριμότητα σε ηλικία που εξαρτάται από το μέγεθος και τη φυσιολογική κατάσταση τους.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 smtClean="0"/>
              <a:t>Γρηγορότερα ωριμάζουν τα είδη με μικρό μέγεθος και βραχύ κύκλο ζωής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 smtClean="0"/>
              <a:t>Τα περισσότερα ωριμάζουν κατά το 1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, 2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, έως και το 5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 έτος της ηλικίας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 smtClean="0"/>
              <a:t>Ορισμένα γεννιούνται γεννητικά ώριμα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 smtClean="0"/>
              <a:t>Το χέλι σε ηλικία 10-15 ετών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 smtClean="0"/>
              <a:t>Το στουριόνι σε ηλικία 15 ετών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 smtClean="0"/>
              <a:t>Μετά την πρώτη ωριμότητα συνήθως αναπαράγονται κάθε χρόνο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 smtClean="0"/>
              <a:t>Τα είδη των γενών </a:t>
            </a:r>
            <a:r>
              <a:rPr lang="en-US" sz="2200" dirty="0" err="1" smtClean="0"/>
              <a:t>Lebistes</a:t>
            </a:r>
            <a:r>
              <a:rPr lang="en-US" sz="2200" dirty="0" smtClean="0"/>
              <a:t>  </a:t>
            </a:r>
            <a:r>
              <a:rPr lang="el-GR" sz="2200" dirty="0" smtClean="0"/>
              <a:t>και </a:t>
            </a:r>
            <a:r>
              <a:rPr lang="en-US" sz="2200" dirty="0" err="1" smtClean="0"/>
              <a:t>Leuresthes</a:t>
            </a:r>
            <a:r>
              <a:rPr lang="en-US" sz="2200" dirty="0" smtClean="0"/>
              <a:t> </a:t>
            </a:r>
            <a:r>
              <a:rPr lang="el-GR" sz="2200" dirty="0" smtClean="0"/>
              <a:t>κάθε 4 εβδομάδες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l-GR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Αναπαραγωγή (Διάλεξη 2η)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72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Περσεφόνη Μεγαλοφώνου, Επίκουρη Καθηγήτρια. «Ιχθυολογία.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2. Αναπαραγωγή Ιχθύων.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01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Αναπαραγωγή (Διάλεξη 2η)</a:t>
            </a:r>
            <a:endParaRPr lang="el-GR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73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1/9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1, </a:t>
            </a:r>
            <a:r>
              <a:rPr lang="el-GR" sz="1600" b="1" dirty="0"/>
              <a:t>2, 3, 4, 5. </a:t>
            </a:r>
            <a:r>
              <a:rPr lang="en-US" sz="1600" dirty="0" err="1"/>
              <a:t>Coryrighted</a:t>
            </a:r>
            <a:r>
              <a:rPr lang="en-US" sz="1600" dirty="0"/>
              <a:t>. Scientific Research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b="1" dirty="0"/>
              <a:t>E</a:t>
            </a:r>
            <a:r>
              <a:rPr lang="el-GR" sz="1600" b="1" dirty="0"/>
              <a:t>ικόνα 6 . </a:t>
            </a:r>
            <a:r>
              <a:rPr lang="el-GR" sz="1600" dirty="0"/>
              <a:t>Σύνδεσμος: </a:t>
            </a:r>
            <a:r>
              <a:rPr lang="en-US" sz="1600" dirty="0"/>
              <a:t>http://users.uoa.gr/~pmegalo/papers.pdf/26_2005%20JAI%20_BFT%20size%20&amp;%20age%20sexual%20maturity.pdf. </a:t>
            </a:r>
            <a:r>
              <a:rPr lang="el-GR" sz="1600" dirty="0"/>
              <a:t>Πηγή: </a:t>
            </a:r>
            <a:r>
              <a:rPr lang="en-US" sz="1600" dirty="0"/>
              <a:t>Corriero et.al. , J. Appl. </a:t>
            </a:r>
            <a:r>
              <a:rPr lang="en-US" sz="1600" dirty="0" err="1"/>
              <a:t>Ichthyol</a:t>
            </a:r>
            <a:r>
              <a:rPr lang="en-US" sz="1600" dirty="0"/>
              <a:t>. 21 (2005), 483–486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b="1" dirty="0"/>
              <a:t>E</a:t>
            </a:r>
            <a:r>
              <a:rPr lang="el-GR" sz="1600" b="1" dirty="0"/>
              <a:t>ικόνα 7 . </a:t>
            </a:r>
            <a:r>
              <a:rPr lang="el-GR" sz="1600" dirty="0"/>
              <a:t>Σύνδεσμος: </a:t>
            </a:r>
            <a:r>
              <a:rPr lang="en-US" sz="1600" dirty="0"/>
              <a:t>http://users.uoa.gr/~pmegalo/papers.pdf/26_2005%20JAI%20_BFT%20size%20&amp;%20age%20sexual%20maturity.pdf. </a:t>
            </a:r>
            <a:r>
              <a:rPr lang="el-GR" sz="1600" dirty="0"/>
              <a:t>Πηγή: </a:t>
            </a:r>
            <a:r>
              <a:rPr lang="en-US" sz="1600" dirty="0"/>
              <a:t>Corriero et.al. , J. Appl. </a:t>
            </a:r>
            <a:r>
              <a:rPr lang="en-US" sz="1600" dirty="0" err="1"/>
              <a:t>Ichthyol</a:t>
            </a:r>
            <a:r>
              <a:rPr lang="en-US" sz="1600" dirty="0"/>
              <a:t>. 21 (2005), 483–486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b="1" dirty="0"/>
              <a:t>E</a:t>
            </a:r>
            <a:r>
              <a:rPr lang="el-GR" sz="1600" b="1" dirty="0"/>
              <a:t>ικόνα 8 . </a:t>
            </a:r>
            <a:r>
              <a:rPr lang="el-GR" sz="1600" dirty="0"/>
              <a:t>Σύνδεσμος: </a:t>
            </a:r>
            <a:r>
              <a:rPr lang="en-US" sz="1600" dirty="0"/>
              <a:t>http://users.uoa.gr/~pmegalo/papers.pdf/26_2005%20JAI%20_BFT%20size%20&amp;%20age%20sexual%20maturity.pdf. </a:t>
            </a:r>
            <a:r>
              <a:rPr lang="el-GR" sz="1600" dirty="0"/>
              <a:t>Πηγή: </a:t>
            </a:r>
            <a:r>
              <a:rPr lang="en-US" sz="1600" dirty="0"/>
              <a:t>Corriero et.al. , J. Appl. </a:t>
            </a:r>
            <a:r>
              <a:rPr lang="en-US" sz="1600" dirty="0" err="1"/>
              <a:t>Ichthyol</a:t>
            </a:r>
            <a:r>
              <a:rPr lang="en-US" sz="1600" dirty="0"/>
              <a:t>. 21 (2005), 483–486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9.</a:t>
            </a:r>
            <a:r>
              <a:rPr lang="el-GR" sz="1600" dirty="0"/>
              <a:t> </a:t>
            </a:r>
            <a:r>
              <a:rPr lang="en-US" sz="1600" dirty="0" err="1"/>
              <a:t>Coryrighted</a:t>
            </a:r>
            <a:r>
              <a:rPr lang="en-US" sz="1600" dirty="0"/>
              <a:t>. Scientific Research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10. </a:t>
            </a:r>
            <a:r>
              <a:rPr lang="el-GR" sz="1600" dirty="0"/>
              <a:t>Πηγή: </a:t>
            </a:r>
            <a:r>
              <a:rPr lang="en-US" sz="1600" dirty="0"/>
              <a:t>Size and age at sexual maturity of female </a:t>
            </a:r>
            <a:r>
              <a:rPr lang="en-US" sz="1600" dirty="0" err="1"/>
              <a:t>bluefin</a:t>
            </a:r>
            <a:r>
              <a:rPr lang="en-US" sz="1600" dirty="0"/>
              <a:t> tuna (</a:t>
            </a:r>
            <a:r>
              <a:rPr lang="en-US" sz="1600" dirty="0" err="1"/>
              <a:t>Thunnus</a:t>
            </a:r>
            <a:r>
              <a:rPr lang="en-US" sz="1600" dirty="0"/>
              <a:t> </a:t>
            </a:r>
            <a:r>
              <a:rPr lang="en-US" sz="1600" dirty="0" err="1"/>
              <a:t>thynnus</a:t>
            </a:r>
            <a:r>
              <a:rPr lang="en-US" sz="1600" dirty="0"/>
              <a:t>, L. 1758) from the Mediterranean </a:t>
            </a:r>
            <a:r>
              <a:rPr lang="en-US" sz="1600" dirty="0" smtClean="0"/>
              <a:t>Sea. J </a:t>
            </a:r>
            <a:r>
              <a:rPr lang="en-US" sz="1600" dirty="0" err="1"/>
              <a:t>Appl</a:t>
            </a:r>
            <a:r>
              <a:rPr lang="en-US" sz="1600" dirty="0"/>
              <a:t> </a:t>
            </a:r>
            <a:r>
              <a:rPr lang="en-US" sz="1600" dirty="0" err="1"/>
              <a:t>Ichthyol</a:t>
            </a:r>
            <a:r>
              <a:rPr lang="en-US" sz="1600" dirty="0"/>
              <a:t> 2005 Vol 21 (483-486).N Santamaria M </a:t>
            </a:r>
            <a:r>
              <a:rPr lang="en-US" sz="1600" dirty="0" err="1"/>
              <a:t>Deflorio</a:t>
            </a:r>
            <a:r>
              <a:rPr lang="en-US" sz="1600" dirty="0"/>
              <a:t> A Corriero S </a:t>
            </a:r>
            <a:r>
              <a:rPr lang="en-US" sz="1600" dirty="0" err="1"/>
              <a:t>Karakula</a:t>
            </a:r>
            <a:r>
              <a:rPr lang="en-US" sz="1600" dirty="0"/>
              <a:t> D </a:t>
            </a:r>
            <a:r>
              <a:rPr lang="en-US" sz="1600" dirty="0" err="1"/>
              <a:t>Spedicato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2/9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11.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12. </a:t>
            </a:r>
            <a:r>
              <a:rPr lang="el-GR" sz="1600" dirty="0"/>
              <a:t>Σύνδεσμος: </a:t>
            </a:r>
            <a:r>
              <a:rPr lang="en-US" sz="1600" dirty="0"/>
              <a:t>http://www.afsc.noaa.gov/Quarterly/ond2002/divrptsRACE1.htm. </a:t>
            </a:r>
            <a:r>
              <a:rPr lang="el-GR" sz="1600" dirty="0"/>
              <a:t>Πηγή: </a:t>
            </a:r>
            <a:r>
              <a:rPr lang="en-US" sz="1600" dirty="0"/>
              <a:t>Latitudinal Variation in Length at Maturity for Dover Sole from California to Alaska, by  Alisa </a:t>
            </a:r>
            <a:r>
              <a:rPr lang="en-US" sz="1600" dirty="0" err="1"/>
              <a:t>Abookire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13. </a:t>
            </a:r>
            <a:r>
              <a:rPr lang="en-US" sz="1600" dirty="0"/>
              <a:t>Tilapia del </a:t>
            </a:r>
            <a:r>
              <a:rPr lang="en-US" sz="1600" dirty="0" err="1"/>
              <a:t>Nilo</a:t>
            </a:r>
            <a:r>
              <a:rPr lang="en-US" sz="1600" dirty="0"/>
              <a:t>, </a:t>
            </a:r>
            <a:r>
              <a:rPr lang="en-US" sz="1600" dirty="0" err="1"/>
              <a:t>Oreochromis</a:t>
            </a:r>
            <a:r>
              <a:rPr lang="en-US" sz="1600" dirty="0"/>
              <a:t> </a:t>
            </a:r>
            <a:r>
              <a:rPr lang="en-US" sz="1600" dirty="0" err="1"/>
              <a:t>niloticus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http://www.fao.org/fishery/affris/perfiles-de-las-especies/nile-tilapia/tilapia-del-nilo-pagina-principal/es/.  </a:t>
            </a:r>
            <a:r>
              <a:rPr lang="el-GR" sz="1600" dirty="0"/>
              <a:t>Πηγή:</a:t>
            </a:r>
            <a:r>
              <a:rPr lang="en-US" sz="1600" dirty="0"/>
              <a:t>www.fishbase.org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14. </a:t>
            </a:r>
            <a:r>
              <a:rPr lang="en-US" sz="1600" dirty="0" err="1"/>
              <a:t>Serranus</a:t>
            </a:r>
            <a:r>
              <a:rPr lang="en-US" sz="1600" dirty="0"/>
              <a:t> </a:t>
            </a:r>
            <a:r>
              <a:rPr lang="en-US" sz="1600" dirty="0" err="1"/>
              <a:t>subligarius</a:t>
            </a:r>
            <a:r>
              <a:rPr lang="en-US" sz="1600" dirty="0"/>
              <a:t>. Public </a:t>
            </a:r>
            <a:r>
              <a:rPr lang="en-US" sz="1600" dirty="0" err="1"/>
              <a:t>domaine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https://es.wikipedia.org/wiki/Serranidae. </a:t>
            </a:r>
            <a:r>
              <a:rPr lang="el-GR" sz="1600" dirty="0"/>
              <a:t>Πηγή:</a:t>
            </a:r>
            <a:r>
              <a:rPr lang="en-US" sz="1600" dirty="0"/>
              <a:t>https://es.wikipedia.org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 15. </a:t>
            </a:r>
            <a:r>
              <a:rPr lang="en-US" sz="1600" dirty="0" err="1"/>
              <a:t>Carassius</a:t>
            </a:r>
            <a:r>
              <a:rPr lang="en-US" sz="1600" dirty="0"/>
              <a:t> </a:t>
            </a:r>
            <a:r>
              <a:rPr lang="en-US" sz="1600" dirty="0" err="1"/>
              <a:t>auratus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http://www.israquarium.co.il/Fish/FishIndex/Carassius%20auratus%20auratus.html. </a:t>
            </a:r>
            <a:r>
              <a:rPr lang="el-GR" sz="1600" dirty="0"/>
              <a:t>Πηγή: </a:t>
            </a:r>
            <a:r>
              <a:rPr lang="en-US" sz="1600" dirty="0"/>
              <a:t>http://www.israquarium.co.il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16. </a:t>
            </a:r>
            <a:r>
              <a:rPr lang="en-US" sz="1600" dirty="0"/>
              <a:t>Pacific eels, Anguilla japonica. Copyright by Fisheries and Allied Aquacultures Image Gallery. </a:t>
            </a:r>
            <a:r>
              <a:rPr lang="el-GR" sz="1600" dirty="0"/>
              <a:t>Σύνδεσμος: </a:t>
            </a:r>
            <a:r>
              <a:rPr lang="en-US" sz="1600" dirty="0"/>
              <a:t>http://www.ag.auburn.edu/fish/image_gallery/details.php?image_id=1130. </a:t>
            </a:r>
            <a:r>
              <a:rPr lang="el-GR" sz="1600" dirty="0"/>
              <a:t>Πηγή:</a:t>
            </a:r>
            <a:r>
              <a:rPr lang="en-US" sz="1600" dirty="0"/>
              <a:t>http://www.ag.auburn.edu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17. </a:t>
            </a:r>
            <a:r>
              <a:rPr lang="en-US" sz="1600" dirty="0"/>
              <a:t>California Grunion (</a:t>
            </a:r>
            <a:r>
              <a:rPr lang="en-US" sz="1600" dirty="0" err="1"/>
              <a:t>Leuresthes</a:t>
            </a:r>
            <a:r>
              <a:rPr lang="en-US" sz="1600" dirty="0"/>
              <a:t> tenuis) on the beach in San Diego, California, USA. CC BY </a:t>
            </a:r>
            <a:r>
              <a:rPr lang="en-US" sz="1600" dirty="0" smtClean="0"/>
              <a:t>2.0. </a:t>
            </a:r>
            <a:r>
              <a:rPr lang="el-GR" sz="1600" dirty="0" smtClean="0"/>
              <a:t>Σύνδεσμος</a:t>
            </a:r>
            <a:r>
              <a:rPr lang="el-GR" sz="1600" dirty="0"/>
              <a:t>: </a:t>
            </a:r>
            <a:r>
              <a:rPr lang="en-US" sz="1600" dirty="0"/>
              <a:t>https://en.wikipedia.org/wiki/Leuresthes_tenuis. </a:t>
            </a:r>
            <a:r>
              <a:rPr lang="el-GR" sz="1600" dirty="0"/>
              <a:t>Πηγή: </a:t>
            </a:r>
            <a:r>
              <a:rPr lang="en-US" sz="1600" dirty="0"/>
              <a:t>https://en.wikipedia.org.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0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3/9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18. </a:t>
            </a:r>
            <a:r>
              <a:rPr lang="en-US" sz="1600" dirty="0" err="1"/>
              <a:t>Cepola</a:t>
            </a:r>
            <a:r>
              <a:rPr lang="en-US" sz="1600" dirty="0"/>
              <a:t> </a:t>
            </a:r>
            <a:r>
              <a:rPr lang="en-US" sz="1600" dirty="0" err="1"/>
              <a:t>macrophthalma</a:t>
            </a:r>
            <a:r>
              <a:rPr lang="en-US" sz="1600" dirty="0"/>
              <a:t> Picture by </a:t>
            </a:r>
            <a:r>
              <a:rPr lang="en-US" sz="1600" dirty="0" err="1"/>
              <a:t>Cruscanti</a:t>
            </a:r>
            <a:r>
              <a:rPr lang="en-US" sz="1600" dirty="0"/>
              <a:t>, M.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</a:t>
            </a:r>
            <a:r>
              <a:rPr lang="el-GR" sz="1600" dirty="0"/>
              <a:t>Σύνδεσμος: </a:t>
            </a:r>
            <a:r>
              <a:rPr lang="en-US" sz="1600" dirty="0"/>
              <a:t>http://www.fishbase.org/summary/56. </a:t>
            </a:r>
            <a:r>
              <a:rPr lang="el-GR" sz="1600" dirty="0"/>
              <a:t>Πηγή:</a:t>
            </a:r>
            <a:r>
              <a:rPr lang="en-US" sz="1600" dirty="0"/>
              <a:t>http://www.fishbase.org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19. </a:t>
            </a:r>
            <a:r>
              <a:rPr lang="en-US" sz="1600" dirty="0" err="1"/>
              <a:t>Callionymus</a:t>
            </a:r>
            <a:r>
              <a:rPr lang="en-US" sz="1600" dirty="0"/>
              <a:t> </a:t>
            </a:r>
            <a:r>
              <a:rPr lang="en-US" sz="1600" dirty="0" err="1"/>
              <a:t>maculatus</a:t>
            </a:r>
            <a:r>
              <a:rPr lang="en-US" sz="1600" dirty="0"/>
              <a:t>, Picture by </a:t>
            </a:r>
            <a:r>
              <a:rPr lang="en-US" sz="1600" dirty="0" err="1"/>
              <a:t>Svensen</a:t>
            </a:r>
            <a:r>
              <a:rPr lang="en-US" sz="1600" dirty="0"/>
              <a:t>, E.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 </a:t>
            </a:r>
            <a:r>
              <a:rPr lang="el-GR" sz="1600" dirty="0"/>
              <a:t>Σύνδεσμος:</a:t>
            </a:r>
            <a:r>
              <a:rPr lang="en-US" sz="1600" dirty="0"/>
              <a:t>http://fishbase.mnhn.fr/Summary/SpeciesSummary.php?ID=1807&amp;genusname=Callionymus&amp;speciesname=maculatus&amp;AT=Callionymus+maculatus&amp;lang=English. </a:t>
            </a:r>
            <a:r>
              <a:rPr lang="el-GR" sz="1600" dirty="0"/>
              <a:t>Πηγή:</a:t>
            </a:r>
            <a:r>
              <a:rPr lang="en-US" sz="1600" dirty="0"/>
              <a:t>http://www.fishbase.org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20. </a:t>
            </a:r>
            <a:r>
              <a:rPr lang="en-US" sz="1600" dirty="0"/>
              <a:t>Creek Chub. </a:t>
            </a:r>
            <a:r>
              <a:rPr lang="en-US" sz="1600" dirty="0" err="1"/>
              <a:t>Semotilus</a:t>
            </a:r>
            <a:r>
              <a:rPr lang="en-US" sz="1600" dirty="0"/>
              <a:t> </a:t>
            </a:r>
            <a:r>
              <a:rPr lang="en-US" sz="1600" dirty="0" err="1"/>
              <a:t>atromaculatus</a:t>
            </a:r>
            <a:r>
              <a:rPr lang="en-US" sz="1600" dirty="0"/>
              <a:t>. © 2006-2015 Fairfax County Public Schools, Fairfax County, Virginia. </a:t>
            </a:r>
            <a:r>
              <a:rPr lang="el-GR" sz="1600" dirty="0"/>
              <a:t>Σύνδεσμος: </a:t>
            </a:r>
            <a:r>
              <a:rPr lang="en-US" sz="1600" dirty="0"/>
              <a:t>http://www.fcps.edu/islandcreekes/ecology/creek_chub.htm. </a:t>
            </a:r>
            <a:r>
              <a:rPr lang="el-GR" sz="1600" dirty="0"/>
              <a:t>Πηγή: </a:t>
            </a:r>
            <a:r>
              <a:rPr lang="en-US" sz="1600" dirty="0"/>
              <a:t>www.nativefish.org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21. </a:t>
            </a:r>
            <a:r>
              <a:rPr lang="en-US" sz="1600" dirty="0" err="1"/>
              <a:t>Cobitis</a:t>
            </a:r>
            <a:r>
              <a:rPr lang="en-US" sz="1600" dirty="0"/>
              <a:t> elongate. Picture by </a:t>
            </a:r>
            <a:r>
              <a:rPr lang="en-US" sz="1600" dirty="0" err="1"/>
              <a:t>Kohout</a:t>
            </a:r>
            <a:r>
              <a:rPr lang="en-US" sz="1600" dirty="0"/>
              <a:t>, J.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</a:t>
            </a:r>
            <a:r>
              <a:rPr lang="el-GR" sz="1600" dirty="0"/>
              <a:t>Σύνδεσμος: </a:t>
            </a:r>
            <a:r>
              <a:rPr lang="en-US" sz="1600" dirty="0"/>
              <a:t>http://fishbase.org/Country/CountrySpeciesSummary.php?c_code=191&amp;id=26618.  </a:t>
            </a:r>
            <a:r>
              <a:rPr lang="el-GR" sz="1600" dirty="0"/>
              <a:t>Πηγή: </a:t>
            </a:r>
            <a:r>
              <a:rPr lang="en-US" sz="1600" dirty="0"/>
              <a:t>www.nativefish.org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22. </a:t>
            </a:r>
            <a:r>
              <a:rPr lang="en-US" sz="1600" dirty="0" err="1"/>
              <a:t>Tinca</a:t>
            </a:r>
            <a:r>
              <a:rPr lang="en-US" sz="1600" dirty="0"/>
              <a:t> </a:t>
            </a:r>
            <a:r>
              <a:rPr lang="en-US" sz="1600" dirty="0" err="1"/>
              <a:t>tinca</a:t>
            </a:r>
            <a:r>
              <a:rPr lang="en-US" sz="1600" dirty="0"/>
              <a:t>. Picture by </a:t>
            </a:r>
            <a:r>
              <a:rPr lang="en-US" sz="1600" dirty="0" err="1"/>
              <a:t>Zienert</a:t>
            </a:r>
            <a:r>
              <a:rPr lang="en-US" sz="1600" dirty="0"/>
              <a:t>, S.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 </a:t>
            </a:r>
            <a:r>
              <a:rPr lang="el-GR" sz="1600" dirty="0"/>
              <a:t>Σύνδεσμος: </a:t>
            </a:r>
            <a:r>
              <a:rPr lang="en-US" sz="1600" dirty="0"/>
              <a:t>http://www.fishbase.se/summary/269. </a:t>
            </a:r>
            <a:r>
              <a:rPr lang="el-GR" sz="1600" dirty="0"/>
              <a:t>Πηγή:</a:t>
            </a:r>
            <a:r>
              <a:rPr lang="en-US" sz="1600" dirty="0"/>
              <a:t>http://www.fishbase.se.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3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4/9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23. </a:t>
            </a:r>
            <a:r>
              <a:rPr lang="en-US" sz="1600" dirty="0"/>
              <a:t>Rybcicky.net © </a:t>
            </a:r>
            <a:r>
              <a:rPr lang="en-US" sz="1600" dirty="0" err="1"/>
              <a:t>RNDr</a:t>
            </a:r>
            <a:r>
              <a:rPr lang="en-US" sz="1600" dirty="0"/>
              <a:t> Roman </a:t>
            </a:r>
            <a:r>
              <a:rPr lang="en-US" sz="1600" dirty="0" err="1"/>
              <a:t>Slaboch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https://rybicky.net/atlasryb/gambusie_komari. </a:t>
            </a:r>
            <a:r>
              <a:rPr lang="el-GR" sz="1600" dirty="0"/>
              <a:t>Πηγή:</a:t>
            </a:r>
            <a:r>
              <a:rPr lang="en-US" sz="1600" dirty="0"/>
              <a:t>RYBICKY.NET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24. </a:t>
            </a:r>
            <a:r>
              <a:rPr lang="en-US" sz="1600" dirty="0" err="1"/>
              <a:t>Gambusia</a:t>
            </a:r>
            <a:r>
              <a:rPr lang="en-US" sz="1600" dirty="0"/>
              <a:t> </a:t>
            </a:r>
            <a:r>
              <a:rPr lang="en-US" sz="1600" dirty="0" err="1"/>
              <a:t>affinis</a:t>
            </a:r>
            <a:r>
              <a:rPr lang="en-US" sz="1600" dirty="0"/>
              <a:t>. Picture by Aland, G.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</a:t>
            </a:r>
            <a:r>
              <a:rPr lang="el-GR" sz="1600" dirty="0"/>
              <a:t>Σύνδεσμος: </a:t>
            </a:r>
            <a:r>
              <a:rPr lang="en-US" sz="1600" dirty="0"/>
              <a:t>http://www.fishbase.org/summary/3215. </a:t>
            </a:r>
            <a:r>
              <a:rPr lang="el-GR" sz="1600" dirty="0"/>
              <a:t>Πηγή:</a:t>
            </a:r>
            <a:r>
              <a:rPr lang="en-US" sz="1600" dirty="0"/>
              <a:t>http://www.fishbase.org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25. </a:t>
            </a:r>
            <a:r>
              <a:rPr lang="en-US" sz="1600" dirty="0" err="1"/>
              <a:t>Gobius</a:t>
            </a:r>
            <a:r>
              <a:rPr lang="en-US" sz="1600" dirty="0"/>
              <a:t> </a:t>
            </a:r>
            <a:r>
              <a:rPr lang="en-US" sz="1600" dirty="0" err="1"/>
              <a:t>niger</a:t>
            </a:r>
            <a:r>
              <a:rPr lang="en-US" sz="1600" dirty="0"/>
              <a:t>. Picture by </a:t>
            </a:r>
            <a:r>
              <a:rPr lang="en-US" sz="1600" dirty="0" err="1"/>
              <a:t>Patzner</a:t>
            </a:r>
            <a:r>
              <a:rPr lang="en-US" sz="1600" dirty="0"/>
              <a:t>, R.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</a:t>
            </a:r>
            <a:r>
              <a:rPr lang="el-GR" sz="1600" dirty="0"/>
              <a:t>Σύνδεσμος:</a:t>
            </a:r>
            <a:r>
              <a:rPr lang="en-US" sz="1600" dirty="0"/>
              <a:t>http://www.fishbase.org/summary/72. </a:t>
            </a:r>
            <a:r>
              <a:rPr lang="el-GR" sz="1600" dirty="0"/>
              <a:t>Πηγή:</a:t>
            </a:r>
            <a:r>
              <a:rPr lang="en-US" sz="1600" dirty="0"/>
              <a:t>http://www.fishbase.org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26. </a:t>
            </a:r>
            <a:r>
              <a:rPr lang="en-US" sz="1600" dirty="0"/>
              <a:t>copyright Prof. Dr. Robert A. </a:t>
            </a:r>
            <a:r>
              <a:rPr lang="en-US" sz="1600" dirty="0" err="1"/>
              <a:t>Patzner</a:t>
            </a:r>
            <a:r>
              <a:rPr lang="en-US" sz="1600" dirty="0"/>
              <a:t>. </a:t>
            </a:r>
            <a:r>
              <a:rPr lang="en-US" sz="1600" dirty="0" err="1"/>
              <a:t>Eingestellt</a:t>
            </a:r>
            <a:r>
              <a:rPr lang="en-US" sz="1600" dirty="0"/>
              <a:t> von Andi. </a:t>
            </a:r>
            <a:r>
              <a:rPr lang="el-GR" sz="1600" dirty="0"/>
              <a:t>Σύνδεσμος: </a:t>
            </a:r>
            <a:r>
              <a:rPr lang="en-US" sz="1600" dirty="0"/>
              <a:t>https://www.meerwasser-lexikon.de/tiere/4533_Blennius_ocellaris.htm. </a:t>
            </a:r>
            <a:r>
              <a:rPr lang="el-GR" sz="1600" dirty="0"/>
              <a:t>Πηγή:</a:t>
            </a:r>
            <a:r>
              <a:rPr lang="en-US" sz="1600" dirty="0"/>
              <a:t>https://www.meerwasser-lexikon.de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27. </a:t>
            </a:r>
            <a:r>
              <a:rPr lang="en-US" sz="1600" dirty="0" err="1"/>
              <a:t>Oncorhynchus</a:t>
            </a:r>
            <a:r>
              <a:rPr lang="en-US" sz="1600" dirty="0"/>
              <a:t> </a:t>
            </a:r>
            <a:r>
              <a:rPr lang="en-US" sz="1600" dirty="0" err="1"/>
              <a:t>nerka</a:t>
            </a:r>
            <a:r>
              <a:rPr lang="en-US" sz="1600" dirty="0"/>
              <a:t>. Jay DeLong - North American Native Fish Association. http://www.nanfa.org/NANFAregions/or_wa/cedarr/sockeye.htm ©. </a:t>
            </a:r>
            <a:r>
              <a:rPr lang="el-GR" sz="1600" dirty="0"/>
              <a:t>Σύνδεσμος: </a:t>
            </a:r>
            <a:r>
              <a:rPr lang="en-US" sz="1600" dirty="0"/>
              <a:t>http://nas.er.usgs.gov/queries/factsheet.aspx?SpeciesID=915. </a:t>
            </a:r>
            <a:r>
              <a:rPr lang="el-GR" sz="1600" dirty="0"/>
              <a:t>Πηγή:</a:t>
            </a:r>
            <a:r>
              <a:rPr lang="en-US" sz="1600" dirty="0"/>
              <a:t>http://www.nanfa.org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28. </a:t>
            </a:r>
            <a:r>
              <a:rPr lang="en-US" sz="1600" dirty="0" err="1"/>
              <a:t>Thalassoma</a:t>
            </a:r>
            <a:r>
              <a:rPr lang="en-US" sz="1600" dirty="0"/>
              <a:t> </a:t>
            </a:r>
            <a:r>
              <a:rPr lang="en-US" sz="1600" dirty="0" err="1"/>
              <a:t>pavo</a:t>
            </a:r>
            <a:r>
              <a:rPr lang="en-US" sz="1600" dirty="0"/>
              <a:t>. © seawatch.gr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http://marinelife.seawatch.gr/index.php?option=com_gallery2&amp;Itemid=31&amp;g2_itemId=3777. </a:t>
            </a:r>
            <a:r>
              <a:rPr lang="el-GR" sz="1600" dirty="0"/>
              <a:t>Πηγή:</a:t>
            </a:r>
            <a:r>
              <a:rPr lang="en-US" sz="1600" dirty="0"/>
              <a:t>http://marinelife.seawatch.gr</a:t>
            </a:r>
            <a:r>
              <a:rPr lang="en-US" sz="1600" dirty="0" smtClean="0"/>
              <a:t>/.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78" y="351609"/>
            <a:ext cx="8430290" cy="1325563"/>
          </a:xfrm>
          <a:noFill/>
          <a:ln w="38100"/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Μήκος κατά την πρώτη ωριμότητα</a:t>
            </a:r>
            <a:r>
              <a:rPr lang="en-US" sz="4000" dirty="0" smtClean="0"/>
              <a:t> 1/3</a:t>
            </a:r>
            <a:endParaRPr lang="el-GR" sz="4000" dirty="0" smtClean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 err="1"/>
              <a:t>Θηκογράμματα</a:t>
            </a:r>
            <a:r>
              <a:rPr lang="el-GR" sz="2000" b="1" dirty="0"/>
              <a:t> του </a:t>
            </a:r>
            <a:r>
              <a:rPr lang="en-US" sz="2000" b="1" dirty="0"/>
              <a:t>GSI </a:t>
            </a:r>
            <a:r>
              <a:rPr lang="el-GR" sz="2000" b="1" dirty="0"/>
              <a:t>ανά κλάση μήκους στη </a:t>
            </a:r>
            <a:r>
              <a:rPr lang="el-GR" sz="2000" b="1" dirty="0" smtClean="0"/>
              <a:t>γόπα. </a:t>
            </a:r>
            <a:r>
              <a:rPr lang="el-GR" sz="2000" b="1" dirty="0"/>
              <a:t>	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/>
              <a:t>Ξεχωριστή ανάλυση για αρσενικά και </a:t>
            </a:r>
            <a:r>
              <a:rPr lang="el-GR" sz="2000" b="1" dirty="0" smtClean="0"/>
              <a:t>θηλυκά.</a:t>
            </a:r>
            <a:endParaRPr lang="el-GR" sz="2000" b="1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/>
              <a:t>Διαφορά στο ελάχιστο μήκος στα δύο </a:t>
            </a:r>
            <a:r>
              <a:rPr lang="el-GR" sz="2000" b="1" dirty="0" smtClean="0"/>
              <a:t>φύλλα.</a:t>
            </a: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</a:rPr>
              <a:t>		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l-GR" sz="2000" b="1" dirty="0" smtClean="0"/>
              <a:t>	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415" y="2021389"/>
            <a:ext cx="4341935" cy="35836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39953" y="54755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8019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5/9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29. </a:t>
            </a:r>
            <a:r>
              <a:rPr lang="en-US" sz="1600" dirty="0"/>
              <a:t>Pez </a:t>
            </a:r>
            <a:r>
              <a:rPr lang="en-US" sz="1600" dirty="0" err="1"/>
              <a:t>Cebra</a:t>
            </a:r>
            <a:r>
              <a:rPr lang="en-US" sz="1600" dirty="0"/>
              <a:t> (Danio </a:t>
            </a:r>
            <a:r>
              <a:rPr lang="en-US" sz="1600" dirty="0" err="1"/>
              <a:t>rerio</a:t>
            </a:r>
            <a:r>
              <a:rPr lang="en-US" sz="1600" dirty="0"/>
              <a:t>). </a:t>
            </a:r>
            <a:r>
              <a:rPr lang="en-US" sz="1600" dirty="0" err="1"/>
              <a:t>Decanato</a:t>
            </a:r>
            <a:r>
              <a:rPr lang="en-US" sz="1600" dirty="0"/>
              <a:t> </a:t>
            </a:r>
            <a:r>
              <a:rPr lang="en-US" sz="1600" dirty="0" err="1"/>
              <a:t>Facultad</a:t>
            </a:r>
            <a:r>
              <a:rPr lang="en-US" sz="1600" dirty="0"/>
              <a:t> de </a:t>
            </a:r>
            <a:r>
              <a:rPr lang="en-US" sz="1600" dirty="0" err="1"/>
              <a:t>Ciencias</a:t>
            </a:r>
            <a:r>
              <a:rPr lang="en-US" sz="1600" dirty="0"/>
              <a:t> / </a:t>
            </a:r>
            <a:r>
              <a:rPr lang="en-US" sz="1600" dirty="0" err="1"/>
              <a:t>Edificio</a:t>
            </a:r>
            <a:r>
              <a:rPr lang="en-US" sz="1600" dirty="0"/>
              <a:t> Emilio </a:t>
            </a:r>
            <a:r>
              <a:rPr lang="en-US" sz="1600" dirty="0" err="1"/>
              <a:t>Pugín</a:t>
            </a:r>
            <a:r>
              <a:rPr lang="en-US" sz="1600" dirty="0"/>
              <a:t>, </a:t>
            </a:r>
            <a:r>
              <a:rPr lang="en-US" sz="1600" dirty="0" err="1"/>
              <a:t>Avenida</a:t>
            </a:r>
            <a:r>
              <a:rPr lang="en-US" sz="1600" dirty="0"/>
              <a:t> Eduardo Morales Miranda, Campus Isla </a:t>
            </a:r>
            <a:r>
              <a:rPr lang="en-US" sz="1600" dirty="0" err="1"/>
              <a:t>Teja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http://www.ciencias.uach.cl/noticia.php?codigo=11576.  </a:t>
            </a:r>
            <a:r>
              <a:rPr lang="el-GR" sz="1600" dirty="0"/>
              <a:t>Πηγή: </a:t>
            </a:r>
            <a:r>
              <a:rPr lang="en-US" sz="1600" dirty="0"/>
              <a:t>http://www.ciencias.uach.cl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30. </a:t>
            </a:r>
            <a:r>
              <a:rPr lang="en-US" sz="1600" dirty="0" err="1"/>
              <a:t>Elacatinus</a:t>
            </a:r>
            <a:r>
              <a:rPr lang="en-US" sz="1600" dirty="0"/>
              <a:t> </a:t>
            </a:r>
            <a:r>
              <a:rPr lang="en-US" sz="1600" dirty="0" err="1"/>
              <a:t>evelynae</a:t>
            </a:r>
            <a:r>
              <a:rPr lang="en-US" sz="1600" dirty="0"/>
              <a:t>. (Randall, J.E.).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</a:t>
            </a:r>
            <a:r>
              <a:rPr lang="el-GR" sz="1600" dirty="0"/>
              <a:t>Σύνδεσμος: </a:t>
            </a:r>
            <a:r>
              <a:rPr lang="en-US" sz="1600" dirty="0"/>
              <a:t>http://www.fishbase.org/photos/BestPhotos.php?start=432. </a:t>
            </a:r>
            <a:r>
              <a:rPr lang="el-GR" sz="1600" dirty="0"/>
              <a:t>Πηγή:</a:t>
            </a:r>
            <a:r>
              <a:rPr lang="en-US" sz="1600" dirty="0"/>
              <a:t>http://www.fishbase.org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31.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32. </a:t>
            </a:r>
            <a:r>
              <a:rPr lang="en-US" sz="1600" dirty="0" err="1"/>
              <a:t>Publitek</a:t>
            </a:r>
            <a:r>
              <a:rPr lang="en-US" sz="1600" dirty="0"/>
              <a:t>, Inc. dba </a:t>
            </a:r>
            <a:r>
              <a:rPr lang="en-US" sz="1600" dirty="0" err="1"/>
              <a:t>Fotosearch</a:t>
            </a:r>
            <a:r>
              <a:rPr lang="en-US" sz="1600" dirty="0"/>
              <a:t>. x10138411 </a:t>
            </a:r>
            <a:r>
              <a:rPr lang="el-GR" sz="1600" dirty="0"/>
              <a:t>Επιλογή εικόνων της </a:t>
            </a:r>
            <a:r>
              <a:rPr lang="en-US" sz="1600" dirty="0" err="1"/>
              <a:t>Fotosearch</a:t>
            </a:r>
            <a:r>
              <a:rPr lang="en-US" sz="1600" dirty="0"/>
              <a:t> Royalty Free </a:t>
            </a:r>
            <a:r>
              <a:rPr lang="el-GR" sz="1600" dirty="0"/>
              <a:t>Χωρίς Δικαιώματα. Σύνδεσμος:</a:t>
            </a:r>
            <a:r>
              <a:rPr lang="en-US" sz="1600" dirty="0"/>
              <a:t>http://www.fotosearch.gr/FSD568/x10138411/.  </a:t>
            </a:r>
            <a:r>
              <a:rPr lang="el-GR" sz="1600" dirty="0"/>
              <a:t>Πηγή:</a:t>
            </a:r>
            <a:r>
              <a:rPr lang="en-US" sz="1600" dirty="0"/>
              <a:t>http://www.fotosearch.gr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33. </a:t>
            </a:r>
            <a:r>
              <a:rPr lang="en-US" sz="1600" dirty="0" err="1"/>
              <a:t>Opistognathus</a:t>
            </a:r>
            <a:r>
              <a:rPr lang="en-US" sz="1600" dirty="0"/>
              <a:t> </a:t>
            </a:r>
            <a:r>
              <a:rPr lang="en-US" sz="1600" dirty="0" err="1"/>
              <a:t>macrognathus</a:t>
            </a:r>
            <a:r>
              <a:rPr lang="en-US" sz="1600" dirty="0"/>
              <a:t>. Photo Credit: Adrian Marsden. © 2012 Bob </a:t>
            </a:r>
            <a:r>
              <a:rPr lang="en-US" sz="1600" dirty="0" err="1"/>
              <a:t>Goemans</a:t>
            </a:r>
            <a:r>
              <a:rPr lang="en-US" sz="1600" dirty="0"/>
              <a:t>. All rights reserved. The material on this site may not be reproduced, distributed, transmitted, cached or otherwise used, except with the prior written permission of Bob </a:t>
            </a:r>
            <a:r>
              <a:rPr lang="en-US" sz="1600" dirty="0" err="1"/>
              <a:t>Goemans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http://www.saltcorner.com/AquariumLibrary/browsespecies.php?CritterID=1350.  </a:t>
            </a:r>
            <a:r>
              <a:rPr lang="el-GR" sz="1600" dirty="0"/>
              <a:t>Πηγή:</a:t>
            </a:r>
            <a:r>
              <a:rPr lang="en-US" sz="1600" dirty="0"/>
              <a:t>http://www.saltcorner.com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34. </a:t>
            </a:r>
            <a:r>
              <a:rPr lang="en-US" sz="1600" dirty="0" err="1"/>
              <a:t>Opistognathus</a:t>
            </a:r>
            <a:r>
              <a:rPr lang="en-US" sz="1600" dirty="0"/>
              <a:t> </a:t>
            </a:r>
            <a:r>
              <a:rPr lang="en-US" sz="1600" dirty="0" err="1"/>
              <a:t>macrognathus</a:t>
            </a:r>
            <a:r>
              <a:rPr lang="en-US" sz="1600" dirty="0"/>
              <a:t>. Picture by </a:t>
            </a:r>
            <a:r>
              <a:rPr lang="en-US" sz="1600" dirty="0" err="1"/>
              <a:t>Fenner</a:t>
            </a:r>
            <a:r>
              <a:rPr lang="en-US" sz="1600" dirty="0"/>
              <a:t>, R.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</a:t>
            </a:r>
            <a:r>
              <a:rPr lang="el-GR" sz="1600" dirty="0"/>
              <a:t>Σύνδεσμος:</a:t>
            </a:r>
            <a:r>
              <a:rPr lang="en-US" sz="1600" dirty="0"/>
              <a:t>http://www.fishbase.org/summary/3686. </a:t>
            </a:r>
            <a:r>
              <a:rPr lang="el-GR" sz="1600" dirty="0"/>
              <a:t>Πηγή:</a:t>
            </a:r>
            <a:r>
              <a:rPr lang="en-US" sz="1600" dirty="0"/>
              <a:t>http://www.fishbase.org/.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9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6/9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35. </a:t>
            </a:r>
            <a:r>
              <a:rPr lang="en-US" sz="1600" dirty="0"/>
              <a:t>Initial phase wrasses. </a:t>
            </a:r>
            <a:r>
              <a:rPr lang="el-GR" sz="1600" dirty="0"/>
              <a:t>Σύνδεσμος:</a:t>
            </a:r>
            <a:r>
              <a:rPr lang="en-US" sz="1600" dirty="0"/>
              <a:t>http://imgarcade.com/1/blue-headed-wrasse-reproduction/. </a:t>
            </a:r>
            <a:r>
              <a:rPr lang="el-GR" sz="1600" dirty="0"/>
              <a:t>Πηγή:</a:t>
            </a:r>
            <a:r>
              <a:rPr lang="en-US" sz="1600" dirty="0"/>
              <a:t>http://imgarcade.com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36. </a:t>
            </a:r>
            <a:r>
              <a:rPr lang="en-US" sz="1600" dirty="0" err="1"/>
              <a:t>Synchiropus</a:t>
            </a:r>
            <a:r>
              <a:rPr lang="en-US" sz="1600" dirty="0"/>
              <a:t> phaeton. Picture by </a:t>
            </a:r>
            <a:r>
              <a:rPr lang="en-US" sz="1600" dirty="0" err="1"/>
              <a:t>Crocetta</a:t>
            </a:r>
            <a:r>
              <a:rPr lang="en-US" sz="1600" dirty="0"/>
              <a:t>, F.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 </a:t>
            </a:r>
            <a:r>
              <a:rPr lang="el-GR" sz="1600" dirty="0"/>
              <a:t>Σύνδεσμος:</a:t>
            </a:r>
            <a:r>
              <a:rPr lang="en-US" sz="1600" dirty="0"/>
              <a:t>http://www.fishbase.org/summary/1703. </a:t>
            </a:r>
            <a:r>
              <a:rPr lang="el-GR" sz="1600" dirty="0"/>
              <a:t>Πηγή:</a:t>
            </a:r>
            <a:r>
              <a:rPr lang="en-US" sz="1600" dirty="0"/>
              <a:t>http://www.fishbase.org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37. </a:t>
            </a:r>
            <a:r>
              <a:rPr lang="en-US" sz="1600" dirty="0"/>
              <a:t>Anglerfish (</a:t>
            </a:r>
            <a:r>
              <a:rPr lang="en-US" sz="1600" dirty="0" err="1"/>
              <a:t>Lophius</a:t>
            </a:r>
            <a:r>
              <a:rPr lang="en-US" sz="1600" dirty="0"/>
              <a:t> </a:t>
            </a:r>
            <a:r>
              <a:rPr lang="en-US" sz="1600" dirty="0" err="1"/>
              <a:t>piscatorius</a:t>
            </a:r>
            <a:r>
              <a:rPr lang="en-US" sz="1600" dirty="0"/>
              <a:t>). © Valda Butterworth/imagequestmarine.com. </a:t>
            </a:r>
            <a:r>
              <a:rPr lang="el-GR" sz="1600" dirty="0"/>
              <a:t>Σύνδεσμος: </a:t>
            </a:r>
            <a:r>
              <a:rPr lang="en-US" sz="1600" dirty="0"/>
              <a:t>http://www.arkive.org/anglerfish/lophius-piscatorius/. </a:t>
            </a:r>
            <a:r>
              <a:rPr lang="el-GR" sz="1600" dirty="0"/>
              <a:t>Πηγή:</a:t>
            </a:r>
            <a:r>
              <a:rPr lang="en-US" sz="1600" dirty="0"/>
              <a:t>http://www.arkive.org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38. </a:t>
            </a:r>
            <a:r>
              <a:rPr lang="el-GR" sz="1600" dirty="0"/>
              <a:t>Σύνδεσμος:</a:t>
            </a:r>
            <a:r>
              <a:rPr lang="en-US" sz="1600" dirty="0"/>
              <a:t>http://gd-biosubsea.pagesperso-orange.fr/images-inso.htm. </a:t>
            </a:r>
            <a:r>
              <a:rPr lang="el-GR" sz="1600" dirty="0"/>
              <a:t>Πηγή: </a:t>
            </a:r>
            <a:r>
              <a:rPr lang="en-US" sz="1600" dirty="0"/>
              <a:t>LA  BIOLOGIE  sous-marine  avec Guy DELAPORTE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39. </a:t>
            </a:r>
            <a:r>
              <a:rPr lang="en-US" sz="1600" dirty="0"/>
              <a:t>Copyright © 2005-2013 </a:t>
            </a:r>
            <a:r>
              <a:rPr lang="az-Cyrl-AZ" sz="1600" dirty="0"/>
              <a:t>Евстафьев Игорь Леонидович. Все права защищены. </a:t>
            </a:r>
            <a:r>
              <a:rPr lang="el-GR" sz="1600" dirty="0"/>
              <a:t>Σύνδεσμος: </a:t>
            </a:r>
            <a:r>
              <a:rPr lang="en-US" sz="1600" dirty="0"/>
              <a:t>http://www.zooeco.com/0-rib/0-ribi2-5.html. </a:t>
            </a:r>
            <a:r>
              <a:rPr lang="el-GR" sz="1600" dirty="0"/>
              <a:t>Πηγή:</a:t>
            </a:r>
            <a:r>
              <a:rPr lang="en-US" sz="1600" dirty="0"/>
              <a:t>http://www.zooeco.com.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40. </a:t>
            </a:r>
            <a:r>
              <a:rPr lang="el-GR" sz="1600" dirty="0"/>
              <a:t>© 2014   </a:t>
            </a:r>
            <a:r>
              <a:rPr lang="en-US" sz="1600" dirty="0"/>
              <a:t>The black dragonfish — </a:t>
            </a:r>
            <a:r>
              <a:rPr lang="en-US" sz="1600" dirty="0" err="1"/>
              <a:t>Idiacanthus</a:t>
            </a:r>
            <a:r>
              <a:rPr lang="en-US" sz="1600" dirty="0"/>
              <a:t> </a:t>
            </a:r>
            <a:r>
              <a:rPr lang="en-US" sz="1600" dirty="0" err="1"/>
              <a:t>atlanticus</a:t>
            </a:r>
            <a:r>
              <a:rPr lang="en-US" sz="1600" dirty="0"/>
              <a:t> . Sustainable Enterprises Media, Inc. Get </a:t>
            </a:r>
            <a:r>
              <a:rPr lang="en-US" sz="1600" dirty="0" err="1"/>
              <a:t>SolarSponsor</a:t>
            </a:r>
            <a:r>
              <a:rPr lang="en-US" sz="1600" dirty="0"/>
              <a:t> a </a:t>
            </a:r>
            <a:r>
              <a:rPr lang="en-US" sz="1600" dirty="0" err="1"/>
              <a:t>PostAdvertiseImportant</a:t>
            </a:r>
            <a:r>
              <a:rPr lang="en-US" sz="1600" dirty="0"/>
              <a:t> </a:t>
            </a:r>
            <a:r>
              <a:rPr lang="en-US" sz="1600" dirty="0" err="1"/>
              <a:t>MediaContact</a:t>
            </a:r>
            <a:r>
              <a:rPr lang="en-US" sz="1600" dirty="0"/>
              <a:t> </a:t>
            </a:r>
            <a:r>
              <a:rPr lang="en-US" sz="1600" dirty="0" err="1"/>
              <a:t>Planetsave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http://planetsave.com/2013/09/21/black-dragonfish-deep-sea-fish-facts-pictures-videos/.  </a:t>
            </a:r>
            <a:r>
              <a:rPr lang="el-GR" sz="1600" dirty="0"/>
              <a:t>Πηγή:</a:t>
            </a:r>
            <a:r>
              <a:rPr lang="en-US" sz="1600" dirty="0"/>
              <a:t>http://planetsave.com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41.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42. </a:t>
            </a:r>
            <a:r>
              <a:rPr lang="en-US" sz="1600" dirty="0"/>
              <a:t>Grunion Runs. Copyright 2005-2013 Del Mar Guide.com. </a:t>
            </a:r>
            <a:r>
              <a:rPr lang="el-GR" sz="1600" dirty="0"/>
              <a:t>Σύνδεσμος: </a:t>
            </a:r>
            <a:r>
              <a:rPr lang="en-US" sz="1600" dirty="0"/>
              <a:t>http://www.del-mar-guide.com/fishing-del-mar.html. </a:t>
            </a:r>
            <a:r>
              <a:rPr lang="el-GR" sz="1600" dirty="0"/>
              <a:t>Πηγή:</a:t>
            </a:r>
            <a:r>
              <a:rPr lang="en-US" sz="1600" dirty="0"/>
              <a:t>http://www.del-mar-guide.com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5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7/9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43. </a:t>
            </a:r>
            <a:r>
              <a:rPr lang="en-US" sz="1600" dirty="0"/>
              <a:t>COPYRIGHT:© Matthew Meier 2008.858-504-0469.matt@matthewmeierphoto.com. </a:t>
            </a:r>
            <a:r>
              <a:rPr lang="el-GR" sz="1600" dirty="0"/>
              <a:t>Σύνδεσμος:</a:t>
            </a:r>
            <a:r>
              <a:rPr lang="en-US" sz="1600" dirty="0"/>
              <a:t>http://matthewmeierphoto.photoshelter.com/image/I0000YUwh.KHbC40.  </a:t>
            </a:r>
            <a:r>
              <a:rPr lang="el-GR" sz="1600" dirty="0"/>
              <a:t>Πηγή:</a:t>
            </a:r>
            <a:r>
              <a:rPr lang="en-US" sz="1600" dirty="0"/>
              <a:t>http://matthewmeierphoto.photoshelter.com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44. </a:t>
            </a:r>
            <a:r>
              <a:rPr lang="el-GR" sz="1600" dirty="0"/>
              <a:t>Γατόψαρο.  </a:t>
            </a:r>
            <a:r>
              <a:rPr lang="en-US" sz="1600" dirty="0"/>
              <a:t>ID 10210340 © </a:t>
            </a:r>
            <a:r>
              <a:rPr lang="en-US" sz="1600" dirty="0" err="1"/>
              <a:t>Valerii</a:t>
            </a:r>
            <a:r>
              <a:rPr lang="en-US" sz="1600" dirty="0"/>
              <a:t> </a:t>
            </a:r>
            <a:r>
              <a:rPr lang="en-US" sz="1600" dirty="0" err="1"/>
              <a:t>Rublov</a:t>
            </a:r>
            <a:r>
              <a:rPr lang="en-US" sz="1600" dirty="0"/>
              <a:t> | Dreamstime.com.  </a:t>
            </a:r>
            <a:r>
              <a:rPr lang="el-GR" sz="1600" dirty="0"/>
              <a:t>Σύνδεσμος: </a:t>
            </a:r>
            <a:r>
              <a:rPr lang="en-US" sz="1600" dirty="0"/>
              <a:t>http://gr.dreamstime.com/%CF%83%CF%84%CE%BF%CE%BA-%CE%B5%CE%B9%CE%BA%CF%8C%CE%BD%CE%B5%CF%82-%CE%B3%CE%B1%CF%84%CF%8C%CF%88%CE%B1%CF%81%CE%BF-image10210340. </a:t>
            </a:r>
            <a:r>
              <a:rPr lang="el-GR" sz="1600" dirty="0"/>
              <a:t>Πηγή:</a:t>
            </a:r>
            <a:r>
              <a:rPr lang="en-US" sz="1600" dirty="0"/>
              <a:t>http://gr.dreamstime.com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45. </a:t>
            </a:r>
            <a:r>
              <a:rPr lang="el-GR" sz="1600" dirty="0"/>
              <a:t>Τιλάπια. </a:t>
            </a:r>
            <a:r>
              <a:rPr lang="en-US" sz="1600" dirty="0" err="1"/>
              <a:t>Oreochromis</a:t>
            </a:r>
            <a:r>
              <a:rPr lang="en-US" sz="1600" dirty="0"/>
              <a:t> sp. </a:t>
            </a:r>
            <a:r>
              <a:rPr lang="el-GR" sz="1600" dirty="0"/>
              <a:t>Σύνδεσμος:</a:t>
            </a:r>
            <a:r>
              <a:rPr lang="en-US" sz="1600" dirty="0"/>
              <a:t>http://agrino.org/fishing/gr/htmldocs/frswtrfish.html. </a:t>
            </a:r>
            <a:r>
              <a:rPr lang="el-GR" sz="1600" dirty="0"/>
              <a:t>Πηγή:</a:t>
            </a:r>
            <a:r>
              <a:rPr lang="en-US" sz="1600" dirty="0"/>
              <a:t>http://agrino.org/.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46. </a:t>
            </a:r>
            <a:r>
              <a:rPr lang="el-GR" sz="1600" dirty="0"/>
              <a:t>Συλβαίν Γιακουμή. Σύγναθος (</a:t>
            </a:r>
            <a:r>
              <a:rPr lang="en-US" sz="1600" dirty="0" err="1"/>
              <a:t>Sygnathus</a:t>
            </a:r>
            <a:r>
              <a:rPr lang="en-US" sz="1600" dirty="0"/>
              <a:t> </a:t>
            </a:r>
            <a:r>
              <a:rPr lang="en-US" sz="1600" dirty="0" err="1"/>
              <a:t>typhle</a:t>
            </a:r>
            <a:r>
              <a:rPr lang="en-US" sz="1600" dirty="0"/>
              <a:t>)_</a:t>
            </a:r>
            <a:r>
              <a:rPr lang="el-GR" sz="1600" dirty="0"/>
              <a:t>Ίος 2008. Σύνδεσμος: </a:t>
            </a:r>
            <a:r>
              <a:rPr lang="en-US" sz="1600" dirty="0"/>
              <a:t>http://www.fem.gr/index.php?option=3&amp;id=143. </a:t>
            </a:r>
            <a:r>
              <a:rPr lang="el-GR" sz="1600" dirty="0"/>
              <a:t>Πηγή:</a:t>
            </a:r>
            <a:r>
              <a:rPr lang="en-US" sz="1600" dirty="0"/>
              <a:t>Copyright ©2010 fem.gr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47.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48.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49. </a:t>
            </a:r>
            <a:r>
              <a:rPr lang="el-GR" sz="1600" dirty="0"/>
              <a:t>© </a:t>
            </a:r>
            <a:r>
              <a:rPr lang="az-Cyrl-AZ" sz="1600" dirty="0"/>
              <a:t>Академик, 2000-2014 </a:t>
            </a:r>
            <a:r>
              <a:rPr lang="el-GR" sz="1600" dirty="0"/>
              <a:t>Σύνδεσμος: </a:t>
            </a:r>
            <a:r>
              <a:rPr lang="en-US" sz="1600" dirty="0"/>
              <a:t>http://dic.academic.ru/dic.nsf/enc_biology/1229/%D0%A1%D0%B5%D0%BC%D0%B5%D0%B9%D1%81%D1%82%D0%B2%D0%BE.</a:t>
            </a:r>
            <a:r>
              <a:rPr lang="el-GR" sz="1600" dirty="0" smtClean="0"/>
              <a:t>Πηγή:</a:t>
            </a:r>
            <a:r>
              <a:rPr lang="en-US" sz="1600" dirty="0" smtClean="0"/>
              <a:t>http</a:t>
            </a:r>
            <a:r>
              <a:rPr lang="en-US" sz="1600" dirty="0"/>
              <a:t>://dic.academic.ru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3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8/9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50. </a:t>
            </a:r>
            <a:r>
              <a:rPr lang="el-GR" sz="1600" dirty="0"/>
              <a:t>© </a:t>
            </a:r>
            <a:r>
              <a:rPr lang="en-US" sz="1600" dirty="0"/>
              <a:t>The McGraw Hill </a:t>
            </a:r>
            <a:r>
              <a:rPr lang="en-US" sz="1600" dirty="0" err="1"/>
              <a:t>Companies.Inc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http://pt.slideshare.net/jackiecarl/24-fishes. </a:t>
            </a:r>
            <a:r>
              <a:rPr lang="el-GR" sz="1600" dirty="0"/>
              <a:t>Πηγή:</a:t>
            </a:r>
            <a:r>
              <a:rPr lang="en-US" sz="1600" dirty="0"/>
              <a:t>http://pt.slideshare.net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51. </a:t>
            </a:r>
            <a:r>
              <a:rPr lang="el-GR" sz="1600" dirty="0"/>
              <a:t>Σύνδεσμος: </a:t>
            </a:r>
            <a:r>
              <a:rPr lang="en-US" sz="1600" dirty="0"/>
              <a:t>https://anartiseto.wordpress.com/2012/02/19/%CE%B9%CF%80%CF%80%CF%8C%CE%BA%CE%B1%CE%BC%CF%80%CE%BF%CF%82-%CE%BF-%CE%BC%CE%BF%CE%BD%CE%B1%CE%B4%CE%B9%CE%BA%CF%8C%CF%82-%CE%BC%CF%80%CE%B1%CE%BC%CF%80%CE%AC%CF%82-%CF%80%CE%BF%CF%85-%CE%B3%CE%B5-2/. </a:t>
            </a:r>
            <a:r>
              <a:rPr lang="el-GR" sz="1600" dirty="0"/>
              <a:t>Πηγή: </a:t>
            </a:r>
            <a:r>
              <a:rPr lang="en-US" sz="1600" dirty="0"/>
              <a:t>https://anartiseto.wordpress.com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52</a:t>
            </a:r>
            <a:r>
              <a:rPr lang="el-GR" sz="1600" dirty="0"/>
              <a:t>. </a:t>
            </a:r>
            <a:r>
              <a:rPr lang="en-US" sz="1600" dirty="0"/>
              <a:t>Konrad P. Schmidt © HANOIFISHING.COM . </a:t>
            </a:r>
            <a:r>
              <a:rPr lang="el-GR" sz="1600" dirty="0"/>
              <a:t>Σύνδεσμος: </a:t>
            </a:r>
            <a:r>
              <a:rPr lang="en-US" sz="1600" dirty="0"/>
              <a:t>http://www.hanoifishing.com/NewsDetail.aspx?newsID=151. </a:t>
            </a:r>
            <a:r>
              <a:rPr lang="el-GR" sz="1600" dirty="0"/>
              <a:t>Πηγή: </a:t>
            </a:r>
            <a:r>
              <a:rPr lang="en-US" sz="1600" dirty="0"/>
              <a:t>http://www.hanoifishing.com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53. </a:t>
            </a:r>
            <a:r>
              <a:rPr lang="en-US" sz="1600" dirty="0"/>
              <a:t>Konrad P. Schmidt. © </a:t>
            </a:r>
            <a:r>
              <a:rPr lang="en-US" sz="1600" dirty="0" err="1"/>
              <a:t>Inseparabile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http://www.inseparabile.com/pesci/spinarello.htm. </a:t>
            </a:r>
            <a:r>
              <a:rPr lang="el-GR" sz="1600" dirty="0"/>
              <a:t>Πηγή:</a:t>
            </a:r>
            <a:r>
              <a:rPr lang="en-US" sz="1600" dirty="0"/>
              <a:t>http://www.inseparabile.com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54. </a:t>
            </a:r>
            <a:r>
              <a:rPr lang="en-US" sz="1600" dirty="0"/>
              <a:t>Copyright © 2005-2013 </a:t>
            </a:r>
            <a:r>
              <a:rPr lang="az-Cyrl-AZ" sz="1600" dirty="0"/>
              <a:t>Евстафьев Игорь Леонидович. Все права защищены. </a:t>
            </a:r>
            <a:r>
              <a:rPr lang="el-GR" sz="1600" dirty="0"/>
              <a:t>Σύνδεσμος:</a:t>
            </a:r>
            <a:r>
              <a:rPr lang="en-US" sz="1600" dirty="0"/>
              <a:t>http://www.zooeco.com/0-rib/0-ribi3-25-20-1.html.  </a:t>
            </a:r>
            <a:r>
              <a:rPr lang="el-GR" sz="1600" dirty="0"/>
              <a:t>Πηγή: </a:t>
            </a:r>
            <a:r>
              <a:rPr lang="en-US" sz="1600" dirty="0"/>
              <a:t>http://www.zooeco.com.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55. </a:t>
            </a:r>
            <a:r>
              <a:rPr lang="en-US" sz="1600" dirty="0" err="1"/>
              <a:t>Licencia</a:t>
            </a:r>
            <a:r>
              <a:rPr lang="en-US" sz="1600" dirty="0"/>
              <a:t> Creative Commons Wikifaunia.com </a:t>
            </a:r>
            <a:r>
              <a:rPr lang="en-US" sz="1600" dirty="0" err="1"/>
              <a:t>está</a:t>
            </a:r>
            <a:r>
              <a:rPr lang="en-US" sz="1600" dirty="0"/>
              <a:t> </a:t>
            </a:r>
            <a:r>
              <a:rPr lang="en-US" sz="1600" dirty="0" err="1"/>
              <a:t>distribuido</a:t>
            </a:r>
            <a:r>
              <a:rPr lang="en-US" sz="1600" dirty="0"/>
              <a:t> </a:t>
            </a:r>
            <a:r>
              <a:rPr lang="en-US" sz="1600" dirty="0" err="1"/>
              <a:t>bajo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Licencia</a:t>
            </a:r>
            <a:r>
              <a:rPr lang="en-US" sz="1600" dirty="0"/>
              <a:t> Creative Commons </a:t>
            </a:r>
            <a:r>
              <a:rPr lang="en-US" sz="1600" dirty="0" err="1"/>
              <a:t>Atribución</a:t>
            </a:r>
            <a:r>
              <a:rPr lang="en-US" sz="1600" dirty="0"/>
              <a:t> 4.0 </a:t>
            </a:r>
            <a:r>
              <a:rPr lang="en-US" sz="1600" dirty="0" err="1"/>
              <a:t>Internacional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http://wikifaunia.com/animales-acuaticos/salmon/. </a:t>
            </a:r>
            <a:r>
              <a:rPr lang="el-GR" sz="1600" dirty="0"/>
              <a:t>Πηγή: </a:t>
            </a:r>
            <a:r>
              <a:rPr lang="en-US" sz="1600" dirty="0"/>
              <a:t>http://wikifaunia.com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56.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0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9/9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57. </a:t>
            </a:r>
            <a:r>
              <a:rPr lang="el-GR" sz="1600" dirty="0"/>
              <a:t>Σύνδεσμος: </a:t>
            </a:r>
            <a:r>
              <a:rPr lang="en-US" sz="1600" dirty="0"/>
              <a:t>https://beatrikn.wordpress.com/2007/10/07/%CF%87%CE%B9%CE%BC%CE%B1%CE%B9%CF%81%CE%B1-ximaera-%CE%B7-%CE%AD%CE%BD%CE%BD%CE%BF%CE%B9%CE%B1-%CE%BA%CE%B1%CE%B9-%CE%BC%CE%BF%CF%81%CF%86%CE%AD%CF%82-%CF%84%CE%B7%CF%82/ </a:t>
            </a:r>
            <a:r>
              <a:rPr lang="el-GR" sz="1600" dirty="0"/>
              <a:t>Πηγή:  </a:t>
            </a:r>
            <a:r>
              <a:rPr lang="en-US" sz="1600" dirty="0"/>
              <a:t>Rat Chimaera Fish Stock Footage – SD to HD High Definition Rat Chimaera Fish Video Clips at Ocean Footage.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58. </a:t>
            </a:r>
            <a:r>
              <a:rPr lang="el-GR" sz="1600" dirty="0"/>
              <a:t>Γοφάρι_(</a:t>
            </a:r>
            <a:r>
              <a:rPr lang="en-US" sz="1600" dirty="0" err="1"/>
              <a:t>Temnodom_saltator</a:t>
            </a:r>
            <a:r>
              <a:rPr lang="en-US" sz="1600" dirty="0"/>
              <a:t>).jpg.  ‎© GAIA </a:t>
            </a:r>
            <a:r>
              <a:rPr lang="el-GR" sz="1600" dirty="0"/>
              <a:t>ΕΠΙΧΕΙΡΕΙΝ 2013 – 2015. Σύνδεσμος: </a:t>
            </a:r>
            <a:r>
              <a:rPr lang="en-US" sz="1600" dirty="0"/>
              <a:t>http://www.gaiapedia.gr/gaiapedia/index.php/%CE%95%CE%AF%CE%B4%CE%B7_%CF%88%CE%B1%CF%81%CE%B9%CF%8E%CE%BD_%CE%B5%CE%BB%CE%BB%CE%B7%CE%BD%CE%B9%CE%BA%CF%8E%CE%BD_%CE%B8%CE%B1%CE%BB%CE%B1%CF%83%CF%83%CF%8E%CE%BD.  </a:t>
            </a:r>
            <a:r>
              <a:rPr lang="el-GR" sz="1600" dirty="0"/>
              <a:t>Πηγή:</a:t>
            </a:r>
            <a:r>
              <a:rPr lang="en-US" sz="1600" dirty="0"/>
              <a:t>http://www.gaiapedia.gr.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2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711" y="351609"/>
            <a:ext cx="8409024" cy="1325563"/>
          </a:xfrm>
          <a:noFill/>
          <a:ln w="38100"/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Ηλικία κατά την πρώτη ωριμότητα</a:t>
            </a:r>
            <a:r>
              <a:rPr lang="en-US" sz="4000" dirty="0" smtClean="0"/>
              <a:t> 2/4</a:t>
            </a:r>
            <a:endParaRPr lang="el-GR" sz="4000" dirty="0" smtClean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 err="1"/>
              <a:t>Θηκογράμματα</a:t>
            </a:r>
            <a:r>
              <a:rPr lang="el-GR" sz="2000" b="1" dirty="0"/>
              <a:t> του GSI ανά ηλικία	</a:t>
            </a:r>
            <a:r>
              <a:rPr lang="el-GR" sz="2000" b="1" dirty="0" smtClean="0"/>
              <a:t>.</a:t>
            </a:r>
            <a:endParaRPr lang="el-GR" sz="2000" b="1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/>
              <a:t>Ξεχωριστή ανάλυση για αρσενικά και </a:t>
            </a:r>
            <a:r>
              <a:rPr lang="el-GR" sz="2000" b="1" dirty="0" smtClean="0"/>
              <a:t>θηλυκά.</a:t>
            </a:r>
            <a:endParaRPr lang="el-GR" sz="2000" b="1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000" b="1" dirty="0"/>
              <a:t>Διαφορά στην ελάχιστη ηλικία στα δύο </a:t>
            </a:r>
            <a:r>
              <a:rPr lang="el-GR" sz="2000" b="1" dirty="0" smtClean="0"/>
              <a:t>φύλλα.</a:t>
            </a:r>
            <a:r>
              <a:rPr lang="el-GR" sz="2000" b="1" dirty="0">
                <a:solidFill>
                  <a:schemeClr val="accent6">
                    <a:lumMod val="50000"/>
                  </a:schemeClr>
                </a:solidFill>
              </a:rPr>
              <a:t>		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l-GR" sz="2000" b="1" dirty="0" smtClean="0"/>
              <a:t>	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314" y="2332893"/>
            <a:ext cx="4321374" cy="345754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Αναπαραγωγή (Διάλεξη 2η)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39953" y="55682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2357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6000</Words>
  <Application>Microsoft Office PowerPoint</Application>
  <PresentationFormat>On-screen Show (4:3)</PresentationFormat>
  <Paragraphs>859</Paragraphs>
  <Slides>84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Θέμα του Office</vt:lpstr>
      <vt:lpstr>Ιχθυολογία</vt:lpstr>
      <vt:lpstr>Περίοδος Αναπαραγωγής</vt:lpstr>
      <vt:lpstr>Μέθοδοι μελέτης</vt:lpstr>
      <vt:lpstr>Περίοδος αναπαραγωγής του είδους Crenicichla menezesi (Perciformes: Cichlidae)</vt:lpstr>
      <vt:lpstr>Γοναδοσωματικός δείκτης</vt:lpstr>
      <vt:lpstr>Περίοδος αναπαραγωγής του είδους  Boops boops (Perciformes: Sparidae)</vt:lpstr>
      <vt:lpstr>Γεννητική Ωριμότητα</vt:lpstr>
      <vt:lpstr>Μήκος κατά την πρώτη ωριμότητα 1/3</vt:lpstr>
      <vt:lpstr>Ηλικία κατά την πρώτη ωριμότητα 2/4</vt:lpstr>
      <vt:lpstr>Μήκος κατά την πρώτη ωριμότητα 3/4</vt:lpstr>
      <vt:lpstr>Size and age at sexual maturity of female bluefin tuna (Thunnus thynnus L. 1758) from the Mediterranean Sea</vt:lpstr>
      <vt:lpstr>Γαύρος  (Engraulis encrasicolus, L.) Υψηλή γονιμότητα, πολλαπλός ωοαποθέτης “r – strategy”</vt:lpstr>
      <vt:lpstr>Squalus blainville Kousteni &amp; Megalofonou (in press)</vt:lpstr>
      <vt:lpstr>Dover sole (Microstomus pacificus)</vt:lpstr>
      <vt:lpstr>Συγχρονισμός στην γονιμοποίηση</vt:lpstr>
      <vt:lpstr>Ρόλος των ορμονών 1/2</vt:lpstr>
      <vt:lpstr>Ρόλος των ορμονών 2/2</vt:lpstr>
      <vt:lpstr>Παράγοντας Θερμοκρασία</vt:lpstr>
      <vt:lpstr>Παράγοντας ορμόνες 1/3</vt:lpstr>
      <vt:lpstr>Παράγοντας ορμόνες 2/3</vt:lpstr>
      <vt:lpstr>Παράγοντας ορμόνες 3/3</vt:lpstr>
      <vt:lpstr>Ωοτοκία σε καθορισμένη ώρα</vt:lpstr>
      <vt:lpstr>Τα μυστήρια του ενστίκτου;</vt:lpstr>
      <vt:lpstr>Άλλες προσαρμογές</vt:lpstr>
      <vt:lpstr>Ιδιαίτεροι χρωματισμοί Μορφολογικές αλλαγές</vt:lpstr>
      <vt:lpstr>Μέγεθος</vt:lpstr>
      <vt:lpstr>Εξωτερικοί σχηματισμοί</vt:lpstr>
      <vt:lpstr>Πτερύγια 1/2</vt:lpstr>
      <vt:lpstr>Πτερύγια 2/2</vt:lpstr>
      <vt:lpstr>Οδοντοφυϊα</vt:lpstr>
      <vt:lpstr>Ιδιαίτεροι χρωματισμοί – Μορφολογικές αλλαγές 1/2</vt:lpstr>
      <vt:lpstr>Ιδιαίτεροι χρωματισμοί – Μορφολογικές αλλαγές 2/2</vt:lpstr>
      <vt:lpstr>Σεξουαλικά μηνύματα και συμπεριφορά ερωτοτροπίας</vt:lpstr>
      <vt:lpstr>Συμπεριφορά κατά το ζευγάρωμα</vt:lpstr>
      <vt:lpstr>‘Αλλα σεξουαλικά μηνύματα</vt:lpstr>
      <vt:lpstr>Πολυγαμία</vt:lpstr>
      <vt:lpstr>Μονογαμική συμπεριφορά;</vt:lpstr>
      <vt:lpstr>Ερωτοτροπία</vt:lpstr>
      <vt:lpstr>Ο χορευτής μπακαλιάρος 1/2</vt:lpstr>
      <vt:lpstr>Ο χορευτής μπακαλιάρος 2/2</vt:lpstr>
      <vt:lpstr>Βίαιο ζευγάρωμα 1/2</vt:lpstr>
      <vt:lpstr>Βίαιο ζευγάρωμα 2/2</vt:lpstr>
      <vt:lpstr>Επιλογή τόπου αναπαραγωγής</vt:lpstr>
      <vt:lpstr>Ζευγάρωμα στην άβυσσο 1/2</vt:lpstr>
      <vt:lpstr>Ζευγάρωμα στην άβυσσο 2/2</vt:lpstr>
      <vt:lpstr>¨Διαστροφές¨</vt:lpstr>
      <vt:lpstr>Γονική φροντίδα</vt:lpstr>
      <vt:lpstr>Προσαρμογές για  την επιβίωση των αυγών 1/7</vt:lpstr>
      <vt:lpstr>Προσαρμογές για  την επιβίωση των αυγών 2/7</vt:lpstr>
      <vt:lpstr>Προσαρμογές για  την επιβίωση των αυγών 3/7</vt:lpstr>
      <vt:lpstr>Προσαρμογές για  την επιβίωση των αυγών 4/7</vt:lpstr>
      <vt:lpstr>Προσαρμογές για  την επιβίωση των αυγών 5/7</vt:lpstr>
      <vt:lpstr>Προσαρμογές για  την επιβίωση των αυγών 6/7</vt:lpstr>
      <vt:lpstr>Προσαρμογές για  την επιβίωση των αυγών 7/7</vt:lpstr>
      <vt:lpstr>Θηλυκή πρωτοβουλία στη φροντίδα</vt:lpstr>
      <vt:lpstr>Ζωοτοκία</vt:lpstr>
      <vt:lpstr>Ρόλος των αρσενικών  στη φύλαξη των αυγών</vt:lpstr>
      <vt:lpstr>Πατρική φροντίδα 1/3</vt:lpstr>
      <vt:lpstr>Πατρική φροντίδα 2/3</vt:lpstr>
      <vt:lpstr>Πατρική φροντίδα 3/3</vt:lpstr>
      <vt:lpstr>Αναπαραγωγικές μεταναστεύσεις</vt:lpstr>
      <vt:lpstr>Χέλι 1/2</vt:lpstr>
      <vt:lpstr>Χέλι 2/2</vt:lpstr>
      <vt:lpstr>Σολομός 1/2</vt:lpstr>
      <vt:lpstr>Σολομός 2/2</vt:lpstr>
      <vt:lpstr>Παρασιτισμός</vt:lpstr>
      <vt:lpstr>Προστατευτικές θήκες</vt:lpstr>
      <vt:lpstr>Η αναπαραγωγική περίοδος  δεν είναι συγκεκριμένη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1/9</vt:lpstr>
      <vt:lpstr>Σημείωμα  Χρήσης Έργων Τρίτων 2/9</vt:lpstr>
      <vt:lpstr>Σημείωμα  Χρήσης Έργων Τρίτων 3/9</vt:lpstr>
      <vt:lpstr>Σημείωμα  Χρήσης Έργων Τρίτων 4/9</vt:lpstr>
      <vt:lpstr>Σημείωμα  Χρήσης Έργων Τρίτων 5/9</vt:lpstr>
      <vt:lpstr>Σημείωμα  Χρήσης Έργων Τρίτων 6/9</vt:lpstr>
      <vt:lpstr>Σημείωμα  Χρήσης Έργων Τρίτων 7/9</vt:lpstr>
      <vt:lpstr>Σημείωμα  Χρήσης Έργων Τρίτων 8/9</vt:lpstr>
      <vt:lpstr>Σημείωμα  Χρήσης Έργων Τρίτων 9/9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Grammateia</cp:lastModifiedBy>
  <cp:revision>285</cp:revision>
  <dcterms:created xsi:type="dcterms:W3CDTF">2015-03-24T06:43:16Z</dcterms:created>
  <dcterms:modified xsi:type="dcterms:W3CDTF">2016-10-19T12:31:38Z</dcterms:modified>
</cp:coreProperties>
</file>