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sldIdLst>
    <p:sldId id="394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395" r:id="rId19"/>
    <p:sldId id="290" r:id="rId20"/>
    <p:sldId id="295" r:id="rId21"/>
    <p:sldId id="416" r:id="rId22"/>
    <p:sldId id="397" r:id="rId23"/>
    <p:sldId id="291" r:id="rId24"/>
    <p:sldId id="294" r:id="rId25"/>
    <p:sldId id="398" r:id="rId26"/>
    <p:sldId id="399" r:id="rId27"/>
  </p:sldIdLst>
  <p:sldSz cx="9144000" cy="6858000" type="screen4x3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94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395"/>
            <p14:sldId id="290"/>
            <p14:sldId id="295"/>
            <p14:sldId id="416"/>
            <p14:sldId id="397"/>
            <p14:sldId id="291"/>
            <p14:sldId id="294"/>
          </p14:sldIdLst>
        </p14:section>
        <p14:section name="Untitled Section" id="{0F1CB131-A6BD-43D0-B8D4-1F27CEF7A05E}">
          <p14:sldIdLst>
            <p14:sldId id="398"/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7" autoAdjust="0"/>
    <p:restoredTop sz="88192" autoAdjust="0"/>
  </p:normalViewPr>
  <p:slideViewPr>
    <p:cSldViewPr>
      <p:cViewPr varScale="1">
        <p:scale>
          <a:sx n="109" d="100"/>
          <a:sy n="109" d="100"/>
        </p:scale>
        <p:origin x="1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52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86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77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097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54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84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Ειδική εισαγωγή - Τα συνοπτικά Ευαγγέλια ΙΙ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Ειδική εισαγωγή - Τα συνοπτικά Ευαγγέλια ΙΙ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Ειδική εισαγωγή - Τα συνοπτικά Ευαγγέλια ΙΙ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Ειδική εισαγωγή - Τα συνοπτικά Ευαγγέλια ΙΙ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Ειδική εισαγωγή - Τα συνοπτικά Ευαγγέλια ΙΙ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Ειδική εισαγωγή - Τα συνοπτικά Ευαγγέλια ΙΙ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Ειδική εισαγωγή - Τα συνοπτικά Ευαγγέλια ΙΙ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SOCTHEOL14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://opencourses.uoa.gr/courses/SOCTHEOL2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ota.ru/forum/images/75/75525.jpe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1.staticflickr.com/9/8283/7841749846_dcef18f56d_b.jpg" TargetMode="External"/><Relationship Id="rId5" Type="http://schemas.openxmlformats.org/officeDocument/2006/relationships/hyperlink" Target="http://crete.chez.com/N17/IMAGES/la_cene.jpg" TargetMode="External"/><Relationship Id="rId4" Type="http://schemas.openxmlformats.org/officeDocument/2006/relationships/hyperlink" Target="https://greekastrologer.files.wordpress.com/2015/02/c3760-byzantinereligiousbook.jpg?w=50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yencollection.com/media/djcatalog2/images/ussher-gospels-ms-230_f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/>
          </a:bodyPr>
          <a:lstStyle/>
          <a:p>
            <a:r>
              <a:rPr lang="el-GR" altLang="el-GR" sz="4200" dirty="0" smtClean="0">
                <a:solidFill>
                  <a:srgbClr val="5075BC"/>
                </a:solidFill>
              </a:rPr>
              <a:t>Ερμηνεία των Πράξεων </a:t>
            </a:r>
            <a:r>
              <a:rPr lang="el-GR" altLang="el-GR" sz="4200" dirty="0">
                <a:solidFill>
                  <a:srgbClr val="5075BC"/>
                </a:solidFill>
              </a:rPr>
              <a:t>των Αποστόλων</a:t>
            </a:r>
            <a:endParaRPr lang="el-GR" sz="42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alt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alt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1.2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Ειδική εισαγωγή - Τα συνοπτικά Ευαγγέλια ΙΙ</a:t>
            </a:r>
            <a:endParaRPr lang="el-GR" sz="2800" dirty="0"/>
          </a:p>
          <a:p>
            <a:endParaRPr lang="en-US" sz="2800" dirty="0" smtClean="0"/>
          </a:p>
          <a:p>
            <a:r>
              <a:rPr lang="el-GR" sz="2800" dirty="0" smtClean="0"/>
              <a:t>Σωτήριος Δεσπότης</a:t>
            </a:r>
            <a:endParaRPr lang="el-GR" sz="2800" dirty="0"/>
          </a:p>
          <a:p>
            <a:r>
              <a:rPr lang="el-GR" sz="2800" dirty="0"/>
              <a:t>Θεολογική </a:t>
            </a:r>
            <a:r>
              <a:rPr lang="el-GR" sz="2800" dirty="0" smtClean="0"/>
              <a:t>Σχολή</a:t>
            </a:r>
            <a:endParaRPr lang="en-US" sz="2800" dirty="0" smtClean="0"/>
          </a:p>
          <a:p>
            <a:r>
              <a:rPr lang="el-GR" sz="2800" dirty="0"/>
              <a:t>Τμήμα Κοινωνικής Θεολογίας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9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ΠΡΑΞΕΙΣ ΤΩΝ ΑΠΟΣΤΟΛΩΝ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l-GR" dirty="0"/>
              <a:t>Το βιβλίο περιγράφει τη δραστηριότητα των δύο κορυφαίων Αποστόλων, Πέτρου και </a:t>
            </a:r>
            <a:r>
              <a:rPr lang="el-GR" dirty="0" smtClean="0"/>
              <a:t>Παύλου.</a:t>
            </a:r>
            <a:endParaRPr lang="el-GR" dirty="0"/>
          </a:p>
          <a:p>
            <a:pPr>
              <a:buFont typeface="Wingdings" pitchFamily="2" charset="2"/>
              <a:buChar char="v"/>
              <a:defRPr/>
            </a:pPr>
            <a:r>
              <a:rPr lang="el-GR" dirty="0"/>
              <a:t>Μνεία στον Ιούδα, Ιωάννη και </a:t>
            </a:r>
            <a:r>
              <a:rPr lang="el-GR" dirty="0" smtClean="0"/>
              <a:t>Ιάκωβο.</a:t>
            </a:r>
            <a:endParaRPr lang="el-GR" dirty="0"/>
          </a:p>
          <a:p>
            <a:pPr>
              <a:buFont typeface="Wingdings" pitchFamily="2" charset="2"/>
              <a:buChar char="v"/>
              <a:defRPr/>
            </a:pPr>
            <a:r>
              <a:rPr lang="el-GR" dirty="0"/>
              <a:t>Άλλες μορφές της πρώτης εκκλησίας που ανέπτυξαν δραστηριότητα όπως π.χ. οι Βαρνάβας, Στέφανος, Φίλιππος και </a:t>
            </a:r>
            <a:r>
              <a:rPr lang="el-GR" dirty="0" err="1"/>
              <a:t>Απολλώς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Θέση περιεχομένου 4" descr="Church of Panagia Kera in Krista - Crete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1939131"/>
            <a:ext cx="3251200" cy="3848100"/>
          </a:xfrm>
        </p:spPr>
      </p:pic>
      <p:sp>
        <p:nvSpPr>
          <p:cNvPr id="6" name="TextBox 5"/>
          <p:cNvSpPr txBox="1"/>
          <p:nvPr/>
        </p:nvSpPr>
        <p:spPr>
          <a:xfrm>
            <a:off x="8293100" y="5499199"/>
            <a:ext cx="3650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1500" dirty="0" smtClean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7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Συγγραφέας, παραλήπτης και σκοπός του βιβλίου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40000" indent="-540000">
              <a:buFont typeface="Wingdings" pitchFamily="2" charset="2"/>
              <a:buChar char="q"/>
              <a:defRPr/>
            </a:pPr>
            <a:r>
              <a:rPr lang="el-GR" b="1" u="sng" dirty="0"/>
              <a:t>Λουκάς: </a:t>
            </a:r>
          </a:p>
          <a:p>
            <a:pPr marL="828000" lvl="1" indent="-360000">
              <a:buFont typeface="Wingdings" pitchFamily="2" charset="2"/>
              <a:buAutoNum type="romanUcPeriod"/>
              <a:defRPr/>
            </a:pPr>
            <a:r>
              <a:rPr lang="el-GR" sz="3100" dirty="0"/>
              <a:t>Ταυτότητα λεξιλογίου, ύφους, θεολογικών </a:t>
            </a:r>
            <a:r>
              <a:rPr lang="el-GR" sz="3100" dirty="0" smtClean="0"/>
              <a:t>διδασκαλιών.</a:t>
            </a:r>
            <a:endParaRPr lang="el-GR" sz="3100" dirty="0"/>
          </a:p>
          <a:p>
            <a:pPr marL="828000" lvl="1" indent="-360000">
              <a:buFont typeface="Wingdings" pitchFamily="2" charset="2"/>
              <a:buAutoNum type="romanUcPeriod"/>
              <a:defRPr/>
            </a:pPr>
            <a:r>
              <a:rPr lang="el-GR" sz="3100" dirty="0"/>
              <a:t>Αφιέρωση στο ίδιο πρόσωπο, το </a:t>
            </a:r>
            <a:r>
              <a:rPr lang="el-GR" sz="3100" dirty="0" smtClean="0"/>
              <a:t>Θεόφιλο.</a:t>
            </a:r>
            <a:endParaRPr lang="el-GR" sz="3100" dirty="0"/>
          </a:p>
          <a:p>
            <a:pPr marL="828000" lvl="1" indent="-360000">
              <a:buFont typeface="Wingdings" pitchFamily="2" charset="2"/>
              <a:buAutoNum type="romanUcPeriod"/>
              <a:defRPr/>
            </a:pPr>
            <a:r>
              <a:rPr lang="el-GR" sz="3100" dirty="0"/>
              <a:t>«Ημείς» </a:t>
            </a:r>
            <a:r>
              <a:rPr lang="el-GR" sz="3100" dirty="0" smtClean="0"/>
              <a:t>εδάφια.</a:t>
            </a:r>
            <a:endParaRPr lang="el-GR" sz="3100" dirty="0"/>
          </a:p>
          <a:p>
            <a:pPr marL="540000" indent="-540000">
              <a:buFont typeface="Wingdings" pitchFamily="2" charset="2"/>
              <a:buChar char="q"/>
              <a:defRPr/>
            </a:pPr>
            <a:r>
              <a:rPr lang="el-GR" b="1" u="sng" dirty="0"/>
              <a:t>Σκοπός:</a:t>
            </a:r>
          </a:p>
          <a:p>
            <a:pPr marL="540000" indent="-540000">
              <a:buNone/>
              <a:defRPr/>
            </a:pPr>
            <a:r>
              <a:rPr lang="el-GR" dirty="0"/>
              <a:t>	Το φως και το μήνυμα του ευαγγελίου μεταφέρεται από πόλη σε πόλη κι έτσι από τη μητέρα εκκλησία, τα Ιεροσόλυμα, φθάνει τελικά μέχρι την πρωτεύουσα της ρωμαϊκής αυτοκρατορίας τη Ρώμη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56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ΠΕΡΙΕΧΟΜΕΝΟ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u="sng" dirty="0"/>
              <a:t>Προοίμιο</a:t>
            </a:r>
            <a:r>
              <a:rPr lang="el-GR" dirty="0"/>
              <a:t>: εμφανίσεις του Αναστημένου Χριστού (1:1-11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Η εκκλησία των Ιεροσολύμων (1:12-8:3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Οι πρώτες ιεραποστολές. Διάδοση του ευαγγελίου στη Σαμάρεια και την Αντιόχεια κ.α.(8:4-12:25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Πρώτη ιεραποστολική περιοδεία του Παύλου. Σύνοδος Ιεροσολύμων (13:1-15:35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Δεύτερη ιεραποστολική περιοδεία του Παύλου (15:36-18:28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Τρίτη ιεραποστολική περιοδεία του Παύλου. Σύλληψη και φυλάκισή του (19:1-26:32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Ταξίδι στη </a:t>
            </a:r>
            <a:r>
              <a:rPr lang="el-GR" dirty="0" smtClean="0"/>
              <a:t>Ρώμη - διετής </a:t>
            </a:r>
            <a:r>
              <a:rPr lang="el-GR" dirty="0"/>
              <a:t>φυλάκιση (27-28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04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04000" indent="-504000">
              <a:defRPr/>
            </a:pPr>
            <a:r>
              <a:rPr lang="el-GR" b="1" dirty="0"/>
              <a:t>Αυτόπτες μάρτυρες</a:t>
            </a:r>
          </a:p>
          <a:p>
            <a:pPr marL="504000" indent="-504000">
              <a:defRPr/>
            </a:pPr>
            <a:r>
              <a:rPr lang="el-GR" b="1" dirty="0"/>
              <a:t>Συνόψεις ή</a:t>
            </a:r>
            <a:r>
              <a:rPr lang="en-US" b="1" dirty="0"/>
              <a:t> </a:t>
            </a:r>
            <a:r>
              <a:rPr lang="en-US" b="1" dirty="0" err="1"/>
              <a:t>Summaria</a:t>
            </a:r>
            <a:endParaRPr lang="el-GR" b="1" dirty="0"/>
          </a:p>
          <a:p>
            <a:pPr marL="504000" indent="-504000">
              <a:defRPr/>
            </a:pPr>
            <a:r>
              <a:rPr lang="el-GR" b="1" dirty="0"/>
              <a:t>Λόγοι:</a:t>
            </a:r>
          </a:p>
          <a:p>
            <a:pPr marL="904050" lvl="1" indent="-504000">
              <a:buFont typeface="Wingdings" pitchFamily="2" charset="2"/>
              <a:buAutoNum type="romanUcPeriod"/>
              <a:defRPr/>
            </a:pPr>
            <a:r>
              <a:rPr lang="el-GR" sz="2600" dirty="0"/>
              <a:t>7 λόγοι του Πέτρου</a:t>
            </a:r>
          </a:p>
          <a:p>
            <a:pPr marL="904050" lvl="1" indent="-504000">
              <a:buFont typeface="Wingdings" pitchFamily="2" charset="2"/>
              <a:buAutoNum type="romanUcPeriod"/>
              <a:defRPr/>
            </a:pPr>
            <a:r>
              <a:rPr lang="el-GR" sz="2600" dirty="0"/>
              <a:t>6 λόγοι του Παύλου</a:t>
            </a:r>
          </a:p>
          <a:p>
            <a:pPr marL="904050" lvl="1" indent="-504000">
              <a:buFont typeface="Wingdings" pitchFamily="2" charset="2"/>
              <a:buAutoNum type="romanUcPeriod"/>
              <a:defRPr/>
            </a:pPr>
            <a:r>
              <a:rPr lang="el-GR" sz="2600" dirty="0"/>
              <a:t>1 του Στεφάνου</a:t>
            </a:r>
          </a:p>
          <a:p>
            <a:pPr marL="904050" lvl="1" indent="-504000">
              <a:buFont typeface="Wingdings" pitchFamily="2" charset="2"/>
              <a:buAutoNum type="romanUcPeriod"/>
              <a:defRPr/>
            </a:pPr>
            <a:r>
              <a:rPr lang="el-GR" sz="2600" dirty="0"/>
              <a:t>1 του </a:t>
            </a:r>
            <a:r>
              <a:rPr lang="el-GR" sz="2600" dirty="0" smtClean="0"/>
              <a:t>Ιακώβου</a:t>
            </a:r>
            <a:endParaRPr lang="el-GR" sz="2600" dirty="0"/>
          </a:p>
        </p:txBody>
      </p:sp>
      <p:pic>
        <p:nvPicPr>
          <p:cNvPr id="5" name="Θέση περιεχομένου 4" descr="Πορτρέτο του Αγ. Λουκά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88" y="1805781"/>
            <a:ext cx="3468624" cy="4114800"/>
          </a:xfrm>
        </p:spPr>
      </p:pic>
      <p:sp>
        <p:nvSpPr>
          <p:cNvPr id="6" name="TextBox 5"/>
          <p:cNvSpPr txBox="1"/>
          <p:nvPr/>
        </p:nvSpPr>
        <p:spPr>
          <a:xfrm>
            <a:off x="8401812" y="5632549"/>
            <a:ext cx="3650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1500" dirty="0" smtClean="0"/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4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ΧΡΟΝΟΣ ΚΑΙ ΤΟΠΟΣ ΣΥΓΓΡΑΦΗΣ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8000" indent="-6480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l-GR" sz="2800" dirty="0"/>
              <a:t> </a:t>
            </a:r>
            <a:r>
              <a:rPr lang="el-GR" sz="2800" b="1" u="sng" dirty="0"/>
              <a:t>Χρόνος:</a:t>
            </a:r>
            <a:r>
              <a:rPr lang="el-GR" sz="2800" dirty="0"/>
              <a:t> </a:t>
            </a:r>
          </a:p>
          <a:p>
            <a:pPr marL="648000" indent="-648000">
              <a:lnSpc>
                <a:spcPct val="90000"/>
              </a:lnSpc>
              <a:buNone/>
              <a:defRPr/>
            </a:pPr>
            <a:r>
              <a:rPr lang="el-GR" sz="2800" dirty="0"/>
              <a:t>Διάφορες απόψεις όπως </a:t>
            </a:r>
          </a:p>
          <a:p>
            <a:pPr marL="1048050" lvl="1" indent="-648000">
              <a:lnSpc>
                <a:spcPct val="90000"/>
              </a:lnSpc>
              <a:buFont typeface="Wingdings" pitchFamily="2" charset="2"/>
              <a:buAutoNum type="romanUcPeriod"/>
              <a:defRPr/>
            </a:pPr>
            <a:r>
              <a:rPr lang="el-GR" dirty="0"/>
              <a:t>80-90 μ.Χ.</a:t>
            </a:r>
          </a:p>
          <a:p>
            <a:pPr marL="1048050" lvl="1" indent="-648000">
              <a:lnSpc>
                <a:spcPct val="90000"/>
              </a:lnSpc>
              <a:buFont typeface="Wingdings" pitchFamily="2" charset="2"/>
              <a:buAutoNum type="romanUcPeriod"/>
              <a:defRPr/>
            </a:pPr>
            <a:r>
              <a:rPr lang="el-GR" dirty="0"/>
              <a:t>70-80 μ.Χ.</a:t>
            </a:r>
          </a:p>
          <a:p>
            <a:pPr marL="1048050" lvl="1" indent="-648000">
              <a:lnSpc>
                <a:spcPct val="90000"/>
              </a:lnSpc>
              <a:buFont typeface="Wingdings" pitchFamily="2" charset="2"/>
              <a:buAutoNum type="romanUcPeriod"/>
              <a:defRPr/>
            </a:pPr>
            <a:r>
              <a:rPr lang="el-GR" dirty="0"/>
              <a:t>63-70 μ.Χ.</a:t>
            </a:r>
          </a:p>
          <a:p>
            <a:pPr marL="648000" indent="-6480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l-GR" sz="2800" b="1" u="sng" dirty="0"/>
              <a:t>Τόπος:</a:t>
            </a:r>
          </a:p>
          <a:p>
            <a:pPr marL="648000" indent="-648000">
              <a:lnSpc>
                <a:spcPct val="90000"/>
              </a:lnSpc>
              <a:buNone/>
              <a:defRPr/>
            </a:pPr>
            <a:r>
              <a:rPr lang="el-GR" sz="2800" dirty="0"/>
              <a:t>Ρώμη, Έφεσος, Ελλάδα, αδυναμία </a:t>
            </a:r>
            <a:r>
              <a:rPr lang="el-GR" sz="2800" dirty="0" smtClean="0"/>
              <a:t>προσδιορισμού.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5424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ΧΡΟΝΟΛΟΓΗΣΗ ΤΩΝ ΓΕΓΟΝΟΤΩΝ ΤΩΝ ΠΡΑΞΕΩΝ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Απαρχές της πρώτης εκκλησίας (30-36 μ.Χ.)</a:t>
            </a:r>
          </a:p>
          <a:p>
            <a:r>
              <a:rPr lang="el-GR" dirty="0"/>
              <a:t>Ιεραποστολές στην Ιουδαϊκή διασπορά (36-46 μ.Χ.)</a:t>
            </a:r>
          </a:p>
          <a:p>
            <a:r>
              <a:rPr lang="el-GR" dirty="0"/>
              <a:t>Α΄ Ιεραποστολική Περιοδεία του Παύλου(46-48 μ.Χ.)</a:t>
            </a:r>
          </a:p>
          <a:p>
            <a:r>
              <a:rPr lang="el-GR" dirty="0"/>
              <a:t>Αποστολική Σύνοδος (48-49 μ.Χ.)</a:t>
            </a:r>
          </a:p>
          <a:p>
            <a:r>
              <a:rPr lang="el-GR" dirty="0"/>
              <a:t>Β΄ και Γ΄ Ιεραποστολικές περιοδείες του Παύλου (49-57 μ.Χ.)</a:t>
            </a:r>
          </a:p>
          <a:p>
            <a:r>
              <a:rPr lang="el-GR" dirty="0"/>
              <a:t>Διετής φυλάκιση του Παύλου στην Καισάρεια (58-60 μ.Χ.)</a:t>
            </a:r>
          </a:p>
          <a:p>
            <a:r>
              <a:rPr lang="el-GR" dirty="0"/>
              <a:t>Ταξίδι στη Ρώμη και φυλάκιση (61-63 μ.Χ</a:t>
            </a:r>
            <a:r>
              <a:rPr lang="el-GR" dirty="0" smtClean="0"/>
              <a:t>.)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09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ΠΡΟΒΛΗΜΑ ΤΟΥ ΚΕΙΜΕΝΟΥ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l-GR" b="1" u="sng" dirty="0"/>
              <a:t>ΔΥΟ ΜΟΡΦΕΣ:</a:t>
            </a:r>
          </a:p>
          <a:p>
            <a:pPr>
              <a:lnSpc>
                <a:spcPct val="90000"/>
              </a:lnSpc>
              <a:buNone/>
              <a:defRPr/>
            </a:pPr>
            <a:endParaRPr lang="el-GR" b="1" u="sng" dirty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dirty="0" err="1"/>
              <a:t>Βατικανός</a:t>
            </a:r>
            <a:r>
              <a:rPr lang="el-GR" dirty="0"/>
              <a:t> (Β), Σιναϊτικός </a:t>
            </a:r>
            <a:r>
              <a:rPr lang="en-US" b="1" dirty="0"/>
              <a:t>(</a:t>
            </a:r>
            <a:r>
              <a:rPr lang="he-IL" b="1" dirty="0"/>
              <a:t>א</a:t>
            </a:r>
            <a:r>
              <a:rPr lang="en-US" b="1" dirty="0"/>
              <a:t>)</a:t>
            </a:r>
            <a:r>
              <a:rPr lang="el-GR" dirty="0"/>
              <a:t>, Αλεξανδρινός</a:t>
            </a:r>
            <a:r>
              <a:rPr lang="en-US" dirty="0"/>
              <a:t> (A)</a:t>
            </a:r>
            <a:r>
              <a:rPr lang="el-GR" dirty="0"/>
              <a:t>, </a:t>
            </a:r>
            <a:r>
              <a:rPr lang="el-GR" dirty="0" err="1"/>
              <a:t>Εφραίμ</a:t>
            </a:r>
            <a:r>
              <a:rPr lang="el-GR" dirty="0"/>
              <a:t> </a:t>
            </a:r>
            <a:r>
              <a:rPr lang="en-US" dirty="0"/>
              <a:t>(C) </a:t>
            </a:r>
            <a:r>
              <a:rPr lang="el-GR" dirty="0"/>
              <a:t>και </a:t>
            </a:r>
            <a:r>
              <a:rPr lang="el-GR" dirty="0" err="1"/>
              <a:t>παπύροι</a:t>
            </a:r>
            <a:r>
              <a:rPr lang="el-GR" dirty="0"/>
              <a:t> 45 και 74 και οι αλεξανδρινοί Πατέρες</a:t>
            </a:r>
          </a:p>
          <a:p>
            <a:pPr>
              <a:lnSpc>
                <a:spcPct val="90000"/>
              </a:lnSpc>
              <a:buNone/>
              <a:defRPr/>
            </a:pPr>
            <a:endParaRPr lang="el-GR" dirty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dirty="0"/>
              <a:t>Κώδικας </a:t>
            </a:r>
            <a:r>
              <a:rPr lang="el-GR" dirty="0" err="1"/>
              <a:t>Βέζα</a:t>
            </a:r>
            <a:r>
              <a:rPr lang="en-US" dirty="0"/>
              <a:t> (D)</a:t>
            </a:r>
            <a:r>
              <a:rPr lang="el-GR" dirty="0"/>
              <a:t>, αρχαίες λατινικές μεταφράσεις, παπύρους 38,41 και 48, στους </a:t>
            </a:r>
            <a:r>
              <a:rPr lang="el-GR" dirty="0" err="1"/>
              <a:t>λατίνους</a:t>
            </a:r>
            <a:r>
              <a:rPr lang="el-GR" dirty="0"/>
              <a:t> Πατέρες και στο περιθώριο της </a:t>
            </a:r>
            <a:r>
              <a:rPr lang="el-GR" dirty="0" err="1"/>
              <a:t>Ηρακλειανής</a:t>
            </a:r>
            <a:r>
              <a:rPr lang="el-GR" dirty="0"/>
              <a:t> Συριακής Μετάφρασης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Θέση περιεχομένου 4" descr="The Ussher Gospels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4" y="1775301"/>
            <a:ext cx="4035552" cy="4175760"/>
          </a:xfrm>
        </p:spPr>
      </p:pic>
      <p:sp>
        <p:nvSpPr>
          <p:cNvPr id="6" name="TextBox 5"/>
          <p:cNvSpPr txBox="1"/>
          <p:nvPr/>
        </p:nvSpPr>
        <p:spPr>
          <a:xfrm>
            <a:off x="8320236" y="5838131"/>
            <a:ext cx="3650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1500" dirty="0" smtClean="0"/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4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200" dirty="0">
                <a:solidFill>
                  <a:srgbClr val="5075BC"/>
                </a:solidFill>
              </a:rPr>
              <a:t>Τέλος</a:t>
            </a:r>
          </a:p>
        </p:txBody>
      </p:sp>
    </p:spTree>
    <p:extLst>
      <p:ext uri="{BB962C8B-B14F-4D97-AF65-F5344CB8AC3E}">
        <p14:creationId xmlns:p14="http://schemas.microsoft.com/office/powerpoint/2010/main" val="7370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17000"/>
            <a:ext cx="4248472" cy="1126976"/>
          </a:xfrm>
        </p:spPr>
        <p:txBody>
          <a:bodyPr anchor="ctr">
            <a:normAutofit/>
          </a:bodyPr>
          <a:lstStyle/>
          <a:p>
            <a:r>
              <a:rPr lang="el-GR" sz="2800" dirty="0" smtClean="0"/>
              <a:t>Τα συνοπτικά Ευαγγέλια ΙΙ</a:t>
            </a:r>
            <a:endParaRPr lang="el-GR" sz="2800" dirty="0"/>
          </a:p>
          <a:p>
            <a:r>
              <a:rPr lang="el-GR" sz="2800" dirty="0"/>
              <a:t>(</a:t>
            </a:r>
            <a:r>
              <a:rPr lang="el-GR" sz="2800" dirty="0" smtClean="0"/>
              <a:t>Λουκάς - Πράξεις</a:t>
            </a:r>
            <a:r>
              <a:rPr lang="el-GR" sz="2800" dirty="0"/>
              <a:t>)</a:t>
            </a:r>
          </a:p>
        </p:txBody>
      </p:sp>
      <p:pic>
        <p:nvPicPr>
          <p:cNvPr id="5" name="Εικόνα 4" descr="Απόστολος και Ευαγγελιστής Λουκά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389376" cy="4535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4408" y="5948200"/>
            <a:ext cx="3650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1500" dirty="0" smtClean="0"/>
              <a:t>1</a:t>
            </a:r>
          </a:p>
        </p:txBody>
      </p:sp>
      <p:sp>
        <p:nvSpPr>
          <p:cNvPr id="8" name="Τίτλος 7" hidden="1"/>
          <p:cNvSpPr>
            <a:spLocks noGrp="1"/>
          </p:cNvSpPr>
          <p:nvPr>
            <p:ph type="ctrTitle"/>
          </p:nvPr>
        </p:nvSpPr>
        <p:spPr/>
        <p:txBody>
          <a:bodyPr anchor="b"/>
          <a:lstStyle>
            <a:lvl1pPr algn="ctr">
              <a:defRPr sz="6000"/>
            </a:lvl1pPr>
          </a:lstStyle>
          <a:p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3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l-GR" sz="2000" dirty="0" smtClean="0"/>
              <a:t>1.0.</a:t>
            </a:r>
          </a:p>
          <a:p>
            <a:pPr marL="0" indent="0">
              <a:buNone/>
            </a:pPr>
            <a:r>
              <a:rPr lang="el-GR" sz="2000" dirty="0" smtClean="0"/>
              <a:t>Έχουν </a:t>
            </a:r>
            <a:r>
              <a:rPr lang="el-GR" sz="2000" dirty="0"/>
              <a:t>προηγηθεί οι κάτωθι εκδόσεις:</a:t>
            </a:r>
          </a:p>
          <a:p>
            <a:r>
              <a:rPr lang="el-GR" sz="2000" dirty="0" smtClean="0"/>
              <a:t>Έκδοση </a:t>
            </a:r>
            <a:r>
              <a:rPr lang="el-GR" sz="2000" dirty="0"/>
              <a:t>διαθέσιμη </a:t>
            </a:r>
            <a:r>
              <a:rPr lang="el-GR" sz="2000" dirty="0" smtClean="0"/>
              <a:t>εδώ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http://eclass.uoa.gr/courses/SOCTHEOL144</a:t>
            </a:r>
            <a:r>
              <a:rPr lang="en-US" sz="2000" dirty="0" smtClean="0">
                <a:hlinkClick r:id="rId3"/>
              </a:rPr>
              <a:t>/</a:t>
            </a:r>
            <a:r>
              <a:rPr lang="el-GR" sz="2000" dirty="0" smtClean="0"/>
              <a:t> </a:t>
            </a:r>
            <a:endParaRPr lang="el-GR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538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Copyright</a:t>
            </a:r>
            <a:r>
              <a:rPr lang="el-GR" sz="2000" dirty="0"/>
              <a:t>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Αθηνών, Σωτήριος </a:t>
            </a:r>
            <a:r>
              <a:rPr lang="el-GR" sz="2000" dirty="0" smtClean="0"/>
              <a:t>Δεσπότης </a:t>
            </a:r>
            <a:r>
              <a:rPr lang="en-US" sz="2000" dirty="0" smtClean="0"/>
              <a:t>2015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/>
              <a:t>Σωτήριος </a:t>
            </a:r>
            <a:r>
              <a:rPr lang="el-GR" sz="2000" dirty="0" smtClean="0"/>
              <a:t>Δεσπότης</a:t>
            </a:r>
            <a:r>
              <a:rPr lang="en-US" sz="2000" dirty="0" smtClean="0"/>
              <a:t>.</a:t>
            </a:r>
            <a:r>
              <a:rPr lang="el-GR" sz="2000" dirty="0" smtClean="0"/>
              <a:t> «Ερμηνεία των Πράξεων των Αποστόλων. Ενότητα</a:t>
            </a:r>
            <a:r>
              <a:rPr lang="en-US" sz="2000" dirty="0" smtClean="0"/>
              <a:t> </a:t>
            </a:r>
            <a:r>
              <a:rPr lang="en-US" sz="2000" dirty="0" smtClean="0"/>
              <a:t>1.2</a:t>
            </a:r>
            <a:r>
              <a:rPr lang="el-GR" sz="2000" dirty="0" smtClean="0"/>
              <a:t>: </a:t>
            </a:r>
            <a:r>
              <a:rPr lang="el-GR" sz="2000" dirty="0"/>
              <a:t>Ειδική εισαγωγή - Τα συνοπτικά Ευαγγέλια </a:t>
            </a:r>
            <a:r>
              <a:rPr lang="el-GR" sz="2000" dirty="0" smtClean="0"/>
              <a:t>ΙΙ». Έκδοση: 1.0. Αθήνα 2015. Διαθέσιμο από τη δικτυακή διεύθυνση: </a:t>
            </a:r>
            <a:r>
              <a:rPr lang="en-US" sz="2000" dirty="0">
                <a:hlinkClick r:id="rId4"/>
              </a:rPr>
              <a:t>http://opencourses.uoa.gr/courses/SOCTHEOL2</a:t>
            </a:r>
            <a:r>
              <a:rPr lang="en-US" sz="2000" dirty="0" smtClean="0">
                <a:hlinkClick r:id="rId4"/>
              </a:rPr>
              <a:t>/</a:t>
            </a:r>
            <a:r>
              <a:rPr lang="el-GR" sz="2000" dirty="0" smtClean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074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Εικόνες/Σχήματα/Διαγράμματα</a:t>
            </a:r>
            <a:r>
              <a:rPr lang="en-US" sz="2000" b="1" dirty="0"/>
              <a:t>/</a:t>
            </a:r>
            <a:r>
              <a:rPr lang="el-GR" sz="2000" b="1" dirty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</a:t>
            </a:r>
            <a:r>
              <a:rPr lang="en-US" sz="2000" dirty="0"/>
              <a:t>: </a:t>
            </a:r>
            <a:r>
              <a:rPr lang="el-GR" sz="2000" dirty="0"/>
              <a:t>Απόστολος και Ευαγγελιστής Λουκάς. </a:t>
            </a:r>
            <a:r>
              <a:rPr lang="en-US" sz="2000" dirty="0" smtClean="0"/>
              <a:t>Copyrighted. </a:t>
            </a:r>
            <a:r>
              <a:rPr lang="el-GR" sz="2000" dirty="0" smtClean="0">
                <a:hlinkClick r:id="rId3"/>
              </a:rPr>
              <a:t>http</a:t>
            </a:r>
            <a:r>
              <a:rPr lang="el-GR" sz="2000" dirty="0">
                <a:hlinkClick r:id="rId3"/>
              </a:rPr>
              <a:t>://</a:t>
            </a:r>
            <a:r>
              <a:rPr lang="el-GR" sz="2000" dirty="0" smtClean="0">
                <a:hlinkClick r:id="rId3"/>
              </a:rPr>
              <a:t>www.cirota.ru/forum/images/75/75525.jpeg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Εικόνα 2</a:t>
            </a:r>
            <a:r>
              <a:rPr lang="en-US" sz="2000" dirty="0"/>
              <a:t>: Byzantine religious book</a:t>
            </a:r>
            <a:r>
              <a:rPr lang="en-US" sz="2000" dirty="0" smtClean="0"/>
              <a:t>. </a:t>
            </a:r>
            <a:r>
              <a:rPr lang="en-US" sz="2000" dirty="0"/>
              <a:t>Copyrighted.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greekastrologer.files.wordpress.com/2015/02/c3760-byzantinereligiousbook.jpg?w=500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Εικόνα 3</a:t>
            </a:r>
            <a:r>
              <a:rPr lang="en-US" sz="2000" dirty="0"/>
              <a:t>: Copyrighted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l-GR" sz="2000" dirty="0" smtClean="0"/>
              <a:t>Εικόνα 4</a:t>
            </a:r>
            <a:r>
              <a:rPr lang="en-US" sz="2000" dirty="0"/>
              <a:t>: Church of </a:t>
            </a:r>
            <a:r>
              <a:rPr lang="en-US" sz="2000" dirty="0" err="1"/>
              <a:t>Panagia</a:t>
            </a:r>
            <a:r>
              <a:rPr lang="en-US" sz="2000" dirty="0"/>
              <a:t> </a:t>
            </a:r>
            <a:r>
              <a:rPr lang="en-US" sz="2000" dirty="0" err="1"/>
              <a:t>Kera</a:t>
            </a:r>
            <a:r>
              <a:rPr lang="en-US" sz="2000" dirty="0"/>
              <a:t> in Krista - Crete. </a:t>
            </a:r>
            <a:r>
              <a:rPr lang="en-US" sz="2000" dirty="0" smtClean="0"/>
              <a:t>Copyrighted.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crete.chez.com/N17/IMAGES/la_cene.jpg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Εικόνα 5</a:t>
            </a:r>
            <a:r>
              <a:rPr lang="en-US" sz="2000" dirty="0" smtClean="0"/>
              <a:t>: </a:t>
            </a:r>
            <a:r>
              <a:rPr lang="el-GR" sz="2000" dirty="0"/>
              <a:t>Πορτρέτο του Αγ. </a:t>
            </a:r>
            <a:r>
              <a:rPr lang="el-GR" sz="2000" dirty="0" smtClean="0"/>
              <a:t>Λουκά.</a:t>
            </a:r>
            <a:r>
              <a:rPr lang="en-US" sz="2000" dirty="0" smtClean="0"/>
              <a:t> </a:t>
            </a:r>
            <a:r>
              <a:rPr lang="el-GR" sz="2000" dirty="0" smtClean="0"/>
              <a:t>Public domain.</a:t>
            </a:r>
            <a:r>
              <a:rPr lang="en-US" sz="2000" dirty="0" smtClean="0"/>
              <a:t> </a:t>
            </a:r>
            <a:r>
              <a:rPr lang="el-GR" sz="2000" dirty="0" smtClean="0">
                <a:hlinkClick r:id="rId6"/>
              </a:rPr>
              <a:t>https</a:t>
            </a:r>
            <a:r>
              <a:rPr lang="el-GR" sz="2000" dirty="0">
                <a:hlinkClick r:id="rId6"/>
              </a:rPr>
              <a:t>://</a:t>
            </a:r>
            <a:r>
              <a:rPr lang="el-GR" sz="2000" dirty="0" smtClean="0">
                <a:hlinkClick r:id="rId6"/>
              </a:rPr>
              <a:t>c1.staticflickr.com/9/8283/7841749846_dcef18f56d_b.jpg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561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Εικόνα 6</a:t>
            </a:r>
            <a:r>
              <a:rPr lang="en-US" sz="2000" dirty="0"/>
              <a:t>: The Ussher Gospels. </a:t>
            </a:r>
            <a:r>
              <a:rPr lang="en-US" sz="2000" dirty="0" smtClean="0"/>
              <a:t>Copyrighted.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www.schoyencollection.com/media/djcatalog2/images/ussher-gospels-ms-230_f.jpg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6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Ευαγγέλιο = χαρμόσυνη αγγελία (</a:t>
            </a:r>
            <a:r>
              <a:rPr lang="el-GR" dirty="0" err="1"/>
              <a:t>ευ+αγγέλω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l-GR" sz="2600" dirty="0"/>
              <a:t>	Από τον 2ο αιώνα και εξής η λέξη </a:t>
            </a:r>
            <a:r>
              <a:rPr lang="el-GR" sz="2600" b="1" dirty="0"/>
              <a:t>ευαγγέλιο </a:t>
            </a:r>
            <a:r>
              <a:rPr lang="el-GR" sz="2600" dirty="0"/>
              <a:t>δηλώνει: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2600" dirty="0"/>
              <a:t>τα βιβλία εκείνα της Καινής Διαθήκης που περιέχουν και αφηγούνται το γεγονός της νίκης του Χριστού κατά των δαιμονικών δυνάμεων με τα </a:t>
            </a:r>
            <a:r>
              <a:rPr lang="el-GR" sz="2600" b="1" dirty="0"/>
              <a:t>θαύματα</a:t>
            </a:r>
            <a:r>
              <a:rPr lang="el-GR" sz="2600" dirty="0"/>
              <a:t>, τη </a:t>
            </a:r>
            <a:r>
              <a:rPr lang="el-GR" sz="2600" b="1" dirty="0"/>
              <a:t>διδασκαλία</a:t>
            </a:r>
            <a:r>
              <a:rPr lang="el-GR" sz="2600" dirty="0"/>
              <a:t> του, </a:t>
            </a:r>
            <a:r>
              <a:rPr lang="el-GR" sz="2600" b="1" dirty="0"/>
              <a:t>το θάνατο</a:t>
            </a:r>
            <a:r>
              <a:rPr lang="el-GR" sz="2600" dirty="0"/>
              <a:t> και </a:t>
            </a:r>
            <a:r>
              <a:rPr lang="el-GR" sz="2600" b="1" dirty="0"/>
              <a:t>την ανάστασή</a:t>
            </a:r>
            <a:r>
              <a:rPr lang="el-GR" sz="2600" dirty="0"/>
              <a:t> </a:t>
            </a:r>
            <a:r>
              <a:rPr lang="el-GR" sz="2600" dirty="0" smtClean="0"/>
              <a:t>του. </a:t>
            </a:r>
            <a:endParaRPr lang="el-GR" sz="2600" dirty="0"/>
          </a:p>
          <a:p>
            <a:pPr algn="ctr">
              <a:buNone/>
              <a:defRPr/>
            </a:pPr>
            <a:r>
              <a:rPr lang="el-GR" sz="2600" b="1" dirty="0"/>
              <a:t>(Διδαχή 8,2. </a:t>
            </a:r>
            <a:r>
              <a:rPr lang="el-GR" sz="2600" b="1" dirty="0" err="1"/>
              <a:t>Β΄Κλήμεντος</a:t>
            </a:r>
            <a:r>
              <a:rPr lang="el-GR" sz="2600" b="1" dirty="0"/>
              <a:t> 8,5</a:t>
            </a:r>
            <a:r>
              <a:rPr lang="el-GR" sz="2600" b="1" dirty="0" smtClean="0"/>
              <a:t>)</a:t>
            </a:r>
            <a:endParaRPr lang="el-GR" sz="2600" b="1" dirty="0"/>
          </a:p>
        </p:txBody>
      </p:sp>
      <p:pic>
        <p:nvPicPr>
          <p:cNvPr id="4" name="Εικόνα 3" descr="Byzantine religious boo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4365104"/>
            <a:ext cx="280416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4080" y="6058272"/>
            <a:ext cx="3650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1500" dirty="0" smtClean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1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κατά </a:t>
            </a:r>
            <a:r>
              <a:rPr lang="el-GR" dirty="0" err="1"/>
              <a:t>Λουκάν</a:t>
            </a:r>
            <a:r>
              <a:rPr lang="el-GR" dirty="0"/>
              <a:t> Ευαγγέλιο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l-GR" b="1" u="sng" dirty="0"/>
              <a:t>Πηγές: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dirty="0"/>
              <a:t>Το κατά Μάρκον </a:t>
            </a:r>
            <a:r>
              <a:rPr lang="el-GR" dirty="0" smtClean="0"/>
              <a:t>ευαγγέλιο.</a:t>
            </a:r>
            <a:endParaRPr lang="el-GR" dirty="0"/>
          </a:p>
          <a:p>
            <a:pPr>
              <a:buFont typeface="Wingdings" pitchFamily="2" charset="2"/>
              <a:buChar char="ü"/>
              <a:defRPr/>
            </a:pPr>
            <a:r>
              <a:rPr lang="el-GR" dirty="0"/>
              <a:t>Πηγή των Λογίων(</a:t>
            </a:r>
            <a:r>
              <a:rPr lang="en-US" dirty="0"/>
              <a:t>Q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>
              <a:buFont typeface="Wingdings" pitchFamily="2" charset="2"/>
              <a:buChar char="ü"/>
              <a:defRPr/>
            </a:pPr>
            <a:r>
              <a:rPr lang="el-GR" dirty="0"/>
              <a:t>Η ιδιαίτερη πηγή του Λουκά, που διεθνώς σημειώνεται με το γράμμα </a:t>
            </a:r>
            <a:r>
              <a:rPr lang="en-US" dirty="0"/>
              <a:t>L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5" name="Θέση περιεχομένου 4" descr="Αγ. Λουκάς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72" y="1805781"/>
            <a:ext cx="3419856" cy="4114800"/>
          </a:xfrm>
        </p:spPr>
      </p:pic>
      <p:sp>
        <p:nvSpPr>
          <p:cNvPr id="6" name="TextBox 5"/>
          <p:cNvSpPr txBox="1"/>
          <p:nvPr/>
        </p:nvSpPr>
        <p:spPr>
          <a:xfrm>
            <a:off x="8376414" y="5632549"/>
            <a:ext cx="3650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1500" dirty="0" smtClean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6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είναι ο Λουκάς;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000" dirty="0"/>
              <a:t>Η αρχαία εκκλησιαστική παράδοση μαρτυρεί ότι το ευαγγέλιο αυτό προέρχεται από τη γραφίδα του συνοδού του Παύλου Λουκά. Την άποψη αυτή δέχεται σήμερα η πλειοψηφία των ερευνητών με εξαίρεση κάποιους που υποστηρίζουν αόριστα ότι ο συγγραφέας είναι ένας χριστιανός λόγιος από τον εθνικό κόσμο. Το ότι ο Λουκάς ήταν γιατρός μαρτυρείτε  στις επιστολές του Παύλου (Κολ. 4:14</a:t>
            </a:r>
            <a:r>
              <a:rPr lang="el-GR" sz="3000" dirty="0" smtClean="0"/>
              <a:t>).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6875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l-GR" dirty="0"/>
              <a:t>Προϊστορία και πρώτες μεσσιανικές απαρχές (1:5-4:13</a:t>
            </a:r>
            <a:r>
              <a:rPr lang="el-GR" dirty="0" smtClean="0"/>
              <a:t>).</a:t>
            </a:r>
            <a:endParaRPr lang="el-GR" dirty="0"/>
          </a:p>
          <a:p>
            <a:pPr>
              <a:buFont typeface="Wingdings" pitchFamily="2" charset="2"/>
              <a:buChar char="Ø"/>
              <a:defRPr/>
            </a:pPr>
            <a:r>
              <a:rPr lang="el-GR" dirty="0" err="1"/>
              <a:t>Γαλιλαϊκή</a:t>
            </a:r>
            <a:r>
              <a:rPr lang="el-GR" dirty="0"/>
              <a:t> δράση του Ιησού. Αποκάλυψη της βασιλείας του Θεού με θαύματα και διδασκαλίες (4:14-9:50</a:t>
            </a:r>
            <a:r>
              <a:rPr lang="el-GR" dirty="0" smtClean="0"/>
              <a:t>).</a:t>
            </a:r>
            <a:endParaRPr lang="el-GR" dirty="0"/>
          </a:p>
          <a:p>
            <a:pPr>
              <a:buFont typeface="Wingdings" pitchFamily="2" charset="2"/>
              <a:buChar char="Ø"/>
              <a:defRPr/>
            </a:pPr>
            <a:r>
              <a:rPr lang="el-GR" dirty="0"/>
              <a:t>Πορεία προς την Ιερουσαλήμ (9:51-19:27</a:t>
            </a:r>
            <a:r>
              <a:rPr lang="el-GR" dirty="0" smtClean="0"/>
              <a:t>).</a:t>
            </a:r>
            <a:endParaRPr lang="el-GR" dirty="0"/>
          </a:p>
          <a:p>
            <a:pPr>
              <a:buFont typeface="Wingdings" pitchFamily="2" charset="2"/>
              <a:buChar char="Ø"/>
              <a:defRPr/>
            </a:pPr>
            <a:r>
              <a:rPr lang="el-GR" dirty="0"/>
              <a:t>Είσοδος στην Ιερουσαλήμ και διάφορες διδασκαλίες πριν το πάθος (19:28-21:38</a:t>
            </a:r>
            <a:r>
              <a:rPr lang="el-GR" dirty="0" smtClean="0"/>
              <a:t>).</a:t>
            </a:r>
            <a:endParaRPr lang="el-GR" dirty="0"/>
          </a:p>
          <a:p>
            <a:pPr>
              <a:buFont typeface="Wingdings" pitchFamily="2" charset="2"/>
              <a:buChar char="Ø"/>
              <a:defRPr/>
            </a:pPr>
            <a:r>
              <a:rPr lang="el-GR" dirty="0"/>
              <a:t>Το πάθος (22-23</a:t>
            </a:r>
            <a:r>
              <a:rPr lang="el-GR" dirty="0" smtClean="0"/>
              <a:t>).</a:t>
            </a:r>
            <a:endParaRPr lang="el-GR" dirty="0"/>
          </a:p>
          <a:p>
            <a:pPr>
              <a:buFont typeface="Wingdings" pitchFamily="2" charset="2"/>
              <a:buChar char="Ø"/>
              <a:defRPr/>
            </a:pPr>
            <a:r>
              <a:rPr lang="el-GR" dirty="0"/>
              <a:t>Οι εμφανίσεις του Αναστημένου Χριστού και η Ανάληψη (24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17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Θεολογικά χαρακτηριστικά του ευαγγελίου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700" dirty="0" smtClean="0"/>
              <a:t>Τόσο </a:t>
            </a:r>
            <a:r>
              <a:rPr lang="el-GR" sz="2700" dirty="0"/>
              <a:t>στο ευαγγέλιο του Λουκά όσο και στις Πράξεις τονίζεται η δράση της εκκλησίας μέσα στον κόσμο. «</a:t>
            </a:r>
            <a:r>
              <a:rPr lang="el-GR" sz="2700" b="1" dirty="0"/>
              <a:t>Χρόνος της εκκλησίας</a:t>
            </a:r>
            <a:r>
              <a:rPr lang="el-GR" sz="2700" dirty="0"/>
              <a:t>» ή </a:t>
            </a:r>
            <a:r>
              <a:rPr lang="el-GR" sz="2700" b="1" dirty="0"/>
              <a:t>«χρόνος του Αγίου Πνεύματος».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700" dirty="0"/>
              <a:t>Προσπάθεια ακριβέστερης </a:t>
            </a:r>
            <a:r>
              <a:rPr lang="el-GR" sz="2700" b="1" dirty="0"/>
              <a:t>ιστορικής τοποθέτησης</a:t>
            </a:r>
            <a:r>
              <a:rPr lang="el-GR" sz="2700" dirty="0"/>
              <a:t> των γεγονότων.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700" dirty="0"/>
              <a:t>Παρά την ιστορική διάσταση ο Λουκάς παρουσιάζει τη ζωή του Ιησού ως </a:t>
            </a:r>
            <a:r>
              <a:rPr lang="el-GR" sz="2700" b="1" dirty="0"/>
              <a:t>Θεολόγος</a:t>
            </a:r>
            <a:r>
              <a:rPr lang="el-GR" sz="2700" dirty="0"/>
              <a:t> κάτω από το φως της Ανάστασης.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700" dirty="0"/>
              <a:t>Το ευαγγέλιο διασώζει πολλούς </a:t>
            </a:r>
            <a:r>
              <a:rPr lang="el-GR" sz="2700" b="1" dirty="0"/>
              <a:t>ύμνους και </a:t>
            </a:r>
            <a:r>
              <a:rPr lang="el-GR" sz="2700" b="1" dirty="0" smtClean="0"/>
              <a:t>προσευχές</a:t>
            </a:r>
            <a:r>
              <a:rPr lang="el-GR" sz="2700" dirty="0" smtClean="0"/>
              <a:t>.</a:t>
            </a:r>
            <a:endParaRPr lang="el-GR" sz="2700" b="1" dirty="0"/>
          </a:p>
        </p:txBody>
      </p:sp>
    </p:spTree>
    <p:extLst>
      <p:ext uri="{BB962C8B-B14F-4D97-AF65-F5344CB8AC3E}">
        <p14:creationId xmlns:p14="http://schemas.microsoft.com/office/powerpoint/2010/main" val="14446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Θεολογικά χαρακτηριστικά του </a:t>
            </a:r>
            <a:r>
              <a:rPr lang="el-GR" dirty="0" smtClean="0"/>
              <a:t>ευαγγελίου [2]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700" dirty="0"/>
              <a:t>Σε ολόκληρο το ευαγγέλιο κυριαρχεί </a:t>
            </a:r>
            <a:r>
              <a:rPr lang="el-GR" sz="2700" b="1" dirty="0"/>
              <a:t>ατμόσφαιρα χαράς</a:t>
            </a:r>
            <a:r>
              <a:rPr lang="el-GR" sz="2700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700" dirty="0"/>
              <a:t>Οι </a:t>
            </a:r>
            <a:r>
              <a:rPr lang="el-GR" sz="2700" b="1" dirty="0"/>
              <a:t>ρωμαϊκές αρχές </a:t>
            </a:r>
            <a:r>
              <a:rPr lang="el-GR" sz="2700" dirty="0"/>
              <a:t>τόσο στο ευαγγέλιο όσο και στις Πράξεις δεν καταδιώκουν το χριστιανισμό αλλά κρατούν στάση ανοχής και μερικές φορές </a:t>
            </a:r>
            <a:r>
              <a:rPr lang="el-GR" sz="2700" b="1" dirty="0"/>
              <a:t>στάση προστασίας των χριστιανών κηρύκων από το φανατισμό των Ιουδαίων</a:t>
            </a:r>
            <a:r>
              <a:rPr lang="el-GR" sz="2700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700" dirty="0"/>
              <a:t>Ο Λουκάς </a:t>
            </a:r>
            <a:r>
              <a:rPr lang="el-GR" sz="2700" b="1" dirty="0"/>
              <a:t>πολύ κοντά στη θεολογία του Παύλου</a:t>
            </a:r>
            <a:r>
              <a:rPr lang="el-GR" sz="2700" dirty="0" smtClean="0"/>
              <a:t>.</a:t>
            </a:r>
            <a:endParaRPr lang="el-GR" sz="2700" dirty="0"/>
          </a:p>
        </p:txBody>
      </p:sp>
    </p:spTree>
    <p:extLst>
      <p:ext uri="{BB962C8B-B14F-4D97-AF65-F5344CB8AC3E}">
        <p14:creationId xmlns:p14="http://schemas.microsoft.com/office/powerpoint/2010/main" val="29355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Αναγνώστες, τόπος και χρόνος συγγραφής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l-GR" b="1" u="sng" dirty="0"/>
              <a:t>Αναγνώστες:</a:t>
            </a:r>
            <a:r>
              <a:rPr lang="el-GR" b="1" dirty="0"/>
              <a:t> </a:t>
            </a:r>
            <a:r>
              <a:rPr lang="el-GR" dirty="0"/>
              <a:t>«τοις από των εθνών</a:t>
            </a:r>
            <a:r>
              <a:rPr lang="el-GR" dirty="0" smtClean="0"/>
              <a:t>».</a:t>
            </a:r>
            <a:endParaRPr lang="el-GR" dirty="0"/>
          </a:p>
          <a:p>
            <a:pPr>
              <a:buNone/>
              <a:defRPr/>
            </a:pPr>
            <a:endParaRPr lang="el-GR" dirty="0"/>
          </a:p>
          <a:p>
            <a:pPr>
              <a:buFont typeface="Wingdings" pitchFamily="2" charset="2"/>
              <a:buChar char="v"/>
              <a:defRPr/>
            </a:pPr>
            <a:r>
              <a:rPr lang="el-GR" b="1" u="sng" dirty="0"/>
              <a:t>Τόπος:</a:t>
            </a:r>
            <a:r>
              <a:rPr lang="el-GR" b="1" dirty="0"/>
              <a:t> </a:t>
            </a:r>
            <a:r>
              <a:rPr lang="el-GR" dirty="0"/>
              <a:t>έχουν προταθεί: η Ρώμη, , η Καισάρεια, η </a:t>
            </a:r>
            <a:r>
              <a:rPr lang="el-GR" dirty="0" smtClean="0"/>
              <a:t>Αχαΐα, </a:t>
            </a:r>
            <a:r>
              <a:rPr lang="el-GR" dirty="0"/>
              <a:t>η Βοιωτία της Ελλάδας και η Έφεσος. </a:t>
            </a:r>
          </a:p>
          <a:p>
            <a:pPr>
              <a:buNone/>
              <a:defRPr/>
            </a:pPr>
            <a:r>
              <a:rPr lang="el-GR" dirty="0"/>
              <a:t>   Τα σημεία επαφής μεταξύ της </a:t>
            </a:r>
            <a:r>
              <a:rPr lang="el-GR" b="1" dirty="0"/>
              <a:t>ιδιαίτερης παράδοσης του Λουκά</a:t>
            </a:r>
            <a:r>
              <a:rPr lang="el-GR" dirty="0"/>
              <a:t> και της </a:t>
            </a:r>
            <a:r>
              <a:rPr lang="el-GR" b="1" dirty="0" err="1"/>
              <a:t>ιωάννειας</a:t>
            </a:r>
            <a:r>
              <a:rPr lang="el-GR" b="1" dirty="0"/>
              <a:t> παράδοσης</a:t>
            </a:r>
            <a:r>
              <a:rPr lang="el-GR" dirty="0"/>
              <a:t> συγκλίνουν για την </a:t>
            </a:r>
            <a:r>
              <a:rPr lang="el-GR" b="1" dirty="0" smtClean="0"/>
              <a:t>Έφεσο.</a:t>
            </a:r>
            <a:endParaRPr lang="el-GR" b="1" dirty="0"/>
          </a:p>
          <a:p>
            <a:pPr>
              <a:buNone/>
              <a:defRPr/>
            </a:pPr>
            <a:endParaRPr lang="el-GR" b="1" dirty="0"/>
          </a:p>
          <a:p>
            <a:pPr>
              <a:buFont typeface="Wingdings" pitchFamily="2" charset="2"/>
              <a:buChar char="v"/>
              <a:defRPr/>
            </a:pPr>
            <a:r>
              <a:rPr lang="el-GR" b="1" u="sng" dirty="0"/>
              <a:t>Χρόνος:</a:t>
            </a:r>
            <a:r>
              <a:rPr lang="el-GR" b="1" dirty="0"/>
              <a:t> </a:t>
            </a:r>
            <a:r>
              <a:rPr lang="el-GR" dirty="0"/>
              <a:t>μετά το 70 μ.Χ</a:t>
            </a:r>
            <a:r>
              <a:rPr lang="el-GR" dirty="0" smtClean="0"/>
              <a:t>.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14945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6/9/2015 12:07: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6,8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6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6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6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6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CF70C7-AD27-422D-B488-7C1F71479DA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1119</Words>
  <Application>Microsoft Office PowerPoint</Application>
  <PresentationFormat>Προβολή στην οθόνη (4:3)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Θέμα του Office</vt:lpstr>
      <vt:lpstr>Ερμηνεία των Πράξεων των Αποστόλων</vt:lpstr>
      <vt:lpstr>Παρουσίαση του PowerPoint</vt:lpstr>
      <vt:lpstr>Ευαγγέλιο = χαρμόσυνη αγγελία (ευ+αγγέλω)</vt:lpstr>
      <vt:lpstr>Το κατά Λουκάν Ευαγγέλιο</vt:lpstr>
      <vt:lpstr>Ποιος είναι ο Λουκάς;</vt:lpstr>
      <vt:lpstr>Περιεχόμενο</vt:lpstr>
      <vt:lpstr>Θεολογικά χαρακτηριστικά του ευαγγελίου</vt:lpstr>
      <vt:lpstr>Θεολογικά χαρακτηριστικά του ευαγγελίου [2]</vt:lpstr>
      <vt:lpstr>Αναγνώστες, τόπος και χρόνος συγγραφής</vt:lpstr>
      <vt:lpstr>ΠΡΑΞΕΙΣ ΤΩΝ ΑΠΟΣΤΟΛΩΝ</vt:lpstr>
      <vt:lpstr>Συγγραφέας, παραλήπτης και σκοπός του βιβλίου</vt:lpstr>
      <vt:lpstr>ΠΕΡΙΕΧΟΜΕΝΟ</vt:lpstr>
      <vt:lpstr>ΠΗΓΕΣ</vt:lpstr>
      <vt:lpstr>ΧΡΟΝΟΣ ΚΑΙ ΤΟΠΟΣ ΣΥΓΓΡΑΦΗΣ</vt:lpstr>
      <vt:lpstr>ΧΡΟΝΟΛΟΓΗΣΗ ΤΩΝ ΓΕΓΟΝΟΤΩΝ ΤΩΝ ΠΡΑΞΕΩΝ</vt:lpstr>
      <vt:lpstr>ΤΟ ΠΡΟΒΛΗΜΑ ΤΟΥ ΚΕΙΜΕΝΟΥ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 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geran</cp:lastModifiedBy>
  <cp:revision>239</cp:revision>
  <dcterms:created xsi:type="dcterms:W3CDTF">2012-09-06T09:03:05Z</dcterms:created>
  <dcterms:modified xsi:type="dcterms:W3CDTF">2015-09-22T11:10:44Z</dcterms:modified>
</cp:coreProperties>
</file>