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1"/>
  </p:notesMasterIdLst>
  <p:sldIdLst>
    <p:sldId id="301"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290" r:id="rId25"/>
    <p:sldId id="303" r:id="rId26"/>
    <p:sldId id="328" r:id="rId27"/>
    <p:sldId id="305" r:id="rId28"/>
    <p:sldId id="291" r:id="rId29"/>
    <p:sldId id="294" r:id="rId30"/>
  </p:sldIdLst>
  <p:sldSz cx="9144000" cy="6858000" type="screen4x3"/>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01"/>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290"/>
            <p14:sldId id="303"/>
            <p14:sldId id="328"/>
            <p14:sldId id="305"/>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09" d="100"/>
          <a:sy n="109" d="100"/>
        </p:scale>
        <p:origin x="15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9/9/2015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266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242165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626463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203331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04397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Δημόσια και ιδιωτική ρωμαϊκή λατρεία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eclass.uoa.gr/courses/SOCTHEOL147/"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opencourses.uoa.gr/courses/SOCTHEOL103/" TargetMode="Externa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4"/>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l-GR" sz="4200" dirty="0">
                <a:solidFill>
                  <a:srgbClr val="5075BC"/>
                </a:solidFill>
              </a:rPr>
              <a:t>Βιβλική Αρχαιολογία - Θεσμολογία</a:t>
            </a: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4.2</a:t>
            </a:r>
            <a:r>
              <a:rPr lang="el-GR" sz="2800" dirty="0">
                <a:solidFill>
                  <a:srgbClr val="5075BC"/>
                </a:solidFill>
                <a:latin typeface="+mj-lt"/>
                <a:ea typeface="+mj-ea"/>
                <a:cs typeface="+mj-cs"/>
              </a:rPr>
              <a:t>:</a:t>
            </a:r>
            <a:r>
              <a:rPr lang="en-US" sz="2800" dirty="0">
                <a:solidFill>
                  <a:srgbClr val="5075BC"/>
                </a:solidFill>
                <a:latin typeface="+mj-lt"/>
                <a:ea typeface="+mj-ea"/>
                <a:cs typeface="+mj-cs"/>
              </a:rPr>
              <a:t> </a:t>
            </a:r>
            <a:r>
              <a:rPr lang="el-GR" sz="2800" dirty="0" smtClean="0"/>
              <a:t>Δημόσια και ιδιωτική Ρωμαϊκή λατρεία</a:t>
            </a:r>
            <a:endParaRPr lang="el-GR" sz="2800" dirty="0"/>
          </a:p>
          <a:p>
            <a:endParaRPr lang="en-US" sz="2800" dirty="0" smtClean="0"/>
          </a:p>
          <a:p>
            <a:r>
              <a:rPr lang="el-GR" sz="2800" dirty="0" smtClean="0"/>
              <a:t>Κυριακή </a:t>
            </a:r>
            <a:r>
              <a:rPr lang="el-GR" sz="2800" dirty="0" err="1" smtClean="0"/>
              <a:t>Μελέτση</a:t>
            </a:r>
            <a:endParaRPr lang="el-GR" sz="2800" dirty="0"/>
          </a:p>
          <a:p>
            <a:r>
              <a:rPr lang="el-GR" sz="2800" dirty="0"/>
              <a:t>Θεολογική </a:t>
            </a:r>
            <a:r>
              <a:rPr lang="el-GR" sz="2800" dirty="0" smtClean="0"/>
              <a:t>Σχολή</a:t>
            </a:r>
            <a:endParaRPr lang="en-US" sz="2800" dirty="0" smtClean="0"/>
          </a:p>
          <a:p>
            <a:r>
              <a:rPr lang="el-GR" sz="2800" dirty="0"/>
              <a:t>Τμήμα Κοινωνικής Θεολογίας</a:t>
            </a:r>
          </a:p>
        </p:txBody>
      </p:sp>
    </p:spTree>
    <p:custDataLst>
      <p:tags r:id="rId1"/>
    </p:custDataLst>
    <p:extLst>
      <p:ext uri="{BB962C8B-B14F-4D97-AF65-F5344CB8AC3E}">
        <p14:creationId xmlns:p14="http://schemas.microsoft.com/office/powerpoint/2010/main" val="3375349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ΝΑΟΙ</a:t>
            </a:r>
          </a:p>
        </p:txBody>
      </p:sp>
      <p:sp>
        <p:nvSpPr>
          <p:cNvPr id="3" name="Θέση περιεχομένου 2"/>
          <p:cNvSpPr>
            <a:spLocks noGrp="1"/>
          </p:cNvSpPr>
          <p:nvPr>
            <p:ph idx="1"/>
          </p:nvPr>
        </p:nvSpPr>
        <p:spPr/>
        <p:txBody>
          <a:bodyPr>
            <a:normAutofit/>
          </a:bodyPr>
          <a:lstStyle/>
          <a:p>
            <a:r>
              <a:rPr lang="el-GR" sz="2600" dirty="0"/>
              <a:t>Οι θυσίες πραγματοποιούνται σε χώρους ορισμένους για το σκοπό αυτό. Δε είναι απαραίτητα κλειστοί χώροι, μπορεί να περιλαμβάνει τμήμα του ουρανού, αρκεί να είναι προ-ορισμένο.</a:t>
            </a:r>
          </a:p>
          <a:p>
            <a:r>
              <a:rPr lang="en-US" sz="2600" dirty="0" err="1"/>
              <a:t>Templum</a:t>
            </a:r>
            <a:r>
              <a:rPr lang="en-US" sz="2600" dirty="0"/>
              <a:t>: </a:t>
            </a:r>
            <a:r>
              <a:rPr lang="el-GR" sz="2600" dirty="0"/>
              <a:t>ό,τι ορίζεται από τον ιερέα ως χώρος οιωνών. </a:t>
            </a:r>
          </a:p>
          <a:p>
            <a:r>
              <a:rPr lang="en-US" sz="2600" dirty="0" err="1"/>
              <a:t>Aede</a:t>
            </a:r>
            <a:r>
              <a:rPr lang="en-US" sz="2600" dirty="0"/>
              <a:t> Sacra</a:t>
            </a:r>
            <a:r>
              <a:rPr lang="el-GR" sz="2600" dirty="0"/>
              <a:t>: τα οικοδομήματα που ανεγείρονται εντός ιερού περιβόλου ως έδρα των θεών. </a:t>
            </a:r>
          </a:p>
          <a:p>
            <a:r>
              <a:rPr lang="el-GR" sz="2600" dirty="0"/>
              <a:t>Κινητά και ακίνητα αντικείμενα λατρείας. </a:t>
            </a:r>
          </a:p>
        </p:txBody>
      </p:sp>
    </p:spTree>
    <p:extLst>
      <p:ext uri="{BB962C8B-B14F-4D97-AF65-F5344CB8AC3E}">
        <p14:creationId xmlns:p14="http://schemas.microsoft.com/office/powerpoint/2010/main" val="1475906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ΚΑΙΝΟΤΟΜΙΕΣ ΑΥΓΟΥΣΤΟΥ</a:t>
            </a:r>
          </a:p>
        </p:txBody>
      </p:sp>
      <p:sp>
        <p:nvSpPr>
          <p:cNvPr id="3" name="Θέση περιεχομένου 2"/>
          <p:cNvSpPr>
            <a:spLocks noGrp="1"/>
          </p:cNvSpPr>
          <p:nvPr>
            <p:ph idx="1"/>
          </p:nvPr>
        </p:nvSpPr>
        <p:spPr/>
        <p:txBody>
          <a:bodyPr>
            <a:normAutofit fontScale="77500" lnSpcReduction="20000"/>
          </a:bodyPr>
          <a:lstStyle/>
          <a:p>
            <a:r>
              <a:rPr lang="el-GR" dirty="0"/>
              <a:t>Συμμετοχή από άτομα και άλλων τάξεων. </a:t>
            </a:r>
          </a:p>
          <a:p>
            <a:r>
              <a:rPr lang="el-GR" dirty="0"/>
              <a:t>Ιερατικά αξιώματα και σε απελεύθερους. </a:t>
            </a:r>
          </a:p>
          <a:p>
            <a:r>
              <a:rPr lang="el-GR" dirty="0"/>
              <a:t>Αύγουστος - </a:t>
            </a:r>
            <a:r>
              <a:rPr lang="en-US" dirty="0" err="1"/>
              <a:t>Pontifex</a:t>
            </a:r>
            <a:r>
              <a:rPr lang="en-US" dirty="0"/>
              <a:t> </a:t>
            </a:r>
            <a:r>
              <a:rPr lang="en-US" dirty="0" err="1"/>
              <a:t>maximus</a:t>
            </a:r>
            <a:r>
              <a:rPr lang="en-US" dirty="0"/>
              <a:t>.</a:t>
            </a:r>
          </a:p>
          <a:p>
            <a:r>
              <a:rPr lang="el-GR" dirty="0"/>
              <a:t>Λατρεία αυτοκράτορα. </a:t>
            </a:r>
          </a:p>
          <a:p>
            <a:r>
              <a:rPr lang="el-GR" dirty="0"/>
              <a:t>Διατήρηση των λατρευτικών παραδόσεων των κατεκτημένων λαών. </a:t>
            </a:r>
          </a:p>
          <a:p>
            <a:r>
              <a:rPr lang="el-GR" dirty="0"/>
              <a:t>Υιοθέτηση λατρευτικών πρακτικών και άλλων κατεκτημένων λαών.</a:t>
            </a:r>
          </a:p>
          <a:p>
            <a:r>
              <a:rPr lang="el-GR" dirty="0"/>
              <a:t>Στις πόλεις – αποικίες τηρείται η λατρευτική πρακτική όπως ακριβώς στη Ρώμη. </a:t>
            </a:r>
          </a:p>
          <a:p>
            <a:r>
              <a:rPr lang="el-GR" dirty="0"/>
              <a:t>Καλλιέργεια θρησκευτικού συγκρητισμού. </a:t>
            </a:r>
          </a:p>
        </p:txBody>
      </p:sp>
    </p:spTree>
    <p:extLst>
      <p:ext uri="{BB962C8B-B14F-4D97-AF65-F5344CB8AC3E}">
        <p14:creationId xmlns:p14="http://schemas.microsoft.com/office/powerpoint/2010/main" val="900015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ΙΔΙΩΤΙΚΗ ΛΑΤΡΕΙΑ</a:t>
            </a:r>
          </a:p>
        </p:txBody>
      </p:sp>
      <p:sp>
        <p:nvSpPr>
          <p:cNvPr id="3" name="Θέση περιεχομένου 2"/>
          <p:cNvSpPr>
            <a:spLocks noGrp="1"/>
          </p:cNvSpPr>
          <p:nvPr>
            <p:ph idx="1"/>
          </p:nvPr>
        </p:nvSpPr>
        <p:spPr/>
        <p:txBody>
          <a:bodyPr>
            <a:normAutofit fontScale="77500" lnSpcReduction="20000"/>
          </a:bodyPr>
          <a:lstStyle/>
          <a:p>
            <a:r>
              <a:rPr lang="el-GR" dirty="0"/>
              <a:t>Ο διαχωρισμός δημόσιας και ιδιωτικής λατρείας είναι ένας τεχνικός διαχωρισμός, παρά ουσιαστικός για τη διευκόλυνση της σύγχρονης έρευνας. </a:t>
            </a:r>
          </a:p>
          <a:p>
            <a:r>
              <a:rPr lang="el-GR" dirty="0"/>
              <a:t>Δεδομένου ότι ο ρωμαϊκός λαός συμμετείχε ως θεατής χρειαζόταν διεξόδους για να εκφράσει τη δική του ατομική θρησκευτικότητα. </a:t>
            </a:r>
          </a:p>
          <a:p>
            <a:r>
              <a:rPr lang="el-GR" dirty="0"/>
              <a:t>Προσπάθεια από τις ρωμαϊκές αρχές να εντάξει τις μορφές της ιδιωτικής λατρείας στη δημόσια, π.χ. πραγματοποίηση εξαγνισμού κατ’ </a:t>
            </a:r>
            <a:r>
              <a:rPr lang="el-GR" dirty="0" err="1"/>
              <a:t>οίκον</a:t>
            </a:r>
            <a:r>
              <a:rPr lang="el-GR" dirty="0"/>
              <a:t> για συμμετοχή στη δημόσια λατρεία.</a:t>
            </a:r>
          </a:p>
          <a:p>
            <a:r>
              <a:rPr lang="el-GR" dirty="0"/>
              <a:t>Μορφές ιδιωτικής λατρεία: οίκος, κολλέγια, συναγωγές, φιλοσοφικές σχολές, μυστηριακές λατρείες, αστικοί σύλλογοι πολιτών. </a:t>
            </a:r>
          </a:p>
        </p:txBody>
      </p:sp>
    </p:spTree>
    <p:extLst>
      <p:ext uri="{BB962C8B-B14F-4D97-AF65-F5344CB8AC3E}">
        <p14:creationId xmlns:p14="http://schemas.microsoft.com/office/powerpoint/2010/main" val="1232383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ΟΙΚΟΣ - </a:t>
            </a:r>
            <a:r>
              <a:rPr lang="en-US" dirty="0"/>
              <a:t>FAMILIA</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ΟΙΚΟΣ: μια ομάδα ατόμων που συνδέονται μεταξύ τους με δεσμούς αίματος ή/και με κοινωνικούς και οικονομικούς δεσμούς. Ένας </a:t>
            </a:r>
            <a:r>
              <a:rPr lang="el-GR" i="1" dirty="0"/>
              <a:t>οίκος</a:t>
            </a:r>
            <a:r>
              <a:rPr lang="el-GR" dirty="0"/>
              <a:t> περιλαμβάνει τους γονείς και τα τέκνα τους, φυσικά και υιοθετημένα, άλλους συγγενείς, δούλους ή/ και εργαζόμενους στον </a:t>
            </a:r>
            <a:r>
              <a:rPr lang="el-GR" i="1" dirty="0"/>
              <a:t>οίκο</a:t>
            </a:r>
            <a:r>
              <a:rPr lang="el-GR" dirty="0"/>
              <a:t> και τους </a:t>
            </a:r>
            <a:r>
              <a:rPr lang="el-GR" i="1" dirty="0"/>
              <a:t>πελάτες</a:t>
            </a:r>
            <a:r>
              <a:rPr lang="el-GR" dirty="0"/>
              <a:t>, εφόσον πρόκειται για πλούσιο ρωμαϊκό </a:t>
            </a:r>
            <a:r>
              <a:rPr lang="el-GR" i="1" dirty="0"/>
              <a:t>οίκο</a:t>
            </a:r>
            <a:r>
              <a:rPr lang="el-GR" dirty="0"/>
              <a:t>. Το σύνολο των μελών αποτελούν επίσης μια ενιαία οικονομική και κοινωνική μονάδα. Διαβιούν στην ίδια οικία, που μπορεί να αποτελείται από ένα ή περισσότερα δωμάτια, ενώ η οικία μπορεί να περιλαμβάνει και καταστήματα τα οποία εκτείνονται στην εξωτερική πλευρά της, με είσοδο στο δρόμο. </a:t>
            </a:r>
          </a:p>
        </p:txBody>
      </p:sp>
    </p:spTree>
    <p:extLst>
      <p:ext uri="{BB962C8B-B14F-4D97-AF65-F5344CB8AC3E}">
        <p14:creationId xmlns:p14="http://schemas.microsoft.com/office/powerpoint/2010/main" val="1440874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ΟΙΚΟΣ </a:t>
            </a:r>
            <a:r>
              <a:rPr lang="el-GR" dirty="0" smtClean="0"/>
              <a:t>– </a:t>
            </a:r>
            <a:r>
              <a:rPr lang="en-US" dirty="0"/>
              <a:t>FAMILIA </a:t>
            </a:r>
            <a:r>
              <a:rPr lang="en-US" dirty="0" smtClean="0"/>
              <a:t>[2]</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ΛΑΤΡΕΙΑ ΤΟΥ ΟΙΚΟΥ – ΛΑΤΡΕΙΑ ΚΑΤ’ ΟΙΚΟΝ</a:t>
            </a:r>
          </a:p>
          <a:p>
            <a:r>
              <a:rPr lang="el-GR" dirty="0"/>
              <a:t>Ισραήλ: ο οίκος του πατρός περιλαμβάνει μέλη που είναι δεμένα με </a:t>
            </a:r>
            <a:r>
              <a:rPr lang="el-GR" dirty="0" err="1"/>
              <a:t>σχέσει</a:t>
            </a:r>
            <a:r>
              <a:rPr lang="el-GR" dirty="0"/>
              <a:t> αίματος ή αγχιστείας. </a:t>
            </a:r>
          </a:p>
          <a:p>
            <a:r>
              <a:rPr lang="el-GR" dirty="0"/>
              <a:t>Λατρεία: προσευχή – θυσία από μέλη του οίκου ορισμένα ή από Λευίτη. </a:t>
            </a:r>
          </a:p>
          <a:p>
            <a:r>
              <a:rPr lang="el-GR" dirty="0"/>
              <a:t>Προσφορά στη προστάτιδα θεότητα του οίκου. </a:t>
            </a:r>
          </a:p>
          <a:p>
            <a:r>
              <a:rPr lang="el-GR" dirty="0"/>
              <a:t>Συμμετοχή γυναικών με κατασκευή γλυκισμάτων και ενδυμάτων. </a:t>
            </a:r>
          </a:p>
          <a:p>
            <a:r>
              <a:rPr lang="el-GR" dirty="0" err="1"/>
              <a:t>Ονοματοδοσία</a:t>
            </a:r>
            <a:r>
              <a:rPr lang="el-GR" dirty="0"/>
              <a:t> – χρησμοί –όνειρα για ζητήματα υγείας και γονιμότητας. </a:t>
            </a:r>
          </a:p>
          <a:p>
            <a:r>
              <a:rPr lang="el-GR" dirty="0"/>
              <a:t>Δημόσια το </a:t>
            </a:r>
            <a:r>
              <a:rPr lang="el-GR" dirty="0" err="1"/>
              <a:t>προσκυνηματικό</a:t>
            </a:r>
            <a:r>
              <a:rPr lang="el-GR" dirty="0"/>
              <a:t> ταξίδι και θυσία. </a:t>
            </a:r>
          </a:p>
          <a:p>
            <a:r>
              <a:rPr lang="el-GR" dirty="0"/>
              <a:t>Σύνδεση με επίσημη λατρεία (622 π.Χ. μεταρρύθμιση του </a:t>
            </a:r>
            <a:r>
              <a:rPr lang="el-GR" dirty="0" err="1"/>
              <a:t>Ιωσίου</a:t>
            </a:r>
            <a:r>
              <a:rPr lang="el-GR" dirty="0" smtClean="0"/>
              <a:t>).</a:t>
            </a:r>
            <a:endParaRPr lang="el-GR" dirty="0"/>
          </a:p>
        </p:txBody>
      </p:sp>
    </p:spTree>
    <p:extLst>
      <p:ext uri="{BB962C8B-B14F-4D97-AF65-F5344CB8AC3E}">
        <p14:creationId xmlns:p14="http://schemas.microsoft.com/office/powerpoint/2010/main" val="1892712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ΕΛΛΗΝΙΚΟΣ ΟΙΚΟΣ</a:t>
            </a:r>
          </a:p>
        </p:txBody>
      </p:sp>
      <p:sp>
        <p:nvSpPr>
          <p:cNvPr id="3" name="Θέση περιεχομένου 2"/>
          <p:cNvSpPr>
            <a:spLocks noGrp="1"/>
          </p:cNvSpPr>
          <p:nvPr>
            <p:ph idx="1"/>
          </p:nvPr>
        </p:nvSpPr>
        <p:spPr/>
        <p:txBody>
          <a:bodyPr>
            <a:normAutofit/>
          </a:bodyPr>
          <a:lstStyle/>
          <a:p>
            <a:r>
              <a:rPr lang="el-GR" sz="2700" dirty="0"/>
              <a:t>Η θυσία, ακόμα και στην οικία, αποτελεί μέρος της λατρείας της πόλης. </a:t>
            </a:r>
          </a:p>
          <a:p>
            <a:r>
              <a:rPr lang="el-GR" sz="2700" dirty="0"/>
              <a:t>Όμως υπάρχουν επιπρόσθετα ποιοτικά χαρακτηριστικά: συμμετοχή δούλων και δράση γυναικών που αναλαμβάνουν αρμοδιότητες που σχετίζονται με γάμους και κηδείες. </a:t>
            </a:r>
          </a:p>
          <a:p>
            <a:r>
              <a:rPr lang="el-GR" sz="2700" dirty="0"/>
              <a:t>Επίκληση της βοήθειας των θεών σε ζητήματα υγείας. Ανταπόδοση χάρης η ανέγερση ιδιωτικού βωμού. </a:t>
            </a:r>
          </a:p>
        </p:txBody>
      </p:sp>
    </p:spTree>
    <p:extLst>
      <p:ext uri="{BB962C8B-B14F-4D97-AF65-F5344CB8AC3E}">
        <p14:creationId xmlns:p14="http://schemas.microsoft.com/office/powerpoint/2010/main" val="234214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ΡΩΜΑΪΚΟΣ ΟΙΚΟΣ</a:t>
            </a:r>
          </a:p>
        </p:txBody>
      </p:sp>
      <p:sp>
        <p:nvSpPr>
          <p:cNvPr id="3" name="Θέση περιεχομένου 2"/>
          <p:cNvSpPr>
            <a:spLocks noGrp="1"/>
          </p:cNvSpPr>
          <p:nvPr>
            <p:ph idx="1"/>
            <p:custDataLst>
              <p:tags r:id="rId1"/>
            </p:custDataLst>
          </p:nvPr>
        </p:nvSpPr>
        <p:spPr/>
        <p:txBody>
          <a:bodyPr>
            <a:normAutofit/>
          </a:bodyPr>
          <a:lstStyle/>
          <a:p>
            <a:r>
              <a:rPr lang="en-US" sz="2800" dirty="0"/>
              <a:t>PATER- FAMILIAS </a:t>
            </a:r>
          </a:p>
          <a:p>
            <a:r>
              <a:rPr lang="en-US" sz="2800" dirty="0" err="1"/>
              <a:t>Lares</a:t>
            </a:r>
            <a:r>
              <a:rPr lang="en-US" sz="2800" dirty="0"/>
              <a:t> – Penates – </a:t>
            </a:r>
            <a:r>
              <a:rPr lang="en-US" sz="2800" dirty="0" err="1"/>
              <a:t>Genious</a:t>
            </a:r>
            <a:r>
              <a:rPr lang="en-US" sz="2800" dirty="0"/>
              <a:t> – Genii</a:t>
            </a:r>
          </a:p>
          <a:p>
            <a:r>
              <a:rPr lang="el-GR" sz="2800" dirty="0"/>
              <a:t>ΕΥΣΕΒΕΙΑ </a:t>
            </a:r>
          </a:p>
          <a:p>
            <a:r>
              <a:rPr lang="el-GR" sz="2800" dirty="0"/>
              <a:t>ΑΥΤΟΝΟΜΙΑ ΓΥΝΑΙΚΩΝ ΠΟΥ ΜΠΟΡΟΥΝ ΝΑ ΑΚΟΛΟΥΘΗΣΟΥΝ ΤΗ ΛΑΤΡΕΙΑ ΤΟΥ ΠΑΤΡΟΣ ΤΟΥΣ.</a:t>
            </a:r>
          </a:p>
          <a:p>
            <a:r>
              <a:rPr lang="el-GR" sz="2800" dirty="0"/>
              <a:t>ΕΝΤΟΣ ΤΟΥ ΟΙΚΟΥ ΚΟΛΛΕΓΙΑ ΑΠΟ ΔΟΥΛΟΥΣ ΚΑΙ ΜΕΛΗ ΓΙΑ ΤΗ ΔΙΟΙΚΗΣΗ ΤΟΥ ΟΙΚΟΥ ΚΑΙ ΙΕΡΑΡΧΙΚΗ </a:t>
            </a:r>
            <a:r>
              <a:rPr lang="el-GR" sz="2800" dirty="0" smtClean="0"/>
              <a:t>ΔΟΜΗ.</a:t>
            </a:r>
            <a:endParaRPr lang="el-GR" sz="2800" dirty="0"/>
          </a:p>
        </p:txBody>
      </p:sp>
    </p:spTree>
    <p:extLst>
      <p:ext uri="{BB962C8B-B14F-4D97-AF65-F5344CB8AC3E}">
        <p14:creationId xmlns:p14="http://schemas.microsoft.com/office/powerpoint/2010/main" val="743864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ΚΟΛΛΕΓΙΑ</a:t>
            </a:r>
          </a:p>
        </p:txBody>
      </p:sp>
      <p:sp>
        <p:nvSpPr>
          <p:cNvPr id="3" name="Θέση περιεχομένου 2"/>
          <p:cNvSpPr>
            <a:spLocks noGrp="1"/>
          </p:cNvSpPr>
          <p:nvPr>
            <p:ph idx="1"/>
          </p:nvPr>
        </p:nvSpPr>
        <p:spPr/>
        <p:txBody>
          <a:bodyPr>
            <a:normAutofit/>
          </a:bodyPr>
          <a:lstStyle/>
          <a:p>
            <a:r>
              <a:rPr lang="el-GR" sz="2800" dirty="0"/>
              <a:t>Στην Ελλάδα βασίζεται σε αρχές </a:t>
            </a:r>
            <a:r>
              <a:rPr lang="el-GR" sz="2800" dirty="0" err="1"/>
              <a:t>ψευδο</a:t>
            </a:r>
            <a:r>
              <a:rPr lang="el-GR" sz="2800" dirty="0"/>
              <a:t>-συγγένειας – θίασο </a:t>
            </a:r>
            <a:r>
              <a:rPr lang="el-GR" sz="2800" dirty="0" smtClean="0"/>
              <a:t>– έρανοι - </a:t>
            </a:r>
            <a:r>
              <a:rPr lang="el-GR" sz="2800" dirty="0"/>
              <a:t>συνέδριο κλπ. </a:t>
            </a:r>
          </a:p>
          <a:p>
            <a:r>
              <a:rPr lang="el-GR" sz="2800" dirty="0"/>
              <a:t>Στη Ρώμη αρχαίος θεσμός. Δημόσια και ιδιωτικά. Τα ιδιωτικά με κριτήριο επαγγελματικής, εθνικής ή άλλης </a:t>
            </a:r>
            <a:r>
              <a:rPr lang="el-GR" sz="2800" dirty="0" smtClean="0"/>
              <a:t>βάσης.</a:t>
            </a:r>
            <a:endParaRPr lang="el-GR" sz="2800" dirty="0"/>
          </a:p>
          <a:p>
            <a:r>
              <a:rPr lang="el-GR" sz="2800" dirty="0"/>
              <a:t>Ευσέβεια. </a:t>
            </a:r>
          </a:p>
          <a:p>
            <a:r>
              <a:rPr lang="en-US" sz="2800" dirty="0" err="1"/>
              <a:t>Collegia</a:t>
            </a:r>
            <a:r>
              <a:rPr lang="en-US" sz="2800" dirty="0"/>
              <a:t> </a:t>
            </a:r>
            <a:r>
              <a:rPr lang="en-US" sz="2800" dirty="0" err="1"/>
              <a:t>funeratica</a:t>
            </a:r>
            <a:r>
              <a:rPr lang="en-US" sz="2800" dirty="0"/>
              <a:t>- </a:t>
            </a:r>
            <a:r>
              <a:rPr lang="en-US" sz="2800" dirty="0" smtClean="0"/>
              <a:t>columbaria</a:t>
            </a:r>
            <a:r>
              <a:rPr lang="el-GR" sz="2800" dirty="0" smtClean="0"/>
              <a:t>.</a:t>
            </a:r>
            <a:endParaRPr lang="el-GR" sz="2800" dirty="0"/>
          </a:p>
        </p:txBody>
      </p:sp>
    </p:spTree>
    <p:extLst>
      <p:ext uri="{BB962C8B-B14F-4D97-AF65-F5344CB8AC3E}">
        <p14:creationId xmlns:p14="http://schemas.microsoft.com/office/powerpoint/2010/main" val="176180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ΣΥΝΑΓΩΓΗ</a:t>
            </a:r>
          </a:p>
        </p:txBody>
      </p:sp>
      <p:sp>
        <p:nvSpPr>
          <p:cNvPr id="3" name="Θέση περιεχομένου 2"/>
          <p:cNvSpPr>
            <a:spLocks noGrp="1"/>
          </p:cNvSpPr>
          <p:nvPr>
            <p:ph idx="1"/>
          </p:nvPr>
        </p:nvSpPr>
        <p:spPr/>
        <p:txBody>
          <a:bodyPr>
            <a:normAutofit/>
          </a:bodyPr>
          <a:lstStyle/>
          <a:p>
            <a:r>
              <a:rPr lang="el-GR" sz="2800" dirty="0"/>
              <a:t>Πολιτεία για τους </a:t>
            </a:r>
            <a:r>
              <a:rPr lang="el-GR" sz="2800" dirty="0" smtClean="0"/>
              <a:t>Ιουδαίους.</a:t>
            </a:r>
            <a:endParaRPr lang="el-GR" sz="2800" dirty="0"/>
          </a:p>
          <a:p>
            <a:r>
              <a:rPr lang="el-GR" sz="2800" dirty="0"/>
              <a:t>Ανάγνωση- διδασκαλία- </a:t>
            </a:r>
            <a:r>
              <a:rPr lang="el-GR" sz="2800" dirty="0" smtClean="0"/>
              <a:t>φιλοξενία.</a:t>
            </a:r>
            <a:endParaRPr lang="el-GR" sz="2800" dirty="0"/>
          </a:p>
          <a:p>
            <a:r>
              <a:rPr lang="el-GR" sz="2800" dirty="0"/>
              <a:t>Φοβούμενοι – σεβόμενοι τον θεό. </a:t>
            </a:r>
          </a:p>
          <a:p>
            <a:r>
              <a:rPr lang="el-GR" sz="2800" dirty="0"/>
              <a:t>Όχι </a:t>
            </a:r>
            <a:r>
              <a:rPr lang="el-GR" sz="2800" dirty="0" smtClean="0"/>
              <a:t>θυσία.</a:t>
            </a:r>
            <a:endParaRPr lang="el-GR" sz="2800" dirty="0"/>
          </a:p>
          <a:p>
            <a:r>
              <a:rPr lang="el-GR" sz="2800" dirty="0"/>
              <a:t>Αξιώματα με επιρροή από τα αξιώματα της πόλης. </a:t>
            </a:r>
          </a:p>
        </p:txBody>
      </p:sp>
    </p:spTree>
    <p:extLst>
      <p:ext uri="{BB962C8B-B14F-4D97-AF65-F5344CB8AC3E}">
        <p14:creationId xmlns:p14="http://schemas.microsoft.com/office/powerpoint/2010/main" val="173720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ΦΙΛΟΣΟΦΙΚΕΣ ΣΧΟΛΕΣ</a:t>
            </a:r>
          </a:p>
        </p:txBody>
      </p:sp>
      <p:sp>
        <p:nvSpPr>
          <p:cNvPr id="3" name="Θέση περιεχομένου 2"/>
          <p:cNvSpPr>
            <a:spLocks noGrp="1"/>
          </p:cNvSpPr>
          <p:nvPr>
            <p:ph idx="1"/>
          </p:nvPr>
        </p:nvSpPr>
        <p:spPr/>
        <p:txBody>
          <a:bodyPr>
            <a:noAutofit/>
          </a:bodyPr>
          <a:lstStyle/>
          <a:p>
            <a:pPr marL="288000" indent="-288000">
              <a:spcBef>
                <a:spcPts val="0"/>
              </a:spcBef>
            </a:pPr>
            <a:r>
              <a:rPr lang="el-GR" sz="2200" dirty="0"/>
              <a:t>Αναζήτηση του ενοποιητικού καλού. </a:t>
            </a:r>
          </a:p>
          <a:p>
            <a:pPr marL="288000" indent="-288000">
              <a:spcBef>
                <a:spcPts val="0"/>
              </a:spcBef>
            </a:pPr>
            <a:r>
              <a:rPr lang="el-GR" sz="2200" dirty="0"/>
              <a:t>Μεταστροφή του τρόπου ζωής- μετάνοια. </a:t>
            </a:r>
          </a:p>
          <a:p>
            <a:pPr marL="288000" indent="-288000">
              <a:spcBef>
                <a:spcPts val="0"/>
              </a:spcBef>
            </a:pPr>
            <a:r>
              <a:rPr lang="el-GR" sz="2200" dirty="0"/>
              <a:t>Διατριβή – πίστη στις αρχές- κατήχηση. </a:t>
            </a:r>
          </a:p>
          <a:p>
            <a:pPr marL="288000" indent="-288000">
              <a:spcBef>
                <a:spcPts val="0"/>
              </a:spcBef>
            </a:pPr>
            <a:r>
              <a:rPr lang="el-GR" sz="2200" dirty="0"/>
              <a:t>Κύριο το πρόσωπο του ιδρυτή φιλοσόφου: φορά </a:t>
            </a:r>
            <a:r>
              <a:rPr lang="el-GR" sz="2200" i="1" dirty="0" err="1"/>
              <a:t>πάλλιον</a:t>
            </a:r>
            <a:r>
              <a:rPr lang="el-GR" sz="2200" dirty="0"/>
              <a:t> – διδάσκει στους δρόμους, την αγορά, ναούς, ωδεία, λουτρά. Σε ιδιωτική διδασκαλία στο δωμάτιο </a:t>
            </a:r>
            <a:r>
              <a:rPr lang="el-GR" sz="2200" i="1" dirty="0"/>
              <a:t>εξέδρα</a:t>
            </a:r>
            <a:r>
              <a:rPr lang="el-GR" sz="2200" dirty="0"/>
              <a:t>. Είναι πάντα καθιστός στην καθέδρα. </a:t>
            </a:r>
          </a:p>
          <a:p>
            <a:pPr marL="288000" indent="-288000">
              <a:spcBef>
                <a:spcPts val="0"/>
              </a:spcBef>
            </a:pPr>
            <a:r>
              <a:rPr lang="el-GR" sz="2200" dirty="0"/>
              <a:t>Πολιτική διάσταση των φιλοσοφικών σχολών.</a:t>
            </a:r>
          </a:p>
          <a:p>
            <a:pPr marL="288000" indent="-288000">
              <a:spcBef>
                <a:spcPts val="0"/>
              </a:spcBef>
            </a:pPr>
            <a:r>
              <a:rPr lang="el-GR" sz="2200" dirty="0"/>
              <a:t>Πρότυπο ασκητισμού και σοφού ή θείου ανδρός</a:t>
            </a:r>
          </a:p>
          <a:p>
            <a:pPr marL="288000" indent="-288000">
              <a:spcBef>
                <a:spcPts val="0"/>
              </a:spcBef>
            </a:pPr>
            <a:r>
              <a:rPr lang="el-GR" sz="2200" dirty="0"/>
              <a:t>Αγιοποίηση. </a:t>
            </a:r>
          </a:p>
          <a:p>
            <a:pPr marL="288000" indent="-288000">
              <a:spcBef>
                <a:spcPts val="0"/>
              </a:spcBef>
            </a:pPr>
            <a:r>
              <a:rPr lang="el-GR" sz="2200" dirty="0"/>
              <a:t>Φιλοσοφία – μυστήριο, διδασκαλία – τελετή, φιλόσοφος – μυσταγωγός. </a:t>
            </a:r>
          </a:p>
          <a:p>
            <a:pPr marL="288000" indent="-288000">
              <a:spcBef>
                <a:spcPts val="0"/>
              </a:spcBef>
            </a:pPr>
            <a:r>
              <a:rPr lang="el-GR" sz="2200" dirty="0"/>
              <a:t>Ασκητισμός, τάση της φιλοσοφίας. </a:t>
            </a:r>
          </a:p>
        </p:txBody>
      </p:sp>
    </p:spTree>
    <p:extLst>
      <p:ext uri="{BB962C8B-B14F-4D97-AF65-F5344CB8AC3E}">
        <p14:creationId xmlns:p14="http://schemas.microsoft.com/office/powerpoint/2010/main" val="1115761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dirty="0">
                <a:solidFill>
                  <a:srgbClr val="5075BC"/>
                </a:solidFill>
              </a:rPr>
              <a:t>Δημόσια και ιδιωτική Ρωμαϊκή λατρεία</a:t>
            </a:r>
          </a:p>
        </p:txBody>
      </p:sp>
      <p:sp>
        <p:nvSpPr>
          <p:cNvPr id="3" name="Υπότιτλος 2"/>
          <p:cNvSpPr>
            <a:spLocks noGrp="1"/>
          </p:cNvSpPr>
          <p:nvPr>
            <p:ph type="subTitle" idx="1"/>
          </p:nvPr>
        </p:nvSpPr>
        <p:spPr/>
        <p:txBody>
          <a:bodyPr/>
          <a:lstStyle/>
          <a:p>
            <a:r>
              <a:rPr lang="el-GR" dirty="0" smtClean="0"/>
              <a:t>Ελληνορωμαϊκές λατρευτικές ενώσεις</a:t>
            </a:r>
            <a:endParaRPr lang="el-GR" dirty="0"/>
          </a:p>
        </p:txBody>
      </p:sp>
    </p:spTree>
    <p:extLst>
      <p:ext uri="{BB962C8B-B14F-4D97-AF65-F5344CB8AC3E}">
        <p14:creationId xmlns:p14="http://schemas.microsoft.com/office/powerpoint/2010/main" val="39782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ΜΥΣΤΗΡΙΑ</a:t>
            </a:r>
          </a:p>
        </p:txBody>
      </p:sp>
      <p:sp>
        <p:nvSpPr>
          <p:cNvPr id="3" name="Θέση περιεχομένου 2"/>
          <p:cNvSpPr>
            <a:spLocks noGrp="1"/>
          </p:cNvSpPr>
          <p:nvPr>
            <p:ph idx="1"/>
          </p:nvPr>
        </p:nvSpPr>
        <p:spPr/>
        <p:txBody>
          <a:bodyPr>
            <a:noAutofit/>
          </a:bodyPr>
          <a:lstStyle/>
          <a:p>
            <a:pPr marL="216000" indent="-216000">
              <a:spcBef>
                <a:spcPts val="0"/>
              </a:spcBef>
            </a:pPr>
            <a:r>
              <a:rPr lang="el-GR" sz="2200" dirty="0"/>
              <a:t>Τα </a:t>
            </a:r>
            <a:r>
              <a:rPr lang="el-GR" sz="2200" i="1" dirty="0"/>
              <a:t>μυστήρια </a:t>
            </a:r>
            <a:r>
              <a:rPr lang="el-GR" sz="2200" dirty="0"/>
              <a:t>υπάρχουν στον ελληνικό κόσμο, έχουν τη σημασία του συνόλου των εορτασμών για μια </a:t>
            </a:r>
            <a:r>
              <a:rPr lang="el-GR" sz="2200" dirty="0" err="1"/>
              <a:t>λατρευόμενη</a:t>
            </a:r>
            <a:r>
              <a:rPr lang="el-GR" sz="2200" dirty="0"/>
              <a:t> θεότητα. </a:t>
            </a:r>
          </a:p>
          <a:p>
            <a:pPr marL="216000" indent="-216000">
              <a:spcBef>
                <a:spcPts val="0"/>
              </a:spcBef>
            </a:pPr>
            <a:r>
              <a:rPr lang="el-GR" sz="2200" dirty="0"/>
              <a:t>Κύρια χαρακτηριστικά τους: </a:t>
            </a:r>
          </a:p>
          <a:p>
            <a:pPr marL="360000" lvl="1" indent="-180000">
              <a:spcBef>
                <a:spcPts val="0"/>
              </a:spcBef>
              <a:buFontTx/>
              <a:buChar char="-"/>
            </a:pPr>
            <a:r>
              <a:rPr lang="el-GR" sz="2000" dirty="0"/>
              <a:t>Τμήμα των εορτασμών αποτελεί μέρος της δημόσιας λατρείας, της λατρείας της πόλης. Το υπόλοιπο τμήμα είναι μέρος ιδιωτικής λατρείας και απαιτεί </a:t>
            </a:r>
            <a:r>
              <a:rPr lang="el-GR" sz="2000" i="1" dirty="0"/>
              <a:t>μύηση</a:t>
            </a:r>
            <a:r>
              <a:rPr lang="el-GR" sz="2000" dirty="0"/>
              <a:t>, από τον μυσταγωγό. </a:t>
            </a:r>
            <a:r>
              <a:rPr lang="el-GR" sz="2000" i="1" dirty="0"/>
              <a:t>Μύστης</a:t>
            </a:r>
            <a:r>
              <a:rPr lang="el-GR" sz="2000" dirty="0"/>
              <a:t> είναι αυτός που έχε μυηθεί ή είναι υπό μύηση. </a:t>
            </a:r>
          </a:p>
          <a:p>
            <a:pPr marL="360000" lvl="1" indent="-180000">
              <a:spcBef>
                <a:spcPts val="0"/>
              </a:spcBef>
              <a:buFontTx/>
              <a:buChar char="-"/>
            </a:pPr>
            <a:r>
              <a:rPr lang="el-GR" sz="2000" dirty="0"/>
              <a:t>Δραματοποιημένη η τελετουργία μύησης του πιστού – αναπαράσταση του θείου δράματος, που πέρασε η </a:t>
            </a:r>
            <a:r>
              <a:rPr lang="el-GR" sz="2000" dirty="0" err="1"/>
              <a:t>λατρευόμενη</a:t>
            </a:r>
            <a:r>
              <a:rPr lang="el-GR" sz="2000" dirty="0"/>
              <a:t> θεότητα.</a:t>
            </a:r>
          </a:p>
          <a:p>
            <a:pPr marL="360000" lvl="1" indent="-180000">
              <a:spcBef>
                <a:spcPts val="0"/>
              </a:spcBef>
              <a:buFontTx/>
              <a:buChar char="-"/>
            </a:pPr>
            <a:r>
              <a:rPr lang="el-GR" sz="2000" dirty="0"/>
              <a:t>Οι θεοί είναι </a:t>
            </a:r>
            <a:r>
              <a:rPr lang="el-GR" sz="2000" i="1" dirty="0"/>
              <a:t>σωτήρες</a:t>
            </a:r>
            <a:r>
              <a:rPr lang="el-GR" sz="2000" dirty="0"/>
              <a:t>, αλλά η </a:t>
            </a:r>
            <a:r>
              <a:rPr lang="el-GR" sz="2000" i="1" dirty="0"/>
              <a:t>σωτηρία </a:t>
            </a:r>
            <a:r>
              <a:rPr lang="el-GR" sz="2000" dirty="0"/>
              <a:t>αφορά επίγειους αγώνες και ζητήματα. </a:t>
            </a:r>
          </a:p>
          <a:p>
            <a:pPr marL="360000" lvl="1" indent="-180000">
              <a:spcBef>
                <a:spcPts val="0"/>
              </a:spcBef>
              <a:buFontTx/>
              <a:buChar char="-"/>
            </a:pPr>
            <a:r>
              <a:rPr lang="el-GR" sz="2000" dirty="0"/>
              <a:t>Μόνο τα Ελευσίνια Μυστήρια απέκτησαν </a:t>
            </a:r>
            <a:r>
              <a:rPr lang="el-GR" sz="2000" dirty="0" err="1"/>
              <a:t>σωτηριολογικό</a:t>
            </a:r>
            <a:r>
              <a:rPr lang="el-GR" sz="2000" dirty="0"/>
              <a:t> χαρακτήρα, συνδέονται με την πεποίθηση για τη μετά θάνατον ζωή. </a:t>
            </a:r>
          </a:p>
          <a:p>
            <a:pPr marL="360000" lvl="1" indent="-180000">
              <a:spcBef>
                <a:spcPts val="0"/>
              </a:spcBef>
              <a:buFontTx/>
              <a:buChar char="-"/>
            </a:pPr>
            <a:r>
              <a:rPr lang="el-GR" sz="2000" dirty="0"/>
              <a:t>Ο Πυθαγόρας εισήγαγε τη θεωρία της </a:t>
            </a:r>
            <a:r>
              <a:rPr lang="el-GR" sz="2000" i="1" dirty="0"/>
              <a:t>μετεμψύχωσης</a:t>
            </a:r>
            <a:r>
              <a:rPr lang="el-GR" sz="2000" dirty="0" smtClean="0"/>
              <a:t>.</a:t>
            </a:r>
            <a:endParaRPr lang="el-GR" sz="2000" dirty="0"/>
          </a:p>
        </p:txBody>
      </p:sp>
    </p:spTree>
    <p:extLst>
      <p:ext uri="{BB962C8B-B14F-4D97-AF65-F5344CB8AC3E}">
        <p14:creationId xmlns:p14="http://schemas.microsoft.com/office/powerpoint/2010/main" val="424694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ΑΝΑΤΟΛΙΚΕΣ ΛΑΤΡΙΕΣ</a:t>
            </a:r>
          </a:p>
        </p:txBody>
      </p:sp>
      <p:sp>
        <p:nvSpPr>
          <p:cNvPr id="3" name="Θέση περιεχομένου 2"/>
          <p:cNvSpPr>
            <a:spLocks noGrp="1"/>
          </p:cNvSpPr>
          <p:nvPr>
            <p:ph idx="1"/>
          </p:nvPr>
        </p:nvSpPr>
        <p:spPr/>
        <p:txBody>
          <a:bodyPr>
            <a:noAutofit/>
          </a:bodyPr>
          <a:lstStyle/>
          <a:p>
            <a:pPr marL="216000" indent="-216000">
              <a:spcBef>
                <a:spcPts val="0"/>
              </a:spcBef>
            </a:pPr>
            <a:r>
              <a:rPr lang="el-GR" sz="2200" dirty="0"/>
              <a:t>Πρόκειται για λατρείες από τον κόσμο της Ανατολής ή της Αιγύπτου. </a:t>
            </a:r>
          </a:p>
          <a:p>
            <a:pPr marL="216000" indent="-216000">
              <a:spcBef>
                <a:spcPts val="0"/>
              </a:spcBef>
            </a:pPr>
            <a:r>
              <a:rPr lang="el-GR" sz="2200" dirty="0"/>
              <a:t>Το πρότυπο που επικρατεί είναι του </a:t>
            </a:r>
            <a:r>
              <a:rPr lang="en-US" sz="2200" i="1" dirty="0" err="1"/>
              <a:t>dio</a:t>
            </a:r>
            <a:r>
              <a:rPr lang="en-US" sz="2200" i="1" dirty="0"/>
              <a:t> in </a:t>
            </a:r>
            <a:r>
              <a:rPr lang="en-US" sz="2200" i="1" dirty="0" err="1"/>
              <a:t>vicenda</a:t>
            </a:r>
            <a:r>
              <a:rPr lang="el-GR" sz="2200" i="1" dirty="0"/>
              <a:t>:</a:t>
            </a:r>
            <a:r>
              <a:rPr lang="el-GR" sz="2200" dirty="0"/>
              <a:t> Πρόκειται για μύθους κατά τους οποίους ο θεός υποβάλλεται σε «δεινά» και «άθλους» που ξεπερνούν τα όρια της θεϊκής συνθήκης. </a:t>
            </a:r>
          </a:p>
          <a:p>
            <a:pPr marL="216000" indent="-216000">
              <a:spcBef>
                <a:spcPts val="0"/>
              </a:spcBef>
            </a:pPr>
            <a:r>
              <a:rPr lang="el-GR" sz="2200" dirty="0"/>
              <a:t>Σκοπός είναι να σημειωθούν κοινά σημεία με την ανθρώπινη ζωή, τις ταλαιπωρίες και δοκιμασίες που περνά ο άνθρωπος, ώστε να </a:t>
            </a:r>
            <a:r>
              <a:rPr lang="el-GR" sz="2200" dirty="0" err="1"/>
              <a:t>παρηγορηθεί</a:t>
            </a:r>
            <a:r>
              <a:rPr lang="el-GR" sz="2200" dirty="0"/>
              <a:t>, μέχρι το κατώφλι του θανάτου. </a:t>
            </a:r>
          </a:p>
          <a:p>
            <a:pPr marL="216000" indent="-216000">
              <a:spcBef>
                <a:spcPts val="0"/>
              </a:spcBef>
            </a:pPr>
            <a:r>
              <a:rPr lang="el-GR" sz="2200" dirty="0"/>
              <a:t>Δεν υπάρχει αναφορά στην πορεία της ψυχής μετά το θάνατο</a:t>
            </a:r>
            <a:r>
              <a:rPr lang="el-GR" sz="2200" i="1" dirty="0"/>
              <a:t>. </a:t>
            </a:r>
          </a:p>
          <a:p>
            <a:pPr marL="216000" indent="-216000">
              <a:spcBef>
                <a:spcPts val="0"/>
              </a:spcBef>
            </a:pPr>
            <a:r>
              <a:rPr lang="el-GR" sz="2200" dirty="0"/>
              <a:t>Από τις</a:t>
            </a:r>
            <a:r>
              <a:rPr lang="el-GR" sz="2200" i="1" dirty="0"/>
              <a:t> ανατολικές λατρείες </a:t>
            </a:r>
            <a:r>
              <a:rPr lang="el-GR" sz="2200" dirty="0"/>
              <a:t>απουσιάζει το στοιχείο της</a:t>
            </a:r>
            <a:r>
              <a:rPr lang="el-GR" sz="2200" i="1" dirty="0"/>
              <a:t> μύησης, </a:t>
            </a:r>
            <a:r>
              <a:rPr lang="el-GR" sz="2200" dirty="0"/>
              <a:t>μέχρι την ελληνιστική εποχή, οπότε και μετά τη συστηματική τους επαφή με τον ελληνικό κόσμο, υιοθέτησαν στοιχεία του, εν προκειμένω τη</a:t>
            </a:r>
            <a:r>
              <a:rPr lang="el-GR" sz="2200" i="1" dirty="0"/>
              <a:t> μύηση </a:t>
            </a:r>
            <a:r>
              <a:rPr lang="el-GR" sz="2200" dirty="0"/>
              <a:t>από τα</a:t>
            </a:r>
            <a:r>
              <a:rPr lang="el-GR" sz="2200" i="1" dirty="0"/>
              <a:t> Μυστήρια</a:t>
            </a:r>
            <a:r>
              <a:rPr lang="el-GR" sz="2200" dirty="0"/>
              <a:t>, ώστε να προσεγγίσουν τον ελληνικό πολιτισμό. </a:t>
            </a:r>
            <a:endParaRPr lang="en-US" sz="2200" dirty="0"/>
          </a:p>
        </p:txBody>
      </p:sp>
    </p:spTree>
    <p:extLst>
      <p:ext uri="{BB962C8B-B14F-4D97-AF65-F5344CB8AC3E}">
        <p14:creationId xmlns:p14="http://schemas.microsoft.com/office/powerpoint/2010/main" val="1012190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solidFill>
                  <a:srgbClr val="5075BC"/>
                </a:solidFill>
              </a:rPr>
              <a:t>Τέλος</a:t>
            </a:r>
            <a:endParaRPr lang="el-GR" dirty="0">
              <a:solidFill>
                <a:srgbClr val="5075BC"/>
              </a:solidFill>
            </a:endParaRPr>
          </a:p>
        </p:txBody>
      </p:sp>
    </p:spTree>
    <p:extLst>
      <p:ext uri="{BB962C8B-B14F-4D97-AF65-F5344CB8AC3E}">
        <p14:creationId xmlns:p14="http://schemas.microsoft.com/office/powerpoint/2010/main" val="28121646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9490083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a:t>Το παρόν έργο αποτελεί την έκδοση </a:t>
            </a:r>
            <a:r>
              <a:rPr lang="el-GR" sz="2000" dirty="0" smtClean="0"/>
              <a:t>1.0.</a:t>
            </a:r>
          </a:p>
          <a:p>
            <a:pPr marL="0" indent="0">
              <a:buNone/>
            </a:pPr>
            <a:r>
              <a:rPr lang="el-GR" sz="2000" dirty="0" smtClean="0"/>
              <a:t>Έχουν </a:t>
            </a:r>
            <a:r>
              <a:rPr lang="el-GR" sz="2000" dirty="0"/>
              <a:t>προηγηθεί οι κάτωθι εκδόσεις:</a:t>
            </a:r>
          </a:p>
          <a:p>
            <a:r>
              <a:rPr lang="el-GR" sz="2000" dirty="0"/>
              <a:t>Έκδοση </a:t>
            </a:r>
            <a:r>
              <a:rPr lang="el-GR" sz="2000" dirty="0" smtClean="0"/>
              <a:t>0.</a:t>
            </a:r>
            <a:r>
              <a:rPr lang="en-US" sz="2000" smtClean="0"/>
              <a:t>9</a:t>
            </a:r>
            <a:r>
              <a:rPr lang="el-GR" sz="2000" smtClean="0"/>
              <a:t> </a:t>
            </a:r>
            <a:r>
              <a:rPr lang="el-GR" sz="2000" dirty="0"/>
              <a:t>διαθέσιμη </a:t>
            </a:r>
            <a:r>
              <a:rPr lang="el-GR" sz="2000" dirty="0">
                <a:hlinkClick r:id="rId3"/>
              </a:rPr>
              <a:t>εδώ</a:t>
            </a:r>
            <a:r>
              <a:rPr lang="el-GR" sz="2000" dirty="0"/>
              <a:t>. </a:t>
            </a:r>
            <a:endParaRPr lang="el-GR" sz="2000" dirty="0">
              <a:solidFill>
                <a:srgbClr val="92D050"/>
              </a:solidFill>
            </a:endParaRPr>
          </a:p>
          <a:p>
            <a:pPr marL="0" indent="0">
              <a:buNone/>
            </a:pPr>
            <a:endParaRPr lang="el-GR" sz="2000" dirty="0"/>
          </a:p>
        </p:txBody>
      </p:sp>
    </p:spTree>
    <p:extLst>
      <p:ext uri="{BB962C8B-B14F-4D97-AF65-F5344CB8AC3E}">
        <p14:creationId xmlns:p14="http://schemas.microsoft.com/office/powerpoint/2010/main" val="33011404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custDataLst>
              <p:tags r:id="rId1"/>
            </p:custDataLst>
          </p:nvPr>
        </p:nvSpPr>
        <p:spPr/>
        <p:txBody>
          <a:bodyPr>
            <a:normAutofit/>
          </a:bodyPr>
          <a:lstStyle/>
          <a:p>
            <a:pPr marL="0" indent="0">
              <a:buNone/>
            </a:pPr>
            <a:r>
              <a:rPr lang="en-US" sz="2000" dirty="0" smtClean="0"/>
              <a:t>Copyright</a:t>
            </a:r>
            <a:r>
              <a:rPr lang="el-GR" sz="2000" dirty="0" smtClean="0"/>
              <a:t> </a:t>
            </a:r>
            <a:r>
              <a:rPr lang="el-GR" sz="2000" dirty="0" err="1" smtClean="0"/>
              <a:t>Εθνικόν</a:t>
            </a:r>
            <a:r>
              <a:rPr lang="el-GR" sz="2000" dirty="0" smtClean="0"/>
              <a:t> </a:t>
            </a:r>
            <a:r>
              <a:rPr lang="el-GR" sz="2000" dirty="0"/>
              <a:t>και </a:t>
            </a:r>
            <a:r>
              <a:rPr lang="el-GR" sz="2000" dirty="0" err="1"/>
              <a:t>Καποδιστριακόν</a:t>
            </a:r>
            <a:r>
              <a:rPr lang="el-GR" sz="2000" dirty="0"/>
              <a:t> </a:t>
            </a:r>
            <a:r>
              <a:rPr lang="el-GR" sz="2000" dirty="0" err="1"/>
              <a:t>Πανεπιστήμιον</a:t>
            </a:r>
            <a:r>
              <a:rPr lang="el-GR" sz="2000" dirty="0"/>
              <a:t> Αθηνών, </a:t>
            </a:r>
            <a:r>
              <a:rPr lang="el-GR" sz="2000" dirty="0" smtClean="0"/>
              <a:t>Σωτήριος Δεσπότης, Κυριακή </a:t>
            </a:r>
            <a:r>
              <a:rPr lang="el-GR" sz="2000" dirty="0" err="1" smtClean="0"/>
              <a:t>Μελέτση</a:t>
            </a:r>
            <a:r>
              <a:rPr lang="en-US" sz="2000" dirty="0" smtClean="0"/>
              <a:t> 2015</a:t>
            </a:r>
            <a:r>
              <a:rPr lang="el-GR" sz="2000" dirty="0" smtClean="0"/>
              <a:t>.</a:t>
            </a:r>
            <a:r>
              <a:rPr lang="en-US" sz="2000" dirty="0" smtClean="0"/>
              <a:t> </a:t>
            </a:r>
            <a:r>
              <a:rPr lang="el-GR" sz="2000" dirty="0"/>
              <a:t>Σωτήριος Δεσπότης, Κυριακή </a:t>
            </a:r>
            <a:r>
              <a:rPr lang="el-GR" sz="2000" dirty="0" err="1" smtClean="0"/>
              <a:t>Μελέτση</a:t>
            </a:r>
            <a:r>
              <a:rPr lang="en-US" sz="2000" dirty="0" smtClean="0"/>
              <a:t>.</a:t>
            </a:r>
            <a:r>
              <a:rPr lang="el-GR" sz="2000" dirty="0" smtClean="0"/>
              <a:t> «</a:t>
            </a:r>
            <a:r>
              <a:rPr lang="el-GR" sz="2000" dirty="0"/>
              <a:t>Βιβλική Αρχαιολογία - </a:t>
            </a:r>
            <a:r>
              <a:rPr lang="el-GR" sz="2000" dirty="0" smtClean="0"/>
              <a:t>Θεσμολογία. </a:t>
            </a:r>
            <a:r>
              <a:rPr lang="el-GR" sz="2000" dirty="0"/>
              <a:t>Ενότητα </a:t>
            </a:r>
            <a:r>
              <a:rPr lang="en-US" sz="2000" dirty="0" smtClean="0"/>
              <a:t>4.2</a:t>
            </a:r>
            <a:r>
              <a:rPr lang="el-GR" sz="2000" dirty="0" smtClean="0"/>
              <a:t>: </a:t>
            </a:r>
            <a:r>
              <a:rPr lang="el-GR" sz="2000" dirty="0"/>
              <a:t>Δημόσια και ιδιωτική ρωμαϊκή λατρεία». Έκδοση: 1.0. Αθήνα 2015. Διαθέσιμο από τη δικτυακή διεύθυνση: </a:t>
            </a:r>
            <a:r>
              <a:rPr lang="en-US" sz="2000" dirty="0">
                <a:hlinkClick r:id="rId4"/>
              </a:rPr>
              <a:t>http://opencourses.uoa.gr/courses/SOCTHEOL103</a:t>
            </a:r>
            <a:r>
              <a:rPr lang="en-US" sz="2000" dirty="0" smtClean="0">
                <a:hlinkClick r:id="rId4"/>
              </a:rPr>
              <a:t>/</a:t>
            </a:r>
            <a:r>
              <a:rPr lang="el-GR" sz="2000" dirty="0" smtClean="0"/>
              <a:t> </a:t>
            </a:r>
            <a:endParaRPr lang="el-GR" sz="2000" dirty="0"/>
          </a:p>
        </p:txBody>
      </p:sp>
    </p:spTree>
    <p:extLst>
      <p:ext uri="{BB962C8B-B14F-4D97-AF65-F5344CB8AC3E}">
        <p14:creationId xmlns:p14="http://schemas.microsoft.com/office/powerpoint/2010/main" val="3293797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custDataLst>
      <p:tags r:id="rId1"/>
    </p:custDataLst>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ΘΡΗΣΚΕΙΑ - </a:t>
            </a:r>
            <a:r>
              <a:rPr lang="el-GR" dirty="0" smtClean="0"/>
              <a:t>ΛΑΤΡΕΙΑ</a:t>
            </a:r>
            <a:endParaRPr lang="el-GR" dirty="0"/>
          </a:p>
        </p:txBody>
      </p:sp>
      <p:sp>
        <p:nvSpPr>
          <p:cNvPr id="3" name="Θέση περιεχομένου 2"/>
          <p:cNvSpPr>
            <a:spLocks noGrp="1"/>
          </p:cNvSpPr>
          <p:nvPr>
            <p:ph idx="1"/>
          </p:nvPr>
        </p:nvSpPr>
        <p:spPr/>
        <p:txBody>
          <a:bodyPr>
            <a:noAutofit/>
          </a:bodyPr>
          <a:lstStyle/>
          <a:p>
            <a:pPr marL="180000" indent="-180000">
              <a:lnSpc>
                <a:spcPts val="1900"/>
              </a:lnSpc>
              <a:spcBef>
                <a:spcPts val="0"/>
              </a:spcBef>
            </a:pPr>
            <a:r>
              <a:rPr lang="el-GR" sz="2000" dirty="0"/>
              <a:t>Δεν υφίσταται διάκριση στην αρχαιότητα μεταξύ θρησκείας – λατρείας, θρησκείας ως δομημένο και σαφές δόγμα. </a:t>
            </a:r>
          </a:p>
          <a:p>
            <a:pPr marL="180000" indent="-180000">
              <a:lnSpc>
                <a:spcPts val="1900"/>
              </a:lnSpc>
              <a:spcBef>
                <a:spcPts val="0"/>
              </a:spcBef>
            </a:pPr>
            <a:r>
              <a:rPr lang="el-GR" sz="2000" dirty="0"/>
              <a:t>Η θρησκεία αποτελούσε αναπόσπαστο μέρος της πολιτικής δραστηριότητας, τόσο για τον ελληνικό όσο και για το ρωμαϊκό κόσμο. Οι άρχοντες της πόλης και οι ιερείς εκτελούν από κοινού τελετουργίες, τότε οι ιερείς λειτουργούν υπό την ευθύνη ή εκ μέρους των πολιτικών αρχών. </a:t>
            </a:r>
            <a:endParaRPr lang="en-US" sz="2000" dirty="0"/>
          </a:p>
          <a:p>
            <a:pPr marL="180000" indent="-180000">
              <a:lnSpc>
                <a:spcPts val="1900"/>
              </a:lnSpc>
              <a:spcBef>
                <a:spcPts val="0"/>
              </a:spcBef>
            </a:pPr>
            <a:r>
              <a:rPr lang="el-GR" sz="2000" dirty="0"/>
              <a:t>Ελληνική</a:t>
            </a:r>
            <a:r>
              <a:rPr lang="en-US" sz="2000" dirty="0"/>
              <a:t>: </a:t>
            </a:r>
            <a:r>
              <a:rPr lang="el-GR" sz="2000" dirty="0"/>
              <a:t> </a:t>
            </a:r>
            <a:r>
              <a:rPr lang="el-GR" sz="2000" i="1" dirty="0" err="1"/>
              <a:t>ἱερός</a:t>
            </a:r>
            <a:r>
              <a:rPr lang="el-GR" sz="2000" dirty="0"/>
              <a:t> και </a:t>
            </a:r>
            <a:r>
              <a:rPr lang="el-GR" sz="2000" i="1" dirty="0" err="1"/>
              <a:t>ἅγιος</a:t>
            </a:r>
            <a:r>
              <a:rPr lang="el-GR" sz="2000" dirty="0"/>
              <a:t> </a:t>
            </a:r>
            <a:r>
              <a:rPr lang="el-GR" sz="2000" dirty="0" smtClean="0"/>
              <a:t>στη </a:t>
            </a:r>
            <a:r>
              <a:rPr lang="el-GR" sz="2000" dirty="0"/>
              <a:t>λατινική </a:t>
            </a:r>
            <a:r>
              <a:rPr lang="en-US" sz="2000" i="1" dirty="0" err="1"/>
              <a:t>secer</a:t>
            </a:r>
            <a:r>
              <a:rPr lang="el-GR" sz="2000" dirty="0"/>
              <a:t> και </a:t>
            </a:r>
            <a:r>
              <a:rPr lang="en-US" sz="2000" i="1" dirty="0"/>
              <a:t>pietas</a:t>
            </a:r>
            <a:r>
              <a:rPr lang="el-GR" sz="2000" dirty="0" smtClean="0"/>
              <a:t>, προκειμένου </a:t>
            </a:r>
            <a:r>
              <a:rPr lang="el-GR" sz="2000" dirty="0"/>
              <a:t>να αποδοθεί η ευλάβεια και ο σεβασμός, που ο άνθρωπος οφείλει να έχει απέναντι στο </a:t>
            </a:r>
            <a:r>
              <a:rPr lang="el-GR" sz="2000" i="1" dirty="0"/>
              <a:t>θείο</a:t>
            </a:r>
            <a:r>
              <a:rPr lang="el-GR" sz="2000" dirty="0"/>
              <a:t>. </a:t>
            </a:r>
            <a:endParaRPr lang="en-US" sz="2000" dirty="0"/>
          </a:p>
          <a:p>
            <a:pPr marL="180000" indent="-180000">
              <a:lnSpc>
                <a:spcPts val="1900"/>
              </a:lnSpc>
              <a:spcBef>
                <a:spcPts val="0"/>
              </a:spcBef>
            </a:pPr>
            <a:r>
              <a:rPr lang="el-GR" sz="2000" dirty="0"/>
              <a:t>Ο όρος </a:t>
            </a:r>
            <a:r>
              <a:rPr lang="el-GR" sz="2000" i="1" dirty="0"/>
              <a:t>θρησκεία</a:t>
            </a:r>
            <a:r>
              <a:rPr lang="el-GR" sz="2000" dirty="0"/>
              <a:t> χρησιμοποιείται στην ελληνική, ως συνώνυμος του όρου </a:t>
            </a:r>
            <a:r>
              <a:rPr lang="el-GR" sz="2000" i="1" dirty="0"/>
              <a:t>λατρεία</a:t>
            </a:r>
            <a:r>
              <a:rPr lang="el-GR" sz="2000" dirty="0"/>
              <a:t>, προκειμένου να αποδώσει την πρακτική έκφραση της </a:t>
            </a:r>
            <a:r>
              <a:rPr lang="el-GR" sz="2000" i="1" dirty="0"/>
              <a:t>ευλάβειας</a:t>
            </a:r>
            <a:r>
              <a:rPr lang="el-GR" sz="2000" dirty="0"/>
              <a:t>. </a:t>
            </a:r>
            <a:endParaRPr lang="en-US" sz="2000" dirty="0"/>
          </a:p>
          <a:p>
            <a:pPr marL="180000" indent="-180000">
              <a:lnSpc>
                <a:spcPts val="1900"/>
              </a:lnSpc>
              <a:spcBef>
                <a:spcPts val="0"/>
              </a:spcBef>
            </a:pPr>
            <a:r>
              <a:rPr lang="el-GR" sz="2000" dirty="0"/>
              <a:t>Στη λατινική χρησιμοποιείτο αναλογικά το ρήμα </a:t>
            </a:r>
            <a:r>
              <a:rPr lang="en-US" sz="2000" i="1" dirty="0" err="1"/>
              <a:t>colere</a:t>
            </a:r>
            <a:r>
              <a:rPr lang="el-GR" sz="2000" i="1" dirty="0"/>
              <a:t>, </a:t>
            </a:r>
            <a:r>
              <a:rPr lang="el-GR" sz="2000" dirty="0"/>
              <a:t>από το οποίο παράγεται και ο σημερινός όρος </a:t>
            </a:r>
            <a:r>
              <a:rPr lang="en-US" sz="2000" i="1" dirty="0" err="1"/>
              <a:t>cultus</a:t>
            </a:r>
            <a:r>
              <a:rPr lang="el-GR" sz="2000" dirty="0"/>
              <a:t>. </a:t>
            </a:r>
            <a:endParaRPr lang="en-US" sz="2000" dirty="0"/>
          </a:p>
          <a:p>
            <a:pPr marL="180000" indent="-180000">
              <a:lnSpc>
                <a:spcPts val="1900"/>
              </a:lnSpc>
              <a:spcBef>
                <a:spcPts val="0"/>
              </a:spcBef>
            </a:pPr>
            <a:r>
              <a:rPr lang="en-US" sz="2000" i="1" dirty="0" err="1"/>
              <a:t>Religio</a:t>
            </a:r>
            <a:r>
              <a:rPr lang="el-GR" sz="2000" dirty="0"/>
              <a:t> </a:t>
            </a:r>
            <a:r>
              <a:rPr lang="en-US" sz="2000" dirty="0"/>
              <a:t>=</a:t>
            </a:r>
            <a:r>
              <a:rPr lang="el-GR" sz="2000" dirty="0"/>
              <a:t> «υποχρέωση ως προς το </a:t>
            </a:r>
            <a:r>
              <a:rPr lang="el-GR" sz="2000" i="1" dirty="0"/>
              <a:t>θείο</a:t>
            </a:r>
            <a:r>
              <a:rPr lang="el-GR" sz="2000" dirty="0"/>
              <a:t>», ή την απαγόρευση, την ηθική αναστολή. </a:t>
            </a:r>
            <a:endParaRPr lang="en-US" sz="2000" dirty="0" smtClean="0"/>
          </a:p>
          <a:p>
            <a:pPr marL="180000" indent="-180000">
              <a:lnSpc>
                <a:spcPts val="1900"/>
              </a:lnSpc>
              <a:spcBef>
                <a:spcPts val="0"/>
              </a:spcBef>
            </a:pPr>
            <a:r>
              <a:rPr lang="el-GR" sz="2000" dirty="0" smtClean="0"/>
              <a:t>Από </a:t>
            </a:r>
            <a:r>
              <a:rPr lang="el-GR" sz="2000" dirty="0"/>
              <a:t>το 2</a:t>
            </a:r>
            <a:r>
              <a:rPr lang="el-GR" sz="2000" baseline="30000" dirty="0"/>
              <a:t>ο</a:t>
            </a:r>
            <a:r>
              <a:rPr lang="el-GR" sz="2000" dirty="0"/>
              <a:t> μ.Χ. αιώνα ξεκίνησαν οι συγγραφείς να χρησιμοποιούν τον όρο </a:t>
            </a:r>
            <a:r>
              <a:rPr lang="en-US" sz="2000" i="1" dirty="0" err="1"/>
              <a:t>religio</a:t>
            </a:r>
            <a:r>
              <a:rPr lang="el-GR" sz="2000" i="1" dirty="0"/>
              <a:t>,</a:t>
            </a:r>
            <a:r>
              <a:rPr lang="el-GR" sz="2000" dirty="0"/>
              <a:t> προκειμένου να αποδώσουν την έννοια της ευσέβειας προς μια συγκεκριμένη θεότητα, το δόγμα και την αφοσίωση προς ένα συγκεκριμένο τρόπο ζωής. </a:t>
            </a:r>
          </a:p>
        </p:txBody>
      </p:sp>
    </p:spTree>
    <p:extLst>
      <p:ext uri="{BB962C8B-B14F-4D97-AF65-F5344CB8AC3E}">
        <p14:creationId xmlns:p14="http://schemas.microsoft.com/office/powerpoint/2010/main" val="638663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ΕΛΛΗΝΙΚΗ ΘΡΗΣΚΕΙΑ - ΛΑΤΡΕΙΑ</a:t>
            </a:r>
          </a:p>
        </p:txBody>
      </p:sp>
      <p:sp>
        <p:nvSpPr>
          <p:cNvPr id="3" name="Θέση περιεχομένου 2"/>
          <p:cNvSpPr>
            <a:spLocks noGrp="1"/>
          </p:cNvSpPr>
          <p:nvPr>
            <p:ph idx="1"/>
          </p:nvPr>
        </p:nvSpPr>
        <p:spPr/>
        <p:txBody>
          <a:bodyPr>
            <a:normAutofit fontScale="85000" lnSpcReduction="10000"/>
          </a:bodyPr>
          <a:lstStyle/>
          <a:p>
            <a:r>
              <a:rPr lang="el-GR" dirty="0"/>
              <a:t>Η λατρεία του προστάτη θεού της </a:t>
            </a:r>
            <a:r>
              <a:rPr lang="el-GR" dirty="0" smtClean="0"/>
              <a:t>πόλης.</a:t>
            </a:r>
            <a:endParaRPr lang="el-GR" dirty="0"/>
          </a:p>
          <a:p>
            <a:r>
              <a:rPr lang="el-GR" dirty="0"/>
              <a:t>Η συμμετοχή του πολίτη αποτελεί ολοκλήρωση της θρησκευτικής ζωής του και απόδειξη σεβασμού των θεσμών της πόλης.</a:t>
            </a:r>
          </a:p>
          <a:p>
            <a:r>
              <a:rPr lang="el-GR" dirty="0"/>
              <a:t>Συστατικό στοιχείο η ευσέβεια, δηλαδή ο σεβασμός των ισχυουσών αξιών που συμπεριλαμβάνει την απόδοση τιμής στους </a:t>
            </a:r>
            <a:r>
              <a:rPr lang="el-GR" dirty="0" smtClean="0"/>
              <a:t>θεούς.</a:t>
            </a:r>
            <a:endParaRPr lang="el-GR" dirty="0"/>
          </a:p>
          <a:p>
            <a:r>
              <a:rPr lang="el-GR" dirty="0"/>
              <a:t>Η πόλις αντανακλά την ολύμπια κοινωνία των θεών</a:t>
            </a:r>
          </a:p>
          <a:p>
            <a:r>
              <a:rPr lang="el-GR" dirty="0"/>
              <a:t>Άρα οι θεοί τιμώνται ως δωρητές και προστάτες των αρχών της κοινωνίας. </a:t>
            </a:r>
          </a:p>
        </p:txBody>
      </p:sp>
    </p:spTree>
    <p:extLst>
      <p:ext uri="{BB962C8B-B14F-4D97-AF65-F5344CB8AC3E}">
        <p14:creationId xmlns:p14="http://schemas.microsoft.com/office/powerpoint/2010/main" val="2819922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ΕΛΛΗΝΙΚΗ ΛΑΤΡΕΙΑ</a:t>
            </a:r>
          </a:p>
        </p:txBody>
      </p:sp>
      <p:sp>
        <p:nvSpPr>
          <p:cNvPr id="3" name="Θέση περιεχομένου 2"/>
          <p:cNvSpPr>
            <a:spLocks noGrp="1"/>
          </p:cNvSpPr>
          <p:nvPr>
            <p:ph idx="1"/>
          </p:nvPr>
        </p:nvSpPr>
        <p:spPr/>
        <p:txBody>
          <a:bodyPr>
            <a:normAutofit fontScale="92500" lnSpcReduction="20000"/>
          </a:bodyPr>
          <a:lstStyle/>
          <a:p>
            <a:r>
              <a:rPr lang="el-GR" sz="2400" dirty="0"/>
              <a:t>Ετήσια δημόσια γιορτή του προστάτη θεού. </a:t>
            </a:r>
          </a:p>
          <a:p>
            <a:r>
              <a:rPr lang="el-GR" sz="2400" dirty="0"/>
              <a:t>Την οργάνωση της λατρευτικής δραστηριότητας αναλαμβάνουν οι </a:t>
            </a:r>
            <a:r>
              <a:rPr lang="el-GR" sz="2400" dirty="0" err="1"/>
              <a:t>υπο</a:t>
            </a:r>
            <a:r>
              <a:rPr lang="el-GR" sz="2400" dirty="0"/>
              <a:t>-ομάδες της πόλης: οίκοι, φατρίες, γένη. </a:t>
            </a:r>
          </a:p>
          <a:p>
            <a:r>
              <a:rPr lang="el-GR" sz="2400" dirty="0"/>
              <a:t>Πρόξενος: για τη συμμετοχή ξένων πολιτών. </a:t>
            </a:r>
          </a:p>
          <a:p>
            <a:r>
              <a:rPr lang="el-GR" sz="2400" dirty="0"/>
              <a:t>Ελληνιστική εποχή: Επίδραση στις ξένες λατρείες. </a:t>
            </a:r>
          </a:p>
          <a:p>
            <a:r>
              <a:rPr lang="el-GR" sz="2400" dirty="0"/>
              <a:t>Ρωμαϊκή εποχή: αναβίωση του παρελθόντος μέσω της θεσμοθέτησης Πανελληνίων αγώνων από κάθε πόλη, υπό την πατρωνία του αυτοκράτορα. </a:t>
            </a:r>
          </a:p>
          <a:p>
            <a:r>
              <a:rPr lang="el-GR" sz="2400" dirty="0"/>
              <a:t>Οι ιερείς ορίζονται με κλήρωση ή εκλογή ή δημοπρασία. Ο ιερέας δε λαμβάνει αμοιβή για το έργο του, σπανιότερα με κληρονομικό δικαίωμα (π.χ. οικογένειες </a:t>
            </a:r>
            <a:r>
              <a:rPr lang="el-GR" sz="2400" dirty="0" err="1"/>
              <a:t>Ευμολπιδών</a:t>
            </a:r>
            <a:r>
              <a:rPr lang="el-GR" sz="2400" dirty="0"/>
              <a:t>- Κηρύκων). Αναλαμβάνει όμως τα έξοδα για την προώθηση της λατρείας του θεού καθώς και τα έξοδα για τη μεγαλοπρέπεια των τελετών. </a:t>
            </a:r>
          </a:p>
        </p:txBody>
      </p:sp>
    </p:spTree>
    <p:extLst>
      <p:ext uri="{BB962C8B-B14F-4D97-AF65-F5344CB8AC3E}">
        <p14:creationId xmlns:p14="http://schemas.microsoft.com/office/powerpoint/2010/main" val="1911462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ΕΛΛΗΝΙΚΗ ΛΑΤΡΕΙΑ</a:t>
            </a:r>
            <a:br>
              <a:rPr lang="el-GR" dirty="0"/>
            </a:br>
            <a:r>
              <a:rPr lang="el-GR" dirty="0"/>
              <a:t>ΘΥΣΙΑ - ΠΡΟΣΕΥΧΗ</a:t>
            </a:r>
          </a:p>
        </p:txBody>
      </p:sp>
      <p:sp>
        <p:nvSpPr>
          <p:cNvPr id="3" name="Θέση περιεχομένου 2"/>
          <p:cNvSpPr>
            <a:spLocks noGrp="1"/>
          </p:cNvSpPr>
          <p:nvPr>
            <p:ph idx="1"/>
          </p:nvPr>
        </p:nvSpPr>
        <p:spPr/>
        <p:txBody>
          <a:bodyPr>
            <a:noAutofit/>
          </a:bodyPr>
          <a:lstStyle/>
          <a:p>
            <a:pPr marL="180000" indent="-180000">
              <a:lnSpc>
                <a:spcPts val="2100"/>
              </a:lnSpc>
              <a:spcBef>
                <a:spcPts val="0"/>
              </a:spcBef>
            </a:pPr>
            <a:r>
              <a:rPr lang="el-GR" sz="2000" dirty="0"/>
              <a:t>ΠΡΟΣΕΥΧΗ: ιδιαίτερη σημασία έχει η γνώση της σφαίρας δράσης του θεού, των ιδιοτήτων του και του κατάλληλου </a:t>
            </a:r>
            <a:r>
              <a:rPr lang="el-GR" sz="2000" dirty="0" smtClean="0"/>
              <a:t>ιερού.</a:t>
            </a:r>
            <a:endParaRPr lang="el-GR" sz="2000" dirty="0"/>
          </a:p>
          <a:p>
            <a:pPr marL="180000" indent="-180000">
              <a:lnSpc>
                <a:spcPts val="2100"/>
              </a:lnSpc>
              <a:spcBef>
                <a:spcPts val="0"/>
              </a:spcBef>
            </a:pPr>
            <a:r>
              <a:rPr lang="el-GR" sz="2000" dirty="0"/>
              <a:t>Επίσης, σημασία έχει το περιεχόμενο της επίκλησης, που περιλαμβάνει απόδοση επαίνου και τιμής- αναγνώριση της </a:t>
            </a:r>
            <a:r>
              <a:rPr lang="el-GR" sz="2000" dirty="0" err="1" smtClean="0"/>
              <a:t>καταλληλότητας</a:t>
            </a:r>
            <a:r>
              <a:rPr lang="el-GR" sz="2000" dirty="0" smtClean="0"/>
              <a:t> </a:t>
            </a:r>
            <a:r>
              <a:rPr lang="el-GR" sz="2000" dirty="0"/>
              <a:t>του – επίκληση, δηλαδή τη χάρη που ζητά ο πιστός. Οι λάθος λέξεις συνιστούν βλασφημία. </a:t>
            </a:r>
          </a:p>
          <a:p>
            <a:pPr marL="180000" indent="-180000">
              <a:lnSpc>
                <a:spcPts val="2100"/>
              </a:lnSpc>
              <a:spcBef>
                <a:spcPts val="0"/>
              </a:spcBef>
            </a:pPr>
            <a:r>
              <a:rPr lang="el-GR" sz="2000" dirty="0"/>
              <a:t>Ορθή συμπεριφορά και προσέγγιση: όρθιοι, ατενίζοντας και με τα χέρια προτεταμένα προς το χώρο δράσης του θεού, ουρανό-θάλασσα-γη.  </a:t>
            </a:r>
          </a:p>
          <a:p>
            <a:pPr marL="180000" indent="-180000">
              <a:lnSpc>
                <a:spcPts val="2100"/>
              </a:lnSpc>
              <a:spcBef>
                <a:spcPts val="0"/>
              </a:spcBef>
            </a:pPr>
            <a:r>
              <a:rPr lang="el-GR" sz="2000" dirty="0"/>
              <a:t>Χάρις: η ευχαρίστηση που χαρακτηρίζει την αμφίδρομη σχέση μεταξύ θεού και ανθρώπων: ο άνθρωπος τάζει ή προσφέρει ανάθημα- ο θεός εκπληρώνει το αίτημα. </a:t>
            </a:r>
          </a:p>
          <a:p>
            <a:pPr marL="180000" indent="-180000">
              <a:lnSpc>
                <a:spcPts val="2100"/>
              </a:lnSpc>
              <a:spcBef>
                <a:spcPts val="0"/>
              </a:spcBef>
            </a:pPr>
            <a:r>
              <a:rPr lang="el-GR" sz="2000" dirty="0"/>
              <a:t>Εναλλακτικοί τρόποι έκφρασης θρησκευτικότητας: η φιλοσοφική προσέγγιση του θείου, η λήψη χρησμών, οι Μυστηριακές λατρείες.</a:t>
            </a:r>
          </a:p>
          <a:p>
            <a:pPr marL="180000" indent="-180000">
              <a:lnSpc>
                <a:spcPts val="2100"/>
              </a:lnSpc>
              <a:spcBef>
                <a:spcPts val="0"/>
              </a:spcBef>
            </a:pPr>
            <a:r>
              <a:rPr lang="el-GR" sz="2000" dirty="0"/>
              <a:t>Χρησμοί: οι μάντεις λαμβάνουν το χρησμό- οι προφήτες μετατρέπουν τα ακατάληπτα λόγια σε στίχους.</a:t>
            </a:r>
          </a:p>
          <a:p>
            <a:pPr marL="180000" indent="-180000">
              <a:lnSpc>
                <a:spcPts val="2100"/>
              </a:lnSpc>
              <a:spcBef>
                <a:spcPts val="0"/>
              </a:spcBef>
            </a:pPr>
            <a:r>
              <a:rPr lang="el-GR" sz="2000" dirty="0"/>
              <a:t>Οι ελληνικές πόλεις της Μικράς Ασίας επηρεάστηκαν και από τα λατρευτικά έθιμα που είχε κληροδοτήσει η περσική κατάκτηση: π.χ. Άρτεμις </a:t>
            </a:r>
            <a:r>
              <a:rPr lang="el-GR" sz="2000" dirty="0" err="1"/>
              <a:t>Εφεσία</a:t>
            </a:r>
            <a:r>
              <a:rPr lang="el-GR" sz="2000" dirty="0"/>
              <a:t>. </a:t>
            </a:r>
          </a:p>
        </p:txBody>
      </p:sp>
    </p:spTree>
    <p:extLst>
      <p:ext uri="{BB962C8B-B14F-4D97-AF65-F5344CB8AC3E}">
        <p14:creationId xmlns:p14="http://schemas.microsoft.com/office/powerpoint/2010/main" val="4140970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ΕΛΛΗΝΙΚΗ ΛΑΤΡΕΙΑ ΚΑΤΑ ΤΗ ΡΩΜΑΪΚΗ ΠΕΡΙΟΔΟ</a:t>
            </a:r>
          </a:p>
        </p:txBody>
      </p:sp>
      <p:sp>
        <p:nvSpPr>
          <p:cNvPr id="3" name="Θέση περιεχομένου 2"/>
          <p:cNvSpPr>
            <a:spLocks noGrp="1"/>
          </p:cNvSpPr>
          <p:nvPr>
            <p:ph idx="1"/>
          </p:nvPr>
        </p:nvSpPr>
        <p:spPr/>
        <p:txBody>
          <a:bodyPr>
            <a:normAutofit fontScale="85000" lnSpcReduction="10000"/>
          </a:bodyPr>
          <a:lstStyle/>
          <a:p>
            <a:r>
              <a:rPr lang="el-GR" dirty="0"/>
              <a:t>Κατά τη ρωμαϊκή περίοδο υιοθετούνται όροι της ρωμαϊκής πολιτικής, δηλαδή το αξίωμα του ιερέα λαμβάνεται μόνο από μέλη της αριστοκρατίας. </a:t>
            </a:r>
          </a:p>
          <a:p>
            <a:r>
              <a:rPr lang="el-GR" dirty="0"/>
              <a:t>Ανασφάλεια – θεοποίηση της Τύχης – αύξηση ιερών και μαντείων – μύηση σε μυστηριακές λατρείες. </a:t>
            </a:r>
          </a:p>
          <a:p>
            <a:r>
              <a:rPr lang="el-GR" i="1" dirty="0" err="1"/>
              <a:t>Β΄</a:t>
            </a:r>
            <a:r>
              <a:rPr lang="el-GR" i="1" dirty="0" err="1" smtClean="0"/>
              <a:t>Σοφιστική</a:t>
            </a:r>
            <a:r>
              <a:rPr lang="el-GR" dirty="0" smtClean="0"/>
              <a:t>: </a:t>
            </a:r>
            <a:r>
              <a:rPr lang="el-GR" dirty="0"/>
              <a:t>Διερεύνηση της ελληνικής λατρείας ως απόσταγμα σοφίας. </a:t>
            </a:r>
            <a:endParaRPr lang="en-US" dirty="0"/>
          </a:p>
          <a:p>
            <a:r>
              <a:rPr lang="el-GR" dirty="0"/>
              <a:t>Λατρεία Αυτοκράτορα και λατρεία θεών πατρώνων της Ρώμης μαζί με τη λατρεία του προστάτη θεού της </a:t>
            </a:r>
            <a:r>
              <a:rPr lang="el-GR" dirty="0" smtClean="0"/>
              <a:t>πόλης. </a:t>
            </a:r>
            <a:endParaRPr lang="el-GR" dirty="0"/>
          </a:p>
        </p:txBody>
      </p:sp>
    </p:spTree>
    <p:extLst>
      <p:ext uri="{BB962C8B-B14F-4D97-AF65-F5344CB8AC3E}">
        <p14:creationId xmlns:p14="http://schemas.microsoft.com/office/powerpoint/2010/main" val="2674401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ΡΩΜΑΪΚΗ ΛΑΤΡΕΙΑ</a:t>
            </a:r>
          </a:p>
        </p:txBody>
      </p:sp>
      <p:sp>
        <p:nvSpPr>
          <p:cNvPr id="3" name="Θέση περιεχομένου 2"/>
          <p:cNvSpPr>
            <a:spLocks noGrp="1"/>
          </p:cNvSpPr>
          <p:nvPr>
            <p:ph idx="1"/>
          </p:nvPr>
        </p:nvSpPr>
        <p:spPr/>
        <p:txBody>
          <a:bodyPr>
            <a:noAutofit/>
          </a:bodyPr>
          <a:lstStyle/>
          <a:p>
            <a:pPr marL="288000" indent="-288000">
              <a:spcBef>
                <a:spcPts val="0"/>
              </a:spcBef>
            </a:pPr>
            <a:r>
              <a:rPr lang="el-GR" sz="2000" dirty="0"/>
              <a:t>Επιρροή από λατρεία λαών της Μεσογείου και κυρίως την Ελληνική.</a:t>
            </a:r>
          </a:p>
          <a:p>
            <a:pPr marL="288000" indent="-288000">
              <a:spcBef>
                <a:spcPts val="0"/>
              </a:spcBef>
            </a:pPr>
            <a:r>
              <a:rPr lang="el-GR" sz="2000" dirty="0"/>
              <a:t>Ανθρωπομορφικές εικόνες – ναοί </a:t>
            </a:r>
            <a:r>
              <a:rPr lang="el-GR" sz="2000" dirty="0" smtClean="0"/>
              <a:t>– κείμενα</a:t>
            </a:r>
            <a:r>
              <a:rPr lang="el-GR" sz="2000" dirty="0"/>
              <a:t>.</a:t>
            </a:r>
          </a:p>
          <a:p>
            <a:pPr marL="288000" indent="-288000">
              <a:spcBef>
                <a:spcPts val="0"/>
              </a:spcBef>
            </a:pPr>
            <a:r>
              <a:rPr lang="en-US" sz="2000" dirty="0"/>
              <a:t>PAX DEORUM: </a:t>
            </a:r>
            <a:r>
              <a:rPr lang="el-GR" sz="2000" dirty="0"/>
              <a:t>Σύστημα επικοινωνίας με τους θεούς, ώστε να μη διαταράσσεται η ειρήνη με αυτούς.</a:t>
            </a:r>
          </a:p>
          <a:p>
            <a:pPr marL="288000" indent="-288000">
              <a:spcBef>
                <a:spcPts val="0"/>
              </a:spcBef>
            </a:pPr>
            <a:r>
              <a:rPr lang="el-GR" sz="2000" dirty="0"/>
              <a:t>Η λατρεία συνιστά πράξη δικαίου</a:t>
            </a:r>
            <a:r>
              <a:rPr lang="en-US" sz="2000" dirty="0"/>
              <a:t>,</a:t>
            </a:r>
            <a:r>
              <a:rPr lang="el-GR" sz="2000" dirty="0"/>
              <a:t> </a:t>
            </a:r>
            <a:r>
              <a:rPr lang="en-US" sz="2000" dirty="0" err="1"/>
              <a:t>ius</a:t>
            </a:r>
            <a:r>
              <a:rPr lang="el-GR" sz="2000" dirty="0"/>
              <a:t>, ώστε να εξευμενίζονται οι θεοί και να εξασφαλίζεται η στρατιωτική υπεροχή και επιτυχία, η συνοχή της πόλης και της αυτοκρατορίας. Εάν γινόταν λάθος στις χειρονομίες ή τα λόγια πρέπει η διαδικασία να επαναληφθεί μέχρι να γίνει σωστά. </a:t>
            </a:r>
          </a:p>
          <a:p>
            <a:pPr marL="288000" indent="-288000">
              <a:spcBef>
                <a:spcPts val="0"/>
              </a:spcBef>
            </a:pPr>
            <a:r>
              <a:rPr lang="el-GR" sz="2000" dirty="0"/>
              <a:t>Η λατρευτική διαδικασία συνεπάγεται σταθερότητα, αντίδραση το χάος, προστασία και διαφύλαξη. Οι ιερείς προέρχονται αποκλειστικά από την ανώτερη τάξη- ο λαός συμμετέχει ως θεατής.</a:t>
            </a:r>
          </a:p>
          <a:p>
            <a:pPr marL="288000" indent="-288000">
              <a:spcBef>
                <a:spcPts val="0"/>
              </a:spcBef>
            </a:pPr>
            <a:r>
              <a:rPr lang="el-GR" sz="2000" dirty="0"/>
              <a:t>ΠΡΟΣΟΧΗ: Η ΛΑΤΡΕΙΑ ΔΕΝ </a:t>
            </a:r>
            <a:r>
              <a:rPr lang="el-GR" sz="2000" dirty="0" smtClean="0"/>
              <a:t>ΕΙΝΑΙ </a:t>
            </a:r>
            <a:r>
              <a:rPr lang="el-GR" sz="2000" dirty="0"/>
              <a:t>ΑΠΟΣΥΝΔΕΔΕΜΕΝΗ </a:t>
            </a:r>
            <a:r>
              <a:rPr lang="el-GR" sz="2000" dirty="0" smtClean="0"/>
              <a:t>ΑΠΟ </a:t>
            </a:r>
            <a:r>
              <a:rPr lang="el-GR" sz="2000" dirty="0"/>
              <a:t>ΤΗΝ ΠΟΛΙΤΙΚΗ ΔΡΑΣΗ. </a:t>
            </a:r>
          </a:p>
          <a:p>
            <a:pPr marL="288000" indent="-288000">
              <a:spcBef>
                <a:spcPts val="0"/>
              </a:spcBef>
            </a:pPr>
            <a:r>
              <a:rPr lang="el-GR" sz="2000" dirty="0"/>
              <a:t>Προσφορά θυσίας – προσευχή – ανταπόδοση.</a:t>
            </a:r>
          </a:p>
          <a:p>
            <a:pPr marL="288000" indent="-288000">
              <a:spcBef>
                <a:spcPts val="0"/>
              </a:spcBef>
            </a:pPr>
            <a:r>
              <a:rPr lang="el-GR" sz="2000" dirty="0"/>
              <a:t>Προσευχή σε ναούς, στρατόπεδα, πηγές, στο ύπαιθρο. </a:t>
            </a:r>
          </a:p>
        </p:txBody>
      </p:sp>
    </p:spTree>
    <p:extLst>
      <p:ext uri="{BB962C8B-B14F-4D97-AF65-F5344CB8AC3E}">
        <p14:creationId xmlns:p14="http://schemas.microsoft.com/office/powerpoint/2010/main" val="39652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ΠΡΟΦΗΤΕΙΑ</a:t>
            </a:r>
          </a:p>
        </p:txBody>
      </p:sp>
      <p:sp>
        <p:nvSpPr>
          <p:cNvPr id="3" name="Θέση περιεχομένου 2"/>
          <p:cNvSpPr>
            <a:spLocks noGrp="1"/>
          </p:cNvSpPr>
          <p:nvPr>
            <p:ph idx="1"/>
          </p:nvPr>
        </p:nvSpPr>
        <p:spPr/>
        <p:txBody>
          <a:bodyPr>
            <a:normAutofit fontScale="70000" lnSpcReduction="20000"/>
          </a:bodyPr>
          <a:lstStyle/>
          <a:p>
            <a:r>
              <a:rPr lang="el-GR" dirty="0"/>
              <a:t>Περιλαμβάνει άσκηση της προφητείας και  μαντικής, όχι ως πρόβλεψη του μέλλοντος όσο ως μέσο γνώσης της θέλησης των θεών. </a:t>
            </a:r>
          </a:p>
          <a:p>
            <a:r>
              <a:rPr lang="el-GR" dirty="0"/>
              <a:t>Προφητεία τεχνητή ή φυσική. Η τεχνητή βασίζεται στη γνώση και απαιτεί ερμηνεία των σημείων. Περιλαμβάνονται ακόμα αστρολογία και χρησμοί, σημεία και τέρατα, όνειρα. </a:t>
            </a:r>
          </a:p>
          <a:p>
            <a:r>
              <a:rPr lang="el-GR" dirty="0"/>
              <a:t>Μπορεί να ζητηθεί από τους θεούς ή να δοθεί απευθείας από τους ίδιους οπότε και δήλωνε αναλόγως τα σημεία τη συγκατάθεση ή την εναντίωση τους. </a:t>
            </a:r>
          </a:p>
          <a:p>
            <a:r>
              <a:rPr lang="el-GR" dirty="0"/>
              <a:t>Εξαγνισμός από σώμα ιερέων. </a:t>
            </a:r>
          </a:p>
          <a:p>
            <a:r>
              <a:rPr lang="el-GR" dirty="0"/>
              <a:t>Μάντεις – </a:t>
            </a:r>
            <a:r>
              <a:rPr lang="en-US" dirty="0"/>
              <a:t>Augur</a:t>
            </a:r>
            <a:r>
              <a:rPr lang="el-GR" dirty="0"/>
              <a:t>ς. </a:t>
            </a:r>
          </a:p>
          <a:p>
            <a:r>
              <a:rPr lang="el-GR" dirty="0"/>
              <a:t>Η Σύγκλητος επιλέγει αν θα αποδεχθεί ή θα απορρίψει μια ερμηνεία. </a:t>
            </a:r>
          </a:p>
        </p:txBody>
      </p:sp>
    </p:spTree>
    <p:extLst>
      <p:ext uri="{BB962C8B-B14F-4D97-AF65-F5344CB8AC3E}">
        <p14:creationId xmlns:p14="http://schemas.microsoft.com/office/powerpoint/2010/main" val="24512037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9/2015 10:50:50"/>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F8E7A4B-FBFF-4774-8171-B04F56DD7B4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1597</TotalTime>
  <Words>2097</Words>
  <Application>Microsoft Office PowerPoint</Application>
  <PresentationFormat>Προβολή στην οθόνη (4:3)</PresentationFormat>
  <Paragraphs>170</Paragraphs>
  <Slides>28</Slides>
  <Notes>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28</vt:i4>
      </vt:variant>
    </vt:vector>
  </HeadingPairs>
  <TitlesOfParts>
    <vt:vector size="33" baseType="lpstr">
      <vt:lpstr>ＭＳ Ｐゴシック</vt:lpstr>
      <vt:lpstr>Arial</vt:lpstr>
      <vt:lpstr>Calibri</vt:lpstr>
      <vt:lpstr>Wingdings</vt:lpstr>
      <vt:lpstr>Θέμα του Office</vt:lpstr>
      <vt:lpstr>Βιβλική Αρχαιολογία - Θεσμολογία</vt:lpstr>
      <vt:lpstr>Δημόσια και ιδιωτική Ρωμαϊκή λατρεία</vt:lpstr>
      <vt:lpstr>ΘΡΗΣΚΕΙΑ - ΛΑΤΡΕΙΑ</vt:lpstr>
      <vt:lpstr>ΕΛΛΗΝΙΚΗ ΘΡΗΣΚΕΙΑ - ΛΑΤΡΕΙΑ</vt:lpstr>
      <vt:lpstr>ΕΛΛΗΝΙΚΗ ΛΑΤΡΕΙΑ</vt:lpstr>
      <vt:lpstr>ΕΛΛΗΝΙΚΗ ΛΑΤΡΕΙΑ ΘΥΣΙΑ - ΠΡΟΣΕΥΧΗ</vt:lpstr>
      <vt:lpstr>ΕΛΛΗΝΙΚΗ ΛΑΤΡΕΙΑ ΚΑΤΑ ΤΗ ΡΩΜΑΪΚΗ ΠΕΡΙΟΔΟ</vt:lpstr>
      <vt:lpstr>ΡΩΜΑΪΚΗ ΛΑΤΡΕΙΑ</vt:lpstr>
      <vt:lpstr>ΠΡΟΦΗΤΕΙΑ</vt:lpstr>
      <vt:lpstr>ΝΑΟΙ</vt:lpstr>
      <vt:lpstr>ΚΑΙΝΟΤΟΜΙΕΣ ΑΥΓΟΥΣΤΟΥ</vt:lpstr>
      <vt:lpstr>ΙΔΙΩΤΙΚΗ ΛΑΤΡΕΙΑ</vt:lpstr>
      <vt:lpstr>ΟΙΚΟΣ - FAMILIA</vt:lpstr>
      <vt:lpstr>ΟΙΚΟΣ – FAMILIA [2]</vt:lpstr>
      <vt:lpstr>ΕΛΛΗΝΙΚΟΣ ΟΙΚΟΣ</vt:lpstr>
      <vt:lpstr>ΡΩΜΑΪΚΟΣ ΟΙΚΟΣ</vt:lpstr>
      <vt:lpstr>ΚΟΛΛΕΓΙΑ</vt:lpstr>
      <vt:lpstr>ΣΥΝΑΓΩΓΗ</vt:lpstr>
      <vt:lpstr>ΦΙΛΟΣΟΦΙΚΕΣ ΣΧΟΛΕΣ</vt:lpstr>
      <vt:lpstr>ΜΥΣΤΗΡΙΑ</vt:lpstr>
      <vt:lpstr>ΑΝΑΤΟΛΙΚΕΣ ΛΑΤΡΙΕΣ</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geran</cp:lastModifiedBy>
  <cp:revision>194</cp:revision>
  <dcterms:created xsi:type="dcterms:W3CDTF">2012-09-06T09:03:05Z</dcterms:created>
  <dcterms:modified xsi:type="dcterms:W3CDTF">2015-09-09T19:17:27Z</dcterms:modified>
</cp:coreProperties>
</file>