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61"/>
  </p:notesMasterIdLst>
  <p:sldIdLst>
    <p:sldId id="315" r:id="rId3"/>
    <p:sldId id="307" r:id="rId4"/>
    <p:sldId id="256" r:id="rId5"/>
    <p:sldId id="257" r:id="rId6"/>
    <p:sldId id="258" r:id="rId7"/>
    <p:sldId id="259" r:id="rId8"/>
    <p:sldId id="303" r:id="rId9"/>
    <p:sldId id="260" r:id="rId10"/>
    <p:sldId id="262" r:id="rId11"/>
    <p:sldId id="304" r:id="rId12"/>
    <p:sldId id="263" r:id="rId13"/>
    <p:sldId id="264" r:id="rId14"/>
    <p:sldId id="265" r:id="rId15"/>
    <p:sldId id="266" r:id="rId16"/>
    <p:sldId id="267" r:id="rId17"/>
    <p:sldId id="268" r:id="rId18"/>
    <p:sldId id="269" r:id="rId19"/>
    <p:sldId id="270" r:id="rId20"/>
    <p:sldId id="306" r:id="rId21"/>
    <p:sldId id="302" r:id="rId22"/>
    <p:sldId id="271"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305" r:id="rId50"/>
    <p:sldId id="299" r:id="rId51"/>
    <p:sldId id="300" r:id="rId52"/>
    <p:sldId id="301" r:id="rId53"/>
    <p:sldId id="308" r:id="rId54"/>
    <p:sldId id="309" r:id="rId55"/>
    <p:sldId id="310" r:id="rId56"/>
    <p:sldId id="311" r:id="rId57"/>
    <p:sldId id="312" r:id="rId58"/>
    <p:sldId id="313" r:id="rId59"/>
    <p:sldId id="314" r:id="rId60"/>
  </p:sldIdLst>
  <p:sldSz cx="9144000" cy="6858000" type="screen4x3"/>
  <p:notesSz cx="6738938" cy="9834563"/>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1pPr>
    <a:lvl2pPr marL="4572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2pPr>
    <a:lvl3pPr marL="9144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3pPr>
    <a:lvl4pPr marL="13716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4pPr>
    <a:lvl5pPr marL="1828800" algn="l" defTabSz="449263" rtl="0" eaLnBrk="0" fontAlgn="base" hangingPunct="0">
      <a:spcBef>
        <a:spcPct val="0"/>
      </a:spcBef>
      <a:spcAft>
        <a:spcPct val="0"/>
      </a:spcAft>
      <a:defRPr kern="1200">
        <a:solidFill>
          <a:schemeClr val="bg1"/>
        </a:solidFill>
        <a:latin typeface="Arial" panose="020B0604020202020204" pitchFamily="34" charset="0"/>
        <a:ea typeface="+mn-ea"/>
        <a:cs typeface="+mn-cs"/>
      </a:defRPr>
    </a:lvl5pPr>
    <a:lvl6pPr marL="2286000" algn="l" defTabSz="914400" rtl="0" eaLnBrk="1" latinLnBrk="0" hangingPunct="1">
      <a:defRPr kern="1200">
        <a:solidFill>
          <a:schemeClr val="bg1"/>
        </a:solidFill>
        <a:latin typeface="Arial" panose="020B0604020202020204" pitchFamily="34" charset="0"/>
        <a:ea typeface="+mn-ea"/>
        <a:cs typeface="+mn-cs"/>
      </a:defRPr>
    </a:lvl6pPr>
    <a:lvl7pPr marL="2743200" algn="l" defTabSz="914400" rtl="0" eaLnBrk="1" latinLnBrk="0" hangingPunct="1">
      <a:defRPr kern="1200">
        <a:solidFill>
          <a:schemeClr val="bg1"/>
        </a:solidFill>
        <a:latin typeface="Arial" panose="020B0604020202020204" pitchFamily="34" charset="0"/>
        <a:ea typeface="+mn-ea"/>
        <a:cs typeface="+mn-cs"/>
      </a:defRPr>
    </a:lvl7pPr>
    <a:lvl8pPr marL="3200400" algn="l" defTabSz="914400" rtl="0" eaLnBrk="1" latinLnBrk="0" hangingPunct="1">
      <a:defRPr kern="1200">
        <a:solidFill>
          <a:schemeClr val="bg1"/>
        </a:solidFill>
        <a:latin typeface="Arial" panose="020B0604020202020204" pitchFamily="34" charset="0"/>
        <a:ea typeface="+mn-ea"/>
        <a:cs typeface="+mn-cs"/>
      </a:defRPr>
    </a:lvl8pPr>
    <a:lvl9pPr marL="3657600" algn="l" defTabSz="914400" rtl="0" eaLnBrk="1" latinLnBrk="0" hangingPunct="1">
      <a:defRPr kern="1200">
        <a:solidFill>
          <a:schemeClr val="bg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FF99"/>
    <a:srgbClr val="66FFFF"/>
    <a:srgbClr val="FFFF66"/>
    <a:srgbClr val="FF99FF"/>
    <a:srgbClr val="FFCC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206" autoAdjust="0"/>
  </p:normalViewPr>
  <p:slideViewPr>
    <p:cSldViewPr>
      <p:cViewPr varScale="1">
        <p:scale>
          <a:sx n="70" d="100"/>
          <a:sy n="70" d="100"/>
        </p:scale>
        <p:origin x="43" y="274"/>
      </p:cViewPr>
      <p:guideLst>
        <p:guide orient="horz" pos="2160"/>
        <p:guide pos="2880"/>
      </p:guideLst>
    </p:cSldViewPr>
  </p:slideViewPr>
  <p:outlineViewPr>
    <p:cViewPr varScale="1">
      <p:scale>
        <a:sx n="170" d="200"/>
        <a:sy n="170" d="200"/>
      </p:scale>
      <p:origin x="0" y="244710"/>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61" Type="http://schemas.openxmlformats.org/officeDocument/2006/relationships/notesMaster" Target="notesMasters/notesMaster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
          <p:cNvSpPr>
            <a:spLocks noGrp="1" noChangeArrowheads="1"/>
          </p:cNvSpPr>
          <p:nvPr>
            <p:ph type="sldImg"/>
          </p:nvPr>
        </p:nvSpPr>
        <p:spPr bwMode="auto">
          <a:xfrm>
            <a:off x="0" y="747713"/>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74" name="Rectangle 2"/>
          <p:cNvSpPr>
            <a:spLocks noGrp="1" noChangeArrowheads="1"/>
          </p:cNvSpPr>
          <p:nvPr>
            <p:ph type="body"/>
          </p:nvPr>
        </p:nvSpPr>
        <p:spPr bwMode="auto">
          <a:xfrm>
            <a:off x="674688" y="4672013"/>
            <a:ext cx="5389562" cy="4424362"/>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l-GR" noProof="0" smtClean="0"/>
          </a:p>
        </p:txBody>
      </p:sp>
    </p:spTree>
    <p:extLst>
      <p:ext uri="{BB962C8B-B14F-4D97-AF65-F5344CB8AC3E}">
        <p14:creationId xmlns:p14="http://schemas.microsoft.com/office/powerpoint/2010/main" val="497984703"/>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εικόνας διαφάνειας 1"/>
          <p:cNvSpPr>
            <a:spLocks noGrp="1" noRot="1" noChangeAspect="1" noTextEdit="1"/>
          </p:cNvSpPr>
          <p:nvPr>
            <p:ph type="sldImg"/>
          </p:nvPr>
        </p:nvSpPr>
        <p:spPr/>
      </p:sp>
      <p:sp>
        <p:nvSpPr>
          <p:cNvPr id="2765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solidFill>
                <a:srgbClr val="FF0000"/>
              </a:solidFill>
              <a:latin typeface="Times New Roman" panose="02020603050405020304" pitchFamily="18" charset="0"/>
            </a:endParaRPr>
          </a:p>
        </p:txBody>
      </p:sp>
      <p:sp>
        <p:nvSpPr>
          <p:cNvPr id="27652" name="Θέση αριθμού διαφάνειας 3"/>
          <p:cNvSpPr>
            <a:spLocks noGrp="1"/>
          </p:cNvSpPr>
          <p:nvPr>
            <p:ph type="sldNum" sz="quarter" idx="4294967295"/>
          </p:nvPr>
        </p:nvSpPr>
        <p:spPr bwMode="auto">
          <a:xfrm>
            <a:off x="4143375" y="9120188"/>
            <a:ext cx="3170238" cy="4794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1F78D46A-DB84-4C51-8F36-00D6F2314EF0}"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1</a:t>
            </a:fld>
            <a:endParaRPr lang="el-GR" altLang="el-GR">
              <a:latin typeface="Georgia" panose="02040502050405020303" pitchFamily="18" charset="0"/>
            </a:endParaRPr>
          </a:p>
        </p:txBody>
      </p:sp>
    </p:spTree>
    <p:extLst>
      <p:ext uri="{BB962C8B-B14F-4D97-AF65-F5344CB8AC3E}">
        <p14:creationId xmlns:p14="http://schemas.microsoft.com/office/powerpoint/2010/main" val="13479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4813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720224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5017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873028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5222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685629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5427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542710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5632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1355011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5837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544960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6041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899525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l-GR" smtClean="0">
              <a:latin typeface="Times New Roman" panose="02020603050405020304" pitchFamily="18" charset="0"/>
            </a:endParaRPr>
          </a:p>
        </p:txBody>
      </p:sp>
    </p:spTree>
    <p:extLst>
      <p:ext uri="{BB962C8B-B14F-4D97-AF65-F5344CB8AC3E}">
        <p14:creationId xmlns:p14="http://schemas.microsoft.com/office/powerpoint/2010/main" val="22180568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6553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1474605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6758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67580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3072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2373226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6963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964647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7168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5654602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7373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26075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7577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921728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7782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8905345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7987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1074504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8192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8303320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8397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4023096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8601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6038250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8806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171468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3277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4267649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9011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9439880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9216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1019728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9421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1721513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9625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5153763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9830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6149831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0035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7630048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0240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7487068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0445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0563387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0649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70458605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0854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449442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3481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780732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1059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5185813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1264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4685314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1469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4895861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1673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4544143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78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1878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22114360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1858"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21859"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3491252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390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2390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81043391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95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12595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0608133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Θέση εικόνας διαφάνειας 1"/>
          <p:cNvSpPr>
            <a:spLocks noGrp="1" noRot="1" noChangeAspect="1" noTextEdit="1"/>
          </p:cNvSpPr>
          <p:nvPr>
            <p:ph type="sldImg"/>
          </p:nvPr>
        </p:nvSpPr>
        <p:spPr/>
      </p:sp>
      <p:sp>
        <p:nvSpPr>
          <p:cNvPr id="12800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28004" name="Θέση αριθμού διαφάνειας 3"/>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993328BD-9C8E-4BA3-9BC4-928588F5923E}"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52</a:t>
            </a:fld>
            <a:endParaRPr lang="el-GR" altLang="el-GR">
              <a:latin typeface="Georgia" panose="02040502050405020303" pitchFamily="18" charset="0"/>
            </a:endParaRPr>
          </a:p>
        </p:txBody>
      </p:sp>
    </p:spTree>
    <p:extLst>
      <p:ext uri="{BB962C8B-B14F-4D97-AF65-F5344CB8AC3E}">
        <p14:creationId xmlns:p14="http://schemas.microsoft.com/office/powerpoint/2010/main" val="40323692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Θέση εικόνας διαφάνειας 1"/>
          <p:cNvSpPr>
            <a:spLocks noGrp="1" noRot="1" noChangeAspect="1" noTextEdit="1"/>
          </p:cNvSpPr>
          <p:nvPr>
            <p:ph type="sldImg"/>
          </p:nvPr>
        </p:nvSpPr>
        <p:spPr/>
      </p:sp>
      <p:sp>
        <p:nvSpPr>
          <p:cNvPr id="130051"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latin typeface="Times New Roman" panose="02020603050405020304" pitchFamily="18" charset="0"/>
            </a:endParaRPr>
          </a:p>
        </p:txBody>
      </p:sp>
      <p:sp>
        <p:nvSpPr>
          <p:cNvPr id="130052"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F894CD7E-F49A-47B8-B886-A2F135678609}"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53</a:t>
            </a:fld>
            <a:endParaRPr lang="el-GR" altLang="el-GR">
              <a:latin typeface="Georgia" panose="02040502050405020303" pitchFamily="18" charset="0"/>
            </a:endParaRPr>
          </a:p>
        </p:txBody>
      </p:sp>
    </p:spTree>
    <p:extLst>
      <p:ext uri="{BB962C8B-B14F-4D97-AF65-F5344CB8AC3E}">
        <p14:creationId xmlns:p14="http://schemas.microsoft.com/office/powerpoint/2010/main" val="3176186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36867"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1249876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p:sp>
      <p:sp>
        <p:nvSpPr>
          <p:cNvPr id="132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32100" name="Slide Number Placeholder 3"/>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EB3F1FCA-888D-4478-AEDE-E068AEAE4856}"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54</a:t>
            </a:fld>
            <a:endParaRPr lang="el-GR" altLang="el-GR">
              <a:latin typeface="Georgia" panose="02040502050405020303" pitchFamily="18" charset="0"/>
            </a:endParaRPr>
          </a:p>
        </p:txBody>
      </p:sp>
    </p:spTree>
    <p:extLst>
      <p:ext uri="{BB962C8B-B14F-4D97-AF65-F5344CB8AC3E}">
        <p14:creationId xmlns:p14="http://schemas.microsoft.com/office/powerpoint/2010/main" val="242090942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34148" name="Slide Number Placeholder 3"/>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52E2C3F1-5D6F-4952-B2F4-15FC6B13BB2E}"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55</a:t>
            </a:fld>
            <a:endParaRPr lang="el-GR" altLang="el-GR">
              <a:latin typeface="Georgia" panose="02040502050405020303" pitchFamily="18" charset="0"/>
            </a:endParaRPr>
          </a:p>
        </p:txBody>
      </p:sp>
    </p:spTree>
    <p:extLst>
      <p:ext uri="{BB962C8B-B14F-4D97-AF65-F5344CB8AC3E}">
        <p14:creationId xmlns:p14="http://schemas.microsoft.com/office/powerpoint/2010/main" val="28015801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36196"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C0E682BE-8A4C-47BE-8652-3DF83EF5B413}"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56</a:t>
            </a:fld>
            <a:endParaRPr lang="el-GR" altLang="el-GR">
              <a:latin typeface="Georgia" panose="02040502050405020303" pitchFamily="18" charset="0"/>
            </a:endParaRPr>
          </a:p>
        </p:txBody>
      </p:sp>
    </p:spTree>
    <p:extLst>
      <p:ext uri="{BB962C8B-B14F-4D97-AF65-F5344CB8AC3E}">
        <p14:creationId xmlns:p14="http://schemas.microsoft.com/office/powerpoint/2010/main" val="125992120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38244"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1B7FC04C-698B-4A49-98D8-46F25F426FAF}"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57</a:t>
            </a:fld>
            <a:endParaRPr lang="el-GR" altLang="el-GR">
              <a:latin typeface="Georgia" panose="02040502050405020303" pitchFamily="18" charset="0"/>
            </a:endParaRPr>
          </a:p>
        </p:txBody>
      </p:sp>
    </p:spTree>
    <p:extLst>
      <p:ext uri="{BB962C8B-B14F-4D97-AF65-F5344CB8AC3E}">
        <p14:creationId xmlns:p14="http://schemas.microsoft.com/office/powerpoint/2010/main" val="225670875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latin typeface="Times New Roman" panose="02020603050405020304" pitchFamily="18" charset="0"/>
            </a:endParaRPr>
          </a:p>
        </p:txBody>
      </p:sp>
      <p:sp>
        <p:nvSpPr>
          <p:cNvPr id="140292" name="Slide Number Placeholder 5"/>
          <p:cNvSpPr>
            <a:spLocks noGrp="1"/>
          </p:cNvSpPr>
          <p:nvPr>
            <p:ph type="sldNum" sz="quarter" idx="4294967295"/>
          </p:nvPr>
        </p:nvSpPr>
        <p:spPr bwMode="auto">
          <a:xfrm>
            <a:off x="4146550" y="9121775"/>
            <a:ext cx="3165475" cy="4778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hangingPunct="1">
              <a:lnSpc>
                <a:spcPct val="96000"/>
              </a:lnSpc>
              <a:spcBef>
                <a:spcPct val="0"/>
              </a:spcBef>
              <a:buFont typeface="Georgia" panose="02040502050405020303" pitchFamily="18" charset="0"/>
              <a:buNone/>
            </a:pPr>
            <a:fld id="{20FF4CA8-A3ED-49A6-8FC8-783280B28B7C}" type="slidenum">
              <a:rPr lang="el-GR" altLang="el-GR">
                <a:latin typeface="Georgia" panose="02040502050405020303" pitchFamily="18" charset="0"/>
              </a:rPr>
              <a:pPr eaLnBrk="1" hangingPunct="1">
                <a:lnSpc>
                  <a:spcPct val="96000"/>
                </a:lnSpc>
                <a:spcBef>
                  <a:spcPct val="0"/>
                </a:spcBef>
                <a:buFont typeface="Georgia" panose="02040502050405020303" pitchFamily="18" charset="0"/>
                <a:buNone/>
              </a:pPr>
              <a:t>58</a:t>
            </a:fld>
            <a:endParaRPr lang="el-GR" altLang="el-GR">
              <a:latin typeface="Georgia" panose="02040502050405020303" pitchFamily="18" charset="0"/>
            </a:endParaRPr>
          </a:p>
        </p:txBody>
      </p:sp>
    </p:spTree>
    <p:extLst>
      <p:ext uri="{BB962C8B-B14F-4D97-AF65-F5344CB8AC3E}">
        <p14:creationId xmlns:p14="http://schemas.microsoft.com/office/powerpoint/2010/main" val="3696340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38915"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4117752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4096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725692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43011"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3583208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1"/>
          <p:cNvSpPr>
            <a:spLocks noChangeArrowheads="1" noTextEdit="1"/>
          </p:cNvSpPr>
          <p:nvPr>
            <p:ph type="sldImg"/>
          </p:nvPr>
        </p:nvSpPr>
        <p:spPr>
          <a:xfrm>
            <a:off x="912813" y="747713"/>
            <a:ext cx="4914900" cy="3687762"/>
          </a:xfrm>
          <a:solidFill>
            <a:srgbClr val="FFFFFF"/>
          </a:solidFill>
          <a:ln>
            <a:solidFill>
              <a:srgbClr val="000000"/>
            </a:solidFill>
            <a:miter lim="800000"/>
            <a:headEnd/>
            <a:tailEnd/>
          </a:ln>
        </p:spPr>
      </p:sp>
      <p:sp>
        <p:nvSpPr>
          <p:cNvPr id="46083" name="Rectangle 2"/>
          <p:cNvSpPr>
            <a:spLocks noChangeArrowheads="1"/>
          </p:cNvSpPr>
          <p:nvPr>
            <p:ph type="body" idx="1"/>
          </p:nvPr>
        </p:nvSpPr>
        <p:spPr>
          <a:xfrm>
            <a:off x="674688" y="4672013"/>
            <a:ext cx="5391150" cy="4425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latin typeface="Times New Roman" panose="02020603050405020304" pitchFamily="18" charset="0"/>
            </a:endParaRPr>
          </a:p>
        </p:txBody>
      </p:sp>
    </p:spTree>
    <p:extLst>
      <p:ext uri="{BB962C8B-B14F-4D97-AF65-F5344CB8AC3E}">
        <p14:creationId xmlns:p14="http://schemas.microsoft.com/office/powerpoint/2010/main" val="1815167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1B9D3577-572D-45A3-933A-D62BA47748B4}"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4076218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A8B3D8B8-9EF7-4579-89E5-6EB491903455}"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250780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5813" cy="633095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06375"/>
            <a:ext cx="6019800" cy="6330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8062EBDB-2F90-42C4-A18C-182DA01F1D80}"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091686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6E552B75-39DE-48B8-8B32-B81C66878918}" type="slidenum">
              <a:rPr lang="en-GB" altLang="el-GR"/>
              <a:pPr>
                <a:defRPr/>
              </a:pPr>
              <a:t>‹#›</a:t>
            </a:fld>
            <a:endParaRPr lang="en-GB" altLang="el-GR"/>
          </a:p>
        </p:txBody>
      </p:sp>
    </p:spTree>
    <p:extLst>
      <p:ext uri="{BB962C8B-B14F-4D97-AF65-F5344CB8AC3E}">
        <p14:creationId xmlns:p14="http://schemas.microsoft.com/office/powerpoint/2010/main" val="2146714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77818171-C2AC-4FC3-BD37-20E7C000577B}" type="slidenum">
              <a:rPr lang="en-GB" altLang="el-GR"/>
              <a:pPr>
                <a:defRPr/>
              </a:pPr>
              <a:t>‹#›</a:t>
            </a:fld>
            <a:endParaRPr lang="en-GB" altLang="el-GR"/>
          </a:p>
        </p:txBody>
      </p:sp>
    </p:spTree>
    <p:extLst>
      <p:ext uri="{BB962C8B-B14F-4D97-AF65-F5344CB8AC3E}">
        <p14:creationId xmlns:p14="http://schemas.microsoft.com/office/powerpoint/2010/main" val="8031478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301B1367-FE28-4043-B831-0339EAEC1418}" type="slidenum">
              <a:rPr lang="en-GB" altLang="el-GR"/>
              <a:pPr>
                <a:defRPr/>
              </a:pPr>
              <a:t>‹#›</a:t>
            </a:fld>
            <a:endParaRPr lang="en-GB" altLang="el-GR"/>
          </a:p>
        </p:txBody>
      </p:sp>
    </p:spTree>
    <p:extLst>
      <p:ext uri="{BB962C8B-B14F-4D97-AF65-F5344CB8AC3E}">
        <p14:creationId xmlns:p14="http://schemas.microsoft.com/office/powerpoint/2010/main" val="4010834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11"/>
          <p:cNvSpPr>
            <a:spLocks noGrp="1" noChangeArrowheads="1"/>
          </p:cNvSpPr>
          <p:nvPr>
            <p:ph type="dt" idx="10"/>
          </p:nvPr>
        </p:nvSpPr>
        <p:spPr/>
        <p:txBody>
          <a:bodyPr/>
          <a:lstStyle>
            <a:lvl1pPr>
              <a:defRPr/>
            </a:lvl1pPr>
          </a:lstStyle>
          <a:p>
            <a:pPr>
              <a:defRPr/>
            </a:pPr>
            <a:endParaRPr lang="en-GB"/>
          </a:p>
        </p:txBody>
      </p:sp>
      <p:sp>
        <p:nvSpPr>
          <p:cNvPr id="6" name="Rectangle 12"/>
          <p:cNvSpPr>
            <a:spLocks noGrp="1" noChangeArrowheads="1"/>
          </p:cNvSpPr>
          <p:nvPr>
            <p:ph type="ftr" idx="11"/>
          </p:nvPr>
        </p:nvSpPr>
        <p:spPr/>
        <p:txBody>
          <a:bodyPr/>
          <a:lstStyle>
            <a:lvl1pPr>
              <a:defRPr/>
            </a:lvl1pPr>
          </a:lstStyle>
          <a:p>
            <a:pPr>
              <a:defRPr/>
            </a:pPr>
            <a:endParaRPr lang="en-GB"/>
          </a:p>
        </p:txBody>
      </p:sp>
      <p:sp>
        <p:nvSpPr>
          <p:cNvPr id="7" name="Rectangle 13"/>
          <p:cNvSpPr>
            <a:spLocks noGrp="1" noChangeArrowheads="1"/>
          </p:cNvSpPr>
          <p:nvPr>
            <p:ph type="sldNum" idx="12"/>
          </p:nvPr>
        </p:nvSpPr>
        <p:spPr/>
        <p:txBody>
          <a:bodyPr/>
          <a:lstStyle>
            <a:lvl1pPr>
              <a:defRPr/>
            </a:lvl1pPr>
          </a:lstStyle>
          <a:p>
            <a:pPr>
              <a:defRPr/>
            </a:pPr>
            <a:fld id="{A45D6A4A-D8A2-41A7-829B-3EEFCD4874B9}" type="slidenum">
              <a:rPr lang="en-GB" altLang="el-GR"/>
              <a:pPr>
                <a:defRPr/>
              </a:pPr>
              <a:t>‹#›</a:t>
            </a:fld>
            <a:endParaRPr lang="en-GB" altLang="el-GR"/>
          </a:p>
        </p:txBody>
      </p:sp>
    </p:spTree>
    <p:extLst>
      <p:ext uri="{BB962C8B-B14F-4D97-AF65-F5344CB8AC3E}">
        <p14:creationId xmlns:p14="http://schemas.microsoft.com/office/powerpoint/2010/main" val="2659547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11"/>
          <p:cNvSpPr>
            <a:spLocks noGrp="1" noChangeArrowheads="1"/>
          </p:cNvSpPr>
          <p:nvPr>
            <p:ph type="dt" idx="10"/>
          </p:nvPr>
        </p:nvSpPr>
        <p:spPr/>
        <p:txBody>
          <a:bodyPr/>
          <a:lstStyle>
            <a:lvl1pPr>
              <a:defRPr/>
            </a:lvl1pPr>
          </a:lstStyle>
          <a:p>
            <a:pPr>
              <a:defRPr/>
            </a:pPr>
            <a:endParaRPr lang="en-GB"/>
          </a:p>
        </p:txBody>
      </p:sp>
      <p:sp>
        <p:nvSpPr>
          <p:cNvPr id="8" name="Rectangle 12"/>
          <p:cNvSpPr>
            <a:spLocks noGrp="1" noChangeArrowheads="1"/>
          </p:cNvSpPr>
          <p:nvPr>
            <p:ph type="ftr" idx="11"/>
          </p:nvPr>
        </p:nvSpPr>
        <p:spPr/>
        <p:txBody>
          <a:bodyPr/>
          <a:lstStyle>
            <a:lvl1pPr>
              <a:defRPr/>
            </a:lvl1pPr>
          </a:lstStyle>
          <a:p>
            <a:pPr>
              <a:defRPr/>
            </a:pPr>
            <a:endParaRPr lang="en-GB"/>
          </a:p>
        </p:txBody>
      </p:sp>
      <p:sp>
        <p:nvSpPr>
          <p:cNvPr id="9" name="Rectangle 13"/>
          <p:cNvSpPr>
            <a:spLocks noGrp="1" noChangeArrowheads="1"/>
          </p:cNvSpPr>
          <p:nvPr>
            <p:ph type="sldNum" idx="12"/>
          </p:nvPr>
        </p:nvSpPr>
        <p:spPr/>
        <p:txBody>
          <a:bodyPr/>
          <a:lstStyle>
            <a:lvl1pPr>
              <a:defRPr/>
            </a:lvl1pPr>
          </a:lstStyle>
          <a:p>
            <a:pPr>
              <a:defRPr/>
            </a:pPr>
            <a:fld id="{F2120170-FB3C-478E-B6BB-97799EA004C0}" type="slidenum">
              <a:rPr lang="en-GB" altLang="el-GR"/>
              <a:pPr>
                <a:defRPr/>
              </a:pPr>
              <a:t>‹#›</a:t>
            </a:fld>
            <a:endParaRPr lang="en-GB" altLang="el-GR"/>
          </a:p>
        </p:txBody>
      </p:sp>
    </p:spTree>
    <p:extLst>
      <p:ext uri="{BB962C8B-B14F-4D97-AF65-F5344CB8AC3E}">
        <p14:creationId xmlns:p14="http://schemas.microsoft.com/office/powerpoint/2010/main" val="1112705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11"/>
          <p:cNvSpPr>
            <a:spLocks noGrp="1" noChangeArrowheads="1"/>
          </p:cNvSpPr>
          <p:nvPr>
            <p:ph type="dt" idx="10"/>
          </p:nvPr>
        </p:nvSpPr>
        <p:spPr/>
        <p:txBody>
          <a:bodyPr/>
          <a:lstStyle>
            <a:lvl1pPr>
              <a:defRPr/>
            </a:lvl1pPr>
          </a:lstStyle>
          <a:p>
            <a:pPr>
              <a:defRPr/>
            </a:pPr>
            <a:endParaRPr lang="en-GB"/>
          </a:p>
        </p:txBody>
      </p:sp>
      <p:sp>
        <p:nvSpPr>
          <p:cNvPr id="4" name="Rectangle 12"/>
          <p:cNvSpPr>
            <a:spLocks noGrp="1" noChangeArrowheads="1"/>
          </p:cNvSpPr>
          <p:nvPr>
            <p:ph type="ftr" idx="11"/>
          </p:nvPr>
        </p:nvSpPr>
        <p:spPr/>
        <p:txBody>
          <a:bodyPr/>
          <a:lstStyle>
            <a:lvl1pPr>
              <a:defRPr/>
            </a:lvl1pPr>
          </a:lstStyle>
          <a:p>
            <a:pPr>
              <a:defRPr/>
            </a:pPr>
            <a:endParaRPr lang="en-GB"/>
          </a:p>
        </p:txBody>
      </p:sp>
      <p:sp>
        <p:nvSpPr>
          <p:cNvPr id="5" name="Rectangle 13"/>
          <p:cNvSpPr>
            <a:spLocks noGrp="1" noChangeArrowheads="1"/>
          </p:cNvSpPr>
          <p:nvPr>
            <p:ph type="sldNum" idx="12"/>
          </p:nvPr>
        </p:nvSpPr>
        <p:spPr/>
        <p:txBody>
          <a:bodyPr/>
          <a:lstStyle>
            <a:lvl1pPr>
              <a:defRPr/>
            </a:lvl1pPr>
          </a:lstStyle>
          <a:p>
            <a:pPr>
              <a:defRPr/>
            </a:pPr>
            <a:fld id="{8411FFC4-9E42-4755-AFD7-6F4439E5747D}" type="slidenum">
              <a:rPr lang="en-GB" altLang="el-GR"/>
              <a:pPr>
                <a:defRPr/>
              </a:pPr>
              <a:t>‹#›</a:t>
            </a:fld>
            <a:endParaRPr lang="en-GB" altLang="el-GR"/>
          </a:p>
        </p:txBody>
      </p:sp>
    </p:spTree>
    <p:extLst>
      <p:ext uri="{BB962C8B-B14F-4D97-AF65-F5344CB8AC3E}">
        <p14:creationId xmlns:p14="http://schemas.microsoft.com/office/powerpoint/2010/main" val="4123435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idx="10"/>
          </p:nvPr>
        </p:nvSpPr>
        <p:spPr/>
        <p:txBody>
          <a:bodyPr/>
          <a:lstStyle>
            <a:lvl1pPr>
              <a:defRPr/>
            </a:lvl1pPr>
          </a:lstStyle>
          <a:p>
            <a:pPr>
              <a:defRPr/>
            </a:pPr>
            <a:endParaRPr lang="en-GB"/>
          </a:p>
        </p:txBody>
      </p:sp>
      <p:sp>
        <p:nvSpPr>
          <p:cNvPr id="3" name="Rectangle 12"/>
          <p:cNvSpPr>
            <a:spLocks noGrp="1" noChangeArrowheads="1"/>
          </p:cNvSpPr>
          <p:nvPr>
            <p:ph type="ftr" idx="11"/>
          </p:nvPr>
        </p:nvSpPr>
        <p:spPr/>
        <p:txBody>
          <a:bodyPr/>
          <a:lstStyle>
            <a:lvl1pPr>
              <a:defRPr/>
            </a:lvl1pPr>
          </a:lstStyle>
          <a:p>
            <a:pPr>
              <a:defRPr/>
            </a:pPr>
            <a:endParaRPr lang="en-GB"/>
          </a:p>
        </p:txBody>
      </p:sp>
      <p:sp>
        <p:nvSpPr>
          <p:cNvPr id="4" name="Rectangle 13"/>
          <p:cNvSpPr>
            <a:spLocks noGrp="1" noChangeArrowheads="1"/>
          </p:cNvSpPr>
          <p:nvPr>
            <p:ph type="sldNum" idx="12"/>
          </p:nvPr>
        </p:nvSpPr>
        <p:spPr/>
        <p:txBody>
          <a:bodyPr/>
          <a:lstStyle>
            <a:lvl1pPr>
              <a:defRPr/>
            </a:lvl1pPr>
          </a:lstStyle>
          <a:p>
            <a:pPr>
              <a:defRPr/>
            </a:pPr>
            <a:fld id="{E653540D-3925-4C03-BB81-755D9FE387D4}" type="slidenum">
              <a:rPr lang="en-GB" altLang="el-GR"/>
              <a:pPr>
                <a:defRPr/>
              </a:pPr>
              <a:t>‹#›</a:t>
            </a:fld>
            <a:endParaRPr lang="en-GB" altLang="el-GR"/>
          </a:p>
        </p:txBody>
      </p:sp>
    </p:spTree>
    <p:extLst>
      <p:ext uri="{BB962C8B-B14F-4D97-AF65-F5344CB8AC3E}">
        <p14:creationId xmlns:p14="http://schemas.microsoft.com/office/powerpoint/2010/main" val="4953539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idx="10"/>
          </p:nvPr>
        </p:nvSpPr>
        <p:spPr/>
        <p:txBody>
          <a:bodyPr/>
          <a:lstStyle>
            <a:lvl1pPr>
              <a:defRPr/>
            </a:lvl1pPr>
          </a:lstStyle>
          <a:p>
            <a:pPr>
              <a:defRPr/>
            </a:pPr>
            <a:endParaRPr lang="en-GB"/>
          </a:p>
        </p:txBody>
      </p:sp>
      <p:sp>
        <p:nvSpPr>
          <p:cNvPr id="6" name="Rectangle 12"/>
          <p:cNvSpPr>
            <a:spLocks noGrp="1" noChangeArrowheads="1"/>
          </p:cNvSpPr>
          <p:nvPr>
            <p:ph type="ftr" idx="11"/>
          </p:nvPr>
        </p:nvSpPr>
        <p:spPr/>
        <p:txBody>
          <a:bodyPr/>
          <a:lstStyle>
            <a:lvl1pPr>
              <a:defRPr/>
            </a:lvl1pPr>
          </a:lstStyle>
          <a:p>
            <a:pPr>
              <a:defRPr/>
            </a:pPr>
            <a:endParaRPr lang="en-GB"/>
          </a:p>
        </p:txBody>
      </p:sp>
      <p:sp>
        <p:nvSpPr>
          <p:cNvPr id="7" name="Rectangle 13"/>
          <p:cNvSpPr>
            <a:spLocks noGrp="1" noChangeArrowheads="1"/>
          </p:cNvSpPr>
          <p:nvPr>
            <p:ph type="sldNum" idx="12"/>
          </p:nvPr>
        </p:nvSpPr>
        <p:spPr/>
        <p:txBody>
          <a:bodyPr/>
          <a:lstStyle>
            <a:lvl1pPr>
              <a:defRPr/>
            </a:lvl1pPr>
          </a:lstStyle>
          <a:p>
            <a:pPr>
              <a:defRPr/>
            </a:pPr>
            <a:fld id="{4249CF27-5725-4010-9798-64BBB241FE10}" type="slidenum">
              <a:rPr lang="en-GB" altLang="el-GR"/>
              <a:pPr>
                <a:defRPr/>
              </a:pPr>
              <a:t>‹#›</a:t>
            </a:fld>
            <a:endParaRPr lang="en-GB" altLang="el-GR"/>
          </a:p>
        </p:txBody>
      </p:sp>
    </p:spTree>
    <p:extLst>
      <p:ext uri="{BB962C8B-B14F-4D97-AF65-F5344CB8AC3E}">
        <p14:creationId xmlns:p14="http://schemas.microsoft.com/office/powerpoint/2010/main" val="426209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9DE872D3-5643-40C4-B39C-770BE9F3BE5C}"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8300996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idx="10"/>
          </p:nvPr>
        </p:nvSpPr>
        <p:spPr/>
        <p:txBody>
          <a:bodyPr/>
          <a:lstStyle>
            <a:lvl1pPr>
              <a:defRPr/>
            </a:lvl1pPr>
          </a:lstStyle>
          <a:p>
            <a:pPr>
              <a:defRPr/>
            </a:pPr>
            <a:endParaRPr lang="en-GB"/>
          </a:p>
        </p:txBody>
      </p:sp>
      <p:sp>
        <p:nvSpPr>
          <p:cNvPr id="6" name="Rectangle 12"/>
          <p:cNvSpPr>
            <a:spLocks noGrp="1" noChangeArrowheads="1"/>
          </p:cNvSpPr>
          <p:nvPr>
            <p:ph type="ftr" idx="11"/>
          </p:nvPr>
        </p:nvSpPr>
        <p:spPr/>
        <p:txBody>
          <a:bodyPr/>
          <a:lstStyle>
            <a:lvl1pPr>
              <a:defRPr/>
            </a:lvl1pPr>
          </a:lstStyle>
          <a:p>
            <a:pPr>
              <a:defRPr/>
            </a:pPr>
            <a:endParaRPr lang="en-GB"/>
          </a:p>
        </p:txBody>
      </p:sp>
      <p:sp>
        <p:nvSpPr>
          <p:cNvPr id="7" name="Rectangle 13"/>
          <p:cNvSpPr>
            <a:spLocks noGrp="1" noChangeArrowheads="1"/>
          </p:cNvSpPr>
          <p:nvPr>
            <p:ph type="sldNum" idx="12"/>
          </p:nvPr>
        </p:nvSpPr>
        <p:spPr/>
        <p:txBody>
          <a:bodyPr/>
          <a:lstStyle>
            <a:lvl1pPr>
              <a:defRPr/>
            </a:lvl1pPr>
          </a:lstStyle>
          <a:p>
            <a:pPr>
              <a:defRPr/>
            </a:pPr>
            <a:fld id="{2061FE1E-00C3-4801-872E-3896EA7215A5}" type="slidenum">
              <a:rPr lang="en-GB" altLang="el-GR"/>
              <a:pPr>
                <a:defRPr/>
              </a:pPr>
              <a:t>‹#›</a:t>
            </a:fld>
            <a:endParaRPr lang="en-GB" altLang="el-GR"/>
          </a:p>
        </p:txBody>
      </p:sp>
    </p:spTree>
    <p:extLst>
      <p:ext uri="{BB962C8B-B14F-4D97-AF65-F5344CB8AC3E}">
        <p14:creationId xmlns:p14="http://schemas.microsoft.com/office/powerpoint/2010/main" val="255407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17B7DDA3-C507-42A5-9E12-08F77AFA219D}" type="slidenum">
              <a:rPr lang="en-GB" altLang="el-GR"/>
              <a:pPr>
                <a:defRPr/>
              </a:pPr>
              <a:t>‹#›</a:t>
            </a:fld>
            <a:endParaRPr lang="en-GB" altLang="el-GR"/>
          </a:p>
        </p:txBody>
      </p:sp>
    </p:spTree>
    <p:extLst>
      <p:ext uri="{BB962C8B-B14F-4D97-AF65-F5344CB8AC3E}">
        <p14:creationId xmlns:p14="http://schemas.microsoft.com/office/powerpoint/2010/main" val="1632754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11"/>
          <p:cNvSpPr>
            <a:spLocks noGrp="1" noChangeArrowheads="1"/>
          </p:cNvSpPr>
          <p:nvPr>
            <p:ph type="dt" idx="10"/>
          </p:nvPr>
        </p:nvSpPr>
        <p:spPr/>
        <p:txBody>
          <a:bodyPr/>
          <a:lstStyle>
            <a:lvl1pPr>
              <a:defRPr/>
            </a:lvl1pPr>
          </a:lstStyle>
          <a:p>
            <a:pPr>
              <a:defRPr/>
            </a:pPr>
            <a:endParaRPr lang="en-GB"/>
          </a:p>
        </p:txBody>
      </p:sp>
      <p:sp>
        <p:nvSpPr>
          <p:cNvPr id="5" name="Rectangle 12"/>
          <p:cNvSpPr>
            <a:spLocks noGrp="1" noChangeArrowheads="1"/>
          </p:cNvSpPr>
          <p:nvPr>
            <p:ph type="ftr" idx="11"/>
          </p:nvPr>
        </p:nvSpPr>
        <p:spPr/>
        <p:txBody>
          <a:bodyPr/>
          <a:lstStyle>
            <a:lvl1pPr>
              <a:defRPr/>
            </a:lvl1pPr>
          </a:lstStyle>
          <a:p>
            <a:pPr>
              <a:defRPr/>
            </a:pPr>
            <a:endParaRPr lang="en-GB"/>
          </a:p>
        </p:txBody>
      </p:sp>
      <p:sp>
        <p:nvSpPr>
          <p:cNvPr id="6" name="Rectangle 13"/>
          <p:cNvSpPr>
            <a:spLocks noGrp="1" noChangeArrowheads="1"/>
          </p:cNvSpPr>
          <p:nvPr>
            <p:ph type="sldNum" idx="12"/>
          </p:nvPr>
        </p:nvSpPr>
        <p:spPr/>
        <p:txBody>
          <a:bodyPr/>
          <a:lstStyle>
            <a:lvl1pPr>
              <a:defRPr/>
            </a:lvl1pPr>
          </a:lstStyle>
          <a:p>
            <a:pPr>
              <a:defRPr/>
            </a:pPr>
            <a:fld id="{B3BB6093-B58F-4C55-B89A-1CC56668CA1E}" type="slidenum">
              <a:rPr lang="en-GB" altLang="el-GR"/>
              <a:pPr>
                <a:defRPr/>
              </a:pPr>
              <a:t>‹#›</a:t>
            </a:fld>
            <a:endParaRPr lang="en-GB" altLang="el-GR"/>
          </a:p>
        </p:txBody>
      </p:sp>
    </p:spTree>
    <p:extLst>
      <p:ext uri="{BB962C8B-B14F-4D97-AF65-F5344CB8AC3E}">
        <p14:creationId xmlns:p14="http://schemas.microsoft.com/office/powerpoint/2010/main" val="3873518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
          <p:cNvSpPr>
            <a:spLocks noGrp="1" noChangeArrowheads="1"/>
          </p:cNvSpPr>
          <p:nvPr>
            <p:ph type="dt" idx="10"/>
          </p:nvPr>
        </p:nvSpPr>
        <p:spPr/>
        <p:txBody>
          <a:bodyPr/>
          <a:lstStyle>
            <a:lvl1pPr>
              <a:defRPr/>
            </a:lvl1pPr>
          </a:lstStyle>
          <a:p>
            <a:pPr>
              <a:defRPr/>
            </a:pPr>
            <a:endParaRPr lang="en-GB"/>
          </a:p>
        </p:txBody>
      </p:sp>
      <p:sp>
        <p:nvSpPr>
          <p:cNvPr id="5" name="Rectangle 2"/>
          <p:cNvSpPr>
            <a:spLocks noGrp="1" noChangeArrowheads="1"/>
          </p:cNvSpPr>
          <p:nvPr>
            <p:ph type="sldNum" idx="11"/>
          </p:nvPr>
        </p:nvSpPr>
        <p:spPr/>
        <p:txBody>
          <a:bodyPr/>
          <a:lstStyle>
            <a:lvl1pPr>
              <a:defRPr/>
            </a:lvl1pPr>
          </a:lstStyle>
          <a:p>
            <a:pPr>
              <a:defRPr/>
            </a:pPr>
            <a:fld id="{A9F2DED7-8133-4833-A399-2685E8B7F80A}" type="slidenum">
              <a:rPr lang="en-GB" altLang="el-GR"/>
              <a:pPr>
                <a:defRPr/>
              </a:pPr>
              <a:t>‹#›</a:t>
            </a:fld>
            <a:endParaRPr lang="en-GB" altLang="el-GR"/>
          </a:p>
        </p:txBody>
      </p:sp>
      <p:sp>
        <p:nvSpPr>
          <p:cNvPr id="6"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563991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1"/>
          <p:cNvSpPr>
            <a:spLocks noGrp="1" noChangeArrowheads="1"/>
          </p:cNvSpPr>
          <p:nvPr>
            <p:ph type="dt" idx="10"/>
          </p:nvPr>
        </p:nvSpPr>
        <p:spPr/>
        <p:txBody>
          <a:bodyPr/>
          <a:lstStyle>
            <a:lvl1pPr>
              <a:defRPr/>
            </a:lvl1pPr>
          </a:lstStyle>
          <a:p>
            <a:pPr>
              <a:defRPr/>
            </a:pPr>
            <a:endParaRPr lang="en-GB"/>
          </a:p>
        </p:txBody>
      </p:sp>
      <p:sp>
        <p:nvSpPr>
          <p:cNvPr id="6" name="Rectangle 2"/>
          <p:cNvSpPr>
            <a:spLocks noGrp="1" noChangeArrowheads="1"/>
          </p:cNvSpPr>
          <p:nvPr>
            <p:ph type="sldNum" idx="11"/>
          </p:nvPr>
        </p:nvSpPr>
        <p:spPr/>
        <p:txBody>
          <a:bodyPr/>
          <a:lstStyle>
            <a:lvl1pPr>
              <a:defRPr/>
            </a:lvl1pPr>
          </a:lstStyle>
          <a:p>
            <a:pPr>
              <a:defRPr/>
            </a:pPr>
            <a:fld id="{6C51FCF0-D255-4F0C-A918-C9E50D451344}" type="slidenum">
              <a:rPr lang="en-GB" altLang="el-GR"/>
              <a:pPr>
                <a:defRPr/>
              </a:pPr>
              <a:t>‹#›</a:t>
            </a:fld>
            <a:endParaRPr lang="en-GB" altLang="el-GR"/>
          </a:p>
        </p:txBody>
      </p:sp>
      <p:sp>
        <p:nvSpPr>
          <p:cNvPr id="7"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445247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1"/>
          <p:cNvSpPr>
            <a:spLocks noGrp="1" noChangeArrowheads="1"/>
          </p:cNvSpPr>
          <p:nvPr>
            <p:ph type="dt" idx="10"/>
          </p:nvPr>
        </p:nvSpPr>
        <p:spPr/>
        <p:txBody>
          <a:bodyPr/>
          <a:lstStyle>
            <a:lvl1pPr>
              <a:defRPr/>
            </a:lvl1pPr>
          </a:lstStyle>
          <a:p>
            <a:pPr>
              <a:defRPr/>
            </a:pPr>
            <a:endParaRPr lang="en-GB"/>
          </a:p>
        </p:txBody>
      </p:sp>
      <p:sp>
        <p:nvSpPr>
          <p:cNvPr id="8" name="Rectangle 2"/>
          <p:cNvSpPr>
            <a:spLocks noGrp="1" noChangeArrowheads="1"/>
          </p:cNvSpPr>
          <p:nvPr>
            <p:ph type="sldNum" idx="11"/>
          </p:nvPr>
        </p:nvSpPr>
        <p:spPr/>
        <p:txBody>
          <a:bodyPr/>
          <a:lstStyle>
            <a:lvl1pPr>
              <a:defRPr/>
            </a:lvl1pPr>
          </a:lstStyle>
          <a:p>
            <a:pPr>
              <a:defRPr/>
            </a:pPr>
            <a:fld id="{B4E66E2B-4760-474A-BFA4-69136FBCDCB8}" type="slidenum">
              <a:rPr lang="en-GB" altLang="el-GR"/>
              <a:pPr>
                <a:defRPr/>
              </a:pPr>
              <a:t>‹#›</a:t>
            </a:fld>
            <a:endParaRPr lang="en-GB" altLang="el-GR"/>
          </a:p>
        </p:txBody>
      </p:sp>
      <p:sp>
        <p:nvSpPr>
          <p:cNvPr id="9"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021038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1"/>
          <p:cNvSpPr>
            <a:spLocks noGrp="1" noChangeArrowheads="1"/>
          </p:cNvSpPr>
          <p:nvPr>
            <p:ph type="dt" idx="10"/>
          </p:nvPr>
        </p:nvSpPr>
        <p:spPr/>
        <p:txBody>
          <a:bodyPr/>
          <a:lstStyle>
            <a:lvl1pPr>
              <a:defRPr/>
            </a:lvl1pPr>
          </a:lstStyle>
          <a:p>
            <a:pPr>
              <a:defRPr/>
            </a:pPr>
            <a:endParaRPr lang="en-GB"/>
          </a:p>
        </p:txBody>
      </p:sp>
      <p:sp>
        <p:nvSpPr>
          <p:cNvPr id="4" name="Rectangle 2"/>
          <p:cNvSpPr>
            <a:spLocks noGrp="1" noChangeArrowheads="1"/>
          </p:cNvSpPr>
          <p:nvPr>
            <p:ph type="sldNum" idx="11"/>
          </p:nvPr>
        </p:nvSpPr>
        <p:spPr/>
        <p:txBody>
          <a:bodyPr/>
          <a:lstStyle>
            <a:lvl1pPr>
              <a:defRPr/>
            </a:lvl1pPr>
          </a:lstStyle>
          <a:p>
            <a:pPr>
              <a:defRPr/>
            </a:pPr>
            <a:fld id="{D61DD31D-9A38-4C3F-8785-268C807A79A1}" type="slidenum">
              <a:rPr lang="en-GB" altLang="el-GR"/>
              <a:pPr>
                <a:defRPr/>
              </a:pPr>
              <a:t>‹#›</a:t>
            </a:fld>
            <a:endParaRPr lang="en-GB" altLang="el-GR"/>
          </a:p>
        </p:txBody>
      </p:sp>
      <p:sp>
        <p:nvSpPr>
          <p:cNvPr id="5"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097974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Grp="1" noChangeArrowheads="1"/>
          </p:cNvSpPr>
          <p:nvPr>
            <p:ph type="dt" idx="10"/>
          </p:nvPr>
        </p:nvSpPr>
        <p:spPr/>
        <p:txBody>
          <a:bodyPr/>
          <a:lstStyle>
            <a:lvl1pPr>
              <a:defRPr/>
            </a:lvl1pPr>
          </a:lstStyle>
          <a:p>
            <a:pPr>
              <a:defRPr/>
            </a:pPr>
            <a:endParaRPr lang="en-GB"/>
          </a:p>
        </p:txBody>
      </p:sp>
      <p:sp>
        <p:nvSpPr>
          <p:cNvPr id="3" name="Rectangle 2"/>
          <p:cNvSpPr>
            <a:spLocks noGrp="1" noChangeArrowheads="1"/>
          </p:cNvSpPr>
          <p:nvPr>
            <p:ph type="sldNum" idx="11"/>
          </p:nvPr>
        </p:nvSpPr>
        <p:spPr/>
        <p:txBody>
          <a:bodyPr/>
          <a:lstStyle>
            <a:lvl1pPr>
              <a:defRPr/>
            </a:lvl1pPr>
          </a:lstStyle>
          <a:p>
            <a:pPr>
              <a:defRPr/>
            </a:pPr>
            <a:fld id="{6D10C4E9-63F5-4E92-B46C-E846F9614808}" type="slidenum">
              <a:rPr lang="en-GB" altLang="el-GR"/>
              <a:pPr>
                <a:defRPr/>
              </a:pPr>
              <a:t>‹#›</a:t>
            </a:fld>
            <a:endParaRPr lang="en-GB" altLang="el-GR"/>
          </a:p>
        </p:txBody>
      </p:sp>
      <p:sp>
        <p:nvSpPr>
          <p:cNvPr id="4"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245676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
          <p:cNvSpPr>
            <a:spLocks noGrp="1" noChangeArrowheads="1"/>
          </p:cNvSpPr>
          <p:nvPr>
            <p:ph type="dt" idx="10"/>
          </p:nvPr>
        </p:nvSpPr>
        <p:spPr/>
        <p:txBody>
          <a:bodyPr/>
          <a:lstStyle>
            <a:lvl1pPr>
              <a:defRPr/>
            </a:lvl1pPr>
          </a:lstStyle>
          <a:p>
            <a:pPr>
              <a:defRPr/>
            </a:pPr>
            <a:endParaRPr lang="en-GB"/>
          </a:p>
        </p:txBody>
      </p:sp>
      <p:sp>
        <p:nvSpPr>
          <p:cNvPr id="6" name="Rectangle 2"/>
          <p:cNvSpPr>
            <a:spLocks noGrp="1" noChangeArrowheads="1"/>
          </p:cNvSpPr>
          <p:nvPr>
            <p:ph type="sldNum" idx="11"/>
          </p:nvPr>
        </p:nvSpPr>
        <p:spPr/>
        <p:txBody>
          <a:bodyPr/>
          <a:lstStyle>
            <a:lvl1pPr>
              <a:defRPr/>
            </a:lvl1pPr>
          </a:lstStyle>
          <a:p>
            <a:pPr>
              <a:defRPr/>
            </a:pPr>
            <a:fld id="{936653C1-B18D-43AB-96B6-D9AE6E0D869C}" type="slidenum">
              <a:rPr lang="en-GB" altLang="el-GR"/>
              <a:pPr>
                <a:defRPr/>
              </a:pPr>
              <a:t>‹#›</a:t>
            </a:fld>
            <a:endParaRPr lang="en-GB" altLang="el-GR"/>
          </a:p>
        </p:txBody>
      </p:sp>
      <p:sp>
        <p:nvSpPr>
          <p:cNvPr id="7"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475682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
          <p:cNvSpPr>
            <a:spLocks noGrp="1" noChangeArrowheads="1"/>
          </p:cNvSpPr>
          <p:nvPr>
            <p:ph type="dt" idx="10"/>
          </p:nvPr>
        </p:nvSpPr>
        <p:spPr/>
        <p:txBody>
          <a:bodyPr/>
          <a:lstStyle>
            <a:lvl1pPr>
              <a:defRPr/>
            </a:lvl1pPr>
          </a:lstStyle>
          <a:p>
            <a:pPr>
              <a:defRPr/>
            </a:pPr>
            <a:endParaRPr lang="en-GB"/>
          </a:p>
        </p:txBody>
      </p:sp>
      <p:sp>
        <p:nvSpPr>
          <p:cNvPr id="6" name="Rectangle 2"/>
          <p:cNvSpPr>
            <a:spLocks noGrp="1" noChangeArrowheads="1"/>
          </p:cNvSpPr>
          <p:nvPr>
            <p:ph type="sldNum" idx="11"/>
          </p:nvPr>
        </p:nvSpPr>
        <p:spPr/>
        <p:txBody>
          <a:bodyPr/>
          <a:lstStyle>
            <a:lvl1pPr>
              <a:defRPr/>
            </a:lvl1pPr>
          </a:lstStyle>
          <a:p>
            <a:pPr>
              <a:defRPr/>
            </a:pPr>
            <a:fld id="{DAD3EE5E-726F-4154-AE13-504A6AAF0BB9}" type="slidenum">
              <a:rPr lang="en-GB" altLang="el-GR"/>
              <a:pPr>
                <a:defRPr/>
              </a:pPr>
              <a:t>‹#›</a:t>
            </a:fld>
            <a:endParaRPr lang="en-GB" altLang="el-GR"/>
          </a:p>
        </p:txBody>
      </p:sp>
      <p:sp>
        <p:nvSpPr>
          <p:cNvPr id="7" name="Rectangle 13"/>
          <p:cNvSpPr>
            <a:spLocks noGrp="1" noChangeArrowheads="1"/>
          </p:cNvSpPr>
          <p:nvPr>
            <p:ph type="ftr" idx="12"/>
          </p:nvPr>
        </p:nvSpPr>
        <p:spPr/>
        <p:txBody>
          <a:bodyPr/>
          <a:lstStyle>
            <a:lvl1pPr>
              <a:defRPr/>
            </a:lvl1pPr>
          </a:lstStyle>
          <a:p>
            <a:pPr>
              <a:defRPr/>
            </a:pPr>
            <a:endParaRPr lang="en-GB"/>
          </a:p>
        </p:txBody>
      </p:sp>
    </p:spTree>
    <p:extLst>
      <p:ext uri="{BB962C8B-B14F-4D97-AF65-F5344CB8AC3E}">
        <p14:creationId xmlns:p14="http://schemas.microsoft.com/office/powerpoint/2010/main" val="340282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dt"/>
          </p:nvPr>
        </p:nvSpPr>
        <p:spPr bwMode="auto">
          <a:xfrm>
            <a:off x="457200" y="6249988"/>
            <a:ext cx="2132013" cy="4746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hangingPunct="1">
              <a:lnSpc>
                <a:spcPct val="100000"/>
              </a:lnSpc>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FFFFFF"/>
                </a:solidFill>
                <a:latin typeface="Arial" charset="0"/>
                <a:cs typeface="Arial" charset="0"/>
              </a:defRPr>
            </a:lvl1pPr>
          </a:lstStyle>
          <a:p>
            <a:pPr>
              <a:defRPr/>
            </a:pPr>
            <a:endParaRPr lang="en-GB"/>
          </a:p>
        </p:txBody>
      </p:sp>
      <p:sp>
        <p:nvSpPr>
          <p:cNvPr id="1026" name="Rectangle 2"/>
          <p:cNvSpPr>
            <a:spLocks noGrp="1" noChangeArrowheads="1"/>
          </p:cNvSpPr>
          <p:nvPr>
            <p:ph type="sldNum"/>
          </p:nvPr>
        </p:nvSpPr>
        <p:spPr bwMode="auto">
          <a:xfrm>
            <a:off x="6553200" y="6248400"/>
            <a:ext cx="2132013" cy="47466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lnSpc>
                <a:spcPct val="100000"/>
              </a:lnSpc>
              <a:buClr>
                <a:srgbClr val="000000"/>
              </a:buClr>
              <a:buSzPct val="100000"/>
              <a:buFont typeface="Arial" panose="020B0604020202020204" pitchFamily="34" charset="0"/>
              <a:buNone/>
              <a:defRPr sz="1200">
                <a:solidFill>
                  <a:srgbClr val="FFFFFF"/>
                </a:solidFill>
                <a:cs typeface="Arial" panose="020B0604020202020204" pitchFamily="34" charset="0"/>
              </a:defRPr>
            </a:lvl1pPr>
          </a:lstStyle>
          <a:p>
            <a:pPr>
              <a:defRPr/>
            </a:pPr>
            <a:fld id="{F32CC5EF-218D-4A7C-9A1C-F969F50A81C4}" type="slidenum">
              <a:rPr lang="en-GB" altLang="el-GR"/>
              <a:pPr>
                <a:defRPr/>
              </a:pPr>
              <a:t>‹#›</a:t>
            </a:fld>
            <a:endParaRPr lang="en-GB" altLang="el-GR"/>
          </a:p>
        </p:txBody>
      </p:sp>
      <p:grpSp>
        <p:nvGrpSpPr>
          <p:cNvPr id="1028" name="Group 3"/>
          <p:cNvGrpSpPr>
            <a:grpSpLocks/>
          </p:cNvGrpSpPr>
          <p:nvPr/>
        </p:nvGrpSpPr>
        <p:grpSpPr bwMode="auto">
          <a:xfrm>
            <a:off x="0" y="0"/>
            <a:ext cx="9139238" cy="6848475"/>
            <a:chOff x="0" y="0"/>
            <a:chExt cx="5757" cy="4314"/>
          </a:xfrm>
        </p:grpSpPr>
        <p:grpSp>
          <p:nvGrpSpPr>
            <p:cNvPr id="1032" name="Group 4"/>
            <p:cNvGrpSpPr>
              <a:grpSpLocks/>
            </p:cNvGrpSpPr>
            <p:nvPr/>
          </p:nvGrpSpPr>
          <p:grpSpPr bwMode="auto">
            <a:xfrm>
              <a:off x="1728" y="2230"/>
              <a:ext cx="4026" cy="2084"/>
              <a:chOff x="1728" y="2230"/>
              <a:chExt cx="4026" cy="2084"/>
            </a:xfrm>
          </p:grpSpPr>
          <p:sp>
            <p:nvSpPr>
              <p:cNvPr id="1035" name="Freeform 5"/>
              <p:cNvSpPr>
                <a:spLocks noChangeArrowheads="1"/>
              </p:cNvSpPr>
              <p:nvPr/>
            </p:nvSpPr>
            <p:spPr bwMode="auto">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close/>
                  </a:path>
                </a:pathLst>
              </a:custGeom>
              <a:gradFill rotWithShape="0">
                <a:gsLst>
                  <a:gs pos="0">
                    <a:srgbClr val="002E8A"/>
                  </a:gs>
                  <a:gs pos="100000">
                    <a:srgbClr val="003399"/>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2" name="Freeform 6"/>
              <p:cNvSpPr>
                <a:spLocks noChangeArrowheads="1"/>
              </p:cNvSpPr>
              <p:nvPr/>
            </p:nvSpPr>
            <p:spPr bwMode="auto">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close/>
                  </a:path>
                </a:pathLst>
              </a:custGeom>
              <a:gradFill rotWithShape="0">
                <a:gsLst>
                  <a:gs pos="0">
                    <a:srgbClr val="002E8A"/>
                  </a:gs>
                  <a:gs pos="100000">
                    <a:srgbClr val="003399"/>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3" name="Freeform 7"/>
              <p:cNvSpPr>
                <a:spLocks noChangeArrowheads="1"/>
              </p:cNvSpPr>
              <p:nvPr/>
            </p:nvSpPr>
            <p:spPr bwMode="auto">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close/>
                  </a:path>
                </a:pathLst>
              </a:custGeom>
              <a:gradFill rotWithShape="0">
                <a:gsLst>
                  <a:gs pos="0">
                    <a:srgbClr val="00297C"/>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4" name="Freeform 8"/>
              <p:cNvSpPr>
                <a:spLocks noChangeArrowheads="1"/>
              </p:cNvSpPr>
              <p:nvPr/>
            </p:nvSpPr>
            <p:spPr bwMode="auto">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1039" name="Freeform 9"/>
              <p:cNvSpPr>
                <a:spLocks noChangeArrowheads="1"/>
              </p:cNvSpPr>
              <p:nvPr/>
            </p:nvSpPr>
            <p:spPr bwMode="auto">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close/>
                  </a:path>
                </a:pathLst>
              </a:custGeom>
              <a:gradFill rotWithShape="0">
                <a:gsLst>
                  <a:gs pos="0">
                    <a:srgbClr val="003399"/>
                  </a:gs>
                  <a:gs pos="100000">
                    <a:srgbClr val="002C85"/>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1033" name="Freeform 10"/>
            <p:cNvSpPr>
              <a:spLocks noChangeArrowheads="1"/>
            </p:cNvSpPr>
            <p:nvPr/>
          </p:nvSpPr>
          <p:spPr bwMode="auto">
            <a:xfrm>
              <a:off x="3322" y="1341"/>
              <a:ext cx="1825" cy="1537"/>
            </a:xfrm>
            <a:custGeom>
              <a:avLst/>
              <a:gdLst>
                <a:gd name="T0" fmla="*/ 621 w 2296"/>
                <a:gd name="T1" fmla="*/ 1161 h 1469"/>
                <a:gd name="T2" fmla="*/ 858 w 2296"/>
                <a:gd name="T3" fmla="*/ 1108 h 1469"/>
                <a:gd name="T4" fmla="*/ 1052 w 2296"/>
                <a:gd name="T5" fmla="*/ 1047 h 1469"/>
                <a:gd name="T6" fmla="*/ 1211 w 2296"/>
                <a:gd name="T7" fmla="*/ 982 h 1469"/>
                <a:gd name="T8" fmla="*/ 1327 w 2296"/>
                <a:gd name="T9" fmla="*/ 911 h 1469"/>
                <a:gd name="T10" fmla="*/ 1403 w 2296"/>
                <a:gd name="T11" fmla="*/ 828 h 1469"/>
                <a:gd name="T12" fmla="*/ 1443 w 2296"/>
                <a:gd name="T13" fmla="*/ 732 h 1469"/>
                <a:gd name="T14" fmla="*/ 1447 w 2296"/>
                <a:gd name="T15" fmla="*/ 613 h 1469"/>
                <a:gd name="T16" fmla="*/ 1416 w 2296"/>
                <a:gd name="T17" fmla="*/ 500 h 1469"/>
                <a:gd name="T18" fmla="*/ 1354 w 2296"/>
                <a:gd name="T19" fmla="*/ 399 h 1469"/>
                <a:gd name="T20" fmla="*/ 1269 w 2296"/>
                <a:gd name="T21" fmla="*/ 303 h 1469"/>
                <a:gd name="T22" fmla="*/ 1118 w 2296"/>
                <a:gd name="T23" fmla="*/ 172 h 1469"/>
                <a:gd name="T24" fmla="*/ 1018 w 2296"/>
                <a:gd name="T25" fmla="*/ 100 h 1469"/>
                <a:gd name="T26" fmla="*/ 932 w 2296"/>
                <a:gd name="T27" fmla="*/ 47 h 1469"/>
                <a:gd name="T28" fmla="*/ 874 w 2296"/>
                <a:gd name="T29" fmla="*/ 10 h 1469"/>
                <a:gd name="T30" fmla="*/ 851 w 2296"/>
                <a:gd name="T31" fmla="*/ 0 h 1469"/>
                <a:gd name="T32" fmla="*/ 1045 w 2296"/>
                <a:gd name="T33" fmla="*/ 131 h 1469"/>
                <a:gd name="T34" fmla="*/ 1230 w 2296"/>
                <a:gd name="T35" fmla="*/ 279 h 1469"/>
                <a:gd name="T36" fmla="*/ 1307 w 2296"/>
                <a:gd name="T37" fmla="*/ 357 h 1469"/>
                <a:gd name="T38" fmla="*/ 1372 w 2296"/>
                <a:gd name="T39" fmla="*/ 440 h 1469"/>
                <a:gd name="T40" fmla="*/ 1412 w 2296"/>
                <a:gd name="T41" fmla="*/ 523 h 1469"/>
                <a:gd name="T42" fmla="*/ 1430 w 2296"/>
                <a:gd name="T43" fmla="*/ 613 h 1469"/>
                <a:gd name="T44" fmla="*/ 1416 w 2296"/>
                <a:gd name="T45" fmla="*/ 696 h 1469"/>
                <a:gd name="T46" fmla="*/ 1372 w 2296"/>
                <a:gd name="T47" fmla="*/ 768 h 1469"/>
                <a:gd name="T48" fmla="*/ 1303 w 2296"/>
                <a:gd name="T49" fmla="*/ 828 h 1469"/>
                <a:gd name="T50" fmla="*/ 1214 w 2296"/>
                <a:gd name="T51" fmla="*/ 876 h 1469"/>
                <a:gd name="T52" fmla="*/ 1104 w 2296"/>
                <a:gd name="T53" fmla="*/ 923 h 1469"/>
                <a:gd name="T54" fmla="*/ 854 w 2296"/>
                <a:gd name="T55" fmla="*/ 994 h 1469"/>
                <a:gd name="T56" fmla="*/ 583 w 2296"/>
                <a:gd name="T57" fmla="*/ 1060 h 1469"/>
                <a:gd name="T58" fmla="*/ 329 w 2296"/>
                <a:gd name="T59" fmla="*/ 1126 h 1469"/>
                <a:gd name="T60" fmla="*/ 223 w 2296"/>
                <a:gd name="T61" fmla="*/ 1167 h 1469"/>
                <a:gd name="T62" fmla="*/ 130 w 2296"/>
                <a:gd name="T63" fmla="*/ 1208 h 1469"/>
                <a:gd name="T64" fmla="*/ 58 w 2296"/>
                <a:gd name="T65" fmla="*/ 1257 h 1469"/>
                <a:gd name="T66" fmla="*/ 14 w 2296"/>
                <a:gd name="T67" fmla="*/ 1316 h 1469"/>
                <a:gd name="T68" fmla="*/ 0 w 2296"/>
                <a:gd name="T69" fmla="*/ 1381 h 1469"/>
                <a:gd name="T70" fmla="*/ 17 w 2296"/>
                <a:gd name="T71" fmla="*/ 1452 h 1469"/>
                <a:gd name="T72" fmla="*/ 62 w 2296"/>
                <a:gd name="T73" fmla="*/ 1513 h 1469"/>
                <a:gd name="T74" fmla="*/ 124 w 2296"/>
                <a:gd name="T75" fmla="*/ 1560 h 1469"/>
                <a:gd name="T76" fmla="*/ 206 w 2296"/>
                <a:gd name="T77" fmla="*/ 1608 h 1469"/>
                <a:gd name="T78" fmla="*/ 137 w 2296"/>
                <a:gd name="T79" fmla="*/ 1547 h 1469"/>
                <a:gd name="T80" fmla="*/ 93 w 2296"/>
                <a:gd name="T81" fmla="*/ 1489 h 1469"/>
                <a:gd name="T82" fmla="*/ 76 w 2296"/>
                <a:gd name="T83" fmla="*/ 1429 h 1469"/>
                <a:gd name="T84" fmla="*/ 89 w 2296"/>
                <a:gd name="T85" fmla="*/ 1376 h 1469"/>
                <a:gd name="T86" fmla="*/ 134 w 2296"/>
                <a:gd name="T87" fmla="*/ 1323 h 1469"/>
                <a:gd name="T88" fmla="*/ 216 w 2296"/>
                <a:gd name="T89" fmla="*/ 1274 h 1469"/>
                <a:gd name="T90" fmla="*/ 333 w 2296"/>
                <a:gd name="T91" fmla="*/ 1227 h 1469"/>
                <a:gd name="T92" fmla="*/ 487 w 2296"/>
                <a:gd name="T93" fmla="*/ 1191 h 146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close/>
                </a:path>
              </a:pathLst>
            </a:custGeom>
            <a:gradFill rotWithShape="0">
              <a:gsLst>
                <a:gs pos="0">
                  <a:srgbClr val="003399"/>
                </a:gs>
                <a:gs pos="100000">
                  <a:srgbClr val="002B81"/>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1034" name="Freeform 11"/>
            <p:cNvSpPr>
              <a:spLocks noChangeArrowheads="1"/>
            </p:cNvSpPr>
            <p:nvPr/>
          </p:nvSpPr>
          <p:spPr bwMode="auto">
            <a:xfrm>
              <a:off x="0" y="0"/>
              <a:ext cx="5758" cy="1776"/>
            </a:xfrm>
            <a:custGeom>
              <a:avLst/>
              <a:gdLst>
                <a:gd name="T0" fmla="*/ 0 w 5740"/>
                <a:gd name="T1" fmla="*/ 0 h 1906"/>
                <a:gd name="T2" fmla="*/ 0 w 5740"/>
                <a:gd name="T3" fmla="*/ 1655 h 1906"/>
                <a:gd name="T4" fmla="*/ 5776 w 5740"/>
                <a:gd name="T5" fmla="*/ 1655 h 1906"/>
                <a:gd name="T6" fmla="*/ 577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rgbClr val="000514"/>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1036" name="Rectangle 12"/>
          <p:cNvSpPr>
            <a:spLocks noGrp="1" noChangeArrowheads="1"/>
          </p:cNvSpPr>
          <p:nvPr>
            <p:ph type="title"/>
          </p:nvPr>
        </p:nvSpPr>
        <p:spPr bwMode="auto">
          <a:xfrm>
            <a:off x="457200" y="-206375"/>
            <a:ext cx="8228013" cy="210343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Κάντε κλικ εδώ για την επεξεργασία της μορφής του κειμένου του τίτλου</a:t>
            </a:r>
          </a:p>
        </p:txBody>
      </p:sp>
      <p:sp>
        <p:nvSpPr>
          <p:cNvPr id="1037" name="Rectangle 13"/>
          <p:cNvSpPr>
            <a:spLocks noGrp="1" noChangeArrowheads="1"/>
          </p:cNvSpPr>
          <p:nvPr>
            <p:ph type="ftr"/>
          </p:nvPr>
        </p:nvSpPr>
        <p:spPr bwMode="auto">
          <a:xfrm>
            <a:off x="3124200" y="6248400"/>
            <a:ext cx="2894013" cy="47466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lnSpc>
                <a:spcPct val="100000"/>
              </a:lnSpc>
              <a:buClr>
                <a:srgbClr val="0000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FFFFFF"/>
                </a:solidFill>
                <a:latin typeface="Arial" charset="0"/>
                <a:cs typeface="Arial" charset="0"/>
              </a:defRPr>
            </a:lvl1pPr>
          </a:lstStyle>
          <a:p>
            <a:pPr>
              <a:defRPr/>
            </a:pPr>
            <a:endParaRPr lang="en-GB"/>
          </a:p>
        </p:txBody>
      </p:sp>
      <p:sp>
        <p:nvSpPr>
          <p:cNvPr id="1038" name="Rectangle 14"/>
          <p:cNvSpPr>
            <a:spLocks noGrp="1" noChangeArrowheads="1"/>
          </p:cNvSpPr>
          <p:nvPr>
            <p:ph type="body" idx="1"/>
          </p:nvPr>
        </p:nvSpPr>
        <p:spPr bwMode="auto">
          <a:xfrm>
            <a:off x="457200" y="1600200"/>
            <a:ext cx="8228013" cy="45243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Κάντε κλικ εδώ για την επεξεργασία της μορφής των κειμένων διάρθρωσης</a:t>
            </a:r>
          </a:p>
          <a:p>
            <a:pPr lvl="1"/>
            <a:r>
              <a:rPr lang="en-GB" smtClean="0"/>
              <a:t>Δεύτερο επίπεδο διάρθρωσης</a:t>
            </a:r>
          </a:p>
          <a:p>
            <a:pPr lvl="2"/>
            <a:r>
              <a:rPr lang="en-GB" smtClean="0"/>
              <a:t>Τρίτο επίπεδο διάρθρωσης</a:t>
            </a:r>
          </a:p>
          <a:p>
            <a:pPr lvl="3"/>
            <a:r>
              <a:rPr lang="en-GB" smtClean="0"/>
              <a:t>Τέταρτο επίπεδο διάρθρωσης</a:t>
            </a:r>
          </a:p>
          <a:p>
            <a:pPr lvl="4"/>
            <a:r>
              <a:rPr lang="en-GB" smtClean="0"/>
              <a:t>Πέμπτο επίπεδο διάρθρωσης</a:t>
            </a:r>
          </a:p>
          <a:p>
            <a:pPr lvl="4"/>
            <a:r>
              <a:rPr lang="en-GB" smtClean="0"/>
              <a:t>Έκτο επίπεδο διάρθρωσης</a:t>
            </a:r>
          </a:p>
          <a:p>
            <a:pPr lvl="4"/>
            <a:r>
              <a:rPr lang="en-GB" smtClean="0"/>
              <a:t>Έβδομο επίπεδο διάρθρωσης</a:t>
            </a:r>
          </a:p>
          <a:p>
            <a:pPr lvl="4"/>
            <a:r>
              <a:rPr lang="en-GB" smtClean="0"/>
              <a:t>Όγδοο επίπεδο διάρθρωσης</a:t>
            </a:r>
          </a:p>
          <a:p>
            <a:pPr lvl="4"/>
            <a:r>
              <a:rPr lang="en-GB" smtClean="0"/>
              <a:t>Ένατο επίπεδο διάρθρωσης</a:t>
            </a:r>
          </a:p>
        </p:txBody>
      </p:sp>
    </p:spTree>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Lst>
  <p:hf hdr="0" ftr="0" dt="0"/>
  <p:txStyles>
    <p:titleStyle>
      <a:lvl1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mj-lt"/>
          <a:ea typeface="+mj-ea"/>
          <a:cs typeface="+mj-cs"/>
        </a:defRPr>
      </a:lvl1pPr>
      <a:lvl2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2pPr>
      <a:lvl3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3pPr>
      <a:lvl4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4pPr>
      <a:lvl5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5pPr>
      <a:lvl6pPr marL="4572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6pPr>
      <a:lvl7pPr marL="9144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7pPr>
      <a:lvl8pPr marL="13716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8pPr>
      <a:lvl9pPr marL="18288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9pPr>
    </p:titleStyle>
    <p:bodyStyle>
      <a:lvl1pPr marL="341313" indent="-341313" algn="l" defTabSz="449263" rtl="0" eaLnBrk="0" fontAlgn="base" hangingPunct="0">
        <a:lnSpc>
          <a:spcPct val="98000"/>
        </a:lnSpc>
        <a:spcBef>
          <a:spcPts val="800"/>
        </a:spcBef>
        <a:spcAft>
          <a:spcPct val="0"/>
        </a:spcAft>
        <a:buClr>
          <a:srgbClr val="FFCC00"/>
        </a:buClr>
        <a:buSzPct val="70000"/>
        <a:buFont typeface="Wingdings" pitchFamily="2" charset="2"/>
        <a:buChar char=""/>
        <a:defRPr sz="3200">
          <a:solidFill>
            <a:srgbClr val="FFFFFF"/>
          </a:solidFill>
          <a:effectLst>
            <a:outerShdw blurRad="38100" dist="38100" dir="2700000" algn="tl">
              <a:srgbClr val="000000"/>
            </a:outerShdw>
          </a:effectLst>
          <a:latin typeface="+mn-lt"/>
          <a:ea typeface="+mn-ea"/>
          <a:cs typeface="+mn-cs"/>
        </a:defRPr>
      </a:lvl1pPr>
      <a:lvl2pPr marL="741363" indent="-284163" algn="l" defTabSz="449263" rtl="0" eaLnBrk="0" fontAlgn="base" hangingPunct="0">
        <a:lnSpc>
          <a:spcPct val="98000"/>
        </a:lnSpc>
        <a:spcBef>
          <a:spcPts val="700"/>
        </a:spcBef>
        <a:spcAft>
          <a:spcPct val="0"/>
        </a:spcAft>
        <a:buClr>
          <a:srgbClr val="A886E0"/>
        </a:buClr>
        <a:buSzPct val="70000"/>
        <a:buFont typeface="Wingdings" pitchFamily="2" charset="2"/>
        <a:buChar char=""/>
        <a:defRPr sz="2800">
          <a:solidFill>
            <a:srgbClr val="FFFFFF"/>
          </a:solidFill>
          <a:effectLst>
            <a:outerShdw blurRad="38100" dist="38100" dir="2700000" algn="tl">
              <a:srgbClr val="000000"/>
            </a:outerShdw>
          </a:effectLst>
          <a:latin typeface="+mn-lt"/>
        </a:defRPr>
      </a:lvl2pPr>
      <a:lvl3pPr marL="1143000" indent="-228600" algn="l" defTabSz="449263" rtl="0" eaLnBrk="0" fontAlgn="base" hangingPunct="0">
        <a:lnSpc>
          <a:spcPct val="98000"/>
        </a:lnSpc>
        <a:spcBef>
          <a:spcPts val="600"/>
        </a:spcBef>
        <a:spcAft>
          <a:spcPct val="0"/>
        </a:spcAft>
        <a:buClr>
          <a:srgbClr val="E5E5FF"/>
        </a:buClr>
        <a:buSzPct val="70000"/>
        <a:buFont typeface="Wingdings" pitchFamily="2" charset="2"/>
        <a:buChar char=""/>
        <a:defRPr sz="2400">
          <a:solidFill>
            <a:srgbClr val="FFFFFF"/>
          </a:solidFill>
          <a:effectLst>
            <a:outerShdw blurRad="38100" dist="38100" dir="2700000" algn="tl">
              <a:srgbClr val="000000"/>
            </a:outerShdw>
          </a:effectLst>
          <a:latin typeface="+mn-lt"/>
        </a:defRPr>
      </a:lvl3pPr>
      <a:lvl4pPr marL="1600200" indent="-228600" algn="l" defTabSz="449263" rtl="0" eaLnBrk="0" fontAlgn="base" hangingPunct="0">
        <a:lnSpc>
          <a:spcPct val="98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4pPr>
      <a:lvl5pPr marL="2057400" indent="-228600" algn="l" defTabSz="449263" rtl="0" eaLnBrk="0" fontAlgn="base" hangingPunct="0">
        <a:lnSpc>
          <a:spcPct val="98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5pPr>
      <a:lvl6pPr marL="25146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6pPr>
      <a:lvl7pPr marL="29718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7pPr>
      <a:lvl8pPr marL="34290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8pPr>
      <a:lvl9pPr marL="38862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139238" cy="6848475"/>
            <a:chOff x="0" y="0"/>
            <a:chExt cx="5757" cy="4314"/>
          </a:xfrm>
        </p:grpSpPr>
        <p:grpSp>
          <p:nvGrpSpPr>
            <p:cNvPr id="2055" name="Group 2"/>
            <p:cNvGrpSpPr>
              <a:grpSpLocks/>
            </p:cNvGrpSpPr>
            <p:nvPr/>
          </p:nvGrpSpPr>
          <p:grpSpPr bwMode="auto">
            <a:xfrm>
              <a:off x="1728" y="2230"/>
              <a:ext cx="4026" cy="2084"/>
              <a:chOff x="1728" y="2230"/>
              <a:chExt cx="4026" cy="2084"/>
            </a:xfrm>
          </p:grpSpPr>
          <p:sp>
            <p:nvSpPr>
              <p:cNvPr id="2" name="Freeform 3"/>
              <p:cNvSpPr>
                <a:spLocks noChangeArrowheads="1"/>
              </p:cNvSpPr>
              <p:nvPr/>
            </p:nvSpPr>
            <p:spPr bwMode="auto">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close/>
                  </a:path>
                </a:pathLst>
              </a:custGeom>
              <a:gradFill rotWithShape="0">
                <a:gsLst>
                  <a:gs pos="0">
                    <a:srgbClr val="002E8A"/>
                  </a:gs>
                  <a:gs pos="100000">
                    <a:srgbClr val="003399"/>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3" name="Freeform 4"/>
              <p:cNvSpPr>
                <a:spLocks noChangeArrowheads="1"/>
              </p:cNvSpPr>
              <p:nvPr/>
            </p:nvSpPr>
            <p:spPr bwMode="auto">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close/>
                  </a:path>
                </a:pathLst>
              </a:custGeom>
              <a:gradFill rotWithShape="0">
                <a:gsLst>
                  <a:gs pos="0">
                    <a:srgbClr val="002E8A"/>
                  </a:gs>
                  <a:gs pos="100000">
                    <a:srgbClr val="003399"/>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4" name="Freeform 5"/>
              <p:cNvSpPr>
                <a:spLocks noChangeArrowheads="1"/>
              </p:cNvSpPr>
              <p:nvPr/>
            </p:nvSpPr>
            <p:spPr bwMode="auto">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close/>
                  </a:path>
                </a:pathLst>
              </a:custGeom>
              <a:gradFill rotWithShape="0">
                <a:gsLst>
                  <a:gs pos="0">
                    <a:srgbClr val="00297C"/>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5" name="Freeform 6"/>
              <p:cNvSpPr>
                <a:spLocks noChangeArrowheads="1"/>
              </p:cNvSpPr>
              <p:nvPr/>
            </p:nvSpPr>
            <p:spPr bwMode="auto">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rgbClr val="00339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2062" name="Freeform 7"/>
              <p:cNvSpPr>
                <a:spLocks noChangeArrowheads="1"/>
              </p:cNvSpPr>
              <p:nvPr/>
            </p:nvSpPr>
            <p:spPr bwMode="auto">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close/>
                  </a:path>
                </a:pathLst>
              </a:custGeom>
              <a:gradFill rotWithShape="0">
                <a:gsLst>
                  <a:gs pos="0">
                    <a:srgbClr val="003399"/>
                  </a:gs>
                  <a:gs pos="100000">
                    <a:srgbClr val="002C85"/>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2056" name="Freeform 8"/>
            <p:cNvSpPr>
              <a:spLocks noChangeArrowheads="1"/>
            </p:cNvSpPr>
            <p:nvPr/>
          </p:nvSpPr>
          <p:spPr bwMode="auto">
            <a:xfrm>
              <a:off x="3322" y="1341"/>
              <a:ext cx="1825" cy="1537"/>
            </a:xfrm>
            <a:custGeom>
              <a:avLst/>
              <a:gdLst>
                <a:gd name="T0" fmla="*/ 621 w 2296"/>
                <a:gd name="T1" fmla="*/ 1161 h 1469"/>
                <a:gd name="T2" fmla="*/ 858 w 2296"/>
                <a:gd name="T3" fmla="*/ 1108 h 1469"/>
                <a:gd name="T4" fmla="*/ 1052 w 2296"/>
                <a:gd name="T5" fmla="*/ 1047 h 1469"/>
                <a:gd name="T6" fmla="*/ 1211 w 2296"/>
                <a:gd name="T7" fmla="*/ 982 h 1469"/>
                <a:gd name="T8" fmla="*/ 1327 w 2296"/>
                <a:gd name="T9" fmla="*/ 911 h 1469"/>
                <a:gd name="T10" fmla="*/ 1403 w 2296"/>
                <a:gd name="T11" fmla="*/ 828 h 1469"/>
                <a:gd name="T12" fmla="*/ 1443 w 2296"/>
                <a:gd name="T13" fmla="*/ 732 h 1469"/>
                <a:gd name="T14" fmla="*/ 1447 w 2296"/>
                <a:gd name="T15" fmla="*/ 613 h 1469"/>
                <a:gd name="T16" fmla="*/ 1416 w 2296"/>
                <a:gd name="T17" fmla="*/ 500 h 1469"/>
                <a:gd name="T18" fmla="*/ 1354 w 2296"/>
                <a:gd name="T19" fmla="*/ 399 h 1469"/>
                <a:gd name="T20" fmla="*/ 1269 w 2296"/>
                <a:gd name="T21" fmla="*/ 303 h 1469"/>
                <a:gd name="T22" fmla="*/ 1118 w 2296"/>
                <a:gd name="T23" fmla="*/ 172 h 1469"/>
                <a:gd name="T24" fmla="*/ 1018 w 2296"/>
                <a:gd name="T25" fmla="*/ 100 h 1469"/>
                <a:gd name="T26" fmla="*/ 932 w 2296"/>
                <a:gd name="T27" fmla="*/ 47 h 1469"/>
                <a:gd name="T28" fmla="*/ 874 w 2296"/>
                <a:gd name="T29" fmla="*/ 10 h 1469"/>
                <a:gd name="T30" fmla="*/ 851 w 2296"/>
                <a:gd name="T31" fmla="*/ 0 h 1469"/>
                <a:gd name="T32" fmla="*/ 1045 w 2296"/>
                <a:gd name="T33" fmla="*/ 131 h 1469"/>
                <a:gd name="T34" fmla="*/ 1230 w 2296"/>
                <a:gd name="T35" fmla="*/ 279 h 1469"/>
                <a:gd name="T36" fmla="*/ 1307 w 2296"/>
                <a:gd name="T37" fmla="*/ 357 h 1469"/>
                <a:gd name="T38" fmla="*/ 1372 w 2296"/>
                <a:gd name="T39" fmla="*/ 440 h 1469"/>
                <a:gd name="T40" fmla="*/ 1412 w 2296"/>
                <a:gd name="T41" fmla="*/ 523 h 1469"/>
                <a:gd name="T42" fmla="*/ 1430 w 2296"/>
                <a:gd name="T43" fmla="*/ 613 h 1469"/>
                <a:gd name="T44" fmla="*/ 1416 w 2296"/>
                <a:gd name="T45" fmla="*/ 696 h 1469"/>
                <a:gd name="T46" fmla="*/ 1372 w 2296"/>
                <a:gd name="T47" fmla="*/ 768 h 1469"/>
                <a:gd name="T48" fmla="*/ 1303 w 2296"/>
                <a:gd name="T49" fmla="*/ 828 h 1469"/>
                <a:gd name="T50" fmla="*/ 1214 w 2296"/>
                <a:gd name="T51" fmla="*/ 876 h 1469"/>
                <a:gd name="T52" fmla="*/ 1104 w 2296"/>
                <a:gd name="T53" fmla="*/ 923 h 1469"/>
                <a:gd name="T54" fmla="*/ 854 w 2296"/>
                <a:gd name="T55" fmla="*/ 994 h 1469"/>
                <a:gd name="T56" fmla="*/ 583 w 2296"/>
                <a:gd name="T57" fmla="*/ 1060 h 1469"/>
                <a:gd name="T58" fmla="*/ 329 w 2296"/>
                <a:gd name="T59" fmla="*/ 1126 h 1469"/>
                <a:gd name="T60" fmla="*/ 223 w 2296"/>
                <a:gd name="T61" fmla="*/ 1167 h 1469"/>
                <a:gd name="T62" fmla="*/ 130 w 2296"/>
                <a:gd name="T63" fmla="*/ 1208 h 1469"/>
                <a:gd name="T64" fmla="*/ 58 w 2296"/>
                <a:gd name="T65" fmla="*/ 1257 h 1469"/>
                <a:gd name="T66" fmla="*/ 14 w 2296"/>
                <a:gd name="T67" fmla="*/ 1316 h 1469"/>
                <a:gd name="T68" fmla="*/ 0 w 2296"/>
                <a:gd name="T69" fmla="*/ 1381 h 1469"/>
                <a:gd name="T70" fmla="*/ 17 w 2296"/>
                <a:gd name="T71" fmla="*/ 1452 h 1469"/>
                <a:gd name="T72" fmla="*/ 62 w 2296"/>
                <a:gd name="T73" fmla="*/ 1513 h 1469"/>
                <a:gd name="T74" fmla="*/ 124 w 2296"/>
                <a:gd name="T75" fmla="*/ 1560 h 1469"/>
                <a:gd name="T76" fmla="*/ 206 w 2296"/>
                <a:gd name="T77" fmla="*/ 1608 h 1469"/>
                <a:gd name="T78" fmla="*/ 137 w 2296"/>
                <a:gd name="T79" fmla="*/ 1547 h 1469"/>
                <a:gd name="T80" fmla="*/ 93 w 2296"/>
                <a:gd name="T81" fmla="*/ 1489 h 1469"/>
                <a:gd name="T82" fmla="*/ 76 w 2296"/>
                <a:gd name="T83" fmla="*/ 1429 h 1469"/>
                <a:gd name="T84" fmla="*/ 89 w 2296"/>
                <a:gd name="T85" fmla="*/ 1376 h 1469"/>
                <a:gd name="T86" fmla="*/ 134 w 2296"/>
                <a:gd name="T87" fmla="*/ 1323 h 1469"/>
                <a:gd name="T88" fmla="*/ 216 w 2296"/>
                <a:gd name="T89" fmla="*/ 1274 h 1469"/>
                <a:gd name="T90" fmla="*/ 333 w 2296"/>
                <a:gd name="T91" fmla="*/ 1227 h 1469"/>
                <a:gd name="T92" fmla="*/ 487 w 2296"/>
                <a:gd name="T93" fmla="*/ 1191 h 146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close/>
                </a:path>
              </a:pathLst>
            </a:custGeom>
            <a:gradFill rotWithShape="0">
              <a:gsLst>
                <a:gs pos="0">
                  <a:srgbClr val="003399"/>
                </a:gs>
                <a:gs pos="100000">
                  <a:srgbClr val="002B81"/>
                </a:gs>
              </a:gsLst>
              <a:lin ang="135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sp>
          <p:nvSpPr>
            <p:cNvPr id="2057" name="Freeform 9"/>
            <p:cNvSpPr>
              <a:spLocks noChangeArrowheads="1"/>
            </p:cNvSpPr>
            <p:nvPr/>
          </p:nvSpPr>
          <p:spPr bwMode="auto">
            <a:xfrm>
              <a:off x="0" y="0"/>
              <a:ext cx="5758" cy="1776"/>
            </a:xfrm>
            <a:custGeom>
              <a:avLst/>
              <a:gdLst>
                <a:gd name="T0" fmla="*/ 0 w 5740"/>
                <a:gd name="T1" fmla="*/ 0 h 1906"/>
                <a:gd name="T2" fmla="*/ 0 w 5740"/>
                <a:gd name="T3" fmla="*/ 1655 h 1906"/>
                <a:gd name="T4" fmla="*/ 5776 w 5740"/>
                <a:gd name="T5" fmla="*/ 1655 h 1906"/>
                <a:gd name="T6" fmla="*/ 577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rgbClr val="000514"/>
                </a:gs>
                <a:gs pos="100000">
                  <a:srgbClr val="003399"/>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l-GR"/>
            </a:p>
          </p:txBody>
        </p:sp>
      </p:grpSp>
      <p:sp>
        <p:nvSpPr>
          <p:cNvPr id="2058" name="Rectangle 10"/>
          <p:cNvSpPr>
            <a:spLocks noGrp="1" noChangeArrowheads="1"/>
          </p:cNvSpPr>
          <p:nvPr>
            <p:ph type="title"/>
          </p:nvPr>
        </p:nvSpPr>
        <p:spPr bwMode="auto">
          <a:xfrm>
            <a:off x="685800" y="1644650"/>
            <a:ext cx="7770813" cy="210343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Κάντε κλικ εδώ για την επεξεργασία της μορφής του κειμένου του τίτλου</a:t>
            </a:r>
          </a:p>
        </p:txBody>
      </p:sp>
      <p:sp>
        <p:nvSpPr>
          <p:cNvPr id="2059" name="Rectangle 11"/>
          <p:cNvSpPr>
            <a:spLocks noGrp="1" noChangeArrowheads="1"/>
          </p:cNvSpPr>
          <p:nvPr>
            <p:ph type="dt"/>
          </p:nvPr>
        </p:nvSpPr>
        <p:spPr bwMode="auto">
          <a:xfrm>
            <a:off x="457200" y="6248400"/>
            <a:ext cx="2132013" cy="47466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hangingPunct="1">
              <a:lnSpc>
                <a:spcPct val="100000"/>
              </a:lnSpc>
              <a:buClr>
                <a:srgbClr val="000000"/>
              </a:buClr>
              <a:buSzPct val="45000"/>
              <a:buFont typeface="Wingdings" charset="2"/>
              <a:buNone/>
              <a:tabLst>
                <a:tab pos="723900" algn="l"/>
                <a:tab pos="1447800" algn="l"/>
              </a:tabLst>
              <a:defRPr sz="1200">
                <a:solidFill>
                  <a:srgbClr val="FFFFFF"/>
                </a:solidFill>
                <a:latin typeface="Times New Roman" pitchFamily="16" charset="0"/>
                <a:cs typeface="Arial" charset="0"/>
              </a:defRPr>
            </a:lvl1pPr>
          </a:lstStyle>
          <a:p>
            <a:pPr>
              <a:defRPr/>
            </a:pPr>
            <a:endParaRPr lang="en-GB"/>
          </a:p>
        </p:txBody>
      </p:sp>
      <p:sp>
        <p:nvSpPr>
          <p:cNvPr id="2060" name="Rectangle 12"/>
          <p:cNvSpPr>
            <a:spLocks noGrp="1" noChangeArrowheads="1"/>
          </p:cNvSpPr>
          <p:nvPr>
            <p:ph type="ftr"/>
          </p:nvPr>
        </p:nvSpPr>
        <p:spPr bwMode="auto">
          <a:xfrm>
            <a:off x="3124200" y="6249988"/>
            <a:ext cx="2894013" cy="4746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hangingPunct="1">
              <a:lnSpc>
                <a:spcPct val="100000"/>
              </a:lnSpc>
              <a:buClr>
                <a:srgbClr val="000000"/>
              </a:buClr>
              <a:buSzPct val="45000"/>
              <a:buFont typeface="Wingdings" charset="2"/>
              <a:buNone/>
              <a:tabLst>
                <a:tab pos="723900" algn="l"/>
                <a:tab pos="1447800" algn="l"/>
                <a:tab pos="2171700" algn="l"/>
                <a:tab pos="2895600" algn="l"/>
              </a:tabLst>
              <a:defRPr sz="1200">
                <a:solidFill>
                  <a:srgbClr val="FFFFFF"/>
                </a:solidFill>
                <a:latin typeface="Times New Roman" pitchFamily="16" charset="0"/>
                <a:cs typeface="Arial" charset="0"/>
              </a:defRPr>
            </a:lvl1pPr>
          </a:lstStyle>
          <a:p>
            <a:pPr>
              <a:defRPr/>
            </a:pPr>
            <a:endParaRPr lang="en-GB"/>
          </a:p>
        </p:txBody>
      </p:sp>
      <p:sp>
        <p:nvSpPr>
          <p:cNvPr id="2061" name="Rectangle 13"/>
          <p:cNvSpPr>
            <a:spLocks noGrp="1" noChangeArrowheads="1"/>
          </p:cNvSpPr>
          <p:nvPr>
            <p:ph type="sldNum"/>
          </p:nvPr>
        </p:nvSpPr>
        <p:spPr bwMode="auto">
          <a:xfrm>
            <a:off x="6553200" y="6253163"/>
            <a:ext cx="2132013" cy="4746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lnSpc>
                <a:spcPct val="100000"/>
              </a:lnSpc>
              <a:buClr>
                <a:srgbClr val="000000"/>
              </a:buClr>
              <a:buSzPct val="45000"/>
              <a:buFont typeface="Wingdings" panose="05000000000000000000" pitchFamily="2" charset="2"/>
              <a:buNone/>
              <a:defRPr sz="1200">
                <a:solidFill>
                  <a:srgbClr val="FFFFFF"/>
                </a:solidFill>
                <a:latin typeface="Times New Roman" panose="02020603050405020304" pitchFamily="18" charset="0"/>
                <a:cs typeface="Arial" panose="020B0604020202020204" pitchFamily="34" charset="0"/>
              </a:defRPr>
            </a:lvl1pPr>
          </a:lstStyle>
          <a:p>
            <a:pPr>
              <a:defRPr/>
            </a:pPr>
            <a:fld id="{FD140C4B-C383-4BB0-A391-1C25F5188431}" type="slidenum">
              <a:rPr lang="en-GB" altLang="el-GR"/>
              <a:pPr>
                <a:defRPr/>
              </a:pPr>
              <a:t>‹#›</a:t>
            </a:fld>
            <a:endParaRPr lang="en-GB" altLang="el-GR"/>
          </a:p>
        </p:txBody>
      </p:sp>
    </p:spTree>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Lst>
  <p:hf hdr="0" ftr="0" dt="0"/>
  <p:txStyles>
    <p:titleStyle>
      <a:lvl1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mj-lt"/>
          <a:ea typeface="+mj-ea"/>
          <a:cs typeface="+mj-cs"/>
        </a:defRPr>
      </a:lvl1pPr>
      <a:lvl2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2pPr>
      <a:lvl3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3pPr>
      <a:lvl4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4pPr>
      <a:lvl5pPr algn="ctr" defTabSz="449263" rtl="0" eaLnBrk="0" fontAlgn="base" hangingPunct="0">
        <a:lnSpc>
          <a:spcPct val="98000"/>
        </a:lnSpc>
        <a:spcBef>
          <a:spcPct val="0"/>
        </a:spcBef>
        <a:spcAft>
          <a:spcPct val="0"/>
        </a:spcAft>
        <a:buClr>
          <a:srgbClr val="E5E5FF"/>
        </a:buClr>
        <a:buSzPct val="100000"/>
        <a:buFont typeface="Garamond" pitchFamily="18" charset="0"/>
        <a:defRPr sz="4400" b="1">
          <a:solidFill>
            <a:srgbClr val="E5E5FF"/>
          </a:solidFill>
          <a:effectLst>
            <a:outerShdw blurRad="38100" dist="38100" dir="2700000" algn="tl">
              <a:srgbClr val="000000"/>
            </a:outerShdw>
          </a:effectLst>
          <a:latin typeface="Garamond" pitchFamily="16" charset="0"/>
        </a:defRPr>
      </a:lvl5pPr>
      <a:lvl6pPr marL="4572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6pPr>
      <a:lvl7pPr marL="9144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7pPr>
      <a:lvl8pPr marL="13716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8pPr>
      <a:lvl9pPr marL="1828800" algn="ctr" defTabSz="449263" rtl="0" fontAlgn="base">
        <a:lnSpc>
          <a:spcPct val="98000"/>
        </a:lnSpc>
        <a:spcBef>
          <a:spcPct val="0"/>
        </a:spcBef>
        <a:spcAft>
          <a:spcPct val="0"/>
        </a:spcAft>
        <a:buClr>
          <a:srgbClr val="E5E5FF"/>
        </a:buClr>
        <a:buSzPct val="100000"/>
        <a:buFont typeface="Garamond" pitchFamily="16" charset="0"/>
        <a:defRPr sz="4400" b="1">
          <a:solidFill>
            <a:srgbClr val="E5E5FF"/>
          </a:solidFill>
          <a:effectLst>
            <a:outerShdw blurRad="38100" dist="38100" dir="2700000" algn="tl">
              <a:srgbClr val="000000"/>
            </a:outerShdw>
          </a:effectLst>
          <a:latin typeface="Garamond" pitchFamily="16" charset="0"/>
        </a:defRPr>
      </a:lvl9pPr>
    </p:titleStyle>
    <p:bodyStyle>
      <a:lvl1pPr marL="341313" indent="-341313" algn="l" defTabSz="449263" rtl="0" eaLnBrk="0" fontAlgn="base" hangingPunct="0">
        <a:lnSpc>
          <a:spcPct val="98000"/>
        </a:lnSpc>
        <a:spcBef>
          <a:spcPts val="800"/>
        </a:spcBef>
        <a:spcAft>
          <a:spcPct val="0"/>
        </a:spcAft>
        <a:buClr>
          <a:srgbClr val="FFCC00"/>
        </a:buClr>
        <a:buSzPct val="70000"/>
        <a:buFont typeface="Wingdings" pitchFamily="2" charset="2"/>
        <a:buChar char=""/>
        <a:defRPr sz="3200">
          <a:solidFill>
            <a:srgbClr val="FFFFFF"/>
          </a:solidFill>
          <a:effectLst>
            <a:outerShdw blurRad="38100" dist="38100" dir="2700000" algn="tl">
              <a:srgbClr val="000000"/>
            </a:outerShdw>
          </a:effectLst>
          <a:latin typeface="+mn-lt"/>
          <a:ea typeface="+mn-ea"/>
          <a:cs typeface="+mn-cs"/>
        </a:defRPr>
      </a:lvl1pPr>
      <a:lvl2pPr marL="741363" indent="-284163" algn="l" defTabSz="449263" rtl="0" eaLnBrk="0" fontAlgn="base" hangingPunct="0">
        <a:lnSpc>
          <a:spcPct val="98000"/>
        </a:lnSpc>
        <a:spcBef>
          <a:spcPts val="700"/>
        </a:spcBef>
        <a:spcAft>
          <a:spcPct val="0"/>
        </a:spcAft>
        <a:buClr>
          <a:srgbClr val="A886E0"/>
        </a:buClr>
        <a:buSzPct val="70000"/>
        <a:buFont typeface="Wingdings" pitchFamily="2" charset="2"/>
        <a:buChar char=""/>
        <a:defRPr sz="2800">
          <a:solidFill>
            <a:srgbClr val="FFFFFF"/>
          </a:solidFill>
          <a:effectLst>
            <a:outerShdw blurRad="38100" dist="38100" dir="2700000" algn="tl">
              <a:srgbClr val="000000"/>
            </a:outerShdw>
          </a:effectLst>
          <a:latin typeface="+mn-lt"/>
        </a:defRPr>
      </a:lvl2pPr>
      <a:lvl3pPr marL="1143000" indent="-228600" algn="l" defTabSz="449263" rtl="0" eaLnBrk="0" fontAlgn="base" hangingPunct="0">
        <a:lnSpc>
          <a:spcPct val="98000"/>
        </a:lnSpc>
        <a:spcBef>
          <a:spcPts val="600"/>
        </a:spcBef>
        <a:spcAft>
          <a:spcPct val="0"/>
        </a:spcAft>
        <a:buClr>
          <a:srgbClr val="E5E5FF"/>
        </a:buClr>
        <a:buSzPct val="70000"/>
        <a:buFont typeface="Wingdings" pitchFamily="2" charset="2"/>
        <a:buChar char=""/>
        <a:defRPr sz="2400">
          <a:solidFill>
            <a:srgbClr val="FFFFFF"/>
          </a:solidFill>
          <a:effectLst>
            <a:outerShdw blurRad="38100" dist="38100" dir="2700000" algn="tl">
              <a:srgbClr val="000000"/>
            </a:outerShdw>
          </a:effectLst>
          <a:latin typeface="+mn-lt"/>
        </a:defRPr>
      </a:lvl3pPr>
      <a:lvl4pPr marL="1600200" indent="-228600" algn="l" defTabSz="449263" rtl="0" eaLnBrk="0" fontAlgn="base" hangingPunct="0">
        <a:lnSpc>
          <a:spcPct val="98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4pPr>
      <a:lvl5pPr marL="2057400" indent="-228600" algn="l" defTabSz="449263" rtl="0" eaLnBrk="0" fontAlgn="base" hangingPunct="0">
        <a:lnSpc>
          <a:spcPct val="98000"/>
        </a:lnSpc>
        <a:spcBef>
          <a:spcPts val="500"/>
        </a:spcBef>
        <a:spcAft>
          <a:spcPct val="0"/>
        </a:spcAft>
        <a:buClr>
          <a:srgbClr val="A886E0"/>
        </a:buClr>
        <a:buSzPct val="70000"/>
        <a:buFont typeface="Wingdings" pitchFamily="2" charset="2"/>
        <a:buChar char=""/>
        <a:defRPr sz="2000">
          <a:solidFill>
            <a:srgbClr val="FFFFFF"/>
          </a:solidFill>
          <a:effectLst>
            <a:outerShdw blurRad="38100" dist="38100" dir="2700000" algn="tl">
              <a:srgbClr val="000000"/>
            </a:outerShdw>
          </a:effectLst>
          <a:latin typeface="+mn-lt"/>
        </a:defRPr>
      </a:lvl5pPr>
      <a:lvl6pPr marL="25146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6pPr>
      <a:lvl7pPr marL="29718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7pPr>
      <a:lvl8pPr marL="34290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8pPr>
      <a:lvl9pPr marL="3886200" indent="-228600" algn="l" defTabSz="449263" rtl="0" fontAlgn="base">
        <a:lnSpc>
          <a:spcPct val="98000"/>
        </a:lnSpc>
        <a:spcBef>
          <a:spcPts val="500"/>
        </a:spcBef>
        <a:spcAft>
          <a:spcPct val="0"/>
        </a:spcAft>
        <a:buClr>
          <a:srgbClr val="A886E0"/>
        </a:buClr>
        <a:buSzPct val="70000"/>
        <a:buFont typeface="Wingdings" charset="2"/>
        <a:buChar char=""/>
        <a:defRPr sz="2000">
          <a:solidFill>
            <a:srgbClr val="FFFFFF"/>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oleObject" Target="../embeddings/oleObject1.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611188" y="1916113"/>
            <a:ext cx="8229600" cy="1143000"/>
          </a:xfrm>
          <a:extLs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defRPr/>
            </a:pPr>
            <a:r>
              <a:rPr lang="el-GR" altLang="el-GR" sz="4800" dirty="0" smtClean="0">
                <a:solidFill>
                  <a:srgbClr val="FFC000"/>
                </a:solidFill>
              </a:rPr>
              <a:t>Ανάπτυξη του Λόγου</a:t>
            </a:r>
          </a:p>
        </p:txBody>
      </p:sp>
      <p:sp>
        <p:nvSpPr>
          <p:cNvPr id="3" name="Υπότιτλος 2"/>
          <p:cNvSpPr>
            <a:spLocks noGrp="1"/>
          </p:cNvSpPr>
          <p:nvPr>
            <p:ph idx="1"/>
          </p:nvPr>
        </p:nvSpPr>
        <p:spPr>
          <a:xfrm>
            <a:off x="179388" y="3241675"/>
            <a:ext cx="8785225" cy="3716338"/>
          </a:xfrm>
        </p:spPr>
        <p:txBody>
          <a:bodyPr>
            <a:noAutofit/>
          </a:bodyPr>
          <a:lstStyle/>
          <a:p>
            <a:pPr marL="0" indent="0" algn="ctr">
              <a:buFont typeface="Wingdings" pitchFamily="2" charset="2"/>
              <a:buNone/>
              <a:defRPr/>
            </a:pPr>
            <a:r>
              <a:rPr lang="el-GR" b="1" dirty="0">
                <a:solidFill>
                  <a:srgbClr val="FFC000"/>
                </a:solidFill>
                <a:effectLst>
                  <a:outerShdw blurRad="38100" dist="38100" dir="2700000" algn="tl">
                    <a:srgbClr val="000000">
                      <a:alpha val="43137"/>
                    </a:srgbClr>
                  </a:outerShdw>
                </a:effectLst>
                <a:ea typeface="+mj-ea"/>
                <a:cs typeface="+mj-cs"/>
              </a:rPr>
              <a:t>Ενότητα </a:t>
            </a:r>
            <a:r>
              <a:rPr lang="el-GR" b="1" dirty="0" smtClean="0">
                <a:solidFill>
                  <a:srgbClr val="FFC000"/>
                </a:solidFill>
                <a:effectLst>
                  <a:outerShdw blurRad="38100" dist="38100" dir="2700000" algn="tl">
                    <a:srgbClr val="000000">
                      <a:alpha val="43137"/>
                    </a:srgbClr>
                  </a:outerShdw>
                </a:effectLst>
                <a:ea typeface="+mj-ea"/>
                <a:cs typeface="+mj-cs"/>
              </a:rPr>
              <a:t>2:</a:t>
            </a:r>
            <a:r>
              <a:rPr lang="en-US" b="1" dirty="0" smtClean="0">
                <a:solidFill>
                  <a:srgbClr val="FFC000"/>
                </a:solidFill>
                <a:effectLst>
                  <a:outerShdw blurRad="38100" dist="38100" dir="2700000" algn="tl">
                    <a:srgbClr val="000000">
                      <a:alpha val="43137"/>
                    </a:srgbClr>
                  </a:outerShdw>
                </a:effectLst>
                <a:ea typeface="+mj-ea"/>
                <a:cs typeface="+mj-cs"/>
              </a:rPr>
              <a:t> </a:t>
            </a:r>
            <a:r>
              <a:rPr lang="el-GR" dirty="0" smtClean="0">
                <a:effectLst>
                  <a:outerShdw blurRad="38100" dist="38100" dir="2700000" algn="tl">
                    <a:srgbClr val="000000">
                      <a:alpha val="43137"/>
                    </a:srgbClr>
                  </a:outerShdw>
                </a:effectLst>
              </a:rPr>
              <a:t>Ανάπτυξη γλωσσικών ικανοτήτων</a:t>
            </a:r>
          </a:p>
          <a:p>
            <a:pPr marL="0" indent="0" algn="ctr">
              <a:buFont typeface="Wingdings" pitchFamily="2" charset="2"/>
              <a:buNone/>
              <a:defRPr/>
            </a:pPr>
            <a:r>
              <a:rPr lang="el-GR" dirty="0" smtClean="0">
                <a:effectLst>
                  <a:outerShdw blurRad="38100" dist="38100" dir="2700000" algn="tl">
                    <a:srgbClr val="000000">
                      <a:alpha val="43137"/>
                    </a:srgbClr>
                  </a:outerShdw>
                </a:effectLst>
              </a:rPr>
              <a:t> Σημασιολογική Ανάπτυξη</a:t>
            </a:r>
          </a:p>
          <a:p>
            <a:pPr marL="0" indent="0" algn="ctr">
              <a:buFont typeface="Wingdings" pitchFamily="2" charset="2"/>
              <a:buNone/>
              <a:defRPr/>
            </a:pPr>
            <a:r>
              <a:rPr lang="el-GR" dirty="0" smtClean="0">
                <a:effectLst>
                  <a:outerShdw blurRad="38100" dist="38100" dir="2700000" algn="tl">
                    <a:srgbClr val="000000">
                      <a:alpha val="43137"/>
                    </a:srgbClr>
                  </a:outerShdw>
                </a:effectLst>
              </a:rPr>
              <a:t> </a:t>
            </a:r>
          </a:p>
          <a:p>
            <a:pPr marL="0" indent="0" algn="ctr">
              <a:buFont typeface="Wingdings" pitchFamily="2" charset="2"/>
              <a:buNone/>
              <a:defRPr/>
            </a:pPr>
            <a:r>
              <a:rPr lang="el-GR" dirty="0">
                <a:effectLst>
                  <a:outerShdw blurRad="38100" dist="38100" dir="2700000" algn="tl">
                    <a:srgbClr val="000000">
                      <a:alpha val="43137"/>
                    </a:srgbClr>
                  </a:outerShdw>
                </a:effectLst>
              </a:rPr>
              <a:t>Δήμητρα Κατή</a:t>
            </a:r>
          </a:p>
          <a:p>
            <a:pPr marL="0" indent="0" algn="ctr">
              <a:buFont typeface="Wingdings" pitchFamily="2" charset="2"/>
              <a:buNone/>
              <a:defRPr/>
            </a:pPr>
            <a:r>
              <a:rPr lang="el-GR" sz="2800" dirty="0" smtClean="0">
                <a:effectLst>
                  <a:outerShdw blurRad="38100" dist="38100" dir="2700000" algn="tl">
                    <a:srgbClr val="000000">
                      <a:alpha val="43137"/>
                    </a:srgbClr>
                  </a:outerShdw>
                </a:effectLst>
              </a:rPr>
              <a:t>Σχολή Επιστημών της Αγωγής</a:t>
            </a:r>
          </a:p>
          <a:p>
            <a:pPr marL="0" indent="0" algn="ctr">
              <a:buFont typeface="Wingdings" pitchFamily="2" charset="2"/>
              <a:buNone/>
              <a:defRPr/>
            </a:pPr>
            <a:r>
              <a:rPr lang="el-GR" sz="2800" dirty="0" smtClean="0">
                <a:effectLst>
                  <a:outerShdw blurRad="38100" dist="38100" dir="2700000" algn="tl">
                    <a:srgbClr val="000000">
                      <a:alpha val="43137"/>
                    </a:srgbClr>
                  </a:outerShdw>
                </a:effectLst>
              </a:rPr>
              <a:t>Τμήμα </a:t>
            </a:r>
            <a:r>
              <a:rPr lang="el-GR" sz="2800" dirty="0">
                <a:effectLst>
                  <a:outerShdw blurRad="38100" dist="38100" dir="2700000" algn="tl">
                    <a:srgbClr val="000000">
                      <a:alpha val="43137"/>
                    </a:srgbClr>
                  </a:outerShdw>
                </a:effectLst>
              </a:rPr>
              <a:t>Εκπαίδευσης και Αγωγής στην Προσχολική Ηλικία</a:t>
            </a:r>
          </a:p>
        </p:txBody>
      </p:sp>
      <p:sp>
        <p:nvSpPr>
          <p:cNvPr id="5" name="TextBox 4"/>
          <p:cNvSpPr txBox="1"/>
          <p:nvPr/>
        </p:nvSpPr>
        <p:spPr>
          <a:xfrm>
            <a:off x="812800" y="404813"/>
            <a:ext cx="4479925" cy="911225"/>
          </a:xfrm>
          <a:prstGeom prst="rect">
            <a:avLst/>
          </a:prstGeom>
          <a:noFill/>
        </p:spPr>
        <p:txBody>
          <a:bodyPr>
            <a:spAutoFit/>
          </a:bodyPr>
          <a:lstStyle/>
          <a:p>
            <a:pPr eaLnBrk="1" hangingPunct="1">
              <a:lnSpc>
                <a:spcPct val="80000"/>
              </a:lnSpc>
              <a:spcAft>
                <a:spcPts val="600"/>
              </a:spcAft>
              <a:buClr>
                <a:srgbClr val="FFFFFF"/>
              </a:buClr>
              <a:buSzPct val="100000"/>
              <a:buFont typeface="Arial" panose="020B0604020202020204" pitchFamily="34" charset="0"/>
              <a:buNone/>
              <a:defRPr/>
            </a:pPr>
            <a:r>
              <a:rPr lang="el-GR" sz="1600" b="1" dirty="0">
                <a:effectLst>
                  <a:outerShdw blurRad="38100" dist="38100" dir="2700000" algn="tl">
                    <a:srgbClr val="000000">
                      <a:alpha val="43137"/>
                    </a:srgbClr>
                  </a:outerShdw>
                </a:effectLst>
                <a:latin typeface="+mn-lt"/>
              </a:rPr>
              <a:t>ΕΛΛΗΝΙΚΗ ΔΗΜΟΚΡΑΤΙΑ</a:t>
            </a:r>
          </a:p>
          <a:p>
            <a:pPr eaLnBrk="1" hangingPunct="1">
              <a:lnSpc>
                <a:spcPct val="80000"/>
              </a:lnSpc>
              <a:spcBef>
                <a:spcPts val="600"/>
              </a:spcBef>
              <a:buClr>
                <a:srgbClr val="FFFFFF"/>
              </a:buClr>
              <a:buSzPct val="100000"/>
              <a:buFont typeface="Arial" panose="020B0604020202020204" pitchFamily="34" charset="0"/>
              <a:buNone/>
              <a:defRPr/>
            </a:pPr>
            <a:r>
              <a:rPr lang="el-GR" sz="1900" b="1" dirty="0">
                <a:effectLst>
                  <a:outerShdw blurRad="38100" dist="38100" dir="2700000" algn="tl">
                    <a:srgbClr val="000000">
                      <a:alpha val="43137"/>
                    </a:srgbClr>
                  </a:outerShdw>
                </a:effectLst>
                <a:latin typeface="+mn-lt"/>
              </a:rPr>
              <a:t>Εθνικόν και Καποδιστριακόν</a:t>
            </a:r>
            <a:br>
              <a:rPr lang="el-GR" sz="1900" b="1" dirty="0">
                <a:effectLst>
                  <a:outerShdw blurRad="38100" dist="38100" dir="2700000" algn="tl">
                    <a:srgbClr val="000000">
                      <a:alpha val="43137"/>
                    </a:srgbClr>
                  </a:outerShdw>
                </a:effectLst>
                <a:latin typeface="+mn-lt"/>
              </a:rPr>
            </a:br>
            <a:r>
              <a:rPr lang="el-GR" sz="1900" b="1" dirty="0" err="1">
                <a:effectLst>
                  <a:outerShdw blurRad="38100" dist="38100" dir="2700000" algn="tl">
                    <a:srgbClr val="000000">
                      <a:alpha val="43137"/>
                    </a:srgbClr>
                  </a:outerShdw>
                </a:effectLst>
                <a:latin typeface="+mn-lt"/>
              </a:rPr>
              <a:t>Πανεπιστήμιον</a:t>
            </a:r>
            <a:r>
              <a:rPr lang="el-GR" sz="1900" b="1" dirty="0">
                <a:effectLst>
                  <a:outerShdw blurRad="38100" dist="38100" dir="2700000" algn="tl">
                    <a:srgbClr val="000000">
                      <a:alpha val="43137"/>
                    </a:srgbClr>
                  </a:outerShdw>
                </a:effectLst>
                <a:latin typeface="+mn-lt"/>
              </a:rPr>
              <a:t> Αθηνών </a:t>
            </a:r>
          </a:p>
        </p:txBody>
      </p:sp>
      <p:pic>
        <p:nvPicPr>
          <p:cNvPr id="26629"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b="1" dirty="0" smtClean="0"/>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Η</a:t>
            </a:r>
            <a:r>
              <a:rPr lang="en-GB" sz="2800" b="1" dirty="0" smtClean="0"/>
              <a:t> </a:t>
            </a:r>
            <a:r>
              <a:rPr lang="en-GB" sz="2800" b="1" dirty="0" err="1" smtClean="0"/>
              <a:t>ελληνική</a:t>
            </a:r>
            <a:r>
              <a:rPr lang="en-GB" sz="2800" b="1" dirty="0" smtClean="0"/>
              <a:t> </a:t>
            </a:r>
            <a:r>
              <a:rPr lang="en-GB" sz="2800" b="1" dirty="0" err="1" smtClean="0"/>
              <a:t>λέξη</a:t>
            </a:r>
            <a:r>
              <a:rPr lang="en-GB" sz="2800" b="1" dirty="0" smtClean="0"/>
              <a:t> </a:t>
            </a:r>
            <a:r>
              <a:rPr lang="en-GB" sz="2800" b="1" i="1" dirty="0" err="1" smtClean="0"/>
              <a:t>άλογο</a:t>
            </a:r>
            <a:r>
              <a:rPr lang="en-GB" sz="2800" b="1" dirty="0" smtClean="0"/>
              <a:t> </a:t>
            </a:r>
            <a:r>
              <a:rPr lang="en-GB" sz="2800" b="1" dirty="0" err="1" smtClean="0"/>
              <a:t>αντιστοιχεί</a:t>
            </a:r>
            <a:r>
              <a:rPr lang="en-GB" sz="2800" b="1" dirty="0" smtClean="0"/>
              <a:t> </a:t>
            </a:r>
            <a:r>
              <a:rPr lang="en-GB" sz="2800" b="1" dirty="0" err="1" smtClean="0"/>
              <a:t>σε</a:t>
            </a:r>
            <a:r>
              <a:rPr lang="en-GB" sz="2800" b="1" dirty="0" smtClean="0"/>
              <a:t> </a:t>
            </a:r>
            <a:r>
              <a:rPr lang="en-GB" sz="2800" b="1" dirty="0" err="1" smtClean="0"/>
              <a:t>διάφορες</a:t>
            </a:r>
            <a:r>
              <a:rPr lang="en-GB" sz="2800" b="1" dirty="0" smtClean="0"/>
              <a:t> </a:t>
            </a:r>
            <a:r>
              <a:rPr lang="en-GB" sz="2800" b="1" dirty="0" err="1" smtClean="0"/>
              <a:t>στα</a:t>
            </a:r>
            <a:r>
              <a:rPr lang="en-GB" sz="2800" b="1" dirty="0" smtClean="0"/>
              <a:t> </a:t>
            </a:r>
            <a:r>
              <a:rPr lang="en-GB" sz="2800" b="1" dirty="0" err="1" smtClean="0"/>
              <a:t>αραβικά</a:t>
            </a:r>
            <a:r>
              <a:rPr lang="en-GB" sz="2800" b="1" dirty="0" smtClean="0"/>
              <a:t> </a:t>
            </a:r>
            <a:r>
              <a:rPr lang="el-GR" sz="2800" b="1" dirty="0" smtClean="0"/>
              <a:t>και η </a:t>
            </a:r>
            <a:r>
              <a:rPr lang="en-GB" sz="2800" b="1" dirty="0" err="1" smtClean="0"/>
              <a:t>λέξη</a:t>
            </a:r>
            <a:r>
              <a:rPr lang="en-GB" sz="2800" b="1" dirty="0" smtClean="0"/>
              <a:t> </a:t>
            </a:r>
            <a:r>
              <a:rPr lang="en-GB" sz="2800" b="1" i="1" dirty="0" err="1" smtClean="0"/>
              <a:t>ρύζι</a:t>
            </a:r>
            <a:r>
              <a:rPr lang="en-GB" sz="2800" b="1" dirty="0" smtClean="0"/>
              <a:t> </a:t>
            </a:r>
            <a:r>
              <a:rPr lang="en-GB" sz="2800" b="1" dirty="0" err="1" smtClean="0"/>
              <a:t>σε</a:t>
            </a:r>
            <a:r>
              <a:rPr lang="en-GB" sz="2800" b="1" dirty="0" smtClean="0"/>
              <a:t> </a:t>
            </a:r>
            <a:r>
              <a:rPr lang="en-GB" sz="2800" b="1" dirty="0" err="1" smtClean="0"/>
              <a:t>πολλές</a:t>
            </a:r>
            <a:r>
              <a:rPr lang="en-GB" sz="2800" b="1" dirty="0" smtClean="0"/>
              <a:t> </a:t>
            </a:r>
            <a:r>
              <a:rPr lang="en-GB" sz="2800" b="1" dirty="0" err="1" smtClean="0"/>
              <a:t>αντίστοιχες</a:t>
            </a:r>
            <a:r>
              <a:rPr lang="en-GB" sz="2800" b="1" dirty="0" smtClean="0"/>
              <a:t> </a:t>
            </a:r>
            <a:r>
              <a:rPr lang="en-GB" sz="2800" b="1" dirty="0" err="1" smtClean="0"/>
              <a:t>στα</a:t>
            </a:r>
            <a:r>
              <a:rPr lang="en-GB" sz="2800" b="1" dirty="0" smtClean="0"/>
              <a:t> </a:t>
            </a:r>
            <a:r>
              <a:rPr lang="en-GB" sz="2800" b="1" dirty="0" err="1" smtClean="0"/>
              <a:t>βιρμανικά</a:t>
            </a:r>
            <a:r>
              <a:rPr lang="en-GB" sz="2800" b="1" dirty="0" smtClean="0"/>
              <a:t>. </a:t>
            </a: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Τ</a:t>
            </a:r>
            <a:r>
              <a:rPr lang="en-GB" sz="2800" b="1" dirty="0" smtClean="0"/>
              <a:t>ο </a:t>
            </a:r>
            <a:r>
              <a:rPr lang="en-GB" sz="2800" b="1" dirty="0" err="1" smtClean="0"/>
              <a:t>ελληνικό</a:t>
            </a:r>
            <a:r>
              <a:rPr lang="en-GB" sz="2800" b="1" dirty="0" smtClean="0"/>
              <a:t> </a:t>
            </a:r>
            <a:r>
              <a:rPr lang="en-GB" sz="2800" b="1" dirty="0" err="1" smtClean="0"/>
              <a:t>ρήμα</a:t>
            </a:r>
            <a:r>
              <a:rPr lang="en-GB" sz="2800" b="1" dirty="0" smtClean="0"/>
              <a:t> </a:t>
            </a:r>
            <a:r>
              <a:rPr lang="en-GB" sz="2800" b="1" i="1" dirty="0" err="1" smtClean="0"/>
              <a:t>φοράω</a:t>
            </a:r>
            <a:r>
              <a:rPr lang="en-GB" sz="2800" b="1" dirty="0" smtClean="0"/>
              <a:t> </a:t>
            </a:r>
            <a:r>
              <a:rPr lang="en-GB" sz="2800" b="1" dirty="0" err="1" smtClean="0"/>
              <a:t>αντιστοιχεί</a:t>
            </a:r>
            <a:r>
              <a:rPr lang="en-GB" sz="2800" b="1" dirty="0" smtClean="0"/>
              <a:t> </a:t>
            </a:r>
            <a:r>
              <a:rPr lang="en-GB" sz="2800" b="1" dirty="0" err="1" smtClean="0"/>
              <a:t>σε</a:t>
            </a:r>
            <a:r>
              <a:rPr lang="en-GB" sz="2800" b="1" dirty="0" smtClean="0"/>
              <a:t> </a:t>
            </a:r>
            <a:r>
              <a:rPr lang="el-GR" sz="2800" b="1" dirty="0" smtClean="0"/>
              <a:t>7 </a:t>
            </a:r>
            <a:r>
              <a:rPr lang="en-GB" sz="2800" b="1" dirty="0" err="1" smtClean="0"/>
              <a:t>λέξεις</a:t>
            </a:r>
            <a:r>
              <a:rPr lang="en-GB" sz="2800" b="1" dirty="0" smtClean="0"/>
              <a:t> </a:t>
            </a:r>
            <a:r>
              <a:rPr lang="en-GB" sz="2800" b="1" dirty="0" err="1" smtClean="0"/>
              <a:t>στα</a:t>
            </a:r>
            <a:r>
              <a:rPr lang="en-GB" sz="2800" b="1" dirty="0" smtClean="0"/>
              <a:t> </a:t>
            </a:r>
            <a:r>
              <a:rPr lang="en-GB" sz="2800" b="1" dirty="0" err="1" smtClean="0"/>
              <a:t>γιαπωνέζικα</a:t>
            </a:r>
            <a:r>
              <a:rPr lang="en-GB" sz="2800" b="1" dirty="0" smtClean="0"/>
              <a:t>, </a:t>
            </a:r>
            <a:r>
              <a:rPr lang="en-GB" sz="2800" b="1" dirty="0" err="1" smtClean="0"/>
              <a:t>ανάλογα</a:t>
            </a:r>
            <a:r>
              <a:rPr lang="en-GB" sz="2800" b="1" dirty="0" smtClean="0"/>
              <a:t> </a:t>
            </a:r>
            <a:r>
              <a:rPr lang="en-GB" sz="2800" b="1" dirty="0" err="1" smtClean="0"/>
              <a:t>με</a:t>
            </a:r>
            <a:r>
              <a:rPr lang="en-GB" sz="2800" b="1" dirty="0" smtClean="0"/>
              <a:t> </a:t>
            </a:r>
            <a:r>
              <a:rPr lang="en-GB" sz="2800" b="1" dirty="0" err="1" smtClean="0"/>
              <a:t>το</a:t>
            </a:r>
            <a:r>
              <a:rPr lang="en-GB" sz="2800" b="1" dirty="0" smtClean="0"/>
              <a:t> </a:t>
            </a:r>
            <a:r>
              <a:rPr lang="el-GR" sz="2800" b="1" dirty="0" smtClean="0"/>
              <a:t>τί φοράμε πού ακριβώς.  Παρομοίως  στα κορεάτικα: </a:t>
            </a:r>
            <a:r>
              <a:rPr lang="en-US" sz="2800" b="1" i="1" dirty="0" err="1" smtClean="0"/>
              <a:t>ipta</a:t>
            </a:r>
            <a:r>
              <a:rPr lang="en-US" sz="2800" b="1" dirty="0" smtClean="0"/>
              <a:t> </a:t>
            </a:r>
            <a:r>
              <a:rPr lang="el-GR" sz="2800" b="1" dirty="0" smtClean="0"/>
              <a:t>για παντελόνι, </a:t>
            </a:r>
            <a:r>
              <a:rPr lang="en-US" sz="2800" b="1" i="1" dirty="0" err="1" smtClean="0"/>
              <a:t>sinta</a:t>
            </a:r>
            <a:r>
              <a:rPr lang="en-US" sz="2800" b="1" dirty="0" smtClean="0"/>
              <a:t> </a:t>
            </a:r>
            <a:r>
              <a:rPr lang="el-GR" sz="2800" b="1" dirty="0" smtClean="0"/>
              <a:t>για παπούτσια, </a:t>
            </a:r>
            <a:r>
              <a:rPr lang="en-US" sz="2800" b="1" i="1" dirty="0" err="1" smtClean="0"/>
              <a:t>chata</a:t>
            </a:r>
            <a:r>
              <a:rPr lang="en-US" sz="2800" b="1" dirty="0" smtClean="0"/>
              <a:t> </a:t>
            </a:r>
            <a:r>
              <a:rPr lang="el-GR" sz="2800" b="1" dirty="0" smtClean="0"/>
              <a:t>για ρολόι...</a:t>
            </a:r>
            <a:endParaRPr lang="en-GB" sz="2800" b="1" dirty="0" smtClean="0"/>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Η</a:t>
            </a:r>
            <a:r>
              <a:rPr lang="en-GB" sz="2800" b="1" dirty="0" smtClean="0"/>
              <a:t> </a:t>
            </a:r>
            <a:r>
              <a:rPr lang="en-GB" sz="2800" b="1" dirty="0" err="1" smtClean="0"/>
              <a:t>ελληνική</a:t>
            </a:r>
            <a:r>
              <a:rPr lang="en-GB" sz="2800" b="1" dirty="0" smtClean="0"/>
              <a:t> </a:t>
            </a:r>
            <a:r>
              <a:rPr lang="en-GB" sz="2800" b="1" dirty="0" err="1" smtClean="0"/>
              <a:t>λέξη</a:t>
            </a:r>
            <a:r>
              <a:rPr lang="en-GB" sz="2800" b="1" dirty="0" smtClean="0"/>
              <a:t> </a:t>
            </a:r>
            <a:r>
              <a:rPr lang="en-GB" sz="2800" b="1" i="1" dirty="0" err="1" smtClean="0"/>
              <a:t>χέρι</a:t>
            </a:r>
            <a:r>
              <a:rPr lang="en-GB" sz="2800" b="1" dirty="0" smtClean="0"/>
              <a:t> </a:t>
            </a:r>
            <a:r>
              <a:rPr lang="en-GB" sz="2800" b="1" dirty="0" err="1" smtClean="0"/>
              <a:t>δεν</a:t>
            </a:r>
            <a:r>
              <a:rPr lang="en-GB" sz="2800" b="1" dirty="0" smtClean="0"/>
              <a:t> </a:t>
            </a:r>
            <a:r>
              <a:rPr lang="en-GB" sz="2800" b="1" dirty="0" err="1" smtClean="0"/>
              <a:t>αντιστοιχεί</a:t>
            </a:r>
            <a:r>
              <a:rPr lang="en-GB" sz="2800" b="1" dirty="0" smtClean="0"/>
              <a:t> </a:t>
            </a:r>
            <a:r>
              <a:rPr lang="en-GB" sz="2800" b="1" dirty="0" err="1" smtClean="0"/>
              <a:t>μόνο</a:t>
            </a:r>
            <a:r>
              <a:rPr lang="en-GB" sz="2800" b="1" dirty="0" smtClean="0"/>
              <a:t> </a:t>
            </a:r>
            <a:r>
              <a:rPr lang="en-GB" sz="2800" b="1" dirty="0" err="1" smtClean="0"/>
              <a:t>στο</a:t>
            </a:r>
            <a:r>
              <a:rPr lang="en-GB" sz="2800" b="1" dirty="0" smtClean="0"/>
              <a:t> </a:t>
            </a:r>
            <a:r>
              <a:rPr lang="en-GB" sz="2800" b="1" dirty="0" err="1" smtClean="0"/>
              <a:t>αγγλικό</a:t>
            </a:r>
            <a:r>
              <a:rPr lang="en-GB" sz="2800" b="1" dirty="0" smtClean="0"/>
              <a:t> </a:t>
            </a:r>
            <a:r>
              <a:rPr lang="en-GB" sz="2800" b="1" i="1" dirty="0" smtClean="0"/>
              <a:t>hand</a:t>
            </a:r>
            <a:r>
              <a:rPr lang="en-GB" sz="2800" b="1" dirty="0" smtClean="0"/>
              <a:t> </a:t>
            </a:r>
            <a:r>
              <a:rPr lang="en-GB" sz="2800" b="1" dirty="0" err="1" smtClean="0"/>
              <a:t>αλλά</a:t>
            </a:r>
            <a:r>
              <a:rPr lang="en-GB" sz="2800" b="1" dirty="0" smtClean="0"/>
              <a:t> </a:t>
            </a:r>
            <a:r>
              <a:rPr lang="en-GB" sz="2800" b="1" dirty="0" err="1" smtClean="0"/>
              <a:t>και</a:t>
            </a:r>
            <a:r>
              <a:rPr lang="en-GB" sz="2800" b="1" dirty="0" smtClean="0"/>
              <a:t> </a:t>
            </a:r>
            <a:r>
              <a:rPr lang="en-GB" sz="2800" b="1" i="1" dirty="0" smtClean="0"/>
              <a:t>arm</a:t>
            </a:r>
            <a:r>
              <a:rPr lang="el-GR" sz="2800" b="1" dirty="0" smtClean="0"/>
              <a:t> ή το αγγλικό </a:t>
            </a:r>
            <a:r>
              <a:rPr lang="en-GB" sz="2800" b="1" i="1" dirty="0" smtClean="0"/>
              <a:t>stomach</a:t>
            </a:r>
            <a:r>
              <a:rPr lang="en-GB" sz="2800" b="1" dirty="0" smtClean="0"/>
              <a:t> </a:t>
            </a:r>
            <a:r>
              <a:rPr lang="el-GR" sz="2800" b="1" dirty="0" smtClean="0"/>
              <a:t>αντιστοιχεί σε «</a:t>
            </a:r>
            <a:r>
              <a:rPr lang="en-GB" sz="2800" b="1" dirty="0" err="1" smtClean="0"/>
              <a:t>κοιλιά</a:t>
            </a:r>
            <a:r>
              <a:rPr lang="el-GR" sz="2800" b="1" dirty="0" smtClean="0"/>
              <a:t>»</a:t>
            </a:r>
            <a:r>
              <a:rPr lang="en-GB" sz="2800" b="1" dirty="0" smtClean="0"/>
              <a:t> </a:t>
            </a:r>
            <a:r>
              <a:rPr lang="el-GR" sz="2800" b="1" dirty="0" smtClean="0"/>
              <a:t>και</a:t>
            </a:r>
            <a:r>
              <a:rPr lang="en-GB" sz="2800" b="1" dirty="0" smtClean="0"/>
              <a:t> </a:t>
            </a:r>
            <a:r>
              <a:rPr lang="el-GR" sz="2800" b="1" dirty="0" smtClean="0"/>
              <a:t>«</a:t>
            </a:r>
            <a:r>
              <a:rPr lang="en-GB" sz="2800" b="1" dirty="0" err="1" smtClean="0"/>
              <a:t>στομάχι</a:t>
            </a:r>
            <a:r>
              <a:rPr lang="el-GR" sz="2800" b="1" dirty="0" smtClean="0"/>
              <a:t>»</a:t>
            </a:r>
            <a:r>
              <a:rPr lang="en-GB" sz="2800" b="1" i="1" dirty="0" smtClean="0"/>
              <a:t>.</a:t>
            </a: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Η </a:t>
            </a:r>
            <a:r>
              <a:rPr lang="en-GB" sz="2800" b="1" dirty="0" err="1" smtClean="0"/>
              <a:t>ελληνική</a:t>
            </a:r>
            <a:r>
              <a:rPr lang="en-GB" sz="2800" b="1" dirty="0" smtClean="0"/>
              <a:t> </a:t>
            </a:r>
            <a:r>
              <a:rPr lang="en-GB" sz="2800" b="1" dirty="0" err="1" smtClean="0"/>
              <a:t>λέξη</a:t>
            </a:r>
            <a:r>
              <a:rPr lang="en-GB" sz="2800" b="1" dirty="0" smtClean="0"/>
              <a:t> </a:t>
            </a:r>
            <a:r>
              <a:rPr lang="en-GB" sz="2800" b="1" i="1" dirty="0" err="1" smtClean="0"/>
              <a:t>ανοίγω</a:t>
            </a:r>
            <a:r>
              <a:rPr lang="en-GB" sz="2800" b="1" dirty="0" smtClean="0"/>
              <a:t> </a:t>
            </a:r>
            <a:r>
              <a:rPr lang="en-GB" sz="2800" b="1" dirty="0" err="1" smtClean="0"/>
              <a:t>είναι</a:t>
            </a:r>
            <a:r>
              <a:rPr lang="en-GB" sz="2800" b="1" dirty="0" smtClean="0"/>
              <a:t> </a:t>
            </a:r>
            <a:r>
              <a:rPr lang="el-GR" sz="2800" b="1" dirty="0" smtClean="0"/>
              <a:t>λίγο </a:t>
            </a:r>
            <a:r>
              <a:rPr lang="en-GB" sz="2800" b="1" dirty="0" err="1" smtClean="0"/>
              <a:t>διαφορετικ</a:t>
            </a:r>
            <a:r>
              <a:rPr lang="el-GR" sz="2800" b="1" dirty="0" smtClean="0"/>
              <a:t>ή </a:t>
            </a:r>
            <a:r>
              <a:rPr lang="en-GB" sz="2800" b="1" dirty="0" err="1" smtClean="0"/>
              <a:t>από</a:t>
            </a:r>
            <a:r>
              <a:rPr lang="en-GB" sz="2800" b="1" dirty="0" smtClean="0"/>
              <a:t> </a:t>
            </a:r>
            <a:r>
              <a:rPr lang="en-GB" sz="2800" b="1" dirty="0" err="1" smtClean="0"/>
              <a:t>τη</a:t>
            </a:r>
            <a:r>
              <a:rPr lang="el-GR" sz="2800" b="1" dirty="0" smtClean="0"/>
              <a:t>ν</a:t>
            </a:r>
            <a:r>
              <a:rPr lang="en-GB" sz="2800" b="1" dirty="0" smtClean="0"/>
              <a:t> </a:t>
            </a:r>
            <a:r>
              <a:rPr lang="en-GB" sz="2800" b="1" dirty="0" err="1" smtClean="0"/>
              <a:t>αγγλική</a:t>
            </a:r>
            <a:r>
              <a:rPr lang="en-GB" sz="2800" b="1" dirty="0" smtClean="0"/>
              <a:t> </a:t>
            </a:r>
            <a:r>
              <a:rPr lang="en-GB" sz="2800" b="1" i="1" dirty="0" err="1" smtClean="0"/>
              <a:t>οpen</a:t>
            </a:r>
            <a:r>
              <a:rPr lang="en-GB" sz="2800" b="1" dirty="0" smtClean="0"/>
              <a:t>, </a:t>
            </a:r>
            <a:r>
              <a:rPr lang="en-GB" sz="2800" b="1" dirty="0" err="1" smtClean="0"/>
              <a:t>δηλ</a:t>
            </a:r>
            <a:r>
              <a:rPr lang="en-GB" sz="2800" b="1" dirty="0" smtClean="0"/>
              <a:t>. </a:t>
            </a:r>
            <a:r>
              <a:rPr lang="en-GB" sz="2800" b="1" i="1" dirty="0" err="1" smtClean="0"/>
              <a:t>ανοίγουμε</a:t>
            </a:r>
            <a:r>
              <a:rPr lang="en-GB" sz="2800" b="1" i="1" dirty="0" smtClean="0"/>
              <a:t> </a:t>
            </a:r>
            <a:r>
              <a:rPr lang="en-GB" sz="2800" b="1" i="1" dirty="0" err="1" smtClean="0"/>
              <a:t>την</a:t>
            </a:r>
            <a:r>
              <a:rPr lang="en-GB" sz="2800" b="1" i="1" dirty="0" smtClean="0"/>
              <a:t> </a:t>
            </a:r>
            <a:r>
              <a:rPr lang="en-GB" sz="2800" b="1" i="1" dirty="0" err="1" smtClean="0"/>
              <a:t>τηλεόραση</a:t>
            </a:r>
            <a:r>
              <a:rPr lang="en-GB" sz="2800" b="1" i="1" dirty="0" smtClean="0"/>
              <a:t> </a:t>
            </a:r>
            <a:r>
              <a:rPr lang="en-GB" sz="2800" b="1" dirty="0" err="1" smtClean="0"/>
              <a:t>αλλά</a:t>
            </a:r>
            <a:r>
              <a:rPr lang="en-GB" sz="2800" b="1" dirty="0" smtClean="0"/>
              <a:t> </a:t>
            </a:r>
            <a:r>
              <a:rPr lang="en-GB" sz="2800" b="1" dirty="0" err="1" smtClean="0"/>
              <a:t>στα</a:t>
            </a:r>
            <a:r>
              <a:rPr lang="en-GB" sz="2800" b="1" dirty="0" smtClean="0"/>
              <a:t> </a:t>
            </a:r>
            <a:r>
              <a:rPr lang="en-GB" sz="2800" b="1" dirty="0" err="1" smtClean="0"/>
              <a:t>αγγλικά</a:t>
            </a:r>
            <a:r>
              <a:rPr lang="en-GB" sz="2800" b="1" dirty="0" smtClean="0"/>
              <a:t> </a:t>
            </a:r>
            <a:r>
              <a:rPr lang="en-GB" sz="2800" b="1" i="1" dirty="0" smtClean="0"/>
              <a:t>we put on the TV</a:t>
            </a:r>
            <a:r>
              <a:rPr lang="en-GB" sz="2800" b="1" dirty="0" smtClean="0"/>
              <a:t>.</a:t>
            </a:r>
            <a:endParaRPr lang="el-GR" sz="2800" b="1" dirty="0" smtClean="0"/>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Οι ονομασίες χρωμάτων διαφέρουν πάρα πολύ διαγλωσσικά.  Π.χ. Στα αρχαία ελληνικά το μαύρο και το μπλε ως ένα χρώμα «μέλαν».   Ουγγρική με δύο βασικά κόκκινα έναντι ενός στα ελληνικά και αγγλικά.   </a:t>
            </a:r>
            <a:endParaRPr lang="en-GB" sz="2800" b="1" dirty="0" smtClean="0"/>
          </a:p>
          <a:p>
            <a:pPr>
              <a:defRPr/>
            </a:pPr>
            <a:endParaRPr lang="el-GR" sz="2800" dirty="0"/>
          </a:p>
        </p:txBody>
      </p:sp>
      <p:sp>
        <p:nvSpPr>
          <p:cNvPr id="4403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8D19760-A8F0-4B5F-B223-8DEE2CA96B4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10</a:t>
            </a:fld>
            <a:endParaRPr lang="en-GB" altLang="el-GR" sz="1200" smtClean="0">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71A60F08-5FB4-4135-B58A-DBFA5AE62731}"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11</a:t>
            </a:fld>
            <a:endParaRPr lang="en-GB" altLang="el-GR" sz="1200" smtClean="0">
              <a:latin typeface="Arial" panose="020B0604020202020204" pitchFamily="34" charset="0"/>
            </a:endParaRPr>
          </a:p>
        </p:txBody>
      </p:sp>
      <p:sp>
        <p:nvSpPr>
          <p:cNvPr id="11265" name="Rectangle 1"/>
          <p:cNvSpPr>
            <a:spLocks noGrp="1" noChangeArrowheads="1"/>
          </p:cNvSpPr>
          <p:nvPr>
            <p:ph type="body"/>
          </p:nvPr>
        </p:nvSpPr>
        <p:spPr>
          <a:xfrm>
            <a:off x="0" y="188913"/>
            <a:ext cx="9144000" cy="6669087"/>
          </a:xfrm>
        </p:spPr>
        <p:txBody>
          <a:bodyPr anchor="t"/>
          <a:lstStyle/>
          <a:p>
            <a:pPr marL="608013" indent="-608013" eaLnBrk="1" hangingPunct="1">
              <a:lnSpc>
                <a:spcPct val="100000"/>
              </a:lnSpc>
              <a:spcBef>
                <a:spcPts val="900"/>
              </a:spcBef>
              <a:buClr>
                <a:srgbClr val="FFCC00"/>
              </a:buClr>
              <a:buSzPct val="70000"/>
              <a:buFont typeface="Wingdings"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sz="3600" dirty="0" err="1" smtClean="0">
                <a:solidFill>
                  <a:srgbClr val="00FFCC"/>
                </a:solidFill>
              </a:rPr>
              <a:t>Το</a:t>
            </a:r>
            <a:r>
              <a:rPr lang="en-GB" sz="3600" dirty="0" smtClean="0">
                <a:solidFill>
                  <a:srgbClr val="00FFCC"/>
                </a:solidFill>
              </a:rPr>
              <a:t> </a:t>
            </a:r>
            <a:r>
              <a:rPr lang="en-GB" sz="3600" dirty="0" err="1" smtClean="0">
                <a:solidFill>
                  <a:srgbClr val="00FFCC"/>
                </a:solidFill>
              </a:rPr>
              <a:t>παιδί</a:t>
            </a:r>
            <a:r>
              <a:rPr lang="en-GB" sz="3600" dirty="0" smtClean="0">
                <a:solidFill>
                  <a:srgbClr val="00FFCC"/>
                </a:solidFill>
              </a:rPr>
              <a:t> </a:t>
            </a:r>
            <a:r>
              <a:rPr lang="en-GB" sz="3600" dirty="0" err="1" smtClean="0">
                <a:solidFill>
                  <a:srgbClr val="00FFCC"/>
                </a:solidFill>
              </a:rPr>
              <a:t>πρέπει</a:t>
            </a:r>
            <a:r>
              <a:rPr lang="en-GB" sz="3600" dirty="0" smtClean="0">
                <a:solidFill>
                  <a:srgbClr val="00FFCC"/>
                </a:solidFill>
              </a:rPr>
              <a:t> </a:t>
            </a:r>
            <a:r>
              <a:rPr lang="en-GB" sz="3600" dirty="0" err="1" smtClean="0">
                <a:solidFill>
                  <a:srgbClr val="00FFCC"/>
                </a:solidFill>
              </a:rPr>
              <a:t>να</a:t>
            </a:r>
            <a:r>
              <a:rPr lang="en-GB" sz="3600" dirty="0" smtClean="0">
                <a:solidFill>
                  <a:srgbClr val="00FFCC"/>
                </a:solidFill>
              </a:rPr>
              <a:t> </a:t>
            </a:r>
            <a:r>
              <a:rPr lang="en-GB" sz="3600" dirty="0" err="1" smtClean="0">
                <a:solidFill>
                  <a:srgbClr val="00FFCC"/>
                </a:solidFill>
              </a:rPr>
              <a:t>ανακαλύψει</a:t>
            </a:r>
            <a:r>
              <a:rPr lang="en-GB" sz="3600" dirty="0" smtClean="0">
                <a:solidFill>
                  <a:srgbClr val="00FFCC"/>
                </a:solidFill>
              </a:rPr>
              <a:t>:</a:t>
            </a:r>
            <a:endParaRPr lang="el-GR" sz="3600" dirty="0" smtClean="0">
              <a:solidFill>
                <a:srgbClr val="00FFCC"/>
              </a:solidFill>
            </a:endParaRPr>
          </a:p>
          <a:p>
            <a:pPr marL="608013" indent="-608013" eaLnBrk="1" hangingPunct="1">
              <a:lnSpc>
                <a:spcPct val="100000"/>
              </a:lnSpc>
              <a:spcBef>
                <a:spcPts val="900"/>
              </a:spcBef>
              <a:buClr>
                <a:srgbClr val="FFCC00"/>
              </a:buClr>
              <a:buSzPct val="70000"/>
              <a:buFont typeface="Wingdings"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GB" sz="3200" dirty="0" smtClean="0">
              <a:solidFill>
                <a:srgbClr val="00FFCC"/>
              </a:solidFill>
            </a:endParaRPr>
          </a:p>
          <a:p>
            <a:pPr marL="608013" indent="-608013" algn="l" eaLnBrk="1" hangingPunct="1">
              <a:lnSpc>
                <a:spcPct val="100000"/>
              </a:lnSpc>
              <a:spcBef>
                <a:spcPts val="800"/>
              </a:spcBef>
              <a:buClr>
                <a:srgbClr val="FFCC00"/>
              </a:buClr>
              <a:buSzPct val="70000"/>
              <a:buFont typeface="Wingdings"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sz="3200" u="sng" dirty="0" err="1" smtClean="0">
                <a:solidFill>
                  <a:srgbClr val="FFCC00"/>
                </a:solidFill>
              </a:rPr>
              <a:t>Σ</a:t>
            </a:r>
            <a:r>
              <a:rPr lang="en-GB" sz="3200" u="sng" dirty="0" smtClean="0">
                <a:solidFill>
                  <a:srgbClr val="FFCC00"/>
                </a:solidFill>
              </a:rPr>
              <a:t>ε </a:t>
            </a:r>
            <a:r>
              <a:rPr lang="en-GB" sz="3200" u="sng" dirty="0" err="1" smtClean="0">
                <a:solidFill>
                  <a:srgbClr val="FFCC00"/>
                </a:solidFill>
              </a:rPr>
              <a:t>τι</a:t>
            </a:r>
            <a:r>
              <a:rPr lang="en-GB" sz="3200" u="sng" dirty="0" smtClean="0">
                <a:solidFill>
                  <a:srgbClr val="FFCC00"/>
                </a:solidFill>
              </a:rPr>
              <a:t> </a:t>
            </a:r>
            <a:r>
              <a:rPr lang="en-GB" sz="3200" u="sng" dirty="0" err="1" smtClean="0">
                <a:solidFill>
                  <a:srgbClr val="FFCC00"/>
                </a:solidFill>
              </a:rPr>
              <a:t>αναφέρεται</a:t>
            </a:r>
            <a:r>
              <a:rPr lang="en-GB" sz="3200" u="sng" dirty="0" smtClean="0">
                <a:solidFill>
                  <a:srgbClr val="FFCC00"/>
                </a:solidFill>
              </a:rPr>
              <a:t> </a:t>
            </a:r>
            <a:r>
              <a:rPr lang="en-GB" sz="3200" u="sng" dirty="0" err="1" smtClean="0">
                <a:solidFill>
                  <a:srgbClr val="FFCC00"/>
                </a:solidFill>
              </a:rPr>
              <a:t>μια</a:t>
            </a:r>
            <a:r>
              <a:rPr lang="en-GB" sz="3200" u="sng" dirty="0" smtClean="0">
                <a:solidFill>
                  <a:srgbClr val="FFCC00"/>
                </a:solidFill>
              </a:rPr>
              <a:t> </a:t>
            </a:r>
            <a:r>
              <a:rPr lang="en-GB" sz="3200" u="sng" dirty="0" err="1" smtClean="0">
                <a:solidFill>
                  <a:srgbClr val="FFCC00"/>
                </a:solidFill>
              </a:rPr>
              <a:t>λέξη</a:t>
            </a:r>
            <a:r>
              <a:rPr lang="el-GR" sz="3200" dirty="0" smtClean="0">
                <a:solidFill>
                  <a:srgbClr val="FFCC00"/>
                </a:solidFill>
              </a:rPr>
              <a:t> </a:t>
            </a:r>
            <a:r>
              <a:rPr lang="el-GR" sz="3200" dirty="0" smtClean="0">
                <a:solidFill>
                  <a:schemeClr val="bg1"/>
                </a:solidFill>
                <a:effectLst/>
              </a:rPr>
              <a:t>(δηλ. να συνδέσει ένα ηχητικό πακέτο με ένα πράγμα ή φαινόμενο)</a:t>
            </a:r>
            <a:endParaRPr lang="en-GB" sz="3200" dirty="0" smtClean="0">
              <a:solidFill>
                <a:schemeClr val="bg1"/>
              </a:solidFill>
              <a:effectLst/>
            </a:endParaRPr>
          </a:p>
          <a:p>
            <a:pPr marL="608013" indent="-608013" algn="l" eaLnBrk="1" hangingPunct="1">
              <a:lnSpc>
                <a:spcPct val="100000"/>
              </a:lnSpc>
              <a:spcBef>
                <a:spcPts val="800"/>
              </a:spcBef>
              <a:buClr>
                <a:srgbClr val="FFCC00"/>
              </a:buClr>
              <a:buSzPct val="70000"/>
              <a:buFont typeface="Wingdings"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sz="3200" u="sng" dirty="0" err="1" smtClean="0">
                <a:solidFill>
                  <a:srgbClr val="FFCC00"/>
                </a:solidFill>
              </a:rPr>
              <a:t>Π</a:t>
            </a:r>
            <a:r>
              <a:rPr lang="en-GB" sz="3200" u="sng" dirty="0" err="1" smtClean="0">
                <a:solidFill>
                  <a:srgbClr val="FFCC00"/>
                </a:solidFill>
              </a:rPr>
              <a:t>οια</a:t>
            </a:r>
            <a:r>
              <a:rPr lang="en-GB" sz="3200" u="sng" dirty="0" smtClean="0">
                <a:solidFill>
                  <a:srgbClr val="FFCC00"/>
                </a:solidFill>
              </a:rPr>
              <a:t> </a:t>
            </a:r>
            <a:r>
              <a:rPr lang="en-GB" sz="3200" u="sng" dirty="0" err="1" smtClean="0">
                <a:solidFill>
                  <a:srgbClr val="FFCC00"/>
                </a:solidFill>
              </a:rPr>
              <a:t>έννοια</a:t>
            </a:r>
            <a:r>
              <a:rPr lang="en-GB" sz="3200" u="sng" dirty="0" smtClean="0">
                <a:solidFill>
                  <a:srgbClr val="FFCC00"/>
                </a:solidFill>
              </a:rPr>
              <a:t> </a:t>
            </a:r>
            <a:r>
              <a:rPr lang="en-GB" sz="3200" u="sng" dirty="0" err="1" smtClean="0">
                <a:solidFill>
                  <a:srgbClr val="FFCC00"/>
                </a:solidFill>
              </a:rPr>
              <a:t>αναπαριστά</a:t>
            </a:r>
            <a:r>
              <a:rPr lang="en-GB" sz="3200" u="sng" dirty="0" smtClean="0">
                <a:solidFill>
                  <a:srgbClr val="FFCC00"/>
                </a:solidFill>
              </a:rPr>
              <a:t> </a:t>
            </a:r>
            <a:r>
              <a:rPr lang="el-GR" sz="3200" u="sng" dirty="0" smtClean="0">
                <a:solidFill>
                  <a:srgbClr val="FFCC00"/>
                </a:solidFill>
              </a:rPr>
              <a:t> </a:t>
            </a:r>
            <a:r>
              <a:rPr lang="el-GR" sz="3200" u="sng" dirty="0" smtClean="0">
                <a:solidFill>
                  <a:schemeClr val="bg1"/>
                </a:solidFill>
              </a:rPr>
              <a:t>(ή ποιο το δυνατό εύρος αναφοράς της στα φαινόμενα του κόσμου ή πώς μοιάζουν τα φαινόμενα στα οποία αναφέρεται)</a:t>
            </a:r>
            <a:endParaRPr lang="en-GB" sz="3200" u="sng" dirty="0" smtClean="0">
              <a:solidFill>
                <a:srgbClr val="FFCC00"/>
              </a:solidFill>
            </a:endParaRPr>
          </a:p>
          <a:p>
            <a:pPr marL="608013" indent="-608013" algn="l" eaLnBrk="1" hangingPunct="1">
              <a:lnSpc>
                <a:spcPct val="100000"/>
              </a:lnSpc>
              <a:spcBef>
                <a:spcPts val="800"/>
              </a:spcBef>
              <a:buClr>
                <a:srgbClr val="FFCC00"/>
              </a:buClr>
              <a:buSzPct val="70000"/>
              <a:buFont typeface="Wingdings"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sz="3200" u="sng" dirty="0" smtClean="0">
                <a:solidFill>
                  <a:srgbClr val="FFCC00"/>
                </a:solidFill>
              </a:rPr>
              <a:t>Το σύστημα εννοιών της γλώσσας του, δηλ. </a:t>
            </a:r>
            <a:r>
              <a:rPr lang="en-GB" sz="3200" u="sng" dirty="0" err="1" smtClean="0">
                <a:solidFill>
                  <a:srgbClr val="FFCC00"/>
                </a:solidFill>
              </a:rPr>
              <a:t>πώς</a:t>
            </a:r>
            <a:r>
              <a:rPr lang="en-GB" sz="3200" u="sng" dirty="0" smtClean="0">
                <a:solidFill>
                  <a:srgbClr val="FFCC00"/>
                </a:solidFill>
              </a:rPr>
              <a:t> </a:t>
            </a:r>
            <a:r>
              <a:rPr lang="en-GB" sz="3200" u="sng" dirty="0" err="1" smtClean="0">
                <a:solidFill>
                  <a:srgbClr val="FFCC00"/>
                </a:solidFill>
              </a:rPr>
              <a:t>σχετίζονται</a:t>
            </a:r>
            <a:r>
              <a:rPr lang="en-GB" sz="3200" u="sng" dirty="0" smtClean="0">
                <a:solidFill>
                  <a:srgbClr val="FFCC00"/>
                </a:solidFill>
              </a:rPr>
              <a:t> </a:t>
            </a:r>
            <a:r>
              <a:rPr lang="el-GR" sz="3200" u="sng" dirty="0" smtClean="0">
                <a:solidFill>
                  <a:srgbClr val="FFCC00"/>
                </a:solidFill>
              </a:rPr>
              <a:t>μεταξύ τους </a:t>
            </a:r>
            <a:r>
              <a:rPr lang="en-GB" sz="3200" u="sng" dirty="0" err="1" smtClean="0">
                <a:solidFill>
                  <a:srgbClr val="FFCC00"/>
                </a:solidFill>
              </a:rPr>
              <a:t>οι</a:t>
            </a:r>
            <a:r>
              <a:rPr lang="en-GB" sz="3200" u="sng" dirty="0" smtClean="0">
                <a:solidFill>
                  <a:srgbClr val="FFCC00"/>
                </a:solidFill>
              </a:rPr>
              <a:t> </a:t>
            </a:r>
            <a:r>
              <a:rPr lang="en-GB" sz="3200" u="sng" dirty="0" err="1" smtClean="0">
                <a:solidFill>
                  <a:srgbClr val="FFCC00"/>
                </a:solidFill>
              </a:rPr>
              <a:t>λέξεις</a:t>
            </a:r>
            <a:r>
              <a:rPr lang="en-GB" sz="3200" u="sng" dirty="0" smtClean="0">
                <a:solidFill>
                  <a:srgbClr val="FFCC00"/>
                </a:solidFill>
              </a:rPr>
              <a:t> </a:t>
            </a:r>
            <a:r>
              <a:rPr lang="el-GR" sz="3200" dirty="0" smtClean="0">
                <a:solidFill>
                  <a:srgbClr val="FFFFFF"/>
                </a:solidFill>
              </a:rPr>
              <a:t>(δηλ. τί είδη λέξεων, ποιές οι διαφορές και ομοιότητές τους κλπ.)</a:t>
            </a:r>
            <a:r>
              <a:rPr lang="en-GB" sz="3200" dirty="0" smtClean="0">
                <a:solidFill>
                  <a:srgbClr val="FFFFFF"/>
                </a:solidFill>
              </a:rPr>
              <a:t>  </a:t>
            </a:r>
          </a:p>
          <a:p>
            <a:pPr marL="608013" indent="-608013" eaLnBrk="1" hangingPunct="1">
              <a:lnSpc>
                <a:spcPct val="100000"/>
              </a:lnSpc>
              <a:spcBef>
                <a:spcPts val="800"/>
              </a:spcBef>
              <a:buClr>
                <a:srgbClr val="FFCC00"/>
              </a:buClr>
              <a:buSzPct val="70000"/>
              <a:buFont typeface="Wingdings"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GB" sz="3200" dirty="0" smtClean="0">
              <a:solidFill>
                <a:srgbClr val="FFFFFF"/>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8876867-7AFD-41D7-84FF-3B75B68EF6B6}"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12</a:t>
            </a:fld>
            <a:endParaRPr lang="en-GB" altLang="el-GR" sz="1200" smtClean="0">
              <a:latin typeface="Arial" panose="020B0604020202020204" pitchFamily="34" charset="0"/>
            </a:endParaRPr>
          </a:p>
        </p:txBody>
      </p:sp>
      <p:sp>
        <p:nvSpPr>
          <p:cNvPr id="12289" name="Rectangle 1"/>
          <p:cNvSpPr>
            <a:spLocks noGrp="1" noChangeArrowheads="1"/>
          </p:cNvSpPr>
          <p:nvPr>
            <p:ph type="title"/>
          </p:nvPr>
        </p:nvSpPr>
        <p:spPr>
          <a:xfrm>
            <a:off x="0" y="0"/>
            <a:ext cx="9144000" cy="1412875"/>
          </a:xfrm>
        </p:spPr>
        <p:txBody>
          <a:bodyPr/>
          <a:lstStyle/>
          <a:p>
            <a:pPr eaLnBrk="1" hangingPunct="1">
              <a:lnSpc>
                <a:spcPct val="100000"/>
              </a:lnSpc>
              <a:buClr>
                <a:srgbClr val="FFCC00"/>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smtClean="0">
                <a:solidFill>
                  <a:srgbClr val="FFCC00"/>
                </a:solidFill>
              </a:rPr>
              <a:t>Η </a:t>
            </a:r>
            <a:r>
              <a:rPr lang="en-GB" sz="3200" dirty="0" err="1" smtClean="0">
                <a:solidFill>
                  <a:srgbClr val="FFCC00"/>
                </a:solidFill>
              </a:rPr>
              <a:t>μάθηση</a:t>
            </a:r>
            <a:r>
              <a:rPr lang="en-GB" sz="3200" dirty="0" smtClean="0">
                <a:solidFill>
                  <a:srgbClr val="FFCC00"/>
                </a:solidFill>
              </a:rPr>
              <a:t> </a:t>
            </a:r>
            <a:r>
              <a:rPr lang="en-GB" sz="3200" dirty="0" err="1" smtClean="0">
                <a:solidFill>
                  <a:srgbClr val="FFCC00"/>
                </a:solidFill>
              </a:rPr>
              <a:t>λέξεων</a:t>
            </a:r>
            <a:r>
              <a:rPr lang="en-GB" sz="3200" dirty="0" smtClean="0">
                <a:solidFill>
                  <a:srgbClr val="FFCC00"/>
                </a:solidFill>
              </a:rPr>
              <a:t> </a:t>
            </a:r>
            <a:r>
              <a:rPr lang="en-GB" sz="3200" dirty="0" err="1" smtClean="0">
                <a:solidFill>
                  <a:srgbClr val="FFCC00"/>
                </a:solidFill>
              </a:rPr>
              <a:t>περιπλέκεται</a:t>
            </a:r>
            <a:r>
              <a:rPr lang="en-GB" sz="3200" dirty="0" smtClean="0">
                <a:solidFill>
                  <a:srgbClr val="FFCC00"/>
                </a:solidFill>
              </a:rPr>
              <a:t> </a:t>
            </a:r>
            <a:r>
              <a:rPr lang="en-GB" sz="3200" dirty="0" err="1" smtClean="0">
                <a:solidFill>
                  <a:srgbClr val="FFCC00"/>
                </a:solidFill>
              </a:rPr>
              <a:t>περαιτέρω</a:t>
            </a:r>
            <a:r>
              <a:rPr lang="en-GB" sz="3200" dirty="0" smtClean="0">
                <a:solidFill>
                  <a:srgbClr val="FFCC00"/>
                </a:solidFill>
              </a:rPr>
              <a:t/>
            </a:r>
            <a:br>
              <a:rPr lang="en-GB" sz="3200" dirty="0" smtClean="0">
                <a:solidFill>
                  <a:srgbClr val="FFCC00"/>
                </a:solidFill>
              </a:rPr>
            </a:br>
            <a:r>
              <a:rPr lang="en-GB" sz="3200" dirty="0" smtClean="0">
                <a:solidFill>
                  <a:srgbClr val="FFCC00"/>
                </a:solidFill>
              </a:rPr>
              <a:t> </a:t>
            </a:r>
            <a:r>
              <a:rPr lang="en-GB" sz="3200" dirty="0" err="1" smtClean="0">
                <a:solidFill>
                  <a:srgbClr val="FFCC00"/>
                </a:solidFill>
              </a:rPr>
              <a:t>από</a:t>
            </a:r>
            <a:r>
              <a:rPr lang="en-GB" sz="3200" dirty="0" smtClean="0">
                <a:solidFill>
                  <a:srgbClr val="FFCC00"/>
                </a:solidFill>
              </a:rPr>
              <a:t> </a:t>
            </a:r>
            <a:r>
              <a:rPr lang="en-GB" sz="3200" dirty="0" err="1" smtClean="0">
                <a:solidFill>
                  <a:srgbClr val="FFCC00"/>
                </a:solidFill>
              </a:rPr>
              <a:t>φαινόμενα</a:t>
            </a:r>
            <a:r>
              <a:rPr lang="en-GB" sz="3200" dirty="0" smtClean="0">
                <a:solidFill>
                  <a:srgbClr val="FFCC00"/>
                </a:solidFill>
              </a:rPr>
              <a:t> </a:t>
            </a:r>
            <a:r>
              <a:rPr lang="en-GB" sz="3200" dirty="0" err="1" smtClean="0">
                <a:solidFill>
                  <a:srgbClr val="FFCC00"/>
                </a:solidFill>
              </a:rPr>
              <a:t>όπως</a:t>
            </a:r>
            <a:r>
              <a:rPr lang="en-GB" sz="3200" dirty="0" smtClean="0">
                <a:solidFill>
                  <a:srgbClr val="FFCC00"/>
                </a:solidFill>
              </a:rPr>
              <a:t>:</a:t>
            </a:r>
            <a:r>
              <a:rPr lang="en-GB" sz="2800" dirty="0" smtClean="0">
                <a:solidFill>
                  <a:srgbClr val="FFCC00"/>
                </a:solidFill>
              </a:rPr>
              <a:t/>
            </a:r>
            <a:br>
              <a:rPr lang="en-GB" sz="2800" dirty="0" smtClean="0">
                <a:solidFill>
                  <a:srgbClr val="FFCC00"/>
                </a:solidFill>
              </a:rPr>
            </a:br>
            <a:endParaRPr lang="en-GB" sz="2800" dirty="0" smtClean="0">
              <a:solidFill>
                <a:srgbClr val="FFCC00"/>
              </a:solidFill>
            </a:endParaRPr>
          </a:p>
        </p:txBody>
      </p:sp>
      <p:sp>
        <p:nvSpPr>
          <p:cNvPr id="12290" name="Rectangle 2"/>
          <p:cNvSpPr>
            <a:spLocks noGrp="1" noChangeArrowheads="1"/>
          </p:cNvSpPr>
          <p:nvPr>
            <p:ph type="body" idx="1"/>
          </p:nvPr>
        </p:nvSpPr>
        <p:spPr>
          <a:xfrm>
            <a:off x="0" y="1196975"/>
            <a:ext cx="9144000" cy="5472113"/>
          </a:xfrm>
        </p:spPr>
        <p:txBody>
          <a:bodyPr/>
          <a:lstStyle/>
          <a:p>
            <a:pPr eaLnBrk="1" hangingPunct="1">
              <a:lnSpc>
                <a:spcPct val="10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u="sng" dirty="0" err="1" smtClean="0">
                <a:solidFill>
                  <a:srgbClr val="99FF99"/>
                </a:solidFill>
              </a:rPr>
              <a:t>Οι</a:t>
            </a:r>
            <a:r>
              <a:rPr lang="en-GB" sz="2800" b="1" u="sng" dirty="0" smtClean="0">
                <a:solidFill>
                  <a:srgbClr val="99FF99"/>
                </a:solidFill>
              </a:rPr>
              <a:t> </a:t>
            </a:r>
            <a:r>
              <a:rPr lang="en-GB" sz="2800" b="1" u="sng" dirty="0" err="1" smtClean="0">
                <a:solidFill>
                  <a:srgbClr val="99FF99"/>
                </a:solidFill>
              </a:rPr>
              <a:t>λέξεις</a:t>
            </a:r>
            <a:r>
              <a:rPr lang="en-GB" sz="2800" b="1" u="sng" dirty="0" smtClean="0">
                <a:solidFill>
                  <a:srgbClr val="99FF99"/>
                </a:solidFill>
              </a:rPr>
              <a:t> </a:t>
            </a:r>
            <a:r>
              <a:rPr lang="en-GB" sz="2800" b="1" u="sng" dirty="0" err="1" smtClean="0">
                <a:solidFill>
                  <a:srgbClr val="99FF99"/>
                </a:solidFill>
              </a:rPr>
              <a:t>δεν</a:t>
            </a:r>
            <a:r>
              <a:rPr lang="en-GB" sz="2800" b="1" u="sng" dirty="0" smtClean="0">
                <a:solidFill>
                  <a:srgbClr val="99FF99"/>
                </a:solidFill>
              </a:rPr>
              <a:t> </a:t>
            </a:r>
            <a:r>
              <a:rPr lang="el-GR" sz="2800" b="1" u="sng" dirty="0" smtClean="0">
                <a:solidFill>
                  <a:srgbClr val="99FF99"/>
                </a:solidFill>
              </a:rPr>
              <a:t>κατηγοριοποιούν </a:t>
            </a:r>
            <a:r>
              <a:rPr lang="en-GB" sz="2800" b="1" u="sng" dirty="0" err="1" smtClean="0">
                <a:solidFill>
                  <a:srgbClr val="99FF99"/>
                </a:solidFill>
              </a:rPr>
              <a:t>μόνο</a:t>
            </a:r>
            <a:r>
              <a:rPr lang="en-GB" sz="2800" b="1" u="sng" dirty="0" smtClean="0">
                <a:solidFill>
                  <a:srgbClr val="99FF99"/>
                </a:solidFill>
              </a:rPr>
              <a:t> </a:t>
            </a:r>
            <a:r>
              <a:rPr lang="en-GB" sz="2800" b="1" u="sng" dirty="0" err="1" smtClean="0">
                <a:solidFill>
                  <a:srgbClr val="99FF99"/>
                </a:solidFill>
              </a:rPr>
              <a:t>απτά</a:t>
            </a:r>
            <a:r>
              <a:rPr lang="en-GB" sz="2800" b="1" u="sng" dirty="0" smtClean="0">
                <a:solidFill>
                  <a:srgbClr val="99FF99"/>
                </a:solidFill>
              </a:rPr>
              <a:t> </a:t>
            </a:r>
            <a:r>
              <a:rPr lang="el-GR" sz="2800" b="1" u="sng" dirty="0" smtClean="0">
                <a:solidFill>
                  <a:srgbClr val="99FF99"/>
                </a:solidFill>
              </a:rPr>
              <a:t>α</a:t>
            </a:r>
            <a:r>
              <a:rPr lang="en-GB" sz="2800" b="1" u="sng" dirty="0" err="1" smtClean="0">
                <a:solidFill>
                  <a:srgbClr val="99FF99"/>
                </a:solidFill>
              </a:rPr>
              <a:t>ντικείμενα</a:t>
            </a:r>
            <a:r>
              <a:rPr lang="el-GR" sz="2800" b="1" dirty="0" smtClean="0">
                <a:solidFill>
                  <a:srgbClr val="99FF99"/>
                </a:solidFill>
              </a:rPr>
              <a:t> </a:t>
            </a:r>
            <a:r>
              <a:rPr lang="el-GR" sz="2800" b="1" dirty="0" smtClean="0">
                <a:solidFill>
                  <a:schemeClr val="bg1"/>
                </a:solidFill>
              </a:rPr>
              <a:t>(π.χ. τραπέζια)</a:t>
            </a:r>
            <a:r>
              <a:rPr lang="en-GB" sz="2800" b="1" dirty="0" smtClean="0"/>
              <a:t>, </a:t>
            </a:r>
            <a:r>
              <a:rPr lang="en-GB" sz="2800" b="1" u="sng" dirty="0" err="1" smtClean="0"/>
              <a:t>αλλά</a:t>
            </a:r>
            <a:r>
              <a:rPr lang="en-GB" sz="2800" b="1" dirty="0" smtClean="0"/>
              <a:t> </a:t>
            </a:r>
            <a:r>
              <a:rPr lang="en-GB" sz="2800" b="1" dirty="0" err="1" smtClean="0"/>
              <a:t>ακόμη</a:t>
            </a:r>
            <a:r>
              <a:rPr lang="en-GB" sz="2800" b="1" dirty="0" smtClean="0"/>
              <a:t> </a:t>
            </a:r>
            <a:r>
              <a:rPr lang="en-GB" sz="2800" b="1" dirty="0" err="1" smtClean="0"/>
              <a:t>και</a:t>
            </a:r>
            <a:r>
              <a:rPr lang="en-GB" sz="2800" b="1" dirty="0" smtClean="0"/>
              <a:t> </a:t>
            </a:r>
            <a:r>
              <a:rPr lang="el-GR" sz="2800" b="1" dirty="0" smtClean="0"/>
              <a:t>στην παιδική γλώσσα</a:t>
            </a:r>
            <a:r>
              <a:rPr lang="en-GB" sz="2800" b="1" dirty="0" smtClean="0"/>
              <a:t> </a:t>
            </a:r>
            <a:r>
              <a:rPr lang="el-GR" sz="2800" b="1" u="sng" dirty="0" smtClean="0"/>
              <a:t>και </a:t>
            </a:r>
            <a:r>
              <a:rPr lang="en-GB" sz="2800" b="1" u="sng" dirty="0" smtClean="0"/>
              <a:t> </a:t>
            </a:r>
            <a:r>
              <a:rPr lang="en-GB" sz="2800" b="1" u="sng" dirty="0" err="1" smtClean="0"/>
              <a:t>πιο</a:t>
            </a:r>
            <a:r>
              <a:rPr lang="en-GB" sz="2800" b="1" u="sng" dirty="0" smtClean="0"/>
              <a:t> </a:t>
            </a:r>
            <a:r>
              <a:rPr lang="en-GB" sz="2800" b="1" u="sng" dirty="0" err="1" smtClean="0">
                <a:solidFill>
                  <a:srgbClr val="FFCC00"/>
                </a:solidFill>
              </a:rPr>
              <a:t>αφηρημέν</a:t>
            </a:r>
            <a:r>
              <a:rPr lang="el-GR" sz="2800" b="1" u="sng" dirty="0" smtClean="0">
                <a:solidFill>
                  <a:srgbClr val="FFCC00"/>
                </a:solidFill>
              </a:rPr>
              <a:t>α</a:t>
            </a:r>
            <a:r>
              <a:rPr lang="en-GB" sz="2800" b="1" dirty="0" smtClean="0"/>
              <a:t>, </a:t>
            </a:r>
            <a:r>
              <a:rPr lang="en-GB" sz="2800" b="1" dirty="0" err="1" smtClean="0"/>
              <a:t>π.χ</a:t>
            </a:r>
            <a:r>
              <a:rPr lang="en-GB" sz="2800" b="1" dirty="0" smtClean="0"/>
              <a:t>. </a:t>
            </a:r>
            <a:r>
              <a:rPr lang="en-GB" sz="2800" b="1" dirty="0" err="1" smtClean="0">
                <a:solidFill>
                  <a:srgbClr val="FFCC00"/>
                </a:solidFill>
              </a:rPr>
              <a:t>ενέργειες</a:t>
            </a:r>
            <a:r>
              <a:rPr lang="en-GB" sz="2800" b="1" dirty="0" smtClean="0"/>
              <a:t> </a:t>
            </a:r>
            <a:r>
              <a:rPr lang="en-GB" sz="2800" b="1" dirty="0" err="1" smtClean="0"/>
              <a:t>όπως</a:t>
            </a:r>
            <a:r>
              <a:rPr lang="en-GB" sz="2800" b="1" dirty="0" smtClean="0"/>
              <a:t> </a:t>
            </a:r>
            <a:r>
              <a:rPr lang="en-GB" sz="2800" b="1" dirty="0" err="1" smtClean="0"/>
              <a:t>μια</a:t>
            </a:r>
            <a:r>
              <a:rPr lang="en-GB" sz="2800" b="1" dirty="0" smtClean="0"/>
              <a:t> </a:t>
            </a:r>
            <a:r>
              <a:rPr lang="en-GB" sz="2800" b="1" dirty="0" err="1" smtClean="0"/>
              <a:t>μετακίνηση</a:t>
            </a:r>
            <a:r>
              <a:rPr lang="en-GB" sz="2800" b="1" dirty="0" smtClean="0"/>
              <a:t> (</a:t>
            </a:r>
            <a:r>
              <a:rPr lang="en-GB" sz="2800" b="1" i="1" dirty="0" err="1" smtClean="0"/>
              <a:t>πέφτει</a:t>
            </a:r>
            <a:r>
              <a:rPr lang="en-GB" sz="2800" b="1" i="1" dirty="0" smtClean="0"/>
              <a:t>), </a:t>
            </a:r>
            <a:r>
              <a:rPr lang="en-GB" sz="2800" b="1" dirty="0" err="1" smtClean="0">
                <a:solidFill>
                  <a:srgbClr val="FFCC00"/>
                </a:solidFill>
              </a:rPr>
              <a:t>συναισθήματα</a:t>
            </a:r>
            <a:r>
              <a:rPr lang="en-GB" sz="2800" b="1" dirty="0" smtClean="0"/>
              <a:t> (</a:t>
            </a:r>
            <a:r>
              <a:rPr lang="en-GB" sz="2800" b="1" i="1" dirty="0" err="1" smtClean="0"/>
              <a:t>φοβάμαι</a:t>
            </a:r>
            <a:r>
              <a:rPr lang="en-GB" sz="2800" b="1" dirty="0" smtClean="0"/>
              <a:t>), </a:t>
            </a:r>
            <a:r>
              <a:rPr lang="el-GR" sz="2800" b="1" dirty="0" smtClean="0">
                <a:solidFill>
                  <a:srgbClr val="FFCC00"/>
                </a:solidFill>
              </a:rPr>
              <a:t>σχέσεις χώρου</a:t>
            </a:r>
            <a:r>
              <a:rPr lang="en-GB" sz="2800" b="1" dirty="0" smtClean="0"/>
              <a:t> (</a:t>
            </a:r>
            <a:r>
              <a:rPr lang="en-GB" sz="2800" b="1" dirty="0" err="1" smtClean="0"/>
              <a:t>π.χ</a:t>
            </a:r>
            <a:r>
              <a:rPr lang="en-GB" sz="2800" b="1" dirty="0" smtClean="0"/>
              <a:t>. </a:t>
            </a:r>
            <a:r>
              <a:rPr lang="el-GR" sz="2800" b="1" i="1" dirty="0" smtClean="0"/>
              <a:t>κ</a:t>
            </a:r>
            <a:r>
              <a:rPr lang="en-GB" sz="2800" b="1" i="1" dirty="0" smtClean="0"/>
              <a:t>ά</a:t>
            </a:r>
            <a:r>
              <a:rPr lang="el-GR" sz="2800" b="1" i="1" dirty="0" smtClean="0"/>
              <a:t>τ</a:t>
            </a:r>
            <a:r>
              <a:rPr lang="en-GB" sz="2800" b="1" i="1" dirty="0" smtClean="0"/>
              <a:t>ω</a:t>
            </a:r>
            <a:r>
              <a:rPr lang="en-GB" sz="2800" b="1" dirty="0" smtClean="0"/>
              <a:t>)</a:t>
            </a:r>
            <a:r>
              <a:rPr lang="el-GR" sz="2800" b="1" dirty="0" smtClean="0"/>
              <a:t>.  Κωδικοποιούν ειδικότερα όχι μόνο οντότητες αλλά και τις σχέσεις τους (π.χ. το χρόνο ενός γεγονότος σε σχέση με το γεγονός της ομιλίας τώρα, τη θέση πραγμάτων στο χώρο σε σχέση με άλλα πράγματα, κλπ.)</a:t>
            </a:r>
            <a:endParaRPr lang="en-GB" sz="2800" b="1" dirty="0" smtClean="0"/>
          </a:p>
          <a:p>
            <a:pPr eaLnBrk="1" hangingPunct="1">
              <a:lnSpc>
                <a:spcPct val="10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u="sng" dirty="0" smtClean="0">
                <a:solidFill>
                  <a:srgbClr val="99FF99"/>
                </a:solidFill>
              </a:rPr>
              <a:t>Το νόημα μιας </a:t>
            </a:r>
            <a:r>
              <a:rPr lang="en-GB" sz="2800" b="1" u="sng" dirty="0" err="1" smtClean="0">
                <a:solidFill>
                  <a:srgbClr val="99FF99"/>
                </a:solidFill>
              </a:rPr>
              <a:t>λέξη</a:t>
            </a:r>
            <a:r>
              <a:rPr lang="el-GR" sz="2800" b="1" u="sng" dirty="0" smtClean="0">
                <a:solidFill>
                  <a:srgbClr val="99FF99"/>
                </a:solidFill>
              </a:rPr>
              <a:t>ς εξαρτάται από </a:t>
            </a:r>
            <a:r>
              <a:rPr lang="en-GB" sz="2800" b="1" u="sng" dirty="0" err="1" smtClean="0">
                <a:solidFill>
                  <a:srgbClr val="99FF99"/>
                </a:solidFill>
              </a:rPr>
              <a:t>τη</a:t>
            </a:r>
            <a:r>
              <a:rPr lang="en-GB" sz="2800" b="1" u="sng" dirty="0" smtClean="0">
                <a:solidFill>
                  <a:srgbClr val="99FF99"/>
                </a:solidFill>
              </a:rPr>
              <a:t> </a:t>
            </a:r>
            <a:r>
              <a:rPr lang="en-GB" sz="2800" b="1" u="sng" dirty="0" err="1" smtClean="0">
                <a:solidFill>
                  <a:srgbClr val="99FF99"/>
                </a:solidFill>
              </a:rPr>
              <a:t>συγκεκριμένη</a:t>
            </a:r>
            <a:r>
              <a:rPr lang="en-GB" sz="2800" b="1" u="sng" dirty="0" smtClean="0">
                <a:solidFill>
                  <a:srgbClr val="99FF99"/>
                </a:solidFill>
              </a:rPr>
              <a:t> </a:t>
            </a:r>
            <a:r>
              <a:rPr lang="en-GB" sz="2800" b="1" u="sng" dirty="0" err="1" smtClean="0">
                <a:solidFill>
                  <a:srgbClr val="99FF99"/>
                </a:solidFill>
              </a:rPr>
              <a:t>περίσταση</a:t>
            </a:r>
            <a:r>
              <a:rPr lang="en-GB" sz="2800" b="1" u="sng" dirty="0" smtClean="0">
                <a:solidFill>
                  <a:srgbClr val="99FF99"/>
                </a:solidFill>
              </a:rPr>
              <a:t> </a:t>
            </a:r>
            <a:r>
              <a:rPr lang="en-GB" sz="2800" b="1" u="sng" dirty="0" err="1" smtClean="0">
                <a:solidFill>
                  <a:srgbClr val="99FF99"/>
                </a:solidFill>
              </a:rPr>
              <a:t>στην</a:t>
            </a:r>
            <a:r>
              <a:rPr lang="en-GB" sz="2800" b="1" u="sng" dirty="0" smtClean="0">
                <a:solidFill>
                  <a:srgbClr val="99FF99"/>
                </a:solidFill>
              </a:rPr>
              <a:t> </a:t>
            </a:r>
            <a:r>
              <a:rPr lang="en-GB" sz="2800" b="1" u="sng" dirty="0" err="1" smtClean="0">
                <a:solidFill>
                  <a:srgbClr val="99FF99"/>
                </a:solidFill>
              </a:rPr>
              <a:t>οποία</a:t>
            </a:r>
            <a:r>
              <a:rPr lang="en-GB" sz="2800" b="1" u="sng" dirty="0" smtClean="0">
                <a:solidFill>
                  <a:srgbClr val="99FF99"/>
                </a:solidFill>
              </a:rPr>
              <a:t> </a:t>
            </a:r>
            <a:r>
              <a:rPr lang="en-GB" sz="2800" b="1" u="sng" dirty="0" err="1" smtClean="0">
                <a:solidFill>
                  <a:srgbClr val="99FF99"/>
                </a:solidFill>
              </a:rPr>
              <a:t>χρησιμοποιείται</a:t>
            </a:r>
            <a:r>
              <a:rPr lang="en-GB" sz="2800" b="1" dirty="0" smtClean="0"/>
              <a:t>.  </a:t>
            </a:r>
            <a:r>
              <a:rPr lang="en-GB" sz="2800" b="1" dirty="0" err="1" smtClean="0"/>
              <a:t>Επομένως</a:t>
            </a:r>
            <a:r>
              <a:rPr lang="en-GB" sz="2800" b="1" dirty="0" smtClean="0"/>
              <a:t>, </a:t>
            </a:r>
            <a:r>
              <a:rPr lang="en-GB" sz="2800" b="1" dirty="0" err="1" smtClean="0"/>
              <a:t>μπορεί</a:t>
            </a:r>
            <a:r>
              <a:rPr lang="en-GB" sz="2800" b="1" dirty="0" smtClean="0"/>
              <a:t> </a:t>
            </a:r>
            <a:r>
              <a:rPr lang="en-GB" sz="2800" b="1" dirty="0" err="1" smtClean="0"/>
              <a:t>να</a:t>
            </a:r>
            <a:r>
              <a:rPr lang="en-GB" sz="2800" b="1" dirty="0" smtClean="0"/>
              <a:t> </a:t>
            </a:r>
            <a:r>
              <a:rPr lang="en-GB" sz="2800" b="1" dirty="0" err="1" smtClean="0"/>
              <a:t>διαφέρει</a:t>
            </a:r>
            <a:r>
              <a:rPr lang="en-GB" sz="2800" b="1" dirty="0" smtClean="0"/>
              <a:t> </a:t>
            </a:r>
            <a:r>
              <a:rPr lang="en-GB" sz="2800" b="1" dirty="0" err="1" smtClean="0"/>
              <a:t>πολύ</a:t>
            </a:r>
            <a:r>
              <a:rPr lang="en-GB" sz="2800" b="1" dirty="0" smtClean="0"/>
              <a:t> </a:t>
            </a:r>
            <a:r>
              <a:rPr lang="en-GB" sz="2800" b="1" dirty="0" err="1" smtClean="0"/>
              <a:t>κάθε</a:t>
            </a:r>
            <a:r>
              <a:rPr lang="en-GB" sz="2800" b="1" dirty="0" smtClean="0"/>
              <a:t> </a:t>
            </a:r>
            <a:r>
              <a:rPr lang="en-GB" sz="2800" b="1" dirty="0" err="1" smtClean="0"/>
              <a:t>φορά</a:t>
            </a:r>
            <a:r>
              <a:rPr lang="el-GR" sz="2800" b="1" dirty="0" smtClean="0"/>
              <a:t> ανάλογα με τα συμφραζόμενα, π.χ. </a:t>
            </a:r>
            <a:r>
              <a:rPr lang="en-GB" sz="2800" b="1" dirty="0" smtClean="0"/>
              <a:t> </a:t>
            </a:r>
            <a:r>
              <a:rPr lang="en-GB" sz="2800" b="1" dirty="0" err="1" smtClean="0">
                <a:solidFill>
                  <a:srgbClr val="FFCC00"/>
                </a:solidFill>
              </a:rPr>
              <a:t>δεικτικές</a:t>
            </a:r>
            <a:r>
              <a:rPr lang="en-GB" sz="2800" b="1" dirty="0" smtClean="0">
                <a:solidFill>
                  <a:srgbClr val="FFCC00"/>
                </a:solidFill>
              </a:rPr>
              <a:t> </a:t>
            </a:r>
            <a:r>
              <a:rPr lang="en-GB" sz="2800" b="1" dirty="0" err="1" smtClean="0">
                <a:solidFill>
                  <a:srgbClr val="FFCC00"/>
                </a:solidFill>
              </a:rPr>
              <a:t>λέξεις</a:t>
            </a:r>
            <a:r>
              <a:rPr lang="en-GB" sz="2800" b="1" dirty="0" smtClean="0"/>
              <a:t> </a:t>
            </a:r>
            <a:r>
              <a:rPr lang="el-GR" sz="2800" b="1" dirty="0" smtClean="0"/>
              <a:t> όπως </a:t>
            </a:r>
            <a:r>
              <a:rPr lang="en-GB" sz="2800" b="1" dirty="0" smtClean="0"/>
              <a:t> </a:t>
            </a:r>
            <a:r>
              <a:rPr lang="en-GB" sz="2800" b="1" i="1" dirty="0" err="1" smtClean="0"/>
              <a:t>εγώ</a:t>
            </a:r>
            <a:r>
              <a:rPr lang="en-GB" sz="2800" b="1" dirty="0" smtClean="0"/>
              <a:t>,</a:t>
            </a:r>
            <a:r>
              <a:rPr lang="en-GB" sz="2800" b="1" i="1" dirty="0" smtClean="0"/>
              <a:t> </a:t>
            </a:r>
            <a:r>
              <a:rPr lang="en-GB" sz="2800" b="1" i="1" dirty="0" err="1" smtClean="0"/>
              <a:t>εδώ</a:t>
            </a:r>
            <a:r>
              <a:rPr lang="el-GR" sz="2800" b="1" dirty="0" smtClean="0"/>
              <a:t>, </a:t>
            </a:r>
            <a:r>
              <a:rPr lang="el-GR" sz="2800" b="1" i="1" dirty="0" smtClean="0"/>
              <a:t>σήμερα</a:t>
            </a:r>
            <a:r>
              <a:rPr lang="en-GB" sz="2800" b="1" dirty="0" smtClean="0"/>
              <a:t>.  </a:t>
            </a:r>
          </a:p>
          <a:p>
            <a:pPr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800" b="1"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3DB134B0-E646-469B-894B-F7DEC2517858}"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13</a:t>
            </a:fld>
            <a:endParaRPr lang="en-GB" altLang="el-GR" sz="1200" smtClean="0">
              <a:latin typeface="Arial" panose="020B0604020202020204" pitchFamily="34" charset="0"/>
            </a:endParaRPr>
          </a:p>
        </p:txBody>
      </p:sp>
      <p:sp>
        <p:nvSpPr>
          <p:cNvPr id="49155" name="Rectangle 1"/>
          <p:cNvSpPr>
            <a:spLocks noChangeArrowheads="1"/>
          </p:cNvSpPr>
          <p:nvPr/>
        </p:nvSpPr>
        <p:spPr bwMode="auto">
          <a:xfrm>
            <a:off x="2051050" y="765175"/>
            <a:ext cx="5029200" cy="588963"/>
          </a:xfrm>
          <a:prstGeom prst="rect">
            <a:avLst/>
          </a:prstGeom>
          <a:solidFill>
            <a:srgbClr val="FFC000"/>
          </a:solidFill>
          <a:ln w="9360">
            <a:solidFill>
              <a:srgbClr val="003399"/>
            </a:solidFill>
            <a:miter lim="800000"/>
            <a:headEnd/>
            <a:tailEnd/>
          </a:ln>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264C72"/>
              </a:buClr>
              <a:buSzPct val="100000"/>
              <a:buFont typeface="Times New Roman" panose="02020603050405020304" pitchFamily="18" charset="0"/>
              <a:buNone/>
            </a:pPr>
            <a:r>
              <a:rPr lang="en-GB" altLang="el-GR" b="1">
                <a:solidFill>
                  <a:srgbClr val="264C72"/>
                </a:solidFill>
                <a:latin typeface="Times New Roman" panose="02020603050405020304" pitchFamily="18" charset="0"/>
              </a:rPr>
              <a:t>ΛΕΞΕΙΣ</a:t>
            </a:r>
          </a:p>
        </p:txBody>
      </p:sp>
      <p:sp>
        <p:nvSpPr>
          <p:cNvPr id="49156" name="Rectangle 2"/>
          <p:cNvSpPr>
            <a:spLocks noChangeArrowheads="1"/>
          </p:cNvSpPr>
          <p:nvPr/>
        </p:nvSpPr>
        <p:spPr bwMode="auto">
          <a:xfrm>
            <a:off x="533400" y="2438400"/>
            <a:ext cx="3505200" cy="588963"/>
          </a:xfrm>
          <a:prstGeom prst="rect">
            <a:avLst/>
          </a:prstGeom>
          <a:solidFill>
            <a:srgbClr val="DDDDDD"/>
          </a:solidFill>
          <a:ln w="9360">
            <a:solidFill>
              <a:srgbClr val="003399"/>
            </a:solidFill>
            <a:miter lim="800000"/>
            <a:headEnd/>
            <a:tailEnd/>
          </a:ln>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003399"/>
              </a:buClr>
              <a:buSzPct val="100000"/>
              <a:buFont typeface="Times New Roman" panose="02020603050405020304" pitchFamily="18" charset="0"/>
              <a:buNone/>
            </a:pPr>
            <a:r>
              <a:rPr lang="en-GB" altLang="el-GR" b="1">
                <a:solidFill>
                  <a:srgbClr val="003399"/>
                </a:solidFill>
                <a:latin typeface="Times New Roman" panose="02020603050405020304" pitchFamily="18" charset="0"/>
              </a:rPr>
              <a:t>Αναφορικές</a:t>
            </a:r>
          </a:p>
        </p:txBody>
      </p:sp>
      <p:sp>
        <p:nvSpPr>
          <p:cNvPr id="49157" name="Rectangle 3"/>
          <p:cNvSpPr>
            <a:spLocks noChangeArrowheads="1"/>
          </p:cNvSpPr>
          <p:nvPr/>
        </p:nvSpPr>
        <p:spPr bwMode="auto">
          <a:xfrm>
            <a:off x="4648200" y="2133600"/>
            <a:ext cx="3886200" cy="954088"/>
          </a:xfrm>
          <a:prstGeom prst="rect">
            <a:avLst/>
          </a:prstGeom>
          <a:solidFill>
            <a:srgbClr val="DDDDDD"/>
          </a:solidFill>
          <a:ln w="9360">
            <a:solidFill>
              <a:srgbClr val="003399"/>
            </a:solidFill>
            <a:miter lim="800000"/>
            <a:headEnd/>
            <a:tailEnd/>
          </a:ln>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003399"/>
              </a:buClr>
              <a:buSzPct val="100000"/>
              <a:buFont typeface="Times New Roman" panose="02020603050405020304" pitchFamily="18" charset="0"/>
              <a:buNone/>
            </a:pPr>
            <a:r>
              <a:rPr lang="en-GB" altLang="el-GR" b="1">
                <a:solidFill>
                  <a:srgbClr val="003399"/>
                </a:solidFill>
                <a:latin typeface="Times New Roman" panose="02020603050405020304" pitchFamily="18" charset="0"/>
              </a:rPr>
              <a:t>Σχετ</a:t>
            </a:r>
            <a:r>
              <a:rPr lang="el-GR" altLang="el-GR" b="1">
                <a:solidFill>
                  <a:srgbClr val="003399"/>
                </a:solidFill>
                <a:latin typeface="Times New Roman" panose="02020603050405020304" pitchFamily="18" charset="0"/>
              </a:rPr>
              <a:t>ι</a:t>
            </a:r>
            <a:r>
              <a:rPr lang="en-GB" altLang="el-GR" b="1">
                <a:solidFill>
                  <a:srgbClr val="003399"/>
                </a:solidFill>
                <a:latin typeface="Times New Roman" panose="02020603050405020304" pitchFamily="18" charset="0"/>
              </a:rPr>
              <a:t>κές </a:t>
            </a:r>
          </a:p>
          <a:p>
            <a:pPr algn="ctr" eaLnBrk="1" hangingPunct="1">
              <a:lnSpc>
                <a:spcPct val="100000"/>
              </a:lnSpc>
              <a:spcBef>
                <a:spcPct val="0"/>
              </a:spcBef>
              <a:buClr>
                <a:srgbClr val="003399"/>
              </a:buClr>
              <a:buSzPct val="100000"/>
              <a:buFont typeface="Times New Roman" panose="02020603050405020304" pitchFamily="18" charset="0"/>
              <a:buNone/>
            </a:pPr>
            <a:endParaRPr lang="en-GB" altLang="el-GR" sz="2400" b="1">
              <a:solidFill>
                <a:srgbClr val="003399"/>
              </a:solidFill>
              <a:latin typeface="Times New Roman" panose="02020603050405020304" pitchFamily="18" charset="0"/>
            </a:endParaRPr>
          </a:p>
        </p:txBody>
      </p:sp>
      <p:cxnSp>
        <p:nvCxnSpPr>
          <p:cNvPr id="49158" name="AutoShape 4"/>
          <p:cNvCxnSpPr>
            <a:cxnSpLocks noChangeShapeType="1"/>
            <a:stCxn id="49155" idx="2"/>
            <a:endCxn id="49156" idx="0"/>
          </p:cNvCxnSpPr>
          <p:nvPr/>
        </p:nvCxnSpPr>
        <p:spPr bwMode="auto">
          <a:xfrm flipH="1">
            <a:off x="2286000" y="1354138"/>
            <a:ext cx="2279650" cy="1084262"/>
          </a:xfrm>
          <a:prstGeom prst="straightConnector1">
            <a:avLst/>
          </a:prstGeom>
          <a:noFill/>
          <a:ln w="9360">
            <a:solidFill>
              <a:srgbClr val="003399"/>
            </a:solidFill>
            <a:miter lim="800000"/>
            <a:headEnd/>
            <a:tailEnd type="triangle" w="med" len="med"/>
          </a:ln>
          <a:extLst>
            <a:ext uri="{909E8E84-426E-40DD-AFC4-6F175D3DCCD1}">
              <a14:hiddenFill xmlns:a14="http://schemas.microsoft.com/office/drawing/2010/main">
                <a:noFill/>
              </a14:hiddenFill>
            </a:ext>
          </a:extLst>
        </p:spPr>
      </p:cxnSp>
      <p:cxnSp>
        <p:nvCxnSpPr>
          <p:cNvPr id="49159" name="AutoShape 5"/>
          <p:cNvCxnSpPr>
            <a:cxnSpLocks noChangeShapeType="1"/>
            <a:stCxn id="49155" idx="2"/>
            <a:endCxn id="49157" idx="0"/>
          </p:cNvCxnSpPr>
          <p:nvPr/>
        </p:nvCxnSpPr>
        <p:spPr bwMode="auto">
          <a:xfrm>
            <a:off x="4565650" y="1354138"/>
            <a:ext cx="2025650" cy="779462"/>
          </a:xfrm>
          <a:prstGeom prst="straightConnector1">
            <a:avLst/>
          </a:prstGeom>
          <a:noFill/>
          <a:ln w="9360">
            <a:solidFill>
              <a:srgbClr val="003399"/>
            </a:solidFill>
            <a:miter lim="800000"/>
            <a:headEnd/>
            <a:tailEnd type="triangle" w="med" len="med"/>
          </a:ln>
          <a:extLst>
            <a:ext uri="{909E8E84-426E-40DD-AFC4-6F175D3DCCD1}">
              <a14:hiddenFill xmlns:a14="http://schemas.microsoft.com/office/drawing/2010/main">
                <a:noFill/>
              </a14:hiddenFill>
            </a:ext>
          </a:extLst>
        </p:spPr>
      </p:cxnSp>
      <p:sp>
        <p:nvSpPr>
          <p:cNvPr id="49160" name="Rectangle 6"/>
          <p:cNvSpPr>
            <a:spLocks noChangeArrowheads="1"/>
          </p:cNvSpPr>
          <p:nvPr/>
        </p:nvSpPr>
        <p:spPr bwMode="auto">
          <a:xfrm>
            <a:off x="0" y="3429000"/>
            <a:ext cx="44958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800" b="1">
                <a:latin typeface="Times New Roman" panose="02020603050405020304" pitchFamily="18" charset="0"/>
              </a:rPr>
              <a:t>Aπτά φαινόμενα αναφοράς</a:t>
            </a:r>
            <a:r>
              <a:rPr lang="el-GR" altLang="el-GR" sz="2800" b="1">
                <a:latin typeface="Times New Roman" panose="02020603050405020304" pitchFamily="18" charset="0"/>
              </a:rPr>
              <a:t> </a:t>
            </a:r>
          </a:p>
          <a:p>
            <a:pPr algn="ctr" eaLnBrk="1" hangingPunct="1">
              <a:lnSpc>
                <a:spcPct val="100000"/>
              </a:lnSpc>
              <a:spcBef>
                <a:spcPct val="0"/>
              </a:spcBef>
              <a:buClr>
                <a:srgbClr val="FFFFFF"/>
              </a:buClr>
              <a:buSzPct val="100000"/>
              <a:buFont typeface="Times New Roman" panose="02020603050405020304" pitchFamily="18" charset="0"/>
              <a:buNone/>
            </a:pPr>
            <a:r>
              <a:rPr lang="el-GR" altLang="el-GR" sz="2400" b="1">
                <a:latin typeface="Times New Roman" panose="02020603050405020304" pitchFamily="18" charset="0"/>
              </a:rPr>
              <a:t>(</a:t>
            </a:r>
            <a:r>
              <a:rPr lang="en-GB" altLang="el-GR" sz="2400" b="1">
                <a:latin typeface="Times New Roman" panose="02020603050405020304" pitchFamily="18" charset="0"/>
              </a:rPr>
              <a:t>π.χ. </a:t>
            </a:r>
            <a:r>
              <a:rPr lang="en-GB" altLang="el-GR" sz="2400" b="1" i="1">
                <a:latin typeface="Times New Roman" panose="02020603050405020304" pitchFamily="18" charset="0"/>
              </a:rPr>
              <a:t>τραπέζι</a:t>
            </a:r>
            <a:r>
              <a:rPr lang="el-GR" altLang="el-GR" sz="2400" b="1">
                <a:latin typeface="Times New Roman" panose="02020603050405020304" pitchFamily="18" charset="0"/>
              </a:rPr>
              <a:t>)</a:t>
            </a:r>
            <a:endParaRPr lang="en-GB" altLang="el-GR" sz="2400" b="1" i="1">
              <a:latin typeface="Times New Roman" panose="02020603050405020304" pitchFamily="18" charset="0"/>
            </a:endParaRPr>
          </a:p>
        </p:txBody>
      </p:sp>
      <p:sp>
        <p:nvSpPr>
          <p:cNvPr id="49161" name="Rectangle 7"/>
          <p:cNvSpPr>
            <a:spLocks noChangeArrowheads="1"/>
          </p:cNvSpPr>
          <p:nvPr/>
        </p:nvSpPr>
        <p:spPr bwMode="auto">
          <a:xfrm>
            <a:off x="4648200" y="3213100"/>
            <a:ext cx="4114800" cy="283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800" b="1">
                <a:latin typeface="Times New Roman" panose="02020603050405020304" pitchFamily="18" charset="0"/>
              </a:rPr>
              <a:t>H αναφορά τους </a:t>
            </a:r>
            <a:r>
              <a:rPr lang="el-GR" altLang="el-GR" sz="2800" b="1">
                <a:latin typeface="Times New Roman" panose="02020603050405020304" pitchFamily="18" charset="0"/>
              </a:rPr>
              <a:t>διαφέρει ανάλογα με την </a:t>
            </a:r>
            <a:r>
              <a:rPr lang="en-GB" altLang="el-GR" sz="2800" b="1">
                <a:latin typeface="Times New Roman" panose="02020603050405020304" pitchFamily="18" charset="0"/>
              </a:rPr>
              <a:t> επικοινωνιακή περίσταση </a:t>
            </a:r>
            <a:endParaRPr lang="el-GR" altLang="el-GR" sz="2800" b="1">
              <a:latin typeface="Times New Roman" panose="02020603050405020304" pitchFamily="18" charset="0"/>
            </a:endParaRPr>
          </a:p>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400" b="1">
                <a:latin typeface="Times New Roman" panose="02020603050405020304" pitchFamily="18" charset="0"/>
              </a:rPr>
              <a:t>(π.χ. </a:t>
            </a:r>
          </a:p>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400" b="1">
                <a:latin typeface="Times New Roman" panose="02020603050405020304" pitchFamily="18" charset="0"/>
              </a:rPr>
              <a:t>-</a:t>
            </a:r>
            <a:r>
              <a:rPr lang="en-GB" altLang="el-GR" sz="2400" b="1" u="sng">
                <a:latin typeface="Times New Roman" panose="02020603050405020304" pitchFamily="18" charset="0"/>
              </a:rPr>
              <a:t>δεικτικές</a:t>
            </a:r>
            <a:r>
              <a:rPr lang="en-GB" altLang="el-GR" sz="2400" b="1">
                <a:latin typeface="Times New Roman" panose="02020603050405020304" pitchFamily="18" charset="0"/>
              </a:rPr>
              <a:t>: </a:t>
            </a:r>
            <a:r>
              <a:rPr lang="en-GB" altLang="el-GR" sz="2400" b="1" i="1">
                <a:latin typeface="Times New Roman" panose="02020603050405020304" pitchFamily="18" charset="0"/>
              </a:rPr>
              <a:t>αυτός</a:t>
            </a:r>
            <a:r>
              <a:rPr lang="en-GB" altLang="el-GR" sz="2400" b="1">
                <a:latin typeface="Times New Roman" panose="02020603050405020304" pitchFamily="18" charset="0"/>
              </a:rPr>
              <a:t>, </a:t>
            </a:r>
            <a:r>
              <a:rPr lang="en-GB" altLang="el-GR" sz="2400" b="1" i="1">
                <a:latin typeface="Times New Roman" panose="02020603050405020304" pitchFamily="18" charset="0"/>
              </a:rPr>
              <a:t>εγώ</a:t>
            </a:r>
            <a:r>
              <a:rPr lang="el-GR" altLang="el-GR" sz="2400" b="1">
                <a:latin typeface="Times New Roman" panose="02020603050405020304" pitchFamily="18" charset="0"/>
              </a:rPr>
              <a:t>, </a:t>
            </a:r>
            <a:r>
              <a:rPr lang="el-GR" altLang="el-GR" sz="2400" b="1" i="1">
                <a:latin typeface="Times New Roman" panose="02020603050405020304" pitchFamily="18" charset="0"/>
              </a:rPr>
              <a:t>εκεί</a:t>
            </a:r>
            <a:r>
              <a:rPr lang="en-GB" altLang="el-GR" sz="2400" b="1">
                <a:latin typeface="Times New Roman" panose="02020603050405020304" pitchFamily="18" charset="0"/>
              </a:rPr>
              <a:t>…</a:t>
            </a:r>
          </a:p>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400" b="1">
                <a:latin typeface="Times New Roman" panose="02020603050405020304" pitchFamily="18" charset="0"/>
              </a:rPr>
              <a:t>    -</a:t>
            </a:r>
            <a:r>
              <a:rPr lang="en-GB" altLang="el-GR" sz="2400" b="1" u="sng">
                <a:latin typeface="Times New Roman" panose="02020603050405020304" pitchFamily="18" charset="0"/>
              </a:rPr>
              <a:t>σχετικές</a:t>
            </a:r>
            <a:r>
              <a:rPr lang="en-GB" altLang="el-GR" sz="2400" b="1">
                <a:latin typeface="Times New Roman" panose="02020603050405020304" pitchFamily="18" charset="0"/>
              </a:rPr>
              <a:t>: </a:t>
            </a:r>
            <a:r>
              <a:rPr lang="en-GB" altLang="el-GR" sz="2400" b="1" i="1">
                <a:latin typeface="Times New Roman" panose="02020603050405020304" pitchFamily="18" charset="0"/>
              </a:rPr>
              <a:t>μεγάλο</a:t>
            </a:r>
            <a:r>
              <a:rPr lang="en-GB" altLang="el-GR" sz="2400" b="1">
                <a:latin typeface="Times New Roman" panose="02020603050405020304" pitchFamily="18" charset="0"/>
              </a:rPr>
              <a:t>, </a:t>
            </a:r>
            <a:r>
              <a:rPr lang="en-GB" altLang="el-GR" sz="2400" b="1" i="1">
                <a:latin typeface="Times New Roman" panose="02020603050405020304" pitchFamily="18" charset="0"/>
              </a:rPr>
              <a:t>βαθύ</a:t>
            </a:r>
            <a:r>
              <a:rPr lang="el-GR" altLang="el-GR" sz="2400" b="1">
                <a:latin typeface="Times New Roman" panose="02020603050405020304" pitchFamily="18" charset="0"/>
              </a:rPr>
              <a:t>, </a:t>
            </a:r>
            <a:r>
              <a:rPr lang="el-GR" altLang="el-GR" sz="2400" b="1" i="1">
                <a:latin typeface="Times New Roman" panose="02020603050405020304" pitchFamily="18" charset="0"/>
              </a:rPr>
              <a:t>κοντό</a:t>
            </a:r>
            <a:r>
              <a:rPr lang="en-GB" altLang="el-GR" sz="2400" b="1">
                <a:latin typeface="Times New Roman" panose="02020603050405020304" pitchFamily="18" charset="0"/>
              </a:rPr>
              <a:t>…)</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D6A6EE72-1BF3-4697-9DDA-DB95CE41E19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14</a:t>
            </a:fld>
            <a:endParaRPr lang="en-GB" altLang="el-GR" sz="1200" smtClean="0">
              <a:latin typeface="Arial" panose="020B0604020202020204" pitchFamily="34" charset="0"/>
            </a:endParaRPr>
          </a:p>
        </p:txBody>
      </p:sp>
      <p:sp>
        <p:nvSpPr>
          <p:cNvPr id="14338" name="Rectangle 2"/>
          <p:cNvSpPr>
            <a:spLocks noGrp="1" noChangeArrowheads="1"/>
          </p:cNvSpPr>
          <p:nvPr>
            <p:ph type="body" idx="1"/>
          </p:nvPr>
        </p:nvSpPr>
        <p:spPr>
          <a:xfrm>
            <a:off x="0" y="0"/>
            <a:ext cx="9144000" cy="6858000"/>
          </a:xfrm>
        </p:spPr>
        <p:txBody>
          <a:bodyPr/>
          <a:lstStyle/>
          <a:p>
            <a:pPr algn="ctr" eaLnBrk="1" hangingPunct="1">
              <a:lnSpc>
                <a:spcPct val="100000"/>
              </a:lnSpc>
              <a:buFont typeface="Wingdings" pitchFamily="2" charset="2"/>
              <a:buNone/>
              <a:defRPr/>
            </a:pPr>
            <a:r>
              <a:rPr lang="el-GR" altLang="el-GR" b="1" u="sng" dirty="0" smtClean="0">
                <a:solidFill>
                  <a:srgbClr val="FFC000"/>
                </a:solidFill>
              </a:rPr>
              <a:t>Περαιτέρω επιπλοκές για τη μάθηση λέξεων</a:t>
            </a:r>
          </a:p>
          <a:p>
            <a:pPr eaLnBrk="1" hangingPunct="1">
              <a:lnSpc>
                <a:spcPct val="100000"/>
              </a:lnSpc>
              <a:buFont typeface="Wingdings" pitchFamily="2" charset="2"/>
              <a:buNone/>
              <a:defRPr/>
            </a:pPr>
            <a:r>
              <a:rPr lang="en-GB" altLang="el-GR" sz="3000" b="1" u="sng" dirty="0" err="1" smtClean="0">
                <a:solidFill>
                  <a:srgbClr val="99FF99"/>
                </a:solidFill>
              </a:rPr>
              <a:t>Πολυσημία</a:t>
            </a:r>
            <a:r>
              <a:rPr lang="en-GB" altLang="el-GR" sz="3000" b="1" u="sng" dirty="0" smtClean="0">
                <a:solidFill>
                  <a:srgbClr val="99FF99"/>
                </a:solidFill>
              </a:rPr>
              <a:t> (</a:t>
            </a:r>
            <a:r>
              <a:rPr lang="el-GR" altLang="el-GR" sz="3000" b="1" u="sng" dirty="0" smtClean="0">
                <a:solidFill>
                  <a:srgbClr val="99FF99"/>
                </a:solidFill>
              </a:rPr>
              <a:t>μεταξύ άλλων </a:t>
            </a:r>
            <a:r>
              <a:rPr lang="en-GB" altLang="el-GR" sz="3000" b="1" u="sng" dirty="0" err="1" smtClean="0">
                <a:solidFill>
                  <a:srgbClr val="99FF99"/>
                </a:solidFill>
              </a:rPr>
              <a:t>και</a:t>
            </a:r>
            <a:r>
              <a:rPr lang="en-GB" altLang="el-GR" sz="3000" b="1" u="sng" dirty="0" smtClean="0">
                <a:solidFill>
                  <a:srgbClr val="99FF99"/>
                </a:solidFill>
              </a:rPr>
              <a:t> </a:t>
            </a:r>
            <a:r>
              <a:rPr lang="en-GB" altLang="el-GR" sz="3000" b="1" u="sng" dirty="0" err="1" smtClean="0">
                <a:solidFill>
                  <a:srgbClr val="99FF99"/>
                </a:solidFill>
              </a:rPr>
              <a:t>μεταφορ</a:t>
            </a:r>
            <a:r>
              <a:rPr lang="el-GR" altLang="el-GR" sz="3000" b="1" u="sng" dirty="0" err="1" smtClean="0">
                <a:solidFill>
                  <a:srgbClr val="99FF99"/>
                </a:solidFill>
              </a:rPr>
              <a:t>ικές</a:t>
            </a:r>
            <a:r>
              <a:rPr lang="el-GR" altLang="el-GR" sz="3000" b="1" u="sng" dirty="0" smtClean="0">
                <a:solidFill>
                  <a:srgbClr val="99FF99"/>
                </a:solidFill>
              </a:rPr>
              <a:t> χρήσεις</a:t>
            </a:r>
            <a:r>
              <a:rPr lang="en-GB" altLang="el-GR" sz="3000" b="1" u="sng" dirty="0" smtClean="0">
                <a:solidFill>
                  <a:srgbClr val="99FF99"/>
                </a:solidFill>
              </a:rPr>
              <a:t>)</a:t>
            </a:r>
            <a:endParaRPr lang="en-GB" altLang="el-GR" sz="3000" b="1" dirty="0" smtClean="0">
              <a:solidFill>
                <a:srgbClr val="99FF99"/>
              </a:solidFill>
            </a:endParaRPr>
          </a:p>
          <a:p>
            <a:pPr eaLnBrk="1" hangingPunct="1">
              <a:lnSpc>
                <a:spcPct val="100000"/>
              </a:lnSpc>
              <a:buFont typeface="Wingdings" pitchFamily="2" charset="2"/>
              <a:buNone/>
              <a:defRPr/>
            </a:pPr>
            <a:r>
              <a:rPr lang="en-GB" altLang="el-GR" sz="3000" b="1" dirty="0" smtClean="0"/>
              <a:t>	</a:t>
            </a:r>
            <a:r>
              <a:rPr lang="en-GB" altLang="el-GR" sz="3000" b="1" dirty="0" err="1" smtClean="0">
                <a:solidFill>
                  <a:srgbClr val="FFCC00"/>
                </a:solidFill>
              </a:rPr>
              <a:t>ίδι</a:t>
            </a:r>
            <a:r>
              <a:rPr lang="en-GB" altLang="el-GR" sz="3000" b="1" dirty="0" smtClean="0">
                <a:solidFill>
                  <a:srgbClr val="FFCC00"/>
                </a:solidFill>
              </a:rPr>
              <a:t>α λέξη για ποικίλα φαινόμενα</a:t>
            </a:r>
            <a:r>
              <a:rPr lang="en-GB" altLang="el-GR" sz="3000" b="1" dirty="0" smtClean="0"/>
              <a:t>, ορισμένα μεταφορικά. </a:t>
            </a:r>
            <a:r>
              <a:rPr lang="en-GB" altLang="el-GR" sz="3000" b="1" dirty="0" err="1" smtClean="0"/>
              <a:t>Π.χ</a:t>
            </a:r>
            <a:r>
              <a:rPr lang="en-GB" altLang="el-GR" sz="3000" b="1" dirty="0" smtClean="0"/>
              <a:t>. </a:t>
            </a:r>
          </a:p>
          <a:p>
            <a:pPr lvl="1" eaLnBrk="1" hangingPunct="1">
              <a:lnSpc>
                <a:spcPct val="100000"/>
              </a:lnSpc>
              <a:defRPr/>
            </a:pPr>
            <a:r>
              <a:rPr lang="en-GB" altLang="el-GR" sz="3000" b="1" i="1" dirty="0" err="1" smtClean="0">
                <a:solidFill>
                  <a:srgbClr val="FFFF66"/>
                </a:solidFill>
              </a:rPr>
              <a:t>αδελφός</a:t>
            </a:r>
            <a:r>
              <a:rPr lang="en-GB" altLang="el-GR" sz="3000" b="1" dirty="0" smtClean="0">
                <a:solidFill>
                  <a:srgbClr val="FFFF66"/>
                </a:solidFill>
              </a:rPr>
              <a:t> </a:t>
            </a:r>
            <a:r>
              <a:rPr lang="el-GR" altLang="el-GR" sz="3000" b="1" dirty="0" smtClean="0">
                <a:solidFill>
                  <a:srgbClr val="FFFF66"/>
                </a:solidFill>
              </a:rPr>
              <a:t> </a:t>
            </a:r>
            <a:r>
              <a:rPr lang="en-GB" altLang="el-GR" sz="3000" b="1" dirty="0" err="1" smtClean="0"/>
              <a:t>για</a:t>
            </a:r>
            <a:r>
              <a:rPr lang="en-GB" altLang="el-GR" sz="3000" b="1" dirty="0" smtClean="0"/>
              <a:t> συγγενή αλλά και μοναχό</a:t>
            </a:r>
          </a:p>
          <a:p>
            <a:pPr lvl="1" eaLnBrk="1" hangingPunct="1">
              <a:lnSpc>
                <a:spcPct val="100000"/>
              </a:lnSpc>
              <a:defRPr/>
            </a:pPr>
            <a:r>
              <a:rPr lang="en-GB" altLang="el-GR" sz="3000" b="1" i="1" dirty="0" err="1" smtClean="0">
                <a:solidFill>
                  <a:srgbClr val="FFFF66"/>
                </a:solidFill>
              </a:rPr>
              <a:t>γράμμ</a:t>
            </a:r>
            <a:r>
              <a:rPr lang="en-GB" altLang="el-GR" sz="3000" b="1" i="1" dirty="0" smtClean="0">
                <a:solidFill>
                  <a:srgbClr val="FFFF66"/>
                </a:solidFill>
              </a:rPr>
              <a:t>α</a:t>
            </a:r>
            <a:r>
              <a:rPr lang="en-GB" altLang="el-GR" sz="3000" b="1" dirty="0" smtClean="0"/>
              <a:t> για αλφάβητο και επιστολή</a:t>
            </a:r>
          </a:p>
          <a:p>
            <a:pPr lvl="1" eaLnBrk="1" hangingPunct="1">
              <a:lnSpc>
                <a:spcPct val="100000"/>
              </a:lnSpc>
              <a:defRPr/>
            </a:pPr>
            <a:r>
              <a:rPr lang="en-GB" altLang="el-GR" sz="3000" b="1" i="1" dirty="0" err="1" smtClean="0">
                <a:solidFill>
                  <a:srgbClr val="FFFF66"/>
                </a:solidFill>
              </a:rPr>
              <a:t>γλυκό</a:t>
            </a:r>
            <a:r>
              <a:rPr lang="en-GB" altLang="el-GR" sz="3000" b="1" dirty="0" smtClean="0">
                <a:solidFill>
                  <a:srgbClr val="FFFF66"/>
                </a:solidFill>
              </a:rPr>
              <a:t> </a:t>
            </a:r>
            <a:r>
              <a:rPr lang="el-GR" altLang="el-GR" sz="3000" b="1" dirty="0" smtClean="0">
                <a:solidFill>
                  <a:srgbClr val="FFFF66"/>
                </a:solidFill>
              </a:rPr>
              <a:t> </a:t>
            </a:r>
            <a:r>
              <a:rPr lang="en-GB" altLang="el-GR" sz="3000" b="1" dirty="0" err="1" smtClean="0"/>
              <a:t>για</a:t>
            </a:r>
            <a:r>
              <a:rPr lang="en-GB" altLang="el-GR" sz="3000" b="1" dirty="0" smtClean="0"/>
              <a:t> </a:t>
            </a:r>
            <a:r>
              <a:rPr lang="el-GR" altLang="el-GR" sz="3000" b="1" dirty="0" smtClean="0"/>
              <a:t>φαγώσιμο</a:t>
            </a:r>
            <a:r>
              <a:rPr lang="en-GB" altLang="el-GR" sz="3000" b="1" dirty="0" smtClean="0"/>
              <a:t> με ζάχαρη αλλά και </a:t>
            </a:r>
            <a:r>
              <a:rPr lang="en-GB" altLang="el-GR" sz="3000" b="1" dirty="0" err="1" smtClean="0"/>
              <a:t>συμπαθητικό</a:t>
            </a:r>
            <a:r>
              <a:rPr lang="en-GB" altLang="el-GR" sz="3000" b="1" dirty="0" smtClean="0"/>
              <a:t> </a:t>
            </a:r>
            <a:r>
              <a:rPr lang="el-GR" altLang="el-GR" sz="3000" b="1" dirty="0" smtClean="0"/>
              <a:t>κορίτσι</a:t>
            </a:r>
            <a:endParaRPr lang="en-GB" altLang="el-GR" sz="3000" b="1" dirty="0" smtClean="0"/>
          </a:p>
          <a:p>
            <a:pPr lvl="1" eaLnBrk="1" hangingPunct="1">
              <a:lnSpc>
                <a:spcPct val="100000"/>
              </a:lnSpc>
              <a:defRPr/>
            </a:pPr>
            <a:r>
              <a:rPr lang="en-GB" altLang="el-GR" sz="3000" b="1" i="1" dirty="0" smtClean="0">
                <a:solidFill>
                  <a:srgbClr val="FFFF66"/>
                </a:solidFill>
              </a:rPr>
              <a:t>α</a:t>
            </a:r>
            <a:r>
              <a:rPr lang="en-GB" altLang="el-GR" sz="3000" b="1" i="1" dirty="0" err="1" smtClean="0">
                <a:solidFill>
                  <a:srgbClr val="FFFF66"/>
                </a:solidFill>
              </a:rPr>
              <a:t>νοίγω</a:t>
            </a:r>
            <a:r>
              <a:rPr lang="en-GB" altLang="el-GR" sz="3000" b="1" i="1" dirty="0" smtClean="0"/>
              <a:t> </a:t>
            </a:r>
            <a:r>
              <a:rPr lang="en-GB" altLang="el-GR" sz="3000" b="1" dirty="0" err="1" smtClean="0"/>
              <a:t>γι</a:t>
            </a:r>
            <a:r>
              <a:rPr lang="en-GB" altLang="el-GR" sz="3000" b="1" dirty="0" smtClean="0"/>
              <a:t>α κουτί, πόρτα, ραδιόφωνο, βιβλίο</a:t>
            </a:r>
            <a:r>
              <a:rPr lang="el-GR" altLang="el-GR" sz="3000" b="1" dirty="0" smtClean="0"/>
              <a:t>, καρδιά, μάτια</a:t>
            </a:r>
            <a:r>
              <a:rPr lang="en-GB" altLang="el-GR" sz="3000" b="1" dirty="0" smtClean="0"/>
              <a:t> </a:t>
            </a:r>
          </a:p>
          <a:p>
            <a:pPr eaLnBrk="1" hangingPunct="1">
              <a:lnSpc>
                <a:spcPct val="100000"/>
              </a:lnSpc>
              <a:buFont typeface="Wingdings" pitchFamily="2" charset="2"/>
              <a:buNone/>
              <a:defRPr/>
            </a:pPr>
            <a:r>
              <a:rPr lang="en-GB" altLang="el-GR" sz="3000" b="1" u="sng" dirty="0" err="1" smtClean="0">
                <a:solidFill>
                  <a:srgbClr val="99FF99"/>
                </a:solidFill>
              </a:rPr>
              <a:t>Αν</a:t>
            </a:r>
            <a:r>
              <a:rPr lang="en-GB" altLang="el-GR" sz="3000" b="1" u="sng" dirty="0" smtClean="0">
                <a:solidFill>
                  <a:srgbClr val="99FF99"/>
                </a:solidFill>
              </a:rPr>
              <a:t>αφορά στο ίδιο φαινόμενο με ποικίλες λέξεις</a:t>
            </a:r>
          </a:p>
          <a:p>
            <a:pPr eaLnBrk="1" hangingPunct="1">
              <a:lnSpc>
                <a:spcPct val="100000"/>
              </a:lnSpc>
              <a:buFont typeface="Wingdings" pitchFamily="2" charset="2"/>
              <a:buNone/>
              <a:defRPr/>
            </a:pPr>
            <a:r>
              <a:rPr lang="en-GB" altLang="el-GR" sz="3000" b="1" dirty="0" smtClean="0"/>
              <a:t>	π.χ. </a:t>
            </a:r>
            <a:r>
              <a:rPr lang="en-GB" altLang="el-GR" sz="3000" b="1" i="1" dirty="0" err="1" smtClean="0"/>
              <a:t>το</a:t>
            </a:r>
            <a:r>
              <a:rPr lang="en-GB" altLang="el-GR" sz="3000" b="1" i="1" dirty="0" smtClean="0"/>
              <a:t> πα</a:t>
            </a:r>
            <a:r>
              <a:rPr lang="en-GB" altLang="el-GR" sz="3000" b="1" i="1" dirty="0" err="1" smtClean="0"/>
              <a:t>ιδί</a:t>
            </a:r>
            <a:r>
              <a:rPr lang="en-GB" altLang="el-GR" sz="3000" b="1" dirty="0" smtClean="0"/>
              <a:t>,</a:t>
            </a:r>
            <a:r>
              <a:rPr lang="en-GB" altLang="el-GR" sz="3000" b="1" i="1" dirty="0" smtClean="0"/>
              <a:t> ο </a:t>
            </a:r>
            <a:r>
              <a:rPr lang="en-GB" altLang="el-GR" sz="3000" b="1" i="1" dirty="0" err="1" smtClean="0"/>
              <a:t>Νίκος</a:t>
            </a:r>
            <a:r>
              <a:rPr lang="en-GB" altLang="el-GR" sz="3000" b="1" dirty="0" smtClean="0"/>
              <a:t>,</a:t>
            </a:r>
            <a:r>
              <a:rPr lang="en-GB" altLang="el-GR" sz="3000" b="1" i="1" dirty="0" smtClean="0"/>
              <a:t> ο </a:t>
            </a:r>
            <a:r>
              <a:rPr lang="en-GB" altLang="el-GR" sz="3000" b="1" i="1" dirty="0" err="1" smtClean="0"/>
              <a:t>γι</a:t>
            </a:r>
            <a:r>
              <a:rPr lang="el-GR" altLang="el-GR" sz="3000" b="1" i="1" dirty="0" smtClean="0"/>
              <a:t>ο</a:t>
            </a:r>
            <a:r>
              <a:rPr lang="en-GB" altLang="el-GR" sz="3000" b="1" i="1" dirty="0" smtClean="0"/>
              <a:t>ς </a:t>
            </a:r>
            <a:r>
              <a:rPr lang="en-GB" altLang="el-GR" sz="3000" b="1" i="1" dirty="0" err="1" smtClean="0"/>
              <a:t>της</a:t>
            </a:r>
            <a:r>
              <a:rPr lang="en-GB" altLang="el-GR" sz="3000" b="1" dirty="0" smtClean="0"/>
              <a:t>,</a:t>
            </a:r>
            <a:r>
              <a:rPr lang="en-GB" altLang="el-GR" sz="3000" b="1" i="1" dirty="0" smtClean="0"/>
              <a:t> </a:t>
            </a:r>
            <a:r>
              <a:rPr lang="el-GR" altLang="el-GR" sz="3000" b="1" i="1" dirty="0" smtClean="0"/>
              <a:t>ο μαθητής</a:t>
            </a:r>
            <a:r>
              <a:rPr lang="el-GR" altLang="el-GR" sz="3000" b="1" dirty="0" smtClean="0"/>
              <a:t>, </a:t>
            </a:r>
            <a:r>
              <a:rPr lang="en-GB" altLang="el-GR" sz="3000" b="1" i="1" dirty="0" smtClean="0"/>
              <a:t>ο </a:t>
            </a:r>
            <a:r>
              <a:rPr lang="en-GB" altLang="el-GR" sz="3000" b="1" i="1" dirty="0" err="1" smtClean="0"/>
              <a:t>τύ</a:t>
            </a:r>
            <a:r>
              <a:rPr lang="en-GB" altLang="el-GR" sz="3000" b="1" i="1" dirty="0" smtClean="0"/>
              <a:t>πος</a:t>
            </a:r>
            <a:r>
              <a:rPr lang="el-GR" altLang="el-GR" sz="3000" b="1" dirty="0" smtClean="0"/>
              <a:t>…</a:t>
            </a:r>
            <a:r>
              <a:rPr lang="el-GR" altLang="el-GR" sz="3000" dirty="0" smtClean="0"/>
              <a:t> </a:t>
            </a:r>
            <a:endParaRPr lang="en-GB" altLang="el-GR" sz="3000" i="1"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57A575D0-1ACA-42EE-9ACD-9C02CCCD8104}"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15</a:t>
            </a:fld>
            <a:endParaRPr lang="en-GB" altLang="el-GR" sz="1200" smtClean="0">
              <a:latin typeface="Arial" panose="020B0604020202020204" pitchFamily="34" charset="0"/>
            </a:endParaRPr>
          </a:p>
        </p:txBody>
      </p:sp>
      <p:sp>
        <p:nvSpPr>
          <p:cNvPr id="15361" name="Rectangle 1"/>
          <p:cNvSpPr>
            <a:spLocks noGrp="1" noChangeArrowheads="1"/>
          </p:cNvSpPr>
          <p:nvPr>
            <p:ph type="title"/>
          </p:nvPr>
        </p:nvSpPr>
        <p:spPr>
          <a:xfrm>
            <a:off x="457200" y="285750"/>
            <a:ext cx="8229600" cy="1582738"/>
          </a:xfrm>
        </p:spPr>
        <p:txBody>
          <a:bodyPr/>
          <a:lstStyle/>
          <a:p>
            <a:pPr eaLnBrk="1" hangingPunct="1">
              <a:lnSpc>
                <a:spcPct val="100000"/>
              </a:lnSpc>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smtClean="0"/>
              <a:t/>
            </a:r>
            <a:br>
              <a:rPr lang="en-GB" sz="3200" dirty="0" smtClean="0"/>
            </a:br>
            <a:r>
              <a:rPr lang="en-GB" sz="3200" dirty="0" smtClean="0">
                <a:solidFill>
                  <a:srgbClr val="00FFCC"/>
                </a:solidFill>
              </a:rPr>
              <a:t>Η </a:t>
            </a:r>
            <a:r>
              <a:rPr lang="en-GB" sz="3200" dirty="0" err="1" smtClean="0">
                <a:solidFill>
                  <a:srgbClr val="00FFCC"/>
                </a:solidFill>
              </a:rPr>
              <a:t>μελέτη</a:t>
            </a:r>
            <a:r>
              <a:rPr lang="en-GB" sz="3200" dirty="0" smtClean="0">
                <a:solidFill>
                  <a:srgbClr val="00FFCC"/>
                </a:solidFill>
              </a:rPr>
              <a:t> </a:t>
            </a:r>
            <a:r>
              <a:rPr lang="en-GB" sz="3200" dirty="0" err="1" smtClean="0">
                <a:solidFill>
                  <a:srgbClr val="00FFCC"/>
                </a:solidFill>
              </a:rPr>
              <a:t>του</a:t>
            </a:r>
            <a:r>
              <a:rPr lang="en-GB" sz="3200" dirty="0" smtClean="0">
                <a:solidFill>
                  <a:srgbClr val="00FFCC"/>
                </a:solidFill>
              </a:rPr>
              <a:t> </a:t>
            </a:r>
            <a:r>
              <a:rPr lang="en-GB" sz="3200" dirty="0" err="1" smtClean="0">
                <a:solidFill>
                  <a:srgbClr val="00FFCC"/>
                </a:solidFill>
              </a:rPr>
              <a:t>λεξιλογίου</a:t>
            </a:r>
            <a:r>
              <a:rPr lang="en-GB" sz="3200" dirty="0" smtClean="0">
                <a:solidFill>
                  <a:srgbClr val="00FFCC"/>
                </a:solidFill>
              </a:rPr>
              <a:t> </a:t>
            </a:r>
            <a:r>
              <a:rPr lang="en-GB" sz="3200" dirty="0" err="1" smtClean="0">
                <a:solidFill>
                  <a:srgbClr val="00FFCC"/>
                </a:solidFill>
              </a:rPr>
              <a:t>περιθωριακή</a:t>
            </a:r>
            <a:r>
              <a:rPr lang="en-GB" sz="3200" dirty="0" smtClean="0">
                <a:solidFill>
                  <a:srgbClr val="00FFCC"/>
                </a:solidFill>
              </a:rPr>
              <a:t> </a:t>
            </a:r>
            <a:r>
              <a:rPr lang="en-GB" sz="3200" dirty="0" err="1" smtClean="0">
                <a:solidFill>
                  <a:srgbClr val="00FFCC"/>
                </a:solidFill>
              </a:rPr>
              <a:t>αρχικά</a:t>
            </a:r>
            <a:r>
              <a:rPr lang="en-GB" sz="3200" dirty="0" smtClean="0"/>
              <a:t> </a:t>
            </a:r>
            <a:br>
              <a:rPr lang="en-GB" sz="3200" dirty="0" smtClean="0"/>
            </a:br>
            <a:r>
              <a:rPr lang="en-GB" sz="3200" dirty="0" err="1" smtClean="0">
                <a:solidFill>
                  <a:srgbClr val="00FFCC"/>
                </a:solidFill>
              </a:rPr>
              <a:t>στη</a:t>
            </a:r>
            <a:r>
              <a:rPr lang="en-GB" sz="3200" dirty="0" smtClean="0">
                <a:solidFill>
                  <a:srgbClr val="00FFCC"/>
                </a:solidFill>
              </a:rPr>
              <a:t> </a:t>
            </a:r>
            <a:r>
              <a:rPr lang="en-GB" sz="3200" dirty="0" err="1" smtClean="0">
                <a:solidFill>
                  <a:srgbClr val="00FFCC"/>
                </a:solidFill>
              </a:rPr>
              <a:t>σύγχρονη</a:t>
            </a:r>
            <a:r>
              <a:rPr lang="en-GB" sz="3200" dirty="0" smtClean="0">
                <a:solidFill>
                  <a:srgbClr val="00FFCC"/>
                </a:solidFill>
              </a:rPr>
              <a:t> </a:t>
            </a:r>
            <a:r>
              <a:rPr lang="en-GB" sz="3200" dirty="0" err="1" smtClean="0">
                <a:solidFill>
                  <a:srgbClr val="00FFCC"/>
                </a:solidFill>
              </a:rPr>
              <a:t>μελέτη</a:t>
            </a:r>
            <a:r>
              <a:rPr lang="en-GB" sz="3200" dirty="0" smtClean="0">
                <a:solidFill>
                  <a:srgbClr val="00FFCC"/>
                </a:solidFill>
              </a:rPr>
              <a:t> </a:t>
            </a:r>
            <a:r>
              <a:rPr lang="el-GR" sz="3200" dirty="0" smtClean="0">
                <a:solidFill>
                  <a:srgbClr val="00FFCC"/>
                </a:solidFill>
              </a:rPr>
              <a:t>της </a:t>
            </a:r>
            <a:r>
              <a:rPr lang="en-GB" sz="3200" dirty="0" err="1" smtClean="0">
                <a:solidFill>
                  <a:srgbClr val="00FFCC"/>
                </a:solidFill>
              </a:rPr>
              <a:t>παιδικής</a:t>
            </a:r>
            <a:r>
              <a:rPr lang="en-GB" sz="3200" dirty="0" smtClean="0">
                <a:solidFill>
                  <a:srgbClr val="00FFCC"/>
                </a:solidFill>
              </a:rPr>
              <a:t> </a:t>
            </a:r>
            <a:r>
              <a:rPr lang="en-GB" sz="3200" dirty="0" err="1" smtClean="0">
                <a:solidFill>
                  <a:srgbClr val="00FFCC"/>
                </a:solidFill>
              </a:rPr>
              <a:t>γλώσσας</a:t>
            </a:r>
            <a:r>
              <a:rPr lang="en-GB" sz="3200" dirty="0" smtClean="0">
                <a:solidFill>
                  <a:srgbClr val="00FFCC"/>
                </a:solidFill>
              </a:rPr>
              <a:t/>
            </a:r>
            <a:br>
              <a:rPr lang="en-GB" sz="3200" dirty="0" smtClean="0">
                <a:solidFill>
                  <a:srgbClr val="00FFCC"/>
                </a:solidFill>
              </a:rPr>
            </a:br>
            <a:endParaRPr lang="en-GB" sz="3200" dirty="0" smtClean="0">
              <a:solidFill>
                <a:srgbClr val="00FFCC"/>
              </a:solidFill>
            </a:endParaRPr>
          </a:p>
        </p:txBody>
      </p:sp>
      <p:sp>
        <p:nvSpPr>
          <p:cNvPr id="15362" name="Rectangle 2"/>
          <p:cNvSpPr>
            <a:spLocks noGrp="1" noChangeArrowheads="1"/>
          </p:cNvSpPr>
          <p:nvPr>
            <p:ph type="body" idx="1"/>
          </p:nvPr>
        </p:nvSpPr>
        <p:spPr>
          <a:xfrm>
            <a:off x="0" y="1714500"/>
            <a:ext cx="9144000" cy="4857750"/>
          </a:xfrm>
        </p:spPr>
        <p:txBody>
          <a:bodyPr/>
          <a:lstStyle/>
          <a:p>
            <a:pPr eaLnBrk="1" hangingPunct="1">
              <a:lnSpc>
                <a:spcPct val="80000"/>
              </a:lnSpc>
              <a:spcBef>
                <a:spcPts val="700"/>
              </a:spcBef>
              <a:buFont typeface="Wingdings"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t>Το</a:t>
            </a:r>
            <a:r>
              <a:rPr lang="en-GB" sz="2800" b="1" dirty="0" smtClean="0"/>
              <a:t> </a:t>
            </a:r>
            <a:r>
              <a:rPr lang="en-GB" sz="2800" b="1" dirty="0" err="1" smtClean="0"/>
              <a:t>λεξιλόγιο</a:t>
            </a:r>
            <a:r>
              <a:rPr lang="en-GB" sz="2800" b="1" dirty="0" smtClean="0"/>
              <a:t> </a:t>
            </a:r>
            <a:r>
              <a:rPr lang="en-GB" sz="2800" b="1" dirty="0" err="1" smtClean="0"/>
              <a:t>δεν</a:t>
            </a:r>
            <a:r>
              <a:rPr lang="en-GB" sz="2800" b="1" dirty="0" smtClean="0"/>
              <a:t> </a:t>
            </a:r>
            <a:r>
              <a:rPr lang="en-GB" sz="2800" b="1" dirty="0" err="1" smtClean="0"/>
              <a:t>απασχόλησε</a:t>
            </a:r>
            <a:r>
              <a:rPr lang="en-GB" sz="2800" b="1" dirty="0" smtClean="0"/>
              <a:t> </a:t>
            </a:r>
            <a:r>
              <a:rPr lang="en-GB" sz="2800" b="1" dirty="0" err="1" smtClean="0"/>
              <a:t>αρχικά</a:t>
            </a:r>
            <a:r>
              <a:rPr lang="el-GR" sz="2800" b="1" dirty="0" smtClean="0"/>
              <a:t>,</a:t>
            </a:r>
            <a:r>
              <a:rPr lang="en-GB" sz="2800" b="1" dirty="0" smtClean="0"/>
              <a:t> </a:t>
            </a:r>
            <a:r>
              <a:rPr lang="en-GB" sz="2800" b="1" dirty="0" err="1" smtClean="0"/>
              <a:t>γιατί</a:t>
            </a:r>
            <a:r>
              <a:rPr lang="en-GB" sz="2800" b="1" dirty="0" smtClean="0"/>
              <a:t> </a:t>
            </a:r>
            <a:r>
              <a:rPr lang="en-GB" sz="2800" b="1" dirty="0" err="1" smtClean="0"/>
              <a:t>περιθωριακό</a:t>
            </a:r>
            <a:r>
              <a:rPr lang="en-GB" sz="2800" b="1" dirty="0" smtClean="0"/>
              <a:t>  </a:t>
            </a:r>
            <a:r>
              <a:rPr lang="en-GB" sz="2800" b="1" dirty="0" err="1" smtClean="0"/>
              <a:t>στη</a:t>
            </a:r>
            <a:r>
              <a:rPr lang="en-GB" sz="2800" b="1" dirty="0" smtClean="0"/>
              <a:t> </a:t>
            </a:r>
            <a:r>
              <a:rPr lang="en-GB" sz="2800" b="1" dirty="0" err="1" smtClean="0"/>
              <a:t>θεωρία</a:t>
            </a:r>
            <a:r>
              <a:rPr lang="en-GB" sz="2800" b="1" dirty="0" smtClean="0"/>
              <a:t> </a:t>
            </a:r>
            <a:r>
              <a:rPr lang="en-GB" sz="2800" b="1" dirty="0" err="1" smtClean="0"/>
              <a:t>του</a:t>
            </a:r>
            <a:r>
              <a:rPr lang="en-GB" sz="2800" b="1" dirty="0" smtClean="0"/>
              <a:t> </a:t>
            </a:r>
            <a:r>
              <a:rPr lang="en-GB" sz="2800" b="1" dirty="0" err="1" smtClean="0"/>
              <a:t>Τσόμσκι</a:t>
            </a:r>
            <a:r>
              <a:rPr lang="en-GB" sz="2800" b="1" dirty="0" smtClean="0"/>
              <a:t> (</a:t>
            </a:r>
            <a:r>
              <a:rPr lang="en-GB" sz="2800" b="1" dirty="0" err="1" smtClean="0"/>
              <a:t>όπου</a:t>
            </a:r>
            <a:r>
              <a:rPr lang="en-GB" sz="2800" b="1" dirty="0" smtClean="0"/>
              <a:t> </a:t>
            </a:r>
            <a:r>
              <a:rPr lang="en-GB" sz="2800" b="1" dirty="0" err="1" smtClean="0"/>
              <a:t>σημαντική</a:t>
            </a:r>
            <a:r>
              <a:rPr lang="en-GB" sz="2800" b="1" dirty="0" smtClean="0"/>
              <a:t> η </a:t>
            </a:r>
            <a:r>
              <a:rPr lang="en-GB" sz="2800" b="1" dirty="0" err="1" smtClean="0"/>
              <a:t>σύνταξη</a:t>
            </a:r>
            <a:r>
              <a:rPr lang="en-GB" sz="2800" b="1" dirty="0" smtClean="0"/>
              <a:t>).</a:t>
            </a:r>
          </a:p>
          <a:p>
            <a:pPr eaLnBrk="1" hangingPunct="1">
              <a:lnSpc>
                <a:spcPct val="80000"/>
              </a:lnSpc>
              <a:spcBef>
                <a:spcPts val="700"/>
              </a:spcBef>
              <a:buFont typeface="Wingdings"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t>Ωστόσο</a:t>
            </a:r>
            <a:r>
              <a:rPr lang="en-GB" sz="2800" b="1" dirty="0" smtClean="0"/>
              <a:t>, </a:t>
            </a:r>
            <a:r>
              <a:rPr lang="en-GB" sz="2800" b="1" dirty="0" err="1" smtClean="0"/>
              <a:t>μελέτες</a:t>
            </a:r>
            <a:r>
              <a:rPr lang="en-GB" sz="2800" b="1" dirty="0" smtClean="0"/>
              <a:t> </a:t>
            </a:r>
            <a:r>
              <a:rPr lang="en-GB" sz="2800" b="1" dirty="0" err="1" smtClean="0"/>
              <a:t>αρχίζουν</a:t>
            </a:r>
            <a:r>
              <a:rPr lang="en-GB" sz="2800" b="1" dirty="0" smtClean="0"/>
              <a:t> </a:t>
            </a:r>
            <a:r>
              <a:rPr lang="en-GB" sz="2800" b="1" dirty="0" err="1" smtClean="0"/>
              <a:t>τη</a:t>
            </a:r>
            <a:r>
              <a:rPr lang="en-GB" sz="2800" b="1" dirty="0" smtClean="0"/>
              <a:t> </a:t>
            </a:r>
            <a:r>
              <a:rPr lang="en-GB" sz="2800" b="1" dirty="0" err="1" smtClean="0"/>
              <a:t>δεκαετία</a:t>
            </a:r>
            <a:r>
              <a:rPr lang="en-GB" sz="2800" b="1" dirty="0" smtClean="0"/>
              <a:t> </a:t>
            </a:r>
            <a:r>
              <a:rPr lang="en-GB" sz="2800" b="1" dirty="0" err="1" smtClean="0"/>
              <a:t>του</a:t>
            </a:r>
            <a:r>
              <a:rPr lang="en-GB" sz="2800" b="1" dirty="0" smtClean="0"/>
              <a:t> ’70 </a:t>
            </a:r>
            <a:r>
              <a:rPr lang="en-GB" sz="2000" b="1" dirty="0" smtClean="0"/>
              <a:t>(</a:t>
            </a:r>
            <a:r>
              <a:rPr lang="en-GB" sz="2000" b="1" dirty="0" err="1" smtClean="0"/>
              <a:t>βλ</a:t>
            </a:r>
            <a:r>
              <a:rPr lang="en-GB" sz="2000" b="1" dirty="0" smtClean="0"/>
              <a:t>. </a:t>
            </a:r>
            <a:r>
              <a:rPr lang="en-GB" sz="2000" b="1" dirty="0" err="1" smtClean="0"/>
              <a:t>κυρίως</a:t>
            </a:r>
            <a:r>
              <a:rPr lang="en-GB" sz="2000" b="1" dirty="0" smtClean="0"/>
              <a:t> Clark 1973 </a:t>
            </a:r>
            <a:r>
              <a:rPr lang="en-GB" sz="2000" b="1" dirty="0" err="1" smtClean="0"/>
              <a:t>και</a:t>
            </a:r>
            <a:r>
              <a:rPr lang="en-GB" sz="2000" b="1" dirty="0" smtClean="0"/>
              <a:t> </a:t>
            </a:r>
            <a:r>
              <a:rPr lang="en-GB" sz="2000" b="1" dirty="0" err="1" smtClean="0"/>
              <a:t>Νelson</a:t>
            </a:r>
            <a:r>
              <a:rPr lang="en-GB" sz="2000" b="1" dirty="0" smtClean="0"/>
              <a:t> 1973)</a:t>
            </a:r>
            <a:r>
              <a:rPr lang="en-GB" sz="2800" b="1" dirty="0" smtClean="0"/>
              <a:t>, </a:t>
            </a:r>
            <a:r>
              <a:rPr lang="en-GB" sz="2800" b="1" dirty="0" err="1" smtClean="0"/>
              <a:t>δηλ</a:t>
            </a:r>
            <a:r>
              <a:rPr lang="en-GB" sz="2800" b="1" dirty="0" smtClean="0"/>
              <a:t>. </a:t>
            </a:r>
            <a:r>
              <a:rPr lang="en-GB" sz="2800" b="1" dirty="0" err="1" smtClean="0"/>
              <a:t>την</a:t>
            </a:r>
            <a:r>
              <a:rPr lang="en-GB" sz="2800" b="1" dirty="0" smtClean="0"/>
              <a:t> </a:t>
            </a:r>
            <a:r>
              <a:rPr lang="en-GB" sz="2800" b="1" dirty="0" err="1" smtClean="0"/>
              <a:t>πρώτη</a:t>
            </a:r>
            <a:r>
              <a:rPr lang="en-GB" sz="2800" b="1" dirty="0" smtClean="0"/>
              <a:t> </a:t>
            </a:r>
            <a:r>
              <a:rPr lang="en-GB" sz="2800" b="1" dirty="0" err="1" smtClean="0"/>
              <a:t>περίοδο</a:t>
            </a:r>
            <a:r>
              <a:rPr lang="en-GB" sz="2800" b="1" dirty="0" smtClean="0"/>
              <a:t> </a:t>
            </a:r>
            <a:r>
              <a:rPr lang="en-GB" sz="2800" b="1" dirty="0" err="1" smtClean="0"/>
              <a:t>αμφισβήτησης</a:t>
            </a:r>
            <a:r>
              <a:rPr lang="en-GB" sz="2800" b="1" dirty="0" smtClean="0"/>
              <a:t> </a:t>
            </a:r>
            <a:r>
              <a:rPr lang="en-GB" sz="2800" b="1" dirty="0" err="1" smtClean="0"/>
              <a:t>του</a:t>
            </a:r>
            <a:r>
              <a:rPr lang="en-GB" sz="2800" b="1" dirty="0" smtClean="0"/>
              <a:t> </a:t>
            </a:r>
            <a:r>
              <a:rPr lang="en-GB" sz="2800" b="1" dirty="0" err="1" smtClean="0"/>
              <a:t>νατιβισμού</a:t>
            </a:r>
            <a:r>
              <a:rPr lang="en-GB" sz="2800" b="1" dirty="0" smtClean="0"/>
              <a:t> </a:t>
            </a:r>
            <a:r>
              <a:rPr lang="en-GB" sz="2800" b="1" dirty="0" err="1" smtClean="0"/>
              <a:t>και</a:t>
            </a:r>
            <a:r>
              <a:rPr lang="en-GB" sz="2800" b="1" dirty="0" smtClean="0"/>
              <a:t> </a:t>
            </a:r>
            <a:r>
              <a:rPr lang="el-GR" sz="2800" b="1" dirty="0" smtClean="0"/>
              <a:t>επίσης </a:t>
            </a:r>
            <a:r>
              <a:rPr lang="en-GB" sz="2800" b="1" dirty="0" err="1" smtClean="0"/>
              <a:t>στροφής</a:t>
            </a:r>
            <a:r>
              <a:rPr lang="en-GB" sz="2800" b="1" dirty="0" smtClean="0"/>
              <a:t> </a:t>
            </a:r>
            <a:r>
              <a:rPr lang="en-GB" sz="2800" b="1" dirty="0" err="1" smtClean="0"/>
              <a:t>στη</a:t>
            </a:r>
            <a:r>
              <a:rPr lang="en-GB" sz="2800" b="1" dirty="0" smtClean="0"/>
              <a:t> </a:t>
            </a:r>
            <a:r>
              <a:rPr lang="en-GB" sz="2800" b="1" dirty="0" err="1" smtClean="0"/>
              <a:t>μελέτη</a:t>
            </a:r>
            <a:r>
              <a:rPr lang="en-GB" sz="2800" b="1" dirty="0" smtClean="0"/>
              <a:t> </a:t>
            </a:r>
            <a:r>
              <a:rPr lang="el-GR" sz="2800" b="1" dirty="0" smtClean="0"/>
              <a:t>της </a:t>
            </a:r>
            <a:r>
              <a:rPr lang="en-GB" sz="2800" b="1" dirty="0" err="1" smtClean="0"/>
              <a:t>σημασιολογική</a:t>
            </a:r>
            <a:r>
              <a:rPr lang="el-GR" sz="2800" b="1" dirty="0" smtClean="0"/>
              <a:t>ς</a:t>
            </a:r>
            <a:r>
              <a:rPr lang="en-GB" sz="2800" b="1" dirty="0" smtClean="0"/>
              <a:t> </a:t>
            </a:r>
            <a:r>
              <a:rPr lang="en-GB" sz="2800" b="1" dirty="0" err="1" smtClean="0"/>
              <a:t>ανάπτυξη</a:t>
            </a:r>
            <a:r>
              <a:rPr lang="el-GR" sz="2800" b="1" dirty="0" smtClean="0"/>
              <a:t>ς</a:t>
            </a:r>
            <a:r>
              <a:rPr lang="en-GB" sz="2800" b="1" dirty="0" smtClean="0"/>
              <a:t> </a:t>
            </a:r>
            <a:r>
              <a:rPr lang="en-GB" sz="2800" b="1" dirty="0" err="1" smtClean="0"/>
              <a:t>και</a:t>
            </a:r>
            <a:r>
              <a:rPr lang="en-GB" sz="2800" b="1" dirty="0" smtClean="0"/>
              <a:t> </a:t>
            </a:r>
            <a:r>
              <a:rPr lang="en-GB" sz="2800" b="1" dirty="0" err="1" smtClean="0"/>
              <a:t>όχι</a:t>
            </a:r>
            <a:r>
              <a:rPr lang="en-GB" sz="2800" b="1" dirty="0" smtClean="0"/>
              <a:t> </a:t>
            </a:r>
            <a:r>
              <a:rPr lang="en-GB" sz="2800" b="1" dirty="0" err="1" smtClean="0"/>
              <a:t>μόνο</a:t>
            </a:r>
            <a:r>
              <a:rPr lang="en-GB" sz="2800" b="1" dirty="0" smtClean="0"/>
              <a:t> </a:t>
            </a:r>
            <a:r>
              <a:rPr lang="el-GR" sz="2800" b="1" dirty="0" smtClean="0"/>
              <a:t>της </a:t>
            </a:r>
            <a:r>
              <a:rPr lang="en-GB" sz="2800" b="1" dirty="0" err="1" smtClean="0"/>
              <a:t>συντακτική</a:t>
            </a:r>
            <a:r>
              <a:rPr lang="el-GR" sz="2800" b="1" dirty="0" smtClean="0"/>
              <a:t>ς</a:t>
            </a:r>
            <a:r>
              <a:rPr lang="en-GB" sz="2800" b="1" dirty="0" smtClean="0"/>
              <a:t>. </a:t>
            </a:r>
          </a:p>
          <a:p>
            <a:pPr eaLnBrk="1" hangingPunct="1">
              <a:lnSpc>
                <a:spcPct val="80000"/>
              </a:lnSpc>
              <a:spcBef>
                <a:spcPts val="500"/>
              </a:spcBef>
              <a:buFont typeface="Wingdings"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smtClean="0"/>
              <a:t>Η </a:t>
            </a:r>
            <a:r>
              <a:rPr lang="en-GB" sz="2800" b="1" dirty="0" err="1" smtClean="0"/>
              <a:t>στροφή</a:t>
            </a:r>
            <a:r>
              <a:rPr lang="en-GB" sz="2800" b="1" dirty="0" smtClean="0"/>
              <a:t> </a:t>
            </a:r>
            <a:r>
              <a:rPr lang="en-GB" sz="2800" b="1" dirty="0" err="1" smtClean="0"/>
              <a:t>προς</a:t>
            </a:r>
            <a:r>
              <a:rPr lang="en-GB" sz="2800" b="1" dirty="0" smtClean="0"/>
              <a:t> </a:t>
            </a:r>
            <a:r>
              <a:rPr lang="en-GB" sz="2800" b="1" dirty="0" err="1" smtClean="0"/>
              <a:t>τη</a:t>
            </a:r>
            <a:r>
              <a:rPr lang="en-GB" sz="2800" b="1" dirty="0" smtClean="0"/>
              <a:t> </a:t>
            </a:r>
            <a:r>
              <a:rPr lang="en-GB" sz="2800" b="1" dirty="0" err="1" smtClean="0"/>
              <a:t>σημασιολογία</a:t>
            </a:r>
            <a:r>
              <a:rPr lang="en-GB" sz="2800" b="1" dirty="0" smtClean="0"/>
              <a:t> </a:t>
            </a:r>
            <a:r>
              <a:rPr lang="en-GB" sz="2800" b="1" dirty="0" err="1" smtClean="0"/>
              <a:t>επιταχύνεται</a:t>
            </a:r>
            <a:r>
              <a:rPr lang="en-GB" sz="2800" b="1" dirty="0" smtClean="0"/>
              <a:t> </a:t>
            </a:r>
            <a:r>
              <a:rPr lang="en-GB" sz="2800" b="1" dirty="0" err="1" smtClean="0"/>
              <a:t>από</a:t>
            </a:r>
            <a:r>
              <a:rPr lang="en-GB" sz="2800" b="1" dirty="0" smtClean="0"/>
              <a:t> </a:t>
            </a:r>
            <a:r>
              <a:rPr lang="en-GB" sz="2800" b="1" dirty="0" err="1" smtClean="0"/>
              <a:t>εξελίξεις</a:t>
            </a:r>
            <a:r>
              <a:rPr lang="en-GB" sz="2800" b="1" dirty="0" smtClean="0"/>
              <a:t> </a:t>
            </a:r>
            <a:r>
              <a:rPr lang="en-GB" sz="2800" b="1" dirty="0" err="1" smtClean="0"/>
              <a:t>στο</a:t>
            </a:r>
            <a:r>
              <a:rPr lang="en-GB" sz="2800" b="1" dirty="0" smtClean="0"/>
              <a:t> </a:t>
            </a:r>
            <a:r>
              <a:rPr lang="en-GB" sz="2800" b="1" dirty="0" err="1" smtClean="0"/>
              <a:t>εσωτερικό</a:t>
            </a:r>
            <a:r>
              <a:rPr lang="en-GB" sz="2800" b="1" dirty="0" smtClean="0"/>
              <a:t> </a:t>
            </a:r>
            <a:r>
              <a:rPr lang="en-GB" sz="2800" b="1" dirty="0" err="1" smtClean="0"/>
              <a:t>του</a:t>
            </a:r>
            <a:r>
              <a:rPr lang="en-GB" sz="2800" b="1" dirty="0" smtClean="0"/>
              <a:t> </a:t>
            </a:r>
            <a:r>
              <a:rPr lang="en-GB" sz="2800" b="1" dirty="0" err="1" smtClean="0"/>
              <a:t>νατιβιστικού</a:t>
            </a:r>
            <a:r>
              <a:rPr lang="en-GB" sz="2800" b="1" dirty="0" smtClean="0"/>
              <a:t> </a:t>
            </a:r>
            <a:r>
              <a:rPr lang="en-GB" sz="2800" b="1" dirty="0" err="1" smtClean="0"/>
              <a:t>ρεύματος</a:t>
            </a:r>
            <a:r>
              <a:rPr lang="en-GB" sz="2800" b="1" dirty="0" smtClean="0"/>
              <a:t> </a:t>
            </a:r>
            <a:r>
              <a:rPr lang="en-GB" sz="2800" b="1" dirty="0" err="1" smtClean="0"/>
              <a:t>τη</a:t>
            </a:r>
            <a:r>
              <a:rPr lang="en-GB" sz="2800" b="1" dirty="0" smtClean="0"/>
              <a:t> </a:t>
            </a:r>
            <a:r>
              <a:rPr lang="en-GB" sz="2800" b="1" dirty="0" err="1" smtClean="0"/>
              <a:t>δεκαετία</a:t>
            </a:r>
            <a:r>
              <a:rPr lang="en-GB" sz="2800" b="1" dirty="0" smtClean="0"/>
              <a:t> </a:t>
            </a:r>
            <a:r>
              <a:rPr lang="en-GB" sz="2800" b="1" dirty="0" err="1" smtClean="0"/>
              <a:t>του</a:t>
            </a:r>
            <a:r>
              <a:rPr lang="en-GB" sz="2800" b="1" dirty="0" smtClean="0"/>
              <a:t> ’80 </a:t>
            </a:r>
            <a:r>
              <a:rPr lang="en-GB" sz="2000" b="1" dirty="0" smtClean="0"/>
              <a:t>(</a:t>
            </a:r>
            <a:r>
              <a:rPr lang="en-GB" sz="2000" b="1" dirty="0" err="1" smtClean="0"/>
              <a:t>βλ</a:t>
            </a:r>
            <a:r>
              <a:rPr lang="en-GB" sz="2000" b="1" dirty="0" smtClean="0"/>
              <a:t>. Carey 1982, Clark 1993, </a:t>
            </a:r>
            <a:r>
              <a:rPr lang="en-GB" sz="2000" b="1" dirty="0" err="1" smtClean="0"/>
              <a:t>Gleitman</a:t>
            </a:r>
            <a:r>
              <a:rPr lang="en-GB" sz="2000" b="1" dirty="0" smtClean="0"/>
              <a:t> &amp; Landau 1994, </a:t>
            </a:r>
            <a:r>
              <a:rPr lang="en-GB" sz="2000" b="1" dirty="0" err="1" smtClean="0"/>
              <a:t>Βloom</a:t>
            </a:r>
            <a:r>
              <a:rPr lang="en-GB" sz="2000" b="1" dirty="0" smtClean="0"/>
              <a:t> 2000).</a:t>
            </a:r>
            <a:r>
              <a:rPr lang="en-GB" sz="2800" b="1" dirty="0" smtClean="0"/>
              <a:t> </a:t>
            </a:r>
            <a:r>
              <a:rPr lang="en-GB" sz="2800" b="1" dirty="0" err="1" smtClean="0">
                <a:effectLst/>
              </a:rPr>
              <a:t>Ερώτημα</a:t>
            </a:r>
            <a:r>
              <a:rPr lang="en-GB" sz="2800" b="1" dirty="0" smtClean="0">
                <a:effectLst/>
              </a:rPr>
              <a:t>:</a:t>
            </a:r>
            <a:r>
              <a:rPr lang="en-GB" sz="2800" b="1" dirty="0" smtClean="0"/>
              <a:t> </a:t>
            </a:r>
            <a:r>
              <a:rPr lang="en-GB" sz="2800" b="1" dirty="0" err="1" smtClean="0"/>
              <a:t>πώς</a:t>
            </a:r>
            <a:r>
              <a:rPr lang="en-GB" sz="2800" b="1" dirty="0" smtClean="0"/>
              <a:t> </a:t>
            </a:r>
            <a:r>
              <a:rPr lang="en-GB" sz="2800" b="1" dirty="0" err="1" smtClean="0"/>
              <a:t>πυροδοτείται</a:t>
            </a:r>
            <a:r>
              <a:rPr lang="en-GB" sz="2800" b="1" dirty="0" smtClean="0"/>
              <a:t> η </a:t>
            </a:r>
            <a:r>
              <a:rPr lang="en-GB" sz="2800" b="1" dirty="0" err="1" smtClean="0"/>
              <a:t>έμφυτη</a:t>
            </a:r>
            <a:r>
              <a:rPr lang="en-GB" sz="2800" b="1" dirty="0" smtClean="0"/>
              <a:t> </a:t>
            </a:r>
            <a:r>
              <a:rPr lang="en-GB" sz="2800" b="1" dirty="0" err="1" smtClean="0"/>
              <a:t>Καθολική</a:t>
            </a:r>
            <a:r>
              <a:rPr lang="en-GB" sz="2800" b="1" dirty="0" smtClean="0"/>
              <a:t> </a:t>
            </a:r>
            <a:r>
              <a:rPr lang="en-GB" sz="2800" b="1" dirty="0" err="1" smtClean="0"/>
              <a:t>Γραμματική</a:t>
            </a:r>
            <a:r>
              <a:rPr lang="en-GB" sz="2800" b="1" dirty="0" smtClean="0"/>
              <a:t>:  </a:t>
            </a:r>
            <a:r>
              <a:rPr lang="en-GB" sz="2800" b="1" dirty="0" err="1" smtClean="0">
                <a:effectLst/>
              </a:rPr>
              <a:t>Μια</a:t>
            </a:r>
            <a:r>
              <a:rPr lang="en-GB" sz="2800" b="1" dirty="0" smtClean="0">
                <a:effectLst/>
              </a:rPr>
              <a:t> </a:t>
            </a:r>
            <a:r>
              <a:rPr lang="en-GB" sz="2800" b="1" dirty="0" err="1" smtClean="0">
                <a:effectLst/>
              </a:rPr>
              <a:t>απάντηση</a:t>
            </a:r>
            <a:r>
              <a:rPr lang="en-GB" sz="2800" b="1" dirty="0" smtClean="0">
                <a:effectLst/>
              </a:rPr>
              <a:t>:  </a:t>
            </a:r>
            <a:r>
              <a:rPr lang="en-GB" sz="2800" b="1" dirty="0" err="1" smtClean="0"/>
              <a:t>προπαιτούμενο</a:t>
            </a:r>
            <a:r>
              <a:rPr lang="en-GB" sz="2800" b="1" dirty="0" smtClean="0"/>
              <a:t>  η </a:t>
            </a:r>
            <a:r>
              <a:rPr lang="en-GB" sz="2800" b="1" dirty="0" err="1" smtClean="0"/>
              <a:t>ανακάλυψη</a:t>
            </a:r>
            <a:r>
              <a:rPr lang="en-GB" sz="2800" b="1" dirty="0" smtClean="0"/>
              <a:t> </a:t>
            </a:r>
            <a:r>
              <a:rPr lang="en-GB" sz="2800" b="1" dirty="0" err="1" smtClean="0"/>
              <a:t>του</a:t>
            </a:r>
            <a:r>
              <a:rPr lang="en-GB" sz="2800" b="1" dirty="0" smtClean="0"/>
              <a:t> </a:t>
            </a:r>
            <a:r>
              <a:rPr lang="en-GB" sz="2800" b="1" dirty="0" err="1" smtClean="0"/>
              <a:t>νοήματος</a:t>
            </a:r>
            <a:r>
              <a:rPr lang="en-GB" sz="2800" b="1" dirty="0" smtClean="0"/>
              <a:t> </a:t>
            </a:r>
            <a:r>
              <a:rPr lang="en-GB" sz="2800" b="1" dirty="0" err="1" smtClean="0"/>
              <a:t>των</a:t>
            </a:r>
            <a:r>
              <a:rPr lang="en-GB" sz="2800" b="1" dirty="0" smtClean="0"/>
              <a:t> </a:t>
            </a:r>
            <a:r>
              <a:rPr lang="en-GB" sz="2800" b="1" dirty="0" err="1" smtClean="0"/>
              <a:t>πρώτων</a:t>
            </a:r>
            <a:r>
              <a:rPr lang="en-GB" sz="2800" b="1" dirty="0" smtClean="0"/>
              <a:t> </a:t>
            </a:r>
            <a:r>
              <a:rPr lang="en-GB" sz="2800" b="1" dirty="0" err="1" smtClean="0"/>
              <a:t>λέξεων</a:t>
            </a:r>
            <a:r>
              <a:rPr lang="en-GB" sz="2800" b="1" dirty="0" smtClean="0"/>
              <a:t> </a:t>
            </a:r>
            <a:r>
              <a:rPr lang="en-GB" sz="2000" b="1" dirty="0" smtClean="0"/>
              <a:t>(Pinker 1984</a:t>
            </a:r>
            <a:r>
              <a:rPr lang="el-GR" sz="2000" b="1" dirty="0" smtClean="0"/>
              <a:t>,</a:t>
            </a:r>
            <a:r>
              <a:rPr lang="en-GB" sz="2000" b="1" dirty="0" smtClean="0"/>
              <a:t> 1994). </a:t>
            </a:r>
          </a:p>
          <a:p>
            <a:pPr eaLnBrk="1" hangingPunct="1">
              <a:lnSpc>
                <a:spcPct val="80000"/>
              </a:lnSpc>
              <a:spcBef>
                <a:spcPts val="500"/>
              </a:spcBef>
              <a:buFont typeface="Wingdings"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000"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4C1F678-0697-4CAD-8972-08D95EAFB394}"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16</a:t>
            </a:fld>
            <a:endParaRPr lang="en-GB" altLang="el-GR" sz="1200" smtClean="0">
              <a:latin typeface="Arial" panose="020B0604020202020204" pitchFamily="34" charset="0"/>
            </a:endParaRPr>
          </a:p>
        </p:txBody>
      </p:sp>
      <p:sp>
        <p:nvSpPr>
          <p:cNvPr id="16385" name="Rectangle 1"/>
          <p:cNvSpPr>
            <a:spLocks noGrp="1" noChangeArrowheads="1"/>
          </p:cNvSpPr>
          <p:nvPr>
            <p:ph type="body"/>
          </p:nvPr>
        </p:nvSpPr>
        <p:spPr>
          <a:xfrm>
            <a:off x="0" y="0"/>
            <a:ext cx="9144000" cy="6858000"/>
          </a:xfrm>
        </p:spPr>
        <p:txBody>
          <a:bodyPr anchor="t"/>
          <a:lstStyle/>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smtClean="0">
                <a:solidFill>
                  <a:srgbClr val="00FFCC"/>
                </a:solidFill>
              </a:rPr>
              <a:t>Πώς ανακαλύπτουν τα παιδιά</a:t>
            </a:r>
            <a:r>
              <a:rPr lang="el-GR" altLang="el-GR" sz="3200" smtClean="0">
                <a:solidFill>
                  <a:srgbClr val="00FFCC"/>
                </a:solidFill>
              </a:rPr>
              <a:t> </a:t>
            </a:r>
            <a:r>
              <a:rPr lang="en-GB" altLang="el-GR" sz="3200" smtClean="0">
                <a:solidFill>
                  <a:srgbClr val="00FFCC"/>
                </a:solidFill>
              </a:rPr>
              <a:t>το νόημα των λέξεων; </a:t>
            </a: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smtClean="0">
                <a:solidFill>
                  <a:srgbClr val="FFFFFF"/>
                </a:solidFill>
              </a:rPr>
              <a:t>τ</a:t>
            </a:r>
            <a:r>
              <a:rPr lang="en-GB" altLang="el-GR" sz="2800" smtClean="0">
                <a:solidFill>
                  <a:srgbClr val="FFFFFF"/>
                </a:solidFill>
              </a:rPr>
              <a:t>ουλάχιστον τρεις βασικές παραμέτρους </a:t>
            </a:r>
            <a:endParaRPr lang="el-GR" altLang="el-GR" sz="2800" smtClean="0">
              <a:solidFill>
                <a:srgbClr val="FFFFFF"/>
              </a:solidFill>
            </a:endParaRP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000" smtClean="0">
                <a:solidFill>
                  <a:srgbClr val="FFFFFF"/>
                </a:solidFill>
              </a:rPr>
              <a:t>(βλ. και νωρίτερα)</a:t>
            </a: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000"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smtClean="0">
                <a:solidFill>
                  <a:srgbClr val="66FFFF"/>
                </a:solidFill>
              </a:rPr>
              <a:t>Σε τι αναφέρονται οι λέξεις στον κόσμο;</a:t>
            </a:r>
            <a:r>
              <a:rPr lang="en-GB" altLang="el-GR" sz="3200" smtClean="0">
                <a:solidFill>
                  <a:srgbClr val="FFFFFF"/>
                </a:solidFill>
              </a:rPr>
              <a:t>  </a:t>
            </a:r>
            <a:r>
              <a:rPr lang="el-GR" altLang="el-GR" sz="2400" smtClean="0">
                <a:solidFill>
                  <a:srgbClr val="FFFFFF"/>
                </a:solidFill>
              </a:rPr>
              <a:t>(</a:t>
            </a:r>
            <a:r>
              <a:rPr lang="el-GR" altLang="el-GR" sz="2400" u="sng" smtClean="0">
                <a:solidFill>
                  <a:srgbClr val="FFFFFF"/>
                </a:solidFill>
              </a:rPr>
              <a:t>Α</a:t>
            </a:r>
            <a:r>
              <a:rPr lang="en-GB" altLang="el-GR" sz="2400" u="sng" smtClean="0">
                <a:solidFill>
                  <a:srgbClr val="FFFFFF"/>
                </a:solidFill>
              </a:rPr>
              <a:t>ναφορά</a:t>
            </a:r>
            <a:r>
              <a:rPr lang="el-GR" altLang="el-GR" sz="2400" smtClean="0">
                <a:solidFill>
                  <a:srgbClr val="FFFFFF"/>
                </a:solidFill>
              </a:rPr>
              <a:t>) Π.χ. η λέξη </a:t>
            </a:r>
            <a:r>
              <a:rPr lang="el-GR" altLang="el-GR" sz="2400" i="1" smtClean="0">
                <a:solidFill>
                  <a:srgbClr val="FFFFFF"/>
                </a:solidFill>
              </a:rPr>
              <a:t>ρολόι</a:t>
            </a:r>
            <a:r>
              <a:rPr lang="el-GR" altLang="el-GR" sz="2400" smtClean="0">
                <a:solidFill>
                  <a:srgbClr val="FFFFFF"/>
                </a:solidFill>
              </a:rPr>
              <a:t> </a:t>
            </a:r>
            <a:r>
              <a:rPr lang="el-GR" altLang="el-GR" sz="2400" u="sng" smtClean="0">
                <a:solidFill>
                  <a:srgbClr val="FFFFFF"/>
                </a:solidFill>
              </a:rPr>
              <a:t>σε ποια ακριβώς αντικείμενα;</a:t>
            </a:r>
            <a:endParaRPr lang="en-GB" altLang="el-GR" sz="2400" u="sng"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smtClean="0">
                <a:solidFill>
                  <a:srgbClr val="66FFFF"/>
                </a:solidFill>
              </a:rPr>
              <a:t>Μέσω ποιας έννοιας;</a:t>
            </a:r>
            <a:r>
              <a:rPr lang="en-GB" altLang="el-GR" sz="2800" smtClean="0">
                <a:solidFill>
                  <a:srgbClr val="FFFFFF"/>
                </a:solidFill>
              </a:rPr>
              <a:t> </a:t>
            </a:r>
            <a:r>
              <a:rPr lang="el-GR" altLang="el-GR" sz="2400" smtClean="0">
                <a:solidFill>
                  <a:srgbClr val="FFFFFF"/>
                </a:solidFill>
              </a:rPr>
              <a:t>(</a:t>
            </a:r>
            <a:r>
              <a:rPr lang="el-GR" altLang="el-GR" sz="2400" u="sng" smtClean="0">
                <a:solidFill>
                  <a:srgbClr val="FFFFFF"/>
                </a:solidFill>
              </a:rPr>
              <a:t>Υ</a:t>
            </a:r>
            <a:r>
              <a:rPr lang="en-GB" altLang="el-GR" sz="2400" u="sng" smtClean="0">
                <a:solidFill>
                  <a:srgbClr val="FFFFFF"/>
                </a:solidFill>
              </a:rPr>
              <a:t>ποδήλωση</a:t>
            </a:r>
            <a:r>
              <a:rPr lang="el-GR" altLang="el-GR" sz="2400" smtClean="0">
                <a:solidFill>
                  <a:srgbClr val="FFFFFF"/>
                </a:solidFill>
              </a:rPr>
              <a:t>) Ποια η γενική σημασία της λέξης </a:t>
            </a:r>
            <a:r>
              <a:rPr lang="el-GR" altLang="el-GR" sz="2400" i="1" smtClean="0">
                <a:solidFill>
                  <a:srgbClr val="FFFFFF"/>
                </a:solidFill>
              </a:rPr>
              <a:t>ρολόι </a:t>
            </a:r>
            <a:r>
              <a:rPr lang="el-GR" altLang="el-GR" sz="2400" smtClean="0">
                <a:solidFill>
                  <a:srgbClr val="FFFFFF"/>
                </a:solidFill>
              </a:rPr>
              <a:t>που καθορίζει και τις χρήσεις; Δηλ. </a:t>
            </a:r>
            <a:r>
              <a:rPr lang="el-GR" altLang="el-GR" sz="2400" u="sng" smtClean="0">
                <a:solidFill>
                  <a:srgbClr val="FFFFFF"/>
                </a:solidFill>
              </a:rPr>
              <a:t>σε τι μπορεί να αναφερθεί και σε τι όχι;</a:t>
            </a:r>
            <a:r>
              <a:rPr lang="el-GR" altLang="el-GR" sz="2400" smtClean="0">
                <a:solidFill>
                  <a:srgbClr val="FFFFFF"/>
                </a:solidFill>
              </a:rPr>
              <a:t> (Στα ελληνικά περιλαμβάνονται αντικείμενα που στα αγγλικά ονομάζονται με άλλες λέξεις, δηλ. και ρολόι ΔΕΗ και τοίχου και χεριού).</a:t>
            </a:r>
            <a:endParaRPr lang="en-GB" altLang="el-GR" sz="2400" i="1" u="sng"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u="sng" smtClean="0">
                <a:solidFill>
                  <a:srgbClr val="66FFFF"/>
                </a:solidFill>
              </a:rPr>
              <a:t>Ποι</a:t>
            </a:r>
            <a:r>
              <a:rPr lang="el-GR" altLang="el-GR" sz="3200" u="sng" smtClean="0">
                <a:solidFill>
                  <a:srgbClr val="66FFFF"/>
                </a:solidFill>
              </a:rPr>
              <a:t>α</a:t>
            </a:r>
            <a:r>
              <a:rPr lang="en-GB" altLang="el-GR" sz="3200" u="sng" smtClean="0">
                <a:solidFill>
                  <a:srgbClr val="66FFFF"/>
                </a:solidFill>
              </a:rPr>
              <a:t> </a:t>
            </a:r>
            <a:r>
              <a:rPr lang="el-GR" altLang="el-GR" sz="3200" u="sng" smtClean="0">
                <a:solidFill>
                  <a:srgbClr val="66FFFF"/>
                </a:solidFill>
              </a:rPr>
              <a:t>η σχέση μιας </a:t>
            </a:r>
            <a:r>
              <a:rPr lang="en-GB" altLang="el-GR" sz="3200" u="sng" smtClean="0">
                <a:solidFill>
                  <a:srgbClr val="66FFFF"/>
                </a:solidFill>
              </a:rPr>
              <a:t>έννοια</a:t>
            </a:r>
            <a:r>
              <a:rPr lang="el-GR" altLang="el-GR" sz="3200" u="sng" smtClean="0">
                <a:solidFill>
                  <a:srgbClr val="66FFFF"/>
                </a:solidFill>
              </a:rPr>
              <a:t>ς με άλλες </a:t>
            </a:r>
            <a:r>
              <a:rPr lang="en-GB" altLang="el-GR" sz="3200" u="sng" smtClean="0">
                <a:solidFill>
                  <a:srgbClr val="66FFFF"/>
                </a:solidFill>
              </a:rPr>
              <a:t>σε </a:t>
            </a:r>
            <a:r>
              <a:rPr lang="el-GR" altLang="el-GR" sz="3200" u="sng" smtClean="0">
                <a:solidFill>
                  <a:srgbClr val="66FFFF"/>
                </a:solidFill>
              </a:rPr>
              <a:t>ένα</a:t>
            </a:r>
            <a:r>
              <a:rPr lang="en-GB" altLang="el-GR" sz="3200" u="sng" smtClean="0">
                <a:solidFill>
                  <a:srgbClr val="66FFFF"/>
                </a:solidFill>
              </a:rPr>
              <a:t> σύστημα εννοιών;</a:t>
            </a:r>
            <a:r>
              <a:rPr lang="en-GB" altLang="el-GR" sz="2400" smtClean="0">
                <a:solidFill>
                  <a:srgbClr val="FFFFFF"/>
                </a:solidFill>
              </a:rPr>
              <a:t> </a:t>
            </a:r>
            <a:r>
              <a:rPr lang="el-GR" altLang="el-GR" sz="2400" smtClean="0">
                <a:solidFill>
                  <a:srgbClr val="FFFFFF"/>
                </a:solidFill>
              </a:rPr>
              <a:t>(</a:t>
            </a:r>
            <a:r>
              <a:rPr lang="en-GB" altLang="el-GR" sz="2400" u="sng" smtClean="0">
                <a:solidFill>
                  <a:srgbClr val="FFFFFF"/>
                </a:solidFill>
              </a:rPr>
              <a:t>Σημασία</a:t>
            </a:r>
            <a:r>
              <a:rPr lang="el-GR" altLang="el-GR" sz="2400" smtClean="0">
                <a:solidFill>
                  <a:srgbClr val="FFFFFF"/>
                </a:solidFill>
              </a:rPr>
              <a:t>) Π.χ. παρεμφερείς λέξεις όπως οικιακά μικροαντικείμενα </a:t>
            </a:r>
            <a:endParaRPr lang="en-GB" altLang="el-GR" sz="2400" smtClean="0">
              <a:solidFill>
                <a:srgbClr val="FFFFFF"/>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157D351-517F-41DF-ACB1-314EF99CF591}"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17</a:t>
            </a:fld>
            <a:endParaRPr lang="en-GB" altLang="el-GR" sz="1200" smtClean="0">
              <a:latin typeface="Arial" panose="020B0604020202020204" pitchFamily="34" charset="0"/>
            </a:endParaRPr>
          </a:p>
        </p:txBody>
      </p:sp>
      <p:sp>
        <p:nvSpPr>
          <p:cNvPr id="17409" name="Rectangle 1"/>
          <p:cNvSpPr>
            <a:spLocks noGrp="1" noChangeArrowheads="1"/>
          </p:cNvSpPr>
          <p:nvPr>
            <p:ph type="body"/>
          </p:nvPr>
        </p:nvSpPr>
        <p:spPr>
          <a:xfrm>
            <a:off x="0" y="0"/>
            <a:ext cx="9144000" cy="6627813"/>
          </a:xfrm>
        </p:spPr>
        <p:txBody>
          <a:bodyPr anchor="t"/>
          <a:lstStyle/>
          <a:p>
            <a:pPr marL="608013" indent="-608013" eaLnBrk="1" hangingPunct="1">
              <a:lnSpc>
                <a:spcPct val="100000"/>
              </a:lnSpc>
              <a:spcBef>
                <a:spcPts val="800"/>
              </a:spcBef>
              <a:buClr>
                <a:srgbClr val="FFCC00"/>
              </a:buClr>
              <a:buSzPct val="70000"/>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altLang="el-GR" sz="3200" smtClean="0">
                <a:solidFill>
                  <a:srgbClr val="FFFFFF"/>
                </a:solidFill>
              </a:rPr>
              <a:t>Ευρήματα για την ανάπτυξη</a:t>
            </a:r>
            <a:r>
              <a:rPr lang="en-GB" altLang="el-GR" sz="3200" smtClean="0">
                <a:solidFill>
                  <a:srgbClr val="FFFFFF"/>
                </a:solidFill>
              </a:rPr>
              <a:t>:</a:t>
            </a:r>
          </a:p>
          <a:p>
            <a:pPr marL="608013" indent="-608013" algn="l" eaLnBrk="1" hangingPunct="1">
              <a:lnSpc>
                <a:spcPct val="100000"/>
              </a:lnSpc>
              <a:spcBef>
                <a:spcPts val="800"/>
              </a:spcBef>
              <a:buClr>
                <a:srgbClr val="FFCC00"/>
              </a:buClr>
              <a:buSzPct val="70000"/>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GB" altLang="el-GR" sz="3200" smtClean="0">
              <a:solidFill>
                <a:srgbClr val="FFFFFF"/>
              </a:solidFill>
            </a:endParaRPr>
          </a:p>
          <a:p>
            <a:pPr marL="608013" indent="-608013" algn="l" eaLnBrk="1" hangingPunct="1">
              <a:lnSpc>
                <a:spcPct val="100000"/>
              </a:lnSpc>
              <a:spcBef>
                <a:spcPts val="800"/>
              </a:spcBef>
              <a:buClr>
                <a:srgbClr val="FFCC00"/>
              </a:buClr>
              <a:buSzPct val="70000"/>
              <a:buFont typeface="Wingdings" pitchFamily="2"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altLang="el-GR" sz="3200" smtClean="0">
                <a:solidFill>
                  <a:srgbClr val="00FFCC"/>
                </a:solidFill>
              </a:rPr>
              <a:t>Αναφορά </a:t>
            </a:r>
            <a:r>
              <a:rPr lang="en-GB" altLang="el-GR" sz="3000" smtClean="0">
                <a:solidFill>
                  <a:srgbClr val="FFFFFF"/>
                </a:solidFill>
              </a:rPr>
              <a:t>(</a:t>
            </a:r>
            <a:r>
              <a:rPr lang="en-GB" altLang="el-GR" sz="3000" smtClean="0">
                <a:solidFill>
                  <a:srgbClr val="FFCC00"/>
                </a:solidFill>
              </a:rPr>
              <a:t>αρχές </a:t>
            </a:r>
            <a:r>
              <a:rPr lang="el-GR" altLang="el-GR" sz="3000" smtClean="0">
                <a:solidFill>
                  <a:srgbClr val="FFCC00"/>
                </a:solidFill>
              </a:rPr>
              <a:t>2</a:t>
            </a:r>
            <a:r>
              <a:rPr lang="el-GR" altLang="el-GR" sz="3000" baseline="30000" smtClean="0">
                <a:solidFill>
                  <a:srgbClr val="FFCC00"/>
                </a:solidFill>
              </a:rPr>
              <a:t>ου</a:t>
            </a:r>
            <a:r>
              <a:rPr lang="el-GR" altLang="el-GR" sz="3000" smtClean="0">
                <a:solidFill>
                  <a:srgbClr val="FFCC00"/>
                </a:solidFill>
              </a:rPr>
              <a:t> </a:t>
            </a:r>
            <a:r>
              <a:rPr lang="en-GB" altLang="el-GR" sz="3000" smtClean="0">
                <a:solidFill>
                  <a:srgbClr val="FFCC00"/>
                </a:solidFill>
              </a:rPr>
              <a:t>χρόνου ζωής</a:t>
            </a:r>
            <a:r>
              <a:rPr lang="el-GR" altLang="el-GR" sz="3000" smtClean="0">
                <a:solidFill>
                  <a:schemeClr val="bg1"/>
                </a:solidFill>
              </a:rPr>
              <a:t>)</a:t>
            </a:r>
            <a:r>
              <a:rPr lang="el-GR" altLang="el-GR" sz="3000" smtClean="0">
                <a:solidFill>
                  <a:srgbClr val="FFFFFF"/>
                </a:solidFill>
              </a:rPr>
              <a:t>:</a:t>
            </a:r>
            <a:r>
              <a:rPr lang="en-GB" altLang="el-GR" sz="3000" smtClean="0">
                <a:solidFill>
                  <a:srgbClr val="FFFFFF"/>
                </a:solidFill>
              </a:rPr>
              <a:t> οι λέξεις συνδέονται με συγκεκριμένα φαινόμενα</a:t>
            </a:r>
            <a:r>
              <a:rPr lang="el-GR" altLang="el-GR" sz="3000" smtClean="0">
                <a:solidFill>
                  <a:srgbClr val="FFFFFF"/>
                </a:solidFill>
              </a:rPr>
              <a:t>, π.χ. </a:t>
            </a:r>
            <a:r>
              <a:rPr lang="el-GR" altLang="el-GR" sz="3000" i="1" smtClean="0">
                <a:solidFill>
                  <a:srgbClr val="FFFFFF"/>
                </a:solidFill>
              </a:rPr>
              <a:t>γιαγιά</a:t>
            </a:r>
            <a:r>
              <a:rPr lang="el-GR" altLang="el-GR" sz="3000" smtClean="0">
                <a:solidFill>
                  <a:srgbClr val="FFFFFF"/>
                </a:solidFill>
              </a:rPr>
              <a:t> με τη συγκεκριμένη συγγενή του παιδιού.</a:t>
            </a:r>
            <a:endParaRPr lang="en-GB" altLang="el-GR" sz="3000" smtClean="0">
              <a:solidFill>
                <a:srgbClr val="FFFFFF"/>
              </a:solidFill>
            </a:endParaRPr>
          </a:p>
          <a:p>
            <a:pPr marL="608013" indent="-608013" algn="l" eaLnBrk="1" hangingPunct="1">
              <a:lnSpc>
                <a:spcPct val="100000"/>
              </a:lnSpc>
              <a:spcBef>
                <a:spcPts val="800"/>
              </a:spcBef>
              <a:buClr>
                <a:srgbClr val="FFCC00"/>
              </a:buClr>
              <a:buSzPct val="70000"/>
              <a:buFont typeface="Wingdings" pitchFamily="2"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altLang="el-GR" sz="3200" smtClean="0">
                <a:solidFill>
                  <a:srgbClr val="00FFCC"/>
                </a:solidFill>
              </a:rPr>
              <a:t>Υποδήλωση</a:t>
            </a:r>
            <a:r>
              <a:rPr lang="el-GR" altLang="el-GR" sz="3200" smtClean="0">
                <a:solidFill>
                  <a:srgbClr val="00FFCC"/>
                </a:solidFill>
              </a:rPr>
              <a:t>/Έν</a:t>
            </a:r>
            <a:r>
              <a:rPr lang="el-GR" altLang="el-GR" sz="3000" smtClean="0">
                <a:solidFill>
                  <a:srgbClr val="00FFCC"/>
                </a:solidFill>
              </a:rPr>
              <a:t>νοια</a:t>
            </a:r>
            <a:r>
              <a:rPr lang="en-GB" altLang="el-GR" sz="3000" smtClean="0">
                <a:solidFill>
                  <a:srgbClr val="FFFFFF"/>
                </a:solidFill>
              </a:rPr>
              <a:t> (</a:t>
            </a:r>
            <a:r>
              <a:rPr lang="en-GB" altLang="el-GR" sz="3000" smtClean="0">
                <a:solidFill>
                  <a:srgbClr val="FFCC00"/>
                </a:solidFill>
              </a:rPr>
              <a:t>έως τέλος του </a:t>
            </a:r>
            <a:r>
              <a:rPr lang="el-GR" altLang="el-GR" sz="3000" smtClean="0">
                <a:solidFill>
                  <a:srgbClr val="FFCC00"/>
                </a:solidFill>
              </a:rPr>
              <a:t>2</a:t>
            </a:r>
            <a:r>
              <a:rPr lang="el-GR" altLang="el-GR" sz="3000" baseline="30000" smtClean="0">
                <a:solidFill>
                  <a:srgbClr val="FFCC00"/>
                </a:solidFill>
              </a:rPr>
              <a:t>ου</a:t>
            </a:r>
            <a:r>
              <a:rPr lang="el-GR" altLang="el-GR" sz="3000" smtClean="0">
                <a:solidFill>
                  <a:srgbClr val="FFCC00"/>
                </a:solidFill>
              </a:rPr>
              <a:t> </a:t>
            </a:r>
            <a:r>
              <a:rPr lang="en-GB" altLang="el-GR" sz="3000" smtClean="0">
                <a:solidFill>
                  <a:srgbClr val="FFCC00"/>
                </a:solidFill>
              </a:rPr>
              <a:t>χρόνου</a:t>
            </a:r>
            <a:r>
              <a:rPr lang="el-GR" altLang="el-GR" sz="3000" smtClean="0">
                <a:solidFill>
                  <a:schemeClr val="bg1"/>
                </a:solidFill>
              </a:rPr>
              <a:t>):</a:t>
            </a:r>
            <a:r>
              <a:rPr lang="en-GB" altLang="el-GR" sz="3000" smtClean="0">
                <a:solidFill>
                  <a:srgbClr val="FFFFFF"/>
                </a:solidFill>
              </a:rPr>
              <a:t> οι λέξεις χρησιμοποιούνται για ποικίλα φαινόμενα (π.χ. </a:t>
            </a:r>
            <a:r>
              <a:rPr lang="el-GR" altLang="el-GR" sz="3000" i="1" smtClean="0">
                <a:solidFill>
                  <a:srgbClr val="FFFFFF"/>
                </a:solidFill>
              </a:rPr>
              <a:t>γιαγιά </a:t>
            </a:r>
            <a:r>
              <a:rPr lang="el-GR" altLang="el-GR" sz="3000" smtClean="0">
                <a:solidFill>
                  <a:srgbClr val="FFFFFF"/>
                </a:solidFill>
              </a:rPr>
              <a:t>για </a:t>
            </a:r>
            <a:r>
              <a:rPr lang="en-GB" altLang="el-GR" sz="3000" smtClean="0">
                <a:solidFill>
                  <a:srgbClr val="FFFFFF"/>
                </a:solidFill>
              </a:rPr>
              <a:t>όλες </a:t>
            </a:r>
            <a:r>
              <a:rPr lang="el-GR" altLang="el-GR" sz="3000" smtClean="0">
                <a:solidFill>
                  <a:srgbClr val="FFFFFF"/>
                </a:solidFill>
              </a:rPr>
              <a:t>τ</a:t>
            </a:r>
            <a:r>
              <a:rPr lang="en-GB" altLang="el-GR" sz="3000" smtClean="0">
                <a:solidFill>
                  <a:srgbClr val="FFFFFF"/>
                </a:solidFill>
              </a:rPr>
              <a:t>ι</a:t>
            </a:r>
            <a:r>
              <a:rPr lang="el-GR" altLang="el-GR" sz="3000" smtClean="0">
                <a:solidFill>
                  <a:srgbClr val="FFFFFF"/>
                </a:solidFill>
              </a:rPr>
              <a:t>ς</a:t>
            </a:r>
            <a:r>
              <a:rPr lang="en-GB" altLang="el-GR" sz="3000" smtClean="0">
                <a:solidFill>
                  <a:srgbClr val="FFFFFF"/>
                </a:solidFill>
              </a:rPr>
              <a:t> γιαγι</a:t>
            </a:r>
            <a:r>
              <a:rPr lang="el-GR" altLang="el-GR" sz="3000" smtClean="0">
                <a:solidFill>
                  <a:srgbClr val="FFFFFF"/>
                </a:solidFill>
              </a:rPr>
              <a:t>άδες</a:t>
            </a:r>
            <a:r>
              <a:rPr lang="en-GB" altLang="el-GR" sz="3000" smtClean="0">
                <a:solidFill>
                  <a:srgbClr val="FFFFFF"/>
                </a:solidFill>
              </a:rPr>
              <a:t> </a:t>
            </a:r>
            <a:r>
              <a:rPr lang="el-GR" altLang="el-GR" sz="3000" smtClean="0">
                <a:solidFill>
                  <a:srgbClr val="FFFFFF"/>
                </a:solidFill>
              </a:rPr>
              <a:t>ή τις γριές</a:t>
            </a:r>
            <a:r>
              <a:rPr lang="en-GB" altLang="el-GR" sz="3000" smtClean="0">
                <a:solidFill>
                  <a:srgbClr val="FFFFFF"/>
                </a:solidFill>
              </a:rPr>
              <a:t>), δηλ. </a:t>
            </a:r>
            <a:r>
              <a:rPr lang="el-GR" altLang="el-GR" sz="3000" smtClean="0">
                <a:solidFill>
                  <a:srgbClr val="FFFFFF"/>
                </a:solidFill>
              </a:rPr>
              <a:t>γ</a:t>
            </a:r>
            <a:r>
              <a:rPr lang="en-GB" altLang="el-GR" sz="3000" smtClean="0">
                <a:solidFill>
                  <a:srgbClr val="FFFFFF"/>
                </a:solidFill>
              </a:rPr>
              <a:t>ενικευτικά</a:t>
            </a:r>
            <a:r>
              <a:rPr lang="el-GR" altLang="el-GR" sz="3000" smtClean="0">
                <a:solidFill>
                  <a:srgbClr val="FFFFFF"/>
                </a:solidFill>
              </a:rPr>
              <a:t> ως έννοιες</a:t>
            </a:r>
            <a:r>
              <a:rPr lang="en-GB" altLang="el-GR" sz="3000" smtClean="0">
                <a:solidFill>
                  <a:srgbClr val="FFFFFF"/>
                </a:solidFill>
              </a:rPr>
              <a:t>.</a:t>
            </a:r>
          </a:p>
          <a:p>
            <a:pPr marL="608013" indent="-608013" algn="l" eaLnBrk="1" hangingPunct="1">
              <a:lnSpc>
                <a:spcPct val="100000"/>
              </a:lnSpc>
              <a:spcBef>
                <a:spcPts val="800"/>
              </a:spcBef>
              <a:buClr>
                <a:srgbClr val="FFCC00"/>
              </a:buClr>
              <a:buSzPct val="70000"/>
              <a:buFont typeface="Wingdings" pitchFamily="2" charset="2"/>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altLang="el-GR" sz="3200" smtClean="0">
                <a:solidFill>
                  <a:srgbClr val="00FFCC"/>
                </a:solidFill>
              </a:rPr>
              <a:t>Σημασία</a:t>
            </a:r>
            <a:r>
              <a:rPr lang="en-GB" altLang="el-GR" sz="3200" smtClean="0">
                <a:solidFill>
                  <a:srgbClr val="FFFFFF"/>
                </a:solidFill>
              </a:rPr>
              <a:t>  </a:t>
            </a:r>
            <a:r>
              <a:rPr lang="en-GB" altLang="el-GR" sz="3000" smtClean="0">
                <a:solidFill>
                  <a:srgbClr val="FFFFFF"/>
                </a:solidFill>
              </a:rPr>
              <a:t>(</a:t>
            </a:r>
            <a:r>
              <a:rPr lang="en-GB" altLang="el-GR" sz="3000" smtClean="0">
                <a:solidFill>
                  <a:srgbClr val="FFCC00"/>
                </a:solidFill>
              </a:rPr>
              <a:t>αναπτύσσεται κυρίως αργότερα ή και εφ</a:t>
            </a:r>
            <a:r>
              <a:rPr lang="el-GR" altLang="el-GR" sz="3000" smtClean="0">
                <a:solidFill>
                  <a:srgbClr val="FFCC00"/>
                </a:solidFill>
              </a:rPr>
              <a:t>όρου</a:t>
            </a:r>
            <a:r>
              <a:rPr lang="en-GB" altLang="el-GR" sz="3000" smtClean="0">
                <a:solidFill>
                  <a:srgbClr val="FFCC00"/>
                </a:solidFill>
              </a:rPr>
              <a:t> ζωής</a:t>
            </a:r>
            <a:r>
              <a:rPr lang="en-GB" altLang="el-GR" sz="3000" smtClean="0">
                <a:solidFill>
                  <a:srgbClr val="FFFFFF"/>
                </a:solidFill>
              </a:rPr>
              <a:t>)</a:t>
            </a:r>
            <a:r>
              <a:rPr lang="el-GR" altLang="el-GR" sz="3000" smtClean="0">
                <a:solidFill>
                  <a:srgbClr val="FFFFFF"/>
                </a:solidFill>
              </a:rPr>
              <a:t>: π.χ. πότε η γιαγιά ονομάζεται «γριά», «ηλικιωμένη», «κυρία» κ.λπ.</a:t>
            </a:r>
            <a:r>
              <a:rPr lang="en-GB" altLang="el-GR" sz="3000" smtClean="0">
                <a:solidFill>
                  <a:srgbClr val="FFFFFF"/>
                </a:solidFill>
              </a:rPr>
              <a:t> </a:t>
            </a:r>
            <a:r>
              <a:rPr lang="el-GR" altLang="el-GR" sz="3000" smtClean="0">
                <a:solidFill>
                  <a:srgbClr val="FFFFFF"/>
                </a:solidFill>
              </a:rPr>
              <a:t>Τι είδος λέξης είναι;  π.χ.  όρος συγγένειας.</a:t>
            </a:r>
            <a:endParaRPr lang="en-GB" altLang="el-GR" sz="3000" smtClean="0">
              <a:solidFill>
                <a:srgbClr val="FFFFFF"/>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0EB17A6B-55E1-4656-AF64-BE388406A7B2}"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18</a:t>
            </a:fld>
            <a:endParaRPr lang="en-GB" altLang="el-GR" sz="1200" smtClean="0">
              <a:latin typeface="Arial" panose="020B0604020202020204" pitchFamily="34" charset="0"/>
            </a:endParaRPr>
          </a:p>
        </p:txBody>
      </p:sp>
      <p:sp>
        <p:nvSpPr>
          <p:cNvPr id="18433" name="Rectangle 1"/>
          <p:cNvSpPr>
            <a:spLocks noGrp="1" noChangeArrowheads="1"/>
          </p:cNvSpPr>
          <p:nvPr>
            <p:ph type="title"/>
          </p:nvPr>
        </p:nvSpPr>
        <p:spPr>
          <a:xfrm>
            <a:off x="250825" y="0"/>
            <a:ext cx="8569325" cy="1844675"/>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dirty="0" smtClean="0">
                <a:solidFill>
                  <a:srgbClr val="00FFCC"/>
                </a:solidFill>
              </a:rPr>
              <a:t/>
            </a:r>
            <a:br>
              <a:rPr lang="el-GR" sz="2800" dirty="0" smtClean="0">
                <a:solidFill>
                  <a:srgbClr val="00FFCC"/>
                </a:solidFill>
              </a:rPr>
            </a:br>
            <a:r>
              <a:rPr lang="el-GR" sz="3200" u="sng" dirty="0" smtClean="0">
                <a:solidFill>
                  <a:srgbClr val="00FFCC"/>
                </a:solidFill>
              </a:rPr>
              <a:t>Θ</a:t>
            </a:r>
            <a:r>
              <a:rPr lang="en-GB" sz="3200" u="sng" dirty="0" err="1" smtClean="0">
                <a:solidFill>
                  <a:srgbClr val="00FFCC"/>
                </a:solidFill>
              </a:rPr>
              <a:t>εωρητικά</a:t>
            </a:r>
            <a:r>
              <a:rPr lang="en-GB" sz="3200" u="sng" dirty="0" smtClean="0">
                <a:solidFill>
                  <a:srgbClr val="00FFCC"/>
                </a:solidFill>
              </a:rPr>
              <a:t> </a:t>
            </a:r>
            <a:r>
              <a:rPr lang="en-GB" sz="3200" u="sng" dirty="0" err="1" smtClean="0">
                <a:solidFill>
                  <a:srgbClr val="00FFCC"/>
                </a:solidFill>
              </a:rPr>
              <a:t>δύσκολη</a:t>
            </a:r>
            <a:r>
              <a:rPr lang="en-GB" sz="3200" u="sng" dirty="0" smtClean="0">
                <a:solidFill>
                  <a:srgbClr val="00FFCC"/>
                </a:solidFill>
              </a:rPr>
              <a:t> </a:t>
            </a:r>
            <a:r>
              <a:rPr lang="en-GB" sz="3200" u="sng" dirty="0" err="1" smtClean="0">
                <a:solidFill>
                  <a:srgbClr val="00FFCC"/>
                </a:solidFill>
              </a:rPr>
              <a:t>ακόμη</a:t>
            </a:r>
            <a:r>
              <a:rPr lang="en-GB" sz="3200" u="sng" dirty="0" smtClean="0">
                <a:solidFill>
                  <a:srgbClr val="00FFCC"/>
                </a:solidFill>
              </a:rPr>
              <a:t> </a:t>
            </a:r>
            <a:r>
              <a:rPr lang="en-GB" sz="3200" u="sng" dirty="0" err="1" smtClean="0">
                <a:solidFill>
                  <a:srgbClr val="00FFCC"/>
                </a:solidFill>
              </a:rPr>
              <a:t>και</a:t>
            </a:r>
            <a:r>
              <a:rPr lang="en-GB" sz="3200" u="sng" dirty="0" smtClean="0">
                <a:solidFill>
                  <a:srgbClr val="00FFCC"/>
                </a:solidFill>
              </a:rPr>
              <a:t> η </a:t>
            </a:r>
            <a:r>
              <a:rPr lang="en-GB" sz="3200" u="sng" dirty="0" err="1" smtClean="0">
                <a:solidFill>
                  <a:srgbClr val="00FFCC"/>
                </a:solidFill>
              </a:rPr>
              <a:t>αναφορά</a:t>
            </a:r>
            <a:r>
              <a:rPr lang="en-GB" sz="3200" dirty="0" smtClean="0">
                <a:solidFill>
                  <a:srgbClr val="00FFCC"/>
                </a:solidFill>
              </a:rPr>
              <a:t> </a:t>
            </a:r>
            <a:r>
              <a:rPr lang="el-GR" sz="3200" dirty="0" smtClean="0">
                <a:solidFill>
                  <a:srgbClr val="00FFCC"/>
                </a:solidFill>
              </a:rPr>
              <a:t/>
            </a:r>
            <a:br>
              <a:rPr lang="el-GR" sz="3200" dirty="0" smtClean="0">
                <a:solidFill>
                  <a:srgbClr val="00FFCC"/>
                </a:solidFill>
              </a:rPr>
            </a:br>
            <a:r>
              <a:rPr lang="en-GB" sz="3200" dirty="0" err="1" smtClean="0">
                <a:solidFill>
                  <a:srgbClr val="FFCC00"/>
                </a:solidFill>
              </a:rPr>
              <a:t>Υποπροσδιορισμός</a:t>
            </a:r>
            <a:r>
              <a:rPr lang="en-GB" sz="3200" dirty="0" smtClean="0">
                <a:solidFill>
                  <a:srgbClr val="FFCC00"/>
                </a:solidFill>
              </a:rPr>
              <a:t> </a:t>
            </a:r>
            <a:r>
              <a:rPr lang="en-GB" sz="3200" dirty="0" err="1" smtClean="0">
                <a:solidFill>
                  <a:srgbClr val="FFCC00"/>
                </a:solidFill>
              </a:rPr>
              <a:t>της</a:t>
            </a:r>
            <a:r>
              <a:rPr lang="en-GB" sz="3200" dirty="0" smtClean="0">
                <a:solidFill>
                  <a:srgbClr val="FFCC00"/>
                </a:solidFill>
              </a:rPr>
              <a:t> </a:t>
            </a:r>
            <a:r>
              <a:rPr lang="en-GB" sz="3200" dirty="0" err="1" smtClean="0">
                <a:solidFill>
                  <a:srgbClr val="FFCC00"/>
                </a:solidFill>
              </a:rPr>
              <a:t>αναφοράς</a:t>
            </a:r>
            <a:r>
              <a:rPr lang="en-GB" sz="3200" dirty="0" smtClean="0">
                <a:solidFill>
                  <a:srgbClr val="FFCC00"/>
                </a:solidFill>
              </a:rPr>
              <a:t/>
            </a:r>
            <a:br>
              <a:rPr lang="en-GB" sz="3200" dirty="0" smtClean="0">
                <a:solidFill>
                  <a:srgbClr val="FFCC00"/>
                </a:solidFill>
              </a:rPr>
            </a:br>
            <a:r>
              <a:rPr lang="en-GB" sz="3200" dirty="0" err="1" smtClean="0"/>
              <a:t>παλιό</a:t>
            </a:r>
            <a:r>
              <a:rPr lang="en-GB" sz="3200" dirty="0" smtClean="0"/>
              <a:t> </a:t>
            </a:r>
            <a:r>
              <a:rPr lang="en-GB" sz="3200" dirty="0" err="1" smtClean="0"/>
              <a:t>πρόβλημα</a:t>
            </a:r>
            <a:r>
              <a:rPr lang="en-GB" sz="3200" dirty="0" smtClean="0"/>
              <a:t> </a:t>
            </a:r>
            <a:r>
              <a:rPr lang="en-GB" sz="3200" dirty="0" err="1" smtClean="0"/>
              <a:t>της</a:t>
            </a:r>
            <a:r>
              <a:rPr lang="en-GB" sz="3200" dirty="0" smtClean="0"/>
              <a:t> </a:t>
            </a:r>
            <a:r>
              <a:rPr lang="en-GB" sz="3200" dirty="0" err="1" smtClean="0"/>
              <a:t>φιλοσοφίας</a:t>
            </a:r>
            <a:r>
              <a:rPr lang="en-GB" sz="3200" dirty="0" smtClean="0"/>
              <a:t> </a:t>
            </a:r>
            <a:r>
              <a:rPr lang="en-GB" sz="2800" dirty="0" smtClean="0"/>
              <a:t/>
            </a:r>
            <a:br>
              <a:rPr lang="en-GB" sz="2800" dirty="0" smtClean="0"/>
            </a:br>
            <a:r>
              <a:rPr lang="en-GB" sz="2800" dirty="0" smtClean="0">
                <a:solidFill>
                  <a:srgbClr val="00FFCC"/>
                </a:solidFill>
              </a:rPr>
              <a:t>. </a:t>
            </a:r>
          </a:p>
        </p:txBody>
      </p:sp>
      <p:sp>
        <p:nvSpPr>
          <p:cNvPr id="18434" name="Rectangle 2"/>
          <p:cNvSpPr>
            <a:spLocks noGrp="1" noChangeArrowheads="1"/>
          </p:cNvSpPr>
          <p:nvPr>
            <p:ph type="body" idx="1"/>
          </p:nvPr>
        </p:nvSpPr>
        <p:spPr>
          <a:xfrm>
            <a:off x="0" y="1844675"/>
            <a:ext cx="9144000" cy="4799013"/>
          </a:xfrm>
        </p:spPr>
        <p:txBody>
          <a:bodyPr/>
          <a:lstStyle/>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Ό</a:t>
            </a:r>
            <a:r>
              <a:rPr lang="en-GB" altLang="el-GR" sz="2800" b="1" dirty="0" smtClean="0"/>
              <a:t>ταν α</a:t>
            </a:r>
            <a:r>
              <a:rPr lang="en-GB" altLang="el-GR" sz="2800" b="1" dirty="0" err="1" smtClean="0"/>
              <a:t>κούμε</a:t>
            </a:r>
            <a:r>
              <a:rPr lang="en-GB" altLang="el-GR" sz="2800" b="1" dirty="0" smtClean="0"/>
              <a:t> </a:t>
            </a:r>
            <a:r>
              <a:rPr lang="en-GB" altLang="el-GR" sz="2800" b="1" dirty="0" err="1" smtClean="0"/>
              <a:t>λέξεις</a:t>
            </a:r>
            <a:r>
              <a:rPr lang="el-GR" altLang="el-GR" sz="2800" b="1" dirty="0" smtClean="0"/>
              <a:t>, </a:t>
            </a:r>
            <a:r>
              <a:rPr lang="en-GB" altLang="el-GR" sz="2800" b="1" dirty="0" smtClean="0"/>
              <a:t>π.χ. </a:t>
            </a:r>
            <a:r>
              <a:rPr lang="el-GR" altLang="el-GR" sz="2800" b="1" i="1" dirty="0" err="1" smtClean="0">
                <a:solidFill>
                  <a:srgbClr val="99FF99"/>
                </a:solidFill>
              </a:rPr>
              <a:t>γκαβαγκάι</a:t>
            </a:r>
            <a:r>
              <a:rPr lang="el-GR" altLang="el-GR" sz="2800" b="1" i="1" dirty="0" smtClean="0">
                <a:solidFill>
                  <a:srgbClr val="99FF99"/>
                </a:solidFill>
              </a:rPr>
              <a:t>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dirty="0" smtClean="0"/>
              <a:t>κα</a:t>
            </a:r>
            <a:r>
              <a:rPr lang="en-GB" altLang="el-GR" sz="2800" b="1" dirty="0" err="1" smtClean="0"/>
              <a:t>θώς</a:t>
            </a:r>
            <a:r>
              <a:rPr lang="en-GB" altLang="el-GR" sz="2800" b="1" dirty="0" smtClean="0"/>
              <a:t> </a:t>
            </a:r>
            <a:r>
              <a:rPr lang="en-GB" altLang="el-GR" sz="2800" b="1" dirty="0" err="1" smtClean="0"/>
              <a:t>τρέχει</a:t>
            </a:r>
            <a:r>
              <a:rPr lang="en-GB" altLang="el-GR" sz="2800" b="1" dirty="0" smtClean="0"/>
              <a:t> </a:t>
            </a:r>
            <a:r>
              <a:rPr lang="en-GB" altLang="el-GR" sz="2800" b="1" dirty="0" err="1" smtClean="0"/>
              <a:t>έν</a:t>
            </a:r>
            <a:r>
              <a:rPr lang="en-GB" altLang="el-GR" sz="2800" b="1" dirty="0" smtClean="0"/>
              <a:t>ας κυνηγός πίσω από ένα λαγό</a:t>
            </a:r>
            <a:r>
              <a:rPr lang="el-GR" altLang="el-GR" sz="2800" b="1" dirty="0" smtClean="0"/>
              <a:t>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μια ηλιόλουστη μέρα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ή ένας λαγός τρέχει προς έναν έντρομο κύριο </a:t>
            </a:r>
            <a:r>
              <a:rPr lang="el-GR" altLang="el-GR" sz="2000" dirty="0" smtClean="0"/>
              <a:t>(βλ. επόμενη διαφάνεια), </a:t>
            </a:r>
            <a:r>
              <a:rPr lang="en-GB" altLang="el-GR" sz="2000" dirty="0" smtClean="0"/>
              <a:t>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Π</a:t>
            </a:r>
            <a:r>
              <a:rPr lang="en-GB" altLang="el-GR" sz="2800" b="1" dirty="0" err="1" smtClean="0"/>
              <a:t>ώς</a:t>
            </a:r>
            <a:r>
              <a:rPr lang="en-GB" altLang="el-GR" sz="2800" b="1" dirty="0" smtClean="0"/>
              <a:t> μα</a:t>
            </a:r>
            <a:r>
              <a:rPr lang="en-GB" altLang="el-GR" sz="2800" b="1" dirty="0" err="1" smtClean="0"/>
              <a:t>ντεύουμε</a:t>
            </a:r>
            <a:r>
              <a:rPr lang="en-GB" altLang="el-GR" sz="2800" b="1" dirty="0" smtClean="0"/>
              <a:t> </a:t>
            </a:r>
            <a:r>
              <a:rPr lang="en-GB" altLang="el-GR" sz="2800" b="1" dirty="0" err="1" smtClean="0"/>
              <a:t>σε</a:t>
            </a:r>
            <a:r>
              <a:rPr lang="en-GB" altLang="el-GR" sz="2800" b="1" dirty="0" smtClean="0"/>
              <a:t> </a:t>
            </a:r>
            <a:r>
              <a:rPr lang="el-GR" altLang="el-GR" sz="2800" b="1" dirty="0" smtClean="0"/>
              <a:t>τί ακριβώς </a:t>
            </a:r>
            <a:r>
              <a:rPr lang="en-GB" altLang="el-GR" sz="2800" b="1" dirty="0" smtClean="0"/>
              <a:t>ανα</a:t>
            </a:r>
            <a:r>
              <a:rPr lang="en-GB" altLang="el-GR" sz="2800" b="1" dirty="0" err="1" smtClean="0"/>
              <a:t>φέροντ</a:t>
            </a:r>
            <a:r>
              <a:rPr lang="en-GB" altLang="el-GR" sz="2800" b="1" dirty="0" smtClean="0"/>
              <a:t>αι;  </a:t>
            </a:r>
            <a:endParaRPr lang="el-GR" altLang="el-GR" sz="2800"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Φ</a:t>
            </a:r>
            <a:r>
              <a:rPr lang="en-GB" altLang="el-GR" sz="2800" b="1" dirty="0" err="1" smtClean="0"/>
              <a:t>ιλόσοφος</a:t>
            </a:r>
            <a:r>
              <a:rPr lang="en-GB" altLang="el-GR" sz="2800" b="1" dirty="0" smtClean="0"/>
              <a:t> Quine (1960): </a:t>
            </a:r>
            <a:r>
              <a:rPr lang="el-GR" altLang="el-GR" sz="2800" b="1" dirty="0" smtClean="0"/>
              <a:t> όχι εύκολο</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γιατί πιθανές απαντήσεις:</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dirty="0" smtClean="0"/>
              <a:t>Κυνηγός;  Ήλιος; Πόδι λαγού; Ωραία μέρα;  Τρέχει; Μη!, Προσοχή! Φυλάξου!</a:t>
            </a:r>
            <a:endParaRPr lang="en-GB" altLang="el-GR" sz="2800"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400" b="1" dirty="0" smtClean="0"/>
          </a:p>
          <a:p>
            <a:pP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400" dirty="0" smtClean="0"/>
          </a:p>
          <a:p>
            <a:pP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400"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Θέση περιεχομένου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042988" y="1125538"/>
            <a:ext cx="7200900" cy="4895850"/>
          </a:xfrm>
        </p:spPr>
      </p:pic>
      <p:sp>
        <p:nvSpPr>
          <p:cNvPr id="61443" name="Θέση αριθμού διαφάνειας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DF68C19D-3F86-4971-8071-0B9A998C7D16}"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19</a:t>
            </a:fld>
            <a:endParaRPr lang="en-GB" altLang="el-GR" sz="1200" smtClean="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600200"/>
            <a:ext cx="9144000" cy="4524375"/>
          </a:xfrm>
        </p:spPr>
        <p:txBody>
          <a:bodyPr/>
          <a:lstStyle/>
          <a:p>
            <a:pPr algn="ctr">
              <a:buFont typeface="Wingdings" pitchFamily="2" charset="2"/>
              <a:buNone/>
              <a:defRPr/>
            </a:pPr>
            <a:r>
              <a:rPr lang="en-GB" sz="4400" b="1" dirty="0" smtClean="0">
                <a:solidFill>
                  <a:srgbClr val="FFCC00"/>
                </a:solidFill>
              </a:rPr>
              <a:t>ΣΗΜΑΣΙΟΛΟΓΙΚΗ ΑΝΑΠΤΥΞΗ</a:t>
            </a:r>
          </a:p>
          <a:p>
            <a:pPr>
              <a:defRPr/>
            </a:pPr>
            <a:endParaRPr lang="el-GR" dirty="0" smtClean="0"/>
          </a:p>
          <a:p>
            <a:pPr>
              <a:defRPr/>
            </a:pPr>
            <a:endParaRPr lang="el-GR" dirty="0" smtClean="0"/>
          </a:p>
          <a:p>
            <a:pPr>
              <a:defRPr/>
            </a:pPr>
            <a:endParaRPr lang="el-GR" dirty="0" smtClean="0"/>
          </a:p>
          <a:p>
            <a:pPr>
              <a:buFont typeface="Wingdings" pitchFamily="2" charset="2"/>
              <a:buNone/>
              <a:defRPr/>
            </a:pPr>
            <a:r>
              <a:rPr lang="el-GR" sz="2400" b="1" dirty="0" smtClean="0"/>
              <a:t>Οι διαφάνειες αυτές επωφελήθηκαν από τη συμβολή της Α. </a:t>
            </a:r>
            <a:r>
              <a:rPr lang="el-GR" sz="2400" b="1" dirty="0" err="1" smtClean="0"/>
              <a:t>Καρούσου</a:t>
            </a:r>
            <a:endParaRPr lang="el-GR" sz="2400" b="1" dirty="0"/>
          </a:p>
        </p:txBody>
      </p:sp>
      <p:sp>
        <p:nvSpPr>
          <p:cNvPr id="28675" name="3 - Θέση αριθμού διαφάνειας"/>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F2FE8AC4-07AD-4876-981C-2D15E245A2F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a:t>
            </a:fld>
            <a:endParaRPr lang="en-GB" altLang="el-GR" sz="1200" smtClean="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97650"/>
          </a:xfrm>
        </p:spPr>
        <p:txBody>
          <a:bodyPr/>
          <a:lstStyle/>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b="1" u="sng" dirty="0" smtClean="0">
                <a:solidFill>
                  <a:srgbClr val="FFCC00"/>
                </a:solidFill>
              </a:rPr>
              <a:t>Απάντηση νατιβισμού</a:t>
            </a:r>
            <a:r>
              <a:rPr lang="el-GR" altLang="el-GR" b="1" dirty="0" smtClean="0">
                <a:solidFill>
                  <a:srgbClr val="FFCC00"/>
                </a:solidFill>
              </a:rPr>
              <a:t>:</a:t>
            </a:r>
            <a:r>
              <a:rPr lang="en-GB" altLang="el-GR" b="1" dirty="0" smtClean="0"/>
              <a:t>   </a:t>
            </a:r>
            <a:r>
              <a:rPr lang="el-GR" altLang="el-GR" b="1" u="sng" dirty="0" smtClean="0">
                <a:solidFill>
                  <a:srgbClr val="99FF99"/>
                </a:solidFill>
              </a:rPr>
              <a:t>έμφυτη γνώση</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altLang="el-GR" b="1" dirty="0" smtClean="0">
              <a:solidFill>
                <a:srgbClr val="99FF99"/>
              </a:solidFill>
            </a:endParaRP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t>Η γ</a:t>
            </a:r>
            <a:r>
              <a:rPr lang="en-GB" altLang="el-GR" sz="3000" b="1" dirty="0" smtClean="0"/>
              <a:t>ρα</a:t>
            </a:r>
            <a:r>
              <a:rPr lang="en-GB" altLang="el-GR" sz="3000" b="1" dirty="0" err="1" smtClean="0"/>
              <a:t>μμ</a:t>
            </a:r>
            <a:r>
              <a:rPr lang="en-GB" altLang="el-GR" sz="3000" b="1" dirty="0" smtClean="0"/>
              <a:t>ατική μαθαίνεται </a:t>
            </a:r>
            <a:endParaRPr lang="el-GR" altLang="el-GR" sz="3000"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000" b="1" dirty="0" err="1" smtClean="0"/>
              <a:t>μέσω</a:t>
            </a:r>
            <a:r>
              <a:rPr lang="en-GB" altLang="el-GR" sz="3000" b="1" dirty="0" smtClean="0"/>
              <a:t> </a:t>
            </a:r>
            <a:r>
              <a:rPr lang="en-GB" altLang="el-GR" sz="3000" b="1" dirty="0" err="1" smtClean="0"/>
              <a:t>έμφυτ</a:t>
            </a:r>
            <a:r>
              <a:rPr lang="el-GR" altLang="el-GR" sz="3000" b="1" dirty="0" smtClean="0"/>
              <a:t>ων βασικών της αρχών.</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t>Κατ’ αναλογία,</a:t>
            </a:r>
          </a:p>
          <a:p>
            <a:pP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t>	το νόημα των </a:t>
            </a:r>
            <a:r>
              <a:rPr lang="en-GB" altLang="el-GR" sz="3000" b="1" dirty="0" err="1" smtClean="0"/>
              <a:t>λέξεων</a:t>
            </a:r>
            <a:r>
              <a:rPr lang="en-GB" altLang="el-GR" sz="3000" b="1" dirty="0" smtClean="0"/>
              <a:t> μαθα</a:t>
            </a:r>
            <a:r>
              <a:rPr lang="en-GB" altLang="el-GR" sz="3000" b="1" dirty="0" err="1" smtClean="0"/>
              <a:t>ίν</a:t>
            </a:r>
            <a:r>
              <a:rPr lang="el-GR" altLang="el-GR" sz="3000" b="1" dirty="0" smtClean="0"/>
              <a:t>ε</a:t>
            </a:r>
            <a:r>
              <a:rPr lang="en-GB" altLang="el-GR" sz="3000" b="1" dirty="0" smtClean="0"/>
              <a:t>ται </a:t>
            </a:r>
            <a:r>
              <a:rPr lang="en-GB" altLang="el-GR" sz="3000" b="1" dirty="0" err="1" smtClean="0"/>
              <a:t>μέσω</a:t>
            </a:r>
            <a:r>
              <a:rPr lang="en-GB" altLang="el-GR" sz="3000" b="1" dirty="0" smtClean="0"/>
              <a:t> </a:t>
            </a:r>
            <a:r>
              <a:rPr lang="en-GB" altLang="el-GR" sz="3000" b="1" u="sng" dirty="0" err="1" smtClean="0">
                <a:solidFill>
                  <a:srgbClr val="99FF99"/>
                </a:solidFill>
              </a:rPr>
              <a:t>έμφυτων</a:t>
            </a:r>
            <a:r>
              <a:rPr lang="en-GB" altLang="el-GR" sz="3000" b="1" u="sng" dirty="0" smtClean="0">
                <a:solidFill>
                  <a:srgbClr val="99FF99"/>
                </a:solidFill>
              </a:rPr>
              <a:t> α</a:t>
            </a:r>
            <a:r>
              <a:rPr lang="en-GB" altLang="el-GR" sz="3000" b="1" u="sng" dirty="0" err="1" smtClean="0">
                <a:solidFill>
                  <a:srgbClr val="99FF99"/>
                </a:solidFill>
              </a:rPr>
              <a:t>ρχών</a:t>
            </a:r>
            <a:r>
              <a:rPr lang="en-GB" altLang="el-GR" sz="3000" b="1" u="sng" dirty="0" smtClean="0">
                <a:solidFill>
                  <a:srgbClr val="99FF99"/>
                </a:solidFill>
              </a:rPr>
              <a:t> </a:t>
            </a:r>
            <a:r>
              <a:rPr lang="en-GB" altLang="el-GR" sz="3000" b="1" u="sng" dirty="0" err="1" smtClean="0">
                <a:solidFill>
                  <a:srgbClr val="99FF99"/>
                </a:solidFill>
              </a:rPr>
              <a:t>γι</a:t>
            </a:r>
            <a:r>
              <a:rPr lang="en-GB" altLang="el-GR" sz="3000" b="1" u="sng" dirty="0" smtClean="0">
                <a:solidFill>
                  <a:srgbClr val="99FF99"/>
                </a:solidFill>
              </a:rPr>
              <a:t>α τ</a:t>
            </a:r>
            <a:r>
              <a:rPr lang="el-GR" altLang="el-GR" sz="3000" b="1" u="sng" dirty="0" smtClean="0">
                <a:solidFill>
                  <a:srgbClr val="99FF99"/>
                </a:solidFill>
              </a:rPr>
              <a:t>ο πώς σχετίζονται οι λ</a:t>
            </a:r>
            <a:r>
              <a:rPr lang="en-GB" altLang="el-GR" sz="3000" b="1" u="sng" dirty="0" err="1" smtClean="0">
                <a:solidFill>
                  <a:srgbClr val="99FF99"/>
                </a:solidFill>
              </a:rPr>
              <a:t>έξε</a:t>
            </a:r>
            <a:r>
              <a:rPr lang="el-GR" altLang="el-GR" sz="3000" b="1" u="sng" dirty="0" err="1" smtClean="0">
                <a:solidFill>
                  <a:srgbClr val="99FF99"/>
                </a:solidFill>
              </a:rPr>
              <a:t>ις</a:t>
            </a:r>
            <a:r>
              <a:rPr lang="en-GB" altLang="el-GR" sz="3000" b="1" u="sng" dirty="0" smtClean="0">
                <a:solidFill>
                  <a:srgbClr val="99FF99"/>
                </a:solidFill>
              </a:rPr>
              <a:t> </a:t>
            </a:r>
            <a:r>
              <a:rPr lang="en-GB" altLang="el-GR" sz="3000" b="1" u="sng" dirty="0" err="1" smtClean="0">
                <a:solidFill>
                  <a:srgbClr val="99FF99"/>
                </a:solidFill>
              </a:rPr>
              <a:t>με</a:t>
            </a:r>
            <a:r>
              <a:rPr lang="en-GB" altLang="el-GR" sz="3000" b="1" u="sng" dirty="0" smtClean="0">
                <a:solidFill>
                  <a:srgbClr val="99FF99"/>
                </a:solidFill>
              </a:rPr>
              <a:t> </a:t>
            </a:r>
            <a:r>
              <a:rPr lang="en-GB" altLang="el-GR" sz="3000" b="1" u="sng" dirty="0" err="1" smtClean="0">
                <a:solidFill>
                  <a:srgbClr val="99FF99"/>
                </a:solidFill>
              </a:rPr>
              <a:t>τον</a:t>
            </a:r>
            <a:r>
              <a:rPr lang="en-GB" altLang="el-GR" sz="3000" b="1" u="sng" dirty="0" smtClean="0">
                <a:solidFill>
                  <a:srgbClr val="99FF99"/>
                </a:solidFill>
              </a:rPr>
              <a:t> </a:t>
            </a:r>
            <a:r>
              <a:rPr lang="en-GB" altLang="el-GR" sz="3000" b="1" u="sng" dirty="0" err="1" smtClean="0">
                <a:solidFill>
                  <a:srgbClr val="99FF99"/>
                </a:solidFill>
              </a:rPr>
              <a:t>κόσμο</a:t>
            </a:r>
            <a:r>
              <a:rPr lang="en-GB" altLang="el-GR" sz="3000" b="1" dirty="0" smtClean="0"/>
              <a:t> </a:t>
            </a:r>
            <a:r>
              <a:rPr lang="en-GB" altLang="el-GR" sz="2000" dirty="0" smtClean="0"/>
              <a:t>(</a:t>
            </a:r>
            <a:r>
              <a:rPr lang="en-GB" altLang="el-GR" sz="2000" dirty="0" err="1" smtClean="0"/>
              <a:t>Markman</a:t>
            </a:r>
            <a:r>
              <a:rPr lang="en-GB" altLang="el-GR" sz="2000" dirty="0" smtClean="0"/>
              <a:t> 1989)</a:t>
            </a:r>
            <a:r>
              <a:rPr lang="el-GR" altLang="el-GR" sz="2000" b="1" dirty="0" smtClean="0"/>
              <a:t> </a:t>
            </a:r>
            <a:r>
              <a:rPr lang="en-GB" altLang="el-GR" sz="2000" b="1" dirty="0" smtClean="0"/>
              <a:t> </a:t>
            </a:r>
            <a:endParaRPr lang="el-GR" altLang="el-GR" sz="2000"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altLang="el-GR" sz="3000"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t>Αρχές. π</a:t>
            </a:r>
            <a:r>
              <a:rPr lang="en-GB" altLang="el-GR" sz="3000" b="1" dirty="0" smtClean="0"/>
              <a:t>.χ. </a:t>
            </a:r>
            <a:endParaRPr lang="el-GR" altLang="el-GR" sz="3000" b="1" dirty="0" smtClean="0"/>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t> Ο</a:t>
            </a:r>
            <a:r>
              <a:rPr lang="en-GB" altLang="el-GR" sz="3000" b="1" dirty="0" smtClean="0"/>
              <a:t>ι </a:t>
            </a:r>
            <a:r>
              <a:rPr lang="en-GB" altLang="el-GR" sz="3000" b="1" dirty="0" err="1" smtClean="0"/>
              <a:t>λέξεις</a:t>
            </a:r>
            <a:r>
              <a:rPr lang="en-GB" altLang="el-GR" sz="3000" b="1" dirty="0" smtClean="0"/>
              <a:t> </a:t>
            </a:r>
            <a:r>
              <a:rPr lang="en-GB" altLang="el-GR" sz="3000" b="1" dirty="0" err="1" smtClean="0"/>
              <a:t>αναφέρονται</a:t>
            </a:r>
            <a:r>
              <a:rPr lang="en-GB" altLang="el-GR" sz="3000" b="1" dirty="0" smtClean="0"/>
              <a:t> σε ολόκληρα αντικείμενα και όχι σε μέρη τους</a:t>
            </a:r>
            <a:r>
              <a:rPr lang="el-GR" altLang="el-GR" sz="3000" b="1" dirty="0" smtClean="0"/>
              <a:t>  (π.χ. λαγός και όχι ουρά του)</a:t>
            </a: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t> Δ</a:t>
            </a:r>
            <a:r>
              <a:rPr lang="en-GB" altLang="el-GR" sz="3000" b="1" dirty="0" err="1" smtClean="0"/>
              <a:t>εν</a:t>
            </a:r>
            <a:r>
              <a:rPr lang="en-GB" altLang="el-GR" sz="3000" b="1" dirty="0" smtClean="0"/>
              <a:t> </a:t>
            </a:r>
            <a:r>
              <a:rPr lang="en-GB" altLang="el-GR" sz="3000" b="1" dirty="0" err="1" smtClean="0"/>
              <a:t>υπάρχουν</a:t>
            </a:r>
            <a:r>
              <a:rPr lang="en-GB" altLang="el-GR" sz="3000" b="1" dirty="0" smtClean="0"/>
              <a:t> </a:t>
            </a:r>
            <a:r>
              <a:rPr lang="el-GR" altLang="el-GR" sz="3000" b="1" dirty="0" smtClean="0"/>
              <a:t>πραγματικά </a:t>
            </a:r>
            <a:r>
              <a:rPr lang="en-GB" altLang="el-GR" sz="3000" b="1" dirty="0" err="1" smtClean="0"/>
              <a:t>συνώνυμες</a:t>
            </a:r>
            <a:r>
              <a:rPr lang="en-GB" altLang="el-GR" sz="3000" b="1" dirty="0" smtClean="0"/>
              <a:t> </a:t>
            </a:r>
            <a:r>
              <a:rPr lang="en-GB" altLang="el-GR" sz="3000" b="1" dirty="0" err="1" smtClean="0"/>
              <a:t>λέξει</a:t>
            </a:r>
            <a:r>
              <a:rPr lang="el-GR" altLang="el-GR" sz="3000" b="1" dirty="0" smtClean="0"/>
              <a:t>ς κ.λπ.  Επομένως κάθε νέα λέξη πρέπει να έχει άλλο νόημα</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altLang="el-GR" sz="3000" b="1" dirty="0" smtClean="0">
              <a:solidFill>
                <a:srgbClr val="99FF99"/>
              </a:solidFill>
            </a:endParaRP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3000" b="1" dirty="0" smtClean="0">
                <a:solidFill>
                  <a:srgbClr val="99FF99"/>
                </a:solidFill>
              </a:rPr>
              <a:t>Έμφυτες αρχές  αμφισβητούνται όμως σε άλλες θεωρίες</a:t>
            </a:r>
            <a:endParaRPr lang="en-GB" altLang="el-GR" sz="3000" b="1" dirty="0" smtClean="0">
              <a:solidFill>
                <a:srgbClr val="99FF99"/>
              </a:solidFill>
            </a:endParaRPr>
          </a:p>
          <a:p>
            <a:pP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altLang="el-GR" dirty="0" smtClean="0"/>
          </a:p>
          <a:p>
            <a:pPr>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alt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56F8D67-2978-4782-8DB3-8F9368A7BE41}"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21</a:t>
            </a:fld>
            <a:endParaRPr lang="en-GB" altLang="el-GR" sz="1200" smtClean="0">
              <a:latin typeface="Arial" panose="020B0604020202020204" pitchFamily="34" charset="0"/>
            </a:endParaRPr>
          </a:p>
        </p:txBody>
      </p:sp>
      <p:sp>
        <p:nvSpPr>
          <p:cNvPr id="19457" name="Rectangle 1"/>
          <p:cNvSpPr>
            <a:spLocks noGrp="1" noChangeArrowheads="1"/>
          </p:cNvSpPr>
          <p:nvPr>
            <p:ph type="title"/>
          </p:nvPr>
        </p:nvSpPr>
        <p:spPr>
          <a:xfrm>
            <a:off x="457200" y="0"/>
            <a:ext cx="8229600" cy="908050"/>
          </a:xfrm>
        </p:spPr>
        <p:txBody>
          <a:bodyPr/>
          <a:lstStyle/>
          <a:p>
            <a:pPr eaLnBrk="1" hangingPunct="1">
              <a:lnSpc>
                <a:spcPct val="100000"/>
              </a:lnSpc>
              <a:buClr>
                <a:srgbClr val="FFCC00"/>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3200" dirty="0" smtClean="0">
                <a:solidFill>
                  <a:srgbClr val="FFCC00"/>
                </a:solidFill>
              </a:rPr>
              <a:t>Απαντήσεις κονστρουκτιβισμού:</a:t>
            </a:r>
            <a:endParaRPr lang="en-GB" sz="3200" dirty="0" smtClean="0">
              <a:solidFill>
                <a:srgbClr val="FFCC00"/>
              </a:solidFill>
            </a:endParaRPr>
          </a:p>
        </p:txBody>
      </p:sp>
      <p:sp>
        <p:nvSpPr>
          <p:cNvPr id="2" name="Rectangle 2"/>
          <p:cNvSpPr>
            <a:spLocks noGrp="1" noChangeArrowheads="1"/>
          </p:cNvSpPr>
          <p:nvPr>
            <p:ph type="body" idx="1"/>
          </p:nvPr>
        </p:nvSpPr>
        <p:spPr>
          <a:xfrm>
            <a:off x="0" y="836613"/>
            <a:ext cx="9144000" cy="5735637"/>
          </a:xfrm>
        </p:spPr>
        <p:txBody>
          <a:bodyPr/>
          <a:lstStyle/>
          <a:p>
            <a:pPr eaLnBrk="1" hangingPunct="1">
              <a:lnSpc>
                <a:spcPct val="80000"/>
              </a:lnSpc>
              <a:spcBef>
                <a:spcPts val="600"/>
              </a:spcBef>
              <a:buFont typeface="Wingdings" charset="2"/>
              <a:buChar char=""/>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u="sng" dirty="0" smtClean="0">
                <a:solidFill>
                  <a:srgbClr val="FFCC00"/>
                </a:solidFill>
              </a:rPr>
              <a:t>Το πρόβλημα της αναφοράς των λέξεων επιλύεται γιατί </a:t>
            </a:r>
            <a:r>
              <a:rPr lang="el-GR" sz="2800" b="1" u="sng" dirty="0" smtClean="0">
                <a:solidFill>
                  <a:srgbClr val="99FF99"/>
                </a:solidFill>
              </a:rPr>
              <a:t>ενήλικες και παιδιά μπορούν νωρίς στη ζωή να εστιάσουν από κοινού την προσοχή τους σε ένα φαινόμενο και να μαντέψουν τις προθέσεις των άλλων όταν λένε κάτι</a:t>
            </a:r>
            <a:r>
              <a:rPr lang="el-GR" sz="2800" b="1" dirty="0" smtClean="0">
                <a:solidFill>
                  <a:srgbClr val="99FF99"/>
                </a:solidFill>
              </a:rPr>
              <a:t> </a:t>
            </a:r>
            <a:r>
              <a:rPr lang="en-GB" sz="2000" b="1" dirty="0" smtClean="0"/>
              <a:t>(</a:t>
            </a:r>
            <a:r>
              <a:rPr lang="en-GB" sz="2000" b="1" dirty="0" err="1" smtClean="0"/>
              <a:t>Tomasello</a:t>
            </a:r>
            <a:r>
              <a:rPr lang="el-GR" sz="2000" b="1" dirty="0" smtClean="0"/>
              <a:t> </a:t>
            </a:r>
            <a:r>
              <a:rPr lang="en-GB" sz="2000" b="1" dirty="0" smtClean="0"/>
              <a:t>2003). </a:t>
            </a:r>
            <a:r>
              <a:rPr lang="en-GB" sz="2800" b="1" dirty="0" err="1" smtClean="0">
                <a:solidFill>
                  <a:srgbClr val="99FF99"/>
                </a:solidFill>
              </a:rPr>
              <a:t>Δεν</a:t>
            </a:r>
            <a:r>
              <a:rPr lang="en-GB" sz="2800" b="1" dirty="0" smtClean="0">
                <a:solidFill>
                  <a:srgbClr val="99FF99"/>
                </a:solidFill>
              </a:rPr>
              <a:t> </a:t>
            </a:r>
            <a:r>
              <a:rPr lang="en-GB" sz="2800" b="1" dirty="0" err="1" smtClean="0">
                <a:solidFill>
                  <a:srgbClr val="99FF99"/>
                </a:solidFill>
              </a:rPr>
              <a:t>χρειάζεται</a:t>
            </a:r>
            <a:r>
              <a:rPr lang="en-GB" sz="2800" b="1" dirty="0" smtClean="0">
                <a:solidFill>
                  <a:srgbClr val="99FF99"/>
                </a:solidFill>
              </a:rPr>
              <a:t> </a:t>
            </a:r>
            <a:r>
              <a:rPr lang="en-GB" sz="2800" b="1" dirty="0" err="1" smtClean="0">
                <a:solidFill>
                  <a:srgbClr val="99FF99"/>
                </a:solidFill>
              </a:rPr>
              <a:t>να</a:t>
            </a:r>
            <a:r>
              <a:rPr lang="en-GB" sz="2800" b="1" dirty="0" smtClean="0">
                <a:solidFill>
                  <a:srgbClr val="99FF99"/>
                </a:solidFill>
              </a:rPr>
              <a:t> </a:t>
            </a:r>
            <a:r>
              <a:rPr lang="en-GB" sz="2800" b="1" dirty="0" err="1" smtClean="0">
                <a:solidFill>
                  <a:srgbClr val="99FF99"/>
                </a:solidFill>
              </a:rPr>
              <a:t>υποθέσουμε</a:t>
            </a:r>
            <a:r>
              <a:rPr lang="en-GB" sz="2800" b="1" dirty="0" smtClean="0">
                <a:solidFill>
                  <a:srgbClr val="99FF99"/>
                </a:solidFill>
              </a:rPr>
              <a:t> </a:t>
            </a:r>
            <a:r>
              <a:rPr lang="en-GB" sz="2800" b="1" dirty="0" err="1" smtClean="0">
                <a:solidFill>
                  <a:srgbClr val="99FF99"/>
                </a:solidFill>
              </a:rPr>
              <a:t>έμφυτη</a:t>
            </a:r>
            <a:r>
              <a:rPr lang="en-GB" sz="2800" b="1" dirty="0" smtClean="0">
                <a:solidFill>
                  <a:srgbClr val="99FF99"/>
                </a:solidFill>
              </a:rPr>
              <a:t> </a:t>
            </a:r>
            <a:r>
              <a:rPr lang="en-GB" sz="2800" b="1" dirty="0" err="1" smtClean="0">
                <a:solidFill>
                  <a:srgbClr val="99FF99"/>
                </a:solidFill>
              </a:rPr>
              <a:t>γνώση</a:t>
            </a:r>
            <a:endParaRPr lang="en-GB" sz="2800" b="1" dirty="0" smtClean="0">
              <a:solidFill>
                <a:srgbClr val="99FF99"/>
              </a:solidFill>
            </a:endParaRPr>
          </a:p>
          <a:p>
            <a:pPr algn="ctr" eaLnBrk="1" hangingPunct="1">
              <a:lnSpc>
                <a:spcPct val="80000"/>
              </a:lnSpc>
              <a:spcBef>
                <a:spcPts val="600"/>
              </a:spcBef>
              <a:buFont typeface="Wingdings" charset="2"/>
              <a:buChar char=""/>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u="sng" dirty="0" smtClean="0">
                <a:solidFill>
                  <a:srgbClr val="FFCC00"/>
                </a:solidFill>
              </a:rPr>
              <a:t>Οι </a:t>
            </a:r>
            <a:r>
              <a:rPr lang="en-GB" sz="2800" b="1" u="sng" dirty="0" err="1" smtClean="0">
                <a:solidFill>
                  <a:srgbClr val="FFCC00"/>
                </a:solidFill>
              </a:rPr>
              <a:t>αρχές</a:t>
            </a:r>
            <a:r>
              <a:rPr lang="en-GB" sz="2800" b="1" u="sng" dirty="0" smtClean="0">
                <a:solidFill>
                  <a:srgbClr val="FFCC00"/>
                </a:solidFill>
              </a:rPr>
              <a:t> </a:t>
            </a:r>
            <a:r>
              <a:rPr lang="el-GR" sz="2800" b="1" u="sng" dirty="0" smtClean="0">
                <a:solidFill>
                  <a:srgbClr val="99FF99"/>
                </a:solidFill>
              </a:rPr>
              <a:t>για το πώς σχετίζονται οι λέξεις με τον κόσμο </a:t>
            </a:r>
            <a:r>
              <a:rPr lang="en-GB" sz="2800" b="1" u="sng" dirty="0" err="1" smtClean="0">
                <a:solidFill>
                  <a:srgbClr val="FFCC00"/>
                </a:solidFill>
              </a:rPr>
              <a:t>δεν</a:t>
            </a:r>
            <a:r>
              <a:rPr lang="en-GB" sz="2800" b="1" u="sng" dirty="0" smtClean="0">
                <a:solidFill>
                  <a:srgbClr val="FFCC00"/>
                </a:solidFill>
              </a:rPr>
              <a:t> </a:t>
            </a:r>
            <a:r>
              <a:rPr lang="en-GB" sz="2800" b="1" u="sng" dirty="0" err="1" smtClean="0">
                <a:solidFill>
                  <a:srgbClr val="FFCC00"/>
                </a:solidFill>
              </a:rPr>
              <a:t>είναι</a:t>
            </a:r>
            <a:r>
              <a:rPr lang="en-GB" sz="2800" b="1" u="sng" dirty="0" smtClean="0">
                <a:solidFill>
                  <a:srgbClr val="FFCC00"/>
                </a:solidFill>
              </a:rPr>
              <a:t> </a:t>
            </a:r>
            <a:r>
              <a:rPr lang="en-GB" sz="2800" b="1" u="sng" dirty="0" err="1" smtClean="0">
                <a:solidFill>
                  <a:srgbClr val="FFCC00"/>
                </a:solidFill>
              </a:rPr>
              <a:t>έμφυτες</a:t>
            </a:r>
            <a:r>
              <a:rPr lang="en-GB" sz="2800" b="1" u="sng" dirty="0" smtClean="0">
                <a:solidFill>
                  <a:srgbClr val="FFCC00"/>
                </a:solidFill>
              </a:rPr>
              <a:t> </a:t>
            </a:r>
            <a:r>
              <a:rPr lang="en-GB" sz="2800" b="1" u="sng" dirty="0" err="1" smtClean="0">
                <a:solidFill>
                  <a:srgbClr val="FFCC00"/>
                </a:solidFill>
              </a:rPr>
              <a:t>αλλά</a:t>
            </a:r>
            <a:r>
              <a:rPr lang="en-GB" sz="2800" b="1" u="sng" dirty="0" smtClean="0">
                <a:solidFill>
                  <a:srgbClr val="FFCC00"/>
                </a:solidFill>
              </a:rPr>
              <a:t> </a:t>
            </a:r>
            <a:r>
              <a:rPr lang="en-GB" sz="2800" b="1" u="sng" dirty="0" err="1" smtClean="0">
                <a:solidFill>
                  <a:srgbClr val="FFCC00"/>
                </a:solidFill>
              </a:rPr>
              <a:t>οικοδομούνται</a:t>
            </a:r>
            <a:r>
              <a:rPr lang="en-GB" sz="2800" b="1" u="sng" dirty="0" smtClean="0">
                <a:solidFill>
                  <a:srgbClr val="FFCC00"/>
                </a:solidFill>
              </a:rPr>
              <a:t> </a:t>
            </a:r>
            <a:r>
              <a:rPr lang="en-GB" sz="2800" b="1" u="sng" dirty="0" err="1" smtClean="0">
                <a:solidFill>
                  <a:srgbClr val="FFCC00"/>
                </a:solidFill>
              </a:rPr>
              <a:t>με</a:t>
            </a:r>
            <a:r>
              <a:rPr lang="en-GB" sz="2800" b="1" u="sng" dirty="0" smtClean="0">
                <a:solidFill>
                  <a:srgbClr val="FFCC00"/>
                </a:solidFill>
              </a:rPr>
              <a:t> </a:t>
            </a:r>
            <a:r>
              <a:rPr lang="en-GB" sz="2800" b="1" u="sng" dirty="0" err="1" smtClean="0">
                <a:solidFill>
                  <a:srgbClr val="FFCC00"/>
                </a:solidFill>
              </a:rPr>
              <a:t>βάση</a:t>
            </a:r>
            <a:r>
              <a:rPr lang="en-GB" sz="2800" b="1" u="sng" dirty="0" smtClean="0">
                <a:solidFill>
                  <a:srgbClr val="FFCC00"/>
                </a:solidFill>
              </a:rPr>
              <a:t> </a:t>
            </a:r>
            <a:r>
              <a:rPr lang="el-GR" sz="2800" b="1" u="sng" dirty="0" smtClean="0">
                <a:solidFill>
                  <a:srgbClr val="FFCC00"/>
                </a:solidFill>
              </a:rPr>
              <a:t>την </a:t>
            </a:r>
            <a:r>
              <a:rPr lang="en-GB" sz="2800" b="1" u="sng" dirty="0" err="1" smtClean="0">
                <a:solidFill>
                  <a:srgbClr val="FFCC00"/>
                </a:solidFill>
              </a:rPr>
              <a:t>εμπειρία</a:t>
            </a:r>
            <a:r>
              <a:rPr lang="en-GB" sz="2800" b="1" dirty="0" smtClean="0">
                <a:solidFill>
                  <a:srgbClr val="FFCC00"/>
                </a:solidFill>
              </a:rPr>
              <a:t> </a:t>
            </a:r>
            <a:r>
              <a:rPr lang="en-GB" sz="2800" b="1" dirty="0" err="1" smtClean="0">
                <a:solidFill>
                  <a:srgbClr val="99FF99"/>
                </a:solidFill>
              </a:rPr>
              <a:t>και</a:t>
            </a:r>
            <a:r>
              <a:rPr lang="en-GB" sz="2800" b="1" dirty="0" smtClean="0">
                <a:solidFill>
                  <a:srgbClr val="99FF99"/>
                </a:solidFill>
              </a:rPr>
              <a:t> </a:t>
            </a:r>
            <a:r>
              <a:rPr lang="en-GB" sz="2800" b="1" dirty="0" err="1" smtClean="0">
                <a:solidFill>
                  <a:srgbClr val="99FF99"/>
                </a:solidFill>
              </a:rPr>
              <a:t>τροποποιούνται</a:t>
            </a:r>
            <a:r>
              <a:rPr lang="en-GB" sz="2800" b="1" dirty="0" smtClean="0">
                <a:solidFill>
                  <a:srgbClr val="99FF99"/>
                </a:solidFill>
              </a:rPr>
              <a:t> </a:t>
            </a:r>
            <a:r>
              <a:rPr lang="el-GR" sz="2800" b="1" dirty="0" smtClean="0">
                <a:solidFill>
                  <a:srgbClr val="99FF99"/>
                </a:solidFill>
              </a:rPr>
              <a:t>με το χρόνο</a:t>
            </a:r>
            <a:r>
              <a:rPr lang="en-GB" sz="2800" b="1" dirty="0" smtClean="0">
                <a:solidFill>
                  <a:srgbClr val="99FF99"/>
                </a:solidFill>
              </a:rPr>
              <a:t> </a:t>
            </a:r>
            <a:r>
              <a:rPr lang="en-GB" sz="2000" b="1" dirty="0" smtClean="0"/>
              <a:t>(</a:t>
            </a:r>
            <a:r>
              <a:rPr lang="en-GB" sz="2000" b="1" dirty="0" err="1" smtClean="0"/>
              <a:t>Golinkoff</a:t>
            </a:r>
            <a:r>
              <a:rPr lang="en-GB" sz="2000" b="1" dirty="0" smtClean="0"/>
              <a:t>, Hirsh-</a:t>
            </a:r>
            <a:r>
              <a:rPr lang="en-GB" sz="2000" b="1" dirty="0" err="1" smtClean="0"/>
              <a:t>Pasek</a:t>
            </a:r>
            <a:r>
              <a:rPr lang="en-GB" sz="2000" b="1" dirty="0" smtClean="0"/>
              <a:t> &amp; Ηollich1999).</a:t>
            </a:r>
            <a:r>
              <a:rPr lang="el-GR" sz="2000" b="1" dirty="0" smtClean="0"/>
              <a:t>  </a:t>
            </a:r>
            <a:r>
              <a:rPr lang="el-GR" sz="2600" b="1" dirty="0" smtClean="0"/>
              <a:t>Π</a:t>
            </a:r>
            <a:r>
              <a:rPr lang="en-GB" sz="2600" b="1" dirty="0" smtClean="0"/>
              <a:t>.χ.:</a:t>
            </a:r>
          </a:p>
          <a:p>
            <a:pPr marL="760413" lvl="1" indent="-303213" eaLnBrk="1" hangingPunct="1">
              <a:lnSpc>
                <a:spcPct val="80000"/>
              </a:lnSpc>
              <a:spcBef>
                <a:spcPts val="500"/>
              </a:spcBef>
              <a:buFont typeface="Wingdings" charset="2"/>
              <a:buChar char=""/>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600" b="1" dirty="0" smtClean="0"/>
              <a:t>Πρώτη υπόθεση παιδιών ότι </a:t>
            </a:r>
            <a:r>
              <a:rPr lang="en-GB" sz="2600" b="1" dirty="0" err="1" smtClean="0"/>
              <a:t>οι</a:t>
            </a:r>
            <a:r>
              <a:rPr lang="en-GB" sz="2600" b="1" dirty="0" smtClean="0"/>
              <a:t> </a:t>
            </a:r>
            <a:r>
              <a:rPr lang="en-GB" sz="2600" b="1" dirty="0" err="1" smtClean="0"/>
              <a:t>λέξεις</a:t>
            </a:r>
            <a:r>
              <a:rPr lang="en-GB" sz="2600" b="1" dirty="0" smtClean="0"/>
              <a:t> </a:t>
            </a:r>
            <a:r>
              <a:rPr lang="en-GB" sz="2600" b="1" dirty="0" err="1" smtClean="0"/>
              <a:t>αναφέρονται</a:t>
            </a:r>
            <a:r>
              <a:rPr lang="en-GB" sz="2600" b="1" dirty="0" smtClean="0"/>
              <a:t> </a:t>
            </a:r>
            <a:r>
              <a:rPr lang="en-GB" sz="2600" b="1" dirty="0" err="1" smtClean="0"/>
              <a:t>σε</a:t>
            </a:r>
            <a:r>
              <a:rPr lang="en-GB" sz="2600" b="1" dirty="0" smtClean="0"/>
              <a:t> </a:t>
            </a:r>
            <a:r>
              <a:rPr lang="en-GB" sz="2600" b="1" dirty="0" err="1" smtClean="0"/>
              <a:t>αντικείμενα</a:t>
            </a:r>
            <a:r>
              <a:rPr lang="en-GB" sz="2600" b="1" dirty="0" smtClean="0"/>
              <a:t>, </a:t>
            </a:r>
            <a:r>
              <a:rPr lang="en-GB" sz="2600" b="1" dirty="0" err="1" smtClean="0"/>
              <a:t>κατόπιν</a:t>
            </a:r>
            <a:r>
              <a:rPr lang="en-GB" sz="2600" b="1" dirty="0" smtClean="0"/>
              <a:t> </a:t>
            </a:r>
            <a:r>
              <a:rPr lang="en-GB" sz="2600" b="1" dirty="0" err="1" smtClean="0"/>
              <a:t>σε</a:t>
            </a:r>
            <a:r>
              <a:rPr lang="en-GB" sz="2600" b="1" dirty="0" smtClean="0"/>
              <a:t> </a:t>
            </a:r>
            <a:r>
              <a:rPr lang="en-GB" sz="2600" b="1" u="sng" dirty="0" err="1" smtClean="0"/>
              <a:t>ολόκληρα</a:t>
            </a:r>
            <a:r>
              <a:rPr lang="en-GB" sz="2600" b="1" dirty="0" smtClean="0"/>
              <a:t> </a:t>
            </a:r>
            <a:r>
              <a:rPr lang="en-GB" sz="2600" b="1" dirty="0" err="1" smtClean="0"/>
              <a:t>αντικείμενα</a:t>
            </a:r>
            <a:r>
              <a:rPr lang="en-GB" sz="2600" b="1" dirty="0" smtClean="0"/>
              <a:t>, </a:t>
            </a:r>
            <a:r>
              <a:rPr lang="en-GB" sz="2600" b="1" dirty="0" err="1" smtClean="0"/>
              <a:t>αργότερα</a:t>
            </a:r>
            <a:r>
              <a:rPr lang="en-GB" sz="2600" b="1" dirty="0" smtClean="0"/>
              <a:t> η </a:t>
            </a:r>
            <a:r>
              <a:rPr lang="en-GB" sz="2600" b="1" dirty="0" err="1" smtClean="0"/>
              <a:t>αναφορά</a:t>
            </a:r>
            <a:r>
              <a:rPr lang="en-GB" sz="2600" b="1" dirty="0" smtClean="0"/>
              <a:t> </a:t>
            </a:r>
            <a:r>
              <a:rPr lang="en-GB" sz="2600" b="1" dirty="0" err="1" smtClean="0"/>
              <a:t>τους</a:t>
            </a:r>
            <a:r>
              <a:rPr lang="en-GB" sz="2600" b="1" dirty="0" smtClean="0"/>
              <a:t> </a:t>
            </a:r>
            <a:r>
              <a:rPr lang="en-GB" sz="2600" b="1" dirty="0" err="1" smtClean="0"/>
              <a:t>μπορεί</a:t>
            </a:r>
            <a:r>
              <a:rPr lang="en-GB" sz="2600" b="1" dirty="0" smtClean="0"/>
              <a:t> </a:t>
            </a:r>
            <a:r>
              <a:rPr lang="en-GB" sz="2600" b="1" dirty="0" err="1" smtClean="0"/>
              <a:t>να</a:t>
            </a:r>
            <a:r>
              <a:rPr lang="en-GB" sz="2600" b="1" dirty="0" smtClean="0"/>
              <a:t> </a:t>
            </a:r>
            <a:r>
              <a:rPr lang="en-GB" sz="2600" b="1" dirty="0" err="1" smtClean="0"/>
              <a:t>επεκταθεί</a:t>
            </a:r>
            <a:r>
              <a:rPr lang="en-GB" sz="2600" b="1" dirty="0" smtClean="0"/>
              <a:t> </a:t>
            </a:r>
            <a:r>
              <a:rPr lang="en-GB" sz="2600" b="1" dirty="0" err="1" smtClean="0"/>
              <a:t>και</a:t>
            </a:r>
            <a:r>
              <a:rPr lang="en-GB" sz="2600" b="1" dirty="0" smtClean="0"/>
              <a:t> </a:t>
            </a:r>
            <a:r>
              <a:rPr lang="en-GB" sz="2600" b="1" dirty="0" err="1" smtClean="0"/>
              <a:t>σε</a:t>
            </a:r>
            <a:r>
              <a:rPr lang="en-GB" sz="2600" b="1" dirty="0" smtClean="0"/>
              <a:t> </a:t>
            </a:r>
            <a:r>
              <a:rPr lang="en-GB" sz="2600" b="1" u="sng" dirty="0" err="1" smtClean="0"/>
              <a:t>άλλα</a:t>
            </a:r>
            <a:r>
              <a:rPr lang="en-GB" sz="2600" b="1" dirty="0" smtClean="0"/>
              <a:t> </a:t>
            </a:r>
            <a:r>
              <a:rPr lang="en-GB" sz="2600" b="1" dirty="0" err="1" smtClean="0"/>
              <a:t>φαινόμενα</a:t>
            </a:r>
            <a:r>
              <a:rPr lang="en-GB" sz="2600" b="1" dirty="0" smtClean="0"/>
              <a:t> (</a:t>
            </a:r>
            <a:r>
              <a:rPr lang="en-GB" sz="2600" b="1" dirty="0" err="1" smtClean="0"/>
              <a:t>συνιστούν</a:t>
            </a:r>
            <a:r>
              <a:rPr lang="en-GB" sz="2600" b="1" dirty="0" smtClean="0"/>
              <a:t> </a:t>
            </a:r>
            <a:r>
              <a:rPr lang="en-GB" sz="2600" b="1" dirty="0" err="1" smtClean="0"/>
              <a:t>έννοια-γενίκευση</a:t>
            </a:r>
            <a:r>
              <a:rPr lang="en-GB" sz="2600" b="1" dirty="0" smtClean="0"/>
              <a:t>).  </a:t>
            </a:r>
            <a:r>
              <a:rPr lang="el-GR" sz="2600" b="1" dirty="0" smtClean="0"/>
              <a:t>  Το τελευταίο βήμα συμπίπτει με </a:t>
            </a:r>
            <a:r>
              <a:rPr lang="en-GB" sz="2600" b="1" dirty="0" err="1" smtClean="0"/>
              <a:t>αύξηση</a:t>
            </a:r>
            <a:r>
              <a:rPr lang="en-GB" sz="2600" b="1" dirty="0" smtClean="0"/>
              <a:t> </a:t>
            </a:r>
            <a:r>
              <a:rPr lang="en-GB" sz="2600" b="1" dirty="0" err="1" smtClean="0"/>
              <a:t>λεξιλογίου</a:t>
            </a:r>
            <a:r>
              <a:rPr lang="en-GB" sz="2600" b="1" dirty="0" smtClean="0"/>
              <a:t> </a:t>
            </a:r>
            <a:r>
              <a:rPr lang="en-GB" sz="2600" b="1" dirty="0" err="1" smtClean="0"/>
              <a:t>στους</a:t>
            </a:r>
            <a:r>
              <a:rPr lang="en-GB" sz="2600" b="1" dirty="0" smtClean="0"/>
              <a:t> 18 </a:t>
            </a:r>
            <a:r>
              <a:rPr lang="en-GB" sz="2600" b="1" dirty="0" err="1" smtClean="0"/>
              <a:t>μήνες</a:t>
            </a:r>
            <a:r>
              <a:rPr lang="en-GB" sz="2600" b="1" dirty="0" smtClean="0"/>
              <a:t>.  </a:t>
            </a:r>
          </a:p>
          <a:p>
            <a:pPr marL="760413" lvl="1" indent="-303213" eaLnBrk="1" hangingPunct="1">
              <a:lnSpc>
                <a:spcPct val="80000"/>
              </a:lnSpc>
              <a:spcBef>
                <a:spcPts val="500"/>
              </a:spcBef>
              <a:buFont typeface="Wingdings" charset="2"/>
              <a:buChar char=""/>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600" b="1" dirty="0" err="1" smtClean="0"/>
              <a:t>Άλλες</a:t>
            </a:r>
            <a:r>
              <a:rPr lang="en-GB" sz="2600" b="1" dirty="0" smtClean="0"/>
              <a:t> </a:t>
            </a:r>
            <a:r>
              <a:rPr lang="en-GB" sz="2600" b="1" dirty="0" err="1" smtClean="0"/>
              <a:t>υποθέσεις-αρχές</a:t>
            </a:r>
            <a:r>
              <a:rPr lang="el-GR" sz="2600" b="1" dirty="0" smtClean="0"/>
              <a:t> (π.χ. ότι </a:t>
            </a:r>
            <a:r>
              <a:rPr lang="en-GB" sz="2600" b="1" dirty="0" err="1" smtClean="0"/>
              <a:t>μια</a:t>
            </a:r>
            <a:r>
              <a:rPr lang="en-GB" sz="2600" b="1" dirty="0" smtClean="0"/>
              <a:t> </a:t>
            </a:r>
            <a:r>
              <a:rPr lang="en-GB" sz="2600" b="1" dirty="0" err="1" smtClean="0"/>
              <a:t>νέα</a:t>
            </a:r>
            <a:r>
              <a:rPr lang="en-GB" sz="2600" b="1" dirty="0" smtClean="0"/>
              <a:t> </a:t>
            </a:r>
            <a:r>
              <a:rPr lang="en-GB" sz="2600" b="1" dirty="0" err="1" smtClean="0"/>
              <a:t>λέξη</a:t>
            </a:r>
            <a:r>
              <a:rPr lang="en-GB" sz="2600" b="1" dirty="0" smtClean="0"/>
              <a:t> </a:t>
            </a:r>
            <a:r>
              <a:rPr lang="en-GB" sz="2600" b="1" dirty="0" err="1" smtClean="0"/>
              <a:t>δεν</a:t>
            </a:r>
            <a:r>
              <a:rPr lang="en-GB" sz="2600" b="1" dirty="0" smtClean="0"/>
              <a:t> </a:t>
            </a:r>
            <a:r>
              <a:rPr lang="en-GB" sz="2600" b="1" dirty="0" err="1" smtClean="0"/>
              <a:t>αναφέρεται</a:t>
            </a:r>
            <a:r>
              <a:rPr lang="en-GB" sz="2600" b="1" dirty="0" smtClean="0"/>
              <a:t> </a:t>
            </a:r>
            <a:r>
              <a:rPr lang="en-GB" sz="2600" b="1" dirty="0" err="1" smtClean="0"/>
              <a:t>σε</a:t>
            </a:r>
            <a:r>
              <a:rPr lang="en-GB" sz="2600" b="1" dirty="0" smtClean="0"/>
              <a:t> </a:t>
            </a:r>
            <a:r>
              <a:rPr lang="en-GB" sz="2600" b="1" dirty="0" err="1" smtClean="0"/>
              <a:t>κάτι</a:t>
            </a:r>
            <a:r>
              <a:rPr lang="en-GB" sz="2600" b="1" dirty="0" smtClean="0"/>
              <a:t> </a:t>
            </a:r>
            <a:r>
              <a:rPr lang="en-GB" sz="2600" b="1" dirty="0" err="1" smtClean="0"/>
              <a:t>που</a:t>
            </a:r>
            <a:r>
              <a:rPr lang="en-GB" sz="2600" b="1" dirty="0" smtClean="0"/>
              <a:t> </a:t>
            </a:r>
            <a:r>
              <a:rPr lang="en-GB" sz="2600" b="1" dirty="0" err="1" smtClean="0"/>
              <a:t>έχει</a:t>
            </a:r>
            <a:r>
              <a:rPr lang="en-GB" sz="2600" b="1" dirty="0" smtClean="0"/>
              <a:t> </a:t>
            </a:r>
            <a:r>
              <a:rPr lang="en-GB" sz="2600" b="1" dirty="0" err="1" smtClean="0"/>
              <a:t>ήδη</a:t>
            </a:r>
            <a:r>
              <a:rPr lang="en-GB" sz="2600" b="1" dirty="0" smtClean="0"/>
              <a:t> </a:t>
            </a:r>
            <a:r>
              <a:rPr lang="en-GB" sz="2600" b="1" dirty="0" err="1" smtClean="0"/>
              <a:t>ονομαστεί</a:t>
            </a:r>
            <a:r>
              <a:rPr lang="el-GR" sz="2600" b="1" dirty="0" smtClean="0"/>
              <a:t>)</a:t>
            </a:r>
            <a:r>
              <a:rPr lang="en-GB" sz="2600" b="1" dirty="0" smtClean="0"/>
              <a:t> </a:t>
            </a:r>
            <a:r>
              <a:rPr lang="en-GB" sz="2600" b="1" dirty="0" err="1" smtClean="0"/>
              <a:t>οικοδομούνται</a:t>
            </a:r>
            <a:r>
              <a:rPr lang="en-GB" sz="2600" b="1" dirty="0" smtClean="0"/>
              <a:t> </a:t>
            </a:r>
            <a:r>
              <a:rPr lang="en-GB" sz="2600" b="1" dirty="0" err="1" smtClean="0"/>
              <a:t>αργότερα</a:t>
            </a:r>
            <a:r>
              <a:rPr lang="en-GB" sz="2600" b="1" dirty="0" smtClean="0"/>
              <a:t>. </a:t>
            </a:r>
          </a:p>
          <a:p>
            <a:pPr eaLnBrk="1" hangingPunct="1">
              <a:lnSpc>
                <a:spcPct val="80000"/>
              </a:lnSpc>
              <a:spcBef>
                <a:spcPts val="500"/>
              </a:spcBef>
              <a:buFont typeface="Wingdings"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200"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81C83A8-0E01-40FB-8EB9-3A072D1F4317}"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22</a:t>
            </a:fld>
            <a:endParaRPr lang="en-GB" altLang="el-GR" sz="1200" smtClean="0">
              <a:latin typeface="Arial" panose="020B0604020202020204" pitchFamily="34" charset="0"/>
            </a:endParaRPr>
          </a:p>
        </p:txBody>
      </p:sp>
      <p:sp>
        <p:nvSpPr>
          <p:cNvPr id="21505" name="Rectangle 1"/>
          <p:cNvSpPr>
            <a:spLocks noGrp="1" noChangeArrowheads="1"/>
          </p:cNvSpPr>
          <p:nvPr>
            <p:ph type="title"/>
          </p:nvPr>
        </p:nvSpPr>
        <p:spPr>
          <a:xfrm>
            <a:off x="0" y="0"/>
            <a:ext cx="9144000" cy="1417638"/>
          </a:xfrm>
        </p:spPr>
        <p:txBody>
          <a:bodyPr/>
          <a:lstStyle/>
          <a:p>
            <a:pPr eaLnBrk="1" hangingPunct="1">
              <a:lnSpc>
                <a:spcPct val="100000"/>
              </a:lnSpc>
              <a:buClr>
                <a:srgbClr val="FFCC00"/>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smtClean="0">
                <a:solidFill>
                  <a:srgbClr val="FFCC00"/>
                </a:solidFill>
              </a:rPr>
              <a:t>Η </a:t>
            </a:r>
            <a:r>
              <a:rPr lang="el-GR" sz="3200" dirty="0" smtClean="0">
                <a:solidFill>
                  <a:srgbClr val="FFCC00"/>
                </a:solidFill>
              </a:rPr>
              <a:t>ΑΝΑΠΤΥΞΗ ΛΕΞΕΩΝ ΣΤΑ ΠΑΙΔΙΑ</a:t>
            </a:r>
            <a:r>
              <a:rPr lang="en-GB" sz="2800" dirty="0" smtClean="0">
                <a:solidFill>
                  <a:srgbClr val="FFCC00"/>
                </a:solidFill>
              </a:rPr>
              <a:t/>
            </a:r>
            <a:br>
              <a:rPr lang="en-GB" sz="2800" dirty="0" smtClean="0">
                <a:solidFill>
                  <a:srgbClr val="FFCC00"/>
                </a:solidFill>
              </a:rPr>
            </a:br>
            <a:r>
              <a:rPr lang="el-GR" sz="3200" b="0" dirty="0" smtClean="0">
                <a:solidFill>
                  <a:srgbClr val="99FF99"/>
                </a:solidFill>
              </a:rPr>
              <a:t>Κ</a:t>
            </a:r>
            <a:r>
              <a:rPr lang="en-GB" sz="3200" dirty="0" err="1" smtClean="0">
                <a:solidFill>
                  <a:srgbClr val="99FF99"/>
                </a:solidFill>
              </a:rPr>
              <a:t>ατανόηση</a:t>
            </a:r>
            <a:r>
              <a:rPr lang="en-GB" sz="3200" dirty="0" smtClean="0">
                <a:solidFill>
                  <a:srgbClr val="99FF99"/>
                </a:solidFill>
              </a:rPr>
              <a:t> </a:t>
            </a:r>
            <a:r>
              <a:rPr lang="en-GB" sz="3200" dirty="0" err="1" smtClean="0">
                <a:solidFill>
                  <a:srgbClr val="99FF99"/>
                </a:solidFill>
              </a:rPr>
              <a:t>λέξεων</a:t>
            </a:r>
            <a:r>
              <a:rPr lang="en-GB" sz="3200" dirty="0" smtClean="0">
                <a:solidFill>
                  <a:srgbClr val="99FF99"/>
                </a:solidFill>
              </a:rPr>
              <a:t> </a:t>
            </a:r>
            <a:r>
              <a:rPr lang="en-GB" sz="3200" dirty="0" err="1" smtClean="0">
                <a:solidFill>
                  <a:srgbClr val="99FF99"/>
                </a:solidFill>
              </a:rPr>
              <a:t>αρχίζει</a:t>
            </a:r>
            <a:r>
              <a:rPr lang="en-GB" sz="3200" dirty="0" smtClean="0">
                <a:solidFill>
                  <a:srgbClr val="99FF99"/>
                </a:solidFill>
              </a:rPr>
              <a:t> </a:t>
            </a:r>
            <a:r>
              <a:rPr lang="en-GB" sz="3200" dirty="0" err="1" smtClean="0">
                <a:solidFill>
                  <a:srgbClr val="99FF99"/>
                </a:solidFill>
              </a:rPr>
              <a:t>νωρίτερα</a:t>
            </a:r>
            <a:r>
              <a:rPr lang="en-GB" sz="3200" dirty="0" smtClean="0">
                <a:solidFill>
                  <a:srgbClr val="99FF99"/>
                </a:solidFill>
              </a:rPr>
              <a:t> </a:t>
            </a:r>
            <a:r>
              <a:rPr lang="en-GB" sz="3200" dirty="0" err="1" smtClean="0">
                <a:solidFill>
                  <a:srgbClr val="99FF99"/>
                </a:solidFill>
              </a:rPr>
              <a:t>από</a:t>
            </a:r>
            <a:r>
              <a:rPr lang="en-GB" sz="3200" dirty="0" smtClean="0">
                <a:solidFill>
                  <a:srgbClr val="99FF99"/>
                </a:solidFill>
              </a:rPr>
              <a:t> </a:t>
            </a:r>
            <a:r>
              <a:rPr lang="el-GR" sz="3200" dirty="0" smtClean="0">
                <a:solidFill>
                  <a:srgbClr val="99FF99"/>
                </a:solidFill>
              </a:rPr>
              <a:t>χρήση τους </a:t>
            </a:r>
            <a:endParaRPr lang="en-GB" sz="3200" dirty="0" smtClean="0">
              <a:solidFill>
                <a:srgbClr val="99FF99"/>
              </a:solidFill>
            </a:endParaRPr>
          </a:p>
        </p:txBody>
      </p:sp>
      <p:sp>
        <p:nvSpPr>
          <p:cNvPr id="21506" name="Rectangle 2"/>
          <p:cNvSpPr>
            <a:spLocks noGrp="1" noChangeArrowheads="1"/>
          </p:cNvSpPr>
          <p:nvPr>
            <p:ph type="body" idx="1"/>
          </p:nvPr>
        </p:nvSpPr>
        <p:spPr>
          <a:xfrm>
            <a:off x="0" y="1557338"/>
            <a:ext cx="9144000" cy="5300662"/>
          </a:xfrm>
        </p:spPr>
        <p:txBody>
          <a:bodyPr/>
          <a:lstStyle/>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solidFill>
                  <a:srgbClr val="FFFF66"/>
                </a:solidFill>
              </a:rPr>
              <a:t>Α</a:t>
            </a:r>
            <a:r>
              <a:rPr lang="en-GB" sz="2800" b="1" dirty="0" err="1" smtClean="0">
                <a:solidFill>
                  <a:srgbClr val="FFFF66"/>
                </a:solidFill>
              </a:rPr>
              <a:t>ρχές</a:t>
            </a:r>
            <a:r>
              <a:rPr lang="en-GB" sz="2800" b="1" dirty="0" smtClean="0">
                <a:solidFill>
                  <a:srgbClr val="FFFF66"/>
                </a:solidFill>
              </a:rPr>
              <a:t> </a:t>
            </a:r>
            <a:r>
              <a:rPr lang="en-GB" sz="2800" b="1" dirty="0" err="1" smtClean="0">
                <a:solidFill>
                  <a:srgbClr val="FFFF66"/>
                </a:solidFill>
              </a:rPr>
              <a:t>του</a:t>
            </a:r>
            <a:r>
              <a:rPr lang="en-GB" sz="2800" b="1" dirty="0" smtClean="0">
                <a:solidFill>
                  <a:srgbClr val="FFFF66"/>
                </a:solidFill>
              </a:rPr>
              <a:t> </a:t>
            </a:r>
            <a:r>
              <a:rPr lang="el-GR" sz="2800" b="1" dirty="0" smtClean="0">
                <a:solidFill>
                  <a:srgbClr val="FFFF66"/>
                </a:solidFill>
              </a:rPr>
              <a:t>2</a:t>
            </a:r>
            <a:r>
              <a:rPr lang="el-GR" sz="2800" b="1" baseline="30000" dirty="0" smtClean="0">
                <a:solidFill>
                  <a:srgbClr val="FFFF66"/>
                </a:solidFill>
              </a:rPr>
              <a:t>ου</a:t>
            </a:r>
            <a:r>
              <a:rPr lang="el-GR" sz="2800" b="1" dirty="0" smtClean="0">
                <a:solidFill>
                  <a:srgbClr val="FFFF66"/>
                </a:solidFill>
              </a:rPr>
              <a:t> </a:t>
            </a:r>
            <a:r>
              <a:rPr lang="en-GB" sz="2800" b="1" dirty="0" err="1" smtClean="0">
                <a:solidFill>
                  <a:srgbClr val="FFFF66"/>
                </a:solidFill>
              </a:rPr>
              <a:t>εξαμήνου</a:t>
            </a:r>
            <a:r>
              <a:rPr lang="en-GB" sz="2800" b="1" dirty="0" smtClean="0">
                <a:solidFill>
                  <a:srgbClr val="FFFF66"/>
                </a:solidFill>
              </a:rPr>
              <a:t> </a:t>
            </a:r>
            <a:r>
              <a:rPr lang="en-GB" sz="2800" b="1" dirty="0" err="1" smtClean="0">
                <a:solidFill>
                  <a:srgbClr val="FFFF66"/>
                </a:solidFill>
              </a:rPr>
              <a:t>της</a:t>
            </a:r>
            <a:r>
              <a:rPr lang="en-GB" sz="2800" b="1" dirty="0" smtClean="0">
                <a:solidFill>
                  <a:srgbClr val="FFFF66"/>
                </a:solidFill>
              </a:rPr>
              <a:t> </a:t>
            </a:r>
            <a:r>
              <a:rPr lang="en-GB" sz="2800" b="1" dirty="0" err="1" smtClean="0">
                <a:solidFill>
                  <a:srgbClr val="FFFF66"/>
                </a:solidFill>
              </a:rPr>
              <a:t>ζωής</a:t>
            </a:r>
            <a:endParaRPr lang="en-GB" sz="2800" b="1" dirty="0" smtClean="0">
              <a:solidFill>
                <a:srgbClr val="FFFF66"/>
              </a:solidFill>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Το παιδί </a:t>
            </a:r>
            <a:r>
              <a:rPr lang="el-GR" sz="2800" b="1" dirty="0" smtClean="0">
                <a:solidFill>
                  <a:srgbClr val="99FF99"/>
                </a:solidFill>
              </a:rPr>
              <a:t>αντιδρά σε λίγες λέξεις</a:t>
            </a:r>
            <a:r>
              <a:rPr lang="el-GR" sz="2800" b="1" dirty="0" smtClean="0"/>
              <a:t>, </a:t>
            </a:r>
            <a:r>
              <a:rPr lang="en-GB" sz="2800" b="1" dirty="0" err="1" smtClean="0"/>
              <a:t>συνήθως</a:t>
            </a:r>
            <a:r>
              <a:rPr lang="en-GB" sz="2800" b="1" dirty="0" smtClean="0"/>
              <a:t> </a:t>
            </a:r>
            <a:r>
              <a:rPr lang="en-GB" sz="2800" b="1" dirty="0" err="1" smtClean="0"/>
              <a:t>το</a:t>
            </a:r>
            <a:r>
              <a:rPr lang="en-GB" sz="2800" b="1" dirty="0" smtClean="0"/>
              <a:t> </a:t>
            </a:r>
            <a:r>
              <a:rPr lang="en-GB" sz="2800" b="1" dirty="0" err="1" smtClean="0"/>
              <a:t>όνομά</a:t>
            </a:r>
            <a:r>
              <a:rPr lang="en-GB" sz="2800" b="1" dirty="0" smtClean="0"/>
              <a:t> </a:t>
            </a:r>
            <a:r>
              <a:rPr lang="en-GB" sz="2800" b="1" dirty="0" err="1" smtClean="0"/>
              <a:t>του</a:t>
            </a:r>
            <a:r>
              <a:rPr lang="en-GB" sz="2800" b="1" dirty="0" smtClean="0"/>
              <a:t>.  </a:t>
            </a: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solidFill>
                  <a:srgbClr val="99FF99"/>
                </a:solidFill>
              </a:rPr>
              <a:t>Καταν</a:t>
            </a:r>
            <a:r>
              <a:rPr lang="el-GR" sz="2800" b="1" dirty="0" smtClean="0">
                <a:solidFill>
                  <a:srgbClr val="99FF99"/>
                </a:solidFill>
              </a:rPr>
              <a:t>οεί το </a:t>
            </a:r>
            <a:r>
              <a:rPr lang="en-GB" sz="2800" b="1" dirty="0" err="1" smtClean="0">
                <a:solidFill>
                  <a:srgbClr val="99FF99"/>
                </a:solidFill>
              </a:rPr>
              <a:t>σκοπ</a:t>
            </a:r>
            <a:r>
              <a:rPr lang="el-GR" sz="2800" b="1" dirty="0" smtClean="0">
                <a:solidFill>
                  <a:srgbClr val="99FF99"/>
                </a:solidFill>
              </a:rPr>
              <a:t>ό</a:t>
            </a:r>
            <a:r>
              <a:rPr lang="en-GB" sz="2800" b="1" dirty="0" smtClean="0">
                <a:solidFill>
                  <a:srgbClr val="99FF99"/>
                </a:solidFill>
              </a:rPr>
              <a:t> </a:t>
            </a:r>
            <a:r>
              <a:rPr lang="en-GB" sz="2800" b="1" dirty="0" err="1" smtClean="0">
                <a:solidFill>
                  <a:srgbClr val="99FF99"/>
                </a:solidFill>
              </a:rPr>
              <a:t>για</a:t>
            </a:r>
            <a:r>
              <a:rPr lang="en-GB" sz="2800" b="1" dirty="0" smtClean="0">
                <a:solidFill>
                  <a:srgbClr val="99FF99"/>
                </a:solidFill>
              </a:rPr>
              <a:t> </a:t>
            </a:r>
            <a:r>
              <a:rPr lang="en-GB" sz="2800" b="1" dirty="0" err="1" smtClean="0">
                <a:solidFill>
                  <a:srgbClr val="99FF99"/>
                </a:solidFill>
              </a:rPr>
              <a:t>τον</a:t>
            </a:r>
            <a:r>
              <a:rPr lang="en-GB" sz="2800" b="1" dirty="0" smtClean="0">
                <a:solidFill>
                  <a:srgbClr val="99FF99"/>
                </a:solidFill>
              </a:rPr>
              <a:t> </a:t>
            </a:r>
            <a:r>
              <a:rPr lang="en-GB" sz="2800" b="1" dirty="0" err="1" smtClean="0">
                <a:solidFill>
                  <a:srgbClr val="99FF99"/>
                </a:solidFill>
              </a:rPr>
              <a:t>οποίο</a:t>
            </a:r>
            <a:r>
              <a:rPr lang="en-GB" sz="2800" b="1" dirty="0" smtClean="0">
                <a:solidFill>
                  <a:srgbClr val="99FF99"/>
                </a:solidFill>
              </a:rPr>
              <a:t> </a:t>
            </a:r>
            <a:r>
              <a:rPr lang="en-GB" sz="2800" b="1" dirty="0" err="1" smtClean="0">
                <a:solidFill>
                  <a:srgbClr val="99FF99"/>
                </a:solidFill>
              </a:rPr>
              <a:t>του</a:t>
            </a:r>
            <a:r>
              <a:rPr lang="en-GB" sz="2800" b="1" dirty="0" smtClean="0">
                <a:solidFill>
                  <a:srgbClr val="99FF99"/>
                </a:solidFill>
              </a:rPr>
              <a:t> </a:t>
            </a:r>
            <a:r>
              <a:rPr lang="en-GB" sz="2800" b="1" dirty="0" err="1" smtClean="0">
                <a:solidFill>
                  <a:srgbClr val="99FF99"/>
                </a:solidFill>
              </a:rPr>
              <a:t>μιλούν</a:t>
            </a:r>
            <a:r>
              <a:rPr lang="en-GB" sz="2800" b="1" dirty="0" smtClean="0">
                <a:solidFill>
                  <a:srgbClr val="99FF99"/>
                </a:solidFill>
              </a:rPr>
              <a:t> </a:t>
            </a:r>
            <a:r>
              <a:rPr lang="en-GB" sz="2800" b="1" dirty="0" err="1" smtClean="0">
                <a:solidFill>
                  <a:srgbClr val="99FF99"/>
                </a:solidFill>
              </a:rPr>
              <a:t>οι</a:t>
            </a:r>
            <a:r>
              <a:rPr lang="en-GB" sz="2800" b="1" dirty="0" smtClean="0">
                <a:solidFill>
                  <a:srgbClr val="99FF99"/>
                </a:solidFill>
              </a:rPr>
              <a:t> </a:t>
            </a:r>
            <a:r>
              <a:rPr lang="en-GB" sz="2800" b="1" dirty="0" err="1" smtClean="0">
                <a:solidFill>
                  <a:srgbClr val="99FF99"/>
                </a:solidFill>
              </a:rPr>
              <a:t>άλλοι</a:t>
            </a:r>
            <a:r>
              <a:rPr lang="en-GB" sz="2800" b="1" dirty="0" smtClean="0"/>
              <a:t>. </a:t>
            </a:r>
            <a:r>
              <a:rPr lang="en-GB" sz="2800" b="1" dirty="0" err="1" smtClean="0"/>
              <a:t>Παρότι</a:t>
            </a:r>
            <a:r>
              <a:rPr lang="en-GB" sz="2800" b="1" dirty="0" smtClean="0"/>
              <a:t> </a:t>
            </a:r>
            <a:r>
              <a:rPr lang="en-GB" sz="2800" b="1" dirty="0" err="1" smtClean="0"/>
              <a:t>δεν</a:t>
            </a:r>
            <a:r>
              <a:rPr lang="en-GB" sz="2800" b="1" dirty="0" smtClean="0"/>
              <a:t> </a:t>
            </a:r>
            <a:r>
              <a:rPr lang="en-GB" sz="2800" b="1" dirty="0" err="1" smtClean="0"/>
              <a:t>μπορεί</a:t>
            </a:r>
            <a:r>
              <a:rPr lang="en-GB" sz="2800" b="1" dirty="0" smtClean="0"/>
              <a:t> </a:t>
            </a:r>
            <a:r>
              <a:rPr lang="en-GB" sz="2800" b="1" dirty="0" err="1" smtClean="0"/>
              <a:t>να</a:t>
            </a:r>
            <a:r>
              <a:rPr lang="en-GB" sz="2800" b="1" dirty="0" smtClean="0"/>
              <a:t> </a:t>
            </a:r>
            <a:r>
              <a:rPr lang="en-GB" sz="2800" b="1" dirty="0" err="1" smtClean="0"/>
              <a:t>καταλάβει</a:t>
            </a:r>
            <a:r>
              <a:rPr lang="en-GB" sz="2800" b="1" dirty="0" smtClean="0"/>
              <a:t> </a:t>
            </a:r>
            <a:r>
              <a:rPr lang="en-GB" sz="2800" b="1" dirty="0" err="1" smtClean="0"/>
              <a:t>τι</a:t>
            </a:r>
            <a:r>
              <a:rPr lang="en-GB" sz="2800" b="1" dirty="0" smtClean="0"/>
              <a:t> </a:t>
            </a:r>
            <a:r>
              <a:rPr lang="el-GR" sz="2800" b="1" dirty="0" smtClean="0"/>
              <a:t>ακριβώς </a:t>
            </a:r>
            <a:r>
              <a:rPr lang="en-GB" sz="2800" b="1" dirty="0" err="1" smtClean="0"/>
              <a:t>του</a:t>
            </a:r>
            <a:r>
              <a:rPr lang="en-GB" sz="2800" b="1" dirty="0" smtClean="0"/>
              <a:t> </a:t>
            </a:r>
            <a:r>
              <a:rPr lang="en-GB" sz="2800" b="1" dirty="0" err="1" smtClean="0"/>
              <a:t>λένε</a:t>
            </a:r>
            <a:r>
              <a:rPr lang="en-GB" sz="2800" b="1" dirty="0" smtClean="0"/>
              <a:t>, </a:t>
            </a:r>
            <a:r>
              <a:rPr lang="en-GB" sz="2800" b="1" dirty="0" err="1" smtClean="0"/>
              <a:t>διαισθάνεται</a:t>
            </a:r>
            <a:r>
              <a:rPr lang="en-GB" sz="2800" b="1" dirty="0" smtClean="0"/>
              <a:t>  </a:t>
            </a:r>
            <a:r>
              <a:rPr lang="el-GR" sz="2800" b="1" dirty="0" smtClean="0"/>
              <a:t>κάτι. </a:t>
            </a:r>
            <a:r>
              <a:rPr lang="en-GB" sz="2800" b="1" dirty="0" err="1" smtClean="0">
                <a:solidFill>
                  <a:srgbClr val="99FF99"/>
                </a:solidFill>
              </a:rPr>
              <a:t>Βασίζεται</a:t>
            </a:r>
            <a:r>
              <a:rPr lang="en-GB" sz="2800" b="1" dirty="0" smtClean="0">
                <a:solidFill>
                  <a:srgbClr val="99FF99"/>
                </a:solidFill>
              </a:rPr>
              <a:t> </a:t>
            </a:r>
            <a:r>
              <a:rPr lang="en-GB" sz="2800" b="1" dirty="0" err="1" smtClean="0">
                <a:solidFill>
                  <a:srgbClr val="99FF99"/>
                </a:solidFill>
              </a:rPr>
              <a:t>στον</a:t>
            </a:r>
            <a:r>
              <a:rPr lang="en-GB" sz="2800" b="1" dirty="0" smtClean="0">
                <a:solidFill>
                  <a:srgbClr val="99FF99"/>
                </a:solidFill>
              </a:rPr>
              <a:t> </a:t>
            </a:r>
            <a:r>
              <a:rPr lang="en-GB" sz="2800" b="1" dirty="0" err="1" smtClean="0">
                <a:solidFill>
                  <a:srgbClr val="99FF99"/>
                </a:solidFill>
              </a:rPr>
              <a:t>επιτονισμό</a:t>
            </a:r>
            <a:r>
              <a:rPr lang="en-GB" sz="2800" b="1" dirty="0" smtClean="0">
                <a:solidFill>
                  <a:srgbClr val="99FF99"/>
                </a:solidFill>
              </a:rPr>
              <a:t> </a:t>
            </a:r>
            <a:r>
              <a:rPr lang="en-GB" sz="2800" b="1" dirty="0" err="1" smtClean="0">
                <a:solidFill>
                  <a:srgbClr val="99FF99"/>
                </a:solidFill>
              </a:rPr>
              <a:t>της</a:t>
            </a:r>
            <a:r>
              <a:rPr lang="en-GB" sz="2800" b="1" dirty="0" smtClean="0">
                <a:solidFill>
                  <a:srgbClr val="99FF99"/>
                </a:solidFill>
              </a:rPr>
              <a:t> </a:t>
            </a:r>
            <a:r>
              <a:rPr lang="en-GB" sz="2800" b="1" dirty="0" err="1" smtClean="0">
                <a:solidFill>
                  <a:srgbClr val="99FF99"/>
                </a:solidFill>
              </a:rPr>
              <a:t>φωνής</a:t>
            </a:r>
            <a:r>
              <a:rPr lang="en-GB" sz="2800" b="1" dirty="0" smtClean="0">
                <a:solidFill>
                  <a:srgbClr val="99FF99"/>
                </a:solidFill>
              </a:rPr>
              <a:t> </a:t>
            </a:r>
            <a:r>
              <a:rPr lang="en-GB" sz="2800" b="1" dirty="0" err="1" smtClean="0">
                <a:solidFill>
                  <a:srgbClr val="99FF99"/>
                </a:solidFill>
              </a:rPr>
              <a:t>για</a:t>
            </a:r>
            <a:r>
              <a:rPr lang="en-GB" sz="2800" b="1" dirty="0" smtClean="0">
                <a:solidFill>
                  <a:srgbClr val="99FF99"/>
                </a:solidFill>
              </a:rPr>
              <a:t> </a:t>
            </a:r>
            <a:r>
              <a:rPr lang="en-GB" sz="2800" b="1" dirty="0" err="1" smtClean="0">
                <a:solidFill>
                  <a:srgbClr val="99FF99"/>
                </a:solidFill>
              </a:rPr>
              <a:t>να</a:t>
            </a:r>
            <a:r>
              <a:rPr lang="en-GB" sz="2800" b="1" dirty="0" smtClean="0">
                <a:solidFill>
                  <a:srgbClr val="99FF99"/>
                </a:solidFill>
              </a:rPr>
              <a:t> </a:t>
            </a:r>
            <a:r>
              <a:rPr lang="en-GB" sz="2800" b="1" dirty="0" err="1" smtClean="0">
                <a:solidFill>
                  <a:srgbClr val="99FF99"/>
                </a:solidFill>
              </a:rPr>
              <a:t>μαντέψει</a:t>
            </a:r>
            <a:r>
              <a:rPr lang="en-GB" sz="2800" b="1" dirty="0" smtClean="0">
                <a:solidFill>
                  <a:srgbClr val="99FF99"/>
                </a:solidFill>
              </a:rPr>
              <a:t> </a:t>
            </a:r>
            <a:r>
              <a:rPr lang="en-GB" sz="2800" b="1" dirty="0" err="1" smtClean="0"/>
              <a:t>εάν</a:t>
            </a:r>
            <a:r>
              <a:rPr lang="en-GB" sz="2800" b="1" dirty="0" smtClean="0"/>
              <a:t> </a:t>
            </a:r>
            <a:r>
              <a:rPr lang="en-GB" sz="2800" b="1" dirty="0" err="1" smtClean="0"/>
              <a:t>οι</a:t>
            </a:r>
            <a:r>
              <a:rPr lang="en-GB" sz="2800" b="1" dirty="0" smtClean="0"/>
              <a:t> </a:t>
            </a:r>
            <a:r>
              <a:rPr lang="en-GB" sz="2800" b="1" dirty="0" err="1" smtClean="0"/>
              <a:t>άλλοι</a:t>
            </a:r>
            <a:r>
              <a:rPr lang="en-GB" sz="2800" b="1" dirty="0" smtClean="0"/>
              <a:t> </a:t>
            </a:r>
            <a:r>
              <a:rPr lang="el-GR" sz="2800" b="1" dirty="0" smtClean="0"/>
              <a:t>προτίθενται</a:t>
            </a:r>
            <a:r>
              <a:rPr lang="en-GB" sz="2800" b="1" dirty="0" smtClean="0"/>
              <a:t> </a:t>
            </a:r>
            <a:r>
              <a:rPr lang="en-GB" sz="2800" b="1" dirty="0" err="1" smtClean="0"/>
              <a:t>να</a:t>
            </a:r>
            <a:r>
              <a:rPr lang="en-GB" sz="2800" b="1" dirty="0" smtClean="0"/>
              <a:t> </a:t>
            </a:r>
            <a:r>
              <a:rPr lang="en-GB" sz="2800" b="1" dirty="0" err="1" smtClean="0"/>
              <a:t>το</a:t>
            </a:r>
            <a:r>
              <a:rPr lang="en-GB" sz="2800" b="1" dirty="0" smtClean="0"/>
              <a:t> </a:t>
            </a:r>
            <a:r>
              <a:rPr lang="en-GB" sz="2800" b="1" dirty="0" err="1" smtClean="0"/>
              <a:t>ηρεμήσουν</a:t>
            </a:r>
            <a:r>
              <a:rPr lang="en-GB" sz="2800" b="1" dirty="0" smtClean="0"/>
              <a:t>, </a:t>
            </a:r>
            <a:r>
              <a:rPr lang="en-GB" sz="2800" b="1" dirty="0" err="1" smtClean="0"/>
              <a:t>να</a:t>
            </a:r>
            <a:r>
              <a:rPr lang="en-GB" sz="2800" b="1" dirty="0" smtClean="0"/>
              <a:t> </a:t>
            </a:r>
            <a:r>
              <a:rPr lang="en-GB" sz="2800" b="1" dirty="0" err="1" smtClean="0"/>
              <a:t>το</a:t>
            </a:r>
            <a:r>
              <a:rPr lang="en-GB" sz="2800" b="1" dirty="0" smtClean="0"/>
              <a:t> </a:t>
            </a:r>
            <a:r>
              <a:rPr lang="en-GB" sz="2800" b="1" dirty="0" err="1" smtClean="0"/>
              <a:t>θέσουν</a:t>
            </a:r>
            <a:r>
              <a:rPr lang="en-GB" sz="2800" b="1" dirty="0" smtClean="0"/>
              <a:t> </a:t>
            </a:r>
            <a:r>
              <a:rPr lang="en-GB" sz="2800" b="1" dirty="0" err="1" smtClean="0"/>
              <a:t>σε</a:t>
            </a:r>
            <a:r>
              <a:rPr lang="en-GB" sz="2800" b="1" dirty="0" smtClean="0"/>
              <a:t> </a:t>
            </a:r>
            <a:r>
              <a:rPr lang="en-GB" sz="2800" b="1" dirty="0" err="1" smtClean="0"/>
              <a:t>εγρήγορση</a:t>
            </a:r>
            <a:r>
              <a:rPr lang="en-GB" sz="2800" b="1" dirty="0" smtClean="0"/>
              <a:t> ή </a:t>
            </a:r>
            <a:r>
              <a:rPr lang="en-GB" sz="2800" b="1" dirty="0" err="1" smtClean="0"/>
              <a:t>να</a:t>
            </a:r>
            <a:r>
              <a:rPr lang="en-GB" sz="2800" b="1" dirty="0" smtClean="0"/>
              <a:t> </a:t>
            </a:r>
            <a:r>
              <a:rPr lang="en-GB" sz="2800" b="1" dirty="0" err="1" smtClean="0"/>
              <a:t>απαγορεύσουν</a:t>
            </a:r>
            <a:r>
              <a:rPr lang="en-GB" sz="2800" b="1" dirty="0" smtClean="0"/>
              <a:t> </a:t>
            </a:r>
            <a:r>
              <a:rPr lang="en-GB" sz="2800" b="1" dirty="0" err="1" smtClean="0"/>
              <a:t>κάτι</a:t>
            </a:r>
            <a:r>
              <a:rPr lang="en-GB" sz="2800" b="1" dirty="0" smtClean="0"/>
              <a:t> </a:t>
            </a:r>
            <a:r>
              <a:rPr lang="en-GB" sz="2000" b="1" dirty="0" smtClean="0"/>
              <a:t>(</a:t>
            </a:r>
            <a:r>
              <a:rPr lang="en-GB" sz="1800" dirty="0" smtClean="0"/>
              <a:t>Fernald 1989).</a:t>
            </a:r>
            <a:endParaRPr lang="el-GR" sz="1800" dirty="0" smtClean="0"/>
          </a:p>
          <a:p>
            <a:pP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smtClean="0"/>
              <a:t>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solidFill>
                  <a:srgbClr val="FFFF66"/>
                </a:solidFill>
              </a:rPr>
              <a:t>Μέχρι</a:t>
            </a:r>
            <a:r>
              <a:rPr lang="en-GB" sz="2800" b="1" dirty="0" smtClean="0">
                <a:solidFill>
                  <a:srgbClr val="FFFF66"/>
                </a:solidFill>
              </a:rPr>
              <a:t> </a:t>
            </a:r>
            <a:r>
              <a:rPr lang="en-GB" sz="2800" b="1" dirty="0" err="1" smtClean="0">
                <a:solidFill>
                  <a:srgbClr val="FFFF66"/>
                </a:solidFill>
              </a:rPr>
              <a:t>το</a:t>
            </a:r>
            <a:r>
              <a:rPr lang="en-GB" sz="2800" b="1" dirty="0" smtClean="0">
                <a:solidFill>
                  <a:srgbClr val="FFFF66"/>
                </a:solidFill>
              </a:rPr>
              <a:t> </a:t>
            </a:r>
            <a:r>
              <a:rPr lang="en-GB" sz="2800" b="1" dirty="0" err="1" smtClean="0">
                <a:solidFill>
                  <a:srgbClr val="FFFF66"/>
                </a:solidFill>
              </a:rPr>
              <a:t>τέλος</a:t>
            </a:r>
            <a:r>
              <a:rPr lang="en-GB" sz="2800" b="1" dirty="0" smtClean="0">
                <a:solidFill>
                  <a:srgbClr val="FFFF66"/>
                </a:solidFill>
              </a:rPr>
              <a:t> </a:t>
            </a:r>
            <a:r>
              <a:rPr lang="en-GB" sz="2800" b="1" dirty="0" err="1" smtClean="0">
                <a:solidFill>
                  <a:srgbClr val="FFFF66"/>
                </a:solidFill>
              </a:rPr>
              <a:t>του</a:t>
            </a:r>
            <a:r>
              <a:rPr lang="en-GB" sz="2800" b="1" dirty="0" smtClean="0">
                <a:solidFill>
                  <a:srgbClr val="FFFF66"/>
                </a:solidFill>
              </a:rPr>
              <a:t> </a:t>
            </a:r>
            <a:r>
              <a:rPr lang="el-GR" sz="2800" b="1" dirty="0" smtClean="0">
                <a:solidFill>
                  <a:srgbClr val="FFFF66"/>
                </a:solidFill>
              </a:rPr>
              <a:t>1</a:t>
            </a:r>
            <a:r>
              <a:rPr lang="el-GR" sz="2800" b="1" baseline="30000" dirty="0" smtClean="0">
                <a:solidFill>
                  <a:srgbClr val="FFFF66"/>
                </a:solidFill>
              </a:rPr>
              <a:t>ου</a:t>
            </a:r>
            <a:r>
              <a:rPr lang="el-GR" sz="2800" b="1" dirty="0" smtClean="0">
                <a:solidFill>
                  <a:srgbClr val="FFFF66"/>
                </a:solidFill>
              </a:rPr>
              <a:t> </a:t>
            </a:r>
            <a:r>
              <a:rPr lang="en-GB" sz="2800" b="1" dirty="0" err="1" smtClean="0">
                <a:solidFill>
                  <a:srgbClr val="FFFF66"/>
                </a:solidFill>
              </a:rPr>
              <a:t>χρόνου</a:t>
            </a:r>
            <a:r>
              <a:rPr lang="en-GB" sz="2800" b="1" dirty="0" smtClean="0">
                <a:solidFill>
                  <a:srgbClr val="FFFF66"/>
                </a:solidFill>
              </a:rPr>
              <a:t> </a:t>
            </a:r>
            <a:endParaRPr lang="el-GR" sz="2800" b="1" dirty="0" smtClean="0">
              <a:solidFill>
                <a:srgbClr val="FFFF66"/>
              </a:solidFill>
            </a:endParaRP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dirty="0" smtClean="0"/>
              <a:t>Κ</a:t>
            </a:r>
            <a:r>
              <a:rPr lang="en-GB" sz="2800" b="1" dirty="0" err="1" smtClean="0"/>
              <a:t>ατανο</a:t>
            </a:r>
            <a:r>
              <a:rPr lang="el-GR" sz="2800" b="1" dirty="0" smtClean="0"/>
              <a:t>εί</a:t>
            </a:r>
            <a:r>
              <a:rPr lang="en-GB" sz="2800" b="1" dirty="0" smtClean="0"/>
              <a:t> </a:t>
            </a:r>
            <a:r>
              <a:rPr lang="en-GB" sz="2800" b="1" dirty="0" err="1" smtClean="0"/>
              <a:t>αρκετές</a:t>
            </a:r>
            <a:r>
              <a:rPr lang="en-GB" sz="2800" b="1" dirty="0" smtClean="0"/>
              <a:t> </a:t>
            </a:r>
            <a:r>
              <a:rPr lang="en-GB" sz="2800" b="1" dirty="0" err="1" smtClean="0"/>
              <a:t>λέξεις</a:t>
            </a:r>
            <a:r>
              <a:rPr lang="el-GR" sz="2800" b="1" dirty="0" smtClean="0"/>
              <a:t> και παράγει πρώτες</a:t>
            </a:r>
            <a:r>
              <a:rPr lang="en-GB" sz="2800" b="1" dirty="0" smtClean="0"/>
              <a:t>  </a:t>
            </a:r>
          </a:p>
          <a:p>
            <a:pPr eaLnBrk="1" hangingPunct="1">
              <a:lnSpc>
                <a:spcPct val="8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dirty="0" err="1" smtClean="0">
                <a:solidFill>
                  <a:srgbClr val="99FF99"/>
                </a:solidFill>
              </a:rPr>
              <a:t>Προαπαιτούμενο</a:t>
            </a:r>
            <a:r>
              <a:rPr lang="en-GB" sz="2800" b="1" dirty="0" smtClean="0">
                <a:solidFill>
                  <a:srgbClr val="99FF99"/>
                </a:solidFill>
              </a:rPr>
              <a:t>:</a:t>
            </a:r>
            <a:r>
              <a:rPr lang="en-GB" sz="2800" b="1" dirty="0" smtClean="0"/>
              <a:t> η </a:t>
            </a:r>
            <a:r>
              <a:rPr lang="en-GB" sz="2800" b="1" dirty="0" err="1" smtClean="0"/>
              <a:t>κατάτμηση</a:t>
            </a:r>
            <a:r>
              <a:rPr lang="en-GB" sz="2800" b="1" dirty="0" smtClean="0"/>
              <a:t> </a:t>
            </a:r>
            <a:r>
              <a:rPr lang="en-GB" sz="2800" b="1" dirty="0" err="1" smtClean="0"/>
              <a:t>της</a:t>
            </a:r>
            <a:r>
              <a:rPr lang="en-GB" sz="2800" b="1" dirty="0" smtClean="0"/>
              <a:t> </a:t>
            </a:r>
            <a:r>
              <a:rPr lang="en-GB" sz="2800" b="1" dirty="0" err="1" smtClean="0"/>
              <a:t>ομιλίας</a:t>
            </a:r>
            <a:r>
              <a:rPr lang="en-GB" sz="2800" b="1" dirty="0" smtClean="0"/>
              <a:t> </a:t>
            </a:r>
            <a:r>
              <a:rPr lang="en-GB" sz="2800" b="1" dirty="0" err="1" smtClean="0"/>
              <a:t>σε</a:t>
            </a:r>
            <a:r>
              <a:rPr lang="en-GB" sz="2800" b="1" dirty="0" smtClean="0"/>
              <a:t> </a:t>
            </a:r>
            <a:r>
              <a:rPr lang="en-GB" sz="2800" b="1" dirty="0" err="1" smtClean="0"/>
              <a:t>λέξεις</a:t>
            </a:r>
            <a:r>
              <a:rPr lang="en-GB" sz="2800" b="1" dirty="0" smtClean="0"/>
              <a:t> </a:t>
            </a:r>
            <a:r>
              <a:rPr lang="en-GB" sz="2800" b="1" dirty="0" err="1" smtClean="0"/>
              <a:t>και</a:t>
            </a:r>
            <a:r>
              <a:rPr lang="en-GB" sz="2800" b="1" dirty="0" smtClean="0"/>
              <a:t> </a:t>
            </a:r>
            <a:r>
              <a:rPr lang="en-GB" sz="2800" b="1" dirty="0" err="1" smtClean="0"/>
              <a:t>κυρίως</a:t>
            </a:r>
            <a:r>
              <a:rPr lang="en-GB" sz="2800" b="1" dirty="0" smtClean="0"/>
              <a:t> </a:t>
            </a:r>
            <a:r>
              <a:rPr lang="en-GB" sz="2800" b="1" dirty="0" err="1" smtClean="0"/>
              <a:t>κάποια</a:t>
            </a:r>
            <a:r>
              <a:rPr lang="en-GB" sz="2800" b="1" dirty="0" smtClean="0"/>
              <a:t> </a:t>
            </a:r>
            <a:r>
              <a:rPr lang="el-GR" sz="2800" b="1" dirty="0" smtClean="0"/>
              <a:t>προγενέστερη </a:t>
            </a:r>
            <a:r>
              <a:rPr lang="en-GB" sz="2800" b="1" dirty="0" err="1" smtClean="0"/>
              <a:t>κατανόηση</a:t>
            </a:r>
            <a:r>
              <a:rPr lang="en-GB" sz="2800" b="1" dirty="0" smtClean="0"/>
              <a:t> </a:t>
            </a:r>
            <a:r>
              <a:rPr lang="en-GB" sz="2800" b="1" dirty="0" err="1" smtClean="0"/>
              <a:t>του</a:t>
            </a:r>
            <a:r>
              <a:rPr lang="en-GB" sz="2800" b="1" dirty="0" smtClean="0"/>
              <a:t> </a:t>
            </a:r>
            <a:r>
              <a:rPr lang="en-GB" sz="2800" b="1" dirty="0" err="1" smtClean="0"/>
              <a:t>κόσμου</a:t>
            </a:r>
            <a:r>
              <a:rPr lang="en-GB" sz="2800" b="1" dirty="0" smtClean="0"/>
              <a:t>, </a:t>
            </a:r>
            <a:r>
              <a:rPr lang="en-GB" sz="2800" b="1" dirty="0" err="1" smtClean="0"/>
              <a:t>όπως</a:t>
            </a:r>
            <a:r>
              <a:rPr lang="en-GB" sz="2800" b="1" dirty="0" smtClean="0"/>
              <a:t> η </a:t>
            </a:r>
            <a:r>
              <a:rPr lang="en-GB" sz="2800" b="1" dirty="0" err="1" smtClean="0"/>
              <a:t>ιδέα</a:t>
            </a:r>
            <a:r>
              <a:rPr lang="en-GB" sz="2800" b="1" dirty="0" smtClean="0"/>
              <a:t> </a:t>
            </a:r>
            <a:r>
              <a:rPr lang="en-GB" sz="2800" b="1" dirty="0" err="1" smtClean="0"/>
              <a:t>ότι</a:t>
            </a:r>
            <a:r>
              <a:rPr lang="en-GB" sz="2800" b="1" dirty="0" smtClean="0"/>
              <a:t> </a:t>
            </a:r>
            <a:r>
              <a:rPr lang="en-GB" sz="2800" b="1" dirty="0" err="1" smtClean="0"/>
              <a:t>υπάρχουν</a:t>
            </a:r>
            <a:r>
              <a:rPr lang="en-GB" sz="2800" b="1" dirty="0" smtClean="0"/>
              <a:t> </a:t>
            </a:r>
            <a:r>
              <a:rPr lang="en-GB" sz="2800" b="1" dirty="0" err="1" smtClean="0"/>
              <a:t>αντικείμενα</a:t>
            </a:r>
            <a:r>
              <a:rPr lang="en-GB" sz="2800" b="1" dirty="0" smtClean="0"/>
              <a:t> </a:t>
            </a:r>
            <a:r>
              <a:rPr lang="en-GB" sz="1800" dirty="0" smtClean="0"/>
              <a:t>(</a:t>
            </a:r>
            <a:r>
              <a:rPr lang="en-GB" sz="1800" dirty="0" err="1" smtClean="0"/>
              <a:t>Anisfeld</a:t>
            </a:r>
            <a:r>
              <a:rPr lang="en-GB" sz="1800" dirty="0" smtClean="0"/>
              <a:t> 1984, </a:t>
            </a:r>
            <a:r>
              <a:rPr lang="en-GB" sz="1800" dirty="0" err="1" smtClean="0"/>
              <a:t>Gopnik</a:t>
            </a:r>
            <a:r>
              <a:rPr lang="en-GB" sz="1800" dirty="0" smtClean="0"/>
              <a:t> &amp; </a:t>
            </a:r>
            <a:r>
              <a:rPr lang="en-GB" sz="1800" dirty="0" err="1" smtClean="0"/>
              <a:t>Meltzoff</a:t>
            </a:r>
            <a:r>
              <a:rPr lang="en-GB" sz="1800" dirty="0" smtClean="0"/>
              <a:t> 1986).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EDAFFC2-AF98-4836-9EBC-AABE6B5B1E7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23</a:t>
            </a:fld>
            <a:endParaRPr lang="en-GB" altLang="el-GR" sz="1200" smtClean="0">
              <a:latin typeface="Arial" panose="020B0604020202020204" pitchFamily="34" charset="0"/>
            </a:endParaRPr>
          </a:p>
        </p:txBody>
      </p:sp>
      <p:sp>
        <p:nvSpPr>
          <p:cNvPr id="22529" name="Rectangle 1"/>
          <p:cNvSpPr>
            <a:spLocks noGrp="1" noChangeArrowheads="1"/>
          </p:cNvSpPr>
          <p:nvPr>
            <p:ph type="title"/>
          </p:nvPr>
        </p:nvSpPr>
        <p:spPr>
          <a:xfrm>
            <a:off x="457200" y="68263"/>
            <a:ext cx="8229600" cy="984250"/>
          </a:xfrm>
        </p:spPr>
        <p:txBody>
          <a:bodyPr/>
          <a:lstStyle/>
          <a:p>
            <a:pPr eaLnBrk="1" hangingPunct="1">
              <a:lnSpc>
                <a:spcPct val="100000"/>
              </a:lnSpc>
              <a:buClr>
                <a:srgbClr val="FFCC00"/>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CC00"/>
                </a:solidFill>
              </a:rPr>
              <a:t>Εμφάνιση</a:t>
            </a:r>
            <a:r>
              <a:rPr lang="en-GB" sz="3200" dirty="0" smtClean="0">
                <a:solidFill>
                  <a:srgbClr val="FFCC00"/>
                </a:solidFill>
              </a:rPr>
              <a:t> </a:t>
            </a:r>
            <a:r>
              <a:rPr lang="en-GB" sz="3200" dirty="0" err="1" smtClean="0">
                <a:solidFill>
                  <a:srgbClr val="FFCC00"/>
                </a:solidFill>
              </a:rPr>
              <a:t>πρώτων</a:t>
            </a:r>
            <a:r>
              <a:rPr lang="en-GB" sz="3200" dirty="0" smtClean="0">
                <a:solidFill>
                  <a:srgbClr val="FFCC00"/>
                </a:solidFill>
              </a:rPr>
              <a:t> </a:t>
            </a:r>
            <a:r>
              <a:rPr lang="en-GB" sz="3200" dirty="0" err="1" smtClean="0">
                <a:solidFill>
                  <a:srgbClr val="FFCC00"/>
                </a:solidFill>
              </a:rPr>
              <a:t>λέξεων</a:t>
            </a:r>
            <a:r>
              <a:rPr lang="en-GB" sz="3200" dirty="0" smtClean="0">
                <a:solidFill>
                  <a:srgbClr val="FFCC00"/>
                </a:solidFill>
              </a:rPr>
              <a:t>:</a:t>
            </a:r>
            <a:br>
              <a:rPr lang="en-GB" sz="3200" dirty="0" smtClean="0">
                <a:solidFill>
                  <a:srgbClr val="FFCC00"/>
                </a:solidFill>
              </a:rPr>
            </a:br>
            <a:endParaRPr lang="en-GB" sz="3200" dirty="0" smtClean="0">
              <a:solidFill>
                <a:srgbClr val="FFCC00"/>
              </a:solidFill>
            </a:endParaRPr>
          </a:p>
        </p:txBody>
      </p:sp>
      <p:sp>
        <p:nvSpPr>
          <p:cNvPr id="68612" name="Rectangle 2"/>
          <p:cNvSpPr>
            <a:spLocks noChangeArrowheads="1"/>
          </p:cNvSpPr>
          <p:nvPr/>
        </p:nvSpPr>
        <p:spPr bwMode="auto">
          <a:xfrm>
            <a:off x="0" y="692150"/>
            <a:ext cx="9144000" cy="544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Garamond" panose="02020404030301010803" pitchFamily="18" charset="0"/>
              <a:buNone/>
            </a:pPr>
            <a:r>
              <a:rPr lang="el-GR" altLang="el-GR" b="1" u="sng">
                <a:solidFill>
                  <a:srgbClr val="99FF99"/>
                </a:solidFill>
              </a:rPr>
              <a:t>Π</a:t>
            </a:r>
            <a:r>
              <a:rPr lang="en-GB" altLang="el-GR" b="1" u="sng">
                <a:solidFill>
                  <a:srgbClr val="99FF99"/>
                </a:solidFill>
              </a:rPr>
              <a:t>ολύ μεγάλες ατομικές διαφορές</a:t>
            </a:r>
            <a:r>
              <a:rPr lang="en-GB" altLang="el-GR">
                <a:solidFill>
                  <a:srgbClr val="FF99FF"/>
                </a:solidFill>
              </a:rPr>
              <a:t> </a:t>
            </a:r>
          </a:p>
          <a:p>
            <a:pPr algn="ctr" eaLnBrk="1" hangingPunct="1">
              <a:lnSpc>
                <a:spcPct val="100000"/>
              </a:lnSpc>
              <a:spcBef>
                <a:spcPct val="0"/>
              </a:spcBef>
              <a:buClr>
                <a:srgbClr val="FFFFFF"/>
              </a:buClr>
              <a:buSzPct val="100000"/>
              <a:buFont typeface="Garamond" panose="02020404030301010803" pitchFamily="18" charset="0"/>
              <a:buNone/>
            </a:pPr>
            <a:r>
              <a:rPr lang="en-GB" altLang="el-GR" b="1"/>
              <a:t>ως προς τη χρονική στιγμή</a:t>
            </a:r>
            <a:r>
              <a:rPr lang="el-GR" altLang="el-GR" b="1"/>
              <a:t>.</a:t>
            </a:r>
            <a:r>
              <a:rPr lang="en-GB" altLang="el-GR" b="1"/>
              <a:t> </a:t>
            </a:r>
          </a:p>
          <a:p>
            <a:pPr algn="ctr" eaLnBrk="1" hangingPunct="1">
              <a:lnSpc>
                <a:spcPct val="100000"/>
              </a:lnSpc>
              <a:spcBef>
                <a:spcPct val="0"/>
              </a:spcBef>
              <a:buClr>
                <a:srgbClr val="FFFFFF"/>
              </a:buClr>
              <a:buSzPct val="100000"/>
              <a:buFont typeface="Garamond" panose="02020404030301010803" pitchFamily="18" charset="0"/>
              <a:buNone/>
            </a:pPr>
            <a:r>
              <a:rPr lang="el-GR" altLang="el-GR" b="1">
                <a:solidFill>
                  <a:srgbClr val="99FF99"/>
                </a:solidFill>
              </a:rPr>
              <a:t>Ω</a:t>
            </a:r>
            <a:r>
              <a:rPr lang="en-GB" altLang="el-GR" b="1">
                <a:solidFill>
                  <a:srgbClr val="99FF99"/>
                </a:solidFill>
              </a:rPr>
              <a:t>στόσο</a:t>
            </a:r>
            <a:r>
              <a:rPr lang="el-GR" altLang="el-GR" b="1">
                <a:solidFill>
                  <a:srgbClr val="99FF99"/>
                </a:solidFill>
              </a:rPr>
              <a:t>,  συνήθως </a:t>
            </a:r>
            <a:r>
              <a:rPr lang="en-GB" altLang="el-GR" b="1">
                <a:solidFill>
                  <a:srgbClr val="99FF99"/>
                </a:solidFill>
              </a:rPr>
              <a:t>γύρω στους 11 με 14 μήνες</a:t>
            </a:r>
          </a:p>
          <a:p>
            <a:pPr algn="ctr" eaLnBrk="1" hangingPunct="1">
              <a:lnSpc>
                <a:spcPct val="100000"/>
              </a:lnSpc>
              <a:spcBef>
                <a:spcPct val="0"/>
              </a:spcBef>
              <a:buClr>
                <a:srgbClr val="FFFFFF"/>
              </a:buClr>
              <a:buSzPct val="100000"/>
              <a:buFont typeface="Garamond" panose="02020404030301010803" pitchFamily="18" charset="0"/>
              <a:buNone/>
            </a:pPr>
            <a:r>
              <a:rPr lang="en-GB" altLang="el-GR" sz="2000" b="1"/>
              <a:t>(de Boysson-Bardies 1996).</a:t>
            </a:r>
          </a:p>
          <a:p>
            <a:pPr algn="ctr" eaLnBrk="1" hangingPunct="1">
              <a:lnSpc>
                <a:spcPct val="100000"/>
              </a:lnSpc>
              <a:spcBef>
                <a:spcPct val="0"/>
              </a:spcBef>
              <a:buClr>
                <a:srgbClr val="FFFFFF"/>
              </a:buClr>
              <a:buSzPct val="100000"/>
              <a:buFont typeface="Garamond" panose="02020404030301010803" pitchFamily="18" charset="0"/>
              <a:buNone/>
            </a:pPr>
            <a:endParaRPr lang="en-GB" altLang="el-GR" sz="2800" b="1"/>
          </a:p>
          <a:p>
            <a:pPr algn="ctr" eaLnBrk="1" hangingPunct="1">
              <a:lnSpc>
                <a:spcPct val="100000"/>
              </a:lnSpc>
              <a:spcBef>
                <a:spcPct val="0"/>
              </a:spcBef>
              <a:buClr>
                <a:srgbClr val="FFFFFF"/>
              </a:buClr>
              <a:buSzPct val="100000"/>
              <a:buFont typeface="Garamond" panose="02020404030301010803" pitchFamily="18" charset="0"/>
              <a:buNone/>
            </a:pPr>
            <a:r>
              <a:rPr lang="el-GR" altLang="el-GR" sz="2800" b="1"/>
              <a:t>Β</a:t>
            </a:r>
            <a:r>
              <a:rPr lang="en-GB" altLang="el-GR" sz="2800" b="1"/>
              <a:t>λ.</a:t>
            </a:r>
          </a:p>
          <a:p>
            <a:pPr algn="ctr" eaLnBrk="1" hangingPunct="1">
              <a:lnSpc>
                <a:spcPct val="100000"/>
              </a:lnSpc>
              <a:spcBef>
                <a:spcPct val="0"/>
              </a:spcBef>
              <a:buClr>
                <a:srgbClr val="FFFFFF"/>
              </a:buClr>
              <a:buSzPct val="100000"/>
              <a:buFont typeface="Garamond" panose="02020404030301010803" pitchFamily="18" charset="0"/>
              <a:buNone/>
            </a:pPr>
            <a:r>
              <a:rPr lang="en-GB" altLang="el-GR" b="1">
                <a:solidFill>
                  <a:srgbClr val="99FF99"/>
                </a:solidFill>
              </a:rPr>
              <a:t>Επικοινωνιακή Κλίμακα MacArthur</a:t>
            </a:r>
            <a:r>
              <a:rPr lang="en-GB" altLang="el-GR" b="1"/>
              <a:t> </a:t>
            </a:r>
          </a:p>
          <a:p>
            <a:pPr algn="ctr" eaLnBrk="1" hangingPunct="1">
              <a:lnSpc>
                <a:spcPct val="100000"/>
              </a:lnSpc>
              <a:spcBef>
                <a:spcPct val="0"/>
              </a:spcBef>
              <a:buClr>
                <a:srgbClr val="FFFFFF"/>
              </a:buClr>
              <a:buSzPct val="100000"/>
              <a:buFont typeface="Garamond" panose="02020404030301010803" pitchFamily="18" charset="0"/>
              <a:buNone/>
            </a:pPr>
            <a:r>
              <a:rPr lang="en-GB" altLang="el-GR" b="1"/>
              <a:t>η πιο συστηματική καταγραφή λεξιλογίου </a:t>
            </a:r>
          </a:p>
          <a:p>
            <a:pPr algn="ctr" eaLnBrk="1" hangingPunct="1">
              <a:lnSpc>
                <a:spcPct val="100000"/>
              </a:lnSpc>
              <a:spcBef>
                <a:spcPct val="0"/>
              </a:spcBef>
              <a:buClr>
                <a:srgbClr val="FFFFFF"/>
              </a:buClr>
              <a:buSzPct val="100000"/>
              <a:buFont typeface="Garamond" panose="02020404030301010803" pitchFamily="18" charset="0"/>
              <a:buNone/>
            </a:pPr>
            <a:r>
              <a:rPr lang="en-GB" altLang="el-GR" sz="2800" b="1"/>
              <a:t>σε μεγάλο αριθμό παιδιών σε πολλές γλώσσες</a:t>
            </a:r>
          </a:p>
          <a:p>
            <a:pPr algn="ctr" eaLnBrk="1" hangingPunct="1">
              <a:lnSpc>
                <a:spcPct val="100000"/>
              </a:lnSpc>
              <a:spcBef>
                <a:spcPct val="0"/>
              </a:spcBef>
              <a:buClr>
                <a:srgbClr val="FFFFFF"/>
              </a:buClr>
              <a:buSzPct val="100000"/>
              <a:buFont typeface="Garamond" panose="02020404030301010803" pitchFamily="18" charset="0"/>
              <a:buNone/>
            </a:pPr>
            <a:r>
              <a:rPr lang="en-GB" altLang="el-GR" sz="2800" b="1"/>
              <a:t>μέσα από αναφορές των γονιών</a:t>
            </a:r>
            <a:r>
              <a:rPr lang="el-GR" altLang="el-GR" sz="2800" b="1"/>
              <a:t>,</a:t>
            </a:r>
            <a:endParaRPr lang="en-GB" altLang="el-GR" sz="2800" b="1"/>
          </a:p>
          <a:p>
            <a:pPr algn="ctr" eaLnBrk="1" hangingPunct="1">
              <a:lnSpc>
                <a:spcPct val="100000"/>
              </a:lnSpc>
              <a:spcBef>
                <a:spcPct val="0"/>
              </a:spcBef>
              <a:buClr>
                <a:srgbClr val="FFFFFF"/>
              </a:buClr>
              <a:buSzPct val="100000"/>
              <a:buFont typeface="Garamond" panose="02020404030301010803" pitchFamily="18" charset="0"/>
              <a:buNone/>
            </a:pPr>
            <a:r>
              <a:rPr lang="en-GB" altLang="el-GR" sz="2800" b="1"/>
              <a:t>γιατί η ηχογράφηση μεγάλου αριθμού υποκειμένων </a:t>
            </a:r>
          </a:p>
          <a:p>
            <a:pPr algn="ctr" eaLnBrk="1" hangingPunct="1">
              <a:lnSpc>
                <a:spcPct val="100000"/>
              </a:lnSpc>
              <a:spcBef>
                <a:spcPct val="0"/>
              </a:spcBef>
              <a:buClr>
                <a:srgbClr val="FFFFFF"/>
              </a:buClr>
              <a:buSzPct val="100000"/>
              <a:buFont typeface="Garamond" panose="02020404030301010803" pitchFamily="18" charset="0"/>
              <a:buNone/>
            </a:pPr>
            <a:r>
              <a:rPr lang="en-GB" altLang="el-GR" sz="2800" b="1"/>
              <a:t>δύσκολη σε αυτή την ηλικία</a:t>
            </a:r>
            <a:r>
              <a:rPr lang="el-GR" altLang="el-GR" sz="2800" b="1"/>
              <a:t>.</a:t>
            </a:r>
            <a:endParaRPr lang="en-GB" altLang="el-GR" sz="2800" b="1"/>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CB0D4FDC-5773-475E-92D2-667E425A418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24</a:t>
            </a:fld>
            <a:endParaRPr lang="en-GB" altLang="el-GR" sz="1200" smtClean="0">
              <a:latin typeface="Arial" panose="020B0604020202020204" pitchFamily="34" charset="0"/>
            </a:endParaRPr>
          </a:p>
        </p:txBody>
      </p:sp>
      <p:sp>
        <p:nvSpPr>
          <p:cNvPr id="23553" name="Rectangle 1"/>
          <p:cNvSpPr>
            <a:spLocks noGrp="1" noChangeArrowheads="1"/>
          </p:cNvSpPr>
          <p:nvPr>
            <p:ph type="title"/>
          </p:nvPr>
        </p:nvSpPr>
        <p:spPr>
          <a:xfrm>
            <a:off x="457200" y="68263"/>
            <a:ext cx="8229600" cy="1344612"/>
          </a:xfrm>
        </p:spPr>
        <p:txBody>
          <a:bodyPr/>
          <a:lstStyle/>
          <a:p>
            <a:pP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altLang="el-GR" sz="3200" u="sng" smtClean="0">
                <a:solidFill>
                  <a:srgbClr val="FFCC00"/>
                </a:solidFill>
              </a:rPr>
              <a:t>Συνέχεια προλεκτική</a:t>
            </a:r>
            <a:r>
              <a:rPr lang="el-GR" altLang="el-GR" sz="3200" u="sng" smtClean="0">
                <a:solidFill>
                  <a:srgbClr val="FFCC00"/>
                </a:solidFill>
              </a:rPr>
              <a:t>ς</a:t>
            </a:r>
            <a:r>
              <a:rPr lang="en-GB" altLang="el-GR" sz="3200" u="sng" smtClean="0">
                <a:solidFill>
                  <a:srgbClr val="FFCC00"/>
                </a:solidFill>
              </a:rPr>
              <a:t> και λεκτική</a:t>
            </a:r>
            <a:r>
              <a:rPr lang="el-GR" altLang="el-GR" sz="3200" u="sng" smtClean="0">
                <a:solidFill>
                  <a:srgbClr val="FFCC00"/>
                </a:solidFill>
              </a:rPr>
              <a:t>ς</a:t>
            </a:r>
            <a:r>
              <a:rPr lang="en-GB" altLang="el-GR" sz="3200" u="sng" smtClean="0">
                <a:solidFill>
                  <a:srgbClr val="FFCC00"/>
                </a:solidFill>
              </a:rPr>
              <a:t> περ</a:t>
            </a:r>
            <a:r>
              <a:rPr lang="el-GR" altLang="el-GR" sz="3200" u="sng" smtClean="0">
                <a:solidFill>
                  <a:srgbClr val="FFCC00"/>
                </a:solidFill>
              </a:rPr>
              <a:t>ιόδου</a:t>
            </a:r>
            <a:r>
              <a:rPr lang="en-GB" altLang="el-GR" sz="3200" smtClean="0">
                <a:solidFill>
                  <a:srgbClr val="FFCC00"/>
                </a:solidFill>
              </a:rPr>
              <a:t/>
            </a:r>
            <a:br>
              <a:rPr lang="en-GB" altLang="el-GR" sz="3200" smtClean="0">
                <a:solidFill>
                  <a:srgbClr val="FFCC00"/>
                </a:solidFill>
              </a:rPr>
            </a:br>
            <a:r>
              <a:rPr lang="el-GR" altLang="el-GR" sz="3200" smtClean="0">
                <a:solidFill>
                  <a:srgbClr val="FFCC00"/>
                </a:solidFill>
              </a:rPr>
              <a:t>(</a:t>
            </a:r>
            <a:r>
              <a:rPr lang="en-GB" altLang="el-GR" sz="3200" smtClean="0">
                <a:solidFill>
                  <a:srgbClr val="FFCC00"/>
                </a:solidFill>
              </a:rPr>
              <a:t>σταδιακές δηλ. αλλαγές</a:t>
            </a:r>
            <a:r>
              <a:rPr lang="el-GR" altLang="el-GR" sz="3200" smtClean="0">
                <a:solidFill>
                  <a:srgbClr val="FFCC00"/>
                </a:solidFill>
              </a:rPr>
              <a:t>)</a:t>
            </a:r>
            <a:endParaRPr lang="en-GB" altLang="el-GR" sz="3200" smtClean="0">
              <a:solidFill>
                <a:srgbClr val="FFCC00"/>
              </a:solidFill>
            </a:endParaRPr>
          </a:p>
        </p:txBody>
      </p:sp>
      <p:sp>
        <p:nvSpPr>
          <p:cNvPr id="23554" name="Rectangle 2"/>
          <p:cNvSpPr>
            <a:spLocks noGrp="1" noChangeArrowheads="1"/>
          </p:cNvSpPr>
          <p:nvPr>
            <p:ph type="body" idx="1"/>
          </p:nvPr>
        </p:nvSpPr>
        <p:spPr>
          <a:xfrm>
            <a:off x="0" y="1268413"/>
            <a:ext cx="9144000" cy="5316537"/>
          </a:xfrm>
        </p:spPr>
        <p:txBody>
          <a:bodyPr/>
          <a:lstStyle/>
          <a:p>
            <a:pPr eaLnBrk="1" hangingPunct="1">
              <a:lnSpc>
                <a:spcPct val="10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mtClean="0">
                <a:solidFill>
                  <a:srgbClr val="FFCC00"/>
                </a:solidFill>
              </a:rPr>
              <a:t>	</a:t>
            </a:r>
            <a:r>
              <a:rPr lang="en-GB" altLang="el-GR" sz="2800" b="1" smtClean="0">
                <a:solidFill>
                  <a:srgbClr val="FFCC00"/>
                </a:solidFill>
              </a:rPr>
              <a:t>Ποικίλες εξελίξεις νωρίτερα προετοιμάζουν</a:t>
            </a:r>
            <a:r>
              <a:rPr lang="en-GB" altLang="el-GR" sz="2800" b="1" smtClean="0"/>
              <a:t> για τη στιγμή που τα παιδιά θα επικοινωνήσουν για πρώτη φορά με ένα ηχητικό σύμπλεγμα, π.χ.</a:t>
            </a:r>
            <a:r>
              <a:rPr lang="el-GR" altLang="el-GR" sz="2800" b="1" smtClean="0"/>
              <a:t>:</a:t>
            </a:r>
            <a:endParaRPr lang="en-GB" altLang="el-GR" sz="2800" b="1" smtClean="0"/>
          </a:p>
          <a:p>
            <a:pPr marL="742950" lvl="1" indent="-285750" eaLnBrk="1" hangingPunct="1">
              <a:lnSpc>
                <a:spcPct val="10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solidFill>
                  <a:srgbClr val="66FFFF"/>
                </a:solidFill>
              </a:rPr>
              <a:t>άρθρωση</a:t>
            </a:r>
            <a:r>
              <a:rPr lang="el-GR" altLang="el-GR" b="1" smtClean="0">
                <a:solidFill>
                  <a:srgbClr val="66FFFF"/>
                </a:solidFill>
              </a:rPr>
              <a:t>:  </a:t>
            </a:r>
            <a:r>
              <a:rPr lang="el-GR" altLang="el-GR" b="1" smtClean="0">
                <a:solidFill>
                  <a:schemeClr val="bg1"/>
                </a:solidFill>
              </a:rPr>
              <a:t>β</a:t>
            </a:r>
            <a:r>
              <a:rPr lang="en-GB" altLang="el-GR" b="1" smtClean="0">
                <a:solidFill>
                  <a:schemeClr val="bg1"/>
                </a:solidFill>
              </a:rPr>
              <a:t>άβ</a:t>
            </a:r>
            <a:r>
              <a:rPr lang="en-GB" altLang="el-GR" b="1" smtClean="0"/>
              <a:t>ισμα συλλαβών</a:t>
            </a:r>
            <a:r>
              <a:rPr lang="el-GR" altLang="el-GR" b="1" smtClean="0"/>
              <a:t>-</a:t>
            </a:r>
            <a:r>
              <a:rPr lang="en-GB" altLang="el-GR" b="1" smtClean="0"/>
              <a:t>συμπλεγμάτων</a:t>
            </a:r>
          </a:p>
          <a:p>
            <a:pPr marL="742950" lvl="1" indent="-285750" eaLnBrk="1" hangingPunct="1">
              <a:lnSpc>
                <a:spcPct val="10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solidFill>
                  <a:srgbClr val="66FFFF"/>
                </a:solidFill>
              </a:rPr>
              <a:t>ικανότητα αναπαράστασης</a:t>
            </a:r>
            <a:r>
              <a:rPr lang="el-GR" altLang="el-GR" b="1" smtClean="0"/>
              <a:t>: </a:t>
            </a:r>
            <a:r>
              <a:rPr lang="en-GB" altLang="el-GR" b="1" smtClean="0"/>
              <a:t>συμβολικ</a:t>
            </a:r>
            <a:r>
              <a:rPr lang="el-GR" altLang="el-GR" b="1" smtClean="0"/>
              <a:t>ές</a:t>
            </a:r>
            <a:r>
              <a:rPr lang="en-GB" altLang="el-GR" b="1" smtClean="0"/>
              <a:t> χειρονομ</a:t>
            </a:r>
            <a:r>
              <a:rPr lang="el-GR" altLang="el-GR" b="1" smtClean="0"/>
              <a:t>ίες</a:t>
            </a:r>
            <a:endParaRPr lang="en-GB" altLang="el-GR" b="1" smtClean="0"/>
          </a:p>
          <a:p>
            <a:pPr marL="742950" lvl="1" indent="-285750" eaLnBrk="1" hangingPunct="1">
              <a:lnSpc>
                <a:spcPct val="10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solidFill>
                  <a:srgbClr val="66FFFF"/>
                </a:solidFill>
              </a:rPr>
              <a:t>πρόθεση επικοινωνίας</a:t>
            </a:r>
            <a:r>
              <a:rPr lang="en-GB" altLang="el-GR" b="1" smtClean="0"/>
              <a:t> </a:t>
            </a:r>
            <a:r>
              <a:rPr lang="el-GR" altLang="el-GR" b="1" smtClean="0"/>
              <a:t>εκφράζεται με μη</a:t>
            </a:r>
            <a:r>
              <a:rPr lang="en-GB" altLang="el-GR" b="1" smtClean="0"/>
              <a:t> συμβατικούς ήχους ή χειρονομίες</a:t>
            </a:r>
          </a:p>
          <a:p>
            <a:pPr marL="742950" lvl="1" indent="-285750" eaLnBrk="1" hangingPunct="1">
              <a:lnSpc>
                <a:spcPct val="10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solidFill>
                  <a:srgbClr val="66FFFF"/>
                </a:solidFill>
              </a:rPr>
              <a:t>τριαδική επικοινωνία</a:t>
            </a:r>
            <a:r>
              <a:rPr lang="el-GR" altLang="el-GR" b="1" smtClean="0">
                <a:solidFill>
                  <a:srgbClr val="66FFFF"/>
                </a:solidFill>
              </a:rPr>
              <a:t>: </a:t>
            </a:r>
            <a:r>
              <a:rPr lang="en-GB" altLang="el-GR" b="1" smtClean="0"/>
              <a:t>δείξη ενός αντικειμένου στον άλλον </a:t>
            </a:r>
          </a:p>
          <a:p>
            <a:pPr marL="742950" lvl="1" indent="-285750" eaLnBrk="1" hangingPunct="1">
              <a:lnSpc>
                <a:spcPct val="10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solidFill>
                  <a:srgbClr val="66FFFF"/>
                </a:solidFill>
              </a:rPr>
              <a:t>κατηγοριοποίηση</a:t>
            </a:r>
            <a:r>
              <a:rPr lang="el-GR" altLang="el-GR" b="1" smtClean="0"/>
              <a:t>: </a:t>
            </a:r>
            <a:r>
              <a:rPr lang="en-GB" altLang="el-GR" b="1" smtClean="0"/>
              <a:t>έστω απλοϊκή</a:t>
            </a:r>
            <a:r>
              <a:rPr lang="el-GR" altLang="el-GR" b="1" smtClean="0"/>
              <a:t>,</a:t>
            </a:r>
            <a:r>
              <a:rPr lang="en-GB" altLang="el-GR" b="1" smtClean="0"/>
              <a:t> δηλ. αφηρημένη γενίκευση των φαινομένων του κόσμου</a:t>
            </a:r>
            <a:r>
              <a:rPr lang="el-GR" altLang="el-GR" b="1" smtClean="0"/>
              <a:t> (</a:t>
            </a:r>
            <a:r>
              <a:rPr lang="en-GB" altLang="el-GR" b="1" smtClean="0"/>
              <a:t>π.χ. υπάρχουν αντικείμενα</a:t>
            </a:r>
            <a:r>
              <a:rPr lang="el-GR" altLang="el-GR" b="1" smtClean="0"/>
              <a:t>)</a:t>
            </a:r>
            <a:r>
              <a:rPr lang="en-GB" altLang="el-GR" b="1" smtClean="0"/>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CE7E81C-DA66-49CF-A0CC-83C771BF3D76}"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25</a:t>
            </a:fld>
            <a:endParaRPr lang="en-GB" altLang="el-GR" sz="1200" smtClean="0">
              <a:latin typeface="Arial" panose="020B0604020202020204" pitchFamily="34" charset="0"/>
            </a:endParaRPr>
          </a:p>
        </p:txBody>
      </p:sp>
      <p:sp>
        <p:nvSpPr>
          <p:cNvPr id="72707" name="Rectangle 1"/>
          <p:cNvSpPr>
            <a:spLocks noChangeArrowheads="1"/>
          </p:cNvSpPr>
          <p:nvPr/>
        </p:nvSpPr>
        <p:spPr bwMode="auto">
          <a:xfrm>
            <a:off x="0" y="1700213"/>
            <a:ext cx="9144000" cy="4679950"/>
          </a:xfrm>
          <a:prstGeom prst="rect">
            <a:avLst/>
          </a:prstGeom>
          <a:solidFill>
            <a:srgbClr val="003399"/>
          </a:solidFill>
          <a:ln w="9360">
            <a:solidFill>
              <a:srgbClr val="FFFFFF"/>
            </a:solidFill>
            <a:miter lim="800000"/>
            <a:headEnd/>
            <a:tailEnd/>
          </a:ln>
        </p:spPr>
        <p:txBody>
          <a:bodyPr lIns="90000" tIns="46800" rIns="90000" bIns="46800">
            <a:spAutoFit/>
          </a:bodyPr>
          <a:lstStyle>
            <a:lvl1pPr marL="284163">
              <a:lnSpc>
                <a:spcPct val="98000"/>
              </a:lnSpc>
              <a:spcBef>
                <a:spcPts val="800"/>
              </a:spcBef>
              <a:buClr>
                <a:srgbClr val="FFCC0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284163" algn="l"/>
                <a:tab pos="1198563" algn="l"/>
                <a:tab pos="2112963" algn="l"/>
                <a:tab pos="3027363" algn="l"/>
                <a:tab pos="3941763" algn="l"/>
                <a:tab pos="4856163" algn="l"/>
                <a:tab pos="5770563" algn="l"/>
                <a:tab pos="6684963" algn="l"/>
                <a:tab pos="7599363" algn="l"/>
                <a:tab pos="8513763" algn="l"/>
                <a:tab pos="9428163" algn="l"/>
                <a:tab pos="10342563"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Georgia" panose="02040502050405020303" pitchFamily="18" charset="0"/>
              <a:buNone/>
            </a:pPr>
            <a:r>
              <a:rPr lang="en-GB" altLang="el-GR" sz="2800">
                <a:latin typeface="Georgia" panose="02040502050405020303" pitchFamily="18" charset="0"/>
              </a:rPr>
              <a:t>δηλ. ομοιότητα στη </a:t>
            </a:r>
            <a:r>
              <a:rPr lang="en-GB" altLang="el-GR" sz="2800" b="1">
                <a:latin typeface="Georgia" panose="02040502050405020303" pitchFamily="18" charset="0"/>
              </a:rPr>
              <a:t>μορφή</a:t>
            </a:r>
          </a:p>
          <a:p>
            <a:pPr algn="ctr" eaLnBrk="1" hangingPunct="1">
              <a:lnSpc>
                <a:spcPct val="100000"/>
              </a:lnSpc>
              <a:spcBef>
                <a:spcPct val="0"/>
              </a:spcBef>
              <a:buClr>
                <a:srgbClr val="FFFFFF"/>
              </a:buClr>
              <a:buSzPct val="100000"/>
              <a:buFont typeface="Georgia" panose="02040502050405020303" pitchFamily="18" charset="0"/>
              <a:buNone/>
            </a:pPr>
            <a:r>
              <a:rPr lang="en-GB" altLang="el-GR" sz="2800">
                <a:latin typeface="Georgia" panose="02040502050405020303" pitchFamily="18" charset="0"/>
              </a:rPr>
              <a:t> μεταξύ πρώτων λέξεων &amp; προλεκτικών φωνήσεων</a:t>
            </a:r>
          </a:p>
          <a:p>
            <a:pPr algn="ctr" eaLnBrk="1" hangingPunct="1">
              <a:lnSpc>
                <a:spcPct val="100000"/>
              </a:lnSpc>
              <a:spcBef>
                <a:spcPct val="0"/>
              </a:spcBef>
              <a:buClr>
                <a:srgbClr val="FFFFFF"/>
              </a:buClr>
              <a:buSzPct val="100000"/>
              <a:buFont typeface="Georgia" panose="02040502050405020303" pitchFamily="18" charset="0"/>
              <a:buNone/>
            </a:pPr>
            <a:endParaRPr lang="en-GB" altLang="el-GR" sz="2800">
              <a:latin typeface="Georgia" panose="02040502050405020303" pitchFamily="18" charset="0"/>
            </a:endParaRPr>
          </a:p>
          <a:p>
            <a:pPr algn="ctr" eaLnBrk="1" hangingPunct="1">
              <a:lnSpc>
                <a:spcPct val="100000"/>
              </a:lnSpc>
              <a:spcBef>
                <a:spcPct val="0"/>
              </a:spcBef>
              <a:buClr>
                <a:srgbClr val="FFFFFF"/>
              </a:buClr>
              <a:buSzPct val="100000"/>
              <a:buFont typeface="Wingdings" panose="05000000000000000000" pitchFamily="2" charset="2"/>
              <a:buChar char=""/>
            </a:pPr>
            <a:r>
              <a:rPr lang="en-GB" altLang="el-GR" sz="2800" b="1">
                <a:solidFill>
                  <a:srgbClr val="99FF99"/>
                </a:solidFill>
                <a:latin typeface="Georgia" panose="02040502050405020303" pitchFamily="18" charset="0"/>
              </a:rPr>
              <a:t>Δυσκολία </a:t>
            </a:r>
            <a:r>
              <a:rPr lang="el-GR" altLang="el-GR" sz="2800" b="1">
                <a:solidFill>
                  <a:srgbClr val="99FF99"/>
                </a:solidFill>
                <a:latin typeface="Georgia" panose="02040502050405020303" pitchFamily="18" charset="0"/>
              </a:rPr>
              <a:t> ακριβούς </a:t>
            </a:r>
            <a:r>
              <a:rPr lang="en-GB" altLang="el-GR" sz="2800" b="1">
                <a:solidFill>
                  <a:srgbClr val="99FF99"/>
                </a:solidFill>
                <a:latin typeface="Georgia" panose="02040502050405020303" pitchFamily="18" charset="0"/>
              </a:rPr>
              <a:t>οριοθέτησης </a:t>
            </a:r>
            <a:endParaRPr lang="el-GR" altLang="el-GR" sz="2800" b="1">
              <a:solidFill>
                <a:srgbClr val="99FF99"/>
              </a:solidFill>
              <a:latin typeface="Georgia" panose="02040502050405020303" pitchFamily="18" charset="0"/>
            </a:endParaRPr>
          </a:p>
          <a:p>
            <a:pPr algn="ctr" eaLnBrk="1" hangingPunct="1">
              <a:lnSpc>
                <a:spcPct val="100000"/>
              </a:lnSpc>
              <a:spcBef>
                <a:spcPct val="0"/>
              </a:spcBef>
              <a:buClr>
                <a:srgbClr val="FFFFFF"/>
              </a:buClr>
              <a:buSzPct val="100000"/>
              <a:buFont typeface="Arial" panose="020B0604020202020204" pitchFamily="34" charset="0"/>
              <a:buNone/>
            </a:pPr>
            <a:r>
              <a:rPr lang="el-GR" altLang="el-GR" sz="2800" b="1">
                <a:solidFill>
                  <a:srgbClr val="99FF99"/>
                </a:solidFill>
                <a:latin typeface="Georgia" panose="02040502050405020303" pitchFamily="18" charset="0"/>
              </a:rPr>
              <a:t>μεταξύ </a:t>
            </a:r>
            <a:r>
              <a:rPr lang="en-GB" altLang="el-GR" sz="2800" b="1">
                <a:solidFill>
                  <a:srgbClr val="99FF99"/>
                </a:solidFill>
                <a:latin typeface="Georgia" panose="02040502050405020303" pitchFamily="18" charset="0"/>
              </a:rPr>
              <a:t>βαβίσματος &amp; </a:t>
            </a:r>
            <a:r>
              <a:rPr lang="el-GR" altLang="el-GR" sz="2800" b="1">
                <a:solidFill>
                  <a:srgbClr val="99FF99"/>
                </a:solidFill>
                <a:latin typeface="Georgia" panose="02040502050405020303" pitchFamily="18" charset="0"/>
              </a:rPr>
              <a:t>πρώτων </a:t>
            </a:r>
            <a:r>
              <a:rPr lang="en-GB" altLang="el-GR" sz="2800" b="1">
                <a:solidFill>
                  <a:srgbClr val="99FF99"/>
                </a:solidFill>
                <a:latin typeface="Georgia" panose="02040502050405020303" pitchFamily="18" charset="0"/>
              </a:rPr>
              <a:t>λέξ</a:t>
            </a:r>
            <a:r>
              <a:rPr lang="el-GR" altLang="el-GR" sz="2800" b="1">
                <a:solidFill>
                  <a:srgbClr val="99FF99"/>
                </a:solidFill>
                <a:latin typeface="Georgia" panose="02040502050405020303" pitchFamily="18" charset="0"/>
              </a:rPr>
              <a:t>εων:</a:t>
            </a:r>
            <a:endParaRPr lang="en-GB" altLang="el-GR" sz="2800" b="1">
              <a:solidFill>
                <a:srgbClr val="99FF99"/>
              </a:solidFill>
              <a:latin typeface="Georgia" panose="02040502050405020303" pitchFamily="18" charset="0"/>
            </a:endParaRPr>
          </a:p>
          <a:p>
            <a:pPr algn="ctr" eaLnBrk="1" hangingPunct="1">
              <a:lnSpc>
                <a:spcPct val="100000"/>
              </a:lnSpc>
              <a:spcBef>
                <a:spcPct val="0"/>
              </a:spcBef>
              <a:buClr>
                <a:srgbClr val="FFFFFF"/>
              </a:buClr>
              <a:buSzPct val="100000"/>
              <a:buFont typeface="Wingdings" panose="05000000000000000000" pitchFamily="2" charset="2"/>
              <a:buNone/>
            </a:pPr>
            <a:r>
              <a:rPr lang="en-GB" altLang="el-GR" sz="2800">
                <a:latin typeface="Georgia" panose="02040502050405020303" pitchFamily="18" charset="0"/>
              </a:rPr>
              <a:t>παράγονται κατά την ίδια περίοδο, </a:t>
            </a:r>
          </a:p>
          <a:p>
            <a:pPr algn="ctr" eaLnBrk="1" hangingPunct="1">
              <a:lnSpc>
                <a:spcPct val="100000"/>
              </a:lnSpc>
              <a:spcBef>
                <a:spcPct val="0"/>
              </a:spcBef>
              <a:buClr>
                <a:srgbClr val="FFFFFF"/>
              </a:buClr>
              <a:buSzPct val="100000"/>
              <a:buFont typeface="Wingdings" panose="05000000000000000000" pitchFamily="2" charset="2"/>
              <a:buNone/>
            </a:pPr>
            <a:r>
              <a:rPr lang="en-GB" altLang="el-GR" sz="2800">
                <a:latin typeface="Georgia" panose="02040502050405020303" pitchFamily="18" charset="0"/>
              </a:rPr>
              <a:t>πολλές φορές έχουν ίδια μορφή </a:t>
            </a:r>
          </a:p>
          <a:p>
            <a:pPr algn="ctr" eaLnBrk="1" hangingPunct="1">
              <a:lnSpc>
                <a:spcPct val="100000"/>
              </a:lnSpc>
              <a:spcBef>
                <a:spcPct val="0"/>
              </a:spcBef>
              <a:buClr>
                <a:srgbClr val="FFFFFF"/>
              </a:buClr>
              <a:buSzPct val="100000"/>
              <a:buFont typeface="Wingdings" panose="05000000000000000000" pitchFamily="2" charset="2"/>
              <a:buNone/>
            </a:pPr>
            <a:r>
              <a:rPr lang="en-GB" altLang="el-GR" sz="1800">
                <a:latin typeface="Georgia" panose="02040502050405020303" pitchFamily="18" charset="0"/>
                <a:cs typeface="Times New Roman" panose="02020603050405020304" pitchFamily="18" charset="0"/>
              </a:rPr>
              <a:t>(Menyuk &amp; Menn 1979</a:t>
            </a:r>
            <a:r>
              <a:rPr lang="el-GR" altLang="el-GR" sz="1800">
                <a:latin typeface="Georgia" panose="02040502050405020303" pitchFamily="18" charset="0"/>
                <a:cs typeface="Times New Roman" panose="02020603050405020304" pitchFamily="18" charset="0"/>
              </a:rPr>
              <a:t>,</a:t>
            </a:r>
            <a:r>
              <a:rPr lang="en-GB" altLang="el-GR" sz="1800">
                <a:latin typeface="Georgia" panose="02040502050405020303" pitchFamily="18" charset="0"/>
                <a:cs typeface="Times New Roman" panose="02020603050405020304" pitchFamily="18" charset="0"/>
              </a:rPr>
              <a:t> Menyuk, Menn &amp; Silber 1986).</a:t>
            </a:r>
          </a:p>
          <a:p>
            <a:pPr algn="just" eaLnBrk="1" hangingPunct="1">
              <a:lnSpc>
                <a:spcPct val="100000"/>
              </a:lnSpc>
              <a:spcBef>
                <a:spcPct val="0"/>
              </a:spcBef>
              <a:buClr>
                <a:srgbClr val="FFFFFF"/>
              </a:buClr>
              <a:buSzPct val="100000"/>
              <a:buFont typeface="Wingdings" panose="05000000000000000000" pitchFamily="2" charset="2"/>
              <a:buNone/>
            </a:pPr>
            <a:endParaRPr lang="en-GB" altLang="el-GR" sz="1800">
              <a:latin typeface="Georgia" panose="02040502050405020303" pitchFamily="18" charset="0"/>
            </a:endParaRPr>
          </a:p>
          <a:p>
            <a:pPr algn="ctr" eaLnBrk="1" hangingPunct="1">
              <a:lnSpc>
                <a:spcPct val="100000"/>
              </a:lnSpc>
              <a:spcBef>
                <a:spcPct val="0"/>
              </a:spcBef>
              <a:buClr>
                <a:srgbClr val="FFFFFF"/>
              </a:buClr>
              <a:buSzPct val="100000"/>
              <a:buFont typeface="Wingdings" panose="05000000000000000000" pitchFamily="2" charset="2"/>
              <a:buNone/>
            </a:pPr>
            <a:r>
              <a:rPr lang="en-GB" altLang="el-GR" sz="1800">
                <a:latin typeface="Georgia" panose="02040502050405020303" pitchFamily="18" charset="0"/>
              </a:rPr>
              <a:t>Π.χ: </a:t>
            </a:r>
          </a:p>
          <a:p>
            <a:pPr algn="ctr" eaLnBrk="1" hangingPunct="1">
              <a:lnSpc>
                <a:spcPct val="100000"/>
              </a:lnSpc>
              <a:spcBef>
                <a:spcPct val="0"/>
              </a:spcBef>
              <a:buClr>
                <a:srgbClr val="FFFFFF"/>
              </a:buClr>
              <a:buSzPct val="100000"/>
              <a:buFont typeface="Wingdings" panose="05000000000000000000" pitchFamily="2" charset="2"/>
              <a:buNone/>
            </a:pPr>
            <a:r>
              <a:rPr lang="en-GB" altLang="el-GR" sz="2400">
                <a:latin typeface="Georgia" panose="02040502050405020303" pitchFamily="18" charset="0"/>
              </a:rPr>
              <a:t>«</a:t>
            </a:r>
            <a:r>
              <a:rPr lang="en-GB" altLang="el-GR" sz="2400" i="1">
                <a:latin typeface="Georgia" panose="02040502050405020303" pitchFamily="18" charset="0"/>
              </a:rPr>
              <a:t>μπα-μπά</a:t>
            </a:r>
            <a:r>
              <a:rPr lang="en-GB" altLang="el-GR" sz="2400" b="1">
                <a:latin typeface="Georgia" panose="02040502050405020303" pitchFamily="18" charset="0"/>
              </a:rPr>
              <a:t>» </a:t>
            </a:r>
            <a:r>
              <a:rPr lang="en-GB" altLang="el-GR" sz="2400">
                <a:latin typeface="Georgia" panose="02040502050405020303" pitchFamily="18" charset="0"/>
              </a:rPr>
              <a:t>(επαναληπτικό βάβισμα)</a:t>
            </a:r>
          </a:p>
          <a:p>
            <a:pPr algn="ctr" eaLnBrk="1" hangingPunct="1">
              <a:lnSpc>
                <a:spcPct val="100000"/>
              </a:lnSpc>
              <a:spcBef>
                <a:spcPct val="0"/>
              </a:spcBef>
              <a:buClr>
                <a:srgbClr val="FFFFFF"/>
              </a:buClr>
              <a:buSzPct val="100000"/>
              <a:buFont typeface="Wingdings" panose="05000000000000000000" pitchFamily="2" charset="2"/>
              <a:buNone/>
            </a:pPr>
            <a:r>
              <a:rPr lang="en-GB" altLang="el-GR" sz="2400">
                <a:latin typeface="Georgia" panose="02040502050405020303" pitchFamily="18" charset="0"/>
              </a:rPr>
              <a:t>«</a:t>
            </a:r>
            <a:r>
              <a:rPr lang="en-GB" altLang="el-GR" sz="2400" i="1">
                <a:latin typeface="Georgia" panose="02040502050405020303" pitchFamily="18" charset="0"/>
              </a:rPr>
              <a:t>μπαμπά</a:t>
            </a:r>
            <a:r>
              <a:rPr lang="en-GB" altLang="el-GR" sz="2400">
                <a:latin typeface="Georgia" panose="02040502050405020303" pitchFamily="18" charset="0"/>
              </a:rPr>
              <a:t>» (μία από τις πρώτες λέξεις)</a:t>
            </a:r>
          </a:p>
        </p:txBody>
      </p:sp>
      <p:sp>
        <p:nvSpPr>
          <p:cNvPr id="24578" name="Rectangle 2"/>
          <p:cNvSpPr>
            <a:spLocks noChangeArrowheads="1"/>
          </p:cNvSpPr>
          <p:nvPr/>
        </p:nvSpPr>
        <p:spPr bwMode="auto">
          <a:xfrm>
            <a:off x="500063" y="304800"/>
            <a:ext cx="8286750" cy="1387475"/>
          </a:xfrm>
          <a:prstGeom prst="rect">
            <a:avLst/>
          </a:prstGeom>
          <a:noFill/>
          <a:ln w="9360">
            <a:solidFill>
              <a:srgbClr val="003399"/>
            </a:solidFill>
            <a:miter lim="800000"/>
            <a:headEnd/>
            <a:tailEnd/>
          </a:ln>
          <a:effectLst/>
        </p:spPr>
        <p:txBody>
          <a:bodyPr lIns="90000" tIns="46800" rIns="90000" bIns="46800">
            <a:spAutoFit/>
          </a:bodyPr>
          <a:lstStyle/>
          <a:p>
            <a:pPr algn="ctr" eaLnBrk="1" hangingPunct="1">
              <a:buClr>
                <a:srgbClr val="FFFF99"/>
              </a:buClr>
              <a:buSzPct val="100000"/>
              <a:buFont typeface="Georgia"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GB" sz="2800" b="1" dirty="0">
              <a:solidFill>
                <a:srgbClr val="FFFF99"/>
              </a:solidFill>
              <a:effectLst>
                <a:outerShdw blurRad="38100" dist="38100" dir="2700000" algn="tl">
                  <a:srgbClr val="000000"/>
                </a:outerShdw>
              </a:effectLst>
              <a:latin typeface="Georgia" pitchFamily="16" charset="0"/>
            </a:endParaRPr>
          </a:p>
          <a:p>
            <a:pPr algn="ctr" eaLnBrk="1" hangingPunct="1">
              <a:buClr>
                <a:srgbClr val="FFFF99"/>
              </a:buClr>
              <a:buSzPct val="100000"/>
              <a:buFont typeface="Georgia"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b="1" dirty="0">
                <a:solidFill>
                  <a:srgbClr val="FFFF99"/>
                </a:solidFill>
                <a:effectLst>
                  <a:outerShdw blurRad="38100" dist="38100" dir="2700000" algn="tl">
                    <a:srgbClr val="000000"/>
                  </a:outerShdw>
                </a:effectLst>
                <a:latin typeface="Georgia" pitchFamily="16" charset="0"/>
              </a:rPr>
              <a:t>Φ</a:t>
            </a:r>
            <a:r>
              <a:rPr lang="en-GB" sz="2800" b="1" dirty="0" err="1">
                <a:solidFill>
                  <a:srgbClr val="FFFF99"/>
                </a:solidFill>
                <a:effectLst>
                  <a:outerShdw blurRad="38100" dist="38100" dir="2700000" algn="tl">
                    <a:srgbClr val="000000"/>
                  </a:outerShdw>
                </a:effectLst>
                <a:latin typeface="Georgia" pitchFamily="16" charset="0"/>
              </a:rPr>
              <a:t>ωνητική-φωνολογική</a:t>
            </a:r>
            <a:r>
              <a:rPr lang="en-GB" sz="2800" b="1" dirty="0">
                <a:solidFill>
                  <a:srgbClr val="FFFF99"/>
                </a:solidFill>
                <a:effectLst>
                  <a:outerShdw blurRad="38100" dist="38100" dir="2700000" algn="tl">
                    <a:srgbClr val="000000"/>
                  </a:outerShdw>
                </a:effectLst>
                <a:latin typeface="Georgia" pitchFamily="16" charset="0"/>
              </a:rPr>
              <a:t> </a:t>
            </a:r>
            <a:r>
              <a:rPr lang="en-GB" sz="2800" b="1" dirty="0" err="1">
                <a:solidFill>
                  <a:srgbClr val="FFFF99"/>
                </a:solidFill>
                <a:effectLst>
                  <a:outerShdw blurRad="38100" dist="38100" dir="2700000" algn="tl">
                    <a:srgbClr val="000000"/>
                  </a:outerShdw>
                </a:effectLst>
                <a:latin typeface="Georgia" pitchFamily="16" charset="0"/>
              </a:rPr>
              <a:t>συνέχεια</a:t>
            </a:r>
            <a:endParaRPr lang="el-GR" sz="2800" b="1" dirty="0">
              <a:solidFill>
                <a:srgbClr val="FFFF99"/>
              </a:solidFill>
              <a:effectLst>
                <a:outerShdw blurRad="38100" dist="38100" dir="2700000" algn="tl">
                  <a:srgbClr val="000000"/>
                </a:outerShdw>
              </a:effectLst>
              <a:latin typeface="Georgia" pitchFamily="16" charset="0"/>
            </a:endParaRPr>
          </a:p>
          <a:p>
            <a:pPr algn="ctr" eaLnBrk="1" hangingPunct="1">
              <a:buClr>
                <a:srgbClr val="FFFF99"/>
              </a:buClr>
              <a:buSzPct val="100000"/>
              <a:buFont typeface="Georgia"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b="1" dirty="0">
                <a:solidFill>
                  <a:srgbClr val="FFFF99"/>
                </a:solidFill>
                <a:effectLst>
                  <a:outerShdw blurRad="38100" dist="38100" dir="2700000" algn="tl">
                    <a:srgbClr val="000000"/>
                  </a:outerShdw>
                </a:effectLst>
                <a:latin typeface="Georgia" pitchFamily="16" charset="0"/>
              </a:rPr>
              <a:t>ανάμεσα σε προλεκτική και λεκτική περίοδο</a:t>
            </a:r>
            <a:endParaRPr lang="en-GB" sz="2800" b="1" dirty="0">
              <a:solidFill>
                <a:srgbClr val="FFFF99"/>
              </a:solidFill>
              <a:effectLst>
                <a:outerShdw blurRad="38100" dist="38100" dir="2700000" algn="tl">
                  <a:srgbClr val="000000"/>
                </a:outerShdw>
              </a:effectLst>
              <a:latin typeface="Georgia" pitchFamily="16"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5E65E85-A0B7-4645-959E-ADBC718C2448}"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26</a:t>
            </a:fld>
            <a:endParaRPr lang="en-GB" altLang="el-GR" sz="1200" smtClean="0">
              <a:latin typeface="Arial" panose="020B0604020202020204" pitchFamily="34" charset="0"/>
            </a:endParaRPr>
          </a:p>
        </p:txBody>
      </p:sp>
      <p:sp>
        <p:nvSpPr>
          <p:cNvPr id="25601" name="Rectangle 1"/>
          <p:cNvSpPr>
            <a:spLocks noGrp="1" noChangeArrowheads="1"/>
          </p:cNvSpPr>
          <p:nvPr>
            <p:ph type="title"/>
          </p:nvPr>
        </p:nvSpPr>
        <p:spPr>
          <a:xfrm>
            <a:off x="457200" y="158750"/>
            <a:ext cx="8229600" cy="1374775"/>
          </a:xfrm>
        </p:spPr>
        <p:txBody>
          <a:bodyPr/>
          <a:lstStyle/>
          <a:p>
            <a:pPr eaLnBrk="1" hangingPunct="1">
              <a:lnSpc>
                <a:spcPct val="100000"/>
              </a:lnSpc>
              <a:buClr>
                <a:srgbClr val="FFCC00"/>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CC00"/>
                </a:solidFill>
              </a:rPr>
              <a:t>Σταδιακές</a:t>
            </a:r>
            <a:r>
              <a:rPr lang="en-GB" sz="3200" dirty="0" smtClean="0">
                <a:solidFill>
                  <a:srgbClr val="FFCC00"/>
                </a:solidFill>
              </a:rPr>
              <a:t> </a:t>
            </a:r>
            <a:r>
              <a:rPr lang="en-GB" sz="3200" dirty="0" err="1" smtClean="0">
                <a:solidFill>
                  <a:srgbClr val="FFCC00"/>
                </a:solidFill>
              </a:rPr>
              <a:t>εξελίξεις</a:t>
            </a:r>
            <a:r>
              <a:rPr lang="en-GB" sz="3200" dirty="0" smtClean="0">
                <a:solidFill>
                  <a:srgbClr val="FFCC00"/>
                </a:solidFill>
              </a:rPr>
              <a:t> </a:t>
            </a:r>
            <a:br>
              <a:rPr lang="en-GB" sz="3200" dirty="0" smtClean="0">
                <a:solidFill>
                  <a:srgbClr val="FFCC00"/>
                </a:solidFill>
              </a:rPr>
            </a:br>
            <a:r>
              <a:rPr lang="en-GB" sz="3200" dirty="0" err="1" smtClean="0">
                <a:solidFill>
                  <a:srgbClr val="FFCC00"/>
                </a:solidFill>
              </a:rPr>
              <a:t>από</a:t>
            </a:r>
            <a:r>
              <a:rPr lang="en-GB" sz="3200" dirty="0" smtClean="0">
                <a:solidFill>
                  <a:srgbClr val="FFCC00"/>
                </a:solidFill>
              </a:rPr>
              <a:t> τ</a:t>
            </a:r>
            <a:r>
              <a:rPr lang="el-GR" sz="3200" dirty="0" smtClean="0">
                <a:solidFill>
                  <a:srgbClr val="FFCC00"/>
                </a:solidFill>
              </a:rPr>
              <a:t>ις πρώτες λέξεις έως μεγαλύτερες ηλικίες </a:t>
            </a:r>
            <a:endParaRPr lang="en-GB" sz="3200" dirty="0" smtClean="0">
              <a:solidFill>
                <a:srgbClr val="FFCC00"/>
              </a:solidFill>
            </a:endParaRPr>
          </a:p>
        </p:txBody>
      </p:sp>
      <p:sp>
        <p:nvSpPr>
          <p:cNvPr id="25602" name="Rectangle 2"/>
          <p:cNvSpPr>
            <a:spLocks noGrp="1" noChangeArrowheads="1"/>
          </p:cNvSpPr>
          <p:nvPr>
            <p:ph type="body" idx="1"/>
          </p:nvPr>
        </p:nvSpPr>
        <p:spPr>
          <a:xfrm>
            <a:off x="0" y="1600200"/>
            <a:ext cx="9144000" cy="4924425"/>
          </a:xfrm>
        </p:spPr>
        <p:txBody>
          <a:bodyPr/>
          <a:lstStyle/>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000" b="1" u="sng" smtClean="0">
                <a:solidFill>
                  <a:srgbClr val="66FFFF"/>
                </a:solidFill>
              </a:rPr>
              <a:t>Πρώτα ψήγματα λέξεων</a:t>
            </a:r>
            <a:r>
              <a:rPr lang="en-GB" altLang="el-GR" sz="3000" b="1" smtClean="0">
                <a:solidFill>
                  <a:srgbClr val="66FFFF"/>
                </a:solidFill>
              </a:rPr>
              <a:t> (πρωτολέξεις) 12-18 μήνες</a:t>
            </a:r>
          </a:p>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000" b="1" u="sng" smtClean="0">
                <a:solidFill>
                  <a:srgbClr val="66FFFF"/>
                </a:solidFill>
              </a:rPr>
              <a:t>Βαθμιαίες εξελίξεις </a:t>
            </a:r>
            <a:r>
              <a:rPr lang="el-GR" altLang="el-GR" sz="3000" b="1" u="sng" smtClean="0">
                <a:solidFill>
                  <a:srgbClr val="66FFFF"/>
                </a:solidFill>
              </a:rPr>
              <a:t>μετά προς </a:t>
            </a:r>
            <a:r>
              <a:rPr lang="en-GB" altLang="el-GR" sz="3000" b="1" u="sng" smtClean="0">
                <a:solidFill>
                  <a:srgbClr val="66FFFF"/>
                </a:solidFill>
              </a:rPr>
              <a:t>ώριμη χρήση λέξεων</a:t>
            </a:r>
            <a:r>
              <a:rPr lang="en-GB" altLang="el-GR" sz="3000" b="1" smtClean="0"/>
              <a:t> </a:t>
            </a:r>
          </a:p>
          <a:p>
            <a:pPr lvl="1"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000" b="1" u="sng" smtClean="0">
                <a:solidFill>
                  <a:srgbClr val="66FFFF"/>
                </a:solidFill>
              </a:rPr>
              <a:t>Δεύτερος χρόνος της ζωής</a:t>
            </a:r>
            <a:r>
              <a:rPr lang="en-GB" altLang="el-GR" sz="3000" b="1" smtClean="0">
                <a:solidFill>
                  <a:srgbClr val="66FFFF"/>
                </a:solidFill>
              </a:rPr>
              <a:t>:</a:t>
            </a:r>
            <a:r>
              <a:rPr lang="en-GB" altLang="el-GR" sz="3000" b="1" smtClean="0"/>
              <a:t> οι λέξεις ως έννοιες και όχι απλώς </a:t>
            </a:r>
            <a:r>
              <a:rPr lang="el-GR" altLang="el-GR" sz="3000" b="1" smtClean="0"/>
              <a:t>για </a:t>
            </a:r>
            <a:r>
              <a:rPr lang="en-GB" altLang="el-GR" sz="3000" b="1" smtClean="0"/>
              <a:t>αναφορά σε ένα μόνο φαινόμενο</a:t>
            </a:r>
            <a:r>
              <a:rPr lang="el-GR" altLang="el-GR" sz="3000" b="1" smtClean="0"/>
              <a:t> (π.χ. όλα τα μολύβια και όχι μόνο ένα)</a:t>
            </a:r>
            <a:r>
              <a:rPr lang="en-GB" altLang="el-GR" sz="3000" b="1" smtClean="0"/>
              <a:t>.</a:t>
            </a:r>
          </a:p>
          <a:p>
            <a:pPr lvl="1"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000" b="1" u="sng" smtClean="0">
                <a:solidFill>
                  <a:srgbClr val="66FFFF"/>
                </a:solidFill>
              </a:rPr>
              <a:t>Αργότερα </a:t>
            </a:r>
            <a:r>
              <a:rPr lang="en-GB" altLang="el-GR" sz="3000" b="1" smtClean="0">
                <a:solidFill>
                  <a:srgbClr val="66FFFF"/>
                </a:solidFill>
              </a:rPr>
              <a:t>(προσχολική, σχολική ηλικία και όλη τη ζωή):</a:t>
            </a:r>
            <a:r>
              <a:rPr lang="en-GB" altLang="el-GR" sz="3000" b="1" smtClean="0"/>
              <a:t>  επεξεργασία, οργάνωση και αναδιοργάνωση λέξεων με βάση συγγένειες και διαφορές, πιο αφηρημένες λέξεις (μεταξύ άλλων επιστημονικ</a:t>
            </a:r>
            <a:r>
              <a:rPr lang="el-GR" altLang="el-GR" sz="3000" b="1" smtClean="0"/>
              <a:t>οί όροι</a:t>
            </a:r>
            <a:r>
              <a:rPr lang="en-GB" altLang="el-GR" sz="3000" b="1" smtClean="0"/>
              <a:t>)</a:t>
            </a:r>
            <a:r>
              <a:rPr lang="el-GR" altLang="el-GR" sz="3000" b="1" smtClean="0"/>
              <a:t>.</a:t>
            </a:r>
            <a:endParaRPr lang="en-GB" altLang="el-GR" sz="3000" b="1" smtClean="0"/>
          </a:p>
          <a:p>
            <a:pP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80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D647D47E-69E6-40F7-B9E8-E132EFA1CA7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27</a:t>
            </a:fld>
            <a:endParaRPr lang="en-GB" altLang="el-GR" sz="1200" smtClean="0">
              <a:latin typeface="Arial" panose="020B0604020202020204" pitchFamily="34" charset="0"/>
            </a:endParaRPr>
          </a:p>
        </p:txBody>
      </p:sp>
      <p:sp>
        <p:nvSpPr>
          <p:cNvPr id="26625" name="Rectangle 1"/>
          <p:cNvSpPr>
            <a:spLocks noGrp="1" noChangeArrowheads="1"/>
          </p:cNvSpPr>
          <p:nvPr>
            <p:ph type="title"/>
          </p:nvPr>
        </p:nvSpPr>
        <p:spPr>
          <a:xfrm>
            <a:off x="457200" y="0"/>
            <a:ext cx="8229600" cy="981075"/>
          </a:xfrm>
        </p:spPr>
        <p:txBody>
          <a:bodyPr/>
          <a:lstStyle/>
          <a:p>
            <a:pPr eaLnBrk="1" hangingPunct="1">
              <a:lnSpc>
                <a:spcPct val="100000"/>
              </a:lnSpc>
              <a:buClr>
                <a:srgbClr val="FFCC00"/>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CC00"/>
                </a:solidFill>
              </a:rPr>
              <a:t>Ψήγματα</a:t>
            </a:r>
            <a:r>
              <a:rPr lang="en-GB" sz="3200" dirty="0" smtClean="0">
                <a:solidFill>
                  <a:srgbClr val="FFCC00"/>
                </a:solidFill>
              </a:rPr>
              <a:t> </a:t>
            </a:r>
            <a:r>
              <a:rPr lang="en-GB" sz="3200" dirty="0" err="1" smtClean="0">
                <a:solidFill>
                  <a:srgbClr val="FFCC00"/>
                </a:solidFill>
              </a:rPr>
              <a:t>λέξεων</a:t>
            </a:r>
            <a:r>
              <a:rPr lang="en-GB" sz="3200" dirty="0" smtClean="0">
                <a:solidFill>
                  <a:srgbClr val="FFCC00"/>
                </a:solidFill>
              </a:rPr>
              <a:t> </a:t>
            </a:r>
            <a:r>
              <a:rPr lang="en-GB" sz="3200" dirty="0" err="1" smtClean="0">
                <a:solidFill>
                  <a:srgbClr val="FFCC00"/>
                </a:solidFill>
              </a:rPr>
              <a:t>σε</a:t>
            </a:r>
            <a:r>
              <a:rPr lang="en-GB" sz="3200" dirty="0" smtClean="0">
                <a:solidFill>
                  <a:srgbClr val="FFCC00"/>
                </a:solidFill>
              </a:rPr>
              <a:t> </a:t>
            </a:r>
            <a:r>
              <a:rPr lang="en-GB" sz="3200" dirty="0" err="1" smtClean="0">
                <a:solidFill>
                  <a:srgbClr val="FFCC00"/>
                </a:solidFill>
              </a:rPr>
              <a:t>πρώτη</a:t>
            </a:r>
            <a:r>
              <a:rPr lang="en-GB" sz="3200" dirty="0" smtClean="0">
                <a:solidFill>
                  <a:srgbClr val="FFCC00"/>
                </a:solidFill>
              </a:rPr>
              <a:t> </a:t>
            </a:r>
            <a:r>
              <a:rPr lang="en-GB" sz="3200" dirty="0" err="1" smtClean="0">
                <a:solidFill>
                  <a:srgbClr val="FFCC00"/>
                </a:solidFill>
              </a:rPr>
              <a:t>φάση</a:t>
            </a:r>
            <a:endParaRPr lang="en-GB" sz="3200" dirty="0" smtClean="0">
              <a:solidFill>
                <a:srgbClr val="FFCC00"/>
              </a:solidFill>
            </a:endParaRPr>
          </a:p>
        </p:txBody>
      </p:sp>
      <p:sp>
        <p:nvSpPr>
          <p:cNvPr id="26626" name="Rectangle 2"/>
          <p:cNvSpPr>
            <a:spLocks noGrp="1" noChangeArrowheads="1"/>
          </p:cNvSpPr>
          <p:nvPr>
            <p:ph type="body" idx="1"/>
          </p:nvPr>
        </p:nvSpPr>
        <p:spPr>
          <a:xfrm>
            <a:off x="0" y="836613"/>
            <a:ext cx="9144000" cy="6021387"/>
          </a:xfrm>
        </p:spPr>
        <p:txBody>
          <a:bodyPr/>
          <a:lstStyle/>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	«Ατελείς» λέξεις</a:t>
            </a:r>
            <a:r>
              <a:rPr lang="el-GR" altLang="el-GR" sz="2800" b="1" smtClean="0"/>
              <a:t>, που π</a:t>
            </a:r>
            <a:r>
              <a:rPr lang="en-GB" altLang="el-GR" sz="2800" b="1" smtClean="0"/>
              <a:t>εριγράφονται με διάφορους όρους</a:t>
            </a:r>
            <a:r>
              <a:rPr lang="el-GR" altLang="el-GR" sz="2800" b="1" smtClean="0"/>
              <a:t>:</a:t>
            </a:r>
            <a:r>
              <a:rPr lang="en-GB" altLang="el-GR" sz="2800" b="1" smtClean="0"/>
              <a:t>  </a:t>
            </a:r>
          </a:p>
          <a:p>
            <a:pPr lvl="3" eaLnBrk="1" hangingPunct="1">
              <a:lnSpc>
                <a:spcPct val="80000"/>
              </a:lnSpc>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u="sng" smtClean="0">
                <a:solidFill>
                  <a:srgbClr val="FFCC00"/>
                </a:solidFill>
              </a:rPr>
              <a:t>Πρωτολέξεις</a:t>
            </a:r>
            <a:r>
              <a:rPr lang="en-GB" altLang="el-GR" sz="2800" smtClean="0">
                <a:solidFill>
                  <a:srgbClr val="FFCC00"/>
                </a:solidFill>
              </a:rPr>
              <a:t> </a:t>
            </a:r>
            <a:r>
              <a:rPr lang="en-GB" altLang="el-GR" sz="2800" smtClean="0"/>
              <a:t> </a:t>
            </a:r>
            <a:r>
              <a:rPr lang="en-GB" altLang="el-GR" sz="2400" smtClean="0"/>
              <a:t>(</a:t>
            </a:r>
            <a:r>
              <a:rPr lang="en-GB" altLang="el-GR" smtClean="0"/>
              <a:t>Halliday</a:t>
            </a:r>
            <a:r>
              <a:rPr lang="el-GR" altLang="el-GR" smtClean="0"/>
              <a:t> </a:t>
            </a:r>
            <a:r>
              <a:rPr lang="en-GB" altLang="el-GR" smtClean="0"/>
              <a:t>1975</a:t>
            </a:r>
            <a:r>
              <a:rPr lang="el-GR" altLang="el-GR" smtClean="0"/>
              <a:t>,</a:t>
            </a:r>
            <a:r>
              <a:rPr lang="en-GB" altLang="el-GR" smtClean="0"/>
              <a:t> </a:t>
            </a:r>
            <a:r>
              <a:rPr lang="en-GB" altLang="el-GR" smtClean="0">
                <a:effectLst/>
              </a:rPr>
              <a:t>Vihman 1996</a:t>
            </a:r>
            <a:r>
              <a:rPr lang="en-GB" altLang="el-GR" smtClean="0"/>
              <a:t>)</a:t>
            </a:r>
          </a:p>
          <a:p>
            <a:pPr lvl="3" eaLnBrk="1" hangingPunct="1">
              <a:lnSpc>
                <a:spcPct val="80000"/>
              </a:lnSpc>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u="sng" smtClean="0">
                <a:solidFill>
                  <a:srgbClr val="FFCC00"/>
                </a:solidFill>
              </a:rPr>
              <a:t>Φωνητικά σταθεροί τύποι</a:t>
            </a:r>
            <a:r>
              <a:rPr lang="en-GB" altLang="el-GR" sz="2800" smtClean="0"/>
              <a:t> </a:t>
            </a:r>
            <a:r>
              <a:rPr lang="en-GB" altLang="el-GR" sz="2400" smtClean="0"/>
              <a:t>(</a:t>
            </a:r>
            <a:r>
              <a:rPr lang="en-GB" altLang="el-GR" smtClean="0"/>
              <a:t>Dore et al. 1976)</a:t>
            </a:r>
          </a:p>
          <a:p>
            <a:pPr lvl="3" eaLnBrk="1" hangingPunct="1">
              <a:lnSpc>
                <a:spcPct val="80000"/>
              </a:lnSpc>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u="sng" smtClean="0">
                <a:solidFill>
                  <a:srgbClr val="FFCC00"/>
                </a:solidFill>
              </a:rPr>
              <a:t>Ψευδολέξεις</a:t>
            </a:r>
            <a:r>
              <a:rPr lang="en-GB" altLang="el-GR" sz="2800" smtClean="0">
                <a:effectLst/>
              </a:rPr>
              <a:t> </a:t>
            </a:r>
            <a:r>
              <a:rPr lang="en-GB" altLang="el-GR" smtClean="0">
                <a:effectLst/>
              </a:rPr>
              <a:t>(Stoel-Gammon &amp; Cooper 1984)</a:t>
            </a:r>
            <a:r>
              <a:rPr lang="en-GB" altLang="el-GR" sz="2800" smtClean="0">
                <a:effectLst/>
              </a:rPr>
              <a:t> </a:t>
            </a: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800" smtClean="0">
              <a:effectLst/>
            </a:endParaRP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effectLst/>
              </a:rPr>
              <a:t>Κύριο χαρακτηριστικό τους:  </a:t>
            </a: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solidFill>
                  <a:srgbClr val="99FF99"/>
                </a:solidFill>
                <a:effectLst/>
              </a:rPr>
              <a:t>ηχητικά συμπλέγματα με νόημα </a:t>
            </a:r>
            <a:endParaRPr lang="el-GR" altLang="el-GR" sz="2800" b="1" smtClean="0">
              <a:solidFill>
                <a:srgbClr val="99FF99"/>
              </a:solidFill>
              <a:effectLst/>
            </a:endParaRP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solidFill>
                  <a:srgbClr val="99FF99"/>
                </a:solidFill>
                <a:effectLst/>
              </a:rPr>
              <a:t>που χρησιμοποιούνται με κάποια σταθερότητα </a:t>
            </a:r>
            <a:endParaRPr lang="el-GR" altLang="el-GR" sz="2800" b="1" smtClean="0">
              <a:solidFill>
                <a:srgbClr val="99FF99"/>
              </a:solidFill>
              <a:effectLst/>
            </a:endParaRP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effectLst/>
              </a:rPr>
              <a:t>(άλλοτε μαζί με χειρονομίες κι άλλοτε όχι) </a:t>
            </a:r>
          </a:p>
          <a:p>
            <a:pPr algn="ctr" eaLnBrk="1" hangingPunct="1">
              <a:lnSpc>
                <a:spcPct val="80000"/>
              </a:lnSpc>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effectLst/>
              </a:rPr>
              <a:t>	π.χ.  </a:t>
            </a:r>
            <a:r>
              <a:rPr lang="en-GB" altLang="el-GR" sz="2800" b="1" i="1" smtClean="0">
                <a:effectLst/>
              </a:rPr>
              <a:t>νιάμ </a:t>
            </a:r>
            <a:r>
              <a:rPr lang="en-GB" altLang="el-GR" sz="2800" b="1" smtClean="0">
                <a:effectLst/>
              </a:rPr>
              <a:t>=</a:t>
            </a:r>
            <a:r>
              <a:rPr lang="el-GR" altLang="el-GR" sz="2800" b="1" i="1" smtClean="0">
                <a:effectLst/>
              </a:rPr>
              <a:t> </a:t>
            </a:r>
            <a:r>
              <a:rPr lang="en-GB" altLang="el-GR" sz="2800" b="1" smtClean="0">
                <a:effectLst/>
              </a:rPr>
              <a:t>επιθυμία ενός φαγητού </a:t>
            </a:r>
          </a:p>
          <a:p>
            <a:pPr algn="ctr" eaLnBrk="1" hangingPunct="1">
              <a:lnSpc>
                <a:spcPct val="80000"/>
              </a:lnSpc>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i="1" smtClean="0">
                <a:effectLst/>
              </a:rPr>
              <a:t>		</a:t>
            </a:r>
            <a:r>
              <a:rPr lang="en-GB" altLang="el-GR" sz="2800" b="1" i="1" smtClean="0">
                <a:effectLst/>
              </a:rPr>
              <a:t>να:  </a:t>
            </a:r>
            <a:r>
              <a:rPr lang="en-GB" altLang="el-GR" sz="2800" b="1" smtClean="0">
                <a:effectLst/>
              </a:rPr>
              <a:t>=</a:t>
            </a:r>
            <a:r>
              <a:rPr lang="el-GR" altLang="el-GR" sz="2800" b="1" smtClean="0">
                <a:effectLst/>
              </a:rPr>
              <a:t> </a:t>
            </a:r>
            <a:r>
              <a:rPr lang="en-GB" altLang="el-GR" sz="2800" b="1" smtClean="0">
                <a:effectLst/>
              </a:rPr>
              <a:t>δεν θέλω (απόρριψη)</a:t>
            </a: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solidFill>
                  <a:srgbClr val="99FF99"/>
                </a:solidFill>
                <a:effectLst/>
              </a:rPr>
              <a:t>Ωστόσο, </a:t>
            </a: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solidFill>
                  <a:srgbClr val="99FF99"/>
                </a:solidFill>
                <a:effectLst/>
              </a:rPr>
              <a:t>απέχουν με διάφορους τρόπους από ώριμη χρήση λέξεων</a:t>
            </a:r>
            <a:r>
              <a:rPr lang="el-GR" altLang="el-GR" sz="2800" b="1" smtClean="0">
                <a:solidFill>
                  <a:srgbClr val="99FF99"/>
                </a:solidFill>
                <a:effectLst/>
              </a:rPr>
              <a:t>.</a:t>
            </a:r>
            <a:endParaRPr lang="en-GB" altLang="el-GR" sz="2800" b="1" smtClean="0">
              <a:solidFill>
                <a:srgbClr val="99FF99"/>
              </a:solidFill>
              <a:effectLst/>
            </a:endParaRP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u="sng" smtClean="0">
                <a:solidFill>
                  <a:srgbClr val="99FF99"/>
                </a:solidFill>
                <a:effectLst/>
              </a:rPr>
              <a:t>Πώς;</a:t>
            </a: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400" b="1" u="sng" smtClean="0">
              <a:solidFill>
                <a:srgbClr val="99FF99"/>
              </a:solidFill>
              <a:effectLst/>
            </a:endParaRP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400" smtClean="0">
              <a:effectLst/>
            </a:endParaRPr>
          </a:p>
          <a:p>
            <a:pPr algn="ctr" eaLnBrk="1" hangingPunct="1">
              <a:lnSpc>
                <a:spcPct val="8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400" smtClean="0">
              <a:effectLs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ED7E462-81E4-4588-AFE3-1E798BADB3CE}"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28</a:t>
            </a:fld>
            <a:endParaRPr lang="en-GB" altLang="el-GR" sz="1200" smtClean="0">
              <a:latin typeface="Arial" panose="020B0604020202020204" pitchFamily="34" charset="0"/>
            </a:endParaRPr>
          </a:p>
        </p:txBody>
      </p:sp>
      <p:sp>
        <p:nvSpPr>
          <p:cNvPr id="27649" name="Rectangle 1"/>
          <p:cNvSpPr>
            <a:spLocks noGrp="1" noChangeArrowheads="1"/>
          </p:cNvSpPr>
          <p:nvPr>
            <p:ph type="title"/>
          </p:nvPr>
        </p:nvSpPr>
        <p:spPr>
          <a:xfrm>
            <a:off x="0" y="-7938"/>
            <a:ext cx="9144000" cy="700088"/>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z="2800" smtClean="0">
                <a:solidFill>
                  <a:srgbClr val="FFCC00"/>
                </a:solidFill>
                <a:latin typeface="Georgia" pitchFamily="18" charset="0"/>
              </a:rPr>
              <a:t>Χαρακτηριστικά </a:t>
            </a:r>
            <a:r>
              <a:rPr lang="en-GB" altLang="el-GR" sz="2800" smtClean="0">
                <a:solidFill>
                  <a:srgbClr val="FFCC00"/>
                </a:solidFill>
                <a:latin typeface="Georgia" pitchFamily="18" charset="0"/>
              </a:rPr>
              <a:t>των πρ</a:t>
            </a:r>
            <a:r>
              <a:rPr lang="el-GR" altLang="el-GR" sz="2800" smtClean="0">
                <a:solidFill>
                  <a:srgbClr val="FFCC00"/>
                </a:solidFill>
                <a:latin typeface="Georgia" pitchFamily="18" charset="0"/>
              </a:rPr>
              <a:t>ώτων λ</a:t>
            </a:r>
            <a:r>
              <a:rPr lang="en-GB" altLang="el-GR" sz="2800" smtClean="0">
                <a:solidFill>
                  <a:srgbClr val="FFCC00"/>
                </a:solidFill>
                <a:latin typeface="Georgia" pitchFamily="18" charset="0"/>
              </a:rPr>
              <a:t>έξεων</a:t>
            </a:r>
          </a:p>
        </p:txBody>
      </p:sp>
      <p:sp>
        <p:nvSpPr>
          <p:cNvPr id="27650" name="Rectangle 2"/>
          <p:cNvSpPr>
            <a:spLocks noChangeArrowheads="1"/>
          </p:cNvSpPr>
          <p:nvPr/>
        </p:nvSpPr>
        <p:spPr bwMode="auto">
          <a:xfrm>
            <a:off x="0" y="908050"/>
            <a:ext cx="9144000" cy="5649913"/>
          </a:xfrm>
          <a:prstGeom prst="rect">
            <a:avLst/>
          </a:prstGeom>
          <a:noFill/>
          <a:ln w="9525">
            <a:noFill/>
            <a:round/>
            <a:headEnd/>
            <a:tailEnd/>
          </a:ln>
          <a:effectLst/>
        </p:spPr>
        <p:txBody>
          <a:bodyPr lIns="90000" tIns="46800" rIns="90000" bIns="46800">
            <a:spAutoFit/>
          </a:bodyPr>
          <a:lstStyle>
            <a:lvl1pPr marL="173038" indent="-173038" eaLnBrk="0" hangingPunc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1pPr>
            <a:lvl2pPr marL="630238" indent="-173038" eaLnBrk="0" hangingPunc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2pPr>
            <a:lvl3pPr marL="1143000" indent="-228600" eaLnBrk="0" hangingPunc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3pPr>
            <a:lvl4pPr marL="1600200" indent="-228600" eaLnBrk="0" hangingPunc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4pPr>
            <a:lvl5pPr marL="2057400" indent="-228600" eaLnBrk="0" hangingPunc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5pPr>
            <a:lvl6pPr marL="2514600" indent="-228600" defTabSz="449263" eaLnBrk="0" fontAlgn="base" hangingPunct="0">
              <a:lnSpc>
                <a:spcPct val="96000"/>
              </a:lnSpc>
              <a:spcBef>
                <a:spcPct val="0"/>
              </a:spcBef>
              <a:spcAft>
                <a:spcPct val="0"/>
              </a:spcAft>
              <a:buClr>
                <a:srgbClr val="FFFFFF"/>
              </a:buClr>
              <a:buSzPct val="100000"/>
              <a:buFont typeface="Arial" charse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6pPr>
            <a:lvl7pPr marL="2971800" indent="-228600" defTabSz="449263" eaLnBrk="0" fontAlgn="base" hangingPunct="0">
              <a:lnSpc>
                <a:spcPct val="96000"/>
              </a:lnSpc>
              <a:spcBef>
                <a:spcPct val="0"/>
              </a:spcBef>
              <a:spcAft>
                <a:spcPct val="0"/>
              </a:spcAft>
              <a:buClr>
                <a:srgbClr val="FFFFFF"/>
              </a:buClr>
              <a:buSzPct val="100000"/>
              <a:buFont typeface="Arial" charse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7pPr>
            <a:lvl8pPr marL="3429000" indent="-228600" defTabSz="449263" eaLnBrk="0" fontAlgn="base" hangingPunct="0">
              <a:lnSpc>
                <a:spcPct val="96000"/>
              </a:lnSpc>
              <a:spcBef>
                <a:spcPct val="0"/>
              </a:spcBef>
              <a:spcAft>
                <a:spcPct val="0"/>
              </a:spcAft>
              <a:buClr>
                <a:srgbClr val="FFFFFF"/>
              </a:buClr>
              <a:buSzPct val="100000"/>
              <a:buFont typeface="Arial" charse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8pPr>
            <a:lvl9pPr marL="3886200" indent="-228600" defTabSz="449263" eaLnBrk="0" fontAlgn="base" hangingPunct="0">
              <a:lnSpc>
                <a:spcPct val="96000"/>
              </a:lnSpc>
              <a:spcBef>
                <a:spcPct val="0"/>
              </a:spcBef>
              <a:spcAft>
                <a:spcPct val="0"/>
              </a:spcAft>
              <a:buClr>
                <a:srgbClr val="FFFFFF"/>
              </a:buClr>
              <a:buSzPct val="100000"/>
              <a:buFont typeface="Arial" charset="0"/>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solidFill>
                  <a:schemeClr val="bg1"/>
                </a:solidFill>
                <a:latin typeface="Arial" charset="0"/>
              </a:defRPr>
            </a:lvl9pPr>
          </a:lstStyle>
          <a:p>
            <a:pPr algn="ctr" eaLnBrk="1" hangingPunct="1">
              <a:buClr>
                <a:srgbClr val="FFFFFF"/>
              </a:buClr>
              <a:buSzPct val="100000"/>
              <a:buFont typeface="Georgia" pitchFamily="18" charset="0"/>
              <a:buNone/>
              <a:defRPr/>
            </a:pPr>
            <a:r>
              <a:rPr lang="en-GB" altLang="el-GR" sz="2800" b="1" dirty="0" err="1" smtClean="0">
                <a:solidFill>
                  <a:srgbClr val="FFFFFF"/>
                </a:solidFill>
                <a:latin typeface="Georgia" pitchFamily="18" charset="0"/>
              </a:rPr>
              <a:t>Πώς</a:t>
            </a:r>
            <a:r>
              <a:rPr lang="en-GB" altLang="el-GR" sz="2800" b="1" dirty="0" smtClean="0">
                <a:solidFill>
                  <a:srgbClr val="FFFFFF"/>
                </a:solidFill>
                <a:latin typeface="Georgia" pitchFamily="18" charset="0"/>
              </a:rPr>
              <a:t> </a:t>
            </a:r>
            <a:r>
              <a:rPr lang="en-GB" altLang="el-GR" sz="2800" b="1" dirty="0" err="1" smtClean="0">
                <a:solidFill>
                  <a:srgbClr val="FFFFFF"/>
                </a:solidFill>
                <a:latin typeface="Georgia" pitchFamily="18" charset="0"/>
              </a:rPr>
              <a:t>διαφέρουν</a:t>
            </a:r>
            <a:r>
              <a:rPr lang="en-GB" altLang="el-GR" sz="2800" b="1" dirty="0" smtClean="0">
                <a:solidFill>
                  <a:srgbClr val="FFFFFF"/>
                </a:solidFill>
                <a:latin typeface="Georgia" pitchFamily="18" charset="0"/>
              </a:rPr>
              <a:t> </a:t>
            </a:r>
            <a:r>
              <a:rPr lang="en-GB" altLang="el-GR" sz="2800" b="1" dirty="0" err="1" smtClean="0">
                <a:solidFill>
                  <a:srgbClr val="FFFFFF"/>
                </a:solidFill>
                <a:latin typeface="Georgia" pitchFamily="18" charset="0"/>
              </a:rPr>
              <a:t>από</a:t>
            </a:r>
            <a:r>
              <a:rPr lang="en-GB" altLang="el-GR" sz="2800" b="1" dirty="0" smtClean="0">
                <a:solidFill>
                  <a:srgbClr val="FFFFFF"/>
                </a:solidFill>
                <a:latin typeface="Georgia" pitchFamily="18" charset="0"/>
              </a:rPr>
              <a:t> </a:t>
            </a:r>
            <a:r>
              <a:rPr lang="en-GB" altLang="el-GR" sz="2800" b="1" dirty="0" err="1" smtClean="0">
                <a:solidFill>
                  <a:srgbClr val="FFFFFF"/>
                </a:solidFill>
                <a:latin typeface="Georgia" pitchFamily="18" charset="0"/>
              </a:rPr>
              <a:t>την</a:t>
            </a:r>
            <a:r>
              <a:rPr lang="en-GB" altLang="el-GR" sz="2800" b="1" dirty="0" smtClean="0">
                <a:solidFill>
                  <a:srgbClr val="FFFFFF"/>
                </a:solidFill>
                <a:latin typeface="Georgia" pitchFamily="18" charset="0"/>
              </a:rPr>
              <a:t> </a:t>
            </a:r>
            <a:r>
              <a:rPr lang="en-GB" altLang="el-GR" sz="2800" b="1" dirty="0" err="1" smtClean="0">
                <a:solidFill>
                  <a:srgbClr val="FFFFFF"/>
                </a:solidFill>
                <a:latin typeface="Georgia" pitchFamily="18" charset="0"/>
              </a:rPr>
              <a:t>ώριμη</a:t>
            </a:r>
            <a:r>
              <a:rPr lang="en-GB" altLang="el-GR" sz="2800" b="1" dirty="0" smtClean="0">
                <a:solidFill>
                  <a:srgbClr val="FFFFFF"/>
                </a:solidFill>
                <a:latin typeface="Georgia" pitchFamily="18" charset="0"/>
              </a:rPr>
              <a:t> </a:t>
            </a:r>
            <a:r>
              <a:rPr lang="en-GB" altLang="el-GR" sz="2800" b="1" dirty="0" err="1" smtClean="0">
                <a:solidFill>
                  <a:srgbClr val="FFFFFF"/>
                </a:solidFill>
                <a:latin typeface="Georgia" pitchFamily="18" charset="0"/>
              </a:rPr>
              <a:t>χρήση</a:t>
            </a:r>
            <a:r>
              <a:rPr lang="en-GB" altLang="el-GR" sz="2800" b="1" dirty="0" smtClean="0">
                <a:solidFill>
                  <a:srgbClr val="FFFFFF"/>
                </a:solidFill>
                <a:latin typeface="Georgia" pitchFamily="18" charset="0"/>
              </a:rPr>
              <a:t> </a:t>
            </a:r>
            <a:r>
              <a:rPr lang="en-GB" altLang="el-GR" sz="2800" b="1" dirty="0" err="1" smtClean="0">
                <a:solidFill>
                  <a:srgbClr val="FFFFFF"/>
                </a:solidFill>
                <a:latin typeface="Georgia" pitchFamily="18" charset="0"/>
              </a:rPr>
              <a:t>λέξεων</a:t>
            </a:r>
            <a:r>
              <a:rPr lang="en-GB" altLang="el-GR" sz="2800" b="1" dirty="0" smtClean="0">
                <a:solidFill>
                  <a:srgbClr val="FFFFFF"/>
                </a:solidFill>
                <a:latin typeface="Georgia" pitchFamily="18" charset="0"/>
              </a:rPr>
              <a:t>;</a:t>
            </a:r>
            <a:endParaRPr lang="el-GR" altLang="el-GR" sz="2800" b="1" dirty="0" smtClean="0">
              <a:solidFill>
                <a:srgbClr val="FFFFFF"/>
              </a:solidFill>
              <a:latin typeface="Georgia" pitchFamily="18" charset="0"/>
            </a:endParaRPr>
          </a:p>
          <a:p>
            <a:pPr algn="ctr" eaLnBrk="1" hangingPunct="1">
              <a:buClr>
                <a:srgbClr val="FFFFFF"/>
              </a:buClr>
              <a:buSzPct val="100000"/>
              <a:buFont typeface="Georgia" pitchFamily="18" charset="0"/>
              <a:buNone/>
              <a:defRPr/>
            </a:pPr>
            <a:r>
              <a:rPr lang="el-GR" altLang="el-GR" sz="2400" dirty="0" smtClean="0">
                <a:solidFill>
                  <a:srgbClr val="FFFFFF"/>
                </a:solidFill>
                <a:latin typeface="Georgia" pitchFamily="18" charset="0"/>
              </a:rPr>
              <a:t>π.χ.</a:t>
            </a:r>
            <a:endParaRPr lang="en-GB" altLang="el-GR" sz="2400" dirty="0" smtClean="0">
              <a:solidFill>
                <a:srgbClr val="FFFFFF"/>
              </a:solidFill>
              <a:latin typeface="Georgia" pitchFamily="18" charset="0"/>
            </a:endParaRPr>
          </a:p>
          <a:p>
            <a:pPr eaLnBrk="1" hangingPunct="1">
              <a:buClr>
                <a:srgbClr val="FFFFFF"/>
              </a:buClr>
              <a:buSzPct val="100000"/>
              <a:buFont typeface="Garamond" pitchFamily="18" charset="0"/>
              <a:buChar char="•"/>
              <a:defRPr/>
            </a:pPr>
            <a:r>
              <a:rPr lang="en-GB" altLang="el-GR" sz="2900" b="1" u="sng" dirty="0" smtClean="0">
                <a:solidFill>
                  <a:srgbClr val="66FFFF"/>
                </a:solidFill>
                <a:latin typeface="Garamond" pitchFamily="18" charset="0"/>
              </a:rPr>
              <a:t>Α</a:t>
            </a:r>
            <a:r>
              <a:rPr lang="el-GR" altLang="el-GR" sz="2900" b="1" u="sng" dirty="0" err="1" smtClean="0">
                <a:solidFill>
                  <a:srgbClr val="66FFFF"/>
                </a:solidFill>
                <a:latin typeface="Garamond" pitchFamily="18" charset="0"/>
              </a:rPr>
              <a:t>ποτελούν</a:t>
            </a:r>
            <a:r>
              <a:rPr lang="el-GR" altLang="el-GR" sz="2900" b="1" u="sng" dirty="0" smtClean="0">
                <a:solidFill>
                  <a:srgbClr val="66FFFF"/>
                </a:solidFill>
                <a:latin typeface="Garamond" pitchFamily="18" charset="0"/>
              </a:rPr>
              <a:t> α</a:t>
            </a:r>
            <a:r>
              <a:rPr lang="en-GB" altLang="el-GR" sz="2900" b="1" u="sng" dirty="0" err="1" smtClean="0">
                <a:solidFill>
                  <a:srgbClr val="66FFFF"/>
                </a:solidFill>
                <a:latin typeface="Garamond" pitchFamily="18" charset="0"/>
              </a:rPr>
              <a:t>ναπ</a:t>
            </a:r>
            <a:r>
              <a:rPr lang="en-GB" altLang="el-GR" sz="2900" b="1" u="sng" dirty="0" err="1" smtClean="0">
                <a:solidFill>
                  <a:srgbClr val="00FFCC"/>
                </a:solidFill>
                <a:latin typeface="Garamond" pitchFamily="18" charset="0"/>
              </a:rPr>
              <a:t>όσπαστο</a:t>
            </a:r>
            <a:r>
              <a:rPr lang="en-GB" altLang="el-GR" sz="2900" b="1" u="sng" dirty="0" smtClean="0">
                <a:solidFill>
                  <a:srgbClr val="00FFCC"/>
                </a:solidFill>
                <a:latin typeface="Garamond" pitchFamily="18" charset="0"/>
              </a:rPr>
              <a:t> </a:t>
            </a:r>
            <a:r>
              <a:rPr lang="en-GB" altLang="el-GR" sz="2900" b="1" u="sng" dirty="0" err="1" smtClean="0">
                <a:solidFill>
                  <a:srgbClr val="00FFCC"/>
                </a:solidFill>
                <a:latin typeface="Garamond" pitchFamily="18" charset="0"/>
              </a:rPr>
              <a:t>μέρος</a:t>
            </a:r>
            <a:r>
              <a:rPr lang="en-GB" altLang="el-GR" sz="2900" b="1" u="sng" dirty="0" smtClean="0">
                <a:solidFill>
                  <a:srgbClr val="00FFCC"/>
                </a:solidFill>
                <a:latin typeface="Garamond" pitchFamily="18" charset="0"/>
              </a:rPr>
              <a:t> </a:t>
            </a:r>
            <a:r>
              <a:rPr lang="en-GB" altLang="el-GR" sz="2900" b="1" u="sng" dirty="0" err="1" smtClean="0">
                <a:solidFill>
                  <a:srgbClr val="00FFCC"/>
                </a:solidFill>
                <a:latin typeface="Garamond" pitchFamily="18" charset="0"/>
              </a:rPr>
              <a:t>μιας</a:t>
            </a:r>
            <a:r>
              <a:rPr lang="en-GB" altLang="el-GR" sz="2900" b="1" u="sng" dirty="0" smtClean="0">
                <a:solidFill>
                  <a:srgbClr val="00FFCC"/>
                </a:solidFill>
                <a:latin typeface="Garamond" pitchFamily="18" charset="0"/>
              </a:rPr>
              <a:t> </a:t>
            </a:r>
            <a:r>
              <a:rPr lang="en-GB" altLang="el-GR" sz="2900" b="1" u="sng" dirty="0" err="1" smtClean="0">
                <a:solidFill>
                  <a:srgbClr val="00FFCC"/>
                </a:solidFill>
                <a:latin typeface="Garamond" pitchFamily="18" charset="0"/>
              </a:rPr>
              <a:t>σωματικής</a:t>
            </a:r>
            <a:r>
              <a:rPr lang="en-GB" altLang="el-GR" sz="2900" b="1" u="sng" dirty="0" smtClean="0">
                <a:solidFill>
                  <a:srgbClr val="00FFCC"/>
                </a:solidFill>
                <a:latin typeface="Garamond" pitchFamily="18" charset="0"/>
              </a:rPr>
              <a:t> ή </a:t>
            </a:r>
            <a:r>
              <a:rPr lang="en-GB" altLang="el-GR" sz="2900" b="1" u="sng" dirty="0" err="1" smtClean="0">
                <a:solidFill>
                  <a:srgbClr val="00FFCC"/>
                </a:solidFill>
                <a:latin typeface="Garamond" pitchFamily="18" charset="0"/>
              </a:rPr>
              <a:t>λεκτικής</a:t>
            </a:r>
            <a:r>
              <a:rPr lang="el-GR" altLang="el-GR" sz="2900" b="1" u="sng" dirty="0" smtClean="0">
                <a:solidFill>
                  <a:srgbClr val="00FFCC"/>
                </a:solidFill>
                <a:latin typeface="Garamond" pitchFamily="18" charset="0"/>
              </a:rPr>
              <a:t> δραστηριότητας</a:t>
            </a:r>
            <a:r>
              <a:rPr lang="en-GB" altLang="el-GR" sz="2900" b="1" u="sng" dirty="0" smtClean="0">
                <a:solidFill>
                  <a:srgbClr val="FFFFFF"/>
                </a:solidFill>
                <a:latin typeface="Garamond" pitchFamily="18" charset="0"/>
              </a:rPr>
              <a:t> </a:t>
            </a:r>
            <a:r>
              <a:rPr lang="el-GR" altLang="el-GR" sz="2900" b="1" u="sng" dirty="0" smtClean="0">
                <a:solidFill>
                  <a:srgbClr val="FFFFFF"/>
                </a:solidFill>
                <a:latin typeface="Garamond" pitchFamily="18" charset="0"/>
              </a:rPr>
              <a:t> </a:t>
            </a:r>
            <a:r>
              <a:rPr lang="en-GB" altLang="el-GR" sz="2900" b="1" u="sng" dirty="0" err="1" smtClean="0">
                <a:solidFill>
                  <a:srgbClr val="FFFFFF"/>
                </a:solidFill>
                <a:latin typeface="Garamond" pitchFamily="18" charset="0"/>
              </a:rPr>
              <a:t>και</a:t>
            </a:r>
            <a:r>
              <a:rPr lang="en-GB" altLang="el-GR" sz="2900" b="1" u="sng" dirty="0" smtClean="0">
                <a:solidFill>
                  <a:srgbClr val="FFFFFF"/>
                </a:solidFill>
                <a:latin typeface="Garamond" pitchFamily="18" charset="0"/>
              </a:rPr>
              <a:t> </a:t>
            </a:r>
            <a:r>
              <a:rPr lang="en-GB" altLang="el-GR" sz="2900" b="1" u="sng" dirty="0" err="1" smtClean="0">
                <a:solidFill>
                  <a:srgbClr val="FFFFFF"/>
                </a:solidFill>
                <a:latin typeface="Garamond" pitchFamily="18" charset="0"/>
              </a:rPr>
              <a:t>μόνο</a:t>
            </a:r>
            <a:r>
              <a:rPr lang="en-GB" altLang="el-GR" sz="2900" b="1" u="sng" dirty="0" smtClean="0">
                <a:solidFill>
                  <a:srgbClr val="FFFFFF"/>
                </a:solidFill>
                <a:latin typeface="Garamond" pitchFamily="18" charset="0"/>
              </a:rPr>
              <a:t> </a:t>
            </a:r>
            <a:r>
              <a:rPr lang="en-GB" altLang="el-GR" sz="2900" b="1" u="sng" dirty="0" err="1" smtClean="0">
                <a:solidFill>
                  <a:srgbClr val="FFFFFF"/>
                </a:solidFill>
                <a:latin typeface="Garamond" pitchFamily="18" charset="0"/>
              </a:rPr>
              <a:t>αργότερα</a:t>
            </a:r>
            <a:r>
              <a:rPr lang="en-GB" altLang="el-GR" sz="2900" b="1" u="sng" dirty="0" smtClean="0">
                <a:solidFill>
                  <a:srgbClr val="FFFFFF"/>
                </a:solidFill>
                <a:latin typeface="Garamond" pitchFamily="18" charset="0"/>
              </a:rPr>
              <a:t> </a:t>
            </a:r>
            <a:r>
              <a:rPr lang="en-GB" altLang="el-GR" sz="2900" b="1" u="sng" dirty="0" err="1" smtClean="0">
                <a:solidFill>
                  <a:srgbClr val="FFFFFF"/>
                </a:solidFill>
                <a:latin typeface="Garamond" pitchFamily="18" charset="0"/>
              </a:rPr>
              <a:t>αυτονομ</a:t>
            </a:r>
            <a:r>
              <a:rPr lang="el-GR" altLang="el-GR" sz="2900" b="1" u="sng" dirty="0" err="1" smtClean="0">
                <a:solidFill>
                  <a:srgbClr val="FFFFFF"/>
                </a:solidFill>
                <a:latin typeface="Garamond" pitchFamily="18" charset="0"/>
              </a:rPr>
              <a:t>ούνται</a:t>
            </a:r>
            <a:r>
              <a:rPr lang="el-GR" altLang="el-GR" sz="2900" b="1" u="sng" dirty="0" smtClean="0">
                <a:solidFill>
                  <a:srgbClr val="FFFFFF"/>
                </a:solidFill>
                <a:latin typeface="Garamond" pitchFamily="18" charset="0"/>
              </a:rPr>
              <a:t> για να </a:t>
            </a:r>
            <a:r>
              <a:rPr lang="el-GR" altLang="el-GR" sz="2900" b="1" dirty="0" smtClean="0">
                <a:solidFill>
                  <a:srgbClr val="FFFFFF"/>
                </a:solidFill>
                <a:latin typeface="Garamond" pitchFamily="18" charset="0"/>
              </a:rPr>
              <a:t> χ</a:t>
            </a:r>
            <a:r>
              <a:rPr lang="en-GB" altLang="el-GR" sz="2900" b="1" dirty="0" err="1" smtClean="0">
                <a:solidFill>
                  <a:srgbClr val="FFFFFF"/>
                </a:solidFill>
                <a:latin typeface="Garamond" pitchFamily="18" charset="0"/>
              </a:rPr>
              <a:t>ρησιμοποι</a:t>
            </a:r>
            <a:r>
              <a:rPr lang="el-GR" altLang="el-GR" sz="2900" b="1" dirty="0" err="1" smtClean="0">
                <a:solidFill>
                  <a:srgbClr val="FFFFFF"/>
                </a:solidFill>
                <a:latin typeface="Garamond" pitchFamily="18" charset="0"/>
              </a:rPr>
              <a:t>ηθούν</a:t>
            </a:r>
            <a:r>
              <a:rPr lang="el-GR" altLang="el-GR" sz="2900" b="1" dirty="0" smtClean="0">
                <a:solidFill>
                  <a:srgbClr val="FFFFFF"/>
                </a:solidFill>
                <a:latin typeface="Garamond" pitchFamily="18" charset="0"/>
              </a:rPr>
              <a:t> </a:t>
            </a:r>
            <a:r>
              <a:rPr lang="en-GB" altLang="el-GR" sz="2900" b="1" dirty="0" err="1" smtClean="0">
                <a:solidFill>
                  <a:srgbClr val="FFFFFF"/>
                </a:solidFill>
                <a:latin typeface="Garamond" pitchFamily="18" charset="0"/>
              </a:rPr>
              <a:t>και</a:t>
            </a:r>
            <a:r>
              <a:rPr lang="en-GB" altLang="el-GR" sz="2900" b="1" dirty="0" smtClean="0">
                <a:solidFill>
                  <a:srgbClr val="FFFFFF"/>
                </a:solidFill>
                <a:latin typeface="Garamond" pitchFamily="18" charset="0"/>
              </a:rPr>
              <a:t> </a:t>
            </a:r>
            <a:r>
              <a:rPr lang="en-GB" altLang="el-GR" sz="2900" b="1" dirty="0" err="1" smtClean="0">
                <a:solidFill>
                  <a:srgbClr val="FFFFFF"/>
                </a:solidFill>
                <a:latin typeface="Garamond" pitchFamily="18" charset="0"/>
              </a:rPr>
              <a:t>σε</a:t>
            </a:r>
            <a:r>
              <a:rPr lang="en-GB" altLang="el-GR" sz="2900" b="1" dirty="0" smtClean="0">
                <a:solidFill>
                  <a:srgbClr val="FFFFFF"/>
                </a:solidFill>
                <a:latin typeface="Garamond" pitchFamily="18" charset="0"/>
              </a:rPr>
              <a:t> </a:t>
            </a:r>
            <a:r>
              <a:rPr lang="en-GB" altLang="el-GR" sz="2900" b="1" dirty="0" err="1" smtClean="0">
                <a:solidFill>
                  <a:srgbClr val="FFFFFF"/>
                </a:solidFill>
                <a:latin typeface="Garamond" pitchFamily="18" charset="0"/>
              </a:rPr>
              <a:t>άλλες</a:t>
            </a:r>
            <a:r>
              <a:rPr lang="en-GB" altLang="el-GR" sz="2900" b="1" dirty="0" smtClean="0">
                <a:solidFill>
                  <a:srgbClr val="FFFFFF"/>
                </a:solidFill>
                <a:latin typeface="Garamond" pitchFamily="18" charset="0"/>
              </a:rPr>
              <a:t> </a:t>
            </a:r>
            <a:r>
              <a:rPr lang="en-GB" altLang="el-GR" sz="2900" b="1" dirty="0" err="1" smtClean="0">
                <a:solidFill>
                  <a:srgbClr val="FFFFFF"/>
                </a:solidFill>
                <a:latin typeface="Garamond" pitchFamily="18" charset="0"/>
              </a:rPr>
              <a:t>επικοινωνιακές</a:t>
            </a:r>
            <a:r>
              <a:rPr lang="en-GB" altLang="el-GR" sz="2900" b="1" dirty="0" smtClean="0">
                <a:solidFill>
                  <a:srgbClr val="FFFFFF"/>
                </a:solidFill>
                <a:latin typeface="Garamond" pitchFamily="18" charset="0"/>
              </a:rPr>
              <a:t> </a:t>
            </a:r>
            <a:r>
              <a:rPr lang="en-GB" altLang="el-GR" sz="2900" b="1" dirty="0" err="1" smtClean="0">
                <a:solidFill>
                  <a:srgbClr val="FFFFFF"/>
                </a:solidFill>
                <a:latin typeface="Garamond" pitchFamily="18" charset="0"/>
              </a:rPr>
              <a:t>περιστάσεις</a:t>
            </a:r>
            <a:r>
              <a:rPr lang="en-GB" altLang="el-GR" sz="2800" b="1" dirty="0" smtClean="0">
                <a:solidFill>
                  <a:srgbClr val="FFFFFF"/>
                </a:solidFill>
                <a:latin typeface="Garamond" pitchFamily="18" charset="0"/>
              </a:rPr>
              <a:t> </a:t>
            </a:r>
            <a:r>
              <a:rPr lang="el-GR" altLang="el-GR" sz="2800" b="1" dirty="0" smtClean="0">
                <a:solidFill>
                  <a:srgbClr val="FFFFFF"/>
                </a:solidFill>
                <a:latin typeface="Garamond" pitchFamily="18" charset="0"/>
              </a:rPr>
              <a:t> </a:t>
            </a:r>
            <a:r>
              <a:rPr lang="el-GR" altLang="el-GR" sz="2700" b="1" dirty="0" smtClean="0">
                <a:solidFill>
                  <a:srgbClr val="FFFFFF"/>
                </a:solidFill>
                <a:latin typeface="Garamond" pitchFamily="18" charset="0"/>
              </a:rPr>
              <a:t>π</a:t>
            </a:r>
            <a:r>
              <a:rPr lang="en-GB" altLang="el-GR" sz="2700" b="1" dirty="0" smtClean="0">
                <a:solidFill>
                  <a:srgbClr val="FFFFFF"/>
                </a:solidFill>
                <a:latin typeface="Garamond" pitchFamily="18" charset="0"/>
              </a:rPr>
              <a:t>.χ. </a:t>
            </a:r>
            <a:r>
              <a:rPr lang="el-GR" altLang="el-GR" sz="2700" b="1" dirty="0" smtClean="0">
                <a:solidFill>
                  <a:srgbClr val="FFFFFF"/>
                </a:solidFill>
                <a:latin typeface="Garamond" pitchFamily="18" charset="0"/>
              </a:rPr>
              <a:t> </a:t>
            </a:r>
            <a:r>
              <a:rPr lang="en-GB" altLang="el-GR" sz="2700" b="1" dirty="0" smtClean="0">
                <a:solidFill>
                  <a:srgbClr val="99FF99"/>
                </a:solidFill>
                <a:latin typeface="Garamond" pitchFamily="18" charset="0"/>
              </a:rPr>
              <a:t> </a:t>
            </a:r>
            <a:r>
              <a:rPr lang="en-GB" altLang="el-GR" sz="2700" b="1" i="1" dirty="0" err="1" smtClean="0">
                <a:solidFill>
                  <a:srgbClr val="92D050"/>
                </a:solidFill>
                <a:latin typeface="Garamond" pitchFamily="18" charset="0"/>
              </a:rPr>
              <a:t>μπαμ</a:t>
            </a:r>
            <a:r>
              <a:rPr lang="en-GB" altLang="el-GR" sz="2700" b="1" i="1" dirty="0" smtClean="0">
                <a:solidFill>
                  <a:srgbClr val="92D050"/>
                </a:solidFill>
                <a:latin typeface="Garamond" pitchFamily="18" charset="0"/>
              </a:rPr>
              <a:t> </a:t>
            </a:r>
            <a:r>
              <a:rPr lang="en-GB" altLang="el-GR" sz="2700" b="1" i="1" dirty="0" err="1" smtClean="0">
                <a:solidFill>
                  <a:srgbClr val="92D050"/>
                </a:solidFill>
                <a:latin typeface="Garamond" pitchFamily="18" charset="0"/>
              </a:rPr>
              <a:t>μπαμ</a:t>
            </a:r>
            <a:r>
              <a:rPr lang="en-GB" altLang="el-GR" sz="2700" b="1" dirty="0" smtClean="0">
                <a:solidFill>
                  <a:srgbClr val="92D050"/>
                </a:solidFill>
                <a:latin typeface="Garamond" pitchFamily="18" charset="0"/>
              </a:rPr>
              <a:t> </a:t>
            </a:r>
            <a:r>
              <a:rPr lang="en-GB" altLang="el-GR" sz="2700" b="1" dirty="0" err="1" smtClean="0">
                <a:latin typeface="Garamond" pitchFamily="18" charset="0"/>
              </a:rPr>
              <a:t>σε</a:t>
            </a:r>
            <a:r>
              <a:rPr lang="en-GB" altLang="el-GR" sz="2700" b="1" dirty="0" smtClean="0">
                <a:latin typeface="Garamond" pitchFamily="18" charset="0"/>
              </a:rPr>
              <a:t> </a:t>
            </a:r>
            <a:r>
              <a:rPr lang="en-GB" altLang="el-GR" sz="2700" b="1" dirty="0" err="1" smtClean="0">
                <a:latin typeface="Garamond" pitchFamily="18" charset="0"/>
              </a:rPr>
              <a:t>παιχνίδι</a:t>
            </a:r>
            <a:r>
              <a:rPr lang="en-GB" altLang="el-GR" sz="2700" b="1" dirty="0" smtClean="0">
                <a:latin typeface="Garamond" pitchFamily="18" charset="0"/>
              </a:rPr>
              <a:t> </a:t>
            </a:r>
            <a:r>
              <a:rPr lang="en-GB" altLang="el-GR" sz="2700" b="1" dirty="0" err="1" smtClean="0">
                <a:latin typeface="Garamond" pitchFamily="18" charset="0"/>
              </a:rPr>
              <a:t>προσποίησης</a:t>
            </a:r>
            <a:r>
              <a:rPr lang="en-GB" altLang="el-GR" sz="2700" b="1" dirty="0" smtClean="0">
                <a:latin typeface="Garamond" pitchFamily="18" charset="0"/>
              </a:rPr>
              <a:t> </a:t>
            </a:r>
            <a:r>
              <a:rPr lang="en-GB" altLang="el-GR" sz="2700" b="1" dirty="0" err="1" smtClean="0">
                <a:latin typeface="Garamond" pitchFamily="18" charset="0"/>
              </a:rPr>
              <a:t>πυροβολισμο</a:t>
            </a:r>
            <a:r>
              <a:rPr lang="en-GB" altLang="el-GR" sz="2700" b="1" dirty="0" err="1" smtClean="0">
                <a:solidFill>
                  <a:srgbClr val="99FF99"/>
                </a:solidFill>
                <a:latin typeface="Garamond" pitchFamily="18" charset="0"/>
              </a:rPr>
              <a:t>ύ</a:t>
            </a:r>
            <a:endParaRPr lang="en-GB" altLang="el-GR" sz="2700" b="1" dirty="0" smtClean="0">
              <a:solidFill>
                <a:srgbClr val="99FF99"/>
              </a:solidFill>
              <a:latin typeface="Garamond" pitchFamily="18" charset="0"/>
            </a:endParaRPr>
          </a:p>
          <a:p>
            <a:pPr lvl="1" eaLnBrk="1" hangingPunct="1">
              <a:buClr>
                <a:srgbClr val="FFFFFF"/>
              </a:buClr>
              <a:buSzPct val="100000"/>
              <a:buFont typeface="Garamond" pitchFamily="18" charset="0"/>
              <a:buNone/>
              <a:defRPr/>
            </a:pPr>
            <a:r>
              <a:rPr lang="en-GB" altLang="el-GR" sz="2700" b="1" dirty="0" smtClean="0">
                <a:solidFill>
                  <a:srgbClr val="92D050"/>
                </a:solidFill>
                <a:latin typeface="Garamond" pitchFamily="18" charset="0"/>
              </a:rPr>
              <a:t>   </a:t>
            </a:r>
            <a:r>
              <a:rPr lang="en-GB" altLang="el-GR" sz="2700" b="1" i="1" dirty="0" err="1" smtClean="0">
                <a:solidFill>
                  <a:srgbClr val="92D050"/>
                </a:solidFill>
                <a:latin typeface="Garamond" pitchFamily="18" charset="0"/>
              </a:rPr>
              <a:t>άσου</a:t>
            </a:r>
            <a:r>
              <a:rPr lang="en-GB" altLang="el-GR" sz="2700" b="1" i="1" dirty="0" smtClean="0">
                <a:solidFill>
                  <a:srgbClr val="92D050"/>
                </a:solidFill>
                <a:latin typeface="Garamond" pitchFamily="18" charset="0"/>
              </a:rPr>
              <a:t> </a:t>
            </a:r>
            <a:r>
              <a:rPr lang="en-GB" altLang="el-GR" sz="2700" b="1" dirty="0" smtClean="0">
                <a:solidFill>
                  <a:srgbClr val="92D050"/>
                </a:solidFill>
                <a:latin typeface="Garamond" pitchFamily="18" charset="0"/>
              </a:rPr>
              <a:t>(</a:t>
            </a:r>
            <a:r>
              <a:rPr lang="el-GR" altLang="el-GR" sz="2700" b="1" dirty="0" smtClean="0">
                <a:solidFill>
                  <a:srgbClr val="92D050"/>
                </a:solidFill>
                <a:latin typeface="Garamond" pitchFamily="18" charset="0"/>
              </a:rPr>
              <a:t>= </a:t>
            </a:r>
            <a:r>
              <a:rPr lang="en-GB" altLang="el-GR" sz="2700" b="1" i="1" dirty="0" err="1" smtClean="0">
                <a:solidFill>
                  <a:srgbClr val="92D050"/>
                </a:solidFill>
                <a:latin typeface="Garamond" pitchFamily="18" charset="0"/>
              </a:rPr>
              <a:t>γει</a:t>
            </a:r>
            <a:r>
              <a:rPr lang="el-GR" altLang="el-GR" sz="2700" b="1" i="1" dirty="0" smtClean="0">
                <a:solidFill>
                  <a:srgbClr val="92D050"/>
                </a:solidFill>
                <a:latin typeface="Garamond" pitchFamily="18" charset="0"/>
              </a:rPr>
              <a:t>α</a:t>
            </a:r>
            <a:r>
              <a:rPr lang="en-GB" altLang="el-GR" sz="2700" b="1" i="1" dirty="0" smtClean="0">
                <a:solidFill>
                  <a:srgbClr val="92D050"/>
                </a:solidFill>
                <a:latin typeface="Garamond" pitchFamily="18" charset="0"/>
              </a:rPr>
              <a:t> </a:t>
            </a:r>
            <a:r>
              <a:rPr lang="en-GB" altLang="el-GR" sz="2700" b="1" i="1" dirty="0" err="1" smtClean="0">
                <a:solidFill>
                  <a:srgbClr val="92D050"/>
                </a:solidFill>
                <a:latin typeface="Garamond" pitchFamily="18" charset="0"/>
              </a:rPr>
              <a:t>σου</a:t>
            </a:r>
            <a:r>
              <a:rPr lang="en-GB" altLang="el-GR" sz="2700" b="1" dirty="0" smtClean="0">
                <a:solidFill>
                  <a:srgbClr val="92D050"/>
                </a:solidFill>
                <a:latin typeface="Garamond" pitchFamily="18" charset="0"/>
              </a:rPr>
              <a:t>)</a:t>
            </a:r>
            <a:r>
              <a:rPr lang="en-GB" altLang="el-GR" sz="2700" b="1" dirty="0" smtClean="0">
                <a:solidFill>
                  <a:srgbClr val="99FF99"/>
                </a:solidFill>
                <a:latin typeface="Garamond" pitchFamily="18" charset="0"/>
              </a:rPr>
              <a:t> </a:t>
            </a:r>
            <a:r>
              <a:rPr lang="en-GB" altLang="el-GR" sz="2700" b="1" dirty="0" err="1" smtClean="0">
                <a:solidFill>
                  <a:srgbClr val="99FF99"/>
                </a:solidFill>
                <a:latin typeface="Garamond" pitchFamily="18" charset="0"/>
              </a:rPr>
              <a:t>για</a:t>
            </a:r>
            <a:r>
              <a:rPr lang="en-GB" altLang="el-GR" sz="2700" b="1" dirty="0" smtClean="0">
                <a:solidFill>
                  <a:srgbClr val="99FF99"/>
                </a:solidFill>
                <a:latin typeface="Garamond" pitchFamily="18" charset="0"/>
              </a:rPr>
              <a:t> </a:t>
            </a:r>
            <a:r>
              <a:rPr lang="en-GB" altLang="el-GR" sz="2700" b="1" dirty="0" err="1" smtClean="0">
                <a:solidFill>
                  <a:srgbClr val="99FF99"/>
                </a:solidFill>
                <a:latin typeface="Garamond" pitchFamily="18" charset="0"/>
              </a:rPr>
              <a:t>χαιρετισμό</a:t>
            </a:r>
            <a:r>
              <a:rPr lang="en-GB" altLang="el-GR" sz="2700" b="1" dirty="0" smtClean="0">
                <a:solidFill>
                  <a:srgbClr val="99FF99"/>
                </a:solidFill>
                <a:latin typeface="Garamond" pitchFamily="18" charset="0"/>
              </a:rPr>
              <a:t> </a:t>
            </a:r>
            <a:r>
              <a:rPr lang="en-GB" altLang="el-GR" sz="2700" b="1" dirty="0" err="1" smtClean="0">
                <a:solidFill>
                  <a:srgbClr val="99FF99"/>
                </a:solidFill>
                <a:latin typeface="Garamond" pitchFamily="18" charset="0"/>
              </a:rPr>
              <a:t>μαζί</a:t>
            </a:r>
            <a:r>
              <a:rPr lang="en-GB" altLang="el-GR" sz="2700" b="1" dirty="0" smtClean="0">
                <a:solidFill>
                  <a:srgbClr val="99FF99"/>
                </a:solidFill>
                <a:latin typeface="Garamond" pitchFamily="18" charset="0"/>
              </a:rPr>
              <a:t> </a:t>
            </a:r>
            <a:r>
              <a:rPr lang="en-GB" altLang="el-GR" sz="2700" b="1" dirty="0" err="1" smtClean="0">
                <a:solidFill>
                  <a:srgbClr val="99FF99"/>
                </a:solidFill>
                <a:latin typeface="Garamond" pitchFamily="18" charset="0"/>
              </a:rPr>
              <a:t>με</a:t>
            </a:r>
            <a:r>
              <a:rPr lang="en-GB" altLang="el-GR" sz="2700" b="1" dirty="0" smtClean="0">
                <a:solidFill>
                  <a:srgbClr val="99FF99"/>
                </a:solidFill>
                <a:latin typeface="Garamond" pitchFamily="18" charset="0"/>
              </a:rPr>
              <a:t> </a:t>
            </a:r>
            <a:r>
              <a:rPr lang="en-GB" altLang="el-GR" sz="2700" b="1" dirty="0" err="1" smtClean="0">
                <a:solidFill>
                  <a:srgbClr val="99FF99"/>
                </a:solidFill>
                <a:latin typeface="Garamond" pitchFamily="18" charset="0"/>
              </a:rPr>
              <a:t>κούνημα</a:t>
            </a:r>
            <a:r>
              <a:rPr lang="en-GB" altLang="el-GR" sz="2700" b="1" dirty="0" smtClean="0">
                <a:solidFill>
                  <a:srgbClr val="99FF99"/>
                </a:solidFill>
                <a:latin typeface="Garamond" pitchFamily="18" charset="0"/>
              </a:rPr>
              <a:t> </a:t>
            </a:r>
            <a:r>
              <a:rPr lang="en-GB" altLang="el-GR" sz="2700" b="1" dirty="0" err="1" smtClean="0">
                <a:solidFill>
                  <a:srgbClr val="99FF99"/>
                </a:solidFill>
                <a:latin typeface="Garamond" pitchFamily="18" charset="0"/>
              </a:rPr>
              <a:t>χεριού</a:t>
            </a:r>
            <a:endParaRPr lang="en-GB" altLang="el-GR" sz="2700" b="1" dirty="0" smtClean="0">
              <a:solidFill>
                <a:srgbClr val="99FF99"/>
              </a:solidFill>
              <a:latin typeface="Garamond" pitchFamily="18" charset="0"/>
            </a:endParaRPr>
          </a:p>
          <a:p>
            <a:pPr eaLnBrk="1" hangingPunct="1">
              <a:buClr>
                <a:srgbClr val="FFFFFF"/>
              </a:buClr>
              <a:buSzPct val="100000"/>
              <a:buFont typeface="Garamond" pitchFamily="18" charset="0"/>
              <a:buChar char="•"/>
              <a:defRPr/>
            </a:pPr>
            <a:r>
              <a:rPr lang="el-GR" altLang="el-GR" sz="2900" b="1" dirty="0" smtClean="0">
                <a:solidFill>
                  <a:srgbClr val="FFFFFF"/>
                </a:solidFill>
                <a:effectLst>
                  <a:outerShdw blurRad="38100" dist="38100" dir="2700000" algn="tl">
                    <a:srgbClr val="000000"/>
                  </a:outerShdw>
                </a:effectLst>
                <a:latin typeface="Garamond" pitchFamily="18" charset="0"/>
              </a:rPr>
              <a:t>Δ</a:t>
            </a:r>
            <a:r>
              <a:rPr lang="en-GB" altLang="el-GR" sz="2900" b="1" u="sng" dirty="0" err="1" smtClean="0">
                <a:solidFill>
                  <a:srgbClr val="FFFFFF"/>
                </a:solidFill>
                <a:effectLst>
                  <a:outerShdw blurRad="38100" dist="38100" dir="2700000" algn="tl">
                    <a:srgbClr val="000000"/>
                  </a:outerShdw>
                </a:effectLst>
                <a:latin typeface="Garamond" pitchFamily="18" charset="0"/>
              </a:rPr>
              <a:t>εν</a:t>
            </a:r>
            <a:r>
              <a:rPr lang="en-GB" altLang="el-GR" sz="2900" b="1" u="sng" dirty="0" smtClean="0">
                <a:solidFill>
                  <a:srgbClr val="FFFFFF"/>
                </a:solidFill>
                <a:effectLst>
                  <a:outerShdw blurRad="38100" dist="38100" dir="2700000" algn="tl">
                    <a:srgbClr val="000000"/>
                  </a:outerShdw>
                </a:effectLst>
                <a:latin typeface="Garamond" pitchFamily="18" charset="0"/>
              </a:rPr>
              <a:t> </a:t>
            </a:r>
            <a:r>
              <a:rPr lang="en-GB" altLang="el-GR" sz="2900" b="1" u="sng" dirty="0" err="1" smtClean="0">
                <a:solidFill>
                  <a:srgbClr val="FFFFFF"/>
                </a:solidFill>
                <a:effectLst>
                  <a:outerShdw blurRad="38100" dist="38100" dir="2700000" algn="tl">
                    <a:srgbClr val="000000"/>
                  </a:outerShdw>
                </a:effectLst>
                <a:latin typeface="Garamond" pitchFamily="18" charset="0"/>
              </a:rPr>
              <a:t>αντιστοιχ</a:t>
            </a:r>
            <a:r>
              <a:rPr lang="el-GR" altLang="el-GR" sz="2900" b="1" u="sng" dirty="0" err="1" smtClean="0">
                <a:solidFill>
                  <a:srgbClr val="FFFFFF"/>
                </a:solidFill>
                <a:effectLst>
                  <a:outerShdw blurRad="38100" dist="38100" dir="2700000" algn="tl">
                    <a:srgbClr val="000000"/>
                  </a:outerShdw>
                </a:effectLst>
                <a:latin typeface="Garamond" pitchFamily="18" charset="0"/>
              </a:rPr>
              <a:t>ούν</a:t>
            </a:r>
            <a:r>
              <a:rPr lang="el-GR" altLang="el-GR" sz="2900" b="1" u="sng" dirty="0" smtClean="0">
                <a:solidFill>
                  <a:srgbClr val="FFFFFF"/>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ούτε</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σε</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ρήματα</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ούτε</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σε</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ουσιαστικά</a:t>
            </a:r>
            <a:r>
              <a:rPr lang="el-GR" altLang="el-GR" sz="2800" b="1" dirty="0" smtClean="0">
                <a:solidFill>
                  <a:srgbClr val="00FFCC"/>
                </a:solidFill>
                <a:effectLst>
                  <a:outerShdw blurRad="38100" dist="38100" dir="2700000" algn="tl">
                    <a:srgbClr val="000000"/>
                  </a:outerShdw>
                </a:effectLst>
                <a:latin typeface="Garamond" pitchFamily="18" charset="0"/>
              </a:rPr>
              <a:t>.</a:t>
            </a:r>
            <a:endParaRPr lang="en-GB" altLang="el-GR" sz="2800" b="1" dirty="0" smtClean="0">
              <a:solidFill>
                <a:srgbClr val="00FFCC"/>
              </a:solidFill>
              <a:effectLst>
                <a:outerShdw blurRad="38100" dist="38100" dir="2700000" algn="tl">
                  <a:srgbClr val="000000"/>
                </a:outerShdw>
              </a:effectLst>
              <a:latin typeface="Garamond" pitchFamily="18" charset="0"/>
            </a:endParaRPr>
          </a:p>
          <a:p>
            <a:pPr lvl="1" eaLnBrk="1" hangingPunct="1">
              <a:buClr>
                <a:srgbClr val="FFFFFF"/>
              </a:buClr>
              <a:buSzPct val="100000"/>
              <a:buFont typeface="Garamond" pitchFamily="18" charset="0"/>
              <a:buNone/>
              <a:defRPr/>
            </a:pPr>
            <a:r>
              <a:rPr lang="en-GB" altLang="el-GR" sz="2700" b="1" dirty="0" smtClean="0">
                <a:solidFill>
                  <a:srgbClr val="FFFFFF"/>
                </a:solidFill>
                <a:effectLst>
                  <a:outerShdw blurRad="38100" dist="38100" dir="2700000" algn="tl">
                    <a:srgbClr val="000000"/>
                  </a:outerShdw>
                </a:effectLst>
                <a:latin typeface="Garamond" pitchFamily="18" charset="0"/>
              </a:rPr>
              <a:t>	</a:t>
            </a:r>
            <a:r>
              <a:rPr lang="el-GR" altLang="el-GR" sz="2700" b="1" dirty="0" smtClean="0">
                <a:solidFill>
                  <a:srgbClr val="FFFFFF"/>
                </a:solidFill>
                <a:effectLst>
                  <a:outerShdw blurRad="38100" dist="38100" dir="2700000" algn="tl">
                    <a:srgbClr val="000000"/>
                  </a:outerShdw>
                </a:effectLst>
                <a:latin typeface="Garamond" pitchFamily="18" charset="0"/>
              </a:rPr>
              <a:t>π</a:t>
            </a:r>
            <a:r>
              <a:rPr lang="en-GB" altLang="el-GR" sz="2700" b="1" dirty="0" smtClean="0">
                <a:solidFill>
                  <a:srgbClr val="FFFFFF"/>
                </a:solidFill>
                <a:effectLst>
                  <a:outerShdw blurRad="38100" dist="38100" dir="2700000" algn="tl">
                    <a:srgbClr val="000000"/>
                  </a:outerShdw>
                </a:effectLst>
                <a:latin typeface="Garamond" pitchFamily="18" charset="0"/>
              </a:rPr>
              <a:t>.χ. </a:t>
            </a:r>
            <a:r>
              <a:rPr lang="el-GR" altLang="el-GR" sz="2700" b="1" i="1" dirty="0" smtClean="0">
                <a:solidFill>
                  <a:srgbClr val="92D050"/>
                </a:solidFill>
                <a:effectLst>
                  <a:outerShdw blurRad="38100" dist="38100" dir="2700000" algn="tl">
                    <a:srgbClr val="000000"/>
                  </a:outerShdw>
                </a:effectLst>
                <a:latin typeface="Garamond" pitchFamily="18" charset="0"/>
              </a:rPr>
              <a:t>ν</a:t>
            </a:r>
            <a:r>
              <a:rPr lang="en-GB" altLang="el-GR" sz="2700" b="1" i="1" dirty="0" err="1" smtClean="0">
                <a:solidFill>
                  <a:srgbClr val="92D050"/>
                </a:solidFill>
                <a:effectLst>
                  <a:outerShdw blurRad="38100" dist="38100" dir="2700000" algn="tl">
                    <a:srgbClr val="000000"/>
                  </a:outerShdw>
                </a:effectLst>
                <a:latin typeface="Garamond" pitchFamily="18" charset="0"/>
              </a:rPr>
              <a:t>άνι</a:t>
            </a:r>
            <a:r>
              <a:rPr lang="en-GB" altLang="el-GR" sz="2700" b="1" i="1" dirty="0" smtClean="0">
                <a:solidFill>
                  <a:srgbClr val="92D050"/>
                </a:solidFill>
                <a:effectLst>
                  <a:outerShdw blurRad="38100" dist="38100" dir="2700000" algn="tl">
                    <a:srgbClr val="000000"/>
                  </a:outerShdw>
                </a:effectLst>
                <a:latin typeface="Garamond" pitchFamily="18" charset="0"/>
              </a:rPr>
              <a:t>, </a:t>
            </a:r>
            <a:r>
              <a:rPr lang="en-GB" altLang="el-GR" sz="2700" b="1" i="1" dirty="0" err="1" smtClean="0">
                <a:solidFill>
                  <a:srgbClr val="92D050"/>
                </a:solidFill>
                <a:effectLst>
                  <a:outerShdw blurRad="38100" dist="38100" dir="2700000" algn="tl">
                    <a:srgbClr val="000000"/>
                  </a:outerShdw>
                </a:effectLst>
                <a:latin typeface="Garamond" pitchFamily="18" charset="0"/>
              </a:rPr>
              <a:t>βαβά</a:t>
            </a:r>
            <a:r>
              <a:rPr lang="en-GB" altLang="el-GR" sz="2700" b="1" i="1" dirty="0" smtClean="0">
                <a:solidFill>
                  <a:srgbClr val="92D050"/>
                </a:solidFill>
                <a:effectLst>
                  <a:outerShdw blurRad="38100" dist="38100" dir="2700000" algn="tl">
                    <a:srgbClr val="000000"/>
                  </a:outerShdw>
                </a:effectLst>
                <a:latin typeface="Garamond" pitchFamily="18" charset="0"/>
              </a:rPr>
              <a:t>, </a:t>
            </a:r>
            <a:r>
              <a:rPr lang="en-GB" altLang="el-GR" sz="2700" b="1" i="1" dirty="0" err="1" smtClean="0">
                <a:solidFill>
                  <a:srgbClr val="92D050"/>
                </a:solidFill>
                <a:effectLst>
                  <a:outerShdw blurRad="38100" dist="38100" dir="2700000" algn="tl">
                    <a:srgbClr val="000000"/>
                  </a:outerShdw>
                </a:effectLst>
                <a:latin typeface="Garamond" pitchFamily="18" charset="0"/>
              </a:rPr>
              <a:t>νταντά</a:t>
            </a:r>
            <a:endParaRPr lang="en-GB" altLang="el-GR" sz="2700" b="1" i="1" dirty="0" smtClean="0">
              <a:solidFill>
                <a:srgbClr val="92D050"/>
              </a:solidFill>
              <a:effectLst>
                <a:outerShdw blurRad="38100" dist="38100" dir="2700000" algn="tl">
                  <a:srgbClr val="000000"/>
                </a:outerShdw>
              </a:effectLst>
              <a:latin typeface="Garamond" pitchFamily="18" charset="0"/>
            </a:endParaRPr>
          </a:p>
          <a:p>
            <a:pPr eaLnBrk="1" hangingPunct="1">
              <a:buClr>
                <a:srgbClr val="FFFFFF"/>
              </a:buClr>
              <a:buSzPct val="100000"/>
              <a:buFont typeface="Garamond" pitchFamily="18" charset="0"/>
              <a:buChar char="•"/>
              <a:defRPr/>
            </a:pPr>
            <a:r>
              <a:rPr lang="en-GB" altLang="el-GR" sz="2900" b="1" u="sng" dirty="0" err="1" smtClean="0">
                <a:solidFill>
                  <a:srgbClr val="FFFFFF"/>
                </a:solidFill>
                <a:effectLst>
                  <a:outerShdw blurRad="38100" dist="38100" dir="2700000" algn="tl">
                    <a:srgbClr val="000000"/>
                  </a:outerShdw>
                </a:effectLst>
                <a:latin typeface="Garamond" pitchFamily="18" charset="0"/>
              </a:rPr>
              <a:t>Αναφέρονται</a:t>
            </a:r>
            <a:r>
              <a:rPr lang="en-GB" altLang="el-GR" sz="2900" b="1" u="sng" dirty="0" smtClean="0">
                <a:solidFill>
                  <a:srgbClr val="FFFFFF"/>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αρχικά</a:t>
            </a:r>
            <a:r>
              <a:rPr lang="en-GB" altLang="el-GR" sz="2900" b="1" u="sng" dirty="0" smtClean="0">
                <a:solidFill>
                  <a:srgbClr val="00FFCC"/>
                </a:solidFill>
                <a:effectLst>
                  <a:outerShdw blurRad="38100" dist="38100" dir="2700000" algn="tl">
                    <a:srgbClr val="000000"/>
                  </a:outerShdw>
                </a:effectLst>
                <a:latin typeface="Garamond" pitchFamily="18" charset="0"/>
              </a:rPr>
              <a:t> α</a:t>
            </a:r>
            <a:r>
              <a:rPr lang="el-GR" altLang="el-GR" sz="2900" b="1" u="sng" dirty="0" smtClean="0">
                <a:solidFill>
                  <a:srgbClr val="00FFCC"/>
                </a:solidFill>
                <a:effectLst>
                  <a:outerShdw blurRad="38100" dist="38100" dir="2700000" algn="tl">
                    <a:srgbClr val="000000"/>
                  </a:outerShdw>
                </a:effectLst>
                <a:latin typeface="Garamond" pitchFamily="18" charset="0"/>
              </a:rPr>
              <a:t>σαφώς </a:t>
            </a:r>
            <a:r>
              <a:rPr lang="en-GB" altLang="el-GR" sz="2900" b="1" u="sng" dirty="0" err="1" smtClean="0">
                <a:solidFill>
                  <a:srgbClr val="00FFCC"/>
                </a:solidFill>
                <a:effectLst>
                  <a:outerShdw blurRad="38100" dist="38100" dir="2700000" algn="tl">
                    <a:srgbClr val="000000"/>
                  </a:outerShdw>
                </a:effectLst>
                <a:latin typeface="Garamond" pitchFamily="18" charset="0"/>
              </a:rPr>
              <a:t>σε</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μια</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κατάσταση</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και</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μόνο</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αργότερα</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περιορίζονται</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σε</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ένα</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μόνο</a:t>
            </a:r>
            <a:r>
              <a:rPr lang="en-GB" altLang="el-GR" sz="2900" b="1" u="sng" dirty="0" smtClean="0">
                <a:solidFill>
                  <a:srgbClr val="00FFCC"/>
                </a:solidFill>
                <a:effectLst>
                  <a:outerShdw blurRad="38100" dist="38100" dir="2700000" algn="tl">
                    <a:srgbClr val="000000"/>
                  </a:outerShdw>
                </a:effectLst>
                <a:latin typeface="Garamond" pitchFamily="18" charset="0"/>
              </a:rPr>
              <a:t> </a:t>
            </a:r>
            <a:r>
              <a:rPr lang="en-GB" altLang="el-GR" sz="2900" b="1" u="sng" dirty="0" err="1" smtClean="0">
                <a:solidFill>
                  <a:srgbClr val="00FFCC"/>
                </a:solidFill>
                <a:effectLst>
                  <a:outerShdw blurRad="38100" dist="38100" dir="2700000" algn="tl">
                    <a:srgbClr val="000000"/>
                  </a:outerShdw>
                </a:effectLst>
                <a:latin typeface="Garamond" pitchFamily="18" charset="0"/>
              </a:rPr>
              <a:t>στοιχείο</a:t>
            </a:r>
            <a:r>
              <a:rPr lang="en-GB" altLang="el-GR" sz="2900" b="1" u="sng" dirty="0" smtClean="0">
                <a:solidFill>
                  <a:srgbClr val="FFFFFF"/>
                </a:solidFill>
                <a:effectLst>
                  <a:outerShdw blurRad="38100" dist="38100" dir="2700000" algn="tl">
                    <a:srgbClr val="000000"/>
                  </a:outerShdw>
                </a:effectLst>
                <a:latin typeface="Garamond" pitchFamily="18" charset="0"/>
              </a:rPr>
              <a:t> </a:t>
            </a:r>
            <a:r>
              <a:rPr lang="en-GB" altLang="el-GR" sz="2900" b="1" u="sng" dirty="0" err="1" smtClean="0">
                <a:solidFill>
                  <a:srgbClr val="FFFFFF"/>
                </a:solidFill>
                <a:effectLst>
                  <a:outerShdw blurRad="38100" dist="38100" dir="2700000" algn="tl">
                    <a:srgbClr val="000000"/>
                  </a:outerShdw>
                </a:effectLst>
                <a:latin typeface="Garamond" pitchFamily="18" charset="0"/>
              </a:rPr>
              <a:t>της</a:t>
            </a:r>
            <a:r>
              <a:rPr lang="el-GR" altLang="el-GR" sz="2900" b="1" u="sng" dirty="0" smtClean="0">
                <a:solidFill>
                  <a:srgbClr val="FFFFFF"/>
                </a:solidFill>
                <a:effectLst>
                  <a:outerShdw blurRad="38100" dist="38100" dir="2700000" algn="tl">
                    <a:srgbClr val="000000"/>
                  </a:outerShdw>
                </a:effectLst>
                <a:latin typeface="Garamond" pitchFamily="18" charset="0"/>
              </a:rPr>
              <a:t>,</a:t>
            </a:r>
            <a:r>
              <a:rPr lang="en-GB" altLang="el-GR" sz="2900" b="1" dirty="0" smtClean="0">
                <a:solidFill>
                  <a:srgbClr val="FFFFFF"/>
                </a:solidFill>
                <a:effectLst>
                  <a:outerShdw blurRad="38100" dist="38100" dir="2700000" algn="tl">
                    <a:srgbClr val="000000"/>
                  </a:outerShdw>
                </a:effectLst>
                <a:latin typeface="Garamond" pitchFamily="18" charset="0"/>
              </a:rPr>
              <a:t> </a:t>
            </a:r>
          </a:p>
          <a:p>
            <a:pPr lvl="1" eaLnBrk="1" hangingPunct="1">
              <a:buClr>
                <a:srgbClr val="FFFFFF"/>
              </a:buClr>
              <a:buSzPct val="100000"/>
              <a:buFont typeface="Garamond" pitchFamily="18" charset="0"/>
              <a:buNone/>
              <a:defRPr/>
            </a:pPr>
            <a:r>
              <a:rPr lang="en-GB" altLang="el-GR" sz="2700" b="1" dirty="0" err="1" smtClean="0">
                <a:solidFill>
                  <a:srgbClr val="FFFFFF"/>
                </a:solidFill>
                <a:effectLst>
                  <a:outerShdw blurRad="38100" dist="38100" dir="2700000" algn="tl">
                    <a:srgbClr val="000000"/>
                  </a:outerShdw>
                </a:effectLst>
                <a:latin typeface="Garamond" pitchFamily="18" charset="0"/>
              </a:rPr>
              <a:t>π.χ</a:t>
            </a:r>
            <a:r>
              <a:rPr lang="en-GB" altLang="el-GR" sz="2700" b="1" dirty="0" smtClean="0">
                <a:solidFill>
                  <a:srgbClr val="FFFFFF"/>
                </a:solidFill>
                <a:effectLst>
                  <a:outerShdw blurRad="38100" dist="38100" dir="2700000" algn="tl">
                    <a:srgbClr val="000000"/>
                  </a:outerShdw>
                </a:effectLst>
                <a:latin typeface="Garamond" pitchFamily="18" charset="0"/>
              </a:rPr>
              <a:t>. </a:t>
            </a:r>
            <a:r>
              <a:rPr lang="en-GB" altLang="el-GR" sz="2700" b="1" dirty="0" err="1" smtClean="0">
                <a:solidFill>
                  <a:srgbClr val="92D050"/>
                </a:solidFill>
                <a:effectLst>
                  <a:outerShdw blurRad="38100" dist="38100" dir="2700000" algn="tl">
                    <a:srgbClr val="000000"/>
                  </a:outerShdw>
                </a:effectLst>
                <a:latin typeface="Garamond" pitchFamily="18" charset="0"/>
              </a:rPr>
              <a:t>το</a:t>
            </a:r>
            <a:r>
              <a:rPr lang="en-GB" altLang="el-GR" sz="2700" b="1" dirty="0" smtClean="0">
                <a:solidFill>
                  <a:srgbClr val="92D050"/>
                </a:solidFill>
                <a:effectLst>
                  <a:outerShdw blurRad="38100" dist="38100" dir="2700000" algn="tl">
                    <a:srgbClr val="000000"/>
                  </a:outerShdw>
                </a:effectLst>
                <a:latin typeface="Garamond" pitchFamily="18" charset="0"/>
              </a:rPr>
              <a:t> </a:t>
            </a:r>
            <a:r>
              <a:rPr lang="en-GB" altLang="el-GR" sz="2700" b="1" i="1" dirty="0" err="1" smtClean="0">
                <a:solidFill>
                  <a:srgbClr val="92D050"/>
                </a:solidFill>
                <a:effectLst>
                  <a:outerShdw blurRad="38100" dist="38100" dir="2700000" algn="tl">
                    <a:srgbClr val="000000"/>
                  </a:outerShdw>
                </a:effectLst>
                <a:latin typeface="Garamond" pitchFamily="18" charset="0"/>
              </a:rPr>
              <a:t>μπαμ</a:t>
            </a:r>
            <a:r>
              <a:rPr lang="en-GB" altLang="el-GR" sz="2700" b="1" i="1" dirty="0" smtClean="0">
                <a:solidFill>
                  <a:srgbClr val="92D050"/>
                </a:solidFill>
                <a:effectLst>
                  <a:outerShdw blurRad="38100" dist="38100" dir="2700000" algn="tl">
                    <a:srgbClr val="000000"/>
                  </a:outerShdw>
                </a:effectLst>
                <a:latin typeface="Garamond" pitchFamily="18" charset="0"/>
              </a:rPr>
              <a:t> </a:t>
            </a:r>
            <a:r>
              <a:rPr lang="en-GB" altLang="el-GR" sz="2700" b="1" i="1" dirty="0" err="1" smtClean="0">
                <a:solidFill>
                  <a:srgbClr val="92D050"/>
                </a:solidFill>
                <a:effectLst>
                  <a:outerShdw blurRad="38100" dist="38100" dir="2700000" algn="tl">
                    <a:srgbClr val="000000"/>
                  </a:outerShdw>
                </a:effectLst>
                <a:latin typeface="Garamond" pitchFamily="18" charset="0"/>
              </a:rPr>
              <a:t>μπαμ</a:t>
            </a:r>
            <a:r>
              <a:rPr lang="en-GB" altLang="el-GR" sz="2700" b="1" dirty="0" smtClean="0">
                <a:solidFill>
                  <a:srgbClr val="92D050"/>
                </a:solidFill>
                <a:effectLst>
                  <a:outerShdw blurRad="38100" dist="38100" dir="2700000" algn="tl">
                    <a:srgbClr val="000000"/>
                  </a:outerShdw>
                </a:effectLst>
                <a:latin typeface="Garamond" pitchFamily="18" charset="0"/>
              </a:rPr>
              <a:t> </a:t>
            </a:r>
            <a:r>
              <a:rPr lang="el-GR" altLang="el-GR" sz="2700" b="1" dirty="0" smtClean="0">
                <a:solidFill>
                  <a:srgbClr val="92D050"/>
                </a:solidFill>
                <a:effectLst>
                  <a:outerShdw blurRad="38100" dist="38100" dir="2700000" algn="tl">
                    <a:srgbClr val="000000"/>
                  </a:outerShdw>
                </a:effectLst>
                <a:latin typeface="Garamond" pitchFamily="18" charset="0"/>
              </a:rPr>
              <a:t>αρχικά όλη η ρουτίνα πυροβολισμού, αργότερα </a:t>
            </a:r>
            <a:r>
              <a:rPr lang="en-GB" altLang="el-GR" sz="2700" b="1" dirty="0" smtClean="0">
                <a:solidFill>
                  <a:srgbClr val="92D050"/>
                </a:solidFill>
                <a:effectLst>
                  <a:outerShdw blurRad="38100" dist="38100" dir="2700000" algn="tl">
                    <a:srgbClr val="000000"/>
                  </a:outerShdw>
                </a:effectLst>
                <a:latin typeface="Garamond" pitchFamily="18" charset="0"/>
              </a:rPr>
              <a:t> </a:t>
            </a:r>
            <a:r>
              <a:rPr lang="el-GR" altLang="el-GR" sz="2700" b="1" dirty="0" smtClean="0">
                <a:solidFill>
                  <a:srgbClr val="92D050"/>
                </a:solidFill>
                <a:effectLst>
                  <a:outerShdw blurRad="38100" dist="38100" dir="2700000" algn="tl">
                    <a:srgbClr val="000000"/>
                  </a:outerShdw>
                </a:effectLst>
                <a:latin typeface="Garamond" pitchFamily="18" charset="0"/>
              </a:rPr>
              <a:t> μόνο μέρος της, το </a:t>
            </a:r>
            <a:r>
              <a:rPr lang="en-GB" altLang="el-GR" sz="2700" b="1" dirty="0" smtClean="0">
                <a:solidFill>
                  <a:srgbClr val="92D050"/>
                </a:solidFill>
                <a:effectLst>
                  <a:outerShdw blurRad="38100" dist="38100" dir="2700000" algn="tl">
                    <a:srgbClr val="000000"/>
                  </a:outerShdw>
                </a:effectLst>
                <a:latin typeface="Garamond" pitchFamily="18" charset="0"/>
              </a:rPr>
              <a:t>«</a:t>
            </a:r>
            <a:r>
              <a:rPr lang="en-GB" altLang="el-GR" sz="2700" b="1" dirty="0" err="1" smtClean="0">
                <a:solidFill>
                  <a:srgbClr val="92D050"/>
                </a:solidFill>
                <a:effectLst>
                  <a:outerShdw blurRad="38100" dist="38100" dir="2700000" algn="tl">
                    <a:srgbClr val="000000"/>
                  </a:outerShdw>
                </a:effectLst>
                <a:latin typeface="Garamond" pitchFamily="18" charset="0"/>
              </a:rPr>
              <a:t>όπλο</a:t>
            </a:r>
            <a:r>
              <a:rPr lang="en-GB" altLang="el-GR" sz="2700" b="1" dirty="0" smtClean="0">
                <a:solidFill>
                  <a:srgbClr val="92D050"/>
                </a:solidFill>
                <a:effectLst>
                  <a:outerShdw blurRad="38100" dist="38100" dir="2700000" algn="tl">
                    <a:srgbClr val="000000"/>
                  </a:outerShdw>
                </a:effectLst>
                <a:latin typeface="Garamond" pitchFamily="18" charset="0"/>
              </a:rPr>
              <a:t>»</a:t>
            </a:r>
            <a:r>
              <a:rPr lang="el-GR" altLang="el-GR" sz="2700" b="1" dirty="0" smtClean="0">
                <a:solidFill>
                  <a:srgbClr val="92D050"/>
                </a:solidFill>
                <a:effectLst>
                  <a:outerShdw blurRad="38100" dist="38100" dir="2700000" algn="tl">
                    <a:srgbClr val="000000"/>
                  </a:outerShdw>
                </a:effectLst>
                <a:latin typeface="Garamond" pitchFamily="18" charset="0"/>
              </a:rPr>
              <a:t>.</a:t>
            </a:r>
            <a:endParaRPr lang="en-GB" altLang="el-GR" sz="2700" dirty="0" smtClean="0">
              <a:solidFill>
                <a:srgbClr val="92D050"/>
              </a:solidFill>
              <a:latin typeface="Garamond"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C9662BF-A314-4D7E-9DC7-E8168125B263}"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29</a:t>
            </a:fld>
            <a:endParaRPr lang="en-GB" altLang="el-GR" sz="1200" smtClean="0">
              <a:latin typeface="Arial" panose="020B0604020202020204" pitchFamily="34" charset="0"/>
            </a:endParaRPr>
          </a:p>
        </p:txBody>
      </p:sp>
      <p:sp>
        <p:nvSpPr>
          <p:cNvPr id="28673" name="Rectangle 1"/>
          <p:cNvSpPr>
            <a:spLocks noGrp="1" noChangeArrowheads="1"/>
          </p:cNvSpPr>
          <p:nvPr>
            <p:ph type="body"/>
          </p:nvPr>
        </p:nvSpPr>
        <p:spPr>
          <a:xfrm>
            <a:off x="0" y="0"/>
            <a:ext cx="9144000" cy="6858000"/>
          </a:xfrm>
        </p:spPr>
        <p:txBody>
          <a:bodyPr anchor="t"/>
          <a:lstStyle/>
          <a:p>
            <a:pPr marL="341313" indent="-341313" algn="l" eaLnBrk="1" hangingPunct="1">
              <a:lnSpc>
                <a:spcPct val="80000"/>
              </a:lnSpc>
              <a:spcBef>
                <a:spcPts val="6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sz="3100" u="sng" dirty="0" smtClean="0">
              <a:solidFill>
                <a:srgbClr val="99FF99"/>
              </a:solidFill>
            </a:endParaRPr>
          </a:p>
          <a:p>
            <a:pPr marL="341313" indent="-341313" algn="l" eaLnBrk="1" hangingPunct="1">
              <a:lnSpc>
                <a:spcPct val="80000"/>
              </a:lnSpc>
              <a:spcBef>
                <a:spcPts val="6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100" u="sng" dirty="0" err="1" smtClean="0">
                <a:solidFill>
                  <a:srgbClr val="99FF99"/>
                </a:solidFill>
              </a:rPr>
              <a:t>Δεν</a:t>
            </a:r>
            <a:r>
              <a:rPr lang="en-GB" sz="3100" u="sng" dirty="0" smtClean="0">
                <a:solidFill>
                  <a:srgbClr val="99FF99"/>
                </a:solidFill>
              </a:rPr>
              <a:t> </a:t>
            </a:r>
            <a:r>
              <a:rPr lang="en-GB" sz="3100" u="sng" dirty="0" err="1" smtClean="0">
                <a:solidFill>
                  <a:srgbClr val="99FF99"/>
                </a:solidFill>
              </a:rPr>
              <a:t>έχουν</a:t>
            </a:r>
            <a:r>
              <a:rPr lang="en-GB" sz="3100" u="sng" dirty="0" smtClean="0">
                <a:solidFill>
                  <a:srgbClr val="99FF99"/>
                </a:solidFill>
              </a:rPr>
              <a:t> </a:t>
            </a:r>
            <a:r>
              <a:rPr lang="en-GB" sz="3100" u="sng" dirty="0" err="1" smtClean="0">
                <a:solidFill>
                  <a:srgbClr val="99FF99"/>
                </a:solidFill>
              </a:rPr>
              <a:t>συμβατική</a:t>
            </a:r>
            <a:r>
              <a:rPr lang="en-GB" sz="3100" u="sng" dirty="0" smtClean="0">
                <a:solidFill>
                  <a:srgbClr val="99FF99"/>
                </a:solidFill>
              </a:rPr>
              <a:t> </a:t>
            </a:r>
            <a:r>
              <a:rPr lang="en-GB" sz="3100" u="sng" dirty="0" err="1" smtClean="0">
                <a:solidFill>
                  <a:srgbClr val="99FF99"/>
                </a:solidFill>
              </a:rPr>
              <a:t>μορφή</a:t>
            </a:r>
            <a:r>
              <a:rPr lang="en-GB" sz="3100" u="sng" dirty="0" smtClean="0">
                <a:solidFill>
                  <a:srgbClr val="99FF99"/>
                </a:solidFill>
              </a:rPr>
              <a:t> </a:t>
            </a:r>
            <a:r>
              <a:rPr lang="en-GB" sz="3100" u="sng" dirty="0" err="1" smtClean="0">
                <a:solidFill>
                  <a:srgbClr val="99FF99"/>
                </a:solidFill>
              </a:rPr>
              <a:t>και</a:t>
            </a:r>
            <a:r>
              <a:rPr lang="en-GB" sz="3100" u="sng" dirty="0" smtClean="0">
                <a:solidFill>
                  <a:srgbClr val="99FF99"/>
                </a:solidFill>
              </a:rPr>
              <a:t> </a:t>
            </a:r>
            <a:r>
              <a:rPr lang="en-GB" sz="3100" u="sng" dirty="0" err="1" smtClean="0">
                <a:solidFill>
                  <a:srgbClr val="99FF99"/>
                </a:solidFill>
              </a:rPr>
              <a:t>σταθερό</a:t>
            </a:r>
            <a:r>
              <a:rPr lang="en-GB" sz="3100" u="sng" dirty="0" smtClean="0">
                <a:solidFill>
                  <a:srgbClr val="99FF99"/>
                </a:solidFill>
              </a:rPr>
              <a:t> </a:t>
            </a:r>
            <a:r>
              <a:rPr lang="en-GB" sz="3100" u="sng" dirty="0" err="1" smtClean="0">
                <a:solidFill>
                  <a:srgbClr val="99FF99"/>
                </a:solidFill>
              </a:rPr>
              <a:t>πάντα</a:t>
            </a:r>
            <a:r>
              <a:rPr lang="en-GB" sz="3100" u="sng" dirty="0" smtClean="0">
                <a:solidFill>
                  <a:srgbClr val="99FF99"/>
                </a:solidFill>
              </a:rPr>
              <a:t> </a:t>
            </a:r>
            <a:r>
              <a:rPr lang="en-GB" sz="3100" u="sng" dirty="0" err="1" smtClean="0">
                <a:solidFill>
                  <a:srgbClr val="99FF99"/>
                </a:solidFill>
              </a:rPr>
              <a:t>νόημα</a:t>
            </a:r>
            <a:endParaRPr lang="en-GB" sz="3100" u="sng" dirty="0" smtClean="0">
              <a:solidFill>
                <a:srgbClr val="99FF99"/>
              </a:solidFill>
            </a:endParaRPr>
          </a:p>
          <a:p>
            <a:pPr marL="741363" lvl="1" indent="-284163" algn="l" eaLnBrk="1" hangingPunct="1">
              <a:lnSpc>
                <a:spcPct val="80000"/>
              </a:lnSpc>
              <a:spcBef>
                <a:spcPts val="500"/>
              </a:spcBef>
              <a:buClr>
                <a:srgbClr val="A886E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100" dirty="0" smtClean="0">
                <a:solidFill>
                  <a:srgbClr val="FFFFFF"/>
                </a:solidFill>
                <a:latin typeface="Garamond" pitchFamily="18" charset="0"/>
              </a:rPr>
              <a:t>Εντελώς ιδιόρρυθμες</a:t>
            </a:r>
            <a:r>
              <a:rPr lang="en-GB" sz="3100" dirty="0" smtClean="0">
                <a:solidFill>
                  <a:srgbClr val="FFFFFF"/>
                </a:solidFill>
                <a:latin typeface="Garamond" pitchFamily="18" charset="0"/>
              </a:rPr>
              <a:t>: </a:t>
            </a:r>
            <a:r>
              <a:rPr lang="en-GB" sz="3100" dirty="0" err="1" smtClean="0">
                <a:solidFill>
                  <a:srgbClr val="FFFFFF"/>
                </a:solidFill>
                <a:latin typeface="Garamond" pitchFamily="18" charset="0"/>
              </a:rPr>
              <a:t>π.χ</a:t>
            </a:r>
            <a:r>
              <a:rPr lang="en-GB" sz="3100" dirty="0" smtClean="0">
                <a:solidFill>
                  <a:srgbClr val="FFFFFF"/>
                </a:solidFill>
                <a:latin typeface="Garamond" pitchFamily="18" charset="0"/>
              </a:rPr>
              <a:t>. </a:t>
            </a:r>
            <a:r>
              <a:rPr lang="en-GB" sz="3100" i="1" dirty="0" err="1" smtClean="0">
                <a:solidFill>
                  <a:srgbClr val="FFFF66"/>
                </a:solidFill>
                <a:latin typeface="Garamond" pitchFamily="18" charset="0"/>
              </a:rPr>
              <a:t>κοκό</a:t>
            </a:r>
            <a:r>
              <a:rPr lang="en-GB" sz="3100" i="1" dirty="0" smtClean="0">
                <a:solidFill>
                  <a:srgbClr val="FFFF66"/>
                </a:solidFill>
                <a:latin typeface="Garamond" pitchFamily="18" charset="0"/>
              </a:rPr>
              <a:t> = </a:t>
            </a:r>
            <a:r>
              <a:rPr lang="en-GB" sz="3100" dirty="0" smtClean="0">
                <a:solidFill>
                  <a:srgbClr val="FFFF66"/>
                </a:solidFill>
                <a:latin typeface="Garamond" pitchFamily="18" charset="0"/>
              </a:rPr>
              <a:t>«</a:t>
            </a:r>
            <a:r>
              <a:rPr lang="en-GB" sz="3100" dirty="0" err="1" smtClean="0">
                <a:solidFill>
                  <a:srgbClr val="FFFF66"/>
                </a:solidFill>
                <a:latin typeface="Garamond" pitchFamily="18" charset="0"/>
              </a:rPr>
              <a:t>γάβγισμα</a:t>
            </a:r>
            <a:r>
              <a:rPr lang="en-GB" sz="3100" dirty="0" smtClean="0">
                <a:solidFill>
                  <a:srgbClr val="FFFF66"/>
                </a:solidFill>
                <a:latin typeface="Garamond" pitchFamily="18" charset="0"/>
              </a:rPr>
              <a:t> </a:t>
            </a:r>
            <a:r>
              <a:rPr lang="en-GB" sz="3100" dirty="0" err="1" smtClean="0">
                <a:solidFill>
                  <a:srgbClr val="FFFF66"/>
                </a:solidFill>
                <a:latin typeface="Garamond" pitchFamily="18" charset="0"/>
              </a:rPr>
              <a:t>σκύλου</a:t>
            </a:r>
            <a:r>
              <a:rPr lang="en-GB" sz="3100" dirty="0" smtClean="0">
                <a:solidFill>
                  <a:srgbClr val="FFFF66"/>
                </a:solidFill>
                <a:latin typeface="Garamond" pitchFamily="18" charset="0"/>
              </a:rPr>
              <a:t>», «</a:t>
            </a:r>
            <a:r>
              <a:rPr lang="en-GB" sz="3100" dirty="0" err="1" smtClean="0">
                <a:solidFill>
                  <a:srgbClr val="FFFF66"/>
                </a:solidFill>
                <a:latin typeface="Garamond" pitchFamily="18" charset="0"/>
              </a:rPr>
              <a:t>ήχοι</a:t>
            </a:r>
            <a:r>
              <a:rPr lang="en-GB" sz="3100" dirty="0" smtClean="0">
                <a:solidFill>
                  <a:srgbClr val="FFFF66"/>
                </a:solidFill>
                <a:latin typeface="Garamond" pitchFamily="18" charset="0"/>
              </a:rPr>
              <a:t> </a:t>
            </a:r>
            <a:r>
              <a:rPr lang="en-GB" sz="3100" dirty="0" err="1" smtClean="0">
                <a:solidFill>
                  <a:srgbClr val="FFFF66"/>
                </a:solidFill>
                <a:latin typeface="Garamond" pitchFamily="18" charset="0"/>
              </a:rPr>
              <a:t>εξωτερικοί</a:t>
            </a:r>
            <a:r>
              <a:rPr lang="en-GB" sz="3100" dirty="0" smtClean="0">
                <a:solidFill>
                  <a:srgbClr val="FFFF66"/>
                </a:solidFill>
                <a:latin typeface="Garamond" pitchFamily="18" charset="0"/>
              </a:rPr>
              <a:t>»,  «</a:t>
            </a:r>
            <a:r>
              <a:rPr lang="en-GB" sz="3100" dirty="0" err="1" smtClean="0">
                <a:solidFill>
                  <a:srgbClr val="FFFF66"/>
                </a:solidFill>
                <a:latin typeface="Garamond" pitchFamily="18" charset="0"/>
              </a:rPr>
              <a:t>έξω</a:t>
            </a:r>
            <a:r>
              <a:rPr lang="en-GB" sz="3100" dirty="0" smtClean="0">
                <a:solidFill>
                  <a:srgbClr val="FFFF66"/>
                </a:solidFill>
                <a:latin typeface="Garamond" pitchFamily="18" charset="0"/>
              </a:rPr>
              <a:t>»</a:t>
            </a:r>
          </a:p>
          <a:p>
            <a:pPr marL="741363" lvl="1" indent="-284163" algn="l" eaLnBrk="1" hangingPunct="1">
              <a:lnSpc>
                <a:spcPct val="80000"/>
              </a:lnSpc>
              <a:spcBef>
                <a:spcPts val="500"/>
              </a:spcBef>
              <a:buClr>
                <a:srgbClr val="A886E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100" dirty="0" err="1" smtClean="0">
                <a:solidFill>
                  <a:srgbClr val="FFFFFF"/>
                </a:solidFill>
                <a:latin typeface="Garamond" pitchFamily="18" charset="0"/>
              </a:rPr>
              <a:t>Λίγο</a:t>
            </a:r>
            <a:r>
              <a:rPr lang="en-GB" sz="3100" dirty="0" smtClean="0">
                <a:solidFill>
                  <a:srgbClr val="FFFFFF"/>
                </a:solidFill>
                <a:latin typeface="Garamond" pitchFamily="18" charset="0"/>
              </a:rPr>
              <a:t> </a:t>
            </a:r>
            <a:r>
              <a:rPr lang="en-GB" sz="3100" dirty="0" err="1" smtClean="0">
                <a:solidFill>
                  <a:srgbClr val="FFFFFF"/>
                </a:solidFill>
                <a:latin typeface="Garamond" pitchFamily="18" charset="0"/>
              </a:rPr>
              <a:t>μόνο</a:t>
            </a:r>
            <a:r>
              <a:rPr lang="en-GB" sz="3100" dirty="0" smtClean="0">
                <a:solidFill>
                  <a:srgbClr val="FFFFFF"/>
                </a:solidFill>
                <a:latin typeface="Garamond" pitchFamily="18" charset="0"/>
              </a:rPr>
              <a:t> </a:t>
            </a:r>
            <a:r>
              <a:rPr lang="en-GB" sz="3100" dirty="0" err="1" smtClean="0">
                <a:solidFill>
                  <a:schemeClr val="bg1"/>
                </a:solidFill>
                <a:latin typeface="Garamond" pitchFamily="18" charset="0"/>
              </a:rPr>
              <a:t>συμβατικ</a:t>
            </a:r>
            <a:r>
              <a:rPr lang="el-GR" sz="3100" dirty="0" smtClean="0">
                <a:solidFill>
                  <a:schemeClr val="bg1"/>
                </a:solidFill>
                <a:latin typeface="Garamond" pitchFamily="18" charset="0"/>
              </a:rPr>
              <a:t>ές</a:t>
            </a:r>
            <a:r>
              <a:rPr lang="en-GB" sz="3100" dirty="0" smtClean="0">
                <a:solidFill>
                  <a:schemeClr val="bg1"/>
                </a:solidFill>
                <a:latin typeface="Garamond" pitchFamily="18" charset="0"/>
              </a:rPr>
              <a:t>,  </a:t>
            </a:r>
            <a:r>
              <a:rPr lang="en-GB" sz="3100" dirty="0" err="1" smtClean="0">
                <a:solidFill>
                  <a:schemeClr val="bg1"/>
                </a:solidFill>
                <a:latin typeface="Garamond" pitchFamily="18" charset="0"/>
              </a:rPr>
              <a:t>π</a:t>
            </a:r>
            <a:r>
              <a:rPr lang="en-GB" sz="3100" dirty="0" err="1" smtClean="0">
                <a:solidFill>
                  <a:schemeClr val="bg1"/>
                </a:solidFill>
                <a:effectLst/>
                <a:latin typeface="Garamond" pitchFamily="18" charset="0"/>
              </a:rPr>
              <a:t>.χ</a:t>
            </a:r>
            <a:r>
              <a:rPr lang="en-GB" sz="3100" dirty="0" smtClean="0">
                <a:solidFill>
                  <a:schemeClr val="bg1"/>
                </a:solidFill>
                <a:effectLst/>
                <a:latin typeface="Garamond" pitchFamily="18" charset="0"/>
              </a:rPr>
              <a:t>.  </a:t>
            </a:r>
            <a:r>
              <a:rPr lang="en-GB" sz="3100" i="1" dirty="0" err="1" smtClean="0">
                <a:solidFill>
                  <a:srgbClr val="FFFF66"/>
                </a:solidFill>
                <a:effectLst/>
                <a:latin typeface="Garamond" pitchFamily="18" charset="0"/>
              </a:rPr>
              <a:t>ντεντέ</a:t>
            </a:r>
            <a:r>
              <a:rPr lang="en-GB" sz="3100" i="1" dirty="0" smtClean="0">
                <a:solidFill>
                  <a:srgbClr val="FFFF66"/>
                </a:solidFill>
                <a:effectLst/>
                <a:latin typeface="Garamond" pitchFamily="18" charset="0"/>
              </a:rPr>
              <a:t> =</a:t>
            </a:r>
            <a:r>
              <a:rPr lang="el-GR" sz="3100" i="1" dirty="0" smtClean="0">
                <a:solidFill>
                  <a:srgbClr val="FFFF66"/>
                </a:solidFill>
                <a:effectLst/>
                <a:latin typeface="Garamond" pitchFamily="18" charset="0"/>
              </a:rPr>
              <a:t> </a:t>
            </a:r>
            <a:r>
              <a:rPr lang="en-GB" sz="3100" dirty="0" smtClean="0">
                <a:solidFill>
                  <a:srgbClr val="FFFF66"/>
                </a:solidFill>
                <a:effectLst/>
                <a:latin typeface="Garamond" pitchFamily="18" charset="0"/>
              </a:rPr>
              <a:t>«</a:t>
            </a:r>
            <a:r>
              <a:rPr lang="en-GB" sz="3100" dirty="0" err="1" smtClean="0">
                <a:solidFill>
                  <a:srgbClr val="FFFF66"/>
                </a:solidFill>
                <a:effectLst/>
                <a:latin typeface="Garamond" pitchFamily="18" charset="0"/>
              </a:rPr>
              <a:t>άλογο</a:t>
            </a:r>
            <a:r>
              <a:rPr lang="en-GB" sz="3100" dirty="0" smtClean="0">
                <a:solidFill>
                  <a:srgbClr val="FFFF66"/>
                </a:solidFill>
                <a:effectLst/>
                <a:latin typeface="Garamond" pitchFamily="18" charset="0"/>
              </a:rPr>
              <a:t>»</a:t>
            </a:r>
            <a:r>
              <a:rPr lang="en-GB" sz="3100" i="1"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αλλά</a:t>
            </a:r>
            <a:r>
              <a:rPr lang="en-GB" sz="3100"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και</a:t>
            </a:r>
            <a:r>
              <a:rPr lang="en-GB" sz="3100"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θέλω</a:t>
            </a:r>
            <a:r>
              <a:rPr lang="en-GB" sz="3100"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να</a:t>
            </a:r>
            <a:r>
              <a:rPr lang="en-GB" sz="3100"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ανέβω</a:t>
            </a:r>
            <a:r>
              <a:rPr lang="en-GB" sz="3100" dirty="0" smtClean="0">
                <a:solidFill>
                  <a:srgbClr val="FFFF66"/>
                </a:solidFill>
                <a:effectLst/>
                <a:latin typeface="Garamond" pitchFamily="18" charset="0"/>
              </a:rPr>
              <a:t>»</a:t>
            </a:r>
            <a:r>
              <a:rPr lang="el-GR" sz="3100" dirty="0" smtClean="0">
                <a:solidFill>
                  <a:srgbClr val="FFFF66"/>
                </a:solidFill>
                <a:effectLst/>
                <a:latin typeface="Garamond" pitchFamily="18" charset="0"/>
              </a:rPr>
              <a:t>, </a:t>
            </a:r>
            <a:r>
              <a:rPr lang="en-GB" sz="3100" i="1" dirty="0" err="1" smtClean="0">
                <a:solidFill>
                  <a:srgbClr val="FFFF66"/>
                </a:solidFill>
                <a:effectLst/>
                <a:latin typeface="Garamond" pitchFamily="18" charset="0"/>
              </a:rPr>
              <a:t>μπι</a:t>
            </a:r>
            <a:r>
              <a:rPr lang="en-GB" sz="3100" dirty="0" smtClean="0">
                <a:solidFill>
                  <a:srgbClr val="FFFF66"/>
                </a:solidFill>
                <a:effectLst/>
                <a:latin typeface="Garamond" pitchFamily="18" charset="0"/>
              </a:rPr>
              <a:t> = «</a:t>
            </a:r>
            <a:r>
              <a:rPr lang="en-GB" sz="3100" dirty="0" err="1" smtClean="0">
                <a:solidFill>
                  <a:srgbClr val="FFFF66"/>
                </a:solidFill>
                <a:effectLst/>
                <a:latin typeface="Garamond" pitchFamily="18" charset="0"/>
              </a:rPr>
              <a:t>κουμπί</a:t>
            </a:r>
            <a:r>
              <a:rPr lang="en-GB" sz="3100"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και</a:t>
            </a:r>
            <a:r>
              <a:rPr lang="en-GB" sz="3100" dirty="0" smtClean="0">
                <a:solidFill>
                  <a:srgbClr val="FFFF66"/>
                </a:solidFill>
                <a:effectLst/>
                <a:latin typeface="Garamond" pitchFamily="18" charset="0"/>
              </a:rPr>
              <a:t> «</a:t>
            </a:r>
            <a:r>
              <a:rPr lang="en-GB" sz="3100" dirty="0" err="1" smtClean="0">
                <a:solidFill>
                  <a:srgbClr val="FFFF66"/>
                </a:solidFill>
                <a:effectLst/>
                <a:latin typeface="Garamond" pitchFamily="18" charset="0"/>
              </a:rPr>
              <a:t>πιπίλα</a:t>
            </a:r>
            <a:r>
              <a:rPr lang="en-GB" sz="3100" dirty="0" smtClean="0">
                <a:solidFill>
                  <a:srgbClr val="FFFF66"/>
                </a:solidFill>
                <a:effectLst/>
                <a:latin typeface="Garamond" pitchFamily="18" charset="0"/>
              </a:rPr>
              <a:t>»</a:t>
            </a:r>
          </a:p>
          <a:p>
            <a:pPr marL="341313" indent="-341313" algn="l" eaLnBrk="1" hangingPunct="1">
              <a:lnSpc>
                <a:spcPct val="80000"/>
              </a:lnSpc>
              <a:spcBef>
                <a:spcPts val="6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100" u="sng" dirty="0" smtClean="0">
                <a:solidFill>
                  <a:srgbClr val="99FF99"/>
                </a:solidFill>
              </a:rPr>
              <a:t>Αναφέρονται σε </a:t>
            </a:r>
            <a:r>
              <a:rPr lang="en-GB" sz="3100" u="sng" dirty="0" err="1" smtClean="0">
                <a:solidFill>
                  <a:srgbClr val="99FF99"/>
                </a:solidFill>
              </a:rPr>
              <a:t>απτά</a:t>
            </a:r>
            <a:r>
              <a:rPr lang="en-GB" sz="3100" u="sng" dirty="0" smtClean="0">
                <a:solidFill>
                  <a:srgbClr val="99FF99"/>
                </a:solidFill>
              </a:rPr>
              <a:t> </a:t>
            </a:r>
            <a:r>
              <a:rPr lang="en-GB" sz="3100" u="sng" dirty="0" err="1" smtClean="0">
                <a:solidFill>
                  <a:srgbClr val="99FF99"/>
                </a:solidFill>
              </a:rPr>
              <a:t>φαινόμενα</a:t>
            </a:r>
            <a:r>
              <a:rPr lang="en-GB" sz="3100" u="sng" dirty="0" smtClean="0">
                <a:solidFill>
                  <a:srgbClr val="99FF99"/>
                </a:solidFill>
              </a:rPr>
              <a:t> </a:t>
            </a:r>
            <a:r>
              <a:rPr lang="en-GB" sz="3100" u="sng" dirty="0" err="1" smtClean="0">
                <a:solidFill>
                  <a:srgbClr val="99FF99"/>
                </a:solidFill>
              </a:rPr>
              <a:t>και</a:t>
            </a:r>
            <a:r>
              <a:rPr lang="en-GB" sz="3100" u="sng" dirty="0" smtClean="0">
                <a:solidFill>
                  <a:srgbClr val="99FF99"/>
                </a:solidFill>
              </a:rPr>
              <a:t> </a:t>
            </a:r>
            <a:r>
              <a:rPr lang="en-GB" sz="3100" u="sng" dirty="0" err="1" smtClean="0">
                <a:solidFill>
                  <a:srgbClr val="99FF99"/>
                </a:solidFill>
              </a:rPr>
              <a:t>όχι</a:t>
            </a:r>
            <a:r>
              <a:rPr lang="en-GB" sz="3100" u="sng" dirty="0" smtClean="0">
                <a:solidFill>
                  <a:srgbClr val="99FF99"/>
                </a:solidFill>
              </a:rPr>
              <a:t> </a:t>
            </a:r>
            <a:r>
              <a:rPr lang="el-GR" sz="3100" u="sng" dirty="0" smtClean="0">
                <a:solidFill>
                  <a:srgbClr val="99FF99"/>
                </a:solidFill>
              </a:rPr>
              <a:t>ακόμη </a:t>
            </a:r>
            <a:r>
              <a:rPr lang="en-GB" sz="3100" u="sng" dirty="0" err="1" smtClean="0">
                <a:solidFill>
                  <a:srgbClr val="99FF99"/>
                </a:solidFill>
              </a:rPr>
              <a:t>νο</a:t>
            </a:r>
            <a:r>
              <a:rPr lang="el-GR" sz="3100" u="sng" dirty="0" smtClean="0">
                <a:solidFill>
                  <a:srgbClr val="99FF99"/>
                </a:solidFill>
              </a:rPr>
              <a:t>ερά</a:t>
            </a:r>
            <a:r>
              <a:rPr lang="en-GB" sz="3100" dirty="0" smtClean="0">
                <a:solidFill>
                  <a:srgbClr val="99FF99"/>
                </a:solidFill>
              </a:rPr>
              <a:t>, </a:t>
            </a:r>
            <a:r>
              <a:rPr lang="en-GB" sz="3100" dirty="0" err="1" smtClean="0">
                <a:solidFill>
                  <a:srgbClr val="FFFFFF"/>
                </a:solidFill>
              </a:rPr>
              <a:t>δηλ</a:t>
            </a:r>
            <a:r>
              <a:rPr lang="en-GB" sz="3100" dirty="0" smtClean="0">
                <a:solidFill>
                  <a:srgbClr val="FFFFFF"/>
                </a:solidFill>
              </a:rPr>
              <a:t>. </a:t>
            </a:r>
            <a:r>
              <a:rPr lang="en-GB" sz="3100" dirty="0" err="1" smtClean="0">
                <a:solidFill>
                  <a:srgbClr val="FFFFFF"/>
                </a:solidFill>
              </a:rPr>
              <a:t>φανταστικά</a:t>
            </a:r>
            <a:r>
              <a:rPr lang="en-GB" sz="3100" dirty="0" smtClean="0">
                <a:solidFill>
                  <a:srgbClr val="FFFFFF"/>
                </a:solidFill>
              </a:rPr>
              <a:t>, </a:t>
            </a:r>
            <a:r>
              <a:rPr lang="en-GB" sz="3100" dirty="0" err="1" smtClean="0">
                <a:solidFill>
                  <a:srgbClr val="FFFFFF"/>
                </a:solidFill>
              </a:rPr>
              <a:t>παρελθοντικά</a:t>
            </a:r>
            <a:r>
              <a:rPr lang="en-GB" sz="3100" dirty="0" smtClean="0">
                <a:solidFill>
                  <a:srgbClr val="FFFFFF"/>
                </a:solidFill>
              </a:rPr>
              <a:t> </a:t>
            </a:r>
            <a:r>
              <a:rPr lang="en-GB" sz="3100" dirty="0" err="1" smtClean="0">
                <a:solidFill>
                  <a:srgbClr val="FFFFFF"/>
                </a:solidFill>
              </a:rPr>
              <a:t>και</a:t>
            </a:r>
            <a:r>
              <a:rPr lang="en-GB" sz="3100" dirty="0" smtClean="0">
                <a:solidFill>
                  <a:srgbClr val="FFFFFF"/>
                </a:solidFill>
              </a:rPr>
              <a:t> </a:t>
            </a:r>
            <a:r>
              <a:rPr lang="en-GB" sz="3100" dirty="0" err="1" smtClean="0">
                <a:solidFill>
                  <a:srgbClr val="FFFFFF"/>
                </a:solidFill>
              </a:rPr>
              <a:t>μελλοντικά</a:t>
            </a:r>
            <a:endParaRPr lang="el-GR" sz="3100" dirty="0" smtClean="0">
              <a:solidFill>
                <a:srgbClr val="FFFFFF"/>
              </a:solidFill>
            </a:endParaRPr>
          </a:p>
          <a:p>
            <a:pPr marL="341313" indent="-341313" algn="l" eaLnBrk="1" hangingPunct="1">
              <a:lnSpc>
                <a:spcPct val="80000"/>
              </a:lnSpc>
              <a:spcBef>
                <a:spcPts val="6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100" u="sng" dirty="0" smtClean="0">
                <a:solidFill>
                  <a:srgbClr val="FFFFFF"/>
                </a:solidFill>
              </a:rPr>
              <a:t>Λίγες εκφράζουν </a:t>
            </a:r>
            <a:r>
              <a:rPr lang="el-GR" sz="3100" u="sng" dirty="0" smtClean="0">
                <a:solidFill>
                  <a:srgbClr val="99FF99"/>
                </a:solidFill>
              </a:rPr>
              <a:t>επίσης </a:t>
            </a:r>
            <a:r>
              <a:rPr lang="en-GB" sz="3100" u="sng" dirty="0" err="1" smtClean="0">
                <a:solidFill>
                  <a:srgbClr val="99FF99"/>
                </a:solidFill>
              </a:rPr>
              <a:t>επιθυμίες</a:t>
            </a:r>
            <a:r>
              <a:rPr lang="el-GR" sz="3100" u="sng" dirty="0" smtClean="0">
                <a:solidFill>
                  <a:srgbClr val="99FF99"/>
                </a:solidFill>
              </a:rPr>
              <a:t> </a:t>
            </a:r>
            <a:r>
              <a:rPr lang="el-GR" sz="3100" u="sng" dirty="0" smtClean="0">
                <a:solidFill>
                  <a:srgbClr val="FFFFFF"/>
                </a:solidFill>
              </a:rPr>
              <a:t>για κάτι επικείμενο</a:t>
            </a:r>
            <a:r>
              <a:rPr lang="en-GB" sz="3100" dirty="0" smtClean="0">
                <a:solidFill>
                  <a:srgbClr val="FFFFFF"/>
                </a:solidFill>
              </a:rPr>
              <a:t> (</a:t>
            </a:r>
            <a:r>
              <a:rPr lang="en-GB" sz="3100" dirty="0" err="1" smtClean="0">
                <a:solidFill>
                  <a:srgbClr val="FFFFFF"/>
                </a:solidFill>
              </a:rPr>
              <a:t>π.χ</a:t>
            </a:r>
            <a:r>
              <a:rPr lang="en-GB" sz="3100" dirty="0" smtClean="0">
                <a:solidFill>
                  <a:srgbClr val="FFFFFF"/>
                </a:solidFill>
              </a:rPr>
              <a:t>. </a:t>
            </a:r>
            <a:r>
              <a:rPr lang="en-GB" sz="3100" i="1" dirty="0" err="1" smtClean="0">
                <a:solidFill>
                  <a:srgbClr val="FFFFFF"/>
                </a:solidFill>
              </a:rPr>
              <a:t>έλα</a:t>
            </a:r>
            <a:r>
              <a:rPr lang="en-GB" sz="3100" dirty="0" smtClean="0">
                <a:solidFill>
                  <a:srgbClr val="FFFFFF"/>
                </a:solidFill>
              </a:rPr>
              <a:t>,</a:t>
            </a:r>
            <a:r>
              <a:rPr lang="en-GB" sz="3100" i="1" dirty="0" smtClean="0">
                <a:solidFill>
                  <a:srgbClr val="FFFFFF"/>
                </a:solidFill>
              </a:rPr>
              <a:t> </a:t>
            </a:r>
            <a:r>
              <a:rPr lang="en-GB" sz="3100" i="1" dirty="0" err="1" smtClean="0">
                <a:solidFill>
                  <a:srgbClr val="FFFFFF"/>
                </a:solidFill>
              </a:rPr>
              <a:t>όχι</a:t>
            </a:r>
            <a:r>
              <a:rPr lang="el-GR" sz="3100" dirty="0" smtClean="0">
                <a:solidFill>
                  <a:srgbClr val="FFFFFF"/>
                </a:solidFill>
              </a:rPr>
              <a:t>, </a:t>
            </a:r>
            <a:r>
              <a:rPr lang="el-GR" sz="3100" i="1" dirty="0" smtClean="0">
                <a:solidFill>
                  <a:srgbClr val="FFFFFF"/>
                </a:solidFill>
              </a:rPr>
              <a:t>κάτω, κιάλλο</a:t>
            </a:r>
            <a:r>
              <a:rPr lang="el-GR" sz="3100" dirty="0" smtClean="0">
                <a:solidFill>
                  <a:srgbClr val="FFFFFF"/>
                </a:solidFill>
              </a:rPr>
              <a:t>)</a:t>
            </a:r>
            <a:r>
              <a:rPr lang="en-GB" sz="3100" dirty="0" smtClean="0">
                <a:solidFill>
                  <a:srgbClr val="FFFFFF"/>
                </a:solidFill>
              </a:rPr>
              <a:t>	</a:t>
            </a:r>
            <a:endParaRPr lang="el-GR" sz="3100" dirty="0" smtClean="0">
              <a:solidFill>
                <a:srgbClr val="FFFFFF"/>
              </a:solidFill>
            </a:endParaRPr>
          </a:p>
          <a:p>
            <a:pPr marL="341313" indent="-341313" algn="l" eaLnBrk="1" hangingPunct="1">
              <a:lnSpc>
                <a:spcPct val="80000"/>
              </a:lnSpc>
              <a:spcBef>
                <a:spcPts val="6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100" u="sng" dirty="0" err="1" smtClean="0">
                <a:solidFill>
                  <a:srgbClr val="99FF99"/>
                </a:solidFill>
              </a:rPr>
              <a:t>Δείχνουν</a:t>
            </a:r>
            <a:r>
              <a:rPr lang="en-GB" sz="3100" u="sng" dirty="0" smtClean="0">
                <a:solidFill>
                  <a:srgbClr val="99FF99"/>
                </a:solidFill>
              </a:rPr>
              <a:t> </a:t>
            </a:r>
            <a:r>
              <a:rPr lang="en-GB" sz="3100" u="sng" dirty="0" err="1" smtClean="0">
                <a:solidFill>
                  <a:srgbClr val="99FF99"/>
                </a:solidFill>
              </a:rPr>
              <a:t>παρόντα</a:t>
            </a:r>
            <a:r>
              <a:rPr lang="en-GB" sz="3100" u="sng" dirty="0" smtClean="0">
                <a:solidFill>
                  <a:srgbClr val="99FF99"/>
                </a:solidFill>
              </a:rPr>
              <a:t> </a:t>
            </a:r>
            <a:r>
              <a:rPr lang="en-GB" sz="3100" u="sng" dirty="0" err="1" smtClean="0">
                <a:solidFill>
                  <a:srgbClr val="99FF99"/>
                </a:solidFill>
              </a:rPr>
              <a:t>αντικείμενα</a:t>
            </a:r>
            <a:r>
              <a:rPr lang="el-GR" sz="3100" u="sng" dirty="0" smtClean="0">
                <a:solidFill>
                  <a:srgbClr val="99FF99"/>
                </a:solidFill>
              </a:rPr>
              <a:t> αλλά έχουν ασαφές νόημα</a:t>
            </a:r>
            <a:r>
              <a:rPr lang="en-GB" sz="3100" dirty="0" smtClean="0">
                <a:solidFill>
                  <a:srgbClr val="99FF99"/>
                </a:solidFill>
              </a:rPr>
              <a:t> </a:t>
            </a:r>
            <a:r>
              <a:rPr lang="en-GB" sz="3100" dirty="0" smtClean="0">
                <a:solidFill>
                  <a:srgbClr val="FFFFFF"/>
                </a:solidFill>
              </a:rPr>
              <a:t>(</a:t>
            </a:r>
            <a:r>
              <a:rPr lang="en-GB" sz="3100" dirty="0" err="1" smtClean="0">
                <a:solidFill>
                  <a:srgbClr val="FFFFFF"/>
                </a:solidFill>
              </a:rPr>
              <a:t>π.χ</a:t>
            </a:r>
            <a:r>
              <a:rPr lang="en-GB" sz="3100" dirty="0" smtClean="0">
                <a:solidFill>
                  <a:srgbClr val="FFFFFF"/>
                </a:solidFill>
              </a:rPr>
              <a:t>. </a:t>
            </a:r>
            <a:r>
              <a:rPr lang="en-GB" sz="3100" i="1" dirty="0" err="1" smtClean="0">
                <a:solidFill>
                  <a:srgbClr val="FFFFFF"/>
                </a:solidFill>
              </a:rPr>
              <a:t>ατό</a:t>
            </a:r>
            <a:r>
              <a:rPr lang="en-GB" sz="3100" dirty="0" smtClean="0">
                <a:solidFill>
                  <a:srgbClr val="FFFFFF"/>
                </a:solidFill>
              </a:rPr>
              <a:t> </a:t>
            </a:r>
            <a:r>
              <a:rPr lang="el-GR" sz="3100" dirty="0" smtClean="0">
                <a:solidFill>
                  <a:srgbClr val="FFFFFF"/>
                </a:solidFill>
              </a:rPr>
              <a:t>= «</a:t>
            </a:r>
            <a:r>
              <a:rPr lang="en-GB" sz="3100" dirty="0" err="1" smtClean="0">
                <a:solidFill>
                  <a:srgbClr val="FFFFFF"/>
                </a:solidFill>
              </a:rPr>
              <a:t>αυτό</a:t>
            </a:r>
            <a:r>
              <a:rPr lang="el-GR" sz="3100" dirty="0" smtClean="0">
                <a:solidFill>
                  <a:srgbClr val="FFFFFF"/>
                </a:solidFill>
              </a:rPr>
              <a:t>»</a:t>
            </a:r>
            <a:r>
              <a:rPr lang="en-GB" sz="3100" dirty="0" smtClean="0">
                <a:solidFill>
                  <a:srgbClr val="FFFFFF"/>
                </a:solidFill>
              </a:rPr>
              <a:t>)</a:t>
            </a:r>
            <a:r>
              <a:rPr lang="el-GR" sz="3100" dirty="0" smtClean="0">
                <a:solidFill>
                  <a:srgbClr val="FFFFFF"/>
                </a:solidFill>
              </a:rPr>
              <a:t>.  Καθίστανται αφηρημένα σύμβολα μ</a:t>
            </a:r>
            <a:r>
              <a:rPr lang="en-GB" sz="3100" dirty="0" err="1" smtClean="0">
                <a:solidFill>
                  <a:srgbClr val="FFFFFF"/>
                </a:solidFill>
              </a:rPr>
              <a:t>όνο</a:t>
            </a:r>
            <a:r>
              <a:rPr lang="en-GB" sz="3100" dirty="0" smtClean="0">
                <a:solidFill>
                  <a:srgbClr val="FFFFFF"/>
                </a:solidFill>
              </a:rPr>
              <a:t> </a:t>
            </a:r>
            <a:r>
              <a:rPr lang="en-GB" sz="3100" dirty="0" err="1" smtClean="0">
                <a:solidFill>
                  <a:srgbClr val="FFFFFF"/>
                </a:solidFill>
              </a:rPr>
              <a:t>όταν</a:t>
            </a:r>
            <a:r>
              <a:rPr lang="en-GB" sz="3100" dirty="0" smtClean="0">
                <a:solidFill>
                  <a:srgbClr val="FFFFFF"/>
                </a:solidFill>
              </a:rPr>
              <a:t> </a:t>
            </a:r>
            <a:r>
              <a:rPr lang="en-GB" sz="3100" dirty="0" err="1" smtClean="0">
                <a:solidFill>
                  <a:srgbClr val="FFFFFF"/>
                </a:solidFill>
              </a:rPr>
              <a:t>αναφ</a:t>
            </a:r>
            <a:r>
              <a:rPr lang="el-GR" sz="3100" dirty="0" smtClean="0">
                <a:solidFill>
                  <a:srgbClr val="FFFFFF"/>
                </a:solidFill>
              </a:rPr>
              <a:t>έρονται </a:t>
            </a:r>
            <a:r>
              <a:rPr lang="en-GB" sz="3100" dirty="0" err="1" smtClean="0">
                <a:solidFill>
                  <a:srgbClr val="FFFFFF"/>
                </a:solidFill>
              </a:rPr>
              <a:t>σε</a:t>
            </a:r>
            <a:r>
              <a:rPr lang="en-GB" sz="3100" dirty="0" smtClean="0">
                <a:solidFill>
                  <a:srgbClr val="FFFFFF"/>
                </a:solidFill>
              </a:rPr>
              <a:t> </a:t>
            </a:r>
            <a:r>
              <a:rPr lang="en-GB" sz="3100" dirty="0" err="1" smtClean="0">
                <a:solidFill>
                  <a:srgbClr val="FFFFFF"/>
                </a:solidFill>
              </a:rPr>
              <a:t>κάτι</a:t>
            </a:r>
            <a:r>
              <a:rPr lang="en-GB" sz="3100" dirty="0" smtClean="0">
                <a:solidFill>
                  <a:srgbClr val="FFFFFF"/>
                </a:solidFill>
              </a:rPr>
              <a:t> </a:t>
            </a:r>
            <a:r>
              <a:rPr lang="en-GB" sz="3100" dirty="0" err="1" smtClean="0">
                <a:solidFill>
                  <a:srgbClr val="FFFFFF"/>
                </a:solidFill>
              </a:rPr>
              <a:t>μη</a:t>
            </a:r>
            <a:r>
              <a:rPr lang="en-GB" sz="3100" dirty="0" smtClean="0">
                <a:solidFill>
                  <a:srgbClr val="FFFFFF"/>
                </a:solidFill>
              </a:rPr>
              <a:t> </a:t>
            </a:r>
            <a:r>
              <a:rPr lang="en-GB" sz="3100" dirty="0" err="1" smtClean="0">
                <a:solidFill>
                  <a:srgbClr val="FFFFFF"/>
                </a:solidFill>
              </a:rPr>
              <a:t>παρόν</a:t>
            </a:r>
            <a:r>
              <a:rPr lang="en-GB" sz="3100" dirty="0" smtClean="0">
                <a:solidFill>
                  <a:srgbClr val="FFFFFF"/>
                </a:solidFill>
              </a:rPr>
              <a:t> (</a:t>
            </a:r>
            <a:r>
              <a:rPr lang="el-GR" sz="3100" dirty="0" smtClean="0">
                <a:solidFill>
                  <a:srgbClr val="FFFFFF"/>
                </a:solidFill>
              </a:rPr>
              <a:t>π.χ. </a:t>
            </a:r>
            <a:r>
              <a:rPr lang="el-GR" sz="3100" i="1" dirty="0" smtClean="0">
                <a:solidFill>
                  <a:srgbClr val="FFFFFF"/>
                </a:solidFill>
              </a:rPr>
              <a:t>γιαγιά πίτι </a:t>
            </a:r>
            <a:r>
              <a:rPr lang="el-GR" sz="3100" dirty="0" smtClean="0">
                <a:solidFill>
                  <a:srgbClr val="FFFFFF"/>
                </a:solidFill>
              </a:rPr>
              <a:t>ενθυμούμενα μια επίσκεψη στη γιαγιά). </a:t>
            </a:r>
            <a:r>
              <a:rPr lang="en-GB" sz="3100" dirty="0" smtClean="0">
                <a:solidFill>
                  <a:srgbClr val="FFFFFF"/>
                </a:solidFill>
              </a:rPr>
              <a:t>  </a:t>
            </a:r>
            <a:r>
              <a:rPr lang="el-GR" sz="3100" dirty="0" smtClean="0">
                <a:solidFill>
                  <a:srgbClr val="FFFFFF"/>
                </a:solidFill>
              </a:rPr>
              <a:t>Κρίσιμο στοιχείο της λέξης όμως η αναφορά στο μη παρόν.</a:t>
            </a:r>
            <a:endParaRPr lang="en-GB" sz="3100" dirty="0" smtClean="0">
              <a:solidFill>
                <a:srgbClr val="FFFFFF"/>
              </a:solidFill>
            </a:endParaRPr>
          </a:p>
          <a:p>
            <a:pPr marL="341313" indent="-341313" algn="l" eaLnBrk="1" hangingPunct="1">
              <a:lnSpc>
                <a:spcPct val="80000"/>
              </a:lnSpc>
              <a:spcBef>
                <a:spcPts val="5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100" b="0" i="1" dirty="0" smtClean="0">
              <a:solidFill>
                <a:srgbClr val="FFFFFF"/>
              </a:solidFill>
            </a:endParaRPr>
          </a:p>
          <a:p>
            <a:pPr marL="741363" lvl="1" indent="-284163" algn="l" eaLnBrk="1" hangingPunct="1">
              <a:lnSpc>
                <a:spcPct val="80000"/>
              </a:lnSpc>
              <a:spcBef>
                <a:spcPts val="450"/>
              </a:spcBef>
              <a:buClr>
                <a:srgbClr val="A886E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1800" b="0" dirty="0" smtClean="0">
              <a:solidFill>
                <a:srgbClr val="FFFFFF"/>
              </a:solidFill>
              <a:latin typeface="Garamond" pitchFamily="18" charset="0"/>
            </a:endParaRPr>
          </a:p>
          <a:p>
            <a:pPr marL="741363" lvl="1" indent="-284163" algn="l" eaLnBrk="1" hangingPunct="1">
              <a:lnSpc>
                <a:spcPct val="80000"/>
              </a:lnSpc>
              <a:spcBef>
                <a:spcPts val="450"/>
              </a:spcBef>
              <a:buClr>
                <a:srgbClr val="A886E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1800" b="0" dirty="0" smtClean="0">
              <a:solidFill>
                <a:srgbClr val="FFFFFF"/>
              </a:solidFill>
              <a:latin typeface="Garamond"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0CFDD39-45FA-49F0-953C-54A020E770EB}"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a:t>
            </a:fld>
            <a:endParaRPr lang="en-GB" altLang="el-GR" sz="1200" smtClean="0">
              <a:latin typeface="Arial" panose="020B0604020202020204" pitchFamily="34" charset="0"/>
            </a:endParaRPr>
          </a:p>
        </p:txBody>
      </p:sp>
      <p:sp>
        <p:nvSpPr>
          <p:cNvPr id="4097" name="Rectangle 1"/>
          <p:cNvSpPr>
            <a:spLocks noGrp="1" noChangeArrowheads="1"/>
          </p:cNvSpPr>
          <p:nvPr>
            <p:ph type="body"/>
          </p:nvPr>
        </p:nvSpPr>
        <p:spPr>
          <a:xfrm>
            <a:off x="0" y="404813"/>
            <a:ext cx="8893175" cy="5881687"/>
          </a:xfrm>
        </p:spPr>
        <p:txBody>
          <a:bodyPr anchor="t"/>
          <a:lstStyle/>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smtClean="0">
                <a:solidFill>
                  <a:srgbClr val="FFCC00"/>
                </a:solidFill>
              </a:rPr>
              <a:t>Η </a:t>
            </a:r>
            <a:r>
              <a:rPr lang="en-GB" sz="3600" dirty="0" err="1" smtClean="0">
                <a:solidFill>
                  <a:srgbClr val="FFCC00"/>
                </a:solidFill>
              </a:rPr>
              <a:t>λεκτική</a:t>
            </a:r>
            <a:r>
              <a:rPr lang="en-GB" sz="3600" dirty="0" smtClean="0">
                <a:solidFill>
                  <a:srgbClr val="FFCC00"/>
                </a:solidFill>
              </a:rPr>
              <a:t> </a:t>
            </a:r>
            <a:r>
              <a:rPr lang="en-GB" sz="3600" dirty="0" err="1" smtClean="0">
                <a:solidFill>
                  <a:srgbClr val="FFCC00"/>
                </a:solidFill>
              </a:rPr>
              <a:t>περίοδος</a:t>
            </a:r>
            <a:r>
              <a:rPr lang="en-GB" sz="3600" dirty="0" smtClean="0">
                <a:solidFill>
                  <a:srgbClr val="FFCC00"/>
                </a:solidFill>
              </a:rPr>
              <a:t> </a:t>
            </a: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CC00"/>
                </a:solidFill>
              </a:rPr>
              <a:t>αρχίζει</a:t>
            </a:r>
            <a:r>
              <a:rPr lang="en-GB" sz="3600" dirty="0" smtClean="0">
                <a:solidFill>
                  <a:srgbClr val="FFCC00"/>
                </a:solidFill>
              </a:rPr>
              <a:t> </a:t>
            </a:r>
            <a:r>
              <a:rPr lang="en-GB" sz="3600" dirty="0" err="1" smtClean="0">
                <a:solidFill>
                  <a:srgbClr val="FFCC00"/>
                </a:solidFill>
              </a:rPr>
              <a:t>με</a:t>
            </a:r>
            <a:r>
              <a:rPr lang="en-GB" sz="3600" dirty="0" smtClean="0">
                <a:solidFill>
                  <a:srgbClr val="FFCC00"/>
                </a:solidFill>
              </a:rPr>
              <a:t> </a:t>
            </a:r>
            <a:r>
              <a:rPr lang="en-GB" sz="3600" dirty="0" err="1" smtClean="0">
                <a:solidFill>
                  <a:srgbClr val="FFCC00"/>
                </a:solidFill>
              </a:rPr>
              <a:t>τη</a:t>
            </a:r>
            <a:r>
              <a:rPr lang="en-GB" sz="3600" dirty="0" smtClean="0">
                <a:solidFill>
                  <a:srgbClr val="FFCC00"/>
                </a:solidFill>
              </a:rPr>
              <a:t> </a:t>
            </a:r>
            <a:r>
              <a:rPr lang="en-GB" sz="3600" dirty="0" err="1" smtClean="0">
                <a:solidFill>
                  <a:srgbClr val="FFCC00"/>
                </a:solidFill>
              </a:rPr>
              <a:t>χρήση</a:t>
            </a:r>
            <a:r>
              <a:rPr lang="en-GB" sz="3600" dirty="0" smtClean="0">
                <a:solidFill>
                  <a:srgbClr val="FFCC00"/>
                </a:solidFill>
              </a:rPr>
              <a:t> </a:t>
            </a:r>
            <a:r>
              <a:rPr lang="en-GB" sz="3600" dirty="0" err="1" smtClean="0">
                <a:solidFill>
                  <a:srgbClr val="FFCC00"/>
                </a:solidFill>
              </a:rPr>
              <a:t>των</a:t>
            </a:r>
            <a:r>
              <a:rPr lang="en-GB" sz="3600" dirty="0" smtClean="0">
                <a:solidFill>
                  <a:srgbClr val="FFCC00"/>
                </a:solidFill>
              </a:rPr>
              <a:t> </a:t>
            </a:r>
            <a:r>
              <a:rPr lang="en-GB" sz="3600" dirty="0" err="1" smtClean="0">
                <a:solidFill>
                  <a:srgbClr val="FFCC00"/>
                </a:solidFill>
              </a:rPr>
              <a:t>πρώτων</a:t>
            </a:r>
            <a:r>
              <a:rPr lang="en-GB" sz="3600" dirty="0" smtClean="0">
                <a:solidFill>
                  <a:srgbClr val="FFCC00"/>
                </a:solidFill>
              </a:rPr>
              <a:t> </a:t>
            </a:r>
            <a:r>
              <a:rPr lang="en-GB" sz="3600" dirty="0" err="1" smtClean="0">
                <a:solidFill>
                  <a:srgbClr val="FFCC00"/>
                </a:solidFill>
              </a:rPr>
              <a:t>λέξεων</a:t>
            </a:r>
            <a:r>
              <a:rPr lang="en-GB" sz="3600" dirty="0" smtClean="0">
                <a:solidFill>
                  <a:srgbClr val="FFCC00"/>
                </a:solidFill>
              </a:rPr>
              <a:t> </a:t>
            </a: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600" dirty="0" smtClean="0">
              <a:solidFill>
                <a:srgbClr val="FFCC00"/>
              </a:solidFill>
            </a:endParaRP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FFFF"/>
                </a:solidFill>
              </a:rPr>
              <a:t>τα</a:t>
            </a:r>
            <a:r>
              <a:rPr lang="en-GB" sz="3600" dirty="0" smtClean="0">
                <a:solidFill>
                  <a:srgbClr val="FFFFFF"/>
                </a:solidFill>
              </a:rPr>
              <a:t> </a:t>
            </a:r>
            <a:r>
              <a:rPr lang="en-GB" sz="3600" dirty="0" err="1" smtClean="0">
                <a:solidFill>
                  <a:srgbClr val="FFFFFF"/>
                </a:solidFill>
              </a:rPr>
              <a:t>πρώτα</a:t>
            </a:r>
            <a:r>
              <a:rPr lang="en-GB" sz="3600" dirty="0" smtClean="0">
                <a:solidFill>
                  <a:srgbClr val="FFFFFF"/>
                </a:solidFill>
              </a:rPr>
              <a:t> </a:t>
            </a:r>
            <a:r>
              <a:rPr lang="en-GB" sz="3600" dirty="0" err="1" smtClean="0">
                <a:solidFill>
                  <a:srgbClr val="FFFFFF"/>
                </a:solidFill>
              </a:rPr>
              <a:t>γλωσσικά</a:t>
            </a:r>
            <a:r>
              <a:rPr lang="en-GB" sz="3600" dirty="0" smtClean="0">
                <a:solidFill>
                  <a:srgbClr val="FFFFFF"/>
                </a:solidFill>
              </a:rPr>
              <a:t> </a:t>
            </a:r>
            <a:r>
              <a:rPr lang="en-GB" sz="3600" dirty="0" err="1" smtClean="0">
                <a:solidFill>
                  <a:srgbClr val="FFFFFF"/>
                </a:solidFill>
              </a:rPr>
              <a:t>σύμβο</a:t>
            </a:r>
            <a:r>
              <a:rPr lang="en-GB" sz="3600" b="0" dirty="0" err="1" smtClean="0">
                <a:solidFill>
                  <a:srgbClr val="FFFFFF"/>
                </a:solidFill>
              </a:rPr>
              <a:t>λα</a:t>
            </a:r>
            <a:r>
              <a:rPr lang="en-GB" sz="3600" b="0" dirty="0" smtClean="0">
                <a:solidFill>
                  <a:srgbClr val="FFFFFF"/>
                </a:solidFill>
              </a:rPr>
              <a:t> </a:t>
            </a: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b="0" dirty="0" err="1" smtClean="0">
                <a:solidFill>
                  <a:srgbClr val="FFFFFF"/>
                </a:solidFill>
              </a:rPr>
              <a:t>δηλ</a:t>
            </a:r>
            <a:r>
              <a:rPr lang="en-GB" sz="3600" b="0" dirty="0" smtClean="0">
                <a:solidFill>
                  <a:srgbClr val="FFFFFF"/>
                </a:solidFill>
              </a:rPr>
              <a:t>. </a:t>
            </a:r>
            <a:r>
              <a:rPr lang="en-GB" sz="3600" dirty="0" err="1" smtClean="0">
                <a:solidFill>
                  <a:srgbClr val="FFFFFF"/>
                </a:solidFill>
              </a:rPr>
              <a:t>συσχετίσεις</a:t>
            </a:r>
            <a:r>
              <a:rPr lang="en-GB" sz="3600" dirty="0" smtClean="0">
                <a:solidFill>
                  <a:srgbClr val="FFFFFF"/>
                </a:solidFill>
              </a:rPr>
              <a:t> </a:t>
            </a:r>
            <a:r>
              <a:rPr lang="en-GB" sz="3600" dirty="0" err="1" smtClean="0">
                <a:solidFill>
                  <a:srgbClr val="FFFFFF"/>
                </a:solidFill>
              </a:rPr>
              <a:t>μορφής</a:t>
            </a:r>
            <a:r>
              <a:rPr lang="en-GB" sz="3600" dirty="0" smtClean="0">
                <a:solidFill>
                  <a:srgbClr val="FFFFFF"/>
                </a:solidFill>
              </a:rPr>
              <a:t> </a:t>
            </a:r>
            <a:r>
              <a:rPr lang="en-GB" sz="3600" dirty="0" err="1" smtClean="0">
                <a:solidFill>
                  <a:srgbClr val="FFFFFF"/>
                </a:solidFill>
              </a:rPr>
              <a:t>και</a:t>
            </a:r>
            <a:r>
              <a:rPr lang="en-GB" sz="3600" dirty="0" smtClean="0">
                <a:solidFill>
                  <a:srgbClr val="FFFFFF"/>
                </a:solidFill>
              </a:rPr>
              <a:t> </a:t>
            </a:r>
            <a:r>
              <a:rPr lang="en-GB" sz="3600" dirty="0" err="1" smtClean="0">
                <a:solidFill>
                  <a:srgbClr val="FFFFFF"/>
                </a:solidFill>
              </a:rPr>
              <a:t>νοήματος</a:t>
            </a:r>
            <a:r>
              <a:rPr lang="en-GB" sz="3600" b="0" dirty="0" smtClean="0">
                <a:solidFill>
                  <a:srgbClr val="FFFFFF"/>
                </a:solidFill>
              </a:rPr>
              <a:t> </a:t>
            </a: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600" b="0" dirty="0"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CC00"/>
                </a:solidFill>
              </a:rPr>
              <a:t>Μορφή</a:t>
            </a:r>
            <a:r>
              <a:rPr lang="en-GB" sz="3600" dirty="0" smtClean="0">
                <a:solidFill>
                  <a:srgbClr val="FFCC00"/>
                </a:solidFill>
              </a:rPr>
              <a:t> (</a:t>
            </a:r>
            <a:r>
              <a:rPr lang="en-GB" sz="3600" dirty="0" err="1" smtClean="0">
                <a:solidFill>
                  <a:srgbClr val="FFCC00"/>
                </a:solidFill>
              </a:rPr>
              <a:t>ήχος</a:t>
            </a:r>
            <a:r>
              <a:rPr lang="en-GB" sz="3600" dirty="0" smtClean="0">
                <a:solidFill>
                  <a:srgbClr val="FFCC00"/>
                </a:solidFill>
              </a:rPr>
              <a:t>) –</a:t>
            </a:r>
            <a:r>
              <a:rPr lang="en-GB" sz="3600" dirty="0" smtClean="0">
                <a:solidFill>
                  <a:srgbClr val="FFFFFF"/>
                </a:solidFill>
              </a:rPr>
              <a:t> </a:t>
            </a:r>
            <a:r>
              <a:rPr lang="en-GB" sz="3600" dirty="0" err="1" smtClean="0">
                <a:solidFill>
                  <a:srgbClr val="FFFFFF"/>
                </a:solidFill>
              </a:rPr>
              <a:t>Φωνολογική</a:t>
            </a:r>
            <a:r>
              <a:rPr lang="en-GB" sz="3600" dirty="0" smtClean="0">
                <a:solidFill>
                  <a:srgbClr val="FFFFFF"/>
                </a:solidFill>
              </a:rPr>
              <a:t> </a:t>
            </a:r>
            <a:r>
              <a:rPr lang="en-GB" sz="3600" dirty="0" err="1" smtClean="0">
                <a:solidFill>
                  <a:srgbClr val="FFFFFF"/>
                </a:solidFill>
              </a:rPr>
              <a:t>ανάπτυξη</a:t>
            </a:r>
            <a:endParaRPr lang="en-GB" sz="3600" dirty="0"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u="sng" dirty="0" err="1" smtClean="0">
                <a:solidFill>
                  <a:srgbClr val="FFCC00"/>
                </a:solidFill>
              </a:rPr>
              <a:t>Σημασία</a:t>
            </a:r>
            <a:r>
              <a:rPr lang="en-GB" sz="3600" u="sng" dirty="0" smtClean="0">
                <a:solidFill>
                  <a:srgbClr val="FFCC00"/>
                </a:solidFill>
              </a:rPr>
              <a:t> (</a:t>
            </a:r>
            <a:r>
              <a:rPr lang="en-GB" sz="3600" u="sng" dirty="0" err="1" smtClean="0">
                <a:solidFill>
                  <a:srgbClr val="FFCC00"/>
                </a:solidFill>
              </a:rPr>
              <a:t>νόημα</a:t>
            </a:r>
            <a:r>
              <a:rPr lang="en-GB" sz="3600" u="sng" dirty="0" smtClean="0">
                <a:solidFill>
                  <a:srgbClr val="FFCC00"/>
                </a:solidFill>
              </a:rPr>
              <a:t>) – </a:t>
            </a:r>
            <a:r>
              <a:rPr lang="en-GB" sz="3600" u="sng" dirty="0" err="1" smtClean="0">
                <a:solidFill>
                  <a:srgbClr val="FFFFFF"/>
                </a:solidFill>
              </a:rPr>
              <a:t>Σημασιολογική</a:t>
            </a:r>
            <a:r>
              <a:rPr lang="en-GB" sz="3600" u="sng" dirty="0" smtClean="0">
                <a:solidFill>
                  <a:srgbClr val="FFFFFF"/>
                </a:solidFill>
              </a:rPr>
              <a:t> </a:t>
            </a:r>
            <a:r>
              <a:rPr lang="en-GB" sz="3600" u="sng" dirty="0" err="1" smtClean="0">
                <a:solidFill>
                  <a:srgbClr val="FFFFFF"/>
                </a:solidFill>
              </a:rPr>
              <a:t>ανάπτυξη</a:t>
            </a:r>
            <a:endParaRPr lang="en-GB" sz="3600" u="sng" dirty="0"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600" dirty="0"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600" b="0" dirty="0" smtClean="0">
              <a:solidFill>
                <a:srgbClr val="FFFFFF"/>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A6A04F31-1620-448A-B2CE-CA41EF66D3BA}"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30</a:t>
            </a:fld>
            <a:endParaRPr lang="en-GB" altLang="el-GR" sz="1200" smtClean="0">
              <a:latin typeface="Arial" panose="020B0604020202020204" pitchFamily="34" charset="0"/>
            </a:endParaRPr>
          </a:p>
        </p:txBody>
      </p:sp>
      <p:sp>
        <p:nvSpPr>
          <p:cNvPr id="82947" name="Rectangle 1"/>
          <p:cNvSpPr>
            <a:spLocks noChangeArrowheads="1"/>
          </p:cNvSpPr>
          <p:nvPr/>
        </p:nvSpPr>
        <p:spPr bwMode="auto">
          <a:xfrm>
            <a:off x="1981200" y="304800"/>
            <a:ext cx="5029200" cy="825500"/>
          </a:xfrm>
          <a:prstGeom prst="rect">
            <a:avLst/>
          </a:prstGeom>
          <a:solidFill>
            <a:srgbClr val="FFFFCC"/>
          </a:solidFill>
          <a:ln w="9360">
            <a:solidFill>
              <a:srgbClr val="003399"/>
            </a:solidFill>
            <a:miter lim="800000"/>
            <a:headEnd/>
            <a:tailEnd/>
          </a:ln>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264C72"/>
              </a:buClr>
              <a:buSzPct val="100000"/>
              <a:buFont typeface="Times New Roman" panose="02020603050405020304" pitchFamily="18" charset="0"/>
              <a:buNone/>
            </a:pPr>
            <a:r>
              <a:rPr lang="en-GB" altLang="el-GR" sz="2400" b="1">
                <a:solidFill>
                  <a:srgbClr val="264C72"/>
                </a:solidFill>
                <a:latin typeface="Times New Roman" panose="02020603050405020304" pitchFamily="18" charset="0"/>
              </a:rPr>
              <a:t>ΣΕ ΤΙ ΑΝΑΦΕΡΟΝΤΑΙ ΟΙ ΠΡΩΤΕΣ ΛΕΞΕΙΣ;</a:t>
            </a:r>
          </a:p>
        </p:txBody>
      </p:sp>
      <p:graphicFrame>
        <p:nvGraphicFramePr>
          <p:cNvPr id="82948" name="Object 2"/>
          <p:cNvGraphicFramePr>
            <a:graphicFrameLocks noChangeAspect="1"/>
          </p:cNvGraphicFramePr>
          <p:nvPr/>
        </p:nvGraphicFramePr>
        <p:xfrm>
          <a:off x="1066800" y="1447800"/>
          <a:ext cx="6875463" cy="5111750"/>
        </p:xfrm>
        <a:graphic>
          <a:graphicData uri="http://schemas.openxmlformats.org/presentationml/2006/ole">
            <mc:AlternateContent xmlns:mc="http://schemas.openxmlformats.org/markup-compatibility/2006">
              <mc:Choice xmlns:v="urn:schemas-microsoft-com:vml" Requires="v">
                <p:oleObj spid="_x0000_s82949" r:id="rId4" imgW="5563377" imgH="4382112" progId="">
                  <p:embed/>
                </p:oleObj>
              </mc:Choice>
              <mc:Fallback>
                <p:oleObj r:id="rId4" imgW="5563377" imgH="4382112"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447800"/>
                        <a:ext cx="6875463" cy="51117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F0A37F5-C26D-4049-8486-AB321F861726}"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31</a:t>
            </a:fld>
            <a:endParaRPr lang="en-GB" altLang="el-GR" sz="1200" smtClean="0">
              <a:latin typeface="Arial" panose="020B0604020202020204" pitchFamily="34" charset="0"/>
            </a:endParaRPr>
          </a:p>
        </p:txBody>
      </p:sp>
      <p:sp>
        <p:nvSpPr>
          <p:cNvPr id="84995" name="Rectangle 1"/>
          <p:cNvSpPr>
            <a:spLocks noChangeArrowheads="1"/>
          </p:cNvSpPr>
          <p:nvPr/>
        </p:nvSpPr>
        <p:spPr bwMode="auto">
          <a:xfrm>
            <a:off x="0" y="0"/>
            <a:ext cx="9144000" cy="71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66"/>
              </a:buClr>
              <a:buSzPct val="100000"/>
              <a:buFont typeface="Times New Roman" panose="02020603050405020304" pitchFamily="18" charset="0"/>
              <a:buNone/>
            </a:pPr>
            <a:r>
              <a:rPr lang="en-GB" altLang="el-GR" b="1">
                <a:solidFill>
                  <a:srgbClr val="FFFF66"/>
                </a:solidFill>
                <a:latin typeface="Times New Roman" panose="02020603050405020304" pitchFamily="18" charset="0"/>
              </a:rPr>
              <a:t>ΓΙΑΤΙ κυρ</a:t>
            </a:r>
            <a:r>
              <a:rPr lang="el-GR" altLang="el-GR" b="1">
                <a:solidFill>
                  <a:srgbClr val="FFFF66"/>
                </a:solidFill>
                <a:latin typeface="Times New Roman" panose="02020603050405020304" pitchFamily="18" charset="0"/>
              </a:rPr>
              <a:t>ί</a:t>
            </a:r>
            <a:r>
              <a:rPr lang="en-GB" altLang="el-GR" b="1">
                <a:solidFill>
                  <a:srgbClr val="FFFF66"/>
                </a:solidFill>
                <a:latin typeface="Times New Roman" panose="02020603050405020304" pitchFamily="18" charset="0"/>
              </a:rPr>
              <a:t>ως ουσιαστικά;</a:t>
            </a:r>
          </a:p>
          <a:p>
            <a:pPr algn="ctr" eaLnBrk="1" hangingPunct="1">
              <a:lnSpc>
                <a:spcPct val="100000"/>
              </a:lnSpc>
              <a:spcBef>
                <a:spcPct val="0"/>
              </a:spcBef>
              <a:buClr>
                <a:srgbClr val="FFFF66"/>
              </a:buClr>
              <a:buSzPct val="100000"/>
              <a:buFont typeface="Times New Roman" panose="02020603050405020304" pitchFamily="18" charset="0"/>
              <a:buNone/>
            </a:pPr>
            <a:endParaRPr lang="en-GB" altLang="el-GR" b="1">
              <a:solidFill>
                <a:srgbClr val="FFFF66"/>
              </a:solidFill>
              <a:latin typeface="Times New Roman" panose="02020603050405020304" pitchFamily="18" charset="0"/>
            </a:endParaRPr>
          </a:p>
          <a:p>
            <a:pPr eaLnBrk="1" hangingPunct="1">
              <a:lnSpc>
                <a:spcPct val="100000"/>
              </a:lnSpc>
              <a:spcBef>
                <a:spcPct val="0"/>
              </a:spcBef>
              <a:buClr>
                <a:srgbClr val="FFFFFF"/>
              </a:buClr>
              <a:buSzPct val="100000"/>
              <a:buFont typeface="Times New Roman" panose="02020603050405020304" pitchFamily="18" charset="0"/>
              <a:buChar char="•"/>
            </a:pPr>
            <a:r>
              <a:rPr lang="en-GB" altLang="el-GR" b="1" u="sng">
                <a:solidFill>
                  <a:srgbClr val="66FFFF"/>
                </a:solidFill>
                <a:latin typeface="Times New Roman" panose="02020603050405020304" pitchFamily="18" charset="0"/>
              </a:rPr>
              <a:t>Αναφέρονται σε απτά και συγκεκριμένα φαινόμενα</a:t>
            </a:r>
            <a:r>
              <a:rPr lang="en-GB" altLang="el-GR" sz="2800" b="1">
                <a:latin typeface="Times New Roman" panose="02020603050405020304" pitchFamily="18" charset="0"/>
              </a:rPr>
              <a:t> </a:t>
            </a:r>
            <a:endParaRPr lang="el-GR" altLang="el-GR" sz="2800" b="1">
              <a:latin typeface="Times New Roman" panose="02020603050405020304" pitchFamily="18" charset="0"/>
            </a:endParaRPr>
          </a:p>
          <a:p>
            <a:pPr eaLnBrk="1" hangingPunct="1">
              <a:lnSpc>
                <a:spcPct val="100000"/>
              </a:lnSpc>
              <a:spcBef>
                <a:spcPct val="0"/>
              </a:spcBef>
              <a:buClr>
                <a:srgbClr val="FFFFFF"/>
              </a:buClr>
              <a:buSzPct val="100000"/>
              <a:buFont typeface="Times New Roman" panose="02020603050405020304" pitchFamily="18" charset="0"/>
              <a:buNone/>
            </a:pPr>
            <a:r>
              <a:rPr lang="en-GB" altLang="el-GR" sz="2400">
                <a:latin typeface="Times New Roman" panose="02020603050405020304" pitchFamily="18" charset="0"/>
              </a:rPr>
              <a:t>Οι έννοιες των αντικειμένων αναφέρονται σε μόνιμα φαινόμενα, ενώ οι πράξεις και </a:t>
            </a:r>
            <a:r>
              <a:rPr lang="el-GR" altLang="el-GR" sz="2400">
                <a:latin typeface="Times New Roman" panose="02020603050405020304" pitchFamily="18" charset="0"/>
              </a:rPr>
              <a:t> γενικότερα </a:t>
            </a:r>
            <a:r>
              <a:rPr lang="en-GB" altLang="el-GR" sz="2400">
                <a:latin typeface="Times New Roman" panose="02020603050405020304" pitchFamily="18" charset="0"/>
              </a:rPr>
              <a:t>οι αλλαγές κατάστασης </a:t>
            </a:r>
            <a:r>
              <a:rPr lang="el-GR" altLang="el-GR" sz="2400">
                <a:latin typeface="Times New Roman" panose="02020603050405020304" pitchFamily="18" charset="0"/>
              </a:rPr>
              <a:t>είναι δυναμικά γεγονότα με μια χρονική διάσταση </a:t>
            </a:r>
            <a:r>
              <a:rPr lang="en-GB" altLang="el-GR" sz="2400">
                <a:latin typeface="Times New Roman" panose="02020603050405020304" pitchFamily="18" charset="0"/>
              </a:rPr>
              <a:t>(Tomasello</a:t>
            </a:r>
            <a:r>
              <a:rPr lang="el-GR" altLang="el-GR" sz="2400">
                <a:latin typeface="Times New Roman" panose="02020603050405020304" pitchFamily="18" charset="0"/>
              </a:rPr>
              <a:t> </a:t>
            </a:r>
            <a:r>
              <a:rPr lang="en-GB" altLang="el-GR" sz="2400">
                <a:latin typeface="Times New Roman" panose="02020603050405020304" pitchFamily="18" charset="0"/>
              </a:rPr>
              <a:t>1992: 211)</a:t>
            </a:r>
            <a:endParaRPr lang="el-GR" altLang="el-GR" sz="2400">
              <a:latin typeface="Times New Roman" panose="02020603050405020304" pitchFamily="18" charset="0"/>
            </a:endParaRPr>
          </a:p>
          <a:p>
            <a:pPr eaLnBrk="1" hangingPunct="1">
              <a:lnSpc>
                <a:spcPct val="100000"/>
              </a:lnSpc>
              <a:spcBef>
                <a:spcPct val="0"/>
              </a:spcBef>
              <a:buClr>
                <a:srgbClr val="FFFFFF"/>
              </a:buClr>
              <a:buSzPct val="100000"/>
              <a:buFont typeface="Times New Roman" panose="02020603050405020304" pitchFamily="18" charset="0"/>
              <a:buChar char="•"/>
            </a:pPr>
            <a:r>
              <a:rPr lang="en-GB" altLang="el-GR" b="1" u="sng">
                <a:solidFill>
                  <a:srgbClr val="66FFFF"/>
                </a:solidFill>
                <a:latin typeface="Times New Roman" panose="02020603050405020304" pitchFamily="18" charset="0"/>
              </a:rPr>
              <a:t>Eίναι πιο συχνά </a:t>
            </a:r>
            <a:r>
              <a:rPr lang="el-GR" altLang="el-GR" b="1" u="sng">
                <a:solidFill>
                  <a:srgbClr val="66FFFF"/>
                </a:solidFill>
                <a:latin typeface="Times New Roman" panose="02020603050405020304" pitchFamily="18" charset="0"/>
              </a:rPr>
              <a:t>ίσως </a:t>
            </a:r>
            <a:r>
              <a:rPr lang="en-GB" altLang="el-GR" b="1" u="sng">
                <a:solidFill>
                  <a:srgbClr val="66FFFF"/>
                </a:solidFill>
                <a:latin typeface="Times New Roman" panose="02020603050405020304" pitchFamily="18" charset="0"/>
              </a:rPr>
              <a:t>στην ομιλία που ακούνε</a:t>
            </a:r>
            <a:r>
              <a:rPr lang="el-GR" altLang="el-GR" b="1" u="sng">
                <a:solidFill>
                  <a:srgbClr val="66FFFF"/>
                </a:solidFill>
                <a:latin typeface="Times New Roman" panose="02020603050405020304" pitchFamily="18" charset="0"/>
              </a:rPr>
              <a:t> τα παιδιά</a:t>
            </a:r>
            <a:r>
              <a:rPr lang="el-GR" altLang="el-GR" b="1">
                <a:solidFill>
                  <a:srgbClr val="66FFFF"/>
                </a:solidFill>
                <a:latin typeface="Times New Roman" panose="02020603050405020304" pitchFamily="18" charset="0"/>
              </a:rPr>
              <a:t>.</a:t>
            </a:r>
            <a:r>
              <a:rPr lang="en-GB" altLang="el-GR" b="1">
                <a:solidFill>
                  <a:srgbClr val="66FFFF"/>
                </a:solidFill>
                <a:latin typeface="Times New Roman" panose="02020603050405020304" pitchFamily="18" charset="0"/>
              </a:rPr>
              <a:t> </a:t>
            </a:r>
            <a:endParaRPr lang="el-GR" altLang="el-GR" b="1">
              <a:solidFill>
                <a:srgbClr val="66FFFF"/>
              </a:solidFill>
              <a:latin typeface="Times New Roman" panose="02020603050405020304" pitchFamily="18" charset="0"/>
            </a:endParaRPr>
          </a:p>
          <a:p>
            <a:pPr algn="ctr" eaLnBrk="1" hangingPunct="1">
              <a:lnSpc>
                <a:spcPct val="100000"/>
              </a:lnSpc>
              <a:spcBef>
                <a:spcPct val="0"/>
              </a:spcBef>
              <a:buClr>
                <a:srgbClr val="FFFFFF"/>
              </a:buClr>
              <a:buSzPct val="100000"/>
              <a:buFont typeface="Times New Roman" panose="02020603050405020304" pitchFamily="18" charset="0"/>
              <a:buNone/>
            </a:pPr>
            <a:endParaRPr lang="el-GR" altLang="el-GR" b="1" u="sng">
              <a:solidFill>
                <a:srgbClr val="99FF99"/>
              </a:solidFill>
              <a:latin typeface="Times New Roman" panose="02020603050405020304" pitchFamily="18" charset="0"/>
            </a:endParaRPr>
          </a:p>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800" b="1" u="sng">
                <a:solidFill>
                  <a:srgbClr val="99FF99"/>
                </a:solidFill>
                <a:latin typeface="Times New Roman" panose="02020603050405020304" pitchFamily="18" charset="0"/>
              </a:rPr>
              <a:t>Δυνατές ωστόσο </a:t>
            </a:r>
            <a:endParaRPr lang="el-GR" altLang="el-GR" sz="2800" b="1" u="sng">
              <a:solidFill>
                <a:srgbClr val="99FF99"/>
              </a:solidFill>
              <a:latin typeface="Times New Roman" panose="02020603050405020304" pitchFamily="18" charset="0"/>
            </a:endParaRPr>
          </a:p>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800" b="1" u="sng">
                <a:solidFill>
                  <a:srgbClr val="99FF99"/>
                </a:solidFill>
                <a:latin typeface="Times New Roman" panose="02020603050405020304" pitchFamily="18" charset="0"/>
              </a:rPr>
              <a:t>οι διαγλωσσικές-διαπολιτισμικές διαφορές</a:t>
            </a:r>
            <a:r>
              <a:rPr lang="el-GR" altLang="el-GR" sz="2800" b="1" u="sng">
                <a:solidFill>
                  <a:srgbClr val="99FF99"/>
                </a:solidFill>
                <a:latin typeface="Times New Roman" panose="02020603050405020304" pitchFamily="18" charset="0"/>
              </a:rPr>
              <a:t> στη συχνοτητα</a:t>
            </a:r>
            <a:r>
              <a:rPr lang="el-GR" altLang="el-GR" sz="2800" b="1">
                <a:solidFill>
                  <a:srgbClr val="00FFCC"/>
                </a:solidFill>
                <a:latin typeface="Times New Roman" panose="02020603050405020304" pitchFamily="18" charset="0"/>
              </a:rPr>
              <a:t>:</a:t>
            </a:r>
            <a:endParaRPr lang="en-GB" altLang="el-GR" sz="2800" b="1">
              <a:latin typeface="Times New Roman" panose="02020603050405020304" pitchFamily="18" charset="0"/>
            </a:endParaRPr>
          </a:p>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800">
                <a:latin typeface="Times New Roman" panose="02020603050405020304" pitchFamily="18" charset="0"/>
              </a:rPr>
              <a:t>Π.χ. τα ρήματα </a:t>
            </a:r>
            <a:r>
              <a:rPr lang="el-GR" altLang="el-GR" sz="2800">
                <a:latin typeface="Times New Roman" panose="02020603050405020304" pitchFamily="18" charset="0"/>
              </a:rPr>
              <a:t>πιο </a:t>
            </a:r>
            <a:r>
              <a:rPr lang="en-GB" altLang="el-GR" sz="2800">
                <a:latin typeface="Times New Roman" panose="02020603050405020304" pitchFamily="18" charset="0"/>
              </a:rPr>
              <a:t>συχν</a:t>
            </a:r>
            <a:r>
              <a:rPr lang="el-GR" altLang="el-GR" sz="2800">
                <a:latin typeface="Times New Roman" panose="02020603050405020304" pitchFamily="18" charset="0"/>
              </a:rPr>
              <a:t>ά κ</a:t>
            </a:r>
            <a:r>
              <a:rPr lang="en-GB" altLang="el-GR" sz="2800">
                <a:latin typeface="Times New Roman" panose="02020603050405020304" pitchFamily="18" charset="0"/>
              </a:rPr>
              <a:t>αι προσιτά στα γιαπωνέζικα γιατί </a:t>
            </a:r>
            <a:endParaRPr lang="el-GR" altLang="el-GR" sz="2800">
              <a:latin typeface="Times New Roman" panose="02020603050405020304" pitchFamily="18" charset="0"/>
            </a:endParaRPr>
          </a:p>
          <a:p>
            <a:pPr lvl="1" eaLnBrk="1" hangingPunct="1">
              <a:lnSpc>
                <a:spcPct val="100000"/>
              </a:lnSpc>
              <a:spcBef>
                <a:spcPct val="0"/>
              </a:spcBef>
              <a:buClr>
                <a:srgbClr val="FFFFFF"/>
              </a:buClr>
              <a:buSzPct val="100000"/>
              <a:buFont typeface="Times New Roman" panose="02020603050405020304" pitchFamily="18" charset="0"/>
              <a:buNone/>
            </a:pPr>
            <a:r>
              <a:rPr lang="en-GB" altLang="el-GR">
                <a:latin typeface="Times New Roman" panose="02020603050405020304" pitchFamily="18" charset="0"/>
              </a:rPr>
              <a:t>α) εμφανίζονται </a:t>
            </a:r>
            <a:r>
              <a:rPr lang="el-GR" altLang="el-GR">
                <a:latin typeface="Times New Roman" panose="02020603050405020304" pitchFamily="18" charset="0"/>
              </a:rPr>
              <a:t>συστηματικά </a:t>
            </a:r>
            <a:r>
              <a:rPr lang="en-GB" altLang="el-GR">
                <a:latin typeface="Times New Roman" panose="02020603050405020304" pitchFamily="18" charset="0"/>
              </a:rPr>
              <a:t>στο τέλος της πρότασης </a:t>
            </a:r>
            <a:endParaRPr lang="el-GR" altLang="el-GR">
              <a:latin typeface="Times New Roman" panose="02020603050405020304" pitchFamily="18" charset="0"/>
            </a:endParaRPr>
          </a:p>
          <a:p>
            <a:pPr lvl="1" eaLnBrk="1" hangingPunct="1">
              <a:lnSpc>
                <a:spcPct val="100000"/>
              </a:lnSpc>
              <a:spcBef>
                <a:spcPct val="0"/>
              </a:spcBef>
              <a:buClr>
                <a:srgbClr val="FFFFFF"/>
              </a:buClr>
              <a:buSzPct val="100000"/>
              <a:buFont typeface="Times New Roman" panose="02020603050405020304" pitchFamily="18" charset="0"/>
              <a:buNone/>
            </a:pPr>
            <a:r>
              <a:rPr lang="en-GB" altLang="el-GR">
                <a:latin typeface="Times New Roman" panose="02020603050405020304" pitchFamily="18" charset="0"/>
              </a:rPr>
              <a:t>β) οι γονείς δείχνουν/μιλούν λιγότερο για πράγματα (π.χ. </a:t>
            </a:r>
            <a:r>
              <a:rPr lang="en-GB" altLang="el-GR" i="1">
                <a:latin typeface="Times New Roman" panose="02020603050405020304" pitchFamily="18" charset="0"/>
              </a:rPr>
              <a:t>νάτο το μήλο</a:t>
            </a:r>
            <a:r>
              <a:rPr lang="en-GB" altLang="el-GR">
                <a:latin typeface="Times New Roman" panose="02020603050405020304" pitchFamily="18" charset="0"/>
              </a:rPr>
              <a:t>)…</a:t>
            </a:r>
          </a:p>
          <a:p>
            <a:pPr algn="ctr" eaLnBrk="1" hangingPunct="1">
              <a:lnSpc>
                <a:spcPct val="100000"/>
              </a:lnSpc>
              <a:spcBef>
                <a:spcPct val="0"/>
              </a:spcBef>
              <a:buClr>
                <a:srgbClr val="FFFFFF"/>
              </a:buClr>
              <a:buSzPct val="100000"/>
              <a:buFont typeface="Times New Roman" panose="02020603050405020304" pitchFamily="18" charset="0"/>
              <a:buNone/>
            </a:pPr>
            <a:endParaRPr lang="en-GB" altLang="el-GR" sz="2400">
              <a:latin typeface="Times New Roman" panose="02020603050405020304"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9B4B1C9D-84BC-422F-9897-BE1D0E8DAED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32</a:t>
            </a:fld>
            <a:endParaRPr lang="en-GB" altLang="el-GR" sz="1200" smtClean="0">
              <a:latin typeface="Arial" panose="020B0604020202020204" pitchFamily="34" charset="0"/>
            </a:endParaRPr>
          </a:p>
        </p:txBody>
      </p:sp>
      <p:sp>
        <p:nvSpPr>
          <p:cNvPr id="31745" name="Rectangle 1"/>
          <p:cNvSpPr>
            <a:spLocks noChangeArrowheads="1"/>
          </p:cNvSpPr>
          <p:nvPr/>
        </p:nvSpPr>
        <p:spPr bwMode="auto">
          <a:xfrm>
            <a:off x="0" y="0"/>
            <a:ext cx="9144000" cy="6680200"/>
          </a:xfrm>
          <a:prstGeom prst="rect">
            <a:avLst/>
          </a:prstGeom>
          <a:noFill/>
          <a:ln w="9525">
            <a:noFill/>
            <a:round/>
            <a:headEnd/>
            <a:tailEnd/>
          </a:ln>
          <a:effec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5pPr>
            <a:lvl6pPr marL="25146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6pPr>
            <a:lvl7pPr marL="29718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7pPr>
            <a:lvl8pPr marL="34290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8pPr>
            <a:lvl9pPr marL="38862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9pPr>
          </a:lstStyle>
          <a:p>
            <a:pPr algn="ctr" eaLnBrk="1" hangingPunct="1">
              <a:buClr>
                <a:srgbClr val="00FFCC"/>
              </a:buClr>
              <a:buSzPct val="100000"/>
              <a:buFont typeface="Times New Roman" pitchFamily="18" charset="0"/>
              <a:buNone/>
              <a:defRPr/>
            </a:pPr>
            <a:r>
              <a:rPr lang="el-GR" altLang="el-GR" sz="3200" b="1" dirty="0" smtClean="0">
                <a:solidFill>
                  <a:srgbClr val="00FFCC"/>
                </a:solidFill>
                <a:latin typeface="Times New Roman" pitchFamily="18" charset="0"/>
              </a:rPr>
              <a:t>…</a:t>
            </a:r>
            <a:r>
              <a:rPr lang="en-GB" altLang="el-GR" sz="3200" b="1" dirty="0" err="1" smtClean="0">
                <a:solidFill>
                  <a:srgbClr val="00FFCC"/>
                </a:solidFill>
                <a:latin typeface="Times New Roman" pitchFamily="18" charset="0"/>
              </a:rPr>
              <a:t>και</a:t>
            </a:r>
            <a:r>
              <a:rPr lang="en-GB" altLang="el-GR" sz="3200" b="1" dirty="0" smtClean="0">
                <a:solidFill>
                  <a:srgbClr val="00FFCC"/>
                </a:solidFill>
                <a:latin typeface="Times New Roman" pitchFamily="18" charset="0"/>
              </a:rPr>
              <a:t> </a:t>
            </a:r>
            <a:r>
              <a:rPr lang="en-GB" altLang="el-GR" sz="3200" b="1" dirty="0" err="1" smtClean="0">
                <a:solidFill>
                  <a:srgbClr val="00FFCC"/>
                </a:solidFill>
                <a:latin typeface="Times New Roman" pitchFamily="18" charset="0"/>
              </a:rPr>
              <a:t>ατομικές</a:t>
            </a:r>
            <a:r>
              <a:rPr lang="en-GB" altLang="el-GR" sz="3200" b="1" dirty="0" smtClean="0">
                <a:solidFill>
                  <a:srgbClr val="00FFCC"/>
                </a:solidFill>
                <a:latin typeface="Times New Roman" pitchFamily="18" charset="0"/>
              </a:rPr>
              <a:t> </a:t>
            </a:r>
            <a:r>
              <a:rPr lang="en-GB" altLang="el-GR" sz="3200" b="1" dirty="0" err="1" smtClean="0">
                <a:solidFill>
                  <a:srgbClr val="00FFCC"/>
                </a:solidFill>
                <a:latin typeface="Times New Roman" pitchFamily="18" charset="0"/>
              </a:rPr>
              <a:t>διαφορές</a:t>
            </a:r>
            <a:r>
              <a:rPr lang="el-GR" altLang="el-GR" sz="3200" b="1" dirty="0" smtClean="0">
                <a:solidFill>
                  <a:srgbClr val="00FFCC"/>
                </a:solidFill>
                <a:latin typeface="Times New Roman" pitchFamily="18" charset="0"/>
              </a:rPr>
              <a:t>:</a:t>
            </a:r>
            <a:endParaRPr lang="en-GB" altLang="el-GR" sz="3200" b="1" dirty="0" smtClean="0">
              <a:solidFill>
                <a:srgbClr val="00FFCC"/>
              </a:solidFill>
              <a:latin typeface="Times New Roman" pitchFamily="18" charset="0"/>
            </a:endParaRPr>
          </a:p>
          <a:p>
            <a:pPr algn="ctr" eaLnBrk="1" hangingPunct="1">
              <a:buClr>
                <a:srgbClr val="FFFFFF"/>
              </a:buClr>
              <a:buSzPct val="100000"/>
              <a:buFont typeface="Times New Roman" pitchFamily="18" charset="0"/>
              <a:buNone/>
              <a:defRPr/>
            </a:pPr>
            <a:endParaRPr lang="el-GR" altLang="el-GR" sz="3200" dirty="0" smtClean="0">
              <a:solidFill>
                <a:srgbClr val="FFFFFF"/>
              </a:solidFill>
              <a:latin typeface="Times New Roman" pitchFamily="18" charset="0"/>
            </a:endParaRPr>
          </a:p>
          <a:p>
            <a:pPr algn="ctr" eaLnBrk="1" hangingPunct="1">
              <a:buClr>
                <a:srgbClr val="FFFFFF"/>
              </a:buClr>
              <a:buSzPct val="100000"/>
              <a:buFont typeface="Times New Roman" pitchFamily="18" charset="0"/>
              <a:buNone/>
              <a:defRPr/>
            </a:pPr>
            <a:r>
              <a:rPr lang="el-GR" altLang="el-GR" sz="3200" b="1" dirty="0" smtClean="0">
                <a:solidFill>
                  <a:srgbClr val="FFFF66"/>
                </a:solidFill>
                <a:latin typeface="Times New Roman" pitchFamily="18" charset="0"/>
              </a:rPr>
              <a:t>Π.χ. </a:t>
            </a:r>
            <a:r>
              <a:rPr lang="en-GB" altLang="el-GR" sz="3200" b="1" dirty="0" err="1" smtClean="0">
                <a:solidFill>
                  <a:srgbClr val="FFFF66"/>
                </a:solidFill>
                <a:latin typeface="Times New Roman" pitchFamily="18" charset="0"/>
              </a:rPr>
              <a:t>δύο</a:t>
            </a:r>
            <a:r>
              <a:rPr lang="en-GB" altLang="el-GR" sz="3200" b="1" dirty="0" smtClean="0">
                <a:solidFill>
                  <a:srgbClr val="FFFF66"/>
                </a:solidFill>
                <a:latin typeface="Times New Roman" pitchFamily="18" charset="0"/>
              </a:rPr>
              <a:t> «</a:t>
            </a:r>
            <a:r>
              <a:rPr lang="en-GB" altLang="el-GR" sz="3200" b="1" dirty="0" err="1" smtClean="0">
                <a:solidFill>
                  <a:srgbClr val="FFFF66"/>
                </a:solidFill>
                <a:latin typeface="Times New Roman" pitchFamily="18" charset="0"/>
              </a:rPr>
              <a:t>τύποι</a:t>
            </a:r>
            <a:r>
              <a:rPr lang="en-GB" altLang="el-GR" sz="3200" b="1" dirty="0" smtClean="0">
                <a:solidFill>
                  <a:srgbClr val="FFFF66"/>
                </a:solidFill>
                <a:latin typeface="Times New Roman" pitchFamily="18" charset="0"/>
              </a:rPr>
              <a:t>» </a:t>
            </a:r>
            <a:r>
              <a:rPr lang="en-GB" altLang="el-GR" sz="3200" b="1" dirty="0" err="1" smtClean="0">
                <a:solidFill>
                  <a:srgbClr val="FFFF66"/>
                </a:solidFill>
                <a:latin typeface="Times New Roman" pitchFamily="18" charset="0"/>
              </a:rPr>
              <a:t>παιδιώ</a:t>
            </a:r>
            <a:r>
              <a:rPr lang="en-GB" altLang="el-GR" sz="3200" dirty="0" err="1" smtClean="0">
                <a:solidFill>
                  <a:srgbClr val="FFFF66"/>
                </a:solidFill>
                <a:latin typeface="Times New Roman" pitchFamily="18" charset="0"/>
              </a:rPr>
              <a:t>ν</a:t>
            </a:r>
            <a:r>
              <a:rPr lang="el-GR" altLang="el-GR" sz="2800" dirty="0" smtClean="0">
                <a:solidFill>
                  <a:srgbClr val="FFFF66"/>
                </a:solidFill>
                <a:latin typeface="Times New Roman" pitchFamily="18" charset="0"/>
              </a:rPr>
              <a:t>  </a:t>
            </a:r>
            <a:r>
              <a:rPr lang="en-GB" altLang="el-GR" b="1" dirty="0" err="1" smtClean="0">
                <a:solidFill>
                  <a:srgbClr val="FFFF66"/>
                </a:solidFill>
                <a:latin typeface="Garamond" pitchFamily="18" charset="0"/>
              </a:rPr>
              <a:t>Νelson</a:t>
            </a:r>
            <a:r>
              <a:rPr lang="en-GB" altLang="el-GR" b="1" dirty="0" smtClean="0">
                <a:solidFill>
                  <a:srgbClr val="FFFF66"/>
                </a:solidFill>
                <a:latin typeface="Garamond" pitchFamily="18" charset="0"/>
              </a:rPr>
              <a:t> (1973)</a:t>
            </a:r>
          </a:p>
          <a:p>
            <a:pPr algn="ctr" eaLnBrk="1" hangingPunct="1">
              <a:buClr>
                <a:srgbClr val="FFFFFF"/>
              </a:buClr>
              <a:buSzPct val="100000"/>
              <a:buFont typeface="Times New Roman" pitchFamily="18" charset="0"/>
              <a:buNone/>
              <a:defRPr/>
            </a:pPr>
            <a:endParaRPr lang="en-GB" altLang="el-GR" sz="2800" dirty="0" smtClean="0">
              <a:solidFill>
                <a:srgbClr val="FFFFFF"/>
              </a:solidFill>
              <a:latin typeface="Times New Roman" pitchFamily="18" charset="0"/>
            </a:endParaRPr>
          </a:p>
          <a:p>
            <a:pPr algn="ctr" eaLnBrk="1" hangingPunct="1">
              <a:buClr>
                <a:srgbClr val="FFFFFF"/>
              </a:buClr>
              <a:buSzPct val="100000"/>
              <a:buFont typeface="Times New Roman" pitchFamily="18" charset="0"/>
              <a:buNone/>
              <a:defRPr/>
            </a:pPr>
            <a:r>
              <a:rPr lang="el-GR" altLang="el-GR" sz="2800" b="1" dirty="0" smtClean="0">
                <a:solidFill>
                  <a:srgbClr val="FFFF66"/>
                </a:solidFill>
                <a:effectLst>
                  <a:outerShdw blurRad="38100" dist="38100" dir="2700000" algn="tl">
                    <a:srgbClr val="000000"/>
                  </a:outerShdw>
                </a:effectLst>
                <a:latin typeface="Times New Roman" pitchFamily="18" charset="0"/>
              </a:rPr>
              <a:t>«</a:t>
            </a:r>
            <a:r>
              <a:rPr lang="en-GB" altLang="el-GR" sz="2800" b="1" dirty="0" smtClean="0">
                <a:solidFill>
                  <a:srgbClr val="FFFF66"/>
                </a:solidFill>
                <a:effectLst>
                  <a:outerShdw blurRad="38100" dist="38100" dir="2700000" algn="tl">
                    <a:srgbClr val="000000"/>
                  </a:outerShdw>
                </a:effectLst>
                <a:latin typeface="Times New Roman" pitchFamily="18" charset="0"/>
              </a:rPr>
              <a:t>ΑΝΑΦΟΡΙΚΑ</a:t>
            </a:r>
            <a:r>
              <a:rPr lang="el-GR" altLang="el-GR" sz="2800" b="1" dirty="0" smtClean="0">
                <a:solidFill>
                  <a:srgbClr val="FFFF66"/>
                </a:solidFill>
                <a:effectLst>
                  <a:outerShdw blurRad="38100" dist="38100" dir="2700000" algn="tl">
                    <a:srgbClr val="000000"/>
                  </a:outerShdw>
                </a:effectLst>
                <a:latin typeface="Times New Roman" pitchFamily="18" charset="0"/>
              </a:rPr>
              <a:t>» παιδιά</a:t>
            </a:r>
            <a:endParaRPr lang="en-GB" altLang="el-GR" sz="2800" b="1" dirty="0" smtClean="0">
              <a:solidFill>
                <a:srgbClr val="FFFF66"/>
              </a:solidFill>
              <a:effectLst>
                <a:outerShdw blurRad="38100" dist="38100" dir="2700000" algn="tl">
                  <a:srgbClr val="000000"/>
                </a:outerShdw>
              </a:effectLst>
              <a:latin typeface="Times New Roman" pitchFamily="18" charset="0"/>
            </a:endParaRPr>
          </a:p>
          <a:p>
            <a:pPr algn="ctr" eaLnBrk="1" hangingPunct="1">
              <a:buClr>
                <a:srgbClr val="FFFFFF"/>
              </a:buClr>
              <a:buSzPct val="100000"/>
              <a:buFont typeface="Times New Roman" pitchFamily="18" charset="0"/>
              <a:buNone/>
              <a:defRPr/>
            </a:pP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χρησιμοποιούν</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λέξεις</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κυρίως</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για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να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αναφερθούν</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σε</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πράγματα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και</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να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περιγράψουν</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τον</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κόσμο</a:t>
            </a:r>
            <a:endParaRPr lang="en-GB" altLang="el-GR" sz="2800" b="1" dirty="0" smtClean="0">
              <a:solidFill>
                <a:srgbClr val="FFFFFF"/>
              </a:solidFill>
              <a:latin typeface="Times New Roman" pitchFamily="18" charset="0"/>
            </a:endParaRPr>
          </a:p>
          <a:p>
            <a:pPr algn="ctr" eaLnBrk="1" hangingPunct="1">
              <a:buClr>
                <a:srgbClr val="FFFFFF"/>
              </a:buClr>
              <a:buSzPct val="100000"/>
              <a:buFont typeface="Wingdings" pitchFamily="2" charset="2"/>
              <a:buChar char=""/>
              <a:defRPr/>
            </a:pPr>
            <a:r>
              <a:rPr lang="en-GB" altLang="el-GR" sz="2800" b="1" i="1" dirty="0" err="1" smtClean="0">
                <a:solidFill>
                  <a:srgbClr val="FFFFFF"/>
                </a:solidFill>
                <a:latin typeface="Times New Roman" pitchFamily="18" charset="0"/>
              </a:rPr>
              <a:t>συντριπτικά</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μεγάλο</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αριθμό</a:t>
            </a:r>
            <a:r>
              <a:rPr lang="en-GB" altLang="el-GR" sz="2800" b="1" i="1" dirty="0" smtClean="0">
                <a:solidFill>
                  <a:srgbClr val="FFFFFF"/>
                </a:solidFill>
                <a:latin typeface="Times New Roman" pitchFamily="18" charset="0"/>
              </a:rPr>
              <a:t> ο</a:t>
            </a:r>
            <a:r>
              <a:rPr lang="el-GR" altLang="el-GR" sz="2800" b="1" i="1" dirty="0" err="1" smtClean="0">
                <a:solidFill>
                  <a:srgbClr val="FFFFFF"/>
                </a:solidFill>
                <a:latin typeface="Times New Roman" pitchFamily="18" charset="0"/>
              </a:rPr>
              <a:t>υσιαστικών</a:t>
            </a:r>
            <a:endParaRPr lang="en-GB" altLang="el-GR" sz="2800" b="1" i="1" dirty="0" smtClean="0">
              <a:solidFill>
                <a:srgbClr val="FFFFFF"/>
              </a:solidFill>
              <a:latin typeface="Times New Roman" pitchFamily="18" charset="0"/>
            </a:endParaRPr>
          </a:p>
          <a:p>
            <a:pPr algn="ctr" eaLnBrk="1" hangingPunct="1">
              <a:buClr>
                <a:srgbClr val="FFFFFF"/>
              </a:buClr>
              <a:buSzPct val="100000"/>
              <a:buFont typeface="Times New Roman" pitchFamily="18" charset="0"/>
              <a:buNone/>
              <a:defRPr/>
            </a:pPr>
            <a:endParaRPr lang="en-GB" altLang="el-GR" sz="2800" i="1" dirty="0" smtClean="0">
              <a:solidFill>
                <a:srgbClr val="FFFFFF"/>
              </a:solidFill>
              <a:latin typeface="Times New Roman" pitchFamily="18" charset="0"/>
            </a:endParaRPr>
          </a:p>
          <a:p>
            <a:pPr algn="ctr" eaLnBrk="1" hangingPunct="1">
              <a:buClr>
                <a:srgbClr val="FFFFFF"/>
              </a:buClr>
              <a:buSzPct val="100000"/>
              <a:buFont typeface="Times New Roman" pitchFamily="18" charset="0"/>
              <a:buNone/>
              <a:defRPr/>
            </a:pPr>
            <a:r>
              <a:rPr lang="el-GR" altLang="el-GR" sz="2800" b="1" dirty="0" smtClean="0">
                <a:solidFill>
                  <a:srgbClr val="FFFF66"/>
                </a:solidFill>
                <a:effectLst>
                  <a:outerShdw blurRad="38100" dist="38100" dir="2700000" algn="tl">
                    <a:srgbClr val="000000"/>
                  </a:outerShdw>
                </a:effectLst>
                <a:latin typeface="Times New Roman" pitchFamily="18" charset="0"/>
              </a:rPr>
              <a:t>«</a:t>
            </a:r>
            <a:r>
              <a:rPr lang="en-GB" altLang="el-GR" sz="2800" b="1" dirty="0" smtClean="0">
                <a:solidFill>
                  <a:srgbClr val="FFFF66"/>
                </a:solidFill>
                <a:effectLst>
                  <a:outerShdw blurRad="38100" dist="38100" dir="2700000" algn="tl">
                    <a:srgbClr val="000000"/>
                  </a:outerShdw>
                </a:effectLst>
                <a:latin typeface="Times New Roman" pitchFamily="18" charset="0"/>
              </a:rPr>
              <a:t>ΕΚΦΡΑΣΤΙΚΑ</a:t>
            </a:r>
            <a:r>
              <a:rPr lang="el-GR" altLang="el-GR" sz="2800" b="1" dirty="0" smtClean="0">
                <a:solidFill>
                  <a:srgbClr val="FFFF66"/>
                </a:solidFill>
                <a:effectLst>
                  <a:outerShdw blurRad="38100" dist="38100" dir="2700000" algn="tl">
                    <a:srgbClr val="000000"/>
                  </a:outerShdw>
                </a:effectLst>
                <a:latin typeface="Times New Roman" pitchFamily="18" charset="0"/>
              </a:rPr>
              <a:t>» παιδιά</a:t>
            </a:r>
            <a:endParaRPr lang="en-GB" altLang="el-GR" sz="2800" b="1" dirty="0" smtClean="0">
              <a:solidFill>
                <a:srgbClr val="FFFF66"/>
              </a:solidFill>
              <a:effectLst>
                <a:outerShdw blurRad="38100" dist="38100" dir="2700000" algn="tl">
                  <a:srgbClr val="000000"/>
                </a:outerShdw>
              </a:effectLst>
              <a:latin typeface="Times New Roman" pitchFamily="18" charset="0"/>
            </a:endParaRPr>
          </a:p>
          <a:p>
            <a:pPr algn="ctr" eaLnBrk="1" hangingPunct="1">
              <a:buClr>
                <a:srgbClr val="FFFFFF"/>
              </a:buClr>
              <a:buSzPct val="100000"/>
              <a:buFont typeface="Times New Roman" pitchFamily="18" charset="0"/>
              <a:buNone/>
              <a:defRPr/>
            </a:pPr>
            <a:r>
              <a:rPr lang="en-GB" altLang="el-GR" sz="2800" b="1" dirty="0" err="1" smtClean="0">
                <a:solidFill>
                  <a:srgbClr val="FFFFFF"/>
                </a:solidFill>
                <a:latin typeface="Times New Roman" pitchFamily="18" charset="0"/>
              </a:rPr>
              <a:t>χρησιμοποιούν</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λέξεις</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για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να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εκφράσουν</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αιτήματα</a:t>
            </a:r>
            <a:r>
              <a:rPr lang="en-GB" altLang="el-GR" sz="2800" b="1" dirty="0" smtClean="0">
                <a:solidFill>
                  <a:srgbClr val="FFFFFF"/>
                </a:solidFill>
                <a:latin typeface="Times New Roman" pitchFamily="18" charset="0"/>
              </a:rPr>
              <a:t>, </a:t>
            </a:r>
            <a:r>
              <a:rPr lang="en-GB" altLang="el-GR" sz="2800" b="1" dirty="0" err="1" smtClean="0">
                <a:solidFill>
                  <a:srgbClr val="FFFFFF"/>
                </a:solidFill>
                <a:latin typeface="Times New Roman" pitchFamily="18" charset="0"/>
              </a:rPr>
              <a:t>συναισθήματα</a:t>
            </a:r>
            <a:r>
              <a:rPr lang="en-GB" altLang="el-GR" sz="2800" b="1" dirty="0" smtClean="0">
                <a:solidFill>
                  <a:srgbClr val="FFFFFF"/>
                </a:solidFill>
                <a:latin typeface="Times New Roman" pitchFamily="18" charset="0"/>
              </a:rPr>
              <a:t> κ</a:t>
            </a:r>
            <a:r>
              <a:rPr lang="el-GR" altLang="el-GR" sz="2800" b="1" dirty="0" smtClean="0">
                <a:solidFill>
                  <a:srgbClr val="FFFFFF"/>
                </a:solidFill>
                <a:latin typeface="Times New Roman" pitchFamily="18" charset="0"/>
              </a:rPr>
              <a:t>.</a:t>
            </a:r>
            <a:r>
              <a:rPr lang="en-GB" altLang="el-GR" sz="2800" b="1" dirty="0" err="1" smtClean="0">
                <a:solidFill>
                  <a:srgbClr val="FFFFFF"/>
                </a:solidFill>
                <a:latin typeface="Times New Roman" pitchFamily="18" charset="0"/>
              </a:rPr>
              <a:t>λπ</a:t>
            </a:r>
            <a:r>
              <a:rPr lang="el-GR" altLang="el-GR" sz="2800" b="1" dirty="0" smtClean="0">
                <a:solidFill>
                  <a:srgbClr val="FFFFFF"/>
                </a:solidFill>
                <a:latin typeface="Times New Roman" pitchFamily="18" charset="0"/>
              </a:rPr>
              <a:t>.</a:t>
            </a:r>
            <a:endParaRPr lang="en-GB" altLang="el-GR" sz="2800" b="1" dirty="0" smtClean="0">
              <a:solidFill>
                <a:srgbClr val="FFFFFF"/>
              </a:solidFill>
              <a:latin typeface="Times New Roman" pitchFamily="18" charset="0"/>
            </a:endParaRPr>
          </a:p>
          <a:p>
            <a:pPr algn="ctr" eaLnBrk="1" hangingPunct="1">
              <a:buClr>
                <a:srgbClr val="FFFFFF"/>
              </a:buClr>
              <a:buSzPct val="100000"/>
              <a:buFont typeface="Wingdings" pitchFamily="2" charset="2"/>
              <a:buChar char=""/>
              <a:defRPr/>
            </a:pPr>
            <a:r>
              <a:rPr lang="en-GB" altLang="el-GR" sz="2800" b="1" i="1" dirty="0" err="1" smtClean="0">
                <a:solidFill>
                  <a:srgbClr val="FFFFFF"/>
                </a:solidFill>
                <a:latin typeface="Times New Roman" pitchFamily="18" charset="0"/>
              </a:rPr>
              <a:t>αρκετά</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συχνά</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προσωπικές</a:t>
            </a:r>
            <a:r>
              <a:rPr lang="en-GB" altLang="el-GR" sz="2800" b="1" i="1" dirty="0" smtClean="0">
                <a:solidFill>
                  <a:srgbClr val="FFFFFF"/>
                </a:solidFill>
                <a:latin typeface="Times New Roman" pitchFamily="18" charset="0"/>
              </a:rPr>
              <a:t>/</a:t>
            </a:r>
            <a:r>
              <a:rPr lang="en-GB" altLang="el-GR" sz="2800" b="1" i="1" dirty="0" err="1" smtClean="0">
                <a:solidFill>
                  <a:srgbClr val="FFFFFF"/>
                </a:solidFill>
                <a:latin typeface="Times New Roman" pitchFamily="18" charset="0"/>
              </a:rPr>
              <a:t>κοινωνικές</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λέξεις</a:t>
            </a:r>
            <a:r>
              <a:rPr lang="en-GB" altLang="el-GR" sz="2800" b="1" i="1" dirty="0" smtClean="0">
                <a:solidFill>
                  <a:srgbClr val="FFFFFF"/>
                </a:solidFill>
                <a:latin typeface="Times New Roman" pitchFamily="18" charset="0"/>
              </a:rPr>
              <a:t> </a:t>
            </a:r>
          </a:p>
          <a:p>
            <a:pPr algn="ctr" eaLnBrk="1" hangingPunct="1">
              <a:buClr>
                <a:srgbClr val="FFFFFF"/>
              </a:buClr>
              <a:buSzPct val="100000"/>
              <a:buFont typeface="Wingdings" pitchFamily="2" charset="2"/>
              <a:buNone/>
              <a:defRPr/>
            </a:pPr>
            <a:r>
              <a:rPr lang="en-GB" altLang="el-GR" sz="2800" b="1" i="1" dirty="0" smtClean="0">
                <a:solidFill>
                  <a:srgbClr val="FFFFFF"/>
                </a:solidFill>
                <a:latin typeface="Times New Roman" pitchFamily="18" charset="0"/>
              </a:rPr>
              <a:t>(</a:t>
            </a:r>
            <a:r>
              <a:rPr lang="en-GB" altLang="el-GR" sz="2800" b="1" i="1" dirty="0" err="1" smtClean="0">
                <a:solidFill>
                  <a:srgbClr val="FFFFFF"/>
                </a:solidFill>
                <a:latin typeface="Times New Roman" pitchFamily="18" charset="0"/>
              </a:rPr>
              <a:t>ρήματα</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κυρίως</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αλλά</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και</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επιρρήματα</a:t>
            </a:r>
            <a:r>
              <a:rPr lang="en-GB" altLang="el-GR" sz="2800" b="1" i="1" dirty="0" smtClean="0">
                <a:solidFill>
                  <a:srgbClr val="FFFFFF"/>
                </a:solidFill>
                <a:latin typeface="Times New Roman" pitchFamily="18" charset="0"/>
              </a:rPr>
              <a:t> </a:t>
            </a:r>
            <a:r>
              <a:rPr lang="en-GB" altLang="el-GR" sz="2800" b="1" i="1" dirty="0" err="1" smtClean="0">
                <a:solidFill>
                  <a:srgbClr val="FFFFFF"/>
                </a:solidFill>
                <a:latin typeface="Times New Roman" pitchFamily="18" charset="0"/>
              </a:rPr>
              <a:t>κλπ</a:t>
            </a:r>
            <a:r>
              <a:rPr lang="en-GB" altLang="el-GR" sz="2800" b="1" i="1" dirty="0" smtClean="0">
                <a:solidFill>
                  <a:srgbClr val="FFFFFF"/>
                </a:solidFill>
                <a:latin typeface="Times New Roman" pitchFamily="18" charset="0"/>
              </a:rPr>
              <a:t>.)</a:t>
            </a:r>
          </a:p>
          <a:p>
            <a:pPr algn="ctr" eaLnBrk="1" hangingPunct="1">
              <a:buClr>
                <a:srgbClr val="FFFFFF"/>
              </a:buClr>
              <a:buSzPct val="100000"/>
              <a:buFont typeface="Times New Roman" pitchFamily="18" charset="0"/>
              <a:buNone/>
              <a:defRPr/>
            </a:pPr>
            <a:endParaRPr lang="en-GB" altLang="el-GR" sz="2400" i="1" dirty="0" smtClean="0">
              <a:solidFill>
                <a:srgbClr val="FFFFFF"/>
              </a:solidFill>
              <a:latin typeface="Times New Roman"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EC9C635-BC8F-4826-B80B-3A8FF4732822}"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33</a:t>
            </a:fld>
            <a:endParaRPr lang="en-GB" altLang="el-GR" sz="1200" smtClean="0">
              <a:latin typeface="Arial" panose="020B0604020202020204" pitchFamily="34" charset="0"/>
            </a:endParaRPr>
          </a:p>
        </p:txBody>
      </p:sp>
      <p:sp>
        <p:nvSpPr>
          <p:cNvPr id="32769" name="Rectangle 1"/>
          <p:cNvSpPr>
            <a:spLocks noGrp="1" noChangeArrowheads="1"/>
          </p:cNvSpPr>
          <p:nvPr>
            <p:ph type="title"/>
          </p:nvPr>
        </p:nvSpPr>
        <p:spPr>
          <a:xfrm>
            <a:off x="468313" y="0"/>
            <a:ext cx="8229600" cy="836613"/>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z="3600" u="sng" smtClean="0">
                <a:solidFill>
                  <a:srgbClr val="FFCC00"/>
                </a:solidFill>
              </a:rPr>
              <a:t>Ά</a:t>
            </a:r>
            <a:r>
              <a:rPr lang="en-GB" altLang="el-GR" sz="3600" u="sng" smtClean="0">
                <a:solidFill>
                  <a:srgbClr val="FFCC00"/>
                </a:solidFill>
              </a:rPr>
              <a:t>νθηση λεξιλογίου</a:t>
            </a:r>
            <a:r>
              <a:rPr lang="el-GR" altLang="el-GR" sz="3600" smtClean="0">
                <a:solidFill>
                  <a:srgbClr val="FFCC00"/>
                </a:solidFill>
              </a:rPr>
              <a:t>:</a:t>
            </a:r>
            <a:r>
              <a:rPr lang="en-GB" altLang="el-GR" sz="3600" smtClean="0">
                <a:solidFill>
                  <a:srgbClr val="FFCC00"/>
                </a:solidFill>
              </a:rPr>
              <a:t> 18 μηνών περίπου</a:t>
            </a:r>
          </a:p>
        </p:txBody>
      </p:sp>
      <p:sp>
        <p:nvSpPr>
          <p:cNvPr id="32770" name="Rectangle 2"/>
          <p:cNvSpPr>
            <a:spLocks noGrp="1" noChangeArrowheads="1"/>
          </p:cNvSpPr>
          <p:nvPr>
            <p:ph type="body" idx="1"/>
          </p:nvPr>
        </p:nvSpPr>
        <p:spPr>
          <a:xfrm>
            <a:off x="0" y="765175"/>
            <a:ext cx="9144000" cy="6092825"/>
          </a:xfrm>
        </p:spPr>
        <p:txBody>
          <a:bodyPr/>
          <a:lstStyle/>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smtClean="0"/>
              <a:t>	</a:t>
            </a:r>
            <a:r>
              <a:rPr lang="en-GB" b="1" dirty="0" err="1" smtClean="0"/>
              <a:t>Όταν</a:t>
            </a:r>
            <a:r>
              <a:rPr lang="en-GB" b="1" dirty="0" smtClean="0"/>
              <a:t> </a:t>
            </a:r>
            <a:r>
              <a:rPr lang="en-GB" b="1" dirty="0" err="1" smtClean="0"/>
              <a:t>τα</a:t>
            </a:r>
            <a:r>
              <a:rPr lang="en-GB" b="1" dirty="0" smtClean="0"/>
              <a:t> </a:t>
            </a:r>
            <a:r>
              <a:rPr lang="en-GB" b="1" dirty="0" err="1" smtClean="0"/>
              <a:t>παιδιά</a:t>
            </a:r>
            <a:r>
              <a:rPr lang="en-GB" b="1" dirty="0" smtClean="0"/>
              <a:t> </a:t>
            </a:r>
            <a:r>
              <a:rPr lang="el-GR" b="1" dirty="0" smtClean="0"/>
              <a:t>καταλάβουν </a:t>
            </a:r>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ότι οι λέξεις αναφέρονται σε κάτι,  </a:t>
            </a:r>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π</a:t>
            </a:r>
            <a:r>
              <a:rPr lang="en-GB" b="1" dirty="0" err="1" smtClean="0"/>
              <a:t>ροχωρούν</a:t>
            </a:r>
            <a:r>
              <a:rPr lang="en-GB" b="1" dirty="0" smtClean="0"/>
              <a:t> </a:t>
            </a:r>
            <a:r>
              <a:rPr lang="en-GB" b="1" dirty="0" err="1" smtClean="0"/>
              <a:t>περαιτέρω</a:t>
            </a:r>
            <a:r>
              <a:rPr lang="el-GR" b="1" dirty="0" smtClean="0"/>
              <a:t>:</a:t>
            </a:r>
            <a:r>
              <a:rPr lang="en-GB" b="1" dirty="0" smtClean="0"/>
              <a:t>  </a:t>
            </a:r>
            <a:endParaRPr lang="el-GR" b="1" dirty="0" smtClean="0"/>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b="1" dirty="0" smtClean="0"/>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Κ</a:t>
            </a:r>
            <a:r>
              <a:rPr lang="en-GB" b="1" u="sng" dirty="0" err="1" smtClean="0"/>
              <a:t>ατανοούν</a:t>
            </a:r>
            <a:r>
              <a:rPr lang="en-GB" b="1" u="sng" dirty="0" smtClean="0"/>
              <a:t> </a:t>
            </a:r>
            <a:r>
              <a:rPr lang="en-GB" b="1" u="sng" dirty="0" err="1" smtClean="0"/>
              <a:t>ότι</a:t>
            </a:r>
            <a:r>
              <a:rPr lang="en-GB" b="1" u="sng" dirty="0" smtClean="0"/>
              <a:t> </a:t>
            </a:r>
            <a:r>
              <a:rPr lang="en-GB" b="1" u="sng" dirty="0" err="1" smtClean="0"/>
              <a:t>αναφέρ</a:t>
            </a:r>
            <a:r>
              <a:rPr lang="el-GR" b="1" u="sng" dirty="0" smtClean="0"/>
              <a:t>ον</a:t>
            </a:r>
            <a:r>
              <a:rPr lang="en-GB" b="1" u="sng" dirty="0" err="1" smtClean="0"/>
              <a:t>ται</a:t>
            </a:r>
            <a:r>
              <a:rPr lang="en-GB" b="1" u="sng" dirty="0" smtClean="0"/>
              <a:t> </a:t>
            </a:r>
            <a:r>
              <a:rPr lang="en-GB" b="1" u="sng" dirty="0" err="1" smtClean="0"/>
              <a:t>μέσω</a:t>
            </a:r>
            <a:r>
              <a:rPr lang="en-GB" b="1" u="sng" dirty="0" smtClean="0"/>
              <a:t> </a:t>
            </a:r>
            <a:r>
              <a:rPr lang="en-GB" b="1" u="sng" dirty="0" err="1" smtClean="0"/>
              <a:t>μιας</a:t>
            </a:r>
            <a:r>
              <a:rPr lang="en-GB" b="1" u="sng" dirty="0" smtClean="0"/>
              <a:t> </a:t>
            </a:r>
            <a:r>
              <a:rPr lang="en-GB" b="1" u="sng" dirty="0" err="1" smtClean="0"/>
              <a:t>έννοιας</a:t>
            </a:r>
            <a:r>
              <a:rPr lang="en-GB" b="1" u="sng" dirty="0" smtClean="0"/>
              <a:t>, </a:t>
            </a:r>
            <a:endParaRPr lang="el-GR" b="1" u="sng" dirty="0" smtClean="0"/>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u="sng" dirty="0" err="1" smtClean="0"/>
              <a:t>ότι</a:t>
            </a:r>
            <a:r>
              <a:rPr lang="en-GB" b="1" u="sng" dirty="0" smtClean="0"/>
              <a:t> </a:t>
            </a:r>
            <a:r>
              <a:rPr lang="el-GR" b="1" u="sng" dirty="0" smtClean="0">
                <a:solidFill>
                  <a:srgbClr val="FFFF66"/>
                </a:solidFill>
              </a:rPr>
              <a:t>συμβολίζουν </a:t>
            </a:r>
            <a:r>
              <a:rPr lang="en-GB" b="1" u="sng" dirty="0" err="1" smtClean="0">
                <a:solidFill>
                  <a:srgbClr val="FFFF66"/>
                </a:solidFill>
              </a:rPr>
              <a:t>δηλ</a:t>
            </a:r>
            <a:r>
              <a:rPr lang="en-GB" b="1" u="sng" dirty="0" smtClean="0">
                <a:solidFill>
                  <a:srgbClr val="FFFF66"/>
                </a:solidFill>
              </a:rPr>
              <a:t>. </a:t>
            </a:r>
            <a:r>
              <a:rPr lang="el-GR" b="1" u="sng" dirty="0" smtClean="0">
                <a:solidFill>
                  <a:srgbClr val="FFFF66"/>
                </a:solidFill>
              </a:rPr>
              <a:t>κατηγορίες</a:t>
            </a:r>
            <a:r>
              <a:rPr lang="el-GR" b="1" dirty="0" smtClean="0">
                <a:solidFill>
                  <a:srgbClr val="FFFF66"/>
                </a:solidFill>
              </a:rPr>
              <a:t> πραγμάτων</a:t>
            </a:r>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solidFill>
                  <a:srgbClr val="FFFF66"/>
                </a:solidFill>
              </a:rPr>
              <a:t>και όχι μεμονωμένα </a:t>
            </a:r>
            <a:r>
              <a:rPr lang="en-GB" b="1" dirty="0" smtClean="0">
                <a:solidFill>
                  <a:srgbClr val="FFFF66"/>
                </a:solidFill>
              </a:rPr>
              <a:t> </a:t>
            </a:r>
            <a:r>
              <a:rPr lang="el-GR" b="1" dirty="0" smtClean="0">
                <a:solidFill>
                  <a:srgbClr val="FFFF66"/>
                </a:solidFill>
              </a:rPr>
              <a:t>πράγματα</a:t>
            </a:r>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solidFill>
                  <a:schemeClr val="bg1"/>
                </a:solidFill>
              </a:rPr>
              <a:t>δεν είναι, δηλ., </a:t>
            </a:r>
            <a:r>
              <a:rPr lang="en-GB" b="1" dirty="0" smtClean="0"/>
              <a:t> </a:t>
            </a:r>
            <a:r>
              <a:rPr lang="en-GB" b="1" dirty="0" err="1" smtClean="0"/>
              <a:t>απλοί</a:t>
            </a:r>
            <a:r>
              <a:rPr lang="en-GB" b="1" dirty="0" smtClean="0"/>
              <a:t> </a:t>
            </a:r>
            <a:r>
              <a:rPr lang="en-GB" b="1" dirty="0" err="1" smtClean="0"/>
              <a:t>δείκτες</a:t>
            </a:r>
            <a:r>
              <a:rPr lang="en-GB" b="1" dirty="0" smtClean="0"/>
              <a:t> </a:t>
            </a:r>
            <a:endParaRPr lang="el-GR" b="1" dirty="0" smtClean="0"/>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t>όπως</a:t>
            </a:r>
            <a:r>
              <a:rPr lang="en-GB" b="1" dirty="0" smtClean="0"/>
              <a:t> </a:t>
            </a:r>
            <a:r>
              <a:rPr lang="el-GR" b="1" dirty="0" smtClean="0"/>
              <a:t>το </a:t>
            </a:r>
            <a:r>
              <a:rPr lang="en-GB" b="1" dirty="0" err="1" smtClean="0"/>
              <a:t>δείξ</a:t>
            </a:r>
            <a:r>
              <a:rPr lang="el-GR" b="1" dirty="0" smtClean="0"/>
              <a:t>ιμο</a:t>
            </a:r>
            <a:r>
              <a:rPr lang="en-GB" b="1" dirty="0" smtClean="0"/>
              <a:t> </a:t>
            </a:r>
            <a:r>
              <a:rPr lang="en-GB" b="1" dirty="0" err="1" smtClean="0"/>
              <a:t>με</a:t>
            </a:r>
            <a:r>
              <a:rPr lang="en-GB" b="1" dirty="0" smtClean="0"/>
              <a:t> </a:t>
            </a:r>
            <a:r>
              <a:rPr lang="en-GB" b="1" dirty="0" err="1" smtClean="0"/>
              <a:t>το</a:t>
            </a:r>
            <a:r>
              <a:rPr lang="en-GB" b="1" dirty="0" smtClean="0"/>
              <a:t> </a:t>
            </a:r>
            <a:r>
              <a:rPr lang="en-GB" b="1" dirty="0" err="1" smtClean="0"/>
              <a:t>χέρι</a:t>
            </a:r>
            <a:r>
              <a:rPr lang="el-GR" b="1" dirty="0" smtClean="0"/>
              <a:t> σε ένα μόνο πράγμα</a:t>
            </a:r>
            <a:r>
              <a:rPr lang="en-GB" b="1" dirty="0" smtClean="0"/>
              <a:t>.    </a:t>
            </a:r>
            <a:endParaRPr lang="el-GR" b="1" dirty="0" smtClean="0"/>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smtClean="0"/>
              <a:t>▼</a:t>
            </a:r>
          </a:p>
          <a:p>
            <a:pPr algn="ctr" eaLnBrk="1" hangingPunct="1">
              <a:lnSpc>
                <a:spcPct val="80000"/>
              </a:lnSpc>
              <a:spcBef>
                <a:spcPts val="7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u="sng" dirty="0" smtClean="0">
                <a:solidFill>
                  <a:srgbClr val="99FF99"/>
                </a:solidFill>
              </a:rPr>
              <a:t>Ση</a:t>
            </a:r>
            <a:r>
              <a:rPr lang="en-GB" b="1" u="sng" dirty="0" err="1" smtClean="0">
                <a:solidFill>
                  <a:srgbClr val="99FF99"/>
                </a:solidFill>
              </a:rPr>
              <a:t>μαντική</a:t>
            </a:r>
            <a:r>
              <a:rPr lang="en-GB" b="1" u="sng" dirty="0" smtClean="0">
                <a:solidFill>
                  <a:srgbClr val="99FF99"/>
                </a:solidFill>
              </a:rPr>
              <a:t> </a:t>
            </a:r>
            <a:r>
              <a:rPr lang="en-GB" b="1" u="sng" dirty="0" err="1" smtClean="0">
                <a:solidFill>
                  <a:srgbClr val="99FF99"/>
                </a:solidFill>
              </a:rPr>
              <a:t>επιτάχυνση</a:t>
            </a:r>
            <a:r>
              <a:rPr lang="en-GB" b="1" u="sng" dirty="0" smtClean="0">
                <a:solidFill>
                  <a:srgbClr val="99FF99"/>
                </a:solidFill>
              </a:rPr>
              <a:t> </a:t>
            </a:r>
            <a:r>
              <a:rPr lang="en-GB" b="1" u="sng" dirty="0" err="1" smtClean="0">
                <a:solidFill>
                  <a:srgbClr val="99FF99"/>
                </a:solidFill>
              </a:rPr>
              <a:t>στην</a:t>
            </a:r>
            <a:r>
              <a:rPr lang="en-GB" b="1" u="sng" dirty="0" smtClean="0">
                <a:solidFill>
                  <a:srgbClr val="99FF99"/>
                </a:solidFill>
              </a:rPr>
              <a:t> </a:t>
            </a:r>
            <a:r>
              <a:rPr lang="en-GB" b="1" u="sng" dirty="0" err="1" smtClean="0">
                <a:solidFill>
                  <a:srgbClr val="99FF99"/>
                </a:solidFill>
              </a:rPr>
              <a:t>ανάπτυξη</a:t>
            </a:r>
            <a:r>
              <a:rPr lang="en-GB" b="1" u="sng" dirty="0" smtClean="0">
                <a:solidFill>
                  <a:srgbClr val="99FF99"/>
                </a:solidFill>
              </a:rPr>
              <a:t> </a:t>
            </a:r>
            <a:r>
              <a:rPr lang="en-GB" b="1" u="sng" dirty="0" err="1" smtClean="0">
                <a:solidFill>
                  <a:srgbClr val="99FF99"/>
                </a:solidFill>
              </a:rPr>
              <a:t>του</a:t>
            </a:r>
            <a:r>
              <a:rPr lang="en-GB" b="1" u="sng" dirty="0" smtClean="0">
                <a:solidFill>
                  <a:srgbClr val="99FF99"/>
                </a:solidFill>
              </a:rPr>
              <a:t> </a:t>
            </a:r>
            <a:r>
              <a:rPr lang="en-GB" b="1" u="sng" dirty="0" err="1" smtClean="0">
                <a:solidFill>
                  <a:srgbClr val="99FF99"/>
                </a:solidFill>
              </a:rPr>
              <a:t>λεξιλογίου</a:t>
            </a:r>
            <a:r>
              <a:rPr lang="en-GB" b="1" dirty="0" smtClean="0"/>
              <a:t>.</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12CFADC-FB7E-43AE-AD73-DEBF0B41C1A0}"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34</a:t>
            </a:fld>
            <a:endParaRPr lang="en-GB" altLang="el-GR" sz="1200" smtClean="0">
              <a:latin typeface="Arial" panose="020B0604020202020204" pitchFamily="34" charset="0"/>
            </a:endParaRPr>
          </a:p>
        </p:txBody>
      </p:sp>
      <p:sp>
        <p:nvSpPr>
          <p:cNvPr id="33793" name="Rectangle 1"/>
          <p:cNvSpPr>
            <a:spLocks noGrp="1" noChangeArrowheads="1"/>
          </p:cNvSpPr>
          <p:nvPr>
            <p:ph type="title"/>
          </p:nvPr>
        </p:nvSpPr>
        <p:spPr>
          <a:xfrm>
            <a:off x="457200" y="0"/>
            <a:ext cx="8229600" cy="1125538"/>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altLang="el-GR" sz="3600" smtClean="0">
                <a:solidFill>
                  <a:srgbClr val="FFCC00"/>
                </a:solidFill>
              </a:rPr>
              <a:t>Σημασιολογικά λάθη</a:t>
            </a:r>
          </a:p>
        </p:txBody>
      </p:sp>
      <p:sp>
        <p:nvSpPr>
          <p:cNvPr id="33794" name="Rectangle 2"/>
          <p:cNvSpPr>
            <a:spLocks noGrp="1" noChangeArrowheads="1"/>
          </p:cNvSpPr>
          <p:nvPr>
            <p:ph type="body" idx="1"/>
          </p:nvPr>
        </p:nvSpPr>
        <p:spPr>
          <a:xfrm>
            <a:off x="0" y="908050"/>
            <a:ext cx="9144000" cy="5616575"/>
          </a:xfrm>
        </p:spPr>
        <p:txBody>
          <a:bodyPr/>
          <a:lstStyle/>
          <a:p>
            <a:pPr marL="609600" indent="-609600" algn="ctr"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t>Αποκλίσεις στο νόημα των λέξεων από το συμβατικό</a:t>
            </a:r>
          </a:p>
          <a:p>
            <a:pPr marL="609600" indent="-609600" algn="ctr"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b="1" smtClean="0"/>
              <a:t>α</a:t>
            </a:r>
            <a:r>
              <a:rPr lang="en-GB" altLang="el-GR" b="1" smtClean="0"/>
              <a:t>πό νωρίς έως αργά στην ανάπτυξη</a:t>
            </a:r>
          </a:p>
          <a:p>
            <a:pPr marL="609600" indent="-609600"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b="1" smtClean="0"/>
          </a:p>
          <a:p>
            <a:pPr marL="609600" indent="-609600" algn="ctr"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solidFill>
                  <a:srgbClr val="66FFFF"/>
                </a:solidFill>
              </a:rPr>
              <a:t>Τρία κυρίως είδη</a:t>
            </a:r>
            <a:r>
              <a:rPr lang="en-GB" altLang="el-GR" b="1" smtClean="0"/>
              <a:t>:</a:t>
            </a:r>
          </a:p>
          <a:p>
            <a:pPr marL="609600" indent="-609600" algn="ctr"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smtClean="0"/>
              <a:t>Διάφορες αιτίες </a:t>
            </a:r>
          </a:p>
          <a:p>
            <a:pPr marL="609600" indent="-609600" eaLnBrk="1" hangingPunct="1">
              <a:lnSpc>
                <a:spcPct val="100000"/>
              </a:lnSpc>
              <a:spcBef>
                <a:spcPts val="700"/>
              </a:spcBef>
              <a:buFont typeface="Wingdings" pitchFamily="2" charset="2"/>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u="sng" smtClean="0">
                <a:solidFill>
                  <a:srgbClr val="66FFFF"/>
                </a:solidFill>
              </a:rPr>
              <a:t>Τελείως λα</a:t>
            </a:r>
            <a:r>
              <a:rPr lang="el-GR" altLang="el-GR" b="1" u="sng" smtClean="0">
                <a:solidFill>
                  <a:srgbClr val="66FFFF"/>
                </a:solidFill>
              </a:rPr>
              <a:t>ν</a:t>
            </a:r>
            <a:r>
              <a:rPr lang="en-GB" altLang="el-GR" b="1" u="sng" smtClean="0">
                <a:solidFill>
                  <a:srgbClr val="66FFFF"/>
                </a:solidFill>
              </a:rPr>
              <a:t>θ</a:t>
            </a:r>
            <a:r>
              <a:rPr lang="el-GR" altLang="el-GR" b="1" u="sng" smtClean="0">
                <a:solidFill>
                  <a:srgbClr val="66FFFF"/>
                </a:solidFill>
              </a:rPr>
              <a:t>ασ</a:t>
            </a:r>
            <a:r>
              <a:rPr lang="en-GB" altLang="el-GR" b="1" u="sng" smtClean="0">
                <a:solidFill>
                  <a:srgbClr val="66FFFF"/>
                </a:solidFill>
              </a:rPr>
              <a:t>μένο φάσμα αναφοράς</a:t>
            </a:r>
          </a:p>
          <a:p>
            <a:pPr marL="609600" indent="-609600" eaLnBrk="1" hangingPunct="1">
              <a:lnSpc>
                <a:spcPct val="100000"/>
              </a:lnSpc>
              <a:spcBef>
                <a:spcPts val="700"/>
              </a:spcBef>
              <a:buFont typeface="Wingdings" pitchFamily="2" charset="2"/>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u="sng" smtClean="0">
                <a:solidFill>
                  <a:srgbClr val="66FFFF"/>
                </a:solidFill>
              </a:rPr>
              <a:t>Περιορισμοί στο φάσμα αναφοράς</a:t>
            </a:r>
            <a:r>
              <a:rPr lang="en-GB" altLang="el-GR" b="1" smtClean="0"/>
              <a:t> (υποεκτάσεις)</a:t>
            </a:r>
          </a:p>
          <a:p>
            <a:pPr marL="609600" indent="-609600" eaLnBrk="1" hangingPunct="1">
              <a:lnSpc>
                <a:spcPct val="100000"/>
              </a:lnSpc>
              <a:spcBef>
                <a:spcPts val="700"/>
              </a:spcBef>
              <a:buFont typeface="Wingdings" pitchFamily="2" charset="2"/>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b="1" u="sng" smtClean="0">
                <a:solidFill>
                  <a:srgbClr val="66FFFF"/>
                </a:solidFill>
              </a:rPr>
              <a:t>Επεκτάσεις στο φάσμα αναφοράς</a:t>
            </a:r>
            <a:r>
              <a:rPr lang="el-GR" altLang="el-GR" b="1" smtClean="0"/>
              <a:t> (</a:t>
            </a:r>
            <a:r>
              <a:rPr lang="en-GB" altLang="el-GR" b="1" smtClean="0"/>
              <a:t>Δ</a:t>
            </a:r>
            <a:r>
              <a:rPr lang="el-GR" altLang="el-GR" b="1" smtClean="0"/>
              <a:t>ι</a:t>
            </a:r>
            <a:r>
              <a:rPr lang="en-GB" altLang="el-GR" b="1" smtClean="0"/>
              <a:t>ευρυμένο φάσμα</a:t>
            </a:r>
            <a:r>
              <a:rPr lang="el-GR" altLang="el-GR" b="1" smtClean="0"/>
              <a:t>, </a:t>
            </a:r>
            <a:r>
              <a:rPr lang="en-GB" altLang="el-GR" b="1" smtClean="0"/>
              <a:t>υπεργενίκευση</a:t>
            </a:r>
            <a:r>
              <a:rPr lang="el-GR" altLang="el-GR" b="1" smtClean="0"/>
              <a:t>/κατάχρηση μιας λέξης</a:t>
            </a:r>
            <a:r>
              <a:rPr lang="en-GB" altLang="el-GR" b="1" smtClean="0"/>
              <a:t>…</a:t>
            </a:r>
            <a:r>
              <a:rPr lang="el-GR" altLang="el-GR" b="1" smtClean="0"/>
              <a:t>)</a:t>
            </a:r>
            <a:endParaRPr lang="en-GB" altLang="el-GR" b="1"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FE8703B7-69DD-42E3-B2DC-E640FB724614}"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35</a:t>
            </a:fld>
            <a:endParaRPr lang="en-GB" altLang="el-GR" sz="1200" smtClean="0">
              <a:latin typeface="Arial" panose="020B0604020202020204" pitchFamily="34" charset="0"/>
            </a:endParaRPr>
          </a:p>
        </p:txBody>
      </p:sp>
      <p:sp>
        <p:nvSpPr>
          <p:cNvPr id="93187" name="Text Box 1"/>
          <p:cNvSpPr txBox="1">
            <a:spLocks noChangeArrowheads="1"/>
          </p:cNvSpPr>
          <p:nvPr/>
        </p:nvSpPr>
        <p:spPr bwMode="auto">
          <a:xfrm>
            <a:off x="1295400" y="457200"/>
            <a:ext cx="6248400" cy="519113"/>
          </a:xfrm>
          <a:prstGeom prst="rect">
            <a:avLst/>
          </a:prstGeom>
          <a:solidFill>
            <a:srgbClr val="DDDDDD"/>
          </a:solidFill>
          <a:ln>
            <a:noFill/>
          </a:ln>
          <a:effectLst>
            <a:outerShdw dist="17819" dir="2700000" algn="ctr" rotWithShape="0">
              <a:srgbClr val="848484"/>
            </a:outerShdw>
          </a:effectLst>
          <a:extLs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382588" indent="-382588">
              <a:lnSpc>
                <a:spcPct val="98000"/>
              </a:lnSpc>
              <a:spcBef>
                <a:spcPts val="800"/>
              </a:spcBef>
              <a:buClr>
                <a:srgbClr val="FFCC0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9pPr>
          </a:lstStyle>
          <a:p>
            <a:pPr algn="ctr" eaLnBrk="1" hangingPunct="1">
              <a:lnSpc>
                <a:spcPct val="100000"/>
              </a:lnSpc>
              <a:spcBef>
                <a:spcPts val="1500"/>
              </a:spcBef>
              <a:buClr>
                <a:srgbClr val="003366"/>
              </a:buClr>
              <a:buSzPct val="100000"/>
              <a:buFont typeface="Webdings" panose="05030102010509060703" pitchFamily="18" charset="2"/>
              <a:buNone/>
            </a:pPr>
            <a:r>
              <a:rPr lang="el-GR" altLang="el-GR" sz="2800" b="1">
                <a:solidFill>
                  <a:srgbClr val="003366"/>
                </a:solidFill>
                <a:latin typeface="Georgia" panose="02040502050405020303" pitchFamily="18" charset="0"/>
              </a:rPr>
              <a:t>1.  </a:t>
            </a:r>
            <a:r>
              <a:rPr lang="en-GB" altLang="el-GR" sz="2800" b="1">
                <a:solidFill>
                  <a:srgbClr val="003366"/>
                </a:solidFill>
                <a:latin typeface="Georgia" panose="02040502050405020303" pitchFamily="18" charset="0"/>
              </a:rPr>
              <a:t>Τελείως λα</a:t>
            </a:r>
            <a:r>
              <a:rPr lang="el-GR" altLang="el-GR" sz="2800" b="1">
                <a:solidFill>
                  <a:srgbClr val="003366"/>
                </a:solidFill>
                <a:latin typeface="Georgia" panose="02040502050405020303" pitchFamily="18" charset="0"/>
              </a:rPr>
              <a:t>ν</a:t>
            </a:r>
            <a:r>
              <a:rPr lang="en-GB" altLang="el-GR" sz="2800" b="1">
                <a:solidFill>
                  <a:srgbClr val="003366"/>
                </a:solidFill>
                <a:latin typeface="Georgia" panose="02040502050405020303" pitchFamily="18" charset="0"/>
              </a:rPr>
              <a:t>θ</a:t>
            </a:r>
            <a:r>
              <a:rPr lang="el-GR" altLang="el-GR" sz="2800" b="1">
                <a:solidFill>
                  <a:srgbClr val="003366"/>
                </a:solidFill>
                <a:latin typeface="Georgia" panose="02040502050405020303" pitchFamily="18" charset="0"/>
              </a:rPr>
              <a:t>ασ</a:t>
            </a:r>
            <a:r>
              <a:rPr lang="en-GB" altLang="el-GR" sz="2800" b="1">
                <a:solidFill>
                  <a:srgbClr val="003366"/>
                </a:solidFill>
                <a:latin typeface="Georgia" panose="02040502050405020303" pitchFamily="18" charset="0"/>
              </a:rPr>
              <a:t>μένη αναφορά</a:t>
            </a:r>
          </a:p>
        </p:txBody>
      </p:sp>
      <p:sp>
        <p:nvSpPr>
          <p:cNvPr id="93188" name="Rectangle 2"/>
          <p:cNvSpPr>
            <a:spLocks noChangeArrowheads="1"/>
          </p:cNvSpPr>
          <p:nvPr/>
        </p:nvSpPr>
        <p:spPr bwMode="auto">
          <a:xfrm>
            <a:off x="0" y="1219200"/>
            <a:ext cx="9144000" cy="199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Georgia" panose="02040502050405020303" pitchFamily="18" charset="0"/>
              <a:buNone/>
            </a:pPr>
            <a:endParaRPr lang="en-GB" altLang="el-GR" sz="2400">
              <a:latin typeface="Georgia" panose="02040502050405020303" pitchFamily="18" charset="0"/>
            </a:endParaRPr>
          </a:p>
          <a:p>
            <a:pPr algn="ctr" eaLnBrk="1" hangingPunct="1">
              <a:lnSpc>
                <a:spcPct val="90000"/>
              </a:lnSpc>
              <a:spcBef>
                <a:spcPct val="0"/>
              </a:spcBef>
              <a:buClr>
                <a:srgbClr val="FFFFFF"/>
              </a:buClr>
              <a:buSzPct val="100000"/>
              <a:buFont typeface="Georgia" panose="02040502050405020303" pitchFamily="18" charset="0"/>
              <a:buNone/>
            </a:pPr>
            <a:r>
              <a:rPr lang="en-GB" altLang="el-GR" sz="2800" b="1">
                <a:latin typeface="Georgia" panose="02040502050405020303" pitchFamily="18" charset="0"/>
              </a:rPr>
              <a:t>Σπάνιο και ίσως πρώιμο μόνο φαινόμενο</a:t>
            </a:r>
            <a:r>
              <a:rPr lang="el-GR" altLang="el-GR" sz="2800" b="1">
                <a:latin typeface="Georgia" panose="02040502050405020303" pitchFamily="18" charset="0"/>
              </a:rPr>
              <a:t>.</a:t>
            </a:r>
            <a:r>
              <a:rPr lang="en-GB" altLang="el-GR" sz="2800" b="1">
                <a:latin typeface="Georgia" panose="02040502050405020303" pitchFamily="18" charset="0"/>
              </a:rPr>
              <a:t> </a:t>
            </a:r>
          </a:p>
          <a:p>
            <a:pPr algn="ctr" eaLnBrk="1" hangingPunct="1">
              <a:lnSpc>
                <a:spcPct val="90000"/>
              </a:lnSpc>
              <a:spcBef>
                <a:spcPct val="0"/>
              </a:spcBef>
              <a:buClr>
                <a:srgbClr val="FFFFFF"/>
              </a:buClr>
              <a:buSzPct val="100000"/>
              <a:buFont typeface="Georgia" panose="02040502050405020303" pitchFamily="18" charset="0"/>
              <a:buNone/>
            </a:pPr>
            <a:r>
              <a:rPr lang="en-GB" altLang="el-GR" sz="2800" b="1">
                <a:latin typeface="Georgia" panose="02040502050405020303" pitchFamily="18" charset="0"/>
              </a:rPr>
              <a:t>Δείχν</a:t>
            </a:r>
            <a:r>
              <a:rPr lang="el-GR" altLang="el-GR" sz="2800" b="1">
                <a:latin typeface="Georgia" panose="02040502050405020303" pitchFamily="18" charset="0"/>
              </a:rPr>
              <a:t>ει</a:t>
            </a:r>
            <a:r>
              <a:rPr lang="en-GB" altLang="el-GR" sz="2800" b="1">
                <a:latin typeface="Georgia" panose="02040502050405020303" pitchFamily="18" charset="0"/>
              </a:rPr>
              <a:t> πόσο δύσκολο είναι θεωρητικά </a:t>
            </a:r>
            <a:endParaRPr lang="el-GR" altLang="el-GR" sz="2800" b="1">
              <a:latin typeface="Georgia" panose="02040502050405020303" pitchFamily="18" charset="0"/>
            </a:endParaRPr>
          </a:p>
          <a:p>
            <a:pPr algn="ctr" eaLnBrk="1" hangingPunct="1">
              <a:lnSpc>
                <a:spcPct val="90000"/>
              </a:lnSpc>
              <a:spcBef>
                <a:spcPct val="0"/>
              </a:spcBef>
              <a:buClr>
                <a:srgbClr val="FFFFFF"/>
              </a:buClr>
              <a:buSzPct val="100000"/>
              <a:buFont typeface="Georgia" panose="02040502050405020303" pitchFamily="18" charset="0"/>
              <a:buNone/>
            </a:pPr>
            <a:r>
              <a:rPr lang="en-GB" altLang="el-GR" sz="2800" b="1">
                <a:latin typeface="Georgia" panose="02040502050405020303" pitchFamily="18" charset="0"/>
              </a:rPr>
              <a:t>να συσχετιστεί μια λέξη </a:t>
            </a:r>
            <a:endParaRPr lang="el-GR" altLang="el-GR" sz="2800" b="1">
              <a:latin typeface="Georgia" panose="02040502050405020303" pitchFamily="18" charset="0"/>
            </a:endParaRPr>
          </a:p>
          <a:p>
            <a:pPr algn="ctr" eaLnBrk="1" hangingPunct="1">
              <a:lnSpc>
                <a:spcPct val="90000"/>
              </a:lnSpc>
              <a:spcBef>
                <a:spcPct val="0"/>
              </a:spcBef>
              <a:buClr>
                <a:srgbClr val="FFFFFF"/>
              </a:buClr>
              <a:buSzPct val="100000"/>
              <a:buFont typeface="Georgia" panose="02040502050405020303" pitchFamily="18" charset="0"/>
              <a:buNone/>
            </a:pPr>
            <a:r>
              <a:rPr lang="en-GB" altLang="el-GR" sz="2800" b="1">
                <a:latin typeface="Georgia" panose="02040502050405020303" pitchFamily="18" charset="0"/>
              </a:rPr>
              <a:t>με </a:t>
            </a:r>
            <a:r>
              <a:rPr lang="el-GR" altLang="el-GR" sz="2800" b="1">
                <a:latin typeface="Georgia" panose="02040502050405020303" pitchFamily="18" charset="0"/>
              </a:rPr>
              <a:t>ένα </a:t>
            </a:r>
            <a:r>
              <a:rPr lang="en-GB" altLang="el-GR" sz="2800" b="1">
                <a:latin typeface="Georgia" panose="02040502050405020303" pitchFamily="18" charset="0"/>
              </a:rPr>
              <a:t>φαινόμεν</a:t>
            </a:r>
            <a:r>
              <a:rPr lang="el-GR" altLang="el-GR" sz="2800" b="1">
                <a:latin typeface="Georgia" panose="02040502050405020303" pitchFamily="18" charset="0"/>
              </a:rPr>
              <a:t>ο</a:t>
            </a:r>
            <a:r>
              <a:rPr lang="en-GB" altLang="el-GR" sz="2800" b="1">
                <a:latin typeface="Georgia" panose="02040502050405020303" pitchFamily="18" charset="0"/>
              </a:rPr>
              <a:t> του κόσμου</a:t>
            </a:r>
            <a:r>
              <a:rPr lang="el-GR" altLang="el-GR" sz="2800" b="1">
                <a:latin typeface="Georgia" panose="02040502050405020303" pitchFamily="18" charset="0"/>
              </a:rPr>
              <a:t>.</a:t>
            </a:r>
            <a:endParaRPr lang="en-GB" altLang="el-GR" sz="2800" b="1">
              <a:latin typeface="Georgia" panose="02040502050405020303" pitchFamily="18" charset="0"/>
            </a:endParaRPr>
          </a:p>
        </p:txBody>
      </p:sp>
      <p:sp>
        <p:nvSpPr>
          <p:cNvPr id="34819" name="Rectangle 3"/>
          <p:cNvSpPr>
            <a:spLocks noChangeArrowheads="1"/>
          </p:cNvSpPr>
          <p:nvPr/>
        </p:nvSpPr>
        <p:spPr bwMode="auto">
          <a:xfrm>
            <a:off x="142875" y="3068638"/>
            <a:ext cx="8786813" cy="3159125"/>
          </a:xfrm>
          <a:prstGeom prst="rect">
            <a:avLst/>
          </a:prstGeom>
          <a:noFill/>
          <a:ln w="9525">
            <a:noFill/>
            <a:round/>
            <a:headEnd/>
            <a:tailEnd/>
          </a:ln>
          <a:effec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5pPr>
            <a:lvl6pPr marL="25146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6pPr>
            <a:lvl7pPr marL="29718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7pPr>
            <a:lvl8pPr marL="34290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8pPr>
            <a:lvl9pPr marL="38862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9pPr>
          </a:lstStyle>
          <a:p>
            <a:pPr algn="ctr" eaLnBrk="1" hangingPunct="1">
              <a:lnSpc>
                <a:spcPct val="120000"/>
              </a:lnSpc>
              <a:buClr>
                <a:srgbClr val="FFFFD7"/>
              </a:buClr>
              <a:buSzPct val="100000"/>
              <a:buFont typeface="Georgia" pitchFamily="18" charset="0"/>
              <a:buNone/>
              <a:defRPr/>
            </a:pPr>
            <a:r>
              <a:rPr lang="en-GB" altLang="el-GR" sz="2400" dirty="0" err="1" smtClean="0">
                <a:solidFill>
                  <a:srgbClr val="FFFFD7"/>
                </a:solidFill>
                <a:effectLst>
                  <a:outerShdw blurRad="38100" dist="38100" dir="2700000" algn="tl">
                    <a:srgbClr val="000000"/>
                  </a:outerShdw>
                </a:effectLst>
                <a:latin typeface="Georgia" pitchFamily="18" charset="0"/>
              </a:rPr>
              <a:t>Π.χ</a:t>
            </a:r>
            <a:r>
              <a:rPr lang="en-GB" altLang="el-GR" sz="2400" dirty="0" smtClean="0">
                <a:solidFill>
                  <a:srgbClr val="FFFFD7"/>
                </a:solidFill>
                <a:effectLst>
                  <a:outerShdw blurRad="38100" dist="38100" dir="2700000" algn="tl">
                    <a:srgbClr val="000000"/>
                  </a:outerShdw>
                </a:effectLst>
                <a:latin typeface="Georgia" pitchFamily="18" charset="0"/>
              </a:rPr>
              <a:t>. </a:t>
            </a:r>
          </a:p>
          <a:p>
            <a:pPr algn="ctr" eaLnBrk="1" hangingPunct="1">
              <a:lnSpc>
                <a:spcPct val="120000"/>
              </a:lnSpc>
              <a:buClr>
                <a:srgbClr val="FFFF66"/>
              </a:buClr>
              <a:buSzPct val="100000"/>
              <a:buFont typeface="Georgia" pitchFamily="18" charset="0"/>
              <a:buNone/>
              <a:defRPr/>
            </a:pPr>
            <a:r>
              <a:rPr lang="en-GB" altLang="el-GR" sz="2400" b="1" i="1" dirty="0" err="1" smtClean="0">
                <a:solidFill>
                  <a:srgbClr val="FFFF66"/>
                </a:solidFill>
                <a:effectLst>
                  <a:outerShdw blurRad="38100" dist="38100" dir="2700000" algn="tl">
                    <a:srgbClr val="000000"/>
                  </a:outerShdw>
                </a:effectLst>
                <a:latin typeface="Georgia" pitchFamily="18" charset="0"/>
                <a:cs typeface="Times New Roman" pitchFamily="18" charset="0"/>
              </a:rPr>
              <a:t>χαρτί</a:t>
            </a:r>
            <a:r>
              <a:rPr lang="en-GB" altLang="el-GR" sz="2400" b="1" i="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 </a:t>
            </a:r>
          </a:p>
          <a:p>
            <a:pPr algn="ctr" eaLnBrk="1" hangingPunct="1">
              <a:lnSpc>
                <a:spcPct val="120000"/>
              </a:lnSpc>
              <a:buClr>
                <a:srgbClr val="FFFFFF"/>
              </a:buClr>
              <a:buSzPct val="100000"/>
              <a:buFont typeface="Georgia" pitchFamily="18" charset="0"/>
              <a:buNone/>
              <a:defRPr/>
            </a:pP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γράψιμο</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μολύβι</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στυλό</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κεντημένο</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σχέδιο</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σε</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μαξιλάρι</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p>
          <a:p>
            <a:pPr algn="ctr" eaLnBrk="1" hangingPunct="1">
              <a:lnSpc>
                <a:spcPct val="120000"/>
              </a:lnSpc>
              <a:buClr>
                <a:srgbClr val="FFFFFF"/>
              </a:buClr>
              <a:buSzPct val="100000"/>
              <a:buFont typeface="Georgia" pitchFamily="18" charset="0"/>
              <a:buNone/>
              <a:defRPr/>
            </a:pP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τόξο</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από</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κιμωλία</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σε</a:t>
            </a:r>
            <a:r>
              <a:rPr lang="en-GB" altLang="el-GR" sz="2400" b="1" dirty="0" smtClean="0">
                <a:solidFill>
                  <a:srgbClr val="FFFF66"/>
                </a:solidFill>
                <a:effectLst>
                  <a:outerShdw blurRad="38100" dist="38100" dir="2700000" algn="tl">
                    <a:srgbClr val="000000"/>
                  </a:outerShdw>
                </a:effectLst>
                <a:latin typeface="Georgia" pitchFamily="18" charset="0"/>
                <a:cs typeface="Times New Roman" pitchFamily="18" charset="0"/>
              </a:rPr>
              <a:t> </a:t>
            </a:r>
            <a:r>
              <a:rPr lang="en-GB" altLang="el-GR" sz="2400" b="1" dirty="0" err="1" smtClean="0">
                <a:solidFill>
                  <a:srgbClr val="FFFF66"/>
                </a:solidFill>
                <a:effectLst>
                  <a:outerShdw blurRad="38100" dist="38100" dir="2700000" algn="tl">
                    <a:srgbClr val="000000"/>
                  </a:outerShdw>
                </a:effectLst>
                <a:latin typeface="Georgia" pitchFamily="18" charset="0"/>
                <a:cs typeface="Times New Roman" pitchFamily="18" charset="0"/>
              </a:rPr>
              <a:t>πεζοδρόμιο</a:t>
            </a:r>
            <a:r>
              <a:rPr lang="en-GB" altLang="el-GR" sz="2400" b="1" dirty="0" smtClean="0">
                <a:solidFill>
                  <a:srgbClr val="FFFF66"/>
                </a:solidFill>
                <a:effectLst>
                  <a:outerShdw blurRad="38100" dist="38100" dir="2700000" algn="tl">
                    <a:srgbClr val="000000"/>
                  </a:outerShdw>
                </a:effectLst>
                <a:latin typeface="Georgia" pitchFamily="18" charset="0"/>
              </a:rPr>
              <a:t>...</a:t>
            </a:r>
          </a:p>
          <a:p>
            <a:pPr algn="ctr" eaLnBrk="1" hangingPunct="1">
              <a:lnSpc>
                <a:spcPct val="120000"/>
              </a:lnSpc>
              <a:buClr>
                <a:srgbClr val="FFFFFF"/>
              </a:buClr>
              <a:buSzPct val="100000"/>
              <a:buFont typeface="Georgia" pitchFamily="18" charset="0"/>
              <a:buNone/>
              <a:defRPr/>
            </a:pPr>
            <a:endParaRPr lang="en-GB" altLang="el-GR" sz="2400" b="1" dirty="0" smtClean="0">
              <a:solidFill>
                <a:srgbClr val="FFFFFF"/>
              </a:solidFill>
              <a:effectLst>
                <a:outerShdw blurRad="38100" dist="38100" dir="2700000" algn="tl">
                  <a:srgbClr val="000000"/>
                </a:outerShdw>
              </a:effectLst>
              <a:latin typeface="Georgia" pitchFamily="18" charset="0"/>
            </a:endParaRPr>
          </a:p>
          <a:p>
            <a:pPr algn="ctr" eaLnBrk="1" hangingPunct="1">
              <a:lnSpc>
                <a:spcPct val="120000"/>
              </a:lnSpc>
              <a:buClr>
                <a:srgbClr val="FFFFFF"/>
              </a:buClr>
              <a:buSzPct val="100000"/>
              <a:buFont typeface="Garamond" pitchFamily="18" charset="0"/>
              <a:buNone/>
              <a:defRPr/>
            </a:pPr>
            <a:r>
              <a:rPr lang="el-GR" altLang="el-GR" sz="2400" b="1" dirty="0" smtClean="0">
                <a:solidFill>
                  <a:srgbClr val="FFFFFF"/>
                </a:solidFill>
                <a:effectLst>
                  <a:outerShdw blurRad="38100" dist="38100" dir="2700000" algn="tl">
                    <a:srgbClr val="000000"/>
                  </a:outerShdw>
                </a:effectLst>
                <a:latin typeface="Garamond" pitchFamily="18" charset="0"/>
              </a:rPr>
              <a:t>‘</a:t>
            </a:r>
            <a:r>
              <a:rPr lang="el-GR" altLang="el-GR" sz="2400" b="1" dirty="0" err="1" smtClean="0">
                <a:solidFill>
                  <a:srgbClr val="FFFFFF"/>
                </a:solidFill>
                <a:effectLst>
                  <a:outerShdw blurRad="38100" dist="38100" dir="2700000" algn="tl">
                    <a:srgbClr val="000000"/>
                  </a:outerShdw>
                </a:effectLst>
                <a:latin typeface="Garamond" pitchFamily="18" charset="0"/>
              </a:rPr>
              <a:t>Ερευνα</a:t>
            </a:r>
            <a:r>
              <a:rPr lang="el-GR" altLang="el-GR" sz="2400" b="1" dirty="0" smtClean="0">
                <a:solidFill>
                  <a:srgbClr val="FFFFFF"/>
                </a:solidFill>
                <a:effectLst>
                  <a:outerShdw blurRad="38100" dist="38100" dir="2700000" algn="tl">
                    <a:srgbClr val="000000"/>
                  </a:outerShdw>
                </a:effectLst>
                <a:latin typeface="Garamond" pitchFamily="18" charset="0"/>
              </a:rPr>
              <a:t> της </a:t>
            </a:r>
            <a:r>
              <a:rPr lang="en-GB" altLang="el-GR" sz="2400" b="1" dirty="0" err="1" smtClean="0">
                <a:solidFill>
                  <a:srgbClr val="FFFFFF"/>
                </a:solidFill>
                <a:effectLst>
                  <a:outerShdw blurRad="38100" dist="38100" dir="2700000" algn="tl">
                    <a:srgbClr val="000000"/>
                  </a:outerShdw>
                </a:effectLst>
                <a:latin typeface="Garamond" pitchFamily="18" charset="0"/>
              </a:rPr>
              <a:t>Dromi</a:t>
            </a:r>
            <a:r>
              <a:rPr lang="en-GB" altLang="el-GR" sz="2400" b="1" dirty="0" smtClean="0">
                <a:solidFill>
                  <a:srgbClr val="FFFFFF"/>
                </a:solidFill>
                <a:effectLst>
                  <a:outerShdw blurRad="38100" dist="38100" dir="2700000" algn="tl">
                    <a:srgbClr val="000000"/>
                  </a:outerShdw>
                </a:effectLst>
                <a:latin typeface="Garamond" pitchFamily="18" charset="0"/>
              </a:rPr>
              <a:t> </a:t>
            </a:r>
            <a:r>
              <a:rPr lang="el-GR" altLang="el-GR" sz="2400" b="1" dirty="0" smtClean="0">
                <a:solidFill>
                  <a:srgbClr val="FFFFFF"/>
                </a:solidFill>
                <a:effectLst>
                  <a:outerShdw blurRad="38100" dist="38100" dir="2700000" algn="tl">
                    <a:srgbClr val="000000"/>
                  </a:outerShdw>
                </a:effectLst>
                <a:latin typeface="Garamond" pitchFamily="18" charset="0"/>
              </a:rPr>
              <a:t>(</a:t>
            </a:r>
            <a:r>
              <a:rPr lang="en-GB" altLang="el-GR" sz="2400" b="1" dirty="0" smtClean="0">
                <a:solidFill>
                  <a:srgbClr val="FFFFFF"/>
                </a:solidFill>
                <a:effectLst>
                  <a:outerShdw blurRad="38100" dist="38100" dir="2700000" algn="tl">
                    <a:srgbClr val="000000"/>
                  </a:outerShdw>
                </a:effectLst>
                <a:latin typeface="Garamond" pitchFamily="18" charset="0"/>
              </a:rPr>
              <a:t>1987) </a:t>
            </a:r>
            <a:r>
              <a:rPr lang="el-GR" altLang="el-GR" sz="2400" b="1" dirty="0" smtClean="0">
                <a:solidFill>
                  <a:srgbClr val="FFFFFF"/>
                </a:solidFill>
                <a:effectLst>
                  <a:outerShdw blurRad="38100" dist="38100" dir="2700000" algn="tl">
                    <a:srgbClr val="000000"/>
                  </a:outerShdw>
                </a:effectLst>
                <a:latin typeface="Garamond" pitchFamily="18" charset="0"/>
              </a:rPr>
              <a:t>για </a:t>
            </a:r>
            <a:r>
              <a:rPr lang="en-GB" altLang="el-GR" sz="2400" b="1" dirty="0" err="1" smtClean="0">
                <a:solidFill>
                  <a:srgbClr val="FFFFFF"/>
                </a:solidFill>
                <a:effectLst>
                  <a:outerShdw blurRad="38100" dist="38100" dir="2700000" algn="tl">
                    <a:srgbClr val="000000"/>
                  </a:outerShdw>
                </a:effectLst>
                <a:latin typeface="Garamond" pitchFamily="18" charset="0"/>
              </a:rPr>
              <a:t>παιδί</a:t>
            </a:r>
            <a:r>
              <a:rPr lang="en-GB" altLang="el-GR" sz="2400" b="1" dirty="0" smtClean="0">
                <a:solidFill>
                  <a:srgbClr val="FFFFFF"/>
                </a:solidFill>
                <a:effectLst>
                  <a:outerShdw blurRad="38100" dist="38100" dir="2700000" algn="tl">
                    <a:srgbClr val="000000"/>
                  </a:outerShdw>
                </a:effectLst>
                <a:latin typeface="Garamond" pitchFamily="18" charset="0"/>
              </a:rPr>
              <a:t> </a:t>
            </a:r>
            <a:r>
              <a:rPr lang="en-GB" altLang="el-GR" sz="2400" b="1" dirty="0" err="1" smtClean="0">
                <a:solidFill>
                  <a:srgbClr val="FFFFFF"/>
                </a:solidFill>
                <a:effectLst>
                  <a:outerShdw blurRad="38100" dist="38100" dir="2700000" algn="tl">
                    <a:srgbClr val="000000"/>
                  </a:outerShdw>
                </a:effectLst>
                <a:latin typeface="Garamond" pitchFamily="18" charset="0"/>
              </a:rPr>
              <a:t>στο</a:t>
            </a:r>
            <a:r>
              <a:rPr lang="en-GB" altLang="el-GR" sz="2400" b="1" dirty="0" smtClean="0">
                <a:solidFill>
                  <a:srgbClr val="FFFFFF"/>
                </a:solidFill>
                <a:effectLst>
                  <a:outerShdw blurRad="38100" dist="38100" dir="2700000" algn="tl">
                    <a:srgbClr val="000000"/>
                  </a:outerShdw>
                </a:effectLst>
                <a:latin typeface="Garamond" pitchFamily="18" charset="0"/>
              </a:rPr>
              <a:t> </a:t>
            </a:r>
            <a:r>
              <a:rPr lang="el-GR" altLang="el-GR" sz="2400" b="1" dirty="0" smtClean="0">
                <a:solidFill>
                  <a:srgbClr val="FFFFFF"/>
                </a:solidFill>
                <a:effectLst>
                  <a:outerShdw blurRad="38100" dist="38100" dir="2700000" algn="tl">
                    <a:srgbClr val="000000"/>
                  </a:outerShdw>
                </a:effectLst>
                <a:latin typeface="Garamond" pitchFamily="18" charset="0"/>
              </a:rPr>
              <a:t>2</a:t>
            </a:r>
            <a:r>
              <a:rPr lang="el-GR" altLang="el-GR" sz="2400" b="1" baseline="30000" dirty="0" smtClean="0">
                <a:solidFill>
                  <a:srgbClr val="FFFFFF"/>
                </a:solidFill>
                <a:effectLst>
                  <a:outerShdw blurRad="38100" dist="38100" dir="2700000" algn="tl">
                    <a:srgbClr val="000000"/>
                  </a:outerShdw>
                </a:effectLst>
                <a:latin typeface="Garamond" pitchFamily="18" charset="0"/>
              </a:rPr>
              <a:t>ο</a:t>
            </a:r>
            <a:r>
              <a:rPr lang="el-GR" altLang="el-GR" sz="2400" b="1" dirty="0" smtClean="0">
                <a:solidFill>
                  <a:srgbClr val="FFFFFF"/>
                </a:solidFill>
                <a:effectLst>
                  <a:outerShdw blurRad="38100" dist="38100" dir="2700000" algn="tl">
                    <a:srgbClr val="000000"/>
                  </a:outerShdw>
                </a:effectLst>
                <a:latin typeface="Garamond" pitchFamily="18" charset="0"/>
              </a:rPr>
              <a:t> </a:t>
            </a:r>
            <a:r>
              <a:rPr lang="en-GB" altLang="el-GR" sz="2400" b="1" dirty="0" err="1" smtClean="0">
                <a:solidFill>
                  <a:srgbClr val="FFFFFF"/>
                </a:solidFill>
                <a:effectLst>
                  <a:outerShdw blurRad="38100" dist="38100" dir="2700000" algn="tl">
                    <a:srgbClr val="000000"/>
                  </a:outerShdw>
                </a:effectLst>
                <a:latin typeface="Garamond" pitchFamily="18" charset="0"/>
              </a:rPr>
              <a:t>χρόνο</a:t>
            </a:r>
            <a:r>
              <a:rPr lang="en-GB" altLang="el-GR" sz="2400" b="1" dirty="0" smtClean="0">
                <a:solidFill>
                  <a:srgbClr val="FFFFFF"/>
                </a:solidFill>
                <a:effectLst>
                  <a:outerShdw blurRad="38100" dist="38100" dir="2700000" algn="tl">
                    <a:srgbClr val="000000"/>
                  </a:outerShdw>
                </a:effectLst>
                <a:latin typeface="Garamond" pitchFamily="18" charset="0"/>
              </a:rPr>
              <a:t> </a:t>
            </a:r>
            <a:r>
              <a:rPr lang="en-GB" altLang="el-GR" sz="2400" b="1" dirty="0" err="1" smtClean="0">
                <a:solidFill>
                  <a:srgbClr val="FFFFFF"/>
                </a:solidFill>
                <a:effectLst>
                  <a:outerShdw blurRad="38100" dist="38100" dir="2700000" algn="tl">
                    <a:srgbClr val="000000"/>
                  </a:outerShdw>
                </a:effectLst>
                <a:latin typeface="Garamond" pitchFamily="18" charset="0"/>
              </a:rPr>
              <a:t>της</a:t>
            </a:r>
            <a:r>
              <a:rPr lang="en-GB" altLang="el-GR" sz="2400" b="1" dirty="0" smtClean="0">
                <a:solidFill>
                  <a:srgbClr val="FFFFFF"/>
                </a:solidFill>
                <a:effectLst>
                  <a:outerShdw blurRad="38100" dist="38100" dir="2700000" algn="tl">
                    <a:srgbClr val="000000"/>
                  </a:outerShdw>
                </a:effectLst>
                <a:latin typeface="Garamond" pitchFamily="18" charset="0"/>
              </a:rPr>
              <a:t> </a:t>
            </a:r>
            <a:r>
              <a:rPr lang="en-GB" altLang="el-GR" sz="2400" b="1" dirty="0" err="1" smtClean="0">
                <a:solidFill>
                  <a:srgbClr val="FFFFFF"/>
                </a:solidFill>
                <a:effectLst>
                  <a:outerShdw blurRad="38100" dist="38100" dir="2700000" algn="tl">
                    <a:srgbClr val="000000"/>
                  </a:outerShdw>
                </a:effectLst>
                <a:latin typeface="Garamond" pitchFamily="18" charset="0"/>
              </a:rPr>
              <a:t>ζωής</a:t>
            </a:r>
            <a:endParaRPr lang="en-GB" altLang="el-GR" sz="2400" b="1" dirty="0" smtClean="0">
              <a:solidFill>
                <a:srgbClr val="FFFFFF"/>
              </a:solidFill>
              <a:effectLst>
                <a:outerShdw blurRad="38100" dist="38100" dir="2700000" algn="tl">
                  <a:srgbClr val="000000"/>
                </a:outerShdw>
              </a:effectLst>
              <a:latin typeface="Garamond" pitchFamily="18" charset="0"/>
            </a:endParaRPr>
          </a:p>
          <a:p>
            <a:pPr algn="ctr" eaLnBrk="1" hangingPunct="1">
              <a:lnSpc>
                <a:spcPct val="120000"/>
              </a:lnSpc>
              <a:buClr>
                <a:srgbClr val="FFFFFF"/>
              </a:buClr>
              <a:buSzPct val="100000"/>
              <a:buFont typeface="Garamond" pitchFamily="18" charset="0"/>
              <a:buNone/>
              <a:defRPr/>
            </a:pPr>
            <a:endParaRPr lang="en-GB" altLang="el-GR" sz="2400" b="1" dirty="0" smtClean="0">
              <a:solidFill>
                <a:srgbClr val="FFFFFF"/>
              </a:solidFill>
              <a:effectLst>
                <a:outerShdw blurRad="38100" dist="38100" dir="2700000" algn="tl">
                  <a:srgbClr val="000000"/>
                </a:outerShdw>
              </a:effectLst>
              <a:latin typeface="Garamond"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D177F56-45AA-464E-87B5-05BD6BBC6AC4}"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36</a:t>
            </a:fld>
            <a:endParaRPr lang="en-GB" altLang="el-GR" sz="1200" smtClean="0">
              <a:latin typeface="Arial" panose="020B0604020202020204" pitchFamily="34" charset="0"/>
            </a:endParaRPr>
          </a:p>
        </p:txBody>
      </p:sp>
      <p:sp>
        <p:nvSpPr>
          <p:cNvPr id="95235" name="Text Box 1"/>
          <p:cNvSpPr txBox="1">
            <a:spLocks noChangeArrowheads="1"/>
          </p:cNvSpPr>
          <p:nvPr/>
        </p:nvSpPr>
        <p:spPr bwMode="auto">
          <a:xfrm>
            <a:off x="0" y="260350"/>
            <a:ext cx="9144000" cy="473075"/>
          </a:xfrm>
          <a:prstGeom prst="rect">
            <a:avLst/>
          </a:prstGeom>
          <a:solidFill>
            <a:srgbClr val="DDDDDD"/>
          </a:solidFill>
          <a:ln>
            <a:noFill/>
          </a:ln>
          <a:effectLst>
            <a:outerShdw dist="17819" dir="2700000" algn="ctr" rotWithShape="0">
              <a:srgbClr val="848484"/>
            </a:outerShdw>
          </a:effectLst>
          <a:extLs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382588" indent="-382588">
              <a:lnSpc>
                <a:spcPct val="98000"/>
              </a:lnSpc>
              <a:spcBef>
                <a:spcPts val="800"/>
              </a:spcBef>
              <a:buClr>
                <a:srgbClr val="FFCC0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9pPr>
          </a:lstStyle>
          <a:p>
            <a:pPr algn="ctr" eaLnBrk="1" hangingPunct="1">
              <a:lnSpc>
                <a:spcPct val="100000"/>
              </a:lnSpc>
              <a:spcBef>
                <a:spcPts val="1125"/>
              </a:spcBef>
              <a:buClr>
                <a:srgbClr val="003366"/>
              </a:buClr>
              <a:buSzPct val="100000"/>
              <a:buFont typeface="Webdings" panose="05030102010509060703" pitchFamily="18" charset="2"/>
              <a:buNone/>
            </a:pPr>
            <a:r>
              <a:rPr lang="el-GR" altLang="el-GR" sz="2500" b="1">
                <a:solidFill>
                  <a:srgbClr val="003366"/>
                </a:solidFill>
                <a:latin typeface="Georgia" panose="02040502050405020303" pitchFamily="18" charset="0"/>
              </a:rPr>
              <a:t>2. </a:t>
            </a:r>
            <a:r>
              <a:rPr lang="en-GB" altLang="el-GR" sz="2500" b="1">
                <a:solidFill>
                  <a:srgbClr val="003366"/>
                </a:solidFill>
                <a:latin typeface="Georgia" panose="02040502050405020303" pitchFamily="18" charset="0"/>
              </a:rPr>
              <a:t>Περιορισμοί του φάσματος αναφοράς  (υποεκτάσεις)</a:t>
            </a:r>
            <a:endParaRPr lang="en-GB" altLang="el-GR" sz="2500" b="1">
              <a:solidFill>
                <a:srgbClr val="003366"/>
              </a:solidFill>
            </a:endParaRPr>
          </a:p>
        </p:txBody>
      </p:sp>
      <p:sp>
        <p:nvSpPr>
          <p:cNvPr id="95236" name="Rectangle 2"/>
          <p:cNvSpPr>
            <a:spLocks noChangeArrowheads="1"/>
          </p:cNvSpPr>
          <p:nvPr/>
        </p:nvSpPr>
        <p:spPr bwMode="auto">
          <a:xfrm>
            <a:off x="0" y="1052513"/>
            <a:ext cx="8893175" cy="265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20000"/>
              </a:lnSpc>
              <a:spcBef>
                <a:spcPct val="0"/>
              </a:spcBef>
              <a:buClr>
                <a:srgbClr val="FFFFFF"/>
              </a:buClr>
              <a:buSzPct val="100000"/>
              <a:buFont typeface="Georgia" panose="02040502050405020303" pitchFamily="18" charset="0"/>
              <a:buNone/>
            </a:pPr>
            <a:r>
              <a:rPr lang="en-GB" altLang="el-GR" sz="2800" u="sng">
                <a:solidFill>
                  <a:srgbClr val="66FFFF"/>
                </a:solidFill>
                <a:latin typeface="Georgia" panose="02040502050405020303" pitchFamily="18" charset="0"/>
              </a:rPr>
              <a:t>Δύσκολο πρακτικά να εντοπιστούν</a:t>
            </a:r>
            <a:r>
              <a:rPr lang="el-GR" altLang="el-GR" sz="2800">
                <a:latin typeface="Georgia" panose="02040502050405020303" pitchFamily="18" charset="0"/>
              </a:rPr>
              <a:t>, </a:t>
            </a:r>
            <a:r>
              <a:rPr lang="en-GB" altLang="el-GR" sz="2800">
                <a:latin typeface="Georgia" panose="02040502050405020303" pitchFamily="18" charset="0"/>
              </a:rPr>
              <a:t>γιατί</a:t>
            </a:r>
            <a:r>
              <a:rPr lang="el-GR" altLang="el-GR" sz="2800">
                <a:latin typeface="Georgia" panose="02040502050405020303" pitchFamily="18" charset="0"/>
              </a:rPr>
              <a:t> </a:t>
            </a:r>
            <a:r>
              <a:rPr lang="en-GB" altLang="el-GR" sz="2800">
                <a:latin typeface="Georgia" panose="02040502050405020303" pitchFamily="18" charset="0"/>
              </a:rPr>
              <a:t> ένα παιδί πρέπει να παρατηρηθεί συστηματικά σε ποικίλες περιστάσεις</a:t>
            </a:r>
            <a:r>
              <a:rPr lang="el-GR" altLang="el-GR" sz="2800">
                <a:latin typeface="Georgia" panose="02040502050405020303" pitchFamily="18" charset="0"/>
              </a:rPr>
              <a:t>. </a:t>
            </a:r>
            <a:r>
              <a:rPr lang="en-GB" altLang="el-GR" sz="2800">
                <a:latin typeface="Georgia" panose="02040502050405020303" pitchFamily="18" charset="0"/>
              </a:rPr>
              <a:t>Δείχνουν δυσκολία να εντοπιστεί το όλο φάσμα αναφοράς μιας λέξης με βάση </a:t>
            </a:r>
            <a:r>
              <a:rPr lang="el-GR" altLang="el-GR" sz="2800">
                <a:latin typeface="Georgia" panose="02040502050405020303" pitchFamily="18" charset="0"/>
              </a:rPr>
              <a:t>ακούσματα για </a:t>
            </a:r>
            <a:r>
              <a:rPr lang="en-GB" altLang="el-GR" sz="2800">
                <a:latin typeface="Georgia" panose="02040502050405020303" pitchFamily="18" charset="0"/>
              </a:rPr>
              <a:t>συγκεκριμένες και περιορισμένες χρήσεις τους</a:t>
            </a:r>
            <a:r>
              <a:rPr lang="el-GR" altLang="el-GR" sz="2000">
                <a:latin typeface="Georgia" panose="02040502050405020303" pitchFamily="18" charset="0"/>
              </a:rPr>
              <a:t>.</a:t>
            </a:r>
            <a:endParaRPr lang="en-GB" altLang="el-GR" sz="2000">
              <a:latin typeface="Georgia" panose="02040502050405020303" pitchFamily="18" charset="0"/>
            </a:endParaRPr>
          </a:p>
        </p:txBody>
      </p:sp>
      <p:sp>
        <p:nvSpPr>
          <p:cNvPr id="95237" name="Rectangle 3"/>
          <p:cNvSpPr>
            <a:spLocks noChangeArrowheads="1"/>
          </p:cNvSpPr>
          <p:nvPr/>
        </p:nvSpPr>
        <p:spPr bwMode="auto">
          <a:xfrm>
            <a:off x="0" y="3573463"/>
            <a:ext cx="9144000" cy="261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341313" indent="-341313">
              <a:lnSpc>
                <a:spcPct val="98000"/>
              </a:lnSpc>
              <a:spcBef>
                <a:spcPts val="800"/>
              </a:spcBef>
              <a:buClr>
                <a:srgbClr val="FFCC0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D7"/>
              </a:buClr>
              <a:buSzPct val="100000"/>
              <a:buFont typeface="Georgia" panose="02040502050405020303" pitchFamily="18" charset="0"/>
              <a:buNone/>
            </a:pPr>
            <a:r>
              <a:rPr lang="en-GB" altLang="el-GR" sz="2400" b="1">
                <a:solidFill>
                  <a:srgbClr val="FFFFD7"/>
                </a:solidFill>
                <a:latin typeface="Georgia" panose="02040502050405020303" pitchFamily="18" charset="0"/>
              </a:rPr>
              <a:t>Π.χ. </a:t>
            </a:r>
          </a:p>
          <a:p>
            <a:pPr eaLnBrk="1" hangingPunct="1">
              <a:lnSpc>
                <a:spcPct val="100000"/>
              </a:lnSpc>
              <a:spcBef>
                <a:spcPct val="0"/>
              </a:spcBef>
              <a:buClr>
                <a:srgbClr val="FFFFFF"/>
              </a:buClr>
              <a:buSzPct val="100000"/>
              <a:buFont typeface="Garamond" panose="02020404030301010803" pitchFamily="18" charset="0"/>
              <a:buChar char="•"/>
            </a:pPr>
            <a:r>
              <a:rPr lang="en-GB" altLang="el-GR" sz="2800" b="1" i="1">
                <a:solidFill>
                  <a:srgbClr val="FFFF66"/>
                </a:solidFill>
                <a:cs typeface="Times New Roman" panose="02020603050405020304" pitchFamily="18" charset="0"/>
              </a:rPr>
              <a:t>γει</a:t>
            </a:r>
            <a:r>
              <a:rPr lang="el-GR" altLang="el-GR" sz="2800" b="1" i="1">
                <a:solidFill>
                  <a:srgbClr val="FFFF66"/>
                </a:solidFill>
                <a:cs typeface="Times New Roman" panose="02020603050405020304" pitchFamily="18" charset="0"/>
              </a:rPr>
              <a:t>α</a:t>
            </a:r>
            <a:r>
              <a:rPr lang="en-GB" altLang="el-GR" sz="2800" b="1" i="1">
                <a:solidFill>
                  <a:srgbClr val="FFFF66"/>
                </a:solidFill>
                <a:cs typeface="Times New Roman" panose="02020603050405020304" pitchFamily="18" charset="0"/>
              </a:rPr>
              <a:t> σου</a:t>
            </a:r>
            <a:r>
              <a:rPr lang="en-GB" altLang="el-GR" sz="2800" b="1">
                <a:solidFill>
                  <a:srgbClr val="FFFF66"/>
                </a:solidFill>
                <a:cs typeface="Times New Roman" panose="02020603050405020304" pitchFamily="18" charset="0"/>
              </a:rPr>
              <a:t> =</a:t>
            </a:r>
            <a:r>
              <a:rPr lang="el-GR" altLang="el-GR" sz="2800" b="1">
                <a:solidFill>
                  <a:srgbClr val="FFFF66"/>
                </a:solidFill>
                <a:cs typeface="Times New Roman" panose="02020603050405020304" pitchFamily="18" charset="0"/>
              </a:rPr>
              <a:t> </a:t>
            </a:r>
            <a:r>
              <a:rPr lang="en-GB" altLang="el-GR" sz="2800" b="1">
                <a:solidFill>
                  <a:srgbClr val="FFFF66"/>
                </a:solidFill>
                <a:cs typeface="Times New Roman" panose="02020603050405020304" pitchFamily="18" charset="0"/>
              </a:rPr>
              <a:t>σε ορισμένα πρόσωπα μόνο, μόνο με γάντια</a:t>
            </a:r>
          </a:p>
          <a:p>
            <a:pPr>
              <a:lnSpc>
                <a:spcPct val="100000"/>
              </a:lnSpc>
              <a:spcBef>
                <a:spcPct val="0"/>
              </a:spcBef>
              <a:buClr>
                <a:srgbClr val="FFFFFF"/>
              </a:buClr>
              <a:buSzPct val="100000"/>
              <a:buFont typeface="Garamond" panose="02020404030301010803" pitchFamily="18" charset="0"/>
              <a:buChar char="•"/>
            </a:pPr>
            <a:r>
              <a:rPr lang="en-GB" altLang="el-GR" sz="2800" b="1" i="1">
                <a:solidFill>
                  <a:srgbClr val="FFFF66"/>
                </a:solidFill>
                <a:cs typeface="Times New Roman" panose="02020603050405020304" pitchFamily="18" charset="0"/>
              </a:rPr>
              <a:t>κοιμάμ</a:t>
            </a:r>
            <a:r>
              <a:rPr lang="en-GB" altLang="el-GR" sz="2800" b="1">
                <a:solidFill>
                  <a:srgbClr val="FFFF66"/>
                </a:solidFill>
                <a:cs typeface="Times New Roman" panose="02020603050405020304" pitchFamily="18" charset="0"/>
              </a:rPr>
              <a:t>αι =</a:t>
            </a:r>
            <a:r>
              <a:rPr lang="el-GR" altLang="el-GR" sz="2800" b="1">
                <a:solidFill>
                  <a:srgbClr val="FFFF66"/>
                </a:solidFill>
                <a:cs typeface="Times New Roman" panose="02020603050405020304" pitchFamily="18" charset="0"/>
              </a:rPr>
              <a:t> </a:t>
            </a:r>
            <a:r>
              <a:rPr lang="en-GB" altLang="el-GR" sz="2800" b="1">
                <a:solidFill>
                  <a:srgbClr val="FFFF66"/>
                </a:solidFill>
                <a:cs typeface="Times New Roman" panose="02020603050405020304" pitchFamily="18" charset="0"/>
              </a:rPr>
              <a:t>μόνο στο κρεβάτι, όχι στον καναπέ</a:t>
            </a:r>
          </a:p>
          <a:p>
            <a:pPr>
              <a:lnSpc>
                <a:spcPct val="100000"/>
              </a:lnSpc>
              <a:spcBef>
                <a:spcPct val="0"/>
              </a:spcBef>
              <a:buClr>
                <a:srgbClr val="FFFFFF"/>
              </a:buClr>
              <a:buSzPct val="100000"/>
              <a:buFont typeface="Garamond" panose="02020404030301010803" pitchFamily="18" charset="0"/>
              <a:buChar char="•"/>
            </a:pPr>
            <a:r>
              <a:rPr lang="en-GB" altLang="el-GR" sz="2800" b="1" i="1">
                <a:solidFill>
                  <a:srgbClr val="FFFF66"/>
                </a:solidFill>
                <a:cs typeface="Times New Roman" panose="02020603050405020304" pitchFamily="18" charset="0"/>
              </a:rPr>
              <a:t>τρέχω</a:t>
            </a:r>
            <a:r>
              <a:rPr lang="en-GB" altLang="el-GR" sz="2800" b="1">
                <a:solidFill>
                  <a:srgbClr val="FFFF66"/>
                </a:solidFill>
                <a:cs typeface="Times New Roman" panose="02020603050405020304" pitchFamily="18" charset="0"/>
              </a:rPr>
              <a:t> =</a:t>
            </a:r>
            <a:r>
              <a:rPr lang="el-GR" altLang="el-GR" sz="2800" b="1">
                <a:solidFill>
                  <a:srgbClr val="FFFF66"/>
                </a:solidFill>
                <a:cs typeface="Times New Roman" panose="02020603050405020304" pitchFamily="18" charset="0"/>
              </a:rPr>
              <a:t> </a:t>
            </a:r>
            <a:r>
              <a:rPr lang="en-GB" altLang="el-GR" sz="2800" b="1">
                <a:solidFill>
                  <a:srgbClr val="FFFF66"/>
                </a:solidFill>
                <a:cs typeface="Times New Roman" panose="02020603050405020304" pitchFamily="18" charset="0"/>
              </a:rPr>
              <a:t>μόνο εγώ</a:t>
            </a:r>
          </a:p>
          <a:p>
            <a:pPr>
              <a:lnSpc>
                <a:spcPct val="100000"/>
              </a:lnSpc>
              <a:spcBef>
                <a:spcPct val="0"/>
              </a:spcBef>
              <a:buClr>
                <a:srgbClr val="FFFFFF"/>
              </a:buClr>
              <a:buSzPct val="100000"/>
              <a:buFont typeface="Garamond" panose="02020404030301010803" pitchFamily="18" charset="0"/>
              <a:buChar char="•"/>
            </a:pPr>
            <a:r>
              <a:rPr lang="en-GB" altLang="el-GR" sz="2800" b="1" i="1">
                <a:solidFill>
                  <a:srgbClr val="FFFF66"/>
                </a:solidFill>
                <a:cs typeface="Times New Roman" panose="02020603050405020304" pitchFamily="18" charset="0"/>
              </a:rPr>
              <a:t>λευκό</a:t>
            </a:r>
            <a:r>
              <a:rPr lang="en-GB" altLang="el-GR" sz="2800" b="1">
                <a:solidFill>
                  <a:srgbClr val="FFFF66"/>
                </a:solidFill>
                <a:cs typeface="Times New Roman" panose="02020603050405020304" pitchFamily="18" charset="0"/>
              </a:rPr>
              <a:t> =</a:t>
            </a:r>
            <a:r>
              <a:rPr lang="el-GR" altLang="el-GR" sz="2800" b="1">
                <a:solidFill>
                  <a:srgbClr val="FFFF66"/>
                </a:solidFill>
                <a:cs typeface="Times New Roman" panose="02020603050405020304" pitchFamily="18" charset="0"/>
              </a:rPr>
              <a:t> </a:t>
            </a:r>
            <a:r>
              <a:rPr lang="en-GB" altLang="el-GR" sz="2800" b="1">
                <a:solidFill>
                  <a:srgbClr val="FFFF66"/>
                </a:solidFill>
                <a:cs typeface="Times New Roman" panose="02020603050405020304" pitchFamily="18" charset="0"/>
              </a:rPr>
              <a:t>χιόνι</a:t>
            </a:r>
            <a:r>
              <a:rPr lang="el-GR" altLang="el-GR" sz="2800" b="1">
                <a:solidFill>
                  <a:srgbClr val="FFFF66"/>
                </a:solidFill>
                <a:cs typeface="Times New Roman" panose="02020603050405020304" pitchFamily="18" charset="0"/>
              </a:rPr>
              <a:t>,</a:t>
            </a:r>
            <a:r>
              <a:rPr lang="en-GB" altLang="el-GR" sz="2800" b="1">
                <a:solidFill>
                  <a:srgbClr val="FFFF66"/>
                </a:solidFill>
                <a:cs typeface="Times New Roman" panose="02020603050405020304" pitchFamily="18" charset="0"/>
              </a:rPr>
              <a:t> όχι χαρτί</a:t>
            </a:r>
          </a:p>
          <a:p>
            <a:pPr>
              <a:lnSpc>
                <a:spcPct val="100000"/>
              </a:lnSpc>
              <a:spcBef>
                <a:spcPct val="0"/>
              </a:spcBef>
              <a:buClr>
                <a:srgbClr val="FFFFFF"/>
              </a:buClr>
              <a:buSzPct val="100000"/>
              <a:buFont typeface="Times New Roman" panose="02020603050405020304" pitchFamily="18" charset="0"/>
              <a:buChar char="•"/>
            </a:pPr>
            <a:r>
              <a:rPr lang="en-GB" altLang="el-GR" sz="2800" b="1" i="1">
                <a:solidFill>
                  <a:srgbClr val="FFFF66"/>
                </a:solidFill>
              </a:rPr>
              <a:t>πετραδάκι  </a:t>
            </a:r>
            <a:r>
              <a:rPr lang="en-GB" altLang="el-GR" sz="2800">
                <a:solidFill>
                  <a:srgbClr val="FFFF66"/>
                </a:solidFill>
              </a:rPr>
              <a:t>=</a:t>
            </a:r>
            <a:r>
              <a:rPr lang="en-GB" altLang="el-GR" sz="2800" b="1" i="1">
                <a:solidFill>
                  <a:srgbClr val="FFFF66"/>
                </a:solidFill>
              </a:rPr>
              <a:t> </a:t>
            </a:r>
            <a:r>
              <a:rPr lang="en-GB" altLang="el-GR" sz="2800" b="1">
                <a:solidFill>
                  <a:srgbClr val="FFFF66"/>
                </a:solidFill>
              </a:rPr>
              <a:t>ό,τι πετάμε στη θάλασσα, όχι κάτω στο δρόμο</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9AF333F-E403-4141-A70F-1B58C28E7F2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37</a:t>
            </a:fld>
            <a:endParaRPr lang="en-GB" altLang="el-GR" sz="1200" smtClean="0">
              <a:latin typeface="Arial" panose="020B0604020202020204" pitchFamily="34" charset="0"/>
            </a:endParaRPr>
          </a:p>
        </p:txBody>
      </p:sp>
      <p:sp>
        <p:nvSpPr>
          <p:cNvPr id="97283" name="Text Box 1"/>
          <p:cNvSpPr txBox="1">
            <a:spLocks noChangeArrowheads="1"/>
          </p:cNvSpPr>
          <p:nvPr/>
        </p:nvSpPr>
        <p:spPr bwMode="auto">
          <a:xfrm>
            <a:off x="0" y="260350"/>
            <a:ext cx="8893175" cy="457200"/>
          </a:xfrm>
          <a:prstGeom prst="rect">
            <a:avLst/>
          </a:prstGeom>
          <a:solidFill>
            <a:srgbClr val="DDDDDD"/>
          </a:solidFill>
          <a:ln>
            <a:noFill/>
          </a:ln>
          <a:effectLst>
            <a:outerShdw dist="17819" dir="2700000" algn="ctr" rotWithShape="0">
              <a:srgbClr val="848484"/>
            </a:outerShdw>
          </a:effectLst>
          <a:extLs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382588" indent="-382588">
              <a:lnSpc>
                <a:spcPct val="98000"/>
              </a:lnSpc>
              <a:spcBef>
                <a:spcPts val="800"/>
              </a:spcBef>
              <a:buClr>
                <a:srgbClr val="FFCC0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382588" algn="l"/>
                <a:tab pos="1296988" algn="l"/>
                <a:tab pos="2211388" algn="l"/>
                <a:tab pos="3125788" algn="l"/>
                <a:tab pos="4040188" algn="l"/>
                <a:tab pos="4954588" algn="l"/>
                <a:tab pos="5868988" algn="l"/>
                <a:tab pos="6783388" algn="l"/>
                <a:tab pos="7697788" algn="l"/>
                <a:tab pos="8612188" algn="l"/>
                <a:tab pos="9526588" algn="l"/>
                <a:tab pos="10440988" algn="l"/>
              </a:tabLst>
              <a:defRPr sz="2000">
                <a:solidFill>
                  <a:srgbClr val="FFFFFF"/>
                </a:solidFill>
                <a:latin typeface="Garamond" panose="02020404030301010803" pitchFamily="18" charset="0"/>
              </a:defRPr>
            </a:lvl9pPr>
          </a:lstStyle>
          <a:p>
            <a:pPr algn="ctr" eaLnBrk="1" hangingPunct="1">
              <a:lnSpc>
                <a:spcPct val="100000"/>
              </a:lnSpc>
              <a:spcBef>
                <a:spcPts val="1500"/>
              </a:spcBef>
              <a:buClr>
                <a:srgbClr val="003366"/>
              </a:buClr>
              <a:buSzPct val="100000"/>
              <a:buFont typeface="Webdings" panose="05030102010509060703" pitchFamily="18" charset="2"/>
              <a:buNone/>
            </a:pPr>
            <a:r>
              <a:rPr lang="el-GR" altLang="el-GR" sz="2400" b="1">
                <a:solidFill>
                  <a:srgbClr val="003366"/>
                </a:solidFill>
                <a:latin typeface="Georgia" panose="02040502050405020303" pitchFamily="18" charset="0"/>
              </a:rPr>
              <a:t>3</a:t>
            </a:r>
            <a:r>
              <a:rPr lang="en-GB" altLang="el-GR" sz="2400" b="1">
                <a:solidFill>
                  <a:srgbClr val="003366"/>
                </a:solidFill>
                <a:latin typeface="Georgia" panose="02040502050405020303" pitchFamily="18" charset="0"/>
              </a:rPr>
              <a:t>. Επεκτάσεις/Υπεργενικεύσεις φάσματος αναφοράς</a:t>
            </a:r>
          </a:p>
        </p:txBody>
      </p:sp>
      <p:sp>
        <p:nvSpPr>
          <p:cNvPr id="97284" name="Rectangle 2"/>
          <p:cNvSpPr>
            <a:spLocks noChangeArrowheads="1"/>
          </p:cNvSpPr>
          <p:nvPr/>
        </p:nvSpPr>
        <p:spPr bwMode="auto">
          <a:xfrm>
            <a:off x="228600" y="1295400"/>
            <a:ext cx="86868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90000"/>
              </a:lnSpc>
              <a:spcBef>
                <a:spcPct val="0"/>
              </a:spcBef>
              <a:buClr>
                <a:srgbClr val="003399"/>
              </a:buClr>
              <a:buSzPct val="100000"/>
              <a:buFont typeface="Georgia" panose="02040502050405020303" pitchFamily="18" charset="0"/>
              <a:buNone/>
            </a:pPr>
            <a:r>
              <a:rPr lang="en-GB" altLang="el-GR" sz="2400" b="1">
                <a:solidFill>
                  <a:srgbClr val="003399"/>
                </a:solidFill>
                <a:latin typeface="Georgia" panose="02040502050405020303" pitchFamily="18" charset="0"/>
              </a:rPr>
              <a:t> </a:t>
            </a:r>
          </a:p>
        </p:txBody>
      </p:sp>
      <p:sp>
        <p:nvSpPr>
          <p:cNvPr id="97285" name="Rectangle 3"/>
          <p:cNvSpPr>
            <a:spLocks noChangeArrowheads="1"/>
          </p:cNvSpPr>
          <p:nvPr/>
        </p:nvSpPr>
        <p:spPr bwMode="auto">
          <a:xfrm>
            <a:off x="0" y="908050"/>
            <a:ext cx="9144000" cy="514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indent="439738">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indent="439738">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indent="-439738">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Georgia" panose="02040502050405020303" pitchFamily="18" charset="0"/>
              <a:buNone/>
            </a:pPr>
            <a:r>
              <a:rPr lang="en-GB" altLang="el-GR" sz="2800">
                <a:latin typeface="Georgia" panose="02040502050405020303" pitchFamily="18" charset="0"/>
              </a:rPr>
              <a:t>Δείχνουν ότι τα παιδιά έχουν μάθει ότι οι λέξεις συνιστούν πάντα γενικ</a:t>
            </a:r>
            <a:r>
              <a:rPr lang="el-GR" altLang="el-GR" sz="2800">
                <a:latin typeface="Georgia" panose="02040502050405020303" pitchFamily="18" charset="0"/>
              </a:rPr>
              <a:t>εύσεις,  δηλ. ανάδειξη </a:t>
            </a:r>
            <a:r>
              <a:rPr lang="en-GB" altLang="el-GR" sz="2800">
                <a:latin typeface="Georgia" panose="02040502050405020303" pitchFamily="18" charset="0"/>
              </a:rPr>
              <a:t>κάποια</a:t>
            </a:r>
            <a:r>
              <a:rPr lang="el-GR" altLang="el-GR" sz="2800">
                <a:latin typeface="Georgia" panose="02040502050405020303" pitchFamily="18" charset="0"/>
              </a:rPr>
              <a:t>ς</a:t>
            </a:r>
            <a:r>
              <a:rPr lang="en-GB" altLang="el-GR" sz="2800">
                <a:latin typeface="Georgia" panose="02040502050405020303" pitchFamily="18" charset="0"/>
              </a:rPr>
              <a:t> ομοιότητα</a:t>
            </a:r>
            <a:r>
              <a:rPr lang="el-GR" altLang="el-GR" sz="2800">
                <a:latin typeface="Georgia" panose="02040502050405020303" pitchFamily="18" charset="0"/>
              </a:rPr>
              <a:t>ς των φαινομένων αναφοράς</a:t>
            </a:r>
            <a:r>
              <a:rPr lang="en-GB" altLang="el-GR" sz="2800">
                <a:latin typeface="Georgia" panose="02040502050405020303" pitchFamily="18" charset="0"/>
              </a:rPr>
              <a:t>, </a:t>
            </a:r>
            <a:r>
              <a:rPr lang="el-GR" altLang="el-GR" sz="2800">
                <a:latin typeface="Georgia" panose="02040502050405020303" pitchFamily="18" charset="0"/>
              </a:rPr>
              <a:t> </a:t>
            </a:r>
            <a:r>
              <a:rPr lang="en-GB" altLang="el-GR" sz="2800">
                <a:latin typeface="Georgia" panose="02040502050405020303" pitchFamily="18" charset="0"/>
              </a:rPr>
              <a:t>αλλά δεν ξέρουν πο</a:t>
            </a:r>
            <a:r>
              <a:rPr lang="en-GB" altLang="el-GR" sz="2800">
                <a:latin typeface="Arial" panose="020B0604020202020204" pitchFamily="34" charset="0"/>
              </a:rPr>
              <a:t>ύ</a:t>
            </a:r>
            <a:r>
              <a:rPr lang="en-GB" altLang="el-GR" sz="2800">
                <a:latin typeface="Georgia" panose="02040502050405020303" pitchFamily="18" charset="0"/>
              </a:rPr>
              <a:t> ακριβώς σταματά το όριο αναφοράς. Π.χ. </a:t>
            </a:r>
            <a:endParaRPr lang="el-GR" altLang="el-GR" sz="2800">
              <a:latin typeface="Georgia" panose="02040502050405020303" pitchFamily="18" charset="0"/>
            </a:endParaRPr>
          </a:p>
          <a:p>
            <a:pPr lvl="1" eaLnBrk="1" hangingPunct="1">
              <a:lnSpc>
                <a:spcPct val="10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Georgia" panose="02040502050405020303" pitchFamily="18" charset="0"/>
                <a:cs typeface="Times New Roman" panose="02020603050405020304" pitchFamily="18" charset="0"/>
              </a:rPr>
              <a:t>μαμά</a:t>
            </a:r>
            <a:r>
              <a:rPr lang="en-GB" altLang="el-GR" sz="2400">
                <a:solidFill>
                  <a:srgbClr val="FFFF66"/>
                </a:solidFill>
                <a:latin typeface="Georgia" panose="02040502050405020303" pitchFamily="18" charset="0"/>
                <a:cs typeface="Times New Roman" panose="02020603050405020304" pitchFamily="18" charset="0"/>
              </a:rPr>
              <a:t> =</a:t>
            </a:r>
            <a:r>
              <a:rPr lang="el-GR" altLang="el-GR" sz="2400">
                <a:solidFill>
                  <a:srgbClr val="FFFF66"/>
                </a:solidFill>
                <a:latin typeface="Georgia" panose="02040502050405020303" pitchFamily="18" charset="0"/>
                <a:cs typeface="Times New Roman" panose="02020603050405020304" pitchFamily="18" charset="0"/>
              </a:rPr>
              <a:t> </a:t>
            </a:r>
            <a:r>
              <a:rPr lang="en-GB" altLang="el-GR" sz="2400">
                <a:solidFill>
                  <a:schemeClr val="bg1"/>
                </a:solidFill>
                <a:latin typeface="Georgia" panose="02040502050405020303" pitchFamily="18" charset="0"/>
                <a:cs typeface="Times New Roman" panose="02020603050405020304" pitchFamily="18" charset="0"/>
              </a:rPr>
              <a:t>όλες οι γυναίκες</a:t>
            </a:r>
            <a:r>
              <a:rPr lang="en-GB" altLang="el-GR" sz="2400">
                <a:solidFill>
                  <a:schemeClr val="bg1"/>
                </a:solidFill>
                <a:latin typeface="Georgia" panose="02040502050405020303" pitchFamily="18" charset="0"/>
              </a:rPr>
              <a:t> </a:t>
            </a:r>
          </a:p>
          <a:p>
            <a:pPr lvl="2" eaLnBrk="1" hangingPunct="1">
              <a:lnSpc>
                <a:spcPct val="100000"/>
              </a:lnSpc>
              <a:spcBef>
                <a:spcPct val="0"/>
              </a:spcBef>
              <a:buClr>
                <a:srgbClr val="FFFFFF"/>
              </a:buClr>
              <a:buSzPct val="100000"/>
              <a:buFont typeface="Arial" panose="020B0604020202020204" pitchFamily="34" charset="0"/>
              <a:buChar char="•"/>
            </a:pPr>
            <a:r>
              <a:rPr lang="en-GB" altLang="el-GR" b="1" i="1">
                <a:solidFill>
                  <a:srgbClr val="FFFF66"/>
                </a:solidFill>
                <a:latin typeface="Georgia" panose="02040502050405020303" pitchFamily="18" charset="0"/>
                <a:cs typeface="Times New Roman" panose="02020603050405020304" pitchFamily="18" charset="0"/>
              </a:rPr>
              <a:t>μπάλα</a:t>
            </a:r>
            <a:r>
              <a:rPr lang="en-GB" altLang="el-GR" i="1">
                <a:solidFill>
                  <a:srgbClr val="FFFF66"/>
                </a:solidFill>
                <a:latin typeface="Georgia" panose="02040502050405020303" pitchFamily="18" charset="0"/>
                <a:cs typeface="Times New Roman" panose="02020603050405020304" pitchFamily="18" charset="0"/>
              </a:rPr>
              <a:t> </a:t>
            </a:r>
            <a:r>
              <a:rPr lang="en-GB" altLang="el-GR">
                <a:solidFill>
                  <a:srgbClr val="FFFF66"/>
                </a:solidFill>
                <a:latin typeface="Georgia" panose="02040502050405020303" pitchFamily="18" charset="0"/>
                <a:cs typeface="Times New Roman" panose="02020603050405020304" pitchFamily="18" charset="0"/>
              </a:rPr>
              <a:t>= </a:t>
            </a:r>
            <a:r>
              <a:rPr lang="en-GB" altLang="el-GR">
                <a:solidFill>
                  <a:schemeClr val="bg1"/>
                </a:solidFill>
                <a:latin typeface="Georgia" panose="02040502050405020303" pitchFamily="18" charset="0"/>
                <a:cs typeface="Times New Roman" panose="02020603050405020304" pitchFamily="18" charset="0"/>
              </a:rPr>
              <a:t>όλα τα στρογγυλά: πορτοκάλι, μήλο, φεγγάρι</a:t>
            </a:r>
            <a:r>
              <a:rPr lang="el-GR" altLang="el-GR">
                <a:solidFill>
                  <a:schemeClr val="bg1"/>
                </a:solidFill>
                <a:latin typeface="Georgia" panose="02040502050405020303" pitchFamily="18" charset="0"/>
                <a:cs typeface="Times New Roman" panose="02020603050405020304" pitchFamily="18" charset="0"/>
              </a:rPr>
              <a:t>...</a:t>
            </a:r>
            <a:endParaRPr lang="en-GB" altLang="el-GR">
              <a:solidFill>
                <a:schemeClr val="bg1"/>
              </a:solidFill>
              <a:latin typeface="Georgia" panose="02040502050405020303" pitchFamily="18" charset="0"/>
              <a:cs typeface="Times New Roman" panose="02020603050405020304" pitchFamily="18" charset="0"/>
            </a:endParaRPr>
          </a:p>
          <a:p>
            <a:pPr lvl="2" eaLnBrk="1" hangingPunct="1">
              <a:lnSpc>
                <a:spcPct val="100000"/>
              </a:lnSpc>
              <a:spcBef>
                <a:spcPct val="0"/>
              </a:spcBef>
              <a:buClr>
                <a:srgbClr val="FFFFFF"/>
              </a:buClr>
              <a:buSzPct val="100000"/>
              <a:buFont typeface="Arial" panose="020B0604020202020204" pitchFamily="34" charset="0"/>
              <a:buChar char="•"/>
            </a:pPr>
            <a:r>
              <a:rPr lang="en-GB" altLang="el-GR" b="1" i="1">
                <a:solidFill>
                  <a:srgbClr val="FFFF66"/>
                </a:solidFill>
                <a:latin typeface="Georgia" panose="02040502050405020303" pitchFamily="18" charset="0"/>
                <a:cs typeface="Times New Roman" panose="02020603050405020304" pitchFamily="18" charset="0"/>
              </a:rPr>
              <a:t>μύγα</a:t>
            </a:r>
            <a:r>
              <a:rPr lang="en-GB" altLang="el-GR" b="1">
                <a:solidFill>
                  <a:srgbClr val="FFFF66"/>
                </a:solidFill>
                <a:latin typeface="Georgia" panose="02040502050405020303" pitchFamily="18" charset="0"/>
                <a:cs typeface="Times New Roman" panose="02020603050405020304" pitchFamily="18" charset="0"/>
              </a:rPr>
              <a:t> </a:t>
            </a:r>
            <a:r>
              <a:rPr lang="en-GB" altLang="el-GR">
                <a:solidFill>
                  <a:srgbClr val="FFFF66"/>
                </a:solidFill>
                <a:latin typeface="Georgia" panose="02040502050405020303" pitchFamily="18" charset="0"/>
                <a:cs typeface="Times New Roman" panose="02020603050405020304" pitchFamily="18" charset="0"/>
              </a:rPr>
              <a:t>=</a:t>
            </a:r>
            <a:r>
              <a:rPr lang="el-GR" altLang="el-GR">
                <a:solidFill>
                  <a:srgbClr val="FFFF66"/>
                </a:solidFill>
                <a:latin typeface="Georgia" panose="02040502050405020303" pitchFamily="18" charset="0"/>
                <a:cs typeface="Times New Roman" panose="02020603050405020304" pitchFamily="18" charset="0"/>
              </a:rPr>
              <a:t> </a:t>
            </a:r>
            <a:r>
              <a:rPr lang="en-GB" altLang="el-GR">
                <a:solidFill>
                  <a:schemeClr val="bg1"/>
                </a:solidFill>
                <a:latin typeface="Georgia" panose="02040502050405020303" pitchFamily="18" charset="0"/>
                <a:cs typeface="Times New Roman" panose="02020603050405020304" pitchFamily="18" charset="0"/>
              </a:rPr>
              <a:t>πιτσιλιά, σκόνη, τρίμ</a:t>
            </a:r>
            <a:r>
              <a:rPr lang="el-GR" altLang="el-GR">
                <a:solidFill>
                  <a:schemeClr val="bg1"/>
                </a:solidFill>
                <a:latin typeface="Georgia" panose="02040502050405020303" pitchFamily="18" charset="0"/>
                <a:cs typeface="Times New Roman" panose="02020603050405020304" pitchFamily="18" charset="0"/>
              </a:rPr>
              <a:t>μ</a:t>
            </a:r>
            <a:r>
              <a:rPr lang="en-GB" altLang="el-GR">
                <a:solidFill>
                  <a:schemeClr val="bg1"/>
                </a:solidFill>
                <a:latin typeface="Georgia" panose="02040502050405020303" pitchFamily="18" charset="0"/>
                <a:cs typeface="Times New Roman" panose="02020603050405020304" pitchFamily="18" charset="0"/>
              </a:rPr>
              <a:t>ατα ψωμιού, δάχτυλα ποδιού</a:t>
            </a:r>
            <a:r>
              <a:rPr lang="en-GB" altLang="el-GR">
                <a:solidFill>
                  <a:schemeClr val="bg1"/>
                </a:solidFill>
                <a:latin typeface="Georgia" panose="02040502050405020303" pitchFamily="18" charset="0"/>
              </a:rPr>
              <a:t> </a:t>
            </a:r>
          </a:p>
          <a:p>
            <a:pPr lvl="2" eaLnBrk="1" hangingPunct="1">
              <a:lnSpc>
                <a:spcPct val="100000"/>
              </a:lnSpc>
              <a:spcBef>
                <a:spcPct val="0"/>
              </a:spcBef>
              <a:buClr>
                <a:srgbClr val="FFFFFF"/>
              </a:buClr>
              <a:buSzPct val="100000"/>
              <a:buFont typeface="Arial" panose="020B0604020202020204" pitchFamily="34" charset="0"/>
              <a:buChar char="•"/>
            </a:pPr>
            <a:r>
              <a:rPr lang="en-GB" altLang="el-GR" b="1" i="1">
                <a:solidFill>
                  <a:srgbClr val="FFFF66"/>
                </a:solidFill>
                <a:latin typeface="Georgia" panose="02040502050405020303" pitchFamily="18" charset="0"/>
                <a:cs typeface="Times New Roman" panose="02020603050405020304" pitchFamily="18" charset="0"/>
              </a:rPr>
              <a:t>κράνος</a:t>
            </a:r>
            <a:r>
              <a:rPr lang="en-GB" altLang="el-GR">
                <a:solidFill>
                  <a:srgbClr val="FFFF66"/>
                </a:solidFill>
                <a:latin typeface="Georgia" panose="02040502050405020303" pitchFamily="18" charset="0"/>
                <a:cs typeface="Times New Roman" panose="02020603050405020304" pitchFamily="18" charset="0"/>
              </a:rPr>
              <a:t> =</a:t>
            </a:r>
            <a:r>
              <a:rPr lang="el-GR" altLang="el-GR">
                <a:solidFill>
                  <a:srgbClr val="FFFF66"/>
                </a:solidFill>
                <a:latin typeface="Georgia" panose="02040502050405020303" pitchFamily="18" charset="0"/>
                <a:cs typeface="Times New Roman" panose="02020603050405020304" pitchFamily="18" charset="0"/>
              </a:rPr>
              <a:t> </a:t>
            </a:r>
            <a:r>
              <a:rPr lang="en-GB" altLang="el-GR">
                <a:solidFill>
                  <a:srgbClr val="FFFF66"/>
                </a:solidFill>
                <a:latin typeface="Georgia" panose="02040502050405020303" pitchFamily="18" charset="0"/>
                <a:cs typeface="Times New Roman" panose="02020603050405020304" pitchFamily="18" charset="0"/>
              </a:rPr>
              <a:t>ο</a:t>
            </a:r>
            <a:r>
              <a:rPr lang="en-GB" altLang="el-GR">
                <a:solidFill>
                  <a:schemeClr val="bg1"/>
                </a:solidFill>
                <a:latin typeface="Georgia" panose="02040502050405020303" pitchFamily="18" charset="0"/>
                <a:cs typeface="Times New Roman" panose="02020603050405020304" pitchFamily="18" charset="0"/>
              </a:rPr>
              <a:t>τιδήποτε στο κεφάλι ακόμη και εφημερίδα</a:t>
            </a:r>
            <a:r>
              <a:rPr lang="en-GB" altLang="el-GR">
                <a:solidFill>
                  <a:schemeClr val="bg1"/>
                </a:solidFill>
                <a:latin typeface="Georgia" panose="02040502050405020303" pitchFamily="18" charset="0"/>
              </a:rPr>
              <a:t> </a:t>
            </a:r>
          </a:p>
          <a:p>
            <a:pPr lvl="2" eaLnBrk="1" hangingPunct="1">
              <a:lnSpc>
                <a:spcPct val="100000"/>
              </a:lnSpc>
              <a:spcBef>
                <a:spcPct val="0"/>
              </a:spcBef>
              <a:buClr>
                <a:srgbClr val="FFFFFF"/>
              </a:buClr>
              <a:buSzPct val="100000"/>
              <a:buFont typeface="Arial" panose="020B0604020202020204" pitchFamily="34" charset="0"/>
              <a:buChar char="•"/>
            </a:pPr>
            <a:r>
              <a:rPr lang="el-GR" altLang="el-GR" b="1" i="1">
                <a:solidFill>
                  <a:srgbClr val="FFFF66"/>
                </a:solidFill>
                <a:latin typeface="Georgia" panose="02040502050405020303" pitchFamily="18" charset="0"/>
                <a:cs typeface="Times New Roman" panose="02020603050405020304" pitchFamily="18" charset="0"/>
              </a:rPr>
              <a:t>ρ</a:t>
            </a:r>
            <a:r>
              <a:rPr lang="en-GB" altLang="el-GR" b="1" i="1">
                <a:solidFill>
                  <a:srgbClr val="FFFF66"/>
                </a:solidFill>
                <a:latin typeface="Georgia" panose="02040502050405020303" pitchFamily="18" charset="0"/>
                <a:cs typeface="Times New Roman" panose="02020603050405020304" pitchFamily="18" charset="0"/>
              </a:rPr>
              <a:t>ολόι</a:t>
            </a:r>
            <a:r>
              <a:rPr lang="el-GR" altLang="el-GR" b="1" i="1">
                <a:solidFill>
                  <a:srgbClr val="FFFF66"/>
                </a:solidFill>
                <a:latin typeface="Georgia" panose="02040502050405020303" pitchFamily="18" charset="0"/>
                <a:cs typeface="Times New Roman" panose="02020603050405020304" pitchFamily="18" charset="0"/>
              </a:rPr>
              <a:t> </a:t>
            </a:r>
            <a:r>
              <a:rPr lang="en-GB" altLang="el-GR">
                <a:solidFill>
                  <a:schemeClr val="bg1"/>
                </a:solidFill>
                <a:latin typeface="Georgia" panose="02040502050405020303" pitchFamily="18" charset="0"/>
                <a:cs typeface="Times New Roman" panose="02020603050405020304" pitchFamily="18" charset="0"/>
              </a:rPr>
              <a:t>= ζυγαριά, κορδόνι σε κουβαρίστρα, μετρητής ΔΕΗ</a:t>
            </a:r>
            <a:r>
              <a:rPr lang="el-GR" altLang="el-GR">
                <a:solidFill>
                  <a:schemeClr val="bg1"/>
                </a:solidFill>
                <a:latin typeface="Georgia" panose="02040502050405020303" pitchFamily="18" charset="0"/>
                <a:cs typeface="Times New Roman" panose="02020603050405020304" pitchFamily="18" charset="0"/>
              </a:rPr>
              <a:t>, θερμόμετρο/βαρόμετρο</a:t>
            </a:r>
            <a:r>
              <a:rPr lang="en-GB" altLang="el-GR">
                <a:solidFill>
                  <a:schemeClr val="bg1"/>
                </a:solidFill>
                <a:latin typeface="Georgia" panose="02040502050405020303" pitchFamily="18" charset="0"/>
              </a:rPr>
              <a:t> </a:t>
            </a:r>
          </a:p>
          <a:p>
            <a:pPr lvl="2" eaLnBrk="1" hangingPunct="1">
              <a:lnSpc>
                <a:spcPct val="100000"/>
              </a:lnSpc>
              <a:spcBef>
                <a:spcPct val="0"/>
              </a:spcBef>
              <a:buClr>
                <a:srgbClr val="FFFFFF"/>
              </a:buClr>
              <a:buSzPct val="100000"/>
              <a:buFont typeface="Arial" panose="020B0604020202020204" pitchFamily="34" charset="0"/>
              <a:buChar char="•"/>
            </a:pPr>
            <a:r>
              <a:rPr lang="en-GB" altLang="el-GR" b="1" i="1">
                <a:solidFill>
                  <a:srgbClr val="FFFF66"/>
                </a:solidFill>
                <a:latin typeface="Georgia" panose="02040502050405020303" pitchFamily="18" charset="0"/>
              </a:rPr>
              <a:t>κυρία Μάρω</a:t>
            </a:r>
            <a:r>
              <a:rPr lang="en-GB" altLang="el-GR" b="1">
                <a:solidFill>
                  <a:srgbClr val="FFFF66"/>
                </a:solidFill>
                <a:latin typeface="Georgia" panose="02040502050405020303" pitchFamily="18" charset="0"/>
              </a:rPr>
              <a:t> </a:t>
            </a:r>
            <a:r>
              <a:rPr lang="en-GB" altLang="el-GR">
                <a:solidFill>
                  <a:srgbClr val="FFFF66"/>
                </a:solidFill>
                <a:latin typeface="Georgia" panose="02040502050405020303" pitchFamily="18" charset="0"/>
              </a:rPr>
              <a:t>= </a:t>
            </a:r>
            <a:r>
              <a:rPr lang="en-GB" altLang="el-GR">
                <a:solidFill>
                  <a:schemeClr val="bg1"/>
                </a:solidFill>
                <a:latin typeface="Georgia" panose="02040502050405020303" pitchFamily="18" charset="0"/>
              </a:rPr>
              <a:t>μαμά (γιατί έτσι έχει ακούσει άλλα παιδιά να τη</a:t>
            </a:r>
            <a:r>
              <a:rPr lang="el-GR" altLang="el-GR">
                <a:solidFill>
                  <a:schemeClr val="bg1"/>
                </a:solidFill>
                <a:latin typeface="Georgia" panose="02040502050405020303" pitchFamily="18" charset="0"/>
              </a:rPr>
              <a:t> </a:t>
            </a:r>
            <a:r>
              <a:rPr lang="en-GB" altLang="el-GR">
                <a:solidFill>
                  <a:schemeClr val="bg1"/>
                </a:solidFill>
                <a:latin typeface="Georgia" panose="02040502050405020303" pitchFamily="18" charset="0"/>
              </a:rPr>
              <a:t>φωνάζουν και κρίνει σωστό να χρησιμοποιήσει όταν είναι μαζί τους, κρατώντας το </a:t>
            </a:r>
            <a:r>
              <a:rPr lang="en-GB" altLang="el-GR" i="1">
                <a:solidFill>
                  <a:schemeClr val="bg1"/>
                </a:solidFill>
                <a:latin typeface="Georgia" panose="02040502050405020303" pitchFamily="18" charset="0"/>
              </a:rPr>
              <a:t>μαμά</a:t>
            </a:r>
            <a:r>
              <a:rPr lang="en-GB" altLang="el-GR">
                <a:solidFill>
                  <a:schemeClr val="bg1"/>
                </a:solidFill>
                <a:latin typeface="Georgia" panose="02040502050405020303" pitchFamily="18" charset="0"/>
              </a:rPr>
              <a:t> για άλλες περιστάσεις)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25172177-1E3E-4F3A-9446-D7FE2F5E59D0}"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38</a:t>
            </a:fld>
            <a:endParaRPr lang="en-GB" altLang="el-GR" sz="1200" smtClean="0">
              <a:latin typeface="Arial" panose="020B0604020202020204" pitchFamily="34" charset="0"/>
            </a:endParaRPr>
          </a:p>
        </p:txBody>
      </p:sp>
      <p:sp>
        <p:nvSpPr>
          <p:cNvPr id="37889" name="Rectangle 1"/>
          <p:cNvSpPr>
            <a:spLocks noGrp="1" noChangeArrowheads="1"/>
          </p:cNvSpPr>
          <p:nvPr>
            <p:ph type="title"/>
          </p:nvPr>
        </p:nvSpPr>
        <p:spPr>
          <a:xfrm>
            <a:off x="457200" y="274638"/>
            <a:ext cx="8229600" cy="850900"/>
          </a:xfrm>
        </p:spPr>
        <p:txBody>
          <a:bodyPr/>
          <a:lstStyle/>
          <a:p>
            <a:pP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u="sng" dirty="0" err="1" smtClean="0">
                <a:solidFill>
                  <a:srgbClr val="FFFF66"/>
                </a:solidFill>
              </a:rPr>
              <a:t>Επεκτάσεις</a:t>
            </a:r>
            <a:r>
              <a:rPr lang="en-GB" sz="3200" u="sng" dirty="0" smtClean="0">
                <a:solidFill>
                  <a:srgbClr val="FFFF66"/>
                </a:solidFill>
              </a:rPr>
              <a:t> </a:t>
            </a:r>
            <a:r>
              <a:rPr lang="en-GB" sz="3200" u="sng" dirty="0" err="1" smtClean="0">
                <a:solidFill>
                  <a:srgbClr val="FFFF66"/>
                </a:solidFill>
              </a:rPr>
              <a:t>ποικίλων</a:t>
            </a:r>
            <a:r>
              <a:rPr lang="en-GB" sz="3200" u="sng" dirty="0" smtClean="0">
                <a:solidFill>
                  <a:srgbClr val="FFFF66"/>
                </a:solidFill>
              </a:rPr>
              <a:t> </a:t>
            </a:r>
            <a:r>
              <a:rPr lang="en-GB" sz="3200" u="sng" dirty="0" err="1" smtClean="0">
                <a:solidFill>
                  <a:srgbClr val="FFFF66"/>
                </a:solidFill>
              </a:rPr>
              <a:t>ειδών</a:t>
            </a:r>
            <a:r>
              <a:rPr lang="en-GB" sz="3200" dirty="0" smtClean="0">
                <a:solidFill>
                  <a:srgbClr val="FFFF66"/>
                </a:solidFill>
              </a:rPr>
              <a:t>:</a:t>
            </a:r>
            <a:r>
              <a:rPr lang="el-GR" sz="2800" dirty="0" smtClean="0"/>
              <a:t/>
            </a:r>
            <a:br>
              <a:rPr lang="el-GR" sz="2800" dirty="0" smtClean="0"/>
            </a:br>
            <a:endParaRPr lang="en-GB" sz="2800" dirty="0" smtClean="0"/>
          </a:p>
        </p:txBody>
      </p:sp>
      <p:sp>
        <p:nvSpPr>
          <p:cNvPr id="37890" name="Rectangle 2"/>
          <p:cNvSpPr>
            <a:spLocks noGrp="1" noChangeArrowheads="1"/>
          </p:cNvSpPr>
          <p:nvPr>
            <p:ph type="body" idx="1"/>
          </p:nvPr>
        </p:nvSpPr>
        <p:spPr>
          <a:xfrm>
            <a:off x="0" y="1125538"/>
            <a:ext cx="9144000" cy="5543550"/>
          </a:xfrm>
        </p:spPr>
        <p:txBody>
          <a:bodyPr/>
          <a:lstStyle/>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u="sng" dirty="0" err="1" smtClean="0">
                <a:solidFill>
                  <a:srgbClr val="99FF99"/>
                </a:solidFill>
              </a:rPr>
              <a:t>Όχι</a:t>
            </a:r>
            <a:r>
              <a:rPr lang="en-GB" sz="3000" b="1" u="sng" dirty="0" smtClean="0">
                <a:solidFill>
                  <a:srgbClr val="99FF99"/>
                </a:solidFill>
              </a:rPr>
              <a:t> </a:t>
            </a:r>
            <a:r>
              <a:rPr lang="en-GB" sz="3000" b="1" u="sng" dirty="0" err="1" smtClean="0">
                <a:solidFill>
                  <a:srgbClr val="99FF99"/>
                </a:solidFill>
              </a:rPr>
              <a:t>πάντα</a:t>
            </a:r>
            <a:r>
              <a:rPr lang="en-GB" sz="3000" b="1" u="sng" dirty="0" smtClean="0">
                <a:solidFill>
                  <a:srgbClr val="99FF99"/>
                </a:solidFill>
              </a:rPr>
              <a:t> </a:t>
            </a:r>
            <a:r>
              <a:rPr lang="en-GB" sz="3000" b="1" u="sng" dirty="0" err="1" smtClean="0">
                <a:solidFill>
                  <a:srgbClr val="99FF99"/>
                </a:solidFill>
              </a:rPr>
              <a:t>ένα</a:t>
            </a:r>
            <a:r>
              <a:rPr lang="en-GB" sz="3000" b="1" u="sng" dirty="0" smtClean="0">
                <a:solidFill>
                  <a:srgbClr val="99FF99"/>
                </a:solidFill>
              </a:rPr>
              <a:t> </a:t>
            </a:r>
            <a:r>
              <a:rPr lang="en-GB" sz="3000" b="1" u="sng" dirty="0" err="1" smtClean="0">
                <a:solidFill>
                  <a:srgbClr val="99FF99"/>
                </a:solidFill>
              </a:rPr>
              <a:t>απόλυτα</a:t>
            </a:r>
            <a:r>
              <a:rPr lang="en-GB" sz="3000" b="1" u="sng" dirty="0" smtClean="0">
                <a:solidFill>
                  <a:srgbClr val="99FF99"/>
                </a:solidFill>
              </a:rPr>
              <a:t> </a:t>
            </a:r>
            <a:r>
              <a:rPr lang="en-GB" sz="3000" b="1" u="sng" dirty="0" err="1" smtClean="0">
                <a:solidFill>
                  <a:srgbClr val="99FF99"/>
                </a:solidFill>
              </a:rPr>
              <a:t>κοινό</a:t>
            </a:r>
            <a:r>
              <a:rPr lang="en-GB" sz="3000" b="1" u="sng" dirty="0" smtClean="0">
                <a:solidFill>
                  <a:srgbClr val="99FF99"/>
                </a:solidFill>
              </a:rPr>
              <a:t> </a:t>
            </a:r>
            <a:r>
              <a:rPr lang="en-GB" sz="3000" b="1" u="sng" dirty="0" err="1" smtClean="0">
                <a:solidFill>
                  <a:srgbClr val="99FF99"/>
                </a:solidFill>
              </a:rPr>
              <a:t>στοιχείο</a:t>
            </a:r>
            <a:r>
              <a:rPr lang="en-GB" sz="3000" b="1" u="sng" dirty="0" smtClean="0">
                <a:solidFill>
                  <a:srgbClr val="99FF99"/>
                </a:solidFill>
              </a:rPr>
              <a:t> </a:t>
            </a:r>
            <a:r>
              <a:rPr lang="en-GB" sz="3000" b="1" u="sng" dirty="0" err="1" smtClean="0">
                <a:solidFill>
                  <a:srgbClr val="99FF99"/>
                </a:solidFill>
              </a:rPr>
              <a:t>σε</a:t>
            </a:r>
            <a:r>
              <a:rPr lang="en-GB" sz="3000" b="1" u="sng" dirty="0" smtClean="0">
                <a:solidFill>
                  <a:srgbClr val="99FF99"/>
                </a:solidFill>
              </a:rPr>
              <a:t> </a:t>
            </a:r>
            <a:r>
              <a:rPr lang="en-GB" sz="3000" b="1" u="sng" dirty="0" err="1" smtClean="0">
                <a:solidFill>
                  <a:srgbClr val="99FF99"/>
                </a:solidFill>
              </a:rPr>
              <a:t>όλες</a:t>
            </a:r>
            <a:r>
              <a:rPr lang="en-GB" sz="3000" b="1" u="sng" dirty="0" smtClean="0">
                <a:solidFill>
                  <a:srgbClr val="99FF99"/>
                </a:solidFill>
              </a:rPr>
              <a:t> </a:t>
            </a:r>
            <a:r>
              <a:rPr lang="en-GB" sz="3000" b="1" u="sng" dirty="0" err="1" smtClean="0">
                <a:solidFill>
                  <a:srgbClr val="99FF99"/>
                </a:solidFill>
              </a:rPr>
              <a:t>τις</a:t>
            </a:r>
            <a:r>
              <a:rPr lang="en-GB" sz="3000" b="1" u="sng" dirty="0" smtClean="0">
                <a:solidFill>
                  <a:srgbClr val="99FF99"/>
                </a:solidFill>
              </a:rPr>
              <a:t> </a:t>
            </a:r>
            <a:r>
              <a:rPr lang="en-GB" sz="3000" b="1" u="sng" dirty="0" err="1" smtClean="0">
                <a:solidFill>
                  <a:srgbClr val="99FF99"/>
                </a:solidFill>
              </a:rPr>
              <a:t>χρήσεις</a:t>
            </a:r>
            <a:r>
              <a:rPr lang="en-GB" sz="3000" b="1" u="sng" dirty="0" smtClean="0">
                <a:solidFill>
                  <a:srgbClr val="99FF99"/>
                </a:solidFill>
              </a:rPr>
              <a:t>, </a:t>
            </a: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u="sng" dirty="0" err="1" smtClean="0">
                <a:solidFill>
                  <a:srgbClr val="99FF99"/>
                </a:solidFill>
              </a:rPr>
              <a:t>αλλά</a:t>
            </a:r>
            <a:r>
              <a:rPr lang="en-GB" sz="3000" b="1" u="sng" dirty="0" smtClean="0">
                <a:solidFill>
                  <a:srgbClr val="99FF99"/>
                </a:solidFill>
              </a:rPr>
              <a:t> </a:t>
            </a:r>
            <a:r>
              <a:rPr lang="en-GB" sz="3000" b="1" u="sng" dirty="0" err="1" smtClean="0">
                <a:solidFill>
                  <a:srgbClr val="99FF99"/>
                </a:solidFill>
              </a:rPr>
              <a:t>συμπλέγματα</a:t>
            </a:r>
            <a:r>
              <a:rPr lang="en-GB" sz="3000" b="1" u="sng" dirty="0" smtClean="0">
                <a:solidFill>
                  <a:srgbClr val="99FF99"/>
                </a:solidFill>
              </a:rPr>
              <a:t> </a:t>
            </a:r>
            <a:r>
              <a:rPr lang="el-GR" sz="3000" b="1" u="sng" dirty="0" smtClean="0">
                <a:solidFill>
                  <a:srgbClr val="99FF99"/>
                </a:solidFill>
              </a:rPr>
              <a:t>«</a:t>
            </a:r>
            <a:r>
              <a:rPr lang="en-GB" sz="3000" b="1" u="sng" dirty="0" err="1" smtClean="0">
                <a:solidFill>
                  <a:srgbClr val="99FF99"/>
                </a:solidFill>
              </a:rPr>
              <a:t>αλυσιδωτά</a:t>
            </a:r>
            <a:r>
              <a:rPr lang="el-GR" sz="3000" b="1" u="sng" dirty="0" smtClean="0">
                <a:solidFill>
                  <a:srgbClr val="99FF99"/>
                </a:solidFill>
              </a:rPr>
              <a:t>»</a:t>
            </a:r>
            <a:r>
              <a:rPr lang="en-GB" sz="3000" b="1" dirty="0" smtClean="0">
                <a:solidFill>
                  <a:srgbClr val="99FF99"/>
                </a:solidFill>
              </a:rPr>
              <a:t> </a:t>
            </a:r>
            <a:r>
              <a:rPr lang="en-GB" sz="3000" b="1" dirty="0" smtClean="0"/>
              <a:t>(</a:t>
            </a:r>
            <a:r>
              <a:rPr lang="en-GB" sz="3000" b="1" dirty="0" err="1" smtClean="0"/>
              <a:t>Βυγκότσκι</a:t>
            </a:r>
            <a:r>
              <a:rPr lang="en-GB" sz="3000" b="1" dirty="0" smtClean="0"/>
              <a:t>), </a:t>
            </a:r>
            <a:r>
              <a:rPr lang="en-GB" sz="3000" b="1" dirty="0" err="1" smtClean="0"/>
              <a:t>π.χ</a:t>
            </a:r>
            <a:r>
              <a:rPr lang="en-GB" sz="3000" b="1" dirty="0" smtClean="0"/>
              <a:t>.</a:t>
            </a:r>
          </a:p>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000" b="1" i="1" dirty="0" smtClean="0">
                <a:solidFill>
                  <a:srgbClr val="FFFF66"/>
                </a:solidFill>
              </a:rPr>
              <a:t>κ</a:t>
            </a:r>
            <a:r>
              <a:rPr lang="en-GB" sz="3000" b="1" i="1" dirty="0" err="1" smtClean="0">
                <a:solidFill>
                  <a:srgbClr val="FFFF66"/>
                </a:solidFill>
              </a:rPr>
              <a:t>ουά</a:t>
            </a:r>
            <a:r>
              <a:rPr lang="en-GB" sz="3000" b="1" dirty="0" smtClean="0">
                <a:solidFill>
                  <a:srgbClr val="FFFF66"/>
                </a:solidFill>
              </a:rPr>
              <a:t> = </a:t>
            </a:r>
            <a:r>
              <a:rPr lang="en-GB" sz="3000" b="1" dirty="0" err="1" smtClean="0">
                <a:solidFill>
                  <a:srgbClr val="FFFF66"/>
                </a:solidFill>
              </a:rPr>
              <a:t>πάπια</a:t>
            </a:r>
            <a:r>
              <a:rPr lang="en-GB" sz="3000" b="1" dirty="0" smtClean="0">
                <a:solidFill>
                  <a:srgbClr val="FFFF66"/>
                </a:solidFill>
              </a:rPr>
              <a:t>, </a:t>
            </a:r>
            <a:r>
              <a:rPr lang="en-GB" sz="3000" b="1" dirty="0" err="1" smtClean="0">
                <a:solidFill>
                  <a:srgbClr val="FFFF66"/>
                </a:solidFill>
              </a:rPr>
              <a:t>γάλα</a:t>
            </a:r>
            <a:r>
              <a:rPr lang="en-GB" sz="3000" b="1" dirty="0" smtClean="0">
                <a:solidFill>
                  <a:srgbClr val="FFFF66"/>
                </a:solidFill>
              </a:rPr>
              <a:t>, </a:t>
            </a:r>
            <a:r>
              <a:rPr lang="en-GB" sz="3000" b="1" dirty="0" err="1" smtClean="0">
                <a:solidFill>
                  <a:srgbClr val="FFFF66"/>
                </a:solidFill>
              </a:rPr>
              <a:t>μάτια</a:t>
            </a:r>
            <a:r>
              <a:rPr lang="en-GB" sz="3000" b="1" dirty="0" smtClean="0">
                <a:solidFill>
                  <a:srgbClr val="FFFF66"/>
                </a:solidFill>
              </a:rPr>
              <a:t> </a:t>
            </a:r>
            <a:r>
              <a:rPr lang="en-GB" sz="3000" b="1" dirty="0" err="1" smtClean="0">
                <a:solidFill>
                  <a:srgbClr val="FFFF66"/>
                </a:solidFill>
              </a:rPr>
              <a:t>κούκλας</a:t>
            </a:r>
            <a:r>
              <a:rPr lang="en-GB" sz="3000" b="1" dirty="0" smtClean="0">
                <a:solidFill>
                  <a:srgbClr val="FFFF66"/>
                </a:solidFill>
              </a:rPr>
              <a:t>, </a:t>
            </a:r>
            <a:r>
              <a:rPr lang="en-GB" sz="3000" b="1" dirty="0" err="1" smtClean="0">
                <a:solidFill>
                  <a:srgbClr val="FFFF66"/>
                </a:solidFill>
              </a:rPr>
              <a:t>νόμισμα</a:t>
            </a:r>
            <a:endParaRPr lang="en-GB" sz="3000" b="1" dirty="0" smtClean="0">
              <a:solidFill>
                <a:srgbClr val="FFFF66"/>
              </a:solidFill>
            </a:endParaRPr>
          </a:p>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3000" b="1" i="1" dirty="0" smtClean="0">
                <a:solidFill>
                  <a:srgbClr val="FFFF66"/>
                </a:solidFill>
              </a:rPr>
              <a:t>m</a:t>
            </a:r>
            <a:r>
              <a:rPr lang="en-GB" sz="3000" b="1" i="1" dirty="0" err="1" smtClean="0">
                <a:solidFill>
                  <a:srgbClr val="FFFF66"/>
                </a:solidFill>
              </a:rPr>
              <a:t>oon</a:t>
            </a:r>
            <a:r>
              <a:rPr lang="en-GB" sz="3000" b="1" dirty="0" smtClean="0">
                <a:solidFill>
                  <a:srgbClr val="FFFF66"/>
                </a:solidFill>
              </a:rPr>
              <a:t> = </a:t>
            </a:r>
            <a:r>
              <a:rPr lang="en-GB" sz="3000" b="1" dirty="0" err="1" smtClean="0">
                <a:solidFill>
                  <a:srgbClr val="FFFF66"/>
                </a:solidFill>
              </a:rPr>
              <a:t>φεγγάρι</a:t>
            </a:r>
            <a:r>
              <a:rPr lang="en-GB" sz="3000" b="1" dirty="0" smtClean="0">
                <a:solidFill>
                  <a:srgbClr val="FFFF66"/>
                </a:solidFill>
              </a:rPr>
              <a:t>, </a:t>
            </a:r>
            <a:r>
              <a:rPr lang="en-GB" sz="3000" b="1" dirty="0" err="1" smtClean="0">
                <a:solidFill>
                  <a:srgbClr val="FFFF66"/>
                </a:solidFill>
              </a:rPr>
              <a:t>φέτα</a:t>
            </a:r>
            <a:r>
              <a:rPr lang="en-GB" sz="3000" b="1" dirty="0" smtClean="0">
                <a:solidFill>
                  <a:srgbClr val="FFFF66"/>
                </a:solidFill>
              </a:rPr>
              <a:t> </a:t>
            </a:r>
            <a:r>
              <a:rPr lang="en-GB" sz="3000" b="1" dirty="0" err="1" smtClean="0">
                <a:solidFill>
                  <a:srgbClr val="FFFF66"/>
                </a:solidFill>
              </a:rPr>
              <a:t>λεμονιού</a:t>
            </a:r>
            <a:r>
              <a:rPr lang="en-GB" sz="3000" b="1" dirty="0" smtClean="0">
                <a:solidFill>
                  <a:srgbClr val="FFFF66"/>
                </a:solidFill>
              </a:rPr>
              <a:t>, </a:t>
            </a:r>
            <a:r>
              <a:rPr lang="en-GB" sz="3000" b="1" dirty="0" err="1" smtClean="0">
                <a:solidFill>
                  <a:srgbClr val="FFFF66"/>
                </a:solidFill>
              </a:rPr>
              <a:t>κέρατα</a:t>
            </a:r>
            <a:r>
              <a:rPr lang="en-GB" sz="3000" b="1" dirty="0" smtClean="0">
                <a:solidFill>
                  <a:srgbClr val="FFFF66"/>
                </a:solidFill>
              </a:rPr>
              <a:t> </a:t>
            </a:r>
            <a:r>
              <a:rPr lang="en-GB" sz="3000" b="1" dirty="0" err="1" smtClean="0">
                <a:solidFill>
                  <a:srgbClr val="FFFF66"/>
                </a:solidFill>
              </a:rPr>
              <a:t>αγελάδας</a:t>
            </a:r>
            <a:r>
              <a:rPr lang="en-GB" sz="3000" b="1" dirty="0" smtClean="0">
                <a:solidFill>
                  <a:srgbClr val="FFFF66"/>
                </a:solidFill>
              </a:rPr>
              <a:t>, </a:t>
            </a:r>
            <a:r>
              <a:rPr lang="en-GB" sz="3000" b="1" dirty="0" err="1" smtClean="0">
                <a:solidFill>
                  <a:srgbClr val="FFFF66"/>
                </a:solidFill>
              </a:rPr>
              <a:t>χαρτί</a:t>
            </a:r>
            <a:r>
              <a:rPr lang="en-GB" sz="3000" b="1" dirty="0" smtClean="0">
                <a:solidFill>
                  <a:srgbClr val="FFFF66"/>
                </a:solidFill>
              </a:rPr>
              <a:t> </a:t>
            </a:r>
            <a:r>
              <a:rPr lang="en-GB" sz="3000" b="1" dirty="0" err="1" smtClean="0">
                <a:solidFill>
                  <a:srgbClr val="FFFF66"/>
                </a:solidFill>
              </a:rPr>
              <a:t>σε</a:t>
            </a:r>
            <a:r>
              <a:rPr lang="en-GB" sz="3000" b="1" dirty="0" smtClean="0">
                <a:solidFill>
                  <a:srgbClr val="FFFF66"/>
                </a:solidFill>
              </a:rPr>
              <a:t> </a:t>
            </a:r>
            <a:r>
              <a:rPr lang="en-GB" sz="3000" b="1" dirty="0" err="1" smtClean="0">
                <a:solidFill>
                  <a:srgbClr val="FFFF66"/>
                </a:solidFill>
              </a:rPr>
              <a:t>σχήμα</a:t>
            </a:r>
            <a:r>
              <a:rPr lang="en-GB" sz="3000" b="1" dirty="0" smtClean="0">
                <a:solidFill>
                  <a:srgbClr val="FFFF66"/>
                </a:solidFill>
              </a:rPr>
              <a:t> </a:t>
            </a:r>
            <a:r>
              <a:rPr lang="en-GB" sz="3000" b="1" dirty="0" err="1" smtClean="0">
                <a:solidFill>
                  <a:srgbClr val="FFFF66"/>
                </a:solidFill>
              </a:rPr>
              <a:t>μισοφέγγαρου</a:t>
            </a:r>
            <a:r>
              <a:rPr lang="en-GB" sz="3000" b="1" dirty="0" smtClean="0">
                <a:solidFill>
                  <a:srgbClr val="FFFF66"/>
                </a:solidFill>
              </a:rPr>
              <a:t>, </a:t>
            </a:r>
            <a:r>
              <a:rPr lang="en-GB" sz="3000" b="1" dirty="0" err="1" smtClean="0">
                <a:solidFill>
                  <a:srgbClr val="FFFF66"/>
                </a:solidFill>
              </a:rPr>
              <a:t>λαμπερό</a:t>
            </a:r>
            <a:r>
              <a:rPr lang="en-GB" sz="3000" b="1" dirty="0" smtClean="0">
                <a:solidFill>
                  <a:srgbClr val="FFFF66"/>
                </a:solidFill>
              </a:rPr>
              <a:t> </a:t>
            </a:r>
            <a:r>
              <a:rPr lang="en-GB" sz="3000" b="1" dirty="0" err="1" smtClean="0">
                <a:solidFill>
                  <a:srgbClr val="FFFF66"/>
                </a:solidFill>
              </a:rPr>
              <a:t>φύλλο</a:t>
            </a:r>
            <a:endParaRPr lang="en-GB" sz="3000" b="1" dirty="0" smtClean="0">
              <a:solidFill>
                <a:srgbClr val="FFFF66"/>
              </a:solidFill>
            </a:endParaRP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u="sng" dirty="0" err="1" smtClean="0">
                <a:solidFill>
                  <a:srgbClr val="99FF99"/>
                </a:solidFill>
              </a:rPr>
              <a:t>Φαίνονται</a:t>
            </a:r>
            <a:r>
              <a:rPr lang="en-GB" sz="3000" b="1" u="sng" dirty="0" smtClean="0">
                <a:solidFill>
                  <a:srgbClr val="99FF99"/>
                </a:solidFill>
              </a:rPr>
              <a:t> </a:t>
            </a:r>
            <a:r>
              <a:rPr lang="en-GB" sz="3000" b="1" u="sng" dirty="0" err="1" smtClean="0">
                <a:solidFill>
                  <a:srgbClr val="99FF99"/>
                </a:solidFill>
              </a:rPr>
              <a:t>προβληματικές</a:t>
            </a:r>
            <a:r>
              <a:rPr lang="en-GB" sz="3000" b="1" u="sng" dirty="0" smtClean="0">
                <a:solidFill>
                  <a:srgbClr val="99FF99"/>
                </a:solidFill>
              </a:rPr>
              <a:t> </a:t>
            </a:r>
            <a:endParaRPr lang="el-GR" sz="3000" b="1" u="sng" dirty="0" smtClean="0">
              <a:solidFill>
                <a:srgbClr val="99FF99"/>
              </a:solidFill>
            </a:endParaRP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u="sng" dirty="0" err="1" smtClean="0">
                <a:solidFill>
                  <a:srgbClr val="99FF99"/>
                </a:solidFill>
              </a:rPr>
              <a:t>αλλά</a:t>
            </a:r>
            <a:r>
              <a:rPr lang="en-GB" sz="3000" b="1" u="sng" dirty="0" smtClean="0">
                <a:solidFill>
                  <a:srgbClr val="99FF99"/>
                </a:solidFill>
              </a:rPr>
              <a:t> </a:t>
            </a:r>
            <a:r>
              <a:rPr lang="en-GB" sz="3000" b="1" u="sng" dirty="0" err="1" smtClean="0">
                <a:solidFill>
                  <a:srgbClr val="99FF99"/>
                </a:solidFill>
              </a:rPr>
              <a:t>αποδεικνύουν</a:t>
            </a:r>
            <a:r>
              <a:rPr lang="en-GB" sz="3000" b="1" u="sng" dirty="0" smtClean="0">
                <a:solidFill>
                  <a:srgbClr val="99FF99"/>
                </a:solidFill>
              </a:rPr>
              <a:t> </a:t>
            </a:r>
            <a:r>
              <a:rPr lang="en-GB" sz="3000" b="1" u="sng" dirty="0" err="1" smtClean="0">
                <a:solidFill>
                  <a:srgbClr val="99FF99"/>
                </a:solidFill>
              </a:rPr>
              <a:t>ταυτόχρονα</a:t>
            </a:r>
            <a:r>
              <a:rPr lang="en-GB" sz="3000" b="1" u="sng" dirty="0" smtClean="0">
                <a:solidFill>
                  <a:srgbClr val="99FF99"/>
                </a:solidFill>
              </a:rPr>
              <a:t> </a:t>
            </a:r>
            <a:endParaRPr lang="el-GR" sz="3000" b="1" u="sng" dirty="0" smtClean="0">
              <a:solidFill>
                <a:srgbClr val="99FF99"/>
              </a:solidFill>
            </a:endParaRP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u="sng" dirty="0" err="1" smtClean="0">
                <a:solidFill>
                  <a:srgbClr val="99FF99"/>
                </a:solidFill>
              </a:rPr>
              <a:t>ικανότητα</a:t>
            </a:r>
            <a:r>
              <a:rPr lang="en-GB" sz="3000" b="1" u="sng" dirty="0" smtClean="0">
                <a:solidFill>
                  <a:srgbClr val="99FF99"/>
                </a:solidFill>
              </a:rPr>
              <a:t> </a:t>
            </a:r>
            <a:r>
              <a:rPr lang="en-GB" sz="3000" b="1" u="sng" dirty="0" err="1" smtClean="0">
                <a:solidFill>
                  <a:srgbClr val="99FF99"/>
                </a:solidFill>
              </a:rPr>
              <a:t>του</a:t>
            </a:r>
            <a:r>
              <a:rPr lang="en-GB" sz="3000" b="1" u="sng" dirty="0" smtClean="0">
                <a:solidFill>
                  <a:srgbClr val="99FF99"/>
                </a:solidFill>
              </a:rPr>
              <a:t> </a:t>
            </a:r>
            <a:r>
              <a:rPr lang="en-GB" sz="3000" b="1" u="sng" dirty="0" err="1" smtClean="0">
                <a:solidFill>
                  <a:srgbClr val="99FF99"/>
                </a:solidFill>
              </a:rPr>
              <a:t>παιδιού</a:t>
            </a:r>
            <a:r>
              <a:rPr lang="en-GB" sz="3000" b="1" u="sng" dirty="0" smtClean="0">
                <a:solidFill>
                  <a:srgbClr val="99FF99"/>
                </a:solidFill>
              </a:rPr>
              <a:t> </a:t>
            </a:r>
            <a:endParaRPr lang="el-GR" sz="3000" b="1" u="sng" dirty="0" smtClean="0">
              <a:solidFill>
                <a:srgbClr val="99FF99"/>
              </a:solidFill>
            </a:endParaRP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u="sng" dirty="0" err="1" smtClean="0">
                <a:solidFill>
                  <a:srgbClr val="99FF99"/>
                </a:solidFill>
              </a:rPr>
              <a:t>να</a:t>
            </a:r>
            <a:r>
              <a:rPr lang="en-GB" sz="3000" b="1" u="sng" dirty="0" smtClean="0">
                <a:solidFill>
                  <a:srgbClr val="99FF99"/>
                </a:solidFill>
              </a:rPr>
              <a:t> </a:t>
            </a:r>
            <a:r>
              <a:rPr lang="en-GB" sz="3000" b="1" u="sng" dirty="0" err="1" smtClean="0">
                <a:solidFill>
                  <a:srgbClr val="99FF99"/>
                </a:solidFill>
              </a:rPr>
              <a:t>ανακαλύπτει</a:t>
            </a:r>
            <a:r>
              <a:rPr lang="en-GB" sz="3000" b="1" u="sng" dirty="0" smtClean="0">
                <a:solidFill>
                  <a:srgbClr val="99FF99"/>
                </a:solidFill>
              </a:rPr>
              <a:t> </a:t>
            </a:r>
            <a:r>
              <a:rPr lang="en-GB" sz="3000" b="1" u="sng" dirty="0" err="1" smtClean="0">
                <a:solidFill>
                  <a:srgbClr val="99FF99"/>
                </a:solidFill>
              </a:rPr>
              <a:t>ιδιότητες</a:t>
            </a:r>
            <a:r>
              <a:rPr lang="en-GB" sz="3000" b="1" u="sng" dirty="0" smtClean="0">
                <a:solidFill>
                  <a:srgbClr val="99FF99"/>
                </a:solidFill>
              </a:rPr>
              <a:t> </a:t>
            </a:r>
            <a:r>
              <a:rPr lang="en-GB" sz="3000" b="1" u="sng" dirty="0" err="1" smtClean="0">
                <a:solidFill>
                  <a:srgbClr val="99FF99"/>
                </a:solidFill>
              </a:rPr>
              <a:t>φαινομένων</a:t>
            </a:r>
            <a:r>
              <a:rPr lang="en-GB" sz="3000" b="1" dirty="0" smtClean="0">
                <a:solidFill>
                  <a:srgbClr val="99FF99"/>
                </a:solidFill>
              </a:rPr>
              <a:t> </a:t>
            </a:r>
            <a:endParaRPr lang="el-GR" sz="3000" b="1" dirty="0" smtClean="0">
              <a:solidFill>
                <a:srgbClr val="99FF99"/>
              </a:solidFill>
            </a:endParaRP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000" b="1" dirty="0" err="1" smtClean="0"/>
              <a:t>και</a:t>
            </a:r>
            <a:r>
              <a:rPr lang="en-GB" sz="3000" b="1" dirty="0" smtClean="0"/>
              <a:t> </a:t>
            </a:r>
            <a:r>
              <a:rPr lang="en-GB" sz="3000" b="1" dirty="0" err="1" smtClean="0"/>
              <a:t>να</a:t>
            </a:r>
            <a:r>
              <a:rPr lang="en-GB" sz="3000" b="1" dirty="0" smtClean="0"/>
              <a:t> </a:t>
            </a:r>
            <a:r>
              <a:rPr lang="en-GB" sz="3000" b="1" dirty="0" err="1" smtClean="0"/>
              <a:t>αναζητά</a:t>
            </a:r>
            <a:r>
              <a:rPr lang="en-GB" sz="3000" b="1" dirty="0" smtClean="0"/>
              <a:t> </a:t>
            </a:r>
            <a:r>
              <a:rPr lang="en-GB" sz="3000" b="1" dirty="0" err="1" smtClean="0"/>
              <a:t>την</a:t>
            </a:r>
            <a:r>
              <a:rPr lang="en-GB" sz="3000" b="1" dirty="0" smtClean="0"/>
              <a:t> </a:t>
            </a:r>
            <a:r>
              <a:rPr lang="en-GB" sz="3000" b="1" dirty="0" err="1" smtClean="0"/>
              <a:t>ίδια</a:t>
            </a:r>
            <a:r>
              <a:rPr lang="en-GB" sz="3000" b="1" dirty="0" smtClean="0"/>
              <a:t> </a:t>
            </a:r>
            <a:r>
              <a:rPr lang="en-GB" sz="3000" b="1" dirty="0" err="1" smtClean="0"/>
              <a:t>ιδιότητα</a:t>
            </a:r>
            <a:r>
              <a:rPr lang="en-GB" sz="3000" b="1" dirty="0" smtClean="0"/>
              <a:t> </a:t>
            </a:r>
            <a:r>
              <a:rPr lang="en-GB" sz="3000" b="1" dirty="0" err="1" smtClean="0"/>
              <a:t>σε</a:t>
            </a:r>
            <a:r>
              <a:rPr lang="en-GB" sz="3000" b="1" dirty="0" smtClean="0"/>
              <a:t> </a:t>
            </a:r>
            <a:r>
              <a:rPr lang="en-GB" sz="3000" b="1" dirty="0" err="1" smtClean="0"/>
              <a:t>άλλα</a:t>
            </a:r>
            <a:r>
              <a:rPr lang="en-GB" sz="3000" b="1" dirty="0" smtClean="0"/>
              <a:t> </a:t>
            </a:r>
            <a:r>
              <a:rPr lang="en-GB" sz="3000" b="1" dirty="0" err="1" smtClean="0"/>
              <a:t>φαινόμενα</a:t>
            </a:r>
            <a:r>
              <a:rPr lang="en-GB" sz="3000" b="1" dirty="0" smtClean="0"/>
              <a:t>.</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E1941056-42F5-4920-B89C-DA7FE7238F9C}"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39</a:t>
            </a:fld>
            <a:endParaRPr lang="en-GB" altLang="el-GR" sz="1200" smtClean="0">
              <a:latin typeface="Arial" panose="020B0604020202020204" pitchFamily="34" charset="0"/>
            </a:endParaRPr>
          </a:p>
        </p:txBody>
      </p:sp>
      <p:sp>
        <p:nvSpPr>
          <p:cNvPr id="101379" name="Rectangle 1"/>
          <p:cNvSpPr>
            <a:spLocks noChangeArrowheads="1"/>
          </p:cNvSpPr>
          <p:nvPr/>
        </p:nvSpPr>
        <p:spPr bwMode="auto">
          <a:xfrm>
            <a:off x="179388" y="188913"/>
            <a:ext cx="8964612" cy="679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90000"/>
              </a:lnSpc>
              <a:spcBef>
                <a:spcPct val="0"/>
              </a:spcBef>
              <a:buClr>
                <a:srgbClr val="FFFF66"/>
              </a:buClr>
              <a:buSzPct val="100000"/>
              <a:buFont typeface="Arial" panose="020B0604020202020204" pitchFamily="34" charset="0"/>
              <a:buNone/>
            </a:pPr>
            <a:r>
              <a:rPr lang="en-GB" altLang="el-GR" sz="2000" b="1">
                <a:solidFill>
                  <a:srgbClr val="FFFF66"/>
                </a:solidFill>
                <a:latin typeface="Arial" panose="020B0604020202020204" pitchFamily="34" charset="0"/>
              </a:rPr>
              <a:t>Μεταγενέστερες ηλικίες (μετά τους 24 μήνες)</a:t>
            </a:r>
          </a:p>
          <a:p>
            <a:pPr algn="ctr" eaLnBrk="1" hangingPunct="1">
              <a:lnSpc>
                <a:spcPct val="90000"/>
              </a:lnSpc>
              <a:spcBef>
                <a:spcPct val="0"/>
              </a:spcBef>
              <a:buClr>
                <a:srgbClr val="FFFF66"/>
              </a:buClr>
              <a:buSzPct val="100000"/>
              <a:buFont typeface="Arial" panose="020B0604020202020204" pitchFamily="34" charset="0"/>
              <a:buNone/>
            </a:pPr>
            <a:r>
              <a:rPr lang="en-GB" altLang="el-GR" sz="2000" b="1">
                <a:solidFill>
                  <a:srgbClr val="FFFF66"/>
                </a:solidFill>
                <a:latin typeface="Arial" panose="020B0604020202020204" pitchFamily="34" charset="0"/>
              </a:rPr>
              <a:t>Χαρακτηριστικά σημασιολογικά λάθη</a:t>
            </a:r>
          </a:p>
          <a:p>
            <a:pPr eaLnBrk="1" hangingPunct="1">
              <a:lnSpc>
                <a:spcPct val="90000"/>
              </a:lnSpc>
              <a:spcBef>
                <a:spcPct val="0"/>
              </a:spcBef>
              <a:buClr>
                <a:srgbClr val="FFFF66"/>
              </a:buClr>
              <a:buSzPct val="100000"/>
              <a:buFont typeface="Arial" panose="020B0604020202020204" pitchFamily="34" charset="0"/>
              <a:buNone/>
            </a:pPr>
            <a:endParaRPr lang="en-GB" altLang="el-GR" sz="2000" b="1">
              <a:solidFill>
                <a:srgbClr val="FFFF66"/>
              </a:solidFill>
              <a:latin typeface="Arial" panose="020B0604020202020204" pitchFamily="34" charset="0"/>
            </a:endParaRPr>
          </a:p>
          <a:p>
            <a:pPr eaLnBrk="1" hangingPunct="1">
              <a:lnSpc>
                <a:spcPct val="90000"/>
              </a:lnSpc>
              <a:spcBef>
                <a:spcPct val="0"/>
              </a:spcBef>
              <a:buClr>
                <a:srgbClr val="FFFF66"/>
              </a:buClr>
              <a:buSzPct val="100000"/>
              <a:buFont typeface="Arial" panose="020B0604020202020204" pitchFamily="34" charset="0"/>
              <a:buNone/>
            </a:pPr>
            <a:r>
              <a:rPr lang="en-GB" altLang="el-GR" sz="2000" b="1">
                <a:solidFill>
                  <a:srgbClr val="FFFF66"/>
                </a:solidFill>
                <a:latin typeface="Arial" panose="020B0604020202020204" pitchFamily="34" charset="0"/>
              </a:rPr>
              <a:t>Ε</a:t>
            </a:r>
            <a:r>
              <a:rPr lang="en-GB" altLang="el-GR" sz="2000" b="1">
                <a:solidFill>
                  <a:srgbClr val="FFFF66"/>
                </a:solidFill>
                <a:latin typeface="Arial" panose="020B0604020202020204" pitchFamily="34" charset="0"/>
                <a:cs typeface="Arial" panose="020B0604020202020204" pitchFamily="34" charset="0"/>
              </a:rPr>
              <a:t>πέκταση αναφοράς:</a:t>
            </a:r>
          </a:p>
          <a:p>
            <a:pPr eaLnBrk="1" hangingPunct="1">
              <a:lnSpc>
                <a:spcPct val="90000"/>
              </a:lnSpc>
              <a:spcBef>
                <a:spcPct val="0"/>
              </a:spcBef>
              <a:buClr>
                <a:srgbClr val="FFFF66"/>
              </a:buClr>
              <a:buSzPct val="100000"/>
              <a:buFont typeface="Arial" panose="020B0604020202020204" pitchFamily="34" charset="0"/>
              <a:buNone/>
            </a:pPr>
            <a:endParaRPr lang="en-GB" altLang="el-GR" sz="2000" b="1">
              <a:solidFill>
                <a:srgbClr val="FFFF66"/>
              </a:solidFill>
              <a:latin typeface="Arial" panose="020B0604020202020204" pitchFamily="34" charset="0"/>
              <a:cs typeface="Arial" panose="020B0604020202020204" pitchFamily="34" charset="0"/>
            </a:endParaRP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γράμμα</a:t>
            </a:r>
            <a:r>
              <a:rPr lang="en-GB" altLang="el-GR" sz="2200">
                <a:solidFill>
                  <a:srgbClr val="FFFF66"/>
                </a:solidFill>
                <a:latin typeface="Arial" panose="020B0604020202020204" pitchFamily="34" charset="0"/>
                <a:cs typeface="Arial" panose="020B0604020202020204" pitchFamily="34" charset="0"/>
              </a:rPr>
              <a:t> = και νούμερο</a:t>
            </a:r>
            <a:r>
              <a:rPr lang="el-GR" altLang="el-GR" sz="2200">
                <a:solidFill>
                  <a:srgbClr val="FFFF66"/>
                </a:solidFill>
                <a:latin typeface="Arial" panose="020B0604020202020204" pitchFamily="34" charset="0"/>
                <a:cs typeface="Arial" panose="020B0604020202020204" pitchFamily="34" charset="0"/>
              </a:rPr>
              <a:t>/αριθμός</a:t>
            </a:r>
            <a:endParaRPr lang="en-GB" altLang="el-GR" sz="2200">
              <a:solidFill>
                <a:srgbClr val="FFFF66"/>
              </a:solidFill>
              <a:latin typeface="Arial" panose="020B0604020202020204" pitchFamily="34" charset="0"/>
              <a:cs typeface="Arial" panose="020B0604020202020204" pitchFamily="34" charset="0"/>
            </a:endParaRP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ξώπλατο αυτοκίνητο</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καμπριολέ</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ναρκωτικό</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σύριγγα </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νοσοκομεί</a:t>
            </a:r>
            <a:r>
              <a:rPr lang="en-GB" altLang="el-GR" sz="2200">
                <a:solidFill>
                  <a:srgbClr val="FFFF66"/>
                </a:solidFill>
                <a:latin typeface="Arial" panose="020B0604020202020204" pitchFamily="34" charset="0"/>
                <a:cs typeface="Arial" panose="020B0604020202020204" pitchFamily="34" charset="0"/>
              </a:rPr>
              <a:t>ο =</a:t>
            </a:r>
            <a:r>
              <a:rPr lang="el-GR" altLang="el-GR" sz="2200">
                <a:solidFill>
                  <a:srgbClr val="FFFF66"/>
                </a:solidFill>
                <a:latin typeface="Arial" panose="020B0604020202020204" pitchFamily="34" charset="0"/>
                <a:cs typeface="Arial" panose="020B0604020202020204" pitchFamily="34" charset="0"/>
              </a:rPr>
              <a:t> Κ</a:t>
            </a:r>
            <a:r>
              <a:rPr lang="en-GB" altLang="el-GR" sz="2200">
                <a:solidFill>
                  <a:srgbClr val="FFFF66"/>
                </a:solidFill>
                <a:latin typeface="Arial" panose="020B0604020202020204" pitchFamily="34" charset="0"/>
                <a:cs typeface="Arial" panose="020B0604020202020204" pitchFamily="34" charset="0"/>
              </a:rPr>
              <a:t>έντρο </a:t>
            </a:r>
            <a:r>
              <a:rPr lang="el-GR" altLang="el-GR" sz="2200">
                <a:solidFill>
                  <a:srgbClr val="FFFF66"/>
                </a:solidFill>
                <a:latin typeface="Arial" panose="020B0604020202020204" pitchFamily="34" charset="0"/>
                <a:cs typeface="Arial" panose="020B0604020202020204" pitchFamily="34" charset="0"/>
              </a:rPr>
              <a:t>Υ</a:t>
            </a:r>
            <a:r>
              <a:rPr lang="en-GB" altLang="el-GR" sz="2200">
                <a:solidFill>
                  <a:srgbClr val="FFFF66"/>
                </a:solidFill>
                <a:latin typeface="Arial" panose="020B0604020202020204" pitchFamily="34" charset="0"/>
                <a:cs typeface="Arial" panose="020B0604020202020204" pitchFamily="34" charset="0"/>
              </a:rPr>
              <a:t>γείας</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μεγάλος</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ψηλός</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σκοτωμένο</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χτυπημένο</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σκοτωθήκαμε</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χτυπήσαμε</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ήπια πολύ θάλασσα</a:t>
            </a:r>
            <a:r>
              <a:rPr lang="en-GB" altLang="el-GR" sz="2200">
                <a:solidFill>
                  <a:srgbClr val="FFFF66"/>
                </a:solidFill>
                <a:latin typeface="Arial" panose="020B0604020202020204" pitchFamily="34" charset="0"/>
                <a:cs typeface="Arial" panose="020B0604020202020204" pitchFamily="34" charset="0"/>
              </a:rPr>
              <a:t> = νερό</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μόλις</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τότε (</a:t>
            </a:r>
            <a:r>
              <a:rPr lang="en-GB" altLang="el-GR" sz="2200" i="1">
                <a:solidFill>
                  <a:srgbClr val="FFFF66"/>
                </a:solidFill>
                <a:latin typeface="Arial" panose="020B0604020202020204" pitchFamily="34" charset="0"/>
                <a:cs typeface="Arial" panose="020B0604020202020204" pitchFamily="34" charset="0"/>
              </a:rPr>
              <a:t>και μόλις είπε στη δράκαινα</a:t>
            </a:r>
            <a:r>
              <a:rPr lang="en-GB" altLang="el-GR" sz="2200">
                <a:solidFill>
                  <a:srgbClr val="FFFF66"/>
                </a:solidFill>
                <a:latin typeface="Arial" panose="020B0604020202020204" pitchFamily="34" charset="0"/>
                <a:cs typeface="Arial" panose="020B0604020202020204" pitchFamily="34" charset="0"/>
              </a:rPr>
              <a:t>)</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φάει</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τα</a:t>
            </a:r>
            <a:r>
              <a:rPr lang="el-GR" altLang="el-GR" sz="2200">
                <a:solidFill>
                  <a:srgbClr val="FFFF66"/>
                </a:solidFill>
                <a:latin typeface="Arial" panose="020B0604020202020204" pitchFamily="34" charset="0"/>
                <a:cs typeface="Arial" panose="020B0604020202020204" pitchFamily="34" charset="0"/>
              </a:rPr>
              <a:t>ΐ</a:t>
            </a:r>
            <a:r>
              <a:rPr lang="en-GB" altLang="el-GR" sz="2200">
                <a:solidFill>
                  <a:srgbClr val="FFFF66"/>
                </a:solidFill>
                <a:latin typeface="Arial" panose="020B0604020202020204" pitchFamily="34" charset="0"/>
                <a:cs typeface="Arial" panose="020B0604020202020204" pitchFamily="34" charset="0"/>
              </a:rPr>
              <a:t>σει (</a:t>
            </a:r>
            <a:r>
              <a:rPr lang="en-GB" altLang="el-GR" sz="2200" i="1">
                <a:solidFill>
                  <a:srgbClr val="FFFF66"/>
                </a:solidFill>
                <a:latin typeface="Arial" panose="020B0604020202020204" pitchFamily="34" charset="0"/>
                <a:cs typeface="Arial" panose="020B0604020202020204" pitchFamily="34" charset="0"/>
              </a:rPr>
              <a:t>για να φάει τo κατσικάκι</a:t>
            </a:r>
            <a:r>
              <a:rPr lang="en-GB" altLang="el-GR" sz="2200">
                <a:solidFill>
                  <a:srgbClr val="FFFF66"/>
                </a:solidFill>
                <a:latin typeface="Arial" panose="020B0604020202020204" pitchFamily="34" charset="0"/>
                <a:cs typeface="Arial" panose="020B0604020202020204" pitchFamily="34" charset="0"/>
              </a:rPr>
              <a:t>)</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μη με αιχμαλωτίζεις</a:t>
            </a:r>
            <a:r>
              <a:rPr lang="en-GB" altLang="el-GR" sz="2200">
                <a:solidFill>
                  <a:srgbClr val="FFFF66"/>
                </a:solidFill>
                <a:latin typeface="Arial" panose="020B0604020202020204" pitchFamily="34" charset="0"/>
                <a:cs typeface="Arial" panose="020B0604020202020204" pitchFamily="34" charset="0"/>
              </a:rPr>
              <a:t> =</a:t>
            </a:r>
            <a:r>
              <a:rPr lang="el-GR" altLang="el-GR" sz="2200">
                <a:solidFill>
                  <a:srgbClr val="FFFF66"/>
                </a:solidFill>
                <a:latin typeface="Arial" panose="020B0604020202020204" pitchFamily="34" charset="0"/>
                <a:cs typeface="Arial" panose="020B0604020202020204" pitchFamily="34" charset="0"/>
              </a:rPr>
              <a:t> </a:t>
            </a:r>
            <a:r>
              <a:rPr lang="en-GB" altLang="el-GR" sz="2200">
                <a:solidFill>
                  <a:srgbClr val="FFFF66"/>
                </a:solidFill>
                <a:latin typeface="Arial" panose="020B0604020202020204" pitchFamily="34" charset="0"/>
                <a:cs typeface="Arial" panose="020B0604020202020204" pitchFamily="34" charset="0"/>
              </a:rPr>
              <a:t>πιάνεις</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cs typeface="Arial" panose="020B0604020202020204" pitchFamily="34" charset="0"/>
              </a:rPr>
              <a:t>μετά από δέκα </a:t>
            </a:r>
            <a:r>
              <a:rPr lang="en-GB" altLang="el-GR" sz="2200" i="1" u="sng">
                <a:solidFill>
                  <a:srgbClr val="FFFF66"/>
                </a:solidFill>
                <a:latin typeface="Arial" panose="020B0604020202020204" pitchFamily="34" charset="0"/>
                <a:cs typeface="Arial" panose="020B0604020202020204" pitchFamily="34" charset="0"/>
              </a:rPr>
              <a:t>αιώνες</a:t>
            </a:r>
            <a:r>
              <a:rPr lang="en-GB" altLang="el-GR" sz="2200" i="1">
                <a:solidFill>
                  <a:srgbClr val="FFFF66"/>
                </a:solidFill>
                <a:latin typeface="Arial" panose="020B0604020202020204" pitchFamily="34" charset="0"/>
                <a:cs typeface="Arial" panose="020B0604020202020204" pitchFamily="34" charset="0"/>
              </a:rPr>
              <a:t> πο</a:t>
            </a:r>
            <a:r>
              <a:rPr lang="el-GR" altLang="el-GR" sz="2200" i="1">
                <a:solidFill>
                  <a:srgbClr val="FFFF66"/>
                </a:solidFill>
                <a:latin typeface="Arial" panose="020B0604020202020204" pitchFamily="34" charset="0"/>
                <a:cs typeface="Arial" panose="020B0604020202020204" pitchFamily="34" charset="0"/>
              </a:rPr>
              <a:t>ύ</a:t>
            </a:r>
            <a:r>
              <a:rPr lang="en-GB" altLang="el-GR" sz="2200" i="1">
                <a:solidFill>
                  <a:srgbClr val="FFFF66"/>
                </a:solidFill>
                <a:latin typeface="Arial" panose="020B0604020202020204" pitchFamily="34" charset="0"/>
                <a:cs typeface="Arial" panose="020B0604020202020204" pitchFamily="34" charset="0"/>
              </a:rPr>
              <a:t> </a:t>
            </a:r>
            <a:r>
              <a:rPr lang="el-GR" altLang="el-GR" sz="2200" i="1">
                <a:solidFill>
                  <a:srgbClr val="FFFF66"/>
                </a:solidFill>
                <a:latin typeface="Arial" panose="020B0604020202020204" pitchFamily="34" charset="0"/>
                <a:cs typeface="Arial" panose="020B0604020202020204" pitchFamily="34" charset="0"/>
              </a:rPr>
              <a:t>’</a:t>
            </a:r>
            <a:r>
              <a:rPr lang="en-GB" altLang="el-GR" sz="2200" i="1">
                <a:solidFill>
                  <a:srgbClr val="FFFF66"/>
                </a:solidFill>
                <a:latin typeface="Arial" panose="020B0604020202020204" pitchFamily="34" charset="0"/>
                <a:cs typeface="Arial" panose="020B0604020202020204" pitchFamily="34" charset="0"/>
              </a:rPr>
              <a:t>μουνα μωρό</a:t>
            </a:r>
            <a:r>
              <a:rPr lang="en-GB" altLang="el-GR" sz="2200">
                <a:solidFill>
                  <a:srgbClr val="FFFF66"/>
                </a:solidFill>
                <a:latin typeface="Arial" panose="020B0604020202020204" pitchFamily="34" charset="0"/>
                <a:cs typeface="Arial" panose="020B0604020202020204" pitchFamily="34" charset="0"/>
              </a:rPr>
              <a:t> = πριν από 10 χρόνια…</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rPr>
              <a:t>βιταμίνη</a:t>
            </a:r>
            <a:r>
              <a:rPr lang="en-GB" altLang="el-GR" sz="2200">
                <a:solidFill>
                  <a:srgbClr val="FFFF66"/>
                </a:solidFill>
                <a:latin typeface="Arial" panose="020B0604020202020204" pitchFamily="34" charset="0"/>
              </a:rPr>
              <a:t> =</a:t>
            </a:r>
            <a:r>
              <a:rPr lang="el-GR" altLang="el-GR" sz="2200">
                <a:solidFill>
                  <a:srgbClr val="FFFF66"/>
                </a:solidFill>
                <a:latin typeface="Arial" panose="020B0604020202020204" pitchFamily="34" charset="0"/>
              </a:rPr>
              <a:t> </a:t>
            </a:r>
            <a:r>
              <a:rPr lang="en-GB" altLang="el-GR" sz="2200">
                <a:solidFill>
                  <a:srgbClr val="FFFF66"/>
                </a:solidFill>
                <a:latin typeface="Arial" panose="020B0604020202020204" pitchFamily="34" charset="0"/>
              </a:rPr>
              <a:t>δηλητήριο</a:t>
            </a:r>
          </a:p>
          <a:p>
            <a:pPr eaLnBrk="1" hangingPunct="1">
              <a:lnSpc>
                <a:spcPct val="100000"/>
              </a:lnSpc>
              <a:spcBef>
                <a:spcPct val="0"/>
              </a:spcBef>
              <a:buClr>
                <a:srgbClr val="FFFFFF"/>
              </a:buClr>
              <a:buSzPct val="100000"/>
              <a:buFont typeface="Arial" panose="020B0604020202020204" pitchFamily="34" charset="0"/>
              <a:buChar char="•"/>
            </a:pPr>
            <a:r>
              <a:rPr lang="en-GB" altLang="el-GR" sz="2200" i="1">
                <a:solidFill>
                  <a:srgbClr val="FFFF66"/>
                </a:solidFill>
                <a:latin typeface="Arial" panose="020B0604020202020204" pitchFamily="34" charset="0"/>
              </a:rPr>
              <a:t>πολλές φορές πέθανε</a:t>
            </a:r>
          </a:p>
          <a:p>
            <a:pPr eaLnBrk="1" hangingPunct="1">
              <a:lnSpc>
                <a:spcPct val="100000"/>
              </a:lnSpc>
              <a:spcBef>
                <a:spcPct val="0"/>
              </a:spcBef>
              <a:buClr>
                <a:srgbClr val="FFFFFF"/>
              </a:buClr>
              <a:buSzPct val="100000"/>
              <a:buFont typeface="Arial" panose="020B0604020202020204" pitchFamily="34" charset="0"/>
              <a:buChar char="•"/>
            </a:pPr>
            <a:r>
              <a:rPr lang="el-GR" altLang="el-GR" sz="2200" i="1">
                <a:solidFill>
                  <a:srgbClr val="FFFF66"/>
                </a:solidFill>
                <a:latin typeface="Arial" panose="020B0604020202020204" pitchFamily="34" charset="0"/>
              </a:rPr>
              <a:t>π</a:t>
            </a:r>
            <a:r>
              <a:rPr lang="en-GB" altLang="el-GR" sz="2200" i="1">
                <a:solidFill>
                  <a:srgbClr val="FFFF66"/>
                </a:solidFill>
                <a:latin typeface="Arial" panose="020B0604020202020204" pitchFamily="34" charset="0"/>
              </a:rPr>
              <a:t>ότε = όταν</a:t>
            </a:r>
            <a:endParaRPr lang="en-GB" altLang="el-GR" sz="2200">
              <a:solidFill>
                <a:srgbClr val="FFFF66"/>
              </a:solidFill>
              <a:latin typeface="Arial" panose="020B0604020202020204" pitchFamily="34"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C19DD52-397F-45DD-86B2-0F57C565B6CD}"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a:t>
            </a:fld>
            <a:endParaRPr lang="en-GB" altLang="el-GR" sz="1200" smtClean="0">
              <a:latin typeface="Arial" panose="020B0604020202020204" pitchFamily="34" charset="0"/>
            </a:endParaRPr>
          </a:p>
        </p:txBody>
      </p:sp>
      <p:sp>
        <p:nvSpPr>
          <p:cNvPr id="5121" name="Rectangle 1"/>
          <p:cNvSpPr>
            <a:spLocks noGrp="1" noChangeArrowheads="1"/>
          </p:cNvSpPr>
          <p:nvPr>
            <p:ph type="body"/>
          </p:nvPr>
        </p:nvSpPr>
        <p:spPr>
          <a:xfrm>
            <a:off x="179388" y="260350"/>
            <a:ext cx="8785225" cy="5867400"/>
          </a:xfrm>
        </p:spPr>
        <p:txBody>
          <a:bodyPr anchor="t"/>
          <a:lstStyle/>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u="sng" dirty="0" err="1" smtClean="0">
                <a:solidFill>
                  <a:srgbClr val="FFFF00"/>
                </a:solidFill>
              </a:rPr>
              <a:t>Γνώση</a:t>
            </a:r>
            <a:r>
              <a:rPr lang="en-GB" sz="3600" u="sng" dirty="0" smtClean="0">
                <a:solidFill>
                  <a:srgbClr val="FFFF00"/>
                </a:solidFill>
              </a:rPr>
              <a:t> </a:t>
            </a:r>
            <a:r>
              <a:rPr lang="en-GB" sz="3600" u="sng" dirty="0" err="1" smtClean="0">
                <a:solidFill>
                  <a:srgbClr val="FFFF00"/>
                </a:solidFill>
              </a:rPr>
              <a:t>γλώσσας</a:t>
            </a:r>
            <a:r>
              <a:rPr lang="en-GB" sz="3600" u="sng" dirty="0" smtClean="0">
                <a:solidFill>
                  <a:srgbClr val="FFFF00"/>
                </a:solidFill>
              </a:rPr>
              <a:t> - </a:t>
            </a:r>
            <a:r>
              <a:rPr lang="en-GB" sz="3600" u="sng" dirty="0" err="1" smtClean="0">
                <a:solidFill>
                  <a:srgbClr val="FFFF00"/>
                </a:solidFill>
              </a:rPr>
              <a:t>γλωσσική</a:t>
            </a:r>
            <a:r>
              <a:rPr lang="en-GB" sz="3600" u="sng" dirty="0" smtClean="0">
                <a:solidFill>
                  <a:srgbClr val="FFFF00"/>
                </a:solidFill>
              </a:rPr>
              <a:t> </a:t>
            </a:r>
            <a:r>
              <a:rPr lang="en-GB" sz="3600" u="sng" dirty="0" err="1" smtClean="0">
                <a:solidFill>
                  <a:srgbClr val="FFFF00"/>
                </a:solidFill>
              </a:rPr>
              <a:t>ικανότητα</a:t>
            </a:r>
            <a:endParaRPr lang="en-GB" sz="3600" u="sng" dirty="0" smtClean="0">
              <a:solidFill>
                <a:srgbClr val="FFFF00"/>
              </a:solidFill>
            </a:endParaRPr>
          </a:p>
          <a:p>
            <a:pPr marL="341313" indent="-341313"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FF00"/>
                </a:solidFill>
              </a:rPr>
              <a:t>σε</a:t>
            </a:r>
            <a:r>
              <a:rPr lang="en-GB" sz="3600" dirty="0" smtClean="0">
                <a:solidFill>
                  <a:srgbClr val="FFFF00"/>
                </a:solidFill>
              </a:rPr>
              <a:t> </a:t>
            </a:r>
            <a:r>
              <a:rPr lang="en-GB" sz="3600" dirty="0" err="1" smtClean="0">
                <a:solidFill>
                  <a:srgbClr val="FFFF00"/>
                </a:solidFill>
              </a:rPr>
              <a:t>διάφορα</a:t>
            </a:r>
            <a:r>
              <a:rPr lang="en-GB" sz="3600" dirty="0" smtClean="0">
                <a:solidFill>
                  <a:srgbClr val="FFFF00"/>
                </a:solidFill>
              </a:rPr>
              <a:t> </a:t>
            </a:r>
            <a:r>
              <a:rPr lang="en-GB" sz="3600" u="sng" dirty="0" err="1" smtClean="0">
                <a:solidFill>
                  <a:srgbClr val="FFFF00"/>
                </a:solidFill>
              </a:rPr>
              <a:t>επίπεδα</a:t>
            </a:r>
            <a:r>
              <a:rPr lang="en-GB" sz="3600" dirty="0" smtClean="0">
                <a:solidFill>
                  <a:srgbClr val="FFFF00"/>
                </a:solidFill>
              </a:rPr>
              <a:t>:</a:t>
            </a:r>
            <a:r>
              <a:rPr lang="en-GB" sz="3600" dirty="0" smtClean="0">
                <a:solidFill>
                  <a:srgbClr val="FFFFFF"/>
                </a:solidFill>
              </a:rPr>
              <a:t>  </a:t>
            </a: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600" dirty="0" smtClean="0">
              <a:solidFill>
                <a:srgbClr val="FFFFFF"/>
              </a:solidFill>
            </a:endParaRP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FFFF"/>
                </a:solidFill>
              </a:rPr>
              <a:t>Φωνολογία</a:t>
            </a:r>
            <a:r>
              <a:rPr lang="en-GB" sz="3600" dirty="0" smtClean="0">
                <a:solidFill>
                  <a:srgbClr val="FFFFFF"/>
                </a:solidFill>
              </a:rPr>
              <a:t>  (</a:t>
            </a:r>
            <a:r>
              <a:rPr lang="en-GB" sz="3600" dirty="0" err="1" smtClean="0">
                <a:solidFill>
                  <a:srgbClr val="FFFFFF"/>
                </a:solidFill>
              </a:rPr>
              <a:t>ήχοι</a:t>
            </a:r>
            <a:r>
              <a:rPr lang="en-GB" sz="3600" dirty="0" smtClean="0">
                <a:solidFill>
                  <a:srgbClr val="FFFFFF"/>
                </a:solidFill>
              </a:rPr>
              <a:t>)</a:t>
            </a: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FFFF"/>
                </a:solidFill>
              </a:rPr>
              <a:t>Μορφολογία</a:t>
            </a:r>
            <a:r>
              <a:rPr lang="en-GB" sz="3600" dirty="0" smtClean="0">
                <a:solidFill>
                  <a:srgbClr val="FFFFFF"/>
                </a:solidFill>
              </a:rPr>
              <a:t> (</a:t>
            </a:r>
            <a:r>
              <a:rPr lang="en-GB" sz="3600" dirty="0" err="1" smtClean="0">
                <a:solidFill>
                  <a:srgbClr val="FFFFFF"/>
                </a:solidFill>
              </a:rPr>
              <a:t>γραμματικές</a:t>
            </a:r>
            <a:r>
              <a:rPr lang="en-GB" sz="3600" dirty="0" smtClean="0">
                <a:solidFill>
                  <a:srgbClr val="FFFFFF"/>
                </a:solidFill>
              </a:rPr>
              <a:t> </a:t>
            </a:r>
            <a:r>
              <a:rPr lang="en-GB" sz="3600" dirty="0" err="1" smtClean="0">
                <a:solidFill>
                  <a:srgbClr val="FFFFFF"/>
                </a:solidFill>
              </a:rPr>
              <a:t>κλίσεις</a:t>
            </a:r>
            <a:r>
              <a:rPr lang="en-GB" sz="3600" dirty="0" smtClean="0">
                <a:solidFill>
                  <a:srgbClr val="FFFFFF"/>
                </a:solidFill>
              </a:rPr>
              <a:t>)</a:t>
            </a: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FFFFFF"/>
                </a:solidFill>
              </a:rPr>
              <a:t>Σύνταξη</a:t>
            </a:r>
            <a:r>
              <a:rPr lang="en-GB" sz="3600" dirty="0" smtClean="0">
                <a:solidFill>
                  <a:srgbClr val="FFFFFF"/>
                </a:solidFill>
              </a:rPr>
              <a:t> (</a:t>
            </a:r>
            <a:r>
              <a:rPr lang="en-GB" sz="3600" dirty="0" err="1" smtClean="0">
                <a:solidFill>
                  <a:srgbClr val="FFFFFF"/>
                </a:solidFill>
              </a:rPr>
              <a:t>συνδυασμοί</a:t>
            </a:r>
            <a:r>
              <a:rPr lang="en-GB" sz="3600" dirty="0" smtClean="0">
                <a:solidFill>
                  <a:srgbClr val="FFFFFF"/>
                </a:solidFill>
              </a:rPr>
              <a:t> </a:t>
            </a:r>
            <a:r>
              <a:rPr lang="en-GB" sz="3600" dirty="0" err="1" smtClean="0">
                <a:solidFill>
                  <a:srgbClr val="FFFFFF"/>
                </a:solidFill>
              </a:rPr>
              <a:t>λέξεων</a:t>
            </a:r>
            <a:r>
              <a:rPr lang="en-GB" sz="3600" dirty="0" smtClean="0">
                <a:solidFill>
                  <a:srgbClr val="FFFFFF"/>
                </a:solidFill>
              </a:rPr>
              <a:t> </a:t>
            </a:r>
            <a:r>
              <a:rPr lang="en-GB" sz="3600" dirty="0" err="1" smtClean="0">
                <a:solidFill>
                  <a:srgbClr val="FFFFFF"/>
                </a:solidFill>
              </a:rPr>
              <a:t>στην</a:t>
            </a:r>
            <a:r>
              <a:rPr lang="en-GB" sz="3600" dirty="0" smtClean="0">
                <a:solidFill>
                  <a:srgbClr val="FFFFFF"/>
                </a:solidFill>
              </a:rPr>
              <a:t> </a:t>
            </a:r>
            <a:r>
              <a:rPr lang="en-GB" sz="3600" dirty="0" err="1" smtClean="0">
                <a:solidFill>
                  <a:srgbClr val="FFFFFF"/>
                </a:solidFill>
              </a:rPr>
              <a:t>πρόταση</a:t>
            </a:r>
            <a:r>
              <a:rPr lang="en-GB" sz="3600" dirty="0" smtClean="0">
                <a:solidFill>
                  <a:srgbClr val="FFFFFF"/>
                </a:solidFill>
              </a:rPr>
              <a:t>)</a:t>
            </a:r>
          </a:p>
          <a:p>
            <a:pPr marL="341313" indent="-341313" algn="l" eaLnBrk="1" hangingPunct="1">
              <a:lnSpc>
                <a:spcPct val="100000"/>
              </a:lnSpc>
              <a:spcBef>
                <a:spcPts val="800"/>
              </a:spcBef>
              <a:buClr>
                <a:srgbClr val="FFCC00"/>
              </a:buClr>
              <a:buSzPct val="70000"/>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3600" dirty="0" err="1" smtClean="0">
                <a:solidFill>
                  <a:srgbClr val="99FF99"/>
                </a:solidFill>
              </a:rPr>
              <a:t>Σημασιολογία</a:t>
            </a:r>
            <a:r>
              <a:rPr lang="en-GB" sz="3600" dirty="0" smtClean="0">
                <a:solidFill>
                  <a:srgbClr val="99FF99"/>
                </a:solidFill>
              </a:rPr>
              <a:t> (</a:t>
            </a:r>
            <a:r>
              <a:rPr lang="en-GB" sz="3600" dirty="0" err="1" smtClean="0">
                <a:solidFill>
                  <a:srgbClr val="99FF99"/>
                </a:solidFill>
              </a:rPr>
              <a:t>νόημα</a:t>
            </a:r>
            <a:r>
              <a:rPr lang="en-GB" sz="3600" dirty="0" smtClean="0">
                <a:solidFill>
                  <a:srgbClr val="99FF99"/>
                </a:solidFill>
              </a:rPr>
              <a:t> </a:t>
            </a:r>
            <a:r>
              <a:rPr lang="en-GB" sz="3600" dirty="0" err="1" smtClean="0">
                <a:solidFill>
                  <a:srgbClr val="99FF99"/>
                </a:solidFill>
              </a:rPr>
              <a:t>λέξεων</a:t>
            </a:r>
            <a:r>
              <a:rPr lang="en-GB" sz="3600" dirty="0" smtClean="0">
                <a:solidFill>
                  <a:srgbClr val="99FF99"/>
                </a:solidFill>
              </a:rPr>
              <a:t> </a:t>
            </a:r>
            <a:r>
              <a:rPr lang="en-GB" sz="3600" dirty="0" err="1" smtClean="0">
                <a:solidFill>
                  <a:srgbClr val="99FF99"/>
                </a:solidFill>
              </a:rPr>
              <a:t>και</a:t>
            </a:r>
            <a:r>
              <a:rPr lang="en-GB" sz="3600" dirty="0" smtClean="0">
                <a:solidFill>
                  <a:srgbClr val="99FF99"/>
                </a:solidFill>
              </a:rPr>
              <a:t> </a:t>
            </a:r>
            <a:r>
              <a:rPr lang="en-GB" sz="3600" dirty="0" err="1" smtClean="0">
                <a:solidFill>
                  <a:srgbClr val="99FF99"/>
                </a:solidFill>
              </a:rPr>
              <a:t>προτάσεων</a:t>
            </a:r>
            <a:r>
              <a:rPr lang="en-GB" sz="3600" dirty="0" smtClean="0">
                <a:solidFill>
                  <a:srgbClr val="99FF99"/>
                </a:solidFill>
              </a:rPr>
              <a:t>)</a:t>
            </a:r>
          </a:p>
          <a:p>
            <a:pPr marL="341313" indent="-341313" algn="l" eaLnBrk="1" hangingPunct="1">
              <a:lnSpc>
                <a:spcPct val="100000"/>
              </a:lnSpc>
              <a:spcBef>
                <a:spcPts val="800"/>
              </a:spcBef>
              <a:buClr>
                <a:srgbClr val="FFCC00"/>
              </a:buClr>
              <a:buSzPct val="70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3600" dirty="0" smtClean="0">
              <a:solidFill>
                <a:srgbClr val="99FF99"/>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FD272CDF-64A6-4538-89C7-0BB872AC0ECF}"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40</a:t>
            </a:fld>
            <a:endParaRPr lang="en-GB" altLang="el-GR" sz="1200" smtClean="0">
              <a:latin typeface="Arial" panose="020B0604020202020204" pitchFamily="34" charset="0"/>
            </a:endParaRPr>
          </a:p>
        </p:txBody>
      </p:sp>
      <p:sp>
        <p:nvSpPr>
          <p:cNvPr id="103427" name="Rectangle 1"/>
          <p:cNvSpPr>
            <a:spLocks noChangeArrowheads="1"/>
          </p:cNvSpPr>
          <p:nvPr/>
        </p:nvSpPr>
        <p:spPr bwMode="auto">
          <a:xfrm>
            <a:off x="228600" y="404813"/>
            <a:ext cx="8686800" cy="621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90000"/>
              </a:lnSpc>
              <a:spcBef>
                <a:spcPct val="0"/>
              </a:spcBef>
              <a:buSzPct val="100000"/>
              <a:buFont typeface="Arial" panose="020B0604020202020204" pitchFamily="34" charset="0"/>
              <a:buNone/>
            </a:pPr>
            <a:r>
              <a:rPr lang="en-GB" altLang="el-GR" sz="2800" b="1">
                <a:solidFill>
                  <a:srgbClr val="FFCC00"/>
                </a:solidFill>
                <a:latin typeface="Arial" panose="020B0604020202020204" pitchFamily="34" charset="0"/>
                <a:cs typeface="Arial" panose="020B0604020202020204" pitchFamily="34" charset="0"/>
              </a:rPr>
              <a:t>Διάφορες αιτίες:</a:t>
            </a:r>
          </a:p>
          <a:p>
            <a:pPr algn="ctr" eaLnBrk="1" hangingPunct="1">
              <a:lnSpc>
                <a:spcPct val="90000"/>
              </a:lnSpc>
              <a:spcBef>
                <a:spcPct val="0"/>
              </a:spcBef>
              <a:buSzPct val="100000"/>
              <a:buFont typeface="Arial" panose="020B0604020202020204" pitchFamily="34" charset="0"/>
              <a:buNone/>
            </a:pPr>
            <a:endParaRPr lang="en-GB" altLang="el-GR" sz="2000" b="1">
              <a:solidFill>
                <a:srgbClr val="FFCC00"/>
              </a:solidFill>
              <a:latin typeface="Arial" panose="020B0604020202020204" pitchFamily="34" charset="0"/>
              <a:cs typeface="Arial" panose="020B0604020202020204" pitchFamily="34" charset="0"/>
            </a:endParaRPr>
          </a:p>
          <a:p>
            <a:pPr eaLnBrk="1" hangingPunct="1">
              <a:lnSpc>
                <a:spcPct val="90000"/>
              </a:lnSpc>
              <a:spcBef>
                <a:spcPct val="0"/>
              </a:spcBef>
              <a:buSzPct val="100000"/>
              <a:buFont typeface="Arial" panose="020B0604020202020204" pitchFamily="34" charset="0"/>
              <a:buNone/>
            </a:pPr>
            <a:r>
              <a:rPr lang="el-GR" altLang="el-GR" sz="2400" b="1">
                <a:solidFill>
                  <a:srgbClr val="FFCC00"/>
                </a:solidFill>
                <a:latin typeface="Arial" panose="020B0604020202020204" pitchFamily="34" charset="0"/>
                <a:cs typeface="Arial" panose="020B0604020202020204" pitchFamily="34" charset="0"/>
              </a:rPr>
              <a:t>Λ</a:t>
            </a:r>
            <a:r>
              <a:rPr lang="en-GB" altLang="el-GR" sz="2400" b="1">
                <a:solidFill>
                  <a:srgbClr val="FFCC00"/>
                </a:solidFill>
                <a:latin typeface="Arial" panose="020B0604020202020204" pitchFamily="34" charset="0"/>
                <a:cs typeface="Arial" panose="020B0604020202020204" pitchFamily="34" charset="0"/>
              </a:rPr>
              <a:t>όγω φωνολογικής ομοιότητας</a:t>
            </a:r>
            <a:r>
              <a:rPr lang="el-GR" altLang="el-GR" sz="2400" b="1">
                <a:solidFill>
                  <a:srgbClr val="FFCC00"/>
                </a:solidFill>
                <a:latin typeface="Arial" panose="020B0604020202020204" pitchFamily="34" charset="0"/>
                <a:cs typeface="Arial" panose="020B0604020202020204" pitchFamily="34" charset="0"/>
              </a:rPr>
              <a:t>,</a:t>
            </a:r>
            <a:r>
              <a:rPr lang="en-GB" altLang="el-GR" sz="2400" b="1">
                <a:solidFill>
                  <a:srgbClr val="FFCC00"/>
                </a:solidFill>
                <a:latin typeface="Arial" panose="020B0604020202020204" pitchFamily="34" charset="0"/>
                <a:cs typeface="Arial" panose="020B0604020202020204" pitchFamily="34" charset="0"/>
              </a:rPr>
              <a:t> λάθος νόημα ή συγγενικό μόνο:</a:t>
            </a:r>
          </a:p>
          <a:p>
            <a:pPr eaLnBrk="1" hangingPunct="1">
              <a:lnSpc>
                <a:spcPct val="15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Arial" panose="020B0604020202020204" pitchFamily="34" charset="0"/>
                <a:cs typeface="Arial" panose="020B0604020202020204" pitchFamily="34" charset="0"/>
              </a:rPr>
              <a:t>τερμίτης</a:t>
            </a:r>
            <a:r>
              <a:rPr lang="en-GB" altLang="el-GR" sz="2400" b="1">
                <a:solidFill>
                  <a:srgbClr val="FFFF66"/>
                </a:solidFill>
                <a:latin typeface="Arial" panose="020B0604020202020204" pitchFamily="34" charset="0"/>
              </a:rPr>
              <a:t> </a:t>
            </a:r>
            <a:r>
              <a:rPr lang="el-GR" altLang="el-GR" sz="2400" b="1">
                <a:solidFill>
                  <a:srgbClr val="FFFF66"/>
                </a:solidFill>
                <a:latin typeface="Arial" panose="020B0604020202020204" pitchFamily="34" charset="0"/>
                <a:cs typeface="Arial" panose="020B0604020202020204" pitchFamily="34" charset="0"/>
              </a:rPr>
              <a:t>= </a:t>
            </a:r>
            <a:r>
              <a:rPr lang="en-GB" altLang="el-GR" sz="2400" b="1">
                <a:solidFill>
                  <a:srgbClr val="FFFF66"/>
                </a:solidFill>
                <a:latin typeface="Arial" panose="020B0604020202020204" pitchFamily="34" charset="0"/>
                <a:cs typeface="Arial" panose="020B0604020202020204" pitchFamily="34" charset="0"/>
              </a:rPr>
              <a:t>μετεωρίτης</a:t>
            </a:r>
          </a:p>
          <a:p>
            <a:pPr eaLnBrk="1" hangingPunct="1">
              <a:lnSpc>
                <a:spcPct val="15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Arial" panose="020B0604020202020204" pitchFamily="34" charset="0"/>
                <a:cs typeface="Arial" panose="020B0604020202020204" pitchFamily="34" charset="0"/>
              </a:rPr>
              <a:t>τρομπέτα</a:t>
            </a:r>
            <a:r>
              <a:rPr lang="en-GB" altLang="el-GR" sz="2400" b="1">
                <a:solidFill>
                  <a:srgbClr val="FFFF66"/>
                </a:solidFill>
                <a:latin typeface="Arial" panose="020B0604020202020204" pitchFamily="34" charset="0"/>
                <a:cs typeface="Arial" panose="020B0604020202020204" pitchFamily="34" charset="0"/>
              </a:rPr>
              <a:t> = τρόμπα</a:t>
            </a:r>
          </a:p>
          <a:p>
            <a:pPr eaLnBrk="1" hangingPunct="1">
              <a:lnSpc>
                <a:spcPct val="15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Arial" panose="020B0604020202020204" pitchFamily="34" charset="0"/>
              </a:rPr>
              <a:t>γυάλινο</a:t>
            </a:r>
            <a:r>
              <a:rPr lang="en-GB" altLang="el-GR" sz="2400" b="1">
                <a:solidFill>
                  <a:srgbClr val="FFFF66"/>
                </a:solidFill>
                <a:latin typeface="Arial" panose="020B0604020202020204" pitchFamily="34" charset="0"/>
              </a:rPr>
              <a:t> =</a:t>
            </a:r>
            <a:r>
              <a:rPr lang="el-GR" altLang="el-GR" sz="2400" b="1">
                <a:solidFill>
                  <a:srgbClr val="FFFF66"/>
                </a:solidFill>
                <a:latin typeface="Arial" panose="020B0604020202020204" pitchFamily="34" charset="0"/>
              </a:rPr>
              <a:t> </a:t>
            </a:r>
            <a:r>
              <a:rPr lang="en-GB" altLang="el-GR" sz="2400" b="1">
                <a:solidFill>
                  <a:srgbClr val="FFFF66"/>
                </a:solidFill>
                <a:latin typeface="Arial" panose="020B0604020202020204" pitchFamily="34" charset="0"/>
              </a:rPr>
              <a:t>γυαλιστερό (ψαράκι)</a:t>
            </a:r>
          </a:p>
          <a:p>
            <a:pPr eaLnBrk="1" hangingPunct="1">
              <a:lnSpc>
                <a:spcPct val="150000"/>
              </a:lnSpc>
              <a:spcBef>
                <a:spcPct val="0"/>
              </a:spcBef>
              <a:buClr>
                <a:srgbClr val="FFFFFF"/>
              </a:buClr>
              <a:buSzPct val="100000"/>
              <a:buFont typeface="Arial" panose="020B0604020202020204" pitchFamily="34" charset="0"/>
              <a:buChar char="•"/>
            </a:pPr>
            <a:r>
              <a:rPr lang="el-GR" altLang="el-GR" sz="2400" b="1" i="1">
                <a:solidFill>
                  <a:srgbClr val="FFFF66"/>
                </a:solidFill>
                <a:latin typeface="Arial" panose="020B0604020202020204" pitchFamily="34" charset="0"/>
              </a:rPr>
              <a:t>γ</a:t>
            </a:r>
            <a:r>
              <a:rPr lang="en-GB" altLang="el-GR" sz="2400" b="1" i="1">
                <a:solidFill>
                  <a:srgbClr val="FFFF66"/>
                </a:solidFill>
                <a:latin typeface="Arial" panose="020B0604020202020204" pitchFamily="34" charset="0"/>
              </a:rPr>
              <a:t>ερό</a:t>
            </a:r>
            <a:r>
              <a:rPr lang="el-GR" altLang="el-GR" sz="2400" b="1" i="1">
                <a:solidFill>
                  <a:srgbClr val="FFFF66"/>
                </a:solidFill>
                <a:latin typeface="Arial" panose="020B0604020202020204" pitchFamily="34" charset="0"/>
              </a:rPr>
              <a:t> </a:t>
            </a:r>
            <a:r>
              <a:rPr lang="en-GB" altLang="el-GR" sz="2400" b="1">
                <a:solidFill>
                  <a:srgbClr val="FFFF66"/>
                </a:solidFill>
                <a:latin typeface="Arial" panose="020B0604020202020204" pitchFamily="34" charset="0"/>
              </a:rPr>
              <a:t>= γεροδεμένο</a:t>
            </a:r>
          </a:p>
          <a:p>
            <a:pPr eaLnBrk="1" hangingPunct="1">
              <a:lnSpc>
                <a:spcPct val="100000"/>
              </a:lnSpc>
              <a:spcBef>
                <a:spcPct val="0"/>
              </a:spcBef>
              <a:buClr>
                <a:srgbClr val="FFFFFF"/>
              </a:buClr>
              <a:buSzPct val="100000"/>
              <a:buFont typeface="Arial" panose="020B0604020202020204" pitchFamily="34" charset="0"/>
              <a:buNone/>
            </a:pPr>
            <a:endParaRPr lang="en-GB" altLang="el-GR" sz="2400" b="1">
              <a:solidFill>
                <a:srgbClr val="FFFF66"/>
              </a:solidFill>
              <a:latin typeface="Arial" panose="020B0604020202020204" pitchFamily="34" charset="0"/>
            </a:endParaRPr>
          </a:p>
          <a:p>
            <a:pPr eaLnBrk="1" hangingPunct="1">
              <a:lnSpc>
                <a:spcPct val="90000"/>
              </a:lnSpc>
              <a:spcBef>
                <a:spcPct val="0"/>
              </a:spcBef>
              <a:buSzPct val="100000"/>
              <a:buFont typeface="Arial" panose="020B0604020202020204" pitchFamily="34" charset="0"/>
              <a:buNone/>
            </a:pPr>
            <a:r>
              <a:rPr lang="en-GB" altLang="el-GR" sz="2400" b="1">
                <a:solidFill>
                  <a:srgbClr val="FFCC00"/>
                </a:solidFill>
                <a:latin typeface="Arial" panose="020B0604020202020204" pitchFamily="34" charset="0"/>
                <a:cs typeface="Arial" panose="020B0604020202020204" pitchFamily="34" charset="0"/>
              </a:rPr>
              <a:t>Φωνολογική αλλά και σημασιολογική ομοιότητα;</a:t>
            </a:r>
            <a:r>
              <a:rPr lang="en-GB" altLang="el-GR" sz="2400" b="1" i="1">
                <a:latin typeface="Arial" panose="020B0604020202020204" pitchFamily="34" charset="0"/>
                <a:cs typeface="Arial" panose="020B0604020202020204" pitchFamily="34" charset="0"/>
              </a:rPr>
              <a:t>  </a:t>
            </a:r>
          </a:p>
          <a:p>
            <a:pPr eaLnBrk="1" hangingPunct="1">
              <a:lnSpc>
                <a:spcPct val="15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Arial" panose="020B0604020202020204" pitchFamily="34" charset="0"/>
                <a:cs typeface="Arial" panose="020B0604020202020204" pitchFamily="34" charset="0"/>
              </a:rPr>
              <a:t>είδαμε την κασέτα, έβγαλε δραματικό </a:t>
            </a:r>
            <a:r>
              <a:rPr lang="en-GB" altLang="el-GR" sz="2400" b="1">
                <a:solidFill>
                  <a:srgbClr val="FFFF66"/>
                </a:solidFill>
                <a:latin typeface="Arial" panose="020B0604020202020204" pitchFamily="34" charset="0"/>
                <a:cs typeface="Arial" panose="020B0604020202020204" pitchFamily="34" charset="0"/>
              </a:rPr>
              <a:t>(=</a:t>
            </a:r>
            <a:r>
              <a:rPr lang="el-GR" altLang="el-GR" sz="2400" b="1">
                <a:solidFill>
                  <a:srgbClr val="FFFF66"/>
                </a:solidFill>
                <a:latin typeface="Arial" panose="020B0604020202020204" pitchFamily="34" charset="0"/>
                <a:cs typeface="Arial" panose="020B0604020202020204" pitchFamily="34" charset="0"/>
              </a:rPr>
              <a:t> </a:t>
            </a:r>
            <a:r>
              <a:rPr lang="en-GB" altLang="el-GR" sz="2400" b="1">
                <a:solidFill>
                  <a:srgbClr val="FFFF66"/>
                </a:solidFill>
                <a:latin typeface="Arial" panose="020B0604020202020204" pitchFamily="34" charset="0"/>
                <a:cs typeface="Arial" panose="020B0604020202020204" pitchFamily="34" charset="0"/>
              </a:rPr>
              <a:t>δράμα/κλάμα…)</a:t>
            </a:r>
          </a:p>
          <a:p>
            <a:pPr eaLnBrk="1" hangingPunct="1">
              <a:lnSpc>
                <a:spcPct val="15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Arial" panose="020B0604020202020204" pitchFamily="34" charset="0"/>
                <a:cs typeface="Arial" panose="020B0604020202020204" pitchFamily="34" charset="0"/>
              </a:rPr>
              <a:t>έριξε μια τρομερή θύελλα</a:t>
            </a:r>
            <a:r>
              <a:rPr lang="en-GB" altLang="el-GR" sz="2400" b="1">
                <a:solidFill>
                  <a:srgbClr val="FFFF66"/>
                </a:solidFill>
                <a:latin typeface="Arial" panose="020B0604020202020204" pitchFamily="34" charset="0"/>
                <a:cs typeface="Arial" panose="020B0604020202020204" pitchFamily="34" charset="0"/>
              </a:rPr>
              <a:t> (=</a:t>
            </a:r>
            <a:r>
              <a:rPr lang="el-GR" altLang="el-GR" sz="2400" b="1">
                <a:solidFill>
                  <a:srgbClr val="FFFF66"/>
                </a:solidFill>
                <a:latin typeface="Arial" panose="020B0604020202020204" pitchFamily="34" charset="0"/>
                <a:cs typeface="Arial" panose="020B0604020202020204" pitchFamily="34" charset="0"/>
              </a:rPr>
              <a:t> </a:t>
            </a:r>
            <a:r>
              <a:rPr lang="en-GB" altLang="el-GR" sz="2400" b="1">
                <a:solidFill>
                  <a:srgbClr val="FFFF66"/>
                </a:solidFill>
                <a:latin typeface="Arial" panose="020B0604020202020204" pitchFamily="34" charset="0"/>
                <a:cs typeface="Arial" panose="020B0604020202020204" pitchFamily="34" charset="0"/>
              </a:rPr>
              <a:t>έστειλε)</a:t>
            </a:r>
          </a:p>
          <a:p>
            <a:pPr eaLnBrk="1" hangingPunct="1">
              <a:lnSpc>
                <a:spcPct val="150000"/>
              </a:lnSpc>
              <a:spcBef>
                <a:spcPct val="0"/>
              </a:spcBef>
              <a:buClr>
                <a:srgbClr val="FFFFFF"/>
              </a:buClr>
              <a:buSzPct val="100000"/>
              <a:buFont typeface="Arial" panose="020B0604020202020204" pitchFamily="34" charset="0"/>
              <a:buChar char="•"/>
            </a:pPr>
            <a:r>
              <a:rPr lang="en-GB" altLang="el-GR" sz="2400" b="1" i="1">
                <a:solidFill>
                  <a:srgbClr val="FFFF66"/>
                </a:solidFill>
                <a:latin typeface="Arial" panose="020B0604020202020204" pitchFamily="34" charset="0"/>
                <a:cs typeface="Arial" panose="020B0604020202020204" pitchFamily="34" charset="0"/>
              </a:rPr>
              <a:t>είχανε σπάσει κεραυνοί</a:t>
            </a:r>
            <a:r>
              <a:rPr lang="en-GB" altLang="el-GR" sz="2400" b="1">
                <a:solidFill>
                  <a:srgbClr val="FFFF66"/>
                </a:solidFill>
                <a:latin typeface="Arial" panose="020B0604020202020204" pitchFamily="34" charset="0"/>
                <a:cs typeface="Arial" panose="020B0604020202020204" pitchFamily="34" charset="0"/>
              </a:rPr>
              <a:t> (=</a:t>
            </a:r>
            <a:r>
              <a:rPr lang="el-GR" altLang="el-GR" sz="2400" b="1">
                <a:solidFill>
                  <a:srgbClr val="FFFF66"/>
                </a:solidFill>
                <a:latin typeface="Arial" panose="020B0604020202020204" pitchFamily="34" charset="0"/>
                <a:cs typeface="Arial" panose="020B0604020202020204" pitchFamily="34" charset="0"/>
              </a:rPr>
              <a:t> </a:t>
            </a:r>
            <a:r>
              <a:rPr lang="en-GB" altLang="el-GR" sz="2400" b="1">
                <a:solidFill>
                  <a:srgbClr val="FFFF66"/>
                </a:solidFill>
                <a:latin typeface="Arial" panose="020B0604020202020204" pitchFamily="34" charset="0"/>
                <a:cs typeface="Arial" panose="020B0604020202020204" pitchFamily="34" charset="0"/>
              </a:rPr>
              <a:t>σκάσει)</a:t>
            </a:r>
          </a:p>
          <a:p>
            <a:pPr eaLnBrk="1" hangingPunct="1">
              <a:lnSpc>
                <a:spcPct val="90000"/>
              </a:lnSpc>
              <a:spcBef>
                <a:spcPct val="0"/>
              </a:spcBef>
              <a:buClr>
                <a:srgbClr val="FFFFFF"/>
              </a:buClr>
              <a:buSzPct val="100000"/>
              <a:buFont typeface="Arial" panose="020B0604020202020204" pitchFamily="34" charset="0"/>
              <a:buNone/>
            </a:pPr>
            <a:endParaRPr lang="en-GB" altLang="el-GR" sz="2000" b="1">
              <a:solidFill>
                <a:srgbClr val="FFFF66"/>
              </a:solidFill>
              <a:latin typeface="Arial" panose="020B0604020202020204" pitchFamily="34" charset="0"/>
              <a:cs typeface="Arial" panose="020B0604020202020204" pitchFamily="34"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DCFFC016-B6B2-49FC-999A-965E7F46334E}"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41</a:t>
            </a:fld>
            <a:endParaRPr lang="en-GB" altLang="el-GR" sz="1200" smtClean="0">
              <a:latin typeface="Arial" panose="020B0604020202020204" pitchFamily="34" charset="0"/>
            </a:endParaRPr>
          </a:p>
        </p:txBody>
      </p:sp>
      <p:sp>
        <p:nvSpPr>
          <p:cNvPr id="105475" name="Rectangle 1"/>
          <p:cNvSpPr>
            <a:spLocks noChangeArrowheads="1"/>
          </p:cNvSpPr>
          <p:nvPr>
            <p:ph type="title"/>
          </p:nvPr>
        </p:nvSpPr>
        <p:spPr>
          <a:xfrm>
            <a:off x="457200" y="214313"/>
            <a:ext cx="8229600" cy="714375"/>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l-GR" sz="3200" smtClean="0">
                <a:solidFill>
                  <a:srgbClr val="FFCC00"/>
                </a:solidFill>
                <a:effectLst/>
              </a:rPr>
              <a:t>Νεολογισμοί</a:t>
            </a:r>
            <a:br>
              <a:rPr lang="en-GB" altLang="el-GR" sz="3200" smtClean="0">
                <a:solidFill>
                  <a:srgbClr val="FFCC00"/>
                </a:solidFill>
                <a:effectLst/>
              </a:rPr>
            </a:br>
            <a:endParaRPr lang="en-GB" altLang="el-GR" sz="3200" smtClean="0">
              <a:solidFill>
                <a:srgbClr val="FFCC00"/>
              </a:solidFill>
              <a:effectLst/>
            </a:endParaRPr>
          </a:p>
        </p:txBody>
      </p:sp>
      <p:sp>
        <p:nvSpPr>
          <p:cNvPr id="105476" name="Rectangle 2"/>
          <p:cNvSpPr>
            <a:spLocks noGrp="1" noChangeArrowheads="1"/>
          </p:cNvSpPr>
          <p:nvPr>
            <p:ph type="body" idx="1"/>
          </p:nvPr>
        </p:nvSpPr>
        <p:spPr>
          <a:xfrm>
            <a:off x="0" y="620713"/>
            <a:ext cx="9144000" cy="6022975"/>
          </a:xfrm>
        </p:spPr>
        <p:txBody>
          <a:bodyPr/>
          <a:lstStyle/>
          <a:p>
            <a:pPr algn="ctr" eaLnBrk="1" hangingPunct="1">
              <a:lnSpc>
                <a:spcPct val="80000"/>
              </a:lnSpc>
              <a:spcBef>
                <a:spcPts val="55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400" b="1" smtClean="0">
                <a:effectLst/>
                <a:latin typeface="Times New Roman" panose="02020603050405020304" pitchFamily="18" charset="0"/>
              </a:rPr>
              <a:t>μ</a:t>
            </a:r>
            <a:r>
              <a:rPr lang="en-GB" altLang="el-GR" sz="2400" b="1" smtClean="0">
                <a:effectLst/>
                <a:latin typeface="Times New Roman" panose="02020603050405020304" pitchFamily="18" charset="0"/>
              </a:rPr>
              <a:t>ε βάση γνώσεις για έννοιες και κανόνες σχηματισμού λέξεων</a:t>
            </a:r>
            <a:endParaRPr lang="el-GR" altLang="el-GR" sz="2400" b="1" smtClean="0">
              <a:effectLst/>
              <a:latin typeface="Times New Roman" panose="02020603050405020304" pitchFamily="18" charset="0"/>
            </a:endParaRP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πολεμικά</a:t>
            </a:r>
            <a:r>
              <a:rPr lang="en-GB" altLang="el-GR" sz="2500" b="1" smtClean="0">
                <a:solidFill>
                  <a:srgbClr val="FFFF66"/>
                </a:solidFill>
                <a:effectLst/>
              </a:rPr>
              <a:t> = όπλα, </a:t>
            </a:r>
            <a:r>
              <a:rPr lang="en-GB" altLang="el-GR" sz="2500" b="1" i="1" smtClean="0">
                <a:solidFill>
                  <a:srgbClr val="FFFF66"/>
                </a:solidFill>
                <a:effectLst/>
              </a:rPr>
              <a:t>πλυντικά</a:t>
            </a:r>
            <a:r>
              <a:rPr lang="en-GB" altLang="el-GR" sz="2500" b="1" smtClean="0">
                <a:solidFill>
                  <a:srgbClr val="FFFF66"/>
                </a:solidFill>
                <a:effectLst/>
              </a:rPr>
              <a:t> = καθαριστικά σώματος</a:t>
            </a:r>
            <a:r>
              <a:rPr lang="el-GR" altLang="el-GR" sz="2500" b="1" smtClean="0">
                <a:solidFill>
                  <a:srgbClr val="FFFF66"/>
                </a:solidFill>
                <a:effectLst/>
              </a:rPr>
              <a:t>/</a:t>
            </a:r>
            <a:r>
              <a:rPr lang="en-GB" altLang="el-GR" sz="2500" b="1" smtClean="0">
                <a:solidFill>
                  <a:srgbClr val="FFFF66"/>
                </a:solidFill>
                <a:effectLst/>
              </a:rPr>
              <a:t>προσώπου</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παγωτείο, σουβλακείο, ρουχοπωλείο, τζαμείο</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σιγανώνω, γρηγορεύω, μπιστολεύω</a:t>
            </a:r>
            <a:r>
              <a:rPr lang="en-GB" altLang="el-GR" sz="2500" b="1" smtClean="0">
                <a:solidFill>
                  <a:srgbClr val="FFFF66"/>
                </a:solidFill>
                <a:effectLst/>
              </a:rPr>
              <a:t> </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τσιγαρίζω, μπανίζω, ποδοσφαιρίζω</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παραγέλασε</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αλληλομαχούνται</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κουρεύτρια, κρεατάς, αγρόχτης </a:t>
            </a:r>
            <a:r>
              <a:rPr lang="en-GB" altLang="el-GR" sz="2500" b="1" smtClean="0">
                <a:solidFill>
                  <a:srgbClr val="FFFF66"/>
                </a:solidFill>
                <a:effectLst/>
              </a:rPr>
              <a:t>(από </a:t>
            </a:r>
            <a:r>
              <a:rPr lang="en-GB" altLang="el-GR" sz="2500" b="1" i="1" smtClean="0">
                <a:solidFill>
                  <a:srgbClr val="FFFF66"/>
                </a:solidFill>
                <a:effectLst/>
              </a:rPr>
              <a:t>αγρόχτημα</a:t>
            </a:r>
            <a:r>
              <a:rPr lang="en-GB" altLang="el-GR" sz="2500" b="1" smtClean="0">
                <a:solidFill>
                  <a:srgbClr val="FFFF66"/>
                </a:solidFill>
                <a:effectLst/>
              </a:rPr>
              <a:t>)</a:t>
            </a:r>
            <a:r>
              <a:rPr lang="en-GB" altLang="el-GR" sz="2500" b="1" i="1" smtClean="0">
                <a:solidFill>
                  <a:srgbClr val="FFFF66"/>
                </a:solidFill>
                <a:effectLst/>
              </a:rPr>
              <a:t>, καραβατζής</a:t>
            </a:r>
            <a:r>
              <a:rPr lang="el-GR" altLang="el-GR" sz="2500" b="1" i="1" smtClean="0">
                <a:solidFill>
                  <a:srgbClr val="FFFF66"/>
                </a:solidFill>
                <a:effectLst/>
              </a:rPr>
              <a:t> </a:t>
            </a:r>
            <a:r>
              <a:rPr lang="en-GB" altLang="el-GR" sz="2500" b="1" i="1" smtClean="0">
                <a:solidFill>
                  <a:srgbClr val="FFFF66"/>
                </a:solidFill>
                <a:effectLst/>
              </a:rPr>
              <a:t>=</a:t>
            </a:r>
            <a:r>
              <a:rPr lang="el-GR" altLang="el-GR" sz="2500" b="1" i="1" smtClean="0">
                <a:solidFill>
                  <a:srgbClr val="FFFF66"/>
                </a:solidFill>
                <a:effectLst/>
              </a:rPr>
              <a:t> </a:t>
            </a:r>
            <a:r>
              <a:rPr lang="en-GB" altLang="el-GR" sz="2500" b="1" i="1" smtClean="0">
                <a:solidFill>
                  <a:srgbClr val="FFFF66"/>
                </a:solidFill>
                <a:effectLst/>
              </a:rPr>
              <a:t>καπετάνιος, αχυρός, τουβλαριλάς,</a:t>
            </a:r>
            <a:r>
              <a:rPr lang="el-GR" altLang="el-GR" sz="2500" b="1" i="1" smtClean="0">
                <a:solidFill>
                  <a:srgbClr val="FFFF66"/>
                </a:solidFill>
                <a:effectLst/>
              </a:rPr>
              <a:t> </a:t>
            </a:r>
            <a:r>
              <a:rPr lang="en-GB" altLang="el-GR" sz="2500" b="1" i="1" smtClean="0">
                <a:solidFill>
                  <a:srgbClr val="FFFF66"/>
                </a:solidFill>
                <a:effectLst/>
              </a:rPr>
              <a:t>ανδρολόγος</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αγκαθιάζει </a:t>
            </a:r>
            <a:r>
              <a:rPr lang="en-GB" altLang="el-GR" sz="2500" b="1" smtClean="0">
                <a:solidFill>
                  <a:srgbClr val="FFFF66"/>
                </a:solidFill>
                <a:effectLst/>
              </a:rPr>
              <a:t>(</a:t>
            </a:r>
            <a:r>
              <a:rPr lang="en-GB" altLang="el-GR" sz="2500" b="1" i="1" smtClean="0">
                <a:solidFill>
                  <a:srgbClr val="FFFF66"/>
                </a:solidFill>
                <a:effectLst/>
              </a:rPr>
              <a:t>=</a:t>
            </a:r>
            <a:r>
              <a:rPr lang="el-GR" altLang="el-GR" sz="2500" b="1" i="1" smtClean="0">
                <a:solidFill>
                  <a:srgbClr val="FFFF66"/>
                </a:solidFill>
                <a:effectLst/>
              </a:rPr>
              <a:t> </a:t>
            </a:r>
            <a:r>
              <a:rPr lang="en-GB" altLang="el-GR" sz="2500" b="1" i="1" smtClean="0">
                <a:solidFill>
                  <a:srgbClr val="FFFF66"/>
                </a:solidFill>
                <a:effectLst/>
              </a:rPr>
              <a:t>τρυπάει</a:t>
            </a:r>
            <a:r>
              <a:rPr lang="en-GB" altLang="el-GR" sz="2500" b="1" smtClean="0">
                <a:solidFill>
                  <a:srgbClr val="FFFF66"/>
                </a:solidFill>
                <a:effectLst/>
              </a:rPr>
              <a:t>),</a:t>
            </a:r>
            <a:r>
              <a:rPr lang="en-GB" altLang="el-GR" sz="2500" b="1" i="1" smtClean="0">
                <a:solidFill>
                  <a:srgbClr val="FFFF66"/>
                </a:solidFill>
                <a:effectLst/>
              </a:rPr>
              <a:t>  σφαιρακώναμε =</a:t>
            </a:r>
            <a:r>
              <a:rPr lang="el-GR" altLang="el-GR" sz="2500" b="1" i="1" smtClean="0">
                <a:solidFill>
                  <a:srgbClr val="FFFF66"/>
                </a:solidFill>
                <a:effectLst/>
              </a:rPr>
              <a:t> </a:t>
            </a:r>
            <a:r>
              <a:rPr lang="en-GB" altLang="el-GR" sz="2500" b="1" i="1" smtClean="0">
                <a:solidFill>
                  <a:srgbClr val="FFFF66"/>
                </a:solidFill>
                <a:effectLst/>
              </a:rPr>
              <a:t>πυροβολούσαμε</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τεραχτά </a:t>
            </a:r>
            <a:r>
              <a:rPr lang="en-GB" altLang="el-GR" sz="2500" b="1" smtClean="0">
                <a:solidFill>
                  <a:srgbClr val="FFFF66"/>
                </a:solidFill>
                <a:effectLst/>
              </a:rPr>
              <a:t>(μαλλιά) </a:t>
            </a:r>
            <a:r>
              <a:rPr lang="en-GB" altLang="el-GR" sz="2500" b="1" i="1" smtClean="0">
                <a:solidFill>
                  <a:srgbClr val="FFFF66"/>
                </a:solidFill>
                <a:effectLst/>
              </a:rPr>
              <a:t>= πεταχτά σαν τέρατος, νυχερά /τρυπερά = </a:t>
            </a:r>
            <a:r>
              <a:rPr lang="el-GR" altLang="el-GR" sz="2500" b="1" i="1" smtClean="0">
                <a:solidFill>
                  <a:srgbClr val="FFFF66"/>
                </a:solidFill>
                <a:effectLst/>
              </a:rPr>
              <a:t>αιχμη</a:t>
            </a:r>
            <a:r>
              <a:rPr lang="en-GB" altLang="el-GR" sz="2500" b="1" i="1" smtClean="0">
                <a:solidFill>
                  <a:srgbClr val="FFFF66"/>
                </a:solidFill>
                <a:effectLst/>
              </a:rPr>
              <a:t>ρά</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κοιμησιάρης = υπναράς</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καλόχερος/χρυσόσχερος</a:t>
            </a: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τρυπητήρι = κομπρεσέρ, καλία =</a:t>
            </a:r>
            <a:r>
              <a:rPr lang="el-GR" altLang="el-GR" sz="2500" b="1" i="1" smtClean="0">
                <a:solidFill>
                  <a:srgbClr val="FFFF66"/>
                </a:solidFill>
                <a:effectLst/>
              </a:rPr>
              <a:t> </a:t>
            </a:r>
            <a:r>
              <a:rPr lang="en-GB" altLang="el-GR" sz="2500" b="1" i="1" smtClean="0">
                <a:solidFill>
                  <a:srgbClr val="FFFF66"/>
                </a:solidFill>
                <a:effectLst/>
              </a:rPr>
              <a:t>αρετή</a:t>
            </a:r>
            <a:r>
              <a:rPr lang="el-GR" altLang="el-GR" sz="2500" b="1" i="1" smtClean="0">
                <a:solidFill>
                  <a:srgbClr val="FFFF66"/>
                </a:solidFill>
                <a:effectLst/>
              </a:rPr>
              <a:t>, καλοσύνη</a:t>
            </a:r>
            <a:endParaRPr lang="en-GB" altLang="el-GR" sz="2500" b="1" i="1" smtClean="0">
              <a:solidFill>
                <a:srgbClr val="FFFF66"/>
              </a:solidFill>
              <a:effectLst/>
            </a:endParaRPr>
          </a:p>
          <a:p>
            <a:pPr eaLnBrk="1" hangingPunct="1">
              <a:lnSpc>
                <a:spcPct val="80000"/>
              </a:lnSpc>
              <a:spcBef>
                <a:spcPts val="55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500" b="1" i="1" smtClean="0">
                <a:solidFill>
                  <a:srgbClr val="FFFF66"/>
                </a:solidFill>
                <a:effectLst/>
              </a:rPr>
              <a:t>χήναροι =</a:t>
            </a:r>
            <a:r>
              <a:rPr lang="el-GR" altLang="el-GR" sz="2500" b="1" i="1" smtClean="0">
                <a:solidFill>
                  <a:srgbClr val="FFFF66"/>
                </a:solidFill>
                <a:effectLst/>
              </a:rPr>
              <a:t> </a:t>
            </a:r>
            <a:r>
              <a:rPr lang="en-GB" altLang="el-GR" sz="2500" b="1" i="1" smtClean="0">
                <a:solidFill>
                  <a:srgbClr val="FFFF66"/>
                </a:solidFill>
                <a:effectLst/>
              </a:rPr>
              <a:t>αρσενικές χήνες</a:t>
            </a:r>
          </a:p>
          <a:p>
            <a:pPr eaLnBrk="1" hangingPunct="1">
              <a:lnSpc>
                <a:spcPct val="80000"/>
              </a:lnSpc>
              <a:spcBef>
                <a:spcPts val="55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altLang="el-GR" sz="2400" b="1" i="1" smtClean="0">
              <a:solidFill>
                <a:srgbClr val="FFFF66"/>
              </a:solidFill>
              <a:effectLst/>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2237DCE-51C9-4C35-B057-99D3B51FE28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42</a:t>
            </a:fld>
            <a:endParaRPr lang="en-GB" altLang="el-GR" sz="1200" smtClean="0">
              <a:latin typeface="Arial" panose="020B0604020202020204" pitchFamily="34" charset="0"/>
            </a:endParaRPr>
          </a:p>
        </p:txBody>
      </p:sp>
      <p:sp>
        <p:nvSpPr>
          <p:cNvPr id="41985" name="Rectangle 1"/>
          <p:cNvSpPr>
            <a:spLocks noChangeArrowheads="1"/>
          </p:cNvSpPr>
          <p:nvPr/>
        </p:nvSpPr>
        <p:spPr bwMode="auto">
          <a:xfrm>
            <a:off x="214313" y="685800"/>
            <a:ext cx="8715375" cy="5695950"/>
          </a:xfrm>
          <a:prstGeom prst="rect">
            <a:avLst/>
          </a:prstGeom>
          <a:noFill/>
          <a:ln w="9525">
            <a:noFill/>
            <a:round/>
            <a:headEnd/>
            <a:tailEnd/>
          </a:ln>
          <a:effectLst/>
        </p:spPr>
        <p:txBody>
          <a:bodyPr lIns="90000" tIns="46800" rIns="90000" bIns="46800">
            <a:spAutoFit/>
          </a:bodyPr>
          <a:lstStyle/>
          <a:p>
            <a:pPr indent="439738" algn="ctr" eaLnBrk="1" hangingPunct="1">
              <a:buClr>
                <a:srgbClr val="FFFF66"/>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b="1" dirty="0" err="1">
                <a:solidFill>
                  <a:srgbClr val="FFFF66"/>
                </a:solidFill>
                <a:effectLst>
                  <a:outerShdw blurRad="38100" dist="38100" dir="2700000" algn="tl">
                    <a:srgbClr val="000000"/>
                  </a:outerShdw>
                </a:effectLst>
                <a:latin typeface="Garamond" pitchFamily="18" charset="0"/>
                <a:cs typeface="Arial" charset="0"/>
              </a:rPr>
              <a:t>Αντώνυμα</a:t>
            </a:r>
            <a:endParaRPr lang="en-GB" sz="3200" b="1" dirty="0">
              <a:solidFill>
                <a:srgbClr val="FFFF66"/>
              </a:solidFill>
              <a:effectLst>
                <a:outerShdw blurRad="38100" dist="38100" dir="2700000" algn="tl">
                  <a:srgbClr val="000000"/>
                </a:outerShdw>
              </a:effectLst>
              <a:latin typeface="Garamond" pitchFamily="18" charset="0"/>
              <a:cs typeface="Arial" charset="0"/>
            </a:endParaRPr>
          </a:p>
          <a:p>
            <a:pPr indent="439738" algn="ctr">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400" dirty="0">
                <a:solidFill>
                  <a:srgbClr val="FFFFFF"/>
                </a:solidFill>
                <a:latin typeface="Garamond" pitchFamily="18" charset="0"/>
                <a:cs typeface="Arial" charset="0"/>
              </a:rPr>
              <a:t> </a:t>
            </a:r>
          </a:p>
          <a:p>
            <a:pPr indent="439738">
              <a:buClr>
                <a:srgbClr val="FFFFFF"/>
              </a:buClr>
              <a:buSzPct val="100000"/>
              <a:buFont typeface="Garamond"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b="1" dirty="0">
                <a:solidFill>
                  <a:srgbClr val="FFFF66"/>
                </a:solidFill>
                <a:latin typeface="Arial" charset="0"/>
                <a:cs typeface="Arial" charset="0"/>
              </a:rPr>
              <a:t>χ</a:t>
            </a:r>
            <a:r>
              <a:rPr lang="en-GB" sz="2800" b="1" dirty="0" err="1">
                <a:solidFill>
                  <a:srgbClr val="FFFF66"/>
                </a:solidFill>
                <a:latin typeface="Arial" charset="0"/>
                <a:cs typeface="Arial" charset="0"/>
              </a:rPr>
              <a:t>θές</a:t>
            </a:r>
            <a:r>
              <a:rPr lang="el-GR" sz="2800" b="1" dirty="0">
                <a:solidFill>
                  <a:srgbClr val="FFFF66"/>
                </a:solidFill>
                <a:latin typeface="Arial" charset="0"/>
                <a:cs typeface="Arial" charset="0"/>
              </a:rPr>
              <a:t>-</a:t>
            </a:r>
            <a:r>
              <a:rPr lang="en-GB" sz="2800" b="1" dirty="0" err="1">
                <a:solidFill>
                  <a:srgbClr val="FFFF66"/>
                </a:solidFill>
                <a:latin typeface="Arial" charset="0"/>
                <a:cs typeface="Arial" charset="0"/>
              </a:rPr>
              <a:t>αύριο</a:t>
            </a:r>
            <a:endParaRPr lang="en-GB" sz="2800" b="1" dirty="0">
              <a:solidFill>
                <a:srgbClr val="FFFF66"/>
              </a:solidFill>
              <a:latin typeface="Arial" charset="0"/>
              <a:cs typeface="Arial" charset="0"/>
            </a:endParaRPr>
          </a:p>
          <a:p>
            <a:pPr indent="439738">
              <a:buClr>
                <a:srgbClr val="FFFFFF"/>
              </a:buClr>
              <a:buSzPct val="100000"/>
              <a:buFont typeface="Garamond"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err="1">
                <a:solidFill>
                  <a:srgbClr val="FFFF66"/>
                </a:solidFill>
                <a:latin typeface="Arial" charset="0"/>
                <a:cs typeface="Arial" charset="0"/>
              </a:rPr>
              <a:t>πουλάω-αγοράζω</a:t>
            </a:r>
            <a:endParaRPr lang="en-GB" sz="2800" b="1" dirty="0">
              <a:solidFill>
                <a:srgbClr val="FFFF66"/>
              </a:solidFill>
              <a:latin typeface="Arial" charset="0"/>
              <a:cs typeface="Arial" charset="0"/>
            </a:endParaRPr>
          </a:p>
          <a:p>
            <a:pPr indent="439738">
              <a:buClr>
                <a:srgbClr val="FFFFFF"/>
              </a:buClr>
              <a:buSzPct val="100000"/>
              <a:buFont typeface="Garamond"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b="1" dirty="0">
                <a:solidFill>
                  <a:srgbClr val="FFFF66"/>
                </a:solidFill>
                <a:latin typeface="Arial" charset="0"/>
                <a:cs typeface="Arial" charset="0"/>
              </a:rPr>
              <a:t>σ</a:t>
            </a:r>
            <a:r>
              <a:rPr lang="en-GB" sz="2800" b="1" dirty="0" err="1">
                <a:solidFill>
                  <a:srgbClr val="FFFF66"/>
                </a:solidFill>
                <a:latin typeface="Arial" charset="0"/>
                <a:cs typeface="Arial" charset="0"/>
              </a:rPr>
              <a:t>τείλω</a:t>
            </a:r>
            <a:r>
              <a:rPr lang="el-GR" sz="2800" b="1" dirty="0">
                <a:solidFill>
                  <a:srgbClr val="FFFF66"/>
                </a:solidFill>
                <a:latin typeface="Arial" charset="0"/>
                <a:cs typeface="Arial" charset="0"/>
              </a:rPr>
              <a:t>-</a:t>
            </a:r>
            <a:r>
              <a:rPr lang="en-GB" sz="2800" b="1" dirty="0" err="1">
                <a:solidFill>
                  <a:srgbClr val="FFFF66"/>
                </a:solidFill>
                <a:latin typeface="Arial" charset="0"/>
                <a:cs typeface="Arial" charset="0"/>
              </a:rPr>
              <a:t>καλέσω</a:t>
            </a:r>
            <a:r>
              <a:rPr lang="en-GB" sz="2800" b="1" dirty="0">
                <a:solidFill>
                  <a:srgbClr val="FFFF66"/>
                </a:solidFill>
                <a:latin typeface="Arial" charset="0"/>
                <a:cs typeface="Arial" charset="0"/>
              </a:rPr>
              <a:t> (</a:t>
            </a:r>
            <a:r>
              <a:rPr lang="en-GB" sz="2800" b="1" i="1" dirty="0" err="1">
                <a:solidFill>
                  <a:srgbClr val="FFFF66"/>
                </a:solidFill>
                <a:latin typeface="Arial" charset="0"/>
                <a:cs typeface="Arial" charset="0"/>
              </a:rPr>
              <a:t>Δε</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θα</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σε</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ξαναστείλω</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σπίτι</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μου</a:t>
            </a:r>
            <a:r>
              <a:rPr lang="en-GB" sz="2800" b="1" dirty="0">
                <a:solidFill>
                  <a:srgbClr val="FFFF66"/>
                </a:solidFill>
                <a:latin typeface="Arial" charset="0"/>
                <a:cs typeface="Arial" charset="0"/>
              </a:rPr>
              <a:t>)</a:t>
            </a:r>
          </a:p>
          <a:p>
            <a:pPr indent="439738">
              <a:buClr>
                <a:srgbClr val="FFFFFF"/>
              </a:buClr>
              <a:buSzPct val="100000"/>
              <a:buFont typeface="Garamond"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err="1">
                <a:solidFill>
                  <a:srgbClr val="FFFF66"/>
                </a:solidFill>
                <a:latin typeface="Arial" charset="0"/>
                <a:cs typeface="Arial" charset="0"/>
              </a:rPr>
              <a:t>φέρνω-παίρνω</a:t>
            </a:r>
            <a:endParaRPr lang="en-GB" sz="2800" b="1" dirty="0">
              <a:solidFill>
                <a:srgbClr val="FFFF66"/>
              </a:solidFill>
              <a:latin typeface="Arial" charset="0"/>
              <a:cs typeface="Arial" charset="0"/>
            </a:endParaRPr>
          </a:p>
          <a:p>
            <a:pPr indent="439738">
              <a:buClr>
                <a:srgbClr val="FFFFFF"/>
              </a:buClr>
              <a:buSzPct val="100000"/>
              <a:buFont typeface="Garamond"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err="1">
                <a:solidFill>
                  <a:srgbClr val="FFFF66"/>
                </a:solidFill>
                <a:latin typeface="Arial" charset="0"/>
                <a:cs typeface="Arial" charset="0"/>
              </a:rPr>
              <a:t>έρχομαι-πηγαίνω</a:t>
            </a:r>
            <a:r>
              <a:rPr lang="en-GB" sz="2800" b="1" dirty="0">
                <a:solidFill>
                  <a:srgbClr val="FFFF66"/>
                </a:solidFill>
                <a:latin typeface="Arial" charset="0"/>
                <a:cs typeface="Arial" charset="0"/>
              </a:rPr>
              <a:t> (</a:t>
            </a:r>
            <a:r>
              <a:rPr lang="el-GR" sz="2800" b="1" i="1" dirty="0">
                <a:solidFill>
                  <a:srgbClr val="FFFF66"/>
                </a:solidFill>
                <a:latin typeface="Arial" charset="0"/>
                <a:cs typeface="Arial" charset="0"/>
              </a:rPr>
              <a:t>Μ</a:t>
            </a:r>
            <a:r>
              <a:rPr lang="en-GB" sz="2800" b="1" i="1" dirty="0" err="1">
                <a:solidFill>
                  <a:srgbClr val="FFFF66"/>
                </a:solidFill>
                <a:latin typeface="Arial" charset="0"/>
                <a:cs typeface="Arial" charset="0"/>
              </a:rPr>
              <a:t>ην</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έρχεσαι</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στη</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μαμά</a:t>
            </a:r>
            <a:r>
              <a:rPr lang="en-GB" sz="2800" b="1" dirty="0">
                <a:solidFill>
                  <a:srgbClr val="FFFF66"/>
                </a:solidFill>
                <a:latin typeface="Arial" charset="0"/>
              </a:rPr>
              <a:t>)</a:t>
            </a:r>
          </a:p>
          <a:p>
            <a:pPr indent="439738">
              <a:buClr>
                <a:srgbClr val="FFFFFF"/>
              </a:buClr>
              <a:buSzPct val="100000"/>
              <a:buFont typeface="Garamond" pitchFamily="18"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err="1">
                <a:solidFill>
                  <a:srgbClr val="FFFF66"/>
                </a:solidFill>
                <a:latin typeface="Arial" charset="0"/>
                <a:cs typeface="Arial" charset="0"/>
              </a:rPr>
              <a:t>ζεσταίνω-κρυώνω</a:t>
            </a:r>
            <a:r>
              <a:rPr lang="en-GB" sz="2800" b="1" dirty="0">
                <a:solidFill>
                  <a:srgbClr val="FFFF66"/>
                </a:solidFill>
                <a:latin typeface="Arial" charset="0"/>
                <a:cs typeface="Arial" charset="0"/>
              </a:rPr>
              <a:t> (</a:t>
            </a:r>
            <a:r>
              <a:rPr lang="el-GR" sz="2800" b="1" i="1" dirty="0">
                <a:solidFill>
                  <a:srgbClr val="FFFF66"/>
                </a:solidFill>
                <a:latin typeface="Arial" charset="0"/>
                <a:cs typeface="Arial" charset="0"/>
              </a:rPr>
              <a:t>Ά</a:t>
            </a:r>
            <a:r>
              <a:rPr lang="en-GB" sz="2800" b="1" i="1" dirty="0">
                <a:solidFill>
                  <a:srgbClr val="FFFF66"/>
                </a:solidFill>
                <a:latin typeface="Arial" charset="0"/>
                <a:cs typeface="Arial" charset="0"/>
              </a:rPr>
              <a:t>σ’ </a:t>
            </a:r>
            <a:r>
              <a:rPr lang="en-GB" sz="2800" b="1" i="1" dirty="0" err="1">
                <a:solidFill>
                  <a:srgbClr val="FFFF66"/>
                </a:solidFill>
                <a:latin typeface="Arial" charset="0"/>
                <a:cs typeface="Arial" charset="0"/>
              </a:rPr>
              <a:t>το</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να</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ζεστάνει</a:t>
            </a:r>
            <a:r>
              <a:rPr lang="en-GB"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το</a:t>
            </a:r>
            <a:r>
              <a:rPr lang="en-GB" sz="2800" b="1" i="1" dirty="0">
                <a:solidFill>
                  <a:srgbClr val="FFFF66"/>
                </a:solidFill>
                <a:latin typeface="Arial" charset="0"/>
                <a:cs typeface="Arial" charset="0"/>
              </a:rPr>
              <a:t> </a:t>
            </a:r>
            <a:r>
              <a:rPr lang="el-GR" sz="2800" b="1" i="1" dirty="0">
                <a:solidFill>
                  <a:srgbClr val="FFFF66"/>
                </a:solidFill>
                <a:latin typeface="Arial" charset="0"/>
                <a:cs typeface="Arial" charset="0"/>
              </a:rPr>
              <a:t> 		</a:t>
            </a:r>
            <a:r>
              <a:rPr lang="en-GB" sz="2800" b="1" i="1" dirty="0" err="1">
                <a:solidFill>
                  <a:srgbClr val="FFFF66"/>
                </a:solidFill>
                <a:latin typeface="Arial" charset="0"/>
                <a:cs typeface="Arial" charset="0"/>
              </a:rPr>
              <a:t>φαγητό</a:t>
            </a:r>
            <a:r>
              <a:rPr lang="en-GB" sz="2800" b="1" i="1" dirty="0">
                <a:solidFill>
                  <a:srgbClr val="FFFF66"/>
                </a:solidFill>
                <a:latin typeface="Arial" charset="0"/>
                <a:cs typeface="Arial" charset="0"/>
              </a:rPr>
              <a:t> </a:t>
            </a:r>
            <a:r>
              <a:rPr lang="en-GB" sz="2800" b="1" dirty="0">
                <a:solidFill>
                  <a:srgbClr val="FFFF66"/>
                </a:solidFill>
                <a:latin typeface="Arial" charset="0"/>
                <a:cs typeface="Arial" charset="0"/>
              </a:rPr>
              <a:t>=</a:t>
            </a:r>
            <a:r>
              <a:rPr lang="el-GR" sz="2800" b="1" dirty="0">
                <a:solidFill>
                  <a:srgbClr val="FFFF66"/>
                </a:solidFill>
                <a:latin typeface="Arial" charset="0"/>
                <a:cs typeface="Arial" charset="0"/>
              </a:rPr>
              <a:t> </a:t>
            </a:r>
            <a:r>
              <a:rPr lang="en-GB" sz="2800" b="1" dirty="0" err="1">
                <a:solidFill>
                  <a:srgbClr val="FFFF66"/>
                </a:solidFill>
                <a:latin typeface="Arial" charset="0"/>
                <a:cs typeface="Arial" charset="0"/>
              </a:rPr>
              <a:t>να</a:t>
            </a:r>
            <a:r>
              <a:rPr lang="el-GR" sz="2800" b="1" dirty="0">
                <a:solidFill>
                  <a:srgbClr val="FFFF66"/>
                </a:solidFill>
                <a:latin typeface="Arial" charset="0"/>
                <a:cs typeface="Arial" charset="0"/>
              </a:rPr>
              <a:t> </a:t>
            </a:r>
            <a:r>
              <a:rPr lang="en-GB" sz="2800" b="1" dirty="0" err="1">
                <a:solidFill>
                  <a:srgbClr val="FFFF66"/>
                </a:solidFill>
                <a:latin typeface="Arial" charset="0"/>
                <a:cs typeface="Arial" charset="0"/>
              </a:rPr>
              <a:t>κρυώσει</a:t>
            </a:r>
            <a:r>
              <a:rPr lang="en-GB" sz="2800" b="1" dirty="0">
                <a:solidFill>
                  <a:srgbClr val="FFFF66"/>
                </a:solidFill>
                <a:latin typeface="Arial" charset="0"/>
                <a:cs typeface="Arial" charset="0"/>
              </a:rPr>
              <a:t>)</a:t>
            </a:r>
          </a:p>
          <a:p>
            <a:pPr indent="439738">
              <a:buClr>
                <a:srgbClr val="FFFFFF"/>
              </a:buClr>
              <a:buSzPct val="100000"/>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b="1" dirty="0">
                <a:solidFill>
                  <a:srgbClr val="FFFF66"/>
                </a:solidFill>
                <a:latin typeface="Arial" charset="0"/>
              </a:rPr>
              <a:t>δ</a:t>
            </a:r>
            <a:r>
              <a:rPr lang="en-GB" sz="2800" b="1" dirty="0" err="1">
                <a:solidFill>
                  <a:srgbClr val="FFFF66"/>
                </a:solidFill>
                <a:latin typeface="Arial" charset="0"/>
              </a:rPr>
              <a:t>ιηγηθούμε</a:t>
            </a:r>
            <a:r>
              <a:rPr lang="el-GR" sz="2800" b="1" dirty="0">
                <a:solidFill>
                  <a:srgbClr val="FFFF66"/>
                </a:solidFill>
                <a:latin typeface="Arial" charset="0"/>
              </a:rPr>
              <a:t> </a:t>
            </a:r>
            <a:r>
              <a:rPr lang="en-GB" sz="2800" b="1" dirty="0">
                <a:solidFill>
                  <a:srgbClr val="FFFF66"/>
                </a:solidFill>
                <a:latin typeface="Arial" charset="0"/>
              </a:rPr>
              <a:t>=</a:t>
            </a:r>
            <a:r>
              <a:rPr lang="el-GR" sz="2800" b="1" dirty="0">
                <a:solidFill>
                  <a:srgbClr val="FFFF66"/>
                </a:solidFill>
                <a:latin typeface="Arial" charset="0"/>
              </a:rPr>
              <a:t> </a:t>
            </a:r>
            <a:r>
              <a:rPr lang="en-GB" sz="2800" b="1" dirty="0" err="1">
                <a:solidFill>
                  <a:srgbClr val="FFFF66"/>
                </a:solidFill>
                <a:latin typeface="Arial" charset="0"/>
              </a:rPr>
              <a:t>ακούσουμε</a:t>
            </a:r>
            <a:endParaRPr lang="en-GB" sz="2800" b="1" dirty="0">
              <a:solidFill>
                <a:srgbClr val="FFFF66"/>
              </a:solidFill>
              <a:latin typeface="Arial" charset="0"/>
            </a:endParaRPr>
          </a:p>
          <a:p>
            <a:pPr indent="439738">
              <a:buClr>
                <a:srgbClr val="FFFFFF"/>
              </a:buClr>
              <a:buSzPct val="100000"/>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2800" b="1" dirty="0">
                <a:solidFill>
                  <a:srgbClr val="FFFF66"/>
                </a:solidFill>
                <a:latin typeface="Arial" charset="0"/>
              </a:rPr>
              <a:t>μ</a:t>
            </a:r>
            <a:r>
              <a:rPr lang="en-GB" sz="2800" b="1" dirty="0">
                <a:solidFill>
                  <a:srgbClr val="FFFF66"/>
                </a:solidFill>
                <a:latin typeface="Arial" charset="0"/>
              </a:rPr>
              <a:t>ε </a:t>
            </a:r>
            <a:r>
              <a:rPr lang="en-GB" sz="2800" b="1" dirty="0" err="1">
                <a:solidFill>
                  <a:srgbClr val="FFFF66"/>
                </a:solidFill>
                <a:latin typeface="Arial" charset="0"/>
              </a:rPr>
              <a:t>χωρίς</a:t>
            </a:r>
            <a:r>
              <a:rPr lang="en-GB" sz="2800" b="1" dirty="0">
                <a:solidFill>
                  <a:srgbClr val="FFFF66"/>
                </a:solidFill>
                <a:latin typeface="Arial" charset="0"/>
              </a:rPr>
              <a:t> = </a:t>
            </a:r>
            <a:r>
              <a:rPr lang="en-GB" sz="2800" b="1" dirty="0" err="1">
                <a:solidFill>
                  <a:srgbClr val="FFFF66"/>
                </a:solidFill>
                <a:latin typeface="Arial" charset="0"/>
              </a:rPr>
              <a:t>χωρίς</a:t>
            </a:r>
            <a:r>
              <a:rPr lang="en-GB" sz="2800" b="1" dirty="0">
                <a:solidFill>
                  <a:srgbClr val="FFFF66"/>
                </a:solidFill>
                <a:latin typeface="Arial" charset="0"/>
              </a:rPr>
              <a:t>  </a:t>
            </a:r>
          </a:p>
          <a:p>
            <a:pPr indent="439738">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GB" sz="2800" dirty="0">
              <a:solidFill>
                <a:srgbClr val="FFFF66"/>
              </a:solidFill>
              <a:latin typeface="Arial" charset="0"/>
              <a:cs typeface="Arial" charset="0"/>
            </a:endParaRPr>
          </a:p>
          <a:p>
            <a:pPr indent="439738" algn="ctr">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GB" sz="2800" dirty="0">
              <a:solidFill>
                <a:srgbClr val="FFFF66"/>
              </a:solidFill>
              <a:latin typeface="Arial" charset="0"/>
              <a:cs typeface="Arial"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4FC885EC-FC41-4020-B007-082071C6345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43</a:t>
            </a:fld>
            <a:endParaRPr lang="en-GB" altLang="el-GR" sz="1200" smtClean="0">
              <a:latin typeface="Arial" panose="020B0604020202020204" pitchFamily="34" charset="0"/>
            </a:endParaRPr>
          </a:p>
        </p:txBody>
      </p:sp>
      <p:sp>
        <p:nvSpPr>
          <p:cNvPr id="43009" name="Rectangle 1"/>
          <p:cNvSpPr>
            <a:spLocks noGrp="1" noChangeArrowheads="1"/>
          </p:cNvSpPr>
          <p:nvPr>
            <p:ph type="title"/>
          </p:nvPr>
        </p:nvSpPr>
        <p:spPr>
          <a:xfrm>
            <a:off x="457200" y="128588"/>
            <a:ext cx="8229600" cy="1435100"/>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CC00"/>
                </a:solidFill>
              </a:rPr>
              <a:t>Μεταγενέστερες</a:t>
            </a:r>
            <a:r>
              <a:rPr lang="en-GB" sz="3200" dirty="0" smtClean="0">
                <a:solidFill>
                  <a:srgbClr val="FFCC00"/>
                </a:solidFill>
              </a:rPr>
              <a:t> </a:t>
            </a:r>
            <a:r>
              <a:rPr lang="en-GB" sz="3200" dirty="0" err="1" smtClean="0">
                <a:solidFill>
                  <a:srgbClr val="FFCC00"/>
                </a:solidFill>
              </a:rPr>
              <a:t>ηλικίες</a:t>
            </a:r>
            <a:r>
              <a:rPr lang="el-GR" sz="3200" dirty="0" smtClean="0">
                <a:solidFill>
                  <a:srgbClr val="FFCC00"/>
                </a:solidFill>
              </a:rPr>
              <a:t>:</a:t>
            </a:r>
            <a:r>
              <a:rPr lang="en-GB" sz="3200" dirty="0" smtClean="0">
                <a:solidFill>
                  <a:srgbClr val="FFCC00"/>
                </a:solidFill>
              </a:rPr>
              <a:t/>
            </a:r>
            <a:br>
              <a:rPr lang="en-GB" sz="3200" dirty="0" smtClean="0">
                <a:solidFill>
                  <a:srgbClr val="FFCC00"/>
                </a:solidFill>
              </a:rPr>
            </a:br>
            <a:r>
              <a:rPr lang="en-GB" sz="3200" u="sng" dirty="0" err="1" smtClean="0">
                <a:solidFill>
                  <a:srgbClr val="FFCC00"/>
                </a:solidFill>
              </a:rPr>
              <a:t>Tαχ</a:t>
            </a:r>
            <a:r>
              <a:rPr lang="el-GR" sz="3200" u="sng" dirty="0" smtClean="0">
                <a:solidFill>
                  <a:srgbClr val="FFCC00"/>
                </a:solidFill>
              </a:rPr>
              <a:t>ύτατη </a:t>
            </a:r>
            <a:r>
              <a:rPr lang="en-GB" sz="3200" u="sng" dirty="0" err="1" smtClean="0">
                <a:solidFill>
                  <a:srgbClr val="FFCC00"/>
                </a:solidFill>
              </a:rPr>
              <a:t>πρώτη</a:t>
            </a:r>
            <a:r>
              <a:rPr lang="en-GB" sz="3200" u="sng" dirty="0" smtClean="0">
                <a:solidFill>
                  <a:srgbClr val="FFCC00"/>
                </a:solidFill>
              </a:rPr>
              <a:t> </a:t>
            </a:r>
            <a:r>
              <a:rPr lang="en-GB" sz="3200" u="sng" dirty="0" err="1" smtClean="0">
                <a:solidFill>
                  <a:srgbClr val="FFCC00"/>
                </a:solidFill>
              </a:rPr>
              <a:t>μάθηση</a:t>
            </a:r>
            <a:r>
              <a:rPr lang="en-GB" sz="3200" u="sng" dirty="0" smtClean="0">
                <a:solidFill>
                  <a:srgbClr val="FFCC00"/>
                </a:solidFill>
              </a:rPr>
              <a:t> </a:t>
            </a:r>
            <a:r>
              <a:rPr lang="en-GB" sz="3200" u="sng" dirty="0" err="1" smtClean="0">
                <a:solidFill>
                  <a:srgbClr val="FFCC00"/>
                </a:solidFill>
              </a:rPr>
              <a:t>λέξεων</a:t>
            </a:r>
            <a:r>
              <a:rPr lang="en-GB" sz="3200" u="sng" dirty="0" smtClean="0">
                <a:solidFill>
                  <a:srgbClr val="FFCC00"/>
                </a:solidFill>
              </a:rPr>
              <a:t> </a:t>
            </a:r>
            <a:r>
              <a:rPr lang="en-GB" sz="3200" u="sng" dirty="0" err="1" smtClean="0">
                <a:solidFill>
                  <a:srgbClr val="FFCC00"/>
                </a:solidFill>
              </a:rPr>
              <a:t>ακολουθείται</a:t>
            </a:r>
            <a:r>
              <a:rPr lang="en-GB" sz="3200" u="sng" dirty="0" smtClean="0">
                <a:solidFill>
                  <a:srgbClr val="FFCC00"/>
                </a:solidFill>
              </a:rPr>
              <a:t> </a:t>
            </a:r>
            <a:r>
              <a:rPr lang="en-GB" sz="3200" u="sng" dirty="0" err="1" smtClean="0">
                <a:solidFill>
                  <a:srgbClr val="FFCC00"/>
                </a:solidFill>
              </a:rPr>
              <a:t>από</a:t>
            </a:r>
            <a:r>
              <a:rPr lang="en-GB" sz="3200" u="sng" dirty="0" smtClean="0">
                <a:solidFill>
                  <a:srgbClr val="FFCC00"/>
                </a:solidFill>
              </a:rPr>
              <a:t> </a:t>
            </a:r>
            <a:r>
              <a:rPr lang="en-GB" sz="3200" u="sng" dirty="0" err="1" smtClean="0">
                <a:solidFill>
                  <a:srgbClr val="FFCC00"/>
                </a:solidFill>
              </a:rPr>
              <a:t>μακρόχρονη</a:t>
            </a:r>
            <a:r>
              <a:rPr lang="en-GB" sz="3200" u="sng" dirty="0" smtClean="0">
                <a:solidFill>
                  <a:srgbClr val="FFCC00"/>
                </a:solidFill>
              </a:rPr>
              <a:t> </a:t>
            </a:r>
            <a:r>
              <a:rPr lang="en-GB" sz="3200" u="sng" dirty="0" err="1" smtClean="0">
                <a:solidFill>
                  <a:srgbClr val="FFCC00"/>
                </a:solidFill>
              </a:rPr>
              <a:t>επεξεργασία</a:t>
            </a:r>
            <a:r>
              <a:rPr lang="en-GB" sz="3200" u="sng" dirty="0" smtClean="0">
                <a:solidFill>
                  <a:srgbClr val="FFCC00"/>
                </a:solidFill>
              </a:rPr>
              <a:t> </a:t>
            </a:r>
            <a:r>
              <a:rPr lang="en-GB" sz="3200" u="sng" dirty="0" err="1" smtClean="0">
                <a:solidFill>
                  <a:srgbClr val="FFCC00"/>
                </a:solidFill>
              </a:rPr>
              <a:t>νοήματός</a:t>
            </a:r>
            <a:r>
              <a:rPr lang="en-GB" sz="3200" u="sng" dirty="0" smtClean="0">
                <a:solidFill>
                  <a:srgbClr val="FFCC00"/>
                </a:solidFill>
              </a:rPr>
              <a:t> </a:t>
            </a:r>
            <a:r>
              <a:rPr lang="en-GB" sz="3200" u="sng" dirty="0" err="1" smtClean="0">
                <a:solidFill>
                  <a:srgbClr val="FFCC00"/>
                </a:solidFill>
              </a:rPr>
              <a:t>τους</a:t>
            </a:r>
            <a:r>
              <a:rPr lang="en-GB" sz="3200" dirty="0" smtClean="0"/>
              <a:t> </a:t>
            </a:r>
          </a:p>
        </p:txBody>
      </p:sp>
      <p:sp>
        <p:nvSpPr>
          <p:cNvPr id="43010" name="Rectangle 2"/>
          <p:cNvSpPr>
            <a:spLocks noGrp="1" noChangeArrowheads="1"/>
          </p:cNvSpPr>
          <p:nvPr>
            <p:ph type="body" idx="1"/>
          </p:nvPr>
        </p:nvSpPr>
        <p:spPr>
          <a:xfrm>
            <a:off x="457200" y="1600200"/>
            <a:ext cx="8229600" cy="4525963"/>
          </a:xfrm>
        </p:spPr>
        <p:txBody>
          <a:bodyPr/>
          <a:lstStyle/>
          <a:p>
            <a:pPr eaLnBrk="1" hangingPunct="1">
              <a:lnSpc>
                <a:spcPct val="100000"/>
              </a:lnSpc>
              <a:buFont typeface="Wingdings"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mtClean="0"/>
          </a:p>
          <a:p>
            <a:pPr eaLnBrk="1" hangingPunct="1">
              <a:lnSpc>
                <a:spcPct val="100000"/>
              </a:lnSpc>
              <a:buFont typeface="Wingdings"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mtClean="0"/>
          </a:p>
        </p:txBody>
      </p:sp>
      <p:sp>
        <p:nvSpPr>
          <p:cNvPr id="43011" name="Rectangle 3"/>
          <p:cNvSpPr>
            <a:spLocks noChangeArrowheads="1"/>
          </p:cNvSpPr>
          <p:nvPr/>
        </p:nvSpPr>
        <p:spPr bwMode="auto">
          <a:xfrm>
            <a:off x="0" y="1628775"/>
            <a:ext cx="9144000" cy="5265738"/>
          </a:xfrm>
          <a:prstGeom prst="rect">
            <a:avLst/>
          </a:prstGeom>
          <a:noFill/>
          <a:ln w="9525">
            <a:noFill/>
            <a:round/>
            <a:headEnd/>
            <a:tailEnd/>
          </a:ln>
          <a:effectLst/>
        </p:spPr>
        <p:txBody>
          <a:bodyPr lIns="90000" tIns="46800" rIns="90000" bIns="46800">
            <a:spAutoFit/>
          </a:bodyPr>
          <a:lstStyle/>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u="sng" dirty="0" err="1">
                <a:solidFill>
                  <a:srgbClr val="99FF99"/>
                </a:solidFill>
                <a:effectLst>
                  <a:outerShdw blurRad="38100" dist="38100" dir="2700000" algn="tl">
                    <a:srgbClr val="000000"/>
                  </a:outerShdw>
                </a:effectLst>
                <a:latin typeface="Garamond" pitchFamily="18" charset="0"/>
              </a:rPr>
              <a:t>Πρώτη</a:t>
            </a:r>
            <a:r>
              <a:rPr lang="en-GB" sz="2800" b="1" u="sng" dirty="0">
                <a:solidFill>
                  <a:srgbClr val="99FF99"/>
                </a:solidFill>
                <a:effectLst>
                  <a:outerShdw blurRad="38100" dist="38100" dir="2700000" algn="tl">
                    <a:srgbClr val="000000"/>
                  </a:outerShdw>
                </a:effectLst>
                <a:latin typeface="Garamond" pitchFamily="18" charset="0"/>
              </a:rPr>
              <a:t> </a:t>
            </a:r>
            <a:r>
              <a:rPr lang="en-GB" sz="2800" b="1" u="sng" dirty="0" err="1">
                <a:solidFill>
                  <a:srgbClr val="99FF99"/>
                </a:solidFill>
                <a:effectLst>
                  <a:outerShdw blurRad="38100" dist="38100" dir="2700000" algn="tl">
                    <a:srgbClr val="000000"/>
                  </a:outerShdw>
                </a:effectLst>
                <a:latin typeface="Garamond" pitchFamily="18" charset="0"/>
              </a:rPr>
              <a:t>γρήγορη</a:t>
            </a:r>
            <a:r>
              <a:rPr lang="en-GB" sz="2800" b="1" u="sng" dirty="0">
                <a:solidFill>
                  <a:srgbClr val="99FF99"/>
                </a:solidFill>
                <a:effectLst>
                  <a:outerShdw blurRad="38100" dist="38100" dir="2700000" algn="tl">
                    <a:srgbClr val="000000"/>
                  </a:outerShdw>
                </a:effectLst>
                <a:latin typeface="Garamond" pitchFamily="18" charset="0"/>
              </a:rPr>
              <a:t> (</a:t>
            </a:r>
            <a:r>
              <a:rPr lang="en-GB" sz="2800" b="1" u="sng" dirty="0" err="1">
                <a:solidFill>
                  <a:srgbClr val="99FF99"/>
                </a:solidFill>
                <a:effectLst>
                  <a:outerShdw blurRad="38100" dist="38100" dir="2700000" algn="tl">
                    <a:srgbClr val="000000"/>
                  </a:outerShdw>
                </a:effectLst>
                <a:latin typeface="Garamond" pitchFamily="18" charset="0"/>
              </a:rPr>
              <a:t>μερική</a:t>
            </a:r>
            <a:r>
              <a:rPr lang="en-GB" sz="2800" b="1" u="sng" dirty="0">
                <a:solidFill>
                  <a:srgbClr val="99FF99"/>
                </a:solidFill>
                <a:effectLst>
                  <a:outerShdw blurRad="38100" dist="38100" dir="2700000" algn="tl">
                    <a:srgbClr val="000000"/>
                  </a:outerShdw>
                </a:effectLst>
                <a:latin typeface="Garamond" pitchFamily="18" charset="0"/>
              </a:rPr>
              <a:t>) </a:t>
            </a:r>
            <a:r>
              <a:rPr lang="en-GB" sz="2800" b="1" u="sng" dirty="0" err="1">
                <a:solidFill>
                  <a:srgbClr val="99FF99"/>
                </a:solidFill>
                <a:effectLst>
                  <a:outerShdw blurRad="38100" dist="38100" dir="2700000" algn="tl">
                    <a:srgbClr val="000000"/>
                  </a:outerShdw>
                </a:effectLst>
                <a:latin typeface="Garamond" pitchFamily="18" charset="0"/>
              </a:rPr>
              <a:t>εκμάθηση</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καταλήγει</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σε</a:t>
            </a:r>
            <a:r>
              <a:rPr lang="en-GB" sz="2800" b="1" dirty="0">
                <a:solidFill>
                  <a:srgbClr val="FFFFFF"/>
                </a:solidFill>
                <a:effectLst>
                  <a:outerShdw blurRad="38100" dist="38100" dir="2700000" algn="tl">
                    <a:srgbClr val="000000"/>
                  </a:outerShdw>
                </a:effectLst>
                <a:latin typeface="Garamond" pitchFamily="18" charset="0"/>
              </a:rPr>
              <a:t> 14.000 </a:t>
            </a:r>
            <a:r>
              <a:rPr lang="en-GB" sz="2800" b="1" dirty="0" err="1">
                <a:solidFill>
                  <a:srgbClr val="FFFFFF"/>
                </a:solidFill>
                <a:effectLst>
                  <a:outerShdw blurRad="38100" dist="38100" dir="2700000" algn="tl">
                    <a:srgbClr val="000000"/>
                  </a:outerShdw>
                </a:effectLst>
                <a:latin typeface="Garamond" pitchFamily="18" charset="0"/>
              </a:rPr>
              <a:t>περίπου</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λέξεις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στο</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τέλος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της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προσχολικής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ηλικίας</a:t>
            </a:r>
            <a:r>
              <a:rPr lang="el-GR" sz="2800" b="1" dirty="0">
                <a:solidFill>
                  <a:srgbClr val="FFFFFF"/>
                </a:solidFill>
                <a:effectLst>
                  <a:outerShdw blurRad="38100" dist="38100" dir="2700000" algn="tl">
                    <a:srgbClr val="000000"/>
                  </a:outerShdw>
                </a:effectLst>
                <a:latin typeface="Garamond" pitchFamily="18" charset="0"/>
              </a:rPr>
              <a:t>.</a:t>
            </a:r>
            <a:r>
              <a:rPr lang="en-GB" sz="2800" b="1" dirty="0">
                <a:solidFill>
                  <a:srgbClr val="FFFFFF"/>
                </a:solidFill>
                <a:effectLst>
                  <a:outerShdw blurRad="38100" dist="38100" dir="2700000" algn="tl">
                    <a:srgbClr val="000000"/>
                  </a:outerShdw>
                </a:effectLst>
                <a:latin typeface="Garamond" pitchFamily="18" charset="0"/>
              </a:rPr>
              <a:t> </a:t>
            </a: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u="sng" dirty="0" err="1">
                <a:solidFill>
                  <a:srgbClr val="FFFFFF"/>
                </a:solidFill>
                <a:effectLst>
                  <a:outerShdw blurRad="38100" dist="38100" dir="2700000" algn="tl">
                    <a:srgbClr val="000000"/>
                  </a:outerShdw>
                </a:effectLst>
                <a:latin typeface="Garamond" pitchFamily="18" charset="0"/>
              </a:rPr>
              <a:t>Όμως</a:t>
            </a:r>
            <a:r>
              <a:rPr lang="en-GB" sz="2800" b="1" u="sng" dirty="0">
                <a:solidFill>
                  <a:srgbClr val="FFFFFF"/>
                </a:solidFill>
                <a:effectLst>
                  <a:outerShdw blurRad="38100" dist="38100" dir="2700000" algn="tl">
                    <a:srgbClr val="000000"/>
                  </a:outerShdw>
                </a:effectLst>
                <a:latin typeface="Garamond" pitchFamily="18" charset="0"/>
              </a:rPr>
              <a:t> η </a:t>
            </a:r>
            <a:r>
              <a:rPr lang="en-GB" sz="2800" b="1" u="sng" dirty="0" err="1">
                <a:solidFill>
                  <a:srgbClr val="FFFFFF"/>
                </a:solidFill>
                <a:effectLst>
                  <a:outerShdw blurRad="38100" dist="38100" dir="2700000" algn="tl">
                    <a:srgbClr val="000000"/>
                  </a:outerShdw>
                </a:effectLst>
                <a:latin typeface="Garamond" pitchFamily="18" charset="0"/>
              </a:rPr>
              <a:t>ανάλυσή</a:t>
            </a:r>
            <a:r>
              <a:rPr lang="en-GB" sz="2800" b="1" u="sng" dirty="0">
                <a:solidFill>
                  <a:srgbClr val="FFFFFF"/>
                </a:solidFill>
                <a:effectLst>
                  <a:outerShdw blurRad="38100" dist="38100" dir="2700000" algn="tl">
                    <a:srgbClr val="000000"/>
                  </a:outerShdw>
                </a:effectLst>
                <a:latin typeface="Garamond" pitchFamily="18" charset="0"/>
              </a:rPr>
              <a:t> </a:t>
            </a:r>
            <a:r>
              <a:rPr lang="en-GB" sz="2800" b="1" u="sng" dirty="0" err="1">
                <a:solidFill>
                  <a:srgbClr val="FFFFFF"/>
                </a:solidFill>
                <a:effectLst>
                  <a:outerShdw blurRad="38100" dist="38100" dir="2700000" algn="tl">
                    <a:srgbClr val="000000"/>
                  </a:outerShdw>
                </a:effectLst>
                <a:latin typeface="Garamond" pitchFamily="18" charset="0"/>
              </a:rPr>
              <a:t>τους</a:t>
            </a:r>
            <a:r>
              <a:rPr lang="en-GB" sz="2800" b="1" u="sng" dirty="0">
                <a:solidFill>
                  <a:srgbClr val="FFFFFF"/>
                </a:solidFill>
                <a:effectLst>
                  <a:outerShdw blurRad="38100" dist="38100" dir="2700000" algn="tl">
                    <a:srgbClr val="000000"/>
                  </a:outerShdw>
                </a:effectLst>
                <a:latin typeface="Garamond" pitchFamily="18" charset="0"/>
              </a:rPr>
              <a:t> </a:t>
            </a:r>
            <a:r>
              <a:rPr lang="en-GB" sz="2800" b="1" u="sng" dirty="0" err="1">
                <a:solidFill>
                  <a:srgbClr val="FFFFFF"/>
                </a:solidFill>
                <a:effectLst>
                  <a:outerShdw blurRad="38100" dist="38100" dir="2700000" algn="tl">
                    <a:srgbClr val="000000"/>
                  </a:outerShdw>
                </a:effectLst>
                <a:latin typeface="Garamond" pitchFamily="18" charset="0"/>
              </a:rPr>
              <a:t>πιο</a:t>
            </a:r>
            <a:r>
              <a:rPr lang="en-GB" sz="2800" b="1" u="sng" dirty="0">
                <a:solidFill>
                  <a:srgbClr val="FFFFFF"/>
                </a:solidFill>
                <a:effectLst>
                  <a:outerShdw blurRad="38100" dist="38100" dir="2700000" algn="tl">
                    <a:srgbClr val="000000"/>
                  </a:outerShdw>
                </a:effectLst>
                <a:latin typeface="Garamond" pitchFamily="18" charset="0"/>
              </a:rPr>
              <a:t> </a:t>
            </a:r>
            <a:r>
              <a:rPr lang="en-GB" sz="2800" b="1" u="sng" dirty="0" err="1">
                <a:solidFill>
                  <a:srgbClr val="FFFFFF"/>
                </a:solidFill>
                <a:effectLst>
                  <a:outerShdw blurRad="38100" dist="38100" dir="2700000" algn="tl">
                    <a:srgbClr val="000000"/>
                  </a:outerShdw>
                </a:effectLst>
                <a:latin typeface="Garamond" pitchFamily="18" charset="0"/>
              </a:rPr>
              <a:t>χρονοβόρα</a:t>
            </a:r>
            <a:r>
              <a:rPr lang="en-GB" sz="2800" b="1" u="sng" dirty="0">
                <a:solidFill>
                  <a:srgbClr val="FFFFFF"/>
                </a:solidFill>
                <a:effectLst>
                  <a:outerShdw blurRad="38100" dist="38100" dir="2700000" algn="tl">
                    <a:srgbClr val="000000"/>
                  </a:outerShdw>
                </a:effectLst>
                <a:latin typeface="Garamond" pitchFamily="18" charset="0"/>
              </a:rPr>
              <a:t> </a:t>
            </a:r>
            <a:r>
              <a:rPr lang="en-GB" sz="2800" b="1" u="sng" dirty="0" err="1">
                <a:solidFill>
                  <a:srgbClr val="FFFFFF"/>
                </a:solidFill>
                <a:effectLst>
                  <a:outerShdw blurRad="38100" dist="38100" dir="2700000" algn="tl">
                    <a:srgbClr val="000000"/>
                  </a:outerShdw>
                </a:effectLst>
                <a:latin typeface="Garamond" pitchFamily="18" charset="0"/>
              </a:rPr>
              <a:t>και</a:t>
            </a:r>
            <a:r>
              <a:rPr lang="en-GB" sz="2800" b="1" u="sng" dirty="0">
                <a:solidFill>
                  <a:srgbClr val="FFFFFF"/>
                </a:solidFill>
                <a:effectLst>
                  <a:outerShdw blurRad="38100" dist="38100" dir="2700000" algn="tl">
                    <a:srgbClr val="000000"/>
                  </a:outerShdw>
                </a:effectLst>
                <a:latin typeface="Garamond" pitchFamily="18" charset="0"/>
              </a:rPr>
              <a:t> </a:t>
            </a:r>
            <a:r>
              <a:rPr lang="en-GB" sz="2800" b="1" u="sng" dirty="0" err="1">
                <a:solidFill>
                  <a:srgbClr val="FFFFFF"/>
                </a:solidFill>
                <a:effectLst>
                  <a:outerShdw blurRad="38100" dist="38100" dir="2700000" algn="tl">
                    <a:srgbClr val="000000"/>
                  </a:outerShdw>
                </a:effectLst>
                <a:latin typeface="Garamond" pitchFamily="18" charset="0"/>
              </a:rPr>
              <a:t>μεταγενέστερη</a:t>
            </a:r>
            <a:r>
              <a:rPr lang="en-GB" sz="2800" b="1" dirty="0">
                <a:solidFill>
                  <a:srgbClr val="FFFFFF"/>
                </a:solidFill>
                <a:effectLst>
                  <a:outerShdw blurRad="38100" dist="38100" dir="2700000" algn="tl">
                    <a:srgbClr val="000000"/>
                  </a:outerShdw>
                </a:effectLst>
                <a:latin typeface="Garamond" pitchFamily="18" charset="0"/>
              </a:rPr>
              <a:t>.</a:t>
            </a: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GB" sz="2800" b="1" dirty="0">
              <a:solidFill>
                <a:srgbClr val="FFFFFF"/>
              </a:solidFill>
              <a:effectLst>
                <a:outerShdw blurRad="38100" dist="38100" dir="2700000" algn="tl">
                  <a:srgbClr val="000000"/>
                </a:outerShdw>
              </a:effectLst>
              <a:latin typeface="Garamond" pitchFamily="18" charset="0"/>
            </a:endParaRP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u="sng" dirty="0" err="1">
                <a:solidFill>
                  <a:srgbClr val="FFFFFF"/>
                </a:solidFill>
                <a:effectLst>
                  <a:outerShdw blurRad="38100" dist="38100" dir="2700000" algn="tl">
                    <a:srgbClr val="000000"/>
                  </a:outerShdw>
                </a:effectLst>
                <a:latin typeface="Garamond" pitchFamily="18" charset="0"/>
              </a:rPr>
              <a:t>Γρήγορη</a:t>
            </a:r>
            <a:r>
              <a:rPr lang="en-GB" sz="2800" b="1" u="sng" dirty="0">
                <a:solidFill>
                  <a:srgbClr val="FFFFFF"/>
                </a:solidFill>
                <a:effectLst>
                  <a:outerShdw blurRad="38100" dist="38100" dir="2700000" algn="tl">
                    <a:srgbClr val="000000"/>
                  </a:outerShdw>
                </a:effectLst>
                <a:latin typeface="Garamond" pitchFamily="18" charset="0"/>
              </a:rPr>
              <a:t> </a:t>
            </a:r>
            <a:r>
              <a:rPr lang="en-GB" sz="2800" b="1" u="sng" dirty="0" err="1">
                <a:solidFill>
                  <a:srgbClr val="FFFFFF"/>
                </a:solidFill>
                <a:effectLst>
                  <a:outerShdw blurRad="38100" dist="38100" dir="2700000" algn="tl">
                    <a:srgbClr val="000000"/>
                  </a:outerShdw>
                </a:effectLst>
                <a:latin typeface="Garamond" pitchFamily="18" charset="0"/>
              </a:rPr>
              <a:t>εκμάθηση</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δυνατή</a:t>
            </a:r>
            <a:r>
              <a:rPr lang="el-GR" sz="2800" b="1" dirty="0">
                <a:solidFill>
                  <a:srgbClr val="99FF99"/>
                </a:solidFill>
                <a:effectLst>
                  <a:outerShdw blurRad="38100" dist="38100" dir="2700000" algn="tl">
                    <a:srgbClr val="000000"/>
                  </a:outerShdw>
                </a:effectLst>
                <a:latin typeface="Garamond" pitchFamily="18" charset="0"/>
              </a:rPr>
              <a:t>,</a:t>
            </a:r>
            <a:r>
              <a:rPr lang="en-GB" sz="2800" b="1" dirty="0">
                <a:solidFill>
                  <a:srgbClr val="99FF99"/>
                </a:solidFill>
                <a:effectLst>
                  <a:outerShdw blurRad="38100" dist="38100" dir="2700000" algn="tl">
                    <a:srgbClr val="000000"/>
                  </a:outerShdw>
                </a:effectLst>
                <a:latin typeface="Garamond" pitchFamily="18" charset="0"/>
              </a:rPr>
              <a:t> </a:t>
            </a:r>
            <a:r>
              <a:rPr lang="en-GB" sz="2800" b="1" u="sng" dirty="0" err="1">
                <a:solidFill>
                  <a:srgbClr val="99FF99"/>
                </a:solidFill>
                <a:effectLst>
                  <a:outerShdw blurRad="38100" dist="38100" dir="2700000" algn="tl">
                    <a:srgbClr val="000000"/>
                  </a:outerShdw>
                </a:effectLst>
                <a:latin typeface="Garamond" pitchFamily="18" charset="0"/>
              </a:rPr>
              <a:t>γιατί</a:t>
            </a:r>
            <a:r>
              <a:rPr lang="en-GB" sz="2800" b="1" dirty="0">
                <a:solidFill>
                  <a:srgbClr val="99FF99"/>
                </a:solidFill>
                <a:effectLst>
                  <a:outerShdw blurRad="38100" dist="38100" dir="2700000" algn="tl">
                    <a:srgbClr val="000000"/>
                  </a:outerShdw>
                </a:effectLst>
                <a:latin typeface="Garamond" pitchFamily="18" charset="0"/>
              </a:rPr>
              <a:t> </a:t>
            </a: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err="1">
                <a:solidFill>
                  <a:srgbClr val="99FF99"/>
                </a:solidFill>
                <a:effectLst>
                  <a:outerShdw blurRad="38100" dist="38100" dir="2700000" algn="tl">
                    <a:srgbClr val="000000"/>
                  </a:outerShdw>
                </a:effectLst>
                <a:latin typeface="Garamond" pitchFamily="18" charset="0"/>
              </a:rPr>
              <a:t>τα</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παιδιά</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στηρίζονται</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σε</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όλων</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των</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ειδών</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τις</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πληροφορίες</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σημασιολογικές</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και</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γραμματικές</a:t>
            </a:r>
            <a:r>
              <a:rPr lang="el-GR" sz="2800" b="1" dirty="0">
                <a:solidFill>
                  <a:srgbClr val="99FF99"/>
                </a:solidFill>
                <a:effectLst>
                  <a:outerShdw blurRad="38100" dist="38100" dir="2700000" algn="tl">
                    <a:srgbClr val="000000"/>
                  </a:outerShdw>
                </a:effectLst>
                <a:latin typeface="Garamond" pitchFamily="18" charset="0"/>
              </a:rPr>
              <a:t>,</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για</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να</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μαντέψουν</a:t>
            </a:r>
            <a:r>
              <a:rPr lang="en-GB" sz="2800" b="1" dirty="0">
                <a:solidFill>
                  <a:srgbClr val="99FF99"/>
                </a:solidFill>
                <a:effectLst>
                  <a:outerShdw blurRad="38100" dist="38100" dir="2700000" algn="tl">
                    <a:srgbClr val="000000"/>
                  </a:outerShdw>
                </a:effectLst>
                <a:latin typeface="Garamond" pitchFamily="18" charset="0"/>
              </a:rPr>
              <a:t> </a:t>
            </a:r>
            <a:r>
              <a:rPr lang="en-GB" sz="2800" b="1" dirty="0" err="1">
                <a:solidFill>
                  <a:srgbClr val="99FF99"/>
                </a:solidFill>
                <a:effectLst>
                  <a:outerShdw blurRad="38100" dist="38100" dir="2700000" algn="tl">
                    <a:srgbClr val="000000"/>
                  </a:outerShdw>
                </a:effectLst>
                <a:latin typeface="Garamond" pitchFamily="18" charset="0"/>
              </a:rPr>
              <a:t>νόημα</a:t>
            </a:r>
            <a:r>
              <a:rPr lang="el-GR" sz="2800" b="1" dirty="0">
                <a:solidFill>
                  <a:srgbClr val="99FF99"/>
                </a:solidFill>
                <a:effectLst>
                  <a:outerShdw blurRad="38100" dist="38100" dir="2700000" algn="tl">
                    <a:srgbClr val="000000"/>
                  </a:outerShdw>
                </a:effectLst>
                <a:latin typeface="Garamond" pitchFamily="18" charset="0"/>
              </a:rPr>
              <a:t>.</a:t>
            </a:r>
            <a:endParaRPr lang="en-GB" sz="2800" b="1" dirty="0">
              <a:solidFill>
                <a:srgbClr val="99FF99"/>
              </a:solidFill>
              <a:effectLst>
                <a:outerShdw blurRad="38100" dist="38100" dir="2700000" algn="tl">
                  <a:srgbClr val="000000"/>
                </a:outerShdw>
              </a:effectLst>
              <a:latin typeface="Garamond" pitchFamily="18" charset="0"/>
            </a:endParaRP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a:solidFill>
                  <a:srgbClr val="FF99FF"/>
                </a:solidFill>
                <a:effectLst>
                  <a:outerShdw blurRad="38100" dist="38100" dir="2700000" algn="tl">
                    <a:srgbClr val="000000"/>
                  </a:outerShdw>
                </a:effectLst>
                <a:latin typeface="Garamond" pitchFamily="18" charset="0"/>
              </a:rPr>
              <a:t>    </a:t>
            </a:r>
            <a:r>
              <a:rPr lang="en-GB" sz="2800" b="1" dirty="0" err="1">
                <a:solidFill>
                  <a:srgbClr val="FFFF66"/>
                </a:solidFill>
                <a:effectLst>
                  <a:outerShdw blurRad="38100" dist="38100" dir="2700000" algn="tl">
                    <a:srgbClr val="000000"/>
                  </a:outerShdw>
                </a:effectLst>
                <a:latin typeface="Garamond" pitchFamily="18" charset="0"/>
              </a:rPr>
              <a:t>Πειράματα</a:t>
            </a:r>
            <a:r>
              <a:rPr lang="en-GB" sz="2800" b="1" dirty="0">
                <a:solidFill>
                  <a:srgbClr val="FFFF66"/>
                </a:solidFill>
                <a:effectLst>
                  <a:outerShdw blurRad="38100" dist="38100" dir="2700000" algn="tl">
                    <a:srgbClr val="000000"/>
                  </a:outerShdw>
                </a:effectLst>
                <a:latin typeface="Garamond" pitchFamily="18" charset="0"/>
              </a:rPr>
              <a:t>:</a:t>
            </a:r>
            <a:r>
              <a:rPr lang="en-GB" sz="2800" b="1" dirty="0">
                <a:solidFill>
                  <a:srgbClr val="FFFFFF"/>
                </a:solidFill>
                <a:effectLst>
                  <a:outerShdw blurRad="38100" dist="38100" dir="2700000" algn="tl">
                    <a:srgbClr val="000000"/>
                  </a:outerShdw>
                </a:effectLst>
                <a:latin typeface="Garamond" pitchFamily="18" charset="0"/>
              </a:rPr>
              <a:t> </a:t>
            </a:r>
            <a:endParaRPr lang="el-GR" sz="2800" b="1" dirty="0">
              <a:solidFill>
                <a:srgbClr val="FFFFFF"/>
              </a:solidFill>
              <a:effectLst>
                <a:outerShdw blurRad="38100" dist="38100" dir="2700000" algn="tl">
                  <a:srgbClr val="000000"/>
                </a:outerShdw>
              </a:effectLst>
              <a:latin typeface="Garamond" pitchFamily="18" charset="0"/>
            </a:endParaRP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dirty="0" err="1">
                <a:solidFill>
                  <a:srgbClr val="FFFFFF"/>
                </a:solidFill>
                <a:effectLst>
                  <a:outerShdw blurRad="38100" dist="38100" dir="2700000" algn="tl">
                    <a:srgbClr val="000000"/>
                  </a:outerShdw>
                </a:effectLst>
                <a:latin typeface="Garamond" pitchFamily="18" charset="0"/>
              </a:rPr>
              <a:t>εκφράσεις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όπως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οι</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ακόλουθες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με</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επινοημένες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λέξεις</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κατανοούνται</a:t>
            </a:r>
            <a:r>
              <a:rPr lang="en-GB" sz="2800" b="1" dirty="0">
                <a:solidFill>
                  <a:srgbClr val="FFFFFF"/>
                </a:solidFill>
                <a:effectLst>
                  <a:outerShdw blurRad="38100" dist="38100" dir="2700000" algn="tl">
                    <a:srgbClr val="000000"/>
                  </a:outerShdw>
                </a:effectLst>
                <a:latin typeface="Garamond" pitchFamily="18" charset="0"/>
              </a:rPr>
              <a:t> </a:t>
            </a:r>
            <a:r>
              <a:rPr lang="el-GR" sz="2800" b="1" dirty="0">
                <a:solidFill>
                  <a:srgbClr val="FFFFFF"/>
                </a:solidFill>
                <a:effectLst>
                  <a:outerShdw blurRad="38100" dist="38100" dir="2700000" algn="tl">
                    <a:srgbClr val="000000"/>
                  </a:outerShdw>
                </a:effectLst>
                <a:latin typeface="Garamond" pitchFamily="18" charset="0"/>
              </a:rPr>
              <a:t>-</a:t>
            </a:r>
            <a:r>
              <a:rPr lang="en-GB" sz="2800" b="1" dirty="0" err="1">
                <a:solidFill>
                  <a:srgbClr val="FFFFFF"/>
                </a:solidFill>
                <a:effectLst>
                  <a:outerShdw blurRad="38100" dist="38100" dir="2700000" algn="tl">
                    <a:srgbClr val="000000"/>
                  </a:outerShdw>
                </a:effectLst>
                <a:latin typeface="Garamond" pitchFamily="18" charset="0"/>
              </a:rPr>
              <a:t>εν</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μέρει</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έστω</a:t>
            </a:r>
            <a:r>
              <a:rPr lang="el-GR" sz="2800" b="1" dirty="0">
                <a:solidFill>
                  <a:srgbClr val="FFFFFF"/>
                </a:solidFill>
                <a:effectLst>
                  <a:outerShdw blurRad="38100" dist="38100" dir="2700000" algn="tl">
                    <a:srgbClr val="000000"/>
                  </a:outerShdw>
                </a:effectLst>
                <a:latin typeface="Garamond" pitchFamily="18" charset="0"/>
              </a:rPr>
              <a:t>-</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από</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τα</a:t>
            </a:r>
            <a:r>
              <a:rPr lang="en-GB" sz="2800" b="1" dirty="0">
                <a:solidFill>
                  <a:srgbClr val="FFFFFF"/>
                </a:solidFill>
                <a:effectLst>
                  <a:outerShdw blurRad="38100" dist="38100" dir="2700000" algn="tl">
                    <a:srgbClr val="000000"/>
                  </a:outerShdw>
                </a:effectLst>
                <a:latin typeface="Garamond" pitchFamily="18" charset="0"/>
              </a:rPr>
              <a:t> </a:t>
            </a:r>
            <a:r>
              <a:rPr lang="en-GB" sz="2800" b="1" dirty="0" err="1">
                <a:solidFill>
                  <a:srgbClr val="FFFFFF"/>
                </a:solidFill>
                <a:effectLst>
                  <a:outerShdw blurRad="38100" dist="38100" dir="2700000" algn="tl">
                    <a:srgbClr val="000000"/>
                  </a:outerShdw>
                </a:effectLst>
                <a:latin typeface="Garamond" pitchFamily="18" charset="0"/>
              </a:rPr>
              <a:t>παιδιά</a:t>
            </a:r>
            <a:r>
              <a:rPr lang="el-GR" sz="2800" b="1" dirty="0">
                <a:solidFill>
                  <a:srgbClr val="FFFFFF"/>
                </a:solidFill>
                <a:effectLst>
                  <a:outerShdw blurRad="38100" dist="38100" dir="2700000" algn="tl">
                    <a:srgbClr val="000000"/>
                  </a:outerShdw>
                </a:effectLst>
                <a:latin typeface="Garamond" pitchFamily="18" charset="0"/>
              </a:rPr>
              <a:t>:</a:t>
            </a:r>
            <a:endParaRPr lang="en-GB" sz="2800" b="1" dirty="0">
              <a:solidFill>
                <a:srgbClr val="FFFFFF"/>
              </a:solidFill>
              <a:effectLst>
                <a:outerShdw blurRad="38100" dist="38100" dir="2700000" algn="tl">
                  <a:srgbClr val="000000"/>
                </a:outerShdw>
              </a:effectLst>
              <a:latin typeface="Garamond" pitchFamily="18" charset="0"/>
            </a:endParaRP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i="1" dirty="0" err="1">
                <a:solidFill>
                  <a:srgbClr val="FFFFFF"/>
                </a:solidFill>
                <a:effectLst>
                  <a:outerShdw blurRad="38100" dist="38100" dir="2700000" algn="tl">
                    <a:srgbClr val="000000"/>
                  </a:outerShdw>
                </a:effectLst>
                <a:latin typeface="Garamond" pitchFamily="18" charset="0"/>
              </a:rPr>
              <a:t>Δώσε</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μου</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τον</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00"/>
                </a:solidFill>
                <a:effectLst>
                  <a:outerShdw blurRad="38100" dist="38100" dir="2700000" algn="tl">
                    <a:srgbClr val="000000"/>
                  </a:outerShdw>
                </a:effectLst>
                <a:latin typeface="Garamond" pitchFamily="18" charset="0"/>
              </a:rPr>
              <a:t>κίμιο</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δίσκο</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τον</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00"/>
                </a:solidFill>
                <a:effectLst>
                  <a:outerShdw blurRad="38100" dist="38100" dir="2700000" algn="tl">
                    <a:srgbClr val="000000"/>
                  </a:outerShdw>
                </a:effectLst>
                <a:latin typeface="Garamond" pitchFamily="18" charset="0"/>
              </a:rPr>
              <a:t>πίκινο</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δίσκο</a:t>
            </a:r>
            <a:endParaRPr lang="en-GB" sz="2800" b="1" i="1" dirty="0">
              <a:solidFill>
                <a:srgbClr val="FFFFFF"/>
              </a:solidFill>
              <a:effectLst>
                <a:outerShdw blurRad="38100" dist="38100" dir="2700000" algn="tl">
                  <a:srgbClr val="000000"/>
                </a:outerShdw>
              </a:effectLst>
              <a:latin typeface="Garamond" pitchFamily="18" charset="0"/>
            </a:endParaRPr>
          </a:p>
          <a:p>
            <a:pPr algn="ctr" eaLnBrk="1" hangingPunct="1">
              <a:buClr>
                <a:srgbClr val="FFFFFF"/>
              </a:buClr>
              <a:buSzPct val="100000"/>
              <a:buFont typeface="Garamond"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b="1" i="1" dirty="0" err="1">
                <a:solidFill>
                  <a:srgbClr val="FFFFFF"/>
                </a:solidFill>
                <a:effectLst>
                  <a:outerShdw blurRad="38100" dist="38100" dir="2700000" algn="tl">
                    <a:srgbClr val="000000"/>
                  </a:outerShdw>
                </a:effectLst>
                <a:latin typeface="Garamond" pitchFamily="18" charset="0"/>
              </a:rPr>
              <a:t>Να</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σε</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00"/>
                </a:solidFill>
                <a:effectLst>
                  <a:outerShdw blurRad="38100" dist="38100" dir="2700000" algn="tl">
                    <a:srgbClr val="000000"/>
                  </a:outerShdw>
                </a:effectLst>
                <a:latin typeface="Garamond" pitchFamily="18" charset="0"/>
              </a:rPr>
              <a:t>πικαλίσω</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δώσε</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μου</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FF"/>
                </a:solidFill>
                <a:effectLst>
                  <a:outerShdw blurRad="38100" dist="38100" dir="2700000" algn="tl">
                    <a:srgbClr val="000000"/>
                  </a:outerShdw>
                </a:effectLst>
                <a:latin typeface="Garamond" pitchFamily="18" charset="0"/>
              </a:rPr>
              <a:t>το</a:t>
            </a:r>
            <a:r>
              <a:rPr lang="en-GB" sz="2800" b="1" i="1" dirty="0">
                <a:solidFill>
                  <a:srgbClr val="FFFFFF"/>
                </a:solidFill>
                <a:effectLst>
                  <a:outerShdw blurRad="38100" dist="38100" dir="2700000" algn="tl">
                    <a:srgbClr val="000000"/>
                  </a:outerShdw>
                </a:effectLst>
                <a:latin typeface="Garamond" pitchFamily="18" charset="0"/>
              </a:rPr>
              <a:t> </a:t>
            </a:r>
            <a:r>
              <a:rPr lang="en-GB" sz="2800" b="1" i="1" dirty="0" err="1">
                <a:solidFill>
                  <a:srgbClr val="FFFF00"/>
                </a:solidFill>
                <a:effectLst>
                  <a:outerShdw blurRad="38100" dist="38100" dir="2700000" algn="tl">
                    <a:srgbClr val="000000"/>
                  </a:outerShdw>
                </a:effectLst>
                <a:latin typeface="Garamond" pitchFamily="18" charset="0"/>
              </a:rPr>
              <a:t>πίκι</a:t>
            </a:r>
            <a:r>
              <a:rPr lang="en-GB" sz="2800" dirty="0">
                <a:solidFill>
                  <a:srgbClr val="FFFFFF"/>
                </a:solidFill>
                <a:latin typeface="Garamond" pitchFamily="18" charset="0"/>
              </a:rPr>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B7AAD2A0-0DD6-4E80-AC04-A879F8CD169B}"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44</a:t>
            </a:fld>
            <a:endParaRPr lang="en-GB" altLang="el-GR" sz="1200" smtClean="0">
              <a:latin typeface="Arial" panose="020B0604020202020204" pitchFamily="34" charset="0"/>
            </a:endParaRPr>
          </a:p>
        </p:txBody>
      </p:sp>
      <p:sp>
        <p:nvSpPr>
          <p:cNvPr id="44033" name="Rectangle 1"/>
          <p:cNvSpPr>
            <a:spLocks noChangeArrowheads="1"/>
          </p:cNvSpPr>
          <p:nvPr/>
        </p:nvSpPr>
        <p:spPr bwMode="auto">
          <a:xfrm>
            <a:off x="250825" y="685800"/>
            <a:ext cx="8893175" cy="6491288"/>
          </a:xfrm>
          <a:prstGeom prst="rect">
            <a:avLst/>
          </a:prstGeom>
          <a:noFill/>
          <a:ln w="9525">
            <a:noFill/>
            <a:round/>
            <a:headEnd/>
            <a:tailEnd/>
          </a:ln>
          <a:effectLst/>
        </p:spPr>
        <p:txBody>
          <a:bodyPr lIns="90000" tIns="46800" rIns="90000" bIns="46800">
            <a:spAutoFit/>
          </a:bodyPr>
          <a:lstStyle>
            <a:lvl1pPr indent="2667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5pPr>
            <a:lvl6pPr marL="25146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6pPr>
            <a:lvl7pPr marL="29718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7pPr>
            <a:lvl8pPr marL="34290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8pPr>
            <a:lvl9pPr marL="3886200" indent="-228600" defTabSz="449263" eaLnBrk="0" fontAlgn="base" hangingPunct="0">
              <a:lnSpc>
                <a:spcPct val="96000"/>
              </a:lnSpc>
              <a:spcBef>
                <a:spcPct val="0"/>
              </a:spcBef>
              <a:spcAft>
                <a:spcPct val="0"/>
              </a:spcAft>
              <a:buClr>
                <a:srgbClr val="FFFFFF"/>
              </a:buClr>
              <a:buSzPct val="100000"/>
              <a:buFont typeface="Arial"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defRPr>
            </a:lvl9pPr>
          </a:lstStyle>
          <a:p>
            <a:pPr algn="ctr" eaLnBrk="1" hangingPunct="1">
              <a:buClr>
                <a:srgbClr val="FFFFC5"/>
              </a:buClr>
              <a:buSzPct val="100000"/>
              <a:buFont typeface="Georgia" pitchFamily="18" charset="0"/>
              <a:buNone/>
              <a:defRPr/>
            </a:pPr>
            <a:r>
              <a:rPr lang="en-GB" altLang="el-GR" sz="2400" b="1" smtClean="0">
                <a:solidFill>
                  <a:srgbClr val="FFC000"/>
                </a:solidFill>
                <a:effectLst>
                  <a:outerShdw blurRad="38100" dist="38100" dir="2700000" algn="tl">
                    <a:srgbClr val="000000"/>
                  </a:outerShdw>
                </a:effectLst>
                <a:latin typeface="Georgia" pitchFamily="18" charset="0"/>
                <a:cs typeface="Arial" charset="0"/>
              </a:rPr>
              <a:t>Οι λέξεις οργανώνονται σε είδη </a:t>
            </a:r>
            <a:r>
              <a:rPr lang="el-GR" altLang="el-GR" sz="2400" b="1" smtClean="0">
                <a:solidFill>
                  <a:srgbClr val="FFC000"/>
                </a:solidFill>
                <a:effectLst>
                  <a:outerShdw blurRad="38100" dist="38100" dir="2700000" algn="tl">
                    <a:srgbClr val="000000"/>
                  </a:outerShdw>
                </a:effectLst>
                <a:latin typeface="Georgia" pitchFamily="18" charset="0"/>
                <a:cs typeface="Arial" charset="0"/>
              </a:rPr>
              <a:t>-</a:t>
            </a:r>
            <a:r>
              <a:rPr lang="en-GB" altLang="el-GR" sz="2400" b="1" smtClean="0">
                <a:solidFill>
                  <a:srgbClr val="FFC000"/>
                </a:solidFill>
                <a:effectLst>
                  <a:outerShdw blurRad="38100" dist="38100" dir="2700000" algn="tl">
                    <a:srgbClr val="000000"/>
                  </a:outerShdw>
                </a:effectLst>
                <a:latin typeface="Georgia" pitchFamily="18" charset="0"/>
                <a:cs typeface="Arial" charset="0"/>
              </a:rPr>
              <a:t>οικογένειες</a:t>
            </a:r>
          </a:p>
          <a:p>
            <a:pPr algn="ctr" eaLnBrk="1" hangingPunct="1">
              <a:buClr>
                <a:srgbClr val="FFFFC5"/>
              </a:buClr>
              <a:buSzPct val="100000"/>
              <a:buFont typeface="Georgia" pitchFamily="18" charset="0"/>
              <a:buNone/>
              <a:defRPr/>
            </a:pPr>
            <a:r>
              <a:rPr lang="en-GB" altLang="el-GR" sz="2400" b="1" smtClean="0">
                <a:solidFill>
                  <a:srgbClr val="FFFFC5"/>
                </a:solidFill>
                <a:effectLst>
                  <a:outerShdw blurRad="38100" dist="38100" dir="2700000" algn="tl">
                    <a:srgbClr val="000000"/>
                  </a:outerShdw>
                </a:effectLst>
                <a:latin typeface="Georgia" pitchFamily="18" charset="0"/>
                <a:cs typeface="Arial" charset="0"/>
              </a:rPr>
              <a:t>που συγγενεύουν μεταξύ τους με διάφορους τρόπους</a:t>
            </a:r>
            <a:r>
              <a:rPr lang="el-GR" altLang="el-GR" sz="2400" b="1" smtClean="0">
                <a:solidFill>
                  <a:srgbClr val="FFFFC5"/>
                </a:solidFill>
                <a:effectLst>
                  <a:outerShdw blurRad="38100" dist="38100" dir="2700000" algn="tl">
                    <a:srgbClr val="000000"/>
                  </a:outerShdw>
                </a:effectLst>
                <a:latin typeface="Georgia" pitchFamily="18" charset="0"/>
                <a:cs typeface="Arial" charset="0"/>
              </a:rPr>
              <a:t>,</a:t>
            </a:r>
            <a:endParaRPr lang="en-GB" altLang="el-GR" sz="2400" b="1" smtClean="0">
              <a:solidFill>
                <a:srgbClr val="FFFFC5"/>
              </a:solidFill>
              <a:effectLst>
                <a:outerShdw blurRad="38100" dist="38100" dir="2700000" algn="tl">
                  <a:srgbClr val="000000"/>
                </a:outerShdw>
              </a:effectLst>
              <a:latin typeface="Georgia" pitchFamily="18" charset="0"/>
              <a:cs typeface="Arial" charset="0"/>
            </a:endParaRPr>
          </a:p>
          <a:p>
            <a:pPr algn="ctr" eaLnBrk="1" hangingPunct="1">
              <a:buClr>
                <a:srgbClr val="FFFFC5"/>
              </a:buClr>
              <a:buSzPct val="100000"/>
              <a:buFont typeface="Georgia" pitchFamily="18" charset="0"/>
              <a:buNone/>
              <a:defRPr/>
            </a:pPr>
            <a:r>
              <a:rPr lang="en-GB" altLang="el-GR" sz="2400" b="1" smtClean="0">
                <a:solidFill>
                  <a:srgbClr val="FFFFC5"/>
                </a:solidFill>
                <a:effectLst>
                  <a:outerShdw blurRad="38100" dist="38100" dir="2700000" algn="tl">
                    <a:srgbClr val="000000"/>
                  </a:outerShdw>
                </a:effectLst>
                <a:latin typeface="Georgia" pitchFamily="18" charset="0"/>
                <a:cs typeface="Arial" charset="0"/>
              </a:rPr>
              <a:t>π.χ. ιεραρχίες με υπώνυμα και υπερώνυμα</a:t>
            </a:r>
          </a:p>
          <a:p>
            <a:pPr algn="ctr" eaLnBrk="1" hangingPunct="1">
              <a:buClr>
                <a:srgbClr val="FFFFC5"/>
              </a:buClr>
              <a:buSzPct val="100000"/>
              <a:buFont typeface="Georgia" pitchFamily="18" charset="0"/>
              <a:buNone/>
              <a:defRPr/>
            </a:pPr>
            <a:r>
              <a:rPr lang="en-GB" altLang="el-GR" sz="2400" b="1" smtClean="0">
                <a:solidFill>
                  <a:srgbClr val="FFFFC5"/>
                </a:solidFill>
                <a:effectLst>
                  <a:outerShdw blurRad="38100" dist="38100" dir="2700000" algn="tl">
                    <a:srgbClr val="000000"/>
                  </a:outerShdw>
                </a:effectLst>
                <a:latin typeface="Georgia" pitchFamily="18" charset="0"/>
                <a:cs typeface="Arial" charset="0"/>
              </a:rPr>
              <a:t>ή συνώνυμα</a:t>
            </a:r>
            <a:r>
              <a:rPr lang="el-GR" altLang="el-GR" sz="2400" b="1" smtClean="0">
                <a:solidFill>
                  <a:srgbClr val="FFFFC5"/>
                </a:solidFill>
                <a:effectLst>
                  <a:outerShdw blurRad="38100" dist="38100" dir="2700000" algn="tl">
                    <a:srgbClr val="000000"/>
                  </a:outerShdw>
                </a:effectLst>
                <a:latin typeface="Georgia" pitchFamily="18" charset="0"/>
                <a:cs typeface="Arial" charset="0"/>
              </a:rPr>
              <a:t>, </a:t>
            </a:r>
            <a:r>
              <a:rPr lang="en-GB" altLang="el-GR" sz="2400" b="1" smtClean="0">
                <a:solidFill>
                  <a:srgbClr val="FFFFC5"/>
                </a:solidFill>
                <a:effectLst>
                  <a:outerShdw blurRad="38100" dist="38100" dir="2700000" algn="tl">
                    <a:srgbClr val="000000"/>
                  </a:outerShdw>
                </a:effectLst>
                <a:latin typeface="Georgia" pitchFamily="18" charset="0"/>
                <a:cs typeface="Arial" charset="0"/>
              </a:rPr>
              <a:t>αντώνυμα</a:t>
            </a:r>
            <a:r>
              <a:rPr lang="el-GR" altLang="el-GR" sz="2400" b="1" smtClean="0">
                <a:solidFill>
                  <a:srgbClr val="FFFFC5"/>
                </a:solidFill>
                <a:effectLst>
                  <a:outerShdw blurRad="38100" dist="38100" dir="2700000" algn="tl">
                    <a:srgbClr val="000000"/>
                  </a:outerShdw>
                </a:effectLst>
                <a:latin typeface="Georgia" pitchFamily="18" charset="0"/>
                <a:cs typeface="Arial" charset="0"/>
              </a:rPr>
              <a:t>…</a:t>
            </a:r>
            <a:endParaRPr lang="en-GB" altLang="el-GR" sz="2400" b="1" smtClean="0">
              <a:solidFill>
                <a:srgbClr val="FFFFC5"/>
              </a:solidFill>
              <a:effectLst>
                <a:outerShdw blurRad="38100" dist="38100" dir="2700000" algn="tl">
                  <a:srgbClr val="000000"/>
                </a:outerShdw>
              </a:effectLst>
              <a:latin typeface="Georgia" pitchFamily="18" charset="0"/>
              <a:cs typeface="Arial" charset="0"/>
            </a:endParaRPr>
          </a:p>
          <a:p>
            <a:pPr algn="ctr">
              <a:buClr>
                <a:srgbClr val="FFFFEF"/>
              </a:buClr>
              <a:buSzPct val="100000"/>
              <a:buFont typeface="Georgia" pitchFamily="18" charset="0"/>
              <a:buNone/>
              <a:defRPr/>
            </a:pPr>
            <a:endParaRPr lang="en-GB" altLang="el-GR" sz="2400" smtClean="0">
              <a:solidFill>
                <a:srgbClr val="FFFFEF"/>
              </a:solidFill>
              <a:latin typeface="Georgia" pitchFamily="18" charset="0"/>
              <a:cs typeface="Arial" charset="0"/>
            </a:endParaRPr>
          </a:p>
          <a:p>
            <a:pPr algn="ctr">
              <a:buClr>
                <a:srgbClr val="FFFFEF"/>
              </a:buClr>
              <a:buSzPct val="100000"/>
              <a:buFont typeface="Georgia" pitchFamily="18" charset="0"/>
              <a:buNone/>
              <a:defRPr/>
            </a:pPr>
            <a:r>
              <a:rPr lang="en-GB" altLang="el-GR" sz="2800" smtClean="0">
                <a:solidFill>
                  <a:srgbClr val="FFFFEF"/>
                </a:solidFill>
                <a:latin typeface="Georgia" pitchFamily="18" charset="0"/>
                <a:cs typeface="Arial" charset="0"/>
              </a:rPr>
              <a:t>Λάθη που δείχνουν ότι</a:t>
            </a:r>
            <a:endParaRPr lang="el-GR" altLang="el-GR" sz="2800" smtClean="0">
              <a:solidFill>
                <a:srgbClr val="FFFFEF"/>
              </a:solidFill>
              <a:latin typeface="Georgia" pitchFamily="18" charset="0"/>
              <a:cs typeface="Arial" charset="0"/>
            </a:endParaRPr>
          </a:p>
          <a:p>
            <a:pPr algn="ctr">
              <a:buClr>
                <a:srgbClr val="FFFFEF"/>
              </a:buClr>
              <a:buSzPct val="100000"/>
              <a:buFont typeface="Georgia" pitchFamily="18" charset="0"/>
              <a:buNone/>
              <a:defRPr/>
            </a:pPr>
            <a:r>
              <a:rPr lang="en-GB" altLang="el-GR" sz="2800" smtClean="0">
                <a:solidFill>
                  <a:srgbClr val="FFFFEF"/>
                </a:solidFill>
                <a:latin typeface="Georgia" pitchFamily="18" charset="0"/>
                <a:cs typeface="Arial" charset="0"/>
              </a:rPr>
              <a:t> </a:t>
            </a:r>
            <a:r>
              <a:rPr lang="en-GB" altLang="el-GR" sz="2800" smtClean="0">
                <a:solidFill>
                  <a:srgbClr val="99FF99"/>
                </a:solidFill>
                <a:latin typeface="Georgia" pitchFamily="18" charset="0"/>
                <a:cs typeface="Arial" charset="0"/>
              </a:rPr>
              <a:t>τα παιδιά δεν έχουν κατανοήσει ακόμη πλήρως </a:t>
            </a:r>
            <a:endParaRPr lang="el-GR" altLang="el-GR" sz="2800" smtClean="0">
              <a:solidFill>
                <a:srgbClr val="99FF99"/>
              </a:solidFill>
              <a:latin typeface="Georgia" pitchFamily="18" charset="0"/>
              <a:cs typeface="Arial" charset="0"/>
            </a:endParaRPr>
          </a:p>
          <a:p>
            <a:pPr algn="ctr">
              <a:buClr>
                <a:srgbClr val="FFFFEF"/>
              </a:buClr>
              <a:buSzPct val="100000"/>
              <a:buFont typeface="Georgia" pitchFamily="18" charset="0"/>
              <a:buNone/>
              <a:defRPr/>
            </a:pPr>
            <a:r>
              <a:rPr lang="en-GB" altLang="el-GR" sz="2800" smtClean="0">
                <a:solidFill>
                  <a:srgbClr val="99FF99"/>
                </a:solidFill>
                <a:latin typeface="Georgia" pitchFamily="18" charset="0"/>
                <a:cs typeface="Arial" charset="0"/>
              </a:rPr>
              <a:t>τις σχέσεις ανάμεσα στις λέξεις</a:t>
            </a:r>
            <a:r>
              <a:rPr lang="en-GB" altLang="el-GR" sz="2800" smtClean="0">
                <a:solidFill>
                  <a:srgbClr val="FFFFEF"/>
                </a:solidFill>
                <a:latin typeface="Georgia" pitchFamily="18" charset="0"/>
                <a:cs typeface="Arial" charset="0"/>
              </a:rPr>
              <a:t>:</a:t>
            </a:r>
          </a:p>
          <a:p>
            <a:pPr algn="ctr">
              <a:buClr>
                <a:srgbClr val="FFFFEF"/>
              </a:buClr>
              <a:buSzPct val="100000"/>
              <a:buFont typeface="Georgia" pitchFamily="18" charset="0"/>
              <a:buNone/>
              <a:defRPr/>
            </a:pPr>
            <a:r>
              <a:rPr lang="en-GB" altLang="el-GR" sz="2800" smtClean="0">
                <a:solidFill>
                  <a:srgbClr val="FFFFEF"/>
                </a:solidFill>
                <a:latin typeface="Georgia" pitchFamily="18" charset="0"/>
                <a:cs typeface="Arial" charset="0"/>
              </a:rPr>
              <a:t>    </a:t>
            </a:r>
          </a:p>
          <a:p>
            <a:pPr>
              <a:buClr>
                <a:srgbClr val="FFFFEF"/>
              </a:buClr>
              <a:buSzPct val="100000"/>
              <a:buFont typeface="Georgia" pitchFamily="18" charset="0"/>
              <a:buChar char="•"/>
              <a:defRPr/>
            </a:pPr>
            <a:r>
              <a:rPr lang="en-GB" altLang="el-GR" sz="2800" smtClean="0">
                <a:solidFill>
                  <a:srgbClr val="FFFFEF"/>
                </a:solidFill>
                <a:latin typeface="Georgia" pitchFamily="18" charset="0"/>
                <a:cs typeface="Arial" charset="0"/>
              </a:rPr>
              <a:t> </a:t>
            </a:r>
            <a:r>
              <a:rPr lang="en-GB" altLang="el-GR" sz="2800" i="1" smtClean="0">
                <a:solidFill>
                  <a:srgbClr val="FFFF66"/>
                </a:solidFill>
                <a:latin typeface="Georgia" pitchFamily="18" charset="0"/>
                <a:cs typeface="Arial" charset="0"/>
              </a:rPr>
              <a:t>άλογα, σκύλοι </a:t>
            </a:r>
            <a:r>
              <a:rPr lang="en-GB" altLang="el-GR" sz="2800" smtClean="0">
                <a:solidFill>
                  <a:srgbClr val="FFFF66"/>
                </a:solidFill>
                <a:latin typeface="Georgia" pitchFamily="18" charset="0"/>
                <a:cs typeface="Arial" charset="0"/>
              </a:rPr>
              <a:t>δεν θεωρούνται  </a:t>
            </a:r>
            <a:r>
              <a:rPr lang="en-GB" altLang="el-GR" sz="2800" i="1" smtClean="0">
                <a:solidFill>
                  <a:srgbClr val="FFFF66"/>
                </a:solidFill>
                <a:latin typeface="Georgia" pitchFamily="18" charset="0"/>
                <a:cs typeface="Arial" charset="0"/>
              </a:rPr>
              <a:t>ζώα</a:t>
            </a:r>
          </a:p>
          <a:p>
            <a:pPr>
              <a:buClr>
                <a:srgbClr val="FFFFEF"/>
              </a:buClr>
              <a:buSzPct val="100000"/>
              <a:buFont typeface="Georgia" pitchFamily="18" charset="0"/>
              <a:buChar char="•"/>
              <a:defRPr/>
            </a:pPr>
            <a:r>
              <a:rPr lang="en-GB" altLang="el-GR" sz="2800" i="1" smtClean="0">
                <a:solidFill>
                  <a:srgbClr val="FFFF66"/>
                </a:solidFill>
                <a:latin typeface="Georgia" pitchFamily="18" charset="0"/>
                <a:cs typeface="Arial" charset="0"/>
              </a:rPr>
              <a:t> πέδιλα </a:t>
            </a:r>
            <a:r>
              <a:rPr lang="en-GB" altLang="el-GR" sz="2800" smtClean="0">
                <a:solidFill>
                  <a:srgbClr val="FFFF66"/>
                </a:solidFill>
                <a:latin typeface="Georgia" pitchFamily="18" charset="0"/>
                <a:cs typeface="Arial" charset="0"/>
              </a:rPr>
              <a:t>δεν θεωρούνται  </a:t>
            </a:r>
            <a:r>
              <a:rPr lang="en-GB" altLang="el-GR" sz="2800" i="1" smtClean="0">
                <a:solidFill>
                  <a:srgbClr val="FFFF66"/>
                </a:solidFill>
                <a:latin typeface="Georgia" pitchFamily="18" charset="0"/>
                <a:cs typeface="Arial" charset="0"/>
              </a:rPr>
              <a:t>παπούτσια</a:t>
            </a:r>
          </a:p>
          <a:p>
            <a:pPr>
              <a:buClr>
                <a:srgbClr val="FFFFEF"/>
              </a:buClr>
              <a:buSzPct val="100000"/>
              <a:buFont typeface="Georgia" pitchFamily="18" charset="0"/>
              <a:buChar char="•"/>
              <a:defRPr/>
            </a:pPr>
            <a:r>
              <a:rPr lang="en-GB" altLang="el-GR" sz="2800" i="1" smtClean="0">
                <a:solidFill>
                  <a:srgbClr val="FFFF66"/>
                </a:solidFill>
                <a:latin typeface="Georgia" pitchFamily="18" charset="0"/>
                <a:cs typeface="Arial" charset="0"/>
              </a:rPr>
              <a:t>κότες </a:t>
            </a:r>
            <a:r>
              <a:rPr lang="en-GB" altLang="el-GR" sz="2800" smtClean="0">
                <a:solidFill>
                  <a:srgbClr val="FFFF66"/>
                </a:solidFill>
                <a:latin typeface="Georgia" pitchFamily="18" charset="0"/>
                <a:cs typeface="Arial" charset="0"/>
              </a:rPr>
              <a:t>δεν θεωρούνται  </a:t>
            </a:r>
            <a:r>
              <a:rPr lang="en-GB" altLang="el-GR" sz="2800" i="1" smtClean="0">
                <a:solidFill>
                  <a:srgbClr val="FFFF66"/>
                </a:solidFill>
                <a:latin typeface="Georgia" pitchFamily="18" charset="0"/>
                <a:cs typeface="Arial" charset="0"/>
              </a:rPr>
              <a:t>πουλιά</a:t>
            </a:r>
          </a:p>
          <a:p>
            <a:pPr>
              <a:buClr>
                <a:srgbClr val="FFFFEF"/>
              </a:buClr>
              <a:buSzPct val="100000"/>
              <a:buFont typeface="Georgia" pitchFamily="18" charset="0"/>
              <a:buChar char="•"/>
              <a:defRPr/>
            </a:pPr>
            <a:r>
              <a:rPr lang="en-GB" altLang="el-GR" sz="2800" i="1" smtClean="0">
                <a:solidFill>
                  <a:srgbClr val="FFFF66"/>
                </a:solidFill>
                <a:latin typeface="Georgia" pitchFamily="18" charset="0"/>
                <a:cs typeface="Arial" charset="0"/>
              </a:rPr>
              <a:t>φορτηγά, λεωφορεία </a:t>
            </a:r>
            <a:r>
              <a:rPr lang="en-GB" altLang="el-GR" sz="2800" smtClean="0">
                <a:solidFill>
                  <a:srgbClr val="FFFF66"/>
                </a:solidFill>
                <a:latin typeface="Georgia" pitchFamily="18" charset="0"/>
              </a:rPr>
              <a:t>δεν θεωρούνται </a:t>
            </a:r>
            <a:r>
              <a:rPr lang="en-GB" altLang="el-GR" sz="2800" smtClean="0">
                <a:solidFill>
                  <a:srgbClr val="FFFF66"/>
                </a:solidFill>
                <a:latin typeface="Georgia" pitchFamily="18" charset="0"/>
                <a:cs typeface="Arial" charset="0"/>
              </a:rPr>
              <a:t> </a:t>
            </a:r>
            <a:r>
              <a:rPr lang="el-GR" altLang="el-GR" sz="2800" smtClean="0">
                <a:solidFill>
                  <a:srgbClr val="FFFF66"/>
                </a:solidFill>
                <a:latin typeface="Georgia" pitchFamily="18" charset="0"/>
                <a:cs typeface="Arial" charset="0"/>
              </a:rPr>
              <a:t>ο</a:t>
            </a:r>
            <a:r>
              <a:rPr lang="en-GB" altLang="el-GR" sz="2800" i="1" smtClean="0">
                <a:solidFill>
                  <a:srgbClr val="FFFF66"/>
                </a:solidFill>
                <a:latin typeface="Georgia" pitchFamily="18" charset="0"/>
                <a:cs typeface="Arial" charset="0"/>
              </a:rPr>
              <a:t>χήματα</a:t>
            </a:r>
          </a:p>
          <a:p>
            <a:pPr algn="ctr">
              <a:buClr>
                <a:srgbClr val="FFFFEF"/>
              </a:buClr>
              <a:buSzPct val="100000"/>
              <a:buFont typeface="Georgia" pitchFamily="18" charset="0"/>
              <a:buNone/>
              <a:defRPr/>
            </a:pPr>
            <a:r>
              <a:rPr lang="en-GB" altLang="el-GR" sz="2800" smtClean="0">
                <a:solidFill>
                  <a:srgbClr val="FFFFEF"/>
                </a:solidFill>
                <a:latin typeface="Georgia" pitchFamily="18" charset="0"/>
                <a:cs typeface="Arial" charset="0"/>
              </a:rPr>
              <a:t> </a:t>
            </a:r>
          </a:p>
          <a:p>
            <a:pPr algn="ctr">
              <a:buClr>
                <a:srgbClr val="FFFFEF"/>
              </a:buClr>
              <a:buSzPct val="100000"/>
              <a:buFont typeface="Georgia" pitchFamily="18" charset="0"/>
              <a:buNone/>
              <a:defRPr/>
            </a:pPr>
            <a:r>
              <a:rPr lang="en-GB" altLang="el-GR" sz="2400" smtClean="0">
                <a:solidFill>
                  <a:srgbClr val="FFFFEF"/>
                </a:solidFill>
                <a:latin typeface="Georgia" pitchFamily="18" charset="0"/>
                <a:cs typeface="Arial" charset="0"/>
              </a:rPr>
              <a:t> </a:t>
            </a:r>
          </a:p>
          <a:p>
            <a:pPr algn="ctr">
              <a:buClr>
                <a:srgbClr val="FFFFEF"/>
              </a:buClr>
              <a:buSzPct val="100000"/>
              <a:buFont typeface="Georgia" pitchFamily="18" charset="0"/>
              <a:buNone/>
              <a:defRPr/>
            </a:pPr>
            <a:endParaRPr lang="en-GB" altLang="el-GR" sz="2400" smtClean="0">
              <a:solidFill>
                <a:srgbClr val="FFFFEF"/>
              </a:solidFill>
              <a:latin typeface="Georgia" pitchFamily="18" charset="0"/>
              <a:cs typeface="Arial"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75033F7-0D60-476E-B923-731A8A4E6F09}"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45</a:t>
            </a:fld>
            <a:endParaRPr lang="en-GB" altLang="el-GR" sz="1200" smtClean="0">
              <a:latin typeface="Arial" panose="020B0604020202020204" pitchFamily="34" charset="0"/>
            </a:endParaRPr>
          </a:p>
        </p:txBody>
      </p:sp>
      <p:sp>
        <p:nvSpPr>
          <p:cNvPr id="45057" name="Rectangle 1"/>
          <p:cNvSpPr>
            <a:spLocks noGrp="1" noChangeArrowheads="1"/>
          </p:cNvSpPr>
          <p:nvPr>
            <p:ph type="title"/>
          </p:nvPr>
        </p:nvSpPr>
        <p:spPr>
          <a:xfrm>
            <a:off x="457200" y="274638"/>
            <a:ext cx="8229600" cy="1011237"/>
          </a:xfrm>
        </p:spPr>
        <p:txBody>
          <a:bodyPr/>
          <a:lstStyle/>
          <a:p>
            <a:pPr eaLnBrk="1" hangingPunct="1">
              <a:lnSpc>
                <a:spcPct val="100000"/>
              </a:lnSpc>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CC00"/>
                </a:solidFill>
              </a:rPr>
              <a:t>Ιεραρχίες</a:t>
            </a:r>
            <a:r>
              <a:rPr lang="en-GB" sz="3200" dirty="0" smtClean="0">
                <a:solidFill>
                  <a:srgbClr val="FFCC00"/>
                </a:solidFill>
              </a:rPr>
              <a:t>, </a:t>
            </a:r>
            <a:r>
              <a:rPr lang="en-GB" sz="3200" dirty="0" err="1" smtClean="0">
                <a:solidFill>
                  <a:srgbClr val="FFCC00"/>
                </a:solidFill>
              </a:rPr>
              <a:t>π.χ</a:t>
            </a:r>
            <a:r>
              <a:rPr lang="en-GB" sz="3200" dirty="0" smtClean="0">
                <a:solidFill>
                  <a:srgbClr val="FFCC00"/>
                </a:solidFill>
              </a:rPr>
              <a:t>.</a:t>
            </a:r>
          </a:p>
        </p:txBody>
      </p:sp>
      <p:sp>
        <p:nvSpPr>
          <p:cNvPr id="45058" name="Rectangle 2"/>
          <p:cNvSpPr>
            <a:spLocks noGrp="1" noChangeArrowheads="1"/>
          </p:cNvSpPr>
          <p:nvPr>
            <p:ph type="body" idx="1"/>
          </p:nvPr>
        </p:nvSpPr>
        <p:spPr>
          <a:xfrm>
            <a:off x="0" y="1285875"/>
            <a:ext cx="9144000" cy="5286375"/>
          </a:xfrm>
        </p:spPr>
        <p:txBody>
          <a:bodyPr/>
          <a:lstStyle/>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3600" b="1" smtClean="0">
                <a:solidFill>
                  <a:srgbClr val="66FFFF"/>
                </a:solidFill>
              </a:rPr>
              <a:t>Έ</a:t>
            </a:r>
            <a:r>
              <a:rPr lang="en-GB" sz="3600" b="1" smtClean="0">
                <a:solidFill>
                  <a:srgbClr val="66FFFF"/>
                </a:solidFill>
              </a:rPr>
              <a:t>μβια όντα</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smtClean="0">
                <a:solidFill>
                  <a:srgbClr val="66FFFF"/>
                </a:solidFill>
              </a:rPr>
              <a:t>Φυτά –</a:t>
            </a:r>
            <a:r>
              <a:rPr lang="el-GR" b="1" smtClean="0">
                <a:solidFill>
                  <a:srgbClr val="66FFFF"/>
                </a:solidFill>
              </a:rPr>
              <a:t> </a:t>
            </a:r>
            <a:r>
              <a:rPr lang="en-GB" b="1" smtClean="0">
                <a:solidFill>
                  <a:srgbClr val="66FFFF"/>
                </a:solidFill>
              </a:rPr>
              <a:t>Ζώα</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smtClean="0">
                <a:solidFill>
                  <a:srgbClr val="66FFFF"/>
                </a:solidFill>
              </a:rPr>
              <a:t>Ζώα: </a:t>
            </a:r>
            <a:r>
              <a:rPr lang="el-GR" sz="2800" b="1" smtClean="0">
                <a:solidFill>
                  <a:srgbClr val="66FFFF"/>
                </a:solidFill>
              </a:rPr>
              <a:t>θ</a:t>
            </a:r>
            <a:r>
              <a:rPr lang="en-GB" sz="2800" b="1" smtClean="0">
                <a:solidFill>
                  <a:srgbClr val="66FFFF"/>
                </a:solidFill>
              </a:rPr>
              <a:t>ηλαστικά, ερπετά, ψάρια, πτηνά…</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400" b="1" smtClean="0">
                <a:solidFill>
                  <a:srgbClr val="66FFFF"/>
                </a:solidFill>
              </a:rPr>
              <a:t>Θηλαστικά: σκύλοι, </a:t>
            </a:r>
            <a:r>
              <a:rPr lang="el-GR" sz="2400" b="1" smtClean="0">
                <a:solidFill>
                  <a:srgbClr val="66FFFF"/>
                </a:solidFill>
              </a:rPr>
              <a:t>γάτες, </a:t>
            </a:r>
            <a:r>
              <a:rPr lang="en-GB" sz="2400" b="1" smtClean="0">
                <a:solidFill>
                  <a:srgbClr val="66FFFF"/>
                </a:solidFill>
              </a:rPr>
              <a:t>αγελάδες</a:t>
            </a:r>
            <a:r>
              <a:rPr lang="en-GB" sz="2800" b="1" smtClean="0">
                <a:solidFill>
                  <a:srgbClr val="66FFFF"/>
                </a:solidFill>
              </a:rPr>
              <a:t>…</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b="1" smtClean="0">
                <a:solidFill>
                  <a:srgbClr val="66FFFF"/>
                </a:solidFill>
              </a:rPr>
              <a:t>Είδη σκύλω</a:t>
            </a:r>
            <a:r>
              <a:rPr lang="el-GR" sz="2000" b="1" smtClean="0">
                <a:solidFill>
                  <a:srgbClr val="66FFFF"/>
                </a:solidFill>
              </a:rPr>
              <a:t>ν…</a:t>
            </a:r>
            <a:endParaRPr lang="en-GB" sz="2000" b="1" smtClean="0">
              <a:solidFill>
                <a:srgbClr val="66FFFF"/>
              </a:solidFill>
            </a:endParaRPr>
          </a:p>
          <a:p>
            <a:pP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800" b="1" smtClean="0"/>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smtClean="0"/>
              <a:t>	Τα παιδιά μαθαίνουν </a:t>
            </a:r>
            <a:r>
              <a:rPr lang="en-GB" sz="2800" b="1" u="sng" smtClean="0"/>
              <a:t>πρώτα </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u="sng" smtClean="0"/>
              <a:t>όχι το πιο γενικό, </a:t>
            </a:r>
            <a:r>
              <a:rPr lang="el-GR" sz="2800" b="1" u="sng" smtClean="0"/>
              <a:t>δηλ. αφηρημένο, </a:t>
            </a:r>
            <a:r>
              <a:rPr lang="en-GB" sz="2800" b="1" u="sng" smtClean="0"/>
              <a:t>νόημα</a:t>
            </a:r>
            <a:r>
              <a:rPr lang="en-GB" sz="2800" b="1" smtClean="0"/>
              <a:t>, </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u="sng" smtClean="0"/>
              <a:t>αλλά το πιο οικείο </a:t>
            </a:r>
            <a:r>
              <a:rPr lang="el-GR" sz="2800" b="1" u="sng" smtClean="0"/>
              <a:t>από </a:t>
            </a:r>
            <a:r>
              <a:rPr lang="en-GB" sz="2800" b="1" u="sng" smtClean="0"/>
              <a:t>την καθημερινή ομιλία</a:t>
            </a:r>
            <a:r>
              <a:rPr lang="el-GR" sz="2800" b="1" u="sng" smtClean="0"/>
              <a:t> και </a:t>
            </a:r>
            <a:r>
              <a:rPr lang="en-GB" sz="2800" b="1" u="sng" smtClean="0"/>
              <a:t>εμπειρία</a:t>
            </a:r>
            <a:r>
              <a:rPr lang="en-GB" sz="2800" b="1" smtClean="0"/>
              <a:t> </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smtClean="0"/>
              <a:t>(π.χ. </a:t>
            </a:r>
            <a:r>
              <a:rPr lang="en-GB" sz="2800" b="1" i="1" smtClean="0"/>
              <a:t>σκύλος</a:t>
            </a:r>
            <a:r>
              <a:rPr lang="en-GB" sz="2800" b="1" smtClean="0"/>
              <a:t>, όχι όμως </a:t>
            </a:r>
            <a:r>
              <a:rPr lang="en-GB" sz="2800" b="1" i="1" smtClean="0"/>
              <a:t>κανίς</a:t>
            </a:r>
            <a:r>
              <a:rPr lang="en-GB" sz="2800" b="1" smtClean="0"/>
              <a:t> ή </a:t>
            </a:r>
            <a:r>
              <a:rPr lang="en-GB" sz="2800" b="1" i="1" smtClean="0"/>
              <a:t>θηλαστικό</a:t>
            </a:r>
            <a:r>
              <a:rPr lang="en-GB" sz="2800" b="1" smtClean="0"/>
              <a:t>).  </a:t>
            </a:r>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800" b="1" smtClean="0"/>
              <a:t>π</a:t>
            </a:r>
            <a:r>
              <a:rPr lang="en-GB" sz="2800" b="1" smtClean="0"/>
              <a:t>ιο αφηρημένοι όροι μόνο επιστημονικοί </a:t>
            </a:r>
            <a:endParaRPr lang="el-GR" sz="2800" b="1" smtClean="0"/>
          </a:p>
          <a:p>
            <a:pPr algn="ctr" eaLnBrk="1" hangingPunct="1">
              <a:lnSpc>
                <a:spcPct val="8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b="1" smtClean="0"/>
              <a:t>και όχι βατοί χωρίς εκπαίδευση.</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9FAF7850-C02D-4E89-9D46-8CC8186D1944}"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46</a:t>
            </a:fld>
            <a:endParaRPr lang="en-GB" altLang="el-GR" sz="1200" smtClean="0">
              <a:latin typeface="Arial" panose="020B0604020202020204" pitchFamily="34" charset="0"/>
            </a:endParaRPr>
          </a:p>
        </p:txBody>
      </p:sp>
      <p:sp>
        <p:nvSpPr>
          <p:cNvPr id="46081" name="Rectangle 1"/>
          <p:cNvSpPr>
            <a:spLocks noGrp="1" noChangeArrowheads="1"/>
          </p:cNvSpPr>
          <p:nvPr>
            <p:ph type="title"/>
          </p:nvPr>
        </p:nvSpPr>
        <p:spPr>
          <a:xfrm>
            <a:off x="457200" y="158750"/>
            <a:ext cx="8229600" cy="1374775"/>
          </a:xfrm>
        </p:spPr>
        <p:txBody>
          <a:bodyPr/>
          <a:lstStyle/>
          <a:p>
            <a:pP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altLang="el-GR" sz="3600" smtClean="0">
                <a:solidFill>
                  <a:srgbClr val="FFCC00"/>
                </a:solidFill>
              </a:rPr>
              <a:t>Έ</a:t>
            </a:r>
            <a:r>
              <a:rPr lang="en-GB" altLang="el-GR" sz="3600" smtClean="0">
                <a:solidFill>
                  <a:srgbClr val="FFCC00"/>
                </a:solidFill>
              </a:rPr>
              <a:t>ρευνες για την ανάπτυξη </a:t>
            </a:r>
            <a:br>
              <a:rPr lang="en-GB" altLang="el-GR" sz="3600" smtClean="0">
                <a:solidFill>
                  <a:srgbClr val="FFCC00"/>
                </a:solidFill>
              </a:rPr>
            </a:br>
            <a:r>
              <a:rPr lang="en-GB" altLang="el-GR" sz="3600" smtClean="0">
                <a:solidFill>
                  <a:srgbClr val="FFCC00"/>
                </a:solidFill>
              </a:rPr>
              <a:t>διαφόρων σημασιολογικών πεδίων</a:t>
            </a:r>
          </a:p>
        </p:txBody>
      </p:sp>
      <p:sp>
        <p:nvSpPr>
          <p:cNvPr id="46082" name="Rectangle 2"/>
          <p:cNvSpPr>
            <a:spLocks noGrp="1" noChangeArrowheads="1"/>
          </p:cNvSpPr>
          <p:nvPr>
            <p:ph type="body" idx="1"/>
          </p:nvPr>
        </p:nvSpPr>
        <p:spPr>
          <a:xfrm>
            <a:off x="0" y="1600200"/>
            <a:ext cx="9144000" cy="5019675"/>
          </a:xfrm>
        </p:spPr>
        <p:txBody>
          <a:bodyPr/>
          <a:lstStyle/>
          <a:p>
            <a:pPr algn="ctr" eaLnBrk="1" hangingPunct="1">
              <a:lnSpc>
                <a:spcPct val="100000"/>
              </a:lnSpc>
              <a:spcBef>
                <a:spcPts val="7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solidFill>
                  <a:srgbClr val="FFFF66"/>
                </a:solidFill>
              </a:rPr>
              <a:t>π.χ. λέξεις που αφορούν το χώρο</a:t>
            </a:r>
          </a:p>
          <a:p>
            <a:pPr algn="ctr" eaLnBrk="1" hangingPunct="1">
              <a:lnSpc>
                <a:spcPct val="10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smtClean="0"/>
              <a:t>	</a:t>
            </a:r>
            <a:r>
              <a:rPr lang="en-GB" altLang="el-GR" sz="2800" b="1" smtClean="0"/>
              <a:t>Οι </a:t>
            </a:r>
            <a:r>
              <a:rPr lang="el-GR" altLang="el-GR" sz="2800" b="1" smtClean="0"/>
              <a:t>αντίστοιχες των ελληνικών</a:t>
            </a:r>
            <a:r>
              <a:rPr lang="en-GB" altLang="el-GR" sz="2800" b="1" smtClean="0"/>
              <a:t> </a:t>
            </a:r>
            <a:r>
              <a:rPr lang="el-GR" altLang="el-GR" sz="2800" b="1" smtClean="0"/>
              <a:t>λέξεων </a:t>
            </a:r>
            <a:r>
              <a:rPr lang="en-GB" altLang="el-GR" sz="2800" b="1" i="1" smtClean="0"/>
              <a:t>πάνω/κάτω</a:t>
            </a:r>
            <a:r>
              <a:rPr lang="en-GB" altLang="el-GR" sz="2800" b="1" smtClean="0"/>
              <a:t>, </a:t>
            </a:r>
            <a:endParaRPr lang="el-GR" altLang="el-GR" sz="2800" b="1" smtClean="0"/>
          </a:p>
          <a:p>
            <a:pPr algn="ctr" eaLnBrk="1" hangingPunct="1">
              <a:lnSpc>
                <a:spcPct val="10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i="1" smtClean="0"/>
              <a:t>μέσα/έξω</a:t>
            </a:r>
            <a:r>
              <a:rPr lang="en-GB" altLang="el-GR" sz="2800" b="1" smtClean="0"/>
              <a:t> νωρίς, </a:t>
            </a:r>
            <a:endParaRPr lang="el-GR" altLang="el-GR" sz="2800" b="1" smtClean="0"/>
          </a:p>
          <a:p>
            <a:pPr algn="ctr" eaLnBrk="1" hangingPunct="1">
              <a:lnSpc>
                <a:spcPct val="10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smtClean="0"/>
              <a:t>	</a:t>
            </a:r>
            <a:r>
              <a:rPr lang="en-GB" altLang="el-GR" sz="2800" b="1" smtClean="0"/>
              <a:t>αργότερα όμως το </a:t>
            </a:r>
            <a:r>
              <a:rPr lang="en-GB" altLang="el-GR" sz="2800" b="1" i="1" smtClean="0"/>
              <a:t>μπρος/πίσω</a:t>
            </a:r>
            <a:r>
              <a:rPr lang="en-GB" altLang="el-GR" sz="2800" b="1" smtClean="0"/>
              <a:t> </a:t>
            </a:r>
            <a:endParaRPr lang="el-GR" altLang="el-GR" sz="2800" b="1" smtClean="0"/>
          </a:p>
          <a:p>
            <a:pPr algn="ctr" eaLnBrk="1" hangingPunct="1">
              <a:lnSpc>
                <a:spcPct val="10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κι</a:t>
            </a:r>
            <a:r>
              <a:rPr lang="el-GR" altLang="el-GR" sz="2800" b="1" smtClean="0"/>
              <a:t> ακόμη αργότερα το</a:t>
            </a:r>
            <a:r>
              <a:rPr lang="en-GB" altLang="el-GR" sz="2800" b="1" smtClean="0"/>
              <a:t> </a:t>
            </a:r>
            <a:r>
              <a:rPr lang="en-GB" altLang="el-GR" sz="2800" b="1" i="1" smtClean="0"/>
              <a:t>αριστερά/δεξιά</a:t>
            </a:r>
            <a:r>
              <a:rPr lang="en-GB" altLang="el-GR" sz="2800" b="1" smtClean="0"/>
              <a:t>.</a:t>
            </a:r>
          </a:p>
          <a:p>
            <a:pPr algn="ctr" eaLnBrk="1" hangingPunct="1">
              <a:lnSpc>
                <a:spcPct val="10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Τα τελευταία εξαρτώνται από την οπτική του ομιλητή,</a:t>
            </a:r>
            <a:endParaRPr lang="el-GR" altLang="el-GR" sz="2800" b="1" smtClean="0"/>
          </a:p>
          <a:p>
            <a:pPr algn="ctr" eaLnBrk="1" hangingPunct="1">
              <a:lnSpc>
                <a:spcPct val="100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 πιο υποκειμενικά και </a:t>
            </a:r>
            <a:r>
              <a:rPr lang="el-GR" altLang="el-GR" sz="2800" b="1" smtClean="0"/>
              <a:t>δεν εμφανίζονται</a:t>
            </a:r>
            <a:r>
              <a:rPr lang="en-GB" altLang="el-GR" sz="2800" b="1" smtClean="0"/>
              <a:t> σε όλες τις γλώσσες</a:t>
            </a:r>
          </a:p>
          <a:p>
            <a:pPr algn="ct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000" b="1" smtClean="0"/>
              <a:t>	(</a:t>
            </a:r>
            <a:r>
              <a:rPr lang="el-GR" altLang="el-GR" sz="2000" b="1" smtClean="0"/>
              <a:t>π</a:t>
            </a:r>
            <a:r>
              <a:rPr lang="en-GB" altLang="el-GR" sz="2000" b="1" smtClean="0"/>
              <a:t>.χ. Johnson &amp; Slobin 1979</a:t>
            </a:r>
            <a:r>
              <a:rPr lang="el-GR" altLang="el-GR" sz="2000" b="1" smtClean="0"/>
              <a:t>, </a:t>
            </a:r>
            <a:r>
              <a:rPr lang="en-US" altLang="el-GR" sz="2000" b="1" smtClean="0"/>
              <a:t>Watorek et al. 2002)</a:t>
            </a:r>
            <a:endParaRPr lang="en-GB" altLang="el-GR" sz="2000" b="1" smtClean="0"/>
          </a:p>
          <a:p>
            <a:pP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000" b="1"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Slide Number Placeholder 2"/>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8205663E-3667-4F75-B0E8-7B1A83083AFC}"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47</a:t>
            </a:fld>
            <a:endParaRPr lang="en-GB" altLang="el-GR" sz="1200" smtClean="0">
              <a:latin typeface="Arial" panose="020B0604020202020204" pitchFamily="34" charset="0"/>
            </a:endParaRPr>
          </a:p>
        </p:txBody>
      </p:sp>
      <p:sp>
        <p:nvSpPr>
          <p:cNvPr id="47105" name="Rectangle 1"/>
          <p:cNvSpPr>
            <a:spLocks noChangeArrowheads="1"/>
          </p:cNvSpPr>
          <p:nvPr/>
        </p:nvSpPr>
        <p:spPr bwMode="auto">
          <a:xfrm>
            <a:off x="0" y="0"/>
            <a:ext cx="9144000" cy="5030788"/>
          </a:xfrm>
          <a:prstGeom prst="rect">
            <a:avLst/>
          </a:prstGeom>
          <a:noFill/>
          <a:ln w="9525">
            <a:noFill/>
            <a:round/>
            <a:headEnd/>
            <a:tailEnd/>
          </a:ln>
          <a:effectLst/>
        </p:spPr>
        <p:txBody>
          <a:bodyPr lIns="90000" tIns="46800" rIns="90000" bIns="46800">
            <a:spAutoFit/>
          </a:bodyPr>
          <a:lstStyle>
            <a:lvl1pPr marL="531813" indent="-166688" eaLnBrk="0" hangingPunc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1pPr>
            <a:lvl2pPr marL="742950" indent="-285750" eaLnBrk="0" hangingPunc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2pPr>
            <a:lvl3pPr marL="1143000" indent="-228600" eaLnBrk="0" hangingPunc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3pPr>
            <a:lvl4pPr marL="1600200" indent="-228600" eaLnBrk="0" hangingPunc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4pPr>
            <a:lvl5pPr marL="2057400" indent="-228600" eaLnBrk="0" hangingPunc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5pPr>
            <a:lvl6pPr marL="2514600" indent="-228600" defTabSz="449263" eaLnBrk="0" fontAlgn="base" hangingPunct="0">
              <a:lnSpc>
                <a:spcPct val="96000"/>
              </a:lnSpc>
              <a:spcBef>
                <a:spcPct val="0"/>
              </a:spcBef>
              <a:spcAft>
                <a:spcPct val="0"/>
              </a:spcAft>
              <a:buClr>
                <a:srgbClr val="FFFFFF"/>
              </a:buClr>
              <a:buSzPct val="100000"/>
              <a:buFont typeface="Arial" charse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6pPr>
            <a:lvl7pPr marL="2971800" indent="-228600" defTabSz="449263" eaLnBrk="0" fontAlgn="base" hangingPunct="0">
              <a:lnSpc>
                <a:spcPct val="96000"/>
              </a:lnSpc>
              <a:spcBef>
                <a:spcPct val="0"/>
              </a:spcBef>
              <a:spcAft>
                <a:spcPct val="0"/>
              </a:spcAft>
              <a:buClr>
                <a:srgbClr val="FFFFFF"/>
              </a:buClr>
              <a:buSzPct val="100000"/>
              <a:buFont typeface="Arial" charse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7pPr>
            <a:lvl8pPr marL="3429000" indent="-228600" defTabSz="449263" eaLnBrk="0" fontAlgn="base" hangingPunct="0">
              <a:lnSpc>
                <a:spcPct val="96000"/>
              </a:lnSpc>
              <a:spcBef>
                <a:spcPct val="0"/>
              </a:spcBef>
              <a:spcAft>
                <a:spcPct val="0"/>
              </a:spcAft>
              <a:buClr>
                <a:srgbClr val="FFFFFF"/>
              </a:buClr>
              <a:buSzPct val="100000"/>
              <a:buFont typeface="Arial" charse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8pPr>
            <a:lvl9pPr marL="3886200" indent="-228600" defTabSz="449263" eaLnBrk="0" fontAlgn="base" hangingPunct="0">
              <a:lnSpc>
                <a:spcPct val="96000"/>
              </a:lnSpc>
              <a:spcBef>
                <a:spcPct val="0"/>
              </a:spcBef>
              <a:spcAft>
                <a:spcPct val="0"/>
              </a:spcAft>
              <a:buClr>
                <a:srgbClr val="FFFFFF"/>
              </a:buClr>
              <a:buSzPct val="100000"/>
              <a:buFont typeface="Arial" charset="0"/>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solidFill>
                  <a:schemeClr val="bg1"/>
                </a:solidFill>
                <a:latin typeface="Arial" charset="0"/>
              </a:defRPr>
            </a:lvl9pPr>
          </a:lstStyle>
          <a:p>
            <a:pPr algn="ctr" eaLnBrk="1" hangingPunct="1">
              <a:buClr>
                <a:srgbClr val="FFFF66"/>
              </a:buClr>
              <a:buSzPct val="100000"/>
              <a:buFont typeface="Georgia" pitchFamily="18" charset="0"/>
              <a:buNone/>
              <a:defRPr/>
            </a:pPr>
            <a:r>
              <a:rPr lang="en-GB" altLang="el-GR" sz="3200" b="1" u="sng" smtClean="0">
                <a:solidFill>
                  <a:srgbClr val="FFFF66"/>
                </a:solidFill>
                <a:effectLst>
                  <a:outerShdw blurRad="38100" dist="38100" dir="2700000" algn="tl">
                    <a:srgbClr val="000000"/>
                  </a:outerShdw>
                </a:effectLst>
                <a:latin typeface="Georgia" pitchFamily="18" charset="0"/>
                <a:cs typeface="Times New Roman" pitchFamily="18" charset="0"/>
              </a:rPr>
              <a:t>Μεταφορικές λέξεις δύσκολες </a:t>
            </a:r>
          </a:p>
          <a:p>
            <a:pPr algn="ctr" eaLnBrk="1" hangingPunct="1">
              <a:buClr>
                <a:srgbClr val="FFFF66"/>
              </a:buClr>
              <a:buSzPct val="100000"/>
              <a:buFont typeface="Georgia" pitchFamily="18" charset="0"/>
              <a:buNone/>
              <a:defRPr/>
            </a:pPr>
            <a:r>
              <a:rPr lang="en-GB" altLang="el-GR" sz="3200" b="1" u="sng" smtClean="0">
                <a:solidFill>
                  <a:srgbClr val="FFFF66"/>
                </a:solidFill>
                <a:effectLst>
                  <a:outerShdw blurRad="38100" dist="38100" dir="2700000" algn="tl">
                    <a:srgbClr val="000000"/>
                  </a:outerShdw>
                </a:effectLst>
                <a:latin typeface="Georgia" pitchFamily="18" charset="0"/>
                <a:cs typeface="Times New Roman" pitchFamily="18" charset="0"/>
              </a:rPr>
              <a:t>ακόμη και αργά στην ανάπτυξη</a:t>
            </a:r>
            <a:r>
              <a:rPr lang="en-GB" altLang="el-GR" sz="3200" smtClean="0">
                <a:solidFill>
                  <a:srgbClr val="FFFF66"/>
                </a:solidFill>
                <a:effectLst>
                  <a:outerShdw blurRad="38100" dist="38100" dir="2700000" algn="tl">
                    <a:srgbClr val="000000"/>
                  </a:outerShdw>
                </a:effectLst>
                <a:latin typeface="Georgia" pitchFamily="18" charset="0"/>
                <a:cs typeface="Times New Roman" pitchFamily="18" charset="0"/>
              </a:rPr>
              <a:t> </a:t>
            </a:r>
            <a:endParaRPr lang="el-GR" altLang="el-GR" sz="3200" smtClean="0">
              <a:solidFill>
                <a:srgbClr val="FFFF66"/>
              </a:solidFill>
              <a:effectLst>
                <a:outerShdw blurRad="38100" dist="38100" dir="2700000" algn="tl">
                  <a:srgbClr val="000000"/>
                </a:outerShdw>
              </a:effectLst>
              <a:latin typeface="Georgia" pitchFamily="18" charset="0"/>
              <a:cs typeface="Times New Roman" pitchFamily="18" charset="0"/>
            </a:endParaRPr>
          </a:p>
          <a:p>
            <a:pPr algn="ctr" eaLnBrk="1" hangingPunct="1">
              <a:buClr>
                <a:srgbClr val="FFFF66"/>
              </a:buClr>
              <a:buSzPct val="100000"/>
              <a:buFont typeface="Georgia" pitchFamily="18" charset="0"/>
              <a:buNone/>
              <a:defRPr/>
            </a:pPr>
            <a:endParaRPr lang="en-GB" altLang="el-GR" sz="2800" b="1" smtClean="0">
              <a:solidFill>
                <a:srgbClr val="FFFF66"/>
              </a:solidFill>
              <a:effectLst>
                <a:outerShdw blurRad="38100" dist="38100" dir="2700000" algn="tl">
                  <a:srgbClr val="000000"/>
                </a:outerShdw>
              </a:effectLst>
              <a:latin typeface="Georgia" pitchFamily="18" charset="0"/>
              <a:cs typeface="Times New Roman" pitchFamily="18" charset="0"/>
            </a:endParaRPr>
          </a:p>
          <a:p>
            <a:pPr eaLnBrk="1" hangingPunct="1">
              <a:buClr>
                <a:srgbClr val="FFFFFF"/>
              </a:buClr>
              <a:buSzPct val="100000"/>
              <a:buFont typeface="Times New Roman" pitchFamily="18" charset="0"/>
              <a:buChar char="•"/>
              <a:defRPr/>
            </a:pPr>
            <a:r>
              <a:rPr lang="el-GR" altLang="el-GR" sz="2800" b="1" u="sng" smtClean="0">
                <a:solidFill>
                  <a:srgbClr val="FFFFFF"/>
                </a:solidFill>
                <a:effectLst>
                  <a:outerShdw blurRad="38100" dist="38100" dir="2700000" algn="tl">
                    <a:srgbClr val="000000"/>
                  </a:outerShdw>
                </a:effectLst>
                <a:latin typeface="Times New Roman" pitchFamily="18" charset="0"/>
              </a:rPr>
              <a:t>Ο</a:t>
            </a:r>
            <a:r>
              <a:rPr lang="en-GB" altLang="el-GR" sz="2800" b="1" u="sng" smtClean="0">
                <a:solidFill>
                  <a:srgbClr val="FFFFFF"/>
                </a:solidFill>
                <a:effectLst>
                  <a:outerShdw blurRad="38100" dist="38100" dir="2700000" algn="tl">
                    <a:srgbClr val="000000"/>
                  </a:outerShdw>
                </a:effectLst>
                <a:latin typeface="Times New Roman" pitchFamily="18" charset="0"/>
              </a:rPr>
              <a:t>ρισμένες μεταφορές </a:t>
            </a:r>
            <a:r>
              <a:rPr lang="en-GB" altLang="el-GR" sz="2800" b="1" u="sng" smtClean="0">
                <a:solidFill>
                  <a:srgbClr val="66FFFF"/>
                </a:solidFill>
                <a:effectLst>
                  <a:outerShdw blurRad="38100" dist="38100" dir="2700000" algn="tl">
                    <a:srgbClr val="000000"/>
                  </a:outerShdw>
                </a:effectLst>
                <a:latin typeface="Times New Roman" pitchFamily="18" charset="0"/>
              </a:rPr>
              <a:t>νωρίς,</a:t>
            </a:r>
            <a:r>
              <a:rPr lang="en-GB" altLang="el-GR" sz="2800" b="1" u="sng" smtClean="0">
                <a:solidFill>
                  <a:srgbClr val="FFFFFF"/>
                </a:solidFill>
                <a:effectLst>
                  <a:outerShdw blurRad="38100" dist="38100" dir="2700000" algn="tl">
                    <a:srgbClr val="000000"/>
                  </a:outerShdw>
                </a:effectLst>
                <a:latin typeface="Times New Roman" pitchFamily="18" charset="0"/>
              </a:rPr>
              <a:t> αν </a:t>
            </a:r>
            <a:r>
              <a:rPr lang="el-GR" altLang="el-GR" sz="2800" b="1" u="sng" smtClean="0">
                <a:solidFill>
                  <a:srgbClr val="FFFFFF"/>
                </a:solidFill>
                <a:effectLst>
                  <a:outerShdw blurRad="38100" dist="38100" dir="2700000" algn="tl">
                    <a:srgbClr val="000000"/>
                  </a:outerShdw>
                </a:effectLst>
                <a:latin typeface="Times New Roman" pitchFamily="18" charset="0"/>
              </a:rPr>
              <a:t>και </a:t>
            </a:r>
            <a:r>
              <a:rPr lang="en-GB" altLang="el-GR" sz="2800" b="1" u="sng" smtClean="0">
                <a:solidFill>
                  <a:srgbClr val="66FFFF"/>
                </a:solidFill>
                <a:effectLst>
                  <a:outerShdw blurRad="38100" dist="38100" dir="2700000" algn="tl">
                    <a:srgbClr val="000000"/>
                  </a:outerShdw>
                </a:effectLst>
                <a:latin typeface="Times New Roman" pitchFamily="18" charset="0"/>
              </a:rPr>
              <a:t>συμβατικές</a:t>
            </a:r>
            <a:r>
              <a:rPr lang="en-GB" altLang="el-GR" sz="2800" b="1" smtClean="0">
                <a:solidFill>
                  <a:srgbClr val="FFFFFF"/>
                </a:solidFill>
                <a:effectLst>
                  <a:outerShdw blurRad="38100" dist="38100" dir="2700000" algn="tl">
                    <a:srgbClr val="000000"/>
                  </a:outerShdw>
                </a:effectLst>
                <a:latin typeface="Times New Roman" pitchFamily="18" charset="0"/>
              </a:rPr>
              <a:t> κ</a:t>
            </a:r>
            <a:r>
              <a:rPr lang="el-GR" altLang="el-GR" sz="2800" b="1" smtClean="0">
                <a:solidFill>
                  <a:srgbClr val="FFFFFF"/>
                </a:solidFill>
                <a:effectLst>
                  <a:outerShdw blurRad="38100" dist="38100" dir="2700000" algn="tl">
                    <a:srgbClr val="000000"/>
                  </a:outerShdw>
                </a:effectLst>
                <a:latin typeface="Times New Roman" pitchFamily="18" charset="0"/>
              </a:rPr>
              <a:t>αι επιπλέον ο μόνος </a:t>
            </a:r>
            <a:r>
              <a:rPr lang="en-GB" altLang="el-GR" sz="2800" b="1" smtClean="0">
                <a:solidFill>
                  <a:srgbClr val="FFFFFF"/>
                </a:solidFill>
                <a:effectLst>
                  <a:outerShdw blurRad="38100" dist="38100" dir="2700000" algn="tl">
                    <a:srgbClr val="000000"/>
                  </a:outerShdw>
                </a:effectLst>
                <a:latin typeface="Times New Roman" pitchFamily="18" charset="0"/>
              </a:rPr>
              <a:t>τρόπος  αναφορά</a:t>
            </a:r>
            <a:r>
              <a:rPr lang="el-GR" altLang="el-GR" sz="2800" b="1" smtClean="0">
                <a:solidFill>
                  <a:srgbClr val="FFFFFF"/>
                </a:solidFill>
                <a:effectLst>
                  <a:outerShdw blurRad="38100" dist="38100" dir="2700000" algn="tl">
                    <a:srgbClr val="000000"/>
                  </a:outerShdw>
                </a:effectLst>
                <a:latin typeface="Times New Roman" pitchFamily="18" charset="0"/>
              </a:rPr>
              <a:t>ς </a:t>
            </a:r>
            <a:r>
              <a:rPr lang="en-GB" altLang="el-GR" sz="2800" b="1" smtClean="0">
                <a:solidFill>
                  <a:srgbClr val="FFFFFF"/>
                </a:solidFill>
                <a:effectLst>
                  <a:outerShdw blurRad="38100" dist="38100" dir="2700000" algn="tl">
                    <a:srgbClr val="000000"/>
                  </a:outerShdw>
                </a:effectLst>
                <a:latin typeface="Times New Roman" pitchFamily="18" charset="0"/>
              </a:rPr>
              <a:t>σε ένα φαινόμενο (</a:t>
            </a:r>
            <a:r>
              <a:rPr lang="el-GR" altLang="el-GR" sz="2800" b="1" smtClean="0">
                <a:solidFill>
                  <a:srgbClr val="FFFFFF"/>
                </a:solidFill>
                <a:effectLst>
                  <a:outerShdw blurRad="38100" dist="38100" dir="2700000" algn="tl">
                    <a:srgbClr val="000000"/>
                  </a:outerShdw>
                </a:effectLst>
                <a:latin typeface="Times New Roman" pitchFamily="18" charset="0"/>
              </a:rPr>
              <a:t>π.χ. χρονικές αλλαγές όπως </a:t>
            </a:r>
            <a:r>
              <a:rPr lang="el-GR" altLang="el-GR" sz="2800" b="1" i="1" smtClean="0">
                <a:solidFill>
                  <a:srgbClr val="FFFFFF"/>
                </a:solidFill>
                <a:effectLst>
                  <a:outerShdw blurRad="38100" dist="38100" dir="2700000" algn="tl">
                    <a:srgbClr val="000000"/>
                  </a:outerShdw>
                </a:effectLst>
                <a:latin typeface="Times New Roman" pitchFamily="18" charset="0"/>
              </a:rPr>
              <a:t> έφτασε το καλοκαίρι </a:t>
            </a:r>
            <a:endParaRPr lang="en-US" altLang="el-GR" sz="2800" b="1" i="1" smtClean="0">
              <a:solidFill>
                <a:srgbClr val="FFFFFF"/>
              </a:solidFill>
              <a:effectLst>
                <a:outerShdw blurRad="38100" dist="38100" dir="2700000" algn="tl">
                  <a:srgbClr val="000000"/>
                </a:outerShdw>
              </a:effectLst>
              <a:latin typeface="Times New Roman" pitchFamily="18" charset="0"/>
            </a:endParaRPr>
          </a:p>
          <a:p>
            <a:pPr eaLnBrk="1" hangingPunct="1">
              <a:buClr>
                <a:srgbClr val="FFFFFF"/>
              </a:buClr>
              <a:buSzPct val="100000"/>
              <a:buFont typeface="Times New Roman" pitchFamily="18" charset="0"/>
              <a:buNone/>
              <a:defRPr/>
            </a:pPr>
            <a:r>
              <a:rPr lang="en-US" altLang="el-GR" sz="2000" smtClean="0">
                <a:solidFill>
                  <a:srgbClr val="FFFFFF"/>
                </a:solidFill>
                <a:effectLst>
                  <a:outerShdw blurRad="38100" dist="38100" dir="2700000" algn="tl">
                    <a:srgbClr val="000000"/>
                  </a:outerShdw>
                </a:effectLst>
                <a:latin typeface="Times New Roman" pitchFamily="18" charset="0"/>
              </a:rPr>
              <a:t>	</a:t>
            </a:r>
            <a:r>
              <a:rPr lang="el-GR" altLang="el-GR" sz="2000" smtClean="0">
                <a:solidFill>
                  <a:srgbClr val="FFFFFF"/>
                </a:solidFill>
                <a:effectLst>
                  <a:outerShdw blurRad="38100" dist="38100" dir="2700000" algn="tl">
                    <a:srgbClr val="000000"/>
                  </a:outerShdw>
                </a:effectLst>
                <a:latin typeface="Times New Roman" pitchFamily="18" charset="0"/>
              </a:rPr>
              <a:t>βλ. για τα ελληνικά τουλάχιστον </a:t>
            </a:r>
            <a:r>
              <a:rPr lang="en-US" altLang="el-GR" sz="2000" smtClean="0">
                <a:solidFill>
                  <a:srgbClr val="FFFFFF"/>
                </a:solidFill>
                <a:effectLst>
                  <a:outerShdw blurRad="38100" dist="38100" dir="2700000" algn="tl">
                    <a:srgbClr val="000000"/>
                  </a:outerShdw>
                </a:effectLst>
                <a:latin typeface="Times New Roman" pitchFamily="18" charset="0"/>
              </a:rPr>
              <a:t>Katis &amp; Selimis 2006, </a:t>
            </a:r>
            <a:r>
              <a:rPr lang="el-GR" altLang="el-GR" sz="2000" smtClean="0">
                <a:solidFill>
                  <a:srgbClr val="FFFFFF"/>
                </a:solidFill>
                <a:effectLst>
                  <a:outerShdw blurRad="38100" dist="38100" dir="2700000" algn="tl">
                    <a:srgbClr val="000000"/>
                  </a:outerShdw>
                </a:effectLst>
                <a:latin typeface="Times New Roman" pitchFamily="18" charset="0"/>
              </a:rPr>
              <a:t>Σελίμης 2007</a:t>
            </a:r>
            <a:r>
              <a:rPr lang="en-GB" altLang="el-GR" sz="2000" b="1" smtClean="0">
                <a:solidFill>
                  <a:srgbClr val="FFFFFF"/>
                </a:solidFill>
                <a:effectLst>
                  <a:outerShdw blurRad="38100" dist="38100" dir="2700000" algn="tl">
                    <a:srgbClr val="000000"/>
                  </a:outerShdw>
                </a:effectLst>
                <a:latin typeface="Times New Roman" pitchFamily="18" charset="0"/>
              </a:rPr>
              <a:t>)</a:t>
            </a:r>
            <a:r>
              <a:rPr lang="el-GR" altLang="el-GR" sz="2000" b="1" smtClean="0">
                <a:solidFill>
                  <a:srgbClr val="FFFFFF"/>
                </a:solidFill>
                <a:effectLst>
                  <a:outerShdw blurRad="38100" dist="38100" dir="2700000" algn="tl">
                    <a:srgbClr val="000000"/>
                  </a:outerShdw>
                </a:effectLst>
                <a:latin typeface="Times New Roman" pitchFamily="18" charset="0"/>
              </a:rPr>
              <a:t>.</a:t>
            </a:r>
          </a:p>
          <a:p>
            <a:pPr eaLnBrk="1" hangingPunct="1">
              <a:buClr>
                <a:srgbClr val="FFFFFF"/>
              </a:buClr>
              <a:buSzPct val="100000"/>
              <a:buFont typeface="Times New Roman" pitchFamily="18" charset="0"/>
              <a:buChar char="•"/>
              <a:defRPr/>
            </a:pPr>
            <a:endParaRPr lang="en-GB" altLang="el-GR" sz="2000" b="1" smtClean="0">
              <a:solidFill>
                <a:srgbClr val="FFFFFF"/>
              </a:solidFill>
              <a:effectLst>
                <a:outerShdw blurRad="38100" dist="38100" dir="2700000" algn="tl">
                  <a:srgbClr val="000000"/>
                </a:outerShdw>
              </a:effectLst>
              <a:latin typeface="Times New Roman" pitchFamily="18" charset="0"/>
            </a:endParaRPr>
          </a:p>
          <a:p>
            <a:pPr eaLnBrk="1" hangingPunct="1">
              <a:buClr>
                <a:srgbClr val="FFFFFF"/>
              </a:buClr>
              <a:buSzPct val="100000"/>
              <a:buFont typeface="Times New Roman" pitchFamily="18" charset="0"/>
              <a:buChar char="•"/>
              <a:defRPr/>
            </a:pPr>
            <a:r>
              <a:rPr lang="en-GB" altLang="el-GR" sz="2800" b="1" u="sng" smtClean="0">
                <a:solidFill>
                  <a:srgbClr val="99FF99"/>
                </a:solidFill>
                <a:effectLst>
                  <a:outerShdw blurRad="38100" dist="38100" dir="2700000" algn="tl">
                    <a:srgbClr val="000000"/>
                  </a:outerShdw>
                </a:effectLst>
                <a:latin typeface="Times New Roman" pitchFamily="18" charset="0"/>
                <a:cs typeface="Times New Roman" pitchFamily="18" charset="0"/>
              </a:rPr>
              <a:t>4</a:t>
            </a:r>
            <a:r>
              <a:rPr lang="en-GB" altLang="el-GR" sz="2800" b="1" u="sng" smtClean="0">
                <a:solidFill>
                  <a:srgbClr val="99FF99"/>
                </a:solidFill>
                <a:effectLst>
                  <a:outerShdw blurRad="38100" dist="38100" dir="2700000" algn="tl">
                    <a:srgbClr val="000000"/>
                  </a:outerShdw>
                </a:effectLst>
                <a:latin typeface="Times New Roman" pitchFamily="18" charset="0"/>
              </a:rPr>
              <a:t> ετών</a:t>
            </a:r>
            <a:r>
              <a:rPr lang="en-GB" altLang="el-GR" sz="2800" b="1" smtClean="0">
                <a:solidFill>
                  <a:srgbClr val="FFFFFF"/>
                </a:solidFill>
                <a:effectLst>
                  <a:outerShdw blurRad="38100" dist="38100" dir="2700000" algn="tl">
                    <a:srgbClr val="000000"/>
                  </a:outerShdw>
                </a:effectLst>
                <a:latin typeface="Times New Roman" pitchFamily="18" charset="0"/>
              </a:rPr>
              <a:t>:</a:t>
            </a:r>
            <a:r>
              <a:rPr lang="en-GB" altLang="el-GR" sz="2800" b="1" smtClean="0">
                <a:solidFill>
                  <a:srgbClr val="FFFFFF"/>
                </a:solidFill>
                <a:effectLst>
                  <a:outerShdw blurRad="38100" dist="38100" dir="2700000" algn="tl">
                    <a:srgbClr val="000000"/>
                  </a:outerShdw>
                </a:effectLst>
                <a:latin typeface="Times New Roman" pitchFamily="18" charset="0"/>
                <a:cs typeface="Times New Roman" pitchFamily="18" charset="0"/>
              </a:rPr>
              <a:t> δύσκολες ακόμη και μεταφορές με τη μορφή της παρομοίωσης: π</a:t>
            </a:r>
            <a:r>
              <a:rPr lang="en-GB" altLang="el-GR" sz="2800" b="1" smtClean="0">
                <a:solidFill>
                  <a:srgbClr val="FFFFFF"/>
                </a:solidFill>
                <a:effectLst>
                  <a:outerShdw blurRad="38100" dist="38100" dir="2700000" algn="tl">
                    <a:srgbClr val="000000"/>
                  </a:outerShdw>
                </a:effectLst>
                <a:latin typeface="Times New Roman" pitchFamily="18" charset="0"/>
              </a:rPr>
              <a:t>.</a:t>
            </a:r>
            <a:r>
              <a:rPr lang="en-GB" altLang="el-GR" sz="2800" b="1" smtClean="0">
                <a:solidFill>
                  <a:srgbClr val="FFFFFF"/>
                </a:solidFill>
                <a:effectLst>
                  <a:outerShdw blurRad="38100" dist="38100" dir="2700000" algn="tl">
                    <a:srgbClr val="000000"/>
                  </a:outerShdw>
                </a:effectLst>
                <a:latin typeface="Times New Roman" pitchFamily="18" charset="0"/>
                <a:cs typeface="Times New Roman" pitchFamily="18" charset="0"/>
              </a:rPr>
              <a:t>χ. </a:t>
            </a:r>
            <a:r>
              <a:rPr lang="en-GB" altLang="el-GR" sz="2800" b="1" i="1" smtClean="0">
                <a:solidFill>
                  <a:srgbClr val="FFFFFF"/>
                </a:solidFill>
                <a:effectLst>
                  <a:outerShdw blurRad="38100" dist="38100" dir="2700000" algn="tl">
                    <a:srgbClr val="000000"/>
                  </a:outerShdw>
                </a:effectLst>
                <a:latin typeface="Times New Roman" pitchFamily="18" charset="0"/>
                <a:cs typeface="Times New Roman" pitchFamily="18" charset="0"/>
              </a:rPr>
              <a:t>το ποτάμι φάνταζε σαν φίδι/σαν λίμνη</a:t>
            </a:r>
            <a:r>
              <a:rPr lang="en-GB" altLang="el-GR" sz="2800" b="1" smtClean="0">
                <a:solidFill>
                  <a:srgbClr val="FFFFFF"/>
                </a:solidFill>
                <a:effectLst>
                  <a:outerShdw blurRad="38100" dist="38100" dir="2700000" algn="tl">
                    <a:srgbClr val="000000"/>
                  </a:outerShdw>
                </a:effectLst>
                <a:latin typeface="Times New Roman" pitchFamily="18" charset="0"/>
                <a:cs typeface="Times New Roman" pitchFamily="18" charset="0"/>
              </a:rPr>
              <a:t>.</a:t>
            </a:r>
          </a:p>
          <a:p>
            <a:pPr eaLnBrk="1" hangingPunct="1">
              <a:buClr>
                <a:srgbClr val="FFFFFF"/>
              </a:buClr>
              <a:buSzPct val="100000"/>
              <a:buFont typeface="Arial" charset="0"/>
              <a:buNone/>
              <a:defRPr/>
            </a:pPr>
            <a:endParaRPr lang="en-GB" altLang="el-GR" sz="2400" b="1" smtClean="0">
              <a:solidFill>
                <a:srgbClr val="FFFFFF"/>
              </a:solidFill>
              <a:effectLst>
                <a:outerShdw blurRad="38100" dist="38100" dir="2700000" algn="tl">
                  <a:srgbClr val="000000"/>
                </a:outerShdw>
              </a:effectLst>
              <a:latin typeface="Times New Roman" pitchFamily="18" charset="0"/>
              <a:cs typeface="Times New Roman"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531813" indent="-166688">
              <a:lnSpc>
                <a:spcPct val="100000"/>
              </a:lnSpc>
              <a:buFont typeface="Times New Roman" pitchFamily="18" charset="0"/>
              <a:buChar char="•"/>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pPr>
            <a:r>
              <a:rPr lang="en-GB" b="1" u="sng" dirty="0" err="1" smtClean="0">
                <a:solidFill>
                  <a:srgbClr val="99FF99"/>
                </a:solidFill>
                <a:latin typeface="Times New Roman" pitchFamily="18" charset="0"/>
                <a:cs typeface="Times New Roman" pitchFamily="18" charset="0"/>
              </a:rPr>
              <a:t>Σχολική</a:t>
            </a:r>
            <a:r>
              <a:rPr lang="en-GB" b="1" u="sng" dirty="0" smtClean="0">
                <a:solidFill>
                  <a:srgbClr val="99FF99"/>
                </a:solidFill>
                <a:latin typeface="Times New Roman" pitchFamily="18" charset="0"/>
                <a:cs typeface="Times New Roman" pitchFamily="18" charset="0"/>
              </a:rPr>
              <a:t> </a:t>
            </a:r>
            <a:r>
              <a:rPr lang="en-GB" b="1" u="sng" dirty="0" err="1" smtClean="0">
                <a:solidFill>
                  <a:srgbClr val="99FF99"/>
                </a:solidFill>
                <a:latin typeface="Times New Roman" pitchFamily="18" charset="0"/>
                <a:cs typeface="Times New Roman" pitchFamily="18" charset="0"/>
              </a:rPr>
              <a:t>ηλικία</a:t>
            </a:r>
            <a:r>
              <a:rPr lang="en-GB" b="1" u="sng" dirty="0" smtClean="0">
                <a:solidFill>
                  <a:srgbClr val="99FF99"/>
                </a:solidFill>
                <a:latin typeface="Times New Roman" pitchFamily="18" charset="0"/>
                <a:cs typeface="Times New Roman" pitchFamily="18" charset="0"/>
              </a:rPr>
              <a:t> (7-8 </a:t>
            </a:r>
            <a:r>
              <a:rPr lang="en-GB" b="1" u="sng" dirty="0" err="1" smtClean="0">
                <a:solidFill>
                  <a:srgbClr val="99FF99"/>
                </a:solidFill>
                <a:latin typeface="Times New Roman" pitchFamily="18" charset="0"/>
                <a:cs typeface="Times New Roman" pitchFamily="18" charset="0"/>
              </a:rPr>
              <a:t>ετών</a:t>
            </a:r>
            <a:r>
              <a:rPr lang="en-GB" b="1" u="sng" dirty="0" smtClean="0">
                <a:solidFill>
                  <a:srgbClr val="99FF99"/>
                </a:solidFill>
                <a:latin typeface="Times New Roman" pitchFamily="18" charset="0"/>
                <a:cs typeface="Times New Roman" pitchFamily="18" charset="0"/>
              </a:rPr>
              <a:t>)</a:t>
            </a:r>
            <a:r>
              <a:rPr lang="en-GB" b="1" dirty="0" smtClean="0">
                <a:solidFill>
                  <a:srgbClr val="99FF99"/>
                </a:solidFill>
                <a:latin typeface="Times New Roman" pitchFamily="18" charset="0"/>
                <a:cs typeface="Times New Roman" pitchFamily="18" charset="0"/>
              </a:rPr>
              <a:t>: </a:t>
            </a:r>
            <a:r>
              <a:rPr lang="en-GB" b="1" dirty="0" err="1" smtClean="0">
                <a:latin typeface="Times New Roman" pitchFamily="18" charset="0"/>
                <a:cs typeface="Times New Roman" pitchFamily="18" charset="0"/>
              </a:rPr>
              <a:t>ανέκδοτα</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με</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κυριολεκτική</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ερμηνεία</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μεταφοράς</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δείχνουν</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συνειδητοποίηση</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πολυσημίας</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λέξεων</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και</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μεταφορικότητας</a:t>
            </a:r>
            <a:r>
              <a:rPr lang="el-GR" b="1" dirty="0" smtClean="0">
                <a:latin typeface="Times New Roman" pitchFamily="18" charset="0"/>
                <a:cs typeface="Times New Roman" pitchFamily="18" charset="0"/>
              </a:rPr>
              <a:t>.</a:t>
            </a:r>
            <a:endParaRPr lang="en-GB" b="1" dirty="0" smtClean="0">
              <a:latin typeface="Times New Roman" pitchFamily="18" charset="0"/>
              <a:cs typeface="Times New Roman" pitchFamily="18" charset="0"/>
            </a:endParaRPr>
          </a:p>
          <a:p>
            <a:pPr marL="531813" indent="-166688">
              <a:lnSpc>
                <a:spcPct val="100000"/>
              </a:lnSpc>
              <a:buFont typeface="Times New Roman" pitchFamily="18" charset="0"/>
              <a:buNone/>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pPr>
            <a:r>
              <a:rPr lang="en-GB" b="1" dirty="0" smtClean="0">
                <a:solidFill>
                  <a:srgbClr val="FF99FF"/>
                </a:solidFill>
                <a:latin typeface="Times New Roman" pitchFamily="18" charset="0"/>
                <a:cs typeface="Times New Roman" pitchFamily="18" charset="0"/>
              </a:rPr>
              <a:t>      </a:t>
            </a:r>
            <a:r>
              <a:rPr lang="en-GB" b="1" dirty="0" err="1" smtClean="0">
                <a:solidFill>
                  <a:srgbClr val="FFFF66"/>
                </a:solidFill>
                <a:latin typeface="Times New Roman" pitchFamily="18" charset="0"/>
                <a:cs typeface="Times New Roman" pitchFamily="18" charset="0"/>
              </a:rPr>
              <a:t>Π</a:t>
            </a:r>
            <a:r>
              <a:rPr lang="en-GB" b="1" dirty="0" err="1" smtClean="0">
                <a:solidFill>
                  <a:srgbClr val="FFFF66"/>
                </a:solidFill>
                <a:latin typeface="Times New Roman" pitchFamily="18" charset="0"/>
              </a:rPr>
              <a:t>.</a:t>
            </a:r>
            <a:r>
              <a:rPr lang="en-GB" b="1" dirty="0" err="1" smtClean="0">
                <a:solidFill>
                  <a:srgbClr val="FFFF66"/>
                </a:solidFill>
                <a:latin typeface="Times New Roman" pitchFamily="18" charset="0"/>
                <a:cs typeface="Times New Roman" pitchFamily="18" charset="0"/>
              </a:rPr>
              <a:t>χ</a:t>
            </a:r>
            <a:r>
              <a:rPr lang="en-GB" b="1" dirty="0" smtClean="0">
                <a:solidFill>
                  <a:srgbClr val="FFFF66"/>
                </a:solidFill>
                <a:latin typeface="Times New Roman" pitchFamily="18" charset="0"/>
                <a:cs typeface="Times New Roman" pitchFamily="18" charset="0"/>
              </a:rPr>
              <a:t>.  </a:t>
            </a:r>
            <a:r>
              <a:rPr lang="en-GB" b="1" i="1" dirty="0" err="1" smtClean="0">
                <a:solidFill>
                  <a:srgbClr val="FFFF66"/>
                </a:solidFill>
                <a:latin typeface="Times New Roman" pitchFamily="18" charset="0"/>
              </a:rPr>
              <a:t>έ</a:t>
            </a:r>
            <a:r>
              <a:rPr lang="en-GB" b="1" i="1" dirty="0" err="1" smtClean="0">
                <a:solidFill>
                  <a:srgbClr val="FFFF66"/>
                </a:solidFill>
                <a:latin typeface="Times New Roman" pitchFamily="18" charset="0"/>
                <a:cs typeface="Times New Roman" pitchFamily="18" charset="0"/>
              </a:rPr>
              <a:t>σκασε</a:t>
            </a:r>
            <a:r>
              <a:rPr lang="en-GB" b="1" i="1" dirty="0" smtClean="0">
                <a:solidFill>
                  <a:srgbClr val="FFFF66"/>
                </a:solidFill>
                <a:latin typeface="Times New Roman" pitchFamily="18" charset="0"/>
                <a:cs typeface="Times New Roman" pitchFamily="18" charset="0"/>
              </a:rPr>
              <a:t>  </a:t>
            </a:r>
            <a:r>
              <a:rPr lang="el-GR" b="1" dirty="0" smtClean="0">
                <a:solidFill>
                  <a:srgbClr val="FFFF66"/>
                </a:solidFill>
                <a:latin typeface="Times New Roman" pitchFamily="18" charset="0"/>
                <a:cs typeface="Times New Roman" pitchFamily="18" charset="0"/>
              </a:rPr>
              <a:t>=</a:t>
            </a:r>
            <a:r>
              <a:rPr lang="en-GB" b="1" dirty="0" smtClean="0">
                <a:solidFill>
                  <a:srgbClr val="FFFF66"/>
                </a:solidFill>
                <a:latin typeface="Times New Roman" pitchFamily="18" charset="0"/>
                <a:cs typeface="Times New Roman" pitchFamily="18" charset="0"/>
              </a:rPr>
              <a:t> «</a:t>
            </a:r>
            <a:r>
              <a:rPr lang="en-GB" b="1" dirty="0" err="1" smtClean="0">
                <a:solidFill>
                  <a:srgbClr val="FFFF66"/>
                </a:solidFill>
                <a:latin typeface="Times New Roman" pitchFamily="18" charset="0"/>
                <a:cs typeface="Times New Roman" pitchFamily="18" charset="0"/>
              </a:rPr>
              <a:t>έγινε</a:t>
            </a:r>
            <a:r>
              <a:rPr lang="en-GB" b="1" dirty="0" smtClean="0">
                <a:solidFill>
                  <a:srgbClr val="FFFF66"/>
                </a:solidFill>
                <a:latin typeface="Times New Roman" pitchFamily="18" charset="0"/>
                <a:cs typeface="Times New Roman" pitchFamily="18" charset="0"/>
              </a:rPr>
              <a:t> </a:t>
            </a:r>
            <a:r>
              <a:rPr lang="en-GB" b="1" dirty="0" err="1" smtClean="0">
                <a:solidFill>
                  <a:srgbClr val="FFFF66"/>
                </a:solidFill>
                <a:latin typeface="Times New Roman" pitchFamily="18" charset="0"/>
                <a:cs typeface="Times New Roman" pitchFamily="18" charset="0"/>
              </a:rPr>
              <a:t>κομμάτια</a:t>
            </a:r>
            <a:r>
              <a:rPr lang="en-GB" b="1" dirty="0" smtClean="0">
                <a:solidFill>
                  <a:srgbClr val="FFFF66"/>
                </a:solidFill>
                <a:latin typeface="Times New Roman" pitchFamily="18" charset="0"/>
                <a:cs typeface="Times New Roman" pitchFamily="18" charset="0"/>
              </a:rPr>
              <a:t> </a:t>
            </a:r>
            <a:r>
              <a:rPr lang="en-GB" b="1" dirty="0" err="1" smtClean="0">
                <a:solidFill>
                  <a:srgbClr val="FFFF66"/>
                </a:solidFill>
                <a:latin typeface="Times New Roman" pitchFamily="18" charset="0"/>
                <a:cs typeface="Times New Roman" pitchFamily="18" charset="0"/>
              </a:rPr>
              <a:t>από</a:t>
            </a:r>
            <a:r>
              <a:rPr lang="en-GB" b="1" dirty="0" smtClean="0">
                <a:solidFill>
                  <a:srgbClr val="FFFF66"/>
                </a:solidFill>
                <a:latin typeface="Times New Roman" pitchFamily="18" charset="0"/>
                <a:cs typeface="Times New Roman" pitchFamily="18" charset="0"/>
              </a:rPr>
              <a:t> </a:t>
            </a:r>
            <a:r>
              <a:rPr lang="en-GB" b="1" dirty="0" err="1" smtClean="0">
                <a:solidFill>
                  <a:srgbClr val="FFFF66"/>
                </a:solidFill>
                <a:latin typeface="Times New Roman" pitchFamily="18" charset="0"/>
                <a:cs typeface="Times New Roman" pitchFamily="18" charset="0"/>
              </a:rPr>
              <a:t>την</a:t>
            </a:r>
            <a:r>
              <a:rPr lang="en-GB" b="1" dirty="0" smtClean="0">
                <a:solidFill>
                  <a:srgbClr val="FFFF66"/>
                </a:solidFill>
                <a:latin typeface="Times New Roman" pitchFamily="18" charset="0"/>
                <a:cs typeface="Times New Roman" pitchFamily="18" charset="0"/>
              </a:rPr>
              <a:t> </a:t>
            </a:r>
            <a:r>
              <a:rPr lang="en-GB" b="1" dirty="0" err="1" smtClean="0">
                <a:solidFill>
                  <a:srgbClr val="FFFF66"/>
                </a:solidFill>
                <a:latin typeface="Times New Roman" pitchFamily="18" charset="0"/>
                <a:cs typeface="Times New Roman" pitchFamily="18" charset="0"/>
              </a:rPr>
              <a:t>έκρηξη</a:t>
            </a:r>
            <a:r>
              <a:rPr lang="en-GB" b="1" dirty="0" smtClean="0">
                <a:solidFill>
                  <a:srgbClr val="FFFF66"/>
                </a:solidFill>
                <a:latin typeface="Times New Roman" pitchFamily="18" charset="0"/>
                <a:cs typeface="Times New Roman" pitchFamily="18" charset="0"/>
              </a:rPr>
              <a:t>»</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και</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όχι</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μόνο</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με</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τη</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μεταφορική</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έννοια</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έσκασε</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από</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το</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κακό</a:t>
            </a:r>
            <a:r>
              <a:rPr lang="en-GB" b="1" dirty="0" smtClean="0">
                <a:solidFill>
                  <a:srgbClr val="FFFF66"/>
                </a:solidFill>
                <a:latin typeface="Times New Roman" pitchFamily="18" charset="0"/>
              </a:rPr>
              <a:t> </a:t>
            </a:r>
            <a:r>
              <a:rPr lang="en-GB" b="1" dirty="0" err="1" smtClean="0">
                <a:solidFill>
                  <a:srgbClr val="FFFF66"/>
                </a:solidFill>
                <a:latin typeface="Times New Roman" pitchFamily="18" charset="0"/>
              </a:rPr>
              <a:t>της</a:t>
            </a:r>
            <a:r>
              <a:rPr lang="en-GB" b="1" dirty="0" smtClean="0">
                <a:solidFill>
                  <a:srgbClr val="FFFF66"/>
                </a:solidFill>
                <a:latin typeface="Times New Roman" pitchFamily="18" charset="0"/>
              </a:rPr>
              <a:t>».</a:t>
            </a:r>
            <a:endParaRPr lang="el-GR" b="1" dirty="0" smtClean="0">
              <a:solidFill>
                <a:srgbClr val="FFFF66"/>
              </a:solidFill>
              <a:latin typeface="Times New Roman" pitchFamily="18" charset="0"/>
            </a:endParaRPr>
          </a:p>
          <a:p>
            <a:pPr marL="531813" indent="-166688">
              <a:lnSpc>
                <a:spcPct val="100000"/>
              </a:lnSpc>
              <a:buFont typeface="Times New Roman" pitchFamily="18" charset="0"/>
              <a:buNone/>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pPr>
            <a:endParaRPr lang="en-GB" b="1" dirty="0" smtClean="0">
              <a:solidFill>
                <a:srgbClr val="FFFF66"/>
              </a:solidFill>
              <a:latin typeface="Times New Roman" pitchFamily="18" charset="0"/>
            </a:endParaRPr>
          </a:p>
          <a:p>
            <a:pPr marL="531813" indent="-166688">
              <a:lnSpc>
                <a:spcPct val="100000"/>
              </a:lnSpc>
              <a:buFont typeface="Times New Roman" pitchFamily="18" charset="0"/>
              <a:buChar char="•"/>
              <a:tabLst>
                <a:tab pos="531813" algn="l"/>
                <a:tab pos="1446213" algn="l"/>
                <a:tab pos="2360613" algn="l"/>
                <a:tab pos="3275013" algn="l"/>
                <a:tab pos="4189413" algn="l"/>
                <a:tab pos="5103813" algn="l"/>
                <a:tab pos="6018213" algn="l"/>
                <a:tab pos="6932613" algn="l"/>
                <a:tab pos="7847013" algn="l"/>
                <a:tab pos="8761413" algn="l"/>
                <a:tab pos="9675813" algn="l"/>
                <a:tab pos="10590213" algn="l"/>
              </a:tabLst>
              <a:defRPr/>
            </a:pPr>
            <a:r>
              <a:rPr lang="en-GB" b="1" u="sng" dirty="0" err="1" smtClean="0">
                <a:solidFill>
                  <a:srgbClr val="66FFFF"/>
                </a:solidFill>
                <a:latin typeface="Times New Roman" pitchFamily="18" charset="0"/>
              </a:rPr>
              <a:t>Λιγότερο</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rPr>
              <a:t>καθιερωμένες</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rPr>
              <a:t>μεταφορές</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rPr>
              <a:t>με</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rPr>
              <a:t>δυνατές</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rPr>
              <a:t>εναλλακτικές</a:t>
            </a:r>
            <a:r>
              <a:rPr lang="el-GR" b="1" u="sng" dirty="0" smtClean="0">
                <a:solidFill>
                  <a:srgbClr val="66FFFF"/>
                </a:solidFill>
                <a:latin typeface="Times New Roman" pitchFamily="18" charset="0"/>
              </a:rPr>
              <a:t> (κυριολεκτικές)</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rPr>
              <a:t>εκφράσεις</a:t>
            </a:r>
            <a:r>
              <a:rPr lang="en-GB" b="1" u="sng" dirty="0" smtClean="0">
                <a:solidFill>
                  <a:srgbClr val="66FFFF"/>
                </a:solidFill>
                <a:latin typeface="Times New Roman" pitchFamily="18" charset="0"/>
              </a:rPr>
              <a:t> </a:t>
            </a:r>
            <a:r>
              <a:rPr lang="en-GB" b="1" u="sng" dirty="0" err="1" smtClean="0">
                <a:solidFill>
                  <a:srgbClr val="66FFFF"/>
                </a:solidFill>
                <a:latin typeface="Times New Roman" pitchFamily="18" charset="0"/>
                <a:cs typeface="Times New Roman" pitchFamily="18" charset="0"/>
              </a:rPr>
              <a:t>δύσκολες</a:t>
            </a:r>
            <a:r>
              <a:rPr lang="en-GB" b="1" u="sng" dirty="0" smtClean="0">
                <a:latin typeface="Times New Roman" pitchFamily="18" charset="0"/>
                <a:cs typeface="Times New Roman" pitchFamily="18" charset="0"/>
              </a:rPr>
              <a:t> </a:t>
            </a:r>
            <a:r>
              <a:rPr lang="en-GB" b="1" u="sng" dirty="0" err="1" smtClean="0">
                <a:latin typeface="Times New Roman" pitchFamily="18" charset="0"/>
                <a:cs typeface="Times New Roman" pitchFamily="18" charset="0"/>
              </a:rPr>
              <a:t>ακόμη</a:t>
            </a:r>
            <a:r>
              <a:rPr lang="en-GB" b="1" u="sng" dirty="0" smtClean="0">
                <a:latin typeface="Times New Roman" pitchFamily="18" charset="0"/>
                <a:cs typeface="Times New Roman" pitchFamily="18" charset="0"/>
              </a:rPr>
              <a:t> </a:t>
            </a:r>
            <a:r>
              <a:rPr lang="en-GB" b="1" u="sng" dirty="0" err="1" smtClean="0">
                <a:latin typeface="Times New Roman" pitchFamily="18" charset="0"/>
                <a:cs typeface="Times New Roman" pitchFamily="18" charset="0"/>
              </a:rPr>
              <a:t>και</a:t>
            </a:r>
            <a:r>
              <a:rPr lang="en-GB" b="1" u="sng" dirty="0" smtClean="0">
                <a:latin typeface="Times New Roman" pitchFamily="18" charset="0"/>
                <a:cs typeface="Times New Roman" pitchFamily="18" charset="0"/>
              </a:rPr>
              <a:t> </a:t>
            </a:r>
            <a:r>
              <a:rPr lang="en-GB" b="1" u="sng" dirty="0" err="1" smtClean="0">
                <a:latin typeface="Times New Roman" pitchFamily="18" charset="0"/>
                <a:cs typeface="Times New Roman" pitchFamily="18" charset="0"/>
              </a:rPr>
              <a:t>για</a:t>
            </a:r>
            <a:r>
              <a:rPr lang="en-GB" b="1" u="sng" dirty="0" smtClean="0">
                <a:latin typeface="Times New Roman" pitchFamily="18" charset="0"/>
                <a:cs typeface="Times New Roman" pitchFamily="18" charset="0"/>
              </a:rPr>
              <a:t> 8χρονα </a:t>
            </a:r>
            <a:r>
              <a:rPr lang="en-GB" b="1" u="sng" dirty="0" err="1" smtClean="0">
                <a:latin typeface="Times New Roman" pitchFamily="18" charset="0"/>
                <a:cs typeface="Times New Roman" pitchFamily="18" charset="0"/>
              </a:rPr>
              <a:t>παιδιά</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σε</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πειράματα</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κατανόησης</a:t>
            </a:r>
            <a:r>
              <a:rPr lang="en-GB" b="1" dirty="0" smtClean="0">
                <a:latin typeface="Times New Roman" pitchFamily="18" charset="0"/>
                <a:cs typeface="Times New Roman" pitchFamily="18" charset="0"/>
              </a:rPr>
              <a:t>: </a:t>
            </a:r>
            <a:r>
              <a:rPr lang="en-GB" b="1" dirty="0" err="1" smtClean="0">
                <a:latin typeface="Times New Roman" pitchFamily="18" charset="0"/>
                <a:cs typeface="Times New Roman" pitchFamily="18" charset="0"/>
              </a:rPr>
              <a:t>π.χ</a:t>
            </a:r>
            <a:r>
              <a:rPr lang="en-GB" b="1" dirty="0" smtClean="0">
                <a:latin typeface="Times New Roman" pitchFamily="18" charset="0"/>
                <a:cs typeface="Times New Roman" pitchFamily="18" charset="0"/>
              </a:rPr>
              <a:t>. </a:t>
            </a:r>
            <a:r>
              <a:rPr lang="en-GB" b="1" i="1" dirty="0" err="1" smtClean="0">
                <a:latin typeface="Times New Roman" pitchFamily="18" charset="0"/>
                <a:cs typeface="Times New Roman" pitchFamily="18" charset="0"/>
              </a:rPr>
              <a:t>είναι</a:t>
            </a:r>
            <a:r>
              <a:rPr lang="en-GB" b="1" i="1" dirty="0" smtClean="0">
                <a:latin typeface="Times New Roman" pitchFamily="18" charset="0"/>
                <a:cs typeface="Times New Roman" pitchFamily="18" charset="0"/>
              </a:rPr>
              <a:t> </a:t>
            </a:r>
            <a:r>
              <a:rPr lang="en-GB" b="1" i="1" dirty="0" err="1" smtClean="0">
                <a:latin typeface="Times New Roman" pitchFamily="18" charset="0"/>
                <a:cs typeface="Times New Roman" pitchFamily="18" charset="0"/>
              </a:rPr>
              <a:t>γλυκό</a:t>
            </a:r>
            <a:r>
              <a:rPr lang="en-GB" b="1" i="1" dirty="0" smtClean="0">
                <a:latin typeface="Times New Roman" pitchFamily="18" charset="0"/>
                <a:cs typeface="Times New Roman" pitchFamily="18" charset="0"/>
              </a:rPr>
              <a:t> </a:t>
            </a:r>
            <a:r>
              <a:rPr lang="en-GB" b="1" i="1" dirty="0" err="1" smtClean="0">
                <a:latin typeface="Times New Roman" pitchFamily="18" charset="0"/>
                <a:cs typeface="Times New Roman" pitchFamily="18" charset="0"/>
              </a:rPr>
              <a:t>παιδί</a:t>
            </a:r>
            <a:r>
              <a:rPr lang="en-GB" b="1" i="1" dirty="0" smtClean="0">
                <a:latin typeface="Times New Roman" pitchFamily="18" charset="0"/>
                <a:cs typeface="Times New Roman" pitchFamily="18" charset="0"/>
              </a:rPr>
              <a:t>, </a:t>
            </a:r>
            <a:r>
              <a:rPr lang="en-GB" b="1" i="1" dirty="0" err="1" smtClean="0">
                <a:latin typeface="Times New Roman" pitchFamily="18" charset="0"/>
                <a:cs typeface="Times New Roman" pitchFamily="18" charset="0"/>
              </a:rPr>
              <a:t>έχει</a:t>
            </a:r>
            <a:r>
              <a:rPr lang="en-GB" b="1" i="1" dirty="0" smtClean="0">
                <a:latin typeface="Times New Roman" pitchFamily="18" charset="0"/>
                <a:cs typeface="Times New Roman" pitchFamily="18" charset="0"/>
              </a:rPr>
              <a:t> </a:t>
            </a:r>
            <a:r>
              <a:rPr lang="en-GB" b="1" i="1" dirty="0" err="1" smtClean="0">
                <a:latin typeface="Times New Roman" pitchFamily="18" charset="0"/>
                <a:cs typeface="Times New Roman" pitchFamily="18" charset="0"/>
              </a:rPr>
              <a:t>χρυσή</a:t>
            </a:r>
            <a:r>
              <a:rPr lang="en-GB" b="1" i="1" dirty="0" smtClean="0">
                <a:latin typeface="Times New Roman" pitchFamily="18" charset="0"/>
                <a:cs typeface="Times New Roman" pitchFamily="18" charset="0"/>
              </a:rPr>
              <a:t> </a:t>
            </a:r>
            <a:r>
              <a:rPr lang="en-GB" b="1" i="1" dirty="0" err="1" smtClean="0">
                <a:latin typeface="Times New Roman" pitchFamily="18" charset="0"/>
                <a:cs typeface="Times New Roman" pitchFamily="18" charset="0"/>
              </a:rPr>
              <a:t>καρδιά</a:t>
            </a:r>
            <a:r>
              <a:rPr lang="el-GR" b="1" dirty="0" smtClean="0">
                <a:latin typeface="Times New Roman" pitchFamily="18" charset="0"/>
                <a:cs typeface="Times New Roman" pitchFamily="18" charset="0"/>
              </a:rPr>
              <a:t>.</a:t>
            </a:r>
            <a:endParaRPr lang="en-GB" b="1" dirty="0" smtClean="0">
              <a:latin typeface="Times New Roman" pitchFamily="18" charset="0"/>
              <a:cs typeface="Times New Roman" pitchFamily="18" charset="0"/>
            </a:endParaRPr>
          </a:p>
          <a:p>
            <a:pPr>
              <a:defRPr/>
            </a:pPr>
            <a:endParaRPr lang="el-GR" dirty="0"/>
          </a:p>
        </p:txBody>
      </p:sp>
      <p:sp>
        <p:nvSpPr>
          <p:cNvPr id="119811"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B769F001-FA74-4676-BE13-4E867C6793C2}"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48</a:t>
            </a:fld>
            <a:endParaRPr lang="en-GB" altLang="el-GR" sz="1200" smtClean="0">
              <a:latin typeface="Arial" panose="020B0604020202020204"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C6EACA29-78D3-4C29-A0FE-E183F8C9388F}"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49</a:t>
            </a:fld>
            <a:endParaRPr lang="en-GB" altLang="el-GR" sz="1200" smtClean="0">
              <a:latin typeface="Arial" panose="020B0604020202020204" pitchFamily="34" charset="0"/>
            </a:endParaRPr>
          </a:p>
        </p:txBody>
      </p:sp>
      <p:sp>
        <p:nvSpPr>
          <p:cNvPr id="48129" name="Rectangle 1"/>
          <p:cNvSpPr>
            <a:spLocks noGrp="1" noChangeArrowheads="1"/>
          </p:cNvSpPr>
          <p:nvPr>
            <p:ph type="title"/>
          </p:nvPr>
        </p:nvSpPr>
        <p:spPr>
          <a:xfrm>
            <a:off x="457200" y="-358775"/>
            <a:ext cx="8229600" cy="2409825"/>
          </a:xfrm>
        </p:spPr>
        <p:txBody>
          <a:bodyPr/>
          <a:lstStyle/>
          <a:p>
            <a:pPr eaLnBrk="1" hangingPunct="1">
              <a:lnSpc>
                <a:spcPct val="100000"/>
              </a:lnSpc>
              <a:buClr>
                <a:srgbClr val="FFFFC5"/>
              </a:buClr>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FF00"/>
                </a:solidFill>
              </a:rPr>
              <a:t>Μετασυνειδητές</a:t>
            </a:r>
            <a:r>
              <a:rPr lang="en-GB" sz="3200" dirty="0" smtClean="0">
                <a:solidFill>
                  <a:srgbClr val="FFFF00"/>
                </a:solidFill>
              </a:rPr>
              <a:t> </a:t>
            </a:r>
            <a:r>
              <a:rPr lang="en-GB" sz="3200" dirty="0" err="1" smtClean="0">
                <a:solidFill>
                  <a:srgbClr val="FFFF00"/>
                </a:solidFill>
              </a:rPr>
              <a:t>γνώσεις</a:t>
            </a:r>
            <a:r>
              <a:rPr lang="en-GB" sz="3200" dirty="0" smtClean="0">
                <a:solidFill>
                  <a:srgbClr val="FFFF00"/>
                </a:solidFill>
              </a:rPr>
              <a:t> </a:t>
            </a:r>
            <a:r>
              <a:rPr lang="en-GB" sz="3200" dirty="0" err="1" smtClean="0">
                <a:solidFill>
                  <a:srgbClr val="FFFF00"/>
                </a:solidFill>
              </a:rPr>
              <a:t>και</a:t>
            </a:r>
            <a:r>
              <a:rPr lang="en-GB" sz="3200" dirty="0" smtClean="0">
                <a:solidFill>
                  <a:srgbClr val="FFFF00"/>
                </a:solidFill>
              </a:rPr>
              <a:t> </a:t>
            </a:r>
            <a:r>
              <a:rPr lang="en-GB" sz="3200" dirty="0" err="1" smtClean="0">
                <a:solidFill>
                  <a:srgbClr val="FFFF00"/>
                </a:solidFill>
              </a:rPr>
              <a:t>ορισμοί</a:t>
            </a:r>
            <a:r>
              <a:rPr lang="en-GB" sz="3200" dirty="0" smtClean="0">
                <a:solidFill>
                  <a:srgbClr val="FFFF00"/>
                </a:solidFill>
              </a:rPr>
              <a:t> </a:t>
            </a:r>
            <a:br>
              <a:rPr lang="en-GB" sz="3200" dirty="0" smtClean="0">
                <a:solidFill>
                  <a:srgbClr val="FFFF00"/>
                </a:solidFill>
              </a:rPr>
            </a:br>
            <a:r>
              <a:rPr lang="en-GB" sz="3200" dirty="0" err="1" smtClean="0">
                <a:solidFill>
                  <a:srgbClr val="FFFF00"/>
                </a:solidFill>
              </a:rPr>
              <a:t>στη</a:t>
            </a:r>
            <a:r>
              <a:rPr lang="en-GB" sz="3200" dirty="0" smtClean="0">
                <a:solidFill>
                  <a:srgbClr val="FFFF00"/>
                </a:solidFill>
              </a:rPr>
              <a:t> </a:t>
            </a:r>
            <a:r>
              <a:rPr lang="en-GB" sz="3200" dirty="0" err="1" smtClean="0">
                <a:solidFill>
                  <a:srgbClr val="FFFF00"/>
                </a:solidFill>
              </a:rPr>
              <a:t>μέση</a:t>
            </a:r>
            <a:r>
              <a:rPr lang="en-GB" sz="3200" dirty="0" smtClean="0">
                <a:solidFill>
                  <a:srgbClr val="FFFF00"/>
                </a:solidFill>
              </a:rPr>
              <a:t> </a:t>
            </a:r>
            <a:r>
              <a:rPr lang="en-GB" sz="3200" dirty="0" err="1" smtClean="0">
                <a:solidFill>
                  <a:srgbClr val="FFFF00"/>
                </a:solidFill>
              </a:rPr>
              <a:t>παιδική</a:t>
            </a:r>
            <a:r>
              <a:rPr lang="en-GB" sz="3200" dirty="0" smtClean="0">
                <a:solidFill>
                  <a:srgbClr val="FFFF00"/>
                </a:solidFill>
              </a:rPr>
              <a:t> </a:t>
            </a:r>
            <a:r>
              <a:rPr lang="en-GB" sz="3200" dirty="0" err="1" smtClean="0">
                <a:solidFill>
                  <a:srgbClr val="FFFF00"/>
                </a:solidFill>
              </a:rPr>
              <a:t>ηλικία</a:t>
            </a:r>
            <a:r>
              <a:rPr lang="en-GB" sz="4000" dirty="0" smtClean="0">
                <a:solidFill>
                  <a:srgbClr val="FFFFC5"/>
                </a:solidFill>
              </a:rPr>
              <a:t/>
            </a:r>
            <a:br>
              <a:rPr lang="en-GB" sz="4000" dirty="0" smtClean="0">
                <a:solidFill>
                  <a:srgbClr val="FFFFC5"/>
                </a:solidFill>
              </a:rPr>
            </a:br>
            <a:endParaRPr lang="en-GB" sz="4000" dirty="0" smtClean="0">
              <a:solidFill>
                <a:srgbClr val="FFFFC5"/>
              </a:solidFill>
            </a:endParaRPr>
          </a:p>
        </p:txBody>
      </p:sp>
      <p:sp>
        <p:nvSpPr>
          <p:cNvPr id="120836" name="Rectangle 2"/>
          <p:cNvSpPr>
            <a:spLocks noGrp="1" noChangeArrowheads="1"/>
          </p:cNvSpPr>
          <p:nvPr>
            <p:ph type="body" idx="1"/>
          </p:nvPr>
        </p:nvSpPr>
        <p:spPr>
          <a:xfrm>
            <a:off x="0" y="1071563"/>
            <a:ext cx="9144000" cy="5584825"/>
          </a:xfrm>
        </p:spPr>
        <p:txBody>
          <a:bodyPr/>
          <a:lstStyle/>
          <a:p>
            <a:pPr algn="ct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smtClean="0">
                <a:solidFill>
                  <a:srgbClr val="FFFFEF"/>
                </a:solidFill>
                <a:effectLst/>
              </a:rPr>
              <a:t>Νόημα λέξης μαθαίνεται  νωρίτερα  από ρητό ορισμό της</a:t>
            </a:r>
            <a:r>
              <a:rPr lang="en-GB" altLang="el-GR" sz="2600" b="1" smtClean="0">
                <a:solidFill>
                  <a:srgbClr val="FFFFEF"/>
                </a:solidFill>
                <a:effectLst/>
              </a:rPr>
              <a:t>	</a:t>
            </a:r>
            <a:endParaRPr lang="el-GR" altLang="el-GR" sz="2600" b="1" smtClean="0">
              <a:solidFill>
                <a:srgbClr val="FFFFEF"/>
              </a:solidFill>
              <a:effectLst/>
            </a:endParaRPr>
          </a:p>
          <a:p>
            <a:pPr algn="ct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u="sng" smtClean="0">
                <a:solidFill>
                  <a:srgbClr val="99FF99"/>
                </a:solidFill>
                <a:effectLst/>
              </a:rPr>
              <a:t>Οι ορισμοί δύσκολοι και για ενήλικες</a:t>
            </a:r>
          </a:p>
          <a:p>
            <a:pPr algn="ct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u="sng" smtClean="0">
                <a:solidFill>
                  <a:srgbClr val="99FF99"/>
                </a:solidFill>
                <a:effectLst/>
              </a:rPr>
              <a:t>Ωστόσο, τα παιδιά  τους επιχειρούν σε ορισμένες συνθήκες</a:t>
            </a:r>
            <a:r>
              <a:rPr lang="el-GR" altLang="el-GR" sz="2600" b="1" smtClean="0">
                <a:solidFill>
                  <a:srgbClr val="99FF99"/>
                </a:solidFill>
                <a:effectLst/>
              </a:rPr>
              <a:t>.  </a:t>
            </a:r>
          </a:p>
          <a:p>
            <a:pPr algn="ct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smtClean="0">
                <a:solidFill>
                  <a:srgbClr val="99FF99"/>
                </a:solidFill>
                <a:effectLst/>
              </a:rPr>
              <a:t>αν και συχνά </a:t>
            </a:r>
            <a:r>
              <a:rPr lang="en-GB" altLang="el-GR" sz="2600" b="1" smtClean="0">
                <a:solidFill>
                  <a:srgbClr val="99FF99"/>
                </a:solidFill>
                <a:effectLst/>
              </a:rPr>
              <a:t>λα</a:t>
            </a:r>
            <a:r>
              <a:rPr lang="el-GR" altLang="el-GR" sz="2600" b="1" smtClean="0">
                <a:solidFill>
                  <a:srgbClr val="99FF99"/>
                </a:solidFill>
                <a:effectLst/>
              </a:rPr>
              <a:t>ν</a:t>
            </a:r>
            <a:r>
              <a:rPr lang="en-GB" altLang="el-GR" sz="2600" b="1" smtClean="0">
                <a:solidFill>
                  <a:srgbClr val="99FF99"/>
                </a:solidFill>
                <a:effectLst/>
              </a:rPr>
              <a:t>θ</a:t>
            </a:r>
            <a:r>
              <a:rPr lang="el-GR" altLang="el-GR" sz="2600" b="1" smtClean="0">
                <a:solidFill>
                  <a:srgbClr val="99FF99"/>
                </a:solidFill>
                <a:effectLst/>
              </a:rPr>
              <a:t>ασμένα, μαντεύοντας με βάση τί </a:t>
            </a:r>
            <a:r>
              <a:rPr lang="en-GB" altLang="el-GR" sz="2600" b="1" smtClean="0">
                <a:solidFill>
                  <a:srgbClr val="99FF99"/>
                </a:solidFill>
                <a:effectLst/>
              </a:rPr>
              <a:t>ξέρουν ήδη </a:t>
            </a:r>
            <a:r>
              <a:rPr lang="el-GR" altLang="el-GR" sz="2600" b="1" smtClean="0">
                <a:solidFill>
                  <a:srgbClr val="99FF99"/>
                </a:solidFill>
                <a:effectLst/>
              </a:rPr>
              <a:t> </a:t>
            </a:r>
            <a:r>
              <a:rPr lang="en-GB" altLang="el-GR" sz="2600" b="1" smtClean="0">
                <a:solidFill>
                  <a:srgbClr val="99FF99"/>
                </a:solidFill>
                <a:effectLst/>
              </a:rPr>
              <a:t>για τις λέξεις και τη σύνθεσή τους:  </a:t>
            </a:r>
            <a:endParaRPr lang="el-GR" altLang="el-GR" sz="2600" b="1" smtClean="0">
              <a:solidFill>
                <a:srgbClr val="99FF99"/>
              </a:solidFill>
              <a:effectLst/>
            </a:endParaRPr>
          </a:p>
          <a:p>
            <a:pPr algn="ct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smtClean="0">
                <a:solidFill>
                  <a:srgbClr val="FFFFEF"/>
                </a:solidFill>
                <a:effectLst/>
              </a:rPr>
              <a:t>π.χ. </a:t>
            </a:r>
            <a:endParaRPr lang="en-GB" altLang="el-GR" sz="2600" b="1" smtClean="0">
              <a:solidFill>
                <a:srgbClr val="FFFFEF"/>
              </a:solidFill>
              <a:effectLst/>
            </a:endParaRPr>
          </a:p>
          <a:p>
            <a:pPr eaLnBrk="1" hangingPunct="1">
              <a:lnSpc>
                <a:spcPct val="9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i="1" smtClean="0">
                <a:solidFill>
                  <a:srgbClr val="FFFF66"/>
                </a:solidFill>
                <a:effectLst/>
              </a:rPr>
              <a:t>κ</a:t>
            </a:r>
            <a:r>
              <a:rPr lang="en-GB" altLang="el-GR" sz="2600" b="1" i="1" smtClean="0">
                <a:solidFill>
                  <a:srgbClr val="FFFF66"/>
                </a:solidFill>
                <a:effectLst/>
              </a:rPr>
              <a:t>αλόγρια </a:t>
            </a:r>
            <a:r>
              <a:rPr lang="en-GB" altLang="el-GR" sz="2600" b="1" smtClean="0">
                <a:solidFill>
                  <a:srgbClr val="FFFF66"/>
                </a:solidFill>
                <a:effectLst/>
              </a:rPr>
              <a:t>= </a:t>
            </a:r>
            <a:r>
              <a:rPr lang="en-GB" altLang="el-GR" sz="2600" b="1" i="1" smtClean="0">
                <a:solidFill>
                  <a:srgbClr val="FFFF66"/>
                </a:solidFill>
                <a:effectLst/>
              </a:rPr>
              <a:t>καλή γριά</a:t>
            </a:r>
          </a:p>
          <a:p>
            <a:pPr eaLnBrk="1" hangingPunct="1">
              <a:lnSpc>
                <a:spcPct val="9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i="1" smtClean="0">
                <a:solidFill>
                  <a:srgbClr val="FFFF66"/>
                </a:solidFill>
                <a:effectLst/>
              </a:rPr>
              <a:t>π</a:t>
            </a:r>
            <a:r>
              <a:rPr lang="en-GB" altLang="el-GR" sz="2600" b="1" i="1" smtClean="0">
                <a:solidFill>
                  <a:srgbClr val="FFFF66"/>
                </a:solidFill>
                <a:effectLst/>
              </a:rPr>
              <a:t>ολιτικός = αυτός που ζε</a:t>
            </a:r>
            <a:r>
              <a:rPr lang="el-GR" altLang="el-GR" sz="2600" b="1" i="1" smtClean="0">
                <a:solidFill>
                  <a:srgbClr val="FFFF66"/>
                </a:solidFill>
                <a:effectLst/>
              </a:rPr>
              <a:t>ι</a:t>
            </a:r>
            <a:r>
              <a:rPr lang="en-GB" altLang="el-GR" sz="2600" b="1" i="1" smtClean="0">
                <a:solidFill>
                  <a:srgbClr val="FFFF66"/>
                </a:solidFill>
                <a:effectLst/>
              </a:rPr>
              <a:t> στην πόλη </a:t>
            </a:r>
            <a:r>
              <a:rPr lang="en-GB" altLang="el-GR" sz="2600" b="1" smtClean="0">
                <a:solidFill>
                  <a:srgbClr val="FFFF66"/>
                </a:solidFill>
                <a:effectLst/>
              </a:rPr>
              <a:t>(κατά το </a:t>
            </a:r>
            <a:r>
              <a:rPr lang="en-GB" altLang="el-GR" sz="2600" b="1" i="1" smtClean="0">
                <a:solidFill>
                  <a:srgbClr val="FFFF66"/>
                </a:solidFill>
                <a:effectLst/>
              </a:rPr>
              <a:t>χωρικός</a:t>
            </a:r>
            <a:r>
              <a:rPr lang="en-GB" altLang="el-GR" sz="2600" b="1" smtClean="0">
                <a:solidFill>
                  <a:srgbClr val="FFFF66"/>
                </a:solidFill>
                <a:effectLst/>
              </a:rPr>
              <a:t>)</a:t>
            </a:r>
          </a:p>
          <a:p>
            <a:pPr eaLnBrk="1" hangingPunct="1">
              <a:lnSpc>
                <a:spcPct val="9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i="1" smtClean="0">
                <a:solidFill>
                  <a:srgbClr val="FFFF66"/>
                </a:solidFill>
                <a:effectLst/>
              </a:rPr>
              <a:t>δ</a:t>
            </a:r>
            <a:r>
              <a:rPr lang="en-GB" altLang="el-GR" sz="2600" b="1" i="1" smtClean="0">
                <a:solidFill>
                  <a:srgbClr val="FFFF66"/>
                </a:solidFill>
                <a:effectLst/>
              </a:rPr>
              <a:t>ιπλωμάτης</a:t>
            </a:r>
            <a:r>
              <a:rPr lang="el-GR" altLang="el-GR" sz="2600" b="1" i="1" smtClean="0">
                <a:solidFill>
                  <a:srgbClr val="FFFF66"/>
                </a:solidFill>
                <a:effectLst/>
              </a:rPr>
              <a:t> </a:t>
            </a:r>
            <a:r>
              <a:rPr lang="en-GB" altLang="el-GR" sz="2600" b="1" i="1" smtClean="0">
                <a:solidFill>
                  <a:srgbClr val="FFFF66"/>
                </a:solidFill>
                <a:effectLst/>
              </a:rPr>
              <a:t>= αυτός που έχει διπλά μάτια</a:t>
            </a:r>
          </a:p>
          <a:p>
            <a:pPr eaLnBrk="1" hangingPunct="1">
              <a:lnSpc>
                <a:spcPct val="9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i="1" smtClean="0">
                <a:solidFill>
                  <a:srgbClr val="FFFF66"/>
                </a:solidFill>
                <a:effectLst/>
              </a:rPr>
              <a:t>ι</a:t>
            </a:r>
            <a:r>
              <a:rPr lang="en-GB" altLang="el-GR" sz="2600" b="1" i="1" smtClean="0">
                <a:solidFill>
                  <a:srgbClr val="FFFF66"/>
                </a:solidFill>
                <a:effectLst/>
              </a:rPr>
              <a:t>ατροδικαστής = αυτός που δικάζει γιατρούς </a:t>
            </a:r>
          </a:p>
          <a:p>
            <a:pPr algn="ct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altLang="el-GR" sz="2600" b="1" smtClean="0">
                <a:solidFill>
                  <a:srgbClr val="FFFFEF"/>
                </a:solidFill>
                <a:effectLst/>
              </a:rPr>
              <a:t>Μερικές φορές βασισμένοι σε περιορισμένες εμπειρίες:</a:t>
            </a:r>
          </a:p>
          <a:p>
            <a:pPr eaLnBrk="1" hangingPunct="1">
              <a:lnSpc>
                <a:spcPct val="90000"/>
              </a:lnSpc>
              <a:spcBef>
                <a:spcPts val="600"/>
              </a:spcBef>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sz="2600" b="1" i="1" smtClean="0">
                <a:solidFill>
                  <a:srgbClr val="FFFF66"/>
                </a:solidFill>
                <a:effectLst/>
              </a:rPr>
              <a:t>α</a:t>
            </a:r>
            <a:r>
              <a:rPr lang="en-GB" altLang="el-GR" sz="2600" b="1" i="1" smtClean="0">
                <a:solidFill>
                  <a:srgbClr val="FFFF66"/>
                </a:solidFill>
                <a:effectLst/>
              </a:rPr>
              <a:t>ρχόντισσα </a:t>
            </a:r>
            <a:r>
              <a:rPr lang="en-GB" altLang="el-GR" sz="2600" b="1" smtClean="0">
                <a:solidFill>
                  <a:srgbClr val="FFFF66"/>
                </a:solidFill>
                <a:effectLst/>
              </a:rPr>
              <a:t>= </a:t>
            </a:r>
            <a:r>
              <a:rPr lang="en-GB" altLang="el-GR" sz="2600" b="1" i="1" smtClean="0">
                <a:solidFill>
                  <a:srgbClr val="FFFF66"/>
                </a:solidFill>
                <a:effectLst/>
              </a:rPr>
              <a:t>όμορφη κυρία με πολλά καλλυντικά που κάθεται στο σαλόνι</a:t>
            </a:r>
          </a:p>
          <a:p>
            <a:pPr eaLnBrk="1" hangingPunct="1">
              <a:lnSpc>
                <a:spcPct val="90000"/>
              </a:lnSpc>
              <a:spcBef>
                <a:spcPts val="600"/>
              </a:spcBef>
              <a:buFont typeface="Wingdings" pitchFamily="2" charset="2"/>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endParaRPr lang="en-GB" altLang="el-GR" sz="2400" b="1" smtClean="0">
              <a:solidFill>
                <a:srgbClr val="FFFF66"/>
              </a:solidFill>
              <a:effectLs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18A1D435-3EC0-4058-8726-8FBD307FBDE0}"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5</a:t>
            </a:fld>
            <a:endParaRPr lang="en-GB" altLang="el-GR" sz="1200" smtClean="0">
              <a:latin typeface="Arial" panose="020B0604020202020204" pitchFamily="34" charset="0"/>
            </a:endParaRPr>
          </a:p>
        </p:txBody>
      </p:sp>
      <p:sp>
        <p:nvSpPr>
          <p:cNvPr id="6147" name="Rectangle 3"/>
          <p:cNvSpPr>
            <a:spLocks noChangeArrowheads="1"/>
          </p:cNvSpPr>
          <p:nvPr/>
        </p:nvSpPr>
        <p:spPr bwMode="auto">
          <a:xfrm>
            <a:off x="0" y="0"/>
            <a:ext cx="9144000" cy="6557963"/>
          </a:xfrm>
          <a:prstGeom prst="rect">
            <a:avLst/>
          </a:prstGeom>
          <a:noFill/>
          <a:ln w="9525">
            <a:noFill/>
            <a:round/>
            <a:headEnd/>
            <a:tailEnd/>
          </a:ln>
          <a:effectLst/>
        </p:spPr>
        <p:txBody>
          <a:bodyPr lIns="90000" tIns="46800" rIns="90000" bIns="46800">
            <a:spAutoFit/>
          </a:bodyPr>
          <a:lstStyle/>
          <a:p>
            <a:pPr marL="173038" indent="-173038" algn="ctr" eaLnBrk="1" hangingPunct="1">
              <a:buClr>
                <a:srgbClr val="FFFF99"/>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600" b="1" dirty="0">
                <a:solidFill>
                  <a:srgbClr val="FFCC00"/>
                </a:solidFill>
                <a:effectLst>
                  <a:outerShdw blurRad="38100" dist="38100" dir="2700000" algn="tl">
                    <a:srgbClr val="000000"/>
                  </a:outerShdw>
                </a:effectLst>
                <a:latin typeface="Garamond" pitchFamily="18" charset="0"/>
              </a:rPr>
              <a:t>ΣΗΜΑΣΙΟΛΟΓΙΚΗ ΑΝΑΠΤΥΞΗ</a:t>
            </a:r>
          </a:p>
          <a:p>
            <a:pPr marL="173038" indent="-173038" algn="ctr" eaLnBrk="1" hangingPunct="1">
              <a:buClr>
                <a:srgbClr val="FFFF99"/>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99"/>
                </a:solidFill>
                <a:effectLst>
                  <a:outerShdw blurRad="38100" dist="38100" dir="2700000" algn="tl">
                    <a:srgbClr val="000000"/>
                  </a:outerShdw>
                </a:effectLst>
                <a:latin typeface="Garamond" pitchFamily="18" charset="0"/>
              </a:rPr>
              <a:t>Από</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τις</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πρώτες</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λέξεις</a:t>
            </a:r>
            <a:r>
              <a:rPr lang="en-GB" sz="3200" b="1" dirty="0">
                <a:solidFill>
                  <a:srgbClr val="FFFF99"/>
                </a:solidFill>
                <a:effectLst>
                  <a:outerShdw blurRad="38100" dist="38100" dir="2700000" algn="tl">
                    <a:srgbClr val="000000"/>
                  </a:outerShdw>
                </a:effectLst>
                <a:latin typeface="Garamond" pitchFamily="18" charset="0"/>
              </a:rPr>
              <a:t> </a:t>
            </a:r>
          </a:p>
          <a:p>
            <a:pPr marL="173038" indent="-173038" algn="ctr" eaLnBrk="1" hangingPunct="1">
              <a:buClr>
                <a:srgbClr val="FFFF99"/>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99"/>
                </a:solidFill>
                <a:effectLst>
                  <a:outerShdw blurRad="38100" dist="38100" dir="2700000" algn="tl">
                    <a:srgbClr val="000000"/>
                  </a:outerShdw>
                </a:effectLst>
                <a:latin typeface="Garamond" pitchFamily="18" charset="0"/>
              </a:rPr>
              <a:t>στην</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ανάπτυξη</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του</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λεξιλογίου</a:t>
            </a:r>
            <a:r>
              <a:rPr lang="en-GB" sz="3200" b="1" dirty="0">
                <a:solidFill>
                  <a:srgbClr val="FFFF99"/>
                </a:solidFill>
                <a:effectLst>
                  <a:outerShdw blurRad="38100" dist="38100" dir="2700000" algn="tl">
                    <a:srgbClr val="000000"/>
                  </a:outerShdw>
                </a:effectLst>
                <a:latin typeface="Garamond" pitchFamily="18" charset="0"/>
              </a:rPr>
              <a:t> </a:t>
            </a:r>
          </a:p>
          <a:p>
            <a:pPr marL="173038" indent="-173038" algn="ctr" eaLnBrk="1" hangingPunct="1">
              <a:buClr>
                <a:srgbClr val="FFFF99"/>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99"/>
                </a:solidFill>
                <a:effectLst>
                  <a:outerShdw blurRad="38100" dist="38100" dir="2700000" algn="tl">
                    <a:srgbClr val="000000"/>
                  </a:outerShdw>
                </a:effectLst>
                <a:latin typeface="Garamond" pitchFamily="18" charset="0"/>
              </a:rPr>
              <a:t>στη</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σχολική</a:t>
            </a:r>
            <a:r>
              <a:rPr lang="en-GB" sz="3200" b="1" dirty="0">
                <a:solidFill>
                  <a:srgbClr val="FFFF99"/>
                </a:solidFill>
                <a:effectLst>
                  <a:outerShdw blurRad="38100" dist="38100" dir="2700000" algn="tl">
                    <a:srgbClr val="000000"/>
                  </a:outerShdw>
                </a:effectLst>
                <a:latin typeface="Garamond" pitchFamily="18" charset="0"/>
              </a:rPr>
              <a:t> </a:t>
            </a:r>
            <a:r>
              <a:rPr lang="en-GB" sz="3200" b="1" dirty="0" err="1">
                <a:solidFill>
                  <a:srgbClr val="FFFF99"/>
                </a:solidFill>
                <a:effectLst>
                  <a:outerShdw blurRad="38100" dist="38100" dir="2700000" algn="tl">
                    <a:srgbClr val="000000"/>
                  </a:outerShdw>
                </a:effectLst>
                <a:latin typeface="Garamond" pitchFamily="18" charset="0"/>
              </a:rPr>
              <a:t>ηλικία</a:t>
            </a:r>
            <a:endParaRPr lang="en-GB" sz="3200" b="1" dirty="0">
              <a:solidFill>
                <a:srgbClr val="FFFF99"/>
              </a:solidFill>
              <a:effectLst>
                <a:outerShdw blurRad="38100" dist="38100" dir="2700000" algn="tl">
                  <a:srgbClr val="000000"/>
                </a:outerShdw>
              </a:effectLst>
              <a:latin typeface="Garamond" pitchFamily="18" charset="0"/>
            </a:endParaRPr>
          </a:p>
          <a:p>
            <a:pPr marL="173038" indent="-173038" algn="ctr" eaLnBrk="1" hangingPunct="1">
              <a:buClr>
                <a:srgbClr val="FFFF99"/>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endParaRPr lang="en-GB" sz="3200" b="1" dirty="0">
              <a:solidFill>
                <a:srgbClr val="FFFF99"/>
              </a:solidFill>
              <a:effectLst>
                <a:outerShdw blurRad="38100" dist="38100" dir="2700000" algn="tl">
                  <a:srgbClr val="000000"/>
                </a:outerShdw>
              </a:effectLst>
              <a:latin typeface="Garamond" pitchFamily="18" charset="0"/>
            </a:endParaRPr>
          </a:p>
          <a:p>
            <a:pPr marL="173038" indent="-173038" algn="ctr" eaLnBrk="1" hangingPunct="1">
              <a:buClr>
                <a:srgbClr val="FFFFFF"/>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FF"/>
                </a:solidFill>
                <a:latin typeface="Garamond" pitchFamily="18" charset="0"/>
              </a:rPr>
              <a:t>Τι</a:t>
            </a:r>
            <a:r>
              <a:rPr lang="en-GB" sz="3200" b="1" dirty="0">
                <a:solidFill>
                  <a:srgbClr val="FFFFFF"/>
                </a:solidFill>
                <a:latin typeface="Garamond" pitchFamily="18" charset="0"/>
              </a:rPr>
              <a:t> </a:t>
            </a:r>
            <a:r>
              <a:rPr lang="en-GB" sz="3200" b="1" dirty="0" err="1">
                <a:solidFill>
                  <a:srgbClr val="FFFFFF"/>
                </a:solidFill>
                <a:latin typeface="Garamond" pitchFamily="18" charset="0"/>
              </a:rPr>
              <a:t>χρειάζεται</a:t>
            </a:r>
            <a:r>
              <a:rPr lang="en-GB" sz="3200" b="1" dirty="0">
                <a:solidFill>
                  <a:srgbClr val="FFFFFF"/>
                </a:solidFill>
                <a:latin typeface="Garamond" pitchFamily="18" charset="0"/>
              </a:rPr>
              <a:t> </a:t>
            </a:r>
            <a:r>
              <a:rPr lang="en-GB" sz="3200" b="1" dirty="0" err="1">
                <a:solidFill>
                  <a:srgbClr val="FFFFFF"/>
                </a:solidFill>
                <a:latin typeface="Garamond" pitchFamily="18" charset="0"/>
              </a:rPr>
              <a:t>να</a:t>
            </a:r>
            <a:r>
              <a:rPr lang="en-GB" sz="3200" b="1" dirty="0">
                <a:solidFill>
                  <a:srgbClr val="FFFFFF"/>
                </a:solidFill>
                <a:latin typeface="Garamond" pitchFamily="18" charset="0"/>
              </a:rPr>
              <a:t> </a:t>
            </a:r>
            <a:r>
              <a:rPr lang="en-GB" sz="3200" b="1" dirty="0" err="1">
                <a:solidFill>
                  <a:srgbClr val="FFFFFF"/>
                </a:solidFill>
                <a:latin typeface="Garamond" pitchFamily="18" charset="0"/>
              </a:rPr>
              <a:t>μάθει</a:t>
            </a:r>
            <a:r>
              <a:rPr lang="en-GB" sz="3200" b="1" dirty="0">
                <a:solidFill>
                  <a:srgbClr val="FFFFFF"/>
                </a:solidFill>
                <a:latin typeface="Garamond" pitchFamily="18" charset="0"/>
              </a:rPr>
              <a:t> </a:t>
            </a:r>
            <a:r>
              <a:rPr lang="en-GB" sz="3200" b="1" dirty="0" err="1">
                <a:solidFill>
                  <a:srgbClr val="FFFFFF"/>
                </a:solidFill>
                <a:latin typeface="Garamond" pitchFamily="18" charset="0"/>
              </a:rPr>
              <a:t>το</a:t>
            </a:r>
            <a:r>
              <a:rPr lang="en-GB" sz="3200" b="1" dirty="0">
                <a:solidFill>
                  <a:srgbClr val="FFFFFF"/>
                </a:solidFill>
                <a:latin typeface="Garamond" pitchFamily="18" charset="0"/>
              </a:rPr>
              <a:t> </a:t>
            </a:r>
            <a:r>
              <a:rPr lang="en-GB" sz="3200" b="1" dirty="0" err="1">
                <a:solidFill>
                  <a:srgbClr val="FFFFFF"/>
                </a:solidFill>
                <a:latin typeface="Garamond" pitchFamily="18" charset="0"/>
              </a:rPr>
              <a:t>παιδί</a:t>
            </a:r>
            <a:r>
              <a:rPr lang="en-GB" sz="3200" b="1" dirty="0">
                <a:solidFill>
                  <a:srgbClr val="FFFFFF"/>
                </a:solidFill>
                <a:latin typeface="Garamond" pitchFamily="18" charset="0"/>
              </a:rPr>
              <a:t>; </a:t>
            </a:r>
          </a:p>
          <a:p>
            <a:pPr marL="173038" indent="-173038" algn="ctr" eaLnBrk="1" hangingPunct="1">
              <a:buClr>
                <a:srgbClr val="FFFFFF"/>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l-GR" sz="3200" b="1" dirty="0">
                <a:solidFill>
                  <a:srgbClr val="FFFFFF"/>
                </a:solidFill>
                <a:latin typeface="Garamond" pitchFamily="18" charset="0"/>
              </a:rPr>
              <a:t>κ</a:t>
            </a:r>
            <a:r>
              <a:rPr lang="en-GB" sz="3200" b="1" dirty="0" err="1">
                <a:solidFill>
                  <a:srgbClr val="FFFFFF"/>
                </a:solidFill>
                <a:latin typeface="Garamond" pitchFamily="18" charset="0"/>
              </a:rPr>
              <a:t>υρίως</a:t>
            </a:r>
            <a:r>
              <a:rPr lang="en-GB" sz="3200" b="1" dirty="0">
                <a:solidFill>
                  <a:srgbClr val="FFFFFF"/>
                </a:solidFill>
                <a:latin typeface="Garamond" pitchFamily="18" charset="0"/>
              </a:rPr>
              <a:t>:</a:t>
            </a:r>
          </a:p>
          <a:p>
            <a:pPr marL="173038" indent="-173038" algn="ctr" eaLnBrk="1" hangingPunct="1">
              <a:buClr>
                <a:srgbClr val="FFFFFF"/>
              </a:buClr>
              <a:buSzPct val="100000"/>
              <a:buFont typeface="Garamond" pitchFamily="18" charset="0"/>
              <a:buNone/>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endParaRPr lang="en-GB" sz="3200" b="1" dirty="0">
              <a:solidFill>
                <a:srgbClr val="FFFFFF"/>
              </a:solidFill>
              <a:latin typeface="Garamond" pitchFamily="18" charset="0"/>
            </a:endParaRPr>
          </a:p>
          <a:p>
            <a:pPr marL="173038" indent="-173038" eaLnBrk="1" hangingPunct="1">
              <a:buClr>
                <a:srgbClr val="00FFCC"/>
              </a:buClr>
              <a:buSzPct val="100000"/>
              <a:buFont typeface="Garamond" pitchFamily="18" charset="0"/>
              <a:buChar char="•"/>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00"/>
                </a:solidFill>
                <a:latin typeface="Garamond" pitchFamily="18" charset="0"/>
              </a:rPr>
              <a:t>Τι</a:t>
            </a:r>
            <a:r>
              <a:rPr lang="en-GB" sz="3200" b="1" dirty="0">
                <a:solidFill>
                  <a:srgbClr val="FFFF00"/>
                </a:solidFill>
                <a:latin typeface="Garamond" pitchFamily="18" charset="0"/>
              </a:rPr>
              <a:t> </a:t>
            </a:r>
            <a:r>
              <a:rPr lang="en-GB" sz="3200" b="1" dirty="0" err="1">
                <a:solidFill>
                  <a:srgbClr val="FFFF00"/>
                </a:solidFill>
                <a:latin typeface="Garamond" pitchFamily="18" charset="0"/>
              </a:rPr>
              <a:t>είναι</a:t>
            </a:r>
            <a:r>
              <a:rPr lang="en-GB" sz="3200" b="1" dirty="0">
                <a:solidFill>
                  <a:srgbClr val="FFFF00"/>
                </a:solidFill>
                <a:latin typeface="Garamond" pitchFamily="18" charset="0"/>
              </a:rPr>
              <a:t> </a:t>
            </a:r>
            <a:r>
              <a:rPr lang="en-GB" sz="3200" b="1" dirty="0" err="1">
                <a:solidFill>
                  <a:srgbClr val="FFFF00"/>
                </a:solidFill>
                <a:latin typeface="Garamond" pitchFamily="18" charset="0"/>
              </a:rPr>
              <a:t>λέξη</a:t>
            </a:r>
            <a:r>
              <a:rPr lang="el-GR" sz="3200" b="1" dirty="0">
                <a:solidFill>
                  <a:srgbClr val="FFFF00"/>
                </a:solidFill>
                <a:latin typeface="Garamond" pitchFamily="18" charset="0"/>
              </a:rPr>
              <a:t>; </a:t>
            </a:r>
            <a:r>
              <a:rPr lang="en-GB" sz="3200" b="1" dirty="0">
                <a:solidFill>
                  <a:srgbClr val="FFFF00"/>
                </a:solidFill>
                <a:latin typeface="Garamond" pitchFamily="18" charset="0"/>
              </a:rPr>
              <a:t> </a:t>
            </a:r>
            <a:r>
              <a:rPr lang="en-GB" sz="3200" b="1" dirty="0">
                <a:solidFill>
                  <a:srgbClr val="FFFFFF"/>
                </a:solidFill>
                <a:latin typeface="Garamond" pitchFamily="18" charset="0"/>
              </a:rPr>
              <a:t>(</a:t>
            </a:r>
            <a:r>
              <a:rPr lang="en-GB" sz="3200" b="1" dirty="0" err="1">
                <a:solidFill>
                  <a:srgbClr val="FFFFFF"/>
                </a:solidFill>
                <a:latin typeface="Garamond" pitchFamily="18" charset="0"/>
              </a:rPr>
              <a:t>δηλ</a:t>
            </a:r>
            <a:r>
              <a:rPr lang="en-GB" sz="3200" b="1" dirty="0">
                <a:solidFill>
                  <a:srgbClr val="FFFFFF"/>
                </a:solidFill>
                <a:latin typeface="Garamond" pitchFamily="18" charset="0"/>
              </a:rPr>
              <a:t>. </a:t>
            </a:r>
            <a:r>
              <a:rPr lang="en-GB" sz="3200" b="1" dirty="0" err="1">
                <a:solidFill>
                  <a:srgbClr val="FFFFFF"/>
                </a:solidFill>
                <a:latin typeface="Garamond" pitchFamily="18" charset="0"/>
              </a:rPr>
              <a:t>γλωσσικό</a:t>
            </a:r>
            <a:r>
              <a:rPr lang="en-GB" sz="3200" b="1" dirty="0">
                <a:solidFill>
                  <a:srgbClr val="FFFFFF"/>
                </a:solidFill>
                <a:latin typeface="Garamond" pitchFamily="18" charset="0"/>
              </a:rPr>
              <a:t> </a:t>
            </a:r>
            <a:r>
              <a:rPr lang="en-GB" sz="3200" b="1" dirty="0" err="1">
                <a:solidFill>
                  <a:srgbClr val="FFFFFF"/>
                </a:solidFill>
                <a:latin typeface="Garamond" pitchFamily="18" charset="0"/>
              </a:rPr>
              <a:t>σύμβολο</a:t>
            </a:r>
            <a:r>
              <a:rPr lang="en-GB" sz="3200" b="1" dirty="0">
                <a:solidFill>
                  <a:srgbClr val="FFFFFF"/>
                </a:solidFill>
                <a:latin typeface="Garamond" pitchFamily="18" charset="0"/>
              </a:rPr>
              <a:t>)</a:t>
            </a:r>
          </a:p>
          <a:p>
            <a:pPr marL="173038" indent="-173038" eaLnBrk="1" hangingPunct="1">
              <a:buClr>
                <a:srgbClr val="FFFFFF"/>
              </a:buClr>
              <a:buSzPct val="100000"/>
              <a:buFont typeface="Garamond" pitchFamily="18" charset="0"/>
              <a:buChar char="•"/>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00"/>
                </a:solidFill>
                <a:latin typeface="Garamond" pitchFamily="18" charset="0"/>
              </a:rPr>
              <a:t>Ποιες</a:t>
            </a:r>
            <a:r>
              <a:rPr lang="en-GB" sz="3200" b="1" dirty="0">
                <a:solidFill>
                  <a:srgbClr val="FFFF00"/>
                </a:solidFill>
                <a:latin typeface="Garamond" pitchFamily="18" charset="0"/>
              </a:rPr>
              <a:t> </a:t>
            </a:r>
            <a:r>
              <a:rPr lang="en-GB" sz="3200" b="1" dirty="0" err="1">
                <a:solidFill>
                  <a:srgbClr val="FFFF00"/>
                </a:solidFill>
                <a:latin typeface="Garamond" pitchFamily="18" charset="0"/>
              </a:rPr>
              <a:t>είναι</a:t>
            </a:r>
            <a:r>
              <a:rPr lang="en-GB" sz="3200" b="1" dirty="0">
                <a:solidFill>
                  <a:srgbClr val="FFFF00"/>
                </a:solidFill>
                <a:latin typeface="Garamond" pitchFamily="18" charset="0"/>
              </a:rPr>
              <a:t> </a:t>
            </a:r>
            <a:r>
              <a:rPr lang="en-GB" sz="3200" b="1" dirty="0" err="1">
                <a:solidFill>
                  <a:srgbClr val="FFFF00"/>
                </a:solidFill>
                <a:latin typeface="Garamond" pitchFamily="18" charset="0"/>
              </a:rPr>
              <a:t>οι</a:t>
            </a:r>
            <a:r>
              <a:rPr lang="en-GB" sz="3200" b="1" dirty="0">
                <a:solidFill>
                  <a:srgbClr val="FFFF00"/>
                </a:solidFill>
                <a:latin typeface="Garamond" pitchFamily="18" charset="0"/>
              </a:rPr>
              <a:t> </a:t>
            </a:r>
            <a:r>
              <a:rPr lang="en-GB" sz="3200" b="1" dirty="0" err="1">
                <a:solidFill>
                  <a:srgbClr val="FFFF00"/>
                </a:solidFill>
                <a:latin typeface="Garamond" pitchFamily="18" charset="0"/>
              </a:rPr>
              <a:t>λέξεις</a:t>
            </a:r>
            <a:r>
              <a:rPr lang="en-GB" sz="3200" b="1" dirty="0">
                <a:solidFill>
                  <a:srgbClr val="FFFF00"/>
                </a:solidFill>
                <a:latin typeface="Garamond" pitchFamily="18" charset="0"/>
              </a:rPr>
              <a:t> </a:t>
            </a:r>
            <a:r>
              <a:rPr lang="en-GB" sz="3200" b="1" dirty="0" err="1">
                <a:solidFill>
                  <a:srgbClr val="FFFF00"/>
                </a:solidFill>
                <a:latin typeface="Garamond" pitchFamily="18" charset="0"/>
              </a:rPr>
              <a:t>της</a:t>
            </a:r>
            <a:r>
              <a:rPr lang="en-GB" sz="3200" b="1" dirty="0">
                <a:solidFill>
                  <a:srgbClr val="FFFF00"/>
                </a:solidFill>
                <a:latin typeface="Garamond" pitchFamily="18" charset="0"/>
              </a:rPr>
              <a:t> </a:t>
            </a:r>
            <a:r>
              <a:rPr lang="en-GB" sz="3200" b="1" dirty="0" err="1">
                <a:solidFill>
                  <a:srgbClr val="FFFF00"/>
                </a:solidFill>
                <a:latin typeface="Garamond" pitchFamily="18" charset="0"/>
              </a:rPr>
              <a:t>μητρικής</a:t>
            </a:r>
            <a:r>
              <a:rPr lang="en-GB" sz="3200" b="1" dirty="0">
                <a:solidFill>
                  <a:srgbClr val="FFFF00"/>
                </a:solidFill>
                <a:latin typeface="Garamond" pitchFamily="18" charset="0"/>
              </a:rPr>
              <a:t> </a:t>
            </a:r>
            <a:r>
              <a:rPr lang="el-GR" sz="3200" b="1" dirty="0">
                <a:solidFill>
                  <a:srgbClr val="FFFF00"/>
                </a:solidFill>
                <a:latin typeface="Garamond" pitchFamily="18" charset="0"/>
              </a:rPr>
              <a:t>του </a:t>
            </a:r>
            <a:r>
              <a:rPr lang="en-GB" sz="3200" b="1" dirty="0" err="1">
                <a:solidFill>
                  <a:srgbClr val="FFFF00"/>
                </a:solidFill>
                <a:latin typeface="Garamond" pitchFamily="18" charset="0"/>
              </a:rPr>
              <a:t>γλώσσας</a:t>
            </a:r>
            <a:r>
              <a:rPr lang="el-GR" sz="3200" b="1" dirty="0">
                <a:solidFill>
                  <a:srgbClr val="FFFF00"/>
                </a:solidFill>
                <a:latin typeface="Garamond" pitchFamily="18" charset="0"/>
              </a:rPr>
              <a:t>;</a:t>
            </a:r>
          </a:p>
          <a:p>
            <a:pPr marL="173038" indent="-173038" eaLnBrk="1" hangingPunct="1">
              <a:buClr>
                <a:srgbClr val="FFFFFF"/>
              </a:buClr>
              <a:buSzPct val="100000"/>
              <a:buFont typeface="Garamond" pitchFamily="18" charset="0"/>
              <a:buChar char="•"/>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00"/>
                </a:solidFill>
                <a:latin typeface="Garamond" pitchFamily="18" charset="0"/>
              </a:rPr>
              <a:t>Πώς</a:t>
            </a:r>
            <a:r>
              <a:rPr lang="en-GB" sz="3200" b="1" dirty="0">
                <a:solidFill>
                  <a:srgbClr val="FFFF00"/>
                </a:solidFill>
                <a:latin typeface="Garamond" pitchFamily="18" charset="0"/>
              </a:rPr>
              <a:t> </a:t>
            </a:r>
            <a:r>
              <a:rPr lang="en-GB" sz="3200" b="1" dirty="0" err="1">
                <a:solidFill>
                  <a:srgbClr val="FFFF00"/>
                </a:solidFill>
                <a:latin typeface="Garamond" pitchFamily="18" charset="0"/>
              </a:rPr>
              <a:t>σχετίζονται</a:t>
            </a:r>
            <a:r>
              <a:rPr lang="en-GB" sz="3200" b="1" dirty="0">
                <a:solidFill>
                  <a:srgbClr val="FFFF00"/>
                </a:solidFill>
                <a:latin typeface="Garamond" pitchFamily="18" charset="0"/>
              </a:rPr>
              <a:t> </a:t>
            </a:r>
            <a:r>
              <a:rPr lang="en-GB" sz="3200" b="1" dirty="0" err="1">
                <a:solidFill>
                  <a:srgbClr val="FFFF00"/>
                </a:solidFill>
                <a:latin typeface="Garamond" pitchFamily="18" charset="0"/>
              </a:rPr>
              <a:t>οι</a:t>
            </a:r>
            <a:r>
              <a:rPr lang="en-GB" sz="3200" b="1" dirty="0">
                <a:solidFill>
                  <a:srgbClr val="FFFF00"/>
                </a:solidFill>
                <a:latin typeface="Garamond" pitchFamily="18" charset="0"/>
              </a:rPr>
              <a:t> </a:t>
            </a:r>
            <a:r>
              <a:rPr lang="en-GB" sz="3200" b="1" dirty="0" err="1">
                <a:solidFill>
                  <a:srgbClr val="FFFF00"/>
                </a:solidFill>
                <a:latin typeface="Garamond" pitchFamily="18" charset="0"/>
              </a:rPr>
              <a:t>λέξεις</a:t>
            </a:r>
            <a:r>
              <a:rPr lang="en-GB" sz="3200" b="1" dirty="0">
                <a:solidFill>
                  <a:srgbClr val="FFFF00"/>
                </a:solidFill>
                <a:latin typeface="Garamond" pitchFamily="18" charset="0"/>
              </a:rPr>
              <a:t> </a:t>
            </a:r>
            <a:r>
              <a:rPr lang="en-GB" sz="3200" b="1" dirty="0" err="1">
                <a:solidFill>
                  <a:srgbClr val="FFFF00"/>
                </a:solidFill>
                <a:latin typeface="Garamond" pitchFamily="18" charset="0"/>
              </a:rPr>
              <a:t>μεταξύ</a:t>
            </a:r>
            <a:r>
              <a:rPr lang="en-GB" sz="3200" b="1" dirty="0">
                <a:solidFill>
                  <a:srgbClr val="FFFF00"/>
                </a:solidFill>
                <a:latin typeface="Garamond" pitchFamily="18" charset="0"/>
              </a:rPr>
              <a:t> </a:t>
            </a:r>
            <a:r>
              <a:rPr lang="en-GB" sz="3200" b="1" dirty="0" err="1">
                <a:solidFill>
                  <a:srgbClr val="FFFF00"/>
                </a:solidFill>
                <a:latin typeface="Garamond" pitchFamily="18" charset="0"/>
              </a:rPr>
              <a:t>τους</a:t>
            </a:r>
            <a:r>
              <a:rPr lang="el-GR" sz="3200" b="1" dirty="0">
                <a:solidFill>
                  <a:srgbClr val="FFFF00"/>
                </a:solidFill>
                <a:latin typeface="Garamond" pitchFamily="18" charset="0"/>
              </a:rPr>
              <a:t>;</a:t>
            </a:r>
            <a:endParaRPr lang="en-GB" sz="3200" b="1" dirty="0">
              <a:solidFill>
                <a:srgbClr val="FFFF00"/>
              </a:solidFill>
              <a:latin typeface="Garamond" pitchFamily="18" charset="0"/>
            </a:endParaRPr>
          </a:p>
          <a:p>
            <a:pPr marL="173038" indent="-173038" eaLnBrk="1" hangingPunct="1">
              <a:buClr>
                <a:srgbClr val="FFFFFF"/>
              </a:buClr>
              <a:buSzPct val="100000"/>
              <a:buFont typeface="Garamond" pitchFamily="18" charset="0"/>
              <a:buChar char="•"/>
              <a:tabLst>
                <a:tab pos="173038" algn="l"/>
                <a:tab pos="1087438" algn="l"/>
                <a:tab pos="2001838" algn="l"/>
                <a:tab pos="2916238" algn="l"/>
                <a:tab pos="3830638" algn="l"/>
                <a:tab pos="4745038" algn="l"/>
                <a:tab pos="5659438" algn="l"/>
                <a:tab pos="6573838" algn="l"/>
                <a:tab pos="7488238" algn="l"/>
                <a:tab pos="8402638" algn="l"/>
                <a:tab pos="9317038" algn="l"/>
                <a:tab pos="10231438" algn="l"/>
              </a:tabLst>
              <a:defRPr/>
            </a:pPr>
            <a:r>
              <a:rPr lang="en-GB" sz="3200" b="1" dirty="0" err="1">
                <a:solidFill>
                  <a:srgbClr val="FFFF00"/>
                </a:solidFill>
                <a:latin typeface="Garamond" pitchFamily="18" charset="0"/>
              </a:rPr>
              <a:t>Με</a:t>
            </a:r>
            <a:r>
              <a:rPr lang="en-GB" sz="3200" b="1" dirty="0">
                <a:solidFill>
                  <a:srgbClr val="FFFF00"/>
                </a:solidFill>
                <a:latin typeface="Garamond" pitchFamily="18" charset="0"/>
              </a:rPr>
              <a:t> </a:t>
            </a:r>
            <a:r>
              <a:rPr lang="en-GB" sz="3200" b="1" dirty="0" err="1">
                <a:solidFill>
                  <a:srgbClr val="FFFF00"/>
                </a:solidFill>
                <a:latin typeface="Garamond" pitchFamily="18" charset="0"/>
              </a:rPr>
              <a:t>ποιους</a:t>
            </a:r>
            <a:r>
              <a:rPr lang="en-GB" sz="3200" b="1" dirty="0">
                <a:solidFill>
                  <a:srgbClr val="FFFF00"/>
                </a:solidFill>
                <a:latin typeface="Garamond" pitchFamily="18" charset="0"/>
              </a:rPr>
              <a:t> </a:t>
            </a:r>
            <a:r>
              <a:rPr lang="en-GB" sz="3200" b="1" dirty="0" err="1">
                <a:solidFill>
                  <a:srgbClr val="FFFF00"/>
                </a:solidFill>
                <a:latin typeface="Garamond" pitchFamily="18" charset="0"/>
              </a:rPr>
              <a:t>κανόνες</a:t>
            </a:r>
            <a:r>
              <a:rPr lang="en-GB" sz="3200" b="1" dirty="0">
                <a:solidFill>
                  <a:srgbClr val="FFFF00"/>
                </a:solidFill>
                <a:latin typeface="Garamond" pitchFamily="18" charset="0"/>
              </a:rPr>
              <a:t> </a:t>
            </a:r>
            <a:r>
              <a:rPr lang="en-GB" sz="3200" b="1" dirty="0" err="1">
                <a:solidFill>
                  <a:srgbClr val="FFFF00"/>
                </a:solidFill>
                <a:latin typeface="Garamond" pitchFamily="18" charset="0"/>
              </a:rPr>
              <a:t>σχηματ</a:t>
            </a:r>
            <a:r>
              <a:rPr lang="el-GR" sz="3200" b="1" dirty="0">
                <a:solidFill>
                  <a:srgbClr val="FFFF00"/>
                </a:solidFill>
                <a:latin typeface="Garamond" pitchFamily="18" charset="0"/>
              </a:rPr>
              <a:t>ίζονται </a:t>
            </a:r>
            <a:r>
              <a:rPr lang="en-GB" sz="3200" b="1" dirty="0" err="1">
                <a:solidFill>
                  <a:srgbClr val="FFFF00"/>
                </a:solidFill>
                <a:latin typeface="Garamond" pitchFamily="18" charset="0"/>
              </a:rPr>
              <a:t>οι</a:t>
            </a:r>
            <a:r>
              <a:rPr lang="en-GB" sz="3200" b="1" dirty="0">
                <a:solidFill>
                  <a:srgbClr val="FFFF00"/>
                </a:solidFill>
                <a:latin typeface="Garamond" pitchFamily="18" charset="0"/>
              </a:rPr>
              <a:t> </a:t>
            </a:r>
            <a:r>
              <a:rPr lang="en-GB" sz="3200" b="1" dirty="0" err="1">
                <a:solidFill>
                  <a:srgbClr val="FFFF00"/>
                </a:solidFill>
                <a:latin typeface="Garamond" pitchFamily="18" charset="0"/>
              </a:rPr>
              <a:t>λέξεις</a:t>
            </a:r>
            <a:r>
              <a:rPr lang="el-GR" sz="3200" b="1" dirty="0">
                <a:solidFill>
                  <a:srgbClr val="FFFF00"/>
                </a:solidFill>
                <a:latin typeface="Garamond" pitchFamily="18" charset="0"/>
              </a:rPr>
              <a:t> </a:t>
            </a:r>
            <a:r>
              <a:rPr lang="el-GR" sz="3200" b="1" dirty="0">
                <a:solidFill>
                  <a:srgbClr val="FFFFFF"/>
                </a:solidFill>
                <a:latin typeface="Garamond" pitchFamily="18" charset="0"/>
              </a:rPr>
              <a:t>στη μητρική του γλώσσα; </a:t>
            </a:r>
            <a:r>
              <a:rPr lang="en-GB" sz="3200" b="1" dirty="0">
                <a:solidFill>
                  <a:srgbClr val="FFFFFF"/>
                </a:solidFill>
                <a:latin typeface="Garamond" pitchFamily="18" charset="0"/>
              </a:rPr>
              <a:t> </a:t>
            </a:r>
            <a:endParaRPr lang="en-GB" sz="3200" b="1" dirty="0">
              <a:solidFill>
                <a:srgbClr val="FFFF99"/>
              </a:solidFill>
              <a:effectLst>
                <a:outerShdw blurRad="38100" dist="38100" dir="2700000" algn="tl">
                  <a:srgbClr val="000000"/>
                </a:outerShdw>
              </a:effectLst>
              <a:latin typeface="Garamond"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D5555FA9-83EC-4724-A1C7-EEAA1A62D481}"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50</a:t>
            </a:fld>
            <a:endParaRPr lang="en-GB" altLang="el-GR" sz="1200" smtClean="0">
              <a:latin typeface="Arial" panose="020B0604020202020204" pitchFamily="34" charset="0"/>
            </a:endParaRPr>
          </a:p>
        </p:txBody>
      </p:sp>
      <p:sp>
        <p:nvSpPr>
          <p:cNvPr id="49153" name="Rectangle 1"/>
          <p:cNvSpPr>
            <a:spLocks noGrp="1" noChangeArrowheads="1"/>
          </p:cNvSpPr>
          <p:nvPr>
            <p:ph type="title"/>
          </p:nvPr>
        </p:nvSpPr>
        <p:spPr>
          <a:xfrm>
            <a:off x="457200" y="0"/>
            <a:ext cx="8229600" cy="981075"/>
          </a:xfrm>
        </p:spPr>
        <p:txBody>
          <a:bodyPr/>
          <a:lstStyle/>
          <a:p>
            <a:pPr eaLnBrk="1" hangingPunct="1">
              <a:lnSpc>
                <a:spcPct val="100000"/>
              </a:lnSpc>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err="1" smtClean="0">
                <a:solidFill>
                  <a:srgbClr val="FFCC00"/>
                </a:solidFill>
              </a:rPr>
              <a:t>Μάθηση</a:t>
            </a:r>
            <a:r>
              <a:rPr lang="en-GB" sz="3200" dirty="0" smtClean="0">
                <a:solidFill>
                  <a:srgbClr val="FFCC00"/>
                </a:solidFill>
              </a:rPr>
              <a:t> </a:t>
            </a:r>
            <a:r>
              <a:rPr lang="en-GB" sz="3200" dirty="0" err="1" smtClean="0">
                <a:solidFill>
                  <a:srgbClr val="FFCC00"/>
                </a:solidFill>
              </a:rPr>
              <a:t>λέξεων</a:t>
            </a:r>
            <a:endParaRPr lang="en-GB" sz="3200" dirty="0" smtClean="0">
              <a:solidFill>
                <a:srgbClr val="FFCC00"/>
              </a:solidFill>
            </a:endParaRPr>
          </a:p>
        </p:txBody>
      </p:sp>
      <p:sp>
        <p:nvSpPr>
          <p:cNvPr id="49154" name="Rectangle 2"/>
          <p:cNvSpPr>
            <a:spLocks noGrp="1" noChangeArrowheads="1"/>
          </p:cNvSpPr>
          <p:nvPr>
            <p:ph type="body" idx="1"/>
          </p:nvPr>
        </p:nvSpPr>
        <p:spPr>
          <a:xfrm>
            <a:off x="0" y="981075"/>
            <a:ext cx="9144000" cy="5688013"/>
          </a:xfrm>
        </p:spPr>
        <p:txBody>
          <a:bodyPr/>
          <a:lstStyle/>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u="sng" smtClean="0">
                <a:solidFill>
                  <a:srgbClr val="99FF99"/>
                </a:solidFill>
              </a:rPr>
              <a:t>Οι λέξεις δεν μαθαίνονται μέσω ορισμών</a:t>
            </a:r>
          </a:p>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Οι ορισμοί δύσκολοι (ακόμη και για λεξικογράφους)</a:t>
            </a:r>
          </a:p>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altLang="el-GR" sz="2800" b="1" u="sng" smtClean="0">
                <a:solidFill>
                  <a:srgbClr val="99FF99"/>
                </a:solidFill>
              </a:rPr>
              <a:t>Ά</a:t>
            </a:r>
            <a:r>
              <a:rPr lang="en-GB" altLang="el-GR" sz="2800" b="1" u="sng" smtClean="0">
                <a:solidFill>
                  <a:srgbClr val="99FF99"/>
                </a:solidFill>
              </a:rPr>
              <a:t>γνωστες λέξεις μπορούν να μαθευτούν σε συμφραζόμενα</a:t>
            </a:r>
            <a:r>
              <a:rPr lang="en-GB" altLang="el-GR" sz="2800" b="1" smtClean="0">
                <a:solidFill>
                  <a:srgbClr val="99FF99"/>
                </a:solidFill>
              </a:rPr>
              <a:t> </a:t>
            </a:r>
            <a:r>
              <a:rPr lang="en-GB" altLang="el-GR" sz="2800" b="1" smtClean="0"/>
              <a:t>(π.χ. </a:t>
            </a:r>
            <a:r>
              <a:rPr lang="el-GR" altLang="el-GR" sz="2800" b="1" smtClean="0"/>
              <a:t>Σε </a:t>
            </a:r>
            <a:r>
              <a:rPr lang="en-GB" altLang="el-GR" sz="2800" b="1" smtClean="0"/>
              <a:t>αφήγηση).  Π</a:t>
            </a:r>
            <a:r>
              <a:rPr lang="el-GR" altLang="el-GR" sz="2800" b="1" smtClean="0"/>
              <a:t>. </a:t>
            </a:r>
            <a:r>
              <a:rPr lang="en-GB" altLang="el-GR" sz="2800" b="1" smtClean="0"/>
              <a:t>χ. σε πειράματα επινοημέν</a:t>
            </a:r>
            <a:r>
              <a:rPr lang="el-GR" altLang="el-GR" sz="2800" b="1" smtClean="0"/>
              <a:t>ες</a:t>
            </a:r>
            <a:r>
              <a:rPr lang="en-GB" altLang="el-GR" sz="2800" b="1" smtClean="0"/>
              <a:t> λέξ</a:t>
            </a:r>
            <a:r>
              <a:rPr lang="el-GR" altLang="el-GR" sz="2800" b="1" smtClean="0"/>
              <a:t>εις</a:t>
            </a:r>
            <a:r>
              <a:rPr lang="en-GB" altLang="el-GR" sz="2800" b="1" smtClean="0"/>
              <a:t> </a:t>
            </a:r>
            <a:r>
              <a:rPr lang="el-GR" altLang="el-GR" sz="2800" b="1" smtClean="0"/>
              <a:t>όπως </a:t>
            </a:r>
            <a:r>
              <a:rPr lang="en-GB" altLang="el-GR" sz="2800" b="1" i="1" smtClean="0"/>
              <a:t>κόρπλο</a:t>
            </a:r>
            <a:r>
              <a:rPr lang="el-GR" altLang="el-GR" sz="2800" b="1" smtClean="0"/>
              <a:t>, </a:t>
            </a:r>
            <a:r>
              <a:rPr lang="el-GR" altLang="el-GR" sz="2800" b="1" i="1" smtClean="0"/>
              <a:t>χρούμει</a:t>
            </a:r>
            <a:r>
              <a:rPr lang="en-GB" altLang="el-GR" sz="2800" b="1" i="1" smtClean="0"/>
              <a:t> </a:t>
            </a:r>
            <a:r>
              <a:rPr lang="el-GR" altLang="el-GR" sz="2800" b="1" smtClean="0"/>
              <a:t>κ.λπ.</a:t>
            </a:r>
            <a:r>
              <a:rPr lang="el-GR" altLang="el-GR" sz="2800" b="1" i="1" smtClean="0"/>
              <a:t> </a:t>
            </a:r>
            <a:r>
              <a:rPr lang="en-GB" altLang="el-GR" sz="2800" b="1" smtClean="0"/>
              <a:t>ενσωματωμέν</a:t>
            </a:r>
            <a:r>
              <a:rPr lang="el-GR" altLang="el-GR" sz="2800" b="1" smtClean="0"/>
              <a:t>ες</a:t>
            </a:r>
            <a:r>
              <a:rPr lang="en-GB" altLang="el-GR" sz="2800" b="1" smtClean="0"/>
              <a:t> σε πρ</a:t>
            </a:r>
            <a:r>
              <a:rPr lang="el-GR" altLang="el-GR" sz="2800" b="1" smtClean="0"/>
              <a:t>οτάσεις (π.χ. </a:t>
            </a:r>
            <a:r>
              <a:rPr lang="el-GR" altLang="el-GR" sz="2800" b="1" i="1" smtClean="0"/>
              <a:t>Κοίτα! Η μέλισσα χρούμει στο λουλούδι!</a:t>
            </a:r>
            <a:r>
              <a:rPr lang="el-GR" altLang="el-GR" sz="2800" b="1" smtClean="0"/>
              <a:t>) </a:t>
            </a:r>
            <a:endParaRPr lang="en-GB" altLang="el-GR" sz="2800" b="1" smtClean="0"/>
          </a:p>
          <a:p>
            <a:pPr eaLnBrk="1" hangingPunct="1">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u="sng" smtClean="0">
                <a:solidFill>
                  <a:srgbClr val="99FF99"/>
                </a:solidFill>
              </a:rPr>
              <a:t>Οι ορισμοί που</a:t>
            </a:r>
            <a:r>
              <a:rPr lang="el-GR" altLang="el-GR" sz="2800" b="1" u="sng" smtClean="0">
                <a:solidFill>
                  <a:srgbClr val="99FF99"/>
                </a:solidFill>
              </a:rPr>
              <a:t> καταφέρνουν </a:t>
            </a:r>
            <a:r>
              <a:rPr lang="en-GB" altLang="el-GR" sz="2800" b="1" u="sng" smtClean="0">
                <a:solidFill>
                  <a:srgbClr val="99FF99"/>
                </a:solidFill>
              </a:rPr>
              <a:t>τα παιδιά καθίστανται πιο αφηρημένοι μ</a:t>
            </a:r>
            <a:r>
              <a:rPr lang="el-GR" altLang="el-GR" sz="2800" b="1" u="sng" smtClean="0">
                <a:solidFill>
                  <a:srgbClr val="99FF99"/>
                </a:solidFill>
              </a:rPr>
              <a:t>ε την ηλικία</a:t>
            </a:r>
            <a:r>
              <a:rPr lang="el-GR" altLang="el-GR" sz="2800" b="1" smtClean="0"/>
              <a:t>. Π</a:t>
            </a:r>
            <a:r>
              <a:rPr lang="en-GB" altLang="el-GR" sz="2800" b="1" smtClean="0"/>
              <a:t>.χ.</a:t>
            </a:r>
            <a:r>
              <a:rPr lang="el-GR" altLang="el-GR" sz="2800" b="1" smtClean="0"/>
              <a:t> η επινοημένη λέξη </a:t>
            </a:r>
            <a:r>
              <a:rPr lang="el-GR" altLang="el-GR" sz="2800" b="1" i="1" smtClean="0"/>
              <a:t>κόρπλο  </a:t>
            </a:r>
            <a:r>
              <a:rPr lang="el-GR" altLang="el-GR" sz="2800" b="1" smtClean="0"/>
              <a:t>σε πείραμα όπου το κρατά ένας ζωγράφος</a:t>
            </a:r>
            <a:endParaRPr lang="en-GB" altLang="el-GR" sz="2800" b="1" i="1" smtClean="0"/>
          </a:p>
          <a:p>
            <a:pP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	</a:t>
            </a:r>
            <a:r>
              <a:rPr lang="en-GB" altLang="el-GR" sz="2800" b="1" u="sng" smtClean="0"/>
              <a:t>4 ετών</a:t>
            </a:r>
            <a:r>
              <a:rPr lang="en-GB" altLang="el-GR" sz="2800" b="1" smtClean="0"/>
              <a:t>: </a:t>
            </a:r>
            <a:r>
              <a:rPr lang="en-GB" altLang="el-GR" sz="2800" b="1" i="1" smtClean="0">
                <a:solidFill>
                  <a:srgbClr val="FFFF66"/>
                </a:solidFill>
              </a:rPr>
              <a:t>το κόρπλο </a:t>
            </a:r>
            <a:r>
              <a:rPr lang="en-GB" altLang="el-GR" sz="2800" b="1" smtClean="0">
                <a:solidFill>
                  <a:srgbClr val="FFFF66"/>
                </a:solidFill>
              </a:rPr>
              <a:t>είναι βρεγμένο και το πήρε ο ζωγράφος</a:t>
            </a:r>
          </a:p>
          <a:p>
            <a:pPr eaLnBrk="1" hangingPunct="1">
              <a:lnSpc>
                <a:spcPct val="10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b="1" smtClean="0"/>
              <a:t>	</a:t>
            </a:r>
            <a:r>
              <a:rPr lang="en-GB" altLang="el-GR" sz="2800" b="1" u="sng" smtClean="0"/>
              <a:t>11 ετών</a:t>
            </a:r>
            <a:r>
              <a:rPr lang="en-GB" altLang="el-GR" sz="2800" b="1" smtClean="0"/>
              <a:t>: </a:t>
            </a:r>
            <a:r>
              <a:rPr lang="en-GB" altLang="el-GR" sz="2800" b="1" i="1" smtClean="0">
                <a:solidFill>
                  <a:srgbClr val="FFFF66"/>
                </a:solidFill>
              </a:rPr>
              <a:t>το κόρπλο </a:t>
            </a:r>
            <a:r>
              <a:rPr lang="en-GB" altLang="el-GR" sz="2800" b="1" smtClean="0">
                <a:solidFill>
                  <a:srgbClr val="FFFF66"/>
                </a:solidFill>
              </a:rPr>
              <a:t>είναι ένα ξυλάκι κάποιου είδους που το </a:t>
            </a:r>
            <a:r>
              <a:rPr lang="el-GR" altLang="el-GR" sz="2800" b="1" smtClean="0">
                <a:solidFill>
                  <a:srgbClr val="FFFF66"/>
                </a:solidFill>
              </a:rPr>
              <a:t>	</a:t>
            </a:r>
            <a:r>
              <a:rPr lang="en-GB" altLang="el-GR" sz="2800" b="1" smtClean="0">
                <a:solidFill>
                  <a:srgbClr val="FFFF66"/>
                </a:solidFill>
              </a:rPr>
              <a:t>χρησιμοποιούν οι ζωγράφοι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CC7534B7-1523-4FF6-8DFF-07D9F3BA3605}"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51</a:t>
            </a:fld>
            <a:endParaRPr lang="en-GB" altLang="el-GR" sz="1200" smtClean="0">
              <a:latin typeface="Arial" panose="020B0604020202020204" pitchFamily="34" charset="0"/>
            </a:endParaRPr>
          </a:p>
        </p:txBody>
      </p:sp>
      <p:sp>
        <p:nvSpPr>
          <p:cNvPr id="50177" name="Rectangle 1"/>
          <p:cNvSpPr>
            <a:spLocks noGrp="1" noChangeArrowheads="1"/>
          </p:cNvSpPr>
          <p:nvPr>
            <p:ph type="body"/>
          </p:nvPr>
        </p:nvSpPr>
        <p:spPr>
          <a:xfrm>
            <a:off x="0" y="0"/>
            <a:ext cx="9144000" cy="6858000"/>
          </a:xfrm>
        </p:spPr>
        <p:txBody>
          <a:bodyPr anchor="t"/>
          <a:lstStyle/>
          <a:p>
            <a:pPr marL="341313" lvl="3" indent="-341313" eaLnBrk="1" hangingPunct="1">
              <a:lnSpc>
                <a:spcPct val="80000"/>
              </a:lnSpc>
              <a:spcBef>
                <a:spcPts val="700"/>
              </a:spcBef>
              <a:buClr>
                <a:srgbClr val="FFCC00"/>
              </a:buClr>
              <a:buFont typeface="Wingdings" pitchFamily="2" charset="2"/>
              <a:buChar char="ü"/>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dirty="0" smtClean="0">
                <a:solidFill>
                  <a:srgbClr val="99FF99"/>
                </a:solidFill>
                <a:latin typeface="Garamond" pitchFamily="18" charset="0"/>
              </a:rPr>
              <a:t>Η </a:t>
            </a:r>
            <a:r>
              <a:rPr lang="en-GB" altLang="el-GR" sz="3200" dirty="0" err="1" smtClean="0">
                <a:solidFill>
                  <a:srgbClr val="99FF99"/>
                </a:solidFill>
                <a:latin typeface="Garamond" pitchFamily="18" charset="0"/>
              </a:rPr>
              <a:t>μάθηση</a:t>
            </a:r>
            <a:r>
              <a:rPr lang="en-GB" altLang="el-GR" sz="3200" dirty="0" smtClean="0">
                <a:solidFill>
                  <a:srgbClr val="99FF99"/>
                </a:solidFill>
                <a:latin typeface="Garamond" pitchFamily="18" charset="0"/>
              </a:rPr>
              <a:t> </a:t>
            </a:r>
            <a:r>
              <a:rPr lang="en-GB" altLang="el-GR" sz="3200" dirty="0" err="1" smtClean="0">
                <a:solidFill>
                  <a:srgbClr val="99FF99"/>
                </a:solidFill>
                <a:latin typeface="Garamond" pitchFamily="18" charset="0"/>
              </a:rPr>
              <a:t>του</a:t>
            </a:r>
            <a:r>
              <a:rPr lang="en-GB" altLang="el-GR" sz="3200" dirty="0" smtClean="0">
                <a:solidFill>
                  <a:srgbClr val="99FF99"/>
                </a:solidFill>
                <a:latin typeface="Garamond" pitchFamily="18" charset="0"/>
              </a:rPr>
              <a:t> </a:t>
            </a:r>
            <a:r>
              <a:rPr lang="en-GB" altLang="el-GR" sz="3200" dirty="0" err="1" smtClean="0">
                <a:solidFill>
                  <a:srgbClr val="99FF99"/>
                </a:solidFill>
                <a:latin typeface="Garamond" pitchFamily="18" charset="0"/>
              </a:rPr>
              <a:t>λεξιλογίου</a:t>
            </a:r>
            <a:r>
              <a:rPr lang="en-GB" altLang="el-GR" sz="3200" dirty="0" smtClean="0">
                <a:solidFill>
                  <a:srgbClr val="99FF99"/>
                </a:solidFill>
                <a:latin typeface="Garamond" pitchFamily="18" charset="0"/>
              </a:rPr>
              <a:t> </a:t>
            </a:r>
            <a:r>
              <a:rPr lang="el-GR" altLang="el-GR" sz="3200" dirty="0" smtClean="0">
                <a:solidFill>
                  <a:srgbClr val="99FF99"/>
                </a:solidFill>
                <a:latin typeface="Garamond" pitchFamily="18" charset="0"/>
              </a:rPr>
              <a:t>συνεχίζεται </a:t>
            </a:r>
            <a:r>
              <a:rPr lang="en-GB" altLang="el-GR" sz="3200" u="sng" dirty="0" err="1" smtClean="0">
                <a:solidFill>
                  <a:srgbClr val="99FF99"/>
                </a:solidFill>
                <a:latin typeface="Garamond" pitchFamily="18" charset="0"/>
              </a:rPr>
              <a:t>εφ</a:t>
            </a:r>
            <a:r>
              <a:rPr lang="el-GR" altLang="el-GR" sz="3200" u="sng" dirty="0" smtClean="0">
                <a:solidFill>
                  <a:srgbClr val="99FF99"/>
                </a:solidFill>
                <a:latin typeface="Garamond" pitchFamily="18" charset="0"/>
              </a:rPr>
              <a:t>’ </a:t>
            </a:r>
            <a:r>
              <a:rPr lang="en-GB" altLang="el-GR" sz="3200" u="sng" dirty="0" err="1" smtClean="0">
                <a:solidFill>
                  <a:srgbClr val="99FF99"/>
                </a:solidFill>
                <a:latin typeface="Garamond" pitchFamily="18" charset="0"/>
              </a:rPr>
              <a:t>όρου</a:t>
            </a:r>
            <a:r>
              <a:rPr lang="en-GB" altLang="el-GR" sz="3200" u="sng" dirty="0" smtClean="0">
                <a:solidFill>
                  <a:srgbClr val="99FF99"/>
                </a:solidFill>
                <a:latin typeface="Garamond" pitchFamily="18" charset="0"/>
              </a:rPr>
              <a:t> </a:t>
            </a:r>
            <a:r>
              <a:rPr lang="en-GB" altLang="el-GR" sz="3200" u="sng" dirty="0" err="1" smtClean="0">
                <a:solidFill>
                  <a:srgbClr val="99FF99"/>
                </a:solidFill>
                <a:latin typeface="Garamond" pitchFamily="18" charset="0"/>
              </a:rPr>
              <a:t>ζωής</a:t>
            </a:r>
            <a:endParaRPr lang="en-GB" altLang="el-GR" sz="3200" u="sng" dirty="0" smtClean="0">
              <a:solidFill>
                <a:srgbClr val="99FF99"/>
              </a:solidFill>
              <a:latin typeface="Garamond" pitchFamily="18" charset="0"/>
            </a:endParaRPr>
          </a:p>
          <a:p>
            <a:pPr marL="341313" lvl="4"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dirty="0" smtClean="0">
                <a:solidFill>
                  <a:srgbClr val="FFFFFF"/>
                </a:solidFill>
                <a:latin typeface="Garamond" pitchFamily="18" charset="0"/>
              </a:rPr>
              <a:t> </a:t>
            </a:r>
            <a:r>
              <a:rPr lang="en-GB" altLang="el-GR" sz="2800" dirty="0" err="1" smtClean="0">
                <a:solidFill>
                  <a:srgbClr val="FFFFFF"/>
                </a:solidFill>
                <a:latin typeface="Garamond" pitchFamily="18" charset="0"/>
              </a:rPr>
              <a:t>ειδικά</a:t>
            </a:r>
            <a:r>
              <a:rPr lang="en-GB" altLang="el-GR" sz="2800" dirty="0" smtClean="0">
                <a:solidFill>
                  <a:srgbClr val="FFFFFF"/>
                </a:solidFill>
                <a:latin typeface="Garamond" pitchFamily="18" charset="0"/>
              </a:rPr>
              <a:t> </a:t>
            </a:r>
            <a:r>
              <a:rPr lang="en-GB" altLang="el-GR" sz="2800" dirty="0" err="1" smtClean="0">
                <a:solidFill>
                  <a:srgbClr val="FFFFFF"/>
                </a:solidFill>
                <a:latin typeface="Garamond" pitchFamily="18" charset="0"/>
              </a:rPr>
              <a:t>του</a:t>
            </a:r>
            <a:r>
              <a:rPr lang="en-GB" altLang="el-GR" sz="2800" dirty="0" smtClean="0">
                <a:solidFill>
                  <a:srgbClr val="FFFFFF"/>
                </a:solidFill>
                <a:latin typeface="Garamond" pitchFamily="18" charset="0"/>
              </a:rPr>
              <a:t> π</a:t>
            </a:r>
            <a:r>
              <a:rPr lang="en-GB" altLang="el-GR" sz="2800" dirty="0" err="1" smtClean="0">
                <a:solidFill>
                  <a:srgbClr val="FFFFFF"/>
                </a:solidFill>
                <a:latin typeface="Garamond" pitchFamily="18" charset="0"/>
              </a:rPr>
              <a:t>ιο</a:t>
            </a:r>
            <a:r>
              <a:rPr lang="en-GB" altLang="el-GR" sz="2800" dirty="0" smtClean="0">
                <a:solidFill>
                  <a:srgbClr val="FFFFFF"/>
                </a:solidFill>
                <a:latin typeface="Garamond" pitchFamily="18" charset="0"/>
              </a:rPr>
              <a:t> α</a:t>
            </a:r>
            <a:r>
              <a:rPr lang="en-GB" altLang="el-GR" sz="2800" dirty="0" err="1" smtClean="0">
                <a:solidFill>
                  <a:srgbClr val="FFFFFF"/>
                </a:solidFill>
                <a:latin typeface="Garamond" pitchFamily="18" charset="0"/>
              </a:rPr>
              <a:t>φηρημένου</a:t>
            </a:r>
            <a:r>
              <a:rPr lang="en-GB" altLang="el-GR" sz="2800" dirty="0" smtClean="0">
                <a:solidFill>
                  <a:srgbClr val="FFFFFF"/>
                </a:solidFill>
                <a:latin typeface="Garamond" pitchFamily="18" charset="0"/>
              </a:rPr>
              <a:t> επ</a:t>
            </a:r>
            <a:r>
              <a:rPr lang="en-GB" altLang="el-GR" sz="2800" dirty="0" err="1" smtClean="0">
                <a:solidFill>
                  <a:srgbClr val="FFFFFF"/>
                </a:solidFill>
                <a:latin typeface="Garamond" pitchFamily="18" charset="0"/>
              </a:rPr>
              <a:t>ιστημονικού</a:t>
            </a:r>
            <a:endParaRPr lang="en-GB" altLang="el-GR" sz="2800" dirty="0" smtClean="0">
              <a:solidFill>
                <a:srgbClr val="FFFFFF"/>
              </a:solidFill>
              <a:latin typeface="Garamond" pitchFamily="18" charset="0"/>
            </a:endParaRP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dirty="0" smtClean="0">
                <a:solidFill>
                  <a:srgbClr val="FFFFFF"/>
                </a:solidFill>
                <a:latin typeface="Garamond" pitchFamily="18" charset="0"/>
              </a:rPr>
              <a:t>α</a:t>
            </a:r>
            <a:r>
              <a:rPr lang="en-GB" altLang="el-GR" sz="2800" dirty="0" err="1" smtClean="0">
                <a:solidFill>
                  <a:srgbClr val="FFFFFF"/>
                </a:solidFill>
                <a:latin typeface="Garamond" pitchFamily="18" charset="0"/>
              </a:rPr>
              <a:t>κόμη</a:t>
            </a:r>
            <a:r>
              <a:rPr lang="en-GB" altLang="el-GR" sz="2800" dirty="0" smtClean="0">
                <a:solidFill>
                  <a:srgbClr val="FFFFFF"/>
                </a:solidFill>
                <a:latin typeface="Garamond" pitchFamily="18" charset="0"/>
              </a:rPr>
              <a:t> και </a:t>
            </a:r>
            <a:r>
              <a:rPr lang="en-GB" altLang="el-GR" sz="2800" dirty="0" err="1" smtClean="0">
                <a:solidFill>
                  <a:srgbClr val="FFFFFF"/>
                </a:solidFill>
                <a:latin typeface="Garamond" pitchFamily="18" charset="0"/>
              </a:rPr>
              <a:t>σε</a:t>
            </a:r>
            <a:r>
              <a:rPr lang="en-GB" altLang="el-GR" sz="2800" dirty="0" smtClean="0">
                <a:solidFill>
                  <a:srgbClr val="FFFFFF"/>
                </a:solidFill>
                <a:latin typeface="Garamond" pitchFamily="18" charset="0"/>
              </a:rPr>
              <a:t> απ</a:t>
            </a:r>
            <a:r>
              <a:rPr lang="en-GB" altLang="el-GR" sz="2800" dirty="0" err="1" smtClean="0">
                <a:solidFill>
                  <a:srgbClr val="FFFFFF"/>
                </a:solidFill>
                <a:latin typeface="Garamond" pitchFamily="18" charset="0"/>
              </a:rPr>
              <a:t>λά</a:t>
            </a:r>
            <a:r>
              <a:rPr lang="en-GB" altLang="el-GR" sz="2800" dirty="0" smtClean="0">
                <a:solidFill>
                  <a:srgbClr val="FFFFFF"/>
                </a:solidFill>
                <a:latin typeface="Garamond" pitchFamily="18" charset="0"/>
              </a:rPr>
              <a:t> επίπ</a:t>
            </a:r>
            <a:r>
              <a:rPr lang="en-GB" altLang="el-GR" sz="2800" dirty="0" err="1" smtClean="0">
                <a:solidFill>
                  <a:srgbClr val="FFFFFF"/>
                </a:solidFill>
                <a:latin typeface="Garamond" pitchFamily="18" charset="0"/>
              </a:rPr>
              <a:t>εδ</a:t>
            </a:r>
            <a:r>
              <a:rPr lang="en-GB" altLang="el-GR" sz="2800" dirty="0" smtClean="0">
                <a:solidFill>
                  <a:srgbClr val="FFFFFF"/>
                </a:solidFill>
                <a:latin typeface="Garamond" pitchFamily="18" charset="0"/>
              </a:rPr>
              <a:t>α αφαίρεσης </a:t>
            </a: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dirty="0" smtClean="0">
                <a:solidFill>
                  <a:srgbClr val="FFFFFF"/>
                </a:solidFill>
                <a:latin typeface="Garamond" pitchFamily="18" charset="0"/>
              </a:rPr>
              <a:t>(π.χ. </a:t>
            </a:r>
            <a:r>
              <a:rPr lang="en-GB" altLang="el-GR" sz="2800" dirty="0" err="1" smtClean="0">
                <a:solidFill>
                  <a:srgbClr val="FFFFFF"/>
                </a:solidFill>
                <a:latin typeface="Garamond" pitchFamily="18" charset="0"/>
              </a:rPr>
              <a:t>υγρά</a:t>
            </a:r>
            <a:r>
              <a:rPr lang="en-GB" altLang="el-GR" sz="2800" dirty="0" smtClean="0">
                <a:solidFill>
                  <a:srgbClr val="FFFFFF"/>
                </a:solidFill>
                <a:latin typeface="Garamond" pitchFamily="18" charset="0"/>
              </a:rPr>
              <a:t>, </a:t>
            </a:r>
            <a:r>
              <a:rPr lang="en-GB" altLang="el-GR" sz="2800" dirty="0" err="1" smtClean="0">
                <a:solidFill>
                  <a:srgbClr val="FFFFFF"/>
                </a:solidFill>
                <a:latin typeface="Garamond" pitchFamily="18" charset="0"/>
              </a:rPr>
              <a:t>φυτά</a:t>
            </a:r>
            <a:r>
              <a:rPr lang="en-GB" altLang="el-GR" sz="2800" dirty="0" smtClean="0">
                <a:solidFill>
                  <a:srgbClr val="FFFFFF"/>
                </a:solidFill>
                <a:latin typeface="Garamond" pitchFamily="18" charset="0"/>
              </a:rPr>
              <a:t>)</a:t>
            </a:r>
            <a:r>
              <a:rPr lang="el-GR" altLang="el-GR" sz="2800" dirty="0" smtClean="0">
                <a:solidFill>
                  <a:srgbClr val="FFFFFF"/>
                </a:solidFill>
                <a:latin typeface="Garamond" pitchFamily="18" charset="0"/>
              </a:rPr>
              <a:t>.</a:t>
            </a: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2800" dirty="0" smtClean="0">
              <a:solidFill>
                <a:srgbClr val="FFFFFF"/>
              </a:solidFill>
              <a:latin typeface="Garamond" pitchFamily="18" charset="0"/>
            </a:endParaRPr>
          </a:p>
          <a:p>
            <a:pPr marL="341313" lvl="3" indent="-341313" eaLnBrk="1" hangingPunct="1">
              <a:lnSpc>
                <a:spcPct val="80000"/>
              </a:lnSpc>
              <a:spcBef>
                <a:spcPts val="700"/>
              </a:spcBef>
              <a:buClr>
                <a:srgbClr val="FFCC00"/>
              </a:buClr>
              <a:buFont typeface="Wingdings" pitchFamily="2" charset="2"/>
              <a:buChar char="ü"/>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dirty="0" err="1" smtClean="0">
                <a:solidFill>
                  <a:srgbClr val="99FF99"/>
                </a:solidFill>
                <a:latin typeface="Garamond" pitchFamily="18" charset="0"/>
              </a:rPr>
              <a:t>Αφηρημένο</a:t>
            </a:r>
            <a:r>
              <a:rPr lang="en-GB" altLang="el-GR" sz="3200" dirty="0" smtClean="0">
                <a:solidFill>
                  <a:srgbClr val="99FF99"/>
                </a:solidFill>
                <a:latin typeface="Garamond" pitchFamily="18" charset="0"/>
              </a:rPr>
              <a:t> επ</a:t>
            </a:r>
            <a:r>
              <a:rPr lang="en-GB" altLang="el-GR" sz="3200" dirty="0" err="1" smtClean="0">
                <a:solidFill>
                  <a:srgbClr val="99FF99"/>
                </a:solidFill>
                <a:latin typeface="Garamond" pitchFamily="18" charset="0"/>
              </a:rPr>
              <a:t>ιστημονικό</a:t>
            </a:r>
            <a:r>
              <a:rPr lang="en-GB" altLang="el-GR" sz="3200" dirty="0" smtClean="0">
                <a:solidFill>
                  <a:srgbClr val="99FF99"/>
                </a:solidFill>
                <a:latin typeface="Garamond" pitchFamily="18" charset="0"/>
              </a:rPr>
              <a:t> </a:t>
            </a:r>
            <a:r>
              <a:rPr lang="en-GB" altLang="el-GR" sz="3200" dirty="0" err="1" smtClean="0">
                <a:solidFill>
                  <a:srgbClr val="99FF99"/>
                </a:solidFill>
                <a:latin typeface="Garamond" pitchFamily="18" charset="0"/>
              </a:rPr>
              <a:t>λεξιλόγιο</a:t>
            </a:r>
            <a:r>
              <a:rPr lang="en-GB" altLang="el-GR" sz="3200" dirty="0" smtClean="0">
                <a:solidFill>
                  <a:srgbClr val="99FF99"/>
                </a:solidFill>
                <a:latin typeface="Garamond" pitchFamily="18" charset="0"/>
              </a:rPr>
              <a:t> </a:t>
            </a: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u="sng" dirty="0" err="1" smtClean="0">
                <a:solidFill>
                  <a:srgbClr val="99FF99"/>
                </a:solidFill>
                <a:latin typeface="Garamond" pitchFamily="18" charset="0"/>
              </a:rPr>
              <a:t>μόνο</a:t>
            </a:r>
            <a:r>
              <a:rPr lang="en-GB" altLang="el-GR" sz="3200" u="sng" dirty="0" smtClean="0">
                <a:solidFill>
                  <a:srgbClr val="99FF99"/>
                </a:solidFill>
                <a:latin typeface="Garamond" pitchFamily="18" charset="0"/>
              </a:rPr>
              <a:t> </a:t>
            </a:r>
            <a:r>
              <a:rPr lang="en-GB" altLang="el-GR" sz="3200" u="sng" dirty="0" err="1" smtClean="0">
                <a:solidFill>
                  <a:srgbClr val="99FF99"/>
                </a:solidFill>
                <a:latin typeface="Garamond" pitchFamily="18" charset="0"/>
              </a:rPr>
              <a:t>μέσω</a:t>
            </a:r>
            <a:r>
              <a:rPr lang="en-GB" altLang="el-GR" sz="3200" u="sng" dirty="0" smtClean="0">
                <a:solidFill>
                  <a:srgbClr val="99FF99"/>
                </a:solidFill>
                <a:latin typeface="Garamond" pitchFamily="18" charset="0"/>
              </a:rPr>
              <a:t> </a:t>
            </a:r>
            <a:r>
              <a:rPr lang="en-GB" altLang="el-GR" sz="3200" u="sng" dirty="0" err="1" smtClean="0">
                <a:solidFill>
                  <a:srgbClr val="99FF99"/>
                </a:solidFill>
                <a:latin typeface="Garamond" pitchFamily="18" charset="0"/>
              </a:rPr>
              <a:t>εκπαίδευσης</a:t>
            </a:r>
            <a:r>
              <a:rPr lang="el-GR" altLang="el-GR" sz="3200" dirty="0" smtClean="0">
                <a:solidFill>
                  <a:srgbClr val="FFFFFF"/>
                </a:solidFill>
                <a:latin typeface="Garamond" pitchFamily="18" charset="0"/>
              </a:rPr>
              <a:t>,</a:t>
            </a:r>
            <a:r>
              <a:rPr lang="en-GB" altLang="el-GR" sz="3200" dirty="0" smtClean="0">
                <a:solidFill>
                  <a:srgbClr val="FFFFFF"/>
                </a:solidFill>
                <a:latin typeface="Garamond" pitchFamily="18" charset="0"/>
              </a:rPr>
              <a:t> </a:t>
            </a: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dirty="0" err="1" smtClean="0">
                <a:solidFill>
                  <a:srgbClr val="FFFFFF"/>
                </a:solidFill>
                <a:latin typeface="Garamond" pitchFamily="18" charset="0"/>
              </a:rPr>
              <a:t>όχι</a:t>
            </a:r>
            <a:r>
              <a:rPr lang="en-GB" altLang="el-GR" sz="3200" dirty="0" smtClean="0">
                <a:solidFill>
                  <a:srgbClr val="FFFFFF"/>
                </a:solidFill>
                <a:latin typeface="Garamond" pitchFamily="18" charset="0"/>
              </a:rPr>
              <a:t> </a:t>
            </a:r>
            <a:r>
              <a:rPr lang="en-GB" altLang="el-GR" sz="3200" dirty="0" err="1" smtClean="0">
                <a:solidFill>
                  <a:srgbClr val="FFFFFF"/>
                </a:solidFill>
                <a:latin typeface="Garamond" pitchFamily="18" charset="0"/>
              </a:rPr>
              <a:t>μέσω</a:t>
            </a:r>
            <a:r>
              <a:rPr lang="en-GB" altLang="el-GR" sz="3200" dirty="0" smtClean="0">
                <a:solidFill>
                  <a:srgbClr val="FFFFFF"/>
                </a:solidFill>
                <a:latin typeface="Garamond" pitchFamily="18" charset="0"/>
              </a:rPr>
              <a:t> </a:t>
            </a:r>
            <a:r>
              <a:rPr lang="en-GB" altLang="el-GR" sz="3200" dirty="0" err="1" smtClean="0">
                <a:solidFill>
                  <a:srgbClr val="FFFFFF"/>
                </a:solidFill>
                <a:latin typeface="Garamond" pitchFamily="18" charset="0"/>
              </a:rPr>
              <a:t>εμ</a:t>
            </a:r>
            <a:r>
              <a:rPr lang="en-GB" altLang="el-GR" sz="3200" dirty="0" smtClean="0">
                <a:solidFill>
                  <a:srgbClr val="FFFFFF"/>
                </a:solidFill>
                <a:latin typeface="Garamond" pitchFamily="18" charset="0"/>
              </a:rPr>
              <a:t>πειρίας</a:t>
            </a:r>
            <a:r>
              <a:rPr lang="el-GR" altLang="el-GR" sz="3200" dirty="0" smtClean="0">
                <a:solidFill>
                  <a:srgbClr val="FFFFFF"/>
                </a:solidFill>
                <a:latin typeface="Garamond" pitchFamily="18" charset="0"/>
              </a:rPr>
              <a:t>.</a:t>
            </a: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altLang="el-GR" sz="3200" dirty="0" smtClean="0">
              <a:solidFill>
                <a:srgbClr val="FFFFFF"/>
              </a:solidFill>
              <a:latin typeface="Garamond" pitchFamily="18" charset="0"/>
            </a:endParaRPr>
          </a:p>
          <a:p>
            <a:pPr marL="341313" lvl="3" indent="-341313" eaLnBrk="1" hangingPunct="1">
              <a:lnSpc>
                <a:spcPct val="80000"/>
              </a:lnSpc>
              <a:spcBef>
                <a:spcPts val="700"/>
              </a:spcBef>
              <a:buClr>
                <a:srgbClr val="FFCC00"/>
              </a:buClr>
              <a:buFont typeface="Wingdings" pitchFamily="2" charset="2"/>
              <a:buChar char="ü"/>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3200" dirty="0" err="1" smtClean="0">
                <a:solidFill>
                  <a:srgbClr val="99FF99"/>
                </a:solidFill>
                <a:latin typeface="Garamond" pitchFamily="18" charset="0"/>
              </a:rPr>
              <a:t>Το</a:t>
            </a:r>
            <a:r>
              <a:rPr lang="en-GB" altLang="el-GR" sz="3200" dirty="0" smtClean="0">
                <a:solidFill>
                  <a:srgbClr val="99FF99"/>
                </a:solidFill>
                <a:latin typeface="Garamond" pitchFamily="18" charset="0"/>
              </a:rPr>
              <a:t> </a:t>
            </a:r>
            <a:r>
              <a:rPr lang="en-GB" altLang="el-GR" sz="3200" dirty="0" err="1" smtClean="0">
                <a:solidFill>
                  <a:srgbClr val="99FF99"/>
                </a:solidFill>
                <a:latin typeface="Garamond" pitchFamily="18" charset="0"/>
              </a:rPr>
              <a:t>γεφύρωμ</a:t>
            </a:r>
            <a:r>
              <a:rPr lang="en-GB" altLang="el-GR" sz="3200" dirty="0" smtClean="0">
                <a:solidFill>
                  <a:srgbClr val="99FF99"/>
                </a:solidFill>
                <a:latin typeface="Garamond" pitchFamily="18" charset="0"/>
              </a:rPr>
              <a:t>α του χάσματος ανάμεσα στους καθημερινούς και στους επιστημονικούς όρους όχι εύκολο αλλά αναγκ</a:t>
            </a:r>
            <a:r>
              <a:rPr lang="en-GB" altLang="el-GR" sz="3200" dirty="0" smtClean="0">
                <a:solidFill>
                  <a:srgbClr val="66FFFF"/>
                </a:solidFill>
                <a:latin typeface="Garamond" pitchFamily="18" charset="0"/>
              </a:rPr>
              <a:t>αίο</a:t>
            </a:r>
            <a:r>
              <a:rPr lang="en-GB" altLang="el-GR" sz="3200" dirty="0" smtClean="0">
                <a:solidFill>
                  <a:srgbClr val="FFFFFF"/>
                </a:solidFill>
                <a:latin typeface="Garamond" pitchFamily="18" charset="0"/>
              </a:rPr>
              <a:t>.</a:t>
            </a:r>
            <a:r>
              <a:rPr lang="en-GB" altLang="el-GR" sz="2800" dirty="0" smtClean="0">
                <a:solidFill>
                  <a:srgbClr val="FFFFFF"/>
                </a:solidFill>
                <a:latin typeface="Garamond" pitchFamily="18" charset="0"/>
              </a:rPr>
              <a:t> Επ</a:t>
            </a:r>
            <a:r>
              <a:rPr lang="en-GB" altLang="el-GR" sz="2800" dirty="0" err="1" smtClean="0">
                <a:solidFill>
                  <a:srgbClr val="FFFFFF"/>
                </a:solidFill>
                <a:latin typeface="Garamond" pitchFamily="18" charset="0"/>
              </a:rPr>
              <a:t>ιστημονικά</a:t>
            </a:r>
            <a:r>
              <a:rPr lang="en-GB" altLang="el-GR" sz="2800" dirty="0" smtClean="0">
                <a:solidFill>
                  <a:srgbClr val="FFFFFF"/>
                </a:solidFill>
                <a:latin typeface="Garamond" pitchFamily="18" charset="0"/>
              </a:rPr>
              <a:t> </a:t>
            </a:r>
            <a:r>
              <a:rPr lang="en-GB" altLang="el-GR" sz="2800" dirty="0" err="1" smtClean="0">
                <a:solidFill>
                  <a:srgbClr val="FFFFFF"/>
                </a:solidFill>
                <a:latin typeface="Garamond" pitchFamily="18" charset="0"/>
              </a:rPr>
              <a:t>κείμεν</a:t>
            </a:r>
            <a:r>
              <a:rPr lang="en-GB" altLang="el-GR" sz="2800" dirty="0" smtClean="0">
                <a:solidFill>
                  <a:srgbClr val="FFFFFF"/>
                </a:solidFill>
                <a:latin typeface="Garamond" pitchFamily="18" charset="0"/>
              </a:rPr>
              <a:t>α </a:t>
            </a:r>
            <a:endParaRPr lang="el-GR" altLang="el-GR" sz="2800" dirty="0" smtClean="0">
              <a:solidFill>
                <a:srgbClr val="FFFFFF"/>
              </a:solidFill>
              <a:latin typeface="Garamond" pitchFamily="18" charset="0"/>
            </a:endParaRPr>
          </a:p>
          <a:p>
            <a:pPr marL="341313" lvl="3" indent="-341313" eaLnBrk="1" hangingPunct="1">
              <a:lnSpc>
                <a:spcPct val="80000"/>
              </a:lnSpc>
              <a:spcBef>
                <a:spcPts val="700"/>
              </a:spcBef>
              <a:buClr>
                <a:srgbClr val="FFCC00"/>
              </a:buClr>
              <a:buSzPct val="70000"/>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altLang="el-GR" sz="2800" dirty="0" smtClean="0">
                <a:solidFill>
                  <a:srgbClr val="FFFFFF"/>
                </a:solidFill>
                <a:latin typeface="Garamond" pitchFamily="18" charset="0"/>
              </a:rPr>
              <a:t>(α</a:t>
            </a:r>
            <a:r>
              <a:rPr lang="en-GB" altLang="el-GR" sz="2800" dirty="0" err="1" smtClean="0">
                <a:solidFill>
                  <a:srgbClr val="FFFFFF"/>
                </a:solidFill>
                <a:latin typeface="Garamond" pitchFamily="18" charset="0"/>
              </a:rPr>
              <a:t>κόμη</a:t>
            </a:r>
            <a:r>
              <a:rPr lang="en-GB" altLang="el-GR" sz="2800" dirty="0" smtClean="0">
                <a:solidFill>
                  <a:srgbClr val="FFFFFF"/>
                </a:solidFill>
                <a:latin typeface="Garamond" pitchFamily="18" charset="0"/>
              </a:rPr>
              <a:t> και π</a:t>
            </a:r>
            <a:r>
              <a:rPr lang="en-GB" altLang="el-GR" sz="2800" dirty="0" err="1" smtClean="0">
                <a:solidFill>
                  <a:srgbClr val="FFFFFF"/>
                </a:solidFill>
                <a:latin typeface="Garamond" pitchFamily="18" charset="0"/>
              </a:rPr>
              <a:t>ιο</a:t>
            </a:r>
            <a:r>
              <a:rPr lang="en-GB" altLang="el-GR" sz="2800" dirty="0" smtClean="0">
                <a:solidFill>
                  <a:srgbClr val="FFFFFF"/>
                </a:solidFill>
                <a:latin typeface="Garamond" pitchFamily="18" charset="0"/>
              </a:rPr>
              <a:t> απ</a:t>
            </a:r>
            <a:r>
              <a:rPr lang="en-GB" altLang="el-GR" sz="2800" dirty="0" err="1" smtClean="0">
                <a:solidFill>
                  <a:srgbClr val="FFFFFF"/>
                </a:solidFill>
                <a:latin typeface="Garamond" pitchFamily="18" charset="0"/>
              </a:rPr>
              <a:t>λά</a:t>
            </a:r>
            <a:r>
              <a:rPr lang="en-GB" altLang="el-GR" sz="2800" dirty="0" smtClean="0">
                <a:solidFill>
                  <a:srgbClr val="FFFFFF"/>
                </a:solidFill>
                <a:latin typeface="Garamond" pitchFamily="18" charset="0"/>
              </a:rPr>
              <a:t> π.χ. βιβ</a:t>
            </a:r>
            <a:r>
              <a:rPr lang="en-GB" altLang="el-GR" sz="2800" dirty="0" err="1" smtClean="0">
                <a:solidFill>
                  <a:srgbClr val="FFFFFF"/>
                </a:solidFill>
                <a:latin typeface="Garamond" pitchFamily="18" charset="0"/>
              </a:rPr>
              <a:t>λί</a:t>
            </a:r>
            <a:r>
              <a:rPr lang="en-GB" altLang="el-GR" sz="2800" dirty="0" smtClean="0">
                <a:solidFill>
                  <a:srgbClr val="FFFFFF"/>
                </a:solidFill>
                <a:latin typeface="Garamond" pitchFamily="18" charset="0"/>
              </a:rPr>
              <a:t>α ιστορίας </a:t>
            </a:r>
            <a:r>
              <a:rPr lang="el-GR" altLang="el-GR" sz="2800" dirty="0" smtClean="0">
                <a:solidFill>
                  <a:srgbClr val="FFFFFF"/>
                </a:solidFill>
                <a:latin typeface="Garamond" pitchFamily="18" charset="0"/>
              </a:rPr>
              <a:t>του Δ</a:t>
            </a:r>
            <a:r>
              <a:rPr lang="en-GB" altLang="el-GR" sz="2800" dirty="0" err="1" smtClean="0">
                <a:solidFill>
                  <a:srgbClr val="FFFFFF"/>
                </a:solidFill>
                <a:latin typeface="Garamond" pitchFamily="18" charset="0"/>
              </a:rPr>
              <a:t>ημοτικού</a:t>
            </a:r>
            <a:r>
              <a:rPr lang="el-GR" altLang="el-GR" sz="2800" dirty="0" smtClean="0">
                <a:solidFill>
                  <a:srgbClr val="FFFFFF"/>
                </a:solidFill>
                <a:latin typeface="Garamond" pitchFamily="18" charset="0"/>
              </a:rPr>
              <a:t>)</a:t>
            </a:r>
            <a:r>
              <a:rPr lang="en-GB" altLang="el-GR" sz="2800" dirty="0" smtClean="0">
                <a:solidFill>
                  <a:srgbClr val="FFFFFF"/>
                </a:solidFill>
                <a:latin typeface="Garamond" pitchFamily="18" charset="0"/>
              </a:rPr>
              <a:t> απ</a:t>
            </a:r>
            <a:r>
              <a:rPr lang="en-GB" altLang="el-GR" sz="2800" dirty="0" err="1" smtClean="0">
                <a:solidFill>
                  <a:srgbClr val="FFFFFF"/>
                </a:solidFill>
                <a:latin typeface="Garamond" pitchFamily="18" charset="0"/>
              </a:rPr>
              <a:t>οτυγχάνουν</a:t>
            </a:r>
            <a:r>
              <a:rPr lang="en-GB" altLang="el-GR" sz="2800" dirty="0" smtClean="0">
                <a:solidFill>
                  <a:srgbClr val="FFFFFF"/>
                </a:solidFill>
                <a:latin typeface="Garamond" pitchFamily="18" charset="0"/>
              </a:rPr>
              <a:t> </a:t>
            </a:r>
            <a:r>
              <a:rPr lang="en-GB" altLang="el-GR" sz="2800" dirty="0" err="1" smtClean="0">
                <a:solidFill>
                  <a:srgbClr val="FFFFFF"/>
                </a:solidFill>
                <a:latin typeface="Garamond" pitchFamily="18" charset="0"/>
              </a:rPr>
              <a:t>ότ</a:t>
            </a:r>
            <a:r>
              <a:rPr lang="en-GB" altLang="el-GR" sz="2800" dirty="0" smtClean="0">
                <a:solidFill>
                  <a:srgbClr val="FFFFFF"/>
                </a:solidFill>
                <a:latin typeface="Garamond" pitchFamily="18" charset="0"/>
              </a:rPr>
              <a:t>αν δεν γεφυρώνεται το χάσμα</a:t>
            </a:r>
            <a:r>
              <a:rPr lang="el-GR" altLang="el-GR" sz="2800" dirty="0" smtClean="0">
                <a:solidFill>
                  <a:srgbClr val="FFFFFF"/>
                </a:solidFill>
                <a:latin typeface="Garamond" pitchFamily="18" charset="0"/>
              </a:rPr>
              <a:t> και τα παιδιά βρίσκονται αντιμέτωπα με άγνωστους πυκνούς όρους</a:t>
            </a:r>
            <a:r>
              <a:rPr lang="en-GB" altLang="el-GR" sz="2800" dirty="0" smtClean="0">
                <a:solidFill>
                  <a:srgbClr val="FFFFFF"/>
                </a:solidFill>
                <a:latin typeface="Garamond" pitchFamily="18" charset="0"/>
              </a:rPr>
              <a:t>.</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Τίτλος 6"/>
          <p:cNvSpPr>
            <a:spLocks noGrp="1"/>
          </p:cNvSpPr>
          <p:nvPr>
            <p:ph type="ctrTitle"/>
          </p:nvPr>
        </p:nvSpPr>
        <p:spPr/>
        <p:txBody>
          <a:bodyPr/>
          <a:lstStyle/>
          <a:p>
            <a:pPr>
              <a:defRPr/>
            </a:pPr>
            <a:r>
              <a:rPr lang="el-GR" altLang="el-GR" smtClean="0">
                <a:solidFill>
                  <a:srgbClr val="FFC000"/>
                </a:solidFill>
              </a:rPr>
              <a:t>Τέλος Ενότητας</a:t>
            </a:r>
            <a:endParaRPr lang="el-GR" altLang="el-GR" dirty="0" smtClean="0">
              <a:solidFill>
                <a:srgbClr val="FFC0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pPr>
              <a:defRPr/>
            </a:pPr>
            <a:r>
              <a:rPr lang="el-GR" altLang="el-GR" smtClean="0">
                <a:solidFill>
                  <a:srgbClr val="FFC000"/>
                </a:solidFill>
              </a:rPr>
              <a:t>Χρηματοδότηση</a:t>
            </a:r>
          </a:p>
        </p:txBody>
      </p:sp>
      <p:sp>
        <p:nvSpPr>
          <p:cNvPr id="129027" name="Content Placeholder 2"/>
          <p:cNvSpPr>
            <a:spLocks noGrp="1"/>
          </p:cNvSpPr>
          <p:nvPr>
            <p:ph idx="1"/>
          </p:nvPr>
        </p:nvSpPr>
        <p:spPr>
          <a:xfrm>
            <a:off x="457200" y="1341438"/>
            <a:ext cx="8229600" cy="4525962"/>
          </a:xfrm>
        </p:spPr>
        <p:txBody>
          <a:bodyPr/>
          <a:lstStyle/>
          <a:p>
            <a:r>
              <a:rPr lang="el-GR" altLang="el-GR" sz="2000" smtClean="0">
                <a:effectLst/>
              </a:rPr>
              <a:t>Το παρόν εκπαιδευτικό υλικό έχει αναπτυχθεί στο πλαίσιο του εκπαιδευτικού έργου του διδάσκοντα.</a:t>
            </a:r>
            <a:endParaRPr lang="en-US" altLang="el-GR" sz="2000" smtClean="0">
              <a:effectLst/>
            </a:endParaRPr>
          </a:p>
          <a:p>
            <a:r>
              <a:rPr lang="el-GR" altLang="el-GR" sz="2000" smtClean="0">
                <a:effectLst/>
              </a:rPr>
              <a:t>Το έργο </a:t>
            </a:r>
            <a:r>
              <a:rPr lang="el-GR" altLang="el-GR" sz="2000" b="1" smtClean="0">
                <a:effectLst/>
              </a:rPr>
              <a:t>«Ανοικτά Ακαδημαϊκά Μαθήματα στο Πανεπιστήμιο Αθηνών» </a:t>
            </a:r>
            <a:r>
              <a:rPr lang="el-GR" altLang="el-GR" sz="2000" smtClean="0">
                <a:effectLst/>
              </a:rPr>
              <a:t>έχει χρηματοδοτήσει μόνο την αναδιαμόρφωση του εκπαιδευτικού υλικού. </a:t>
            </a:r>
            <a:endParaRPr lang="en-US" altLang="el-GR" sz="2000" smtClean="0">
              <a:effectLst/>
            </a:endParaRPr>
          </a:p>
          <a:p>
            <a:r>
              <a:rPr lang="el-GR" altLang="el-GR" sz="2000" smtClean="0">
                <a:effectLst/>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29028"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149507" name="Text Placeholder 4"/>
          <p:cNvSpPr>
            <a:spLocks noGrp="1"/>
          </p:cNvSpPr>
          <p:nvPr>
            <p:ph type="body" idx="1"/>
          </p:nvPr>
        </p:nvSpPr>
        <p:spPr/>
        <p:txBody>
          <a:bodyPr/>
          <a:lstStyle/>
          <a:p>
            <a:pPr>
              <a:defRPr/>
            </a:pPr>
            <a:endParaRPr lang="el-GR" altLang="el-GR"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3"/>
          <p:cNvSpPr>
            <a:spLocks noGrp="1"/>
          </p:cNvSpPr>
          <p:nvPr>
            <p:ph type="title"/>
          </p:nvPr>
        </p:nvSpPr>
        <p:spPr>
          <a:xfrm>
            <a:off x="0" y="274638"/>
            <a:ext cx="9144000" cy="1143000"/>
          </a:xfrm>
        </p:spPr>
        <p:txBody>
          <a:bodyPr/>
          <a:lstStyle/>
          <a:p>
            <a:pPr>
              <a:defRPr/>
            </a:pPr>
            <a:r>
              <a:rPr lang="el-GR" altLang="el-GR" smtClean="0">
                <a:solidFill>
                  <a:srgbClr val="FFC000"/>
                </a:solidFill>
              </a:rPr>
              <a:t>Σημείωμα Ιστορικού Εκδόσεων</a:t>
            </a:r>
            <a:r>
              <a:rPr lang="en-US" altLang="el-GR" smtClean="0">
                <a:solidFill>
                  <a:srgbClr val="FFC000"/>
                </a:solidFill>
              </a:rPr>
              <a:t> </a:t>
            </a:r>
            <a:r>
              <a:rPr lang="el-GR" altLang="el-GR" smtClean="0">
                <a:solidFill>
                  <a:srgbClr val="FFC000"/>
                </a:solidFill>
              </a:rPr>
              <a:t>Έργου</a:t>
            </a:r>
          </a:p>
        </p:txBody>
      </p:sp>
      <p:sp>
        <p:nvSpPr>
          <p:cNvPr id="133123" name="Content Placeholder 4"/>
          <p:cNvSpPr>
            <a:spLocks noGrp="1"/>
          </p:cNvSpPr>
          <p:nvPr>
            <p:ph idx="1"/>
          </p:nvPr>
        </p:nvSpPr>
        <p:spPr>
          <a:xfrm>
            <a:off x="234950" y="1557338"/>
            <a:ext cx="8585200" cy="4525962"/>
          </a:xfrm>
        </p:spPr>
        <p:txBody>
          <a:bodyPr/>
          <a:lstStyle/>
          <a:p>
            <a:pPr marL="0" indent="0">
              <a:buFont typeface="Wingdings" pitchFamily="2" charset="2"/>
              <a:buNone/>
              <a:defRPr/>
            </a:pPr>
            <a:r>
              <a:rPr lang="el-GR" altLang="el-GR" sz="2000" dirty="0" smtClean="0">
                <a:effectLst/>
              </a:rPr>
              <a:t>Το παρόν έργο αποτελεί την έκδοση 1.0. </a:t>
            </a:r>
          </a:p>
          <a:p>
            <a:pPr marL="0" indent="0">
              <a:buFont typeface="Wingdings" pitchFamily="2" charset="2"/>
              <a:buNone/>
              <a:defRPr/>
            </a:pPr>
            <a:r>
              <a:rPr lang="el-GR" altLang="el-GR" sz="2000" dirty="0" smtClean="0">
                <a:effectLst/>
              </a:rPr>
              <a:t>Έχουν προηγηθεί οι κάτωθι εκδόσεις:</a:t>
            </a:r>
          </a:p>
          <a:p>
            <a:pPr>
              <a:defRPr/>
            </a:pPr>
            <a:r>
              <a:rPr lang="el-GR" altLang="el-GR" sz="2000" dirty="0" smtClean="0">
                <a:effectLst/>
              </a:rPr>
              <a:t>Έκδοση διαθέσιμη </a:t>
            </a:r>
            <a:r>
              <a:rPr lang="el-GR" altLang="el-GR" sz="2000" dirty="0" smtClean="0">
                <a:effectLst/>
                <a:hlinkClick r:id="rId3"/>
              </a:rPr>
              <a:t>εδώ</a:t>
            </a:r>
            <a:r>
              <a:rPr lang="el-GR" altLang="el-GR" sz="2000" dirty="0" smtClean="0">
                <a:effectLst/>
              </a:rPr>
              <a:t>. </a:t>
            </a:r>
          </a:p>
          <a:p>
            <a:pPr marL="0" indent="0">
              <a:buFont typeface="Wingdings" pitchFamily="2" charset="2"/>
              <a:buNone/>
              <a:defRPr/>
            </a:pPr>
            <a:r>
              <a:rPr lang="el-GR" altLang="el-GR" sz="2000" dirty="0" smtClean="0">
                <a:effectLst/>
              </a:rPr>
              <a:t>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pPr>
              <a:defRPr/>
            </a:pPr>
            <a:r>
              <a:rPr lang="el-GR" altLang="el-GR" smtClean="0">
                <a:solidFill>
                  <a:srgbClr val="FFC000"/>
                </a:solidFill>
              </a:rPr>
              <a:t>Σημείωμα Αναφοράς</a:t>
            </a:r>
          </a:p>
        </p:txBody>
      </p:sp>
      <p:sp>
        <p:nvSpPr>
          <p:cNvPr id="135171" name="Content Placeholder 2"/>
          <p:cNvSpPr>
            <a:spLocks noGrp="1"/>
          </p:cNvSpPr>
          <p:nvPr>
            <p:ph idx="1"/>
          </p:nvPr>
        </p:nvSpPr>
        <p:spPr/>
        <p:txBody>
          <a:bodyPr/>
          <a:lstStyle/>
          <a:p>
            <a:pPr marL="0" indent="0">
              <a:buFont typeface="Wingdings" pitchFamily="2" charset="2"/>
              <a:buNone/>
            </a:pPr>
            <a:r>
              <a:rPr lang="el-GR" altLang="el-GR" sz="2000" smtClean="0">
                <a:effectLst/>
              </a:rPr>
              <a:t>Copyright Εθνικόν και Καποδιστριακόν Πανεπιστήμιον Αθηνών</a:t>
            </a:r>
            <a:r>
              <a:rPr lang="en-US" altLang="el-GR" sz="2000" smtClean="0">
                <a:effectLst/>
              </a:rPr>
              <a:t>, </a:t>
            </a:r>
            <a:r>
              <a:rPr lang="el-GR" altLang="el-GR" sz="2000" smtClean="0">
                <a:effectLst/>
              </a:rPr>
              <a:t>Δήμητρα Κατή 2015. Δήμητρα Κατή. «Ανάπτυξη του Λόγου. Ενότητα </a:t>
            </a:r>
            <a:r>
              <a:rPr lang="en-US" altLang="el-GR" sz="2000" smtClean="0">
                <a:effectLst/>
              </a:rPr>
              <a:t>2</a:t>
            </a:r>
            <a:r>
              <a:rPr lang="el-GR" altLang="el-GR" sz="2000" smtClean="0">
                <a:effectLst/>
              </a:rPr>
              <a:t>:</a:t>
            </a:r>
            <a:r>
              <a:rPr lang="en-US" altLang="el-GR" sz="2000" smtClean="0">
                <a:effectLst/>
              </a:rPr>
              <a:t> </a:t>
            </a:r>
            <a:r>
              <a:rPr lang="el-GR" altLang="el-GR" sz="2000" smtClean="0">
                <a:effectLst/>
              </a:rPr>
              <a:t>Ανάπτυξη γλωσσικών ικανοτήτων. Σημασιολογική Ανάπτυξη» Έκδοση: 1.0. Αθήνα 2015. Διαθέσιμο από τη δικτυακή διεύθυνση: </a:t>
            </a:r>
            <a:r>
              <a:rPr lang="en-GB" altLang="el-GR" sz="2000" smtClean="0">
                <a:effectLst/>
                <a:hlinkClick r:id="rId3"/>
              </a:rPr>
              <a:t>http://opencourses.uoa.gr/courses/ECD4/</a:t>
            </a:r>
            <a:r>
              <a:rPr lang="el-GR" altLang="el-GR" sz="2000" smtClean="0">
                <a:effectLst/>
              </a:rPr>
              <a:t>.</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161925"/>
            <a:ext cx="8229600" cy="1143000"/>
          </a:xfrm>
        </p:spPr>
        <p:txBody>
          <a:bodyPr/>
          <a:lstStyle/>
          <a:p>
            <a:pPr>
              <a:defRPr/>
            </a:pPr>
            <a:r>
              <a:rPr lang="el-GR" altLang="el-GR" smtClean="0">
                <a:solidFill>
                  <a:srgbClr val="FFC000"/>
                </a:solidFill>
              </a:rPr>
              <a:t>Σημείωμα Αδειοδότησης</a:t>
            </a:r>
          </a:p>
        </p:txBody>
      </p:sp>
      <p:sp>
        <p:nvSpPr>
          <p:cNvPr id="137219" name="Content Placeholder 2"/>
          <p:cNvSpPr>
            <a:spLocks noGrp="1"/>
          </p:cNvSpPr>
          <p:nvPr>
            <p:ph idx="1"/>
          </p:nvPr>
        </p:nvSpPr>
        <p:spPr>
          <a:xfrm>
            <a:off x="107950" y="765175"/>
            <a:ext cx="8928100" cy="1439863"/>
          </a:xfrm>
        </p:spPr>
        <p:txBody>
          <a:bodyPr/>
          <a:lstStyle/>
          <a:p>
            <a:pPr marL="0" indent="0">
              <a:buFont typeface="Wingdings" pitchFamily="2" charset="2"/>
              <a:buNone/>
            </a:pPr>
            <a:r>
              <a:rPr lang="el-GR" altLang="el-GR" sz="2000" smtClean="0">
                <a:effectLst/>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Wingdings" pitchFamily="2" charset="2"/>
              <a:buNone/>
            </a:pPr>
            <a:endParaRPr lang="el-GR" altLang="el-GR" sz="2000" smtClean="0">
              <a:effectLst/>
            </a:endParaRPr>
          </a:p>
        </p:txBody>
      </p:sp>
      <p:pic>
        <p:nvPicPr>
          <p:cNvPr id="137220" name="Picture 22" descr="Λογότυπο για Άδειες χρήσης Creative Commons BY-NC-ND">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141663"/>
            <a:ext cx="9036050" cy="3455987"/>
          </a:xfrm>
          <a:prstGeom prst="rect">
            <a:avLst/>
          </a:prstGeom>
        </p:spPr>
        <p:txBody>
          <a:bodyPr anchor="ctr"/>
          <a:lstStyle/>
          <a:p>
            <a:pPr eaLnBrk="1" hangingPunct="1">
              <a:lnSpc>
                <a:spcPct val="90000"/>
              </a:lnSpc>
              <a:buClr>
                <a:srgbClr val="000000"/>
              </a:buClr>
              <a:buSzPct val="100000"/>
              <a:buFont typeface="Georgia" panose="02040502050405020303" pitchFamily="18" charset="0"/>
              <a:buNone/>
              <a:defRPr/>
            </a:pPr>
            <a:r>
              <a:rPr lang="el-GR" sz="2000" dirty="0">
                <a:latin typeface="+mn-lt"/>
              </a:rPr>
              <a:t>[1] http://creativecommons.org/licenses/by-nc-sa/4.0/ </a:t>
            </a:r>
            <a:endParaRPr lang="en-US" sz="2000" dirty="0">
              <a:latin typeface="+mn-lt"/>
            </a:endParaRPr>
          </a:p>
          <a:p>
            <a:pPr eaLnBrk="1" hangingPunct="1">
              <a:lnSpc>
                <a:spcPct val="90000"/>
              </a:lnSpc>
              <a:buClr>
                <a:srgbClr val="000000"/>
              </a:buClr>
              <a:buSzPct val="100000"/>
              <a:buFont typeface="Georgia" panose="02040502050405020303" pitchFamily="18" charset="0"/>
              <a:buNone/>
              <a:defRPr/>
            </a:pPr>
            <a:endParaRPr lang="el-GR" sz="2000" dirty="0">
              <a:latin typeface="+mn-lt"/>
            </a:endParaRPr>
          </a:p>
          <a:p>
            <a:pPr eaLnBrk="1" hangingPunct="1">
              <a:lnSpc>
                <a:spcPct val="90000"/>
              </a:lnSpc>
              <a:buClr>
                <a:srgbClr val="000000"/>
              </a:buClr>
              <a:buSzPct val="100000"/>
              <a:buFont typeface="Georgia" panose="02040502050405020303" pitchFamily="18" charset="0"/>
              <a:buNone/>
              <a:defRPr/>
            </a:pPr>
            <a:r>
              <a:rPr lang="el-GR" sz="2000" dirty="0">
                <a:latin typeface="+mn-lt"/>
              </a:rPr>
              <a:t>Ως </a:t>
            </a:r>
            <a:r>
              <a:rPr lang="el-GR" sz="2000" b="1" dirty="0">
                <a:latin typeface="+mn-lt"/>
              </a:rPr>
              <a:t>Μη Εμπορική</a:t>
            </a:r>
            <a:r>
              <a:rPr lang="el-GR" sz="2000" dirty="0">
                <a:latin typeface="+mn-lt"/>
              </a:rPr>
              <a:t> ορίζεται η χρήση:</a:t>
            </a:r>
          </a:p>
          <a:p>
            <a:pPr marL="741363" lvl="1" indent="-284163">
              <a:lnSpc>
                <a:spcPct val="98000"/>
              </a:lnSpc>
              <a:spcBef>
                <a:spcPts val="700"/>
              </a:spcBef>
              <a:buClr>
                <a:srgbClr val="A886E0"/>
              </a:buClr>
              <a:buSzPct val="70000"/>
              <a:buFont typeface="Wingdings" pitchFamily="2" charset="2"/>
              <a:buChar char="§"/>
              <a:defRPr/>
            </a:pPr>
            <a:r>
              <a:rPr lang="el-GR" sz="2000" dirty="0">
                <a:solidFill>
                  <a:srgbClr val="FFFFFF"/>
                </a:solidFill>
                <a:latin typeface="+mn-lt"/>
              </a:rPr>
              <a:t>που δεν περιλαμβάνει άμεσο ή έμμεσο οικονομικό όφελος από την χρήση του έργου, για το διανομέα του έργου και </a:t>
            </a:r>
            <a:r>
              <a:rPr lang="el-GR" sz="2000" dirty="0" err="1">
                <a:solidFill>
                  <a:srgbClr val="FFFFFF"/>
                </a:solidFill>
                <a:latin typeface="+mn-lt"/>
              </a:rPr>
              <a:t>αδειοδόχο</a:t>
            </a:r>
            <a:endParaRPr lang="el-GR" sz="2000" dirty="0">
              <a:solidFill>
                <a:srgbClr val="FFFFFF"/>
              </a:solidFill>
              <a:latin typeface="+mn-lt"/>
            </a:endParaRPr>
          </a:p>
          <a:p>
            <a:pPr marL="741363" lvl="1" indent="-284163">
              <a:lnSpc>
                <a:spcPct val="98000"/>
              </a:lnSpc>
              <a:spcBef>
                <a:spcPts val="700"/>
              </a:spcBef>
              <a:buClr>
                <a:srgbClr val="A886E0"/>
              </a:buClr>
              <a:buSzPct val="70000"/>
              <a:buFont typeface="Wingdings" pitchFamily="2" charset="2"/>
              <a:buChar char="§"/>
              <a:defRPr/>
            </a:pPr>
            <a:r>
              <a:rPr lang="el-GR" sz="2000" dirty="0">
                <a:solidFill>
                  <a:srgbClr val="FFFFFF"/>
                </a:solidFill>
                <a:latin typeface="+mn-lt"/>
              </a:rPr>
              <a:t>που</a:t>
            </a:r>
            <a:r>
              <a:rPr lang="en-GB" sz="2000" dirty="0">
                <a:solidFill>
                  <a:srgbClr val="FFFFFF"/>
                </a:solidFill>
                <a:latin typeface="+mn-lt"/>
              </a:rPr>
              <a:t> </a:t>
            </a:r>
            <a:r>
              <a:rPr lang="el-GR" sz="2000" dirty="0">
                <a:solidFill>
                  <a:srgbClr val="FFFFFF"/>
                </a:solidFill>
                <a:latin typeface="+mn-lt"/>
              </a:rPr>
              <a:t>δεν περιλαμβάνει οικονομική συναλλαγή ως προϋπόθεση για τη χρήση ή πρόσβαση στο έργο</a:t>
            </a:r>
          </a:p>
          <a:p>
            <a:pPr marL="741363" lvl="1" indent="-284163">
              <a:lnSpc>
                <a:spcPct val="98000"/>
              </a:lnSpc>
              <a:spcBef>
                <a:spcPts val="700"/>
              </a:spcBef>
              <a:buClr>
                <a:srgbClr val="A886E0"/>
              </a:buClr>
              <a:buSzPct val="70000"/>
              <a:buFont typeface="Wingdings" pitchFamily="2" charset="2"/>
              <a:buChar char="§"/>
              <a:defRPr/>
            </a:pPr>
            <a:r>
              <a:rPr lang="el-GR" sz="2000" dirty="0">
                <a:solidFill>
                  <a:srgbClr val="FFFFFF"/>
                </a:solidFill>
                <a:latin typeface="+mn-lt"/>
              </a:rPr>
              <a:t>που</a:t>
            </a:r>
            <a:r>
              <a:rPr lang="en-GB" sz="2000" dirty="0">
                <a:solidFill>
                  <a:srgbClr val="FFFFFF"/>
                </a:solidFill>
                <a:latin typeface="+mn-lt"/>
              </a:rPr>
              <a:t> </a:t>
            </a:r>
            <a:r>
              <a:rPr lang="el-GR" sz="2000" dirty="0">
                <a:solidFill>
                  <a:srgbClr val="FFFFFF"/>
                </a:solidFill>
                <a:latin typeface="+mn-lt"/>
              </a:rPr>
              <a:t>δεν προσπορίζει στο διανομέα του έργου και</a:t>
            </a:r>
            <a:r>
              <a:rPr lang="en-GB" sz="2000" dirty="0">
                <a:solidFill>
                  <a:srgbClr val="FFFFFF"/>
                </a:solidFill>
                <a:latin typeface="+mn-lt"/>
              </a:rPr>
              <a:t> </a:t>
            </a:r>
            <a:r>
              <a:rPr lang="el-GR" sz="2000" dirty="0" err="1">
                <a:solidFill>
                  <a:srgbClr val="FFFFFF"/>
                </a:solidFill>
                <a:latin typeface="+mn-lt"/>
              </a:rPr>
              <a:t>αδειοδόχο</a:t>
            </a:r>
            <a:r>
              <a:rPr lang="en-GB" sz="2000" dirty="0">
                <a:solidFill>
                  <a:srgbClr val="FFFFFF"/>
                </a:solidFill>
                <a:latin typeface="+mn-lt"/>
              </a:rPr>
              <a:t> </a:t>
            </a:r>
            <a:r>
              <a:rPr lang="el-GR" sz="2000" dirty="0">
                <a:solidFill>
                  <a:srgbClr val="FFFFFF"/>
                </a:solidFill>
                <a:latin typeface="+mn-lt"/>
              </a:rPr>
              <a:t>έμμεσο οικονομικό όφελος (π.χ. διαφημίσεις) από την προβολή του έργου σε διαδικτυακό τόπο</a:t>
            </a:r>
            <a:endParaRPr lang="en-US" sz="2000" dirty="0">
              <a:solidFill>
                <a:srgbClr val="FFFFFF"/>
              </a:solidFill>
              <a:latin typeface="+mn-lt"/>
            </a:endParaRPr>
          </a:p>
          <a:p>
            <a:pPr marL="342900" indent="-342900" eaLnBrk="1" hangingPunct="1">
              <a:lnSpc>
                <a:spcPct val="90000"/>
              </a:lnSpc>
              <a:buClr>
                <a:srgbClr val="000000"/>
              </a:buClr>
              <a:buSzPct val="100000"/>
              <a:buFont typeface="Arial" panose="020B0604020202020204" pitchFamily="34" charset="0"/>
              <a:buChar char="•"/>
              <a:defRPr/>
            </a:pPr>
            <a:endParaRPr lang="el-GR" sz="2000" dirty="0">
              <a:latin typeface="+mn-lt"/>
            </a:endParaRPr>
          </a:p>
          <a:p>
            <a:pPr eaLnBrk="1" hangingPunct="1">
              <a:lnSpc>
                <a:spcPct val="90000"/>
              </a:lnSpc>
              <a:buClr>
                <a:srgbClr val="000000"/>
              </a:buClr>
              <a:buSzPct val="100000"/>
              <a:buFont typeface="Georgia" panose="02040502050405020303" pitchFamily="18" charset="0"/>
              <a:buNone/>
              <a:defRPr/>
            </a:pPr>
            <a:r>
              <a:rPr lang="el-GR" sz="2000" dirty="0">
                <a:latin typeface="+mn-lt"/>
              </a:rPr>
              <a:t>Ο δικαιούχος μπορεί να παρέχει στον </a:t>
            </a:r>
            <a:r>
              <a:rPr lang="el-GR" sz="2000" dirty="0" err="1">
                <a:latin typeface="+mn-lt"/>
              </a:rPr>
              <a:t>αδειοδόχο</a:t>
            </a:r>
            <a:r>
              <a:rPr lang="el-GR" sz="2000" dirty="0">
                <a:latin typeface="+mn-l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itle 1"/>
          <p:cNvSpPr>
            <a:spLocks noGrp="1"/>
          </p:cNvSpPr>
          <p:nvPr>
            <p:ph type="title"/>
          </p:nvPr>
        </p:nvSpPr>
        <p:spPr/>
        <p:txBody>
          <a:bodyPr/>
          <a:lstStyle/>
          <a:p>
            <a:pPr>
              <a:defRPr/>
            </a:pPr>
            <a:r>
              <a:rPr lang="el-GR" altLang="el-GR" smtClean="0">
                <a:solidFill>
                  <a:srgbClr val="FFC000"/>
                </a:solidFill>
              </a:rPr>
              <a:t>Διατήρηση Σημειωμάτων</a:t>
            </a:r>
          </a:p>
        </p:txBody>
      </p:sp>
      <p:sp>
        <p:nvSpPr>
          <p:cNvPr id="3" name="Content Placeholder 2"/>
          <p:cNvSpPr>
            <a:spLocks noGrp="1"/>
          </p:cNvSpPr>
          <p:nvPr>
            <p:ph idx="1"/>
          </p:nvPr>
        </p:nvSpPr>
        <p:spPr/>
        <p:txBody>
          <a:bodyPr>
            <a:normAutofit/>
          </a:bodyPr>
          <a:lstStyle/>
          <a:p>
            <a:pPr marL="0" indent="0">
              <a:buFont typeface="Wingdings" pitchFamily="2" charset="2"/>
              <a:buNone/>
              <a:defRPr/>
            </a:pPr>
            <a:r>
              <a:rPr lang="el-GR" sz="2400" dirty="0" smtClean="0">
                <a:effectLst/>
              </a:rPr>
              <a:t>Οποιαδήποτε </a:t>
            </a:r>
            <a:r>
              <a:rPr lang="el-GR" sz="2400" dirty="0">
                <a:effectLst/>
              </a:rPr>
              <a:t>αναπαραγωγή ή διασκευή του υλικού θα πρέπει να συμπεριλαμβάνει:</a:t>
            </a:r>
          </a:p>
          <a:p>
            <a:pPr lvl="1">
              <a:buFont typeface="Wingdings"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Αναφοράς</a:t>
            </a:r>
            <a:endParaRPr lang="el-GR" sz="2000" dirty="0">
              <a:effectLst/>
            </a:endParaRPr>
          </a:p>
          <a:p>
            <a:pPr lvl="1">
              <a:buFont typeface="Wingdings" pitchFamily="2" charset="2"/>
              <a:buChar char="§"/>
              <a:defRPr/>
            </a:pPr>
            <a:r>
              <a:rPr lang="el-GR" sz="2000" dirty="0" err="1">
                <a:effectLst/>
              </a:rPr>
              <a:t>τ</a:t>
            </a:r>
            <a:r>
              <a:rPr lang="en-US" sz="2000" dirty="0" smtClean="0">
                <a:effectLst/>
              </a:rPr>
              <a:t>ο </a:t>
            </a:r>
            <a:r>
              <a:rPr lang="en-US" sz="2000" dirty="0" err="1">
                <a:effectLst/>
              </a:rPr>
              <a:t>Σημείωμ</a:t>
            </a:r>
            <a:r>
              <a:rPr lang="en-US" sz="2000" dirty="0">
                <a:effectLst/>
              </a:rPr>
              <a:t>α Αδειοδότησης</a:t>
            </a:r>
            <a:endParaRPr lang="el-GR" sz="2000" dirty="0">
              <a:effectLst/>
            </a:endParaRPr>
          </a:p>
          <a:p>
            <a:pPr lvl="1">
              <a:buFont typeface="Wingdings" pitchFamily="2" charset="2"/>
              <a:buChar char="§"/>
              <a:defRPr/>
            </a:pPr>
            <a:r>
              <a:rPr lang="el-GR" sz="2000" dirty="0" err="1">
                <a:effectLst/>
              </a:rPr>
              <a:t>τ</a:t>
            </a:r>
            <a:r>
              <a:rPr lang="en-US" sz="2000" dirty="0" smtClean="0">
                <a:effectLst/>
              </a:rPr>
              <a:t>η </a:t>
            </a:r>
            <a:r>
              <a:rPr lang="en-US" sz="2000" dirty="0" err="1">
                <a:effectLst/>
              </a:rPr>
              <a:t>δήλωση</a:t>
            </a:r>
            <a:r>
              <a:rPr lang="en-US" sz="2000" dirty="0">
                <a:effectLst/>
              </a:rPr>
              <a:t> </a:t>
            </a:r>
            <a:r>
              <a:rPr lang="el-GR" sz="2000" dirty="0" err="1">
                <a:effectLst/>
              </a:rPr>
              <a:t>Δ</a:t>
            </a:r>
            <a:r>
              <a:rPr lang="en-US" sz="2000" dirty="0" smtClean="0">
                <a:effectLst/>
              </a:rPr>
              <a:t>ια</a:t>
            </a:r>
            <a:r>
              <a:rPr lang="en-US" sz="2000" dirty="0" err="1" smtClean="0">
                <a:effectLst/>
              </a:rPr>
              <a:t>τήρησης</a:t>
            </a:r>
            <a:r>
              <a:rPr lang="en-US" sz="2000" dirty="0" smtClean="0">
                <a:effectLst/>
              </a:rPr>
              <a:t> </a:t>
            </a:r>
            <a:r>
              <a:rPr lang="en-US" sz="2000" dirty="0">
                <a:effectLst/>
              </a:rPr>
              <a:t>Σημειωμάτων</a:t>
            </a:r>
            <a:endParaRPr lang="el-GR" sz="2000" dirty="0">
              <a:effectLst/>
            </a:endParaRPr>
          </a:p>
          <a:p>
            <a:pPr lvl="1">
              <a:buFont typeface="Wingdings" pitchFamily="2" charset="2"/>
              <a:buChar char="§"/>
              <a:defRPr/>
            </a:pPr>
            <a:r>
              <a:rPr lang="el-GR" sz="2000" dirty="0">
                <a:effectLst/>
              </a:rPr>
              <a:t>τ</a:t>
            </a:r>
            <a:r>
              <a:rPr lang="el-GR" sz="2000" dirty="0" smtClean="0">
                <a:effectLst/>
              </a:rPr>
              <a:t>ο Σημείωμα Χρήσης Έργων Τρίτων </a:t>
            </a:r>
            <a:r>
              <a:rPr lang="el-GR" sz="2000" dirty="0">
                <a:effectLst/>
              </a:rPr>
              <a:t>(εφόσον υπάρχει)</a:t>
            </a:r>
          </a:p>
          <a:p>
            <a:pPr marL="0" indent="0">
              <a:buFont typeface="Wingdings" pitchFamily="2" charset="2"/>
              <a:buNone/>
              <a:defRPr/>
            </a:pPr>
            <a:r>
              <a:rPr lang="el-GR" sz="2400" dirty="0">
                <a:effectLst/>
              </a:rPr>
              <a:t>μαζί με τους συνοδευόμενους </a:t>
            </a:r>
            <a:r>
              <a:rPr lang="el-GR" sz="2400" dirty="0" err="1">
                <a:effectLst/>
              </a:rPr>
              <a:t>υπερσυνδέσμους</a:t>
            </a:r>
            <a:r>
              <a:rPr lang="el-GR" sz="2400" dirty="0">
                <a:effectLst/>
              </a:rPr>
              <a:t>.</a:t>
            </a:r>
          </a:p>
          <a:p>
            <a:pPr>
              <a:defRPr/>
            </a:pPr>
            <a:endParaRPr lang="el-GR" sz="2000" dirty="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EFEFEDD9-F499-429D-907A-4D3FF54594EE}"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6</a:t>
            </a:fld>
            <a:endParaRPr lang="en-GB" altLang="el-GR" sz="1200" smtClean="0">
              <a:latin typeface="Arial" panose="020B0604020202020204" pitchFamily="34" charset="0"/>
            </a:endParaRPr>
          </a:p>
        </p:txBody>
      </p:sp>
      <p:sp>
        <p:nvSpPr>
          <p:cNvPr id="7169" name="Rectangle 1"/>
          <p:cNvSpPr>
            <a:spLocks noGrp="1" noChangeArrowheads="1"/>
          </p:cNvSpPr>
          <p:nvPr>
            <p:ph type="title"/>
          </p:nvPr>
        </p:nvSpPr>
        <p:spPr>
          <a:xfrm>
            <a:off x="457200" y="0"/>
            <a:ext cx="8229600" cy="1417638"/>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600" dirty="0" err="1" smtClean="0">
                <a:solidFill>
                  <a:srgbClr val="FFCC00"/>
                </a:solidFill>
              </a:rPr>
              <a:t>Τι</a:t>
            </a:r>
            <a:r>
              <a:rPr lang="en-GB" sz="3600" dirty="0" smtClean="0">
                <a:solidFill>
                  <a:srgbClr val="FFCC00"/>
                </a:solidFill>
              </a:rPr>
              <a:t> </a:t>
            </a:r>
            <a:r>
              <a:rPr lang="en-GB" sz="3600" dirty="0" err="1" smtClean="0">
                <a:solidFill>
                  <a:srgbClr val="FFCC00"/>
                </a:solidFill>
              </a:rPr>
              <a:t>είναι</a:t>
            </a:r>
            <a:r>
              <a:rPr lang="en-GB" sz="3600" dirty="0" smtClean="0">
                <a:solidFill>
                  <a:srgbClr val="FFCC00"/>
                </a:solidFill>
              </a:rPr>
              <a:t> </a:t>
            </a:r>
            <a:r>
              <a:rPr lang="el-GR" sz="3600" dirty="0" smtClean="0">
                <a:solidFill>
                  <a:srgbClr val="FFCC00"/>
                </a:solidFill>
              </a:rPr>
              <a:t>οι </a:t>
            </a:r>
            <a:r>
              <a:rPr lang="en-GB" sz="3600" dirty="0" err="1" smtClean="0">
                <a:solidFill>
                  <a:srgbClr val="FFCC00"/>
                </a:solidFill>
              </a:rPr>
              <a:t>λέξεις</a:t>
            </a:r>
            <a:r>
              <a:rPr lang="en-GB" sz="3600" dirty="0" smtClean="0">
                <a:solidFill>
                  <a:srgbClr val="FFCC00"/>
                </a:solidFill>
              </a:rPr>
              <a:t>;</a:t>
            </a:r>
            <a:br>
              <a:rPr lang="en-GB" sz="3600" dirty="0" smtClean="0">
                <a:solidFill>
                  <a:srgbClr val="FFCC00"/>
                </a:solidFill>
              </a:rPr>
            </a:br>
            <a:endParaRPr lang="en-GB" sz="3600" dirty="0" smtClean="0">
              <a:solidFill>
                <a:srgbClr val="FFCC00"/>
              </a:solidFill>
            </a:endParaRPr>
          </a:p>
        </p:txBody>
      </p:sp>
      <p:sp>
        <p:nvSpPr>
          <p:cNvPr id="2" name="Rectangle 2"/>
          <p:cNvSpPr>
            <a:spLocks noGrp="1" noChangeArrowheads="1"/>
          </p:cNvSpPr>
          <p:nvPr>
            <p:ph type="body" idx="1"/>
          </p:nvPr>
        </p:nvSpPr>
        <p:spPr>
          <a:xfrm>
            <a:off x="0" y="765175"/>
            <a:ext cx="9144000" cy="6092825"/>
          </a:xfrm>
        </p:spPr>
        <p:txBody>
          <a:bodyPr/>
          <a:lstStyle/>
          <a:p>
            <a:pPr marL="609600" indent="-609600" algn="ctr"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b="1" dirty="0" err="1" smtClean="0">
                <a:solidFill>
                  <a:srgbClr val="99FF99"/>
                </a:solidFill>
              </a:rPr>
              <a:t>Γλωσσικά</a:t>
            </a:r>
            <a:r>
              <a:rPr lang="en-GB" b="1" dirty="0" smtClean="0">
                <a:solidFill>
                  <a:srgbClr val="99FF99"/>
                </a:solidFill>
              </a:rPr>
              <a:t> </a:t>
            </a:r>
            <a:r>
              <a:rPr lang="en-GB" b="1" dirty="0" err="1" smtClean="0">
                <a:solidFill>
                  <a:srgbClr val="99FF99"/>
                </a:solidFill>
              </a:rPr>
              <a:t>σύμβολα</a:t>
            </a:r>
            <a:r>
              <a:rPr lang="en-GB" dirty="0" smtClean="0">
                <a:solidFill>
                  <a:srgbClr val="99FF99"/>
                </a:solidFill>
              </a:rPr>
              <a:t>:</a:t>
            </a:r>
            <a:endParaRPr lang="el-GR" dirty="0" smtClean="0">
              <a:solidFill>
                <a:srgbClr val="99FF99"/>
              </a:solidFill>
            </a:endParaRPr>
          </a:p>
          <a:p>
            <a:pPr marL="609600" indent="-609600" algn="ctr"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dirty="0" smtClean="0">
                <a:solidFill>
                  <a:srgbClr val="99FF99"/>
                </a:solidFill>
              </a:rPr>
              <a:t>δηλ.</a:t>
            </a:r>
            <a:r>
              <a:rPr lang="en-GB" dirty="0" smtClean="0">
                <a:solidFill>
                  <a:srgbClr val="99FF99"/>
                </a:solidFill>
              </a:rPr>
              <a:t> </a:t>
            </a:r>
            <a:r>
              <a:rPr lang="en-GB" b="1" dirty="0" err="1" smtClean="0">
                <a:solidFill>
                  <a:srgbClr val="99FF99"/>
                </a:solidFill>
              </a:rPr>
              <a:t>συσχετίσεις</a:t>
            </a:r>
            <a:r>
              <a:rPr lang="en-GB" b="1" dirty="0" smtClean="0">
                <a:solidFill>
                  <a:srgbClr val="99FF99"/>
                </a:solidFill>
              </a:rPr>
              <a:t> </a:t>
            </a:r>
            <a:r>
              <a:rPr lang="en-GB" b="1" dirty="0" err="1" smtClean="0">
                <a:solidFill>
                  <a:srgbClr val="99FF99"/>
                </a:solidFill>
              </a:rPr>
              <a:t>ήχου-νοήματος</a:t>
            </a:r>
            <a:endParaRPr lang="el-GR" b="1" dirty="0" smtClean="0">
              <a:solidFill>
                <a:srgbClr val="99FF99"/>
              </a:solidFill>
            </a:endParaRPr>
          </a:p>
          <a:p>
            <a:pPr marL="609600" indent="-609600" algn="ctr"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l-GR" b="1" dirty="0" smtClean="0">
              <a:solidFill>
                <a:schemeClr val="bg1"/>
              </a:solidFill>
            </a:endParaRPr>
          </a:p>
          <a:p>
            <a:pPr marL="609600" indent="-609600" algn="ctr"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b="1" dirty="0" smtClean="0">
                <a:solidFill>
                  <a:schemeClr val="bg1"/>
                </a:solidFill>
              </a:rPr>
              <a:t>3 διαστάσεις τους:</a:t>
            </a:r>
          </a:p>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b="1" u="sng" dirty="0" err="1" smtClean="0">
                <a:solidFill>
                  <a:srgbClr val="FFCC00"/>
                </a:solidFill>
              </a:rPr>
              <a:t>Αναφέρονται</a:t>
            </a:r>
            <a:r>
              <a:rPr lang="en-GB" b="1" u="sng" dirty="0" smtClean="0">
                <a:solidFill>
                  <a:srgbClr val="FFCC00"/>
                </a:solidFill>
              </a:rPr>
              <a:t> σ</a:t>
            </a:r>
            <a:r>
              <a:rPr lang="el-GR" b="1" u="sng" dirty="0" smtClean="0">
                <a:solidFill>
                  <a:srgbClr val="FFCC00"/>
                </a:solidFill>
              </a:rPr>
              <a:t>ε κάτι σ</a:t>
            </a:r>
            <a:r>
              <a:rPr lang="en-GB" b="1" u="sng" dirty="0" err="1" smtClean="0">
                <a:solidFill>
                  <a:srgbClr val="FFCC00"/>
                </a:solidFill>
              </a:rPr>
              <a:t>τον</a:t>
            </a:r>
            <a:r>
              <a:rPr lang="en-GB" b="1" u="sng" dirty="0" smtClean="0">
                <a:solidFill>
                  <a:srgbClr val="FFCC00"/>
                </a:solidFill>
              </a:rPr>
              <a:t> </a:t>
            </a:r>
            <a:r>
              <a:rPr lang="en-GB" b="1" u="sng" dirty="0" err="1" smtClean="0">
                <a:solidFill>
                  <a:srgbClr val="FFCC00"/>
                </a:solidFill>
              </a:rPr>
              <a:t>κόσμο</a:t>
            </a:r>
            <a:endParaRPr lang="el-GR" b="1" dirty="0" smtClean="0"/>
          </a:p>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b="1" u="sng" dirty="0" err="1" smtClean="0">
                <a:solidFill>
                  <a:srgbClr val="FFCC00"/>
                </a:solidFill>
              </a:rPr>
              <a:t>Συνιστούν</a:t>
            </a:r>
            <a:r>
              <a:rPr lang="en-GB" b="1" u="sng" dirty="0" smtClean="0">
                <a:solidFill>
                  <a:srgbClr val="FFCC00"/>
                </a:solidFill>
              </a:rPr>
              <a:t> </a:t>
            </a:r>
            <a:r>
              <a:rPr lang="en-GB" b="1" u="sng" dirty="0" err="1" smtClean="0">
                <a:solidFill>
                  <a:srgbClr val="FFCC00"/>
                </a:solidFill>
              </a:rPr>
              <a:t>έννοιες</a:t>
            </a:r>
            <a:endParaRPr lang="el-GR" b="1" dirty="0" smtClean="0">
              <a:solidFill>
                <a:srgbClr val="FFCC00"/>
              </a:solidFill>
            </a:endParaRPr>
          </a:p>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b="1" u="sng" dirty="0" smtClean="0">
                <a:solidFill>
                  <a:srgbClr val="FFCC00"/>
                </a:solidFill>
              </a:rPr>
              <a:t>Συνδέονται με άλλες έννοιες σε ένα ενιαίο σύστημα</a:t>
            </a:r>
            <a:r>
              <a:rPr lang="el-GR" b="1" dirty="0" smtClean="0">
                <a:solidFill>
                  <a:srgbClr val="FF0066"/>
                </a:solidFill>
              </a:rPr>
              <a:t> </a:t>
            </a:r>
            <a:r>
              <a:rPr lang="en-GB" b="1" dirty="0" smtClean="0"/>
              <a:t> </a:t>
            </a:r>
          </a:p>
          <a:p>
            <a:pPr marL="609600" indent="-609600"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GB" sz="2300"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CD38568C-A42B-4622-831E-A0A241BE96E1}"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7</a:t>
            </a:fld>
            <a:endParaRPr lang="en-GB" altLang="el-GR" sz="1200" smtClean="0">
              <a:latin typeface="Arial" panose="020B0604020202020204" pitchFamily="34" charset="0"/>
            </a:endParaRPr>
          </a:p>
        </p:txBody>
      </p:sp>
      <p:sp>
        <p:nvSpPr>
          <p:cNvPr id="7169" name="Rectangle 1"/>
          <p:cNvSpPr>
            <a:spLocks noGrp="1" noChangeArrowheads="1"/>
          </p:cNvSpPr>
          <p:nvPr>
            <p:ph type="title"/>
          </p:nvPr>
        </p:nvSpPr>
        <p:spPr>
          <a:xfrm>
            <a:off x="457200" y="0"/>
            <a:ext cx="8229600" cy="765175"/>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l-GR" sz="3200" dirty="0" smtClean="0">
                <a:solidFill>
                  <a:srgbClr val="FFCC00"/>
                </a:solidFill>
              </a:rPr>
              <a:t/>
            </a:r>
            <a:br>
              <a:rPr lang="el-GR" sz="3200" dirty="0" smtClean="0">
                <a:solidFill>
                  <a:srgbClr val="FFCC00"/>
                </a:solidFill>
              </a:rPr>
            </a:br>
            <a:r>
              <a:rPr lang="el-GR" sz="3200" dirty="0" smtClean="0">
                <a:solidFill>
                  <a:srgbClr val="FFCC00"/>
                </a:solidFill>
              </a:rPr>
              <a:t>Πιο αναλυτικά, οι λέξεις</a:t>
            </a:r>
            <a:r>
              <a:rPr lang="en-GB" sz="3200" dirty="0" smtClean="0">
                <a:solidFill>
                  <a:srgbClr val="FFCC00"/>
                </a:solidFill>
              </a:rPr>
              <a:t/>
            </a:r>
            <a:br>
              <a:rPr lang="en-GB" sz="3200" dirty="0" smtClean="0">
                <a:solidFill>
                  <a:srgbClr val="FFCC00"/>
                </a:solidFill>
              </a:rPr>
            </a:br>
            <a:endParaRPr lang="en-GB" sz="3200" dirty="0" smtClean="0">
              <a:solidFill>
                <a:srgbClr val="FFCC00"/>
              </a:solidFill>
            </a:endParaRPr>
          </a:p>
        </p:txBody>
      </p:sp>
      <p:sp>
        <p:nvSpPr>
          <p:cNvPr id="2" name="Rectangle 2"/>
          <p:cNvSpPr>
            <a:spLocks noGrp="1" noChangeArrowheads="1"/>
          </p:cNvSpPr>
          <p:nvPr>
            <p:ph type="body" idx="1"/>
          </p:nvPr>
        </p:nvSpPr>
        <p:spPr>
          <a:xfrm>
            <a:off x="0" y="620713"/>
            <a:ext cx="9144000" cy="6237287"/>
          </a:xfrm>
        </p:spPr>
        <p:txBody>
          <a:bodyPr/>
          <a:lstStyle/>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sz="3000" b="1" u="sng" dirty="0" err="1" smtClean="0">
                <a:solidFill>
                  <a:srgbClr val="FFCC00"/>
                </a:solidFill>
              </a:rPr>
              <a:t>Αναφέρονται</a:t>
            </a:r>
            <a:r>
              <a:rPr lang="en-GB" sz="3000" b="1" u="sng" dirty="0" smtClean="0">
                <a:solidFill>
                  <a:srgbClr val="FFCC00"/>
                </a:solidFill>
              </a:rPr>
              <a:t> </a:t>
            </a:r>
            <a:r>
              <a:rPr lang="el-GR" sz="3000" b="1" u="sng" dirty="0" smtClean="0">
                <a:solidFill>
                  <a:srgbClr val="FFCC00"/>
                </a:solidFill>
              </a:rPr>
              <a:t>ή δείχνουν κάτι </a:t>
            </a:r>
            <a:r>
              <a:rPr lang="en-GB" sz="3000" b="1" u="sng" dirty="0" err="1" smtClean="0">
                <a:solidFill>
                  <a:srgbClr val="FFCC00"/>
                </a:solidFill>
              </a:rPr>
              <a:t>στον</a:t>
            </a:r>
            <a:r>
              <a:rPr lang="en-GB" sz="3000" b="1" u="sng" dirty="0" smtClean="0">
                <a:solidFill>
                  <a:srgbClr val="FFCC00"/>
                </a:solidFill>
              </a:rPr>
              <a:t> </a:t>
            </a:r>
            <a:r>
              <a:rPr lang="en-GB" sz="3000" b="1" u="sng" dirty="0" err="1" smtClean="0">
                <a:solidFill>
                  <a:srgbClr val="FFCC00"/>
                </a:solidFill>
              </a:rPr>
              <a:t>κόσμο</a:t>
            </a:r>
            <a:r>
              <a:rPr lang="en-GB" sz="3000" b="1" u="sng" dirty="0" smtClean="0">
                <a:solidFill>
                  <a:srgbClr val="FFCC00"/>
                </a:solidFill>
              </a:rPr>
              <a:t>:</a:t>
            </a:r>
            <a:r>
              <a:rPr lang="en-GB" sz="3000" b="1" u="sng" dirty="0" smtClean="0">
                <a:solidFill>
                  <a:srgbClr val="99FF99"/>
                </a:solidFill>
              </a:rPr>
              <a:t> </a:t>
            </a:r>
            <a:r>
              <a:rPr lang="en-GB" sz="2800" b="1" dirty="0" smtClean="0"/>
              <a:t>(</a:t>
            </a:r>
            <a:r>
              <a:rPr lang="en-GB" sz="2800" b="1" dirty="0" err="1" smtClean="0"/>
              <a:t>π.χ</a:t>
            </a:r>
            <a:r>
              <a:rPr lang="en-GB" sz="2800" b="1" dirty="0" smtClean="0"/>
              <a:t>. </a:t>
            </a:r>
            <a:r>
              <a:rPr lang="en-GB" sz="2800" b="1" dirty="0" err="1" smtClean="0"/>
              <a:t>μια</a:t>
            </a:r>
            <a:r>
              <a:rPr lang="en-GB" sz="2800" b="1" dirty="0" smtClean="0"/>
              <a:t> </a:t>
            </a:r>
            <a:r>
              <a:rPr lang="en-GB" sz="2800" b="1" dirty="0" err="1" smtClean="0"/>
              <a:t>συγκεκριμένη</a:t>
            </a:r>
            <a:r>
              <a:rPr lang="en-GB" sz="2800" b="1" dirty="0" smtClean="0"/>
              <a:t> </a:t>
            </a:r>
            <a:r>
              <a:rPr lang="en-GB" sz="2800" b="1" dirty="0" err="1" smtClean="0"/>
              <a:t>μπάλα</a:t>
            </a:r>
            <a:r>
              <a:rPr lang="en-GB" sz="2800" b="1" dirty="0" smtClean="0"/>
              <a:t> ή </a:t>
            </a:r>
            <a:r>
              <a:rPr lang="en-GB" sz="2800" b="1" dirty="0" err="1" smtClean="0"/>
              <a:t>κίνηση</a:t>
            </a:r>
            <a:r>
              <a:rPr lang="el-GR" sz="2800" b="1" dirty="0" smtClean="0"/>
              <a:t>)</a:t>
            </a:r>
            <a:r>
              <a:rPr lang="en-GB" sz="2800" b="1" dirty="0" smtClean="0"/>
              <a:t>. </a:t>
            </a:r>
            <a:endParaRPr lang="el-GR" sz="2800" b="1" dirty="0" smtClean="0"/>
          </a:p>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sz="3000" b="1" u="sng" dirty="0" err="1" smtClean="0">
                <a:solidFill>
                  <a:srgbClr val="FFCC00"/>
                </a:solidFill>
              </a:rPr>
              <a:t>Συνιστούν</a:t>
            </a:r>
            <a:r>
              <a:rPr lang="en-GB" sz="3000" b="1" u="sng" dirty="0" smtClean="0">
                <a:solidFill>
                  <a:srgbClr val="FFCC00"/>
                </a:solidFill>
              </a:rPr>
              <a:t> </a:t>
            </a:r>
            <a:r>
              <a:rPr lang="en-GB" sz="3000" b="1" u="sng" dirty="0" err="1" smtClean="0">
                <a:solidFill>
                  <a:srgbClr val="FFCC00"/>
                </a:solidFill>
              </a:rPr>
              <a:t>έννοιες</a:t>
            </a:r>
            <a:r>
              <a:rPr lang="en-GB" sz="3000" b="1" dirty="0" smtClean="0">
                <a:solidFill>
                  <a:srgbClr val="FFCC00"/>
                </a:solidFill>
              </a:rPr>
              <a:t>,</a:t>
            </a:r>
            <a:r>
              <a:rPr lang="en-GB" sz="3000" b="1" dirty="0" smtClean="0"/>
              <a:t> </a:t>
            </a:r>
            <a:r>
              <a:rPr lang="en-GB" sz="2800" b="1" dirty="0" err="1" smtClean="0"/>
              <a:t>δηλ</a:t>
            </a:r>
            <a:r>
              <a:rPr lang="en-GB" sz="2800" b="1" dirty="0" smtClean="0"/>
              <a:t>. </a:t>
            </a:r>
            <a:r>
              <a:rPr lang="en-GB" sz="2800" b="1" dirty="0" err="1" smtClean="0"/>
              <a:t>δεν</a:t>
            </a:r>
            <a:r>
              <a:rPr lang="en-GB" sz="2800" b="1" dirty="0" smtClean="0"/>
              <a:t> </a:t>
            </a:r>
            <a:r>
              <a:rPr lang="en-GB" sz="2800" b="1" dirty="0" err="1" smtClean="0"/>
              <a:t>αναφέρονται</a:t>
            </a:r>
            <a:r>
              <a:rPr lang="en-GB" sz="2800" b="1" dirty="0" smtClean="0"/>
              <a:t> </a:t>
            </a:r>
            <a:r>
              <a:rPr lang="en-GB" sz="2800" b="1" dirty="0" err="1" smtClean="0"/>
              <a:t>σε</a:t>
            </a:r>
            <a:r>
              <a:rPr lang="en-GB" sz="2800" b="1" dirty="0" smtClean="0"/>
              <a:t> </a:t>
            </a:r>
            <a:r>
              <a:rPr lang="en-GB" sz="2800" b="1" dirty="0" err="1" smtClean="0"/>
              <a:t>ένα</a:t>
            </a:r>
            <a:r>
              <a:rPr lang="en-GB" sz="2800" b="1" dirty="0" smtClean="0"/>
              <a:t> </a:t>
            </a:r>
            <a:r>
              <a:rPr lang="en-GB" sz="2800" b="1" dirty="0" err="1" smtClean="0"/>
              <a:t>μόνο</a:t>
            </a:r>
            <a:r>
              <a:rPr lang="en-GB" sz="2800" b="1" dirty="0" smtClean="0"/>
              <a:t>   </a:t>
            </a:r>
            <a:r>
              <a:rPr lang="en-GB" sz="2800" b="1" dirty="0" err="1" smtClean="0"/>
              <a:t>φαινόμενο</a:t>
            </a:r>
            <a:r>
              <a:rPr lang="en-GB" sz="2800" b="1" dirty="0" smtClean="0"/>
              <a:t> </a:t>
            </a:r>
            <a:r>
              <a:rPr lang="en-GB" sz="2800" b="1" dirty="0" err="1" smtClean="0"/>
              <a:t>αλλά</a:t>
            </a:r>
            <a:r>
              <a:rPr lang="en-GB" sz="2800" b="1" dirty="0" smtClean="0"/>
              <a:t> </a:t>
            </a:r>
            <a:r>
              <a:rPr lang="el-GR" sz="2800" b="1" dirty="0" smtClean="0"/>
              <a:t>σ</a:t>
            </a:r>
            <a:r>
              <a:rPr lang="en-GB" sz="2800" b="1" dirty="0" err="1" smtClean="0"/>
              <a:t>τη</a:t>
            </a:r>
            <a:r>
              <a:rPr lang="en-GB" sz="2800" b="1" dirty="0" smtClean="0"/>
              <a:t> </a:t>
            </a:r>
            <a:r>
              <a:rPr lang="en-GB" sz="2800" b="1" dirty="0" err="1" smtClean="0"/>
              <a:t>σχέση</a:t>
            </a:r>
            <a:r>
              <a:rPr lang="en-GB" sz="2800" b="1" dirty="0" smtClean="0"/>
              <a:t> </a:t>
            </a:r>
            <a:r>
              <a:rPr lang="en-GB" sz="2800" b="1" dirty="0" err="1" smtClean="0"/>
              <a:t>του</a:t>
            </a:r>
            <a:r>
              <a:rPr lang="en-GB" sz="2800" b="1" dirty="0" smtClean="0"/>
              <a:t> </a:t>
            </a:r>
            <a:r>
              <a:rPr lang="en-GB" sz="2800" b="1" dirty="0" err="1" smtClean="0"/>
              <a:t>με</a:t>
            </a:r>
            <a:r>
              <a:rPr lang="en-GB" sz="2800" b="1" dirty="0" smtClean="0"/>
              <a:t> </a:t>
            </a:r>
            <a:r>
              <a:rPr lang="en-GB" sz="2800" b="1" dirty="0" err="1" smtClean="0"/>
              <a:t>άλλα</a:t>
            </a:r>
            <a:r>
              <a:rPr lang="el-GR" sz="2800" b="1" dirty="0" smtClean="0"/>
              <a:t>, ειδικότερα σε μια ομοιότητα με άλλα</a:t>
            </a:r>
            <a:r>
              <a:rPr lang="en-GB" sz="2800" b="1" dirty="0" smtClean="0"/>
              <a:t>. </a:t>
            </a:r>
            <a:r>
              <a:rPr lang="el-GR" sz="2800" b="1" dirty="0" smtClean="0"/>
              <a:t>Π.χ. </a:t>
            </a:r>
            <a:r>
              <a:rPr lang="en-GB" sz="2800" b="1" dirty="0" smtClean="0"/>
              <a:t>«</a:t>
            </a:r>
            <a:r>
              <a:rPr lang="en-GB" sz="2800" b="1" dirty="0" err="1" smtClean="0"/>
              <a:t>μπάλα</a:t>
            </a:r>
            <a:r>
              <a:rPr lang="en-GB" sz="2800" b="1" dirty="0" smtClean="0"/>
              <a:t>»  </a:t>
            </a:r>
            <a:r>
              <a:rPr lang="el-GR" sz="2800" b="1" dirty="0" smtClean="0"/>
              <a:t>= </a:t>
            </a:r>
            <a:r>
              <a:rPr lang="en-GB" sz="2800" b="1" u="sng" dirty="0" err="1" smtClean="0"/>
              <a:t>γενίκευση</a:t>
            </a:r>
            <a:r>
              <a:rPr lang="en-GB" sz="2800" b="1" u="sng" dirty="0" smtClean="0"/>
              <a:t> ή </a:t>
            </a:r>
            <a:r>
              <a:rPr lang="en-GB" sz="2800" b="1" u="sng" dirty="0" err="1" smtClean="0"/>
              <a:t>αφηρημένη</a:t>
            </a:r>
            <a:r>
              <a:rPr lang="en-GB" sz="2800" b="1" u="sng" dirty="0" smtClean="0"/>
              <a:t> </a:t>
            </a:r>
            <a:r>
              <a:rPr lang="en-GB" sz="2800" b="1" u="sng" dirty="0" err="1" smtClean="0"/>
              <a:t>κατηγοριοποίηση</a:t>
            </a:r>
            <a:r>
              <a:rPr lang="en-GB" sz="2800" b="1" u="sng" dirty="0" smtClean="0"/>
              <a:t> </a:t>
            </a:r>
            <a:r>
              <a:rPr lang="en-GB" sz="2800" b="1" u="sng" dirty="0" err="1" smtClean="0"/>
              <a:t>που</a:t>
            </a:r>
            <a:r>
              <a:rPr lang="en-GB" sz="2800" b="1" dirty="0" smtClean="0"/>
              <a:t> </a:t>
            </a:r>
            <a:r>
              <a:rPr lang="en-GB" sz="2800" b="1" dirty="0" err="1" smtClean="0"/>
              <a:t>εμφανίζει</a:t>
            </a:r>
            <a:r>
              <a:rPr lang="en-GB" sz="2800" b="1" dirty="0" smtClean="0"/>
              <a:t> </a:t>
            </a:r>
            <a:r>
              <a:rPr lang="en-GB" sz="2800" b="1" dirty="0" err="1" smtClean="0"/>
              <a:t>ως</a:t>
            </a:r>
            <a:r>
              <a:rPr lang="en-GB" sz="2800" b="1" dirty="0" smtClean="0"/>
              <a:t> </a:t>
            </a:r>
            <a:r>
              <a:rPr lang="en-GB" sz="2800" b="1" dirty="0" err="1" smtClean="0"/>
              <a:t>ίδια</a:t>
            </a:r>
            <a:r>
              <a:rPr lang="en-GB" sz="2800" b="1" dirty="0" smtClean="0"/>
              <a:t> </a:t>
            </a:r>
            <a:r>
              <a:rPr lang="en-GB" sz="2800" b="1" dirty="0" err="1" smtClean="0"/>
              <a:t>άπειρο</a:t>
            </a:r>
            <a:r>
              <a:rPr lang="en-GB" sz="2800" b="1" dirty="0" smtClean="0"/>
              <a:t> </a:t>
            </a:r>
            <a:r>
              <a:rPr lang="en-GB" sz="2800" b="1" dirty="0" err="1" smtClean="0"/>
              <a:t>αριθμό</a:t>
            </a:r>
            <a:r>
              <a:rPr lang="en-GB" sz="2800" b="1" dirty="0" smtClean="0"/>
              <a:t> </a:t>
            </a:r>
            <a:r>
              <a:rPr lang="en-GB" sz="2800" b="1" dirty="0" err="1" smtClean="0"/>
              <a:t>συγκεκριμένων</a:t>
            </a:r>
            <a:r>
              <a:rPr lang="en-GB" sz="2800" b="1" dirty="0" smtClean="0"/>
              <a:t> </a:t>
            </a:r>
            <a:r>
              <a:rPr lang="en-GB" sz="2800" b="1" dirty="0" err="1" smtClean="0"/>
              <a:t>αντικειμένων</a:t>
            </a:r>
            <a:r>
              <a:rPr lang="en-GB" sz="2800" b="1" dirty="0" smtClean="0"/>
              <a:t> (</a:t>
            </a:r>
            <a:r>
              <a:rPr lang="en-GB" sz="2800" b="1" dirty="0" err="1" smtClean="0"/>
              <a:t>ανεξάρτητα</a:t>
            </a:r>
            <a:r>
              <a:rPr lang="en-GB" sz="2800" b="1" dirty="0" smtClean="0"/>
              <a:t> </a:t>
            </a:r>
            <a:r>
              <a:rPr lang="el-GR" sz="2800" b="1" dirty="0" smtClean="0"/>
              <a:t>π.χ. </a:t>
            </a:r>
            <a:r>
              <a:rPr lang="en-GB" sz="2800" b="1" dirty="0" err="1" smtClean="0"/>
              <a:t>από</a:t>
            </a:r>
            <a:r>
              <a:rPr lang="en-GB" sz="2800" b="1" dirty="0" smtClean="0"/>
              <a:t> </a:t>
            </a:r>
            <a:r>
              <a:rPr lang="en-GB" sz="2800" b="1" dirty="0" err="1" smtClean="0"/>
              <a:t>χρώμα</a:t>
            </a:r>
            <a:r>
              <a:rPr lang="en-GB" sz="2800" b="1" dirty="0" smtClean="0"/>
              <a:t>, </a:t>
            </a:r>
            <a:r>
              <a:rPr lang="en-GB" sz="2800" b="1" dirty="0" err="1" smtClean="0"/>
              <a:t>μέγεθος</a:t>
            </a:r>
            <a:r>
              <a:rPr lang="en-GB" sz="2800" b="1" dirty="0" smtClean="0"/>
              <a:t>, </a:t>
            </a:r>
            <a:r>
              <a:rPr lang="en-GB" sz="2800" b="1" dirty="0" err="1" smtClean="0"/>
              <a:t>υφή</a:t>
            </a:r>
            <a:r>
              <a:rPr lang="en-GB" sz="2800" b="1" dirty="0" smtClean="0"/>
              <a:t>). </a:t>
            </a:r>
            <a:r>
              <a:rPr lang="en-GB" sz="2800" b="1" dirty="0" err="1" smtClean="0"/>
              <a:t>Οι</a:t>
            </a:r>
            <a:r>
              <a:rPr lang="en-GB" sz="2800" b="1" dirty="0" smtClean="0"/>
              <a:t> </a:t>
            </a:r>
            <a:r>
              <a:rPr lang="en-GB" sz="2800" b="1" dirty="0" err="1" smtClean="0"/>
              <a:t>λέξεις</a:t>
            </a:r>
            <a:r>
              <a:rPr lang="en-GB" sz="2800" b="1" dirty="0" smtClean="0"/>
              <a:t> </a:t>
            </a:r>
            <a:r>
              <a:rPr lang="en-GB" sz="2800" b="1" dirty="0" err="1" smtClean="0"/>
              <a:t>δεν</a:t>
            </a:r>
            <a:r>
              <a:rPr lang="en-GB" sz="2800" b="1" dirty="0" smtClean="0"/>
              <a:t> </a:t>
            </a:r>
            <a:r>
              <a:rPr lang="en-GB" sz="2800" b="1" dirty="0" err="1" smtClean="0"/>
              <a:t>δείχνουν</a:t>
            </a:r>
            <a:r>
              <a:rPr lang="en-GB" sz="2800" b="1" dirty="0" smtClean="0"/>
              <a:t> </a:t>
            </a:r>
            <a:r>
              <a:rPr lang="en-GB" sz="2800" b="1" dirty="0" err="1" smtClean="0"/>
              <a:t>απλώς</a:t>
            </a:r>
            <a:r>
              <a:rPr lang="en-GB" sz="2800" b="1" dirty="0" smtClean="0"/>
              <a:t> </a:t>
            </a:r>
            <a:r>
              <a:rPr lang="en-GB" sz="2800" b="1" dirty="0" err="1" smtClean="0"/>
              <a:t>φαινόμενα</a:t>
            </a:r>
            <a:r>
              <a:rPr lang="en-GB" sz="2800" b="1" dirty="0" smtClean="0"/>
              <a:t> </a:t>
            </a:r>
            <a:r>
              <a:rPr lang="en-GB" sz="2800" b="1" dirty="0" err="1" smtClean="0"/>
              <a:t>αλλά</a:t>
            </a:r>
            <a:r>
              <a:rPr lang="en-GB" sz="2800" b="1" dirty="0" smtClean="0"/>
              <a:t> </a:t>
            </a:r>
            <a:r>
              <a:rPr lang="en-GB" sz="2800" b="1" dirty="0" err="1" smtClean="0"/>
              <a:t>τα</a:t>
            </a:r>
            <a:r>
              <a:rPr lang="en-GB" sz="2800" b="1" dirty="0" smtClean="0"/>
              <a:t> </a:t>
            </a:r>
            <a:r>
              <a:rPr lang="en-GB" sz="2800" b="1" dirty="0" err="1" smtClean="0"/>
              <a:t>κατηγοριοποιούν</a:t>
            </a:r>
            <a:r>
              <a:rPr lang="en-GB" sz="2800" b="1" dirty="0" smtClean="0"/>
              <a:t>. </a:t>
            </a:r>
            <a:r>
              <a:rPr lang="en-GB" sz="3000" b="1" dirty="0" smtClean="0"/>
              <a:t>  </a:t>
            </a:r>
            <a:endParaRPr lang="el-GR" sz="3000" b="1" dirty="0" smtClean="0"/>
          </a:p>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l-GR" sz="2800" b="1" u="sng" dirty="0" smtClean="0">
                <a:solidFill>
                  <a:srgbClr val="FFCC00"/>
                </a:solidFill>
              </a:rPr>
              <a:t>Συνδέονται με άλλες έννοιες σε ένα σύστημα</a:t>
            </a:r>
            <a:r>
              <a:rPr lang="el-GR" sz="2800" b="1" dirty="0" smtClean="0">
                <a:solidFill>
                  <a:schemeClr val="bg1"/>
                </a:solidFill>
              </a:rPr>
              <a:t>, π.χ. Οργανώνονται σε οικογένειες λέξεων όπως αυτές για τα ζώα ή η συγκεκριμένη έννοια που υποδηλώνουν εξαρτάται από ποιες άλλες έννοιες έχει μια γλώσσα</a:t>
            </a:r>
            <a:r>
              <a:rPr lang="el-GR" sz="2800" b="1" dirty="0" smtClean="0">
                <a:solidFill>
                  <a:srgbClr val="FF0066"/>
                </a:solidFill>
              </a:rPr>
              <a:t> </a:t>
            </a:r>
            <a:r>
              <a:rPr lang="el-GR" sz="2800" b="1" dirty="0" smtClean="0"/>
              <a:t>(π.χ. </a:t>
            </a:r>
            <a:r>
              <a:rPr lang="el-GR" sz="2700" b="1" i="1" dirty="0" smtClean="0"/>
              <a:t>ρολόι</a:t>
            </a:r>
            <a:r>
              <a:rPr lang="el-GR" sz="2700" b="1" dirty="0" smtClean="0"/>
              <a:t> και </a:t>
            </a:r>
            <a:r>
              <a:rPr lang="en-US" sz="2700" b="1" i="1" dirty="0" smtClean="0"/>
              <a:t>watch</a:t>
            </a:r>
            <a:r>
              <a:rPr lang="en-US" sz="2700" b="1" dirty="0" smtClean="0"/>
              <a:t> </a:t>
            </a:r>
            <a:r>
              <a:rPr lang="el-GR" sz="2700" b="1" dirty="0" smtClean="0"/>
              <a:t>έχουν άλλη σημασία, γιατί στα αγγλικά υπάρχει και το </a:t>
            </a:r>
            <a:r>
              <a:rPr lang="en-US" sz="2700" b="1" i="1" dirty="0" smtClean="0"/>
              <a:t>clock</a:t>
            </a:r>
            <a:r>
              <a:rPr lang="en-US" sz="2700" b="1" dirty="0" smtClean="0"/>
              <a:t>)</a:t>
            </a:r>
            <a:endParaRPr lang="el-GR" sz="2700" b="1" dirty="0" smtClean="0"/>
          </a:p>
          <a:p>
            <a:pPr marL="363538" indent="-363538" eaLnBrk="1" hangingPunct="1">
              <a:lnSpc>
                <a:spcPct val="90000"/>
              </a:lnSpc>
              <a:spcBef>
                <a:spcPts val="575"/>
              </a:spcBef>
              <a:buFont typeface="Wingdings" pitchFamily="2" charset="2"/>
              <a:buAutoNum type="arabicPeriod"/>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l-GR" sz="3000" b="1" dirty="0" smtClean="0"/>
          </a:p>
          <a:p>
            <a:pPr marL="609600" indent="-609600"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GB" sz="3000" b="1" dirty="0" smtClean="0"/>
              <a:t> </a:t>
            </a:r>
          </a:p>
          <a:p>
            <a:pPr marL="609600" indent="-609600" eaLnBrk="1" hangingPunct="1">
              <a:lnSpc>
                <a:spcPct val="90000"/>
              </a:lnSpc>
              <a:spcBef>
                <a:spcPts val="575"/>
              </a:spcBef>
              <a:buFont typeface="Wingdings" pitchFamily="2" charset="2"/>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GB" sz="3000"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3D401936-6A5B-4217-983A-51DE4FA28498}"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8</a:t>
            </a:fld>
            <a:endParaRPr lang="en-GB" altLang="el-GR" sz="1200" smtClean="0">
              <a:latin typeface="Arial" panose="020B0604020202020204" pitchFamily="34" charset="0"/>
            </a:endParaRPr>
          </a:p>
        </p:txBody>
      </p:sp>
      <p:sp>
        <p:nvSpPr>
          <p:cNvPr id="8193" name="Rectangle 1"/>
          <p:cNvSpPr>
            <a:spLocks noGrp="1" noChangeArrowheads="1"/>
          </p:cNvSpPr>
          <p:nvPr>
            <p:ph type="title"/>
          </p:nvPr>
        </p:nvSpPr>
        <p:spPr>
          <a:xfrm>
            <a:off x="685800" y="-92075"/>
            <a:ext cx="7772400" cy="712788"/>
          </a:xfrm>
        </p:spPr>
        <p:txBody>
          <a:bodyPr/>
          <a:lstStyle/>
          <a:p>
            <a:pPr eaLnBrk="1" hangingPunct="1">
              <a:lnSpc>
                <a:spcPct val="100000"/>
              </a:lnSpc>
              <a:buFont typeface="Garamond"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2800" dirty="0" smtClean="0"/>
              <a:t/>
            </a:r>
            <a:br>
              <a:rPr lang="en-GB" sz="2800" dirty="0" smtClean="0"/>
            </a:br>
            <a:r>
              <a:rPr lang="en-GB" sz="3200" dirty="0" smtClean="0">
                <a:solidFill>
                  <a:srgbClr val="FFCC00"/>
                </a:solidFill>
              </a:rPr>
              <a:t>ΕΝΝΟΙΕΣ</a:t>
            </a:r>
          </a:p>
        </p:txBody>
      </p:sp>
      <p:sp>
        <p:nvSpPr>
          <p:cNvPr id="39940" name="Rectangle 2"/>
          <p:cNvSpPr>
            <a:spLocks noChangeArrowheads="1"/>
          </p:cNvSpPr>
          <p:nvPr/>
        </p:nvSpPr>
        <p:spPr bwMode="auto">
          <a:xfrm>
            <a:off x="0" y="838200"/>
            <a:ext cx="9144000" cy="1571625"/>
          </a:xfrm>
          <a:prstGeom prst="rect">
            <a:avLst/>
          </a:prstGeom>
          <a:noFill/>
          <a:ln w="9360">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Georgia" panose="02040502050405020303" pitchFamily="18" charset="0"/>
              <a:buNone/>
            </a:pPr>
            <a:r>
              <a:rPr lang="en-GB" altLang="el-GR" sz="2400" b="1">
                <a:latin typeface="Georgia" panose="02040502050405020303" pitchFamily="18" charset="0"/>
              </a:rPr>
              <a:t>Κάθε φαινόμενο (γεγονός, κατάσταση, αντικείμενο) </a:t>
            </a:r>
          </a:p>
          <a:p>
            <a:pPr algn="ctr" eaLnBrk="1" hangingPunct="1">
              <a:lnSpc>
                <a:spcPct val="100000"/>
              </a:lnSpc>
              <a:spcBef>
                <a:spcPct val="0"/>
              </a:spcBef>
              <a:buClr>
                <a:srgbClr val="FFFFFF"/>
              </a:buClr>
              <a:buSzPct val="100000"/>
              <a:buFont typeface="Georgia" panose="02040502050405020303" pitchFamily="18" charset="0"/>
              <a:buNone/>
            </a:pPr>
            <a:r>
              <a:rPr lang="en-GB" altLang="el-GR" sz="2400" b="1">
                <a:latin typeface="Georgia" panose="02040502050405020303" pitchFamily="18" charset="0"/>
              </a:rPr>
              <a:t>είναι ΜΟΝΑΔΙΚΟ, δηλ.</a:t>
            </a:r>
          </a:p>
          <a:p>
            <a:pPr algn="ctr" eaLnBrk="1" hangingPunct="1">
              <a:lnSpc>
                <a:spcPct val="100000"/>
              </a:lnSpc>
              <a:spcBef>
                <a:spcPct val="0"/>
              </a:spcBef>
              <a:buClr>
                <a:srgbClr val="FFFFFF"/>
              </a:buClr>
              <a:buSzPct val="100000"/>
              <a:buFont typeface="Georgia" panose="02040502050405020303" pitchFamily="18" charset="0"/>
              <a:buNone/>
            </a:pPr>
            <a:r>
              <a:rPr lang="el-GR" altLang="el-GR" sz="2400" b="1">
                <a:latin typeface="Georgia" panose="02040502050405020303" pitchFamily="18" charset="0"/>
              </a:rPr>
              <a:t>Διαφέρει λίγο έστω από άλλα</a:t>
            </a:r>
            <a:endParaRPr lang="en-GB" altLang="el-GR" sz="2400" b="1">
              <a:latin typeface="Georgia" panose="02040502050405020303" pitchFamily="18" charset="0"/>
            </a:endParaRPr>
          </a:p>
          <a:p>
            <a:pPr algn="ctr" eaLnBrk="1" hangingPunct="1">
              <a:lnSpc>
                <a:spcPct val="100000"/>
              </a:lnSpc>
              <a:spcBef>
                <a:spcPct val="0"/>
              </a:spcBef>
              <a:buClr>
                <a:srgbClr val="FFFFFF"/>
              </a:buClr>
              <a:buSzPct val="100000"/>
              <a:buFont typeface="Georgia" panose="02040502050405020303" pitchFamily="18" charset="0"/>
              <a:buNone/>
            </a:pPr>
            <a:r>
              <a:rPr lang="el-GR" altLang="el-GR" sz="2400" b="1">
                <a:latin typeface="Georgia" panose="02040502050405020303" pitchFamily="18" charset="0"/>
              </a:rPr>
              <a:t>(</a:t>
            </a:r>
            <a:r>
              <a:rPr lang="en-GB" altLang="el-GR" sz="2400" b="1">
                <a:latin typeface="Georgia" panose="02040502050405020303" pitchFamily="18" charset="0"/>
              </a:rPr>
              <a:t>ακόμη και απλά αντικείμενα όπως μολύβια, μπάλες</a:t>
            </a:r>
            <a:r>
              <a:rPr lang="el-GR" altLang="el-GR" sz="2400" b="1">
                <a:latin typeface="Georgia" panose="02040502050405020303" pitchFamily="18" charset="0"/>
              </a:rPr>
              <a:t>…)</a:t>
            </a:r>
            <a:endParaRPr lang="en-GB" altLang="el-GR" sz="2400" b="1">
              <a:latin typeface="Georgia" panose="02040502050405020303" pitchFamily="18" charset="0"/>
            </a:endParaRPr>
          </a:p>
        </p:txBody>
      </p:sp>
      <p:sp>
        <p:nvSpPr>
          <p:cNvPr id="39941" name="AutoShape 3"/>
          <p:cNvSpPr>
            <a:spLocks noChangeArrowheads="1"/>
          </p:cNvSpPr>
          <p:nvPr/>
        </p:nvSpPr>
        <p:spPr bwMode="auto">
          <a:xfrm>
            <a:off x="4429125" y="2357438"/>
            <a:ext cx="304800" cy="381000"/>
          </a:xfrm>
          <a:prstGeom prst="downArrow">
            <a:avLst>
              <a:gd name="adj1" fmla="val 50000"/>
              <a:gd name="adj2" fmla="val 31250"/>
            </a:avLst>
          </a:prstGeom>
          <a:solidFill>
            <a:srgbClr val="DDDDDD"/>
          </a:solidFill>
          <a:ln w="9360">
            <a:solidFill>
              <a:srgbClr val="003399"/>
            </a:solidFill>
            <a:miter lim="800000"/>
            <a:headEnd/>
            <a:tailEnd/>
          </a:ln>
        </p:spPr>
        <p:txBody>
          <a:bodyPr wrap="none" anchor="ctr"/>
          <a:lstStyle>
            <a:lvl1pPr>
              <a:lnSpc>
                <a:spcPct val="98000"/>
              </a:lnSpc>
              <a:spcBef>
                <a:spcPts val="800"/>
              </a:spcBef>
              <a:buClr>
                <a:srgbClr val="FFCC00"/>
              </a:buClr>
              <a:buSzPct val="70000"/>
              <a:buFont typeface="Wingdings" panose="05000000000000000000" pitchFamily="2" charset="2"/>
              <a:buChar char=""/>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9pPr>
          </a:lstStyle>
          <a:p>
            <a:pPr algn="ctr" eaLnBrk="1" hangingPunct="1">
              <a:lnSpc>
                <a:spcPct val="96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9942" name="Rectangle 4"/>
          <p:cNvSpPr>
            <a:spLocks noChangeArrowheads="1"/>
          </p:cNvSpPr>
          <p:nvPr/>
        </p:nvSpPr>
        <p:spPr bwMode="auto">
          <a:xfrm>
            <a:off x="0" y="2708275"/>
            <a:ext cx="9144000" cy="2309813"/>
          </a:xfrm>
          <a:prstGeom prst="rect">
            <a:avLst/>
          </a:prstGeom>
          <a:noFill/>
          <a:ln w="9360">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Georgia" panose="02040502050405020303" pitchFamily="18" charset="0"/>
              <a:buNone/>
            </a:pPr>
            <a:r>
              <a:rPr lang="el-GR" altLang="el-GR" sz="2400" b="1">
                <a:latin typeface="Georgia" panose="02040502050405020303" pitchFamily="18" charset="0"/>
              </a:rPr>
              <a:t>Δ</a:t>
            </a:r>
            <a:r>
              <a:rPr lang="en-GB" altLang="el-GR" sz="2400" b="1">
                <a:latin typeface="Georgia" panose="02040502050405020303" pitchFamily="18" charset="0"/>
              </a:rPr>
              <a:t>εν επεξεργ</a:t>
            </a:r>
            <a:r>
              <a:rPr lang="el-GR" altLang="el-GR" sz="2400" b="1">
                <a:latin typeface="Georgia" panose="02040502050405020303" pitchFamily="18" charset="0"/>
              </a:rPr>
              <a:t>αζόμαστε </a:t>
            </a:r>
            <a:r>
              <a:rPr lang="en-GB" altLang="el-GR" sz="2400" b="1">
                <a:latin typeface="Georgia" panose="02040502050405020303" pitchFamily="18" charset="0"/>
              </a:rPr>
              <a:t>όμως κάθε φαινόμενο</a:t>
            </a:r>
            <a:endParaRPr lang="el-GR" altLang="el-GR" sz="2400" b="1">
              <a:latin typeface="Georgia" panose="02040502050405020303" pitchFamily="18" charset="0"/>
            </a:endParaRPr>
          </a:p>
          <a:p>
            <a:pPr algn="ctr" eaLnBrk="1" hangingPunct="1">
              <a:lnSpc>
                <a:spcPct val="100000"/>
              </a:lnSpc>
              <a:spcBef>
                <a:spcPct val="0"/>
              </a:spcBef>
              <a:buClr>
                <a:srgbClr val="FFFFFF"/>
              </a:buClr>
              <a:buSzPct val="100000"/>
              <a:buFont typeface="Georgia" panose="02040502050405020303" pitchFamily="18" charset="0"/>
              <a:buNone/>
            </a:pPr>
            <a:r>
              <a:rPr lang="en-GB" altLang="el-GR" sz="2400" b="1">
                <a:latin typeface="Georgia" panose="02040502050405020303" pitchFamily="18" charset="0"/>
              </a:rPr>
              <a:t> ως ΜΟΝΑΔΙΚΟ</a:t>
            </a:r>
            <a:r>
              <a:rPr lang="en-GB" altLang="el-GR" sz="2400">
                <a:latin typeface="Georgia" panose="02040502050405020303" pitchFamily="18" charset="0"/>
              </a:rPr>
              <a:t> </a:t>
            </a:r>
          </a:p>
          <a:p>
            <a:pPr algn="ctr" eaLnBrk="1" hangingPunct="1">
              <a:lnSpc>
                <a:spcPct val="100000"/>
              </a:lnSpc>
              <a:spcBef>
                <a:spcPct val="0"/>
              </a:spcBef>
              <a:buClr>
                <a:srgbClr val="FFFFFF"/>
              </a:buClr>
              <a:buSzPct val="100000"/>
              <a:buFont typeface="Georgia" panose="02040502050405020303" pitchFamily="18" charset="0"/>
              <a:buNone/>
            </a:pPr>
            <a:r>
              <a:rPr lang="en-GB" altLang="el-GR" sz="2400">
                <a:latin typeface="Georgia" panose="02040502050405020303" pitchFamily="18" charset="0"/>
              </a:rPr>
              <a:t>(Θα είχαμε σοβαρά προβλήματα να θυμηθούμε, να μάθουμε, να καταλάβουμε…</a:t>
            </a:r>
            <a:r>
              <a:rPr lang="el-GR" altLang="el-GR" sz="2400">
                <a:latin typeface="Georgia" panose="02040502050405020303" pitchFamily="18" charset="0"/>
              </a:rPr>
              <a:t>,</a:t>
            </a:r>
            <a:r>
              <a:rPr lang="en-GB" altLang="el-GR" sz="2400">
                <a:latin typeface="Georgia" panose="02040502050405020303" pitchFamily="18" charset="0"/>
              </a:rPr>
              <a:t> να επιβιώσουμε</a:t>
            </a:r>
            <a:r>
              <a:rPr lang="el-GR" altLang="el-GR" sz="2400">
                <a:latin typeface="Georgia" panose="02040502050405020303" pitchFamily="18" charset="0"/>
              </a:rPr>
              <a:t>,</a:t>
            </a:r>
            <a:endParaRPr lang="en-GB" altLang="el-GR" sz="2400">
              <a:latin typeface="Georgia" panose="02040502050405020303" pitchFamily="18" charset="0"/>
            </a:endParaRPr>
          </a:p>
          <a:p>
            <a:pPr algn="ctr" eaLnBrk="1" hangingPunct="1">
              <a:lnSpc>
                <a:spcPct val="100000"/>
              </a:lnSpc>
              <a:spcBef>
                <a:spcPct val="0"/>
              </a:spcBef>
              <a:buClr>
                <a:srgbClr val="FFFFFF"/>
              </a:buClr>
              <a:buSzPct val="100000"/>
              <a:buFont typeface="Georgia" panose="02040502050405020303" pitchFamily="18" charset="0"/>
              <a:buNone/>
            </a:pPr>
            <a:r>
              <a:rPr lang="en-GB" altLang="el-GR" sz="2400">
                <a:latin typeface="Georgia" panose="02040502050405020303" pitchFamily="18" charset="0"/>
              </a:rPr>
              <a:t> αν π.χ. κάθε «μήλο» το αντιλαμβανόμαστ</a:t>
            </a:r>
            <a:r>
              <a:rPr lang="el-GR" altLang="el-GR" sz="2400">
                <a:latin typeface="Georgia" panose="02040502050405020303" pitchFamily="18" charset="0"/>
              </a:rPr>
              <a:t>αν/ </a:t>
            </a:r>
            <a:r>
              <a:rPr lang="en-GB" altLang="el-GR" sz="2400">
                <a:latin typeface="Georgia" panose="02040502050405020303" pitchFamily="18" charset="0"/>
              </a:rPr>
              <a:t>επεξεργαζόμαστ</a:t>
            </a:r>
            <a:r>
              <a:rPr lang="el-GR" altLang="el-GR" sz="2400">
                <a:latin typeface="Georgia" panose="02040502050405020303" pitchFamily="18" charset="0"/>
              </a:rPr>
              <a:t>αν</a:t>
            </a:r>
            <a:r>
              <a:rPr lang="en-GB" altLang="el-GR" sz="2400">
                <a:latin typeface="Georgia" panose="02040502050405020303" pitchFamily="18" charset="0"/>
              </a:rPr>
              <a:t> ως ΔΙΑΦΟΡΕΤΙΚΟ).</a:t>
            </a:r>
          </a:p>
        </p:txBody>
      </p:sp>
      <p:sp>
        <p:nvSpPr>
          <p:cNvPr id="39943" name="AutoShape 5"/>
          <p:cNvSpPr>
            <a:spLocks noChangeArrowheads="1"/>
          </p:cNvSpPr>
          <p:nvPr/>
        </p:nvSpPr>
        <p:spPr bwMode="auto">
          <a:xfrm>
            <a:off x="4427538" y="5084763"/>
            <a:ext cx="304800" cy="381000"/>
          </a:xfrm>
          <a:prstGeom prst="downArrow">
            <a:avLst>
              <a:gd name="adj1" fmla="val 50000"/>
              <a:gd name="adj2" fmla="val 31250"/>
            </a:avLst>
          </a:prstGeom>
          <a:solidFill>
            <a:srgbClr val="DDDDDD"/>
          </a:solidFill>
          <a:ln w="9360">
            <a:solidFill>
              <a:srgbClr val="003399"/>
            </a:solidFill>
            <a:miter lim="800000"/>
            <a:headEnd/>
            <a:tailEnd/>
          </a:ln>
        </p:spPr>
        <p:txBody>
          <a:bodyPr wrap="none" anchor="ctr"/>
          <a:lstStyle>
            <a:lvl1pPr>
              <a:lnSpc>
                <a:spcPct val="98000"/>
              </a:lnSpc>
              <a:spcBef>
                <a:spcPts val="800"/>
              </a:spcBef>
              <a:buClr>
                <a:srgbClr val="FFCC00"/>
              </a:buClr>
              <a:buSzPct val="70000"/>
              <a:buFont typeface="Wingdings" panose="05000000000000000000" pitchFamily="2" charset="2"/>
              <a:buChar char=""/>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defRPr sz="2000">
                <a:solidFill>
                  <a:srgbClr val="FFFFFF"/>
                </a:solidFill>
                <a:latin typeface="Garamond" panose="02020404030301010803" pitchFamily="18" charset="0"/>
              </a:defRPr>
            </a:lvl9pPr>
          </a:lstStyle>
          <a:p>
            <a:pPr eaLnBrk="1" hangingPunct="1">
              <a:lnSpc>
                <a:spcPct val="96000"/>
              </a:lnSpc>
              <a:spcBef>
                <a:spcPct val="0"/>
              </a:spcBef>
              <a:buClr>
                <a:srgbClr val="FFFFFF"/>
              </a:buClr>
              <a:buSzPct val="100000"/>
              <a:buFont typeface="Arial" panose="020B0604020202020204" pitchFamily="34" charset="0"/>
              <a:buNone/>
            </a:pPr>
            <a:endParaRPr lang="el-GR" altLang="el-GR" sz="1800">
              <a:solidFill>
                <a:schemeClr val="bg1"/>
              </a:solidFill>
              <a:latin typeface="Arial" panose="020B0604020202020204" pitchFamily="34" charset="0"/>
            </a:endParaRPr>
          </a:p>
        </p:txBody>
      </p:sp>
      <p:sp>
        <p:nvSpPr>
          <p:cNvPr id="39944" name="Rectangle 6"/>
          <p:cNvSpPr>
            <a:spLocks noChangeArrowheads="1"/>
          </p:cNvSpPr>
          <p:nvPr/>
        </p:nvSpPr>
        <p:spPr bwMode="auto">
          <a:xfrm>
            <a:off x="179388" y="5643563"/>
            <a:ext cx="8785225" cy="955675"/>
          </a:xfrm>
          <a:prstGeom prst="rect">
            <a:avLst/>
          </a:prstGeom>
          <a:solidFill>
            <a:srgbClr val="003399"/>
          </a:solidFill>
          <a:ln w="9360">
            <a:solidFill>
              <a:srgbClr val="003399"/>
            </a:solidFill>
            <a:miter lim="800000"/>
            <a:headEnd/>
            <a:tailEnd/>
          </a:ln>
        </p:spPr>
        <p:txBody>
          <a:bodyPr lIns="90000" tIns="46800" rIns="90000" bIns="46800">
            <a:spAutoFit/>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gn="ctr" eaLnBrk="1" hangingPunct="1">
              <a:lnSpc>
                <a:spcPct val="100000"/>
              </a:lnSpc>
              <a:spcBef>
                <a:spcPct val="0"/>
              </a:spcBef>
              <a:buClr>
                <a:srgbClr val="FFFFFF"/>
              </a:buClr>
              <a:buSzPct val="100000"/>
              <a:buFont typeface="Times New Roman" panose="02020603050405020304" pitchFamily="18" charset="0"/>
              <a:buNone/>
            </a:pPr>
            <a:r>
              <a:rPr lang="en-GB" altLang="el-GR" sz="2800" b="1">
                <a:latin typeface="Times New Roman" panose="02020603050405020304" pitchFamily="18" charset="0"/>
              </a:rPr>
              <a:t>ΚΑΤΗΓΟΡΙΟΠΟΙΗΣΗ ΦΑΙΝΟΜΕΝΩΝ </a:t>
            </a:r>
            <a:r>
              <a:rPr lang="el-GR" altLang="el-GR" sz="2800" b="1">
                <a:latin typeface="Times New Roman" panose="02020603050405020304" pitchFamily="18" charset="0"/>
              </a:rPr>
              <a:t> </a:t>
            </a:r>
          </a:p>
          <a:p>
            <a:pPr algn="ctr" eaLnBrk="1" hangingPunct="1">
              <a:lnSpc>
                <a:spcPct val="100000"/>
              </a:lnSpc>
              <a:spcBef>
                <a:spcPct val="0"/>
              </a:spcBef>
              <a:buClr>
                <a:srgbClr val="FFFFFF"/>
              </a:buClr>
              <a:buSzPct val="100000"/>
              <a:buFont typeface="Times New Roman" panose="02020603050405020304" pitchFamily="18" charset="0"/>
              <a:buNone/>
            </a:pPr>
            <a:r>
              <a:rPr lang="el-GR" altLang="el-GR" sz="2800" b="1">
                <a:latin typeface="Times New Roman" panose="02020603050405020304" pitchFamily="18" charset="0"/>
              </a:rPr>
              <a:t>με βάση έννοιες</a:t>
            </a:r>
            <a:endParaRPr lang="en-GB" altLang="el-GR" sz="2800" b="1">
              <a:latin typeface="Times New Roman" panose="02020603050405020304" pitchFamily="18" charset="0"/>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8000"/>
              </a:lnSpc>
              <a:spcBef>
                <a:spcPts val="800"/>
              </a:spcBef>
              <a:buClr>
                <a:srgbClr val="FFCC0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FFFFFF"/>
                </a:solidFill>
                <a:latin typeface="Garamond" panose="02020404030301010803" pitchFamily="18" charset="0"/>
              </a:defRPr>
            </a:lvl1pPr>
            <a:lvl2pPr marL="742950" indent="-285750">
              <a:lnSpc>
                <a:spcPct val="98000"/>
              </a:lnSpc>
              <a:spcBef>
                <a:spcPts val="7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FFFFFF"/>
                </a:solidFill>
                <a:latin typeface="Garamond" panose="02020404030301010803" pitchFamily="18" charset="0"/>
              </a:defRPr>
            </a:lvl2pPr>
            <a:lvl3pPr marL="1143000" indent="-228600">
              <a:lnSpc>
                <a:spcPct val="98000"/>
              </a:lnSpc>
              <a:spcBef>
                <a:spcPts val="600"/>
              </a:spcBef>
              <a:buClr>
                <a:srgbClr val="E5E5FF"/>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Garamond" panose="02020404030301010803" pitchFamily="18" charset="0"/>
              </a:defRPr>
            </a:lvl3pPr>
            <a:lvl4pPr marL="16002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4pPr>
            <a:lvl5pPr marL="2057400" indent="-228600">
              <a:lnSpc>
                <a:spcPct val="98000"/>
              </a:lnSpc>
              <a:spcBef>
                <a:spcPts val="500"/>
              </a:spcBef>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5pPr>
            <a:lvl6pPr marL="25146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6pPr>
            <a:lvl7pPr marL="29718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7pPr>
            <a:lvl8pPr marL="34290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8pPr>
            <a:lvl9pPr marL="3886200" indent="-228600" defTabSz="449263" eaLnBrk="0" fontAlgn="base" hangingPunct="0">
              <a:lnSpc>
                <a:spcPct val="98000"/>
              </a:lnSpc>
              <a:spcBef>
                <a:spcPts val="500"/>
              </a:spcBef>
              <a:spcAft>
                <a:spcPct val="0"/>
              </a:spcAft>
              <a:buClr>
                <a:srgbClr val="A886E0"/>
              </a:buClr>
              <a:buSzPct val="70000"/>
              <a:buFont typeface="Wingdings" panose="05000000000000000000" pitchFamily="2" charset="2"/>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FFFFFF"/>
                </a:solidFill>
                <a:latin typeface="Garamond" panose="02020404030301010803" pitchFamily="18" charset="0"/>
              </a:defRPr>
            </a:lvl9pPr>
          </a:lstStyle>
          <a:p>
            <a:pPr>
              <a:lnSpc>
                <a:spcPct val="100000"/>
              </a:lnSpc>
              <a:spcBef>
                <a:spcPct val="0"/>
              </a:spcBef>
              <a:buClr>
                <a:srgbClr val="000000"/>
              </a:buClr>
              <a:buSzPct val="100000"/>
              <a:buFont typeface="Arial" panose="020B0604020202020204" pitchFamily="34" charset="0"/>
              <a:buNone/>
            </a:pPr>
            <a:fld id="{B3B3BBA0-D197-4BCC-9C4A-3A41EA8003EE}" type="slidenum">
              <a:rPr lang="en-GB" altLang="el-GR" sz="1200" smtClean="0">
                <a:latin typeface="Arial" panose="020B0604020202020204" pitchFamily="34" charset="0"/>
              </a:rPr>
              <a:pPr>
                <a:lnSpc>
                  <a:spcPct val="100000"/>
                </a:lnSpc>
                <a:spcBef>
                  <a:spcPct val="0"/>
                </a:spcBef>
                <a:buClr>
                  <a:srgbClr val="000000"/>
                </a:buClr>
                <a:buSzPct val="100000"/>
                <a:buFont typeface="Arial" panose="020B0604020202020204" pitchFamily="34" charset="0"/>
                <a:buNone/>
              </a:pPr>
              <a:t>9</a:t>
            </a:fld>
            <a:endParaRPr lang="en-GB" altLang="el-GR" sz="1200" smtClean="0">
              <a:latin typeface="Arial" panose="020B0604020202020204" pitchFamily="34" charset="0"/>
            </a:endParaRPr>
          </a:p>
        </p:txBody>
      </p:sp>
      <p:sp>
        <p:nvSpPr>
          <p:cNvPr id="10241" name="Rectangle 1"/>
          <p:cNvSpPr>
            <a:spLocks noGrp="1" noChangeArrowheads="1"/>
          </p:cNvSpPr>
          <p:nvPr>
            <p:ph type="title"/>
          </p:nvPr>
        </p:nvSpPr>
        <p:spPr>
          <a:xfrm>
            <a:off x="457200" y="68263"/>
            <a:ext cx="8229600" cy="1557337"/>
          </a:xfrm>
        </p:spPr>
        <p:txBody>
          <a:bodyPr/>
          <a:lstStyle/>
          <a:p>
            <a:pPr eaLnBrk="1" hangingPunct="1">
              <a:lnSpc>
                <a:spcPct val="100000"/>
              </a:lnSpc>
              <a:buClr>
                <a:srgbClr val="FFCC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600" u="sng" smtClean="0">
                <a:solidFill>
                  <a:srgbClr val="FFCC00"/>
                </a:solidFill>
              </a:rPr>
              <a:t>Διαγλωσσικές διαφορές στις έννοιες</a:t>
            </a:r>
            <a:r>
              <a:rPr lang="en-GB" sz="3600" smtClean="0">
                <a:solidFill>
                  <a:srgbClr val="FFCC00"/>
                </a:solidFill>
              </a:rPr>
              <a:t>: </a:t>
            </a:r>
            <a:br>
              <a:rPr lang="en-GB" sz="3600" smtClean="0">
                <a:solidFill>
                  <a:srgbClr val="FFCC00"/>
                </a:solidFill>
              </a:rPr>
            </a:br>
            <a:endParaRPr lang="en-GB" sz="3600" smtClean="0">
              <a:solidFill>
                <a:srgbClr val="FFCC00"/>
              </a:solidFill>
            </a:endParaRPr>
          </a:p>
        </p:txBody>
      </p:sp>
      <p:sp>
        <p:nvSpPr>
          <p:cNvPr id="10242" name="Rectangle 2"/>
          <p:cNvSpPr>
            <a:spLocks noGrp="1" noChangeArrowheads="1"/>
          </p:cNvSpPr>
          <p:nvPr>
            <p:ph type="body" idx="1"/>
          </p:nvPr>
        </p:nvSpPr>
        <p:spPr>
          <a:xfrm>
            <a:off x="0" y="1052513"/>
            <a:ext cx="9144000" cy="5616575"/>
          </a:xfrm>
        </p:spPr>
        <p:txBody>
          <a:bodyPr/>
          <a:lstStyle/>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dirty="0" smtClean="0"/>
              <a:t>	</a:t>
            </a:r>
            <a:r>
              <a:rPr lang="en-GB" b="1" dirty="0" err="1" smtClean="0"/>
              <a:t>Οι</a:t>
            </a:r>
            <a:r>
              <a:rPr lang="en-GB" b="1" dirty="0" smtClean="0"/>
              <a:t> </a:t>
            </a:r>
            <a:r>
              <a:rPr lang="en-GB" b="1" dirty="0" err="1" smtClean="0"/>
              <a:t>λέξεις</a:t>
            </a:r>
            <a:r>
              <a:rPr lang="en-GB" b="1" dirty="0" smtClean="0"/>
              <a:t> </a:t>
            </a:r>
            <a:r>
              <a:rPr lang="en-GB" b="1" dirty="0" err="1" smtClean="0"/>
              <a:t>συνιστούν</a:t>
            </a:r>
            <a:r>
              <a:rPr lang="en-GB" b="1" dirty="0" smtClean="0"/>
              <a:t> </a:t>
            </a:r>
            <a:endParaRPr lang="el-GR"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t>αφηρημένες</a:t>
            </a:r>
            <a:r>
              <a:rPr lang="en-GB" b="1" dirty="0" smtClean="0"/>
              <a:t> </a:t>
            </a:r>
            <a:r>
              <a:rPr lang="en-GB" b="1" dirty="0" err="1" smtClean="0"/>
              <a:t>νοητικές</a:t>
            </a:r>
            <a:r>
              <a:rPr lang="en-GB" b="1" dirty="0" smtClean="0"/>
              <a:t> </a:t>
            </a:r>
            <a:r>
              <a:rPr lang="el-GR" b="1" dirty="0" smtClean="0"/>
              <a:t>κατηγορίες ή </a:t>
            </a:r>
            <a:r>
              <a:rPr lang="en-GB" b="1" dirty="0" err="1" smtClean="0"/>
              <a:t>σχηματοποιήσεις</a:t>
            </a:r>
            <a:r>
              <a:rPr lang="en-GB" b="1" dirty="0" smtClean="0"/>
              <a:t>.  </a:t>
            </a:r>
            <a:endParaRPr lang="el-GR"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	</a:t>
            </a:r>
            <a:r>
              <a:rPr lang="en-GB" b="1" dirty="0" smtClean="0"/>
              <a:t>Ο </a:t>
            </a:r>
            <a:r>
              <a:rPr lang="en-GB" b="1" dirty="0" err="1" smtClean="0"/>
              <a:t>κόσμος</a:t>
            </a:r>
            <a:r>
              <a:rPr lang="en-GB" b="1" dirty="0" smtClean="0"/>
              <a:t> </a:t>
            </a:r>
            <a:r>
              <a:rPr lang="en-GB" b="1" dirty="0" err="1" smtClean="0"/>
              <a:t>δεν</a:t>
            </a:r>
            <a:r>
              <a:rPr lang="en-GB" b="1" dirty="0" smtClean="0"/>
              <a:t> </a:t>
            </a:r>
            <a:r>
              <a:rPr lang="en-GB" b="1" dirty="0" err="1" smtClean="0"/>
              <a:t>είναι</a:t>
            </a:r>
            <a:r>
              <a:rPr lang="en-GB" b="1" dirty="0" smtClean="0"/>
              <a:t> </a:t>
            </a:r>
            <a:r>
              <a:rPr lang="en-GB" b="1" dirty="0" err="1" smtClean="0"/>
              <a:t>από</a:t>
            </a:r>
            <a:r>
              <a:rPr lang="en-GB" b="1" dirty="0" smtClean="0"/>
              <a:t> </a:t>
            </a:r>
            <a:r>
              <a:rPr lang="el-GR" b="1" dirty="0" smtClean="0"/>
              <a:t> τη φύση του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πάντα σ</a:t>
            </a:r>
            <a:r>
              <a:rPr lang="en-GB" b="1" dirty="0" err="1" smtClean="0"/>
              <a:t>χηματοποιημένος</a:t>
            </a:r>
            <a:r>
              <a:rPr lang="el-GR" b="1" dirty="0" smtClean="0"/>
              <a:t>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και  συνεπώς έτοιμος να ονομαστεί με λέξεις</a:t>
            </a:r>
            <a:r>
              <a:rPr lang="en-GB" b="1" dirty="0" smtClean="0"/>
              <a:t>. </a:t>
            </a:r>
            <a:endParaRPr lang="el-GR"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smtClean="0"/>
              <a:t> </a:t>
            </a:r>
            <a:r>
              <a:rPr lang="el-GR" b="1" dirty="0" smtClean="0"/>
              <a:t>Αντιθέτως, οι γλώσσες υποβάλουν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εν μέρει δική τους σχηματοποίηση, </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ακόμη και για απτά </a:t>
            </a:r>
            <a:r>
              <a:rPr lang="en-GB" b="1" dirty="0" err="1" smtClean="0"/>
              <a:t>φυσικά</a:t>
            </a:r>
            <a:r>
              <a:rPr lang="en-GB" b="1" dirty="0" smtClean="0"/>
              <a:t> </a:t>
            </a:r>
            <a:r>
              <a:rPr lang="en-GB" b="1" dirty="0" err="1" smtClean="0"/>
              <a:t>φαινόμενα</a:t>
            </a:r>
            <a:r>
              <a:rPr lang="en-GB" b="1" dirty="0" smtClean="0"/>
              <a:t> </a:t>
            </a:r>
            <a:endParaRPr lang="el-GR" b="1" dirty="0" smtClean="0"/>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b="1" dirty="0" smtClean="0"/>
              <a:t>δηλ. τα κατηγοροποιούν διαφορετικά</a:t>
            </a:r>
          </a:p>
          <a:p>
            <a:pPr algn="ct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l-GR" sz="2600" b="1" dirty="0" smtClean="0"/>
          </a:p>
          <a:p>
            <a:pPr algn="r" eaLnBrk="1" hangingPunct="1">
              <a:lnSpc>
                <a:spcPct val="80000"/>
              </a:lnSpc>
              <a:spcBef>
                <a:spcPts val="600"/>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l-GR" sz="2600" b="1" dirty="0" smtClean="0"/>
              <a:t>Βλ. παραδείγματα →</a:t>
            </a:r>
            <a:endParaRPr lang="en-GB" sz="2600" b="1" dirty="0" smtClean="0"/>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6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6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Προεπιλεγμένη σχεδίαση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Προεπιλεγμένη σχεδίαση">
  <a:themeElements>
    <a:clrScheme name="Προεπιλεγμένη σχεδίαση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6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6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Προεπιλεγμένη σχεδίαση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1020</TotalTime>
  <Words>3669</Words>
  <Application>Microsoft Office PowerPoint</Application>
  <PresentationFormat>On-screen Show (4:3)</PresentationFormat>
  <Paragraphs>551</Paragraphs>
  <Slides>58</Slides>
  <Notes>54</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0</vt:i4>
      </vt:variant>
      <vt:variant>
        <vt:lpstr>Slide Titles</vt:lpstr>
      </vt:variant>
      <vt:variant>
        <vt:i4>58</vt:i4>
      </vt:variant>
    </vt:vector>
  </HeadingPairs>
  <TitlesOfParts>
    <vt:vector size="66" baseType="lpstr">
      <vt:lpstr>Arial</vt:lpstr>
      <vt:lpstr>Garamond</vt:lpstr>
      <vt:lpstr>Wingdings</vt:lpstr>
      <vt:lpstr>Times New Roman</vt:lpstr>
      <vt:lpstr>Georgia</vt:lpstr>
      <vt:lpstr>Webdings</vt:lpstr>
      <vt:lpstr>Προεπιλεγμένη σχεδίαση</vt:lpstr>
      <vt:lpstr>1_Προεπιλεγμένη σχεδίαση</vt:lpstr>
      <vt:lpstr>Ανάπτυξη του Λόγου</vt:lpstr>
      <vt:lpstr>PowerPoint Presentation</vt:lpstr>
      <vt:lpstr>PowerPoint Presentation</vt:lpstr>
      <vt:lpstr>PowerPoint Presentation</vt:lpstr>
      <vt:lpstr>PowerPoint Presentation</vt:lpstr>
      <vt:lpstr>Τι είναι οι λέξεις; </vt:lpstr>
      <vt:lpstr> Πιο αναλυτικά, οι λέξεις </vt:lpstr>
      <vt:lpstr> ΕΝΝΟΙΕΣ</vt:lpstr>
      <vt:lpstr>Διαγλωσσικές διαφορές στις έννοιες:  </vt:lpstr>
      <vt:lpstr>PowerPoint Presentation</vt:lpstr>
      <vt:lpstr>PowerPoint Presentation</vt:lpstr>
      <vt:lpstr>Η μάθηση λέξεων περιπλέκεται περαιτέρω  από φαινόμενα όπως: </vt:lpstr>
      <vt:lpstr>PowerPoint Presentation</vt:lpstr>
      <vt:lpstr>PowerPoint Presentation</vt:lpstr>
      <vt:lpstr> Η μελέτη του λεξιλογίου περιθωριακή αρχικά  στη σύγχρονη μελέτη της παιδικής γλώσσας </vt:lpstr>
      <vt:lpstr>PowerPoint Presentation</vt:lpstr>
      <vt:lpstr>PowerPoint Presentation</vt:lpstr>
      <vt:lpstr> Θεωρητικά δύσκολη ακόμη και η αναφορά  Υποπροσδιορισμός της αναφοράς παλιό πρόβλημα της φιλοσοφίας  . </vt:lpstr>
      <vt:lpstr>PowerPoint Presentation</vt:lpstr>
      <vt:lpstr>PowerPoint Presentation</vt:lpstr>
      <vt:lpstr>Απαντήσεις κονστρουκτιβισμού:</vt:lpstr>
      <vt:lpstr>Η ΑΝΑΠΤΥΞΗ ΛΕΞΕΩΝ ΣΤΑ ΠΑΙΔΙΑ Κατανόηση λέξεων αρχίζει νωρίτερα από χρήση τους </vt:lpstr>
      <vt:lpstr>Εμφάνιση πρώτων λέξεων: </vt:lpstr>
      <vt:lpstr>Συνέχεια προλεκτικής και λεκτικής περιόδου (σταδιακές δηλ. αλλαγές)</vt:lpstr>
      <vt:lpstr>PowerPoint Presentation</vt:lpstr>
      <vt:lpstr>Σταδιακές εξελίξεις  από τις πρώτες λέξεις έως μεγαλύτερες ηλικίες </vt:lpstr>
      <vt:lpstr>Ψήγματα λέξεων σε πρώτη φάση</vt:lpstr>
      <vt:lpstr>Χαρακτηριστικά των πρώτων λέξεων</vt:lpstr>
      <vt:lpstr>PowerPoint Presentation</vt:lpstr>
      <vt:lpstr>PowerPoint Presentation</vt:lpstr>
      <vt:lpstr>PowerPoint Presentation</vt:lpstr>
      <vt:lpstr>PowerPoint Presentation</vt:lpstr>
      <vt:lpstr>Άνθηση λεξιλογίου: 18 μηνών περίπου</vt:lpstr>
      <vt:lpstr>Σημασιολογικά λάθη</vt:lpstr>
      <vt:lpstr>PowerPoint Presentation</vt:lpstr>
      <vt:lpstr>PowerPoint Presentation</vt:lpstr>
      <vt:lpstr>PowerPoint Presentation</vt:lpstr>
      <vt:lpstr>Επεκτάσεις ποικίλων ειδών: </vt:lpstr>
      <vt:lpstr>PowerPoint Presentation</vt:lpstr>
      <vt:lpstr>PowerPoint Presentation</vt:lpstr>
      <vt:lpstr>Νεολογισμοί </vt:lpstr>
      <vt:lpstr>PowerPoint Presentation</vt:lpstr>
      <vt:lpstr>Μεταγενέστερες ηλικίες: Tαχύτατη πρώτη μάθηση λέξεων ακολουθείται από μακρόχρονη επεξεργασία νοήματός τους </vt:lpstr>
      <vt:lpstr>PowerPoint Presentation</vt:lpstr>
      <vt:lpstr>Ιεραρχίες, π.χ.</vt:lpstr>
      <vt:lpstr>Έρευνες για την ανάπτυξη  διαφόρων σημασιολογικών πεδίων</vt:lpstr>
      <vt:lpstr>PowerPoint Presentation</vt:lpstr>
      <vt:lpstr>PowerPoint Presentation</vt:lpstr>
      <vt:lpstr>Μετασυνειδητές γνώσεις και ορισμοί  στη μέση παιδική ηλικία </vt:lpstr>
      <vt:lpstr>Μάθηση λέξεων</vt:lpstr>
      <vt:lpstr>PowerPoint Presentation</vt:lpstr>
      <vt:lpstr>Τέλος Ενότητας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Uoa</cp:lastModifiedBy>
  <cp:revision>250</cp:revision>
  <dcterms:modified xsi:type="dcterms:W3CDTF">2016-05-16T12:04:25Z</dcterms:modified>
</cp:coreProperties>
</file>