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70"/>
  </p:notesMasterIdLst>
  <p:sldIdLst>
    <p:sldId id="256" r:id="rId3"/>
    <p:sldId id="384" r:id="rId4"/>
    <p:sldId id="386" r:id="rId5"/>
    <p:sldId id="389" r:id="rId6"/>
    <p:sldId id="440" r:id="rId7"/>
    <p:sldId id="385" r:id="rId8"/>
    <p:sldId id="390" r:id="rId9"/>
    <p:sldId id="388" r:id="rId10"/>
    <p:sldId id="391" r:id="rId11"/>
    <p:sldId id="387" r:id="rId12"/>
    <p:sldId id="392" r:id="rId13"/>
    <p:sldId id="393" r:id="rId14"/>
    <p:sldId id="394" r:id="rId15"/>
    <p:sldId id="395" r:id="rId16"/>
    <p:sldId id="396" r:id="rId17"/>
    <p:sldId id="398" r:id="rId18"/>
    <p:sldId id="399" r:id="rId19"/>
    <p:sldId id="400" r:id="rId20"/>
    <p:sldId id="401" r:id="rId21"/>
    <p:sldId id="441" r:id="rId22"/>
    <p:sldId id="402" r:id="rId23"/>
    <p:sldId id="403" r:id="rId24"/>
    <p:sldId id="404" r:id="rId25"/>
    <p:sldId id="405" r:id="rId26"/>
    <p:sldId id="406" r:id="rId27"/>
    <p:sldId id="407" r:id="rId28"/>
    <p:sldId id="408" r:id="rId29"/>
    <p:sldId id="409" r:id="rId30"/>
    <p:sldId id="410" r:id="rId31"/>
    <p:sldId id="411" r:id="rId32"/>
    <p:sldId id="412" r:id="rId33"/>
    <p:sldId id="413" r:id="rId34"/>
    <p:sldId id="442" r:id="rId35"/>
    <p:sldId id="415" r:id="rId36"/>
    <p:sldId id="416" r:id="rId37"/>
    <p:sldId id="417" r:id="rId38"/>
    <p:sldId id="418" r:id="rId39"/>
    <p:sldId id="419" r:id="rId40"/>
    <p:sldId id="420" r:id="rId41"/>
    <p:sldId id="421" r:id="rId42"/>
    <p:sldId id="422" r:id="rId43"/>
    <p:sldId id="423" r:id="rId44"/>
    <p:sldId id="424" r:id="rId45"/>
    <p:sldId id="425" r:id="rId46"/>
    <p:sldId id="426" r:id="rId47"/>
    <p:sldId id="443" r:id="rId48"/>
    <p:sldId id="427" r:id="rId49"/>
    <p:sldId id="428" r:id="rId50"/>
    <p:sldId id="429" r:id="rId51"/>
    <p:sldId id="430" r:id="rId52"/>
    <p:sldId id="431" r:id="rId53"/>
    <p:sldId id="432" r:id="rId54"/>
    <p:sldId id="433" r:id="rId55"/>
    <p:sldId id="434" r:id="rId56"/>
    <p:sldId id="435" r:id="rId57"/>
    <p:sldId id="436" r:id="rId58"/>
    <p:sldId id="437" r:id="rId59"/>
    <p:sldId id="438" r:id="rId60"/>
    <p:sldId id="439" r:id="rId61"/>
    <p:sldId id="444" r:id="rId62"/>
    <p:sldId id="377" r:id="rId63"/>
    <p:sldId id="378" r:id="rId64"/>
    <p:sldId id="379" r:id="rId65"/>
    <p:sldId id="380" r:id="rId66"/>
    <p:sldId id="381" r:id="rId67"/>
    <p:sldId id="382" r:id="rId68"/>
    <p:sldId id="383" r:id="rId69"/>
  </p:sldIdLst>
  <p:sldSz cx="9144000" cy="6858000" type="screen4x3"/>
  <p:notesSz cx="6858000" cy="9144000"/>
  <p:custDataLst>
    <p:tags r:id="rId7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6"/>
            <p14:sldId id="389"/>
            <p14:sldId id="440"/>
            <p14:sldId id="385"/>
            <p14:sldId id="390"/>
            <p14:sldId id="388"/>
            <p14:sldId id="391"/>
            <p14:sldId id="387"/>
            <p14:sldId id="392"/>
            <p14:sldId id="393"/>
            <p14:sldId id="394"/>
            <p14:sldId id="395"/>
            <p14:sldId id="396"/>
            <p14:sldId id="398"/>
            <p14:sldId id="399"/>
            <p14:sldId id="400"/>
            <p14:sldId id="401"/>
            <p14:sldId id="441"/>
            <p14:sldId id="402"/>
            <p14:sldId id="403"/>
            <p14:sldId id="404"/>
            <p14:sldId id="405"/>
            <p14:sldId id="406"/>
            <p14:sldId id="407"/>
            <p14:sldId id="408"/>
            <p14:sldId id="409"/>
            <p14:sldId id="410"/>
            <p14:sldId id="411"/>
            <p14:sldId id="412"/>
            <p14:sldId id="413"/>
            <p14:sldId id="442"/>
            <p14:sldId id="415"/>
            <p14:sldId id="416"/>
            <p14:sldId id="417"/>
            <p14:sldId id="418"/>
            <p14:sldId id="419"/>
            <p14:sldId id="420"/>
            <p14:sldId id="421"/>
            <p14:sldId id="422"/>
            <p14:sldId id="423"/>
            <p14:sldId id="424"/>
            <p14:sldId id="425"/>
            <p14:sldId id="426"/>
            <p14:sldId id="443"/>
            <p14:sldId id="427"/>
            <p14:sldId id="428"/>
            <p14:sldId id="429"/>
            <p14:sldId id="430"/>
            <p14:sldId id="431"/>
            <p14:sldId id="432"/>
            <p14:sldId id="433"/>
            <p14:sldId id="434"/>
            <p14:sldId id="435"/>
            <p14:sldId id="436"/>
            <p14:sldId id="437"/>
            <p14:sldId id="438"/>
            <p14:sldId id="439"/>
            <p14:sldId id="444"/>
            <p14:sldId id="377"/>
            <p14:sldId id="378"/>
            <p14:sldId id="379"/>
            <p14:sldId id="380"/>
            <p14:sldId id="381"/>
            <p14:sldId id="382"/>
            <p14:sldId id="38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AF2"/>
    <a:srgbClr val="EFF2F7"/>
    <a:srgbClr val="E8ECF4"/>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98" autoAdjust="0"/>
    <p:restoredTop sz="94533" autoAdjust="0"/>
  </p:normalViewPr>
  <p:slideViewPr>
    <p:cSldViewPr>
      <p:cViewPr varScale="1">
        <p:scale>
          <a:sx n="106" d="100"/>
          <a:sy n="106" d="100"/>
        </p:scale>
        <p:origin x="-1824"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commentAuthors" Target="commen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notesMaster" Target="notesMasters/notesMaster1.xml"/><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8/9/2015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61</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62</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63</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64</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65</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66</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67</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8" name="Picture 7"/>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Dealing with Speaking Skills</a:t>
            </a: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3.jpeg"/></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NL12/" TargetMode="Externa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t>
            </a:r>
            <a:r>
              <a:rPr lang="en-GB" sz="4000" dirty="0"/>
              <a:t>ELT Methods and Practices</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7: </a:t>
            </a:r>
            <a:r>
              <a:rPr lang="en-GB" sz="2800" dirty="0">
                <a:latin typeface="+mj-lt"/>
                <a:ea typeface="+mj-ea"/>
                <a:cs typeface="+mj-cs"/>
              </a:rPr>
              <a:t>Dealing with Speaking Skills</a:t>
            </a:r>
            <a:endParaRPr lang="en-GB" sz="2800" dirty="0" smtClean="0"/>
          </a:p>
          <a:p>
            <a:endParaRPr lang="en-GB" sz="2800" dirty="0" smtClean="0"/>
          </a:p>
          <a:p>
            <a:r>
              <a:rPr lang="en-GB" sz="2800" dirty="0" err="1" smtClean="0"/>
              <a:t>Evdokia</a:t>
            </a:r>
            <a:r>
              <a:rPr lang="en-GB" sz="2800" dirty="0" smtClean="0"/>
              <a:t> </a:t>
            </a:r>
            <a:r>
              <a:rPr lang="en-GB" sz="2800" dirty="0" err="1" smtClean="0"/>
              <a:t>Karavas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Characteristics of spoken language</a:t>
            </a:r>
            <a:endParaRPr lang="en-GB" dirty="0"/>
          </a:p>
        </p:txBody>
      </p:sp>
      <p:sp>
        <p:nvSpPr>
          <p:cNvPr id="3" name="Content Placeholder 2"/>
          <p:cNvSpPr>
            <a:spLocks noGrp="1"/>
          </p:cNvSpPr>
          <p:nvPr>
            <p:ph idx="1"/>
          </p:nvPr>
        </p:nvSpPr>
        <p:spPr/>
        <p:txBody>
          <a:bodyPr/>
          <a:lstStyle/>
          <a:p>
            <a:pPr marL="0" indent="0">
              <a:buNone/>
            </a:pPr>
            <a:r>
              <a:rPr lang="en-GB" smtClean="0"/>
              <a:t>The pressure of time affects the language we use in two ways:</a:t>
            </a:r>
          </a:p>
          <a:p>
            <a:r>
              <a:rPr lang="en-GB" smtClean="0"/>
              <a:t>speakers use devices to facilitate production.</a:t>
            </a:r>
          </a:p>
          <a:p>
            <a:r>
              <a:rPr lang="en-GB" smtClean="0"/>
              <a:t>speakers use devices to compensate for difficulties.</a:t>
            </a:r>
            <a:endParaRPr lang="en-GB" dirty="0"/>
          </a:p>
        </p:txBody>
      </p:sp>
    </p:spTree>
    <p:extLst>
      <p:ext uri="{BB962C8B-B14F-4D97-AF65-F5344CB8AC3E}">
        <p14:creationId xmlns:p14="http://schemas.microsoft.com/office/powerpoint/2010/main" val="3573393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Facilitation and compensation devices (1/3)</a:t>
            </a:r>
            <a:endParaRPr lang="en-GB" dirty="0"/>
          </a:p>
        </p:txBody>
      </p:sp>
      <p:sp>
        <p:nvSpPr>
          <p:cNvPr id="3" name="Content Placeholder 2"/>
          <p:cNvSpPr>
            <a:spLocks noGrp="1"/>
          </p:cNvSpPr>
          <p:nvPr>
            <p:ph idx="1"/>
          </p:nvPr>
        </p:nvSpPr>
        <p:spPr/>
        <p:txBody>
          <a:bodyPr>
            <a:normAutofit/>
          </a:bodyPr>
          <a:lstStyle/>
          <a:p>
            <a:pPr marL="0" indent="0">
              <a:buNone/>
            </a:pPr>
            <a:r>
              <a:rPr lang="en-GB" b="1" dirty="0" smtClean="0"/>
              <a:t>Facilitation:</a:t>
            </a:r>
          </a:p>
          <a:p>
            <a:pPr marL="514350" indent="-514350">
              <a:buFont typeface="+mj-lt"/>
              <a:buAutoNum type="arabicPeriod"/>
            </a:pPr>
            <a:r>
              <a:rPr lang="en-GB" b="1" dirty="0" smtClean="0"/>
              <a:t>Simplified structure</a:t>
            </a:r>
            <a:r>
              <a:rPr lang="en-GB" dirty="0" smtClean="0"/>
              <a:t>: Use of coordinating conjunctions or no conjunction at all. Avoidance of complex noun groups with many adjectives; repetitions of same sentences adding further adjectives.</a:t>
            </a:r>
          </a:p>
          <a:p>
            <a:pPr marL="514350" indent="-514350">
              <a:buFont typeface="+mj-lt"/>
              <a:buAutoNum type="arabicPeriod"/>
            </a:pPr>
            <a:r>
              <a:rPr lang="en-GB" b="1" dirty="0" smtClean="0"/>
              <a:t>Ellipsis</a:t>
            </a:r>
            <a:r>
              <a:rPr lang="en-GB" dirty="0" smtClean="0"/>
              <a:t>: Speakers omit parts of sentences.</a:t>
            </a:r>
            <a:endParaRPr lang="en-GB" dirty="0"/>
          </a:p>
        </p:txBody>
      </p:sp>
    </p:spTree>
    <p:extLst>
      <p:ext uri="{BB962C8B-B14F-4D97-AF65-F5344CB8AC3E}">
        <p14:creationId xmlns:p14="http://schemas.microsoft.com/office/powerpoint/2010/main" val="2319267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Facilitation and compensation </a:t>
            </a:r>
            <a:r>
              <a:rPr lang="en-GB" dirty="0" smtClean="0"/>
              <a:t>devices (2/3)</a:t>
            </a:r>
            <a:endParaRPr lang="en-GB" dirty="0"/>
          </a:p>
        </p:txBody>
      </p:sp>
      <p:sp>
        <p:nvSpPr>
          <p:cNvPr id="3" name="Content Placeholder 2"/>
          <p:cNvSpPr>
            <a:spLocks noGrp="1"/>
          </p:cNvSpPr>
          <p:nvPr>
            <p:ph idx="1"/>
          </p:nvPr>
        </p:nvSpPr>
        <p:spPr/>
        <p:txBody>
          <a:bodyPr>
            <a:noAutofit/>
          </a:bodyPr>
          <a:lstStyle/>
          <a:p>
            <a:pPr marL="514350" indent="-514350">
              <a:buFont typeface="+mj-lt"/>
              <a:buAutoNum type="arabicPeriod" startAt="3"/>
            </a:pPr>
            <a:r>
              <a:rPr lang="en-GB" sz="3000" b="1" dirty="0" smtClean="0"/>
              <a:t>Use of idiomatic, conventional expressions called formulaic.</a:t>
            </a:r>
          </a:p>
          <a:p>
            <a:pPr marL="514350" indent="-514350">
              <a:buFont typeface="+mj-lt"/>
              <a:buAutoNum type="arabicPeriod" startAt="4"/>
            </a:pPr>
            <a:r>
              <a:rPr lang="en-GB" sz="3000" b="1" dirty="0" smtClean="0"/>
              <a:t>Use of time creating devices </a:t>
            </a:r>
            <a:r>
              <a:rPr lang="en-GB" sz="3000" dirty="0" smtClean="0"/>
              <a:t>(fillers and hesitation devices): Common phrases or expressions that are learned and used as whole units rather than as individual words, for example, “How are you?” or “See you later” “by all means”. These give the speaker time to formulate what he/she intends to say. </a:t>
            </a:r>
            <a:endParaRPr lang="en-GB" sz="3000" dirty="0"/>
          </a:p>
        </p:txBody>
      </p:sp>
    </p:spTree>
    <p:extLst>
      <p:ext uri="{BB962C8B-B14F-4D97-AF65-F5344CB8AC3E}">
        <p14:creationId xmlns:p14="http://schemas.microsoft.com/office/powerpoint/2010/main" val="129885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Facilitation and compensation </a:t>
            </a:r>
            <a:r>
              <a:rPr lang="en-GB" dirty="0" smtClean="0"/>
              <a:t>devices (3/3)</a:t>
            </a:r>
            <a:endParaRPr lang="en-GB" dirty="0"/>
          </a:p>
        </p:txBody>
      </p:sp>
      <p:sp>
        <p:nvSpPr>
          <p:cNvPr id="3" name="Content Placeholder 2"/>
          <p:cNvSpPr>
            <a:spLocks noGrp="1"/>
          </p:cNvSpPr>
          <p:nvPr>
            <p:ph idx="1"/>
          </p:nvPr>
        </p:nvSpPr>
        <p:spPr/>
        <p:txBody>
          <a:bodyPr>
            <a:noAutofit/>
          </a:bodyPr>
          <a:lstStyle/>
          <a:p>
            <a:pPr marL="0" indent="0">
              <a:buNone/>
            </a:pPr>
            <a:r>
              <a:rPr lang="en-GB" sz="3000" b="1" dirty="0" smtClean="0"/>
              <a:t>Compensation:</a:t>
            </a:r>
          </a:p>
          <a:p>
            <a:pPr marL="514350" indent="-514350">
              <a:buFont typeface="+mj-lt"/>
              <a:buAutoNum type="arabicPeriod"/>
            </a:pPr>
            <a:r>
              <a:rPr lang="en-GB" sz="3000" dirty="0" smtClean="0"/>
              <a:t>Speakers frequently</a:t>
            </a:r>
            <a:r>
              <a:rPr lang="en-GB" sz="3000" b="1" dirty="0" smtClean="0"/>
              <a:t> correct </a:t>
            </a:r>
            <a:r>
              <a:rPr lang="en-GB" sz="3000" dirty="0" smtClean="0"/>
              <a:t>what they say, e.g. they may substitute a noun or an adjective for another.</a:t>
            </a:r>
          </a:p>
          <a:p>
            <a:pPr marL="514350" indent="-514350">
              <a:buFont typeface="+mj-lt"/>
              <a:buAutoNum type="arabicPeriod"/>
            </a:pPr>
            <a:r>
              <a:rPr lang="en-GB" sz="3000" dirty="0" smtClean="0"/>
              <a:t>Speakers use </a:t>
            </a:r>
            <a:r>
              <a:rPr lang="en-GB" sz="3000" b="1" dirty="0" smtClean="0"/>
              <a:t>false starts.</a:t>
            </a:r>
          </a:p>
          <a:p>
            <a:pPr marL="514350" indent="-514350">
              <a:buFont typeface="+mj-lt"/>
              <a:buAutoNum type="arabicPeriod"/>
            </a:pPr>
            <a:r>
              <a:rPr lang="en-GB" sz="3000" dirty="0" smtClean="0"/>
              <a:t>They </a:t>
            </a:r>
            <a:r>
              <a:rPr lang="en-GB" sz="3000" b="1" dirty="0" smtClean="0"/>
              <a:t>repeat or rephrase </a:t>
            </a:r>
            <a:r>
              <a:rPr lang="en-GB" sz="3000" dirty="0" smtClean="0"/>
              <a:t>in order to give the listener time to understand and to remind him/her of things that were said. This helps reduce memory load and lighten planning load.</a:t>
            </a:r>
            <a:endParaRPr lang="en-GB" sz="3000" dirty="0"/>
          </a:p>
        </p:txBody>
      </p:sp>
    </p:spTree>
    <p:extLst>
      <p:ext uri="{BB962C8B-B14F-4D97-AF65-F5344CB8AC3E}">
        <p14:creationId xmlns:p14="http://schemas.microsoft.com/office/powerpoint/2010/main" val="1010834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Find examples of facilitation and compensation devices (1/2)</a:t>
            </a:r>
            <a:endParaRPr lang="en-GB" dirty="0"/>
          </a:p>
        </p:txBody>
      </p:sp>
      <p:sp>
        <p:nvSpPr>
          <p:cNvPr id="3" name="Content Placeholder 2"/>
          <p:cNvSpPr>
            <a:spLocks noGrp="1"/>
          </p:cNvSpPr>
          <p:nvPr>
            <p:ph idx="1"/>
          </p:nvPr>
        </p:nvSpPr>
        <p:spPr>
          <a:xfrm>
            <a:off x="464156" y="1556792"/>
            <a:ext cx="8229600" cy="4680520"/>
          </a:xfrm>
        </p:spPr>
        <p:txBody>
          <a:bodyPr>
            <a:noAutofit/>
          </a:bodyPr>
          <a:lstStyle/>
          <a:p>
            <a:pPr marL="0" indent="0">
              <a:spcBef>
                <a:spcPts val="600"/>
              </a:spcBef>
              <a:buNone/>
            </a:pPr>
            <a:r>
              <a:rPr lang="en-GB" sz="2600" b="1" smtClean="0"/>
              <a:t>Extract 1:</a:t>
            </a:r>
          </a:p>
          <a:p>
            <a:pPr marL="0" indent="0">
              <a:spcBef>
                <a:spcPts val="600"/>
              </a:spcBef>
              <a:buNone/>
            </a:pPr>
            <a:r>
              <a:rPr lang="en-GB" sz="2600" smtClean="0"/>
              <a:t>It’s erm – an intersection of kind of two – a kind of crossroads – of a minor road going across a major road – and I was standing there – and there was this  erm- kind of ordinary car – on the minor road- just looking to come out – onto the big road – and coming down towards him on the big road was a van –followed by a lorry – now- just as he started to come onto the main road –the van – no the lorry star-started to overtake the van – not having seen the fact that another car was coming out. </a:t>
            </a:r>
            <a:endParaRPr lang="en-GB" sz="2600" dirty="0"/>
          </a:p>
        </p:txBody>
      </p:sp>
    </p:spTree>
    <p:extLst>
      <p:ext uri="{BB962C8B-B14F-4D97-AF65-F5344CB8AC3E}">
        <p14:creationId xmlns:p14="http://schemas.microsoft.com/office/powerpoint/2010/main" val="1592327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Find examples of facilitation and compensation devices (2/2)</a:t>
            </a:r>
            <a:endParaRPr lang="en-GB" dirty="0"/>
          </a:p>
        </p:txBody>
      </p:sp>
      <p:sp>
        <p:nvSpPr>
          <p:cNvPr id="3" name="Content Placeholder 2"/>
          <p:cNvSpPr>
            <a:spLocks noGrp="1"/>
          </p:cNvSpPr>
          <p:nvPr>
            <p:ph sz="half" idx="1"/>
          </p:nvPr>
        </p:nvSpPr>
        <p:spPr/>
        <p:txBody>
          <a:bodyPr>
            <a:noAutofit/>
          </a:bodyPr>
          <a:lstStyle/>
          <a:p>
            <a:pPr marL="0" indent="0">
              <a:spcBef>
                <a:spcPts val="600"/>
              </a:spcBef>
              <a:buNone/>
            </a:pPr>
            <a:r>
              <a:rPr lang="en-GB" sz="2400" b="1" smtClean="0"/>
              <a:t>Extract 2: </a:t>
            </a:r>
          </a:p>
          <a:p>
            <a:pPr marL="401638" lvl="1">
              <a:spcBef>
                <a:spcPts val="600"/>
              </a:spcBef>
            </a:pPr>
            <a:r>
              <a:rPr lang="en-GB" b="1" smtClean="0"/>
              <a:t>Teacher</a:t>
            </a:r>
            <a:r>
              <a:rPr lang="en-GB" smtClean="0"/>
              <a:t>: Morning Mrs. Williams. I’ve brought the money</a:t>
            </a:r>
          </a:p>
          <a:p>
            <a:pPr marL="401638" lvl="1">
              <a:spcBef>
                <a:spcPts val="600"/>
              </a:spcBef>
            </a:pPr>
            <a:r>
              <a:rPr lang="en-GB" b="1" smtClean="0"/>
              <a:t>Secretary</a:t>
            </a:r>
            <a:r>
              <a:rPr lang="en-GB" smtClean="0"/>
              <a:t>: Hello Mr James- erm- what money?</a:t>
            </a:r>
          </a:p>
          <a:p>
            <a:pPr marL="401638" lvl="1">
              <a:spcBef>
                <a:spcPts val="600"/>
              </a:spcBef>
            </a:pPr>
            <a:r>
              <a:rPr lang="en-GB" b="1" smtClean="0"/>
              <a:t>Teacher</a:t>
            </a:r>
            <a:r>
              <a:rPr lang="en-GB" smtClean="0"/>
              <a:t>: you know, the money for the books</a:t>
            </a:r>
          </a:p>
          <a:p>
            <a:pPr marL="401638" lvl="1">
              <a:spcBef>
                <a:spcPts val="600"/>
              </a:spcBef>
            </a:pPr>
            <a:r>
              <a:rPr lang="en-GB" b="1" smtClean="0"/>
              <a:t>Secretary</a:t>
            </a:r>
            <a:r>
              <a:rPr lang="en-GB" smtClean="0"/>
              <a:t>: The money for what books?</a:t>
            </a:r>
            <a:endParaRPr lang="en-GB" dirty="0"/>
          </a:p>
        </p:txBody>
      </p:sp>
      <p:sp>
        <p:nvSpPr>
          <p:cNvPr id="4" name="Content Placeholder 3"/>
          <p:cNvSpPr>
            <a:spLocks noGrp="1"/>
          </p:cNvSpPr>
          <p:nvPr>
            <p:ph sz="half" idx="2"/>
          </p:nvPr>
        </p:nvSpPr>
        <p:spPr/>
        <p:txBody>
          <a:bodyPr>
            <a:noAutofit/>
          </a:bodyPr>
          <a:lstStyle/>
          <a:p>
            <a:pPr marL="463550" lvl="1"/>
            <a:r>
              <a:rPr lang="en-GB" b="1" smtClean="0"/>
              <a:t>Teacher</a:t>
            </a:r>
            <a:r>
              <a:rPr lang="en-GB" smtClean="0"/>
              <a:t>: Oh, I thought Mrs Priors had told you about the reading books for the third years.</a:t>
            </a:r>
          </a:p>
          <a:p>
            <a:pPr marL="463550" lvl="1"/>
            <a:r>
              <a:rPr lang="en-GB" b="1" smtClean="0"/>
              <a:t>Secretary</a:t>
            </a:r>
            <a:r>
              <a:rPr lang="en-GB" smtClean="0"/>
              <a:t>: Oh yes, they’ve been ordered.</a:t>
            </a:r>
          </a:p>
          <a:p>
            <a:pPr marL="463550" lvl="1"/>
            <a:r>
              <a:rPr lang="en-GB" b="1" smtClean="0"/>
              <a:t>Teacher</a:t>
            </a:r>
            <a:r>
              <a:rPr lang="en-GB" smtClean="0"/>
              <a:t>: So where shall I put it?</a:t>
            </a:r>
          </a:p>
          <a:p>
            <a:pPr marL="463550" lvl="1"/>
            <a:r>
              <a:rPr lang="en-GB" b="1" smtClean="0"/>
              <a:t>Secretary</a:t>
            </a:r>
            <a:r>
              <a:rPr lang="en-GB" smtClean="0"/>
              <a:t>: What? …oh over there on the filing cabinet…</a:t>
            </a:r>
          </a:p>
          <a:p>
            <a:endParaRPr lang="en-GB" sz="2400" dirty="0"/>
          </a:p>
        </p:txBody>
      </p:sp>
    </p:spTree>
    <p:extLst>
      <p:ext uri="{BB962C8B-B14F-4D97-AF65-F5344CB8AC3E}">
        <p14:creationId xmlns:p14="http://schemas.microsoft.com/office/powerpoint/2010/main" val="3592627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(1/3)</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b="1" dirty="0" smtClean="0"/>
              <a:t>Routines (information &amp; interaction routines).</a:t>
            </a:r>
          </a:p>
          <a:p>
            <a:r>
              <a:rPr lang="en-GB" b="1" dirty="0" smtClean="0"/>
              <a:t>Management skills:</a:t>
            </a:r>
          </a:p>
          <a:p>
            <a:pPr marL="914400" lvl="1" indent="-514350">
              <a:buFont typeface="+mj-lt"/>
              <a:buAutoNum type="arabicPeriod"/>
            </a:pPr>
            <a:r>
              <a:rPr lang="en-GB" dirty="0" smtClean="0"/>
              <a:t>Openings.</a:t>
            </a:r>
          </a:p>
          <a:p>
            <a:pPr marL="914400" lvl="1" indent="-514350">
              <a:buFont typeface="+mj-lt"/>
              <a:buAutoNum type="arabicPeriod"/>
            </a:pPr>
            <a:r>
              <a:rPr lang="en-GB" dirty="0" smtClean="0"/>
              <a:t>Turn-taking.</a:t>
            </a:r>
          </a:p>
          <a:p>
            <a:pPr marL="914400" lvl="1" indent="-514350">
              <a:buFont typeface="+mj-lt"/>
              <a:buAutoNum type="arabicPeriod"/>
            </a:pPr>
            <a:r>
              <a:rPr lang="en-GB" dirty="0" smtClean="0"/>
              <a:t>Interrupting.</a:t>
            </a:r>
          </a:p>
          <a:p>
            <a:pPr marL="914400" lvl="1" indent="-514350">
              <a:buFont typeface="+mj-lt"/>
              <a:buAutoNum type="arabicPeriod"/>
            </a:pPr>
            <a:r>
              <a:rPr lang="en-GB" dirty="0" smtClean="0"/>
              <a:t>Topic-shift.</a:t>
            </a:r>
          </a:p>
          <a:p>
            <a:pPr marL="914400" lvl="1" indent="-514350">
              <a:buFont typeface="+mj-lt"/>
              <a:buAutoNum type="arabicPeriod"/>
            </a:pPr>
            <a:r>
              <a:rPr lang="en-GB" dirty="0" smtClean="0"/>
              <a:t>Adjacency pairs.</a:t>
            </a:r>
          </a:p>
          <a:p>
            <a:pPr marL="914400" lvl="1" indent="-514350">
              <a:buFont typeface="+mj-lt"/>
              <a:buAutoNum type="arabicPeriod"/>
            </a:pPr>
            <a:r>
              <a:rPr lang="en-GB" dirty="0" smtClean="0"/>
              <a:t>Closings.</a:t>
            </a:r>
          </a:p>
          <a:p>
            <a:pPr marL="914400" lvl="1" indent="-514350">
              <a:buFont typeface="+mj-lt"/>
              <a:buAutoNum type="arabicPeriod"/>
            </a:pPr>
            <a:endParaRPr lang="en-GB" dirty="0"/>
          </a:p>
        </p:txBody>
      </p:sp>
    </p:spTree>
    <p:extLst>
      <p:ext uri="{BB962C8B-B14F-4D97-AF65-F5344CB8AC3E}">
        <p14:creationId xmlns:p14="http://schemas.microsoft.com/office/powerpoint/2010/main" val="2043096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(2/3)</a:t>
            </a:r>
            <a:endParaRPr lang="en-GB" dirty="0"/>
          </a:p>
        </p:txBody>
      </p:sp>
      <p:sp>
        <p:nvSpPr>
          <p:cNvPr id="3" name="Content Placeholder 2"/>
          <p:cNvSpPr>
            <a:spLocks noGrp="1"/>
          </p:cNvSpPr>
          <p:nvPr>
            <p:ph idx="1"/>
          </p:nvPr>
        </p:nvSpPr>
        <p:spPr/>
        <p:txBody>
          <a:bodyPr>
            <a:noAutofit/>
          </a:bodyPr>
          <a:lstStyle/>
          <a:p>
            <a:pPr marL="0" indent="0">
              <a:buNone/>
            </a:pPr>
            <a:r>
              <a:rPr lang="en-GB" sz="3000" dirty="0" smtClean="0"/>
              <a:t>Some utterances (questions, invitations, apologies, compliments) require an immediate response/reaction from the listener. The utterance and the response is called an adjacency pair. </a:t>
            </a:r>
          </a:p>
          <a:p>
            <a:r>
              <a:rPr lang="en-GB" sz="3000" dirty="0" smtClean="0"/>
              <a:t>Would you like to come for dinner on Friday?</a:t>
            </a:r>
          </a:p>
          <a:p>
            <a:r>
              <a:rPr lang="en-GB" sz="3000" dirty="0" smtClean="0"/>
              <a:t>Yes, I’d love to. (preferred answers.)</a:t>
            </a:r>
          </a:p>
          <a:p>
            <a:r>
              <a:rPr lang="en-GB" sz="3000" dirty="0" smtClean="0"/>
              <a:t>I’m terribly sorry but I can’t. My brother is visiting us. (</a:t>
            </a:r>
            <a:r>
              <a:rPr lang="en-GB" sz="3000" dirty="0" err="1" smtClean="0"/>
              <a:t>Dispreferred</a:t>
            </a:r>
            <a:r>
              <a:rPr lang="en-GB" sz="3000" dirty="0" smtClean="0"/>
              <a:t> reaction).</a:t>
            </a:r>
            <a:endParaRPr lang="en-GB" sz="3000" dirty="0"/>
          </a:p>
        </p:txBody>
      </p:sp>
    </p:spTree>
    <p:extLst>
      <p:ext uri="{BB962C8B-B14F-4D97-AF65-F5344CB8AC3E}">
        <p14:creationId xmlns:p14="http://schemas.microsoft.com/office/powerpoint/2010/main" val="3241108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Interaction skills (3/3)</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GB" b="1" smtClean="0"/>
              <a:t>Getting feedback from your listener:</a:t>
            </a:r>
            <a:r>
              <a:rPr lang="en-GB" smtClean="0"/>
              <a:t>	</a:t>
            </a:r>
          </a:p>
          <a:p>
            <a:pPr lvl="1"/>
            <a:r>
              <a:rPr lang="en-GB" sz="3000" smtClean="0"/>
              <a:t>Checking the interlocutor has understood.</a:t>
            </a:r>
          </a:p>
          <a:p>
            <a:pPr lvl="1"/>
            <a:r>
              <a:rPr lang="en-GB" sz="3000" smtClean="0"/>
              <a:t>Responding to requests for clarification.</a:t>
            </a:r>
          </a:p>
          <a:p>
            <a:pPr lvl="1"/>
            <a:r>
              <a:rPr lang="en-GB" sz="3000" smtClean="0"/>
              <a:t>Asking for the interlocutor’s opinion.</a:t>
            </a:r>
          </a:p>
          <a:p>
            <a:r>
              <a:rPr lang="en-GB" b="1" smtClean="0"/>
              <a:t>Communication strategies </a:t>
            </a:r>
            <a:r>
              <a:rPr lang="en-GB" smtClean="0"/>
              <a:t>(used to prevent breakdowns in communication).</a:t>
            </a:r>
          </a:p>
          <a:p>
            <a:r>
              <a:rPr lang="en-GB" b="1" smtClean="0"/>
              <a:t>Function and meaning in conversation.</a:t>
            </a:r>
          </a:p>
          <a:p>
            <a:r>
              <a:rPr lang="en-GB" b="1" smtClean="0"/>
              <a:t>Speaking styles.</a:t>
            </a:r>
            <a:endParaRPr lang="en-GB" b="1" dirty="0"/>
          </a:p>
        </p:txBody>
      </p:sp>
    </p:spTree>
    <p:extLst>
      <p:ext uri="{BB962C8B-B14F-4D97-AF65-F5344CB8AC3E}">
        <p14:creationId xmlns:p14="http://schemas.microsoft.com/office/powerpoint/2010/main" val="1663605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Information and interaction routines (1/2)</a:t>
            </a:r>
            <a:endParaRPr lang="en-GB" dirty="0"/>
          </a:p>
        </p:txBody>
      </p:sp>
      <p:sp>
        <p:nvSpPr>
          <p:cNvPr id="3" name="Content Placeholder 2"/>
          <p:cNvSpPr>
            <a:spLocks noGrp="1"/>
          </p:cNvSpPr>
          <p:nvPr>
            <p:ph idx="1"/>
          </p:nvPr>
        </p:nvSpPr>
        <p:spPr/>
        <p:txBody>
          <a:bodyPr>
            <a:noAutofit/>
          </a:bodyPr>
          <a:lstStyle/>
          <a:p>
            <a:pPr>
              <a:spcBef>
                <a:spcPts val="600"/>
              </a:spcBef>
            </a:pPr>
            <a:r>
              <a:rPr lang="en-GB" dirty="0" smtClean="0"/>
              <a:t>These are conventional ways of presenting information. They are predictable and help ensure clarity.</a:t>
            </a:r>
          </a:p>
          <a:p>
            <a:pPr>
              <a:spcBef>
                <a:spcPts val="600"/>
              </a:spcBef>
            </a:pPr>
            <a:r>
              <a:rPr lang="en-GB" dirty="0" smtClean="0"/>
              <a:t>Information routines are frequently recurring types of information structure either expository (narration, description, instruction, comparison) or evaluative (explanation, justification, prediction, decision).</a:t>
            </a:r>
          </a:p>
        </p:txBody>
      </p:sp>
    </p:spTree>
    <p:extLst>
      <p:ext uri="{BB962C8B-B14F-4D97-AF65-F5344CB8AC3E}">
        <p14:creationId xmlns:p14="http://schemas.microsoft.com/office/powerpoint/2010/main" val="4172727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smtClean="0"/>
              <a:t>Issues to be discussed in this unit</a:t>
            </a:r>
            <a:endParaRPr lang="en-GB" dirty="0"/>
          </a:p>
        </p:txBody>
      </p:sp>
      <p:sp>
        <p:nvSpPr>
          <p:cNvPr id="3" name="Θέση περιεχομένου 2"/>
          <p:cNvSpPr>
            <a:spLocks noGrp="1"/>
          </p:cNvSpPr>
          <p:nvPr>
            <p:ph idx="1"/>
          </p:nvPr>
        </p:nvSpPr>
        <p:spPr/>
        <p:txBody>
          <a:bodyPr>
            <a:noAutofit/>
          </a:bodyPr>
          <a:lstStyle/>
          <a:p>
            <a:r>
              <a:rPr lang="en-GB" sz="2800" smtClean="0"/>
              <a:t>The nature of real life communication.</a:t>
            </a:r>
          </a:p>
          <a:p>
            <a:r>
              <a:rPr lang="en-GB" sz="2800" smtClean="0"/>
              <a:t>Differences between oral and written language.</a:t>
            </a:r>
          </a:p>
          <a:p>
            <a:r>
              <a:rPr lang="en-GB" sz="2800" smtClean="0"/>
              <a:t>Understanding the nature of speaking: processing and reciprocity conditions.</a:t>
            </a:r>
          </a:p>
          <a:p>
            <a:r>
              <a:rPr lang="en-GB" sz="2800" smtClean="0"/>
              <a:t>Characteristics of spoken language.</a:t>
            </a:r>
          </a:p>
          <a:p>
            <a:r>
              <a:rPr lang="en-GB" sz="2800" smtClean="0"/>
              <a:t>Interaction skills.</a:t>
            </a:r>
          </a:p>
          <a:p>
            <a:r>
              <a:rPr lang="en-GB" sz="2800" smtClean="0"/>
              <a:t>Types of speaking activities.</a:t>
            </a:r>
          </a:p>
          <a:p>
            <a:r>
              <a:rPr lang="en-GB" sz="2800" smtClean="0"/>
              <a:t>Dealing with problems of fluency with learners.</a:t>
            </a:r>
            <a:endParaRPr lang="en-GB" sz="2800" dirty="0"/>
          </a:p>
        </p:txBody>
      </p:sp>
    </p:spTree>
    <p:extLst>
      <p:ext uri="{BB962C8B-B14F-4D97-AF65-F5344CB8AC3E}">
        <p14:creationId xmlns:p14="http://schemas.microsoft.com/office/powerpoint/2010/main" val="55757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Information and interaction routines (2/2)</a:t>
            </a:r>
            <a:endParaRPr lang="en-GB" dirty="0"/>
          </a:p>
        </p:txBody>
      </p:sp>
      <p:sp>
        <p:nvSpPr>
          <p:cNvPr id="3" name="Content Placeholder 2"/>
          <p:cNvSpPr>
            <a:spLocks noGrp="1"/>
          </p:cNvSpPr>
          <p:nvPr>
            <p:ph idx="1"/>
          </p:nvPr>
        </p:nvSpPr>
        <p:spPr/>
        <p:txBody>
          <a:bodyPr>
            <a:noAutofit/>
          </a:bodyPr>
          <a:lstStyle/>
          <a:p>
            <a:pPr>
              <a:spcBef>
                <a:spcPts val="600"/>
              </a:spcBef>
            </a:pPr>
            <a:r>
              <a:rPr lang="en-GB" dirty="0" smtClean="0"/>
              <a:t>Interaction routines are sequences of kinds of turns typically recurring in given situations (telephone conversation, job interview). These turns are organised in characteristic ways. </a:t>
            </a:r>
            <a:endParaRPr lang="en-GB" dirty="0"/>
          </a:p>
        </p:txBody>
      </p:sp>
    </p:spTree>
    <p:extLst>
      <p:ext uri="{BB962C8B-B14F-4D97-AF65-F5344CB8AC3E}">
        <p14:creationId xmlns:p14="http://schemas.microsoft.com/office/powerpoint/2010/main" val="353776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Communication strategies (1/2)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sz="2800" dirty="0" smtClean="0"/>
              <a:t>These are valuable for dealing with communication trouble spots (not knowing a word, not understanding the speaker). They enhance fluency and add to the efficiency of communication.</a:t>
            </a:r>
          </a:p>
          <a:p>
            <a:pPr>
              <a:spcBef>
                <a:spcPts val="600"/>
              </a:spcBef>
            </a:pPr>
            <a:r>
              <a:rPr lang="en-GB" sz="2800" b="1" dirty="0" smtClean="0"/>
              <a:t>Message adjustment/avoidance</a:t>
            </a:r>
            <a:r>
              <a:rPr lang="en-GB" sz="2800" dirty="0" smtClean="0"/>
              <a:t>: Saying what you can say rather than what you want to say; altering or reducing the message, going off the point or completing avoiding it.</a:t>
            </a:r>
          </a:p>
          <a:p>
            <a:pPr>
              <a:spcBef>
                <a:spcPts val="600"/>
              </a:spcBef>
            </a:pPr>
            <a:r>
              <a:rPr lang="en-GB" sz="2800" b="1" dirty="0" smtClean="0"/>
              <a:t>Paraphrase: </a:t>
            </a:r>
            <a:r>
              <a:rPr lang="en-GB" sz="2800" dirty="0" smtClean="0"/>
              <a:t>Describing or exemplifying the action/object whose name you do not know.</a:t>
            </a:r>
            <a:endParaRPr lang="en-GB" sz="2800" dirty="0"/>
          </a:p>
        </p:txBody>
      </p:sp>
    </p:spTree>
    <p:extLst>
      <p:ext uri="{BB962C8B-B14F-4D97-AF65-F5344CB8AC3E}">
        <p14:creationId xmlns:p14="http://schemas.microsoft.com/office/powerpoint/2010/main" val="5757179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Communication strategies (2/2)</a:t>
            </a:r>
            <a:endParaRPr lang="en-GB" dirty="0"/>
          </a:p>
        </p:txBody>
      </p:sp>
      <p:sp>
        <p:nvSpPr>
          <p:cNvPr id="3" name="Content Placeholder 2"/>
          <p:cNvSpPr>
            <a:spLocks noGrp="1"/>
          </p:cNvSpPr>
          <p:nvPr>
            <p:ph idx="1"/>
          </p:nvPr>
        </p:nvSpPr>
        <p:spPr/>
        <p:txBody>
          <a:bodyPr>
            <a:normAutofit/>
          </a:bodyPr>
          <a:lstStyle/>
          <a:p>
            <a:r>
              <a:rPr lang="en-GB" sz="3000" b="1" dirty="0" smtClean="0"/>
              <a:t>Approximation</a:t>
            </a:r>
            <a:r>
              <a:rPr lang="en-GB" sz="3000" dirty="0" smtClean="0"/>
              <a:t>: Using alternative terms which express the meaning of the target word as closely as possible or using all purpose words.</a:t>
            </a:r>
          </a:p>
          <a:p>
            <a:r>
              <a:rPr lang="en-GB" sz="3000" b="1" dirty="0" smtClean="0"/>
              <a:t>Appeals for help.</a:t>
            </a:r>
          </a:p>
          <a:p>
            <a:r>
              <a:rPr lang="en-GB" sz="3000" b="1" dirty="0" smtClean="0"/>
              <a:t>Asking for repetition/clarification.</a:t>
            </a:r>
          </a:p>
          <a:p>
            <a:r>
              <a:rPr lang="en-GB" sz="3000" b="1" dirty="0" smtClean="0"/>
              <a:t>Giving an interpretive summary: </a:t>
            </a:r>
            <a:r>
              <a:rPr lang="en-GB" sz="3000" dirty="0" smtClean="0"/>
              <a:t>Reformulating the speaker’s message to check that you have understood correctly.</a:t>
            </a:r>
            <a:endParaRPr lang="en-GB" sz="3000" dirty="0"/>
          </a:p>
        </p:txBody>
      </p:sp>
    </p:spTree>
    <p:extLst>
      <p:ext uri="{BB962C8B-B14F-4D97-AF65-F5344CB8AC3E}">
        <p14:creationId xmlns:p14="http://schemas.microsoft.com/office/powerpoint/2010/main" val="561974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(1/3)</a:t>
            </a:r>
            <a:endParaRPr lang="en-GB" dirty="0"/>
          </a:p>
        </p:txBody>
      </p:sp>
      <p:sp>
        <p:nvSpPr>
          <p:cNvPr id="3" name="Content Placeholder 2"/>
          <p:cNvSpPr>
            <a:spLocks noGrp="1"/>
          </p:cNvSpPr>
          <p:nvPr>
            <p:ph idx="1"/>
          </p:nvPr>
        </p:nvSpPr>
        <p:spPr/>
        <p:txBody>
          <a:bodyPr>
            <a:normAutofit/>
          </a:bodyPr>
          <a:lstStyle/>
          <a:p>
            <a:r>
              <a:rPr lang="en-GB" b="1" smtClean="0"/>
              <a:t>Controlled activities </a:t>
            </a:r>
            <a:r>
              <a:rPr lang="en-GB" smtClean="0"/>
              <a:t>- accuracy based activities. Language is controlled by the teacher.</a:t>
            </a:r>
          </a:p>
          <a:p>
            <a:pPr lvl="1"/>
            <a:r>
              <a:rPr lang="en-GB" sz="3200" b="1" smtClean="0"/>
              <a:t>Drilling</a:t>
            </a:r>
            <a:r>
              <a:rPr lang="en-GB" sz="3200" smtClean="0"/>
              <a:t>: choral and individual listening to and repetition of the teacher's  mode of pronunciation. </a:t>
            </a:r>
            <a:endParaRPr lang="en-GB" sz="3200" dirty="0"/>
          </a:p>
        </p:txBody>
      </p:sp>
    </p:spTree>
    <p:extLst>
      <p:ext uri="{BB962C8B-B14F-4D97-AF65-F5344CB8AC3E}">
        <p14:creationId xmlns:p14="http://schemas.microsoft.com/office/powerpoint/2010/main" val="1905604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(2/3)</a:t>
            </a:r>
            <a:endParaRPr lang="en-GB" dirty="0"/>
          </a:p>
        </p:txBody>
      </p:sp>
      <p:sp>
        <p:nvSpPr>
          <p:cNvPr id="3" name="Content Placeholder 2"/>
          <p:cNvSpPr>
            <a:spLocks noGrp="1"/>
          </p:cNvSpPr>
          <p:nvPr>
            <p:ph idx="1"/>
          </p:nvPr>
        </p:nvSpPr>
        <p:spPr/>
        <p:txBody>
          <a:bodyPr>
            <a:normAutofit/>
          </a:bodyPr>
          <a:lstStyle/>
          <a:p>
            <a:r>
              <a:rPr lang="en-GB" b="1" dirty="0" smtClean="0"/>
              <a:t>Guided activities: </a:t>
            </a:r>
            <a:r>
              <a:rPr lang="en-GB" dirty="0" smtClean="0"/>
              <a:t>accuracy based but a little more creative and productive. The output is still controlled by the teacher but the exact language isn't.</a:t>
            </a:r>
          </a:p>
          <a:p>
            <a:pPr lvl="1"/>
            <a:r>
              <a:rPr lang="en-GB" sz="3000" dirty="0" smtClean="0"/>
              <a:t>Model dialogues.</a:t>
            </a:r>
          </a:p>
          <a:p>
            <a:pPr lvl="1"/>
            <a:r>
              <a:rPr lang="en-GB" sz="3000" dirty="0" smtClean="0"/>
              <a:t>Guided role-play.</a:t>
            </a:r>
            <a:endParaRPr lang="en-GB" sz="3000" dirty="0"/>
          </a:p>
        </p:txBody>
      </p:sp>
    </p:spTree>
    <p:extLst>
      <p:ext uri="{BB962C8B-B14F-4D97-AF65-F5344CB8AC3E}">
        <p14:creationId xmlns:p14="http://schemas.microsoft.com/office/powerpoint/2010/main" val="36945799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Speaking activities in the classroom (3/3)</a:t>
            </a:r>
            <a:endParaRPr lang="en-GB" dirty="0"/>
          </a:p>
        </p:txBody>
      </p:sp>
      <p:sp>
        <p:nvSpPr>
          <p:cNvPr id="3" name="Content Placeholder 2"/>
          <p:cNvSpPr>
            <a:spLocks noGrp="1"/>
          </p:cNvSpPr>
          <p:nvPr>
            <p:ph idx="1"/>
          </p:nvPr>
        </p:nvSpPr>
        <p:spPr/>
        <p:txBody>
          <a:bodyPr>
            <a:noAutofit/>
          </a:bodyPr>
          <a:lstStyle/>
          <a:p>
            <a:r>
              <a:rPr lang="en-GB" sz="3000" b="1" dirty="0" smtClean="0"/>
              <a:t>Creative communication:</a:t>
            </a:r>
            <a:r>
              <a:rPr lang="en-GB" sz="3000" dirty="0" smtClean="0"/>
              <a:t> fluency based activities. The scenario is usually created by the teacher but the content of the language isn't. </a:t>
            </a:r>
          </a:p>
          <a:p>
            <a:pPr lvl="1"/>
            <a:r>
              <a:rPr lang="en-GB" dirty="0" smtClean="0"/>
              <a:t>Free role-plays.   </a:t>
            </a:r>
          </a:p>
          <a:p>
            <a:pPr lvl="1"/>
            <a:r>
              <a:rPr lang="en-GB" dirty="0" smtClean="0"/>
              <a:t>Discussion.</a:t>
            </a:r>
          </a:p>
          <a:p>
            <a:pPr lvl="1"/>
            <a:r>
              <a:rPr lang="en-GB" dirty="0" smtClean="0"/>
              <a:t>Debates. </a:t>
            </a:r>
          </a:p>
          <a:p>
            <a:pPr lvl="1"/>
            <a:r>
              <a:rPr lang="en-GB" dirty="0" smtClean="0"/>
              <a:t>Simulations. </a:t>
            </a:r>
          </a:p>
          <a:p>
            <a:pPr lvl="1"/>
            <a:r>
              <a:rPr lang="en-GB" dirty="0" smtClean="0"/>
              <a:t>Communication game.</a:t>
            </a:r>
            <a:endParaRPr lang="en-GB" dirty="0"/>
          </a:p>
        </p:txBody>
      </p:sp>
    </p:spTree>
    <p:extLst>
      <p:ext uri="{BB962C8B-B14F-4D97-AF65-F5344CB8AC3E}">
        <p14:creationId xmlns:p14="http://schemas.microsoft.com/office/powerpoint/2010/main" val="36683512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Problems of learners with speaking activities (1/3)</a:t>
            </a:r>
            <a:endParaRPr lang="en-GB" dirty="0"/>
          </a:p>
        </p:txBody>
      </p:sp>
      <p:sp>
        <p:nvSpPr>
          <p:cNvPr id="3" name="Content Placeholder 2"/>
          <p:cNvSpPr>
            <a:spLocks noGrp="1"/>
          </p:cNvSpPr>
          <p:nvPr>
            <p:ph idx="1"/>
          </p:nvPr>
        </p:nvSpPr>
        <p:spPr/>
        <p:txBody>
          <a:bodyPr>
            <a:normAutofit/>
          </a:bodyPr>
          <a:lstStyle/>
          <a:p>
            <a:pPr>
              <a:spcBef>
                <a:spcPts val="600"/>
              </a:spcBef>
            </a:pPr>
            <a:r>
              <a:rPr lang="en-GB" b="1" smtClean="0"/>
              <a:t>Inhibition. </a:t>
            </a:r>
            <a:r>
              <a:rPr lang="en-GB" smtClean="0"/>
              <a:t>Unlike reading, writing and listening activities, speaking requires some degree of real-time exposure to an audience. Learners are often inhibited about trying to say things in a foreign language in the classroom: worried about making mistakes, fearful of criticism of loosing face, or simply shy of the attention that their speech attracts.</a:t>
            </a:r>
            <a:endParaRPr lang="en-GB" dirty="0"/>
          </a:p>
        </p:txBody>
      </p:sp>
    </p:spTree>
    <p:extLst>
      <p:ext uri="{BB962C8B-B14F-4D97-AF65-F5344CB8AC3E}">
        <p14:creationId xmlns:p14="http://schemas.microsoft.com/office/powerpoint/2010/main" val="63996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Problems of learners with speaking activities (2/3)</a:t>
            </a:r>
            <a:endParaRPr lang="en-GB" dirty="0"/>
          </a:p>
        </p:txBody>
      </p:sp>
      <p:sp>
        <p:nvSpPr>
          <p:cNvPr id="3" name="Content Placeholder 2"/>
          <p:cNvSpPr>
            <a:spLocks noGrp="1"/>
          </p:cNvSpPr>
          <p:nvPr>
            <p:ph idx="1"/>
          </p:nvPr>
        </p:nvSpPr>
        <p:spPr/>
        <p:txBody>
          <a:bodyPr>
            <a:normAutofit/>
          </a:bodyPr>
          <a:lstStyle/>
          <a:p>
            <a:pPr>
              <a:spcBef>
                <a:spcPts val="600"/>
              </a:spcBef>
            </a:pPr>
            <a:r>
              <a:rPr lang="en-GB" b="1" dirty="0" smtClean="0"/>
              <a:t>Nothing to say</a:t>
            </a:r>
            <a:r>
              <a:rPr lang="en-GB" dirty="0" smtClean="0"/>
              <a:t>. Even if they are not inhibited, you often hear learners complain that they cannot think of anything to say: they have no motive to express themselves beyond the guilty feeling that they should be speaking.</a:t>
            </a:r>
          </a:p>
          <a:p>
            <a:pPr>
              <a:spcBef>
                <a:spcPts val="600"/>
              </a:spcBef>
            </a:pPr>
            <a:r>
              <a:rPr lang="en-GB" b="1" dirty="0" smtClean="0"/>
              <a:t>Lack of interest in the topic.</a:t>
            </a:r>
          </a:p>
          <a:p>
            <a:pPr>
              <a:spcBef>
                <a:spcPts val="600"/>
              </a:spcBef>
            </a:pPr>
            <a:r>
              <a:rPr lang="en-GB" b="1" dirty="0" smtClean="0"/>
              <a:t>Previous learning experience.</a:t>
            </a:r>
          </a:p>
          <a:p>
            <a:pPr>
              <a:spcBef>
                <a:spcPts val="600"/>
              </a:spcBef>
            </a:pPr>
            <a:r>
              <a:rPr lang="en-GB" b="1" dirty="0" smtClean="0"/>
              <a:t>Cultural reasons.</a:t>
            </a:r>
            <a:endParaRPr lang="en-GB" b="1" dirty="0"/>
          </a:p>
        </p:txBody>
      </p:sp>
    </p:spTree>
    <p:extLst>
      <p:ext uri="{BB962C8B-B14F-4D97-AF65-F5344CB8AC3E}">
        <p14:creationId xmlns:p14="http://schemas.microsoft.com/office/powerpoint/2010/main" val="163228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Problems of learners with speaking activities (3/3)</a:t>
            </a:r>
            <a:endParaRPr lang="en-GB" dirty="0"/>
          </a:p>
        </p:txBody>
      </p:sp>
      <p:sp>
        <p:nvSpPr>
          <p:cNvPr id="3" name="Content Placeholder 2"/>
          <p:cNvSpPr>
            <a:spLocks noGrp="1"/>
          </p:cNvSpPr>
          <p:nvPr>
            <p:ph idx="1"/>
          </p:nvPr>
        </p:nvSpPr>
        <p:spPr/>
        <p:txBody>
          <a:bodyPr>
            <a:normAutofit/>
          </a:bodyPr>
          <a:lstStyle/>
          <a:p>
            <a:pPr>
              <a:spcBef>
                <a:spcPts val="600"/>
              </a:spcBef>
            </a:pPr>
            <a:r>
              <a:rPr lang="en-GB" b="1" dirty="0" smtClean="0"/>
              <a:t>Low or uneven participation</a:t>
            </a:r>
            <a:r>
              <a:rPr lang="en-GB" dirty="0" smtClean="0"/>
              <a:t>. Only one participant can talk at a time if he or she is to be heard; and in a large group this means that each one will have only very little talking time. This problem is compounded by the tendency of some learners to dominate, while others speak very little or not at all.</a:t>
            </a:r>
            <a:endParaRPr lang="en-GB" dirty="0"/>
          </a:p>
        </p:txBody>
      </p:sp>
    </p:spTree>
    <p:extLst>
      <p:ext uri="{BB962C8B-B14F-4D97-AF65-F5344CB8AC3E}">
        <p14:creationId xmlns:p14="http://schemas.microsoft.com/office/powerpoint/2010/main" val="42387252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the teacher do?</a:t>
            </a:r>
            <a:endParaRPr lang="en-GB" dirty="0"/>
          </a:p>
        </p:txBody>
      </p:sp>
      <p:sp>
        <p:nvSpPr>
          <p:cNvPr id="3" name="Content Placeholder 2"/>
          <p:cNvSpPr>
            <a:spLocks noGrp="1"/>
          </p:cNvSpPr>
          <p:nvPr>
            <p:ph idx="1"/>
          </p:nvPr>
        </p:nvSpPr>
        <p:spPr/>
        <p:txBody>
          <a:bodyPr/>
          <a:lstStyle/>
          <a:p>
            <a:r>
              <a:rPr lang="en-GB" dirty="0" smtClean="0"/>
              <a:t>The teacher must try to overcome these hurdles and encourage student interaction. The aim should be to create a comfortable atmosphere, where students are not afraid to speak or make mistakes, and enjoy communicating with the teacher and their fellow students.</a:t>
            </a:r>
            <a:endParaRPr lang="en-GB" dirty="0"/>
          </a:p>
        </p:txBody>
      </p:sp>
    </p:spTree>
    <p:extLst>
      <p:ext uri="{BB962C8B-B14F-4D97-AF65-F5344CB8AC3E}">
        <p14:creationId xmlns:p14="http://schemas.microsoft.com/office/powerpoint/2010/main" val="348912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mtClean="0"/>
              <a:t>The nature of real life communication</a:t>
            </a:r>
            <a:endParaRPr lang="en-GB" dirty="0"/>
          </a:p>
        </p:txBody>
      </p:sp>
      <p:sp>
        <p:nvSpPr>
          <p:cNvPr id="3" name="Content Placeholder 2"/>
          <p:cNvSpPr>
            <a:spLocks noGrp="1"/>
          </p:cNvSpPr>
          <p:nvPr>
            <p:ph idx="1"/>
          </p:nvPr>
        </p:nvSpPr>
        <p:spPr/>
        <p:txBody>
          <a:bodyPr>
            <a:noAutofit/>
          </a:bodyPr>
          <a:lstStyle/>
          <a:p>
            <a:r>
              <a:rPr lang="en-GB" sz="3000" dirty="0" smtClean="0"/>
              <a:t>We communicate because we want to or need to, NOT just to practise the language.</a:t>
            </a:r>
          </a:p>
          <a:p>
            <a:r>
              <a:rPr lang="en-GB" sz="3000" dirty="0" smtClean="0"/>
              <a:t>Focus is on what we are communicating NOT on how we are communicating (ideas vs. language).</a:t>
            </a:r>
          </a:p>
          <a:p>
            <a:r>
              <a:rPr lang="en-GB" sz="3000" dirty="0" smtClean="0"/>
              <a:t>The language that is used is VARIED in grammar and vocabulary, NOT made of a single structure or a few structures and NOT normally repeated over and over again.</a:t>
            </a:r>
            <a:endParaRPr lang="en-GB" sz="3000" dirty="0"/>
          </a:p>
        </p:txBody>
      </p:sp>
    </p:spTree>
    <p:extLst>
      <p:ext uri="{BB962C8B-B14F-4D97-AF65-F5344CB8AC3E}">
        <p14:creationId xmlns:p14="http://schemas.microsoft.com/office/powerpoint/2010/main" val="13200629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Techniques to encourage interaction</a:t>
            </a:r>
            <a:endParaRPr lang="en-GB" dirty="0"/>
          </a:p>
        </p:txBody>
      </p:sp>
      <p:sp>
        <p:nvSpPr>
          <p:cNvPr id="3" name="Content Placeholder 2"/>
          <p:cNvSpPr>
            <a:spLocks noGrp="1"/>
          </p:cNvSpPr>
          <p:nvPr>
            <p:ph sz="half" idx="1"/>
          </p:nvPr>
        </p:nvSpPr>
        <p:spPr/>
        <p:txBody>
          <a:bodyPr>
            <a:noAutofit/>
          </a:bodyPr>
          <a:lstStyle/>
          <a:p>
            <a:pPr>
              <a:spcBef>
                <a:spcPts val="600"/>
              </a:spcBef>
            </a:pPr>
            <a:r>
              <a:rPr lang="en-GB" dirty="0" smtClean="0"/>
              <a:t>Pair-work.</a:t>
            </a:r>
          </a:p>
          <a:p>
            <a:pPr>
              <a:spcBef>
                <a:spcPts val="600"/>
              </a:spcBef>
            </a:pPr>
            <a:r>
              <a:rPr lang="en-GB" dirty="0" smtClean="0"/>
              <a:t>Group-work.</a:t>
            </a:r>
          </a:p>
          <a:p>
            <a:pPr>
              <a:spcBef>
                <a:spcPts val="600"/>
              </a:spcBef>
            </a:pPr>
            <a:r>
              <a:rPr lang="en-GB" dirty="0" smtClean="0"/>
              <a:t>Plenty of controlled and guided practice before  fluency activities. </a:t>
            </a:r>
          </a:p>
          <a:p>
            <a:pPr>
              <a:spcBef>
                <a:spcPts val="600"/>
              </a:spcBef>
            </a:pPr>
            <a:r>
              <a:rPr lang="en-GB" dirty="0" smtClean="0"/>
              <a:t>Create a desire and need to communicate.</a:t>
            </a:r>
          </a:p>
          <a:p>
            <a:pPr>
              <a:spcBef>
                <a:spcPts val="600"/>
              </a:spcBef>
            </a:pPr>
            <a:r>
              <a:rPr lang="en-GB" dirty="0" smtClean="0"/>
              <a:t>Change classroom dynamics.</a:t>
            </a:r>
            <a:endParaRPr lang="en-GB" dirty="0"/>
          </a:p>
        </p:txBody>
      </p:sp>
      <p:sp>
        <p:nvSpPr>
          <p:cNvPr id="4" name="Content Placeholder 3"/>
          <p:cNvSpPr>
            <a:spLocks noGrp="1"/>
          </p:cNvSpPr>
          <p:nvPr>
            <p:ph sz="half" idx="2"/>
          </p:nvPr>
        </p:nvSpPr>
        <p:spPr/>
        <p:txBody>
          <a:bodyPr/>
          <a:lstStyle/>
          <a:p>
            <a:pPr>
              <a:spcBef>
                <a:spcPts val="600"/>
              </a:spcBef>
            </a:pPr>
            <a:r>
              <a:rPr lang="en-GB" dirty="0" smtClean="0"/>
              <a:t>Careful planning.</a:t>
            </a:r>
          </a:p>
          <a:p>
            <a:pPr>
              <a:spcBef>
                <a:spcPts val="600"/>
              </a:spcBef>
            </a:pPr>
            <a:r>
              <a:rPr lang="en-GB" dirty="0" smtClean="0"/>
              <a:t>With certain activities you may need to allow            students   time to think about what they are going to say.</a:t>
            </a:r>
          </a:p>
          <a:p>
            <a:endParaRPr lang="en-GB" dirty="0"/>
          </a:p>
        </p:txBody>
      </p:sp>
    </p:spTree>
    <p:extLst>
      <p:ext uri="{BB962C8B-B14F-4D97-AF65-F5344CB8AC3E}">
        <p14:creationId xmlns:p14="http://schemas.microsoft.com/office/powerpoint/2010/main" val="35152401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Using group work to promote interaction</a:t>
            </a:r>
            <a:endParaRPr lang="en-GB" dirty="0"/>
          </a:p>
        </p:txBody>
      </p:sp>
      <p:sp>
        <p:nvSpPr>
          <p:cNvPr id="3" name="Content Placeholder 2"/>
          <p:cNvSpPr>
            <a:spLocks noGrp="1"/>
          </p:cNvSpPr>
          <p:nvPr>
            <p:ph idx="1"/>
          </p:nvPr>
        </p:nvSpPr>
        <p:spPr/>
        <p:txBody>
          <a:bodyPr/>
          <a:lstStyle/>
          <a:p>
            <a:r>
              <a:rPr lang="en-GB" dirty="0" smtClean="0"/>
              <a:t>Group work may increase amount of learner talk in a limited period of time</a:t>
            </a:r>
          </a:p>
          <a:p>
            <a:r>
              <a:rPr lang="en-GB" dirty="0" smtClean="0"/>
              <a:t>It lowers the inhibition of learners who are unwilling to speak in front of the full class </a:t>
            </a:r>
          </a:p>
          <a:p>
            <a:r>
              <a:rPr lang="en-GB" dirty="0" smtClean="0"/>
              <a:t>Group work means the teacher cannot supervise all learner speech but they learn from each other and develop collaboration skills.</a:t>
            </a:r>
            <a:endParaRPr lang="en-GB" dirty="0"/>
          </a:p>
        </p:txBody>
      </p:sp>
    </p:spTree>
    <p:extLst>
      <p:ext uri="{BB962C8B-B14F-4D97-AF65-F5344CB8AC3E}">
        <p14:creationId xmlns:p14="http://schemas.microsoft.com/office/powerpoint/2010/main" val="7448202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Facilitate speaking activities: </a:t>
            </a:r>
            <a:br>
              <a:rPr lang="en-GB" dirty="0" smtClean="0"/>
            </a:br>
            <a:r>
              <a:rPr lang="en-GB" dirty="0" smtClean="0"/>
              <a:t>easy language</a:t>
            </a:r>
            <a:endParaRPr lang="en-GB" dirty="0"/>
          </a:p>
        </p:txBody>
      </p:sp>
      <p:sp>
        <p:nvSpPr>
          <p:cNvPr id="3" name="Content Placeholder 2"/>
          <p:cNvSpPr>
            <a:spLocks noGrp="1"/>
          </p:cNvSpPr>
          <p:nvPr>
            <p:ph idx="1"/>
          </p:nvPr>
        </p:nvSpPr>
        <p:spPr/>
        <p:txBody>
          <a:bodyPr>
            <a:normAutofit/>
          </a:bodyPr>
          <a:lstStyle/>
          <a:p>
            <a:r>
              <a:rPr lang="en-GB" dirty="0" smtClean="0"/>
              <a:t>Base the activity on easy language: </a:t>
            </a:r>
          </a:p>
          <a:p>
            <a:pPr lvl="1"/>
            <a:r>
              <a:rPr lang="en-GB" dirty="0" smtClean="0"/>
              <a:t>The level of language needed for a discussion should be lower than that used in intensive language-learning activities in the same class. </a:t>
            </a:r>
          </a:p>
          <a:p>
            <a:pPr lvl="1"/>
            <a:r>
              <a:rPr lang="en-GB" dirty="0" smtClean="0"/>
              <a:t>It should be easily recalled and produced by the participants, so that they can speak fluently with the minimum of hesitation.</a:t>
            </a:r>
          </a:p>
          <a:p>
            <a:pPr lvl="1"/>
            <a:r>
              <a:rPr lang="en-GB" dirty="0" smtClean="0"/>
              <a:t>It is good idea to teach or review essential vocabulary before the activity starts.</a:t>
            </a:r>
            <a:endParaRPr lang="en-GB" dirty="0"/>
          </a:p>
        </p:txBody>
      </p:sp>
    </p:spTree>
    <p:extLst>
      <p:ext uri="{BB962C8B-B14F-4D97-AF65-F5344CB8AC3E}">
        <p14:creationId xmlns:p14="http://schemas.microsoft.com/office/powerpoint/2010/main" val="32953005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More suggestions to facilitate speaking</a:t>
            </a:r>
            <a:endParaRPr lang="en-GB" dirty="0"/>
          </a:p>
        </p:txBody>
      </p:sp>
      <p:sp>
        <p:nvSpPr>
          <p:cNvPr id="3" name="Content Placeholder 2"/>
          <p:cNvSpPr>
            <a:spLocks noGrp="1"/>
          </p:cNvSpPr>
          <p:nvPr>
            <p:ph idx="1"/>
          </p:nvPr>
        </p:nvSpPr>
        <p:spPr/>
        <p:txBody>
          <a:bodyPr>
            <a:noAutofit/>
          </a:bodyPr>
          <a:lstStyle/>
          <a:p>
            <a:pPr>
              <a:spcBef>
                <a:spcPts val="600"/>
              </a:spcBef>
            </a:pPr>
            <a:r>
              <a:rPr lang="en-GB" sz="2600" dirty="0" smtClean="0"/>
              <a:t>Make a careful </a:t>
            </a:r>
            <a:r>
              <a:rPr lang="en-GB" sz="2600" b="1" dirty="0" smtClean="0"/>
              <a:t>choice of topic </a:t>
            </a:r>
            <a:r>
              <a:rPr lang="en-GB" sz="2600" dirty="0" smtClean="0"/>
              <a:t>and task to stimulate interest. On the whole, the clearer the purpose of the discussion the more motivated participants will be.</a:t>
            </a:r>
          </a:p>
          <a:p>
            <a:pPr>
              <a:spcBef>
                <a:spcPts val="600"/>
              </a:spcBef>
            </a:pPr>
            <a:r>
              <a:rPr lang="en-GB" sz="2600" dirty="0" smtClean="0"/>
              <a:t>Give instruction or training in </a:t>
            </a:r>
            <a:r>
              <a:rPr lang="en-GB" sz="2600" b="1" dirty="0" smtClean="0"/>
              <a:t>discussion skills</a:t>
            </a:r>
            <a:r>
              <a:rPr lang="en-GB" sz="2600" dirty="0" smtClean="0"/>
              <a:t>. If the task is based on group discussion then include instructions about participation when introducing it. For example, tell learners to make sure that everyone in the group contributes to the discussion; appoint a chairperson to each group who will regulate participation.</a:t>
            </a:r>
          </a:p>
          <a:p>
            <a:pPr>
              <a:spcBef>
                <a:spcPts val="600"/>
              </a:spcBef>
            </a:pPr>
            <a:r>
              <a:rPr lang="en-GB" sz="2600" dirty="0" smtClean="0"/>
              <a:t>Give students incentives to </a:t>
            </a:r>
            <a:r>
              <a:rPr lang="en-GB" sz="2600" b="1" dirty="0" smtClean="0"/>
              <a:t>use the target language </a:t>
            </a:r>
            <a:r>
              <a:rPr lang="en-GB" sz="2600" dirty="0" smtClean="0"/>
              <a:t>and not resort to their mother tongue.</a:t>
            </a:r>
            <a:endParaRPr lang="en-GB" sz="2600" dirty="0"/>
          </a:p>
        </p:txBody>
      </p:sp>
    </p:spTree>
    <p:extLst>
      <p:ext uri="{BB962C8B-B14F-4D97-AF65-F5344CB8AC3E}">
        <p14:creationId xmlns:p14="http://schemas.microsoft.com/office/powerpoint/2010/main" val="2773934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effective speaking activities (1/2)</a:t>
            </a:r>
            <a:endParaRPr lang="en-GB" dirty="0"/>
          </a:p>
        </p:txBody>
      </p:sp>
      <p:sp>
        <p:nvSpPr>
          <p:cNvPr id="3" name="Content Placeholder 2"/>
          <p:cNvSpPr>
            <a:spLocks noGrp="1"/>
          </p:cNvSpPr>
          <p:nvPr>
            <p:ph idx="1"/>
          </p:nvPr>
        </p:nvSpPr>
        <p:spPr/>
        <p:txBody>
          <a:bodyPr>
            <a:noAutofit/>
          </a:bodyPr>
          <a:lstStyle/>
          <a:p>
            <a:r>
              <a:rPr lang="en-GB" b="1" dirty="0" smtClean="0"/>
              <a:t>Learners talk a lot</a:t>
            </a:r>
            <a:r>
              <a:rPr lang="en-GB" dirty="0" smtClean="0"/>
              <a:t>. As much as possible of the period of time allotted to the activity is in fact occupied by learner talk. This may seem obvious, but often most time is taken up with teacher talk or pauses.</a:t>
            </a:r>
          </a:p>
          <a:p>
            <a:r>
              <a:rPr lang="en-GB" b="1" dirty="0" smtClean="0"/>
              <a:t>Participation is even</a:t>
            </a:r>
            <a:r>
              <a:rPr lang="en-GB" dirty="0" smtClean="0"/>
              <a:t>. Classroom discussion is not dominated by a minority of talkative participants: all get a chance to speak, and contributions are fairly evenly distributed.</a:t>
            </a:r>
            <a:endParaRPr lang="en-GB" dirty="0"/>
          </a:p>
        </p:txBody>
      </p:sp>
    </p:spTree>
    <p:extLst>
      <p:ext uri="{BB962C8B-B14F-4D97-AF65-F5344CB8AC3E}">
        <p14:creationId xmlns:p14="http://schemas.microsoft.com/office/powerpoint/2010/main" val="29193865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Characteristics of effective speaking activities (2/2)</a:t>
            </a:r>
            <a:endParaRPr lang="en-GB" dirty="0"/>
          </a:p>
        </p:txBody>
      </p:sp>
      <p:sp>
        <p:nvSpPr>
          <p:cNvPr id="3" name="Content Placeholder 2"/>
          <p:cNvSpPr>
            <a:spLocks noGrp="1"/>
          </p:cNvSpPr>
          <p:nvPr>
            <p:ph idx="1"/>
          </p:nvPr>
        </p:nvSpPr>
        <p:spPr/>
        <p:txBody>
          <a:bodyPr>
            <a:noAutofit/>
          </a:bodyPr>
          <a:lstStyle/>
          <a:p>
            <a:r>
              <a:rPr lang="en-GB" sz="3000" b="1" dirty="0" smtClean="0"/>
              <a:t>Motivation is high</a:t>
            </a:r>
            <a:r>
              <a:rPr lang="en-GB" sz="3000" dirty="0" smtClean="0"/>
              <a:t>. Learners are eager to speak: because they are interested in the topic and have something new to say about it, or because they want to contribute to achieving a task objective.</a:t>
            </a:r>
          </a:p>
          <a:p>
            <a:r>
              <a:rPr lang="en-GB" sz="3000" b="1" dirty="0" smtClean="0"/>
              <a:t>Language is of an acceptable level</a:t>
            </a:r>
            <a:r>
              <a:rPr lang="en-GB" sz="3000" dirty="0" smtClean="0"/>
              <a:t>. Learners express themselves in utterances that are relevant, easily comprehensible to each other, and of an acceptable level of language accuracy.</a:t>
            </a:r>
            <a:endParaRPr lang="en-GB" sz="3000" dirty="0"/>
          </a:p>
        </p:txBody>
      </p:sp>
    </p:spTree>
    <p:extLst>
      <p:ext uri="{BB962C8B-B14F-4D97-AF65-F5344CB8AC3E}">
        <p14:creationId xmlns:p14="http://schemas.microsoft.com/office/powerpoint/2010/main" val="22585929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Choosing topic based activities (1/2)</a:t>
            </a:r>
            <a:endParaRPr lang="en-GB" dirty="0"/>
          </a:p>
        </p:txBody>
      </p:sp>
      <p:sp>
        <p:nvSpPr>
          <p:cNvPr id="3" name="Content Placeholder 2"/>
          <p:cNvSpPr>
            <a:spLocks noGrp="1"/>
          </p:cNvSpPr>
          <p:nvPr>
            <p:ph idx="1"/>
          </p:nvPr>
        </p:nvSpPr>
        <p:spPr/>
        <p:txBody>
          <a:bodyPr>
            <a:normAutofit/>
          </a:bodyPr>
          <a:lstStyle/>
          <a:p>
            <a:r>
              <a:rPr lang="en-GB" dirty="0" smtClean="0"/>
              <a:t>A good topic is one which learners can relate to using ideas from their own experience and knowledge.</a:t>
            </a:r>
          </a:p>
          <a:p>
            <a:r>
              <a:rPr lang="en-GB" dirty="0" smtClean="0"/>
              <a:t>The topic should also represent a genuine controversy, in which participants are likely to be fairly evenly divided.</a:t>
            </a:r>
            <a:endParaRPr lang="en-GB" dirty="0"/>
          </a:p>
        </p:txBody>
      </p:sp>
    </p:spTree>
    <p:extLst>
      <p:ext uri="{BB962C8B-B14F-4D97-AF65-F5344CB8AC3E}">
        <p14:creationId xmlns:p14="http://schemas.microsoft.com/office/powerpoint/2010/main" val="34928163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Choosing topic based activities (2/2)</a:t>
            </a:r>
            <a:endParaRPr lang="en-GB" dirty="0"/>
          </a:p>
        </p:txBody>
      </p:sp>
      <p:sp>
        <p:nvSpPr>
          <p:cNvPr id="3" name="Content Placeholder 2"/>
          <p:cNvSpPr>
            <a:spLocks noGrp="1"/>
          </p:cNvSpPr>
          <p:nvPr>
            <p:ph idx="1"/>
          </p:nvPr>
        </p:nvSpPr>
        <p:spPr/>
        <p:txBody>
          <a:bodyPr>
            <a:noAutofit/>
          </a:bodyPr>
          <a:lstStyle/>
          <a:p>
            <a:r>
              <a:rPr lang="en-GB" sz="2800" dirty="0" smtClean="0"/>
              <a:t>Some questions or suggested lines of thought can help to stimulate discussion, but not too many arguments for and against should be “fed” to the class in advance: leave room for their own initiative and originality.</a:t>
            </a:r>
          </a:p>
          <a:p>
            <a:r>
              <a:rPr lang="en-GB" sz="2800" dirty="0" smtClean="0"/>
              <a:t>A topic-centred discussion can be done as a formal debate, where a motion is proposed and opposed by prepared speakers, discussed further by members of the group, and finally voted on by all.</a:t>
            </a:r>
            <a:endParaRPr lang="en-GB" sz="2800" dirty="0"/>
          </a:p>
        </p:txBody>
      </p:sp>
    </p:spTree>
    <p:extLst>
      <p:ext uri="{BB962C8B-B14F-4D97-AF65-F5344CB8AC3E}">
        <p14:creationId xmlns:p14="http://schemas.microsoft.com/office/powerpoint/2010/main" val="1308936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Choosing task based activities (1/2)</a:t>
            </a:r>
            <a:endParaRPr lang="en-GB" dirty="0"/>
          </a:p>
        </p:txBody>
      </p:sp>
      <p:sp>
        <p:nvSpPr>
          <p:cNvPr id="3" name="Content Placeholder 2"/>
          <p:cNvSpPr>
            <a:spLocks noGrp="1"/>
          </p:cNvSpPr>
          <p:nvPr>
            <p:ph idx="1"/>
          </p:nvPr>
        </p:nvSpPr>
        <p:spPr/>
        <p:txBody>
          <a:bodyPr>
            <a:normAutofit/>
          </a:bodyPr>
          <a:lstStyle/>
          <a:p>
            <a:pPr>
              <a:spcBef>
                <a:spcPts val="600"/>
              </a:spcBef>
            </a:pPr>
            <a:r>
              <a:rPr lang="en-GB" dirty="0" smtClean="0"/>
              <a:t>A task is essentially goal-oriented: it requires the group, or pair, to achieve an objective that is usually expressed by an observable result, such as brief notes or lists, a rearrangement of jumbled items, a drawing, a spoken summary. </a:t>
            </a:r>
            <a:endParaRPr lang="en-GB" dirty="0"/>
          </a:p>
        </p:txBody>
      </p:sp>
    </p:spTree>
    <p:extLst>
      <p:ext uri="{BB962C8B-B14F-4D97-AF65-F5344CB8AC3E}">
        <p14:creationId xmlns:p14="http://schemas.microsoft.com/office/powerpoint/2010/main" val="14757365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Choosing task based activities (2/2)</a:t>
            </a:r>
            <a:endParaRPr lang="en-GB" dirty="0"/>
          </a:p>
        </p:txBody>
      </p:sp>
      <p:sp>
        <p:nvSpPr>
          <p:cNvPr id="3" name="Content Placeholder 2"/>
          <p:cNvSpPr>
            <a:spLocks noGrp="1"/>
          </p:cNvSpPr>
          <p:nvPr>
            <p:ph idx="1"/>
          </p:nvPr>
        </p:nvSpPr>
        <p:spPr/>
        <p:txBody>
          <a:bodyPr>
            <a:normAutofit/>
          </a:bodyPr>
          <a:lstStyle/>
          <a:p>
            <a:pPr>
              <a:spcBef>
                <a:spcPts val="600"/>
              </a:spcBef>
            </a:pPr>
            <a:r>
              <a:rPr lang="en-GB" dirty="0" smtClean="0"/>
              <a:t>This result of a task should be attainable only by interaction between participants: so within the definition of the task you often find instructions such as “reach a consensus”, or “find out everyone’s opinion”.</a:t>
            </a:r>
          </a:p>
          <a:p>
            <a:pPr>
              <a:spcBef>
                <a:spcPts val="600"/>
              </a:spcBef>
            </a:pPr>
            <a:r>
              <a:rPr lang="en-GB" dirty="0" smtClean="0"/>
              <a:t>A task is often enhanced if there is some kind of visual focus to base the talking on: a picture, a graph, a map, etc. </a:t>
            </a:r>
            <a:endParaRPr lang="en-GB" dirty="0"/>
          </a:p>
        </p:txBody>
      </p:sp>
    </p:spTree>
    <p:extLst>
      <p:ext uri="{BB962C8B-B14F-4D97-AF65-F5344CB8AC3E}">
        <p14:creationId xmlns:p14="http://schemas.microsoft.com/office/powerpoint/2010/main" val="775992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challenges of speaking (1/2)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b="1" smtClean="0"/>
              <a:t>What is involved in producing a conversational utterance?</a:t>
            </a:r>
          </a:p>
          <a:p>
            <a:pPr marL="0" indent="0">
              <a:spcBef>
                <a:spcPts val="600"/>
              </a:spcBef>
              <a:buNone/>
            </a:pPr>
            <a:r>
              <a:rPr lang="en-GB" smtClean="0"/>
              <a:t>Apart from being grammatical, the utterance must also be appropriate on very many levels at same time; it must conform to the speaker’s aim, to the role relationships between interactants, to the setting, topic, linguistic context etc. </a:t>
            </a:r>
            <a:endParaRPr lang="en-GB" dirty="0"/>
          </a:p>
        </p:txBody>
      </p:sp>
    </p:spTree>
    <p:extLst>
      <p:ext uri="{BB962C8B-B14F-4D97-AF65-F5344CB8AC3E}">
        <p14:creationId xmlns:p14="http://schemas.microsoft.com/office/powerpoint/2010/main" val="2068522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speaking activities: Describing pictures (1/2)</a:t>
            </a:r>
            <a:endParaRPr lang="en-GB" dirty="0"/>
          </a:p>
        </p:txBody>
      </p:sp>
      <p:sp>
        <p:nvSpPr>
          <p:cNvPr id="3" name="Content Placeholder 2"/>
          <p:cNvSpPr>
            <a:spLocks noGrp="1"/>
          </p:cNvSpPr>
          <p:nvPr>
            <p:ph idx="1"/>
          </p:nvPr>
        </p:nvSpPr>
        <p:spPr/>
        <p:txBody>
          <a:bodyPr/>
          <a:lstStyle/>
          <a:p>
            <a:r>
              <a:rPr lang="en-GB" dirty="0" smtClean="0"/>
              <a:t>Each group has a picture which all its members can see. </a:t>
            </a:r>
          </a:p>
          <a:p>
            <a:r>
              <a:rPr lang="en-GB" dirty="0" smtClean="0"/>
              <a:t>They have two minutes to say as many sentences as they can that describe it.</a:t>
            </a:r>
          </a:p>
          <a:p>
            <a:r>
              <a:rPr lang="en-GB" dirty="0" smtClean="0"/>
              <a:t>A “secretary” marks a tick on a piece of paper representing each sentence. </a:t>
            </a:r>
          </a:p>
          <a:p>
            <a:r>
              <a:rPr lang="en-GB" dirty="0" smtClean="0"/>
              <a:t>At the end of the two minutes, groups report how many ticks they have.</a:t>
            </a:r>
            <a:endParaRPr lang="en-GB" dirty="0"/>
          </a:p>
        </p:txBody>
      </p:sp>
    </p:spTree>
    <p:extLst>
      <p:ext uri="{BB962C8B-B14F-4D97-AF65-F5344CB8AC3E}">
        <p14:creationId xmlns:p14="http://schemas.microsoft.com/office/powerpoint/2010/main" val="11940624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Examples of speaking activities: Describing pictures (2/2)</a:t>
            </a:r>
            <a:endParaRPr lang="en-GB" dirty="0"/>
          </a:p>
        </p:txBody>
      </p:sp>
      <p:sp>
        <p:nvSpPr>
          <p:cNvPr id="3" name="Content Placeholder 2"/>
          <p:cNvSpPr>
            <a:spLocks noGrp="1"/>
          </p:cNvSpPr>
          <p:nvPr>
            <p:ph idx="1"/>
          </p:nvPr>
        </p:nvSpPr>
        <p:spPr>
          <a:xfrm>
            <a:off x="464156" y="1556792"/>
            <a:ext cx="8229600" cy="4608512"/>
          </a:xfrm>
        </p:spPr>
        <p:txBody>
          <a:bodyPr>
            <a:noAutofit/>
          </a:bodyPr>
          <a:lstStyle/>
          <a:p>
            <a:pPr>
              <a:spcBef>
                <a:spcPts val="600"/>
              </a:spcBef>
            </a:pPr>
            <a:r>
              <a:rPr lang="en-GB" sz="2800" dirty="0" smtClean="0"/>
              <a:t>They then repeat this exercise with the second picture, trying to get more ticks than the first time.</a:t>
            </a:r>
          </a:p>
          <a:p>
            <a:pPr>
              <a:spcBef>
                <a:spcPts val="600"/>
              </a:spcBef>
            </a:pPr>
            <a:r>
              <a:rPr lang="en-GB" sz="2800" dirty="0" smtClean="0"/>
              <a:t>A simple but surprisingly productive activity for beginner classes. Make sure participants understand that it is only necessary for the secretary to put a tick for each contribution; some tend to assume that every sentence has to be written out – but this cuts down drastically the amount of talk possible. The second time round, with a new picture, the groups almost invariably break their previous record.</a:t>
            </a:r>
            <a:endParaRPr lang="en-GB" sz="2800" dirty="0"/>
          </a:p>
        </p:txBody>
      </p:sp>
    </p:spTree>
    <p:extLst>
      <p:ext uri="{BB962C8B-B14F-4D97-AF65-F5344CB8AC3E}">
        <p14:creationId xmlns:p14="http://schemas.microsoft.com/office/powerpoint/2010/main" val="22741839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 differences (1/2)</a:t>
            </a:r>
            <a:endParaRPr lang="en-GB" dirty="0"/>
          </a:p>
        </p:txBody>
      </p:sp>
      <p:sp>
        <p:nvSpPr>
          <p:cNvPr id="3" name="Content Placeholder 2"/>
          <p:cNvSpPr>
            <a:spLocks noGrp="1"/>
          </p:cNvSpPr>
          <p:nvPr>
            <p:ph idx="1"/>
          </p:nvPr>
        </p:nvSpPr>
        <p:spPr/>
        <p:txBody>
          <a:bodyPr/>
          <a:lstStyle/>
          <a:p>
            <a:r>
              <a:rPr lang="en-GB" dirty="0" smtClean="0"/>
              <a:t>The students are in pairs.</a:t>
            </a:r>
          </a:p>
          <a:p>
            <a:r>
              <a:rPr lang="en-GB" dirty="0" smtClean="0"/>
              <a:t>Each member of the pair has a different picture (either A or B). </a:t>
            </a:r>
          </a:p>
          <a:p>
            <a:r>
              <a:rPr lang="en-GB" dirty="0" smtClean="0"/>
              <a:t>Without showing each other their pictures, they have to find out what the differences are between them (there are 10).</a:t>
            </a:r>
            <a:endParaRPr lang="en-GB" dirty="0"/>
          </a:p>
        </p:txBody>
      </p:sp>
    </p:spTree>
    <p:extLst>
      <p:ext uri="{BB962C8B-B14F-4D97-AF65-F5344CB8AC3E}">
        <p14:creationId xmlns:p14="http://schemas.microsoft.com/office/powerpoint/2010/main" val="3661642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Picture differences (2/2)</a:t>
            </a:r>
            <a:endParaRPr lang="en-GB" dirty="0"/>
          </a:p>
        </p:txBody>
      </p:sp>
      <p:sp>
        <p:nvSpPr>
          <p:cNvPr id="3" name="Content Placeholder 2"/>
          <p:cNvSpPr>
            <a:spLocks noGrp="1"/>
          </p:cNvSpPr>
          <p:nvPr>
            <p:ph idx="1"/>
          </p:nvPr>
        </p:nvSpPr>
        <p:spPr/>
        <p:txBody>
          <a:bodyPr>
            <a:noAutofit/>
          </a:bodyPr>
          <a:lstStyle/>
          <a:p>
            <a:r>
              <a:rPr lang="en-GB" sz="2800" dirty="0" smtClean="0"/>
              <a:t>A well-known activity which usually produces plenty of purposeful question-and-answer exchanges. The vocabulary needed is specific and fairly predictable; make sure it is known in advance, writing up new words on the board, though you may find you have to add to the list as the activity is going on. The problem here is the temptation to “peep” at a partner’s picture: your function during the activity may be mainly to stop people cheating! You may also need to drop hints to pairs that are “stuck”.</a:t>
            </a:r>
            <a:endParaRPr lang="en-GB" sz="2800" dirty="0"/>
          </a:p>
        </p:txBody>
      </p:sp>
    </p:spTree>
    <p:extLst>
      <p:ext uri="{BB962C8B-B14F-4D97-AF65-F5344CB8AC3E}">
        <p14:creationId xmlns:p14="http://schemas.microsoft.com/office/powerpoint/2010/main" val="176239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(1/4)</a:t>
            </a:r>
            <a:endParaRPr lang="en-GB" dirty="0"/>
          </a:p>
        </p:txBody>
      </p:sp>
      <p:sp>
        <p:nvSpPr>
          <p:cNvPr id="3" name="Content Placeholder 2"/>
          <p:cNvSpPr>
            <a:spLocks noGrp="1"/>
          </p:cNvSpPr>
          <p:nvPr>
            <p:ph idx="1"/>
          </p:nvPr>
        </p:nvSpPr>
        <p:spPr/>
        <p:txBody>
          <a:bodyPr>
            <a:normAutofit/>
          </a:bodyPr>
          <a:lstStyle/>
          <a:p>
            <a:r>
              <a:rPr lang="en-GB" dirty="0" smtClean="0"/>
              <a:t>Students are told that they are an educational advisory committee, which has to advise the principal of a school on problems with students. What would they advise with regard to the problem below? They should discuss their recommendation and write it out in the form of a letter to the principal.</a:t>
            </a:r>
            <a:endParaRPr lang="en-GB" dirty="0"/>
          </a:p>
        </p:txBody>
      </p:sp>
    </p:spTree>
    <p:extLst>
      <p:ext uri="{BB962C8B-B14F-4D97-AF65-F5344CB8AC3E}">
        <p14:creationId xmlns:p14="http://schemas.microsoft.com/office/powerpoint/2010/main" val="30836099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(2/4)</a:t>
            </a:r>
            <a:endParaRPr lang="en-GB" dirty="0"/>
          </a:p>
        </p:txBody>
      </p:sp>
      <p:sp>
        <p:nvSpPr>
          <p:cNvPr id="3" name="Content Placeholder 2"/>
          <p:cNvSpPr>
            <a:spLocks noGrp="1"/>
          </p:cNvSpPr>
          <p:nvPr>
            <p:ph idx="1"/>
          </p:nvPr>
        </p:nvSpPr>
        <p:spPr/>
        <p:txBody>
          <a:bodyPr>
            <a:noAutofit/>
          </a:bodyPr>
          <a:lstStyle/>
          <a:p>
            <a:pPr marL="0" indent="0">
              <a:buNone/>
            </a:pPr>
            <a:r>
              <a:rPr lang="en-GB" b="1" dirty="0" smtClean="0"/>
              <a:t>The problem</a:t>
            </a:r>
            <a:r>
              <a:rPr lang="en-GB" dirty="0" smtClean="0"/>
              <a:t>: Benny, the only child of rich parents, is in the 7th Grade (aged 13). He is unpopular with both children and teachers. He likes to attach himself to other members of the class, looking for attention, and doesn’t seem to realize they don’t want him. He likes to express his opinions, in class and out of it, but his ideas are often silly, and laughed at. </a:t>
            </a:r>
            <a:endParaRPr lang="en-GB" dirty="0"/>
          </a:p>
        </p:txBody>
      </p:sp>
    </p:spTree>
    <p:extLst>
      <p:ext uri="{BB962C8B-B14F-4D97-AF65-F5344CB8AC3E}">
        <p14:creationId xmlns:p14="http://schemas.microsoft.com/office/powerpoint/2010/main" val="968044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(3/4)</a:t>
            </a:r>
            <a:endParaRPr lang="en-GB" dirty="0"/>
          </a:p>
        </p:txBody>
      </p:sp>
      <p:sp>
        <p:nvSpPr>
          <p:cNvPr id="3" name="Content Placeholder 2"/>
          <p:cNvSpPr>
            <a:spLocks noGrp="1"/>
          </p:cNvSpPr>
          <p:nvPr>
            <p:ph idx="1"/>
          </p:nvPr>
        </p:nvSpPr>
        <p:spPr/>
        <p:txBody>
          <a:bodyPr>
            <a:noAutofit/>
          </a:bodyPr>
          <a:lstStyle/>
          <a:p>
            <a:pPr marL="0" indent="0">
              <a:buNone/>
            </a:pPr>
            <a:r>
              <a:rPr lang="en-GB" dirty="0" smtClean="0"/>
              <a:t>He has had bad breath. Last Thursday his classmates got annoyed and told him straight that they didn’t want him around; next lesson a teacher scolded him sharply in front of the class. Later he was found crying in the toilet saying he wanted to die. He was taken and has not been back to school since (a week).</a:t>
            </a:r>
            <a:endParaRPr lang="en-GB" dirty="0"/>
          </a:p>
        </p:txBody>
      </p:sp>
    </p:spTree>
    <p:extLst>
      <p:ext uri="{BB962C8B-B14F-4D97-AF65-F5344CB8AC3E}">
        <p14:creationId xmlns:p14="http://schemas.microsoft.com/office/powerpoint/2010/main" val="24063282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Solving a problem (4/4)</a:t>
            </a:r>
            <a:endParaRPr lang="en-GB" dirty="0"/>
          </a:p>
        </p:txBody>
      </p:sp>
      <p:sp>
        <p:nvSpPr>
          <p:cNvPr id="3" name="Content Placeholder 2"/>
          <p:cNvSpPr>
            <a:spLocks noGrp="1"/>
          </p:cNvSpPr>
          <p:nvPr>
            <p:ph idx="1"/>
          </p:nvPr>
        </p:nvSpPr>
        <p:spPr/>
        <p:txBody>
          <a:bodyPr>
            <a:noAutofit/>
          </a:bodyPr>
          <a:lstStyle/>
          <a:p>
            <a:r>
              <a:rPr lang="en-GB" sz="2800" smtClean="0"/>
              <a:t>This is particularly suitable for adolescents and is intended for fairly advanced learners. It usually works well, producing a high level of participation and motivation; as with many simulation tasks, participants tend to become personally involved: they begin to see the characters as real people, and to relate to the problem as an emotional issue as well as an intellectual and moral one. At the feedback stage, the resulting letters can be read aloud: this often produces further discussion.</a:t>
            </a:r>
            <a:endParaRPr lang="en-GB" sz="2800" dirty="0"/>
          </a:p>
        </p:txBody>
      </p:sp>
    </p:spTree>
    <p:extLst>
      <p:ext uri="{BB962C8B-B14F-4D97-AF65-F5344CB8AC3E}">
        <p14:creationId xmlns:p14="http://schemas.microsoft.com/office/powerpoint/2010/main" val="12716687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Role-play (1/2)</a:t>
            </a:r>
            <a:endParaRPr lang="en-GB" dirty="0"/>
          </a:p>
        </p:txBody>
      </p:sp>
      <p:sp>
        <p:nvSpPr>
          <p:cNvPr id="3" name="Content Placeholder 2"/>
          <p:cNvSpPr>
            <a:spLocks noGrp="1"/>
          </p:cNvSpPr>
          <p:nvPr>
            <p:ph idx="1"/>
          </p:nvPr>
        </p:nvSpPr>
        <p:spPr/>
        <p:txBody>
          <a:bodyPr/>
          <a:lstStyle/>
          <a:p>
            <a:pPr marL="0" indent="0">
              <a:buNone/>
            </a:pPr>
            <a:r>
              <a:rPr lang="en-GB" smtClean="0"/>
              <a:t>Role play is used to refer to all sorts of activities where learners imagine themselves in a situation outside the classroom, sometimes playing the role of someone other than themselves, and using language appropriate to this new context. The term can also be used in a narrower sense, to denote only those activities where each learner is allotted a specific character role.</a:t>
            </a:r>
            <a:endParaRPr lang="en-GB" dirty="0"/>
          </a:p>
        </p:txBody>
      </p:sp>
    </p:spTree>
    <p:extLst>
      <p:ext uri="{BB962C8B-B14F-4D97-AF65-F5344CB8AC3E}">
        <p14:creationId xmlns:p14="http://schemas.microsoft.com/office/powerpoint/2010/main" val="33952581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Role-play (2/2)</a:t>
            </a:r>
            <a:endParaRPr lang="en-GB" dirty="0"/>
          </a:p>
        </p:txBody>
      </p:sp>
      <p:sp>
        <p:nvSpPr>
          <p:cNvPr id="3" name="Content Placeholder 2"/>
          <p:cNvSpPr>
            <a:spLocks noGrp="1"/>
          </p:cNvSpPr>
          <p:nvPr>
            <p:ph idx="1"/>
          </p:nvPr>
        </p:nvSpPr>
        <p:spPr/>
        <p:txBody>
          <a:bodyPr>
            <a:noAutofit/>
          </a:bodyPr>
          <a:lstStyle/>
          <a:p>
            <a:pPr marL="0" indent="0">
              <a:buNone/>
            </a:pPr>
            <a:r>
              <a:rPr lang="en-GB" sz="2800" b="1" dirty="0" smtClean="0"/>
              <a:t>An example: </a:t>
            </a:r>
            <a:r>
              <a:rPr lang="en-GB" sz="2800" dirty="0" smtClean="0"/>
              <a:t>Participants are given a situation plus problem or task, as in simulations; but they also allotted individual roles, which may be written out on cards. </a:t>
            </a:r>
          </a:p>
          <a:p>
            <a:r>
              <a:rPr lang="en-GB" sz="2800" dirty="0" smtClean="0"/>
              <a:t>Role Card A: You are a customer in a cake shop. You want a birthday cake for a friend. He or she is very fond of chocolate.</a:t>
            </a:r>
          </a:p>
          <a:p>
            <a:r>
              <a:rPr lang="en-GB" sz="2800" dirty="0" smtClean="0"/>
              <a:t>Role Card B: You are a shop assistant in a cake shop. You have many kinds of cake, but not chocolate cake.</a:t>
            </a:r>
            <a:endParaRPr lang="en-GB" sz="2800" dirty="0"/>
          </a:p>
        </p:txBody>
      </p:sp>
    </p:spTree>
    <p:extLst>
      <p:ext uri="{BB962C8B-B14F-4D97-AF65-F5344CB8AC3E}">
        <p14:creationId xmlns:p14="http://schemas.microsoft.com/office/powerpoint/2010/main" val="7928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challenges of speaking (2/2)</a:t>
            </a:r>
            <a:endParaRPr lang="en-GB" dirty="0"/>
          </a:p>
        </p:txBody>
      </p:sp>
      <p:sp>
        <p:nvSpPr>
          <p:cNvPr id="3" name="Content Placeholder 2"/>
          <p:cNvSpPr>
            <a:spLocks noGrp="1"/>
          </p:cNvSpPr>
          <p:nvPr>
            <p:ph idx="1"/>
          </p:nvPr>
        </p:nvSpPr>
        <p:spPr/>
        <p:txBody>
          <a:bodyPr>
            <a:noAutofit/>
          </a:bodyPr>
          <a:lstStyle/>
          <a:p>
            <a:pPr marL="0" indent="0">
              <a:spcBef>
                <a:spcPts val="600"/>
              </a:spcBef>
              <a:buNone/>
            </a:pPr>
            <a:r>
              <a:rPr lang="en-GB" dirty="0" smtClean="0"/>
              <a:t>The speaker must also produce his utterance within severe constraints; he does not know in advance what will be said to him (and hence what his utterance will be a response to) yet, if the conversation is not to flag, he must respond extremely quickly. The rapid formulation of utterances which are simultaneously ‘right’ on several levels is central to the (spoken) communicative skill. (Johnson, 1981: 11)</a:t>
            </a:r>
            <a:endParaRPr lang="en-GB" dirty="0"/>
          </a:p>
        </p:txBody>
      </p:sp>
    </p:spTree>
    <p:extLst>
      <p:ext uri="{BB962C8B-B14F-4D97-AF65-F5344CB8AC3E}">
        <p14:creationId xmlns:p14="http://schemas.microsoft.com/office/powerpoint/2010/main" val="9529405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(1/3)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Learners can be asked to perform dialogues in different ways: </a:t>
            </a:r>
          </a:p>
          <a:p>
            <a:pPr lvl="1">
              <a:spcBef>
                <a:spcPts val="600"/>
              </a:spcBef>
            </a:pPr>
            <a:r>
              <a:rPr lang="en-GB" sz="3000" smtClean="0"/>
              <a:t>in different moods (sad, happy, irritated, bored, for example).</a:t>
            </a:r>
          </a:p>
          <a:p>
            <a:pPr lvl="1">
              <a:spcBef>
                <a:spcPts val="600"/>
              </a:spcBef>
            </a:pPr>
            <a:r>
              <a:rPr lang="en-GB" sz="3000" smtClean="0"/>
              <a:t>in different role-relationships (a parent and child, wife and husband, wheelchair patient and nurse, etc.). </a:t>
            </a:r>
            <a:endParaRPr lang="en-GB" sz="3000" dirty="0"/>
          </a:p>
        </p:txBody>
      </p:sp>
    </p:spTree>
    <p:extLst>
      <p:ext uri="{BB962C8B-B14F-4D97-AF65-F5344CB8AC3E}">
        <p14:creationId xmlns:p14="http://schemas.microsoft.com/office/powerpoint/2010/main" val="33135815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(2/3)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Then the actual words of the text can be varied: other ideas substituted (by teacher or learners) for “shopping” or “it’s stopped raining”, and the situation and the rest of the dialogue adapted accordingly.</a:t>
            </a:r>
          </a:p>
          <a:p>
            <a:pPr>
              <a:spcBef>
                <a:spcPts val="600"/>
              </a:spcBef>
            </a:pPr>
            <a:r>
              <a:rPr lang="en-GB" smtClean="0"/>
              <a:t>Finally, the learners can suggest a continuation: two (or more) additional utterances which carry the action further.</a:t>
            </a:r>
            <a:endParaRPr lang="en-GB" dirty="0"/>
          </a:p>
        </p:txBody>
      </p:sp>
    </p:spTree>
    <p:extLst>
      <p:ext uri="{BB962C8B-B14F-4D97-AF65-F5344CB8AC3E}">
        <p14:creationId xmlns:p14="http://schemas.microsoft.com/office/powerpoint/2010/main" val="26205158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Dialogues (3/3)</a:t>
            </a:r>
            <a:endParaRPr lang="en-GB" dirty="0"/>
          </a:p>
        </p:txBody>
      </p:sp>
      <p:sp>
        <p:nvSpPr>
          <p:cNvPr id="3" name="Content Placeholder 2"/>
          <p:cNvSpPr>
            <a:spLocks noGrp="1"/>
          </p:cNvSpPr>
          <p:nvPr>
            <p:ph idx="1"/>
          </p:nvPr>
        </p:nvSpPr>
        <p:spPr/>
        <p:txBody>
          <a:bodyPr>
            <a:normAutofit/>
          </a:bodyPr>
          <a:lstStyle/>
          <a:p>
            <a:pPr>
              <a:spcBef>
                <a:spcPts val="600"/>
              </a:spcBef>
            </a:pPr>
            <a:r>
              <a:rPr lang="en-GB" smtClean="0"/>
              <a:t>Particularly for beginners or the less confident, the dialogue is a good way to get learners to practice saying target language utterances without hesitation and within a wide variety of contexts; and learning by heart increases the learner’s vocabulary of ready-made combinations of words or “formulae”.</a:t>
            </a:r>
            <a:endParaRPr lang="en-GB" dirty="0"/>
          </a:p>
        </p:txBody>
      </p:sp>
    </p:spTree>
    <p:extLst>
      <p:ext uri="{BB962C8B-B14F-4D97-AF65-F5344CB8AC3E}">
        <p14:creationId xmlns:p14="http://schemas.microsoft.com/office/powerpoint/2010/main" val="38671690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Simulations (1/2)</a:t>
            </a:r>
            <a:endParaRPr lang="en-GB" dirty="0"/>
          </a:p>
        </p:txBody>
      </p:sp>
      <p:sp>
        <p:nvSpPr>
          <p:cNvPr id="3" name="Content Placeholder 2"/>
          <p:cNvSpPr>
            <a:spLocks noGrp="1"/>
          </p:cNvSpPr>
          <p:nvPr>
            <p:ph idx="1"/>
          </p:nvPr>
        </p:nvSpPr>
        <p:spPr/>
        <p:txBody>
          <a:bodyPr>
            <a:normAutofit/>
          </a:bodyPr>
          <a:lstStyle/>
          <a:p>
            <a:r>
              <a:rPr lang="en-GB" smtClean="0"/>
              <a:t>In simulations the individual participants speak and react as themselves, but the group role, situation and task they are given is an imaginary one. For example:</a:t>
            </a:r>
          </a:p>
          <a:p>
            <a:pPr lvl="1"/>
            <a:r>
              <a:rPr lang="en-GB" smtClean="0"/>
              <a:t>You are the managing committee of a special school for blind children. You want to organize a summer camp for the children, but your school budget is insufficient. Decide how you might raise the money.</a:t>
            </a:r>
            <a:endParaRPr lang="en-GB" dirty="0"/>
          </a:p>
        </p:txBody>
      </p:sp>
    </p:spTree>
    <p:extLst>
      <p:ext uri="{BB962C8B-B14F-4D97-AF65-F5344CB8AC3E}">
        <p14:creationId xmlns:p14="http://schemas.microsoft.com/office/powerpoint/2010/main" val="30647416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Simulations (2/2)</a:t>
            </a:r>
            <a:endParaRPr lang="en-GB" dirty="0"/>
          </a:p>
        </p:txBody>
      </p:sp>
      <p:sp>
        <p:nvSpPr>
          <p:cNvPr id="3" name="Content Placeholder 2"/>
          <p:cNvSpPr>
            <a:spLocks noGrp="1"/>
          </p:cNvSpPr>
          <p:nvPr>
            <p:ph idx="1"/>
          </p:nvPr>
        </p:nvSpPr>
        <p:spPr/>
        <p:txBody>
          <a:bodyPr>
            <a:noAutofit/>
          </a:bodyPr>
          <a:lstStyle/>
          <a:p>
            <a:r>
              <a:rPr lang="en-GB" smtClean="0"/>
              <a:t>They usually work in small groups, with no audience.</a:t>
            </a:r>
          </a:p>
          <a:p>
            <a:r>
              <a:rPr lang="en-GB" smtClean="0"/>
              <a:t>For learners who feel self-conscious about acting someone else, this type of activity is less demanding. But most such discussions do not usually allow much latitude for the use of language to express different emotions or relationships between speakers, or to use “interactive” speech.</a:t>
            </a:r>
            <a:endParaRPr lang="en-GB" dirty="0"/>
          </a:p>
        </p:txBody>
      </p:sp>
    </p:spTree>
    <p:extLst>
      <p:ext uri="{BB962C8B-B14F-4D97-AF65-F5344CB8AC3E}">
        <p14:creationId xmlns:p14="http://schemas.microsoft.com/office/powerpoint/2010/main" val="30048809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Types of oral interaction activities</a:t>
            </a:r>
            <a:endParaRPr lang="en-GB" dirty="0"/>
          </a:p>
        </p:txBody>
      </p:sp>
      <p:sp>
        <p:nvSpPr>
          <p:cNvPr id="3" name="Content Placeholder 2"/>
          <p:cNvSpPr>
            <a:spLocks noGrp="1"/>
          </p:cNvSpPr>
          <p:nvPr>
            <p:ph sz="half" idx="1"/>
          </p:nvPr>
        </p:nvSpPr>
        <p:spPr/>
        <p:txBody>
          <a:bodyPr>
            <a:normAutofit/>
          </a:bodyPr>
          <a:lstStyle/>
          <a:p>
            <a:r>
              <a:rPr lang="en-GB" dirty="0" smtClean="0"/>
              <a:t>Games.</a:t>
            </a:r>
          </a:p>
          <a:p>
            <a:r>
              <a:rPr lang="en-GB" dirty="0" smtClean="0"/>
              <a:t>Discovering differences.</a:t>
            </a:r>
          </a:p>
          <a:p>
            <a:r>
              <a:rPr lang="en-GB" dirty="0" smtClean="0"/>
              <a:t>Information sharing.</a:t>
            </a:r>
          </a:p>
          <a:p>
            <a:r>
              <a:rPr lang="en-GB" dirty="0" smtClean="0"/>
              <a:t>Reaching a consensus.</a:t>
            </a:r>
          </a:p>
          <a:p>
            <a:r>
              <a:rPr lang="en-GB" dirty="0" smtClean="0"/>
              <a:t>Problem-solving.</a:t>
            </a:r>
          </a:p>
          <a:p>
            <a:r>
              <a:rPr lang="en-GB" dirty="0" smtClean="0"/>
              <a:t>Interpersonal exchanges.</a:t>
            </a:r>
            <a:endParaRPr lang="en-GB" dirty="0"/>
          </a:p>
        </p:txBody>
      </p:sp>
      <p:sp>
        <p:nvSpPr>
          <p:cNvPr id="4" name="Content Placeholder 3"/>
          <p:cNvSpPr>
            <a:spLocks noGrp="1"/>
          </p:cNvSpPr>
          <p:nvPr>
            <p:ph sz="half" idx="2"/>
          </p:nvPr>
        </p:nvSpPr>
        <p:spPr/>
        <p:txBody>
          <a:bodyPr>
            <a:normAutofit/>
          </a:bodyPr>
          <a:lstStyle/>
          <a:p>
            <a:r>
              <a:rPr lang="en-GB" dirty="0" smtClean="0"/>
              <a:t>Putting pictures in order.</a:t>
            </a:r>
          </a:p>
          <a:p>
            <a:r>
              <a:rPr lang="en-GB" dirty="0" smtClean="0"/>
              <a:t>Picture interpretation.</a:t>
            </a:r>
          </a:p>
          <a:p>
            <a:r>
              <a:rPr lang="en-GB" dirty="0" smtClean="0"/>
              <a:t>Group discussions/ debates.</a:t>
            </a:r>
          </a:p>
          <a:p>
            <a:r>
              <a:rPr lang="en-GB" dirty="0" smtClean="0"/>
              <a:t>Role play.</a:t>
            </a:r>
          </a:p>
          <a:p>
            <a:r>
              <a:rPr lang="en-GB" dirty="0" smtClean="0"/>
              <a:t>Simulation.</a:t>
            </a:r>
            <a:endParaRPr lang="en-GB" dirty="0"/>
          </a:p>
        </p:txBody>
      </p:sp>
    </p:spTree>
    <p:extLst>
      <p:ext uri="{BB962C8B-B14F-4D97-AF65-F5344CB8AC3E}">
        <p14:creationId xmlns:p14="http://schemas.microsoft.com/office/powerpoint/2010/main" val="35721944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smtClean="0"/>
              <a:t>Guidelines for a free/creative speaking activity </a:t>
            </a:r>
            <a:endParaRPr lang="en-GB" dirty="0"/>
          </a:p>
        </p:txBody>
      </p:sp>
      <p:sp>
        <p:nvSpPr>
          <p:cNvPr id="6" name="Content Placeholder 5"/>
          <p:cNvSpPr>
            <a:spLocks noGrp="1"/>
          </p:cNvSpPr>
          <p:nvPr>
            <p:ph idx="1"/>
          </p:nvPr>
        </p:nvSpPr>
        <p:spPr/>
        <p:txBody>
          <a:bodyPr>
            <a:noAutofit/>
          </a:bodyPr>
          <a:lstStyle/>
          <a:p>
            <a:pPr marL="0" indent="0">
              <a:buNone/>
            </a:pPr>
            <a:r>
              <a:rPr lang="en-GB" sz="2800" b="1" dirty="0" smtClean="0"/>
              <a:t>Before the lesson:</a:t>
            </a:r>
          </a:p>
          <a:p>
            <a:r>
              <a:rPr lang="en-GB" sz="2800" dirty="0" smtClean="0"/>
              <a:t>Decide on your aims: what you want to do and why.</a:t>
            </a:r>
          </a:p>
          <a:p>
            <a:r>
              <a:rPr lang="en-GB" sz="2800" dirty="0" smtClean="0"/>
              <a:t>Try to predict any problems the students might have.</a:t>
            </a:r>
          </a:p>
          <a:p>
            <a:r>
              <a:rPr lang="en-GB" sz="2800" dirty="0" smtClean="0"/>
              <a:t>Work out how long the activity will take and tailor to the time available.</a:t>
            </a:r>
          </a:p>
          <a:p>
            <a:r>
              <a:rPr lang="en-GB" sz="2800" dirty="0" smtClean="0"/>
              <a:t>Prepare any necessary materials.</a:t>
            </a:r>
          </a:p>
          <a:p>
            <a:r>
              <a:rPr lang="en-GB" sz="2800" dirty="0" smtClean="0"/>
              <a:t>Work out your instructions.</a:t>
            </a:r>
            <a:endParaRPr lang="en-GB" sz="2800" dirty="0"/>
          </a:p>
        </p:txBody>
      </p:sp>
    </p:spTree>
    <p:extLst>
      <p:ext uri="{BB962C8B-B14F-4D97-AF65-F5344CB8AC3E}">
        <p14:creationId xmlns:p14="http://schemas.microsoft.com/office/powerpoint/2010/main" val="14624072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During the activity (1/2)</a:t>
            </a:r>
            <a:endParaRPr lang="en-GB" dirty="0"/>
          </a:p>
        </p:txBody>
      </p:sp>
      <p:sp>
        <p:nvSpPr>
          <p:cNvPr id="3" name="Content Placeholder 2"/>
          <p:cNvSpPr>
            <a:spLocks noGrp="1"/>
          </p:cNvSpPr>
          <p:nvPr>
            <p:ph idx="1"/>
          </p:nvPr>
        </p:nvSpPr>
        <p:spPr/>
        <p:txBody>
          <a:bodyPr>
            <a:noAutofit/>
          </a:bodyPr>
          <a:lstStyle/>
          <a:p>
            <a:r>
              <a:rPr lang="en-GB" sz="2800" smtClean="0"/>
              <a:t>Try to arouse the students' interest through relating the topic to the students‘  interests and experience.            </a:t>
            </a:r>
          </a:p>
          <a:p>
            <a:r>
              <a:rPr lang="en-GB" sz="2800" smtClean="0"/>
              <a:t>Leave any structure or vocabulary students may need on the board for reference.</a:t>
            </a:r>
          </a:p>
          <a:p>
            <a:r>
              <a:rPr lang="en-GB" sz="2800" smtClean="0"/>
              <a:t>Make sure that students know the aim of the activity by giving clear instruction  and checking understanding.</a:t>
            </a:r>
          </a:p>
          <a:p>
            <a:r>
              <a:rPr lang="en-GB" sz="2800" smtClean="0"/>
              <a:t>Make sure students have enough time to prepare.</a:t>
            </a:r>
            <a:endParaRPr lang="en-GB" sz="2800" dirty="0"/>
          </a:p>
        </p:txBody>
      </p:sp>
    </p:spTree>
    <p:extLst>
      <p:ext uri="{BB962C8B-B14F-4D97-AF65-F5344CB8AC3E}">
        <p14:creationId xmlns:p14="http://schemas.microsoft.com/office/powerpoint/2010/main" val="34149933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During the activity (2/2)</a:t>
            </a:r>
            <a:endParaRPr lang="en-GB" dirty="0"/>
          </a:p>
        </p:txBody>
      </p:sp>
      <p:sp>
        <p:nvSpPr>
          <p:cNvPr id="3" name="Content Placeholder 2"/>
          <p:cNvSpPr>
            <a:spLocks noGrp="1"/>
          </p:cNvSpPr>
          <p:nvPr>
            <p:ph idx="1"/>
          </p:nvPr>
        </p:nvSpPr>
        <p:spPr/>
        <p:txBody>
          <a:bodyPr>
            <a:noAutofit/>
          </a:bodyPr>
          <a:lstStyle/>
          <a:p>
            <a:r>
              <a:rPr lang="en-GB" sz="2800" smtClean="0"/>
              <a:t>Make the activity more a 'process' rather than a 'product'.</a:t>
            </a:r>
          </a:p>
          <a:p>
            <a:r>
              <a:rPr lang="en-GB" sz="2800" smtClean="0"/>
              <a:t>Monitor the activity with no interruption except to provide help and encouragement if necessary.</a:t>
            </a:r>
          </a:p>
          <a:p>
            <a:r>
              <a:rPr lang="en-GB" sz="2800" smtClean="0"/>
              <a:t>Evaluate the activity and the students' performance to give feedback.</a:t>
            </a:r>
          </a:p>
          <a:p>
            <a:r>
              <a:rPr lang="en-GB" sz="2800" smtClean="0"/>
              <a:t>Wait until after the activity has finished before correcting.</a:t>
            </a:r>
            <a:endParaRPr lang="en-GB" sz="2800" dirty="0"/>
          </a:p>
        </p:txBody>
      </p:sp>
    </p:spTree>
    <p:extLst>
      <p:ext uri="{BB962C8B-B14F-4D97-AF65-F5344CB8AC3E}">
        <p14:creationId xmlns:p14="http://schemas.microsoft.com/office/powerpoint/2010/main" val="16848020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After the activity</a:t>
            </a:r>
            <a:endParaRPr lang="en-GB" dirty="0"/>
          </a:p>
        </p:txBody>
      </p:sp>
      <p:sp>
        <p:nvSpPr>
          <p:cNvPr id="3" name="Content Placeholder 2"/>
          <p:cNvSpPr>
            <a:spLocks noGrp="1"/>
          </p:cNvSpPr>
          <p:nvPr>
            <p:ph idx="1"/>
          </p:nvPr>
        </p:nvSpPr>
        <p:spPr/>
        <p:txBody>
          <a:bodyPr>
            <a:noAutofit/>
          </a:bodyPr>
          <a:lstStyle/>
          <a:p>
            <a:pPr>
              <a:spcBef>
                <a:spcPts val="1000"/>
              </a:spcBef>
            </a:pPr>
            <a:r>
              <a:rPr lang="en-GB" sz="2800" dirty="0" smtClean="0"/>
              <a:t>Provide feedback.</a:t>
            </a:r>
          </a:p>
          <a:p>
            <a:pPr>
              <a:spcBef>
                <a:spcPts val="1000"/>
              </a:spcBef>
            </a:pPr>
            <a:r>
              <a:rPr lang="en-GB" sz="2800" dirty="0" smtClean="0"/>
              <a:t>Include how well the class communicated. Focus more on what they were able to do rather than on what they couldn't do.</a:t>
            </a:r>
          </a:p>
          <a:p>
            <a:pPr>
              <a:spcBef>
                <a:spcPts val="1000"/>
              </a:spcBef>
            </a:pPr>
            <a:r>
              <a:rPr lang="en-GB" sz="2800" dirty="0" smtClean="0"/>
              <a:t>Sometimes you can record the activity for discussion afterwards. Focus more on the possible improvements rather than the mistakes.</a:t>
            </a:r>
          </a:p>
          <a:p>
            <a:pPr>
              <a:spcBef>
                <a:spcPts val="1000"/>
              </a:spcBef>
            </a:pPr>
            <a:r>
              <a:rPr lang="en-GB" sz="2800" dirty="0" smtClean="0"/>
              <a:t>Note down repeated mistakes and group correct. Individual  mistakes are corrected individually. </a:t>
            </a:r>
            <a:endParaRPr lang="en-GB" sz="2800" dirty="0"/>
          </a:p>
        </p:txBody>
      </p:sp>
    </p:spTree>
    <p:extLst>
      <p:ext uri="{BB962C8B-B14F-4D97-AF65-F5344CB8AC3E}">
        <p14:creationId xmlns:p14="http://schemas.microsoft.com/office/powerpoint/2010/main" val="1423582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nature of speaking (1/2)</a:t>
            </a:r>
            <a:endParaRPr lang="en-GB" dirty="0"/>
          </a:p>
        </p:txBody>
      </p:sp>
      <p:sp>
        <p:nvSpPr>
          <p:cNvPr id="3" name="Content Placeholder 2"/>
          <p:cNvSpPr>
            <a:spLocks noGrp="1"/>
          </p:cNvSpPr>
          <p:nvPr>
            <p:ph idx="1"/>
          </p:nvPr>
        </p:nvSpPr>
        <p:spPr/>
        <p:txBody>
          <a:bodyPr>
            <a:normAutofit fontScale="92500"/>
          </a:bodyPr>
          <a:lstStyle/>
          <a:p>
            <a:pPr marL="0" indent="0">
              <a:buNone/>
            </a:pPr>
            <a:r>
              <a:rPr lang="en-GB" b="1" smtClean="0"/>
              <a:t>Differences between speaking and writing:</a:t>
            </a:r>
          </a:p>
          <a:p>
            <a:r>
              <a:rPr lang="en-GB" smtClean="0"/>
              <a:t>Because the listener is in front of us, the speaker needs to take into account the listener and constantly monitor his/her reactions to check that the listener understands.</a:t>
            </a:r>
          </a:p>
          <a:p>
            <a:r>
              <a:rPr lang="en-GB" smtClean="0"/>
              <a:t>The speaker needs to construct a comfortable interactive structure for the listener (e.g. make clear when he is giving up a turn or in monologue mark the point when he changes topic).</a:t>
            </a:r>
            <a:endParaRPr lang="en-GB" dirty="0"/>
          </a:p>
        </p:txBody>
      </p:sp>
    </p:spTree>
    <p:extLst>
      <p:ext uri="{BB962C8B-B14F-4D97-AF65-F5344CB8AC3E}">
        <p14:creationId xmlns:p14="http://schemas.microsoft.com/office/powerpoint/2010/main" val="20337411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a:bodyPr>
          <a:lstStyle/>
          <a:p>
            <a:pPr marL="573088" indent="-573088">
              <a:buNone/>
            </a:pPr>
            <a:r>
              <a:rPr lang="en-GB" sz="2400" dirty="0" smtClean="0"/>
              <a:t>Johnson, Keith (1981). Interaction: Some Background, Some key terms and some definitions, in: Keith Johnson-K. Morrow (ed.), </a:t>
            </a:r>
            <a:r>
              <a:rPr lang="en-GB" sz="2400" i="1" dirty="0" smtClean="0"/>
              <a:t>Communication in Classroom</a:t>
            </a:r>
            <a:r>
              <a:rPr lang="en-GB" sz="2400" dirty="0" smtClean="0"/>
              <a:t>. London Longman, 1-12.</a:t>
            </a:r>
            <a:endParaRPr lang="en-GB" sz="2400" dirty="0"/>
          </a:p>
        </p:txBody>
      </p:sp>
    </p:spTree>
    <p:extLst>
      <p:ext uri="{BB962C8B-B14F-4D97-AF65-F5344CB8AC3E}">
        <p14:creationId xmlns:p14="http://schemas.microsoft.com/office/powerpoint/2010/main" val="3804416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GB" altLang="el-GR" sz="2000" dirty="0"/>
              <a:t>Copyright National and </a:t>
            </a:r>
            <a:r>
              <a:rPr lang="en-GB" altLang="el-GR" sz="2000" dirty="0" err="1"/>
              <a:t>Kapodistrian</a:t>
            </a:r>
            <a:r>
              <a:rPr lang="en-GB" altLang="el-GR" sz="2000" dirty="0"/>
              <a:t> University of Athens, </a:t>
            </a:r>
            <a:r>
              <a:rPr lang="en-GB" altLang="el-GR" sz="2000" dirty="0" err="1"/>
              <a:t>Evdokia</a:t>
            </a:r>
            <a:r>
              <a:rPr lang="en-GB" altLang="el-GR" sz="2000" dirty="0"/>
              <a:t> </a:t>
            </a:r>
            <a:r>
              <a:rPr lang="en-GB" altLang="el-GR" sz="2000" dirty="0" err="1"/>
              <a:t>Karavas</a:t>
            </a:r>
            <a:r>
              <a:rPr lang="en-GB" altLang="el-GR" sz="2000" dirty="0"/>
              <a:t>. </a:t>
            </a:r>
            <a:r>
              <a:rPr lang="en-GB" altLang="el-GR" sz="2000" dirty="0" err="1"/>
              <a:t>Evdokia</a:t>
            </a:r>
            <a:r>
              <a:rPr lang="en-GB" altLang="el-GR" sz="2000" dirty="0"/>
              <a:t> </a:t>
            </a:r>
            <a:r>
              <a:rPr lang="en-GB" altLang="el-GR" sz="2000" dirty="0" err="1"/>
              <a:t>Karavas</a:t>
            </a:r>
            <a:r>
              <a:rPr lang="en-GB" altLang="el-GR" sz="2000" dirty="0"/>
              <a:t>. </a:t>
            </a:r>
            <a:r>
              <a:rPr lang="en-US" altLang="el-GR" sz="2000" dirty="0" smtClean="0"/>
              <a:t>“</a:t>
            </a:r>
            <a:r>
              <a:rPr lang="en-GB" altLang="el-GR" sz="2000" dirty="0" smtClean="0"/>
              <a:t>ELT </a:t>
            </a:r>
            <a:r>
              <a:rPr lang="en-GB" altLang="el-GR" sz="2000" dirty="0"/>
              <a:t>Methods and Practices. Developing </a:t>
            </a:r>
            <a:r>
              <a:rPr lang="en-GB" altLang="el-GR" sz="2000" dirty="0" smtClean="0"/>
              <a:t>Speaking Skills</a:t>
            </a:r>
            <a:r>
              <a:rPr lang="en-GB" altLang="el-GR" sz="2000" dirty="0"/>
              <a:t>”. Edition: 1.0. Athens </a:t>
            </a:r>
            <a:r>
              <a:rPr lang="en-GB" altLang="el-GR" sz="2000" dirty="0" smtClean="0"/>
              <a:t>2015. </a:t>
            </a:r>
            <a:r>
              <a:rPr lang="en-GB" altLang="el-GR" sz="2000" dirty="0"/>
              <a:t>Available at the </a:t>
            </a:r>
            <a:r>
              <a:rPr lang="en-GB" altLang="el-GR" sz="2000" dirty="0">
                <a:hlinkClick r:id="rId4"/>
              </a:rPr>
              <a:t>ELT Methods and Practices </a:t>
            </a:r>
            <a:r>
              <a:rPr lang="en-GB" altLang="el-GR" sz="2000" dirty="0" smtClean="0">
                <a:hlinkClick r:id="rId4"/>
              </a:rPr>
              <a:t>Open Online Course</a:t>
            </a:r>
            <a:r>
              <a:rPr lang="en-GB" altLang="el-GR" sz="2000" dirty="0" smtClean="0"/>
              <a:t>.</a:t>
            </a:r>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the nature of speaking (2/2)</a:t>
            </a:r>
            <a:endParaRPr lang="en-GB" dirty="0"/>
          </a:p>
        </p:txBody>
      </p:sp>
      <p:sp>
        <p:nvSpPr>
          <p:cNvPr id="3" name="Content Placeholder 2"/>
          <p:cNvSpPr>
            <a:spLocks noGrp="1"/>
          </p:cNvSpPr>
          <p:nvPr>
            <p:ph idx="1"/>
          </p:nvPr>
        </p:nvSpPr>
        <p:spPr/>
        <p:txBody>
          <a:bodyPr>
            <a:noAutofit/>
          </a:bodyPr>
          <a:lstStyle/>
          <a:p>
            <a:pPr marL="0" indent="0">
              <a:buNone/>
            </a:pPr>
            <a:r>
              <a:rPr lang="en-GB" sz="3000" b="1" smtClean="0"/>
              <a:t>Differences between speaking and writing:</a:t>
            </a:r>
          </a:p>
          <a:p>
            <a:r>
              <a:rPr lang="en-GB" sz="3000" smtClean="0"/>
              <a:t>The speaker does not have the time the writer has to plan, so sentences are shorter and less complex and may contain grammatical and/or syntactical mistakes.</a:t>
            </a:r>
          </a:p>
          <a:p>
            <a:r>
              <a:rPr lang="en-GB" sz="3000" smtClean="0"/>
              <a:t>Because the speaker is speaking in the here and now there is no precise record of what was said; thus there is a lot of recycling and repetition.</a:t>
            </a:r>
            <a:endParaRPr lang="en-GB" sz="3000" dirty="0"/>
          </a:p>
        </p:txBody>
      </p:sp>
    </p:spTree>
    <p:extLst>
      <p:ext uri="{BB962C8B-B14F-4D97-AF65-F5344CB8AC3E}">
        <p14:creationId xmlns:p14="http://schemas.microsoft.com/office/powerpoint/2010/main" val="282294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Conditions affecting speech (1/2)</a:t>
            </a:r>
            <a:endParaRPr lang="en-GB" dirty="0"/>
          </a:p>
        </p:txBody>
      </p:sp>
      <p:sp>
        <p:nvSpPr>
          <p:cNvPr id="3" name="Content Placeholder 2"/>
          <p:cNvSpPr>
            <a:spLocks noGrp="1"/>
          </p:cNvSpPr>
          <p:nvPr>
            <p:ph idx="1"/>
          </p:nvPr>
        </p:nvSpPr>
        <p:spPr/>
        <p:txBody>
          <a:bodyPr>
            <a:noAutofit/>
          </a:bodyPr>
          <a:lstStyle/>
          <a:p>
            <a:pPr marL="0" indent="0">
              <a:buNone/>
            </a:pPr>
            <a:r>
              <a:rPr lang="en-GB" sz="3000" smtClean="0"/>
              <a:t>Ordinary, spontaneous speech takes place under two conditions:</a:t>
            </a:r>
          </a:p>
          <a:p>
            <a:r>
              <a:rPr lang="en-GB" sz="3000" b="1" smtClean="0"/>
              <a:t>Processing conditions</a:t>
            </a:r>
            <a:r>
              <a:rPr lang="en-GB" sz="3000" smtClean="0"/>
              <a:t> ( i.e. time): Speech takes place under the pressure of time. Time constraints have observable effects on spoken interaction. They affect planning, memory and production. The ability to master processing conditions of speech enables speakers to deal fluently with a given topic while being listened to.</a:t>
            </a:r>
            <a:endParaRPr lang="en-GB" sz="3000" dirty="0"/>
          </a:p>
        </p:txBody>
      </p:sp>
    </p:spTree>
    <p:extLst>
      <p:ext uri="{BB962C8B-B14F-4D97-AF65-F5344CB8AC3E}">
        <p14:creationId xmlns:p14="http://schemas.microsoft.com/office/powerpoint/2010/main" val="1750875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Conditions affecting speech (2/2)</a:t>
            </a:r>
            <a:endParaRPr lang="en-GB" dirty="0"/>
          </a:p>
        </p:txBody>
      </p:sp>
      <p:sp>
        <p:nvSpPr>
          <p:cNvPr id="3" name="Content Placeholder 2"/>
          <p:cNvSpPr>
            <a:spLocks noGrp="1"/>
          </p:cNvSpPr>
          <p:nvPr>
            <p:ph idx="1"/>
          </p:nvPr>
        </p:nvSpPr>
        <p:spPr/>
        <p:txBody>
          <a:bodyPr>
            <a:normAutofit/>
          </a:bodyPr>
          <a:lstStyle/>
          <a:p>
            <a:r>
              <a:rPr lang="en-GB" sz="3000" b="1" smtClean="0"/>
              <a:t>Reciprocity conditions</a:t>
            </a:r>
            <a:r>
              <a:rPr lang="en-GB" sz="3000" smtClean="0"/>
              <a:t> (i.e. interlocutors): Refer to the relation between the speaker and the listener in the process of speech. Because the listener is in front of us we have to take into account the listener and constantly monitor the listener’s reactions to check that the assumptions we are making are shared and that the listener understands what we are saying.</a:t>
            </a:r>
            <a:endParaRPr lang="en-GB" sz="3000" dirty="0"/>
          </a:p>
        </p:txBody>
      </p:sp>
    </p:spTree>
    <p:extLst>
      <p:ext uri="{BB962C8B-B14F-4D97-AF65-F5344CB8AC3E}">
        <p14:creationId xmlns:p14="http://schemas.microsoft.com/office/powerpoint/2010/main" val="14591070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CHECKTIMEDATE" val="9/8/2015 1:21:49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3CE76057-467D-424A-AFA7-B7AC23DA0595}">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674</TotalTime>
  <Words>4246</Words>
  <Application>Microsoft Office PowerPoint</Application>
  <PresentationFormat>On-screen Show (4:3)</PresentationFormat>
  <Paragraphs>278</Paragraphs>
  <Slides>67</Slides>
  <Notes>8</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Θέμα του Office</vt:lpstr>
      <vt:lpstr> ELT Methods and Practices</vt:lpstr>
      <vt:lpstr>Issues to be discussed in this unit</vt:lpstr>
      <vt:lpstr>The nature of real life communication</vt:lpstr>
      <vt:lpstr>Understanding the challenges of speaking (1/2)</vt:lpstr>
      <vt:lpstr>Understanding the challenges of speaking (2/2)</vt:lpstr>
      <vt:lpstr>Understanding the nature of speaking (1/2)</vt:lpstr>
      <vt:lpstr>Understanding the nature of speaking (2/2)</vt:lpstr>
      <vt:lpstr>Conditions affecting speech (1/2)</vt:lpstr>
      <vt:lpstr>Conditions affecting speech (2/2)</vt:lpstr>
      <vt:lpstr>Characteristics of spoken language</vt:lpstr>
      <vt:lpstr>Facilitation and compensation devices (1/3)</vt:lpstr>
      <vt:lpstr>Facilitation and compensation devices (2/3)</vt:lpstr>
      <vt:lpstr>Facilitation and compensation devices (3/3)</vt:lpstr>
      <vt:lpstr>Find examples of facilitation and compensation devices (1/2)</vt:lpstr>
      <vt:lpstr>Find examples of facilitation and compensation devices (2/2)</vt:lpstr>
      <vt:lpstr>Interaction skills (1/3)</vt:lpstr>
      <vt:lpstr>Interaction skills (2/3)</vt:lpstr>
      <vt:lpstr>Interaction skills (3/3)</vt:lpstr>
      <vt:lpstr>Information and interaction routines (1/2)</vt:lpstr>
      <vt:lpstr>Information and interaction routines (2/2)</vt:lpstr>
      <vt:lpstr>Communication strategies (1/2)</vt:lpstr>
      <vt:lpstr>Communication strategies (2/2)</vt:lpstr>
      <vt:lpstr>Speaking activities in the classroom (1/3)</vt:lpstr>
      <vt:lpstr>Speaking activities in the classroom (2/3)</vt:lpstr>
      <vt:lpstr>Speaking activities in the classroom (3/3)</vt:lpstr>
      <vt:lpstr>Problems of learners with speaking activities (1/3)</vt:lpstr>
      <vt:lpstr>Problems of learners with speaking activities (2/3)</vt:lpstr>
      <vt:lpstr>Problems of learners with speaking activities (3/3)</vt:lpstr>
      <vt:lpstr>What can the teacher do?</vt:lpstr>
      <vt:lpstr>Techniques to encourage interaction</vt:lpstr>
      <vt:lpstr>Using group work to promote interaction</vt:lpstr>
      <vt:lpstr>Facilitate speaking activities:  easy language</vt:lpstr>
      <vt:lpstr>More suggestions to facilitate speaking</vt:lpstr>
      <vt:lpstr>Characteristics of effective speaking activities (1/2)</vt:lpstr>
      <vt:lpstr>Characteristics of effective speaking activities (2/2)</vt:lpstr>
      <vt:lpstr>Choosing topic based activities (1/2)</vt:lpstr>
      <vt:lpstr>Choosing topic based activities (2/2)</vt:lpstr>
      <vt:lpstr>Choosing task based activities (1/2)</vt:lpstr>
      <vt:lpstr>Choosing task based activities (2/2)</vt:lpstr>
      <vt:lpstr>Examples of speaking activities: Describing pictures (1/2)</vt:lpstr>
      <vt:lpstr>Examples of speaking activities: Describing pictures (2/2)</vt:lpstr>
      <vt:lpstr>Picture differences (1/2)</vt:lpstr>
      <vt:lpstr>Picture differences (2/2)</vt:lpstr>
      <vt:lpstr>Solving a problem (1/4)</vt:lpstr>
      <vt:lpstr>Solving a problem (2/4)</vt:lpstr>
      <vt:lpstr>Solving a problem (3/4)</vt:lpstr>
      <vt:lpstr>Solving a problem (4/4)</vt:lpstr>
      <vt:lpstr>Role-play (1/2)</vt:lpstr>
      <vt:lpstr>Role-play (2/2)</vt:lpstr>
      <vt:lpstr>Dialogues (1/3)</vt:lpstr>
      <vt:lpstr>Dialogues (2/3)</vt:lpstr>
      <vt:lpstr>Dialogues (3/3)</vt:lpstr>
      <vt:lpstr>Simulations (1/2)</vt:lpstr>
      <vt:lpstr>Simulations (2/2)</vt:lpstr>
      <vt:lpstr>Types of oral interaction activities</vt:lpstr>
      <vt:lpstr>Guidelines for a free/creative speaking activity </vt:lpstr>
      <vt:lpstr>During the activity (1/2)</vt:lpstr>
      <vt:lpstr>During the activity (2/2)</vt:lpstr>
      <vt:lpstr>After the activity</vt:lpstr>
      <vt:lpstr>References</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Speaking Skills</dc:title>
  <dc:subject>ELT Methods and Practices</dc:subject>
  <dc:creator>Evdokia Karavas</dc:creator>
  <cp:keywords>speaking, conditions affecting speech production, converstational/interaction skills, fluency vs accuracy, types of speaking activities, factors affecting the development of fluency</cp:keywords>
  <dc:description>This unit focuses on the development of speaking and interaction skills in a foreign language. More specifically, the unit begins with a discussion of the conditions affecting speaking and the characteristics of oral language. A detailed presentation of interaction skills follows. The last part of the unit focuses on ways in which the teacher can develop students’ fluency and on types of speaking activities.</dc:description>
  <cp:lastModifiedBy>Smaragda Papadopoulou</cp:lastModifiedBy>
  <cp:revision>32</cp:revision>
  <dcterms:created xsi:type="dcterms:W3CDTF">2015-08-10T14:47:42Z</dcterms:created>
  <dcterms:modified xsi:type="dcterms:W3CDTF">2015-09-08T12:19:31Z</dcterms:modified>
  <cp:category>Foreign Language Teaching and Learning</cp:category>
</cp:coreProperties>
</file>