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handoutMasterIdLst>
    <p:handoutMasterId r:id="rId27"/>
  </p:handoutMasterIdLst>
  <p:sldIdLst>
    <p:sldId id="374" r:id="rId3"/>
    <p:sldId id="337" r:id="rId4"/>
    <p:sldId id="338" r:id="rId5"/>
    <p:sldId id="355" r:id="rId6"/>
    <p:sldId id="356" r:id="rId7"/>
    <p:sldId id="357" r:id="rId8"/>
    <p:sldId id="370" r:id="rId9"/>
    <p:sldId id="371" r:id="rId10"/>
    <p:sldId id="358" r:id="rId11"/>
    <p:sldId id="359" r:id="rId12"/>
    <p:sldId id="362" r:id="rId13"/>
    <p:sldId id="363" r:id="rId14"/>
    <p:sldId id="364" r:id="rId15"/>
    <p:sldId id="366" r:id="rId16"/>
    <p:sldId id="367" r:id="rId17"/>
    <p:sldId id="365" r:id="rId18"/>
    <p:sldId id="290" r:id="rId19"/>
    <p:sldId id="295" r:id="rId20"/>
    <p:sldId id="299" r:id="rId21"/>
    <p:sldId id="375" r:id="rId22"/>
    <p:sldId id="291" r:id="rId23"/>
    <p:sldId id="376" r:id="rId24"/>
    <p:sldId id="293" r:id="rId25"/>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74"/>
            <p14:sldId id="337"/>
            <p14:sldId id="338"/>
            <p14:sldId id="355"/>
            <p14:sldId id="356"/>
            <p14:sldId id="357"/>
            <p14:sldId id="370"/>
            <p14:sldId id="371"/>
            <p14:sldId id="358"/>
            <p14:sldId id="359"/>
            <p14:sldId id="362"/>
            <p14:sldId id="363"/>
            <p14:sldId id="364"/>
            <p14:sldId id="366"/>
            <p14:sldId id="367"/>
            <p14:sldId id="365"/>
            <p14:sldId id="290"/>
            <p14:sldId id="295"/>
            <p14:sldId id="299"/>
            <p14:sldId id="375"/>
            <p14:sldId id="291"/>
            <p14:sldId id="376"/>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07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65838B-8384-4CA1-8E32-309E4E38248B}" type="datetimeFigureOut">
              <a:rPr lang="el-GR" smtClean="0"/>
              <a:t>29/10/2015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DE09D2-C623-4E80-A0D9-FB53C5ED4C9C}" type="slidenum">
              <a:rPr lang="el-GR" smtClean="0"/>
              <a:t>‹#›</a:t>
            </a:fld>
            <a:endParaRPr lang="el-GR"/>
          </a:p>
        </p:txBody>
      </p:sp>
    </p:spTree>
    <p:extLst>
      <p:ext uri="{BB962C8B-B14F-4D97-AF65-F5344CB8AC3E}">
        <p14:creationId xmlns:p14="http://schemas.microsoft.com/office/powerpoint/2010/main" val="3015612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opencourses.uoa.gr/courses/ECD5/"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hyperlink" Target="%5b1%5d%20http:/creativecommons.org/licenses/by-nc-sa/4.0/"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hyperlink" Target="http://www.biblionet.gr/book/62079/Falconer,_Ian/%CE%9F%CE%BB%CE%AF%CE%B2%CE%B9%CE%B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1:</a:t>
            </a:r>
            <a:r>
              <a:rPr lang="en-US" sz="2800" dirty="0" smtClean="0">
                <a:solidFill>
                  <a:srgbClr val="5075BC"/>
                </a:solidFill>
                <a:latin typeface="+mj-lt"/>
                <a:ea typeface="+mj-ea"/>
                <a:cs typeface="+mj-cs"/>
              </a:rPr>
              <a:t> </a:t>
            </a:r>
            <a:r>
              <a:rPr lang="el-GR" sz="2800" dirty="0" smtClean="0"/>
              <a:t>Ζωγραφική 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397160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Παιχνίδι </a:t>
            </a:r>
            <a:r>
              <a:rPr lang="el-GR" dirty="0"/>
              <a:t>παρατήρησης</a:t>
            </a:r>
          </a:p>
        </p:txBody>
      </p:sp>
      <p:sp>
        <p:nvSpPr>
          <p:cNvPr id="3" name="Θέση περιεχομένου 2"/>
          <p:cNvSpPr>
            <a:spLocks noGrp="1"/>
          </p:cNvSpPr>
          <p:nvPr>
            <p:ph sz="half" idx="1"/>
          </p:nvPr>
        </p:nvSpPr>
        <p:spPr>
          <a:xfrm>
            <a:off x="457200" y="1600200"/>
            <a:ext cx="4186808" cy="4525963"/>
          </a:xfrm>
        </p:spPr>
        <p:txBody>
          <a:bodyPr>
            <a:noAutofit/>
          </a:bodyPr>
          <a:lstStyle/>
          <a:p>
            <a:pPr marL="0" indent="0">
              <a:buNone/>
            </a:pPr>
            <a:r>
              <a:rPr lang="el-GR" sz="2600" dirty="0"/>
              <a:t>Στη συνέχεια παίξαμε ένα παιχνίδι παρατήρησης. </a:t>
            </a:r>
            <a:endParaRPr lang="el-GR" sz="2600" dirty="0" smtClean="0"/>
          </a:p>
          <a:p>
            <a:pPr marL="0" indent="0">
              <a:buNone/>
            </a:pPr>
            <a:r>
              <a:rPr lang="el-GR" sz="2600" dirty="0" smtClean="0"/>
              <a:t>Αφού </a:t>
            </a:r>
            <a:r>
              <a:rPr lang="el-GR" sz="2600" dirty="0"/>
              <a:t>ανέφερα στα παιδιά το γεγονός ότι ο </a:t>
            </a:r>
            <a:r>
              <a:rPr lang="en-US" sz="2600" dirty="0"/>
              <a:t>Edgar Degas </a:t>
            </a:r>
            <a:r>
              <a:rPr lang="el-GR" sz="2600" dirty="0"/>
              <a:t>συνήθιζε να ζωγραφίζει και τον ίδιο σε κάποιο σημείο του πίνακα, τα προέτρεψα να παρατηρήσουν τους πίνακες και να τον αναζητήσουν.</a:t>
            </a:r>
            <a:endParaRPr lang="en-US" sz="2600" dirty="0"/>
          </a:p>
          <a:p>
            <a:endParaRPr lang="el-GR" sz="2600" dirty="0"/>
          </a:p>
        </p:txBody>
      </p:sp>
      <p:pic>
        <p:nvPicPr>
          <p:cNvPr id="5" name="Picture 2" descr="παιχνίδι παρατήρησης"/>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076056" y="1737238"/>
            <a:ext cx="3610744" cy="4013250"/>
          </a:xfrm>
          <a:prstGeom prst="rect">
            <a:avLst/>
          </a:prstGeom>
          <a:noFill/>
          <a:ln w="9525">
            <a:noFill/>
            <a:miter lim="800000"/>
            <a:headEnd/>
            <a:tailEnd/>
          </a:ln>
        </p:spPr>
      </p:pic>
    </p:spTree>
    <p:extLst>
      <p:ext uri="{BB962C8B-B14F-4D97-AF65-F5344CB8AC3E}">
        <p14:creationId xmlns:p14="http://schemas.microsoft.com/office/powerpoint/2010/main" val="177690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Εικαστική </a:t>
            </a:r>
            <a:r>
              <a:rPr lang="el-GR" dirty="0"/>
              <a:t>δραστηριότητα</a:t>
            </a:r>
          </a:p>
        </p:txBody>
      </p:sp>
      <p:sp>
        <p:nvSpPr>
          <p:cNvPr id="5" name="Θέση περιεχομένου 4"/>
          <p:cNvSpPr>
            <a:spLocks noGrp="1"/>
          </p:cNvSpPr>
          <p:nvPr>
            <p:ph sz="half" idx="1"/>
          </p:nvPr>
        </p:nvSpPr>
        <p:spPr/>
        <p:txBody>
          <a:bodyPr>
            <a:noAutofit/>
          </a:bodyPr>
          <a:lstStyle/>
          <a:p>
            <a:pPr marL="0" indent="0">
              <a:buNone/>
            </a:pPr>
            <a:r>
              <a:rPr lang="el-GR" sz="2600" dirty="0"/>
              <a:t>Στη </a:t>
            </a:r>
            <a:r>
              <a:rPr lang="el-GR" sz="2600" dirty="0" smtClean="0"/>
              <a:t>συνέχεια </a:t>
            </a:r>
            <a:r>
              <a:rPr lang="el-GR" sz="2600" dirty="0"/>
              <a:t>ξεκίνησε η εικαστική δραστηριότητα με αφορμή την εικόνα της </a:t>
            </a:r>
            <a:r>
              <a:rPr lang="el-GR" sz="2600" dirty="0" err="1"/>
              <a:t>Ολίβιας</a:t>
            </a:r>
            <a:r>
              <a:rPr lang="el-GR" sz="2600" dirty="0"/>
              <a:t> ως μπαλαρίνα.</a:t>
            </a:r>
          </a:p>
          <a:p>
            <a:pPr marL="0" indent="0">
              <a:buNone/>
            </a:pPr>
            <a:r>
              <a:rPr lang="el-GR" sz="2600" dirty="0"/>
              <a:t>Υπάρχουν και άλλα ζώα που ονειρεύονται να χορέψουν όπως και η Ολίβια. Και έχω φέρει πολλά ζώα για να κάνετε τους δικούς σας πίνακες με χορευτές!</a:t>
            </a:r>
          </a:p>
          <a:p>
            <a:endParaRPr lang="el-GR" sz="2600" dirty="0"/>
          </a:p>
        </p:txBody>
      </p:sp>
      <p:pic>
        <p:nvPicPr>
          <p:cNvPr id="11" name="Picture 4" descr="Σελίδα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076056" y="1632045"/>
            <a:ext cx="3530346" cy="4462272"/>
          </a:xfrm>
          <a:prstGeom prst="rect">
            <a:avLst/>
          </a:prstGeom>
          <a:noFill/>
          <a:ln w="9525">
            <a:noFill/>
            <a:miter lim="800000"/>
            <a:headEnd/>
            <a:tailEnd/>
          </a:ln>
        </p:spPr>
      </p:pic>
      <p:sp>
        <p:nvSpPr>
          <p:cNvPr id="6" name="TextBox 5"/>
          <p:cNvSpPr txBox="1"/>
          <p:nvPr/>
        </p:nvSpPr>
        <p:spPr>
          <a:xfrm>
            <a:off x="4644008" y="5733256"/>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229114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1" descr="Χαρτοκοπτική"/>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Θέση περιεχομένου 4"/>
          <p:cNvSpPr>
            <a:spLocks noGrp="1"/>
          </p:cNvSpPr>
          <p:nvPr>
            <p:ph type="body" sz="half" idx="2"/>
          </p:nvPr>
        </p:nvSpPr>
        <p:spPr/>
        <p:txBody>
          <a:bodyPr>
            <a:noAutofit/>
          </a:bodyPr>
          <a:lstStyle/>
          <a:p>
            <a:pPr marL="0" indent="0">
              <a:buNone/>
            </a:pPr>
            <a:r>
              <a:rPr lang="el-GR" sz="2400" dirty="0" smtClean="0"/>
              <a:t>Αρχικά </a:t>
            </a:r>
            <a:r>
              <a:rPr lang="el-GR" sz="2400" dirty="0"/>
              <a:t>τα παιδιά έκοψαν τις φιγούρες των ζώων περιμετρικά.</a:t>
            </a:r>
          </a:p>
          <a:p>
            <a:endParaRPr lang="el-GR" sz="2400" dirty="0"/>
          </a:p>
        </p:txBody>
      </p:sp>
      <p:sp>
        <p:nvSpPr>
          <p:cNvPr id="3" name="Τίτλος 2"/>
          <p:cNvSpPr>
            <a:spLocks noGrp="1"/>
          </p:cNvSpPr>
          <p:nvPr>
            <p:ph type="title"/>
          </p:nvPr>
        </p:nvSpPr>
        <p:spPr/>
        <p:txBody>
          <a:bodyPr/>
          <a:lstStyle/>
          <a:p>
            <a:r>
              <a:rPr lang="el-GR" dirty="0"/>
              <a:t>Εικαστική δραστηριότητα</a:t>
            </a:r>
          </a:p>
        </p:txBody>
      </p:sp>
    </p:spTree>
    <p:extLst>
      <p:ext uri="{BB962C8B-B14F-4D97-AF65-F5344CB8AC3E}">
        <p14:creationId xmlns:p14="http://schemas.microsoft.com/office/powerpoint/2010/main" val="323405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descr="Χαρτοκοπτική"/>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Θέση κειμένου 2"/>
          <p:cNvSpPr>
            <a:spLocks noGrp="1"/>
          </p:cNvSpPr>
          <p:nvPr>
            <p:ph type="body" sz="half" idx="2"/>
          </p:nvPr>
        </p:nvSpPr>
        <p:spPr/>
        <p:txBody>
          <a:bodyPr>
            <a:normAutofit/>
          </a:bodyPr>
          <a:lstStyle/>
          <a:p>
            <a:r>
              <a:rPr lang="el-GR" sz="2400" dirty="0"/>
              <a:t>Αφού ολοκλήρωσαν το κόψιμο, κόλλησαν τα διάφορα ζώα</a:t>
            </a:r>
            <a:r>
              <a:rPr lang="en-US" sz="2400" dirty="0"/>
              <a:t> </a:t>
            </a:r>
            <a:r>
              <a:rPr lang="el-GR" sz="2400" dirty="0"/>
              <a:t>στα χαρτόνια</a:t>
            </a:r>
            <a:r>
              <a:rPr lang="en-US" sz="2400" dirty="0" smtClean="0"/>
              <a:t>.</a:t>
            </a:r>
            <a:endParaRPr lang="el-GR" sz="2400" dirty="0"/>
          </a:p>
        </p:txBody>
      </p:sp>
      <p:sp>
        <p:nvSpPr>
          <p:cNvPr id="4" name="Τίτλος 3"/>
          <p:cNvSpPr>
            <a:spLocks noGrp="1"/>
          </p:cNvSpPr>
          <p:nvPr>
            <p:ph type="title"/>
          </p:nvPr>
        </p:nvSpPr>
        <p:spPr/>
        <p:txBody>
          <a:bodyPr/>
          <a:lstStyle/>
          <a:p>
            <a:r>
              <a:rPr lang="el-GR" dirty="0"/>
              <a:t>Εικαστική δραστηριότητα</a:t>
            </a:r>
          </a:p>
        </p:txBody>
      </p:sp>
    </p:spTree>
    <p:extLst>
      <p:ext uri="{BB962C8B-B14F-4D97-AF65-F5344CB8AC3E}">
        <p14:creationId xmlns:p14="http://schemas.microsoft.com/office/powerpoint/2010/main" val="137833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Εικαστική δραστηριότητα</a:t>
            </a:r>
          </a:p>
        </p:txBody>
      </p:sp>
      <p:sp>
        <p:nvSpPr>
          <p:cNvPr id="3" name="Θέση κειμένου 2"/>
          <p:cNvSpPr>
            <a:spLocks noGrp="1"/>
          </p:cNvSpPr>
          <p:nvPr>
            <p:ph sz="half" idx="1"/>
          </p:nvPr>
        </p:nvSpPr>
        <p:spPr>
          <a:xfrm>
            <a:off x="457200" y="1600200"/>
            <a:ext cx="3682752" cy="4525963"/>
          </a:xfrm>
        </p:spPr>
        <p:txBody>
          <a:bodyPr>
            <a:noAutofit/>
          </a:bodyPr>
          <a:lstStyle/>
          <a:p>
            <a:pPr marL="0" indent="0">
              <a:buNone/>
            </a:pPr>
            <a:r>
              <a:rPr lang="el-GR" sz="2600" dirty="0"/>
              <a:t>Διπλώνοντας τις χάρτινες θήκες για κέικ (</a:t>
            </a:r>
            <a:r>
              <a:rPr lang="en-US" sz="2600" dirty="0"/>
              <a:t>cupcake) </a:t>
            </a:r>
            <a:r>
              <a:rPr lang="el-GR" sz="2600" dirty="0"/>
              <a:t>έφτιαξαν τα ρούχα – φούστες των χορευτών τους.</a:t>
            </a:r>
          </a:p>
          <a:p>
            <a:endParaRPr lang="el-GR" sz="2600" dirty="0"/>
          </a:p>
        </p:txBody>
      </p:sp>
      <p:pic>
        <p:nvPicPr>
          <p:cNvPr id="9" name="Θέση περιεχομένου 8" descr="Χαρτοκοπτική"/>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355976" y="1700808"/>
            <a:ext cx="4330824" cy="3888432"/>
          </a:xfrm>
          <a:prstGeom prst="rect">
            <a:avLst/>
          </a:prstGeom>
        </p:spPr>
      </p:pic>
    </p:spTree>
    <p:extLst>
      <p:ext uri="{BB962C8B-B14F-4D97-AF65-F5344CB8AC3E}">
        <p14:creationId xmlns:p14="http://schemas.microsoft.com/office/powerpoint/2010/main" val="2201962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Εικαστική δραστηριότητα</a:t>
            </a:r>
          </a:p>
        </p:txBody>
      </p:sp>
      <p:sp>
        <p:nvSpPr>
          <p:cNvPr id="3" name="Θέση περιεχομένου 2"/>
          <p:cNvSpPr>
            <a:spLocks noGrp="1"/>
          </p:cNvSpPr>
          <p:nvPr>
            <p:ph sz="half" idx="1"/>
          </p:nvPr>
        </p:nvSpPr>
        <p:spPr>
          <a:xfrm>
            <a:off x="457200" y="1600200"/>
            <a:ext cx="3538736" cy="4525963"/>
          </a:xfrm>
        </p:spPr>
        <p:txBody>
          <a:bodyPr>
            <a:normAutofit/>
          </a:bodyPr>
          <a:lstStyle/>
          <a:p>
            <a:pPr marL="0" indent="0">
              <a:buNone/>
            </a:pPr>
            <a:r>
              <a:rPr lang="el-GR" sz="2600" dirty="0"/>
              <a:t>Τέλος, με μαρκαδόρους πρόσθεσαν κορδέλες, κοσμήματα, παπούτσια στους χορευτές καθώς και πάτωμα πάνω στο οποίο χόρευαν.</a:t>
            </a:r>
          </a:p>
          <a:p>
            <a:endParaRPr lang="el-GR" sz="2600" dirty="0"/>
          </a:p>
        </p:txBody>
      </p:sp>
      <p:pic>
        <p:nvPicPr>
          <p:cNvPr id="6" name="Θέση περιεχομένου 5" descr="Χαρτοκοπτική"/>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144952" y="1700807"/>
            <a:ext cx="4541848" cy="3672409"/>
          </a:xfrm>
          <a:prstGeom prst="rect">
            <a:avLst/>
          </a:prstGeom>
        </p:spPr>
      </p:pic>
    </p:spTree>
    <p:extLst>
      <p:ext uri="{BB962C8B-B14F-4D97-AF65-F5344CB8AC3E}">
        <p14:creationId xmlns:p14="http://schemas.microsoft.com/office/powerpoint/2010/main" val="193779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Το τελικό αποτέλεσμα</a:t>
            </a:r>
            <a:endParaRPr lang="el-GR" dirty="0"/>
          </a:p>
        </p:txBody>
      </p:sp>
      <p:sp>
        <p:nvSpPr>
          <p:cNvPr id="5" name="Θέση περιεχομένου 4"/>
          <p:cNvSpPr>
            <a:spLocks noGrp="1"/>
          </p:cNvSpPr>
          <p:nvPr>
            <p:ph sz="half" idx="1"/>
          </p:nvPr>
        </p:nvSpPr>
        <p:spPr>
          <a:xfrm>
            <a:off x="457200" y="1600200"/>
            <a:ext cx="3034680" cy="4525963"/>
          </a:xfrm>
        </p:spPr>
        <p:txBody>
          <a:bodyPr>
            <a:normAutofit/>
          </a:bodyPr>
          <a:lstStyle/>
          <a:p>
            <a:pPr marL="0" indent="0">
              <a:buNone/>
            </a:pPr>
            <a:r>
              <a:rPr lang="el-GR" sz="2600" dirty="0"/>
              <a:t>Τα έργα των παιδιών με τα δικά τους ζώα που ονειρεύονται να χορέψουν όπως οι μπαλαρίνες του </a:t>
            </a:r>
            <a:r>
              <a:rPr lang="en-US" sz="2600" dirty="0"/>
              <a:t>Edgar Degas.</a:t>
            </a:r>
            <a:endParaRPr lang="el-GR" sz="2600" dirty="0"/>
          </a:p>
          <a:p>
            <a:endParaRPr lang="el-GR" sz="2600" dirty="0"/>
          </a:p>
        </p:txBody>
      </p:sp>
      <p:pic>
        <p:nvPicPr>
          <p:cNvPr id="7" name="Picture 2" descr="Τα έργα των παιδιών"/>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3717455" y="1700808"/>
            <a:ext cx="4969345" cy="4104456"/>
          </a:xfrm>
          <a:prstGeom prst="rect">
            <a:avLst/>
          </a:prstGeom>
          <a:noFill/>
          <a:ln w="9525">
            <a:noFill/>
            <a:miter lim="800000"/>
            <a:headEnd/>
            <a:tailEnd/>
          </a:ln>
        </p:spPr>
      </p:pic>
    </p:spTree>
    <p:extLst>
      <p:ext uri="{BB962C8B-B14F-4D97-AF65-F5344CB8AC3E}">
        <p14:creationId xmlns:p14="http://schemas.microsoft.com/office/powerpoint/2010/main" val="495070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Πρακτική Εφαρμογή</a:t>
            </a:r>
            <a:endParaRPr lang="en-GB" dirty="0"/>
          </a:p>
        </p:txBody>
      </p:sp>
      <p:sp>
        <p:nvSpPr>
          <p:cNvPr id="7" name="Θέση περιεχομένου 6"/>
          <p:cNvSpPr>
            <a:spLocks noGrp="1"/>
          </p:cNvSpPr>
          <p:nvPr>
            <p:ph sz="half" idx="1"/>
          </p:nvPr>
        </p:nvSpPr>
        <p:spPr>
          <a:xfrm>
            <a:off x="457200" y="1600200"/>
            <a:ext cx="5194920" cy="4525963"/>
          </a:xfrm>
        </p:spPr>
        <p:txBody>
          <a:bodyPr>
            <a:noAutofit/>
          </a:bodyPr>
          <a:lstStyle/>
          <a:p>
            <a:pPr marL="0" indent="0">
              <a:buNone/>
            </a:pPr>
            <a:r>
              <a:rPr lang="el-GR" sz="2400" b="1" dirty="0" smtClean="0"/>
              <a:t>Πρακτική εφαρμογή</a:t>
            </a:r>
            <a:r>
              <a:rPr lang="en-GB" sz="2400" dirty="0" smtClean="0"/>
              <a:t>:</a:t>
            </a:r>
            <a:r>
              <a:rPr lang="el-GR" sz="2400" dirty="0" smtClean="0"/>
              <a:t> </a:t>
            </a:r>
          </a:p>
          <a:p>
            <a:pPr marL="0" indent="0">
              <a:spcBef>
                <a:spcPts val="0"/>
              </a:spcBef>
              <a:buNone/>
            </a:pPr>
            <a:r>
              <a:rPr lang="el-GR" sz="2400" dirty="0" smtClean="0"/>
              <a:t>Άννα Κωνσταντοπούλου.</a:t>
            </a:r>
            <a:endParaRPr lang="el-GR" sz="2400" dirty="0"/>
          </a:p>
          <a:p>
            <a:pPr marL="0" indent="0">
              <a:spcBef>
                <a:spcPts val="1200"/>
              </a:spcBef>
              <a:buNone/>
            </a:pPr>
            <a:r>
              <a:rPr lang="el-GR" altLang="en-US" sz="2400" b="1" dirty="0" smtClean="0"/>
              <a:t>Βιβλίο</a:t>
            </a:r>
            <a:r>
              <a:rPr lang="el-GR" altLang="en-US" sz="2400" dirty="0" smtClean="0"/>
              <a:t>: </a:t>
            </a:r>
            <a:r>
              <a:rPr lang="el-GR" sz="2400" dirty="0" err="1"/>
              <a:t>Falconer</a:t>
            </a:r>
            <a:r>
              <a:rPr lang="el-GR" sz="2400" dirty="0"/>
              <a:t>, </a:t>
            </a:r>
            <a:r>
              <a:rPr lang="el-GR" sz="2400" dirty="0" err="1"/>
              <a:t>Ian</a:t>
            </a:r>
            <a:r>
              <a:rPr lang="el-GR" sz="2400" dirty="0"/>
              <a:t>. </a:t>
            </a:r>
            <a:r>
              <a:rPr lang="el-GR" sz="2400" b="1" dirty="0"/>
              <a:t>Ολίβια</a:t>
            </a:r>
            <a:r>
              <a:rPr lang="el-GR" sz="2400" dirty="0"/>
              <a:t> / </a:t>
            </a:r>
            <a:r>
              <a:rPr lang="el-GR" sz="2400" dirty="0" err="1"/>
              <a:t>Ίαν</a:t>
            </a:r>
            <a:r>
              <a:rPr lang="el-GR" sz="2400" dirty="0"/>
              <a:t> </a:t>
            </a:r>
            <a:r>
              <a:rPr lang="el-GR" sz="2400" dirty="0" err="1"/>
              <a:t>Φάλκονερ</a:t>
            </a:r>
            <a:r>
              <a:rPr lang="el-GR" sz="2400" dirty="0"/>
              <a:t> · μετάφραση Βαγγέλης Ηλιόπουλος · εικονογράφηση </a:t>
            </a:r>
            <a:r>
              <a:rPr lang="el-GR" sz="2400" dirty="0" err="1"/>
              <a:t>Ίαν</a:t>
            </a:r>
            <a:r>
              <a:rPr lang="el-GR" sz="2400" dirty="0"/>
              <a:t> </a:t>
            </a:r>
            <a:r>
              <a:rPr lang="el-GR" sz="2400" dirty="0" err="1"/>
              <a:t>Φάλκονερ</a:t>
            </a:r>
            <a:r>
              <a:rPr lang="el-GR" sz="2400" dirty="0"/>
              <a:t>. - 1η </a:t>
            </a:r>
            <a:r>
              <a:rPr lang="el-GR" sz="2400" dirty="0" err="1"/>
              <a:t>έκδ</a:t>
            </a:r>
            <a:r>
              <a:rPr lang="el-GR" sz="2400" dirty="0"/>
              <a:t>. - </a:t>
            </a:r>
            <a:r>
              <a:rPr lang="el-GR" sz="2400" dirty="0" smtClean="0"/>
              <a:t>Αθήνα: </a:t>
            </a:r>
            <a:r>
              <a:rPr lang="el-GR" sz="2400" dirty="0"/>
              <a:t>Εκδόσεις Πατάκη, 2001</a:t>
            </a:r>
            <a:r>
              <a:rPr lang="el-GR" sz="2400" dirty="0" smtClean="0"/>
              <a:t>.</a:t>
            </a:r>
          </a:p>
          <a:p>
            <a:pPr marL="0" indent="0">
              <a:spcBef>
                <a:spcPts val="1200"/>
              </a:spcBef>
              <a:buNone/>
            </a:pPr>
            <a:r>
              <a:rPr lang="el-GR" sz="2400" b="1" dirty="0" smtClean="0"/>
              <a:t>Θέμα</a:t>
            </a:r>
            <a:r>
              <a:rPr lang="el-GR" sz="2400" dirty="0" smtClean="0"/>
              <a:t>: </a:t>
            </a:r>
            <a:r>
              <a:rPr lang="el-GR" sz="2400" dirty="0" err="1" smtClean="0"/>
              <a:t>Ολίβια</a:t>
            </a:r>
            <a:r>
              <a:rPr lang="el-GR" sz="2400" dirty="0" smtClean="0"/>
              <a:t> </a:t>
            </a:r>
            <a:r>
              <a:rPr lang="el-GR" sz="2400" dirty="0"/>
              <a:t>και </a:t>
            </a:r>
            <a:r>
              <a:rPr lang="en-GB" sz="2400" dirty="0"/>
              <a:t>Edgar </a:t>
            </a:r>
            <a:r>
              <a:rPr lang="en-GB" sz="2400" dirty="0" smtClean="0"/>
              <a:t>Degas</a:t>
            </a:r>
            <a:r>
              <a:rPr lang="el-GR" sz="2400" dirty="0" smtClean="0"/>
              <a:t>.</a:t>
            </a:r>
            <a:endParaRPr lang="en-GB" sz="2400" dirty="0"/>
          </a:p>
        </p:txBody>
      </p:sp>
      <p:pic>
        <p:nvPicPr>
          <p:cNvPr id="6" name="Content Placeholder 5" descr="Εξώφυλλο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940152" y="1700808"/>
            <a:ext cx="2574036" cy="3429000"/>
          </a:xfrm>
          <a:prstGeom prst="rect">
            <a:avLst/>
          </a:prstGeom>
          <a:noFill/>
          <a:ln w="9525">
            <a:noFill/>
            <a:miter lim="800000"/>
            <a:headEnd/>
            <a:tailEnd/>
          </a:ln>
        </p:spPr>
      </p:pic>
      <p:sp>
        <p:nvSpPr>
          <p:cNvPr id="5" name="TextBox 4"/>
          <p:cNvSpPr txBox="1"/>
          <p:nvPr/>
        </p:nvSpPr>
        <p:spPr>
          <a:xfrm>
            <a:off x="5436096" y="479715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833808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defRPr/>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Πανεπιστήμιον Αθηνών</a:t>
            </a:r>
            <a:r>
              <a:rPr lang="en-US" sz="2000" dirty="0"/>
              <a:t>, </a:t>
            </a:r>
            <a:r>
              <a:rPr lang="el-GR" sz="2000" dirty="0"/>
              <a:t>Αγγελική </a:t>
            </a:r>
            <a:r>
              <a:rPr lang="el-GR" sz="2000" dirty="0" err="1"/>
              <a:t>Γιαννικοπούλου</a:t>
            </a:r>
            <a:r>
              <a:rPr lang="el-GR" sz="2000" dirty="0"/>
              <a:t> 2015. </a:t>
            </a:r>
            <a:r>
              <a:rPr lang="el-GR" sz="2000"/>
              <a:t>Άννα </a:t>
            </a:r>
            <a:r>
              <a:rPr lang="el-GR" sz="2000" smtClean="0"/>
              <a:t>Κωνσταντοπούλου, Αγγελική </a:t>
            </a:r>
            <a:r>
              <a:rPr lang="el-GR" sz="2000" dirty="0" err="1"/>
              <a:t>Γιαννικοπούλου</a:t>
            </a:r>
            <a:r>
              <a:rPr lang="el-GR" sz="2000" dirty="0"/>
              <a:t>. «Το Εικονογραφημένο Βιβλίο στην Προσχολική Εκπαίδευση. </a:t>
            </a:r>
            <a:r>
              <a:rPr lang="el-GR" sz="2000" dirty="0" smtClean="0"/>
              <a:t>Ζωγραφική και </a:t>
            </a:r>
            <a:r>
              <a:rPr lang="el-GR" sz="2000" dirty="0"/>
              <a:t>Εικονογραφημένο </a:t>
            </a:r>
            <a:r>
              <a:rPr lang="el-GR" sz="2000" dirty="0" smtClean="0"/>
              <a:t>Βιβλίο. </a:t>
            </a:r>
            <a:r>
              <a:rPr lang="el-GR" sz="2000" dirty="0" err="1" smtClean="0"/>
              <a:t>Ολίβια</a:t>
            </a:r>
            <a:r>
              <a:rPr lang="el-GR" sz="2000" dirty="0" smtClean="0"/>
              <a:t> </a:t>
            </a:r>
            <a:r>
              <a:rPr lang="el-GR" sz="2000" dirty="0"/>
              <a:t>και </a:t>
            </a:r>
            <a:r>
              <a:rPr lang="en-GB" sz="2000" dirty="0"/>
              <a:t>Edgar Degas</a:t>
            </a:r>
            <a:r>
              <a:rPr lang="el-GR" sz="2000" dirty="0" smtClean="0"/>
              <a:t>». </a:t>
            </a:r>
            <a:r>
              <a:rPr lang="el-GR" sz="2000" dirty="0"/>
              <a:t>Έκδοση: 1.0. Αθήνα 2015. 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a:t>.</a:t>
            </a:r>
          </a:p>
          <a:p>
            <a:endParaRPr lang="el-GR" sz="2000" dirty="0"/>
          </a:p>
        </p:txBody>
      </p:sp>
    </p:spTree>
    <p:custDataLst>
      <p:tags r:id="rId1"/>
    </p:custDataLst>
    <p:extLst>
      <p:ext uri="{BB962C8B-B14F-4D97-AF65-F5344CB8AC3E}">
        <p14:creationId xmlns:p14="http://schemas.microsoft.com/office/powerpoint/2010/main" val="3885807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82235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spcBef>
                <a:spcPts val="600"/>
              </a:spcBef>
              <a:buNone/>
            </a:pPr>
            <a:r>
              <a:rPr lang="el-GR" sz="2000" dirty="0"/>
              <a:t>Εικόνα 1, 2, 3: Εξώφυλλο και ενδεικτικές σελίδες του βιβλίου «</a:t>
            </a:r>
            <a:r>
              <a:rPr lang="el-GR" sz="2000" u="sng" dirty="0" err="1">
                <a:hlinkClick r:id="rId3"/>
              </a:rPr>
              <a:t>Ολίβια</a:t>
            </a:r>
            <a:r>
              <a:rPr lang="el-GR" sz="2000" dirty="0"/>
              <a:t>» / </a:t>
            </a:r>
            <a:r>
              <a:rPr lang="el-GR" sz="2000" dirty="0" err="1"/>
              <a:t>Ίαν</a:t>
            </a:r>
            <a:r>
              <a:rPr lang="el-GR" sz="2000" dirty="0"/>
              <a:t> </a:t>
            </a:r>
            <a:r>
              <a:rPr lang="el-GR" sz="2000" dirty="0" err="1"/>
              <a:t>Φάλκονερ</a:t>
            </a:r>
            <a:r>
              <a:rPr lang="el-GR" sz="2000" dirty="0"/>
              <a:t> · μετάφραση Βαγγέλης Ηλιόπουλος · εικονογράφηση </a:t>
            </a:r>
            <a:r>
              <a:rPr lang="el-GR" sz="2000" dirty="0" err="1"/>
              <a:t>Ίαν</a:t>
            </a:r>
            <a:r>
              <a:rPr lang="el-GR" sz="2000" dirty="0"/>
              <a:t> </a:t>
            </a:r>
            <a:r>
              <a:rPr lang="el-GR" sz="2000" dirty="0" err="1"/>
              <a:t>Φάλκονερ</a:t>
            </a:r>
            <a:r>
              <a:rPr lang="el-GR" sz="2000" dirty="0"/>
              <a:t>. - 1η </a:t>
            </a:r>
            <a:r>
              <a:rPr lang="el-GR" sz="2000" dirty="0" err="1"/>
              <a:t>έκδ</a:t>
            </a:r>
            <a:r>
              <a:rPr lang="el-GR" sz="2000" dirty="0"/>
              <a:t>. - Αθήνα: Εκδόσεις Πατάκη, 2001. </a:t>
            </a:r>
            <a:r>
              <a:rPr lang="en-GB" sz="2000" dirty="0" err="1"/>
              <a:t>Biblionet</a:t>
            </a:r>
            <a:r>
              <a:rPr lang="el-GR" sz="2000" dirty="0"/>
              <a:t>. </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Λίγα λόγια για </a:t>
            </a:r>
            <a:r>
              <a:rPr lang="el-GR" dirty="0" smtClean="0"/>
              <a:t>τη </a:t>
            </a:r>
            <a:r>
              <a:rPr lang="el-GR" dirty="0"/>
              <a:t>δραστηριότητα</a:t>
            </a:r>
          </a:p>
        </p:txBody>
      </p:sp>
      <p:sp>
        <p:nvSpPr>
          <p:cNvPr id="5" name="Θέση περιεχομένου 4"/>
          <p:cNvSpPr>
            <a:spLocks noGrp="1"/>
          </p:cNvSpPr>
          <p:nvPr>
            <p:ph idx="1"/>
          </p:nvPr>
        </p:nvSpPr>
        <p:spPr/>
        <p:txBody>
          <a:bodyPr>
            <a:normAutofit fontScale="85000" lnSpcReduction="20000"/>
          </a:bodyPr>
          <a:lstStyle/>
          <a:p>
            <a:pPr marL="0" indent="0">
              <a:lnSpc>
                <a:spcPct val="120000"/>
              </a:lnSpc>
              <a:spcBef>
                <a:spcPts val="600"/>
              </a:spcBef>
              <a:buNone/>
            </a:pPr>
            <a:r>
              <a:rPr lang="el-GR" dirty="0"/>
              <a:t>Γνωριμία των παιδιών με τον Γάλλο ζωγράφο “</a:t>
            </a:r>
            <a:r>
              <a:rPr lang="el-GR" dirty="0" err="1"/>
              <a:t>Edgar</a:t>
            </a:r>
            <a:r>
              <a:rPr lang="el-GR" dirty="0"/>
              <a:t> </a:t>
            </a:r>
            <a:r>
              <a:rPr lang="el-GR" dirty="0" err="1"/>
              <a:t>Degas</a:t>
            </a:r>
            <a:r>
              <a:rPr lang="el-GR" dirty="0"/>
              <a:t>” και τα έργα του με αφορμή το βιβλίο «Ολίβια». Επαφή των παιδιών με έργα του καλλιτέχνη που έχουν ως θέμα τους τον «χορό - μπαλέτο», θέμα το οποίο έχει χαρακτηρίσει και τη συνολική δουλειά του καλλιτέχνη. (Περισσότερα από τα μισά έργα του απεικονίζουν χορευτές). Παρατήρηση των έργων, αναζήτηση ομοιοτήτων και διαφορών ανάμεσα σε έργα του, παιχνίδι «Πού βρίσκεται ο ζωγράφος μέσα στους πίνακες του;». Δημιουργία δικών τους έργων με θέμα το χορό.</a:t>
            </a:r>
          </a:p>
          <a:p>
            <a:pPr>
              <a:lnSpc>
                <a:spcPct val="120000"/>
              </a:lnSpc>
              <a:spcBef>
                <a:spcPts val="600"/>
              </a:spcBef>
            </a:pPr>
            <a:endParaRPr lang="el-GR" dirty="0"/>
          </a:p>
        </p:txBody>
      </p:sp>
    </p:spTree>
    <p:extLst>
      <p:ext uri="{BB962C8B-B14F-4D97-AF65-F5344CB8AC3E}">
        <p14:creationId xmlns:p14="http://schemas.microsoft.com/office/powerpoint/2010/main" val="188126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a:t>
            </a:r>
            <a:endParaRPr lang="el-GR" dirty="0"/>
          </a:p>
        </p:txBody>
      </p:sp>
      <p:pic>
        <p:nvPicPr>
          <p:cNvPr id="4" name="Θέση περιεχομένου 3" descr="Η νηπιαγωγός διαβάζει το βιβλίο."/>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61042" y="1557338"/>
            <a:ext cx="6034615" cy="4525962"/>
          </a:xfrm>
          <a:prstGeom prst="rect">
            <a:avLst/>
          </a:prstGeom>
        </p:spPr>
      </p:pic>
    </p:spTree>
    <p:extLst>
      <p:ext uri="{BB962C8B-B14F-4D97-AF65-F5344CB8AC3E}">
        <p14:creationId xmlns:p14="http://schemas.microsoft.com/office/powerpoint/2010/main" val="180274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Μετά την ανάγνωση (1/2)</a:t>
            </a:r>
            <a:endParaRPr lang="el-GR" dirty="0"/>
          </a:p>
        </p:txBody>
      </p:sp>
      <p:sp>
        <p:nvSpPr>
          <p:cNvPr id="5" name="Θέση περιεχομένου 4"/>
          <p:cNvSpPr>
            <a:spLocks noGrp="1"/>
          </p:cNvSpPr>
          <p:nvPr>
            <p:ph sz="half" idx="1"/>
          </p:nvPr>
        </p:nvSpPr>
        <p:spPr/>
        <p:txBody>
          <a:bodyPr>
            <a:noAutofit/>
          </a:bodyPr>
          <a:lstStyle/>
          <a:p>
            <a:pPr marL="0" indent="0">
              <a:buNone/>
              <a:defRPr/>
            </a:pPr>
            <a:r>
              <a:rPr lang="el-GR" dirty="0" smtClean="0"/>
              <a:t>Μετά </a:t>
            </a:r>
            <a:r>
              <a:rPr lang="el-GR" dirty="0"/>
              <a:t>την ολοκλήρωση της ανάγνωσης έδειξα στα παιδιά την σελίδα του βιβλίου που απεικονίζεται η </a:t>
            </a:r>
            <a:r>
              <a:rPr lang="el-GR" dirty="0" err="1"/>
              <a:t>ηρωίδα</a:t>
            </a:r>
            <a:r>
              <a:rPr lang="el-GR" dirty="0"/>
              <a:t> της ιστορίας, Ολίβια, να παρατηρεί τον αγαπημένο της πίνακα κατά την επίσκεψή της στο μουσείο. </a:t>
            </a:r>
          </a:p>
        </p:txBody>
      </p:sp>
      <p:pic>
        <p:nvPicPr>
          <p:cNvPr id="9" name="Θέση περιεχομένου 5"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5349" r="3822"/>
          <a:stretch/>
        </p:blipFill>
        <p:spPr>
          <a:xfrm>
            <a:off x="4762772" y="1600200"/>
            <a:ext cx="3809456" cy="4525963"/>
          </a:xfrm>
          <a:prstGeom prst="rect">
            <a:avLst/>
          </a:prstGeom>
        </p:spPr>
      </p:pic>
    </p:spTree>
    <p:extLst>
      <p:ext uri="{BB962C8B-B14F-4D97-AF65-F5344CB8AC3E}">
        <p14:creationId xmlns:p14="http://schemas.microsoft.com/office/powerpoint/2010/main" val="172878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Μετά την </a:t>
            </a:r>
            <a:r>
              <a:rPr lang="el-GR" dirty="0" smtClean="0"/>
              <a:t>ανάγνωση (2/2)</a:t>
            </a:r>
            <a:endParaRPr lang="el-GR" dirty="0"/>
          </a:p>
        </p:txBody>
      </p:sp>
      <p:sp>
        <p:nvSpPr>
          <p:cNvPr id="5" name="Θέση περιεχομένου 4"/>
          <p:cNvSpPr>
            <a:spLocks noGrp="1"/>
          </p:cNvSpPr>
          <p:nvPr>
            <p:ph sz="half" idx="1"/>
          </p:nvPr>
        </p:nvSpPr>
        <p:spPr>
          <a:xfrm>
            <a:off x="457200" y="1600200"/>
            <a:ext cx="4330824" cy="4525963"/>
          </a:xfrm>
        </p:spPr>
        <p:txBody>
          <a:bodyPr>
            <a:noAutofit/>
          </a:bodyPr>
          <a:lstStyle/>
          <a:p>
            <a:pPr marL="0" indent="0">
              <a:buNone/>
              <a:defRPr/>
            </a:pPr>
            <a:r>
              <a:rPr lang="el-GR" sz="2600" dirty="0" smtClean="0"/>
              <a:t>Έπειτα </a:t>
            </a:r>
            <a:r>
              <a:rPr lang="el-GR" sz="2600" dirty="0"/>
              <a:t>ζήτησα από τα παιδιά να τον παρατηρήσουν και να πουν τι βλέπουν να απεικονίζεται σε αυτόν. </a:t>
            </a:r>
          </a:p>
          <a:p>
            <a:pPr>
              <a:defRPr/>
            </a:pPr>
            <a:r>
              <a:rPr lang="el-GR" sz="2600" dirty="0"/>
              <a:t>Τι βλέπετε σε αυτόν τον πίνακα; </a:t>
            </a:r>
            <a:r>
              <a:rPr lang="el-GR" sz="2600" dirty="0" smtClean="0"/>
              <a:t>Ποιο </a:t>
            </a:r>
            <a:r>
              <a:rPr lang="el-GR" sz="2600" dirty="0"/>
              <a:t>νομίζετε ότι είναι το θέμα του;</a:t>
            </a:r>
          </a:p>
          <a:p>
            <a:pPr lvl="1">
              <a:defRPr/>
            </a:pPr>
            <a:r>
              <a:rPr lang="el-GR" sz="2600" dirty="0"/>
              <a:t>Μια μπαλαρίνα! </a:t>
            </a:r>
            <a:endParaRPr lang="el-GR" sz="2600" dirty="0" smtClean="0"/>
          </a:p>
          <a:p>
            <a:pPr lvl="1">
              <a:defRPr/>
            </a:pPr>
            <a:r>
              <a:rPr lang="el-GR" sz="2600" dirty="0" smtClean="0"/>
              <a:t>Δείχνει </a:t>
            </a:r>
            <a:r>
              <a:rPr lang="el-GR" sz="2600" dirty="0"/>
              <a:t>μπαλαρίνες να χορεύουν! </a:t>
            </a:r>
          </a:p>
          <a:p>
            <a:endParaRPr lang="el-GR" sz="2600" dirty="0"/>
          </a:p>
        </p:txBody>
      </p:sp>
      <p:pic>
        <p:nvPicPr>
          <p:cNvPr id="9" name="Picture 2" descr="Σελίδα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138166" y="1632045"/>
            <a:ext cx="3548634" cy="4462272"/>
          </a:xfrm>
        </p:spPr>
      </p:pic>
      <p:sp>
        <p:nvSpPr>
          <p:cNvPr id="6" name="TextBox 5"/>
          <p:cNvSpPr txBox="1"/>
          <p:nvPr/>
        </p:nvSpPr>
        <p:spPr>
          <a:xfrm>
            <a:off x="4716016"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02485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πινάκων ζωγραφικής</a:t>
            </a:r>
            <a:endParaRPr lang="el-GR" dirty="0"/>
          </a:p>
        </p:txBody>
      </p:sp>
      <p:sp>
        <p:nvSpPr>
          <p:cNvPr id="3" name="Θέση περιεχομένου 2"/>
          <p:cNvSpPr>
            <a:spLocks noGrp="1"/>
          </p:cNvSpPr>
          <p:nvPr>
            <p:ph sz="half" idx="1"/>
          </p:nvPr>
        </p:nvSpPr>
        <p:spPr>
          <a:xfrm>
            <a:off x="457200" y="1600200"/>
            <a:ext cx="4402832" cy="4525963"/>
          </a:xfrm>
        </p:spPr>
        <p:txBody>
          <a:bodyPr>
            <a:noAutofit/>
          </a:bodyPr>
          <a:lstStyle/>
          <a:p>
            <a:pPr marL="0" indent="0">
              <a:buNone/>
            </a:pPr>
            <a:r>
              <a:rPr lang="el-GR" sz="2600" dirty="0"/>
              <a:t>Στη συνέχεια παρουσίασα στα παιδιά πίνακες του </a:t>
            </a:r>
            <a:r>
              <a:rPr lang="el-GR" sz="2600" dirty="0" err="1"/>
              <a:t>Edgar</a:t>
            </a:r>
            <a:r>
              <a:rPr lang="el-GR" sz="2600" dirty="0"/>
              <a:t> </a:t>
            </a:r>
            <a:r>
              <a:rPr lang="el-GR" sz="2600" dirty="0" err="1"/>
              <a:t>Degas</a:t>
            </a:r>
            <a:r>
              <a:rPr lang="el-GR" sz="2600" dirty="0"/>
              <a:t> που απεικονίζουν χορευτές – μπαλαρίνες, λέγοντάς τους χαρακτηριστικά: «Θέλω τώρα να σας δείξω και άλλους πίνακες που έχει ζωγραφίσει ο ίδιος ζωγράφος». </a:t>
            </a:r>
          </a:p>
        </p:txBody>
      </p:sp>
      <p:pic>
        <p:nvPicPr>
          <p:cNvPr id="7" name="Picture 2" descr="Η νηπιαγωγός παρουσιάζει στα παιδιά πίνακες του Edgar Degas."/>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303520" y="1600199"/>
            <a:ext cx="3318634" cy="4525963"/>
          </a:xfrm>
          <a:prstGeom prst="rect">
            <a:avLst/>
          </a:prstGeom>
          <a:noFill/>
          <a:ln w="9525">
            <a:noFill/>
            <a:miter lim="800000"/>
            <a:headEnd/>
            <a:tailEnd/>
          </a:ln>
        </p:spPr>
      </p:pic>
    </p:spTree>
    <p:extLst>
      <p:ext uri="{BB962C8B-B14F-4D97-AF65-F5344CB8AC3E}">
        <p14:creationId xmlns:p14="http://schemas.microsoft.com/office/powerpoint/2010/main" val="348529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πινάκων ζωγραφικής</a:t>
            </a:r>
          </a:p>
        </p:txBody>
      </p:sp>
      <p:sp>
        <p:nvSpPr>
          <p:cNvPr id="3" name="Θέση περιεχομένου 2"/>
          <p:cNvSpPr>
            <a:spLocks noGrp="1"/>
          </p:cNvSpPr>
          <p:nvPr>
            <p:ph sz="half" idx="1"/>
          </p:nvPr>
        </p:nvSpPr>
        <p:spPr/>
        <p:txBody>
          <a:bodyPr>
            <a:noAutofit/>
          </a:bodyPr>
          <a:lstStyle/>
          <a:p>
            <a:pPr marL="0" indent="0">
              <a:buNone/>
            </a:pPr>
            <a:r>
              <a:rPr lang="el-GR" sz="2600" dirty="0" smtClean="0"/>
              <a:t>Ζήτησα </a:t>
            </a:r>
            <a:r>
              <a:rPr lang="el-GR" sz="2600" dirty="0"/>
              <a:t>από τα παιδιά να κοιτάξουν τους πίνακες.</a:t>
            </a:r>
          </a:p>
          <a:p>
            <a:r>
              <a:rPr lang="el-GR" sz="2600" dirty="0"/>
              <a:t>Τι παρατηρείτε σε αυτούς τους </a:t>
            </a:r>
            <a:r>
              <a:rPr lang="el-GR" sz="2600" dirty="0" smtClean="0"/>
              <a:t>πίνακες;</a:t>
            </a:r>
          </a:p>
          <a:p>
            <a:pPr lvl="1"/>
            <a:r>
              <a:rPr lang="el-GR" dirty="0" smtClean="0"/>
              <a:t>Όλοι </a:t>
            </a:r>
            <a:r>
              <a:rPr lang="el-GR" dirty="0"/>
              <a:t>έχουν μπαλαρίνες! </a:t>
            </a:r>
            <a:endParaRPr lang="el-GR" dirty="0" smtClean="0"/>
          </a:p>
          <a:p>
            <a:pPr marL="342900" lvl="1" indent="-342900">
              <a:buFont typeface="Arial" pitchFamily="34" charset="0"/>
              <a:buChar char="•"/>
            </a:pPr>
            <a:r>
              <a:rPr lang="el-GR" sz="2600" dirty="0"/>
              <a:t>Μοιάζουν μεταξύ τους ή είναι διαφορετικοί;</a:t>
            </a:r>
          </a:p>
          <a:p>
            <a:pPr lvl="1"/>
            <a:r>
              <a:rPr lang="el-GR" dirty="0" smtClean="0"/>
              <a:t>Μοιάζουν</a:t>
            </a:r>
            <a:r>
              <a:rPr lang="el-GR" dirty="0"/>
              <a:t>! Σε όλους υπάρχουν μπαλαρίνες! Φοράνε ίδια φορέματα!</a:t>
            </a:r>
          </a:p>
          <a:p>
            <a:endParaRPr lang="el-GR" sz="2600" dirty="0"/>
          </a:p>
          <a:p>
            <a:endParaRPr lang="el-GR" sz="2600" dirty="0"/>
          </a:p>
        </p:txBody>
      </p:sp>
      <p:pic>
        <p:nvPicPr>
          <p:cNvPr id="7" name="Picture 2" descr="Η νηπιαγωγός παρουσιάζει στα παιδιά πίνακες του Edgar Degas."/>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303520" y="1600200"/>
            <a:ext cx="3318677" cy="4525963"/>
          </a:xfrm>
          <a:prstGeom prst="rect">
            <a:avLst/>
          </a:prstGeom>
          <a:noFill/>
          <a:ln w="9525">
            <a:noFill/>
            <a:miter lim="800000"/>
            <a:headEnd/>
            <a:tailEnd/>
          </a:ln>
        </p:spPr>
      </p:pic>
    </p:spTree>
    <p:extLst>
      <p:ext uri="{BB962C8B-B14F-4D97-AF65-F5344CB8AC3E}">
        <p14:creationId xmlns:p14="http://schemas.microsoft.com/office/powerpoint/2010/main" val="195231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πινάκων ζωγραφικής</a:t>
            </a:r>
          </a:p>
        </p:txBody>
      </p:sp>
      <p:sp>
        <p:nvSpPr>
          <p:cNvPr id="3" name="Θέση περιεχομένου 2"/>
          <p:cNvSpPr>
            <a:spLocks noGrp="1"/>
          </p:cNvSpPr>
          <p:nvPr>
            <p:ph sz="half" idx="1"/>
          </p:nvPr>
        </p:nvSpPr>
        <p:spPr>
          <a:xfrm>
            <a:off x="457200" y="1600200"/>
            <a:ext cx="4618856" cy="4525963"/>
          </a:xfrm>
        </p:spPr>
        <p:txBody>
          <a:bodyPr>
            <a:noAutofit/>
          </a:bodyPr>
          <a:lstStyle/>
          <a:p>
            <a:pPr marL="0" indent="0">
              <a:buNone/>
            </a:pPr>
            <a:r>
              <a:rPr lang="el-GR" sz="2600" dirty="0"/>
              <a:t>Αυτός που ζωγράφισε αυτούς τους πίνακες ονομάζεται </a:t>
            </a:r>
            <a:r>
              <a:rPr lang="el-GR" sz="2600" dirty="0" err="1"/>
              <a:t>Edgar</a:t>
            </a:r>
            <a:r>
              <a:rPr lang="el-GR" sz="2600" dirty="0"/>
              <a:t> </a:t>
            </a:r>
            <a:r>
              <a:rPr lang="el-GR" sz="2600" dirty="0" err="1"/>
              <a:t>Degas</a:t>
            </a:r>
            <a:r>
              <a:rPr lang="el-GR" sz="2600" dirty="0"/>
              <a:t> και έχει ζωγραφίσει πολλούς ακόμα πίνακες που έχουν ως θέμα τους το χορό και τις μπαλαρίνες. </a:t>
            </a:r>
            <a:endParaRPr lang="el-GR" sz="2600" dirty="0" smtClean="0"/>
          </a:p>
          <a:p>
            <a:pPr marL="0" indent="0">
              <a:buNone/>
            </a:pPr>
            <a:r>
              <a:rPr lang="el-GR" sz="2600" dirty="0" smtClean="0"/>
              <a:t>Του </a:t>
            </a:r>
            <a:r>
              <a:rPr lang="el-GR" sz="2600" dirty="0"/>
              <a:t>άρεσε πολύ να παρατηρεί τις χορεύτριες να χορεύουν και γι’ αυτό έχει ζωγραφίσει και πολλούς πίνακες με αυτό το θέμα. </a:t>
            </a:r>
          </a:p>
          <a:p>
            <a:endParaRPr lang="el-GR" sz="2600" dirty="0"/>
          </a:p>
        </p:txBody>
      </p:sp>
      <p:pic>
        <p:nvPicPr>
          <p:cNvPr id="9" name="Picture 2" descr="Η νηπιαγωγός παρουσιάζει στα παιδιά πίνακες του Edgar Degas."/>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303520" y="1600200"/>
            <a:ext cx="3318677" cy="4525963"/>
          </a:xfrm>
          <a:prstGeom prst="rect">
            <a:avLst/>
          </a:prstGeom>
          <a:noFill/>
          <a:ln w="9525">
            <a:noFill/>
            <a:miter lim="800000"/>
            <a:headEnd/>
            <a:tailEnd/>
          </a:ln>
        </p:spPr>
      </p:pic>
    </p:spTree>
    <p:extLst>
      <p:ext uri="{BB962C8B-B14F-4D97-AF65-F5344CB8AC3E}">
        <p14:creationId xmlns:p14="http://schemas.microsoft.com/office/powerpoint/2010/main" val="234297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08:05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6,6,"/>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5,9,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4,5,11,6,"/>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BA61140-A5C4-4D1D-AF03-6BD0D17CF09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2221</TotalTime>
  <Words>922</Words>
  <Application>Microsoft Office PowerPoint</Application>
  <PresentationFormat>On-screen Show (4:3)</PresentationFormat>
  <Paragraphs>87</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Το Εικονογραφημένο Βιβλίο στην Προσχολική Εκπαίδευση</vt:lpstr>
      <vt:lpstr>Πρακτική Εφαρμογή</vt:lpstr>
      <vt:lpstr>Λίγα λόγια για τη δραστηριότητα</vt:lpstr>
      <vt:lpstr>Ανάγνωση του βιβλίου</vt:lpstr>
      <vt:lpstr>Μετά την ανάγνωση (1/2)</vt:lpstr>
      <vt:lpstr>Μετά την ανάγνωση (2/2)</vt:lpstr>
      <vt:lpstr>Παρουσίαση πινάκων ζωγραφικής</vt:lpstr>
      <vt:lpstr>Παρουσίαση πινάκων ζωγραφικής</vt:lpstr>
      <vt:lpstr>Παρουσίαση πινάκων ζωγραφικής</vt:lpstr>
      <vt:lpstr>Παιχνίδι παρατήρησης</vt:lpstr>
      <vt:lpstr>Εικαστική δραστηριότητα</vt:lpstr>
      <vt:lpstr>Εικαστική δραστηριότητα</vt:lpstr>
      <vt:lpstr>Εικαστική δραστηριότητα</vt:lpstr>
      <vt:lpstr>Εικαστική δραστηριότητα</vt:lpstr>
      <vt:lpstr>Εικαστική δραστηριότητα</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Ολίβια </dc:title>
  <dc:subject>Το Εικονογραφημένο Βιβλίο στην Προσχολική Εκπαίδευση</dc:subject>
  <dc:creator> Αγγελική Γιαννικοπούλου</dc:creator>
  <cp:lastModifiedBy>Smaragda Papadopoulou</cp:lastModifiedBy>
  <cp:revision>233</cp:revision>
  <dcterms:created xsi:type="dcterms:W3CDTF">2012-09-06T09:03:05Z</dcterms:created>
  <dcterms:modified xsi:type="dcterms:W3CDTF">2015-10-28T23:08:25Z</dcterms:modified>
  <cp:category>Ζωγραφική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