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2.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4.xml" ContentType="application/vnd.openxmlformats-officedocument.presentationml.notesSlide+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notesSlides/notesSlide6.xml" ContentType="application/vnd.openxmlformats-officedocument.presentationml.notesSlide+xml"/>
  <Override PartName="/ppt/tags/tag27.xml" ContentType="application/vnd.openxmlformats-officedocument.presentationml.tags+xml"/>
  <Override PartName="/ppt/notesSlides/notesSlide7.xml" ContentType="application/vnd.openxmlformats-officedocument.presentationml.notesSlide+xml"/>
  <Override PartName="/ppt/tags/tag28.xml" ContentType="application/vnd.openxmlformats-officedocument.presentationml.tags+xml"/>
  <Override PartName="/ppt/notesSlides/notesSlide8.xml" ContentType="application/vnd.openxmlformats-officedocument.presentationml.notesSlide+xml"/>
  <Override PartName="/ppt/tags/tag29.xml" ContentType="application/vnd.openxmlformats-officedocument.presentationml.tags+xml"/>
  <Override PartName="/ppt/notesSlides/notesSlide9.xml" ContentType="application/vnd.openxmlformats-officedocument.presentationml.notesSlide+xml"/>
  <Override PartName="/ppt/tags/tag30.xml" ContentType="application/vnd.openxmlformats-officedocument.presentationml.tags+xml"/>
  <Override PartName="/ppt/notesSlides/notesSlide10.xml" ContentType="application/vnd.openxmlformats-officedocument.presentationml.notesSlide+xml"/>
  <Override PartName="/ppt/tags/tag31.xml" ContentType="application/vnd.openxmlformats-officedocument.presentationml.tags+xml"/>
  <Override PartName="/ppt/notesSlides/notesSlide11.xml" ContentType="application/vnd.openxmlformats-officedocument.presentationml.notesSlide+xml"/>
  <Override PartName="/ppt/tags/tag32.xml" ContentType="application/vnd.openxmlformats-officedocument.presentationml.tags+xml"/>
  <Override PartName="/ppt/notesSlides/notesSlide12.xml" ContentType="application/vnd.openxmlformats-officedocument.presentationml.notesSlide+xml"/>
  <Override PartName="/ppt/tags/tag33.xml" ContentType="application/vnd.openxmlformats-officedocument.presentationml.tags+xml"/>
  <Override PartName="/ppt/notesSlides/notesSlide13.xml" ContentType="application/vnd.openxmlformats-officedocument.presentationml.notesSlide+xml"/>
  <Override PartName="/ppt/tags/tag34.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3"/>
  </p:notesMasterIdLst>
  <p:sldIdLst>
    <p:sldId id="359" r:id="rId3"/>
    <p:sldId id="372" r:id="rId4"/>
    <p:sldId id="373" r:id="rId5"/>
    <p:sldId id="381" r:id="rId6"/>
    <p:sldId id="383" r:id="rId7"/>
    <p:sldId id="384" r:id="rId8"/>
    <p:sldId id="385" r:id="rId9"/>
    <p:sldId id="374" r:id="rId10"/>
    <p:sldId id="375" r:id="rId11"/>
    <p:sldId id="376" r:id="rId12"/>
    <p:sldId id="377" r:id="rId13"/>
    <p:sldId id="378" r:id="rId14"/>
    <p:sldId id="379" r:id="rId15"/>
    <p:sldId id="380" r:id="rId16"/>
    <p:sldId id="360" r:id="rId17"/>
    <p:sldId id="361" r:id="rId18"/>
    <p:sldId id="362" r:id="rId19"/>
    <p:sldId id="363" r:id="rId20"/>
    <p:sldId id="364" r:id="rId21"/>
    <p:sldId id="370" r:id="rId22"/>
  </p:sldIdLst>
  <p:sldSz cx="9144000" cy="6858000" type="screen4x3"/>
  <p:notesSz cx="6858000" cy="9144000"/>
  <p:custDataLst>
    <p:tags r:id="rId2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2"/>
            <p14:sldId id="373"/>
            <p14:sldId id="381"/>
            <p14:sldId id="383"/>
            <p14:sldId id="384"/>
            <p14:sldId id="385"/>
            <p14:sldId id="374"/>
            <p14:sldId id="375"/>
            <p14:sldId id="376"/>
            <p14:sldId id="377"/>
            <p14:sldId id="378"/>
            <p14:sldId id="379"/>
            <p14:sldId id="380"/>
            <p14:sldId id="360"/>
            <p14:sldId id="361"/>
            <p14:sldId id="362"/>
            <p14:sldId id="363"/>
            <p14:sldId id="364"/>
            <p14:sldId id="370"/>
          </p14:sldIdLst>
        </p14:section>
        <p14:section name="Untitled Section" id="{0F1CB131-A6BD-43D0-B8D4-1F27CEF7A05E}">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18</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19</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20</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CA23E1-6CA3-4763-96C2-2D2FB6E7B5D3}" type="slidenum">
              <a:rPr lang="el-GR"/>
              <a:pPr/>
              <a:t>8</a:t>
            </a:fld>
            <a:endParaRPr lang="el-G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811926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A0E8AA7-DFF1-407E-829A-556DFB29FDC5}" type="slidenum">
              <a:rPr lang="el-GR" smtClean="0">
                <a:latin typeface="Arial" pitchFamily="34" charset="0"/>
                <a:cs typeface="Arial" pitchFamily="34" charset="0"/>
              </a:rPr>
              <a:pPr/>
              <a:t>9</a:t>
            </a:fld>
            <a:endParaRPr lang="el-GR" smtClean="0">
              <a:latin typeface="Arial" pitchFamily="34" charset="0"/>
              <a:cs typeface="Arial"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3344172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4E9B72F2-6DF0-418B-B27E-B351B93E2273}" type="slidenum">
              <a:rPr lang="el-GR" smtClean="0">
                <a:latin typeface="Arial" pitchFamily="34" charset="0"/>
                <a:cs typeface="Arial" pitchFamily="34" charset="0"/>
              </a:rPr>
              <a:pPr/>
              <a:t>10</a:t>
            </a:fld>
            <a:endParaRPr lang="el-GR" smtClean="0">
              <a:latin typeface="Arial" pitchFamily="34" charset="0"/>
              <a:cs typeface="Arial" pitchFamily="34"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2808874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D8B57E8-FEA3-48D3-95EB-01F5032A3D30}" type="slidenum">
              <a:rPr lang="el-GR" smtClean="0">
                <a:latin typeface="Arial" pitchFamily="34" charset="0"/>
                <a:cs typeface="Arial" pitchFamily="34" charset="0"/>
              </a:rPr>
              <a:pPr/>
              <a:t>11</a:t>
            </a:fld>
            <a:endParaRPr lang="el-GR" smtClean="0">
              <a:latin typeface="Arial" pitchFamily="34" charset="0"/>
              <a:cs typeface="Arial" pitchFamily="34"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1474860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09AD3BB2-9A63-4349-A1A7-59A335A362A4}" type="slidenum">
              <a:rPr lang="el-GR" smtClean="0">
                <a:latin typeface="Arial" pitchFamily="34" charset="0"/>
                <a:cs typeface="Arial" pitchFamily="34" charset="0"/>
              </a:rPr>
              <a:pPr/>
              <a:t>12</a:t>
            </a:fld>
            <a:endParaRPr lang="el-GR" smtClean="0">
              <a:latin typeface="Arial" pitchFamily="34" charset="0"/>
              <a:cs typeface="Arial" pitchFamily="34"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485742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3231EE45-5293-44FD-AAF7-5E528BECE19B}" type="slidenum">
              <a:rPr lang="el-GR" smtClean="0">
                <a:latin typeface="Arial" pitchFamily="34" charset="0"/>
                <a:cs typeface="Arial" pitchFamily="34" charset="0"/>
              </a:rPr>
              <a:pPr/>
              <a:t>13</a:t>
            </a:fld>
            <a:endParaRPr lang="el-GR" smtClean="0">
              <a:latin typeface="Arial" pitchFamily="34" charset="0"/>
              <a:cs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3621482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01B13A7A-6CDF-450A-AF5F-561A5C2417AB}" type="slidenum">
              <a:rPr lang="el-GR" smtClean="0">
                <a:latin typeface="Arial" pitchFamily="34" charset="0"/>
                <a:cs typeface="Arial" pitchFamily="34" charset="0"/>
              </a:rPr>
              <a:pPr/>
              <a:t>14</a:t>
            </a:fld>
            <a:endParaRPr lang="el-GR" smtClean="0">
              <a:latin typeface="Arial" pitchFamily="34" charset="0"/>
              <a:cs typeface="Arial" pitchFamily="34"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9388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Τι είναι «Παιδαγωγικά»;</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notesSlide" Target="../notesSlides/notesSlide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32.xml"/><Relationship Id="rId4" Type="http://schemas.openxmlformats.org/officeDocument/2006/relationships/hyperlink" Target="http://opencourses.uoa.gr/courses/ECD8/"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33.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3000" b="1" dirty="0" smtClean="0">
                <a:latin typeface="+mj-lt"/>
                <a:ea typeface="+mj-ea"/>
                <a:cs typeface="+mj-cs"/>
              </a:rPr>
              <a:t>Τι </a:t>
            </a:r>
            <a:r>
              <a:rPr lang="el-GR" sz="3000" b="1" dirty="0">
                <a:latin typeface="+mj-lt"/>
                <a:ea typeface="+mj-ea"/>
                <a:cs typeface="+mj-cs"/>
              </a:rPr>
              <a:t>είναι </a:t>
            </a:r>
            <a:r>
              <a:rPr lang="el-GR" sz="3000" b="1" dirty="0" smtClean="0">
                <a:latin typeface="+mj-lt"/>
                <a:ea typeface="+mj-ea"/>
                <a:cs typeface="+mj-cs"/>
              </a:rPr>
              <a:t>«Παιδαγωγικά»;</a:t>
            </a:r>
            <a:endParaRPr lang="el-GR" sz="3000" b="1" dirty="0" smtClean="0"/>
          </a:p>
          <a:p>
            <a:pPr fontAlgn="auto">
              <a:spcAft>
                <a:spcPts val="0"/>
              </a:spcAft>
              <a:defRPr/>
            </a:pPr>
            <a:endParaRPr lang="el-GR" sz="2000" dirty="0" smtClean="0"/>
          </a:p>
          <a:p>
            <a:r>
              <a:rPr lang="el-GR" sz="2800" dirty="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custDataLst>
              <p:tags r:id="rId2"/>
            </p:custDataLst>
          </p:nvPr>
        </p:nvSpPr>
        <p:spPr/>
        <p:txBody>
          <a:bodyPr>
            <a:normAutofit fontScale="90000"/>
          </a:bodyPr>
          <a:lstStyle/>
          <a:p>
            <a:r>
              <a:rPr lang="en-US" dirty="0" smtClean="0"/>
              <a:t>Johan Heinrich Pestalozzi (1746-1827)</a:t>
            </a:r>
            <a:endParaRPr lang="el-GR" dirty="0" smtClean="0"/>
          </a:p>
        </p:txBody>
      </p:sp>
      <p:sp>
        <p:nvSpPr>
          <p:cNvPr id="15363" name="Rectangle 3"/>
          <p:cNvSpPr>
            <a:spLocks noGrp="1" noChangeArrowheads="1"/>
          </p:cNvSpPr>
          <p:nvPr>
            <p:ph idx="1"/>
          </p:nvPr>
        </p:nvSpPr>
        <p:spPr/>
        <p:txBody>
          <a:bodyPr>
            <a:normAutofit/>
          </a:bodyPr>
          <a:lstStyle/>
          <a:p>
            <a:pPr eaLnBrk="1" hangingPunct="1">
              <a:lnSpc>
                <a:spcPct val="90000"/>
              </a:lnSpc>
            </a:pPr>
            <a:r>
              <a:rPr lang="el-GR" sz="3000" dirty="0" smtClean="0">
                <a:latin typeface="+mj-lt"/>
              </a:rPr>
              <a:t>Παιδαγωγική της ευφυΐας (</a:t>
            </a:r>
            <a:r>
              <a:rPr lang="el-GR" sz="3000" b="1" dirty="0" smtClean="0">
                <a:latin typeface="+mj-lt"/>
              </a:rPr>
              <a:t>κεφάλι </a:t>
            </a:r>
            <a:r>
              <a:rPr lang="el-GR" sz="3000" b="1" dirty="0" smtClean="0">
                <a:latin typeface="+mj-lt"/>
                <a:ea typeface="Malgun Gothic" pitchFamily="34" charset="-127"/>
              </a:rPr>
              <a:t>→</a:t>
            </a:r>
            <a:r>
              <a:rPr lang="el-GR" sz="3000" b="1" dirty="0" smtClean="0">
                <a:latin typeface="+mj-lt"/>
              </a:rPr>
              <a:t> γνωρίζω</a:t>
            </a:r>
            <a:r>
              <a:rPr lang="el-GR" sz="3000" dirty="0" smtClean="0">
                <a:latin typeface="+mj-lt"/>
              </a:rPr>
              <a:t>).</a:t>
            </a:r>
          </a:p>
          <a:p>
            <a:pPr eaLnBrk="1" hangingPunct="1">
              <a:lnSpc>
                <a:spcPct val="90000"/>
              </a:lnSpc>
            </a:pPr>
            <a:r>
              <a:rPr lang="el-GR" sz="3000" dirty="0" smtClean="0">
                <a:latin typeface="+mj-lt"/>
              </a:rPr>
              <a:t>Παιδαγωγική της καρδιάς (ηθική-</a:t>
            </a:r>
            <a:r>
              <a:rPr lang="el-GR" sz="3000" dirty="0" err="1" smtClean="0">
                <a:latin typeface="+mj-lt"/>
              </a:rPr>
              <a:t>ψυχαγωγικ</a:t>
            </a:r>
            <a:r>
              <a:rPr lang="el-GR" sz="3000" dirty="0" smtClean="0">
                <a:latin typeface="+mj-lt"/>
              </a:rPr>
              <a:t>ή παιδαγωγική) (</a:t>
            </a:r>
            <a:r>
              <a:rPr lang="el-GR" sz="3000" b="1" dirty="0" smtClean="0">
                <a:latin typeface="+mj-lt"/>
              </a:rPr>
              <a:t>καρδιά </a:t>
            </a:r>
            <a:r>
              <a:rPr lang="el-GR" sz="3000" b="1" dirty="0" smtClean="0">
                <a:latin typeface="+mj-lt"/>
                <a:ea typeface="Malgun Gothic" pitchFamily="34" charset="-127"/>
              </a:rPr>
              <a:t>→</a:t>
            </a:r>
            <a:r>
              <a:rPr lang="el-GR" sz="3000" b="1" dirty="0" smtClean="0">
                <a:latin typeface="+mj-lt"/>
              </a:rPr>
              <a:t> θέλω</a:t>
            </a:r>
            <a:r>
              <a:rPr lang="el-GR" sz="3000" dirty="0" smtClean="0">
                <a:latin typeface="+mj-lt"/>
              </a:rPr>
              <a:t>).</a:t>
            </a:r>
          </a:p>
          <a:p>
            <a:pPr eaLnBrk="1" hangingPunct="1">
              <a:lnSpc>
                <a:spcPct val="90000"/>
              </a:lnSpc>
            </a:pPr>
            <a:r>
              <a:rPr lang="el-GR" sz="3000" dirty="0" smtClean="0">
                <a:latin typeface="+mj-lt"/>
              </a:rPr>
              <a:t>Πρακτική παιδαγωγική (γυμναστική και επαγγελματική παιδαγωγική) (</a:t>
            </a:r>
            <a:r>
              <a:rPr lang="el-GR" sz="3000" b="1" dirty="0" smtClean="0">
                <a:latin typeface="+mj-lt"/>
              </a:rPr>
              <a:t>χέρι </a:t>
            </a:r>
            <a:r>
              <a:rPr lang="el-GR" sz="3000" b="1" dirty="0" smtClean="0">
                <a:latin typeface="+mj-lt"/>
                <a:ea typeface="Malgun Gothic" pitchFamily="34" charset="-127"/>
              </a:rPr>
              <a:t>→</a:t>
            </a:r>
            <a:r>
              <a:rPr lang="el-GR" sz="3000" b="1" dirty="0" smtClean="0">
                <a:latin typeface="+mj-lt"/>
              </a:rPr>
              <a:t> μπορώ</a:t>
            </a:r>
            <a:r>
              <a:rPr lang="el-GR" sz="3000" dirty="0" smtClean="0">
                <a:latin typeface="+mj-lt"/>
              </a:rPr>
              <a:t>).</a:t>
            </a:r>
          </a:p>
        </p:txBody>
      </p:sp>
    </p:spTree>
    <p:custDataLst>
      <p:tags r:id="rId1"/>
    </p:custDataLst>
    <p:extLst>
      <p:ext uri="{BB962C8B-B14F-4D97-AF65-F5344CB8AC3E}">
        <p14:creationId xmlns:p14="http://schemas.microsoft.com/office/powerpoint/2010/main" val="24523097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eaLnBrk="1" hangingPunct="1"/>
            <a:r>
              <a:rPr lang="el-GR" dirty="0" smtClean="0"/>
              <a:t>Νέα Αγωγή (20</a:t>
            </a:r>
            <a:r>
              <a:rPr lang="en-US" dirty="0" smtClean="0"/>
              <a:t>o</a:t>
            </a:r>
            <a:r>
              <a:rPr lang="el-GR" dirty="0"/>
              <a:t>ς</a:t>
            </a:r>
            <a:r>
              <a:rPr lang="el-GR" dirty="0" smtClean="0"/>
              <a:t> αι.)</a:t>
            </a:r>
          </a:p>
        </p:txBody>
      </p:sp>
      <p:sp>
        <p:nvSpPr>
          <p:cNvPr id="16387" name="Rectangle 3"/>
          <p:cNvSpPr>
            <a:spLocks noGrp="1" noChangeArrowheads="1"/>
          </p:cNvSpPr>
          <p:nvPr>
            <p:ph idx="1"/>
          </p:nvPr>
        </p:nvSpPr>
        <p:spPr/>
        <p:txBody>
          <a:bodyPr/>
          <a:lstStyle/>
          <a:p>
            <a:pPr eaLnBrk="1" hangingPunct="1"/>
            <a:r>
              <a:rPr lang="el-GR" sz="2400" dirty="0" smtClean="0"/>
              <a:t>Παιδοκεντρική προσέγγιση: το παιδί ως αναπτυσσόμενο πρόσωπο </a:t>
            </a:r>
            <a:r>
              <a:rPr lang="el-GR" sz="2400" dirty="0" smtClean="0">
                <a:latin typeface="Malgun Gothic" pitchFamily="34" charset="-127"/>
                <a:ea typeface="Malgun Gothic" pitchFamily="34" charset="-127"/>
              </a:rPr>
              <a:t>⇒</a:t>
            </a:r>
            <a:r>
              <a:rPr lang="el-GR" sz="2400" dirty="0" smtClean="0"/>
              <a:t> το σχολείο στα μέτρα του παιδιού</a:t>
            </a:r>
            <a:r>
              <a:rPr lang="en-US" sz="2400" dirty="0" smtClean="0"/>
              <a:t>.</a:t>
            </a:r>
            <a:endParaRPr lang="el-GR" sz="2400" dirty="0" smtClean="0"/>
          </a:p>
          <a:p>
            <a:pPr eaLnBrk="1" hangingPunct="1">
              <a:buFont typeface="Wingdings" pitchFamily="2" charset="2"/>
              <a:buNone/>
            </a:pPr>
            <a:r>
              <a:rPr lang="en-US" sz="2400" dirty="0" smtClean="0"/>
              <a:t>vs</a:t>
            </a:r>
          </a:p>
          <a:p>
            <a:r>
              <a:rPr lang="el-GR" sz="2400" dirty="0" smtClean="0"/>
              <a:t>Δασκαλοκεντρική- </a:t>
            </a:r>
            <a:r>
              <a:rPr lang="el-GR" sz="2400" dirty="0" err="1" smtClean="0"/>
              <a:t>γνωσιοκεντρική</a:t>
            </a:r>
            <a:r>
              <a:rPr lang="el-GR" sz="2400" dirty="0" smtClean="0"/>
              <a:t>  και </a:t>
            </a:r>
            <a:r>
              <a:rPr lang="el-GR" sz="2400" dirty="0" err="1" smtClean="0"/>
              <a:t>μεθοδοκεντρική</a:t>
            </a:r>
            <a:r>
              <a:rPr lang="el-GR" sz="2400" dirty="0" smtClean="0"/>
              <a:t> </a:t>
            </a:r>
            <a:r>
              <a:rPr lang="en-US" sz="2400" dirty="0" smtClean="0"/>
              <a:t>.</a:t>
            </a:r>
            <a:endParaRPr lang="el-GR" sz="2400" dirty="0" smtClean="0"/>
          </a:p>
          <a:p>
            <a:pPr eaLnBrk="1" hangingPunct="1">
              <a:buFont typeface="Wingdings" pitchFamily="2" charset="2"/>
              <a:buNone/>
            </a:pPr>
            <a:r>
              <a:rPr lang="el-GR" sz="2400" dirty="0" smtClean="0"/>
              <a:t> </a:t>
            </a:r>
          </a:p>
          <a:p>
            <a:pPr eaLnBrk="1" hangingPunct="1"/>
            <a:r>
              <a:rPr lang="el-GR" sz="2400" dirty="0" smtClean="0"/>
              <a:t>Δημοκρατικότητα, εμπειρία, αυτενέργεια νέου σχολείου</a:t>
            </a:r>
            <a:r>
              <a:rPr lang="en-US" sz="2400" dirty="0" smtClean="0"/>
              <a:t>.</a:t>
            </a:r>
            <a:endParaRPr lang="el-GR" sz="2400" dirty="0" smtClean="0"/>
          </a:p>
          <a:p>
            <a:pPr eaLnBrk="1" hangingPunct="1">
              <a:buFont typeface="Wingdings" pitchFamily="2" charset="2"/>
              <a:buNone/>
            </a:pPr>
            <a:r>
              <a:rPr lang="en-US" sz="2400" dirty="0"/>
              <a:t>v</a:t>
            </a:r>
            <a:r>
              <a:rPr lang="en-US" sz="2400" dirty="0" smtClean="0"/>
              <a:t>s</a:t>
            </a:r>
          </a:p>
          <a:p>
            <a:r>
              <a:rPr lang="el-GR" sz="2400" dirty="0" smtClean="0"/>
              <a:t>Αυταρχικότητα, νοησιαρχία, παθητική μάθηση παραδοσιακού σχολείου</a:t>
            </a:r>
            <a:r>
              <a:rPr lang="en-US" sz="2400" dirty="0" smtClean="0"/>
              <a:t>.</a:t>
            </a:r>
            <a:endParaRPr lang="el-GR" sz="2400" dirty="0" smtClean="0"/>
          </a:p>
        </p:txBody>
      </p:sp>
    </p:spTree>
    <p:custDataLst>
      <p:tags r:id="rId1"/>
    </p:custDataLst>
    <p:extLst>
      <p:ext uri="{BB962C8B-B14F-4D97-AF65-F5344CB8AC3E}">
        <p14:creationId xmlns:p14="http://schemas.microsoft.com/office/powerpoint/2010/main" val="1883785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r>
              <a:rPr lang="el-GR" smtClean="0"/>
              <a:t>Νέα Αγωγή</a:t>
            </a:r>
          </a:p>
        </p:txBody>
      </p:sp>
      <p:sp>
        <p:nvSpPr>
          <p:cNvPr id="18435" name="Rectangle 3"/>
          <p:cNvSpPr>
            <a:spLocks noGrp="1" noChangeArrowheads="1"/>
          </p:cNvSpPr>
          <p:nvPr>
            <p:ph idx="1"/>
          </p:nvPr>
        </p:nvSpPr>
        <p:spPr/>
        <p:txBody>
          <a:bodyPr>
            <a:noAutofit/>
          </a:bodyPr>
          <a:lstStyle/>
          <a:p>
            <a:pPr eaLnBrk="1" hangingPunct="1">
              <a:spcBef>
                <a:spcPts val="600"/>
              </a:spcBef>
              <a:spcAft>
                <a:spcPts val="600"/>
              </a:spcAft>
            </a:pPr>
            <a:r>
              <a:rPr lang="el-GR" sz="3000" dirty="0" smtClean="0"/>
              <a:t>Προοδευτική Αγωγή </a:t>
            </a:r>
            <a:r>
              <a:rPr lang="en-US" sz="3000" dirty="0" smtClean="0"/>
              <a:t>Dewey &amp; </a:t>
            </a:r>
            <a:r>
              <a:rPr lang="en-US" sz="3000" dirty="0" err="1" smtClean="0"/>
              <a:t>Kilpartric</a:t>
            </a:r>
            <a:r>
              <a:rPr lang="en-US" sz="3000" dirty="0" smtClean="0"/>
              <a:t> (H</a:t>
            </a:r>
            <a:r>
              <a:rPr lang="el-GR" sz="3000" dirty="0" smtClean="0"/>
              <a:t>Π</a:t>
            </a:r>
            <a:r>
              <a:rPr lang="en-US" sz="3000" dirty="0" smtClean="0"/>
              <a:t>A)</a:t>
            </a:r>
            <a:r>
              <a:rPr lang="el-GR" sz="3000" dirty="0" smtClean="0"/>
              <a:t>.</a:t>
            </a:r>
            <a:endParaRPr lang="en-US" sz="3000" dirty="0" smtClean="0"/>
          </a:p>
          <a:p>
            <a:pPr eaLnBrk="1" hangingPunct="1">
              <a:spcBef>
                <a:spcPts val="600"/>
              </a:spcBef>
              <a:spcAft>
                <a:spcPts val="600"/>
              </a:spcAft>
            </a:pPr>
            <a:r>
              <a:rPr lang="el-GR" sz="3000" dirty="0" smtClean="0"/>
              <a:t>Σχολείο Εργασίας </a:t>
            </a:r>
            <a:r>
              <a:rPr lang="en-US" sz="3000" dirty="0" err="1" smtClean="0"/>
              <a:t>Kerschensteiner</a:t>
            </a:r>
            <a:r>
              <a:rPr lang="en-US" sz="3000" dirty="0" smtClean="0"/>
              <a:t> (</a:t>
            </a:r>
            <a:r>
              <a:rPr lang="el-GR" sz="3000" dirty="0" smtClean="0"/>
              <a:t>Γερμανία) </a:t>
            </a:r>
            <a:r>
              <a:rPr lang="en-US" sz="3000" dirty="0" smtClean="0"/>
              <a:t>&amp; </a:t>
            </a:r>
            <a:r>
              <a:rPr lang="el-GR" sz="3000" dirty="0" smtClean="0"/>
              <a:t>Σχολείο δράσης </a:t>
            </a:r>
            <a:r>
              <a:rPr lang="en-US" sz="3000" dirty="0" err="1" smtClean="0"/>
              <a:t>Claparede</a:t>
            </a:r>
            <a:r>
              <a:rPr lang="en-US" sz="3000" dirty="0" smtClean="0"/>
              <a:t>, </a:t>
            </a:r>
            <a:r>
              <a:rPr lang="en-US" sz="3000" dirty="0" err="1" smtClean="0"/>
              <a:t>Ferriere</a:t>
            </a:r>
            <a:r>
              <a:rPr lang="en-US" sz="3000" dirty="0" smtClean="0"/>
              <a:t>, </a:t>
            </a:r>
            <a:r>
              <a:rPr lang="en-US" sz="3000" dirty="0" err="1" smtClean="0"/>
              <a:t>Freinet</a:t>
            </a:r>
            <a:r>
              <a:rPr lang="en-US" sz="3000" dirty="0" smtClean="0"/>
              <a:t>, </a:t>
            </a:r>
            <a:r>
              <a:rPr lang="en-US" sz="3000" dirty="0" err="1" smtClean="0"/>
              <a:t>Cousinet</a:t>
            </a:r>
            <a:r>
              <a:rPr lang="el-GR" sz="3000" dirty="0" smtClean="0"/>
              <a:t> (Γαλλία).</a:t>
            </a:r>
          </a:p>
          <a:p>
            <a:pPr eaLnBrk="1" hangingPunct="1">
              <a:spcBef>
                <a:spcPts val="600"/>
              </a:spcBef>
              <a:spcAft>
                <a:spcPts val="600"/>
              </a:spcAft>
            </a:pPr>
            <a:r>
              <a:rPr lang="el-GR" sz="3000" dirty="0" smtClean="0"/>
              <a:t>Κίνημα </a:t>
            </a:r>
            <a:r>
              <a:rPr lang="en-US" sz="3000" dirty="0" err="1" smtClean="0"/>
              <a:t>M.Montessori</a:t>
            </a:r>
            <a:r>
              <a:rPr lang="en-US" sz="3000" dirty="0" smtClean="0"/>
              <a:t> </a:t>
            </a:r>
            <a:r>
              <a:rPr lang="en-GB" sz="3000" dirty="0" smtClean="0"/>
              <a:t>(</a:t>
            </a:r>
            <a:r>
              <a:rPr lang="el-GR" sz="3000" dirty="0" smtClean="0"/>
              <a:t>Ιταλία).</a:t>
            </a:r>
          </a:p>
          <a:p>
            <a:pPr eaLnBrk="1" hangingPunct="1">
              <a:spcBef>
                <a:spcPts val="600"/>
              </a:spcBef>
              <a:spcAft>
                <a:spcPts val="600"/>
              </a:spcAft>
            </a:pPr>
            <a:r>
              <a:rPr lang="el-GR" sz="3000" dirty="0" smtClean="0"/>
              <a:t>Κίνημα Σοσιαλιστικής Αγωγής </a:t>
            </a:r>
            <a:r>
              <a:rPr lang="en-US" sz="3000" dirty="0" smtClean="0"/>
              <a:t>Makarenko (</a:t>
            </a:r>
            <a:r>
              <a:rPr lang="el-GR" sz="3000" dirty="0" smtClean="0"/>
              <a:t>Ρωσία).</a:t>
            </a:r>
          </a:p>
          <a:p>
            <a:pPr eaLnBrk="1" hangingPunct="1">
              <a:spcBef>
                <a:spcPts val="600"/>
              </a:spcBef>
              <a:spcAft>
                <a:spcPts val="600"/>
              </a:spcAft>
            </a:pPr>
            <a:r>
              <a:rPr lang="el-GR" sz="3000" dirty="0" smtClean="0"/>
              <a:t>Κίνημα Αντιαυταρχικού σχολείου </a:t>
            </a:r>
            <a:r>
              <a:rPr lang="en-US" sz="3000" dirty="0" smtClean="0"/>
              <a:t>Froebel, Neil. </a:t>
            </a:r>
            <a:endParaRPr lang="el-GR" sz="3000" dirty="0" smtClean="0"/>
          </a:p>
        </p:txBody>
      </p:sp>
    </p:spTree>
    <p:custDataLst>
      <p:tags r:id="rId1"/>
    </p:custDataLst>
    <p:extLst>
      <p:ext uri="{BB962C8B-B14F-4D97-AF65-F5344CB8AC3E}">
        <p14:creationId xmlns:p14="http://schemas.microsoft.com/office/powerpoint/2010/main" val="39753255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el-GR" smtClean="0"/>
              <a:t>Η Νέα Αγωγή στην Ευρώπη</a:t>
            </a:r>
          </a:p>
        </p:txBody>
      </p:sp>
      <p:sp>
        <p:nvSpPr>
          <p:cNvPr id="25603" name="Rectangle 3"/>
          <p:cNvSpPr>
            <a:spLocks noGrp="1" noChangeArrowheads="1"/>
          </p:cNvSpPr>
          <p:nvPr>
            <p:ph idx="1"/>
          </p:nvPr>
        </p:nvSpPr>
        <p:spPr/>
        <p:txBody>
          <a:bodyPr/>
          <a:lstStyle/>
          <a:p>
            <a:pPr marL="0" indent="0" eaLnBrk="1" hangingPunct="1">
              <a:buNone/>
            </a:pPr>
            <a:r>
              <a:rPr lang="el-GR" sz="2800" dirty="0" smtClean="0"/>
              <a:t>Τα καινοτόμα ρεύματα της εκπαίδευσης μιλούσαν για την ανάγκη </a:t>
            </a:r>
            <a:r>
              <a:rPr lang="el-GR" sz="2800" dirty="0" err="1" smtClean="0"/>
              <a:t>επαναπροσανατολισμού</a:t>
            </a:r>
            <a:r>
              <a:rPr lang="el-GR" sz="2800" dirty="0"/>
              <a:t> </a:t>
            </a:r>
            <a:r>
              <a:rPr lang="el-GR" sz="2800" dirty="0" smtClean="0"/>
              <a:t>του σχολείου στο παιδί και στρέφονταν ενάντια στην κανονιστικού τύπου οργάνωση του σχολείου, η οποία βασιζόταν στη μετάδοση βασικών </a:t>
            </a:r>
            <a:r>
              <a:rPr lang="el-GR" sz="2800" dirty="0" err="1" smtClean="0"/>
              <a:t>εργαλειακών</a:t>
            </a:r>
            <a:r>
              <a:rPr lang="el-GR" sz="2800" dirty="0" smtClean="0"/>
              <a:t> γνώσεων και μια ελεγχόμενη κοινωνικοποίηση. Μετάβαση από τον ενήλικο στο παιδί.</a:t>
            </a:r>
          </a:p>
        </p:txBody>
      </p:sp>
    </p:spTree>
    <p:custDataLst>
      <p:tags r:id="rId1"/>
    </p:custDataLst>
    <p:extLst>
      <p:ext uri="{BB962C8B-B14F-4D97-AF65-F5344CB8AC3E}">
        <p14:creationId xmlns:p14="http://schemas.microsoft.com/office/powerpoint/2010/main" val="128198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nvPr>
        </p:nvSpPr>
        <p:spPr/>
        <p:txBody>
          <a:bodyPr/>
          <a:lstStyle/>
          <a:p>
            <a:r>
              <a:rPr lang="el-GR" dirty="0" err="1" smtClean="0"/>
              <a:t>Cousinet</a:t>
            </a:r>
            <a:endParaRPr lang="el-GR" dirty="0"/>
          </a:p>
        </p:txBody>
      </p:sp>
      <p:sp>
        <p:nvSpPr>
          <p:cNvPr id="29698" name="Rectangle 3"/>
          <p:cNvSpPr>
            <a:spLocks noGrp="1" noChangeArrowheads="1"/>
          </p:cNvSpPr>
          <p:nvPr>
            <p:ph idx="1"/>
          </p:nvPr>
        </p:nvSpPr>
        <p:spPr/>
        <p:txBody>
          <a:bodyPr>
            <a:normAutofit/>
          </a:bodyPr>
          <a:lstStyle/>
          <a:p>
            <a:pPr marL="0" indent="0">
              <a:buNone/>
            </a:pPr>
            <a:r>
              <a:rPr lang="el-GR" dirty="0" smtClean="0"/>
              <a:t>«Δε μαθαίνει κανείς επειδή είναι σε θέση διδασκόμενου, ούτε επειδή τον διδάσκουν. Και θα μπορούσαμε να πούμε ότι όσο πιο λίγο διδασκόμαστε τόσο περισσότερο μαθαίνουμε, διότι το ότι διδασκόμαστε σημαίνει ότι λαμβάνουμε πληροφορίες και το ότι μαθαίνουμε σημαίνει το ότι τις ψάχνουμε</a:t>
            </a:r>
            <a:r>
              <a:rPr lang="en-US" dirty="0" smtClean="0"/>
              <a:t>.</a:t>
            </a:r>
            <a:r>
              <a:rPr lang="el-GR" dirty="0" smtClean="0"/>
              <a:t>»</a:t>
            </a:r>
          </a:p>
          <a:p>
            <a:pPr algn="r" eaLnBrk="1" hangingPunct="1">
              <a:buFont typeface="Wingdings" pitchFamily="2" charset="2"/>
              <a:buNone/>
            </a:pPr>
            <a:r>
              <a:rPr lang="en-US" dirty="0" err="1" smtClean="0"/>
              <a:t>Cousinet</a:t>
            </a:r>
            <a:endParaRPr lang="el-GR" dirty="0" smtClean="0"/>
          </a:p>
        </p:txBody>
      </p:sp>
    </p:spTree>
    <p:custDataLst>
      <p:tags r:id="rId1"/>
    </p:custDataLst>
    <p:extLst>
      <p:ext uri="{BB962C8B-B14F-4D97-AF65-F5344CB8AC3E}">
        <p14:creationId xmlns:p14="http://schemas.microsoft.com/office/powerpoint/2010/main" val="15604371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a:t>Εισαγωγή στις Επιστήμες της </a:t>
            </a:r>
            <a:r>
              <a:rPr lang="el-GR" altLang="en-US" sz="2000" dirty="0" smtClean="0"/>
              <a:t>Αγωγής Ι &amp; ΙΙ. </a:t>
            </a:r>
            <a:r>
              <a:rPr lang="el-GR" sz="2000" dirty="0"/>
              <a:t>Τι είναι </a:t>
            </a:r>
            <a:r>
              <a:rPr lang="el-GR" sz="2000" dirty="0" smtClean="0"/>
              <a:t>Παιδαγωγικά;». </a:t>
            </a:r>
            <a:r>
              <a:rPr lang="el-GR" sz="2000" dirty="0"/>
              <a:t>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είναι Παιδαγωγικά</a:t>
            </a:r>
            <a:r>
              <a:rPr lang="el-GR" dirty="0"/>
              <a:t>;</a:t>
            </a:r>
            <a:br>
              <a:rPr lang="el-GR" dirty="0"/>
            </a:br>
            <a:r>
              <a:rPr lang="el-GR" dirty="0"/>
              <a:t>Ορισμοί </a:t>
            </a:r>
            <a:r>
              <a:rPr lang="el-GR" dirty="0" smtClean="0"/>
              <a:t>φοιτητριών/φοιτητών (1/</a:t>
            </a:r>
            <a:r>
              <a:rPr lang="en-US" dirty="0" smtClean="0"/>
              <a:t>6</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Αποτελεί </a:t>
            </a:r>
            <a:r>
              <a:rPr lang="el-GR" b="1" dirty="0" smtClean="0"/>
              <a:t>ένα είδος τέχνης</a:t>
            </a:r>
            <a:r>
              <a:rPr lang="el-GR" dirty="0" smtClean="0"/>
              <a:t>, έτσι ο ενασχολούμενος με αυτή – όπως κάθε τεχνίτης – ή καλύτερα καλλιτέχνης – οφείλει </a:t>
            </a:r>
            <a:r>
              <a:rPr lang="el-GR" b="1" dirty="0" smtClean="0"/>
              <a:t>να την αγαπά, να έχει όρεξη, μεράκι για αυτήν και να καταθέτει την ψυχή του χωρίς δεύτερη σκέψη</a:t>
            </a:r>
            <a:r>
              <a:rPr lang="el-GR" dirty="0" smtClean="0"/>
              <a:t>.</a:t>
            </a:r>
          </a:p>
          <a:p>
            <a:r>
              <a:rPr lang="el-GR" dirty="0" smtClean="0"/>
              <a:t>Είναι μια μορφή δημιουργίας.</a:t>
            </a:r>
          </a:p>
          <a:p>
            <a:pPr lvl="0">
              <a:buNone/>
            </a:pPr>
            <a:endParaRPr lang="el-GR" dirty="0" smtClean="0"/>
          </a:p>
          <a:p>
            <a:endParaRPr lang="el-GR" dirty="0"/>
          </a:p>
        </p:txBody>
      </p:sp>
    </p:spTree>
    <p:custDataLst>
      <p:tags r:id="rId1"/>
    </p:custDataLst>
    <p:extLst>
      <p:ext uri="{BB962C8B-B14F-4D97-AF65-F5344CB8AC3E}">
        <p14:creationId xmlns:p14="http://schemas.microsoft.com/office/powerpoint/2010/main" val="40059528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Τι είναι Παιδαγωγικά;</a:t>
            </a:r>
            <a:br>
              <a:rPr lang="el-GR" dirty="0"/>
            </a:br>
            <a:r>
              <a:rPr lang="el-GR" dirty="0"/>
              <a:t>Ορισμοί φοιτητριών/φοιτητών </a:t>
            </a:r>
            <a:r>
              <a:rPr lang="el-GR" dirty="0" smtClean="0"/>
              <a:t>(2/</a:t>
            </a:r>
            <a:r>
              <a:rPr lang="en-US" dirty="0" smtClean="0"/>
              <a:t>6</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Παιδαγωγικά είναι η </a:t>
            </a:r>
            <a:r>
              <a:rPr lang="el-GR" b="1" dirty="0" smtClean="0"/>
              <a:t>γαλούχηση μικρών παιδιών </a:t>
            </a:r>
            <a:r>
              <a:rPr lang="el-GR" dirty="0" smtClean="0"/>
              <a:t>με αρχές και </a:t>
            </a:r>
            <a:r>
              <a:rPr lang="el-GR" b="1" dirty="0" smtClean="0"/>
              <a:t>ηθικοπνευματικές αξίες </a:t>
            </a:r>
            <a:r>
              <a:rPr lang="el-GR" dirty="0" smtClean="0"/>
              <a:t>ώστε να τεθούν τα γερά θεμέλια για την </a:t>
            </a:r>
            <a:r>
              <a:rPr lang="el-GR" b="1" dirty="0" smtClean="0"/>
              <a:t>ομαλή ένταξή τους </a:t>
            </a:r>
            <a:r>
              <a:rPr lang="el-GR" dirty="0" smtClean="0"/>
              <a:t>στην κοινωνία, την </a:t>
            </a:r>
            <a:r>
              <a:rPr lang="el-GR" b="1" dirty="0" smtClean="0"/>
              <a:t>αρμονική συνύπαρξή</a:t>
            </a:r>
            <a:r>
              <a:rPr lang="el-GR" dirty="0" smtClean="0"/>
              <a:t> τους με τους άλλους ανθρώπους και τη </a:t>
            </a:r>
            <a:r>
              <a:rPr lang="el-GR" b="1" dirty="0" smtClean="0"/>
              <a:t>διαμόρφωση μιας ολοκληρωμένης προσωπικότητας </a:t>
            </a:r>
            <a:r>
              <a:rPr lang="el-GR" dirty="0" smtClean="0"/>
              <a:t>με ευαισθησίες. </a:t>
            </a:r>
          </a:p>
          <a:p>
            <a:endParaRPr lang="el-GR" dirty="0"/>
          </a:p>
        </p:txBody>
      </p:sp>
    </p:spTree>
    <p:custDataLst>
      <p:tags r:id="rId1"/>
    </p:custDataLst>
    <p:extLst>
      <p:ext uri="{BB962C8B-B14F-4D97-AF65-F5344CB8AC3E}">
        <p14:creationId xmlns:p14="http://schemas.microsoft.com/office/powerpoint/2010/main" val="344419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Τι είναι Παιδαγωγικά;</a:t>
            </a:r>
            <a:br>
              <a:rPr lang="el-GR" dirty="0"/>
            </a:br>
            <a:r>
              <a:rPr lang="el-GR" dirty="0"/>
              <a:t>Ορισμοί φοιτητριών/φοιτητών </a:t>
            </a:r>
            <a:r>
              <a:rPr lang="el-GR" dirty="0" smtClean="0"/>
              <a:t>(3/</a:t>
            </a:r>
            <a:r>
              <a:rPr lang="en-US" dirty="0" smtClean="0"/>
              <a:t>6</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Είναι παιδί + άγω που σημαίνει καθοδηγώ τα παιδιά, άρα ειδικεύεται κάποιος στο να βοηθήσει το παιδί να περάσει σε ένα επόμενο βήμα της ζωής του και να του </a:t>
            </a:r>
            <a:r>
              <a:rPr lang="el-GR" b="1" dirty="0" smtClean="0"/>
              <a:t>μεταγγίσει γνώσεις</a:t>
            </a:r>
            <a:r>
              <a:rPr lang="el-GR" dirty="0" smtClean="0"/>
              <a:t>.</a:t>
            </a:r>
          </a:p>
          <a:p>
            <a:pPr lvl="0"/>
            <a:r>
              <a:rPr lang="el-GR" dirty="0" smtClean="0"/>
              <a:t>Μεταλαμπάδευση γνώσεων και πρακτικών από τον δάσκαλο στο μαθητή.</a:t>
            </a:r>
          </a:p>
          <a:p>
            <a:endParaRPr lang="el-GR" dirty="0"/>
          </a:p>
        </p:txBody>
      </p:sp>
    </p:spTree>
    <p:custDataLst>
      <p:tags r:id="rId1"/>
    </p:custDataLst>
    <p:extLst>
      <p:ext uri="{BB962C8B-B14F-4D97-AF65-F5344CB8AC3E}">
        <p14:creationId xmlns:p14="http://schemas.microsoft.com/office/powerpoint/2010/main" val="1968720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Τι είναι Παιδαγωγικά;</a:t>
            </a:r>
            <a:br>
              <a:rPr lang="el-GR" dirty="0"/>
            </a:br>
            <a:r>
              <a:rPr lang="el-GR" dirty="0"/>
              <a:t>Ορισμοί φοιτητριών/φοιτητών </a:t>
            </a:r>
            <a:r>
              <a:rPr lang="el-GR" dirty="0" smtClean="0"/>
              <a:t>(4/</a:t>
            </a:r>
            <a:r>
              <a:rPr lang="en-US" dirty="0" smtClean="0"/>
              <a:t>6</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Παιδαγωγικά είναι ο τρόπος με τον οποίο μπορεί ένα άτομο, όχι απαραίτητα επαγγελματίας, αλλά και γονιός να εκπαιδεύσει ένα παιδί. Αφορά και </a:t>
            </a:r>
            <a:r>
              <a:rPr lang="el-GR" b="1" dirty="0" smtClean="0"/>
              <a:t>μεθόδους</a:t>
            </a:r>
            <a:r>
              <a:rPr lang="el-GR" dirty="0" smtClean="0"/>
              <a:t> που πρέπει να ακολουθήσει για να μπει στην </a:t>
            </a:r>
            <a:r>
              <a:rPr lang="el-GR" b="1" dirty="0" smtClean="0"/>
              <a:t>ψυχολογία και να τα γαλουχήσει </a:t>
            </a:r>
            <a:r>
              <a:rPr lang="el-GR" dirty="0" smtClean="0"/>
              <a:t>όσο γίνεται καλύτερα.</a:t>
            </a:r>
          </a:p>
          <a:p>
            <a:endParaRPr lang="el-GR" dirty="0"/>
          </a:p>
        </p:txBody>
      </p:sp>
    </p:spTree>
    <p:custDataLst>
      <p:tags r:id="rId1"/>
    </p:custDataLst>
    <p:extLst>
      <p:ext uri="{BB962C8B-B14F-4D97-AF65-F5344CB8AC3E}">
        <p14:creationId xmlns:p14="http://schemas.microsoft.com/office/powerpoint/2010/main" val="371915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Τι είναι Παιδαγωγικά;</a:t>
            </a:r>
            <a:br>
              <a:rPr lang="el-GR" dirty="0"/>
            </a:br>
            <a:r>
              <a:rPr lang="el-GR" dirty="0"/>
              <a:t>Ορισμοί φοιτητριών/φοιτητών </a:t>
            </a:r>
            <a:r>
              <a:rPr lang="el-GR" dirty="0" smtClean="0"/>
              <a:t>(5/</a:t>
            </a:r>
            <a:r>
              <a:rPr lang="en-US" dirty="0" smtClean="0"/>
              <a:t>6</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Πώς συμπεριφέρομαι στα παιδιά και πώς αντιμετωπίζω διάφορα προβλήματα που μπορεί να προκύψουν. </a:t>
            </a:r>
          </a:p>
          <a:p>
            <a:pPr lvl="0"/>
            <a:r>
              <a:rPr lang="el-GR" dirty="0" smtClean="0"/>
              <a:t>Ο Παιδαγωγός είναι ο καθοδηγητής του παιδιού στη νεαρή του ηλικία που του υποδεικνύει το σωστό.</a:t>
            </a:r>
          </a:p>
          <a:p>
            <a:endParaRPr lang="el-GR" dirty="0"/>
          </a:p>
        </p:txBody>
      </p:sp>
    </p:spTree>
    <p:custDataLst>
      <p:tags r:id="rId1"/>
    </p:custDataLst>
    <p:extLst>
      <p:ext uri="{BB962C8B-B14F-4D97-AF65-F5344CB8AC3E}">
        <p14:creationId xmlns:p14="http://schemas.microsoft.com/office/powerpoint/2010/main" val="11441005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Τι είναι Παιδαγωγικά;</a:t>
            </a:r>
            <a:br>
              <a:rPr lang="el-GR" dirty="0"/>
            </a:br>
            <a:r>
              <a:rPr lang="el-GR" dirty="0"/>
              <a:t>Ορισμοί φοιτητριών/φοιτητών </a:t>
            </a:r>
            <a:r>
              <a:rPr lang="el-GR" dirty="0" smtClean="0"/>
              <a:t>(</a:t>
            </a:r>
            <a:r>
              <a:rPr lang="en-US" dirty="0" smtClean="0"/>
              <a:t>6</a:t>
            </a:r>
            <a:r>
              <a:rPr lang="el-GR" dirty="0" smtClean="0"/>
              <a:t>/</a:t>
            </a:r>
            <a:r>
              <a:rPr lang="en-US" dirty="0" smtClean="0"/>
              <a:t>6</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Με τον όρο παιδαγωγικά εννοούμε τα μαθήματα που αφορούν την παιδεία και την εκπαίδευση στο σχολείο.</a:t>
            </a:r>
          </a:p>
          <a:p>
            <a:pPr lvl="0"/>
            <a:r>
              <a:rPr lang="el-GR" dirty="0" smtClean="0"/>
              <a:t>Οι γνώσεις τις οποίες θα αποκτήσει ένα παιδί καθώς και ο τρόπος με τον οποίο θα συμπεριφέρεται </a:t>
            </a:r>
            <a:r>
              <a:rPr lang="el-GR" smtClean="0"/>
              <a:t>στη μετέπειτα ζωή του.</a:t>
            </a:r>
            <a:endParaRPr lang="el-GR" dirty="0" smtClean="0"/>
          </a:p>
          <a:p>
            <a:endParaRPr lang="el-GR" dirty="0"/>
          </a:p>
        </p:txBody>
      </p:sp>
    </p:spTree>
    <p:custDataLst>
      <p:tags r:id="rId1"/>
    </p:custDataLst>
    <p:extLst>
      <p:ext uri="{BB962C8B-B14F-4D97-AF65-F5344CB8AC3E}">
        <p14:creationId xmlns:p14="http://schemas.microsoft.com/office/powerpoint/2010/main" val="2611369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el-GR"/>
              <a:t>Παιδαγωγική</a:t>
            </a:r>
          </a:p>
        </p:txBody>
      </p:sp>
      <p:sp>
        <p:nvSpPr>
          <p:cNvPr id="28675" name="Rectangle 3"/>
          <p:cNvSpPr>
            <a:spLocks noGrp="1" noChangeArrowheads="1"/>
          </p:cNvSpPr>
          <p:nvPr>
            <p:ph idx="1"/>
          </p:nvPr>
        </p:nvSpPr>
        <p:spPr/>
        <p:txBody>
          <a:bodyPr/>
          <a:lstStyle/>
          <a:p>
            <a:r>
              <a:rPr lang="el-GR" dirty="0"/>
              <a:t>Παιδαγωγική ως τέχνη: </a:t>
            </a:r>
            <a:r>
              <a:rPr lang="el-GR" dirty="0" err="1"/>
              <a:t>εμπειροπρακτική</a:t>
            </a:r>
            <a:r>
              <a:rPr lang="el-GR" dirty="0"/>
              <a:t> γνώση – διδακτικό </a:t>
            </a:r>
            <a:r>
              <a:rPr lang="el-GR" dirty="0" smtClean="0"/>
              <a:t>συνταγολόγιο.</a:t>
            </a:r>
            <a:endParaRPr lang="el-GR" dirty="0"/>
          </a:p>
          <a:p>
            <a:r>
              <a:rPr lang="el-GR" dirty="0"/>
              <a:t>Παιδαγωγική ως προ-επιστήμη: διατύπωση ενός συστήματος αρχών για την εκπαιδευτική διαδικασία </a:t>
            </a:r>
            <a:r>
              <a:rPr lang="el-GR" b="1" dirty="0"/>
              <a:t>χωρίς όμως διαδικασίες ελέγχου εγκυρότητας της </a:t>
            </a:r>
            <a:r>
              <a:rPr lang="el-GR" b="1" dirty="0" smtClean="0"/>
              <a:t>γνώσης.</a:t>
            </a:r>
            <a:endParaRPr lang="el-GR" b="1" dirty="0"/>
          </a:p>
          <a:p>
            <a:pPr>
              <a:buFont typeface="Wingdings" pitchFamily="2" charset="2"/>
              <a:buNone/>
            </a:pPr>
            <a:endParaRPr lang="el-GR" dirty="0"/>
          </a:p>
        </p:txBody>
      </p:sp>
    </p:spTree>
    <p:custDataLst>
      <p:tags r:id="rId1"/>
    </p:custDataLst>
    <p:extLst>
      <p:ext uri="{BB962C8B-B14F-4D97-AF65-F5344CB8AC3E}">
        <p14:creationId xmlns:p14="http://schemas.microsoft.com/office/powerpoint/2010/main" val="1613388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custDataLst>
              <p:tags r:id="rId2"/>
            </p:custDataLst>
          </p:nvPr>
        </p:nvSpPr>
        <p:spPr/>
        <p:txBody>
          <a:bodyPr/>
          <a:lstStyle/>
          <a:p>
            <a:pPr algn="ctr" eaLnBrk="1" hangingPunct="1"/>
            <a:r>
              <a:rPr lang="en-US" dirty="0" err="1" smtClean="0"/>
              <a:t>J.J.Rousseau</a:t>
            </a:r>
            <a:r>
              <a:rPr lang="el-GR" dirty="0" smtClean="0"/>
              <a:t> (1712-1778)</a:t>
            </a:r>
          </a:p>
        </p:txBody>
      </p:sp>
      <p:sp>
        <p:nvSpPr>
          <p:cNvPr id="12291" name="Rectangle 3"/>
          <p:cNvSpPr>
            <a:spLocks noGrp="1" noChangeArrowheads="1"/>
          </p:cNvSpPr>
          <p:nvPr>
            <p:ph idx="1"/>
          </p:nvPr>
        </p:nvSpPr>
        <p:spPr/>
        <p:txBody>
          <a:bodyPr>
            <a:noAutofit/>
          </a:bodyPr>
          <a:lstStyle/>
          <a:p>
            <a:pPr eaLnBrk="1" hangingPunct="1"/>
            <a:r>
              <a:rPr lang="el-GR" sz="2600" b="1" dirty="0" smtClean="0"/>
              <a:t>Συγκροτημένο παιδαγωγικό σύστημα με πλήρη ανάλυση της φύσης και του ρόλου της εκπαίδευσης.</a:t>
            </a:r>
          </a:p>
          <a:p>
            <a:pPr eaLnBrk="1" hangingPunct="1"/>
            <a:r>
              <a:rPr lang="el-GR" sz="2600" dirty="0" smtClean="0"/>
              <a:t>Οι αντιλήψεις του </a:t>
            </a:r>
            <a:r>
              <a:rPr lang="en-US" sz="2600" dirty="0" smtClean="0"/>
              <a:t>Rousseau </a:t>
            </a:r>
            <a:r>
              <a:rPr lang="el-GR" sz="2600" dirty="0" smtClean="0"/>
              <a:t>για την αγωγή  εκφράστηκαν στο έργο του «</a:t>
            </a:r>
            <a:r>
              <a:rPr lang="el-GR" sz="2600" b="1" dirty="0" smtClean="0"/>
              <a:t>Αιμίλιος» ή «Περί Αγωγής»</a:t>
            </a:r>
            <a:r>
              <a:rPr lang="el-GR" sz="2600" b="1" i="1" dirty="0" smtClean="0"/>
              <a:t>: </a:t>
            </a:r>
            <a:r>
              <a:rPr lang="el-GR" sz="2600" dirty="0" smtClean="0"/>
              <a:t>Η αγωγή που αναμένει ή ελπίζει ότι θα προσφέρεται στο παιδί, στον υποτιθέμενο τρόφιμο Αιμίλιο.</a:t>
            </a:r>
          </a:p>
          <a:p>
            <a:pPr eaLnBrk="1" hangingPunct="1"/>
            <a:r>
              <a:rPr lang="el-GR" sz="2600" dirty="0" smtClean="0"/>
              <a:t>Ορίζει τους σκοπούς της εκπαίδευσης με βάση </a:t>
            </a:r>
            <a:r>
              <a:rPr lang="el-GR" sz="2600" b="1" dirty="0" smtClean="0"/>
              <a:t>τη φύση του παιδιού</a:t>
            </a:r>
            <a:r>
              <a:rPr lang="el-GR" sz="2600" dirty="0" smtClean="0"/>
              <a:t> και όχι με βάση πολιτικά ή θρησκευτικά κριτήρια (</a:t>
            </a:r>
            <a:r>
              <a:rPr lang="en-US" sz="2600" dirty="0" smtClean="0"/>
              <a:t>Comenius</a:t>
            </a:r>
            <a:r>
              <a:rPr lang="el-GR" sz="2600" dirty="0" smtClean="0"/>
              <a:t>).</a:t>
            </a:r>
          </a:p>
        </p:txBody>
      </p:sp>
    </p:spTree>
    <p:custDataLst>
      <p:tags r:id="rId1"/>
    </p:custDataLst>
    <p:extLst>
      <p:ext uri="{BB962C8B-B14F-4D97-AF65-F5344CB8AC3E}">
        <p14:creationId xmlns:p14="http://schemas.microsoft.com/office/powerpoint/2010/main" val="40110390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26:08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A23C1DD-1352-4744-8ED7-89AF1BC20A9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3190</TotalTime>
  <Words>930</Words>
  <Application>Microsoft Office PowerPoint</Application>
  <PresentationFormat>On-screen Show (4:3)</PresentationFormat>
  <Paragraphs>91</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Θέμα του Office</vt:lpstr>
      <vt:lpstr>Εισαγωγή στις Επιστήμες της Αγωγής</vt:lpstr>
      <vt:lpstr>Τι είναι Παιδαγωγικά; Ορισμοί φοιτητριών/φοιτητών (1/6) </vt:lpstr>
      <vt:lpstr>Τι είναι Παιδαγωγικά; Ορισμοί φοιτητριών/φοιτητών (2/6) </vt:lpstr>
      <vt:lpstr>Τι είναι Παιδαγωγικά; Ορισμοί φοιτητριών/φοιτητών (3/6) </vt:lpstr>
      <vt:lpstr>Τι είναι Παιδαγωγικά; Ορισμοί φοιτητριών/φοιτητών (4/6) </vt:lpstr>
      <vt:lpstr>Τι είναι Παιδαγωγικά; Ορισμοί φοιτητριών/φοιτητών (5/6) </vt:lpstr>
      <vt:lpstr>Τι είναι Παιδαγωγικά; Ορισμοί φοιτητριών/φοιτητών (6/6) </vt:lpstr>
      <vt:lpstr>Παιδαγωγική</vt:lpstr>
      <vt:lpstr>J.J.Rousseau (1712-1778)</vt:lpstr>
      <vt:lpstr>Johan Heinrich Pestalozzi (1746-1827)</vt:lpstr>
      <vt:lpstr>Νέα Αγωγή (20oς αι.)</vt:lpstr>
      <vt:lpstr>Νέα Αγωγή</vt:lpstr>
      <vt:lpstr>Η Νέα Αγωγή στην Ευρώπη</vt:lpstr>
      <vt:lpstr>Cousinet</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 είναι «Παιδαγωγικά»;</dc:title>
  <dc:subject>Εισαγωγή στις Επιστήμες της Αγωγής</dc:subject>
  <dc:creator>Αλεξάνδρα Ανδρούσου;Βασίλης Τσάφος</dc:creator>
  <cp:lastModifiedBy>takis81 mark</cp:lastModifiedBy>
  <cp:revision>331</cp:revision>
  <dcterms:created xsi:type="dcterms:W3CDTF">2012-09-06T09:03:05Z</dcterms:created>
  <dcterms:modified xsi:type="dcterms:W3CDTF">2017-03-19T19:52:20Z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