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5"/>
  </p:notesMasterIdLst>
  <p:sldIdLst>
    <p:sldId id="256" r:id="rId3"/>
    <p:sldId id="384" r:id="rId4"/>
    <p:sldId id="385" r:id="rId5"/>
    <p:sldId id="386" r:id="rId6"/>
    <p:sldId id="387" r:id="rId7"/>
    <p:sldId id="388" r:id="rId8"/>
    <p:sldId id="389" r:id="rId9"/>
    <p:sldId id="390" r:id="rId10"/>
    <p:sldId id="391" r:id="rId11"/>
    <p:sldId id="393" r:id="rId12"/>
    <p:sldId id="394" r:id="rId13"/>
    <p:sldId id="395" r:id="rId14"/>
    <p:sldId id="409" r:id="rId15"/>
    <p:sldId id="396" r:id="rId16"/>
    <p:sldId id="397" r:id="rId17"/>
    <p:sldId id="398" r:id="rId18"/>
    <p:sldId id="399" r:id="rId19"/>
    <p:sldId id="400" r:id="rId20"/>
    <p:sldId id="401" r:id="rId21"/>
    <p:sldId id="402" r:id="rId22"/>
    <p:sldId id="403" r:id="rId23"/>
    <p:sldId id="408" r:id="rId24"/>
    <p:sldId id="405" r:id="rId25"/>
    <p:sldId id="406" r:id="rId26"/>
    <p:sldId id="407" r:id="rId27"/>
    <p:sldId id="377" r:id="rId28"/>
    <p:sldId id="378" r:id="rId29"/>
    <p:sldId id="379" r:id="rId30"/>
    <p:sldId id="380" r:id="rId31"/>
    <p:sldId id="381" r:id="rId32"/>
    <p:sldId id="382" r:id="rId33"/>
    <p:sldId id="383" r:id="rId34"/>
  </p:sldIdLst>
  <p:sldSz cx="9144000" cy="6858000" type="screen4x3"/>
  <p:notesSz cx="6858000" cy="9144000"/>
  <p:custDataLst>
    <p:tags r:id="rId3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5"/>
            <p14:sldId id="386"/>
            <p14:sldId id="387"/>
            <p14:sldId id="388"/>
            <p14:sldId id="389"/>
            <p14:sldId id="390"/>
            <p14:sldId id="391"/>
            <p14:sldId id="393"/>
            <p14:sldId id="394"/>
            <p14:sldId id="395"/>
            <p14:sldId id="409"/>
            <p14:sldId id="396"/>
            <p14:sldId id="397"/>
            <p14:sldId id="398"/>
            <p14:sldId id="399"/>
            <p14:sldId id="400"/>
            <p14:sldId id="401"/>
            <p14:sldId id="402"/>
            <p14:sldId id="403"/>
            <p14:sldId id="408"/>
            <p14:sldId id="405"/>
            <p14:sldId id="406"/>
            <p14:sldId id="407"/>
            <p14:sldId id="377"/>
            <p14:sldId id="378"/>
            <p14:sldId id="379"/>
            <p14:sldId id="380"/>
            <p14:sldId id="381"/>
            <p14:sldId id="382"/>
            <p14:sldId id="38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B1BF"/>
    <a:srgbClr val="000000"/>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87" autoAdjust="0"/>
    <p:restoredTop sz="94533" autoAdjust="0"/>
  </p:normalViewPr>
  <p:slideViewPr>
    <p:cSldViewPr>
      <p:cViewPr varScale="1">
        <p:scale>
          <a:sx n="106" d="100"/>
          <a:sy n="106" d="100"/>
        </p:scale>
        <p:origin x="-1176"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26/11/2015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27</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28</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29</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30</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31</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32</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Grammar to Young Learners </a:t>
            </a:r>
            <a:endParaRPr lang="en-US" sz="1000" dirty="0" smtClean="0">
              <a:solidFill>
                <a:srgbClr val="5075BC"/>
              </a:solidFill>
            </a:endParaRP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kern="1000" baseline="0" smtClean="0">
                <a:solidFill>
                  <a:srgbClr val="5075BC"/>
                </a:solidFill>
              </a:rPr>
              <a:t>Teaching  Grammar to Young Learners </a:t>
            </a:r>
            <a:endParaRPr lang="en-US" sz="1000" kern="1000" baseline="0" dirty="0" smtClean="0">
              <a:solidFill>
                <a:srgbClr val="5075BC"/>
              </a:solidFill>
            </a:endParaRP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Grammar to Young Learners </a:t>
            </a:r>
            <a:endParaRPr lang="en-US" sz="1000" dirty="0" smtClean="0">
              <a:solidFill>
                <a:srgbClr val="5075BC"/>
              </a:solidFill>
            </a:endParaRP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Grammar to Young Learners </a:t>
            </a:r>
            <a:endParaRPr lang="en-US" sz="1000" dirty="0" smtClean="0">
              <a:solidFill>
                <a:srgbClr val="5075BC"/>
              </a:solidFill>
            </a:endParaRP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Grammar to Young Learners </a:t>
            </a:r>
            <a:endParaRPr lang="en-US" sz="1000" dirty="0" smtClean="0">
              <a:solidFill>
                <a:srgbClr val="5075BC"/>
              </a:solidFill>
            </a:endParaRP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Grammar to Young Learners </a:t>
            </a:r>
            <a:endParaRPr lang="en-US" sz="1000" dirty="0" smtClean="0">
              <a:solidFill>
                <a:srgbClr val="5075BC"/>
              </a:solidFill>
            </a:endParaRPr>
          </a:p>
        </p:txBody>
      </p:sp>
      <p:pic>
        <p:nvPicPr>
          <p:cNvPr id="8" name="Picture 7"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Grammar to Young Learners </a:t>
            </a:r>
            <a:endParaRPr lang="en-US" sz="1000" dirty="0" smtClean="0">
              <a:solidFill>
                <a:srgbClr val="5075BC"/>
              </a:solidFill>
            </a:endParaRP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NL4/" TargetMode="Externa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US" sz="4000" dirty="0" smtClean="0">
                <a:solidFill>
                  <a:srgbClr val="5075BC"/>
                </a:solidFill>
              </a:rPr>
              <a:t> </a:t>
            </a:r>
            <a:r>
              <a:rPr lang="en-US" sz="4000" dirty="0" smtClean="0"/>
              <a:t>ELT Methods and Practices</a:t>
            </a:r>
            <a:endParaRPr lang="en-US"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US" sz="2800" dirty="0" smtClean="0">
                <a:solidFill>
                  <a:srgbClr val="5075BC"/>
                </a:solidFill>
                <a:latin typeface="+mj-lt"/>
                <a:ea typeface="+mj-ea"/>
                <a:cs typeface="+mj-cs"/>
              </a:rPr>
              <a:t>Unit </a:t>
            </a:r>
            <a:r>
              <a:rPr lang="en-US" sz="2800" dirty="0" smtClean="0">
                <a:solidFill>
                  <a:srgbClr val="5075BC"/>
                </a:solidFill>
                <a:latin typeface="+mj-lt"/>
                <a:ea typeface="+mj-ea"/>
                <a:cs typeface="+mj-cs"/>
              </a:rPr>
              <a:t>3.2</a:t>
            </a:r>
            <a:r>
              <a:rPr lang="en-US" sz="2800" dirty="0" smtClean="0">
                <a:solidFill>
                  <a:srgbClr val="5075BC"/>
                </a:solidFill>
                <a:latin typeface="+mj-lt"/>
                <a:ea typeface="+mj-ea"/>
                <a:cs typeface="+mj-cs"/>
              </a:rPr>
              <a:t>: </a:t>
            </a:r>
            <a:r>
              <a:rPr lang="en-US" sz="2800" dirty="0" smtClean="0">
                <a:latin typeface="+mj-lt"/>
                <a:ea typeface="+mj-ea"/>
                <a:cs typeface="+mj-cs"/>
              </a:rPr>
              <a:t>Teaching  Grammar to Young Learners </a:t>
            </a:r>
          </a:p>
          <a:p>
            <a:endParaRPr lang="en-US" sz="2800" dirty="0" smtClean="0"/>
          </a:p>
          <a:p>
            <a:r>
              <a:rPr lang="en-US" sz="2800" dirty="0" smtClean="0"/>
              <a:t>Bessie </a:t>
            </a:r>
            <a:r>
              <a:rPr lang="en-US" sz="2800" dirty="0" err="1" smtClean="0"/>
              <a:t>Dendrinos</a:t>
            </a:r>
            <a:endParaRPr lang="en-US" sz="2800" dirty="0" smtClean="0"/>
          </a:p>
          <a:p>
            <a:r>
              <a:rPr lang="en-US" sz="2800" dirty="0" smtClean="0"/>
              <a:t>School of Philosophy</a:t>
            </a:r>
          </a:p>
          <a:p>
            <a:r>
              <a:rPr lang="en-US" sz="2800" dirty="0" smtClean="0"/>
              <a:t>Faculty of English Language and Literature</a:t>
            </a:r>
            <a:endParaRPr lang="en-US"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t>
            </a:r>
            <a:r>
              <a:rPr lang="en-US" dirty="0"/>
              <a:t>focus of grammar teaching for the </a:t>
            </a:r>
            <a:r>
              <a:rPr lang="en-US" dirty="0" smtClean="0"/>
              <a:t>young</a:t>
            </a:r>
            <a:endParaRPr lang="en-US" dirty="0"/>
          </a:p>
        </p:txBody>
      </p:sp>
      <p:sp>
        <p:nvSpPr>
          <p:cNvPr id="3" name="Content Placeholder 2"/>
          <p:cNvSpPr>
            <a:spLocks noGrp="1"/>
          </p:cNvSpPr>
          <p:nvPr>
            <p:ph idx="1"/>
          </p:nvPr>
        </p:nvSpPr>
        <p:spPr/>
        <p:txBody>
          <a:bodyPr>
            <a:noAutofit/>
          </a:bodyPr>
          <a:lstStyle/>
          <a:p>
            <a:pPr>
              <a:spcBef>
                <a:spcPts val="600"/>
              </a:spcBef>
            </a:pPr>
            <a:r>
              <a:rPr lang="en-US" sz="2800" dirty="0"/>
              <a:t>Should the focus of grammar teaching for the very young and young learners be on form, on meaning or on use? </a:t>
            </a:r>
          </a:p>
          <a:p>
            <a:pPr marL="0" indent="0">
              <a:spcBef>
                <a:spcPts val="600"/>
              </a:spcBef>
              <a:buNone/>
            </a:pPr>
            <a:r>
              <a:rPr lang="en-US" sz="2800" b="1" dirty="0"/>
              <a:t>This is a false </a:t>
            </a:r>
            <a:r>
              <a:rPr lang="en-US" sz="2800" b="1" dirty="0" smtClean="0"/>
              <a:t>question</a:t>
            </a:r>
            <a:endParaRPr lang="en-US" sz="2800" b="1" dirty="0"/>
          </a:p>
          <a:p>
            <a:pPr>
              <a:spcBef>
                <a:spcPts val="600"/>
              </a:spcBef>
            </a:pPr>
            <a:r>
              <a:rPr lang="en-US" sz="2800" dirty="0"/>
              <a:t>Attention to all three is warranted but, in order for it to work:</a:t>
            </a:r>
          </a:p>
          <a:p>
            <a:pPr lvl="1">
              <a:spcBef>
                <a:spcPts val="600"/>
              </a:spcBef>
            </a:pPr>
            <a:r>
              <a:rPr lang="en-US" dirty="0"/>
              <a:t>the teaching techniques used must be appropriate for young and very young </a:t>
            </a:r>
            <a:r>
              <a:rPr lang="en-US" dirty="0" smtClean="0"/>
              <a:t>learners.</a:t>
            </a:r>
            <a:endParaRPr lang="en-US" dirty="0"/>
          </a:p>
          <a:p>
            <a:pPr lvl="1">
              <a:spcBef>
                <a:spcPts val="600"/>
              </a:spcBef>
            </a:pPr>
            <a:r>
              <a:rPr lang="en-US" dirty="0"/>
              <a:t>presentation, practice and production stages should be </a:t>
            </a:r>
            <a:r>
              <a:rPr lang="en-US" dirty="0" smtClean="0"/>
              <a:t>ensured.</a:t>
            </a:r>
            <a:endParaRPr lang="en-US" dirty="0"/>
          </a:p>
        </p:txBody>
      </p:sp>
    </p:spTree>
    <p:extLst>
      <p:ext uri="{BB962C8B-B14F-4D97-AF65-F5344CB8AC3E}">
        <p14:creationId xmlns:p14="http://schemas.microsoft.com/office/powerpoint/2010/main" val="1550978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there an appropriate methodology for teaching grammar to YLs</a:t>
            </a:r>
            <a:r>
              <a:rPr lang="en-US" dirty="0" smtClean="0"/>
              <a:t>?</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An eclectic approach to teaching grammar to YLs is suggested</a:t>
            </a:r>
          </a:p>
          <a:p>
            <a:r>
              <a:rPr lang="en-US" sz="2800" dirty="0"/>
              <a:t>“ a desirable, coherent, pluralistic approach to language teaching, which involves the use of a variety of language learning activities, each of which may have very different characteristics and may be motivated by different underlying </a:t>
            </a:r>
            <a:r>
              <a:rPr lang="en-US" sz="2800" dirty="0" smtClean="0"/>
              <a:t>assumptions” Larsen-Freeman </a:t>
            </a:r>
            <a:r>
              <a:rPr lang="en-US" sz="2800" dirty="0"/>
              <a:t>(2000) and Mellow (2000</a:t>
            </a:r>
            <a:r>
              <a:rPr lang="en-US" sz="2800" dirty="0" smtClean="0"/>
              <a:t>).</a:t>
            </a:r>
            <a:endParaRPr lang="en-US" sz="2800" dirty="0"/>
          </a:p>
          <a:p>
            <a:endParaRPr lang="en-US" dirty="0"/>
          </a:p>
        </p:txBody>
      </p:sp>
    </p:spTree>
    <p:extLst>
      <p:ext uri="{BB962C8B-B14F-4D97-AF65-F5344CB8AC3E}">
        <p14:creationId xmlns:p14="http://schemas.microsoft.com/office/powerpoint/2010/main" val="2718663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Through </a:t>
            </a:r>
            <a:r>
              <a:rPr lang="en-US" dirty="0"/>
              <a:t>an </a:t>
            </a:r>
            <a:r>
              <a:rPr lang="en-US" dirty="0" err="1"/>
              <a:t>ecclectic</a:t>
            </a:r>
            <a:r>
              <a:rPr lang="en-US" dirty="0"/>
              <a:t> </a:t>
            </a:r>
            <a:r>
              <a:rPr lang="en-US" dirty="0" smtClean="0"/>
              <a:t>approach</a:t>
            </a:r>
            <a:endParaRPr lang="en-US" dirty="0"/>
          </a:p>
        </p:txBody>
      </p:sp>
      <p:sp>
        <p:nvSpPr>
          <p:cNvPr id="4" name="Content Placeholder 3"/>
          <p:cNvSpPr>
            <a:spLocks noGrp="1"/>
          </p:cNvSpPr>
          <p:nvPr>
            <p:ph idx="1"/>
          </p:nvPr>
        </p:nvSpPr>
        <p:spPr/>
        <p:txBody>
          <a:bodyPr>
            <a:noAutofit/>
          </a:bodyPr>
          <a:lstStyle/>
          <a:p>
            <a:r>
              <a:rPr lang="en-US" sz="2800" dirty="0" smtClean="0"/>
              <a:t>Children’s varying learning styles are considered.</a:t>
            </a:r>
          </a:p>
          <a:p>
            <a:r>
              <a:rPr lang="en-US" sz="2800" dirty="0" smtClean="0"/>
              <a:t>Meaningful communication is the main focus in language learning. </a:t>
            </a:r>
          </a:p>
          <a:p>
            <a:r>
              <a:rPr lang="en-US" sz="2800" dirty="0" smtClean="0"/>
              <a:t>Grammar is seeing as an integral part of meaningful communication.</a:t>
            </a:r>
          </a:p>
          <a:p>
            <a:r>
              <a:rPr lang="en-US" sz="2800" dirty="0" smtClean="0"/>
              <a:t>Children’s social skills, physical activity, thinking skills, creativity and </a:t>
            </a:r>
            <a:r>
              <a:rPr lang="en-US" sz="2800" dirty="0" err="1" smtClean="0"/>
              <a:t>personalisation</a:t>
            </a:r>
            <a:r>
              <a:rPr lang="en-US" sz="2800" dirty="0" smtClean="0"/>
              <a:t>  get combined to improve their communicative performance.</a:t>
            </a:r>
            <a:endParaRPr lang="en-US" sz="2800" dirty="0"/>
          </a:p>
        </p:txBody>
      </p:sp>
    </p:spTree>
    <p:extLst>
      <p:ext uri="{BB962C8B-B14F-4D97-AF65-F5344CB8AC3E}">
        <p14:creationId xmlns:p14="http://schemas.microsoft.com/office/powerpoint/2010/main" val="477184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Patterns </a:t>
            </a:r>
            <a:r>
              <a:rPr lang="en-US" dirty="0"/>
              <a:t>of sequencing grammar learning activities</a:t>
            </a:r>
            <a:endParaRPr lang="el-GR" dirty="0"/>
          </a:p>
        </p:txBody>
      </p:sp>
      <p:sp>
        <p:nvSpPr>
          <p:cNvPr id="3" name="Content Placeholder 2"/>
          <p:cNvSpPr>
            <a:spLocks noGrp="1"/>
          </p:cNvSpPr>
          <p:nvPr>
            <p:ph idx="1"/>
          </p:nvPr>
        </p:nvSpPr>
        <p:spPr/>
        <p:txBody>
          <a:bodyPr/>
          <a:lstStyle/>
          <a:p>
            <a:r>
              <a:rPr lang="en-US" dirty="0"/>
              <a:t>Noticing </a:t>
            </a:r>
          </a:p>
          <a:p>
            <a:r>
              <a:rPr lang="en-US" dirty="0" smtClean="0"/>
              <a:t>Structuring </a:t>
            </a:r>
          </a:p>
          <a:p>
            <a:r>
              <a:rPr lang="en-US" dirty="0" err="1" smtClean="0"/>
              <a:t>Proceduralizing</a:t>
            </a:r>
            <a:endParaRPr lang="el-GR" dirty="0"/>
          </a:p>
        </p:txBody>
      </p:sp>
    </p:spTree>
    <p:extLst>
      <p:ext uri="{BB962C8B-B14F-4D97-AF65-F5344CB8AC3E}">
        <p14:creationId xmlns:p14="http://schemas.microsoft.com/office/powerpoint/2010/main" val="986719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t>
            </a:r>
            <a:r>
              <a:rPr lang="en-US" dirty="0" smtClean="0"/>
              <a:t>re)Noticing</a:t>
            </a:r>
            <a:endParaRPr lang="en-US" dirty="0"/>
          </a:p>
        </p:txBody>
      </p:sp>
      <p:sp>
        <p:nvSpPr>
          <p:cNvPr id="5" name="Content Placeholder 4"/>
          <p:cNvSpPr>
            <a:spLocks noGrp="1"/>
          </p:cNvSpPr>
          <p:nvPr>
            <p:ph idx="1"/>
          </p:nvPr>
        </p:nvSpPr>
        <p:spPr/>
        <p:txBody>
          <a:bodyPr>
            <a:normAutofit/>
          </a:bodyPr>
          <a:lstStyle/>
          <a:p>
            <a:r>
              <a:rPr lang="en-US" dirty="0" smtClean="0"/>
              <a:t>It </a:t>
            </a:r>
            <a:r>
              <a:rPr lang="en-US" dirty="0"/>
              <a:t>involves an active process during which learners become aware of the new pattern, notice the link between form and meaning, but do not try to produce the pattern themselves </a:t>
            </a:r>
            <a:r>
              <a:rPr lang="en-US" dirty="0" smtClean="0"/>
              <a:t>yet.</a:t>
            </a:r>
            <a:endParaRPr lang="en-US" dirty="0"/>
          </a:p>
          <a:p>
            <a:r>
              <a:rPr lang="en-US" dirty="0"/>
              <a:t>The quality of input is very important at this </a:t>
            </a:r>
            <a:r>
              <a:rPr lang="en-US" dirty="0" smtClean="0"/>
              <a:t>stage.</a:t>
            </a:r>
            <a:endParaRPr lang="en-US" dirty="0"/>
          </a:p>
          <a:p>
            <a:endParaRPr lang="en-US" dirty="0"/>
          </a:p>
        </p:txBody>
      </p:sp>
    </p:spTree>
    <p:extLst>
      <p:ext uri="{BB962C8B-B14F-4D97-AF65-F5344CB8AC3E}">
        <p14:creationId xmlns:p14="http://schemas.microsoft.com/office/powerpoint/2010/main" val="819432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Successful noticing </a:t>
            </a:r>
            <a:r>
              <a:rPr lang="en-US" dirty="0" smtClean="0"/>
              <a:t>activities</a:t>
            </a:r>
            <a:endParaRPr lang="en-US" dirty="0"/>
          </a:p>
        </p:txBody>
      </p:sp>
      <p:sp>
        <p:nvSpPr>
          <p:cNvPr id="3" name="Content Placeholder 2"/>
          <p:cNvSpPr>
            <a:spLocks noGrp="1"/>
          </p:cNvSpPr>
          <p:nvPr>
            <p:ph idx="1"/>
          </p:nvPr>
        </p:nvSpPr>
        <p:spPr/>
        <p:txBody>
          <a:bodyPr>
            <a:noAutofit/>
          </a:bodyPr>
          <a:lstStyle/>
          <a:p>
            <a:pPr>
              <a:spcBef>
                <a:spcPts val="400"/>
              </a:spcBef>
            </a:pPr>
            <a:r>
              <a:rPr lang="en-US" sz="2800" dirty="0" smtClean="0"/>
              <a:t>Support meaning as well by visuals.</a:t>
            </a:r>
          </a:p>
          <a:p>
            <a:pPr>
              <a:spcBef>
                <a:spcPts val="400"/>
              </a:spcBef>
            </a:pPr>
            <a:r>
              <a:rPr lang="en-US" sz="2800" dirty="0" smtClean="0"/>
              <a:t>Present the pattern/form in linguistic and social context.</a:t>
            </a:r>
          </a:p>
          <a:p>
            <a:pPr>
              <a:spcBef>
                <a:spcPts val="400"/>
              </a:spcBef>
            </a:pPr>
            <a:r>
              <a:rPr lang="en-US" sz="2800" dirty="0" smtClean="0"/>
              <a:t>Compare/contrast the new pattern/form with other (already known) patterns/forms.</a:t>
            </a:r>
          </a:p>
          <a:p>
            <a:pPr>
              <a:spcBef>
                <a:spcPts val="400"/>
              </a:spcBef>
            </a:pPr>
            <a:r>
              <a:rPr lang="en-US" sz="2800" dirty="0" smtClean="0"/>
              <a:t>Require active participation on the part of the learner.</a:t>
            </a:r>
          </a:p>
          <a:p>
            <a:pPr>
              <a:spcBef>
                <a:spcPts val="400"/>
              </a:spcBef>
            </a:pPr>
            <a:r>
              <a:rPr lang="en-US" sz="2800" dirty="0" smtClean="0"/>
              <a:t>Must be at a level of detail appropriate to the learners’ age.</a:t>
            </a:r>
          </a:p>
          <a:p>
            <a:pPr>
              <a:spcBef>
                <a:spcPts val="400"/>
              </a:spcBef>
            </a:pPr>
            <a:r>
              <a:rPr lang="en-US" sz="2800" dirty="0" smtClean="0"/>
              <a:t>Lead into activities that manipulate language.</a:t>
            </a:r>
            <a:endParaRPr lang="en-US" sz="2800" dirty="0"/>
          </a:p>
        </p:txBody>
      </p:sp>
    </p:spTree>
    <p:extLst>
      <p:ext uri="{BB962C8B-B14F-4D97-AF65-F5344CB8AC3E}">
        <p14:creationId xmlns:p14="http://schemas.microsoft.com/office/powerpoint/2010/main" val="1016111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a:t>
            </a:r>
            <a:r>
              <a:rPr lang="en-US" dirty="0"/>
              <a:t>of ‘noticing’ </a:t>
            </a:r>
            <a:r>
              <a:rPr lang="en-US" dirty="0" smtClean="0"/>
              <a:t>activities</a:t>
            </a:r>
            <a:endParaRPr lang="en-US" dirty="0"/>
          </a:p>
        </p:txBody>
      </p:sp>
      <p:sp>
        <p:nvSpPr>
          <p:cNvPr id="4" name="Content Placeholder 3"/>
          <p:cNvSpPr>
            <a:spLocks noGrp="1"/>
          </p:cNvSpPr>
          <p:nvPr>
            <p:ph sz="half" idx="1"/>
          </p:nvPr>
        </p:nvSpPr>
        <p:spPr/>
        <p:txBody>
          <a:bodyPr/>
          <a:lstStyle/>
          <a:p>
            <a:r>
              <a:rPr lang="en-US" dirty="0"/>
              <a:t>Classroom instructions, questions, requests, etc.</a:t>
            </a:r>
          </a:p>
          <a:p>
            <a:r>
              <a:rPr lang="en-US" dirty="0"/>
              <a:t>Dialog with a </a:t>
            </a:r>
            <a:r>
              <a:rPr lang="en-US" dirty="0" smtClean="0"/>
              <a:t>puppet.</a:t>
            </a:r>
            <a:endParaRPr lang="en-US" dirty="0"/>
          </a:p>
          <a:p>
            <a:r>
              <a:rPr lang="en-US" dirty="0"/>
              <a:t>Using </a:t>
            </a:r>
            <a:r>
              <a:rPr lang="en-US" dirty="0" smtClean="0"/>
              <a:t>texts.</a:t>
            </a:r>
            <a:endParaRPr lang="en-US" dirty="0"/>
          </a:p>
          <a:p>
            <a:r>
              <a:rPr lang="en-US" dirty="0"/>
              <a:t>Using </a:t>
            </a:r>
            <a:r>
              <a:rPr lang="en-US" dirty="0" smtClean="0"/>
              <a:t>visual.</a:t>
            </a:r>
            <a:endParaRPr lang="en-US" dirty="0"/>
          </a:p>
          <a:p>
            <a:r>
              <a:rPr lang="en-US" dirty="0"/>
              <a:t>Exploiting every day </a:t>
            </a:r>
            <a:r>
              <a:rPr lang="en-US" dirty="0" smtClean="0"/>
              <a:t>situations.</a:t>
            </a:r>
            <a:endParaRPr lang="en-US" dirty="0"/>
          </a:p>
          <a:p>
            <a:endParaRPr lang="en-US" dirty="0"/>
          </a:p>
        </p:txBody>
      </p:sp>
      <p:sp>
        <p:nvSpPr>
          <p:cNvPr id="5" name="Content Placeholder 4"/>
          <p:cNvSpPr>
            <a:spLocks noGrp="1"/>
          </p:cNvSpPr>
          <p:nvPr>
            <p:ph sz="half" idx="2"/>
          </p:nvPr>
        </p:nvSpPr>
        <p:spPr/>
        <p:txBody>
          <a:bodyPr/>
          <a:lstStyle/>
          <a:p>
            <a:r>
              <a:rPr lang="en-US" dirty="0" smtClean="0"/>
              <a:t>Modeling.</a:t>
            </a:r>
            <a:endParaRPr lang="en-US" dirty="0"/>
          </a:p>
          <a:p>
            <a:r>
              <a:rPr lang="en-US" dirty="0" smtClean="0"/>
              <a:t>Drawing.</a:t>
            </a:r>
            <a:endParaRPr lang="en-US" dirty="0"/>
          </a:p>
          <a:p>
            <a:r>
              <a:rPr lang="en-US" dirty="0"/>
              <a:t>Writing and </a:t>
            </a:r>
            <a:r>
              <a:rPr lang="en-US" dirty="0" smtClean="0"/>
              <a:t>circling.</a:t>
            </a:r>
            <a:endParaRPr lang="en-US" dirty="0"/>
          </a:p>
          <a:p>
            <a:r>
              <a:rPr lang="en-US" dirty="0"/>
              <a:t>Underlining </a:t>
            </a:r>
            <a:r>
              <a:rPr lang="en-US" dirty="0" smtClean="0"/>
              <a:t>critical points.</a:t>
            </a:r>
            <a:endParaRPr lang="en-US" dirty="0"/>
          </a:p>
          <a:p>
            <a:r>
              <a:rPr lang="en-US" dirty="0"/>
              <a:t>Time </a:t>
            </a:r>
            <a:r>
              <a:rPr lang="en-US" dirty="0" smtClean="0"/>
              <a:t>lines.</a:t>
            </a:r>
            <a:endParaRPr lang="en-US" dirty="0"/>
          </a:p>
          <a:p>
            <a:r>
              <a:rPr lang="en-US" dirty="0"/>
              <a:t>‘Discovery’ </a:t>
            </a:r>
            <a:r>
              <a:rPr lang="en-US" dirty="0" smtClean="0"/>
              <a:t>techniques.</a:t>
            </a:r>
            <a:endParaRPr lang="en-US" dirty="0"/>
          </a:p>
          <a:p>
            <a:endParaRPr lang="en-US" dirty="0"/>
          </a:p>
        </p:txBody>
      </p:sp>
    </p:spTree>
    <p:extLst>
      <p:ext uri="{BB962C8B-B14F-4D97-AF65-F5344CB8AC3E}">
        <p14:creationId xmlns:p14="http://schemas.microsoft.com/office/powerpoint/2010/main" val="2495656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t>
            </a:r>
            <a:r>
              <a:rPr lang="en-US" dirty="0" smtClean="0"/>
              <a:t>re)Structuring (1/2)</a:t>
            </a:r>
            <a:endParaRPr lang="en-US" dirty="0"/>
          </a:p>
        </p:txBody>
      </p:sp>
      <p:sp>
        <p:nvSpPr>
          <p:cNvPr id="6" name="Content Placeholder 5"/>
          <p:cNvSpPr>
            <a:spLocks noGrp="1"/>
          </p:cNvSpPr>
          <p:nvPr>
            <p:ph idx="1"/>
          </p:nvPr>
        </p:nvSpPr>
        <p:spPr/>
        <p:txBody>
          <a:bodyPr>
            <a:noAutofit/>
          </a:bodyPr>
          <a:lstStyle/>
          <a:p>
            <a:r>
              <a:rPr lang="en-US" dirty="0" smtClean="0"/>
              <a:t>Structuring activities are intended to help learners make the new grammar pattern part of their ‘internal grammar’ and, if necessary, reorganize it.</a:t>
            </a:r>
          </a:p>
          <a:p>
            <a:r>
              <a:rPr lang="en-US" dirty="0" smtClean="0"/>
              <a:t>Structuring usually requires controlled practice around form and meaning.</a:t>
            </a:r>
          </a:p>
          <a:p>
            <a:endParaRPr lang="en-US" dirty="0"/>
          </a:p>
        </p:txBody>
      </p:sp>
    </p:spTree>
    <p:extLst>
      <p:ext uri="{BB962C8B-B14F-4D97-AF65-F5344CB8AC3E}">
        <p14:creationId xmlns:p14="http://schemas.microsoft.com/office/powerpoint/2010/main" val="3066987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t>
            </a:r>
            <a:r>
              <a:rPr lang="en-US" dirty="0" smtClean="0"/>
              <a:t>re)Structuring (2/2)</a:t>
            </a:r>
            <a:endParaRPr lang="en-US" dirty="0"/>
          </a:p>
        </p:txBody>
      </p:sp>
      <p:sp>
        <p:nvSpPr>
          <p:cNvPr id="6" name="Content Placeholder 5"/>
          <p:cNvSpPr>
            <a:spLocks noGrp="1"/>
          </p:cNvSpPr>
          <p:nvPr>
            <p:ph idx="1"/>
          </p:nvPr>
        </p:nvSpPr>
        <p:spPr/>
        <p:txBody>
          <a:bodyPr>
            <a:noAutofit/>
          </a:bodyPr>
          <a:lstStyle/>
          <a:p>
            <a:pPr>
              <a:spcBef>
                <a:spcPts val="600"/>
              </a:spcBef>
            </a:pPr>
            <a:r>
              <a:rPr lang="en-US" dirty="0"/>
              <a:t>L</a:t>
            </a:r>
            <a:r>
              <a:rPr lang="en-US" dirty="0" smtClean="0"/>
              <a:t>earners </a:t>
            </a:r>
            <a:r>
              <a:rPr lang="en-US" dirty="0"/>
              <a:t>are involved in controlled use of the language, making necessary changes of form to express meaning correctly and </a:t>
            </a:r>
            <a:r>
              <a:rPr lang="en-US" dirty="0" smtClean="0"/>
              <a:t>appropriately.</a:t>
            </a:r>
            <a:endParaRPr lang="en-US" dirty="0"/>
          </a:p>
          <a:p>
            <a:pPr>
              <a:spcBef>
                <a:spcPts val="600"/>
              </a:spcBef>
            </a:pPr>
            <a:r>
              <a:rPr lang="en-US" dirty="0"/>
              <a:t>L</a:t>
            </a:r>
            <a:r>
              <a:rPr lang="en-US" dirty="0" smtClean="0"/>
              <a:t>earners </a:t>
            </a:r>
            <a:r>
              <a:rPr lang="en-US" dirty="0"/>
              <a:t>are given choices in content that require adjustments in grammar to express </a:t>
            </a:r>
            <a:r>
              <a:rPr lang="en-US" dirty="0" smtClean="0"/>
              <a:t>meaning.</a:t>
            </a:r>
            <a:endParaRPr lang="en-US" dirty="0"/>
          </a:p>
          <a:p>
            <a:pPr marL="0" indent="0">
              <a:spcBef>
                <a:spcPts val="600"/>
              </a:spcBef>
              <a:buNone/>
            </a:pPr>
            <a:r>
              <a:rPr lang="en-US" b="1" dirty="0"/>
              <a:t>During the structuring stage, practice is fully or partly </a:t>
            </a:r>
            <a:r>
              <a:rPr lang="en-US" b="1" dirty="0" smtClean="0"/>
              <a:t>controlled. </a:t>
            </a:r>
            <a:endParaRPr lang="en-US" b="1" dirty="0"/>
          </a:p>
          <a:p>
            <a:pPr>
              <a:spcBef>
                <a:spcPts val="600"/>
              </a:spcBef>
            </a:pPr>
            <a:endParaRPr lang="en-US" dirty="0"/>
          </a:p>
        </p:txBody>
      </p:sp>
    </p:spTree>
    <p:extLst>
      <p:ext uri="{BB962C8B-B14F-4D97-AF65-F5344CB8AC3E}">
        <p14:creationId xmlns:p14="http://schemas.microsoft.com/office/powerpoint/2010/main" val="1869172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Structuring activities</a:t>
            </a:r>
          </a:p>
        </p:txBody>
      </p:sp>
      <p:sp>
        <p:nvSpPr>
          <p:cNvPr id="3" name="Content Placeholder 2"/>
          <p:cNvSpPr>
            <a:spLocks noGrp="1"/>
          </p:cNvSpPr>
          <p:nvPr>
            <p:ph idx="1"/>
          </p:nvPr>
        </p:nvSpPr>
        <p:spPr>
          <a:xfrm>
            <a:off x="464156" y="1417638"/>
            <a:ext cx="8229600" cy="4665117"/>
          </a:xfrm>
        </p:spPr>
        <p:txBody>
          <a:bodyPr>
            <a:noAutofit/>
          </a:bodyPr>
          <a:lstStyle/>
          <a:p>
            <a:pPr>
              <a:spcBef>
                <a:spcPts val="600"/>
              </a:spcBef>
            </a:pPr>
            <a:r>
              <a:rPr lang="en-US" sz="2800" dirty="0"/>
              <a:t>Interaction activities: e.g.  questionnaires, surveys about learners’ </a:t>
            </a:r>
            <a:r>
              <a:rPr lang="en-US" sz="2800" dirty="0" err="1"/>
              <a:t>favourite</a:t>
            </a:r>
            <a:r>
              <a:rPr lang="en-US" sz="2800" dirty="0"/>
              <a:t> hobbies, food, routines, etc.</a:t>
            </a:r>
          </a:p>
          <a:p>
            <a:pPr>
              <a:spcBef>
                <a:spcPts val="600"/>
              </a:spcBef>
            </a:pPr>
            <a:r>
              <a:rPr lang="en-US" sz="2800" dirty="0"/>
              <a:t>Language games: e.g. </a:t>
            </a:r>
            <a:r>
              <a:rPr lang="en-US" sz="2800" dirty="0" smtClean="0"/>
              <a:t>Hangman.</a:t>
            </a:r>
            <a:endParaRPr lang="en-US" sz="2800" dirty="0"/>
          </a:p>
          <a:p>
            <a:pPr>
              <a:spcBef>
                <a:spcPts val="600"/>
              </a:spcBef>
            </a:pPr>
            <a:r>
              <a:rPr lang="en-US" sz="2800" dirty="0"/>
              <a:t>Info-gap activities: e.g. learners are asked to guess an action </a:t>
            </a:r>
            <a:r>
              <a:rPr lang="en-US" sz="2800" dirty="0" smtClean="0"/>
              <a:t>mimed.</a:t>
            </a:r>
            <a:endParaRPr lang="en-US" sz="2800" dirty="0"/>
          </a:p>
          <a:p>
            <a:pPr>
              <a:spcBef>
                <a:spcPts val="600"/>
              </a:spcBef>
            </a:pPr>
            <a:r>
              <a:rPr lang="en-US" sz="2800" dirty="0"/>
              <a:t>Meaningful repetition drills: e.g. </a:t>
            </a:r>
            <a:r>
              <a:rPr lang="en-US" sz="2800" dirty="0" smtClean="0"/>
              <a:t>rhymes.</a:t>
            </a:r>
            <a:endParaRPr lang="en-US" sz="2800" dirty="0"/>
          </a:p>
          <a:p>
            <a:pPr>
              <a:spcBef>
                <a:spcPts val="600"/>
              </a:spcBef>
            </a:pPr>
            <a:r>
              <a:rPr lang="en-US" sz="2800" dirty="0"/>
              <a:t>Controlled written practice: e.g. finding the correct word order of </a:t>
            </a:r>
            <a:r>
              <a:rPr lang="en-US" sz="2800" dirty="0" smtClean="0"/>
              <a:t>sentences.</a:t>
            </a:r>
            <a:endParaRPr lang="en-US" sz="2800" dirty="0"/>
          </a:p>
          <a:p>
            <a:pPr>
              <a:spcBef>
                <a:spcPts val="600"/>
              </a:spcBef>
            </a:pPr>
            <a:r>
              <a:rPr lang="en-US" sz="2800" dirty="0"/>
              <a:t>Songs with appropriate lyrics (where language patterns are repeated</a:t>
            </a:r>
            <a:r>
              <a:rPr lang="en-US" sz="2800" dirty="0" smtClean="0"/>
              <a:t>).</a:t>
            </a:r>
            <a:endParaRPr lang="en-US" sz="2800" dirty="0"/>
          </a:p>
          <a:p>
            <a:endParaRPr lang="en-US" dirty="0"/>
          </a:p>
        </p:txBody>
      </p:sp>
    </p:spTree>
    <p:extLst>
      <p:ext uri="{BB962C8B-B14F-4D97-AF65-F5344CB8AC3E}">
        <p14:creationId xmlns:p14="http://schemas.microsoft.com/office/powerpoint/2010/main" val="1682470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Can we teach grammar to Young Learners?</a:t>
            </a:r>
            <a:endParaRPr lang="en-GB" sz="3600" dirty="0"/>
          </a:p>
        </p:txBody>
      </p:sp>
      <p:sp>
        <p:nvSpPr>
          <p:cNvPr id="3" name="Content Placeholder 2"/>
          <p:cNvSpPr>
            <a:spLocks noGrp="1"/>
          </p:cNvSpPr>
          <p:nvPr>
            <p:ph idx="1"/>
          </p:nvPr>
        </p:nvSpPr>
        <p:spPr>
          <a:xfrm>
            <a:off x="464156" y="1417638"/>
            <a:ext cx="8229600" cy="4819674"/>
          </a:xfrm>
        </p:spPr>
        <p:txBody>
          <a:bodyPr>
            <a:noAutofit/>
          </a:bodyPr>
          <a:lstStyle/>
          <a:p>
            <a:pPr marL="0" indent="0">
              <a:spcBef>
                <a:spcPts val="600"/>
              </a:spcBef>
              <a:buNone/>
            </a:pPr>
            <a:r>
              <a:rPr lang="en-US" sz="2800" dirty="0"/>
              <a:t>The tutorial in </a:t>
            </a:r>
            <a:r>
              <a:rPr lang="en-US" sz="2800" dirty="0" smtClean="0"/>
              <a:t>brief.</a:t>
            </a:r>
            <a:endParaRPr lang="en-US" sz="2800" dirty="0"/>
          </a:p>
          <a:p>
            <a:pPr>
              <a:spcBef>
                <a:spcPts val="600"/>
              </a:spcBef>
            </a:pPr>
            <a:r>
              <a:rPr lang="en-US" sz="2800" dirty="0"/>
              <a:t>Target group: EFL learners in Greek primary school: </a:t>
            </a:r>
          </a:p>
          <a:p>
            <a:pPr lvl="1">
              <a:spcBef>
                <a:spcPts val="600"/>
              </a:spcBef>
            </a:pPr>
            <a:r>
              <a:rPr lang="en-US" dirty="0"/>
              <a:t>very young learners (ages 6-8</a:t>
            </a:r>
            <a:r>
              <a:rPr lang="en-US" dirty="0" smtClean="0"/>
              <a:t>),</a:t>
            </a:r>
            <a:endParaRPr lang="en-US" dirty="0"/>
          </a:p>
          <a:p>
            <a:pPr lvl="1">
              <a:spcBef>
                <a:spcPts val="600"/>
              </a:spcBef>
            </a:pPr>
            <a:r>
              <a:rPr lang="en-US" dirty="0"/>
              <a:t>young learners (8-12</a:t>
            </a:r>
            <a:r>
              <a:rPr lang="en-US" dirty="0" smtClean="0"/>
              <a:t>).</a:t>
            </a:r>
            <a:endParaRPr lang="en-US" dirty="0"/>
          </a:p>
          <a:p>
            <a:pPr>
              <a:spcBef>
                <a:spcPts val="600"/>
              </a:spcBef>
            </a:pPr>
            <a:r>
              <a:rPr lang="en-US" sz="2800" dirty="0"/>
              <a:t>Basic questions to answer: </a:t>
            </a:r>
          </a:p>
          <a:p>
            <a:pPr lvl="1">
              <a:spcBef>
                <a:spcPts val="600"/>
              </a:spcBef>
            </a:pPr>
            <a:r>
              <a:rPr lang="en-US" dirty="0"/>
              <a:t>What type of grammar should we teach to young learners? </a:t>
            </a:r>
          </a:p>
          <a:p>
            <a:pPr lvl="1">
              <a:spcBef>
                <a:spcPts val="600"/>
              </a:spcBef>
            </a:pPr>
            <a:r>
              <a:rPr lang="en-US" dirty="0"/>
              <a:t>should grammar be taught explicitly to both very young and young learners? </a:t>
            </a:r>
          </a:p>
          <a:p>
            <a:pPr lvl="1">
              <a:spcBef>
                <a:spcPts val="600"/>
              </a:spcBef>
            </a:pPr>
            <a:r>
              <a:rPr lang="en-US" dirty="0"/>
              <a:t>What type of activities are appropriate?</a:t>
            </a:r>
          </a:p>
          <a:p>
            <a:endParaRPr lang="en-GB" dirty="0"/>
          </a:p>
        </p:txBody>
      </p:sp>
    </p:spTree>
    <p:extLst>
      <p:ext uri="{BB962C8B-B14F-4D97-AF65-F5344CB8AC3E}">
        <p14:creationId xmlns:p14="http://schemas.microsoft.com/office/powerpoint/2010/main" val="2738416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Proceduralization</a:t>
            </a:r>
            <a:endParaRPr lang="en-US" dirty="0"/>
          </a:p>
        </p:txBody>
      </p:sp>
      <p:sp>
        <p:nvSpPr>
          <p:cNvPr id="7" name="Text Placeholder 6"/>
          <p:cNvSpPr>
            <a:spLocks noGrp="1"/>
          </p:cNvSpPr>
          <p:nvPr>
            <p:ph idx="1"/>
          </p:nvPr>
        </p:nvSpPr>
        <p:spPr/>
        <p:txBody>
          <a:bodyPr>
            <a:noAutofit/>
          </a:bodyPr>
          <a:lstStyle/>
          <a:p>
            <a:pPr marL="457200" indent="-457200">
              <a:buFont typeface="Arial" panose="020B0604020202020204" pitchFamily="34" charset="0"/>
              <a:buChar char="•"/>
            </a:pPr>
            <a:r>
              <a:rPr lang="en-US" dirty="0"/>
              <a:t>This is the stage of production where learners are given opportunities to use the new </a:t>
            </a:r>
            <a:r>
              <a:rPr lang="en-US" dirty="0" smtClean="0"/>
              <a:t>patterns.</a:t>
            </a:r>
            <a:endParaRPr lang="en-US" dirty="0"/>
          </a:p>
          <a:p>
            <a:pPr marL="457200" indent="-457200">
              <a:buFont typeface="Arial" panose="020B0604020202020204" pitchFamily="34" charset="0"/>
              <a:buChar char="•"/>
            </a:pPr>
            <a:r>
              <a:rPr lang="en-US" dirty="0"/>
              <a:t>Tasks require attention to grammar as well as effective </a:t>
            </a:r>
            <a:r>
              <a:rPr lang="en-US" dirty="0" smtClean="0"/>
              <a:t>communication.</a:t>
            </a:r>
            <a:endParaRPr lang="en-US" dirty="0"/>
          </a:p>
          <a:p>
            <a:endParaRPr lang="en-US" sz="3600" dirty="0"/>
          </a:p>
        </p:txBody>
      </p:sp>
    </p:spTree>
    <p:extLst>
      <p:ext uri="{BB962C8B-B14F-4D97-AF65-F5344CB8AC3E}">
        <p14:creationId xmlns:p14="http://schemas.microsoft.com/office/powerpoint/2010/main" val="4507433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Proceduralizing</a:t>
            </a:r>
            <a:r>
              <a:rPr lang="en-US" dirty="0"/>
              <a:t> </a:t>
            </a:r>
            <a:r>
              <a:rPr lang="en-US" dirty="0" smtClean="0"/>
              <a:t>activities</a:t>
            </a:r>
            <a:endParaRPr lang="en-US" dirty="0"/>
          </a:p>
        </p:txBody>
      </p:sp>
      <p:sp>
        <p:nvSpPr>
          <p:cNvPr id="5" name="Content Placeholder 4"/>
          <p:cNvSpPr>
            <a:spLocks noGrp="1"/>
          </p:cNvSpPr>
          <p:nvPr>
            <p:ph idx="1"/>
          </p:nvPr>
        </p:nvSpPr>
        <p:spPr/>
        <p:txBody>
          <a:bodyPr>
            <a:noAutofit/>
          </a:bodyPr>
          <a:lstStyle/>
          <a:p>
            <a:r>
              <a:rPr lang="en-US" sz="2800" dirty="0"/>
              <a:t>Writing captions in comics and/or </a:t>
            </a:r>
            <a:r>
              <a:rPr lang="en-US" sz="2800" dirty="0" smtClean="0"/>
              <a:t>pictures.</a:t>
            </a:r>
            <a:endParaRPr lang="en-US" sz="2800" dirty="0"/>
          </a:p>
          <a:p>
            <a:r>
              <a:rPr lang="en-US" sz="2800" dirty="0"/>
              <a:t>Parallel writing (based on a model text provided</a:t>
            </a:r>
            <a:r>
              <a:rPr lang="en-US" sz="2800" dirty="0" smtClean="0"/>
              <a:t>).</a:t>
            </a:r>
            <a:endParaRPr lang="en-US" sz="2800" dirty="0"/>
          </a:p>
          <a:p>
            <a:r>
              <a:rPr lang="en-US" sz="2800" dirty="0"/>
              <a:t>Finding and writing the ending of a </a:t>
            </a:r>
            <a:r>
              <a:rPr lang="en-US" sz="2800" dirty="0" smtClean="0"/>
              <a:t>story.</a:t>
            </a:r>
            <a:endParaRPr lang="en-US" sz="2800" dirty="0"/>
          </a:p>
          <a:p>
            <a:r>
              <a:rPr lang="en-US" sz="2800" dirty="0"/>
              <a:t>Telling a story based on </a:t>
            </a:r>
            <a:r>
              <a:rPr lang="en-US" sz="2800" dirty="0" smtClean="0"/>
              <a:t>visuals.</a:t>
            </a:r>
            <a:endParaRPr lang="en-US" sz="2800" dirty="0"/>
          </a:p>
          <a:p>
            <a:r>
              <a:rPr lang="en-US" sz="2800" dirty="0"/>
              <a:t>Role playing and </a:t>
            </a:r>
            <a:r>
              <a:rPr lang="en-US" sz="2800" dirty="0" smtClean="0"/>
              <a:t>simulations.</a:t>
            </a:r>
            <a:endParaRPr lang="en-US" sz="2800" dirty="0"/>
          </a:p>
          <a:p>
            <a:r>
              <a:rPr lang="en-US" sz="2800" dirty="0"/>
              <a:t>Problem </a:t>
            </a:r>
            <a:r>
              <a:rPr lang="en-US" sz="2800" dirty="0" smtClean="0"/>
              <a:t>solving.</a:t>
            </a:r>
            <a:endParaRPr lang="en-US" sz="2800" dirty="0"/>
          </a:p>
          <a:p>
            <a:r>
              <a:rPr lang="en-US" sz="2800" dirty="0"/>
              <a:t>Having learners correct content or form errors the teacher (deliberately) </a:t>
            </a:r>
            <a:r>
              <a:rPr lang="en-US" sz="2800" dirty="0" smtClean="0"/>
              <a:t>makes.</a:t>
            </a:r>
            <a:endParaRPr lang="en-US" sz="2800" dirty="0"/>
          </a:p>
        </p:txBody>
      </p:sp>
    </p:spTree>
    <p:extLst>
      <p:ext uri="{BB962C8B-B14F-4D97-AF65-F5344CB8AC3E}">
        <p14:creationId xmlns:p14="http://schemas.microsoft.com/office/powerpoint/2010/main" val="3964292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Points to remember when teaching grammar to YLs</a:t>
            </a:r>
            <a:endParaRPr lang="el-GR"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11909543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Treating </a:t>
            </a:r>
            <a:r>
              <a:rPr lang="en-US" sz="4000" dirty="0"/>
              <a:t>errors in the use of </a:t>
            </a:r>
            <a:r>
              <a:rPr lang="en-US" sz="4000" dirty="0" smtClean="0"/>
              <a:t>grammar (1/2)</a:t>
            </a:r>
            <a:endParaRPr lang="en-US" sz="4000" dirty="0"/>
          </a:p>
        </p:txBody>
      </p:sp>
      <p:sp>
        <p:nvSpPr>
          <p:cNvPr id="3" name="Content Placeholder 2"/>
          <p:cNvSpPr>
            <a:spLocks noGrp="1"/>
          </p:cNvSpPr>
          <p:nvPr>
            <p:ph idx="1"/>
          </p:nvPr>
        </p:nvSpPr>
        <p:spPr/>
        <p:txBody>
          <a:bodyPr>
            <a:noAutofit/>
          </a:bodyPr>
          <a:lstStyle/>
          <a:p>
            <a:pPr>
              <a:spcBef>
                <a:spcPts val="600"/>
              </a:spcBef>
            </a:pPr>
            <a:r>
              <a:rPr lang="en-US" dirty="0"/>
              <a:t>C</a:t>
            </a:r>
            <a:r>
              <a:rPr lang="en-US" dirty="0" smtClean="0"/>
              <a:t>hildren </a:t>
            </a:r>
            <a:r>
              <a:rPr lang="en-US" dirty="0"/>
              <a:t>build hypotheses about how the foreign language works from the input they have received during their limited experience with the language. Therefore, their errors can give teachers useful information about their learning processes and their internal </a:t>
            </a:r>
            <a:r>
              <a:rPr lang="en-US" dirty="0" smtClean="0"/>
              <a:t>grammars.</a:t>
            </a:r>
            <a:endParaRPr lang="en-US" dirty="0"/>
          </a:p>
        </p:txBody>
      </p:sp>
    </p:spTree>
    <p:extLst>
      <p:ext uri="{BB962C8B-B14F-4D97-AF65-F5344CB8AC3E}">
        <p14:creationId xmlns:p14="http://schemas.microsoft.com/office/powerpoint/2010/main" val="2601244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Treating errors in the use of grammar (2/2)</a:t>
            </a:r>
            <a:endParaRPr lang="en-US" sz="4000" dirty="0"/>
          </a:p>
        </p:txBody>
      </p:sp>
      <p:sp>
        <p:nvSpPr>
          <p:cNvPr id="3" name="Content Placeholder 2"/>
          <p:cNvSpPr>
            <a:spLocks noGrp="1"/>
          </p:cNvSpPr>
          <p:nvPr>
            <p:ph idx="1"/>
          </p:nvPr>
        </p:nvSpPr>
        <p:spPr/>
        <p:txBody>
          <a:bodyPr>
            <a:noAutofit/>
          </a:bodyPr>
          <a:lstStyle/>
          <a:p>
            <a:pPr>
              <a:spcBef>
                <a:spcPts val="600"/>
              </a:spcBef>
            </a:pPr>
            <a:r>
              <a:rPr lang="en-US" dirty="0"/>
              <a:t>G</a:t>
            </a:r>
            <a:r>
              <a:rPr lang="en-US" dirty="0" smtClean="0"/>
              <a:t>rammar </a:t>
            </a:r>
            <a:r>
              <a:rPr lang="en-US" dirty="0"/>
              <a:t>learning can work outwards from participation in discourse, from vocabulary and from learnt chunks. </a:t>
            </a:r>
          </a:p>
          <a:p>
            <a:pPr>
              <a:spcBef>
                <a:spcPts val="600"/>
              </a:spcBef>
            </a:pPr>
            <a:r>
              <a:rPr lang="en-US" dirty="0"/>
              <a:t>T</a:t>
            </a:r>
            <a:r>
              <a:rPr lang="en-US" dirty="0" smtClean="0"/>
              <a:t>herefore</a:t>
            </a:r>
            <a:r>
              <a:rPr lang="en-US" dirty="0"/>
              <a:t>, songs, arts and crafts and activities which involve children in using the language can help assess learners’ understanding and use of </a:t>
            </a:r>
            <a:r>
              <a:rPr lang="en-US" dirty="0" smtClean="0"/>
              <a:t>grammar.</a:t>
            </a:r>
            <a:endParaRPr lang="en-US" dirty="0"/>
          </a:p>
        </p:txBody>
      </p:sp>
    </p:spTree>
    <p:extLst>
      <p:ext uri="{BB962C8B-B14F-4D97-AF65-F5344CB8AC3E}">
        <p14:creationId xmlns:p14="http://schemas.microsoft.com/office/powerpoint/2010/main" val="3248864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The </a:t>
            </a:r>
            <a:r>
              <a:rPr lang="en-US" sz="4000" dirty="0"/>
              <a:t>learner’s </a:t>
            </a:r>
            <a:r>
              <a:rPr lang="en-US" sz="4000" dirty="0" smtClean="0"/>
              <a:t>role</a:t>
            </a:r>
            <a:endParaRPr lang="en-US" sz="4000" dirty="0"/>
          </a:p>
        </p:txBody>
      </p:sp>
      <p:sp>
        <p:nvSpPr>
          <p:cNvPr id="3" name="Content Placeholder 2"/>
          <p:cNvSpPr>
            <a:spLocks noGrp="1"/>
          </p:cNvSpPr>
          <p:nvPr>
            <p:ph idx="1"/>
          </p:nvPr>
        </p:nvSpPr>
        <p:spPr/>
        <p:txBody>
          <a:bodyPr/>
          <a:lstStyle/>
          <a:p>
            <a:r>
              <a:rPr lang="en-US" dirty="0" smtClean="0"/>
              <a:t>The learner is the one to do the learning.</a:t>
            </a:r>
          </a:p>
          <a:p>
            <a:r>
              <a:rPr lang="en-US" dirty="0" smtClean="0"/>
              <a:t>Teaching grammar does not mean that all students will learn.</a:t>
            </a:r>
          </a:p>
          <a:p>
            <a:r>
              <a:rPr lang="en-US" dirty="0" smtClean="0"/>
              <a:t>Learners must be given opportunities to practice and use  grammar in authentic situations.</a:t>
            </a:r>
          </a:p>
          <a:p>
            <a:endParaRPr lang="en-US" dirty="0"/>
          </a:p>
        </p:txBody>
      </p:sp>
    </p:spTree>
    <p:extLst>
      <p:ext uri="{BB962C8B-B14F-4D97-AF65-F5344CB8AC3E}">
        <p14:creationId xmlns:p14="http://schemas.microsoft.com/office/powerpoint/2010/main" val="9155855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US" dirty="0" smtClean="0"/>
              <a:t>End of Unit</a:t>
            </a:r>
            <a:endParaRPr lang="en-US"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l-GR" dirty="0" smtClean="0"/>
              <a:t>Financing</a:t>
            </a:r>
            <a:endParaRPr lang="en-US" altLang="el-GR" dirty="0" smtClean="0"/>
          </a:p>
        </p:txBody>
      </p:sp>
      <p:sp>
        <p:nvSpPr>
          <p:cNvPr id="32771" name="Content Placeholder 2"/>
          <p:cNvSpPr>
            <a:spLocks noGrp="1"/>
          </p:cNvSpPr>
          <p:nvPr>
            <p:ph idx="1"/>
          </p:nvPr>
        </p:nvSpPr>
        <p:spPr>
          <a:xfrm>
            <a:off x="457200" y="1341438"/>
            <a:ext cx="8229600" cy="4525962"/>
          </a:xfrm>
        </p:spPr>
        <p:txBody>
          <a:bodyPr/>
          <a:lstStyle/>
          <a:p>
            <a:r>
              <a:rPr lang="en-US" altLang="el-GR" sz="2000" dirty="0" smtClean="0"/>
              <a:t>The present educational material has been developed as part of the educational work of the instructor.</a:t>
            </a:r>
          </a:p>
          <a:p>
            <a:r>
              <a:rPr lang="en-US" altLang="el-GR" sz="2000" dirty="0" smtClean="0"/>
              <a:t>The project “Open Academic Courses of the University of Athens” has only financed the reform of the educational material. </a:t>
            </a:r>
          </a:p>
          <a:p>
            <a:r>
              <a:rPr lang="en-US" altLang="el-GR" sz="2000" dirty="0" smtClean="0"/>
              <a:t>The project is implemented under the operational program “Education and Lifelong Learning” and funded by the European Union (European Social Fund) and National Resources. </a:t>
            </a:r>
          </a:p>
          <a:p>
            <a:endParaRPr lang="en-US"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US" altLang="el-GR" sz="4400" dirty="0" smtClean="0"/>
              <a:t>Notes</a:t>
            </a:r>
            <a:endParaRPr lang="en-US" altLang="el-GR" sz="4400" dirty="0" smtClean="0"/>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US" altLang="el-GR" dirty="0" smtClean="0">
                <a:solidFill>
                  <a:schemeClr val="accent1"/>
                </a:solidFill>
              </a:rPr>
              <a:t>Note on History of Published Version </a:t>
            </a:r>
            <a:endParaRPr lang="en-US" altLang="el-GR" dirty="0" smtClean="0">
              <a:solidFill>
                <a:schemeClr val="accent1"/>
              </a:solidFill>
            </a:endParaRP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US" altLang="el-GR" sz="2000" dirty="0" smtClean="0"/>
              <a:t>The present work is the edition</a:t>
            </a:r>
            <a:r>
              <a:rPr lang="en-US" altLang="el-GR" dirty="0" smtClean="0"/>
              <a:t> </a:t>
            </a:r>
            <a:r>
              <a:rPr lang="en-US" altLang="el-GR" sz="2000" dirty="0" smtClean="0"/>
              <a:t>1.0.  </a:t>
            </a:r>
            <a:endParaRPr lang="en-US" altLang="el-GR" sz="2000" dirty="0" smtClean="0"/>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a:t>
            </a:r>
            <a:r>
              <a:rPr lang="en-US" dirty="0"/>
              <a:t>‘aspect’ of grammar</a:t>
            </a:r>
            <a:r>
              <a:rPr lang="en-US" dirty="0" smtClean="0"/>
              <a:t>? (1/2)</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When referring to grammar, we are talking about:</a:t>
            </a:r>
          </a:p>
          <a:p>
            <a:r>
              <a:rPr lang="en-US" sz="2800" dirty="0"/>
              <a:t>the grammar of words (rules about how words are formed, how they are used to make meaningful sentences</a:t>
            </a:r>
            <a:r>
              <a:rPr lang="en-US" sz="2800" dirty="0" smtClean="0"/>
              <a:t>).</a:t>
            </a:r>
            <a:endParaRPr lang="en-US" sz="2800" dirty="0"/>
          </a:p>
          <a:p>
            <a:r>
              <a:rPr lang="en-US" sz="2800" dirty="0"/>
              <a:t>the grammar of clause and sentence (rules about word order and how sentences are linked together to make paragraphs</a:t>
            </a:r>
            <a:r>
              <a:rPr lang="en-US" sz="2800" dirty="0" smtClean="0"/>
              <a:t>).</a:t>
            </a:r>
            <a:endParaRPr lang="en-US" sz="2800" dirty="0"/>
          </a:p>
        </p:txBody>
      </p:sp>
    </p:spTree>
    <p:extLst>
      <p:ext uri="{BB962C8B-B14F-4D97-AF65-F5344CB8AC3E}">
        <p14:creationId xmlns:p14="http://schemas.microsoft.com/office/powerpoint/2010/main" val="3659829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l-GR" dirty="0" smtClean="0">
                <a:solidFill>
                  <a:schemeClr val="accent1"/>
                </a:solidFill>
              </a:rPr>
              <a:t>Reference Note </a:t>
            </a:r>
            <a:endParaRPr lang="en-US" altLang="el-GR" dirty="0" smtClean="0">
              <a:solidFill>
                <a:schemeClr val="accent1"/>
              </a:solidFill>
            </a:endParaRP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US" altLang="el-GR" sz="2000" dirty="0" smtClean="0"/>
              <a:t>Copyright National and </a:t>
            </a:r>
            <a:r>
              <a:rPr lang="en-US" altLang="el-GR" sz="2000" dirty="0" err="1" smtClean="0"/>
              <a:t>Kapodistrian</a:t>
            </a:r>
            <a:r>
              <a:rPr lang="en-US" altLang="el-GR" sz="2000" dirty="0" smtClean="0"/>
              <a:t> University of Athens, </a:t>
            </a:r>
            <a:r>
              <a:rPr lang="en-US" sz="2000" dirty="0" smtClean="0"/>
              <a:t>Bessie </a:t>
            </a:r>
            <a:r>
              <a:rPr lang="en-US" sz="2000" dirty="0" err="1" smtClean="0"/>
              <a:t>Dendrinos</a:t>
            </a:r>
            <a:r>
              <a:rPr lang="en-US" altLang="el-GR" sz="2000" dirty="0" smtClean="0"/>
              <a:t>. </a:t>
            </a:r>
            <a:r>
              <a:rPr lang="en-US" sz="2000" dirty="0" smtClean="0"/>
              <a:t>Bessie </a:t>
            </a:r>
            <a:r>
              <a:rPr lang="en-US" sz="2000" dirty="0" err="1" smtClean="0"/>
              <a:t>Dendrinos</a:t>
            </a:r>
            <a:r>
              <a:rPr lang="en-US" altLang="el-GR" sz="2000" dirty="0" smtClean="0"/>
              <a:t>. “ELT Methods and Practices. </a:t>
            </a:r>
            <a:r>
              <a:rPr lang="en-US" sz="2000" dirty="0" smtClean="0"/>
              <a:t>Teaching  Grammar to Young Learners</a:t>
            </a:r>
            <a:r>
              <a:rPr lang="en-US" altLang="el-GR" sz="2000" dirty="0" smtClean="0"/>
              <a:t>”. Edition: 1.0. Athens 2015. </a:t>
            </a:r>
            <a:r>
              <a:rPr lang="en-US" altLang="el-GR" sz="2000" dirty="0" smtClean="0"/>
              <a:t>Available at: </a:t>
            </a:r>
            <a:r>
              <a:rPr lang="en-US" altLang="el-GR" sz="2000" dirty="0" smtClean="0">
                <a:hlinkClick r:id="rId4" tooltip="ELT Methods and Practices Open Online Course"/>
              </a:rPr>
              <a:t>http://opencourses.uoa.gr/courses/ENL4/</a:t>
            </a:r>
            <a:r>
              <a:rPr lang="en-US" altLang="el-GR" sz="2000" dirty="0" smtClean="0"/>
              <a:t>. </a:t>
            </a:r>
            <a:endParaRPr lang="en-US" altLang="el-GR" sz="2000" dirty="0" smtClean="0"/>
          </a:p>
          <a:p>
            <a:pPr marL="0" indent="0">
              <a:buNone/>
            </a:pPr>
            <a:endParaRPr lang="en-US"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US" altLang="el-GR" dirty="0" smtClean="0">
                <a:solidFill>
                  <a:schemeClr val="accent1"/>
                </a:solidFill>
              </a:rPr>
              <a:t>Licensing Note </a:t>
            </a:r>
            <a:endParaRPr lang="en-US" altLang="el-GR" dirty="0" smtClean="0">
              <a:solidFill>
                <a:schemeClr val="accent1"/>
              </a:solidFill>
            </a:endParaRP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US" altLang="el-GR" sz="1900" dirty="0" smtClean="0"/>
              <a:t>The current material is available under the Creative Commons Attribution-</a:t>
            </a:r>
            <a:r>
              <a:rPr lang="en-US" altLang="el-GR" sz="1900" dirty="0" err="1" smtClean="0"/>
              <a:t>NonCommercial</a:t>
            </a:r>
            <a:r>
              <a:rPr lang="en-US" altLang="el-GR" sz="1900" dirty="0" smtClean="0"/>
              <a:t>-</a:t>
            </a:r>
            <a:r>
              <a:rPr lang="en-US" altLang="el-GR" sz="1900" dirty="0" err="1" smtClean="0"/>
              <a:t>ShareAlike</a:t>
            </a:r>
            <a:r>
              <a:rPr lang="en-US"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p>
          <a:p>
            <a:pPr marL="0" indent="0">
              <a:buNone/>
            </a:pPr>
            <a:endParaRPr lang="en-US" altLang="el-GR" sz="2400" dirty="0" smtClean="0"/>
          </a:p>
          <a:p>
            <a:pPr marL="0" indent="0">
              <a:buFont typeface="Arial" panose="020B0604020202020204" pitchFamily="34" charset="0"/>
              <a:buNone/>
            </a:pPr>
            <a:endParaRPr lang="en-US"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l-GR" dirty="0" smtClean="0"/>
              <a:t>[1] http://creativecommons.org/licenses/by-nc-sa/4.0/ </a:t>
            </a:r>
          </a:p>
          <a:p>
            <a:endParaRPr lang="en-US" altLang="el-GR" dirty="0" smtClean="0"/>
          </a:p>
          <a:p>
            <a:r>
              <a:rPr lang="en-US" altLang="el-GR" dirty="0" smtClean="0"/>
              <a:t>As Non-Commercial is defined the use that:</a:t>
            </a:r>
          </a:p>
          <a:p>
            <a:pPr marL="285750" indent="-285750">
              <a:buFont typeface="Arial" panose="020B0604020202020204" pitchFamily="34" charset="0"/>
              <a:buChar char="•"/>
            </a:pPr>
            <a:r>
              <a:rPr lang="en-US" altLang="el-GR" dirty="0" smtClean="0"/>
              <a:t>Does not involve direct or indirect financial benefits from the use of the work for the distributor of the work and the license holder.</a:t>
            </a:r>
          </a:p>
          <a:p>
            <a:pPr marL="285750" indent="-285750">
              <a:buFont typeface="Arial" panose="020B0604020202020204" pitchFamily="34" charset="0"/>
              <a:buChar char="•"/>
            </a:pPr>
            <a:r>
              <a:rPr lang="en-US" altLang="el-GR" dirty="0" smtClean="0"/>
              <a:t>Does not include financial transaction as a condition for  the use or access  to the work. </a:t>
            </a:r>
          </a:p>
          <a:p>
            <a:pPr marL="285750" indent="-285750">
              <a:buFont typeface="Arial" panose="020B0604020202020204" pitchFamily="34" charset="0"/>
              <a:buChar char="•"/>
            </a:pPr>
            <a:r>
              <a:rPr lang="en-US" altLang="el-GR" dirty="0" smtClean="0"/>
              <a:t>Does not confer to the distributor and license holder of the work  indirect financial benefit (e.g. advertisements) from the viewing of the work on website</a:t>
            </a:r>
            <a:r>
              <a:rPr lang="en-US" altLang="el-GR" dirty="0" smtClean="0">
                <a:latin typeface="Arial" panose="020B0604020202020204" pitchFamily="34" charset="0"/>
              </a:rPr>
              <a:t> .</a:t>
            </a:r>
            <a:endParaRPr lang="en-US" altLang="el-GR" dirty="0" smtClean="0"/>
          </a:p>
          <a:p>
            <a:pPr>
              <a:buFont typeface="Arial" panose="020B0604020202020204" pitchFamily="34" charset="0"/>
              <a:buChar char="•"/>
            </a:pPr>
            <a:endParaRPr lang="en-US" altLang="el-GR" dirty="0" smtClean="0"/>
          </a:p>
          <a:p>
            <a:r>
              <a:rPr lang="en-US" altLang="el-GR" dirty="0" smtClean="0"/>
              <a:t>The copyright holder may give to the license holder a separate license to use the work for commercial use, if requested. </a:t>
            </a:r>
            <a:endParaRPr lang="en-US"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l-GR" dirty="0" smtClean="0"/>
              <a:t>Preservation Notices</a:t>
            </a:r>
            <a:endParaRPr lang="en-US" altLang="el-GR" dirty="0" smtClean="0"/>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US" altLang="el-GR" sz="2400" dirty="0" smtClean="0"/>
              <a:t>Any reproduction or adaptation of the material should include: </a:t>
            </a:r>
          </a:p>
          <a:p>
            <a:pPr lvl="1">
              <a:buFont typeface="Wingdings" panose="05000000000000000000" pitchFamily="2" charset="2"/>
              <a:buChar char="§"/>
            </a:pPr>
            <a:r>
              <a:rPr lang="en-US" altLang="el-GR" sz="2000" dirty="0" smtClean="0"/>
              <a:t>the Reference  Note, </a:t>
            </a:r>
          </a:p>
          <a:p>
            <a:pPr lvl="1">
              <a:buFont typeface="Wingdings" panose="05000000000000000000" pitchFamily="2" charset="2"/>
              <a:buChar char="§"/>
            </a:pPr>
            <a:r>
              <a:rPr lang="en-US" altLang="el-GR" sz="2000" dirty="0" smtClean="0"/>
              <a:t>the Licensing Note,</a:t>
            </a:r>
          </a:p>
          <a:p>
            <a:pPr lvl="1">
              <a:buFont typeface="Wingdings" panose="05000000000000000000" pitchFamily="2" charset="2"/>
              <a:buChar char="§"/>
            </a:pPr>
            <a:r>
              <a:rPr lang="en-US" altLang="el-GR" sz="2000" dirty="0" smtClean="0"/>
              <a:t>the declaration of Notices Preservation,</a:t>
            </a:r>
          </a:p>
          <a:p>
            <a:pPr lvl="1">
              <a:buFont typeface="Wingdings" panose="05000000000000000000" pitchFamily="2" charset="2"/>
              <a:buChar char="§"/>
            </a:pPr>
            <a:r>
              <a:rPr lang="en-US" altLang="el-GR" sz="2000" dirty="0" smtClean="0"/>
              <a:t>the Use of Third Parties Work Note (if available), </a:t>
            </a:r>
          </a:p>
          <a:p>
            <a:pPr marL="0" indent="0">
              <a:buFont typeface="Arial" panose="020B0604020202020204" pitchFamily="34" charset="0"/>
              <a:buNone/>
            </a:pPr>
            <a:r>
              <a:rPr lang="en-US" altLang="el-GR" sz="2400" dirty="0" smtClean="0"/>
              <a:t>together with the accompanied URLs.</a:t>
            </a:r>
          </a:p>
          <a:p>
            <a:pPr marL="0" indent="0"/>
            <a:endParaRPr lang="en-US"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a:t>
            </a:r>
            <a:r>
              <a:rPr lang="en-US" dirty="0"/>
              <a:t>‘aspect’ of grammar</a:t>
            </a:r>
            <a:r>
              <a:rPr lang="en-US" dirty="0" smtClean="0"/>
              <a:t>? (2/2)</a:t>
            </a:r>
            <a:endParaRPr lang="en-US" dirty="0"/>
          </a:p>
        </p:txBody>
      </p:sp>
      <p:sp>
        <p:nvSpPr>
          <p:cNvPr id="3" name="Content Placeholder 2"/>
          <p:cNvSpPr>
            <a:spLocks noGrp="1"/>
          </p:cNvSpPr>
          <p:nvPr>
            <p:ph idx="1"/>
          </p:nvPr>
        </p:nvSpPr>
        <p:spPr/>
        <p:txBody>
          <a:bodyPr>
            <a:noAutofit/>
          </a:bodyPr>
          <a:lstStyle/>
          <a:p>
            <a:r>
              <a:rPr lang="en-US" sz="2800" dirty="0" smtClean="0"/>
              <a:t>the </a:t>
            </a:r>
            <a:r>
              <a:rPr lang="en-US" sz="2800" dirty="0"/>
              <a:t>grammar of texts (rules about text coherence and cohesion, and about how sentences function as part of a text</a:t>
            </a:r>
            <a:r>
              <a:rPr lang="en-US" sz="2800" dirty="0" smtClean="0"/>
              <a:t>).</a:t>
            </a:r>
            <a:endParaRPr lang="en-US" sz="2800" dirty="0"/>
          </a:p>
          <a:p>
            <a:r>
              <a:rPr lang="en-US" sz="2800" dirty="0"/>
              <a:t>the grammar of text types and genres rule(s about how a text type is organized and what type of </a:t>
            </a:r>
            <a:r>
              <a:rPr lang="en-US" sz="2800" dirty="0" err="1"/>
              <a:t>lexicogrammar</a:t>
            </a:r>
            <a:r>
              <a:rPr lang="en-US" sz="2800" dirty="0"/>
              <a:t> is used in a text type such as a formal letter, an information leaflet, an advertisement, an email, etc</a:t>
            </a:r>
            <a:r>
              <a:rPr lang="en-US" sz="2800" dirty="0" smtClean="0"/>
              <a:t>.). </a:t>
            </a:r>
            <a:endParaRPr lang="en-US" sz="2800" dirty="0"/>
          </a:p>
        </p:txBody>
      </p:sp>
    </p:spTree>
    <p:extLst>
      <p:ext uri="{BB962C8B-B14F-4D97-AF65-F5344CB8AC3E}">
        <p14:creationId xmlns:p14="http://schemas.microsoft.com/office/powerpoint/2010/main" val="136998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a:t>
            </a:r>
            <a:r>
              <a:rPr lang="en-US" dirty="0"/>
              <a:t>children learn differently from  adults? </a:t>
            </a:r>
          </a:p>
        </p:txBody>
      </p:sp>
      <p:sp>
        <p:nvSpPr>
          <p:cNvPr id="3" name="Content Placeholder 2"/>
          <p:cNvSpPr>
            <a:spLocks noGrp="1"/>
          </p:cNvSpPr>
          <p:nvPr>
            <p:ph idx="1"/>
          </p:nvPr>
        </p:nvSpPr>
        <p:spPr/>
        <p:txBody>
          <a:bodyPr/>
          <a:lstStyle/>
          <a:p>
            <a:r>
              <a:rPr lang="en-US" dirty="0"/>
              <a:t>Theories about how young children learn are not different from theories about how teenagers and adults learn language and therefore </a:t>
            </a:r>
            <a:r>
              <a:rPr lang="en-US" dirty="0" smtClean="0"/>
              <a:t>grammar.</a:t>
            </a:r>
            <a:endParaRPr lang="en-US" dirty="0"/>
          </a:p>
          <a:p>
            <a:r>
              <a:rPr lang="en-US" dirty="0" smtClean="0"/>
              <a:t>But </a:t>
            </a:r>
            <a:r>
              <a:rPr lang="en-US" dirty="0"/>
              <a:t>there are special considerations regarding how children learn </a:t>
            </a:r>
            <a:r>
              <a:rPr lang="en-US" dirty="0" smtClean="0"/>
              <a:t>anything. </a:t>
            </a:r>
            <a:endParaRPr lang="en-US" dirty="0"/>
          </a:p>
          <a:p>
            <a:endParaRPr lang="en-US" dirty="0"/>
          </a:p>
        </p:txBody>
      </p:sp>
    </p:spTree>
    <p:extLst>
      <p:ext uri="{BB962C8B-B14F-4D97-AF65-F5344CB8AC3E}">
        <p14:creationId xmlns:p14="http://schemas.microsoft.com/office/powerpoint/2010/main" val="3648905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EYL teachers should have in mind that</a:t>
            </a:r>
            <a:r>
              <a:rPr lang="en-US" dirty="0" smtClean="0"/>
              <a:t>: (1/2)</a:t>
            </a:r>
            <a:endParaRPr lang="en-US" dirty="0"/>
          </a:p>
        </p:txBody>
      </p:sp>
      <p:sp>
        <p:nvSpPr>
          <p:cNvPr id="3" name="Content Placeholder 2"/>
          <p:cNvSpPr>
            <a:spLocks noGrp="1"/>
          </p:cNvSpPr>
          <p:nvPr>
            <p:ph idx="1"/>
          </p:nvPr>
        </p:nvSpPr>
        <p:spPr/>
        <p:txBody>
          <a:bodyPr>
            <a:noAutofit/>
          </a:bodyPr>
          <a:lstStyle/>
          <a:p>
            <a:r>
              <a:rPr lang="en-US" sz="2800" dirty="0" smtClean="0"/>
              <a:t>Children have an amazing ability to ‘absorb’ the new.</a:t>
            </a:r>
          </a:p>
          <a:p>
            <a:r>
              <a:rPr lang="en-US" sz="2800" dirty="0" smtClean="0"/>
              <a:t>They do not understand abstract concepts and theories (</a:t>
            </a:r>
            <a:r>
              <a:rPr lang="en-US" sz="2800" dirty="0" err="1" smtClean="0"/>
              <a:t>e.G.</a:t>
            </a:r>
            <a:r>
              <a:rPr lang="en-US" sz="2800" dirty="0" smtClean="0"/>
              <a:t> Grammar explanations and metalinguistic information).</a:t>
            </a:r>
          </a:p>
          <a:p>
            <a:r>
              <a:rPr lang="en-US" sz="2800" dirty="0" smtClean="0"/>
              <a:t>Teaching grammar explicitly requires the learner to think about language abstractly.</a:t>
            </a:r>
          </a:p>
          <a:p>
            <a:r>
              <a:rPr lang="en-US" sz="2800" dirty="0" smtClean="0"/>
              <a:t>Children learn best by playing, singing, and using language in real situations and for fun, NOT by explanation.</a:t>
            </a:r>
            <a:endParaRPr lang="en-US" sz="2800" dirty="0"/>
          </a:p>
        </p:txBody>
      </p:sp>
    </p:spTree>
    <p:extLst>
      <p:ext uri="{BB962C8B-B14F-4D97-AF65-F5344CB8AC3E}">
        <p14:creationId xmlns:p14="http://schemas.microsoft.com/office/powerpoint/2010/main" val="275303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EYL teachers should have in mind that</a:t>
            </a:r>
            <a:r>
              <a:rPr lang="en-US" dirty="0" smtClean="0"/>
              <a:t>: (2/2)</a:t>
            </a:r>
            <a:endParaRPr lang="en-US" dirty="0"/>
          </a:p>
        </p:txBody>
      </p:sp>
      <p:sp>
        <p:nvSpPr>
          <p:cNvPr id="3" name="Content Placeholder 2"/>
          <p:cNvSpPr>
            <a:spLocks noGrp="1"/>
          </p:cNvSpPr>
          <p:nvPr>
            <p:ph idx="1"/>
          </p:nvPr>
        </p:nvSpPr>
        <p:spPr/>
        <p:txBody>
          <a:bodyPr>
            <a:noAutofit/>
          </a:bodyPr>
          <a:lstStyle/>
          <a:p>
            <a:r>
              <a:rPr lang="en-US" sz="2800" dirty="0" smtClean="0"/>
              <a:t>They interpret meaning without necessarily understanding the individual words. </a:t>
            </a:r>
          </a:p>
          <a:p>
            <a:r>
              <a:rPr lang="en-US" sz="2800" dirty="0" smtClean="0"/>
              <a:t>They learn indirectly rather than directly.</a:t>
            </a:r>
          </a:p>
          <a:p>
            <a:r>
              <a:rPr lang="en-US" sz="2800" dirty="0" smtClean="0"/>
              <a:t> The younger the learner, the less appropriate grammar (and especially form-focused instruction) is.</a:t>
            </a:r>
          </a:p>
          <a:p>
            <a:endParaRPr lang="en-US" dirty="0"/>
          </a:p>
        </p:txBody>
      </p:sp>
    </p:spTree>
    <p:extLst>
      <p:ext uri="{BB962C8B-B14F-4D97-AF65-F5344CB8AC3E}">
        <p14:creationId xmlns:p14="http://schemas.microsoft.com/office/powerpoint/2010/main" val="22661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else should EYL teachers remember? </a:t>
            </a:r>
            <a:r>
              <a:rPr lang="en-US" dirty="0" smtClean="0"/>
              <a:t>(1/2)</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Very young and young learners:</a:t>
            </a:r>
          </a:p>
          <a:p>
            <a:r>
              <a:rPr lang="en-US" sz="2800" dirty="0"/>
              <a:t>need to be praised or else they give up and don’t want to </a:t>
            </a:r>
            <a:r>
              <a:rPr lang="en-US" sz="2800" dirty="0" smtClean="0"/>
              <a:t>comply.</a:t>
            </a:r>
            <a:endParaRPr lang="en-US" sz="2800" dirty="0"/>
          </a:p>
          <a:p>
            <a:r>
              <a:rPr lang="en-US" sz="2800" dirty="0"/>
              <a:t>can use language before they understand clearly the meaning of what they are </a:t>
            </a:r>
            <a:r>
              <a:rPr lang="en-US" sz="2800" dirty="0" smtClean="0"/>
              <a:t>saying.</a:t>
            </a:r>
            <a:endParaRPr lang="en-US" sz="2800" dirty="0"/>
          </a:p>
          <a:p>
            <a:r>
              <a:rPr lang="en-US" sz="2800" dirty="0"/>
              <a:t>need to be absolutely sure of what to </a:t>
            </a:r>
            <a:r>
              <a:rPr lang="en-US" sz="2800" dirty="0" smtClean="0"/>
              <a:t>do.</a:t>
            </a:r>
            <a:endParaRPr lang="en-US" sz="2800" dirty="0"/>
          </a:p>
          <a:p>
            <a:r>
              <a:rPr lang="en-US" sz="2800" dirty="0"/>
              <a:t>learn through their eyes, ears, hands and their </a:t>
            </a:r>
            <a:r>
              <a:rPr lang="en-US" sz="2800" dirty="0" smtClean="0"/>
              <a:t>senses.</a:t>
            </a:r>
            <a:endParaRPr lang="en-US" sz="2800" dirty="0"/>
          </a:p>
          <a:p>
            <a:endParaRPr lang="en-US" dirty="0"/>
          </a:p>
        </p:txBody>
      </p:sp>
    </p:spTree>
    <p:extLst>
      <p:ext uri="{BB962C8B-B14F-4D97-AF65-F5344CB8AC3E}">
        <p14:creationId xmlns:p14="http://schemas.microsoft.com/office/powerpoint/2010/main" val="2361531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else should EYL teachers remember? </a:t>
            </a:r>
            <a:r>
              <a:rPr lang="en-US" dirty="0" smtClean="0"/>
              <a:t>(2/2)</a:t>
            </a:r>
            <a:endParaRPr lang="en-US" dirty="0"/>
          </a:p>
        </p:txBody>
      </p:sp>
      <p:sp>
        <p:nvSpPr>
          <p:cNvPr id="3" name="Content Placeholder 2"/>
          <p:cNvSpPr>
            <a:spLocks noGrp="1"/>
          </p:cNvSpPr>
          <p:nvPr>
            <p:ph idx="1"/>
          </p:nvPr>
        </p:nvSpPr>
        <p:spPr/>
        <p:txBody>
          <a:bodyPr>
            <a:noAutofit/>
          </a:bodyPr>
          <a:lstStyle/>
          <a:p>
            <a:r>
              <a:rPr lang="en-US" sz="2800" dirty="0" smtClean="0"/>
              <a:t>get </a:t>
            </a:r>
            <a:r>
              <a:rPr lang="en-US" sz="2800" dirty="0"/>
              <a:t>easily bored and need </a:t>
            </a:r>
            <a:r>
              <a:rPr lang="en-US" sz="2800" dirty="0" smtClean="0"/>
              <a:t>variety. </a:t>
            </a:r>
            <a:endParaRPr lang="en-US" sz="2800" dirty="0"/>
          </a:p>
          <a:p>
            <a:r>
              <a:rPr lang="en-US" sz="2800" dirty="0"/>
              <a:t>cannot concentrate for a long time on one </a:t>
            </a:r>
            <a:r>
              <a:rPr lang="en-US" sz="2800" dirty="0" smtClean="0"/>
              <a:t>thing.</a:t>
            </a:r>
            <a:endParaRPr lang="en-US" sz="2800" dirty="0"/>
          </a:p>
          <a:p>
            <a:r>
              <a:rPr lang="en-US" sz="2800" dirty="0"/>
              <a:t>cannot always differentiate fact from </a:t>
            </a:r>
            <a:r>
              <a:rPr lang="en-US" sz="2800" dirty="0" smtClean="0"/>
              <a:t>fiction.</a:t>
            </a:r>
            <a:endParaRPr lang="en-US" sz="2800" dirty="0"/>
          </a:p>
          <a:p>
            <a:r>
              <a:rPr lang="en-US" sz="2800" dirty="0"/>
              <a:t>don’t always ask questions; they pretend to </a:t>
            </a:r>
            <a:r>
              <a:rPr lang="en-US" sz="2800" dirty="0" smtClean="0"/>
              <a:t>understand.</a:t>
            </a:r>
            <a:endParaRPr lang="en-US" sz="2800" dirty="0"/>
          </a:p>
          <a:p>
            <a:pPr marL="0" indent="0">
              <a:buNone/>
            </a:pPr>
            <a:r>
              <a:rPr lang="en-US" dirty="0"/>
              <a:t>Remember also that children change dramatically from one year to the </a:t>
            </a:r>
            <a:r>
              <a:rPr lang="en-US" dirty="0" smtClean="0"/>
              <a:t>next.</a:t>
            </a:r>
            <a:endParaRPr lang="en-US" dirty="0"/>
          </a:p>
          <a:p>
            <a:endParaRPr lang="en-US" dirty="0"/>
          </a:p>
        </p:txBody>
      </p:sp>
    </p:spTree>
    <p:extLst>
      <p:ext uri="{BB962C8B-B14F-4D97-AF65-F5344CB8AC3E}">
        <p14:creationId xmlns:p14="http://schemas.microsoft.com/office/powerpoint/2010/main" val="19093515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S"/>
  <p:tag name="ZHAW.ACCESSIBILITYADDIN.CHECKTIMEDATE" val="11/26/2015 1:15:39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ACE0EDF-321A-4561-9D71-9D899E757B8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907</TotalTime>
  <Words>1643</Words>
  <Application>Microsoft Office PowerPoint</Application>
  <PresentationFormat>On-screen Show (4:3)</PresentationFormat>
  <Paragraphs>156</Paragraphs>
  <Slides>32</Slides>
  <Notes>8</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Θέμα του Office</vt:lpstr>
      <vt:lpstr> ELT Methods and Practices</vt:lpstr>
      <vt:lpstr>Can we teach grammar to Young Learners?</vt:lpstr>
      <vt:lpstr>What ‘aspect’ of grammar? (1/2)</vt:lpstr>
      <vt:lpstr>What ‘aspect’ of grammar? (2/2)</vt:lpstr>
      <vt:lpstr>Do children learn differently from  adults? </vt:lpstr>
      <vt:lpstr>EYL teachers should have in mind that: (1/2)</vt:lpstr>
      <vt:lpstr>EYL teachers should have in mind that: (2/2)</vt:lpstr>
      <vt:lpstr>What else should EYL teachers remember? (1/2)</vt:lpstr>
      <vt:lpstr>What else should EYL teachers remember? (2/2)</vt:lpstr>
      <vt:lpstr>The focus of grammar teaching for the young</vt:lpstr>
      <vt:lpstr>Is there an appropriate methodology for teaching grammar to YLs?</vt:lpstr>
      <vt:lpstr>Through an ecclectic approach</vt:lpstr>
      <vt:lpstr>Patterns of sequencing grammar learning activities</vt:lpstr>
      <vt:lpstr>(re)Noticing</vt:lpstr>
      <vt:lpstr>Successful noticing activities</vt:lpstr>
      <vt:lpstr>Types of ‘noticing’ activities</vt:lpstr>
      <vt:lpstr>(re)Structuring (1/2)</vt:lpstr>
      <vt:lpstr>(re)Structuring (2/2)</vt:lpstr>
      <vt:lpstr>Structuring activities</vt:lpstr>
      <vt:lpstr>Proceduralization</vt:lpstr>
      <vt:lpstr>Proceduralizing activities</vt:lpstr>
      <vt:lpstr>Points to remember when teaching grammar to YLs</vt:lpstr>
      <vt:lpstr>Treating errors in the use of grammar (1/2)</vt:lpstr>
      <vt:lpstr>Treating errors in the use of grammar (2/2)</vt:lpstr>
      <vt:lpstr>The learner’s role</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Grammar to Young Learners</dc:title>
  <dc:subject>ELT Methods and Practices</dc:subject>
  <dc:creator>Bessie Dendrinos</dc:creator>
  <cp:keywords/>
  <dc:description/>
  <cp:lastModifiedBy>Smaragda Papadopoulou</cp:lastModifiedBy>
  <cp:revision>105</cp:revision>
  <dcterms:created xsi:type="dcterms:W3CDTF">2015-08-10T14:47:42Z</dcterms:created>
  <dcterms:modified xsi:type="dcterms:W3CDTF">2015-11-26T00:28:23Z</dcterms:modified>
  <cp:category>Foreign Language Teaching and Learning</cp:category>
</cp:coreProperties>
</file>