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398" r:id="rId2"/>
    <p:sldId id="399" r:id="rId3"/>
    <p:sldId id="400" r:id="rId4"/>
    <p:sldId id="401" r:id="rId5"/>
    <p:sldId id="402" r:id="rId6"/>
    <p:sldId id="403" r:id="rId7"/>
    <p:sldId id="404" r:id="rId8"/>
    <p:sldId id="405" r:id="rId9"/>
    <p:sldId id="406" r:id="rId10"/>
    <p:sldId id="407" r:id="rId11"/>
    <p:sldId id="408" r:id="rId12"/>
    <p:sldId id="409" r:id="rId13"/>
    <p:sldId id="410" r:id="rId14"/>
    <p:sldId id="411" r:id="rId15"/>
    <p:sldId id="413" r:id="rId16"/>
    <p:sldId id="414" r:id="rId17"/>
    <p:sldId id="490" r:id="rId18"/>
    <p:sldId id="415" r:id="rId19"/>
    <p:sldId id="416" r:id="rId20"/>
    <p:sldId id="417" r:id="rId21"/>
    <p:sldId id="491" r:id="rId22"/>
    <p:sldId id="418" r:id="rId23"/>
    <p:sldId id="420" r:id="rId24"/>
    <p:sldId id="422" r:id="rId25"/>
    <p:sldId id="423" r:id="rId26"/>
    <p:sldId id="424" r:id="rId27"/>
    <p:sldId id="425" r:id="rId28"/>
    <p:sldId id="426" r:id="rId29"/>
    <p:sldId id="427" r:id="rId30"/>
    <p:sldId id="428" r:id="rId31"/>
    <p:sldId id="430" r:id="rId32"/>
    <p:sldId id="431" r:id="rId33"/>
    <p:sldId id="432" r:id="rId34"/>
    <p:sldId id="433" r:id="rId35"/>
    <p:sldId id="434" r:id="rId36"/>
    <p:sldId id="492" r:id="rId37"/>
    <p:sldId id="435" r:id="rId38"/>
    <p:sldId id="500" r:id="rId39"/>
    <p:sldId id="436" r:id="rId40"/>
    <p:sldId id="437" r:id="rId41"/>
    <p:sldId id="438" r:id="rId42"/>
    <p:sldId id="439" r:id="rId43"/>
    <p:sldId id="440" r:id="rId44"/>
    <p:sldId id="501" r:id="rId45"/>
    <p:sldId id="493" r:id="rId46"/>
    <p:sldId id="494" r:id="rId47"/>
    <p:sldId id="495" r:id="rId48"/>
    <p:sldId id="502" r:id="rId49"/>
    <p:sldId id="503" r:id="rId50"/>
    <p:sldId id="498" r:id="rId51"/>
    <p:sldId id="499" r:id="rId52"/>
    <p:sldId id="504" r:id="rId5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98"/>
            <p14:sldId id="399"/>
            <p14:sldId id="400"/>
            <p14:sldId id="401"/>
            <p14:sldId id="402"/>
            <p14:sldId id="403"/>
            <p14:sldId id="404"/>
            <p14:sldId id="405"/>
            <p14:sldId id="406"/>
            <p14:sldId id="407"/>
            <p14:sldId id="408"/>
            <p14:sldId id="409"/>
            <p14:sldId id="410"/>
            <p14:sldId id="411"/>
            <p14:sldId id="413"/>
            <p14:sldId id="414"/>
            <p14:sldId id="490"/>
            <p14:sldId id="415"/>
            <p14:sldId id="416"/>
            <p14:sldId id="417"/>
            <p14:sldId id="491"/>
            <p14:sldId id="418"/>
            <p14:sldId id="420"/>
            <p14:sldId id="422"/>
            <p14:sldId id="423"/>
            <p14:sldId id="424"/>
            <p14:sldId id="425"/>
            <p14:sldId id="426"/>
            <p14:sldId id="427"/>
            <p14:sldId id="428"/>
            <p14:sldId id="430"/>
            <p14:sldId id="431"/>
            <p14:sldId id="432"/>
            <p14:sldId id="433"/>
            <p14:sldId id="434"/>
            <p14:sldId id="492"/>
            <p14:sldId id="435"/>
            <p14:sldId id="500"/>
            <p14:sldId id="436"/>
            <p14:sldId id="437"/>
            <p14:sldId id="438"/>
            <p14:sldId id="439"/>
            <p14:sldId id="440"/>
            <p14:sldId id="501"/>
            <p14:sldId id="493"/>
            <p14:sldId id="494"/>
            <p14:sldId id="495"/>
            <p14:sldId id="502"/>
            <p14:sldId id="503"/>
            <p14:sldId id="498"/>
            <p14:sldId id="499"/>
            <p14:sldId id="50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9" autoAdjust="0"/>
    <p:restoredTop sz="99309" autoAdjust="0"/>
  </p:normalViewPr>
  <p:slideViewPr>
    <p:cSldViewPr>
      <p:cViewPr varScale="1">
        <p:scale>
          <a:sx n="59" d="100"/>
          <a:sy n="59" d="100"/>
        </p:scale>
        <p:origin x="72" y="4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20/4/2016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937866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60028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119007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072668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01726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99677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538147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94148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15219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39810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8793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26856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4112840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370353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978424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01390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43407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73648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10554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498636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9135215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32150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41681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70166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764370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425234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320500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3857840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77576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231010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350647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162081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55043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161550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54032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6341121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399779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659523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3292057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1123218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983951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2287559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8876511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12882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444250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41596002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0404409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18940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30436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55865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62438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59547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Σχολική</a:t>
            </a:r>
            <a:r>
              <a:rPr lang="el-GR" sz="1000" baseline="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 Νοσηλευτική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Σχολική</a:t>
            </a:r>
            <a:r>
              <a:rPr lang="el-GR" sz="1000" baseline="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 Νοσηλευτική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Σχολική</a:t>
            </a:r>
            <a:r>
              <a:rPr lang="el-GR" sz="1000" baseline="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 Νοσηλευτική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Σχολική</a:t>
            </a:r>
            <a:r>
              <a:rPr lang="el-GR" sz="1000" baseline="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 Νοσηλευτική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Σχολική</a:t>
            </a:r>
            <a:r>
              <a:rPr lang="el-GR" sz="1000" baseline="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 Νοσηλευτική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Σχολική</a:t>
            </a:r>
            <a:r>
              <a:rPr lang="el-GR" sz="1000" baseline="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 Νοσηλευτική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Σχολική</a:t>
            </a:r>
            <a:r>
              <a:rPr lang="el-GR" sz="1000" baseline="0" dirty="0" smtClean="0">
                <a:solidFill>
                  <a:srgbClr val="5075BC"/>
                </a:solidFill>
                <a:ea typeface="ＭＳ Ｐゴシック" pitchFamily="34" charset="-128"/>
                <a:cs typeface="+mn-cs"/>
              </a:rPr>
              <a:t> Νοσηλευτική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NURS169/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NURS1/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00808"/>
            <a:ext cx="7772400" cy="1470025"/>
          </a:xfrm>
        </p:spPr>
        <p:txBody>
          <a:bodyPr/>
          <a:lstStyle/>
          <a:p>
            <a:r>
              <a:rPr lang="el-GR" dirty="0" smtClean="0">
                <a:solidFill>
                  <a:srgbClr val="5075BC"/>
                </a:solidFill>
              </a:rPr>
              <a:t>ΚΟΙΝΟΤΙΚΗ ΝΟΣΗΛΕΥΤΙΚΗ Ι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2"/>
            <a:ext cx="7776864" cy="2564457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6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Σχολική Νοσηλευτική</a:t>
            </a:r>
          </a:p>
          <a:p>
            <a:r>
              <a:rPr lang="el-GR" sz="2000" dirty="0" smtClean="0"/>
              <a:t> </a:t>
            </a:r>
            <a:endParaRPr lang="en-US" sz="2800" dirty="0" smtClean="0"/>
          </a:p>
          <a:p>
            <a:endParaRPr lang="el-GR" sz="200" dirty="0" smtClean="0"/>
          </a:p>
          <a:p>
            <a:r>
              <a:rPr lang="el-GR" sz="2800" dirty="0" smtClean="0"/>
              <a:t>Αθηνά  Καλοκαιρινού </a:t>
            </a:r>
            <a:r>
              <a:rPr lang="el-GR" sz="2800" dirty="0"/>
              <a:t>– Αναγνωστοπούλου</a:t>
            </a:r>
          </a:p>
          <a:p>
            <a:r>
              <a:rPr lang="el-GR" sz="2800" dirty="0"/>
              <a:t>Καθηγήτρια  </a:t>
            </a:r>
          </a:p>
          <a:p>
            <a:r>
              <a:rPr lang="el-GR" sz="2800" dirty="0"/>
              <a:t>Τμήμα  </a:t>
            </a:r>
            <a:r>
              <a:rPr lang="el-GR" sz="2800" dirty="0" smtClean="0"/>
              <a:t>Νοσηλευτικής</a:t>
            </a:r>
            <a:r>
              <a:rPr lang="en-US" sz="2800" dirty="0" smtClean="0"/>
              <a:t> </a:t>
            </a:r>
            <a:endParaRPr lang="el-GR" sz="2800" dirty="0" smtClean="0"/>
          </a:p>
          <a:p>
            <a:r>
              <a:rPr lang="el-GR" sz="2400" dirty="0" smtClean="0"/>
              <a:t>Τομέας Δημόσιας Υγείας</a:t>
            </a:r>
          </a:p>
          <a:p>
            <a:r>
              <a:rPr lang="el-GR" sz="2400" dirty="0" smtClean="0"/>
              <a:t> Εργαστήριο Κοινοτικής Νοσηλευτικής</a:t>
            </a:r>
            <a:endParaRPr lang="el-GR" sz="2400" dirty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184258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323528" y="274638"/>
            <a:ext cx="8568952" cy="1143000"/>
          </a:xfrm>
        </p:spPr>
        <p:txBody>
          <a:bodyPr>
            <a:noAutofit/>
          </a:bodyPr>
          <a:lstStyle/>
          <a:p>
            <a:r>
              <a:rPr lang="el-GR" dirty="0" smtClean="0"/>
              <a:t>Οι Σχολικοί Νοσηλευτές</a:t>
            </a:r>
            <a:r>
              <a:rPr lang="en-US" dirty="0" smtClean="0"/>
              <a:t> </a:t>
            </a:r>
            <a:r>
              <a:rPr lang="el-GR" dirty="0" smtClean="0"/>
              <a:t>Εργάζονται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el-GR" dirty="0" smtClean="0"/>
              <a:t>Πρωτοβάθμια εκπαίδευση</a:t>
            </a:r>
          </a:p>
          <a:p>
            <a:pPr lvl="1">
              <a:lnSpc>
                <a:spcPct val="90000"/>
              </a:lnSpc>
              <a:buClr>
                <a:schemeClr val="tx1"/>
              </a:buClr>
              <a:defRPr/>
            </a:pPr>
            <a:r>
              <a:rPr lang="el-GR" dirty="0" smtClean="0"/>
              <a:t>Ιδιωτικά</a:t>
            </a:r>
            <a:r>
              <a:rPr lang="en-US" dirty="0" smtClean="0"/>
              <a:t> </a:t>
            </a:r>
            <a:r>
              <a:rPr lang="el-GR" dirty="0" smtClean="0"/>
              <a:t>Σχολεία</a:t>
            </a:r>
            <a:br>
              <a:rPr lang="el-GR" dirty="0" smtClean="0"/>
            </a:br>
            <a:endParaRPr lang="el-GR" dirty="0" smtClean="0"/>
          </a:p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el-GR" dirty="0"/>
              <a:t>Δευτεροβάθμια Εκπαίδευση</a:t>
            </a:r>
          </a:p>
          <a:p>
            <a:pPr lvl="1">
              <a:lnSpc>
                <a:spcPct val="90000"/>
              </a:lnSpc>
              <a:buClr>
                <a:schemeClr val="tx1"/>
              </a:buClr>
              <a:defRPr/>
            </a:pPr>
            <a:r>
              <a:rPr lang="el-GR" dirty="0"/>
              <a:t>Τ.Ε.Ε. δημόσια και </a:t>
            </a:r>
            <a:r>
              <a:rPr lang="el-GR" dirty="0" smtClean="0"/>
              <a:t>ιδιωτικά</a:t>
            </a:r>
            <a:br>
              <a:rPr lang="el-GR" dirty="0" smtClean="0"/>
            </a:br>
            <a:endParaRPr lang="el-GR" dirty="0"/>
          </a:p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el-GR" dirty="0"/>
              <a:t>Μονάδες Ειδικής Αγωγής</a:t>
            </a:r>
          </a:p>
          <a:p>
            <a:pPr lvl="1">
              <a:lnSpc>
                <a:spcPct val="90000"/>
              </a:lnSpc>
              <a:buClr>
                <a:schemeClr val="tx1"/>
              </a:buClr>
              <a:defRPr/>
            </a:pPr>
            <a:r>
              <a:rPr lang="el-GR" dirty="0"/>
              <a:t>Ειδικά </a:t>
            </a:r>
            <a:r>
              <a:rPr lang="el-GR" dirty="0" err="1"/>
              <a:t>Δημ</a:t>
            </a:r>
            <a:r>
              <a:rPr lang="el-GR" dirty="0"/>
              <a:t>. Σχολεία, Ειδικά Γυμνάσια και Λύκεια,</a:t>
            </a:r>
          </a:p>
          <a:p>
            <a:pPr lvl="1">
              <a:lnSpc>
                <a:spcPct val="90000"/>
              </a:lnSpc>
              <a:buClr>
                <a:schemeClr val="tx1"/>
              </a:buClr>
              <a:defRPr/>
            </a:pPr>
            <a:r>
              <a:rPr lang="el-GR" dirty="0"/>
              <a:t>Τ.Ε.Ε. Ειδικής</a:t>
            </a:r>
            <a:r>
              <a:rPr lang="en-US" dirty="0"/>
              <a:t> </a:t>
            </a:r>
            <a:r>
              <a:rPr lang="el-GR" dirty="0"/>
              <a:t>Αγωγής και </a:t>
            </a:r>
            <a:r>
              <a:rPr lang="el-GR" dirty="0" smtClean="0"/>
              <a:t>Ε.Ε.Ε.Κ.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051969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Σχετική Νομοθεσία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438177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600"/>
              </a:spcBef>
              <a:defRPr/>
            </a:pPr>
            <a:r>
              <a:rPr lang="el-GR" sz="2800" dirty="0" smtClean="0"/>
              <a:t>Νόμος </a:t>
            </a:r>
            <a:r>
              <a:rPr lang="el-GR" sz="2800" dirty="0"/>
              <a:t>2817</a:t>
            </a:r>
            <a:r>
              <a:rPr lang="en-US" sz="2800" dirty="0"/>
              <a:t>/</a:t>
            </a:r>
            <a:r>
              <a:rPr lang="el-GR" sz="2800" dirty="0"/>
              <a:t> </a:t>
            </a:r>
            <a:r>
              <a:rPr lang="el-GR" sz="2800" dirty="0" smtClean="0"/>
              <a:t>14-3-2000, </a:t>
            </a:r>
            <a:r>
              <a:rPr lang="el-GR" sz="2800" b="1" dirty="0" smtClean="0"/>
              <a:t>Άρθρο 3</a:t>
            </a:r>
            <a:r>
              <a:rPr lang="el-GR" sz="2800" dirty="0" smtClean="0"/>
              <a:t>: </a:t>
            </a:r>
          </a:p>
          <a:p>
            <a:pPr marL="400050" lvl="1" indent="0">
              <a:lnSpc>
                <a:spcPct val="80000"/>
              </a:lnSpc>
              <a:buNone/>
              <a:defRPr/>
            </a:pPr>
            <a:r>
              <a:rPr lang="el-GR" sz="2400" b="1" dirty="0" smtClean="0"/>
              <a:t>Σχολικοί Νοσηλευτές </a:t>
            </a:r>
            <a:r>
              <a:rPr lang="el-GR" sz="2200" dirty="0" smtClean="0"/>
              <a:t>είναι αυτοί που ασκούν έργο υγιεινής  και φροντίδας υγείας των παιδιών που φοιτούν στις μονάδες Ειδικής Αγωγής.</a:t>
            </a:r>
            <a:endParaRPr lang="en-US" sz="2200" dirty="0" smtClean="0"/>
          </a:p>
          <a:p>
            <a:pPr>
              <a:lnSpc>
                <a:spcPct val="80000"/>
              </a:lnSpc>
              <a:defRPr/>
            </a:pPr>
            <a:r>
              <a:rPr lang="el-GR" sz="2800" dirty="0" smtClean="0"/>
              <a:t>Νόμος </a:t>
            </a:r>
            <a:r>
              <a:rPr lang="el-GR" sz="2800" dirty="0"/>
              <a:t>2817</a:t>
            </a:r>
            <a:r>
              <a:rPr lang="en-US" sz="2800" dirty="0"/>
              <a:t>/</a:t>
            </a:r>
            <a:r>
              <a:rPr lang="el-GR" sz="2800" dirty="0"/>
              <a:t> 14-3-2000, </a:t>
            </a:r>
            <a:r>
              <a:rPr lang="el-GR" sz="2800" b="1" dirty="0"/>
              <a:t>Άρθρο 1</a:t>
            </a:r>
            <a:r>
              <a:rPr lang="el-GR" sz="2800" dirty="0"/>
              <a:t>: </a:t>
            </a:r>
            <a:endParaRPr lang="el-GR" sz="2800" dirty="0" smtClean="0"/>
          </a:p>
          <a:p>
            <a:pPr marL="400050" lvl="1" indent="0">
              <a:lnSpc>
                <a:spcPct val="80000"/>
              </a:lnSpc>
              <a:buNone/>
              <a:defRPr/>
            </a:pPr>
            <a:r>
              <a:rPr lang="el-GR" sz="2200" dirty="0" smtClean="0"/>
              <a:t>Στα </a:t>
            </a:r>
            <a:r>
              <a:rPr lang="el-GR" sz="2200" dirty="0"/>
              <a:t>άτομα με ειδικές εκπαιδευτικές </a:t>
            </a:r>
            <a:r>
              <a:rPr lang="el-GR" sz="2200" dirty="0" smtClean="0"/>
              <a:t>ανάγκες περιλαμβάνονται </a:t>
            </a:r>
            <a:r>
              <a:rPr lang="el-GR" sz="2200" dirty="0"/>
              <a:t>όσα έχουν</a:t>
            </a:r>
            <a:r>
              <a:rPr lang="el-GR" sz="2200" dirty="0" smtClean="0"/>
              <a:t>:</a:t>
            </a:r>
          </a:p>
          <a:p>
            <a:pPr marL="914400" lvl="2" indent="0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el-GR" sz="2200" dirty="0" smtClean="0"/>
              <a:t>α) νοητική </a:t>
            </a:r>
            <a:r>
              <a:rPr lang="el-GR" sz="2200" dirty="0"/>
              <a:t>ανεπάρκεια ή </a:t>
            </a:r>
            <a:r>
              <a:rPr lang="el-GR" sz="2200" dirty="0" smtClean="0"/>
              <a:t>ανωριμότητα</a:t>
            </a:r>
          </a:p>
          <a:p>
            <a:pPr marL="914400" lvl="2" indent="0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el-GR" sz="2200" dirty="0" smtClean="0"/>
              <a:t>β) σοβαρά </a:t>
            </a:r>
            <a:r>
              <a:rPr lang="el-GR" sz="2200" dirty="0"/>
              <a:t>προβλήματα όρασης και </a:t>
            </a:r>
            <a:r>
              <a:rPr lang="el-GR" sz="2200" dirty="0" smtClean="0"/>
              <a:t>ακοής</a:t>
            </a:r>
          </a:p>
          <a:p>
            <a:pPr marL="914400" lvl="2" indent="0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el-GR" sz="2200" dirty="0" smtClean="0"/>
              <a:t>γ) σοβαρά </a:t>
            </a:r>
            <a:r>
              <a:rPr lang="el-GR" sz="2200" dirty="0"/>
              <a:t>νευρολογικά ή ορθοπεδικά ελαττώματα ή </a:t>
            </a:r>
            <a:endParaRPr lang="el-GR" sz="2200" dirty="0" smtClean="0"/>
          </a:p>
          <a:p>
            <a:pPr marL="914400" lvl="2" indent="0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el-GR" sz="2200" dirty="0" smtClean="0"/>
              <a:t>προβλήματα υγείας</a:t>
            </a:r>
          </a:p>
          <a:p>
            <a:pPr marL="914400" lvl="2" indent="0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el-GR" sz="2200" dirty="0"/>
              <a:t>δ) προβλήματα λόγου και </a:t>
            </a:r>
            <a:r>
              <a:rPr lang="el-GR" sz="2200" dirty="0" smtClean="0"/>
              <a:t>ομιλίας</a:t>
            </a:r>
          </a:p>
          <a:p>
            <a:pPr marL="914400" lvl="2" indent="0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el-GR" sz="2200" dirty="0"/>
              <a:t>ε) ειδικές δυσκολίες στη </a:t>
            </a:r>
            <a:r>
              <a:rPr lang="el-GR" sz="2200" dirty="0" smtClean="0"/>
              <a:t>μάθηση</a:t>
            </a:r>
          </a:p>
          <a:p>
            <a:pPr marL="914400" lvl="2" indent="0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el-GR" sz="2200" dirty="0" err="1" smtClean="0"/>
              <a:t>στ</a:t>
            </a:r>
            <a:r>
              <a:rPr lang="el-GR" sz="2200" dirty="0" smtClean="0"/>
              <a:t>) σύνθετες </a:t>
            </a:r>
            <a:r>
              <a:rPr lang="el-GR" sz="2200" dirty="0"/>
              <a:t>γνωστικές, συναισθηματικές και κοινωνικές δυσκολίες, ή όσα παρουσιάζουν αυτισμό και άλλες διαταραχές ανάπτυξης</a:t>
            </a:r>
            <a:r>
              <a:rPr lang="el-GR" sz="2200" dirty="0" smtClean="0"/>
              <a:t>.</a:t>
            </a: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345449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Σχολικός Νοσηλευτής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438177"/>
            <a:ext cx="822960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endParaRPr lang="el-GR" sz="2800" dirty="0" smtClean="0"/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l-GR" sz="2800" dirty="0" smtClean="0"/>
              <a:t>Ο </a:t>
            </a:r>
            <a:r>
              <a:rPr lang="el-GR" sz="2800" dirty="0"/>
              <a:t>Σχολικός Νοσηλευτής κατά περίπτωση είναι ο μοναδικός επαγγελματίας υγείας που έρχεται σε επαφή με το άρρωστο παιδί στο Σχολείο και συχνά ο μοναδικός επαγγελματίας υγείας στην εκπαιδευτική κοινότητα</a:t>
            </a:r>
            <a:r>
              <a:rPr lang="el-GR" sz="2800" dirty="0" smtClean="0"/>
              <a:t>.</a:t>
            </a:r>
          </a:p>
          <a:p>
            <a:pPr marL="0" indent="0" algn="ctr">
              <a:lnSpc>
                <a:spcPct val="80000"/>
              </a:lnSpc>
              <a:buNone/>
              <a:defRPr/>
            </a:pPr>
            <a:endParaRPr lang="el-GR" sz="2800" dirty="0" smtClean="0"/>
          </a:p>
          <a:p>
            <a:pPr marL="0" indent="0" algn="ctr">
              <a:lnSpc>
                <a:spcPct val="80000"/>
              </a:lnSpc>
              <a:buNone/>
              <a:defRPr/>
            </a:pPr>
            <a:r>
              <a:rPr lang="el-GR" sz="2800" i="1" dirty="0" smtClean="0"/>
              <a:t>«</a:t>
            </a:r>
            <a:r>
              <a:rPr lang="el-GR" sz="2800" i="1" dirty="0"/>
              <a:t>Οι Νοσηλευτές σήμερα </a:t>
            </a:r>
            <a:r>
              <a:rPr lang="el-GR" sz="2800" i="1" dirty="0" smtClean="0"/>
              <a:t>χορηγούν περισσότερα </a:t>
            </a:r>
            <a:r>
              <a:rPr lang="el-GR" sz="2800" i="1" dirty="0"/>
              <a:t>φάρμακα από </a:t>
            </a:r>
            <a:r>
              <a:rPr lang="el-GR" sz="2800" i="1" dirty="0" smtClean="0"/>
              <a:t>ποτέ» </a:t>
            </a:r>
            <a:r>
              <a:rPr lang="el-GR" sz="2800" dirty="0"/>
              <a:t/>
            </a:r>
            <a:br>
              <a:rPr lang="el-GR" sz="2800" dirty="0"/>
            </a:br>
            <a:r>
              <a:rPr lang="en-US" sz="2400" dirty="0"/>
              <a:t>Gerri </a:t>
            </a:r>
            <a:r>
              <a:rPr lang="en-US" sz="2400" dirty="0" smtClean="0"/>
              <a:t>Harvey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2682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Συνήθη </a:t>
            </a:r>
            <a:r>
              <a:rPr lang="el-GR" dirty="0" smtClean="0"/>
              <a:t>Π</a:t>
            </a:r>
            <a:r>
              <a:rPr lang="en-US" dirty="0" smtClean="0"/>
              <a:t>ροβλήματα </a:t>
            </a:r>
            <a:r>
              <a:rPr lang="el-GR" dirty="0" smtClean="0"/>
              <a:t>Υ</a:t>
            </a:r>
            <a:r>
              <a:rPr lang="en-US" dirty="0" smtClean="0"/>
              <a:t>γείας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438177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Aft>
                <a:spcPts val="1200"/>
              </a:spcAft>
              <a:defRPr/>
            </a:pPr>
            <a:r>
              <a:rPr lang="en-US" sz="3400" b="1" dirty="0" smtClean="0"/>
              <a:t>Πα</a:t>
            </a:r>
            <a:r>
              <a:rPr lang="en-US" sz="3400" b="1" dirty="0" err="1" smtClean="0"/>
              <a:t>ιδιά</a:t>
            </a:r>
            <a:r>
              <a:rPr lang="en-US" sz="3400" dirty="0"/>
              <a:t/>
            </a:r>
            <a:br>
              <a:rPr lang="en-US" sz="3400" dirty="0"/>
            </a:br>
            <a:r>
              <a:rPr lang="en-US" sz="3400" dirty="0" smtClean="0"/>
              <a:t>α</a:t>
            </a:r>
            <a:r>
              <a:rPr lang="en-US" sz="3400" dirty="0" err="1" smtClean="0"/>
              <a:t>τυχήμ</a:t>
            </a:r>
            <a:r>
              <a:rPr lang="en-US" sz="3400" dirty="0" smtClean="0"/>
              <a:t>ατα</a:t>
            </a:r>
            <a:r>
              <a:rPr lang="en-US" sz="3400" dirty="0"/>
              <a:t>, λευχαιμίες, γρίπη</a:t>
            </a:r>
            <a:r>
              <a:rPr lang="en-US" sz="3400" dirty="0" smtClean="0"/>
              <a:t>,</a:t>
            </a:r>
            <a:r>
              <a:rPr lang="el-GR" sz="3400" dirty="0" smtClean="0"/>
              <a:t> π</a:t>
            </a:r>
            <a:r>
              <a:rPr lang="en-US" sz="3400" dirty="0" err="1" smtClean="0"/>
              <a:t>νευμονί</a:t>
            </a:r>
            <a:r>
              <a:rPr lang="en-US" sz="3400" dirty="0" smtClean="0"/>
              <a:t>α</a:t>
            </a:r>
            <a:r>
              <a:rPr lang="en-US" sz="3400" dirty="0"/>
              <a:t>, άσθμα, υποθρεψία, λοιμώξεις ανώτερου αναπνευστικού</a:t>
            </a:r>
            <a:r>
              <a:rPr lang="en-US" sz="3400" dirty="0" smtClean="0"/>
              <a:t>,</a:t>
            </a:r>
            <a:r>
              <a:rPr lang="el-GR" sz="3400" dirty="0" smtClean="0"/>
              <a:t> </a:t>
            </a:r>
            <a:r>
              <a:rPr lang="en-US" sz="3400" dirty="0" err="1" smtClean="0"/>
              <a:t>χρόνι</a:t>
            </a:r>
            <a:r>
              <a:rPr lang="en-US" sz="3400" dirty="0" smtClean="0"/>
              <a:t>α βρογχίτιδα,</a:t>
            </a:r>
            <a:r>
              <a:rPr lang="el-GR" sz="3400" dirty="0" smtClean="0"/>
              <a:t> </a:t>
            </a:r>
            <a:r>
              <a:rPr lang="en-US" sz="3400" dirty="0" err="1" smtClean="0"/>
              <a:t>οδοντι</a:t>
            </a:r>
            <a:r>
              <a:rPr lang="en-US" sz="3400" dirty="0" smtClean="0"/>
              <a:t>ατρικά προβλήματα</a:t>
            </a:r>
            <a:endParaRPr lang="el-GR" sz="3400" dirty="0" smtClean="0"/>
          </a:p>
          <a:p>
            <a:pPr>
              <a:lnSpc>
                <a:spcPct val="80000"/>
              </a:lnSpc>
              <a:spcBef>
                <a:spcPts val="0"/>
              </a:spcBef>
              <a:defRPr/>
            </a:pPr>
            <a:endParaRPr lang="el-GR" sz="3400" dirty="0" smtClean="0"/>
          </a:p>
          <a:p>
            <a:pPr>
              <a:lnSpc>
                <a:spcPct val="80000"/>
              </a:lnSpc>
              <a:spcAft>
                <a:spcPts val="1200"/>
              </a:spcAft>
              <a:defRPr/>
            </a:pPr>
            <a:r>
              <a:rPr lang="en-US" sz="3400" b="1" dirty="0" err="1" smtClean="0"/>
              <a:t>Έφη</a:t>
            </a:r>
            <a:r>
              <a:rPr lang="en-US" sz="3400" b="1" dirty="0" smtClean="0"/>
              <a:t>βοι</a:t>
            </a:r>
            <a:r>
              <a:rPr lang="en-US" sz="3400" dirty="0"/>
              <a:t/>
            </a:r>
            <a:br>
              <a:rPr lang="en-US" sz="3400" dirty="0"/>
            </a:br>
            <a:r>
              <a:rPr lang="en-US" sz="3400" dirty="0" smtClean="0"/>
              <a:t>εγκυμοσύνη</a:t>
            </a:r>
            <a:r>
              <a:rPr lang="en-US" sz="3400" dirty="0"/>
              <a:t>,  κακοποίηση, χρήση αλκοόλ  και ναρκωτικών ουσιών, αφροδίσια νοσήματα, ατυχήματα</a:t>
            </a:r>
          </a:p>
          <a:p>
            <a:pPr lvl="2">
              <a:lnSpc>
                <a:spcPct val="80000"/>
              </a:lnSpc>
              <a:spcBef>
                <a:spcPts val="0"/>
              </a:spcBef>
              <a:defRPr/>
            </a:pPr>
            <a:endParaRPr lang="el-GR" sz="3400" dirty="0"/>
          </a:p>
        </p:txBody>
      </p:sp>
    </p:spTree>
    <p:extLst>
      <p:ext uri="{BB962C8B-B14F-4D97-AF65-F5344CB8AC3E}">
        <p14:creationId xmlns:p14="http://schemas.microsoft.com/office/powerpoint/2010/main" val="3567084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Σχολική Νοσηλευτική Αναγκαία </a:t>
            </a:r>
            <a:r>
              <a:rPr lang="el-GR" dirty="0"/>
              <a:t>διότι</a:t>
            </a:r>
            <a:r>
              <a:rPr lang="el-GR" dirty="0" smtClean="0"/>
              <a:t>: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el-GR" sz="2800" dirty="0" smtClean="0"/>
              <a:t>Το </a:t>
            </a:r>
            <a:r>
              <a:rPr lang="el-GR" sz="2800" dirty="0"/>
              <a:t>σχολικό περιβάλλον μπορεί να εκθέσει  τους μαθητές σε κινδύνους</a:t>
            </a:r>
            <a:r>
              <a:rPr lang="en-US" sz="2800" dirty="0"/>
              <a:t>.</a:t>
            </a:r>
            <a:endParaRPr lang="el-GR" sz="2800" dirty="0"/>
          </a:p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el-GR" sz="2800" dirty="0"/>
              <a:t>Τα παιδιά χρειάζεται να είναι υγιή για να είναι ικανά να μορφωθούν</a:t>
            </a:r>
            <a:r>
              <a:rPr lang="en-US" sz="2800" dirty="0"/>
              <a:t>.</a:t>
            </a:r>
            <a:endParaRPr lang="el-GR" sz="2800" dirty="0"/>
          </a:p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el-GR" sz="2800" dirty="0"/>
              <a:t>Η διατήρηση της υγείας των παιδιών σήμερα σημαίνει υγιής ενήλικες στο μέλλον ικανούς να οδηγήσουν την κοινωνία σε ευημερία</a:t>
            </a:r>
            <a:r>
              <a:rPr lang="en-US" sz="2800" dirty="0"/>
              <a:t>.</a:t>
            </a:r>
            <a:endParaRPr lang="el-GR" sz="2800" dirty="0"/>
          </a:p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el-GR" sz="2800" dirty="0"/>
              <a:t>Υπάρχει πάντα η ανάγκη για προστασία και ενίσχυση ολόκληρης της κοινότητας</a:t>
            </a:r>
            <a:r>
              <a:rPr lang="en-US" sz="2800" dirty="0"/>
              <a:t>.</a:t>
            </a:r>
            <a:endParaRPr lang="el-GR" sz="2800" dirty="0"/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108504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κειμένου 2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Ευθύνη του:</a:t>
            </a:r>
          </a:p>
        </p:txBody>
      </p:sp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Υπηρεσίες </a:t>
            </a:r>
            <a:r>
              <a:rPr lang="el-GR" dirty="0" smtClean="0"/>
              <a:t>Υγείας</a:t>
            </a:r>
            <a:endParaRPr lang="el-GR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848100" y="1890300"/>
            <a:ext cx="3581400" cy="1295400"/>
          </a:xfrm>
          <a:prstGeom prst="rect">
            <a:avLst/>
          </a:prstGeom>
          <a:noFill/>
          <a:ln w="9525">
            <a:solidFill>
              <a:srgbClr val="5075BC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 b="1" dirty="0">
                <a:latin typeface="Times New Roman" panose="02020603050405020304" pitchFamily="18" charset="0"/>
              </a:rPr>
              <a:t>ΝΟΣΗΛΕΥΤΙΚΟΥ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400" b="1" dirty="0">
                <a:latin typeface="Times New Roman" panose="02020603050405020304" pitchFamily="18" charset="0"/>
              </a:rPr>
              <a:t> ΠΡΟΣΩΠΙΚΟΥ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924300" y="4536396"/>
            <a:ext cx="3505200" cy="1295400"/>
          </a:xfrm>
          <a:prstGeom prst="rect">
            <a:avLst/>
          </a:prstGeom>
          <a:noFill/>
          <a:ln w="9525">
            <a:solidFill>
              <a:srgbClr val="5075BC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spcBef>
                <a:spcPct val="0"/>
              </a:spcBef>
            </a:pPr>
            <a:r>
              <a:rPr lang="el-GR" altLang="el-GR" sz="2400" b="1">
                <a:latin typeface="Times New Roman" panose="02020603050405020304" pitchFamily="18" charset="0"/>
              </a:rPr>
              <a:t>ΔΙΔΑΚΤΙΚΟΥ</a:t>
            </a:r>
          </a:p>
          <a:p>
            <a:pPr algn="ctr">
              <a:spcBef>
                <a:spcPct val="0"/>
              </a:spcBef>
            </a:pPr>
            <a:r>
              <a:rPr lang="el-GR" altLang="el-GR" sz="2400" b="1">
                <a:latin typeface="Times New Roman" panose="02020603050405020304" pitchFamily="18" charset="0"/>
              </a:rPr>
              <a:t>ΠΡΟΣΩΠΙΚΟΥ</a:t>
            </a:r>
          </a:p>
        </p:txBody>
      </p:sp>
      <p:sp>
        <p:nvSpPr>
          <p:cNvPr id="9" name="AutoShape 8"/>
          <p:cNvSpPr>
            <a:spLocks noChangeArrowheads="1"/>
          </p:cNvSpPr>
          <p:nvPr/>
        </p:nvSpPr>
        <p:spPr bwMode="auto">
          <a:xfrm>
            <a:off x="5257800" y="3480048"/>
            <a:ext cx="762000" cy="7620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2160 w 21600"/>
              <a:gd name="T13" fmla="*/ 8640 h 21600"/>
              <a:gd name="T14" fmla="*/ 19440 w 21600"/>
              <a:gd name="T15" fmla="*/ 1296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00" y="0"/>
                </a:moveTo>
                <a:lnTo>
                  <a:pt x="6480" y="4320"/>
                </a:lnTo>
                <a:lnTo>
                  <a:pt x="8640" y="4320"/>
                </a:lnTo>
                <a:lnTo>
                  <a:pt x="8640" y="8640"/>
                </a:lnTo>
                <a:lnTo>
                  <a:pt x="4320" y="8640"/>
                </a:lnTo>
                <a:lnTo>
                  <a:pt x="4320" y="6480"/>
                </a:lnTo>
                <a:lnTo>
                  <a:pt x="0" y="10800"/>
                </a:lnTo>
                <a:lnTo>
                  <a:pt x="4320" y="15120"/>
                </a:lnTo>
                <a:lnTo>
                  <a:pt x="4320" y="12960"/>
                </a:lnTo>
                <a:lnTo>
                  <a:pt x="8640" y="12960"/>
                </a:lnTo>
                <a:lnTo>
                  <a:pt x="8640" y="17280"/>
                </a:lnTo>
                <a:lnTo>
                  <a:pt x="6480" y="17280"/>
                </a:lnTo>
                <a:lnTo>
                  <a:pt x="10800" y="21600"/>
                </a:lnTo>
                <a:lnTo>
                  <a:pt x="15120" y="17280"/>
                </a:lnTo>
                <a:lnTo>
                  <a:pt x="12960" y="17280"/>
                </a:lnTo>
                <a:lnTo>
                  <a:pt x="12960" y="12960"/>
                </a:lnTo>
                <a:lnTo>
                  <a:pt x="17280" y="12960"/>
                </a:lnTo>
                <a:lnTo>
                  <a:pt x="17280" y="15120"/>
                </a:lnTo>
                <a:lnTo>
                  <a:pt x="21600" y="10800"/>
                </a:lnTo>
                <a:lnTo>
                  <a:pt x="17280" y="6480"/>
                </a:lnTo>
                <a:lnTo>
                  <a:pt x="17280" y="8640"/>
                </a:lnTo>
                <a:lnTo>
                  <a:pt x="12960" y="8640"/>
                </a:lnTo>
                <a:lnTo>
                  <a:pt x="12960" y="4320"/>
                </a:lnTo>
                <a:lnTo>
                  <a:pt x="15120" y="4320"/>
                </a:lnTo>
                <a:lnTo>
                  <a:pt x="10800" y="0"/>
                </a:lnTo>
                <a:close/>
              </a:path>
            </a:pathLst>
          </a:cu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4123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Υπηρεσίες </a:t>
            </a:r>
            <a:r>
              <a:rPr lang="el-GR" dirty="0" smtClean="0"/>
              <a:t>Υγείας (1/2)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Clr>
                <a:schemeClr val="tx1"/>
              </a:buClr>
              <a:buNone/>
              <a:defRPr/>
            </a:pPr>
            <a:r>
              <a:rPr lang="el-GR" dirty="0" smtClean="0"/>
              <a:t>Διακρίνονται σε: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  <a:defRPr/>
            </a:pPr>
            <a:r>
              <a:rPr lang="el-GR" dirty="0" smtClean="0"/>
              <a:t>Ανίχνευση, διερεύνηση, εκτίμηση της υγείας κάθε παιδιού</a:t>
            </a:r>
            <a:r>
              <a:rPr lang="en-US" dirty="0" smtClean="0"/>
              <a:t>.</a:t>
            </a:r>
            <a:endParaRPr lang="el-GR" dirty="0" smtClean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  <a:defRPr/>
            </a:pPr>
            <a:r>
              <a:rPr lang="el-GR" dirty="0" smtClean="0"/>
              <a:t>Διατήρηση αρχείων με περιστατικά και δεδομένα σε ατομικό και γενικό επίπεδο</a:t>
            </a:r>
            <a:r>
              <a:rPr lang="en-US" dirty="0" smtClean="0"/>
              <a:t>.</a:t>
            </a:r>
            <a:endParaRPr lang="el-GR" dirty="0" smtClean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  <a:defRPr/>
            </a:pPr>
            <a:r>
              <a:rPr lang="el-GR" dirty="0" smtClean="0"/>
              <a:t>Προαγωγή της υγείας και πρόληψη της ασθένειας</a:t>
            </a:r>
            <a:r>
              <a:rPr lang="en-US" dirty="0" smtClean="0"/>
              <a:t>.</a:t>
            </a:r>
            <a:endParaRPr lang="el-GR" dirty="0" smtClean="0"/>
          </a:p>
          <a:p>
            <a:pPr>
              <a:buClr>
                <a:schemeClr val="tx1"/>
              </a:buClr>
              <a:defRPr/>
            </a:pPr>
            <a:endParaRPr lang="el-GR" dirty="0"/>
          </a:p>
          <a:p>
            <a:pPr>
              <a:buClr>
                <a:schemeClr val="tx1"/>
              </a:buClr>
              <a:defRPr/>
            </a:pP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2313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Υπηρεσίες </a:t>
            </a:r>
            <a:r>
              <a:rPr lang="el-GR" dirty="0" smtClean="0"/>
              <a:t>Υγείας (2/2)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  <a:defRPr/>
            </a:pPr>
            <a:r>
              <a:rPr lang="el-GR" dirty="0"/>
              <a:t>Διαχείριση περιστατικών</a:t>
            </a:r>
            <a:r>
              <a:rPr lang="en-US" dirty="0"/>
              <a:t>.</a:t>
            </a:r>
            <a:endParaRPr lang="el-GR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  <a:defRPr/>
            </a:pPr>
            <a:r>
              <a:rPr lang="el-GR" dirty="0"/>
              <a:t>Υπηρεσίες αποκατάστασης ή επανένταξης</a:t>
            </a:r>
            <a:r>
              <a:rPr lang="en-US" dirty="0"/>
              <a:t>.</a:t>
            </a:r>
            <a:endParaRPr lang="el-GR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  <a:defRPr/>
            </a:pPr>
            <a:r>
              <a:rPr lang="el-GR" dirty="0" smtClean="0"/>
              <a:t>Εξειδικευμένες </a:t>
            </a:r>
            <a:r>
              <a:rPr lang="el-GR" dirty="0"/>
              <a:t>νοσηλευτικές διαδικασίες</a:t>
            </a:r>
            <a:r>
              <a:rPr lang="en-US" dirty="0"/>
              <a:t>.</a:t>
            </a:r>
            <a:endParaRPr lang="el-GR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  <a:defRPr/>
            </a:pPr>
            <a:r>
              <a:rPr lang="el-GR" dirty="0"/>
              <a:t>Παροχή Πρώτων Βοηθειών</a:t>
            </a:r>
            <a:r>
              <a:rPr lang="en-US" dirty="0"/>
              <a:t>.</a:t>
            </a:r>
            <a:endParaRPr lang="el-GR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ü"/>
              <a:defRPr/>
            </a:pPr>
            <a:r>
              <a:rPr lang="el-GR" dirty="0"/>
              <a:t>Εκμάθηση στρατηγικών για την ανάπτυξη υγιούς τρόπου </a:t>
            </a:r>
            <a:r>
              <a:rPr lang="el-GR" dirty="0" smtClean="0"/>
              <a:t>διαβίωσης.</a:t>
            </a:r>
            <a:endParaRPr lang="el-GR" dirty="0"/>
          </a:p>
          <a:p>
            <a:pPr>
              <a:buClr>
                <a:schemeClr val="tx1"/>
              </a:buClr>
              <a:defRPr/>
            </a:pPr>
            <a:endParaRPr lang="el-GR" dirty="0"/>
          </a:p>
          <a:p>
            <a:pPr>
              <a:buClr>
                <a:schemeClr val="tx1"/>
              </a:buClr>
              <a:defRPr/>
            </a:pP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4619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School </a:t>
            </a:r>
            <a:r>
              <a:rPr lang="en-US" dirty="0"/>
              <a:t>Based Telehealth </a:t>
            </a:r>
            <a:r>
              <a:rPr lang="en-US" dirty="0" smtClean="0"/>
              <a:t>Clinics</a:t>
            </a:r>
            <a:endParaRPr lang="el-GR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8283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Στόχοι </a:t>
            </a:r>
            <a:r>
              <a:rPr lang="el-GR" dirty="0"/>
              <a:t>της Σχολικής Νοσηλευτικής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l-GR" sz="2800" dirty="0" smtClean="0"/>
              <a:t>Η </a:t>
            </a:r>
            <a:r>
              <a:rPr lang="el-GR" sz="2800" dirty="0"/>
              <a:t>Πρωτογενής Αγωγή Υγείας προάγει την υγεία και προστατεύει τα παιδιά από ασθένειες</a:t>
            </a:r>
            <a:r>
              <a:rPr lang="en-US" sz="2800" dirty="0" smtClean="0"/>
              <a:t>.</a:t>
            </a:r>
            <a:endParaRPr lang="el-GR" sz="2800" dirty="0" smtClean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l-GR" sz="2800" dirty="0" smtClean="0"/>
              <a:t>Η </a:t>
            </a:r>
            <a:r>
              <a:rPr lang="el-GR" sz="2800" dirty="0"/>
              <a:t>Δευτερογενής Αγωγή Υγείας περιλαμβάνει την αντιμετώπιση έκτακτων καταστάσεων και την παραπομπή σε άλλα μέλη της διεπιστημονικής ομάδας ή υπηρεσίες</a:t>
            </a:r>
            <a:r>
              <a:rPr lang="en-US" sz="2800" dirty="0" smtClean="0"/>
              <a:t>.</a:t>
            </a:r>
            <a:endParaRPr lang="el-GR" sz="2800" dirty="0" smtClean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l-GR" sz="2800" dirty="0" smtClean="0"/>
              <a:t>Η </a:t>
            </a:r>
            <a:r>
              <a:rPr lang="el-GR" sz="2800" dirty="0"/>
              <a:t>Τριτογενής Αγωγή Υγείας περιλαμβάνει την αποκατάσταση βοηθώντας τους μαθητές με τις αλλαγές που βιώνουν και τη λήψη αποφάσεων</a:t>
            </a:r>
            <a:r>
              <a:rPr lang="en-US" sz="2800" dirty="0"/>
              <a:t>.</a:t>
            </a:r>
            <a:endParaRPr lang="el-GR" sz="2800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endParaRPr lang="el-GR" sz="2800" dirty="0"/>
          </a:p>
          <a:p>
            <a:pPr>
              <a:buFont typeface="Wingdings" panose="05000000000000000000" pitchFamily="2" charset="2"/>
              <a:buChar char="§"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040589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Σχολική Νοσηλευτική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355600">
              <a:spcBef>
                <a:spcPts val="0"/>
              </a:spcBef>
              <a:buNone/>
              <a:defRPr/>
            </a:pPr>
            <a:r>
              <a:rPr lang="el-GR" sz="3600" dirty="0" smtClean="0"/>
              <a:t>Η </a:t>
            </a:r>
            <a:r>
              <a:rPr lang="el-GR" sz="3600" dirty="0"/>
              <a:t>Σχολική Νοσηλευτική είναι η εξειδικευμένη έκφραση της επιστημονικής νοσηλευτικής η οποία προάγει: </a:t>
            </a:r>
            <a:endParaRPr lang="el-GR" sz="3600" dirty="0" smtClean="0"/>
          </a:p>
          <a:p>
            <a:pPr marL="749300" indent="-57150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el-GR" sz="3600" dirty="0" smtClean="0"/>
              <a:t>την υγεία</a:t>
            </a:r>
          </a:p>
          <a:p>
            <a:pPr marL="749300" indent="-57150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el-GR" sz="3600" dirty="0" smtClean="0"/>
              <a:t>την </a:t>
            </a:r>
            <a:r>
              <a:rPr lang="el-GR" sz="3600" dirty="0"/>
              <a:t>ακαδημαϊκή επιτυχία </a:t>
            </a:r>
            <a:r>
              <a:rPr lang="el-GR" sz="3600" dirty="0" smtClean="0"/>
              <a:t>και</a:t>
            </a:r>
          </a:p>
          <a:p>
            <a:pPr marL="749300" indent="-571500"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el-GR" sz="3600" dirty="0" smtClean="0"/>
              <a:t>μακροχρόνια </a:t>
            </a:r>
            <a:r>
              <a:rPr lang="el-GR" sz="3600" dirty="0"/>
              <a:t>την ισορροπημένη ανάπτυξη των μαθητών</a:t>
            </a:r>
            <a:br>
              <a:rPr lang="el-GR" sz="3600" dirty="0"/>
            </a:br>
            <a:endParaRPr lang="el-GR" sz="3600" dirty="0"/>
          </a:p>
          <a:p>
            <a:pPr marL="0" indent="355600">
              <a:spcBef>
                <a:spcPts val="0"/>
              </a:spcBef>
              <a:buNone/>
              <a:defRPr/>
            </a:pPr>
            <a:endParaRPr lang="el-GR" sz="3600" dirty="0"/>
          </a:p>
          <a:p>
            <a:pPr marL="0" lvl="0" indent="0">
              <a:spcBef>
                <a:spcPts val="0"/>
              </a:spcBef>
              <a:buNone/>
              <a:defRPr/>
            </a:pPr>
            <a:endParaRPr lang="el-GR" sz="3600" dirty="0"/>
          </a:p>
          <a:p>
            <a:pPr marL="0" indent="0">
              <a:spcBef>
                <a:spcPts val="0"/>
              </a:spcBef>
              <a:buNone/>
              <a:defRPr/>
            </a:pPr>
            <a:endParaRPr lang="el-GR" altLang="el-GR" sz="3600" dirty="0"/>
          </a:p>
          <a:p>
            <a:pPr marL="0" lvl="0" indent="0">
              <a:spcBef>
                <a:spcPts val="0"/>
              </a:spcBef>
              <a:buNone/>
              <a:defRPr/>
            </a:pPr>
            <a:r>
              <a:rPr lang="el-GR" sz="3600" dirty="0" smtClean="0"/>
              <a:t> </a:t>
            </a:r>
            <a:endParaRPr lang="el-GR" sz="3600" dirty="0"/>
          </a:p>
          <a:p>
            <a:pPr marL="0" indent="355600">
              <a:buNone/>
              <a:defRPr/>
            </a:pPr>
            <a:endParaRPr lang="el-GR" altLang="el-GR" sz="3600" dirty="0"/>
          </a:p>
          <a:p>
            <a:pPr marL="0" indent="355600">
              <a:buNone/>
              <a:defRPr/>
            </a:pPr>
            <a:endParaRPr lang="en-GB" altLang="el-GR" sz="3600" dirty="0"/>
          </a:p>
          <a:p>
            <a:pPr marL="0" indent="355600">
              <a:buNone/>
              <a:defRPr/>
            </a:pPr>
            <a:endParaRPr lang="el-GR" altLang="el-GR" sz="3600" dirty="0"/>
          </a:p>
          <a:p>
            <a:pPr marL="0" indent="0">
              <a:buNone/>
              <a:defRPr/>
            </a:pPr>
            <a:endParaRPr lang="el-GR" altLang="el-GR" sz="3600" dirty="0"/>
          </a:p>
          <a:p>
            <a:endParaRPr lang="el-GR" sz="3600" dirty="0" smtClean="0"/>
          </a:p>
        </p:txBody>
      </p:sp>
    </p:spTree>
    <p:extLst>
      <p:ext uri="{BB962C8B-B14F-4D97-AF65-F5344CB8AC3E}">
        <p14:creationId xmlns:p14="http://schemas.microsoft.com/office/powerpoint/2010/main" val="1529923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Αγωγή και Προαγωγή </a:t>
            </a:r>
            <a:r>
              <a:rPr lang="el-GR" dirty="0" smtClean="0"/>
              <a:t>Υγεία</a:t>
            </a:r>
            <a:r>
              <a:rPr lang="el-GR" dirty="0"/>
              <a:t>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5112568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el-GR" sz="2800" dirty="0" smtClean="0"/>
              <a:t>Περιλαμβάνει τομείς όπως: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el-GR" dirty="0" smtClean="0"/>
              <a:t>Διατροφή</a:t>
            </a:r>
            <a:endParaRPr lang="el-GR" dirty="0"/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el-GR" dirty="0"/>
              <a:t>Ανάπτυξη και Ωρίμανση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el-GR" dirty="0"/>
              <a:t>Ατομική Υγιεινή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el-GR" dirty="0"/>
              <a:t>Έλεγχο Σωματικού Βάρους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el-GR" dirty="0"/>
              <a:t>Άσκηση και Φυσική Κατάσταση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el-GR" dirty="0"/>
              <a:t>Έλεγχος και πρόληψη χρόνιων νοσημάτων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el-GR" dirty="0"/>
              <a:t>Πρόληψη τραυματισμών και προστασία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el-GR" dirty="0"/>
              <a:t>Σεξουαλική Αγωγή</a:t>
            </a:r>
          </a:p>
          <a:p>
            <a:pPr marL="0" indent="0">
              <a:lnSpc>
                <a:spcPct val="90000"/>
              </a:lnSpc>
              <a:buClr>
                <a:schemeClr val="tx1"/>
              </a:buClr>
              <a:buNone/>
              <a:defRPr/>
            </a:pP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460022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Αγωγή και Προαγωγή </a:t>
            </a:r>
            <a:r>
              <a:rPr lang="el-GR" dirty="0" smtClean="0"/>
              <a:t>Υγείας, 2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484784"/>
            <a:ext cx="8229600" cy="4525963"/>
          </a:xfrm>
        </p:spPr>
        <p:txBody>
          <a:bodyPr>
            <a:noAutofit/>
          </a:bodyPr>
          <a:lstStyle/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el-GR" dirty="0"/>
              <a:t>Ψυχική και Πνευματική Υγεία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el-GR" dirty="0" smtClean="0"/>
              <a:t>Έλεγχος </a:t>
            </a:r>
            <a:r>
              <a:rPr lang="en-US" dirty="0"/>
              <a:t>STRESS</a:t>
            </a:r>
            <a:endParaRPr lang="el-GR" dirty="0"/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el-GR" dirty="0"/>
              <a:t>Οικογενειακή Ζωή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el-GR" dirty="0"/>
              <a:t>Διαπροσωπικές Σχέσεις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el-GR" dirty="0"/>
              <a:t>Χρήση και Κατάχρηση Ουσιών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el-GR" dirty="0"/>
              <a:t>Βία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el-GR" dirty="0"/>
              <a:t>Ωρίμανση και Θάνατος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el-GR" dirty="0"/>
              <a:t>Υγεία καταναλωτή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el-GR" dirty="0"/>
              <a:t>Υγεία στην κοινότητα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r>
              <a:rPr lang="el-GR" dirty="0"/>
              <a:t>Υγεία περιβάλλοντος</a:t>
            </a:r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endParaRPr lang="el-GR" dirty="0"/>
          </a:p>
          <a:p>
            <a:pPr lvl="1">
              <a:lnSpc>
                <a:spcPct val="90000"/>
              </a:lnSpc>
              <a:spcBef>
                <a:spcPts val="600"/>
              </a:spcBef>
              <a:buClr>
                <a:schemeClr val="tx1"/>
              </a:buClr>
              <a:defRPr/>
            </a:pPr>
            <a:endParaRPr lang="el-GR" dirty="0"/>
          </a:p>
          <a:p>
            <a:pPr lvl="1">
              <a:spcBef>
                <a:spcPts val="600"/>
              </a:spcBef>
              <a:buClr>
                <a:schemeClr val="tx1"/>
              </a:buClr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65249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Χορήγηση </a:t>
            </a:r>
            <a:r>
              <a:rPr lang="el-GR" dirty="0"/>
              <a:t>Φαρμακευτικής Αγωγής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l-GR" sz="2800" dirty="0" smtClean="0"/>
              <a:t>Τα </a:t>
            </a:r>
            <a:r>
              <a:rPr lang="el-GR" sz="2800" dirty="0"/>
              <a:t>φάρμακα χορηγούνται μόνο κατόπιν </a:t>
            </a:r>
            <a:r>
              <a:rPr lang="en-US" sz="2800" dirty="0"/>
              <a:t> </a:t>
            </a:r>
            <a:r>
              <a:rPr lang="el-GR" sz="2800" dirty="0"/>
              <a:t>γραπτής άδειας των γονιών, ενώ θα πρέπει να υπάρχει και ιατρική </a:t>
            </a:r>
            <a:r>
              <a:rPr lang="el-GR" sz="2800" dirty="0" smtClean="0"/>
              <a:t>συνταγή.</a:t>
            </a:r>
            <a:endParaRPr lang="en-US" sz="2800" dirty="0" smtClean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l-GR" sz="2800" dirty="0" smtClean="0"/>
              <a:t>Καταγράφονται </a:t>
            </a:r>
            <a:r>
              <a:rPr lang="el-GR" sz="2800" dirty="0"/>
              <a:t>απαραίτητα: το όνομα του μαθητή, το σκεύασμα που χορηγείται, η δοσολογία, η ώρα, καθώς επίσης και το όνομα του ατόμου που το </a:t>
            </a:r>
            <a:r>
              <a:rPr lang="el-GR" sz="2800" dirty="0" smtClean="0"/>
              <a:t>χορηγεί.</a:t>
            </a:r>
            <a:endParaRPr lang="en-US" sz="2800" dirty="0" smtClean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r>
              <a:rPr lang="el-GR" sz="2800" dirty="0" smtClean="0"/>
              <a:t>Τα </a:t>
            </a:r>
            <a:r>
              <a:rPr lang="el-GR" sz="2800" dirty="0"/>
              <a:t>φάρμακα φυλάσσονται σε καθαρό και ασφαλές περιβάλλον, κλειδωμένα.</a:t>
            </a:r>
          </a:p>
          <a:p>
            <a:pPr lvl="1"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endParaRPr lang="el-GR" sz="2400" dirty="0"/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endParaRPr lang="el-GR" sz="2400" dirty="0"/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endParaRPr lang="el-GR" sz="2400" dirty="0"/>
          </a:p>
          <a:p>
            <a:pPr>
              <a:lnSpc>
                <a:spcPct val="90000"/>
              </a:lnSpc>
              <a:buClr>
                <a:schemeClr val="tx1"/>
              </a:buClr>
              <a:buFont typeface="Wingdings" panose="05000000000000000000" pitchFamily="2" charset="2"/>
              <a:buChar char="§"/>
              <a:defRPr/>
            </a:pPr>
            <a:endParaRPr lang="el-GR" sz="2400" dirty="0"/>
          </a:p>
          <a:p>
            <a:pPr>
              <a:buFont typeface="Wingdings" panose="05000000000000000000" pitchFamily="2" charset="2"/>
              <a:buChar char="§"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051174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Κοινωνική –</a:t>
            </a:r>
            <a:r>
              <a:rPr lang="en-US" dirty="0" smtClean="0"/>
              <a:t> </a:t>
            </a:r>
            <a:r>
              <a:rPr lang="el-GR" dirty="0" smtClean="0"/>
              <a:t>Πολιτισμική Προσέγγιση </a:t>
            </a:r>
            <a:r>
              <a:rPr lang="el-GR" dirty="0"/>
              <a:t>τ</a:t>
            </a:r>
            <a:r>
              <a:rPr lang="el-GR" dirty="0" smtClean="0"/>
              <a:t>ης Αναπηρίας (1/2)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251520" y="1556792"/>
            <a:ext cx="8784976" cy="504056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el-GR" sz="2400" b="1" dirty="0" smtClean="0"/>
              <a:t>Αρχαία Ελλάδα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 lang="el-GR" sz="2200" dirty="0" smtClean="0"/>
              <a:t>Αναπηρία </a:t>
            </a:r>
            <a:r>
              <a:rPr lang="el-GR" sz="2200" dirty="0"/>
              <a:t>= </a:t>
            </a:r>
            <a:r>
              <a:rPr lang="el-GR" sz="2200" dirty="0" smtClean="0"/>
              <a:t>Αχρηστία	</a:t>
            </a:r>
            <a:r>
              <a:rPr lang="el-GR" sz="2200" dirty="0" smtClean="0">
                <a:sym typeface="Wingdings" panose="05000000000000000000" pitchFamily="2" charset="2"/>
              </a:rPr>
              <a:t>	</a:t>
            </a:r>
            <a:endParaRPr lang="el-GR" sz="2200" dirty="0" smtClean="0"/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 lang="el-GR" sz="2200" dirty="0"/>
              <a:t>Μύθος της σωματικής </a:t>
            </a:r>
            <a:r>
              <a:rPr lang="el-GR" sz="2200" dirty="0" smtClean="0"/>
              <a:t>τελειότητας			</a:t>
            </a:r>
            <a:r>
              <a:rPr lang="el-GR" sz="2200" dirty="0" smtClean="0">
                <a:sym typeface="Wingdings" panose="05000000000000000000" pitchFamily="2" charset="2"/>
              </a:rPr>
              <a:t>Καιάδα</a:t>
            </a:r>
            <a:r>
              <a:rPr lang="el-GR" sz="2400" dirty="0" smtClean="0">
                <a:sym typeface="Wingdings" panose="05000000000000000000" pitchFamily="2" charset="2"/>
              </a:rPr>
              <a:t/>
            </a:r>
            <a:br>
              <a:rPr lang="el-GR" sz="2400" dirty="0" smtClean="0">
                <a:sym typeface="Wingdings" panose="05000000000000000000" pitchFamily="2" charset="2"/>
              </a:rPr>
            </a:br>
            <a:endParaRPr lang="el-GR" sz="2000" dirty="0"/>
          </a:p>
          <a:p>
            <a:pPr>
              <a:spcBef>
                <a:spcPts val="0"/>
              </a:spcBef>
              <a:defRPr/>
            </a:pPr>
            <a:r>
              <a:rPr lang="el-GR" sz="2400" b="1" dirty="0"/>
              <a:t>Εποχή της διάδοσης του </a:t>
            </a:r>
            <a:r>
              <a:rPr lang="el-GR" sz="2400" b="1" dirty="0" smtClean="0"/>
              <a:t>Χριστιανισμού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 lang="el-GR" sz="2200" dirty="0" smtClean="0"/>
              <a:t>Αναπηρία – αρρώστια  = Θεάρεστα που οδηγούν στον εξαγνισμό.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 lang="el-GR" sz="2200" dirty="0" smtClean="0"/>
              <a:t>Η </a:t>
            </a:r>
            <a:r>
              <a:rPr lang="el-GR" sz="2200" dirty="0"/>
              <a:t>αναπηρία είναι ανταμοιβή για τις αμαρτίες των προγόνων.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 lang="el-GR" sz="2200" dirty="0"/>
              <a:t>Ανάπτυξη πρακτικών φιλανθρωπίας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 lang="el-GR" sz="2200" dirty="0"/>
              <a:t>Απομόνωση των αναπήρων σε νοσοκομεία – ειδικά σπίτια φτωχών κι απόρων</a:t>
            </a:r>
            <a:r>
              <a:rPr lang="el-GR" sz="2200" dirty="0" smtClean="0"/>
              <a:t>.</a:t>
            </a:r>
            <a:br>
              <a:rPr lang="el-GR" sz="2200" dirty="0" smtClean="0"/>
            </a:br>
            <a:endParaRPr lang="el-GR" sz="2000" dirty="0" smtClean="0"/>
          </a:p>
          <a:p>
            <a:pPr>
              <a:spcBef>
                <a:spcPts val="0"/>
              </a:spcBef>
              <a:defRPr/>
            </a:pPr>
            <a:r>
              <a:rPr lang="el-GR" sz="2400" b="1" dirty="0"/>
              <a:t>Μεσαίωνας</a:t>
            </a:r>
            <a:endParaRPr lang="el-GR" sz="2200" b="1" dirty="0"/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 lang="el-GR" sz="2200" dirty="0"/>
              <a:t>Αποτελούν μέρος της παγκόσμιας </a:t>
            </a:r>
            <a:r>
              <a:rPr lang="el-GR" sz="2200" dirty="0" smtClean="0"/>
              <a:t>τάξης </a:t>
            </a:r>
            <a:r>
              <a:rPr lang="el-GR" sz="2200" dirty="0"/>
              <a:t>και της θέλησης του Θεού.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 lang="el-GR" sz="2200" dirty="0"/>
              <a:t>Η κοινωνική φροντίδα βασικός τρόπος αντιμετώπισης των αναπήρων.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endParaRPr lang="el-GR" sz="2400" dirty="0"/>
          </a:p>
        </p:txBody>
      </p:sp>
      <p:cxnSp>
        <p:nvCxnSpPr>
          <p:cNvPr id="3" name="Straight Arrow Connector 2"/>
          <p:cNvCxnSpPr/>
          <p:nvPr/>
        </p:nvCxnSpPr>
        <p:spPr>
          <a:xfrm>
            <a:off x="5220072" y="2276872"/>
            <a:ext cx="1224000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3157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Κοινωνική –</a:t>
            </a:r>
            <a:r>
              <a:rPr lang="en-US" dirty="0" smtClean="0"/>
              <a:t> </a:t>
            </a:r>
            <a:r>
              <a:rPr lang="el-GR" dirty="0" smtClean="0"/>
              <a:t>Πολιτισμική Προσέγγιση </a:t>
            </a:r>
            <a:r>
              <a:rPr lang="el-GR" dirty="0"/>
              <a:t>τ</a:t>
            </a:r>
            <a:r>
              <a:rPr lang="el-GR" dirty="0" smtClean="0"/>
              <a:t>ης Αναπηρίας (2/2)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251520" y="1556792"/>
            <a:ext cx="8784976" cy="4525963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defRPr/>
            </a:pPr>
            <a:r>
              <a:rPr lang="el-GR" sz="2400" b="1" dirty="0"/>
              <a:t>18ος αιώνας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 lang="el-GR" sz="2200" dirty="0"/>
              <a:t>Ανάπτυξη πόλεων – </a:t>
            </a:r>
            <a:r>
              <a:rPr lang="el-GR" sz="2200" dirty="0" err="1"/>
              <a:t>Ασυλοποίηση</a:t>
            </a:r>
            <a:r>
              <a:rPr lang="el-GR" sz="2200" dirty="0"/>
              <a:t> των αρρώστων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 lang="el-GR" sz="2200" dirty="0"/>
              <a:t>Ανάπηρος = Υποκείμενο προβλημάτων + Αντικείμενο ιατρικής έρευνας και </a:t>
            </a:r>
            <a:r>
              <a:rPr lang="el-GR" sz="2200" dirty="0" smtClean="0"/>
              <a:t>μελέτης</a:t>
            </a:r>
            <a:br>
              <a:rPr lang="el-GR" sz="2200" dirty="0" smtClean="0"/>
            </a:br>
            <a:endParaRPr lang="el-GR" sz="2200" dirty="0"/>
          </a:p>
          <a:p>
            <a:pPr>
              <a:spcBef>
                <a:spcPts val="0"/>
              </a:spcBef>
              <a:defRPr/>
            </a:pPr>
            <a:r>
              <a:rPr lang="el-GR" sz="2400" b="1" dirty="0" smtClean="0"/>
              <a:t>19ος </a:t>
            </a:r>
            <a:r>
              <a:rPr lang="el-GR" sz="2400" b="1" dirty="0"/>
              <a:t>αιώνας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 lang="el-GR" sz="2200" dirty="0" smtClean="0"/>
              <a:t>Εκπαιδευτικά </a:t>
            </a:r>
            <a:r>
              <a:rPr lang="el-GR" sz="2200" dirty="0"/>
              <a:t>ιδρύματα για τυφλούς και </a:t>
            </a:r>
            <a:r>
              <a:rPr lang="el-GR" sz="2200" dirty="0" smtClean="0"/>
              <a:t>κωφούς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 lang="el-GR" sz="2200" dirty="0" smtClean="0"/>
              <a:t>Ορθοπεδικές </a:t>
            </a:r>
            <a:r>
              <a:rPr lang="el-GR" sz="2200" dirty="0"/>
              <a:t>κλινικές για φυσικές αναπηρίες</a:t>
            </a:r>
            <a:r>
              <a:rPr lang="el-GR" sz="2200" dirty="0" smtClean="0"/>
              <a:t>.</a:t>
            </a:r>
            <a:br>
              <a:rPr lang="el-GR" sz="2200" dirty="0" smtClean="0"/>
            </a:br>
            <a:endParaRPr lang="el-GR" sz="2200" dirty="0"/>
          </a:p>
          <a:p>
            <a:pPr>
              <a:spcBef>
                <a:spcPts val="0"/>
              </a:spcBef>
              <a:defRPr/>
            </a:pPr>
            <a:r>
              <a:rPr lang="el-GR" sz="2400" b="1" dirty="0"/>
              <a:t>20ος αιώνας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 lang="el-GR" sz="2200" dirty="0" smtClean="0"/>
              <a:t>Την </a:t>
            </a:r>
            <a:r>
              <a:rPr lang="el-GR" sz="2200" dirty="0"/>
              <a:t>πιο απάνθρωπη απορριπτική στάση (</a:t>
            </a:r>
            <a:r>
              <a:rPr lang="el-GR" sz="2200" dirty="0" err="1"/>
              <a:t>Γ΄</a:t>
            </a:r>
            <a:r>
              <a:rPr lang="el-GR" sz="2200" dirty="0" err="1" smtClean="0"/>
              <a:t>Ράιχ</a:t>
            </a:r>
            <a:r>
              <a:rPr lang="el-GR" sz="2200" dirty="0" smtClean="0"/>
              <a:t> – ιδεώδες </a:t>
            </a:r>
            <a:r>
              <a:rPr lang="el-GR" sz="2200" dirty="0"/>
              <a:t>της Αρίας </a:t>
            </a:r>
            <a:r>
              <a:rPr lang="el-GR" sz="2200" dirty="0" smtClean="0"/>
              <a:t>φυλής)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 lang="el-GR" sz="2200" dirty="0" smtClean="0"/>
              <a:t>Ανάπτυξη </a:t>
            </a:r>
            <a:r>
              <a:rPr lang="el-GR" sz="2200" dirty="0"/>
              <a:t>ιατρικού μοντέλου για την </a:t>
            </a:r>
            <a:r>
              <a:rPr lang="el-GR" sz="2200" dirty="0" smtClean="0"/>
              <a:t>αναπηρία</a:t>
            </a:r>
          </a:p>
          <a:p>
            <a:pPr marL="457200" lvl="1" indent="0">
              <a:spcBef>
                <a:spcPts val="0"/>
              </a:spcBef>
              <a:buNone/>
              <a:defRPr/>
            </a:pPr>
            <a:r>
              <a:rPr lang="el-GR" sz="2200" dirty="0" smtClean="0"/>
              <a:t>Εξάπλωση </a:t>
            </a:r>
            <a:r>
              <a:rPr lang="el-GR" sz="2200" dirty="0"/>
              <a:t>των Κέντρων </a:t>
            </a:r>
            <a:r>
              <a:rPr lang="el-GR" sz="2200" dirty="0" smtClean="0"/>
              <a:t>Αποκατάστασης]</a:t>
            </a:r>
            <a:endParaRPr lang="el-GR" sz="2200" dirty="0"/>
          </a:p>
        </p:txBody>
      </p:sp>
    </p:spTree>
    <p:extLst>
      <p:ext uri="{BB962C8B-B14F-4D97-AF65-F5344CB8AC3E}">
        <p14:creationId xmlns:p14="http://schemas.microsoft.com/office/powerpoint/2010/main" val="358943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Έννοιες – Εκφράσεις (1/3)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900"/>
              </a:spcBef>
              <a:defRPr/>
            </a:pPr>
            <a:r>
              <a:rPr lang="el-GR" sz="2800" b="1" dirty="0" smtClean="0"/>
              <a:t>Εκφράσεις περιφρόνησης - απομόνωσης</a:t>
            </a:r>
            <a:endParaRPr lang="el-GR" sz="2800" b="1" dirty="0"/>
          </a:p>
          <a:p>
            <a:pPr lvl="1">
              <a:spcBef>
                <a:spcPts val="900"/>
              </a:spcBef>
              <a:defRPr/>
            </a:pPr>
            <a:r>
              <a:rPr lang="el-GR" sz="2400" b="1" dirty="0"/>
              <a:t>Ψυχοπαθής:</a:t>
            </a:r>
            <a:r>
              <a:rPr lang="el-GR" sz="2400" dirty="0"/>
              <a:t> 	</a:t>
            </a:r>
            <a:r>
              <a:rPr lang="el-GR" sz="2000" dirty="0" smtClean="0"/>
              <a:t>Ελληνογενής, </a:t>
            </a:r>
            <a:r>
              <a:rPr lang="el-GR" sz="2000" dirty="0" err="1" smtClean="0"/>
              <a:t>ξεν</a:t>
            </a:r>
            <a:r>
              <a:rPr lang="el-GR" sz="2000" dirty="0"/>
              <a:t>. </a:t>
            </a:r>
            <a:r>
              <a:rPr lang="el-GR" sz="2000" dirty="0" smtClean="0"/>
              <a:t>όρος,&lt; </a:t>
            </a:r>
            <a:r>
              <a:rPr lang="el-GR" sz="2000" dirty="0"/>
              <a:t>γαλλ.</a:t>
            </a:r>
            <a:r>
              <a:rPr lang="en-US" sz="2000" dirty="0"/>
              <a:t> </a:t>
            </a:r>
            <a:r>
              <a:rPr lang="en-US" sz="2000" dirty="0" err="1"/>
              <a:t>Psychopathie</a:t>
            </a:r>
            <a:r>
              <a:rPr lang="en-US" sz="2000" dirty="0" smtClean="0"/>
              <a:t>.</a:t>
            </a:r>
            <a:endParaRPr lang="el-GR" sz="2400" dirty="0" smtClean="0"/>
          </a:p>
          <a:p>
            <a:pPr lvl="1">
              <a:spcBef>
                <a:spcPts val="900"/>
              </a:spcBef>
              <a:defRPr/>
            </a:pPr>
            <a:r>
              <a:rPr lang="el-GR" sz="2400" b="1" dirty="0" smtClean="0"/>
              <a:t>Κουζουλός:</a:t>
            </a:r>
            <a:r>
              <a:rPr lang="el-GR" sz="2400" dirty="0" smtClean="0"/>
              <a:t> 	</a:t>
            </a:r>
            <a:r>
              <a:rPr lang="el-GR" sz="2000" dirty="0" smtClean="0"/>
              <a:t>κυπριακή</a:t>
            </a:r>
            <a:r>
              <a:rPr lang="el-GR" sz="2000" dirty="0"/>
              <a:t>, </a:t>
            </a:r>
            <a:r>
              <a:rPr lang="el-GR" sz="2000" dirty="0" err="1"/>
              <a:t>κούζα</a:t>
            </a:r>
            <a:r>
              <a:rPr lang="el-GR" sz="2000" dirty="0"/>
              <a:t> «στάμνα  χωρίς χέρια  ή με ένα </a:t>
            </a:r>
            <a:r>
              <a:rPr lang="el-GR" sz="2000" dirty="0" smtClean="0"/>
              <a:t>			μόνο </a:t>
            </a:r>
            <a:r>
              <a:rPr lang="el-GR" sz="2000" dirty="0"/>
              <a:t>χερούλι</a:t>
            </a:r>
            <a:r>
              <a:rPr lang="el-GR" sz="2000" dirty="0" smtClean="0"/>
              <a:t>». </a:t>
            </a:r>
            <a:br>
              <a:rPr lang="el-GR" sz="2000" dirty="0" smtClean="0"/>
            </a:br>
            <a:r>
              <a:rPr lang="el-GR" sz="2000" dirty="0" smtClean="0"/>
              <a:t>			</a:t>
            </a:r>
            <a:r>
              <a:rPr lang="el-GR" sz="2000" b="1" dirty="0" smtClean="0"/>
              <a:t>ή</a:t>
            </a:r>
            <a:r>
              <a:rPr lang="el-GR" sz="2000" dirty="0" smtClean="0"/>
              <a:t>  </a:t>
            </a:r>
            <a:r>
              <a:rPr lang="el-GR" sz="2000" dirty="0"/>
              <a:t>ανάμειξη των </a:t>
            </a:r>
            <a:r>
              <a:rPr lang="el-GR" sz="2000" dirty="0" err="1"/>
              <a:t>κουλλός</a:t>
            </a:r>
            <a:r>
              <a:rPr lang="el-GR" sz="2000" dirty="0"/>
              <a:t> </a:t>
            </a:r>
            <a:r>
              <a:rPr lang="el-GR" sz="2000" dirty="0" smtClean="0"/>
              <a:t>και ζαβός </a:t>
            </a:r>
            <a:r>
              <a:rPr lang="el-GR" sz="2000" dirty="0"/>
              <a:t>ή </a:t>
            </a:r>
            <a:r>
              <a:rPr lang="el-GR" sz="2000" dirty="0" smtClean="0"/>
              <a:t>ζουρλός.</a:t>
            </a:r>
          </a:p>
          <a:p>
            <a:pPr lvl="1">
              <a:spcBef>
                <a:spcPts val="900"/>
              </a:spcBef>
              <a:defRPr/>
            </a:pPr>
            <a:r>
              <a:rPr lang="el-GR" sz="2400" b="1" dirty="0" smtClean="0"/>
              <a:t>Τρελός:</a:t>
            </a:r>
            <a:r>
              <a:rPr lang="el-GR" sz="2400" dirty="0" smtClean="0"/>
              <a:t> 		</a:t>
            </a:r>
            <a:r>
              <a:rPr lang="el-GR" sz="2000" dirty="0" smtClean="0"/>
              <a:t>αρχ</a:t>
            </a:r>
            <a:r>
              <a:rPr lang="el-GR" sz="2000" dirty="0"/>
              <a:t>. </a:t>
            </a:r>
            <a:r>
              <a:rPr lang="el-GR" sz="2000" dirty="0" err="1"/>
              <a:t>τρηρός</a:t>
            </a:r>
            <a:r>
              <a:rPr lang="el-GR" sz="2000" dirty="0"/>
              <a:t> «ελαφρός», ελαφρόμυαλος</a:t>
            </a:r>
            <a:r>
              <a:rPr lang="en-US" sz="2000" dirty="0"/>
              <a:t> -</a:t>
            </a:r>
            <a:r>
              <a:rPr lang="el-GR" sz="2000" dirty="0"/>
              <a:t> Ι.Ε. </a:t>
            </a:r>
            <a:r>
              <a:rPr lang="en-US" sz="2000" dirty="0" err="1" smtClean="0"/>
              <a:t>Tres</a:t>
            </a:r>
            <a:r>
              <a:rPr lang="el-GR" sz="2000" dirty="0"/>
              <a:t/>
            </a:r>
            <a:br>
              <a:rPr lang="el-GR" sz="2000" dirty="0"/>
            </a:br>
            <a:r>
              <a:rPr lang="el-GR" sz="2000" dirty="0" smtClean="0"/>
              <a:t>			«τρέμω»</a:t>
            </a:r>
            <a:endParaRPr lang="el-GR" sz="2400" dirty="0" smtClean="0"/>
          </a:p>
          <a:p>
            <a:pPr lvl="1">
              <a:spcBef>
                <a:spcPts val="900"/>
              </a:spcBef>
              <a:defRPr/>
            </a:pPr>
            <a:r>
              <a:rPr lang="el-GR" sz="2400" b="1" dirty="0" smtClean="0"/>
              <a:t>Μουρλός:</a:t>
            </a:r>
            <a:r>
              <a:rPr lang="el-GR" sz="2400" dirty="0" smtClean="0"/>
              <a:t> 	</a:t>
            </a:r>
            <a:r>
              <a:rPr lang="el-GR" sz="2000" dirty="0" smtClean="0"/>
              <a:t>&lt; </a:t>
            </a:r>
            <a:r>
              <a:rPr lang="el-GR" sz="2000" dirty="0" err="1"/>
              <a:t>μωρο</a:t>
            </a:r>
            <a:r>
              <a:rPr lang="el-GR" sz="2000" dirty="0"/>
              <a:t>-λόγος ή μωρός + </a:t>
            </a:r>
            <a:r>
              <a:rPr lang="el-GR" sz="2000" dirty="0" smtClean="0"/>
              <a:t>λωλός</a:t>
            </a:r>
          </a:p>
          <a:p>
            <a:pPr lvl="1">
              <a:spcBef>
                <a:spcPts val="900"/>
              </a:spcBef>
              <a:defRPr/>
            </a:pPr>
            <a:r>
              <a:rPr lang="el-GR" sz="2400" b="1" dirty="0" smtClean="0"/>
              <a:t>Ζουρλός</a:t>
            </a:r>
            <a:r>
              <a:rPr lang="el-GR" sz="2400" b="1" dirty="0"/>
              <a:t>:</a:t>
            </a:r>
            <a:r>
              <a:rPr lang="el-GR" sz="2400" dirty="0"/>
              <a:t> </a:t>
            </a:r>
            <a:r>
              <a:rPr lang="el-GR" sz="2400" dirty="0" smtClean="0"/>
              <a:t>	</a:t>
            </a:r>
            <a:r>
              <a:rPr lang="el-GR" sz="2000" dirty="0" smtClean="0"/>
              <a:t>&lt;(</a:t>
            </a:r>
            <a:r>
              <a:rPr lang="el-GR" sz="2000" dirty="0"/>
              <a:t>σ)</a:t>
            </a:r>
            <a:r>
              <a:rPr lang="el-GR" sz="2000" dirty="0" err="1"/>
              <a:t>βουρλός</a:t>
            </a:r>
            <a:r>
              <a:rPr lang="el-GR" sz="2000" dirty="0"/>
              <a:t> &lt;σβουρίζομαι «γυρνάω </a:t>
            </a:r>
            <a:r>
              <a:rPr lang="el-GR" sz="2000" dirty="0" smtClean="0"/>
              <a:t>σαν σβούρα»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3765582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Έννοιες – Εκφράσεις (2/3)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>
              <a:spcBef>
                <a:spcPts val="900"/>
              </a:spcBef>
              <a:defRPr/>
            </a:pPr>
            <a:r>
              <a:rPr lang="el-GR" sz="2400" b="1" dirty="0" smtClean="0"/>
              <a:t>Λωλός:</a:t>
            </a:r>
            <a:r>
              <a:rPr lang="el-GR" sz="2400" dirty="0" smtClean="0"/>
              <a:t> 	    </a:t>
            </a:r>
            <a:r>
              <a:rPr lang="el-GR" sz="2000" dirty="0" smtClean="0"/>
              <a:t>μτχ</a:t>
            </a:r>
            <a:r>
              <a:rPr lang="el-GR" sz="2000" dirty="0"/>
              <a:t>.</a:t>
            </a:r>
            <a:r>
              <a:rPr lang="en-US" sz="2000" dirty="0"/>
              <a:t>’o</a:t>
            </a:r>
            <a:r>
              <a:rPr lang="el-GR" sz="2000" dirty="0" err="1"/>
              <a:t>λωλώς</a:t>
            </a:r>
            <a:r>
              <a:rPr lang="el-GR" sz="2000" dirty="0"/>
              <a:t>, «</a:t>
            </a:r>
            <a:r>
              <a:rPr lang="el-GR" sz="2000" dirty="0" err="1"/>
              <a:t>απολωλώς,χαμένος</a:t>
            </a:r>
            <a:r>
              <a:rPr lang="el-GR" sz="2000" dirty="0"/>
              <a:t>» του </a:t>
            </a:r>
            <a:r>
              <a:rPr lang="el-GR" sz="2000" dirty="0" err="1"/>
              <a:t>αρ</a:t>
            </a:r>
            <a:r>
              <a:rPr lang="en-US" sz="2000" dirty="0" smtClean="0"/>
              <a:t>x.</a:t>
            </a:r>
            <a:r>
              <a:rPr lang="el-GR" sz="2000" dirty="0" smtClean="0"/>
              <a:t> </a:t>
            </a:r>
            <a:r>
              <a:rPr lang="el-GR" sz="2000" dirty="0" err="1" smtClean="0"/>
              <a:t>όλλυμαι</a:t>
            </a:r>
            <a:endParaRPr lang="el-GR" sz="2000" dirty="0" smtClean="0"/>
          </a:p>
          <a:p>
            <a:pPr lvl="1">
              <a:spcBef>
                <a:spcPts val="900"/>
              </a:spcBef>
              <a:defRPr/>
            </a:pPr>
            <a:r>
              <a:rPr lang="el-GR" sz="2400" b="1" dirty="0" smtClean="0"/>
              <a:t>Παλαβός:</a:t>
            </a:r>
            <a:r>
              <a:rPr lang="el-GR" sz="2400" dirty="0" smtClean="0"/>
              <a:t>  </a:t>
            </a:r>
            <a:r>
              <a:rPr lang="el-GR" sz="2000" dirty="0" err="1" smtClean="0"/>
              <a:t>απολωλώς</a:t>
            </a:r>
            <a:r>
              <a:rPr lang="el-GR" sz="2000" dirty="0" smtClean="0"/>
              <a:t> </a:t>
            </a:r>
            <a:r>
              <a:rPr lang="el-GR" sz="2000" dirty="0"/>
              <a:t>&gt; </a:t>
            </a:r>
            <a:r>
              <a:rPr lang="el-GR" sz="2000" dirty="0" err="1"/>
              <a:t>πολωλώς</a:t>
            </a:r>
            <a:r>
              <a:rPr lang="el-GR" sz="2000" dirty="0"/>
              <a:t> &gt; </a:t>
            </a:r>
            <a:r>
              <a:rPr lang="el-GR" sz="2000" dirty="0" err="1"/>
              <a:t>παλαλός</a:t>
            </a:r>
            <a:r>
              <a:rPr lang="el-GR" sz="2000" dirty="0"/>
              <a:t> &gt; </a:t>
            </a:r>
            <a:r>
              <a:rPr lang="el-GR" sz="2000" dirty="0" smtClean="0"/>
              <a:t>παλαβός. παλάβρα 		     «</a:t>
            </a:r>
            <a:r>
              <a:rPr lang="el-GR" sz="2000" dirty="0"/>
              <a:t>φλυαρία, </a:t>
            </a:r>
            <a:r>
              <a:rPr lang="el-GR" sz="2000" dirty="0" err="1"/>
              <a:t>παλαβωμάρα</a:t>
            </a:r>
            <a:r>
              <a:rPr lang="el-GR" sz="2000" dirty="0"/>
              <a:t>» &gt;</a:t>
            </a:r>
            <a:r>
              <a:rPr lang="el-GR" sz="2000" dirty="0" err="1"/>
              <a:t>παλάβια</a:t>
            </a:r>
            <a:r>
              <a:rPr lang="el-GR" sz="2000" dirty="0"/>
              <a:t> &gt;</a:t>
            </a:r>
            <a:r>
              <a:rPr lang="el-GR" sz="2000" dirty="0" err="1" smtClean="0"/>
              <a:t>παλαβιός</a:t>
            </a:r>
            <a:endParaRPr lang="en-US" sz="2400" dirty="0" smtClean="0"/>
          </a:p>
          <a:p>
            <a:pPr lvl="1">
              <a:spcBef>
                <a:spcPts val="900"/>
              </a:spcBef>
              <a:defRPr/>
            </a:pPr>
            <a:r>
              <a:rPr lang="el-GR" sz="2400" b="1" dirty="0" smtClean="0"/>
              <a:t>Ζαβός</a:t>
            </a:r>
            <a:r>
              <a:rPr lang="el-GR" sz="2400" b="1" dirty="0"/>
              <a:t>:</a:t>
            </a:r>
            <a:r>
              <a:rPr lang="el-GR" sz="2400" dirty="0"/>
              <a:t> </a:t>
            </a:r>
            <a:r>
              <a:rPr lang="el-GR" sz="2400" dirty="0" smtClean="0"/>
              <a:t>	    </a:t>
            </a:r>
            <a:r>
              <a:rPr lang="el-GR" sz="2000" dirty="0" smtClean="0"/>
              <a:t>αρχ</a:t>
            </a:r>
            <a:r>
              <a:rPr lang="el-GR" sz="2000" dirty="0"/>
              <a:t>. </a:t>
            </a:r>
            <a:r>
              <a:rPr lang="el-GR" sz="2000" dirty="0" err="1"/>
              <a:t>Σάβος</a:t>
            </a:r>
            <a:r>
              <a:rPr lang="el-GR" sz="2000" dirty="0"/>
              <a:t> ή </a:t>
            </a:r>
            <a:r>
              <a:rPr lang="el-GR" sz="2000" dirty="0" err="1"/>
              <a:t>Σαβός</a:t>
            </a:r>
            <a:r>
              <a:rPr lang="el-GR" sz="2000" dirty="0"/>
              <a:t> «εκτός εαυτού, </a:t>
            </a:r>
            <a:r>
              <a:rPr lang="el-GR" sz="2000" dirty="0" smtClean="0"/>
              <a:t>τρελός»</a:t>
            </a:r>
            <a:endParaRPr lang="en-US" sz="2000" dirty="0" smtClean="0"/>
          </a:p>
          <a:p>
            <a:pPr lvl="1">
              <a:spcBef>
                <a:spcPts val="900"/>
              </a:spcBef>
              <a:defRPr/>
            </a:pPr>
            <a:r>
              <a:rPr lang="el-GR" sz="2400" b="1" dirty="0" smtClean="0"/>
              <a:t>Σακάτης:</a:t>
            </a:r>
            <a:r>
              <a:rPr lang="el-GR" sz="2400" dirty="0" smtClean="0"/>
              <a:t>   </a:t>
            </a:r>
            <a:r>
              <a:rPr lang="el-GR" sz="2000" dirty="0" smtClean="0"/>
              <a:t>&lt; </a:t>
            </a:r>
            <a:r>
              <a:rPr lang="el-GR" sz="2000" dirty="0"/>
              <a:t>τούρκικη </a:t>
            </a:r>
            <a:r>
              <a:rPr lang="en-US" sz="2000" dirty="0" err="1" smtClean="0"/>
              <a:t>sakat</a:t>
            </a:r>
            <a:endParaRPr lang="en-US" sz="2400" dirty="0" smtClean="0"/>
          </a:p>
          <a:p>
            <a:pPr lvl="1">
              <a:spcBef>
                <a:spcPts val="900"/>
              </a:spcBef>
              <a:defRPr/>
            </a:pPr>
            <a:r>
              <a:rPr lang="el-GR" sz="2400" b="1" dirty="0" err="1" smtClean="0"/>
              <a:t>Κουλλός</a:t>
            </a:r>
            <a:r>
              <a:rPr lang="el-GR" sz="2400" b="1" dirty="0" smtClean="0"/>
              <a:t>:</a:t>
            </a:r>
            <a:r>
              <a:rPr lang="el-GR" sz="2400" dirty="0" smtClean="0"/>
              <a:t>   </a:t>
            </a:r>
            <a:r>
              <a:rPr lang="el-GR" sz="2000" dirty="0" smtClean="0"/>
              <a:t>&lt; </a:t>
            </a:r>
            <a:r>
              <a:rPr lang="el-GR" sz="2000" dirty="0"/>
              <a:t>αρχ. κυλλός ή το ρ. </a:t>
            </a:r>
            <a:r>
              <a:rPr lang="el-GR" sz="2000" dirty="0" err="1"/>
              <a:t>κυλίνδω</a:t>
            </a:r>
            <a:r>
              <a:rPr lang="el-GR" sz="2000" dirty="0"/>
              <a:t> «κυλάω» ή </a:t>
            </a:r>
            <a:r>
              <a:rPr lang="el-GR" sz="2000" dirty="0" smtClean="0"/>
              <a:t>με</a:t>
            </a:r>
            <a:r>
              <a:rPr lang="en-US" sz="2000" dirty="0" smtClean="0"/>
              <a:t> </a:t>
            </a:r>
            <a:r>
              <a:rPr lang="el-GR" sz="2000" dirty="0" smtClean="0"/>
              <a:t>σανσκρ</a:t>
            </a:r>
            <a:r>
              <a:rPr lang="el-GR" sz="2000" dirty="0"/>
              <a:t>. </a:t>
            </a:r>
            <a:r>
              <a:rPr lang="en-US" sz="2000" dirty="0" err="1"/>
              <a:t>Kuni</a:t>
            </a:r>
            <a:r>
              <a:rPr lang="en-US" sz="2000" dirty="0"/>
              <a:t> </a:t>
            </a:r>
            <a:r>
              <a:rPr lang="el-GR" sz="2000" dirty="0" smtClean="0"/>
              <a:t>		     «</a:t>
            </a:r>
            <a:r>
              <a:rPr lang="el-GR" sz="2000" dirty="0"/>
              <a:t>παράλυση </a:t>
            </a:r>
            <a:r>
              <a:rPr lang="el-GR" sz="2000" dirty="0" smtClean="0"/>
              <a:t>του</a:t>
            </a:r>
            <a:r>
              <a:rPr lang="en-US" sz="2000" dirty="0" smtClean="0"/>
              <a:t> </a:t>
            </a:r>
            <a:r>
              <a:rPr lang="el-GR" sz="2000" dirty="0" smtClean="0"/>
              <a:t>βραχίονα»</a:t>
            </a:r>
            <a:endParaRPr lang="en-US" sz="2400" dirty="0" smtClean="0"/>
          </a:p>
          <a:p>
            <a:pPr lvl="1">
              <a:spcBef>
                <a:spcPts val="900"/>
              </a:spcBef>
              <a:defRPr/>
            </a:pPr>
            <a:r>
              <a:rPr lang="el-GR" sz="2400" b="1" dirty="0" smtClean="0"/>
              <a:t>Μογγόλος</a:t>
            </a:r>
            <a:endParaRPr lang="en-US" sz="2400" b="1" dirty="0" smtClean="0"/>
          </a:p>
          <a:p>
            <a:pPr lvl="1">
              <a:spcBef>
                <a:spcPts val="900"/>
              </a:spcBef>
              <a:defRPr/>
            </a:pPr>
            <a:r>
              <a:rPr lang="el-GR" sz="2400" b="1" dirty="0" smtClean="0"/>
              <a:t>Ανήμπορος</a:t>
            </a:r>
            <a:r>
              <a:rPr lang="el-GR" sz="2400" b="1" dirty="0"/>
              <a:t>:</a:t>
            </a:r>
            <a:r>
              <a:rPr lang="el-GR" sz="2400" dirty="0"/>
              <a:t> </a:t>
            </a:r>
            <a:r>
              <a:rPr lang="el-GR" sz="2000" dirty="0"/>
              <a:t>&lt; αν + </a:t>
            </a:r>
            <a:r>
              <a:rPr lang="el-GR" sz="2000" dirty="0" smtClean="0"/>
              <a:t>μπορώ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327304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Έννοιες – Εκφράσεις (</a:t>
            </a:r>
            <a:r>
              <a:rPr lang="en-US" dirty="0" smtClean="0"/>
              <a:t>3</a:t>
            </a:r>
            <a:r>
              <a:rPr lang="el-GR" dirty="0" smtClean="0"/>
              <a:t>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900"/>
              </a:spcBef>
              <a:defRPr/>
            </a:pPr>
            <a:r>
              <a:rPr lang="el-GR" sz="2800" b="1" dirty="0" smtClean="0"/>
              <a:t>Εκφράσεις οίκτου</a:t>
            </a:r>
            <a:br>
              <a:rPr lang="el-GR" sz="2800" b="1" dirty="0" smtClean="0"/>
            </a:br>
            <a:r>
              <a:rPr lang="el-GR" sz="2800" dirty="0" smtClean="0"/>
              <a:t>Φανερώνουν καλή πρόθεση</a:t>
            </a:r>
          </a:p>
          <a:p>
            <a:pPr lvl="1">
              <a:spcBef>
                <a:spcPts val="900"/>
              </a:spcBef>
              <a:defRPr/>
            </a:pPr>
            <a:r>
              <a:rPr lang="el-GR" sz="2400" b="1" dirty="0" smtClean="0"/>
              <a:t>Φτωχός:</a:t>
            </a:r>
            <a:r>
              <a:rPr lang="el-GR" sz="2400" dirty="0"/>
              <a:t>	</a:t>
            </a:r>
            <a:r>
              <a:rPr lang="el-GR" sz="2000" dirty="0" smtClean="0"/>
              <a:t>αρχ</a:t>
            </a:r>
            <a:r>
              <a:rPr lang="el-GR" sz="2000" dirty="0"/>
              <a:t>. πτωχός &lt; </a:t>
            </a:r>
            <a:r>
              <a:rPr lang="el-GR" sz="2000" dirty="0" err="1"/>
              <a:t>πτωκός</a:t>
            </a:r>
            <a:r>
              <a:rPr lang="el-GR" sz="2000" dirty="0"/>
              <a:t> , ρημ. </a:t>
            </a:r>
            <a:r>
              <a:rPr lang="el-GR" sz="2000" dirty="0" err="1"/>
              <a:t>πτήσσω</a:t>
            </a:r>
            <a:r>
              <a:rPr lang="el-GR" sz="2000" dirty="0"/>
              <a:t> «</a:t>
            </a:r>
            <a:r>
              <a:rPr lang="el-GR" sz="2000" dirty="0" smtClean="0"/>
              <a:t>ζαρώνω από 			φόβο»</a:t>
            </a:r>
            <a:endParaRPr lang="el-GR" sz="2400" dirty="0" smtClean="0"/>
          </a:p>
          <a:p>
            <a:pPr lvl="1">
              <a:spcBef>
                <a:spcPts val="900"/>
              </a:spcBef>
              <a:defRPr/>
            </a:pPr>
            <a:r>
              <a:rPr lang="el-GR" sz="2400" b="1" dirty="0" smtClean="0"/>
              <a:t>Κακόμοιρος </a:t>
            </a:r>
            <a:r>
              <a:rPr lang="el-GR" sz="2400" b="1" dirty="0"/>
              <a:t>/</a:t>
            </a:r>
            <a:r>
              <a:rPr lang="el-GR" sz="2400" b="1" dirty="0" smtClean="0"/>
              <a:t>ο</a:t>
            </a:r>
          </a:p>
          <a:p>
            <a:pPr lvl="1">
              <a:spcBef>
                <a:spcPts val="900"/>
              </a:spcBef>
              <a:defRPr/>
            </a:pPr>
            <a:r>
              <a:rPr lang="el-GR" sz="2400" b="1" dirty="0" smtClean="0"/>
              <a:t>Καημένος </a:t>
            </a:r>
            <a:r>
              <a:rPr lang="el-GR" sz="2400" b="1" dirty="0"/>
              <a:t>/ </a:t>
            </a:r>
            <a:r>
              <a:rPr lang="el-GR" sz="2400" b="1" dirty="0" smtClean="0"/>
              <a:t>ο:</a:t>
            </a:r>
            <a:r>
              <a:rPr lang="el-GR" sz="2400" dirty="0" smtClean="0"/>
              <a:t> 	</a:t>
            </a:r>
            <a:r>
              <a:rPr lang="el-GR" sz="2000" dirty="0" smtClean="0"/>
              <a:t>αρχ</a:t>
            </a:r>
            <a:r>
              <a:rPr lang="el-GR" sz="2000" dirty="0"/>
              <a:t>. καίω – ε-(</a:t>
            </a:r>
            <a:r>
              <a:rPr lang="el-GR" sz="2000" dirty="0" err="1"/>
              <a:t>κάη</a:t>
            </a:r>
            <a:r>
              <a:rPr lang="el-GR" sz="2000" dirty="0"/>
              <a:t>)-ν + παρ. επίθ.  -</a:t>
            </a:r>
            <a:r>
              <a:rPr lang="el-GR" sz="2000" dirty="0" err="1"/>
              <a:t>μός</a:t>
            </a:r>
            <a:endParaRPr lang="el-GR" sz="2000" dirty="0"/>
          </a:p>
          <a:p>
            <a:pPr lvl="1">
              <a:spcBef>
                <a:spcPts val="900"/>
              </a:spcBef>
              <a:defRPr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61572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 </a:t>
            </a:r>
            <a:r>
              <a:rPr lang="el-GR" dirty="0"/>
              <a:t>Έκφραση : «Άτομα </a:t>
            </a:r>
            <a:r>
              <a:rPr lang="el-GR" dirty="0" smtClean="0"/>
              <a:t>Με Ειδικές Ανάγκες</a:t>
            </a:r>
            <a:r>
              <a:rPr lang="el-GR" dirty="0"/>
              <a:t>»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l-GR" dirty="0" smtClean="0"/>
              <a:t>Χρήση </a:t>
            </a:r>
            <a:r>
              <a:rPr lang="el-GR" dirty="0"/>
              <a:t>των αρχικών </a:t>
            </a:r>
            <a:r>
              <a:rPr lang="el-GR" dirty="0" smtClean="0"/>
              <a:t>της: Α.Μ.Ε.Α</a:t>
            </a:r>
          </a:p>
          <a:p>
            <a:pPr>
              <a:defRPr/>
            </a:pPr>
            <a:r>
              <a:rPr lang="el-GR" dirty="0" smtClean="0"/>
              <a:t>Κάλυπτε </a:t>
            </a:r>
            <a:r>
              <a:rPr lang="el-GR" dirty="0"/>
              <a:t>την νέα </a:t>
            </a:r>
            <a:r>
              <a:rPr lang="el-GR" dirty="0" smtClean="0"/>
              <a:t>αντίληψη</a:t>
            </a:r>
          </a:p>
          <a:p>
            <a:pPr>
              <a:defRPr/>
            </a:pPr>
            <a:r>
              <a:rPr lang="el-GR" dirty="0" smtClean="0"/>
              <a:t>Έχει </a:t>
            </a:r>
            <a:r>
              <a:rPr lang="el-GR" dirty="0"/>
              <a:t>μια σημαντική </a:t>
            </a:r>
            <a:r>
              <a:rPr lang="el-GR" dirty="0" smtClean="0"/>
              <a:t>αδυναμία</a:t>
            </a:r>
          </a:p>
          <a:p>
            <a:pPr marL="0" indent="0" algn="ctr">
              <a:buNone/>
              <a:defRPr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l-GR" dirty="0" smtClean="0"/>
              <a:t>Αποδεκτή </a:t>
            </a:r>
            <a:r>
              <a:rPr lang="el-GR" dirty="0"/>
              <a:t>: «άτομο με </a:t>
            </a:r>
            <a:r>
              <a:rPr lang="el-GR" dirty="0" smtClean="0"/>
              <a:t>αναπηρία» </a:t>
            </a:r>
            <a:endParaRPr lang="en-US" dirty="0" smtClean="0"/>
          </a:p>
          <a:p>
            <a:pPr marL="0" indent="0" algn="ctr">
              <a:buNone/>
              <a:defRPr/>
            </a:pPr>
            <a:r>
              <a:rPr lang="el-GR" sz="2800" dirty="0" smtClean="0"/>
              <a:t>κι </a:t>
            </a:r>
            <a:r>
              <a:rPr lang="el-GR" sz="2800" dirty="0"/>
              <a:t>αν χρειάζεται ένας </a:t>
            </a:r>
            <a:r>
              <a:rPr lang="el-GR" sz="2800" dirty="0" smtClean="0"/>
              <a:t>προσδιορισμός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l-GR" sz="2800" dirty="0" smtClean="0"/>
              <a:t>π.χ</a:t>
            </a:r>
            <a:r>
              <a:rPr lang="el-GR" sz="2800" dirty="0"/>
              <a:t>. </a:t>
            </a:r>
            <a:r>
              <a:rPr lang="el-GR" sz="2800" dirty="0">
                <a:solidFill>
                  <a:srgbClr val="5075BC"/>
                </a:solidFill>
              </a:rPr>
              <a:t>«άτομο με κινητική αναπηρία»</a:t>
            </a:r>
          </a:p>
          <a:p>
            <a:pPr lvl="1" algn="ctr"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34186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Σημερινή </a:t>
            </a:r>
            <a:r>
              <a:rPr lang="el-GR" dirty="0" smtClean="0"/>
              <a:t>Τάση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l-GR" dirty="0"/>
              <a:t>Υιοθέτηση λέξεων για αποφυγή των συναισθηματικών </a:t>
            </a:r>
            <a:r>
              <a:rPr lang="el-GR" dirty="0" smtClean="0"/>
              <a:t>περιγραφών </a:t>
            </a:r>
            <a:r>
              <a:rPr lang="el-GR" dirty="0"/>
              <a:t>που αποφορτίζουν  την «αναπηρία».</a:t>
            </a:r>
          </a:p>
          <a:p>
            <a:pPr>
              <a:lnSpc>
                <a:spcPct val="90000"/>
              </a:lnSpc>
              <a:defRPr/>
            </a:pPr>
            <a:r>
              <a:rPr lang="el-GR" dirty="0"/>
              <a:t>Αποφυγή </a:t>
            </a:r>
            <a:r>
              <a:rPr lang="el-GR" dirty="0" smtClean="0"/>
              <a:t>εικόνων:</a:t>
            </a:r>
          </a:p>
          <a:p>
            <a:pPr lvl="1">
              <a:lnSpc>
                <a:spcPct val="90000"/>
              </a:lnSpc>
              <a:defRPr/>
            </a:pPr>
            <a:r>
              <a:rPr lang="el-GR" dirty="0" smtClean="0"/>
              <a:t>Που </a:t>
            </a:r>
            <a:r>
              <a:rPr lang="el-GR" dirty="0"/>
              <a:t>παρουσιάζουν τους ανάπηρους σαν παθητικούς δέκτες κοινωνικών παροχών και </a:t>
            </a:r>
            <a:r>
              <a:rPr lang="el-GR" dirty="0" smtClean="0"/>
              <a:t>υπηρεσιών</a:t>
            </a:r>
          </a:p>
          <a:p>
            <a:pPr lvl="1">
              <a:lnSpc>
                <a:spcPct val="90000"/>
              </a:lnSpc>
              <a:defRPr/>
            </a:pPr>
            <a:r>
              <a:rPr lang="el-GR" dirty="0" smtClean="0"/>
              <a:t>ή </a:t>
            </a:r>
            <a:r>
              <a:rPr lang="el-GR" dirty="0"/>
              <a:t>που μεγεθύνουν τις διαφορές τους με τους ικανούς σωματικά ανθρώπους. </a:t>
            </a:r>
          </a:p>
        </p:txBody>
      </p:sp>
    </p:spTree>
    <p:extLst>
      <p:ext uri="{BB962C8B-B14F-4D97-AF65-F5344CB8AC3E}">
        <p14:creationId xmlns:p14="http://schemas.microsoft.com/office/powerpoint/2010/main" val="3409657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Σχολικοί Νοσηλευτές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438177"/>
            <a:ext cx="8229600" cy="4525963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None/>
              <a:defRPr/>
            </a:pPr>
            <a:r>
              <a:rPr lang="en-GB" sz="2800" dirty="0"/>
              <a:t>O</a:t>
            </a:r>
            <a:r>
              <a:rPr lang="el-GR" sz="2800" dirty="0"/>
              <a:t>ι </a:t>
            </a:r>
            <a:r>
              <a:rPr lang="el-GR" sz="2800" b="1" dirty="0"/>
              <a:t>Σχολικοί Νοσηλευτές </a:t>
            </a:r>
            <a:endParaRPr lang="el-GR" sz="2800" b="1" dirty="0" smtClean="0"/>
          </a:p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el-GR" sz="2800" dirty="0" smtClean="0"/>
              <a:t>ενθαρρύνουν </a:t>
            </a:r>
            <a:r>
              <a:rPr lang="el-GR" sz="2800" dirty="0"/>
              <a:t>τη θετική αντίδραση των μαθητών στη φυσιολογική ανθρώπινη ανάπτυξη</a:t>
            </a:r>
          </a:p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el-GR" sz="2800" dirty="0"/>
              <a:t>προάγουν την υγεία και ασφάλεια στο Σχολείο</a:t>
            </a:r>
          </a:p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el-GR" sz="2800" dirty="0"/>
              <a:t>παρεμβαίνουν στα πραγματικά και δυνητικά προβλήματα υγείας</a:t>
            </a:r>
          </a:p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el-GR" sz="2800" dirty="0" smtClean="0"/>
              <a:t>παρέχουν </a:t>
            </a:r>
            <a:r>
              <a:rPr lang="el-GR" sz="2800" dirty="0"/>
              <a:t>υπηρεσίες κατά περίπτωση και </a:t>
            </a:r>
            <a:r>
              <a:rPr lang="el-GR" sz="2800" dirty="0" smtClean="0"/>
              <a:t>συνεργάζονται ώστε να καταστήσουν </a:t>
            </a:r>
            <a:r>
              <a:rPr lang="el-GR" sz="2800" dirty="0"/>
              <a:t>το μαθητή και </a:t>
            </a:r>
            <a:r>
              <a:rPr lang="el-GR" sz="2800" dirty="0" smtClean="0"/>
              <a:t>την οικογένεια ικανούς </a:t>
            </a:r>
            <a:r>
              <a:rPr lang="el-GR" sz="2800" dirty="0"/>
              <a:t>να προσαρμοστούν, να αυτοεξυπηρετούνται, </a:t>
            </a:r>
            <a:r>
              <a:rPr lang="el-GR" sz="2800" dirty="0" smtClean="0"/>
              <a:t>να υπερασπίζονται </a:t>
            </a:r>
            <a:r>
              <a:rPr lang="el-GR" sz="2800" dirty="0"/>
              <a:t>τον εαυτό τους και να </a:t>
            </a:r>
            <a:r>
              <a:rPr lang="el-GR" sz="2800" dirty="0" smtClean="0"/>
              <a:t>μαθαίνουν.</a:t>
            </a:r>
          </a:p>
          <a:p>
            <a:pPr marL="0" indent="0" algn="r">
              <a:lnSpc>
                <a:spcPct val="90000"/>
              </a:lnSpc>
              <a:spcBef>
                <a:spcPts val="600"/>
              </a:spcBef>
              <a:buNone/>
              <a:defRPr/>
            </a:pPr>
            <a:r>
              <a:rPr lang="el-GR" sz="2400" i="1" dirty="0" smtClean="0"/>
              <a:t>Εθνικός </a:t>
            </a:r>
            <a:r>
              <a:rPr lang="el-GR" sz="2400" i="1" dirty="0"/>
              <a:t>Σύνδεσμος Σχολικών Νοσηλευτών </a:t>
            </a:r>
            <a:r>
              <a:rPr lang="el-GR" sz="2400" i="1" dirty="0" smtClean="0"/>
              <a:t>Αμερικής</a:t>
            </a:r>
            <a:endParaRPr lang="el-GR" sz="3600" i="1" dirty="0"/>
          </a:p>
          <a:p>
            <a:pPr marL="0" lvl="0" indent="0">
              <a:lnSpc>
                <a:spcPct val="90000"/>
              </a:lnSpc>
              <a:spcBef>
                <a:spcPts val="0"/>
              </a:spcBef>
              <a:buNone/>
              <a:defRPr/>
            </a:pPr>
            <a:endParaRPr lang="el-GR" sz="3600" dirty="0"/>
          </a:p>
          <a:p>
            <a:pPr marL="0" indent="0">
              <a:lnSpc>
                <a:spcPct val="90000"/>
              </a:lnSpc>
              <a:spcBef>
                <a:spcPts val="0"/>
              </a:spcBef>
              <a:buNone/>
              <a:defRPr/>
            </a:pPr>
            <a:endParaRPr lang="el-GR" altLang="el-GR" sz="3600" dirty="0"/>
          </a:p>
          <a:p>
            <a:pPr marL="0" lvl="0" indent="0">
              <a:lnSpc>
                <a:spcPct val="90000"/>
              </a:lnSpc>
              <a:spcBef>
                <a:spcPts val="0"/>
              </a:spcBef>
              <a:buNone/>
              <a:defRPr/>
            </a:pPr>
            <a:r>
              <a:rPr lang="el-GR" sz="3600" dirty="0" smtClean="0"/>
              <a:t> </a:t>
            </a:r>
            <a:endParaRPr lang="el-GR" sz="3600" dirty="0"/>
          </a:p>
          <a:p>
            <a:pPr marL="0" indent="355600">
              <a:lnSpc>
                <a:spcPct val="90000"/>
              </a:lnSpc>
              <a:buNone/>
              <a:defRPr/>
            </a:pPr>
            <a:endParaRPr lang="el-GR" altLang="el-GR" sz="3600" dirty="0"/>
          </a:p>
          <a:p>
            <a:pPr marL="0" indent="355600">
              <a:lnSpc>
                <a:spcPct val="90000"/>
              </a:lnSpc>
              <a:buNone/>
              <a:defRPr/>
            </a:pPr>
            <a:endParaRPr lang="en-GB" altLang="el-GR" sz="3600" dirty="0"/>
          </a:p>
          <a:p>
            <a:pPr marL="0" indent="355600">
              <a:lnSpc>
                <a:spcPct val="90000"/>
              </a:lnSpc>
              <a:buNone/>
              <a:defRPr/>
            </a:pPr>
            <a:endParaRPr lang="el-GR" altLang="el-GR" sz="3600" dirty="0"/>
          </a:p>
          <a:p>
            <a:pPr marL="0" indent="0">
              <a:lnSpc>
                <a:spcPct val="90000"/>
              </a:lnSpc>
              <a:buNone/>
              <a:defRPr/>
            </a:pPr>
            <a:endParaRPr lang="el-GR" altLang="el-GR" sz="3600" dirty="0"/>
          </a:p>
          <a:p>
            <a:endParaRPr lang="el-GR" sz="3600" dirty="0" smtClean="0"/>
          </a:p>
        </p:txBody>
      </p:sp>
    </p:spTree>
    <p:extLst>
      <p:ext uri="{BB962C8B-B14F-4D97-AF65-F5344CB8AC3E}">
        <p14:creationId xmlns:p14="http://schemas.microsoft.com/office/powerpoint/2010/main" val="375837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Επιπτώσεις </a:t>
            </a:r>
            <a:r>
              <a:rPr lang="el-GR" dirty="0" smtClean="0"/>
              <a:t>στο Άτομο και την Οικογένεια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l-GR" sz="3000" dirty="0" smtClean="0"/>
              <a:t>Οι </a:t>
            </a:r>
            <a:r>
              <a:rPr lang="el-GR" sz="3000" dirty="0"/>
              <a:t>επιπτώσεις εξαρτώνται </a:t>
            </a:r>
          </a:p>
          <a:p>
            <a:pPr>
              <a:defRPr/>
            </a:pPr>
            <a:r>
              <a:rPr lang="el-GR" sz="2800" dirty="0" smtClean="0"/>
              <a:t>Από </a:t>
            </a:r>
            <a:r>
              <a:rPr lang="el-GR" sz="2800" dirty="0"/>
              <a:t>παράγοντες που συνδέονται άμεσα με την αναπηρία </a:t>
            </a:r>
            <a:r>
              <a:rPr lang="el-GR" sz="2800" dirty="0" smtClean="0"/>
              <a:t>(φύση</a:t>
            </a:r>
            <a:r>
              <a:rPr lang="el-GR" sz="2800" dirty="0"/>
              <a:t>, σοβαρότητα, </a:t>
            </a:r>
            <a:r>
              <a:rPr lang="el-GR" sz="2800" dirty="0" smtClean="0"/>
              <a:t>θεραπεία, τις </a:t>
            </a:r>
            <a:r>
              <a:rPr lang="el-GR" sz="2800" dirty="0"/>
              <a:t>κοινωνικές προκαταλήψεις που  τη συνοδεύουν)</a:t>
            </a:r>
          </a:p>
          <a:p>
            <a:pPr>
              <a:defRPr/>
            </a:pPr>
            <a:r>
              <a:rPr lang="el-GR" sz="2800" dirty="0" smtClean="0"/>
              <a:t>Από </a:t>
            </a:r>
            <a:r>
              <a:rPr lang="el-GR" sz="2800" dirty="0"/>
              <a:t>παράγοντες που συνδέονται με τη χρονική στιγμή που συμβαίνει </a:t>
            </a:r>
            <a:r>
              <a:rPr lang="el-GR" sz="2800" dirty="0" smtClean="0"/>
              <a:t>(βρεφική</a:t>
            </a:r>
            <a:r>
              <a:rPr lang="el-GR" sz="2800" dirty="0"/>
              <a:t>, νηπιακή, νεότητα κ.α</a:t>
            </a:r>
            <a:r>
              <a:rPr lang="el-GR" sz="2800" dirty="0" smtClean="0"/>
              <a:t>.)</a:t>
            </a:r>
            <a:endParaRPr lang="el-GR" sz="2800" dirty="0"/>
          </a:p>
          <a:p>
            <a:pPr>
              <a:defRPr/>
            </a:pPr>
            <a:r>
              <a:rPr lang="el-GR" sz="2800" dirty="0"/>
              <a:t>Από ψυχοκοινωνικούς παράγοντες </a:t>
            </a:r>
            <a:r>
              <a:rPr lang="el-GR" sz="2800" dirty="0" smtClean="0"/>
              <a:t>(φύλο</a:t>
            </a:r>
            <a:r>
              <a:rPr lang="el-GR" sz="2800" dirty="0"/>
              <a:t>, ηλικία, προσωπικότητα, κοινωνικοοικονομικό επίπεδο, υποστηρικτικό δίκτυο</a:t>
            </a:r>
            <a:r>
              <a:rPr lang="en-US" sz="2800" dirty="0"/>
              <a:t>)</a:t>
            </a:r>
            <a:r>
              <a:rPr lang="el-GR" sz="2800" dirty="0" smtClean="0"/>
              <a:t>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28144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Αντιλήψεις της Οικογένειας για την Αναπηρία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106688" cy="4525963"/>
          </a:xfrm>
        </p:spPr>
        <p:txBody>
          <a:bodyPr>
            <a:noAutofit/>
          </a:bodyPr>
          <a:lstStyle/>
          <a:p>
            <a:r>
              <a:rPr lang="el-GR" sz="2000" b="1" dirty="0" smtClean="0"/>
              <a:t>Πρόκληση</a:t>
            </a:r>
          </a:p>
          <a:p>
            <a:pPr marL="0" indent="0">
              <a:buNone/>
            </a:pPr>
            <a:r>
              <a:rPr lang="el-GR" sz="1800" dirty="0" smtClean="0"/>
              <a:t/>
            </a:r>
            <a:br>
              <a:rPr lang="el-GR" sz="1800" dirty="0" smtClean="0"/>
            </a:br>
            <a:endParaRPr lang="el-GR" sz="1800" dirty="0" smtClean="0"/>
          </a:p>
          <a:p>
            <a:pPr>
              <a:spcBef>
                <a:spcPts val="1800"/>
              </a:spcBef>
            </a:pPr>
            <a:r>
              <a:rPr lang="el-GR" sz="2000" b="1" dirty="0" smtClean="0"/>
              <a:t>Δοκιμασία</a:t>
            </a:r>
          </a:p>
          <a:p>
            <a:pPr>
              <a:spcBef>
                <a:spcPts val="600"/>
              </a:spcBef>
            </a:pPr>
            <a:r>
              <a:rPr lang="el-GR" sz="2000" b="1" dirty="0" smtClean="0"/>
              <a:t>Κακοτυχία</a:t>
            </a:r>
            <a:r>
              <a:rPr lang="el-GR" sz="2000" dirty="0" smtClean="0"/>
              <a:t/>
            </a:r>
            <a:br>
              <a:rPr lang="el-GR" sz="2000" dirty="0" smtClean="0"/>
            </a:br>
            <a:endParaRPr lang="el-GR" sz="2000" dirty="0" smtClean="0"/>
          </a:p>
          <a:p>
            <a:pPr>
              <a:spcBef>
                <a:spcPts val="1200"/>
              </a:spcBef>
            </a:pPr>
            <a:r>
              <a:rPr lang="el-GR" sz="2000" b="1" dirty="0" smtClean="0"/>
              <a:t>Θέλημα της μοίρας</a:t>
            </a:r>
            <a:r>
              <a:rPr lang="el-GR" sz="2000" dirty="0" smtClean="0"/>
              <a:t/>
            </a:r>
            <a:br>
              <a:rPr lang="el-GR" sz="2000" dirty="0" smtClean="0"/>
            </a:br>
            <a:endParaRPr lang="el-GR" sz="2000" dirty="0" smtClean="0"/>
          </a:p>
          <a:p>
            <a:pPr>
              <a:spcBef>
                <a:spcPts val="2400"/>
              </a:spcBef>
            </a:pPr>
            <a:r>
              <a:rPr lang="el-GR" sz="2000" b="1" dirty="0" smtClean="0"/>
              <a:t>Τιμωρία</a:t>
            </a:r>
            <a:endParaRPr lang="el-GR" sz="2000" b="1" dirty="0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067944" y="1600200"/>
            <a:ext cx="4618856" cy="4525963"/>
          </a:xfrm>
        </p:spPr>
        <p:txBody>
          <a:bodyPr>
            <a:noAutofit/>
          </a:bodyPr>
          <a:lstStyle/>
          <a:p>
            <a:pPr marL="0" indent="0">
              <a:lnSpc>
                <a:spcPct val="80000"/>
              </a:lnSpc>
              <a:buNone/>
              <a:defRPr/>
            </a:pPr>
            <a:r>
              <a:rPr lang="el-GR" sz="1700" dirty="0" smtClean="0"/>
              <a:t>Στάση: Κινητοποιείται </a:t>
            </a:r>
            <a:r>
              <a:rPr lang="el-GR" sz="1700" dirty="0"/>
              <a:t>για τις </a:t>
            </a:r>
            <a:r>
              <a:rPr lang="el-GR" sz="1700" dirty="0" smtClean="0"/>
              <a:t>δυσκολίες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l-GR" sz="1700" dirty="0" smtClean="0"/>
              <a:t>Αναζητεί πληροφορίες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l-GR" sz="1700" dirty="0" smtClean="0"/>
              <a:t>Αναπτύσσει </a:t>
            </a:r>
            <a:r>
              <a:rPr lang="el-GR" sz="1700" dirty="0"/>
              <a:t>νέες </a:t>
            </a:r>
            <a:r>
              <a:rPr lang="el-GR" sz="1700" dirty="0" smtClean="0"/>
              <a:t>δεξιότητες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l-GR" sz="1700" dirty="0" smtClean="0"/>
              <a:t>Προσαρμόζεται </a:t>
            </a:r>
            <a:r>
              <a:rPr lang="el-GR" sz="1700" dirty="0"/>
              <a:t>αποτελεσματικά</a:t>
            </a:r>
          </a:p>
          <a:p>
            <a:pPr marL="0" indent="0">
              <a:lnSpc>
                <a:spcPct val="80000"/>
              </a:lnSpc>
              <a:spcBef>
                <a:spcPts val="1800"/>
              </a:spcBef>
              <a:buNone/>
              <a:defRPr/>
            </a:pPr>
            <a:r>
              <a:rPr lang="el-GR" sz="1700" dirty="0" smtClean="0"/>
              <a:t>Δοκιμάζεται </a:t>
            </a:r>
            <a:r>
              <a:rPr lang="el-GR" sz="1700" dirty="0"/>
              <a:t>η πίστη, η αντοχή, οι σχέσεις τους.</a:t>
            </a:r>
          </a:p>
          <a:p>
            <a:pPr marL="0" indent="0">
              <a:lnSpc>
                <a:spcPct val="80000"/>
              </a:lnSpc>
              <a:spcBef>
                <a:spcPts val="1800"/>
              </a:spcBef>
              <a:buNone/>
              <a:defRPr/>
            </a:pPr>
            <a:r>
              <a:rPr lang="el-GR" sz="1700" dirty="0" smtClean="0"/>
              <a:t>Βιώνουν </a:t>
            </a:r>
            <a:r>
              <a:rPr lang="el-GR" sz="1700" dirty="0"/>
              <a:t>έντονο </a:t>
            </a:r>
            <a:r>
              <a:rPr lang="el-GR" sz="1700" dirty="0" smtClean="0"/>
              <a:t>άγχος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l-GR" sz="1700" dirty="0" smtClean="0"/>
              <a:t>Απειλείται </a:t>
            </a:r>
            <a:r>
              <a:rPr lang="el-GR" sz="1700" dirty="0"/>
              <a:t>η συνοχή και η ισορροπία </a:t>
            </a:r>
            <a:r>
              <a:rPr lang="el-GR" sz="1700" dirty="0" smtClean="0"/>
              <a:t>τους</a:t>
            </a:r>
          </a:p>
          <a:p>
            <a:pPr marL="0" indent="0">
              <a:lnSpc>
                <a:spcPct val="80000"/>
              </a:lnSpc>
              <a:spcBef>
                <a:spcPts val="1800"/>
              </a:spcBef>
              <a:buNone/>
              <a:defRPr/>
            </a:pPr>
            <a:r>
              <a:rPr lang="el-GR" sz="1700" dirty="0" smtClean="0"/>
              <a:t>Παθητική </a:t>
            </a:r>
            <a:r>
              <a:rPr lang="el-GR" sz="1700" dirty="0"/>
              <a:t>– </a:t>
            </a:r>
            <a:r>
              <a:rPr lang="el-GR" sz="1700" dirty="0" smtClean="0"/>
              <a:t>Καρτερική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l-GR" sz="1700" dirty="0" smtClean="0"/>
              <a:t>Δεν </a:t>
            </a:r>
            <a:r>
              <a:rPr lang="el-GR" sz="1700" dirty="0"/>
              <a:t>αναζητούν </a:t>
            </a:r>
            <a:r>
              <a:rPr lang="el-GR" sz="1700" dirty="0" smtClean="0"/>
              <a:t>πληροφορίες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l-GR" sz="1700" dirty="0" smtClean="0"/>
              <a:t>Δέχονται </a:t>
            </a:r>
            <a:r>
              <a:rPr lang="el-GR" sz="1700" dirty="0"/>
              <a:t>τις ιατρικές </a:t>
            </a:r>
            <a:r>
              <a:rPr lang="el-GR" sz="1700" dirty="0" smtClean="0"/>
              <a:t>συμβουλές</a:t>
            </a:r>
            <a:endParaRPr lang="el-GR" sz="1700" dirty="0" smtClean="0">
              <a:solidFill>
                <a:srgbClr val="A50021"/>
              </a:solidFill>
            </a:endParaRPr>
          </a:p>
          <a:p>
            <a:pPr marL="0" indent="0">
              <a:lnSpc>
                <a:spcPct val="80000"/>
              </a:lnSpc>
              <a:spcBef>
                <a:spcPts val="1800"/>
              </a:spcBef>
              <a:buNone/>
              <a:defRPr/>
            </a:pPr>
            <a:r>
              <a:rPr lang="el-GR" sz="1700" dirty="0" smtClean="0"/>
              <a:t>Αρνητική </a:t>
            </a:r>
            <a:r>
              <a:rPr lang="el-GR" sz="1700" dirty="0"/>
              <a:t>–απαισιόδοξη αντίληψη για τη </a:t>
            </a:r>
            <a:r>
              <a:rPr lang="el-GR" sz="1700" dirty="0" smtClean="0"/>
              <a:t>ζωή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l-GR" sz="1700" dirty="0" smtClean="0"/>
              <a:t>Οργίζονται </a:t>
            </a:r>
            <a:r>
              <a:rPr lang="el-GR" sz="1700" dirty="0"/>
              <a:t>με την </a:t>
            </a:r>
            <a:r>
              <a:rPr lang="el-GR" sz="1700" dirty="0" smtClean="0"/>
              <a:t>αδικία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l-GR" sz="1700" dirty="0" smtClean="0"/>
              <a:t>Αναπτύσσουν επιθετικότητα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l-GR" sz="1700" dirty="0" smtClean="0"/>
              <a:t>Είναι </a:t>
            </a:r>
            <a:r>
              <a:rPr lang="el-GR" sz="1700" dirty="0"/>
              <a:t>καχύποπτοι – Δεν </a:t>
            </a:r>
            <a:r>
              <a:rPr lang="el-GR" sz="1700" dirty="0" smtClean="0"/>
              <a:t>εμπιστεύονται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l-GR" sz="1700" dirty="0" smtClean="0"/>
              <a:t>Νιώθουν ενοχές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l-GR" sz="1700" dirty="0" smtClean="0"/>
              <a:t>Δέχονται </a:t>
            </a:r>
            <a:r>
              <a:rPr lang="el-GR" sz="1700" dirty="0"/>
              <a:t>παθητικά τη </a:t>
            </a:r>
            <a:r>
              <a:rPr lang="el-GR" sz="1700" dirty="0" smtClean="0"/>
              <a:t>θεραπεία</a:t>
            </a: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el-GR" sz="1700" dirty="0" smtClean="0"/>
              <a:t>Μεγάλες </a:t>
            </a:r>
            <a:r>
              <a:rPr lang="el-GR" sz="1700" dirty="0"/>
              <a:t>δυσκολίες </a:t>
            </a:r>
            <a:r>
              <a:rPr lang="el-GR" sz="1700" dirty="0" smtClean="0"/>
              <a:t>προσαρμογής</a:t>
            </a:r>
            <a:endParaRPr lang="el-GR" sz="1700" dirty="0"/>
          </a:p>
        </p:txBody>
      </p:sp>
    </p:spTree>
    <p:extLst>
      <p:ext uri="{BB962C8B-B14F-4D97-AF65-F5344CB8AC3E}">
        <p14:creationId xmlns:p14="http://schemas.microsoft.com/office/powerpoint/2010/main" val="97324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6415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Παράγοντες Αύξησης &amp; Προστασίας της Αντοχής της Οικογένειας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711349"/>
            <a:ext cx="8229600" cy="45259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l-GR" sz="2400" dirty="0" smtClean="0"/>
              <a:t>Χαρακτηριστικά </a:t>
            </a:r>
            <a:r>
              <a:rPr lang="el-GR" sz="2400" dirty="0"/>
              <a:t>της </a:t>
            </a:r>
            <a:r>
              <a:rPr lang="el-GR" sz="2400" dirty="0" smtClean="0"/>
              <a:t>προσωπικότητας</a:t>
            </a:r>
          </a:p>
          <a:p>
            <a:pPr lvl="1">
              <a:spcBef>
                <a:spcPts val="600"/>
              </a:spcBef>
              <a:defRPr/>
            </a:pPr>
            <a:r>
              <a:rPr lang="el-GR" sz="2400" dirty="0" smtClean="0"/>
              <a:t>η αυτοεκτίμηση</a:t>
            </a:r>
          </a:p>
          <a:p>
            <a:pPr lvl="1">
              <a:spcBef>
                <a:spcPts val="600"/>
              </a:spcBef>
              <a:defRPr/>
            </a:pPr>
            <a:r>
              <a:rPr lang="el-GR" sz="2400" dirty="0" smtClean="0"/>
              <a:t>η </a:t>
            </a:r>
            <a:r>
              <a:rPr lang="el-GR" sz="2400" dirty="0"/>
              <a:t>ευελιξία </a:t>
            </a:r>
            <a:r>
              <a:rPr lang="el-GR" sz="2400" dirty="0" smtClean="0"/>
              <a:t>προσαρμογής</a:t>
            </a:r>
          </a:p>
          <a:p>
            <a:pPr lvl="1">
              <a:spcBef>
                <a:spcPts val="600"/>
              </a:spcBef>
              <a:defRPr/>
            </a:pPr>
            <a:r>
              <a:rPr lang="el-GR" sz="2400" dirty="0" smtClean="0"/>
              <a:t>η </a:t>
            </a:r>
            <a:r>
              <a:rPr lang="el-GR" sz="2400" dirty="0"/>
              <a:t>αντίληψη της αναπηρίας ως «</a:t>
            </a:r>
            <a:r>
              <a:rPr lang="el-GR" sz="2400" dirty="0" smtClean="0"/>
              <a:t>πρόκλησης»</a:t>
            </a:r>
          </a:p>
          <a:p>
            <a:pPr lvl="1">
              <a:spcBef>
                <a:spcPts val="600"/>
              </a:spcBef>
              <a:defRPr/>
            </a:pPr>
            <a:r>
              <a:rPr lang="el-GR" sz="2400" dirty="0" smtClean="0"/>
              <a:t>η </a:t>
            </a:r>
            <a:r>
              <a:rPr lang="el-GR" sz="2400" dirty="0"/>
              <a:t>ενεργός συμμετοχή</a:t>
            </a:r>
          </a:p>
          <a:p>
            <a:pPr>
              <a:spcBef>
                <a:spcPts val="2400"/>
              </a:spcBef>
              <a:defRPr/>
            </a:pPr>
            <a:r>
              <a:rPr lang="el-GR" sz="2400" dirty="0" smtClean="0"/>
              <a:t>Η </a:t>
            </a:r>
            <a:r>
              <a:rPr lang="el-GR" sz="2400" dirty="0"/>
              <a:t>οικογενειακή συνοχή και η απουσία συγκρούσεων</a:t>
            </a:r>
          </a:p>
          <a:p>
            <a:pPr>
              <a:spcBef>
                <a:spcPts val="2400"/>
              </a:spcBef>
              <a:defRPr/>
            </a:pPr>
            <a:r>
              <a:rPr lang="el-GR" sz="2400" dirty="0" smtClean="0"/>
              <a:t>Η </a:t>
            </a:r>
            <a:r>
              <a:rPr lang="el-GR" sz="2400" dirty="0"/>
              <a:t>επαφή κι η επικοινωνία με τον κόσμο και η ενεργοποίηση </a:t>
            </a:r>
            <a:r>
              <a:rPr lang="el-GR" sz="2400" dirty="0" smtClean="0"/>
              <a:t>– αξιοποίηση </a:t>
            </a:r>
            <a:r>
              <a:rPr lang="el-GR" sz="2400" dirty="0"/>
              <a:t>των υποστηρικτικών δικτύων (συγγενείς, φίλοι, φορείς)</a:t>
            </a:r>
          </a:p>
          <a:p>
            <a:pPr>
              <a:spcBef>
                <a:spcPts val="1800"/>
              </a:spcBef>
              <a:defRPr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96643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Νόμος </a:t>
            </a:r>
            <a:r>
              <a:rPr lang="el-GR" dirty="0"/>
              <a:t>2817 / 14-3-2000</a:t>
            </a:r>
            <a:br>
              <a:rPr lang="el-GR" dirty="0"/>
            </a:br>
            <a:r>
              <a:rPr lang="el-GR" sz="3600" dirty="0" err="1"/>
              <a:t>Αμ.Ε.Ε.Α</a:t>
            </a:r>
            <a:r>
              <a:rPr lang="el-GR" sz="3600" dirty="0" smtClean="0"/>
              <a:t>: Δυσκολίες </a:t>
            </a:r>
            <a:r>
              <a:rPr lang="el-GR" sz="3600" dirty="0"/>
              <a:t>μάθησης - προσαρμογής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  <a:defRPr/>
            </a:pPr>
            <a:r>
              <a:rPr lang="el-GR" sz="2800" b="1" dirty="0" smtClean="0"/>
              <a:t>Περιλαμβάνονται </a:t>
            </a:r>
            <a:r>
              <a:rPr lang="el-GR" sz="2800" b="1" dirty="0"/>
              <a:t>:</a:t>
            </a:r>
          </a:p>
          <a:p>
            <a:pPr>
              <a:defRPr/>
            </a:pPr>
            <a:r>
              <a:rPr lang="el-GR" sz="2600" dirty="0"/>
              <a:t>Νοητική ανεπάρκεια ή ανωριμότητα</a:t>
            </a:r>
          </a:p>
          <a:p>
            <a:pPr>
              <a:defRPr/>
            </a:pPr>
            <a:r>
              <a:rPr lang="el-GR" sz="2600" dirty="0"/>
              <a:t>Προβλήματα </a:t>
            </a:r>
            <a:r>
              <a:rPr lang="el-GR" sz="2600" dirty="0" smtClean="0"/>
              <a:t>όρασης (</a:t>
            </a:r>
            <a:r>
              <a:rPr lang="el-GR" sz="2600" b="1" dirty="0" smtClean="0"/>
              <a:t>τυφλοί</a:t>
            </a:r>
            <a:r>
              <a:rPr lang="el-GR" sz="2600" dirty="0" smtClean="0"/>
              <a:t>), ακοής (</a:t>
            </a:r>
            <a:r>
              <a:rPr lang="el-GR" sz="2600" b="1" dirty="0" smtClean="0"/>
              <a:t>κωφοί, βαρήκοοι</a:t>
            </a:r>
            <a:r>
              <a:rPr lang="el-GR" sz="2600" dirty="0" smtClean="0"/>
              <a:t>)</a:t>
            </a:r>
            <a:endParaRPr lang="el-GR" sz="2600" dirty="0"/>
          </a:p>
          <a:p>
            <a:pPr>
              <a:defRPr/>
            </a:pPr>
            <a:r>
              <a:rPr lang="el-GR" sz="2600" dirty="0" smtClean="0"/>
              <a:t>Νευρολογικά ή ορθοπεδικά προβλήματα</a:t>
            </a:r>
          </a:p>
          <a:p>
            <a:pPr>
              <a:defRPr/>
            </a:pPr>
            <a:r>
              <a:rPr lang="el-GR" sz="2600" dirty="0" smtClean="0"/>
              <a:t>Προβλήματα λόγου και ομιλίας</a:t>
            </a:r>
          </a:p>
          <a:p>
            <a:pPr>
              <a:defRPr/>
            </a:pPr>
            <a:r>
              <a:rPr lang="el-GR" sz="2600" dirty="0" smtClean="0"/>
              <a:t>Ειδικές δυσκολίες στη μάθηση (</a:t>
            </a:r>
            <a:r>
              <a:rPr lang="el-GR" sz="2600" b="1" dirty="0" smtClean="0"/>
              <a:t>δυσλεξία, </a:t>
            </a:r>
            <a:r>
              <a:rPr lang="el-GR" sz="2600" b="1" dirty="0" err="1" smtClean="0"/>
              <a:t>δυσαριθμησία</a:t>
            </a:r>
            <a:r>
              <a:rPr lang="el-GR" sz="2600" b="1" dirty="0" smtClean="0"/>
              <a:t>, </a:t>
            </a:r>
            <a:r>
              <a:rPr lang="el-GR" sz="2600" b="1" dirty="0" err="1" smtClean="0"/>
              <a:t>δυσαναγνωσία</a:t>
            </a:r>
            <a:r>
              <a:rPr lang="el-GR" sz="2600" dirty="0" smtClean="0"/>
              <a:t>)</a:t>
            </a:r>
            <a:endParaRPr lang="el-GR" sz="2600" dirty="0"/>
          </a:p>
          <a:p>
            <a:pPr>
              <a:defRPr/>
            </a:pPr>
            <a:r>
              <a:rPr lang="el-GR" sz="2600" dirty="0"/>
              <a:t>Σύνθετες γνωστικές, συναισθηματικές ,κοινωνικές δυσκολίες, αυτισμό, και διαταραχές ανάπτυξης.</a:t>
            </a:r>
          </a:p>
          <a:p>
            <a:pPr>
              <a:defRPr/>
            </a:pPr>
            <a:endParaRPr lang="el-GR" sz="2600" dirty="0"/>
          </a:p>
          <a:p>
            <a:pPr>
              <a:defRPr/>
            </a:pPr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306159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64156" y="260648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 smtClean="0"/>
              <a:t>Η Εκπαίδευση των </a:t>
            </a:r>
            <a:r>
              <a:rPr lang="el-GR" dirty="0" err="1" smtClean="0"/>
              <a:t>Αμ.Ε.Ε.Α</a:t>
            </a:r>
            <a:r>
              <a:rPr lang="el-GR" dirty="0" smtClean="0"/>
              <a:t>.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609600" indent="-609600">
              <a:spcBef>
                <a:spcPts val="1800"/>
              </a:spcBef>
              <a:buNone/>
              <a:defRPr/>
            </a:pPr>
            <a:r>
              <a:rPr lang="el-GR" sz="2800" b="1" dirty="0" smtClean="0"/>
              <a:t>Πραγματοποιείται</a:t>
            </a:r>
            <a:endParaRPr lang="el-GR" sz="2600" b="1" dirty="0"/>
          </a:p>
          <a:p>
            <a:pPr marL="609600" indent="-609600">
              <a:defRPr/>
            </a:pPr>
            <a:r>
              <a:rPr lang="el-GR" sz="2600" dirty="0"/>
              <a:t>Στη </a:t>
            </a:r>
            <a:r>
              <a:rPr lang="el-GR" sz="2600" b="1" dirty="0"/>
              <a:t>συνήθη</a:t>
            </a:r>
            <a:r>
              <a:rPr lang="el-GR" sz="2600" dirty="0"/>
              <a:t> σχολική </a:t>
            </a:r>
            <a:r>
              <a:rPr lang="el-GR" sz="2600" b="1" dirty="0"/>
              <a:t>τάξη</a:t>
            </a:r>
            <a:r>
              <a:rPr lang="el-GR" sz="2600" dirty="0"/>
              <a:t> με παράλληλη στήριξη.</a:t>
            </a:r>
          </a:p>
          <a:p>
            <a:pPr marL="609600" indent="-609600">
              <a:defRPr/>
            </a:pPr>
            <a:r>
              <a:rPr lang="el-GR" sz="2600" dirty="0" smtClean="0"/>
              <a:t>Σε </a:t>
            </a:r>
            <a:r>
              <a:rPr lang="el-GR" sz="2600" b="1" dirty="0"/>
              <a:t>τμήματα ένταξης</a:t>
            </a:r>
            <a:r>
              <a:rPr lang="el-GR" sz="2600" dirty="0"/>
              <a:t> της γενικής εκπαίδευσης.</a:t>
            </a:r>
          </a:p>
          <a:p>
            <a:pPr marL="609600" indent="-609600">
              <a:defRPr/>
            </a:pPr>
            <a:r>
              <a:rPr lang="el-GR" sz="2600" dirty="0" smtClean="0"/>
              <a:t>Σε </a:t>
            </a:r>
            <a:r>
              <a:rPr lang="el-GR" sz="2600" b="1" dirty="0"/>
              <a:t>αυτοτελή</a:t>
            </a:r>
            <a:r>
              <a:rPr lang="el-GR" sz="2600" dirty="0"/>
              <a:t> σχολεία ειδικής αγωγής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el-GR" sz="2600" dirty="0" smtClean="0"/>
              <a:t>Σε </a:t>
            </a:r>
            <a:r>
              <a:rPr lang="el-GR" sz="2600" b="1" dirty="0"/>
              <a:t>σχολεία ή τμήματα</a:t>
            </a:r>
            <a:r>
              <a:rPr lang="el-GR" sz="2600" dirty="0"/>
              <a:t> σε νοσοκομεία, κέντρα αποκατάστασης, ιδρύματα αγωγής και ιδρύματα χρονίως πασχόντων.</a:t>
            </a:r>
          </a:p>
          <a:p>
            <a:pPr marL="609600" indent="-609600">
              <a:defRPr/>
            </a:pPr>
            <a:r>
              <a:rPr lang="el-GR" sz="2600" dirty="0" smtClean="0"/>
              <a:t>Σε </a:t>
            </a:r>
            <a:r>
              <a:rPr lang="el-GR" sz="2600" dirty="0"/>
              <a:t>εξαιρετικές περιπτώσεις </a:t>
            </a:r>
            <a:r>
              <a:rPr lang="el-GR" sz="2600" b="1" dirty="0"/>
              <a:t>στο</a:t>
            </a:r>
            <a:r>
              <a:rPr lang="el-GR" sz="2600" dirty="0"/>
              <a:t> </a:t>
            </a:r>
            <a:r>
              <a:rPr lang="el-GR" sz="2600" b="1" dirty="0" smtClean="0"/>
              <a:t>σπίτι</a:t>
            </a:r>
            <a:r>
              <a:rPr lang="el-GR" sz="2600" dirty="0" smtClean="0"/>
              <a:t>.</a:t>
            </a:r>
          </a:p>
          <a:p>
            <a:pPr marL="0" indent="0">
              <a:spcBef>
                <a:spcPts val="1800"/>
              </a:spcBef>
              <a:buNone/>
              <a:defRPr/>
            </a:pPr>
            <a:r>
              <a:rPr lang="el-GR" sz="2600" dirty="0" smtClean="0"/>
              <a:t>        Διάρκεια </a:t>
            </a:r>
            <a:r>
              <a:rPr lang="el-GR" sz="2600" dirty="0"/>
              <a:t>φοίτησης : Ως το </a:t>
            </a:r>
            <a:r>
              <a:rPr lang="el-GR" sz="2600" b="1" dirty="0"/>
              <a:t>14ο</a:t>
            </a:r>
            <a:r>
              <a:rPr lang="el-GR" sz="2600" dirty="0"/>
              <a:t> έτος</a:t>
            </a:r>
          </a:p>
          <a:p>
            <a:pPr>
              <a:spcBef>
                <a:spcPts val="1800"/>
              </a:spcBef>
              <a:defRPr/>
            </a:pPr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375514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64156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12/θ Ειδικό Δημοτικό Σχολείο ΕΛΕΠΑΠ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71463" indent="-271463">
              <a:lnSpc>
                <a:spcPct val="80000"/>
              </a:lnSpc>
              <a:spcBef>
                <a:spcPts val="1800"/>
              </a:spcBef>
              <a:defRPr/>
            </a:pPr>
            <a:r>
              <a:rPr lang="el-GR" sz="2400" b="1" dirty="0" smtClean="0"/>
              <a:t>Ειδικό</a:t>
            </a:r>
            <a:r>
              <a:rPr lang="el-GR" sz="2400" dirty="0" smtClean="0"/>
              <a:t>: 	Έχει </a:t>
            </a:r>
            <a:r>
              <a:rPr lang="el-GR" sz="2400" dirty="0"/>
              <a:t>ορισμένο σκοπό και </a:t>
            </a:r>
            <a:r>
              <a:rPr lang="el-GR" sz="2400" dirty="0" smtClean="0"/>
              <a:t>αποστολή.</a:t>
            </a:r>
          </a:p>
          <a:p>
            <a:pPr marL="271463" indent="-271463">
              <a:lnSpc>
                <a:spcPct val="80000"/>
              </a:lnSpc>
              <a:spcBef>
                <a:spcPts val="1800"/>
              </a:spcBef>
              <a:defRPr/>
            </a:pPr>
            <a:r>
              <a:rPr lang="el-GR" sz="2400" b="1" dirty="0" smtClean="0"/>
              <a:t>Δημοτικό</a:t>
            </a:r>
            <a:r>
              <a:rPr lang="el-GR" sz="2400" dirty="0" smtClean="0"/>
              <a:t>:   	Υπάγεται </a:t>
            </a:r>
            <a:r>
              <a:rPr lang="el-GR" sz="2400" dirty="0"/>
              <a:t>στη δικαιοδοσία του δήμου.</a:t>
            </a:r>
            <a:endParaRPr lang="en-US" sz="2400" dirty="0"/>
          </a:p>
          <a:p>
            <a:pPr marL="271463" indent="-271463">
              <a:lnSpc>
                <a:spcPct val="80000"/>
              </a:lnSpc>
              <a:spcBef>
                <a:spcPts val="1800"/>
              </a:spcBef>
              <a:defRPr/>
            </a:pPr>
            <a:r>
              <a:rPr lang="el-GR" sz="2400" b="1" dirty="0" smtClean="0"/>
              <a:t>Σχολείο</a:t>
            </a:r>
            <a:r>
              <a:rPr lang="el-GR" sz="2400" dirty="0" smtClean="0"/>
              <a:t>:     	 Ίδρυμα  </a:t>
            </a:r>
            <a:r>
              <a:rPr lang="el-GR" sz="2400" dirty="0"/>
              <a:t>στοιχειώδους εκπαίδευσης ανηλίκων.</a:t>
            </a:r>
            <a:endParaRPr lang="en-US" sz="2400" dirty="0"/>
          </a:p>
          <a:p>
            <a:pPr marL="271463" indent="-271463">
              <a:lnSpc>
                <a:spcPct val="80000"/>
              </a:lnSpc>
              <a:spcBef>
                <a:spcPts val="1800"/>
              </a:spcBef>
              <a:defRPr/>
            </a:pPr>
            <a:r>
              <a:rPr lang="el-GR" sz="2400" b="1" dirty="0" smtClean="0"/>
              <a:t>ΕΛΕΠΑΠ</a:t>
            </a:r>
            <a:r>
              <a:rPr lang="el-GR" sz="2400" dirty="0" smtClean="0"/>
              <a:t>: 	- </a:t>
            </a:r>
            <a:r>
              <a:rPr lang="el-GR" sz="2400" dirty="0" err="1" smtClean="0"/>
              <a:t>Προνοιακό</a:t>
            </a:r>
            <a:r>
              <a:rPr lang="el-GR" sz="2400" dirty="0" smtClean="0"/>
              <a:t> </a:t>
            </a:r>
            <a:r>
              <a:rPr lang="el-GR" sz="2400" dirty="0"/>
              <a:t>– Κοινωνικό </a:t>
            </a:r>
            <a:r>
              <a:rPr lang="el-GR" sz="2400" dirty="0" smtClean="0"/>
              <a:t>Σωματείο</a:t>
            </a:r>
          </a:p>
          <a:p>
            <a:pPr marL="2490788" lvl="5" indent="-382588">
              <a:lnSpc>
                <a:spcPct val="80000"/>
              </a:lnSpc>
              <a:spcBef>
                <a:spcPts val="600"/>
              </a:spcBef>
              <a:defRPr/>
            </a:pPr>
            <a:r>
              <a:rPr lang="el-GR" sz="2400" dirty="0" smtClean="0"/>
              <a:t>Ιδρύθηκε το 1937</a:t>
            </a:r>
          </a:p>
          <a:p>
            <a:pPr marL="2490788" lvl="5" indent="-382588">
              <a:lnSpc>
                <a:spcPct val="80000"/>
              </a:lnSpc>
              <a:spcBef>
                <a:spcPts val="600"/>
              </a:spcBef>
              <a:defRPr/>
            </a:pPr>
            <a:r>
              <a:rPr lang="el-GR" sz="2400" dirty="0" smtClean="0"/>
              <a:t>Ν.Π.Ι.Δ.</a:t>
            </a:r>
          </a:p>
          <a:p>
            <a:pPr marL="2490788" lvl="5" indent="-382588">
              <a:lnSpc>
                <a:spcPct val="80000"/>
              </a:lnSpc>
              <a:spcBef>
                <a:spcPts val="600"/>
              </a:spcBef>
              <a:defRPr/>
            </a:pPr>
            <a:r>
              <a:rPr lang="el-GR" sz="2400" dirty="0" smtClean="0"/>
              <a:t>Διοικείται </a:t>
            </a:r>
            <a:r>
              <a:rPr lang="el-GR" sz="2400" dirty="0"/>
              <a:t>από το Δ.Σ</a:t>
            </a:r>
            <a:r>
              <a:rPr lang="el-GR" sz="2400" dirty="0" smtClean="0"/>
              <a:t>.</a:t>
            </a:r>
          </a:p>
          <a:p>
            <a:pPr marL="336550" lvl="1" indent="0">
              <a:lnSpc>
                <a:spcPct val="80000"/>
              </a:lnSpc>
              <a:spcBef>
                <a:spcPts val="1800"/>
              </a:spcBef>
              <a:buNone/>
              <a:defRPr/>
            </a:pPr>
            <a:r>
              <a:rPr lang="el-GR" sz="2400" b="1" dirty="0" smtClean="0"/>
              <a:t/>
            </a:r>
            <a:br>
              <a:rPr lang="el-GR" sz="2400" b="1" dirty="0" smtClean="0"/>
            </a:br>
            <a:r>
              <a:rPr lang="el-GR" sz="2400" b="1" dirty="0" smtClean="0"/>
              <a:t>Σκοπός</a:t>
            </a:r>
            <a:r>
              <a:rPr lang="el-GR" sz="2400" dirty="0" smtClean="0"/>
              <a:t>: Η </a:t>
            </a:r>
            <a:r>
              <a:rPr lang="el-GR" sz="2400" dirty="0"/>
              <a:t>αντιμετώπιση της κινητικής αναπηρίας για </a:t>
            </a:r>
            <a:r>
              <a:rPr lang="el-GR" sz="2400" dirty="0" smtClean="0"/>
              <a:t>καλύτερη δυνατή </a:t>
            </a:r>
            <a:r>
              <a:rPr lang="el-GR" sz="2400" dirty="0"/>
              <a:t>αποκατάσταση κι ένταξη στο κοινωνικό σύνολο</a:t>
            </a:r>
            <a:r>
              <a:rPr lang="el-GR" sz="2400" dirty="0" smtClean="0"/>
              <a:t>.</a:t>
            </a:r>
            <a:endParaRPr lang="el-GR" sz="2600" dirty="0"/>
          </a:p>
        </p:txBody>
      </p:sp>
    </p:spTree>
    <p:extLst>
      <p:ext uri="{BB962C8B-B14F-4D97-AF65-F5344CB8AC3E}">
        <p14:creationId xmlns:p14="http://schemas.microsoft.com/office/powerpoint/2010/main" val="3501012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64156" y="260648"/>
            <a:ext cx="8229600" cy="1143000"/>
          </a:xfrm>
        </p:spPr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3000"/>
              </a:spcBef>
              <a:buNone/>
              <a:defRPr/>
            </a:pPr>
            <a:r>
              <a:rPr lang="el-GR" sz="2400" i="1" dirty="0" smtClean="0"/>
              <a:t>«Δεν </a:t>
            </a:r>
            <a:r>
              <a:rPr lang="el-GR" sz="2400" i="1" dirty="0"/>
              <a:t>είμαι  καθόλου ευτυχισμένος αφού δεν ξέρω να </a:t>
            </a:r>
            <a:r>
              <a:rPr lang="el-GR" sz="2400" i="1" dirty="0" smtClean="0"/>
              <a:t>διαβάσω.</a:t>
            </a:r>
            <a:endParaRPr lang="en-US" sz="2400" i="1" dirty="0" smtClean="0"/>
          </a:p>
          <a:p>
            <a:pPr marL="0" indent="0">
              <a:spcBef>
                <a:spcPts val="3000"/>
              </a:spcBef>
              <a:buNone/>
              <a:defRPr/>
            </a:pPr>
            <a:r>
              <a:rPr lang="el-GR" sz="2400" i="1" dirty="0" smtClean="0"/>
              <a:t>Τελευταία </a:t>
            </a:r>
            <a:r>
              <a:rPr lang="el-GR" sz="2400" i="1" dirty="0"/>
              <a:t>είμαι λίγο χαρούμενος γιατί άρχισα να προχωρώ με τον </a:t>
            </a:r>
            <a:r>
              <a:rPr lang="el-GR" sz="2400" i="1" dirty="0" err="1"/>
              <a:t>περπατητήρα</a:t>
            </a:r>
            <a:r>
              <a:rPr lang="el-GR" sz="2400" i="1" dirty="0"/>
              <a:t>, αλλά πολύ λυπημένος γιατί βρίσκομαι σ’ αυτό το</a:t>
            </a:r>
            <a:r>
              <a:rPr lang="en-US" sz="2400" i="1" dirty="0"/>
              <a:t> </a:t>
            </a:r>
            <a:r>
              <a:rPr lang="el-GR" sz="2400" i="1" dirty="0"/>
              <a:t>καροτσάκι.                   </a:t>
            </a:r>
            <a:endParaRPr lang="en-US" sz="2400" i="1" dirty="0"/>
          </a:p>
          <a:p>
            <a:pPr marL="0" indent="0">
              <a:spcBef>
                <a:spcPts val="3000"/>
              </a:spcBef>
              <a:buNone/>
              <a:defRPr/>
            </a:pPr>
            <a:r>
              <a:rPr lang="el-GR" sz="2400" i="1" dirty="0" smtClean="0"/>
              <a:t>Ο </a:t>
            </a:r>
            <a:r>
              <a:rPr lang="el-GR" sz="2400" i="1" dirty="0"/>
              <a:t>αδερφός μου έχει φίλους, εγώ δεν έχω.</a:t>
            </a:r>
            <a:r>
              <a:rPr lang="en-US" sz="2400" i="1" dirty="0"/>
              <a:t> </a:t>
            </a:r>
            <a:r>
              <a:rPr lang="el-GR" sz="2400" i="1" dirty="0"/>
              <a:t>Δεν μπορώ να πάω  εκεί που πάει,</a:t>
            </a:r>
            <a:r>
              <a:rPr lang="en-US" sz="2400" i="1" dirty="0"/>
              <a:t> </a:t>
            </a:r>
            <a:r>
              <a:rPr lang="el-GR" sz="2400" i="1" dirty="0"/>
              <a:t> να κάνω ποδήλατο, να παίξω μπάλα. </a:t>
            </a:r>
            <a:endParaRPr lang="en-US" sz="2400" i="1" dirty="0"/>
          </a:p>
          <a:p>
            <a:pPr marL="0" indent="0">
              <a:spcBef>
                <a:spcPts val="3000"/>
              </a:spcBef>
              <a:buNone/>
              <a:defRPr/>
            </a:pPr>
            <a:r>
              <a:rPr lang="el-GR" sz="2400" i="1" dirty="0" smtClean="0"/>
              <a:t>Μόνο </a:t>
            </a:r>
            <a:r>
              <a:rPr lang="el-GR" sz="2400" i="1" dirty="0"/>
              <a:t>σ’ ένα</a:t>
            </a:r>
            <a:r>
              <a:rPr lang="en-US" sz="2400" i="1" dirty="0"/>
              <a:t> </a:t>
            </a:r>
            <a:r>
              <a:rPr lang="el-GR" sz="2400" i="1" dirty="0"/>
              <a:t>μέρος μπορώ να κινηθώ, στην αυλή του σπιτιού κι αυτό όταν έχει  καιρό κι οι γονείς  μου έχουν χρόνο να με κατεβάσουν…...»</a:t>
            </a:r>
          </a:p>
          <a:p>
            <a:pPr marL="319088" indent="-382588">
              <a:lnSpc>
                <a:spcPct val="80000"/>
              </a:lnSpc>
              <a:spcBef>
                <a:spcPts val="3000"/>
              </a:spcBef>
              <a:defRPr/>
            </a:pPr>
            <a:endParaRPr lang="el-GR" sz="2400" i="1" dirty="0"/>
          </a:p>
        </p:txBody>
      </p:sp>
    </p:spTree>
    <p:extLst>
      <p:ext uri="{BB962C8B-B14F-4D97-AF65-F5344CB8AC3E}">
        <p14:creationId xmlns:p14="http://schemas.microsoft.com/office/powerpoint/2010/main" val="218048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 </a:t>
            </a:r>
            <a:r>
              <a:rPr lang="el-GR" dirty="0"/>
              <a:t>Σχολικός Νοσηλευτής </a:t>
            </a:r>
            <a:r>
              <a:rPr lang="el-GR" dirty="0" smtClean="0"/>
              <a:t>καλείται</a:t>
            </a:r>
            <a:r>
              <a:rPr lang="en-US" dirty="0" smtClean="0"/>
              <a:t> (I)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800"/>
              </a:spcBef>
              <a:defRPr/>
            </a:pPr>
            <a:r>
              <a:rPr lang="el-GR" sz="2800" dirty="0" smtClean="0"/>
              <a:t>να </a:t>
            </a:r>
            <a:r>
              <a:rPr lang="el-GR" sz="2800" dirty="0"/>
              <a:t>οργανώσει μια επιδημιολογική βάση δεδομένων που θα καταγράφεται η κατάσταση υγείας κάθε μαθητή</a:t>
            </a:r>
          </a:p>
          <a:p>
            <a:pPr>
              <a:spcBef>
                <a:spcPts val="1800"/>
              </a:spcBef>
              <a:defRPr/>
            </a:pPr>
            <a:r>
              <a:rPr lang="el-GR" sz="2800" dirty="0" smtClean="0"/>
              <a:t>να </a:t>
            </a:r>
            <a:r>
              <a:rPr lang="el-GR" sz="2800" dirty="0"/>
              <a:t>παρέχει πρώτες βοήθειες και να οργανώσει το φαρμακείο του σχολείου</a:t>
            </a:r>
          </a:p>
          <a:p>
            <a:pPr>
              <a:spcBef>
                <a:spcPts val="1800"/>
              </a:spcBef>
              <a:defRPr/>
            </a:pPr>
            <a:r>
              <a:rPr lang="el-GR" sz="2800" dirty="0" smtClean="0"/>
              <a:t>να </a:t>
            </a:r>
            <a:r>
              <a:rPr lang="el-GR" sz="2800" dirty="0"/>
              <a:t>αναλάβει το ρόλο του εκπαιδευτή για θέματα αγωγής υγείας</a:t>
            </a:r>
            <a:endParaRPr lang="en-US" sz="2800" dirty="0"/>
          </a:p>
          <a:p>
            <a:pPr>
              <a:spcBef>
                <a:spcPts val="1800"/>
              </a:spcBef>
              <a:defRPr/>
            </a:pPr>
            <a:r>
              <a:rPr lang="el-GR" sz="2800" dirty="0"/>
              <a:t>να βρει τρόπους ένταξης των μεταναστών στο Ελληνικό Σύστημα Υγείας και σε υποστηρικτικές </a:t>
            </a:r>
            <a:r>
              <a:rPr lang="el-GR" sz="2800" dirty="0" smtClean="0"/>
              <a:t>δομές</a:t>
            </a:r>
            <a:endParaRPr lang="el-GR" sz="2800" dirty="0"/>
          </a:p>
          <a:p>
            <a:pPr marL="342900" lvl="1" indent="-342900">
              <a:spcBef>
                <a:spcPts val="1800"/>
              </a:spcBef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6032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</p:spPr>
        <p:txBody>
          <a:bodyPr>
            <a:noAutofit/>
          </a:bodyPr>
          <a:lstStyle/>
          <a:p>
            <a:r>
              <a:rPr lang="el-GR" dirty="0" smtClean="0"/>
              <a:t>Ο </a:t>
            </a:r>
            <a:r>
              <a:rPr lang="el-GR" dirty="0"/>
              <a:t>Σχολικός Νοσηλευτής </a:t>
            </a:r>
            <a:r>
              <a:rPr lang="el-GR" dirty="0" smtClean="0"/>
              <a:t>καλείται (</a:t>
            </a:r>
            <a:r>
              <a:rPr lang="en-US" dirty="0" smtClean="0"/>
              <a:t>II)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1800"/>
              </a:spcBef>
              <a:defRPr/>
            </a:pPr>
            <a:r>
              <a:rPr lang="el-GR" sz="2800" dirty="0"/>
              <a:t>να αναλάβει συμβουλευτικό ρόλο όταν το παιδί και η οικογένειά του έρχονται αντιμέτωποι με τη λήψη αποφάσεων για θέματα υγείας</a:t>
            </a:r>
          </a:p>
          <a:p>
            <a:pPr>
              <a:spcBef>
                <a:spcPts val="1800"/>
              </a:spcBef>
              <a:defRPr/>
            </a:pPr>
            <a:r>
              <a:rPr lang="el-GR" sz="2800" dirty="0"/>
              <a:t>να διεξάγει έρευνα για την αποτελεσματικότητα των προγραμμάτων Αγωγής Υγείας στα Ειδικά Σχολεία</a:t>
            </a:r>
          </a:p>
          <a:p>
            <a:pPr>
              <a:spcBef>
                <a:spcPts val="1800"/>
              </a:spcBef>
              <a:defRPr/>
            </a:pPr>
            <a:r>
              <a:rPr lang="el-GR" sz="2800" dirty="0"/>
              <a:t>να οργανώσει και να συντονίσει προγράμματα Αγωγής Υγείας σε τοπικά γραφεία και περιφέρειες</a:t>
            </a:r>
          </a:p>
          <a:p>
            <a:pPr marL="0" indent="0">
              <a:spcBef>
                <a:spcPts val="1800"/>
              </a:spcBef>
              <a:buNone/>
              <a:defRPr/>
            </a:pPr>
            <a:endParaRPr lang="el-GR" sz="2800" dirty="0"/>
          </a:p>
          <a:p>
            <a:pPr marL="342900" lvl="1" indent="-342900">
              <a:spcBef>
                <a:spcPts val="1800"/>
              </a:spcBef>
              <a:defRPr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2873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Προβλήματα </a:t>
            </a:r>
            <a:r>
              <a:rPr lang="el-GR" dirty="0"/>
              <a:t>στο </a:t>
            </a:r>
            <a:r>
              <a:rPr lang="el-GR" dirty="0" smtClean="0"/>
              <a:t>Χώρο Εργασίας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el-GR" sz="2400" dirty="0" smtClean="0"/>
              <a:t>Απομόνωση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l-GR" sz="2400" dirty="0" smtClean="0"/>
              <a:t>Ανάθεση καθηκόντων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l-GR" sz="2400" dirty="0" smtClean="0"/>
              <a:t>Ανταγωνιστικές συμπεριφορές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l-GR" sz="2400" dirty="0" smtClean="0"/>
              <a:t>Συνεχιζόμενη εκπαίδευση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l-GR" sz="2400" dirty="0" smtClean="0"/>
              <a:t>Τήρηση </a:t>
            </a:r>
            <a:r>
              <a:rPr lang="el-GR" sz="2400" dirty="0"/>
              <a:t>ιατρικού </a:t>
            </a:r>
            <a:r>
              <a:rPr lang="el-GR" sz="2400" dirty="0" smtClean="0"/>
              <a:t>απορρήτου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l-GR" sz="2400" dirty="0" smtClean="0"/>
              <a:t>Μικρός </a:t>
            </a:r>
            <a:r>
              <a:rPr lang="el-GR" sz="2400" dirty="0"/>
              <a:t>αριθμός Σχολικών Νοσηλευτών στην Ελλάδα και </a:t>
            </a:r>
            <a:r>
              <a:rPr lang="el-GR" sz="2400" dirty="0" smtClean="0"/>
              <a:t>στασιμότητα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l-GR" sz="2400" dirty="0" smtClean="0"/>
              <a:t>Το </a:t>
            </a:r>
            <a:r>
              <a:rPr lang="el-GR" sz="2400" dirty="0"/>
              <a:t>έργο του δεν </a:t>
            </a:r>
            <a:r>
              <a:rPr lang="el-GR" sz="2400" dirty="0" smtClean="0"/>
              <a:t>αναγνωρίζεται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el-GR" sz="2400" dirty="0" smtClean="0"/>
              <a:t>Δεν </a:t>
            </a:r>
            <a:r>
              <a:rPr lang="el-GR" sz="2400" dirty="0"/>
              <a:t>έχει τον δικό του χώρο, χρόνο για επισκέψεις και</a:t>
            </a:r>
            <a:r>
              <a:rPr lang="en-US" sz="2400" dirty="0"/>
              <a:t> </a:t>
            </a:r>
            <a:r>
              <a:rPr lang="el-GR" sz="2400" dirty="0"/>
              <a:t>πρόσβαση σε δομές υγείας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endParaRPr lang="el-GR" sz="2400" dirty="0"/>
          </a:p>
          <a:p>
            <a:pPr>
              <a:buFont typeface="Wingdings" panose="05000000000000000000" pitchFamily="2" charset="2"/>
              <a:buChar char="§"/>
              <a:defRPr/>
            </a:pPr>
            <a:endParaRPr lang="el-GR" sz="2400" dirty="0"/>
          </a:p>
          <a:p>
            <a:pPr marL="342900" lvl="1" indent="-342900">
              <a:buFont typeface="Wingdings" panose="05000000000000000000" pitchFamily="2" charset="2"/>
              <a:buChar char="§"/>
              <a:defRPr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557146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Η Πορεία </a:t>
            </a:r>
            <a:r>
              <a:rPr lang="el-GR" altLang="el-GR" dirty="0"/>
              <a:t>της Σχολικής Νοσηλευτικής στο </a:t>
            </a:r>
            <a:r>
              <a:rPr lang="el-GR" altLang="el-GR" dirty="0" smtClean="0"/>
              <a:t>χρόνο </a:t>
            </a:r>
            <a:r>
              <a:rPr lang="el-GR" altLang="el-GR" dirty="0"/>
              <a:t>(Ι)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438177"/>
            <a:ext cx="8229600" cy="45259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l-GR" sz="2800" b="1" dirty="0" smtClean="0"/>
              <a:t>1900</a:t>
            </a:r>
            <a:r>
              <a:rPr lang="el-GR" sz="2800" dirty="0" smtClean="0"/>
              <a:t> Ο </a:t>
            </a:r>
            <a:r>
              <a:rPr lang="el-GR" sz="2800" dirty="0"/>
              <a:t>συνωστισμός χιλιάδων μεταναστών στη Νέα Υόρκη</a:t>
            </a:r>
            <a:r>
              <a:rPr lang="en-US" sz="2800" dirty="0"/>
              <a:t> </a:t>
            </a:r>
            <a:r>
              <a:rPr lang="el-GR" sz="2800" dirty="0"/>
              <a:t>πυροδοτεί την εμφάνιση </a:t>
            </a:r>
            <a:r>
              <a:rPr lang="el-GR" sz="2800" dirty="0" smtClean="0"/>
              <a:t>μεταδοτικών ασθενειών.</a:t>
            </a:r>
            <a:r>
              <a:rPr lang="en-US" sz="2800" dirty="0" smtClean="0"/>
              <a:t> </a:t>
            </a:r>
            <a:r>
              <a:rPr lang="en-US" sz="2800" dirty="0"/>
              <a:t>Lillian Wald </a:t>
            </a:r>
            <a:r>
              <a:rPr lang="el-GR" sz="2800" dirty="0"/>
              <a:t>προτείνει να μπουν Ιατροί στα Σχολεία για </a:t>
            </a:r>
            <a:r>
              <a:rPr lang="el-GR" sz="2800" dirty="0" smtClean="0"/>
              <a:t>επιθεωρήσεις</a:t>
            </a:r>
            <a:r>
              <a:rPr lang="en-US" sz="2800" dirty="0" smtClean="0"/>
              <a:t>.        </a:t>
            </a:r>
            <a:endParaRPr lang="en-US" sz="2800" dirty="0"/>
          </a:p>
          <a:p>
            <a:pPr>
              <a:defRPr/>
            </a:pPr>
            <a:r>
              <a:rPr lang="el-GR" sz="2800" b="1" dirty="0"/>
              <a:t>1902</a:t>
            </a:r>
            <a:r>
              <a:rPr lang="el-GR" sz="2800" dirty="0"/>
              <a:t> Η </a:t>
            </a:r>
            <a:r>
              <a:rPr lang="en-US" sz="2800" dirty="0"/>
              <a:t>Lena Rogers </a:t>
            </a:r>
            <a:r>
              <a:rPr lang="el-GR" sz="2800" dirty="0"/>
              <a:t>είναι η πρώτη </a:t>
            </a:r>
            <a:r>
              <a:rPr lang="el-GR" sz="2800" dirty="0" smtClean="0"/>
              <a:t>Σχολική Νοσηλεύτρια στη Νέα </a:t>
            </a:r>
            <a:r>
              <a:rPr lang="el-GR" sz="2800" dirty="0"/>
              <a:t>Υόρκη</a:t>
            </a:r>
            <a:r>
              <a:rPr lang="en-US" sz="2800" dirty="0"/>
              <a:t>.</a:t>
            </a:r>
            <a:r>
              <a:rPr lang="el-GR" sz="2800" dirty="0"/>
              <a:t> </a:t>
            </a:r>
            <a:endParaRPr lang="en-US" sz="2800" dirty="0"/>
          </a:p>
          <a:p>
            <a:pPr>
              <a:defRPr/>
            </a:pPr>
            <a:r>
              <a:rPr lang="el-GR" sz="2800" b="1" dirty="0"/>
              <a:t>1903-1904</a:t>
            </a:r>
            <a:r>
              <a:rPr lang="el-GR" sz="2800" dirty="0"/>
              <a:t> Προσλαμβάνονται 39 Νοσηλευτές στη Νέα Υόρκη δοκιμαστικά</a:t>
            </a:r>
            <a:r>
              <a:rPr lang="en-US" sz="2800" dirty="0"/>
              <a:t>.</a:t>
            </a:r>
          </a:p>
          <a:p>
            <a:pPr>
              <a:defRPr/>
            </a:pPr>
            <a:r>
              <a:rPr lang="el-GR" sz="2800" b="1" dirty="0"/>
              <a:t>1905-1908</a:t>
            </a:r>
            <a:r>
              <a:rPr lang="el-GR" sz="2800" dirty="0"/>
              <a:t> Η Βοστόνη και η Φιλαδέλφεια εντάσσουν </a:t>
            </a:r>
            <a:r>
              <a:rPr lang="el-GR" sz="2800" dirty="0" smtClean="0"/>
              <a:t>την </a:t>
            </a:r>
            <a:r>
              <a:rPr lang="el-GR" sz="2800" dirty="0"/>
              <a:t>Αγωγή Υγείας στα Σχολεία</a:t>
            </a:r>
            <a:r>
              <a:rPr lang="en-US" sz="2800" dirty="0" smtClean="0"/>
              <a:t>.</a:t>
            </a:r>
            <a:endParaRPr lang="el-GR" sz="3600" dirty="0" smtClean="0"/>
          </a:p>
        </p:txBody>
      </p:sp>
    </p:spTree>
    <p:extLst>
      <p:ext uri="{BB962C8B-B14F-4D97-AF65-F5344CB8AC3E}">
        <p14:creationId xmlns:p14="http://schemas.microsoft.com/office/powerpoint/2010/main" val="423361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64156" y="260648"/>
            <a:ext cx="8229600" cy="1143000"/>
          </a:xfrm>
        </p:spPr>
        <p:txBody>
          <a:bodyPr>
            <a:noAutofit/>
          </a:bodyPr>
          <a:lstStyle/>
          <a:p>
            <a:r>
              <a:rPr lang="el-GR" dirty="0" smtClean="0"/>
              <a:t>Ελληνική Νομοθεσία (1/3)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495325"/>
            <a:ext cx="8229600" cy="5362675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defRPr/>
            </a:pPr>
            <a:r>
              <a:rPr lang="el-GR" sz="2400" b="1" u="sng" dirty="0" smtClean="0"/>
              <a:t>1910</a:t>
            </a:r>
            <a:r>
              <a:rPr lang="el-GR" sz="2400" b="1" dirty="0"/>
              <a:t>:</a:t>
            </a:r>
            <a:r>
              <a:rPr lang="el-GR" sz="2400" dirty="0"/>
              <a:t> Οργάνωση Κεντρικής Υπηρεσίας στο Υπουργείο Παιδείας</a:t>
            </a:r>
          </a:p>
          <a:p>
            <a:pPr>
              <a:lnSpc>
                <a:spcPct val="80000"/>
              </a:lnSpc>
              <a:defRPr/>
            </a:pPr>
            <a:r>
              <a:rPr lang="el-GR" sz="2400" b="1" u="sng" dirty="0" smtClean="0"/>
              <a:t>1914</a:t>
            </a:r>
            <a:r>
              <a:rPr lang="el-GR" sz="2400" b="1" dirty="0" smtClean="0"/>
              <a:t>:</a:t>
            </a:r>
            <a:r>
              <a:rPr lang="el-GR" sz="2400" dirty="0" smtClean="0"/>
              <a:t> Δημιουργία του θεσμού του </a:t>
            </a:r>
            <a:r>
              <a:rPr lang="el-GR" sz="2400" dirty="0" err="1" smtClean="0"/>
              <a:t>σχολιάτρου</a:t>
            </a:r>
            <a:r>
              <a:rPr lang="el-GR" sz="2400" dirty="0" smtClean="0"/>
              <a:t> &amp; της Υγειονομικής Υπηρεσίας</a:t>
            </a:r>
          </a:p>
          <a:p>
            <a:pPr>
              <a:lnSpc>
                <a:spcPct val="80000"/>
              </a:lnSpc>
              <a:defRPr/>
            </a:pPr>
            <a:r>
              <a:rPr lang="el-GR" sz="2400" b="1" u="sng" dirty="0" smtClean="0"/>
              <a:t>1976</a:t>
            </a:r>
            <a:r>
              <a:rPr lang="el-GR" sz="2400" b="1" dirty="0"/>
              <a:t>:</a:t>
            </a:r>
            <a:r>
              <a:rPr lang="el-GR" sz="2400" dirty="0"/>
              <a:t> Η Υγειονομική Υπηρεσία υπάγεται στο Υπουργείο Κοινωνικών Υπηρεσιών</a:t>
            </a:r>
          </a:p>
          <a:p>
            <a:pPr>
              <a:lnSpc>
                <a:spcPct val="80000"/>
              </a:lnSpc>
              <a:defRPr/>
            </a:pPr>
            <a:r>
              <a:rPr lang="el-GR" sz="2400" b="1" u="sng" dirty="0"/>
              <a:t>Π.Δ. 544/1977</a:t>
            </a:r>
            <a:r>
              <a:rPr lang="el-GR" sz="2400" b="1" dirty="0"/>
              <a:t>:</a:t>
            </a:r>
            <a:r>
              <a:rPr lang="el-GR" sz="2400" dirty="0"/>
              <a:t> Στο Υ.Κ.Υ. υπάγεται η Γενική Διεύθυνση Υγιεινής (η οποία περιλαμβάνει τη Δ/</a:t>
            </a:r>
            <a:r>
              <a:rPr lang="el-GR" sz="2400" dirty="0" err="1"/>
              <a:t>νση</a:t>
            </a:r>
            <a:r>
              <a:rPr lang="el-GR" sz="2400" dirty="0"/>
              <a:t> Σχολικής Υγιεινής) &amp; οι υπηρεσίες νομαρχιακού επιπέδου (σχολικά ιατρεία, κέντρα μαθητικής αντίληψης)</a:t>
            </a:r>
          </a:p>
          <a:p>
            <a:pPr>
              <a:lnSpc>
                <a:spcPct val="80000"/>
              </a:lnSpc>
              <a:defRPr/>
            </a:pPr>
            <a:r>
              <a:rPr lang="el-GR" sz="2400" b="1" u="sng" dirty="0"/>
              <a:t>Νόμος 1397/1983</a:t>
            </a:r>
            <a:r>
              <a:rPr lang="el-GR" sz="2400" b="1" dirty="0"/>
              <a:t>:</a:t>
            </a:r>
            <a:r>
              <a:rPr lang="el-GR" sz="2400" dirty="0"/>
              <a:t> Υπηρεσίες σχολικής υγιεινής αναλαμβάνονται από τα κέντρα υγείας</a:t>
            </a:r>
          </a:p>
          <a:p>
            <a:pPr>
              <a:lnSpc>
                <a:spcPct val="80000"/>
              </a:lnSpc>
              <a:defRPr/>
            </a:pPr>
            <a:r>
              <a:rPr lang="el-GR" sz="2400" b="1" u="sng" dirty="0"/>
              <a:t>Νόμος 2071/1992</a:t>
            </a:r>
            <a:r>
              <a:rPr lang="el-GR" sz="2400" b="1" dirty="0"/>
              <a:t>:</a:t>
            </a:r>
            <a:r>
              <a:rPr lang="el-GR" sz="2400" dirty="0"/>
              <a:t> Υπηρεσίες σχολικής υγιεινής υπάγονται στις μονάδες πρωτοβάθμιας φροντίδας υγείας</a:t>
            </a:r>
          </a:p>
          <a:p>
            <a:pPr>
              <a:lnSpc>
                <a:spcPct val="80000"/>
              </a:lnSpc>
              <a:defRPr/>
            </a:pPr>
            <a:endParaRPr lang="el-GR" sz="2400" dirty="0"/>
          </a:p>
          <a:p>
            <a:pPr>
              <a:lnSpc>
                <a:spcPct val="90000"/>
              </a:lnSpc>
              <a:defRPr/>
            </a:pPr>
            <a:endParaRPr lang="el-GR" sz="2400" dirty="0"/>
          </a:p>
          <a:p>
            <a:pPr>
              <a:lnSpc>
                <a:spcPct val="80000"/>
              </a:lnSpc>
              <a:defRPr/>
            </a:pPr>
            <a:endParaRPr lang="el-GR" sz="2400" dirty="0"/>
          </a:p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94795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64156" y="260648"/>
            <a:ext cx="8229600" cy="1143000"/>
          </a:xfrm>
        </p:spPr>
        <p:txBody>
          <a:bodyPr>
            <a:noAutofit/>
          </a:bodyPr>
          <a:lstStyle/>
          <a:p>
            <a:r>
              <a:rPr lang="el-GR" dirty="0" smtClean="0"/>
              <a:t>Ελληνική Νομοθεσία (2/3)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495325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defRPr/>
            </a:pPr>
            <a:r>
              <a:rPr lang="el-GR" sz="2400" b="1" u="sng" dirty="0" smtClean="0"/>
              <a:t>Νόμος </a:t>
            </a:r>
            <a:r>
              <a:rPr lang="el-GR" sz="2400" b="1" u="sng" dirty="0"/>
              <a:t>1566/1985 (άρθρο 35, παρ. 3)</a:t>
            </a:r>
            <a:r>
              <a:rPr lang="el-GR" sz="2400" b="1" dirty="0"/>
              <a:t>:</a:t>
            </a:r>
            <a:r>
              <a:rPr lang="el-GR" sz="2400" dirty="0"/>
              <a:t> Για το διορισμό ως επιμελητές απαιτούνταν πτυχίο νοσοκόμων ή βρεφονηπιοκόμων ή επισκεπτών υγείας ιδρύματος τριτοβάθμιας εκπαίδευσης, ενώ υπάγονταν στο γραφείου δευτεροβάθμιας εκπαίδευσης</a:t>
            </a:r>
            <a:endParaRPr lang="en-US" sz="2400" dirty="0"/>
          </a:p>
          <a:p>
            <a:pPr algn="just">
              <a:lnSpc>
                <a:spcPct val="80000"/>
              </a:lnSpc>
              <a:spcBef>
                <a:spcPts val="1800"/>
              </a:spcBef>
              <a:spcAft>
                <a:spcPts val="600"/>
              </a:spcAft>
              <a:defRPr/>
            </a:pPr>
            <a:r>
              <a:rPr lang="el-GR" sz="2400" b="1" u="sng" dirty="0" smtClean="0">
                <a:solidFill>
                  <a:srgbClr val="5075BC"/>
                </a:solidFill>
              </a:rPr>
              <a:t>1985</a:t>
            </a:r>
            <a:r>
              <a:rPr lang="el-GR" sz="2400" b="1" dirty="0">
                <a:solidFill>
                  <a:srgbClr val="5075BC"/>
                </a:solidFill>
              </a:rPr>
              <a:t>:</a:t>
            </a:r>
            <a:r>
              <a:rPr lang="el-GR" sz="2400" dirty="0">
                <a:solidFill>
                  <a:srgbClr val="5075BC"/>
                </a:solidFill>
              </a:rPr>
              <a:t> Εμφάνιση Νοσηλευτών στις Σχολικές Μονάδες Ειδικής Αγωγής</a:t>
            </a:r>
            <a:endParaRPr lang="en-US" sz="2400" dirty="0">
              <a:solidFill>
                <a:srgbClr val="5075BC"/>
              </a:solidFill>
            </a:endParaRPr>
          </a:p>
          <a:p>
            <a:pPr>
              <a:lnSpc>
                <a:spcPct val="80000"/>
              </a:lnSpc>
              <a:defRPr/>
            </a:pPr>
            <a:r>
              <a:rPr lang="el-GR" sz="2400" b="1" u="sng" dirty="0" smtClean="0"/>
              <a:t>Νόμος </a:t>
            </a:r>
            <a:r>
              <a:rPr lang="el-GR" sz="2400" b="1" u="sng" dirty="0"/>
              <a:t>1566/1985 (άρθρο 35, παρ. 2)</a:t>
            </a:r>
            <a:r>
              <a:rPr lang="el-GR" sz="2400" b="1" dirty="0"/>
              <a:t>:</a:t>
            </a:r>
            <a:r>
              <a:rPr lang="el-GR" sz="2400" dirty="0"/>
              <a:t> Το προσωπικό των Σ.Μ.Ε.Α. είναι εκπαιδευτικό προσωπικό </a:t>
            </a:r>
            <a:r>
              <a:rPr lang="el-GR" sz="2400" dirty="0" err="1"/>
              <a:t>Α΄βάθμιας</a:t>
            </a:r>
            <a:r>
              <a:rPr lang="el-GR" sz="2400" dirty="0"/>
              <a:t> &amp; </a:t>
            </a:r>
            <a:r>
              <a:rPr lang="el-GR" sz="2400" dirty="0" err="1"/>
              <a:t>Β΄βάθμιας</a:t>
            </a:r>
            <a:r>
              <a:rPr lang="el-GR" sz="2400" dirty="0"/>
              <a:t> εκπαίδευσης καθώς &amp; ειδικό &amp; διοικητικό προσωπικό</a:t>
            </a:r>
            <a:endParaRPr lang="en-US" sz="2400" dirty="0"/>
          </a:p>
          <a:p>
            <a:pPr algn="just">
              <a:lnSpc>
                <a:spcPct val="80000"/>
              </a:lnSpc>
              <a:defRPr/>
            </a:pPr>
            <a:r>
              <a:rPr lang="el-GR" sz="2400" b="1" u="sng" dirty="0"/>
              <a:t>Νόμος 2519/1997</a:t>
            </a:r>
            <a:r>
              <a:rPr lang="el-GR" sz="2400" b="1" dirty="0"/>
              <a:t>:</a:t>
            </a:r>
            <a:r>
              <a:rPr lang="el-GR" sz="2400" dirty="0"/>
              <a:t> Η Δ/</a:t>
            </a:r>
            <a:r>
              <a:rPr lang="el-GR" sz="2400" dirty="0" err="1"/>
              <a:t>νση</a:t>
            </a:r>
            <a:r>
              <a:rPr lang="el-GR" sz="2400" dirty="0"/>
              <a:t> Σχολικής Υγείας συνίσταται στη Γενική Δ/</a:t>
            </a:r>
            <a:r>
              <a:rPr lang="el-GR" sz="2400" dirty="0" err="1"/>
              <a:t>νση</a:t>
            </a:r>
            <a:r>
              <a:rPr lang="el-GR" sz="2400" dirty="0"/>
              <a:t> Δημόσιας </a:t>
            </a:r>
            <a:r>
              <a:rPr lang="el-GR" sz="2400" dirty="0" smtClean="0"/>
              <a:t>Υγείας</a:t>
            </a:r>
          </a:p>
        </p:txBody>
      </p:sp>
    </p:spTree>
    <p:extLst>
      <p:ext uri="{BB962C8B-B14F-4D97-AF65-F5344CB8AC3E}">
        <p14:creationId xmlns:p14="http://schemas.microsoft.com/office/powerpoint/2010/main" val="1500845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64156" y="260648"/>
            <a:ext cx="8229600" cy="1143000"/>
          </a:xfrm>
        </p:spPr>
        <p:txBody>
          <a:bodyPr>
            <a:noAutofit/>
          </a:bodyPr>
          <a:lstStyle/>
          <a:p>
            <a:r>
              <a:rPr lang="el-GR" dirty="0" smtClean="0"/>
              <a:t>Ελληνική Νομοθεσία (3/3)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495325"/>
            <a:ext cx="8229600" cy="4525963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  <a:defRPr/>
            </a:pPr>
            <a:r>
              <a:rPr lang="el-GR" sz="2400" b="1" u="sng" dirty="0"/>
              <a:t>Νόμος 2009/1999</a:t>
            </a:r>
            <a:r>
              <a:rPr lang="el-GR" sz="2400" b="1" dirty="0"/>
              <a:t>:</a:t>
            </a:r>
            <a:r>
              <a:rPr lang="el-GR" sz="2400" dirty="0"/>
              <a:t> Οι επιμελητές εξισώνονται οικονομικά με τους εκπαιδευτικούς</a:t>
            </a:r>
          </a:p>
          <a:p>
            <a:pPr>
              <a:lnSpc>
                <a:spcPct val="90000"/>
              </a:lnSpc>
              <a:defRPr/>
            </a:pPr>
            <a:r>
              <a:rPr lang="el-GR" sz="2400" b="1" u="sng" dirty="0" smtClean="0">
                <a:solidFill>
                  <a:srgbClr val="5075BC"/>
                </a:solidFill>
              </a:rPr>
              <a:t>Νόμος </a:t>
            </a:r>
            <a:r>
              <a:rPr lang="el-GR" sz="2400" b="1" u="sng" dirty="0">
                <a:solidFill>
                  <a:srgbClr val="5075BC"/>
                </a:solidFill>
              </a:rPr>
              <a:t>2817/2000</a:t>
            </a:r>
            <a:r>
              <a:rPr lang="el-GR" sz="2400" b="1" dirty="0">
                <a:solidFill>
                  <a:srgbClr val="5075BC"/>
                </a:solidFill>
              </a:rPr>
              <a:t>:</a:t>
            </a:r>
            <a:r>
              <a:rPr lang="el-GR" sz="2400" dirty="0">
                <a:solidFill>
                  <a:srgbClr val="5075BC"/>
                </a:solidFill>
              </a:rPr>
              <a:t> Ο κλάδος των επιμελητών μετονομάζεται σε κλάδο ΠΕ25 σχολικών </a:t>
            </a:r>
            <a:r>
              <a:rPr lang="el-GR" sz="2400" dirty="0" err="1">
                <a:solidFill>
                  <a:srgbClr val="5075BC"/>
                </a:solidFill>
              </a:rPr>
              <a:t>νοσ</a:t>
            </a:r>
            <a:r>
              <a:rPr lang="el-GR" sz="2400" dirty="0">
                <a:solidFill>
                  <a:srgbClr val="5075BC"/>
                </a:solidFill>
              </a:rPr>
              <a:t>/των. </a:t>
            </a:r>
          </a:p>
          <a:p>
            <a:pPr>
              <a:lnSpc>
                <a:spcPct val="90000"/>
              </a:lnSpc>
              <a:buNone/>
              <a:defRPr/>
            </a:pPr>
            <a:r>
              <a:rPr lang="el-GR" sz="2400" dirty="0"/>
              <a:t>		Σήμερα οι θέσεις καλύπτονται από νοσηλευτές τριτοβάθμιας εκπαίδευσης </a:t>
            </a:r>
            <a:r>
              <a:rPr lang="en-US" sz="2400" dirty="0"/>
              <a:t>….</a:t>
            </a:r>
          </a:p>
          <a:p>
            <a:pPr>
              <a:lnSpc>
                <a:spcPct val="90000"/>
              </a:lnSpc>
              <a:defRPr/>
            </a:pPr>
            <a:r>
              <a:rPr lang="el-GR" sz="2400" b="1" u="sng" dirty="0"/>
              <a:t>Νόμος 3172/2003</a:t>
            </a:r>
            <a:r>
              <a:rPr lang="el-GR" sz="2400" b="1" dirty="0"/>
              <a:t>:</a:t>
            </a:r>
            <a:r>
              <a:rPr lang="el-GR" sz="2400" dirty="0"/>
              <a:t> Η Δ/</a:t>
            </a:r>
            <a:r>
              <a:rPr lang="el-GR" sz="2400" dirty="0" err="1"/>
              <a:t>νση</a:t>
            </a:r>
            <a:r>
              <a:rPr lang="el-GR" sz="2400" dirty="0"/>
              <a:t> Σχολικής Υγείας υποβιβάζεται σε τμήμα, ενώ στην περιφέρεια το τμήμα Επιδημιολογικής Επιτήρησης επιβλέπει τις υπηρεσίες σχολικής υγιεινής</a:t>
            </a:r>
          </a:p>
          <a:p>
            <a:pPr>
              <a:lnSpc>
                <a:spcPct val="90000"/>
              </a:lnSpc>
              <a:defRPr/>
            </a:pPr>
            <a:r>
              <a:rPr lang="el-GR" sz="2400" b="1" u="sng" dirty="0"/>
              <a:t>Νόμος 3370/2005</a:t>
            </a:r>
            <a:r>
              <a:rPr lang="el-GR" sz="2400" b="1" dirty="0"/>
              <a:t>:</a:t>
            </a:r>
            <a:r>
              <a:rPr lang="el-GR" sz="2400" dirty="0"/>
              <a:t> Καμιά αλλαγή δε σημειώθηκε</a:t>
            </a:r>
            <a:r>
              <a:rPr lang="en-US" sz="2400" dirty="0"/>
              <a:t>.</a:t>
            </a:r>
            <a:endParaRPr lang="el-GR" sz="2400" dirty="0"/>
          </a:p>
          <a:p>
            <a:pPr algn="just">
              <a:lnSpc>
                <a:spcPct val="80000"/>
              </a:lnSpc>
              <a:defRPr/>
            </a:pPr>
            <a:endParaRPr lang="el-GR" sz="2400" dirty="0"/>
          </a:p>
          <a:p>
            <a:pPr>
              <a:lnSpc>
                <a:spcPct val="80000"/>
              </a:lnSpc>
              <a:defRPr/>
            </a:pPr>
            <a:endParaRPr lang="el-GR" sz="2400" dirty="0"/>
          </a:p>
          <a:p>
            <a:pPr>
              <a:lnSpc>
                <a:spcPct val="80000"/>
              </a:lnSpc>
              <a:defRPr/>
            </a:pPr>
            <a:endParaRPr lang="el-GR" sz="2400" dirty="0"/>
          </a:p>
          <a:p>
            <a:pPr>
              <a:lnSpc>
                <a:spcPct val="90000"/>
              </a:lnSpc>
              <a:defRPr/>
            </a:pPr>
            <a:endParaRPr lang="el-GR" sz="2400" dirty="0"/>
          </a:p>
          <a:p>
            <a:pPr>
              <a:lnSpc>
                <a:spcPct val="80000"/>
              </a:lnSpc>
              <a:defRPr/>
            </a:pPr>
            <a:endParaRPr lang="el-GR" sz="2400" dirty="0"/>
          </a:p>
          <a:p>
            <a:pPr marL="342900" lvl="1" indent="-342900">
              <a:lnSpc>
                <a:spcPct val="80000"/>
              </a:lnSpc>
              <a:buFont typeface="Arial" pitchFamily="34" charset="0"/>
              <a:buChar char="•"/>
              <a:defRPr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87982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nurse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410072"/>
            <a:ext cx="1905000" cy="2667000"/>
          </a:xfrm>
          <a:prstGeom prst="rect">
            <a:avLst/>
          </a:prstGeom>
          <a:solidFill>
            <a:srgbClr val="DCF9B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Στόχος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4525963"/>
          </a:xfrm>
        </p:spPr>
        <p:txBody>
          <a:bodyPr>
            <a:normAutofit/>
          </a:bodyPr>
          <a:lstStyle/>
          <a:p>
            <a:pPr marL="0" indent="0">
              <a:spcBef>
                <a:spcPts val="2400"/>
              </a:spcBef>
              <a:buNone/>
            </a:pPr>
            <a:r>
              <a:rPr lang="en-US" sz="2800" dirty="0" smtClean="0"/>
              <a:t>		</a:t>
            </a:r>
            <a:r>
              <a:rPr lang="el-GR" sz="2700" dirty="0" smtClean="0"/>
              <a:t>Στόχος </a:t>
            </a:r>
            <a:r>
              <a:rPr lang="el-GR" sz="2700" dirty="0"/>
              <a:t>μας είναι τα παιδιά </a:t>
            </a:r>
            <a:r>
              <a:rPr lang="el-GR" sz="2700" dirty="0" smtClean="0"/>
              <a:t>με ειδικές ανάγκες </a:t>
            </a:r>
            <a:r>
              <a:rPr lang="en-US" sz="2700" dirty="0" smtClean="0"/>
              <a:t>		</a:t>
            </a:r>
            <a:r>
              <a:rPr lang="el-GR" sz="2700" dirty="0" smtClean="0"/>
              <a:t>να </a:t>
            </a:r>
            <a:r>
              <a:rPr lang="el-GR" sz="2700" dirty="0"/>
              <a:t>πάρουν τα </a:t>
            </a:r>
            <a:r>
              <a:rPr lang="el-GR" sz="2700" dirty="0" smtClean="0"/>
              <a:t>κατάλληλα ερεθίσματα </a:t>
            </a:r>
            <a:r>
              <a:rPr lang="el-GR" sz="2700" dirty="0"/>
              <a:t>μέσα </a:t>
            </a:r>
            <a:r>
              <a:rPr lang="en-US" sz="2700" dirty="0" smtClean="0"/>
              <a:t>			</a:t>
            </a:r>
            <a:r>
              <a:rPr lang="el-GR" sz="2700" dirty="0" smtClean="0"/>
              <a:t>από την ολοκληρωμένη αγωγή </a:t>
            </a:r>
            <a:r>
              <a:rPr lang="el-GR" sz="2700" dirty="0"/>
              <a:t>και </a:t>
            </a:r>
            <a:r>
              <a:rPr lang="el-GR" sz="2700" dirty="0" smtClean="0"/>
              <a:t>την </a:t>
            </a:r>
            <a:r>
              <a:rPr lang="en-US" sz="2700" dirty="0" smtClean="0"/>
              <a:t>				</a:t>
            </a:r>
            <a:r>
              <a:rPr lang="el-GR" sz="2700" dirty="0" smtClean="0"/>
              <a:t>εκπαίδευσή </a:t>
            </a:r>
            <a:r>
              <a:rPr lang="el-GR" sz="2700" dirty="0"/>
              <a:t>τους, ώστε</a:t>
            </a:r>
            <a:r>
              <a:rPr lang="en-US" sz="2700" dirty="0"/>
              <a:t> </a:t>
            </a:r>
            <a:r>
              <a:rPr lang="el-GR" sz="2700" dirty="0"/>
              <a:t>η </a:t>
            </a:r>
            <a:r>
              <a:rPr lang="en-US" sz="2700" dirty="0" smtClean="0"/>
              <a:t>	</a:t>
            </a:r>
            <a:r>
              <a:rPr lang="el-GR" sz="2700" dirty="0" smtClean="0"/>
              <a:t>διαφορά</a:t>
            </a:r>
            <a:r>
              <a:rPr lang="en-US" sz="2700" dirty="0" smtClean="0"/>
              <a:t> </a:t>
            </a:r>
            <a:r>
              <a:rPr lang="el-GR" sz="2700" dirty="0"/>
              <a:t>με </a:t>
            </a:r>
            <a:r>
              <a:rPr lang="el-GR" sz="2700" dirty="0" smtClean="0"/>
              <a:t>τα </a:t>
            </a:r>
            <a:r>
              <a:rPr lang="en-US" sz="2700" dirty="0" smtClean="0"/>
              <a:t>			</a:t>
            </a:r>
            <a:r>
              <a:rPr lang="el-GR" sz="2700" dirty="0" smtClean="0"/>
              <a:t>υπόλοιπα</a:t>
            </a:r>
            <a:r>
              <a:rPr lang="en-US" sz="2700" dirty="0" smtClean="0"/>
              <a:t> </a:t>
            </a:r>
            <a:r>
              <a:rPr lang="el-GR" sz="2700" dirty="0"/>
              <a:t>παιδιά να μικραίνει</a:t>
            </a:r>
            <a:r>
              <a:rPr lang="en-US" sz="2700" dirty="0" smtClean="0"/>
              <a:t>.</a:t>
            </a:r>
            <a:br>
              <a:rPr lang="en-US" sz="2700" dirty="0" smtClean="0"/>
            </a:br>
            <a:r>
              <a:rPr lang="el-GR" sz="2700" dirty="0"/>
              <a:t/>
            </a:r>
            <a:br>
              <a:rPr lang="el-GR" sz="2700" dirty="0"/>
            </a:br>
            <a:r>
              <a:rPr lang="el-GR" sz="2700" dirty="0" smtClean="0"/>
              <a:t>Πιστεύουμε </a:t>
            </a:r>
            <a:r>
              <a:rPr lang="el-GR" sz="2700" dirty="0"/>
              <a:t>ότι η </a:t>
            </a:r>
            <a:r>
              <a:rPr lang="el-GR" sz="2700" dirty="0" smtClean="0"/>
              <a:t>αρμονική συνεργασία όλων 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l-GR" sz="2700" dirty="0" smtClean="0"/>
              <a:t>των επαγγελματιών </a:t>
            </a:r>
            <a:r>
              <a:rPr lang="el-GR" sz="2700" dirty="0"/>
              <a:t>στο χώρο </a:t>
            </a:r>
            <a:r>
              <a:rPr lang="el-GR" sz="2700" dirty="0" smtClean="0"/>
              <a:t>της εκπαίδευσης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l-GR" sz="2700" dirty="0" smtClean="0"/>
              <a:t>θα βοηθήσει </a:t>
            </a:r>
            <a:r>
              <a:rPr lang="el-GR" sz="2700" dirty="0"/>
              <a:t>τα παιδιά </a:t>
            </a:r>
            <a:r>
              <a:rPr lang="el-GR" sz="2700" dirty="0" smtClean="0"/>
              <a:t>να ζουν </a:t>
            </a:r>
            <a:r>
              <a:rPr lang="el-GR" sz="2700" dirty="0"/>
              <a:t>αυτόνομα </a:t>
            </a:r>
            <a:r>
              <a:rPr lang="el-GR" sz="2700" dirty="0" smtClean="0"/>
              <a:t>και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l-GR" sz="2700" dirty="0" smtClean="0"/>
              <a:t>ανεξάρτητα στον ανώτερο δυνατό βαθμό</a:t>
            </a:r>
            <a:r>
              <a:rPr lang="en-US" sz="2700" dirty="0"/>
              <a:t>.</a:t>
            </a:r>
            <a:endParaRPr lang="el-GR" sz="2700" dirty="0"/>
          </a:p>
        </p:txBody>
      </p:sp>
      <p:pic>
        <p:nvPicPr>
          <p:cNvPr id="8" name="Picture 4" descr="girl flower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023320"/>
            <a:ext cx="1763713" cy="2286000"/>
          </a:xfrm>
          <a:prstGeom prst="rect">
            <a:avLst/>
          </a:prstGeom>
          <a:solidFill>
            <a:srgbClr val="FFCC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5897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609600"/>
            <a:ext cx="7334250" cy="564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6458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1222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στο πλαίσιο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354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8199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παρόν έργο αποτελεί την έκδοση </a:t>
            </a:r>
            <a:r>
              <a:rPr lang="el-GR" sz="2000" dirty="0" smtClean="0"/>
              <a:t>1.0.</a:t>
            </a:r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r>
              <a:rPr lang="el-GR" sz="2000" dirty="0"/>
              <a:t>Έκδοση </a:t>
            </a:r>
            <a:r>
              <a:rPr lang="el-GR" sz="2000" dirty="0" smtClean="0"/>
              <a:t>διαθέσιμη </a:t>
            </a:r>
            <a:r>
              <a:rPr lang="el-GR" sz="2000" dirty="0">
                <a:hlinkClick r:id="rId3"/>
              </a:rPr>
              <a:t>εδώ</a:t>
            </a:r>
            <a:r>
              <a:rPr lang="el-GR" sz="2000" dirty="0"/>
              <a:t>. 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010468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Copyright </a:t>
            </a:r>
            <a:r>
              <a:rPr lang="el-GR" sz="2000" dirty="0" err="1"/>
              <a:t>Εθνικόν</a:t>
            </a:r>
            <a:r>
              <a:rPr lang="el-GR" sz="2000" dirty="0"/>
              <a:t> και </a:t>
            </a:r>
            <a:r>
              <a:rPr lang="el-GR" sz="2000" dirty="0" err="1"/>
              <a:t>Καποδιστριακόν</a:t>
            </a:r>
            <a:r>
              <a:rPr lang="el-GR" sz="2000" dirty="0"/>
              <a:t> </a:t>
            </a:r>
            <a:r>
              <a:rPr lang="el-GR" sz="2000" dirty="0" err="1"/>
              <a:t>Πανεπιστήμιον</a:t>
            </a:r>
            <a:r>
              <a:rPr lang="el-GR" sz="2000" dirty="0"/>
              <a:t> Αθηνών</a:t>
            </a:r>
            <a:r>
              <a:rPr lang="en-US" sz="2000" dirty="0"/>
              <a:t>, </a:t>
            </a:r>
            <a:r>
              <a:rPr lang="el-GR" sz="2000" dirty="0"/>
              <a:t>Αθηνά </a:t>
            </a:r>
            <a:r>
              <a:rPr lang="el-GR" sz="2000" dirty="0" smtClean="0"/>
              <a:t>Καλοκαιρινού</a:t>
            </a:r>
            <a:r>
              <a:rPr lang="en-US" sz="2000" dirty="0" smtClean="0"/>
              <a:t> 2015. </a:t>
            </a:r>
            <a:r>
              <a:rPr lang="el-GR" sz="2000" dirty="0" smtClean="0"/>
              <a:t>Αθηνά Καλοκαιρινού. </a:t>
            </a:r>
            <a:r>
              <a:rPr lang="el-GR" sz="2000" dirty="0"/>
              <a:t>«Κοινοτική Νοσηλευτική Ι. Σχολική </a:t>
            </a:r>
            <a:r>
              <a:rPr lang="el-GR" sz="2000" dirty="0" smtClean="0"/>
              <a:t>Νοσηλευτική». </a:t>
            </a:r>
            <a:r>
              <a:rPr lang="el-GR" sz="2000" dirty="0"/>
              <a:t>Έκδοση: 1.0.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διεύθυνση: </a:t>
            </a:r>
            <a:r>
              <a:rPr lang="en-GB" sz="2000" dirty="0">
                <a:hlinkClick r:id="rId3"/>
              </a:rPr>
              <a:t>http://opencourses.uoa.gr/courses/NURS1/</a:t>
            </a:r>
            <a:r>
              <a:rPr lang="el-GR" sz="2000" dirty="0" smtClean="0"/>
              <a:t>. 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080983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 smtClean="0"/>
              <a:t>Η Πορεία </a:t>
            </a:r>
            <a:r>
              <a:rPr lang="el-GR" altLang="el-GR" dirty="0"/>
              <a:t>της Σχολικής Νοσηλευτικής στο </a:t>
            </a:r>
            <a:r>
              <a:rPr lang="el-GR" altLang="el-GR" dirty="0" smtClean="0"/>
              <a:t>χρόνο </a:t>
            </a:r>
            <a:r>
              <a:rPr lang="el-GR" altLang="el-GR" dirty="0"/>
              <a:t>(</a:t>
            </a:r>
            <a:r>
              <a:rPr lang="el-GR" altLang="el-GR" dirty="0" smtClean="0"/>
              <a:t>ΙΙ)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438177"/>
            <a:ext cx="8229600" cy="45259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l-GR" sz="2400" b="1" dirty="0" smtClean="0"/>
              <a:t>1912</a:t>
            </a:r>
            <a:r>
              <a:rPr lang="el-GR" sz="2400" dirty="0" smtClean="0"/>
              <a:t> Ο </a:t>
            </a:r>
            <a:r>
              <a:rPr lang="el-GR" sz="2400" dirty="0"/>
              <a:t>Ερυθρός Σταυρός στην Αμερική </a:t>
            </a:r>
            <a:r>
              <a:rPr lang="el-GR" sz="2400" dirty="0" smtClean="0"/>
              <a:t>δημιουργεί Νοσηλευτική </a:t>
            </a:r>
            <a:r>
              <a:rPr lang="el-GR" sz="2400" dirty="0"/>
              <a:t>Υπηρεσία, ώστε να καλύψει </a:t>
            </a:r>
            <a:r>
              <a:rPr lang="el-GR" sz="2400" dirty="0" smtClean="0"/>
              <a:t>τις ανάγκες για </a:t>
            </a:r>
            <a:r>
              <a:rPr lang="el-GR" sz="2400" dirty="0"/>
              <a:t>φροντίδα υγείας </a:t>
            </a:r>
            <a:r>
              <a:rPr lang="el-GR" sz="2400" dirty="0" smtClean="0"/>
              <a:t>μαθητών απομακρυσμένων </a:t>
            </a:r>
            <a:r>
              <a:rPr lang="el-GR" sz="2400" dirty="0"/>
              <a:t>περιοχών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pPr>
              <a:defRPr/>
            </a:pPr>
            <a:r>
              <a:rPr lang="el-GR" sz="2400" b="1" dirty="0" smtClean="0"/>
              <a:t>1940</a:t>
            </a:r>
            <a:r>
              <a:rPr lang="el-GR" sz="2400" dirty="0" smtClean="0"/>
              <a:t> Υλοποιούνται </a:t>
            </a:r>
            <a:r>
              <a:rPr lang="el-GR" sz="2400" dirty="0"/>
              <a:t>υπηρεσίες για μαθητές </a:t>
            </a:r>
            <a:r>
              <a:rPr lang="el-GR" sz="2400" dirty="0" smtClean="0"/>
              <a:t>με Ειδικές </a:t>
            </a:r>
            <a:r>
              <a:rPr lang="el-GR" sz="2400" dirty="0"/>
              <a:t>Ανάγκες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pPr>
              <a:defRPr/>
            </a:pPr>
            <a:r>
              <a:rPr lang="el-GR" sz="2400" b="1" dirty="0" smtClean="0"/>
              <a:t>1960</a:t>
            </a:r>
            <a:r>
              <a:rPr lang="el-GR" sz="2400" dirty="0" smtClean="0"/>
              <a:t> Αναπτύσσονται </a:t>
            </a:r>
            <a:r>
              <a:rPr lang="el-GR" sz="2400" dirty="0"/>
              <a:t>πολλά προγράμματα </a:t>
            </a:r>
            <a:r>
              <a:rPr lang="el-GR" sz="2400" dirty="0" smtClean="0"/>
              <a:t>Αγωγής Υγείας αλλά </a:t>
            </a:r>
            <a:r>
              <a:rPr lang="el-GR" sz="2400" dirty="0"/>
              <a:t>δημιουργείται σύγχυση για </a:t>
            </a:r>
            <a:r>
              <a:rPr lang="el-GR" sz="2400" dirty="0" smtClean="0"/>
              <a:t>το </a:t>
            </a:r>
            <a:r>
              <a:rPr lang="el-GR" sz="2400" dirty="0" err="1" smtClean="0"/>
              <a:t>διευρυνόμενο</a:t>
            </a:r>
            <a:r>
              <a:rPr lang="el-GR" sz="2400" dirty="0" smtClean="0"/>
              <a:t> ρόλο των </a:t>
            </a:r>
            <a:r>
              <a:rPr lang="el-GR" sz="2400" dirty="0"/>
              <a:t>Νοσηλευτών</a:t>
            </a:r>
            <a:r>
              <a:rPr lang="en-US" sz="2400" dirty="0" smtClean="0"/>
              <a:t>.</a:t>
            </a:r>
            <a:endParaRPr lang="el-GR" sz="2400" dirty="0" smtClean="0"/>
          </a:p>
          <a:p>
            <a:pPr>
              <a:defRPr/>
            </a:pPr>
            <a:r>
              <a:rPr lang="el-GR" sz="2400" b="1" dirty="0" smtClean="0"/>
              <a:t>1970</a:t>
            </a:r>
            <a:r>
              <a:rPr lang="el-GR" sz="2400" dirty="0" smtClean="0"/>
              <a:t> Η </a:t>
            </a:r>
            <a:r>
              <a:rPr lang="el-GR" sz="2400" dirty="0"/>
              <a:t>εμφάνιση φαινομένων όπως: η </a:t>
            </a:r>
            <a:r>
              <a:rPr lang="el-GR" sz="2400" dirty="0" smtClean="0"/>
              <a:t>χρήση ναρκωτικών</a:t>
            </a:r>
            <a:r>
              <a:rPr lang="el-GR" sz="2400" dirty="0"/>
              <a:t>, η ν</a:t>
            </a:r>
            <a:r>
              <a:rPr lang="el-GR" sz="2400" dirty="0" smtClean="0"/>
              <a:t>εανική </a:t>
            </a:r>
            <a:r>
              <a:rPr lang="el-GR" sz="2400" dirty="0"/>
              <a:t>εγκληματικότητα και τα αφροδίσια </a:t>
            </a:r>
            <a:r>
              <a:rPr lang="el-GR" sz="2400" dirty="0" smtClean="0"/>
              <a:t>νοσήματα προκαλούν </a:t>
            </a:r>
            <a:r>
              <a:rPr lang="el-GR" sz="2400" dirty="0"/>
              <a:t>τεράστιες αλλαγές στα υπάρχοντα </a:t>
            </a:r>
            <a:r>
              <a:rPr lang="en-US" sz="2400" dirty="0"/>
              <a:t> </a:t>
            </a:r>
            <a:r>
              <a:rPr lang="el-GR" sz="2400" dirty="0" smtClean="0"/>
              <a:t>προγράμματα Αγωγής Υγείας</a:t>
            </a:r>
            <a:r>
              <a:rPr lang="en-US" sz="2400" dirty="0" smtClean="0"/>
              <a:t>.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95396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5976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11814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"</a:t>
            </a:r>
            <a:r>
              <a:rPr lang="el-GR" sz="2000" dirty="0"/>
              <a:t>Η δομή και οργάνωση της παρουσίασης, καθώς και το υπόλοιπο περιεχόμενο, αποτελούν πνευματική ιδιοκτησία </a:t>
            </a:r>
            <a:r>
              <a:rPr lang="el-GR" sz="2000" dirty="0" smtClean="0"/>
              <a:t>της συγγραφέως </a:t>
            </a:r>
            <a:r>
              <a:rPr lang="el-GR" sz="2000" dirty="0"/>
              <a:t>και του Πανεπιστημίου Αθηνών και διατίθενται με άδεια </a:t>
            </a:r>
            <a:r>
              <a:rPr lang="el-GR" sz="2000" dirty="0" err="1"/>
              <a:t>Creative</a:t>
            </a:r>
            <a:r>
              <a:rPr lang="el-GR" sz="2000" dirty="0"/>
              <a:t> </a:t>
            </a:r>
            <a:r>
              <a:rPr lang="el-GR" sz="2000" dirty="0" err="1"/>
              <a:t>Commons</a:t>
            </a:r>
            <a:r>
              <a:rPr lang="el-GR" sz="2000" dirty="0"/>
              <a:t> Αναφορά Μη Εμπορική Χρήση Παρόμοια Διανομή Έκδοση 4.0 ή μεταγενέστερη.</a:t>
            </a:r>
          </a:p>
          <a:p>
            <a:pPr marL="0" indent="0">
              <a:spcBef>
                <a:spcPts val="3000"/>
              </a:spcBef>
              <a:buNone/>
            </a:pPr>
            <a:r>
              <a:rPr lang="el-GR" sz="2000" dirty="0"/>
              <a:t>Οι φωτογραφίες που περιέχονται στην παρουσίαση αποτελούν πνευματική ιδιοκτησία τρίτων. Απαγορεύεται η αναπαραγωγή, αναδημοσίευση και διάθεσή τους στο κοινό με οποιονδήποτε τρόπο χωρίς τη λήψη άδειας από τους δικαιούχους. "</a:t>
            </a:r>
            <a:endParaRPr lang="el-GR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l-GR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71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Ιστορική Αναδρομή (1/3)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438177"/>
            <a:ext cx="8229600" cy="4525963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el-GR" sz="4000" dirty="0" smtClean="0"/>
              <a:t>Επεκτάθηκε στον </a:t>
            </a:r>
          </a:p>
          <a:p>
            <a:pPr marL="0" indent="0" algn="ctr">
              <a:buNone/>
              <a:defRPr/>
            </a:pPr>
            <a:r>
              <a:rPr lang="el-GR" sz="4000" b="1" dirty="0" smtClean="0"/>
              <a:t>Καναδά</a:t>
            </a:r>
          </a:p>
          <a:p>
            <a:pPr marL="0" indent="0" algn="ctr">
              <a:buNone/>
              <a:defRPr/>
            </a:pPr>
            <a:r>
              <a:rPr lang="el-GR" sz="4000" dirty="0" smtClean="0"/>
              <a:t>Και</a:t>
            </a:r>
          </a:p>
          <a:p>
            <a:pPr marL="0" indent="0" algn="ctr">
              <a:buNone/>
              <a:defRPr/>
            </a:pPr>
            <a:r>
              <a:rPr lang="el-GR" sz="4000" dirty="0" smtClean="0"/>
              <a:t>Στην </a:t>
            </a:r>
            <a:r>
              <a:rPr lang="el-GR" sz="4000" b="1" dirty="0" smtClean="0"/>
              <a:t>Ευρώπη</a:t>
            </a:r>
          </a:p>
          <a:p>
            <a:pPr marL="0" indent="0" algn="ctr">
              <a:buNone/>
              <a:defRPr/>
            </a:pPr>
            <a:r>
              <a:rPr lang="el-GR" sz="4000" dirty="0" smtClean="0"/>
              <a:t>Με </a:t>
            </a:r>
            <a:r>
              <a:rPr lang="el-GR" sz="4000" b="1" dirty="0" smtClean="0"/>
              <a:t>διάφορο</a:t>
            </a:r>
            <a:r>
              <a:rPr lang="el-GR" sz="4000" dirty="0" smtClean="0"/>
              <a:t> ρυθμό ανάπτυξης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3942686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Ιστορική Αναδρομή (2/3)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438177"/>
            <a:ext cx="8229600" cy="4525963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el-GR" sz="4000" dirty="0" smtClean="0"/>
              <a:t>Οδήγησαν σε επέκταση Νοσηλευτικής στο Σχολείο</a:t>
            </a:r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2870035" y="3717033"/>
            <a:ext cx="3633408" cy="1584176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800" dirty="0">
                <a:latin typeface="+mn-lt"/>
              </a:rPr>
              <a:t>ΥΓΕΙΟΝΟΜΙΚΗ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800" dirty="0">
                <a:latin typeface="+mn-lt"/>
              </a:rPr>
              <a:t>ΥΠΗΡΕΣΙΑ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800" dirty="0">
                <a:latin typeface="+mn-lt"/>
              </a:rPr>
              <a:t>ΚΟΙΝΟΤΗΤΑΣ</a:t>
            </a: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292762" y="4298032"/>
            <a:ext cx="1828800" cy="1219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800" dirty="0">
                <a:latin typeface="+mn-lt"/>
              </a:rPr>
              <a:t>ΥΠΟΥΡΓΕΙΟ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800" dirty="0">
                <a:latin typeface="+mn-lt"/>
              </a:rPr>
              <a:t>ΥΓΕΙΑΣ</a:t>
            </a:r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7146748" y="4298032"/>
            <a:ext cx="1828800" cy="1143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800" dirty="0">
                <a:latin typeface="+mn-lt"/>
              </a:rPr>
              <a:t>ΥΠΟΥΡΓΕΙΟ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el-GR" sz="2800" dirty="0">
                <a:latin typeface="+mn-lt"/>
              </a:rPr>
              <a:t>ΠΑΙΔΕΙΑΣ</a:t>
            </a:r>
          </a:p>
        </p:txBody>
      </p:sp>
      <p:sp>
        <p:nvSpPr>
          <p:cNvPr id="10" name="AutoShape 10"/>
          <p:cNvSpPr>
            <a:spLocks noChangeArrowheads="1"/>
          </p:cNvSpPr>
          <p:nvPr/>
        </p:nvSpPr>
        <p:spPr bwMode="auto">
          <a:xfrm>
            <a:off x="2260435" y="4707565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</p:txBody>
      </p:sp>
      <p:sp>
        <p:nvSpPr>
          <p:cNvPr id="11" name="AutoShape 11"/>
          <p:cNvSpPr>
            <a:spLocks noChangeArrowheads="1"/>
          </p:cNvSpPr>
          <p:nvPr/>
        </p:nvSpPr>
        <p:spPr bwMode="auto">
          <a:xfrm>
            <a:off x="6470949" y="4707565"/>
            <a:ext cx="609600" cy="457200"/>
          </a:xfrm>
          <a:prstGeom prst="left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</p:txBody>
      </p:sp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4381500" y="3021745"/>
            <a:ext cx="381000" cy="533400"/>
          </a:xfrm>
          <a:prstGeom prst="downArrow">
            <a:avLst>
              <a:gd name="adj1" fmla="val 50000"/>
              <a:gd name="adj2" fmla="val 3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l-GR" altLang="el-GR" sz="1800"/>
          </a:p>
        </p:txBody>
      </p:sp>
    </p:spTree>
    <p:extLst>
      <p:ext uri="{BB962C8B-B14F-4D97-AF65-F5344CB8AC3E}">
        <p14:creationId xmlns:p14="http://schemas.microsoft.com/office/powerpoint/2010/main" val="245369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Ιστορική Αναδρομή </a:t>
            </a:r>
            <a:r>
              <a:rPr lang="el-GR" altLang="el-GR" dirty="0" smtClean="0"/>
              <a:t>(3/3)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438177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  <a:defRPr/>
            </a:pPr>
            <a:r>
              <a:rPr lang="el-GR" sz="3600" dirty="0" smtClean="0"/>
              <a:t>Σήμερα το Σχολείο:</a:t>
            </a:r>
            <a:endParaRPr lang="el-GR" sz="3600" dirty="0"/>
          </a:p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el-GR" sz="3600" dirty="0"/>
              <a:t>Μέσον προσφοράς υγειονομικών υπηρεσιών στο σχολικό πληθυσμό και των 3 βαθμίδων</a:t>
            </a:r>
          </a:p>
          <a:p>
            <a:pPr>
              <a:lnSpc>
                <a:spcPct val="90000"/>
              </a:lnSpc>
              <a:buClr>
                <a:schemeClr val="tx1"/>
              </a:buClr>
              <a:defRPr/>
            </a:pPr>
            <a:r>
              <a:rPr lang="el-GR" sz="3600" dirty="0"/>
              <a:t>Επέκταση υπηρεσιών  στο προσωπικό του σχολείου και στους γονείς</a:t>
            </a:r>
          </a:p>
          <a:p>
            <a:pPr>
              <a:lnSpc>
                <a:spcPct val="90000"/>
              </a:lnSpc>
              <a:buClr>
                <a:schemeClr val="tx1"/>
              </a:buClr>
              <a:buNone/>
              <a:defRPr/>
            </a:pPr>
            <a:r>
              <a:rPr lang="en-US" sz="3600" dirty="0"/>
              <a:t> </a:t>
            </a:r>
          </a:p>
          <a:p>
            <a:pPr algn="ctr">
              <a:lnSpc>
                <a:spcPct val="90000"/>
              </a:lnSpc>
              <a:buClr>
                <a:schemeClr val="tx1"/>
              </a:buClr>
              <a:buNone/>
              <a:defRPr/>
            </a:pPr>
            <a:r>
              <a:rPr lang="el-GR" sz="3600" b="1" dirty="0" smtClean="0"/>
              <a:t>ΣΧΟΛΕΙΟ = </a:t>
            </a:r>
            <a:r>
              <a:rPr lang="el-GR" sz="3600" b="1" dirty="0"/>
              <a:t>ΚΟΙΝΟΤΙΚΟ </a:t>
            </a:r>
            <a:r>
              <a:rPr lang="el-GR" sz="3600" b="1" dirty="0" smtClean="0"/>
              <a:t>ΚΕΝΤΡΟ</a:t>
            </a:r>
            <a:endParaRPr lang="el-GR" sz="3600" b="1" dirty="0"/>
          </a:p>
          <a:p>
            <a:pPr>
              <a:defRPr/>
            </a:pP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09477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Σχολική Νοσηλευτική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4156" y="1438177"/>
            <a:ext cx="8229600" cy="4525963"/>
          </a:xfrm>
        </p:spPr>
        <p:txBody>
          <a:bodyPr>
            <a:noAutofit/>
          </a:bodyPr>
          <a:lstStyle/>
          <a:p>
            <a:pPr marL="742950" indent="-742950">
              <a:spcBef>
                <a:spcPts val="2400"/>
              </a:spcBef>
              <a:buClr>
                <a:schemeClr val="tx1"/>
              </a:buClr>
              <a:buFont typeface="+mj-lt"/>
              <a:buAutoNum type="arabicPeriod"/>
              <a:defRPr/>
            </a:pPr>
            <a:r>
              <a:rPr lang="el-GR" sz="4000" dirty="0" smtClean="0"/>
              <a:t>Παροχή </a:t>
            </a:r>
            <a:r>
              <a:rPr lang="el-GR" sz="4000" dirty="0"/>
              <a:t>Υπηρεσιών Υγείας</a:t>
            </a:r>
            <a:r>
              <a:rPr lang="en-US" sz="4000" dirty="0" smtClean="0"/>
              <a:t>.</a:t>
            </a:r>
            <a:endParaRPr lang="el-GR" sz="4000" dirty="0" smtClean="0"/>
          </a:p>
          <a:p>
            <a:pPr marL="742950" indent="-742950">
              <a:spcBef>
                <a:spcPts val="2400"/>
              </a:spcBef>
              <a:buClr>
                <a:schemeClr val="tx1"/>
              </a:buClr>
              <a:buFont typeface="+mj-lt"/>
              <a:buAutoNum type="arabicPeriod"/>
              <a:defRPr/>
            </a:pPr>
            <a:r>
              <a:rPr lang="el-GR" sz="4000" dirty="0" smtClean="0"/>
              <a:t>Αγωγή </a:t>
            </a:r>
            <a:r>
              <a:rPr lang="el-GR" sz="4000" dirty="0"/>
              <a:t>Υγείας</a:t>
            </a:r>
            <a:r>
              <a:rPr lang="en-US" sz="4000" dirty="0" smtClean="0"/>
              <a:t>.</a:t>
            </a:r>
            <a:endParaRPr lang="el-GR" sz="4000" dirty="0" smtClean="0"/>
          </a:p>
          <a:p>
            <a:pPr marL="742950" indent="-742950">
              <a:spcBef>
                <a:spcPts val="2400"/>
              </a:spcBef>
              <a:buClr>
                <a:schemeClr val="tx1"/>
              </a:buClr>
              <a:buFont typeface="+mj-lt"/>
              <a:buAutoNum type="arabicPeriod"/>
              <a:defRPr/>
            </a:pPr>
            <a:r>
              <a:rPr lang="el-GR" sz="4000" dirty="0" smtClean="0"/>
              <a:t>Βελτίωση </a:t>
            </a:r>
            <a:r>
              <a:rPr lang="el-GR" sz="4000" dirty="0"/>
              <a:t>και Εξασφάλιση </a:t>
            </a:r>
            <a:r>
              <a:rPr lang="el-GR" sz="4000" dirty="0" smtClean="0"/>
              <a:t>Υγιούς Σχολικού </a:t>
            </a:r>
            <a:r>
              <a:rPr lang="el-GR" sz="4000" dirty="0"/>
              <a:t>Περιβάλλοντος</a:t>
            </a:r>
            <a:r>
              <a:rPr lang="en-US" sz="4000" dirty="0" smtClean="0"/>
              <a:t>.</a:t>
            </a:r>
            <a:endParaRPr lang="el-GR" sz="4000" dirty="0"/>
          </a:p>
        </p:txBody>
      </p:sp>
    </p:spTree>
    <p:extLst>
      <p:ext uri="{BB962C8B-B14F-4D97-AF65-F5344CB8AC3E}">
        <p14:creationId xmlns:p14="http://schemas.microsoft.com/office/powerpoint/2010/main" val="2781356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3011</TotalTime>
  <Words>2188</Words>
  <Application>Microsoft Office PowerPoint</Application>
  <PresentationFormat>On-screen Show (4:3)</PresentationFormat>
  <Paragraphs>444</Paragraphs>
  <Slides>52</Slides>
  <Notes>52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9" baseType="lpstr">
      <vt:lpstr>MS PGothic</vt:lpstr>
      <vt:lpstr>Arial</vt:lpstr>
      <vt:lpstr>Calibri</vt:lpstr>
      <vt:lpstr>Tahoma</vt:lpstr>
      <vt:lpstr>Times New Roman</vt:lpstr>
      <vt:lpstr>Wingdings</vt:lpstr>
      <vt:lpstr>Θέμα του Office</vt:lpstr>
      <vt:lpstr>ΚΟΙΝΟΤΙΚΗ ΝΟΣΗΛΕΥΤΙΚΗ Ι</vt:lpstr>
      <vt:lpstr>Σχολική Νοσηλευτική</vt:lpstr>
      <vt:lpstr>Σχολικοί Νοσηλευτές</vt:lpstr>
      <vt:lpstr>Η Πορεία της Σχολικής Νοσηλευτικής στο χρόνο (Ι)</vt:lpstr>
      <vt:lpstr>Η Πορεία της Σχολικής Νοσηλευτικής στο χρόνο (ΙΙ)</vt:lpstr>
      <vt:lpstr>Ιστορική Αναδρομή (1/3)</vt:lpstr>
      <vt:lpstr>Ιστορική Αναδρομή (2/3)</vt:lpstr>
      <vt:lpstr>Ιστορική Αναδρομή (3/3)</vt:lpstr>
      <vt:lpstr>Σχολική Νοσηλευτική</vt:lpstr>
      <vt:lpstr>Οι Σχολικοί Νοσηλευτές Εργάζονται</vt:lpstr>
      <vt:lpstr>Σχετική Νομοθεσία</vt:lpstr>
      <vt:lpstr>Σχολικός Νοσηλευτής</vt:lpstr>
      <vt:lpstr>Συνήθη Προβλήματα Υγείας</vt:lpstr>
      <vt:lpstr>Η Σχολική Νοσηλευτική Αναγκαία διότι:</vt:lpstr>
      <vt:lpstr>Υπηρεσίες Υγείας</vt:lpstr>
      <vt:lpstr>Υπηρεσίες Υγείας (1/2)</vt:lpstr>
      <vt:lpstr>Υπηρεσίες Υγείας (2/2)</vt:lpstr>
      <vt:lpstr>School Based Telehealth Clinics</vt:lpstr>
      <vt:lpstr>Στόχοι της Σχολικής Νοσηλευτικής</vt:lpstr>
      <vt:lpstr>Αγωγή και Προαγωγή Υγείας</vt:lpstr>
      <vt:lpstr>Αγωγή και Προαγωγή Υγείας, 2</vt:lpstr>
      <vt:lpstr>Χορήγηση Φαρμακευτικής Αγωγής</vt:lpstr>
      <vt:lpstr>Κοινωνική – Πολιτισμική Προσέγγιση της Αναπηρίας (1/2)</vt:lpstr>
      <vt:lpstr>Κοινωνική – Πολιτισμική Προσέγγιση της Αναπηρίας (2/2)</vt:lpstr>
      <vt:lpstr>Έννοιες – Εκφράσεις (1/3)</vt:lpstr>
      <vt:lpstr>Έννοιες – Εκφράσεις (2/3)</vt:lpstr>
      <vt:lpstr>Έννοιες – Εκφράσεις (3/3)</vt:lpstr>
      <vt:lpstr>Η Έκφραση : «Άτομα Με Ειδικές Ανάγκες»</vt:lpstr>
      <vt:lpstr>Σημερινή Τάση</vt:lpstr>
      <vt:lpstr>Επιπτώσεις στο Άτομο και την Οικογένεια</vt:lpstr>
      <vt:lpstr>Αντιλήψεις της Οικογένειας για την Αναπηρία</vt:lpstr>
      <vt:lpstr>Παράγοντες Αύξησης &amp; Προστασίας της Αντοχής της Οικογένειας</vt:lpstr>
      <vt:lpstr>Νόμος 2817 / 14-3-2000 Αμ.Ε.Ε.Α: Δυσκολίες μάθησης - προσαρμογής</vt:lpstr>
      <vt:lpstr>Η Εκπαίδευση των Αμ.Ε.Ε.Α.</vt:lpstr>
      <vt:lpstr>12/θ Ειδικό Δημοτικό Σχολείο ΕΛΕΠΑΠ</vt:lpstr>
      <vt:lpstr>PowerPoint Presentation</vt:lpstr>
      <vt:lpstr>Ο Σχολικός Νοσηλευτής καλείται (I)</vt:lpstr>
      <vt:lpstr>Ο Σχολικός Νοσηλευτής καλείται (II)</vt:lpstr>
      <vt:lpstr>Προβλήματα στο Χώρο Εργασίας</vt:lpstr>
      <vt:lpstr>Ελληνική Νομοθεσία (1/3)</vt:lpstr>
      <vt:lpstr>Ελληνική Νομοθεσία (2/3)</vt:lpstr>
      <vt:lpstr>Ελληνική Νομοθεσία (3/3)</vt:lpstr>
      <vt:lpstr>Στόχος</vt:lpstr>
      <vt:lpstr>PowerPoint Presentation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Uoa</cp:lastModifiedBy>
  <cp:revision>545</cp:revision>
  <dcterms:created xsi:type="dcterms:W3CDTF">2012-09-06T09:03:05Z</dcterms:created>
  <dcterms:modified xsi:type="dcterms:W3CDTF">2016-04-20T11:46:14Z</dcterms:modified>
</cp:coreProperties>
</file>