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3" r:id="rId16"/>
    <p:sldId id="414" r:id="rId17"/>
    <p:sldId id="490" r:id="rId18"/>
    <p:sldId id="415" r:id="rId19"/>
    <p:sldId id="416" r:id="rId20"/>
    <p:sldId id="417" r:id="rId21"/>
    <p:sldId id="491" r:id="rId22"/>
    <p:sldId id="418" r:id="rId23"/>
    <p:sldId id="420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30" r:id="rId32"/>
    <p:sldId id="431" r:id="rId33"/>
    <p:sldId id="432" r:id="rId34"/>
    <p:sldId id="433" r:id="rId35"/>
    <p:sldId id="434" r:id="rId36"/>
    <p:sldId id="492" r:id="rId37"/>
    <p:sldId id="435" r:id="rId38"/>
    <p:sldId id="500" r:id="rId39"/>
    <p:sldId id="436" r:id="rId40"/>
    <p:sldId id="437" r:id="rId41"/>
    <p:sldId id="438" r:id="rId42"/>
    <p:sldId id="439" r:id="rId43"/>
    <p:sldId id="440" r:id="rId44"/>
    <p:sldId id="501" r:id="rId45"/>
    <p:sldId id="493" r:id="rId46"/>
    <p:sldId id="494" r:id="rId47"/>
    <p:sldId id="495" r:id="rId48"/>
    <p:sldId id="502" r:id="rId49"/>
    <p:sldId id="503" r:id="rId50"/>
    <p:sldId id="498" r:id="rId51"/>
    <p:sldId id="499" r:id="rId52"/>
    <p:sldId id="504" r:id="rId5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3"/>
            <p14:sldId id="414"/>
            <p14:sldId id="490"/>
            <p14:sldId id="415"/>
            <p14:sldId id="416"/>
            <p14:sldId id="417"/>
            <p14:sldId id="491"/>
            <p14:sldId id="418"/>
            <p14:sldId id="420"/>
            <p14:sldId id="422"/>
            <p14:sldId id="423"/>
            <p14:sldId id="424"/>
            <p14:sldId id="425"/>
            <p14:sldId id="426"/>
            <p14:sldId id="427"/>
            <p14:sldId id="428"/>
            <p14:sldId id="430"/>
            <p14:sldId id="431"/>
            <p14:sldId id="432"/>
            <p14:sldId id="433"/>
            <p14:sldId id="434"/>
            <p14:sldId id="492"/>
            <p14:sldId id="435"/>
            <p14:sldId id="500"/>
            <p14:sldId id="436"/>
            <p14:sldId id="437"/>
            <p14:sldId id="438"/>
            <p14:sldId id="439"/>
            <p14:sldId id="440"/>
            <p14:sldId id="501"/>
            <p14:sldId id="493"/>
            <p14:sldId id="494"/>
            <p14:sldId id="495"/>
            <p14:sldId id="502"/>
            <p14:sldId id="503"/>
            <p14:sldId id="498"/>
            <p14:sldId id="499"/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9309" autoAdjust="0"/>
  </p:normalViewPr>
  <p:slideViewPr>
    <p:cSldViewPr>
      <p:cViewPr varScale="1">
        <p:scale>
          <a:sx n="59" d="100"/>
          <a:sy n="59" d="100"/>
        </p:scale>
        <p:origin x="7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20/4/2016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786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002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90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726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172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967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81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414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521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81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9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685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128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035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842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139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340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364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055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863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352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21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168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016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643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523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205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578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75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3101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5064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620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50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615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40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4112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997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595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2920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23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8395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22875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7651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28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442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5960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0440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94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43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586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24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5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Σχολική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Νοσηλευτική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Σχολική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Νοσηλευτική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Σχολική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Νοσηλευτική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Σχολική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Νοσηλευτική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Σχολική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Νοσηλευτική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Σχολική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Νοσηλευτική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Σχολική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Νοσηλευτική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NURS169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NURS1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ΚΟΙΝΟΤΙΚΗ ΝΟΣΗΛΕΥΤΙΚΗ 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564457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Σχολική Νοσηλευτική</a:t>
            </a:r>
          </a:p>
          <a:p>
            <a:r>
              <a:rPr lang="el-GR" sz="2000" dirty="0" smtClean="0"/>
              <a:t> </a:t>
            </a:r>
            <a:endParaRPr lang="en-US" sz="2800" dirty="0" smtClean="0"/>
          </a:p>
          <a:p>
            <a:endParaRPr lang="el-GR" sz="200" dirty="0" smtClean="0"/>
          </a:p>
          <a:p>
            <a:r>
              <a:rPr lang="el-GR" sz="2800" dirty="0" smtClean="0"/>
              <a:t>Αθηνά  Καλοκαιρινού </a:t>
            </a:r>
            <a:r>
              <a:rPr lang="el-GR" sz="2800" dirty="0"/>
              <a:t>– Αναγνωστοπούλου</a:t>
            </a:r>
          </a:p>
          <a:p>
            <a:r>
              <a:rPr lang="el-GR" sz="2800" dirty="0"/>
              <a:t>Καθηγήτρια  </a:t>
            </a:r>
          </a:p>
          <a:p>
            <a:r>
              <a:rPr lang="el-GR" sz="2800" dirty="0"/>
              <a:t>Τμήμα  </a:t>
            </a:r>
            <a:r>
              <a:rPr lang="el-GR" sz="2800" dirty="0" smtClean="0"/>
              <a:t>Νοσηλευτικής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r>
              <a:rPr lang="el-GR" sz="2400" dirty="0" smtClean="0"/>
              <a:t>Τομέας Δημόσιας Υγείας</a:t>
            </a:r>
          </a:p>
          <a:p>
            <a:r>
              <a:rPr lang="el-GR" sz="2400" dirty="0" smtClean="0"/>
              <a:t> Εργαστήριο Κοινοτικής Νοσηλευτικής</a:t>
            </a:r>
            <a:endParaRPr lang="el-GR" sz="24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8425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Οι Σχολικοί Νοσηλευτές</a:t>
            </a:r>
            <a:r>
              <a:rPr lang="en-US" dirty="0" smtClean="0"/>
              <a:t> </a:t>
            </a:r>
            <a:r>
              <a:rPr lang="el-GR" dirty="0" smtClean="0"/>
              <a:t>Εργάζονται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/>
              <a:t>Πρωτοβάθμια εκπαίδευση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/>
              <a:t>Ιδιωτικά</a:t>
            </a:r>
            <a:r>
              <a:rPr lang="en-US" dirty="0" smtClean="0"/>
              <a:t> </a:t>
            </a:r>
            <a:r>
              <a:rPr lang="el-GR" dirty="0" smtClean="0"/>
              <a:t>Σχολεία</a:t>
            </a:r>
            <a:br>
              <a:rPr lang="el-GR" dirty="0" smtClean="0"/>
            </a:br>
            <a:endParaRPr lang="el-GR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/>
              <a:t>Δευτεροβάθμια Εκπαίδευση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/>
              <a:t>Τ.Ε.Ε. δημόσια και </a:t>
            </a:r>
            <a:r>
              <a:rPr lang="el-GR" dirty="0" smtClean="0"/>
              <a:t>ιδιωτικά</a:t>
            </a:r>
            <a:br>
              <a:rPr lang="el-GR" dirty="0" smtClean="0"/>
            </a:br>
            <a:endParaRPr lang="el-GR" dirty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/>
              <a:t>Μονάδες Ειδικής Αγωγής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/>
              <a:t>Ειδικά </a:t>
            </a:r>
            <a:r>
              <a:rPr lang="el-GR" dirty="0" err="1"/>
              <a:t>Δημ</a:t>
            </a:r>
            <a:r>
              <a:rPr lang="el-GR" dirty="0"/>
              <a:t>. Σχολεία, Ειδικά Γυμνάσια και Λύκεια,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/>
              <a:t>Τ.Ε.Ε. Ειδικής</a:t>
            </a:r>
            <a:r>
              <a:rPr lang="en-US" dirty="0"/>
              <a:t> </a:t>
            </a:r>
            <a:r>
              <a:rPr lang="el-GR" dirty="0"/>
              <a:t>Αγωγής και </a:t>
            </a:r>
            <a:r>
              <a:rPr lang="el-GR" dirty="0" smtClean="0"/>
              <a:t>Ε.Ε.Ε.Κ.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9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Σχετική Νομοθεσία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l-GR" sz="2800" dirty="0" smtClean="0"/>
              <a:t>Νόμος </a:t>
            </a:r>
            <a:r>
              <a:rPr lang="el-GR" sz="2800" dirty="0"/>
              <a:t>2817</a:t>
            </a:r>
            <a:r>
              <a:rPr lang="en-US" sz="2800" dirty="0"/>
              <a:t>/</a:t>
            </a:r>
            <a:r>
              <a:rPr lang="el-GR" sz="2800" dirty="0"/>
              <a:t> </a:t>
            </a:r>
            <a:r>
              <a:rPr lang="el-GR" sz="2800" dirty="0" smtClean="0"/>
              <a:t>14-3-2000, </a:t>
            </a:r>
            <a:r>
              <a:rPr lang="el-GR" sz="2800" b="1" dirty="0" smtClean="0"/>
              <a:t>Άρθρο 3</a:t>
            </a:r>
            <a:r>
              <a:rPr lang="el-GR" sz="2800" dirty="0" smtClean="0"/>
              <a:t>: </a:t>
            </a: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l-GR" sz="2400" b="1" dirty="0" smtClean="0"/>
              <a:t>Σχολικοί Νοσηλευτές </a:t>
            </a:r>
            <a:r>
              <a:rPr lang="el-GR" sz="2200" dirty="0" smtClean="0"/>
              <a:t>είναι αυτοί που ασκούν έργο υγιεινής  και φροντίδας υγείας των παιδιών που φοιτούν στις μονάδες Ειδικής Αγωγής.</a:t>
            </a:r>
            <a:endParaRPr lang="en-US" sz="2200" dirty="0" smtClean="0"/>
          </a:p>
          <a:p>
            <a:pPr>
              <a:lnSpc>
                <a:spcPct val="80000"/>
              </a:lnSpc>
              <a:defRPr/>
            </a:pPr>
            <a:r>
              <a:rPr lang="el-GR" sz="2800" dirty="0" smtClean="0"/>
              <a:t>Νόμος </a:t>
            </a:r>
            <a:r>
              <a:rPr lang="el-GR" sz="2800" dirty="0"/>
              <a:t>2817</a:t>
            </a:r>
            <a:r>
              <a:rPr lang="en-US" sz="2800" dirty="0"/>
              <a:t>/</a:t>
            </a:r>
            <a:r>
              <a:rPr lang="el-GR" sz="2800" dirty="0"/>
              <a:t> 14-3-2000, </a:t>
            </a:r>
            <a:r>
              <a:rPr lang="el-GR" sz="2800" b="1" dirty="0"/>
              <a:t>Άρθρο 1</a:t>
            </a:r>
            <a:r>
              <a:rPr lang="el-GR" sz="2800" dirty="0"/>
              <a:t>: </a:t>
            </a:r>
            <a:endParaRPr lang="el-GR" sz="2800" dirty="0" smtClean="0"/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l-GR" sz="2200" dirty="0" smtClean="0"/>
              <a:t>Στα </a:t>
            </a:r>
            <a:r>
              <a:rPr lang="el-GR" sz="2200" dirty="0"/>
              <a:t>άτομα με ειδικές εκπαιδευτικές </a:t>
            </a:r>
            <a:r>
              <a:rPr lang="el-GR" sz="2200" dirty="0" smtClean="0"/>
              <a:t>ανάγκες περιλαμβάνονται </a:t>
            </a:r>
            <a:r>
              <a:rPr lang="el-GR" sz="2200" dirty="0"/>
              <a:t>όσα έχουν</a:t>
            </a:r>
            <a:r>
              <a:rPr lang="el-GR" sz="2200" dirty="0" smtClean="0"/>
              <a:t>: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l-GR" sz="2200" dirty="0" smtClean="0"/>
              <a:t>α) νοητική </a:t>
            </a:r>
            <a:r>
              <a:rPr lang="el-GR" sz="2200" dirty="0"/>
              <a:t>ανεπάρκεια ή </a:t>
            </a:r>
            <a:r>
              <a:rPr lang="el-GR" sz="2200" dirty="0" smtClean="0"/>
              <a:t>ανωριμότητα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l-GR" sz="2200" dirty="0" smtClean="0"/>
              <a:t>β) σοβαρά </a:t>
            </a:r>
            <a:r>
              <a:rPr lang="el-GR" sz="2200" dirty="0"/>
              <a:t>προβλήματα όρασης και </a:t>
            </a:r>
            <a:r>
              <a:rPr lang="el-GR" sz="2200" dirty="0" smtClean="0"/>
              <a:t>ακοής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l-GR" sz="2200" dirty="0" smtClean="0"/>
              <a:t>γ) σοβαρά </a:t>
            </a:r>
            <a:r>
              <a:rPr lang="el-GR" sz="2200" dirty="0"/>
              <a:t>νευρολογικά ή ορθοπεδικά ελαττώματα ή </a:t>
            </a:r>
            <a:endParaRPr lang="el-GR" sz="2200" dirty="0" smtClean="0"/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l-GR" sz="2200" dirty="0" smtClean="0"/>
              <a:t>προβλήματα υγείας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l-GR" sz="2200" dirty="0"/>
              <a:t>δ) προβλήματα λόγου και </a:t>
            </a:r>
            <a:r>
              <a:rPr lang="el-GR" sz="2200" dirty="0" smtClean="0"/>
              <a:t>ομιλίας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l-GR" sz="2200" dirty="0"/>
              <a:t>ε) ειδικές δυσκολίες στη </a:t>
            </a:r>
            <a:r>
              <a:rPr lang="el-GR" sz="2200" dirty="0" smtClean="0"/>
              <a:t>μάθηση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l-GR" sz="2200" dirty="0" err="1" smtClean="0"/>
              <a:t>στ</a:t>
            </a:r>
            <a:r>
              <a:rPr lang="el-GR" sz="2200" dirty="0" smtClean="0"/>
              <a:t>) σύνθετες </a:t>
            </a:r>
            <a:r>
              <a:rPr lang="el-GR" sz="2200" dirty="0"/>
              <a:t>γνωστικές, συναισθηματικές και κοινωνικές δυσκολίες, ή όσα παρουσιάζουν αυτισμό και άλλες διαταραχές ανάπτυξης</a:t>
            </a:r>
            <a:r>
              <a:rPr lang="el-GR" sz="2200" dirty="0" smtClean="0"/>
              <a:t>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454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Σχολικός Νοσηλευτής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l-GR" sz="28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800" dirty="0" smtClean="0"/>
              <a:t>Ο </a:t>
            </a:r>
            <a:r>
              <a:rPr lang="el-GR" sz="2800" dirty="0"/>
              <a:t>Σχολικός Νοσηλευτής κατά περίπτωση είναι ο μοναδικός επαγγελματίας υγείας που έρχεται σε επαφή με το άρρωστο παιδί στο Σχολείο και συχνά ο μοναδικός επαγγελματίας υγείας στην εκπαιδευτική κοινότητα</a:t>
            </a:r>
            <a:r>
              <a:rPr lang="el-GR" sz="2800" dirty="0" smtClean="0"/>
              <a:t>.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l-GR" sz="2800" dirty="0" smtClean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l-GR" sz="2800" i="1" dirty="0" smtClean="0"/>
              <a:t>«</a:t>
            </a:r>
            <a:r>
              <a:rPr lang="el-GR" sz="2800" i="1" dirty="0"/>
              <a:t>Οι Νοσηλευτές σήμερα </a:t>
            </a:r>
            <a:r>
              <a:rPr lang="el-GR" sz="2800" i="1" dirty="0" smtClean="0"/>
              <a:t>χορηγούν περισσότερα </a:t>
            </a:r>
            <a:r>
              <a:rPr lang="el-GR" sz="2800" i="1" dirty="0"/>
              <a:t>φάρμακα από </a:t>
            </a:r>
            <a:r>
              <a:rPr lang="el-GR" sz="2800" i="1" dirty="0" smtClean="0"/>
              <a:t>ποτέ»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US" sz="2400" dirty="0"/>
              <a:t>Gerri </a:t>
            </a:r>
            <a:r>
              <a:rPr lang="en-US" sz="2400" dirty="0" smtClean="0"/>
              <a:t>Harvey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268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Συνήθη </a:t>
            </a:r>
            <a:r>
              <a:rPr lang="el-GR" dirty="0" smtClean="0"/>
              <a:t>Π</a:t>
            </a:r>
            <a:r>
              <a:rPr lang="en-US" dirty="0" smtClean="0"/>
              <a:t>ροβλήματα </a:t>
            </a:r>
            <a:r>
              <a:rPr lang="el-GR" dirty="0" smtClean="0"/>
              <a:t>Υ</a:t>
            </a:r>
            <a:r>
              <a:rPr lang="en-US" dirty="0" smtClean="0"/>
              <a:t>γείας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3400" b="1" dirty="0" smtClean="0"/>
              <a:t>Πα</a:t>
            </a:r>
            <a:r>
              <a:rPr lang="en-US" sz="3400" b="1" dirty="0" err="1" smtClean="0"/>
              <a:t>ιδιά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α</a:t>
            </a:r>
            <a:r>
              <a:rPr lang="en-US" sz="3400" dirty="0" err="1" smtClean="0"/>
              <a:t>τυχήμ</a:t>
            </a:r>
            <a:r>
              <a:rPr lang="en-US" sz="3400" dirty="0" smtClean="0"/>
              <a:t>ατα</a:t>
            </a:r>
            <a:r>
              <a:rPr lang="en-US" sz="3400" dirty="0"/>
              <a:t>, λευχαιμίες, γρίπη</a:t>
            </a:r>
            <a:r>
              <a:rPr lang="en-US" sz="3400" dirty="0" smtClean="0"/>
              <a:t>,</a:t>
            </a:r>
            <a:r>
              <a:rPr lang="el-GR" sz="3400" dirty="0" smtClean="0"/>
              <a:t> π</a:t>
            </a:r>
            <a:r>
              <a:rPr lang="en-US" sz="3400" dirty="0" err="1" smtClean="0"/>
              <a:t>νευμονί</a:t>
            </a:r>
            <a:r>
              <a:rPr lang="en-US" sz="3400" dirty="0" smtClean="0"/>
              <a:t>α</a:t>
            </a:r>
            <a:r>
              <a:rPr lang="en-US" sz="3400" dirty="0"/>
              <a:t>, άσθμα, υποθρεψία, λοιμώξεις ανώτερου αναπνευστικού</a:t>
            </a:r>
            <a:r>
              <a:rPr lang="en-US" sz="3400" dirty="0" smtClean="0"/>
              <a:t>,</a:t>
            </a:r>
            <a:r>
              <a:rPr lang="el-GR" sz="3400" dirty="0" smtClean="0"/>
              <a:t> </a:t>
            </a:r>
            <a:r>
              <a:rPr lang="en-US" sz="3400" dirty="0" err="1" smtClean="0"/>
              <a:t>χρόνι</a:t>
            </a:r>
            <a:r>
              <a:rPr lang="en-US" sz="3400" dirty="0" smtClean="0"/>
              <a:t>α βρογχίτιδα,</a:t>
            </a:r>
            <a:r>
              <a:rPr lang="el-GR" sz="3400" dirty="0" smtClean="0"/>
              <a:t> </a:t>
            </a:r>
            <a:r>
              <a:rPr lang="en-US" sz="3400" dirty="0" err="1" smtClean="0"/>
              <a:t>οδοντι</a:t>
            </a:r>
            <a:r>
              <a:rPr lang="en-US" sz="3400" dirty="0" smtClean="0"/>
              <a:t>ατρικά προβλήματα</a:t>
            </a:r>
            <a:endParaRPr lang="el-GR" sz="3400" dirty="0" smtClean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l-GR" sz="3400" dirty="0" smtClean="0"/>
          </a:p>
          <a:p>
            <a:pPr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3400" b="1" dirty="0" err="1" smtClean="0"/>
              <a:t>Έφη</a:t>
            </a:r>
            <a:r>
              <a:rPr lang="en-US" sz="3400" b="1" dirty="0" smtClean="0"/>
              <a:t>βοι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εγκυμοσύνη</a:t>
            </a:r>
            <a:r>
              <a:rPr lang="en-US" sz="3400" dirty="0"/>
              <a:t>,  κακοποίηση, χρήση αλκοόλ  και ναρκωτικών ουσιών, αφροδίσια νοσήματα, ατυχήματα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defRPr/>
            </a:pPr>
            <a:endParaRPr lang="el-GR" sz="3400" dirty="0"/>
          </a:p>
        </p:txBody>
      </p:sp>
    </p:spTree>
    <p:extLst>
      <p:ext uri="{BB962C8B-B14F-4D97-AF65-F5344CB8AC3E}">
        <p14:creationId xmlns:p14="http://schemas.microsoft.com/office/powerpoint/2010/main" val="35670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Σχολική Νοσηλευτική Αναγκαία </a:t>
            </a:r>
            <a:r>
              <a:rPr lang="el-GR" dirty="0"/>
              <a:t>διότι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800" dirty="0" smtClean="0"/>
              <a:t>Το </a:t>
            </a:r>
            <a:r>
              <a:rPr lang="el-GR" sz="2800" dirty="0"/>
              <a:t>σχολικό περιβάλλον μπορεί να εκθέσει  τους μαθητές σε κινδύνους</a:t>
            </a:r>
            <a:r>
              <a:rPr lang="en-US" sz="2800" dirty="0"/>
              <a:t>.</a:t>
            </a:r>
            <a:endParaRPr lang="el-GR" sz="2800" dirty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800" dirty="0"/>
              <a:t>Τα παιδιά χρειάζεται να είναι υγιή για να είναι ικανά να μορφωθούν</a:t>
            </a:r>
            <a:r>
              <a:rPr lang="en-US" sz="2800" dirty="0"/>
              <a:t>.</a:t>
            </a:r>
            <a:endParaRPr lang="el-GR" sz="2800" dirty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800" dirty="0"/>
              <a:t>Η διατήρηση της υγείας των παιδιών σήμερα σημαίνει υγιής ενήλικες στο μέλλον ικανούς να οδηγήσουν την κοινωνία σε ευημερία</a:t>
            </a:r>
            <a:r>
              <a:rPr lang="en-US" sz="2800" dirty="0"/>
              <a:t>.</a:t>
            </a:r>
            <a:endParaRPr lang="el-GR" sz="2800" dirty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800" dirty="0"/>
              <a:t>Υπάρχει πάντα η ανάγκη για προστασία και ενίσχυση ολόκληρης της κοινότητας</a:t>
            </a:r>
            <a:r>
              <a:rPr lang="en-US" sz="2800" dirty="0"/>
              <a:t>.</a:t>
            </a:r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085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Ευθύνη του: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</a:t>
            </a:r>
            <a:r>
              <a:rPr lang="el-GR" dirty="0" smtClean="0"/>
              <a:t>Υγείας</a:t>
            </a:r>
            <a:endParaRPr lang="el-G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48100" y="1890300"/>
            <a:ext cx="3581400" cy="1295400"/>
          </a:xfrm>
          <a:prstGeom prst="rect">
            <a:avLst/>
          </a:prstGeom>
          <a:noFill/>
          <a:ln w="9525">
            <a:solidFill>
              <a:srgbClr val="5075B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latin typeface="Times New Roman" panose="02020603050405020304" pitchFamily="18" charset="0"/>
              </a:rPr>
              <a:t>ΝΟΣΗΛΕΥΤΙΚΟΥ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latin typeface="Times New Roman" panose="02020603050405020304" pitchFamily="18" charset="0"/>
              </a:rPr>
              <a:t> ΠΡΟΣΩΠΙΚΟΥ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4300" y="4536396"/>
            <a:ext cx="3505200" cy="1295400"/>
          </a:xfrm>
          <a:prstGeom prst="rect">
            <a:avLst/>
          </a:prstGeom>
          <a:noFill/>
          <a:ln w="9525">
            <a:solidFill>
              <a:srgbClr val="5075B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l-GR" altLang="el-GR" sz="2400" b="1">
                <a:latin typeface="Times New Roman" panose="02020603050405020304" pitchFamily="18" charset="0"/>
              </a:rPr>
              <a:t>ΔΙΔΑΚΤΙΚΟΥ</a:t>
            </a:r>
          </a:p>
          <a:p>
            <a:pPr algn="ctr">
              <a:spcBef>
                <a:spcPct val="0"/>
              </a:spcBef>
            </a:pPr>
            <a:r>
              <a:rPr lang="el-GR" altLang="el-GR" sz="2400" b="1">
                <a:latin typeface="Times New Roman" panose="02020603050405020304" pitchFamily="18" charset="0"/>
              </a:rPr>
              <a:t>ΠΡΟΣΩΠΙΚΟΥ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257800" y="3480048"/>
            <a:ext cx="762000" cy="762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2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Υπηρεσίες </a:t>
            </a:r>
            <a:r>
              <a:rPr lang="el-GR" dirty="0" smtClean="0"/>
              <a:t>Υγείας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l-GR" dirty="0" smtClean="0"/>
              <a:t>Διακρίνονται σε: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Ανίχνευση, διερεύνηση, εκτίμηση της υγείας κάθε παιδιού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Διατήρηση αρχείων με περιστατικά και δεδομένα σε ατομικό και γενικό επίπεδο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Προαγωγή της υγείας και πρόληψη της ασθένειας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Clr>
                <a:schemeClr val="tx1"/>
              </a:buClr>
              <a:defRPr/>
            </a:pPr>
            <a:endParaRPr lang="el-GR" dirty="0"/>
          </a:p>
          <a:p>
            <a:pPr>
              <a:buClr>
                <a:schemeClr val="tx1"/>
              </a:buClr>
              <a:defRPr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31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Υπηρεσίες </a:t>
            </a:r>
            <a:r>
              <a:rPr lang="el-GR" dirty="0" smtClean="0"/>
              <a:t>Υγείας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/>
              <a:t>Διαχείριση περιστατικών</a:t>
            </a:r>
            <a:r>
              <a:rPr lang="en-US" dirty="0"/>
              <a:t>.</a:t>
            </a:r>
            <a:endParaRPr lang="el-GR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/>
              <a:t>Υπηρεσίες αποκατάστασης ή επανένταξης</a:t>
            </a:r>
            <a:r>
              <a:rPr lang="en-US" dirty="0"/>
              <a:t>.</a:t>
            </a:r>
            <a:endParaRPr lang="el-GR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Εξειδικευμένες </a:t>
            </a:r>
            <a:r>
              <a:rPr lang="el-GR" dirty="0"/>
              <a:t>νοσηλευτικές διαδικασίες</a:t>
            </a:r>
            <a:r>
              <a:rPr lang="en-US" dirty="0"/>
              <a:t>.</a:t>
            </a:r>
            <a:endParaRPr lang="el-GR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/>
              <a:t>Παροχή Πρώτων Βοηθειών</a:t>
            </a:r>
            <a:r>
              <a:rPr lang="en-US" dirty="0"/>
              <a:t>.</a:t>
            </a:r>
            <a:endParaRPr lang="el-GR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/>
              <a:t>Εκμάθηση στρατηγικών για την ανάπτυξη υγιούς τρόπου </a:t>
            </a:r>
            <a:r>
              <a:rPr lang="el-GR" dirty="0" smtClean="0"/>
              <a:t>διαβίωσης.</a:t>
            </a:r>
            <a:endParaRPr lang="el-GR" dirty="0"/>
          </a:p>
          <a:p>
            <a:pPr>
              <a:buClr>
                <a:schemeClr val="tx1"/>
              </a:buClr>
              <a:defRPr/>
            </a:pPr>
            <a:endParaRPr lang="el-GR" dirty="0"/>
          </a:p>
          <a:p>
            <a:pPr>
              <a:buClr>
                <a:schemeClr val="tx1"/>
              </a:buClr>
              <a:defRPr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61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</a:t>
            </a:r>
            <a:r>
              <a:rPr lang="en-US" dirty="0"/>
              <a:t>Based Telehealth </a:t>
            </a:r>
            <a:r>
              <a:rPr lang="en-US" dirty="0" smtClean="0"/>
              <a:t>Clinics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8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Στόχοι </a:t>
            </a:r>
            <a:r>
              <a:rPr lang="el-GR" dirty="0"/>
              <a:t>της Σχολικής Νοσηλευτικής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l-GR" sz="2800" dirty="0" smtClean="0"/>
              <a:t>Η </a:t>
            </a:r>
            <a:r>
              <a:rPr lang="el-GR" sz="2800" dirty="0"/>
              <a:t>Πρωτογενής Αγωγή Υγείας προάγει την υγεία και προστατεύει τα παιδιά από ασθένειες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l-GR" sz="2800" dirty="0" smtClean="0"/>
              <a:t>Η </a:t>
            </a:r>
            <a:r>
              <a:rPr lang="el-GR" sz="2800" dirty="0"/>
              <a:t>Δευτερογενής Αγωγή Υγείας περιλαμβάνει την αντιμετώπιση έκτακτων καταστάσεων και την παραπομπή σε άλλα μέλη της διεπιστημονικής ομάδας ή υπηρεσίες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l-GR" sz="2800" dirty="0" smtClean="0"/>
              <a:t>Η </a:t>
            </a:r>
            <a:r>
              <a:rPr lang="el-GR" sz="2800" dirty="0"/>
              <a:t>Τριτογενής Αγωγή Υγείας περιλαμβάνει την αποκατάσταση βοηθώντας τους μαθητές με τις αλλαγές που βιώνουν και τη λήψη αποφάσεων</a:t>
            </a:r>
            <a:r>
              <a:rPr lang="en-US" sz="2800" dirty="0"/>
              <a:t>.</a:t>
            </a:r>
            <a:endParaRPr lang="el-GR" sz="28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l-GR" sz="2800" dirty="0"/>
          </a:p>
          <a:p>
            <a:pPr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405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Σχολική Νοσηλευτική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355600">
              <a:spcBef>
                <a:spcPts val="0"/>
              </a:spcBef>
              <a:buNone/>
              <a:defRPr/>
            </a:pPr>
            <a:r>
              <a:rPr lang="el-GR" sz="3600" dirty="0" smtClean="0"/>
              <a:t>Η </a:t>
            </a:r>
            <a:r>
              <a:rPr lang="el-GR" sz="3600" dirty="0"/>
              <a:t>Σχολική Νοσηλευτική είναι η εξειδικευμένη έκφραση της επιστημονικής νοσηλευτικής η οποία προάγει: </a:t>
            </a:r>
            <a:endParaRPr lang="el-GR" sz="3600" dirty="0" smtClean="0"/>
          </a:p>
          <a:p>
            <a:pPr marL="749300" indent="-5715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sz="3600" dirty="0" smtClean="0"/>
              <a:t>την υγεία</a:t>
            </a:r>
          </a:p>
          <a:p>
            <a:pPr marL="749300" indent="-5715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sz="3600" dirty="0" smtClean="0"/>
              <a:t>την </a:t>
            </a:r>
            <a:r>
              <a:rPr lang="el-GR" sz="3600" dirty="0"/>
              <a:t>ακαδημαϊκή επιτυχία </a:t>
            </a:r>
            <a:r>
              <a:rPr lang="el-GR" sz="3600" dirty="0" smtClean="0"/>
              <a:t>και</a:t>
            </a:r>
          </a:p>
          <a:p>
            <a:pPr marL="749300" indent="-5715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sz="3600" dirty="0" smtClean="0"/>
              <a:t>μακροχρόνια </a:t>
            </a:r>
            <a:r>
              <a:rPr lang="el-GR" sz="3600" dirty="0"/>
              <a:t>την ισορροπημένη ανάπτυξη των μαθητών</a:t>
            </a:r>
            <a:br>
              <a:rPr lang="el-GR" sz="3600" dirty="0"/>
            </a:br>
            <a:endParaRPr lang="el-GR" sz="3600" dirty="0"/>
          </a:p>
          <a:p>
            <a:pPr marL="0" indent="355600">
              <a:spcBef>
                <a:spcPts val="0"/>
              </a:spcBef>
              <a:buNone/>
              <a:defRPr/>
            </a:pPr>
            <a:endParaRPr lang="el-GR" sz="36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l-GR" sz="36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l-GR" altLang="el-GR" sz="3600" dirty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l-GR" sz="3600" dirty="0" smtClean="0"/>
              <a:t> </a:t>
            </a:r>
            <a:endParaRPr lang="el-GR" sz="3600" dirty="0"/>
          </a:p>
          <a:p>
            <a:pPr marL="0" indent="355600">
              <a:buNone/>
              <a:defRPr/>
            </a:pPr>
            <a:endParaRPr lang="el-GR" altLang="el-GR" sz="3600" dirty="0"/>
          </a:p>
          <a:p>
            <a:pPr marL="0" indent="355600">
              <a:buNone/>
              <a:defRPr/>
            </a:pPr>
            <a:endParaRPr lang="en-GB" altLang="el-GR" sz="3600" dirty="0"/>
          </a:p>
          <a:p>
            <a:pPr marL="0" indent="355600">
              <a:buNone/>
              <a:defRPr/>
            </a:pPr>
            <a:endParaRPr lang="el-GR" altLang="el-GR" sz="3600" dirty="0"/>
          </a:p>
          <a:p>
            <a:pPr marL="0" indent="0">
              <a:buNone/>
              <a:defRPr/>
            </a:pPr>
            <a:endParaRPr lang="el-GR" altLang="el-GR" sz="3600" dirty="0"/>
          </a:p>
          <a:p>
            <a:endParaRPr lang="el-GR" sz="3600" dirty="0" smtClean="0"/>
          </a:p>
        </p:txBody>
      </p:sp>
    </p:spTree>
    <p:extLst>
      <p:ext uri="{BB962C8B-B14F-4D97-AF65-F5344CB8AC3E}">
        <p14:creationId xmlns:p14="http://schemas.microsoft.com/office/powerpoint/2010/main" val="15299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Αγωγή και Προαγωγή </a:t>
            </a:r>
            <a:r>
              <a:rPr lang="el-GR" dirty="0" smtClean="0"/>
              <a:t>Υγεία</a:t>
            </a:r>
            <a:r>
              <a:rPr lang="el-GR" dirty="0"/>
              <a:t>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1125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800" dirty="0" smtClean="0"/>
              <a:t>Περιλαμβάνει τομείς όπως: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 smtClean="0"/>
              <a:t>Διατροφή</a:t>
            </a:r>
            <a:endParaRPr lang="el-GR" dirty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Ανάπτυξη και Ωρίμανση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Ατομική Υγιεινή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Έλεγχο Σωματικού Βάρους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Άσκηση και Φυσική Κατάσταση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Έλεγχος και πρόληψη χρόνιων νοσημάτων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Πρόληψη τραυματισμών και προστασία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Σεξουαλική Αγωγή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600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Αγωγή και Προαγωγή </a:t>
            </a:r>
            <a:r>
              <a:rPr lang="el-GR" dirty="0" smtClean="0"/>
              <a:t>Υγείας,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84784"/>
            <a:ext cx="8229600" cy="4525963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Ψυχική και Πνευματική Υγεία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 smtClean="0"/>
              <a:t>Έλεγχος </a:t>
            </a:r>
            <a:r>
              <a:rPr lang="en-US" dirty="0"/>
              <a:t>STRESS</a:t>
            </a:r>
            <a:endParaRPr lang="el-GR" dirty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Οικογενειακή Ζωή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Διαπροσωπικές Σχέσεις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Χρήση και Κατάχρηση Ουσιών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Βία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Ωρίμανση και Θάνατος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Υγεία καταναλωτή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Υγεία στην κοινότητα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/>
              <a:t>Υγεία περιβάλλοντος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endParaRPr lang="el-GR" dirty="0"/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defRPr/>
            </a:pPr>
            <a:endParaRPr lang="el-GR" dirty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52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Χορήγηση </a:t>
            </a:r>
            <a:r>
              <a:rPr lang="el-GR" dirty="0"/>
              <a:t>Φαρμακευτικής Αγωγής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l-GR" sz="2800" dirty="0" smtClean="0"/>
              <a:t>Τα </a:t>
            </a:r>
            <a:r>
              <a:rPr lang="el-GR" sz="2800" dirty="0"/>
              <a:t>φάρμακα χορηγούνται μόνο κατόπιν </a:t>
            </a:r>
            <a:r>
              <a:rPr lang="en-US" sz="2800" dirty="0"/>
              <a:t> </a:t>
            </a:r>
            <a:r>
              <a:rPr lang="el-GR" sz="2800" dirty="0"/>
              <a:t>γραπτής άδειας των γονιών, ενώ θα πρέπει να υπάρχει και ιατρική </a:t>
            </a:r>
            <a:r>
              <a:rPr lang="el-GR" sz="2800" dirty="0" smtClean="0"/>
              <a:t>συνταγή.</a:t>
            </a:r>
            <a:endParaRPr lang="en-US" sz="28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l-GR" sz="2800" dirty="0" smtClean="0"/>
              <a:t>Καταγράφονται </a:t>
            </a:r>
            <a:r>
              <a:rPr lang="el-GR" sz="2800" dirty="0"/>
              <a:t>απαραίτητα: το όνομα του μαθητή, το σκεύασμα που χορηγείται, η δοσολογία, η ώρα, καθώς επίσης και το όνομα του ατόμου που το </a:t>
            </a:r>
            <a:r>
              <a:rPr lang="el-GR" sz="2800" dirty="0" smtClean="0"/>
              <a:t>χορηγεί.</a:t>
            </a:r>
            <a:endParaRPr lang="en-US" sz="28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l-GR" sz="2800" dirty="0" smtClean="0"/>
              <a:t>Τα </a:t>
            </a:r>
            <a:r>
              <a:rPr lang="el-GR" sz="2800" dirty="0"/>
              <a:t>φάρμακα φυλάσσονται σε καθαρό και ασφαλές περιβάλλον, κλειδωμένα.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l-GR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l-GR" sz="24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l-GR" sz="24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511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Κοινωνική –</a:t>
            </a:r>
            <a:r>
              <a:rPr lang="en-US" dirty="0" smtClean="0"/>
              <a:t> </a:t>
            </a:r>
            <a:r>
              <a:rPr lang="el-GR" dirty="0" smtClean="0"/>
              <a:t>Πολιτισμική Προσέγγιση </a:t>
            </a:r>
            <a:r>
              <a:rPr lang="el-GR" dirty="0"/>
              <a:t>τ</a:t>
            </a:r>
            <a:r>
              <a:rPr lang="el-GR" dirty="0" smtClean="0"/>
              <a:t>ης Αναπηρίας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400" b="1" dirty="0" smtClean="0"/>
              <a:t>Αρχαία Ελλάδα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 smtClean="0"/>
              <a:t>Αναπηρία </a:t>
            </a:r>
            <a:r>
              <a:rPr lang="el-GR" sz="2200" dirty="0"/>
              <a:t>= </a:t>
            </a:r>
            <a:r>
              <a:rPr lang="el-GR" sz="2200" dirty="0" smtClean="0"/>
              <a:t>Αχρηστία	</a:t>
            </a:r>
            <a:r>
              <a:rPr lang="el-GR" sz="2200" dirty="0" smtClean="0">
                <a:sym typeface="Wingdings" panose="05000000000000000000" pitchFamily="2" charset="2"/>
              </a:rPr>
              <a:t>	</a:t>
            </a:r>
            <a:endParaRPr lang="el-GR" sz="2200" dirty="0" smtClean="0"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/>
              <a:t>Μύθος της σωματικής </a:t>
            </a:r>
            <a:r>
              <a:rPr lang="el-GR" sz="2200" dirty="0" smtClean="0"/>
              <a:t>τελειότητας			</a:t>
            </a:r>
            <a:r>
              <a:rPr lang="el-GR" sz="2200" dirty="0" smtClean="0">
                <a:sym typeface="Wingdings" panose="05000000000000000000" pitchFamily="2" charset="2"/>
              </a:rPr>
              <a:t>Καιάδα</a:t>
            </a:r>
            <a:r>
              <a:rPr lang="el-GR" sz="2400" dirty="0" smtClean="0">
                <a:sym typeface="Wingdings" panose="05000000000000000000" pitchFamily="2" charset="2"/>
              </a:rPr>
              <a:t/>
            </a:r>
            <a:br>
              <a:rPr lang="el-GR" sz="2400" dirty="0" smtClean="0">
                <a:sym typeface="Wingdings" panose="05000000000000000000" pitchFamily="2" charset="2"/>
              </a:rPr>
            </a:br>
            <a:endParaRPr lang="el-GR" sz="2000" dirty="0"/>
          </a:p>
          <a:p>
            <a:pPr>
              <a:spcBef>
                <a:spcPts val="0"/>
              </a:spcBef>
              <a:defRPr/>
            </a:pPr>
            <a:r>
              <a:rPr lang="el-GR" sz="2400" b="1" dirty="0"/>
              <a:t>Εποχή της διάδοσης του </a:t>
            </a:r>
            <a:r>
              <a:rPr lang="el-GR" sz="2400" b="1" dirty="0" smtClean="0"/>
              <a:t>Χριστιανισμού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 smtClean="0"/>
              <a:t>Αναπηρία – αρρώστια  = Θεάρεστα που οδηγούν στον εξαγνισμό.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 smtClean="0"/>
              <a:t>Η </a:t>
            </a:r>
            <a:r>
              <a:rPr lang="el-GR" sz="2200" dirty="0"/>
              <a:t>αναπηρία είναι ανταμοιβή για τις αμαρτίες των προγόνων.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/>
              <a:t>Ανάπτυξη πρακτικών φιλανθρωπίας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/>
              <a:t>Απομόνωση των αναπήρων σε νοσοκομεία – ειδικά σπίτια φτωχών κι απόρων</a:t>
            </a:r>
            <a:r>
              <a:rPr lang="el-GR" sz="2200" dirty="0" smtClean="0"/>
              <a:t>.</a:t>
            </a:r>
            <a:br>
              <a:rPr lang="el-GR" sz="2200" dirty="0" smtClean="0"/>
            </a:br>
            <a:endParaRPr lang="el-GR" sz="2000" dirty="0" smtClean="0"/>
          </a:p>
          <a:p>
            <a:pPr>
              <a:spcBef>
                <a:spcPts val="0"/>
              </a:spcBef>
              <a:defRPr/>
            </a:pPr>
            <a:r>
              <a:rPr lang="el-GR" sz="2400" b="1" dirty="0"/>
              <a:t>Μεσαίωνας</a:t>
            </a:r>
            <a:endParaRPr lang="el-GR" sz="2200" b="1" dirty="0"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/>
              <a:t>Αποτελούν μέρος της παγκόσμιας </a:t>
            </a:r>
            <a:r>
              <a:rPr lang="el-GR" sz="2200" dirty="0" smtClean="0"/>
              <a:t>τάξης </a:t>
            </a:r>
            <a:r>
              <a:rPr lang="el-GR" sz="2200" dirty="0"/>
              <a:t>και της θέλησης του Θεού.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/>
              <a:t>Η κοινωνική φροντίδα βασικός τρόπος αντιμετώπισης των αναπήρων.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l-GR" sz="24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20072" y="2276872"/>
            <a:ext cx="1224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Κοινωνική –</a:t>
            </a:r>
            <a:r>
              <a:rPr lang="en-US" dirty="0" smtClean="0"/>
              <a:t> </a:t>
            </a:r>
            <a:r>
              <a:rPr lang="el-GR" dirty="0" smtClean="0"/>
              <a:t>Πολιτισμική Προσέγγιση </a:t>
            </a:r>
            <a:r>
              <a:rPr lang="el-GR" dirty="0"/>
              <a:t>τ</a:t>
            </a:r>
            <a:r>
              <a:rPr lang="el-GR" dirty="0" smtClean="0"/>
              <a:t>ης Αναπηρίας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400" b="1" dirty="0"/>
              <a:t>18ος αιώνας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/>
              <a:t>Ανάπτυξη πόλεων – </a:t>
            </a:r>
            <a:r>
              <a:rPr lang="el-GR" sz="2200" dirty="0" err="1"/>
              <a:t>Ασυλοποίηση</a:t>
            </a:r>
            <a:r>
              <a:rPr lang="el-GR" sz="2200" dirty="0"/>
              <a:t> των αρρώστων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/>
              <a:t>Ανάπηρος = Υποκείμενο προβλημάτων + Αντικείμενο ιατρικής έρευνας και </a:t>
            </a:r>
            <a:r>
              <a:rPr lang="el-GR" sz="2200" dirty="0" smtClean="0"/>
              <a:t>μελέτης</a:t>
            </a:r>
            <a:br>
              <a:rPr lang="el-GR" sz="2200" dirty="0" smtClean="0"/>
            </a:br>
            <a:endParaRPr lang="el-GR" sz="2200" dirty="0"/>
          </a:p>
          <a:p>
            <a:pPr>
              <a:spcBef>
                <a:spcPts val="0"/>
              </a:spcBef>
              <a:defRPr/>
            </a:pPr>
            <a:r>
              <a:rPr lang="el-GR" sz="2400" b="1" dirty="0" smtClean="0"/>
              <a:t>19ος </a:t>
            </a:r>
            <a:r>
              <a:rPr lang="el-GR" sz="2400" b="1" dirty="0"/>
              <a:t>αιώνας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 smtClean="0"/>
              <a:t>Εκπαιδευτικά </a:t>
            </a:r>
            <a:r>
              <a:rPr lang="el-GR" sz="2200" dirty="0"/>
              <a:t>ιδρύματα για τυφλούς και </a:t>
            </a:r>
            <a:r>
              <a:rPr lang="el-GR" sz="2200" dirty="0" smtClean="0"/>
              <a:t>κωφούς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 smtClean="0"/>
              <a:t>Ορθοπεδικές </a:t>
            </a:r>
            <a:r>
              <a:rPr lang="el-GR" sz="2200" dirty="0"/>
              <a:t>κλινικές για φυσικές αναπηρίες</a:t>
            </a:r>
            <a:r>
              <a:rPr lang="el-GR" sz="2200" dirty="0" smtClean="0"/>
              <a:t>.</a:t>
            </a:r>
            <a:br>
              <a:rPr lang="el-GR" sz="2200" dirty="0" smtClean="0"/>
            </a:br>
            <a:endParaRPr lang="el-GR" sz="2200" dirty="0"/>
          </a:p>
          <a:p>
            <a:pPr>
              <a:spcBef>
                <a:spcPts val="0"/>
              </a:spcBef>
              <a:defRPr/>
            </a:pPr>
            <a:r>
              <a:rPr lang="el-GR" sz="2400" b="1" dirty="0"/>
              <a:t>20ος αιώνας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 smtClean="0"/>
              <a:t>Την </a:t>
            </a:r>
            <a:r>
              <a:rPr lang="el-GR" sz="2200" dirty="0"/>
              <a:t>πιο απάνθρωπη απορριπτική στάση (</a:t>
            </a:r>
            <a:r>
              <a:rPr lang="el-GR" sz="2200" dirty="0" err="1"/>
              <a:t>Γ΄</a:t>
            </a:r>
            <a:r>
              <a:rPr lang="el-GR" sz="2200" dirty="0" err="1" smtClean="0"/>
              <a:t>Ράιχ</a:t>
            </a:r>
            <a:r>
              <a:rPr lang="el-GR" sz="2200" dirty="0" smtClean="0"/>
              <a:t> – ιδεώδες </a:t>
            </a:r>
            <a:r>
              <a:rPr lang="el-GR" sz="2200" dirty="0"/>
              <a:t>της Αρίας </a:t>
            </a:r>
            <a:r>
              <a:rPr lang="el-GR" sz="2200" dirty="0" smtClean="0"/>
              <a:t>φυλής)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 smtClean="0"/>
              <a:t>Ανάπτυξη </a:t>
            </a:r>
            <a:r>
              <a:rPr lang="el-GR" sz="2200" dirty="0"/>
              <a:t>ιατρικού μοντέλου για την </a:t>
            </a:r>
            <a:r>
              <a:rPr lang="el-GR" sz="2200" dirty="0" smtClean="0"/>
              <a:t>αναπηρία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l-GR" sz="2200" dirty="0" smtClean="0"/>
              <a:t>Εξάπλωση </a:t>
            </a:r>
            <a:r>
              <a:rPr lang="el-GR" sz="2200" dirty="0"/>
              <a:t>των Κέντρων </a:t>
            </a:r>
            <a:r>
              <a:rPr lang="el-GR" sz="2200" dirty="0" smtClean="0"/>
              <a:t>Αποκατάστασης]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589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Έννοιες – Εκφράσεις (1/3)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  <a:defRPr/>
            </a:pPr>
            <a:r>
              <a:rPr lang="el-GR" sz="2800" b="1" dirty="0" smtClean="0"/>
              <a:t>Εκφράσεις περιφρόνησης - απομόνωσης</a:t>
            </a:r>
            <a:endParaRPr lang="el-GR" sz="2800" b="1" dirty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/>
              <a:t>Ψυχοπαθής:</a:t>
            </a:r>
            <a:r>
              <a:rPr lang="el-GR" sz="2400" dirty="0"/>
              <a:t> 	</a:t>
            </a:r>
            <a:r>
              <a:rPr lang="el-GR" sz="2000" dirty="0" smtClean="0"/>
              <a:t>Ελληνογενής, </a:t>
            </a:r>
            <a:r>
              <a:rPr lang="el-GR" sz="2000" dirty="0" err="1" smtClean="0"/>
              <a:t>ξεν</a:t>
            </a:r>
            <a:r>
              <a:rPr lang="el-GR" sz="2000" dirty="0"/>
              <a:t>. </a:t>
            </a:r>
            <a:r>
              <a:rPr lang="el-GR" sz="2000" dirty="0" smtClean="0"/>
              <a:t>όρος,&lt; </a:t>
            </a:r>
            <a:r>
              <a:rPr lang="el-GR" sz="2000" dirty="0"/>
              <a:t>γαλλ.</a:t>
            </a:r>
            <a:r>
              <a:rPr lang="en-US" sz="2000" dirty="0"/>
              <a:t> </a:t>
            </a:r>
            <a:r>
              <a:rPr lang="en-US" sz="2000" dirty="0" err="1"/>
              <a:t>Psychopathie</a:t>
            </a:r>
            <a:r>
              <a:rPr lang="en-US" sz="2000" dirty="0" smtClean="0"/>
              <a:t>.</a:t>
            </a:r>
            <a:endParaRPr lang="el-GR" sz="2400" dirty="0" smtClean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Κουζουλός:</a:t>
            </a:r>
            <a:r>
              <a:rPr lang="el-GR" sz="2400" dirty="0" smtClean="0"/>
              <a:t> 	</a:t>
            </a:r>
            <a:r>
              <a:rPr lang="el-GR" sz="2000" dirty="0" smtClean="0"/>
              <a:t>κυπριακή</a:t>
            </a:r>
            <a:r>
              <a:rPr lang="el-GR" sz="2000" dirty="0"/>
              <a:t>, </a:t>
            </a:r>
            <a:r>
              <a:rPr lang="el-GR" sz="2000" dirty="0" err="1"/>
              <a:t>κούζα</a:t>
            </a:r>
            <a:r>
              <a:rPr lang="el-GR" sz="2000" dirty="0"/>
              <a:t> «στάμνα  χωρίς χέρια  ή με ένα </a:t>
            </a:r>
            <a:r>
              <a:rPr lang="el-GR" sz="2000" dirty="0" smtClean="0"/>
              <a:t>			μόνο </a:t>
            </a:r>
            <a:r>
              <a:rPr lang="el-GR" sz="2000" dirty="0"/>
              <a:t>χερούλι</a:t>
            </a:r>
            <a:r>
              <a:rPr lang="el-GR" sz="2000" dirty="0" smtClean="0"/>
              <a:t>». </a:t>
            </a:r>
            <a:br>
              <a:rPr lang="el-GR" sz="2000" dirty="0" smtClean="0"/>
            </a:br>
            <a:r>
              <a:rPr lang="el-GR" sz="2000" dirty="0" smtClean="0"/>
              <a:t>			</a:t>
            </a:r>
            <a:r>
              <a:rPr lang="el-GR" sz="2000" b="1" dirty="0" smtClean="0"/>
              <a:t>ή</a:t>
            </a:r>
            <a:r>
              <a:rPr lang="el-GR" sz="2000" dirty="0" smtClean="0"/>
              <a:t>  </a:t>
            </a:r>
            <a:r>
              <a:rPr lang="el-GR" sz="2000" dirty="0"/>
              <a:t>ανάμειξη των </a:t>
            </a:r>
            <a:r>
              <a:rPr lang="el-GR" sz="2000" dirty="0" err="1"/>
              <a:t>κουλλός</a:t>
            </a:r>
            <a:r>
              <a:rPr lang="el-GR" sz="2000" dirty="0"/>
              <a:t> </a:t>
            </a:r>
            <a:r>
              <a:rPr lang="el-GR" sz="2000" dirty="0" smtClean="0"/>
              <a:t>και ζαβός </a:t>
            </a:r>
            <a:r>
              <a:rPr lang="el-GR" sz="2000" dirty="0"/>
              <a:t>ή </a:t>
            </a:r>
            <a:r>
              <a:rPr lang="el-GR" sz="2000" dirty="0" smtClean="0"/>
              <a:t>ζουρλός.</a:t>
            </a:r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Τρελός:</a:t>
            </a:r>
            <a:r>
              <a:rPr lang="el-GR" sz="2400" dirty="0" smtClean="0"/>
              <a:t> 		</a:t>
            </a:r>
            <a:r>
              <a:rPr lang="el-GR" sz="2000" dirty="0" smtClean="0"/>
              <a:t>αρχ</a:t>
            </a:r>
            <a:r>
              <a:rPr lang="el-GR" sz="2000" dirty="0"/>
              <a:t>. </a:t>
            </a:r>
            <a:r>
              <a:rPr lang="el-GR" sz="2000" dirty="0" err="1"/>
              <a:t>τρηρός</a:t>
            </a:r>
            <a:r>
              <a:rPr lang="el-GR" sz="2000" dirty="0"/>
              <a:t> «ελαφρός», ελαφρόμυαλος</a:t>
            </a:r>
            <a:r>
              <a:rPr lang="en-US" sz="2000" dirty="0"/>
              <a:t> -</a:t>
            </a:r>
            <a:r>
              <a:rPr lang="el-GR" sz="2000" dirty="0"/>
              <a:t> Ι.Ε. </a:t>
            </a:r>
            <a:r>
              <a:rPr lang="en-US" sz="2000" dirty="0" err="1" smtClean="0"/>
              <a:t>Tres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			«τρέμω»</a:t>
            </a:r>
            <a:endParaRPr lang="el-GR" sz="2400" dirty="0" smtClean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Μουρλός:</a:t>
            </a:r>
            <a:r>
              <a:rPr lang="el-GR" sz="2400" dirty="0" smtClean="0"/>
              <a:t> 	</a:t>
            </a:r>
            <a:r>
              <a:rPr lang="el-GR" sz="2000" dirty="0" smtClean="0"/>
              <a:t>&lt; </a:t>
            </a:r>
            <a:r>
              <a:rPr lang="el-GR" sz="2000" dirty="0" err="1"/>
              <a:t>μωρο</a:t>
            </a:r>
            <a:r>
              <a:rPr lang="el-GR" sz="2000" dirty="0"/>
              <a:t>-λόγος ή μωρός + </a:t>
            </a:r>
            <a:r>
              <a:rPr lang="el-GR" sz="2000" dirty="0" smtClean="0"/>
              <a:t>λωλός</a:t>
            </a:r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Ζουρλός</a:t>
            </a:r>
            <a:r>
              <a:rPr lang="el-GR" sz="2400" b="1" dirty="0"/>
              <a:t>:</a:t>
            </a:r>
            <a:r>
              <a:rPr lang="el-GR" sz="2400" dirty="0"/>
              <a:t> </a:t>
            </a:r>
            <a:r>
              <a:rPr lang="el-GR" sz="2400" dirty="0" smtClean="0"/>
              <a:t>	</a:t>
            </a:r>
            <a:r>
              <a:rPr lang="el-GR" sz="2000" dirty="0" smtClean="0"/>
              <a:t>&lt;(</a:t>
            </a:r>
            <a:r>
              <a:rPr lang="el-GR" sz="2000" dirty="0"/>
              <a:t>σ)</a:t>
            </a:r>
            <a:r>
              <a:rPr lang="el-GR" sz="2000" dirty="0" err="1"/>
              <a:t>βουρλός</a:t>
            </a:r>
            <a:r>
              <a:rPr lang="el-GR" sz="2000" dirty="0"/>
              <a:t> &lt;σβουρίζομαι «γυρνάω </a:t>
            </a:r>
            <a:r>
              <a:rPr lang="el-GR" sz="2000" dirty="0" smtClean="0"/>
              <a:t>σαν σβούρα»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655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Έννοιες – Εκφράσεις (2/3)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Λωλός:</a:t>
            </a:r>
            <a:r>
              <a:rPr lang="el-GR" sz="2400" dirty="0" smtClean="0"/>
              <a:t> 	    </a:t>
            </a:r>
            <a:r>
              <a:rPr lang="el-GR" sz="2000" dirty="0" smtClean="0"/>
              <a:t>μτχ</a:t>
            </a:r>
            <a:r>
              <a:rPr lang="el-GR" sz="2000" dirty="0"/>
              <a:t>.</a:t>
            </a:r>
            <a:r>
              <a:rPr lang="en-US" sz="2000" dirty="0"/>
              <a:t>’o</a:t>
            </a:r>
            <a:r>
              <a:rPr lang="el-GR" sz="2000" dirty="0" err="1"/>
              <a:t>λωλώς</a:t>
            </a:r>
            <a:r>
              <a:rPr lang="el-GR" sz="2000" dirty="0"/>
              <a:t>, «</a:t>
            </a:r>
            <a:r>
              <a:rPr lang="el-GR" sz="2000" dirty="0" err="1"/>
              <a:t>απολωλώς,χαμένος</a:t>
            </a:r>
            <a:r>
              <a:rPr lang="el-GR" sz="2000" dirty="0"/>
              <a:t>» του </a:t>
            </a:r>
            <a:r>
              <a:rPr lang="el-GR" sz="2000" dirty="0" err="1"/>
              <a:t>αρ</a:t>
            </a:r>
            <a:r>
              <a:rPr lang="en-US" sz="2000" dirty="0" smtClean="0"/>
              <a:t>x.</a:t>
            </a:r>
            <a:r>
              <a:rPr lang="el-GR" sz="2000" dirty="0" smtClean="0"/>
              <a:t> </a:t>
            </a:r>
            <a:r>
              <a:rPr lang="el-GR" sz="2000" dirty="0" err="1" smtClean="0"/>
              <a:t>όλλυμαι</a:t>
            </a:r>
            <a:endParaRPr lang="el-GR" sz="2000" dirty="0" smtClean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Παλαβός:</a:t>
            </a:r>
            <a:r>
              <a:rPr lang="el-GR" sz="2400" dirty="0" smtClean="0"/>
              <a:t>  </a:t>
            </a:r>
            <a:r>
              <a:rPr lang="el-GR" sz="2000" dirty="0" err="1" smtClean="0"/>
              <a:t>απολωλώς</a:t>
            </a:r>
            <a:r>
              <a:rPr lang="el-GR" sz="2000" dirty="0" smtClean="0"/>
              <a:t> </a:t>
            </a:r>
            <a:r>
              <a:rPr lang="el-GR" sz="2000" dirty="0"/>
              <a:t>&gt; </a:t>
            </a:r>
            <a:r>
              <a:rPr lang="el-GR" sz="2000" dirty="0" err="1"/>
              <a:t>πολωλώς</a:t>
            </a:r>
            <a:r>
              <a:rPr lang="el-GR" sz="2000" dirty="0"/>
              <a:t> &gt; </a:t>
            </a:r>
            <a:r>
              <a:rPr lang="el-GR" sz="2000" dirty="0" err="1"/>
              <a:t>παλαλός</a:t>
            </a:r>
            <a:r>
              <a:rPr lang="el-GR" sz="2000" dirty="0"/>
              <a:t> &gt; </a:t>
            </a:r>
            <a:r>
              <a:rPr lang="el-GR" sz="2000" dirty="0" smtClean="0"/>
              <a:t>παλαβός. παλάβρα 		     «</a:t>
            </a:r>
            <a:r>
              <a:rPr lang="el-GR" sz="2000" dirty="0"/>
              <a:t>φλυαρία, </a:t>
            </a:r>
            <a:r>
              <a:rPr lang="el-GR" sz="2000" dirty="0" err="1"/>
              <a:t>παλαβωμάρα</a:t>
            </a:r>
            <a:r>
              <a:rPr lang="el-GR" sz="2000" dirty="0"/>
              <a:t>» &gt;</a:t>
            </a:r>
            <a:r>
              <a:rPr lang="el-GR" sz="2000" dirty="0" err="1"/>
              <a:t>παλάβια</a:t>
            </a:r>
            <a:r>
              <a:rPr lang="el-GR" sz="2000" dirty="0"/>
              <a:t> &gt;</a:t>
            </a:r>
            <a:r>
              <a:rPr lang="el-GR" sz="2000" dirty="0" err="1" smtClean="0"/>
              <a:t>παλαβιός</a:t>
            </a:r>
            <a:endParaRPr lang="en-US" sz="2400" dirty="0" smtClean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Ζαβός</a:t>
            </a:r>
            <a:r>
              <a:rPr lang="el-GR" sz="2400" b="1" dirty="0"/>
              <a:t>:</a:t>
            </a:r>
            <a:r>
              <a:rPr lang="el-GR" sz="2400" dirty="0"/>
              <a:t> </a:t>
            </a:r>
            <a:r>
              <a:rPr lang="el-GR" sz="2400" dirty="0" smtClean="0"/>
              <a:t>	    </a:t>
            </a:r>
            <a:r>
              <a:rPr lang="el-GR" sz="2000" dirty="0" smtClean="0"/>
              <a:t>αρχ</a:t>
            </a:r>
            <a:r>
              <a:rPr lang="el-GR" sz="2000" dirty="0"/>
              <a:t>. </a:t>
            </a:r>
            <a:r>
              <a:rPr lang="el-GR" sz="2000" dirty="0" err="1"/>
              <a:t>Σάβος</a:t>
            </a:r>
            <a:r>
              <a:rPr lang="el-GR" sz="2000" dirty="0"/>
              <a:t> ή </a:t>
            </a:r>
            <a:r>
              <a:rPr lang="el-GR" sz="2000" dirty="0" err="1"/>
              <a:t>Σαβός</a:t>
            </a:r>
            <a:r>
              <a:rPr lang="el-GR" sz="2000" dirty="0"/>
              <a:t> «εκτός εαυτού, </a:t>
            </a:r>
            <a:r>
              <a:rPr lang="el-GR" sz="2000" dirty="0" smtClean="0"/>
              <a:t>τρελός»</a:t>
            </a:r>
            <a:endParaRPr lang="en-US" sz="2000" dirty="0" smtClean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Σακάτης:</a:t>
            </a:r>
            <a:r>
              <a:rPr lang="el-GR" sz="2400" dirty="0" smtClean="0"/>
              <a:t>   </a:t>
            </a:r>
            <a:r>
              <a:rPr lang="el-GR" sz="2000" dirty="0" smtClean="0"/>
              <a:t>&lt; </a:t>
            </a:r>
            <a:r>
              <a:rPr lang="el-GR" sz="2000" dirty="0"/>
              <a:t>τούρκικη </a:t>
            </a:r>
            <a:r>
              <a:rPr lang="en-US" sz="2000" dirty="0" err="1" smtClean="0"/>
              <a:t>sakat</a:t>
            </a:r>
            <a:endParaRPr lang="en-US" sz="2400" dirty="0" smtClean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 err="1" smtClean="0"/>
              <a:t>Κουλλός</a:t>
            </a:r>
            <a:r>
              <a:rPr lang="el-GR" sz="2400" b="1" dirty="0" smtClean="0"/>
              <a:t>:</a:t>
            </a:r>
            <a:r>
              <a:rPr lang="el-GR" sz="2400" dirty="0" smtClean="0"/>
              <a:t>   </a:t>
            </a:r>
            <a:r>
              <a:rPr lang="el-GR" sz="2000" dirty="0" smtClean="0"/>
              <a:t>&lt; </a:t>
            </a:r>
            <a:r>
              <a:rPr lang="el-GR" sz="2000" dirty="0"/>
              <a:t>αρχ. κυλλός ή το ρ. </a:t>
            </a:r>
            <a:r>
              <a:rPr lang="el-GR" sz="2000" dirty="0" err="1"/>
              <a:t>κυλίνδω</a:t>
            </a:r>
            <a:r>
              <a:rPr lang="el-GR" sz="2000" dirty="0"/>
              <a:t> «κυλάω» ή </a:t>
            </a:r>
            <a:r>
              <a:rPr lang="el-GR" sz="2000" dirty="0" smtClean="0"/>
              <a:t>με</a:t>
            </a:r>
            <a:r>
              <a:rPr lang="en-US" sz="2000" dirty="0" smtClean="0"/>
              <a:t> </a:t>
            </a:r>
            <a:r>
              <a:rPr lang="el-GR" sz="2000" dirty="0" smtClean="0"/>
              <a:t>σανσκρ</a:t>
            </a:r>
            <a:r>
              <a:rPr lang="el-GR" sz="2000" dirty="0"/>
              <a:t>. </a:t>
            </a:r>
            <a:r>
              <a:rPr lang="en-US" sz="2000" dirty="0" err="1"/>
              <a:t>Kuni</a:t>
            </a:r>
            <a:r>
              <a:rPr lang="en-US" sz="2000" dirty="0"/>
              <a:t> </a:t>
            </a:r>
            <a:r>
              <a:rPr lang="el-GR" sz="2000" dirty="0" smtClean="0"/>
              <a:t>		     «</a:t>
            </a:r>
            <a:r>
              <a:rPr lang="el-GR" sz="2000" dirty="0"/>
              <a:t>παράλυση </a:t>
            </a:r>
            <a:r>
              <a:rPr lang="el-GR" sz="2000" dirty="0" smtClean="0"/>
              <a:t>του</a:t>
            </a:r>
            <a:r>
              <a:rPr lang="en-US" sz="2000" dirty="0" smtClean="0"/>
              <a:t> </a:t>
            </a:r>
            <a:r>
              <a:rPr lang="el-GR" sz="2000" dirty="0" smtClean="0"/>
              <a:t>βραχίονα»</a:t>
            </a:r>
            <a:endParaRPr lang="en-US" sz="2400" dirty="0" smtClean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Μογγόλος</a:t>
            </a:r>
            <a:endParaRPr lang="en-US" sz="2400" b="1" dirty="0" smtClean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Ανήμπορος</a:t>
            </a:r>
            <a:r>
              <a:rPr lang="el-GR" sz="2400" b="1" dirty="0"/>
              <a:t>:</a:t>
            </a:r>
            <a:r>
              <a:rPr lang="el-GR" sz="2400" dirty="0"/>
              <a:t> </a:t>
            </a:r>
            <a:r>
              <a:rPr lang="el-GR" sz="2000" dirty="0"/>
              <a:t>&lt; αν + </a:t>
            </a:r>
            <a:r>
              <a:rPr lang="el-GR" sz="2000" dirty="0" smtClean="0"/>
              <a:t>μπορώ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273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Έννοιες – Εκφράσεις (</a:t>
            </a:r>
            <a:r>
              <a:rPr lang="en-US" dirty="0" smtClean="0"/>
              <a:t>3</a:t>
            </a:r>
            <a:r>
              <a:rPr lang="el-GR" dirty="0" smtClean="0"/>
              <a:t>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  <a:defRPr/>
            </a:pPr>
            <a:r>
              <a:rPr lang="el-GR" sz="2800" b="1" dirty="0" smtClean="0"/>
              <a:t>Εκφράσεις οίκτου</a:t>
            </a:r>
            <a:br>
              <a:rPr lang="el-GR" sz="2800" b="1" dirty="0" smtClean="0"/>
            </a:br>
            <a:r>
              <a:rPr lang="el-GR" sz="2800" dirty="0" smtClean="0"/>
              <a:t>Φανερώνουν καλή πρόθεση</a:t>
            </a:r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Φτωχός:</a:t>
            </a:r>
            <a:r>
              <a:rPr lang="el-GR" sz="2400" dirty="0"/>
              <a:t>	</a:t>
            </a:r>
            <a:r>
              <a:rPr lang="el-GR" sz="2000" dirty="0" smtClean="0"/>
              <a:t>αρχ</a:t>
            </a:r>
            <a:r>
              <a:rPr lang="el-GR" sz="2000" dirty="0"/>
              <a:t>. πτωχός &lt; </a:t>
            </a:r>
            <a:r>
              <a:rPr lang="el-GR" sz="2000" dirty="0" err="1"/>
              <a:t>πτωκός</a:t>
            </a:r>
            <a:r>
              <a:rPr lang="el-GR" sz="2000" dirty="0"/>
              <a:t> , ρημ. </a:t>
            </a:r>
            <a:r>
              <a:rPr lang="el-GR" sz="2000" dirty="0" err="1"/>
              <a:t>πτήσσω</a:t>
            </a:r>
            <a:r>
              <a:rPr lang="el-GR" sz="2000" dirty="0"/>
              <a:t> «</a:t>
            </a:r>
            <a:r>
              <a:rPr lang="el-GR" sz="2000" dirty="0" smtClean="0"/>
              <a:t>ζαρώνω από 			φόβο»</a:t>
            </a:r>
            <a:endParaRPr lang="el-GR" sz="2400" dirty="0" smtClean="0"/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Κακόμοιρος </a:t>
            </a:r>
            <a:r>
              <a:rPr lang="el-GR" sz="2400" b="1" dirty="0"/>
              <a:t>/</a:t>
            </a:r>
            <a:r>
              <a:rPr lang="el-GR" sz="2400" b="1" dirty="0" smtClean="0"/>
              <a:t>ο</a:t>
            </a:r>
          </a:p>
          <a:p>
            <a:pPr lvl="1">
              <a:spcBef>
                <a:spcPts val="900"/>
              </a:spcBef>
              <a:defRPr/>
            </a:pPr>
            <a:r>
              <a:rPr lang="el-GR" sz="2400" b="1" dirty="0" smtClean="0"/>
              <a:t>Καημένος </a:t>
            </a:r>
            <a:r>
              <a:rPr lang="el-GR" sz="2400" b="1" dirty="0"/>
              <a:t>/ </a:t>
            </a:r>
            <a:r>
              <a:rPr lang="el-GR" sz="2400" b="1" dirty="0" smtClean="0"/>
              <a:t>ο:</a:t>
            </a:r>
            <a:r>
              <a:rPr lang="el-GR" sz="2400" dirty="0" smtClean="0"/>
              <a:t> 	</a:t>
            </a:r>
            <a:r>
              <a:rPr lang="el-GR" sz="2000" dirty="0" smtClean="0"/>
              <a:t>αρχ</a:t>
            </a:r>
            <a:r>
              <a:rPr lang="el-GR" sz="2000" dirty="0"/>
              <a:t>. καίω – ε-(</a:t>
            </a:r>
            <a:r>
              <a:rPr lang="el-GR" sz="2000" dirty="0" err="1"/>
              <a:t>κάη</a:t>
            </a:r>
            <a:r>
              <a:rPr lang="el-GR" sz="2000" dirty="0"/>
              <a:t>)-ν + παρ. επίθ.  -</a:t>
            </a:r>
            <a:r>
              <a:rPr lang="el-GR" sz="2000" dirty="0" err="1"/>
              <a:t>μός</a:t>
            </a:r>
            <a:endParaRPr lang="el-GR" sz="2000" dirty="0"/>
          </a:p>
          <a:p>
            <a:pPr lvl="1">
              <a:spcBef>
                <a:spcPts val="900"/>
              </a:spcBef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157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</a:t>
            </a:r>
            <a:r>
              <a:rPr lang="el-GR" dirty="0"/>
              <a:t>Έκφραση : «Άτομα </a:t>
            </a:r>
            <a:r>
              <a:rPr lang="el-GR" dirty="0" smtClean="0"/>
              <a:t>Με Ειδικές Ανάγκες</a:t>
            </a:r>
            <a:r>
              <a:rPr lang="el-GR" dirty="0"/>
              <a:t>»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Χρήση </a:t>
            </a:r>
            <a:r>
              <a:rPr lang="el-GR" dirty="0"/>
              <a:t>των αρχικών </a:t>
            </a:r>
            <a:r>
              <a:rPr lang="el-GR" dirty="0" smtClean="0"/>
              <a:t>της: Α.Μ.Ε.Α</a:t>
            </a:r>
          </a:p>
          <a:p>
            <a:pPr>
              <a:defRPr/>
            </a:pPr>
            <a:r>
              <a:rPr lang="el-GR" dirty="0" smtClean="0"/>
              <a:t>Κάλυπτε </a:t>
            </a:r>
            <a:r>
              <a:rPr lang="el-GR" dirty="0"/>
              <a:t>την νέα </a:t>
            </a:r>
            <a:r>
              <a:rPr lang="el-GR" dirty="0" smtClean="0"/>
              <a:t>αντίληψη</a:t>
            </a:r>
          </a:p>
          <a:p>
            <a:pPr>
              <a:defRPr/>
            </a:pPr>
            <a:r>
              <a:rPr lang="el-GR" dirty="0" smtClean="0"/>
              <a:t>Έχει </a:t>
            </a:r>
            <a:r>
              <a:rPr lang="el-GR" dirty="0"/>
              <a:t>μια σημαντική </a:t>
            </a:r>
            <a:r>
              <a:rPr lang="el-GR" dirty="0" smtClean="0"/>
              <a:t>αδυναμία</a:t>
            </a:r>
          </a:p>
          <a:p>
            <a:pPr marL="0" indent="0" algn="ctr"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Αποδεκτή </a:t>
            </a:r>
            <a:r>
              <a:rPr lang="el-GR" dirty="0"/>
              <a:t>: «άτομο με </a:t>
            </a:r>
            <a:r>
              <a:rPr lang="el-GR" dirty="0" smtClean="0"/>
              <a:t>αναπηρία» </a:t>
            </a:r>
            <a:endParaRPr lang="en-US" dirty="0" smtClean="0"/>
          </a:p>
          <a:p>
            <a:pPr marL="0" indent="0" algn="ctr">
              <a:buNone/>
              <a:defRPr/>
            </a:pPr>
            <a:r>
              <a:rPr lang="el-GR" sz="2800" dirty="0" smtClean="0"/>
              <a:t>κι </a:t>
            </a:r>
            <a:r>
              <a:rPr lang="el-GR" sz="2800" dirty="0"/>
              <a:t>αν χρειάζεται ένας </a:t>
            </a:r>
            <a:r>
              <a:rPr lang="el-GR" sz="2800" dirty="0" smtClean="0"/>
              <a:t>προσδιορισμός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π.χ</a:t>
            </a:r>
            <a:r>
              <a:rPr lang="el-GR" sz="2800" dirty="0"/>
              <a:t>. </a:t>
            </a:r>
            <a:r>
              <a:rPr lang="el-GR" sz="2800" dirty="0">
                <a:solidFill>
                  <a:srgbClr val="5075BC"/>
                </a:solidFill>
              </a:rPr>
              <a:t>«άτομο με κινητική αναπηρία»</a:t>
            </a:r>
          </a:p>
          <a:p>
            <a:pPr lvl="1" algn="ctr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1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Σημερινή </a:t>
            </a:r>
            <a:r>
              <a:rPr lang="el-GR" dirty="0" smtClean="0"/>
              <a:t>Τάση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dirty="0"/>
              <a:t>Υιοθέτηση λέξεων για αποφυγή των συναισθηματικών </a:t>
            </a:r>
            <a:r>
              <a:rPr lang="el-GR" dirty="0" smtClean="0"/>
              <a:t>περιγραφών </a:t>
            </a:r>
            <a:r>
              <a:rPr lang="el-GR" dirty="0"/>
              <a:t>που αποφορτίζουν  την «αναπηρία».</a:t>
            </a:r>
          </a:p>
          <a:p>
            <a:pPr>
              <a:lnSpc>
                <a:spcPct val="90000"/>
              </a:lnSpc>
              <a:defRPr/>
            </a:pPr>
            <a:r>
              <a:rPr lang="el-GR" dirty="0"/>
              <a:t>Αποφυγή </a:t>
            </a:r>
            <a:r>
              <a:rPr lang="el-GR" dirty="0" smtClean="0"/>
              <a:t>εικόνων: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Που </a:t>
            </a:r>
            <a:r>
              <a:rPr lang="el-GR" dirty="0"/>
              <a:t>παρουσιάζουν τους ανάπηρους σαν παθητικούς δέκτες κοινωνικών παροχών και </a:t>
            </a:r>
            <a:r>
              <a:rPr lang="el-GR" dirty="0" smtClean="0"/>
              <a:t>υπηρεσιών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ή </a:t>
            </a:r>
            <a:r>
              <a:rPr lang="el-GR" dirty="0"/>
              <a:t>που μεγεθύνουν τις διαφορές τους με τους ικανούς σωματικά ανθρώπους. </a:t>
            </a:r>
          </a:p>
        </p:txBody>
      </p:sp>
    </p:spTree>
    <p:extLst>
      <p:ext uri="{BB962C8B-B14F-4D97-AF65-F5344CB8AC3E}">
        <p14:creationId xmlns:p14="http://schemas.microsoft.com/office/powerpoint/2010/main" val="34096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Σχολικοί Νοσηλευτές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2800" dirty="0"/>
              <a:t>O</a:t>
            </a:r>
            <a:r>
              <a:rPr lang="el-GR" sz="2800" dirty="0"/>
              <a:t>ι </a:t>
            </a:r>
            <a:r>
              <a:rPr lang="el-GR" sz="2800" b="1" dirty="0"/>
              <a:t>Σχολικοί Νοσηλευτές </a:t>
            </a:r>
            <a:endParaRPr lang="el-GR" sz="2800" b="1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l-GR" sz="2800" dirty="0" smtClean="0"/>
              <a:t>ενθαρρύνουν </a:t>
            </a:r>
            <a:r>
              <a:rPr lang="el-GR" sz="2800" dirty="0"/>
              <a:t>τη θετική αντίδραση των μαθητών στη φυσιολογική ανθρώπινη ανάπτυξη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l-GR" sz="2800" dirty="0"/>
              <a:t>προάγουν την υγεία και ασφάλεια στο Σχολείο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l-GR" sz="2800" dirty="0"/>
              <a:t>παρεμβαίνουν στα πραγματικά και δυνητικά προβλήματα υγείας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l-GR" sz="2800" dirty="0" smtClean="0"/>
              <a:t>παρέχουν </a:t>
            </a:r>
            <a:r>
              <a:rPr lang="el-GR" sz="2800" dirty="0"/>
              <a:t>υπηρεσίες κατά περίπτωση και </a:t>
            </a:r>
            <a:r>
              <a:rPr lang="el-GR" sz="2800" dirty="0" smtClean="0"/>
              <a:t>συνεργάζονται ώστε να καταστήσουν </a:t>
            </a:r>
            <a:r>
              <a:rPr lang="el-GR" sz="2800" dirty="0"/>
              <a:t>το μαθητή και </a:t>
            </a:r>
            <a:r>
              <a:rPr lang="el-GR" sz="2800" dirty="0" smtClean="0"/>
              <a:t>την οικογένεια ικανούς </a:t>
            </a:r>
            <a:r>
              <a:rPr lang="el-GR" sz="2800" dirty="0"/>
              <a:t>να προσαρμοστούν, να αυτοεξυπηρετούνται, </a:t>
            </a:r>
            <a:r>
              <a:rPr lang="el-GR" sz="2800" dirty="0" smtClean="0"/>
              <a:t>να υπερασπίζονται </a:t>
            </a:r>
            <a:r>
              <a:rPr lang="el-GR" sz="2800" dirty="0"/>
              <a:t>τον εαυτό τους και να </a:t>
            </a:r>
            <a:r>
              <a:rPr lang="el-GR" sz="2800" dirty="0" smtClean="0"/>
              <a:t>μαθαίνουν.</a:t>
            </a:r>
          </a:p>
          <a:p>
            <a:pPr marL="0" indent="0" algn="r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l-GR" sz="2400" i="1" dirty="0" smtClean="0"/>
              <a:t>Εθνικός </a:t>
            </a:r>
            <a:r>
              <a:rPr lang="el-GR" sz="2400" i="1" dirty="0"/>
              <a:t>Σύνδεσμος Σχολικών Νοσηλευτών </a:t>
            </a:r>
            <a:r>
              <a:rPr lang="el-GR" sz="2400" i="1" dirty="0" smtClean="0"/>
              <a:t>Αμερικής</a:t>
            </a:r>
            <a:endParaRPr lang="el-GR" sz="3600" i="1" dirty="0"/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l-GR" sz="36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l-GR" altLang="el-GR" sz="3600" dirty="0"/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l-GR" sz="3600" dirty="0" smtClean="0"/>
              <a:t> </a:t>
            </a:r>
            <a:endParaRPr lang="el-GR" sz="3600" dirty="0"/>
          </a:p>
          <a:p>
            <a:pPr marL="0" indent="355600">
              <a:lnSpc>
                <a:spcPct val="90000"/>
              </a:lnSpc>
              <a:buNone/>
              <a:defRPr/>
            </a:pPr>
            <a:endParaRPr lang="el-GR" altLang="el-GR" sz="3600" dirty="0"/>
          </a:p>
          <a:p>
            <a:pPr marL="0" indent="355600">
              <a:lnSpc>
                <a:spcPct val="90000"/>
              </a:lnSpc>
              <a:buNone/>
              <a:defRPr/>
            </a:pPr>
            <a:endParaRPr lang="en-GB" altLang="el-GR" sz="3600" dirty="0"/>
          </a:p>
          <a:p>
            <a:pPr marL="0" indent="355600">
              <a:lnSpc>
                <a:spcPct val="90000"/>
              </a:lnSpc>
              <a:buNone/>
              <a:defRPr/>
            </a:pPr>
            <a:endParaRPr lang="el-GR" altLang="el-GR" sz="36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altLang="el-GR" sz="3600" dirty="0"/>
          </a:p>
          <a:p>
            <a:endParaRPr lang="el-GR" sz="3600" dirty="0" smtClean="0"/>
          </a:p>
        </p:txBody>
      </p:sp>
    </p:spTree>
    <p:extLst>
      <p:ext uri="{BB962C8B-B14F-4D97-AF65-F5344CB8AC3E}">
        <p14:creationId xmlns:p14="http://schemas.microsoft.com/office/powerpoint/2010/main" val="37583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Επιπτώσεις </a:t>
            </a:r>
            <a:r>
              <a:rPr lang="el-GR" dirty="0" smtClean="0"/>
              <a:t>στο Άτομο και την Οικογένεια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3000" dirty="0" smtClean="0"/>
              <a:t>Οι </a:t>
            </a:r>
            <a:r>
              <a:rPr lang="el-GR" sz="3000" dirty="0"/>
              <a:t>επιπτώσεις εξαρτώνται </a:t>
            </a:r>
          </a:p>
          <a:p>
            <a:pPr>
              <a:defRPr/>
            </a:pPr>
            <a:r>
              <a:rPr lang="el-GR" sz="2800" dirty="0" smtClean="0"/>
              <a:t>Από </a:t>
            </a:r>
            <a:r>
              <a:rPr lang="el-GR" sz="2800" dirty="0"/>
              <a:t>παράγοντες που συνδέονται άμεσα με την αναπηρία </a:t>
            </a:r>
            <a:r>
              <a:rPr lang="el-GR" sz="2800" dirty="0" smtClean="0"/>
              <a:t>(φύση</a:t>
            </a:r>
            <a:r>
              <a:rPr lang="el-GR" sz="2800" dirty="0"/>
              <a:t>, σοβαρότητα, </a:t>
            </a:r>
            <a:r>
              <a:rPr lang="el-GR" sz="2800" dirty="0" smtClean="0"/>
              <a:t>θεραπεία, τις </a:t>
            </a:r>
            <a:r>
              <a:rPr lang="el-GR" sz="2800" dirty="0"/>
              <a:t>κοινωνικές προκαταλήψεις που  τη συνοδεύουν)</a:t>
            </a:r>
          </a:p>
          <a:p>
            <a:pPr>
              <a:defRPr/>
            </a:pPr>
            <a:r>
              <a:rPr lang="el-GR" sz="2800" dirty="0" smtClean="0"/>
              <a:t>Από </a:t>
            </a:r>
            <a:r>
              <a:rPr lang="el-GR" sz="2800" dirty="0"/>
              <a:t>παράγοντες που συνδέονται με τη χρονική στιγμή που συμβαίνει </a:t>
            </a:r>
            <a:r>
              <a:rPr lang="el-GR" sz="2800" dirty="0" smtClean="0"/>
              <a:t>(βρεφική</a:t>
            </a:r>
            <a:r>
              <a:rPr lang="el-GR" sz="2800" dirty="0"/>
              <a:t>, νηπιακή, νεότητα κ.α</a:t>
            </a:r>
            <a:r>
              <a:rPr lang="el-GR" sz="2800" dirty="0" smtClean="0"/>
              <a:t>.)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Από ψυχοκοινωνικούς παράγοντες </a:t>
            </a:r>
            <a:r>
              <a:rPr lang="el-GR" sz="2800" dirty="0" smtClean="0"/>
              <a:t>(φύλο</a:t>
            </a:r>
            <a:r>
              <a:rPr lang="el-GR" sz="2800" dirty="0"/>
              <a:t>, ηλικία, προσωπικότητα, κοινωνικοοικονομικό επίπεδο, υποστηρικτικό δίκτυο</a:t>
            </a:r>
            <a:r>
              <a:rPr lang="en-US" sz="2800" dirty="0"/>
              <a:t>)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814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Αντιλήψεις της Οικογένειας για την Αναπηρία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525963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Πρόκληση</a:t>
            </a:r>
          </a:p>
          <a:p>
            <a:pPr marL="0" indent="0">
              <a:buNone/>
            </a:pPr>
            <a:r>
              <a:rPr lang="el-GR" sz="1800" dirty="0" smtClean="0"/>
              <a:t/>
            </a:r>
            <a:br>
              <a:rPr lang="el-GR" sz="1800" dirty="0" smtClean="0"/>
            </a:br>
            <a:endParaRPr lang="el-GR" sz="1800" dirty="0" smtClean="0"/>
          </a:p>
          <a:p>
            <a:pPr>
              <a:spcBef>
                <a:spcPts val="1800"/>
              </a:spcBef>
            </a:pPr>
            <a:r>
              <a:rPr lang="el-GR" sz="2000" b="1" dirty="0" smtClean="0"/>
              <a:t>Δοκιμασία</a:t>
            </a:r>
          </a:p>
          <a:p>
            <a:pPr>
              <a:spcBef>
                <a:spcPts val="600"/>
              </a:spcBef>
            </a:pPr>
            <a:r>
              <a:rPr lang="el-GR" sz="2000" b="1" dirty="0" smtClean="0"/>
              <a:t>Κακοτυχία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>
              <a:spcBef>
                <a:spcPts val="1200"/>
              </a:spcBef>
            </a:pPr>
            <a:r>
              <a:rPr lang="el-GR" sz="2000" b="1" dirty="0" smtClean="0"/>
              <a:t>Θέλημα της μοίρας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>
              <a:spcBef>
                <a:spcPts val="2400"/>
              </a:spcBef>
            </a:pPr>
            <a:r>
              <a:rPr lang="el-GR" sz="2000" b="1" dirty="0" smtClean="0"/>
              <a:t>Τιμωρία</a:t>
            </a:r>
            <a:endParaRPr lang="el-GR" sz="2000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Στάση: Κινητοποιείται </a:t>
            </a:r>
            <a:r>
              <a:rPr lang="el-GR" sz="1700" dirty="0"/>
              <a:t>για τις </a:t>
            </a:r>
            <a:r>
              <a:rPr lang="el-GR" sz="1700" dirty="0" smtClean="0"/>
              <a:t>δυσκολίες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Αναζητεί πληροφορίες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Αναπτύσσει </a:t>
            </a:r>
            <a:r>
              <a:rPr lang="el-GR" sz="1700" dirty="0"/>
              <a:t>νέες </a:t>
            </a:r>
            <a:r>
              <a:rPr lang="el-GR" sz="1700" dirty="0" smtClean="0"/>
              <a:t>δεξιότητες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Προσαρμόζεται </a:t>
            </a:r>
            <a:r>
              <a:rPr lang="el-GR" sz="1700" dirty="0"/>
              <a:t>αποτελεσματικά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el-GR" sz="1700" dirty="0" smtClean="0"/>
              <a:t>Δοκιμάζεται </a:t>
            </a:r>
            <a:r>
              <a:rPr lang="el-GR" sz="1700" dirty="0"/>
              <a:t>η πίστη, η αντοχή, οι σχέσεις τους.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el-GR" sz="1700" dirty="0" smtClean="0"/>
              <a:t>Βιώνουν </a:t>
            </a:r>
            <a:r>
              <a:rPr lang="el-GR" sz="1700" dirty="0"/>
              <a:t>έντονο </a:t>
            </a:r>
            <a:r>
              <a:rPr lang="el-GR" sz="1700" dirty="0" smtClean="0"/>
              <a:t>άγχος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Απειλείται </a:t>
            </a:r>
            <a:r>
              <a:rPr lang="el-GR" sz="1700" dirty="0"/>
              <a:t>η συνοχή και η ισορροπία </a:t>
            </a:r>
            <a:r>
              <a:rPr lang="el-GR" sz="1700" dirty="0" smtClean="0"/>
              <a:t>τους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el-GR" sz="1700" dirty="0" smtClean="0"/>
              <a:t>Παθητική </a:t>
            </a:r>
            <a:r>
              <a:rPr lang="el-GR" sz="1700" dirty="0"/>
              <a:t>– </a:t>
            </a:r>
            <a:r>
              <a:rPr lang="el-GR" sz="1700" dirty="0" smtClean="0"/>
              <a:t>Καρτερική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Δεν </a:t>
            </a:r>
            <a:r>
              <a:rPr lang="el-GR" sz="1700" dirty="0"/>
              <a:t>αναζητούν </a:t>
            </a:r>
            <a:r>
              <a:rPr lang="el-GR" sz="1700" dirty="0" smtClean="0"/>
              <a:t>πληροφορίες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Δέχονται </a:t>
            </a:r>
            <a:r>
              <a:rPr lang="el-GR" sz="1700" dirty="0"/>
              <a:t>τις ιατρικές </a:t>
            </a:r>
            <a:r>
              <a:rPr lang="el-GR" sz="1700" dirty="0" smtClean="0"/>
              <a:t>συμβουλές</a:t>
            </a:r>
            <a:endParaRPr lang="el-GR" sz="1700" dirty="0" smtClean="0">
              <a:solidFill>
                <a:srgbClr val="A5002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el-GR" sz="1700" dirty="0" smtClean="0"/>
              <a:t>Αρνητική </a:t>
            </a:r>
            <a:r>
              <a:rPr lang="el-GR" sz="1700" dirty="0"/>
              <a:t>–απαισιόδοξη αντίληψη για τη </a:t>
            </a:r>
            <a:r>
              <a:rPr lang="el-GR" sz="1700" dirty="0" smtClean="0"/>
              <a:t>ζωή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Οργίζονται </a:t>
            </a:r>
            <a:r>
              <a:rPr lang="el-GR" sz="1700" dirty="0"/>
              <a:t>με την </a:t>
            </a:r>
            <a:r>
              <a:rPr lang="el-GR" sz="1700" dirty="0" smtClean="0"/>
              <a:t>αδικία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Αναπτύσσουν επιθετικότητα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Είναι </a:t>
            </a:r>
            <a:r>
              <a:rPr lang="el-GR" sz="1700" dirty="0"/>
              <a:t>καχύποπτοι – Δεν </a:t>
            </a:r>
            <a:r>
              <a:rPr lang="el-GR" sz="1700" dirty="0" smtClean="0"/>
              <a:t>εμπιστεύονται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Νιώθουν ενοχές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Δέχονται </a:t>
            </a:r>
            <a:r>
              <a:rPr lang="el-GR" sz="1700" dirty="0"/>
              <a:t>παθητικά τη </a:t>
            </a:r>
            <a:r>
              <a:rPr lang="el-GR" sz="1700" dirty="0" smtClean="0"/>
              <a:t>θεραπεία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700" dirty="0" smtClean="0"/>
              <a:t>Μεγάλες </a:t>
            </a:r>
            <a:r>
              <a:rPr lang="el-GR" sz="1700" dirty="0"/>
              <a:t>δυσκολίες </a:t>
            </a:r>
            <a:r>
              <a:rPr lang="el-GR" sz="1700" dirty="0" smtClean="0"/>
              <a:t>προσαρμογής</a:t>
            </a:r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9732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Παράγοντες Αύξησης &amp; Προστασίας της Αντοχής της Οικογένειας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dirty="0" smtClean="0"/>
              <a:t>Χαρακτηριστικά </a:t>
            </a:r>
            <a:r>
              <a:rPr lang="el-GR" sz="2400" dirty="0"/>
              <a:t>της </a:t>
            </a:r>
            <a:r>
              <a:rPr lang="el-GR" sz="2400" dirty="0" smtClean="0"/>
              <a:t>προσωπικότητας</a:t>
            </a:r>
          </a:p>
          <a:p>
            <a:pPr lvl="1">
              <a:spcBef>
                <a:spcPts val="600"/>
              </a:spcBef>
              <a:defRPr/>
            </a:pPr>
            <a:r>
              <a:rPr lang="el-GR" sz="2400" dirty="0" smtClean="0"/>
              <a:t>η αυτοεκτίμηση</a:t>
            </a:r>
          </a:p>
          <a:p>
            <a:pPr lvl="1">
              <a:spcBef>
                <a:spcPts val="60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/>
              <a:t>ευελιξία </a:t>
            </a:r>
            <a:r>
              <a:rPr lang="el-GR" sz="2400" dirty="0" smtClean="0"/>
              <a:t>προσαρμογής</a:t>
            </a:r>
          </a:p>
          <a:p>
            <a:pPr lvl="1">
              <a:spcBef>
                <a:spcPts val="60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/>
              <a:t>αντίληψη της αναπηρίας ως «</a:t>
            </a:r>
            <a:r>
              <a:rPr lang="el-GR" sz="2400" dirty="0" smtClean="0"/>
              <a:t>πρόκλησης»</a:t>
            </a:r>
          </a:p>
          <a:p>
            <a:pPr lvl="1">
              <a:spcBef>
                <a:spcPts val="60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/>
              <a:t>ενεργός συμμετοχή</a:t>
            </a:r>
          </a:p>
          <a:p>
            <a:pPr>
              <a:spcBef>
                <a:spcPts val="240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/>
              <a:t>οικογενειακή συνοχή και η απουσία συγκρούσεων</a:t>
            </a:r>
          </a:p>
          <a:p>
            <a:pPr>
              <a:spcBef>
                <a:spcPts val="240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/>
              <a:t>επαφή κι η επικοινωνία με τον κόσμο και η ενεργοποίηση </a:t>
            </a:r>
            <a:r>
              <a:rPr lang="el-GR" sz="2400" dirty="0" smtClean="0"/>
              <a:t>– αξιοποίηση </a:t>
            </a:r>
            <a:r>
              <a:rPr lang="el-GR" sz="2400" dirty="0"/>
              <a:t>των υποστηρικτικών δικτύων (συγγενείς, φίλοι, φορείς)</a:t>
            </a:r>
          </a:p>
          <a:p>
            <a:pPr>
              <a:spcBef>
                <a:spcPts val="1800"/>
              </a:spcBef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664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Νόμος </a:t>
            </a:r>
            <a:r>
              <a:rPr lang="el-GR" dirty="0"/>
              <a:t>2817 / 14-3-2000</a:t>
            </a:r>
            <a:br>
              <a:rPr lang="el-GR" dirty="0"/>
            </a:br>
            <a:r>
              <a:rPr lang="el-GR" sz="3600" dirty="0" err="1"/>
              <a:t>Αμ.Ε.Ε.Α</a:t>
            </a:r>
            <a:r>
              <a:rPr lang="el-GR" sz="3600" dirty="0" smtClean="0"/>
              <a:t>: Δυσκολίες </a:t>
            </a:r>
            <a:r>
              <a:rPr lang="el-GR" sz="3600" dirty="0"/>
              <a:t>μάθησης - προσαρμογής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l-GR" sz="2800" b="1" dirty="0" smtClean="0"/>
              <a:t>Περιλαμβάνονται </a:t>
            </a:r>
            <a:r>
              <a:rPr lang="el-GR" sz="2800" b="1" dirty="0"/>
              <a:t>:</a:t>
            </a:r>
          </a:p>
          <a:p>
            <a:pPr>
              <a:defRPr/>
            </a:pPr>
            <a:r>
              <a:rPr lang="el-GR" sz="2600" dirty="0"/>
              <a:t>Νοητική ανεπάρκεια ή ανωριμότητα</a:t>
            </a:r>
          </a:p>
          <a:p>
            <a:pPr>
              <a:defRPr/>
            </a:pPr>
            <a:r>
              <a:rPr lang="el-GR" sz="2600" dirty="0"/>
              <a:t>Προβλήματα </a:t>
            </a:r>
            <a:r>
              <a:rPr lang="el-GR" sz="2600" dirty="0" smtClean="0"/>
              <a:t>όρασης (</a:t>
            </a:r>
            <a:r>
              <a:rPr lang="el-GR" sz="2600" b="1" dirty="0" smtClean="0"/>
              <a:t>τυφλοί</a:t>
            </a:r>
            <a:r>
              <a:rPr lang="el-GR" sz="2600" dirty="0" smtClean="0"/>
              <a:t>), ακοής (</a:t>
            </a:r>
            <a:r>
              <a:rPr lang="el-GR" sz="2600" b="1" dirty="0" smtClean="0"/>
              <a:t>κωφοί, βαρήκοοι</a:t>
            </a:r>
            <a:r>
              <a:rPr lang="el-GR" sz="2600" dirty="0" smtClean="0"/>
              <a:t>)</a:t>
            </a:r>
            <a:endParaRPr lang="el-GR" sz="2600" dirty="0"/>
          </a:p>
          <a:p>
            <a:pPr>
              <a:defRPr/>
            </a:pPr>
            <a:r>
              <a:rPr lang="el-GR" sz="2600" dirty="0" smtClean="0"/>
              <a:t>Νευρολογικά ή ορθοπεδικά προβλήματα</a:t>
            </a:r>
          </a:p>
          <a:p>
            <a:pPr>
              <a:defRPr/>
            </a:pPr>
            <a:r>
              <a:rPr lang="el-GR" sz="2600" dirty="0" smtClean="0"/>
              <a:t>Προβλήματα λόγου και ομιλίας</a:t>
            </a:r>
          </a:p>
          <a:p>
            <a:pPr>
              <a:defRPr/>
            </a:pPr>
            <a:r>
              <a:rPr lang="el-GR" sz="2600" dirty="0" smtClean="0"/>
              <a:t>Ειδικές δυσκολίες στη μάθηση (</a:t>
            </a:r>
            <a:r>
              <a:rPr lang="el-GR" sz="2600" b="1" dirty="0" smtClean="0"/>
              <a:t>δυσλεξία, </a:t>
            </a:r>
            <a:r>
              <a:rPr lang="el-GR" sz="2600" b="1" dirty="0" err="1" smtClean="0"/>
              <a:t>δυσαριθμησία</a:t>
            </a:r>
            <a:r>
              <a:rPr lang="el-GR" sz="2600" b="1" dirty="0" smtClean="0"/>
              <a:t>, </a:t>
            </a:r>
            <a:r>
              <a:rPr lang="el-GR" sz="2600" b="1" dirty="0" err="1" smtClean="0"/>
              <a:t>δυσαναγνωσία</a:t>
            </a:r>
            <a:r>
              <a:rPr lang="el-GR" sz="2600" dirty="0" smtClean="0"/>
              <a:t>)</a:t>
            </a:r>
            <a:endParaRPr lang="el-GR" sz="2600" dirty="0"/>
          </a:p>
          <a:p>
            <a:pPr>
              <a:defRPr/>
            </a:pPr>
            <a:r>
              <a:rPr lang="el-GR" sz="2600" dirty="0"/>
              <a:t>Σύνθετες γνωστικές, συναισθηματικές ,κοινωνικές δυσκολίες, αυτισμό, και διαταραχές ανάπτυξης.</a:t>
            </a:r>
          </a:p>
          <a:p>
            <a:pPr>
              <a:defRPr/>
            </a:pPr>
            <a:endParaRPr lang="el-GR" sz="2600" dirty="0"/>
          </a:p>
          <a:p>
            <a:pPr>
              <a:defRPr/>
            </a:pP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0615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Εκπαίδευση των </a:t>
            </a:r>
            <a:r>
              <a:rPr lang="el-GR" dirty="0" err="1" smtClean="0"/>
              <a:t>Αμ.Ε.Ε.Α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>
              <a:spcBef>
                <a:spcPts val="1800"/>
              </a:spcBef>
              <a:buNone/>
              <a:defRPr/>
            </a:pPr>
            <a:r>
              <a:rPr lang="el-GR" sz="2800" b="1" dirty="0" smtClean="0"/>
              <a:t>Πραγματοποιείται</a:t>
            </a:r>
            <a:endParaRPr lang="el-GR" sz="2600" b="1" dirty="0"/>
          </a:p>
          <a:p>
            <a:pPr marL="609600" indent="-609600">
              <a:defRPr/>
            </a:pPr>
            <a:r>
              <a:rPr lang="el-GR" sz="2600" dirty="0"/>
              <a:t>Στη </a:t>
            </a:r>
            <a:r>
              <a:rPr lang="el-GR" sz="2600" b="1" dirty="0"/>
              <a:t>συνήθη</a:t>
            </a:r>
            <a:r>
              <a:rPr lang="el-GR" sz="2600" dirty="0"/>
              <a:t> σχολική </a:t>
            </a:r>
            <a:r>
              <a:rPr lang="el-GR" sz="2600" b="1" dirty="0"/>
              <a:t>τάξη</a:t>
            </a:r>
            <a:r>
              <a:rPr lang="el-GR" sz="2600" dirty="0"/>
              <a:t> με παράλληλη στήριξη.</a:t>
            </a:r>
          </a:p>
          <a:p>
            <a:pPr marL="609600" indent="-609600">
              <a:defRPr/>
            </a:pPr>
            <a:r>
              <a:rPr lang="el-GR" sz="2600" dirty="0" smtClean="0"/>
              <a:t>Σε </a:t>
            </a:r>
            <a:r>
              <a:rPr lang="el-GR" sz="2600" b="1" dirty="0"/>
              <a:t>τμήματα ένταξης</a:t>
            </a:r>
            <a:r>
              <a:rPr lang="el-GR" sz="2600" dirty="0"/>
              <a:t> της γενικής εκπαίδευσης.</a:t>
            </a:r>
          </a:p>
          <a:p>
            <a:pPr marL="609600" indent="-609600">
              <a:defRPr/>
            </a:pPr>
            <a:r>
              <a:rPr lang="el-GR" sz="2600" dirty="0" smtClean="0"/>
              <a:t>Σε </a:t>
            </a:r>
            <a:r>
              <a:rPr lang="el-GR" sz="2600" b="1" dirty="0"/>
              <a:t>αυτοτελή</a:t>
            </a:r>
            <a:r>
              <a:rPr lang="el-GR" sz="2600" dirty="0"/>
              <a:t> σχολεία ειδικής αγωγής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l-GR" sz="2600" dirty="0" smtClean="0"/>
              <a:t>Σε </a:t>
            </a:r>
            <a:r>
              <a:rPr lang="el-GR" sz="2600" b="1" dirty="0"/>
              <a:t>σχολεία ή τμήματα</a:t>
            </a:r>
            <a:r>
              <a:rPr lang="el-GR" sz="2600" dirty="0"/>
              <a:t> σε νοσοκομεία, κέντρα αποκατάστασης, ιδρύματα αγωγής και ιδρύματα χρονίως πασχόντων.</a:t>
            </a:r>
          </a:p>
          <a:p>
            <a:pPr marL="609600" indent="-609600">
              <a:defRPr/>
            </a:pPr>
            <a:r>
              <a:rPr lang="el-GR" sz="2600" dirty="0" smtClean="0"/>
              <a:t>Σε </a:t>
            </a:r>
            <a:r>
              <a:rPr lang="el-GR" sz="2600" dirty="0"/>
              <a:t>εξαιρετικές περιπτώσεις </a:t>
            </a:r>
            <a:r>
              <a:rPr lang="el-GR" sz="2600" b="1" dirty="0"/>
              <a:t>στο</a:t>
            </a:r>
            <a:r>
              <a:rPr lang="el-GR" sz="2600" dirty="0"/>
              <a:t> </a:t>
            </a:r>
            <a:r>
              <a:rPr lang="el-GR" sz="2600" b="1" dirty="0" smtClean="0"/>
              <a:t>σπίτι</a:t>
            </a:r>
            <a:r>
              <a:rPr lang="el-GR" sz="2600" dirty="0" smtClean="0"/>
              <a:t>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600" dirty="0" smtClean="0"/>
              <a:t>        Διάρκεια </a:t>
            </a:r>
            <a:r>
              <a:rPr lang="el-GR" sz="2600" dirty="0"/>
              <a:t>φοίτησης : Ως το </a:t>
            </a:r>
            <a:r>
              <a:rPr lang="el-GR" sz="2600" b="1" dirty="0"/>
              <a:t>14ο</a:t>
            </a:r>
            <a:r>
              <a:rPr lang="el-GR" sz="2600" dirty="0"/>
              <a:t> έτος</a:t>
            </a:r>
          </a:p>
          <a:p>
            <a:pPr>
              <a:spcBef>
                <a:spcPts val="1800"/>
              </a:spcBef>
              <a:defRPr/>
            </a:pP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7551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12/θ Ειδικό Δημοτικό Σχολείο ΕΛΕΠΑΠ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1463" indent="-271463">
              <a:lnSpc>
                <a:spcPct val="80000"/>
              </a:lnSpc>
              <a:spcBef>
                <a:spcPts val="1800"/>
              </a:spcBef>
              <a:defRPr/>
            </a:pPr>
            <a:r>
              <a:rPr lang="el-GR" sz="2400" b="1" dirty="0" smtClean="0"/>
              <a:t>Ειδικό</a:t>
            </a:r>
            <a:r>
              <a:rPr lang="el-GR" sz="2400" dirty="0" smtClean="0"/>
              <a:t>: 	Έχει </a:t>
            </a:r>
            <a:r>
              <a:rPr lang="el-GR" sz="2400" dirty="0"/>
              <a:t>ορισμένο σκοπό και </a:t>
            </a:r>
            <a:r>
              <a:rPr lang="el-GR" sz="2400" dirty="0" smtClean="0"/>
              <a:t>αποστολή.</a:t>
            </a:r>
          </a:p>
          <a:p>
            <a:pPr marL="271463" indent="-271463">
              <a:lnSpc>
                <a:spcPct val="80000"/>
              </a:lnSpc>
              <a:spcBef>
                <a:spcPts val="1800"/>
              </a:spcBef>
              <a:defRPr/>
            </a:pPr>
            <a:r>
              <a:rPr lang="el-GR" sz="2400" b="1" dirty="0" smtClean="0"/>
              <a:t>Δημοτικό</a:t>
            </a:r>
            <a:r>
              <a:rPr lang="el-GR" sz="2400" dirty="0" smtClean="0"/>
              <a:t>:   	Υπάγεται </a:t>
            </a:r>
            <a:r>
              <a:rPr lang="el-GR" sz="2400" dirty="0"/>
              <a:t>στη δικαιοδοσία του δήμου.</a:t>
            </a:r>
            <a:endParaRPr lang="en-US" sz="2400" dirty="0"/>
          </a:p>
          <a:p>
            <a:pPr marL="271463" indent="-271463">
              <a:lnSpc>
                <a:spcPct val="80000"/>
              </a:lnSpc>
              <a:spcBef>
                <a:spcPts val="1800"/>
              </a:spcBef>
              <a:defRPr/>
            </a:pPr>
            <a:r>
              <a:rPr lang="el-GR" sz="2400" b="1" dirty="0" smtClean="0"/>
              <a:t>Σχολείο</a:t>
            </a:r>
            <a:r>
              <a:rPr lang="el-GR" sz="2400" dirty="0" smtClean="0"/>
              <a:t>:     	 Ίδρυμα  </a:t>
            </a:r>
            <a:r>
              <a:rPr lang="el-GR" sz="2400" dirty="0"/>
              <a:t>στοιχειώδους εκπαίδευσης ανηλίκων.</a:t>
            </a:r>
            <a:endParaRPr lang="en-US" sz="2400" dirty="0"/>
          </a:p>
          <a:p>
            <a:pPr marL="271463" indent="-271463">
              <a:lnSpc>
                <a:spcPct val="80000"/>
              </a:lnSpc>
              <a:spcBef>
                <a:spcPts val="1800"/>
              </a:spcBef>
              <a:defRPr/>
            </a:pPr>
            <a:r>
              <a:rPr lang="el-GR" sz="2400" b="1" dirty="0" smtClean="0"/>
              <a:t>ΕΛΕΠΑΠ</a:t>
            </a:r>
            <a:r>
              <a:rPr lang="el-GR" sz="2400" dirty="0" smtClean="0"/>
              <a:t>: 	- </a:t>
            </a:r>
            <a:r>
              <a:rPr lang="el-GR" sz="2400" dirty="0" err="1" smtClean="0"/>
              <a:t>Προνοιακό</a:t>
            </a:r>
            <a:r>
              <a:rPr lang="el-GR" sz="2400" dirty="0" smtClean="0"/>
              <a:t> </a:t>
            </a:r>
            <a:r>
              <a:rPr lang="el-GR" sz="2400" dirty="0"/>
              <a:t>– Κοινωνικό </a:t>
            </a:r>
            <a:r>
              <a:rPr lang="el-GR" sz="2400" dirty="0" smtClean="0"/>
              <a:t>Σωματείο</a:t>
            </a:r>
          </a:p>
          <a:p>
            <a:pPr marL="2490788" lvl="5" indent="-382588">
              <a:lnSpc>
                <a:spcPct val="80000"/>
              </a:lnSpc>
              <a:spcBef>
                <a:spcPts val="600"/>
              </a:spcBef>
              <a:defRPr/>
            </a:pPr>
            <a:r>
              <a:rPr lang="el-GR" sz="2400" dirty="0" smtClean="0"/>
              <a:t>Ιδρύθηκε το 1937</a:t>
            </a:r>
          </a:p>
          <a:p>
            <a:pPr marL="2490788" lvl="5" indent="-382588">
              <a:lnSpc>
                <a:spcPct val="80000"/>
              </a:lnSpc>
              <a:spcBef>
                <a:spcPts val="600"/>
              </a:spcBef>
              <a:defRPr/>
            </a:pPr>
            <a:r>
              <a:rPr lang="el-GR" sz="2400" dirty="0" smtClean="0"/>
              <a:t>Ν.Π.Ι.Δ.</a:t>
            </a:r>
          </a:p>
          <a:p>
            <a:pPr marL="2490788" lvl="5" indent="-382588">
              <a:lnSpc>
                <a:spcPct val="80000"/>
              </a:lnSpc>
              <a:spcBef>
                <a:spcPts val="600"/>
              </a:spcBef>
              <a:defRPr/>
            </a:pPr>
            <a:r>
              <a:rPr lang="el-GR" sz="2400" dirty="0" smtClean="0"/>
              <a:t>Διοικείται </a:t>
            </a:r>
            <a:r>
              <a:rPr lang="el-GR" sz="2400" dirty="0"/>
              <a:t>από το Δ.Σ</a:t>
            </a:r>
            <a:r>
              <a:rPr lang="el-GR" sz="2400" dirty="0" smtClean="0"/>
              <a:t>.</a:t>
            </a:r>
          </a:p>
          <a:p>
            <a:pPr marL="336550" lvl="1" indent="0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el-GR" sz="2400" b="1" dirty="0" smtClean="0"/>
              <a:t/>
            </a:r>
            <a:br>
              <a:rPr lang="el-GR" sz="2400" b="1" dirty="0" smtClean="0"/>
            </a:br>
            <a:r>
              <a:rPr lang="el-GR" sz="2400" b="1" dirty="0" smtClean="0"/>
              <a:t>Σκοπός</a:t>
            </a:r>
            <a:r>
              <a:rPr lang="el-GR" sz="2400" dirty="0" smtClean="0"/>
              <a:t>: Η </a:t>
            </a:r>
            <a:r>
              <a:rPr lang="el-GR" sz="2400" dirty="0"/>
              <a:t>αντιμετώπιση της κινητικής αναπηρίας για </a:t>
            </a:r>
            <a:r>
              <a:rPr lang="el-GR" sz="2400" dirty="0" smtClean="0"/>
              <a:t>καλύτερη δυνατή </a:t>
            </a:r>
            <a:r>
              <a:rPr lang="el-GR" sz="2400" dirty="0"/>
              <a:t>αποκατάσταση κι ένταξη στο κοινωνικό σύνολο</a:t>
            </a:r>
            <a:r>
              <a:rPr lang="el-GR" sz="2400" dirty="0" smtClean="0"/>
              <a:t>.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5010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60648"/>
            <a:ext cx="8229600" cy="1143000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000"/>
              </a:spcBef>
              <a:buNone/>
              <a:defRPr/>
            </a:pPr>
            <a:r>
              <a:rPr lang="el-GR" sz="2400" i="1" dirty="0" smtClean="0"/>
              <a:t>«Δεν </a:t>
            </a:r>
            <a:r>
              <a:rPr lang="el-GR" sz="2400" i="1" dirty="0"/>
              <a:t>είμαι  καθόλου ευτυχισμένος αφού δεν ξέρω να </a:t>
            </a:r>
            <a:r>
              <a:rPr lang="el-GR" sz="2400" i="1" dirty="0" smtClean="0"/>
              <a:t>διαβάσω.</a:t>
            </a:r>
            <a:endParaRPr lang="en-US" sz="2400" i="1" dirty="0" smtClean="0"/>
          </a:p>
          <a:p>
            <a:pPr marL="0" indent="0">
              <a:spcBef>
                <a:spcPts val="3000"/>
              </a:spcBef>
              <a:buNone/>
              <a:defRPr/>
            </a:pPr>
            <a:r>
              <a:rPr lang="el-GR" sz="2400" i="1" dirty="0" smtClean="0"/>
              <a:t>Τελευταία </a:t>
            </a:r>
            <a:r>
              <a:rPr lang="el-GR" sz="2400" i="1" dirty="0"/>
              <a:t>είμαι λίγο χαρούμενος γιατί άρχισα να προχωρώ με τον </a:t>
            </a:r>
            <a:r>
              <a:rPr lang="el-GR" sz="2400" i="1" dirty="0" err="1"/>
              <a:t>περπατητήρα</a:t>
            </a:r>
            <a:r>
              <a:rPr lang="el-GR" sz="2400" i="1" dirty="0"/>
              <a:t>, αλλά πολύ λυπημένος γιατί βρίσκομαι σ’ αυτό το</a:t>
            </a:r>
            <a:r>
              <a:rPr lang="en-US" sz="2400" i="1" dirty="0"/>
              <a:t> </a:t>
            </a:r>
            <a:r>
              <a:rPr lang="el-GR" sz="2400" i="1" dirty="0"/>
              <a:t>καροτσάκι.                   </a:t>
            </a:r>
            <a:endParaRPr lang="en-US" sz="2400" i="1" dirty="0"/>
          </a:p>
          <a:p>
            <a:pPr marL="0" indent="0">
              <a:spcBef>
                <a:spcPts val="3000"/>
              </a:spcBef>
              <a:buNone/>
              <a:defRPr/>
            </a:pPr>
            <a:r>
              <a:rPr lang="el-GR" sz="2400" i="1" dirty="0" smtClean="0"/>
              <a:t>Ο </a:t>
            </a:r>
            <a:r>
              <a:rPr lang="el-GR" sz="2400" i="1" dirty="0"/>
              <a:t>αδερφός μου έχει φίλους, εγώ δεν έχω.</a:t>
            </a:r>
            <a:r>
              <a:rPr lang="en-US" sz="2400" i="1" dirty="0"/>
              <a:t> </a:t>
            </a:r>
            <a:r>
              <a:rPr lang="el-GR" sz="2400" i="1" dirty="0"/>
              <a:t>Δεν μπορώ να πάω  εκεί που πάει,</a:t>
            </a:r>
            <a:r>
              <a:rPr lang="en-US" sz="2400" i="1" dirty="0"/>
              <a:t> </a:t>
            </a:r>
            <a:r>
              <a:rPr lang="el-GR" sz="2400" i="1" dirty="0"/>
              <a:t> να κάνω ποδήλατο, να παίξω μπάλα. </a:t>
            </a:r>
            <a:endParaRPr lang="en-US" sz="2400" i="1" dirty="0"/>
          </a:p>
          <a:p>
            <a:pPr marL="0" indent="0">
              <a:spcBef>
                <a:spcPts val="3000"/>
              </a:spcBef>
              <a:buNone/>
              <a:defRPr/>
            </a:pPr>
            <a:r>
              <a:rPr lang="el-GR" sz="2400" i="1" dirty="0" smtClean="0"/>
              <a:t>Μόνο </a:t>
            </a:r>
            <a:r>
              <a:rPr lang="el-GR" sz="2400" i="1" dirty="0"/>
              <a:t>σ’ ένα</a:t>
            </a:r>
            <a:r>
              <a:rPr lang="en-US" sz="2400" i="1" dirty="0"/>
              <a:t> </a:t>
            </a:r>
            <a:r>
              <a:rPr lang="el-GR" sz="2400" i="1" dirty="0"/>
              <a:t>μέρος μπορώ να κινηθώ, στην αυλή του σπιτιού κι αυτό όταν έχει  καιρό κι οι γονείς  μου έχουν χρόνο να με κατεβάσουν…...»</a:t>
            </a:r>
          </a:p>
          <a:p>
            <a:pPr marL="319088" indent="-382588">
              <a:lnSpc>
                <a:spcPct val="80000"/>
              </a:lnSpc>
              <a:spcBef>
                <a:spcPts val="3000"/>
              </a:spcBef>
              <a:defRPr/>
            </a:pPr>
            <a:endParaRPr 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21804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Σχολικός Νοσηλευτής </a:t>
            </a:r>
            <a:r>
              <a:rPr lang="el-GR" dirty="0" smtClean="0"/>
              <a:t>καλείται</a:t>
            </a:r>
            <a:r>
              <a:rPr lang="en-US" dirty="0" smtClean="0"/>
              <a:t> (I)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  <a:defRPr/>
            </a:pPr>
            <a:r>
              <a:rPr lang="el-GR" sz="2800" dirty="0" smtClean="0"/>
              <a:t>να </a:t>
            </a:r>
            <a:r>
              <a:rPr lang="el-GR" sz="2800" dirty="0"/>
              <a:t>οργανώσει μια επιδημιολογική βάση δεδομένων που θα καταγράφεται η κατάσταση υγείας κάθε μαθητή</a:t>
            </a:r>
          </a:p>
          <a:p>
            <a:pPr>
              <a:spcBef>
                <a:spcPts val="1800"/>
              </a:spcBef>
              <a:defRPr/>
            </a:pPr>
            <a:r>
              <a:rPr lang="el-GR" sz="2800" dirty="0" smtClean="0"/>
              <a:t>να </a:t>
            </a:r>
            <a:r>
              <a:rPr lang="el-GR" sz="2800" dirty="0"/>
              <a:t>παρέχει πρώτες βοήθειες και να οργανώσει το φαρμακείο του σχολείου</a:t>
            </a:r>
          </a:p>
          <a:p>
            <a:pPr>
              <a:spcBef>
                <a:spcPts val="1800"/>
              </a:spcBef>
              <a:defRPr/>
            </a:pPr>
            <a:r>
              <a:rPr lang="el-GR" sz="2800" dirty="0" smtClean="0"/>
              <a:t>να </a:t>
            </a:r>
            <a:r>
              <a:rPr lang="el-GR" sz="2800" dirty="0"/>
              <a:t>αναλάβει το ρόλο του εκπαιδευτή για θέματα αγωγής υγείας</a:t>
            </a:r>
            <a:endParaRPr lang="en-US" sz="2800" dirty="0"/>
          </a:p>
          <a:p>
            <a:pPr>
              <a:spcBef>
                <a:spcPts val="1800"/>
              </a:spcBef>
              <a:defRPr/>
            </a:pPr>
            <a:r>
              <a:rPr lang="el-GR" sz="2800" dirty="0"/>
              <a:t>να βρει τρόπους ένταξης των μεταναστών στο Ελληνικό Σύστημα Υγείας και σε υποστηρικτικές </a:t>
            </a:r>
            <a:r>
              <a:rPr lang="el-GR" sz="2800" dirty="0" smtClean="0"/>
              <a:t>δομές</a:t>
            </a:r>
            <a:endParaRPr lang="el-GR" sz="2800" dirty="0"/>
          </a:p>
          <a:p>
            <a:pPr marL="342900" lvl="1" indent="-342900">
              <a:spcBef>
                <a:spcPts val="1800"/>
              </a:spcBef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3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Σχολικός Νοσηλευτής </a:t>
            </a:r>
            <a:r>
              <a:rPr lang="el-GR" dirty="0" smtClean="0"/>
              <a:t>καλείται (</a:t>
            </a:r>
            <a:r>
              <a:rPr lang="en-US" dirty="0" smtClean="0"/>
              <a:t>II)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  <a:defRPr/>
            </a:pPr>
            <a:r>
              <a:rPr lang="el-GR" sz="2800" dirty="0"/>
              <a:t>να αναλάβει συμβουλευτικό ρόλο όταν το παιδί και η οικογένειά του έρχονται αντιμέτωποι με τη λήψη αποφάσεων για θέματα υγείας</a:t>
            </a:r>
          </a:p>
          <a:p>
            <a:pPr>
              <a:spcBef>
                <a:spcPts val="1800"/>
              </a:spcBef>
              <a:defRPr/>
            </a:pPr>
            <a:r>
              <a:rPr lang="el-GR" sz="2800" dirty="0"/>
              <a:t>να διεξάγει έρευνα για την αποτελεσματικότητα των προγραμμάτων Αγωγής Υγείας στα Ειδικά Σχολεία</a:t>
            </a:r>
          </a:p>
          <a:p>
            <a:pPr>
              <a:spcBef>
                <a:spcPts val="1800"/>
              </a:spcBef>
              <a:defRPr/>
            </a:pPr>
            <a:r>
              <a:rPr lang="el-GR" sz="2800" dirty="0"/>
              <a:t>να οργανώσει και να συντονίσει προγράμματα Αγωγής Υγείας σε τοπικά γραφεία και περιφέρειες</a:t>
            </a:r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2800" dirty="0"/>
          </a:p>
          <a:p>
            <a:pPr marL="342900" lvl="1" indent="-342900">
              <a:spcBef>
                <a:spcPts val="1800"/>
              </a:spcBef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87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Προβλήματα </a:t>
            </a:r>
            <a:r>
              <a:rPr lang="el-GR" dirty="0"/>
              <a:t>στο </a:t>
            </a:r>
            <a:r>
              <a:rPr lang="el-GR" dirty="0" smtClean="0"/>
              <a:t>Χώρο Εργασίας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Απομόνωση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Ανάθεση καθηκόντων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Ανταγωνιστικές συμπεριφορές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Συνεχιζόμενη εκπαίδευση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Τήρηση </a:t>
            </a:r>
            <a:r>
              <a:rPr lang="el-GR" sz="2400" dirty="0"/>
              <a:t>ιατρικού </a:t>
            </a:r>
            <a:r>
              <a:rPr lang="el-GR" sz="2400" dirty="0" smtClean="0"/>
              <a:t>απορρήτου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Μικρός </a:t>
            </a:r>
            <a:r>
              <a:rPr lang="el-GR" sz="2400" dirty="0"/>
              <a:t>αριθμός Σχολικών Νοσηλευτών στην Ελλάδα και </a:t>
            </a:r>
            <a:r>
              <a:rPr lang="el-GR" sz="2400" dirty="0" smtClean="0"/>
              <a:t>στασιμότητα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Το </a:t>
            </a:r>
            <a:r>
              <a:rPr lang="el-GR" sz="2400" dirty="0"/>
              <a:t>έργο του δεν </a:t>
            </a:r>
            <a:r>
              <a:rPr lang="el-GR" sz="2400" dirty="0" smtClean="0"/>
              <a:t>αναγνωρίζεται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Δεν </a:t>
            </a:r>
            <a:r>
              <a:rPr lang="el-GR" sz="2400" dirty="0"/>
              <a:t>έχει τον δικό του χώρο, χρόνο για επισκέψεις και</a:t>
            </a:r>
            <a:r>
              <a:rPr lang="en-US" sz="2400" dirty="0"/>
              <a:t> </a:t>
            </a:r>
            <a:r>
              <a:rPr lang="el-GR" sz="2400" dirty="0"/>
              <a:t>πρόσβαση σε δομές υγείας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l-GR" sz="2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571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Η Πορεία </a:t>
            </a:r>
            <a:r>
              <a:rPr lang="el-GR" altLang="el-GR" dirty="0"/>
              <a:t>της Σχολικής Νοσηλευτικής στο </a:t>
            </a:r>
            <a:r>
              <a:rPr lang="el-GR" altLang="el-GR" dirty="0" smtClean="0"/>
              <a:t>χρόνο </a:t>
            </a:r>
            <a:r>
              <a:rPr lang="el-GR" altLang="el-GR" dirty="0"/>
              <a:t>(Ι)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 smtClean="0"/>
              <a:t>1900</a:t>
            </a:r>
            <a:r>
              <a:rPr lang="el-GR" sz="2800" dirty="0" smtClean="0"/>
              <a:t> Ο </a:t>
            </a:r>
            <a:r>
              <a:rPr lang="el-GR" sz="2800" dirty="0"/>
              <a:t>συνωστισμός χιλιάδων μεταναστών στη Νέα Υόρκη</a:t>
            </a:r>
            <a:r>
              <a:rPr lang="en-US" sz="2800" dirty="0"/>
              <a:t> </a:t>
            </a:r>
            <a:r>
              <a:rPr lang="el-GR" sz="2800" dirty="0"/>
              <a:t>πυροδοτεί την εμφάνιση </a:t>
            </a:r>
            <a:r>
              <a:rPr lang="el-GR" sz="2800" dirty="0" smtClean="0"/>
              <a:t>μεταδοτικών ασθενειών.</a:t>
            </a:r>
            <a:r>
              <a:rPr lang="en-US" sz="2800" dirty="0" smtClean="0"/>
              <a:t> </a:t>
            </a:r>
            <a:r>
              <a:rPr lang="en-US" sz="2800" dirty="0"/>
              <a:t>Lillian Wald </a:t>
            </a:r>
            <a:r>
              <a:rPr lang="el-GR" sz="2800" dirty="0"/>
              <a:t>προτείνει να μπουν Ιατροί στα Σχολεία για </a:t>
            </a:r>
            <a:r>
              <a:rPr lang="el-GR" sz="2800" dirty="0" smtClean="0"/>
              <a:t>επιθεωρήσεις</a:t>
            </a:r>
            <a:r>
              <a:rPr lang="en-US" sz="2800" dirty="0" smtClean="0"/>
              <a:t>.        </a:t>
            </a:r>
            <a:endParaRPr lang="en-US" sz="2800" dirty="0"/>
          </a:p>
          <a:p>
            <a:pPr>
              <a:defRPr/>
            </a:pPr>
            <a:r>
              <a:rPr lang="el-GR" sz="2800" b="1" dirty="0"/>
              <a:t>1902</a:t>
            </a:r>
            <a:r>
              <a:rPr lang="el-GR" sz="2800" dirty="0"/>
              <a:t> Η </a:t>
            </a:r>
            <a:r>
              <a:rPr lang="en-US" sz="2800" dirty="0"/>
              <a:t>Lena Rogers </a:t>
            </a:r>
            <a:r>
              <a:rPr lang="el-GR" sz="2800" dirty="0"/>
              <a:t>είναι η πρώτη </a:t>
            </a:r>
            <a:r>
              <a:rPr lang="el-GR" sz="2800" dirty="0" smtClean="0"/>
              <a:t>Σχολική Νοσηλεύτρια στη Νέα </a:t>
            </a:r>
            <a:r>
              <a:rPr lang="el-GR" sz="2800" dirty="0"/>
              <a:t>Υόρκη</a:t>
            </a:r>
            <a:r>
              <a:rPr lang="en-US" sz="2800" dirty="0"/>
              <a:t>.</a:t>
            </a:r>
            <a:r>
              <a:rPr lang="el-GR" sz="2800" dirty="0"/>
              <a:t> </a:t>
            </a:r>
            <a:endParaRPr lang="en-US" sz="2800" dirty="0"/>
          </a:p>
          <a:p>
            <a:pPr>
              <a:defRPr/>
            </a:pPr>
            <a:r>
              <a:rPr lang="el-GR" sz="2800" b="1" dirty="0"/>
              <a:t>1903-1904</a:t>
            </a:r>
            <a:r>
              <a:rPr lang="el-GR" sz="2800" dirty="0"/>
              <a:t> Προσλαμβάνονται 39 Νοσηλευτές στη Νέα Υόρκη δοκιμαστικά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l-GR" sz="2800" b="1" dirty="0"/>
              <a:t>1905-1908</a:t>
            </a:r>
            <a:r>
              <a:rPr lang="el-GR" sz="2800" dirty="0"/>
              <a:t> Η Βοστόνη και η Φιλαδέλφεια εντάσσουν </a:t>
            </a:r>
            <a:r>
              <a:rPr lang="el-GR" sz="2800" dirty="0" smtClean="0"/>
              <a:t>την </a:t>
            </a:r>
            <a:r>
              <a:rPr lang="el-GR" sz="2800" dirty="0"/>
              <a:t>Αγωγή Υγείας στα Σχολεία</a:t>
            </a:r>
            <a:r>
              <a:rPr lang="en-US" sz="2800" dirty="0" smtClean="0"/>
              <a:t>.</a:t>
            </a:r>
            <a:endParaRPr lang="el-GR" sz="3600" dirty="0" smtClean="0"/>
          </a:p>
        </p:txBody>
      </p:sp>
    </p:spTree>
    <p:extLst>
      <p:ext uri="{BB962C8B-B14F-4D97-AF65-F5344CB8AC3E}">
        <p14:creationId xmlns:p14="http://schemas.microsoft.com/office/powerpoint/2010/main" val="42336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60648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Ελληνική Νομοθεσία (1/3)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95325"/>
            <a:ext cx="8229600" cy="53626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2400" b="1" u="sng" dirty="0" smtClean="0"/>
              <a:t>1910</a:t>
            </a:r>
            <a:r>
              <a:rPr lang="el-GR" sz="2400" b="1" dirty="0"/>
              <a:t>:</a:t>
            </a:r>
            <a:r>
              <a:rPr lang="el-GR" sz="2400" dirty="0"/>
              <a:t> Οργάνωση Κεντρικής Υπηρεσίας στο Υπουργείο Παιδείας</a:t>
            </a:r>
          </a:p>
          <a:p>
            <a:pPr>
              <a:lnSpc>
                <a:spcPct val="80000"/>
              </a:lnSpc>
              <a:defRPr/>
            </a:pPr>
            <a:r>
              <a:rPr lang="el-GR" sz="2400" b="1" u="sng" dirty="0" smtClean="0"/>
              <a:t>1914</a:t>
            </a:r>
            <a:r>
              <a:rPr lang="el-GR" sz="2400" b="1" dirty="0" smtClean="0"/>
              <a:t>:</a:t>
            </a:r>
            <a:r>
              <a:rPr lang="el-GR" sz="2400" dirty="0" smtClean="0"/>
              <a:t> Δημιουργία του θεσμού του </a:t>
            </a:r>
            <a:r>
              <a:rPr lang="el-GR" sz="2400" dirty="0" err="1" smtClean="0"/>
              <a:t>σχολιάτρου</a:t>
            </a:r>
            <a:r>
              <a:rPr lang="el-GR" sz="2400" dirty="0" smtClean="0"/>
              <a:t> &amp; της Υγειονομικής Υπηρεσίας</a:t>
            </a:r>
          </a:p>
          <a:p>
            <a:pPr>
              <a:lnSpc>
                <a:spcPct val="80000"/>
              </a:lnSpc>
              <a:defRPr/>
            </a:pPr>
            <a:r>
              <a:rPr lang="el-GR" sz="2400" b="1" u="sng" dirty="0" smtClean="0"/>
              <a:t>1976</a:t>
            </a:r>
            <a:r>
              <a:rPr lang="el-GR" sz="2400" b="1" dirty="0"/>
              <a:t>:</a:t>
            </a:r>
            <a:r>
              <a:rPr lang="el-GR" sz="2400" dirty="0"/>
              <a:t> Η Υγειονομική Υπηρεσία υπάγεται στο Υπουργείο Κοινωνικών Υπηρεσιών</a:t>
            </a:r>
          </a:p>
          <a:p>
            <a:pPr>
              <a:lnSpc>
                <a:spcPct val="80000"/>
              </a:lnSpc>
              <a:defRPr/>
            </a:pPr>
            <a:r>
              <a:rPr lang="el-GR" sz="2400" b="1" u="sng" dirty="0"/>
              <a:t>Π.Δ. 544/1977</a:t>
            </a:r>
            <a:r>
              <a:rPr lang="el-GR" sz="2400" b="1" dirty="0"/>
              <a:t>:</a:t>
            </a:r>
            <a:r>
              <a:rPr lang="el-GR" sz="2400" dirty="0"/>
              <a:t> Στο Υ.Κ.Υ. υπάγεται η Γενική Διεύθυνση Υγιεινής (η οποία περιλαμβάνει τη Δ/</a:t>
            </a:r>
            <a:r>
              <a:rPr lang="el-GR" sz="2400" dirty="0" err="1"/>
              <a:t>νση</a:t>
            </a:r>
            <a:r>
              <a:rPr lang="el-GR" sz="2400" dirty="0"/>
              <a:t> Σχολικής Υγιεινής) &amp; οι υπηρεσίες νομαρχιακού επιπέδου (σχολικά ιατρεία, κέντρα μαθητικής αντίληψης)</a:t>
            </a:r>
          </a:p>
          <a:p>
            <a:pPr>
              <a:lnSpc>
                <a:spcPct val="80000"/>
              </a:lnSpc>
              <a:defRPr/>
            </a:pPr>
            <a:r>
              <a:rPr lang="el-GR" sz="2400" b="1" u="sng" dirty="0"/>
              <a:t>Νόμος 1397/1983</a:t>
            </a:r>
            <a:r>
              <a:rPr lang="el-GR" sz="2400" b="1" dirty="0"/>
              <a:t>:</a:t>
            </a:r>
            <a:r>
              <a:rPr lang="el-GR" sz="2400" dirty="0"/>
              <a:t> Υπηρεσίες σχολικής υγιεινής αναλαμβάνονται από τα κέντρα υγείας</a:t>
            </a:r>
          </a:p>
          <a:p>
            <a:pPr>
              <a:lnSpc>
                <a:spcPct val="80000"/>
              </a:lnSpc>
              <a:defRPr/>
            </a:pPr>
            <a:r>
              <a:rPr lang="el-GR" sz="2400" b="1" u="sng" dirty="0"/>
              <a:t>Νόμος 2071/1992</a:t>
            </a:r>
            <a:r>
              <a:rPr lang="el-GR" sz="2400" b="1" dirty="0"/>
              <a:t>:</a:t>
            </a:r>
            <a:r>
              <a:rPr lang="el-GR" sz="2400" dirty="0"/>
              <a:t> Υπηρεσίες σχολικής υγιεινής υπάγονται στις μονάδες πρωτοβάθμιας φροντίδας υγείας</a:t>
            </a:r>
          </a:p>
          <a:p>
            <a:pPr>
              <a:lnSpc>
                <a:spcPct val="80000"/>
              </a:lnSpc>
              <a:defRPr/>
            </a:pPr>
            <a:endParaRPr lang="el-GR" sz="2400" dirty="0"/>
          </a:p>
          <a:p>
            <a:pPr>
              <a:lnSpc>
                <a:spcPct val="90000"/>
              </a:lnSpc>
              <a:defRPr/>
            </a:pPr>
            <a:endParaRPr lang="el-GR" sz="2400" dirty="0"/>
          </a:p>
          <a:p>
            <a:pPr>
              <a:lnSpc>
                <a:spcPct val="80000"/>
              </a:lnSpc>
              <a:defRPr/>
            </a:pPr>
            <a:endParaRPr lang="el-GR" sz="2400" dirty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479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60648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Ελληνική Νομοθεσία (2/3)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95325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2400" b="1" u="sng" dirty="0" smtClean="0"/>
              <a:t>Νόμος </a:t>
            </a:r>
            <a:r>
              <a:rPr lang="el-GR" sz="2400" b="1" u="sng" dirty="0"/>
              <a:t>1566/1985 (άρθρο 35, παρ. 3)</a:t>
            </a:r>
            <a:r>
              <a:rPr lang="el-GR" sz="2400" b="1" dirty="0"/>
              <a:t>:</a:t>
            </a:r>
            <a:r>
              <a:rPr lang="el-GR" sz="2400" dirty="0"/>
              <a:t> Για το διορισμό ως επιμελητές απαιτούνταν πτυχίο νοσοκόμων ή βρεφονηπιοκόμων ή επισκεπτών υγείας ιδρύματος τριτοβάθμιας εκπαίδευσης, ενώ υπάγονταν στο γραφείου δευτεροβάθμιας εκπαίδευσης</a:t>
            </a:r>
            <a:endParaRPr lang="en-US" sz="2400" dirty="0"/>
          </a:p>
          <a:p>
            <a:pPr algn="just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el-GR" sz="2400" b="1" u="sng" dirty="0" smtClean="0">
                <a:solidFill>
                  <a:srgbClr val="5075BC"/>
                </a:solidFill>
              </a:rPr>
              <a:t>1985</a:t>
            </a:r>
            <a:r>
              <a:rPr lang="el-GR" sz="2400" b="1" dirty="0">
                <a:solidFill>
                  <a:srgbClr val="5075BC"/>
                </a:solidFill>
              </a:rPr>
              <a:t>:</a:t>
            </a:r>
            <a:r>
              <a:rPr lang="el-GR" sz="2400" dirty="0">
                <a:solidFill>
                  <a:srgbClr val="5075BC"/>
                </a:solidFill>
              </a:rPr>
              <a:t> Εμφάνιση Νοσηλευτών στις Σχολικές Μονάδες Ειδικής Αγωγής</a:t>
            </a:r>
            <a:endParaRPr lang="en-US" sz="2400" dirty="0">
              <a:solidFill>
                <a:srgbClr val="5075B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l-GR" sz="2400" b="1" u="sng" dirty="0" smtClean="0"/>
              <a:t>Νόμος </a:t>
            </a:r>
            <a:r>
              <a:rPr lang="el-GR" sz="2400" b="1" u="sng" dirty="0"/>
              <a:t>1566/1985 (άρθρο 35, παρ. 2)</a:t>
            </a:r>
            <a:r>
              <a:rPr lang="el-GR" sz="2400" b="1" dirty="0"/>
              <a:t>:</a:t>
            </a:r>
            <a:r>
              <a:rPr lang="el-GR" sz="2400" dirty="0"/>
              <a:t> Το προσωπικό των Σ.Μ.Ε.Α. είναι εκπαιδευτικό προσωπικό </a:t>
            </a:r>
            <a:r>
              <a:rPr lang="el-GR" sz="2400" dirty="0" err="1"/>
              <a:t>Α΄βάθμιας</a:t>
            </a:r>
            <a:r>
              <a:rPr lang="el-GR" sz="2400" dirty="0"/>
              <a:t> &amp; </a:t>
            </a:r>
            <a:r>
              <a:rPr lang="el-GR" sz="2400" dirty="0" err="1"/>
              <a:t>Β΄βάθμιας</a:t>
            </a:r>
            <a:r>
              <a:rPr lang="el-GR" sz="2400" dirty="0"/>
              <a:t> εκπαίδευσης καθώς &amp; ειδικό &amp; διοικητικό προσωπικό</a:t>
            </a:r>
            <a:endParaRPr lang="en-US" sz="2400" dirty="0"/>
          </a:p>
          <a:p>
            <a:pPr algn="just">
              <a:lnSpc>
                <a:spcPct val="80000"/>
              </a:lnSpc>
              <a:defRPr/>
            </a:pPr>
            <a:r>
              <a:rPr lang="el-GR" sz="2400" b="1" u="sng" dirty="0"/>
              <a:t>Νόμος 2519/1997</a:t>
            </a:r>
            <a:r>
              <a:rPr lang="el-GR" sz="2400" b="1" dirty="0"/>
              <a:t>:</a:t>
            </a:r>
            <a:r>
              <a:rPr lang="el-GR" sz="2400" dirty="0"/>
              <a:t> Η Δ/</a:t>
            </a:r>
            <a:r>
              <a:rPr lang="el-GR" sz="2400" dirty="0" err="1"/>
              <a:t>νση</a:t>
            </a:r>
            <a:r>
              <a:rPr lang="el-GR" sz="2400" dirty="0"/>
              <a:t> Σχολικής Υγείας συνίσταται στη Γενική Δ/</a:t>
            </a:r>
            <a:r>
              <a:rPr lang="el-GR" sz="2400" dirty="0" err="1"/>
              <a:t>νση</a:t>
            </a:r>
            <a:r>
              <a:rPr lang="el-GR" sz="2400" dirty="0"/>
              <a:t> Δημόσιας </a:t>
            </a:r>
            <a:r>
              <a:rPr lang="el-GR" sz="2400" dirty="0" smtClean="0"/>
              <a:t>Υγείας</a:t>
            </a:r>
          </a:p>
        </p:txBody>
      </p:sp>
    </p:spTree>
    <p:extLst>
      <p:ext uri="{BB962C8B-B14F-4D97-AF65-F5344CB8AC3E}">
        <p14:creationId xmlns:p14="http://schemas.microsoft.com/office/powerpoint/2010/main" val="15008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60648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Ελληνική Νομοθεσία (3/3)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95325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400" b="1" u="sng" dirty="0"/>
              <a:t>Νόμος 2009/1999</a:t>
            </a:r>
            <a:r>
              <a:rPr lang="el-GR" sz="2400" b="1" dirty="0"/>
              <a:t>:</a:t>
            </a:r>
            <a:r>
              <a:rPr lang="el-GR" sz="2400" dirty="0"/>
              <a:t> Οι επιμελητές εξισώνονται οικονομικά με τους εκπαιδευτικούς</a:t>
            </a:r>
          </a:p>
          <a:p>
            <a:pPr>
              <a:lnSpc>
                <a:spcPct val="90000"/>
              </a:lnSpc>
              <a:defRPr/>
            </a:pPr>
            <a:r>
              <a:rPr lang="el-GR" sz="2400" b="1" u="sng" dirty="0" smtClean="0">
                <a:solidFill>
                  <a:srgbClr val="5075BC"/>
                </a:solidFill>
              </a:rPr>
              <a:t>Νόμος </a:t>
            </a:r>
            <a:r>
              <a:rPr lang="el-GR" sz="2400" b="1" u="sng" dirty="0">
                <a:solidFill>
                  <a:srgbClr val="5075BC"/>
                </a:solidFill>
              </a:rPr>
              <a:t>2817/2000</a:t>
            </a:r>
            <a:r>
              <a:rPr lang="el-GR" sz="2400" b="1" dirty="0">
                <a:solidFill>
                  <a:srgbClr val="5075BC"/>
                </a:solidFill>
              </a:rPr>
              <a:t>:</a:t>
            </a:r>
            <a:r>
              <a:rPr lang="el-GR" sz="2400" dirty="0">
                <a:solidFill>
                  <a:srgbClr val="5075BC"/>
                </a:solidFill>
              </a:rPr>
              <a:t> Ο κλάδος των επιμελητών μετονομάζεται σε κλάδο ΠΕ25 σχολικών </a:t>
            </a:r>
            <a:r>
              <a:rPr lang="el-GR" sz="2400" dirty="0" err="1">
                <a:solidFill>
                  <a:srgbClr val="5075BC"/>
                </a:solidFill>
              </a:rPr>
              <a:t>νοσ</a:t>
            </a:r>
            <a:r>
              <a:rPr lang="el-GR" sz="2400" dirty="0">
                <a:solidFill>
                  <a:srgbClr val="5075BC"/>
                </a:solidFill>
              </a:rPr>
              <a:t>/των.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400" dirty="0"/>
              <a:t>		Σήμερα οι θέσεις καλύπτονται από νοσηλευτές τριτοβάθμιας εκπαίδευσης </a:t>
            </a:r>
            <a:r>
              <a:rPr lang="en-US" sz="2400" dirty="0"/>
              <a:t>….</a:t>
            </a:r>
          </a:p>
          <a:p>
            <a:pPr>
              <a:lnSpc>
                <a:spcPct val="90000"/>
              </a:lnSpc>
              <a:defRPr/>
            </a:pPr>
            <a:r>
              <a:rPr lang="el-GR" sz="2400" b="1" u="sng" dirty="0"/>
              <a:t>Νόμος 3172/2003</a:t>
            </a:r>
            <a:r>
              <a:rPr lang="el-GR" sz="2400" b="1" dirty="0"/>
              <a:t>:</a:t>
            </a:r>
            <a:r>
              <a:rPr lang="el-GR" sz="2400" dirty="0"/>
              <a:t> Η Δ/</a:t>
            </a:r>
            <a:r>
              <a:rPr lang="el-GR" sz="2400" dirty="0" err="1"/>
              <a:t>νση</a:t>
            </a:r>
            <a:r>
              <a:rPr lang="el-GR" sz="2400" dirty="0"/>
              <a:t> Σχολικής Υγείας υποβιβάζεται σε τμήμα, ενώ στην περιφέρεια το τμήμα Επιδημιολογικής Επιτήρησης επιβλέπει τις υπηρεσίες σχολικής υγιεινής</a:t>
            </a:r>
          </a:p>
          <a:p>
            <a:pPr>
              <a:lnSpc>
                <a:spcPct val="90000"/>
              </a:lnSpc>
              <a:defRPr/>
            </a:pPr>
            <a:r>
              <a:rPr lang="el-GR" sz="2400" b="1" u="sng" dirty="0"/>
              <a:t>Νόμος 3370/2005</a:t>
            </a:r>
            <a:r>
              <a:rPr lang="el-GR" sz="2400" b="1" dirty="0"/>
              <a:t>:</a:t>
            </a:r>
            <a:r>
              <a:rPr lang="el-GR" sz="2400" dirty="0"/>
              <a:t> Καμιά αλλαγή δε σημειώθηκε</a:t>
            </a:r>
            <a:r>
              <a:rPr lang="en-US" sz="2400" dirty="0"/>
              <a:t>.</a:t>
            </a:r>
            <a:endParaRPr lang="el-GR" sz="2400" dirty="0"/>
          </a:p>
          <a:p>
            <a:pPr algn="just">
              <a:lnSpc>
                <a:spcPct val="80000"/>
              </a:lnSpc>
              <a:defRPr/>
            </a:pPr>
            <a:endParaRPr lang="el-GR" sz="2400" dirty="0"/>
          </a:p>
          <a:p>
            <a:pPr>
              <a:lnSpc>
                <a:spcPct val="80000"/>
              </a:lnSpc>
              <a:defRPr/>
            </a:pPr>
            <a:endParaRPr lang="el-GR" sz="2400" dirty="0"/>
          </a:p>
          <a:p>
            <a:pPr>
              <a:lnSpc>
                <a:spcPct val="80000"/>
              </a:lnSpc>
              <a:defRPr/>
            </a:pPr>
            <a:endParaRPr lang="el-GR" sz="2400" dirty="0"/>
          </a:p>
          <a:p>
            <a:pPr>
              <a:lnSpc>
                <a:spcPct val="90000"/>
              </a:lnSpc>
              <a:defRPr/>
            </a:pPr>
            <a:endParaRPr lang="el-GR" sz="2400" dirty="0"/>
          </a:p>
          <a:p>
            <a:pPr>
              <a:lnSpc>
                <a:spcPct val="80000"/>
              </a:lnSpc>
              <a:defRPr/>
            </a:pPr>
            <a:endParaRPr lang="el-GR" sz="2400" dirty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798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nurs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0072"/>
            <a:ext cx="1905000" cy="2667000"/>
          </a:xfrm>
          <a:prstGeom prst="rect">
            <a:avLst/>
          </a:prstGeom>
          <a:solidFill>
            <a:srgbClr val="DCF9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/>
              <a:t>		</a:t>
            </a:r>
            <a:r>
              <a:rPr lang="el-GR" sz="2700" dirty="0" smtClean="0"/>
              <a:t>Στόχος </a:t>
            </a:r>
            <a:r>
              <a:rPr lang="el-GR" sz="2700" dirty="0"/>
              <a:t>μας είναι τα παιδιά </a:t>
            </a:r>
            <a:r>
              <a:rPr lang="el-GR" sz="2700" dirty="0" smtClean="0"/>
              <a:t>με ειδικές ανάγκες </a:t>
            </a:r>
            <a:r>
              <a:rPr lang="en-US" sz="2700" dirty="0" smtClean="0"/>
              <a:t>		</a:t>
            </a:r>
            <a:r>
              <a:rPr lang="el-GR" sz="2700" dirty="0" smtClean="0"/>
              <a:t>να </a:t>
            </a:r>
            <a:r>
              <a:rPr lang="el-GR" sz="2700" dirty="0"/>
              <a:t>πάρουν τα </a:t>
            </a:r>
            <a:r>
              <a:rPr lang="el-GR" sz="2700" dirty="0" smtClean="0"/>
              <a:t>κατάλληλα ερεθίσματα </a:t>
            </a:r>
            <a:r>
              <a:rPr lang="el-GR" sz="2700" dirty="0"/>
              <a:t>μέσα </a:t>
            </a:r>
            <a:r>
              <a:rPr lang="en-US" sz="2700" dirty="0" smtClean="0"/>
              <a:t>			</a:t>
            </a:r>
            <a:r>
              <a:rPr lang="el-GR" sz="2700" dirty="0" smtClean="0"/>
              <a:t>από την ολοκληρωμένη αγωγή </a:t>
            </a:r>
            <a:r>
              <a:rPr lang="el-GR" sz="2700" dirty="0"/>
              <a:t>και </a:t>
            </a:r>
            <a:r>
              <a:rPr lang="el-GR" sz="2700" dirty="0" smtClean="0"/>
              <a:t>την </a:t>
            </a:r>
            <a:r>
              <a:rPr lang="en-US" sz="2700" dirty="0" smtClean="0"/>
              <a:t>				</a:t>
            </a:r>
            <a:r>
              <a:rPr lang="el-GR" sz="2700" dirty="0" smtClean="0"/>
              <a:t>εκπαίδευσή </a:t>
            </a:r>
            <a:r>
              <a:rPr lang="el-GR" sz="2700" dirty="0"/>
              <a:t>τους, ώστε</a:t>
            </a:r>
            <a:r>
              <a:rPr lang="en-US" sz="2700" dirty="0"/>
              <a:t> </a:t>
            </a:r>
            <a:r>
              <a:rPr lang="el-GR" sz="2700" dirty="0"/>
              <a:t>η </a:t>
            </a:r>
            <a:r>
              <a:rPr lang="en-US" sz="2700" dirty="0" smtClean="0"/>
              <a:t>	</a:t>
            </a:r>
            <a:r>
              <a:rPr lang="el-GR" sz="2700" dirty="0" smtClean="0"/>
              <a:t>διαφορά</a:t>
            </a:r>
            <a:r>
              <a:rPr lang="en-US" sz="2700" dirty="0" smtClean="0"/>
              <a:t> </a:t>
            </a:r>
            <a:r>
              <a:rPr lang="el-GR" sz="2700" dirty="0"/>
              <a:t>με </a:t>
            </a:r>
            <a:r>
              <a:rPr lang="el-GR" sz="2700" dirty="0" smtClean="0"/>
              <a:t>τα </a:t>
            </a:r>
            <a:r>
              <a:rPr lang="en-US" sz="2700" dirty="0" smtClean="0"/>
              <a:t>			</a:t>
            </a:r>
            <a:r>
              <a:rPr lang="el-GR" sz="2700" dirty="0" smtClean="0"/>
              <a:t>υπόλοιπα</a:t>
            </a:r>
            <a:r>
              <a:rPr lang="en-US" sz="2700" dirty="0" smtClean="0"/>
              <a:t> </a:t>
            </a:r>
            <a:r>
              <a:rPr lang="el-GR" sz="2700" dirty="0"/>
              <a:t>παιδιά να μικραίνει</a:t>
            </a:r>
            <a:r>
              <a:rPr lang="en-US" sz="2700" dirty="0" smtClean="0"/>
              <a:t>.</a:t>
            </a:r>
            <a:br>
              <a:rPr lang="en-US" sz="2700" dirty="0" smtClean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 smtClean="0"/>
              <a:t>Πιστεύουμε </a:t>
            </a:r>
            <a:r>
              <a:rPr lang="el-GR" sz="2700" dirty="0"/>
              <a:t>ότι η </a:t>
            </a:r>
            <a:r>
              <a:rPr lang="el-GR" sz="2700" dirty="0" smtClean="0"/>
              <a:t>αρμονική συνεργασία όλων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l-GR" sz="2700" dirty="0" smtClean="0"/>
              <a:t>των επαγγελματιών </a:t>
            </a:r>
            <a:r>
              <a:rPr lang="el-GR" sz="2700" dirty="0"/>
              <a:t>στο χώρο </a:t>
            </a:r>
            <a:r>
              <a:rPr lang="el-GR" sz="2700" dirty="0" smtClean="0"/>
              <a:t>της εκπαίδευσης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l-GR" sz="2700" dirty="0" smtClean="0"/>
              <a:t>θα βοηθήσει </a:t>
            </a:r>
            <a:r>
              <a:rPr lang="el-GR" sz="2700" dirty="0"/>
              <a:t>τα παιδιά </a:t>
            </a:r>
            <a:r>
              <a:rPr lang="el-GR" sz="2700" dirty="0" smtClean="0"/>
              <a:t>να ζουν </a:t>
            </a:r>
            <a:r>
              <a:rPr lang="el-GR" sz="2700" dirty="0"/>
              <a:t>αυτόνομα </a:t>
            </a:r>
            <a:r>
              <a:rPr lang="el-GR" sz="2700" dirty="0" smtClean="0"/>
              <a:t>και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l-GR" sz="2700" dirty="0" smtClean="0"/>
              <a:t>ανεξάρτητα στον ανώτερο δυνατό βαθμό</a:t>
            </a:r>
            <a:r>
              <a:rPr lang="en-US" sz="2700" dirty="0"/>
              <a:t>.</a:t>
            </a:r>
            <a:endParaRPr lang="el-GR" sz="2700" dirty="0"/>
          </a:p>
        </p:txBody>
      </p:sp>
      <p:pic>
        <p:nvPicPr>
          <p:cNvPr id="8" name="Picture 4" descr="girl flow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23320"/>
            <a:ext cx="1763713" cy="22860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8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09600"/>
            <a:ext cx="733425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4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2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9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l-GR" sz="2000" dirty="0" smtClean="0"/>
              <a:t>1.0.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104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Αθηνά </a:t>
            </a:r>
            <a:r>
              <a:rPr lang="el-GR" sz="2000" dirty="0" smtClean="0"/>
              <a:t>Καλοκαιρινού</a:t>
            </a:r>
            <a:r>
              <a:rPr lang="en-US" sz="2000" dirty="0" smtClean="0"/>
              <a:t> 2015. </a:t>
            </a:r>
            <a:r>
              <a:rPr lang="el-GR" sz="2000" dirty="0" smtClean="0"/>
              <a:t>Αθηνά Καλοκαιρινού. </a:t>
            </a:r>
            <a:r>
              <a:rPr lang="el-GR" sz="2000" dirty="0"/>
              <a:t>«Κοινοτική Νοσηλευτική Ι. Σχολική </a:t>
            </a:r>
            <a:r>
              <a:rPr lang="el-GR" sz="2000" dirty="0" smtClean="0"/>
              <a:t>Νοσηλευτική». </a:t>
            </a:r>
            <a:r>
              <a:rPr lang="el-GR" sz="2000" dirty="0"/>
              <a:t>Έκδοση: 1.0.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GB" sz="2000" dirty="0">
                <a:hlinkClick r:id="rId3"/>
              </a:rPr>
              <a:t>http://opencourses.uoa.gr/courses/NURS1/</a:t>
            </a:r>
            <a:r>
              <a:rPr lang="el-GR" sz="2000" dirty="0" smtClean="0"/>
              <a:t>.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809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Η Πορεία </a:t>
            </a:r>
            <a:r>
              <a:rPr lang="el-GR" altLang="el-GR" dirty="0"/>
              <a:t>της Σχολικής Νοσηλευτικής στο </a:t>
            </a:r>
            <a:r>
              <a:rPr lang="el-GR" altLang="el-GR" dirty="0" smtClean="0"/>
              <a:t>χρόνο </a:t>
            </a:r>
            <a:r>
              <a:rPr lang="el-GR" altLang="el-GR" dirty="0"/>
              <a:t>(</a:t>
            </a:r>
            <a:r>
              <a:rPr lang="el-GR" altLang="el-GR" dirty="0" smtClean="0"/>
              <a:t>ΙΙ)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b="1" dirty="0" smtClean="0"/>
              <a:t>1912</a:t>
            </a:r>
            <a:r>
              <a:rPr lang="el-GR" sz="2400" dirty="0" smtClean="0"/>
              <a:t> Ο </a:t>
            </a:r>
            <a:r>
              <a:rPr lang="el-GR" sz="2400" dirty="0"/>
              <a:t>Ερυθρός Σταυρός στην Αμερική </a:t>
            </a:r>
            <a:r>
              <a:rPr lang="el-GR" sz="2400" dirty="0" smtClean="0"/>
              <a:t>δημιουργεί Νοσηλευτική </a:t>
            </a:r>
            <a:r>
              <a:rPr lang="el-GR" sz="2400" dirty="0"/>
              <a:t>Υπηρεσία, ώστε να καλύψει </a:t>
            </a:r>
            <a:r>
              <a:rPr lang="el-GR" sz="2400" dirty="0" smtClean="0"/>
              <a:t>τις ανάγκες για </a:t>
            </a:r>
            <a:r>
              <a:rPr lang="el-GR" sz="2400" dirty="0"/>
              <a:t>φροντίδα υγείας </a:t>
            </a:r>
            <a:r>
              <a:rPr lang="el-GR" sz="2400" dirty="0" smtClean="0"/>
              <a:t>μαθητών απομακρυσμένων </a:t>
            </a:r>
            <a:r>
              <a:rPr lang="el-GR" sz="2400" dirty="0"/>
              <a:t>περιοχών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defRPr/>
            </a:pPr>
            <a:r>
              <a:rPr lang="el-GR" sz="2400" b="1" dirty="0" smtClean="0"/>
              <a:t>1940</a:t>
            </a:r>
            <a:r>
              <a:rPr lang="el-GR" sz="2400" dirty="0" smtClean="0"/>
              <a:t> Υλοποιούνται </a:t>
            </a:r>
            <a:r>
              <a:rPr lang="el-GR" sz="2400" dirty="0"/>
              <a:t>υπηρεσίες για μαθητές </a:t>
            </a:r>
            <a:r>
              <a:rPr lang="el-GR" sz="2400" dirty="0" smtClean="0"/>
              <a:t>με Ειδικές </a:t>
            </a:r>
            <a:r>
              <a:rPr lang="el-GR" sz="2400" dirty="0"/>
              <a:t>Ανάγκες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defRPr/>
            </a:pPr>
            <a:r>
              <a:rPr lang="el-GR" sz="2400" b="1" dirty="0" smtClean="0"/>
              <a:t>1960</a:t>
            </a:r>
            <a:r>
              <a:rPr lang="el-GR" sz="2400" dirty="0" smtClean="0"/>
              <a:t> Αναπτύσσονται </a:t>
            </a:r>
            <a:r>
              <a:rPr lang="el-GR" sz="2400" dirty="0"/>
              <a:t>πολλά προγράμματα </a:t>
            </a:r>
            <a:r>
              <a:rPr lang="el-GR" sz="2400" dirty="0" smtClean="0"/>
              <a:t>Αγωγής Υγείας αλλά </a:t>
            </a:r>
            <a:r>
              <a:rPr lang="el-GR" sz="2400" dirty="0"/>
              <a:t>δημιουργείται σύγχυση για </a:t>
            </a:r>
            <a:r>
              <a:rPr lang="el-GR" sz="2400" dirty="0" smtClean="0"/>
              <a:t>το </a:t>
            </a:r>
            <a:r>
              <a:rPr lang="el-GR" sz="2400" dirty="0" err="1" smtClean="0"/>
              <a:t>διευρυνόμενο</a:t>
            </a:r>
            <a:r>
              <a:rPr lang="el-GR" sz="2400" dirty="0" smtClean="0"/>
              <a:t> ρόλο των </a:t>
            </a:r>
            <a:r>
              <a:rPr lang="el-GR" sz="2400" dirty="0"/>
              <a:t>Νοσηλευτών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defRPr/>
            </a:pPr>
            <a:r>
              <a:rPr lang="el-GR" sz="2400" b="1" dirty="0" smtClean="0"/>
              <a:t>1970</a:t>
            </a:r>
            <a:r>
              <a:rPr lang="el-GR" sz="2400" dirty="0" smtClean="0"/>
              <a:t> Η </a:t>
            </a:r>
            <a:r>
              <a:rPr lang="el-GR" sz="2400" dirty="0"/>
              <a:t>εμφάνιση φαινομένων όπως: η </a:t>
            </a:r>
            <a:r>
              <a:rPr lang="el-GR" sz="2400" dirty="0" smtClean="0"/>
              <a:t>χρήση ναρκωτικών</a:t>
            </a:r>
            <a:r>
              <a:rPr lang="el-GR" sz="2400" dirty="0"/>
              <a:t>, η ν</a:t>
            </a:r>
            <a:r>
              <a:rPr lang="el-GR" sz="2400" dirty="0" smtClean="0"/>
              <a:t>εανική </a:t>
            </a:r>
            <a:r>
              <a:rPr lang="el-GR" sz="2400" dirty="0"/>
              <a:t>εγκληματικότητα και τα αφροδίσια </a:t>
            </a:r>
            <a:r>
              <a:rPr lang="el-GR" sz="2400" dirty="0" smtClean="0"/>
              <a:t>νοσήματα προκαλούν </a:t>
            </a:r>
            <a:r>
              <a:rPr lang="el-GR" sz="2400" dirty="0"/>
              <a:t>τεράστιες αλλαγές στα υπάρχοντα </a:t>
            </a:r>
            <a:r>
              <a:rPr lang="en-US" sz="2400" dirty="0"/>
              <a:t> </a:t>
            </a:r>
            <a:r>
              <a:rPr lang="el-GR" sz="2400" dirty="0" smtClean="0"/>
              <a:t>προγράμματα Αγωγής Υγείας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539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9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181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"</a:t>
            </a:r>
            <a:r>
              <a:rPr lang="el-GR" sz="2000" dirty="0"/>
              <a:t>Η δομή και οργάνωση της παρουσίασης, καθώς και το υπόλοιπο περιεχόμενο, αποτελούν πνευματική ιδιοκτησία </a:t>
            </a:r>
            <a:r>
              <a:rPr lang="el-GR" sz="2000" dirty="0" smtClean="0"/>
              <a:t>της συγγραφέως </a:t>
            </a:r>
            <a:r>
              <a:rPr lang="el-GR" sz="2000" dirty="0"/>
              <a:t>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000" dirty="0"/>
              <a:t>Οι φωτογραφίες που περιέχονται στην παρουσίαση αποτελούν πνευματική ιδιοκτησία τρίτων. Απαγορεύεται η αναπαραγωγή, αναδημοσίευση και διάθεσή τους στο κοινό με οποιονδήποτε τρόπο χωρίς τη λήψη άδειας από τους δικαιούχους. "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Ιστορική Αναδρομή (1/3)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l-GR" sz="4000" dirty="0" smtClean="0"/>
              <a:t>Επεκτάθηκε στον </a:t>
            </a:r>
          </a:p>
          <a:p>
            <a:pPr marL="0" indent="0" algn="ctr">
              <a:buNone/>
              <a:defRPr/>
            </a:pPr>
            <a:r>
              <a:rPr lang="el-GR" sz="4000" b="1" dirty="0" smtClean="0"/>
              <a:t>Καναδά</a:t>
            </a:r>
          </a:p>
          <a:p>
            <a:pPr marL="0" indent="0" algn="ctr">
              <a:buNone/>
              <a:defRPr/>
            </a:pPr>
            <a:r>
              <a:rPr lang="el-GR" sz="4000" dirty="0" smtClean="0"/>
              <a:t>Και</a:t>
            </a:r>
          </a:p>
          <a:p>
            <a:pPr marL="0" indent="0" algn="ctr">
              <a:buNone/>
              <a:defRPr/>
            </a:pPr>
            <a:r>
              <a:rPr lang="el-GR" sz="4000" dirty="0" smtClean="0"/>
              <a:t>Στην </a:t>
            </a:r>
            <a:r>
              <a:rPr lang="el-GR" sz="4000" b="1" dirty="0" smtClean="0"/>
              <a:t>Ευρώπη</a:t>
            </a:r>
          </a:p>
          <a:p>
            <a:pPr marL="0" indent="0" algn="ctr">
              <a:buNone/>
              <a:defRPr/>
            </a:pPr>
            <a:r>
              <a:rPr lang="el-GR" sz="4000" dirty="0" smtClean="0"/>
              <a:t>Με </a:t>
            </a:r>
            <a:r>
              <a:rPr lang="el-GR" sz="4000" b="1" dirty="0" smtClean="0"/>
              <a:t>διάφορο</a:t>
            </a:r>
            <a:r>
              <a:rPr lang="el-GR" sz="4000" dirty="0" smtClean="0"/>
              <a:t> ρυθμό ανάπτυξης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426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Ιστορική Αναδρομή (2/3)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l-GR" sz="4000" dirty="0" smtClean="0"/>
              <a:t>Οδήγησαν σε επέκταση Νοσηλευτικής στο Σχολείο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870035" y="3717033"/>
            <a:ext cx="3633408" cy="1584176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latin typeface="+mn-lt"/>
              </a:rPr>
              <a:t>ΥΓΕΙΟΝΟΜΙΚΗ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latin typeface="+mn-lt"/>
              </a:rPr>
              <a:t>ΥΠΗΡΕΣΙΑ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latin typeface="+mn-lt"/>
              </a:rPr>
              <a:t>ΚΟΙΝΟΤΗΤΑΣ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2762" y="4298032"/>
            <a:ext cx="1828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latin typeface="+mn-lt"/>
              </a:rPr>
              <a:t>ΥΠΟΥΡΓΕΙΟ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latin typeface="+mn-lt"/>
              </a:rPr>
              <a:t>ΥΓΕΙΑΣ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146748" y="4298032"/>
            <a:ext cx="1828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latin typeface="+mn-lt"/>
              </a:rPr>
              <a:t>ΥΠΟΥΡΓΕΙΟ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latin typeface="+mn-lt"/>
              </a:rPr>
              <a:t>ΠΑΙΔΕΙΑΣ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260435" y="4707565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470949" y="4707565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381500" y="302174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  <p:extLst>
      <p:ext uri="{BB962C8B-B14F-4D97-AF65-F5344CB8AC3E}">
        <p14:creationId xmlns:p14="http://schemas.microsoft.com/office/powerpoint/2010/main" val="24536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Ιστορική Αναδρομή </a:t>
            </a:r>
            <a:r>
              <a:rPr lang="el-GR" altLang="el-GR" dirty="0" smtClean="0"/>
              <a:t>(3/3)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3600" dirty="0" smtClean="0"/>
              <a:t>Σήμερα το Σχολείο:</a:t>
            </a:r>
            <a:endParaRPr lang="el-GR" sz="3600" dirty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3600" dirty="0"/>
              <a:t>Μέσον προσφοράς υγειονομικών υπηρεσιών στο σχολικό πληθυσμό και των 3 βαθμίδων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3600" dirty="0"/>
              <a:t>Επέκταση υπηρεσιών  στο προσωπικό του σχολείου και στους γονείς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3600" dirty="0"/>
              <a:t>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l-GR" sz="3600" b="1" dirty="0" smtClean="0"/>
              <a:t>ΣΧΟΛΕΙΟ = </a:t>
            </a:r>
            <a:r>
              <a:rPr lang="el-GR" sz="3600" b="1" dirty="0"/>
              <a:t>ΚΟΙΝΟΤΙΚΟ </a:t>
            </a:r>
            <a:r>
              <a:rPr lang="el-GR" sz="3600" b="1" dirty="0" smtClean="0"/>
              <a:t>ΚΕΝΤΡΟ</a:t>
            </a:r>
            <a:endParaRPr lang="el-GR" sz="3600" b="1" dirty="0"/>
          </a:p>
          <a:p>
            <a:pPr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947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Σχολική Νοσηλευτική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38177"/>
            <a:ext cx="8229600" cy="4525963"/>
          </a:xfrm>
        </p:spPr>
        <p:txBody>
          <a:bodyPr>
            <a:noAutofit/>
          </a:bodyPr>
          <a:lstStyle/>
          <a:p>
            <a:pPr marL="742950" indent="-742950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4000" dirty="0" smtClean="0"/>
              <a:t>Παροχή </a:t>
            </a:r>
            <a:r>
              <a:rPr lang="el-GR" sz="4000" dirty="0"/>
              <a:t>Υπηρεσιών Υγείας</a:t>
            </a:r>
            <a:r>
              <a:rPr lang="en-US" sz="4000" dirty="0" smtClean="0"/>
              <a:t>.</a:t>
            </a:r>
            <a:endParaRPr lang="el-GR" sz="4000" dirty="0" smtClean="0"/>
          </a:p>
          <a:p>
            <a:pPr marL="742950" indent="-742950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4000" dirty="0" smtClean="0"/>
              <a:t>Αγωγή </a:t>
            </a:r>
            <a:r>
              <a:rPr lang="el-GR" sz="4000" dirty="0"/>
              <a:t>Υγείας</a:t>
            </a:r>
            <a:r>
              <a:rPr lang="en-US" sz="4000" dirty="0" smtClean="0"/>
              <a:t>.</a:t>
            </a:r>
            <a:endParaRPr lang="el-GR" sz="4000" dirty="0" smtClean="0"/>
          </a:p>
          <a:p>
            <a:pPr marL="742950" indent="-742950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4000" dirty="0" smtClean="0"/>
              <a:t>Βελτίωση </a:t>
            </a:r>
            <a:r>
              <a:rPr lang="el-GR" sz="4000" dirty="0"/>
              <a:t>και Εξασφάλιση </a:t>
            </a:r>
            <a:r>
              <a:rPr lang="el-GR" sz="4000" dirty="0" smtClean="0"/>
              <a:t>Υγιούς Σχολικού </a:t>
            </a:r>
            <a:r>
              <a:rPr lang="el-GR" sz="4000" dirty="0"/>
              <a:t>Περιβάλλοντος</a:t>
            </a:r>
            <a:r>
              <a:rPr lang="en-US" sz="4000" dirty="0" smtClean="0"/>
              <a:t>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7813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2188</Words>
  <Application>Microsoft Office PowerPoint</Application>
  <PresentationFormat>On-screen Show (4:3)</PresentationFormat>
  <Paragraphs>444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MS PGothic</vt:lpstr>
      <vt:lpstr>Arial</vt:lpstr>
      <vt:lpstr>Calibri</vt:lpstr>
      <vt:lpstr>Tahoma</vt:lpstr>
      <vt:lpstr>Times New Roman</vt:lpstr>
      <vt:lpstr>Wingdings</vt:lpstr>
      <vt:lpstr>Θέμα του Office</vt:lpstr>
      <vt:lpstr>ΚΟΙΝΟΤΙΚΗ ΝΟΣΗΛΕΥΤΙΚΗ Ι</vt:lpstr>
      <vt:lpstr>Σχολική Νοσηλευτική</vt:lpstr>
      <vt:lpstr>Σχολικοί Νοσηλευτές</vt:lpstr>
      <vt:lpstr>Η Πορεία της Σχολικής Νοσηλευτικής στο χρόνο (Ι)</vt:lpstr>
      <vt:lpstr>Η Πορεία της Σχολικής Νοσηλευτικής στο χρόνο (ΙΙ)</vt:lpstr>
      <vt:lpstr>Ιστορική Αναδρομή (1/3)</vt:lpstr>
      <vt:lpstr>Ιστορική Αναδρομή (2/3)</vt:lpstr>
      <vt:lpstr>Ιστορική Αναδρομή (3/3)</vt:lpstr>
      <vt:lpstr>Σχολική Νοσηλευτική</vt:lpstr>
      <vt:lpstr>Οι Σχολικοί Νοσηλευτές Εργάζονται</vt:lpstr>
      <vt:lpstr>Σχετική Νομοθεσία</vt:lpstr>
      <vt:lpstr>Σχολικός Νοσηλευτής</vt:lpstr>
      <vt:lpstr>Συνήθη Προβλήματα Υγείας</vt:lpstr>
      <vt:lpstr>Η Σχολική Νοσηλευτική Αναγκαία διότι:</vt:lpstr>
      <vt:lpstr>Υπηρεσίες Υγείας</vt:lpstr>
      <vt:lpstr>Υπηρεσίες Υγείας (1/2)</vt:lpstr>
      <vt:lpstr>Υπηρεσίες Υγείας (2/2)</vt:lpstr>
      <vt:lpstr>School Based Telehealth Clinics</vt:lpstr>
      <vt:lpstr>Στόχοι της Σχολικής Νοσηλευτικής</vt:lpstr>
      <vt:lpstr>Αγωγή και Προαγωγή Υγείας</vt:lpstr>
      <vt:lpstr>Αγωγή και Προαγωγή Υγείας, 2</vt:lpstr>
      <vt:lpstr>Χορήγηση Φαρμακευτικής Αγωγής</vt:lpstr>
      <vt:lpstr>Κοινωνική – Πολιτισμική Προσέγγιση της Αναπηρίας (1/2)</vt:lpstr>
      <vt:lpstr>Κοινωνική – Πολιτισμική Προσέγγιση της Αναπηρίας (2/2)</vt:lpstr>
      <vt:lpstr>Έννοιες – Εκφράσεις (1/3)</vt:lpstr>
      <vt:lpstr>Έννοιες – Εκφράσεις (2/3)</vt:lpstr>
      <vt:lpstr>Έννοιες – Εκφράσεις (3/3)</vt:lpstr>
      <vt:lpstr>Η Έκφραση : «Άτομα Με Ειδικές Ανάγκες»</vt:lpstr>
      <vt:lpstr>Σημερινή Τάση</vt:lpstr>
      <vt:lpstr>Επιπτώσεις στο Άτομο και την Οικογένεια</vt:lpstr>
      <vt:lpstr>Αντιλήψεις της Οικογένειας για την Αναπηρία</vt:lpstr>
      <vt:lpstr>Παράγοντες Αύξησης &amp; Προστασίας της Αντοχής της Οικογένειας</vt:lpstr>
      <vt:lpstr>Νόμος 2817 / 14-3-2000 Αμ.Ε.Ε.Α: Δυσκολίες μάθησης - προσαρμογής</vt:lpstr>
      <vt:lpstr>Η Εκπαίδευση των Αμ.Ε.Ε.Α.</vt:lpstr>
      <vt:lpstr>12/θ Ειδικό Δημοτικό Σχολείο ΕΛΕΠΑΠ</vt:lpstr>
      <vt:lpstr>PowerPoint Presentation</vt:lpstr>
      <vt:lpstr>Ο Σχολικός Νοσηλευτής καλείται (I)</vt:lpstr>
      <vt:lpstr>Ο Σχολικός Νοσηλευτής καλείται (II)</vt:lpstr>
      <vt:lpstr>Προβλήματα στο Χώρο Εργασίας</vt:lpstr>
      <vt:lpstr>Ελληνική Νομοθεσία (1/3)</vt:lpstr>
      <vt:lpstr>Ελληνική Νομοθεσία (2/3)</vt:lpstr>
      <vt:lpstr>Ελληνική Νομοθεσία (3/3)</vt:lpstr>
      <vt:lpstr>Στόχος</vt:lpstr>
      <vt:lpstr>PowerPoint Presentation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545</cp:revision>
  <dcterms:created xsi:type="dcterms:W3CDTF">2012-09-06T09:03:05Z</dcterms:created>
  <dcterms:modified xsi:type="dcterms:W3CDTF">2016-04-20T11:46:14Z</dcterms:modified>
</cp:coreProperties>
</file>