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301" r:id="rId4"/>
    <p:sldId id="262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20" r:id="rId21"/>
    <p:sldId id="319" r:id="rId22"/>
    <p:sldId id="265" r:id="rId23"/>
    <p:sldId id="321" r:id="rId24"/>
    <p:sldId id="322" r:id="rId25"/>
    <p:sldId id="323" r:id="rId26"/>
    <p:sldId id="324" r:id="rId27"/>
    <p:sldId id="325" r:id="rId28"/>
    <p:sldId id="290" r:id="rId29"/>
    <p:sldId id="295" r:id="rId30"/>
    <p:sldId id="299" r:id="rId31"/>
    <p:sldId id="292" r:id="rId32"/>
    <p:sldId id="291" r:id="rId33"/>
    <p:sldId id="294" r:id="rId34"/>
    <p:sldId id="293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262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19"/>
            <p14:sldId id="265"/>
            <p14:sldId id="321"/>
            <p14:sldId id="322"/>
            <p14:sldId id="323"/>
            <p14:sldId id="324"/>
            <p14:sldId id="325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3" autoAdjust="0"/>
    <p:restoredTop sz="99309" autoAdjust="0"/>
  </p:normalViewPr>
  <p:slideViewPr>
    <p:cSldViewPr>
      <p:cViewPr varScale="1">
        <p:scale>
          <a:sx n="79" d="100"/>
          <a:sy n="79" d="100"/>
        </p:scale>
        <p:origin x="96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3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71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87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384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755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12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439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17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974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7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54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052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459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35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454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225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967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459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14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32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9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61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55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source=images&amp;cd=&amp;cad=rja&amp;docid=LGeYg8m21puqyM&amp;tbnid=oPj4Gc-a67t9wM:&amp;ved=0CAUQjRw&amp;url=http://cool.conservation-us.org/jaic/articles/jaic31-03-007.html&amp;ei=IRtXUe-nMsLXPa-ugPAJ&amp;psig=AFQjCNGg-DDSYc7T0ARGa-XMljLhq-T8rQ&amp;ust=136474930349360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www.google.gr/url?sa=i&amp;rct=j&amp;q=&amp;esrc=s&amp;frm=1&amp;source=images&amp;cd=&amp;cad=rja&amp;docid=N7zsQ6AkSvswIM&amp;tbnid=Z-9Pk7HRGyyDgM:&amp;ved=0CAUQjRw&amp;url=http://www.fas.org/irp/imint/docs/rst/Sect19/Sect19_13b.html&amp;ei=NRxXUZH1LcjRObLHgNAC&amp;bvm=bv.44442042,d.Yms&amp;psig=AFQjCNFukKqn0Cn_er3lLhdEpcf0dmel2A&amp;ust=1364749720553330" TargetMode="Externa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>
                <a:solidFill>
                  <a:srgbClr val="5075BC"/>
                </a:solidFill>
              </a:rPr>
              <a:t>ΑΝΘΕΚΤΙΚΟΤΗΤΑ ΠΥΡΙΤΙΚΩΝ ΟΡΥΚΤΩΝ ΣΤΗΝ ΑΠΟΣΑΘΡΩΣΗ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0825" y="1773238"/>
            <a:ext cx="8640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n-US" sz="2000" baseline="0" dirty="0">
                <a:latin typeface="+mn-lt"/>
              </a:rPr>
              <a:t>Αποσάθρωση πρωτογενών ορυκτών: Ανθεκτικότητα αντιστρόφως ανάλογη της Ρ και Τ σχηματισμού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63688" y="2768451"/>
            <a:ext cx="5832649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l-GR" altLang="en-US" sz="2000" baseline="0" dirty="0">
                <a:latin typeface="+mn-lt"/>
              </a:rPr>
              <a:t>Σειρά κρυστάλλωσης πυριτικών ορυκτών (</a:t>
            </a:r>
            <a:r>
              <a:rPr lang="en-US" altLang="en-US" sz="2000" baseline="0" dirty="0">
                <a:latin typeface="+mn-lt"/>
              </a:rPr>
              <a:t>Bowen</a:t>
            </a:r>
            <a:r>
              <a:rPr lang="el-GR" altLang="en-US" sz="2000" baseline="0" dirty="0">
                <a:latin typeface="+mn-lt"/>
              </a:rPr>
              <a:t>)</a:t>
            </a:r>
            <a:r>
              <a:rPr lang="en-US" altLang="en-US" sz="2000" baseline="0" dirty="0">
                <a:latin typeface="+mn-lt"/>
              </a:rPr>
              <a:t>:</a:t>
            </a:r>
            <a:endParaRPr lang="el-GR" altLang="en-US" sz="2000" baseline="0" dirty="0">
              <a:latin typeface="+mn-lt"/>
            </a:endParaRPr>
          </a:p>
          <a:p>
            <a:pPr eaLnBrk="1" hangingPunct="1"/>
            <a:endParaRPr lang="en-US" altLang="en-US" sz="2000" baseline="0" dirty="0">
              <a:latin typeface="+mn-lt"/>
            </a:endParaRPr>
          </a:p>
          <a:p>
            <a:pPr eaLnBrk="1" hangingPunct="1"/>
            <a:r>
              <a:rPr lang="el-GR" altLang="en-US" sz="2000" baseline="0" dirty="0">
                <a:latin typeface="+mn-lt"/>
              </a:rPr>
              <a:t>Ολιβίνης		Ασβεστούχο πλαγιόκλαστο</a:t>
            </a:r>
          </a:p>
          <a:p>
            <a:pPr eaLnBrk="1" hangingPunct="1"/>
            <a:r>
              <a:rPr lang="el-GR" altLang="en-US" sz="2000" baseline="0" dirty="0">
                <a:latin typeface="+mn-lt"/>
              </a:rPr>
              <a:t>Αυγίτης		</a:t>
            </a:r>
            <a:r>
              <a:rPr lang="el-GR" altLang="en-US" sz="2000" baseline="0" dirty="0" smtClean="0">
                <a:latin typeface="+mn-lt"/>
              </a:rPr>
              <a:t>Ασβεστοαλκαλικό </a:t>
            </a:r>
            <a:r>
              <a:rPr lang="el-GR" altLang="en-US" sz="2000" baseline="0" dirty="0">
                <a:latin typeface="+mn-lt"/>
              </a:rPr>
              <a:t>πλαγιόκλαστο</a:t>
            </a:r>
          </a:p>
          <a:p>
            <a:pPr eaLnBrk="1" hangingPunct="1"/>
            <a:r>
              <a:rPr lang="el-GR" altLang="en-US" sz="2000" baseline="0" dirty="0">
                <a:latin typeface="+mn-lt"/>
              </a:rPr>
              <a:t>Κεροστίλβη	</a:t>
            </a:r>
            <a:r>
              <a:rPr lang="el-GR" altLang="en-US" sz="2000" baseline="0" dirty="0" smtClean="0">
                <a:latin typeface="+mn-lt"/>
              </a:rPr>
              <a:t>Αλκαλι-ασβεστούχο </a:t>
            </a:r>
            <a:r>
              <a:rPr lang="el-GR" altLang="en-US" sz="2000" baseline="0" dirty="0">
                <a:latin typeface="+mn-lt"/>
              </a:rPr>
              <a:t>πλαγιόκλαστο</a:t>
            </a:r>
          </a:p>
          <a:p>
            <a:pPr eaLnBrk="1" hangingPunct="1"/>
            <a:r>
              <a:rPr lang="el-GR" altLang="en-US" sz="2000" baseline="0" dirty="0">
                <a:latin typeface="+mn-lt"/>
              </a:rPr>
              <a:t>Βιοτίτης		</a:t>
            </a:r>
            <a:r>
              <a:rPr lang="el-GR" altLang="en-US" sz="2000" baseline="0" dirty="0" smtClean="0">
                <a:latin typeface="+mn-lt"/>
              </a:rPr>
              <a:t>Αλκαλιούχο </a:t>
            </a:r>
            <a:r>
              <a:rPr lang="el-GR" altLang="en-US" sz="2000" baseline="0" dirty="0">
                <a:latin typeface="+mn-lt"/>
              </a:rPr>
              <a:t>πλαγιόκλαστο</a:t>
            </a:r>
          </a:p>
          <a:p>
            <a:pPr eaLnBrk="1" hangingPunct="1"/>
            <a:r>
              <a:rPr lang="el-GR" altLang="en-US" sz="2000" baseline="0" dirty="0">
                <a:latin typeface="+mn-lt"/>
              </a:rPr>
              <a:t>	Καλιούχος άστριος</a:t>
            </a:r>
          </a:p>
          <a:p>
            <a:pPr eaLnBrk="1" hangingPunct="1"/>
            <a:r>
              <a:rPr lang="el-GR" altLang="en-US" sz="2000" baseline="0" dirty="0">
                <a:latin typeface="+mn-lt"/>
              </a:rPr>
              <a:t>	Μοσχοβίτης</a:t>
            </a:r>
          </a:p>
          <a:p>
            <a:pPr eaLnBrk="1" hangingPunct="1"/>
            <a:r>
              <a:rPr lang="el-GR" altLang="en-US" sz="2000" baseline="0" dirty="0">
                <a:latin typeface="+mn-lt"/>
              </a:rPr>
              <a:t>	Χαλαζίας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494742" y="2890689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499350" y="3637032"/>
            <a:ext cx="11874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400" baseline="0" dirty="0">
                <a:latin typeface="+mn-lt"/>
              </a:rPr>
              <a:t>Αυξανόμενη σταθερότητα στο επιφανειακό περιβάλλον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6826" y="3637032"/>
            <a:ext cx="12969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n-US" sz="1400" baseline="0" dirty="0">
                <a:latin typeface="+mn-lt"/>
              </a:rPr>
              <a:t>Αυξανόμενη </a:t>
            </a:r>
            <a:r>
              <a:rPr lang="en-US" altLang="en-US" sz="1400" baseline="0" dirty="0">
                <a:latin typeface="+mn-lt"/>
              </a:rPr>
              <a:t>P, T </a:t>
            </a:r>
            <a:r>
              <a:rPr lang="el-GR" altLang="en-US" sz="1400" baseline="0" dirty="0">
                <a:latin typeface="+mn-lt"/>
              </a:rPr>
              <a:t>σχηματισμού στο πρωτογενές περιβάλλον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691680" y="2926407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>
                <a:solidFill>
                  <a:srgbClr val="5075BC"/>
                </a:solidFill>
              </a:rPr>
              <a:t>ΑΝΘΕΚΤΙΚΟΤΗΤΑ ΟΡΥΚΤΩΝ ΣΤΗΝ ΑΠΟΣΑΘΡΩΣΗ </a:t>
            </a:r>
            <a:r>
              <a:rPr lang="en-US" altLang="en-US" sz="4000" dirty="0">
                <a:solidFill>
                  <a:srgbClr val="5075BC"/>
                </a:solidFill>
              </a:rPr>
              <a:t>(</a:t>
            </a:r>
            <a:r>
              <a:rPr lang="en-US" altLang="en-US" sz="4000" dirty="0" err="1">
                <a:solidFill>
                  <a:srgbClr val="5075BC"/>
                </a:solidFill>
              </a:rPr>
              <a:t>Goldich</a:t>
            </a:r>
            <a:r>
              <a:rPr lang="en-US" altLang="en-US" sz="4000" dirty="0">
                <a:solidFill>
                  <a:srgbClr val="5075BC"/>
                </a:solidFill>
              </a:rPr>
              <a:t>, 1938)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47864" y="1480437"/>
            <a:ext cx="345598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Αλίτης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Γύψος/ ανυδρίτης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Σιδηροπυρίτης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Ασβεστίτης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Δολομίτης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Ηφαιστειακό γυαλί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Σειρά πυριτικών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Μοντμοριλλονίτης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Καολινίτης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Αιματίτης/ γκαιτίτης/ γιψίτης</a:t>
            </a:r>
            <a:endParaRPr lang="el-GR" altLang="en-US" sz="2000" baseline="0" dirty="0">
              <a:latin typeface="+mn-lt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059386" y="1706141"/>
            <a:ext cx="0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87626" y="2603822"/>
            <a:ext cx="1727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n-US" baseline="0" dirty="0">
                <a:latin typeface="+mn-lt"/>
              </a:rPr>
              <a:t>Αυξανόμενη σταθερότητα στο επιφανειακό περιβάλλον</a:t>
            </a:r>
            <a:r>
              <a:rPr lang="en-US" altLang="en-US" baseline="0" dirty="0">
                <a:latin typeface="+mn-lt"/>
              </a:rPr>
              <a:t> (</a:t>
            </a:r>
            <a:r>
              <a:rPr lang="el-GR" altLang="en-US" baseline="0" dirty="0">
                <a:latin typeface="+mn-lt"/>
              </a:rPr>
              <a:t>ανθεκτικότητα στην αποσάθρωση)</a:t>
            </a:r>
          </a:p>
        </p:txBody>
      </p:sp>
    </p:spTree>
    <p:extLst>
      <p:ext uri="{BB962C8B-B14F-4D97-AF65-F5344CB8AC3E}">
        <p14:creationId xmlns:p14="http://schemas.microsoft.com/office/powerpoint/2010/main" val="377641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ΚΥΡΙΑΡΧΟΙ ΠΑΡΑΓΟΝΤΕΣ ΧΗΜΙΚΗΣ ΑΠΟΣΑΘΡΩΣΗΣ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400" b="1" dirty="0"/>
              <a:t>Νερό </a:t>
            </a:r>
            <a:r>
              <a:rPr lang="en-US" altLang="en-US" sz="2400" b="1" dirty="0"/>
              <a:t>(</a:t>
            </a:r>
            <a:r>
              <a:rPr lang="en-US" altLang="en-US" sz="2400" b="1" dirty="0" smtClean="0"/>
              <a:t>H</a:t>
            </a:r>
            <a:r>
              <a:rPr lang="en-US" altLang="en-US" sz="2400" b="1" baseline="-25000" dirty="0" smtClean="0"/>
              <a:t>2</a:t>
            </a:r>
            <a:r>
              <a:rPr lang="en-US" altLang="en-US" sz="2400" b="1" dirty="0" smtClean="0"/>
              <a:t>O</a:t>
            </a:r>
            <a:r>
              <a:rPr lang="en-US" altLang="en-US" sz="2400" b="1" dirty="0"/>
              <a:t>)</a:t>
            </a:r>
            <a:r>
              <a:rPr lang="en-US" altLang="en-US" sz="2400" dirty="0"/>
              <a:t> </a:t>
            </a:r>
            <a:r>
              <a:rPr lang="el-GR" altLang="en-US" sz="2400" dirty="0"/>
              <a:t>με δράση ασθενούς οξέος ή βάσεως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n-US" sz="2400" b="1" dirty="0" smtClean="0"/>
              <a:t>Διοξείδιο </a:t>
            </a:r>
            <a:r>
              <a:rPr lang="el-GR" altLang="en-US" sz="2400" b="1" dirty="0"/>
              <a:t>του άνθρακα (</a:t>
            </a:r>
            <a:r>
              <a:rPr lang="en-US" altLang="en-US" sz="2400" b="1" dirty="0"/>
              <a:t>CO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)</a:t>
            </a:r>
            <a:r>
              <a:rPr lang="el-GR" altLang="en-US" sz="2400" b="1" dirty="0"/>
              <a:t>: </a:t>
            </a:r>
            <a:r>
              <a:rPr lang="el-GR" altLang="en-US" sz="2400" dirty="0"/>
              <a:t>Αντιδρά με το νερό και σχηματίζει ανθρακικό οξύ</a:t>
            </a:r>
            <a:r>
              <a:rPr lang="en-US" altLang="en-US" sz="2400" dirty="0"/>
              <a:t>	</a:t>
            </a:r>
            <a:r>
              <a:rPr lang="en-US" altLang="en-US" sz="2400" b="1" dirty="0"/>
              <a:t>CO</a:t>
            </a:r>
            <a:r>
              <a:rPr lang="en-US" altLang="en-US" sz="2400" b="1" baseline="-25000" dirty="0"/>
              <a:t>2</a:t>
            </a:r>
            <a:r>
              <a:rPr lang="el-GR" altLang="en-US" sz="2400" b="1" dirty="0"/>
              <a:t> + </a:t>
            </a:r>
            <a:r>
              <a:rPr lang="en-US" altLang="en-US" sz="2400" b="1" dirty="0"/>
              <a:t>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O</a:t>
            </a:r>
            <a:r>
              <a:rPr lang="el-GR" altLang="en-US" sz="2400" b="1" dirty="0"/>
              <a:t> </a:t>
            </a:r>
            <a:r>
              <a:rPr lang="el-GR" altLang="en-US" sz="2400" b="1" dirty="0"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ym typeface="Wingdings" panose="05000000000000000000" pitchFamily="2" charset="2"/>
              </a:rPr>
              <a:t>H</a:t>
            </a:r>
            <a:r>
              <a:rPr lang="en-US" altLang="en-US" sz="2400" b="1" baseline="-25000" dirty="0">
                <a:sym typeface="Wingdings" panose="05000000000000000000" pitchFamily="2" charset="2"/>
              </a:rPr>
              <a:t>2</a:t>
            </a:r>
            <a:r>
              <a:rPr lang="en-US" altLang="en-US" sz="2400" b="1" dirty="0">
                <a:sym typeface="Wingdings" panose="05000000000000000000" pitchFamily="2" charset="2"/>
              </a:rPr>
              <a:t>CO</a:t>
            </a:r>
            <a:r>
              <a:rPr lang="en-US" altLang="en-US" sz="2400" b="1" baseline="-25000" dirty="0">
                <a:sym typeface="Wingdings" panose="05000000000000000000" pitchFamily="2" charset="2"/>
              </a:rPr>
              <a:t>3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/>
              <a:t>		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CO</a:t>
            </a:r>
            <a:r>
              <a:rPr lang="en-US" altLang="en-US" sz="2400" b="1" baseline="-25000" dirty="0"/>
              <a:t>3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ym typeface="Wingdings" panose="05000000000000000000" pitchFamily="2" charset="2"/>
              </a:rPr>
              <a:t> H</a:t>
            </a:r>
            <a:r>
              <a:rPr lang="en-US" altLang="en-US" sz="2400" b="1" baseline="30000" dirty="0">
                <a:sym typeface="Wingdings" panose="05000000000000000000" pitchFamily="2" charset="2"/>
              </a:rPr>
              <a:t>+</a:t>
            </a:r>
            <a:r>
              <a:rPr lang="en-US" altLang="en-US" sz="2400" b="1" dirty="0">
                <a:sym typeface="Wingdings" panose="05000000000000000000" pitchFamily="2" charset="2"/>
              </a:rPr>
              <a:t> + HCO</a:t>
            </a:r>
            <a:r>
              <a:rPr lang="en-US" altLang="en-US" sz="2400" b="1" baseline="-25000" dirty="0">
                <a:sym typeface="Wingdings" panose="05000000000000000000" pitchFamily="2" charset="2"/>
              </a:rPr>
              <a:t>3</a:t>
            </a:r>
            <a:r>
              <a:rPr lang="en-US" altLang="en-US" sz="2400" b="1" baseline="30000" dirty="0">
                <a:sym typeface="Wingdings" panose="05000000000000000000" pitchFamily="2" charset="2"/>
              </a:rPr>
              <a:t>-</a:t>
            </a:r>
            <a:endParaRPr lang="el-GR" altLang="en-US" sz="2400" b="1" baseline="30000" dirty="0"/>
          </a:p>
          <a:p>
            <a:r>
              <a:rPr lang="el-GR" altLang="en-US" sz="2400" b="1" dirty="0"/>
              <a:t>Οργανικά οξέα (π.χ. </a:t>
            </a:r>
            <a:r>
              <a:rPr lang="en-US" altLang="en-US" sz="2400" b="1" dirty="0"/>
              <a:t>HCOOH)</a:t>
            </a:r>
            <a:r>
              <a:rPr lang="el-GR" altLang="en-US" sz="2400" b="1" dirty="0"/>
              <a:t>:</a:t>
            </a:r>
            <a:r>
              <a:rPr lang="el-GR" altLang="en-US" sz="2400" dirty="0"/>
              <a:t> συμπλοκοποιούν πολλά από τα στοιχεία που απελευθερώνονται </a:t>
            </a:r>
          </a:p>
          <a:p>
            <a:r>
              <a:rPr lang="el-GR" altLang="en-US" sz="2400" b="1" dirty="0"/>
              <a:t>Οξυγόνο (Ο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)</a:t>
            </a:r>
            <a:r>
              <a:rPr lang="en-US" altLang="en-US" sz="2400" dirty="0"/>
              <a:t> </a:t>
            </a:r>
            <a:r>
              <a:rPr lang="el-GR" altLang="en-US" sz="2400" dirty="0"/>
              <a:t>με οξειδωτική δράση σε </a:t>
            </a:r>
            <a:r>
              <a:rPr lang="en-US" altLang="en-US" sz="2400" dirty="0"/>
              <a:t>Fe</a:t>
            </a:r>
            <a:r>
              <a:rPr lang="en-US" altLang="en-US" sz="2400" baseline="30000" dirty="0"/>
              <a:t>2+</a:t>
            </a:r>
            <a:r>
              <a:rPr lang="en-US" altLang="en-US" sz="2400" dirty="0"/>
              <a:t> </a:t>
            </a:r>
            <a:r>
              <a:rPr lang="el-GR" altLang="en-US" sz="2400" dirty="0"/>
              <a:t>και </a:t>
            </a:r>
            <a:r>
              <a:rPr lang="en-US" altLang="en-US" sz="2400" dirty="0"/>
              <a:t>S</a:t>
            </a:r>
            <a:r>
              <a:rPr lang="el-GR" altLang="en-US" sz="2400" baseline="30000" dirty="0"/>
              <a:t>2-</a:t>
            </a:r>
            <a:endParaRPr lang="el-GR" alt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793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ΙΔΙΟΤΗΤΕΣ ΤΟΥ ΝΕΡΟΥ</a:t>
            </a:r>
            <a:endParaRPr lang="el-GR" dirty="0"/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4139679" y="1469359"/>
            <a:ext cx="4681538" cy="4775200"/>
            <a:chOff x="2562" y="1026"/>
            <a:chExt cx="2949" cy="3008"/>
          </a:xfrm>
        </p:grpSpPr>
        <p:pic>
          <p:nvPicPr>
            <p:cNvPr id="18" name="Picture 4" descr="hydro_bon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9" r="7469" b="18323"/>
            <a:stretch>
              <a:fillRect/>
            </a:stretch>
          </p:blipFill>
          <p:spPr bwMode="auto">
            <a:xfrm>
              <a:off x="2562" y="1026"/>
              <a:ext cx="2949" cy="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560" y="1434"/>
              <a:ext cx="998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baseline="0" dirty="0">
                  <a:solidFill>
                    <a:schemeClr val="bg2"/>
                  </a:solidFill>
                  <a:latin typeface="+mn-lt"/>
                </a:rPr>
                <a:t>Δεσμοί υδρογόνου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560" y="3067"/>
              <a:ext cx="998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baseline="0" dirty="0">
                  <a:solidFill>
                    <a:schemeClr val="bg2"/>
                  </a:solidFill>
                  <a:latin typeface="+mn-lt"/>
                </a:rPr>
                <a:t>Ομοιοπολικοί δεσμοί</a:t>
              </a: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899592" y="1396334"/>
            <a:ext cx="2344737" cy="2520950"/>
            <a:chOff x="204" y="1162"/>
            <a:chExt cx="2123" cy="1990"/>
          </a:xfrm>
        </p:grpSpPr>
        <p:pic>
          <p:nvPicPr>
            <p:cNvPr id="22" name="Picture 8" descr="H2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62"/>
              <a:ext cx="2087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67" y="2568"/>
              <a:ext cx="363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2400" i="1" baseline="0">
                  <a:solidFill>
                    <a:schemeClr val="bg2"/>
                  </a:solidFill>
                  <a:latin typeface="+mn-lt"/>
                </a:rPr>
                <a:t>δ</a:t>
              </a:r>
              <a:r>
                <a:rPr lang="el-GR" altLang="en-US" sz="2400" i="1" baseline="30000">
                  <a:solidFill>
                    <a:schemeClr val="bg2"/>
                  </a:solidFill>
                  <a:latin typeface="+mn-lt"/>
                </a:rPr>
                <a:t>-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508" y="1219"/>
              <a:ext cx="363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2400" i="1" baseline="0">
                  <a:solidFill>
                    <a:schemeClr val="bg2"/>
                  </a:solidFill>
                  <a:latin typeface="+mn-lt"/>
                </a:rPr>
                <a:t>δ</a:t>
              </a:r>
              <a:r>
                <a:rPr lang="el-GR" altLang="en-US" sz="2400" i="1" baseline="30000">
                  <a:solidFill>
                    <a:schemeClr val="bg2"/>
                  </a:solidFill>
                  <a:latin typeface="+mn-lt"/>
                </a:rPr>
                <a:t>+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1964" y="1901"/>
              <a:ext cx="363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2400" i="1" baseline="0">
                  <a:solidFill>
                    <a:schemeClr val="bg2"/>
                  </a:solidFill>
                  <a:latin typeface="+mn-lt"/>
                </a:rPr>
                <a:t>δ</a:t>
              </a:r>
              <a:r>
                <a:rPr lang="el-GR" altLang="en-US" sz="2400" i="1" baseline="30000">
                  <a:solidFill>
                    <a:schemeClr val="bg2"/>
                  </a:solidFill>
                  <a:latin typeface="+mn-lt"/>
                </a:rPr>
                <a:t>+</a:t>
              </a:r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73822" y="4377260"/>
            <a:ext cx="3419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Διαφορά ηλεκτραρνητικότητας </a:t>
            </a:r>
            <a:r>
              <a:rPr lang="en-US" altLang="en-US" sz="2000" baseline="0" dirty="0">
                <a:latin typeface="+mn-lt"/>
              </a:rPr>
              <a:t>H &amp; O </a:t>
            </a:r>
            <a:r>
              <a:rPr lang="en-US" altLang="en-US" sz="2000" baseline="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altLang="en-US" sz="2000" baseline="0" dirty="0">
                <a:latin typeface="+mn-lt"/>
              </a:rPr>
              <a:t>Διπολικά μόρια</a:t>
            </a:r>
            <a:r>
              <a:rPr lang="en-US" altLang="en-US" sz="2000" baseline="0" dirty="0">
                <a:latin typeface="+mn-lt"/>
              </a:rPr>
              <a:t> </a:t>
            </a:r>
            <a:r>
              <a:rPr lang="en-US" altLang="en-US" sz="2000" baseline="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altLang="en-US" sz="2000" baseline="0" dirty="0">
                <a:latin typeface="+mn-lt"/>
                <a:sym typeface="Wingdings" panose="05000000000000000000" pitchFamily="2" charset="2"/>
              </a:rPr>
              <a:t>Δεσμοί υδρογόνου </a:t>
            </a:r>
            <a:r>
              <a:rPr lang="en-US" altLang="en-US" sz="2000" baseline="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altLang="en-US" sz="2000" baseline="0" dirty="0">
                <a:latin typeface="+mn-lt"/>
                <a:sym typeface="Wingdings" panose="05000000000000000000" pitchFamily="2" charset="2"/>
              </a:rPr>
              <a:t>Διαλυτική ικανότητα νερού</a:t>
            </a:r>
            <a:endParaRPr lang="el-GR" altLang="en-US" sz="2000" baseline="0" dirty="0">
              <a:latin typeface="+mn-lt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 rot="2453981">
            <a:off x="4500042" y="3129884"/>
            <a:ext cx="1608137" cy="2593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4715942" y="3414046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355579" y="3053684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aseline="0">
                <a:latin typeface="+mn-lt"/>
              </a:rPr>
              <a:t>H</a:t>
            </a:r>
            <a:r>
              <a:rPr lang="en-US" altLang="en-US">
                <a:latin typeface="+mn-lt"/>
              </a:rPr>
              <a:t>3</a:t>
            </a:r>
            <a:r>
              <a:rPr lang="en-US" altLang="en-US" baseline="0">
                <a:latin typeface="+mn-lt"/>
              </a:rPr>
              <a:t>O</a:t>
            </a:r>
            <a:r>
              <a:rPr lang="en-US" altLang="en-US" baseline="30000">
                <a:latin typeface="+mn-lt"/>
              </a:rPr>
              <a:t>+</a:t>
            </a:r>
            <a:endParaRPr lang="el-GR" altLang="en-US" baseline="30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1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ΚΥΡΙΟΙ ΤΥΠΟΙ ΑΝΤΙΔΡΑΣΕΩΝ ΧΗΜΙΚΗΣ ΑΠΟΣΑΘΡΩΣΗΣ (1)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Οξείδωση (απώλεια ηλεκτρονίων):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Με δράση του ελεύθερου οξυγόνου σε ορυκτά που περιέχουν στοιχεία αναγωγικού σθένους, κυρίως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Fe, S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Αργές αντιδράσεις στο επιφανειακό περιβάλλον.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Διαλυτική δράση νερού.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Μεταβολισμός ζώντων οργανισμών 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οξείδωση οργανικού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 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με παραγωγή </a:t>
            </a: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</a:t>
            </a:r>
            <a:r>
              <a:rPr lang="en-US" altLang="en-US" sz="2000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el-GR" altLang="en-US" sz="2000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Παραδείγματα:	</a:t>
            </a:r>
            <a:r>
              <a:rPr lang="el-GR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el-GR" alt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FeS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+ 15O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+ 8H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O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2Fe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+ 8H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endParaRPr lang="el-GR" altLang="en-US" sz="2000" b="1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		</a:t>
            </a:r>
            <a:r>
              <a:rPr lang="el-GR" alt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	σιδηροπυρίτης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		αιματίτης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		</a:t>
            </a:r>
            <a:r>
              <a:rPr lang="el-GR" alt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en-US" alt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Fe</a:t>
            </a:r>
            <a:r>
              <a:rPr lang="en-US" altLang="en-US" sz="2000" b="1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SiO</a:t>
            </a:r>
            <a:r>
              <a:rPr lang="en-US" altLang="en-US" sz="2000" b="1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lang="en-US" alt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+ 1/2O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+ 5H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O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2Fe(OH)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l-GR" altLang="en-US" sz="2000" b="1" dirty="0" smtClean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φαϋαλίτης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l-GR" altLang="en-US" sz="2000" b="1" dirty="0" smtClean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γκαιτίτης</a:t>
            </a:r>
            <a:endParaRPr lang="en-GB" altLang="en-US" sz="2000" b="1" dirty="0">
              <a:solidFill>
                <a:prstClr val="black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15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ΚΥΡΙΟΙ ΤΥΠΟΙ ΑΝΤΙΔΡΑΣΕΩΝ ΧΗΜΙΚΗΣ ΑΠΟΣΑΘΡΩΣΗΣ </a:t>
            </a:r>
            <a:r>
              <a:rPr lang="el-GR" altLang="en-US" dirty="0" smtClean="0"/>
              <a:t>(2)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  <a:defRPr/>
            </a:pPr>
            <a:r>
              <a:rPr lang="el-GR" sz="2000" b="1" dirty="0">
                <a:solidFill>
                  <a:prstClr val="black"/>
                </a:solidFill>
                <a:cs typeface="Arial" charset="0"/>
              </a:rPr>
              <a:t>Απλή διάλυση:</a:t>
            </a:r>
            <a:r>
              <a:rPr lang="el-GR" sz="2000" dirty="0">
                <a:solidFill>
                  <a:prstClr val="black"/>
                </a:solidFill>
                <a:cs typeface="Arial" charset="0"/>
              </a:rPr>
              <a:t> Τέλεια διάλυση υδατοδιαλυτών ορυκτών π.χ. αλίτης, γύψος, ανυδρίτης κατά την οποία τα ιόντα των στοιχείων που απαρτίζουν τα ορυκτά ελευθερώνονται στο διάλυμα </a:t>
            </a:r>
          </a:p>
          <a:p>
            <a:pPr marL="457200" lvl="0" indent="-4572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sz="20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el-GR" sz="2000" dirty="0">
                <a:solidFill>
                  <a:prstClr val="black"/>
                </a:solidFill>
                <a:cs typeface="Arial" charset="0"/>
              </a:rPr>
              <a:t>π.χ.</a:t>
            </a:r>
            <a:r>
              <a:rPr lang="el-GR" sz="20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cs typeface="Arial" charset="0"/>
              </a:rPr>
              <a:t>NaCl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 Na</a:t>
            </a:r>
            <a:r>
              <a:rPr lang="en-US" sz="2000" b="1" baseline="30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+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+ Cl</a:t>
            </a:r>
            <a:r>
              <a:rPr lang="en-US" sz="2000" b="1" baseline="30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-</a:t>
            </a:r>
            <a:endParaRPr lang="el-GR" sz="2000" b="1" baseline="30000" dirty="0">
              <a:solidFill>
                <a:prstClr val="black"/>
              </a:solidFill>
              <a:cs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sz="2000" b="1" dirty="0">
                <a:solidFill>
                  <a:prstClr val="black"/>
                </a:solidFill>
                <a:cs typeface="Arial" charset="0"/>
              </a:rPr>
              <a:t>3. Υδρόλυση:</a:t>
            </a:r>
            <a:r>
              <a:rPr lang="el-GR" sz="20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dirty="0">
                <a:solidFill>
                  <a:prstClr val="black"/>
                </a:solidFill>
                <a:cs typeface="Arial" charset="0"/>
              </a:rPr>
              <a:t>Παρόμοια με διάλυση αλλά με πρόσθετη αντίδραση του νερού με τα ελευθερωμένα ιόντα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dirty="0">
                <a:solidFill>
                  <a:prstClr val="black"/>
                </a:solidFill>
                <a:cs typeface="Arial" charset="0"/>
              </a:rPr>
              <a:t>Συνήθως παραγωγή ασθενούς οξέος και μετρίως ισχυρών αλκαλίων (αύξηση 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pH)</a:t>
            </a:r>
            <a:endParaRPr lang="el-GR" sz="2000" dirty="0">
              <a:solidFill>
                <a:prstClr val="black"/>
              </a:solidFill>
              <a:cs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sz="2000" dirty="0">
                <a:solidFill>
                  <a:prstClr val="black"/>
                </a:solidFill>
                <a:cs typeface="Arial" charset="0"/>
              </a:rPr>
              <a:t>	π.χ. 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CaCO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</a:rPr>
              <a:t>3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Ca</a:t>
            </a:r>
            <a:r>
              <a:rPr lang="en-US" sz="2000" b="1" baseline="30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2+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+ CO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3</a:t>
            </a:r>
            <a:r>
              <a:rPr lang="en-US" sz="2000" b="1" baseline="30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2-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		Ca</a:t>
            </a:r>
            <a:r>
              <a:rPr lang="en-US" sz="2000" b="1" baseline="30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2+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+ CO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3</a:t>
            </a:r>
            <a:r>
              <a:rPr lang="en-US" sz="2000" b="1" baseline="30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2-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 + 2H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O 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 Ca(OH)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2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+ H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2</a:t>
            </a:r>
            <a:r>
              <a:rPr lang="en-US" sz="2000" b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CO</a:t>
            </a:r>
            <a:r>
              <a:rPr lang="en-US" sz="2000" b="1" baseline="-25000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3</a:t>
            </a:r>
            <a:endParaRPr lang="el-GR" sz="2000" b="1" baseline="-25000" dirty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sz="2000" b="1" baseline="-25000" dirty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l-GR" altLang="en-US" sz="1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ΚΥΡΙΟΙ ΤΥΠΟΙ ΑΝΤΙΔΡΑΣΕΩΝ ΧΗΜΙΚΗΣ ΑΠΟΣΑΘΡΩΣΗΣ </a:t>
            </a:r>
            <a:r>
              <a:rPr lang="el-GR" altLang="en-US" dirty="0" smtClean="0"/>
              <a:t>(3)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4. 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Όξινη υδρόλυση: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Παρόμοια με απλή υδρόλυση αλλά με παρουσία οξέων 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στο επιφανειακό περιβάλλον κυρίως οργανικών από την αποσύνθεση της οργανικής ύλης</a:t>
            </a:r>
          </a:p>
          <a:p>
            <a:pPr marL="457200" lvl="1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Ισχυρότερα οξέα σε περιβάλλον υδροθερμικών διαλυμάτων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Για απλοποίηση των αντιδράσεων πηγή οξύτητας θεωρείται το ανθρακικό οξύ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Φυσική διεργασία εξουδετέρωσης του νερού αποσάθρωσης που συνήθως είναι όξινο λόγω ανθρωπογενών επιδράσεων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l-GR" alt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Τύποι όξινης υδρόλυσης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1) 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Σύμπτωτη υδρόλυση (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congruent)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χωρίς στερεό υπόλειμμα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Mg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SiO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4  (</a:t>
            </a:r>
            <a:r>
              <a:rPr lang="el-GR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φορστερίτης)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+ 4H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CO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3 (</a:t>
            </a:r>
            <a:r>
              <a:rPr lang="en-US" altLang="en-US" sz="2000" b="1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aq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2Mg</a:t>
            </a:r>
            <a:r>
              <a:rPr lang="en-US" altLang="en-US" sz="2000" b="1" baseline="30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+2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+ 4HCO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000" b="1" baseline="30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000" b="1" baseline="-25000" dirty="0" err="1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l-GR" altLang="en-US" sz="2000" b="1" baseline="-25000" dirty="0">
              <a:solidFill>
                <a:prstClr val="black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l-GR" alt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2) 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Ασύμπτωτη υδρόλυση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(incongruent)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l-GR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με στερεό υπόλειμμα – νέο αργιλοπυριτικό ορυκτό (συνήθης υδρόλυση πυριτικών ορυκτών)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endParaRPr lang="el-GR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2Ν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aAlSi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8 (</a:t>
            </a:r>
            <a:r>
              <a:rPr lang="el-GR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αλβίτης)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+ 2H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CO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3 (</a:t>
            </a:r>
            <a:r>
              <a:rPr lang="en-US" altLang="en-US" sz="2000" b="1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aq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 + 9H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</a:rPr>
              <a:t>O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			Al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(OH)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4(</a:t>
            </a:r>
            <a:r>
              <a:rPr lang="el-GR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καολινίτης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l-GR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+ 2Na</a:t>
            </a:r>
            <a:r>
              <a:rPr lang="en-US" altLang="en-US" sz="2000" b="1" baseline="30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+ 2HCO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000" b="1" baseline="30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+ 4H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000" b="1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SiO</a:t>
            </a:r>
            <a:r>
              <a:rPr lang="en-US" altLang="en-US" sz="2000" b="1" baseline="-250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4(</a:t>
            </a:r>
            <a:r>
              <a:rPr lang="en-US" altLang="en-US" sz="2000" b="1" baseline="-25000" dirty="0" err="1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altLang="en-US" sz="2000" b="1" baseline="-25000" dirty="0" smtClean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l-GR" altLang="en-US" sz="2000" b="1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>
                <a:solidFill>
                  <a:schemeClr val="tx2"/>
                </a:solidFill>
              </a:rPr>
              <a:t>ΑΣΥΜΠΤΩΤΗ ΟΞΙΝΗ ΥΔΡΟΛΥΣΗ ΠΥΡΙΤΙΚΩΝ ΟΡΥΚΤΩΝ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1916113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baseline="0" dirty="0">
                <a:latin typeface="+mn-lt"/>
              </a:rPr>
              <a:t>Ο κύριος μηχανισμός χημικής αποσάθρωσης των πρωτογενών πυριτικών ορυκτών είναι η </a:t>
            </a:r>
            <a:r>
              <a:rPr lang="el-GR" altLang="en-US" sz="2000" b="1" i="1" baseline="0" dirty="0">
                <a:latin typeface="+mn-lt"/>
              </a:rPr>
              <a:t>ασύμπτωτη όξινη υδρόλυση</a:t>
            </a:r>
            <a:r>
              <a:rPr lang="el-GR" altLang="en-US" sz="2000" baseline="0" dirty="0">
                <a:latin typeface="+mn-lt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3141663"/>
            <a:ext cx="86407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2000" baseline="0" dirty="0">
                <a:latin typeface="+mn-lt"/>
              </a:rPr>
              <a:t>Προϊόντα τέτοιων αντιδράσεων είναι τα δευτερογενή αργιλικά ορυκτά (στερεό υπόλειμμα) και διαλυμένα ιόντα.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2305050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baseline="0" dirty="0">
                <a:latin typeface="+mn-lt"/>
              </a:rPr>
              <a:t>ΠΡΩΤΟΓΕΝΕΣ ΠΥΡΙΤΙΚΟ ΟΡΥΚΤΟ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51275" y="4365625"/>
            <a:ext cx="1728788" cy="8318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baseline="0" dirty="0">
                <a:latin typeface="+mn-lt"/>
              </a:rPr>
              <a:t>ΑΡΓΙΛΙΚΟ ΟΡΥΚΤΟ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27313" y="45085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400" baseline="0">
                <a:latin typeface="+mn-lt"/>
              </a:rPr>
              <a:t>+ Η</a:t>
            </a:r>
            <a:r>
              <a:rPr lang="el-GR" altLang="en-US" sz="2400" baseline="30000">
                <a:latin typeface="+mn-lt"/>
              </a:rPr>
              <a:t>+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76600" y="45085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latin typeface="+mn-lt"/>
                <a:sym typeface="Wingdings" panose="05000000000000000000" pitchFamily="2" charset="2"/>
              </a:rPr>
              <a:t></a:t>
            </a:r>
            <a:endParaRPr lang="el-GR" altLang="en-US" sz="2400" baseline="0"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95963" y="4508500"/>
            <a:ext cx="302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400" baseline="0" dirty="0">
                <a:latin typeface="+mn-lt"/>
              </a:rPr>
              <a:t>+ Η</a:t>
            </a:r>
            <a:r>
              <a:rPr lang="en-US" altLang="en-US" sz="2400" dirty="0">
                <a:latin typeface="+mn-lt"/>
              </a:rPr>
              <a:t>4</a:t>
            </a:r>
            <a:r>
              <a:rPr lang="en-US" altLang="en-US" sz="2400" baseline="0" dirty="0">
                <a:latin typeface="+mn-lt"/>
              </a:rPr>
              <a:t>SiO</a:t>
            </a:r>
            <a:r>
              <a:rPr lang="en-US" altLang="en-US" sz="2400" dirty="0">
                <a:latin typeface="+mn-lt"/>
              </a:rPr>
              <a:t>4</a:t>
            </a:r>
            <a:r>
              <a:rPr lang="en-US" altLang="en-US" sz="2400" baseline="0" dirty="0">
                <a:latin typeface="+mn-lt"/>
              </a:rPr>
              <a:t> + </a:t>
            </a:r>
            <a:r>
              <a:rPr lang="el-GR" altLang="en-US" sz="2400" baseline="0" dirty="0">
                <a:latin typeface="+mn-lt"/>
              </a:rPr>
              <a:t>κατιόντα</a:t>
            </a:r>
            <a:endParaRPr lang="el-GR" altLang="en-US" sz="2400" baseline="30000" dirty="0">
              <a:latin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16688" y="573405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aseline="0" dirty="0">
                <a:latin typeface="+mn-lt"/>
              </a:rPr>
              <a:t>Πυριτικό οξύ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6804025" y="5013325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dirty="0">
                <a:solidFill>
                  <a:srgbClr val="5075BC"/>
                </a:solidFill>
              </a:rPr>
              <a:t>ΣΥΝΗΘΗ ΠΡΩΤΟΓΕΝΗ ΟΡΥΚΤΑ ΚΑΙ </a:t>
            </a:r>
            <a:r>
              <a:rPr lang="el-GR" sz="3200" dirty="0" smtClean="0">
                <a:solidFill>
                  <a:srgbClr val="5075BC"/>
                </a:solidFill>
              </a:rPr>
              <a:t>ΤΥΠΟΙ ΑΝΤΙΔΡΑΣΕΩΝ ΧΗΜΙΚΗΣ </a:t>
            </a:r>
            <a:r>
              <a:rPr lang="el-GR" sz="3200" dirty="0">
                <a:solidFill>
                  <a:srgbClr val="5075BC"/>
                </a:solidFill>
              </a:rPr>
              <a:t>ΑΠΟΣΑΘΡΩΣΗΣ ΤΟΥΣ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85028"/>
              </p:ext>
            </p:extLst>
          </p:nvPr>
        </p:nvGraphicFramePr>
        <p:xfrm>
          <a:off x="457200" y="1430622"/>
          <a:ext cx="8352927" cy="464987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50504"/>
                <a:gridCol w="2016224"/>
                <a:gridCol w="2232248"/>
                <a:gridCol w="2653951"/>
              </a:tblGrid>
              <a:tr h="64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ΟΡΥΚΤΟ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ΣΥΣΤΑΣΗ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ΠΕΤΡΩΜΑ ΣΥΝΗΘΟΥΣ ΕΜΦΑΝΙΣΗΣ ΟΡΥΚΤΟΥ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ΑΝΤΙΔΡΑΣΗ ΧΗΜΙΚΗΣ ΑΠΟΣΑΘΡΩΣΗΣ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  <a:tr h="675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Ολιβίνης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Mg,Fe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)SiO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Οξείδωση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endParaRPr kumimoji="0" 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  <a:tr h="69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Πυρόξενοι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Mg,Fe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)SiO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Mg,Fe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)Si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Οξείδωση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endParaRPr kumimoji="0" 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  <a:tr h="694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Αμφίβολοι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Mg,Fe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(OH)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Μεταμορφωμένο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Οξείδωση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endParaRPr kumimoji="0" 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  <a:tr h="558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Πλαγιόκλαστα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NaAlSi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CaAl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Μεταμορφωμένο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  <a:tr h="558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Κ-άστριος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KAlSi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Μεταμορφωμένο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  <a:tr h="783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Βιοτίτης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Mg,Fe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(AlSi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)(OH)</a:t>
                      </a:r>
                      <a:r>
                        <a:rPr kumimoji="0" lang="en-U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Μεταμορφωμένο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Οξείδωση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endParaRPr kumimoji="0" 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2" marB="4572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</a:t>
            </a:r>
            <a:r>
              <a:rPr lang="el-GR" dirty="0" smtClean="0"/>
              <a:t>στην επιφάνεια </a:t>
            </a:r>
            <a:r>
              <a:rPr lang="el-GR" dirty="0"/>
              <a:t>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Γεωχημικές διεργασίες επιφάνειας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200" dirty="0">
                <a:solidFill>
                  <a:srgbClr val="5075BC"/>
                </a:solidFill>
              </a:rPr>
              <a:t>ΣΥΝΗΘΗ ΠΡΩΤΟΓΕΝΗ ΟΡΥΚΤΑ ΚΑΙ </a:t>
            </a:r>
            <a:r>
              <a:rPr lang="el-GR" sz="3200" dirty="0" smtClean="0">
                <a:solidFill>
                  <a:srgbClr val="5075BC"/>
                </a:solidFill>
              </a:rPr>
              <a:t>ΤΥΠΟΙ ΑΝΤΙΔΡΑΣΕΩΝ ΧΗΜΙΚΗΣ </a:t>
            </a:r>
            <a:r>
              <a:rPr lang="el-GR" sz="3200" dirty="0">
                <a:solidFill>
                  <a:srgbClr val="5075BC"/>
                </a:solidFill>
              </a:rPr>
              <a:t>ΑΠΟΣΑΘΡΩΣΗΣ ΤΟΥΣ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10767"/>
              </p:ext>
            </p:extLst>
          </p:nvPr>
        </p:nvGraphicFramePr>
        <p:xfrm>
          <a:off x="323528" y="908720"/>
          <a:ext cx="8568952" cy="526104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74442"/>
                <a:gridCol w="2399273"/>
                <a:gridCol w="2174957"/>
                <a:gridCol w="2520280"/>
              </a:tblGrid>
              <a:tr h="56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ΟΡΥΚΤΟ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ΣΥΣΤΑΣΗ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ΠΕΤΡΩΜΑ ΣΥΝΗΘΟΥΣ ΕΜΦΑΝΙΣΗΣ ΟΡΥΚΤΟΥ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ΑΝΤΙΔΡΑΣΗ ΧΗΜΙΚΗΣ ΑΠΟΣΑΘΡΩΣΗΣ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565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Μοσχοβίτης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KAl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O10(OH)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Μεταμορφωμένο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565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Ηφαιστειακό γυαλί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Ca,Mg,Na,K,Al,Fe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– 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πυρίτιο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80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Χαλαζίας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SiO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Πυριγενές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Μεταμορφωμένο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Ανθεκτικός στην αποσάθρωση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54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Ασβεστίτης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CaCO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54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Δολομίτης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CaMg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(CO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Σύμπτωτη διάλυση με οξέα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395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Σιδηροπυρίτης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FeS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Οξείδωση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Fe, 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32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Γύψος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CaSO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.2H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Απλή διάλυση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32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Ανυδρίτης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CaSO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Απλή διάλυση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553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Αλίτης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NaCl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Ιζηματογενές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Απλή διάλυση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ΔΙΕΡΓΑΣΙΑ ΧΗΜΙΚΗΣ ΑΠΟΣΑΘΡΩΣΗΣ</a:t>
            </a:r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1035475" y="1088037"/>
            <a:ext cx="6880862" cy="1441609"/>
            <a:chOff x="559451" y="1074832"/>
            <a:chExt cx="7645400" cy="1601788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176" y="1290732"/>
              <a:ext cx="138112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13" y="1362170"/>
              <a:ext cx="12192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013" y="1147857"/>
              <a:ext cx="1655763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901" y="1147857"/>
              <a:ext cx="138112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663" y="1147857"/>
              <a:ext cx="138112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401" y="1219295"/>
              <a:ext cx="138112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726" y="1147857"/>
              <a:ext cx="138112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1" y="1074832"/>
              <a:ext cx="138112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038" y="1292320"/>
              <a:ext cx="1655763" cy="13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301" y="1290732"/>
              <a:ext cx="1655762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413" y="1290732"/>
              <a:ext cx="1655763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613" y="1363757"/>
              <a:ext cx="1655763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651" y="1290732"/>
              <a:ext cx="1655762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207151" y="1617757"/>
              <a:ext cx="6840537" cy="968375"/>
            </a:xfrm>
            <a:custGeom>
              <a:avLst/>
              <a:gdLst>
                <a:gd name="T0" fmla="*/ 2147483647 w 4309"/>
                <a:gd name="T1" fmla="*/ 2147483647 h 610"/>
                <a:gd name="T2" fmla="*/ 2147483647 w 4309"/>
                <a:gd name="T3" fmla="*/ 2147483647 h 610"/>
                <a:gd name="T4" fmla="*/ 2147483647 w 4309"/>
                <a:gd name="T5" fmla="*/ 2147483647 h 610"/>
                <a:gd name="T6" fmla="*/ 2147483647 w 4309"/>
                <a:gd name="T7" fmla="*/ 2147483647 h 610"/>
                <a:gd name="T8" fmla="*/ 2147483647 w 4309"/>
                <a:gd name="T9" fmla="*/ 2147483647 h 610"/>
                <a:gd name="T10" fmla="*/ 2147483647 w 4309"/>
                <a:gd name="T11" fmla="*/ 2147483647 h 610"/>
                <a:gd name="T12" fmla="*/ 2147483647 w 4309"/>
                <a:gd name="T13" fmla="*/ 2147483647 h 610"/>
                <a:gd name="T14" fmla="*/ 2147483647 w 4309"/>
                <a:gd name="T15" fmla="*/ 2147483647 h 610"/>
                <a:gd name="T16" fmla="*/ 2147483647 w 4309"/>
                <a:gd name="T17" fmla="*/ 2147483647 h 610"/>
                <a:gd name="T18" fmla="*/ 2147483647 w 4309"/>
                <a:gd name="T19" fmla="*/ 2147483647 h 610"/>
                <a:gd name="T20" fmla="*/ 2147483647 w 4309"/>
                <a:gd name="T21" fmla="*/ 2147483647 h 610"/>
                <a:gd name="T22" fmla="*/ 2147483647 w 4309"/>
                <a:gd name="T23" fmla="*/ 2147483647 h 610"/>
                <a:gd name="T24" fmla="*/ 2147483647 w 4309"/>
                <a:gd name="T25" fmla="*/ 2147483647 h 610"/>
                <a:gd name="T26" fmla="*/ 2147483647 w 4309"/>
                <a:gd name="T27" fmla="*/ 2147483647 h 610"/>
                <a:gd name="T28" fmla="*/ 2147483647 w 4309"/>
                <a:gd name="T29" fmla="*/ 2147483647 h 610"/>
                <a:gd name="T30" fmla="*/ 2147483647 w 4309"/>
                <a:gd name="T31" fmla="*/ 2147483647 h 610"/>
                <a:gd name="T32" fmla="*/ 2147483647 w 4309"/>
                <a:gd name="T33" fmla="*/ 2147483647 h 610"/>
                <a:gd name="T34" fmla="*/ 2147483647 w 4309"/>
                <a:gd name="T35" fmla="*/ 2147483647 h 610"/>
                <a:gd name="T36" fmla="*/ 2147483647 w 4309"/>
                <a:gd name="T37" fmla="*/ 2147483647 h 610"/>
                <a:gd name="T38" fmla="*/ 2147483647 w 4309"/>
                <a:gd name="T39" fmla="*/ 2147483647 h 610"/>
                <a:gd name="T40" fmla="*/ 2147483647 w 4309"/>
                <a:gd name="T41" fmla="*/ 2147483647 h 610"/>
                <a:gd name="T42" fmla="*/ 2147483647 w 4309"/>
                <a:gd name="T43" fmla="*/ 2147483647 h 610"/>
                <a:gd name="T44" fmla="*/ 2147483647 w 4309"/>
                <a:gd name="T45" fmla="*/ 2147483647 h 610"/>
                <a:gd name="T46" fmla="*/ 2147483647 w 4309"/>
                <a:gd name="T47" fmla="*/ 2147483647 h 610"/>
                <a:gd name="T48" fmla="*/ 2147483647 w 4309"/>
                <a:gd name="T49" fmla="*/ 2147483647 h 610"/>
                <a:gd name="T50" fmla="*/ 2147483647 w 4309"/>
                <a:gd name="T51" fmla="*/ 2147483647 h 610"/>
                <a:gd name="T52" fmla="*/ 2147483647 w 4309"/>
                <a:gd name="T53" fmla="*/ 2147483647 h 610"/>
                <a:gd name="T54" fmla="*/ 2147483647 w 4309"/>
                <a:gd name="T55" fmla="*/ 2147483647 h 610"/>
                <a:gd name="T56" fmla="*/ 2147483647 w 4309"/>
                <a:gd name="T57" fmla="*/ 2147483647 h 610"/>
                <a:gd name="T58" fmla="*/ 2147483647 w 4309"/>
                <a:gd name="T59" fmla="*/ 2147483647 h 610"/>
                <a:gd name="T60" fmla="*/ 2147483647 w 4309"/>
                <a:gd name="T61" fmla="*/ 2147483647 h 610"/>
                <a:gd name="T62" fmla="*/ 2147483647 w 4309"/>
                <a:gd name="T63" fmla="*/ 2147483647 h 610"/>
                <a:gd name="T64" fmla="*/ 2147483647 w 4309"/>
                <a:gd name="T65" fmla="*/ 2147483647 h 610"/>
                <a:gd name="T66" fmla="*/ 2147483647 w 4309"/>
                <a:gd name="T67" fmla="*/ 2147483647 h 610"/>
                <a:gd name="T68" fmla="*/ 2147483647 w 4309"/>
                <a:gd name="T69" fmla="*/ 2147483647 h 610"/>
                <a:gd name="T70" fmla="*/ 2147483647 w 4309"/>
                <a:gd name="T71" fmla="*/ 2147483647 h 610"/>
                <a:gd name="T72" fmla="*/ 2147483647 w 4309"/>
                <a:gd name="T73" fmla="*/ 2147483647 h 610"/>
                <a:gd name="T74" fmla="*/ 2147483647 w 4309"/>
                <a:gd name="T75" fmla="*/ 2147483647 h 610"/>
                <a:gd name="T76" fmla="*/ 2147483647 w 4309"/>
                <a:gd name="T77" fmla="*/ 2147483647 h 610"/>
                <a:gd name="T78" fmla="*/ 2147483647 w 4309"/>
                <a:gd name="T79" fmla="*/ 2147483647 h 610"/>
                <a:gd name="T80" fmla="*/ 2147483647 w 4309"/>
                <a:gd name="T81" fmla="*/ 2147483647 h 610"/>
                <a:gd name="T82" fmla="*/ 2147483647 w 4309"/>
                <a:gd name="T83" fmla="*/ 2147483647 h 610"/>
                <a:gd name="T84" fmla="*/ 2147483647 w 4309"/>
                <a:gd name="T85" fmla="*/ 2147483647 h 610"/>
                <a:gd name="T86" fmla="*/ 2147483647 w 4309"/>
                <a:gd name="T87" fmla="*/ 2147483647 h 610"/>
                <a:gd name="T88" fmla="*/ 2147483647 w 4309"/>
                <a:gd name="T89" fmla="*/ 2147483647 h 610"/>
                <a:gd name="T90" fmla="*/ 2147483647 w 4309"/>
                <a:gd name="T91" fmla="*/ 2147483647 h 610"/>
                <a:gd name="T92" fmla="*/ 2147483647 w 4309"/>
                <a:gd name="T93" fmla="*/ 2147483647 h 610"/>
                <a:gd name="T94" fmla="*/ 2147483647 w 4309"/>
                <a:gd name="T95" fmla="*/ 2147483647 h 610"/>
                <a:gd name="T96" fmla="*/ 2147483647 w 4309"/>
                <a:gd name="T97" fmla="*/ 2147483647 h 610"/>
                <a:gd name="T98" fmla="*/ 2147483647 w 4309"/>
                <a:gd name="T99" fmla="*/ 2147483647 h 610"/>
                <a:gd name="T100" fmla="*/ 2147483647 w 4309"/>
                <a:gd name="T101" fmla="*/ 2147483647 h 610"/>
                <a:gd name="T102" fmla="*/ 2147483647 w 4309"/>
                <a:gd name="T103" fmla="*/ 2147483647 h 610"/>
                <a:gd name="T104" fmla="*/ 2147483647 w 4309"/>
                <a:gd name="T105" fmla="*/ 2147483647 h 610"/>
                <a:gd name="T106" fmla="*/ 2147483647 w 4309"/>
                <a:gd name="T107" fmla="*/ 2147483647 h 610"/>
                <a:gd name="T108" fmla="*/ 2147483647 w 4309"/>
                <a:gd name="T109" fmla="*/ 2147483647 h 610"/>
                <a:gd name="T110" fmla="*/ 0 w 4309"/>
                <a:gd name="T111" fmla="*/ 2147483647 h 610"/>
                <a:gd name="T112" fmla="*/ 2147483647 w 4309"/>
                <a:gd name="T113" fmla="*/ 2147483647 h 6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09"/>
                <a:gd name="T172" fmla="*/ 0 h 610"/>
                <a:gd name="T173" fmla="*/ 4309 w 4309"/>
                <a:gd name="T174" fmla="*/ 610 h 6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09" h="610">
                  <a:moveTo>
                    <a:pt x="25" y="475"/>
                  </a:moveTo>
                  <a:cubicBezTo>
                    <a:pt x="47" y="409"/>
                    <a:pt x="69" y="347"/>
                    <a:pt x="146" y="335"/>
                  </a:cubicBezTo>
                  <a:cubicBezTo>
                    <a:pt x="174" y="331"/>
                    <a:pt x="201" y="329"/>
                    <a:pt x="229" y="326"/>
                  </a:cubicBezTo>
                  <a:cubicBezTo>
                    <a:pt x="275" y="295"/>
                    <a:pt x="251" y="316"/>
                    <a:pt x="294" y="252"/>
                  </a:cubicBezTo>
                  <a:cubicBezTo>
                    <a:pt x="319" y="214"/>
                    <a:pt x="309" y="167"/>
                    <a:pt x="369" y="159"/>
                  </a:cubicBezTo>
                  <a:cubicBezTo>
                    <a:pt x="409" y="154"/>
                    <a:pt x="450" y="152"/>
                    <a:pt x="490" y="149"/>
                  </a:cubicBezTo>
                  <a:cubicBezTo>
                    <a:pt x="494" y="148"/>
                    <a:pt x="548" y="136"/>
                    <a:pt x="555" y="131"/>
                  </a:cubicBezTo>
                  <a:cubicBezTo>
                    <a:pt x="604" y="98"/>
                    <a:pt x="588" y="69"/>
                    <a:pt x="657" y="47"/>
                  </a:cubicBezTo>
                  <a:cubicBezTo>
                    <a:pt x="699" y="79"/>
                    <a:pt x="717" y="113"/>
                    <a:pt x="768" y="131"/>
                  </a:cubicBezTo>
                  <a:cubicBezTo>
                    <a:pt x="810" y="186"/>
                    <a:pt x="782" y="159"/>
                    <a:pt x="852" y="205"/>
                  </a:cubicBezTo>
                  <a:cubicBezTo>
                    <a:pt x="861" y="211"/>
                    <a:pt x="871" y="218"/>
                    <a:pt x="880" y="224"/>
                  </a:cubicBezTo>
                  <a:cubicBezTo>
                    <a:pt x="889" y="230"/>
                    <a:pt x="908" y="242"/>
                    <a:pt x="908" y="242"/>
                  </a:cubicBezTo>
                  <a:cubicBezTo>
                    <a:pt x="1073" y="222"/>
                    <a:pt x="925" y="251"/>
                    <a:pt x="1010" y="214"/>
                  </a:cubicBezTo>
                  <a:cubicBezTo>
                    <a:pt x="1028" y="206"/>
                    <a:pt x="1066" y="196"/>
                    <a:pt x="1066" y="196"/>
                  </a:cubicBezTo>
                  <a:cubicBezTo>
                    <a:pt x="1110" y="127"/>
                    <a:pt x="1051" y="205"/>
                    <a:pt x="1121" y="159"/>
                  </a:cubicBezTo>
                  <a:cubicBezTo>
                    <a:pt x="1130" y="153"/>
                    <a:pt x="1131" y="138"/>
                    <a:pt x="1140" y="131"/>
                  </a:cubicBezTo>
                  <a:cubicBezTo>
                    <a:pt x="1158" y="116"/>
                    <a:pt x="1185" y="115"/>
                    <a:pt x="1205" y="103"/>
                  </a:cubicBezTo>
                  <a:cubicBezTo>
                    <a:pt x="1289" y="53"/>
                    <a:pt x="1231" y="77"/>
                    <a:pt x="1288" y="56"/>
                  </a:cubicBezTo>
                  <a:cubicBezTo>
                    <a:pt x="1340" y="71"/>
                    <a:pt x="1356" y="67"/>
                    <a:pt x="1391" y="103"/>
                  </a:cubicBezTo>
                  <a:cubicBezTo>
                    <a:pt x="1399" y="111"/>
                    <a:pt x="1401" y="124"/>
                    <a:pt x="1409" y="131"/>
                  </a:cubicBezTo>
                  <a:cubicBezTo>
                    <a:pt x="1443" y="160"/>
                    <a:pt x="1472" y="166"/>
                    <a:pt x="1502" y="196"/>
                  </a:cubicBezTo>
                  <a:cubicBezTo>
                    <a:pt x="1544" y="238"/>
                    <a:pt x="1495" y="216"/>
                    <a:pt x="1549" y="233"/>
                  </a:cubicBezTo>
                  <a:cubicBezTo>
                    <a:pt x="1591" y="298"/>
                    <a:pt x="1651" y="294"/>
                    <a:pt x="1725" y="307"/>
                  </a:cubicBezTo>
                  <a:cubicBezTo>
                    <a:pt x="1781" y="416"/>
                    <a:pt x="1705" y="277"/>
                    <a:pt x="1772" y="372"/>
                  </a:cubicBezTo>
                  <a:cubicBezTo>
                    <a:pt x="1803" y="416"/>
                    <a:pt x="1818" y="462"/>
                    <a:pt x="1864" y="493"/>
                  </a:cubicBezTo>
                  <a:cubicBezTo>
                    <a:pt x="1939" y="487"/>
                    <a:pt x="1957" y="491"/>
                    <a:pt x="2013" y="475"/>
                  </a:cubicBezTo>
                  <a:cubicBezTo>
                    <a:pt x="2052" y="464"/>
                    <a:pt x="2087" y="428"/>
                    <a:pt x="2125" y="419"/>
                  </a:cubicBezTo>
                  <a:cubicBezTo>
                    <a:pt x="2155" y="412"/>
                    <a:pt x="2187" y="412"/>
                    <a:pt x="2218" y="409"/>
                  </a:cubicBezTo>
                  <a:cubicBezTo>
                    <a:pt x="2298" y="383"/>
                    <a:pt x="2297" y="367"/>
                    <a:pt x="2357" y="307"/>
                  </a:cubicBezTo>
                  <a:cubicBezTo>
                    <a:pt x="2363" y="295"/>
                    <a:pt x="2367" y="281"/>
                    <a:pt x="2375" y="270"/>
                  </a:cubicBezTo>
                  <a:cubicBezTo>
                    <a:pt x="2383" y="259"/>
                    <a:pt x="2396" y="253"/>
                    <a:pt x="2403" y="242"/>
                  </a:cubicBezTo>
                  <a:cubicBezTo>
                    <a:pt x="2409" y="231"/>
                    <a:pt x="2407" y="216"/>
                    <a:pt x="2413" y="205"/>
                  </a:cubicBezTo>
                  <a:cubicBezTo>
                    <a:pt x="2418" y="194"/>
                    <a:pt x="2477" y="94"/>
                    <a:pt x="2487" y="84"/>
                  </a:cubicBezTo>
                  <a:cubicBezTo>
                    <a:pt x="2528" y="44"/>
                    <a:pt x="2581" y="19"/>
                    <a:pt x="2636" y="1"/>
                  </a:cubicBezTo>
                  <a:cubicBezTo>
                    <a:pt x="2676" y="4"/>
                    <a:pt x="2717" y="0"/>
                    <a:pt x="2756" y="10"/>
                  </a:cubicBezTo>
                  <a:cubicBezTo>
                    <a:pt x="2785" y="17"/>
                    <a:pt x="2815" y="80"/>
                    <a:pt x="2831" y="103"/>
                  </a:cubicBezTo>
                  <a:cubicBezTo>
                    <a:pt x="2843" y="140"/>
                    <a:pt x="2859" y="159"/>
                    <a:pt x="2886" y="187"/>
                  </a:cubicBezTo>
                  <a:cubicBezTo>
                    <a:pt x="2889" y="196"/>
                    <a:pt x="2887" y="211"/>
                    <a:pt x="2896" y="214"/>
                  </a:cubicBezTo>
                  <a:cubicBezTo>
                    <a:pt x="2935" y="225"/>
                    <a:pt x="2977" y="217"/>
                    <a:pt x="3016" y="224"/>
                  </a:cubicBezTo>
                  <a:cubicBezTo>
                    <a:pt x="3043" y="229"/>
                    <a:pt x="3051" y="258"/>
                    <a:pt x="3072" y="270"/>
                  </a:cubicBezTo>
                  <a:cubicBezTo>
                    <a:pt x="3083" y="276"/>
                    <a:pt x="3097" y="276"/>
                    <a:pt x="3109" y="279"/>
                  </a:cubicBezTo>
                  <a:cubicBezTo>
                    <a:pt x="3198" y="339"/>
                    <a:pt x="3146" y="328"/>
                    <a:pt x="3286" y="317"/>
                  </a:cubicBezTo>
                  <a:cubicBezTo>
                    <a:pt x="3338" y="303"/>
                    <a:pt x="3391" y="299"/>
                    <a:pt x="3444" y="289"/>
                  </a:cubicBezTo>
                  <a:cubicBezTo>
                    <a:pt x="3479" y="294"/>
                    <a:pt x="3517" y="292"/>
                    <a:pt x="3546" y="317"/>
                  </a:cubicBezTo>
                  <a:cubicBezTo>
                    <a:pt x="3585" y="351"/>
                    <a:pt x="3589" y="384"/>
                    <a:pt x="3639" y="400"/>
                  </a:cubicBezTo>
                  <a:cubicBezTo>
                    <a:pt x="3679" y="459"/>
                    <a:pt x="3753" y="434"/>
                    <a:pt x="3815" y="428"/>
                  </a:cubicBezTo>
                  <a:cubicBezTo>
                    <a:pt x="3824" y="422"/>
                    <a:pt x="3833" y="414"/>
                    <a:pt x="3843" y="409"/>
                  </a:cubicBezTo>
                  <a:cubicBezTo>
                    <a:pt x="3852" y="405"/>
                    <a:pt x="3863" y="405"/>
                    <a:pt x="3871" y="400"/>
                  </a:cubicBezTo>
                  <a:cubicBezTo>
                    <a:pt x="3922" y="366"/>
                    <a:pt x="3875" y="377"/>
                    <a:pt x="3927" y="354"/>
                  </a:cubicBezTo>
                  <a:cubicBezTo>
                    <a:pt x="3951" y="343"/>
                    <a:pt x="4001" y="326"/>
                    <a:pt x="4001" y="326"/>
                  </a:cubicBezTo>
                  <a:cubicBezTo>
                    <a:pt x="4041" y="329"/>
                    <a:pt x="4082" y="328"/>
                    <a:pt x="4122" y="335"/>
                  </a:cubicBezTo>
                  <a:cubicBezTo>
                    <a:pt x="4159" y="342"/>
                    <a:pt x="4206" y="409"/>
                    <a:pt x="4206" y="409"/>
                  </a:cubicBezTo>
                  <a:cubicBezTo>
                    <a:pt x="4206" y="410"/>
                    <a:pt x="4217" y="475"/>
                    <a:pt x="4224" y="484"/>
                  </a:cubicBezTo>
                  <a:cubicBezTo>
                    <a:pt x="4243" y="507"/>
                    <a:pt x="4308" y="506"/>
                    <a:pt x="4308" y="540"/>
                  </a:cubicBezTo>
                  <a:lnTo>
                    <a:pt x="4309" y="610"/>
                  </a:lnTo>
                  <a:lnTo>
                    <a:pt x="0" y="610"/>
                  </a:lnTo>
                  <a:lnTo>
                    <a:pt x="25" y="475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070751" y="2219420"/>
              <a:ext cx="1871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="1" baseline="0">
                  <a:latin typeface="+mn-lt"/>
                </a:rPr>
                <a:t>ΛΙΘΟΣΦΑΙΡΑ</a:t>
              </a:r>
            </a:p>
          </p:txBody>
        </p:sp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26" y="1201832"/>
              <a:ext cx="1655762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976" y="1217707"/>
              <a:ext cx="1655762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563" y="1290732"/>
              <a:ext cx="1655763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38" y="1290732"/>
              <a:ext cx="1655763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476" y="1219295"/>
              <a:ext cx="1655762" cy="13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94442" y="2557232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ΥΔΑΤΙΚΑ ΔΙΑΛΥΜΑΤΑ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37156" y="3203268"/>
            <a:ext cx="1721412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baseline="0" dirty="0">
                <a:latin typeface="+mn-lt"/>
              </a:rPr>
              <a:t>Κύρια στοιχεία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Ca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Mg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Na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Cl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SO</a:t>
            </a:r>
            <a:r>
              <a:rPr lang="en-US" altLang="en-US" dirty="0">
                <a:latin typeface="+mn-lt"/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HCO</a:t>
            </a:r>
            <a:r>
              <a:rPr lang="en-US" altLang="en-US" dirty="0">
                <a:latin typeface="+mn-lt"/>
              </a:rPr>
              <a:t>3</a:t>
            </a:r>
            <a:endParaRPr lang="el-GR" altLang="en-US" dirty="0">
              <a:latin typeface="+mn-lt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233464" y="3205705"/>
            <a:ext cx="149496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baseline="0" dirty="0">
                <a:latin typeface="+mn-lt"/>
              </a:rPr>
              <a:t>Ιχνο-στοιχεία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As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Cd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Cr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Cu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Hg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Cu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aseline="0" dirty="0">
                <a:latin typeface="+mn-lt"/>
              </a:rPr>
              <a:t>Zn</a:t>
            </a:r>
            <a:endParaRPr lang="el-GR" altLang="en-US" dirty="0">
              <a:latin typeface="+mn-lt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2765508" y="2550091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279877" y="2583428"/>
            <a:ext cx="1366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="1" baseline="0" dirty="0">
                <a:latin typeface="+mn-lt"/>
              </a:rPr>
              <a:t>ΣΤΕΡΕΑ</a:t>
            </a: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6653295" y="2550091"/>
            <a:ext cx="5762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756957" y="3481665"/>
            <a:ext cx="25209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baseline="0" dirty="0">
                <a:latin typeface="+mn-lt"/>
              </a:rPr>
              <a:t>Πρωτογενή ανθεκτικά ορυκτά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baseline="0" dirty="0">
                <a:latin typeface="+mn-lt"/>
              </a:rPr>
              <a:t>Χαλαζίας (</a:t>
            </a:r>
            <a:r>
              <a:rPr lang="en-US" altLang="en-US" baseline="0" dirty="0">
                <a:latin typeface="+mn-lt"/>
              </a:rPr>
              <a:t>SiO</a:t>
            </a:r>
            <a:r>
              <a:rPr lang="en-US" altLang="en-US" dirty="0">
                <a:latin typeface="+mn-lt"/>
              </a:rPr>
              <a:t>2</a:t>
            </a:r>
            <a:r>
              <a:rPr lang="en-US" altLang="en-US" baseline="0" dirty="0">
                <a:latin typeface="+mn-lt"/>
              </a:rPr>
              <a:t>)</a:t>
            </a:r>
            <a:endParaRPr lang="el-GR" altLang="en-US" dirty="0">
              <a:latin typeface="+mn-lt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6508833" y="3477984"/>
            <a:ext cx="25209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u="sng" baseline="0" dirty="0">
                <a:latin typeface="+mn-lt"/>
              </a:rPr>
              <a:t>Δευτερογενή ορυκτά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baseline="0" dirty="0">
                <a:latin typeface="+mn-lt"/>
              </a:rPr>
              <a:t>Οξείδια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n-US" baseline="0" dirty="0">
                <a:latin typeface="+mn-lt"/>
              </a:rPr>
              <a:t>Αργιλικά (ιλλίτης, μοντμοριλονίτης, καολινίτης, χλωρίτης)</a:t>
            </a:r>
            <a:endParaRPr lang="el-GR" altLang="en-US" dirty="0">
              <a:latin typeface="+mn-lt"/>
            </a:endParaRPr>
          </a:p>
        </p:txBody>
      </p:sp>
      <p:cxnSp>
        <p:nvCxnSpPr>
          <p:cNvPr id="32" name="AutoShape 33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5400000">
            <a:off x="1335171" y="2920034"/>
            <a:ext cx="245926" cy="32054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34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16200000" flipH="1">
            <a:off x="2175495" y="2400251"/>
            <a:ext cx="248363" cy="136254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35"/>
          <p:cNvCxnSpPr>
            <a:cxnSpLocks noChangeShapeType="1"/>
            <a:stCxn id="28" idx="2"/>
            <a:endCxn id="30" idx="0"/>
          </p:cNvCxnSpPr>
          <p:nvPr/>
        </p:nvCxnSpPr>
        <p:spPr bwMode="auto">
          <a:xfrm rot="5400000">
            <a:off x="5239683" y="2758052"/>
            <a:ext cx="501362" cy="9458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6"/>
          <p:cNvCxnSpPr>
            <a:cxnSpLocks noChangeShapeType="1"/>
            <a:stCxn id="28" idx="2"/>
            <a:endCxn id="31" idx="0"/>
          </p:cNvCxnSpPr>
          <p:nvPr/>
        </p:nvCxnSpPr>
        <p:spPr bwMode="auto">
          <a:xfrm rot="16200000" flipH="1">
            <a:off x="6617462" y="2326137"/>
            <a:ext cx="497681" cy="18060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298295" y="5511377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aseline="0" dirty="0">
                <a:latin typeface="+mn-lt"/>
              </a:rPr>
              <a:t>προσρόφηση</a:t>
            </a:r>
          </a:p>
        </p:txBody>
      </p:sp>
      <p:cxnSp>
        <p:nvCxnSpPr>
          <p:cNvPr id="37" name="AutoShape 38"/>
          <p:cNvCxnSpPr>
            <a:cxnSpLocks noChangeShapeType="1"/>
            <a:stCxn id="26" idx="3"/>
            <a:endCxn id="31" idx="2"/>
          </p:cNvCxnSpPr>
          <p:nvPr/>
        </p:nvCxnSpPr>
        <p:spPr bwMode="auto">
          <a:xfrm>
            <a:off x="3728431" y="4844615"/>
            <a:ext cx="4040877" cy="374857"/>
          </a:xfrm>
          <a:prstGeom prst="bentConnector4">
            <a:avLst>
              <a:gd name="adj1" fmla="val 19015"/>
              <a:gd name="adj2" fmla="val 29108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83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ΠΡΟΪΟΝΤΑ ΧΗΜΙΚΗΣ ΑΠΟΣΑΘΡΩΣΗΣ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b="1" dirty="0"/>
              <a:t>Ευδιάλυτα συστατικά:</a:t>
            </a:r>
            <a:r>
              <a:rPr lang="el-GR" sz="2000" dirty="0"/>
              <a:t> - Απελευθερώνονται και απομακρύνονται σε μορφή ιόντων στο διάλυμα κατά την αποσύνθεση των πρωτογενών ορυκτών. Γενικά αντανακλούν τη σύσταση των μητρικών πετρωμάτων </a:t>
            </a:r>
            <a:r>
              <a:rPr lang="el-GR" sz="2000" dirty="0">
                <a:sym typeface="Wingdings" pitchFamily="2" charset="2"/>
              </a:rPr>
              <a:t> εμπλουτισμός σε </a:t>
            </a:r>
            <a:r>
              <a:rPr lang="en-US" sz="2000" dirty="0">
                <a:sym typeface="Wingdings" pitchFamily="2" charset="2"/>
              </a:rPr>
              <a:t>Ca, Mg</a:t>
            </a:r>
            <a:r>
              <a:rPr lang="el-GR" sz="2000" dirty="0">
                <a:sym typeface="Wingdings" pitchFamily="2" charset="2"/>
              </a:rPr>
              <a:t> παρουσία βασικών πετρωμάτων, Κ, Ν</a:t>
            </a:r>
            <a:r>
              <a:rPr lang="en-US" sz="2000" dirty="0">
                <a:sym typeface="Wingdings" pitchFamily="2" charset="2"/>
              </a:rPr>
              <a:t>a</a:t>
            </a:r>
            <a:r>
              <a:rPr lang="el-GR" sz="2000" dirty="0">
                <a:sym typeface="Wingdings" pitchFamily="2" charset="2"/>
              </a:rPr>
              <a:t> παρουσία όξινων πετρωμάτων. Είναι δυνατό να καθιζάνουν ή να παραμένουν διαλυμένα ανάλογα με τις περιβαλλοντικές συνθήκες.</a:t>
            </a:r>
          </a:p>
          <a:p>
            <a:r>
              <a:rPr lang="el-GR" sz="2000" b="1" dirty="0">
                <a:sym typeface="Wingdings" pitchFamily="2" charset="2"/>
              </a:rPr>
              <a:t>Αδιάλυτα δευτερογενή ορυκτά:</a:t>
            </a:r>
            <a:r>
              <a:rPr lang="el-GR" sz="2000" dirty="0">
                <a:sym typeface="Wingdings" pitchFamily="2" charset="2"/>
              </a:rPr>
              <a:t> Προϊόντα οξείδωσης ή ασύμπτωτης υδρόλυσης, συνήθως λεπτόκοκκα (μέγεθος κόκκων &lt; 2μ</a:t>
            </a:r>
            <a:r>
              <a:rPr lang="en-US" sz="2000" dirty="0">
                <a:sym typeface="Wingdings" pitchFamily="2" charset="2"/>
              </a:rPr>
              <a:t>m)</a:t>
            </a:r>
            <a:r>
              <a:rPr lang="el-GR" sz="2000" dirty="0">
                <a:sym typeface="Wingdings" pitchFamily="2" charset="2"/>
              </a:rPr>
              <a:t> περιλαμβάνουν αργιλικά ορυκτά, οξείδια </a:t>
            </a:r>
            <a:r>
              <a:rPr lang="en-US" sz="2000" dirty="0">
                <a:sym typeface="Wingdings" pitchFamily="2" charset="2"/>
              </a:rPr>
              <a:t>Fe, Al</a:t>
            </a:r>
            <a:r>
              <a:rPr lang="el-GR" sz="2000" dirty="0">
                <a:sym typeface="Wingdings" pitchFamily="2" charset="2"/>
              </a:rPr>
              <a:t>, δευτερογενή μεταλλικά ορυκτά και </a:t>
            </a:r>
            <a:r>
              <a:rPr lang="en-US" sz="2000" dirty="0" err="1">
                <a:sym typeface="Wingdings" pitchFamily="2" charset="2"/>
              </a:rPr>
              <a:t>gossan</a:t>
            </a:r>
            <a:r>
              <a:rPr lang="el-GR" sz="2000" dirty="0">
                <a:sym typeface="Wingdings" pitchFamily="2" charset="2"/>
              </a:rPr>
              <a:t> (σιδηρούν κάλυμμα).</a:t>
            </a:r>
          </a:p>
          <a:p>
            <a:r>
              <a:rPr lang="el-GR" sz="2000" b="1" dirty="0">
                <a:sym typeface="Wingdings" pitchFamily="2" charset="2"/>
              </a:rPr>
              <a:t>Υπολειμματικά πρωτογενή ορυκτά:</a:t>
            </a:r>
            <a:r>
              <a:rPr lang="el-GR" sz="2000" dirty="0">
                <a:sym typeface="Wingdings" pitchFamily="2" charset="2"/>
              </a:rPr>
              <a:t> Διαλύονται βραδέως, εμπλουτίζονται και αναμιγνύονται με τα νέα ορυκτά της αποσάθρωσης. Περιλαμβάνουν μέταλλα &amp; μεταλλικά ορυκτά π.χ. χρυσός, λευκόχρυσος, κασσιτερίτης, χρωμίτης ή μη μεταλλικά π.χ. χαλαζίας, τουρμαλίνης, ζιρκόνιο κλπ</a:t>
            </a:r>
            <a:r>
              <a:rPr lang="el-GR" sz="2000" dirty="0" smtClean="0">
                <a:sym typeface="Wingdings" pitchFamily="2" charset="2"/>
              </a:rPr>
              <a:t>.</a:t>
            </a:r>
            <a:endParaRPr lang="el-GR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ΑΡΓΙΛΙΚΑ ΟΡΥΚΤΑ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400" dirty="0"/>
              <a:t>Στρωματοειδής δομή, περιέχουν </a:t>
            </a:r>
            <a:r>
              <a:rPr lang="en-US" altLang="en-US" sz="2400" dirty="0"/>
              <a:t>Si, Al, Mg, O</a:t>
            </a:r>
            <a:endParaRPr lang="el-GR" altLang="en-US" sz="2400" dirty="0"/>
          </a:p>
          <a:p>
            <a:r>
              <a:rPr lang="el-GR" altLang="en-US" sz="2400" dirty="0"/>
              <a:t>Αντικατάσταση </a:t>
            </a:r>
            <a:r>
              <a:rPr lang="en-US" altLang="en-US" sz="2400" dirty="0"/>
              <a:t>Si, Al, Mg</a:t>
            </a:r>
            <a:r>
              <a:rPr lang="el-GR" altLang="en-US" sz="2400" dirty="0"/>
              <a:t> από ελεύθερα ιόντα</a:t>
            </a:r>
          </a:p>
          <a:p>
            <a:r>
              <a:rPr lang="el-GR" altLang="en-US" sz="2400" dirty="0"/>
              <a:t>Τετραεδρική δομή με Ο διατεταγμένα γύρω από </a:t>
            </a:r>
            <a:r>
              <a:rPr lang="en-US" altLang="en-US" sz="2400" dirty="0"/>
              <a:t>Si </a:t>
            </a:r>
            <a:r>
              <a:rPr lang="el-GR" altLang="en-US" sz="2400" dirty="0"/>
              <a:t>ή οκταεδρική δομή με Ο διατεταγμένα γύρω από </a:t>
            </a:r>
            <a:r>
              <a:rPr lang="en-US" altLang="en-US" sz="2400" dirty="0"/>
              <a:t>Mg, Al</a:t>
            </a:r>
            <a:endParaRPr lang="el-GR" altLang="en-US" sz="2400" dirty="0"/>
          </a:p>
          <a:p>
            <a:r>
              <a:rPr lang="en-US" altLang="en-US" sz="2400" dirty="0"/>
              <a:t>T-O </a:t>
            </a:r>
            <a:r>
              <a:rPr lang="el-GR" altLang="en-US" sz="2400" dirty="0"/>
              <a:t>με επανάληψη τετραέδρων-οκταέδρων (καολινίτης) ή Τ-Ο-Τ με εναλλαγή 2 τετράεδρα 1 οκτάεδρο (μοντμοριλλονίτης)</a:t>
            </a:r>
          </a:p>
          <a:p>
            <a:r>
              <a:rPr lang="el-GR" altLang="en-US" sz="2400" dirty="0"/>
              <a:t>Συχνή αντικατάσταση ιόντων στις οκταεδρικές θέσεις</a:t>
            </a:r>
            <a:r>
              <a:rPr lang="en-US" altLang="en-US" sz="2400" dirty="0"/>
              <a:t> </a:t>
            </a:r>
            <a:r>
              <a:rPr lang="el-GR" altLang="en-US" sz="2400" dirty="0"/>
              <a:t>(π.χ. Α</a:t>
            </a:r>
            <a:r>
              <a:rPr lang="en-US" altLang="en-US" sz="2400" dirty="0"/>
              <a:t>l</a:t>
            </a:r>
            <a:r>
              <a:rPr lang="en-US" altLang="en-US" sz="2400" baseline="30000" dirty="0"/>
              <a:t>+3</a:t>
            </a:r>
            <a:r>
              <a:rPr lang="en-US" altLang="en-US" sz="2400" dirty="0"/>
              <a:t> </a:t>
            </a:r>
            <a:r>
              <a:rPr lang="el-GR" altLang="en-US" sz="2400" dirty="0"/>
              <a:t>από </a:t>
            </a:r>
            <a:r>
              <a:rPr lang="en-US" altLang="en-US" sz="2400" dirty="0"/>
              <a:t>Mg</a:t>
            </a:r>
            <a:r>
              <a:rPr lang="en-US" altLang="en-US" sz="2400" baseline="30000" dirty="0"/>
              <a:t>+2 </a:t>
            </a:r>
            <a:r>
              <a:rPr lang="el-GR" altLang="en-US" sz="2400" dirty="0"/>
              <a:t>στον μοντμοριλλονίτη)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</a:t>
            </a:r>
            <a:r>
              <a:rPr lang="el-GR" altLang="en-US" sz="2400" dirty="0"/>
              <a:t>περίσσια φορτίου </a:t>
            </a:r>
            <a:r>
              <a:rPr lang="el-GR" altLang="en-US" sz="2400" dirty="0">
                <a:sym typeface="Wingdings" panose="05000000000000000000" pitchFamily="2" charset="2"/>
              </a:rPr>
              <a:t></a:t>
            </a:r>
            <a:r>
              <a:rPr lang="el-GR" altLang="en-US" sz="2400" dirty="0"/>
              <a:t> εξισορρόπηση με εισαγωγή ιόντων μεταξύ των στρωμάτων (π.χ. </a:t>
            </a:r>
            <a:r>
              <a:rPr lang="en-US" altLang="en-US" sz="2400" dirty="0"/>
              <a:t>Ca </a:t>
            </a:r>
            <a:r>
              <a:rPr lang="en-US" altLang="en-US" sz="2400" baseline="30000" dirty="0"/>
              <a:t>+2</a:t>
            </a:r>
            <a:r>
              <a:rPr lang="en-US" altLang="en-US" sz="2400" dirty="0" smtClean="0"/>
              <a:t>)</a:t>
            </a:r>
            <a:endParaRPr lang="el-G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44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ΔΟΜΗ ΑΡΓΙΛΙΚΩΝ ΟΡΥΚΤΩΝ</a:t>
            </a:r>
            <a:endParaRPr lang="el-GR" dirty="0"/>
          </a:p>
        </p:txBody>
      </p:sp>
      <p:pic>
        <p:nvPicPr>
          <p:cNvPr id="3" name="Picture 5" descr="http://soils.missouri.edu/tutorial/images/clay_structure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052736"/>
            <a:ext cx="5821112" cy="5239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87728" y="5661248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65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/>
              <a:t>ΟΡΥΚΤΟΛΟΓΙΑ ΑΡΓΙΛΙΚΩΝ ΟΡΥΚΤΩΝ ΣΕ ΣΥΝΑΡΤΗΣΗ ΜΕ ΤΟ ΚΛΙΜΑ</a:t>
            </a:r>
            <a:endParaRPr lang="el-GR" sz="4000" dirty="0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691680" y="1417638"/>
            <a:ext cx="5264150" cy="4903787"/>
            <a:chOff x="971" y="1071"/>
            <a:chExt cx="3316" cy="3089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383" y="1117"/>
              <a:ext cx="2767" cy="2132"/>
            </a:xfrm>
            <a:custGeom>
              <a:avLst/>
              <a:gdLst>
                <a:gd name="T0" fmla="*/ 0 w 2767"/>
                <a:gd name="T1" fmla="*/ 0 h 2132"/>
                <a:gd name="T2" fmla="*/ 0 w 2767"/>
                <a:gd name="T3" fmla="*/ 2132 h 2132"/>
                <a:gd name="T4" fmla="*/ 2767 w 2767"/>
                <a:gd name="T5" fmla="*/ 2132 h 2132"/>
                <a:gd name="T6" fmla="*/ 0 60000 65536"/>
                <a:gd name="T7" fmla="*/ 0 60000 65536"/>
                <a:gd name="T8" fmla="*/ 0 60000 65536"/>
                <a:gd name="T9" fmla="*/ 0 w 2767"/>
                <a:gd name="T10" fmla="*/ 0 h 2132"/>
                <a:gd name="T11" fmla="*/ 2767 w 2767"/>
                <a:gd name="T12" fmla="*/ 2132 h 2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7" h="2132">
                  <a:moveTo>
                    <a:pt x="0" y="0"/>
                  </a:moveTo>
                  <a:lnTo>
                    <a:pt x="0" y="2132"/>
                  </a:lnTo>
                  <a:lnTo>
                    <a:pt x="2767" y="2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429" y="2251"/>
              <a:ext cx="2358" cy="907"/>
            </a:xfrm>
            <a:custGeom>
              <a:avLst/>
              <a:gdLst>
                <a:gd name="T0" fmla="*/ 0 w 2358"/>
                <a:gd name="T1" fmla="*/ 907 h 907"/>
                <a:gd name="T2" fmla="*/ 453 w 2358"/>
                <a:gd name="T3" fmla="*/ 816 h 907"/>
                <a:gd name="T4" fmla="*/ 997 w 2358"/>
                <a:gd name="T5" fmla="*/ 589 h 907"/>
                <a:gd name="T6" fmla="*/ 1451 w 2358"/>
                <a:gd name="T7" fmla="*/ 181 h 907"/>
                <a:gd name="T8" fmla="*/ 1678 w 2358"/>
                <a:gd name="T9" fmla="*/ 45 h 907"/>
                <a:gd name="T10" fmla="*/ 1859 w 2358"/>
                <a:gd name="T11" fmla="*/ 0 h 907"/>
                <a:gd name="T12" fmla="*/ 2131 w 2358"/>
                <a:gd name="T13" fmla="*/ 45 h 907"/>
                <a:gd name="T14" fmla="*/ 2358 w 2358"/>
                <a:gd name="T15" fmla="*/ 227 h 9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8"/>
                <a:gd name="T25" fmla="*/ 0 h 907"/>
                <a:gd name="T26" fmla="*/ 2358 w 2358"/>
                <a:gd name="T27" fmla="*/ 907 h 9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8" h="907">
                  <a:moveTo>
                    <a:pt x="0" y="907"/>
                  </a:moveTo>
                  <a:cubicBezTo>
                    <a:pt x="143" y="888"/>
                    <a:pt x="287" y="869"/>
                    <a:pt x="453" y="816"/>
                  </a:cubicBezTo>
                  <a:cubicBezTo>
                    <a:pt x="619" y="763"/>
                    <a:pt x="831" y="695"/>
                    <a:pt x="997" y="589"/>
                  </a:cubicBezTo>
                  <a:cubicBezTo>
                    <a:pt x="1163" y="483"/>
                    <a:pt x="1338" y="272"/>
                    <a:pt x="1451" y="181"/>
                  </a:cubicBezTo>
                  <a:cubicBezTo>
                    <a:pt x="1564" y="90"/>
                    <a:pt x="1610" y="75"/>
                    <a:pt x="1678" y="45"/>
                  </a:cubicBezTo>
                  <a:cubicBezTo>
                    <a:pt x="1746" y="15"/>
                    <a:pt x="1784" y="0"/>
                    <a:pt x="1859" y="0"/>
                  </a:cubicBezTo>
                  <a:cubicBezTo>
                    <a:pt x="1934" y="0"/>
                    <a:pt x="2048" y="7"/>
                    <a:pt x="2131" y="45"/>
                  </a:cubicBezTo>
                  <a:cubicBezTo>
                    <a:pt x="2214" y="83"/>
                    <a:pt x="2286" y="155"/>
                    <a:pt x="2358" y="22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1519" y="2243"/>
              <a:ext cx="1542" cy="975"/>
            </a:xfrm>
            <a:custGeom>
              <a:avLst/>
              <a:gdLst>
                <a:gd name="T0" fmla="*/ 0 w 1542"/>
                <a:gd name="T1" fmla="*/ 507 h 975"/>
                <a:gd name="T2" fmla="*/ 182 w 1542"/>
                <a:gd name="T3" fmla="*/ 280 h 975"/>
                <a:gd name="T4" fmla="*/ 363 w 1542"/>
                <a:gd name="T5" fmla="*/ 53 h 975"/>
                <a:gd name="T6" fmla="*/ 499 w 1542"/>
                <a:gd name="T7" fmla="*/ 8 h 975"/>
                <a:gd name="T8" fmla="*/ 635 w 1542"/>
                <a:gd name="T9" fmla="*/ 53 h 975"/>
                <a:gd name="T10" fmla="*/ 817 w 1542"/>
                <a:gd name="T11" fmla="*/ 325 h 975"/>
                <a:gd name="T12" fmla="*/ 953 w 1542"/>
                <a:gd name="T13" fmla="*/ 643 h 975"/>
                <a:gd name="T14" fmla="*/ 1089 w 1542"/>
                <a:gd name="T15" fmla="*/ 870 h 975"/>
                <a:gd name="T16" fmla="*/ 1270 w 1542"/>
                <a:gd name="T17" fmla="*/ 960 h 975"/>
                <a:gd name="T18" fmla="*/ 1542 w 1542"/>
                <a:gd name="T19" fmla="*/ 960 h 9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2"/>
                <a:gd name="T31" fmla="*/ 0 h 975"/>
                <a:gd name="T32" fmla="*/ 1542 w 1542"/>
                <a:gd name="T33" fmla="*/ 975 h 9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2" h="975">
                  <a:moveTo>
                    <a:pt x="0" y="507"/>
                  </a:moveTo>
                  <a:cubicBezTo>
                    <a:pt x="61" y="431"/>
                    <a:pt x="122" y="356"/>
                    <a:pt x="182" y="280"/>
                  </a:cubicBezTo>
                  <a:cubicBezTo>
                    <a:pt x="242" y="204"/>
                    <a:pt x="310" y="98"/>
                    <a:pt x="363" y="53"/>
                  </a:cubicBezTo>
                  <a:cubicBezTo>
                    <a:pt x="416" y="8"/>
                    <a:pt x="454" y="8"/>
                    <a:pt x="499" y="8"/>
                  </a:cubicBezTo>
                  <a:cubicBezTo>
                    <a:pt x="544" y="8"/>
                    <a:pt x="582" y="0"/>
                    <a:pt x="635" y="53"/>
                  </a:cubicBezTo>
                  <a:cubicBezTo>
                    <a:pt x="688" y="106"/>
                    <a:pt x="764" y="227"/>
                    <a:pt x="817" y="325"/>
                  </a:cubicBezTo>
                  <a:cubicBezTo>
                    <a:pt x="870" y="423"/>
                    <a:pt x="908" y="552"/>
                    <a:pt x="953" y="643"/>
                  </a:cubicBezTo>
                  <a:cubicBezTo>
                    <a:pt x="998" y="734"/>
                    <a:pt x="1036" y="817"/>
                    <a:pt x="1089" y="870"/>
                  </a:cubicBezTo>
                  <a:cubicBezTo>
                    <a:pt x="1142" y="923"/>
                    <a:pt x="1195" y="945"/>
                    <a:pt x="1270" y="960"/>
                  </a:cubicBezTo>
                  <a:cubicBezTo>
                    <a:pt x="1345" y="975"/>
                    <a:pt x="1443" y="967"/>
                    <a:pt x="1542" y="9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474" y="1593"/>
              <a:ext cx="2222" cy="1066"/>
            </a:xfrm>
            <a:custGeom>
              <a:avLst/>
              <a:gdLst>
                <a:gd name="T0" fmla="*/ 0 w 2222"/>
                <a:gd name="T1" fmla="*/ 1066 h 1066"/>
                <a:gd name="T2" fmla="*/ 363 w 2222"/>
                <a:gd name="T3" fmla="*/ 612 h 1066"/>
                <a:gd name="T4" fmla="*/ 680 w 2222"/>
                <a:gd name="T5" fmla="*/ 295 h 1066"/>
                <a:gd name="T6" fmla="*/ 998 w 2222"/>
                <a:gd name="T7" fmla="*/ 68 h 1066"/>
                <a:gd name="T8" fmla="*/ 1270 w 2222"/>
                <a:gd name="T9" fmla="*/ 23 h 1066"/>
                <a:gd name="T10" fmla="*/ 1769 w 2222"/>
                <a:gd name="T11" fmla="*/ 23 h 1066"/>
                <a:gd name="T12" fmla="*/ 2086 w 2222"/>
                <a:gd name="T13" fmla="*/ 159 h 1066"/>
                <a:gd name="T14" fmla="*/ 2222 w 2222"/>
                <a:gd name="T15" fmla="*/ 295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2"/>
                <a:gd name="T25" fmla="*/ 0 h 1066"/>
                <a:gd name="T26" fmla="*/ 2222 w 2222"/>
                <a:gd name="T27" fmla="*/ 1066 h 10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2" h="1066">
                  <a:moveTo>
                    <a:pt x="0" y="1066"/>
                  </a:moveTo>
                  <a:cubicBezTo>
                    <a:pt x="125" y="903"/>
                    <a:pt x="250" y="741"/>
                    <a:pt x="363" y="612"/>
                  </a:cubicBezTo>
                  <a:cubicBezTo>
                    <a:pt x="476" y="483"/>
                    <a:pt x="574" y="386"/>
                    <a:pt x="680" y="295"/>
                  </a:cubicBezTo>
                  <a:cubicBezTo>
                    <a:pt x="786" y="204"/>
                    <a:pt x="900" y="113"/>
                    <a:pt x="998" y="68"/>
                  </a:cubicBezTo>
                  <a:cubicBezTo>
                    <a:pt x="1096" y="23"/>
                    <a:pt x="1142" y="30"/>
                    <a:pt x="1270" y="23"/>
                  </a:cubicBezTo>
                  <a:cubicBezTo>
                    <a:pt x="1398" y="16"/>
                    <a:pt x="1633" y="0"/>
                    <a:pt x="1769" y="23"/>
                  </a:cubicBezTo>
                  <a:cubicBezTo>
                    <a:pt x="1905" y="46"/>
                    <a:pt x="2011" y="114"/>
                    <a:pt x="2086" y="159"/>
                  </a:cubicBezTo>
                  <a:cubicBezTo>
                    <a:pt x="2161" y="204"/>
                    <a:pt x="2191" y="249"/>
                    <a:pt x="2222" y="29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429" y="1117"/>
              <a:ext cx="1632" cy="2086"/>
            </a:xfrm>
            <a:custGeom>
              <a:avLst/>
              <a:gdLst>
                <a:gd name="T0" fmla="*/ 0 w 1632"/>
                <a:gd name="T1" fmla="*/ 0 h 2086"/>
                <a:gd name="T2" fmla="*/ 90 w 1632"/>
                <a:gd name="T3" fmla="*/ 181 h 2086"/>
                <a:gd name="T4" fmla="*/ 181 w 1632"/>
                <a:gd name="T5" fmla="*/ 453 h 2086"/>
                <a:gd name="T6" fmla="*/ 272 w 1632"/>
                <a:gd name="T7" fmla="*/ 998 h 2086"/>
                <a:gd name="T8" fmla="*/ 317 w 1632"/>
                <a:gd name="T9" fmla="*/ 1406 h 2086"/>
                <a:gd name="T10" fmla="*/ 453 w 1632"/>
                <a:gd name="T11" fmla="*/ 1678 h 2086"/>
                <a:gd name="T12" fmla="*/ 680 w 1632"/>
                <a:gd name="T13" fmla="*/ 1905 h 2086"/>
                <a:gd name="T14" fmla="*/ 1088 w 1632"/>
                <a:gd name="T15" fmla="*/ 2041 h 2086"/>
                <a:gd name="T16" fmla="*/ 1632 w 1632"/>
                <a:gd name="T17" fmla="*/ 2086 h 20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2"/>
                <a:gd name="T28" fmla="*/ 0 h 2086"/>
                <a:gd name="T29" fmla="*/ 1632 w 1632"/>
                <a:gd name="T30" fmla="*/ 2086 h 20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2" h="2086">
                  <a:moveTo>
                    <a:pt x="0" y="0"/>
                  </a:moveTo>
                  <a:cubicBezTo>
                    <a:pt x="30" y="53"/>
                    <a:pt x="60" y="106"/>
                    <a:pt x="90" y="181"/>
                  </a:cubicBezTo>
                  <a:cubicBezTo>
                    <a:pt x="120" y="256"/>
                    <a:pt x="151" y="317"/>
                    <a:pt x="181" y="453"/>
                  </a:cubicBezTo>
                  <a:cubicBezTo>
                    <a:pt x="211" y="589"/>
                    <a:pt x="249" y="839"/>
                    <a:pt x="272" y="998"/>
                  </a:cubicBezTo>
                  <a:cubicBezTo>
                    <a:pt x="295" y="1157"/>
                    <a:pt x="287" y="1293"/>
                    <a:pt x="317" y="1406"/>
                  </a:cubicBezTo>
                  <a:cubicBezTo>
                    <a:pt x="347" y="1519"/>
                    <a:pt x="393" y="1595"/>
                    <a:pt x="453" y="1678"/>
                  </a:cubicBezTo>
                  <a:cubicBezTo>
                    <a:pt x="513" y="1761"/>
                    <a:pt x="574" y="1845"/>
                    <a:pt x="680" y="1905"/>
                  </a:cubicBezTo>
                  <a:cubicBezTo>
                    <a:pt x="786" y="1965"/>
                    <a:pt x="929" y="2011"/>
                    <a:pt x="1088" y="2041"/>
                  </a:cubicBezTo>
                  <a:cubicBezTo>
                    <a:pt x="1247" y="2071"/>
                    <a:pt x="1439" y="2078"/>
                    <a:pt x="1632" y="208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064" y="2568"/>
              <a:ext cx="1678" cy="689"/>
            </a:xfrm>
            <a:custGeom>
              <a:avLst/>
              <a:gdLst>
                <a:gd name="T0" fmla="*/ 0 w 1678"/>
                <a:gd name="T1" fmla="*/ 681 h 689"/>
                <a:gd name="T2" fmla="*/ 317 w 1678"/>
                <a:gd name="T3" fmla="*/ 681 h 689"/>
                <a:gd name="T4" fmla="*/ 635 w 1678"/>
                <a:gd name="T5" fmla="*/ 635 h 689"/>
                <a:gd name="T6" fmla="*/ 997 w 1678"/>
                <a:gd name="T7" fmla="*/ 499 h 689"/>
                <a:gd name="T8" fmla="*/ 1360 w 1678"/>
                <a:gd name="T9" fmla="*/ 272 h 689"/>
                <a:gd name="T10" fmla="*/ 1678 w 1678"/>
                <a:gd name="T11" fmla="*/ 0 h 6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8"/>
                <a:gd name="T19" fmla="*/ 0 h 689"/>
                <a:gd name="T20" fmla="*/ 1678 w 1678"/>
                <a:gd name="T21" fmla="*/ 689 h 6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8" h="689">
                  <a:moveTo>
                    <a:pt x="0" y="681"/>
                  </a:moveTo>
                  <a:cubicBezTo>
                    <a:pt x="105" y="685"/>
                    <a:pt x="211" y="689"/>
                    <a:pt x="317" y="681"/>
                  </a:cubicBezTo>
                  <a:cubicBezTo>
                    <a:pt x="423" y="673"/>
                    <a:pt x="522" y="665"/>
                    <a:pt x="635" y="635"/>
                  </a:cubicBezTo>
                  <a:cubicBezTo>
                    <a:pt x="748" y="605"/>
                    <a:pt x="876" y="559"/>
                    <a:pt x="997" y="499"/>
                  </a:cubicBezTo>
                  <a:cubicBezTo>
                    <a:pt x="1118" y="439"/>
                    <a:pt x="1247" y="355"/>
                    <a:pt x="1360" y="272"/>
                  </a:cubicBezTo>
                  <a:cubicBezTo>
                    <a:pt x="1473" y="189"/>
                    <a:pt x="1575" y="94"/>
                    <a:pt x="167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379" y="2795"/>
              <a:ext cx="7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 dirty="0">
                  <a:latin typeface="+mn-lt"/>
                </a:rPr>
                <a:t>Γιψίτης + οξείδια </a:t>
              </a:r>
              <a:r>
                <a:rPr lang="en-US" altLang="en-US" baseline="0" dirty="0">
                  <a:latin typeface="+mn-lt"/>
                </a:rPr>
                <a:t>Fe</a:t>
              </a:r>
              <a:endParaRPr lang="el-GR" altLang="en-US" baseline="0" dirty="0">
                <a:latin typeface="+mn-lt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198" y="2024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βερμικουλλίτης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925" y="1389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 dirty="0">
                  <a:latin typeface="+mn-lt"/>
                </a:rPr>
                <a:t>καολινίτης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565" y="1434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 dirty="0">
                  <a:latin typeface="+mn-lt"/>
                </a:rPr>
                <a:t>σμεκτίτης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063" y="2069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ιλλίτης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 rot="-5400000">
              <a:off x="542" y="1908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% αργίλου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156" y="3475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 dirty="0">
                  <a:latin typeface="+mn-lt"/>
                </a:rPr>
                <a:t>Ερημικό κλίμα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973" y="3480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 dirty="0">
                  <a:latin typeface="+mn-lt"/>
                </a:rPr>
                <a:t>Εύκρατο κλίμα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379" y="3480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 dirty="0">
                  <a:latin typeface="+mn-lt"/>
                </a:rPr>
                <a:t>Τροπικό κλίμα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836" y="329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50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336" y="329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100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880" y="329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150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3424" y="329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200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1701" y="3929"/>
              <a:ext cx="20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baseline="0">
                  <a:latin typeface="+mn-lt"/>
                </a:rPr>
                <a:t>Ετήσια βροχόπτωση (</a:t>
              </a:r>
              <a:r>
                <a:rPr lang="en-US" altLang="en-US" baseline="0">
                  <a:latin typeface="+mn-lt"/>
                </a:rPr>
                <a:t>cm)</a:t>
              </a:r>
              <a:endParaRPr lang="el-GR" altLang="en-US" baseline="0">
                <a:latin typeface="+mn-lt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156" y="2659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aseline="0">
                  <a:latin typeface="+mn-lt"/>
                </a:rPr>
                <a:t>20</a:t>
              </a:r>
              <a:endParaRPr lang="el-GR" altLang="en-US" baseline="0">
                <a:latin typeface="+mn-lt"/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1156" y="2115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aseline="0">
                  <a:latin typeface="+mn-lt"/>
                </a:rPr>
                <a:t>40</a:t>
              </a:r>
              <a:endParaRPr lang="el-GR" altLang="en-US" baseline="0">
                <a:latin typeface="+mn-lt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156" y="1611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aseline="0">
                  <a:latin typeface="+mn-lt"/>
                </a:rPr>
                <a:t>60</a:t>
              </a:r>
              <a:endParaRPr lang="el-GR" altLang="en-US" baseline="0">
                <a:latin typeface="+mn-lt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156" y="1071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aseline="0">
                  <a:latin typeface="+mn-lt"/>
                </a:rPr>
                <a:t>80</a:t>
              </a:r>
              <a:endParaRPr lang="el-GR" altLang="en-US" baseline="0">
                <a:latin typeface="+mn-lt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383" y="1117"/>
              <a:ext cx="2858" cy="2132"/>
            </a:xfrm>
            <a:custGeom>
              <a:avLst/>
              <a:gdLst>
                <a:gd name="T0" fmla="*/ 0 w 2858"/>
                <a:gd name="T1" fmla="*/ 0 h 2132"/>
                <a:gd name="T2" fmla="*/ 2858 w 2858"/>
                <a:gd name="T3" fmla="*/ 0 h 2132"/>
                <a:gd name="T4" fmla="*/ 2858 w 2858"/>
                <a:gd name="T5" fmla="*/ 2132 h 2132"/>
                <a:gd name="T6" fmla="*/ 2767 w 2858"/>
                <a:gd name="T7" fmla="*/ 2132 h 2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58"/>
                <a:gd name="T13" fmla="*/ 0 h 2132"/>
                <a:gd name="T14" fmla="*/ 2858 w 2858"/>
                <a:gd name="T15" fmla="*/ 2132 h 2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58" h="2132">
                  <a:moveTo>
                    <a:pt x="0" y="0"/>
                  </a:moveTo>
                  <a:lnTo>
                    <a:pt x="2858" y="0"/>
                  </a:lnTo>
                  <a:lnTo>
                    <a:pt x="2858" y="2132"/>
                  </a:lnTo>
                  <a:lnTo>
                    <a:pt x="2767" y="21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62677" y="4579814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53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600" dirty="0"/>
              <a:t>ΔΕΥΤΕΡΟΓΕΝΗ ΜΕΤΑΛΛΙΚΑ ΟΡΥΚΤΑ ΑΠΟ ΟΞΕΙΔΩΣΗ ΘΕΙΟΥΧΩΝ ΜΕΤΑΛΛΕΥΜΑΤΩΝ</a:t>
            </a:r>
            <a:endParaRPr lang="el-GR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484313"/>
            <a:ext cx="856932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sz="1800" dirty="0" smtClean="0"/>
              <a:t>Το είδος του ορυκτού καθορίζεται από τις συνθήκες </a:t>
            </a:r>
            <a:r>
              <a:rPr lang="en-US" altLang="en-US" sz="1800" dirty="0" smtClean="0"/>
              <a:t>pH, Eh,</a:t>
            </a:r>
            <a:r>
              <a:rPr lang="el-GR" altLang="en-US" sz="1800" dirty="0" smtClean="0"/>
              <a:t> </a:t>
            </a:r>
            <a:r>
              <a:rPr lang="en-US" altLang="en-US" sz="1800" dirty="0" smtClean="0"/>
              <a:t>P, </a:t>
            </a:r>
            <a:r>
              <a:rPr lang="el-GR" altLang="en-US" sz="1800" dirty="0" smtClean="0"/>
              <a:t>συγκέντρωσης του μετάλλου</a:t>
            </a:r>
          </a:p>
        </p:txBody>
      </p:sp>
      <p:pic>
        <p:nvPicPr>
          <p:cNvPr id="4" name="Picture 7" descr="http://cool.conservation-us.org/jaic/img/jaic31-03-007-fig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916832"/>
            <a:ext cx="2795466" cy="4537075"/>
          </a:xfrm>
          <a:prstGeom prst="rect">
            <a:avLst/>
          </a:prstGeom>
        </p:spPr>
      </p:pic>
      <p:pic>
        <p:nvPicPr>
          <p:cNvPr id="5" name="Picture 11" descr="http://www.fas.org/irp/imint/docs/rst/Sect19/FeOpH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7653"/>
            <a:ext cx="3887787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4904" y="6013826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5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33135" y="6025029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101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ΣΙΔΗΡΟΥΝ ΚΑΛΥΜΜΑ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Ένυδρα οξείδια </a:t>
            </a:r>
            <a:r>
              <a:rPr lang="en-US" sz="2000" dirty="0" smtClean="0"/>
              <a:t>Fe</a:t>
            </a:r>
            <a:endParaRPr lang="el-GR" sz="2000" dirty="0" smtClean="0"/>
          </a:p>
          <a:p>
            <a:r>
              <a:rPr lang="el-GR" sz="2000" dirty="0" smtClean="0"/>
              <a:t>Προέρχονται από οξείδωση θειούχων (σιδηροπυρίτη, μαρκασίτη, μαγνητοπυρίτη, αρσενοπυρίτη) και ανθρακικών (σιδηρίτη, αγκερίτη) ορυκτών</a:t>
            </a:r>
          </a:p>
          <a:p>
            <a:r>
              <a:rPr lang="el-GR" sz="2000" dirty="0" smtClean="0"/>
              <a:t>Σταθερά σε επαφή με όξινα θειικά διαλύματα</a:t>
            </a:r>
          </a:p>
          <a:p>
            <a:r>
              <a:rPr lang="el-GR" sz="2000" dirty="0" smtClean="0"/>
              <a:t>Κύρια ορυκτά λειμονίτης, χαλαζίας, δευτερογενές </a:t>
            </a:r>
            <a:r>
              <a:rPr lang="en-US" sz="2000" dirty="0" smtClean="0"/>
              <a:t>SiO2 + </a:t>
            </a:r>
            <a:r>
              <a:rPr lang="el-GR" sz="2000" dirty="0" smtClean="0"/>
              <a:t>παραπληρωματικά ορυκτά ανάλογα με τη σύσταση του μητρικού πετρώματος</a:t>
            </a:r>
          </a:p>
          <a:p>
            <a:r>
              <a:rPr lang="el-GR" sz="2000" dirty="0" smtClean="0"/>
              <a:t>Περιβαλλοντική σημασία</a:t>
            </a:r>
            <a:r>
              <a:rPr lang="en-GB" sz="2000" dirty="0" smtClean="0"/>
              <a:t>: </a:t>
            </a:r>
            <a:r>
              <a:rPr lang="el-GR" sz="2000" dirty="0" smtClean="0"/>
              <a:t>Ικανότητα προσρόφησης μετάλλων </a:t>
            </a:r>
            <a:r>
              <a:rPr lang="el-GR" sz="2000" dirty="0" smtClean="0">
                <a:sym typeface="Wingdings" pitchFamily="2" charset="2"/>
              </a:rPr>
              <a:t> σημασία στην διασπορά ρύπων στο περιβάλλον</a:t>
            </a:r>
            <a:endParaRPr lang="en-GB" sz="2000" dirty="0" smtClean="0">
              <a:sym typeface="Wingdings" pitchFamily="2" charset="2"/>
            </a:endParaRPr>
          </a:p>
          <a:p>
            <a:r>
              <a:rPr lang="el-GR" sz="2000" dirty="0">
                <a:sym typeface="Wingdings" pitchFamily="2" charset="2"/>
              </a:rPr>
              <a:t>Σημασία στην έρευνα κοιτασμάτων  Οδηγός για τον εντοπισμό μεταλλοφορίας μικτών </a:t>
            </a:r>
            <a:r>
              <a:rPr lang="el-GR" sz="2000" dirty="0" smtClean="0">
                <a:sym typeface="Wingdings" pitchFamily="2" charset="2"/>
              </a:rPr>
              <a:t>θειούχων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51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Γεωλογικός (Γεωχημικός) κύκλος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5" y="1196752"/>
            <a:ext cx="7057189" cy="5131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2226" y="5805264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20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 smtClean="0"/>
              <a:t>Αργυράκη 2015. </a:t>
            </a:r>
            <a:r>
              <a:rPr lang="el-GR" sz="2000" dirty="0"/>
              <a:t>Αριάδνη </a:t>
            </a:r>
            <a:r>
              <a:rPr lang="el-GR" sz="2000" dirty="0" smtClean="0"/>
              <a:t>Αργυράκη. </a:t>
            </a:r>
            <a:r>
              <a:rPr lang="el-GR" sz="2000" dirty="0"/>
              <a:t>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smtClean="0"/>
              <a:t>(1/1)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Γεωλογικός (Γεωχημικός) κύκλος. </a:t>
            </a:r>
            <a:r>
              <a:rPr lang="en-US" sz="2000" dirty="0"/>
              <a:t>Copyright Encyclopedia Britannica.</a:t>
            </a:r>
            <a:r>
              <a:rPr lang="el-GR" sz="2000" dirty="0"/>
              <a:t> Σύνδεσμος:</a:t>
            </a:r>
            <a:r>
              <a:rPr lang="en-US" sz="2000" dirty="0"/>
              <a:t> http://www.britannica.com/EBchecked/topic/108636/chemical-element. </a:t>
            </a:r>
            <a:r>
              <a:rPr lang="el-GR" sz="2000" dirty="0"/>
              <a:t>Πηγή:</a:t>
            </a:r>
            <a:r>
              <a:rPr lang="en-US" sz="2000" dirty="0"/>
              <a:t> </a:t>
            </a:r>
            <a:r>
              <a:rPr lang="en-US" sz="2000" dirty="0" smtClean="0"/>
              <a:t>www.britannica.com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Κρίσιμη ζώνη. </a:t>
            </a:r>
            <a:r>
              <a:rPr lang="en-US" sz="2000" dirty="0" smtClean="0"/>
              <a:t>Copyrighted.</a:t>
            </a:r>
            <a:r>
              <a:rPr lang="el-GR" sz="2000" dirty="0" smtClean="0"/>
              <a:t> Πηγή: </a:t>
            </a:r>
            <a:r>
              <a:rPr lang="en-US" sz="2000" dirty="0" smtClean="0"/>
              <a:t>ELEMENTS, VOL. 3, PP. 315-319,2007.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 </a:t>
            </a:r>
            <a:r>
              <a:rPr lang="en-US" sz="2000" dirty="0" smtClean="0"/>
              <a:t>Structure of Clays. Copyrighted. </a:t>
            </a:r>
            <a:r>
              <a:rPr lang="el-GR" sz="2000" dirty="0" smtClean="0"/>
              <a:t>Πηγή: </a:t>
            </a:r>
            <a:r>
              <a:rPr lang="en-US" sz="2000" dirty="0" smtClean="0"/>
              <a:t>Josh </a:t>
            </a:r>
            <a:r>
              <a:rPr lang="en-US" sz="2000" dirty="0" err="1" smtClean="0"/>
              <a:t>Lory</a:t>
            </a:r>
            <a:r>
              <a:rPr lang="en-US" sz="2000" dirty="0" smtClean="0"/>
              <a:t> for www.soilsurvey.org.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5: </a:t>
            </a:r>
            <a:r>
              <a:rPr lang="en-US" sz="2000" dirty="0"/>
              <a:t>Copyrighted.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/>
              <a:t>Εικόνα 6: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l-GR" altLang="en-US" dirty="0"/>
              <a:t>ΕΠΙΦΑΝΕΙΑΚΟ ΠΕΡΙΒΑΛΛΟΝ 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ΑΠΟΣΑΘΡΩΣΗ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ΑΝΤΙΔΡΑΣΕΙΣ ΧΗΜΙΚΗΣ ΑΠΟΣΑΘΡΩΣΗΣ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ΠΕΡΙΒΑΛΛΟΝΤΙΚΟΙ ΠΑΡΑΓΟΝΤΕΣ ΑΠΟΣΑΘΡΩΣΗΣ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ΑΝΘΕΚΤΙΚΟΤΗΤΑ ΟΡΥΚΤΩΝ</a:t>
            </a:r>
          </a:p>
          <a:p>
            <a:pPr marL="609600" indent="-609600">
              <a:buFontTx/>
              <a:buAutoNum type="arabicPeriod"/>
            </a:pPr>
            <a:endParaRPr lang="el-GR" altLang="en-US" dirty="0"/>
          </a:p>
          <a:p>
            <a:pPr marL="609600" indent="-609600">
              <a:buFontTx/>
              <a:buAutoNum type="arabicPeriod"/>
            </a:pPr>
            <a:r>
              <a:rPr lang="el-GR" altLang="en-US" dirty="0"/>
              <a:t>ΠΡΟΪΟΝΤΑ ΧΗΜΙΚΗΣ </a:t>
            </a:r>
            <a:r>
              <a:rPr lang="el-GR" altLang="en-US" dirty="0" smtClean="0"/>
              <a:t>ΑΠΟΣΑΘΡΩΣΗΣ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>
                <a:solidFill>
                  <a:schemeClr val="tx2"/>
                </a:solidFill>
              </a:rPr>
              <a:t>ΓΗΙΝΟ ΕΠΙΦΑΝΕΙΑΚΟ ΠΕΡΙΒΑΛΛΟΝ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043608" y="2481263"/>
            <a:ext cx="19270" cy="731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5" descr="Οριζόντιο τούβλο"/>
          <p:cNvSpPr txBox="1">
            <a:spLocks noChangeArrowheads="1"/>
          </p:cNvSpPr>
          <p:nvPr/>
        </p:nvSpPr>
        <p:spPr bwMode="auto">
          <a:xfrm>
            <a:off x="270715" y="5769968"/>
            <a:ext cx="8569325" cy="466725"/>
          </a:xfrm>
          <a:prstGeom prst="rect">
            <a:avLst/>
          </a:prstGeom>
          <a:pattFill prst="horzBrick">
            <a:fgClr>
              <a:srgbClr val="90784C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b="1" baseline="0">
                <a:latin typeface="+mn-lt"/>
              </a:rPr>
              <a:t>ΛΙΘΟΣΦΑΙΡΑ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023690" y="3931643"/>
            <a:ext cx="2592388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b="1" baseline="0" dirty="0">
                <a:latin typeface="+mn-lt"/>
              </a:rPr>
              <a:t>ΒΙΟΣΦΑΙΡΑ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43740" y="3356968"/>
            <a:ext cx="2952750" cy="466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b="1" baseline="0" dirty="0">
                <a:latin typeface="+mn-lt"/>
              </a:rPr>
              <a:t>ΥΔΡΟΣΦΑΙΡΑ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70715" y="1317822"/>
            <a:ext cx="8353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400" b="1" baseline="0" dirty="0">
                <a:latin typeface="+mn-lt"/>
              </a:rPr>
              <a:t>ΑΤΜΟΣΦΑΙΡΑ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928065" y="2707680"/>
            <a:ext cx="1366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>
                <a:latin typeface="+mn-lt"/>
              </a:rPr>
              <a:t>Εξάτμιση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54388" y="1880592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Βροχόπτωση</a:t>
            </a: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 flipV="1">
            <a:off x="2570467" y="1920277"/>
            <a:ext cx="5298" cy="7874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" name="Picture 12" descr="MMj0234669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15" y="313948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78778" y="4076105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>
                <a:latin typeface="+mn-lt"/>
              </a:rPr>
              <a:t>Χημική ιζηματογένεση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070940" y="5157193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Αποσάθρωση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4791844" y="2179042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Αναπνοή / Φωτοσύνθεση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5239590" y="4868268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Βιοορυκτογένεση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728290" y="328394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>
                <a:latin typeface="+mn-lt"/>
              </a:rPr>
              <a:t>Τροφή</a:t>
            </a: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2070940" y="479683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223465" y="386020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683568" y="395942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V="1">
            <a:off x="5377959" y="1920278"/>
            <a:ext cx="6094" cy="383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5384053" y="2960093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V="1">
            <a:off x="8191545" y="1922462"/>
            <a:ext cx="14921" cy="3647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7055531" y="2481263"/>
            <a:ext cx="172878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Ηφαιστειακές Εκρήξεις</a:t>
            </a:r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5168153" y="458093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3439365" y="3572868"/>
            <a:ext cx="15128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34995" y="4868268"/>
            <a:ext cx="1871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baseline="0" dirty="0">
                <a:latin typeface="+mn-lt"/>
              </a:rPr>
              <a:t>Υδροθερμική Δραστηριότητα</a:t>
            </a:r>
          </a:p>
        </p:txBody>
      </p:sp>
    </p:spTree>
    <p:extLst>
      <p:ext uri="{BB962C8B-B14F-4D97-AF65-F5344CB8AC3E}">
        <p14:creationId xmlns:p14="http://schemas.microsoft.com/office/powerpoint/2010/main" val="1162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ΑΠΟΣΑΘΡΩΣΗ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000" dirty="0" smtClean="0"/>
              <a:t>Η </a:t>
            </a:r>
            <a:r>
              <a:rPr lang="el-GR" altLang="en-US" sz="2000" dirty="0"/>
              <a:t>διάσπαση και εξαλλοίωση υλικών κοντά στην επιφάνεια της γης</a:t>
            </a:r>
          </a:p>
          <a:p>
            <a:r>
              <a:rPr lang="el-GR" altLang="en-US" sz="2000" dirty="0"/>
              <a:t>Συνδυασμός δράσης ανόργανων διεργασιών και οργανικής δραστηριότητας</a:t>
            </a:r>
          </a:p>
          <a:p>
            <a:r>
              <a:rPr lang="el-GR" altLang="en-US" sz="2000" dirty="0"/>
              <a:t>Κυρίαρχος παράγοντας το νερό</a:t>
            </a:r>
          </a:p>
          <a:p>
            <a:r>
              <a:rPr lang="el-GR" altLang="en-US" sz="2000" dirty="0"/>
              <a:t>Οδηγεί σε διάβρωση, ιζηματογένεση</a:t>
            </a:r>
            <a:r>
              <a:rPr lang="en-GB" altLang="en-US" sz="2000" dirty="0"/>
              <a:t>, </a:t>
            </a:r>
            <a:r>
              <a:rPr lang="el-GR" altLang="en-US" sz="2000" dirty="0"/>
              <a:t>σχηματισμό εδάφους </a:t>
            </a:r>
            <a:endParaRPr lang="el-GR" altLang="en-US" sz="2000" dirty="0" smtClean="0"/>
          </a:p>
          <a:p>
            <a:r>
              <a:rPr lang="el-GR" altLang="en-US" sz="2000" dirty="0" smtClean="0"/>
              <a:t>Φυσική </a:t>
            </a:r>
            <a:r>
              <a:rPr lang="el-GR" altLang="en-US" sz="2000" dirty="0"/>
              <a:t>αποσάθρωση: Η μηχανική διάσπαση των υλικών </a:t>
            </a:r>
            <a:r>
              <a:rPr lang="el-GR" altLang="en-US" sz="2000" dirty="0">
                <a:sym typeface="Wingdings" panose="05000000000000000000" pitchFamily="2" charset="2"/>
              </a:rPr>
              <a:t> αύξηση της ειδικής επιφάνειας κόκκων υλικών (λόγος εμβαδού εκτεθειμένης επιφάνειας/ συνολικό όγκο)</a:t>
            </a:r>
          </a:p>
          <a:p>
            <a:r>
              <a:rPr lang="el-GR" altLang="en-US" sz="2000" dirty="0"/>
              <a:t>Χημική αποσάθρωση: Αντιδράσεις μεταξύ αέριας-υγρής-στερεάς φάσης στην επιφάνεια </a:t>
            </a:r>
            <a:r>
              <a:rPr lang="en-US" altLang="en-US" sz="2000" dirty="0"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sym typeface="Wingdings" panose="05000000000000000000" pitchFamily="2" charset="2"/>
              </a:rPr>
              <a:t>καθορίζει τη σύσταση των επιφανειακών και υπόγειων </a:t>
            </a:r>
            <a:r>
              <a:rPr lang="el-GR" altLang="en-US" sz="2000" dirty="0" smtClean="0">
                <a:sym typeface="Wingdings" panose="05000000000000000000" pitchFamily="2" charset="2"/>
              </a:rPr>
              <a:t>νερών</a:t>
            </a:r>
            <a:endParaRPr lang="el-GR" alt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49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ΚΡΙΣΙΜΗ ΖΩΝΗ</a:t>
            </a:r>
            <a:endParaRPr lang="el-GR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824026" cy="5266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3598" y="5661248"/>
            <a:ext cx="360040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8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ΦΥΣΙΚΗ ΑΠΟΣΑΘΡΩΣΗ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l-GR" altLang="en-US" sz="2400" dirty="0"/>
              <a:t>Εκφόρτιση βαθέων πετρωμάτων στην επιφάνεια </a:t>
            </a:r>
            <a:r>
              <a:rPr lang="el-GR" altLang="en-US" sz="2400" dirty="0">
                <a:sym typeface="Wingdings" panose="05000000000000000000" pitchFamily="2" charset="2"/>
              </a:rPr>
              <a:t> διαστολή  </a:t>
            </a:r>
            <a:r>
              <a:rPr lang="el-GR" altLang="en-US" sz="2400" dirty="0" smtClean="0"/>
              <a:t>Διάρρηξη </a:t>
            </a:r>
            <a:r>
              <a:rPr lang="el-GR" altLang="en-US" sz="2400" dirty="0"/>
              <a:t>κατά μήκος </a:t>
            </a:r>
            <a:r>
              <a:rPr lang="el-GR" altLang="en-US" sz="2400" dirty="0" smtClean="0"/>
              <a:t>κρυστάλλων/κόκκων</a:t>
            </a:r>
            <a:endParaRPr lang="el-GR" altLang="en-US" sz="2400" dirty="0"/>
          </a:p>
          <a:p>
            <a:pPr>
              <a:buFontTx/>
              <a:buChar char="•"/>
            </a:pPr>
            <a:r>
              <a:rPr lang="el-GR" altLang="en-US" sz="2400" dirty="0"/>
              <a:t>Διεύρυνση ρωγμών με είσοδο νερού </a:t>
            </a:r>
            <a:r>
              <a:rPr lang="el-GR" altLang="en-US" sz="2400" dirty="0">
                <a:sym typeface="Wingdings" panose="05000000000000000000" pitchFamily="2" charset="2"/>
              </a:rPr>
              <a:t> σημασία κλίματος: ψυχρό και υγρό με δράση πάγου, θερμό και ξηρό με δράση </a:t>
            </a:r>
            <a:r>
              <a:rPr lang="el-GR" altLang="en-US" sz="2400" dirty="0" smtClean="0">
                <a:sym typeface="Wingdings" panose="05000000000000000000" pitchFamily="2" charset="2"/>
              </a:rPr>
              <a:t>αλάτων</a:t>
            </a:r>
            <a:endParaRPr lang="el-GR" altLang="en-US" sz="2400" dirty="0"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l-GR" altLang="en-US" sz="2400" dirty="0">
                <a:sym typeface="Wingdings" panose="05000000000000000000" pitchFamily="2" charset="2"/>
              </a:rPr>
              <a:t>Δράση έμβιου κόσμου: ρίζες φυτών, σκώληκες κ.α. ζώα  ανάμιξη υλικού και διεύρυνση </a:t>
            </a:r>
            <a:r>
              <a:rPr lang="el-GR" altLang="en-US" sz="2400" dirty="0" smtClean="0">
                <a:sym typeface="Wingdings" panose="05000000000000000000" pitchFamily="2" charset="2"/>
              </a:rPr>
              <a:t>ρωγμών</a:t>
            </a:r>
            <a:endParaRPr lang="el-GR" altLang="en-US" sz="2400" dirty="0"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l-GR" altLang="en-US" sz="2400" dirty="0">
                <a:sym typeface="Wingdings" panose="05000000000000000000" pitchFamily="2" charset="2"/>
              </a:rPr>
              <a:t>Δράση βαρύτητας  κατάρρευση </a:t>
            </a:r>
            <a:r>
              <a:rPr lang="el-GR" altLang="en-US" sz="2400" dirty="0" smtClean="0">
                <a:sym typeface="Wingdings" panose="05000000000000000000" pitchFamily="2" charset="2"/>
              </a:rPr>
              <a:t>τεμαχίων</a:t>
            </a:r>
            <a:endParaRPr lang="el-GR" altLang="en-US" sz="2400" dirty="0"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r>
              <a:rPr lang="el-GR" altLang="en-US" sz="2400" dirty="0">
                <a:sym typeface="Wingdings" panose="05000000000000000000" pitchFamily="2" charset="2"/>
              </a:rPr>
              <a:t>Δράση πάγου, νερού και ανέμου  μεταφορά υλικών </a:t>
            </a:r>
            <a:endParaRPr lang="el-GR" alt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140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ΠΕΡΙΒΑΛΛΟΝΤΙΚΟΙ ΠΑΡΑΓΟΝΤΕΣ ΚΑΙ ΑΠΟΣΑΘΡΩΣΗ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000" b="1" dirty="0"/>
              <a:t>Κλίμα:</a:t>
            </a:r>
            <a:r>
              <a:rPr lang="el-GR" altLang="en-US" sz="2000" dirty="0"/>
              <a:t> Σημασία βροχόπτωσης στον έλεγχο της ποσότητας διαθέσιμου νερού για αντιδράσεις, σημασία θερμοκρασίας στην ταχύτητα των αντιδράσεων, στο ποσοστό εξάτμισης, στον τύπο της βλάστησης και την αποσύνθεση της οργανικής </a:t>
            </a:r>
            <a:r>
              <a:rPr lang="el-GR" altLang="en-US" sz="2000" dirty="0" smtClean="0"/>
              <a:t>ύλης</a:t>
            </a:r>
            <a:endParaRPr lang="el-GR" altLang="en-US" sz="2000" dirty="0"/>
          </a:p>
          <a:p>
            <a:r>
              <a:rPr lang="el-GR" altLang="en-US" sz="2000" b="1" dirty="0"/>
              <a:t>Ανάγλυφο και υδρογραφικό δίκτυο:</a:t>
            </a:r>
            <a:r>
              <a:rPr lang="el-GR" altLang="en-US" sz="2000" dirty="0"/>
              <a:t> Επικράτηση φυσικής αποσάθρωσης σε περιοχές έντονου ανάγλυφου και χημικής αποσάθρωσης σε επίπεδες </a:t>
            </a:r>
            <a:r>
              <a:rPr lang="el-GR" altLang="en-US" sz="2000" dirty="0" smtClean="0"/>
              <a:t>περιοχές</a:t>
            </a:r>
            <a:endParaRPr lang="el-GR" altLang="en-US" sz="2000" dirty="0"/>
          </a:p>
          <a:p>
            <a:r>
              <a:rPr lang="el-GR" altLang="en-US" sz="2000" b="1" dirty="0"/>
              <a:t>Διαπερατότητα πετρωμάτων:</a:t>
            </a:r>
            <a:r>
              <a:rPr lang="el-GR" altLang="en-US" sz="2000" dirty="0"/>
              <a:t> Κλαστικά ιζηματογενή πετρώματα έχουν μεγάλη ειδική επιφάνεια και είναι πιο επιρρεπή στην αποσάθρωση από λεπτοκοκκώδη εκρηξιγενή κρυσταλλικά </a:t>
            </a:r>
            <a:r>
              <a:rPr lang="el-GR" altLang="en-US" sz="2000" dirty="0" smtClean="0"/>
              <a:t>πετρώματα</a:t>
            </a:r>
            <a:endParaRPr lang="el-GR" altLang="en-US" sz="2000" dirty="0"/>
          </a:p>
          <a:p>
            <a:r>
              <a:rPr lang="el-GR" altLang="en-US" sz="2000" b="1" dirty="0"/>
              <a:t>Ορυκτολογική σύσταση πετρωμάτων:</a:t>
            </a:r>
            <a:r>
              <a:rPr lang="el-GR" altLang="en-US" sz="2000" dirty="0"/>
              <a:t> Διαφορές στην σχετική ανθεκτικότητα των </a:t>
            </a:r>
            <a:r>
              <a:rPr lang="el-GR" altLang="en-US" sz="2000" dirty="0" smtClean="0"/>
              <a:t>ορυκτών</a:t>
            </a: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0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1652</Words>
  <Application>Microsoft Office PowerPoint</Application>
  <PresentationFormat>On-screen Show (4:3)</PresentationFormat>
  <Paragraphs>382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Θέμα του Office</vt:lpstr>
      <vt:lpstr>Γεωχημεία</vt:lpstr>
      <vt:lpstr>Γεωχημικές διεργασίες στην επιφάνεια της γης</vt:lpstr>
      <vt:lpstr>Γεωλογικός (Γεωχημικός) κύκλος</vt:lpstr>
      <vt:lpstr>Περιεχόμενα ενότητας</vt:lpstr>
      <vt:lpstr>ΓΗΙΝΟ ΕΠΙΦΑΝΕΙΑΚΟ ΠΕΡΙΒΑΛΛΟΝ</vt:lpstr>
      <vt:lpstr>ΑΠΟΣΑΘΡΩΣΗ</vt:lpstr>
      <vt:lpstr>Η ΚΡΙΣΙΜΗ ΖΩΝΗ</vt:lpstr>
      <vt:lpstr>ΦΥΣΙΚΗ ΑΠΟΣΑΘΡΩΣΗ</vt:lpstr>
      <vt:lpstr>ΠΕΡΙΒΑΛΛΟΝΤΙΚΟΙ ΠΑΡΑΓΟΝΤΕΣ ΚΑΙ ΑΠΟΣΑΘΡΩΣΗ</vt:lpstr>
      <vt:lpstr>ΑΝΘΕΚΤΙΚΟΤΗΤΑ ΠΥΡΙΤΙΚΩΝ ΟΡΥΚΤΩΝ ΣΤΗΝ ΑΠΟΣΑΘΡΩΣΗ</vt:lpstr>
      <vt:lpstr>ΑΝΘΕΚΤΙΚΟΤΗΤΑ ΟΡΥΚΤΩΝ ΣΤΗΝ ΑΠΟΣΑΘΡΩΣΗ (Goldich, 1938)</vt:lpstr>
      <vt:lpstr>ΚΥΡΙΑΡΧΟΙ ΠΑΡΑΓΟΝΤΕΣ ΧΗΜΙΚΗΣ ΑΠΟΣΑΘΡΩΣΗΣ</vt:lpstr>
      <vt:lpstr>ΙΔΙΟΤΗΤΕΣ ΤΟΥ ΝΕΡΟΥ</vt:lpstr>
      <vt:lpstr>ΚΥΡΙΟΙ ΤΥΠΟΙ ΑΝΤΙΔΡΑΣΕΩΝ ΧΗΜΙΚΗΣ ΑΠΟΣΑΘΡΩΣΗΣ (1)</vt:lpstr>
      <vt:lpstr>ΚΥΡΙΟΙ ΤΥΠΟΙ ΑΝΤΙΔΡΑΣΕΩΝ ΧΗΜΙΚΗΣ ΑΠΟΣΑΘΡΩΣΗΣ (2)</vt:lpstr>
      <vt:lpstr>ΚΥΡΙΟΙ ΤΥΠΟΙ ΑΝΤΙΔΡΑΣΕΩΝ ΧΗΜΙΚΗΣ ΑΠΟΣΑΘΡΩΣΗΣ (3)</vt:lpstr>
      <vt:lpstr>Τύποι όξινης υδρόλυσης</vt:lpstr>
      <vt:lpstr>ΑΣΥΜΠΤΩΤΗ ΟΞΙΝΗ ΥΔΡΟΛΥΣΗ ΠΥΡΙΤΙΚΩΝ ΟΡΥΚΤΩΝ</vt:lpstr>
      <vt:lpstr>ΣΥΝΗΘΗ ΠΡΩΤΟΓΕΝΗ ΟΡΥΚΤΑ ΚΑΙ ΤΥΠΟΙ ΑΝΤΙΔΡΑΣΕΩΝ ΧΗΜΙΚΗΣ ΑΠΟΣΑΘΡΩΣΗΣ ΤΟΥΣ</vt:lpstr>
      <vt:lpstr>ΣΥΝΗΘΗ ΠΡΩΤΟΓΕΝΗ ΟΡΥΚΤΑ ΚΑΙ ΤΥΠΟΙ ΑΝΤΙΔΡΑΣΕΩΝ ΧΗΜΙΚΗΣ ΑΠΟΣΑΘΡΩΣΗΣ ΤΟΥΣ</vt:lpstr>
      <vt:lpstr>ΔΙΕΡΓΑΣΙΑ ΧΗΜΙΚΗΣ ΑΠΟΣΑΘΡΩΣΗΣ</vt:lpstr>
      <vt:lpstr>ΠΡΟΪΟΝΤΑ ΧΗΜΙΚΗΣ ΑΠΟΣΑΘΡΩΣΗΣ</vt:lpstr>
      <vt:lpstr>ΑΡΓΙΛΙΚΑ ΟΡΥΚΤΑ</vt:lpstr>
      <vt:lpstr>ΔΟΜΗ ΑΡΓΙΛΙΚΩΝ ΟΡΥΚΤΩΝ</vt:lpstr>
      <vt:lpstr>ΟΡΥΚΤΟΛΟΓΙΑ ΑΡΓΙΛΙΚΩΝ ΟΡΥΚΤΩΝ ΣΕ ΣΥΝΑΡΤΗΣΗ ΜΕ ΤΟ ΚΛΙΜΑ</vt:lpstr>
      <vt:lpstr>ΔΕΥΤΕΡΟΓΕΝΗ ΜΕΤΑΛΛΙΚΑ ΟΡΥΚΤΑ ΑΠΟ ΟΞΕΙΔΩΣΗ ΘΕΙΟΥΧΩΝ ΜΕΤΑΛΛΕΥΜΑΤΩΝ</vt:lpstr>
      <vt:lpstr>ΣΙΔΗΡΟΥΝ ΚΑΛΥΜΜΑ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205</cp:revision>
  <dcterms:created xsi:type="dcterms:W3CDTF">2012-09-06T09:03:05Z</dcterms:created>
  <dcterms:modified xsi:type="dcterms:W3CDTF">2015-05-19T14:35:19Z</dcterms:modified>
</cp:coreProperties>
</file>