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24"/>
  </p:notesMasterIdLst>
  <p:sldIdLst>
    <p:sldId id="256" r:id="rId3"/>
    <p:sldId id="647" r:id="rId4"/>
    <p:sldId id="648" r:id="rId5"/>
    <p:sldId id="649" r:id="rId6"/>
    <p:sldId id="650" r:id="rId7"/>
    <p:sldId id="651" r:id="rId8"/>
    <p:sldId id="878" r:id="rId9"/>
    <p:sldId id="653" r:id="rId10"/>
    <p:sldId id="654" r:id="rId11"/>
    <p:sldId id="655" r:id="rId12"/>
    <p:sldId id="657" r:id="rId13"/>
    <p:sldId id="658" r:id="rId14"/>
    <p:sldId id="659" r:id="rId15"/>
    <p:sldId id="660" r:id="rId16"/>
    <p:sldId id="661" r:id="rId17"/>
    <p:sldId id="662" r:id="rId18"/>
    <p:sldId id="664" r:id="rId19"/>
    <p:sldId id="665" r:id="rId20"/>
    <p:sldId id="666" r:id="rId21"/>
    <p:sldId id="667" r:id="rId22"/>
    <p:sldId id="668" r:id="rId23"/>
    <p:sldId id="669" r:id="rId24"/>
    <p:sldId id="670" r:id="rId25"/>
    <p:sldId id="671" r:id="rId26"/>
    <p:sldId id="672" r:id="rId27"/>
    <p:sldId id="675" r:id="rId28"/>
    <p:sldId id="676" r:id="rId29"/>
    <p:sldId id="677" r:id="rId30"/>
    <p:sldId id="678" r:id="rId31"/>
    <p:sldId id="680" r:id="rId32"/>
    <p:sldId id="679" r:id="rId33"/>
    <p:sldId id="681" r:id="rId34"/>
    <p:sldId id="879" r:id="rId35"/>
    <p:sldId id="683" r:id="rId36"/>
    <p:sldId id="684" r:id="rId37"/>
    <p:sldId id="686" r:id="rId38"/>
    <p:sldId id="869" r:id="rId39"/>
    <p:sldId id="687" r:id="rId40"/>
    <p:sldId id="688" r:id="rId41"/>
    <p:sldId id="689" r:id="rId42"/>
    <p:sldId id="690" r:id="rId43"/>
    <p:sldId id="692" r:id="rId44"/>
    <p:sldId id="693" r:id="rId45"/>
    <p:sldId id="691" r:id="rId46"/>
    <p:sldId id="695" r:id="rId47"/>
    <p:sldId id="696" r:id="rId48"/>
    <p:sldId id="697" r:id="rId49"/>
    <p:sldId id="698" r:id="rId50"/>
    <p:sldId id="699" r:id="rId51"/>
    <p:sldId id="700" r:id="rId52"/>
    <p:sldId id="701" r:id="rId53"/>
    <p:sldId id="702" r:id="rId54"/>
    <p:sldId id="703" r:id="rId55"/>
    <p:sldId id="704" r:id="rId56"/>
    <p:sldId id="705" r:id="rId57"/>
    <p:sldId id="706" r:id="rId58"/>
    <p:sldId id="707" r:id="rId59"/>
    <p:sldId id="708" r:id="rId60"/>
    <p:sldId id="709" r:id="rId61"/>
    <p:sldId id="710" r:id="rId62"/>
    <p:sldId id="711" r:id="rId63"/>
    <p:sldId id="712" r:id="rId64"/>
    <p:sldId id="713" r:id="rId65"/>
    <p:sldId id="714" r:id="rId66"/>
    <p:sldId id="716" r:id="rId67"/>
    <p:sldId id="717" r:id="rId68"/>
    <p:sldId id="718" r:id="rId69"/>
    <p:sldId id="719" r:id="rId70"/>
    <p:sldId id="720" r:id="rId71"/>
    <p:sldId id="721" r:id="rId72"/>
    <p:sldId id="722" r:id="rId73"/>
    <p:sldId id="723" r:id="rId74"/>
    <p:sldId id="724" r:id="rId75"/>
    <p:sldId id="725" r:id="rId76"/>
    <p:sldId id="726" r:id="rId77"/>
    <p:sldId id="727" r:id="rId78"/>
    <p:sldId id="728" r:id="rId79"/>
    <p:sldId id="729" r:id="rId80"/>
    <p:sldId id="730" r:id="rId81"/>
    <p:sldId id="731" r:id="rId82"/>
    <p:sldId id="732" r:id="rId83"/>
    <p:sldId id="733" r:id="rId84"/>
    <p:sldId id="734" r:id="rId85"/>
    <p:sldId id="735" r:id="rId86"/>
    <p:sldId id="736" r:id="rId87"/>
    <p:sldId id="737" r:id="rId88"/>
    <p:sldId id="738" r:id="rId89"/>
    <p:sldId id="739" r:id="rId90"/>
    <p:sldId id="740" r:id="rId91"/>
    <p:sldId id="741" r:id="rId92"/>
    <p:sldId id="742" r:id="rId93"/>
    <p:sldId id="743" r:id="rId94"/>
    <p:sldId id="744" r:id="rId95"/>
    <p:sldId id="745" r:id="rId96"/>
    <p:sldId id="746" r:id="rId97"/>
    <p:sldId id="747" r:id="rId98"/>
    <p:sldId id="748" r:id="rId99"/>
    <p:sldId id="749" r:id="rId100"/>
    <p:sldId id="750" r:id="rId101"/>
    <p:sldId id="751" r:id="rId102"/>
    <p:sldId id="752" r:id="rId103"/>
    <p:sldId id="753" r:id="rId104"/>
    <p:sldId id="754" r:id="rId105"/>
    <p:sldId id="755" r:id="rId106"/>
    <p:sldId id="756" r:id="rId107"/>
    <p:sldId id="757" r:id="rId108"/>
    <p:sldId id="758" r:id="rId109"/>
    <p:sldId id="759" r:id="rId110"/>
    <p:sldId id="760" r:id="rId111"/>
    <p:sldId id="761" r:id="rId112"/>
    <p:sldId id="762" r:id="rId113"/>
    <p:sldId id="764" r:id="rId114"/>
    <p:sldId id="763" r:id="rId115"/>
    <p:sldId id="765" r:id="rId116"/>
    <p:sldId id="766" r:id="rId117"/>
    <p:sldId id="767" r:id="rId118"/>
    <p:sldId id="768" r:id="rId119"/>
    <p:sldId id="769" r:id="rId120"/>
    <p:sldId id="770" r:id="rId121"/>
    <p:sldId id="870" r:id="rId122"/>
    <p:sldId id="772" r:id="rId123"/>
    <p:sldId id="773" r:id="rId124"/>
    <p:sldId id="774" r:id="rId125"/>
    <p:sldId id="775" r:id="rId126"/>
    <p:sldId id="776" r:id="rId127"/>
    <p:sldId id="777" r:id="rId128"/>
    <p:sldId id="779" r:id="rId129"/>
    <p:sldId id="780" r:id="rId130"/>
    <p:sldId id="781" r:id="rId131"/>
    <p:sldId id="782" r:id="rId132"/>
    <p:sldId id="783" r:id="rId133"/>
    <p:sldId id="784" r:id="rId134"/>
    <p:sldId id="786" r:id="rId135"/>
    <p:sldId id="787" r:id="rId136"/>
    <p:sldId id="788" r:id="rId137"/>
    <p:sldId id="789" r:id="rId138"/>
    <p:sldId id="790" r:id="rId139"/>
    <p:sldId id="791" r:id="rId140"/>
    <p:sldId id="792" r:id="rId141"/>
    <p:sldId id="793" r:id="rId142"/>
    <p:sldId id="794" r:id="rId143"/>
    <p:sldId id="795" r:id="rId144"/>
    <p:sldId id="796" r:id="rId145"/>
    <p:sldId id="797" r:id="rId146"/>
    <p:sldId id="799" r:id="rId147"/>
    <p:sldId id="800" r:id="rId148"/>
    <p:sldId id="801" r:id="rId149"/>
    <p:sldId id="802" r:id="rId150"/>
    <p:sldId id="803" r:id="rId151"/>
    <p:sldId id="804" r:id="rId152"/>
    <p:sldId id="805" r:id="rId153"/>
    <p:sldId id="806" r:id="rId154"/>
    <p:sldId id="807" r:id="rId155"/>
    <p:sldId id="808" r:id="rId156"/>
    <p:sldId id="809" r:id="rId157"/>
    <p:sldId id="810" r:id="rId158"/>
    <p:sldId id="811" r:id="rId159"/>
    <p:sldId id="812" r:id="rId160"/>
    <p:sldId id="813" r:id="rId161"/>
    <p:sldId id="814" r:id="rId162"/>
    <p:sldId id="816" r:id="rId163"/>
    <p:sldId id="817" r:id="rId164"/>
    <p:sldId id="818" r:id="rId165"/>
    <p:sldId id="819" r:id="rId166"/>
    <p:sldId id="820" r:id="rId167"/>
    <p:sldId id="821" r:id="rId168"/>
    <p:sldId id="822" r:id="rId169"/>
    <p:sldId id="823" r:id="rId170"/>
    <p:sldId id="824" r:id="rId171"/>
    <p:sldId id="825" r:id="rId172"/>
    <p:sldId id="826" r:id="rId173"/>
    <p:sldId id="827" r:id="rId174"/>
    <p:sldId id="828" r:id="rId175"/>
    <p:sldId id="829" r:id="rId176"/>
    <p:sldId id="830" r:id="rId177"/>
    <p:sldId id="831" r:id="rId178"/>
    <p:sldId id="832" r:id="rId179"/>
    <p:sldId id="833" r:id="rId180"/>
    <p:sldId id="834" r:id="rId181"/>
    <p:sldId id="836" r:id="rId182"/>
    <p:sldId id="837" r:id="rId183"/>
    <p:sldId id="838" r:id="rId184"/>
    <p:sldId id="839" r:id="rId185"/>
    <p:sldId id="840" r:id="rId186"/>
    <p:sldId id="841" r:id="rId187"/>
    <p:sldId id="842" r:id="rId188"/>
    <p:sldId id="871" r:id="rId189"/>
    <p:sldId id="844" r:id="rId190"/>
    <p:sldId id="846" r:id="rId191"/>
    <p:sldId id="845" r:id="rId192"/>
    <p:sldId id="847" r:id="rId193"/>
    <p:sldId id="848" r:id="rId194"/>
    <p:sldId id="849" r:id="rId195"/>
    <p:sldId id="850" r:id="rId196"/>
    <p:sldId id="851" r:id="rId197"/>
    <p:sldId id="852" r:id="rId198"/>
    <p:sldId id="853" r:id="rId199"/>
    <p:sldId id="855" r:id="rId200"/>
    <p:sldId id="856" r:id="rId201"/>
    <p:sldId id="857" r:id="rId202"/>
    <p:sldId id="858" r:id="rId203"/>
    <p:sldId id="859" r:id="rId204"/>
    <p:sldId id="860" r:id="rId205"/>
    <p:sldId id="861" r:id="rId206"/>
    <p:sldId id="862" r:id="rId207"/>
    <p:sldId id="863" r:id="rId208"/>
    <p:sldId id="864" r:id="rId209"/>
    <p:sldId id="865" r:id="rId210"/>
    <p:sldId id="867" r:id="rId211"/>
    <p:sldId id="290" r:id="rId212"/>
    <p:sldId id="295" r:id="rId213"/>
    <p:sldId id="299" r:id="rId214"/>
    <p:sldId id="292" r:id="rId215"/>
    <p:sldId id="645" r:id="rId216"/>
    <p:sldId id="646" r:id="rId217"/>
    <p:sldId id="293" r:id="rId218"/>
    <p:sldId id="872" r:id="rId219"/>
    <p:sldId id="874" r:id="rId220"/>
    <p:sldId id="875" r:id="rId221"/>
    <p:sldId id="876" r:id="rId222"/>
    <p:sldId id="877" r:id="rId223"/>
  </p:sldIdLst>
  <p:sldSz cx="9144000" cy="6858000" type="screen4x3"/>
  <p:notesSz cx="6858000" cy="9144000"/>
  <p:custDataLst>
    <p:tags r:id="rId225"/>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647"/>
            <p14:sldId id="648"/>
            <p14:sldId id="649"/>
            <p14:sldId id="650"/>
            <p14:sldId id="651"/>
            <p14:sldId id="878"/>
            <p14:sldId id="653"/>
            <p14:sldId id="654"/>
            <p14:sldId id="655"/>
            <p14:sldId id="657"/>
            <p14:sldId id="658"/>
            <p14:sldId id="659"/>
            <p14:sldId id="660"/>
            <p14:sldId id="661"/>
            <p14:sldId id="662"/>
            <p14:sldId id="664"/>
            <p14:sldId id="665"/>
            <p14:sldId id="666"/>
            <p14:sldId id="667"/>
            <p14:sldId id="668"/>
            <p14:sldId id="669"/>
            <p14:sldId id="670"/>
            <p14:sldId id="671"/>
            <p14:sldId id="672"/>
            <p14:sldId id="675"/>
            <p14:sldId id="676"/>
            <p14:sldId id="677"/>
            <p14:sldId id="678"/>
            <p14:sldId id="680"/>
            <p14:sldId id="679"/>
            <p14:sldId id="681"/>
            <p14:sldId id="879"/>
            <p14:sldId id="683"/>
            <p14:sldId id="684"/>
            <p14:sldId id="686"/>
            <p14:sldId id="869"/>
            <p14:sldId id="687"/>
            <p14:sldId id="688"/>
            <p14:sldId id="689"/>
            <p14:sldId id="690"/>
            <p14:sldId id="692"/>
            <p14:sldId id="693"/>
            <p14:sldId id="691"/>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 id="756"/>
            <p14:sldId id="757"/>
            <p14:sldId id="758"/>
            <p14:sldId id="759"/>
            <p14:sldId id="760"/>
            <p14:sldId id="761"/>
            <p14:sldId id="762"/>
            <p14:sldId id="764"/>
            <p14:sldId id="763"/>
            <p14:sldId id="765"/>
            <p14:sldId id="766"/>
            <p14:sldId id="767"/>
            <p14:sldId id="768"/>
            <p14:sldId id="769"/>
            <p14:sldId id="770"/>
            <p14:sldId id="870"/>
            <p14:sldId id="772"/>
            <p14:sldId id="773"/>
            <p14:sldId id="774"/>
            <p14:sldId id="775"/>
            <p14:sldId id="776"/>
            <p14:sldId id="777"/>
            <p14:sldId id="779"/>
            <p14:sldId id="780"/>
            <p14:sldId id="781"/>
            <p14:sldId id="782"/>
            <p14:sldId id="783"/>
            <p14:sldId id="784"/>
            <p14:sldId id="786"/>
            <p14:sldId id="787"/>
            <p14:sldId id="788"/>
            <p14:sldId id="789"/>
            <p14:sldId id="790"/>
            <p14:sldId id="791"/>
            <p14:sldId id="792"/>
            <p14:sldId id="793"/>
            <p14:sldId id="794"/>
            <p14:sldId id="795"/>
            <p14:sldId id="796"/>
            <p14:sldId id="797"/>
            <p14:sldId id="799"/>
            <p14:sldId id="800"/>
            <p14:sldId id="801"/>
            <p14:sldId id="802"/>
            <p14:sldId id="803"/>
            <p14:sldId id="804"/>
            <p14:sldId id="805"/>
            <p14:sldId id="806"/>
            <p14:sldId id="807"/>
            <p14:sldId id="808"/>
            <p14:sldId id="809"/>
            <p14:sldId id="810"/>
            <p14:sldId id="811"/>
            <p14:sldId id="812"/>
            <p14:sldId id="813"/>
            <p14:sldId id="814"/>
            <p14:sldId id="816"/>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36"/>
            <p14:sldId id="837"/>
            <p14:sldId id="838"/>
            <p14:sldId id="839"/>
            <p14:sldId id="840"/>
            <p14:sldId id="841"/>
            <p14:sldId id="842"/>
            <p14:sldId id="871"/>
            <p14:sldId id="844"/>
            <p14:sldId id="846"/>
            <p14:sldId id="845"/>
            <p14:sldId id="847"/>
            <p14:sldId id="848"/>
            <p14:sldId id="849"/>
            <p14:sldId id="850"/>
            <p14:sldId id="851"/>
            <p14:sldId id="852"/>
            <p14:sldId id="853"/>
            <p14:sldId id="855"/>
            <p14:sldId id="856"/>
            <p14:sldId id="857"/>
            <p14:sldId id="858"/>
            <p14:sldId id="859"/>
            <p14:sldId id="860"/>
            <p14:sldId id="861"/>
            <p14:sldId id="862"/>
            <p14:sldId id="863"/>
            <p14:sldId id="864"/>
            <p14:sldId id="865"/>
            <p14:sldId id="867"/>
            <p14:sldId id="290"/>
            <p14:sldId id="295"/>
            <p14:sldId id="299"/>
            <p14:sldId id="292"/>
            <p14:sldId id="645"/>
            <p14:sldId id="646"/>
          </p14:sldIdLst>
        </p14:section>
        <p14:section name="Untitled Section" id="{0F1CB131-A6BD-43D0-B8D4-1F27CEF7A05E}">
          <p14:sldIdLst>
            <p14:sldId id="293"/>
            <p14:sldId id="872"/>
            <p14:sldId id="874"/>
            <p14:sldId id="875"/>
            <p14:sldId id="876"/>
            <p14:sldId id="87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p:scale>
          <a:sx n="120" d="100"/>
          <a:sy n="120" d="100"/>
        </p:scale>
        <p:origin x="-72"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commentAuthors" Target="commentAuthor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presProps" Target="presProps.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customXml" Target="../customXml/item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theme" Target="theme/theme1.xml"/><Relationship Id="rId19" Type="http://schemas.openxmlformats.org/officeDocument/2006/relationships/slide" Target="slides/slide17.xml"/><Relationship Id="rId224" Type="http://schemas.openxmlformats.org/officeDocument/2006/relationships/notesMaster" Target="notesMasters/notes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tags" Target="tags/tag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6/3/2016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218</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219</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220</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221</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210</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211</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212</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213</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214</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215</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216</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217</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9" name="Picture 8"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8" name="Picture 7"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71.png"/></Relationships>
</file>

<file path=ppt/slides/_rels/slide1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13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18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151.jpeg"/></Relationships>
</file>

<file path=ppt/slides/_rels/slide18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18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19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19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19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162.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167.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173.jpeg"/></Relationships>
</file>

<file path=ppt/slides/_rels/slide20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75.jpe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176.png"/><Relationship Id="rId4" Type="http://schemas.openxmlformats.org/officeDocument/2006/relationships/hyperlink" Target="%5b1%5d%20http:/creativecommons.org/licenses/by-nc-sa/4.0/" TargetMode="Externa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hyperlink" Target="http://www.freepik.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biblionet.gr/book/93882/%CE%9F_%CF%84%CE%B6%CE%AF%CF%84%CE%B6%CE%B9%CF%81%CE%B1%CF%82,_%CE%BF_%CE%BC%CE%AF%CF%84%CE%B6%CE%B9%CF%81%CE%B1%CF%82_%CE%BA%CE%B1%CE%B9_%CE%AC%CE%BB%CE%BB%CE%BF%CE%B9_%CE%B3%CE%BB%CF%89%CF%83%CF%83%CE%BF%CE%B4%CE%AD%CF%84%CE%B5%CF%82" TargetMode="External"/><Relationship Id="rId4" Type="http://schemas.openxmlformats.org/officeDocument/2006/relationships/hyperlink" Target="http://www.protoporia.gr/pinakoti-1-p-119119.html"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pixabay.com/en/mat-character-paper-manuscript-970610/" TargetMode="External"/><Relationship Id="rId7" Type="http://schemas.openxmlformats.org/officeDocument/2006/relationships/hyperlink" Target="https://pixabay.com/en/clock-alarm-clock-bell-dial-65111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ixabay.com/en/bell-wall-greece-1089639/" TargetMode="External"/><Relationship Id="rId5" Type="http://schemas.openxmlformats.org/officeDocument/2006/relationships/hyperlink" Target="http://www.biblionet.gr/book/24325/%CE%A4%CF%81%CE%B9%CE%B2%CE%B9%CE%B6%CE%AC%CF%82,_%CE%95%CF%85%CE%B3%CE%AD%CE%BD%CE%B9%CE%BF%CF%82/%CE%9F_%CE%BB%CE%B1%CE%AF%CE%BC%CE%B1%CF%81%CE%B3%CE%BF%CF%82_%CF%84%CE%BF%CF%85%CE%BD%CE%B5%CE%BB%CF%8C%CE%B4%CF%81%CE%B1%CE%BA%CE%BF%CF%82" TargetMode="External"/><Relationship Id="rId4" Type="http://schemas.openxmlformats.org/officeDocument/2006/relationships/hyperlink" Target="http://www.biblionet.gr/book/177392/%CE%A4%CF%81%CE%B9%CE%B2%CE%B9%CE%B6%CE%AC%CF%82,_%CE%95%CF%85%CE%B3%CE%AD%CE%BD%CE%B9%CE%BF%CF%82/%CE%91%CE%BB%CF%86%CE%B1%CE%B2%CE%B7%CF%84%CE%AC%CF%81%CE%B9_%CE%BC%CE%B5_%CE%B3%CE%BB%CF%89%CF%83%CF%83%CE%BF%CE%B4%CE%AD%CF%84%CE%B5%CF%82" TargetMode="External"/></Relationships>
</file>

<file path=ppt/slides/_rels/slide218.xml.rels><?xml version="1.0" encoding="UTF-8" standalone="yes"?>
<Relationships xmlns="http://schemas.openxmlformats.org/package/2006/relationships"><Relationship Id="rId8" Type="http://schemas.openxmlformats.org/officeDocument/2006/relationships/hyperlink" Target="http://www.biblionet.gr/book/22732/%CE%A4%CF%81%CE%B9%CE%B2%CE%B9%CE%B6%CE%AC%CF%82,_%CE%95%CF%85%CE%B3%CE%AD%CE%BD%CE%B9%CE%BF%CF%82/%CE%88%CE%BD%CE%B1_%CF%86%CF%84%CF%85%CE%AC%CF%81%CE%B9_%CF%83%CF%84%CE%BF%CE%BD_%CE%86%CF%81%CE%B7" TargetMode="External"/><Relationship Id="rId3" Type="http://schemas.openxmlformats.org/officeDocument/2006/relationships/hyperlink" Target="https://pixabay.com/en/robot-android-148989/" TargetMode="External"/><Relationship Id="rId7" Type="http://schemas.openxmlformats.org/officeDocument/2006/relationships/hyperlink" Target="http://www.biblionet.gr/book/46557/Hargreaves,_Roger/%CE%9F_%CE%BA%CF%8D%CF%81%CE%B9%CE%BF%CF%82_%CE%91%CE%BD%CE%AC%CF%80%CE%BF%CE%B4%CE%BF%CF%8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ommons.wikimedia.org/wiki/File:Chios_NASA_satellite_image.jpg" TargetMode="External"/><Relationship Id="rId5" Type="http://schemas.openxmlformats.org/officeDocument/2006/relationships/hyperlink" Target="https://pixabay.com/en/sausage-sausages-grill-burning-428067/" TargetMode="External"/><Relationship Id="rId4" Type="http://schemas.openxmlformats.org/officeDocument/2006/relationships/hyperlink" Target="https://pixabay.com/en/crow-raven-silhouette-isolated-309517/"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www.biblionet.gr/book/45775/Krings,_Antoon/%CE%9B%CE%AF%CF%84%CF%83%CE%B1_%CE%B7_%CF%80%CE%B1%CF%83%CF%87%CE%B1%CE%BB%CE%AF%CF%84%CF%83%CE%B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biblionet.gr/book/142905/Krings,_Antoon/%CE%A1%CE%AF%CF%84%CF%83%CE%B1_%CE%B7_%CE%B1%CF%81%CE%BA%CE%BF%CF%85%CE%B4%CE%AF%CF%84%CF%83%CE%B1" TargetMode="External"/><Relationship Id="rId5" Type="http://schemas.openxmlformats.org/officeDocument/2006/relationships/hyperlink" Target="http://www.biblionet.gr/book/57571/Krings,_Antoon/%CE%A1%CE%BF%CF%8D%CE%BB%CE%B1_%CE%B7_%CE%B1%CE%BA%CF%81%CE%B9%CE%B4%CE%BF%CF%8D%CE%BB%CE%B1" TargetMode="External"/><Relationship Id="rId4" Type="http://schemas.openxmlformats.org/officeDocument/2006/relationships/hyperlink" Target="http://www.biblionet.gr/book/71917/Krings,_Antoon/%CE%98%CE%AD%CE%BC%CE%B7%CF%82_%CE%BF_%CE%BA%CE%BF%CE%BA%CE%BA%CE%B9%CE%BD%CE%BF%CE%BB%CE%B1%CE%AF%CE%BC%CE%B7%CF%82"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3" Type="http://schemas.openxmlformats.org/officeDocument/2006/relationships/hyperlink" Target="http://www.biblionet.gr/book/163311/%CE%9C%CE%B7%CF%84%CE%B1%CE%BA%CE%AF%CE%B4%CE%BF%CF%85,_%CE%A3%CE%BF%CF%8D%CE%BB%CE%B1/%CE%97_%CE%9C%CE%B1%CE%AF%CF%81%CE%B7_%CE%A0%CE%B9%CE%BD%CE%AD%CE%B6%CE%B1" TargetMode="External"/><Relationship Id="rId7" Type="http://schemas.openxmlformats.org/officeDocument/2006/relationships/hyperlink" Target="http://www.biblionet.gr/book/150606/%CE%A4%CF%81%CE%B9%CE%B2%CE%B9%CE%B6%CE%AC%CF%82,_%CE%95%CF%85%CE%B3%CE%AD%CE%BD%CE%B9%CE%BF%CF%82/%CE%A6%CF%81%CE%B9%CE%BA%CE%B1%CE%BD%CF%84%CE%AD%CE%BB%CE%B1:_%CE%97_%CE%BC%CE%AC%CE%B3%CE%B9%CF%83%CF%83%CE%B1_%CF%80%CE%BF%CF%85_%CE%BC%CE%B9%CF%83%CE%BF%CF%8D%CF%83%CE%B5_%CF%84%CE%B1_%CE%BA%CE%AC%CE%BB%CE%B1%CE%BD%CF%84%CE%B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biblionet.gr/book/37201/%CE%92%CE%B1%CF%81%CE%B5%CE%BB%CE%BB%CE%AC,_%CE%91%CE%B3%CE%B3%CE%B5%CE%BB%CE%B9%CE%BA%CE%AE/%CE%93%CE%B5%CE%BB%CE%B1%CF%83%CF%84%CF%8C%CF%82_%CE%BA%CE%B9_%CE%B1%CE%B3%CE%AD%CE%BB%CE%B1%CF%83%CF%84%CE%BF%CF%82" TargetMode="External"/><Relationship Id="rId5" Type="http://schemas.openxmlformats.org/officeDocument/2006/relationships/hyperlink" Target="https://el.wikipedia.org/wiki/%CE%93%CF%81%CE%B1%CE%BC%CE%BC%CE%B9%CE%BA%CE%AE_%CE%92" TargetMode="External"/><Relationship Id="rId4" Type="http://schemas.openxmlformats.org/officeDocument/2006/relationships/hyperlink" Target="http://www.biblionet.gr/book/20872/%CE%9A%CE%BF%CE%BD%CF%84%CE%BF%CE%B3%CE%B9%CE%AC%CE%BD%CE%BD%CE%B7,_%CE%86%CE%BB%CE%BA%CE%B7%CF%83%CF%84%CE%B9%CF%82/%CE%9C%CE%B1%CE%BD%CF%84%CE%B1%CE%BB%CE%AC%CE%BA%CE%B9%CE%B1_%CF%83%CF%84%CE%B7%CE%BD_%CE%B1%CF%80%CE%BB%CF%8E%CF%83%CF%84%CF%81%CE%B1,_%CF%80%CE%BF%CE%B9%CE%AE%CE%BC%CE%B1%CF%84%CE%B1_%CF%83%CF%84%CE%B7_%CF%83%CE%B9%CE%B4%CE%B5%CF%81%CF%8E%CF%83%CF%84%CF%81%CE%B1"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www.biblionet.gr/book/78300/Inkiow,_Dimiter/%CE%97_%CE%BA%CE%BF%CF%8D%CE%BA%CE%BB%CE%B1_%CF%80%CE%BF%CF%85_%CE%AE%CE%B8%CE%B5%CE%BB%CE%B5_%CE%BD'_%CE%B1%CF%80%CE%BF%CE%BA%CF%84%CE%AE%CF%83%CE%B5%CE%B9_%CE%AD%CE%BD%CE%B1_%CE%BC%CF%89%CF%81%CF%8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biblionet.gr/book/90857/%CE%9C%CE%B1%CE%BD%CF%84%CE%BF%CF%85%CE%B2%CE%AC%CE%BB%CE%BF%CF%85,_%CE%A3%CE%BF%CF%86%CE%AF%CE%B1/%CE%97_%CE%9F%CE%B4%CE%BF%CE%BD%CF%84%CE%BF%CE%B3%CE%BB%CF%85%CF%86%CE%AF%CE%B4%CE%B1_%CF%80%CE%BF%CF%85_%CE%AD%CE%B3%CE%B9%CE%BD%CE%B5_%CE%9F%CE%B3%CE%B4%CE%BF%CE%BD%CF%84%CE%BF%CE%B3%CE%BB%CF%85%CF%86%CE%AF%CE%B4%CE%B1" TargetMode="External"/><Relationship Id="rId5" Type="http://schemas.openxmlformats.org/officeDocument/2006/relationships/hyperlink" Target="http://www.biblionet.gr/book/9459/%CE%A4%CF%81%CE%B9%CE%B2%CE%B9%CE%B6%CE%AC%CF%82,_%CE%95%CF%85%CE%B3%CE%AD%CE%BD%CE%B9%CE%BF%CF%82/%CE%9F_%CE%9B%CE%BF%CF%8D%CE%BA%CE%BF%CF%85%CE%BB%CE%BF%CF%82_%CF%84%CF%81%CF%8E%CE%B5%CE%B9_%CF%80%CF%85%CE%B3%CE%BF%CE%BB%CE%B1%CE%BC%CF%80%CE%AF%CE%B4%CE%B5%CF%82" TargetMode="External"/><Relationship Id="rId4" Type="http://schemas.openxmlformats.org/officeDocument/2006/relationships/hyperlink" Target="http://www.biblionet.gr/book/88145/%CE%92%CE%B1%CF%81%CE%B5%CE%BB%CE%BB%CE%AC,_%CE%91%CE%B3%CE%B3%CE%B5%CE%BB%CE%B9%CE%BA%CE%AE/%CE%A0%CF%8E%CF%82_%CE%B3%CF%81%CE%AC%CF%86%CE%B5%CF%84%CE%B1%CE%B9_%CE%B7_%CE%BB%CE%AD%CE%BE%CE%B7_%CE%BC%CE%B7%CF%84%CE%AD%CF%81%CE%B1;"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9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Εισαγωγή στον </a:t>
            </a:r>
            <a:r>
              <a:rPr lang="el-GR" sz="2800" dirty="0" err="1" smtClean="0"/>
              <a:t>Γραμματισμό</a:t>
            </a:r>
            <a:r>
              <a:rPr lang="en-GB" sz="2800" dirty="0" smtClean="0"/>
              <a:t> – </a:t>
            </a:r>
            <a:r>
              <a:rPr lang="el-GR" sz="2800" dirty="0" smtClean="0"/>
              <a:t>Πρακτικές Ασκήσεις</a:t>
            </a:r>
            <a:endParaRPr lang="en-US" sz="2800" dirty="0" smtClean="0"/>
          </a:p>
          <a:p>
            <a:endParaRPr lang="en-US" sz="2800" dirty="0" smtClean="0"/>
          </a:p>
          <a:p>
            <a:r>
              <a:rPr lang="el-GR" sz="2800" dirty="0"/>
              <a:t>Αγγελική </a:t>
            </a:r>
            <a:r>
              <a:rPr lang="el-GR" sz="2800" dirty="0" smtClean="0"/>
              <a:t>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Γράφουμε ήχους και όχι σημασίες </a:t>
            </a:r>
            <a:r>
              <a:rPr lang="el-GR" dirty="0" smtClean="0"/>
              <a:t>(4/4</a:t>
            </a:r>
            <a:r>
              <a:rPr lang="el-GR" dirty="0"/>
              <a:t>)</a:t>
            </a:r>
          </a:p>
        </p:txBody>
      </p:sp>
      <p:sp>
        <p:nvSpPr>
          <p:cNvPr id="3" name="Content Placeholder 2"/>
          <p:cNvSpPr>
            <a:spLocks noGrp="1"/>
          </p:cNvSpPr>
          <p:nvPr>
            <p:ph sz="half" idx="1"/>
          </p:nvPr>
        </p:nvSpPr>
        <p:spPr/>
        <p:txBody>
          <a:bodyPr/>
          <a:lstStyle/>
          <a:p>
            <a:pPr marL="0" indent="0">
              <a:buNone/>
            </a:pPr>
            <a:r>
              <a:rPr lang="el-GR" altLang="el-GR" dirty="0"/>
              <a:t>Γι’ αυτό και η μεγάλη κατάκτηση για τα παιδιά είναι να περάσουν από το </a:t>
            </a:r>
            <a:r>
              <a:rPr lang="el-GR" altLang="el-GR" b="1" dirty="0"/>
              <a:t>γράφω σημασίες</a:t>
            </a:r>
            <a:r>
              <a:rPr lang="el-GR" altLang="el-GR" dirty="0"/>
              <a:t> στο </a:t>
            </a:r>
            <a:r>
              <a:rPr lang="el-GR" altLang="el-GR" b="1" dirty="0"/>
              <a:t>γράφω ήχους</a:t>
            </a:r>
            <a:r>
              <a:rPr lang="el-GR" altLang="el-GR" i="1" dirty="0" smtClean="0"/>
              <a:t>.</a:t>
            </a:r>
          </a:p>
          <a:p>
            <a:pPr marL="0" indent="0">
              <a:buNone/>
            </a:pPr>
            <a:endParaRPr lang="el-GR" altLang="el-GR" i="1" dirty="0"/>
          </a:p>
          <a:p>
            <a:endParaRPr lang="el-GR" dirty="0"/>
          </a:p>
        </p:txBody>
      </p:sp>
      <p:pic>
        <p:nvPicPr>
          <p:cNvPr id="5" name="Picture 3" descr="σημασιογραφί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16016" y="1700808"/>
            <a:ext cx="403860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336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Σούλα </a:t>
            </a:r>
            <a:r>
              <a:rPr lang="el-GR" dirty="0" err="1" smtClean="0"/>
              <a:t>Λεμονοπινούλα</a:t>
            </a:r>
            <a:r>
              <a:rPr lang="el-GR" dirty="0" smtClean="0"/>
              <a:t>»</a:t>
            </a:r>
            <a:endParaRPr lang="el-GR" dirty="0"/>
          </a:p>
        </p:txBody>
      </p:sp>
      <p:sp>
        <p:nvSpPr>
          <p:cNvPr id="3" name="Content Placeholder 2"/>
          <p:cNvSpPr>
            <a:spLocks noGrp="1"/>
          </p:cNvSpPr>
          <p:nvPr>
            <p:ph sz="half" idx="1"/>
          </p:nvPr>
        </p:nvSpPr>
        <p:spPr/>
        <p:txBody>
          <a:bodyPr>
            <a:normAutofit lnSpcReduction="10000"/>
          </a:bodyPr>
          <a:lstStyle/>
          <a:p>
            <a:pPr>
              <a:spcBef>
                <a:spcPts val="600"/>
              </a:spcBef>
              <a:spcAft>
                <a:spcPts val="600"/>
              </a:spcAft>
            </a:pPr>
            <a:r>
              <a:rPr lang="el-GR" dirty="0"/>
              <a:t>Η Σούλα που της αρέσει να πίνει λεμονάδα → </a:t>
            </a:r>
            <a:r>
              <a:rPr lang="el-GR" dirty="0" smtClean="0"/>
              <a:t>ΣΟΥΛΑ ΛΕΜΟΝΟΠΙΝΟΥΛΑ.</a:t>
            </a:r>
            <a:endParaRPr lang="el-GR" dirty="0"/>
          </a:p>
          <a:p>
            <a:pPr>
              <a:spcBef>
                <a:spcPts val="600"/>
              </a:spcBef>
              <a:spcAft>
                <a:spcPts val="600"/>
              </a:spcAft>
            </a:pPr>
            <a:r>
              <a:rPr lang="el-GR" dirty="0"/>
              <a:t>Ο ΚΩΣΤΑΚΗΣ που του αρέσει να ρουφάει τη σούπα του </a:t>
            </a:r>
            <a:r>
              <a:rPr lang="el-GR" dirty="0" smtClean="0"/>
              <a:t>→ ΚΩΣΤΑΚΗΣ ΡΟΥΦΟΣΟΥΠΑΚΗΣ.</a:t>
            </a:r>
            <a:endParaRPr lang="el-GR" dirty="0"/>
          </a:p>
          <a:p>
            <a:pPr>
              <a:spcBef>
                <a:spcPts val="600"/>
              </a:spcBef>
              <a:spcAft>
                <a:spcPts val="600"/>
              </a:spcAft>
            </a:pPr>
            <a:endParaRPr lang="el-GR" dirty="0"/>
          </a:p>
        </p:txBody>
      </p:sp>
      <p:sp>
        <p:nvSpPr>
          <p:cNvPr id="4" name="Content Placeholder 3"/>
          <p:cNvSpPr>
            <a:spLocks noGrp="1"/>
          </p:cNvSpPr>
          <p:nvPr>
            <p:ph sz="half" idx="2"/>
          </p:nvPr>
        </p:nvSpPr>
        <p:spPr/>
        <p:txBody>
          <a:bodyPr>
            <a:normAutofit lnSpcReduction="10000"/>
          </a:bodyPr>
          <a:lstStyle/>
          <a:p>
            <a:pPr>
              <a:spcBef>
                <a:spcPts val="600"/>
              </a:spcBef>
              <a:spcAft>
                <a:spcPts val="600"/>
              </a:spcAft>
            </a:pPr>
            <a:r>
              <a:rPr lang="el-GR" dirty="0" smtClean="0"/>
              <a:t>Ο ΦΙΛΙΠΠΑΚΟΣ που συνηθίζει να τρώει μακαρόνια → ΦΙΛΙΠΠΑΚΟΣ ΜΑΚΑΡΟΝΟΦΑΓΑΚΟΣ.</a:t>
            </a:r>
          </a:p>
          <a:p>
            <a:pPr>
              <a:spcBef>
                <a:spcPts val="600"/>
              </a:spcBef>
              <a:spcAft>
                <a:spcPts val="600"/>
              </a:spcAft>
            </a:pPr>
            <a:r>
              <a:rPr lang="el-GR" dirty="0" smtClean="0"/>
              <a:t>Η  ΕΛΕΝΙΤΣΑ που θέλει να </a:t>
            </a:r>
            <a:r>
              <a:rPr lang="el-GR" dirty="0" err="1" smtClean="0"/>
              <a:t>χλαπακιάζει</a:t>
            </a:r>
            <a:r>
              <a:rPr lang="el-GR" dirty="0" smtClean="0"/>
              <a:t> μπριζόλες → ΕΛΕΝΙΤΣΑ ΧΛΑΠΑΚΙΑΖΟΜΠΡΙΖΟΛΙΤΣΑ.</a:t>
            </a:r>
          </a:p>
          <a:p>
            <a:pPr>
              <a:spcBef>
                <a:spcPts val="600"/>
              </a:spcBef>
              <a:spcAft>
                <a:spcPts val="600"/>
              </a:spcAft>
            </a:pPr>
            <a:endParaRPr lang="el-GR" dirty="0"/>
          </a:p>
        </p:txBody>
      </p:sp>
    </p:spTree>
    <p:extLst>
      <p:ext uri="{BB962C8B-B14F-4D97-AF65-F5344CB8AC3E}">
        <p14:creationId xmlns:p14="http://schemas.microsoft.com/office/powerpoint/2010/main" val="74105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«Πινέζα όπως»</a:t>
            </a:r>
            <a:endParaRPr lang="el-GR" dirty="0"/>
          </a:p>
        </p:txBody>
      </p:sp>
      <p:pic>
        <p:nvPicPr>
          <p:cNvPr id="5" name="Picture 7" descr="Εξώφυλλο του βιβλίου &quot;Η Μαίρη Πινέζα&quot;"/>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1115616" y="1556792"/>
            <a:ext cx="328424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λέξεις που τελειώνουν σε -έζα"/>
          <p:cNvPicPr>
            <a:picLocks noGrp="1" noChangeAspect="1" noChangeArrowheads="1"/>
          </p:cNvPicPr>
          <p:nvPr>
            <p:ph sz="half" idx="2"/>
          </p:nvPr>
        </p:nvPicPr>
        <p:blipFill rotWithShape="1">
          <a:blip r:embed="rId4" cstate="screen">
            <a:lum bright="-4000" contrast="12000"/>
            <a:extLst>
              <a:ext uri="{28A0092B-C50C-407E-A947-70E740481C1C}">
                <a14:useLocalDpi xmlns:a14="http://schemas.microsoft.com/office/drawing/2010/main"/>
              </a:ext>
            </a:extLst>
          </a:blip>
          <a:srcRect b="7536"/>
          <a:stretch/>
        </p:blipFill>
        <p:spPr bwMode="auto">
          <a:xfrm>
            <a:off x="4860032" y="1700808"/>
            <a:ext cx="3096344" cy="444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7544" y="5737415"/>
            <a:ext cx="616189" cy="360040"/>
          </a:xfrm>
          <a:prstGeom prst="rect">
            <a:avLst/>
          </a:prstGeom>
        </p:spPr>
        <p:txBody>
          <a:bodyPr vert="horz" wrap="square" lIns="91440" tIns="45720" rIns="91440" bIns="45720" rtlCol="0" anchor="ctr">
            <a:noAutofit/>
          </a:bodyPr>
          <a:lstStyle/>
          <a:p>
            <a:pPr algn="r"/>
            <a:r>
              <a:rPr lang="el-GR" b="1" dirty="0" smtClean="0">
                <a:latin typeface="+mj-lt"/>
              </a:rPr>
              <a:t>[22]</a:t>
            </a:r>
          </a:p>
        </p:txBody>
      </p:sp>
      <p:sp>
        <p:nvSpPr>
          <p:cNvPr id="8" name="TextBox 7"/>
          <p:cNvSpPr txBox="1"/>
          <p:nvPr/>
        </p:nvSpPr>
        <p:spPr>
          <a:xfrm>
            <a:off x="7452320" y="5702663"/>
            <a:ext cx="616189" cy="360040"/>
          </a:xfrm>
          <a:prstGeom prst="rect">
            <a:avLst/>
          </a:prstGeom>
        </p:spPr>
        <p:txBody>
          <a:bodyPr vert="horz" wrap="square" lIns="91440" tIns="45720" rIns="91440" bIns="45720" rtlCol="0" anchor="ctr">
            <a:noAutofit/>
          </a:bodyPr>
          <a:lstStyle/>
          <a:p>
            <a:pPr algn="r"/>
            <a:r>
              <a:rPr lang="el-GR" b="1" dirty="0" smtClean="0">
                <a:latin typeface="+mj-lt"/>
              </a:rPr>
              <a:t>[23]</a:t>
            </a:r>
          </a:p>
        </p:txBody>
      </p:sp>
    </p:spTree>
    <p:custDataLst>
      <p:tags r:id="rId1"/>
    </p:custDataLst>
    <p:extLst>
      <p:ext uri="{BB962C8B-B14F-4D97-AF65-F5344CB8AC3E}">
        <p14:creationId xmlns:p14="http://schemas.microsoft.com/office/powerpoint/2010/main" val="333889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συλλαβή</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700" dirty="0"/>
              <a:t>Οι ασκήσεις </a:t>
            </a:r>
            <a:r>
              <a:rPr lang="el-GR" altLang="el-GR" sz="2700" dirty="0" smtClean="0"/>
              <a:t>θα μπορούσαν </a:t>
            </a:r>
            <a:r>
              <a:rPr lang="el-GR" altLang="el-GR" sz="2700" dirty="0"/>
              <a:t>να συμπεριλάβουν:</a:t>
            </a:r>
          </a:p>
          <a:p>
            <a:pPr>
              <a:buFontTx/>
              <a:buChar char="•"/>
            </a:pPr>
            <a:r>
              <a:rPr lang="el-GR" altLang="el-GR" sz="2700" dirty="0" smtClean="0"/>
              <a:t>Ανίχνευση </a:t>
            </a:r>
            <a:r>
              <a:rPr lang="el-GR" altLang="el-GR" sz="2700" dirty="0"/>
              <a:t>συλλαβών μέσα σε </a:t>
            </a:r>
            <a:r>
              <a:rPr lang="el-GR" altLang="el-GR" sz="2700" dirty="0" smtClean="0"/>
              <a:t>λέξεις.</a:t>
            </a:r>
            <a:endParaRPr lang="el-GR" altLang="el-GR" sz="2700" dirty="0"/>
          </a:p>
          <a:p>
            <a:pPr>
              <a:buFontTx/>
              <a:buChar char="•"/>
            </a:pPr>
            <a:r>
              <a:rPr lang="el-GR" altLang="el-GR" sz="2700" dirty="0" smtClean="0"/>
              <a:t>Συλλαβικές συνθέσεις.</a:t>
            </a:r>
            <a:endParaRPr lang="el-GR" altLang="el-GR" sz="2700" dirty="0"/>
          </a:p>
          <a:p>
            <a:pPr>
              <a:buFontTx/>
              <a:buChar char="•"/>
            </a:pPr>
            <a:r>
              <a:rPr lang="el-GR" altLang="el-GR" sz="2700" dirty="0" smtClean="0"/>
              <a:t>Συλλαβικές απαλείψεις.</a:t>
            </a:r>
            <a:endParaRPr lang="el-GR" altLang="el-GR" sz="2700" dirty="0"/>
          </a:p>
          <a:p>
            <a:pPr>
              <a:buFontTx/>
              <a:buChar char="•"/>
            </a:pPr>
            <a:r>
              <a:rPr lang="el-GR" altLang="el-GR" sz="2700" dirty="0" smtClean="0"/>
              <a:t>Εύρεση </a:t>
            </a:r>
            <a:r>
              <a:rPr lang="el-GR" altLang="el-GR" sz="2700" dirty="0"/>
              <a:t>λέξεων με δεδομένες </a:t>
            </a:r>
            <a:r>
              <a:rPr lang="el-GR" altLang="el-GR" sz="2700" dirty="0" smtClean="0"/>
              <a:t>συλλαβές.</a:t>
            </a:r>
            <a:endParaRPr lang="el-GR" altLang="el-GR" sz="2700" dirty="0"/>
          </a:p>
          <a:p>
            <a:endParaRPr lang="el-GR" sz="2700" dirty="0"/>
          </a:p>
        </p:txBody>
      </p:sp>
      <p:pic>
        <p:nvPicPr>
          <p:cNvPr id="5" name="Picture 6" descr="Άσκηση με συλλαβέ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37856" y="1772816"/>
            <a:ext cx="4038600" cy="303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6848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«Το ντόμινο»</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Κατασκευάζονται κάρτες παρόμοιες με αυτές ενός παιχνιδιού ντόμινο, με τη διαφορά ότι απεικονίζουν αντικείμενα, που ανά δύο, τουλάχιστον, αρχίζουν με την ίδια συλλαβή. Τα παιδιά μοιράζονται τις καρτέλες και παίζουν όπως σε ένα συνηθισμένο παιχνίδι ντόμινο.</a:t>
            </a:r>
          </a:p>
          <a:p>
            <a:endParaRPr lang="el-GR" sz="2600" dirty="0"/>
          </a:p>
        </p:txBody>
      </p:sp>
      <p:pic>
        <p:nvPicPr>
          <p:cNvPr id="5" name="Content Placeholder 4" descr="Ντόμιν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4038600" cy="2520280"/>
          </a:xfrm>
        </p:spPr>
      </p:pic>
    </p:spTree>
    <p:extLst>
      <p:ext uri="{BB962C8B-B14F-4D97-AF65-F5344CB8AC3E}">
        <p14:creationId xmlns:p14="http://schemas.microsoft.com/office/powerpoint/2010/main" val="19761716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«Τρενάκια λέξεων»</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Η τάξη χωρίζεται σε τρεις ομάδες και καθεμία παίρνει μια διαφορετική συλλαβή που τη γράφει στην ατμομηχανή ενός τρένου. Για κάθε καινούργια λέξη που βρίσκουν προσθέτουν ένα βαγόνι πίσω από την ατμομηχανή τους. Νικήτρια η ομάδα που θα φτιάξει το μεγαλύτερο τρένο.</a:t>
            </a:r>
          </a:p>
          <a:p>
            <a:endParaRPr lang="el-GR" sz="2600" dirty="0"/>
          </a:p>
        </p:txBody>
      </p:sp>
      <p:pic>
        <p:nvPicPr>
          <p:cNvPr id="5" name="Picture 6" descr="Τρενάκια λέξεων"/>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4008" y="1772816"/>
            <a:ext cx="4038600" cy="316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7405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Φύλλα εργασίας (1/4)</a:t>
            </a:r>
            <a:endParaRPr lang="el-GR" dirty="0"/>
          </a:p>
        </p:txBody>
      </p:sp>
      <p:pic>
        <p:nvPicPr>
          <p:cNvPr id="7" name="Picture 2" descr="άσκηση"/>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57200" y="1772816"/>
            <a:ext cx="4038600" cy="4104456"/>
          </a:xfrm>
        </p:spPr>
      </p:pic>
      <p:pic>
        <p:nvPicPr>
          <p:cNvPr id="10" name="Picture 2" descr="άσκηση"/>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1772809"/>
            <a:ext cx="4038600" cy="4180745"/>
          </a:xfrm>
        </p:spPr>
      </p:pic>
    </p:spTree>
    <p:extLst>
      <p:ext uri="{BB962C8B-B14F-4D97-AF65-F5344CB8AC3E}">
        <p14:creationId xmlns:p14="http://schemas.microsoft.com/office/powerpoint/2010/main" val="1833249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Φύλλα </a:t>
            </a:r>
            <a:r>
              <a:rPr lang="el-GR" dirty="0" smtClean="0"/>
              <a:t>εργασίας (2/4</a:t>
            </a:r>
            <a:r>
              <a:rPr lang="el-GR" dirty="0"/>
              <a:t>)</a:t>
            </a:r>
            <a:r>
              <a:rPr lang="el-GR" dirty="0" smtClean="0"/>
              <a:t> </a:t>
            </a:r>
            <a:endParaRPr lang="el-GR" dirty="0"/>
          </a:p>
        </p:txBody>
      </p:sp>
      <p:pic>
        <p:nvPicPr>
          <p:cNvPr id="7" name="Picture 2" descr="άσκηση"/>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772809"/>
            <a:ext cx="4038600" cy="4180745"/>
          </a:xfrm>
        </p:spPr>
      </p:pic>
      <p:pic>
        <p:nvPicPr>
          <p:cNvPr id="9" name="Picture 2" descr="άσκηση"/>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457200" y="1772816"/>
            <a:ext cx="4038600" cy="4176463"/>
          </a:xfrm>
        </p:spPr>
      </p:pic>
    </p:spTree>
    <p:extLst>
      <p:ext uri="{BB962C8B-B14F-4D97-AF65-F5344CB8AC3E}">
        <p14:creationId xmlns:p14="http://schemas.microsoft.com/office/powerpoint/2010/main" val="15053053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Φύλλα </a:t>
            </a:r>
            <a:r>
              <a:rPr lang="el-GR" dirty="0" smtClean="0"/>
              <a:t>εργασίας (3/4</a:t>
            </a:r>
            <a:r>
              <a:rPr lang="el-GR" dirty="0"/>
              <a:t>)</a:t>
            </a:r>
            <a:r>
              <a:rPr lang="el-GR" dirty="0" smtClean="0"/>
              <a:t> </a:t>
            </a:r>
            <a:endParaRPr lang="el-GR" dirty="0"/>
          </a:p>
        </p:txBody>
      </p:sp>
      <p:pic>
        <p:nvPicPr>
          <p:cNvPr id="7" name="Picture 2" descr="άσκηση"/>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628800"/>
            <a:ext cx="4038600" cy="4608512"/>
          </a:xfrm>
        </p:spPr>
      </p:pic>
      <p:pic>
        <p:nvPicPr>
          <p:cNvPr id="8" name="Picture 2" descr="άσκηση"/>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700808"/>
            <a:ext cx="4038600" cy="4392488"/>
          </a:xfrm>
        </p:spPr>
      </p:pic>
    </p:spTree>
    <p:extLst>
      <p:ext uri="{BB962C8B-B14F-4D97-AF65-F5344CB8AC3E}">
        <p14:creationId xmlns:p14="http://schemas.microsoft.com/office/powerpoint/2010/main" val="3953838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Φύλλα εργασίας </a:t>
            </a:r>
            <a:r>
              <a:rPr lang="el-GR" dirty="0" smtClean="0"/>
              <a:t>(4/4</a:t>
            </a:r>
            <a:r>
              <a:rPr lang="el-GR" dirty="0"/>
              <a:t>)</a:t>
            </a:r>
          </a:p>
        </p:txBody>
      </p:sp>
      <p:pic>
        <p:nvPicPr>
          <p:cNvPr id="5" name="Picture 2" descr="άσκηση"/>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628800"/>
            <a:ext cx="4038600" cy="4608512"/>
          </a:xfrm>
        </p:spPr>
      </p:pic>
      <p:pic>
        <p:nvPicPr>
          <p:cNvPr id="6" name="Picture 3" descr="άσκηση"/>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628800"/>
            <a:ext cx="403860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221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«Ποιον θα φάει η γάτα;»</a:t>
            </a:r>
            <a:endParaRPr lang="el-GR" altLang="el-GR" dirty="0"/>
          </a:p>
        </p:txBody>
      </p:sp>
      <p:sp>
        <p:nvSpPr>
          <p:cNvPr id="3" name="Content Placeholder 2"/>
          <p:cNvSpPr>
            <a:spLocks noGrp="1"/>
          </p:cNvSpPr>
          <p:nvPr>
            <p:ph sz="half" idx="1"/>
          </p:nvPr>
        </p:nvSpPr>
        <p:spPr/>
        <p:txBody>
          <a:bodyPr>
            <a:noAutofit/>
          </a:bodyPr>
          <a:lstStyle/>
          <a:p>
            <a:pPr marL="0" indent="0">
              <a:buNone/>
            </a:pPr>
            <a:r>
              <a:rPr lang="el-GR" altLang="el-GR" sz="2500" dirty="0"/>
              <a:t>Υπάρχουν καρτέλες σε σχήμα ψαριού με εικόνες αντικειμένων που να αρχίζουν ανά τέσσερις από την ίδια συλλαβή. Μαζί τους όμως υπάρχει και μια πέμπτη καρτέλα-ψάρι με γραμμένη πάνω τους μια λέξη από άλλη συλλαβή. Μια χάρτινη γάτα, καλείται να ‘φάει’ το ψάρι που δεν ταιριάζει με τα άλλα. </a:t>
            </a:r>
          </a:p>
          <a:p>
            <a:endParaRPr lang="el-GR" sz="2500" dirty="0"/>
          </a:p>
        </p:txBody>
      </p:sp>
      <p:pic>
        <p:nvPicPr>
          <p:cNvPr id="5" name="Content Placeholder 4" descr="Ψαράκ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860032" y="1772816"/>
            <a:ext cx="3750568" cy="4032448"/>
          </a:xfrm>
        </p:spPr>
      </p:pic>
    </p:spTree>
    <p:extLst>
      <p:ext uri="{BB962C8B-B14F-4D97-AF65-F5344CB8AC3E}">
        <p14:creationId xmlns:p14="http://schemas.microsoft.com/office/powerpoint/2010/main" val="50615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l-GR" dirty="0" smtClean="0"/>
              <a:t>Τα </a:t>
            </a:r>
            <a:r>
              <a:rPr lang="el-GR" dirty="0"/>
              <a:t>παιδιά θεωρούν ότι το σημαίνον απηχεί το </a:t>
            </a:r>
            <a:r>
              <a:rPr lang="el-GR" dirty="0" smtClean="0"/>
              <a:t>σημαινόμενο (1/3)</a:t>
            </a:r>
            <a:endParaRPr lang="el-GR" dirty="0"/>
          </a:p>
        </p:txBody>
      </p:sp>
      <p:sp>
        <p:nvSpPr>
          <p:cNvPr id="3" name="Content Placeholder 2"/>
          <p:cNvSpPr>
            <a:spLocks noGrp="1"/>
          </p:cNvSpPr>
          <p:nvPr>
            <p:ph idx="1"/>
          </p:nvPr>
        </p:nvSpPr>
        <p:spPr/>
        <p:txBody>
          <a:bodyPr>
            <a:noAutofit/>
          </a:bodyPr>
          <a:lstStyle/>
          <a:p>
            <a:pPr marL="0" indent="0">
              <a:buNone/>
            </a:pPr>
            <a:r>
              <a:rPr lang="el-GR" altLang="el-GR" sz="2800" dirty="0" smtClean="0"/>
              <a:t>Γιατί </a:t>
            </a:r>
            <a:r>
              <a:rPr lang="el-GR" altLang="el-GR" sz="2800" dirty="0"/>
              <a:t>τα παιδιά θεωρούν ότι </a:t>
            </a:r>
            <a:r>
              <a:rPr lang="el-GR" altLang="el-GR" sz="2800" b="1" dirty="0"/>
              <a:t>το σημαίνον απηχεί το </a:t>
            </a:r>
            <a:r>
              <a:rPr lang="el-GR" altLang="el-GR" sz="2800" b="1" dirty="0" smtClean="0"/>
              <a:t>σημαινόμενο:</a:t>
            </a:r>
          </a:p>
          <a:p>
            <a:r>
              <a:rPr lang="el-GR" sz="2800" dirty="0"/>
              <a:t>Στο </a:t>
            </a:r>
            <a:r>
              <a:rPr lang="el-GR" sz="2800" dirty="0" smtClean="0"/>
              <a:t>χρώμα:</a:t>
            </a:r>
            <a:br>
              <a:rPr lang="el-GR" sz="2800" dirty="0" smtClean="0"/>
            </a:br>
            <a:r>
              <a:rPr lang="el-GR" sz="2800" dirty="0" smtClean="0"/>
              <a:t>ΝΤΟΜΑΤΕΣ</a:t>
            </a:r>
            <a:br>
              <a:rPr lang="el-GR" sz="2800" dirty="0" smtClean="0"/>
            </a:br>
            <a:r>
              <a:rPr lang="el-GR" sz="2800" dirty="0" smtClean="0"/>
              <a:t>ΑΓΓΟΥΡΙΑ</a:t>
            </a:r>
          </a:p>
          <a:p>
            <a:r>
              <a:rPr lang="el-GR" sz="2800" dirty="0"/>
              <a:t>Στο </a:t>
            </a:r>
            <a:r>
              <a:rPr lang="el-GR" sz="2800" dirty="0" smtClean="0"/>
              <a:t>μέγεθος:</a:t>
            </a:r>
            <a:br>
              <a:rPr lang="el-GR" sz="2800" dirty="0" smtClean="0"/>
            </a:br>
            <a:r>
              <a:rPr lang="el-GR" sz="2800" dirty="0" smtClean="0"/>
              <a:t>Ρώτησε </a:t>
            </a:r>
            <a:r>
              <a:rPr lang="el-GR" sz="2800" dirty="0"/>
              <a:t>τα παιδιά ποια από τις δύο λέξεις λέει </a:t>
            </a:r>
            <a:r>
              <a:rPr lang="el-GR" sz="2800" dirty="0" smtClean="0"/>
              <a:t>ΛΑΓΟΣ  </a:t>
            </a:r>
            <a:r>
              <a:rPr lang="el-GR" sz="2800" dirty="0"/>
              <a:t>και ποια ΛΑΓΟΥΔΑΚΙ. </a:t>
            </a:r>
            <a:r>
              <a:rPr lang="el-GR" sz="2800" dirty="0" smtClean="0"/>
              <a:t>Είναι </a:t>
            </a:r>
            <a:r>
              <a:rPr lang="el-GR" sz="2800" dirty="0"/>
              <a:t>σίγουρα ότι η δεύτερη λέει λαγός, για τον απλούστατο λόγο ότι «ο μπαμπάς είναι πάντα μεγαλύτερος από το παιδάκι»</a:t>
            </a:r>
          </a:p>
          <a:p>
            <a:endParaRPr lang="el-GR" sz="2800" dirty="0" smtClean="0"/>
          </a:p>
          <a:p>
            <a:pPr marL="0" indent="0">
              <a:buNone/>
            </a:pPr>
            <a:endParaRPr lang="el-GR" altLang="el-GR" sz="2800" b="1" dirty="0"/>
          </a:p>
          <a:p>
            <a:pPr marL="0" indent="0">
              <a:buNone/>
            </a:pPr>
            <a:endParaRPr lang="el-GR" altLang="el-GR" sz="2800" i="1" dirty="0"/>
          </a:p>
          <a:p>
            <a:endParaRPr lang="el-GR" sz="2800" dirty="0"/>
          </a:p>
        </p:txBody>
      </p:sp>
    </p:spTree>
    <p:extLst>
      <p:ext uri="{BB962C8B-B14F-4D97-AF65-F5344CB8AC3E}">
        <p14:creationId xmlns:p14="http://schemas.microsoft.com/office/powerpoint/2010/main" val="422607712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τέρας των γραμμάτων» </a:t>
            </a:r>
            <a:r>
              <a:rPr lang="el-GR" dirty="0"/>
              <a:t>(1/2)</a:t>
            </a:r>
          </a:p>
        </p:txBody>
      </p:sp>
      <p:sp>
        <p:nvSpPr>
          <p:cNvPr id="3" name="Content Placeholder 2"/>
          <p:cNvSpPr>
            <a:spLocks noGrp="1"/>
          </p:cNvSpPr>
          <p:nvPr>
            <p:ph sz="half" idx="1"/>
          </p:nvPr>
        </p:nvSpPr>
        <p:spPr/>
        <p:txBody>
          <a:bodyPr>
            <a:noAutofit/>
          </a:bodyPr>
          <a:lstStyle/>
          <a:p>
            <a:pPr marL="0" indent="0">
              <a:buNone/>
            </a:pPr>
            <a:r>
              <a:rPr lang="el-GR" altLang="el-GR" dirty="0"/>
              <a:t>Το παιχνίδι είναι επιτραπέζιο με ΑΦΕΤΗΡΙΑ και ΤΕΡΜΑ. Σε κάθε κουτί υπάρχει μία συλλαβή. </a:t>
            </a:r>
          </a:p>
        </p:txBody>
      </p:sp>
      <p:pic>
        <p:nvPicPr>
          <p:cNvPr id="5" name="Content Placeholder 4" descr="Επιτραπέζ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956475"/>
            <a:ext cx="4038600" cy="3813412"/>
          </a:xfrm>
        </p:spPr>
      </p:pic>
    </p:spTree>
    <p:extLst>
      <p:ext uri="{BB962C8B-B14F-4D97-AF65-F5344CB8AC3E}">
        <p14:creationId xmlns:p14="http://schemas.microsoft.com/office/powerpoint/2010/main" val="15731491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«Το τέρας των γραμμάτων</a:t>
            </a:r>
            <a:r>
              <a:rPr lang="el-GR" altLang="el-GR" dirty="0" smtClean="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Ο </a:t>
            </a:r>
            <a:r>
              <a:rPr lang="el-GR" altLang="el-GR" dirty="0"/>
              <a:t>παίχτης ρίχνει το ζάρι, αλλά έχει δικαίωμα να μετακινηθεί μόνο αν καταφέρει να πει μια λέξη που να περιέχει τη συλλαβή ή το γράμμα που έτυχε. </a:t>
            </a:r>
          </a:p>
        </p:txBody>
      </p:sp>
      <p:pic>
        <p:nvPicPr>
          <p:cNvPr id="6" name="Content Placeholder 5" descr="Το τέρας των γραμμάτ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33122" y="1700808"/>
            <a:ext cx="3655302" cy="4181191"/>
          </a:xfrm>
        </p:spPr>
      </p:pic>
    </p:spTree>
    <p:extLst>
      <p:ext uri="{BB962C8B-B14F-4D97-AF65-F5344CB8AC3E}">
        <p14:creationId xmlns:p14="http://schemas.microsoft.com/office/powerpoint/2010/main" val="29112702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ποτάμι» </a:t>
            </a:r>
            <a:r>
              <a:rPr lang="el-GR" dirty="0"/>
              <a:t>(1/2)</a:t>
            </a:r>
          </a:p>
        </p:txBody>
      </p:sp>
      <p:sp>
        <p:nvSpPr>
          <p:cNvPr id="3" name="Content Placeholder 2"/>
          <p:cNvSpPr>
            <a:spLocks noGrp="1"/>
          </p:cNvSpPr>
          <p:nvPr>
            <p:ph sz="half" idx="1"/>
          </p:nvPr>
        </p:nvSpPr>
        <p:spPr/>
        <p:txBody>
          <a:bodyPr>
            <a:noAutofit/>
          </a:bodyPr>
          <a:lstStyle/>
          <a:p>
            <a:pPr marL="0" indent="0">
              <a:buNone/>
            </a:pPr>
            <a:r>
              <a:rPr lang="el-GR" altLang="el-GR" dirty="0"/>
              <a:t>Στην τάξη οριοθετείται ένας χώρος που είναι το ποτάμι, ενώ οι ‘πέτρες’ έχουν πάνω εικόνες </a:t>
            </a:r>
            <a:r>
              <a:rPr lang="el-GR" altLang="el-GR" dirty="0" smtClean="0"/>
              <a:t>αντικειμένων</a:t>
            </a:r>
            <a:endParaRPr lang="el-GR" dirty="0"/>
          </a:p>
        </p:txBody>
      </p:sp>
      <p:pic>
        <p:nvPicPr>
          <p:cNvPr id="8194" name="Picture 2" descr="Πέτρε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207381" y="1637948"/>
            <a:ext cx="2920237" cy="445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3669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«Το ποτάμι</a:t>
            </a:r>
            <a:r>
              <a:rPr lang="el-GR" altLang="el-GR" dirty="0" smtClean="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Τα </a:t>
            </a:r>
            <a:r>
              <a:rPr lang="el-GR" altLang="el-GR" dirty="0"/>
              <a:t>παιδιά περνάνε το ποτάμι πηδώντας πάνω στις ‘πέτρες’ που τους λέει η νηπιαγωγός δίνοντας διάφορες φωνολογικές εντολές: «Πήγαινε στην πέτρα που στη μέση ακούς /</a:t>
            </a:r>
            <a:r>
              <a:rPr lang="el-GR" altLang="el-GR" dirty="0" err="1"/>
              <a:t>τρα</a:t>
            </a:r>
            <a:r>
              <a:rPr lang="el-GR" altLang="el-GR" dirty="0"/>
              <a:t>/», «Σ’ αυτήν που τελειώνει σε /δα/». </a:t>
            </a:r>
          </a:p>
          <a:p>
            <a:endParaRPr lang="el-GR" dirty="0"/>
          </a:p>
        </p:txBody>
      </p:sp>
      <p:pic>
        <p:nvPicPr>
          <p:cNvPr id="8195" name="Picture 3" descr="Πέτρε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204333" y="1644045"/>
            <a:ext cx="2926334" cy="443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2992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πίτσες</a:t>
            </a:r>
            <a:r>
              <a:rPr lang="el-GR" dirty="0"/>
              <a:t>» (1/2)</a:t>
            </a:r>
          </a:p>
        </p:txBody>
      </p:sp>
      <p:sp>
        <p:nvSpPr>
          <p:cNvPr id="3" name="Content Placeholder 2"/>
          <p:cNvSpPr>
            <a:spLocks noGrp="1"/>
          </p:cNvSpPr>
          <p:nvPr>
            <p:ph sz="half" idx="1"/>
          </p:nvPr>
        </p:nvSpPr>
        <p:spPr/>
        <p:txBody>
          <a:bodyPr>
            <a:noAutofit/>
          </a:bodyPr>
          <a:lstStyle/>
          <a:p>
            <a:pPr marL="0" indent="0">
              <a:buNone/>
            </a:pPr>
            <a:r>
              <a:rPr lang="el-GR" altLang="el-GR" dirty="0"/>
              <a:t>Τα παιδιά καλούνται να φτιάξουν δύο ‘φωνολογικές’ πίτσες. Τους δίνονται ανακατωμένα και τα 16 κομμάτια. Πάνω τους υπάρχουν εικόνες αντικειμένων που αρχίζουν από μια συγκεκριμένη συλλαβή. </a:t>
            </a:r>
            <a:endParaRPr lang="el-GR" dirty="0"/>
          </a:p>
        </p:txBody>
      </p:sp>
      <p:pic>
        <p:nvPicPr>
          <p:cNvPr id="7" name="Picture 4" descr="Πίτσ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2152248"/>
            <a:ext cx="4038600" cy="3421867"/>
          </a:xfrm>
        </p:spPr>
      </p:pic>
    </p:spTree>
    <p:extLst>
      <p:ext uri="{BB962C8B-B14F-4D97-AF65-F5344CB8AC3E}">
        <p14:creationId xmlns:p14="http://schemas.microsoft.com/office/powerpoint/2010/main" val="12502711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πίτσες»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Τους </a:t>
            </a:r>
            <a:r>
              <a:rPr lang="el-GR" altLang="el-GR" dirty="0"/>
              <a:t>ζητείται μέσα σε ορισμένο χρόνο να τα βάλουν στην πίτσα που πρέπει.</a:t>
            </a:r>
          </a:p>
          <a:p>
            <a:endParaRPr lang="el-GR" dirty="0"/>
          </a:p>
        </p:txBody>
      </p:sp>
      <p:pic>
        <p:nvPicPr>
          <p:cNvPr id="6" name="Content Placeholder 5" descr="Πίτσ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772816"/>
            <a:ext cx="4038600" cy="3529670"/>
          </a:xfrm>
        </p:spPr>
      </p:pic>
    </p:spTree>
    <p:extLst>
      <p:ext uri="{BB962C8B-B14F-4D97-AF65-F5344CB8AC3E}">
        <p14:creationId xmlns:p14="http://schemas.microsoft.com/office/powerpoint/2010/main" val="16404889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«Ρουλέτα»</a:t>
            </a:r>
            <a:endParaRPr lang="el-GR" dirty="0"/>
          </a:p>
        </p:txBody>
      </p:sp>
      <p:sp>
        <p:nvSpPr>
          <p:cNvPr id="3" name="Content Placeholder 2"/>
          <p:cNvSpPr>
            <a:spLocks noGrp="1"/>
          </p:cNvSpPr>
          <p:nvPr>
            <p:ph sz="half" idx="1"/>
          </p:nvPr>
        </p:nvSpPr>
        <p:spPr>
          <a:xfrm>
            <a:off x="457200" y="1600200"/>
            <a:ext cx="4042792" cy="4525963"/>
          </a:xfrm>
        </p:spPr>
        <p:txBody>
          <a:bodyPr>
            <a:noAutofit/>
          </a:bodyPr>
          <a:lstStyle/>
          <a:p>
            <a:pPr marL="0" indent="0">
              <a:buNone/>
            </a:pPr>
            <a:r>
              <a:rPr lang="el-GR" altLang="el-GR" sz="2400" dirty="0"/>
              <a:t>Σε μια ρουλέτα-παιχνίδι αντικαθιστούμε τις συνήθεις εντολές με συλλαβές, τις οποίες γράφουμε πάνω σε αυτοκόλλητα χαρτάκια. Όταν η μπάλα σταματήσει σε κάποια συλλαβή, το παιδί-παίκτης οφείλει να πει μια λέξη που να αρχίζει ή να περιέχει τη συλλαβή στην οποία σταμάτησε η μπάλα του. </a:t>
            </a:r>
          </a:p>
          <a:p>
            <a:endParaRPr lang="el-GR" sz="2500" dirty="0"/>
          </a:p>
        </p:txBody>
      </p:sp>
      <p:pic>
        <p:nvPicPr>
          <p:cNvPr id="7" name="Content Placeholder 4" descr="Ρουλέτ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88024" y="1772816"/>
            <a:ext cx="3894584" cy="3168352"/>
          </a:xfrm>
        </p:spPr>
      </p:pic>
    </p:spTree>
    <p:extLst>
      <p:ext uri="{BB962C8B-B14F-4D97-AF65-F5344CB8AC3E}">
        <p14:creationId xmlns:p14="http://schemas.microsoft.com/office/powerpoint/2010/main" val="15002241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«Επιτραπέζιο αινιγμάτων»</a:t>
            </a:r>
            <a:endParaRPr lang="el-GR" dirty="0"/>
          </a:p>
        </p:txBody>
      </p:sp>
      <p:sp>
        <p:nvSpPr>
          <p:cNvPr id="3" name="Content Placeholder 2"/>
          <p:cNvSpPr>
            <a:spLocks noGrp="1"/>
          </p:cNvSpPr>
          <p:nvPr>
            <p:ph sz="half" idx="1"/>
          </p:nvPr>
        </p:nvSpPr>
        <p:spPr>
          <a:xfrm>
            <a:off x="457200" y="1600200"/>
            <a:ext cx="3898776" cy="4525963"/>
          </a:xfrm>
        </p:spPr>
        <p:txBody>
          <a:bodyPr/>
          <a:lstStyle/>
          <a:p>
            <a:pPr marL="0" indent="0">
              <a:buNone/>
            </a:pPr>
            <a:r>
              <a:rPr lang="el-GR" altLang="el-GR" dirty="0"/>
              <a:t>Το επιτραπέζιο είναι στη γνωστή λογική Αφετηρία-Τέρμα. </a:t>
            </a:r>
            <a:endParaRPr lang="el-GR" altLang="el-GR" dirty="0" smtClean="0"/>
          </a:p>
          <a:p>
            <a:pPr marL="0" indent="0">
              <a:buNone/>
            </a:pPr>
            <a:r>
              <a:rPr lang="el-GR" altLang="el-GR" dirty="0" smtClean="0"/>
              <a:t>Κάθε </a:t>
            </a:r>
            <a:r>
              <a:rPr lang="el-GR" altLang="el-GR" dirty="0"/>
              <a:t>φορά που το παιδί έχει σειρά να ρίξει το ζάρι, τραβά κάρτα με φωνολογικά αινίγματα. Αν απαντήσει σωστά, συνεχίζει.</a:t>
            </a:r>
          </a:p>
          <a:p>
            <a:endParaRPr lang="el-GR" dirty="0"/>
          </a:p>
        </p:txBody>
      </p:sp>
      <p:pic>
        <p:nvPicPr>
          <p:cNvPr id="9218" name="Picture 2" descr="Αινίγμα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799831"/>
            <a:ext cx="4038600" cy="412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1167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«Τι ακούς δυο φορές;» </a:t>
            </a:r>
            <a:r>
              <a:rPr lang="el-GR" dirty="0"/>
              <a:t>(1/2)</a:t>
            </a:r>
          </a:p>
        </p:txBody>
      </p:sp>
      <p:sp>
        <p:nvSpPr>
          <p:cNvPr id="3" name="Content Placeholder 2"/>
          <p:cNvSpPr>
            <a:spLocks noGrp="1"/>
          </p:cNvSpPr>
          <p:nvPr>
            <p:ph sz="half" idx="1"/>
          </p:nvPr>
        </p:nvSpPr>
        <p:spPr/>
        <p:txBody>
          <a:bodyPr/>
          <a:lstStyle/>
          <a:p>
            <a:pPr marL="0" indent="0">
              <a:buNone/>
            </a:pPr>
            <a:r>
              <a:rPr lang="el-GR" altLang="el-GR" dirty="0"/>
              <a:t>Δίνονται στα παιδιά λέξεις όπου μία συλλαβή ακούγεται δυο φορές. Αυτά προσπαθούν να καταλάβουν ποια είναι. </a:t>
            </a:r>
          </a:p>
          <a:p>
            <a:endParaRPr lang="el-GR" dirty="0"/>
          </a:p>
        </p:txBody>
      </p:sp>
      <p:pic>
        <p:nvPicPr>
          <p:cNvPr id="10244" name="Picture 4" descr="Λέξει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772816"/>
            <a:ext cx="4038600" cy="352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15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«Τι ακούς δυο φορές</a:t>
            </a:r>
            <a:r>
              <a:rPr lang="el-GR" altLang="el-GR" dirty="0" smtClean="0"/>
              <a:t>;»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dirty="0" smtClean="0"/>
              <a:t>Άλκηστις</a:t>
            </a:r>
          </a:p>
          <a:p>
            <a:pPr marL="0" indent="0">
              <a:buNone/>
            </a:pPr>
            <a:r>
              <a:rPr lang="el-GR" dirty="0" smtClean="0"/>
              <a:t>«Μανταλάκια στην απλώστρα ποιήματα στη σιδερώστρα»</a:t>
            </a:r>
          </a:p>
          <a:p>
            <a:endParaRPr lang="el-GR" dirty="0"/>
          </a:p>
        </p:txBody>
      </p:sp>
      <p:pic>
        <p:nvPicPr>
          <p:cNvPr id="6" name="Picture 2" descr="ποιηματάκι"/>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194904" y="1628775"/>
            <a:ext cx="3553560" cy="4525963"/>
          </a:xfrm>
        </p:spPr>
      </p:pic>
      <p:sp>
        <p:nvSpPr>
          <p:cNvPr id="5" name="TextBox 4"/>
          <p:cNvSpPr txBox="1"/>
          <p:nvPr/>
        </p:nvSpPr>
        <p:spPr>
          <a:xfrm>
            <a:off x="4572000" y="5805264"/>
            <a:ext cx="616189" cy="360040"/>
          </a:xfrm>
          <a:prstGeom prst="rect">
            <a:avLst/>
          </a:prstGeom>
        </p:spPr>
        <p:txBody>
          <a:bodyPr vert="horz" wrap="square" lIns="91440" tIns="45720" rIns="91440" bIns="45720" rtlCol="0" anchor="ctr">
            <a:noAutofit/>
          </a:bodyPr>
          <a:lstStyle/>
          <a:p>
            <a:pPr algn="r"/>
            <a:r>
              <a:rPr lang="el-GR" b="1" dirty="0" smtClean="0">
                <a:latin typeface="+mj-lt"/>
              </a:rPr>
              <a:t>[24]</a:t>
            </a:r>
          </a:p>
        </p:txBody>
      </p:sp>
    </p:spTree>
    <p:custDataLst>
      <p:tags r:id="rId1"/>
    </p:custDataLst>
    <p:extLst>
      <p:ext uri="{BB962C8B-B14F-4D97-AF65-F5344CB8AC3E}">
        <p14:creationId xmlns:p14="http://schemas.microsoft.com/office/powerpoint/2010/main" val="491859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Τα παιδιά θεωρούν ότι το σημαίνον απηχεί το σημαινόμενο </a:t>
            </a:r>
            <a:r>
              <a:rPr lang="el-GR" dirty="0" smtClean="0"/>
              <a:t>(2/3</a:t>
            </a:r>
            <a:r>
              <a:rPr lang="el-GR" dirty="0"/>
              <a:t>)</a:t>
            </a:r>
          </a:p>
        </p:txBody>
      </p:sp>
      <p:sp>
        <p:nvSpPr>
          <p:cNvPr id="5" name="Content Placeholder 4"/>
          <p:cNvSpPr>
            <a:spLocks noGrp="1"/>
          </p:cNvSpPr>
          <p:nvPr>
            <p:ph sz="half" idx="1"/>
          </p:nvPr>
        </p:nvSpPr>
        <p:spPr>
          <a:xfrm>
            <a:off x="457200" y="1600200"/>
            <a:ext cx="3826768" cy="4525963"/>
          </a:xfrm>
        </p:spPr>
        <p:txBody>
          <a:bodyPr>
            <a:noAutofit/>
          </a:bodyPr>
          <a:lstStyle/>
          <a:p>
            <a:pPr marL="0" indent="0">
              <a:buNone/>
            </a:pPr>
            <a:r>
              <a:rPr lang="el-GR" altLang="el-GR" sz="2400" dirty="0"/>
              <a:t>Αυτό είναι φανερό </a:t>
            </a:r>
            <a:r>
              <a:rPr lang="el-GR" altLang="el-GR" sz="2400" dirty="0" smtClean="0"/>
              <a:t>στα </a:t>
            </a:r>
            <a:r>
              <a:rPr lang="el-GR" altLang="el-GR" sz="2400" dirty="0"/>
              <a:t>παιδικά </a:t>
            </a:r>
            <a:r>
              <a:rPr lang="el-GR" altLang="el-GR" sz="2400" dirty="0" smtClean="0"/>
              <a:t>γραπτά.</a:t>
            </a:r>
          </a:p>
          <a:p>
            <a:pPr marL="0" indent="0">
              <a:buNone/>
            </a:pPr>
            <a:r>
              <a:rPr lang="el-GR" altLang="el-GR" sz="2400" dirty="0" smtClean="0"/>
              <a:t>Πολλές </a:t>
            </a:r>
            <a:r>
              <a:rPr lang="el-GR" altLang="el-GR" sz="2400" dirty="0"/>
              <a:t>φορές, όταν τα ίδια τα παιδιά γράφουν, το σημαίνον απηχεί το σημαινόμενο σε μια σχέση που μοιάζει </a:t>
            </a:r>
            <a:r>
              <a:rPr lang="el-GR" altLang="el-GR" sz="2400" dirty="0" err="1"/>
              <a:t>αιτιακή</a:t>
            </a:r>
            <a:r>
              <a:rPr lang="el-GR" altLang="el-GR" sz="2400" dirty="0" smtClean="0"/>
              <a:t>.</a:t>
            </a:r>
          </a:p>
          <a:p>
            <a:pPr marL="0" indent="0">
              <a:buNone/>
            </a:pPr>
            <a:r>
              <a:rPr lang="el-GR" altLang="el-GR" sz="2400" dirty="0"/>
              <a:t>Στην προσευχή που έγραψε, ο Στέφανος επέμεινε να χρησιμοποιήσει σταυρούς, γιατί «αλλιώς δεν θα ήταν προσευχή».</a:t>
            </a:r>
          </a:p>
          <a:p>
            <a:pPr marL="0" indent="0">
              <a:buNone/>
            </a:pPr>
            <a:endParaRPr lang="el-GR" altLang="el-GR" sz="2400" dirty="0" smtClean="0"/>
          </a:p>
          <a:p>
            <a:pPr marL="0" indent="0">
              <a:buNone/>
            </a:pPr>
            <a:endParaRPr lang="el-GR" altLang="el-GR" sz="2400" dirty="0" smtClean="0"/>
          </a:p>
          <a:p>
            <a:endParaRPr lang="el-GR" sz="2400" dirty="0">
              <a:latin typeface="Arial" charset="0"/>
              <a:cs typeface="Arial" charset="0"/>
            </a:endParaRPr>
          </a:p>
        </p:txBody>
      </p:sp>
      <p:pic>
        <p:nvPicPr>
          <p:cNvPr id="7" name="Picture 3" descr="προσευχή"/>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388390" y="1772816"/>
            <a:ext cx="4209514"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98319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«Βρες στην εικόνα» (1/3)</a:t>
            </a:r>
            <a:endParaRPr lang="el-GR" altLang="el-GR" dirty="0"/>
          </a:p>
        </p:txBody>
      </p:sp>
      <p:sp>
        <p:nvSpPr>
          <p:cNvPr id="3" name="Content Placeholder 2"/>
          <p:cNvSpPr>
            <a:spLocks noGrp="1"/>
          </p:cNvSpPr>
          <p:nvPr>
            <p:ph sz="half" idx="1"/>
          </p:nvPr>
        </p:nvSpPr>
        <p:spPr/>
        <p:txBody>
          <a:bodyPr>
            <a:noAutofit/>
          </a:bodyPr>
          <a:lstStyle/>
          <a:p>
            <a:pPr marL="0" indent="0">
              <a:buNone/>
            </a:pPr>
            <a:r>
              <a:rPr lang="el-GR" altLang="el-GR" dirty="0"/>
              <a:t>Η εικόνα είναι πολύπλοκη. </a:t>
            </a:r>
          </a:p>
        </p:txBody>
      </p:sp>
      <p:pic>
        <p:nvPicPr>
          <p:cNvPr id="5" name="Content Placeholder 4" descr="Εικόν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839964"/>
            <a:ext cx="4038600" cy="4046434"/>
          </a:xfrm>
        </p:spPr>
      </p:pic>
    </p:spTree>
    <p:extLst>
      <p:ext uri="{BB962C8B-B14F-4D97-AF65-F5344CB8AC3E}">
        <p14:creationId xmlns:p14="http://schemas.microsoft.com/office/powerpoint/2010/main" val="16858409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«Βρες στην εικόνα» </a:t>
            </a:r>
            <a:r>
              <a:rPr lang="el-GR" altLang="el-GR" dirty="0" smtClean="0"/>
              <a:t>(2/3</a:t>
            </a:r>
            <a:r>
              <a:rPr lang="el-GR" alt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Επιπλέον </a:t>
            </a:r>
            <a:r>
              <a:rPr lang="el-GR" altLang="el-GR" dirty="0"/>
              <a:t>υπάρχει μια στοίβα κάρτες με την ένδειξη ΕΝΤΟΛΗ. Αυτές αντιστοιχούν σε φωνολογικές εντολές</a:t>
            </a:r>
            <a:r>
              <a:rPr lang="el-GR" altLang="el-GR" dirty="0" smtClean="0"/>
              <a:t>.</a:t>
            </a:r>
            <a:endParaRPr lang="el-GR" altLang="el-GR" dirty="0"/>
          </a:p>
        </p:txBody>
      </p:sp>
      <p:pic>
        <p:nvPicPr>
          <p:cNvPr id="6" name="Content Placeholder 5" descr="Κάρτες εντολώ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575432" y="1700808"/>
            <a:ext cx="3885000" cy="3312368"/>
          </a:xfrm>
        </p:spPr>
      </p:pic>
    </p:spTree>
    <p:extLst>
      <p:ext uri="{BB962C8B-B14F-4D97-AF65-F5344CB8AC3E}">
        <p14:creationId xmlns:p14="http://schemas.microsoft.com/office/powerpoint/2010/main" val="1350238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«Βρες στην εικόνα» </a:t>
            </a:r>
            <a:r>
              <a:rPr lang="el-GR" altLang="el-GR" dirty="0" smtClean="0"/>
              <a:t>(3/3</a:t>
            </a:r>
            <a:r>
              <a:rPr lang="el-GR" altLang="el-GR" dirty="0"/>
              <a:t>)</a:t>
            </a:r>
            <a:endParaRPr lang="el-GR" dirty="0"/>
          </a:p>
        </p:txBody>
      </p:sp>
      <p:sp>
        <p:nvSpPr>
          <p:cNvPr id="3" name="Content Placeholder 2"/>
          <p:cNvSpPr>
            <a:spLocks noGrp="1"/>
          </p:cNvSpPr>
          <p:nvPr>
            <p:ph sz="half" idx="1"/>
          </p:nvPr>
        </p:nvSpPr>
        <p:spPr>
          <a:xfrm>
            <a:off x="457200" y="1600200"/>
            <a:ext cx="5122912" cy="4525963"/>
          </a:xfrm>
        </p:spPr>
        <p:txBody>
          <a:bodyPr/>
          <a:lstStyle/>
          <a:p>
            <a:pPr marL="0" indent="0">
              <a:buNone/>
            </a:pPr>
            <a:r>
              <a:rPr lang="el-GR" altLang="el-GR" dirty="0"/>
              <a:t>Η κάθε ομάδα παιχτών τραβά με τη σειρά της μία ΕΝΤΟΛΗ τη φορά. Η νηπιαγωγός τη διαβάζει και τα παιδιά εκτελούν. Νικά η ομάδα με τις περισσότερες επιτυχίες. </a:t>
            </a:r>
          </a:p>
          <a:p>
            <a:endParaRPr lang="el-GR" dirty="0"/>
          </a:p>
        </p:txBody>
      </p:sp>
      <p:pic>
        <p:nvPicPr>
          <p:cNvPr id="11267" name="Picture 3" descr="Εντολέ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724128" y="1700808"/>
            <a:ext cx="2951754"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9675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«Τι είναι;» </a:t>
            </a:r>
            <a:r>
              <a:rPr lang="el-GR" dirty="0"/>
              <a:t>(</a:t>
            </a:r>
            <a:r>
              <a:rPr lang="el-GR" dirty="0" smtClean="0"/>
              <a:t>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Η νηπιαγωγός κρατά μια καρτέλα-εικόνα στο χέρι της και καλεί τα παιδιά να βρουν ποια είναι δίνοντάς τους αποκλειστικά φωνολογικές πληροφορίες. </a:t>
            </a:r>
            <a:endParaRPr lang="el-GR" dirty="0"/>
          </a:p>
        </p:txBody>
      </p:sp>
      <p:pic>
        <p:nvPicPr>
          <p:cNvPr id="12290" name="Picture 2" descr="Κάρ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0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8612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«Τι είναι</a:t>
            </a:r>
            <a:r>
              <a:rPr lang="el-GR" altLang="el-GR" dirty="0" smtClean="0"/>
              <a:t>;» </a:t>
            </a:r>
            <a:r>
              <a:rPr lang="el-GR" dirty="0" smtClean="0"/>
              <a:t>(2/3)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Όποιος </a:t>
            </a:r>
            <a:r>
              <a:rPr lang="el-GR" altLang="el-GR" dirty="0"/>
              <a:t>τη βρει την κερδίζει. Νικήτρια η ομάδα που θα μαζέψει τις περισσότερες κάρτες.</a:t>
            </a:r>
          </a:p>
          <a:p>
            <a:endParaRPr lang="el-GR" dirty="0"/>
          </a:p>
        </p:txBody>
      </p:sp>
      <p:pic>
        <p:nvPicPr>
          <p:cNvPr id="6" name="Picture 4" descr="Εικόν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860032" y="1628800"/>
            <a:ext cx="3776460" cy="3171752"/>
          </a:xfrm>
        </p:spPr>
      </p:pic>
    </p:spTree>
    <p:extLst>
      <p:ext uri="{BB962C8B-B14F-4D97-AF65-F5344CB8AC3E}">
        <p14:creationId xmlns:p14="http://schemas.microsoft.com/office/powerpoint/2010/main" val="14133177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«Τι είναι</a:t>
            </a:r>
            <a:r>
              <a:rPr lang="el-GR" altLang="el-GR" dirty="0" smtClean="0"/>
              <a:t>;» </a:t>
            </a:r>
            <a:r>
              <a:rPr lang="el-GR" dirty="0" smtClean="0"/>
              <a:t>(3/3)</a:t>
            </a:r>
            <a:endParaRPr lang="el-GR" dirty="0"/>
          </a:p>
        </p:txBody>
      </p:sp>
      <p:pic>
        <p:nvPicPr>
          <p:cNvPr id="11" name="Picture 2" descr="Κάρτα"/>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611560" y="1628800"/>
            <a:ext cx="4038600" cy="289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Εικόν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788024" y="1628800"/>
            <a:ext cx="3744416" cy="2881790"/>
          </a:xfrm>
        </p:spPr>
      </p:pic>
    </p:spTree>
    <p:extLst>
      <p:ext uri="{BB962C8B-B14F-4D97-AF65-F5344CB8AC3E}">
        <p14:creationId xmlns:p14="http://schemas.microsoft.com/office/powerpoint/2010/main" val="32724533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«Ζωολογικός κήπος» </a:t>
            </a:r>
            <a:r>
              <a:rPr lang="el-GR" dirty="0"/>
              <a:t>(1/2)</a:t>
            </a:r>
            <a:endParaRPr lang="el-GR" altLang="el-GR" dirty="0"/>
          </a:p>
        </p:txBody>
      </p:sp>
      <p:sp>
        <p:nvSpPr>
          <p:cNvPr id="3" name="Content Placeholder 2"/>
          <p:cNvSpPr>
            <a:spLocks noGrp="1"/>
          </p:cNvSpPr>
          <p:nvPr>
            <p:ph sz="half" idx="1"/>
          </p:nvPr>
        </p:nvSpPr>
        <p:spPr/>
        <p:txBody>
          <a:bodyPr>
            <a:noAutofit/>
          </a:bodyPr>
          <a:lstStyle/>
          <a:p>
            <a:pPr marL="0" indent="0">
              <a:buNone/>
            </a:pPr>
            <a:r>
              <a:rPr lang="el-GR" altLang="el-GR" dirty="0"/>
              <a:t>Το επιτραπέζιο αναπαριστά έναν ζωολογικό κήπο. Το παιδί κινείται από την αφετηρία προς το τέρμα με τη βοήθεια ζαριού (οι κουκίδες μέχρι 2). </a:t>
            </a:r>
            <a:endParaRPr lang="el-GR" dirty="0"/>
          </a:p>
        </p:txBody>
      </p:sp>
      <p:pic>
        <p:nvPicPr>
          <p:cNvPr id="5" name="Content Placeholder 4" descr="Επιτραπέζ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844824"/>
            <a:ext cx="4038600" cy="3528392"/>
          </a:xfrm>
        </p:spPr>
      </p:pic>
    </p:spTree>
    <p:extLst>
      <p:ext uri="{BB962C8B-B14F-4D97-AF65-F5344CB8AC3E}">
        <p14:creationId xmlns:p14="http://schemas.microsoft.com/office/powerpoint/2010/main" val="29058984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«Ζωολογικός κήπος</a:t>
            </a:r>
            <a:r>
              <a:rPr lang="el-GR" altLang="el-GR" dirty="0" smtClean="0"/>
              <a:t>» </a:t>
            </a:r>
            <a:r>
              <a:rPr lang="el-GR" dirty="0" smtClean="0"/>
              <a:t>(2/2</a:t>
            </a:r>
            <a:r>
              <a:rPr lang="el-GR" dirty="0"/>
              <a:t>)</a:t>
            </a:r>
            <a:endParaRPr lang="el-GR" alt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Τραβά </a:t>
            </a:r>
            <a:r>
              <a:rPr lang="el-GR" altLang="el-GR" dirty="0"/>
              <a:t>ΕΝΤΟΛΗ, που είναι σαφώς φωνολογική (π.χ. </a:t>
            </a:r>
            <a:r>
              <a:rPr lang="el-GR" altLang="el-GR" dirty="0" smtClean="0"/>
              <a:t>«Πήγαινε </a:t>
            </a:r>
            <a:r>
              <a:rPr lang="el-GR" altLang="el-GR" dirty="0"/>
              <a:t>στο ζώο που ακούς, αν πεις πρώτα Κα και μετά </a:t>
            </a:r>
            <a:r>
              <a:rPr lang="el-GR" altLang="el-GR" dirty="0" smtClean="0"/>
              <a:t>μήλα»). </a:t>
            </a:r>
            <a:r>
              <a:rPr lang="el-GR" altLang="el-GR" dirty="0"/>
              <a:t>Αν τα καταφέρει, παίρνει την κάρτα με το συγκεκριμένο ζώο. Νικά όποιος συγκεντρώσει τις περισσότερες κάρτες. </a:t>
            </a:r>
          </a:p>
          <a:p>
            <a:endParaRPr lang="el-GR" dirty="0"/>
          </a:p>
        </p:txBody>
      </p:sp>
      <p:pic>
        <p:nvPicPr>
          <p:cNvPr id="5" name="Content Placeholder 4" descr="Επιτραπέζ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844824"/>
            <a:ext cx="4038600" cy="3528392"/>
          </a:xfrm>
        </p:spPr>
      </p:pic>
    </p:spTree>
    <p:extLst>
      <p:ext uri="{BB962C8B-B14F-4D97-AF65-F5344CB8AC3E}">
        <p14:creationId xmlns:p14="http://schemas.microsoft.com/office/powerpoint/2010/main" val="8522993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«Σχοινάκι»</a:t>
            </a:r>
            <a:endParaRPr lang="el-GR" dirty="0"/>
          </a:p>
        </p:txBody>
      </p:sp>
      <p:sp>
        <p:nvSpPr>
          <p:cNvPr id="3" name="Content Placeholder 2"/>
          <p:cNvSpPr>
            <a:spLocks noGrp="1"/>
          </p:cNvSpPr>
          <p:nvPr>
            <p:ph sz="half" idx="1"/>
          </p:nvPr>
        </p:nvSpPr>
        <p:spPr>
          <a:xfrm>
            <a:off x="457200" y="1600200"/>
            <a:ext cx="4618856" cy="4525963"/>
          </a:xfrm>
        </p:spPr>
        <p:txBody>
          <a:bodyPr>
            <a:noAutofit/>
          </a:bodyPr>
          <a:lstStyle/>
          <a:p>
            <a:pPr marL="0" indent="0">
              <a:buNone/>
            </a:pPr>
            <a:r>
              <a:rPr lang="el-GR" altLang="el-GR" sz="2600" dirty="0"/>
              <a:t>Ένα επιτραπέζιο παιχνίδι σαν το </a:t>
            </a:r>
            <a:r>
              <a:rPr lang="el-GR" altLang="el-GR" sz="2600" dirty="0" smtClean="0"/>
              <a:t>«Φιδάκι», </a:t>
            </a:r>
            <a:r>
              <a:rPr lang="el-GR" altLang="el-GR" sz="2600" dirty="0"/>
              <a:t>αλλά με … σκοινιά. Όταν κάποιος παίχτης φτάσει στη βάση ή την κορυφή του σκοινιού τραβά ερώτηση φωνολογική (π.χ. </a:t>
            </a:r>
            <a:r>
              <a:rPr lang="el-GR" altLang="el-GR" sz="2600" dirty="0" smtClean="0"/>
              <a:t>«Πες </a:t>
            </a:r>
            <a:r>
              <a:rPr lang="el-GR" altLang="el-GR" sz="2600" dirty="0"/>
              <a:t>μου φόρεμα χωρίς το </a:t>
            </a:r>
            <a:r>
              <a:rPr lang="el-GR" altLang="el-GR" sz="2600" dirty="0" smtClean="0"/>
              <a:t>φο» </a:t>
            </a:r>
            <a:r>
              <a:rPr lang="el-GR" altLang="el-GR" sz="2600" dirty="0"/>
              <a:t>ή </a:t>
            </a:r>
            <a:r>
              <a:rPr lang="el-GR" altLang="el-GR" sz="2600" dirty="0" smtClean="0"/>
              <a:t>«Τι </a:t>
            </a:r>
            <a:r>
              <a:rPr lang="el-GR" altLang="el-GR" sz="2600" dirty="0"/>
              <a:t>είναι μια δασκάλα χωρίς το </a:t>
            </a:r>
            <a:r>
              <a:rPr lang="el-GR" altLang="el-GR" sz="2600" dirty="0" smtClean="0"/>
              <a:t>δα»). </a:t>
            </a:r>
            <a:r>
              <a:rPr lang="el-GR" altLang="el-GR" sz="2600" dirty="0"/>
              <a:t>Η νηπιαγωγός τη διαβάζει. Αν απαντήσει σωστά ανεβαίνει ή δεν γκρεμίζεται αντίστοιχα.</a:t>
            </a:r>
          </a:p>
        </p:txBody>
      </p:sp>
      <p:pic>
        <p:nvPicPr>
          <p:cNvPr id="5" name="Content Placeholder 4" descr="Σχοινάκ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247856" y="1600200"/>
            <a:ext cx="3356592" cy="4525963"/>
          </a:xfrm>
        </p:spPr>
      </p:pic>
    </p:spTree>
    <p:extLst>
      <p:ext uri="{BB962C8B-B14F-4D97-AF65-F5344CB8AC3E}">
        <p14:creationId xmlns:p14="http://schemas.microsoft.com/office/powerpoint/2010/main" val="9493989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a:t>
            </a:r>
            <a:r>
              <a:rPr lang="el-GR" altLang="el-GR" dirty="0" err="1" smtClean="0"/>
              <a:t>Συλλαβομπουγάδα</a:t>
            </a:r>
            <a:r>
              <a:rPr lang="el-GR" altLang="el-GR" dirty="0" smtClean="0"/>
              <a:t>» </a:t>
            </a:r>
            <a:r>
              <a:rPr lang="el-GR" dirty="0"/>
              <a:t>(</a:t>
            </a:r>
            <a:r>
              <a:rPr lang="el-GR" dirty="0" smtClean="0"/>
              <a:t>1/3)</a:t>
            </a:r>
            <a:endParaRPr lang="el-GR" dirty="0"/>
          </a:p>
        </p:txBody>
      </p:sp>
      <p:sp>
        <p:nvSpPr>
          <p:cNvPr id="3" name="Content Placeholder 2"/>
          <p:cNvSpPr>
            <a:spLocks noGrp="1"/>
          </p:cNvSpPr>
          <p:nvPr>
            <p:ph sz="half" idx="1"/>
          </p:nvPr>
        </p:nvSpPr>
        <p:spPr/>
        <p:txBody>
          <a:bodyPr/>
          <a:lstStyle/>
          <a:p>
            <a:pPr marL="0" indent="0">
              <a:buNone/>
            </a:pPr>
            <a:r>
              <a:rPr lang="el-GR" altLang="el-GR" dirty="0"/>
              <a:t>Σε χαρτόνι σε σχήμα κάλτσας γράφεται η κάθε συλλαβή για τις λέξεις που αποτελούνται από δύο ίδιες. </a:t>
            </a:r>
            <a:endParaRPr lang="el-GR" dirty="0"/>
          </a:p>
        </p:txBody>
      </p:sp>
      <p:pic>
        <p:nvPicPr>
          <p:cNvPr id="7" name="Picture 4" descr="Κάλτσε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644008" y="1844824"/>
            <a:ext cx="4038600" cy="3312368"/>
          </a:xfrm>
        </p:spPr>
      </p:pic>
    </p:spTree>
    <p:extLst>
      <p:ext uri="{BB962C8B-B14F-4D97-AF65-F5344CB8AC3E}">
        <p14:creationId xmlns:p14="http://schemas.microsoft.com/office/powerpoint/2010/main" val="2539170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Τα παιδιά θεωρούν ότι το σημαίνον απηχεί το σημαινόμενο </a:t>
            </a:r>
            <a:r>
              <a:rPr lang="el-GR" dirty="0" smtClean="0"/>
              <a:t>(3/3</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sz="2000" dirty="0"/>
              <a:t>Ακόμη και δευτερεύοντα στοιχεία, όπως η διάταξη του γραπτού λόγου αντικατοπτρίζει το σημαινόμενο</a:t>
            </a:r>
            <a:r>
              <a:rPr lang="el-GR" altLang="el-GR" sz="2000" dirty="0" smtClean="0"/>
              <a:t>.</a:t>
            </a:r>
          </a:p>
          <a:p>
            <a:pPr marL="0" indent="0">
              <a:buNone/>
            </a:pPr>
            <a:r>
              <a:rPr lang="el-GR" altLang="el-GR" sz="2000" dirty="0"/>
              <a:t>Αυτά είναι τηλέφωνα φίλων, που γράφτηκαν από κάτω προς τα πάνω, ακριβώς όπως ανεβαίνει κανείς τους ορόφους για να φτάσει στο σπίτι του παιδιού που τα έγραψε και μένει στον τέταρτο. Γι’ αυτό και η επάνω ατζέντα γράφτηκε τυχαία, αφού ο μικρός αγνοεί «ποια είναι η πολυκατοικία και πού μένουν οι άνθρωποι».</a:t>
            </a:r>
          </a:p>
          <a:p>
            <a:pPr marL="0" indent="0">
              <a:buNone/>
            </a:pPr>
            <a:endParaRPr lang="el-GR" altLang="el-GR" sz="2000" dirty="0" smtClean="0"/>
          </a:p>
          <a:p>
            <a:endParaRPr lang="el-GR" sz="2000" dirty="0"/>
          </a:p>
        </p:txBody>
      </p:sp>
      <p:pic>
        <p:nvPicPr>
          <p:cNvPr id="5" name="Content Placeholder 4" descr="τηλεφωνικός κατάλογος παιδιού"/>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28800"/>
            <a:ext cx="4038600" cy="468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24740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a:t>
            </a:r>
            <a:r>
              <a:rPr lang="el-GR" altLang="el-GR" dirty="0" err="1"/>
              <a:t>Συλλαβομπουγάδα</a:t>
            </a:r>
            <a:r>
              <a:rPr lang="el-GR" altLang="el-GR" dirty="0" smtClean="0"/>
              <a:t>» </a:t>
            </a:r>
            <a:r>
              <a:rPr lang="el-GR" dirty="0" smtClean="0"/>
              <a:t>(2/3)</a:t>
            </a:r>
            <a:endParaRPr lang="el-GR" dirty="0"/>
          </a:p>
        </p:txBody>
      </p:sp>
      <p:sp>
        <p:nvSpPr>
          <p:cNvPr id="3" name="Content Placeholder 2"/>
          <p:cNvSpPr>
            <a:spLocks noGrp="1"/>
          </p:cNvSpPr>
          <p:nvPr>
            <p:ph sz="half" idx="1"/>
          </p:nvPr>
        </p:nvSpPr>
        <p:spPr>
          <a:xfrm>
            <a:off x="457200" y="1600200"/>
            <a:ext cx="5194920" cy="4525963"/>
          </a:xfrm>
        </p:spPr>
        <p:txBody>
          <a:bodyPr>
            <a:noAutofit/>
          </a:bodyPr>
          <a:lstStyle/>
          <a:p>
            <a:pPr marL="0" indent="0">
              <a:buNone/>
            </a:pPr>
            <a:r>
              <a:rPr lang="el-GR" altLang="el-GR" dirty="0"/>
              <a:t>Το παιδί-παίκτης αναλαμβάνει να τις μαζέψει από το σκοινί και να ξεχωρίσει τα ζευγάρια. Με τη βοήθεια της τάξης και της νηπιαγωγού αναγνωρίζει τις συλλαβές και διαβάζει τις λέξεις που προκύπτουν. </a:t>
            </a:r>
          </a:p>
          <a:p>
            <a:pPr marL="0" indent="0">
              <a:buNone/>
            </a:pPr>
            <a:r>
              <a:rPr lang="el-GR" altLang="el-GR" b="1" dirty="0"/>
              <a:t>ΠΡΟΣΟΧΗ</a:t>
            </a:r>
            <a:r>
              <a:rPr lang="el-GR" altLang="el-GR" dirty="0"/>
              <a:t>: Το χρώμα της κάλτσας δεν φανερώνει τη συλλαβή που έχει γραμμένη πάνω της. </a:t>
            </a:r>
          </a:p>
          <a:p>
            <a:endParaRPr lang="el-GR" dirty="0"/>
          </a:p>
        </p:txBody>
      </p:sp>
      <p:pic>
        <p:nvPicPr>
          <p:cNvPr id="14338" name="Picture 2" descr="Κάλτσε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012160" y="1628800"/>
            <a:ext cx="2676929" cy="408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6193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a:t>
            </a:r>
            <a:r>
              <a:rPr lang="el-GR" altLang="el-GR" dirty="0" err="1"/>
              <a:t>Συλλαβομπουγάδα</a:t>
            </a:r>
            <a:r>
              <a:rPr lang="el-GR" altLang="el-GR" dirty="0" smtClean="0"/>
              <a:t>» </a:t>
            </a:r>
            <a:r>
              <a:rPr lang="el-GR" dirty="0" smtClean="0"/>
              <a:t>(3/3)</a:t>
            </a:r>
            <a:endParaRPr lang="el-GR" dirty="0"/>
          </a:p>
        </p:txBody>
      </p:sp>
      <p:sp>
        <p:nvSpPr>
          <p:cNvPr id="3" name="Content Placeholder 2"/>
          <p:cNvSpPr>
            <a:spLocks noGrp="1"/>
          </p:cNvSpPr>
          <p:nvPr>
            <p:ph sz="half" idx="1"/>
          </p:nvPr>
        </p:nvSpPr>
        <p:spPr/>
        <p:txBody>
          <a:bodyPr/>
          <a:lstStyle/>
          <a:p>
            <a:pPr marL="0" indent="0">
              <a:buNone/>
            </a:pPr>
            <a:r>
              <a:rPr lang="el-GR" altLang="el-GR" dirty="0"/>
              <a:t>Ενδιαφέρον έχει και η κατασκευή, όπου, αντί για κάλτσες, απλώνονται άλλα ρούχα.</a:t>
            </a:r>
          </a:p>
          <a:p>
            <a:endParaRPr lang="el-GR" dirty="0"/>
          </a:p>
        </p:txBody>
      </p:sp>
      <p:pic>
        <p:nvPicPr>
          <p:cNvPr id="5" name="Picture 3" descr="Ρούχ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4038600" cy="3816424"/>
          </a:xfrm>
        </p:spPr>
      </p:pic>
    </p:spTree>
    <p:extLst>
      <p:ext uri="{BB962C8B-B14F-4D97-AF65-F5344CB8AC3E}">
        <p14:creationId xmlns:p14="http://schemas.microsoft.com/office/powerpoint/2010/main" val="36685111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«Κινούμενες συλλαβές»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700" dirty="0"/>
              <a:t>Για τις δισύλλαβες λέξεις που σε επίπεδο συλλαβής διαβάζονται και αντίστροφα (ορθογραφημένες), δημιουργούνται δύο ανεξάρτητες καρτέλες. Τα παιδιά μαζί με τη νηπιαγωγό  προσπαθούν να τις διαβάσουν έτσι και αλλιώς. </a:t>
            </a:r>
          </a:p>
          <a:p>
            <a:endParaRPr lang="el-GR" sz="2700" dirty="0"/>
          </a:p>
        </p:txBody>
      </p:sp>
      <p:pic>
        <p:nvPicPr>
          <p:cNvPr id="15362" name="Picture 2" descr="Συλλαβέ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00808"/>
            <a:ext cx="40386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7780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«Ιπτάμενες συλλαβές» </a:t>
            </a:r>
            <a:r>
              <a:rPr lang="el-GR" dirty="0"/>
              <a:t>(1/2)</a:t>
            </a:r>
          </a:p>
        </p:txBody>
      </p:sp>
      <p:sp>
        <p:nvSpPr>
          <p:cNvPr id="3" name="Content Placeholder 2"/>
          <p:cNvSpPr>
            <a:spLocks noGrp="1"/>
          </p:cNvSpPr>
          <p:nvPr>
            <p:ph sz="half" idx="1"/>
          </p:nvPr>
        </p:nvSpPr>
        <p:spPr/>
        <p:txBody>
          <a:bodyPr>
            <a:noAutofit/>
          </a:bodyPr>
          <a:lstStyle/>
          <a:p>
            <a:pPr marL="0" indent="0">
              <a:buNone/>
            </a:pPr>
            <a:r>
              <a:rPr lang="el-GR" altLang="el-GR" dirty="0"/>
              <a:t>Καταρχήν χρειάζονται δισύλλαβες ή και πολυσύλλαβες λέξεις χωρισμένες σε συλλαβές, που όμως να σημαίνουν κάτι και μετά την παράλειψη μιας ή και περισσοτέρων συλλαβών. </a:t>
            </a:r>
            <a:endParaRPr lang="el-GR" dirty="0"/>
          </a:p>
        </p:txBody>
      </p:sp>
      <p:pic>
        <p:nvPicPr>
          <p:cNvPr id="16386" name="Picture 2" descr="Συλλαβέ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137271" y="1619659"/>
            <a:ext cx="3060457" cy="448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6184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«Ιπτάμενες συλλαβές</a:t>
            </a:r>
            <a:r>
              <a:rPr lang="el-GR" altLang="el-GR" dirty="0" smtClean="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Τα </a:t>
            </a:r>
            <a:r>
              <a:rPr lang="el-GR" altLang="el-GR" dirty="0"/>
              <a:t>παιδιά προσπαθούν να τις διαβάζουν ολόκληρες, αλλά και αφού έχουν αφαιρεθεί καρτέλες με συλλαβές. </a:t>
            </a:r>
            <a:endParaRPr lang="el-GR" altLang="el-GR" u="sng" dirty="0"/>
          </a:p>
          <a:p>
            <a:endParaRPr lang="el-GR" sz="2500" dirty="0"/>
          </a:p>
        </p:txBody>
      </p:sp>
      <p:pic>
        <p:nvPicPr>
          <p:cNvPr id="17410" name="Picture 2" descr="Συλλαβέ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140319" y="1726348"/>
            <a:ext cx="3054361" cy="427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3933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Το φώνημα</a:t>
            </a:r>
            <a:endParaRPr lang="el-GR" dirty="0"/>
          </a:p>
        </p:txBody>
      </p:sp>
      <p:sp>
        <p:nvSpPr>
          <p:cNvPr id="4" name="Content Placeholder 3"/>
          <p:cNvSpPr>
            <a:spLocks noGrp="1"/>
          </p:cNvSpPr>
          <p:nvPr>
            <p:ph sz="half" idx="1"/>
          </p:nvPr>
        </p:nvSpPr>
        <p:spPr/>
        <p:txBody>
          <a:bodyPr>
            <a:noAutofit/>
          </a:bodyPr>
          <a:lstStyle/>
          <a:p>
            <a:pPr marL="0" indent="0">
              <a:buNone/>
            </a:pPr>
            <a:r>
              <a:rPr lang="el-GR" sz="2400" dirty="0"/>
              <a:t>Οι ασκήσεις θα μπορούσαν να συμπεριλάβουν:</a:t>
            </a:r>
          </a:p>
          <a:p>
            <a:r>
              <a:rPr lang="el-GR" sz="2400" dirty="0" smtClean="0"/>
              <a:t>Ανίχνευση φωνημάτων.</a:t>
            </a:r>
            <a:endParaRPr lang="el-GR" sz="2400" dirty="0"/>
          </a:p>
          <a:p>
            <a:r>
              <a:rPr lang="el-GR" sz="2400" dirty="0" smtClean="0"/>
              <a:t>Εύρεση </a:t>
            </a:r>
            <a:r>
              <a:rPr lang="el-GR" sz="2400" dirty="0"/>
              <a:t>λέξεων με συγκεκριμένα φωνήματα </a:t>
            </a:r>
            <a:r>
              <a:rPr lang="el-GR" sz="2400" dirty="0" smtClean="0"/>
              <a:t>.</a:t>
            </a:r>
            <a:endParaRPr lang="el-GR" sz="2400" dirty="0"/>
          </a:p>
          <a:p>
            <a:r>
              <a:rPr lang="el-GR" sz="2400" dirty="0" err="1" smtClean="0"/>
              <a:t>Φωνημικούς</a:t>
            </a:r>
            <a:r>
              <a:rPr lang="el-GR" sz="2400" dirty="0" smtClean="0"/>
              <a:t> χειρισμούς:</a:t>
            </a:r>
            <a:endParaRPr lang="el-GR" sz="2400" dirty="0"/>
          </a:p>
          <a:p>
            <a:pPr lvl="1"/>
            <a:r>
              <a:rPr lang="el-GR" dirty="0" err="1" smtClean="0"/>
              <a:t>Φωνημικές</a:t>
            </a:r>
            <a:r>
              <a:rPr lang="el-GR" dirty="0" smtClean="0"/>
              <a:t> συνθέσεις.</a:t>
            </a:r>
            <a:endParaRPr lang="en-US" dirty="0" smtClean="0"/>
          </a:p>
          <a:p>
            <a:pPr lvl="1"/>
            <a:r>
              <a:rPr lang="el-GR" dirty="0" err="1" smtClean="0"/>
              <a:t>Φωνημικές</a:t>
            </a:r>
            <a:r>
              <a:rPr lang="el-GR" dirty="0" smtClean="0"/>
              <a:t> αναλύσεις.</a:t>
            </a:r>
            <a:endParaRPr lang="en-US" dirty="0" smtClean="0"/>
          </a:p>
          <a:p>
            <a:pPr lvl="1"/>
            <a:r>
              <a:rPr lang="el-GR" dirty="0" err="1" smtClean="0"/>
              <a:t>Φωνημικές</a:t>
            </a:r>
            <a:r>
              <a:rPr lang="el-GR" dirty="0" smtClean="0"/>
              <a:t> απαλείψεις.</a:t>
            </a:r>
            <a:endParaRPr lang="en-US" dirty="0" smtClean="0"/>
          </a:p>
          <a:p>
            <a:pPr lvl="1"/>
            <a:r>
              <a:rPr lang="el-GR" dirty="0" err="1" smtClean="0"/>
              <a:t>Φωνημικές</a:t>
            </a:r>
            <a:r>
              <a:rPr lang="el-GR" dirty="0" smtClean="0"/>
              <a:t> αντικαταστάσεις.</a:t>
            </a:r>
            <a:endParaRPr lang="el-GR" dirty="0"/>
          </a:p>
          <a:p>
            <a:endParaRPr lang="el-GR" sz="2400" dirty="0"/>
          </a:p>
        </p:txBody>
      </p:sp>
      <p:pic>
        <p:nvPicPr>
          <p:cNvPr id="6" name="Picture 6" descr="φωνήματ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788024" y="1772816"/>
            <a:ext cx="3813048"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39986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Γιατί η </a:t>
            </a:r>
            <a:r>
              <a:rPr lang="el-GR" dirty="0" err="1"/>
              <a:t>φωνημική</a:t>
            </a:r>
            <a:r>
              <a:rPr lang="el-GR" dirty="0"/>
              <a:t> εξάσκηση είναι τόσο σημαντική</a:t>
            </a:r>
            <a:r>
              <a:rPr lang="el-GR" dirty="0" smtClean="0"/>
              <a:t>;</a:t>
            </a:r>
            <a:endParaRPr lang="el-GR" dirty="0"/>
          </a:p>
        </p:txBody>
      </p:sp>
      <p:sp>
        <p:nvSpPr>
          <p:cNvPr id="3" name="Content Placeholder 2"/>
          <p:cNvSpPr>
            <a:spLocks noGrp="1"/>
          </p:cNvSpPr>
          <p:nvPr>
            <p:ph sz="half" idx="1"/>
          </p:nvPr>
        </p:nvSpPr>
        <p:spPr/>
        <p:txBody>
          <a:bodyPr/>
          <a:lstStyle/>
          <a:p>
            <a:pPr marL="0" indent="0">
              <a:buNone/>
            </a:pPr>
            <a:r>
              <a:rPr lang="el-GR" dirty="0"/>
              <a:t>Η ελληνική γλώσσα αποτυπώνεται γραπτώς σε ένα αλφαβητικό σύστημα γραφής.</a:t>
            </a:r>
          </a:p>
          <a:p>
            <a:pPr marL="0" indent="0">
              <a:buNone/>
            </a:pPr>
            <a:r>
              <a:rPr lang="el-GR" dirty="0"/>
              <a:t>Αντίθετα, αν το σύστημα γραφής δεν ήταν αλφαβητικό, αλλά συλλαβικό, αρκούσε η κατανόηση της έννοιας της συλλαβής.</a:t>
            </a:r>
          </a:p>
          <a:p>
            <a:endParaRPr lang="el-GR" dirty="0"/>
          </a:p>
        </p:txBody>
      </p:sp>
      <p:sp>
        <p:nvSpPr>
          <p:cNvPr id="6" name="TextBox 5"/>
          <p:cNvSpPr txBox="1"/>
          <p:nvPr/>
        </p:nvSpPr>
        <p:spPr>
          <a:xfrm>
            <a:off x="8388424" y="5661248"/>
            <a:ext cx="616189" cy="360040"/>
          </a:xfrm>
          <a:prstGeom prst="rect">
            <a:avLst/>
          </a:prstGeom>
        </p:spPr>
        <p:txBody>
          <a:bodyPr vert="horz" wrap="square" lIns="91440" tIns="45720" rIns="91440" bIns="45720" rtlCol="0" anchor="ctr">
            <a:noAutofit/>
          </a:bodyPr>
          <a:lstStyle/>
          <a:p>
            <a:pPr algn="r"/>
            <a:r>
              <a:rPr lang="el-GR" b="1" dirty="0" smtClean="0">
                <a:latin typeface="+mj-lt"/>
              </a:rPr>
              <a:t>[25]</a:t>
            </a:r>
          </a:p>
        </p:txBody>
      </p:sp>
      <p:pic>
        <p:nvPicPr>
          <p:cNvPr id="7170" name="Picture 2" descr="Γραμμική Β"/>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600200"/>
            <a:ext cx="353624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0932803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κατανόηση της έννοιας του φωνήματος είναι </a:t>
            </a:r>
            <a:r>
              <a:rPr lang="el-GR" dirty="0" smtClean="0"/>
              <a:t>δύσκολη</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Γιατί:</a:t>
            </a:r>
          </a:p>
          <a:p>
            <a:r>
              <a:rPr lang="el-GR" altLang="el-GR" dirty="0" smtClean="0"/>
              <a:t>Στερείται σημασιολογικού</a:t>
            </a:r>
            <a:r>
              <a:rPr lang="en-US" altLang="el-GR" dirty="0" smtClean="0"/>
              <a:t> </a:t>
            </a:r>
            <a:r>
              <a:rPr lang="el-GR" altLang="el-GR" dirty="0" smtClean="0"/>
              <a:t>περιεχομένου.</a:t>
            </a:r>
            <a:endParaRPr lang="el-GR" altLang="el-GR" dirty="0"/>
          </a:p>
          <a:p>
            <a:r>
              <a:rPr lang="el-GR" altLang="el-GR" dirty="0" smtClean="0"/>
              <a:t>Δεν </a:t>
            </a:r>
            <a:r>
              <a:rPr lang="el-GR" altLang="el-GR" dirty="0"/>
              <a:t>υπάρχει αυτόνομο (π.χ. κ</a:t>
            </a:r>
            <a:r>
              <a:rPr lang="el-GR" altLang="el-GR" dirty="0" smtClean="0"/>
              <a:t>).</a:t>
            </a:r>
            <a:endParaRPr lang="el-GR" altLang="el-GR" dirty="0"/>
          </a:p>
          <a:p>
            <a:r>
              <a:rPr lang="el-GR" altLang="el-GR" dirty="0" smtClean="0"/>
              <a:t>Συνήθως </a:t>
            </a:r>
            <a:r>
              <a:rPr lang="el-GR" altLang="el-GR" dirty="0"/>
              <a:t>προφέρεται με την προσθήκη /</a:t>
            </a:r>
            <a:r>
              <a:rPr lang="el-GR" altLang="el-GR" dirty="0" smtClean="0"/>
              <a:t>ου/</a:t>
            </a:r>
            <a:r>
              <a:rPr lang="en-US" altLang="el-GR" dirty="0" smtClean="0"/>
              <a:t> </a:t>
            </a:r>
            <a:r>
              <a:rPr lang="el-GR" altLang="el-GR" dirty="0" smtClean="0"/>
              <a:t>που </a:t>
            </a:r>
            <a:r>
              <a:rPr lang="el-GR" altLang="el-GR" dirty="0"/>
              <a:t>+ α = πουά, π + α = </a:t>
            </a:r>
            <a:r>
              <a:rPr lang="el-GR" altLang="el-GR" dirty="0" smtClean="0"/>
              <a:t>πα.</a:t>
            </a:r>
            <a:endParaRPr lang="el-GR" altLang="el-GR" dirty="0"/>
          </a:p>
          <a:p>
            <a:endParaRPr lang="el-GR" dirty="0"/>
          </a:p>
        </p:txBody>
      </p:sp>
      <p:pic>
        <p:nvPicPr>
          <p:cNvPr id="5" name="Content Placeholder 4" descr="φώνημ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148064" y="1772816"/>
            <a:ext cx="3462536" cy="383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90741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Από </a:t>
            </a:r>
            <a:r>
              <a:rPr lang="el-GR" altLang="el-GR" dirty="0"/>
              <a:t>τα ‘ευκολότερα’ προς τα ‘δυσκολότερα</a:t>
            </a:r>
            <a:r>
              <a:rPr lang="el-GR" altLang="el-GR" dirty="0" smtClean="0"/>
              <a:t>’ (1/2)</a:t>
            </a:r>
            <a:endParaRPr lang="el-GR" dirty="0"/>
          </a:p>
        </p:txBody>
      </p:sp>
      <p:sp>
        <p:nvSpPr>
          <p:cNvPr id="3" name="Content Placeholder 2"/>
          <p:cNvSpPr>
            <a:spLocks noGrp="1"/>
          </p:cNvSpPr>
          <p:nvPr>
            <p:ph sz="half" idx="1"/>
          </p:nvPr>
        </p:nvSpPr>
        <p:spPr/>
        <p:txBody>
          <a:bodyPr/>
          <a:lstStyle/>
          <a:p>
            <a:pPr marL="0" indent="0">
              <a:buNone/>
            </a:pPr>
            <a:r>
              <a:rPr lang="el-GR" altLang="el-GR" dirty="0" smtClean="0"/>
              <a:t>Και </a:t>
            </a:r>
            <a:r>
              <a:rPr lang="el-GR" altLang="el-GR" dirty="0"/>
              <a:t>αναφορικά με τη γνώση και κατανόηση των φωνημάτων η νηπιαγωγός προσπαθεί να προχωρήσει από τα ‘ευκολότερα’ προς τα ‘δυσκολότερα’.</a:t>
            </a:r>
          </a:p>
          <a:p>
            <a:endParaRPr lang="el-GR" dirty="0"/>
          </a:p>
        </p:txBody>
      </p:sp>
      <p:sp>
        <p:nvSpPr>
          <p:cNvPr id="4" name="Content Placeholder 3"/>
          <p:cNvSpPr>
            <a:spLocks noGrp="1"/>
          </p:cNvSpPr>
          <p:nvPr>
            <p:ph sz="half" idx="2"/>
          </p:nvPr>
        </p:nvSpPr>
        <p:spPr/>
        <p:txBody>
          <a:bodyPr/>
          <a:lstStyle/>
          <a:p>
            <a:pPr marL="0" indent="0">
              <a:buNone/>
            </a:pPr>
            <a:r>
              <a:rPr lang="el-GR" dirty="0"/>
              <a:t>Από τα φωνήματα πιο εύκολα είναι τα φωνήεντα, ιδιαίτερα όταν τονίζονται. Γιατί:</a:t>
            </a:r>
          </a:p>
          <a:p>
            <a:r>
              <a:rPr lang="el-GR" dirty="0" smtClean="0"/>
              <a:t>Φωνάζουν </a:t>
            </a:r>
            <a:r>
              <a:rPr lang="el-GR" dirty="0"/>
              <a:t>(π.χ. ΑΑΑΑΑΑΑ</a:t>
            </a:r>
            <a:r>
              <a:rPr lang="el-GR" dirty="0" smtClean="0"/>
              <a:t>!!!).</a:t>
            </a:r>
            <a:endParaRPr lang="el-GR" dirty="0"/>
          </a:p>
          <a:p>
            <a:r>
              <a:rPr lang="el-GR" dirty="0" smtClean="0"/>
              <a:t>Από </a:t>
            </a:r>
            <a:r>
              <a:rPr lang="el-GR" dirty="0"/>
              <a:t>μόνα τους αποτελούν συλλαβή (π.χ. ά-</a:t>
            </a:r>
            <a:r>
              <a:rPr lang="el-GR" dirty="0" err="1"/>
              <a:t>λο</a:t>
            </a:r>
            <a:r>
              <a:rPr lang="el-GR" dirty="0"/>
              <a:t>-</a:t>
            </a:r>
            <a:r>
              <a:rPr lang="el-GR" dirty="0" err="1"/>
              <a:t>γο</a:t>
            </a:r>
            <a:r>
              <a:rPr lang="el-GR" dirty="0" smtClean="0"/>
              <a:t>).</a:t>
            </a:r>
            <a:endParaRPr lang="el-GR" dirty="0"/>
          </a:p>
          <a:p>
            <a:endParaRPr lang="el-GR" dirty="0"/>
          </a:p>
        </p:txBody>
      </p:sp>
    </p:spTree>
    <p:extLst>
      <p:ext uri="{BB962C8B-B14F-4D97-AF65-F5344CB8AC3E}">
        <p14:creationId xmlns:p14="http://schemas.microsoft.com/office/powerpoint/2010/main" val="91822618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Από τα ‘ευκολότερα’ προς τα ‘δυσκολότερα</a:t>
            </a:r>
            <a:r>
              <a:rPr lang="el-GR" altLang="el-GR" dirty="0" smtClean="0"/>
              <a:t>’ (2/2)</a:t>
            </a:r>
            <a:endParaRPr lang="el-GR" dirty="0"/>
          </a:p>
        </p:txBody>
      </p:sp>
      <p:sp>
        <p:nvSpPr>
          <p:cNvPr id="3" name="Content Placeholder 2"/>
          <p:cNvSpPr>
            <a:spLocks noGrp="1"/>
          </p:cNvSpPr>
          <p:nvPr>
            <p:ph sz="half" idx="1"/>
          </p:nvPr>
        </p:nvSpPr>
        <p:spPr/>
        <p:txBody>
          <a:bodyPr>
            <a:noAutofit/>
          </a:bodyPr>
          <a:lstStyle/>
          <a:p>
            <a:pPr marL="0" indent="0">
              <a:buNone/>
            </a:pPr>
            <a:r>
              <a:rPr lang="el-GR" sz="2700" dirty="0"/>
              <a:t>Από τα σύμφωνα, πιο εύκολα είναι αυτά που είναι μόνα τους (όχι σε συμπλέγματα συμφώνων), κυρίως αν είναι ηχηρά και εξακολουθητικά.</a:t>
            </a:r>
          </a:p>
          <a:p>
            <a:pPr marL="0" indent="0">
              <a:buNone/>
            </a:pPr>
            <a:r>
              <a:rPr lang="el-GR" sz="2700" dirty="0" smtClean="0"/>
              <a:t>Επιπλέον</a:t>
            </a:r>
            <a:r>
              <a:rPr lang="el-GR" sz="2700" dirty="0"/>
              <a:t>, κάθε παιδί τείνει να ‘ακούει’ σχετικά εύκολα και το αρχικό του ονόματός του.</a:t>
            </a:r>
          </a:p>
          <a:p>
            <a:endParaRPr lang="el-GR" sz="2700" dirty="0"/>
          </a:p>
        </p:txBody>
      </p:sp>
      <p:pic>
        <p:nvPicPr>
          <p:cNvPr id="5" name="Picture 6" descr="Δραστηριότη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47719" y="1600200"/>
            <a:ext cx="383956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85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«Η μεγάλη λέξη τρώει τη μικρή» </a:t>
            </a:r>
            <a:r>
              <a:rPr lang="el-GR" dirty="0"/>
              <a:t>(</a:t>
            </a:r>
            <a:r>
              <a:rPr lang="el-GR" dirty="0" smtClean="0"/>
              <a:t>1/2)</a:t>
            </a:r>
            <a:endParaRPr lang="el-GR" dirty="0"/>
          </a:p>
        </p:txBody>
      </p:sp>
      <p:sp>
        <p:nvSpPr>
          <p:cNvPr id="3" name="Content Placeholder 2"/>
          <p:cNvSpPr>
            <a:spLocks noGrp="1"/>
          </p:cNvSpPr>
          <p:nvPr>
            <p:ph sz="half" idx="1"/>
          </p:nvPr>
        </p:nvSpPr>
        <p:spPr/>
        <p:txBody>
          <a:bodyPr/>
          <a:lstStyle/>
          <a:p>
            <a:pPr marL="0" indent="0">
              <a:buNone/>
            </a:pPr>
            <a:r>
              <a:rPr lang="el-GR" altLang="el-GR" dirty="0"/>
              <a:t>Δημιουργείται μια σειρά από κάρτες, όπου υπάρχουν μόνο εικόνες αντικειμένων που αντιστοιχούν σε λέξεις μεγάλες ή μικρές.</a:t>
            </a:r>
            <a:endParaRPr lang="el-GR" dirty="0"/>
          </a:p>
        </p:txBody>
      </p:sp>
      <p:pic>
        <p:nvPicPr>
          <p:cNvPr id="5" name="Content Placeholder 4" descr="κάρτ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4038600" cy="3027156"/>
          </a:xfrm>
        </p:spPr>
      </p:pic>
    </p:spTree>
    <p:extLst>
      <p:ext uri="{BB962C8B-B14F-4D97-AF65-F5344CB8AC3E}">
        <p14:creationId xmlns:p14="http://schemas.microsoft.com/office/powerpoint/2010/main" val="307461477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Δεν </a:t>
            </a:r>
            <a:r>
              <a:rPr lang="el-GR" altLang="el-GR" dirty="0"/>
              <a:t>είναι απαραίτητο να εξασκηθούν τα παιδιά σε όλα τα </a:t>
            </a:r>
            <a:r>
              <a:rPr lang="el-GR" altLang="el-GR" dirty="0" smtClean="0"/>
              <a:t>φωνήματα (1/2)</a:t>
            </a:r>
            <a:endParaRPr lang="el-GR" dirty="0"/>
          </a:p>
        </p:txBody>
      </p:sp>
      <p:sp>
        <p:nvSpPr>
          <p:cNvPr id="3" name="Content Placeholder 2"/>
          <p:cNvSpPr>
            <a:spLocks noGrp="1"/>
          </p:cNvSpPr>
          <p:nvPr>
            <p:ph idx="1"/>
          </p:nvPr>
        </p:nvSpPr>
        <p:spPr/>
        <p:txBody>
          <a:bodyPr>
            <a:noAutofit/>
          </a:bodyPr>
          <a:lstStyle/>
          <a:p>
            <a:pPr marL="0" indent="0">
              <a:buNone/>
            </a:pPr>
            <a:r>
              <a:rPr lang="el-GR" altLang="el-GR" dirty="0"/>
              <a:t>Μάλιστα έχει φανεί ότι δεν είναι απαραίτητο να εξασκηθούν τα παιδιά σε όλα τα φωνήματα. Αν κατανοήσουν την έννοια του φωνήματος και μάθουν να ακούν κάποια, ‘αυτόματα’ σχεδόν ανιχνεύουν και τα υπόλοιπα που μοιάζουν με αυτά.</a:t>
            </a:r>
          </a:p>
          <a:p>
            <a:endParaRPr lang="el-GR" dirty="0"/>
          </a:p>
        </p:txBody>
      </p:sp>
    </p:spTree>
    <p:extLst>
      <p:ext uri="{BB962C8B-B14F-4D97-AF65-F5344CB8AC3E}">
        <p14:creationId xmlns:p14="http://schemas.microsoft.com/office/powerpoint/2010/main" val="12727931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Δεν είναι απαραίτητο να εξασκηθούν τα παιδιά σε όλα τα </a:t>
            </a:r>
            <a:r>
              <a:rPr lang="el-GR" altLang="el-GR" dirty="0" smtClean="0"/>
              <a:t>φωνήματα (2/2)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Για παράδειγμα, αν μάθουν να ακούν το /α/ και το /ε/ θα καταλάβουν και το /ι/, το /ου/ ή το /ο/. Όμως δεν θα ανιχνεύσουν αυτομάτως και όλα τα σύμφωνα, αφού τα δεύτερα δεν είναι τόσο εύκολα όσο τα φωνήεντα. Αντίθετα αν ακούσουν το /π/, θα τα καταφέρουν και με το /κ/.</a:t>
            </a:r>
          </a:p>
          <a:p>
            <a:endParaRPr lang="el-GR" sz="2600" dirty="0"/>
          </a:p>
        </p:txBody>
      </p:sp>
      <p:pic>
        <p:nvPicPr>
          <p:cNvPr id="5" name="Picture 5" descr="άσκηση"/>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00808"/>
            <a:ext cx="4038600"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4281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Προφορά </a:t>
            </a:r>
            <a:r>
              <a:rPr lang="el-GR" dirty="0"/>
              <a:t>των </a:t>
            </a:r>
            <a:r>
              <a:rPr lang="el-GR" dirty="0" smtClean="0"/>
              <a:t>φωνημάτων (1/3)</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Στην αρχή τα παιδιά πειραματίζονται με την προφορά των φωνημάτων. </a:t>
            </a:r>
          </a:p>
          <a:p>
            <a:pPr marL="0" indent="0">
              <a:buNone/>
            </a:pPr>
            <a:r>
              <a:rPr lang="el-GR" sz="2600" dirty="0"/>
              <a:t>Μάλιστα αρκετά βοηθά και η χρήση καθρέφτη ούτως ώστε να παρατηρούν το στόμα τους την ώρα που προφέρουν διαφορετικά φωνήματα, ιδιαίτερα αυτά που μοιάζουν πολύ μεταξύ τους (π, </a:t>
            </a:r>
            <a:r>
              <a:rPr lang="el-GR" sz="2600" dirty="0" err="1"/>
              <a:t>μπ</a:t>
            </a:r>
            <a:r>
              <a:rPr lang="el-GR" sz="2600" dirty="0"/>
              <a:t>). </a:t>
            </a:r>
          </a:p>
        </p:txBody>
      </p:sp>
      <p:pic>
        <p:nvPicPr>
          <p:cNvPr id="5" name="Content Placeholder 4" descr="5"/>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860032" y="1772816"/>
            <a:ext cx="352425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1779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Προφορά </a:t>
            </a:r>
            <a:r>
              <a:rPr lang="el-GR" dirty="0"/>
              <a:t>των </a:t>
            </a:r>
            <a:r>
              <a:rPr lang="el-GR" dirty="0" smtClean="0"/>
              <a:t>φωνημάτων (2/3)</a:t>
            </a:r>
            <a:endParaRPr lang="el-GR" dirty="0"/>
          </a:p>
        </p:txBody>
      </p:sp>
      <p:sp>
        <p:nvSpPr>
          <p:cNvPr id="3" name="Content Placeholder 2"/>
          <p:cNvSpPr>
            <a:spLocks noGrp="1"/>
          </p:cNvSpPr>
          <p:nvPr>
            <p:ph sz="half" idx="1"/>
          </p:nvPr>
        </p:nvSpPr>
        <p:spPr/>
        <p:txBody>
          <a:bodyPr>
            <a:normAutofit/>
          </a:bodyPr>
          <a:lstStyle/>
          <a:p>
            <a:r>
              <a:rPr lang="el-GR" dirty="0"/>
              <a:t>Πώς σβήνουμε ένα κερί; </a:t>
            </a:r>
          </a:p>
          <a:p>
            <a:r>
              <a:rPr lang="el-GR" dirty="0"/>
              <a:t>Πώς ζητάμε ησυχία;</a:t>
            </a:r>
          </a:p>
          <a:p>
            <a:r>
              <a:rPr lang="el-GR" dirty="0"/>
              <a:t>Πώς διώχνουμε ένα ενοχλητικό έντομο;</a:t>
            </a:r>
          </a:p>
          <a:p>
            <a:r>
              <a:rPr lang="el-GR" dirty="0"/>
              <a:t>Πώς εκδηλώνουμε το θαυμασμό μας;</a:t>
            </a:r>
          </a:p>
          <a:p>
            <a:r>
              <a:rPr lang="el-GR" dirty="0"/>
              <a:t>Πώς ακούγεται το τρεχούμενο νερό;</a:t>
            </a:r>
          </a:p>
          <a:p>
            <a:endParaRPr lang="el-GR" dirty="0"/>
          </a:p>
        </p:txBody>
      </p:sp>
      <p:sp>
        <p:nvSpPr>
          <p:cNvPr id="4" name="Content Placeholder 3"/>
          <p:cNvSpPr>
            <a:spLocks noGrp="1"/>
          </p:cNvSpPr>
          <p:nvPr>
            <p:ph sz="half" idx="2"/>
          </p:nvPr>
        </p:nvSpPr>
        <p:spPr/>
        <p:txBody>
          <a:bodyPr>
            <a:normAutofit/>
          </a:bodyPr>
          <a:lstStyle/>
          <a:p>
            <a:r>
              <a:rPr lang="el-GR" dirty="0"/>
              <a:t>Πώς κάνει η μηχανή;</a:t>
            </a:r>
          </a:p>
          <a:p>
            <a:r>
              <a:rPr lang="el-GR" dirty="0"/>
              <a:t>Πώς κάνει η μέλισσα;</a:t>
            </a:r>
          </a:p>
          <a:p>
            <a:r>
              <a:rPr lang="el-GR" dirty="0"/>
              <a:t>Πώς κάνει η αγελάδα;</a:t>
            </a:r>
          </a:p>
          <a:p>
            <a:r>
              <a:rPr lang="el-GR" dirty="0"/>
              <a:t>Πώς ροχαλίζει ο παππούς;</a:t>
            </a:r>
          </a:p>
          <a:p>
            <a:endParaRPr lang="el-GR" dirty="0"/>
          </a:p>
        </p:txBody>
      </p:sp>
    </p:spTree>
    <p:extLst>
      <p:ext uri="{BB962C8B-B14F-4D97-AF65-F5344CB8AC3E}">
        <p14:creationId xmlns:p14="http://schemas.microsoft.com/office/powerpoint/2010/main" val="19995921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Προφορά των </a:t>
            </a:r>
            <a:r>
              <a:rPr lang="el-GR" dirty="0" smtClean="0"/>
              <a:t>φωνημάτων (3/3)</a:t>
            </a:r>
            <a:endParaRPr lang="el-GR" dirty="0"/>
          </a:p>
        </p:txBody>
      </p:sp>
      <p:sp>
        <p:nvSpPr>
          <p:cNvPr id="3" name="Content Placeholder 2"/>
          <p:cNvSpPr>
            <a:spLocks noGrp="1"/>
          </p:cNvSpPr>
          <p:nvPr>
            <p:ph sz="half" idx="1"/>
          </p:nvPr>
        </p:nvSpPr>
        <p:spPr/>
        <p:txBody>
          <a:bodyPr/>
          <a:lstStyle/>
          <a:p>
            <a:pPr marL="0" indent="0">
              <a:buNone/>
            </a:pPr>
            <a:r>
              <a:rPr lang="el-GR" dirty="0"/>
              <a:t>Μερικές φορές όμορφα ποιήματα μπορούν να διαβαστούν. </a:t>
            </a:r>
          </a:p>
          <a:p>
            <a:endParaRPr lang="el-GR" dirty="0"/>
          </a:p>
        </p:txBody>
      </p:sp>
      <p:pic>
        <p:nvPicPr>
          <p:cNvPr id="5" name="Content Placeholder 4" descr="36aΖει"/>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4008" y="1600200"/>
            <a:ext cx="396043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65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Το </a:t>
            </a:r>
            <a:r>
              <a:rPr lang="el-GR" dirty="0"/>
              <a:t>αρχικό του </a:t>
            </a:r>
            <a:r>
              <a:rPr lang="el-GR" dirty="0" smtClean="0"/>
              <a:t>ονόματός μας</a:t>
            </a:r>
            <a:endParaRPr lang="el-GR" dirty="0"/>
          </a:p>
        </p:txBody>
      </p:sp>
      <p:sp>
        <p:nvSpPr>
          <p:cNvPr id="5" name="Content Placeholder 4"/>
          <p:cNvSpPr>
            <a:spLocks noGrp="1"/>
          </p:cNvSpPr>
          <p:nvPr>
            <p:ph sz="half" idx="1"/>
          </p:nvPr>
        </p:nvSpPr>
        <p:spPr/>
        <p:txBody>
          <a:bodyPr/>
          <a:lstStyle/>
          <a:p>
            <a:pPr marL="0" indent="0">
              <a:buNone/>
            </a:pPr>
            <a:r>
              <a:rPr lang="el-GR" altLang="el-GR" dirty="0"/>
              <a:t>Τα παιδιά χαίρονται ιδιαίτερα να ‘δουλεύουν’ με </a:t>
            </a:r>
            <a:r>
              <a:rPr lang="el-GR" altLang="el-GR" b="1" dirty="0"/>
              <a:t>το αρχικό του ονόματός τους γράμμα/ φώνημα</a:t>
            </a:r>
            <a:r>
              <a:rPr lang="el-GR" altLang="el-GR" dirty="0"/>
              <a:t>. Μια ευκαιρία που η νηπιαγωγός δεν αφήνει ανεκμετάλλευτη.</a:t>
            </a:r>
          </a:p>
          <a:p>
            <a:endParaRPr lang="el-GR" dirty="0"/>
          </a:p>
        </p:txBody>
      </p:sp>
      <p:sp>
        <p:nvSpPr>
          <p:cNvPr id="6" name="Content Placeholder 5"/>
          <p:cNvSpPr>
            <a:spLocks noGrp="1"/>
          </p:cNvSpPr>
          <p:nvPr>
            <p:ph sz="half" idx="2"/>
          </p:nvPr>
        </p:nvSpPr>
        <p:spPr/>
        <p:txBody>
          <a:bodyPr/>
          <a:lstStyle/>
          <a:p>
            <a:endParaRPr lang="el-GR"/>
          </a:p>
        </p:txBody>
      </p:sp>
    </p:spTree>
    <p:extLst>
      <p:ext uri="{BB962C8B-B14F-4D97-AF65-F5344CB8AC3E}">
        <p14:creationId xmlns:p14="http://schemas.microsoft.com/office/powerpoint/2010/main" val="21855688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«Αυτοσχέδιες κορνίζες»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Τα παιδιά φτιάχνουν αυτοσχέδιες κορνίζες για τις φωτογραφίες τους. Κάθε παιδί τη διακοσμεί μόνο του, κολλώντας επάνω της μικροαντικείμενα. Φτάνει αυτά να αρχίζουν όπως ακριβώς και το όνομά του. </a:t>
            </a:r>
          </a:p>
          <a:p>
            <a:pPr marL="0" indent="0">
              <a:buNone/>
            </a:pPr>
            <a:r>
              <a:rPr lang="el-GR" altLang="el-GR" sz="2600" dirty="0"/>
              <a:t>Μαρκαδόροι, μανταλάκια και μακαρονάκια για το Μηνά. </a:t>
            </a:r>
          </a:p>
        </p:txBody>
      </p:sp>
      <p:pic>
        <p:nvPicPr>
          <p:cNvPr id="5" name="Content Placeholder 4" descr="Κορνίζ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00807"/>
            <a:ext cx="3990204" cy="4350469"/>
          </a:xfrm>
        </p:spPr>
      </p:pic>
    </p:spTree>
    <p:extLst>
      <p:ext uri="{BB962C8B-B14F-4D97-AF65-F5344CB8AC3E}">
        <p14:creationId xmlns:p14="http://schemas.microsoft.com/office/powerpoint/2010/main" val="4577449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«Εορταστικές αφίσες»</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ετοιμάζουν αφίσα για τη γιορτή του συμμαθητή τους κολλώντας σε ένα χαρτόνι που γράφει το όνομά του εικόνες αντικειμένων που αρχίζουν από αρχικό γράμμα του ονόματός του.</a:t>
            </a:r>
          </a:p>
          <a:p>
            <a:endParaRPr lang="el-GR" dirty="0"/>
          </a:p>
        </p:txBody>
      </p:sp>
      <p:pic>
        <p:nvPicPr>
          <p:cNvPr id="5" name="Picture 3" descr="Τα παιδιά φτιάχνουν μια αφίσ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644008" y="1700808"/>
            <a:ext cx="4038600" cy="3672408"/>
          </a:xfrm>
        </p:spPr>
      </p:pic>
    </p:spTree>
    <p:extLst>
      <p:ext uri="{BB962C8B-B14F-4D97-AF65-F5344CB8AC3E}">
        <p14:creationId xmlns:p14="http://schemas.microsoft.com/office/powerpoint/2010/main" val="23783041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«Ακροστιχίδες ονομάτων»</a:t>
            </a:r>
            <a:endParaRPr lang="el-GR" dirty="0"/>
          </a:p>
        </p:txBody>
      </p:sp>
      <p:sp>
        <p:nvSpPr>
          <p:cNvPr id="3" name="Content Placeholder 2"/>
          <p:cNvSpPr>
            <a:spLocks noGrp="1"/>
          </p:cNvSpPr>
          <p:nvPr>
            <p:ph sz="half" idx="1"/>
          </p:nvPr>
        </p:nvSpPr>
        <p:spPr/>
        <p:txBody>
          <a:bodyPr/>
          <a:lstStyle/>
          <a:p>
            <a:pPr marL="0" indent="0">
              <a:buNone/>
            </a:pPr>
            <a:r>
              <a:rPr lang="el-GR" altLang="el-GR" dirty="0"/>
              <a:t>Με τα ονόματα των παιδιών δημιουργούνται ακροστιχίδες που δείχνουν τι κάνει το ομώνυμο παιδί. </a:t>
            </a:r>
          </a:p>
          <a:p>
            <a:endParaRPr lang="el-GR" dirty="0"/>
          </a:p>
        </p:txBody>
      </p:sp>
      <p:pic>
        <p:nvPicPr>
          <p:cNvPr id="5" name="Content Placeholder 4" descr="Ακροστιχίδ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70264" y="1600200"/>
            <a:ext cx="3394472" cy="4525963"/>
          </a:xfrm>
        </p:spPr>
      </p:pic>
    </p:spTree>
    <p:extLst>
      <p:ext uri="{BB962C8B-B14F-4D97-AF65-F5344CB8AC3E}">
        <p14:creationId xmlns:p14="http://schemas.microsoft.com/office/powerpoint/2010/main" val="32209399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Εικονο-ακροστιχίδα"/>
          <p:cNvSpPr>
            <a:spLocks noGrp="1"/>
          </p:cNvSpPr>
          <p:nvPr>
            <p:ph type="title"/>
          </p:nvPr>
        </p:nvSpPr>
        <p:spPr/>
        <p:txBody>
          <a:bodyPr>
            <a:normAutofit/>
          </a:bodyPr>
          <a:lstStyle/>
          <a:p>
            <a:r>
              <a:rPr lang="el-GR" altLang="el-GR" dirty="0" smtClean="0"/>
              <a:t>«</a:t>
            </a:r>
            <a:r>
              <a:rPr lang="el-GR" altLang="el-GR" dirty="0" err="1" smtClean="0"/>
              <a:t>Εικονο</a:t>
            </a:r>
            <a:r>
              <a:rPr lang="el-GR" altLang="el-GR" dirty="0" smtClean="0"/>
              <a:t>-ακροστιχίδες»</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Μια ταινία χαρτιού διπλώνεται σαν ακορντεόν. Κάθε σελίδα του φιλοξενεί και ένα γράμμα έτσι ώστε όταν ανοίξει να σχηματίσει το όνομα του παιδιού. Κάτω από το γράμμα υπάρχουν εικόνες αντικειμένων που αρχίζουν από αυτό. </a:t>
            </a:r>
          </a:p>
          <a:p>
            <a:endParaRPr lang="el-GR" dirty="0"/>
          </a:p>
        </p:txBody>
      </p:sp>
      <p:pic>
        <p:nvPicPr>
          <p:cNvPr id="7" name="Picture 3" descr="IMG_0234"/>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648200" y="1713224"/>
            <a:ext cx="4038600" cy="4299914"/>
          </a:xfrm>
        </p:spPr>
      </p:pic>
    </p:spTree>
    <p:extLst>
      <p:ext uri="{BB962C8B-B14F-4D97-AF65-F5344CB8AC3E}">
        <p14:creationId xmlns:p14="http://schemas.microsoft.com/office/powerpoint/2010/main" val="325802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«Η μεγάλη λέξη τρώει τη μικρή</a:t>
            </a:r>
            <a:r>
              <a:rPr lang="el-GR" altLang="el-GR" dirty="0" smtClean="0"/>
              <a:t>» </a:t>
            </a:r>
            <a:r>
              <a:rPr lang="el-GR" dirty="0" smtClean="0"/>
              <a:t>(2/2</a:t>
            </a:r>
            <a:r>
              <a:rPr lang="el-GR" dirty="0"/>
              <a:t>)</a:t>
            </a:r>
          </a:p>
        </p:txBody>
      </p:sp>
      <p:sp>
        <p:nvSpPr>
          <p:cNvPr id="3" name="Content Placeholder 2"/>
          <p:cNvSpPr>
            <a:spLocks noGrp="1"/>
          </p:cNvSpPr>
          <p:nvPr>
            <p:ph sz="half" idx="1"/>
          </p:nvPr>
        </p:nvSpPr>
        <p:spPr/>
        <p:txBody>
          <a:bodyPr>
            <a:normAutofit/>
          </a:bodyPr>
          <a:lstStyle/>
          <a:p>
            <a:pPr marL="0" indent="0">
              <a:buNone/>
            </a:pPr>
            <a:r>
              <a:rPr lang="el-GR" altLang="el-GR" dirty="0"/>
              <a:t>Δύο παιδιά μοιράζονται τις κάρτες και παίζουν εναλλάξ. Ο πρώτος ρίχνει μια κάρτα. Ο δεύτερος μια άλλη. Κερδίζει και τις δύο αυτός που είχε τη μεγαλύτερη λέξη. </a:t>
            </a:r>
            <a:endParaRPr lang="el-GR" altLang="el-GR" u="sng" dirty="0"/>
          </a:p>
          <a:p>
            <a:pPr marL="0" indent="0">
              <a:buNone/>
            </a:pPr>
            <a:r>
              <a:rPr lang="el-GR" altLang="el-GR" b="1" dirty="0"/>
              <a:t>Σύστημα </a:t>
            </a:r>
            <a:r>
              <a:rPr lang="el-GR" altLang="el-GR" b="1" dirty="0" smtClean="0"/>
              <a:t>ελέγχου: </a:t>
            </a:r>
            <a:r>
              <a:rPr lang="el-GR" altLang="el-GR" dirty="0"/>
              <a:t>Καρτέλες όπου αναγράφονται οι λέξεις.</a:t>
            </a:r>
          </a:p>
        </p:txBody>
      </p:sp>
      <p:pic>
        <p:nvPicPr>
          <p:cNvPr id="6" name="Content Placeholder 5" descr="Κάρτε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16016" y="1844823"/>
            <a:ext cx="3965067" cy="3505351"/>
          </a:xfrm>
        </p:spPr>
      </p:pic>
    </p:spTree>
    <p:extLst>
      <p:ext uri="{BB962C8B-B14F-4D97-AF65-F5344CB8AC3E}">
        <p14:creationId xmlns:p14="http://schemas.microsoft.com/office/powerpoint/2010/main" val="42643122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Βεντάλια"/>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a:stretch/>
        </p:blipFill>
        <p:spPr bwMode="auto">
          <a:xfrm>
            <a:off x="593812" y="2005708"/>
            <a:ext cx="7956376" cy="300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type="body" sz="half" idx="2"/>
          </p:nvPr>
        </p:nvSpPr>
        <p:spPr>
          <a:xfrm>
            <a:off x="611560" y="5157192"/>
            <a:ext cx="7992888" cy="1015008"/>
          </a:xfrm>
        </p:spPr>
        <p:txBody>
          <a:bodyPr/>
          <a:lstStyle/>
          <a:p>
            <a:pPr marL="0" indent="0">
              <a:buNone/>
            </a:pPr>
            <a:r>
              <a:rPr lang="el-GR" altLang="el-GR" sz="2800" dirty="0"/>
              <a:t>Θα μπορούσε επίσης να πάρει τη μορφή βεντάλιας-ονομάτων, μία για κάθε παιδί. </a:t>
            </a:r>
          </a:p>
          <a:p>
            <a:endParaRPr lang="el-GR" dirty="0"/>
          </a:p>
        </p:txBody>
      </p:sp>
      <p:sp>
        <p:nvSpPr>
          <p:cNvPr id="14" name="Title 13"/>
          <p:cNvSpPr>
            <a:spLocks noGrp="1"/>
          </p:cNvSpPr>
          <p:nvPr>
            <p:ph type="title"/>
          </p:nvPr>
        </p:nvSpPr>
        <p:spPr/>
        <p:txBody>
          <a:bodyPr/>
          <a:lstStyle/>
          <a:p>
            <a:r>
              <a:rPr lang="el-GR" altLang="el-GR" dirty="0" smtClean="0"/>
              <a:t>«Βεντάλια»</a:t>
            </a:r>
            <a:endParaRPr lang="el-GR" dirty="0"/>
          </a:p>
        </p:txBody>
      </p:sp>
    </p:spTree>
    <p:extLst>
      <p:ext uri="{BB962C8B-B14F-4D97-AF65-F5344CB8AC3E}">
        <p14:creationId xmlns:p14="http://schemas.microsoft.com/office/powerpoint/2010/main" val="7337572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«Πίνακες γραμμάτων-ονομάτων»</a:t>
            </a:r>
            <a:endParaRPr lang="el-GR" dirty="0"/>
          </a:p>
        </p:txBody>
      </p:sp>
      <p:sp>
        <p:nvSpPr>
          <p:cNvPr id="6" name="Content Placeholder 5"/>
          <p:cNvSpPr>
            <a:spLocks noGrp="1"/>
          </p:cNvSpPr>
          <p:nvPr>
            <p:ph sz="half" idx="1"/>
          </p:nvPr>
        </p:nvSpPr>
        <p:spPr/>
        <p:txBody>
          <a:bodyPr>
            <a:noAutofit/>
          </a:bodyPr>
          <a:lstStyle/>
          <a:p>
            <a:pPr marL="0" indent="0">
              <a:buNone/>
            </a:pPr>
            <a:r>
              <a:rPr lang="el-GR" altLang="el-GR" sz="2600" dirty="0"/>
              <a:t>Με παρόμοιους </a:t>
            </a:r>
            <a:r>
              <a:rPr lang="el-GR" altLang="el-GR" sz="2600" b="1" dirty="0"/>
              <a:t>Πίνακες </a:t>
            </a:r>
            <a:r>
              <a:rPr lang="el-GR" altLang="el-GR" sz="2600" dirty="0"/>
              <a:t>όπου η νηπιαγωγός γράφει το όνομα κάθε παιδιού, ένα γράμμα σε κάθε κουτάκι, βοηθιούνται να καταλάβουν ότι κάποια ονόματα που μπορεί να απαιτούν τα ίδια παλαμάκια, άρα έχουν ίσες συλλαβές, ‘χρειάζονται’ άλλον αριθμό γραμμάτων για να γραφούν.</a:t>
            </a:r>
            <a:endParaRPr lang="el-GR" altLang="el-GR" sz="2600" dirty="0">
              <a:solidFill>
                <a:srgbClr val="006600"/>
              </a:solidFill>
            </a:endParaRPr>
          </a:p>
          <a:p>
            <a:endParaRPr lang="el-GR" sz="2600" dirty="0"/>
          </a:p>
        </p:txBody>
      </p:sp>
      <p:pic>
        <p:nvPicPr>
          <p:cNvPr id="19458" name="Picture 2" descr="Πίνακα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572000" y="1772816"/>
            <a:ext cx="4038600" cy="27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2323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t>Εύκολα και δύσκολα φωνήεντα (1/2)</a:t>
            </a:r>
            <a:endParaRPr lang="el-GR" dirty="0"/>
          </a:p>
        </p:txBody>
      </p:sp>
      <p:sp>
        <p:nvSpPr>
          <p:cNvPr id="3" name="Content Placeholder 2"/>
          <p:cNvSpPr>
            <a:spLocks noGrp="1"/>
          </p:cNvSpPr>
          <p:nvPr>
            <p:ph idx="1"/>
          </p:nvPr>
        </p:nvSpPr>
        <p:spPr/>
        <p:txBody>
          <a:bodyPr>
            <a:noAutofit/>
          </a:bodyPr>
          <a:lstStyle/>
          <a:p>
            <a:pPr marL="0" indent="0">
              <a:buNone/>
            </a:pPr>
            <a:r>
              <a:rPr lang="el-GR" altLang="el-GR" sz="3000" dirty="0"/>
              <a:t>Από τα φωνήματα πιο εύκολα είναι τα </a:t>
            </a:r>
            <a:r>
              <a:rPr lang="el-GR" altLang="el-GR" sz="3000" b="1" dirty="0"/>
              <a:t>φωνήεντα</a:t>
            </a:r>
            <a:r>
              <a:rPr lang="el-GR" altLang="el-GR" sz="3000" dirty="0"/>
              <a:t>. </a:t>
            </a:r>
            <a:endParaRPr lang="en-GB" altLang="el-GR" sz="3000" dirty="0" smtClean="0"/>
          </a:p>
          <a:p>
            <a:pPr marL="0" indent="0">
              <a:buNone/>
            </a:pPr>
            <a:r>
              <a:rPr lang="el-GR" altLang="el-GR" sz="3000" dirty="0"/>
              <a:t>Και από αυτά εκείνα που, ενώ βρίσκονται στην ίδια θέση (αρχικό, τελικό, μεσαίο), </a:t>
            </a:r>
            <a:r>
              <a:rPr lang="el-GR" altLang="el-GR" sz="3000" b="1" dirty="0"/>
              <a:t>τονίζονται</a:t>
            </a:r>
            <a:r>
              <a:rPr lang="el-GR" altLang="el-GR" sz="3000" dirty="0"/>
              <a:t>. Είναι δηλαδή πιο εύκολο το </a:t>
            </a:r>
            <a:r>
              <a:rPr lang="el-GR" altLang="el-GR" sz="3000" i="1" dirty="0"/>
              <a:t>/α/</a:t>
            </a:r>
            <a:r>
              <a:rPr lang="el-GR" altLang="el-GR" sz="3000" dirty="0"/>
              <a:t> στο </a:t>
            </a:r>
            <a:r>
              <a:rPr lang="el-GR" altLang="el-GR" sz="3000" dirty="0" smtClean="0"/>
              <a:t>«άλογο» </a:t>
            </a:r>
            <a:r>
              <a:rPr lang="el-GR" altLang="el-GR" sz="3000" dirty="0"/>
              <a:t>από την </a:t>
            </a:r>
            <a:r>
              <a:rPr lang="el-GR" altLang="el-GR" sz="3000" dirty="0" smtClean="0"/>
              <a:t>«αλεπού»).</a:t>
            </a:r>
            <a:endParaRPr lang="en-GB" altLang="el-GR" sz="3000" dirty="0" smtClean="0"/>
          </a:p>
          <a:p>
            <a:pPr marL="0" indent="0">
              <a:buNone/>
            </a:pPr>
            <a:r>
              <a:rPr lang="el-GR" altLang="el-GR" sz="3000" dirty="0"/>
              <a:t>Αναφορικά με τη θέση είναι πιο εύκολο, να ακούσουν τα παιδιά ένα φωνήεν που βρίσκεται </a:t>
            </a:r>
            <a:r>
              <a:rPr lang="el-GR" altLang="el-GR" sz="3000" b="1" dirty="0"/>
              <a:t>στην αρχή</a:t>
            </a:r>
            <a:r>
              <a:rPr lang="el-GR" altLang="el-GR" sz="3000" dirty="0"/>
              <a:t>, μετά στο τέλος και δυσκολότερο στη μέση μιας λέξης. </a:t>
            </a:r>
          </a:p>
          <a:p>
            <a:pPr marL="0" indent="0">
              <a:buNone/>
            </a:pPr>
            <a:endParaRPr lang="el-GR" altLang="el-GR" sz="3000" dirty="0"/>
          </a:p>
          <a:p>
            <a:pPr marL="0" indent="0">
              <a:buNone/>
            </a:pPr>
            <a:endParaRPr lang="el-GR" altLang="el-GR" sz="3000" dirty="0"/>
          </a:p>
          <a:p>
            <a:endParaRPr lang="el-GR" sz="3000" dirty="0"/>
          </a:p>
        </p:txBody>
      </p:sp>
    </p:spTree>
    <p:extLst>
      <p:ext uri="{BB962C8B-B14F-4D97-AF65-F5344CB8AC3E}">
        <p14:creationId xmlns:p14="http://schemas.microsoft.com/office/powerpoint/2010/main" val="35491813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Εύκολα και δύσκολα φωνήεντα </a:t>
            </a:r>
            <a:r>
              <a:rPr lang="el-GR" dirty="0" smtClean="0"/>
              <a:t>(2/2</a:t>
            </a:r>
            <a:r>
              <a:rPr lang="el-GR" dirty="0"/>
              <a:t>)</a:t>
            </a:r>
          </a:p>
        </p:txBody>
      </p:sp>
      <p:sp>
        <p:nvSpPr>
          <p:cNvPr id="3" name="Content Placeholder 2"/>
          <p:cNvSpPr>
            <a:spLocks noGrp="1"/>
          </p:cNvSpPr>
          <p:nvPr>
            <p:ph idx="1"/>
          </p:nvPr>
        </p:nvSpPr>
        <p:spPr/>
        <p:txBody>
          <a:bodyPr>
            <a:noAutofit/>
          </a:bodyPr>
          <a:lstStyle/>
          <a:p>
            <a:pPr marL="0" indent="0">
              <a:buNone/>
            </a:pPr>
            <a:r>
              <a:rPr lang="el-GR" sz="2800" dirty="0"/>
              <a:t>Επιπλέον είναι πιο εύκολο να ‘ακούσουν’ το φωνήεν σε μια μικρότερη απ’ </a:t>
            </a:r>
            <a:r>
              <a:rPr lang="el-GR" sz="2800" dirty="0" err="1"/>
              <a:t>ό,τι</a:t>
            </a:r>
            <a:r>
              <a:rPr lang="el-GR" sz="2800" dirty="0"/>
              <a:t> σε μια μεγαλύτερη λέξη. Π.χ. το /ου/ στην μαϊμού από τη σαρανταποδαρούσα</a:t>
            </a:r>
            <a:r>
              <a:rPr lang="el-GR" sz="2800" dirty="0" smtClean="0"/>
              <a:t>.</a:t>
            </a:r>
            <a:endParaRPr lang="el-GR" sz="2800" dirty="0"/>
          </a:p>
          <a:p>
            <a:pPr marL="0" indent="0">
              <a:buNone/>
            </a:pPr>
            <a:r>
              <a:rPr lang="el-GR" sz="2800" dirty="0"/>
              <a:t>Και φυσικά είναι ευκολότερο να εντοπίσουν ένα συγκεκριμένο φωνήεν σε μια λέξη, από το να πουν λέξεις που να το περιέχουν.</a:t>
            </a:r>
          </a:p>
          <a:p>
            <a:pPr marL="0" indent="0">
              <a:buNone/>
            </a:pPr>
            <a:r>
              <a:rPr lang="el-GR" sz="2800" dirty="0"/>
              <a:t>Π.χ. πιο εύκολα θα καταλάβουν ότι η λέξη άλογο αρχίζει με /α/, από το να πουν τα ίδια λέξεις με /α/.</a:t>
            </a:r>
          </a:p>
          <a:p>
            <a:endParaRPr lang="el-GR" sz="2800" dirty="0"/>
          </a:p>
        </p:txBody>
      </p:sp>
    </p:spTree>
    <p:extLst>
      <p:ext uri="{BB962C8B-B14F-4D97-AF65-F5344CB8AC3E}">
        <p14:creationId xmlns:p14="http://schemas.microsoft.com/office/powerpoint/2010/main" val="42358566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Φύλλο </a:t>
            </a:r>
            <a:r>
              <a:rPr lang="el-GR" dirty="0" smtClean="0"/>
              <a:t>εργασίας  </a:t>
            </a:r>
            <a:endParaRPr lang="el-GR" dirty="0"/>
          </a:p>
        </p:txBody>
      </p:sp>
      <p:pic>
        <p:nvPicPr>
          <p:cNvPr id="4" name="Picture 2" descr="άσκηση"/>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630678" y="1557338"/>
            <a:ext cx="3895344" cy="4525962"/>
          </a:xfrm>
        </p:spPr>
      </p:pic>
    </p:spTree>
    <p:extLst>
      <p:ext uri="{BB962C8B-B14F-4D97-AF65-F5344CB8AC3E}">
        <p14:creationId xmlns:p14="http://schemas.microsoft.com/office/powerpoint/2010/main" val="21394268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smtClean="0"/>
              <a:t>Από </a:t>
            </a:r>
            <a:r>
              <a:rPr lang="el-GR" dirty="0"/>
              <a:t>το φωνήεν-συλλαβή στο φωνήεν-τμήμα της </a:t>
            </a:r>
            <a:r>
              <a:rPr lang="el-GR" dirty="0" smtClean="0"/>
              <a:t>συλλαβής (1/2)</a:t>
            </a:r>
            <a:endParaRPr lang="el-GR" dirty="0"/>
          </a:p>
        </p:txBody>
      </p:sp>
      <p:sp>
        <p:nvSpPr>
          <p:cNvPr id="5" name="Content Placeholder 4"/>
          <p:cNvSpPr>
            <a:spLocks noGrp="1"/>
          </p:cNvSpPr>
          <p:nvPr>
            <p:ph sz="half" idx="1"/>
          </p:nvPr>
        </p:nvSpPr>
        <p:spPr/>
        <p:txBody>
          <a:bodyPr>
            <a:normAutofit/>
          </a:bodyPr>
          <a:lstStyle/>
          <a:p>
            <a:pPr marL="0" indent="0">
              <a:buNone/>
            </a:pPr>
            <a:r>
              <a:rPr lang="el-GR" dirty="0"/>
              <a:t>Κάποια στιγμή τα παιδιά θα περάσουν από το φωνήεν-συλλαβή στο φωνήεν-τμήμα της συλλαβής. Σε αυτήν την περίπτωση διευκολύνει αν το πρώτο σύμφωνο παραμένει σταθερό (π.χ. π) και αλλάζει μόνο το φωνήεν (π.χ. ο ή α).</a:t>
            </a:r>
          </a:p>
        </p:txBody>
      </p:sp>
      <p:pic>
        <p:nvPicPr>
          <p:cNvPr id="7" name="Picture 4" descr="ψαράκ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68630" y="1600200"/>
            <a:ext cx="339773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6227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Από το φωνήεν-συλλαβή στο φωνήεν-τμήμα της </a:t>
            </a:r>
            <a:r>
              <a:rPr lang="el-GR" dirty="0" smtClean="0"/>
              <a:t>συλλαβής (2/2)</a:t>
            </a:r>
            <a:endParaRPr lang="el-GR" dirty="0"/>
          </a:p>
        </p:txBody>
      </p:sp>
      <p:sp>
        <p:nvSpPr>
          <p:cNvPr id="3" name="Content Placeholder 2"/>
          <p:cNvSpPr>
            <a:spLocks noGrp="1"/>
          </p:cNvSpPr>
          <p:nvPr>
            <p:ph sz="half" idx="1"/>
          </p:nvPr>
        </p:nvSpPr>
        <p:spPr>
          <a:xfrm>
            <a:off x="457200" y="1600200"/>
            <a:ext cx="3034680" cy="4525963"/>
          </a:xfrm>
        </p:spPr>
        <p:txBody>
          <a:bodyPr/>
          <a:lstStyle/>
          <a:p>
            <a:pPr marL="0" indent="0">
              <a:buNone/>
            </a:pPr>
            <a:r>
              <a:rPr lang="el-GR" altLang="el-GR" dirty="0"/>
              <a:t>Σε αυτήν την άσκηση τα παιδιά βρίσκουν το ψάρι που δεν ταιριάζει και θα φάει η γάτα.</a:t>
            </a:r>
          </a:p>
          <a:p>
            <a:endParaRPr lang="el-GR" dirty="0"/>
          </a:p>
        </p:txBody>
      </p:sp>
      <p:pic>
        <p:nvPicPr>
          <p:cNvPr id="20482" name="Picture 2" descr="ψαράκ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3701314" y="1772816"/>
            <a:ext cx="498129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2191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«Φύλλα εργασίας»</a:t>
            </a:r>
            <a:endParaRPr lang="el-GR" dirty="0"/>
          </a:p>
        </p:txBody>
      </p:sp>
      <p:pic>
        <p:nvPicPr>
          <p:cNvPr id="7" name="Picture 2" descr="άσκηση"/>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57200" y="1628800"/>
            <a:ext cx="4038600" cy="4464496"/>
          </a:xfrm>
        </p:spPr>
      </p:pic>
      <p:pic>
        <p:nvPicPr>
          <p:cNvPr id="10" name="Picture 2" descr="άσκηση"/>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628800"/>
            <a:ext cx="4038600" cy="4464496"/>
          </a:xfrm>
        </p:spPr>
      </p:pic>
    </p:spTree>
    <p:extLst>
      <p:ext uri="{BB962C8B-B14F-4D97-AF65-F5344CB8AC3E}">
        <p14:creationId xmlns:p14="http://schemas.microsoft.com/office/powerpoint/2010/main" val="34589319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 αρχηγός του Α» (1/2)</a:t>
            </a:r>
            <a:endParaRPr lang="el-GR" dirty="0"/>
          </a:p>
        </p:txBody>
      </p:sp>
      <p:sp>
        <p:nvSpPr>
          <p:cNvPr id="4" name="Content Placeholder 3"/>
          <p:cNvSpPr>
            <a:spLocks noGrp="1"/>
          </p:cNvSpPr>
          <p:nvPr>
            <p:ph sz="half" idx="1"/>
          </p:nvPr>
        </p:nvSpPr>
        <p:spPr>
          <a:xfrm>
            <a:off x="457200" y="1600200"/>
            <a:ext cx="4762872" cy="4525963"/>
          </a:xfrm>
        </p:spPr>
        <p:txBody>
          <a:bodyPr>
            <a:normAutofit/>
          </a:bodyPr>
          <a:lstStyle/>
          <a:p>
            <a:pPr marL="0" indent="0">
              <a:buNone/>
            </a:pPr>
            <a:r>
              <a:rPr lang="el-GR" altLang="el-GR" dirty="0"/>
              <a:t>Δημιουργούνται μια σειρά από κάρτες, όπου υπάρχουν μόνο εικόνες </a:t>
            </a:r>
            <a:r>
              <a:rPr lang="el-GR" altLang="el-GR" dirty="0" smtClean="0"/>
              <a:t>αντικειμένων/ζώων</a:t>
            </a:r>
            <a:r>
              <a:rPr lang="el-GR" altLang="el-GR" dirty="0"/>
              <a:t>, με πολλά, λίγα ή καθόλου /α/. Δύο παιδιά μοιράζονται τις κάρτες και παίζουν ρίχνοντας πρώτα ο ένας και μετά ο άλλος μια κάρτα. Κερδίζει και τις δύο αυτός που είχε τη λέξη με τα περισσότερα /α/. </a:t>
            </a:r>
            <a:endParaRPr lang="el-GR" altLang="el-GR" u="sng" dirty="0"/>
          </a:p>
          <a:p>
            <a:endParaRPr lang="el-GR" dirty="0"/>
          </a:p>
        </p:txBody>
      </p:sp>
      <p:pic>
        <p:nvPicPr>
          <p:cNvPr id="21507" name="Picture 3" descr="Κάρτ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508104" y="1628800"/>
            <a:ext cx="29556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0519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αρχηγός του Α</a:t>
            </a:r>
            <a:r>
              <a:rPr lang="el-GR" dirty="0" smtClean="0"/>
              <a:t>» (2/2)</a:t>
            </a:r>
            <a:endParaRPr lang="el-GR" dirty="0"/>
          </a:p>
        </p:txBody>
      </p:sp>
      <p:sp>
        <p:nvSpPr>
          <p:cNvPr id="3" name="Content Placeholder 2"/>
          <p:cNvSpPr>
            <a:spLocks noGrp="1"/>
          </p:cNvSpPr>
          <p:nvPr>
            <p:ph sz="half" idx="1"/>
          </p:nvPr>
        </p:nvSpPr>
        <p:spPr/>
        <p:txBody>
          <a:bodyPr/>
          <a:lstStyle/>
          <a:p>
            <a:pPr marL="0" indent="0">
              <a:buNone/>
            </a:pPr>
            <a:r>
              <a:rPr lang="el-GR" b="1" dirty="0"/>
              <a:t>Σύστημα </a:t>
            </a:r>
            <a:r>
              <a:rPr lang="el-GR" b="1" dirty="0" smtClean="0"/>
              <a:t>ελέγχου</a:t>
            </a:r>
            <a:r>
              <a:rPr lang="en-GB" dirty="0"/>
              <a:t>:</a:t>
            </a:r>
            <a:r>
              <a:rPr lang="el-GR" dirty="0" smtClean="0"/>
              <a:t> </a:t>
            </a:r>
            <a:r>
              <a:rPr lang="el-GR" dirty="0"/>
              <a:t>Κάρτα με την εικόνα και τη λέξη μαζί.</a:t>
            </a:r>
          </a:p>
          <a:p>
            <a:endParaRPr lang="el-GR" dirty="0"/>
          </a:p>
        </p:txBody>
      </p:sp>
      <p:pic>
        <p:nvPicPr>
          <p:cNvPr id="22530" name="Picture 2" descr="Κάρτε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076056" y="1700808"/>
            <a:ext cx="3627194"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635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Στις φωνολογικές </a:t>
            </a:r>
            <a:r>
              <a:rPr lang="el-GR" dirty="0" smtClean="0"/>
              <a:t>ασκήσεις…</a:t>
            </a:r>
            <a:endParaRPr lang="el-GR" dirty="0"/>
          </a:p>
        </p:txBody>
      </p:sp>
      <p:sp>
        <p:nvSpPr>
          <p:cNvPr id="3" name="Content Placeholder 2"/>
          <p:cNvSpPr>
            <a:spLocks noGrp="1"/>
          </p:cNvSpPr>
          <p:nvPr>
            <p:ph sz="half" idx="1"/>
          </p:nvPr>
        </p:nvSpPr>
        <p:spPr/>
        <p:txBody>
          <a:bodyPr>
            <a:normAutofit/>
          </a:bodyPr>
          <a:lstStyle/>
          <a:p>
            <a:pPr marL="0" indent="0">
              <a:buNone/>
            </a:pPr>
            <a:r>
              <a:rPr lang="el-GR" sz="2600" dirty="0" smtClean="0"/>
              <a:t>… παρατηρείται </a:t>
            </a:r>
            <a:r>
              <a:rPr lang="el-GR" sz="2600" dirty="0"/>
              <a:t>συχνά τα παιδιά να μένουν ‘κολλημένα’ στο σημασιολογικό επίπεδο, αγνοώντας παράλληλα το φωνολογικό. </a:t>
            </a:r>
            <a:endParaRPr lang="el-GR" sz="2600" dirty="0" smtClean="0"/>
          </a:p>
          <a:p>
            <a:pPr marL="0" indent="0">
              <a:buNone/>
            </a:pPr>
            <a:r>
              <a:rPr lang="el-GR" altLang="el-GR" sz="2600" dirty="0"/>
              <a:t>Γι’ αυτό αν ρωτήσεις τα παιδιά να σου πουν λέξεις σε –</a:t>
            </a:r>
            <a:r>
              <a:rPr lang="el-GR" altLang="el-GR" sz="2600" dirty="0" err="1"/>
              <a:t>αδα</a:t>
            </a:r>
            <a:r>
              <a:rPr lang="el-GR" altLang="el-GR" sz="2600" dirty="0"/>
              <a:t>, ακούς:</a:t>
            </a:r>
          </a:p>
          <a:p>
            <a:pPr marL="0" indent="0">
              <a:buNone/>
            </a:pPr>
            <a:endParaRPr lang="el-GR" sz="2600" dirty="0" smtClean="0"/>
          </a:p>
          <a:p>
            <a:pPr marL="0" indent="0">
              <a:buNone/>
            </a:pPr>
            <a:endParaRPr lang="el-GR" sz="2600" dirty="0"/>
          </a:p>
          <a:p>
            <a:endParaRPr lang="el-GR" sz="2600" dirty="0"/>
          </a:p>
        </p:txBody>
      </p:sp>
      <p:sp>
        <p:nvSpPr>
          <p:cNvPr id="4" name="Content Placeholder 3"/>
          <p:cNvSpPr>
            <a:spLocks noGrp="1"/>
          </p:cNvSpPr>
          <p:nvPr>
            <p:ph sz="half" idx="2"/>
          </p:nvPr>
        </p:nvSpPr>
        <p:spPr>
          <a:xfrm>
            <a:off x="4648200" y="1600201"/>
            <a:ext cx="4038600" cy="2044824"/>
          </a:xfrm>
        </p:spPr>
        <p:txBody>
          <a:bodyPr>
            <a:normAutofit/>
          </a:bodyPr>
          <a:lstStyle/>
          <a:p>
            <a:r>
              <a:rPr lang="el-GR" altLang="el-GR" sz="2600" dirty="0" smtClean="0"/>
              <a:t>Πορτοκαλάδα </a:t>
            </a:r>
            <a:endParaRPr lang="el-GR" altLang="el-GR" sz="2600" dirty="0"/>
          </a:p>
          <a:p>
            <a:r>
              <a:rPr lang="el-GR" altLang="el-GR" sz="2600" dirty="0"/>
              <a:t> Λεμονάδα</a:t>
            </a:r>
          </a:p>
          <a:p>
            <a:r>
              <a:rPr lang="el-GR" altLang="el-GR" sz="2600" dirty="0"/>
              <a:t> Βυσσινάδα</a:t>
            </a:r>
          </a:p>
          <a:p>
            <a:r>
              <a:rPr lang="el-GR" altLang="el-GR" sz="2600" dirty="0"/>
              <a:t> Κόκα Κόλα</a:t>
            </a:r>
          </a:p>
          <a:p>
            <a:pPr marL="0" indent="0">
              <a:buNone/>
            </a:pPr>
            <a:endParaRPr lang="el-GR" altLang="el-GR" sz="2600" dirty="0" smtClean="0"/>
          </a:p>
          <a:p>
            <a:endParaRPr lang="el-GR" sz="2600" dirty="0"/>
          </a:p>
        </p:txBody>
      </p:sp>
    </p:spTree>
    <p:extLst>
      <p:ext uri="{BB962C8B-B14F-4D97-AF65-F5344CB8AC3E}">
        <p14:creationId xmlns:p14="http://schemas.microsoft.com/office/powerpoint/2010/main" val="224618148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Εύκολα και δύσκολα </a:t>
            </a:r>
            <a:r>
              <a:rPr lang="el-GR" dirty="0" smtClean="0"/>
              <a:t>σύμφωνα (1/2)</a:t>
            </a:r>
            <a:endParaRPr lang="el-GR" dirty="0"/>
          </a:p>
        </p:txBody>
      </p:sp>
      <p:sp>
        <p:nvSpPr>
          <p:cNvPr id="3" name="Content Placeholder 2"/>
          <p:cNvSpPr>
            <a:spLocks noGrp="1"/>
          </p:cNvSpPr>
          <p:nvPr>
            <p:ph sz="half" idx="1"/>
          </p:nvPr>
        </p:nvSpPr>
        <p:spPr/>
        <p:txBody>
          <a:bodyPr/>
          <a:lstStyle/>
          <a:p>
            <a:pPr marL="0" indent="0">
              <a:buNone/>
            </a:pPr>
            <a:r>
              <a:rPr lang="el-GR" altLang="el-GR" dirty="0"/>
              <a:t>Από τα </a:t>
            </a:r>
            <a:r>
              <a:rPr lang="el-GR" altLang="el-GR" b="1" dirty="0"/>
              <a:t>σύμφωνα </a:t>
            </a:r>
            <a:r>
              <a:rPr lang="el-GR" altLang="el-GR" dirty="0"/>
              <a:t>πιο εύκολα τα </a:t>
            </a:r>
            <a:r>
              <a:rPr lang="el-GR" altLang="el-GR" b="1" dirty="0"/>
              <a:t>ηχηρά</a:t>
            </a:r>
            <a:r>
              <a:rPr lang="el-GR" altLang="el-GR" dirty="0"/>
              <a:t> (δηλαδή αυτά που ακούγονται δυνατά, π.χ. ρ) και κυρίως </a:t>
            </a:r>
            <a:r>
              <a:rPr lang="el-GR" altLang="el-GR" b="1" dirty="0"/>
              <a:t>τα εξακολουθητικά</a:t>
            </a:r>
            <a:r>
              <a:rPr lang="el-GR" altLang="el-GR" dirty="0"/>
              <a:t> (π.χ. </a:t>
            </a:r>
            <a:r>
              <a:rPr lang="el-GR" altLang="el-GR" dirty="0" err="1"/>
              <a:t>μμμμ</a:t>
            </a:r>
            <a:r>
              <a:rPr lang="el-GR" altLang="el-GR" dirty="0" smtClean="0"/>
              <a:t>).</a:t>
            </a:r>
            <a:endParaRPr lang="en-GB" altLang="el-GR" dirty="0" smtClean="0"/>
          </a:p>
          <a:p>
            <a:pPr marL="0" indent="0">
              <a:buNone/>
            </a:pPr>
            <a:r>
              <a:rPr lang="el-GR" altLang="el-GR" dirty="0"/>
              <a:t>Αν πάρουμε ως παράδειγμα τα φωνήματα /σ/ και /κ/ μπορούμε να καταλάβουμε τη διαφορά.</a:t>
            </a:r>
          </a:p>
          <a:p>
            <a:endParaRPr lang="el-GR" dirty="0"/>
          </a:p>
        </p:txBody>
      </p:sp>
      <p:pic>
        <p:nvPicPr>
          <p:cNvPr id="9" name="Picture 6" descr="Σύμφων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072236" y="1628800"/>
            <a:ext cx="3619500"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0031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Εύκολα και δύσκολα </a:t>
            </a:r>
            <a:r>
              <a:rPr lang="el-GR" dirty="0" smtClean="0"/>
              <a:t>σύμφωνα (2/2)</a:t>
            </a:r>
            <a:endParaRPr lang="el-GR" dirty="0"/>
          </a:p>
        </p:txBody>
      </p:sp>
      <p:sp>
        <p:nvSpPr>
          <p:cNvPr id="3" name="Content Placeholder 2"/>
          <p:cNvSpPr>
            <a:spLocks noGrp="1"/>
          </p:cNvSpPr>
          <p:nvPr>
            <p:ph sz="half" idx="1"/>
          </p:nvPr>
        </p:nvSpPr>
        <p:spPr>
          <a:xfrm>
            <a:off x="457200" y="1600200"/>
            <a:ext cx="4474840" cy="4525963"/>
          </a:xfrm>
        </p:spPr>
        <p:txBody>
          <a:bodyPr>
            <a:noAutofit/>
          </a:bodyPr>
          <a:lstStyle/>
          <a:p>
            <a:pPr marL="0" indent="0">
              <a:buNone/>
            </a:pPr>
            <a:r>
              <a:rPr lang="el-GR" sz="2500" dirty="0" smtClean="0"/>
              <a:t>Το </a:t>
            </a:r>
            <a:r>
              <a:rPr lang="el-GR" sz="2500" dirty="0"/>
              <a:t>κ είναι ιδιαίτερα δύσκολο, γιατί είναι άηχο και στιγμιαίο. Έτσι, δεν μπορεί η νηπιαγωγός να υιοθετήσει επιτηδευμένη προφορά, αν ο μικρός δεν ‘ακούει’ ότι η λέξη κότα αρχίζει με /κ/. Αντίθετα, στη λέξη σημαία η νηπιαγωγός μπορεί να ‘τραβήξει’ το /σ</a:t>
            </a:r>
            <a:r>
              <a:rPr lang="el-GR" sz="2500" dirty="0" smtClean="0"/>
              <a:t>/</a:t>
            </a:r>
            <a:r>
              <a:rPr lang="en-GB" sz="2500" dirty="0" smtClean="0"/>
              <a:t> </a:t>
            </a:r>
            <a:r>
              <a:rPr lang="el-GR" sz="2500" dirty="0" smtClean="0"/>
              <a:t>(</a:t>
            </a:r>
            <a:r>
              <a:rPr lang="el-GR" sz="2500" dirty="0" err="1" smtClean="0"/>
              <a:t>σσσσσημαία</a:t>
            </a:r>
            <a:r>
              <a:rPr lang="el-GR" sz="2500" dirty="0"/>
              <a:t>), τόσο όσο χρειάζεται για να το ακούσει το </a:t>
            </a:r>
            <a:r>
              <a:rPr lang="el-GR" sz="2500" dirty="0" smtClean="0"/>
              <a:t>παιδί</a:t>
            </a:r>
            <a:r>
              <a:rPr lang="en-GB" sz="2500" dirty="0" smtClean="0"/>
              <a:t>.</a:t>
            </a:r>
            <a:endParaRPr lang="el-GR" sz="2500" dirty="0"/>
          </a:p>
        </p:txBody>
      </p:sp>
      <p:pic>
        <p:nvPicPr>
          <p:cNvPr id="9" name="Picture 6" descr="Σύμφων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072236" y="1628800"/>
            <a:ext cx="3619500"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2297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sz="4000" b="1" dirty="0"/>
              <a:t> </a:t>
            </a:r>
            <a:r>
              <a:rPr lang="el-GR" altLang="el-GR" dirty="0" smtClean="0"/>
              <a:t>«Επιτραπέζιο»</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Σε αυτό το επιτραπέζιο τα πιόνια προχωρούν από την αφετηρία στο τέρμα. </a:t>
            </a:r>
          </a:p>
          <a:p>
            <a:pPr marL="0" indent="0">
              <a:buNone/>
            </a:pPr>
            <a:r>
              <a:rPr lang="el-GR" dirty="0"/>
              <a:t>Ακόμη και όταν έρθει η σειρά κάποιου να ρίξει το ζάρι, το κάνει μόνο αν έχει ήδη πει μια λέξη που όταν γράφεται θα χρησιμοποιεί το γράμμα στο οποίο έχει σταματήσει. </a:t>
            </a:r>
          </a:p>
          <a:p>
            <a:endParaRPr lang="el-GR" dirty="0"/>
          </a:p>
        </p:txBody>
      </p:sp>
      <p:pic>
        <p:nvPicPr>
          <p:cNvPr id="5" name="Content Placeholder 4" descr="επιτραπέζιο"/>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004048" y="1639341"/>
            <a:ext cx="339780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7624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«Φύλλα εργασίας</a:t>
            </a:r>
            <a:r>
              <a:rPr lang="el-GR" dirty="0" smtClean="0"/>
              <a:t>» </a:t>
            </a:r>
            <a:endParaRPr lang="el-GR" dirty="0"/>
          </a:p>
        </p:txBody>
      </p:sp>
      <p:pic>
        <p:nvPicPr>
          <p:cNvPr id="5" name="Picture 2" descr="άσκηση"/>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539552" y="1628800"/>
            <a:ext cx="4038600" cy="4608512"/>
          </a:xfrm>
        </p:spPr>
      </p:pic>
      <p:pic>
        <p:nvPicPr>
          <p:cNvPr id="6" name="Picture 2" descr="άσκηση"/>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628800"/>
            <a:ext cx="4038600" cy="4608512"/>
          </a:xfrm>
        </p:spPr>
      </p:pic>
    </p:spTree>
    <p:extLst>
      <p:ext uri="{BB962C8B-B14F-4D97-AF65-F5344CB8AC3E}">
        <p14:creationId xmlns:p14="http://schemas.microsoft.com/office/powerpoint/2010/main" val="11934386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b="1" dirty="0"/>
              <a:t>Ανίχνευση φωνημάτων μέσα σε λέξεις</a:t>
            </a:r>
            <a:br>
              <a:rPr lang="el-GR" sz="3200" b="1" dirty="0"/>
            </a:br>
            <a:r>
              <a:rPr lang="el-GR" sz="3200" b="1" dirty="0" smtClean="0"/>
              <a:t>Εύρεση </a:t>
            </a:r>
            <a:r>
              <a:rPr lang="el-GR" sz="3200" b="1" dirty="0"/>
              <a:t>λέξεων με συγκεκριμένα φωνήματα </a:t>
            </a:r>
          </a:p>
        </p:txBody>
      </p:sp>
      <p:pic>
        <p:nvPicPr>
          <p:cNvPr id="6" name="Picture 10" descr="δραστηριότητα"/>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915160" y="1822355"/>
            <a:ext cx="5326380" cy="399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252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«Τα κουτιά με τα γράμματα» (1/2)</a:t>
            </a:r>
            <a:endParaRPr lang="el-GR" dirty="0"/>
          </a:p>
        </p:txBody>
      </p:sp>
      <p:sp>
        <p:nvSpPr>
          <p:cNvPr id="4" name="Content Placeholder 3"/>
          <p:cNvSpPr>
            <a:spLocks noGrp="1"/>
          </p:cNvSpPr>
          <p:nvPr>
            <p:ph sz="half" idx="1"/>
          </p:nvPr>
        </p:nvSpPr>
        <p:spPr/>
        <p:txBody>
          <a:bodyPr/>
          <a:lstStyle/>
          <a:p>
            <a:pPr marL="0" indent="0">
              <a:buNone/>
            </a:pPr>
            <a:r>
              <a:rPr lang="el-GR" altLang="el-GR" dirty="0"/>
              <a:t>Απέξω από κάθε κουτί, η νηπιαγωγός γράφει ένα γράμμα. Εκεί μέσα τα παιδιά τοποθετούν εικόνες ή αντικείμενα που αρχίζουν από το αντίστοιχο φώνημα. </a:t>
            </a:r>
          </a:p>
          <a:p>
            <a:endParaRPr lang="el-GR" dirty="0"/>
          </a:p>
        </p:txBody>
      </p:sp>
      <p:pic>
        <p:nvPicPr>
          <p:cNvPr id="6" name="Picture 4" descr="Κουτί"/>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008944" y="1700808"/>
            <a:ext cx="3523496" cy="3240360"/>
          </a:xfrm>
        </p:spPr>
      </p:pic>
    </p:spTree>
    <p:extLst>
      <p:ext uri="{BB962C8B-B14F-4D97-AF65-F5344CB8AC3E}">
        <p14:creationId xmlns:p14="http://schemas.microsoft.com/office/powerpoint/2010/main" val="23346321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«Τα κουτιά με τα γράμματα</a:t>
            </a:r>
            <a:r>
              <a:rPr lang="el-GR" altLang="el-GR" dirty="0" smtClean="0"/>
              <a:t>» (2/2)</a:t>
            </a:r>
            <a:endParaRPr lang="el-GR" dirty="0"/>
          </a:p>
        </p:txBody>
      </p:sp>
      <p:sp>
        <p:nvSpPr>
          <p:cNvPr id="3" name="Content Placeholder 2"/>
          <p:cNvSpPr>
            <a:spLocks noGrp="1"/>
          </p:cNvSpPr>
          <p:nvPr>
            <p:ph sz="half" idx="1"/>
          </p:nvPr>
        </p:nvSpPr>
        <p:spPr/>
        <p:txBody>
          <a:bodyPr/>
          <a:lstStyle/>
          <a:p>
            <a:pPr marL="0" indent="0">
              <a:buNone/>
            </a:pPr>
            <a:r>
              <a:rPr lang="el-GR" altLang="el-GR" dirty="0"/>
              <a:t>Η δραστηριότητα ενδέχεται να πάρει τη μορφή παιχνιδιού, αν στα παιδιά δίνονται εικόνες αντικειμένων και εκείνα αποφασίζουν αν ‘ταιριάζουν’ ή όχι σε κάποιο κουτί.</a:t>
            </a:r>
          </a:p>
        </p:txBody>
      </p:sp>
      <p:pic>
        <p:nvPicPr>
          <p:cNvPr id="5" name="Picture 5" descr="Εικόνες αντικειμέν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16016" y="1844824"/>
            <a:ext cx="3991356" cy="2994660"/>
          </a:xfrm>
        </p:spPr>
      </p:pic>
    </p:spTree>
    <p:extLst>
      <p:ext uri="{BB962C8B-B14F-4D97-AF65-F5344CB8AC3E}">
        <p14:creationId xmlns:p14="http://schemas.microsoft.com/office/powerpoint/2010/main" val="35298016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«Φύλλα εργασίας» (1/2)</a:t>
            </a:r>
            <a:endParaRPr lang="el-GR" dirty="0"/>
          </a:p>
        </p:txBody>
      </p:sp>
      <p:sp>
        <p:nvSpPr>
          <p:cNvPr id="3" name="Content Placeholder 2"/>
          <p:cNvSpPr>
            <a:spLocks noGrp="1"/>
          </p:cNvSpPr>
          <p:nvPr>
            <p:ph sz="half" idx="1"/>
          </p:nvPr>
        </p:nvSpPr>
        <p:spPr/>
        <p:txBody>
          <a:bodyPr/>
          <a:lstStyle/>
          <a:p>
            <a:pPr marL="0" indent="0">
              <a:buNone/>
            </a:pPr>
            <a:r>
              <a:rPr lang="el-GR" altLang="el-GR" dirty="0"/>
              <a:t>Σε αυτό το </a:t>
            </a:r>
            <a:r>
              <a:rPr lang="el-GR" altLang="el-GR" dirty="0" err="1"/>
              <a:t>βιβλιοτετράδιο</a:t>
            </a:r>
            <a:r>
              <a:rPr lang="el-GR" altLang="el-GR" dirty="0"/>
              <a:t> για κάθε φώνημα υπάρχει μια εικόνα, στην οποία τα παιδιά πρέπει να βρουν και να κυκλώσουν μόνο όσα αντικείμενα αρχίζουν από το αντίστοιχο φώνημα. </a:t>
            </a:r>
          </a:p>
          <a:p>
            <a:endParaRPr lang="el-GR" dirty="0"/>
          </a:p>
        </p:txBody>
      </p:sp>
      <p:pic>
        <p:nvPicPr>
          <p:cNvPr id="5" name="Content Placeholder 4" descr="βιβλιοτετράδιο "/>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14056" y="1700808"/>
            <a:ext cx="3890392" cy="3960440"/>
          </a:xfrm>
        </p:spPr>
      </p:pic>
    </p:spTree>
    <p:extLst>
      <p:ext uri="{BB962C8B-B14F-4D97-AF65-F5344CB8AC3E}">
        <p14:creationId xmlns:p14="http://schemas.microsoft.com/office/powerpoint/2010/main" val="30113657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l-GR" altLang="el-GR" dirty="0"/>
              <a:t>«Φύλλα εργασίας</a:t>
            </a:r>
            <a:r>
              <a:rPr lang="el-GR" altLang="el-GR" dirty="0" smtClean="0"/>
              <a:t>» (2/2)</a:t>
            </a:r>
            <a:endParaRPr lang="el-GR" dirty="0"/>
          </a:p>
        </p:txBody>
      </p:sp>
      <p:sp>
        <p:nvSpPr>
          <p:cNvPr id="12" name="Text Placeholder 11"/>
          <p:cNvSpPr>
            <a:spLocks noGrp="1"/>
          </p:cNvSpPr>
          <p:nvPr>
            <p:ph type="body" idx="1"/>
          </p:nvPr>
        </p:nvSpPr>
        <p:spPr>
          <a:xfrm>
            <a:off x="457200" y="1574254"/>
            <a:ext cx="8219256" cy="639762"/>
          </a:xfrm>
        </p:spPr>
        <p:txBody>
          <a:bodyPr anchor="t">
            <a:noAutofit/>
          </a:bodyPr>
          <a:lstStyle/>
          <a:p>
            <a:r>
              <a:rPr lang="el-GR" altLang="el-GR" b="0" dirty="0"/>
              <a:t>Στο τέλος μάλιστα θα μπορούσε να συνοδεύεται και από λύσεις</a:t>
            </a:r>
            <a:r>
              <a:rPr lang="el-GR" altLang="el-GR" b="0" dirty="0" smtClean="0"/>
              <a:t>.</a:t>
            </a:r>
            <a:endParaRPr lang="el-GR" altLang="el-GR" b="0" dirty="0"/>
          </a:p>
        </p:txBody>
      </p:sp>
      <p:pic>
        <p:nvPicPr>
          <p:cNvPr id="17" name="Picture 3" descr="βιβλιοτετράδιο "/>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57200" y="2260471"/>
            <a:ext cx="4040188" cy="3786446"/>
          </a:xfrm>
        </p:spPr>
      </p:pic>
      <p:pic>
        <p:nvPicPr>
          <p:cNvPr id="18" name="Picture 4" descr="βιβλιοτετράδιο "/>
          <p:cNvPicPr>
            <a:picLocks noGrp="1" noChangeAspect="1" noChangeArrowheads="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4645025" y="2231926"/>
            <a:ext cx="4041775" cy="3843535"/>
          </a:xfrm>
        </p:spPr>
      </p:pic>
    </p:spTree>
    <p:extLst>
      <p:ext uri="{BB962C8B-B14F-4D97-AF65-F5344CB8AC3E}">
        <p14:creationId xmlns:p14="http://schemas.microsoft.com/office/powerpoint/2010/main" val="40923822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ζάρι» (1/2)</a:t>
            </a:r>
            <a:endParaRPr lang="el-GR" dirty="0"/>
          </a:p>
        </p:txBody>
      </p:sp>
      <p:sp>
        <p:nvSpPr>
          <p:cNvPr id="7" name="Content Placeholder 6"/>
          <p:cNvSpPr>
            <a:spLocks noGrp="1"/>
          </p:cNvSpPr>
          <p:nvPr>
            <p:ph sz="half" idx="1"/>
          </p:nvPr>
        </p:nvSpPr>
        <p:spPr/>
        <p:txBody>
          <a:bodyPr>
            <a:noAutofit/>
          </a:bodyPr>
          <a:lstStyle/>
          <a:p>
            <a:pPr marL="0" indent="0">
              <a:buNone/>
            </a:pPr>
            <a:r>
              <a:rPr lang="el-GR" altLang="el-GR" sz="2700" dirty="0"/>
              <a:t>Δημιουργείται ένα ζάρι με ένα γράμμα στην κάθε πλευρά του. Τα παιδιά-παίχτες μοιράζονται από 4 καρτέλες το καθένα με εικόνες που αρχίζουν από κάποιο από τα φωνήματα/ γράμματα που υπάρχουν στο ζάρι (π.χ. Σ, σημαία</a:t>
            </a:r>
            <a:r>
              <a:rPr lang="el-GR" altLang="el-GR" sz="2700" dirty="0" smtClean="0"/>
              <a:t>).</a:t>
            </a:r>
            <a:endParaRPr lang="el-GR" sz="2700" dirty="0"/>
          </a:p>
        </p:txBody>
      </p:sp>
      <p:pic>
        <p:nvPicPr>
          <p:cNvPr id="9" name="Picture 4" descr="Εικόνες αντικειμέν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962" y="1842496"/>
            <a:ext cx="4037076" cy="3026664"/>
          </a:xfrm>
        </p:spPr>
      </p:pic>
    </p:spTree>
    <p:extLst>
      <p:ext uri="{BB962C8B-B14F-4D97-AF65-F5344CB8AC3E}">
        <p14:creationId xmlns:p14="http://schemas.microsoft.com/office/powerpoint/2010/main" val="343631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«Βρες </a:t>
            </a:r>
            <a:r>
              <a:rPr lang="el-GR" dirty="0"/>
              <a:t>τον </a:t>
            </a:r>
            <a:r>
              <a:rPr lang="el-GR" dirty="0" smtClean="0"/>
              <a:t>παρείσακτο»</a:t>
            </a:r>
            <a:endParaRPr lang="el-GR" dirty="0"/>
          </a:p>
        </p:txBody>
      </p:sp>
      <p:sp>
        <p:nvSpPr>
          <p:cNvPr id="5" name="Content Placeholder 4"/>
          <p:cNvSpPr>
            <a:spLocks noGrp="1"/>
          </p:cNvSpPr>
          <p:nvPr>
            <p:ph sz="half" idx="1"/>
          </p:nvPr>
        </p:nvSpPr>
        <p:spPr/>
        <p:txBody>
          <a:bodyPr>
            <a:normAutofit/>
          </a:bodyPr>
          <a:lstStyle/>
          <a:p>
            <a:pPr marL="0" indent="0">
              <a:buNone/>
            </a:pPr>
            <a:r>
              <a:rPr lang="el-GR" dirty="0"/>
              <a:t>Σε ασκήσεις του τύπου ‘Βρες τον παρείσακτο’, όπου από μια τριάδα λέξεων ζητείται το ζευγάρι που τελειώνει ίδια:</a:t>
            </a:r>
          </a:p>
          <a:p>
            <a:pPr marL="0" indent="0">
              <a:buNone/>
            </a:pPr>
            <a:r>
              <a:rPr lang="el-GR" dirty="0" smtClean="0"/>
              <a:t>ΚΟΤΑ – ΜΠΟΤΑ – ΑΥΓΟ</a:t>
            </a:r>
            <a:r>
              <a:rPr lang="el-GR" dirty="0"/>
              <a:t>, </a:t>
            </a:r>
          </a:p>
          <a:p>
            <a:pPr marL="0" indent="0">
              <a:buNone/>
            </a:pPr>
            <a:r>
              <a:rPr lang="el-GR" dirty="0"/>
              <a:t>Για τα παιδιά η απάντηση </a:t>
            </a:r>
            <a:r>
              <a:rPr lang="el-GR" dirty="0" smtClean="0"/>
              <a:t>είναι: ΚΟΤΑ</a:t>
            </a:r>
            <a:r>
              <a:rPr lang="el-GR" dirty="0"/>
              <a:t>, </a:t>
            </a:r>
            <a:r>
              <a:rPr lang="el-GR" dirty="0" smtClean="0"/>
              <a:t>ΑΥΓΟ.</a:t>
            </a:r>
            <a:endParaRPr lang="el-GR" dirty="0"/>
          </a:p>
          <a:p>
            <a:endParaRPr lang="el-GR" dirty="0"/>
          </a:p>
        </p:txBody>
      </p:sp>
      <p:pic>
        <p:nvPicPr>
          <p:cNvPr id="7" name="Picture 2" descr="άσκηση"/>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352007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ζάρι</a:t>
            </a:r>
            <a:r>
              <a:rPr lang="el-GR" altLang="el-GR" dirty="0" smtClean="0"/>
              <a:t>» (2/2)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700" dirty="0"/>
              <a:t>Κάθε παίχτης ρίχνει το ζάρι. Η νηπιαγωγός ή το παιδί αναγνωρίζει το γράμμα. Κοιτάζει τις καρτέλες του και ρίχνει κάτω μία που απεικονίζει ένα αντικείμενο που αρχίζει από το αντίστοιχο φώνημα. Νικητής όποιος ρίξει πρώτος όλες του τις κάρτες. </a:t>
            </a:r>
          </a:p>
          <a:p>
            <a:endParaRPr lang="el-GR" sz="2700" dirty="0"/>
          </a:p>
        </p:txBody>
      </p:sp>
      <p:pic>
        <p:nvPicPr>
          <p:cNvPr id="5" name="Picture 5" descr="Εικόνες αντικειμέν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4037076" cy="3026664"/>
          </a:xfrm>
        </p:spPr>
      </p:pic>
    </p:spTree>
    <p:extLst>
      <p:ext uri="{BB962C8B-B14F-4D97-AF65-F5344CB8AC3E}">
        <p14:creationId xmlns:p14="http://schemas.microsoft.com/office/powerpoint/2010/main" val="59347977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«Η κλεψύδρα» (1/2)</a:t>
            </a:r>
            <a:endParaRPr lang="el-GR" altLang="el-GR" dirty="0"/>
          </a:p>
        </p:txBody>
      </p:sp>
      <p:sp>
        <p:nvSpPr>
          <p:cNvPr id="3" name="Content Placeholder 2"/>
          <p:cNvSpPr>
            <a:spLocks noGrp="1"/>
          </p:cNvSpPr>
          <p:nvPr>
            <p:ph sz="half" idx="1"/>
          </p:nvPr>
        </p:nvSpPr>
        <p:spPr/>
        <p:txBody>
          <a:bodyPr/>
          <a:lstStyle/>
          <a:p>
            <a:pPr marL="0" indent="0">
              <a:buNone/>
            </a:pPr>
            <a:r>
              <a:rPr lang="el-GR" altLang="el-GR" dirty="0"/>
              <a:t>Δίνονται δυο σειρές καρτών με εικόνες αντικειμένων που αρχίζουν από συγκεκριμένα γράμματα/ φωνήματα. Σε ορισμένο χρόνο το παιδί οφείλει να ξεχωρίσει τις μεν από τις δε. </a:t>
            </a:r>
          </a:p>
          <a:p>
            <a:endParaRPr lang="el-GR" dirty="0"/>
          </a:p>
        </p:txBody>
      </p:sp>
      <p:pic>
        <p:nvPicPr>
          <p:cNvPr id="6" name="Picture 12" descr="Εικόνες αντικειμέν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00808"/>
            <a:ext cx="4038600" cy="3557967"/>
          </a:xfrm>
        </p:spPr>
      </p:pic>
    </p:spTree>
    <p:extLst>
      <p:ext uri="{BB962C8B-B14F-4D97-AF65-F5344CB8AC3E}">
        <p14:creationId xmlns:p14="http://schemas.microsoft.com/office/powerpoint/2010/main" val="4887112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Εικόνες αντικειμένων"/>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a:xfrm>
            <a:off x="3575050" y="1700808"/>
            <a:ext cx="5111750" cy="3744416"/>
          </a:xfrm>
        </p:spPr>
      </p:pic>
      <p:sp>
        <p:nvSpPr>
          <p:cNvPr id="3" name="Content Placeholder 2"/>
          <p:cNvSpPr>
            <a:spLocks noGrp="1"/>
          </p:cNvSpPr>
          <p:nvPr>
            <p:ph type="body" sz="half" idx="2"/>
          </p:nvPr>
        </p:nvSpPr>
        <p:spPr/>
        <p:txBody>
          <a:bodyPr>
            <a:normAutofit/>
          </a:bodyPr>
          <a:lstStyle/>
          <a:p>
            <a:pPr marL="0" indent="0">
              <a:buNone/>
            </a:pPr>
            <a:r>
              <a:rPr lang="el-GR" altLang="el-GR" sz="2800" dirty="0"/>
              <a:t>Το παιχνίδι ενδέχεται να δυσκολεύει όσο πληθαίνουν τα γράμματα και οι κάρτες με τις εικόνες.</a:t>
            </a:r>
          </a:p>
          <a:p>
            <a:endParaRPr lang="el-GR" sz="2800" dirty="0"/>
          </a:p>
        </p:txBody>
      </p:sp>
      <p:sp>
        <p:nvSpPr>
          <p:cNvPr id="7" name="Title 6"/>
          <p:cNvSpPr>
            <a:spLocks noGrp="1"/>
          </p:cNvSpPr>
          <p:nvPr>
            <p:ph type="title"/>
          </p:nvPr>
        </p:nvSpPr>
        <p:spPr/>
        <p:txBody>
          <a:bodyPr/>
          <a:lstStyle/>
          <a:p>
            <a:r>
              <a:rPr lang="el-GR" altLang="el-GR" dirty="0"/>
              <a:t>«Η κλεψύδρα</a:t>
            </a:r>
            <a:r>
              <a:rPr lang="el-GR" altLang="el-GR" dirty="0" smtClean="0"/>
              <a:t>» (2/2)</a:t>
            </a:r>
            <a:endParaRPr lang="el-GR" dirty="0"/>
          </a:p>
        </p:txBody>
      </p:sp>
    </p:spTree>
    <p:extLst>
      <p:ext uri="{BB962C8B-B14F-4D97-AF65-F5344CB8AC3E}">
        <p14:creationId xmlns:p14="http://schemas.microsoft.com/office/powerpoint/2010/main" val="360174795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altLang="el-GR" dirty="0" smtClean="0"/>
              <a:t>«Το επιτραπέζιο των ο/ω» (1/2)</a:t>
            </a:r>
            <a:endParaRPr lang="el-GR" dirty="0"/>
          </a:p>
        </p:txBody>
      </p:sp>
      <p:sp>
        <p:nvSpPr>
          <p:cNvPr id="7" name="Content Placeholder 6"/>
          <p:cNvSpPr>
            <a:spLocks noGrp="1"/>
          </p:cNvSpPr>
          <p:nvPr>
            <p:ph sz="half" idx="1"/>
          </p:nvPr>
        </p:nvSpPr>
        <p:spPr/>
        <p:txBody>
          <a:bodyPr/>
          <a:lstStyle/>
          <a:p>
            <a:pPr marL="0" indent="0">
              <a:buNone/>
            </a:pPr>
            <a:r>
              <a:rPr lang="el-GR" altLang="el-GR" dirty="0"/>
              <a:t>Το επιτραπέζιο παρουσιάζει μια κυκλική διαδρομή σε σχήμα Ο. Πάνω σε κάθε κουτάκι του υπάρχει γραμμένο ένα από τα /ο/ της ελληνικής γλώσσας.</a:t>
            </a:r>
            <a:endParaRPr lang="el-GR" dirty="0"/>
          </a:p>
        </p:txBody>
      </p:sp>
      <p:pic>
        <p:nvPicPr>
          <p:cNvPr id="9" name="Picture 4" descr="επιτραπέζιο"/>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644008" y="1772816"/>
            <a:ext cx="3991356" cy="2736304"/>
          </a:xfrm>
        </p:spPr>
      </p:pic>
    </p:spTree>
    <p:extLst>
      <p:ext uri="{BB962C8B-B14F-4D97-AF65-F5344CB8AC3E}">
        <p14:creationId xmlns:p14="http://schemas.microsoft.com/office/powerpoint/2010/main" val="28701413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altLang="el-GR" dirty="0"/>
              <a:t>«Το επιτραπέζιο των ο/ω</a:t>
            </a:r>
            <a:r>
              <a:rPr lang="el-GR" altLang="el-GR" dirty="0" smtClean="0"/>
              <a:t>» (2/2)</a:t>
            </a:r>
            <a:endParaRPr lang="el-GR" dirty="0"/>
          </a:p>
        </p:txBody>
      </p:sp>
      <p:sp>
        <p:nvSpPr>
          <p:cNvPr id="7" name="Content Placeholder 6"/>
          <p:cNvSpPr>
            <a:spLocks noGrp="1"/>
          </p:cNvSpPr>
          <p:nvPr>
            <p:ph sz="half" idx="1"/>
          </p:nvPr>
        </p:nvSpPr>
        <p:spPr/>
        <p:txBody>
          <a:bodyPr>
            <a:noAutofit/>
          </a:bodyPr>
          <a:lstStyle/>
          <a:p>
            <a:pPr marL="0" indent="0">
              <a:buNone/>
            </a:pPr>
            <a:r>
              <a:rPr lang="el-GR" altLang="el-GR" sz="2400" dirty="0"/>
              <a:t>Από μία στοίβα τα παιδιά τραβούν τυχαία κάρτες με εικόνες αντικειμένων που είτε αρχίζουν (ή περιέχουν) /ο/ είτε δεν αρχίζουν (ή περιέχουν) /ο/. Βλέπουν την εικόνα. Αν η λέξη έχει /ο/ ξαναπαίζουν.</a:t>
            </a:r>
          </a:p>
          <a:p>
            <a:pPr marL="0" indent="0">
              <a:buNone/>
            </a:pPr>
            <a:r>
              <a:rPr lang="el-GR" altLang="el-GR" sz="2400" b="1" dirty="0"/>
              <a:t>Σύστημα ελέγχου</a:t>
            </a:r>
            <a:r>
              <a:rPr lang="el-GR" altLang="el-GR" sz="2400" dirty="0"/>
              <a:t>: Σε κάθε κάρτα κάτω από την εικόνα είναι γραμμένη η αντίστοιχη λέξη με τονισμένο το ΟΩ. </a:t>
            </a:r>
          </a:p>
        </p:txBody>
      </p:sp>
      <p:pic>
        <p:nvPicPr>
          <p:cNvPr id="6" name="Picture 4" descr="επιτραπέζιο και καρτέλ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3991356" cy="4176464"/>
          </a:xfrm>
        </p:spPr>
      </p:pic>
    </p:spTree>
    <p:extLst>
      <p:ext uri="{BB962C8B-B14F-4D97-AF65-F5344CB8AC3E}">
        <p14:creationId xmlns:p14="http://schemas.microsoft.com/office/powerpoint/2010/main" val="575614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δύσκολο </a:t>
            </a:r>
            <a:r>
              <a:rPr lang="el-GR" altLang="el-GR" dirty="0"/>
              <a:t>Δ</a:t>
            </a:r>
            <a:r>
              <a:rPr lang="el-GR" altLang="el-GR" dirty="0" smtClean="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Δημιουργείται ένα επιτραπέζιο στη λογική ΑΦΕΤΗΡΙΑ ΤΕΡΜΑ. Οι παίχτες ρίχνουν ζάρι και τα πιόνια κινούνται ανάλογα με αυτό. Αν κάποιο πούλι καθίσει στην εικόνα μιας λέξης που αρχίζει από /δ/ ο παίχτης έχει δικαίωμα να ξαναρίξει. </a:t>
            </a:r>
          </a:p>
          <a:p>
            <a:endParaRPr lang="el-GR" sz="2600" dirty="0"/>
          </a:p>
        </p:txBody>
      </p:sp>
      <p:pic>
        <p:nvPicPr>
          <p:cNvPr id="5" name="Content Placeholder 4" descr="επιτραπέζ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4038600" cy="3816424"/>
          </a:xfrm>
        </p:spPr>
      </p:pic>
    </p:spTree>
    <p:extLst>
      <p:ext uri="{BB962C8B-B14F-4D97-AF65-F5344CB8AC3E}">
        <p14:creationId xmlns:p14="http://schemas.microsoft.com/office/powerpoint/2010/main" val="235586593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Φωνημικοί</a:t>
            </a:r>
            <a:r>
              <a:rPr lang="el-GR" dirty="0"/>
              <a:t> </a:t>
            </a:r>
            <a:r>
              <a:rPr lang="el-GR" dirty="0" smtClean="0"/>
              <a:t>χειρισμοί (1/2)</a:t>
            </a:r>
            <a:endParaRPr lang="el-GR" dirty="0"/>
          </a:p>
        </p:txBody>
      </p:sp>
      <p:sp>
        <p:nvSpPr>
          <p:cNvPr id="3" name="Content Placeholder 2"/>
          <p:cNvSpPr>
            <a:spLocks noGrp="1"/>
          </p:cNvSpPr>
          <p:nvPr>
            <p:ph sz="half" idx="1"/>
          </p:nvPr>
        </p:nvSpPr>
        <p:spPr/>
        <p:txBody>
          <a:bodyPr/>
          <a:lstStyle/>
          <a:p>
            <a:r>
              <a:rPr lang="el-GR" dirty="0" err="1"/>
              <a:t>Φωνημικές</a:t>
            </a:r>
            <a:r>
              <a:rPr lang="el-GR" dirty="0"/>
              <a:t> </a:t>
            </a:r>
            <a:r>
              <a:rPr lang="el-GR" dirty="0" smtClean="0"/>
              <a:t>συνθέσεις.</a:t>
            </a:r>
            <a:endParaRPr lang="el-GR" dirty="0"/>
          </a:p>
          <a:p>
            <a:r>
              <a:rPr lang="el-GR" dirty="0" err="1" smtClean="0"/>
              <a:t>Φωνημικές</a:t>
            </a:r>
            <a:r>
              <a:rPr lang="el-GR" dirty="0" smtClean="0"/>
              <a:t> αναλύσεις.</a:t>
            </a:r>
            <a:endParaRPr lang="el-GR" dirty="0"/>
          </a:p>
          <a:p>
            <a:r>
              <a:rPr lang="el-GR" dirty="0" err="1" smtClean="0"/>
              <a:t>Φωνημικές</a:t>
            </a:r>
            <a:r>
              <a:rPr lang="el-GR" dirty="0" smtClean="0"/>
              <a:t> απαλείψεις.</a:t>
            </a:r>
            <a:endParaRPr lang="el-GR" dirty="0"/>
          </a:p>
          <a:p>
            <a:r>
              <a:rPr lang="el-GR" dirty="0" err="1" smtClean="0"/>
              <a:t>Φωνημικές</a:t>
            </a:r>
            <a:r>
              <a:rPr lang="el-GR" dirty="0" smtClean="0"/>
              <a:t> αντικαταστάσεις.</a:t>
            </a:r>
            <a:endParaRPr lang="el-GR" dirty="0"/>
          </a:p>
          <a:p>
            <a:endParaRPr lang="el-GR" dirty="0"/>
          </a:p>
        </p:txBody>
      </p:sp>
      <p:pic>
        <p:nvPicPr>
          <p:cNvPr id="5" name="Picture 5" descr="Ψαράκ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860032" y="1772816"/>
            <a:ext cx="3456432"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9189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Φωνημικοί</a:t>
            </a:r>
            <a:r>
              <a:rPr lang="el-GR" dirty="0" smtClean="0"/>
              <a:t> χειρισμοί (2/2)</a:t>
            </a:r>
            <a:endParaRPr lang="el-GR" dirty="0"/>
          </a:p>
        </p:txBody>
      </p:sp>
      <p:sp>
        <p:nvSpPr>
          <p:cNvPr id="3" name="Content Placeholder 2"/>
          <p:cNvSpPr>
            <a:spLocks noGrp="1"/>
          </p:cNvSpPr>
          <p:nvPr>
            <p:ph sz="half" idx="1"/>
          </p:nvPr>
        </p:nvSpPr>
        <p:spPr/>
        <p:txBody>
          <a:bodyPr>
            <a:noAutofit/>
          </a:bodyPr>
          <a:lstStyle/>
          <a:p>
            <a:pPr marL="0" indent="0">
              <a:buNone/>
            </a:pPr>
            <a:r>
              <a:rPr lang="el-GR" sz="2400" dirty="0"/>
              <a:t>Από το σύνολο των φωνολογικών ασκήσεων πιο δύσκολες είναι οι </a:t>
            </a:r>
            <a:r>
              <a:rPr lang="el-GR" sz="2400" dirty="0" err="1"/>
              <a:t>φωνημικές</a:t>
            </a:r>
            <a:r>
              <a:rPr lang="el-GR" sz="2400" dirty="0"/>
              <a:t> και από αυτές πιο δύσκολοι οι </a:t>
            </a:r>
            <a:r>
              <a:rPr lang="el-GR" sz="2400" dirty="0" err="1"/>
              <a:t>φωνημικοί</a:t>
            </a:r>
            <a:r>
              <a:rPr lang="el-GR" sz="2400" dirty="0"/>
              <a:t> χειρισμοί. </a:t>
            </a:r>
          </a:p>
          <a:p>
            <a:pPr marL="0" indent="0">
              <a:buNone/>
            </a:pPr>
            <a:r>
              <a:rPr lang="el-GR" sz="2400" dirty="0"/>
              <a:t>Όμως αξίζει τον κόπο η νηπιαγωγός να προσπαθήσει κάποιες, μια και οι έρευνες έχουν δείξει ότι αυτές συντελούν κυρίως στην ευκολία κατάκτησης του γραπτού λόγου. </a:t>
            </a:r>
          </a:p>
          <a:p>
            <a:endParaRPr lang="el-GR" sz="2400" dirty="0"/>
          </a:p>
        </p:txBody>
      </p:sp>
      <p:sp>
        <p:nvSpPr>
          <p:cNvPr id="4" name="Content Placeholder 3"/>
          <p:cNvSpPr>
            <a:spLocks noGrp="1"/>
          </p:cNvSpPr>
          <p:nvPr>
            <p:ph sz="half" idx="2"/>
          </p:nvPr>
        </p:nvSpPr>
        <p:spPr/>
        <p:txBody>
          <a:bodyPr>
            <a:noAutofit/>
          </a:bodyPr>
          <a:lstStyle/>
          <a:p>
            <a:pPr>
              <a:spcBef>
                <a:spcPts val="0"/>
              </a:spcBef>
            </a:pPr>
            <a:r>
              <a:rPr lang="el-GR" sz="2400" dirty="0" err="1"/>
              <a:t>Φωνημικές</a:t>
            </a:r>
            <a:r>
              <a:rPr lang="el-GR" sz="2400" dirty="0"/>
              <a:t> συνθέσεις </a:t>
            </a:r>
            <a:r>
              <a:rPr lang="en-GB" sz="2400" dirty="0" smtClean="0"/>
              <a:t/>
            </a:r>
            <a:br>
              <a:rPr lang="en-GB" sz="2400" dirty="0" smtClean="0"/>
            </a:br>
            <a:r>
              <a:rPr lang="el-GR" sz="2400" dirty="0" smtClean="0"/>
              <a:t>(</a:t>
            </a:r>
            <a:r>
              <a:rPr lang="el-GR" sz="2400" dirty="0"/>
              <a:t>π.χ. κ, ο, τ, α → κότα)</a:t>
            </a:r>
          </a:p>
          <a:p>
            <a:pPr>
              <a:spcBef>
                <a:spcPts val="0"/>
              </a:spcBef>
            </a:pPr>
            <a:r>
              <a:rPr lang="el-GR" sz="2400" dirty="0" err="1"/>
              <a:t>Φωνημικές</a:t>
            </a:r>
            <a:r>
              <a:rPr lang="el-GR" sz="2400" dirty="0"/>
              <a:t> αναλύσεις </a:t>
            </a:r>
            <a:r>
              <a:rPr lang="en-GB" sz="2400" dirty="0" smtClean="0"/>
              <a:t/>
            </a:r>
            <a:br>
              <a:rPr lang="en-GB" sz="2400" dirty="0" smtClean="0"/>
            </a:br>
            <a:r>
              <a:rPr lang="el-GR" sz="2400" dirty="0" smtClean="0"/>
              <a:t>(</a:t>
            </a:r>
            <a:r>
              <a:rPr lang="el-GR" sz="2400" dirty="0"/>
              <a:t>π.χ. κότα → κ, ό, τ, α)</a:t>
            </a:r>
          </a:p>
          <a:p>
            <a:pPr>
              <a:spcBef>
                <a:spcPts val="0"/>
              </a:spcBef>
            </a:pPr>
            <a:r>
              <a:rPr lang="el-GR" sz="2400" dirty="0" err="1"/>
              <a:t>Φωνημικές</a:t>
            </a:r>
            <a:r>
              <a:rPr lang="el-GR" sz="2400" dirty="0"/>
              <a:t> απαλείψεις (Πες κάστρο χωρίς το κ)</a:t>
            </a:r>
          </a:p>
          <a:p>
            <a:pPr>
              <a:spcBef>
                <a:spcPts val="0"/>
              </a:spcBef>
            </a:pPr>
            <a:r>
              <a:rPr lang="el-GR" sz="2400" dirty="0" err="1"/>
              <a:t>Φωνημικές</a:t>
            </a:r>
            <a:r>
              <a:rPr lang="el-GR" sz="2400" dirty="0"/>
              <a:t> αντικαταστάσεις </a:t>
            </a:r>
            <a:r>
              <a:rPr lang="en-GB" sz="2400" dirty="0" smtClean="0"/>
              <a:t/>
            </a:r>
            <a:br>
              <a:rPr lang="en-GB" sz="2400" dirty="0" smtClean="0"/>
            </a:br>
            <a:r>
              <a:rPr lang="el-GR" sz="2400" dirty="0" smtClean="0"/>
              <a:t>(</a:t>
            </a:r>
            <a:r>
              <a:rPr lang="el-GR" sz="2400" dirty="0"/>
              <a:t>Τι θα γίνει η </a:t>
            </a:r>
            <a:r>
              <a:rPr lang="el-GR" sz="2400" dirty="0" err="1"/>
              <a:t>κλώσσα</a:t>
            </a:r>
            <a:r>
              <a:rPr lang="el-GR" sz="2400" dirty="0"/>
              <a:t> αν αντί για </a:t>
            </a:r>
            <a:r>
              <a:rPr lang="el-GR" sz="2400" dirty="0" smtClean="0"/>
              <a:t>κ</a:t>
            </a:r>
            <a:r>
              <a:rPr lang="en-GB" sz="2400" dirty="0" smtClean="0"/>
              <a:t> </a:t>
            </a:r>
            <a:r>
              <a:rPr lang="el-GR" sz="2400" dirty="0" smtClean="0"/>
              <a:t>πεις </a:t>
            </a:r>
            <a:r>
              <a:rPr lang="el-GR" sz="2400" dirty="0"/>
              <a:t>γ).</a:t>
            </a:r>
          </a:p>
          <a:p>
            <a:pPr>
              <a:spcBef>
                <a:spcPts val="0"/>
              </a:spcBef>
            </a:pPr>
            <a:endParaRPr lang="el-GR" sz="2400" dirty="0"/>
          </a:p>
        </p:txBody>
      </p:sp>
    </p:spTree>
    <p:extLst>
      <p:ext uri="{BB962C8B-B14F-4D97-AF65-F5344CB8AC3E}">
        <p14:creationId xmlns:p14="http://schemas.microsoft.com/office/powerpoint/2010/main" val="279149061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«Λογοτεχνική βοήθεια»</a:t>
            </a:r>
            <a:endParaRPr lang="el-GR" dirty="0"/>
          </a:p>
        </p:txBody>
      </p:sp>
      <p:sp>
        <p:nvSpPr>
          <p:cNvPr id="3" name="Content Placeholder 2"/>
          <p:cNvSpPr>
            <a:spLocks noGrp="1"/>
          </p:cNvSpPr>
          <p:nvPr>
            <p:ph sz="half" idx="1"/>
          </p:nvPr>
        </p:nvSpPr>
        <p:spPr/>
        <p:txBody>
          <a:bodyPr/>
          <a:lstStyle/>
          <a:p>
            <a:pPr marL="0" indent="0">
              <a:buNone/>
            </a:pPr>
            <a:r>
              <a:rPr lang="el-GR" altLang="el-GR" dirty="0"/>
              <a:t>Σε αυτές τις περιπτώσεις η βοήθεια κάποιων λογοτεχνικών κειμένων αποβαίνει πολύτιμη. </a:t>
            </a:r>
          </a:p>
          <a:p>
            <a:endParaRPr lang="el-GR" dirty="0"/>
          </a:p>
        </p:txBody>
      </p:sp>
      <p:pic>
        <p:nvPicPr>
          <p:cNvPr id="5" name="Picture 6" descr="Image067"/>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65361" y="1844824"/>
            <a:ext cx="3928843"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78865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Κατά τις </a:t>
            </a:r>
            <a:r>
              <a:rPr lang="el-GR" dirty="0" err="1" smtClean="0"/>
              <a:t>φωνημικές</a:t>
            </a:r>
            <a:r>
              <a:rPr lang="el-GR" dirty="0" smtClean="0"/>
              <a:t> συνθέσεις</a:t>
            </a:r>
            <a:endParaRPr lang="el-GR" dirty="0"/>
          </a:p>
        </p:txBody>
      </p:sp>
      <p:sp>
        <p:nvSpPr>
          <p:cNvPr id="6" name="Content Placeholder 5"/>
          <p:cNvSpPr>
            <a:spLocks noGrp="1"/>
          </p:cNvSpPr>
          <p:nvPr>
            <p:ph idx="1"/>
          </p:nvPr>
        </p:nvSpPr>
        <p:spPr/>
        <p:txBody>
          <a:bodyPr>
            <a:noAutofit/>
          </a:bodyPr>
          <a:lstStyle/>
          <a:p>
            <a:pPr marL="0" indent="0">
              <a:buNone/>
            </a:pPr>
            <a:r>
              <a:rPr lang="el-GR" sz="2800" dirty="0" smtClean="0"/>
              <a:t>Επειδή </a:t>
            </a:r>
            <a:r>
              <a:rPr lang="el-GR" sz="2800" dirty="0"/>
              <a:t>όταν η νηπιαγωγός προφέρει λέξεις </a:t>
            </a:r>
            <a:r>
              <a:rPr lang="el-GR" sz="2800" dirty="0" smtClean="0"/>
              <a:t>φώνημα -  </a:t>
            </a:r>
            <a:r>
              <a:rPr lang="el-GR" sz="2800" dirty="0"/>
              <a:t>φώνημα και ζητά από τα παιδιά να τις πουν ‘κανονικά’ (</a:t>
            </a:r>
            <a:r>
              <a:rPr lang="el-GR" sz="2800" dirty="0" err="1"/>
              <a:t>φωνημική</a:t>
            </a:r>
            <a:r>
              <a:rPr lang="el-GR" sz="2800" dirty="0"/>
              <a:t> σύνθεση), εκείνα δυσκολεύονται, σχεδόν επιβάλλεται:</a:t>
            </a:r>
          </a:p>
          <a:p>
            <a:r>
              <a:rPr lang="el-GR" sz="2800" dirty="0" smtClean="0"/>
              <a:t>ο </a:t>
            </a:r>
            <a:r>
              <a:rPr lang="el-GR" sz="2800" dirty="0"/>
              <a:t>εμπλουτισμός της δραστηριότητας με ένα αφηγηματικό πλαίσιο, π.χ. μια κούκλα από άλλο πλανήτη που μιλά παράξενα, </a:t>
            </a:r>
            <a:endParaRPr lang="en-GB" sz="2800" dirty="0"/>
          </a:p>
          <a:p>
            <a:r>
              <a:rPr lang="el-GR" sz="2800" dirty="0" smtClean="0"/>
              <a:t>η </a:t>
            </a:r>
            <a:r>
              <a:rPr lang="el-GR" sz="2800" dirty="0"/>
              <a:t>χρήση εικόνων ή αντικειμένων, τουλάχιστον σε μια αρχική φάση. </a:t>
            </a:r>
          </a:p>
        </p:txBody>
      </p:sp>
    </p:spTree>
    <p:extLst>
      <p:ext uri="{BB962C8B-B14F-4D97-AF65-F5344CB8AC3E}">
        <p14:creationId xmlns:p14="http://schemas.microsoft.com/office/powerpoint/2010/main" val="1344102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err="1" smtClean="0"/>
              <a:t>Λαχνίσματα</a:t>
            </a:r>
            <a:r>
              <a:rPr lang="el-GR" dirty="0" smtClean="0"/>
              <a:t> (1/2)</a:t>
            </a:r>
            <a:endParaRPr lang="el-GR" dirty="0"/>
          </a:p>
        </p:txBody>
      </p:sp>
      <p:sp>
        <p:nvSpPr>
          <p:cNvPr id="5" name="Content Placeholder 4"/>
          <p:cNvSpPr>
            <a:spLocks noGrp="1"/>
          </p:cNvSpPr>
          <p:nvPr>
            <p:ph sz="half" idx="1"/>
          </p:nvPr>
        </p:nvSpPr>
        <p:spPr/>
        <p:txBody>
          <a:bodyPr>
            <a:noAutofit/>
          </a:bodyPr>
          <a:lstStyle/>
          <a:p>
            <a:pPr marL="0" indent="0">
              <a:buNone/>
            </a:pPr>
            <a:r>
              <a:rPr lang="el-GR" sz="2700" dirty="0"/>
              <a:t>Γι’ αυτό σημαντική βοήθεια αποτελούν κείμενα από τα οποία απουσιάζει το σημασιολογικό επίπεδο και υπάρχει μόνο το φωνολογικό. Είναι αυτά που θα λέγαμε α-</a:t>
            </a:r>
            <a:r>
              <a:rPr lang="el-GR" sz="2700" dirty="0" err="1"/>
              <a:t>νόητα</a:t>
            </a:r>
            <a:r>
              <a:rPr lang="el-GR" sz="2700" dirty="0"/>
              <a:t> (</a:t>
            </a:r>
            <a:r>
              <a:rPr lang="el-GR" sz="2700" dirty="0" err="1"/>
              <a:t>non</a:t>
            </a:r>
            <a:r>
              <a:rPr lang="el-GR" sz="2700" dirty="0"/>
              <a:t>-</a:t>
            </a:r>
            <a:r>
              <a:rPr lang="el-GR" sz="2700" dirty="0" err="1"/>
              <a:t>sense</a:t>
            </a:r>
            <a:r>
              <a:rPr lang="el-GR" sz="2700" dirty="0"/>
              <a:t>) με την κυριολεκτική σημασία του όρου.</a:t>
            </a:r>
          </a:p>
          <a:p>
            <a:endParaRPr lang="el-GR" sz="2600" dirty="0"/>
          </a:p>
        </p:txBody>
      </p:sp>
      <p:sp>
        <p:nvSpPr>
          <p:cNvPr id="6" name="Content Placeholder 5"/>
          <p:cNvSpPr>
            <a:spLocks noGrp="1"/>
          </p:cNvSpPr>
          <p:nvPr>
            <p:ph sz="half" idx="2"/>
          </p:nvPr>
        </p:nvSpPr>
        <p:spPr/>
        <p:txBody>
          <a:bodyPr>
            <a:normAutofit/>
          </a:bodyPr>
          <a:lstStyle/>
          <a:p>
            <a:pPr marL="0" indent="0">
              <a:buNone/>
            </a:pPr>
            <a:r>
              <a:rPr lang="el-GR" sz="2700" dirty="0"/>
              <a:t>Τέτοια είναι τα </a:t>
            </a:r>
            <a:r>
              <a:rPr lang="el-GR" sz="2700" b="1" dirty="0" err="1" smtClean="0"/>
              <a:t>Λαχνίσματα</a:t>
            </a:r>
            <a:r>
              <a:rPr lang="el-GR" sz="2700" dirty="0"/>
              <a:t>:</a:t>
            </a:r>
          </a:p>
          <a:p>
            <a:pPr marL="0" indent="0">
              <a:spcBef>
                <a:spcPts val="1200"/>
              </a:spcBef>
              <a:buNone/>
            </a:pPr>
            <a:r>
              <a:rPr lang="el-GR" sz="2700" dirty="0" smtClean="0"/>
              <a:t>Α </a:t>
            </a:r>
            <a:r>
              <a:rPr lang="el-GR" sz="2700" dirty="0" err="1"/>
              <a:t>μπε</a:t>
            </a:r>
            <a:r>
              <a:rPr lang="el-GR" sz="2700" dirty="0"/>
              <a:t> μπα </a:t>
            </a:r>
            <a:r>
              <a:rPr lang="el-GR" sz="2700" dirty="0" err="1" smtClean="0"/>
              <a:t>μπλομ</a:t>
            </a:r>
            <a:r>
              <a:rPr lang="el-GR" sz="2700" dirty="0" smtClean="0"/>
              <a:t>, </a:t>
            </a:r>
            <a:br>
              <a:rPr lang="el-GR" sz="2700" dirty="0" smtClean="0"/>
            </a:br>
            <a:r>
              <a:rPr lang="el-GR" sz="2700" dirty="0" smtClean="0"/>
              <a:t>Α </a:t>
            </a:r>
            <a:r>
              <a:rPr lang="el-GR" sz="2700" dirty="0" err="1"/>
              <a:t>μπε</a:t>
            </a:r>
            <a:r>
              <a:rPr lang="el-GR" sz="2700" dirty="0"/>
              <a:t> μπα </a:t>
            </a:r>
            <a:r>
              <a:rPr lang="el-GR" sz="2700" dirty="0" err="1"/>
              <a:t>μπλομ</a:t>
            </a:r>
            <a:r>
              <a:rPr lang="el-GR" sz="2700" dirty="0"/>
              <a:t> του </a:t>
            </a:r>
            <a:r>
              <a:rPr lang="el-GR" sz="2700" dirty="0" err="1"/>
              <a:t>κίθε</a:t>
            </a:r>
            <a:r>
              <a:rPr lang="el-GR" sz="2700" dirty="0"/>
              <a:t> </a:t>
            </a:r>
            <a:r>
              <a:rPr lang="el-GR" sz="2700" dirty="0" err="1" smtClean="0"/>
              <a:t>μπλομ</a:t>
            </a:r>
            <a:r>
              <a:rPr lang="el-GR" sz="2700" dirty="0" smtClean="0"/>
              <a:t>,</a:t>
            </a:r>
            <a:br>
              <a:rPr lang="el-GR" sz="2700" dirty="0" smtClean="0"/>
            </a:br>
            <a:r>
              <a:rPr lang="el-GR" sz="2700" dirty="0" smtClean="0"/>
              <a:t>α </a:t>
            </a:r>
            <a:r>
              <a:rPr lang="el-GR" sz="2700" dirty="0" err="1"/>
              <a:t>μπε</a:t>
            </a:r>
            <a:r>
              <a:rPr lang="el-GR" sz="2700" dirty="0"/>
              <a:t> μπα </a:t>
            </a:r>
            <a:r>
              <a:rPr lang="el-GR" sz="2700" dirty="0" err="1"/>
              <a:t>μπλομ</a:t>
            </a:r>
            <a:r>
              <a:rPr lang="el-GR" sz="2700" dirty="0"/>
              <a:t> του </a:t>
            </a:r>
            <a:r>
              <a:rPr lang="el-GR" sz="2700" dirty="0" err="1"/>
              <a:t>κίθε</a:t>
            </a:r>
            <a:r>
              <a:rPr lang="el-GR" sz="2700" dirty="0"/>
              <a:t> </a:t>
            </a:r>
            <a:r>
              <a:rPr lang="el-GR" sz="2700" dirty="0" err="1" smtClean="0"/>
              <a:t>μπλομ</a:t>
            </a:r>
            <a:r>
              <a:rPr lang="el-GR" sz="2700" dirty="0" smtClean="0"/>
              <a:t>,</a:t>
            </a:r>
            <a:br>
              <a:rPr lang="el-GR" sz="2700" dirty="0" smtClean="0"/>
            </a:br>
            <a:r>
              <a:rPr lang="el-GR" sz="2700" dirty="0" err="1" smtClean="0"/>
              <a:t>μπλιμ</a:t>
            </a:r>
            <a:r>
              <a:rPr lang="el-GR" sz="2700" dirty="0" smtClean="0"/>
              <a:t> </a:t>
            </a:r>
            <a:r>
              <a:rPr lang="el-GR" sz="2700" dirty="0" err="1" smtClean="0"/>
              <a:t>μπλομ</a:t>
            </a:r>
            <a:r>
              <a:rPr lang="el-GR" sz="2700" dirty="0" smtClean="0"/>
              <a:t>.</a:t>
            </a:r>
            <a:endParaRPr lang="el-GR" sz="2700" dirty="0"/>
          </a:p>
        </p:txBody>
      </p:sp>
    </p:spTree>
    <p:extLst>
      <p:ext uri="{BB962C8B-B14F-4D97-AF65-F5344CB8AC3E}">
        <p14:creationId xmlns:p14="http://schemas.microsoft.com/office/powerpoint/2010/main" val="2456567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Κατά τις </a:t>
            </a:r>
            <a:r>
              <a:rPr lang="el-GR" dirty="0" err="1" smtClean="0"/>
              <a:t>φωνημικές</a:t>
            </a:r>
            <a:r>
              <a:rPr lang="el-GR" dirty="0" smtClean="0"/>
              <a:t> απαλείψεις</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smtClean="0"/>
              <a:t>Όμως </a:t>
            </a:r>
            <a:r>
              <a:rPr lang="el-GR" sz="2600" dirty="0"/>
              <a:t>και η διαγραφή ενός φωνήματος (π.χ. πες τη λέξη άλογο χωρίς το α) είναι ιδιαίτερα δύσκολη. Γι’ αυτό και η νηπιαγωγός προσπαθεί να βρει τρόπους ώστε να την κάνει ευκολότερη. Αυτό συμβαίνει όταν το φώνημα που παραλείπεται έχει και σημασιολογική αξία.</a:t>
            </a:r>
          </a:p>
        </p:txBody>
      </p:sp>
      <p:pic>
        <p:nvPicPr>
          <p:cNvPr id="5" name="Picture 3" descr="ΓελαστόςΑγέλαστο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4008" y="1628800"/>
            <a:ext cx="4038600" cy="4536504"/>
          </a:xfrm>
        </p:spPr>
      </p:pic>
      <p:sp>
        <p:nvSpPr>
          <p:cNvPr id="6" name="TextBox 5"/>
          <p:cNvSpPr txBox="1"/>
          <p:nvPr/>
        </p:nvSpPr>
        <p:spPr>
          <a:xfrm>
            <a:off x="4283968" y="5907193"/>
            <a:ext cx="616189" cy="360040"/>
          </a:xfrm>
          <a:prstGeom prst="rect">
            <a:avLst/>
          </a:prstGeom>
        </p:spPr>
        <p:txBody>
          <a:bodyPr vert="horz" wrap="square" lIns="91440" tIns="45720" rIns="91440" bIns="45720" rtlCol="0" anchor="ctr">
            <a:noAutofit/>
          </a:bodyPr>
          <a:lstStyle/>
          <a:p>
            <a:pPr algn="r"/>
            <a:r>
              <a:rPr lang="el-GR" b="1" dirty="0" smtClean="0">
                <a:latin typeface="+mj-lt"/>
              </a:rPr>
              <a:t>[26]</a:t>
            </a:r>
          </a:p>
        </p:txBody>
      </p:sp>
    </p:spTree>
    <p:custDataLst>
      <p:tags r:id="rId1"/>
    </p:custDataLst>
    <p:extLst>
      <p:ext uri="{BB962C8B-B14F-4D97-AF65-F5344CB8AC3E}">
        <p14:creationId xmlns:p14="http://schemas.microsoft.com/office/powerpoint/2010/main" val="185131448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«Ντύσε/</a:t>
            </a:r>
            <a:r>
              <a:rPr lang="el-GR" altLang="el-GR" dirty="0" err="1" smtClean="0"/>
              <a:t>γδύσ</a:t>
            </a:r>
            <a:r>
              <a:rPr lang="el-GR" altLang="el-GR" dirty="0" smtClean="0"/>
              <a:t>ε την κούκλα»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Υπάρχει μια επίπεδη κούκλα από χαρτόνι ντυμένη με το μαγιό της. Από χαρτί έχουν γίνει και διάφορα ρούχα της (π.χ. </a:t>
            </a:r>
            <a:r>
              <a:rPr lang="el-GR" altLang="el-GR" dirty="0" smtClean="0"/>
              <a:t>βερμούδα, </a:t>
            </a:r>
            <a:r>
              <a:rPr lang="el-GR" altLang="el-GR" dirty="0"/>
              <a:t>καπέλο, μπλούζα). </a:t>
            </a:r>
            <a:endParaRPr lang="el-GR" dirty="0"/>
          </a:p>
        </p:txBody>
      </p:sp>
      <p:pic>
        <p:nvPicPr>
          <p:cNvPr id="5" name="Content Placeholder 4" descr="κούκλ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076056" y="1628799"/>
            <a:ext cx="3399272" cy="4530429"/>
          </a:xfrm>
        </p:spPr>
      </p:pic>
    </p:spTree>
    <p:extLst>
      <p:ext uri="{BB962C8B-B14F-4D97-AF65-F5344CB8AC3E}">
        <p14:creationId xmlns:p14="http://schemas.microsoft.com/office/powerpoint/2010/main" val="154742812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«Ντύσε/</a:t>
            </a:r>
            <a:r>
              <a:rPr lang="el-GR" altLang="el-GR" dirty="0" err="1"/>
              <a:t>γδύσ</a:t>
            </a:r>
            <a:r>
              <a:rPr lang="el-GR" altLang="el-GR" dirty="0"/>
              <a:t>ε την κούκλα</a:t>
            </a:r>
            <a:r>
              <a:rPr lang="el-GR" altLang="el-GR" dirty="0" smtClean="0"/>
              <a:t>» (2/2)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700" dirty="0" smtClean="0"/>
              <a:t>Ισάριθμες </a:t>
            </a:r>
            <a:r>
              <a:rPr lang="el-GR" altLang="el-GR" sz="2700" dirty="0"/>
              <a:t>καρτέλες περιγράφουν φωνολογικά τα διάφορα ρούχα: «Αν βγάλεις το κ από τις κότες και βάλεις </a:t>
            </a:r>
            <a:r>
              <a:rPr lang="el-GR" altLang="el-GR" sz="2700" dirty="0" err="1"/>
              <a:t>μπ</a:t>
            </a:r>
            <a:r>
              <a:rPr lang="el-GR" altLang="el-GR" sz="2700" dirty="0"/>
              <a:t> τότε θα μπορέσει να τις φορέσεις». Το παιδί τραβά τις εντολές. Η νηπιαγωγός διαβάζει. Όσο εκτελεί σωστά το παιδί συνεχίζει να παίζει. </a:t>
            </a:r>
            <a:endParaRPr lang="el-GR" altLang="el-GR" sz="2700" u="sng" dirty="0"/>
          </a:p>
          <a:p>
            <a:endParaRPr lang="el-GR" sz="2700" dirty="0"/>
          </a:p>
        </p:txBody>
      </p:sp>
      <p:pic>
        <p:nvPicPr>
          <p:cNvPr id="8" name="Picture 6" descr="κούκλ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076056" y="1556792"/>
            <a:ext cx="3394700" cy="4532070"/>
          </a:xfrm>
        </p:spPr>
      </p:pic>
    </p:spTree>
    <p:extLst>
      <p:ext uri="{BB962C8B-B14F-4D97-AF65-F5344CB8AC3E}">
        <p14:creationId xmlns:p14="http://schemas.microsoft.com/office/powerpoint/2010/main" val="283378039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4000" dirty="0" smtClean="0"/>
              <a:t>«</a:t>
            </a:r>
            <a:r>
              <a:rPr lang="el-GR" sz="4000" dirty="0" err="1" smtClean="0"/>
              <a:t>Φρικαντέλα</a:t>
            </a:r>
            <a:r>
              <a:rPr lang="el-GR" sz="4000" dirty="0" smtClean="0"/>
              <a:t>: Η μάγισσα που μισούσε τα κάλαντα» (1/2)</a:t>
            </a:r>
            <a:endParaRPr lang="el-GR" sz="4000" dirty="0"/>
          </a:p>
        </p:txBody>
      </p:sp>
      <p:pic>
        <p:nvPicPr>
          <p:cNvPr id="5" name="Picture 3" descr="Σελίδα του βιβλίου"/>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729581" y="1600200"/>
            <a:ext cx="3781870" cy="4525963"/>
          </a:xfrm>
        </p:spPr>
      </p:pic>
      <p:pic>
        <p:nvPicPr>
          <p:cNvPr id="6" name="Picture 4" descr="Σελίδα του βιβλίου"/>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4572000" y="1700809"/>
            <a:ext cx="3960440" cy="4464496"/>
          </a:xfrm>
        </p:spPr>
      </p:pic>
      <p:sp>
        <p:nvSpPr>
          <p:cNvPr id="7" name="TextBox 6"/>
          <p:cNvSpPr txBox="1"/>
          <p:nvPr/>
        </p:nvSpPr>
        <p:spPr>
          <a:xfrm>
            <a:off x="60630" y="5773826"/>
            <a:ext cx="616189" cy="360040"/>
          </a:xfrm>
          <a:prstGeom prst="rect">
            <a:avLst/>
          </a:prstGeom>
        </p:spPr>
        <p:txBody>
          <a:bodyPr vert="horz" wrap="square" lIns="91440" tIns="45720" rIns="91440" bIns="45720" rtlCol="0" anchor="ctr">
            <a:noAutofit/>
          </a:bodyPr>
          <a:lstStyle/>
          <a:p>
            <a:pPr algn="r"/>
            <a:r>
              <a:rPr lang="el-GR" b="1" dirty="0" smtClean="0">
                <a:latin typeface="+mj-lt"/>
              </a:rPr>
              <a:t>[27]</a:t>
            </a:r>
          </a:p>
        </p:txBody>
      </p:sp>
      <p:sp>
        <p:nvSpPr>
          <p:cNvPr id="8" name="TextBox 7"/>
          <p:cNvSpPr txBox="1"/>
          <p:nvPr/>
        </p:nvSpPr>
        <p:spPr>
          <a:xfrm>
            <a:off x="8523495" y="5746206"/>
            <a:ext cx="616189" cy="360040"/>
          </a:xfrm>
          <a:prstGeom prst="rect">
            <a:avLst/>
          </a:prstGeom>
        </p:spPr>
        <p:txBody>
          <a:bodyPr vert="horz" wrap="square" lIns="91440" tIns="45720" rIns="91440" bIns="45720" rtlCol="0" anchor="ctr">
            <a:noAutofit/>
          </a:bodyPr>
          <a:lstStyle/>
          <a:p>
            <a:pPr algn="r"/>
            <a:r>
              <a:rPr lang="el-GR" b="1" dirty="0" smtClean="0">
                <a:latin typeface="+mj-lt"/>
              </a:rPr>
              <a:t>[28]</a:t>
            </a:r>
          </a:p>
        </p:txBody>
      </p:sp>
    </p:spTree>
    <p:custDataLst>
      <p:tags r:id="rId1"/>
    </p:custDataLst>
    <p:extLst>
      <p:ext uri="{BB962C8B-B14F-4D97-AF65-F5344CB8AC3E}">
        <p14:creationId xmlns:p14="http://schemas.microsoft.com/office/powerpoint/2010/main" val="92315675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a:t>
            </a:r>
            <a:r>
              <a:rPr lang="el-GR" dirty="0" err="1"/>
              <a:t>Φρικαντέλα</a:t>
            </a:r>
            <a:r>
              <a:rPr lang="el-GR" dirty="0"/>
              <a:t>: Η μάγισσα που μισούσε τα κάλαντα</a:t>
            </a:r>
            <a:r>
              <a:rPr lang="el-GR" dirty="0" smtClean="0"/>
              <a:t>» (2/2)</a:t>
            </a:r>
            <a:endParaRPr lang="el-GR" dirty="0"/>
          </a:p>
        </p:txBody>
      </p:sp>
      <p:sp>
        <p:nvSpPr>
          <p:cNvPr id="3" name="Content Placeholder 2"/>
          <p:cNvSpPr>
            <a:spLocks noGrp="1"/>
          </p:cNvSpPr>
          <p:nvPr>
            <p:ph sz="half" idx="1"/>
          </p:nvPr>
        </p:nvSpPr>
        <p:spPr/>
        <p:txBody>
          <a:bodyPr>
            <a:noAutofit/>
          </a:bodyPr>
          <a:lstStyle/>
          <a:p>
            <a:pPr marL="0" indent="0">
              <a:buNone/>
            </a:pPr>
            <a:r>
              <a:rPr lang="el-GR" sz="2400" dirty="0" err="1"/>
              <a:t>Φρικαντέλα</a:t>
            </a:r>
            <a:r>
              <a:rPr lang="el-GR" sz="2400" dirty="0"/>
              <a:t>, η Μάγισσα που μισούσε τα Κάλαντα ή εκεί όπου οι </a:t>
            </a:r>
            <a:r>
              <a:rPr lang="el-GR" sz="2400" dirty="0" err="1"/>
              <a:t>φωνημικές</a:t>
            </a:r>
            <a:r>
              <a:rPr lang="el-GR" sz="2400" dirty="0"/>
              <a:t> αντικαταστάσεις είναι χαρά</a:t>
            </a:r>
            <a:r>
              <a:rPr lang="el-GR" sz="2400" dirty="0" smtClean="0"/>
              <a:t>.</a:t>
            </a:r>
          </a:p>
          <a:p>
            <a:pPr>
              <a:buFont typeface="Arial" charset="0"/>
              <a:buChar char="•"/>
            </a:pPr>
            <a:r>
              <a:rPr lang="el-GR" altLang="el-GR" sz="2400" dirty="0" smtClean="0"/>
              <a:t>Καλοκαίρι.</a:t>
            </a:r>
            <a:endParaRPr lang="el-GR" altLang="el-GR" sz="2400" dirty="0"/>
          </a:p>
          <a:p>
            <a:pPr>
              <a:buFont typeface="Arial" charset="0"/>
              <a:buChar char="•"/>
            </a:pPr>
            <a:r>
              <a:rPr lang="el-GR" altLang="el-GR" sz="2400" dirty="0" smtClean="0"/>
              <a:t>Τρίκαλα.</a:t>
            </a:r>
            <a:endParaRPr lang="el-GR" altLang="el-GR" sz="2400" dirty="0"/>
          </a:p>
          <a:p>
            <a:pPr>
              <a:buFont typeface="Arial" charset="0"/>
              <a:buChar char="•"/>
            </a:pPr>
            <a:r>
              <a:rPr lang="el-GR" altLang="el-GR" sz="2400" dirty="0" smtClean="0"/>
              <a:t>Καλόγερος.</a:t>
            </a:r>
            <a:endParaRPr lang="el-GR" altLang="el-GR" sz="2400" dirty="0"/>
          </a:p>
          <a:p>
            <a:pPr>
              <a:buFont typeface="Arial" charset="0"/>
              <a:buChar char="•"/>
            </a:pPr>
            <a:r>
              <a:rPr lang="el-GR" altLang="el-GR" sz="2400" dirty="0" smtClean="0"/>
              <a:t>Καλλιρρόη.</a:t>
            </a:r>
            <a:endParaRPr lang="el-GR" altLang="el-GR" sz="2400" dirty="0"/>
          </a:p>
          <a:p>
            <a:pPr>
              <a:buFont typeface="Arial" charset="0"/>
              <a:buChar char="•"/>
            </a:pPr>
            <a:r>
              <a:rPr lang="el-GR" altLang="el-GR" sz="2400" dirty="0" smtClean="0"/>
              <a:t>Πορτοκάλι.</a:t>
            </a:r>
            <a:endParaRPr lang="el-GR" altLang="el-GR" sz="2400" dirty="0"/>
          </a:p>
          <a:p>
            <a:pPr>
              <a:buFont typeface="Arial" charset="0"/>
              <a:buChar char="•"/>
            </a:pPr>
            <a:r>
              <a:rPr lang="el-GR" altLang="el-GR" sz="2400" dirty="0" smtClean="0"/>
              <a:t>Παρακάλι.</a:t>
            </a:r>
            <a:endParaRPr lang="el-GR" sz="2400" dirty="0"/>
          </a:p>
          <a:p>
            <a:endParaRPr lang="el-GR" sz="2400" dirty="0"/>
          </a:p>
        </p:txBody>
      </p:sp>
      <p:pic>
        <p:nvPicPr>
          <p:cNvPr id="5" name="Picture 2" descr="Σελίδα του βιβλίου"/>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992172" y="1600200"/>
            <a:ext cx="335065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55976" y="5799995"/>
            <a:ext cx="616189" cy="360040"/>
          </a:xfrm>
          <a:prstGeom prst="rect">
            <a:avLst/>
          </a:prstGeom>
        </p:spPr>
        <p:txBody>
          <a:bodyPr vert="horz" wrap="square" lIns="91440" tIns="45720" rIns="91440" bIns="45720" rtlCol="0" anchor="ctr">
            <a:noAutofit/>
          </a:bodyPr>
          <a:lstStyle/>
          <a:p>
            <a:pPr algn="r"/>
            <a:r>
              <a:rPr lang="el-GR" b="1" dirty="0" smtClean="0">
                <a:latin typeface="+mj-lt"/>
              </a:rPr>
              <a:t>[29]</a:t>
            </a:r>
          </a:p>
        </p:txBody>
      </p:sp>
    </p:spTree>
    <p:custDataLst>
      <p:tags r:id="rId1"/>
    </p:custDataLst>
    <p:extLst>
      <p:ext uri="{BB962C8B-B14F-4D97-AF65-F5344CB8AC3E}">
        <p14:creationId xmlns:p14="http://schemas.microsoft.com/office/powerpoint/2010/main" val="175789012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«Στο κάστρο της </a:t>
            </a:r>
            <a:r>
              <a:rPr lang="el-GR" altLang="el-GR" dirty="0" err="1" smtClean="0"/>
              <a:t>Φρικαντέλας</a:t>
            </a:r>
            <a:r>
              <a:rPr lang="el-GR" altLang="el-GR" dirty="0" smtClean="0"/>
              <a:t>» (1/3)</a:t>
            </a:r>
            <a:endParaRPr lang="el-GR" dirty="0"/>
          </a:p>
        </p:txBody>
      </p:sp>
      <p:sp>
        <p:nvSpPr>
          <p:cNvPr id="3" name="Content Placeholder 2"/>
          <p:cNvSpPr>
            <a:spLocks noGrp="1"/>
          </p:cNvSpPr>
          <p:nvPr>
            <p:ph sz="half" idx="1"/>
          </p:nvPr>
        </p:nvSpPr>
        <p:spPr/>
        <p:txBody>
          <a:bodyPr/>
          <a:lstStyle/>
          <a:p>
            <a:pPr marL="0" indent="0">
              <a:buNone/>
            </a:pPr>
            <a:r>
              <a:rPr lang="el-GR" altLang="el-GR" dirty="0"/>
              <a:t>Η </a:t>
            </a:r>
            <a:r>
              <a:rPr lang="el-GR" altLang="el-GR" dirty="0" err="1"/>
              <a:t>Φρικαντέλα</a:t>
            </a:r>
            <a:r>
              <a:rPr lang="el-GR" altLang="el-GR" dirty="0"/>
              <a:t>, που μισεί τα καλά και τα κάλαντα, έκλεψε τις φωνές των παιδιών και εκείνα τριγυρνούν μέσα στον πύργο της για να της τα πάρουν πίσω.</a:t>
            </a:r>
            <a:endParaRPr lang="el-GR" dirty="0"/>
          </a:p>
        </p:txBody>
      </p:sp>
      <p:pic>
        <p:nvPicPr>
          <p:cNvPr id="5" name="Content Placeholder 4" descr="Επιτραπέζ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026469" y="1600200"/>
            <a:ext cx="3282061" cy="4525963"/>
          </a:xfrm>
        </p:spPr>
      </p:pic>
    </p:spTree>
    <p:extLst>
      <p:ext uri="{BB962C8B-B14F-4D97-AF65-F5344CB8AC3E}">
        <p14:creationId xmlns:p14="http://schemas.microsoft.com/office/powerpoint/2010/main" val="402974573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«Στο κάστρο της </a:t>
            </a:r>
            <a:r>
              <a:rPr lang="el-GR" altLang="el-GR" dirty="0" err="1"/>
              <a:t>Φρικαντέλας</a:t>
            </a:r>
            <a:r>
              <a:rPr lang="el-GR" altLang="el-GR" dirty="0"/>
              <a:t>» </a:t>
            </a:r>
            <a:r>
              <a:rPr lang="el-GR" altLang="el-GR" dirty="0" smtClean="0"/>
              <a:t>(2/3</a:t>
            </a:r>
            <a:r>
              <a:rPr lang="el-GR" altLang="el-GR" dirty="0"/>
              <a:t>)</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Παίζουν με ένα ζάρι που τους δίνει το δικαίωμα να προχωρούν ένα ή δυο βήματα. Μόνο που για έχουν το δικαίωμα να ρίξουν το ζάρι θα πρέπει πρώτα να τραβήξουν μια κάρτα και να απαντήσουν σε μια φωνολογική ερώτηση:</a:t>
            </a:r>
          </a:p>
        </p:txBody>
      </p:sp>
      <p:pic>
        <p:nvPicPr>
          <p:cNvPr id="5" name="Content Placeholder 4" descr="Επιτραπέζ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026469" y="1600200"/>
            <a:ext cx="3282061" cy="4525963"/>
          </a:xfrm>
        </p:spPr>
      </p:pic>
    </p:spTree>
    <p:extLst>
      <p:ext uri="{BB962C8B-B14F-4D97-AF65-F5344CB8AC3E}">
        <p14:creationId xmlns:p14="http://schemas.microsoft.com/office/powerpoint/2010/main" val="327698501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«Στο κάστρο της </a:t>
            </a:r>
            <a:r>
              <a:rPr lang="el-GR" altLang="el-GR" dirty="0" err="1"/>
              <a:t>Φρικαντέλας</a:t>
            </a:r>
            <a:r>
              <a:rPr lang="el-GR" altLang="el-GR" dirty="0"/>
              <a:t>» </a:t>
            </a:r>
            <a:r>
              <a:rPr lang="el-GR" altLang="el-GR" dirty="0" smtClean="0"/>
              <a:t>(3/3</a:t>
            </a:r>
            <a:r>
              <a:rPr lang="el-GR" altLang="el-GR" dirty="0"/>
              <a:t>)</a:t>
            </a:r>
            <a:endParaRPr lang="el-GR" dirty="0"/>
          </a:p>
        </p:txBody>
      </p:sp>
      <p:sp>
        <p:nvSpPr>
          <p:cNvPr id="3" name="Content Placeholder 2"/>
          <p:cNvSpPr>
            <a:spLocks noGrp="1"/>
          </p:cNvSpPr>
          <p:nvPr>
            <p:ph sz="half" idx="1"/>
          </p:nvPr>
        </p:nvSpPr>
        <p:spPr/>
        <p:txBody>
          <a:bodyPr>
            <a:normAutofit/>
          </a:bodyPr>
          <a:lstStyle/>
          <a:p>
            <a:r>
              <a:rPr lang="el-GR" dirty="0"/>
              <a:t>Η </a:t>
            </a:r>
            <a:r>
              <a:rPr lang="el-GR" dirty="0" err="1"/>
              <a:t>Φρικαντέλα</a:t>
            </a:r>
            <a:r>
              <a:rPr lang="el-GR" dirty="0"/>
              <a:t> δεν φορούσε καλαμίδες. Φορούσε …</a:t>
            </a:r>
          </a:p>
          <a:p>
            <a:r>
              <a:rPr lang="el-GR" dirty="0"/>
              <a:t>Η </a:t>
            </a:r>
            <a:r>
              <a:rPr lang="el-GR" dirty="0" err="1"/>
              <a:t>Φρικαντέλα</a:t>
            </a:r>
            <a:r>
              <a:rPr lang="el-GR" dirty="0"/>
              <a:t> δεν ήθελε τα παρακάλια. Ήθελε τα …</a:t>
            </a:r>
          </a:p>
        </p:txBody>
      </p:sp>
      <p:pic>
        <p:nvPicPr>
          <p:cNvPr id="5" name="Content Placeholder 4" descr="Επιτραπέζ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026469" y="1600200"/>
            <a:ext cx="3282061" cy="4525963"/>
          </a:xfrm>
        </p:spPr>
      </p:pic>
    </p:spTree>
    <p:extLst>
      <p:ext uri="{BB962C8B-B14F-4D97-AF65-F5344CB8AC3E}">
        <p14:creationId xmlns:p14="http://schemas.microsoft.com/office/powerpoint/2010/main" val="3856960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 </a:t>
            </a:r>
            <a:r>
              <a:rPr lang="el-GR" dirty="0" smtClean="0"/>
              <a:t>«Η κούκλα που ήθελε </a:t>
            </a:r>
            <a:br>
              <a:rPr lang="el-GR" dirty="0" smtClean="0"/>
            </a:br>
            <a:r>
              <a:rPr lang="el-GR" dirty="0" smtClean="0"/>
              <a:t>ν’ αποκτήσει ένα μωρό» (1/2)</a:t>
            </a:r>
            <a:endParaRPr lang="el-GR" dirty="0"/>
          </a:p>
        </p:txBody>
      </p:sp>
      <p:sp>
        <p:nvSpPr>
          <p:cNvPr id="3" name="Content Placeholder 2"/>
          <p:cNvSpPr>
            <a:spLocks noGrp="1"/>
          </p:cNvSpPr>
          <p:nvPr>
            <p:ph sz="half" idx="1"/>
          </p:nvPr>
        </p:nvSpPr>
        <p:spPr>
          <a:xfrm>
            <a:off x="457200" y="1600200"/>
            <a:ext cx="5122912" cy="4525963"/>
          </a:xfrm>
        </p:spPr>
        <p:txBody>
          <a:bodyPr>
            <a:noAutofit/>
          </a:bodyPr>
          <a:lstStyle/>
          <a:p>
            <a:pPr marL="0" indent="0">
              <a:buNone/>
            </a:pPr>
            <a:r>
              <a:rPr lang="el-GR" altLang="el-GR" sz="2600" dirty="0"/>
              <a:t>Σε αυτήν την ιστορία μια σειρά από ρώσικες κούκλες ξεκινώντας από τη ΜΑΝΟΥΣΚΑ περνούν στην ΑΝΟΥΣΚΑ μετά στη ΝΟΥΣΚΑ και τέλος στον ΚΑ. Φωνολογικό ενδιαφέρον παρουσιάζει το γεγονός ότι τα ονόματά τους προκύπτουν από συνεχείς απαλείψεις φωνημάτων.</a:t>
            </a:r>
            <a:r>
              <a:rPr lang="en-US" altLang="el-GR" sz="2600" dirty="0"/>
              <a:t> </a:t>
            </a:r>
            <a:r>
              <a:rPr lang="el-GR" altLang="el-GR" sz="2600" dirty="0"/>
              <a:t>Αυτό θα μπορούσε να το τονίσει η νηπιαγωγός ώστε να το καταλάβουν τα παιδιά.</a:t>
            </a:r>
          </a:p>
          <a:p>
            <a:pPr marL="0" indent="0">
              <a:buNone/>
            </a:pPr>
            <a:endParaRPr lang="el-GR" altLang="el-GR" sz="2600" dirty="0"/>
          </a:p>
          <a:p>
            <a:endParaRPr lang="el-GR" sz="2600" dirty="0"/>
          </a:p>
        </p:txBody>
      </p:sp>
      <p:pic>
        <p:nvPicPr>
          <p:cNvPr id="5" name="Picture 3" descr="Εξώφυλλο του βιβλίου"/>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5724128" y="1556792"/>
            <a:ext cx="2913112" cy="458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076056" y="5773826"/>
            <a:ext cx="616189" cy="360040"/>
          </a:xfrm>
          <a:prstGeom prst="rect">
            <a:avLst/>
          </a:prstGeom>
        </p:spPr>
        <p:txBody>
          <a:bodyPr vert="horz" wrap="square" lIns="91440" tIns="45720" rIns="91440" bIns="45720" rtlCol="0" anchor="ctr">
            <a:noAutofit/>
          </a:bodyPr>
          <a:lstStyle/>
          <a:p>
            <a:pPr algn="r"/>
            <a:r>
              <a:rPr lang="el-GR" b="1" dirty="0" smtClean="0">
                <a:latin typeface="+mj-lt"/>
              </a:rPr>
              <a:t>[30]</a:t>
            </a:r>
          </a:p>
        </p:txBody>
      </p:sp>
    </p:spTree>
    <p:custDataLst>
      <p:tags r:id="rId1"/>
    </p:custDataLst>
    <p:extLst>
      <p:ext uri="{BB962C8B-B14F-4D97-AF65-F5344CB8AC3E}">
        <p14:creationId xmlns:p14="http://schemas.microsoft.com/office/powerpoint/2010/main" val="37216817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 «Η κούκλα που ήθελε </a:t>
            </a:r>
            <a:br>
              <a:rPr lang="el-GR" dirty="0"/>
            </a:br>
            <a:r>
              <a:rPr lang="el-GR" dirty="0"/>
              <a:t>ν’ αποκτήσει ένα μωρό</a:t>
            </a:r>
            <a:r>
              <a:rPr lang="el-GR" dirty="0" smtClean="0"/>
              <a:t>» (2/2)</a:t>
            </a:r>
            <a:endParaRPr lang="el-GR" dirty="0"/>
          </a:p>
        </p:txBody>
      </p:sp>
      <p:sp>
        <p:nvSpPr>
          <p:cNvPr id="3" name="Content Placeholder 2"/>
          <p:cNvSpPr>
            <a:spLocks noGrp="1"/>
          </p:cNvSpPr>
          <p:nvPr>
            <p:ph sz="half" idx="1"/>
          </p:nvPr>
        </p:nvSpPr>
        <p:spPr>
          <a:xfrm>
            <a:off x="457200" y="1600200"/>
            <a:ext cx="5122912" cy="4525963"/>
          </a:xfrm>
        </p:spPr>
        <p:txBody>
          <a:bodyPr>
            <a:noAutofit/>
          </a:bodyPr>
          <a:lstStyle/>
          <a:p>
            <a:pPr marL="0" indent="0">
              <a:buNone/>
            </a:pPr>
            <a:r>
              <a:rPr lang="el-GR" altLang="el-GR" sz="2600" dirty="0"/>
              <a:t>Θα μπορούσε μάλιστα να έχει και χάρτινες ταινίες με τη λέξη ΜΑΝΟΥΣΚΑ και τα παιδιά με ένα ψαλίδι να κόβουν γράμματα ώστε να προκύψει το όνομα κάποιας άλλης κούκλας.</a:t>
            </a:r>
          </a:p>
          <a:p>
            <a:pPr marL="0" indent="0">
              <a:buNone/>
            </a:pPr>
            <a:endParaRPr lang="el-GR" altLang="el-GR" sz="2600" dirty="0"/>
          </a:p>
          <a:p>
            <a:endParaRPr lang="el-GR" sz="2600" dirty="0"/>
          </a:p>
        </p:txBody>
      </p:sp>
      <p:pic>
        <p:nvPicPr>
          <p:cNvPr id="5" name="Picture 3" descr="Εξώφυλλο του βιβλίου"/>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5724128" y="1556792"/>
            <a:ext cx="2913112" cy="458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076056" y="5773826"/>
            <a:ext cx="616189" cy="360040"/>
          </a:xfrm>
          <a:prstGeom prst="rect">
            <a:avLst/>
          </a:prstGeom>
        </p:spPr>
        <p:txBody>
          <a:bodyPr vert="horz" wrap="square" lIns="91440" tIns="45720" rIns="91440" bIns="45720" rtlCol="0" anchor="ctr">
            <a:noAutofit/>
          </a:bodyPr>
          <a:lstStyle/>
          <a:p>
            <a:pPr algn="r"/>
            <a:r>
              <a:rPr lang="el-GR" b="1" dirty="0" smtClean="0">
                <a:latin typeface="+mj-lt"/>
              </a:rPr>
              <a:t>[30]</a:t>
            </a:r>
          </a:p>
        </p:txBody>
      </p:sp>
    </p:spTree>
    <p:custDataLst>
      <p:tags r:id="rId1"/>
    </p:custDataLst>
    <p:extLst>
      <p:ext uri="{BB962C8B-B14F-4D97-AF65-F5344CB8AC3E}">
        <p14:creationId xmlns:p14="http://schemas.microsoft.com/office/powerpoint/2010/main" val="601037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Λαχνίσματα</a:t>
            </a:r>
            <a:r>
              <a:rPr lang="el-GR" dirty="0" smtClean="0"/>
              <a:t> (2/2)</a:t>
            </a:r>
            <a:endParaRPr lang="el-GR" dirty="0"/>
          </a:p>
        </p:txBody>
      </p:sp>
      <p:sp>
        <p:nvSpPr>
          <p:cNvPr id="3" name="Content Placeholder 2"/>
          <p:cNvSpPr>
            <a:spLocks noGrp="1"/>
          </p:cNvSpPr>
          <p:nvPr>
            <p:ph sz="half" idx="1"/>
          </p:nvPr>
        </p:nvSpPr>
        <p:spPr/>
        <p:txBody>
          <a:bodyPr>
            <a:normAutofit/>
          </a:bodyPr>
          <a:lstStyle/>
          <a:p>
            <a:pPr marL="0" indent="0">
              <a:buNone/>
            </a:pPr>
            <a:r>
              <a:rPr lang="el-GR" sz="2700" b="1" dirty="0" err="1"/>
              <a:t>Άκατα</a:t>
            </a:r>
            <a:r>
              <a:rPr lang="el-GR" sz="2700" b="1" dirty="0"/>
              <a:t> </a:t>
            </a:r>
            <a:r>
              <a:rPr lang="el-GR" sz="2700" b="1" dirty="0" err="1" smtClean="0"/>
              <a:t>μάκατα</a:t>
            </a:r>
            <a:r>
              <a:rPr lang="el-GR" sz="2700" b="1" dirty="0" smtClean="0"/>
              <a:t>: </a:t>
            </a:r>
            <a:endParaRPr lang="el-GR" sz="2700" b="1" dirty="0"/>
          </a:p>
          <a:p>
            <a:pPr marL="0" indent="0">
              <a:buNone/>
            </a:pPr>
            <a:r>
              <a:rPr lang="el-GR" sz="2700" dirty="0" err="1"/>
              <a:t>Άκατα</a:t>
            </a:r>
            <a:r>
              <a:rPr lang="el-GR" sz="2700" dirty="0"/>
              <a:t> </a:t>
            </a:r>
            <a:r>
              <a:rPr lang="el-GR" sz="2700" dirty="0" err="1"/>
              <a:t>μάκατα</a:t>
            </a:r>
            <a:r>
              <a:rPr lang="el-GR" sz="2700" dirty="0"/>
              <a:t> </a:t>
            </a:r>
            <a:r>
              <a:rPr lang="el-GR" sz="2700" dirty="0" err="1"/>
              <a:t>σούκουτου</a:t>
            </a:r>
            <a:r>
              <a:rPr lang="el-GR" sz="2700" dirty="0"/>
              <a:t> </a:t>
            </a:r>
            <a:r>
              <a:rPr lang="el-GR" sz="2700" dirty="0" err="1" smtClean="0"/>
              <a:t>μπε</a:t>
            </a:r>
            <a:r>
              <a:rPr lang="el-GR" sz="2700" dirty="0" smtClean="0"/>
              <a:t>, </a:t>
            </a:r>
            <a:endParaRPr lang="el-GR" sz="2700" dirty="0"/>
          </a:p>
          <a:p>
            <a:pPr marL="0" indent="0">
              <a:buNone/>
            </a:pPr>
            <a:r>
              <a:rPr lang="el-GR" sz="2700" dirty="0" err="1"/>
              <a:t>άμπε</a:t>
            </a:r>
            <a:r>
              <a:rPr lang="el-GR" sz="2700" dirty="0"/>
              <a:t> </a:t>
            </a:r>
            <a:r>
              <a:rPr lang="el-GR" sz="2700" dirty="0" err="1"/>
              <a:t>φάμπε</a:t>
            </a:r>
            <a:r>
              <a:rPr lang="el-GR" sz="2700" dirty="0"/>
              <a:t> </a:t>
            </a:r>
            <a:r>
              <a:rPr lang="el-GR" sz="2700" dirty="0" err="1" smtClean="0"/>
              <a:t>ντομινέ</a:t>
            </a:r>
            <a:r>
              <a:rPr lang="el-GR" sz="2700" dirty="0" smtClean="0"/>
              <a:t>, </a:t>
            </a:r>
            <a:endParaRPr lang="el-GR" sz="2700" dirty="0"/>
          </a:p>
          <a:p>
            <a:pPr marL="0" indent="0">
              <a:buNone/>
            </a:pPr>
            <a:r>
              <a:rPr lang="el-GR" sz="2700" dirty="0" err="1"/>
              <a:t>άκατα</a:t>
            </a:r>
            <a:r>
              <a:rPr lang="el-GR" sz="2700" dirty="0"/>
              <a:t> </a:t>
            </a:r>
            <a:r>
              <a:rPr lang="el-GR" sz="2700" dirty="0" err="1"/>
              <a:t>μάκατα</a:t>
            </a:r>
            <a:r>
              <a:rPr lang="el-GR" sz="2700" dirty="0"/>
              <a:t> </a:t>
            </a:r>
            <a:r>
              <a:rPr lang="el-GR" sz="2700" dirty="0" err="1"/>
              <a:t>σούκουτου</a:t>
            </a:r>
            <a:r>
              <a:rPr lang="el-GR" sz="2700" dirty="0"/>
              <a:t> </a:t>
            </a:r>
            <a:r>
              <a:rPr lang="el-GR" sz="2700" dirty="0" err="1" smtClean="0"/>
              <a:t>μπε</a:t>
            </a:r>
            <a:r>
              <a:rPr lang="el-GR" sz="2700" dirty="0" smtClean="0"/>
              <a:t>, </a:t>
            </a:r>
            <a:endParaRPr lang="el-GR" sz="2700" dirty="0"/>
          </a:p>
          <a:p>
            <a:pPr marL="0" indent="0">
              <a:buNone/>
            </a:pPr>
            <a:r>
              <a:rPr lang="el-GR" sz="2700" dirty="0" err="1"/>
              <a:t>άμπε</a:t>
            </a:r>
            <a:r>
              <a:rPr lang="el-GR" sz="2700" dirty="0"/>
              <a:t> </a:t>
            </a:r>
            <a:r>
              <a:rPr lang="el-GR" sz="2700" dirty="0" err="1"/>
              <a:t>φάμπε</a:t>
            </a:r>
            <a:r>
              <a:rPr lang="el-GR" sz="2700" dirty="0"/>
              <a:t> </a:t>
            </a:r>
            <a:r>
              <a:rPr lang="el-GR" sz="2700" dirty="0" err="1"/>
              <a:t>βγε</a:t>
            </a:r>
            <a:r>
              <a:rPr lang="el-GR" sz="2700" dirty="0"/>
              <a:t>.</a:t>
            </a:r>
          </a:p>
          <a:p>
            <a:endParaRPr lang="el-GR" sz="2700" dirty="0"/>
          </a:p>
        </p:txBody>
      </p:sp>
      <p:sp>
        <p:nvSpPr>
          <p:cNvPr id="4" name="Content Placeholder 3"/>
          <p:cNvSpPr>
            <a:spLocks noGrp="1"/>
          </p:cNvSpPr>
          <p:nvPr>
            <p:ph sz="half" idx="2"/>
          </p:nvPr>
        </p:nvSpPr>
        <p:spPr/>
        <p:txBody>
          <a:bodyPr>
            <a:normAutofit/>
          </a:bodyPr>
          <a:lstStyle/>
          <a:p>
            <a:pPr marL="0" indent="0">
              <a:buNone/>
            </a:pPr>
            <a:r>
              <a:rPr lang="el-GR" sz="2700" b="1" dirty="0" smtClean="0"/>
              <a:t>Μαριάμ</a:t>
            </a:r>
            <a:r>
              <a:rPr lang="el-GR" sz="2700" dirty="0" smtClean="0"/>
              <a:t>:</a:t>
            </a:r>
            <a:endParaRPr lang="el-GR" sz="2700" dirty="0"/>
          </a:p>
          <a:p>
            <a:pPr marL="0" indent="0">
              <a:buNone/>
            </a:pPr>
            <a:r>
              <a:rPr lang="el-GR" sz="2700" dirty="0"/>
              <a:t>Σι </a:t>
            </a:r>
            <a:r>
              <a:rPr lang="el-GR" sz="2700" dirty="0" err="1"/>
              <a:t>μαριάμ</a:t>
            </a:r>
            <a:r>
              <a:rPr lang="el-GR" sz="2700" dirty="0"/>
              <a:t> </a:t>
            </a:r>
            <a:r>
              <a:rPr lang="el-GR" sz="2700" dirty="0" err="1"/>
              <a:t>μαριάμ</a:t>
            </a:r>
            <a:r>
              <a:rPr lang="el-GR" sz="2700" dirty="0"/>
              <a:t> </a:t>
            </a:r>
            <a:r>
              <a:rPr lang="el-GR" sz="2700" dirty="0" err="1"/>
              <a:t>μαριάμ</a:t>
            </a:r>
            <a:r>
              <a:rPr lang="el-GR" sz="2700" dirty="0"/>
              <a:t> </a:t>
            </a:r>
            <a:r>
              <a:rPr lang="el-GR" sz="2700" dirty="0" smtClean="0"/>
              <a:t>,</a:t>
            </a:r>
            <a:endParaRPr lang="el-GR" sz="2700" dirty="0"/>
          </a:p>
          <a:p>
            <a:pPr marL="0" indent="0">
              <a:buNone/>
            </a:pPr>
            <a:r>
              <a:rPr lang="el-GR" sz="2700" dirty="0"/>
              <a:t>σι </a:t>
            </a:r>
            <a:r>
              <a:rPr lang="el-GR" sz="2700" dirty="0" err="1"/>
              <a:t>ντορεμί</a:t>
            </a:r>
            <a:r>
              <a:rPr lang="el-GR" sz="2700" dirty="0"/>
              <a:t> </a:t>
            </a:r>
            <a:r>
              <a:rPr lang="el-GR" sz="2700" dirty="0" err="1"/>
              <a:t>μακαρό</a:t>
            </a:r>
            <a:r>
              <a:rPr lang="el-GR" sz="2700" dirty="0"/>
              <a:t> </a:t>
            </a:r>
            <a:r>
              <a:rPr lang="el-GR" sz="2700" dirty="0" err="1" smtClean="0"/>
              <a:t>μακαρό</a:t>
            </a:r>
            <a:r>
              <a:rPr lang="el-GR" sz="2700" dirty="0" smtClean="0"/>
              <a:t>, </a:t>
            </a:r>
            <a:endParaRPr lang="el-GR" sz="2700" dirty="0"/>
          </a:p>
          <a:p>
            <a:pPr marL="0" indent="0">
              <a:buNone/>
            </a:pPr>
            <a:r>
              <a:rPr lang="el-GR" sz="2700" dirty="0" err="1"/>
              <a:t>λέο</a:t>
            </a:r>
            <a:r>
              <a:rPr lang="el-GR" sz="2700" dirty="0"/>
              <a:t> </a:t>
            </a:r>
            <a:r>
              <a:rPr lang="el-GR" sz="2700" dirty="0" err="1"/>
              <a:t>λέο</a:t>
            </a:r>
            <a:r>
              <a:rPr lang="el-GR" sz="2700" dirty="0"/>
              <a:t> </a:t>
            </a:r>
            <a:r>
              <a:rPr lang="el-GR" sz="2700" dirty="0" err="1"/>
              <a:t>τιπ</a:t>
            </a:r>
            <a:r>
              <a:rPr lang="el-GR" sz="2700" dirty="0"/>
              <a:t> </a:t>
            </a:r>
            <a:r>
              <a:rPr lang="el-GR" sz="2700" dirty="0" err="1"/>
              <a:t>τιπ</a:t>
            </a:r>
            <a:r>
              <a:rPr lang="el-GR" sz="2700" dirty="0"/>
              <a:t> </a:t>
            </a:r>
            <a:r>
              <a:rPr lang="el-GR" sz="2700" dirty="0" err="1" smtClean="0"/>
              <a:t>τιπ</a:t>
            </a:r>
            <a:r>
              <a:rPr lang="el-GR" sz="2700" dirty="0" smtClean="0"/>
              <a:t>, </a:t>
            </a:r>
            <a:endParaRPr lang="el-GR" sz="2700" dirty="0"/>
          </a:p>
          <a:p>
            <a:pPr marL="0" indent="0">
              <a:buNone/>
            </a:pPr>
            <a:r>
              <a:rPr lang="el-GR" sz="2700" dirty="0"/>
              <a:t>σι </a:t>
            </a:r>
            <a:r>
              <a:rPr lang="el-GR" sz="2700" dirty="0" err="1"/>
              <a:t>μαριάμ</a:t>
            </a:r>
            <a:r>
              <a:rPr lang="el-GR" sz="2700" dirty="0"/>
              <a:t> </a:t>
            </a:r>
            <a:r>
              <a:rPr lang="el-GR" sz="2700" dirty="0" err="1"/>
              <a:t>ουάν</a:t>
            </a:r>
            <a:r>
              <a:rPr lang="el-GR" sz="2700" dirty="0"/>
              <a:t> του </a:t>
            </a:r>
            <a:r>
              <a:rPr lang="el-GR" sz="2700" dirty="0" err="1"/>
              <a:t>θρι</a:t>
            </a:r>
            <a:r>
              <a:rPr lang="el-GR" sz="2700" dirty="0"/>
              <a:t>. </a:t>
            </a:r>
          </a:p>
          <a:p>
            <a:endParaRPr lang="el-GR" sz="2700" dirty="0"/>
          </a:p>
        </p:txBody>
      </p:sp>
    </p:spTree>
    <p:extLst>
      <p:ext uri="{BB962C8B-B14F-4D97-AF65-F5344CB8AC3E}">
        <p14:creationId xmlns:p14="http://schemas.microsoft.com/office/powerpoint/2010/main" val="99591764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«Η Κατερίνα» (1/2)</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dirty="0"/>
              <a:t>Κατ’ αναλογία με την Κούκλα που ήθελε να αποκτήσει μωρό, τα παιδιά φτιάχνουν το βιβλίο της Κατερίνας που ήθελε να αποκτήσει μωρό</a:t>
            </a:r>
            <a:r>
              <a:rPr lang="el-GR" dirty="0" smtClean="0"/>
              <a:t>. </a:t>
            </a:r>
            <a:r>
              <a:rPr lang="el-GR" altLang="el-GR" dirty="0"/>
              <a:t>Έτσι αρχικά ταξινομούν, από τη μεγαλύτερη στη μικρότερη, μια σειρά από επτά ρώσικες </a:t>
            </a:r>
            <a:r>
              <a:rPr lang="el-GR" altLang="el-GR" dirty="0" smtClean="0"/>
              <a:t>κούκλες.</a:t>
            </a:r>
            <a:endParaRPr lang="el-GR" dirty="0"/>
          </a:p>
        </p:txBody>
      </p:sp>
      <p:pic>
        <p:nvPicPr>
          <p:cNvPr id="5" name="Picture 2" descr="Μπάμπουσκ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220072" y="1628800"/>
            <a:ext cx="3310128" cy="3209544"/>
          </a:xfrm>
        </p:spPr>
      </p:pic>
    </p:spTree>
    <p:extLst>
      <p:ext uri="{BB962C8B-B14F-4D97-AF65-F5344CB8AC3E}">
        <p14:creationId xmlns:p14="http://schemas.microsoft.com/office/powerpoint/2010/main" val="62610993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«Η Κατερίνα</a:t>
            </a:r>
            <a:r>
              <a:rPr lang="el-GR" altLang="el-GR" dirty="0" smtClean="0"/>
              <a:t>» (2/2)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Μετά από ισάριθμες ταινίες που γράφουν ΚΑΤΕΡΙΝΑ κόβουν από κανένα, ένα, δύο μέχρι έξι γράμματα. Η νηπιαγωγός διαβάζει τι λέει τώρα η ταινία. Στη συνέχεια τα νήπια αντιστοιχούν τις κούκλες με τα ονόματά τους και τις κολλούν διαδοχικά από τη μεγαλύτερη στη μικρότερη. </a:t>
            </a:r>
          </a:p>
          <a:p>
            <a:endParaRPr lang="el-GR" sz="2600" dirty="0"/>
          </a:p>
        </p:txBody>
      </p:sp>
      <p:pic>
        <p:nvPicPr>
          <p:cNvPr id="24578" name="Picture 2" descr="Μπάμπουσ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860032" y="1600200"/>
            <a:ext cx="388843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3900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«Πώς φτιάχτηκε;» (1/2)</a:t>
            </a:r>
            <a:endParaRPr lang="el-GR" dirty="0"/>
          </a:p>
        </p:txBody>
      </p:sp>
      <p:sp>
        <p:nvSpPr>
          <p:cNvPr id="3" name="Content Placeholder 2"/>
          <p:cNvSpPr>
            <a:spLocks noGrp="1"/>
          </p:cNvSpPr>
          <p:nvPr>
            <p:ph sz="half" idx="1"/>
          </p:nvPr>
        </p:nvSpPr>
        <p:spPr/>
        <p:txBody>
          <a:bodyPr/>
          <a:lstStyle/>
          <a:p>
            <a:pPr marL="0" indent="0">
              <a:buNone/>
            </a:pPr>
            <a:r>
              <a:rPr lang="el-GR" altLang="el-GR" dirty="0"/>
              <a:t>Με τα ονόματα των παιδιών δημιουργούνται ακροστιχίδες που απαριθμούν τα ‘υλικά’ με τα οποία </a:t>
            </a:r>
            <a:r>
              <a:rPr lang="el-GR" altLang="el-GR" dirty="0" err="1"/>
              <a:t>φτιάχθηκε</a:t>
            </a:r>
            <a:r>
              <a:rPr lang="el-GR" altLang="el-GR" dirty="0"/>
              <a:t> κάθε παιδί</a:t>
            </a:r>
          </a:p>
          <a:p>
            <a:endParaRPr lang="el-GR" dirty="0"/>
          </a:p>
        </p:txBody>
      </p:sp>
      <p:pic>
        <p:nvPicPr>
          <p:cNvPr id="5" name="Picture 5" descr="Ακροστιχίδ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70264" y="1600200"/>
            <a:ext cx="3394472" cy="4525963"/>
          </a:xfrm>
        </p:spPr>
      </p:pic>
    </p:spTree>
    <p:extLst>
      <p:ext uri="{BB962C8B-B14F-4D97-AF65-F5344CB8AC3E}">
        <p14:creationId xmlns:p14="http://schemas.microsoft.com/office/powerpoint/2010/main" val="15584216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«Πώς φτιάχτηκε</a:t>
            </a:r>
            <a:r>
              <a:rPr lang="el-GR" altLang="el-GR" dirty="0" smtClean="0"/>
              <a:t>;» (2/2)</a:t>
            </a:r>
            <a:endParaRPr lang="el-GR" dirty="0"/>
          </a:p>
        </p:txBody>
      </p:sp>
      <p:sp>
        <p:nvSpPr>
          <p:cNvPr id="3" name="Content Placeholder 2"/>
          <p:cNvSpPr>
            <a:spLocks noGrp="1"/>
          </p:cNvSpPr>
          <p:nvPr>
            <p:ph sz="half" idx="1"/>
          </p:nvPr>
        </p:nvSpPr>
        <p:spPr/>
        <p:txBody>
          <a:bodyPr/>
          <a:lstStyle/>
          <a:p>
            <a:pPr marL="0" indent="0">
              <a:buNone/>
            </a:pPr>
            <a:r>
              <a:rPr lang="el-GR" dirty="0"/>
              <a:t>Πρώτα όμως διαβάζουν το βιβλίο της Αγγελικής </a:t>
            </a:r>
            <a:r>
              <a:rPr lang="el-GR" dirty="0" err="1"/>
              <a:t>Βαρελλά</a:t>
            </a:r>
            <a:r>
              <a:rPr lang="el-GR" dirty="0"/>
              <a:t> «Πώς γράφεται η λέξη ΜΗΤΕΡΑ;». Ένα βιβλίο που κάνει ευχάριστες τις δύσκολες </a:t>
            </a:r>
            <a:r>
              <a:rPr lang="el-GR" dirty="0" err="1"/>
              <a:t>φωνημικές</a:t>
            </a:r>
            <a:r>
              <a:rPr lang="el-GR" dirty="0"/>
              <a:t> συνθέσεις. </a:t>
            </a:r>
          </a:p>
          <a:p>
            <a:endParaRPr lang="el-GR" dirty="0"/>
          </a:p>
          <a:p>
            <a:endParaRPr lang="el-GR" dirty="0"/>
          </a:p>
        </p:txBody>
      </p:sp>
      <p:pic>
        <p:nvPicPr>
          <p:cNvPr id="5" name="Picture 2" descr="Εξώφυλλο του βιβλίου"/>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872004" y="1600200"/>
            <a:ext cx="359099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11960" y="5777480"/>
            <a:ext cx="616189" cy="360040"/>
          </a:xfrm>
          <a:prstGeom prst="rect">
            <a:avLst/>
          </a:prstGeom>
        </p:spPr>
        <p:txBody>
          <a:bodyPr vert="horz" wrap="square" lIns="91440" tIns="45720" rIns="91440" bIns="45720" rtlCol="0" anchor="ctr">
            <a:noAutofit/>
          </a:bodyPr>
          <a:lstStyle/>
          <a:p>
            <a:pPr algn="r"/>
            <a:r>
              <a:rPr lang="el-GR" b="1" dirty="0" smtClean="0">
                <a:latin typeface="+mj-lt"/>
              </a:rPr>
              <a:t>[31]</a:t>
            </a:r>
          </a:p>
        </p:txBody>
      </p:sp>
    </p:spTree>
    <p:custDataLst>
      <p:tags r:id="rId1"/>
    </p:custDataLst>
    <p:extLst>
      <p:ext uri="{BB962C8B-B14F-4D97-AF65-F5344CB8AC3E}">
        <p14:creationId xmlns:p14="http://schemas.microsoft.com/office/powerpoint/2010/main" val="223144078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 </a:t>
            </a:r>
            <a:r>
              <a:rPr lang="el-GR" dirty="0" smtClean="0"/>
              <a:t>«Μια λάθος λέξη»</a:t>
            </a:r>
            <a:endParaRPr lang="el-GR" dirty="0"/>
          </a:p>
        </p:txBody>
      </p:sp>
      <p:sp>
        <p:nvSpPr>
          <p:cNvPr id="11" name="Content Placeholder 10"/>
          <p:cNvSpPr>
            <a:spLocks noGrp="1"/>
          </p:cNvSpPr>
          <p:nvPr>
            <p:ph sz="half" idx="2"/>
          </p:nvPr>
        </p:nvSpPr>
        <p:spPr/>
        <p:txBody>
          <a:bodyPr>
            <a:noAutofit/>
          </a:bodyPr>
          <a:lstStyle/>
          <a:p>
            <a:pPr marL="0" indent="0">
              <a:buNone/>
            </a:pPr>
            <a:r>
              <a:rPr lang="el-GR" sz="2400" dirty="0"/>
              <a:t>Η ΖΑΧΑΡΗ χάνει Ζ και γλύκα και γίνεται πλέον ΑΧΑΡΗ. Σε όλη την ιστορία αγωνίζεται να βρει το χαμένο της γράμμα. </a:t>
            </a:r>
          </a:p>
          <a:p>
            <a:r>
              <a:rPr lang="el-GR" sz="2400" dirty="0"/>
              <a:t>Το φωνολογικό ενδιαφέρον της ιστορίας εντοπίζεται κυρίως στα:</a:t>
            </a:r>
          </a:p>
          <a:p>
            <a:r>
              <a:rPr lang="el-GR" sz="2400" dirty="0"/>
              <a:t> </a:t>
            </a:r>
            <a:r>
              <a:rPr lang="el-GR" sz="2400" dirty="0" err="1"/>
              <a:t>Φωνημική</a:t>
            </a:r>
            <a:r>
              <a:rPr lang="el-GR" sz="2400" dirty="0"/>
              <a:t> απάλειψη (ΖΑΧΑΡΗ→ΑΧΑΡΗ)</a:t>
            </a:r>
          </a:p>
          <a:p>
            <a:r>
              <a:rPr lang="el-GR" sz="2400" dirty="0"/>
              <a:t>  </a:t>
            </a:r>
            <a:r>
              <a:rPr lang="el-GR" sz="2400" dirty="0" err="1"/>
              <a:t>Φωνημική</a:t>
            </a:r>
            <a:r>
              <a:rPr lang="el-GR" sz="2400" dirty="0"/>
              <a:t> προσθήκη (ΑΧΑΡΗ </a:t>
            </a:r>
            <a:r>
              <a:rPr lang="el-GR" sz="2400" dirty="0" err="1"/>
              <a:t>→ΖΑΧΑΡΗ</a:t>
            </a:r>
            <a:r>
              <a:rPr lang="el-GR" sz="2400" dirty="0"/>
              <a:t>)</a:t>
            </a:r>
          </a:p>
          <a:p>
            <a:endParaRPr lang="el-GR" sz="2400" dirty="0"/>
          </a:p>
          <a:p>
            <a:endParaRPr lang="el-GR" sz="2400" dirty="0"/>
          </a:p>
        </p:txBody>
      </p:sp>
      <p:pic>
        <p:nvPicPr>
          <p:cNvPr id="12" name="Picture 3" descr="Σελίδα του βιβλίου"/>
          <p:cNvPicPr>
            <a:picLocks noGrp="1" noChangeAspect="1" noChangeArrowheads="1"/>
          </p:cNvPicPr>
          <p:nvPr>
            <p:ph sz="half" idx="1"/>
          </p:nvPr>
        </p:nvPicPr>
        <p:blipFill rotWithShape="1">
          <a:blip r:embed="rId3" cstate="screen">
            <a:extLst>
              <a:ext uri="{28A0092B-C50C-407E-A947-70E740481C1C}">
                <a14:useLocalDpi xmlns:a14="http://schemas.microsoft.com/office/drawing/2010/main"/>
              </a:ext>
            </a:extLst>
          </a:blip>
          <a:srcRect/>
          <a:stretch/>
        </p:blipFill>
        <p:spPr bwMode="auto">
          <a:xfrm>
            <a:off x="711052" y="1556792"/>
            <a:ext cx="3723084"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55576" y="5877272"/>
            <a:ext cx="616189" cy="360040"/>
          </a:xfrm>
          <a:prstGeom prst="rect">
            <a:avLst/>
          </a:prstGeom>
        </p:spPr>
        <p:txBody>
          <a:bodyPr vert="horz" wrap="square" lIns="91440" tIns="45720" rIns="91440" bIns="45720" rtlCol="0" anchor="ctr">
            <a:noAutofit/>
          </a:bodyPr>
          <a:lstStyle/>
          <a:p>
            <a:r>
              <a:rPr lang="el-GR" b="1" dirty="0" smtClean="0">
                <a:latin typeface="+mj-lt"/>
              </a:rPr>
              <a:t>[32]</a:t>
            </a:r>
          </a:p>
        </p:txBody>
      </p:sp>
    </p:spTree>
    <p:custDataLst>
      <p:tags r:id="rId1"/>
    </p:custDataLst>
    <p:extLst>
      <p:ext uri="{BB962C8B-B14F-4D97-AF65-F5344CB8AC3E}">
        <p14:creationId xmlns:p14="http://schemas.microsoft.com/office/powerpoint/2010/main" val="364123702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 «Στη χωρά του ζ και του ψ»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400" dirty="0"/>
              <a:t>Όταν ο </a:t>
            </a:r>
            <a:r>
              <a:rPr lang="el-GR" altLang="el-GR" sz="2400" dirty="0" err="1"/>
              <a:t>Λούκουλος</a:t>
            </a:r>
            <a:r>
              <a:rPr lang="el-GR" altLang="el-GR" sz="2400" dirty="0"/>
              <a:t> έφαγε πυγολαμπίδες πέρασε και από τη γκρίζα </a:t>
            </a:r>
            <a:r>
              <a:rPr lang="el-GR" altLang="el-GR" sz="2400" dirty="0" err="1"/>
              <a:t>Συννεφοχώρα</a:t>
            </a:r>
            <a:r>
              <a:rPr lang="el-GR" altLang="el-GR" sz="2400" dirty="0"/>
              <a:t>. Εκεί οι κάτοικοι, είτε άρχιζαν από Ζ και μίλαγαν με πολλά Ζ είτε από Ψ και μίλαγαν με Ψ. Τα παιδιά χωρίζονται στους Ζ και τους Ψ και μιλώντας ανάλογα (π.χ. Ζάρι/ Ψάρι) και επιχειρούν μια σειρά από φωνολογικές αντικαταστάσεις. </a:t>
            </a:r>
          </a:p>
          <a:p>
            <a:endParaRPr lang="el-GR" sz="2400" dirty="0"/>
          </a:p>
        </p:txBody>
      </p:sp>
      <p:pic>
        <p:nvPicPr>
          <p:cNvPr id="5" name="Picture 6" descr="Εξώφυλλο βιβλίου"/>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5004048" y="1700808"/>
            <a:ext cx="3384376" cy="406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812360" y="5805264"/>
            <a:ext cx="616189" cy="360040"/>
          </a:xfrm>
          <a:prstGeom prst="rect">
            <a:avLst/>
          </a:prstGeom>
        </p:spPr>
        <p:txBody>
          <a:bodyPr vert="horz" wrap="square" lIns="91440" tIns="45720" rIns="91440" bIns="45720" rtlCol="0" anchor="ctr">
            <a:noAutofit/>
          </a:bodyPr>
          <a:lstStyle/>
          <a:p>
            <a:r>
              <a:rPr lang="el-GR" b="1" dirty="0" smtClean="0">
                <a:latin typeface="+mj-lt"/>
              </a:rPr>
              <a:t>[33]</a:t>
            </a:r>
          </a:p>
        </p:txBody>
      </p:sp>
    </p:spTree>
    <p:custDataLst>
      <p:tags r:id="rId1"/>
    </p:custDataLst>
    <p:extLst>
      <p:ext uri="{BB962C8B-B14F-4D97-AF65-F5344CB8AC3E}">
        <p14:creationId xmlns:p14="http://schemas.microsoft.com/office/powerpoint/2010/main" val="254105322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 </a:t>
            </a:r>
            <a:r>
              <a:rPr lang="el-GR" dirty="0" smtClean="0"/>
              <a:t>«Στη </a:t>
            </a:r>
            <a:r>
              <a:rPr lang="el-GR" dirty="0"/>
              <a:t>χωρά του ζ και του </a:t>
            </a:r>
            <a:r>
              <a:rPr lang="el-GR" dirty="0" smtClean="0"/>
              <a:t>ψ» (2/2)</a:t>
            </a:r>
            <a:endParaRPr lang="el-GR" dirty="0"/>
          </a:p>
        </p:txBody>
      </p:sp>
      <p:pic>
        <p:nvPicPr>
          <p:cNvPr id="5" name="Content Placeholder 4" descr="Εξώφυλλο βιβλίου"/>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457200" y="1645999"/>
            <a:ext cx="4038600" cy="443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23928" y="6071086"/>
            <a:ext cx="616189" cy="360040"/>
          </a:xfrm>
          <a:prstGeom prst="rect">
            <a:avLst/>
          </a:prstGeom>
        </p:spPr>
        <p:txBody>
          <a:bodyPr vert="horz" wrap="square" lIns="91440" tIns="45720" rIns="91440" bIns="45720" rtlCol="0" anchor="ctr">
            <a:noAutofit/>
          </a:bodyPr>
          <a:lstStyle/>
          <a:p>
            <a:r>
              <a:rPr lang="el-GR" b="1" dirty="0" smtClean="0">
                <a:latin typeface="+mj-lt"/>
              </a:rPr>
              <a:t>[34]</a:t>
            </a:r>
          </a:p>
        </p:txBody>
      </p:sp>
      <p:pic>
        <p:nvPicPr>
          <p:cNvPr id="10" name="Picture 3" descr="Εξώφυλλο βιβλίου"/>
          <p:cNvPicPr>
            <a:picLocks noGrp="1" noChangeAspect="1" noChangeArrowheads="1"/>
          </p:cNvPicPr>
          <p:nvPr>
            <p:ph sz="half" idx="2"/>
          </p:nvPr>
        </p:nvPicPr>
        <p:blipFill rotWithShape="1">
          <a:blip r:embed="rId4" cstate="screen">
            <a:extLst>
              <a:ext uri="{28A0092B-C50C-407E-A947-70E740481C1C}">
                <a14:useLocalDpi xmlns:a14="http://schemas.microsoft.com/office/drawing/2010/main"/>
              </a:ext>
            </a:extLst>
          </a:blip>
          <a:srcRect/>
          <a:stretch/>
        </p:blipFill>
        <p:spPr bwMode="auto">
          <a:xfrm>
            <a:off x="4644008" y="1700808"/>
            <a:ext cx="4038600"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44008" y="6071086"/>
            <a:ext cx="616189" cy="360040"/>
          </a:xfrm>
          <a:prstGeom prst="rect">
            <a:avLst/>
          </a:prstGeom>
        </p:spPr>
        <p:txBody>
          <a:bodyPr vert="horz" wrap="square" lIns="91440" tIns="45720" rIns="91440" bIns="45720" rtlCol="0" anchor="ctr">
            <a:noAutofit/>
          </a:bodyPr>
          <a:lstStyle/>
          <a:p>
            <a:r>
              <a:rPr lang="el-GR" b="1" dirty="0" smtClean="0">
                <a:latin typeface="+mj-lt"/>
              </a:rPr>
              <a:t>[35]</a:t>
            </a:r>
          </a:p>
        </p:txBody>
      </p:sp>
    </p:spTree>
    <p:custDataLst>
      <p:tags r:id="rId1"/>
    </p:custDataLst>
    <p:extLst>
      <p:ext uri="{BB962C8B-B14F-4D97-AF65-F5344CB8AC3E}">
        <p14:creationId xmlns:p14="http://schemas.microsoft.com/office/powerpoint/2010/main" val="291706511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 «Στο πάτωμα της τάξης μας» (1/2)</a:t>
            </a:r>
            <a:endParaRPr lang="el-GR" dirty="0"/>
          </a:p>
        </p:txBody>
      </p:sp>
      <p:sp>
        <p:nvSpPr>
          <p:cNvPr id="5" name="Content Placeholder 4"/>
          <p:cNvSpPr>
            <a:spLocks noGrp="1"/>
          </p:cNvSpPr>
          <p:nvPr>
            <p:ph sz="half" idx="1"/>
          </p:nvPr>
        </p:nvSpPr>
        <p:spPr/>
        <p:txBody>
          <a:bodyPr>
            <a:noAutofit/>
          </a:bodyPr>
          <a:lstStyle/>
          <a:p>
            <a:pPr marL="0" indent="0">
              <a:spcBef>
                <a:spcPts val="300"/>
              </a:spcBef>
              <a:buNone/>
            </a:pPr>
            <a:r>
              <a:rPr lang="el-GR" sz="2400" dirty="0" smtClean="0"/>
              <a:t>Στο </a:t>
            </a:r>
            <a:r>
              <a:rPr lang="el-GR" sz="2400" dirty="0"/>
              <a:t>πάτωμα της τάξης μας υπάρχει ένας </a:t>
            </a:r>
            <a:r>
              <a:rPr lang="el-GR" sz="2400" dirty="0" smtClean="0"/>
              <a:t>ψύλλος.</a:t>
            </a:r>
            <a:endParaRPr lang="el-GR" sz="2400" dirty="0"/>
          </a:p>
          <a:p>
            <a:pPr marL="0" indent="0">
              <a:spcBef>
                <a:spcPts val="300"/>
              </a:spcBef>
              <a:buNone/>
            </a:pPr>
            <a:r>
              <a:rPr lang="el-GR" sz="2400" dirty="0"/>
              <a:t>Μας αρέσει ο ψύλλος μας κι ας μην είναι φίλος </a:t>
            </a:r>
            <a:r>
              <a:rPr lang="el-GR" sz="2400" dirty="0" smtClean="0"/>
              <a:t>μας.</a:t>
            </a:r>
            <a:endParaRPr lang="el-GR" sz="2400" dirty="0"/>
          </a:p>
          <a:p>
            <a:pPr marL="0" indent="0">
              <a:spcBef>
                <a:spcPts val="300"/>
              </a:spcBef>
              <a:buNone/>
            </a:pPr>
            <a:r>
              <a:rPr lang="el-GR" sz="2400" dirty="0"/>
              <a:t>Στο πάτωμα της τάξης μας υπάρχει ένας </a:t>
            </a:r>
            <a:r>
              <a:rPr lang="el-GR" sz="2400" dirty="0" smtClean="0"/>
              <a:t>ψύλλο.</a:t>
            </a:r>
            <a:endParaRPr lang="el-GR" sz="2400" dirty="0"/>
          </a:p>
          <a:p>
            <a:pPr marL="0" indent="0">
              <a:spcBef>
                <a:spcPts val="300"/>
              </a:spcBef>
              <a:buNone/>
            </a:pPr>
            <a:r>
              <a:rPr lang="el-GR" sz="2400" dirty="0"/>
              <a:t>Μας αρέσει ο ψύλλο μας κι ας μην είναι φίλο </a:t>
            </a:r>
            <a:r>
              <a:rPr lang="el-GR" sz="2400" dirty="0" smtClean="0"/>
              <a:t>μας.</a:t>
            </a:r>
            <a:endParaRPr lang="el-GR" sz="2400" dirty="0"/>
          </a:p>
          <a:p>
            <a:pPr marL="0" indent="0">
              <a:spcBef>
                <a:spcPts val="300"/>
              </a:spcBef>
              <a:buNone/>
            </a:pPr>
            <a:r>
              <a:rPr lang="el-GR" sz="2400" dirty="0"/>
              <a:t>Στο πάτωμα της τάξης μας υπάρχει ένας </a:t>
            </a:r>
            <a:r>
              <a:rPr lang="el-GR" sz="2400" dirty="0" err="1" smtClean="0"/>
              <a:t>ψύλλ</a:t>
            </a:r>
            <a:r>
              <a:rPr lang="el-GR" sz="2400" dirty="0" smtClean="0"/>
              <a:t>.</a:t>
            </a:r>
            <a:endParaRPr lang="el-GR" sz="2400" dirty="0"/>
          </a:p>
          <a:p>
            <a:pPr marL="0" indent="0">
              <a:spcBef>
                <a:spcPts val="300"/>
              </a:spcBef>
              <a:buNone/>
            </a:pPr>
            <a:r>
              <a:rPr lang="el-GR" sz="2400" dirty="0"/>
              <a:t>Μας αρέσει ο </a:t>
            </a:r>
            <a:r>
              <a:rPr lang="el-GR" sz="2400" dirty="0" err="1"/>
              <a:t>ψύλλ</a:t>
            </a:r>
            <a:r>
              <a:rPr lang="el-GR" sz="2400" dirty="0"/>
              <a:t> μας κι ας μην είναι </a:t>
            </a:r>
            <a:r>
              <a:rPr lang="el-GR" sz="2400" dirty="0" err="1"/>
              <a:t>φίλ</a:t>
            </a:r>
            <a:r>
              <a:rPr lang="el-GR" sz="2400" dirty="0"/>
              <a:t> </a:t>
            </a:r>
            <a:r>
              <a:rPr lang="el-GR" sz="2400" dirty="0" smtClean="0"/>
              <a:t>μας.</a:t>
            </a:r>
            <a:endParaRPr lang="el-GR" sz="2400" dirty="0"/>
          </a:p>
          <a:p>
            <a:pPr marL="0" indent="0">
              <a:spcBef>
                <a:spcPts val="300"/>
              </a:spcBef>
              <a:buNone/>
            </a:pPr>
            <a:endParaRPr lang="el-GR" sz="2400" dirty="0"/>
          </a:p>
        </p:txBody>
      </p:sp>
      <p:sp>
        <p:nvSpPr>
          <p:cNvPr id="6" name="Content Placeholder 5"/>
          <p:cNvSpPr>
            <a:spLocks noGrp="1"/>
          </p:cNvSpPr>
          <p:nvPr>
            <p:ph sz="half" idx="2"/>
          </p:nvPr>
        </p:nvSpPr>
        <p:spPr/>
        <p:txBody>
          <a:bodyPr>
            <a:noAutofit/>
          </a:bodyPr>
          <a:lstStyle/>
          <a:p>
            <a:pPr marL="0" indent="0">
              <a:buNone/>
            </a:pPr>
            <a:r>
              <a:rPr lang="el-GR" sz="2400" dirty="0"/>
              <a:t>Στο πάτωμα της τάξης μας υπάρχει ένας </a:t>
            </a:r>
            <a:r>
              <a:rPr lang="el-GR" sz="2400" dirty="0" err="1" smtClean="0"/>
              <a:t>ψύ</a:t>
            </a:r>
            <a:r>
              <a:rPr lang="el-GR" sz="2400" dirty="0" smtClean="0"/>
              <a:t>.</a:t>
            </a:r>
            <a:endParaRPr lang="el-GR" sz="2400" dirty="0"/>
          </a:p>
          <a:p>
            <a:pPr marL="0" indent="0">
              <a:buNone/>
            </a:pPr>
            <a:r>
              <a:rPr lang="el-GR" sz="2400" dirty="0"/>
              <a:t>Μας αρέσει ο </a:t>
            </a:r>
            <a:r>
              <a:rPr lang="el-GR" sz="2400" dirty="0" err="1"/>
              <a:t>ψύ</a:t>
            </a:r>
            <a:r>
              <a:rPr lang="el-GR" sz="2400" dirty="0"/>
              <a:t> μας κι ας μην είναι </a:t>
            </a:r>
            <a:r>
              <a:rPr lang="el-GR" sz="2400" dirty="0" err="1"/>
              <a:t>φί</a:t>
            </a:r>
            <a:r>
              <a:rPr lang="el-GR" sz="2400" dirty="0"/>
              <a:t> </a:t>
            </a:r>
            <a:r>
              <a:rPr lang="el-GR" sz="2400" dirty="0" smtClean="0"/>
              <a:t>μας.</a:t>
            </a:r>
            <a:endParaRPr lang="el-GR" sz="2400" dirty="0"/>
          </a:p>
          <a:p>
            <a:pPr marL="0" indent="0">
              <a:buNone/>
            </a:pPr>
            <a:r>
              <a:rPr lang="el-GR" sz="2400" dirty="0"/>
              <a:t>Στο πάτωμα της τάξης μας υπάρχει ένας </a:t>
            </a:r>
            <a:r>
              <a:rPr lang="el-GR" sz="2400" dirty="0" smtClean="0"/>
              <a:t>ψ.</a:t>
            </a:r>
            <a:endParaRPr lang="el-GR" sz="2400" dirty="0"/>
          </a:p>
          <a:p>
            <a:pPr marL="0" indent="0">
              <a:buNone/>
            </a:pPr>
            <a:r>
              <a:rPr lang="el-GR" sz="2400" dirty="0"/>
              <a:t>Μας αρέσει ο ψ μας κι ας μην είναι φ </a:t>
            </a:r>
            <a:r>
              <a:rPr lang="el-GR" sz="2400" dirty="0" smtClean="0"/>
              <a:t>μας.</a:t>
            </a:r>
            <a:endParaRPr lang="el-GR" sz="2400" dirty="0"/>
          </a:p>
          <a:p>
            <a:pPr marL="0" indent="0">
              <a:buNone/>
            </a:pPr>
            <a:r>
              <a:rPr lang="el-GR" sz="2400" dirty="0"/>
              <a:t>Στο πάτωμα της τάξης μας υπάρχει </a:t>
            </a:r>
            <a:r>
              <a:rPr lang="el-GR" sz="2400" dirty="0" smtClean="0"/>
              <a:t>ένας.</a:t>
            </a:r>
            <a:endParaRPr lang="el-GR" sz="2400" dirty="0"/>
          </a:p>
          <a:p>
            <a:pPr marL="0" indent="0">
              <a:buNone/>
            </a:pPr>
            <a:r>
              <a:rPr lang="el-GR" sz="2400" dirty="0"/>
              <a:t>Μας αρέσει ο 	κι ας μην </a:t>
            </a:r>
            <a:r>
              <a:rPr lang="el-GR" sz="2400" dirty="0" smtClean="0"/>
              <a:t>είναι.</a:t>
            </a:r>
            <a:endParaRPr lang="el-GR" sz="2400" dirty="0"/>
          </a:p>
          <a:p>
            <a:endParaRPr lang="el-GR" sz="2400" dirty="0"/>
          </a:p>
        </p:txBody>
      </p:sp>
    </p:spTree>
    <p:extLst>
      <p:ext uri="{BB962C8B-B14F-4D97-AF65-F5344CB8AC3E}">
        <p14:creationId xmlns:p14="http://schemas.microsoft.com/office/powerpoint/2010/main" val="420354119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 </a:t>
            </a:r>
            <a:r>
              <a:rPr lang="el-GR" dirty="0" smtClean="0"/>
              <a:t>«Στο </a:t>
            </a:r>
            <a:r>
              <a:rPr lang="el-GR" dirty="0"/>
              <a:t>πάτωμα της τάξης </a:t>
            </a:r>
            <a:r>
              <a:rPr lang="el-GR" dirty="0" smtClean="0"/>
              <a:t>μας» (2/2)</a:t>
            </a:r>
            <a:endParaRPr lang="el-GR" dirty="0"/>
          </a:p>
        </p:txBody>
      </p:sp>
      <p:sp>
        <p:nvSpPr>
          <p:cNvPr id="3" name="Content Placeholder 2"/>
          <p:cNvSpPr>
            <a:spLocks noGrp="1"/>
          </p:cNvSpPr>
          <p:nvPr>
            <p:ph idx="1"/>
          </p:nvPr>
        </p:nvSpPr>
        <p:spPr/>
        <p:txBody>
          <a:bodyPr/>
          <a:lstStyle/>
          <a:p>
            <a:pPr marL="0" indent="0">
              <a:buNone/>
            </a:pPr>
            <a:r>
              <a:rPr lang="el-GR" altLang="el-GR" dirty="0"/>
              <a:t>Στο τραγούδι λαμβάνουν χώρα διαδοχικές </a:t>
            </a:r>
            <a:r>
              <a:rPr lang="el-GR" altLang="el-GR" dirty="0" err="1"/>
              <a:t>φωνημικές</a:t>
            </a:r>
            <a:r>
              <a:rPr lang="el-GR" altLang="el-GR" dirty="0"/>
              <a:t> απαλείψεις και παραγωγή </a:t>
            </a:r>
            <a:r>
              <a:rPr lang="el-GR" altLang="el-GR" dirty="0" err="1"/>
              <a:t>ψευδολέξεων</a:t>
            </a:r>
            <a:r>
              <a:rPr lang="el-GR" altLang="el-GR" dirty="0"/>
              <a:t> μέχρι την πλήρη ‘εξαφάνιση’ της λέξης.</a:t>
            </a:r>
          </a:p>
          <a:p>
            <a:endParaRPr lang="el-GR" dirty="0"/>
          </a:p>
        </p:txBody>
      </p:sp>
    </p:spTree>
    <p:extLst>
      <p:ext uri="{BB962C8B-B14F-4D97-AF65-F5344CB8AC3E}">
        <p14:creationId xmlns:p14="http://schemas.microsoft.com/office/powerpoint/2010/main" val="64178897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«Ποιος είναι;» (1/4)</a:t>
            </a:r>
            <a:endParaRPr lang="el-GR" dirty="0"/>
          </a:p>
        </p:txBody>
      </p:sp>
      <p:sp>
        <p:nvSpPr>
          <p:cNvPr id="4" name="Content Placeholder 3"/>
          <p:cNvSpPr>
            <a:spLocks noGrp="1"/>
          </p:cNvSpPr>
          <p:nvPr>
            <p:ph sz="half" idx="1"/>
          </p:nvPr>
        </p:nvSpPr>
        <p:spPr/>
        <p:txBody>
          <a:bodyPr>
            <a:noAutofit/>
          </a:bodyPr>
          <a:lstStyle/>
          <a:p>
            <a:pPr marL="0" indent="0">
              <a:buNone/>
            </a:pPr>
            <a:r>
              <a:rPr lang="el-GR" altLang="el-GR" dirty="0"/>
              <a:t>Πρόκειται για ένα χάρτινο δίσκο με έξι γράμματα, που πάνω του περιστρέφεται ένα βέλος. </a:t>
            </a:r>
            <a:endParaRPr lang="el-GR" dirty="0"/>
          </a:p>
        </p:txBody>
      </p:sp>
      <p:pic>
        <p:nvPicPr>
          <p:cNvPr id="6" name="Picture 4" descr="Τροχό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72816"/>
            <a:ext cx="4038600" cy="4032448"/>
          </a:xfrm>
        </p:spPr>
      </p:pic>
    </p:spTree>
    <p:extLst>
      <p:ext uri="{BB962C8B-B14F-4D97-AF65-F5344CB8AC3E}">
        <p14:creationId xmlns:p14="http://schemas.microsoft.com/office/powerpoint/2010/main" val="2569522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3200" dirty="0" smtClean="0"/>
              <a:t>Φωνολογική Ευαισθητοποίηση </a:t>
            </a:r>
            <a:br>
              <a:rPr lang="el-GR" sz="3200" dirty="0" smtClean="0"/>
            </a:br>
            <a:r>
              <a:rPr lang="el-GR" sz="3200" dirty="0" smtClean="0"/>
              <a:t>στο Νηπιαγωγείο</a:t>
            </a:r>
            <a:endParaRPr lang="el-GR" sz="3200" dirty="0"/>
          </a:p>
        </p:txBody>
      </p:sp>
      <p:sp>
        <p:nvSpPr>
          <p:cNvPr id="5" name="Text Placeholder 4"/>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2061711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«Επιτραπέζιο </a:t>
            </a:r>
            <a:r>
              <a:rPr lang="el-GR" altLang="el-GR" dirty="0" err="1" smtClean="0"/>
              <a:t>λαχνισμάτων</a:t>
            </a:r>
            <a:r>
              <a:rPr lang="el-GR" altLang="el-GR" dirty="0"/>
              <a:t>» (1/2)</a:t>
            </a:r>
            <a:endParaRPr lang="el-GR" altLang="el-GR" sz="2400" dirty="0"/>
          </a:p>
        </p:txBody>
      </p:sp>
      <p:sp>
        <p:nvSpPr>
          <p:cNvPr id="3" name="Content Placeholder 2"/>
          <p:cNvSpPr>
            <a:spLocks noGrp="1"/>
          </p:cNvSpPr>
          <p:nvPr>
            <p:ph sz="half" idx="1"/>
          </p:nvPr>
        </p:nvSpPr>
        <p:spPr/>
        <p:txBody>
          <a:bodyPr>
            <a:noAutofit/>
          </a:bodyPr>
          <a:lstStyle/>
          <a:p>
            <a:pPr marL="0" indent="0">
              <a:buNone/>
            </a:pPr>
            <a:r>
              <a:rPr lang="el-GR" altLang="el-GR" dirty="0"/>
              <a:t>Το επιτραπέζιο είναι στη γνωστή λογική Αφετηρία-Τέρμα. Κάθε φορά που είναι η σειρά κάποιου παιδιού να ρίξει το ζάρι, τραβά κάρτα με </a:t>
            </a:r>
            <a:r>
              <a:rPr lang="el-GR" altLang="el-GR" dirty="0" err="1"/>
              <a:t>λάχνισμα</a:t>
            </a:r>
            <a:r>
              <a:rPr lang="el-GR" altLang="el-GR" dirty="0"/>
              <a:t>. </a:t>
            </a:r>
            <a:endParaRPr lang="el-GR" dirty="0"/>
          </a:p>
        </p:txBody>
      </p:sp>
      <p:pic>
        <p:nvPicPr>
          <p:cNvPr id="5" name="Content Placeholder 4" descr="Επιτραπέζιο λαχνισμάτω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16016" y="1700808"/>
            <a:ext cx="3966592" cy="4032448"/>
          </a:xfrm>
        </p:spPr>
      </p:pic>
    </p:spTree>
    <p:extLst>
      <p:ext uri="{BB962C8B-B14F-4D97-AF65-F5344CB8AC3E}">
        <p14:creationId xmlns:p14="http://schemas.microsoft.com/office/powerpoint/2010/main" val="418255280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«Ποιος είναι;» </a:t>
            </a:r>
            <a:r>
              <a:rPr lang="el-GR" altLang="el-GR" dirty="0" smtClean="0"/>
              <a:t>(2/4)</a:t>
            </a:r>
            <a:endParaRPr lang="el-GR" dirty="0"/>
          </a:p>
        </p:txBody>
      </p:sp>
      <p:sp>
        <p:nvSpPr>
          <p:cNvPr id="4" name="Content Placeholder 3"/>
          <p:cNvSpPr>
            <a:spLocks noGrp="1"/>
          </p:cNvSpPr>
          <p:nvPr>
            <p:ph sz="half" idx="1"/>
          </p:nvPr>
        </p:nvSpPr>
        <p:spPr/>
        <p:txBody>
          <a:bodyPr>
            <a:noAutofit/>
          </a:bodyPr>
          <a:lstStyle/>
          <a:p>
            <a:pPr marL="0" indent="0">
              <a:buNone/>
            </a:pPr>
            <a:r>
              <a:rPr lang="el-GR" altLang="el-GR" dirty="0" smtClean="0"/>
              <a:t>Υπάρχει </a:t>
            </a:r>
            <a:r>
              <a:rPr lang="el-GR" altLang="el-GR" dirty="0"/>
              <a:t>και μια άλλη κάρτα με την κατάληξη </a:t>
            </a:r>
            <a:r>
              <a:rPr lang="el-GR" altLang="el-GR" dirty="0" smtClean="0"/>
              <a:t/>
            </a:r>
            <a:br>
              <a:rPr lang="el-GR" altLang="el-GR" dirty="0" smtClean="0"/>
            </a:br>
            <a:r>
              <a:rPr lang="el-GR" altLang="el-GR" dirty="0" smtClean="0"/>
              <a:t>-</a:t>
            </a:r>
            <a:r>
              <a:rPr lang="el-GR" altLang="el-GR" dirty="0" err="1" smtClean="0"/>
              <a:t>άκης</a:t>
            </a:r>
            <a:r>
              <a:rPr lang="el-GR" altLang="el-GR" dirty="0"/>
              <a:t>. Τα παιδιά περιστρέφουν το βέλος και τοποθετούν την κάρτα δίπλα στο γράμμα που δείχνει το βέλος. ‘Διαβάζουν’ τη λέξη και συνεχίζει ο επόμενος.</a:t>
            </a:r>
          </a:p>
          <a:p>
            <a:endParaRPr lang="el-GR" dirty="0"/>
          </a:p>
        </p:txBody>
      </p:sp>
      <p:pic>
        <p:nvPicPr>
          <p:cNvPr id="7" name="Picture 5" descr="Τροχό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788024" y="1700808"/>
            <a:ext cx="3705592" cy="4151519"/>
          </a:xfrm>
          <a:noFill/>
        </p:spPr>
      </p:pic>
    </p:spTree>
    <p:extLst>
      <p:ext uri="{BB962C8B-B14F-4D97-AF65-F5344CB8AC3E}">
        <p14:creationId xmlns:p14="http://schemas.microsoft.com/office/powerpoint/2010/main" val="25624558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«Ποιος είναι;» </a:t>
            </a:r>
            <a:r>
              <a:rPr lang="el-GR" altLang="el-GR" dirty="0" smtClean="0"/>
              <a:t>(3/4)</a:t>
            </a:r>
            <a:endParaRPr lang="el-GR" dirty="0"/>
          </a:p>
        </p:txBody>
      </p:sp>
      <p:sp>
        <p:nvSpPr>
          <p:cNvPr id="3" name="Content Placeholder 2"/>
          <p:cNvSpPr>
            <a:spLocks noGrp="1"/>
          </p:cNvSpPr>
          <p:nvPr>
            <p:ph sz="half" idx="1"/>
          </p:nvPr>
        </p:nvSpPr>
        <p:spPr>
          <a:xfrm>
            <a:off x="457200" y="1600200"/>
            <a:ext cx="2602632" cy="4525963"/>
          </a:xfrm>
        </p:spPr>
        <p:txBody>
          <a:bodyPr/>
          <a:lstStyle/>
          <a:p>
            <a:pPr marL="0" indent="0">
              <a:buNone/>
            </a:pPr>
            <a:r>
              <a:rPr lang="el-GR" altLang="el-GR" dirty="0"/>
              <a:t>Η ίδια άσκηση θα μπορούσε να πάρει τη μορφή </a:t>
            </a:r>
            <a:r>
              <a:rPr lang="el-GR" altLang="el-GR" dirty="0" err="1"/>
              <a:t>παζλ</a:t>
            </a:r>
            <a:r>
              <a:rPr lang="el-GR" altLang="el-GR" dirty="0"/>
              <a:t>.</a:t>
            </a:r>
          </a:p>
          <a:p>
            <a:endParaRPr lang="el-GR" dirty="0"/>
          </a:p>
        </p:txBody>
      </p:sp>
      <p:pic>
        <p:nvPicPr>
          <p:cNvPr id="25602" name="Picture 2" descr="Παζλ"/>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3347215" y="1772816"/>
            <a:ext cx="5335393"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3658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«Ποιος είναι;» </a:t>
            </a:r>
            <a:r>
              <a:rPr lang="el-GR" altLang="el-GR" dirty="0" smtClean="0"/>
              <a:t>(4/4)</a:t>
            </a:r>
            <a:endParaRPr lang="el-GR" dirty="0"/>
          </a:p>
        </p:txBody>
      </p:sp>
      <p:sp>
        <p:nvSpPr>
          <p:cNvPr id="3" name="Content Placeholder 2"/>
          <p:cNvSpPr>
            <a:spLocks noGrp="1"/>
          </p:cNvSpPr>
          <p:nvPr>
            <p:ph sz="half" idx="1"/>
          </p:nvPr>
        </p:nvSpPr>
        <p:spPr/>
        <p:txBody>
          <a:bodyPr/>
          <a:lstStyle/>
          <a:p>
            <a:pPr marL="0" indent="0">
              <a:buNone/>
            </a:pPr>
            <a:r>
              <a:rPr lang="el-GR" altLang="el-GR" dirty="0"/>
              <a:t>Αν αλλάξει λίγο ο δίσκος και </a:t>
            </a:r>
            <a:r>
              <a:rPr lang="el-GR" altLang="el-GR" dirty="0" smtClean="0"/>
              <a:t>δημιουργηθεί </a:t>
            </a:r>
            <a:r>
              <a:rPr lang="el-GR" altLang="el-GR" dirty="0"/>
              <a:t>μια άλλη κάρτα με την κατάληξη ΟΥΛΑ, το παιχνίδι θα λέγεται πλέον «ΠΟΙΑ ΕΙΝΑΙ;».</a:t>
            </a:r>
          </a:p>
          <a:p>
            <a:endParaRPr lang="el-GR" dirty="0"/>
          </a:p>
        </p:txBody>
      </p:sp>
      <p:pic>
        <p:nvPicPr>
          <p:cNvPr id="6" name="Picture 3" descr="κατάληξη ΟΥΛΑ"/>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467544" y="4365104"/>
            <a:ext cx="1873250" cy="1293812"/>
          </a:xfrm>
          <a:prstGeom prst="rect">
            <a:avLst/>
          </a:prstGeom>
          <a:noFill/>
        </p:spPr>
      </p:pic>
      <p:pic>
        <p:nvPicPr>
          <p:cNvPr id="5" name="Content Placeholder 4" descr="Δίσκος"/>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4644008" y="1772816"/>
            <a:ext cx="4038600" cy="3846562"/>
          </a:xfrm>
          <a:noFill/>
        </p:spPr>
      </p:pic>
    </p:spTree>
    <p:custDataLst>
      <p:tags r:id="rId1"/>
    </p:custDataLst>
    <p:extLst>
      <p:ext uri="{BB962C8B-B14F-4D97-AF65-F5344CB8AC3E}">
        <p14:creationId xmlns:p14="http://schemas.microsoft.com/office/powerpoint/2010/main" val="29589504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sz="3200" dirty="0" smtClean="0"/>
              <a:t> «</a:t>
            </a:r>
            <a:r>
              <a:rPr lang="el-GR" altLang="el-GR" dirty="0" err="1" smtClean="0"/>
              <a:t>Μονοφωνηεντικοί</a:t>
            </a:r>
            <a:r>
              <a:rPr lang="el-GR" altLang="el-GR" dirty="0" smtClean="0"/>
              <a:t> πλάνητες»</a:t>
            </a:r>
            <a:endParaRPr lang="el-GR" dirty="0"/>
          </a:p>
        </p:txBody>
      </p:sp>
      <p:sp>
        <p:nvSpPr>
          <p:cNvPr id="3" name="Content Placeholder 2"/>
          <p:cNvSpPr>
            <a:spLocks noGrp="1"/>
          </p:cNvSpPr>
          <p:nvPr>
            <p:ph idx="1"/>
          </p:nvPr>
        </p:nvSpPr>
        <p:spPr/>
        <p:txBody>
          <a:bodyPr>
            <a:noAutofit/>
          </a:bodyPr>
          <a:lstStyle/>
          <a:p>
            <a:pPr marL="0" indent="0">
              <a:buNone/>
            </a:pPr>
            <a:r>
              <a:rPr lang="el-GR" dirty="0"/>
              <a:t>Τα παιδιά επισκέπτονται πλανήτες όπου μπορούν να χρησιμοποιήσουν μόνο ένα συγκεκριμένο φωνήεν. Προσπαθούν να μιλήσουν χρησιμοποιώντας το. Έτσι από τους διάφορους πλανήτες θα πουν ΤΟ ΚΟΝΟΣ; ΤΟΥ ΚΟΥΝΟΥΣ; ΤΕ ΚΕΝΕΣ; ΤΑ ΚΑΝΑΣ; ΤΙ ΚΙΝΙΣ;</a:t>
            </a:r>
          </a:p>
          <a:p>
            <a:pPr marL="0" indent="0">
              <a:buNone/>
            </a:pPr>
            <a:r>
              <a:rPr lang="el-GR" dirty="0"/>
              <a:t>Με αυτόν τον τρόπο, τα παιδιά χαμογελώντας εκτελούν μια σειρά από δύσκολες </a:t>
            </a:r>
            <a:r>
              <a:rPr lang="el-GR" dirty="0" err="1"/>
              <a:t>φωνημικές</a:t>
            </a:r>
            <a:r>
              <a:rPr lang="el-GR" dirty="0"/>
              <a:t> αντικαταστάσεις.</a:t>
            </a:r>
          </a:p>
          <a:p>
            <a:endParaRPr lang="el-GR" dirty="0"/>
          </a:p>
        </p:txBody>
      </p:sp>
    </p:spTree>
    <p:extLst>
      <p:ext uri="{BB962C8B-B14F-4D97-AF65-F5344CB8AC3E}">
        <p14:creationId xmlns:p14="http://schemas.microsoft.com/office/powerpoint/2010/main" val="14643086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«Διαγωνισμός ζωγραφικής» (1/3)</a:t>
            </a:r>
            <a:endParaRPr lang="el-GR" dirty="0"/>
          </a:p>
        </p:txBody>
      </p:sp>
      <p:sp>
        <p:nvSpPr>
          <p:cNvPr id="3" name="Content Placeholder 2"/>
          <p:cNvSpPr>
            <a:spLocks noGrp="1"/>
          </p:cNvSpPr>
          <p:nvPr>
            <p:ph sz="half" idx="1"/>
          </p:nvPr>
        </p:nvSpPr>
        <p:spPr/>
        <p:txBody>
          <a:bodyPr/>
          <a:lstStyle/>
          <a:p>
            <a:pPr marL="0" indent="0">
              <a:buNone/>
            </a:pPr>
            <a:r>
              <a:rPr lang="el-GR" altLang="el-GR" dirty="0"/>
              <a:t>Η νηπιαγωγός τραβά μια κάρτα και διαβάζει την εντολή, που είναι του στυλ: Ζωγράφισε μια </a:t>
            </a:r>
            <a:r>
              <a:rPr lang="el-GR" altLang="el-GR" b="1" dirty="0"/>
              <a:t>Καμήλα χωρίς το Κα</a:t>
            </a:r>
            <a:r>
              <a:rPr lang="el-GR" altLang="el-GR" dirty="0"/>
              <a:t>. Τα παιδιά προσπαθούν να ζωγραφίσουν γρήγορα το σωστό αντικείμενο. </a:t>
            </a:r>
          </a:p>
          <a:p>
            <a:endParaRPr lang="el-GR" dirty="0"/>
          </a:p>
        </p:txBody>
      </p:sp>
      <p:pic>
        <p:nvPicPr>
          <p:cNvPr id="5" name="Content Placeholder 4" descr="Ένα κάστρο χωρίς Κ."/>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572000" y="1772816"/>
            <a:ext cx="4038600" cy="3240360"/>
          </a:xfrm>
        </p:spPr>
      </p:pic>
    </p:spTree>
    <p:extLst>
      <p:ext uri="{BB962C8B-B14F-4D97-AF65-F5344CB8AC3E}">
        <p14:creationId xmlns:p14="http://schemas.microsoft.com/office/powerpoint/2010/main" val="332235057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«Διαγωνισμός ζωγραφικής</a:t>
            </a:r>
            <a:r>
              <a:rPr lang="el-GR" altLang="el-GR" dirty="0" smtClean="0"/>
              <a:t>» (2/3)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Η άσκηση γίνεται περισσότερο διασκεδαστική αν στην ίδια τη λέξη μια μετακινούμενη ταινία εμφάνιζε και θα εξαφάνιζε το γράμμα. </a:t>
            </a:r>
            <a:endParaRPr lang="el-GR" dirty="0"/>
          </a:p>
        </p:txBody>
      </p:sp>
      <p:pic>
        <p:nvPicPr>
          <p:cNvPr id="7" name="Picture 10" descr="Λέξη &quot;Πιστός&quot;"/>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658972"/>
            <a:ext cx="4038600" cy="4408419"/>
          </a:xfrm>
        </p:spPr>
      </p:pic>
    </p:spTree>
    <p:extLst>
      <p:ext uri="{BB962C8B-B14F-4D97-AF65-F5344CB8AC3E}">
        <p14:creationId xmlns:p14="http://schemas.microsoft.com/office/powerpoint/2010/main" val="294127991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«Διαγωνισμός ζωγραφικής</a:t>
            </a:r>
            <a:r>
              <a:rPr lang="el-GR" altLang="el-GR" dirty="0" smtClean="0"/>
              <a:t>» (3/3)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Η </a:t>
            </a:r>
            <a:r>
              <a:rPr lang="el-GR" altLang="el-GR" dirty="0"/>
              <a:t>νηπιαγωγός διαβάζει και τα παιδιά παρατηρούν πόσο λίγο θέλει το νόημα να αλλάξει σε κάτι εντελώς διαφορετικό. Ζωγραφίζουν τις δυο σημασίες δίπλα δίπλα.</a:t>
            </a:r>
          </a:p>
          <a:p>
            <a:endParaRPr lang="el-GR" dirty="0"/>
          </a:p>
        </p:txBody>
      </p:sp>
      <p:pic>
        <p:nvPicPr>
          <p:cNvPr id="5" name="Picture 11" descr="Λέξη &quot;Ιστός&quot;"/>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59533" y="1600200"/>
            <a:ext cx="4015934" cy="4525963"/>
          </a:xfrm>
        </p:spPr>
      </p:pic>
    </p:spTree>
    <p:extLst>
      <p:ext uri="{BB962C8B-B14F-4D97-AF65-F5344CB8AC3E}">
        <p14:creationId xmlns:p14="http://schemas.microsoft.com/office/powerpoint/2010/main" val="37645025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«Το γράμμα που πέταξε»</a:t>
            </a:r>
            <a:endParaRPr lang="el-GR" altLang="el-GR" dirty="0"/>
          </a:p>
        </p:txBody>
      </p:sp>
      <p:sp>
        <p:nvSpPr>
          <p:cNvPr id="3" name="Content Placeholder 2"/>
          <p:cNvSpPr>
            <a:spLocks noGrp="1"/>
          </p:cNvSpPr>
          <p:nvPr>
            <p:ph sz="half" idx="1"/>
          </p:nvPr>
        </p:nvSpPr>
        <p:spPr>
          <a:xfrm>
            <a:off x="457200" y="1600200"/>
            <a:ext cx="5410944" cy="4525963"/>
          </a:xfrm>
        </p:spPr>
        <p:txBody>
          <a:bodyPr>
            <a:noAutofit/>
          </a:bodyPr>
          <a:lstStyle/>
          <a:p>
            <a:pPr marL="0" indent="0">
              <a:buNone/>
            </a:pPr>
            <a:r>
              <a:rPr lang="el-GR" altLang="el-GR" dirty="0"/>
              <a:t>Στα παιδιά υπάρχουν ζευγάρια καρτών με εικόνες λέξεων, στα οποία η δεύτερη έχει προκύψει από την πρώτη με απάλειψη του πρώτου φωνήματος. Τα παιδιά παίρνουν το πρώτο ζευγάρι και προσπαθούν να βρουν ποιο είναι το γράμμα που πέταξε.  Αν το καταφέρουν, η νηπιαγωγός τους δίνει μια καρτέλα με το γράμμα. </a:t>
            </a:r>
          </a:p>
          <a:p>
            <a:endParaRPr lang="el-GR" dirty="0"/>
          </a:p>
        </p:txBody>
      </p:sp>
      <p:pic>
        <p:nvPicPr>
          <p:cNvPr id="26627" name="Picture 3" descr="Εικόνες λέξε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796136" y="1628800"/>
            <a:ext cx="276804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2980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 «Η Οδοντογλυφίδα </a:t>
            </a:r>
            <a:r>
              <a:rPr lang="el-GR" dirty="0"/>
              <a:t>π</a:t>
            </a:r>
            <a:r>
              <a:rPr lang="el-GR" dirty="0" smtClean="0"/>
              <a:t>ου Έγινε Οδοντογλυφίδα» (1/2)</a:t>
            </a:r>
            <a:endParaRPr lang="el-GR" dirty="0"/>
          </a:p>
        </p:txBody>
      </p:sp>
      <p:pic>
        <p:nvPicPr>
          <p:cNvPr id="5" name="Picture 3" descr="Σελίδες του βιβλίου"/>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1161954" y="1600200"/>
            <a:ext cx="348205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Σελίδες του βιβλίου"/>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716016" y="1600200"/>
            <a:ext cx="346579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7544" y="5805264"/>
            <a:ext cx="616189" cy="360040"/>
          </a:xfrm>
          <a:prstGeom prst="rect">
            <a:avLst/>
          </a:prstGeom>
        </p:spPr>
        <p:txBody>
          <a:bodyPr vert="horz" wrap="square" lIns="91440" tIns="45720" rIns="91440" bIns="45720" rtlCol="0" anchor="ctr">
            <a:noAutofit/>
          </a:bodyPr>
          <a:lstStyle/>
          <a:p>
            <a:r>
              <a:rPr lang="el-GR" b="1" dirty="0" smtClean="0">
                <a:latin typeface="+mj-lt"/>
              </a:rPr>
              <a:t>[36]</a:t>
            </a:r>
          </a:p>
        </p:txBody>
      </p:sp>
      <p:sp>
        <p:nvSpPr>
          <p:cNvPr id="8" name="TextBox 7"/>
          <p:cNvSpPr txBox="1"/>
          <p:nvPr/>
        </p:nvSpPr>
        <p:spPr>
          <a:xfrm>
            <a:off x="8244408" y="5638936"/>
            <a:ext cx="616189" cy="360040"/>
          </a:xfrm>
          <a:prstGeom prst="rect">
            <a:avLst/>
          </a:prstGeom>
        </p:spPr>
        <p:txBody>
          <a:bodyPr vert="horz" wrap="square" lIns="91440" tIns="45720" rIns="91440" bIns="45720" rtlCol="0" anchor="ctr">
            <a:noAutofit/>
          </a:bodyPr>
          <a:lstStyle/>
          <a:p>
            <a:r>
              <a:rPr lang="el-GR" b="1" dirty="0" smtClean="0">
                <a:latin typeface="+mj-lt"/>
              </a:rPr>
              <a:t>[37]</a:t>
            </a:r>
          </a:p>
        </p:txBody>
      </p:sp>
    </p:spTree>
    <p:custDataLst>
      <p:tags r:id="rId1"/>
    </p:custDataLst>
    <p:extLst>
      <p:ext uri="{BB962C8B-B14F-4D97-AF65-F5344CB8AC3E}">
        <p14:creationId xmlns:p14="http://schemas.microsoft.com/office/powerpoint/2010/main" val="831549771"/>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Σελίδες του βιβλίου"/>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tretch>
            <a:fillRect/>
          </a:stretch>
        </p:blipFill>
        <p:spPr bwMode="auto">
          <a:xfrm>
            <a:off x="3203848" y="1628800"/>
            <a:ext cx="545911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10"/>
          <p:cNvSpPr>
            <a:spLocks noGrp="1"/>
          </p:cNvSpPr>
          <p:nvPr>
            <p:ph type="body" sz="half" idx="2"/>
          </p:nvPr>
        </p:nvSpPr>
        <p:spPr>
          <a:xfrm>
            <a:off x="457201" y="1556792"/>
            <a:ext cx="2530623" cy="4608512"/>
          </a:xfrm>
        </p:spPr>
        <p:txBody>
          <a:bodyPr>
            <a:noAutofit/>
          </a:bodyPr>
          <a:lstStyle/>
          <a:p>
            <a:r>
              <a:rPr lang="el-GR" sz="2400" dirty="0"/>
              <a:t>Η Οδοντογλυφίδα που έγινε </a:t>
            </a:r>
            <a:r>
              <a:rPr lang="el-GR" sz="2400" dirty="0" err="1"/>
              <a:t>Ογδοντογλυφίδα</a:t>
            </a:r>
            <a:r>
              <a:rPr lang="el-GR" sz="2400" dirty="0"/>
              <a:t> ή </a:t>
            </a:r>
            <a:r>
              <a:rPr lang="el-GR" sz="2400" dirty="0" err="1"/>
              <a:t>φωνημικές</a:t>
            </a:r>
            <a:r>
              <a:rPr lang="el-GR" sz="2400" dirty="0"/>
              <a:t> απαλείψεις, </a:t>
            </a:r>
            <a:r>
              <a:rPr lang="el-GR" sz="2400" dirty="0" err="1"/>
              <a:t>φωνημικές</a:t>
            </a:r>
            <a:r>
              <a:rPr lang="el-GR" sz="2400" dirty="0"/>
              <a:t> προσθήκες, </a:t>
            </a:r>
            <a:r>
              <a:rPr lang="el-GR" sz="2400" dirty="0" err="1"/>
              <a:t>φωνημικές</a:t>
            </a:r>
            <a:r>
              <a:rPr lang="el-GR" sz="2400" dirty="0"/>
              <a:t> αντικαταστάσεις.</a:t>
            </a:r>
          </a:p>
          <a:p>
            <a:endParaRPr lang="el-GR" sz="2400" dirty="0"/>
          </a:p>
        </p:txBody>
      </p:sp>
      <p:sp>
        <p:nvSpPr>
          <p:cNvPr id="14" name="Title 13"/>
          <p:cNvSpPr>
            <a:spLocks noGrp="1"/>
          </p:cNvSpPr>
          <p:nvPr>
            <p:ph type="title"/>
          </p:nvPr>
        </p:nvSpPr>
        <p:spPr/>
        <p:txBody>
          <a:bodyPr>
            <a:normAutofit fontScale="90000"/>
          </a:bodyPr>
          <a:lstStyle/>
          <a:p>
            <a:r>
              <a:rPr lang="el-GR" dirty="0"/>
              <a:t> </a:t>
            </a:r>
            <a:r>
              <a:rPr lang="el-GR" dirty="0" smtClean="0"/>
              <a:t>«Η </a:t>
            </a:r>
            <a:r>
              <a:rPr lang="el-GR" dirty="0"/>
              <a:t>Οδοντογλυφίδα που Έγινε </a:t>
            </a:r>
            <a:r>
              <a:rPr lang="el-GR" dirty="0" smtClean="0"/>
              <a:t>Οδοντογλυφίδα» (2/2)</a:t>
            </a:r>
            <a:endParaRPr lang="el-GR" dirty="0"/>
          </a:p>
        </p:txBody>
      </p:sp>
      <p:sp>
        <p:nvSpPr>
          <p:cNvPr id="5" name="TextBox 4"/>
          <p:cNvSpPr txBox="1"/>
          <p:nvPr/>
        </p:nvSpPr>
        <p:spPr>
          <a:xfrm>
            <a:off x="5724128" y="5373216"/>
            <a:ext cx="616189" cy="360040"/>
          </a:xfrm>
          <a:prstGeom prst="rect">
            <a:avLst/>
          </a:prstGeom>
        </p:spPr>
        <p:txBody>
          <a:bodyPr vert="horz" wrap="square" lIns="91440" tIns="45720" rIns="91440" bIns="45720" rtlCol="0" anchor="ctr">
            <a:noAutofit/>
          </a:bodyPr>
          <a:lstStyle/>
          <a:p>
            <a:r>
              <a:rPr lang="el-GR" b="1" dirty="0" smtClean="0">
                <a:latin typeface="+mj-lt"/>
              </a:rPr>
              <a:t>[38]</a:t>
            </a:r>
          </a:p>
        </p:txBody>
      </p:sp>
    </p:spTree>
    <p:custDataLst>
      <p:tags r:id="rId1"/>
    </p:custDataLst>
    <p:extLst>
      <p:ext uri="{BB962C8B-B14F-4D97-AF65-F5344CB8AC3E}">
        <p14:creationId xmlns:p14="http://schemas.microsoft.com/office/powerpoint/2010/main" val="740261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«Επιτραπέζιο </a:t>
            </a:r>
            <a:r>
              <a:rPr lang="el-GR" altLang="el-GR" dirty="0" err="1"/>
              <a:t>λαχνισμάτων</a:t>
            </a:r>
            <a:r>
              <a:rPr lang="el-GR" altLang="el-GR" dirty="0"/>
              <a:t>» </a:t>
            </a:r>
            <a:r>
              <a:rPr lang="el-GR" altLang="el-GR" dirty="0" smtClean="0"/>
              <a:t>(2/2</a:t>
            </a:r>
            <a:r>
              <a:rPr lang="el-GR" altLang="el-GR" dirty="0"/>
              <a:t>)</a:t>
            </a:r>
            <a:endParaRPr lang="el-GR" altLang="el-GR" sz="2400" dirty="0"/>
          </a:p>
        </p:txBody>
      </p:sp>
      <p:sp>
        <p:nvSpPr>
          <p:cNvPr id="3" name="Content Placeholder 2"/>
          <p:cNvSpPr>
            <a:spLocks noGrp="1"/>
          </p:cNvSpPr>
          <p:nvPr>
            <p:ph sz="half" idx="1"/>
          </p:nvPr>
        </p:nvSpPr>
        <p:spPr/>
        <p:txBody>
          <a:bodyPr>
            <a:noAutofit/>
          </a:bodyPr>
          <a:lstStyle/>
          <a:p>
            <a:pPr marL="0" indent="0">
              <a:buNone/>
            </a:pPr>
            <a:r>
              <a:rPr lang="el-GR" altLang="el-GR" dirty="0" smtClean="0"/>
              <a:t>Η </a:t>
            </a:r>
            <a:r>
              <a:rPr lang="el-GR" altLang="el-GR" dirty="0"/>
              <a:t>νηπιαγωγός το διαβάζει δύο-τρεις φορές και εκείνο το επαναλαμβάνει. Μετά οφείλει να το πει μόνο του. Μόνο τότε έχει δικαίωμα να προχωρήσει όσα τετράγωνα δείχνει το ζάρι. </a:t>
            </a:r>
          </a:p>
          <a:p>
            <a:endParaRPr lang="el-GR" dirty="0"/>
          </a:p>
        </p:txBody>
      </p:sp>
      <p:pic>
        <p:nvPicPr>
          <p:cNvPr id="8" name="Content Placeholder 5" descr="Επιτραπέζιο λαχνισμάτω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860032" y="1700808"/>
            <a:ext cx="3384376" cy="4312388"/>
          </a:xfrm>
        </p:spPr>
      </p:pic>
    </p:spTree>
    <p:extLst>
      <p:ext uri="{BB962C8B-B14F-4D97-AF65-F5344CB8AC3E}">
        <p14:creationId xmlns:p14="http://schemas.microsoft.com/office/powerpoint/2010/main" val="179055914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Γιαννικοπούου</a:t>
            </a:r>
            <a:r>
              <a:rPr lang="el-GR" sz="2000" dirty="0" smtClean="0"/>
              <a:t>, 2015. </a:t>
            </a:r>
            <a:r>
              <a:rPr lang="el-GR" sz="2000" dirty="0"/>
              <a:t>Αγγελική </a:t>
            </a:r>
            <a:r>
              <a:rPr lang="el-GR" sz="2000" dirty="0" err="1" smtClean="0"/>
              <a:t>Γιαννικοπούλου</a:t>
            </a:r>
            <a:r>
              <a:rPr lang="el-GR" sz="2000" dirty="0"/>
              <a:t>. «Διδακτική της Λογοτεχνίας στην Προσχολική Εκπαίδευση</a:t>
            </a:r>
            <a:r>
              <a:rPr lang="el-GR" sz="2000" dirty="0" smtClean="0"/>
              <a:t>. Εισαγωγή στον </a:t>
            </a:r>
            <a:r>
              <a:rPr lang="el-GR" sz="2000" dirty="0" err="1" smtClean="0"/>
              <a:t>Γραμματισμό</a:t>
            </a:r>
            <a:r>
              <a:rPr lang="el-GR" sz="2000" dirty="0"/>
              <a:t>. </a:t>
            </a:r>
            <a:r>
              <a:rPr lang="el-GR" sz="2000"/>
              <a:t>Φωνολογική </a:t>
            </a:r>
            <a:r>
              <a:rPr lang="el-GR" sz="2000" smtClean="0"/>
              <a:t>Ευαισθητοποίηση στο </a:t>
            </a:r>
            <a:r>
              <a:rPr lang="el-GR" sz="2000" dirty="0" smtClean="0"/>
              <a:t>Νηπιαγωγείο ». </a:t>
            </a:r>
            <a:r>
              <a:rPr lang="el-GR" sz="2000" dirty="0"/>
              <a:t>Έκδοση: </a:t>
            </a:r>
            <a:r>
              <a:rPr lang="el-GR" sz="2000" dirty="0" smtClean="0"/>
              <a:t>1.0</a:t>
            </a:r>
            <a:r>
              <a:rPr lang="el-GR" sz="2000" dirty="0"/>
              <a:t>. Αθήνα </a:t>
            </a:r>
            <a:r>
              <a:rPr lang="el-GR" sz="2000" dirty="0" smtClean="0"/>
              <a:t>2015. </a:t>
            </a:r>
            <a:r>
              <a:rPr lang="el-GR" sz="2000" dirty="0"/>
              <a:t>Διαθέσιμο από τη δικτυακή </a:t>
            </a:r>
            <a:r>
              <a:rPr lang="el-GR" sz="2000" dirty="0" smtClean="0"/>
              <a:t>διεύθυνση: </a:t>
            </a:r>
            <a:r>
              <a:rPr lang="en-GB" sz="2000" dirty="0">
                <a:hlinkClick r:id="rId3" tooltip="Ανοιχτό Ακαδημαϊκό Μάθημα Διδακτική της Λογοτεχνίας στην Προσχολική Εκπαίδευση"/>
              </a:rPr>
              <a:t>http://opencourses.uoa.gr/courses/ECD100</a:t>
            </a:r>
            <a:r>
              <a:rPr lang="en-GB" sz="2000" dirty="0" smtClean="0">
                <a:hlinkClick r:id="rId3" tooltip="Ανοιχτό Ακαδημαϊκό Μάθημα Διδακτική της Λογοτεχνίας στην Προσχολική Εκπαίδευση"/>
              </a:rPr>
              <a:t>/</a:t>
            </a:r>
            <a:r>
              <a:rPr lang="el-GR" sz="2000" dirty="0" smtClean="0"/>
              <a:t> .</a:t>
            </a:r>
            <a:endParaRPr lang="el-GR" sz="2000" dirty="0"/>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(1/</a:t>
            </a:r>
            <a:r>
              <a:rPr lang="el-GR" dirty="0"/>
              <a:t>6</a:t>
            </a:r>
            <a:r>
              <a:rPr lang="en-US" dirty="0" smtClean="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Εικόνα </a:t>
            </a:r>
            <a:r>
              <a:rPr lang="el-GR" sz="2000" dirty="0"/>
              <a:t>1, </a:t>
            </a:r>
            <a:r>
              <a:rPr lang="el-GR" sz="2000" dirty="0" smtClean="0"/>
              <a:t>6: </a:t>
            </a:r>
            <a:r>
              <a:rPr lang="el-GR" sz="2000" dirty="0"/>
              <a:t>Συνθέσεις εικόνων</a:t>
            </a:r>
            <a:r>
              <a:rPr lang="en-GB" sz="2000" dirty="0"/>
              <a:t>. Designed by </a:t>
            </a:r>
            <a:r>
              <a:rPr lang="en-GB" sz="2000" dirty="0" err="1"/>
              <a:t>Freepik</a:t>
            </a:r>
            <a:r>
              <a:rPr lang="en-GB" sz="2000" dirty="0"/>
              <a:t>. Free for commercial use with </a:t>
            </a:r>
            <a:r>
              <a:rPr lang="en-GB" sz="2000" dirty="0" smtClean="0"/>
              <a:t>attribution. </a:t>
            </a:r>
            <a:r>
              <a:rPr lang="en-GB" sz="2000" dirty="0">
                <a:hlinkClick r:id="rId3"/>
              </a:rPr>
              <a:t>Freepik.com</a:t>
            </a:r>
            <a:r>
              <a:rPr lang="en-GB" sz="2000" dirty="0"/>
              <a:t>.</a:t>
            </a:r>
            <a:endParaRPr lang="el-GR" sz="2000" dirty="0"/>
          </a:p>
          <a:p>
            <a:pPr marL="0" indent="0">
              <a:buNone/>
            </a:pPr>
            <a:r>
              <a:rPr lang="el-GR" sz="2000" dirty="0" smtClean="0"/>
              <a:t>Εικόνα </a:t>
            </a:r>
            <a:r>
              <a:rPr lang="el-GR" sz="2000" dirty="0"/>
              <a:t>2: Εξώφυλλο του βιβλίου </a:t>
            </a:r>
            <a:r>
              <a:rPr lang="en-GB" sz="2000" dirty="0"/>
              <a:t>Jean</a:t>
            </a:r>
            <a:r>
              <a:rPr lang="el-GR" sz="2000" dirty="0"/>
              <a:t>, </a:t>
            </a:r>
            <a:r>
              <a:rPr lang="en-GB" sz="2000" dirty="0"/>
              <a:t>G</a:t>
            </a:r>
            <a:r>
              <a:rPr lang="el-GR" sz="2000" dirty="0"/>
              <a:t>., (1991), </a:t>
            </a:r>
            <a:r>
              <a:rPr lang="el-GR" sz="2000" i="1" dirty="0"/>
              <a:t>Γραφή, η μνήμη των ανθρώπων,</a:t>
            </a:r>
            <a:r>
              <a:rPr lang="el-GR" sz="2000" dirty="0"/>
              <a:t> Αθήνα: Ανακαλύψεις </a:t>
            </a:r>
            <a:r>
              <a:rPr lang="el-GR" sz="2000" dirty="0" err="1" smtClean="0"/>
              <a:t>Δεληθανάση</a:t>
            </a:r>
            <a:r>
              <a:rPr lang="el-GR" sz="2000" dirty="0" smtClean="0"/>
              <a:t>/Αρχαιολογία</a:t>
            </a:r>
            <a:r>
              <a:rPr lang="el-GR" sz="2000" dirty="0"/>
              <a:t>.</a:t>
            </a:r>
            <a:endParaRPr lang="en-GB" sz="2000" dirty="0"/>
          </a:p>
          <a:p>
            <a:pPr marL="0" indent="0">
              <a:buNone/>
            </a:pPr>
            <a:r>
              <a:rPr lang="el-GR" sz="2000" dirty="0"/>
              <a:t>Εικόνα 3: </a:t>
            </a:r>
            <a:r>
              <a:rPr lang="el-GR" sz="2000" dirty="0">
                <a:hlinkClick r:id="rId4"/>
              </a:rPr>
              <a:t>Πινακωτή 1</a:t>
            </a:r>
            <a:r>
              <a:rPr lang="el-GR" sz="2000" dirty="0"/>
              <a:t>, Εργαστήριο Ψυχολογίας του παιδιού, Συγγραφείς:   Λουκία Μπεζέ -  Ζωή </a:t>
            </a:r>
            <a:r>
              <a:rPr lang="el-GR" sz="2000" dirty="0" err="1"/>
              <a:t>Γαβριηλίδου</a:t>
            </a:r>
            <a:r>
              <a:rPr lang="el-GR" sz="2000" dirty="0"/>
              <a:t> -  Μαρία </a:t>
            </a:r>
            <a:r>
              <a:rPr lang="el-GR" sz="2000" dirty="0" err="1"/>
              <a:t>Σφυρόερα</a:t>
            </a:r>
            <a:r>
              <a:rPr lang="el-GR" sz="2000" dirty="0"/>
              <a:t>, Ελληνικά </a:t>
            </a:r>
            <a:r>
              <a:rPr lang="el-GR" sz="2000" dirty="0" smtClean="0"/>
              <a:t>Γράμματα. Πρωτοπορία.</a:t>
            </a:r>
            <a:endParaRPr lang="en-GB" sz="2000" dirty="0"/>
          </a:p>
          <a:p>
            <a:pPr marL="0" indent="0">
              <a:buNone/>
            </a:pPr>
            <a:r>
              <a:rPr lang="el-GR" sz="2000" dirty="0"/>
              <a:t>Εικόνα 4, 5: Εξώφυλλο του βιβλίου και ενδεικτικές σελίδες του βιβλίου  «</a:t>
            </a:r>
            <a:r>
              <a:rPr lang="el-GR" sz="2000" u="sng" dirty="0">
                <a:hlinkClick r:id="rId5"/>
              </a:rPr>
              <a:t>Ο </a:t>
            </a:r>
            <a:r>
              <a:rPr lang="el-GR" sz="2000" u="sng" dirty="0" err="1">
                <a:hlinkClick r:id="rId5"/>
              </a:rPr>
              <a:t>τζίτζιρας</a:t>
            </a:r>
            <a:r>
              <a:rPr lang="el-GR" sz="2000" u="sng" dirty="0">
                <a:hlinkClick r:id="rId5"/>
              </a:rPr>
              <a:t>, ο </a:t>
            </a:r>
            <a:r>
              <a:rPr lang="el-GR" sz="2000" u="sng" dirty="0" err="1">
                <a:hlinkClick r:id="rId5"/>
              </a:rPr>
              <a:t>μίτζιρας</a:t>
            </a:r>
            <a:r>
              <a:rPr lang="el-GR" sz="2000" u="sng" dirty="0">
                <a:hlinkClick r:id="rId5"/>
              </a:rPr>
              <a:t> και άλλοι γλωσσοδέτες</a:t>
            </a:r>
            <a:r>
              <a:rPr lang="el-GR" sz="2000" dirty="0"/>
              <a:t>» / επιμέλεια Ρούλα Παπανικολάου · εικονογράφηση Νίκος </a:t>
            </a:r>
            <a:r>
              <a:rPr lang="el-GR" sz="2000" dirty="0" err="1"/>
              <a:t>Μαρουλάκης</a:t>
            </a:r>
            <a:r>
              <a:rPr lang="el-GR" sz="2000" dirty="0"/>
              <a:t>. - Θεσσαλονίκη : Μικρός </a:t>
            </a:r>
            <a:r>
              <a:rPr lang="el-GR" sz="2000" dirty="0" err="1"/>
              <a:t>Πρίγκηπας</a:t>
            </a:r>
            <a:r>
              <a:rPr lang="el-GR" sz="2000" dirty="0"/>
              <a:t>, 2003.</a:t>
            </a:r>
            <a:endParaRPr lang="en-GB"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smtClean="0"/>
              <a:t>2</a:t>
            </a:r>
            <a:r>
              <a:rPr lang="en-US" dirty="0" smtClean="0"/>
              <a:t>/</a:t>
            </a:r>
            <a:r>
              <a:rPr lang="el-GR" dirty="0"/>
              <a:t>6</a:t>
            </a:r>
            <a:r>
              <a:rPr lang="en-US" dirty="0" smtClean="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 </a:t>
            </a:r>
            <a:r>
              <a:rPr lang="el-GR" sz="2000" dirty="0"/>
              <a:t>7</a:t>
            </a:r>
            <a:r>
              <a:rPr lang="el-GR" sz="2000" dirty="0" smtClean="0"/>
              <a:t>: </a:t>
            </a:r>
            <a:r>
              <a:rPr lang="el-GR" sz="2000" dirty="0" smtClean="0">
                <a:hlinkClick r:id="rId3"/>
              </a:rPr>
              <a:t>Ιαπωνέζικα</a:t>
            </a:r>
            <a:r>
              <a:rPr lang="el-GR" sz="2000" dirty="0" smtClean="0"/>
              <a:t>, </a:t>
            </a:r>
            <a:r>
              <a:rPr lang="en-GB" sz="2000" dirty="0" smtClean="0"/>
              <a:t>Public Domain, </a:t>
            </a:r>
            <a:r>
              <a:rPr lang="en-GB" sz="2000" dirty="0" err="1" smtClean="0"/>
              <a:t>Pixabay</a:t>
            </a:r>
            <a:r>
              <a:rPr lang="en-GB" sz="2000" dirty="0" smtClean="0"/>
              <a:t>.</a:t>
            </a:r>
            <a:endParaRPr lang="en-GB" sz="2000" dirty="0"/>
          </a:p>
          <a:p>
            <a:pPr marL="0" indent="0">
              <a:buNone/>
            </a:pPr>
            <a:r>
              <a:rPr lang="el-GR" sz="2000" dirty="0"/>
              <a:t>Εικόνα </a:t>
            </a:r>
            <a:r>
              <a:rPr lang="el-GR" sz="2000" dirty="0" smtClean="0"/>
              <a:t>8: </a:t>
            </a:r>
            <a:r>
              <a:rPr lang="el-GR" sz="2000" dirty="0"/>
              <a:t>Σελίδα του </a:t>
            </a:r>
            <a:r>
              <a:rPr lang="el-GR" sz="2000" dirty="0" smtClean="0"/>
              <a:t>βιβλίου «</a:t>
            </a:r>
            <a:r>
              <a:rPr lang="el-GR" sz="2000" dirty="0" smtClean="0">
                <a:hlinkClick r:id="rId4"/>
              </a:rPr>
              <a:t>Αλφαβητάρι </a:t>
            </a:r>
            <a:r>
              <a:rPr lang="el-GR" sz="2000" dirty="0">
                <a:hlinkClick r:id="rId4"/>
              </a:rPr>
              <a:t>με </a:t>
            </a:r>
            <a:r>
              <a:rPr lang="el-GR" sz="2000" dirty="0" smtClean="0">
                <a:hlinkClick r:id="rId4"/>
              </a:rPr>
              <a:t>γλωσσοδέτες</a:t>
            </a:r>
            <a:r>
              <a:rPr lang="el-GR" sz="2000" dirty="0" smtClean="0"/>
              <a:t>» /</a:t>
            </a:r>
            <a:r>
              <a:rPr lang="el-GR" sz="2000" dirty="0"/>
              <a:t> </a:t>
            </a:r>
            <a:r>
              <a:rPr lang="el-GR" sz="2000" dirty="0"/>
              <a:t>Ευγένιος </a:t>
            </a:r>
            <a:r>
              <a:rPr lang="el-GR" sz="2000" dirty="0" err="1"/>
              <a:t>Τριβιζάς</a:t>
            </a:r>
            <a:r>
              <a:rPr lang="el-GR" sz="2000" dirty="0"/>
              <a:t> · εικονογράφηση </a:t>
            </a:r>
            <a:r>
              <a:rPr lang="el-GR" sz="2000" dirty="0" err="1"/>
              <a:t>Κέλλυ</a:t>
            </a:r>
            <a:r>
              <a:rPr lang="el-GR" sz="2000" dirty="0"/>
              <a:t> </a:t>
            </a:r>
            <a:r>
              <a:rPr lang="el-GR" sz="2000" dirty="0" err="1"/>
              <a:t>Ματαθία</a:t>
            </a:r>
            <a:r>
              <a:rPr lang="el-GR" sz="2000" dirty="0"/>
              <a:t> </a:t>
            </a:r>
            <a:r>
              <a:rPr lang="el-GR" sz="2000" dirty="0" err="1"/>
              <a:t>Κόβο</a:t>
            </a:r>
            <a:r>
              <a:rPr lang="el-GR" sz="2000" dirty="0"/>
              <a:t>. - Αθήνα : Μεταίχμιο, 2013. </a:t>
            </a:r>
            <a:endParaRPr lang="en-GB" sz="2000" dirty="0"/>
          </a:p>
          <a:p>
            <a:pPr marL="0" indent="0">
              <a:buNone/>
            </a:pPr>
            <a:r>
              <a:rPr lang="el-GR" sz="2000" dirty="0"/>
              <a:t>Εικόνα </a:t>
            </a:r>
            <a:r>
              <a:rPr lang="el-GR" sz="2000" dirty="0"/>
              <a:t>9</a:t>
            </a:r>
            <a:r>
              <a:rPr lang="el-GR" sz="2000" dirty="0" smtClean="0"/>
              <a:t>: </a:t>
            </a:r>
            <a:r>
              <a:rPr lang="el-GR" sz="2000" dirty="0"/>
              <a:t>Διαφήμιση </a:t>
            </a:r>
            <a:r>
              <a:rPr lang="en-GB" sz="2000" dirty="0" err="1"/>
              <a:t>Nestl</a:t>
            </a:r>
            <a:r>
              <a:rPr lang="el-GR" sz="2000" dirty="0"/>
              <a:t>é. </a:t>
            </a:r>
            <a:r>
              <a:rPr lang="en-US" sz="2000" dirty="0"/>
              <a:t>Copyright </a:t>
            </a:r>
            <a:r>
              <a:rPr lang="en-US" sz="2000" dirty="0" err="1"/>
              <a:t>Nestl</a:t>
            </a:r>
            <a:r>
              <a:rPr lang="el-GR" sz="2000" dirty="0"/>
              <a:t>é.</a:t>
            </a:r>
            <a:endParaRPr lang="en-GB" sz="2000" dirty="0"/>
          </a:p>
          <a:p>
            <a:pPr marL="0" indent="0">
              <a:buNone/>
            </a:pPr>
            <a:r>
              <a:rPr lang="el-GR" sz="2000" dirty="0"/>
              <a:t>Εικόνα </a:t>
            </a:r>
            <a:r>
              <a:rPr lang="el-GR" sz="2000" dirty="0" smtClean="0"/>
              <a:t>10, 18: </a:t>
            </a:r>
            <a:r>
              <a:rPr lang="el-GR" sz="2000" dirty="0"/>
              <a:t> Ενδεικτικές σελίδες του βιβλίου  «</a:t>
            </a:r>
            <a:r>
              <a:rPr lang="el-GR" sz="2000" u="sng" dirty="0">
                <a:hlinkClick r:id="rId5"/>
              </a:rPr>
              <a:t>Ο λαίμαργος </a:t>
            </a:r>
            <a:r>
              <a:rPr lang="el-GR" sz="2000" u="sng" dirty="0" err="1">
                <a:hlinkClick r:id="rId5"/>
              </a:rPr>
              <a:t>τουνελόδρακος</a:t>
            </a:r>
            <a:r>
              <a:rPr lang="el-GR" sz="2000" dirty="0"/>
              <a:t>» / Ευγένιος </a:t>
            </a:r>
            <a:r>
              <a:rPr lang="el-GR" sz="2000" dirty="0" err="1"/>
              <a:t>Τριβιζάς</a:t>
            </a:r>
            <a:r>
              <a:rPr lang="el-GR" sz="2000" dirty="0"/>
              <a:t> · εικονογράφηση Αλέξης </a:t>
            </a:r>
            <a:r>
              <a:rPr lang="el-GR" sz="2000" dirty="0" err="1"/>
              <a:t>Κυριτσόπουλος</a:t>
            </a:r>
            <a:r>
              <a:rPr lang="el-GR" sz="2000" dirty="0"/>
              <a:t>. - 3η </a:t>
            </a:r>
            <a:r>
              <a:rPr lang="el-GR" sz="2000" dirty="0" err="1"/>
              <a:t>έκδ</a:t>
            </a:r>
            <a:r>
              <a:rPr lang="el-GR" sz="2000" dirty="0"/>
              <a:t>. - Αθήνα : Κέδρος, 1991</a:t>
            </a:r>
            <a:r>
              <a:rPr lang="el-GR" sz="2000" dirty="0" smtClean="0"/>
              <a:t>.</a:t>
            </a:r>
            <a:endParaRPr lang="en-GB" sz="2000" dirty="0" smtClean="0"/>
          </a:p>
          <a:p>
            <a:pPr marL="0" indent="0">
              <a:buNone/>
            </a:pPr>
            <a:r>
              <a:rPr lang="el-GR" sz="2000" dirty="0"/>
              <a:t>Εικόνα </a:t>
            </a:r>
            <a:r>
              <a:rPr lang="el-GR" sz="2000" dirty="0" smtClean="0"/>
              <a:t>11: </a:t>
            </a:r>
            <a:r>
              <a:rPr lang="el-GR" sz="2000" dirty="0"/>
              <a:t>Εξώφυλλο του βιβλίου «</a:t>
            </a:r>
            <a:r>
              <a:rPr lang="el-GR" sz="2000" dirty="0" err="1"/>
              <a:t>Γιαννικοπούλου</a:t>
            </a:r>
            <a:r>
              <a:rPr lang="el-GR" sz="2000" dirty="0"/>
              <a:t>, Α. Α. &amp; Ομάδα Εργασίας (1999).</a:t>
            </a:r>
            <a:r>
              <a:rPr lang="en-GB" sz="2000" dirty="0"/>
              <a:t> </a:t>
            </a:r>
            <a:r>
              <a:rPr lang="el-GR" sz="2000" i="1" dirty="0" err="1"/>
              <a:t>Προαναγνωστικές</a:t>
            </a:r>
            <a:r>
              <a:rPr lang="el-GR" sz="2000" i="1" dirty="0"/>
              <a:t> Δεξιότητες: Μαθήματα με τα Φωνήματα</a:t>
            </a:r>
            <a:r>
              <a:rPr lang="el-GR" sz="2000" dirty="0"/>
              <a:t>. Αθήνα: Ατραπός.</a:t>
            </a:r>
            <a:endParaRPr lang="en-GB" sz="2000" dirty="0"/>
          </a:p>
          <a:p>
            <a:pPr marL="0" indent="0">
              <a:buNone/>
            </a:pPr>
            <a:r>
              <a:rPr lang="el-GR" sz="2000" dirty="0"/>
              <a:t>Εικόνα </a:t>
            </a:r>
            <a:r>
              <a:rPr lang="el-GR" sz="2000" dirty="0" smtClean="0"/>
              <a:t>12: </a:t>
            </a:r>
            <a:r>
              <a:rPr lang="el-GR" sz="2000" u="sng" dirty="0">
                <a:hlinkClick r:id="rId6"/>
              </a:rPr>
              <a:t>Καμπανάκι</a:t>
            </a:r>
            <a:r>
              <a:rPr lang="el-GR" sz="2000" dirty="0"/>
              <a:t>, </a:t>
            </a:r>
            <a:r>
              <a:rPr lang="en-GB" sz="2000" dirty="0"/>
              <a:t>Public Domain</a:t>
            </a:r>
            <a:r>
              <a:rPr lang="el-GR" sz="2000" dirty="0"/>
              <a:t>, </a:t>
            </a:r>
            <a:r>
              <a:rPr lang="en-GB" sz="2000" dirty="0" err="1"/>
              <a:t>Pixabay</a:t>
            </a:r>
            <a:r>
              <a:rPr lang="el-GR" sz="2000" dirty="0"/>
              <a:t>.</a:t>
            </a:r>
            <a:endParaRPr lang="en-GB" sz="2000" dirty="0"/>
          </a:p>
          <a:p>
            <a:pPr marL="0" indent="0">
              <a:buNone/>
            </a:pPr>
            <a:r>
              <a:rPr lang="el-GR" sz="2000" dirty="0"/>
              <a:t>Εικόνα</a:t>
            </a:r>
            <a:r>
              <a:rPr lang="en-GB" sz="2000" dirty="0"/>
              <a:t> </a:t>
            </a:r>
            <a:r>
              <a:rPr lang="en-GB" sz="2000" dirty="0" smtClean="0"/>
              <a:t>1</a:t>
            </a:r>
            <a:r>
              <a:rPr lang="el-GR" sz="2000" dirty="0" smtClean="0"/>
              <a:t>3</a:t>
            </a:r>
            <a:r>
              <a:rPr lang="en-GB" sz="2000" dirty="0" smtClean="0"/>
              <a:t>: </a:t>
            </a:r>
            <a:r>
              <a:rPr lang="el-GR" sz="2000" u="sng" dirty="0">
                <a:hlinkClick r:id="rId7"/>
              </a:rPr>
              <a:t>Ξυπνητήρι</a:t>
            </a:r>
            <a:r>
              <a:rPr lang="en-GB" sz="2000" dirty="0"/>
              <a:t>, Public Domain, </a:t>
            </a:r>
            <a:r>
              <a:rPr lang="en-GB" sz="2000" dirty="0" err="1"/>
              <a:t>Pixabay</a:t>
            </a:r>
            <a:r>
              <a:rPr lang="en-GB" sz="2000" dirty="0"/>
              <a:t>.</a:t>
            </a:r>
          </a:p>
          <a:p>
            <a:pPr marL="0" indent="0">
              <a:buNone/>
            </a:pPr>
            <a:endParaRPr lang="en-GB" sz="2000" dirty="0"/>
          </a:p>
        </p:txBody>
      </p:sp>
    </p:spTree>
    <p:extLst>
      <p:ext uri="{BB962C8B-B14F-4D97-AF65-F5344CB8AC3E}">
        <p14:creationId xmlns:p14="http://schemas.microsoft.com/office/powerpoint/2010/main" val="180286301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smtClean="0"/>
              <a:t>3</a:t>
            </a:r>
            <a:r>
              <a:rPr lang="en-US" dirty="0" smtClean="0"/>
              <a:t>/</a:t>
            </a:r>
            <a:r>
              <a:rPr lang="el-GR" dirty="0" smtClean="0"/>
              <a:t>6</a:t>
            </a:r>
            <a:r>
              <a:rPr lang="en-US" dirty="0" smtClean="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a:t>
            </a:r>
            <a:r>
              <a:rPr lang="en-GB" sz="2000" dirty="0" smtClean="0"/>
              <a:t> 1</a:t>
            </a:r>
            <a:r>
              <a:rPr lang="el-GR" sz="2000" dirty="0" smtClean="0"/>
              <a:t>4</a:t>
            </a:r>
            <a:r>
              <a:rPr lang="en-GB" sz="2000" dirty="0" smtClean="0"/>
              <a:t>: </a:t>
            </a:r>
            <a:r>
              <a:rPr lang="el-GR" sz="2000" u="sng" dirty="0">
                <a:hlinkClick r:id="rId3"/>
              </a:rPr>
              <a:t>Ρομπότ</a:t>
            </a:r>
            <a:r>
              <a:rPr lang="en-GB" sz="2000" dirty="0"/>
              <a:t>, Public Domain, </a:t>
            </a:r>
            <a:r>
              <a:rPr lang="en-GB" sz="2000" dirty="0" err="1"/>
              <a:t>Pixabay</a:t>
            </a:r>
            <a:r>
              <a:rPr lang="en-GB" sz="2000" dirty="0"/>
              <a:t>.</a:t>
            </a:r>
          </a:p>
          <a:p>
            <a:pPr marL="0" indent="0">
              <a:buNone/>
            </a:pPr>
            <a:r>
              <a:rPr lang="el-GR" sz="2000" dirty="0"/>
              <a:t>Εικόνα</a:t>
            </a:r>
            <a:r>
              <a:rPr lang="en-GB" sz="2000" dirty="0"/>
              <a:t> </a:t>
            </a:r>
            <a:r>
              <a:rPr lang="en-GB" sz="2000" dirty="0" smtClean="0"/>
              <a:t>1</a:t>
            </a:r>
            <a:r>
              <a:rPr lang="el-GR" sz="2000" dirty="0" smtClean="0"/>
              <a:t>5</a:t>
            </a:r>
            <a:r>
              <a:rPr lang="en-GB" sz="2000" dirty="0" smtClean="0"/>
              <a:t>: </a:t>
            </a:r>
            <a:r>
              <a:rPr lang="el-GR" sz="2000" u="sng" dirty="0">
                <a:hlinkClick r:id="rId4"/>
              </a:rPr>
              <a:t>Κοράκι</a:t>
            </a:r>
            <a:r>
              <a:rPr lang="en-GB" sz="2000" dirty="0"/>
              <a:t>, Public Domain, </a:t>
            </a:r>
            <a:r>
              <a:rPr lang="en-GB" sz="2000" dirty="0" err="1"/>
              <a:t>Pixabay</a:t>
            </a:r>
            <a:r>
              <a:rPr lang="en-GB" sz="2000" dirty="0"/>
              <a:t>.</a:t>
            </a:r>
          </a:p>
          <a:p>
            <a:pPr marL="0" indent="0">
              <a:buNone/>
            </a:pPr>
            <a:r>
              <a:rPr lang="el-GR" sz="2000" dirty="0"/>
              <a:t>Εικόνα</a:t>
            </a:r>
            <a:r>
              <a:rPr lang="en-GB" sz="2000" dirty="0"/>
              <a:t> </a:t>
            </a:r>
            <a:r>
              <a:rPr lang="en-GB" sz="2000" dirty="0" smtClean="0"/>
              <a:t>1</a:t>
            </a:r>
            <a:r>
              <a:rPr lang="el-GR" sz="2000" dirty="0" smtClean="0"/>
              <a:t>6</a:t>
            </a:r>
            <a:r>
              <a:rPr lang="en-GB" sz="2000" dirty="0" smtClean="0"/>
              <a:t>: </a:t>
            </a:r>
            <a:r>
              <a:rPr lang="el-GR" sz="2000" u="sng" dirty="0">
                <a:hlinkClick r:id="rId5"/>
              </a:rPr>
              <a:t>Λουκάνικο</a:t>
            </a:r>
            <a:r>
              <a:rPr lang="en-GB" sz="2000" dirty="0"/>
              <a:t>, Public Domain, </a:t>
            </a:r>
            <a:r>
              <a:rPr lang="en-GB" sz="2000" dirty="0" err="1"/>
              <a:t>Pixabay</a:t>
            </a:r>
            <a:r>
              <a:rPr lang="en-GB" sz="2000" dirty="0"/>
              <a:t>.</a:t>
            </a:r>
          </a:p>
          <a:p>
            <a:pPr marL="0" indent="0">
              <a:buNone/>
            </a:pPr>
            <a:r>
              <a:rPr lang="el-GR" sz="2000" dirty="0"/>
              <a:t>Εικόνα</a:t>
            </a:r>
            <a:r>
              <a:rPr lang="en-GB" sz="2000" dirty="0"/>
              <a:t> </a:t>
            </a:r>
            <a:r>
              <a:rPr lang="en-GB" sz="2000" dirty="0" smtClean="0"/>
              <a:t>1</a:t>
            </a:r>
            <a:r>
              <a:rPr lang="el-GR" sz="2000" dirty="0" smtClean="0"/>
              <a:t>7</a:t>
            </a:r>
            <a:r>
              <a:rPr lang="en-GB" sz="2000" dirty="0" smtClean="0"/>
              <a:t>: </a:t>
            </a:r>
            <a:r>
              <a:rPr lang="el-GR" sz="2000" u="sng" dirty="0">
                <a:hlinkClick r:id="rId6"/>
              </a:rPr>
              <a:t>Χάρτης Χίου</a:t>
            </a:r>
            <a:r>
              <a:rPr lang="en-GB" sz="2000" dirty="0"/>
              <a:t>, Public Domain, NASA, Wikimedia Commons.</a:t>
            </a:r>
          </a:p>
          <a:p>
            <a:pPr marL="0" indent="0">
              <a:buNone/>
            </a:pPr>
            <a:r>
              <a:rPr lang="el-GR" sz="2000" dirty="0"/>
              <a:t>Εικόνα 19: Εξώφυλλο του βιβλίου «</a:t>
            </a:r>
            <a:r>
              <a:rPr lang="el-GR" sz="2000" u="sng" dirty="0">
                <a:hlinkClick r:id="rId7"/>
              </a:rPr>
              <a:t>Ο κύριος Ανάποδος</a:t>
            </a:r>
            <a:r>
              <a:rPr lang="el-GR" sz="2000" dirty="0"/>
              <a:t>» / </a:t>
            </a:r>
            <a:r>
              <a:rPr lang="el-GR" sz="2000" dirty="0" err="1"/>
              <a:t>Roger</a:t>
            </a:r>
            <a:r>
              <a:rPr lang="el-GR" sz="2000" dirty="0"/>
              <a:t> </a:t>
            </a:r>
            <a:r>
              <a:rPr lang="el-GR" sz="2000" dirty="0" err="1"/>
              <a:t>Hargreaves</a:t>
            </a:r>
            <a:r>
              <a:rPr lang="el-GR" sz="2000" dirty="0"/>
              <a:t> · μετάφραση Κατερίνα Γιαννίκου. - Αθήνα : </a:t>
            </a:r>
            <a:r>
              <a:rPr lang="el-GR" sz="2000" dirty="0" err="1"/>
              <a:t>Modern</a:t>
            </a:r>
            <a:r>
              <a:rPr lang="el-GR" sz="2000" dirty="0"/>
              <a:t> </a:t>
            </a:r>
            <a:r>
              <a:rPr lang="el-GR" sz="2000" dirty="0" err="1"/>
              <a:t>Times</a:t>
            </a:r>
            <a:r>
              <a:rPr lang="el-GR" sz="2000" dirty="0"/>
              <a:t>, </a:t>
            </a:r>
            <a:r>
              <a:rPr lang="el-GR" sz="2000" dirty="0" smtClean="0"/>
              <a:t>1997</a:t>
            </a:r>
            <a:endParaRPr lang="en-GB" sz="2000" dirty="0" smtClean="0"/>
          </a:p>
          <a:p>
            <a:pPr marL="0" indent="0">
              <a:buNone/>
            </a:pPr>
            <a:r>
              <a:rPr lang="el-GR" sz="2000" dirty="0"/>
              <a:t>Εικόνα 20: Εξώφυλλο του βιβλίου «</a:t>
            </a:r>
            <a:r>
              <a:rPr lang="el-GR" sz="2000" u="sng" dirty="0">
                <a:hlinkClick r:id="rId8"/>
              </a:rPr>
              <a:t>Ένα φτυάρι στον Άρη</a:t>
            </a:r>
            <a:r>
              <a:rPr lang="el-GR" sz="2000" dirty="0"/>
              <a:t>» / Ευγένιος </a:t>
            </a:r>
            <a:r>
              <a:rPr lang="el-GR" sz="2000" dirty="0" err="1"/>
              <a:t>Τριβιζάς</a:t>
            </a:r>
            <a:r>
              <a:rPr lang="el-GR" sz="2000" dirty="0"/>
              <a:t> · εικονογράφηση </a:t>
            </a:r>
            <a:r>
              <a:rPr lang="el-GR" sz="2000" dirty="0" err="1"/>
              <a:t>Βάλλυ</a:t>
            </a:r>
            <a:r>
              <a:rPr lang="el-GR" sz="2000" dirty="0"/>
              <a:t> Λιάπη. - 1η </a:t>
            </a:r>
            <a:r>
              <a:rPr lang="el-GR" sz="2000" dirty="0" err="1"/>
              <a:t>έκδ</a:t>
            </a:r>
            <a:r>
              <a:rPr lang="el-GR" sz="2000" dirty="0"/>
              <a:t>. - Αθήνα : Ελληνικά Γράμματα, 1997. </a:t>
            </a:r>
            <a:endParaRPr lang="en-GB" sz="2000" dirty="0"/>
          </a:p>
          <a:p>
            <a:pPr marL="0" indent="0">
              <a:buNone/>
            </a:pPr>
            <a:endParaRPr lang="en-GB" sz="2000" dirty="0"/>
          </a:p>
        </p:txBody>
      </p:sp>
    </p:spTree>
    <p:extLst>
      <p:ext uri="{BB962C8B-B14F-4D97-AF65-F5344CB8AC3E}">
        <p14:creationId xmlns:p14="http://schemas.microsoft.com/office/powerpoint/2010/main" val="225535106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smtClean="0"/>
              <a:t>4</a:t>
            </a:r>
            <a:r>
              <a:rPr lang="en-US" dirty="0" smtClean="0"/>
              <a:t>/</a:t>
            </a:r>
            <a:r>
              <a:rPr lang="el-GR" dirty="0" smtClean="0"/>
              <a:t>6</a:t>
            </a:r>
            <a:r>
              <a:rPr lang="en-US" dirty="0" smtClean="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 21: Εξώφυλλα βιβλίων</a:t>
            </a:r>
            <a:endParaRPr lang="en-GB" sz="2000" dirty="0" smtClean="0"/>
          </a:p>
          <a:p>
            <a:r>
              <a:rPr lang="el-GR" sz="2000" dirty="0" smtClean="0"/>
              <a:t>«</a:t>
            </a:r>
            <a:r>
              <a:rPr lang="el-GR" sz="2000" u="sng" dirty="0">
                <a:hlinkClick r:id="rId3"/>
              </a:rPr>
              <a:t>Λίτσα η πασχαλίτσα</a:t>
            </a:r>
            <a:r>
              <a:rPr lang="el-GR" sz="2000" dirty="0"/>
              <a:t>» / </a:t>
            </a:r>
            <a:r>
              <a:rPr lang="el-GR" sz="2000" dirty="0" err="1"/>
              <a:t>Antoon</a:t>
            </a:r>
            <a:r>
              <a:rPr lang="el-GR" sz="2000" dirty="0"/>
              <a:t> </a:t>
            </a:r>
            <a:r>
              <a:rPr lang="el-GR" sz="2000" dirty="0" err="1"/>
              <a:t>Krings</a:t>
            </a:r>
            <a:r>
              <a:rPr lang="el-GR" sz="2000" dirty="0"/>
              <a:t> · μετάφραση </a:t>
            </a:r>
            <a:r>
              <a:rPr lang="el-GR" sz="2000" dirty="0" err="1"/>
              <a:t>Σύσση</a:t>
            </a:r>
            <a:r>
              <a:rPr lang="el-GR" sz="2000" dirty="0"/>
              <a:t> </a:t>
            </a:r>
            <a:r>
              <a:rPr lang="el-GR" sz="2000" dirty="0" err="1"/>
              <a:t>Καπλάνη</a:t>
            </a:r>
            <a:r>
              <a:rPr lang="el-GR" sz="2000" dirty="0"/>
              <a:t> · εικονογράφηση </a:t>
            </a:r>
            <a:r>
              <a:rPr lang="el-GR" sz="2000" dirty="0" err="1"/>
              <a:t>Antoon</a:t>
            </a:r>
            <a:r>
              <a:rPr lang="el-GR" sz="2000" dirty="0"/>
              <a:t> </a:t>
            </a:r>
            <a:r>
              <a:rPr lang="el-GR" sz="2000" dirty="0" err="1"/>
              <a:t>Krings</a:t>
            </a:r>
            <a:r>
              <a:rPr lang="el-GR" sz="2000" dirty="0"/>
              <a:t>. - Αθήνα : Εκδόσεις Παπαδόπουλος, 2000.  </a:t>
            </a:r>
            <a:endParaRPr lang="en-GB" sz="2000" dirty="0"/>
          </a:p>
          <a:p>
            <a:r>
              <a:rPr lang="el-GR" sz="2000" dirty="0"/>
              <a:t>«</a:t>
            </a:r>
            <a:r>
              <a:rPr lang="el-GR" sz="2000" u="sng" dirty="0">
                <a:hlinkClick r:id="rId4"/>
              </a:rPr>
              <a:t>Θέμης ο κοκκινολαίμης</a:t>
            </a:r>
            <a:r>
              <a:rPr lang="el-GR" sz="2000" dirty="0"/>
              <a:t>» / </a:t>
            </a:r>
            <a:r>
              <a:rPr lang="el-GR" sz="2000" dirty="0" err="1"/>
              <a:t>Antoon</a:t>
            </a:r>
            <a:r>
              <a:rPr lang="el-GR" sz="2000" dirty="0"/>
              <a:t> </a:t>
            </a:r>
            <a:r>
              <a:rPr lang="el-GR" sz="2000" dirty="0" err="1"/>
              <a:t>Krings</a:t>
            </a:r>
            <a:r>
              <a:rPr lang="el-GR" sz="2000" dirty="0"/>
              <a:t> · μετάφραση Ανθή Μάρα. - Αθήνα :Εκδόσεις Παπαδόπουλος, 2002 </a:t>
            </a:r>
            <a:endParaRPr lang="en-GB" sz="2000" dirty="0"/>
          </a:p>
          <a:p>
            <a:r>
              <a:rPr lang="el-GR" sz="2000" dirty="0"/>
              <a:t>«</a:t>
            </a:r>
            <a:r>
              <a:rPr lang="el-GR" sz="2000" u="sng" dirty="0">
                <a:hlinkClick r:id="rId5"/>
              </a:rPr>
              <a:t>Ρούλα η </a:t>
            </a:r>
            <a:r>
              <a:rPr lang="el-GR" sz="2000" u="sng" dirty="0" err="1">
                <a:hlinkClick r:id="rId5"/>
              </a:rPr>
              <a:t>ακριδούλα</a:t>
            </a:r>
            <a:r>
              <a:rPr lang="el-GR" sz="2000" dirty="0"/>
              <a:t>» / </a:t>
            </a:r>
            <a:r>
              <a:rPr lang="el-GR" sz="2000" dirty="0" err="1"/>
              <a:t>Antoon</a:t>
            </a:r>
            <a:r>
              <a:rPr lang="el-GR" sz="2000" dirty="0"/>
              <a:t> </a:t>
            </a:r>
            <a:r>
              <a:rPr lang="el-GR" sz="2000" dirty="0" err="1"/>
              <a:t>Krings</a:t>
            </a:r>
            <a:r>
              <a:rPr lang="el-GR" sz="2000" dirty="0"/>
              <a:t> · μετάφραση Ανδρομάχη </a:t>
            </a:r>
            <a:r>
              <a:rPr lang="el-GR" sz="2000" dirty="0" err="1"/>
              <a:t>Βουθούνη</a:t>
            </a:r>
            <a:r>
              <a:rPr lang="el-GR" sz="2000" dirty="0"/>
              <a:t> · εικονογράφηση </a:t>
            </a:r>
            <a:r>
              <a:rPr lang="el-GR" sz="2000" dirty="0" err="1"/>
              <a:t>Antoon</a:t>
            </a:r>
            <a:r>
              <a:rPr lang="el-GR" sz="2000" dirty="0"/>
              <a:t> </a:t>
            </a:r>
            <a:r>
              <a:rPr lang="el-GR" sz="2000" dirty="0" err="1"/>
              <a:t>Krings</a:t>
            </a:r>
            <a:r>
              <a:rPr lang="el-GR" sz="2000" dirty="0"/>
              <a:t>. - Αθήνα : Εκδόσεις Παπαδόπουλος, 2000. </a:t>
            </a:r>
            <a:endParaRPr lang="en-GB" sz="2000" dirty="0"/>
          </a:p>
          <a:p>
            <a:r>
              <a:rPr lang="el-GR" sz="2000" dirty="0"/>
              <a:t>«</a:t>
            </a:r>
            <a:r>
              <a:rPr lang="el-GR" sz="2000" u="sng" dirty="0" err="1">
                <a:hlinkClick r:id="rId6"/>
              </a:rPr>
              <a:t>Ρίτσα</a:t>
            </a:r>
            <a:r>
              <a:rPr lang="el-GR" sz="2000" u="sng" dirty="0">
                <a:hlinkClick r:id="rId6"/>
              </a:rPr>
              <a:t> η αρκουδίτσα</a:t>
            </a:r>
            <a:r>
              <a:rPr lang="el-GR" sz="2000" dirty="0"/>
              <a:t>» / </a:t>
            </a:r>
            <a:r>
              <a:rPr lang="el-GR" sz="2000" dirty="0" err="1"/>
              <a:t>Antoon</a:t>
            </a:r>
            <a:r>
              <a:rPr lang="el-GR" sz="2000" dirty="0"/>
              <a:t> </a:t>
            </a:r>
            <a:r>
              <a:rPr lang="el-GR" sz="2000" dirty="0" err="1"/>
              <a:t>Krings</a:t>
            </a:r>
            <a:r>
              <a:rPr lang="el-GR" sz="2000" dirty="0"/>
              <a:t> · μετάφραση Ανδρομάχη </a:t>
            </a:r>
            <a:r>
              <a:rPr lang="el-GR" sz="2000" dirty="0" err="1"/>
              <a:t>Βουθούνη</a:t>
            </a:r>
            <a:r>
              <a:rPr lang="el-GR" sz="2000" dirty="0"/>
              <a:t> · εικονογράφηση </a:t>
            </a:r>
            <a:r>
              <a:rPr lang="el-GR" sz="2000" dirty="0" err="1"/>
              <a:t>Antoon</a:t>
            </a:r>
            <a:r>
              <a:rPr lang="el-GR" sz="2000" dirty="0"/>
              <a:t> </a:t>
            </a:r>
            <a:r>
              <a:rPr lang="el-GR" sz="2000" dirty="0" err="1"/>
              <a:t>Krings</a:t>
            </a:r>
            <a:r>
              <a:rPr lang="el-GR" sz="2000" dirty="0"/>
              <a:t>. - 1η </a:t>
            </a:r>
            <a:r>
              <a:rPr lang="el-GR" sz="2000" dirty="0" err="1"/>
              <a:t>έκδ</a:t>
            </a:r>
            <a:r>
              <a:rPr lang="el-GR" sz="2000" dirty="0"/>
              <a:t>. - Αθήνα : Εκδόσεις Παπαδόπουλος, 2009</a:t>
            </a:r>
            <a:r>
              <a:rPr lang="el-GR" sz="2000" dirty="0" smtClean="0"/>
              <a:t>.</a:t>
            </a:r>
            <a:endParaRPr lang="en-GB" sz="2000" dirty="0"/>
          </a:p>
        </p:txBody>
      </p:sp>
    </p:spTree>
    <p:extLst>
      <p:ext uri="{BB962C8B-B14F-4D97-AF65-F5344CB8AC3E}">
        <p14:creationId xmlns:p14="http://schemas.microsoft.com/office/powerpoint/2010/main" val="19868815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«Ανακατωμένο </a:t>
            </a:r>
            <a:r>
              <a:rPr lang="el-GR" altLang="el-GR" dirty="0" err="1" smtClean="0"/>
              <a:t>λάχνισμα</a:t>
            </a:r>
            <a:r>
              <a:rPr lang="el-GR" altLang="el-GR" dirty="0" smtClean="0"/>
              <a:t>» </a:t>
            </a:r>
            <a:r>
              <a:rPr lang="el-GR" dirty="0"/>
              <a:t>(1/2)</a:t>
            </a:r>
          </a:p>
        </p:txBody>
      </p:sp>
      <p:sp>
        <p:nvSpPr>
          <p:cNvPr id="3" name="Content Placeholder 2"/>
          <p:cNvSpPr>
            <a:spLocks noGrp="1"/>
          </p:cNvSpPr>
          <p:nvPr>
            <p:ph sz="half" idx="1"/>
          </p:nvPr>
        </p:nvSpPr>
        <p:spPr>
          <a:xfrm>
            <a:off x="457200" y="1600200"/>
            <a:ext cx="4186808" cy="4525963"/>
          </a:xfrm>
        </p:spPr>
        <p:txBody>
          <a:bodyPr>
            <a:noAutofit/>
          </a:bodyPr>
          <a:lstStyle/>
          <a:p>
            <a:pPr marL="0" indent="0">
              <a:buNone/>
            </a:pPr>
            <a:r>
              <a:rPr lang="el-GR" altLang="el-GR" sz="2700" dirty="0"/>
              <a:t>Σε ένα χαρτόνι υπάρχει γραμμένο γνωστό </a:t>
            </a:r>
            <a:r>
              <a:rPr lang="el-GR" altLang="el-GR" sz="2700" dirty="0" err="1"/>
              <a:t>λάχνισμα</a:t>
            </a:r>
            <a:r>
              <a:rPr lang="el-GR" altLang="el-GR" sz="2700" dirty="0"/>
              <a:t>. Στις λέξεις </a:t>
            </a:r>
            <a:r>
              <a:rPr lang="el-GR" altLang="el-GR" sz="2700" dirty="0" err="1"/>
              <a:t>πίκι</a:t>
            </a:r>
            <a:r>
              <a:rPr lang="el-GR" altLang="el-GR" sz="2700" dirty="0"/>
              <a:t>, </a:t>
            </a:r>
            <a:r>
              <a:rPr lang="el-GR" altLang="el-GR" sz="2700" dirty="0" err="1"/>
              <a:t>ραμ</a:t>
            </a:r>
            <a:r>
              <a:rPr lang="el-GR" altLang="el-GR" sz="2700" dirty="0"/>
              <a:t>, και </a:t>
            </a:r>
            <a:r>
              <a:rPr lang="el-GR" altLang="el-GR" sz="2700" dirty="0" err="1"/>
              <a:t>πούρι</a:t>
            </a:r>
            <a:r>
              <a:rPr lang="el-GR" altLang="el-GR" sz="2700" dirty="0"/>
              <a:t> τα σύμφωνα είναι κολλημένα με </a:t>
            </a:r>
            <a:r>
              <a:rPr lang="el-GR" altLang="el-GR" sz="2700" dirty="0" err="1"/>
              <a:t>κριτς</a:t>
            </a:r>
            <a:r>
              <a:rPr lang="el-GR" altLang="el-GR" sz="2700" dirty="0"/>
              <a:t> </a:t>
            </a:r>
            <a:r>
              <a:rPr lang="el-GR" altLang="el-GR" sz="2700" dirty="0" err="1"/>
              <a:t>κρατς</a:t>
            </a:r>
            <a:r>
              <a:rPr lang="el-GR" altLang="el-GR" sz="2700" dirty="0"/>
              <a:t>. </a:t>
            </a:r>
          </a:p>
          <a:p>
            <a:pPr marL="0" indent="0">
              <a:buNone/>
            </a:pPr>
            <a:r>
              <a:rPr lang="el-GR" altLang="el-GR" sz="2700" dirty="0"/>
              <a:t>Τα παιδιά μαθαίνουν να λένε το </a:t>
            </a:r>
            <a:r>
              <a:rPr lang="el-GR" altLang="el-GR" sz="2700" dirty="0" err="1"/>
              <a:t>λάχνισμα</a:t>
            </a:r>
            <a:r>
              <a:rPr lang="el-GR" altLang="el-GR" sz="2700" dirty="0"/>
              <a:t>. Προαιρετικά προσπαθούν να δείχνουν με το δάχτυλο τι διαβάζουν. </a:t>
            </a:r>
          </a:p>
          <a:p>
            <a:endParaRPr lang="el-GR" sz="2700" dirty="0"/>
          </a:p>
        </p:txBody>
      </p:sp>
      <p:pic>
        <p:nvPicPr>
          <p:cNvPr id="5" name="Content Placeholder 4" descr="Ανακατωμένο λάχνισμ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932040" y="1772816"/>
            <a:ext cx="3528392" cy="3024336"/>
          </a:xfrm>
        </p:spPr>
      </p:pic>
    </p:spTree>
    <p:extLst>
      <p:ext uri="{BB962C8B-B14F-4D97-AF65-F5344CB8AC3E}">
        <p14:creationId xmlns:p14="http://schemas.microsoft.com/office/powerpoint/2010/main" val="12662470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smtClean="0"/>
              <a:t>5</a:t>
            </a:r>
            <a:r>
              <a:rPr lang="en-US" dirty="0" smtClean="0"/>
              <a:t>/</a:t>
            </a:r>
            <a:r>
              <a:rPr lang="el-GR" dirty="0" smtClean="0"/>
              <a:t>6</a:t>
            </a:r>
            <a:r>
              <a:rPr lang="en-US" dirty="0" smtClean="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a:t>Εικόνα 22, 23:  Εξώφυλλο και ενδεικτικές σελίδες του βιβλίου «</a:t>
            </a:r>
            <a:r>
              <a:rPr lang="el-GR" sz="2000" u="sng" dirty="0">
                <a:hlinkClick r:id="rId3"/>
              </a:rPr>
              <a:t>Η Μαίρη Πινέζα</a:t>
            </a:r>
            <a:r>
              <a:rPr lang="el-GR" sz="2000" dirty="0"/>
              <a:t>» / Σούλα </a:t>
            </a:r>
            <a:r>
              <a:rPr lang="el-GR" sz="2000" dirty="0" err="1"/>
              <a:t>Μητακίδου</a:t>
            </a:r>
            <a:r>
              <a:rPr lang="el-GR" sz="2000" dirty="0"/>
              <a:t>, Ευαγγελία </a:t>
            </a:r>
            <a:r>
              <a:rPr lang="el-GR" sz="2000" dirty="0" err="1"/>
              <a:t>Τρέσσου</a:t>
            </a:r>
            <a:r>
              <a:rPr lang="el-GR" sz="2000" dirty="0"/>
              <a:t> · </a:t>
            </a:r>
            <a:r>
              <a:rPr lang="el-GR" sz="2000" dirty="0" err="1"/>
              <a:t>εικονογράφησηΑπόστολος</a:t>
            </a:r>
            <a:r>
              <a:rPr lang="el-GR" sz="2000" dirty="0"/>
              <a:t> </a:t>
            </a:r>
            <a:r>
              <a:rPr lang="el-GR" sz="2000" dirty="0" err="1"/>
              <a:t>Βέττας</a:t>
            </a:r>
            <a:r>
              <a:rPr lang="el-GR" sz="2000" dirty="0"/>
              <a:t>. - 1η </a:t>
            </a:r>
            <a:r>
              <a:rPr lang="el-GR" sz="2000" dirty="0" err="1"/>
              <a:t>έκδ</a:t>
            </a:r>
            <a:r>
              <a:rPr lang="el-GR" sz="2000" dirty="0"/>
              <a:t>. - Αθήνα : Καλειδοσκόπιο, 2010.</a:t>
            </a:r>
            <a:endParaRPr lang="en-GB" sz="2000" dirty="0"/>
          </a:p>
          <a:p>
            <a:pPr marL="0" indent="0">
              <a:buNone/>
            </a:pPr>
            <a:r>
              <a:rPr lang="el-GR" sz="2000" dirty="0"/>
              <a:t>Εικόνα 24:  Σελίδα του βιβλίου «</a:t>
            </a:r>
            <a:r>
              <a:rPr lang="el-GR" sz="2000" u="sng" dirty="0">
                <a:hlinkClick r:id="rId4"/>
              </a:rPr>
              <a:t>Μανταλάκια στην απλώστρα, ποιήματα στη σιδερώστρα</a:t>
            </a:r>
            <a:r>
              <a:rPr lang="el-GR" sz="2000" dirty="0"/>
              <a:t>» / Άλκηστις · εικονογράφηση </a:t>
            </a:r>
            <a:r>
              <a:rPr lang="el-GR" sz="2000" dirty="0" err="1"/>
              <a:t>Βάλλυ</a:t>
            </a:r>
            <a:r>
              <a:rPr lang="el-GR" sz="2000" dirty="0"/>
              <a:t>. - Αθήνα : Ελληνικά Γράμματα.</a:t>
            </a:r>
            <a:endParaRPr lang="en-GB" sz="2000" dirty="0"/>
          </a:p>
          <a:p>
            <a:pPr marL="0" indent="0">
              <a:buNone/>
            </a:pPr>
            <a:r>
              <a:rPr lang="el-GR" sz="2000" dirty="0"/>
              <a:t>Εικόνα 25: </a:t>
            </a:r>
            <a:r>
              <a:rPr lang="el-GR" sz="2000" u="sng" dirty="0">
                <a:hlinkClick r:id="rId5"/>
              </a:rPr>
              <a:t>Αποκρυπτογραφημένα σύμβολα Γραμμικής Β</a:t>
            </a:r>
            <a:r>
              <a:rPr lang="el-GR" sz="2000" dirty="0"/>
              <a:t>, </a:t>
            </a:r>
            <a:r>
              <a:rPr lang="en-GB" sz="2000" dirty="0"/>
              <a:t>Wikipedia</a:t>
            </a:r>
            <a:r>
              <a:rPr lang="el-GR" sz="2000" dirty="0"/>
              <a:t>.</a:t>
            </a:r>
            <a:endParaRPr lang="en-GB" sz="2000" dirty="0"/>
          </a:p>
          <a:p>
            <a:pPr marL="0" indent="0">
              <a:buNone/>
            </a:pPr>
            <a:r>
              <a:rPr lang="el-GR" sz="2000" dirty="0"/>
              <a:t>Εικόνα 26: Σελίδα του βιβλίου «</a:t>
            </a:r>
            <a:r>
              <a:rPr lang="el-GR" sz="2000" u="sng" dirty="0">
                <a:hlinkClick r:id="rId6"/>
              </a:rPr>
              <a:t>Γελαστός κι αγέλαστος</a:t>
            </a:r>
            <a:r>
              <a:rPr lang="el-GR" sz="2000" dirty="0"/>
              <a:t>» / Αγγελική </a:t>
            </a:r>
            <a:r>
              <a:rPr lang="el-GR" sz="2000" dirty="0" err="1"/>
              <a:t>Βαρελλά</a:t>
            </a:r>
            <a:r>
              <a:rPr lang="el-GR" sz="2000" dirty="0"/>
              <a:t> · εικονογράφηση Τατιάνα </a:t>
            </a:r>
            <a:r>
              <a:rPr lang="el-GR" sz="2000" dirty="0" err="1"/>
              <a:t>Ραΐση</a:t>
            </a:r>
            <a:r>
              <a:rPr lang="el-GR" sz="2000" dirty="0"/>
              <a:t> - Βολανάκη. - 7η </a:t>
            </a:r>
            <a:r>
              <a:rPr lang="el-GR" sz="2000" dirty="0" err="1"/>
              <a:t>έκδ</a:t>
            </a:r>
            <a:r>
              <a:rPr lang="el-GR" sz="2000" dirty="0"/>
              <a:t>. - Αθήνα : Σύγχρονη Εποχή, 2007.</a:t>
            </a:r>
            <a:endParaRPr lang="en-GB" sz="2000" dirty="0"/>
          </a:p>
          <a:p>
            <a:pPr marL="0" indent="0">
              <a:buNone/>
            </a:pPr>
            <a:r>
              <a:rPr lang="el-GR" sz="2000" dirty="0"/>
              <a:t>Εικόνα 27, 28, 29: Ενδεικτικές σελίδες του βιβλίου «</a:t>
            </a:r>
            <a:r>
              <a:rPr lang="el-GR" sz="2000" u="sng" dirty="0" err="1">
                <a:hlinkClick r:id="rId7"/>
              </a:rPr>
              <a:t>Φρικαντέλα</a:t>
            </a:r>
            <a:r>
              <a:rPr lang="el-GR" sz="2000" u="sng" dirty="0">
                <a:hlinkClick r:id="rId7"/>
              </a:rPr>
              <a:t>: Η μάγισσα που μισούσε τα κάλαντα</a:t>
            </a:r>
            <a:r>
              <a:rPr lang="el-GR" sz="2000" dirty="0"/>
              <a:t>» / Ευγένιος </a:t>
            </a:r>
            <a:r>
              <a:rPr lang="el-GR" sz="2000" dirty="0" err="1"/>
              <a:t>Τριβιζάς</a:t>
            </a:r>
            <a:r>
              <a:rPr lang="el-GR" sz="2000" dirty="0"/>
              <a:t> · εικονογράφηση Μιχάλης </a:t>
            </a:r>
            <a:r>
              <a:rPr lang="el-GR" sz="2000" dirty="0" err="1"/>
              <a:t>Κουντούρης</a:t>
            </a:r>
            <a:r>
              <a:rPr lang="el-GR" sz="2000" dirty="0"/>
              <a:t>. - Αθήνα : </a:t>
            </a:r>
            <a:r>
              <a:rPr lang="el-GR" sz="2000" dirty="0" err="1"/>
              <a:t>Καλέντης</a:t>
            </a:r>
            <a:r>
              <a:rPr lang="el-GR" sz="2000" dirty="0"/>
              <a:t>, 2003.</a:t>
            </a:r>
            <a:endParaRPr lang="en-GB" sz="2000" dirty="0"/>
          </a:p>
        </p:txBody>
      </p:sp>
    </p:spTree>
    <p:extLst>
      <p:ext uri="{BB962C8B-B14F-4D97-AF65-F5344CB8AC3E}">
        <p14:creationId xmlns:p14="http://schemas.microsoft.com/office/powerpoint/2010/main" val="267080870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smtClean="0"/>
              <a:t>6</a:t>
            </a:r>
            <a:r>
              <a:rPr lang="en-US" dirty="0" smtClean="0"/>
              <a:t>/</a:t>
            </a:r>
            <a:r>
              <a:rPr lang="el-GR" dirty="0" smtClean="0"/>
              <a:t>6</a:t>
            </a:r>
            <a:r>
              <a:rPr lang="en-US" dirty="0" smtClean="0"/>
              <a:t>)</a:t>
            </a:r>
            <a:endParaRPr lang="el-GR" dirty="0"/>
          </a:p>
        </p:txBody>
      </p:sp>
      <p:sp>
        <p:nvSpPr>
          <p:cNvPr id="3" name="Content Placeholder 2"/>
          <p:cNvSpPr>
            <a:spLocks noGrp="1"/>
          </p:cNvSpPr>
          <p:nvPr>
            <p:ph idx="1"/>
          </p:nvPr>
        </p:nvSpPr>
        <p:spPr/>
        <p:txBody>
          <a:bodyPr>
            <a:noAutofit/>
          </a:bodyPr>
          <a:lstStyle/>
          <a:p>
            <a:pPr marL="0" indent="0">
              <a:buNone/>
            </a:pPr>
            <a:r>
              <a:rPr lang="el-GR" sz="2000" dirty="0"/>
              <a:t>Εικόνα 30: Εξώφυλλο του βιβλίου «</a:t>
            </a:r>
            <a:r>
              <a:rPr lang="el-GR" sz="2000" u="sng" dirty="0">
                <a:hlinkClick r:id="rId3"/>
              </a:rPr>
              <a:t>Η κούκλα που ήθελε ν' αποκτήσει ένα μωρό</a:t>
            </a:r>
            <a:r>
              <a:rPr lang="el-GR" sz="2000" dirty="0"/>
              <a:t>» / </a:t>
            </a:r>
            <a:r>
              <a:rPr lang="el-GR" sz="2000" dirty="0" err="1"/>
              <a:t>Ντιμίτερ</a:t>
            </a:r>
            <a:r>
              <a:rPr lang="el-GR" sz="2000" dirty="0"/>
              <a:t> </a:t>
            </a:r>
            <a:r>
              <a:rPr lang="el-GR" sz="2000" dirty="0" err="1"/>
              <a:t>Ινκιόφ</a:t>
            </a:r>
            <a:r>
              <a:rPr lang="el-GR" sz="2000" dirty="0"/>
              <a:t> · </a:t>
            </a:r>
            <a:r>
              <a:rPr lang="el-GR" sz="2000" dirty="0" err="1"/>
              <a:t>μετάφρασηΡένα</a:t>
            </a:r>
            <a:r>
              <a:rPr lang="el-GR" sz="2000" dirty="0"/>
              <a:t> </a:t>
            </a:r>
            <a:r>
              <a:rPr lang="el-GR" sz="2000" dirty="0" err="1"/>
              <a:t>Καρθαίου</a:t>
            </a:r>
            <a:r>
              <a:rPr lang="el-GR" sz="2000" dirty="0"/>
              <a:t> · εικονογράφηση </a:t>
            </a:r>
            <a:r>
              <a:rPr lang="el-GR" sz="2000" dirty="0" err="1"/>
              <a:t>Τράουντλ</a:t>
            </a:r>
            <a:r>
              <a:rPr lang="el-GR" sz="2000" dirty="0"/>
              <a:t> Ράινερ, Βάλτερ Ράινερ. - Αθήνα : Εκδόσεις Πατάκη, 2003.</a:t>
            </a:r>
            <a:endParaRPr lang="en-GB" sz="2000" dirty="0"/>
          </a:p>
          <a:p>
            <a:pPr marL="0" indent="0">
              <a:buNone/>
            </a:pPr>
            <a:r>
              <a:rPr lang="el-GR" sz="2000" dirty="0"/>
              <a:t>Εικόνα 31, 32: Εξώφυλλο και ενδεικτικές σελίδες του βιβλίου  «</a:t>
            </a:r>
            <a:r>
              <a:rPr lang="el-GR" sz="2000" u="sng" dirty="0">
                <a:hlinkClick r:id="rId4"/>
              </a:rPr>
              <a:t>Πώς γράφεται η λέξη μητέρα;</a:t>
            </a:r>
            <a:r>
              <a:rPr lang="el-GR" sz="2000" dirty="0"/>
              <a:t>» / Αγγελική </a:t>
            </a:r>
            <a:r>
              <a:rPr lang="el-GR" sz="2000" dirty="0" err="1"/>
              <a:t>Βαρελλά</a:t>
            </a:r>
            <a:r>
              <a:rPr lang="el-GR" sz="2000" dirty="0"/>
              <a:t> · εικονογράφηση </a:t>
            </a:r>
            <a:r>
              <a:rPr lang="el-GR" sz="2000" dirty="0" err="1"/>
              <a:t>Τέτη</a:t>
            </a:r>
            <a:r>
              <a:rPr lang="el-GR" sz="2000" dirty="0"/>
              <a:t> </a:t>
            </a:r>
            <a:r>
              <a:rPr lang="el-GR" sz="2000" dirty="0" err="1"/>
              <a:t>Σώλου</a:t>
            </a:r>
            <a:r>
              <a:rPr lang="el-GR" sz="2000" dirty="0"/>
              <a:t>. - Αθήνα : Μίλητος, 2004.</a:t>
            </a:r>
            <a:endParaRPr lang="en-GB" sz="2000" dirty="0"/>
          </a:p>
          <a:p>
            <a:pPr marL="0" indent="0">
              <a:buNone/>
            </a:pPr>
            <a:r>
              <a:rPr lang="el-GR" sz="2000" dirty="0"/>
              <a:t>Εικόνα 33, 34, 35: Εξώφυλλο και ενδεικτικές σελίδες του βιβλίου «</a:t>
            </a:r>
            <a:r>
              <a:rPr lang="el-GR" sz="2000" u="sng" dirty="0">
                <a:hlinkClick r:id="rId5"/>
              </a:rPr>
              <a:t>Ο </a:t>
            </a:r>
            <a:r>
              <a:rPr lang="el-GR" sz="2000" u="sng" dirty="0" err="1">
                <a:hlinkClick r:id="rId5"/>
              </a:rPr>
              <a:t>Λούκουλος</a:t>
            </a:r>
            <a:r>
              <a:rPr lang="el-GR" sz="2000" u="sng" dirty="0">
                <a:hlinkClick r:id="rId5"/>
              </a:rPr>
              <a:t> τρώει πυγολαμπίδες</a:t>
            </a:r>
            <a:r>
              <a:rPr lang="el-GR" sz="2000" dirty="0"/>
              <a:t>» / Ευγένιος </a:t>
            </a:r>
            <a:r>
              <a:rPr lang="el-GR" sz="2000" dirty="0" err="1"/>
              <a:t>Τριβιζάς</a:t>
            </a:r>
            <a:r>
              <a:rPr lang="el-GR" sz="2000" dirty="0"/>
              <a:t> · </a:t>
            </a:r>
            <a:r>
              <a:rPr lang="el-GR" sz="2000" dirty="0" err="1"/>
              <a:t>εικονογράφησηΑλέξης</a:t>
            </a:r>
            <a:r>
              <a:rPr lang="el-GR" sz="2000" dirty="0"/>
              <a:t> </a:t>
            </a:r>
            <a:r>
              <a:rPr lang="el-GR" sz="2000" dirty="0" err="1"/>
              <a:t>Κυριτσόπουλος</a:t>
            </a:r>
            <a:r>
              <a:rPr lang="el-GR" sz="2000" dirty="0"/>
              <a:t>. - 1η </a:t>
            </a:r>
            <a:r>
              <a:rPr lang="el-GR" sz="2000" dirty="0" err="1"/>
              <a:t>έκδ</a:t>
            </a:r>
            <a:r>
              <a:rPr lang="el-GR" sz="2000" dirty="0"/>
              <a:t>. - Αθήνα : Κέδρος, 1996</a:t>
            </a:r>
            <a:endParaRPr lang="en-GB" sz="2000" dirty="0"/>
          </a:p>
          <a:p>
            <a:pPr marL="0" indent="0">
              <a:buNone/>
            </a:pPr>
            <a:r>
              <a:rPr lang="el-GR" sz="2000" dirty="0"/>
              <a:t>Εικόνα 36, 37, 38: Εξώφυλλο και ενδεικτικές σελίδες του βιβλίου «</a:t>
            </a:r>
            <a:r>
              <a:rPr lang="el-GR" sz="2000" u="sng" dirty="0">
                <a:hlinkClick r:id="rId6"/>
              </a:rPr>
              <a:t>Η Οδοντογλυφίδα που έγινε </a:t>
            </a:r>
            <a:r>
              <a:rPr lang="el-GR" sz="2000" u="sng" dirty="0" err="1">
                <a:hlinkClick r:id="rId6"/>
              </a:rPr>
              <a:t>Ογδοντογλυφίδα</a:t>
            </a:r>
            <a:r>
              <a:rPr lang="el-GR" sz="2000" dirty="0"/>
              <a:t>» / Σοφία </a:t>
            </a:r>
            <a:r>
              <a:rPr lang="el-GR" sz="2000" dirty="0" err="1"/>
              <a:t>Μαντουβάλου</a:t>
            </a:r>
            <a:r>
              <a:rPr lang="el-GR" sz="2000" dirty="0"/>
              <a:t> · εικονογράφηση Β. Ελευθερίου. - 1η </a:t>
            </a:r>
            <a:r>
              <a:rPr lang="el-GR" sz="2000" dirty="0" err="1"/>
              <a:t>έκδ</a:t>
            </a:r>
            <a:r>
              <a:rPr lang="el-GR" sz="2000" dirty="0"/>
              <a:t>. - Αθήνα : Εκδόσεις Πατάκη, 2004.</a:t>
            </a:r>
            <a:endParaRPr lang="en-GB" sz="2000" dirty="0"/>
          </a:p>
        </p:txBody>
      </p:sp>
    </p:spTree>
    <p:extLst>
      <p:ext uri="{BB962C8B-B14F-4D97-AF65-F5344CB8AC3E}">
        <p14:creationId xmlns:p14="http://schemas.microsoft.com/office/powerpoint/2010/main" val="4114019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«Ανακατωμένο </a:t>
            </a:r>
            <a:r>
              <a:rPr lang="el-GR" altLang="el-GR" dirty="0" err="1"/>
              <a:t>λάχνισμα</a:t>
            </a:r>
            <a:r>
              <a:rPr lang="el-GR" altLang="el-GR" dirty="0" smtClean="0"/>
              <a:t>»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altLang="el-GR" dirty="0"/>
              <a:t>Μετά τα παιδιά αφαιρούν τα παλιά σύμφωνα και στη θέση τους βάζουν κάποιο άλλο. ‘Διαβάζουν’ το καινούργιο </a:t>
            </a:r>
            <a:r>
              <a:rPr lang="el-GR" altLang="el-GR" dirty="0" err="1"/>
              <a:t>λάχνισμα</a:t>
            </a:r>
            <a:r>
              <a:rPr lang="el-GR" altLang="el-GR" dirty="0"/>
              <a:t>.</a:t>
            </a:r>
          </a:p>
          <a:p>
            <a:endParaRPr lang="el-GR" dirty="0"/>
          </a:p>
        </p:txBody>
      </p:sp>
      <p:pic>
        <p:nvPicPr>
          <p:cNvPr id="1026" name="Picture 2" descr="Ανακατωμένο λάχνισμ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43991" y="1600200"/>
            <a:ext cx="344701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867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Κείμενα του </a:t>
            </a:r>
            <a:r>
              <a:rPr lang="el-GR" dirty="0" err="1"/>
              <a:t>λεττρισμού</a:t>
            </a:r>
            <a:endParaRPr lang="el-GR" dirty="0"/>
          </a:p>
        </p:txBody>
      </p:sp>
      <p:sp>
        <p:nvSpPr>
          <p:cNvPr id="3" name="Content Placeholder 2"/>
          <p:cNvSpPr>
            <a:spLocks noGrp="1"/>
          </p:cNvSpPr>
          <p:nvPr>
            <p:ph sz="half" idx="1"/>
          </p:nvPr>
        </p:nvSpPr>
        <p:spPr/>
        <p:txBody>
          <a:bodyPr>
            <a:noAutofit/>
          </a:bodyPr>
          <a:lstStyle/>
          <a:p>
            <a:pPr marL="0" indent="0">
              <a:buNone/>
            </a:pPr>
            <a:r>
              <a:rPr lang="el-GR" dirty="0"/>
              <a:t>Στην ίδια κατηγορία των α-</a:t>
            </a:r>
            <a:r>
              <a:rPr lang="el-GR" dirty="0" err="1"/>
              <a:t>νόητων</a:t>
            </a:r>
            <a:r>
              <a:rPr lang="el-GR" dirty="0"/>
              <a:t> (=χωρίς νόημα) κειμένων και κείμενα από το κίνημα του </a:t>
            </a:r>
            <a:r>
              <a:rPr lang="el-GR" dirty="0" err="1"/>
              <a:t>λεττρισμού</a:t>
            </a:r>
            <a:r>
              <a:rPr lang="el-GR" dirty="0"/>
              <a:t>, όπως το </a:t>
            </a:r>
            <a:r>
              <a:rPr lang="el-GR" dirty="0" err="1"/>
              <a:t>Βάο</a:t>
            </a:r>
            <a:r>
              <a:rPr lang="el-GR" dirty="0"/>
              <a:t>, </a:t>
            </a:r>
            <a:r>
              <a:rPr lang="el-GR" dirty="0" err="1"/>
              <a:t>Γάο</a:t>
            </a:r>
            <a:r>
              <a:rPr lang="el-GR" dirty="0"/>
              <a:t>, </a:t>
            </a:r>
            <a:r>
              <a:rPr lang="el-GR" dirty="0" err="1"/>
              <a:t>Δάο</a:t>
            </a:r>
            <a:r>
              <a:rPr lang="el-GR" dirty="0"/>
              <a:t> του </a:t>
            </a:r>
            <a:r>
              <a:rPr lang="el-GR" dirty="0" err="1"/>
              <a:t>Λαπαθιώτη</a:t>
            </a:r>
            <a:r>
              <a:rPr lang="el-GR" dirty="0"/>
              <a:t>.	</a:t>
            </a:r>
          </a:p>
        </p:txBody>
      </p:sp>
      <p:sp>
        <p:nvSpPr>
          <p:cNvPr id="4" name="Content Placeholder 3"/>
          <p:cNvSpPr>
            <a:spLocks noGrp="1"/>
          </p:cNvSpPr>
          <p:nvPr>
            <p:ph sz="half" idx="2"/>
          </p:nvPr>
        </p:nvSpPr>
        <p:spPr/>
        <p:txBody>
          <a:bodyPr>
            <a:normAutofit fontScale="85000" lnSpcReduction="10000"/>
          </a:bodyPr>
          <a:lstStyle/>
          <a:p>
            <a:pPr marL="0" indent="0">
              <a:buNone/>
            </a:pPr>
            <a:r>
              <a:rPr lang="el-GR" b="1" dirty="0" err="1"/>
              <a:t>Βάο</a:t>
            </a:r>
            <a:r>
              <a:rPr lang="el-GR" b="1" dirty="0"/>
              <a:t>, </a:t>
            </a:r>
            <a:r>
              <a:rPr lang="el-GR" b="1" dirty="0" err="1"/>
              <a:t>Γάο</a:t>
            </a:r>
            <a:r>
              <a:rPr lang="el-GR" b="1" dirty="0"/>
              <a:t>, </a:t>
            </a:r>
            <a:r>
              <a:rPr lang="el-GR" b="1" dirty="0" err="1" smtClean="0"/>
              <a:t>Δάο</a:t>
            </a:r>
            <a:endParaRPr lang="el-GR" b="1" dirty="0" smtClean="0"/>
          </a:p>
          <a:p>
            <a:pPr marL="0" indent="0">
              <a:buNone/>
            </a:pPr>
            <a:r>
              <a:rPr lang="el-GR" dirty="0" err="1"/>
              <a:t>Ζινώντας</a:t>
            </a:r>
            <a:r>
              <a:rPr lang="el-GR" dirty="0"/>
              <a:t> </a:t>
            </a:r>
            <a:r>
              <a:rPr lang="el-GR" dirty="0" err="1"/>
              <a:t>παβίδονο</a:t>
            </a:r>
            <a:r>
              <a:rPr lang="el-GR" dirty="0"/>
              <a:t> </a:t>
            </a:r>
            <a:r>
              <a:rPr lang="el-GR" dirty="0" err="1"/>
              <a:t>σαβίνι</a:t>
            </a:r>
            <a:r>
              <a:rPr lang="el-GR" dirty="0"/>
              <a:t>,</a:t>
            </a:r>
            <a:br>
              <a:rPr lang="el-GR" dirty="0"/>
            </a:br>
            <a:r>
              <a:rPr lang="el-GR" dirty="0"/>
              <a:t>Κι </a:t>
            </a:r>
            <a:r>
              <a:rPr lang="el-GR" dirty="0" err="1"/>
              <a:t>ἀπονιβώντας</a:t>
            </a:r>
            <a:r>
              <a:rPr lang="el-GR" dirty="0"/>
              <a:t> </a:t>
            </a:r>
            <a:r>
              <a:rPr lang="el-GR" dirty="0" err="1"/>
              <a:t>ἐρομιδαλιὸ</a:t>
            </a:r>
            <a:r>
              <a:rPr lang="el-GR" dirty="0"/>
              <a:t/>
            </a:r>
            <a:br>
              <a:rPr lang="el-GR" dirty="0"/>
            </a:br>
            <a:r>
              <a:rPr lang="el-GR" dirty="0" err="1"/>
              <a:t>Κουμάνισα</a:t>
            </a:r>
            <a:r>
              <a:rPr lang="el-GR" dirty="0"/>
              <a:t> </a:t>
            </a:r>
            <a:r>
              <a:rPr lang="el-GR" dirty="0" err="1"/>
              <a:t>τὸ</a:t>
            </a:r>
            <a:r>
              <a:rPr lang="el-GR" dirty="0"/>
              <a:t> </a:t>
            </a:r>
            <a:r>
              <a:rPr lang="el-GR" dirty="0" err="1"/>
              <a:t>βίρο</a:t>
            </a:r>
            <a:r>
              <a:rPr lang="el-GR" dirty="0"/>
              <a:t> </a:t>
            </a:r>
            <a:r>
              <a:rPr lang="el-GR" dirty="0" err="1"/>
              <a:t>τοῦ</a:t>
            </a:r>
            <a:r>
              <a:rPr lang="el-GR" dirty="0"/>
              <a:t> </a:t>
            </a:r>
            <a:r>
              <a:rPr lang="el-GR" dirty="0" err="1"/>
              <a:t>λαβίνι</a:t>
            </a:r>
            <a:r>
              <a:rPr lang="el-GR" dirty="0"/>
              <a:t/>
            </a:r>
            <a:br>
              <a:rPr lang="el-GR" dirty="0"/>
            </a:br>
            <a:r>
              <a:rPr lang="el-GR" dirty="0" err="1"/>
              <a:t>Μὲ</a:t>
            </a:r>
            <a:r>
              <a:rPr lang="el-GR" dirty="0"/>
              <a:t> σάβανο </a:t>
            </a:r>
            <a:r>
              <a:rPr lang="el-GR" dirty="0" err="1"/>
              <a:t>γιδένι</a:t>
            </a:r>
            <a:r>
              <a:rPr lang="el-GR" dirty="0"/>
              <a:t> </a:t>
            </a:r>
            <a:r>
              <a:rPr lang="el-GR" dirty="0" err="1"/>
              <a:t>τοῦ</a:t>
            </a:r>
            <a:r>
              <a:rPr lang="el-GR" dirty="0"/>
              <a:t> </a:t>
            </a:r>
            <a:r>
              <a:rPr lang="el-GR" dirty="0" err="1"/>
              <a:t>Θαλιό</a:t>
            </a:r>
            <a:r>
              <a:rPr lang="el-GR" dirty="0"/>
              <a:t>.</a:t>
            </a:r>
          </a:p>
          <a:p>
            <a:pPr marL="0" indent="0">
              <a:spcBef>
                <a:spcPts val="1200"/>
              </a:spcBef>
              <a:buNone/>
            </a:pPr>
            <a:r>
              <a:rPr lang="el-GR" dirty="0" smtClean="0"/>
              <a:t>Κι </a:t>
            </a:r>
            <a:r>
              <a:rPr lang="el-GR" dirty="0" err="1"/>
              <a:t>ἀνέδοντας</a:t>
            </a:r>
            <a:r>
              <a:rPr lang="el-GR" dirty="0"/>
              <a:t> </a:t>
            </a:r>
            <a:r>
              <a:rPr lang="el-GR" dirty="0" err="1"/>
              <a:t>ἕν᾿</a:t>
            </a:r>
            <a:r>
              <a:rPr lang="el-GR" dirty="0"/>
              <a:t> </a:t>
            </a:r>
            <a:r>
              <a:rPr lang="el-GR" dirty="0" err="1"/>
              <a:t>ἄκονο</a:t>
            </a:r>
            <a:r>
              <a:rPr lang="el-GR" dirty="0"/>
              <a:t> </a:t>
            </a:r>
            <a:r>
              <a:rPr lang="el-GR" dirty="0" err="1"/>
              <a:t>λαβίνι</a:t>
            </a:r>
            <a:r>
              <a:rPr lang="el-GR" dirty="0"/>
              <a:t/>
            </a:r>
            <a:br>
              <a:rPr lang="el-GR" dirty="0"/>
            </a:br>
            <a:r>
              <a:rPr lang="el-GR" dirty="0" err="1"/>
              <a:t>Ποὺ</a:t>
            </a:r>
            <a:r>
              <a:rPr lang="el-GR" dirty="0"/>
              <a:t> </a:t>
            </a:r>
            <a:r>
              <a:rPr lang="el-GR" dirty="0" err="1"/>
              <a:t>ραδαγοσαλιοῦσε</a:t>
            </a:r>
            <a:r>
              <a:rPr lang="el-GR" dirty="0"/>
              <a:t> </a:t>
            </a:r>
            <a:r>
              <a:rPr lang="el-GR" dirty="0" err="1"/>
              <a:t>τὸν</a:t>
            </a:r>
            <a:r>
              <a:rPr lang="el-GR" dirty="0"/>
              <a:t> </a:t>
            </a:r>
            <a:r>
              <a:rPr lang="el-GR" dirty="0" err="1"/>
              <a:t>ἀλιὸ</a:t>
            </a:r>
            <a:r>
              <a:rPr lang="el-GR" dirty="0"/>
              <a:t/>
            </a:r>
            <a:br>
              <a:rPr lang="el-GR" dirty="0"/>
            </a:br>
            <a:r>
              <a:rPr lang="el-GR" dirty="0" err="1"/>
              <a:t>Σινέρωσα</a:t>
            </a:r>
            <a:r>
              <a:rPr lang="el-GR" dirty="0"/>
              <a:t> </a:t>
            </a:r>
            <a:r>
              <a:rPr lang="el-GR" dirty="0" err="1"/>
              <a:t>τὸν</a:t>
            </a:r>
            <a:r>
              <a:rPr lang="el-GR" dirty="0"/>
              <a:t> </a:t>
            </a:r>
            <a:r>
              <a:rPr lang="el-GR" dirty="0" err="1"/>
              <a:t>ἄβο</a:t>
            </a:r>
            <a:r>
              <a:rPr lang="el-GR" dirty="0"/>
              <a:t> </a:t>
            </a:r>
            <a:r>
              <a:rPr lang="el-GR" dirty="0" err="1"/>
              <a:t>τοῦ</a:t>
            </a:r>
            <a:r>
              <a:rPr lang="el-GR" dirty="0"/>
              <a:t> </a:t>
            </a:r>
            <a:r>
              <a:rPr lang="el-GR" dirty="0" err="1"/>
              <a:t>ραβίνι</a:t>
            </a:r>
            <a:r>
              <a:rPr lang="el-GR" dirty="0"/>
              <a:t/>
            </a:r>
            <a:br>
              <a:rPr lang="el-GR" dirty="0"/>
            </a:br>
            <a:r>
              <a:rPr lang="el-GR" dirty="0"/>
              <a:t>Σ᾿ </a:t>
            </a:r>
            <a:r>
              <a:rPr lang="el-GR" dirty="0" err="1"/>
              <a:t>ἕνα</a:t>
            </a:r>
            <a:r>
              <a:rPr lang="el-GR" dirty="0"/>
              <a:t> </a:t>
            </a:r>
            <a:r>
              <a:rPr lang="el-GR" dirty="0" err="1"/>
              <a:t>ἄφαρο</a:t>
            </a:r>
            <a:r>
              <a:rPr lang="el-GR" dirty="0"/>
              <a:t> </a:t>
            </a:r>
            <a:r>
              <a:rPr lang="el-GR" dirty="0" err="1"/>
              <a:t>δαμένικο</a:t>
            </a:r>
            <a:r>
              <a:rPr lang="el-GR" dirty="0"/>
              <a:t> </a:t>
            </a:r>
            <a:r>
              <a:rPr lang="el-GR" dirty="0" err="1"/>
              <a:t>ραλιό</a:t>
            </a:r>
            <a:r>
              <a:rPr lang="el-GR" dirty="0" smtClean="0"/>
              <a:t>!</a:t>
            </a:r>
          </a:p>
          <a:p>
            <a:pPr marL="0" indent="0" algn="r">
              <a:spcBef>
                <a:spcPts val="1200"/>
              </a:spcBef>
              <a:buNone/>
            </a:pPr>
            <a:r>
              <a:rPr lang="el-GR" dirty="0" smtClean="0"/>
              <a:t>(Απόσπασμα)</a:t>
            </a:r>
            <a:endParaRPr lang="el-GR" dirty="0"/>
          </a:p>
          <a:p>
            <a:pPr marL="0" indent="0">
              <a:buNone/>
            </a:pPr>
            <a:endParaRPr lang="el-GR" b="1" dirty="0" smtClean="0"/>
          </a:p>
          <a:p>
            <a:endParaRPr lang="el-GR" dirty="0"/>
          </a:p>
        </p:txBody>
      </p:sp>
    </p:spTree>
    <p:extLst>
      <p:ext uri="{BB962C8B-B14F-4D97-AF65-F5344CB8AC3E}">
        <p14:creationId xmlns:p14="http://schemas.microsoft.com/office/powerpoint/2010/main" val="2005850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Βαθμός </a:t>
            </a:r>
            <a:r>
              <a:rPr lang="el-GR" dirty="0"/>
              <a:t>φωνολογικής ενημερότητας στο νηπιαγωγείο (</a:t>
            </a:r>
            <a:r>
              <a:rPr lang="el-GR" dirty="0" smtClean="0"/>
              <a:t>1/5)</a:t>
            </a:r>
            <a:endParaRPr lang="el-GR" dirty="0"/>
          </a:p>
        </p:txBody>
      </p:sp>
      <p:sp>
        <p:nvSpPr>
          <p:cNvPr id="3" name="Content Placeholder 2"/>
          <p:cNvSpPr>
            <a:spLocks noGrp="1"/>
          </p:cNvSpPr>
          <p:nvPr>
            <p:ph sz="half" idx="1"/>
          </p:nvPr>
        </p:nvSpPr>
        <p:spPr/>
        <p:txBody>
          <a:bodyPr>
            <a:noAutofit/>
          </a:bodyPr>
          <a:lstStyle/>
          <a:p>
            <a:pPr marL="0" indent="0">
              <a:buNone/>
            </a:pPr>
            <a:r>
              <a:rPr lang="el-GR" sz="2700" dirty="0"/>
              <a:t>Έρευνες έχουν δείξει ότι ο βαθμός φωνολογικής ενημερότητας στο νηπιαγωγείο προβάλλεται ως ισχυρό κριτήριο πρόβλεψης της μετέπειτα αναγνωστικής επίδοσης του παιδιού στο Δημοτικό Σχολείο (τουλάχιστον στο στάδιο της εκμάθησης του γραπτού λόγου).</a:t>
            </a:r>
          </a:p>
          <a:p>
            <a:pPr marL="0" indent="0">
              <a:buNone/>
            </a:pPr>
            <a:endParaRPr lang="el-GR" sz="2700" dirty="0"/>
          </a:p>
        </p:txBody>
      </p:sp>
      <p:pic>
        <p:nvPicPr>
          <p:cNvPr id="5" name="Picture 5" descr="Παιδική ζωγραφιά"/>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4008" y="1844824"/>
            <a:ext cx="410445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658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Βαθμός φωνολογικής ενημερότητας στο νηπιαγωγείο </a:t>
            </a:r>
            <a:r>
              <a:rPr lang="el-GR" dirty="0" smtClean="0"/>
              <a:t>(2/5</a:t>
            </a:r>
            <a:r>
              <a:rPr lang="el-GR" dirty="0"/>
              <a:t>)</a:t>
            </a:r>
          </a:p>
        </p:txBody>
      </p:sp>
      <p:sp>
        <p:nvSpPr>
          <p:cNvPr id="3" name="Content Placeholder 2"/>
          <p:cNvSpPr>
            <a:spLocks noGrp="1"/>
          </p:cNvSpPr>
          <p:nvPr>
            <p:ph sz="half" idx="1"/>
          </p:nvPr>
        </p:nvSpPr>
        <p:spPr/>
        <p:txBody>
          <a:bodyPr>
            <a:noAutofit/>
          </a:bodyPr>
          <a:lstStyle/>
          <a:p>
            <a:pPr marL="0" indent="0">
              <a:buNone/>
            </a:pPr>
            <a:r>
              <a:rPr lang="el-GR" sz="2400" dirty="0"/>
              <a:t>Κι είναι λογικό, αφού τα παιδιά για να μάθουν να διαβάζουν πρέπει:</a:t>
            </a:r>
          </a:p>
          <a:p>
            <a:r>
              <a:rPr lang="el-GR" sz="2400" dirty="0"/>
              <a:t>Να γνωρίζουν τα 24 γράμματα.</a:t>
            </a:r>
          </a:p>
          <a:p>
            <a:r>
              <a:rPr lang="el-GR" sz="2400" dirty="0"/>
              <a:t>Να ακούν τα φωνήματα.</a:t>
            </a:r>
          </a:p>
          <a:p>
            <a:r>
              <a:rPr lang="el-GR" sz="2400" dirty="0"/>
              <a:t>Να γνωρίζουν τις </a:t>
            </a:r>
            <a:r>
              <a:rPr lang="el-GR" sz="2400" dirty="0" err="1"/>
              <a:t>γραφοφωνημικές</a:t>
            </a:r>
            <a:r>
              <a:rPr lang="el-GR" sz="2400" dirty="0"/>
              <a:t> αντιστοιχίες, δηλαδή ποιο φώνημα αντιστοιχεί σε ποιο γράμμα και το αντίστροφο.</a:t>
            </a:r>
          </a:p>
          <a:p>
            <a:pPr marL="0" indent="0">
              <a:buNone/>
            </a:pPr>
            <a:endParaRPr lang="el-GR" sz="2700" dirty="0"/>
          </a:p>
        </p:txBody>
      </p:sp>
      <p:pic>
        <p:nvPicPr>
          <p:cNvPr id="5" name="Picture 5" descr="Παιδική ζωγραφιά"/>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4008" y="1844824"/>
            <a:ext cx="410445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18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Βαθμός φωνολογικής ενημερότητας στο νηπιαγωγείο </a:t>
            </a:r>
            <a:r>
              <a:rPr lang="el-GR" dirty="0" smtClean="0"/>
              <a:t>(3/5</a:t>
            </a:r>
            <a:r>
              <a:rPr lang="el-GR" dirty="0"/>
              <a:t>)</a:t>
            </a:r>
          </a:p>
        </p:txBody>
      </p:sp>
      <p:sp>
        <p:nvSpPr>
          <p:cNvPr id="3" name="Content Placeholder 2"/>
          <p:cNvSpPr>
            <a:spLocks noGrp="1"/>
          </p:cNvSpPr>
          <p:nvPr>
            <p:ph sz="half" idx="1"/>
          </p:nvPr>
        </p:nvSpPr>
        <p:spPr>
          <a:xfrm>
            <a:off x="457200" y="1600200"/>
            <a:ext cx="4618856" cy="4525963"/>
          </a:xfrm>
        </p:spPr>
        <p:txBody>
          <a:bodyPr>
            <a:noAutofit/>
          </a:bodyPr>
          <a:lstStyle/>
          <a:p>
            <a:pPr marL="0" indent="0">
              <a:buNone/>
            </a:pPr>
            <a:r>
              <a:rPr lang="el-GR" sz="2500" dirty="0" smtClean="0"/>
              <a:t>Μετά την εφαρμογή προγράμματος </a:t>
            </a:r>
            <a:r>
              <a:rPr lang="el-GR" sz="2500" b="1" dirty="0" smtClean="0"/>
              <a:t>φωνολογικής εξάσκησης </a:t>
            </a:r>
            <a:r>
              <a:rPr lang="el-GR" sz="2500" dirty="0"/>
              <a:t>παρατηρείται σημαντική πρόοδος στα παιδιά. Τα παιδιά φαίνεται να βελτιώνουν το βαθμό φωνολογικής ενημερότητας αν συμμετάσχουν σε ένα πρόγραμμα φωνολογικής εξάσκησης. </a:t>
            </a:r>
            <a:r>
              <a:rPr lang="el-GR" sz="2500" dirty="0" smtClean="0"/>
              <a:t>Αρχικά </a:t>
            </a:r>
            <a:r>
              <a:rPr lang="el-GR" sz="2500" dirty="0"/>
              <a:t>θα μάθουν να ακούν. Και μετά θα μάθουν να γράφουν.</a:t>
            </a:r>
          </a:p>
          <a:p>
            <a:pPr marL="0" indent="0">
              <a:buNone/>
            </a:pPr>
            <a:endParaRPr lang="el-GR" sz="2500" dirty="0" smtClean="0"/>
          </a:p>
          <a:p>
            <a:endParaRPr lang="el-GR" sz="2500" dirty="0"/>
          </a:p>
        </p:txBody>
      </p:sp>
      <p:pic>
        <p:nvPicPr>
          <p:cNvPr id="5" name="Content Placeholder 4" descr="Πινακωτή"/>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5364088" y="1772816"/>
            <a:ext cx="3240360" cy="41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860032" y="5639083"/>
            <a:ext cx="472173"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a:latin typeface="+mj-lt"/>
              </a:rPr>
              <a:t>3</a:t>
            </a:r>
            <a:r>
              <a:rPr lang="el-GR" b="1" dirty="0" smtClean="0">
                <a:latin typeface="+mj-lt"/>
              </a:rPr>
              <a:t>]</a:t>
            </a:r>
          </a:p>
        </p:txBody>
      </p:sp>
    </p:spTree>
    <p:custDataLst>
      <p:tags r:id="rId1"/>
    </p:custDataLst>
    <p:extLst>
      <p:ext uri="{BB962C8B-B14F-4D97-AF65-F5344CB8AC3E}">
        <p14:creationId xmlns:p14="http://schemas.microsoft.com/office/powerpoint/2010/main" val="79747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Βαθμός φωνολογικής ενημερότητας στο νηπιαγωγείο </a:t>
            </a:r>
            <a:r>
              <a:rPr lang="el-GR" dirty="0" smtClean="0"/>
              <a:t>(4/5</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sz="2600" dirty="0"/>
              <a:t>Γι’ αυτό και είναι ιδιαίτερα σημαντικό να ακολουθείται ένα πρόγραμμα φωνολογικής εξάσκησης στο Νηπιαγωγείο. </a:t>
            </a:r>
            <a:endParaRPr lang="el-GR" altLang="el-GR" sz="2600" dirty="0" smtClean="0"/>
          </a:p>
          <a:p>
            <a:pPr marL="0" indent="0">
              <a:buNone/>
            </a:pPr>
            <a:r>
              <a:rPr lang="el-GR" altLang="el-GR" sz="2600" dirty="0"/>
              <a:t>Τα παιδιά ασκούνται καθημερινά να ακούν τους ήχους της γλώσσας, ούτως ώστε να βελτιώσουν το βαθμό φωνολογικής ενημερότητάς τους. </a:t>
            </a:r>
          </a:p>
          <a:p>
            <a:pPr marL="0" indent="0">
              <a:buNone/>
            </a:pPr>
            <a:endParaRPr lang="el-GR" altLang="el-GR" sz="2600" dirty="0"/>
          </a:p>
          <a:p>
            <a:endParaRPr lang="el-GR" sz="2600" dirty="0"/>
          </a:p>
        </p:txBody>
      </p:sp>
      <p:pic>
        <p:nvPicPr>
          <p:cNvPr id="5" name="Picture 8" descr="γλωσσοδέτες"/>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731656" y="1600200"/>
            <a:ext cx="38716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11960" y="5646717"/>
            <a:ext cx="472173" cy="360040"/>
          </a:xfrm>
          <a:prstGeom prst="rect">
            <a:avLst/>
          </a:prstGeom>
        </p:spPr>
        <p:txBody>
          <a:bodyPr vert="horz" wrap="square" lIns="91440" tIns="45720" rIns="91440" bIns="45720" rtlCol="0" anchor="ctr">
            <a:noAutofit/>
          </a:bodyPr>
          <a:lstStyle/>
          <a:p>
            <a:pPr algn="r"/>
            <a:r>
              <a:rPr lang="el-GR" b="1" dirty="0" smtClean="0">
                <a:latin typeface="+mj-lt"/>
              </a:rPr>
              <a:t>[4]</a:t>
            </a:r>
          </a:p>
        </p:txBody>
      </p:sp>
    </p:spTree>
    <p:custDataLst>
      <p:tags r:id="rId1"/>
    </p:custDataLst>
    <p:extLst>
      <p:ext uri="{BB962C8B-B14F-4D97-AF65-F5344CB8AC3E}">
        <p14:creationId xmlns:p14="http://schemas.microsoft.com/office/powerpoint/2010/main" val="2516369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Σελίδα βιβλίου με γλωσσοδέτες"/>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tretch/>
        </p:blipFill>
        <p:spPr bwMode="auto">
          <a:xfrm>
            <a:off x="3563888" y="1988840"/>
            <a:ext cx="5111750" cy="284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type="body" sz="half" idx="2"/>
          </p:nvPr>
        </p:nvSpPr>
        <p:spPr>
          <a:xfrm>
            <a:off x="457200" y="1556792"/>
            <a:ext cx="3034680" cy="4608512"/>
          </a:xfrm>
        </p:spPr>
        <p:txBody>
          <a:bodyPr>
            <a:noAutofit/>
          </a:bodyPr>
          <a:lstStyle/>
          <a:p>
            <a:pPr marL="0" indent="0">
              <a:buNone/>
            </a:pPr>
            <a:r>
              <a:rPr lang="el-GR" altLang="el-GR" sz="2600" dirty="0"/>
              <a:t>Με αυτόν τον τρόπο</a:t>
            </a:r>
            <a:r>
              <a:rPr lang="en-US" altLang="el-GR" sz="2600" dirty="0"/>
              <a:t>,</a:t>
            </a:r>
            <a:r>
              <a:rPr lang="el-GR" altLang="el-GR" sz="2600" dirty="0"/>
              <a:t> ακόμη και όταν οι ασκήσεις είναι αποκλειστικά προφορικές</a:t>
            </a:r>
            <a:r>
              <a:rPr lang="en-US" altLang="el-GR" sz="2600" dirty="0"/>
              <a:t>, </a:t>
            </a:r>
            <a:r>
              <a:rPr lang="el-GR" altLang="el-GR" sz="2600" dirty="0"/>
              <a:t>οι μικροί μαθητές του Νηπιαγωγείου προετοιμάζονται για την εκμάθηση ανάγνωσης και γραφής. </a:t>
            </a:r>
          </a:p>
          <a:p>
            <a:endParaRPr lang="el-GR" sz="2600" dirty="0"/>
          </a:p>
        </p:txBody>
      </p:sp>
      <p:sp>
        <p:nvSpPr>
          <p:cNvPr id="10" name="Title 9"/>
          <p:cNvSpPr>
            <a:spLocks noGrp="1"/>
          </p:cNvSpPr>
          <p:nvPr>
            <p:ph type="title"/>
          </p:nvPr>
        </p:nvSpPr>
        <p:spPr/>
        <p:txBody>
          <a:bodyPr>
            <a:normAutofit fontScale="90000"/>
          </a:bodyPr>
          <a:lstStyle/>
          <a:p>
            <a:r>
              <a:rPr lang="el-GR" dirty="0"/>
              <a:t>Βαθμός φωνολογικής ενημερότητας στο νηπιαγωγείο </a:t>
            </a:r>
            <a:r>
              <a:rPr lang="el-GR" dirty="0" smtClean="0"/>
              <a:t>(5/5</a:t>
            </a:r>
            <a:r>
              <a:rPr lang="el-GR" dirty="0"/>
              <a:t>)</a:t>
            </a:r>
          </a:p>
        </p:txBody>
      </p:sp>
      <p:sp>
        <p:nvSpPr>
          <p:cNvPr id="5" name="TextBox 4"/>
          <p:cNvSpPr txBox="1"/>
          <p:nvPr/>
        </p:nvSpPr>
        <p:spPr>
          <a:xfrm>
            <a:off x="8172400" y="5085184"/>
            <a:ext cx="472173"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a:latin typeface="+mj-lt"/>
              </a:rPr>
              <a:t>5</a:t>
            </a:r>
            <a:r>
              <a:rPr lang="el-GR" b="1" dirty="0" smtClean="0">
                <a:latin typeface="+mj-lt"/>
              </a:rPr>
              <a:t>]</a:t>
            </a:r>
          </a:p>
        </p:txBody>
      </p:sp>
    </p:spTree>
    <p:custDataLst>
      <p:tags r:id="rId1"/>
    </p:custDataLst>
    <p:extLst>
      <p:ext uri="{BB962C8B-B14F-4D97-AF65-F5344CB8AC3E}">
        <p14:creationId xmlns:p14="http://schemas.microsoft.com/office/powerpoint/2010/main" val="1402008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Τι είναι </a:t>
            </a:r>
            <a:r>
              <a:rPr lang="el-GR" dirty="0" smtClean="0"/>
              <a:t>φωνολογική</a:t>
            </a:r>
            <a:r>
              <a:rPr lang="en-GB" dirty="0"/>
              <a:t> </a:t>
            </a:r>
            <a:r>
              <a:rPr lang="el-GR" dirty="0" smtClean="0"/>
              <a:t>ευαισθητοποίηση; </a:t>
            </a:r>
            <a:r>
              <a:rPr lang="el-GR" altLang="el-GR" dirty="0"/>
              <a:t>(1/2) </a:t>
            </a:r>
            <a:endParaRPr lang="el-GR" dirty="0"/>
          </a:p>
        </p:txBody>
      </p:sp>
      <p:sp>
        <p:nvSpPr>
          <p:cNvPr id="5" name="Content Placeholder 4"/>
          <p:cNvSpPr>
            <a:spLocks noGrp="1"/>
          </p:cNvSpPr>
          <p:nvPr>
            <p:ph idx="1"/>
          </p:nvPr>
        </p:nvSpPr>
        <p:spPr/>
        <p:txBody>
          <a:bodyPr/>
          <a:lstStyle/>
          <a:p>
            <a:pPr marL="0" indent="0">
              <a:buNone/>
            </a:pPr>
            <a:r>
              <a:rPr lang="el-GR" dirty="0"/>
              <a:t>Ο προφορικός λόγος συνεκφέρεται και φτάνει στα αφτιά μας ως ‘συνεχόμενος ποταμός’.</a:t>
            </a:r>
          </a:p>
          <a:p>
            <a:pPr marL="0" indent="0">
              <a:buNone/>
            </a:pPr>
            <a:r>
              <a:rPr lang="el-GR" dirty="0" smtClean="0"/>
              <a:t>Το </a:t>
            </a:r>
            <a:r>
              <a:rPr lang="el-GR" dirty="0"/>
              <a:t>καταλαβαίνουμε όταν ακούμε ξένες γλώσσες. Με ανάλογο τρόπο ακούν τα παιδιά τη δική μας προφορική γλώσσα. Δεν μπορούν να ξεχωρίσουν επιμέρους στοιχεία.</a:t>
            </a:r>
          </a:p>
          <a:p>
            <a:endParaRPr lang="el-GR" dirty="0"/>
          </a:p>
        </p:txBody>
      </p:sp>
    </p:spTree>
    <p:extLst>
      <p:ext uri="{BB962C8B-B14F-4D97-AF65-F5344CB8AC3E}">
        <p14:creationId xmlns:p14="http://schemas.microsoft.com/office/powerpoint/2010/main" val="40139336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altLang="el-GR" dirty="0" smtClean="0"/>
              <a:t>«Επιτραπέζιο γλωσσοδετών» (1/2)</a:t>
            </a:r>
            <a:endParaRPr lang="el-GR" dirty="0"/>
          </a:p>
        </p:txBody>
      </p:sp>
      <p:sp>
        <p:nvSpPr>
          <p:cNvPr id="5" name="Content Placeholder 4"/>
          <p:cNvSpPr>
            <a:spLocks noGrp="1"/>
          </p:cNvSpPr>
          <p:nvPr>
            <p:ph sz="half" idx="1"/>
          </p:nvPr>
        </p:nvSpPr>
        <p:spPr/>
        <p:txBody>
          <a:bodyPr>
            <a:noAutofit/>
          </a:bodyPr>
          <a:lstStyle/>
          <a:p>
            <a:pPr marL="0" indent="0">
              <a:buNone/>
            </a:pPr>
            <a:r>
              <a:rPr lang="el-GR" altLang="el-GR" dirty="0"/>
              <a:t>Το επιτραπέζιο είναι στη γνωστή λογική Αφετηρία-Τέρμα. Κάθε φορά που το παιδί ρίχνει το ζάρι, τραβά κάρτα με γλωσσοδέτη. </a:t>
            </a:r>
            <a:endParaRPr lang="el-GR" dirty="0"/>
          </a:p>
        </p:txBody>
      </p:sp>
      <p:pic>
        <p:nvPicPr>
          <p:cNvPr id="7" name="Picture 4" descr="Επιτραπέζιο γλωσσοδετώ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16016" y="1772816"/>
            <a:ext cx="4038600" cy="3456384"/>
          </a:xfrm>
        </p:spPr>
      </p:pic>
    </p:spTree>
    <p:extLst>
      <p:ext uri="{BB962C8B-B14F-4D97-AF65-F5344CB8AC3E}">
        <p14:creationId xmlns:p14="http://schemas.microsoft.com/office/powerpoint/2010/main" val="454922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altLang="el-GR" dirty="0"/>
              <a:t>«Επιτραπέζιο γλωσσοδετών</a:t>
            </a:r>
            <a:r>
              <a:rPr lang="el-GR" altLang="el-GR" dirty="0" smtClean="0"/>
              <a:t>» (2/2)</a:t>
            </a:r>
            <a:endParaRPr lang="el-GR" dirty="0"/>
          </a:p>
        </p:txBody>
      </p:sp>
      <p:sp>
        <p:nvSpPr>
          <p:cNvPr id="5" name="Content Placeholder 4"/>
          <p:cNvSpPr>
            <a:spLocks noGrp="1"/>
          </p:cNvSpPr>
          <p:nvPr>
            <p:ph sz="half" idx="1"/>
          </p:nvPr>
        </p:nvSpPr>
        <p:spPr/>
        <p:txBody>
          <a:bodyPr>
            <a:noAutofit/>
          </a:bodyPr>
          <a:lstStyle/>
          <a:p>
            <a:pPr marL="0" indent="0">
              <a:buNone/>
            </a:pPr>
            <a:r>
              <a:rPr lang="el-GR" altLang="el-GR" sz="2700" dirty="0" smtClean="0"/>
              <a:t>Η </a:t>
            </a:r>
            <a:r>
              <a:rPr lang="el-GR" altLang="el-GR" sz="2700" dirty="0"/>
              <a:t>νηπιαγωγός τον διαβάζει δυο φορές και εκείνο τον επαναλαμβάνει. Την τρίτη φορά οφείλει να τον πει μόνο του γρήγορα και σωστά. Μόνο τότε έχει δικαίωμα να προχωρήσει όσα τετράγωνα δείχνει το ζάρι. </a:t>
            </a:r>
          </a:p>
          <a:p>
            <a:endParaRPr lang="el-GR" sz="2700" dirty="0"/>
          </a:p>
        </p:txBody>
      </p:sp>
      <p:pic>
        <p:nvPicPr>
          <p:cNvPr id="7" name="Picture 4" descr="Επιτραπέζιο γλωσσοδετώ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16016" y="1772816"/>
            <a:ext cx="4038600" cy="3456384"/>
          </a:xfrm>
        </p:spPr>
      </p:pic>
    </p:spTree>
    <p:extLst>
      <p:ext uri="{BB962C8B-B14F-4D97-AF65-F5344CB8AC3E}">
        <p14:creationId xmlns:p14="http://schemas.microsoft.com/office/powerpoint/2010/main" val="1066506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Περιπτώσεις φωνολογικών ασκήσεων (1/2)</a:t>
            </a:r>
            <a:endParaRPr lang="el-GR" dirty="0"/>
          </a:p>
        </p:txBody>
      </p:sp>
      <p:sp>
        <p:nvSpPr>
          <p:cNvPr id="3" name="Content Placeholder 2"/>
          <p:cNvSpPr>
            <a:spLocks noGrp="1"/>
          </p:cNvSpPr>
          <p:nvPr>
            <p:ph sz="half" idx="1"/>
          </p:nvPr>
        </p:nvSpPr>
        <p:spPr>
          <a:xfrm>
            <a:off x="457200" y="1600200"/>
            <a:ext cx="5194920" cy="4525963"/>
          </a:xfrm>
        </p:spPr>
        <p:txBody>
          <a:bodyPr>
            <a:noAutofit/>
          </a:bodyPr>
          <a:lstStyle/>
          <a:p>
            <a:pPr marL="0" indent="0">
              <a:buNone/>
            </a:pPr>
            <a:r>
              <a:rPr lang="el-GR" sz="2400" dirty="0" smtClean="0"/>
              <a:t>Άλλωστε, είναι αρκετά δύσκολο, και μερικές φορές παρακινδυνευμένο, φωνολογικές ασκήσεις να μην γίνονται προφορικά, αλλά να παρουσιάζονται γραπτώς σε φύλλα εργασίας. Αν κάποιος χρησιμοποιήσει συνώνυμη λέξη, συχνά η άσκηση καταστρέφεται. </a:t>
            </a:r>
          </a:p>
          <a:p>
            <a:pPr marL="0" indent="0">
              <a:buNone/>
            </a:pPr>
            <a:r>
              <a:rPr lang="el-GR" sz="2400" dirty="0" smtClean="0"/>
              <a:t>Π.χ. Αν </a:t>
            </a:r>
            <a:r>
              <a:rPr lang="el-GR" sz="2400" dirty="0"/>
              <a:t>αντί για καφάσι, που είναι μια λέξη μάλλον δύσκολη, το παιδί πει ντομάτα ή μήλα η άσκηση είναι αδύνατο να λειτουργήσει.</a:t>
            </a:r>
          </a:p>
          <a:p>
            <a:pPr marL="0" indent="0">
              <a:buNone/>
            </a:pPr>
            <a:endParaRPr lang="el-GR" sz="2400" dirty="0" smtClean="0"/>
          </a:p>
          <a:p>
            <a:endParaRPr lang="el-GR" sz="2400" dirty="0"/>
          </a:p>
        </p:txBody>
      </p:sp>
      <p:pic>
        <p:nvPicPr>
          <p:cNvPr id="12" name="Picture 2" descr="Άσκηση"/>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138316" y="1600200"/>
            <a:ext cx="2459882" cy="34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610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Περιπτώσεις φωνολογικών ασκήσεων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sz="2500" dirty="0"/>
              <a:t>Αντίθετα, ασκήσεις όπως αυτή δεν έχει πρόβλημα ακόμη και αν κάποιος χρησιμοποιήσει συνώνυμες λέξεις. </a:t>
            </a:r>
          </a:p>
          <a:p>
            <a:pPr marL="0" indent="0">
              <a:buNone/>
            </a:pPr>
            <a:r>
              <a:rPr lang="el-GR" sz="2500" dirty="0" smtClean="0"/>
              <a:t>Έτσι </a:t>
            </a:r>
            <a:r>
              <a:rPr lang="el-GR" sz="2500" dirty="0"/>
              <a:t>στη συγκεκριμένη άσκηση, αν αντί για γεωργός το παιδί πει αγρότης, θα βρει μια λέξη από γ λιγότερη. Η άσκηση πάντως θα ολοκληρωθεί κανονικά.</a:t>
            </a:r>
          </a:p>
          <a:p>
            <a:endParaRPr lang="el-GR" sz="2500" dirty="0"/>
          </a:p>
        </p:txBody>
      </p:sp>
      <p:pic>
        <p:nvPicPr>
          <p:cNvPr id="7" name="Content Placeholder 6" descr="Βρες ό,τι αρχίζει από γάμα."/>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43881"/>
            <a:ext cx="4038600" cy="4038600"/>
          </a:xfrm>
        </p:spPr>
      </p:pic>
      <p:sp>
        <p:nvSpPr>
          <p:cNvPr id="6" name="TextBox 5"/>
          <p:cNvSpPr txBox="1"/>
          <p:nvPr/>
        </p:nvSpPr>
        <p:spPr>
          <a:xfrm>
            <a:off x="8229600" y="5943600"/>
            <a:ext cx="472173"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a:latin typeface="+mj-lt"/>
              </a:rPr>
              <a:t>6</a:t>
            </a:r>
            <a:r>
              <a:rPr lang="el-GR" b="1" dirty="0" smtClean="0">
                <a:latin typeface="+mj-lt"/>
              </a:rPr>
              <a:t>]</a:t>
            </a:r>
          </a:p>
        </p:txBody>
      </p:sp>
    </p:spTree>
    <p:custDataLst>
      <p:tags r:id="rId1"/>
    </p:custDataLst>
    <p:extLst>
      <p:ext uri="{BB962C8B-B14F-4D97-AF65-F5344CB8AC3E}">
        <p14:creationId xmlns:p14="http://schemas.microsoft.com/office/powerpoint/2010/main" val="1935034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Κατά τον σχεδιασμό προγράμματος φωνολογικής εξάσκησης</a:t>
            </a:r>
            <a:endParaRPr lang="el-GR" dirty="0"/>
          </a:p>
        </p:txBody>
      </p:sp>
      <p:sp>
        <p:nvSpPr>
          <p:cNvPr id="3" name="Content Placeholder 2"/>
          <p:cNvSpPr>
            <a:spLocks noGrp="1"/>
          </p:cNvSpPr>
          <p:nvPr>
            <p:ph idx="1"/>
          </p:nvPr>
        </p:nvSpPr>
        <p:spPr/>
        <p:txBody>
          <a:bodyPr>
            <a:noAutofit/>
          </a:bodyPr>
          <a:lstStyle/>
          <a:p>
            <a:pPr marL="0" indent="0">
              <a:buNone/>
            </a:pPr>
            <a:r>
              <a:rPr lang="el-GR" dirty="0"/>
              <a:t>Σχεδιάζοντας η νηπιαγωγός ένα πρόγραμμα Φωνολογικής Εξάσκησης προσέχει ώστε: </a:t>
            </a:r>
            <a:endParaRPr lang="el-GR" dirty="0" smtClean="0"/>
          </a:p>
          <a:p>
            <a:r>
              <a:rPr lang="el-GR" dirty="0" smtClean="0"/>
              <a:t>Να </a:t>
            </a:r>
            <a:r>
              <a:rPr lang="el-GR" dirty="0"/>
              <a:t>προχωρά από τα ευκολότερα στα </a:t>
            </a:r>
            <a:r>
              <a:rPr lang="el-GR" dirty="0" smtClean="0"/>
              <a:t>δυσκολότερα. </a:t>
            </a:r>
          </a:p>
          <a:p>
            <a:endParaRPr lang="el-GR" dirty="0"/>
          </a:p>
        </p:txBody>
      </p:sp>
    </p:spTree>
    <p:extLst>
      <p:ext uri="{BB962C8B-B14F-4D97-AF65-F5344CB8AC3E}">
        <p14:creationId xmlns:p14="http://schemas.microsoft.com/office/powerpoint/2010/main" val="642571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Προσοχή!</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smtClean="0"/>
              <a:t>Πιο </a:t>
            </a:r>
            <a:r>
              <a:rPr lang="el-GR" sz="2600" dirty="0"/>
              <a:t>πολύ και από το μέγεθος σημασία έχει η … σημασία</a:t>
            </a:r>
            <a:r>
              <a:rPr lang="el-GR" sz="2600" dirty="0" smtClean="0"/>
              <a:t>.</a:t>
            </a:r>
          </a:p>
          <a:p>
            <a:pPr marL="0" indent="0">
              <a:buNone/>
            </a:pPr>
            <a:r>
              <a:rPr lang="el-GR" altLang="el-GR" sz="2600" dirty="0"/>
              <a:t>Στοιχεία με σημασιολογικό περιεχόμενο είναι ευκολότερα ανιχνεύσιμα από ισομεγέθη στοιχεία που δεν έχουν.</a:t>
            </a:r>
          </a:p>
          <a:p>
            <a:pPr marL="0" indent="0">
              <a:buNone/>
            </a:pPr>
            <a:endParaRPr lang="el-GR" sz="2600" dirty="0"/>
          </a:p>
          <a:p>
            <a:endParaRPr lang="el-GR" sz="2600" dirty="0"/>
          </a:p>
        </p:txBody>
      </p:sp>
      <p:sp>
        <p:nvSpPr>
          <p:cNvPr id="6" name="Content Placeholder 5"/>
          <p:cNvSpPr>
            <a:spLocks noGrp="1"/>
          </p:cNvSpPr>
          <p:nvPr>
            <p:ph sz="half" idx="2"/>
          </p:nvPr>
        </p:nvSpPr>
        <p:spPr/>
        <p:txBody>
          <a:bodyPr>
            <a:noAutofit/>
          </a:bodyPr>
          <a:lstStyle/>
          <a:p>
            <a:pPr marL="0" indent="0">
              <a:buNone/>
            </a:pPr>
            <a:r>
              <a:rPr lang="el-GR" altLang="el-GR" sz="2400" dirty="0"/>
              <a:t>Για </a:t>
            </a:r>
            <a:r>
              <a:rPr lang="el-GR" altLang="el-GR" sz="2400" dirty="0" smtClean="0"/>
              <a:t>παράδειγμα τ</a:t>
            </a:r>
            <a:r>
              <a:rPr lang="el-GR" sz="2400" dirty="0" smtClean="0"/>
              <a:t>ο «α» ανιχνεύεται </a:t>
            </a:r>
            <a:r>
              <a:rPr lang="el-GR" sz="2400" dirty="0"/>
              <a:t>πιο εύκολα στην </a:t>
            </a:r>
            <a:r>
              <a:rPr lang="el-GR" sz="2400" dirty="0" smtClean="0"/>
              <a:t>«άκακη» </a:t>
            </a:r>
            <a:r>
              <a:rPr lang="el-GR" sz="2400" dirty="0"/>
              <a:t>που ως στερητικό είναι φορέας σημασίας απ’ </a:t>
            </a:r>
            <a:r>
              <a:rPr lang="el-GR" sz="2400" dirty="0" err="1"/>
              <a:t>ό,τι</a:t>
            </a:r>
            <a:r>
              <a:rPr lang="el-GR" sz="2400" dirty="0"/>
              <a:t> στην </a:t>
            </a:r>
            <a:r>
              <a:rPr lang="el-GR" sz="2400" dirty="0" smtClean="0"/>
              <a:t>«Άρτεμη».</a:t>
            </a:r>
          </a:p>
          <a:p>
            <a:pPr marL="0" indent="0">
              <a:buNone/>
            </a:pPr>
            <a:r>
              <a:rPr lang="el-GR" altLang="el-GR" sz="2400" dirty="0"/>
              <a:t>Έτσι, ασκήσεις που αναφέρονται σε συλλαβές καλό είναι να προηγούνται εκείνων που αφορούν φωνήματα.</a:t>
            </a:r>
          </a:p>
          <a:p>
            <a:pPr marL="0" indent="0">
              <a:buNone/>
            </a:pPr>
            <a:endParaRPr lang="el-GR" sz="2400" dirty="0"/>
          </a:p>
          <a:p>
            <a:endParaRPr lang="el-GR" sz="2400" dirty="0"/>
          </a:p>
        </p:txBody>
      </p:sp>
    </p:spTree>
    <p:extLst>
      <p:ext uri="{BB962C8B-B14F-4D97-AF65-F5344CB8AC3E}">
        <p14:creationId xmlns:p14="http://schemas.microsoft.com/office/powerpoint/2010/main" val="16204338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Επιτραπέζιο όμοιων συλλαβών (1/2)</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Πρόκειται για ένα επιτραπέζιο παιχνίδι, όπου τα παιδιά-παίχτες ρίχνουν το ζάρι για να φτάσουν από την αφετηρία στο τέρμα. Σε κάθε θέση που σταματούν οφείλουν να πουν μια λέξη που να αρχίζει ίδια με αυτή της εικόνας, ώστε να προχωρήσουν παρακάτω. </a:t>
            </a:r>
          </a:p>
        </p:txBody>
      </p:sp>
      <p:pic>
        <p:nvPicPr>
          <p:cNvPr id="6" name="Content Placeholder 5" descr="Επιτραπέζιο όμοιων συλλαβών "/>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17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09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Επιτραπέζιο όμοιων </a:t>
            </a:r>
            <a:r>
              <a:rPr lang="el-GR" dirty="0" smtClean="0"/>
              <a:t>συλλαβών (2/2</a:t>
            </a:r>
            <a:r>
              <a:rPr lang="el-GR" dirty="0"/>
              <a:t>)</a:t>
            </a:r>
          </a:p>
        </p:txBody>
      </p:sp>
      <p:sp>
        <p:nvSpPr>
          <p:cNvPr id="3" name="Content Placeholder 2"/>
          <p:cNvSpPr>
            <a:spLocks noGrp="1"/>
          </p:cNvSpPr>
          <p:nvPr>
            <p:ph sz="half" idx="1"/>
          </p:nvPr>
        </p:nvSpPr>
        <p:spPr/>
        <p:txBody>
          <a:bodyPr>
            <a:noAutofit/>
          </a:bodyPr>
          <a:lstStyle/>
          <a:p>
            <a:pPr marL="0" indent="0">
              <a:buNone/>
            </a:pPr>
            <a:r>
              <a:rPr lang="el-GR" sz="2600" dirty="0"/>
              <a:t>Αν δεν μπορέσουν, χάνουν ένα γύρο. Στην αρχή το παιχνίδι παίζεται με συλλαβές (για κάποιον που θα σταματήσει στο καρότο ζητούν μια λέξη από κα) και μετά με φωνήματα (μια λέξη από κ).</a:t>
            </a:r>
          </a:p>
        </p:txBody>
      </p:sp>
      <p:pic>
        <p:nvPicPr>
          <p:cNvPr id="6" name="Content Placeholder 5" descr="Επιτραπέζιο όμοιων συλλαβών "/>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17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766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Από το αρχικό στο τελικό και από κει στο </a:t>
            </a:r>
            <a:r>
              <a:rPr lang="el-GR" dirty="0" smtClean="0"/>
              <a:t>ενδιάμεσο (1/2)</a:t>
            </a:r>
            <a:endParaRPr lang="el-GR" dirty="0"/>
          </a:p>
        </p:txBody>
      </p:sp>
      <p:sp>
        <p:nvSpPr>
          <p:cNvPr id="5" name="Content Placeholder 4"/>
          <p:cNvSpPr>
            <a:spLocks noGrp="1"/>
          </p:cNvSpPr>
          <p:nvPr>
            <p:ph sz="half" idx="1"/>
          </p:nvPr>
        </p:nvSpPr>
        <p:spPr/>
        <p:txBody>
          <a:bodyPr/>
          <a:lstStyle/>
          <a:p>
            <a:pPr marL="0" indent="0">
              <a:buNone/>
            </a:pPr>
            <a:r>
              <a:rPr lang="el-GR" altLang="el-GR" dirty="0" smtClean="0"/>
              <a:t>Πιο εύκολα ‘ανιχνεύσιμο’ είναι το αρχικό στοιχείο. Μετά το τελικό και τέλος το ενδιάμεσο.</a:t>
            </a:r>
          </a:p>
          <a:p>
            <a:pPr marL="0" indent="0">
              <a:buNone/>
            </a:pPr>
            <a:endParaRPr lang="el-GR" dirty="0"/>
          </a:p>
          <a:p>
            <a:endParaRPr lang="el-GR" dirty="0"/>
          </a:p>
        </p:txBody>
      </p:sp>
      <p:sp>
        <p:nvSpPr>
          <p:cNvPr id="6" name="Content Placeholder 5"/>
          <p:cNvSpPr>
            <a:spLocks noGrp="1"/>
          </p:cNvSpPr>
          <p:nvPr>
            <p:ph sz="half" idx="2"/>
          </p:nvPr>
        </p:nvSpPr>
        <p:spPr/>
        <p:txBody>
          <a:bodyPr/>
          <a:lstStyle/>
          <a:p>
            <a:pPr marL="0" indent="0">
              <a:buNone/>
            </a:pPr>
            <a:r>
              <a:rPr lang="el-GR" altLang="el-GR" smtClean="0"/>
              <a:t>Είναι πιο εύκολο να βρεις μια λέξη που να αρχίζει από α (π.χ. αλεπού), από μια λέξη που να τελειώνει σε α (π.χ. πόρτα) και κυρίως από μια λέξη που να έχει στη μέση α (π.χ. κουτάλι).</a:t>
            </a:r>
          </a:p>
          <a:p>
            <a:endParaRPr lang="el-GR" dirty="0"/>
          </a:p>
        </p:txBody>
      </p:sp>
    </p:spTree>
    <p:extLst>
      <p:ext uri="{BB962C8B-B14F-4D97-AF65-F5344CB8AC3E}">
        <p14:creationId xmlns:p14="http://schemas.microsoft.com/office/powerpoint/2010/main" val="335221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Από το αρχικό στο τελικό και από κει στο ενδιάμεσο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altLang="el-GR" dirty="0"/>
              <a:t>Τα παιδιά βρίσκουν σε περιοδικά λέξεις που να αρχίζουν από κ, τις κόβουν και τις κολλούν σε μια κόκκινη καρδιά.</a:t>
            </a:r>
          </a:p>
          <a:p>
            <a:endParaRPr lang="el-GR" dirty="0"/>
          </a:p>
        </p:txBody>
      </p:sp>
      <p:pic>
        <p:nvPicPr>
          <p:cNvPr id="8" name="Picture 4" descr="Καρδιά"/>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4008" y="1700808"/>
            <a:ext cx="403860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25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Τι είναι φωνολογική</a:t>
            </a:r>
            <a:r>
              <a:rPr lang="en-GB" dirty="0"/>
              <a:t> </a:t>
            </a:r>
            <a:r>
              <a:rPr lang="el-GR" dirty="0"/>
              <a:t>ευαισθητοποίηση</a:t>
            </a:r>
            <a:r>
              <a:rPr lang="el-GR" dirty="0" smtClean="0"/>
              <a:t>; </a:t>
            </a:r>
            <a:r>
              <a:rPr lang="el-GR" altLang="el-GR" dirty="0" smtClean="0"/>
              <a:t>(2/2</a:t>
            </a:r>
            <a:r>
              <a:rPr lang="el-GR" altLang="el-GR" dirty="0"/>
              <a:t>) </a:t>
            </a:r>
            <a:endParaRPr lang="el-GR" dirty="0"/>
          </a:p>
        </p:txBody>
      </p:sp>
      <p:sp>
        <p:nvSpPr>
          <p:cNvPr id="3" name="Content Placeholder 2"/>
          <p:cNvSpPr>
            <a:spLocks noGrp="1"/>
          </p:cNvSpPr>
          <p:nvPr>
            <p:ph idx="1"/>
          </p:nvPr>
        </p:nvSpPr>
        <p:spPr/>
        <p:txBody>
          <a:bodyPr/>
          <a:lstStyle/>
          <a:p>
            <a:pPr marL="0" indent="0">
              <a:buNone/>
            </a:pPr>
            <a:r>
              <a:rPr lang="el-GR" dirty="0"/>
              <a:t>Φωνολογική ευαισθητοποίηση (</a:t>
            </a:r>
            <a:r>
              <a:rPr lang="el-GR" dirty="0" err="1"/>
              <a:t>phonological</a:t>
            </a:r>
            <a:r>
              <a:rPr lang="el-GR" dirty="0"/>
              <a:t> </a:t>
            </a:r>
            <a:r>
              <a:rPr lang="el-GR" dirty="0" err="1"/>
              <a:t>awareness</a:t>
            </a:r>
            <a:r>
              <a:rPr lang="el-GR" dirty="0"/>
              <a:t>) είναι η ευαισθητοποίηση των παιδιών στο γεγονός ότι ο προφορικός λόγος, που συνεκφέρεται, τελικά διακρίνεται σε μικρότερα τμήματα (π.χ. καταλήξεις, λέξεις, συλλαβές) μέχρι το μικρότερο κομμάτι που είναι το φώνημα.</a:t>
            </a:r>
          </a:p>
          <a:p>
            <a:endParaRPr lang="el-GR" dirty="0"/>
          </a:p>
        </p:txBody>
      </p:sp>
    </p:spTree>
    <p:extLst>
      <p:ext uri="{BB962C8B-B14F-4D97-AF65-F5344CB8AC3E}">
        <p14:creationId xmlns:p14="http://schemas.microsoft.com/office/powerpoint/2010/main" val="23884771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Φύλλο εργασίας</a:t>
            </a:r>
            <a:endParaRPr lang="el-GR" dirty="0"/>
          </a:p>
        </p:txBody>
      </p:sp>
      <p:pic>
        <p:nvPicPr>
          <p:cNvPr id="7" name="Picture 2" descr="άσκηση"/>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084545" y="1557338"/>
            <a:ext cx="4987610" cy="4525962"/>
          </a:xfrm>
        </p:spPr>
      </p:pic>
    </p:spTree>
    <p:extLst>
      <p:ext uri="{BB962C8B-B14F-4D97-AF65-F5344CB8AC3E}">
        <p14:creationId xmlns:p14="http://schemas.microsoft.com/office/powerpoint/2010/main" val="2737232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smtClean="0"/>
              <a:t>Ανίχνευση στοιχείου εντός λέξης</a:t>
            </a:r>
            <a:endParaRPr lang="el-GR" dirty="0"/>
          </a:p>
        </p:txBody>
      </p:sp>
      <p:sp>
        <p:nvSpPr>
          <p:cNvPr id="5" name="Content Placeholder 4"/>
          <p:cNvSpPr>
            <a:spLocks noGrp="1"/>
          </p:cNvSpPr>
          <p:nvPr>
            <p:ph sz="half" idx="1"/>
          </p:nvPr>
        </p:nvSpPr>
        <p:spPr>
          <a:xfrm>
            <a:off x="457200" y="1600200"/>
            <a:ext cx="5050904" cy="4525963"/>
          </a:xfrm>
        </p:spPr>
        <p:txBody>
          <a:bodyPr>
            <a:noAutofit/>
          </a:bodyPr>
          <a:lstStyle/>
          <a:p>
            <a:pPr marL="0" indent="0">
              <a:buNone/>
            </a:pPr>
            <a:r>
              <a:rPr lang="el-GR" sz="2600" dirty="0"/>
              <a:t>Πιο εύκολο είναι να ανιχνευτεί αν υπάρχει ένα στοιχείο σε μια λέξη, παρά να βρεθεί λέξη με κάποιο συγκεκριμένο στοιχείο</a:t>
            </a:r>
            <a:r>
              <a:rPr lang="el-GR" sz="2600" dirty="0" smtClean="0"/>
              <a:t>.</a:t>
            </a:r>
          </a:p>
          <a:p>
            <a:pPr marL="0" indent="0">
              <a:buNone/>
            </a:pPr>
            <a:r>
              <a:rPr lang="el-GR" altLang="el-GR" sz="2600" dirty="0"/>
              <a:t>Στην άσκηση «Το κουτί του Α», τα παιδιά μαζεύουν αντικείμενα ή φωτογραφίες τους, με την προϋπόθεση ότι αυτά αρχίζουν από /α/. Τα φυλάνε στο κουτί για μετέπειτα δραστηριότητες, όπως π.χ. «Η ιστορία του Α».</a:t>
            </a:r>
          </a:p>
          <a:p>
            <a:pPr marL="0" indent="0">
              <a:buNone/>
            </a:pPr>
            <a:endParaRPr lang="el-GR" sz="2600" dirty="0"/>
          </a:p>
          <a:p>
            <a:endParaRPr lang="el-GR" sz="2600" dirty="0"/>
          </a:p>
        </p:txBody>
      </p:sp>
      <p:pic>
        <p:nvPicPr>
          <p:cNvPr id="7" name="Picture 4" descr="κουτί"/>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652120" y="1772816"/>
            <a:ext cx="2971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334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altLang="el-GR" dirty="0"/>
              <a:t>«Το κουτί του Α</a:t>
            </a:r>
            <a:r>
              <a:rPr lang="el-GR" altLang="el-GR" dirty="0" smtClean="0"/>
              <a:t>»</a:t>
            </a:r>
            <a:endParaRPr lang="el-GR" dirty="0"/>
          </a:p>
        </p:txBody>
      </p:sp>
      <p:sp>
        <p:nvSpPr>
          <p:cNvPr id="5" name="Content Placeholder 4"/>
          <p:cNvSpPr>
            <a:spLocks noGrp="1"/>
          </p:cNvSpPr>
          <p:nvPr>
            <p:ph sz="half" idx="1"/>
          </p:nvPr>
        </p:nvSpPr>
        <p:spPr>
          <a:xfrm>
            <a:off x="457200" y="1600200"/>
            <a:ext cx="5050904" cy="4525963"/>
          </a:xfrm>
        </p:spPr>
        <p:txBody>
          <a:bodyPr>
            <a:noAutofit/>
          </a:bodyPr>
          <a:lstStyle/>
          <a:p>
            <a:pPr marL="0" indent="0">
              <a:buNone/>
            </a:pPr>
            <a:r>
              <a:rPr lang="el-GR" altLang="el-GR" sz="2700" dirty="0"/>
              <a:t>Φυσικά αυτή η δραστηριότητα έχει μεγαλύτερο βαθμό δυσκολίας από μία άλλη που θα ζητούσε από τα παιδιά απλώς να ξεχωρίσουν ανάμεσα σε δεδομένα αντικείμενα ποια από εκείνα αρχίζουν από /α/.</a:t>
            </a:r>
          </a:p>
          <a:p>
            <a:pPr marL="0" indent="0">
              <a:buNone/>
            </a:pPr>
            <a:endParaRPr lang="el-GR" sz="2700" dirty="0"/>
          </a:p>
          <a:p>
            <a:endParaRPr lang="el-GR" sz="2700" dirty="0"/>
          </a:p>
        </p:txBody>
      </p:sp>
      <p:pic>
        <p:nvPicPr>
          <p:cNvPr id="7" name="Picture 4" descr="κουτί"/>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652120" y="1772816"/>
            <a:ext cx="2971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082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Παράλληλη εκμάθηση στοιχείων</a:t>
            </a:r>
            <a:endParaRPr lang="el-GR" dirty="0"/>
          </a:p>
        </p:txBody>
      </p:sp>
      <p:sp>
        <p:nvSpPr>
          <p:cNvPr id="3" name="Content Placeholder 2"/>
          <p:cNvSpPr>
            <a:spLocks noGrp="1"/>
          </p:cNvSpPr>
          <p:nvPr>
            <p:ph sz="half" idx="1"/>
          </p:nvPr>
        </p:nvSpPr>
        <p:spPr/>
        <p:txBody>
          <a:bodyPr>
            <a:noAutofit/>
          </a:bodyPr>
          <a:lstStyle/>
          <a:p>
            <a:pPr marL="0" indent="0">
              <a:buNone/>
            </a:pPr>
            <a:r>
              <a:rPr lang="el-GR" sz="2500" dirty="0"/>
              <a:t>Δεν απαιτείται η πλήρης εκμάθηση ενός στοιχείου για να ‘ξεκινήσει’ το επόμενο. Όλα γίνονται παράλληλα. </a:t>
            </a:r>
            <a:endParaRPr lang="el-GR" sz="2500" dirty="0" smtClean="0"/>
          </a:p>
          <a:p>
            <a:pPr marL="0" indent="0">
              <a:buNone/>
            </a:pPr>
            <a:r>
              <a:rPr lang="el-GR" altLang="el-GR" sz="2500" dirty="0"/>
              <a:t>Σε κάθε φάση του φωνολογικού προγράμματος κάποια πράγματα είναι τόσο δύσκολα, ώστε είναι μάλλον αδύνατο τα παιδιά να τα κατανοήσουν πλήρως για να προχωρήσουν στα επόμενα. </a:t>
            </a:r>
          </a:p>
          <a:p>
            <a:pPr marL="0" indent="0">
              <a:buNone/>
            </a:pPr>
            <a:endParaRPr lang="el-GR" sz="2500" dirty="0"/>
          </a:p>
          <a:p>
            <a:endParaRPr lang="el-GR" sz="2500" dirty="0"/>
          </a:p>
        </p:txBody>
      </p:sp>
      <p:sp>
        <p:nvSpPr>
          <p:cNvPr id="4" name="Content Placeholder 3"/>
          <p:cNvSpPr>
            <a:spLocks noGrp="1"/>
          </p:cNvSpPr>
          <p:nvPr>
            <p:ph sz="half" idx="2"/>
          </p:nvPr>
        </p:nvSpPr>
        <p:spPr/>
        <p:txBody>
          <a:bodyPr>
            <a:normAutofit/>
          </a:bodyPr>
          <a:lstStyle/>
          <a:p>
            <a:pPr marL="0" indent="0">
              <a:buNone/>
            </a:pPr>
            <a:r>
              <a:rPr lang="el-GR" sz="2500" dirty="0" smtClean="0"/>
              <a:t>Για </a:t>
            </a:r>
            <a:r>
              <a:rPr lang="el-GR" sz="2500" dirty="0"/>
              <a:t>παράδειγμα, πριν προχωρήσουν στη συλλαβή ή το φώνημα, δεν είναι απαραίτητο να κατανοήσουν πλήρως την αυτοτέλεια της γραπτής λέξης στη ‘δύσκολη’ περίπτωση άρθρο + ουσιαστικό + εγκλητικό (π.χ. ο μπαμπάς μου).</a:t>
            </a:r>
          </a:p>
          <a:p>
            <a:endParaRPr lang="el-GR" sz="2500" dirty="0"/>
          </a:p>
        </p:txBody>
      </p:sp>
    </p:spTree>
    <p:extLst>
      <p:ext uri="{BB962C8B-B14F-4D97-AF65-F5344CB8AC3E}">
        <p14:creationId xmlns:p14="http://schemas.microsoft.com/office/powerpoint/2010/main" val="3059243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Δεν απαιτείται η πλήρης φωνολογική ευαισθητοποίηση των παιδιών</a:t>
            </a:r>
          </a:p>
        </p:txBody>
      </p:sp>
      <p:sp>
        <p:nvSpPr>
          <p:cNvPr id="5" name="Content Placeholder 4"/>
          <p:cNvSpPr>
            <a:spLocks noGrp="1"/>
          </p:cNvSpPr>
          <p:nvPr>
            <p:ph sz="half" idx="1"/>
          </p:nvPr>
        </p:nvSpPr>
        <p:spPr/>
        <p:txBody>
          <a:bodyPr/>
          <a:lstStyle/>
          <a:p>
            <a:pPr marL="0" indent="0">
              <a:buNone/>
            </a:pPr>
            <a:r>
              <a:rPr lang="el-GR" dirty="0"/>
              <a:t>Δεν απαιτείται η πλήρης φωνολογική ευαισθητοποίηση των παιδιών, αφού αυτή είναι όχι μόνο προϋπόθεση της εκμάθησης της γραπτής γλώσσας αλλά και </a:t>
            </a:r>
            <a:r>
              <a:rPr lang="el-GR" dirty="0" err="1"/>
              <a:t>μεταγνώση</a:t>
            </a:r>
            <a:r>
              <a:rPr lang="el-GR" dirty="0"/>
              <a:t>.</a:t>
            </a:r>
          </a:p>
          <a:p>
            <a:endParaRPr lang="el-GR" dirty="0"/>
          </a:p>
        </p:txBody>
      </p:sp>
      <p:sp>
        <p:nvSpPr>
          <p:cNvPr id="8" name="Content Placeholder 7"/>
          <p:cNvSpPr>
            <a:spLocks noGrp="1"/>
          </p:cNvSpPr>
          <p:nvPr>
            <p:ph sz="half" idx="2"/>
          </p:nvPr>
        </p:nvSpPr>
        <p:spPr/>
        <p:txBody>
          <a:bodyPr/>
          <a:lstStyle/>
          <a:p>
            <a:pPr marL="0" indent="0">
              <a:buNone/>
            </a:pPr>
            <a:r>
              <a:rPr lang="el-GR" dirty="0"/>
              <a:t>Έτσι σε γλώσσες που το σύστημα γραφής δεν είναι αλφαβητικό αλλά συλλαβικό, είναι δύσκολο να γίνει κατανοητή η έννοια του φωνήματος.</a:t>
            </a:r>
          </a:p>
          <a:p>
            <a:endParaRPr lang="el-GR" dirty="0"/>
          </a:p>
        </p:txBody>
      </p:sp>
    </p:spTree>
    <p:extLst>
      <p:ext uri="{BB962C8B-B14F-4D97-AF65-F5344CB8AC3E}">
        <p14:creationId xmlns:p14="http://schemas.microsoft.com/office/powerpoint/2010/main" val="969752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Περίπτωση συλλαβικού αλφαβήτου</a:t>
            </a:r>
            <a:endParaRPr lang="el-GR" dirty="0"/>
          </a:p>
        </p:txBody>
      </p:sp>
      <p:sp>
        <p:nvSpPr>
          <p:cNvPr id="3" name="Content Placeholder 2"/>
          <p:cNvSpPr>
            <a:spLocks noGrp="1"/>
          </p:cNvSpPr>
          <p:nvPr>
            <p:ph sz="half" idx="1"/>
          </p:nvPr>
        </p:nvSpPr>
        <p:spPr>
          <a:xfrm>
            <a:off x="457200" y="1600200"/>
            <a:ext cx="5122912" cy="4525963"/>
          </a:xfrm>
        </p:spPr>
        <p:txBody>
          <a:bodyPr>
            <a:noAutofit/>
          </a:bodyPr>
          <a:lstStyle/>
          <a:p>
            <a:pPr marL="0" indent="0">
              <a:buNone/>
            </a:pPr>
            <a:r>
              <a:rPr lang="el-GR" sz="2700" dirty="0" smtClean="0"/>
              <a:t>Όσοι </a:t>
            </a:r>
            <a:r>
              <a:rPr lang="el-GR" sz="2700" dirty="0"/>
              <a:t>από τους Ιάπωνες έμαθαν γραφή με συλλαβογράμματα, βελτίωσαν τη φωνολογική τους ενημερότητα (κυρίως σε θέματα φωνημάτων) μόνο αφού διδάχθηκαν και το αλφαβητικό σύστημα γραφής. Στην περίπτωση αυτή φαίνεται ότι η φωνολογική ευαισθητοποίηση υπήρξε αποτέλεσμα της γνώσης ανάγνωσης και γραφής.</a:t>
            </a:r>
          </a:p>
        </p:txBody>
      </p:sp>
      <p:pic>
        <p:nvPicPr>
          <p:cNvPr id="7" name="Picture 2" descr="Γιαπωνέζικα"/>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0006"/>
          <a:stretch/>
        </p:blipFill>
        <p:spPr bwMode="auto">
          <a:xfrm>
            <a:off x="5796136" y="1700808"/>
            <a:ext cx="2666523" cy="25436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28384" y="4293096"/>
            <a:ext cx="472173"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a:latin typeface="+mj-lt"/>
              </a:rPr>
              <a:t>7</a:t>
            </a:r>
            <a:r>
              <a:rPr lang="el-GR" b="1" dirty="0" smtClean="0">
                <a:latin typeface="+mj-lt"/>
              </a:rPr>
              <a:t>]</a:t>
            </a:r>
            <a:endParaRPr lang="el-GR" b="1" dirty="0" smtClean="0">
              <a:latin typeface="+mj-lt"/>
            </a:endParaRPr>
          </a:p>
        </p:txBody>
      </p:sp>
    </p:spTree>
    <p:custDataLst>
      <p:tags r:id="rId1"/>
    </p:custDataLst>
    <p:extLst>
      <p:ext uri="{BB962C8B-B14F-4D97-AF65-F5344CB8AC3E}">
        <p14:creationId xmlns:p14="http://schemas.microsoft.com/office/powerpoint/2010/main" val="600377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Παράλληλη </a:t>
            </a:r>
            <a:r>
              <a:rPr lang="el-GR" dirty="0"/>
              <a:t>γνωριμία με τα γράμματα</a:t>
            </a:r>
          </a:p>
        </p:txBody>
      </p:sp>
      <p:sp>
        <p:nvSpPr>
          <p:cNvPr id="3" name="Content Placeholder 2"/>
          <p:cNvSpPr>
            <a:spLocks noGrp="1"/>
          </p:cNvSpPr>
          <p:nvPr>
            <p:ph sz="half" idx="1"/>
          </p:nvPr>
        </p:nvSpPr>
        <p:spPr/>
        <p:txBody>
          <a:bodyPr/>
          <a:lstStyle/>
          <a:p>
            <a:pPr marL="0" indent="0">
              <a:buNone/>
            </a:pPr>
            <a:r>
              <a:rPr lang="el-GR" dirty="0"/>
              <a:t>Έχει φανεί ότι η </a:t>
            </a:r>
            <a:r>
              <a:rPr lang="el-GR" dirty="0" err="1"/>
              <a:t>φωνημική</a:t>
            </a:r>
            <a:r>
              <a:rPr lang="el-GR" dirty="0"/>
              <a:t> εξάσκηση ευεργετείται από την παράλληλη γνωριμία με τα γράμματα.</a:t>
            </a:r>
          </a:p>
          <a:p>
            <a:endParaRPr lang="el-GR" dirty="0"/>
          </a:p>
        </p:txBody>
      </p:sp>
      <p:pic>
        <p:nvPicPr>
          <p:cNvPr id="5" name="Picture 3" descr="άσκηση"/>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00808"/>
            <a:ext cx="4038600"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380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Από τα εύκολα στα δύσκολα</a:t>
            </a:r>
            <a:endParaRPr lang="el-GR" dirty="0"/>
          </a:p>
        </p:txBody>
      </p:sp>
      <p:sp>
        <p:nvSpPr>
          <p:cNvPr id="3" name="Content Placeholder 2"/>
          <p:cNvSpPr>
            <a:spLocks noGrp="1"/>
          </p:cNvSpPr>
          <p:nvPr>
            <p:ph idx="1"/>
          </p:nvPr>
        </p:nvSpPr>
        <p:spPr/>
        <p:txBody>
          <a:bodyPr>
            <a:noAutofit/>
          </a:bodyPr>
          <a:lstStyle/>
          <a:p>
            <a:pPr marL="0" indent="0">
              <a:buNone/>
            </a:pPr>
            <a:r>
              <a:rPr lang="el-GR" dirty="0"/>
              <a:t>Ένα πρόγραμμα φωνολογικής εξάσκησης δε σταματά στα εύκολα, αλλά φτάνει μέχρι τα πολύ δύσκολα (π.χ. </a:t>
            </a:r>
            <a:r>
              <a:rPr lang="el-GR" dirty="0" err="1"/>
              <a:t>φωνημικές</a:t>
            </a:r>
            <a:r>
              <a:rPr lang="el-GR" dirty="0"/>
              <a:t> αντικαταστάσεις), αφού έρευνες έχουν δείξει ότι αυτά σχετίζονται περισσότερο με την αναγνωστική ικανότητα.</a:t>
            </a:r>
          </a:p>
          <a:p>
            <a:endParaRPr lang="el-GR" dirty="0"/>
          </a:p>
        </p:txBody>
      </p:sp>
    </p:spTree>
    <p:extLst>
      <p:ext uri="{BB962C8B-B14F-4D97-AF65-F5344CB8AC3E}">
        <p14:creationId xmlns:p14="http://schemas.microsoft.com/office/powerpoint/2010/main" val="3162002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dirty="0" smtClean="0"/>
              <a:t>Παράδειγμα άσκησης</a:t>
            </a:r>
            <a:endParaRPr lang="el-GR" dirty="0"/>
          </a:p>
        </p:txBody>
      </p:sp>
      <p:sp>
        <p:nvSpPr>
          <p:cNvPr id="10" name="Content Placeholder 9"/>
          <p:cNvSpPr>
            <a:spLocks noGrp="1"/>
          </p:cNvSpPr>
          <p:nvPr>
            <p:ph sz="half" idx="1"/>
          </p:nvPr>
        </p:nvSpPr>
        <p:spPr>
          <a:xfrm>
            <a:off x="457200" y="1600200"/>
            <a:ext cx="4906888" cy="4525963"/>
          </a:xfrm>
        </p:spPr>
        <p:txBody>
          <a:bodyPr>
            <a:normAutofit/>
          </a:bodyPr>
          <a:lstStyle/>
          <a:p>
            <a:pPr marL="0" indent="0">
              <a:buNone/>
            </a:pPr>
            <a:r>
              <a:rPr lang="el-GR" sz="2400" dirty="0"/>
              <a:t>Σε αυτήν την άσκηση η νηπιαγωγός έδωσε στο παιδί τη λέξη πηγούνι. Μετά, από μια σειρά αντικειμένων ή φωτογραφίες τους (π.χ. πηγάδι), του είπε να διαλέξει αυτό που ακούγεται σχεδόν ίδια. Διάλεξε το πιρούνι. </a:t>
            </a:r>
          </a:p>
          <a:p>
            <a:pPr marL="0" indent="0">
              <a:buNone/>
            </a:pPr>
            <a:r>
              <a:rPr lang="el-GR" sz="2400" dirty="0"/>
              <a:t>Μετά προσπάθησαν να κατανοήσουν και να απομονώσουν τι έμεινε ίδιο στις δύο λέξεις και τι άλλαξε. Η ίδια διαδικασία επαναλήφθηκε και με λέξεις όπως πιτσούνι και σπιρούνι</a:t>
            </a:r>
            <a:r>
              <a:rPr lang="el-GR" sz="2400" dirty="0" smtClean="0"/>
              <a:t>.</a:t>
            </a:r>
            <a:endParaRPr lang="el-GR" sz="2400" dirty="0"/>
          </a:p>
        </p:txBody>
      </p:sp>
      <p:pic>
        <p:nvPicPr>
          <p:cNvPr id="12" name="Picture 6" descr="πιρούνι"/>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652120" y="1700808"/>
            <a:ext cx="2880320" cy="41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59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Φωνολογική ευαισθητοποίηση και γραφή της Ελληνικής (1/4)</a:t>
            </a:r>
            <a:endParaRPr lang="el-GR" dirty="0"/>
          </a:p>
        </p:txBody>
      </p:sp>
      <p:sp>
        <p:nvSpPr>
          <p:cNvPr id="3" name="Content Placeholder 2"/>
          <p:cNvSpPr>
            <a:spLocks noGrp="1"/>
          </p:cNvSpPr>
          <p:nvPr>
            <p:ph sz="half" idx="1"/>
          </p:nvPr>
        </p:nvSpPr>
        <p:spPr/>
        <p:txBody>
          <a:bodyPr/>
          <a:lstStyle/>
          <a:p>
            <a:pPr marL="0" indent="0">
              <a:buNone/>
            </a:pPr>
            <a:r>
              <a:rPr lang="el-GR" dirty="0"/>
              <a:t>Η φωνολογική εξάσκηση περιλαμβάνει ευαισθητοποίηση μόνο στα φωνολογικά στοιχεία που έχουν ενδιαφέρον για τη γραφή της ελληνικής γλώσσας.</a:t>
            </a:r>
          </a:p>
          <a:p>
            <a:endParaRPr lang="el-GR" dirty="0"/>
          </a:p>
        </p:txBody>
      </p:sp>
      <p:sp>
        <p:nvSpPr>
          <p:cNvPr id="4" name="Content Placeholder 3"/>
          <p:cNvSpPr>
            <a:spLocks noGrp="1"/>
          </p:cNvSpPr>
          <p:nvPr>
            <p:ph sz="half" idx="2"/>
          </p:nvPr>
        </p:nvSpPr>
        <p:spPr/>
        <p:txBody>
          <a:bodyPr>
            <a:normAutofit/>
          </a:bodyPr>
          <a:lstStyle/>
          <a:p>
            <a:pPr marL="0" indent="0">
              <a:buNone/>
            </a:pPr>
            <a:r>
              <a:rPr lang="el-GR" dirty="0"/>
              <a:t>Γιατί </a:t>
            </a:r>
            <a:r>
              <a:rPr lang="el-GR" dirty="0" smtClean="0"/>
              <a:t>υπάρχουν γράμματα </a:t>
            </a:r>
            <a:r>
              <a:rPr lang="el-GR" dirty="0"/>
              <a:t>που γράφονται αλλά δεν προφέρονται, π.χ. </a:t>
            </a:r>
            <a:endParaRPr lang="el-GR" dirty="0" smtClean="0"/>
          </a:p>
          <a:p>
            <a:r>
              <a:rPr lang="el-GR" sz="2800" dirty="0" smtClean="0"/>
              <a:t>Γράφεται </a:t>
            </a:r>
            <a:r>
              <a:rPr lang="el-GR" sz="2800" dirty="0"/>
              <a:t>Πέμπτη προφέρεται /</a:t>
            </a:r>
            <a:r>
              <a:rPr lang="el-GR" sz="2800" dirty="0" err="1"/>
              <a:t>Πέμτη</a:t>
            </a:r>
            <a:r>
              <a:rPr lang="el-GR" sz="2800" dirty="0" smtClean="0"/>
              <a:t>/.</a:t>
            </a:r>
          </a:p>
          <a:p>
            <a:r>
              <a:rPr lang="el-GR" sz="2800" dirty="0" smtClean="0"/>
              <a:t>Γράφεται συγγραφέας </a:t>
            </a:r>
            <a:r>
              <a:rPr lang="el-GR" sz="2800" dirty="0"/>
              <a:t>προφέρεται /</a:t>
            </a:r>
            <a:r>
              <a:rPr lang="el-GR" sz="2800" dirty="0" err="1"/>
              <a:t>συγραφέας</a:t>
            </a:r>
            <a:r>
              <a:rPr lang="el-GR" sz="2800" dirty="0"/>
              <a:t>/. </a:t>
            </a:r>
          </a:p>
          <a:p>
            <a:endParaRPr lang="el-GR" dirty="0"/>
          </a:p>
        </p:txBody>
      </p:sp>
    </p:spTree>
    <p:extLst>
      <p:ext uri="{BB962C8B-B14F-4D97-AF65-F5344CB8AC3E}">
        <p14:creationId xmlns:p14="http://schemas.microsoft.com/office/powerpoint/2010/main" val="1822616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είναι φώνημα;</a:t>
            </a:r>
          </a:p>
        </p:txBody>
      </p:sp>
      <p:sp>
        <p:nvSpPr>
          <p:cNvPr id="4" name="Content Placeholder 3"/>
          <p:cNvSpPr>
            <a:spLocks noGrp="1"/>
          </p:cNvSpPr>
          <p:nvPr>
            <p:ph sz="half" idx="1"/>
          </p:nvPr>
        </p:nvSpPr>
        <p:spPr/>
        <p:txBody>
          <a:bodyPr/>
          <a:lstStyle/>
          <a:p>
            <a:pPr marL="0" indent="0">
              <a:buNone/>
            </a:pPr>
            <a:r>
              <a:rPr lang="el-GR" dirty="0"/>
              <a:t>Φώνημα είναι φθόγγος με διαφοροποιητική αξία μέσα στο σύστημα της γλώσσας.</a:t>
            </a:r>
          </a:p>
          <a:p>
            <a:r>
              <a:rPr lang="el-GR" dirty="0"/>
              <a:t>Φ /όνος/	</a:t>
            </a:r>
            <a:r>
              <a:rPr lang="el-GR" dirty="0" smtClean="0"/>
              <a:t>.</a:t>
            </a:r>
            <a:endParaRPr lang="en-GB" dirty="0" smtClean="0"/>
          </a:p>
          <a:p>
            <a:r>
              <a:rPr lang="el-GR" dirty="0"/>
              <a:t>Π</a:t>
            </a:r>
            <a:r>
              <a:rPr lang="el-GR" dirty="0" smtClean="0"/>
              <a:t> </a:t>
            </a:r>
            <a:r>
              <a:rPr lang="el-GR" dirty="0"/>
              <a:t>/όνος/	</a:t>
            </a:r>
            <a:r>
              <a:rPr lang="el-GR" dirty="0" smtClean="0"/>
              <a:t>.</a:t>
            </a:r>
          </a:p>
          <a:p>
            <a:r>
              <a:rPr lang="el-GR" dirty="0" smtClean="0"/>
              <a:t>Μ </a:t>
            </a:r>
            <a:r>
              <a:rPr lang="el-GR" dirty="0"/>
              <a:t>/όνος/	</a:t>
            </a:r>
            <a:r>
              <a:rPr lang="el-GR" dirty="0" smtClean="0"/>
              <a:t>.</a:t>
            </a:r>
          </a:p>
          <a:p>
            <a:r>
              <a:rPr lang="el-GR" dirty="0" smtClean="0"/>
              <a:t>Τ </a:t>
            </a:r>
            <a:r>
              <a:rPr lang="el-GR" dirty="0"/>
              <a:t>/όνος/	</a:t>
            </a:r>
            <a:r>
              <a:rPr lang="el-GR" dirty="0" smtClean="0"/>
              <a:t>.</a:t>
            </a:r>
          </a:p>
          <a:p>
            <a:r>
              <a:rPr lang="el-GR" dirty="0" smtClean="0"/>
              <a:t>Γ </a:t>
            </a:r>
            <a:r>
              <a:rPr lang="el-GR" dirty="0"/>
              <a:t>/όνος/	</a:t>
            </a:r>
            <a:r>
              <a:rPr lang="el-GR" dirty="0" smtClean="0"/>
              <a:t>.</a:t>
            </a:r>
            <a:endParaRPr lang="el-GR" dirty="0"/>
          </a:p>
          <a:p>
            <a:endParaRPr lang="el-GR" dirty="0"/>
          </a:p>
          <a:p>
            <a:endParaRPr lang="el-GR" dirty="0"/>
          </a:p>
          <a:p>
            <a:endParaRPr lang="el-GR" dirty="0"/>
          </a:p>
        </p:txBody>
      </p:sp>
      <p:sp>
        <p:nvSpPr>
          <p:cNvPr id="5" name="Content Placeholder 4"/>
          <p:cNvSpPr>
            <a:spLocks noGrp="1"/>
          </p:cNvSpPr>
          <p:nvPr>
            <p:ph sz="half" idx="2"/>
          </p:nvPr>
        </p:nvSpPr>
        <p:spPr/>
        <p:txBody>
          <a:bodyPr/>
          <a:lstStyle/>
          <a:p>
            <a:r>
              <a:rPr lang="el-GR" dirty="0"/>
              <a:t>Σ /ούλα</a:t>
            </a:r>
            <a:r>
              <a:rPr lang="el-GR" dirty="0" smtClean="0"/>
              <a:t>/  .</a:t>
            </a:r>
          </a:p>
          <a:p>
            <a:r>
              <a:rPr lang="el-GR" dirty="0" smtClean="0"/>
              <a:t>Τ </a:t>
            </a:r>
            <a:r>
              <a:rPr lang="el-GR" dirty="0"/>
              <a:t>/ούλα</a:t>
            </a:r>
            <a:r>
              <a:rPr lang="el-GR" dirty="0" smtClean="0"/>
              <a:t>/  .</a:t>
            </a:r>
          </a:p>
          <a:p>
            <a:r>
              <a:rPr lang="el-GR" dirty="0" smtClean="0"/>
              <a:t>Κ </a:t>
            </a:r>
            <a:r>
              <a:rPr lang="el-GR" dirty="0"/>
              <a:t>/ούλα</a:t>
            </a:r>
            <a:r>
              <a:rPr lang="el-GR" dirty="0" smtClean="0"/>
              <a:t>/  .</a:t>
            </a:r>
          </a:p>
          <a:p>
            <a:r>
              <a:rPr lang="el-GR" dirty="0" smtClean="0"/>
              <a:t>Β </a:t>
            </a:r>
            <a:r>
              <a:rPr lang="el-GR" dirty="0"/>
              <a:t>/ούλα</a:t>
            </a:r>
            <a:r>
              <a:rPr lang="el-GR" dirty="0" smtClean="0"/>
              <a:t>/  .</a:t>
            </a:r>
          </a:p>
          <a:p>
            <a:r>
              <a:rPr lang="el-GR" dirty="0" smtClean="0"/>
              <a:t>Λ </a:t>
            </a:r>
            <a:r>
              <a:rPr lang="el-GR" dirty="0"/>
              <a:t>/ούλα</a:t>
            </a:r>
            <a:r>
              <a:rPr lang="el-GR" dirty="0" smtClean="0"/>
              <a:t>/  .</a:t>
            </a:r>
            <a:endParaRPr lang="el-GR" dirty="0"/>
          </a:p>
          <a:p>
            <a:endParaRPr lang="el-GR" dirty="0"/>
          </a:p>
          <a:p>
            <a:endParaRPr lang="el-GR" dirty="0"/>
          </a:p>
          <a:p>
            <a:endParaRPr lang="el-GR" dirty="0"/>
          </a:p>
          <a:p>
            <a:endParaRPr lang="el-GR" dirty="0"/>
          </a:p>
          <a:p>
            <a:endParaRPr lang="el-GR" dirty="0"/>
          </a:p>
        </p:txBody>
      </p:sp>
    </p:spTree>
    <p:extLst>
      <p:ext uri="{BB962C8B-B14F-4D97-AF65-F5344CB8AC3E}">
        <p14:creationId xmlns:p14="http://schemas.microsoft.com/office/powerpoint/2010/main" val="22877647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Φωνολογική ευαισθητοποίηση και γραφή της </a:t>
            </a:r>
            <a:r>
              <a:rPr lang="el-GR" dirty="0" smtClean="0"/>
              <a:t>Ελληνικής (2/4</a:t>
            </a:r>
            <a:r>
              <a:rPr lang="el-GR" dirty="0"/>
              <a:t>)</a:t>
            </a:r>
          </a:p>
        </p:txBody>
      </p:sp>
      <p:sp>
        <p:nvSpPr>
          <p:cNvPr id="3" name="Content Placeholder 2"/>
          <p:cNvSpPr>
            <a:spLocks noGrp="1"/>
          </p:cNvSpPr>
          <p:nvPr>
            <p:ph sz="half" idx="1"/>
          </p:nvPr>
        </p:nvSpPr>
        <p:spPr>
          <a:xfrm>
            <a:off x="457200" y="1600200"/>
            <a:ext cx="3898776" cy="4525963"/>
          </a:xfrm>
        </p:spPr>
        <p:txBody>
          <a:bodyPr>
            <a:noAutofit/>
          </a:bodyPr>
          <a:lstStyle/>
          <a:p>
            <a:pPr marL="0" indent="0">
              <a:spcBef>
                <a:spcPts val="0"/>
              </a:spcBef>
              <a:buNone/>
            </a:pPr>
            <a:r>
              <a:rPr lang="el-GR" dirty="0" smtClean="0"/>
              <a:t>Υπάρχουν φωνήματα </a:t>
            </a:r>
            <a:r>
              <a:rPr lang="el-GR" dirty="0"/>
              <a:t>που ακούγονται αλλά δε γράφονται, π.χ. </a:t>
            </a:r>
          </a:p>
          <a:p>
            <a:pPr lvl="1">
              <a:spcBef>
                <a:spcPts val="0"/>
              </a:spcBef>
              <a:buFont typeface="Arial" panose="020B0604020202020204" pitchFamily="34" charset="0"/>
              <a:buChar char="-"/>
            </a:pPr>
            <a:r>
              <a:rPr lang="el-GR" sz="2800" dirty="0"/>
              <a:t>Καινούργιος αλλά και </a:t>
            </a:r>
            <a:r>
              <a:rPr lang="el-GR" sz="2800" dirty="0" smtClean="0"/>
              <a:t>καινούριος.</a:t>
            </a:r>
            <a:endParaRPr lang="el-GR" sz="2800" dirty="0"/>
          </a:p>
          <a:p>
            <a:pPr lvl="1">
              <a:spcBef>
                <a:spcPts val="0"/>
              </a:spcBef>
              <a:buFont typeface="Arial" panose="020B0604020202020204" pitchFamily="34" charset="0"/>
              <a:buChar char="-"/>
            </a:pPr>
            <a:r>
              <a:rPr lang="el-GR" sz="2800" dirty="0"/>
              <a:t>Χωριό /</a:t>
            </a:r>
            <a:r>
              <a:rPr lang="el-GR" sz="2800" dirty="0" err="1"/>
              <a:t>χοργιό</a:t>
            </a:r>
            <a:r>
              <a:rPr lang="el-GR" sz="2800" dirty="0" smtClean="0"/>
              <a:t>/.</a:t>
            </a:r>
            <a:endParaRPr lang="el-GR" sz="2800" dirty="0"/>
          </a:p>
          <a:p>
            <a:endParaRPr lang="el-GR" sz="3200" dirty="0"/>
          </a:p>
        </p:txBody>
      </p:sp>
      <p:sp>
        <p:nvSpPr>
          <p:cNvPr id="4" name="Content Placeholder 3"/>
          <p:cNvSpPr>
            <a:spLocks noGrp="1"/>
          </p:cNvSpPr>
          <p:nvPr>
            <p:ph sz="half" idx="2"/>
          </p:nvPr>
        </p:nvSpPr>
        <p:spPr>
          <a:xfrm>
            <a:off x="4499992" y="1600200"/>
            <a:ext cx="4186808" cy="4525963"/>
          </a:xfrm>
        </p:spPr>
        <p:txBody>
          <a:bodyPr>
            <a:noAutofit/>
          </a:bodyPr>
          <a:lstStyle/>
          <a:p>
            <a:pPr marL="0" indent="0">
              <a:spcBef>
                <a:spcPts val="0"/>
              </a:spcBef>
              <a:buNone/>
            </a:pPr>
            <a:r>
              <a:rPr lang="el-GR" dirty="0" smtClean="0"/>
              <a:t>Υπάρχουν γράμματα </a:t>
            </a:r>
            <a:r>
              <a:rPr lang="el-GR" dirty="0"/>
              <a:t>που μπορούν να ‘αναλυθούν’ </a:t>
            </a:r>
            <a:r>
              <a:rPr lang="el-GR" dirty="0" smtClean="0"/>
              <a:t>π.χ</a:t>
            </a:r>
            <a:r>
              <a:rPr lang="el-GR" dirty="0"/>
              <a:t>. </a:t>
            </a:r>
            <a:endParaRPr lang="el-GR" dirty="0" smtClean="0"/>
          </a:p>
          <a:p>
            <a:pPr lvl="1">
              <a:spcBef>
                <a:spcPts val="0"/>
              </a:spcBef>
              <a:buFont typeface="Arial" pitchFamily="34" charset="0"/>
              <a:buChar char="-"/>
            </a:pPr>
            <a:r>
              <a:rPr lang="el-GR" sz="2800" dirty="0"/>
              <a:t>Ξ = Κ + </a:t>
            </a:r>
            <a:r>
              <a:rPr lang="el-GR" sz="2800" dirty="0" smtClean="0"/>
              <a:t>Σ.</a:t>
            </a:r>
            <a:endParaRPr lang="el-GR" sz="2800" dirty="0"/>
          </a:p>
          <a:p>
            <a:pPr lvl="1">
              <a:spcBef>
                <a:spcPts val="0"/>
              </a:spcBef>
              <a:buFont typeface="Arial" pitchFamily="34" charset="0"/>
              <a:buChar char="-"/>
            </a:pPr>
            <a:r>
              <a:rPr lang="el-GR" sz="2800" dirty="0"/>
              <a:t>Πες μας μια λέξη από /κ/  &gt; /</a:t>
            </a:r>
            <a:r>
              <a:rPr lang="el-GR" sz="2800" dirty="0" err="1"/>
              <a:t>κσύλο</a:t>
            </a:r>
            <a:r>
              <a:rPr lang="el-GR" sz="2800" dirty="0"/>
              <a:t>/ </a:t>
            </a:r>
            <a:r>
              <a:rPr lang="el-GR" sz="2800" dirty="0" smtClean="0"/>
              <a:t>ξύλο.</a:t>
            </a:r>
            <a:endParaRPr lang="el-GR" sz="2800" dirty="0"/>
          </a:p>
          <a:p>
            <a:endParaRPr lang="el-GR" dirty="0"/>
          </a:p>
        </p:txBody>
      </p:sp>
    </p:spTree>
    <p:extLst>
      <p:ext uri="{BB962C8B-B14F-4D97-AF65-F5344CB8AC3E}">
        <p14:creationId xmlns:p14="http://schemas.microsoft.com/office/powerpoint/2010/main" val="210646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Φωνολογική ευαισθητοποίηση και γραφή της </a:t>
            </a:r>
            <a:r>
              <a:rPr lang="el-GR" dirty="0" smtClean="0"/>
              <a:t>Ελληνικής (3/4</a:t>
            </a:r>
            <a:r>
              <a:rPr lang="el-GR" dirty="0"/>
              <a:t>)</a:t>
            </a:r>
          </a:p>
        </p:txBody>
      </p:sp>
      <p:sp>
        <p:nvSpPr>
          <p:cNvPr id="3" name="Content Placeholder 2"/>
          <p:cNvSpPr>
            <a:spLocks noGrp="1"/>
          </p:cNvSpPr>
          <p:nvPr>
            <p:ph sz="half" idx="1"/>
          </p:nvPr>
        </p:nvSpPr>
        <p:spPr/>
        <p:txBody>
          <a:bodyPr/>
          <a:lstStyle/>
          <a:p>
            <a:pPr marL="0" indent="0">
              <a:buNone/>
            </a:pPr>
            <a:r>
              <a:rPr lang="el-GR" dirty="0"/>
              <a:t>Αλλιώς θα υπάρχουν εγγραφές σαν κι αυτές:</a:t>
            </a:r>
          </a:p>
          <a:p>
            <a:endParaRPr lang="el-GR" dirty="0"/>
          </a:p>
        </p:txBody>
      </p:sp>
      <p:pic>
        <p:nvPicPr>
          <p:cNvPr id="9" name="Picture 8" descr="επιγραφή"/>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539552" y="2780928"/>
            <a:ext cx="3657601" cy="2833690"/>
          </a:xfrm>
          <a:prstGeom prst="rect">
            <a:avLst/>
          </a:prstGeom>
        </p:spPr>
      </p:pic>
      <p:pic>
        <p:nvPicPr>
          <p:cNvPr id="10" name="Picture 2" descr="επιγραφή"/>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648200" y="1844824"/>
            <a:ext cx="4038600" cy="3769794"/>
          </a:xfrm>
        </p:spPr>
      </p:pic>
    </p:spTree>
    <p:custDataLst>
      <p:tags r:id="rId1"/>
    </p:custDataLst>
    <p:extLst>
      <p:ext uri="{BB962C8B-B14F-4D97-AF65-F5344CB8AC3E}">
        <p14:creationId xmlns:p14="http://schemas.microsoft.com/office/powerpoint/2010/main" val="1956024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Φωνολογική ευαισθητοποίηση και γραφή της </a:t>
            </a:r>
            <a:r>
              <a:rPr lang="el-GR" dirty="0" smtClean="0"/>
              <a:t>Ελληνικής (4/4</a:t>
            </a:r>
            <a:r>
              <a:rPr lang="el-GR" dirty="0"/>
              <a:t>)</a:t>
            </a:r>
          </a:p>
        </p:txBody>
      </p:sp>
      <p:sp>
        <p:nvSpPr>
          <p:cNvPr id="3" name="Content Placeholder 2"/>
          <p:cNvSpPr>
            <a:spLocks noGrp="1"/>
          </p:cNvSpPr>
          <p:nvPr>
            <p:ph sz="half" idx="1"/>
          </p:nvPr>
        </p:nvSpPr>
        <p:spPr>
          <a:xfrm>
            <a:off x="457200" y="1600200"/>
            <a:ext cx="3826768" cy="4525963"/>
          </a:xfrm>
        </p:spPr>
        <p:txBody>
          <a:bodyPr>
            <a:normAutofit/>
          </a:bodyPr>
          <a:lstStyle/>
          <a:p>
            <a:pPr marL="0" indent="0">
              <a:buNone/>
            </a:pPr>
            <a:r>
              <a:rPr lang="el-GR" altLang="el-GR" dirty="0"/>
              <a:t>Κάτι άλλωστε που συχνά παρατηρείται και στα γραπτά των παιδιών</a:t>
            </a:r>
            <a:r>
              <a:rPr lang="el-GR" altLang="el-GR" dirty="0" smtClean="0"/>
              <a:t>.</a:t>
            </a:r>
          </a:p>
          <a:p>
            <a:pPr marL="0" indent="0">
              <a:buNone/>
            </a:pPr>
            <a:r>
              <a:rPr lang="el-GR" altLang="el-GR" dirty="0"/>
              <a:t>Η ταμπέλα γράφει ΛΑΓΚΑΔΙΑ, ορεινό χωριό της Αρκαδίας. Η μικρή γράφει </a:t>
            </a:r>
            <a:r>
              <a:rPr lang="el-GR" altLang="el-GR" dirty="0" err="1"/>
              <a:t>ό,τι</a:t>
            </a:r>
            <a:r>
              <a:rPr lang="el-GR" altLang="el-GR" dirty="0"/>
              <a:t> γνωρίζει (το </a:t>
            </a:r>
            <a:r>
              <a:rPr lang="el-GR" altLang="el-GR" dirty="0" err="1"/>
              <a:t>Γκ</a:t>
            </a:r>
            <a:r>
              <a:rPr lang="el-GR" altLang="el-GR" dirty="0"/>
              <a:t> έγινε Γ) και </a:t>
            </a:r>
            <a:r>
              <a:rPr lang="el-GR" altLang="el-GR" dirty="0" err="1"/>
              <a:t>ό,τι</a:t>
            </a:r>
            <a:r>
              <a:rPr lang="el-GR" altLang="el-GR" dirty="0"/>
              <a:t> ακούει (ΔΓΑ αντί ΔΙΑ).</a:t>
            </a:r>
            <a:endParaRPr lang="el-GR" altLang="el-GR" i="1" dirty="0"/>
          </a:p>
          <a:p>
            <a:pPr marL="0" indent="0">
              <a:buNone/>
            </a:pPr>
            <a:endParaRPr lang="el-GR" altLang="el-GR" i="1" dirty="0"/>
          </a:p>
          <a:p>
            <a:endParaRPr lang="el-GR" dirty="0"/>
          </a:p>
        </p:txBody>
      </p:sp>
      <p:pic>
        <p:nvPicPr>
          <p:cNvPr id="5" name="Picture 3" descr="Παιδική ζωγραφιά"/>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572000" y="1772816"/>
            <a:ext cx="4038600" cy="3816424"/>
          </a:xfrm>
        </p:spPr>
      </p:pic>
    </p:spTree>
    <p:extLst>
      <p:ext uri="{BB962C8B-B14F-4D97-AF65-F5344CB8AC3E}">
        <p14:creationId xmlns:p14="http://schemas.microsoft.com/office/powerpoint/2010/main" val="2086193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Επιπλέον δυσκολίες (1/3)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Επειδή στην ελληνική </a:t>
            </a:r>
            <a:r>
              <a:rPr lang="el-GR" altLang="el-GR" sz="2600" b="1" dirty="0"/>
              <a:t>δεν υπάρχει πλήρης </a:t>
            </a:r>
            <a:r>
              <a:rPr lang="el-GR" altLang="el-GR" sz="2600" b="1" dirty="0" err="1"/>
              <a:t>γραφοφωνημική</a:t>
            </a:r>
            <a:r>
              <a:rPr lang="el-GR" altLang="el-GR" sz="2600" b="1" dirty="0"/>
              <a:t> αντιστοιχία</a:t>
            </a:r>
            <a:r>
              <a:rPr lang="el-GR" altLang="el-GR" sz="2600" dirty="0"/>
              <a:t>, παρατηρούνται επιπλέον δυσκολίες</a:t>
            </a:r>
            <a:r>
              <a:rPr lang="el-GR" altLang="el-GR" sz="2600" dirty="0" smtClean="0"/>
              <a:t>:</a:t>
            </a:r>
          </a:p>
          <a:p>
            <a:r>
              <a:rPr lang="el-GR" altLang="el-GR" sz="2400" dirty="0"/>
              <a:t>Ένα φώνημα αντιστοιχεί σε περισσότερα γράμματα ή συνδυασμούς </a:t>
            </a:r>
            <a:r>
              <a:rPr lang="el-GR" altLang="el-GR" sz="2400" dirty="0" smtClean="0"/>
              <a:t>γραμμάτων. Π.χ</a:t>
            </a:r>
            <a:r>
              <a:rPr lang="el-GR" altLang="el-GR" sz="2400" dirty="0"/>
              <a:t>. το φώνημα /ι/ </a:t>
            </a:r>
            <a:r>
              <a:rPr lang="el-GR" altLang="el-GR" sz="2400" dirty="0" smtClean="0"/>
              <a:t>αντιστοιχεί: ι</a:t>
            </a:r>
            <a:r>
              <a:rPr lang="el-GR" altLang="el-GR" sz="2400" dirty="0"/>
              <a:t>, η, υ, υι, ει, </a:t>
            </a:r>
            <a:r>
              <a:rPr lang="el-GR" altLang="el-GR" sz="2400" dirty="0" smtClean="0"/>
              <a:t>οι.</a:t>
            </a:r>
            <a:endParaRPr lang="el-GR" altLang="el-GR" sz="2400" dirty="0"/>
          </a:p>
          <a:p>
            <a:pPr marL="0" indent="0">
              <a:buNone/>
            </a:pPr>
            <a:endParaRPr lang="el-GR" altLang="el-GR" sz="2400" i="1" dirty="0" smtClean="0"/>
          </a:p>
          <a:p>
            <a:endParaRPr lang="el-GR" sz="2400" dirty="0"/>
          </a:p>
        </p:txBody>
      </p:sp>
      <p:sp>
        <p:nvSpPr>
          <p:cNvPr id="4" name="Content Placeholder 3"/>
          <p:cNvSpPr>
            <a:spLocks noGrp="1"/>
          </p:cNvSpPr>
          <p:nvPr>
            <p:ph sz="half" idx="2"/>
          </p:nvPr>
        </p:nvSpPr>
        <p:spPr/>
        <p:txBody>
          <a:bodyPr>
            <a:normAutofit/>
          </a:bodyPr>
          <a:lstStyle/>
          <a:p>
            <a:r>
              <a:rPr lang="el-GR" sz="2400" dirty="0"/>
              <a:t>Ένα φώνημα αντιστοιχεί σε δύο </a:t>
            </a:r>
            <a:r>
              <a:rPr lang="el-GR" sz="2400" dirty="0" smtClean="0"/>
              <a:t>γράμματα π.χ</a:t>
            </a:r>
            <a:r>
              <a:rPr lang="el-GR" sz="2400" dirty="0"/>
              <a:t>. το φώνημα /ου/ </a:t>
            </a:r>
            <a:r>
              <a:rPr lang="el-GR" sz="2400" dirty="0" smtClean="0"/>
              <a:t>ή </a:t>
            </a:r>
            <a:r>
              <a:rPr lang="el-GR" sz="2400" dirty="0"/>
              <a:t>το φώνημα /b/ γιατί άλλο μπαμπάς, άλλο </a:t>
            </a:r>
            <a:r>
              <a:rPr lang="el-GR" sz="2400" dirty="0" smtClean="0"/>
              <a:t>παπάς.</a:t>
            </a:r>
            <a:endParaRPr lang="el-GR" sz="2400" dirty="0"/>
          </a:p>
          <a:p>
            <a:endParaRPr lang="el-GR" sz="2400" dirty="0"/>
          </a:p>
        </p:txBody>
      </p:sp>
      <p:pic>
        <p:nvPicPr>
          <p:cNvPr id="5" name="Picture 5" descr="16Γλωσσοδέτες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0072" y="3501008"/>
            <a:ext cx="32639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84133" y="5819103"/>
            <a:ext cx="472173" cy="360040"/>
          </a:xfrm>
          <a:prstGeom prst="rect">
            <a:avLst/>
          </a:prstGeom>
        </p:spPr>
        <p:txBody>
          <a:bodyPr vert="horz" wrap="square" lIns="91440" tIns="45720" rIns="91440" bIns="45720" rtlCol="0" anchor="ctr">
            <a:noAutofit/>
          </a:bodyPr>
          <a:lstStyle/>
          <a:p>
            <a:pPr algn="r"/>
            <a:r>
              <a:rPr lang="el-GR" b="1" dirty="0" smtClean="0">
                <a:latin typeface="+mj-lt"/>
              </a:rPr>
              <a:t>[8]</a:t>
            </a:r>
            <a:endParaRPr lang="el-GR" b="1" dirty="0" smtClean="0">
              <a:latin typeface="+mj-lt"/>
            </a:endParaRPr>
          </a:p>
        </p:txBody>
      </p:sp>
    </p:spTree>
    <p:custDataLst>
      <p:tags r:id="rId1"/>
    </p:custDataLst>
    <p:extLst>
      <p:ext uri="{BB962C8B-B14F-4D97-AF65-F5344CB8AC3E}">
        <p14:creationId xmlns:p14="http://schemas.microsoft.com/office/powerpoint/2010/main" val="3257410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Επιπλέον δυσκολίες </a:t>
            </a:r>
            <a:r>
              <a:rPr lang="el-GR" dirty="0" smtClean="0"/>
              <a:t>(2/3</a:t>
            </a:r>
            <a:r>
              <a:rPr lang="el-GR" dirty="0"/>
              <a:t>)</a:t>
            </a:r>
          </a:p>
        </p:txBody>
      </p:sp>
      <p:sp>
        <p:nvSpPr>
          <p:cNvPr id="3" name="Content Placeholder 2"/>
          <p:cNvSpPr>
            <a:spLocks noGrp="1"/>
          </p:cNvSpPr>
          <p:nvPr>
            <p:ph sz="half" idx="1"/>
          </p:nvPr>
        </p:nvSpPr>
        <p:spPr/>
        <p:txBody>
          <a:bodyPr/>
          <a:lstStyle/>
          <a:p>
            <a:pPr marL="0" indent="0">
              <a:buNone/>
            </a:pPr>
            <a:r>
              <a:rPr lang="el-GR" dirty="0"/>
              <a:t>Έτσι προκύπτουν και τα προβλήματα που δημιουργεί η ορθογραφία των λέξεων</a:t>
            </a:r>
            <a:r>
              <a:rPr lang="el-GR" dirty="0" smtClean="0"/>
              <a:t>.</a:t>
            </a:r>
          </a:p>
          <a:p>
            <a:pPr marL="0" indent="0">
              <a:buNone/>
            </a:pPr>
            <a:r>
              <a:rPr lang="el-GR" dirty="0"/>
              <a:t>Π.χ. 	Γράφουμε είναι και ακούμε /</a:t>
            </a:r>
            <a:r>
              <a:rPr lang="el-GR" dirty="0" err="1" smtClean="0"/>
              <a:t>ίνε</a:t>
            </a:r>
            <a:r>
              <a:rPr lang="el-GR" dirty="0" smtClean="0"/>
              <a:t>/. </a:t>
            </a:r>
          </a:p>
          <a:p>
            <a:pPr marL="0" indent="0">
              <a:buNone/>
            </a:pPr>
            <a:r>
              <a:rPr lang="el-GR" dirty="0" smtClean="0"/>
              <a:t>Η </a:t>
            </a:r>
            <a:r>
              <a:rPr lang="el-GR" dirty="0"/>
              <a:t>Ειρήνη αρχίζει από το φώνημα /ι/, αλλά με το γράμμα </a:t>
            </a:r>
            <a:r>
              <a:rPr lang="el-GR" dirty="0" smtClean="0"/>
              <a:t>Ε/.</a:t>
            </a:r>
            <a:endParaRPr lang="el-GR" dirty="0"/>
          </a:p>
          <a:p>
            <a:pPr marL="0" indent="0">
              <a:buNone/>
            </a:pPr>
            <a:endParaRPr lang="el-GR" dirty="0" smtClean="0"/>
          </a:p>
          <a:p>
            <a:endParaRPr lang="el-GR" dirty="0"/>
          </a:p>
        </p:txBody>
      </p:sp>
      <p:pic>
        <p:nvPicPr>
          <p:cNvPr id="6" name="Content Placeholder 5" descr="κείμενο παιδιού"/>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01712" y="1604613"/>
            <a:ext cx="3602736" cy="451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985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Επιπλέον δυσκολίες </a:t>
            </a:r>
            <a:r>
              <a:rPr lang="el-GR" dirty="0" smtClean="0"/>
              <a:t>(3/3</a:t>
            </a:r>
            <a:r>
              <a:rPr lang="el-GR" dirty="0"/>
              <a:t>)</a:t>
            </a:r>
          </a:p>
        </p:txBody>
      </p:sp>
      <p:sp>
        <p:nvSpPr>
          <p:cNvPr id="3" name="Content Placeholder 2"/>
          <p:cNvSpPr>
            <a:spLocks noGrp="1"/>
          </p:cNvSpPr>
          <p:nvPr>
            <p:ph sz="half" idx="1"/>
          </p:nvPr>
        </p:nvSpPr>
        <p:spPr/>
        <p:txBody>
          <a:bodyPr>
            <a:noAutofit/>
          </a:bodyPr>
          <a:lstStyle/>
          <a:p>
            <a:pPr marL="0" indent="0">
              <a:buNone/>
            </a:pPr>
            <a:r>
              <a:rPr lang="el-GR" sz="2600" dirty="0" smtClean="0"/>
              <a:t>Η Ζωή γράφει:</a:t>
            </a:r>
          </a:p>
          <a:p>
            <a:pPr marL="0" indent="0">
              <a:buNone/>
            </a:pPr>
            <a:r>
              <a:rPr lang="el-GR" sz="2600" dirty="0" smtClean="0"/>
              <a:t>«Φιλάκια από εμένα για να ξέρετε με λένε Ζωή. Φιλάκια και στη μαμά και στο μπαμπά. Για θυμηθείτε με λένε Ζωή. Αυτό το αγόρι είναι τριών και αυτό το αγόρι είναι αδερφός μου και κάνει πολλές αταξίες».</a:t>
            </a:r>
          </a:p>
          <a:p>
            <a:pPr marL="0" indent="0">
              <a:buNone/>
            </a:pPr>
            <a:r>
              <a:rPr lang="el-GR" sz="2600" dirty="0" smtClean="0"/>
              <a:t>Δύο είναι: ΗΝΕ, ΙΝΕ.</a:t>
            </a:r>
          </a:p>
          <a:p>
            <a:endParaRPr lang="el-GR" sz="2600" dirty="0"/>
          </a:p>
        </p:txBody>
      </p:sp>
      <p:pic>
        <p:nvPicPr>
          <p:cNvPr id="5" name="Picture 5" descr="κείμενο παιδιού"/>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04048" y="1600200"/>
            <a:ext cx="3600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198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«Ψάρεμα </a:t>
            </a:r>
            <a:r>
              <a:rPr lang="el-GR" dirty="0"/>
              <a:t>φωνηέντων</a:t>
            </a:r>
            <a:r>
              <a:rPr lang="el-GR" dirty="0" smtClean="0"/>
              <a:t>» (</a:t>
            </a:r>
            <a:r>
              <a:rPr lang="el-GR" dirty="0"/>
              <a:t>1/3)</a:t>
            </a:r>
          </a:p>
        </p:txBody>
      </p:sp>
      <p:sp>
        <p:nvSpPr>
          <p:cNvPr id="3" name="Content Placeholder 2"/>
          <p:cNvSpPr>
            <a:spLocks noGrp="1"/>
          </p:cNvSpPr>
          <p:nvPr>
            <p:ph sz="half" idx="1"/>
          </p:nvPr>
        </p:nvSpPr>
        <p:spPr/>
        <p:txBody>
          <a:bodyPr>
            <a:noAutofit/>
          </a:bodyPr>
          <a:lstStyle/>
          <a:p>
            <a:pPr marL="0" indent="0">
              <a:buNone/>
            </a:pPr>
            <a:r>
              <a:rPr lang="el-GR" dirty="0"/>
              <a:t>Τα παιδιά ‘ψαρεύουν’ ψάρια-φωνήεντα. Διαβάζουν το γράμμα που υπάρχει πάνω στο ψάρι τους και προκειμένου να βάλουν το ψάρι στο καλάθι τους δίνουν λέξεις που αρχίζουν από αυτό</a:t>
            </a:r>
            <a:r>
              <a:rPr lang="el-GR" dirty="0" smtClean="0"/>
              <a:t>.</a:t>
            </a:r>
            <a:endParaRPr lang="el-GR" dirty="0"/>
          </a:p>
        </p:txBody>
      </p:sp>
      <p:pic>
        <p:nvPicPr>
          <p:cNvPr id="8" name="Picture 3" descr="Ψαράκι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8200" y="1700553"/>
            <a:ext cx="4038600" cy="432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850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«Ψάρεμα φωνηέντων</a:t>
            </a:r>
            <a:r>
              <a:rPr lang="el-GR" dirty="0" smtClean="0"/>
              <a:t>» (2/3</a:t>
            </a:r>
            <a:r>
              <a:rPr lang="el-GR" dirty="0"/>
              <a:t>)</a:t>
            </a:r>
          </a:p>
        </p:txBody>
      </p:sp>
      <p:sp>
        <p:nvSpPr>
          <p:cNvPr id="3" name="Content Placeholder 2"/>
          <p:cNvSpPr>
            <a:spLocks noGrp="1"/>
          </p:cNvSpPr>
          <p:nvPr>
            <p:ph sz="half" idx="1"/>
          </p:nvPr>
        </p:nvSpPr>
        <p:spPr/>
        <p:txBody>
          <a:bodyPr>
            <a:noAutofit/>
          </a:bodyPr>
          <a:lstStyle/>
          <a:p>
            <a:pPr marL="0" indent="0">
              <a:buNone/>
            </a:pPr>
            <a:r>
              <a:rPr lang="el-GR" dirty="0" smtClean="0"/>
              <a:t>Τα </a:t>
            </a:r>
            <a:r>
              <a:rPr lang="el-GR" dirty="0"/>
              <a:t>ψάρια ψαρεύονται εύκολα αν στην άκρη του καλαμιού υπάρχει ένας μαγνήτης και στα στόματα των ψαριών ένας συνδετήρας.</a:t>
            </a:r>
          </a:p>
          <a:p>
            <a:pPr marL="0" indent="0">
              <a:buNone/>
            </a:pPr>
            <a:endParaRPr lang="el-GR" dirty="0"/>
          </a:p>
        </p:txBody>
      </p:sp>
      <p:pic>
        <p:nvPicPr>
          <p:cNvPr id="5" name="Content Placeholder 4" descr="Ψάρεμ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132045" y="1600200"/>
            <a:ext cx="354441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7238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«Ψάρεμα φωνηέντων</a:t>
            </a:r>
            <a:r>
              <a:rPr lang="el-GR" dirty="0" smtClean="0"/>
              <a:t>» (3/3</a:t>
            </a:r>
            <a:r>
              <a:rPr lang="el-GR" dirty="0"/>
              <a:t>)</a:t>
            </a:r>
          </a:p>
        </p:txBody>
      </p:sp>
      <p:sp>
        <p:nvSpPr>
          <p:cNvPr id="3" name="Content Placeholder 2"/>
          <p:cNvSpPr>
            <a:spLocks noGrp="1"/>
          </p:cNvSpPr>
          <p:nvPr>
            <p:ph sz="half" idx="1"/>
          </p:nvPr>
        </p:nvSpPr>
        <p:spPr/>
        <p:txBody>
          <a:bodyPr>
            <a:noAutofit/>
          </a:bodyPr>
          <a:lstStyle/>
          <a:p>
            <a:pPr marL="0" indent="0">
              <a:buNone/>
            </a:pPr>
            <a:r>
              <a:rPr lang="el-GR" dirty="0" smtClean="0"/>
              <a:t>Προβλήματα ενδέχεται να δημιουργήσει το ι (γιώτα) αφού το φώνημα αντιστοιχεί σε περισσότερα από ένα γράμματα.</a:t>
            </a:r>
          </a:p>
          <a:p>
            <a:pPr marL="0" indent="0">
              <a:buNone/>
            </a:pPr>
            <a:r>
              <a:rPr lang="el-GR" dirty="0" smtClean="0"/>
              <a:t>Τι </a:t>
            </a:r>
            <a:r>
              <a:rPr lang="el-GR" dirty="0"/>
              <a:t>θα κάνει η νηπιαγωγός, όταν το παιδί πει ι όπως ειρήνη, ήλιος, υδρόγειος, οικογένεια;</a:t>
            </a:r>
          </a:p>
          <a:p>
            <a:endParaRPr lang="el-GR" dirty="0"/>
          </a:p>
        </p:txBody>
      </p:sp>
      <p:pic>
        <p:nvPicPr>
          <p:cNvPr id="5" name="Content Placeholder 4" descr="Ψάρεμ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096726" y="1600200"/>
            <a:ext cx="357973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03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Παιχνίδι (1/2)</a:t>
            </a:r>
            <a:endParaRPr lang="el-GR" dirty="0"/>
          </a:p>
        </p:txBody>
      </p:sp>
      <p:sp>
        <p:nvSpPr>
          <p:cNvPr id="3" name="Content Placeholder 2"/>
          <p:cNvSpPr>
            <a:spLocks noGrp="1"/>
          </p:cNvSpPr>
          <p:nvPr>
            <p:ph sz="half" idx="1"/>
          </p:nvPr>
        </p:nvSpPr>
        <p:spPr/>
        <p:txBody>
          <a:bodyPr>
            <a:noAutofit/>
          </a:bodyPr>
          <a:lstStyle/>
          <a:p>
            <a:pPr marL="0" indent="0">
              <a:buNone/>
            </a:pPr>
            <a:r>
              <a:rPr lang="el-GR" dirty="0"/>
              <a:t>Επιδιώκεται η συνδρομή του παιχνιδιού για να γίνονται όλα πιο ευχάριστα. </a:t>
            </a:r>
            <a:endParaRPr lang="el-GR" dirty="0" smtClean="0"/>
          </a:p>
          <a:p>
            <a:pPr marL="0" indent="0">
              <a:buNone/>
            </a:pPr>
            <a:r>
              <a:rPr lang="el-GR" dirty="0" smtClean="0"/>
              <a:t>Αυτός </a:t>
            </a:r>
            <a:r>
              <a:rPr lang="el-GR" dirty="0"/>
              <a:t>που βρίσκεται στη μέση του κύκλου και γύρω του χορεύουν, όταν σταματήσει η μουσική, λέει μια λέξη. </a:t>
            </a:r>
          </a:p>
        </p:txBody>
      </p:sp>
      <p:pic>
        <p:nvPicPr>
          <p:cNvPr id="5" name="Content Placeholder 4" descr="Παιχνίδι"/>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4008" y="1700808"/>
            <a:ext cx="4038600" cy="354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45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dirty="0"/>
              <a:t>Γιατί η φωνολογική ευαισθητοποίηση/ ενημερότητα των παιδιών του Νηπιαγωγείου είναι τόσο σημαντική;</a:t>
            </a:r>
            <a:br>
              <a:rPr lang="el-GR" sz="3200" dirty="0"/>
            </a:br>
            <a:endParaRPr lang="el-GR" sz="32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8474390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Παιχνίδι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dirty="0" smtClean="0"/>
              <a:t>Αν </a:t>
            </a:r>
            <a:r>
              <a:rPr lang="el-GR" dirty="0"/>
              <a:t>αυτή πληροί κάποιον όρο, π.χ. περιέχει α, τότε οι άλλοι σηκώνουν τα μαντίλια ψηλά και η μουσική ξαναρχίζει. Αν όχι τα αφήνουν κάτω και περιμένουν την επόμενη λέξη. Όποιος κάνει λάθος βγαίνει από το παιχνίδι.</a:t>
            </a:r>
          </a:p>
          <a:p>
            <a:pPr marL="0" indent="0">
              <a:buNone/>
            </a:pPr>
            <a:endParaRPr lang="el-GR" dirty="0" smtClean="0"/>
          </a:p>
          <a:p>
            <a:endParaRPr lang="el-GR" dirty="0"/>
          </a:p>
        </p:txBody>
      </p:sp>
      <p:pic>
        <p:nvPicPr>
          <p:cNvPr id="5" name="Content Placeholder 4" descr="Παιχνίδι"/>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4008" y="1700808"/>
            <a:ext cx="4038600" cy="354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382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«Η Μπάλα που Καίει»</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700" dirty="0"/>
              <a:t>Η δραστηριότητα «Η Μπάλα που Καίει» συνδυάζει το παιχνίδι με τη φωνολογική εξάσκηση. Τα παιδιά πετούν τη μπάλα το ένα στο άλλο και όποιος την πιάσει οφείλει να πει κάτι συγκεκριμένο, π.χ. μια λέξη με δύο πα, μια λέξη που να αρχίζει από πα. </a:t>
            </a:r>
            <a:endParaRPr lang="el-GR" altLang="el-GR" sz="2700" i="1" dirty="0"/>
          </a:p>
          <a:p>
            <a:endParaRPr lang="el-GR" sz="2700" dirty="0"/>
          </a:p>
        </p:txBody>
      </p:sp>
      <p:pic>
        <p:nvPicPr>
          <p:cNvPr id="5" name="Picture 3" descr="Παιχνίδι με μπάλ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860032" y="1628800"/>
            <a:ext cx="3837238" cy="412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544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Φύλλο </a:t>
            </a:r>
            <a:r>
              <a:rPr lang="el-GR" dirty="0" smtClean="0"/>
              <a:t>εργασίας </a:t>
            </a:r>
            <a:endParaRPr lang="el-GR" dirty="0"/>
          </a:p>
        </p:txBody>
      </p:sp>
      <p:pic>
        <p:nvPicPr>
          <p:cNvPr id="7" name="Picture 2" descr="Άσκηση"/>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02220" y="1557338"/>
            <a:ext cx="4752260" cy="4525962"/>
          </a:xfrm>
        </p:spPr>
      </p:pic>
    </p:spTree>
    <p:extLst>
      <p:ext uri="{BB962C8B-B14F-4D97-AF65-F5344CB8AC3E}">
        <p14:creationId xmlns:p14="http://schemas.microsoft.com/office/powerpoint/2010/main" val="33234603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Ποικιλία φωνολογικών ασκήσεων</a:t>
            </a:r>
            <a:endParaRPr lang="el-GR" dirty="0"/>
          </a:p>
        </p:txBody>
      </p:sp>
      <p:sp>
        <p:nvSpPr>
          <p:cNvPr id="5" name="Content Placeholder 4"/>
          <p:cNvSpPr>
            <a:spLocks noGrp="1"/>
          </p:cNvSpPr>
          <p:nvPr>
            <p:ph idx="1"/>
          </p:nvPr>
        </p:nvSpPr>
        <p:spPr/>
        <p:txBody>
          <a:bodyPr>
            <a:noAutofit/>
          </a:bodyPr>
          <a:lstStyle/>
          <a:p>
            <a:pPr marL="0" indent="0">
              <a:buNone/>
            </a:pPr>
            <a:r>
              <a:rPr lang="el-GR" dirty="0"/>
              <a:t>Οι φωνολογικές ασκήσεις πρέπει να είναι ποικίλες και πολύ διαφορετικές μεταξύ τους. Φωνολογικές ασκήσεις γίνονται για δύο χρόνια σχεδόν κάθε μέρα. Για αυτές η πρωτοτυπία και η ποικιλία δεν είναι απλώς επιθυμητή, αλλά άκρως απαραίτητη</a:t>
            </a:r>
            <a:r>
              <a:rPr lang="el-GR" dirty="0" smtClean="0"/>
              <a:t>.</a:t>
            </a:r>
          </a:p>
          <a:p>
            <a:endParaRPr lang="el-GR" dirty="0"/>
          </a:p>
        </p:txBody>
      </p:sp>
    </p:spTree>
    <p:extLst>
      <p:ext uri="{BB962C8B-B14F-4D97-AF65-F5344CB8AC3E}">
        <p14:creationId xmlns:p14="http://schemas.microsoft.com/office/powerpoint/2010/main" val="33757212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«Σκουπίζω ήχους»</a:t>
            </a:r>
            <a:endParaRPr lang="el-GR" dirty="0"/>
          </a:p>
        </p:txBody>
      </p:sp>
      <p:sp>
        <p:nvSpPr>
          <p:cNvPr id="3" name="Content Placeholder 2"/>
          <p:cNvSpPr>
            <a:spLocks noGrp="1"/>
          </p:cNvSpPr>
          <p:nvPr>
            <p:ph sz="half" idx="1"/>
          </p:nvPr>
        </p:nvSpPr>
        <p:spPr>
          <a:xfrm>
            <a:off x="457200" y="1600200"/>
            <a:ext cx="4690864" cy="4525963"/>
          </a:xfrm>
        </p:spPr>
        <p:txBody>
          <a:bodyPr/>
          <a:lstStyle/>
          <a:p>
            <a:pPr marL="0" indent="0">
              <a:buNone/>
            </a:pPr>
            <a:r>
              <a:rPr lang="el-GR" dirty="0"/>
              <a:t>Στο «Σκουπίζω ήχους», τα παιδιά από μια σειρά αντικειμένων απομακρύνουν με μια σκούπα μόνο εκείνα που δεν πληρούν κάποιες προϋποθέσεις (για παράδειγμα δεν ακούγεται α).</a:t>
            </a:r>
          </a:p>
          <a:p>
            <a:endParaRPr lang="el-GR" dirty="0"/>
          </a:p>
        </p:txBody>
      </p:sp>
      <p:pic>
        <p:nvPicPr>
          <p:cNvPr id="5" name="Picture 5" descr="Παιχνίδι με σκούπ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432522" y="1820069"/>
            <a:ext cx="317192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248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Συνδυασμός φωνολογικών στόχων και γενικότερων αναγνωστικών στόχων</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dirty="0" smtClean="0"/>
              <a:t>Τα </a:t>
            </a:r>
            <a:r>
              <a:rPr lang="el-GR" dirty="0"/>
              <a:t>παιδιά προσπαθούν να βρουν στο χάρτη πόλεις που αρχίζουν από ένα συγκεκριμένο γράμμα-φώνημα. </a:t>
            </a:r>
          </a:p>
          <a:p>
            <a:pPr marL="0" indent="0">
              <a:buNone/>
            </a:pPr>
            <a:r>
              <a:rPr lang="el-GR" dirty="0"/>
              <a:t>Σε αυτή τη δραστηριότητα η γνωριμία του χάρτη συνδυάζεται με μια φωνολογική άσκηση και τη γνώση του γράμματος.</a:t>
            </a:r>
          </a:p>
          <a:p>
            <a:pPr marL="0" indent="0">
              <a:buNone/>
            </a:pPr>
            <a:endParaRPr lang="el-GR" dirty="0" smtClean="0"/>
          </a:p>
          <a:p>
            <a:endParaRPr lang="el-GR" dirty="0"/>
          </a:p>
        </p:txBody>
      </p:sp>
      <p:pic>
        <p:nvPicPr>
          <p:cNvPr id="7" name="Picture 3" descr="Χάρτη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220072" y="1772816"/>
            <a:ext cx="3470206" cy="33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7503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Φωνολογικά παιχνίδια σε διαφημίσεις</a:t>
            </a:r>
            <a:endParaRPr lang="el-GR" dirty="0"/>
          </a:p>
        </p:txBody>
      </p:sp>
      <p:sp>
        <p:nvSpPr>
          <p:cNvPr id="3" name="Content Placeholder 2"/>
          <p:cNvSpPr>
            <a:spLocks noGrp="1"/>
          </p:cNvSpPr>
          <p:nvPr>
            <p:ph sz="half" idx="1"/>
          </p:nvPr>
        </p:nvSpPr>
        <p:spPr/>
        <p:txBody>
          <a:bodyPr/>
          <a:lstStyle/>
          <a:p>
            <a:pPr marL="0" indent="0">
              <a:buNone/>
            </a:pPr>
            <a:r>
              <a:rPr lang="el-GR" dirty="0"/>
              <a:t>Μερικές φορές ακόμη και κείμενα του περιβάλλοντος γραπτού λόγου (π.χ. διαφημίσεις) προσφέρονται για φωνολογικά παιχνίδια.</a:t>
            </a:r>
          </a:p>
          <a:p>
            <a:endParaRPr lang="el-GR" dirty="0"/>
          </a:p>
        </p:txBody>
      </p:sp>
      <p:pic>
        <p:nvPicPr>
          <p:cNvPr id="5" name="Picture 3" descr="Διαφήμιση"/>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765665"/>
            <a:ext cx="4038600" cy="375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95936" y="5085184"/>
            <a:ext cx="616189" cy="504056"/>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a:latin typeface="+mj-lt"/>
              </a:rPr>
              <a:t>9</a:t>
            </a:r>
            <a:r>
              <a:rPr lang="el-GR" b="1" dirty="0" smtClean="0">
                <a:latin typeface="+mj-lt"/>
              </a:rPr>
              <a:t>]</a:t>
            </a:r>
            <a:endParaRPr lang="el-GR" b="1" dirty="0" smtClean="0">
              <a:latin typeface="+mj-lt"/>
            </a:endParaRPr>
          </a:p>
        </p:txBody>
      </p:sp>
    </p:spTree>
    <p:custDataLst>
      <p:tags r:id="rId1"/>
    </p:custDataLst>
    <p:extLst>
      <p:ext uri="{BB962C8B-B14F-4D97-AF65-F5344CB8AC3E}">
        <p14:creationId xmlns:p14="http://schemas.microsoft.com/office/powerpoint/2010/main" val="1136741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συνδρομή </a:t>
            </a:r>
            <a:r>
              <a:rPr lang="el-GR" dirty="0"/>
              <a:t>της λογοτεχνίας</a:t>
            </a:r>
          </a:p>
        </p:txBody>
      </p:sp>
      <p:sp>
        <p:nvSpPr>
          <p:cNvPr id="3" name="Content Placeholder 2"/>
          <p:cNvSpPr>
            <a:spLocks noGrp="1"/>
          </p:cNvSpPr>
          <p:nvPr>
            <p:ph sz="half" idx="1"/>
          </p:nvPr>
        </p:nvSpPr>
        <p:spPr/>
        <p:txBody>
          <a:bodyPr/>
          <a:lstStyle/>
          <a:p>
            <a:pPr marL="0" indent="0">
              <a:buNone/>
            </a:pPr>
            <a:r>
              <a:rPr lang="el-GR" dirty="0"/>
              <a:t>Ζητείται η συνδρομή της λογοτεχνίας για να γίνονται όλα πιο ευχάριστα και πιο εύκολα</a:t>
            </a:r>
            <a:r>
              <a:rPr lang="el-GR" dirty="0" smtClean="0"/>
              <a:t>.</a:t>
            </a:r>
            <a:endParaRPr lang="en-US" dirty="0" smtClean="0"/>
          </a:p>
          <a:p>
            <a:pPr marL="0" indent="0">
              <a:buNone/>
            </a:pPr>
            <a:r>
              <a:rPr lang="el-GR" dirty="0"/>
              <a:t>Με τη βοήθεια του </a:t>
            </a:r>
            <a:r>
              <a:rPr lang="el-GR" dirty="0" smtClean="0"/>
              <a:t>«Λαίμαργου </a:t>
            </a:r>
            <a:r>
              <a:rPr lang="el-GR" dirty="0" err="1" smtClean="0"/>
              <a:t>Τουνελόδρακου</a:t>
            </a:r>
            <a:r>
              <a:rPr lang="el-GR" dirty="0" smtClean="0"/>
              <a:t>» </a:t>
            </a:r>
            <a:r>
              <a:rPr lang="el-GR" dirty="0"/>
              <a:t>του </a:t>
            </a:r>
            <a:r>
              <a:rPr lang="el-GR" dirty="0" err="1"/>
              <a:t>Τριβιζά</a:t>
            </a:r>
            <a:r>
              <a:rPr lang="el-GR" dirty="0"/>
              <a:t>, τα παιδιά ‘σπάνε’ και ‘ενώνουν’ τις λέξεις.</a:t>
            </a:r>
          </a:p>
          <a:p>
            <a:pPr marL="0" indent="0">
              <a:buNone/>
            </a:pPr>
            <a:endParaRPr lang="el-GR" dirty="0" smtClean="0"/>
          </a:p>
          <a:p>
            <a:endParaRPr lang="el-GR" dirty="0"/>
          </a:p>
        </p:txBody>
      </p:sp>
      <p:pic>
        <p:nvPicPr>
          <p:cNvPr id="5" name="Picture 3" descr="Σελίδα βιβλίου"/>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8200" y="1706335"/>
            <a:ext cx="4038600" cy="431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067944" y="5646717"/>
            <a:ext cx="616189"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smtClean="0">
                <a:latin typeface="+mj-lt"/>
              </a:rPr>
              <a:t>10]</a:t>
            </a:r>
            <a:endParaRPr lang="el-GR" b="1" dirty="0" smtClean="0">
              <a:latin typeface="+mj-lt"/>
            </a:endParaRPr>
          </a:p>
        </p:txBody>
      </p:sp>
    </p:spTree>
    <p:custDataLst>
      <p:tags r:id="rId1"/>
    </p:custDataLst>
    <p:extLst>
      <p:ext uri="{BB962C8B-B14F-4D97-AF65-F5344CB8AC3E}">
        <p14:creationId xmlns:p14="http://schemas.microsoft.com/office/powerpoint/2010/main" val="2103228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Διάρθρωση Ενός Προγράμματος</a:t>
            </a:r>
            <a:br>
              <a:rPr lang="el-GR" dirty="0" smtClean="0"/>
            </a:br>
            <a:r>
              <a:rPr lang="el-GR" dirty="0" smtClean="0"/>
              <a:t>Φωνολογικής Εξάσκησης</a:t>
            </a:r>
            <a:endParaRPr lang="el-GR" dirty="0"/>
          </a:p>
        </p:txBody>
      </p:sp>
      <p:pic>
        <p:nvPicPr>
          <p:cNvPr id="6" name="Picture 3" descr="Εξώφυλλο βιβλίου"/>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896251" y="1557338"/>
            <a:ext cx="336419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95736" y="5733256"/>
            <a:ext cx="616189"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smtClean="0">
                <a:latin typeface="+mj-lt"/>
              </a:rPr>
              <a:t>11]</a:t>
            </a:r>
            <a:endParaRPr lang="el-GR" b="1" dirty="0" smtClean="0">
              <a:latin typeface="+mj-lt"/>
            </a:endParaRPr>
          </a:p>
        </p:txBody>
      </p:sp>
    </p:spTree>
    <p:custDataLst>
      <p:tags r:id="rId1"/>
    </p:custDataLst>
    <p:extLst>
      <p:ext uri="{BB962C8B-B14F-4D97-AF65-F5344CB8AC3E}">
        <p14:creationId xmlns:p14="http://schemas.microsoft.com/office/powerpoint/2010/main" val="2760283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Παιχνίδια Ήχων</a:t>
            </a:r>
            <a:endParaRPr lang="el-GR" dirty="0"/>
          </a:p>
        </p:txBody>
      </p:sp>
      <p:sp>
        <p:nvSpPr>
          <p:cNvPr id="4" name="Content Placeholder 3"/>
          <p:cNvSpPr>
            <a:spLocks noGrp="1"/>
          </p:cNvSpPr>
          <p:nvPr>
            <p:ph sz="half" idx="1"/>
          </p:nvPr>
        </p:nvSpPr>
        <p:spPr/>
        <p:txBody>
          <a:bodyPr/>
          <a:lstStyle/>
          <a:p>
            <a:pPr marL="0" indent="0">
              <a:buNone/>
            </a:pPr>
            <a:r>
              <a:rPr lang="el-GR" dirty="0"/>
              <a:t>Τα παιδιά πρέπει να μάθουν να ακούν, αρχίζοντας από ήχους του περιβάλλοντος.</a:t>
            </a:r>
          </a:p>
          <a:p>
            <a:endParaRPr lang="el-GR" dirty="0"/>
          </a:p>
        </p:txBody>
      </p:sp>
      <p:pic>
        <p:nvPicPr>
          <p:cNvPr id="1026" name="Picture 2" descr="καμπανάκι"/>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32040" y="1700807"/>
            <a:ext cx="3096344" cy="41284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83968" y="5538835"/>
            <a:ext cx="616189" cy="360040"/>
          </a:xfrm>
          <a:prstGeom prst="rect">
            <a:avLst/>
          </a:prstGeom>
        </p:spPr>
        <p:txBody>
          <a:bodyPr vert="horz" wrap="square" lIns="91440" tIns="45720" rIns="91440" bIns="45720" rtlCol="0" anchor="ctr">
            <a:noAutofit/>
          </a:bodyPr>
          <a:lstStyle/>
          <a:p>
            <a:pPr algn="r"/>
            <a:r>
              <a:rPr lang="el-GR" b="1" dirty="0" smtClean="0">
                <a:latin typeface="+mj-lt"/>
              </a:rPr>
              <a:t>[12]</a:t>
            </a:r>
          </a:p>
        </p:txBody>
      </p:sp>
    </p:spTree>
    <p:custDataLst>
      <p:tags r:id="rId1"/>
    </p:custDataLst>
    <p:extLst>
      <p:ext uri="{BB962C8B-B14F-4D97-AF65-F5344CB8AC3E}">
        <p14:creationId xmlns:p14="http://schemas.microsoft.com/office/powerpoint/2010/main" val="1599834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Γράφουμε ήχους και όχι </a:t>
            </a:r>
            <a:r>
              <a:rPr lang="el-GR" dirty="0" smtClean="0"/>
              <a:t>σημασίες (1/4)</a:t>
            </a:r>
            <a:endParaRPr lang="el-GR" dirty="0"/>
          </a:p>
        </p:txBody>
      </p:sp>
      <p:sp>
        <p:nvSpPr>
          <p:cNvPr id="6" name="Content Placeholder 5"/>
          <p:cNvSpPr>
            <a:spLocks noGrp="1"/>
          </p:cNvSpPr>
          <p:nvPr>
            <p:ph sz="half" idx="1"/>
          </p:nvPr>
        </p:nvSpPr>
        <p:spPr/>
        <p:txBody>
          <a:bodyPr/>
          <a:lstStyle/>
          <a:p>
            <a:pPr marL="0" indent="0">
              <a:buNone/>
            </a:pPr>
            <a:r>
              <a:rPr lang="el-GR" dirty="0"/>
              <a:t>Γι’ αυτό πρέπει να μάθουμε να ακούμε. Αν δεν ακούσουμε ότι πατάρι και πυροβόλο ακούγονται ίδια στην ‘αρχή αρχή’, δεν θα καταλάβουμε γιατί και τα δύο έχουν ως πρώτο γράμμα το π. </a:t>
            </a:r>
          </a:p>
          <a:p>
            <a:endParaRPr lang="el-GR" dirty="0"/>
          </a:p>
        </p:txBody>
      </p:sp>
      <p:pic>
        <p:nvPicPr>
          <p:cNvPr id="3" name="Content Placeholder 2" descr="Πατάτες, Πυροσβέστης"/>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43881"/>
            <a:ext cx="4038600" cy="4038600"/>
          </a:xfrm>
        </p:spPr>
      </p:pic>
      <p:sp>
        <p:nvSpPr>
          <p:cNvPr id="5" name="TextBox 4"/>
          <p:cNvSpPr txBox="1"/>
          <p:nvPr/>
        </p:nvSpPr>
        <p:spPr>
          <a:xfrm>
            <a:off x="8229600" y="6019800"/>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1</a:t>
            </a:r>
            <a:r>
              <a:rPr lang="el-GR" b="1" dirty="0" smtClean="0">
                <a:latin typeface="+mj-lt"/>
              </a:rPr>
              <a:t>]</a:t>
            </a:r>
          </a:p>
        </p:txBody>
      </p:sp>
    </p:spTree>
    <p:custDataLst>
      <p:tags r:id="rId1"/>
    </p:custDataLst>
    <p:extLst>
      <p:ext uri="{BB962C8B-B14F-4D97-AF65-F5344CB8AC3E}">
        <p14:creationId xmlns:p14="http://schemas.microsoft.com/office/powerpoint/2010/main" val="1030940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«Τι ακούς;»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500" dirty="0"/>
              <a:t>Η νηπιαγωγός μαγνητοφωνεί ήχους από το περιβάλλον, όπως το νερό που τρέχει, ένα μίξερ που δουλεύει, το κουδούνισμα του τηλεφώνου, κ.λπ., και καλεί τα παιδιά να τους ακούσουν και να τους αναγνωρίσουν. </a:t>
            </a:r>
          </a:p>
          <a:p>
            <a:endParaRPr lang="el-GR" sz="2500" dirty="0"/>
          </a:p>
        </p:txBody>
      </p:sp>
      <p:sp>
        <p:nvSpPr>
          <p:cNvPr id="4" name="Content Placeholder 3"/>
          <p:cNvSpPr>
            <a:spLocks noGrp="1"/>
          </p:cNvSpPr>
          <p:nvPr>
            <p:ph sz="half" idx="2"/>
          </p:nvPr>
        </p:nvSpPr>
        <p:spPr/>
        <p:txBody>
          <a:bodyPr>
            <a:noAutofit/>
          </a:bodyPr>
          <a:lstStyle/>
          <a:p>
            <a:pPr marL="0" indent="0">
              <a:buNone/>
            </a:pPr>
            <a:r>
              <a:rPr lang="el-GR" altLang="el-GR" sz="2500" dirty="0"/>
              <a:t>Παραλλαγή </a:t>
            </a:r>
            <a:r>
              <a:rPr lang="en-US" altLang="el-GR" sz="2500" dirty="0" smtClean="0"/>
              <a:t>:</a:t>
            </a:r>
            <a:r>
              <a:rPr lang="el-GR" altLang="el-GR" sz="2500" dirty="0" smtClean="0"/>
              <a:t> </a:t>
            </a:r>
            <a:r>
              <a:rPr lang="el-GR" altLang="el-GR" sz="2500" dirty="0"/>
              <a:t>Η ίδια η εκπαιδευτικός παράγει κάποιον ήχο που τα παιδιά ακούν με κλειστά μάτια (π.χ. χτυπά το χάρακα στο τραπέζι, σκίζει ένα χαρτί). Αν κάποιο παιδί ισχυρισθεί ότι τον αναγνώρισε, αναλαμβάνει να τον επαναλάβει. Τα άλλα με κλειστά τα μάτια ελέγχουν αν ήταν ο ίδιος και εντοπίζουν την πηγή του.</a:t>
            </a:r>
          </a:p>
          <a:p>
            <a:endParaRPr lang="el-GR" sz="2500" dirty="0"/>
          </a:p>
        </p:txBody>
      </p:sp>
    </p:spTree>
    <p:extLst>
      <p:ext uri="{BB962C8B-B14F-4D97-AF65-F5344CB8AC3E}">
        <p14:creationId xmlns:p14="http://schemas.microsoft.com/office/powerpoint/2010/main" val="12758593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«Βρες το ρολόι»</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500" dirty="0"/>
              <a:t>Τα παιδιά κρύβουν μέσα στο χώρο του νηπιαγωγείου ένα ξυπνητήρι από εκείνα που το τικ τακ είναι ιδιαίτερα δυνατό. Ένα παιδί που δεν έχει δει την κρυψώνα προσπαθεί να προσδιορίσει από πού ακούγεται ο ήχος του, να κατευθυνθεί προς αυτό και να ανακαλύψει το κρυμμένο ξυπνητήρι.</a:t>
            </a:r>
          </a:p>
          <a:p>
            <a:endParaRPr lang="el-GR" sz="2500" dirty="0"/>
          </a:p>
        </p:txBody>
      </p:sp>
      <p:pic>
        <p:nvPicPr>
          <p:cNvPr id="2052" name="Picture 4" descr="Clock, Alarm Clock, Bell, Dial"/>
          <p:cNvPicPr>
            <a:picLocks noGrp="1" noChangeAspect="1" noChangeArrowheads="1"/>
          </p:cNvPicPr>
          <p:nvPr>
            <p:ph sz="half" idx="2"/>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14927" r="28257"/>
          <a:stretch/>
        </p:blipFill>
        <p:spPr bwMode="auto">
          <a:xfrm>
            <a:off x="5076056" y="1700808"/>
            <a:ext cx="3068352" cy="3600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40352" y="4725144"/>
            <a:ext cx="616189"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smtClean="0">
                <a:latin typeface="+mj-lt"/>
              </a:rPr>
              <a:t>1</a:t>
            </a:r>
            <a:r>
              <a:rPr lang="el-GR" b="1" dirty="0">
                <a:latin typeface="+mj-lt"/>
              </a:rPr>
              <a:t>3</a:t>
            </a:r>
            <a:r>
              <a:rPr lang="el-GR" b="1" dirty="0" smtClean="0">
                <a:latin typeface="+mj-lt"/>
              </a:rPr>
              <a:t>]</a:t>
            </a:r>
            <a:endParaRPr lang="el-GR" b="1" dirty="0" smtClean="0">
              <a:latin typeface="+mj-lt"/>
            </a:endParaRPr>
          </a:p>
        </p:txBody>
      </p:sp>
    </p:spTree>
    <p:custDataLst>
      <p:tags r:id="rId1"/>
    </p:custDataLst>
    <p:extLst>
      <p:ext uri="{BB962C8B-B14F-4D97-AF65-F5344CB8AC3E}">
        <p14:creationId xmlns:p14="http://schemas.microsoft.com/office/powerpoint/2010/main" val="31734885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Συλλαβισμός</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μαθαίνουν να χωρίζουν σε συλλαβές. Όμως, περισσότερο αντιλαμβάνονται το ρυθμό και λιγότερο κατανοούν την έννοια της συλλαβής.</a:t>
            </a:r>
          </a:p>
          <a:p>
            <a:endParaRPr lang="el-GR" dirty="0"/>
          </a:p>
        </p:txBody>
      </p:sp>
      <p:pic>
        <p:nvPicPr>
          <p:cNvPr id="5" name="Picture 5" descr="Συλλαβέ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27932" cy="303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5015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«Το βιβλίο των χειροκροτημάτων»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Τα παιδιά με τη βοήθεια της νηπιαγωγού  δημιουργούν ένα </a:t>
            </a:r>
            <a:r>
              <a:rPr lang="el-GR" altLang="el-GR" dirty="0" smtClean="0"/>
              <a:t>«Βιβλίο χειροκροτημάτων» </a:t>
            </a:r>
            <a:r>
              <a:rPr lang="el-GR" altLang="el-GR" dirty="0"/>
              <a:t>όπου σε διαφορετικές σελίδες η νηπιαγωγός σημειώνει έναν διαφορετικό αριθμό κτυπημάτων. </a:t>
            </a:r>
            <a:endParaRPr lang="el-GR" dirty="0"/>
          </a:p>
        </p:txBody>
      </p:sp>
      <p:pic>
        <p:nvPicPr>
          <p:cNvPr id="5" name="Picture 6" descr="Βιβλίο χειροκροτημάτων "/>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4008" y="1772816"/>
            <a:ext cx="4038600" cy="26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19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βιβλίο των χειροκροτημάτων»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altLang="el-GR" dirty="0"/>
              <a:t>Οι μαθητές αναλαμβάνουν να ζωγραφίσουν ή να κολλήσουν τις εικόνες αντικειμένων που οι αντίστοιχες λέξεις τους αριθμούν ισάριθμες συλλαβές. </a:t>
            </a:r>
          </a:p>
          <a:p>
            <a:endParaRPr lang="el-GR" dirty="0"/>
          </a:p>
        </p:txBody>
      </p:sp>
      <p:pic>
        <p:nvPicPr>
          <p:cNvPr id="5" name="Picture 5" descr="Εικόν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82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136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«Τα ρομπότ»</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Τα παιδιά κάνουν τα ρομπότ. Περπατούν και μιλάνε με το χαρακτηριστικό τρόπο των εξωγήινων που θέλει κάθε συλλαβή να προφέρεται χωριστά</a:t>
            </a:r>
            <a:r>
              <a:rPr lang="el-GR" altLang="el-GR" dirty="0" smtClean="0"/>
              <a:t>.</a:t>
            </a:r>
            <a:endParaRPr lang="en-US" altLang="el-GR" dirty="0" smtClean="0"/>
          </a:p>
          <a:p>
            <a:pPr marL="0" indent="0">
              <a:buNone/>
            </a:pPr>
            <a:r>
              <a:rPr lang="el-GR" altLang="el-GR" dirty="0"/>
              <a:t>ΠΟ-ΤΕ-ΘΑ ΠΑ-ΜΕ ΣΤΟ </a:t>
            </a:r>
            <a:r>
              <a:rPr lang="en-US" altLang="el-GR" dirty="0" smtClean="0"/>
              <a:t/>
            </a:r>
            <a:br>
              <a:rPr lang="en-US" altLang="el-GR" dirty="0" smtClean="0"/>
            </a:br>
            <a:r>
              <a:rPr lang="el-GR" altLang="el-GR" dirty="0" smtClean="0"/>
              <a:t>ΧΩ-ΡΙΟ </a:t>
            </a:r>
            <a:endParaRPr lang="el-GR" altLang="el-GR" dirty="0"/>
          </a:p>
          <a:p>
            <a:pPr marL="0" indent="0">
              <a:buNone/>
            </a:pPr>
            <a:r>
              <a:rPr lang="el-GR" altLang="el-GR" dirty="0"/>
              <a:t>ΑΥ-ΡΙΟ ΤΟ ΜΕ-ΣΗ-ΜΕ-ΡΙ</a:t>
            </a:r>
          </a:p>
          <a:p>
            <a:pPr marL="0" indent="0">
              <a:buNone/>
            </a:pPr>
            <a:endParaRPr lang="el-GR" altLang="el-GR" dirty="0"/>
          </a:p>
          <a:p>
            <a:endParaRPr lang="el-GR" dirty="0"/>
          </a:p>
        </p:txBody>
      </p:sp>
      <p:pic>
        <p:nvPicPr>
          <p:cNvPr id="3074" name="Picture 2" descr="Robot, Android, Artificial Intelligence, Ai"/>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97139" y="1600200"/>
            <a:ext cx="2740722"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40352" y="4725144"/>
            <a:ext cx="616189"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smtClean="0">
                <a:latin typeface="+mj-lt"/>
              </a:rPr>
              <a:t>14]</a:t>
            </a:r>
            <a:endParaRPr lang="el-GR" b="1" dirty="0" smtClean="0">
              <a:latin typeface="+mj-lt"/>
            </a:endParaRPr>
          </a:p>
        </p:txBody>
      </p:sp>
    </p:spTree>
    <p:custDataLst>
      <p:tags r:id="rId1"/>
    </p:custDataLst>
    <p:extLst>
      <p:ext uri="{BB962C8B-B14F-4D97-AF65-F5344CB8AC3E}">
        <p14:creationId xmlns:p14="http://schemas.microsoft.com/office/powerpoint/2010/main" val="42173271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«Κορακίστικα</a:t>
            </a:r>
            <a:r>
              <a:rPr lang="el-GR" dirty="0"/>
              <a:t>» (</a:t>
            </a:r>
            <a:r>
              <a:rPr lang="el-GR" dirty="0" smtClean="0"/>
              <a:t>1/2)</a:t>
            </a:r>
            <a:endParaRPr lang="el-GR" dirty="0"/>
          </a:p>
        </p:txBody>
      </p:sp>
      <p:sp>
        <p:nvSpPr>
          <p:cNvPr id="3" name="Content Placeholder 2"/>
          <p:cNvSpPr>
            <a:spLocks noGrp="1"/>
          </p:cNvSpPr>
          <p:nvPr>
            <p:ph sz="half" idx="1"/>
          </p:nvPr>
        </p:nvSpPr>
        <p:spPr/>
        <p:txBody>
          <a:bodyPr/>
          <a:lstStyle/>
          <a:p>
            <a:pPr marL="0" indent="0">
              <a:buNone/>
            </a:pPr>
            <a:r>
              <a:rPr lang="el-GR" altLang="el-GR" dirty="0"/>
              <a:t>Τα γνωστά από τα παιδικά μας χρόνια παιχνίδι ‘Κορακίστικα’ αποτελούν μια ευχάριστη φωνολογική άσκηση. Από φωνολογικής άποψης παρουσιάζουν ενδιαφέρον γιατί ζητούν:</a:t>
            </a:r>
          </a:p>
          <a:p>
            <a:endParaRPr lang="el-GR" dirty="0"/>
          </a:p>
        </p:txBody>
      </p:sp>
      <p:sp>
        <p:nvSpPr>
          <p:cNvPr id="4" name="Content Placeholder 3"/>
          <p:cNvSpPr>
            <a:spLocks noGrp="1"/>
          </p:cNvSpPr>
          <p:nvPr>
            <p:ph sz="half" idx="2"/>
          </p:nvPr>
        </p:nvSpPr>
        <p:spPr/>
        <p:txBody>
          <a:bodyPr/>
          <a:lstStyle/>
          <a:p>
            <a:r>
              <a:rPr lang="el-GR" dirty="0"/>
              <a:t>Διάσπαση της λέξης σε </a:t>
            </a:r>
            <a:r>
              <a:rPr lang="el-GR" dirty="0" smtClean="0"/>
              <a:t>συλλαβές</a:t>
            </a:r>
            <a:r>
              <a:rPr lang="en-US" dirty="0" smtClean="0"/>
              <a:t>.</a:t>
            </a:r>
            <a:endParaRPr lang="el-GR" dirty="0"/>
          </a:p>
          <a:p>
            <a:r>
              <a:rPr lang="el-GR" dirty="0" smtClean="0"/>
              <a:t>Παρεμβολή </a:t>
            </a:r>
            <a:r>
              <a:rPr lang="el-GR" dirty="0"/>
              <a:t>δεδομένης συλλαβής μεταξύ όλων των συλλαβών της </a:t>
            </a:r>
            <a:r>
              <a:rPr lang="el-GR" dirty="0" smtClean="0"/>
              <a:t>λέξης</a:t>
            </a:r>
            <a:r>
              <a:rPr lang="en-US" dirty="0" smtClean="0"/>
              <a:t>.</a:t>
            </a:r>
            <a:endParaRPr lang="el-GR" dirty="0"/>
          </a:p>
          <a:p>
            <a:r>
              <a:rPr lang="el-GR" dirty="0" smtClean="0"/>
              <a:t>Παραγωγή </a:t>
            </a:r>
            <a:r>
              <a:rPr lang="el-GR" dirty="0" err="1" smtClean="0"/>
              <a:t>ψευδολέξεων</a:t>
            </a:r>
            <a:r>
              <a:rPr lang="en-US" dirty="0" smtClean="0"/>
              <a:t>.</a:t>
            </a:r>
            <a:endParaRPr lang="el-GR" dirty="0"/>
          </a:p>
          <a:p>
            <a:endParaRPr lang="el-GR" dirty="0"/>
          </a:p>
        </p:txBody>
      </p:sp>
    </p:spTree>
    <p:extLst>
      <p:ext uri="{BB962C8B-B14F-4D97-AF65-F5344CB8AC3E}">
        <p14:creationId xmlns:p14="http://schemas.microsoft.com/office/powerpoint/2010/main" val="41889451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«Κορακίστικα» </a:t>
            </a:r>
            <a:r>
              <a:rPr lang="el-GR" dirty="0" smtClean="0"/>
              <a:t>(2/2</a:t>
            </a:r>
            <a:r>
              <a:rPr lang="el-GR" dirty="0"/>
              <a:t>)</a:t>
            </a:r>
          </a:p>
        </p:txBody>
      </p:sp>
      <p:sp>
        <p:nvSpPr>
          <p:cNvPr id="3" name="Content Placeholder 2"/>
          <p:cNvSpPr>
            <a:spLocks noGrp="1"/>
          </p:cNvSpPr>
          <p:nvPr>
            <p:ph sz="half" idx="1"/>
          </p:nvPr>
        </p:nvSpPr>
        <p:spPr/>
        <p:txBody>
          <a:bodyPr/>
          <a:lstStyle/>
          <a:p>
            <a:r>
              <a:rPr lang="el-GR" dirty="0"/>
              <a:t>ΑΥΡΙΟ ΘΑ ΠΑΜΕ   ΒΟΛΤΑ ΣΤΟ </a:t>
            </a:r>
            <a:r>
              <a:rPr lang="el-GR" dirty="0" smtClean="0"/>
              <a:t>ΠΑΡΚΟ.</a:t>
            </a:r>
            <a:endParaRPr lang="el-GR" dirty="0"/>
          </a:p>
          <a:p>
            <a:r>
              <a:rPr lang="el-GR" dirty="0" smtClean="0"/>
              <a:t>ΚΑΙΑΥ </a:t>
            </a:r>
            <a:r>
              <a:rPr lang="el-GR" dirty="0"/>
              <a:t>ΚΑΙΡΙΟ ΚΑΙΘΑ ΚΑΙΠΑ ΚΑΙΜΕ ΚΑΙΒΟ ΚΑΙΛΤΑ ΚΑΙΣΤΟ ΚΑΙΠΑ </a:t>
            </a:r>
            <a:r>
              <a:rPr lang="el-GR" dirty="0" smtClean="0"/>
              <a:t>ΚΑΙΡΚΟ.</a:t>
            </a:r>
            <a:endParaRPr lang="el-GR" dirty="0"/>
          </a:p>
          <a:p>
            <a:endParaRPr lang="el-GR" dirty="0"/>
          </a:p>
        </p:txBody>
      </p:sp>
      <p:pic>
        <p:nvPicPr>
          <p:cNvPr id="4098" name="Picture 2" descr="Crow, Raven, Silhouette, Isolated, Bird, Black, Anima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1700808"/>
            <a:ext cx="4038600" cy="24652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56376" y="4077072"/>
            <a:ext cx="616189"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smtClean="0">
                <a:latin typeface="+mj-lt"/>
              </a:rPr>
              <a:t>15]</a:t>
            </a:r>
            <a:endParaRPr lang="el-GR" b="1" dirty="0" smtClean="0">
              <a:latin typeface="+mj-lt"/>
            </a:endParaRPr>
          </a:p>
        </p:txBody>
      </p:sp>
    </p:spTree>
    <p:custDataLst>
      <p:tags r:id="rId1"/>
    </p:custDataLst>
    <p:extLst>
      <p:ext uri="{BB962C8B-B14F-4D97-AF65-F5344CB8AC3E}">
        <p14:creationId xmlns:p14="http://schemas.microsoft.com/office/powerpoint/2010/main" val="3330742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λέξη</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αντιλαμβάνονται τα όρια της λέξης.</a:t>
            </a:r>
          </a:p>
          <a:p>
            <a:endParaRPr lang="el-GR" dirty="0"/>
          </a:p>
        </p:txBody>
      </p:sp>
      <p:pic>
        <p:nvPicPr>
          <p:cNvPr id="5" name="Picture 6" descr="Αγελάδ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16016" y="1628800"/>
            <a:ext cx="3753612" cy="281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390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Κατανόηση </a:t>
            </a:r>
            <a:r>
              <a:rPr lang="el-GR" dirty="0"/>
              <a:t>των ορίων της λέξης (</a:t>
            </a:r>
            <a:r>
              <a:rPr lang="el-GR" dirty="0" smtClean="0"/>
              <a:t>1/3)</a:t>
            </a:r>
            <a:endParaRPr lang="el-GR" dirty="0"/>
          </a:p>
        </p:txBody>
      </p:sp>
      <p:sp>
        <p:nvSpPr>
          <p:cNvPr id="3" name="Content Placeholder 2"/>
          <p:cNvSpPr>
            <a:spLocks noGrp="1"/>
          </p:cNvSpPr>
          <p:nvPr>
            <p:ph sz="half" idx="1"/>
          </p:nvPr>
        </p:nvSpPr>
        <p:spPr/>
        <p:txBody>
          <a:bodyPr>
            <a:noAutofit/>
          </a:bodyPr>
          <a:lstStyle/>
          <a:p>
            <a:pPr marL="0" indent="0">
              <a:buNone/>
            </a:pPr>
            <a:r>
              <a:rPr lang="el-GR" sz="2700" dirty="0"/>
              <a:t>Τα παιδιά αντιμετωπίζουν δυσκολίες στην κατανόηση των ορίων της λέξης. Αυτό συμβαίνει γιατί</a:t>
            </a:r>
            <a:r>
              <a:rPr lang="el-GR" sz="2700" dirty="0" smtClean="0"/>
              <a:t>:</a:t>
            </a:r>
            <a:endParaRPr lang="en-US" sz="2700" dirty="0" smtClean="0"/>
          </a:p>
          <a:p>
            <a:r>
              <a:rPr lang="el-GR" sz="2700" dirty="0"/>
              <a:t>Τα παιδιά εφαρμόζουν σημασιολογικά κριτήρια για να χωρίσουν τις λέξεις. Π.χ. Ο </a:t>
            </a:r>
            <a:r>
              <a:rPr lang="el-GR" sz="2700" dirty="0" smtClean="0"/>
              <a:t>ΠΑΤΕΡΑ </a:t>
            </a:r>
            <a:r>
              <a:rPr lang="el-GR" sz="2700" dirty="0"/>
              <a:t>ΜΟΥ, ένα πρόσωπο μία λέξη.</a:t>
            </a:r>
          </a:p>
          <a:p>
            <a:pPr marL="0" indent="0">
              <a:buNone/>
            </a:pPr>
            <a:endParaRPr lang="el-GR" sz="2700" dirty="0"/>
          </a:p>
        </p:txBody>
      </p:sp>
      <p:sp>
        <p:nvSpPr>
          <p:cNvPr id="4" name="Content Placeholder 3"/>
          <p:cNvSpPr>
            <a:spLocks noGrp="1"/>
          </p:cNvSpPr>
          <p:nvPr>
            <p:ph sz="half" idx="2"/>
          </p:nvPr>
        </p:nvSpPr>
        <p:spPr/>
        <p:txBody>
          <a:bodyPr>
            <a:normAutofit/>
          </a:bodyPr>
          <a:lstStyle/>
          <a:p>
            <a:r>
              <a:rPr lang="el-GR" sz="2700" dirty="0"/>
              <a:t>Στον προφορικό λόγο οι λέξεις συνεκφέρονται και τα όριά τους καθίστανται δυσδιάκριτα. </a:t>
            </a:r>
          </a:p>
        </p:txBody>
      </p:sp>
    </p:spTree>
    <p:extLst>
      <p:ext uri="{BB962C8B-B14F-4D97-AF65-F5344CB8AC3E}">
        <p14:creationId xmlns:p14="http://schemas.microsoft.com/office/powerpoint/2010/main" val="3227146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Γράφουμε ήχους και όχι σημασίες </a:t>
            </a:r>
            <a:r>
              <a:rPr lang="el-GR" dirty="0" smtClean="0"/>
              <a:t>(2/4</a:t>
            </a:r>
            <a:r>
              <a:rPr lang="el-GR" dirty="0"/>
              <a:t>)</a:t>
            </a:r>
          </a:p>
        </p:txBody>
      </p:sp>
      <p:sp>
        <p:nvSpPr>
          <p:cNvPr id="3" name="Content Placeholder 2"/>
          <p:cNvSpPr>
            <a:spLocks noGrp="1"/>
          </p:cNvSpPr>
          <p:nvPr>
            <p:ph sz="half" idx="1"/>
          </p:nvPr>
        </p:nvSpPr>
        <p:spPr/>
        <p:txBody>
          <a:bodyPr>
            <a:noAutofit/>
          </a:bodyPr>
          <a:lstStyle/>
          <a:p>
            <a:pPr marL="0" indent="0">
              <a:buNone/>
            </a:pPr>
            <a:r>
              <a:rPr lang="el-GR" sz="2600" dirty="0"/>
              <a:t>Ιστορικά κάτι τέτοιο δε συνέβαινε. Τα πρώτα συστήματα γραφής ήταν </a:t>
            </a:r>
            <a:r>
              <a:rPr lang="el-GR" sz="2600" dirty="0" err="1"/>
              <a:t>σημασιογραφικά</a:t>
            </a:r>
            <a:r>
              <a:rPr lang="el-GR" sz="2600" dirty="0"/>
              <a:t> με </a:t>
            </a:r>
            <a:r>
              <a:rPr lang="el-GR" sz="2600" dirty="0" err="1"/>
              <a:t>εικονογράμματα</a:t>
            </a:r>
            <a:r>
              <a:rPr lang="el-GR" sz="2600" dirty="0"/>
              <a:t> και ιδεογράμματα.</a:t>
            </a:r>
          </a:p>
          <a:p>
            <a:pPr marL="0" indent="0">
              <a:buNone/>
            </a:pPr>
            <a:r>
              <a:rPr lang="el-GR" sz="2600" dirty="0"/>
              <a:t>Σε αυτήν την περίπτωση η σχέση ανάμεσα σε σημαίνον και σημαινόμενο ήταν μάλλον </a:t>
            </a:r>
            <a:r>
              <a:rPr lang="el-GR" sz="2600" dirty="0" err="1"/>
              <a:t>αιτιακή</a:t>
            </a:r>
            <a:r>
              <a:rPr lang="el-GR" sz="2600" dirty="0"/>
              <a:t>. </a:t>
            </a:r>
          </a:p>
          <a:p>
            <a:endParaRPr lang="el-GR" sz="2600" dirty="0"/>
          </a:p>
        </p:txBody>
      </p:sp>
      <p:pic>
        <p:nvPicPr>
          <p:cNvPr id="5" name="Picture 10" descr="γραφή"/>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5223510" y="1885791"/>
            <a:ext cx="2887980" cy="395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88024" y="5445224"/>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2</a:t>
            </a:r>
            <a:r>
              <a:rPr lang="el-GR" b="1" dirty="0" smtClean="0">
                <a:latin typeface="+mj-lt"/>
              </a:rPr>
              <a:t>]</a:t>
            </a:r>
          </a:p>
        </p:txBody>
      </p:sp>
    </p:spTree>
    <p:custDataLst>
      <p:tags r:id="rId1"/>
    </p:custDataLst>
    <p:extLst>
      <p:ext uri="{BB962C8B-B14F-4D97-AF65-F5344CB8AC3E}">
        <p14:creationId xmlns:p14="http://schemas.microsoft.com/office/powerpoint/2010/main" val="24762587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Κατανόηση των ορίων της λέξης </a:t>
            </a:r>
            <a:r>
              <a:rPr lang="el-GR" dirty="0" smtClean="0"/>
              <a:t>(2/3</a:t>
            </a:r>
            <a:r>
              <a:rPr lang="el-GR" dirty="0"/>
              <a:t>)</a:t>
            </a:r>
          </a:p>
        </p:txBody>
      </p:sp>
      <p:sp>
        <p:nvSpPr>
          <p:cNvPr id="3" name="Content Placeholder 2"/>
          <p:cNvSpPr>
            <a:spLocks noGrp="1"/>
          </p:cNvSpPr>
          <p:nvPr>
            <p:ph sz="half" idx="1"/>
          </p:nvPr>
        </p:nvSpPr>
        <p:spPr/>
        <p:txBody>
          <a:bodyPr>
            <a:normAutofit/>
          </a:bodyPr>
          <a:lstStyle/>
          <a:p>
            <a:pPr marL="0" indent="0">
              <a:buNone/>
            </a:pPr>
            <a:r>
              <a:rPr lang="el-GR" dirty="0"/>
              <a:t>Αυτό φαίνεται:</a:t>
            </a:r>
          </a:p>
          <a:p>
            <a:r>
              <a:rPr lang="el-GR" dirty="0" smtClean="0"/>
              <a:t>Ιστορικά</a:t>
            </a:r>
            <a:r>
              <a:rPr lang="el-GR" dirty="0"/>
              <a:t>: Λέξεις που ήταν περισσότερες από μία ενώθηκαν </a:t>
            </a:r>
            <a:r>
              <a:rPr lang="el-GR" dirty="0" smtClean="0"/>
              <a:t>σε μία ΕΞΑΡΧΗΣ</a:t>
            </a:r>
            <a:r>
              <a:rPr lang="el-GR" dirty="0"/>
              <a:t>, ΕΞΑΛΛΟΥ, </a:t>
            </a:r>
            <a:r>
              <a:rPr lang="el-GR" dirty="0" smtClean="0"/>
              <a:t>ΚΑΘΟΛΟΥ.</a:t>
            </a:r>
            <a:endParaRPr lang="el-GR" dirty="0"/>
          </a:p>
          <a:p>
            <a:r>
              <a:rPr lang="el-GR" dirty="0" smtClean="0"/>
              <a:t>Στα </a:t>
            </a:r>
            <a:r>
              <a:rPr lang="el-GR" dirty="0"/>
              <a:t>γλωσσικά </a:t>
            </a:r>
            <a:r>
              <a:rPr lang="el-GR" dirty="0" smtClean="0"/>
              <a:t>ιδιώματα: Η </a:t>
            </a:r>
            <a:r>
              <a:rPr lang="el-GR" dirty="0"/>
              <a:t>ΝΟΥΡΑ αντί η Ουρά (Κάρπαθος</a:t>
            </a:r>
            <a:r>
              <a:rPr lang="el-GR" dirty="0" smtClean="0"/>
              <a:t>).</a:t>
            </a:r>
            <a:endParaRPr lang="el-GR" dirty="0"/>
          </a:p>
          <a:p>
            <a:endParaRPr lang="el-GR" dirty="0"/>
          </a:p>
        </p:txBody>
      </p:sp>
      <p:sp>
        <p:nvSpPr>
          <p:cNvPr id="4" name="Content Placeholder 3"/>
          <p:cNvSpPr>
            <a:spLocks noGrp="1"/>
          </p:cNvSpPr>
          <p:nvPr>
            <p:ph sz="half" idx="2"/>
          </p:nvPr>
        </p:nvSpPr>
        <p:spPr/>
        <p:txBody>
          <a:bodyPr>
            <a:normAutofit/>
          </a:bodyPr>
          <a:lstStyle/>
          <a:p>
            <a:r>
              <a:rPr lang="el-GR" dirty="0"/>
              <a:t>Στα λόγια των παιδιών: ΟΙ ΣΚΟΥΝΙΕΣ αντί οι Κούνιες (από το τις κούνιες) </a:t>
            </a:r>
            <a:br>
              <a:rPr lang="el-GR" dirty="0"/>
            </a:br>
            <a:r>
              <a:rPr lang="el-GR" dirty="0"/>
              <a:t>ΟΙ ΠΕΤΣΕΣ αντί οι Σπέτσες (από το στις Σπέτσες</a:t>
            </a:r>
            <a:r>
              <a:rPr lang="el-GR" dirty="0" smtClean="0"/>
              <a:t>).</a:t>
            </a:r>
            <a:endParaRPr lang="el-GR" dirty="0"/>
          </a:p>
          <a:p>
            <a:endParaRPr lang="el-GR" dirty="0"/>
          </a:p>
        </p:txBody>
      </p:sp>
    </p:spTree>
    <p:extLst>
      <p:ext uri="{BB962C8B-B14F-4D97-AF65-F5344CB8AC3E}">
        <p14:creationId xmlns:p14="http://schemas.microsoft.com/office/powerpoint/2010/main" val="32087851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Κατανόηση των ορίων της λέξης </a:t>
            </a:r>
            <a:r>
              <a:rPr lang="el-GR" dirty="0" smtClean="0"/>
              <a:t>(3/3</a:t>
            </a:r>
            <a:r>
              <a:rPr lang="el-GR" dirty="0"/>
              <a:t>)</a:t>
            </a:r>
          </a:p>
        </p:txBody>
      </p:sp>
      <p:sp>
        <p:nvSpPr>
          <p:cNvPr id="3" name="Content Placeholder 2"/>
          <p:cNvSpPr>
            <a:spLocks noGrp="1"/>
          </p:cNvSpPr>
          <p:nvPr>
            <p:ph sz="half" idx="1"/>
          </p:nvPr>
        </p:nvSpPr>
        <p:spPr>
          <a:xfrm>
            <a:off x="457200" y="1600200"/>
            <a:ext cx="4690864" cy="4525963"/>
          </a:xfrm>
        </p:spPr>
        <p:txBody>
          <a:bodyPr>
            <a:noAutofit/>
          </a:bodyPr>
          <a:lstStyle/>
          <a:p>
            <a:pPr marL="0" indent="0">
              <a:buNone/>
            </a:pPr>
            <a:r>
              <a:rPr lang="el-GR" sz="2600" dirty="0"/>
              <a:t>Σε αυτήν την αθλητική εφημερίδα που έγραψαν τα παιδιά ενδιαφέρον έχει η </a:t>
            </a:r>
            <a:r>
              <a:rPr lang="el-GR" sz="2600" dirty="0" smtClean="0"/>
              <a:t>εγγραφή: Ο </a:t>
            </a:r>
            <a:r>
              <a:rPr lang="el-GR" sz="2600" dirty="0"/>
              <a:t>ΛΗΜΠΗΑΚΟΣ</a:t>
            </a:r>
          </a:p>
          <a:p>
            <a:r>
              <a:rPr lang="el-GR" sz="2600" dirty="0"/>
              <a:t>Το αρχικό Ο της λέξης θεωρήθηκε άρθρο. </a:t>
            </a:r>
          </a:p>
          <a:p>
            <a:r>
              <a:rPr lang="el-GR" sz="2600" dirty="0"/>
              <a:t>Το ίδιο συμβαίνει και στον Οδυσσέα, που τα μικρά τον φωνάζουν </a:t>
            </a:r>
            <a:r>
              <a:rPr lang="el-GR" sz="2600" dirty="0" err="1"/>
              <a:t>Δυσσέα</a:t>
            </a:r>
            <a:r>
              <a:rPr lang="el-GR" sz="2600" dirty="0"/>
              <a:t>, θεωρώντας πάλι το αρχικό Ο ως το αρσενικό άρθρο. </a:t>
            </a:r>
          </a:p>
        </p:txBody>
      </p:sp>
      <p:pic>
        <p:nvPicPr>
          <p:cNvPr id="5" name="Content Placeholder 4" descr="Η εφημερίδα των παιδιών"/>
          <p:cNvPicPr>
            <a:picLocks noGrp="1" noChangeAspect="1" noChangeArrowheads="1"/>
          </p:cNvPicPr>
          <p:nvPr>
            <p:ph sz="half" idx="2"/>
          </p:nvPr>
        </p:nvPicPr>
        <p:blipFill>
          <a:blip r:embed="rId2" cstate="screen">
            <a:lum bright="-22000" contrast="8000"/>
            <a:extLst>
              <a:ext uri="{28A0092B-C50C-407E-A947-70E740481C1C}">
                <a14:useLocalDpi xmlns:a14="http://schemas.microsoft.com/office/drawing/2010/main"/>
              </a:ext>
            </a:extLst>
          </a:blip>
          <a:srcRect/>
          <a:stretch>
            <a:fillRect/>
          </a:stretch>
        </p:blipFill>
        <p:spPr bwMode="auto">
          <a:xfrm>
            <a:off x="5508104" y="1628800"/>
            <a:ext cx="317184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0525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Ανέκδοτο</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Ένας κύριος μπαίνει σ’ ένα ζαχαροπλαστείο και ζητά το καλύτερο γλυκό. </a:t>
            </a:r>
            <a:r>
              <a:rPr lang="el-GR" sz="2600" dirty="0" smtClean="0"/>
              <a:t>Ο </a:t>
            </a:r>
            <a:r>
              <a:rPr lang="el-GR" sz="2600" dirty="0"/>
              <a:t>υπάλληλος του λέει:</a:t>
            </a:r>
          </a:p>
          <a:p>
            <a:r>
              <a:rPr lang="el-GR" sz="2600" dirty="0"/>
              <a:t>Έχουμε ωραίο κανταΐφι, φρέσκο γαλατομπούρεκο, μπακλαβά, </a:t>
            </a:r>
            <a:r>
              <a:rPr lang="el-GR" sz="2600" dirty="0" err="1"/>
              <a:t>προφιτερόλ</a:t>
            </a:r>
            <a:r>
              <a:rPr lang="el-GR" sz="2600" dirty="0" smtClean="0"/>
              <a:t>.</a:t>
            </a:r>
          </a:p>
          <a:p>
            <a:pPr marL="0" indent="0">
              <a:buNone/>
            </a:pPr>
            <a:r>
              <a:rPr lang="el-GR" sz="2600" dirty="0"/>
              <a:t>Ο κύριος δείχνοντας ένα γλυκό:</a:t>
            </a:r>
          </a:p>
          <a:p>
            <a:r>
              <a:rPr lang="el-GR" sz="2600" dirty="0"/>
              <a:t> Μου αρέσει αυτό. Τι </a:t>
            </a:r>
            <a:r>
              <a:rPr lang="el-GR" sz="2600" dirty="0" smtClean="0"/>
              <a:t>είναι;</a:t>
            </a:r>
            <a:endParaRPr lang="el-GR" sz="2600" dirty="0"/>
          </a:p>
          <a:p>
            <a:endParaRPr lang="el-GR" sz="2600" dirty="0"/>
          </a:p>
        </p:txBody>
      </p:sp>
      <p:sp>
        <p:nvSpPr>
          <p:cNvPr id="4" name="Content Placeholder 3"/>
          <p:cNvSpPr>
            <a:spLocks noGrp="1"/>
          </p:cNvSpPr>
          <p:nvPr>
            <p:ph sz="half" idx="2"/>
          </p:nvPr>
        </p:nvSpPr>
        <p:spPr/>
        <p:txBody>
          <a:bodyPr>
            <a:normAutofit/>
          </a:bodyPr>
          <a:lstStyle/>
          <a:p>
            <a:r>
              <a:rPr lang="el-GR" sz="2600" dirty="0" smtClean="0"/>
              <a:t>Α! Αυτό </a:t>
            </a:r>
            <a:r>
              <a:rPr lang="el-GR" sz="2600" dirty="0"/>
              <a:t>είναι τουλούμπα.</a:t>
            </a:r>
          </a:p>
          <a:p>
            <a:r>
              <a:rPr lang="el-GR" sz="2600" dirty="0" smtClean="0"/>
              <a:t>Καλά</a:t>
            </a:r>
            <a:r>
              <a:rPr lang="el-GR" sz="2600" dirty="0"/>
              <a:t>, αν δεν το θέλει ο Λούμπας, θα το πάρω εγώ;</a:t>
            </a:r>
          </a:p>
          <a:p>
            <a:endParaRPr lang="el-GR" dirty="0"/>
          </a:p>
        </p:txBody>
      </p:sp>
    </p:spTree>
    <p:extLst>
      <p:ext uri="{BB962C8B-B14F-4D97-AF65-F5344CB8AC3E}">
        <p14:creationId xmlns:p14="http://schemas.microsoft.com/office/powerpoint/2010/main" val="568006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Λογοπαίγνια (</a:t>
            </a:r>
            <a:r>
              <a:rPr lang="el-GR" dirty="0" smtClean="0"/>
              <a:t>1/2)</a:t>
            </a:r>
            <a:endParaRPr lang="el-GR" dirty="0"/>
          </a:p>
        </p:txBody>
      </p:sp>
      <p:sp>
        <p:nvSpPr>
          <p:cNvPr id="3" name="Content Placeholder 2"/>
          <p:cNvSpPr>
            <a:spLocks noGrp="1"/>
          </p:cNvSpPr>
          <p:nvPr>
            <p:ph sz="half" idx="1"/>
          </p:nvPr>
        </p:nvSpPr>
        <p:spPr/>
        <p:txBody>
          <a:bodyPr/>
          <a:lstStyle/>
          <a:p>
            <a:pPr>
              <a:buFont typeface="Calibri" panose="020F0502020204030204" pitchFamily="34" charset="0"/>
              <a:buChar char="‒"/>
            </a:pPr>
            <a:r>
              <a:rPr lang="el-GR" dirty="0"/>
              <a:t>Λουκά, Νίκο, ελάτε να φάμε;</a:t>
            </a:r>
          </a:p>
          <a:p>
            <a:pPr>
              <a:buFont typeface="Calibri" panose="020F0502020204030204" pitchFamily="34" charset="0"/>
              <a:buChar char="‒"/>
            </a:pPr>
            <a:r>
              <a:rPr lang="el-GR" dirty="0" smtClean="0"/>
              <a:t>Τι</a:t>
            </a:r>
            <a:r>
              <a:rPr lang="el-GR" dirty="0"/>
              <a:t>;</a:t>
            </a:r>
          </a:p>
          <a:p>
            <a:pPr>
              <a:buFont typeface="Calibri" panose="020F0502020204030204" pitchFamily="34" charset="0"/>
              <a:buChar char="‒"/>
            </a:pPr>
            <a:r>
              <a:rPr lang="el-GR" dirty="0"/>
              <a:t>Μα σας το είπα.</a:t>
            </a:r>
          </a:p>
          <a:p>
            <a:endParaRPr lang="el-GR" dirty="0"/>
          </a:p>
        </p:txBody>
      </p:sp>
      <p:pic>
        <p:nvPicPr>
          <p:cNvPr id="5122" name="Picture 2" descr="Sausage, Sausages, Grill, Burn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772816"/>
            <a:ext cx="4038600" cy="26839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100392" y="4653136"/>
            <a:ext cx="616189"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smtClean="0">
                <a:latin typeface="+mj-lt"/>
              </a:rPr>
              <a:t>16]</a:t>
            </a:r>
            <a:endParaRPr lang="el-GR" b="1" dirty="0" smtClean="0">
              <a:latin typeface="+mj-lt"/>
            </a:endParaRPr>
          </a:p>
        </p:txBody>
      </p:sp>
    </p:spTree>
    <p:custDataLst>
      <p:tags r:id="rId1"/>
    </p:custDataLst>
    <p:extLst>
      <p:ext uri="{BB962C8B-B14F-4D97-AF65-F5344CB8AC3E}">
        <p14:creationId xmlns:p14="http://schemas.microsoft.com/office/powerpoint/2010/main" val="12327793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Λογοπαίγνια </a:t>
            </a:r>
            <a:r>
              <a:rPr lang="el-GR" dirty="0" smtClean="0"/>
              <a:t>(2/2)</a:t>
            </a:r>
            <a:endParaRPr lang="el-GR" dirty="0"/>
          </a:p>
        </p:txBody>
      </p:sp>
      <p:sp>
        <p:nvSpPr>
          <p:cNvPr id="3" name="Content Placeholder 2"/>
          <p:cNvSpPr>
            <a:spLocks noGrp="1"/>
          </p:cNvSpPr>
          <p:nvPr>
            <p:ph sz="half" idx="1"/>
          </p:nvPr>
        </p:nvSpPr>
        <p:spPr/>
        <p:txBody>
          <a:bodyPr>
            <a:normAutofit/>
          </a:bodyPr>
          <a:lstStyle/>
          <a:p>
            <a:pPr algn="just"/>
            <a:r>
              <a:rPr lang="el-GR" altLang="el-GR" dirty="0"/>
              <a:t>Άλλο φυσικής στοιχείο και </a:t>
            </a:r>
            <a:r>
              <a:rPr lang="el-GR" altLang="el-GR" dirty="0" smtClean="0"/>
              <a:t> άλλο </a:t>
            </a:r>
            <a:r>
              <a:rPr lang="el-GR" altLang="el-GR" dirty="0"/>
              <a:t>φύση εκεί στη </a:t>
            </a:r>
            <a:r>
              <a:rPr lang="el-GR" altLang="el-GR" dirty="0" smtClean="0"/>
              <a:t>Χίο.</a:t>
            </a:r>
            <a:endParaRPr lang="el-GR" altLang="el-GR" dirty="0"/>
          </a:p>
          <a:p>
            <a:pPr algn="just"/>
            <a:endParaRPr lang="el-GR" altLang="el-GR" u="sng" dirty="0"/>
          </a:p>
          <a:p>
            <a:pPr algn="just">
              <a:buFontTx/>
              <a:buChar char="-"/>
            </a:pPr>
            <a:r>
              <a:rPr lang="el-GR" altLang="el-GR" dirty="0" smtClean="0"/>
              <a:t>Τι </a:t>
            </a:r>
            <a:r>
              <a:rPr lang="el-GR" altLang="el-GR" dirty="0"/>
              <a:t>είναι αυτό;</a:t>
            </a:r>
          </a:p>
          <a:p>
            <a:pPr algn="just">
              <a:buFontTx/>
              <a:buChar char="-"/>
            </a:pPr>
            <a:r>
              <a:rPr lang="el-GR" altLang="el-GR" dirty="0" smtClean="0"/>
              <a:t>Ηχείο</a:t>
            </a:r>
            <a:r>
              <a:rPr lang="el-GR" altLang="el-GR" dirty="0"/>
              <a:t>.</a:t>
            </a:r>
          </a:p>
          <a:p>
            <a:pPr algn="just">
              <a:buFontTx/>
              <a:buChar char="-"/>
            </a:pPr>
            <a:r>
              <a:rPr lang="el-GR" altLang="el-GR" dirty="0" smtClean="0"/>
              <a:t>Σιγά</a:t>
            </a:r>
            <a:r>
              <a:rPr lang="el-GR" altLang="el-GR" dirty="0"/>
              <a:t>, μην είναι και η Σαντορίνη.</a:t>
            </a:r>
          </a:p>
          <a:p>
            <a:endParaRPr lang="el-GR" dirty="0"/>
          </a:p>
        </p:txBody>
      </p:sp>
      <p:pic>
        <p:nvPicPr>
          <p:cNvPr id="6146" name="Picture 2" descr="Chios NASA satellite ima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843881"/>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89845" y="5949280"/>
            <a:ext cx="616189"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smtClean="0">
                <a:latin typeface="+mj-lt"/>
              </a:rPr>
              <a:t>17]</a:t>
            </a:r>
            <a:endParaRPr lang="el-GR" b="1" dirty="0" smtClean="0">
              <a:latin typeface="+mj-lt"/>
            </a:endParaRPr>
          </a:p>
        </p:txBody>
      </p:sp>
    </p:spTree>
    <p:custDataLst>
      <p:tags r:id="rId1"/>
    </p:custDataLst>
    <p:extLst>
      <p:ext uri="{BB962C8B-B14F-4D97-AF65-F5344CB8AC3E}">
        <p14:creationId xmlns:p14="http://schemas.microsoft.com/office/powerpoint/2010/main" val="22381497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«Τρένα λέξεων»</a:t>
            </a:r>
            <a:endParaRPr lang="el-GR" dirty="0"/>
          </a:p>
        </p:txBody>
      </p:sp>
      <p:sp>
        <p:nvSpPr>
          <p:cNvPr id="3" name="Content Placeholder 2"/>
          <p:cNvSpPr>
            <a:spLocks noGrp="1"/>
          </p:cNvSpPr>
          <p:nvPr>
            <p:ph sz="half" idx="1"/>
          </p:nvPr>
        </p:nvSpPr>
        <p:spPr/>
        <p:txBody>
          <a:bodyPr/>
          <a:lstStyle/>
          <a:p>
            <a:pPr marL="0" indent="0">
              <a:buNone/>
            </a:pPr>
            <a:r>
              <a:rPr lang="el-GR" dirty="0"/>
              <a:t>Τα παιδιά παρατηρούν το βιβλίο του </a:t>
            </a:r>
            <a:r>
              <a:rPr lang="el-GR" dirty="0" err="1"/>
              <a:t>Τριβιζά</a:t>
            </a:r>
            <a:r>
              <a:rPr lang="el-GR" dirty="0"/>
              <a:t> </a:t>
            </a:r>
            <a:r>
              <a:rPr lang="el-GR" dirty="0" smtClean="0"/>
              <a:t>«Ο </a:t>
            </a:r>
            <a:r>
              <a:rPr lang="el-GR" dirty="0"/>
              <a:t>Λαίμαργος </a:t>
            </a:r>
            <a:r>
              <a:rPr lang="el-GR" dirty="0" err="1" smtClean="0"/>
              <a:t>Τουνελόδρακος</a:t>
            </a:r>
            <a:r>
              <a:rPr lang="el-GR" dirty="0" smtClean="0"/>
              <a:t>» </a:t>
            </a:r>
            <a:r>
              <a:rPr lang="el-GR" dirty="0"/>
              <a:t>και δημιουργούν τρένα λέξεων.</a:t>
            </a:r>
          </a:p>
          <a:p>
            <a:endParaRPr lang="el-GR" dirty="0"/>
          </a:p>
        </p:txBody>
      </p:sp>
      <p:pic>
        <p:nvPicPr>
          <p:cNvPr id="5" name="Picture 5" descr="Τρενάκι με λέξει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844824"/>
            <a:ext cx="4038600"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089845" y="5589240"/>
            <a:ext cx="616189"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smtClean="0">
                <a:latin typeface="+mj-lt"/>
              </a:rPr>
              <a:t>18]</a:t>
            </a:r>
            <a:endParaRPr lang="el-GR" b="1" dirty="0" smtClean="0">
              <a:latin typeface="+mj-lt"/>
            </a:endParaRPr>
          </a:p>
        </p:txBody>
      </p:sp>
    </p:spTree>
    <p:custDataLst>
      <p:tags r:id="rId1"/>
    </p:custDataLst>
    <p:extLst>
      <p:ext uri="{BB962C8B-B14F-4D97-AF65-F5344CB8AC3E}">
        <p14:creationId xmlns:p14="http://schemas.microsoft.com/office/powerpoint/2010/main" val="1695330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κύριος ανάποδος</a:t>
            </a:r>
            <a:r>
              <a:rPr lang="el-GR" dirty="0"/>
              <a:t>» (</a:t>
            </a:r>
            <a:r>
              <a:rPr lang="el-GR" dirty="0" smtClean="0"/>
              <a:t>1/2)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smtClean="0"/>
              <a:t>Τα </a:t>
            </a:r>
            <a:r>
              <a:rPr lang="el-GR" altLang="el-GR" dirty="0"/>
              <a:t>παιδιά διαβάζουν τον Κύριο Ανάποδο και γίνονται οι ίδιοι Κύριοι Ανάποδοι. Εκτός από αλλαγές στην αμφίεσή τους, υιοθετούν και τον τρόπο ομιλίας του κυρίου Ανάποδου λέγοντας τις προτάσεις από το τέλος προς την αρχή.</a:t>
            </a:r>
          </a:p>
          <a:p>
            <a:endParaRPr lang="el-GR" dirty="0"/>
          </a:p>
        </p:txBody>
      </p:sp>
      <p:pic>
        <p:nvPicPr>
          <p:cNvPr id="5" name="Picture 6" descr="Ο Κύριος Ανάποδο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844824"/>
            <a:ext cx="4038600" cy="358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100392" y="5517232"/>
            <a:ext cx="616189" cy="360040"/>
          </a:xfrm>
          <a:prstGeom prst="rect">
            <a:avLst/>
          </a:prstGeom>
        </p:spPr>
        <p:txBody>
          <a:bodyPr vert="horz" wrap="square" lIns="91440" tIns="45720" rIns="91440" bIns="45720" rtlCol="0" anchor="ctr">
            <a:noAutofit/>
          </a:bodyPr>
          <a:lstStyle/>
          <a:p>
            <a:pPr algn="r"/>
            <a:r>
              <a:rPr lang="el-GR" b="1" dirty="0" smtClean="0">
                <a:latin typeface="+mj-lt"/>
              </a:rPr>
              <a:t>[19]</a:t>
            </a:r>
          </a:p>
        </p:txBody>
      </p:sp>
    </p:spTree>
    <p:custDataLst>
      <p:tags r:id="rId1"/>
    </p:custDataLst>
    <p:extLst>
      <p:ext uri="{BB962C8B-B14F-4D97-AF65-F5344CB8AC3E}">
        <p14:creationId xmlns:p14="http://schemas.microsoft.com/office/powerpoint/2010/main" val="10948888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κύριος ανάποδος» </a:t>
            </a:r>
            <a:r>
              <a:rPr lang="el-GR" dirty="0" smtClean="0"/>
              <a:t>(2/2)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b="1" dirty="0"/>
              <a:t>Προσοχή</a:t>
            </a:r>
            <a:r>
              <a:rPr lang="el-GR" altLang="el-GR" dirty="0"/>
              <a:t>: Τα παιδιά καλούνται να πουν ανάποδα δισύλλαβες προσταγές όπως ΚΑΤΣΕ ΚΑΤΩ, ΒΓΕΣ ΕΞΩ και όχι προτάσεις όπως ΑΥΡΙΟ Ο ΠΑΤΕΡΑΣ ΘΑ ΜΕ ΠΑΕΙ ΒΟΛΤΑ.</a:t>
            </a:r>
          </a:p>
          <a:p>
            <a:endParaRPr lang="el-GR" dirty="0"/>
          </a:p>
        </p:txBody>
      </p:sp>
      <p:pic>
        <p:nvPicPr>
          <p:cNvPr id="5" name="Picture 6" descr="Ο Κύριος Ανάποδο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4008" y="1844824"/>
            <a:ext cx="4038600" cy="358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100392" y="5517232"/>
            <a:ext cx="616189" cy="360040"/>
          </a:xfrm>
          <a:prstGeom prst="rect">
            <a:avLst/>
          </a:prstGeom>
        </p:spPr>
        <p:txBody>
          <a:bodyPr vert="horz" wrap="square" lIns="91440" tIns="45720" rIns="91440" bIns="45720" rtlCol="0" anchor="ctr">
            <a:noAutofit/>
          </a:bodyPr>
          <a:lstStyle/>
          <a:p>
            <a:pPr algn="r"/>
            <a:r>
              <a:rPr lang="el-GR" b="1" dirty="0" smtClean="0">
                <a:latin typeface="+mj-lt"/>
              </a:rPr>
              <a:t>[19]</a:t>
            </a:r>
          </a:p>
        </p:txBody>
      </p:sp>
    </p:spTree>
    <p:custDataLst>
      <p:tags r:id="rId1"/>
    </p:custDataLst>
    <p:extLst>
      <p:ext uri="{BB962C8B-B14F-4D97-AF65-F5344CB8AC3E}">
        <p14:creationId xmlns:p14="http://schemas.microsoft.com/office/powerpoint/2010/main" val="151965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κατάληξη</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κατανοούν την έννοια της κατάληξης και διασκεδάζουν με παιχνίδια ομοιοκαταληξίας. </a:t>
            </a:r>
          </a:p>
          <a:p>
            <a:endParaRPr lang="el-GR" dirty="0"/>
          </a:p>
        </p:txBody>
      </p:sp>
      <p:pic>
        <p:nvPicPr>
          <p:cNvPr id="6" name="Picture 7" descr="Παιχνίδι ομοιοκαταληξία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844824"/>
            <a:ext cx="4032504" cy="302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725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«Μουσικά σουβλάκια</a:t>
            </a:r>
            <a:r>
              <a:rPr lang="el-GR" dirty="0"/>
              <a:t>» (</a:t>
            </a:r>
            <a:r>
              <a:rPr lang="el-GR" dirty="0" smtClean="0"/>
              <a:t>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500" dirty="0"/>
              <a:t>Από παλιά περιοδικά τα παιδιά κόβουν εικόνες αντικειμένων, που έχουν προεπιλεγεί ώστε η πλειοψηφία τους να τελειώνει σε  μια συγκεκριμένη συλλαβή (π.χ. πεπόνι, παντελόνι, τριζόνι κ.λπ.). Φυσικά υπάρχουν και άλλες που δεν ομοιοκαταληκτούν (π.χ. μπάλα, τραπέζι). </a:t>
            </a:r>
          </a:p>
          <a:p>
            <a:endParaRPr lang="el-GR" sz="2500" dirty="0"/>
          </a:p>
        </p:txBody>
      </p:sp>
      <p:pic>
        <p:nvPicPr>
          <p:cNvPr id="5" name="Picture 6" descr="μουσικά σουβλάκι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788024" y="1600200"/>
            <a:ext cx="374441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636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Γράφουμε ήχους και όχι σημασίες </a:t>
            </a:r>
            <a:r>
              <a:rPr lang="el-GR" dirty="0" smtClean="0"/>
              <a:t>(3/4</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sz="2600" dirty="0"/>
              <a:t>Ακόμη και σήμερα σε κάποιες γλώσσες συγκεκριμένα σημαίνοντα πηγάζουν από </a:t>
            </a:r>
            <a:r>
              <a:rPr lang="el-GR" altLang="el-GR" sz="2600" dirty="0" err="1"/>
              <a:t>αιτιακές</a:t>
            </a:r>
            <a:r>
              <a:rPr lang="el-GR" altLang="el-GR" sz="2600" dirty="0"/>
              <a:t> σχέσεις με το σημαινόμενο</a:t>
            </a:r>
            <a:r>
              <a:rPr lang="el-GR" altLang="el-GR" sz="2600" dirty="0" smtClean="0"/>
              <a:t>.</a:t>
            </a:r>
          </a:p>
          <a:p>
            <a:pPr marL="0" indent="0">
              <a:buNone/>
            </a:pPr>
            <a:r>
              <a:rPr lang="el-GR" altLang="el-GR" sz="2600" dirty="0"/>
              <a:t>Το σύμβολο για τη λατρεία στα κινεζικά θα μπορούσε να θυμίσει άνθρωπο που προσεύχεται.</a:t>
            </a:r>
          </a:p>
          <a:p>
            <a:pPr marL="0" indent="0">
              <a:buNone/>
            </a:pPr>
            <a:endParaRPr lang="el-GR" altLang="el-GR" sz="2600" dirty="0"/>
          </a:p>
          <a:p>
            <a:endParaRPr lang="el-GR" sz="2600" dirty="0"/>
          </a:p>
        </p:txBody>
      </p:sp>
      <p:pic>
        <p:nvPicPr>
          <p:cNvPr id="5" name="Picture 5" descr="κινέζικη γραφή"/>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4008" y="1844824"/>
            <a:ext cx="4381538"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5588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«Μουσικά σουβλάκια»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a:t>Τα παιδιά προσπαθούν να περάσουν σε ξυλάκι από σουβλάκι μόνο όσες ‘κάνουν μουσική’, δημιουργώντας έτσι τα μουσικά σουβλάκια τους.</a:t>
            </a:r>
          </a:p>
          <a:p>
            <a:endParaRPr lang="el-GR" dirty="0"/>
          </a:p>
        </p:txBody>
      </p:sp>
      <p:pic>
        <p:nvPicPr>
          <p:cNvPr id="5" name="Picture 6" descr="μουσικά σουβλάκι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788024" y="1600200"/>
            <a:ext cx="374441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2760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καρτέλες"/>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563888" y="1700808"/>
            <a:ext cx="5111750" cy="384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type="body" sz="half" idx="2"/>
          </p:nvPr>
        </p:nvSpPr>
        <p:spPr/>
        <p:txBody>
          <a:bodyPr>
            <a:normAutofit/>
          </a:bodyPr>
          <a:lstStyle/>
          <a:p>
            <a:pPr marL="0" indent="0">
              <a:buNone/>
            </a:pPr>
            <a:r>
              <a:rPr lang="el-GR" altLang="el-GR" sz="2800" dirty="0"/>
              <a:t>Στα παιδιά μοιράζονται καρτέλες με τέσσερις εικόνες. </a:t>
            </a:r>
            <a:endParaRPr lang="el-GR" sz="2800" dirty="0"/>
          </a:p>
        </p:txBody>
      </p:sp>
      <p:sp>
        <p:nvSpPr>
          <p:cNvPr id="2" name="Title 1"/>
          <p:cNvSpPr>
            <a:spLocks noGrp="1"/>
          </p:cNvSpPr>
          <p:nvPr>
            <p:ph type="title"/>
          </p:nvPr>
        </p:nvSpPr>
        <p:spPr/>
        <p:txBody>
          <a:bodyPr/>
          <a:lstStyle/>
          <a:p>
            <a:r>
              <a:rPr lang="el-GR" altLang="el-GR" dirty="0" smtClean="0"/>
              <a:t>«Τόμπολα» </a:t>
            </a:r>
            <a:r>
              <a:rPr lang="el-GR" dirty="0"/>
              <a:t>(1/2)</a:t>
            </a:r>
            <a:endParaRPr lang="el-GR" altLang="el-GR" dirty="0"/>
          </a:p>
        </p:txBody>
      </p:sp>
    </p:spTree>
    <p:extLst>
      <p:ext uri="{BB962C8B-B14F-4D97-AF65-F5344CB8AC3E}">
        <p14:creationId xmlns:p14="http://schemas.microsoft.com/office/powerpoint/2010/main" val="7090630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«Τόμπολα</a:t>
            </a:r>
            <a:r>
              <a:rPr lang="el-GR" altLang="el-GR" dirty="0" smtClean="0"/>
              <a:t>» </a:t>
            </a:r>
            <a:r>
              <a:rPr lang="el-GR" dirty="0" smtClean="0"/>
              <a:t>(2/2</a:t>
            </a:r>
            <a:r>
              <a:rPr lang="el-GR" dirty="0"/>
              <a:t>)</a:t>
            </a:r>
            <a:endParaRPr lang="el-GR" altLang="el-GR" dirty="0"/>
          </a:p>
        </p:txBody>
      </p:sp>
      <p:sp>
        <p:nvSpPr>
          <p:cNvPr id="3" name="Content Placeholder 2"/>
          <p:cNvSpPr>
            <a:spLocks noGrp="1"/>
          </p:cNvSpPr>
          <p:nvPr>
            <p:ph sz="half" idx="1"/>
          </p:nvPr>
        </p:nvSpPr>
        <p:spPr>
          <a:xfrm>
            <a:off x="457200" y="1600200"/>
            <a:ext cx="3898776" cy="4525963"/>
          </a:xfrm>
        </p:spPr>
        <p:txBody>
          <a:bodyPr>
            <a:normAutofit/>
          </a:bodyPr>
          <a:lstStyle/>
          <a:p>
            <a:pPr marL="0" indent="0">
              <a:buNone/>
            </a:pPr>
            <a:r>
              <a:rPr lang="el-GR" altLang="el-GR" dirty="0" smtClean="0"/>
              <a:t>Η </a:t>
            </a:r>
            <a:r>
              <a:rPr lang="el-GR" altLang="el-GR" dirty="0"/>
              <a:t>νηπιαγωγός τραβά τυχαία μία κάρτα με μία κατάληξη. Τη διαβάζει. Τα παιδιά ελέγχουν αν υπάρχει στην καρτέλα τους λέξη που να τελειώνει έτσι. Αν ναι, την καλύπτουν. Νικά όποιος καλύψει πρώτος την καρτέλα του.  </a:t>
            </a:r>
          </a:p>
          <a:p>
            <a:endParaRPr lang="el-GR" dirty="0"/>
          </a:p>
        </p:txBody>
      </p:sp>
      <p:pic>
        <p:nvPicPr>
          <p:cNvPr id="5122" name="Picture 2" descr="καρτέλε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539001" y="1772816"/>
            <a:ext cx="399528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9748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«Τραγουδιστή ξερή»</a:t>
            </a:r>
            <a:endParaRPr lang="el-GR" altLang="el-GR" dirty="0"/>
          </a:p>
        </p:txBody>
      </p:sp>
      <p:sp>
        <p:nvSpPr>
          <p:cNvPr id="3" name="Content Placeholder 2"/>
          <p:cNvSpPr>
            <a:spLocks noGrp="1"/>
          </p:cNvSpPr>
          <p:nvPr>
            <p:ph sz="half" idx="1"/>
          </p:nvPr>
        </p:nvSpPr>
        <p:spPr/>
        <p:txBody>
          <a:bodyPr>
            <a:noAutofit/>
          </a:bodyPr>
          <a:lstStyle/>
          <a:p>
            <a:pPr marL="0" indent="0">
              <a:buNone/>
            </a:pPr>
            <a:r>
              <a:rPr lang="el-GR" altLang="el-GR" sz="2700" dirty="0"/>
              <a:t>Χρειάζεται μια σειρά από κάρτες-τραπουλόχαρτα, με εικόνες αντικειμένων, που ανά δύο, αντιστοιχούν σε ομοιοκατάληκτες λέξεις. Το παιχνίδι παίζεται όπως ακριβώς η γνωστή μας ξερή, με τη διαφορά ότι κάθε κάρτα ‘παίρνει’ την ομοιοκατάληκτή της. </a:t>
            </a:r>
          </a:p>
          <a:p>
            <a:endParaRPr lang="el-GR" sz="2700" dirty="0"/>
          </a:p>
        </p:txBody>
      </p:sp>
      <p:pic>
        <p:nvPicPr>
          <p:cNvPr id="6146" name="Picture 2" descr="κάρτ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844824"/>
            <a:ext cx="4038600" cy="304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6855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«Μουσικό κουτί»</a:t>
            </a:r>
            <a:endParaRPr lang="el-GR" dirty="0"/>
          </a:p>
        </p:txBody>
      </p:sp>
      <p:sp>
        <p:nvSpPr>
          <p:cNvPr id="3" name="Content Placeholder 2"/>
          <p:cNvSpPr>
            <a:spLocks noGrp="1"/>
          </p:cNvSpPr>
          <p:nvPr>
            <p:ph sz="half" idx="1"/>
          </p:nvPr>
        </p:nvSpPr>
        <p:spPr>
          <a:xfrm>
            <a:off x="457200" y="1600200"/>
            <a:ext cx="3826768" cy="4525963"/>
          </a:xfrm>
        </p:spPr>
        <p:txBody>
          <a:bodyPr/>
          <a:lstStyle/>
          <a:p>
            <a:pPr marL="0" indent="0">
              <a:buNone/>
            </a:pPr>
            <a:r>
              <a:rPr lang="el-GR" altLang="el-GR" dirty="0"/>
              <a:t>Σε ένα κουτί φυλάσσονται καρτέλες με εικόνες/ λέξεις </a:t>
            </a:r>
            <a:r>
              <a:rPr lang="el-GR" altLang="el-GR" dirty="0" smtClean="0"/>
              <a:t>που </a:t>
            </a:r>
            <a:r>
              <a:rPr lang="el-GR" altLang="el-GR" dirty="0"/>
              <a:t>ομοιοκαταληκτούν. </a:t>
            </a:r>
            <a:endParaRPr lang="el-GR" altLang="el-GR" dirty="0" smtClean="0"/>
          </a:p>
          <a:p>
            <a:pPr marL="0" indent="0">
              <a:buNone/>
            </a:pPr>
            <a:r>
              <a:rPr lang="el-GR" altLang="el-GR" dirty="0" smtClean="0"/>
              <a:t>Το </a:t>
            </a:r>
            <a:r>
              <a:rPr lang="el-GR" altLang="el-GR" dirty="0"/>
              <a:t>παιδί μέσα σε συγκεκριμένο χρόνο πρέπει να βάλει μαζί όσες </a:t>
            </a:r>
            <a:r>
              <a:rPr lang="el-GR" altLang="el-GR" dirty="0" err="1"/>
              <a:t>ριμάρουν</a:t>
            </a:r>
            <a:r>
              <a:rPr lang="el-GR" altLang="el-GR" dirty="0"/>
              <a:t>.</a:t>
            </a:r>
          </a:p>
          <a:p>
            <a:endParaRPr lang="el-GR" dirty="0"/>
          </a:p>
        </p:txBody>
      </p:sp>
      <p:pic>
        <p:nvPicPr>
          <p:cNvPr id="5" name="Picture 6" descr="καρτέλες "/>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266117" y="1844824"/>
            <a:ext cx="4416491" cy="3312368"/>
          </a:xfrm>
        </p:spPr>
      </p:pic>
    </p:spTree>
    <p:extLst>
      <p:ext uri="{BB962C8B-B14F-4D97-AF65-F5344CB8AC3E}">
        <p14:creationId xmlns:p14="http://schemas.microsoft.com/office/powerpoint/2010/main" val="937467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«Ζωγραφισμένα ποιήματα»</a:t>
            </a:r>
            <a:endParaRPr lang="el-GR" dirty="0"/>
          </a:p>
        </p:txBody>
      </p:sp>
      <p:sp>
        <p:nvSpPr>
          <p:cNvPr id="3" name="Content Placeholder 2"/>
          <p:cNvSpPr>
            <a:spLocks noGrp="1"/>
          </p:cNvSpPr>
          <p:nvPr>
            <p:ph sz="half" idx="1"/>
          </p:nvPr>
        </p:nvSpPr>
        <p:spPr/>
        <p:txBody>
          <a:bodyPr/>
          <a:lstStyle/>
          <a:p>
            <a:pPr marL="0" indent="0">
              <a:buNone/>
            </a:pPr>
            <a:r>
              <a:rPr lang="el-GR" dirty="0"/>
              <a:t>Δίνονται ομοιοκατάληκτες λέξεις στα παιδιά (π.χ. παιδιά, σκυλιά, φαγητό, κρυφτό). Εκείνα συνθέτουν ποιήματα. Μετά ζωγραφίζουν μια εικόνα που να τα περιγράφει.</a:t>
            </a:r>
          </a:p>
          <a:p>
            <a:pPr marL="0" indent="0">
              <a:buNone/>
            </a:pPr>
            <a:endParaRPr lang="el-GR" dirty="0"/>
          </a:p>
        </p:txBody>
      </p:sp>
      <p:pic>
        <p:nvPicPr>
          <p:cNvPr id="5" name="Content Placeholder 4" descr="παιδική ζωγραφιά"/>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687661"/>
            <a:ext cx="4038600" cy="4351041"/>
          </a:xfrm>
          <a:ln w="12700">
            <a:solidFill>
              <a:srgbClr val="000000"/>
            </a:solidFill>
            <a:miter lim="800000"/>
            <a:headEnd/>
            <a:tailEnd/>
          </a:ln>
        </p:spPr>
      </p:pic>
    </p:spTree>
    <p:extLst>
      <p:ext uri="{BB962C8B-B14F-4D97-AF65-F5344CB8AC3E}">
        <p14:creationId xmlns:p14="http://schemas.microsoft.com/office/powerpoint/2010/main" val="36355846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Φύλλα εργασίας</a:t>
            </a:r>
            <a:endParaRPr lang="el-GR" dirty="0"/>
          </a:p>
        </p:txBody>
      </p:sp>
      <p:pic>
        <p:nvPicPr>
          <p:cNvPr id="7" name="Picture 2" descr="ασκήσεις"/>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57200" y="1652269"/>
            <a:ext cx="4038600" cy="4421824"/>
          </a:xfrm>
        </p:spPr>
      </p:pic>
      <p:pic>
        <p:nvPicPr>
          <p:cNvPr id="10" name="Picture 2" descr="ασκήσεις"/>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1700808"/>
            <a:ext cx="4038600" cy="4320479"/>
          </a:xfrm>
        </p:spPr>
      </p:pic>
    </p:spTree>
    <p:extLst>
      <p:ext uri="{BB962C8B-B14F-4D97-AF65-F5344CB8AC3E}">
        <p14:creationId xmlns:p14="http://schemas.microsoft.com/office/powerpoint/2010/main" val="27816078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«Στον πλανήτη του –</a:t>
            </a:r>
            <a:r>
              <a:rPr lang="el-GR" dirty="0" err="1" smtClean="0"/>
              <a:t>αρη</a:t>
            </a:r>
            <a:r>
              <a:rPr lang="el-GR" dirty="0" smtClean="0"/>
              <a:t>» </a:t>
            </a:r>
            <a:r>
              <a:rPr lang="el-GR" dirty="0"/>
              <a:t>(1/2)</a:t>
            </a:r>
          </a:p>
        </p:txBody>
      </p:sp>
      <p:sp>
        <p:nvSpPr>
          <p:cNvPr id="4" name="Content Placeholder 3"/>
          <p:cNvSpPr>
            <a:spLocks noGrp="1"/>
          </p:cNvSpPr>
          <p:nvPr>
            <p:ph sz="half" idx="1"/>
          </p:nvPr>
        </p:nvSpPr>
        <p:spPr/>
        <p:txBody>
          <a:bodyPr/>
          <a:lstStyle/>
          <a:p>
            <a:pPr marL="0" indent="0">
              <a:buNone/>
            </a:pPr>
            <a:r>
              <a:rPr lang="el-GR" dirty="0"/>
              <a:t>Τα παιδιά διαβάζουν το βιβλίο του Ευγένιου </a:t>
            </a:r>
            <a:r>
              <a:rPr lang="el-GR" dirty="0" err="1"/>
              <a:t>Τριβιζά</a:t>
            </a:r>
            <a:r>
              <a:rPr lang="el-GR" dirty="0"/>
              <a:t> </a:t>
            </a:r>
            <a:r>
              <a:rPr lang="el-GR" dirty="0" smtClean="0"/>
              <a:t>«Ένα </a:t>
            </a:r>
            <a:r>
              <a:rPr lang="el-GR" dirty="0"/>
              <a:t>Φτυάρι στον </a:t>
            </a:r>
            <a:r>
              <a:rPr lang="el-GR" dirty="0" smtClean="0"/>
              <a:t>Άρη». </a:t>
            </a:r>
            <a:r>
              <a:rPr lang="el-GR" dirty="0"/>
              <a:t>Παρατηρούν τις λέξεις σε -</a:t>
            </a:r>
            <a:r>
              <a:rPr lang="el-GR" dirty="0" err="1"/>
              <a:t>αρι</a:t>
            </a:r>
            <a:r>
              <a:rPr lang="el-GR" dirty="0"/>
              <a:t>.</a:t>
            </a:r>
          </a:p>
          <a:p>
            <a:pPr marL="0" indent="0">
              <a:buNone/>
            </a:pPr>
            <a:r>
              <a:rPr lang="el-GR" dirty="0"/>
              <a:t>Μετά επισκέπτονται άλλους πλανήτες και φτιάχνουν ανάλογες ιστορίες.</a:t>
            </a:r>
          </a:p>
          <a:p>
            <a:endParaRPr lang="el-GR" dirty="0"/>
          </a:p>
        </p:txBody>
      </p:sp>
      <p:pic>
        <p:nvPicPr>
          <p:cNvPr id="6" name="Picture 6" descr="Εξώφυλλο του βιβλίου «Ένα Φτυάρι στον Άρη»"/>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872212" y="1600200"/>
            <a:ext cx="35905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11960" y="5737415"/>
            <a:ext cx="616189" cy="360040"/>
          </a:xfrm>
          <a:prstGeom prst="rect">
            <a:avLst/>
          </a:prstGeom>
        </p:spPr>
        <p:txBody>
          <a:bodyPr vert="horz" wrap="square" lIns="91440" tIns="45720" rIns="91440" bIns="45720" rtlCol="0" anchor="ctr">
            <a:noAutofit/>
          </a:bodyPr>
          <a:lstStyle/>
          <a:p>
            <a:pPr algn="r"/>
            <a:r>
              <a:rPr lang="el-GR" b="1" dirty="0" smtClean="0">
                <a:latin typeface="+mj-lt"/>
              </a:rPr>
              <a:t>[20]</a:t>
            </a:r>
          </a:p>
        </p:txBody>
      </p:sp>
    </p:spTree>
    <p:custDataLst>
      <p:tags r:id="rId1"/>
    </p:custDataLst>
    <p:extLst>
      <p:ext uri="{BB962C8B-B14F-4D97-AF65-F5344CB8AC3E}">
        <p14:creationId xmlns:p14="http://schemas.microsoft.com/office/powerpoint/2010/main" val="4046864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«Στον </a:t>
            </a:r>
            <a:r>
              <a:rPr lang="el-GR" dirty="0"/>
              <a:t>πλανήτη του </a:t>
            </a:r>
            <a:r>
              <a:rPr lang="el-GR" dirty="0" smtClean="0"/>
              <a:t>–</a:t>
            </a:r>
            <a:r>
              <a:rPr lang="el-GR" dirty="0" err="1" smtClean="0"/>
              <a:t>αρη</a:t>
            </a:r>
            <a:r>
              <a:rPr lang="el-GR" dirty="0" smtClean="0"/>
              <a:t>» (2/2</a:t>
            </a:r>
            <a:r>
              <a:rPr lang="el-GR" dirty="0"/>
              <a:t>)</a:t>
            </a:r>
          </a:p>
        </p:txBody>
      </p:sp>
      <p:sp>
        <p:nvSpPr>
          <p:cNvPr id="3" name="Content Placeholder 2"/>
          <p:cNvSpPr>
            <a:spLocks noGrp="1"/>
          </p:cNvSpPr>
          <p:nvPr>
            <p:ph sz="half" idx="1"/>
          </p:nvPr>
        </p:nvSpPr>
        <p:spPr/>
        <p:txBody>
          <a:bodyPr/>
          <a:lstStyle/>
          <a:p>
            <a:pPr marL="0" indent="0">
              <a:buNone/>
            </a:pPr>
            <a:r>
              <a:rPr lang="el-GR" dirty="0"/>
              <a:t>Προσοχή: Οι ευκολότερες για τα παιδιά καταλήξεις, ιδιαίτερα αν πρέπει τα ίδια να βρουν λέξεις, είναι εκείνες των υποκοριστικών (π.χ. -</a:t>
            </a:r>
            <a:r>
              <a:rPr lang="el-GR" dirty="0" err="1"/>
              <a:t>άκι</a:t>
            </a:r>
            <a:r>
              <a:rPr lang="el-GR" dirty="0"/>
              <a:t>, </a:t>
            </a:r>
            <a:r>
              <a:rPr lang="el-GR" dirty="0" err="1"/>
              <a:t>άκης</a:t>
            </a:r>
            <a:r>
              <a:rPr lang="el-GR" dirty="0"/>
              <a:t>, ούλα).</a:t>
            </a:r>
          </a:p>
          <a:p>
            <a:endParaRPr lang="el-GR" dirty="0"/>
          </a:p>
        </p:txBody>
      </p:sp>
      <p:pic>
        <p:nvPicPr>
          <p:cNvPr id="5" name="Picture 6" descr="Εξώφυλλο του βιβλίου «Ένα Φτυάρι στον Άρη»"/>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872212" y="1600200"/>
            <a:ext cx="35905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11960" y="5737415"/>
            <a:ext cx="616189" cy="360040"/>
          </a:xfrm>
          <a:prstGeom prst="rect">
            <a:avLst/>
          </a:prstGeom>
        </p:spPr>
        <p:txBody>
          <a:bodyPr vert="horz" wrap="square" lIns="91440" tIns="45720" rIns="91440" bIns="45720" rtlCol="0" anchor="ctr">
            <a:noAutofit/>
          </a:bodyPr>
          <a:lstStyle/>
          <a:p>
            <a:pPr algn="r"/>
            <a:r>
              <a:rPr lang="el-GR" b="1" dirty="0" smtClean="0">
                <a:latin typeface="+mj-lt"/>
              </a:rPr>
              <a:t>[20]</a:t>
            </a:r>
          </a:p>
        </p:txBody>
      </p:sp>
    </p:spTree>
    <p:custDataLst>
      <p:tags r:id="rId1"/>
    </p:custDataLst>
    <p:extLst>
      <p:ext uri="{BB962C8B-B14F-4D97-AF65-F5344CB8AC3E}">
        <p14:creationId xmlns:p14="http://schemas.microsoft.com/office/powerpoint/2010/main" val="34007854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«Βαφτίζοντας τα ζώα»</a:t>
            </a:r>
            <a:endParaRPr lang="el-GR" dirty="0"/>
          </a:p>
        </p:txBody>
      </p:sp>
      <p:sp>
        <p:nvSpPr>
          <p:cNvPr id="3" name="Content Placeholder 2"/>
          <p:cNvSpPr>
            <a:spLocks noGrp="1"/>
          </p:cNvSpPr>
          <p:nvPr>
            <p:ph sz="half" idx="1"/>
          </p:nvPr>
        </p:nvSpPr>
        <p:spPr/>
        <p:txBody>
          <a:bodyPr/>
          <a:lstStyle/>
          <a:p>
            <a:pPr marL="0" indent="0">
              <a:buNone/>
            </a:pPr>
            <a:r>
              <a:rPr lang="el-GR" altLang="el-GR" dirty="0"/>
              <a:t>Κατ’ αναλογία με κάποια παιδικά βιβλία, τα παιδιά δίνουν ονόματα στα ζώα και γράφουν την ιστορία τους (π.χ. Λάκης ο </a:t>
            </a:r>
            <a:r>
              <a:rPr lang="el-GR" altLang="el-GR" dirty="0" err="1"/>
              <a:t>Λαγουδάκης</a:t>
            </a:r>
            <a:r>
              <a:rPr lang="el-GR" altLang="el-GR" dirty="0"/>
              <a:t>, </a:t>
            </a:r>
            <a:r>
              <a:rPr lang="el-GR" altLang="el-GR" dirty="0" err="1"/>
              <a:t>Κούλης</a:t>
            </a:r>
            <a:r>
              <a:rPr lang="el-GR" altLang="el-GR" dirty="0"/>
              <a:t> ο </a:t>
            </a:r>
            <a:r>
              <a:rPr lang="el-GR" altLang="el-GR" dirty="0" err="1"/>
              <a:t>Ποντικούλης</a:t>
            </a:r>
            <a:r>
              <a:rPr lang="el-GR" altLang="el-GR" dirty="0"/>
              <a:t>).</a:t>
            </a:r>
          </a:p>
          <a:p>
            <a:endParaRPr lang="el-GR" dirty="0"/>
          </a:p>
        </p:txBody>
      </p:sp>
      <p:pic>
        <p:nvPicPr>
          <p:cNvPr id="7170" name="Picture 2" descr="Εξώφυλλα βιβλίων"/>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772816"/>
            <a:ext cx="4038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95936" y="5445224"/>
            <a:ext cx="616189" cy="360040"/>
          </a:xfrm>
          <a:prstGeom prst="rect">
            <a:avLst/>
          </a:prstGeom>
        </p:spPr>
        <p:txBody>
          <a:bodyPr vert="horz" wrap="square" lIns="91440" tIns="45720" rIns="91440" bIns="45720" rtlCol="0" anchor="ctr">
            <a:noAutofit/>
          </a:bodyPr>
          <a:lstStyle/>
          <a:p>
            <a:pPr algn="r"/>
            <a:r>
              <a:rPr lang="el-GR" b="1" dirty="0" smtClean="0">
                <a:latin typeface="+mj-lt"/>
              </a:rPr>
              <a:t>[21]</a:t>
            </a:r>
          </a:p>
        </p:txBody>
      </p:sp>
    </p:spTree>
    <p:custDataLst>
      <p:tags r:id="rId1"/>
    </p:custDataLst>
    <p:extLst>
      <p:ext uri="{BB962C8B-B14F-4D97-AF65-F5344CB8AC3E}">
        <p14:creationId xmlns:p14="http://schemas.microsoft.com/office/powerpoint/2010/main" val="9361818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3/6/2016 8:09:02 PM"/>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2,3,9,10,"/>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2,3,4,5,6,"/>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2,6,4,"/>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2,4,1026,7,"/>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2,3,2052,8,"/>
</p:tagLst>
</file>

<file path=ppt/tags/tag17.xml><?xml version="1.0" encoding="utf-8"?>
<p:tagLst xmlns:a="http://schemas.openxmlformats.org/drawingml/2006/main" xmlns:r="http://schemas.openxmlformats.org/officeDocument/2006/relationships" xmlns:p="http://schemas.openxmlformats.org/presentationml/2006/main">
  <p:tag name="ZHAW.ACCESSIBILITYADDIN.READINGORDER" val="2,3,3074,7,"/>
</p:tagLst>
</file>

<file path=ppt/tags/tag18.xml><?xml version="1.0" encoding="utf-8"?>
<p:tagLst xmlns:a="http://schemas.openxmlformats.org/drawingml/2006/main" xmlns:r="http://schemas.openxmlformats.org/officeDocument/2006/relationships" xmlns:p="http://schemas.openxmlformats.org/presentationml/2006/main">
  <p:tag name="ZHAW.ACCESSIBILITYADDIN.READINGORDER" val="2,3,4098,7,"/>
</p:tagLst>
</file>

<file path=ppt/tags/tag19.xml><?xml version="1.0" encoding="utf-8"?>
<p:tagLst xmlns:a="http://schemas.openxmlformats.org/drawingml/2006/main" xmlns:r="http://schemas.openxmlformats.org/officeDocument/2006/relationships" xmlns:p="http://schemas.openxmlformats.org/presentationml/2006/main">
  <p:tag name="ZHAW.ACCESSIBILITYADDIN.READINGORDER" val="2,3,5122,7,"/>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Lst>
</file>

<file path=ppt/tags/tag20.xml><?xml version="1.0" encoding="utf-8"?>
<p:tagLst xmlns:a="http://schemas.openxmlformats.org/drawingml/2006/main" xmlns:r="http://schemas.openxmlformats.org/officeDocument/2006/relationships" xmlns:p="http://schemas.openxmlformats.org/presentationml/2006/main">
  <p:tag name="ZHAW.ACCESSIBILITYADDIN.READINGORDER" val="2,3,6146,7,"/>
</p:tagLst>
</file>

<file path=ppt/tags/tag21.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2.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3.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4.xml><?xml version="1.0" encoding="utf-8"?>
<p:tagLst xmlns:a="http://schemas.openxmlformats.org/drawingml/2006/main" xmlns:r="http://schemas.openxmlformats.org/officeDocument/2006/relationships" xmlns:p="http://schemas.openxmlformats.org/presentationml/2006/main">
  <p:tag name="ZHAW.ACCESSIBILITYADDIN.READINGORDER" val="2,4,6,5,"/>
</p:tagLst>
</file>

<file path=ppt/tags/tag2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6.xml><?xml version="1.0" encoding="utf-8"?>
<p:tagLst xmlns:a="http://schemas.openxmlformats.org/drawingml/2006/main" xmlns:r="http://schemas.openxmlformats.org/officeDocument/2006/relationships" xmlns:p="http://schemas.openxmlformats.org/presentationml/2006/main">
  <p:tag name="ZHAW.ACCESSIBILITYADDIN.READINGORDER" val="2,3,7170,5,"/>
</p:tagLst>
</file>

<file path=ppt/tags/tag27.xml><?xml version="1.0" encoding="utf-8"?>
<p:tagLst xmlns:a="http://schemas.openxmlformats.org/drawingml/2006/main" xmlns:r="http://schemas.openxmlformats.org/officeDocument/2006/relationships" xmlns:p="http://schemas.openxmlformats.org/presentationml/2006/main">
  <p:tag name="ZHAW.ACCESSIBILITYADDIN.READINGORDER" val="2,5,6,7,8,"/>
</p:tagLst>
</file>

<file path=ppt/tags/tag28.xml><?xml version="1.0" encoding="utf-8"?>
<p:tagLst xmlns:a="http://schemas.openxmlformats.org/drawingml/2006/main" xmlns:r="http://schemas.openxmlformats.org/officeDocument/2006/relationships" xmlns:p="http://schemas.openxmlformats.org/presentationml/2006/main">
  <p:tag name="ZHAW.ACCESSIBILITYADDIN.READINGORDER" val="2,3,6,5,"/>
</p:tagLst>
</file>

<file path=ppt/tags/tag29.xml><?xml version="1.0" encoding="utf-8"?>
<p:tagLst xmlns:a="http://schemas.openxmlformats.org/drawingml/2006/main" xmlns:r="http://schemas.openxmlformats.org/officeDocument/2006/relationships" xmlns:p="http://schemas.openxmlformats.org/presentationml/2006/main">
  <p:tag name="ZHAW.ACCESSIBILITYADDIN.READINGORDER" val="2,3,6,7170,"/>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4,6,3,5,"/>
</p:tagLst>
</file>

<file path=ppt/tags/tag30.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1.xml><?xml version="1.0" encoding="utf-8"?>
<p:tagLst xmlns:a="http://schemas.openxmlformats.org/drawingml/2006/main" xmlns:r="http://schemas.openxmlformats.org/officeDocument/2006/relationships" xmlns:p="http://schemas.openxmlformats.org/presentationml/2006/main">
  <p:tag name="ZHAW.ACCESSIBILITYADDIN.READINGORDER" val="2,5,6,7,8,"/>
</p:tagLst>
</file>

<file path=ppt/tags/tag32.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3.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4.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6.xml><?xml version="1.0" encoding="utf-8"?>
<p:tagLst xmlns:a="http://schemas.openxmlformats.org/drawingml/2006/main" xmlns:r="http://schemas.openxmlformats.org/officeDocument/2006/relationships" xmlns:p="http://schemas.openxmlformats.org/presentationml/2006/main">
  <p:tag name="ZHAW.ACCESSIBILITYADDIN.READINGORDER" val="2,11,12,5,"/>
</p:tagLst>
</file>

<file path=ppt/tags/tag37.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8.xml><?xml version="1.0" encoding="utf-8"?>
<p:tagLst xmlns:a="http://schemas.openxmlformats.org/drawingml/2006/main" xmlns:r="http://schemas.openxmlformats.org/officeDocument/2006/relationships" xmlns:p="http://schemas.openxmlformats.org/presentationml/2006/main">
  <p:tag name="ZHAW.ACCESSIBILITYADDIN.READINGORDER" val="2,5,6,10,7,"/>
</p:tagLst>
</file>

<file path=ppt/tags/tag39.xml><?xml version="1.0" encoding="utf-8"?>
<p:tagLst xmlns:a="http://schemas.openxmlformats.org/drawingml/2006/main" xmlns:r="http://schemas.openxmlformats.org/officeDocument/2006/relationships" xmlns:p="http://schemas.openxmlformats.org/presentationml/2006/main">
  <p:tag name="ZHAW.ACCESSIBILITYADDIN.READINGORDER" val="2,3,6,5,"/>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40.xml><?xml version="1.0" encoding="utf-8"?>
<p:tagLst xmlns:a="http://schemas.openxmlformats.org/drawingml/2006/main" xmlns:r="http://schemas.openxmlformats.org/officeDocument/2006/relationships" xmlns:p="http://schemas.openxmlformats.org/presentationml/2006/main">
  <p:tag name="ZHAW.ACCESSIBILITYADDIN.READINGORDER" val="2,5,6,7,8,"/>
</p:tagLst>
</file>

<file path=ppt/tags/tag41.xml><?xml version="1.0" encoding="utf-8"?>
<p:tagLst xmlns:a="http://schemas.openxmlformats.org/drawingml/2006/main" xmlns:r="http://schemas.openxmlformats.org/officeDocument/2006/relationships" xmlns:p="http://schemas.openxmlformats.org/presentationml/2006/main">
  <p:tag name="ZHAW.ACCESSIBILITYADDIN.READINGORDER" val="12,11,14,5,"/>
</p:tagLst>
</file>

<file path=ppt/tags/tag42.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43.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050,3,10,5,"/>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2,3,7,6,"/>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2,3,7,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2B16BE13-3F62-4182-9DE7-A42BBE3C13B8}">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5134</TotalTime>
  <Words>8832</Words>
  <Application>Microsoft Office PowerPoint</Application>
  <PresentationFormat>On-screen Show (4:3)</PresentationFormat>
  <Paragraphs>708</Paragraphs>
  <Slides>221</Slides>
  <Notes>13</Notes>
  <HiddenSlides>0</HiddenSlides>
  <MMClips>0</MMClips>
  <ScaleCrop>false</ScaleCrop>
  <HeadingPairs>
    <vt:vector size="4" baseType="variant">
      <vt:variant>
        <vt:lpstr>Theme</vt:lpstr>
      </vt:variant>
      <vt:variant>
        <vt:i4>1</vt:i4>
      </vt:variant>
      <vt:variant>
        <vt:lpstr>Slide Titles</vt:lpstr>
      </vt:variant>
      <vt:variant>
        <vt:i4>221</vt:i4>
      </vt:variant>
    </vt:vector>
  </HeadingPairs>
  <TitlesOfParts>
    <vt:vector size="222" baseType="lpstr">
      <vt:lpstr>Θέμα του Office</vt:lpstr>
      <vt:lpstr>Διδακτική της Λογοτεχνίας στην Προσχολική Εκπαίδευση</vt:lpstr>
      <vt:lpstr>Φωνολογική Ευαισθητοποίηση  στο Νηπιαγωγείο</vt:lpstr>
      <vt:lpstr>Τι είναι φωνολογική ευαισθητοποίηση; (1/2) </vt:lpstr>
      <vt:lpstr>Τι είναι φωνολογική ευαισθητοποίηση; (2/2) </vt:lpstr>
      <vt:lpstr>Τι είναι φώνημα;</vt:lpstr>
      <vt:lpstr>Γιατί η φωνολογική ευαισθητοποίηση/ ενημερότητα των παιδιών του Νηπιαγωγείου είναι τόσο σημαντική; </vt:lpstr>
      <vt:lpstr>Γράφουμε ήχους και όχι σημασίες (1/4)</vt:lpstr>
      <vt:lpstr>Γράφουμε ήχους και όχι σημασίες (2/4)</vt:lpstr>
      <vt:lpstr>Γράφουμε ήχους και όχι σημασίες (3/4)</vt:lpstr>
      <vt:lpstr>Γράφουμε ήχους και όχι σημασίες (4/4)</vt:lpstr>
      <vt:lpstr>Τα παιδιά θεωρούν ότι το σημαίνον απηχεί το σημαινόμενο (1/3)</vt:lpstr>
      <vt:lpstr>Τα παιδιά θεωρούν ότι το σημαίνον απηχεί το σημαινόμενο (2/3)</vt:lpstr>
      <vt:lpstr>Τα παιδιά θεωρούν ότι το σημαίνον απηχεί το σημαινόμενο (3/3)</vt:lpstr>
      <vt:lpstr>«Η μεγάλη λέξη τρώει τη μικρή» (1/2)</vt:lpstr>
      <vt:lpstr>«Η μεγάλη λέξη τρώει τη μικρή» (2/2)</vt:lpstr>
      <vt:lpstr>Στις φωνολογικές ασκήσεις…</vt:lpstr>
      <vt:lpstr>«Βρες τον παρείσακτο»</vt:lpstr>
      <vt:lpstr>Λαχνίσματα (1/2)</vt:lpstr>
      <vt:lpstr>Λαχνίσματα (2/2)</vt:lpstr>
      <vt:lpstr>«Επιτραπέζιο λαχνισμάτων» (1/2)</vt:lpstr>
      <vt:lpstr>«Επιτραπέζιο λαχνισμάτων» (2/2)</vt:lpstr>
      <vt:lpstr>«Ανακατωμένο λάχνισμα» (1/2)</vt:lpstr>
      <vt:lpstr>«Ανακατωμένο λάχνισμα» (2/2)</vt:lpstr>
      <vt:lpstr>Κείμενα του λεττρισμού</vt:lpstr>
      <vt:lpstr>Βαθμός φωνολογικής ενημερότητας στο νηπιαγωγείο (1/5)</vt:lpstr>
      <vt:lpstr>Βαθμός φωνολογικής ενημερότητας στο νηπιαγωγείο (2/5)</vt:lpstr>
      <vt:lpstr>Βαθμός φωνολογικής ενημερότητας στο νηπιαγωγείο (3/5)</vt:lpstr>
      <vt:lpstr>Βαθμός φωνολογικής ενημερότητας στο νηπιαγωγείο (4/5)</vt:lpstr>
      <vt:lpstr>Βαθμός φωνολογικής ενημερότητας στο νηπιαγωγείο (5/5)</vt:lpstr>
      <vt:lpstr>«Επιτραπέζιο γλωσσοδετών» (1/2)</vt:lpstr>
      <vt:lpstr>«Επιτραπέζιο γλωσσοδετών» (2/2)</vt:lpstr>
      <vt:lpstr>Περιπτώσεις φωνολογικών ασκήσεων (1/2)</vt:lpstr>
      <vt:lpstr>Περιπτώσεις φωνολογικών ασκήσεων (2/2)</vt:lpstr>
      <vt:lpstr>Κατά τον σχεδιασμό προγράμματος φωνολογικής εξάσκησης</vt:lpstr>
      <vt:lpstr>Προσοχή!</vt:lpstr>
      <vt:lpstr>Επιτραπέζιο όμοιων συλλαβών (1/2)</vt:lpstr>
      <vt:lpstr>Επιτραπέζιο όμοιων συλλαβών (2/2)</vt:lpstr>
      <vt:lpstr>Από το αρχικό στο τελικό και από κει στο ενδιάμεσο (1/2)</vt:lpstr>
      <vt:lpstr>Από το αρχικό στο τελικό και από κει στο ενδιάμεσο (2/2)</vt:lpstr>
      <vt:lpstr>Φύλλο εργασίας</vt:lpstr>
      <vt:lpstr>Ανίχνευση στοιχείου εντός λέξης</vt:lpstr>
      <vt:lpstr>«Το κουτί του Α»</vt:lpstr>
      <vt:lpstr>Παράλληλη εκμάθηση στοιχείων</vt:lpstr>
      <vt:lpstr>Δεν απαιτείται η πλήρης φωνολογική ευαισθητοποίηση των παιδιών</vt:lpstr>
      <vt:lpstr>Περίπτωση συλλαβικού αλφαβήτου</vt:lpstr>
      <vt:lpstr>Παράλληλη γνωριμία με τα γράμματα</vt:lpstr>
      <vt:lpstr>Από τα εύκολα στα δύσκολα</vt:lpstr>
      <vt:lpstr>Παράδειγμα άσκησης</vt:lpstr>
      <vt:lpstr>Φωνολογική ευαισθητοποίηση και γραφή της Ελληνικής (1/4)</vt:lpstr>
      <vt:lpstr>Φωνολογική ευαισθητοποίηση και γραφή της Ελληνικής (2/4)</vt:lpstr>
      <vt:lpstr>Φωνολογική ευαισθητοποίηση και γραφή της Ελληνικής (3/4)</vt:lpstr>
      <vt:lpstr>Φωνολογική ευαισθητοποίηση και γραφή της Ελληνικής (4/4)</vt:lpstr>
      <vt:lpstr>Επιπλέον δυσκολίες (1/3)</vt:lpstr>
      <vt:lpstr>Επιπλέον δυσκολίες (2/3)</vt:lpstr>
      <vt:lpstr>Επιπλέον δυσκολίες (3/3)</vt:lpstr>
      <vt:lpstr>«Ψάρεμα φωνηέντων» (1/3)</vt:lpstr>
      <vt:lpstr>«Ψάρεμα φωνηέντων» (2/3)</vt:lpstr>
      <vt:lpstr>«Ψάρεμα φωνηέντων» (3/3)</vt:lpstr>
      <vt:lpstr>Παιχνίδι (1/2)</vt:lpstr>
      <vt:lpstr>Παιχνίδι (2/2)</vt:lpstr>
      <vt:lpstr>«Η Μπάλα που Καίει»</vt:lpstr>
      <vt:lpstr>Φύλλο εργασίας </vt:lpstr>
      <vt:lpstr>Ποικιλία φωνολογικών ασκήσεων</vt:lpstr>
      <vt:lpstr>«Σκουπίζω ήχους»</vt:lpstr>
      <vt:lpstr>Συνδυασμός φωνολογικών στόχων και γενικότερων αναγνωστικών στόχων</vt:lpstr>
      <vt:lpstr>Φωνολογικά παιχνίδια σε διαφημίσεις</vt:lpstr>
      <vt:lpstr>Η συνδρομή της λογοτεχνίας</vt:lpstr>
      <vt:lpstr>Διάρθρωση Ενός Προγράμματος Φωνολογικής Εξάσκησης</vt:lpstr>
      <vt:lpstr>Παιχνίδια Ήχων</vt:lpstr>
      <vt:lpstr>«Τι ακούς;»</vt:lpstr>
      <vt:lpstr>«Βρες το ρολόι»</vt:lpstr>
      <vt:lpstr>Συλλαβισμός</vt:lpstr>
      <vt:lpstr>«Το βιβλίο των χειροκροτημάτων» (1/2)</vt:lpstr>
      <vt:lpstr>«Το βιβλίο των χειροκροτημάτων» (2/2)</vt:lpstr>
      <vt:lpstr>«Τα ρομπότ»</vt:lpstr>
      <vt:lpstr>«Κορακίστικα» (1/2)</vt:lpstr>
      <vt:lpstr>«Κορακίστικα» (2/2)</vt:lpstr>
      <vt:lpstr>Η λέξη</vt:lpstr>
      <vt:lpstr>Κατανόηση των ορίων της λέξης (1/3)</vt:lpstr>
      <vt:lpstr>Κατανόηση των ορίων της λέξης (2/3)</vt:lpstr>
      <vt:lpstr>Κατανόηση των ορίων της λέξης (3/3)</vt:lpstr>
      <vt:lpstr>Ανέκδοτο</vt:lpstr>
      <vt:lpstr>Λογοπαίγνια (1/2)</vt:lpstr>
      <vt:lpstr>Λογοπαίγνια (2/2)</vt:lpstr>
      <vt:lpstr>«Τρένα λέξεων»</vt:lpstr>
      <vt:lpstr>«Ο κύριος ανάποδος» (1/2)</vt:lpstr>
      <vt:lpstr>«Ο κύριος ανάποδος» (2/2)</vt:lpstr>
      <vt:lpstr>Η κατάληξη</vt:lpstr>
      <vt:lpstr>«Μουσικά σουβλάκια» (1/2)</vt:lpstr>
      <vt:lpstr>«Μουσικά σουβλάκια» (2/2)</vt:lpstr>
      <vt:lpstr>«Τόμπολα» (1/2)</vt:lpstr>
      <vt:lpstr>«Τόμπολα» (2/2)</vt:lpstr>
      <vt:lpstr>«Τραγουδιστή ξερή»</vt:lpstr>
      <vt:lpstr>«Μουσικό κουτί»</vt:lpstr>
      <vt:lpstr>«Ζωγραφισμένα ποιήματα»</vt:lpstr>
      <vt:lpstr>Φύλλα εργασίας</vt:lpstr>
      <vt:lpstr>«Στον πλανήτη του –αρη» (1/2)</vt:lpstr>
      <vt:lpstr>«Στον πλανήτη του –αρη» (2/2)</vt:lpstr>
      <vt:lpstr>«Βαφτίζοντας τα ζώα»</vt:lpstr>
      <vt:lpstr>«Η Σούλα Λεμονοπινούλα»</vt:lpstr>
      <vt:lpstr>«Πινέζα όπως»</vt:lpstr>
      <vt:lpstr>Η συλλαβή</vt:lpstr>
      <vt:lpstr>«Το ντόμινο»</vt:lpstr>
      <vt:lpstr>«Τρενάκια λέξεων»</vt:lpstr>
      <vt:lpstr>Φύλλα εργασίας (1/4)</vt:lpstr>
      <vt:lpstr>Φύλλα εργασίας (2/4) </vt:lpstr>
      <vt:lpstr>Φύλλα εργασίας (3/4) </vt:lpstr>
      <vt:lpstr>Φύλλα εργασίας (4/4)</vt:lpstr>
      <vt:lpstr>«Ποιον θα φάει η γάτα;»</vt:lpstr>
      <vt:lpstr>«Το τέρας των γραμμάτων» (1/2)</vt:lpstr>
      <vt:lpstr>«Το τέρας των γραμμάτων» (2/2)</vt:lpstr>
      <vt:lpstr>«Το ποτάμι» (1/2)</vt:lpstr>
      <vt:lpstr>«Το ποτάμι» (2/2)</vt:lpstr>
      <vt:lpstr>«Οι πίτσες» (1/2)</vt:lpstr>
      <vt:lpstr>«Οι πίτσες» (2/2)</vt:lpstr>
      <vt:lpstr>«Ρουλέτα»</vt:lpstr>
      <vt:lpstr>«Επιτραπέζιο αινιγμάτων»</vt:lpstr>
      <vt:lpstr>«Τι ακούς δυο φορές;» (1/2)</vt:lpstr>
      <vt:lpstr>«Τι ακούς δυο φορές;» (2/2)</vt:lpstr>
      <vt:lpstr>«Βρες στην εικόνα» (1/3)</vt:lpstr>
      <vt:lpstr>«Βρες στην εικόνα» (2/3)</vt:lpstr>
      <vt:lpstr>«Βρες στην εικόνα» (3/3)</vt:lpstr>
      <vt:lpstr>«Τι είναι;» (1/3)</vt:lpstr>
      <vt:lpstr>«Τι είναι;» (2/3)</vt:lpstr>
      <vt:lpstr>«Τι είναι;» (3/3)</vt:lpstr>
      <vt:lpstr>«Ζωολογικός κήπος» (1/2)</vt:lpstr>
      <vt:lpstr>«Ζωολογικός κήπος» (2/2)</vt:lpstr>
      <vt:lpstr>«Σχοινάκι»</vt:lpstr>
      <vt:lpstr>«Συλλαβομπουγάδα» (1/3)</vt:lpstr>
      <vt:lpstr>«Συλλαβομπουγάδα» (2/3)</vt:lpstr>
      <vt:lpstr>«Συλλαβομπουγάδα» (3/3)</vt:lpstr>
      <vt:lpstr>«Κινούμενες συλλαβές»</vt:lpstr>
      <vt:lpstr>«Ιπτάμενες συλλαβές» (1/2)</vt:lpstr>
      <vt:lpstr>«Ιπτάμενες συλλαβές» (2/2)</vt:lpstr>
      <vt:lpstr>Το φώνημα</vt:lpstr>
      <vt:lpstr>Γιατί η φωνημική εξάσκηση είναι τόσο σημαντική;</vt:lpstr>
      <vt:lpstr>Η κατανόηση της έννοιας του φωνήματος είναι δύσκολη</vt:lpstr>
      <vt:lpstr>Από τα ‘ευκολότερα’ προς τα ‘δυσκολότερα’ (1/2)</vt:lpstr>
      <vt:lpstr>Από τα ‘ευκολότερα’ προς τα ‘δυσκολότερα’ (2/2)</vt:lpstr>
      <vt:lpstr>Δεν είναι απαραίτητο να εξασκηθούν τα παιδιά σε όλα τα φωνήματα (1/2)</vt:lpstr>
      <vt:lpstr>Δεν είναι απαραίτητο να εξασκηθούν τα παιδιά σε όλα τα φωνήματα (2/2)</vt:lpstr>
      <vt:lpstr>Προφορά των φωνημάτων (1/3)</vt:lpstr>
      <vt:lpstr>Προφορά των φωνημάτων (2/3)</vt:lpstr>
      <vt:lpstr>Προφορά των φωνημάτων (3/3)</vt:lpstr>
      <vt:lpstr>Το αρχικό του ονόματός μας</vt:lpstr>
      <vt:lpstr>«Αυτοσχέδιες κορνίζες»</vt:lpstr>
      <vt:lpstr>«Εορταστικές αφίσες»</vt:lpstr>
      <vt:lpstr>«Ακροστιχίδες ονομάτων»</vt:lpstr>
      <vt:lpstr>«Εικονο-ακροστιχίδες»</vt:lpstr>
      <vt:lpstr>«Βεντάλια»</vt:lpstr>
      <vt:lpstr>«Πίνακες γραμμάτων-ονομάτων»</vt:lpstr>
      <vt:lpstr>Εύκολα και δύσκολα φωνήεντα (1/2)</vt:lpstr>
      <vt:lpstr>Εύκολα και δύσκολα φωνήεντα (2/2)</vt:lpstr>
      <vt:lpstr>Φύλλο εργασίας  </vt:lpstr>
      <vt:lpstr>Από το φωνήεν-συλλαβή στο φωνήεν-τμήμα της συλλαβής (1/2)</vt:lpstr>
      <vt:lpstr>Από το φωνήεν-συλλαβή στο φωνήεν-τμήμα της συλλαβής (2/2)</vt:lpstr>
      <vt:lpstr>«Φύλλα εργασίας»</vt:lpstr>
      <vt:lpstr>«Ο αρχηγός του Α» (1/2)</vt:lpstr>
      <vt:lpstr>«Ο αρχηγός του Α» (2/2)</vt:lpstr>
      <vt:lpstr>Εύκολα και δύσκολα σύμφωνα (1/2)</vt:lpstr>
      <vt:lpstr>Εύκολα και δύσκολα σύμφωνα (2/2)</vt:lpstr>
      <vt:lpstr> «Επιτραπέζιο»</vt:lpstr>
      <vt:lpstr>«Φύλλα εργασίας» </vt:lpstr>
      <vt:lpstr>Ανίχνευση φωνημάτων μέσα σε λέξεις Εύρεση λέξεων με συγκεκριμένα φωνήματα </vt:lpstr>
      <vt:lpstr>«Τα κουτιά με τα γράμματα» (1/2)</vt:lpstr>
      <vt:lpstr>«Τα κουτιά με τα γράμματα» (2/2)</vt:lpstr>
      <vt:lpstr>«Φύλλα εργασίας» (1/2)</vt:lpstr>
      <vt:lpstr>«Φύλλα εργασίας» (2/2)</vt:lpstr>
      <vt:lpstr>«Το ζάρι» (1/2)</vt:lpstr>
      <vt:lpstr>«Το ζάρι» (2/2)</vt:lpstr>
      <vt:lpstr>«Η κλεψύδρα» (1/2)</vt:lpstr>
      <vt:lpstr>«Η κλεψύδρα» (2/2)</vt:lpstr>
      <vt:lpstr>«Το επιτραπέζιο των ο/ω» (1/2)</vt:lpstr>
      <vt:lpstr>«Το επιτραπέζιο των ο/ω» (2/2)</vt:lpstr>
      <vt:lpstr>«Το δύσκολο Δ»</vt:lpstr>
      <vt:lpstr>Φωνημικοί χειρισμοί (1/2)</vt:lpstr>
      <vt:lpstr>Φωνημικοί χειρισμοί (2/2)</vt:lpstr>
      <vt:lpstr>«Λογοτεχνική βοήθεια»</vt:lpstr>
      <vt:lpstr>Κατά τις φωνημικές συνθέσεις</vt:lpstr>
      <vt:lpstr>Κατά τις φωνημικές απαλείψεις</vt:lpstr>
      <vt:lpstr>«Ντύσε/γδύσε την κούκλα» (1/2)</vt:lpstr>
      <vt:lpstr>«Ντύσε/γδύσε την κούκλα» (2/2)</vt:lpstr>
      <vt:lpstr>«Φρικαντέλα: Η μάγισσα που μισούσε τα κάλαντα» (1/2)</vt:lpstr>
      <vt:lpstr>«Φρικαντέλα: Η μάγισσα που μισούσε τα κάλαντα» (2/2)</vt:lpstr>
      <vt:lpstr>«Στο κάστρο της Φρικαντέλας» (1/3)</vt:lpstr>
      <vt:lpstr>«Στο κάστρο της Φρικαντέλας» (2/3)</vt:lpstr>
      <vt:lpstr>«Στο κάστρο της Φρικαντέλας» (3/3)</vt:lpstr>
      <vt:lpstr> «Η κούκλα που ήθελε  ν’ αποκτήσει ένα μωρό» (1/2)</vt:lpstr>
      <vt:lpstr> «Η κούκλα που ήθελε  ν’ αποκτήσει ένα μωρό» (2/2)</vt:lpstr>
      <vt:lpstr>«Η Κατερίνα» (1/2)</vt:lpstr>
      <vt:lpstr>«Η Κατερίνα» (2/2)</vt:lpstr>
      <vt:lpstr>«Πώς φτιάχτηκε;» (1/2)</vt:lpstr>
      <vt:lpstr>«Πώς φτιάχτηκε;» (2/2)</vt:lpstr>
      <vt:lpstr> «Μια λάθος λέξη»</vt:lpstr>
      <vt:lpstr> «Στη χωρά του ζ και του ψ» (1/2)</vt:lpstr>
      <vt:lpstr> «Στη χωρά του ζ και του ψ» (2/2)</vt:lpstr>
      <vt:lpstr> «Στο πάτωμα της τάξης μας» (1/2)</vt:lpstr>
      <vt:lpstr> «Στο πάτωμα της τάξης μας» (2/2)</vt:lpstr>
      <vt:lpstr>«Ποιος είναι;» (1/4)</vt:lpstr>
      <vt:lpstr>«Ποιος είναι;» (2/4)</vt:lpstr>
      <vt:lpstr>«Ποιος είναι;» (3/4)</vt:lpstr>
      <vt:lpstr>«Ποιος είναι;» (4/4)</vt:lpstr>
      <vt:lpstr> «Μονοφωνηεντικοί πλάνητες»</vt:lpstr>
      <vt:lpstr>«Διαγωνισμός ζωγραφικής» (1/3)</vt:lpstr>
      <vt:lpstr>«Διαγωνισμός ζωγραφικής» (2/3)</vt:lpstr>
      <vt:lpstr>«Διαγωνισμός ζωγραφικής» (3/3)</vt:lpstr>
      <vt:lpstr>«Το γράμμα που πέταξε»</vt:lpstr>
      <vt:lpstr> «Η Οδοντογλυφίδα που Έγινε Οδοντογλυφίδα» (1/2)</vt:lpstr>
      <vt:lpstr> «Η Οδοντογλυφίδα που Έγινε Οδοντογλυφίδα» (2/2)</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(1/6)</vt:lpstr>
      <vt:lpstr>Σημείωμα Χρήσης Έργων Τρίτων (2/6)</vt:lpstr>
      <vt:lpstr>Σημείωμα Χρήσης Έργων Τρίτων (3/6)</vt:lpstr>
      <vt:lpstr>Σημείωμα Χρήσης Έργων Τρίτων (4/6)</vt:lpstr>
      <vt:lpstr>Σημείωμα Χρήσης Έργων Τρίτων (5/6)</vt:lpstr>
      <vt:lpstr>Σημείωμα Χρήσης Έργων Τρίτων (6/6)</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στον Γραμματισμό</dc:title>
  <dc:subject>Διδακτική της Λογοτεχνίας στην Προσχολική Εκπαίδευση</dc:subject>
  <dc:creator>Αγγελική Γιαννικοπούλου</dc:creator>
  <cp:lastModifiedBy>Smaragda Papadopoulou</cp:lastModifiedBy>
  <cp:revision>358</cp:revision>
  <dcterms:created xsi:type="dcterms:W3CDTF">2012-09-06T09:03:05Z</dcterms:created>
  <dcterms:modified xsi:type="dcterms:W3CDTF">2016-03-06T18:09:45Z</dcterms:modified>
</cp:coreProperties>
</file>