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317" r:id="rId2"/>
    <p:sldId id="320" r:id="rId3"/>
    <p:sldId id="321" r:id="rId4"/>
    <p:sldId id="322" r:id="rId5"/>
    <p:sldId id="323" r:id="rId6"/>
    <p:sldId id="324" r:id="rId7"/>
    <p:sldId id="325" r:id="rId8"/>
    <p:sldId id="326" r:id="rId9"/>
    <p:sldId id="327" r:id="rId10"/>
    <p:sldId id="328" r:id="rId11"/>
    <p:sldId id="329" r:id="rId12"/>
    <p:sldId id="330" r:id="rId13"/>
    <p:sldId id="331" r:id="rId14"/>
    <p:sldId id="318" r:id="rId15"/>
    <p:sldId id="290" r:id="rId16"/>
    <p:sldId id="295" r:id="rId17"/>
    <p:sldId id="299" r:id="rId18"/>
    <p:sldId id="292" r:id="rId19"/>
    <p:sldId id="291" r:id="rId20"/>
    <p:sldId id="294" r:id="rId21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512F115-2FCC-49EE-8759-A71F26F5819E}">
          <p14:sldIdLst>
            <p14:sldId id="317"/>
            <p14:sldId id="320"/>
            <p14:sldId id="321"/>
            <p14:sldId id="322"/>
            <p14:sldId id="323"/>
            <p14:sldId id="324"/>
            <p14:sldId id="325"/>
            <p14:sldId id="326"/>
            <p14:sldId id="327"/>
            <p14:sldId id="328"/>
            <p14:sldId id="329"/>
            <p14:sldId id="330"/>
            <p14:sldId id="331"/>
            <p14:sldId id="318"/>
            <p14:sldId id="290"/>
            <p14:sldId id="295"/>
            <p14:sldId id="299"/>
            <p14:sldId id="292"/>
            <p14:sldId id="291"/>
            <p14:sldId id="294"/>
          </p14:sldIdLst>
        </p14:section>
        <p14:section name="Untitled Section" id="{0F1CB131-A6BD-43D0-B8D4-1F27CEF7A05E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" initials="u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75BC"/>
    <a:srgbClr val="4F81BD"/>
    <a:srgbClr val="50AB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377" autoAdjust="0"/>
    <p:restoredTop sz="99309" autoAdjust="0"/>
  </p:normalViewPr>
  <p:slideViewPr>
    <p:cSldViewPr>
      <p:cViewPr varScale="1">
        <p:scale>
          <a:sx n="122" d="100"/>
          <a:sy n="122" d="100"/>
        </p:scale>
        <p:origin x="1470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7A379C-B41D-45E1-80CB-01FC82FDADA9}" type="datetimeFigureOut">
              <a:rPr lang="el-GR" smtClean="0"/>
              <a:pPr/>
              <a:t>8/6/2015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A60D4E-153C-481E-9C52-31B1E4926C1F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55354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956006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459846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497211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51807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375097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101659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53707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886200"/>
            <a:ext cx="7776864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dirty="0" smtClean="0"/>
              <a:t>Στυλ κύριου υπότιτλου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45247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  <p:sp>
        <p:nvSpPr>
          <p:cNvPr id="7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1000" kern="1200" dirty="0" err="1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Ἀντιχαλκηδονισμός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 - </a:t>
            </a:r>
            <a:r>
              <a:rPr lang="el-GR" sz="1000" kern="1200" dirty="0" err="1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Νεοχαλκηδονισμός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 </a:t>
            </a:r>
            <a:endParaRPr lang="en-US" sz="1000" kern="1200" dirty="0" smtClean="0">
              <a:solidFill>
                <a:srgbClr val="5075BC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586156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386126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64156" y="1556792"/>
            <a:ext cx="8229600" cy="4525963"/>
          </a:xfrm>
        </p:spPr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l-GR" dirty="0" smtClean="0"/>
              <a:t>Στυλ υποδείγματος κειμένου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l-GR" dirty="0"/>
          </a:p>
        </p:txBody>
      </p:sp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1000" kern="1200" dirty="0" err="1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Ἀντιχαλκηδονισμός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 - </a:t>
            </a:r>
            <a:r>
              <a:rPr lang="el-GR" sz="1000" kern="1200" dirty="0" err="1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Νεοχαλκηδονισμός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 </a:t>
            </a:r>
            <a:endParaRPr lang="en-US" sz="1000" kern="1200" dirty="0" smtClean="0">
              <a:solidFill>
                <a:srgbClr val="5075BC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75188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0" cap="none" baseline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pic>
        <p:nvPicPr>
          <p:cNvPr id="5" name="Picture 5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  <p:sp>
        <p:nvSpPr>
          <p:cNvPr id="6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1000" kern="1200" dirty="0" err="1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Ἀντιχαλκηδονισμός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 - </a:t>
            </a:r>
            <a:r>
              <a:rPr lang="el-GR" sz="1000" kern="1200" dirty="0" err="1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Νεοχαλκηδονισμός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 </a:t>
            </a:r>
            <a:endParaRPr lang="en-US" sz="1000" kern="1200" dirty="0" smtClean="0">
              <a:solidFill>
                <a:srgbClr val="5075BC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120861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  <p:sp>
        <p:nvSpPr>
          <p:cNvPr id="9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1000" kern="1200" dirty="0" err="1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Ἀντιχαλκηδονισμός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 - </a:t>
            </a:r>
            <a:r>
              <a:rPr lang="el-GR" sz="1000" kern="1200" dirty="0" err="1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Νεοχαλκηδονισμός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 </a:t>
            </a:r>
            <a:endParaRPr lang="en-US" sz="1000" kern="1200" dirty="0" smtClean="0">
              <a:solidFill>
                <a:srgbClr val="5075BC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832509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7425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214016"/>
            <a:ext cx="4040188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7425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214016"/>
            <a:ext cx="4041775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  <p:sp>
        <p:nvSpPr>
          <p:cNvPr id="10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1000" kern="1200" dirty="0" err="1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Ἀντιχαλκηδονισμός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 - </a:t>
            </a:r>
            <a:r>
              <a:rPr lang="el-GR" sz="1000" kern="1200" dirty="0" err="1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Νεοχαλκηδονισμός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 </a:t>
            </a:r>
            <a:endParaRPr lang="en-US" sz="1000" kern="1200" dirty="0" smtClean="0">
              <a:solidFill>
                <a:srgbClr val="5075BC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761127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  <p:sp>
        <p:nvSpPr>
          <p:cNvPr id="6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1000" kern="1200" dirty="0" err="1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Ἀντιχαλκηδονισμός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 - </a:t>
            </a:r>
            <a:r>
              <a:rPr lang="el-GR" sz="1000" kern="1200" dirty="0" err="1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Νεοχαλκηδονισμός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 </a:t>
            </a:r>
            <a:endParaRPr lang="en-US" sz="1000" kern="1200" dirty="0" smtClean="0">
              <a:solidFill>
                <a:srgbClr val="5075BC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157946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pic>
        <p:nvPicPr>
          <p:cNvPr id="3" name="Picture 5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  <p:sp>
        <p:nvSpPr>
          <p:cNvPr id="4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1000" kern="1200" dirty="0" err="1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Ἀντιχαλκηδονισμός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 - </a:t>
            </a:r>
            <a:r>
              <a:rPr lang="el-GR" sz="1000" kern="1200" dirty="0" err="1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Νεοχαλκηδονισμός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 </a:t>
            </a:r>
            <a:endParaRPr lang="en-US" sz="1000" kern="1200" dirty="0" smtClean="0">
              <a:solidFill>
                <a:srgbClr val="5075BC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096202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1556792"/>
            <a:ext cx="5111750" cy="46085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556792"/>
            <a:ext cx="3008313" cy="46085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  <p:sp>
        <p:nvSpPr>
          <p:cNvPr id="9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1000" kern="1200" dirty="0" err="1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Ἀντιχαλκηδονισμός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 - </a:t>
            </a:r>
            <a:r>
              <a:rPr lang="el-GR" sz="1000" kern="1200" dirty="0" err="1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Νεοχαλκηδονισμός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 </a:t>
            </a:r>
            <a:endParaRPr lang="en-US" sz="1000" kern="1200" dirty="0" smtClean="0">
              <a:solidFill>
                <a:srgbClr val="5075BC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231715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1556792"/>
            <a:ext cx="5486400" cy="34563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157192"/>
            <a:ext cx="5486400" cy="101500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9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  <p:sp>
        <p:nvSpPr>
          <p:cNvPr id="8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1000" kern="1200" dirty="0" err="1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Ἀντιχαλκηδονισμός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 - </a:t>
            </a:r>
            <a:r>
              <a:rPr lang="el-GR" sz="1000" kern="1200" dirty="0" err="1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Νεοχαλκηδονισμός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 </a:t>
            </a:r>
            <a:endParaRPr lang="en-US" sz="1000" kern="1200" dirty="0" smtClean="0">
              <a:solidFill>
                <a:srgbClr val="5075BC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050776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3809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61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eclass.uoa.gr/courses/THEOL112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Λογότυπο Εθνικόν και Καποδιστριακόν Πανεπιστήμιον Αθηνών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9512" y="404664"/>
            <a:ext cx="4147938" cy="817388"/>
          </a:xfrm>
          <a:prstGeom prst="rect">
            <a:avLst/>
          </a:prstGeom>
        </p:spPr>
      </p:pic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006575"/>
            <a:ext cx="7772400" cy="1470025"/>
          </a:xfrm>
        </p:spPr>
        <p:txBody>
          <a:bodyPr/>
          <a:lstStyle/>
          <a:p>
            <a:r>
              <a:rPr lang="el-GR" dirty="0" err="1"/>
              <a:t>Γενικὴ</a:t>
            </a:r>
            <a:r>
              <a:rPr lang="el-GR" dirty="0"/>
              <a:t> </a:t>
            </a:r>
            <a:r>
              <a:rPr lang="el-GR" dirty="0" err="1"/>
              <a:t>Ἐκκλησιαστικὴ</a:t>
            </a:r>
            <a:r>
              <a:rPr lang="el-GR" dirty="0"/>
              <a:t> </a:t>
            </a:r>
            <a:r>
              <a:rPr lang="el-GR" dirty="0" err="1"/>
              <a:t>Ἱστορία</a:t>
            </a:r>
            <a:r>
              <a:rPr lang="el-GR" dirty="0"/>
              <a:t> Α´</a:t>
            </a:r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384823"/>
            <a:ext cx="7776864" cy="1196305"/>
          </a:xfrm>
        </p:spPr>
        <p:txBody>
          <a:bodyPr>
            <a:noAutofit/>
          </a:bodyPr>
          <a:lstStyle/>
          <a:p>
            <a:r>
              <a:rPr lang="el-GR" sz="2800" dirty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Ενότητα </a:t>
            </a:r>
            <a:r>
              <a:rPr lang="el-GR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11:</a:t>
            </a:r>
            <a:r>
              <a:rPr lang="en-US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 </a:t>
            </a:r>
            <a:r>
              <a:rPr lang="el-GR" sz="2800" dirty="0" err="1">
                <a:cs typeface="Helvetica" charset="0"/>
                <a:sym typeface="Helvetica" charset="0"/>
              </a:rPr>
              <a:t>Μονοθελητισμός</a:t>
            </a:r>
            <a:r>
              <a:rPr lang="el-GR" sz="2800" dirty="0">
                <a:cs typeface="Helvetica" charset="0"/>
                <a:sym typeface="Helvetica" charset="0"/>
              </a:rPr>
              <a:t> και </a:t>
            </a:r>
            <a:r>
              <a:rPr lang="el-GR" sz="2800" dirty="0" err="1" smtClean="0">
                <a:cs typeface="Helvetica" charset="0"/>
                <a:sym typeface="Helvetica" charset="0"/>
              </a:rPr>
              <a:t>Μονοενεργητισμός</a:t>
            </a:r>
            <a:endParaRPr lang="el-GR" sz="2800" dirty="0" smtClean="0">
              <a:cs typeface="Helvetica" charset="0"/>
              <a:sym typeface="Helvetica" charset="0"/>
            </a:endParaRPr>
          </a:p>
          <a:p>
            <a:endParaRPr lang="en-US" sz="2800" dirty="0"/>
          </a:p>
          <a:p>
            <a:r>
              <a:rPr lang="en-US" sz="2800" dirty="0" err="1">
                <a:sym typeface="Helvetica" pitchFamily="2" charset="0"/>
              </a:rPr>
              <a:t>Δρ</a:t>
            </a:r>
            <a:r>
              <a:rPr lang="en-US" sz="2800" dirty="0">
                <a:sym typeface="Helvetica" pitchFamily="2" charset="0"/>
              </a:rPr>
              <a:t>. </a:t>
            </a:r>
            <a:r>
              <a:rPr lang="en-US" sz="2800" dirty="0" err="1">
                <a:sym typeface="Helvetica" pitchFamily="2" charset="0"/>
              </a:rPr>
              <a:t>Ἰωάννης</a:t>
            </a:r>
            <a:r>
              <a:rPr lang="en-US" sz="2800" dirty="0">
                <a:sym typeface="Helvetica" pitchFamily="2" charset="0"/>
              </a:rPr>
              <a:t> </a:t>
            </a:r>
            <a:r>
              <a:rPr lang="en-US" sz="2800" dirty="0" err="1">
                <a:sym typeface="Helvetica" pitchFamily="2" charset="0"/>
              </a:rPr>
              <a:t>Ἀντ</a:t>
            </a:r>
            <a:r>
              <a:rPr lang="en-US" sz="2800" dirty="0">
                <a:sym typeface="Helvetica" pitchFamily="2" charset="0"/>
              </a:rPr>
              <a:t>. Πανα</a:t>
            </a:r>
            <a:r>
              <a:rPr lang="en-US" sz="2800" dirty="0" err="1">
                <a:sym typeface="Helvetica" pitchFamily="2" charset="0"/>
              </a:rPr>
              <a:t>γιωτό</a:t>
            </a:r>
            <a:r>
              <a:rPr lang="en-US" sz="2800" dirty="0">
                <a:sym typeface="Helvetica" pitchFamily="2" charset="0"/>
              </a:rPr>
              <a:t>πουλος</a:t>
            </a:r>
            <a:endParaRPr lang="el-GR" sz="2800" dirty="0">
              <a:sym typeface="Helvetica" pitchFamily="2" charset="0"/>
            </a:endParaRPr>
          </a:p>
          <a:p>
            <a:r>
              <a:rPr lang="en-US" sz="2400" dirty="0" err="1">
                <a:sym typeface="Helvetica" pitchFamily="2" charset="0"/>
              </a:rPr>
              <a:t>Λέκτορ</a:t>
            </a:r>
            <a:r>
              <a:rPr lang="en-US" sz="2400" dirty="0">
                <a:sym typeface="Helvetica" pitchFamily="2" charset="0"/>
              </a:rPr>
              <a:t>ας Γενικῆς Ἐκκλησιαστικῆς Ἱστορίας</a:t>
            </a:r>
          </a:p>
          <a:p>
            <a:r>
              <a:rPr lang="en-US" sz="2800" dirty="0" err="1">
                <a:sym typeface="Helvetica" pitchFamily="2" charset="0"/>
              </a:rPr>
              <a:t>Ἐθνικὸ</a:t>
            </a:r>
            <a:r>
              <a:rPr lang="en-US" sz="2800" dirty="0">
                <a:sym typeface="Helvetica" pitchFamily="2" charset="0"/>
              </a:rPr>
              <a:t> καὶ Καπ</a:t>
            </a:r>
            <a:r>
              <a:rPr lang="en-US" sz="2800" dirty="0" err="1">
                <a:sym typeface="Helvetica" pitchFamily="2" charset="0"/>
              </a:rPr>
              <a:t>οδιστρι</a:t>
            </a:r>
            <a:r>
              <a:rPr lang="en-US" sz="2800" dirty="0">
                <a:sym typeface="Helvetica" pitchFamily="2" charset="0"/>
              </a:rPr>
              <a:t>ακὸ Πανεπιστήμιο Ἀθηνῶν</a:t>
            </a:r>
          </a:p>
          <a:p>
            <a:r>
              <a:rPr lang="en-US" sz="2800" dirty="0" err="1">
                <a:sym typeface="Helvetica" pitchFamily="2" charset="0"/>
              </a:rPr>
              <a:t>Τμῆμ</a:t>
            </a:r>
            <a:r>
              <a:rPr lang="en-US" sz="2800" dirty="0">
                <a:sym typeface="Helvetica" pitchFamily="2" charset="0"/>
              </a:rPr>
              <a:t>α Θεολογίας - Θεολογικὴ </a:t>
            </a:r>
            <a:r>
              <a:rPr lang="en-US" sz="2800" dirty="0" smtClean="0">
                <a:sym typeface="Helvetica" pitchFamily="2" charset="0"/>
              </a:rPr>
              <a:t>Σχολή</a:t>
            </a:r>
            <a:endParaRPr lang="en-US" sz="2800" dirty="0">
              <a:sym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8258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1"/>
          <p:cNvSpPr>
            <a:spLocks noGrp="1" noChangeArrowheads="1"/>
          </p:cNvSpPr>
          <p:nvPr>
            <p:ph type="title"/>
          </p:nvPr>
        </p:nvSpPr>
        <p:spPr>
          <a:xfrm>
            <a:off x="892970" y="653355"/>
            <a:ext cx="7358063" cy="2232422"/>
          </a:xfrm>
        </p:spPr>
        <p:txBody>
          <a:bodyPr/>
          <a:lstStyle/>
          <a:p>
            <a:pPr eaLnBrk="1" hangingPunct="1"/>
            <a:r>
              <a:rPr lang="en-US" sz="3900" b="1" dirty="0">
                <a:ea typeface="ヒラギノ角ゴ ProN W3" charset="0"/>
                <a:cs typeface="Helvetica" charset="0"/>
                <a:sym typeface="Helvetica" charset="0"/>
              </a:rPr>
              <a:t>ΣΤ´ </a:t>
            </a:r>
            <a:r>
              <a:rPr lang="en-US" sz="3900" b="1" dirty="0" err="1">
                <a:ea typeface="ヒラギノ角ゴ ProN W3" charset="0"/>
                <a:cs typeface="Helvetica" charset="0"/>
                <a:sym typeface="Helvetica" charset="0"/>
              </a:rPr>
              <a:t>Οἰκουμενικὴ</a:t>
            </a:r>
            <a:r>
              <a:rPr lang="en-US" sz="39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3900" b="1" dirty="0" err="1">
                <a:ea typeface="ヒラギノ角ゴ ProN W3" charset="0"/>
                <a:cs typeface="Helvetica" charset="0"/>
                <a:sym typeface="Helvetica" charset="0"/>
              </a:rPr>
              <a:t>Σύνοδος</a:t>
            </a:r>
            <a:r>
              <a:rPr lang="en-US" sz="39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3900" b="1" dirty="0">
                <a:ea typeface="ヒラギノ角ゴ ProN W6" charset="0"/>
                <a:cs typeface="ヒラギノ角ゴ ProN W6" charset="0"/>
                <a:sym typeface="Helvetica" charset="0"/>
              </a:rPr>
              <a:t/>
            </a:r>
            <a:br>
              <a:rPr lang="en-US" sz="3900" b="1" dirty="0">
                <a:ea typeface="ヒラギノ角ゴ ProN W6" charset="0"/>
                <a:cs typeface="ヒラギノ角ゴ ProN W6" charset="0"/>
                <a:sym typeface="Helvetica" charset="0"/>
              </a:rPr>
            </a:br>
            <a:r>
              <a:rPr lang="en-US" sz="3900" b="1" dirty="0">
                <a:ea typeface="ヒラギノ角ゴ ProN W3" charset="0"/>
                <a:cs typeface="Helvetica" charset="0"/>
                <a:sym typeface="Helvetica" charset="0"/>
              </a:rPr>
              <a:t>680-681</a:t>
            </a:r>
            <a:endParaRPr lang="en-US" sz="3900" b="1" dirty="0">
              <a:ea typeface="ヒラギノ角ゴ ProN W6" charset="0"/>
              <a:cs typeface="ヒラギノ角ゴ ProN W6" charset="0"/>
              <a:sym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3176775"/>
      </p:ext>
    </p:extLst>
  </p:cSld>
  <p:clrMapOvr>
    <a:masterClrMapping/>
  </p:clrMapOvr>
  <p:transition spd="slow">
    <p:push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1"/>
          <p:cNvSpPr>
            <a:spLocks noGrp="1" noChangeArrowheads="1"/>
          </p:cNvSpPr>
          <p:nvPr>
            <p:ph type="body" idx="1"/>
          </p:nvPr>
        </p:nvSpPr>
        <p:spPr>
          <a:xfrm>
            <a:off x="232173" y="660797"/>
            <a:ext cx="8706445" cy="5484316"/>
          </a:xfrm>
        </p:spPr>
        <p:txBody>
          <a:bodyPr/>
          <a:lstStyle/>
          <a:p>
            <a:pPr eaLnBrk="1" hangingPunct="1">
              <a:buFont typeface="Gill Sans" charset="0"/>
              <a:buNone/>
            </a:pPr>
            <a:r>
              <a:rPr lang="en-US" sz="2000" b="1" dirty="0">
                <a:solidFill>
                  <a:srgbClr val="9B2C01"/>
                </a:solidFill>
                <a:ea typeface="ヒラギノ角ゴ ProN W3" charset="0"/>
                <a:cs typeface="Helvetica" charset="0"/>
                <a:sym typeface="Helvetica" charset="0"/>
              </a:rPr>
              <a:t>668-685:</a:t>
            </a:r>
            <a:r>
              <a:rPr lang="en-US" sz="2000" b="1" dirty="0">
                <a:solidFill>
                  <a:srgbClr val="2B4714"/>
                </a:solidFill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ὐτοκράτορ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ς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Κωνστ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ντῖνος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Δ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´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ὁ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Πωγωνάτος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endParaRPr lang="en-US" sz="2000" b="1" dirty="0">
              <a:solidFill>
                <a:srgbClr val="9B2C01"/>
              </a:solidFill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497510" lvl="1" indent="0">
              <a:spcBef>
                <a:spcPct val="0"/>
              </a:spcBef>
              <a:buNone/>
            </a:pPr>
            <a:r>
              <a:rPr lang="en-US" sz="2000" b="1" dirty="0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669: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ἐ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πα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νάστ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ση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Ρ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αβ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ένν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ς</a:t>
            </a:r>
            <a:endParaRPr lang="en-US" sz="2000" b="1" dirty="0">
              <a:solidFill>
                <a:srgbClr val="9B2C01"/>
              </a:solidFill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497510" lvl="1" indent="0">
              <a:spcBef>
                <a:spcPct val="0"/>
              </a:spcBef>
              <a:buNone/>
            </a:pPr>
            <a:r>
              <a:rPr lang="en-US" sz="2000" b="1" dirty="0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672: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ἅλωση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Σμύνρνης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ἀ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π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ὸ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τοὺς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Ἄρ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αβ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ες</a:t>
            </a:r>
            <a:endParaRPr lang="en-US" sz="2000" b="1" dirty="0">
              <a:solidFill>
                <a:srgbClr val="9B2C01"/>
              </a:solidFill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497510" lvl="1" indent="0">
              <a:spcBef>
                <a:spcPct val="0"/>
              </a:spcBef>
              <a:buNone/>
            </a:pPr>
            <a:r>
              <a:rPr lang="en-US" sz="2000" b="1" dirty="0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674: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Πολιορκί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α 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Κωνστ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ντινου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π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όλεως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497510" lvl="1" indent="0">
              <a:spcBef>
                <a:spcPct val="0"/>
              </a:spcBef>
              <a:buNone/>
            </a:pPr>
            <a:r>
              <a:rPr lang="en-US" sz="2000" b="1" dirty="0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678: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Συνθήκη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εἰρήνης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μὲ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τοὺς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Ἄρ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αβ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ες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5183" lvl="3" indent="0">
              <a:spcBef>
                <a:spcPts val="1306"/>
              </a:spcBef>
              <a:buNone/>
            </a:pPr>
            <a:r>
              <a:rPr lang="en-US" b="1" dirty="0" err="1">
                <a:ea typeface="ＭＳ Ｐゴシック" charset="0"/>
                <a:cs typeface="Helvetica" charset="0"/>
                <a:sym typeface="Helvetica" charset="0"/>
              </a:rPr>
              <a:t>Κωνστ</a:t>
            </a:r>
            <a:r>
              <a:rPr lang="en-US" b="1" dirty="0">
                <a:ea typeface="ＭＳ Ｐゴシック" charset="0"/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ea typeface="ＭＳ Ｐゴシック" charset="0"/>
                <a:cs typeface="Helvetica" charset="0"/>
                <a:sym typeface="Helvetica" charset="0"/>
              </a:rPr>
              <a:t>ντινου</a:t>
            </a:r>
            <a:r>
              <a:rPr lang="en-US" b="1" dirty="0">
                <a:ea typeface="ＭＳ Ｐゴシック" charset="0"/>
                <a:cs typeface="Helvetica" charset="0"/>
                <a:sym typeface="Helvetica" charset="0"/>
              </a:rPr>
              <a:t>π</a:t>
            </a:r>
            <a:r>
              <a:rPr lang="en-US" b="1" dirty="0" err="1">
                <a:ea typeface="ＭＳ Ｐゴシック" charset="0"/>
                <a:cs typeface="Helvetica" charset="0"/>
                <a:sym typeface="Helvetica" charset="0"/>
              </a:rPr>
              <a:t>όλεως</a:t>
            </a:r>
            <a:r>
              <a:rPr lang="en-US" b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ea typeface="ＭＳ Ｐゴシック" charset="0"/>
                <a:cs typeface="Helvetica" charset="0"/>
                <a:sym typeface="Helvetica" charset="0"/>
              </a:rPr>
              <a:t>Γεώργιος</a:t>
            </a:r>
            <a:r>
              <a:rPr lang="en-US" b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ea typeface="ＭＳ Ｐゴシック" charset="0"/>
                <a:cs typeface="Helvetica" charset="0"/>
                <a:sym typeface="Helvetica" charset="0"/>
              </a:rPr>
              <a:t>Α</a:t>
            </a:r>
            <a:r>
              <a:rPr lang="en-US" b="1" dirty="0">
                <a:ea typeface="ＭＳ Ｐゴシック" charset="0"/>
                <a:cs typeface="Helvetica" charset="0"/>
                <a:sym typeface="Helvetica" charset="0"/>
              </a:rPr>
              <a:t>´ </a:t>
            </a:r>
            <a:r>
              <a:rPr lang="en-US" b="1" dirty="0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(679-686)</a:t>
            </a:r>
            <a:endParaRPr lang="en-US" b="1" dirty="0">
              <a:solidFill>
                <a:srgbClr val="9B2C01"/>
              </a:solidFill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>
              <a:spcBef>
                <a:spcPts val="1306"/>
              </a:spcBef>
              <a:buNone/>
            </a:pPr>
            <a:r>
              <a:rPr lang="en-US" sz="2000" b="1" dirty="0">
                <a:solidFill>
                  <a:srgbClr val="9B2C01"/>
                </a:solidFill>
                <a:ea typeface="ヒラギノ角ゴ ProN W3" charset="0"/>
                <a:cs typeface="Helvetica" charset="0"/>
                <a:sym typeface="Helvetica" charset="0"/>
              </a:rPr>
              <a:t>7 </a:t>
            </a:r>
            <a:r>
              <a:rPr lang="en-US" sz="2000" b="1" dirty="0" err="1">
                <a:solidFill>
                  <a:srgbClr val="9B2C01"/>
                </a:solidFill>
                <a:ea typeface="ヒラギノ角ゴ ProN W3" charset="0"/>
                <a:cs typeface="Helvetica" charset="0"/>
                <a:sym typeface="Helvetica" charset="0"/>
              </a:rPr>
              <a:t>Νοεμ</a:t>
            </a:r>
            <a:r>
              <a:rPr lang="en-US" sz="2000" b="1" dirty="0">
                <a:solidFill>
                  <a:srgbClr val="9B2C01"/>
                </a:solidFill>
                <a:ea typeface="ヒラギノ角ゴ ProN W3" charset="0"/>
                <a:cs typeface="Helvetica" charset="0"/>
                <a:sym typeface="Helvetica" charset="0"/>
              </a:rPr>
              <a:t>β</a:t>
            </a:r>
            <a:r>
              <a:rPr lang="en-US" sz="2000" b="1" dirty="0" err="1">
                <a:solidFill>
                  <a:srgbClr val="9B2C01"/>
                </a:solidFill>
                <a:ea typeface="ヒラギノ角ゴ ProN W3" charset="0"/>
                <a:cs typeface="Helvetica" charset="0"/>
                <a:sym typeface="Helvetica" charset="0"/>
              </a:rPr>
              <a:t>ρίου</a:t>
            </a:r>
            <a:r>
              <a:rPr lang="en-US" sz="2000" b="1" dirty="0">
                <a:solidFill>
                  <a:srgbClr val="9B2C01"/>
                </a:solidFill>
                <a:ea typeface="ヒラギノ角ゴ ProN W3" charset="0"/>
                <a:cs typeface="Helvetica" charset="0"/>
                <a:sym typeface="Helvetica" charset="0"/>
              </a:rPr>
              <a:t> 680 - 16 </a:t>
            </a:r>
            <a:r>
              <a:rPr lang="en-US" sz="2000" b="1" dirty="0" err="1">
                <a:solidFill>
                  <a:srgbClr val="9B2C01"/>
                </a:solidFill>
                <a:ea typeface="ヒラギノ角ゴ ProN W3" charset="0"/>
                <a:cs typeface="Helvetica" charset="0"/>
                <a:sym typeface="Helvetica" charset="0"/>
              </a:rPr>
              <a:t>Σε</a:t>
            </a:r>
            <a:r>
              <a:rPr lang="en-US" sz="2000" b="1" dirty="0">
                <a:solidFill>
                  <a:srgbClr val="9B2C01"/>
                </a:solidFill>
                <a:ea typeface="ヒラギノ角ゴ ProN W3" charset="0"/>
                <a:cs typeface="Helvetica" charset="0"/>
                <a:sym typeface="Helvetica" charset="0"/>
              </a:rPr>
              <a:t>π</a:t>
            </a:r>
            <a:r>
              <a:rPr lang="en-US" sz="2000" b="1" dirty="0" err="1">
                <a:solidFill>
                  <a:srgbClr val="9B2C01"/>
                </a:solidFill>
                <a:ea typeface="ヒラギノ角ゴ ProN W3" charset="0"/>
                <a:cs typeface="Helvetica" charset="0"/>
                <a:sym typeface="Helvetica" charset="0"/>
              </a:rPr>
              <a:t>τεμ</a:t>
            </a:r>
            <a:r>
              <a:rPr lang="en-US" sz="2000" b="1" dirty="0">
                <a:solidFill>
                  <a:srgbClr val="9B2C01"/>
                </a:solidFill>
                <a:ea typeface="ヒラギノ角ゴ ProN W3" charset="0"/>
                <a:cs typeface="Helvetica" charset="0"/>
                <a:sym typeface="Helvetica" charset="0"/>
              </a:rPr>
              <a:t>β</a:t>
            </a:r>
            <a:r>
              <a:rPr lang="en-US" sz="2000" b="1" dirty="0" err="1">
                <a:solidFill>
                  <a:srgbClr val="9B2C01"/>
                </a:solidFill>
                <a:ea typeface="ヒラギノ角ゴ ProN W3" charset="0"/>
                <a:cs typeface="Helvetica" charset="0"/>
                <a:sym typeface="Helvetica" charset="0"/>
              </a:rPr>
              <a:t>ρίου</a:t>
            </a:r>
            <a:r>
              <a:rPr lang="en-US" sz="2000" b="1" dirty="0">
                <a:solidFill>
                  <a:srgbClr val="9B2C01"/>
                </a:solidFill>
                <a:ea typeface="ヒラギノ角ゴ ProN W3" charset="0"/>
                <a:cs typeface="Helvetica" charset="0"/>
                <a:sym typeface="Helvetica" charset="0"/>
              </a:rPr>
              <a:t> 681</a:t>
            </a:r>
            <a:endParaRPr lang="en-US" sz="2000" b="1" dirty="0">
              <a:solidFill>
                <a:srgbClr val="9B2C01"/>
              </a:solidFill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eaLnBrk="1" hangingPunct="1">
              <a:buFont typeface="Gill Sans" charset="0"/>
              <a:buNone/>
            </a:pP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Σύνοδος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στὸ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Π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λάτι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τοῦ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Τρούλλου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497510" lvl="1" indent="0">
              <a:spcBef>
                <a:spcPts val="131"/>
              </a:spcBef>
              <a:buNone/>
            </a:pP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Δομή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497510" lvl="1" indent="0">
              <a:spcBef>
                <a:spcPts val="131"/>
              </a:spcBef>
              <a:buNone/>
            </a:pP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Πρόεδρος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497510" lvl="1" indent="0">
              <a:spcBef>
                <a:spcPts val="131"/>
              </a:spcBef>
              <a:buNone/>
            </a:pP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Συνεδρίες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 17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497510" lvl="1" indent="0">
              <a:spcBef>
                <a:spcPts val="131"/>
              </a:spcBef>
              <a:buNone/>
            </a:pP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Ὅρος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τῆς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Συνόδου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 : 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«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ἄλλοι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οἱ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ὅροι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τῆς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 βα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σιλεί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α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ς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κ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α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ὶ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ἄλλοι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οἱ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ὅροι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τῆς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ἱερωσύνης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».</a:t>
            </a:r>
            <a:endParaRPr lang="en-US" sz="2000" b="1" i="1" dirty="0">
              <a:ea typeface="ヒラギノ角ゴ ProN W6" charset="0"/>
              <a:cs typeface="ヒラギノ角ゴ ProN W6" charset="0"/>
              <a:sym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079244"/>
      </p:ext>
    </p:extLst>
  </p:cSld>
  <p:clrMapOvr>
    <a:masterClrMapping/>
  </p:clrMapOvr>
  <p:transition spd="slow">
    <p:dissolv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1"/>
          <p:cNvSpPr>
            <a:spLocks noGrp="1" noChangeArrowheads="1"/>
          </p:cNvSpPr>
          <p:nvPr>
            <p:ph type="title"/>
          </p:nvPr>
        </p:nvSpPr>
        <p:spPr>
          <a:xfrm>
            <a:off x="892970" y="1769566"/>
            <a:ext cx="7358063" cy="2232422"/>
          </a:xfrm>
        </p:spPr>
        <p:txBody>
          <a:bodyPr/>
          <a:lstStyle/>
          <a:p>
            <a:pPr eaLnBrk="1" hangingPunct="1"/>
            <a:r>
              <a:rPr lang="en-US" sz="3900" b="1" dirty="0" err="1">
                <a:ea typeface="ヒラギノ角ゴ ProN W3" charset="0"/>
                <a:cs typeface="Helvetica" charset="0"/>
                <a:sym typeface="Helvetica" charset="0"/>
              </a:rPr>
              <a:t>ἡ</a:t>
            </a:r>
            <a:r>
              <a:rPr lang="en-US" sz="39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3900" b="1" dirty="0" err="1">
                <a:ea typeface="ヒラギノ角ゴ ProN W3" charset="0"/>
                <a:cs typeface="Helvetica" charset="0"/>
                <a:sym typeface="Helvetica" charset="0"/>
              </a:rPr>
              <a:t>ἐν</a:t>
            </a:r>
            <a:r>
              <a:rPr lang="en-US" sz="39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3900" b="1" dirty="0" err="1">
                <a:ea typeface="ヒラギノ角ゴ ProN W3" charset="0"/>
                <a:cs typeface="Helvetica" charset="0"/>
                <a:sym typeface="Helvetica" charset="0"/>
              </a:rPr>
              <a:t>Τρούλλῳ</a:t>
            </a:r>
            <a:r>
              <a:rPr lang="en-US" sz="39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3900" b="1" dirty="0" err="1">
                <a:ea typeface="ヒラギノ角ゴ ProN W3" charset="0"/>
                <a:cs typeface="Helvetica" charset="0"/>
                <a:sym typeface="Helvetica" charset="0"/>
              </a:rPr>
              <a:t>Πενθέκτη</a:t>
            </a:r>
            <a:r>
              <a:rPr lang="en-US" sz="39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3900" b="1" dirty="0" err="1">
                <a:ea typeface="ヒラギノ角ゴ ProN W3" charset="0"/>
                <a:cs typeface="Helvetica" charset="0"/>
                <a:sym typeface="Helvetica" charset="0"/>
              </a:rPr>
              <a:t>Οἰκουμενικὴ</a:t>
            </a:r>
            <a:r>
              <a:rPr lang="en-US" sz="39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3900" b="1" dirty="0" err="1">
                <a:ea typeface="ヒラギノ角ゴ ProN W3" charset="0"/>
                <a:cs typeface="Helvetica" charset="0"/>
                <a:sym typeface="Helvetica" charset="0"/>
              </a:rPr>
              <a:t>Σύνοδος</a:t>
            </a:r>
            <a:r>
              <a:rPr lang="en-US" sz="39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3900" b="1" dirty="0">
                <a:ea typeface="ヒラギノ角ゴ ProN W6" charset="0"/>
                <a:cs typeface="ヒラギノ角ゴ ProN W6" charset="0"/>
                <a:sym typeface="Helvetica" charset="0"/>
              </a:rPr>
              <a:t/>
            </a:r>
            <a:br>
              <a:rPr lang="en-US" sz="3900" b="1" dirty="0">
                <a:ea typeface="ヒラギノ角ゴ ProN W6" charset="0"/>
                <a:cs typeface="ヒラギノ角ゴ ProN W6" charset="0"/>
                <a:sym typeface="Helvetica" charset="0"/>
              </a:rPr>
            </a:br>
            <a:r>
              <a:rPr lang="en-US" sz="3900" b="1" dirty="0">
                <a:ea typeface="ヒラギノ角ゴ ProN W3" charset="0"/>
                <a:cs typeface="Helvetica" charset="0"/>
                <a:sym typeface="Helvetica" charset="0"/>
              </a:rPr>
              <a:t>691</a:t>
            </a:r>
            <a:endParaRPr lang="en-US" sz="3900" b="1" dirty="0">
              <a:ea typeface="ヒラギノ角ゴ ProN W6" charset="0"/>
              <a:cs typeface="ヒラギノ角ゴ ProN W6" charset="0"/>
              <a:sym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712381"/>
      </p:ext>
    </p:extLst>
  </p:cSld>
  <p:clrMapOvr>
    <a:masterClrMapping/>
  </p:clrMapOvr>
  <p:transition spd="slow">
    <p:push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1"/>
          <p:cNvSpPr>
            <a:spLocks noGrp="1" noChangeArrowheads="1"/>
          </p:cNvSpPr>
          <p:nvPr>
            <p:ph type="body" idx="1"/>
          </p:nvPr>
        </p:nvSpPr>
        <p:spPr>
          <a:xfrm>
            <a:off x="232173" y="660797"/>
            <a:ext cx="8706445" cy="5484316"/>
          </a:xfrm>
        </p:spPr>
        <p:txBody>
          <a:bodyPr/>
          <a:lstStyle/>
          <a:p>
            <a:pPr eaLnBrk="1" hangingPunct="1">
              <a:buFont typeface="Gill Sans" charset="0"/>
              <a:buNone/>
            </a:pP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ὐτοκράτορ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ς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600" b="1" dirty="0" err="1">
                <a:ea typeface="ヒラギノ角ゴ ProN W3" charset="0"/>
                <a:cs typeface="Helvetica" charset="0"/>
                <a:sym typeface="Helvetica" charset="0"/>
              </a:rPr>
              <a:t>Ἰουστινι</a:t>
            </a:r>
            <a:r>
              <a:rPr lang="en-US" sz="2600" b="1" dirty="0">
                <a:ea typeface="ヒラギノ角ゴ ProN W3" charset="0"/>
                <a:cs typeface="Helvetica" charset="0"/>
                <a:sym typeface="Helvetica" charset="0"/>
              </a:rPr>
              <a:t>α</a:t>
            </a:r>
            <a:r>
              <a:rPr lang="en-US" sz="2600" b="1" dirty="0" err="1">
                <a:ea typeface="ヒラギノ角ゴ ProN W3" charset="0"/>
                <a:cs typeface="Helvetica" charset="0"/>
                <a:sym typeface="Helvetica" charset="0"/>
              </a:rPr>
              <a:t>νὸς</a:t>
            </a:r>
            <a:r>
              <a:rPr lang="en-US" sz="26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600" b="1" dirty="0" err="1">
                <a:ea typeface="ヒラギノ角ゴ ProN W3" charset="0"/>
                <a:cs typeface="Helvetica" charset="0"/>
                <a:sym typeface="Helvetica" charset="0"/>
              </a:rPr>
              <a:t>Β</a:t>
            </a:r>
            <a:r>
              <a:rPr lang="en-US" sz="2600" b="1" dirty="0">
                <a:ea typeface="ヒラギノ角ゴ ProN W3" charset="0"/>
                <a:cs typeface="Helvetica" charset="0"/>
                <a:sym typeface="Helvetica" charset="0"/>
              </a:rPr>
              <a:t>´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(685-695, 705-711). </a:t>
            </a:r>
            <a:endParaRPr lang="en-US" sz="2000" b="1" dirty="0">
              <a:solidFill>
                <a:srgbClr val="9B2C01"/>
              </a:solidFill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>
              <a:spcBef>
                <a:spcPts val="1306"/>
              </a:spcBef>
              <a:buNone/>
            </a:pPr>
            <a:r>
              <a:rPr lang="en-US" sz="2000" b="1" dirty="0">
                <a:solidFill>
                  <a:srgbClr val="9B2C01"/>
                </a:solidFill>
                <a:ea typeface="ヒラギノ角ゴ ProN W3" charset="0"/>
                <a:cs typeface="Helvetica" charset="0"/>
                <a:sym typeface="Helvetica" charset="0"/>
              </a:rPr>
              <a:t>687: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Διάσκεψη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γιὰ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τὰ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Πρ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κτικὰ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τῆς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ΣΤ´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Οἰκουμενικῆς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>
              <a:spcBef>
                <a:spcPts val="1306"/>
              </a:spcBef>
              <a:buNone/>
            </a:pPr>
            <a:r>
              <a:rPr lang="en-US" sz="2000" b="1" dirty="0">
                <a:solidFill>
                  <a:srgbClr val="9B2C01"/>
                </a:solidFill>
                <a:ea typeface="ヒラギノ角ゴ ProN W3" charset="0"/>
                <a:cs typeface="Helvetica" charset="0"/>
                <a:sym typeface="Helvetica" charset="0"/>
              </a:rPr>
              <a:t>1 </a:t>
            </a:r>
            <a:r>
              <a:rPr lang="en-US" sz="2000" b="1" dirty="0" err="1">
                <a:solidFill>
                  <a:srgbClr val="9B2C01"/>
                </a:solidFill>
                <a:ea typeface="ヒラギノ角ゴ ProN W3" charset="0"/>
                <a:cs typeface="Helvetica" charset="0"/>
                <a:sym typeface="Helvetica" charset="0"/>
              </a:rPr>
              <a:t>Σε</a:t>
            </a:r>
            <a:r>
              <a:rPr lang="en-US" sz="2000" b="1" dirty="0">
                <a:solidFill>
                  <a:srgbClr val="9B2C01"/>
                </a:solidFill>
                <a:ea typeface="ヒラギノ角ゴ ProN W3" charset="0"/>
                <a:cs typeface="Helvetica" charset="0"/>
                <a:sym typeface="Helvetica" charset="0"/>
              </a:rPr>
              <a:t>π</a:t>
            </a:r>
            <a:r>
              <a:rPr lang="en-US" sz="2000" b="1" dirty="0" err="1">
                <a:solidFill>
                  <a:srgbClr val="9B2C01"/>
                </a:solidFill>
                <a:ea typeface="ヒラギノ角ゴ ProN W3" charset="0"/>
                <a:cs typeface="Helvetica" charset="0"/>
                <a:sym typeface="Helvetica" charset="0"/>
              </a:rPr>
              <a:t>τεμ</a:t>
            </a:r>
            <a:r>
              <a:rPr lang="en-US" sz="2000" b="1" dirty="0">
                <a:solidFill>
                  <a:srgbClr val="9B2C01"/>
                </a:solidFill>
                <a:ea typeface="ヒラギノ角ゴ ProN W3" charset="0"/>
                <a:cs typeface="Helvetica" charset="0"/>
                <a:sym typeface="Helvetica" charset="0"/>
              </a:rPr>
              <a:t>β</a:t>
            </a:r>
            <a:r>
              <a:rPr lang="en-US" sz="2000" b="1" dirty="0" err="1">
                <a:solidFill>
                  <a:srgbClr val="9B2C01"/>
                </a:solidFill>
                <a:ea typeface="ヒラギノ角ゴ ProN W3" charset="0"/>
                <a:cs typeface="Helvetica" charset="0"/>
                <a:sym typeface="Helvetica" charset="0"/>
              </a:rPr>
              <a:t>ρίου</a:t>
            </a:r>
            <a:r>
              <a:rPr lang="en-US" sz="2000" b="1" dirty="0">
                <a:solidFill>
                  <a:srgbClr val="9B2C01"/>
                </a:solidFill>
                <a:ea typeface="ヒラギノ角ゴ ProN W3" charset="0"/>
                <a:cs typeface="Helvetica" charset="0"/>
                <a:sym typeface="Helvetica" charset="0"/>
              </a:rPr>
              <a:t> 691 - 31 </a:t>
            </a:r>
            <a:r>
              <a:rPr lang="en-US" sz="2000" b="1" dirty="0" err="1">
                <a:solidFill>
                  <a:srgbClr val="9B2C01"/>
                </a:solidFill>
                <a:ea typeface="ヒラギノ角ゴ ProN W3" charset="0"/>
                <a:cs typeface="Helvetica" charset="0"/>
                <a:sym typeface="Helvetica" charset="0"/>
              </a:rPr>
              <a:t>Αὐγούστου</a:t>
            </a:r>
            <a:r>
              <a:rPr lang="en-US" sz="2000" b="1" dirty="0">
                <a:solidFill>
                  <a:srgbClr val="9B2C01"/>
                </a:solidFill>
                <a:ea typeface="ヒラギノ角ゴ ProN W3" charset="0"/>
                <a:cs typeface="Helvetica" charset="0"/>
                <a:sym typeface="Helvetica" charset="0"/>
              </a:rPr>
              <a:t> 692</a:t>
            </a:r>
            <a:endParaRPr lang="en-US" sz="2000" b="1" dirty="0">
              <a:solidFill>
                <a:srgbClr val="9B2C01"/>
              </a:solidFill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eaLnBrk="1" hangingPunct="1">
              <a:buFont typeface="Gill Sans" charset="0"/>
              <a:buNone/>
            </a:pP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Σύνοδος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στὸ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Π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λάτι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τοῦ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Τρούλλου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1368152" lvl="4" indent="0">
              <a:spcBef>
                <a:spcPts val="1306"/>
              </a:spcBef>
              <a:buNone/>
            </a:pPr>
            <a:r>
              <a:rPr lang="en-US" b="1" dirty="0" err="1">
                <a:ea typeface="ＭＳ Ｐゴシック" charset="0"/>
                <a:cs typeface="Helvetica" charset="0"/>
                <a:sym typeface="Helvetica" charset="0"/>
              </a:rPr>
              <a:t>Κωνστ</a:t>
            </a:r>
            <a:r>
              <a:rPr lang="en-US" b="1" dirty="0">
                <a:ea typeface="ＭＳ Ｐゴシック" charset="0"/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ea typeface="ＭＳ Ｐゴシック" charset="0"/>
                <a:cs typeface="Helvetica" charset="0"/>
                <a:sym typeface="Helvetica" charset="0"/>
              </a:rPr>
              <a:t>ντινου</a:t>
            </a:r>
            <a:r>
              <a:rPr lang="en-US" b="1" dirty="0">
                <a:ea typeface="ＭＳ Ｐゴシック" charset="0"/>
                <a:cs typeface="Helvetica" charset="0"/>
                <a:sym typeface="Helvetica" charset="0"/>
              </a:rPr>
              <a:t>π</a:t>
            </a:r>
            <a:r>
              <a:rPr lang="en-US" b="1" dirty="0" err="1">
                <a:ea typeface="ＭＳ Ｐゴシック" charset="0"/>
                <a:cs typeface="Helvetica" charset="0"/>
                <a:sym typeface="Helvetica" charset="0"/>
              </a:rPr>
              <a:t>όλεως</a:t>
            </a:r>
            <a:r>
              <a:rPr lang="en-US" b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ea typeface="ＭＳ Ｐゴシック" charset="0"/>
                <a:cs typeface="Helvetica" charset="0"/>
                <a:sym typeface="Helvetica" charset="0"/>
              </a:rPr>
              <a:t>Π</a:t>
            </a:r>
            <a:r>
              <a:rPr lang="en-US" b="1" dirty="0">
                <a:ea typeface="ＭＳ Ｐゴシック" charset="0"/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ea typeface="ＭＳ Ｐゴシック" charset="0"/>
                <a:cs typeface="Helvetica" charset="0"/>
                <a:sym typeface="Helvetica" charset="0"/>
              </a:rPr>
              <a:t>ῦλος</a:t>
            </a:r>
            <a:r>
              <a:rPr lang="en-US" b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ea typeface="ＭＳ Ｐゴシック" charset="0"/>
                <a:cs typeface="Helvetica" charset="0"/>
                <a:sym typeface="Helvetica" charset="0"/>
              </a:rPr>
              <a:t>Γ</a:t>
            </a:r>
            <a:r>
              <a:rPr lang="en-US" b="1" dirty="0">
                <a:ea typeface="ＭＳ Ｐゴシック" charset="0"/>
                <a:cs typeface="Helvetica" charset="0"/>
                <a:sym typeface="Helvetica" charset="0"/>
              </a:rPr>
              <a:t>´ </a:t>
            </a:r>
            <a:r>
              <a:rPr lang="en-US" b="1" dirty="0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(687-693)</a:t>
            </a:r>
            <a:endParaRPr lang="en-US" b="1" dirty="0">
              <a:solidFill>
                <a:srgbClr val="9B2C01"/>
              </a:solidFill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eaLnBrk="1" hangingPunct="1">
              <a:buFont typeface="Gill Sans" charset="0"/>
              <a:buNone/>
            </a:pP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0105512"/>
      </p:ext>
    </p:extLst>
  </p:cSld>
  <p:clrMapOvr>
    <a:masterClrMapping/>
  </p:clrMapOvr>
  <p:transition spd="slow">
    <p:dissolv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Τέλος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84903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/>
          </a:bodyPr>
          <a:lstStyle/>
          <a:p>
            <a:r>
              <a:rPr lang="el-GR" sz="2000" dirty="0" smtClean="0"/>
              <a:t>Το παρόν εκπαιδευτικό υλικό έχει αναπτυχθεί </a:t>
            </a:r>
            <a:r>
              <a:rPr lang="el-GR" sz="2000" dirty="0" err="1" smtClean="0"/>
              <a:t>στ</a:t>
            </a:r>
            <a:r>
              <a:rPr lang="en-US" sz="2000" dirty="0" smtClean="0"/>
              <a:t>o</a:t>
            </a:r>
            <a:r>
              <a:rPr lang="el-GR" sz="2000" dirty="0" smtClean="0"/>
              <a:t> </a:t>
            </a:r>
            <a:r>
              <a:rPr lang="el-GR" sz="2000" dirty="0" err="1" smtClean="0"/>
              <a:t>πλαίσι</a:t>
            </a:r>
            <a:r>
              <a:rPr lang="en-US" sz="2000" dirty="0" smtClean="0"/>
              <a:t>o</a:t>
            </a:r>
            <a:r>
              <a:rPr lang="el-GR" sz="2000" dirty="0" smtClean="0"/>
              <a:t> του εκπαιδευτικού έργου του διδάσκοντα.</a:t>
            </a:r>
            <a:endParaRPr lang="en-US" sz="2000" dirty="0" smtClean="0"/>
          </a:p>
          <a:p>
            <a:r>
              <a:rPr lang="el-GR" sz="2000" dirty="0" smtClean="0"/>
              <a:t>Το έργο «</a:t>
            </a:r>
            <a:r>
              <a:rPr lang="el-GR" sz="2000" b="1" dirty="0" smtClean="0"/>
              <a:t>Ανοικτά Ακαδημαϊκά Μαθήματα στο Πανεπιστήμιο Αθηνών</a:t>
            </a:r>
            <a:r>
              <a:rPr lang="el-GR" sz="2000" dirty="0" smtClean="0"/>
              <a:t>» έχει χρηματοδοτήσει μόνο την αναδιαμόρφωση του εκπαιδευτικού υλικού. </a:t>
            </a:r>
            <a:endParaRPr lang="en-US" sz="2000" dirty="0" smtClean="0"/>
          </a:p>
          <a:p>
            <a:r>
              <a:rPr lang="el-GR" sz="2000" dirty="0" smtClean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4653136"/>
            <a:ext cx="5501640" cy="1386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645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400" dirty="0" smtClean="0"/>
              <a:t>Σημειώματα</a:t>
            </a:r>
            <a:endParaRPr lang="el-GR" sz="44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48574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el-GR" dirty="0"/>
              <a:t>Σημείωμα Ιστορικού </a:t>
            </a:r>
            <a:r>
              <a:rPr lang="el-GR" dirty="0" smtClean="0"/>
              <a:t>Εκδόσεων</a:t>
            </a:r>
            <a:r>
              <a:rPr lang="en-US" dirty="0" smtClean="0"/>
              <a:t> </a:t>
            </a:r>
            <a:r>
              <a:rPr lang="el-GR" dirty="0" smtClean="0"/>
              <a:t>Έργου</a:t>
            </a:r>
            <a:endParaRPr lang="el-GR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34220" y="1556792"/>
            <a:ext cx="8586252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παρόν έργο αποτελεί την έκδοση </a:t>
            </a:r>
            <a:r>
              <a:rPr lang="en-US" sz="2000" dirty="0" smtClean="0"/>
              <a:t>1.0.</a:t>
            </a:r>
            <a:r>
              <a:rPr lang="el-GR" sz="2000" dirty="0" smtClean="0"/>
              <a:t>  </a:t>
            </a:r>
            <a:endParaRPr lang="el-GR" sz="2000" dirty="0"/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160571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err="1" smtClean="0"/>
              <a:t>Copyright</a:t>
            </a:r>
            <a:r>
              <a:rPr lang="el-GR" sz="2000" dirty="0" smtClean="0"/>
              <a:t> </a:t>
            </a:r>
            <a:r>
              <a:rPr lang="el-GR" sz="2000" dirty="0" err="1" smtClean="0"/>
              <a:t>Εθνικόν</a:t>
            </a:r>
            <a:r>
              <a:rPr lang="el-GR" sz="2000" dirty="0" smtClean="0"/>
              <a:t> και </a:t>
            </a:r>
            <a:r>
              <a:rPr lang="el-GR" sz="2000" dirty="0" err="1" smtClean="0"/>
              <a:t>Καποδιστριακόν</a:t>
            </a:r>
            <a:r>
              <a:rPr lang="el-GR" sz="2000" dirty="0" smtClean="0"/>
              <a:t> Πανεπιστήμιον Αθηνών</a:t>
            </a:r>
            <a:r>
              <a:rPr lang="en-US" sz="2000" dirty="0" err="1" smtClean="0">
                <a:sym typeface="Helvetica" pitchFamily="2" charset="0"/>
              </a:rPr>
              <a:t>Δρ</a:t>
            </a:r>
            <a:r>
              <a:rPr lang="en-US" sz="2000" dirty="0" smtClean="0">
                <a:sym typeface="Helvetica" pitchFamily="2" charset="0"/>
              </a:rPr>
              <a:t>. </a:t>
            </a:r>
            <a:r>
              <a:rPr lang="en-US" sz="2000" dirty="0" err="1" smtClean="0">
                <a:sym typeface="Helvetica" pitchFamily="2" charset="0"/>
              </a:rPr>
              <a:t>Ἰωάννης</a:t>
            </a:r>
            <a:r>
              <a:rPr lang="en-US" sz="2000" dirty="0" smtClean="0">
                <a:sym typeface="Helvetica" pitchFamily="2" charset="0"/>
              </a:rPr>
              <a:t> </a:t>
            </a:r>
            <a:r>
              <a:rPr lang="en-US" sz="2000" dirty="0" err="1" smtClean="0">
                <a:sym typeface="Helvetica" pitchFamily="2" charset="0"/>
              </a:rPr>
              <a:t>Ἀντ</a:t>
            </a:r>
            <a:r>
              <a:rPr lang="en-US" sz="2000" dirty="0" smtClean="0">
                <a:sym typeface="Helvetica" pitchFamily="2" charset="0"/>
              </a:rPr>
              <a:t>. </a:t>
            </a:r>
            <a:r>
              <a:rPr lang="en-US" sz="2000" dirty="0" err="1" smtClean="0">
                <a:sym typeface="Helvetica" pitchFamily="2" charset="0"/>
              </a:rPr>
              <a:t>Παναγιωτόπουλος</a:t>
            </a:r>
            <a:r>
              <a:rPr lang="el-GR" sz="2000" dirty="0" smtClean="0"/>
              <a:t>. «</a:t>
            </a:r>
            <a:r>
              <a:rPr lang="el-GR" sz="2000" dirty="0" err="1" smtClean="0"/>
              <a:t>Γενικὴ</a:t>
            </a:r>
            <a:r>
              <a:rPr lang="el-GR" sz="2000" dirty="0" smtClean="0"/>
              <a:t> </a:t>
            </a:r>
            <a:r>
              <a:rPr lang="el-GR" sz="2000" dirty="0" err="1" smtClean="0"/>
              <a:t>Ἐκκλησιαστικὴ</a:t>
            </a:r>
            <a:r>
              <a:rPr lang="el-GR" sz="2000" dirty="0" smtClean="0"/>
              <a:t> </a:t>
            </a:r>
            <a:r>
              <a:rPr lang="el-GR" sz="2000" dirty="0" err="1" smtClean="0"/>
              <a:t>Ἱστορία</a:t>
            </a:r>
            <a:r>
              <a:rPr lang="el-GR" sz="2000" dirty="0" smtClean="0"/>
              <a:t> Α´. </a:t>
            </a:r>
            <a:r>
              <a:rPr lang="el-GR" sz="2000" dirty="0" err="1">
                <a:cs typeface="Helvetica" charset="0"/>
                <a:sym typeface="Helvetica" charset="0"/>
              </a:rPr>
              <a:t>Μονοθελητισμός</a:t>
            </a:r>
            <a:r>
              <a:rPr lang="el-GR" sz="2000" dirty="0">
                <a:cs typeface="Helvetica" charset="0"/>
                <a:sym typeface="Helvetica" charset="0"/>
              </a:rPr>
              <a:t> και </a:t>
            </a:r>
            <a:r>
              <a:rPr lang="el-GR" sz="2000" dirty="0" err="1">
                <a:cs typeface="Helvetica" charset="0"/>
                <a:sym typeface="Helvetica" charset="0"/>
              </a:rPr>
              <a:t>Μονοενεργητισμός</a:t>
            </a:r>
            <a:r>
              <a:rPr lang="el-GR" sz="2000" dirty="0" smtClean="0"/>
              <a:t>». </a:t>
            </a:r>
            <a:r>
              <a:rPr lang="el-GR" sz="2000" dirty="0" smtClean="0"/>
              <a:t>Έκδοση: 1.0. Αθήνα 201</a:t>
            </a:r>
            <a:r>
              <a:rPr lang="en-US" sz="2000" dirty="0" smtClean="0"/>
              <a:t>5</a:t>
            </a:r>
            <a:r>
              <a:rPr lang="el-GR" sz="2000" dirty="0" smtClean="0"/>
              <a:t>. Διαθέσιμο από τη δικτυακή διεύθυνση: </a:t>
            </a:r>
            <a:r>
              <a:rPr lang="en-US" sz="2000" dirty="0" smtClean="0">
                <a:solidFill>
                  <a:srgbClr val="FF0000"/>
                </a:solidFill>
                <a:hlinkClick r:id="rId3"/>
              </a:rPr>
              <a:t>eclass.uoa.gr/courses/THEOL112/ </a:t>
            </a:r>
            <a:endParaRPr lang="el-GR" sz="2000" dirty="0" smtClean="0"/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208253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2272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Αδειοδότησης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764704"/>
            <a:ext cx="8928992" cy="144015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παρόν υλικό διατίθεται με τους όρους της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</a:t>
            </a:r>
            <a:r>
              <a:rPr lang="el-GR" sz="2000" dirty="0" err="1"/>
              <a:t>κ.λ.π</a:t>
            </a:r>
            <a:r>
              <a:rPr lang="el-GR" sz="2000" dirty="0"/>
              <a:t>.,  τα οποία εμπεριέχονται σε αυτό και τα οποία αναφέρονται μαζί με τους όρους χρήσης τους στο «Σημείωμα Χρήσης Έργων Τρίτων</a:t>
            </a:r>
            <a:r>
              <a:rPr lang="el-GR" sz="2000" dirty="0" smtClean="0"/>
              <a:t>».                     </a:t>
            </a:r>
          </a:p>
          <a:p>
            <a:pPr marL="0" indent="0">
              <a:buNone/>
            </a:pPr>
            <a:endParaRPr lang="el-GR" sz="2000" dirty="0"/>
          </a:p>
        </p:txBody>
      </p:sp>
      <p:pic>
        <p:nvPicPr>
          <p:cNvPr id="2056" name="Picture 22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7670" y="2420888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07504" y="2924944"/>
            <a:ext cx="9036496" cy="345638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r>
              <a:rPr lang="el-GR" dirty="0"/>
              <a:t>[1] http://creativecommons.org/licenses/by-nc-sa/4.0/ </a:t>
            </a:r>
            <a:endParaRPr lang="en-US" smtClean="0"/>
          </a:p>
          <a:p>
            <a:endParaRPr lang="el-GR" dirty="0"/>
          </a:p>
          <a:p>
            <a:r>
              <a:rPr lang="el-GR" dirty="0"/>
              <a:t>Ως </a:t>
            </a:r>
            <a:r>
              <a:rPr lang="el-GR" b="1" dirty="0"/>
              <a:t>Μη Εμπορική</a:t>
            </a:r>
            <a:r>
              <a:rPr lang="el-GR" dirty="0"/>
              <a:t> ορίζεται η χρήση: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 δεν περιλαμβάνει άμεσο ή έμμεσο οικονομικό όφελος από την χρήση του έργου, για το διανομέα του έργου και </a:t>
            </a:r>
            <a:r>
              <a:rPr lang="el-GR" dirty="0" err="1"/>
              <a:t>αδειοδόχο</a:t>
            </a:r>
            <a:endParaRPr lang="el-GR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περιλαμβάνει οικονομική συναλλαγή ως προϋπόθεση για τη χρήση ή πρόσβαση στο έργο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προσπορίζει στο διανομέα του έργου και</a:t>
            </a:r>
            <a:r>
              <a:rPr lang="en-GB" dirty="0"/>
              <a:t> </a:t>
            </a:r>
            <a:r>
              <a:rPr lang="el-GR" dirty="0" err="1"/>
              <a:t>αδειοδόχο</a:t>
            </a:r>
            <a:r>
              <a:rPr lang="en-GB" dirty="0"/>
              <a:t> </a:t>
            </a:r>
            <a:r>
              <a:rPr lang="el-GR" dirty="0"/>
              <a:t>έμμεσο οικονομικό όφελος (π.χ. διαφημίσεις) από την προβολή του έργου σε διαδικτυακό </a:t>
            </a:r>
            <a:r>
              <a:rPr lang="el-GR" dirty="0" smtClean="0"/>
              <a:t>τόπο</a:t>
            </a:r>
            <a:endParaRPr lang="en-US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l-GR" dirty="0"/>
          </a:p>
          <a:p>
            <a:r>
              <a:rPr lang="el-GR" dirty="0" smtClean="0"/>
              <a:t>Ο </a:t>
            </a:r>
            <a:r>
              <a:rPr lang="el-GR" dirty="0"/>
              <a:t>δικαιούχος μπορεί να παρέχει στον </a:t>
            </a:r>
            <a:r>
              <a:rPr lang="el-GR" dirty="0" err="1"/>
              <a:t>αδειοδόχο</a:t>
            </a:r>
            <a:r>
              <a:rPr lang="el-GR" dirty="0"/>
              <a:t> ξεχωριστή άδεια να χρησιμοποιεί το έργο για εμπορική χρήση, εφόσον αυτό του ζητηθεί</a:t>
            </a:r>
            <a:r>
              <a:rPr lang="el-GR" dirty="0" smtClean="0"/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2364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939824"/>
            <a:ext cx="8229600" cy="1515805"/>
          </a:xfrm>
          <a:ln/>
        </p:spPr>
        <p:txBody>
          <a:bodyPr/>
          <a:lstStyle/>
          <a:p>
            <a:r>
              <a:rPr lang="el-GR" sz="3900" b="1" dirty="0" err="1">
                <a:cs typeface="Helvetica" charset="0"/>
                <a:sym typeface="Helvetica" charset="0"/>
              </a:rPr>
              <a:t>Μονοθελητισμός</a:t>
            </a:r>
            <a:r>
              <a:rPr lang="el-GR" sz="3900" b="1" dirty="0">
                <a:cs typeface="Helvetica" charset="0"/>
                <a:sym typeface="Helvetica" charset="0"/>
              </a:rPr>
              <a:t> </a:t>
            </a:r>
            <a:r>
              <a:rPr lang="el-GR" sz="3900" b="1" dirty="0" smtClean="0">
                <a:cs typeface="Helvetica" charset="0"/>
                <a:sym typeface="Helvetica" charset="0"/>
              </a:rPr>
              <a:t>και </a:t>
            </a:r>
            <a:r>
              <a:rPr lang="el-GR" sz="3900" b="1" dirty="0">
                <a:cs typeface="Helvetica" charset="0"/>
                <a:sym typeface="Helvetica" charset="0"/>
              </a:rPr>
              <a:t>Μονοενεργητισμός</a:t>
            </a:r>
            <a:endParaRPr lang="en-US" sz="3900" b="1" dirty="0">
              <a:ea typeface="ヒラギノ角ゴ ProN W6" charset="0"/>
              <a:cs typeface="ヒラギノ角ゴ ProN W6" charset="0"/>
              <a:sym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73995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Διατήρηση </a:t>
            </a:r>
            <a:r>
              <a:rPr lang="el-GR" dirty="0" smtClean="0"/>
              <a:t>Σημειωμάτων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Αναφοράς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Αδειοδότησης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η </a:t>
            </a:r>
            <a:r>
              <a:rPr lang="en-US" sz="2000" dirty="0" err="1"/>
              <a:t>δήλωση</a:t>
            </a:r>
            <a:r>
              <a:rPr lang="en-US" sz="2000" dirty="0"/>
              <a:t> </a:t>
            </a:r>
            <a:r>
              <a:rPr lang="el-GR" sz="2000" dirty="0" err="1"/>
              <a:t>Δ</a:t>
            </a:r>
            <a:r>
              <a:rPr lang="en-US" sz="2000" dirty="0" smtClean="0"/>
              <a:t>ια</a:t>
            </a:r>
            <a:r>
              <a:rPr lang="en-US" sz="2000" dirty="0" err="1" smtClean="0"/>
              <a:t>τήρησης</a:t>
            </a:r>
            <a:r>
              <a:rPr lang="en-US" sz="2000" dirty="0" smtClean="0"/>
              <a:t> </a:t>
            </a:r>
            <a:r>
              <a:rPr lang="en-US" sz="2000" dirty="0"/>
              <a:t>Σημειωμάτων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υπάρχει)</a:t>
            </a:r>
          </a:p>
          <a:p>
            <a:pPr marL="0" indent="0">
              <a:buNone/>
            </a:pPr>
            <a:r>
              <a:rPr lang="el-GR" sz="2400" dirty="0"/>
              <a:t>μαζί με τους συνοδευόμενους </a:t>
            </a:r>
            <a:r>
              <a:rPr lang="el-GR" sz="2400" dirty="0" err="1"/>
              <a:t>υπερσυνδέσμους</a:t>
            </a:r>
            <a:r>
              <a:rPr lang="el-GR" sz="2400" dirty="0"/>
              <a:t>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424751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1"/>
          <p:cNvSpPr>
            <a:spLocks noGrp="1" noChangeArrowheads="1"/>
          </p:cNvSpPr>
          <p:nvPr>
            <p:ph type="body" idx="1"/>
          </p:nvPr>
        </p:nvSpPr>
        <p:spPr>
          <a:xfrm>
            <a:off x="232173" y="884039"/>
            <a:ext cx="8706445" cy="4658320"/>
          </a:xfrm>
        </p:spPr>
        <p:txBody>
          <a:bodyPr/>
          <a:lstStyle/>
          <a:p>
            <a:pPr eaLnBrk="1" hangingPunct="1">
              <a:buFont typeface="Gill Sans" charset="0"/>
              <a:buNone/>
            </a:pPr>
            <a:r>
              <a:rPr lang="en-US" b="1" dirty="0">
                <a:solidFill>
                  <a:srgbClr val="9B2C01"/>
                </a:solidFill>
                <a:latin typeface="+mn-lt"/>
                <a:ea typeface="ヒラギノ角ゴ ProN W3" charset="0"/>
                <a:cs typeface="Zapf Dingbats" charset="0"/>
                <a:sym typeface="Helvetica" charset="0"/>
              </a:rPr>
              <a:t>➣</a:t>
            </a:r>
            <a:r>
              <a:rPr lang="en-US" b="1" dirty="0">
                <a:solidFill>
                  <a:srgbClr val="2B4714"/>
                </a:solidFill>
                <a:latin typeface="+mn-lt"/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solidFill>
                  <a:srgbClr val="2B4714"/>
                </a:solidFill>
                <a:latin typeface="+mn-lt"/>
                <a:ea typeface="ヒラギノ角ゴ ProN W3" charset="0"/>
                <a:cs typeface="Helvetica" charset="0"/>
                <a:sym typeface="Helvetica" charset="0"/>
              </a:rPr>
              <a:t>ἡ</a:t>
            </a:r>
            <a:r>
              <a:rPr lang="en-US" b="1" dirty="0">
                <a:solidFill>
                  <a:srgbClr val="2B4714"/>
                </a:solidFill>
                <a:latin typeface="+mn-lt"/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solidFill>
                  <a:srgbClr val="2B4714"/>
                </a:solidFill>
                <a:latin typeface="+mn-lt"/>
                <a:ea typeface="ヒラギノ角ゴ ProN W3" charset="0"/>
                <a:cs typeface="Helvetica" charset="0"/>
                <a:sym typeface="Helvetica" charset="0"/>
              </a:rPr>
              <a:t>κυριλλικὴ</a:t>
            </a:r>
            <a:r>
              <a:rPr lang="en-US" b="1" dirty="0">
                <a:solidFill>
                  <a:srgbClr val="2B4714"/>
                </a:solidFill>
                <a:latin typeface="+mn-lt"/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solidFill>
                  <a:srgbClr val="2B4714"/>
                </a:solidFill>
                <a:latin typeface="+mn-lt"/>
                <a:ea typeface="ヒラギノ角ゴ ProN W3" charset="0"/>
                <a:cs typeface="Helvetica" charset="0"/>
                <a:sym typeface="Helvetica" charset="0"/>
              </a:rPr>
              <a:t>θεολογί</a:t>
            </a:r>
            <a:r>
              <a:rPr lang="en-US" b="1" dirty="0">
                <a:solidFill>
                  <a:srgbClr val="2B4714"/>
                </a:solidFill>
                <a:latin typeface="+mn-lt"/>
                <a:ea typeface="ヒラギノ角ゴ ProN W3" charset="0"/>
                <a:cs typeface="Helvetica" charset="0"/>
                <a:sym typeface="Helvetica" charset="0"/>
              </a:rPr>
              <a:t>α </a:t>
            </a:r>
            <a:r>
              <a:rPr lang="en-US" b="1" dirty="0" err="1">
                <a:solidFill>
                  <a:srgbClr val="2B4714"/>
                </a:solidFill>
                <a:latin typeface="+mn-lt"/>
                <a:ea typeface="ヒラギノ角ゴ ProN W3" charset="0"/>
                <a:cs typeface="Helvetica" charset="0"/>
                <a:sym typeface="Helvetica" charset="0"/>
              </a:rPr>
              <a:t>ὡς</a:t>
            </a:r>
            <a:r>
              <a:rPr lang="en-US" b="1" dirty="0">
                <a:solidFill>
                  <a:srgbClr val="2B4714"/>
                </a:solidFill>
                <a:latin typeface="+mn-lt"/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solidFill>
                  <a:srgbClr val="2B4714"/>
                </a:solidFill>
                <a:latin typeface="+mn-lt"/>
                <a:ea typeface="ヒラギノ角ゴ ProN W3" charset="0"/>
                <a:cs typeface="Helvetica" charset="0"/>
                <a:sym typeface="Helvetica" charset="0"/>
              </a:rPr>
              <a:t>μον</a:t>
            </a:r>
            <a:r>
              <a:rPr lang="en-US" b="1" dirty="0">
                <a:solidFill>
                  <a:srgbClr val="2B4714"/>
                </a:solidFill>
                <a:latin typeface="+mn-lt"/>
                <a:ea typeface="ヒラギノ角ゴ ProN W3" charset="0"/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solidFill>
                  <a:srgbClr val="2B4714"/>
                </a:solidFill>
                <a:latin typeface="+mn-lt"/>
                <a:ea typeface="ヒラギノ角ゴ ProN W3" charset="0"/>
                <a:cs typeface="Helvetica" charset="0"/>
                <a:sym typeface="Helvetica" charset="0"/>
              </a:rPr>
              <a:t>δικὴ</a:t>
            </a:r>
            <a:r>
              <a:rPr lang="en-US" b="1" dirty="0">
                <a:solidFill>
                  <a:srgbClr val="2B4714"/>
                </a:solidFill>
                <a:latin typeface="+mn-lt"/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solidFill>
                  <a:srgbClr val="2B4714"/>
                </a:solidFill>
                <a:latin typeface="+mn-lt"/>
                <a:ea typeface="ヒラギノ角ゴ ProN W3" charset="0"/>
                <a:cs typeface="Helvetica" charset="0"/>
                <a:sym typeface="Helvetica" charset="0"/>
              </a:rPr>
              <a:t>ὀρθόδοξη</a:t>
            </a:r>
            <a:r>
              <a:rPr lang="en-US" b="1" dirty="0">
                <a:solidFill>
                  <a:srgbClr val="2B4714"/>
                </a:solidFill>
                <a:latin typeface="+mn-lt"/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solidFill>
                  <a:srgbClr val="2B4714"/>
                </a:solidFill>
                <a:latin typeface="+mn-lt"/>
                <a:ea typeface="ヒラギノ角ゴ ProN W3" charset="0"/>
                <a:cs typeface="Helvetica" charset="0"/>
                <a:sym typeface="Helvetica" charset="0"/>
              </a:rPr>
              <a:t>ἑρμηνεί</a:t>
            </a:r>
            <a:r>
              <a:rPr lang="en-US" b="1" dirty="0">
                <a:solidFill>
                  <a:srgbClr val="2B4714"/>
                </a:solidFill>
                <a:latin typeface="+mn-lt"/>
                <a:ea typeface="ヒラギノ角ゴ ProN W3" charset="0"/>
                <a:cs typeface="Helvetica" charset="0"/>
                <a:sym typeface="Helvetica" charset="0"/>
              </a:rPr>
              <a:t>α</a:t>
            </a:r>
            <a:endParaRPr lang="en-US" b="1" dirty="0">
              <a:solidFill>
                <a:srgbClr val="2B4714"/>
              </a:solidFill>
              <a:latin typeface="+mn-lt"/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eaLnBrk="1" hangingPunct="1">
              <a:buFont typeface="Gill Sans" charset="0"/>
              <a:buNone/>
            </a:pPr>
            <a:r>
              <a:rPr lang="en-US" b="1" dirty="0">
                <a:solidFill>
                  <a:srgbClr val="9B2C01"/>
                </a:solidFill>
                <a:latin typeface="+mn-lt"/>
                <a:ea typeface="ヒラギノ角ゴ ProN W3" charset="0"/>
                <a:cs typeface="Zapf Dingbats" charset="0"/>
                <a:sym typeface="Helvetica" charset="0"/>
              </a:rPr>
              <a:t>➣</a:t>
            </a:r>
            <a:r>
              <a:rPr lang="en-US" b="1" dirty="0">
                <a:solidFill>
                  <a:srgbClr val="2B4714"/>
                </a:solidFill>
                <a:latin typeface="+mn-lt"/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solidFill>
                  <a:srgbClr val="2B4714"/>
                </a:solidFill>
                <a:latin typeface="+mn-lt"/>
                <a:ea typeface="ヒラギノ角ゴ ProN W3" charset="0"/>
                <a:cs typeface="Helvetica" charset="0"/>
                <a:sym typeface="Helvetica" charset="0"/>
              </a:rPr>
              <a:t>ὁ</a:t>
            </a:r>
            <a:r>
              <a:rPr lang="en-US" b="1" dirty="0">
                <a:solidFill>
                  <a:srgbClr val="2B4714"/>
                </a:solidFill>
                <a:latin typeface="+mn-lt"/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solidFill>
                  <a:srgbClr val="2B4714"/>
                </a:solidFill>
                <a:latin typeface="+mn-lt"/>
                <a:ea typeface="ヒラギノ角ゴ ProN W3" charset="0"/>
                <a:cs typeface="Helvetica" charset="0"/>
                <a:sym typeface="Helvetica" charset="0"/>
              </a:rPr>
              <a:t>Μονοθελητισμὸς</a:t>
            </a:r>
            <a:r>
              <a:rPr lang="en-US" b="1" dirty="0">
                <a:solidFill>
                  <a:srgbClr val="2B4714"/>
                </a:solidFill>
                <a:latin typeface="+mn-lt"/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solidFill>
                  <a:srgbClr val="2B4714"/>
                </a:solidFill>
                <a:latin typeface="+mn-lt"/>
                <a:ea typeface="ヒラギノ角ゴ ProN W3" charset="0"/>
                <a:cs typeface="Helvetica" charset="0"/>
                <a:sym typeface="Helvetica" charset="0"/>
              </a:rPr>
              <a:t>κ</a:t>
            </a:r>
            <a:r>
              <a:rPr lang="en-US" b="1" dirty="0">
                <a:solidFill>
                  <a:srgbClr val="2B4714"/>
                </a:solidFill>
                <a:latin typeface="+mn-lt"/>
                <a:ea typeface="ヒラギノ角ゴ ProN W3" charset="0"/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solidFill>
                  <a:srgbClr val="2B4714"/>
                </a:solidFill>
                <a:latin typeface="+mn-lt"/>
                <a:ea typeface="ヒラギノ角ゴ ProN W3" charset="0"/>
                <a:cs typeface="Helvetica" charset="0"/>
                <a:sym typeface="Helvetica" charset="0"/>
              </a:rPr>
              <a:t>ὶ</a:t>
            </a:r>
            <a:r>
              <a:rPr lang="en-US" b="1" dirty="0">
                <a:solidFill>
                  <a:srgbClr val="2B4714"/>
                </a:solidFill>
                <a:latin typeface="+mn-lt"/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solidFill>
                  <a:srgbClr val="2B4714"/>
                </a:solidFill>
                <a:latin typeface="+mn-lt"/>
                <a:ea typeface="ヒラギノ角ゴ ProN W3" charset="0"/>
                <a:cs typeface="Helvetica" charset="0"/>
                <a:sym typeface="Helvetica" charset="0"/>
              </a:rPr>
              <a:t>ὁ</a:t>
            </a:r>
            <a:r>
              <a:rPr lang="en-US" b="1" dirty="0">
                <a:solidFill>
                  <a:srgbClr val="2B4714"/>
                </a:solidFill>
                <a:latin typeface="+mn-lt"/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solidFill>
                  <a:srgbClr val="2B4714"/>
                </a:solidFill>
                <a:latin typeface="+mn-lt"/>
                <a:ea typeface="ヒラギノ角ゴ ProN W3" charset="0"/>
                <a:cs typeface="Helvetica" charset="0"/>
                <a:sym typeface="Helvetica" charset="0"/>
              </a:rPr>
              <a:t>Μονοενεργητισμὸς</a:t>
            </a:r>
            <a:r>
              <a:rPr lang="en-US" b="1" dirty="0">
                <a:solidFill>
                  <a:srgbClr val="2B4714"/>
                </a:solidFill>
                <a:latin typeface="+mn-lt"/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solidFill>
                  <a:srgbClr val="2B4714"/>
                </a:solidFill>
                <a:latin typeface="+mn-lt"/>
                <a:ea typeface="ヒラギノ角ゴ ProN W3" charset="0"/>
                <a:cs typeface="Helvetica" charset="0"/>
                <a:sym typeface="Helvetica" charset="0"/>
              </a:rPr>
              <a:t>εἶν</a:t>
            </a:r>
            <a:r>
              <a:rPr lang="en-US" b="1" dirty="0">
                <a:solidFill>
                  <a:srgbClr val="2B4714"/>
                </a:solidFill>
                <a:latin typeface="+mn-lt"/>
                <a:ea typeface="ヒラギノ角ゴ ProN W3" charset="0"/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solidFill>
                  <a:srgbClr val="2B4714"/>
                </a:solidFill>
                <a:latin typeface="+mn-lt"/>
                <a:ea typeface="ヒラギノ角ゴ ProN W3" charset="0"/>
                <a:cs typeface="Helvetica" charset="0"/>
                <a:sym typeface="Helvetica" charset="0"/>
              </a:rPr>
              <a:t>ι</a:t>
            </a:r>
            <a:r>
              <a:rPr lang="en-US" b="1" dirty="0">
                <a:solidFill>
                  <a:srgbClr val="2B4714"/>
                </a:solidFill>
                <a:latin typeface="+mn-lt"/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solidFill>
                  <a:srgbClr val="2B4714"/>
                </a:solidFill>
                <a:latin typeface="+mn-lt"/>
                <a:ea typeface="ヒラギノ角ゴ ProN W3" charset="0"/>
                <a:cs typeface="Helvetica" charset="0"/>
                <a:sym typeface="Helvetica" charset="0"/>
              </a:rPr>
              <a:t>δύο</a:t>
            </a:r>
            <a:r>
              <a:rPr lang="en-US" b="1" dirty="0">
                <a:solidFill>
                  <a:srgbClr val="2B4714"/>
                </a:solidFill>
                <a:latin typeface="+mn-lt"/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solidFill>
                  <a:srgbClr val="2B4714"/>
                </a:solidFill>
                <a:latin typeface="+mn-lt"/>
                <a:ea typeface="ヒラギノ角ゴ ProN W3" charset="0"/>
                <a:cs typeface="Helvetica" charset="0"/>
                <a:sym typeface="Helvetica" charset="0"/>
              </a:rPr>
              <a:t>ἤ</a:t>
            </a:r>
            <a:r>
              <a:rPr lang="en-US" b="1" dirty="0">
                <a:solidFill>
                  <a:srgbClr val="2B4714"/>
                </a:solidFill>
                <a:latin typeface="+mn-lt"/>
                <a:ea typeface="ヒラギノ角ゴ ProN W3" charset="0"/>
                <a:cs typeface="Helvetica" charset="0"/>
                <a:sym typeface="Helvetica" charset="0"/>
              </a:rPr>
              <a:t>π</a:t>
            </a:r>
            <a:r>
              <a:rPr lang="en-US" b="1" dirty="0" err="1">
                <a:solidFill>
                  <a:srgbClr val="2B4714"/>
                </a:solidFill>
                <a:latin typeface="+mn-lt"/>
                <a:ea typeface="ヒラギノ角ゴ ProN W3" charset="0"/>
                <a:cs typeface="Helvetica" charset="0"/>
                <a:sym typeface="Helvetica" charset="0"/>
              </a:rPr>
              <a:t>ιες</a:t>
            </a:r>
            <a:r>
              <a:rPr lang="en-US" b="1" dirty="0">
                <a:solidFill>
                  <a:srgbClr val="2B4714"/>
                </a:solidFill>
                <a:latin typeface="+mn-lt"/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solidFill>
                  <a:srgbClr val="2B4714"/>
                </a:solidFill>
                <a:latin typeface="+mn-lt"/>
                <a:ea typeface="ヒラギノ角ゴ ProN W3" charset="0"/>
                <a:cs typeface="Helvetica" charset="0"/>
                <a:sym typeface="Helvetica" charset="0"/>
              </a:rPr>
              <a:t>θεολογικὲς</a:t>
            </a:r>
            <a:r>
              <a:rPr lang="en-US" b="1" dirty="0">
                <a:solidFill>
                  <a:srgbClr val="2B4714"/>
                </a:solidFill>
                <a:latin typeface="+mn-lt"/>
                <a:ea typeface="ヒラギノ角ゴ ProN W3" charset="0"/>
                <a:cs typeface="Helvetica" charset="0"/>
                <a:sym typeface="Helvetica" charset="0"/>
              </a:rPr>
              <a:t> π</a:t>
            </a:r>
            <a:r>
              <a:rPr lang="en-US" b="1" dirty="0" err="1">
                <a:solidFill>
                  <a:srgbClr val="2B4714"/>
                </a:solidFill>
                <a:latin typeface="+mn-lt"/>
                <a:ea typeface="ヒラギノ角ゴ ProN W3" charset="0"/>
                <a:cs typeface="Helvetica" charset="0"/>
                <a:sym typeface="Helvetica" charset="0"/>
              </a:rPr>
              <a:t>ροεκτάσεις</a:t>
            </a:r>
            <a:r>
              <a:rPr lang="en-US" b="1" dirty="0">
                <a:solidFill>
                  <a:srgbClr val="2B4714"/>
                </a:solidFill>
                <a:latin typeface="+mn-lt"/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solidFill>
                  <a:srgbClr val="2B4714"/>
                </a:solidFill>
                <a:latin typeface="+mn-lt"/>
                <a:ea typeface="ヒラギノ角ゴ ProN W3" charset="0"/>
                <a:cs typeface="Helvetica" charset="0"/>
                <a:sym typeface="Helvetica" charset="0"/>
              </a:rPr>
              <a:t>τοῦ</a:t>
            </a:r>
            <a:r>
              <a:rPr lang="en-US" b="1" dirty="0">
                <a:solidFill>
                  <a:srgbClr val="2B4714"/>
                </a:solidFill>
                <a:latin typeface="+mn-lt"/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solidFill>
                  <a:srgbClr val="2B4714"/>
                </a:solidFill>
                <a:latin typeface="+mn-lt"/>
                <a:ea typeface="ヒラギノ角ゴ ProN W3" charset="0"/>
                <a:cs typeface="Helvetica" charset="0"/>
                <a:sym typeface="Helvetica" charset="0"/>
              </a:rPr>
              <a:t>Μονοφυσιτισμοῦ</a:t>
            </a:r>
            <a:endParaRPr lang="en-US" sz="2000" b="1" dirty="0">
              <a:solidFill>
                <a:srgbClr val="9B2C01"/>
              </a:solidFill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eaLnBrk="1" hangingPunct="1">
              <a:buFont typeface="Gill Sans" charset="0"/>
              <a:buNone/>
            </a:pPr>
            <a:r>
              <a:rPr lang="en-US" sz="2000" b="1" dirty="0">
                <a:solidFill>
                  <a:srgbClr val="9B2C01"/>
                </a:solidFill>
                <a:ea typeface="ヒラギノ角ゴ ProN W3" charset="0"/>
                <a:cs typeface="Zapf Dingbats" charset="0"/>
                <a:sym typeface="Helvetica" charset="0"/>
              </a:rPr>
              <a:t>➢ </a:t>
            </a:r>
            <a:r>
              <a:rPr lang="en-US" sz="2000" b="1" dirty="0" err="1">
                <a:solidFill>
                  <a:srgbClr val="9B2C01"/>
                </a:solidFill>
                <a:ea typeface="ヒラギノ角ゴ ProN W3" charset="0"/>
                <a:cs typeface="Zapf Dingbats" charset="0"/>
                <a:sym typeface="Helvetica" charset="0"/>
              </a:rPr>
              <a:t>ὁ</a:t>
            </a:r>
            <a:r>
              <a:rPr lang="en-US" sz="2000" b="1" dirty="0">
                <a:solidFill>
                  <a:srgbClr val="9B2C01"/>
                </a:solidFill>
                <a:ea typeface="ヒラギノ角ゴ ProN W3" charset="0"/>
                <a:cs typeface="Zapf Dingbats" charset="0"/>
                <a:sym typeface="Helvetica" charset="0"/>
              </a:rPr>
              <a:t> </a:t>
            </a:r>
            <a:r>
              <a:rPr lang="en-US" sz="2000" b="1" dirty="0" err="1">
                <a:solidFill>
                  <a:srgbClr val="9B2C01"/>
                </a:solidFill>
                <a:ea typeface="ヒラギノ角ゴ ProN W3" charset="0"/>
                <a:cs typeface="Zapf Dingbats" charset="0"/>
                <a:sym typeface="Helvetica" charset="0"/>
              </a:rPr>
              <a:t>Μονοθελητισμὸς</a:t>
            </a:r>
            <a:r>
              <a:rPr lang="en-US" sz="2000" b="1" dirty="0">
                <a:solidFill>
                  <a:srgbClr val="9B2C01"/>
                </a:solidFill>
                <a:ea typeface="ヒラギノ角ゴ ProN W3" charset="0"/>
                <a:cs typeface="Zapf Dingbats" charset="0"/>
                <a:sym typeface="Helvetica" charset="0"/>
              </a:rPr>
              <a:t> </a:t>
            </a:r>
            <a:r>
              <a:rPr lang="en-US" sz="2000" b="1" dirty="0" err="1">
                <a:solidFill>
                  <a:srgbClr val="9B2C01"/>
                </a:solidFill>
                <a:ea typeface="ヒラギノ角ゴ ProN W3" charset="0"/>
                <a:cs typeface="Zapf Dingbats" charset="0"/>
                <a:sym typeface="Helvetica" charset="0"/>
              </a:rPr>
              <a:t>κ</a:t>
            </a:r>
            <a:r>
              <a:rPr lang="en-US" sz="2000" b="1" dirty="0">
                <a:solidFill>
                  <a:srgbClr val="9B2C01"/>
                </a:solidFill>
                <a:ea typeface="ヒラギノ角ゴ ProN W3" charset="0"/>
                <a:cs typeface="Zapf Dingbats" charset="0"/>
                <a:sym typeface="Helvetica" charset="0"/>
              </a:rPr>
              <a:t>α</a:t>
            </a:r>
            <a:r>
              <a:rPr lang="en-US" sz="2000" b="1" dirty="0" err="1">
                <a:solidFill>
                  <a:srgbClr val="9B2C01"/>
                </a:solidFill>
                <a:ea typeface="ヒラギノ角ゴ ProN W3" charset="0"/>
                <a:cs typeface="Zapf Dingbats" charset="0"/>
                <a:sym typeface="Helvetica" charset="0"/>
              </a:rPr>
              <a:t>ὶ</a:t>
            </a:r>
            <a:r>
              <a:rPr lang="en-US" sz="2000" b="1" dirty="0">
                <a:solidFill>
                  <a:srgbClr val="9B2C01"/>
                </a:solidFill>
                <a:ea typeface="ヒラギノ角ゴ ProN W3" charset="0"/>
                <a:cs typeface="Zapf Dingbats" charset="0"/>
                <a:sym typeface="Helvetica" charset="0"/>
              </a:rPr>
              <a:t> </a:t>
            </a:r>
            <a:r>
              <a:rPr lang="en-US" sz="2000" b="1" dirty="0" err="1">
                <a:solidFill>
                  <a:srgbClr val="9B2C01"/>
                </a:solidFill>
                <a:ea typeface="ヒラギノ角ゴ ProN W3" charset="0"/>
                <a:cs typeface="Zapf Dingbats" charset="0"/>
                <a:sym typeface="Helvetica" charset="0"/>
              </a:rPr>
              <a:t>Μονοενεργητισμὸς</a:t>
            </a:r>
            <a:r>
              <a:rPr lang="en-US" sz="2000" b="1" dirty="0">
                <a:solidFill>
                  <a:srgbClr val="9B2C01"/>
                </a:solidFill>
                <a:ea typeface="ヒラギノ角ゴ ProN W3" charset="0"/>
                <a:cs typeface="Zapf Dingbats" charset="0"/>
                <a:sym typeface="Helvetica" charset="0"/>
              </a:rPr>
              <a:t>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ἐνυ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π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άρχουν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μὲ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τὴ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μιὰ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ἤ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τὴν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ἄλλη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μορφὴ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σὲ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ὅλες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τὶς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μεγάλες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α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ἱρέσεις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τοῦ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Δ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´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κ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ὶ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τοῦ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Ε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´ α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ἰών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α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7348750"/>
      </p:ext>
    </p:extLst>
  </p:cSld>
  <p:clrMapOvr>
    <a:masterClrMapping/>
  </p:clrMapOvr>
  <p:transition spd="slow"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1"/>
          <p:cNvSpPr>
            <a:spLocks noGrp="1" noChangeArrowheads="1"/>
          </p:cNvSpPr>
          <p:nvPr>
            <p:ph type="body" idx="1"/>
          </p:nvPr>
        </p:nvSpPr>
        <p:spPr>
          <a:xfrm>
            <a:off x="232173" y="884039"/>
            <a:ext cx="8706445" cy="4658320"/>
          </a:xfrm>
        </p:spPr>
        <p:txBody>
          <a:bodyPr>
            <a:normAutofit lnSpcReduction="10000"/>
          </a:bodyPr>
          <a:lstStyle/>
          <a:p>
            <a:pPr eaLnBrk="1" hangingPunct="1">
              <a:buFont typeface="Gill Sans" charset="0"/>
              <a:buNone/>
            </a:pPr>
            <a:r>
              <a:rPr lang="en-US" b="1" dirty="0">
                <a:solidFill>
                  <a:srgbClr val="9B2C01"/>
                </a:solidFill>
                <a:latin typeface="+mn-lt"/>
                <a:ea typeface="ヒラギノ角ゴ ProN W3" charset="0"/>
                <a:cs typeface="Zapf Dingbats" charset="0"/>
                <a:sym typeface="Helvetica" charset="0"/>
              </a:rPr>
              <a:t>➣</a:t>
            </a:r>
            <a:r>
              <a:rPr lang="en-US" b="1" dirty="0">
                <a:solidFill>
                  <a:srgbClr val="2B4714"/>
                </a:solidFill>
                <a:latin typeface="+mn-lt"/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latin typeface="+mn-lt"/>
                <a:ea typeface="ヒラギノ角ゴ ProN W3" charset="0"/>
                <a:cs typeface="Helvetica" charset="0"/>
                <a:sym typeface="Helvetica" charset="0"/>
              </a:rPr>
              <a:t>ὁ</a:t>
            </a:r>
            <a:r>
              <a:rPr lang="en-US" b="1" dirty="0">
                <a:latin typeface="+mn-lt"/>
                <a:ea typeface="ヒラギノ角ゴ ProN W3" charset="0"/>
                <a:cs typeface="Helvetica" charset="0"/>
                <a:sym typeface="Helvetica" charset="0"/>
              </a:rPr>
              <a:t>π</a:t>
            </a:r>
            <a:r>
              <a:rPr lang="en-US" b="1" dirty="0" err="1">
                <a:latin typeface="+mn-lt"/>
                <a:ea typeface="ヒラギノ角ゴ ProN W3" charset="0"/>
                <a:cs typeface="Helvetica" charset="0"/>
                <a:sym typeface="Helvetica" charset="0"/>
              </a:rPr>
              <a:t>οι</a:t>
            </a:r>
            <a:r>
              <a:rPr lang="en-US" b="1" dirty="0">
                <a:latin typeface="+mn-lt"/>
                <a:ea typeface="ヒラギノ角ゴ ProN W3" charset="0"/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latin typeface="+mn-lt"/>
                <a:ea typeface="ヒラギノ角ゴ ProN W3" charset="0"/>
                <a:cs typeface="Helvetica" charset="0"/>
                <a:sym typeface="Helvetica" charset="0"/>
              </a:rPr>
              <a:t>δή</a:t>
            </a:r>
            <a:r>
              <a:rPr lang="en-US" b="1" dirty="0">
                <a:latin typeface="+mn-lt"/>
                <a:ea typeface="ヒラギノ角ゴ ProN W3" charset="0"/>
                <a:cs typeface="Helvetica" charset="0"/>
                <a:sym typeface="Helvetica" charset="0"/>
              </a:rPr>
              <a:t>π</a:t>
            </a:r>
            <a:r>
              <a:rPr lang="en-US" b="1" dirty="0" err="1">
                <a:latin typeface="+mn-lt"/>
                <a:ea typeface="ヒラギノ角ゴ ProN W3" charset="0"/>
                <a:cs typeface="Helvetica" charset="0"/>
                <a:sym typeface="Helvetica" charset="0"/>
              </a:rPr>
              <a:t>οτε</a:t>
            </a:r>
            <a:r>
              <a:rPr lang="en-US" b="1" dirty="0">
                <a:latin typeface="+mn-lt"/>
                <a:ea typeface="ヒラギノ角ゴ ProN W3" charset="0"/>
                <a:cs typeface="Helvetica" charset="0"/>
                <a:sym typeface="Helvetica" charset="0"/>
              </a:rPr>
              <a:t> πα</a:t>
            </a:r>
            <a:r>
              <a:rPr lang="en-US" b="1" dirty="0" err="1">
                <a:latin typeface="+mn-lt"/>
                <a:ea typeface="ヒラギノ角ゴ ProN W3" charset="0"/>
                <a:cs typeface="Helvetica" charset="0"/>
                <a:sym typeface="Helvetica" charset="0"/>
              </a:rPr>
              <a:t>ρέκκλιση</a:t>
            </a:r>
            <a:r>
              <a:rPr lang="en-US" b="1" dirty="0">
                <a:latin typeface="+mn-lt"/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latin typeface="+mn-lt"/>
                <a:ea typeface="ヒラギノ角ゴ ProN W3" charset="0"/>
                <a:cs typeface="Helvetica" charset="0"/>
                <a:sym typeface="Helvetica" charset="0"/>
              </a:rPr>
              <a:t>ἀ</a:t>
            </a:r>
            <a:r>
              <a:rPr lang="en-US" b="1" dirty="0">
                <a:latin typeface="+mn-lt"/>
                <a:ea typeface="ヒラギノ角ゴ ProN W3" charset="0"/>
                <a:cs typeface="Helvetica" charset="0"/>
                <a:sym typeface="Helvetica" charset="0"/>
              </a:rPr>
              <a:t>π</a:t>
            </a:r>
            <a:r>
              <a:rPr lang="en-US" b="1" dirty="0" err="1">
                <a:latin typeface="+mn-lt"/>
                <a:ea typeface="ヒラギノ角ゴ ProN W3" charset="0"/>
                <a:cs typeface="Helvetica" charset="0"/>
                <a:sym typeface="Helvetica" charset="0"/>
              </a:rPr>
              <a:t>ὸ</a:t>
            </a:r>
            <a:r>
              <a:rPr lang="en-US" b="1" dirty="0">
                <a:latin typeface="+mn-lt"/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latin typeface="+mn-lt"/>
                <a:ea typeface="ヒラギノ角ゴ ProN W3" charset="0"/>
                <a:cs typeface="Helvetica" charset="0"/>
                <a:sym typeface="Helvetica" charset="0"/>
              </a:rPr>
              <a:t>τοὺς</a:t>
            </a:r>
            <a:r>
              <a:rPr lang="en-US" b="1" dirty="0">
                <a:latin typeface="+mn-lt"/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latin typeface="+mn-lt"/>
                <a:ea typeface="ヒラギノ角ゴ ProN W3" charset="0"/>
                <a:cs typeface="Helvetica" charset="0"/>
                <a:sym typeface="Helvetica" charset="0"/>
              </a:rPr>
              <a:t>Ὅρους</a:t>
            </a:r>
            <a:r>
              <a:rPr lang="en-US" b="1" dirty="0">
                <a:latin typeface="+mn-lt"/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latin typeface="+mn-lt"/>
                <a:ea typeface="ヒラギノ角ゴ ProN W3" charset="0"/>
                <a:cs typeface="Helvetica" charset="0"/>
                <a:sym typeface="Helvetica" charset="0"/>
              </a:rPr>
              <a:t>τῆς</a:t>
            </a:r>
            <a:r>
              <a:rPr lang="en-US" b="1" dirty="0">
                <a:latin typeface="+mn-lt"/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latin typeface="+mn-lt"/>
                <a:ea typeface="ヒラギノ角ゴ ProN W3" charset="0"/>
                <a:cs typeface="Helvetica" charset="0"/>
                <a:sym typeface="Helvetica" charset="0"/>
              </a:rPr>
              <a:t>Γ</a:t>
            </a:r>
            <a:r>
              <a:rPr lang="en-US" b="1" dirty="0">
                <a:latin typeface="+mn-lt"/>
                <a:ea typeface="ヒラギノ角ゴ ProN W3" charset="0"/>
                <a:cs typeface="Helvetica" charset="0"/>
                <a:sym typeface="Helvetica" charset="0"/>
              </a:rPr>
              <a:t>´ </a:t>
            </a:r>
            <a:r>
              <a:rPr lang="en-US" b="1" dirty="0" err="1">
                <a:latin typeface="+mn-lt"/>
                <a:ea typeface="ヒラギノ角ゴ ProN W3" charset="0"/>
                <a:cs typeface="Helvetica" charset="0"/>
                <a:sym typeface="Helvetica" charset="0"/>
              </a:rPr>
              <a:t>ἢ</a:t>
            </a:r>
            <a:r>
              <a:rPr lang="en-US" b="1" dirty="0">
                <a:latin typeface="+mn-lt"/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latin typeface="+mn-lt"/>
                <a:ea typeface="ヒラギノ角ゴ ProN W3" charset="0"/>
                <a:cs typeface="Helvetica" charset="0"/>
                <a:sym typeface="Helvetica" charset="0"/>
              </a:rPr>
              <a:t>τῆς</a:t>
            </a:r>
            <a:r>
              <a:rPr lang="en-US" b="1" dirty="0">
                <a:latin typeface="+mn-lt"/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latin typeface="+mn-lt"/>
                <a:ea typeface="ヒラギノ角ゴ ProN W3" charset="0"/>
                <a:cs typeface="Helvetica" charset="0"/>
                <a:sym typeface="Helvetica" charset="0"/>
              </a:rPr>
              <a:t>Δ</a:t>
            </a:r>
            <a:r>
              <a:rPr lang="en-US" b="1" dirty="0">
                <a:latin typeface="+mn-lt"/>
                <a:ea typeface="ヒラギノ角ゴ ProN W3" charset="0"/>
                <a:cs typeface="Helvetica" charset="0"/>
                <a:sym typeface="Helvetica" charset="0"/>
              </a:rPr>
              <a:t>´ </a:t>
            </a:r>
            <a:r>
              <a:rPr lang="en-US" b="1" dirty="0" err="1">
                <a:latin typeface="+mn-lt"/>
                <a:ea typeface="ヒラギノ角ゴ ProN W3" charset="0"/>
                <a:cs typeface="Helvetica" charset="0"/>
                <a:sym typeface="Helvetica" charset="0"/>
              </a:rPr>
              <a:t>Οἰκουμενικῆς</a:t>
            </a:r>
            <a:r>
              <a:rPr lang="en-US" b="1" dirty="0">
                <a:latin typeface="+mn-lt"/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latin typeface="+mn-lt"/>
                <a:ea typeface="ヒラギノ角ゴ ProN W3" charset="0"/>
                <a:cs typeface="Helvetica" charset="0"/>
                <a:sym typeface="Helvetica" charset="0"/>
              </a:rPr>
              <a:t>Συνόδου</a:t>
            </a:r>
            <a:r>
              <a:rPr lang="en-US" b="1" dirty="0">
                <a:latin typeface="+mn-lt"/>
                <a:ea typeface="ヒラギノ角ゴ ProN W3" charset="0"/>
                <a:cs typeface="Helvetica" charset="0"/>
                <a:sym typeface="Helvetica" charset="0"/>
              </a:rPr>
              <a:t>, </a:t>
            </a:r>
            <a:r>
              <a:rPr lang="en-US" b="1" dirty="0" err="1">
                <a:latin typeface="+mn-lt"/>
                <a:ea typeface="ヒラギノ角ゴ ProN W3" charset="0"/>
                <a:cs typeface="Helvetica" charset="0"/>
                <a:sym typeface="Helvetica" charset="0"/>
              </a:rPr>
              <a:t>ἤτοι</a:t>
            </a:r>
            <a:r>
              <a:rPr lang="en-US" b="1" dirty="0">
                <a:latin typeface="+mn-lt"/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latin typeface="+mn-lt"/>
                <a:ea typeface="ヒラギノ角ゴ ProN W3" charset="0"/>
                <a:cs typeface="Helvetica" charset="0"/>
                <a:sym typeface="Helvetica" charset="0"/>
              </a:rPr>
              <a:t>ἀντίστοιχ</a:t>
            </a:r>
            <a:r>
              <a:rPr lang="en-US" b="1" dirty="0">
                <a:latin typeface="+mn-lt"/>
                <a:ea typeface="ヒラギノ角ゴ ProN W3" charset="0"/>
                <a:cs typeface="Helvetica" charset="0"/>
                <a:sym typeface="Helvetica" charset="0"/>
              </a:rPr>
              <a:t>α </a:t>
            </a:r>
            <a:r>
              <a:rPr lang="en-US" b="1" dirty="0" err="1">
                <a:latin typeface="+mn-lt"/>
                <a:ea typeface="ヒラギノ角ゴ ProN W3" charset="0"/>
                <a:cs typeface="Helvetica" charset="0"/>
                <a:sym typeface="Helvetica" charset="0"/>
              </a:rPr>
              <a:t>ὡς</a:t>
            </a:r>
            <a:r>
              <a:rPr lang="en-US" b="1" dirty="0">
                <a:latin typeface="+mn-lt"/>
                <a:ea typeface="ヒラギノ角ゴ ProN W3" charset="0"/>
                <a:cs typeface="Helvetica" charset="0"/>
                <a:sym typeface="Helvetica" charset="0"/>
              </a:rPr>
              <a:t> π</a:t>
            </a:r>
            <a:r>
              <a:rPr lang="en-US" b="1" dirty="0" err="1">
                <a:latin typeface="+mn-lt"/>
                <a:ea typeface="ヒラギノ角ゴ ProN W3" charset="0"/>
                <a:cs typeface="Helvetica" charset="0"/>
                <a:sym typeface="Helvetica" charset="0"/>
              </a:rPr>
              <a:t>ρὸς</a:t>
            </a:r>
            <a:r>
              <a:rPr lang="en-US" b="1" dirty="0">
                <a:latin typeface="+mn-lt"/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latin typeface="+mn-lt"/>
                <a:ea typeface="ヒラギノ角ゴ ProN W3" charset="0"/>
                <a:cs typeface="Helvetica" charset="0"/>
                <a:sym typeface="Helvetica" charset="0"/>
              </a:rPr>
              <a:t>τὴν</a:t>
            </a:r>
            <a:r>
              <a:rPr lang="en-US" b="1" dirty="0">
                <a:latin typeface="+mn-lt"/>
                <a:ea typeface="ヒラギノ角ゴ ProN W3" charset="0"/>
                <a:cs typeface="Helvetica" charset="0"/>
                <a:sym typeface="Helvetica" charset="0"/>
              </a:rPr>
              <a:t> π</a:t>
            </a:r>
            <a:r>
              <a:rPr lang="en-US" b="1" dirty="0" err="1">
                <a:latin typeface="+mn-lt"/>
                <a:ea typeface="ヒラギノ角ゴ ProN W3" charset="0"/>
                <a:cs typeface="Helvetica" charset="0"/>
                <a:sym typeface="Helvetica" charset="0"/>
              </a:rPr>
              <a:t>ληρότητ</a:t>
            </a:r>
            <a:r>
              <a:rPr lang="en-US" b="1" dirty="0">
                <a:latin typeface="+mn-lt"/>
                <a:ea typeface="ヒラギノ角ゴ ProN W3" charset="0"/>
                <a:cs typeface="Helvetica" charset="0"/>
                <a:sym typeface="Helvetica" charset="0"/>
              </a:rPr>
              <a:t>α (</a:t>
            </a:r>
            <a:r>
              <a:rPr lang="en-US" sz="2600" b="1" i="1" dirty="0" err="1">
                <a:solidFill>
                  <a:srgbClr val="A40800"/>
                </a:solidFill>
                <a:ea typeface="ヒラギノ角ゴ ProN W3" charset="0"/>
                <a:cs typeface="Helvetica" charset="0"/>
                <a:sym typeface="Helvetica" charset="0"/>
              </a:rPr>
              <a:t>τέλειος</a:t>
            </a:r>
            <a:r>
              <a:rPr lang="en-US" sz="2600" b="1" i="1" dirty="0">
                <a:solidFill>
                  <a:srgbClr val="A40800"/>
                </a:solidFill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600" b="1" i="1" dirty="0" err="1">
                <a:solidFill>
                  <a:srgbClr val="A40800"/>
                </a:solidFill>
                <a:ea typeface="ヒラギノ角ゴ ProN W3" charset="0"/>
                <a:cs typeface="Helvetica" charset="0"/>
                <a:sym typeface="Helvetica" charset="0"/>
              </a:rPr>
              <a:t>Θεὸς</a:t>
            </a:r>
            <a:r>
              <a:rPr lang="en-US" sz="2600" b="1" i="1" dirty="0">
                <a:solidFill>
                  <a:srgbClr val="A40800"/>
                </a:solidFill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600" b="1" i="1" dirty="0" err="1">
                <a:solidFill>
                  <a:srgbClr val="A40800"/>
                </a:solidFill>
                <a:ea typeface="ヒラギノ角ゴ ProN W3" charset="0"/>
                <a:cs typeface="Helvetica" charset="0"/>
                <a:sym typeface="Helvetica" charset="0"/>
              </a:rPr>
              <a:t>κ</a:t>
            </a:r>
            <a:r>
              <a:rPr lang="en-US" sz="2600" b="1" i="1" dirty="0">
                <a:solidFill>
                  <a:srgbClr val="A40800"/>
                </a:solidFill>
                <a:ea typeface="ヒラギノ角ゴ ProN W3" charset="0"/>
                <a:cs typeface="Helvetica" charset="0"/>
                <a:sym typeface="Helvetica" charset="0"/>
              </a:rPr>
              <a:t>α</a:t>
            </a:r>
            <a:r>
              <a:rPr lang="en-US" sz="2600" b="1" i="1" dirty="0" err="1">
                <a:solidFill>
                  <a:srgbClr val="A40800"/>
                </a:solidFill>
                <a:ea typeface="ヒラギノ角ゴ ProN W3" charset="0"/>
                <a:cs typeface="Helvetica" charset="0"/>
                <a:sym typeface="Helvetica" charset="0"/>
              </a:rPr>
              <a:t>ὶ</a:t>
            </a:r>
            <a:r>
              <a:rPr lang="en-US" sz="2600" b="1" i="1" dirty="0">
                <a:solidFill>
                  <a:srgbClr val="A40800"/>
                </a:solidFill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600" b="1" i="1" dirty="0" err="1">
                <a:solidFill>
                  <a:srgbClr val="A40800"/>
                </a:solidFill>
                <a:ea typeface="ヒラギノ角ゴ ProN W3" charset="0"/>
                <a:cs typeface="Helvetica" charset="0"/>
                <a:sym typeface="Helvetica" charset="0"/>
              </a:rPr>
              <a:t>τέλειος</a:t>
            </a:r>
            <a:r>
              <a:rPr lang="en-US" sz="2600" b="1" i="1" dirty="0">
                <a:solidFill>
                  <a:srgbClr val="A40800"/>
                </a:solidFill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600" b="1" i="1" dirty="0" err="1">
                <a:solidFill>
                  <a:srgbClr val="A40800"/>
                </a:solidFill>
                <a:ea typeface="ヒラギノ角ゴ ProN W3" charset="0"/>
                <a:cs typeface="Helvetica" charset="0"/>
                <a:sym typeface="Helvetica" charset="0"/>
              </a:rPr>
              <a:t>ἄνθρω</a:t>
            </a:r>
            <a:r>
              <a:rPr lang="en-US" sz="2600" b="1" i="1" dirty="0">
                <a:solidFill>
                  <a:srgbClr val="A40800"/>
                </a:solidFill>
                <a:ea typeface="ヒラギノ角ゴ ProN W3" charset="0"/>
                <a:cs typeface="Helvetica" charset="0"/>
                <a:sym typeface="Helvetica" charset="0"/>
              </a:rPr>
              <a:t>π</a:t>
            </a:r>
            <a:r>
              <a:rPr lang="en-US" sz="2600" b="1" i="1" dirty="0" err="1">
                <a:solidFill>
                  <a:srgbClr val="A40800"/>
                </a:solidFill>
                <a:ea typeface="ヒラギノ角ゴ ProN W3" charset="0"/>
                <a:cs typeface="Helvetica" charset="0"/>
                <a:sym typeface="Helvetica" charset="0"/>
              </a:rPr>
              <a:t>ος</a:t>
            </a:r>
            <a:r>
              <a:rPr lang="en-US" b="1" dirty="0">
                <a:latin typeface="+mn-lt"/>
                <a:ea typeface="ヒラギノ角ゴ ProN W3" charset="0"/>
                <a:cs typeface="Helvetica" charset="0"/>
                <a:sym typeface="Helvetica" charset="0"/>
              </a:rPr>
              <a:t>) </a:t>
            </a:r>
            <a:r>
              <a:rPr lang="en-US" b="1" dirty="0" err="1">
                <a:latin typeface="+mn-lt"/>
                <a:ea typeface="ヒラギノ角ゴ ProN W3" charset="0"/>
                <a:cs typeface="Helvetica" charset="0"/>
                <a:sym typeface="Helvetica" charset="0"/>
              </a:rPr>
              <a:t>ἢ</a:t>
            </a:r>
            <a:r>
              <a:rPr lang="en-US" b="1" dirty="0">
                <a:latin typeface="+mn-lt"/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latin typeface="+mn-lt"/>
                <a:ea typeface="ヒラギノ角ゴ ProN W3" charset="0"/>
                <a:cs typeface="Helvetica" charset="0"/>
                <a:sym typeface="Helvetica" charset="0"/>
              </a:rPr>
              <a:t>ὡς</a:t>
            </a:r>
            <a:r>
              <a:rPr lang="en-US" b="1" dirty="0">
                <a:latin typeface="+mn-lt"/>
                <a:ea typeface="ヒラギノ角ゴ ProN W3" charset="0"/>
                <a:cs typeface="Helvetica" charset="0"/>
                <a:sym typeface="Helvetica" charset="0"/>
              </a:rPr>
              <a:t> π</a:t>
            </a:r>
            <a:r>
              <a:rPr lang="en-US" b="1" dirty="0" err="1">
                <a:latin typeface="+mn-lt"/>
                <a:ea typeface="ヒラギノ角ゴ ProN W3" charset="0"/>
                <a:cs typeface="Helvetica" charset="0"/>
                <a:sym typeface="Helvetica" charset="0"/>
              </a:rPr>
              <a:t>ρὸς</a:t>
            </a:r>
            <a:r>
              <a:rPr lang="en-US" b="1" dirty="0">
                <a:latin typeface="+mn-lt"/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latin typeface="+mn-lt"/>
                <a:ea typeface="ヒラギノ角ゴ ProN W3" charset="0"/>
                <a:cs typeface="Helvetica" charset="0"/>
                <a:sym typeface="Helvetica" charset="0"/>
              </a:rPr>
              <a:t>τὴ</a:t>
            </a:r>
            <a:r>
              <a:rPr lang="en-US" b="1" dirty="0">
                <a:latin typeface="+mn-lt"/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latin typeface="+mn-lt"/>
                <a:ea typeface="ヒラギノ角ゴ ProN W3" charset="0"/>
                <a:cs typeface="Helvetica" charset="0"/>
                <a:sym typeface="Helvetica" charset="0"/>
              </a:rPr>
              <a:t>σχέση</a:t>
            </a:r>
            <a:r>
              <a:rPr lang="en-US" b="1" dirty="0">
                <a:latin typeface="+mn-lt"/>
                <a:ea typeface="ヒラギノ角ゴ ProN W3" charset="0"/>
                <a:cs typeface="Helvetica" charset="0"/>
                <a:sym typeface="Helvetica" charset="0"/>
              </a:rPr>
              <a:t> (</a:t>
            </a:r>
            <a:r>
              <a:rPr lang="en-US" sz="2600" b="1" i="1" dirty="0" err="1">
                <a:solidFill>
                  <a:srgbClr val="640E2F"/>
                </a:solidFill>
                <a:ea typeface="ヒラギノ角ゴ ProN W3" charset="0"/>
                <a:cs typeface="Helvetica" charset="0"/>
                <a:sym typeface="Helvetica" charset="0"/>
              </a:rPr>
              <a:t>ἀσυγχύτως</a:t>
            </a:r>
            <a:r>
              <a:rPr lang="en-US" sz="2600" b="1" i="1" dirty="0">
                <a:solidFill>
                  <a:srgbClr val="640E2F"/>
                </a:solidFill>
                <a:ea typeface="ヒラギノ角ゴ ProN W3" charset="0"/>
                <a:cs typeface="Helvetica" charset="0"/>
                <a:sym typeface="Helvetica" charset="0"/>
              </a:rPr>
              <a:t>, </a:t>
            </a:r>
            <a:r>
              <a:rPr lang="en-US" sz="2600" b="1" i="1" dirty="0" err="1">
                <a:solidFill>
                  <a:srgbClr val="640E2F"/>
                </a:solidFill>
                <a:ea typeface="ヒラギノ角ゴ ProN W3" charset="0"/>
                <a:cs typeface="Helvetica" charset="0"/>
                <a:sym typeface="Helvetica" charset="0"/>
              </a:rPr>
              <a:t>ἀτρέ</a:t>
            </a:r>
            <a:r>
              <a:rPr lang="en-US" sz="2600" b="1" i="1" dirty="0">
                <a:solidFill>
                  <a:srgbClr val="640E2F"/>
                </a:solidFill>
                <a:ea typeface="ヒラギノ角ゴ ProN W3" charset="0"/>
                <a:cs typeface="Helvetica" charset="0"/>
                <a:sym typeface="Helvetica" charset="0"/>
              </a:rPr>
              <a:t>π</a:t>
            </a:r>
            <a:r>
              <a:rPr lang="en-US" sz="2600" b="1" i="1" dirty="0" err="1">
                <a:solidFill>
                  <a:srgbClr val="640E2F"/>
                </a:solidFill>
                <a:ea typeface="ヒラギノ角ゴ ProN W3" charset="0"/>
                <a:cs typeface="Helvetica" charset="0"/>
                <a:sym typeface="Helvetica" charset="0"/>
              </a:rPr>
              <a:t>τως</a:t>
            </a:r>
            <a:r>
              <a:rPr lang="en-US" sz="2600" b="1" i="1" dirty="0">
                <a:solidFill>
                  <a:srgbClr val="640E2F"/>
                </a:solidFill>
                <a:ea typeface="ヒラギノ角ゴ ProN W3" charset="0"/>
                <a:cs typeface="Helvetica" charset="0"/>
                <a:sym typeface="Helvetica" charset="0"/>
              </a:rPr>
              <a:t>, </a:t>
            </a:r>
            <a:r>
              <a:rPr lang="en-US" sz="2600" b="1" i="1" dirty="0" err="1">
                <a:solidFill>
                  <a:srgbClr val="640E2F"/>
                </a:solidFill>
                <a:ea typeface="ヒラギノ角ゴ ProN W3" charset="0"/>
                <a:cs typeface="Helvetica" charset="0"/>
                <a:sym typeface="Helvetica" charset="0"/>
              </a:rPr>
              <a:t>ἀδι</a:t>
            </a:r>
            <a:r>
              <a:rPr lang="en-US" sz="2600" b="1" i="1" dirty="0">
                <a:solidFill>
                  <a:srgbClr val="640E2F"/>
                </a:solidFill>
                <a:ea typeface="ヒラギノ角ゴ ProN W3" charset="0"/>
                <a:cs typeface="Helvetica" charset="0"/>
                <a:sym typeface="Helvetica" charset="0"/>
              </a:rPr>
              <a:t>α</a:t>
            </a:r>
            <a:r>
              <a:rPr lang="en-US" sz="2600" b="1" i="1" dirty="0" err="1">
                <a:solidFill>
                  <a:srgbClr val="640E2F"/>
                </a:solidFill>
                <a:ea typeface="ヒラギノ角ゴ ProN W3" charset="0"/>
                <a:cs typeface="Helvetica" charset="0"/>
                <a:sym typeface="Helvetica" charset="0"/>
              </a:rPr>
              <a:t>ιρέτως</a:t>
            </a:r>
            <a:r>
              <a:rPr lang="en-US" sz="2600" b="1" i="1" dirty="0">
                <a:solidFill>
                  <a:srgbClr val="640E2F"/>
                </a:solidFill>
                <a:ea typeface="ヒラギノ角ゴ ProN W3" charset="0"/>
                <a:cs typeface="Helvetica" charset="0"/>
                <a:sym typeface="Helvetica" charset="0"/>
              </a:rPr>
              <a:t>, </a:t>
            </a:r>
            <a:r>
              <a:rPr lang="en-US" sz="2600" b="1" i="1" dirty="0" err="1">
                <a:solidFill>
                  <a:srgbClr val="640E2F"/>
                </a:solidFill>
                <a:ea typeface="ヒラギノ角ゴ ProN W3" charset="0"/>
                <a:cs typeface="Helvetica" charset="0"/>
                <a:sym typeface="Helvetica" charset="0"/>
              </a:rPr>
              <a:t>ἀχωρίστως</a:t>
            </a:r>
            <a:r>
              <a:rPr lang="en-US" b="1" dirty="0">
                <a:latin typeface="+mn-lt"/>
                <a:ea typeface="ヒラギノ角ゴ ProN W3" charset="0"/>
                <a:cs typeface="Helvetica" charset="0"/>
                <a:sym typeface="Helvetica" charset="0"/>
              </a:rPr>
              <a:t>) </a:t>
            </a:r>
            <a:r>
              <a:rPr lang="en-US" b="1" dirty="0" err="1">
                <a:latin typeface="+mn-lt"/>
                <a:ea typeface="ヒラギノ角ゴ ProN W3" charset="0"/>
                <a:cs typeface="Helvetica" charset="0"/>
                <a:sym typeface="Helvetica" charset="0"/>
              </a:rPr>
              <a:t>τῶν</a:t>
            </a:r>
            <a:r>
              <a:rPr lang="en-US" b="1" dirty="0">
                <a:latin typeface="+mn-lt"/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latin typeface="+mn-lt"/>
                <a:ea typeface="ヒラギノ角ゴ ProN W3" charset="0"/>
                <a:cs typeface="Helvetica" charset="0"/>
                <a:sym typeface="Helvetica" charset="0"/>
              </a:rPr>
              <a:t>δύο</a:t>
            </a:r>
            <a:r>
              <a:rPr lang="en-US" b="1" dirty="0">
                <a:latin typeface="+mn-lt"/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latin typeface="+mn-lt"/>
                <a:ea typeface="ヒラギノ角ゴ ProN W3" charset="0"/>
                <a:cs typeface="Helvetica" charset="0"/>
                <a:sym typeface="Helvetica" charset="0"/>
              </a:rPr>
              <a:t>φύσεων</a:t>
            </a:r>
            <a:r>
              <a:rPr lang="en-US" b="1" dirty="0">
                <a:latin typeface="+mn-lt"/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latin typeface="+mn-lt"/>
                <a:ea typeface="ヒラギノ角ゴ ProN W3" charset="0"/>
                <a:cs typeface="Helvetica" charset="0"/>
                <a:sym typeface="Helvetica" charset="0"/>
              </a:rPr>
              <a:t>τοῦ</a:t>
            </a:r>
            <a:r>
              <a:rPr lang="en-US" b="1" dirty="0">
                <a:latin typeface="+mn-lt"/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latin typeface="+mn-lt"/>
                <a:ea typeface="ヒラギノ角ゴ ProN W3" charset="0"/>
                <a:cs typeface="Helvetica" charset="0"/>
                <a:sym typeface="Helvetica" charset="0"/>
              </a:rPr>
              <a:t>Χριστοῦ</a:t>
            </a:r>
            <a:r>
              <a:rPr lang="en-US" b="1" dirty="0">
                <a:latin typeface="+mn-lt"/>
                <a:ea typeface="ヒラギノ角ゴ ProN W3" charset="0"/>
                <a:cs typeface="Helvetica" charset="0"/>
                <a:sym typeface="Helvetica" charset="0"/>
              </a:rPr>
              <a:t>, </a:t>
            </a:r>
            <a:r>
              <a:rPr lang="en-US" b="1" dirty="0" err="1">
                <a:latin typeface="+mn-lt"/>
                <a:ea typeface="ヒラギノ角ゴ ProN W3" charset="0"/>
                <a:cs typeface="Helvetica" charset="0"/>
                <a:sym typeface="Helvetica" charset="0"/>
              </a:rPr>
              <a:t>εἶχε</a:t>
            </a:r>
            <a:r>
              <a:rPr lang="en-US" b="1" dirty="0">
                <a:latin typeface="+mn-lt"/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latin typeface="+mn-lt"/>
                <a:ea typeface="ヒラギノ角ゴ ProN W3" charset="0"/>
                <a:cs typeface="Helvetica" charset="0"/>
                <a:sym typeface="Helvetica" charset="0"/>
              </a:rPr>
              <a:t>ἀν</a:t>
            </a:r>
            <a:r>
              <a:rPr lang="en-US" b="1" dirty="0">
                <a:latin typeface="+mn-lt"/>
                <a:ea typeface="ヒラギノ角ゴ ProN W3" charset="0"/>
                <a:cs typeface="Helvetica" charset="0"/>
                <a:sym typeface="Helvetica" charset="0"/>
              </a:rPr>
              <a:t>απ</a:t>
            </a:r>
            <a:r>
              <a:rPr lang="en-US" b="1" dirty="0" err="1">
                <a:latin typeface="+mn-lt"/>
                <a:ea typeface="ヒラギノ角ゴ ProN W3" charset="0"/>
                <a:cs typeface="Helvetica" charset="0"/>
                <a:sym typeface="Helvetica" charset="0"/>
              </a:rPr>
              <a:t>ότρε</a:t>
            </a:r>
            <a:r>
              <a:rPr lang="en-US" b="1" dirty="0">
                <a:latin typeface="+mn-lt"/>
                <a:ea typeface="ヒラギノ角ゴ ProN W3" charset="0"/>
                <a:cs typeface="Helvetica" charset="0"/>
                <a:sym typeface="Helvetica" charset="0"/>
              </a:rPr>
              <a:t>π</a:t>
            </a:r>
            <a:r>
              <a:rPr lang="en-US" b="1" dirty="0" err="1">
                <a:latin typeface="+mn-lt"/>
                <a:ea typeface="ヒラギノ角ゴ ProN W3" charset="0"/>
                <a:cs typeface="Helvetica" charset="0"/>
                <a:sym typeface="Helvetica" charset="0"/>
              </a:rPr>
              <a:t>τες</a:t>
            </a:r>
            <a:r>
              <a:rPr lang="en-US" b="1" dirty="0">
                <a:latin typeface="+mn-lt"/>
                <a:ea typeface="ヒラギノ角ゴ ProN W3" charset="0"/>
                <a:cs typeface="Helvetica" charset="0"/>
                <a:sym typeface="Helvetica" charset="0"/>
              </a:rPr>
              <a:t> π</a:t>
            </a:r>
            <a:r>
              <a:rPr lang="en-US" b="1" dirty="0" err="1">
                <a:latin typeface="+mn-lt"/>
                <a:ea typeface="ヒラギノ角ゴ ProN W3" charset="0"/>
                <a:cs typeface="Helvetica" charset="0"/>
                <a:sym typeface="Helvetica" charset="0"/>
              </a:rPr>
              <a:t>ροεκτάσεις</a:t>
            </a:r>
            <a:r>
              <a:rPr lang="en-US" b="1" dirty="0">
                <a:latin typeface="+mn-lt"/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latin typeface="+mn-lt"/>
                <a:ea typeface="ヒラギノ角ゴ ProN W3" charset="0"/>
                <a:cs typeface="Helvetica" charset="0"/>
                <a:sym typeface="Helvetica" charset="0"/>
              </a:rPr>
              <a:t>στὴν</a:t>
            </a:r>
            <a:r>
              <a:rPr lang="en-US" b="1" dirty="0">
                <a:latin typeface="+mn-lt"/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latin typeface="+mn-lt"/>
                <a:ea typeface="ヒラギノ角ゴ ProN W3" charset="0"/>
                <a:cs typeface="Helvetica" charset="0"/>
                <a:sym typeface="Helvetica" charset="0"/>
              </a:rPr>
              <a:t>ἑρμηνεί</a:t>
            </a:r>
            <a:r>
              <a:rPr lang="en-US" b="1" dirty="0">
                <a:latin typeface="+mn-lt"/>
                <a:ea typeface="ヒラギノ角ゴ ProN W3" charset="0"/>
                <a:cs typeface="Helvetica" charset="0"/>
                <a:sym typeface="Helvetica" charset="0"/>
              </a:rPr>
              <a:t>α </a:t>
            </a:r>
            <a:r>
              <a:rPr lang="en-US" b="1" dirty="0" err="1">
                <a:latin typeface="+mn-lt"/>
                <a:ea typeface="ヒラギノ角ゴ ProN W3" charset="0"/>
                <a:cs typeface="Helvetica" charset="0"/>
                <a:sym typeface="Helvetica" charset="0"/>
              </a:rPr>
              <a:t>τῶν</a:t>
            </a:r>
            <a:r>
              <a:rPr lang="en-US" b="1" dirty="0">
                <a:latin typeface="+mn-lt"/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latin typeface="+mn-lt"/>
                <a:ea typeface="ヒラギノ角ゴ ProN W3" charset="0"/>
                <a:cs typeface="Helvetica" charset="0"/>
                <a:sym typeface="Helvetica" charset="0"/>
              </a:rPr>
              <a:t>δύο</a:t>
            </a:r>
            <a:r>
              <a:rPr lang="en-US" b="1" dirty="0">
                <a:latin typeface="+mn-lt"/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latin typeface="+mn-lt"/>
                <a:ea typeface="ヒラギノ角ゴ ProN W3" charset="0"/>
                <a:cs typeface="Helvetica" charset="0"/>
                <a:sym typeface="Helvetica" charset="0"/>
              </a:rPr>
              <a:t>θελήσεων</a:t>
            </a:r>
            <a:r>
              <a:rPr lang="en-US" b="1" dirty="0">
                <a:latin typeface="+mn-lt"/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latin typeface="+mn-lt"/>
                <a:ea typeface="ヒラギノ角ゴ ProN W3" charset="0"/>
                <a:cs typeface="Helvetica" charset="0"/>
                <a:sym typeface="Helvetica" charset="0"/>
              </a:rPr>
              <a:t>κ</a:t>
            </a:r>
            <a:r>
              <a:rPr lang="en-US" b="1" dirty="0">
                <a:latin typeface="+mn-lt"/>
                <a:ea typeface="ヒラギノ角ゴ ProN W3" charset="0"/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latin typeface="+mn-lt"/>
                <a:ea typeface="ヒラギノ角ゴ ProN W3" charset="0"/>
                <a:cs typeface="Helvetica" charset="0"/>
                <a:sym typeface="Helvetica" charset="0"/>
              </a:rPr>
              <a:t>ὶ</a:t>
            </a:r>
            <a:r>
              <a:rPr lang="en-US" b="1" dirty="0">
                <a:latin typeface="+mn-lt"/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latin typeface="+mn-lt"/>
                <a:ea typeface="ヒラギノ角ゴ ProN W3" charset="0"/>
                <a:cs typeface="Helvetica" charset="0"/>
                <a:sym typeface="Helvetica" charset="0"/>
              </a:rPr>
              <a:t>τῶν</a:t>
            </a:r>
            <a:r>
              <a:rPr lang="en-US" b="1" dirty="0">
                <a:latin typeface="+mn-lt"/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latin typeface="+mn-lt"/>
                <a:ea typeface="ヒラギノ角ゴ ProN W3" charset="0"/>
                <a:cs typeface="Helvetica" charset="0"/>
                <a:sym typeface="Helvetica" charset="0"/>
              </a:rPr>
              <a:t>δύο</a:t>
            </a:r>
            <a:r>
              <a:rPr lang="en-US" b="1" dirty="0">
                <a:latin typeface="+mn-lt"/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latin typeface="+mn-lt"/>
                <a:ea typeface="ヒラギノ角ゴ ProN W3" charset="0"/>
                <a:cs typeface="Helvetica" charset="0"/>
                <a:sym typeface="Helvetica" charset="0"/>
              </a:rPr>
              <a:t>ἐνεργειῶν</a:t>
            </a:r>
            <a:r>
              <a:rPr lang="en-US" b="1" dirty="0">
                <a:latin typeface="+mn-lt"/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latin typeface="+mn-lt"/>
                <a:ea typeface="ヒラギノ角ゴ ProN W3" charset="0"/>
                <a:cs typeface="Helvetica" charset="0"/>
                <a:sym typeface="Helvetica" charset="0"/>
              </a:rPr>
              <a:t>τοῦ</a:t>
            </a:r>
            <a:r>
              <a:rPr lang="en-US" b="1" dirty="0">
                <a:latin typeface="+mn-lt"/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latin typeface="+mn-lt"/>
                <a:ea typeface="ヒラギノ角ゴ ProN W3" charset="0"/>
                <a:cs typeface="Helvetica" charset="0"/>
                <a:sym typeface="Helvetica" charset="0"/>
              </a:rPr>
              <a:t>Χριστοῦ</a:t>
            </a:r>
            <a:r>
              <a:rPr lang="en-US" b="1" dirty="0">
                <a:latin typeface="+mn-lt"/>
                <a:ea typeface="ヒラギノ角ゴ ProN W3" charset="0"/>
                <a:cs typeface="Helvetica" charset="0"/>
                <a:sym typeface="Helvetica" charset="0"/>
              </a:rPr>
              <a:t>. </a:t>
            </a:r>
            <a:endParaRPr lang="en-US" b="1" dirty="0">
              <a:latin typeface="+mn-lt"/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eaLnBrk="1" hangingPunct="1">
              <a:buFont typeface="Gill Sans" charset="0"/>
              <a:buNone/>
            </a:pPr>
            <a:r>
              <a:rPr lang="en-US" sz="2000" b="1" dirty="0">
                <a:solidFill>
                  <a:srgbClr val="9B2C01"/>
                </a:solidFill>
                <a:ea typeface="ヒラギノ角ゴ ProN W3" charset="0"/>
                <a:cs typeface="Zapf Dingbats" charset="0"/>
                <a:sym typeface="Helvetica" charset="0"/>
              </a:rPr>
              <a:t>➢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ἡ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θέληση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κ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ὶ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ἡ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ἐνέργει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α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εἶν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ι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ἱκ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νότητες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τῆς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φύσεως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κ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ὶ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ὄχι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τῆς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ὑ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π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οστάσεως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8210013"/>
      </p:ext>
    </p:extLst>
  </p:cSld>
  <p:clrMapOvr>
    <a:masterClrMapping/>
  </p:clrMapOvr>
  <p:transition spd="slow">
    <p:push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1"/>
          <p:cNvSpPr>
            <a:spLocks noGrp="1" noChangeArrowheads="1"/>
          </p:cNvSpPr>
          <p:nvPr>
            <p:ph type="body" idx="1"/>
          </p:nvPr>
        </p:nvSpPr>
        <p:spPr>
          <a:xfrm>
            <a:off x="232173" y="884039"/>
            <a:ext cx="8706445" cy="4658320"/>
          </a:xfrm>
        </p:spPr>
        <p:txBody>
          <a:bodyPr/>
          <a:lstStyle/>
          <a:p>
            <a:pPr eaLnBrk="1" hangingPunct="1">
              <a:buFont typeface="Gill Sans" charset="0"/>
              <a:buNone/>
            </a:pPr>
            <a:r>
              <a:rPr lang="en-US" sz="2000" b="1" dirty="0">
                <a:solidFill>
                  <a:srgbClr val="9B2C01"/>
                </a:solidFill>
                <a:ea typeface="ヒラギノ角ゴ ProN W3" charset="0"/>
                <a:cs typeface="Zapf Dingbats" charset="0"/>
                <a:sym typeface="Helvetica" charset="0"/>
              </a:rPr>
              <a:t>➢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ἡ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σωτηριολογικὴ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π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ροέκτ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ση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τοῦ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ζητήμ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τος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συνειδητο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π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οιήθηκε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π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ληρέστερ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α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κ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τὰ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τὴν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ἐξέλιξη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τῆς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θεολογικῆς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ἀντι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πα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ρ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θέσεως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,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ἡ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ὁ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π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οί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α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στὴν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ἀρχὴ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ὑ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π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ηρετοῦσε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τὴν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π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ροο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π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τικὴ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μιᾶς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συμ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βα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τικῆς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ἑνωτικῆς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π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ολιτικῆς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.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eaLnBrk="1" hangingPunct="1">
              <a:buFont typeface="Gill Sans" charset="0"/>
              <a:buNone/>
            </a:pP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Φ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ινόμεν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α: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819855" lvl="1">
              <a:buSzPct val="125000"/>
              <a:buFont typeface="Zapf Dingbats" charset="0"/>
              <a:buChar char="✴"/>
            </a:pP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ἡ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 π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ολιτικὴ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δι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ίρεση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τῶν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ἀν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τολικῶν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ἐ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πα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ρχιῶν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819855" lvl="1">
              <a:spcBef>
                <a:spcPts val="1306"/>
              </a:spcBef>
              <a:buSzPct val="125000"/>
              <a:buFont typeface="Zapf Dingbats" charset="0"/>
              <a:buChar char="✴"/>
            </a:pP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οἱ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δύο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 πα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ράλληλες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ἱερ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ρχίες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819855" lvl="1">
              <a:spcBef>
                <a:spcPts val="1306"/>
              </a:spcBef>
              <a:buSzPct val="125000"/>
              <a:buFont typeface="Zapf Dingbats" charset="0"/>
              <a:buChar char="✴"/>
            </a:pP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ὁ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ρόλος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τῶν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χριστι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νῶν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Ἀρά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β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ων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819855" lvl="1">
              <a:spcBef>
                <a:spcPts val="1306"/>
              </a:spcBef>
              <a:buSzPct val="125000"/>
              <a:buFont typeface="Zapf Dingbats" charset="0"/>
              <a:buChar char="✴"/>
            </a:pP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ἡ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Περσικὴ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εἰσ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β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ολὴ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στὶς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ἀν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τολικὲς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ἐ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πα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ρχίες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κ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ὶ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ὁ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ρόλος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τῶν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ἐ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πα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ρχι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κῶν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 π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ληθυσμῶν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6765379"/>
      </p:ext>
    </p:extLst>
  </p:cSld>
  <p:clrMapOvr>
    <a:masterClrMapping/>
  </p:clrMapOvr>
  <p:transition spd="slow">
    <p:push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1"/>
          <p:cNvSpPr>
            <a:spLocks noGrp="1" noChangeArrowheads="1"/>
          </p:cNvSpPr>
          <p:nvPr>
            <p:ph type="body" idx="1"/>
          </p:nvPr>
        </p:nvSpPr>
        <p:spPr>
          <a:xfrm>
            <a:off x="232173" y="660797"/>
            <a:ext cx="8706445" cy="5484316"/>
          </a:xfrm>
        </p:spPr>
        <p:txBody>
          <a:bodyPr/>
          <a:lstStyle/>
          <a:p>
            <a:pPr eaLnBrk="1" hangingPunct="1">
              <a:buFont typeface="Gill Sans" charset="0"/>
              <a:buNone/>
            </a:pPr>
            <a:r>
              <a:rPr lang="en-US" sz="2000" b="1" dirty="0">
                <a:solidFill>
                  <a:srgbClr val="9B2C01"/>
                </a:solidFill>
                <a:ea typeface="ヒラギノ角ゴ ProN W3" charset="0"/>
                <a:cs typeface="Helvetica" charset="0"/>
                <a:sym typeface="Helvetica" charset="0"/>
              </a:rPr>
              <a:t>610-641:</a:t>
            </a:r>
            <a:r>
              <a:rPr lang="en-US" sz="2000" b="1" dirty="0">
                <a:solidFill>
                  <a:srgbClr val="2B4714"/>
                </a:solidFill>
                <a:ea typeface="ヒラギノ角ゴ ProN W3" charset="0"/>
                <a:cs typeface="Helvetica" charset="0"/>
                <a:sym typeface="Helvetica" charset="0"/>
              </a:rPr>
              <a:t> α</a:t>
            </a:r>
            <a:r>
              <a:rPr lang="en-US" sz="2000" b="1" dirty="0" err="1">
                <a:solidFill>
                  <a:srgbClr val="2B4714"/>
                </a:solidFill>
                <a:ea typeface="ヒラギノ角ゴ ProN W3" charset="0"/>
                <a:cs typeface="Helvetica" charset="0"/>
                <a:sym typeface="Helvetica" charset="0"/>
              </a:rPr>
              <a:t>ὐτοκράτορ</a:t>
            </a:r>
            <a:r>
              <a:rPr lang="en-US" sz="2000" b="1" dirty="0">
                <a:solidFill>
                  <a:srgbClr val="2B4714"/>
                </a:solidFill>
                <a:ea typeface="ヒラギノ角ゴ ProN W3" charset="0"/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solidFill>
                  <a:srgbClr val="2B4714"/>
                </a:solidFill>
                <a:ea typeface="ヒラギノ角ゴ ProN W3" charset="0"/>
                <a:cs typeface="Helvetica" charset="0"/>
                <a:sym typeface="Helvetica" charset="0"/>
              </a:rPr>
              <a:t>ς</a:t>
            </a:r>
            <a:r>
              <a:rPr lang="en-US" sz="2000" b="1" dirty="0">
                <a:solidFill>
                  <a:srgbClr val="2B4714"/>
                </a:solidFill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600" b="1" dirty="0" err="1">
                <a:solidFill>
                  <a:srgbClr val="2B4714"/>
                </a:solidFill>
                <a:ea typeface="ヒラギノ角ゴ ProN W3" charset="0"/>
                <a:cs typeface="Helvetica" charset="0"/>
                <a:sym typeface="Helvetica" charset="0"/>
              </a:rPr>
              <a:t>Ἡράκλειος</a:t>
            </a:r>
            <a:endParaRPr lang="en-US" sz="2000" b="1" dirty="0">
              <a:solidFill>
                <a:srgbClr val="2B4714"/>
              </a:solidFill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>
              <a:spcBef>
                <a:spcPts val="1306"/>
              </a:spcBef>
              <a:buNone/>
            </a:pP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Κωνστ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ντινου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π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όλεως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Σέργιος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(610-638)</a:t>
            </a:r>
            <a:endParaRPr lang="en-US" sz="2000" b="1" dirty="0">
              <a:solidFill>
                <a:srgbClr val="9B2C01"/>
              </a:solidFill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497510" lvl="1" indent="0">
              <a:spcBef>
                <a:spcPts val="1306"/>
              </a:spcBef>
              <a:buNone/>
            </a:pPr>
            <a:r>
              <a:rPr lang="en-US" sz="2000" b="1" dirty="0">
                <a:solidFill>
                  <a:srgbClr val="9B2C01"/>
                </a:solidFill>
                <a:ea typeface="ＭＳ Ｐゴシック" charset="0"/>
                <a:cs typeface="Zapf Dingbats" charset="0"/>
                <a:sym typeface="Helvetica" charset="0"/>
              </a:rPr>
              <a:t>➢ </a:t>
            </a:r>
            <a:r>
              <a:rPr lang="en-US" sz="2000" b="1" i="1" dirty="0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«</a:t>
            </a:r>
            <a:r>
              <a:rPr lang="en-US" sz="2000" b="1" i="1" dirty="0" err="1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μιᾷ</a:t>
            </a:r>
            <a:r>
              <a:rPr lang="en-US" sz="2000" b="1" i="1" dirty="0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θε</a:t>
            </a:r>
            <a:r>
              <a:rPr lang="en-US" sz="2000" b="1" i="1" dirty="0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α</a:t>
            </a:r>
            <a:r>
              <a:rPr lang="en-US" sz="2000" b="1" i="1" dirty="0" err="1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νδρικῇ</a:t>
            </a:r>
            <a:r>
              <a:rPr lang="en-US" sz="2000" b="1" i="1" dirty="0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ἐνεργείᾳ</a:t>
            </a:r>
            <a:r>
              <a:rPr lang="en-US" sz="2000" b="1" i="1" dirty="0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ἐνεργοῦντ</a:t>
            </a:r>
            <a:r>
              <a:rPr lang="en-US" sz="2000" b="1" i="1" dirty="0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α </a:t>
            </a:r>
            <a:r>
              <a:rPr lang="en-US" sz="2000" b="1" i="1" dirty="0" err="1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τὰ</a:t>
            </a:r>
            <a:r>
              <a:rPr lang="en-US" sz="2000" b="1" i="1" dirty="0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θεο</a:t>
            </a:r>
            <a:r>
              <a:rPr lang="en-US" sz="2000" b="1" i="1" dirty="0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π</a:t>
            </a:r>
            <a:r>
              <a:rPr lang="en-US" sz="2000" b="1" i="1" dirty="0" err="1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ρε</a:t>
            </a:r>
            <a:r>
              <a:rPr lang="en-US" sz="2000" b="1" i="1" dirty="0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π</a:t>
            </a:r>
            <a:r>
              <a:rPr lang="en-US" sz="2000" b="1" i="1" dirty="0" err="1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ῆ</a:t>
            </a:r>
            <a:r>
              <a:rPr lang="en-US" sz="2000" b="1" i="1" dirty="0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κ</a:t>
            </a:r>
            <a:r>
              <a:rPr lang="en-US" sz="2000" b="1" i="1" dirty="0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α</a:t>
            </a:r>
            <a:r>
              <a:rPr lang="en-US" sz="2000" b="1" i="1" dirty="0" err="1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ὶ</a:t>
            </a:r>
            <a:r>
              <a:rPr lang="en-US" sz="2000" b="1" i="1" dirty="0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ἀνθρώ</a:t>
            </a:r>
            <a:r>
              <a:rPr lang="en-US" sz="2000" b="1" i="1" dirty="0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π</a:t>
            </a:r>
            <a:r>
              <a:rPr lang="en-US" sz="2000" b="1" i="1" dirty="0" err="1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ιν</a:t>
            </a:r>
            <a:r>
              <a:rPr lang="en-US" sz="2000" b="1" i="1" dirty="0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α»</a:t>
            </a:r>
            <a:r>
              <a:rPr lang="en-US" sz="2000" b="1" dirty="0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(PG 3, 1072)</a:t>
            </a:r>
            <a:r>
              <a:rPr lang="en-US" sz="2000" b="1" dirty="0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. </a:t>
            </a:r>
            <a:endParaRPr lang="en-US" sz="2000" b="1" dirty="0">
              <a:solidFill>
                <a:srgbClr val="9B2C01"/>
              </a:solidFill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497510" lvl="1" indent="0">
              <a:spcBef>
                <a:spcPts val="1306"/>
              </a:spcBef>
              <a:buNone/>
            </a:pPr>
            <a:r>
              <a:rPr lang="en-US" sz="2000" b="1" dirty="0">
                <a:solidFill>
                  <a:srgbClr val="9B2C01"/>
                </a:solidFill>
                <a:ea typeface="ＭＳ Ｐゴシック" charset="0"/>
                <a:cs typeface="Zapf Dingbats" charset="0"/>
                <a:sym typeface="Helvetica" charset="0"/>
              </a:rPr>
              <a:t>➢ </a:t>
            </a:r>
            <a:r>
              <a:rPr lang="en-US" sz="2000" b="1" dirty="0" err="1">
                <a:solidFill>
                  <a:srgbClr val="9B2C01"/>
                </a:solidFill>
                <a:ea typeface="ＭＳ Ｐゴシック" charset="0"/>
                <a:cs typeface="Zapf Dingbats" charset="0"/>
                <a:sym typeface="Helvetica" charset="0"/>
              </a:rPr>
              <a:t>ψευδο-Λί</a:t>
            </a:r>
            <a:r>
              <a:rPr lang="en-US" sz="2000" b="1" dirty="0">
                <a:solidFill>
                  <a:srgbClr val="9B2C01"/>
                </a:solidFill>
                <a:ea typeface="ＭＳ Ｐゴシック" charset="0"/>
                <a:cs typeface="Zapf Dingbats" charset="0"/>
                <a:sym typeface="Helvetica" charset="0"/>
              </a:rPr>
              <a:t>β</a:t>
            </a:r>
            <a:r>
              <a:rPr lang="en-US" sz="2000" b="1" dirty="0" err="1">
                <a:solidFill>
                  <a:srgbClr val="9B2C01"/>
                </a:solidFill>
                <a:ea typeface="ＭＳ Ｐゴシック" charset="0"/>
                <a:cs typeface="Zapf Dingbats" charset="0"/>
                <a:sym typeface="Helvetica" charset="0"/>
              </a:rPr>
              <a:t>ελλος</a:t>
            </a:r>
            <a:r>
              <a:rPr lang="en-US" sz="2000" b="1" dirty="0">
                <a:solidFill>
                  <a:srgbClr val="9B2C01"/>
                </a:solidFill>
                <a:ea typeface="ＭＳ Ｐゴシック" charset="0"/>
                <a:cs typeface="Zapf Dingbats" charset="0"/>
                <a:sym typeface="Helvetica" charset="0"/>
              </a:rPr>
              <a:t> </a:t>
            </a:r>
            <a:r>
              <a:rPr lang="en-US" sz="2000" b="1" dirty="0" err="1">
                <a:solidFill>
                  <a:srgbClr val="9B2C01"/>
                </a:solidFill>
                <a:ea typeface="ＭＳ Ｐゴシック" charset="0"/>
                <a:cs typeface="Zapf Dingbats" charset="0"/>
                <a:sym typeface="Helvetica" charset="0"/>
              </a:rPr>
              <a:t>Κωνστ</a:t>
            </a:r>
            <a:r>
              <a:rPr lang="en-US" sz="2000" b="1" dirty="0">
                <a:solidFill>
                  <a:srgbClr val="9B2C01"/>
                </a:solidFill>
                <a:ea typeface="ＭＳ Ｐゴシック" charset="0"/>
                <a:cs typeface="Zapf Dingbats" charset="0"/>
                <a:sym typeface="Helvetica" charset="0"/>
              </a:rPr>
              <a:t>α</a:t>
            </a:r>
            <a:r>
              <a:rPr lang="en-US" sz="2000" b="1" dirty="0" err="1">
                <a:solidFill>
                  <a:srgbClr val="9B2C01"/>
                </a:solidFill>
                <a:ea typeface="ＭＳ Ｐゴシック" charset="0"/>
                <a:cs typeface="Zapf Dingbats" charset="0"/>
                <a:sym typeface="Helvetica" charset="0"/>
              </a:rPr>
              <a:t>ντινου</a:t>
            </a:r>
            <a:r>
              <a:rPr lang="en-US" sz="2000" b="1" dirty="0">
                <a:solidFill>
                  <a:srgbClr val="9B2C01"/>
                </a:solidFill>
                <a:ea typeface="ＭＳ Ｐゴシック" charset="0"/>
                <a:cs typeface="Zapf Dingbats" charset="0"/>
                <a:sym typeface="Helvetica" charset="0"/>
              </a:rPr>
              <a:t>π</a:t>
            </a:r>
            <a:r>
              <a:rPr lang="en-US" sz="2000" b="1" dirty="0" err="1">
                <a:solidFill>
                  <a:srgbClr val="9B2C01"/>
                </a:solidFill>
                <a:ea typeface="ＭＳ Ｐゴシック" charset="0"/>
                <a:cs typeface="Zapf Dingbats" charset="0"/>
                <a:sym typeface="Helvetica" charset="0"/>
              </a:rPr>
              <a:t>όλεως</a:t>
            </a:r>
            <a:r>
              <a:rPr lang="en-US" sz="2000" b="1" dirty="0">
                <a:solidFill>
                  <a:srgbClr val="9B2C01"/>
                </a:solidFill>
                <a:ea typeface="ＭＳ Ｐゴシック" charset="0"/>
                <a:cs typeface="Zapf Dingbats" charset="0"/>
                <a:sym typeface="Helvetica" charset="0"/>
              </a:rPr>
              <a:t> </a:t>
            </a:r>
            <a:r>
              <a:rPr lang="en-US" sz="2000" b="1" dirty="0" err="1">
                <a:solidFill>
                  <a:srgbClr val="9B2C01"/>
                </a:solidFill>
                <a:ea typeface="ＭＳ Ｐゴシック" charset="0"/>
                <a:cs typeface="Zapf Dingbats" charset="0"/>
                <a:sym typeface="Helvetica" charset="0"/>
              </a:rPr>
              <a:t>Μηνᾶ</a:t>
            </a:r>
            <a:r>
              <a:rPr lang="en-US" sz="2000" b="1" dirty="0">
                <a:solidFill>
                  <a:srgbClr val="9B2C01"/>
                </a:solidFill>
                <a:ea typeface="ＭＳ Ｐゴシック" charset="0"/>
                <a:cs typeface="Zapf Dingbats" charset="0"/>
                <a:sym typeface="Helvetica" charset="0"/>
              </a:rPr>
              <a:t> (536-552)</a:t>
            </a:r>
            <a:endParaRPr lang="en-US" sz="2000" b="1" dirty="0">
              <a:solidFill>
                <a:srgbClr val="1D300D"/>
              </a:solidFill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>
              <a:spcBef>
                <a:spcPts val="1306"/>
              </a:spcBef>
              <a:buNone/>
            </a:pP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Φ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ρὰν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Θεόδωρος</a:t>
            </a:r>
            <a:r>
              <a:rPr lang="en-US" sz="2000" b="1" dirty="0">
                <a:solidFill>
                  <a:srgbClr val="9B2C01"/>
                </a:solidFill>
                <a:ea typeface="ヒラギノ角ゴ ProN W3" charset="0"/>
                <a:cs typeface="Zapf Dingbats" charset="0"/>
                <a:sym typeface="Helvetica" charset="0"/>
              </a:rPr>
              <a:t> ➤ «</a:t>
            </a:r>
            <a:r>
              <a:rPr lang="en-US" sz="2000" b="1" dirty="0" err="1">
                <a:solidFill>
                  <a:srgbClr val="9B2C01"/>
                </a:solidFill>
                <a:ea typeface="ヒラギノ角ゴ ProN W3" charset="0"/>
                <a:cs typeface="Zapf Dingbats" charset="0"/>
                <a:sym typeface="Helvetica" charset="0"/>
              </a:rPr>
              <a:t>μιὰ</a:t>
            </a:r>
            <a:r>
              <a:rPr lang="en-US" sz="2000" b="1" dirty="0">
                <a:solidFill>
                  <a:srgbClr val="9B2C01"/>
                </a:solidFill>
                <a:ea typeface="ヒラギノ角ゴ ProN W3" charset="0"/>
                <a:cs typeface="Zapf Dingbats" charset="0"/>
                <a:sym typeface="Helvetica" charset="0"/>
              </a:rPr>
              <a:t> </a:t>
            </a:r>
            <a:r>
              <a:rPr lang="en-US" sz="2000" b="1" dirty="0" err="1">
                <a:solidFill>
                  <a:srgbClr val="9B2C01"/>
                </a:solidFill>
                <a:ea typeface="ヒラギノ角ゴ ProN W3" charset="0"/>
                <a:cs typeface="Zapf Dingbats" charset="0"/>
                <a:sym typeface="Helvetica" charset="0"/>
              </a:rPr>
              <a:t>ὑ</a:t>
            </a:r>
            <a:r>
              <a:rPr lang="en-US" sz="2000" b="1" dirty="0">
                <a:solidFill>
                  <a:srgbClr val="9B2C01"/>
                </a:solidFill>
                <a:ea typeface="ヒラギノ角ゴ ProN W3" charset="0"/>
                <a:cs typeface="Zapf Dingbats" charset="0"/>
                <a:sym typeface="Helvetica" charset="0"/>
              </a:rPr>
              <a:t>π</a:t>
            </a:r>
            <a:r>
              <a:rPr lang="en-US" sz="2000" b="1" dirty="0" err="1">
                <a:solidFill>
                  <a:srgbClr val="9B2C01"/>
                </a:solidFill>
                <a:ea typeface="ヒラギノ角ゴ ProN W3" charset="0"/>
                <a:cs typeface="Zapf Dingbats" charset="0"/>
                <a:sym typeface="Helvetica" charset="0"/>
              </a:rPr>
              <a:t>οστ</a:t>
            </a:r>
            <a:r>
              <a:rPr lang="en-US" sz="2000" b="1" dirty="0">
                <a:solidFill>
                  <a:srgbClr val="9B2C01"/>
                </a:solidFill>
                <a:ea typeface="ヒラギノ角ゴ ProN W3" charset="0"/>
                <a:cs typeface="Zapf Dingbats" charset="0"/>
                <a:sym typeface="Helvetica" charset="0"/>
              </a:rPr>
              <a:t>α</a:t>
            </a:r>
            <a:r>
              <a:rPr lang="en-US" sz="2000" b="1" dirty="0" err="1">
                <a:solidFill>
                  <a:srgbClr val="9B2C01"/>
                </a:solidFill>
                <a:ea typeface="ヒラギノ角ゴ ProN W3" charset="0"/>
                <a:cs typeface="Zapf Dingbats" charset="0"/>
                <a:sym typeface="Helvetica" charset="0"/>
              </a:rPr>
              <a:t>τικὴ</a:t>
            </a:r>
            <a:r>
              <a:rPr lang="en-US" sz="2000" b="1" dirty="0">
                <a:solidFill>
                  <a:srgbClr val="9B2C01"/>
                </a:solidFill>
                <a:ea typeface="ヒラギノ角ゴ ProN W3" charset="0"/>
                <a:cs typeface="Zapf Dingbats" charset="0"/>
                <a:sym typeface="Helvetica" charset="0"/>
              </a:rPr>
              <a:t> </a:t>
            </a:r>
            <a:r>
              <a:rPr lang="en-US" sz="2000" b="1" dirty="0" err="1">
                <a:solidFill>
                  <a:srgbClr val="9B2C01"/>
                </a:solidFill>
                <a:ea typeface="ヒラギノ角ゴ ProN W3" charset="0"/>
                <a:cs typeface="Zapf Dingbats" charset="0"/>
                <a:sym typeface="Helvetica" charset="0"/>
              </a:rPr>
              <a:t>ἐνέργει</a:t>
            </a:r>
            <a:r>
              <a:rPr lang="en-US" sz="2000" b="1" dirty="0">
                <a:solidFill>
                  <a:srgbClr val="9B2C01"/>
                </a:solidFill>
                <a:ea typeface="ヒラギノ角ゴ ProN W3" charset="0"/>
                <a:cs typeface="Zapf Dingbats" charset="0"/>
                <a:sym typeface="Helvetica" charset="0"/>
              </a:rPr>
              <a:t>α»</a:t>
            </a:r>
            <a:endParaRPr lang="en-US" sz="2000" b="1" dirty="0">
              <a:solidFill>
                <a:srgbClr val="9B2C01"/>
              </a:solidFill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>
              <a:spcBef>
                <a:spcPts val="1306"/>
              </a:spcBef>
              <a:buNone/>
            </a:pPr>
            <a:r>
              <a:rPr lang="en-US" sz="2000" b="1" dirty="0">
                <a:solidFill>
                  <a:srgbClr val="9B2C01"/>
                </a:solidFill>
                <a:ea typeface="ヒラギノ角ゴ ProN W3" charset="0"/>
                <a:cs typeface="Helvetica" charset="0"/>
                <a:sym typeface="Helvetica" charset="0"/>
              </a:rPr>
              <a:t>626: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Φάσιδος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Κύρος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: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Ἐ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π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ιστολὴ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π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ρὸς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Ἡράκλειο</a:t>
            </a:r>
            <a:endParaRPr lang="en-US" sz="2000" b="1" dirty="0">
              <a:solidFill>
                <a:srgbClr val="9B2C01"/>
              </a:solidFill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>
              <a:spcBef>
                <a:spcPts val="1306"/>
              </a:spcBef>
              <a:buNone/>
            </a:pPr>
            <a:r>
              <a:rPr lang="en-US" sz="2000" b="1" dirty="0">
                <a:solidFill>
                  <a:srgbClr val="9B2C01"/>
                </a:solidFill>
                <a:ea typeface="ヒラギノ角ゴ ProN W3" charset="0"/>
                <a:cs typeface="Helvetica" charset="0"/>
                <a:sym typeface="Helvetica" charset="0"/>
              </a:rPr>
              <a:t>629: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«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Ὁμολογί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α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Πίστεως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»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τοῦ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ἰ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κω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β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ίτη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πα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τριάρχη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Ἀλεξ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νδρεί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ς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Ἀθ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ν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σίου</a:t>
            </a:r>
            <a:endParaRPr lang="en-US" sz="2000" b="1" dirty="0">
              <a:solidFill>
                <a:srgbClr val="9B2C01"/>
              </a:solidFill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>
              <a:spcBef>
                <a:spcPts val="1306"/>
              </a:spcBef>
              <a:buNone/>
            </a:pPr>
            <a:r>
              <a:rPr lang="en-US" sz="2000" b="1" dirty="0">
                <a:solidFill>
                  <a:srgbClr val="9B2C01"/>
                </a:solidFill>
                <a:ea typeface="ヒラギノ角ゴ ProN W3" charset="0"/>
                <a:cs typeface="Helvetica" charset="0"/>
                <a:sym typeface="Helvetica" charset="0"/>
              </a:rPr>
              <a:t>630:</a:t>
            </a:r>
            <a:r>
              <a:rPr lang="en-US" sz="2000" b="1" dirty="0">
                <a:ea typeface="ヒラギノ角ゴ ProN W3" charset="0"/>
                <a:cs typeface="Zapf Dingbats" charset="0"/>
                <a:sym typeface="Helvetica" charset="0"/>
              </a:rPr>
              <a:t> </a:t>
            </a:r>
            <a:r>
              <a:rPr lang="en-US" sz="2000" b="1" dirty="0" err="1">
                <a:ea typeface="ヒラギノ角ゴ ProN W3" charset="0"/>
                <a:cs typeface="Zapf Dingbats" charset="0"/>
                <a:sym typeface="Helvetica" charset="0"/>
              </a:rPr>
              <a:t>Ἀλεξ</a:t>
            </a:r>
            <a:r>
              <a:rPr lang="en-US" sz="2000" b="1" dirty="0">
                <a:ea typeface="ヒラギノ角ゴ ProN W3" charset="0"/>
                <a:cs typeface="Zapf Dingbats" charset="0"/>
                <a:sym typeface="Helvetica" charset="0"/>
              </a:rPr>
              <a:t>α</a:t>
            </a:r>
            <a:r>
              <a:rPr lang="en-US" sz="2000" b="1" dirty="0" err="1">
                <a:ea typeface="ヒラギノ角ゴ ProN W3" charset="0"/>
                <a:cs typeface="Zapf Dingbats" charset="0"/>
                <a:sym typeface="Helvetica" charset="0"/>
              </a:rPr>
              <a:t>νδρεί</a:t>
            </a:r>
            <a:r>
              <a:rPr lang="en-US" sz="2000" b="1" dirty="0">
                <a:ea typeface="ヒラギノ角ゴ ProN W3" charset="0"/>
                <a:cs typeface="Zapf Dingbats" charset="0"/>
                <a:sym typeface="Helvetica" charset="0"/>
              </a:rPr>
              <a:t>α</a:t>
            </a:r>
            <a:r>
              <a:rPr lang="en-US" sz="2000" b="1" dirty="0" err="1">
                <a:ea typeface="ヒラギノ角ゴ ProN W3" charset="0"/>
                <a:cs typeface="Zapf Dingbats" charset="0"/>
                <a:sym typeface="Helvetica" charset="0"/>
              </a:rPr>
              <a:t>ς</a:t>
            </a:r>
            <a:r>
              <a:rPr lang="en-US" sz="2000" b="1" dirty="0">
                <a:ea typeface="ヒラギノ角ゴ ProN W3" charset="0"/>
                <a:cs typeface="Zapf Dingbats" charset="0"/>
                <a:sym typeface="Helvetica" charset="0"/>
              </a:rPr>
              <a:t> </a:t>
            </a:r>
            <a:r>
              <a:rPr lang="en-US" sz="2000" b="1" dirty="0" err="1">
                <a:ea typeface="ヒラギノ角ゴ ProN W3" charset="0"/>
                <a:cs typeface="Zapf Dingbats" charset="0"/>
                <a:sym typeface="Helvetica" charset="0"/>
              </a:rPr>
              <a:t>Γεώργιος</a:t>
            </a:r>
            <a:r>
              <a:rPr lang="en-US" sz="2000" b="1" dirty="0">
                <a:ea typeface="ヒラギノ角ゴ ProN W3" charset="0"/>
                <a:cs typeface="Zapf Dingbats" charset="0"/>
                <a:sym typeface="Helvetica" charset="0"/>
              </a:rPr>
              <a:t> (✝) ← </a:t>
            </a:r>
            <a:r>
              <a:rPr lang="en-US" sz="2000" b="1" dirty="0" err="1">
                <a:ea typeface="ヒラギノ角ゴ ProN W3" charset="0"/>
                <a:cs typeface="Zapf Dingbats" charset="0"/>
                <a:sym typeface="Helvetica" charset="0"/>
              </a:rPr>
              <a:t>Φάσιδος</a:t>
            </a:r>
            <a:r>
              <a:rPr lang="en-US" sz="2000" b="1" dirty="0">
                <a:ea typeface="ヒラギノ角ゴ ProN W3" charset="0"/>
                <a:cs typeface="Zapf Dingbats" charset="0"/>
                <a:sym typeface="Helvetica" charset="0"/>
              </a:rPr>
              <a:t> </a:t>
            </a:r>
            <a:r>
              <a:rPr lang="en-US" sz="2000" b="1" dirty="0" err="1">
                <a:ea typeface="ヒラギノ角ゴ ProN W3" charset="0"/>
                <a:cs typeface="Zapf Dingbats" charset="0"/>
                <a:sym typeface="Helvetica" charset="0"/>
              </a:rPr>
              <a:t>Κύρος</a:t>
            </a:r>
            <a:endParaRPr lang="en-US" sz="2000" b="1" dirty="0">
              <a:solidFill>
                <a:srgbClr val="9B2C01"/>
              </a:solidFill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>
              <a:spcBef>
                <a:spcPts val="1306"/>
              </a:spcBef>
              <a:buNone/>
            </a:pPr>
            <a:r>
              <a:rPr lang="en-US" sz="2000" b="1" dirty="0">
                <a:solidFill>
                  <a:srgbClr val="9B2C01"/>
                </a:solidFill>
                <a:ea typeface="ヒラギノ角ゴ ProN W3" charset="0"/>
                <a:cs typeface="Helvetica" charset="0"/>
                <a:sym typeface="Helvetica" charset="0"/>
              </a:rPr>
              <a:t>633: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Συμφωνί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α: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μονοενεργητική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φόρμουλ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α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ἀ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π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ὸ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ἐννέ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α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ἄρθρ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α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961976"/>
      </p:ext>
    </p:extLst>
  </p:cSld>
  <p:clrMapOvr>
    <a:masterClrMapping/>
  </p:clrMapOvr>
  <p:transition spd="slow">
    <p:push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1"/>
          <p:cNvSpPr>
            <a:spLocks noGrp="1" noChangeArrowheads="1"/>
          </p:cNvSpPr>
          <p:nvPr>
            <p:ph type="body" idx="1"/>
          </p:nvPr>
        </p:nvSpPr>
        <p:spPr>
          <a:xfrm>
            <a:off x="232173" y="660797"/>
            <a:ext cx="8706445" cy="5484316"/>
          </a:xfrm>
        </p:spPr>
        <p:txBody>
          <a:bodyPr/>
          <a:lstStyle/>
          <a:p>
            <a:pPr eaLnBrk="1" hangingPunct="1">
              <a:buFont typeface="Gill Sans" charset="0"/>
              <a:buNone/>
            </a:pPr>
            <a:r>
              <a:rPr lang="en-US" sz="2000" b="1" dirty="0">
                <a:solidFill>
                  <a:srgbClr val="9B2C01"/>
                </a:solidFill>
                <a:ea typeface="ヒラギノ角ゴ ProN W3" charset="0"/>
                <a:cs typeface="Helvetica" charset="0"/>
                <a:sym typeface="Helvetica" charset="0"/>
              </a:rPr>
              <a:t>633:</a:t>
            </a:r>
            <a:r>
              <a:rPr lang="en-US" sz="2000" b="1" dirty="0">
                <a:solidFill>
                  <a:srgbClr val="2B4714"/>
                </a:solidFill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Ἐνδημούσ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α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Κωνστ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ντινου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π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όλεως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: «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Ψῆφος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»</a:t>
            </a:r>
            <a:endParaRPr lang="en-US" sz="2000" b="1" dirty="0">
              <a:solidFill>
                <a:srgbClr val="9B2C01"/>
              </a:solidFill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497510" lvl="1" indent="0">
              <a:spcBef>
                <a:spcPts val="1306"/>
              </a:spcBef>
              <a:buNone/>
            </a:pPr>
            <a:r>
              <a:rPr lang="en-US" sz="2000" b="1" dirty="0">
                <a:solidFill>
                  <a:srgbClr val="9B2C01"/>
                </a:solidFill>
                <a:ea typeface="ＭＳ Ｐゴシック" charset="0"/>
                <a:cs typeface="Zapf Dingbats" charset="0"/>
                <a:sym typeface="Helvetica" charset="0"/>
              </a:rPr>
              <a:t>➢ 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ἐ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π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ιστολὴ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Κωνστ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ντινου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π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όλεως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Σεργίου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 π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ρὸς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τὸν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Ρώμης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Ὁνώριο</a:t>
            </a:r>
            <a:r>
              <a:rPr lang="en-US" sz="2000" b="1" dirty="0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 (625-638) : </a:t>
            </a:r>
            <a:r>
              <a:rPr lang="en-US" sz="2000" b="1" u="sng" dirty="0" err="1">
                <a:solidFill>
                  <a:srgbClr val="3F691E"/>
                </a:solidFill>
                <a:ea typeface="ＭＳ Ｐゴシック" charset="0"/>
                <a:cs typeface="Zapf Dingbats" charset="0"/>
                <a:sym typeface="Helvetica" charset="0"/>
              </a:rPr>
              <a:t>θετικὴ</a:t>
            </a:r>
            <a:r>
              <a:rPr lang="en-US" sz="2000" b="1" u="sng" dirty="0">
                <a:solidFill>
                  <a:srgbClr val="3F691E"/>
                </a:solidFill>
                <a:ea typeface="ＭＳ Ｐゴシック" charset="0"/>
                <a:cs typeface="Zapf Dingbats" charset="0"/>
                <a:sym typeface="Helvetica" charset="0"/>
              </a:rPr>
              <a:t> </a:t>
            </a:r>
            <a:r>
              <a:rPr lang="en-US" sz="2000" b="1" u="sng" dirty="0" err="1">
                <a:solidFill>
                  <a:srgbClr val="3F691E"/>
                </a:solidFill>
                <a:ea typeface="ＭＳ Ｐゴシック" charset="0"/>
                <a:cs typeface="Zapf Dingbats" charset="0"/>
                <a:sym typeface="Helvetica" charset="0"/>
              </a:rPr>
              <a:t>στάση</a:t>
            </a:r>
            <a:r>
              <a:rPr lang="en-US" sz="2000" b="1" u="sng" dirty="0">
                <a:solidFill>
                  <a:srgbClr val="3F691E"/>
                </a:solidFill>
                <a:ea typeface="ＭＳ Ｐゴシック" charset="0"/>
                <a:cs typeface="Zapf Dingbats" charset="0"/>
                <a:sym typeface="Helvetica" charset="0"/>
              </a:rPr>
              <a:t> ➥ </a:t>
            </a:r>
            <a:r>
              <a:rPr lang="en-US" sz="2000" b="1" u="sng" dirty="0" err="1">
                <a:solidFill>
                  <a:srgbClr val="3F691E"/>
                </a:solidFill>
                <a:ea typeface="ＭＳ Ｐゴシック" charset="0"/>
                <a:cs typeface="Zapf Dingbats" charset="0"/>
                <a:sym typeface="Helvetica" charset="0"/>
              </a:rPr>
              <a:t>Μονοθελητισμός</a:t>
            </a:r>
            <a:endParaRPr lang="en-US" sz="2000" b="1" dirty="0">
              <a:solidFill>
                <a:srgbClr val="1D300D"/>
              </a:solidFill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497510" lvl="1" indent="0">
              <a:spcBef>
                <a:spcPts val="1306"/>
              </a:spcBef>
              <a:buNone/>
            </a:pP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Ἱεροσολύμων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Σωφρόνιος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 (634-638)</a:t>
            </a:r>
            <a:r>
              <a:rPr lang="en-US" sz="2000" b="1" dirty="0">
                <a:solidFill>
                  <a:srgbClr val="9B2C01"/>
                </a:solidFill>
                <a:ea typeface="ＭＳ Ｐゴシック" charset="0"/>
                <a:cs typeface="Zapf Dingbats" charset="0"/>
                <a:sym typeface="Helvetica" charset="0"/>
              </a:rPr>
              <a:t> ➤ ΑΝΤΙΔΡΑΣΗ</a:t>
            </a:r>
            <a:endParaRPr lang="en-US" sz="2000" b="1" dirty="0">
              <a:solidFill>
                <a:srgbClr val="9B2C01"/>
              </a:solidFill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>
              <a:spcBef>
                <a:spcPts val="1306"/>
              </a:spcBef>
              <a:buNone/>
            </a:pPr>
            <a:r>
              <a:rPr lang="en-US" sz="2000" b="1" dirty="0">
                <a:solidFill>
                  <a:srgbClr val="9B2C01"/>
                </a:solidFill>
                <a:ea typeface="ヒラギノ角ゴ ProN W3" charset="0"/>
                <a:cs typeface="Helvetica" charset="0"/>
                <a:sym typeface="Helvetica" charset="0"/>
              </a:rPr>
              <a:t>633: </a:t>
            </a:r>
            <a:r>
              <a:rPr lang="en-US" sz="2000" b="1" dirty="0" err="1">
                <a:solidFill>
                  <a:srgbClr val="9B2C01"/>
                </a:solidFill>
                <a:ea typeface="ヒラギノ角ゴ ProN W3" charset="0"/>
                <a:cs typeface="Helvetica" charset="0"/>
                <a:sym typeface="Helvetica" charset="0"/>
              </a:rPr>
              <a:t>Διάτ</a:t>
            </a:r>
            <a:r>
              <a:rPr lang="en-US" sz="2000" b="1" dirty="0">
                <a:solidFill>
                  <a:srgbClr val="9B2C01"/>
                </a:solidFill>
                <a:ea typeface="ヒラギノ角ゴ ProN W3" charset="0"/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solidFill>
                  <a:srgbClr val="9B2C01"/>
                </a:solidFill>
                <a:ea typeface="ヒラギノ角ゴ ProN W3" charset="0"/>
                <a:cs typeface="Helvetica" charset="0"/>
                <a:sym typeface="Helvetica" charset="0"/>
              </a:rPr>
              <a:t>γμ</a:t>
            </a:r>
            <a:r>
              <a:rPr lang="en-US" sz="2000" b="1" dirty="0">
                <a:solidFill>
                  <a:srgbClr val="9B2C01"/>
                </a:solidFill>
                <a:ea typeface="ヒラギノ角ゴ ProN W3" charset="0"/>
                <a:cs typeface="Helvetica" charset="0"/>
                <a:sym typeface="Helvetica" charset="0"/>
              </a:rPr>
              <a:t>α </a:t>
            </a:r>
            <a:r>
              <a:rPr lang="en-US" sz="2000" b="1" dirty="0" err="1">
                <a:solidFill>
                  <a:srgbClr val="9B2C01"/>
                </a:solidFill>
                <a:ea typeface="ヒラギノ角ゴ ProN W3" charset="0"/>
                <a:cs typeface="Helvetica" charset="0"/>
                <a:sym typeface="Helvetica" charset="0"/>
              </a:rPr>
              <a:t>Ἡρ</a:t>
            </a:r>
            <a:r>
              <a:rPr lang="en-US" sz="2000" b="1" dirty="0">
                <a:solidFill>
                  <a:srgbClr val="9B2C01"/>
                </a:solidFill>
                <a:ea typeface="ヒラギノ角ゴ ProN W3" charset="0"/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solidFill>
                  <a:srgbClr val="9B2C01"/>
                </a:solidFill>
                <a:ea typeface="ヒラギノ角ゴ ProN W3" charset="0"/>
                <a:cs typeface="Helvetica" charset="0"/>
                <a:sym typeface="Helvetica" charset="0"/>
              </a:rPr>
              <a:t>κλείου</a:t>
            </a:r>
            <a:endParaRPr lang="en-US" sz="2000" b="1" dirty="0">
              <a:solidFill>
                <a:srgbClr val="9B2C01"/>
              </a:solidFill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>
              <a:spcBef>
                <a:spcPts val="1306"/>
              </a:spcBef>
              <a:buNone/>
            </a:pPr>
            <a:r>
              <a:rPr lang="en-US" sz="2000" b="1" dirty="0">
                <a:solidFill>
                  <a:srgbClr val="9B2C01"/>
                </a:solidFill>
                <a:ea typeface="ヒラギノ角ゴ ProN W3" charset="0"/>
                <a:cs typeface="Helvetica" charset="0"/>
                <a:sym typeface="Helvetica" charset="0"/>
              </a:rPr>
              <a:t>634: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Κοινωνικὴ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Ἐ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π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ιστολὴ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Ἱεροσολύμων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Σωφρονίου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: </a:t>
            </a:r>
            <a:r>
              <a:rPr lang="en-US" sz="2000" b="1" i="1" dirty="0" err="1">
                <a:ea typeface="ヒラギノ角ゴ ProN W3" charset="0"/>
                <a:cs typeface="Helvetica" charset="0"/>
                <a:sym typeface="Helvetica" charset="0"/>
              </a:rPr>
              <a:t>κ</a:t>
            </a:r>
            <a:r>
              <a:rPr lang="en-US" sz="2000" b="1" i="1" dirty="0">
                <a:ea typeface="ヒラギノ角ゴ ProN W3" charset="0"/>
                <a:cs typeface="Helvetica" charset="0"/>
                <a:sym typeface="Helvetica" charset="0"/>
              </a:rPr>
              <a:t>α</a:t>
            </a:r>
            <a:r>
              <a:rPr lang="en-US" sz="2000" b="1" i="1" dirty="0" err="1">
                <a:ea typeface="ヒラギノ角ゴ ProN W3" charset="0"/>
                <a:cs typeface="Helvetica" charset="0"/>
                <a:sym typeface="Helvetica" charset="0"/>
              </a:rPr>
              <a:t>τ</a:t>
            </a:r>
            <a:r>
              <a:rPr lang="en-US" sz="2000" b="1" i="1" dirty="0">
                <a:ea typeface="ヒラギノ角ゴ ProN W3" charset="0"/>
                <a:cs typeface="Helvetica" charset="0"/>
                <a:sym typeface="Helvetica" charset="0"/>
              </a:rPr>
              <a:t>α</a:t>
            </a:r>
            <a:r>
              <a:rPr lang="en-US" sz="2000" b="1" i="1" dirty="0" err="1">
                <a:ea typeface="ヒラギノ角ゴ ProN W3" charset="0"/>
                <a:cs typeface="Helvetica" charset="0"/>
                <a:sym typeface="Helvetica" charset="0"/>
              </a:rPr>
              <a:t>δίκη</a:t>
            </a:r>
            <a:r>
              <a:rPr lang="en-US" sz="2000" b="1" i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ea typeface="ヒラギノ角ゴ ProN W3" charset="0"/>
                <a:cs typeface="Helvetica" charset="0"/>
                <a:sym typeface="Helvetica" charset="0"/>
              </a:rPr>
              <a:t>Μονοενεργητισμοῦ</a:t>
            </a:r>
            <a:r>
              <a:rPr lang="en-US" sz="2000" b="1" i="1" dirty="0">
                <a:ea typeface="ヒラギノ角ゴ ProN W3" charset="0"/>
                <a:cs typeface="Helvetica" charset="0"/>
                <a:sym typeface="Helvetica" charset="0"/>
              </a:rPr>
              <a:t> (</a:t>
            </a:r>
            <a:r>
              <a:rPr lang="en-US" sz="2000" b="1" i="1" dirty="0" err="1">
                <a:ea typeface="ヒラギノ角ゴ ProN W3" charset="0"/>
                <a:cs typeface="Helvetica" charset="0"/>
                <a:sym typeface="Helvetica" charset="0"/>
              </a:rPr>
              <a:t>κ</a:t>
            </a:r>
            <a:r>
              <a:rPr lang="en-US" sz="2000" b="1" i="1" dirty="0">
                <a:ea typeface="ヒラギノ角ゴ ProN W3" charset="0"/>
                <a:cs typeface="Helvetica" charset="0"/>
                <a:sym typeface="Helvetica" charset="0"/>
              </a:rPr>
              <a:t>α</a:t>
            </a:r>
            <a:r>
              <a:rPr lang="en-US" sz="2000" b="1" i="1" dirty="0" err="1">
                <a:ea typeface="ヒラギノ角ゴ ProN W3" charset="0"/>
                <a:cs typeface="Helvetica" charset="0"/>
                <a:sym typeface="Helvetica" charset="0"/>
              </a:rPr>
              <a:t>ὶ</a:t>
            </a:r>
            <a:r>
              <a:rPr lang="en-US" sz="2000" b="1" i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ea typeface="ヒラギノ角ゴ ProN W3" charset="0"/>
                <a:cs typeface="Helvetica" charset="0"/>
                <a:sym typeface="Helvetica" charset="0"/>
              </a:rPr>
              <a:t>Μονοθελητισμοῦ</a:t>
            </a:r>
            <a:r>
              <a:rPr lang="en-US" sz="2000" b="1" i="1" dirty="0">
                <a:ea typeface="ヒラギノ角ゴ ProN W3" charset="0"/>
                <a:cs typeface="Helvetica" charset="0"/>
                <a:sym typeface="Helvetica" charset="0"/>
              </a:rPr>
              <a:t>)</a:t>
            </a:r>
            <a:endParaRPr lang="en-US" sz="2000" b="1" dirty="0">
              <a:solidFill>
                <a:srgbClr val="9B2C01"/>
              </a:solidFill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>
              <a:spcBef>
                <a:spcPts val="1306"/>
              </a:spcBef>
              <a:buNone/>
            </a:pPr>
            <a:r>
              <a:rPr lang="en-US" sz="2000" b="1" dirty="0">
                <a:solidFill>
                  <a:srgbClr val="9B2C01"/>
                </a:solidFill>
                <a:ea typeface="ヒラギノ角ゴ ProN W3" charset="0"/>
                <a:cs typeface="Helvetica" charset="0"/>
                <a:sym typeface="Helvetica" charset="0"/>
              </a:rPr>
              <a:t>638: </a:t>
            </a:r>
            <a:r>
              <a:rPr lang="en-US" sz="2000" b="1" dirty="0" err="1">
                <a:solidFill>
                  <a:srgbClr val="9B2C01"/>
                </a:solidFill>
                <a:ea typeface="ヒラギノ角ゴ ProN W3" charset="0"/>
                <a:cs typeface="Helvetica" charset="0"/>
                <a:sym typeface="Helvetica" charset="0"/>
              </a:rPr>
              <a:t>Νέο</a:t>
            </a:r>
            <a:r>
              <a:rPr lang="en-US" sz="2000" b="1" dirty="0">
                <a:solidFill>
                  <a:srgbClr val="9B2C01"/>
                </a:solidFill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solidFill>
                  <a:srgbClr val="9B2C01"/>
                </a:solidFill>
                <a:ea typeface="ヒラギノ角ゴ ProN W3" charset="0"/>
                <a:cs typeface="Helvetica" charset="0"/>
                <a:sym typeface="Helvetica" charset="0"/>
              </a:rPr>
              <a:t>Διάτ</a:t>
            </a:r>
            <a:r>
              <a:rPr lang="en-US" sz="2000" b="1" dirty="0">
                <a:solidFill>
                  <a:srgbClr val="9B2C01"/>
                </a:solidFill>
                <a:ea typeface="ヒラギノ角ゴ ProN W3" charset="0"/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solidFill>
                  <a:srgbClr val="9B2C01"/>
                </a:solidFill>
                <a:ea typeface="ヒラギノ角ゴ ProN W3" charset="0"/>
                <a:cs typeface="Helvetica" charset="0"/>
                <a:sym typeface="Helvetica" charset="0"/>
              </a:rPr>
              <a:t>γμ</a:t>
            </a:r>
            <a:r>
              <a:rPr lang="en-US" sz="2000" b="1" dirty="0">
                <a:solidFill>
                  <a:srgbClr val="9B2C01"/>
                </a:solidFill>
                <a:ea typeface="ヒラギノ角ゴ ProN W3" charset="0"/>
                <a:cs typeface="Helvetica" charset="0"/>
                <a:sym typeface="Helvetica" charset="0"/>
              </a:rPr>
              <a:t>α </a:t>
            </a:r>
            <a:r>
              <a:rPr lang="en-US" sz="2000" b="1" dirty="0" err="1">
                <a:solidFill>
                  <a:srgbClr val="9B2C01"/>
                </a:solidFill>
                <a:ea typeface="ヒラギノ角ゴ ProN W3" charset="0"/>
                <a:cs typeface="Helvetica" charset="0"/>
                <a:sym typeface="Helvetica" charset="0"/>
              </a:rPr>
              <a:t>Ἡρ</a:t>
            </a:r>
            <a:r>
              <a:rPr lang="en-US" sz="2000" b="1" dirty="0">
                <a:solidFill>
                  <a:srgbClr val="9B2C01"/>
                </a:solidFill>
                <a:ea typeface="ヒラギノ角ゴ ProN W3" charset="0"/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solidFill>
                  <a:srgbClr val="9B2C01"/>
                </a:solidFill>
                <a:ea typeface="ヒラギノ角ゴ ProN W3" charset="0"/>
                <a:cs typeface="Helvetica" charset="0"/>
                <a:sym typeface="Helvetica" charset="0"/>
              </a:rPr>
              <a:t>κλείου</a:t>
            </a:r>
            <a:r>
              <a:rPr lang="en-US" sz="2000" b="1" dirty="0">
                <a:solidFill>
                  <a:srgbClr val="9B2C01"/>
                </a:solidFill>
                <a:ea typeface="ヒラギノ角ゴ ProN W3" charset="0"/>
                <a:cs typeface="Helvetica" charset="0"/>
                <a:sym typeface="Helvetica" charset="0"/>
              </a:rPr>
              <a:t>: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«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Ἔκθεσις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»</a:t>
            </a:r>
            <a:endParaRPr lang="en-US" sz="2000" b="1" dirty="0">
              <a:solidFill>
                <a:srgbClr val="9B2C01"/>
              </a:solidFill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>
              <a:spcBef>
                <a:spcPts val="1306"/>
              </a:spcBef>
              <a:buNone/>
            </a:pPr>
            <a:r>
              <a:rPr lang="en-US" sz="2000" b="1" dirty="0">
                <a:solidFill>
                  <a:srgbClr val="9B2C01"/>
                </a:solidFill>
                <a:ea typeface="ヒラギノ角ゴ ProN W3" charset="0"/>
                <a:cs typeface="Helvetica" charset="0"/>
                <a:sym typeface="Helvetica" charset="0"/>
              </a:rPr>
              <a:t>638: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Ἐνδημούσ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α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Κωνστ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ντινου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π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όλεως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: «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Ψῆφος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» 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1368152" lvl="4" indent="0">
              <a:buNone/>
            </a:pPr>
            <a:r>
              <a:rPr lang="en-US" b="1" dirty="0" err="1">
                <a:solidFill>
                  <a:srgbClr val="200063"/>
                </a:solidFill>
                <a:ea typeface="ＭＳ Ｐゴシック" charset="0"/>
                <a:cs typeface="Helvetica" charset="0"/>
                <a:sym typeface="Helvetica" charset="0"/>
              </a:rPr>
              <a:t>Κωνστ</a:t>
            </a:r>
            <a:r>
              <a:rPr lang="en-US" b="1" dirty="0">
                <a:solidFill>
                  <a:srgbClr val="200063"/>
                </a:solidFill>
                <a:ea typeface="ＭＳ Ｐゴシック" charset="0"/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solidFill>
                  <a:srgbClr val="200063"/>
                </a:solidFill>
                <a:ea typeface="ＭＳ Ｐゴシック" charset="0"/>
                <a:cs typeface="Helvetica" charset="0"/>
                <a:sym typeface="Helvetica" charset="0"/>
              </a:rPr>
              <a:t>ντινου</a:t>
            </a:r>
            <a:r>
              <a:rPr lang="en-US" b="1" dirty="0">
                <a:solidFill>
                  <a:srgbClr val="200063"/>
                </a:solidFill>
                <a:ea typeface="ＭＳ Ｐゴシック" charset="0"/>
                <a:cs typeface="Helvetica" charset="0"/>
                <a:sym typeface="Helvetica" charset="0"/>
              </a:rPr>
              <a:t>π</a:t>
            </a:r>
            <a:r>
              <a:rPr lang="en-US" b="1" dirty="0" err="1">
                <a:solidFill>
                  <a:srgbClr val="200063"/>
                </a:solidFill>
                <a:ea typeface="ＭＳ Ｐゴシック" charset="0"/>
                <a:cs typeface="Helvetica" charset="0"/>
                <a:sym typeface="Helvetica" charset="0"/>
              </a:rPr>
              <a:t>όλεως</a:t>
            </a:r>
            <a:r>
              <a:rPr lang="en-US" b="1" dirty="0">
                <a:solidFill>
                  <a:srgbClr val="200063"/>
                </a:solidFill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solidFill>
                  <a:srgbClr val="200063"/>
                </a:solidFill>
                <a:ea typeface="ＭＳ Ｐゴシック" charset="0"/>
                <a:cs typeface="Helvetica" charset="0"/>
                <a:sym typeface="Helvetica" charset="0"/>
              </a:rPr>
              <a:t>Πύρρος</a:t>
            </a:r>
            <a:r>
              <a:rPr lang="en-US" b="1" dirty="0">
                <a:solidFill>
                  <a:srgbClr val="200063"/>
                </a:solidFill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b="1" dirty="0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(638-641)</a:t>
            </a:r>
            <a:endParaRPr lang="en-US" b="1" dirty="0">
              <a:solidFill>
                <a:srgbClr val="9B2C01"/>
              </a:solidFill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>
              <a:spcBef>
                <a:spcPts val="1306"/>
              </a:spcBef>
              <a:buNone/>
            </a:pPr>
            <a:r>
              <a:rPr lang="en-US" sz="2000" b="1" dirty="0">
                <a:solidFill>
                  <a:srgbClr val="9B2C01"/>
                </a:solidFill>
                <a:ea typeface="ヒラギノ角ゴ ProN W3" charset="0"/>
                <a:cs typeface="Helvetica" charset="0"/>
                <a:sym typeface="Helvetica" charset="0"/>
              </a:rPr>
              <a:t>640: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Σύνοδος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Ρώμης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: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κ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τ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δίκη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τῆς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«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Ἐκθέσεως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» </a:t>
            </a:r>
            <a:endParaRPr lang="en-US" sz="2000" b="1" dirty="0">
              <a:solidFill>
                <a:srgbClr val="002D99"/>
              </a:solidFill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497510" lvl="1" indent="0">
              <a:buNone/>
            </a:pPr>
            <a:r>
              <a:rPr lang="en-US" sz="2000" b="1" dirty="0">
                <a:solidFill>
                  <a:srgbClr val="002D99"/>
                </a:solidFill>
                <a:ea typeface="ＭＳ Ｐゴシック" charset="0"/>
                <a:cs typeface="Helvetica" charset="0"/>
                <a:sym typeface="Helvetica" charset="0"/>
              </a:rPr>
              <a:t>            </a:t>
            </a:r>
            <a:r>
              <a:rPr lang="en-US" sz="2000" b="1" dirty="0" err="1">
                <a:solidFill>
                  <a:srgbClr val="002D99"/>
                </a:solidFill>
                <a:ea typeface="ＭＳ Ｐゴシック" charset="0"/>
                <a:cs typeface="Helvetica" charset="0"/>
                <a:sym typeface="Helvetica" charset="0"/>
              </a:rPr>
              <a:t>Ρώμης</a:t>
            </a:r>
            <a:r>
              <a:rPr lang="en-US" sz="2000" b="1" dirty="0">
                <a:solidFill>
                  <a:srgbClr val="002D99"/>
                </a:solidFill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solidFill>
                  <a:srgbClr val="002D99"/>
                </a:solidFill>
                <a:ea typeface="ＭＳ Ｐゴシック" charset="0"/>
                <a:cs typeface="Helvetica" charset="0"/>
                <a:sym typeface="Helvetica" charset="0"/>
              </a:rPr>
              <a:t>Ἰωάννης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dirty="0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(640-642)</a:t>
            </a:r>
            <a:endParaRPr lang="en-US" sz="2000" b="1" dirty="0">
              <a:solidFill>
                <a:srgbClr val="9B2C01"/>
              </a:solidFill>
              <a:ea typeface="ヒラギノ角ゴ ProN W6" charset="0"/>
              <a:cs typeface="ヒラギノ角ゴ ProN W6" charset="0"/>
              <a:sym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582547"/>
      </p:ext>
    </p:extLst>
  </p:cSld>
  <p:clrMapOvr>
    <a:masterClrMapping/>
  </p:clrMapOvr>
  <p:transition spd="slow">
    <p:push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1"/>
          <p:cNvSpPr>
            <a:spLocks noGrp="1" noChangeArrowheads="1"/>
          </p:cNvSpPr>
          <p:nvPr>
            <p:ph type="title"/>
          </p:nvPr>
        </p:nvSpPr>
        <p:spPr>
          <a:xfrm>
            <a:off x="892970" y="1603798"/>
            <a:ext cx="7358063" cy="2232422"/>
          </a:xfrm>
        </p:spPr>
        <p:txBody>
          <a:bodyPr/>
          <a:lstStyle/>
          <a:p>
            <a:pPr eaLnBrk="1" hangingPunct="1"/>
            <a:r>
              <a:rPr lang="en-US" sz="3900" b="1" dirty="0" err="1">
                <a:ea typeface="ヒラギノ角ゴ ProN W3" charset="0"/>
                <a:cs typeface="Helvetica" charset="0"/>
                <a:sym typeface="Helvetica" charset="0"/>
              </a:rPr>
              <a:t>ἡ</a:t>
            </a:r>
            <a:r>
              <a:rPr lang="en-US" sz="39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3900" b="1" dirty="0" err="1">
                <a:ea typeface="ヒラギノ角ゴ ProN W3" charset="0"/>
                <a:cs typeface="Helvetica" charset="0"/>
                <a:sym typeface="Helvetica" charset="0"/>
              </a:rPr>
              <a:t>ἀν</a:t>
            </a:r>
            <a:r>
              <a:rPr lang="en-US" sz="3900" b="1" dirty="0">
                <a:ea typeface="ヒラギノ角ゴ ProN W3" charset="0"/>
                <a:cs typeface="Helvetica" charset="0"/>
                <a:sym typeface="Helvetica" charset="0"/>
              </a:rPr>
              <a:t>α</a:t>
            </a:r>
            <a:r>
              <a:rPr lang="en-US" sz="3900" b="1" dirty="0" err="1">
                <a:ea typeface="ヒラギノ角ゴ ProN W3" charset="0"/>
                <a:cs typeface="Helvetica" charset="0"/>
                <a:sym typeface="Helvetica" charset="0"/>
              </a:rPr>
              <a:t>ίρεση</a:t>
            </a:r>
            <a:r>
              <a:rPr lang="en-US" sz="39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3900" b="1" dirty="0" err="1">
                <a:ea typeface="ヒラギノ角ゴ ProN W3" charset="0"/>
                <a:cs typeface="Helvetica" charset="0"/>
                <a:sym typeface="Helvetica" charset="0"/>
              </a:rPr>
              <a:t>τοῦ</a:t>
            </a:r>
            <a:r>
              <a:rPr lang="en-US" sz="39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3900" b="1" dirty="0" err="1">
                <a:ea typeface="ヒラギノ角ゴ ProN W3" charset="0"/>
                <a:cs typeface="Helvetica" charset="0"/>
                <a:sym typeface="Helvetica" charset="0"/>
              </a:rPr>
              <a:t>Μονοθελητισμοῦ</a:t>
            </a:r>
            <a:r>
              <a:rPr lang="en-US" sz="39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3900" b="1" dirty="0">
                <a:ea typeface="ヒラギノ角ゴ ProN W6" charset="0"/>
                <a:cs typeface="ヒラギノ角ゴ ProN W6" charset="0"/>
                <a:sym typeface="Helvetica" charset="0"/>
              </a:rPr>
              <a:t/>
            </a:r>
            <a:br>
              <a:rPr lang="en-US" sz="3900" b="1" dirty="0">
                <a:ea typeface="ヒラギノ角ゴ ProN W6" charset="0"/>
                <a:cs typeface="ヒラギノ角ゴ ProN W6" charset="0"/>
                <a:sym typeface="Helvetica" charset="0"/>
              </a:rPr>
            </a:br>
            <a:r>
              <a:rPr lang="en-US" sz="3900" b="1" dirty="0">
                <a:ea typeface="ヒラギノ角ゴ ProN W3" charset="0"/>
                <a:cs typeface="Helvetica" charset="0"/>
                <a:sym typeface="Helvetica" charset="0"/>
              </a:rPr>
              <a:t>640-668</a:t>
            </a:r>
            <a:endParaRPr lang="en-US" sz="3900" b="1" dirty="0">
              <a:ea typeface="ヒラギノ角ゴ ProN W6" charset="0"/>
              <a:cs typeface="ヒラギノ角ゴ ProN W6" charset="0"/>
              <a:sym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1967856"/>
      </p:ext>
    </p:extLst>
  </p:cSld>
  <p:clrMapOvr>
    <a:masterClrMapping/>
  </p:clrMapOvr>
  <p:transition spd="slow">
    <p:push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1"/>
          <p:cNvSpPr>
            <a:spLocks noGrp="1" noChangeArrowheads="1"/>
          </p:cNvSpPr>
          <p:nvPr>
            <p:ph type="body" idx="1"/>
          </p:nvPr>
        </p:nvSpPr>
        <p:spPr>
          <a:xfrm>
            <a:off x="232173" y="660797"/>
            <a:ext cx="8706445" cy="5484316"/>
          </a:xfrm>
        </p:spPr>
        <p:txBody>
          <a:bodyPr/>
          <a:lstStyle/>
          <a:p>
            <a:pPr eaLnBrk="1" hangingPunct="1">
              <a:buFont typeface="Gill Sans" charset="0"/>
              <a:buNone/>
            </a:pPr>
            <a:r>
              <a:rPr lang="en-US" sz="2000" b="1" dirty="0">
                <a:solidFill>
                  <a:srgbClr val="9B2C01"/>
                </a:solidFill>
                <a:ea typeface="ヒラギノ角ゴ ProN W3" charset="0"/>
                <a:cs typeface="Helvetica" charset="0"/>
                <a:sym typeface="Helvetica" charset="0"/>
              </a:rPr>
              <a:t>641-668:</a:t>
            </a:r>
            <a:r>
              <a:rPr lang="en-US" sz="2000" b="1" dirty="0">
                <a:solidFill>
                  <a:srgbClr val="2B4714"/>
                </a:solidFill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ὐτοκράτορ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ς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Κώνστ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ς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Β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´ 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>
              <a:spcBef>
                <a:spcPts val="1306"/>
              </a:spcBef>
              <a:buNone/>
            </a:pP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Κωνστ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ντινου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π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όλεως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Π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ῦλος</a:t>
            </a:r>
            <a:r>
              <a:rPr lang="en-US" sz="2000" b="1" dirty="0">
                <a:solidFill>
                  <a:srgbClr val="9B2C01"/>
                </a:solidFill>
                <a:ea typeface="ヒラギノ角ゴ ProN W3" charset="0"/>
                <a:cs typeface="Helvetica" charset="0"/>
                <a:sym typeface="Helvetica" charset="0"/>
              </a:rPr>
              <a:t> (641-653)</a:t>
            </a:r>
            <a:endParaRPr lang="en-US" sz="2000" b="1" dirty="0">
              <a:solidFill>
                <a:srgbClr val="1D300D"/>
              </a:solidFill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497510" lvl="1" indent="0">
              <a:spcBef>
                <a:spcPts val="1306"/>
              </a:spcBef>
              <a:buNone/>
            </a:pP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Μάξιμος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Ὁμολογητής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 (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580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-662)</a:t>
            </a:r>
            <a:r>
              <a:rPr lang="en-US" sz="2000" b="1" dirty="0">
                <a:solidFill>
                  <a:srgbClr val="9B2C01"/>
                </a:solidFill>
                <a:ea typeface="ＭＳ Ｐゴシック" charset="0"/>
                <a:cs typeface="Zapf Dingbats" charset="0"/>
                <a:sym typeface="Helvetica" charset="0"/>
              </a:rPr>
              <a:t> ➤ ΑΝΤΙΔΡΑΣΗ</a:t>
            </a:r>
            <a:endParaRPr lang="en-US" sz="2000" b="1" dirty="0">
              <a:solidFill>
                <a:srgbClr val="9B2C01"/>
              </a:solidFill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>
              <a:spcBef>
                <a:spcPts val="1306"/>
              </a:spcBef>
              <a:buNone/>
            </a:pPr>
            <a:r>
              <a:rPr lang="en-US" sz="2000" b="1" dirty="0">
                <a:solidFill>
                  <a:srgbClr val="9B2C01"/>
                </a:solidFill>
                <a:ea typeface="ヒラギノ角ゴ ProN W3" charset="0"/>
                <a:cs typeface="Helvetica" charset="0"/>
                <a:sym typeface="Helvetica" charset="0"/>
              </a:rPr>
              <a:t>645: </a:t>
            </a:r>
            <a:r>
              <a:rPr lang="en-US" sz="2000" b="1" dirty="0" err="1">
                <a:solidFill>
                  <a:srgbClr val="9B2C01"/>
                </a:solidFill>
                <a:ea typeface="ヒラギノ角ゴ ProN W3" charset="0"/>
                <a:cs typeface="Helvetica" charset="0"/>
                <a:sym typeface="Helvetica" charset="0"/>
              </a:rPr>
              <a:t>Διάλογος</a:t>
            </a:r>
            <a:r>
              <a:rPr lang="en-US" sz="2000" b="1" dirty="0">
                <a:solidFill>
                  <a:srgbClr val="9B2C01"/>
                </a:solidFill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solidFill>
                  <a:srgbClr val="9B2C01"/>
                </a:solidFill>
                <a:ea typeface="ヒラギノ角ゴ ProN W3" charset="0"/>
                <a:cs typeface="Helvetica" charset="0"/>
                <a:sym typeface="Helvetica" charset="0"/>
              </a:rPr>
              <a:t>Κ</a:t>
            </a:r>
            <a:r>
              <a:rPr lang="en-US" sz="2000" b="1" dirty="0">
                <a:solidFill>
                  <a:srgbClr val="9B2C01"/>
                </a:solidFill>
                <a:ea typeface="ヒラギノ角ゴ ProN W3" charset="0"/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solidFill>
                  <a:srgbClr val="9B2C01"/>
                </a:solidFill>
                <a:ea typeface="ヒラギノ角ゴ ProN W3" charset="0"/>
                <a:cs typeface="Helvetica" charset="0"/>
                <a:sym typeface="Helvetica" charset="0"/>
              </a:rPr>
              <a:t>ρθ</a:t>
            </a:r>
            <a:r>
              <a:rPr lang="en-US" sz="2000" b="1" dirty="0">
                <a:solidFill>
                  <a:srgbClr val="9B2C01"/>
                </a:solidFill>
                <a:ea typeface="ヒラギノ角ゴ ProN W3" charset="0"/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solidFill>
                  <a:srgbClr val="9B2C01"/>
                </a:solidFill>
                <a:ea typeface="ヒラギノ角ゴ ProN W3" charset="0"/>
                <a:cs typeface="Helvetica" charset="0"/>
                <a:sym typeface="Helvetica" charset="0"/>
              </a:rPr>
              <a:t>γένης</a:t>
            </a:r>
            <a:endParaRPr lang="en-US" sz="2000" b="1" dirty="0">
              <a:solidFill>
                <a:srgbClr val="9B2C01"/>
              </a:solidFill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>
              <a:spcBef>
                <a:spcPts val="1306"/>
              </a:spcBef>
              <a:buNone/>
            </a:pPr>
            <a:r>
              <a:rPr lang="en-US" sz="2000" b="1" dirty="0">
                <a:solidFill>
                  <a:srgbClr val="9B2C01"/>
                </a:solidFill>
                <a:ea typeface="ヒラギノ角ゴ ProN W3" charset="0"/>
                <a:cs typeface="Helvetica" charset="0"/>
                <a:sym typeface="Helvetica" charset="0"/>
              </a:rPr>
              <a:t>646: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μετά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βα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ση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στὴν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Ἰτ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λί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α</a:t>
            </a:r>
            <a:endParaRPr lang="en-US" sz="2000" b="1" dirty="0">
              <a:solidFill>
                <a:srgbClr val="9B2C01"/>
              </a:solidFill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497510" lvl="1" indent="0">
              <a:spcBef>
                <a:spcPts val="1306"/>
              </a:spcBef>
              <a:buNone/>
            </a:pP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Ρώμης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Θεόδωρος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 (642-649)</a:t>
            </a:r>
            <a:endParaRPr lang="en-US" sz="2000" b="1" dirty="0">
              <a:solidFill>
                <a:srgbClr val="9B2C01"/>
              </a:solidFill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>
              <a:spcBef>
                <a:spcPts val="1306"/>
              </a:spcBef>
              <a:buNone/>
            </a:pPr>
            <a:r>
              <a:rPr lang="en-US" sz="2000" b="1" dirty="0">
                <a:solidFill>
                  <a:srgbClr val="9B2C01"/>
                </a:solidFill>
                <a:ea typeface="ヒラギノ角ゴ ProN W3" charset="0"/>
                <a:cs typeface="Helvetica" charset="0"/>
                <a:sym typeface="Helvetica" charset="0"/>
              </a:rPr>
              <a:t>648: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Ἔκδοση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τοῦ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«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Τύ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π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ου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»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497510" lvl="1" indent="0">
              <a:spcBef>
                <a:spcPts val="1306"/>
              </a:spcBef>
              <a:buNone/>
            </a:pP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Ρώμης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 Μα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ρτίνος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Α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´ </a:t>
            </a:r>
            <a:r>
              <a:rPr lang="en-US" sz="2000" b="1" dirty="0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(649-655)</a:t>
            </a:r>
            <a:endParaRPr lang="en-US" sz="2000" b="1" dirty="0">
              <a:solidFill>
                <a:srgbClr val="9B2C01"/>
              </a:solidFill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>
              <a:spcBef>
                <a:spcPts val="1306"/>
              </a:spcBef>
              <a:buNone/>
            </a:pPr>
            <a:r>
              <a:rPr lang="en-US" sz="2000" b="1" dirty="0">
                <a:solidFill>
                  <a:srgbClr val="9B2C01"/>
                </a:solidFill>
                <a:ea typeface="ヒラギノ角ゴ ProN W3" charset="0"/>
                <a:cs typeface="Helvetica" charset="0"/>
                <a:sym typeface="Helvetica" charset="0"/>
              </a:rPr>
              <a:t>649 </a:t>
            </a:r>
            <a:r>
              <a:rPr lang="en-US" sz="2000" b="1" dirty="0" err="1">
                <a:solidFill>
                  <a:srgbClr val="9B2C01"/>
                </a:solidFill>
                <a:ea typeface="ヒラギノ角ゴ ProN W3" charset="0"/>
                <a:cs typeface="Helvetica" charset="0"/>
                <a:sym typeface="Helvetica" charset="0"/>
              </a:rPr>
              <a:t>Ὀκτώ</a:t>
            </a:r>
            <a:r>
              <a:rPr lang="en-US" sz="2000" b="1" dirty="0">
                <a:solidFill>
                  <a:srgbClr val="9B2C01"/>
                </a:solidFill>
                <a:ea typeface="ヒラギノ角ゴ ProN W3" charset="0"/>
                <a:cs typeface="Helvetica" charset="0"/>
                <a:sym typeface="Helvetica" charset="0"/>
              </a:rPr>
              <a:t>β</a:t>
            </a:r>
            <a:r>
              <a:rPr lang="en-US" sz="2000" b="1" dirty="0" err="1">
                <a:solidFill>
                  <a:srgbClr val="9B2C01"/>
                </a:solidFill>
                <a:ea typeface="ヒラギノ角ゴ ProN W3" charset="0"/>
                <a:cs typeface="Helvetica" charset="0"/>
                <a:sym typeface="Helvetica" charset="0"/>
              </a:rPr>
              <a:t>ριος</a:t>
            </a:r>
            <a:r>
              <a:rPr lang="en-US" sz="2000" b="1" dirty="0">
                <a:solidFill>
                  <a:srgbClr val="9B2C01"/>
                </a:solidFill>
                <a:ea typeface="ヒラギノ角ゴ ProN W3" charset="0"/>
                <a:cs typeface="Helvetica" charset="0"/>
                <a:sym typeface="Helvetica" charset="0"/>
              </a:rPr>
              <a:t>: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Σύνοδος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Λ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τερ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νοῦ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(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Ρώμη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)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>
              <a:spcBef>
                <a:spcPts val="1306"/>
              </a:spcBef>
              <a:buNone/>
            </a:pPr>
            <a:r>
              <a:rPr lang="en-US" sz="2000" b="1" dirty="0">
                <a:solidFill>
                  <a:srgbClr val="9B2C01"/>
                </a:solidFill>
                <a:ea typeface="ヒラギノ角ゴ ProN W3" charset="0"/>
                <a:cs typeface="Helvetica" charset="0"/>
                <a:sym typeface="Helvetica" charset="0"/>
              </a:rPr>
              <a:t>653: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Σύλληψη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π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ά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πα Μα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ρτίνου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>
              <a:spcBef>
                <a:spcPts val="1306"/>
              </a:spcBef>
              <a:buNone/>
            </a:pPr>
            <a:r>
              <a:rPr lang="en-US" sz="2000" b="1" dirty="0">
                <a:solidFill>
                  <a:srgbClr val="9B2C01"/>
                </a:solidFill>
                <a:ea typeface="ヒラギノ角ゴ ProN W3" charset="0"/>
                <a:cs typeface="Helvetica" charset="0"/>
                <a:sym typeface="Helvetica" charset="0"/>
              </a:rPr>
              <a:t>655: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κ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τ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δίκη</a:t>
            </a:r>
            <a:r>
              <a:rPr lang="en-US" sz="2000" b="1" dirty="0">
                <a:ea typeface="ヒラギノ角ゴ ProN W3" charset="0"/>
                <a:cs typeface="Helvetica" charset="0"/>
                <a:sym typeface="Helvetica" charset="0"/>
              </a:rPr>
              <a:t> Μα</a:t>
            </a:r>
            <a:r>
              <a:rPr lang="en-US" sz="2000" b="1" dirty="0" err="1">
                <a:ea typeface="ヒラギノ角ゴ ProN W3" charset="0"/>
                <a:cs typeface="Helvetica" charset="0"/>
                <a:sym typeface="Helvetica" charset="0"/>
              </a:rPr>
              <a:t>ξίμου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9786822"/>
      </p:ext>
    </p:extLst>
  </p:cSld>
  <p:clrMapOvr>
    <a:masterClrMapping/>
  </p:clrMapOvr>
  <p:transition spd="slow">
    <p:dissolve/>
  </p:transition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2890</TotalTime>
  <Words>838</Words>
  <Application>Microsoft Office PowerPoint</Application>
  <PresentationFormat>Προβολή στην οθόνη (4:3)</PresentationFormat>
  <Paragraphs>103</Paragraphs>
  <Slides>20</Slides>
  <Notes>7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9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20</vt:i4>
      </vt:variant>
    </vt:vector>
  </HeadingPairs>
  <TitlesOfParts>
    <vt:vector size="30" baseType="lpstr">
      <vt:lpstr>ＭＳ Ｐゴシック</vt:lpstr>
      <vt:lpstr>Arial</vt:lpstr>
      <vt:lpstr>Calibri</vt:lpstr>
      <vt:lpstr>Gill Sans</vt:lpstr>
      <vt:lpstr>Helvetica</vt:lpstr>
      <vt:lpstr>Wingdings</vt:lpstr>
      <vt:lpstr>Zapf Dingbats</vt:lpstr>
      <vt:lpstr>ヒラギノ角ゴ ProN W3</vt:lpstr>
      <vt:lpstr>ヒラギノ角ゴ ProN W6</vt:lpstr>
      <vt:lpstr>Θέμα του Office</vt:lpstr>
      <vt:lpstr>Γενικὴ Ἐκκλησιαστικὴ Ἱστορία Α´</vt:lpstr>
      <vt:lpstr>Μονοθελητισμός και Μονοενεργητισμός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ἡ ἀναίρεση τοῦ Μονοθελητισμοῦ  640-668</vt:lpstr>
      <vt:lpstr>Παρουσίαση του PowerPoint</vt:lpstr>
      <vt:lpstr>ΣΤ´ Οἰκουμενικὴ Σύνοδος  680-681</vt:lpstr>
      <vt:lpstr>Παρουσίαση του PowerPoint</vt:lpstr>
      <vt:lpstr>ἡ ἐν Τρούλλῳ Πενθέκτη Οἰκουμενικὴ Σύνοδος  691</vt:lpstr>
      <vt:lpstr>Παρουσίαση του PowerPoint</vt:lpstr>
      <vt:lpstr>Τέλος</vt:lpstr>
      <vt:lpstr>Χρηματοδότηση</vt:lpstr>
      <vt:lpstr>Σημειώματα</vt:lpstr>
      <vt:lpstr>Σημείωμα Ιστορικού Εκδόσεων Έργου</vt:lpstr>
      <vt:lpstr>Σημείωμα Αναφοράς</vt:lpstr>
      <vt:lpstr>Σημείωμα Αδειοδότησης</vt:lpstr>
      <vt:lpstr>Διατήρηση Σημειωμάτων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Stevy</dc:creator>
  <cp:lastModifiedBy>Ανθούλα</cp:lastModifiedBy>
  <cp:revision>213</cp:revision>
  <dcterms:created xsi:type="dcterms:W3CDTF">2012-09-06T09:03:05Z</dcterms:created>
  <dcterms:modified xsi:type="dcterms:W3CDTF">2015-06-08T08:19:00Z</dcterms:modified>
</cp:coreProperties>
</file>