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7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18" r:id="rId15"/>
    <p:sldId id="290" r:id="rId16"/>
    <p:sldId id="295" r:id="rId17"/>
    <p:sldId id="299" r:id="rId18"/>
    <p:sldId id="292" r:id="rId19"/>
    <p:sldId id="291" r:id="rId20"/>
    <p:sldId id="294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17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18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122" d="100"/>
          <a:sy n="122" d="100"/>
        </p:scale>
        <p:origin x="14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600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9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10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9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Ἀντιχαλκηδονισμός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- </a:t>
            </a:r>
            <a:r>
              <a:rPr lang="el-GR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Νεοχαλκηδονισμός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THEOL112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err="1"/>
              <a:t>Γενικὴ</a:t>
            </a:r>
            <a:r>
              <a:rPr lang="el-GR" dirty="0"/>
              <a:t> </a:t>
            </a:r>
            <a:r>
              <a:rPr lang="el-GR" dirty="0" err="1"/>
              <a:t>Ἐκκλησιαστικὴ</a:t>
            </a:r>
            <a:r>
              <a:rPr lang="el-GR" dirty="0"/>
              <a:t> </a:t>
            </a:r>
            <a:r>
              <a:rPr lang="el-GR" dirty="0" err="1"/>
              <a:t>Ἱστορία</a:t>
            </a:r>
            <a:r>
              <a:rPr lang="el-GR" dirty="0"/>
              <a:t> Α´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196305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11: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err="1">
                <a:cs typeface="Helvetica" charset="0"/>
                <a:sym typeface="Helvetica" charset="0"/>
              </a:rPr>
              <a:t>Μονοθελητισμός</a:t>
            </a:r>
            <a:r>
              <a:rPr lang="el-GR" sz="2800" dirty="0">
                <a:cs typeface="Helvetica" charset="0"/>
                <a:sym typeface="Helvetica" charset="0"/>
              </a:rPr>
              <a:t> και </a:t>
            </a:r>
            <a:r>
              <a:rPr lang="el-GR" sz="2800" dirty="0" err="1" smtClean="0">
                <a:cs typeface="Helvetica" charset="0"/>
                <a:sym typeface="Helvetica" charset="0"/>
              </a:rPr>
              <a:t>Μονοενεργητισμός</a:t>
            </a:r>
            <a:endParaRPr lang="el-GR" sz="2800" dirty="0" smtClean="0">
              <a:cs typeface="Helvetica" charset="0"/>
              <a:sym typeface="Helvetica" charset="0"/>
            </a:endParaRPr>
          </a:p>
          <a:p>
            <a:endParaRPr lang="en-US" sz="2800" dirty="0"/>
          </a:p>
          <a:p>
            <a:r>
              <a:rPr lang="en-US" sz="2800" dirty="0" err="1">
                <a:sym typeface="Helvetica" pitchFamily="2" charset="0"/>
              </a:rPr>
              <a:t>Δρ</a:t>
            </a:r>
            <a:r>
              <a:rPr lang="en-US" sz="2800" dirty="0">
                <a:sym typeface="Helvetica" pitchFamily="2" charset="0"/>
              </a:rPr>
              <a:t>. </a:t>
            </a:r>
            <a:r>
              <a:rPr lang="en-US" sz="2800" dirty="0" err="1">
                <a:sym typeface="Helvetica" pitchFamily="2" charset="0"/>
              </a:rPr>
              <a:t>Ἰωάννης</a:t>
            </a:r>
            <a:r>
              <a:rPr lang="en-US" sz="2800" dirty="0">
                <a:sym typeface="Helvetica" pitchFamily="2" charset="0"/>
              </a:rPr>
              <a:t> </a:t>
            </a:r>
            <a:r>
              <a:rPr lang="en-US" sz="2800" dirty="0" err="1">
                <a:sym typeface="Helvetica" pitchFamily="2" charset="0"/>
              </a:rPr>
              <a:t>Ἀντ</a:t>
            </a:r>
            <a:r>
              <a:rPr lang="en-US" sz="2800" dirty="0">
                <a:sym typeface="Helvetica" pitchFamily="2" charset="0"/>
              </a:rPr>
              <a:t>. Πανα</a:t>
            </a:r>
            <a:r>
              <a:rPr lang="en-US" sz="2800" dirty="0" err="1">
                <a:sym typeface="Helvetica" pitchFamily="2" charset="0"/>
              </a:rPr>
              <a:t>γιωτό</a:t>
            </a:r>
            <a:r>
              <a:rPr lang="en-US" sz="2800" dirty="0">
                <a:sym typeface="Helvetica" pitchFamily="2" charset="0"/>
              </a:rPr>
              <a:t>πουλος</a:t>
            </a:r>
            <a:endParaRPr lang="el-GR" sz="2800" dirty="0">
              <a:sym typeface="Helvetica" pitchFamily="2" charset="0"/>
            </a:endParaRPr>
          </a:p>
          <a:p>
            <a:r>
              <a:rPr lang="en-US" sz="2400" dirty="0" err="1">
                <a:sym typeface="Helvetica" pitchFamily="2" charset="0"/>
              </a:rPr>
              <a:t>Λέκτορ</a:t>
            </a:r>
            <a:r>
              <a:rPr lang="en-US" sz="2400" dirty="0">
                <a:sym typeface="Helvetica" pitchFamily="2" charset="0"/>
              </a:rPr>
              <a:t>ας Γενικῆς Ἐκκλησιαστικῆς Ἱστορίας</a:t>
            </a:r>
          </a:p>
          <a:p>
            <a:r>
              <a:rPr lang="en-US" sz="2800" dirty="0" err="1">
                <a:sym typeface="Helvetica" pitchFamily="2" charset="0"/>
              </a:rPr>
              <a:t>Ἐθνικὸ</a:t>
            </a:r>
            <a:r>
              <a:rPr lang="en-US" sz="2800" dirty="0">
                <a:sym typeface="Helvetica" pitchFamily="2" charset="0"/>
              </a:rPr>
              <a:t> καὶ Καπ</a:t>
            </a:r>
            <a:r>
              <a:rPr lang="en-US" sz="2800" dirty="0" err="1">
                <a:sym typeface="Helvetica" pitchFamily="2" charset="0"/>
              </a:rPr>
              <a:t>οδιστρι</a:t>
            </a:r>
            <a:r>
              <a:rPr lang="en-US" sz="2800" dirty="0">
                <a:sym typeface="Helvetica" pitchFamily="2" charset="0"/>
              </a:rPr>
              <a:t>ακὸ Πανεπιστήμιο Ἀθηνῶν</a:t>
            </a:r>
          </a:p>
          <a:p>
            <a:r>
              <a:rPr lang="en-US" sz="2800" dirty="0" err="1">
                <a:sym typeface="Helvetica" pitchFamily="2" charset="0"/>
              </a:rPr>
              <a:t>Τμῆμ</a:t>
            </a:r>
            <a:r>
              <a:rPr lang="en-US" sz="2800" dirty="0">
                <a:sym typeface="Helvetica" pitchFamily="2" charset="0"/>
              </a:rPr>
              <a:t>α Θεολογίας - Θεολογικὴ </a:t>
            </a:r>
            <a:r>
              <a:rPr lang="en-US" sz="2800" dirty="0" smtClean="0">
                <a:sym typeface="Helvetica" pitchFamily="2" charset="0"/>
              </a:rPr>
              <a:t>Σχολή</a:t>
            </a:r>
            <a:endParaRPr lang="en-US" sz="2800" dirty="0"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"/>
          <p:cNvSpPr>
            <a:spLocks noGrp="1" noChangeArrowheads="1"/>
          </p:cNvSpPr>
          <p:nvPr>
            <p:ph type="title"/>
          </p:nvPr>
        </p:nvSpPr>
        <p:spPr>
          <a:xfrm>
            <a:off x="892970" y="653355"/>
            <a:ext cx="7358063" cy="2232422"/>
          </a:xfrm>
        </p:spPr>
        <p:txBody>
          <a:bodyPr/>
          <a:lstStyle/>
          <a:p>
            <a:pPr eaLnBrk="1" hangingPunct="1"/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ΣΤ´ 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Οἰκουμενικὴ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Σύνοδος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>
                <a:ea typeface="ヒラギノ角ゴ ProN W6" charset="0"/>
                <a:cs typeface="ヒラギノ角ゴ ProN W6" charset="0"/>
                <a:sym typeface="Helvetica" charset="0"/>
              </a:rPr>
              <a:t/>
            </a:r>
            <a:br>
              <a:rPr lang="en-US" sz="3900" b="1" dirty="0">
                <a:ea typeface="ヒラギノ角ゴ ProN W6" charset="0"/>
                <a:cs typeface="ヒラギノ角ゴ ProN W6" charset="0"/>
                <a:sym typeface="Helvetica" charset="0"/>
              </a:rPr>
            </a:b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680-681</a:t>
            </a:r>
            <a:endParaRPr lang="en-US" sz="39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76775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</p:spPr>
        <p:txBody>
          <a:bodyPr/>
          <a:lstStyle/>
          <a:p>
            <a:pPr eaLnBrk="1" hangingPunct="1">
              <a:buFont typeface="Gill Sans" charset="0"/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668-685:</a:t>
            </a:r>
            <a:r>
              <a:rPr lang="en-US" sz="2000" b="1" dirty="0">
                <a:solidFill>
                  <a:srgbClr val="2B4714"/>
                </a:solidFill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ὐτοκράτορ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ντῖνος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Δ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´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Πωγωνάτος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ct val="0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669: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νάστ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ση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αβ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ένν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ct val="0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672: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ἅλωση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Σμύνρνης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ὸ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τοὺς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Ἄρ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αβ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ες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ct val="0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674: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Πολιορκί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όλεως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ct val="0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678: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Συνθήκη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εἰρήνης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μὲ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τοὺς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Ἄρ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αβ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ες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5183" lvl="3" indent="0">
              <a:spcBef>
                <a:spcPts val="1306"/>
              </a:spcBef>
              <a:buNone/>
            </a:pP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Κωνστ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ντινου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όλεως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Γεώργιος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´ </a:t>
            </a:r>
            <a:r>
              <a:rPr lang="en-US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(679-686)</a:t>
            </a: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7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Νοεμ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ρίου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 680 - 16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Σε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τεμ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ρίου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 681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eaLnBrk="1" hangingPunct="1">
              <a:buFont typeface="Gill Sans" charset="0"/>
              <a:buNone/>
            </a:pP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στὸ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λάτι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Τρούλλου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1"/>
              </a:spcBef>
              <a:buNone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Δομή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1"/>
              </a:spcBef>
              <a:buNone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Πρόεδρος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1"/>
              </a:spcBef>
              <a:buNone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Συνεδρίες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17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1"/>
              </a:spcBef>
              <a:buNone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Ὅρος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Συνόδου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: 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«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ἄλλοι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οἱ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ὅροι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βα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σιλεί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κ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ὶ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ἄλλοι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οἱ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ὅροι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ἱερωσύνης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».</a:t>
            </a:r>
            <a:endParaRPr lang="en-US" sz="2000" b="1" i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9244"/>
      </p:ext>
    </p:extLst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"/>
          <p:cNvSpPr>
            <a:spLocks noGrp="1" noChangeArrowheads="1"/>
          </p:cNvSpPr>
          <p:nvPr>
            <p:ph type="title"/>
          </p:nvPr>
        </p:nvSpPr>
        <p:spPr>
          <a:xfrm>
            <a:off x="892970" y="1769566"/>
            <a:ext cx="7358063" cy="2232422"/>
          </a:xfrm>
        </p:spPr>
        <p:txBody>
          <a:bodyPr/>
          <a:lstStyle/>
          <a:p>
            <a:pPr eaLnBrk="1" hangingPunct="1"/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ἡ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ἐν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Τρούλλῳ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Πενθέκτη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Οἰκουμενικὴ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Σύνοδος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>
                <a:ea typeface="ヒラギノ角ゴ ProN W6" charset="0"/>
                <a:cs typeface="ヒラギノ角ゴ ProN W6" charset="0"/>
                <a:sym typeface="Helvetica" charset="0"/>
              </a:rPr>
              <a:t/>
            </a:r>
            <a:br>
              <a:rPr lang="en-US" sz="3900" b="1" dirty="0">
                <a:ea typeface="ヒラギノ角ゴ ProN W6" charset="0"/>
                <a:cs typeface="ヒラギノ角ゴ ProN W6" charset="0"/>
                <a:sym typeface="Helvetica" charset="0"/>
              </a:rPr>
            </a:b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691</a:t>
            </a:r>
            <a:endParaRPr lang="en-US" sz="39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2381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</p:spPr>
        <p:txBody>
          <a:bodyPr/>
          <a:lstStyle/>
          <a:p>
            <a:pPr eaLnBrk="1" hangingPunct="1">
              <a:buFont typeface="Gill Sans" charset="0"/>
              <a:buNone/>
            </a:pP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ὐτοκράτορ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600" b="1" dirty="0" err="1">
                <a:ea typeface="ヒラギノ角ゴ ProN W3" charset="0"/>
                <a:cs typeface="Helvetica" charset="0"/>
                <a:sym typeface="Helvetica" charset="0"/>
              </a:rPr>
              <a:t>Ἰουστινι</a:t>
            </a:r>
            <a:r>
              <a:rPr lang="en-US" sz="26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600" b="1" dirty="0" err="1">
                <a:ea typeface="ヒラギノ角ゴ ProN W3" charset="0"/>
                <a:cs typeface="Helvetica" charset="0"/>
                <a:sym typeface="Helvetica" charset="0"/>
              </a:rPr>
              <a:t>νὸς</a:t>
            </a:r>
            <a:r>
              <a:rPr lang="en-US" sz="26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600" b="1" dirty="0" err="1">
                <a:ea typeface="ヒラギノ角ゴ ProN W3" charset="0"/>
                <a:cs typeface="Helvetica" charset="0"/>
                <a:sym typeface="Helvetica" charset="0"/>
              </a:rPr>
              <a:t>Β</a:t>
            </a:r>
            <a:r>
              <a:rPr lang="en-US" sz="2600" b="1" dirty="0">
                <a:ea typeface="ヒラギノ角ゴ ProN W3" charset="0"/>
                <a:cs typeface="Helvetica" charset="0"/>
                <a:sym typeface="Helvetica" charset="0"/>
              </a:rPr>
              <a:t>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(685-695, 705-711).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687: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Διάσκεψη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γιὰ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τὰ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Πρ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κτικὰ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ΣΤ´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Οἰκουμενικῆς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1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Σε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τεμ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ρίου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 691 - 31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Αὐγούστου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 692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eaLnBrk="1" hangingPunct="1">
              <a:buFont typeface="Gill Sans" charset="0"/>
              <a:buNone/>
            </a:pP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στὸ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λάτι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Τρούλλου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368152" lvl="4" indent="0">
              <a:spcBef>
                <a:spcPts val="1306"/>
              </a:spcBef>
              <a:buNone/>
            </a:pP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Κωνστ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ντινου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όλεως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ῦλος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ea typeface="ＭＳ Ｐゴシック" charset="0"/>
                <a:cs typeface="Helvetica" charset="0"/>
                <a:sym typeface="Helvetica" charset="0"/>
              </a:rPr>
              <a:t>Γ</a:t>
            </a:r>
            <a:r>
              <a:rPr lang="en-US" b="1" dirty="0">
                <a:ea typeface="ＭＳ Ｐゴシック" charset="0"/>
                <a:cs typeface="Helvetica" charset="0"/>
                <a:sym typeface="Helvetica" charset="0"/>
              </a:rPr>
              <a:t>´ </a:t>
            </a:r>
            <a:r>
              <a:rPr lang="en-US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(687-693)</a:t>
            </a: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eaLnBrk="1" hangingPunct="1">
              <a:buFont typeface="Gill Sans" charset="0"/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05512"/>
      </p:ext>
    </p:extLst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49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1.0.</a:t>
            </a:r>
            <a:r>
              <a:rPr lang="el-GR" sz="2000" dirty="0" smtClean="0"/>
              <a:t> 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Πανεπιστήμιον Αθηνών</a:t>
            </a:r>
            <a:r>
              <a:rPr lang="en-US" sz="2000" dirty="0" err="1" smtClean="0">
                <a:sym typeface="Helvetica" pitchFamily="2" charset="0"/>
              </a:rPr>
              <a:t>Δρ</a:t>
            </a:r>
            <a:r>
              <a:rPr lang="en-US" sz="2000" dirty="0" smtClean="0">
                <a:sym typeface="Helvetica" pitchFamily="2" charset="0"/>
              </a:rPr>
              <a:t>. </a:t>
            </a:r>
            <a:r>
              <a:rPr lang="en-US" sz="2000" dirty="0" err="1" smtClean="0">
                <a:sym typeface="Helvetica" pitchFamily="2" charset="0"/>
              </a:rPr>
              <a:t>Ἰωάννης</a:t>
            </a:r>
            <a:r>
              <a:rPr lang="en-US" sz="2000" dirty="0" smtClean="0">
                <a:sym typeface="Helvetica" pitchFamily="2" charset="0"/>
              </a:rPr>
              <a:t> </a:t>
            </a:r>
            <a:r>
              <a:rPr lang="en-US" sz="2000" dirty="0" err="1" smtClean="0">
                <a:sym typeface="Helvetica" pitchFamily="2" charset="0"/>
              </a:rPr>
              <a:t>Ἀντ</a:t>
            </a:r>
            <a:r>
              <a:rPr lang="en-US" sz="2000" dirty="0" smtClean="0">
                <a:sym typeface="Helvetica" pitchFamily="2" charset="0"/>
              </a:rPr>
              <a:t>. </a:t>
            </a:r>
            <a:r>
              <a:rPr lang="en-US" sz="2000" dirty="0" err="1" smtClean="0">
                <a:sym typeface="Helvetica" pitchFamily="2" charset="0"/>
              </a:rPr>
              <a:t>Παναγιωτόπουλος</a:t>
            </a:r>
            <a:r>
              <a:rPr lang="el-GR" sz="2000" dirty="0" smtClean="0"/>
              <a:t>. «</a:t>
            </a:r>
            <a:r>
              <a:rPr lang="el-GR" sz="2000" dirty="0" err="1" smtClean="0"/>
              <a:t>Γενικὴ</a:t>
            </a:r>
            <a:r>
              <a:rPr lang="el-GR" sz="2000" dirty="0" smtClean="0"/>
              <a:t> </a:t>
            </a:r>
            <a:r>
              <a:rPr lang="el-GR" sz="2000" dirty="0" err="1" smtClean="0"/>
              <a:t>Ἐκκλησιαστικὴ</a:t>
            </a:r>
            <a:r>
              <a:rPr lang="el-GR" sz="2000" dirty="0" smtClean="0"/>
              <a:t> </a:t>
            </a:r>
            <a:r>
              <a:rPr lang="el-GR" sz="2000" dirty="0" err="1" smtClean="0"/>
              <a:t>Ἱστορία</a:t>
            </a:r>
            <a:r>
              <a:rPr lang="el-GR" sz="2000" dirty="0" smtClean="0"/>
              <a:t> Α´. </a:t>
            </a:r>
            <a:r>
              <a:rPr lang="el-GR" sz="2000" dirty="0" err="1">
                <a:cs typeface="Helvetica" charset="0"/>
                <a:sym typeface="Helvetica" charset="0"/>
              </a:rPr>
              <a:t>Μονοθελητισμός</a:t>
            </a:r>
            <a:r>
              <a:rPr lang="el-GR" sz="2000" dirty="0">
                <a:cs typeface="Helvetica" charset="0"/>
                <a:sym typeface="Helvetica" charset="0"/>
              </a:rPr>
              <a:t> και </a:t>
            </a:r>
            <a:r>
              <a:rPr lang="el-GR" sz="2000" dirty="0" err="1">
                <a:cs typeface="Helvetica" charset="0"/>
                <a:sym typeface="Helvetica" charset="0"/>
              </a:rPr>
              <a:t>Μονοενεργητισμός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</a:t>
            </a:r>
            <a:r>
              <a:rPr lang="en-US" sz="2000" dirty="0" smtClean="0"/>
              <a:t>5</a:t>
            </a:r>
            <a:r>
              <a:rPr lang="el-GR" sz="2000" dirty="0" smtClean="0"/>
              <a:t>. Διαθέσιμο από τη δικτυακή διεύθυνση: 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eclass.uoa.gr/courses/THEOL112/ </a:t>
            </a:r>
            <a:endParaRPr lang="el-GR" sz="20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39824"/>
            <a:ext cx="8229600" cy="1515805"/>
          </a:xfrm>
          <a:ln/>
        </p:spPr>
        <p:txBody>
          <a:bodyPr/>
          <a:lstStyle/>
          <a:p>
            <a:r>
              <a:rPr lang="el-GR" sz="3900" b="1" dirty="0" err="1">
                <a:cs typeface="Helvetica" charset="0"/>
                <a:sym typeface="Helvetica" charset="0"/>
              </a:rPr>
              <a:t>Μονοθελητισμός</a:t>
            </a:r>
            <a:r>
              <a:rPr lang="el-GR" sz="3900" b="1" dirty="0">
                <a:cs typeface="Helvetica" charset="0"/>
                <a:sym typeface="Helvetica" charset="0"/>
              </a:rPr>
              <a:t> </a:t>
            </a:r>
            <a:r>
              <a:rPr lang="el-GR" sz="3900" b="1" dirty="0" smtClean="0">
                <a:cs typeface="Helvetica" charset="0"/>
                <a:sym typeface="Helvetica" charset="0"/>
              </a:rPr>
              <a:t>και </a:t>
            </a:r>
            <a:r>
              <a:rPr lang="el-GR" sz="3900" b="1" dirty="0">
                <a:cs typeface="Helvetica" charset="0"/>
                <a:sym typeface="Helvetica" charset="0"/>
              </a:rPr>
              <a:t>Μονοενεργητισμός</a:t>
            </a:r>
            <a:endParaRPr lang="en-US" sz="39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39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39"/>
            <a:ext cx="8706445" cy="4658320"/>
          </a:xfrm>
        </p:spPr>
        <p:txBody>
          <a:bodyPr/>
          <a:lstStyle/>
          <a:p>
            <a:pPr eaLnBrk="1" hangingPunct="1">
              <a:buFont typeface="Gill Sans" charset="0"/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ea typeface="ヒラギノ角ゴ ProN W3" charset="0"/>
                <a:cs typeface="Zapf Dingbats" charset="0"/>
                <a:sym typeface="Helvetica" charset="0"/>
              </a:rPr>
              <a:t>➣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ἡ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κυριλλικὴ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θεολογί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ὡς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μον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δικὴ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ὀρθόδοξη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ἑρμηνεί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</a:t>
            </a:r>
            <a:endParaRPr lang="en-US" b="1" dirty="0">
              <a:solidFill>
                <a:srgbClr val="2B4714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eaLnBrk="1" hangingPunct="1">
              <a:buFont typeface="Gill Sans" charset="0"/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ea typeface="ヒラギノ角ゴ ProN W3" charset="0"/>
                <a:cs typeface="Zapf Dingbats" charset="0"/>
                <a:sym typeface="Helvetica" charset="0"/>
              </a:rPr>
              <a:t>➣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ὁ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Μονοθελητισμὸς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ὶ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ὁ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Μονοενεργητισμὸς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εἶν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ι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δύο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ἤ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ιες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θεολογικὲς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ροεκτάσεις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Μονοφυσιτισμοῦ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eaLnBrk="1" hangingPunct="1">
              <a:buFont typeface="Gill Sans" charset="0"/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ὁ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Μονοθελητισμὸς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κ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ὶ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Μονοενεργητισμὸς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ἐνυ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άρχουν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μὲ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τὴ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μιὰ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ἤ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τὴν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ἄλλη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μορφὴ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σὲ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ὅλες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τὶς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μεγάλες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ἱρέσεις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Δ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´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Ε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´ 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ἰών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48750"/>
      </p:ext>
    </p:extLst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39"/>
            <a:ext cx="8706445" cy="465832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Gill Sans" charset="0"/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ea typeface="ヒラギノ角ゴ ProN W3" charset="0"/>
                <a:cs typeface="Zapf Dingbats" charset="0"/>
                <a:sym typeface="Helvetica" charset="0"/>
              </a:rPr>
              <a:t>➣</a:t>
            </a:r>
            <a:r>
              <a:rPr lang="en-US" b="1" dirty="0">
                <a:solidFill>
                  <a:srgbClr val="2B4714"/>
                </a:solidFill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ὁ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οι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δή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οτε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πα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ρέκκλιση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ἀ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ὸ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τοὺς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Ὅρους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τῆς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Γ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´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ἢ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τῆς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Δ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´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Οἰκουμενικῆς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Συνόδου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,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ἤτοι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ἀντίστοιχ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ὡς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ρὸς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τὴν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ληρότητ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 (</a:t>
            </a:r>
            <a:r>
              <a:rPr lang="en-US" sz="2600" b="1" i="1" dirty="0" err="1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τέλειος</a:t>
            </a:r>
            <a:r>
              <a:rPr lang="en-US" sz="2600" b="1" i="1" dirty="0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600" b="1" i="1" dirty="0" err="1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Θεὸς</a:t>
            </a:r>
            <a:r>
              <a:rPr lang="en-US" sz="2600" b="1" i="1" dirty="0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600" b="1" i="1" dirty="0" err="1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sz="2600" b="1" i="1" dirty="0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600" b="1" i="1" dirty="0" err="1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ὶ</a:t>
            </a:r>
            <a:r>
              <a:rPr lang="en-US" sz="2600" b="1" i="1" dirty="0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600" b="1" i="1" dirty="0" err="1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τέλειος</a:t>
            </a:r>
            <a:r>
              <a:rPr lang="en-US" sz="2600" b="1" i="1" dirty="0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600" b="1" i="1" dirty="0" err="1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ἄνθρω</a:t>
            </a:r>
            <a:r>
              <a:rPr lang="en-US" sz="2600" b="1" i="1" dirty="0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600" b="1" i="1" dirty="0" err="1">
                <a:solidFill>
                  <a:srgbClr val="A40800"/>
                </a:solidFill>
                <a:ea typeface="ヒラギノ角ゴ ProN W3" charset="0"/>
                <a:cs typeface="Helvetica" charset="0"/>
                <a:sym typeface="Helvetica" charset="0"/>
              </a:rPr>
              <a:t>ος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)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ἢ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ὡς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ρὸς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τὴ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σχέση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(</a:t>
            </a:r>
            <a:r>
              <a:rPr lang="en-US" sz="2600" b="1" i="1" dirty="0" err="1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ἀσυγχύτως</a:t>
            </a:r>
            <a:r>
              <a:rPr lang="en-US" sz="2600" b="1" i="1" dirty="0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, </a:t>
            </a:r>
            <a:r>
              <a:rPr lang="en-US" sz="2600" b="1" i="1" dirty="0" err="1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ἀτρέ</a:t>
            </a:r>
            <a:r>
              <a:rPr lang="en-US" sz="2600" b="1" i="1" dirty="0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600" b="1" i="1" dirty="0" err="1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τως</a:t>
            </a:r>
            <a:r>
              <a:rPr lang="en-US" sz="2600" b="1" i="1" dirty="0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, </a:t>
            </a:r>
            <a:r>
              <a:rPr lang="en-US" sz="2600" b="1" i="1" dirty="0" err="1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ἀδι</a:t>
            </a:r>
            <a:r>
              <a:rPr lang="en-US" sz="2600" b="1" i="1" dirty="0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600" b="1" i="1" dirty="0" err="1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ιρέτως</a:t>
            </a:r>
            <a:r>
              <a:rPr lang="en-US" sz="2600" b="1" i="1" dirty="0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, </a:t>
            </a:r>
            <a:r>
              <a:rPr lang="en-US" sz="2600" b="1" i="1" dirty="0" err="1">
                <a:solidFill>
                  <a:srgbClr val="640E2F"/>
                </a:solidFill>
                <a:ea typeface="ヒラギノ角ゴ ProN W3" charset="0"/>
                <a:cs typeface="Helvetica" charset="0"/>
                <a:sym typeface="Helvetica" charset="0"/>
              </a:rPr>
              <a:t>ἀχωρίστως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)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τῶν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δύο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φύσεων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Χριστοῦ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,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εἶχε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ἀν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απ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ότρε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τες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ροεκτάσεις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στὴν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ἑρμηνεί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τῶν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δύο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θελήσεων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ὶ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τῶν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δύο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ἐνεργειῶν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ea typeface="ヒラギノ角ゴ ProN W3" charset="0"/>
                <a:cs typeface="Helvetica" charset="0"/>
                <a:sym typeface="Helvetica" charset="0"/>
              </a:rPr>
              <a:t>Χριστοῦ</a:t>
            </a:r>
            <a:r>
              <a:rPr lang="en-US" b="1" dirty="0">
                <a:latin typeface="+mn-lt"/>
                <a:ea typeface="ヒラギノ角ゴ ProN W3" charset="0"/>
                <a:cs typeface="Helvetica" charset="0"/>
                <a:sym typeface="Helvetica" charset="0"/>
              </a:rPr>
              <a:t>. </a:t>
            </a:r>
            <a:endParaRPr lang="en-US" b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eaLnBrk="1" hangingPunct="1">
              <a:buFont typeface="Gill Sans" charset="0"/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ἡ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θέληση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ἡ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ἐνέργει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εἶν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ι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ἱκ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νότητες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φύσεως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ὄχι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οστάσεως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10013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39"/>
            <a:ext cx="8706445" cy="4658320"/>
          </a:xfrm>
        </p:spPr>
        <p:txBody>
          <a:bodyPr/>
          <a:lstStyle/>
          <a:p>
            <a:pPr eaLnBrk="1" hangingPunct="1">
              <a:buFont typeface="Gill Sans" charset="0"/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ἡ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σωτηριολογικὴ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ροέκτ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ζητήμ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συνειδητο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οιήθηκε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ληρέστερ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τὰ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τὴν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ἐξέλιξη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θεολογικῆς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ἀντι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ρ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θέσεως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ἡ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οί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στὴν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ἀρχὴ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ηρετοῦσε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τὴν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ροο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τικὴ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μιᾶς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συμ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βα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τικῆς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ἑνωτικῆς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ολιτικῆς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.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eaLnBrk="1" hangingPunct="1">
              <a:buFont typeface="Gill Sans" charset="0"/>
              <a:buNone/>
            </a:pP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Φ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ινόμεν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α: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819855" lvl="1">
              <a:buSzPct val="125000"/>
              <a:buFont typeface="Zapf Dingbats" charset="0"/>
              <a:buChar char="✴"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ἡ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ολιτικὴ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ίρεση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τολικῶν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ρχιῶν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819855" lvl="1">
              <a:spcBef>
                <a:spcPts val="1306"/>
              </a:spcBef>
              <a:buSzPct val="125000"/>
              <a:buFont typeface="Zapf Dingbats" charset="0"/>
              <a:buChar char="✴"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οἱ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δύο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πα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ράλληλες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ἱερ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ρχίες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819855" lvl="1">
              <a:spcBef>
                <a:spcPts val="1306"/>
              </a:spcBef>
              <a:buSzPct val="125000"/>
              <a:buFont typeface="Zapf Dingbats" charset="0"/>
              <a:buChar char="✴"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ρόλος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χριστι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νῶν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Ἀρά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ων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819855" lvl="1">
              <a:spcBef>
                <a:spcPts val="1306"/>
              </a:spcBef>
              <a:buSzPct val="125000"/>
              <a:buFont typeface="Zapf Dingbats" charset="0"/>
              <a:buChar char="✴"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ἡ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Περσικὴ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εἰσ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ολὴ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στὶς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ἀν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τολικὲς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ρχίες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ρόλος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ρχι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κῶν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ληθυσμῶν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65379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</p:spPr>
        <p:txBody>
          <a:bodyPr/>
          <a:lstStyle/>
          <a:p>
            <a:pPr eaLnBrk="1" hangingPunct="1">
              <a:buFont typeface="Gill Sans" charset="0"/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610-641:</a:t>
            </a:r>
            <a:r>
              <a:rPr lang="en-US" sz="2000" b="1" dirty="0">
                <a:solidFill>
                  <a:srgbClr val="2B4714"/>
                </a:solidFill>
                <a:ea typeface="ヒラギノ角ゴ ProN W3" charset="0"/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solidFill>
                  <a:srgbClr val="2B4714"/>
                </a:solidFill>
                <a:ea typeface="ヒラギノ角ゴ ProN W3" charset="0"/>
                <a:cs typeface="Helvetica" charset="0"/>
                <a:sym typeface="Helvetica" charset="0"/>
              </a:rPr>
              <a:t>ὐτοκράτορ</a:t>
            </a:r>
            <a:r>
              <a:rPr lang="en-US" sz="2000" b="1" dirty="0">
                <a:solidFill>
                  <a:srgbClr val="2B4714"/>
                </a:solidFill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2B4714"/>
                </a:solidFill>
                <a:ea typeface="ヒラギノ角ゴ ProN W3" charset="0"/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solidFill>
                  <a:srgbClr val="2B4714"/>
                </a:solidFill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600" b="1" dirty="0" err="1">
                <a:solidFill>
                  <a:srgbClr val="2B4714"/>
                </a:solidFill>
                <a:ea typeface="ヒラギノ角ゴ ProN W3" charset="0"/>
                <a:cs typeface="Helvetica" charset="0"/>
                <a:sym typeface="Helvetica" charset="0"/>
              </a:rPr>
              <a:t>Ἡράκλειος</a:t>
            </a:r>
            <a:endParaRPr lang="en-US" sz="2000" b="1" dirty="0">
              <a:solidFill>
                <a:srgbClr val="2B4714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Σέργιος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(610-638)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➢ 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«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μιᾷ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θε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νδρικῇ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ἐνεργείᾳ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ἐνεργοῦντ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 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τὰ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θεο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ρε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ῆ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κ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ὶ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ἀνθρώ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ιν</a:t>
            </a:r>
            <a:r>
              <a:rPr lang="en-US" sz="20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α»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(PG 3, 1072)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.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ψευδο-Λί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β</a:t>
            </a:r>
            <a:r>
              <a:rPr lang="en-US" sz="20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ελλος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Κωνστ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ντινου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όλεως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Μηνᾶ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 (536-552)</a:t>
            </a:r>
            <a:endParaRPr lang="en-US" sz="2000" b="1" dirty="0">
              <a:solidFill>
                <a:srgbClr val="1D300D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Φ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ρὰν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Θεόδωρος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 ➤ «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μιὰ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ὑ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π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οστ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τικὴ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ἐνέργει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Zapf Dingbats" charset="0"/>
                <a:sym typeface="Helvetica" charset="0"/>
              </a:rPr>
              <a:t>α»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626: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Φάσιδος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Κύρος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: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ιστολὴ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ρὸς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Ἡράκλειο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629: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«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Ὁμολογί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Πίστεως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»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ἰ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κω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ίτη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πα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τριάρχη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Ἀλεξ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νδρεί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Ἀθ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σίου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630:</a:t>
            </a:r>
            <a:r>
              <a:rPr lang="en-US" sz="2000" b="1" dirty="0">
                <a:ea typeface="ヒラギノ角ゴ ProN W3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Zapf Dingbats" charset="0"/>
                <a:sym typeface="Helvetica" charset="0"/>
              </a:rPr>
              <a:t>Ἀλεξ</a:t>
            </a:r>
            <a:r>
              <a:rPr lang="en-US" sz="2000" b="1" dirty="0">
                <a:ea typeface="ヒラギノ角ゴ ProN W3" charset="0"/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Zapf Dingbats" charset="0"/>
                <a:sym typeface="Helvetica" charset="0"/>
              </a:rPr>
              <a:t>νδρεί</a:t>
            </a:r>
            <a:r>
              <a:rPr lang="en-US" sz="2000" b="1" dirty="0">
                <a:ea typeface="ヒラギノ角ゴ ProN W3" charset="0"/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Zapf Dingbats" charset="0"/>
                <a:sym typeface="Helvetica" charset="0"/>
              </a:rPr>
              <a:t>ς</a:t>
            </a:r>
            <a:r>
              <a:rPr lang="en-US" sz="2000" b="1" dirty="0">
                <a:ea typeface="ヒラギノ角ゴ ProN W3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Zapf Dingbats" charset="0"/>
                <a:sym typeface="Helvetica" charset="0"/>
              </a:rPr>
              <a:t>Γεώργιος</a:t>
            </a:r>
            <a:r>
              <a:rPr lang="en-US" sz="2000" b="1" dirty="0">
                <a:ea typeface="ヒラギノ角ゴ ProN W3" charset="0"/>
                <a:cs typeface="Zapf Dingbats" charset="0"/>
                <a:sym typeface="Helvetica" charset="0"/>
              </a:rPr>
              <a:t> (✝) ← </a:t>
            </a:r>
            <a:r>
              <a:rPr lang="en-US" sz="2000" b="1" dirty="0" err="1">
                <a:ea typeface="ヒラギノ角ゴ ProN W3" charset="0"/>
                <a:cs typeface="Zapf Dingbats" charset="0"/>
                <a:sym typeface="Helvetica" charset="0"/>
              </a:rPr>
              <a:t>Φάσιδος</a:t>
            </a:r>
            <a:r>
              <a:rPr lang="en-US" sz="2000" b="1" dirty="0">
                <a:ea typeface="ヒラギノ角ゴ ProN W3" charset="0"/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Zapf Dingbats" charset="0"/>
                <a:sym typeface="Helvetica" charset="0"/>
              </a:rPr>
              <a:t>Κύρος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633: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Συμφωνί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α: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μονοενεργητική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φόρμουλ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ὸ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ἐννέ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ἄρθρ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961976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</p:spPr>
        <p:txBody>
          <a:bodyPr/>
          <a:lstStyle/>
          <a:p>
            <a:pPr eaLnBrk="1" hangingPunct="1">
              <a:buFont typeface="Gill Sans" charset="0"/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633:</a:t>
            </a:r>
            <a:r>
              <a:rPr lang="en-US" sz="2000" b="1" dirty="0">
                <a:solidFill>
                  <a:srgbClr val="2B4714"/>
                </a:solidFill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Ἐνδημούσ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: «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Ψῆφος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»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ιστολὴ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Σεργίου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ρὸς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τὸν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Ρώμης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Ὁνώριο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(625-638) : </a:t>
            </a:r>
            <a:r>
              <a:rPr lang="en-US" sz="2000" b="1" u="sng" dirty="0" err="1">
                <a:solidFill>
                  <a:srgbClr val="3F691E"/>
                </a:solidFill>
                <a:ea typeface="ＭＳ Ｐゴシック" charset="0"/>
                <a:cs typeface="Zapf Dingbats" charset="0"/>
                <a:sym typeface="Helvetica" charset="0"/>
              </a:rPr>
              <a:t>θετικὴ</a:t>
            </a:r>
            <a:r>
              <a:rPr lang="en-US" sz="2000" b="1" u="sng" dirty="0">
                <a:solidFill>
                  <a:srgbClr val="3F691E"/>
                </a:solidFill>
                <a:ea typeface="ＭＳ Ｐゴシック" charset="0"/>
                <a:cs typeface="Zapf Dingbats" charset="0"/>
                <a:sym typeface="Helvetica" charset="0"/>
              </a:rPr>
              <a:t> </a:t>
            </a:r>
            <a:r>
              <a:rPr lang="en-US" sz="2000" b="1" u="sng" dirty="0" err="1">
                <a:solidFill>
                  <a:srgbClr val="3F691E"/>
                </a:solidFill>
                <a:ea typeface="ＭＳ Ｐゴシック" charset="0"/>
                <a:cs typeface="Zapf Dingbats" charset="0"/>
                <a:sym typeface="Helvetica" charset="0"/>
              </a:rPr>
              <a:t>στάση</a:t>
            </a:r>
            <a:r>
              <a:rPr lang="en-US" sz="2000" b="1" u="sng" dirty="0">
                <a:solidFill>
                  <a:srgbClr val="3F691E"/>
                </a:solidFill>
                <a:ea typeface="ＭＳ Ｐゴシック" charset="0"/>
                <a:cs typeface="Zapf Dingbats" charset="0"/>
                <a:sym typeface="Helvetica" charset="0"/>
              </a:rPr>
              <a:t> ➥ </a:t>
            </a:r>
            <a:r>
              <a:rPr lang="en-US" sz="2000" b="1" u="sng" dirty="0" err="1">
                <a:solidFill>
                  <a:srgbClr val="3F691E"/>
                </a:solidFill>
                <a:ea typeface="ＭＳ Ｐゴシック" charset="0"/>
                <a:cs typeface="Zapf Dingbats" charset="0"/>
                <a:sym typeface="Helvetica" charset="0"/>
              </a:rPr>
              <a:t>Μονοθελητισμός</a:t>
            </a:r>
            <a:endParaRPr lang="en-US" sz="2000" b="1" dirty="0">
              <a:solidFill>
                <a:srgbClr val="1D300D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06"/>
              </a:spcBef>
              <a:buNone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Ἱεροσολύμων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Σωφρόνιος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(634-638)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 ➤ ΑΝΤΙΔΡΑΣΗ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633: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Διάτ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γμ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Ἡρ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κλείου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634: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Κοινωνικὴ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ιστολὴ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Ἱεροσολύμων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Σωφρονίου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: </a:t>
            </a:r>
            <a:r>
              <a:rPr lang="en-US" sz="2000" b="1" i="1" dirty="0" err="1"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sz="2000" b="1" i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ヒラギノ角ゴ ProN W3" charset="0"/>
                <a:cs typeface="Helvetica" charset="0"/>
                <a:sym typeface="Helvetica" charset="0"/>
              </a:rPr>
              <a:t>τ</a:t>
            </a:r>
            <a:r>
              <a:rPr lang="en-US" sz="2000" b="1" i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ヒラギノ角ゴ ProN W3" charset="0"/>
                <a:cs typeface="Helvetica" charset="0"/>
                <a:sym typeface="Helvetica" charset="0"/>
              </a:rPr>
              <a:t>δίκη</a:t>
            </a:r>
            <a:r>
              <a:rPr lang="en-US" sz="2000" b="1" i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ヒラギノ角ゴ ProN W3" charset="0"/>
                <a:cs typeface="Helvetica" charset="0"/>
                <a:sym typeface="Helvetica" charset="0"/>
              </a:rPr>
              <a:t>Μονοενεργητισμοῦ</a:t>
            </a:r>
            <a:r>
              <a:rPr lang="en-US" sz="2000" b="1" i="1" dirty="0">
                <a:ea typeface="ヒラギノ角ゴ ProN W3" charset="0"/>
                <a:cs typeface="Helvetica" charset="0"/>
                <a:sym typeface="Helvetica" charset="0"/>
              </a:rPr>
              <a:t> (</a:t>
            </a:r>
            <a:r>
              <a:rPr lang="en-US" sz="2000" b="1" i="1" dirty="0" err="1"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sz="2000" b="1" i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ヒラギノ角ゴ ProN W3" charset="0"/>
                <a:cs typeface="Helvetica" charset="0"/>
                <a:sym typeface="Helvetica" charset="0"/>
              </a:rPr>
              <a:t>ὶ</a:t>
            </a:r>
            <a:r>
              <a:rPr lang="en-US" sz="2000" b="1" i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ヒラギノ角ゴ ProN W3" charset="0"/>
                <a:cs typeface="Helvetica" charset="0"/>
                <a:sym typeface="Helvetica" charset="0"/>
              </a:rPr>
              <a:t>Μονοθελητισμοῦ</a:t>
            </a:r>
            <a:r>
              <a:rPr lang="en-US" sz="2000" b="1" i="1" dirty="0">
                <a:ea typeface="ヒラギノ角ゴ ProN W3" charset="0"/>
                <a:cs typeface="Helvetica" charset="0"/>
                <a:sym typeface="Helvetica" charset="0"/>
              </a:rPr>
              <a:t>)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638: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Νέο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Διάτ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γμ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Ἡρ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κλείου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«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Ἔκθεσις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»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638: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Ἐνδημούσ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: «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Ψῆφος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»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368152" lvl="4" indent="0">
              <a:buNone/>
            </a:pPr>
            <a:r>
              <a:rPr lang="en-US" b="1" dirty="0" err="1">
                <a:solidFill>
                  <a:srgbClr val="200063"/>
                </a:solidFill>
                <a:ea typeface="ＭＳ Ｐゴシック" charset="0"/>
                <a:cs typeface="Helvetica" charset="0"/>
                <a:sym typeface="Helvetica" charset="0"/>
              </a:rPr>
              <a:t>Κωνστ</a:t>
            </a:r>
            <a:r>
              <a:rPr lang="en-US" b="1" dirty="0">
                <a:solidFill>
                  <a:srgbClr val="200063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00063"/>
                </a:solidFill>
                <a:ea typeface="ＭＳ Ｐゴシック" charset="0"/>
                <a:cs typeface="Helvetica" charset="0"/>
                <a:sym typeface="Helvetica" charset="0"/>
              </a:rPr>
              <a:t>ντινου</a:t>
            </a:r>
            <a:r>
              <a:rPr lang="en-US" b="1" dirty="0">
                <a:solidFill>
                  <a:srgbClr val="200063"/>
                </a:solidFill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200063"/>
                </a:solidFill>
                <a:ea typeface="ＭＳ Ｐゴシック" charset="0"/>
                <a:cs typeface="Helvetica" charset="0"/>
                <a:sym typeface="Helvetica" charset="0"/>
              </a:rPr>
              <a:t>όλεως</a:t>
            </a:r>
            <a:r>
              <a:rPr lang="en-US" b="1" dirty="0">
                <a:solidFill>
                  <a:srgbClr val="200063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00063"/>
                </a:solidFill>
                <a:ea typeface="ＭＳ Ｐゴシック" charset="0"/>
                <a:cs typeface="Helvetica" charset="0"/>
                <a:sym typeface="Helvetica" charset="0"/>
              </a:rPr>
              <a:t>Πύρρος</a:t>
            </a:r>
            <a:r>
              <a:rPr lang="en-US" b="1" dirty="0">
                <a:solidFill>
                  <a:srgbClr val="200063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(638-641)</a:t>
            </a: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640: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Ρώμης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: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δίκη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«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Ἐκθέσεως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» </a:t>
            </a:r>
            <a:endParaRPr lang="en-US" sz="2000" b="1" dirty="0">
              <a:solidFill>
                <a:srgbClr val="002D99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buNone/>
            </a:pPr>
            <a:r>
              <a:rPr lang="en-US" sz="2000" b="1" dirty="0">
                <a:solidFill>
                  <a:srgbClr val="002D99"/>
                </a:solidFill>
                <a:ea typeface="ＭＳ Ｐゴシック" charset="0"/>
                <a:cs typeface="Helvetica" charset="0"/>
                <a:sym typeface="Helvetica" charset="0"/>
              </a:rPr>
              <a:t>            </a:t>
            </a:r>
            <a:r>
              <a:rPr lang="en-US" sz="2000" b="1" dirty="0" err="1">
                <a:solidFill>
                  <a:srgbClr val="002D99"/>
                </a:solidFill>
                <a:ea typeface="ＭＳ Ｐゴシック" charset="0"/>
                <a:cs typeface="Helvetica" charset="0"/>
                <a:sym typeface="Helvetica" charset="0"/>
              </a:rPr>
              <a:t>Ρώμης</a:t>
            </a:r>
            <a:r>
              <a:rPr lang="en-US" sz="2000" b="1" dirty="0">
                <a:solidFill>
                  <a:srgbClr val="002D99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002D99"/>
                </a:solidFill>
                <a:ea typeface="ＭＳ Ｐゴシック" charset="0"/>
                <a:cs typeface="Helvetica" charset="0"/>
                <a:sym typeface="Helvetica" charset="0"/>
              </a:rPr>
              <a:t>Ἰωάννης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(640-642)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2547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"/>
          <p:cNvSpPr>
            <a:spLocks noGrp="1" noChangeArrowheads="1"/>
          </p:cNvSpPr>
          <p:nvPr>
            <p:ph type="title"/>
          </p:nvPr>
        </p:nvSpPr>
        <p:spPr>
          <a:xfrm>
            <a:off x="892970" y="1603798"/>
            <a:ext cx="7358063" cy="2232422"/>
          </a:xfrm>
        </p:spPr>
        <p:txBody>
          <a:bodyPr/>
          <a:lstStyle/>
          <a:p>
            <a:pPr eaLnBrk="1" hangingPunct="1"/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ἡ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ἀν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ίρεση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 err="1">
                <a:ea typeface="ヒラギノ角ゴ ProN W3" charset="0"/>
                <a:cs typeface="Helvetica" charset="0"/>
                <a:sym typeface="Helvetica" charset="0"/>
              </a:rPr>
              <a:t>Μονοθελητισμοῦ</a:t>
            </a: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3900" b="1" dirty="0">
                <a:ea typeface="ヒラギノ角ゴ ProN W6" charset="0"/>
                <a:cs typeface="ヒラギノ角ゴ ProN W6" charset="0"/>
                <a:sym typeface="Helvetica" charset="0"/>
              </a:rPr>
              <a:t/>
            </a:r>
            <a:br>
              <a:rPr lang="en-US" sz="3900" b="1" dirty="0">
                <a:ea typeface="ヒラギノ角ゴ ProN W6" charset="0"/>
                <a:cs typeface="ヒラギノ角ゴ ProN W6" charset="0"/>
                <a:sym typeface="Helvetica" charset="0"/>
              </a:rPr>
            </a:br>
            <a:r>
              <a:rPr lang="en-US" sz="3900" b="1" dirty="0">
                <a:ea typeface="ヒラギノ角ゴ ProN W3" charset="0"/>
                <a:cs typeface="Helvetica" charset="0"/>
                <a:sym typeface="Helvetica" charset="0"/>
              </a:rPr>
              <a:t>640-668</a:t>
            </a:r>
            <a:endParaRPr lang="en-US" sz="39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67856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660797"/>
            <a:ext cx="8706445" cy="5484316"/>
          </a:xfrm>
        </p:spPr>
        <p:txBody>
          <a:bodyPr/>
          <a:lstStyle/>
          <a:p>
            <a:pPr eaLnBrk="1" hangingPunct="1">
              <a:buFont typeface="Gill Sans" charset="0"/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641-668:</a:t>
            </a:r>
            <a:r>
              <a:rPr lang="en-US" sz="2000" b="1" dirty="0">
                <a:solidFill>
                  <a:srgbClr val="2B4714"/>
                </a:solidFill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ὐτοκράτορ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Κώνστ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Β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´ 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ῦλος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 (641-653)</a:t>
            </a:r>
            <a:endParaRPr lang="en-US" sz="2000" b="1" dirty="0">
              <a:solidFill>
                <a:srgbClr val="1D300D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06"/>
              </a:spcBef>
              <a:buNone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Μάξιμος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Ὁμολογητής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(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580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-662)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 ➤ ΑΝΤΙΔΡΑΣΗ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645: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Διάλογος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ρθ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γένης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646: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μετά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βα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στὴν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Ἰτ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λί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06"/>
              </a:spcBef>
              <a:buNone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Ρώμης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Θεόδωρος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(642-649)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648: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Ἔκδοση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«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Τύ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ου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»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1306"/>
              </a:spcBef>
              <a:buNone/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Ρώμης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Μα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ρτίνος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´ </a:t>
            </a:r>
            <a:r>
              <a:rPr lang="en-US" sz="20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(649-655)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649 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Ὀκτώ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β</a:t>
            </a:r>
            <a:r>
              <a:rPr lang="en-US" sz="2000" b="1" dirty="0" err="1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ριος</a:t>
            </a: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Λ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τερ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νοῦ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(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Ρώμη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653: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Σύλληψη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ά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πα Μα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ρτίνου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>
              <a:spcBef>
                <a:spcPts val="1306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ea typeface="ヒラギノ角ゴ ProN W3" charset="0"/>
                <a:cs typeface="Helvetica" charset="0"/>
                <a:sym typeface="Helvetica" charset="0"/>
              </a:rPr>
              <a:t>655: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τ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δίκη</a:t>
            </a:r>
            <a:r>
              <a:rPr lang="en-US" sz="2000" b="1" dirty="0">
                <a:ea typeface="ヒラギノ角ゴ ProN W3" charset="0"/>
                <a:cs typeface="Helvetica" charset="0"/>
                <a:sym typeface="Helvetica" charset="0"/>
              </a:rPr>
              <a:t> Μα</a:t>
            </a:r>
            <a:r>
              <a:rPr lang="en-US" sz="2000" b="1" dirty="0" err="1">
                <a:ea typeface="ヒラギノ角ゴ ProN W3" charset="0"/>
                <a:cs typeface="Helvetica" charset="0"/>
                <a:sym typeface="Helvetica" charset="0"/>
              </a:rPr>
              <a:t>ξίμου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86822"/>
      </p:ext>
    </p:extLst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</TotalTime>
  <Words>838</Words>
  <Application>Microsoft Office PowerPoint</Application>
  <PresentationFormat>Προβολή στην οθόνη (4:3)</PresentationFormat>
  <Paragraphs>103</Paragraphs>
  <Slides>20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Calibri</vt:lpstr>
      <vt:lpstr>Gill Sans</vt:lpstr>
      <vt:lpstr>Helvetica</vt:lpstr>
      <vt:lpstr>Wingdings</vt:lpstr>
      <vt:lpstr>Zapf Dingbats</vt:lpstr>
      <vt:lpstr>ヒラギノ角ゴ ProN W3</vt:lpstr>
      <vt:lpstr>ヒラギノ角ゴ ProN W6</vt:lpstr>
      <vt:lpstr>Θέμα του Office</vt:lpstr>
      <vt:lpstr>Γενικὴ Ἐκκλησιαστικὴ Ἱστορία Α´</vt:lpstr>
      <vt:lpstr>Μονοθελητισμός και Μονοενεργητισμός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ἡ ἀναίρεση τοῦ Μονοθελητισμοῦ  640-668</vt:lpstr>
      <vt:lpstr>Παρουσίαση του PowerPoint</vt:lpstr>
      <vt:lpstr>ΣΤ´ Οἰκουμενικὴ Σύνοδος  680-681</vt:lpstr>
      <vt:lpstr>Παρουσίαση του PowerPoint</vt:lpstr>
      <vt:lpstr>ἡ ἐν Τρούλλῳ Πενθέκτη Οἰκουμενικὴ Σύνοδος  691</vt:lpstr>
      <vt:lpstr>Παρουσίαση του PowerPoint</vt:lpstr>
      <vt:lpstr>Τέλος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Ανθούλα</cp:lastModifiedBy>
  <cp:revision>213</cp:revision>
  <dcterms:created xsi:type="dcterms:W3CDTF">2012-09-06T09:03:05Z</dcterms:created>
  <dcterms:modified xsi:type="dcterms:W3CDTF">2015-06-08T08:19:00Z</dcterms:modified>
</cp:coreProperties>
</file>