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6" r:id="rId1"/>
  </p:sldMasterIdLst>
  <p:notesMasterIdLst>
    <p:notesMasterId r:id="rId90"/>
  </p:notesMasterIdLst>
  <p:sldIdLst>
    <p:sldId id="472" r:id="rId2"/>
    <p:sldId id="473" r:id="rId3"/>
    <p:sldId id="474" r:id="rId4"/>
    <p:sldId id="475" r:id="rId5"/>
    <p:sldId id="476" r:id="rId6"/>
    <p:sldId id="477" r:id="rId7"/>
    <p:sldId id="478" r:id="rId8"/>
    <p:sldId id="479" r:id="rId9"/>
    <p:sldId id="480" r:id="rId10"/>
    <p:sldId id="481" r:id="rId11"/>
    <p:sldId id="482" r:id="rId12"/>
    <p:sldId id="483" r:id="rId13"/>
    <p:sldId id="484" r:id="rId14"/>
    <p:sldId id="485" r:id="rId15"/>
    <p:sldId id="486" r:id="rId16"/>
    <p:sldId id="487" r:id="rId17"/>
    <p:sldId id="488" r:id="rId18"/>
    <p:sldId id="489" r:id="rId19"/>
    <p:sldId id="490" r:id="rId20"/>
    <p:sldId id="491" r:id="rId21"/>
    <p:sldId id="492" r:id="rId22"/>
    <p:sldId id="493" r:id="rId23"/>
    <p:sldId id="494" r:id="rId24"/>
    <p:sldId id="495" r:id="rId25"/>
    <p:sldId id="496" r:id="rId26"/>
    <p:sldId id="497" r:id="rId27"/>
    <p:sldId id="498" r:id="rId28"/>
    <p:sldId id="499" r:id="rId29"/>
    <p:sldId id="500" r:id="rId30"/>
    <p:sldId id="501" r:id="rId31"/>
    <p:sldId id="502" r:id="rId32"/>
    <p:sldId id="503" r:id="rId33"/>
    <p:sldId id="504" r:id="rId34"/>
    <p:sldId id="505" r:id="rId35"/>
    <p:sldId id="506" r:id="rId36"/>
    <p:sldId id="507" r:id="rId37"/>
    <p:sldId id="508" r:id="rId38"/>
    <p:sldId id="509" r:id="rId39"/>
    <p:sldId id="510" r:id="rId40"/>
    <p:sldId id="511" r:id="rId41"/>
    <p:sldId id="512" r:id="rId42"/>
    <p:sldId id="513" r:id="rId43"/>
    <p:sldId id="514" r:id="rId44"/>
    <p:sldId id="515" r:id="rId45"/>
    <p:sldId id="516" r:id="rId46"/>
    <p:sldId id="517" r:id="rId47"/>
    <p:sldId id="519" r:id="rId48"/>
    <p:sldId id="520" r:id="rId49"/>
    <p:sldId id="521" r:id="rId50"/>
    <p:sldId id="522" r:id="rId51"/>
    <p:sldId id="523" r:id="rId52"/>
    <p:sldId id="524" r:id="rId53"/>
    <p:sldId id="525" r:id="rId54"/>
    <p:sldId id="526" r:id="rId55"/>
    <p:sldId id="527" r:id="rId56"/>
    <p:sldId id="528" r:id="rId57"/>
    <p:sldId id="529" r:id="rId58"/>
    <p:sldId id="530" r:id="rId59"/>
    <p:sldId id="531" r:id="rId60"/>
    <p:sldId id="532" r:id="rId61"/>
    <p:sldId id="533" r:id="rId62"/>
    <p:sldId id="534" r:id="rId63"/>
    <p:sldId id="535" r:id="rId64"/>
    <p:sldId id="536" r:id="rId65"/>
    <p:sldId id="537" r:id="rId66"/>
    <p:sldId id="538" r:id="rId67"/>
    <p:sldId id="539" r:id="rId68"/>
    <p:sldId id="540" r:id="rId69"/>
    <p:sldId id="541" r:id="rId70"/>
    <p:sldId id="542" r:id="rId71"/>
    <p:sldId id="543" r:id="rId72"/>
    <p:sldId id="544" r:id="rId73"/>
    <p:sldId id="545" r:id="rId74"/>
    <p:sldId id="546" r:id="rId75"/>
    <p:sldId id="547" r:id="rId76"/>
    <p:sldId id="548" r:id="rId77"/>
    <p:sldId id="549" r:id="rId78"/>
    <p:sldId id="550" r:id="rId79"/>
    <p:sldId id="551" r:id="rId80"/>
    <p:sldId id="552" r:id="rId81"/>
    <p:sldId id="553" r:id="rId82"/>
    <p:sldId id="554" r:id="rId83"/>
    <p:sldId id="555" r:id="rId84"/>
    <p:sldId id="556" r:id="rId85"/>
    <p:sldId id="557" r:id="rId86"/>
    <p:sldId id="558" r:id="rId87"/>
    <p:sldId id="559" r:id="rId88"/>
    <p:sldId id="560" r:id="rId89"/>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DF4"/>
    <a:srgbClr val="E16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58" autoAdjust="0"/>
    <p:restoredTop sz="92090" autoAdjust="0"/>
  </p:normalViewPr>
  <p:slideViewPr>
    <p:cSldViewPr snapToObjects="1">
      <p:cViewPr varScale="1">
        <p:scale>
          <a:sx n="68" d="100"/>
          <a:sy n="68" d="100"/>
        </p:scale>
        <p:origin x="360" y="78"/>
      </p:cViewPr>
      <p:guideLst>
        <p:guide orient="horz" pos="2112"/>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B6181593-6CF3-4B6C-B7F1-26BFCEB94166}" type="datetime1">
              <a:rPr lang="en-US" altLang="en-US"/>
              <a:pPr>
                <a:defRPr/>
              </a:pPr>
              <a:t>10/18/2015</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lt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l-GR" altLang="en-US" noProof="0" smtClean="0"/>
              <a:t>Click to edit Master text styles</a:t>
            </a:r>
          </a:p>
          <a:p>
            <a:pPr lvl="1"/>
            <a:r>
              <a:rPr lang="el-GR" altLang="en-US" noProof="0" smtClean="0"/>
              <a:t>Second level</a:t>
            </a:r>
          </a:p>
          <a:p>
            <a:pPr lvl="2"/>
            <a:r>
              <a:rPr lang="el-GR" altLang="en-US" noProof="0" smtClean="0"/>
              <a:t>Third level</a:t>
            </a:r>
          </a:p>
          <a:p>
            <a:pPr lvl="3"/>
            <a:r>
              <a:rPr lang="el-GR" altLang="en-US" noProof="0" smtClean="0"/>
              <a:t>Fourth level</a:t>
            </a:r>
          </a:p>
          <a:p>
            <a:pPr lvl="4"/>
            <a:r>
              <a:rPr lang="el-GR" altLang="en-US" noProof="0" smtClean="0"/>
              <a:t>Fifth level</a:t>
            </a:r>
            <a:endParaRPr lang="en-US" altLang="en-US"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AA4ECFE-27A9-4F22-9398-543194A12B78}" type="slidenum">
              <a:rPr lang="en-US" altLang="en-US"/>
              <a:pPr>
                <a:defRPr/>
              </a:pPr>
              <a:t>‹#›</a:t>
            </a:fld>
            <a:endParaRPr lang="en-US" altLang="en-US"/>
          </a:p>
        </p:txBody>
      </p:sp>
    </p:spTree>
    <p:extLst>
      <p:ext uri="{BB962C8B-B14F-4D97-AF65-F5344CB8AC3E}">
        <p14:creationId xmlns:p14="http://schemas.microsoft.com/office/powerpoint/2010/main" val="27691171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ea typeface="ＭＳ Ｐゴシック" panose="020B0600070205080204" pitchFamily="34" charset="-128"/>
            </a:endParaRPr>
          </a:p>
        </p:txBody>
      </p:sp>
      <p:sp>
        <p:nvSpPr>
          <p:cNvPr id="512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BC4BDDF-A39B-4C12-A52E-ACFF315F9902}" type="slidenum">
              <a:rPr lang="en-US" altLang="el-GR" smtClean="0"/>
              <a:pPr/>
              <a:t>1</a:t>
            </a:fld>
            <a:endParaRPr lang="en-US" altLang="el-GR" smtClean="0"/>
          </a:p>
        </p:txBody>
      </p:sp>
    </p:spTree>
    <p:extLst>
      <p:ext uri="{BB962C8B-B14F-4D97-AF65-F5344CB8AC3E}">
        <p14:creationId xmlns:p14="http://schemas.microsoft.com/office/powerpoint/2010/main" val="509060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DD2D890-F0E0-422A-84A6-76539FD1778B}" type="slidenum">
              <a:rPr lang="en-US" altLang="en-US" smtClean="0"/>
              <a:pPr/>
              <a:t>16</a:t>
            </a:fld>
            <a:endParaRPr lang="en-US" altLang="en-US" smtClean="0"/>
          </a:p>
        </p:txBody>
      </p:sp>
    </p:spTree>
    <p:extLst>
      <p:ext uri="{BB962C8B-B14F-4D97-AF65-F5344CB8AC3E}">
        <p14:creationId xmlns:p14="http://schemas.microsoft.com/office/powerpoint/2010/main" val="635434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FF32968-2115-4074-B523-E05D454AD726}" type="slidenum">
              <a:rPr lang="en-US" altLang="en-US" smtClean="0"/>
              <a:pPr/>
              <a:t>18</a:t>
            </a:fld>
            <a:endParaRPr lang="en-US" altLang="en-US" smtClean="0"/>
          </a:p>
        </p:txBody>
      </p:sp>
    </p:spTree>
    <p:extLst>
      <p:ext uri="{BB962C8B-B14F-4D97-AF65-F5344CB8AC3E}">
        <p14:creationId xmlns:p14="http://schemas.microsoft.com/office/powerpoint/2010/main" val="128510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5AA4ECFE-27A9-4F22-9398-543194A12B78}" type="slidenum">
              <a:rPr lang="en-US" altLang="en-US" smtClean="0"/>
              <a:pPr>
                <a:defRPr/>
              </a:pPr>
              <a:t>20</a:t>
            </a:fld>
            <a:endParaRPr lang="en-US" altLang="en-US"/>
          </a:p>
        </p:txBody>
      </p:sp>
    </p:spTree>
    <p:extLst>
      <p:ext uri="{BB962C8B-B14F-4D97-AF65-F5344CB8AC3E}">
        <p14:creationId xmlns:p14="http://schemas.microsoft.com/office/powerpoint/2010/main" val="25788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5AA4ECFE-27A9-4F22-9398-543194A12B78}" type="slidenum">
              <a:rPr lang="en-US" altLang="en-US" smtClean="0"/>
              <a:pPr>
                <a:defRPr/>
              </a:pPr>
              <a:t>26</a:t>
            </a:fld>
            <a:endParaRPr lang="en-US" altLang="en-US"/>
          </a:p>
        </p:txBody>
      </p:sp>
    </p:spTree>
    <p:extLst>
      <p:ext uri="{BB962C8B-B14F-4D97-AF65-F5344CB8AC3E}">
        <p14:creationId xmlns:p14="http://schemas.microsoft.com/office/powerpoint/2010/main" val="3962604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5AA4ECFE-27A9-4F22-9398-543194A12B78}" type="slidenum">
              <a:rPr lang="en-US" altLang="en-US" smtClean="0"/>
              <a:pPr>
                <a:defRPr/>
              </a:pPr>
              <a:t>28</a:t>
            </a:fld>
            <a:endParaRPr lang="en-US" altLang="en-US"/>
          </a:p>
        </p:txBody>
      </p:sp>
    </p:spTree>
    <p:extLst>
      <p:ext uri="{BB962C8B-B14F-4D97-AF65-F5344CB8AC3E}">
        <p14:creationId xmlns:p14="http://schemas.microsoft.com/office/powerpoint/2010/main" val="1033684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5AA4ECFE-27A9-4F22-9398-543194A12B78}" type="slidenum">
              <a:rPr lang="en-US" altLang="en-US" smtClean="0"/>
              <a:pPr>
                <a:defRPr/>
              </a:pPr>
              <a:t>30</a:t>
            </a:fld>
            <a:endParaRPr lang="en-US" altLang="en-US"/>
          </a:p>
        </p:txBody>
      </p:sp>
    </p:spTree>
    <p:extLst>
      <p:ext uri="{BB962C8B-B14F-4D97-AF65-F5344CB8AC3E}">
        <p14:creationId xmlns:p14="http://schemas.microsoft.com/office/powerpoint/2010/main" val="2685562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l-GR" dirty="0" smtClean="0"/>
          </a:p>
          <a:p>
            <a:endParaRPr lang="el-GR" dirty="0" smtClean="0"/>
          </a:p>
          <a:p>
            <a:endParaRPr lang="en-US" dirty="0"/>
          </a:p>
        </p:txBody>
      </p:sp>
      <p:sp>
        <p:nvSpPr>
          <p:cNvPr id="4" name="Θέση αριθμού διαφάνειας 3"/>
          <p:cNvSpPr>
            <a:spLocks noGrp="1"/>
          </p:cNvSpPr>
          <p:nvPr>
            <p:ph type="sldNum" sz="quarter" idx="10"/>
          </p:nvPr>
        </p:nvSpPr>
        <p:spPr/>
        <p:txBody>
          <a:bodyPr/>
          <a:lstStyle/>
          <a:p>
            <a:pPr>
              <a:defRPr/>
            </a:pPr>
            <a:fld id="{5AA4ECFE-27A9-4F22-9398-543194A12B78}" type="slidenum">
              <a:rPr lang="en-US" altLang="en-US" smtClean="0"/>
              <a:pPr>
                <a:defRPr/>
              </a:pPr>
              <a:t>32</a:t>
            </a:fld>
            <a:endParaRPr lang="en-US" altLang="en-US"/>
          </a:p>
        </p:txBody>
      </p:sp>
    </p:spTree>
    <p:extLst>
      <p:ext uri="{BB962C8B-B14F-4D97-AF65-F5344CB8AC3E}">
        <p14:creationId xmlns:p14="http://schemas.microsoft.com/office/powerpoint/2010/main" val="2759536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smtClean="0"/>
          </a:p>
          <a:p>
            <a:endParaRPr lang="el-GR" dirty="0" smtClean="0"/>
          </a:p>
          <a:p>
            <a:endParaRPr lang="en-US" dirty="0"/>
          </a:p>
        </p:txBody>
      </p:sp>
      <p:sp>
        <p:nvSpPr>
          <p:cNvPr id="4" name="Θέση αριθμού διαφάνειας 3"/>
          <p:cNvSpPr>
            <a:spLocks noGrp="1"/>
          </p:cNvSpPr>
          <p:nvPr>
            <p:ph type="sldNum" sz="quarter" idx="10"/>
          </p:nvPr>
        </p:nvSpPr>
        <p:spPr/>
        <p:txBody>
          <a:bodyPr/>
          <a:lstStyle/>
          <a:p>
            <a:pPr>
              <a:defRPr/>
            </a:pPr>
            <a:fld id="{5AA4ECFE-27A9-4F22-9398-543194A12B78}" type="slidenum">
              <a:rPr lang="en-US" altLang="en-US" smtClean="0"/>
              <a:pPr>
                <a:defRPr/>
              </a:pPr>
              <a:t>34</a:t>
            </a:fld>
            <a:endParaRPr lang="en-US" altLang="en-US"/>
          </a:p>
        </p:txBody>
      </p:sp>
    </p:spTree>
    <p:extLst>
      <p:ext uri="{BB962C8B-B14F-4D97-AF65-F5344CB8AC3E}">
        <p14:creationId xmlns:p14="http://schemas.microsoft.com/office/powerpoint/2010/main" val="4194273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fontScale="32500" lnSpcReduction="20000"/>
          </a:bodyPr>
          <a:lstStyle/>
          <a:p>
            <a:r>
              <a:rPr lang="el-GR" dirty="0" smtClean="0"/>
              <a:t>Εικόνα 1. </a:t>
            </a:r>
            <a:r>
              <a:rPr lang="en-US" dirty="0" smtClean="0"/>
              <a:t>Copyright 2010, </a:t>
            </a:r>
            <a:r>
              <a:rPr lang="el-GR" dirty="0" smtClean="0"/>
              <a:t>Εκδόσεις </a:t>
            </a:r>
            <a:r>
              <a:rPr lang="en-US" dirty="0" smtClean="0"/>
              <a:t>Utopia </a:t>
            </a:r>
            <a:r>
              <a:rPr lang="el-GR" dirty="0" smtClean="0"/>
              <a:t>Ε.Π.Ε.  Πηγή: </a:t>
            </a:r>
            <a:r>
              <a:rPr lang="en-US" dirty="0" err="1" smtClean="0"/>
              <a:t>C.P.Hickman</a:t>
            </a:r>
            <a:r>
              <a:rPr lang="en-US" dirty="0" smtClean="0"/>
              <a:t> Jr, </a:t>
            </a:r>
            <a:r>
              <a:rPr lang="en-US" dirty="0" err="1" smtClean="0"/>
              <a:t>L.S.Roberts</a:t>
            </a:r>
            <a:r>
              <a:rPr lang="en-US" dirty="0" smtClean="0"/>
              <a:t>, </a:t>
            </a:r>
            <a:r>
              <a:rPr lang="en-US" dirty="0" err="1" smtClean="0"/>
              <a:t>S.L.Keen</a:t>
            </a:r>
            <a:r>
              <a:rPr lang="en-US" dirty="0" smtClean="0"/>
              <a:t>, </a:t>
            </a:r>
            <a:r>
              <a:rPr lang="en-US" dirty="0" err="1" smtClean="0"/>
              <a:t>A.Larson</a:t>
            </a:r>
            <a:r>
              <a:rPr lang="en-US" dirty="0" smtClean="0"/>
              <a:t>, </a:t>
            </a:r>
            <a:r>
              <a:rPr lang="en-US" dirty="0" err="1" smtClean="0"/>
              <a:t>H.L’Anson</a:t>
            </a:r>
            <a:r>
              <a:rPr lang="en-US" dirty="0" smtClean="0"/>
              <a:t>, </a:t>
            </a:r>
            <a:r>
              <a:rPr lang="en-US" dirty="0" err="1" smtClean="0"/>
              <a:t>D.J.Eisenhour</a:t>
            </a:r>
            <a:r>
              <a:rPr lang="en-US" dirty="0" smtClean="0"/>
              <a:t>, </a:t>
            </a:r>
            <a:r>
              <a:rPr lang="el-GR" dirty="0" smtClean="0"/>
              <a:t>Ζωολογία: Ολοκληρωμένες Αρχές, Εκδόσεις </a:t>
            </a:r>
            <a:r>
              <a:rPr lang="en-US" dirty="0" smtClean="0"/>
              <a:t>Utopia </a:t>
            </a:r>
            <a:r>
              <a:rPr lang="el-GR" dirty="0" smtClean="0"/>
              <a:t>Ε.Π.Ε.  </a:t>
            </a:r>
            <a:r>
              <a:rPr lang="en-US" dirty="0" smtClean="0"/>
              <a:t>ISBN: 978-960-99280-2-1. </a:t>
            </a:r>
          </a:p>
          <a:p>
            <a:endParaRPr lang="en-US" dirty="0" smtClean="0"/>
          </a:p>
          <a:p>
            <a:r>
              <a:rPr lang="el-GR" dirty="0" smtClean="0"/>
              <a:t>Εικόνα 2. </a:t>
            </a:r>
            <a:r>
              <a:rPr lang="en-US" dirty="0" smtClean="0"/>
              <a:t>Copyright 2010, </a:t>
            </a:r>
            <a:r>
              <a:rPr lang="el-GR" dirty="0" smtClean="0"/>
              <a:t>Εκδόσεις </a:t>
            </a:r>
            <a:r>
              <a:rPr lang="en-US" dirty="0" smtClean="0"/>
              <a:t>Utopia </a:t>
            </a:r>
            <a:r>
              <a:rPr lang="el-GR" dirty="0" smtClean="0"/>
              <a:t>Ε.Π.Ε.  Πηγή: </a:t>
            </a:r>
            <a:r>
              <a:rPr lang="en-US" dirty="0" err="1" smtClean="0"/>
              <a:t>C.P.Hickman</a:t>
            </a:r>
            <a:r>
              <a:rPr lang="en-US" dirty="0" smtClean="0"/>
              <a:t> Jr, </a:t>
            </a:r>
            <a:r>
              <a:rPr lang="en-US" dirty="0" err="1" smtClean="0"/>
              <a:t>L.S.Roberts</a:t>
            </a:r>
            <a:r>
              <a:rPr lang="en-US" dirty="0" smtClean="0"/>
              <a:t>, </a:t>
            </a:r>
            <a:r>
              <a:rPr lang="en-US" dirty="0" err="1" smtClean="0"/>
              <a:t>S.L.Keen</a:t>
            </a:r>
            <a:r>
              <a:rPr lang="en-US" dirty="0" smtClean="0"/>
              <a:t>, </a:t>
            </a:r>
            <a:r>
              <a:rPr lang="en-US" dirty="0" err="1" smtClean="0"/>
              <a:t>A.Larson</a:t>
            </a:r>
            <a:r>
              <a:rPr lang="en-US" dirty="0" smtClean="0"/>
              <a:t>, </a:t>
            </a:r>
            <a:r>
              <a:rPr lang="en-US" dirty="0" err="1" smtClean="0"/>
              <a:t>H.L’Anson</a:t>
            </a:r>
            <a:r>
              <a:rPr lang="en-US" dirty="0" smtClean="0"/>
              <a:t>, </a:t>
            </a:r>
            <a:r>
              <a:rPr lang="en-US" dirty="0" err="1" smtClean="0"/>
              <a:t>D.J.Eisenhour</a:t>
            </a:r>
            <a:r>
              <a:rPr lang="en-US" dirty="0" smtClean="0"/>
              <a:t>, </a:t>
            </a:r>
            <a:r>
              <a:rPr lang="el-GR" dirty="0" smtClean="0"/>
              <a:t>Ζωολογία: Ολοκληρωμένες Αρχές, Εκδόσεις </a:t>
            </a:r>
            <a:r>
              <a:rPr lang="en-US" dirty="0" smtClean="0"/>
              <a:t>Utopia </a:t>
            </a:r>
            <a:r>
              <a:rPr lang="el-GR" dirty="0" smtClean="0"/>
              <a:t>Ε.Π.Ε.  </a:t>
            </a:r>
            <a:r>
              <a:rPr lang="en-US" dirty="0" smtClean="0"/>
              <a:t>ISBN: 978-960-99280-2-1. </a:t>
            </a:r>
          </a:p>
          <a:p>
            <a:endParaRPr lang="en-US" dirty="0" smtClean="0"/>
          </a:p>
          <a:p>
            <a:r>
              <a:rPr lang="el-GR" dirty="0" smtClean="0"/>
              <a:t>Εικόνα 3. Πηγή: </a:t>
            </a:r>
            <a:r>
              <a:rPr lang="en-US" dirty="0" smtClean="0"/>
              <a:t>Dunn et al., (2008) "Broad </a:t>
            </a:r>
            <a:r>
              <a:rPr lang="en-US" dirty="0" err="1" smtClean="0"/>
              <a:t>phylogenomic</a:t>
            </a:r>
            <a:r>
              <a:rPr lang="en-US" dirty="0" smtClean="0"/>
              <a:t> sampling improves resolution of the animal tree of life". Nature 452 (7188): 745–749.</a:t>
            </a:r>
          </a:p>
          <a:p>
            <a:endParaRPr lang="en-US" dirty="0" smtClean="0"/>
          </a:p>
          <a:p>
            <a:r>
              <a:rPr lang="el-GR" dirty="0" smtClean="0"/>
              <a:t>Εικόνα 4. </a:t>
            </a:r>
            <a:r>
              <a:rPr lang="en-US" dirty="0" smtClean="0"/>
              <a:t>Copyrighted.</a:t>
            </a:r>
          </a:p>
          <a:p>
            <a:endParaRPr lang="en-US" dirty="0" smtClean="0"/>
          </a:p>
          <a:p>
            <a:r>
              <a:rPr lang="el-GR" dirty="0" smtClean="0"/>
              <a:t>Εικόνα 5. </a:t>
            </a:r>
            <a:r>
              <a:rPr lang="en-US" dirty="0" err="1" smtClean="0"/>
              <a:t>Ekdyson</a:t>
            </a:r>
            <a:r>
              <a:rPr lang="en-US" dirty="0" smtClean="0"/>
              <a:t>. Wikipedia The Free Encyclopedia. </a:t>
            </a:r>
            <a:r>
              <a:rPr lang="el-GR" dirty="0" smtClean="0"/>
              <a:t>Σύνδεσμος: </a:t>
            </a:r>
            <a:r>
              <a:rPr lang="en-US" dirty="0" smtClean="0"/>
              <a:t>http://cs.wikipedia.org/wiki/Ekdyson. </a:t>
            </a:r>
            <a:r>
              <a:rPr lang="el-GR" dirty="0" smtClean="0"/>
              <a:t>Πηγή: </a:t>
            </a:r>
            <a:r>
              <a:rPr lang="en-US" dirty="0" smtClean="0"/>
              <a:t>http://cs.wikipedia.org.</a:t>
            </a:r>
          </a:p>
          <a:p>
            <a:endParaRPr lang="en-US" dirty="0" smtClean="0"/>
          </a:p>
          <a:p>
            <a:r>
              <a:rPr lang="el-GR" dirty="0" smtClean="0"/>
              <a:t>Εικόνα 6. </a:t>
            </a:r>
            <a:r>
              <a:rPr lang="en-US" dirty="0" smtClean="0"/>
              <a:t>Copyrighted.</a:t>
            </a:r>
          </a:p>
          <a:p>
            <a:endParaRPr lang="en-US" dirty="0" smtClean="0"/>
          </a:p>
          <a:p>
            <a:r>
              <a:rPr lang="el-GR" dirty="0" smtClean="0"/>
              <a:t>Εικόνα 7. </a:t>
            </a:r>
            <a:r>
              <a:rPr lang="en-US" dirty="0" err="1" smtClean="0"/>
              <a:t>Ecdysone</a:t>
            </a:r>
            <a:r>
              <a:rPr lang="en-US" dirty="0" smtClean="0"/>
              <a:t> receptor protein. Wikipedia The Free Encyclopedia. </a:t>
            </a:r>
            <a:r>
              <a:rPr lang="el-GR" dirty="0" smtClean="0"/>
              <a:t>Σύνδεσμος: </a:t>
            </a:r>
            <a:r>
              <a:rPr lang="en-US" dirty="0" smtClean="0"/>
              <a:t>http://en.wikipedia.org/wiki/Ecdysone_receptor. </a:t>
            </a:r>
            <a:r>
              <a:rPr lang="el-GR" dirty="0" smtClean="0"/>
              <a:t>Πηγή: </a:t>
            </a:r>
            <a:r>
              <a:rPr lang="en-US" dirty="0" smtClean="0"/>
              <a:t>http://cs.wikipedia.org.</a:t>
            </a:r>
          </a:p>
          <a:p>
            <a:endParaRPr lang="en-US" dirty="0" smtClean="0"/>
          </a:p>
          <a:p>
            <a:r>
              <a:rPr lang="el-GR" dirty="0" smtClean="0"/>
              <a:t>Εικόνα 8. </a:t>
            </a:r>
            <a:r>
              <a:rPr lang="en-US" dirty="0" smtClean="0"/>
              <a:t>John R. Meyer Department of Entomology NC  State University. </a:t>
            </a:r>
            <a:r>
              <a:rPr lang="el-GR" dirty="0" smtClean="0"/>
              <a:t>Σύνδεσμος: </a:t>
            </a:r>
            <a:r>
              <a:rPr lang="en-US" dirty="0" smtClean="0"/>
              <a:t>http://www.cals.ncsu.edu/course/ent425/text19/semiochem.html. </a:t>
            </a:r>
            <a:r>
              <a:rPr lang="el-GR" dirty="0" smtClean="0"/>
              <a:t>Πηγή: </a:t>
            </a:r>
            <a:r>
              <a:rPr lang="en-US" dirty="0" smtClean="0"/>
              <a:t>http://www.cals.ncsu.edu.</a:t>
            </a:r>
          </a:p>
          <a:p>
            <a:r>
              <a:rPr lang="en-US" dirty="0" smtClean="0"/>
              <a:t>Study Everywhere! © 2015 </a:t>
            </a:r>
            <a:r>
              <a:rPr lang="en-US" dirty="0" err="1" smtClean="0"/>
              <a:t>Quizlet</a:t>
            </a:r>
            <a:r>
              <a:rPr lang="en-US" dirty="0" smtClean="0"/>
              <a:t> Inc. </a:t>
            </a:r>
            <a:r>
              <a:rPr lang="el-GR" dirty="0" smtClean="0"/>
              <a:t>Σύνδεσμος: </a:t>
            </a:r>
            <a:r>
              <a:rPr lang="en-US" dirty="0" smtClean="0"/>
              <a:t>https://quizlet.com/8698693/animal-behavior-final-flash-cards/.  </a:t>
            </a:r>
            <a:r>
              <a:rPr lang="el-GR" dirty="0" smtClean="0"/>
              <a:t>Πηγή: </a:t>
            </a:r>
            <a:r>
              <a:rPr lang="en-US" dirty="0" smtClean="0"/>
              <a:t>https://quizlet.com.</a:t>
            </a:r>
          </a:p>
          <a:p>
            <a:endParaRPr lang="en-US" dirty="0" smtClean="0"/>
          </a:p>
          <a:p>
            <a:r>
              <a:rPr lang="el-GR" dirty="0" smtClean="0"/>
              <a:t>Εικόνα 9. </a:t>
            </a:r>
            <a:r>
              <a:rPr lang="en-US" dirty="0" err="1" smtClean="0"/>
              <a:t>Strongyloides</a:t>
            </a:r>
            <a:r>
              <a:rPr lang="en-US" dirty="0" smtClean="0"/>
              <a:t>. CDC/Dr. Mae Melvin. This media file is in the Public Domain. </a:t>
            </a:r>
            <a:r>
              <a:rPr lang="el-GR" dirty="0" smtClean="0"/>
              <a:t>Σύνδεσμος: </a:t>
            </a:r>
            <a:r>
              <a:rPr lang="en-US" dirty="0" smtClean="0"/>
              <a:t>http://www.tolweb.org/Rhabditina  Tree of Life Web Project. 2002. </a:t>
            </a:r>
            <a:r>
              <a:rPr lang="en-US" dirty="0" err="1" smtClean="0"/>
              <a:t>Nematoda</a:t>
            </a:r>
            <a:r>
              <a:rPr lang="en-US" dirty="0" smtClean="0"/>
              <a:t>. Roundworms. Version 01 January 2002 (temporary). http://tolweb.org/Nematoda/2472/2002.01.01 in The Tree of Life Web Project, http://tolweb.org/</a:t>
            </a:r>
          </a:p>
          <a:p>
            <a:endParaRPr lang="en-US" dirty="0" smtClean="0"/>
          </a:p>
          <a:p>
            <a:r>
              <a:rPr lang="el-GR" dirty="0" smtClean="0"/>
              <a:t>Εικόνα 10. © </a:t>
            </a:r>
            <a:r>
              <a:rPr lang="en-US" dirty="0" smtClean="0"/>
              <a:t>CEFAS</a:t>
            </a:r>
          </a:p>
          <a:p>
            <a:r>
              <a:rPr lang="en-US" dirty="0" smtClean="0"/>
              <a:t>Author: </a:t>
            </a:r>
            <a:r>
              <a:rPr lang="en-US" dirty="0" err="1" smtClean="0"/>
              <a:t>Schratzberger</a:t>
            </a:r>
            <a:r>
              <a:rPr lang="en-US" dirty="0" smtClean="0"/>
              <a:t>, Michaela Creative Commons License This work is licensed under a Creative Commons Attribution-Noncommercial-Share Alike 3.0 License. http://www.marinespecies.org/photogallery.php?album=777&amp;pic=11414. http://www.marinespecies.org/</a:t>
            </a:r>
          </a:p>
          <a:p>
            <a:endParaRPr lang="en-US" dirty="0" smtClean="0"/>
          </a:p>
          <a:p>
            <a:r>
              <a:rPr lang="el-GR" dirty="0" smtClean="0"/>
              <a:t>Εικόνα 11. </a:t>
            </a:r>
            <a:r>
              <a:rPr lang="en-US" dirty="0" smtClean="0"/>
              <a:t>Nervous system. </a:t>
            </a:r>
            <a:r>
              <a:rPr lang="el-GR" dirty="0" smtClean="0"/>
              <a:t>Σύνδεσμος: </a:t>
            </a:r>
            <a:r>
              <a:rPr lang="en-US" dirty="0" smtClean="0"/>
              <a:t>http://nervoussystemphylum.weebly.com/nematoda.html. </a:t>
            </a:r>
            <a:r>
              <a:rPr lang="el-GR" dirty="0" smtClean="0"/>
              <a:t>Πηγή: </a:t>
            </a:r>
            <a:r>
              <a:rPr lang="en-US" dirty="0" smtClean="0"/>
              <a:t>http://nervoussystemphylum.weebly.com/index.html.</a:t>
            </a:r>
          </a:p>
          <a:p>
            <a:endParaRPr lang="en-US" dirty="0" smtClean="0"/>
          </a:p>
          <a:p>
            <a:r>
              <a:rPr lang="el-GR" dirty="0" smtClean="0"/>
              <a:t>Εικόνα 12. </a:t>
            </a:r>
            <a:r>
              <a:rPr lang="en-US" dirty="0" smtClean="0"/>
              <a:t>Copyright 2010, </a:t>
            </a:r>
            <a:r>
              <a:rPr lang="el-GR" dirty="0" smtClean="0"/>
              <a:t>Εκδόσεις </a:t>
            </a:r>
            <a:r>
              <a:rPr lang="en-US" dirty="0" smtClean="0"/>
              <a:t>Utopia </a:t>
            </a:r>
            <a:r>
              <a:rPr lang="el-GR" dirty="0" smtClean="0"/>
              <a:t>Ε.Π.Ε.  Πηγή: </a:t>
            </a:r>
            <a:r>
              <a:rPr lang="en-US" dirty="0" err="1" smtClean="0"/>
              <a:t>C.P.Hickman</a:t>
            </a:r>
            <a:r>
              <a:rPr lang="en-US" dirty="0" smtClean="0"/>
              <a:t> Jr, </a:t>
            </a:r>
            <a:r>
              <a:rPr lang="en-US" dirty="0" err="1" smtClean="0"/>
              <a:t>L.S.Roberts</a:t>
            </a:r>
            <a:r>
              <a:rPr lang="en-US" dirty="0" smtClean="0"/>
              <a:t>, </a:t>
            </a:r>
            <a:r>
              <a:rPr lang="en-US" dirty="0" err="1" smtClean="0"/>
              <a:t>S.L.Keen</a:t>
            </a:r>
            <a:r>
              <a:rPr lang="en-US" dirty="0" smtClean="0"/>
              <a:t>, </a:t>
            </a:r>
            <a:r>
              <a:rPr lang="en-US" dirty="0" err="1" smtClean="0"/>
              <a:t>A.Larson</a:t>
            </a:r>
            <a:r>
              <a:rPr lang="en-US" dirty="0" smtClean="0"/>
              <a:t>, </a:t>
            </a:r>
            <a:r>
              <a:rPr lang="en-US" dirty="0" err="1" smtClean="0"/>
              <a:t>H.L’Anson</a:t>
            </a:r>
            <a:r>
              <a:rPr lang="en-US" dirty="0" smtClean="0"/>
              <a:t>, </a:t>
            </a:r>
            <a:r>
              <a:rPr lang="en-US" dirty="0" err="1" smtClean="0"/>
              <a:t>D.J.Eisenhour</a:t>
            </a:r>
            <a:r>
              <a:rPr lang="en-US" dirty="0" smtClean="0"/>
              <a:t>, </a:t>
            </a:r>
            <a:r>
              <a:rPr lang="el-GR" dirty="0" smtClean="0"/>
              <a:t>Ζωολογία: Ολοκληρωμένες Αρχές, Εκδόσεις </a:t>
            </a:r>
            <a:r>
              <a:rPr lang="en-US" dirty="0" smtClean="0"/>
              <a:t>Utopia </a:t>
            </a:r>
            <a:r>
              <a:rPr lang="el-GR" dirty="0" smtClean="0"/>
              <a:t>Ε.Π.Ε.  </a:t>
            </a:r>
            <a:r>
              <a:rPr lang="en-US" dirty="0" smtClean="0"/>
              <a:t>ISBN: 978-960-99280-2-1. </a:t>
            </a:r>
          </a:p>
          <a:p>
            <a:endParaRPr lang="en-US" dirty="0" smtClean="0"/>
          </a:p>
          <a:p>
            <a:r>
              <a:rPr lang="el-GR" dirty="0" smtClean="0"/>
              <a:t>Εικόνα 13. </a:t>
            </a:r>
            <a:r>
              <a:rPr lang="en-US" dirty="0" smtClean="0"/>
              <a:t>Copyright 2010, </a:t>
            </a:r>
            <a:r>
              <a:rPr lang="el-GR" dirty="0" smtClean="0"/>
              <a:t>Εκδόσεις </a:t>
            </a:r>
            <a:r>
              <a:rPr lang="en-US" dirty="0" smtClean="0"/>
              <a:t>Utopia </a:t>
            </a:r>
            <a:r>
              <a:rPr lang="el-GR" dirty="0" smtClean="0"/>
              <a:t>Ε.Π.Ε.  Πηγή: </a:t>
            </a:r>
            <a:r>
              <a:rPr lang="en-US" dirty="0" err="1" smtClean="0"/>
              <a:t>C.P.Hickman</a:t>
            </a:r>
            <a:r>
              <a:rPr lang="en-US" dirty="0" smtClean="0"/>
              <a:t> Jr, </a:t>
            </a:r>
            <a:r>
              <a:rPr lang="en-US" dirty="0" err="1" smtClean="0"/>
              <a:t>L.S.Roberts</a:t>
            </a:r>
            <a:r>
              <a:rPr lang="en-US" dirty="0" smtClean="0"/>
              <a:t>, </a:t>
            </a:r>
            <a:r>
              <a:rPr lang="en-US" dirty="0" err="1" smtClean="0"/>
              <a:t>S.L.Keen</a:t>
            </a:r>
            <a:r>
              <a:rPr lang="en-US" dirty="0" smtClean="0"/>
              <a:t>, </a:t>
            </a:r>
            <a:r>
              <a:rPr lang="en-US" dirty="0" err="1" smtClean="0"/>
              <a:t>A.Larson</a:t>
            </a:r>
            <a:r>
              <a:rPr lang="en-US" dirty="0" smtClean="0"/>
              <a:t>, </a:t>
            </a:r>
            <a:r>
              <a:rPr lang="en-US" dirty="0" err="1" smtClean="0"/>
              <a:t>H.L’Anson</a:t>
            </a:r>
            <a:r>
              <a:rPr lang="en-US" dirty="0" smtClean="0"/>
              <a:t>, </a:t>
            </a:r>
            <a:r>
              <a:rPr lang="en-US" dirty="0" err="1" smtClean="0"/>
              <a:t>D.J.Eisenhour</a:t>
            </a:r>
            <a:r>
              <a:rPr lang="en-US" dirty="0" smtClean="0"/>
              <a:t>, </a:t>
            </a:r>
            <a:r>
              <a:rPr lang="el-GR" dirty="0" smtClean="0"/>
              <a:t>Ζωολογία: Ολοκληρωμένες Αρχές, Εκδόσεις </a:t>
            </a:r>
            <a:r>
              <a:rPr lang="en-US" dirty="0" smtClean="0"/>
              <a:t>Utopia </a:t>
            </a:r>
            <a:r>
              <a:rPr lang="el-GR" dirty="0" smtClean="0"/>
              <a:t>Ε.Π.Ε.  </a:t>
            </a:r>
            <a:r>
              <a:rPr lang="en-US" dirty="0" smtClean="0"/>
              <a:t>ISBN: 978-960-99280-2-1. </a:t>
            </a:r>
          </a:p>
          <a:p>
            <a:endParaRPr lang="en-US" dirty="0" smtClean="0"/>
          </a:p>
          <a:p>
            <a:r>
              <a:rPr lang="el-GR" dirty="0" smtClean="0"/>
              <a:t>Εικόνα 14. </a:t>
            </a:r>
            <a:r>
              <a:rPr lang="en-US" dirty="0" smtClean="0"/>
              <a:t>Traditional consensus of nematode relationships after </a:t>
            </a:r>
            <a:r>
              <a:rPr lang="en-US" dirty="0" err="1" smtClean="0"/>
              <a:t>Blaxter</a:t>
            </a:r>
            <a:r>
              <a:rPr lang="en-US" dirty="0" smtClean="0"/>
              <a:t> et al. 1998. </a:t>
            </a:r>
            <a:r>
              <a:rPr lang="el-GR" dirty="0" smtClean="0"/>
              <a:t>Σύνδεσμος: </a:t>
            </a:r>
            <a:r>
              <a:rPr lang="en-US" dirty="0" smtClean="0"/>
              <a:t>http://tolweb.org/Nematoda/2472. </a:t>
            </a:r>
            <a:r>
              <a:rPr lang="el-GR" dirty="0" smtClean="0"/>
              <a:t>Πηγή: </a:t>
            </a:r>
            <a:r>
              <a:rPr lang="en-US" dirty="0" smtClean="0"/>
              <a:t>http://tolweb.org.</a:t>
            </a:r>
          </a:p>
          <a:p>
            <a:endParaRPr lang="en-US" dirty="0" smtClean="0"/>
          </a:p>
          <a:p>
            <a:r>
              <a:rPr lang="el-GR" dirty="0" smtClean="0"/>
              <a:t>Εικόνα 15. </a:t>
            </a:r>
            <a:r>
              <a:rPr lang="en-US" dirty="0" smtClean="0"/>
              <a:t>Most of the material is FREE of copyright and users are welcome to store and copy material in the public domain (please, kindly cite the source). Centers for Disease Control and Prevention. </a:t>
            </a:r>
            <a:r>
              <a:rPr lang="el-GR" dirty="0" smtClean="0"/>
              <a:t>Σύνδεσμος: </a:t>
            </a:r>
            <a:r>
              <a:rPr lang="en-US" dirty="0" smtClean="0"/>
              <a:t>http://www.cdc.gov/dpdx/ascariasis/index.html. </a:t>
            </a:r>
            <a:r>
              <a:rPr lang="el-GR" dirty="0" smtClean="0"/>
              <a:t>Πηγή: </a:t>
            </a:r>
            <a:r>
              <a:rPr lang="en-US" dirty="0" smtClean="0"/>
              <a:t>http://www.cdc.gov/dpdx/index.html.</a:t>
            </a:r>
          </a:p>
          <a:p>
            <a:endParaRPr lang="en-US" dirty="0" smtClean="0"/>
          </a:p>
          <a:p>
            <a:r>
              <a:rPr lang="el-GR" dirty="0" smtClean="0"/>
              <a:t>Εικόνα 16. </a:t>
            </a:r>
            <a:r>
              <a:rPr lang="en-US" dirty="0" smtClean="0"/>
              <a:t>Most of the material is FREE of copyright and users are welcome to store and copy material in the public domain (please, kindly cite the source). Centers for Disease Control and Prevention. </a:t>
            </a:r>
            <a:r>
              <a:rPr lang="el-GR" dirty="0" smtClean="0"/>
              <a:t>Σύνδεσμος: </a:t>
            </a:r>
            <a:r>
              <a:rPr lang="en-US" dirty="0" smtClean="0"/>
              <a:t>http://www.cdc.gov/dpdx/trichinellosis/index.html. </a:t>
            </a:r>
            <a:r>
              <a:rPr lang="el-GR" dirty="0" smtClean="0"/>
              <a:t>Πηγή: </a:t>
            </a:r>
            <a:r>
              <a:rPr lang="en-US" dirty="0" smtClean="0"/>
              <a:t>http://www.cdc.gov/dpdx/index.html.</a:t>
            </a:r>
          </a:p>
          <a:p>
            <a:endParaRPr lang="en-US" dirty="0" smtClean="0"/>
          </a:p>
          <a:p>
            <a:r>
              <a:rPr lang="el-GR" dirty="0" smtClean="0"/>
              <a:t>Εικόνα 17. </a:t>
            </a:r>
            <a:r>
              <a:rPr lang="en-US" dirty="0" smtClean="0"/>
              <a:t>Most of the material is FREE of copyright and users are welcome to store and copy material in the public domain (please, kindly cite the source). Centers for Disease Control and Prevention. </a:t>
            </a:r>
            <a:r>
              <a:rPr lang="el-GR" dirty="0" smtClean="0"/>
              <a:t>Σύνδεσμος: </a:t>
            </a:r>
            <a:r>
              <a:rPr lang="en-US" dirty="0" smtClean="0"/>
              <a:t>http://www.cdc.gov/dpdx/enterobiasis/index.html. </a:t>
            </a:r>
            <a:r>
              <a:rPr lang="el-GR" dirty="0" smtClean="0"/>
              <a:t>Πηγή: </a:t>
            </a:r>
            <a:r>
              <a:rPr lang="en-US" dirty="0" smtClean="0"/>
              <a:t>http://www.cdc.gov/dpdx/index.html.</a:t>
            </a:r>
          </a:p>
          <a:p>
            <a:endParaRPr lang="en-US" dirty="0" smtClean="0"/>
          </a:p>
          <a:p>
            <a:r>
              <a:rPr lang="el-GR" dirty="0" smtClean="0"/>
              <a:t>Εικόνα 18. </a:t>
            </a:r>
            <a:r>
              <a:rPr lang="en-US" dirty="0" smtClean="0"/>
              <a:t>Most of the material is FREE of copyright and users are welcome to store and copy material in the public domain (please, kindly cite the source). Centers for Disease Control and Prevention. </a:t>
            </a:r>
            <a:r>
              <a:rPr lang="el-GR" dirty="0" smtClean="0"/>
              <a:t>Σύνδεσμος: </a:t>
            </a:r>
            <a:r>
              <a:rPr lang="en-US" dirty="0" smtClean="0"/>
              <a:t>http://www.cdc.gov/dpdx/lymphaticFilariasis/index.html. </a:t>
            </a:r>
            <a:r>
              <a:rPr lang="el-GR" dirty="0" smtClean="0"/>
              <a:t>Πηγή: </a:t>
            </a:r>
            <a:r>
              <a:rPr lang="en-US" dirty="0" smtClean="0"/>
              <a:t>http://www.cdc.gov/dpdx/index.html.</a:t>
            </a:r>
          </a:p>
          <a:p>
            <a:endParaRPr lang="en-US" dirty="0" smtClean="0"/>
          </a:p>
          <a:p>
            <a:r>
              <a:rPr lang="el-GR" dirty="0" smtClean="0"/>
              <a:t>Εικόνα 19. </a:t>
            </a:r>
            <a:r>
              <a:rPr lang="en-US" dirty="0" smtClean="0"/>
              <a:t>Most of the material is FREE of copyright and users are welcome to store and copy material in the public domain (please, kindly cite the source). Centers for Disease Control and Prevention. </a:t>
            </a:r>
            <a:r>
              <a:rPr lang="el-GR" dirty="0" smtClean="0"/>
              <a:t>Σύνδεσμος: </a:t>
            </a:r>
            <a:r>
              <a:rPr lang="en-US" dirty="0" smtClean="0"/>
              <a:t>http://www.cdc.gov/dpdx/onchocerciasis/index.html. </a:t>
            </a:r>
            <a:r>
              <a:rPr lang="el-GR" dirty="0" smtClean="0"/>
              <a:t>Πηγή: </a:t>
            </a:r>
            <a:r>
              <a:rPr lang="en-US" dirty="0" smtClean="0"/>
              <a:t>http://www.cdc.gov/dpdx/index.html.</a:t>
            </a:r>
          </a:p>
          <a:p>
            <a:endParaRPr lang="el-GR" dirty="0" smtClean="0"/>
          </a:p>
          <a:p>
            <a:r>
              <a:rPr lang="el-GR" dirty="0" smtClean="0"/>
              <a:t>Εικόνα 20.</a:t>
            </a:r>
            <a:r>
              <a:rPr lang="en-US" dirty="0" smtClean="0"/>
              <a:t> Most of the material is FREE of copyright and users are welcome to store and copy material in the public domain (please, kindly cite the source). Centers for Disease Control and Prevention. </a:t>
            </a:r>
            <a:r>
              <a:rPr lang="en-US" dirty="0" err="1" smtClean="0"/>
              <a:t>Σύνδεσμος</a:t>
            </a:r>
            <a:r>
              <a:rPr lang="en-US" dirty="0" smtClean="0"/>
              <a:t>: http://www.cdc.gov/dpdx/toxocariasis/index.html</a:t>
            </a:r>
            <a:r>
              <a:rPr lang="el-GR" dirty="0" smtClean="0"/>
              <a:t>. Πηγή: </a:t>
            </a:r>
            <a:r>
              <a:rPr lang="en-US" dirty="0" smtClean="0"/>
              <a:t>http://www.cdc.gov/dpdx/index.html.</a:t>
            </a:r>
          </a:p>
          <a:p>
            <a:endParaRPr lang="en-US" dirty="0" smtClean="0"/>
          </a:p>
          <a:p>
            <a:endParaRPr lang="el-GR" dirty="0" smtClean="0"/>
          </a:p>
          <a:p>
            <a:endParaRPr lang="el-GR" dirty="0" smtClean="0"/>
          </a:p>
          <a:p>
            <a:endParaRPr lang="en-US" dirty="0"/>
          </a:p>
        </p:txBody>
      </p:sp>
      <p:sp>
        <p:nvSpPr>
          <p:cNvPr id="4" name="Θέση αριθμού διαφάνειας 3"/>
          <p:cNvSpPr>
            <a:spLocks noGrp="1"/>
          </p:cNvSpPr>
          <p:nvPr>
            <p:ph type="sldNum" sz="quarter" idx="10"/>
          </p:nvPr>
        </p:nvSpPr>
        <p:spPr/>
        <p:txBody>
          <a:bodyPr/>
          <a:lstStyle/>
          <a:p>
            <a:pPr>
              <a:defRPr/>
            </a:pPr>
            <a:fld id="{5AA4ECFE-27A9-4F22-9398-543194A12B78}" type="slidenum">
              <a:rPr lang="en-US" altLang="en-US" smtClean="0"/>
              <a:pPr>
                <a:defRPr/>
              </a:pPr>
              <a:t>36</a:t>
            </a:fld>
            <a:endParaRPr lang="en-US" altLang="en-US"/>
          </a:p>
        </p:txBody>
      </p:sp>
    </p:spTree>
    <p:extLst>
      <p:ext uri="{BB962C8B-B14F-4D97-AF65-F5344CB8AC3E}">
        <p14:creationId xmlns:p14="http://schemas.microsoft.com/office/powerpoint/2010/main" val="3555883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5AA4ECFE-27A9-4F22-9398-543194A12B78}" type="slidenum">
              <a:rPr lang="en-US" altLang="en-US" smtClean="0"/>
              <a:pPr>
                <a:defRPr/>
              </a:pPr>
              <a:t>38</a:t>
            </a:fld>
            <a:endParaRPr lang="en-US" altLang="en-US"/>
          </a:p>
        </p:txBody>
      </p:sp>
    </p:spTree>
    <p:extLst>
      <p:ext uri="{BB962C8B-B14F-4D97-AF65-F5344CB8AC3E}">
        <p14:creationId xmlns:p14="http://schemas.microsoft.com/office/powerpoint/2010/main" val="2325588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smtClean="0">
                <a:ea typeface="ＭＳ Ｐゴシック" panose="020B0600070205080204" pitchFamily="34" charset="-128"/>
              </a:rPr>
              <a:t> </a:t>
            </a:r>
          </a:p>
        </p:txBody>
      </p:sp>
      <p:sp>
        <p:nvSpPr>
          <p:cNvPr id="717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3D499D0-9185-452A-A546-181BDC39DEB7}" type="slidenum">
              <a:rPr lang="el-GR" altLang="el-GR" smtClean="0"/>
              <a:pPr/>
              <a:t>2</a:t>
            </a:fld>
            <a:endParaRPr lang="el-GR" altLang="el-GR" smtClean="0"/>
          </a:p>
        </p:txBody>
      </p:sp>
    </p:spTree>
    <p:extLst>
      <p:ext uri="{BB962C8B-B14F-4D97-AF65-F5344CB8AC3E}">
        <p14:creationId xmlns:p14="http://schemas.microsoft.com/office/powerpoint/2010/main" val="4281369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C4D60B4-1A1D-41B9-9251-0EE245451FEC}" type="slidenum">
              <a:rPr lang="en-US" altLang="en-US" smtClean="0"/>
              <a:pPr/>
              <a:t>40</a:t>
            </a:fld>
            <a:endParaRPr lang="en-US" altLang="en-US" smtClean="0"/>
          </a:p>
        </p:txBody>
      </p:sp>
    </p:spTree>
    <p:extLst>
      <p:ext uri="{BB962C8B-B14F-4D97-AF65-F5344CB8AC3E}">
        <p14:creationId xmlns:p14="http://schemas.microsoft.com/office/powerpoint/2010/main" val="86272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5AA4ECFE-27A9-4F22-9398-543194A12B78}" type="slidenum">
              <a:rPr lang="en-US" altLang="en-US" smtClean="0"/>
              <a:pPr>
                <a:defRPr/>
              </a:pPr>
              <a:t>42</a:t>
            </a:fld>
            <a:endParaRPr lang="en-US" altLang="en-US"/>
          </a:p>
        </p:txBody>
      </p:sp>
    </p:spTree>
    <p:extLst>
      <p:ext uri="{BB962C8B-B14F-4D97-AF65-F5344CB8AC3E}">
        <p14:creationId xmlns:p14="http://schemas.microsoft.com/office/powerpoint/2010/main" val="3815748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l-GR" altLang="en-US" dirty="0" smtClean="0">
              <a:ea typeface="ＭＳ Ｐゴシック" panose="020B0600070205080204" pitchFamily="34" charset="-128"/>
            </a:endParaRP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0FCE458-38FE-4611-AEAD-B3220A265BC3}" type="slidenum">
              <a:rPr lang="en-US" altLang="en-US" smtClean="0"/>
              <a:pPr/>
              <a:t>44</a:t>
            </a:fld>
            <a:endParaRPr lang="en-US" altLang="en-US" smtClean="0"/>
          </a:p>
        </p:txBody>
      </p:sp>
    </p:spTree>
    <p:extLst>
      <p:ext uri="{BB962C8B-B14F-4D97-AF65-F5344CB8AC3E}">
        <p14:creationId xmlns:p14="http://schemas.microsoft.com/office/powerpoint/2010/main" val="3124412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D28CAE9-8AEB-4786-9A46-39EFB067121C}" type="slidenum">
              <a:rPr lang="en-US" altLang="en-US" smtClean="0"/>
              <a:pPr/>
              <a:t>46</a:t>
            </a:fld>
            <a:endParaRPr lang="en-US" altLang="en-US" smtClean="0"/>
          </a:p>
        </p:txBody>
      </p:sp>
    </p:spTree>
    <p:extLst>
      <p:ext uri="{BB962C8B-B14F-4D97-AF65-F5344CB8AC3E}">
        <p14:creationId xmlns:p14="http://schemas.microsoft.com/office/powerpoint/2010/main" val="2107156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5AA4ECFE-27A9-4F22-9398-543194A12B78}" type="slidenum">
              <a:rPr lang="en-US" altLang="en-US" smtClean="0"/>
              <a:pPr>
                <a:defRPr/>
              </a:pPr>
              <a:t>48</a:t>
            </a:fld>
            <a:endParaRPr lang="en-US" altLang="en-US"/>
          </a:p>
        </p:txBody>
      </p:sp>
    </p:spTree>
    <p:extLst>
      <p:ext uri="{BB962C8B-B14F-4D97-AF65-F5344CB8AC3E}">
        <p14:creationId xmlns:p14="http://schemas.microsoft.com/office/powerpoint/2010/main" val="21672472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5AA4ECFE-27A9-4F22-9398-543194A12B78}" type="slidenum">
              <a:rPr lang="en-US" altLang="en-US" smtClean="0"/>
              <a:pPr>
                <a:defRPr/>
              </a:pPr>
              <a:t>50</a:t>
            </a:fld>
            <a:endParaRPr lang="en-US" altLang="en-US"/>
          </a:p>
        </p:txBody>
      </p:sp>
    </p:spTree>
    <p:extLst>
      <p:ext uri="{BB962C8B-B14F-4D97-AF65-F5344CB8AC3E}">
        <p14:creationId xmlns:p14="http://schemas.microsoft.com/office/powerpoint/2010/main" val="3280231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0629FCF-6604-4968-85D9-C8026D62F231}" type="slidenum">
              <a:rPr lang="en-US" altLang="en-US" smtClean="0"/>
              <a:pPr/>
              <a:t>52</a:t>
            </a:fld>
            <a:endParaRPr lang="en-US" altLang="en-US" smtClean="0"/>
          </a:p>
        </p:txBody>
      </p:sp>
    </p:spTree>
    <p:extLst>
      <p:ext uri="{BB962C8B-B14F-4D97-AF65-F5344CB8AC3E}">
        <p14:creationId xmlns:p14="http://schemas.microsoft.com/office/powerpoint/2010/main" val="3251541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5AA4ECFE-27A9-4F22-9398-543194A12B78}" type="slidenum">
              <a:rPr lang="en-US" altLang="en-US" smtClean="0"/>
              <a:pPr>
                <a:defRPr/>
              </a:pPr>
              <a:t>54</a:t>
            </a:fld>
            <a:endParaRPr lang="en-US" altLang="en-US"/>
          </a:p>
        </p:txBody>
      </p:sp>
    </p:spTree>
    <p:extLst>
      <p:ext uri="{BB962C8B-B14F-4D97-AF65-F5344CB8AC3E}">
        <p14:creationId xmlns:p14="http://schemas.microsoft.com/office/powerpoint/2010/main" val="2821016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5AA4ECFE-27A9-4F22-9398-543194A12B78}" type="slidenum">
              <a:rPr lang="en-US" altLang="en-US" smtClean="0"/>
              <a:pPr>
                <a:defRPr/>
              </a:pPr>
              <a:t>56</a:t>
            </a:fld>
            <a:endParaRPr lang="en-US" altLang="en-US"/>
          </a:p>
        </p:txBody>
      </p:sp>
    </p:spTree>
    <p:extLst>
      <p:ext uri="{BB962C8B-B14F-4D97-AF65-F5344CB8AC3E}">
        <p14:creationId xmlns:p14="http://schemas.microsoft.com/office/powerpoint/2010/main" val="1416493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9A5C21B-49BC-4340-AC6D-970B54867EB8}" type="slidenum">
              <a:rPr lang="en-US" altLang="en-US" smtClean="0"/>
              <a:pPr/>
              <a:t>58</a:t>
            </a:fld>
            <a:endParaRPr lang="en-US" altLang="en-US" smtClean="0"/>
          </a:p>
        </p:txBody>
      </p:sp>
    </p:spTree>
    <p:extLst>
      <p:ext uri="{BB962C8B-B14F-4D97-AF65-F5344CB8AC3E}">
        <p14:creationId xmlns:p14="http://schemas.microsoft.com/office/powerpoint/2010/main" val="612361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ＭＳ Ｐゴシック" panose="020B0600070205080204" pitchFamily="34" charset="-128"/>
            </a:endParaRP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55E46DA-DDC1-4D69-8EDD-5D624BF43132}" type="slidenum">
              <a:rPr lang="en-US" altLang="en-US" smtClean="0"/>
              <a:pPr/>
              <a:t>3</a:t>
            </a:fld>
            <a:endParaRPr lang="en-US" altLang="en-US" smtClean="0"/>
          </a:p>
        </p:txBody>
      </p:sp>
    </p:spTree>
    <p:extLst>
      <p:ext uri="{BB962C8B-B14F-4D97-AF65-F5344CB8AC3E}">
        <p14:creationId xmlns:p14="http://schemas.microsoft.com/office/powerpoint/2010/main" val="37188188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5AA4ECFE-27A9-4F22-9398-543194A12B78}" type="slidenum">
              <a:rPr lang="en-US" altLang="en-US" smtClean="0"/>
              <a:pPr>
                <a:defRPr/>
              </a:pPr>
              <a:t>60</a:t>
            </a:fld>
            <a:endParaRPr lang="en-US" altLang="en-US"/>
          </a:p>
        </p:txBody>
      </p:sp>
    </p:spTree>
    <p:extLst>
      <p:ext uri="{BB962C8B-B14F-4D97-AF65-F5344CB8AC3E}">
        <p14:creationId xmlns:p14="http://schemas.microsoft.com/office/powerpoint/2010/main" val="24378913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5AA4ECFE-27A9-4F22-9398-543194A12B78}" type="slidenum">
              <a:rPr lang="en-US" altLang="en-US" smtClean="0"/>
              <a:pPr>
                <a:defRPr/>
              </a:pPr>
              <a:t>61</a:t>
            </a:fld>
            <a:endParaRPr lang="en-US" altLang="en-US"/>
          </a:p>
        </p:txBody>
      </p:sp>
    </p:spTree>
    <p:extLst>
      <p:ext uri="{BB962C8B-B14F-4D97-AF65-F5344CB8AC3E}">
        <p14:creationId xmlns:p14="http://schemas.microsoft.com/office/powerpoint/2010/main" val="23054079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FA03B58-ED2C-4E93-B1DC-DA7F2D20D9DC}" type="slidenum">
              <a:rPr lang="en-US" altLang="en-US" smtClean="0"/>
              <a:pPr/>
              <a:t>62</a:t>
            </a:fld>
            <a:endParaRPr lang="en-US" altLang="en-US" smtClean="0"/>
          </a:p>
        </p:txBody>
      </p:sp>
    </p:spTree>
    <p:extLst>
      <p:ext uri="{BB962C8B-B14F-4D97-AF65-F5344CB8AC3E}">
        <p14:creationId xmlns:p14="http://schemas.microsoft.com/office/powerpoint/2010/main" val="17665177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5AA4ECFE-27A9-4F22-9398-543194A12B78}" type="slidenum">
              <a:rPr lang="en-US" altLang="en-US" smtClean="0"/>
              <a:pPr>
                <a:defRPr/>
              </a:pPr>
              <a:t>64</a:t>
            </a:fld>
            <a:endParaRPr lang="en-US" altLang="en-US"/>
          </a:p>
        </p:txBody>
      </p:sp>
    </p:spTree>
    <p:extLst>
      <p:ext uri="{BB962C8B-B14F-4D97-AF65-F5344CB8AC3E}">
        <p14:creationId xmlns:p14="http://schemas.microsoft.com/office/powerpoint/2010/main" val="725735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5AA4ECFE-27A9-4F22-9398-543194A12B78}" type="slidenum">
              <a:rPr lang="en-US" altLang="en-US" smtClean="0"/>
              <a:pPr>
                <a:defRPr/>
              </a:pPr>
              <a:t>66</a:t>
            </a:fld>
            <a:endParaRPr lang="en-US" altLang="en-US"/>
          </a:p>
        </p:txBody>
      </p:sp>
    </p:spTree>
    <p:extLst>
      <p:ext uri="{BB962C8B-B14F-4D97-AF65-F5344CB8AC3E}">
        <p14:creationId xmlns:p14="http://schemas.microsoft.com/office/powerpoint/2010/main" val="9242550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DA36A20-E6A1-4FE8-B4EA-D19053A8F222}" type="slidenum">
              <a:rPr lang="en-US" altLang="en-US" smtClean="0"/>
              <a:pPr/>
              <a:t>68</a:t>
            </a:fld>
            <a:endParaRPr lang="en-US" altLang="en-US" smtClean="0"/>
          </a:p>
        </p:txBody>
      </p:sp>
    </p:spTree>
    <p:extLst>
      <p:ext uri="{BB962C8B-B14F-4D97-AF65-F5344CB8AC3E}">
        <p14:creationId xmlns:p14="http://schemas.microsoft.com/office/powerpoint/2010/main" val="37640004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5AA4ECFE-27A9-4F22-9398-543194A12B78}" type="slidenum">
              <a:rPr lang="en-US" altLang="en-US" smtClean="0"/>
              <a:pPr>
                <a:defRPr/>
              </a:pPr>
              <a:t>70</a:t>
            </a:fld>
            <a:endParaRPr lang="en-US" altLang="en-US"/>
          </a:p>
        </p:txBody>
      </p:sp>
    </p:spTree>
    <p:extLst>
      <p:ext uri="{BB962C8B-B14F-4D97-AF65-F5344CB8AC3E}">
        <p14:creationId xmlns:p14="http://schemas.microsoft.com/office/powerpoint/2010/main" val="41835172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smtClean="0"/>
          </a:p>
          <a:p>
            <a:endParaRPr lang="en-US" dirty="0"/>
          </a:p>
        </p:txBody>
      </p:sp>
      <p:sp>
        <p:nvSpPr>
          <p:cNvPr id="4" name="Θέση αριθμού διαφάνειας 3"/>
          <p:cNvSpPr>
            <a:spLocks noGrp="1"/>
          </p:cNvSpPr>
          <p:nvPr>
            <p:ph type="sldNum" sz="quarter" idx="10"/>
          </p:nvPr>
        </p:nvSpPr>
        <p:spPr/>
        <p:txBody>
          <a:bodyPr/>
          <a:lstStyle/>
          <a:p>
            <a:pPr>
              <a:defRPr/>
            </a:pPr>
            <a:fld id="{5AA4ECFE-27A9-4F22-9398-543194A12B78}" type="slidenum">
              <a:rPr lang="en-US" altLang="en-US" smtClean="0"/>
              <a:pPr>
                <a:defRPr/>
              </a:pPr>
              <a:t>71</a:t>
            </a:fld>
            <a:endParaRPr lang="en-US" altLang="en-US"/>
          </a:p>
        </p:txBody>
      </p:sp>
    </p:spTree>
    <p:extLst>
      <p:ext uri="{BB962C8B-B14F-4D97-AF65-F5344CB8AC3E}">
        <p14:creationId xmlns:p14="http://schemas.microsoft.com/office/powerpoint/2010/main" val="25516416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n-US" smtClean="0">
                <a:ea typeface="ＭＳ Ｐゴシック" panose="020B0600070205080204" pitchFamily="34" charset="-128"/>
              </a:rPr>
              <a:t>Εικόνα 39: </a:t>
            </a:r>
            <a:endParaRPr lang="en-US" altLang="en-US" smtClean="0">
              <a:ea typeface="ＭＳ Ｐゴシック" panose="020B0600070205080204" pitchFamily="34" charset="-128"/>
            </a:endParaRPr>
          </a:p>
        </p:txBody>
      </p:sp>
      <p:sp>
        <p:nvSpPr>
          <p:cNvPr id="10957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CC6DCB-DD17-4723-A5B2-2AEE4887D6B7}" type="slidenum">
              <a:rPr lang="en-US" altLang="en-US" sz="1200" smtClean="0"/>
              <a:pPr/>
              <a:t>72</a:t>
            </a:fld>
            <a:endParaRPr lang="en-US" altLang="en-US" sz="1200" smtClean="0"/>
          </a:p>
        </p:txBody>
      </p:sp>
    </p:spTree>
    <p:extLst>
      <p:ext uri="{BB962C8B-B14F-4D97-AF65-F5344CB8AC3E}">
        <p14:creationId xmlns:p14="http://schemas.microsoft.com/office/powerpoint/2010/main" val="1441749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ＭＳ Ｐゴシック" panose="020B0600070205080204" pitchFamily="34" charset="-128"/>
            </a:endParaRP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D233544-28FA-4492-9299-E187E4ECF06E}" type="slidenum">
              <a:rPr lang="en-US" altLang="en-US" smtClean="0"/>
              <a:pPr/>
              <a:t>4</a:t>
            </a:fld>
            <a:endParaRPr lang="en-US" altLang="en-US" smtClean="0"/>
          </a:p>
        </p:txBody>
      </p:sp>
    </p:spTree>
    <p:extLst>
      <p:ext uri="{BB962C8B-B14F-4D97-AF65-F5344CB8AC3E}">
        <p14:creationId xmlns:p14="http://schemas.microsoft.com/office/powerpoint/2010/main" val="2672502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5AA4ECFE-27A9-4F22-9398-543194A12B78}" type="slidenum">
              <a:rPr lang="en-US" altLang="en-US" smtClean="0"/>
              <a:pPr>
                <a:defRPr/>
              </a:pPr>
              <a:t>5</a:t>
            </a:fld>
            <a:endParaRPr lang="en-US" altLang="en-US"/>
          </a:p>
        </p:txBody>
      </p:sp>
    </p:spTree>
    <p:extLst>
      <p:ext uri="{BB962C8B-B14F-4D97-AF65-F5344CB8AC3E}">
        <p14:creationId xmlns:p14="http://schemas.microsoft.com/office/powerpoint/2010/main" val="817298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5AA4ECFE-27A9-4F22-9398-543194A12B78}" type="slidenum">
              <a:rPr lang="en-US" altLang="en-US" smtClean="0"/>
              <a:pPr>
                <a:defRPr/>
              </a:pPr>
              <a:t>8</a:t>
            </a:fld>
            <a:endParaRPr lang="en-US" altLang="en-US"/>
          </a:p>
        </p:txBody>
      </p:sp>
    </p:spTree>
    <p:extLst>
      <p:ext uri="{BB962C8B-B14F-4D97-AF65-F5344CB8AC3E}">
        <p14:creationId xmlns:p14="http://schemas.microsoft.com/office/powerpoint/2010/main" val="3737134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r>
              <a:rPr lang="el-GR" baseline="0" dirty="0" smtClean="0"/>
              <a:t> </a:t>
            </a:r>
            <a:endParaRPr lang="en-US" dirty="0"/>
          </a:p>
        </p:txBody>
      </p:sp>
      <p:sp>
        <p:nvSpPr>
          <p:cNvPr id="4" name="Θέση αριθμού διαφάνειας 3"/>
          <p:cNvSpPr>
            <a:spLocks noGrp="1"/>
          </p:cNvSpPr>
          <p:nvPr>
            <p:ph type="sldNum" sz="quarter" idx="10"/>
          </p:nvPr>
        </p:nvSpPr>
        <p:spPr/>
        <p:txBody>
          <a:bodyPr/>
          <a:lstStyle/>
          <a:p>
            <a:pPr>
              <a:defRPr/>
            </a:pPr>
            <a:fld id="{5AA4ECFE-27A9-4F22-9398-543194A12B78}" type="slidenum">
              <a:rPr lang="en-US" altLang="en-US" smtClean="0"/>
              <a:pPr>
                <a:defRPr/>
              </a:pPr>
              <a:t>10</a:t>
            </a:fld>
            <a:endParaRPr lang="en-US" altLang="en-US"/>
          </a:p>
        </p:txBody>
      </p:sp>
    </p:spTree>
    <p:extLst>
      <p:ext uri="{BB962C8B-B14F-4D97-AF65-F5344CB8AC3E}">
        <p14:creationId xmlns:p14="http://schemas.microsoft.com/office/powerpoint/2010/main" val="1303734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5AA4ECFE-27A9-4F22-9398-543194A12B78}" type="slidenum">
              <a:rPr lang="en-US" altLang="en-US" smtClean="0"/>
              <a:pPr>
                <a:defRPr/>
              </a:pPr>
              <a:t>12</a:t>
            </a:fld>
            <a:endParaRPr lang="en-US" altLang="en-US"/>
          </a:p>
        </p:txBody>
      </p:sp>
    </p:spTree>
    <p:extLst>
      <p:ext uri="{BB962C8B-B14F-4D97-AF65-F5344CB8AC3E}">
        <p14:creationId xmlns:p14="http://schemas.microsoft.com/office/powerpoint/2010/main" val="2714303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fontScale="55000" lnSpcReduction="20000"/>
          </a:bodyPr>
          <a:lstStyle/>
          <a:p>
            <a:r>
              <a:rPr lang="el-GR" dirty="0" smtClean="0"/>
              <a:t>Εικόνα 1. </a:t>
            </a:r>
            <a:r>
              <a:rPr lang="en-US" dirty="0" smtClean="0"/>
              <a:t>Copyright 2010, </a:t>
            </a:r>
            <a:r>
              <a:rPr lang="el-GR" dirty="0" smtClean="0"/>
              <a:t>Εκδόσεις </a:t>
            </a:r>
            <a:r>
              <a:rPr lang="en-US" dirty="0" smtClean="0"/>
              <a:t>Utopia </a:t>
            </a:r>
            <a:r>
              <a:rPr lang="el-GR" dirty="0" smtClean="0"/>
              <a:t>Ε.Π.Ε.  Πηγή: </a:t>
            </a:r>
            <a:r>
              <a:rPr lang="en-US" dirty="0" err="1" smtClean="0"/>
              <a:t>C.P.Hickman</a:t>
            </a:r>
            <a:r>
              <a:rPr lang="en-US" dirty="0" smtClean="0"/>
              <a:t> Jr, </a:t>
            </a:r>
            <a:r>
              <a:rPr lang="en-US" dirty="0" err="1" smtClean="0"/>
              <a:t>L.S.Roberts</a:t>
            </a:r>
            <a:r>
              <a:rPr lang="en-US" dirty="0" smtClean="0"/>
              <a:t>, </a:t>
            </a:r>
            <a:r>
              <a:rPr lang="en-US" dirty="0" err="1" smtClean="0"/>
              <a:t>S.L.Keen</a:t>
            </a:r>
            <a:r>
              <a:rPr lang="en-US" dirty="0" smtClean="0"/>
              <a:t>, </a:t>
            </a:r>
            <a:r>
              <a:rPr lang="en-US" dirty="0" err="1" smtClean="0"/>
              <a:t>A.Larson</a:t>
            </a:r>
            <a:r>
              <a:rPr lang="en-US" dirty="0" smtClean="0"/>
              <a:t>, </a:t>
            </a:r>
            <a:r>
              <a:rPr lang="en-US" dirty="0" err="1" smtClean="0"/>
              <a:t>H.L’Anson</a:t>
            </a:r>
            <a:r>
              <a:rPr lang="en-US" dirty="0" smtClean="0"/>
              <a:t>, </a:t>
            </a:r>
            <a:r>
              <a:rPr lang="en-US" dirty="0" err="1" smtClean="0"/>
              <a:t>D.J.Eisenhour</a:t>
            </a:r>
            <a:r>
              <a:rPr lang="en-US" dirty="0" smtClean="0"/>
              <a:t>, </a:t>
            </a:r>
            <a:r>
              <a:rPr lang="el-GR" dirty="0" smtClean="0"/>
              <a:t>Ζωολογία: Ολοκληρωμένες Αρχές, Εκδόσεις </a:t>
            </a:r>
            <a:r>
              <a:rPr lang="en-US" dirty="0" smtClean="0"/>
              <a:t>Utopia </a:t>
            </a:r>
            <a:r>
              <a:rPr lang="el-GR" dirty="0" smtClean="0"/>
              <a:t>Ε.Π.Ε.  </a:t>
            </a:r>
            <a:r>
              <a:rPr lang="en-US" dirty="0" smtClean="0"/>
              <a:t>ISBN: 978-960-99280-2-1. </a:t>
            </a:r>
          </a:p>
          <a:p>
            <a:endParaRPr lang="en-US" dirty="0" smtClean="0"/>
          </a:p>
          <a:p>
            <a:r>
              <a:rPr lang="el-GR" dirty="0" smtClean="0"/>
              <a:t>Εικόνα 2. </a:t>
            </a:r>
            <a:r>
              <a:rPr lang="en-US" dirty="0" smtClean="0"/>
              <a:t>Copyright 2010, </a:t>
            </a:r>
            <a:r>
              <a:rPr lang="el-GR" dirty="0" smtClean="0"/>
              <a:t>Εκδόσεις </a:t>
            </a:r>
            <a:r>
              <a:rPr lang="en-US" dirty="0" smtClean="0"/>
              <a:t>Utopia </a:t>
            </a:r>
            <a:r>
              <a:rPr lang="el-GR" dirty="0" smtClean="0"/>
              <a:t>Ε.Π.Ε.  Πηγή: </a:t>
            </a:r>
            <a:r>
              <a:rPr lang="en-US" dirty="0" err="1" smtClean="0"/>
              <a:t>C.P.Hickman</a:t>
            </a:r>
            <a:r>
              <a:rPr lang="en-US" dirty="0" smtClean="0"/>
              <a:t> Jr, </a:t>
            </a:r>
            <a:r>
              <a:rPr lang="en-US" dirty="0" err="1" smtClean="0"/>
              <a:t>L.S.Roberts</a:t>
            </a:r>
            <a:r>
              <a:rPr lang="en-US" dirty="0" smtClean="0"/>
              <a:t>, </a:t>
            </a:r>
            <a:r>
              <a:rPr lang="en-US" dirty="0" err="1" smtClean="0"/>
              <a:t>S.L.Keen</a:t>
            </a:r>
            <a:r>
              <a:rPr lang="en-US" dirty="0" smtClean="0"/>
              <a:t>, </a:t>
            </a:r>
            <a:r>
              <a:rPr lang="en-US" dirty="0" err="1" smtClean="0"/>
              <a:t>A.Larson</a:t>
            </a:r>
            <a:r>
              <a:rPr lang="en-US" dirty="0" smtClean="0"/>
              <a:t>, </a:t>
            </a:r>
            <a:r>
              <a:rPr lang="en-US" dirty="0" err="1" smtClean="0"/>
              <a:t>H.L’Anson</a:t>
            </a:r>
            <a:r>
              <a:rPr lang="en-US" dirty="0" smtClean="0"/>
              <a:t>, </a:t>
            </a:r>
            <a:r>
              <a:rPr lang="en-US" dirty="0" err="1" smtClean="0"/>
              <a:t>D.J.Eisenhour</a:t>
            </a:r>
            <a:r>
              <a:rPr lang="en-US" dirty="0" smtClean="0"/>
              <a:t>, </a:t>
            </a:r>
            <a:r>
              <a:rPr lang="el-GR" dirty="0" smtClean="0"/>
              <a:t>Ζωολογία: Ολοκληρωμένες Αρχές, Εκδόσεις </a:t>
            </a:r>
            <a:r>
              <a:rPr lang="en-US" dirty="0" smtClean="0"/>
              <a:t>Utopia </a:t>
            </a:r>
            <a:r>
              <a:rPr lang="el-GR" dirty="0" smtClean="0"/>
              <a:t>Ε.Π.Ε.  </a:t>
            </a:r>
            <a:r>
              <a:rPr lang="en-US" dirty="0" smtClean="0"/>
              <a:t>ISBN: 978-960-99280-2-1. </a:t>
            </a:r>
          </a:p>
          <a:p>
            <a:endParaRPr lang="en-US" dirty="0" smtClean="0"/>
          </a:p>
          <a:p>
            <a:r>
              <a:rPr lang="el-GR" dirty="0" smtClean="0"/>
              <a:t>Εικόνα 3. Πηγή: </a:t>
            </a:r>
            <a:r>
              <a:rPr lang="en-US" dirty="0" smtClean="0"/>
              <a:t>Dunn et al., (2008) "Broad </a:t>
            </a:r>
            <a:r>
              <a:rPr lang="en-US" dirty="0" err="1" smtClean="0"/>
              <a:t>phylogenomic</a:t>
            </a:r>
            <a:r>
              <a:rPr lang="en-US" dirty="0" smtClean="0"/>
              <a:t> sampling improves resolution of the animal tree of life". Nature 452 (7188): 745–749.</a:t>
            </a:r>
          </a:p>
          <a:p>
            <a:endParaRPr lang="en-US" dirty="0" smtClean="0"/>
          </a:p>
          <a:p>
            <a:r>
              <a:rPr lang="el-GR" dirty="0" smtClean="0"/>
              <a:t>Εικόνα 4. </a:t>
            </a:r>
            <a:r>
              <a:rPr lang="en-US" dirty="0" smtClean="0"/>
              <a:t>Copyrighted.</a:t>
            </a:r>
          </a:p>
          <a:p>
            <a:endParaRPr lang="en-US" dirty="0" smtClean="0"/>
          </a:p>
          <a:p>
            <a:r>
              <a:rPr lang="el-GR" dirty="0" smtClean="0"/>
              <a:t>Εικόνα 5. </a:t>
            </a:r>
            <a:r>
              <a:rPr lang="en-US" dirty="0" err="1" smtClean="0"/>
              <a:t>Ekdyson</a:t>
            </a:r>
            <a:r>
              <a:rPr lang="en-US" dirty="0" smtClean="0"/>
              <a:t>. Wikipedia The Free Encyclopedia. </a:t>
            </a:r>
            <a:r>
              <a:rPr lang="el-GR" dirty="0" smtClean="0"/>
              <a:t>Σύνδεσμος: </a:t>
            </a:r>
            <a:r>
              <a:rPr lang="en-US" dirty="0" smtClean="0"/>
              <a:t>http://cs.wikipedia.org/wiki/Ekdyson. </a:t>
            </a:r>
            <a:r>
              <a:rPr lang="el-GR" dirty="0" smtClean="0"/>
              <a:t>Πηγή: </a:t>
            </a:r>
            <a:r>
              <a:rPr lang="en-US" dirty="0" smtClean="0"/>
              <a:t>http://cs.wikipedia.org.</a:t>
            </a:r>
          </a:p>
          <a:p>
            <a:endParaRPr lang="en-US" dirty="0" smtClean="0"/>
          </a:p>
          <a:p>
            <a:r>
              <a:rPr lang="el-GR" dirty="0" smtClean="0"/>
              <a:t>Εικόνα 6. </a:t>
            </a:r>
            <a:r>
              <a:rPr lang="en-US" dirty="0" smtClean="0"/>
              <a:t>Copyrighted.</a:t>
            </a:r>
          </a:p>
          <a:p>
            <a:endParaRPr lang="en-US" dirty="0" smtClean="0"/>
          </a:p>
          <a:p>
            <a:r>
              <a:rPr lang="el-GR" dirty="0" smtClean="0"/>
              <a:t>Εικόνα 7. </a:t>
            </a:r>
            <a:r>
              <a:rPr lang="en-US" dirty="0" err="1" smtClean="0"/>
              <a:t>Ecdysone</a:t>
            </a:r>
            <a:r>
              <a:rPr lang="en-US" dirty="0" smtClean="0"/>
              <a:t> receptor protein. Wikipedia The Free Encyclopedia. </a:t>
            </a:r>
            <a:r>
              <a:rPr lang="el-GR" dirty="0" smtClean="0"/>
              <a:t>Σύνδεσμος: </a:t>
            </a:r>
            <a:r>
              <a:rPr lang="en-US" dirty="0" smtClean="0"/>
              <a:t>http://en.wikipedia.org/wiki/Ecdysone_receptor. </a:t>
            </a:r>
            <a:r>
              <a:rPr lang="el-GR" dirty="0" smtClean="0"/>
              <a:t>Πηγή: </a:t>
            </a:r>
            <a:r>
              <a:rPr lang="en-US" dirty="0" smtClean="0"/>
              <a:t>http://cs.wikipedia.org.</a:t>
            </a:r>
          </a:p>
          <a:p>
            <a:endParaRPr lang="en-US" dirty="0" smtClean="0"/>
          </a:p>
          <a:p>
            <a:r>
              <a:rPr lang="el-GR" dirty="0" smtClean="0"/>
              <a:t>Εικόνα 8. </a:t>
            </a:r>
            <a:r>
              <a:rPr lang="en-US" dirty="0" smtClean="0"/>
              <a:t>John R. Meyer Department of Entomology NC  State University. </a:t>
            </a:r>
            <a:r>
              <a:rPr lang="el-GR" dirty="0" smtClean="0"/>
              <a:t>Σύνδεσμος: </a:t>
            </a:r>
            <a:r>
              <a:rPr lang="en-US" dirty="0" smtClean="0"/>
              <a:t>http://www.cals.ncsu.edu/course/ent425/text19/semiochem.html. </a:t>
            </a:r>
            <a:r>
              <a:rPr lang="el-GR" dirty="0" smtClean="0"/>
              <a:t>Πηγή: </a:t>
            </a:r>
            <a:r>
              <a:rPr lang="en-US" dirty="0" smtClean="0"/>
              <a:t>http://www.cals.ncsu.edu.</a:t>
            </a:r>
          </a:p>
          <a:p>
            <a:r>
              <a:rPr lang="en-US" dirty="0" smtClean="0"/>
              <a:t>Study Everywhere! © 2015 </a:t>
            </a:r>
            <a:r>
              <a:rPr lang="en-US" dirty="0" err="1" smtClean="0"/>
              <a:t>Quizlet</a:t>
            </a:r>
            <a:r>
              <a:rPr lang="en-US" dirty="0" smtClean="0"/>
              <a:t> Inc. </a:t>
            </a:r>
            <a:r>
              <a:rPr lang="el-GR" dirty="0" smtClean="0"/>
              <a:t>Σύνδεσμος: </a:t>
            </a:r>
            <a:r>
              <a:rPr lang="en-US" dirty="0" smtClean="0"/>
              <a:t>https://quizlet.com/8698693/animal-behavior-final-flash-cards/.  </a:t>
            </a:r>
            <a:r>
              <a:rPr lang="el-GR" dirty="0" smtClean="0"/>
              <a:t>Πηγή: </a:t>
            </a:r>
            <a:r>
              <a:rPr lang="en-US" dirty="0" smtClean="0"/>
              <a:t>https://quizlet.com.</a:t>
            </a:r>
          </a:p>
          <a:p>
            <a:endParaRPr lang="en-US" dirty="0" smtClean="0"/>
          </a:p>
          <a:p>
            <a:r>
              <a:rPr lang="el-GR" dirty="0" smtClean="0"/>
              <a:t>Εικόνα 9.</a:t>
            </a:r>
            <a:r>
              <a:rPr lang="en-US" dirty="0" smtClean="0"/>
              <a:t> </a:t>
            </a:r>
            <a:r>
              <a:rPr lang="en-US" dirty="0" err="1" smtClean="0"/>
              <a:t>Strongyloides</a:t>
            </a:r>
            <a:r>
              <a:rPr lang="en-US" dirty="0" smtClean="0"/>
              <a:t>. CDC/Dr. Mae Melvin. This media file is in the Public Domain. </a:t>
            </a:r>
            <a:r>
              <a:rPr lang="el-GR" dirty="0" smtClean="0"/>
              <a:t>Σύνδεσμος:</a:t>
            </a:r>
            <a:r>
              <a:rPr lang="en-US" dirty="0" smtClean="0"/>
              <a:t> http://www.tolweb.org/Rhabditina  Tree of Life Web Project. 2002. </a:t>
            </a:r>
            <a:r>
              <a:rPr lang="en-US" dirty="0" err="1" smtClean="0"/>
              <a:t>Nematoda</a:t>
            </a:r>
            <a:r>
              <a:rPr lang="en-US" dirty="0" smtClean="0"/>
              <a:t>. Roundworms. Version 01 January 2002 (temporary). http://tolweb.org/Nematoda/2472/2002.01.01 in The Tree of Life Web Project, http://tolweb.org/</a:t>
            </a:r>
            <a:endParaRPr lang="el-GR" dirty="0" smtClean="0"/>
          </a:p>
          <a:p>
            <a:endParaRPr lang="el-GR" dirty="0" smtClean="0"/>
          </a:p>
          <a:p>
            <a:r>
              <a:rPr lang="el-GR" dirty="0" smtClean="0"/>
              <a:t>Εικόνα 10.</a:t>
            </a:r>
            <a:r>
              <a:rPr lang="en-US" dirty="0" smtClean="0"/>
              <a:t> © CEFAS</a:t>
            </a:r>
          </a:p>
          <a:p>
            <a:r>
              <a:rPr lang="en-US" dirty="0" smtClean="0"/>
              <a:t>Author: </a:t>
            </a:r>
            <a:r>
              <a:rPr lang="en-US" dirty="0" err="1" smtClean="0"/>
              <a:t>Schratzberger</a:t>
            </a:r>
            <a:r>
              <a:rPr lang="en-US" dirty="0" smtClean="0"/>
              <a:t>, Michaela</a:t>
            </a:r>
            <a:r>
              <a:rPr lang="el-GR" dirty="0" smtClean="0"/>
              <a:t> </a:t>
            </a:r>
            <a:r>
              <a:rPr lang="en-US" dirty="0" smtClean="0"/>
              <a:t>Creative Commons License</a:t>
            </a:r>
            <a:r>
              <a:rPr lang="el-GR" dirty="0" smtClean="0"/>
              <a:t> </a:t>
            </a:r>
            <a:r>
              <a:rPr lang="en-US" dirty="0" smtClean="0"/>
              <a:t>This work is licensed under a Creative Commons Attribution-Noncommercial-Share Alike 3.0 License</a:t>
            </a:r>
            <a:r>
              <a:rPr lang="el-GR" dirty="0" smtClean="0"/>
              <a:t>. </a:t>
            </a:r>
            <a:r>
              <a:rPr lang="en-US" dirty="0" smtClean="0"/>
              <a:t>http://www.marinespecies.org/photogallery.php?album=777&amp;pic=11414</a:t>
            </a:r>
            <a:r>
              <a:rPr lang="el-GR" dirty="0" smtClean="0"/>
              <a:t>. </a:t>
            </a:r>
            <a:r>
              <a:rPr lang="en-US" dirty="0" smtClean="0"/>
              <a:t>http://www.marinespecies.org/</a:t>
            </a:r>
            <a:endParaRPr lang="el-GR" dirty="0" smtClean="0"/>
          </a:p>
          <a:p>
            <a:endParaRPr lang="el-GR" dirty="0" smtClean="0"/>
          </a:p>
          <a:p>
            <a:r>
              <a:rPr lang="el-GR" dirty="0" smtClean="0"/>
              <a:t>Εικόνα 11.</a:t>
            </a:r>
            <a:r>
              <a:rPr lang="en-US" dirty="0" smtClean="0"/>
              <a:t> </a:t>
            </a:r>
            <a:r>
              <a:rPr lang="fr-FR" dirty="0" err="1" smtClean="0"/>
              <a:t>Nervous</a:t>
            </a:r>
            <a:r>
              <a:rPr lang="fr-FR" baseline="0" dirty="0" smtClean="0"/>
              <a:t> </a:t>
            </a:r>
            <a:r>
              <a:rPr lang="fr-FR" baseline="0" dirty="0" err="1" smtClean="0"/>
              <a:t>syste</a:t>
            </a:r>
            <a:r>
              <a:rPr lang="en-US" baseline="0" dirty="0" smtClean="0"/>
              <a:t>m. </a:t>
            </a:r>
            <a:r>
              <a:rPr lang="el-GR" dirty="0" smtClean="0"/>
              <a:t>Σύνδεσμος:</a:t>
            </a:r>
            <a:r>
              <a:rPr lang="el-GR" baseline="0" dirty="0" smtClean="0"/>
              <a:t> </a:t>
            </a:r>
            <a:r>
              <a:rPr lang="en-US" dirty="0" smtClean="0"/>
              <a:t>http://nervoussystemphylum.weebly.com/nematoda.html.</a:t>
            </a:r>
            <a:r>
              <a:rPr lang="el-GR" dirty="0" smtClean="0"/>
              <a:t> Πηγή: </a:t>
            </a:r>
            <a:r>
              <a:rPr lang="en-US" dirty="0" smtClean="0"/>
              <a:t>http://nervoussystemphylum.weebly.com/index.html.</a:t>
            </a:r>
            <a:endParaRPr lang="en-US" dirty="0"/>
          </a:p>
        </p:txBody>
      </p:sp>
      <p:sp>
        <p:nvSpPr>
          <p:cNvPr id="4" name="Θέση αριθμού διαφάνειας 3"/>
          <p:cNvSpPr>
            <a:spLocks noGrp="1"/>
          </p:cNvSpPr>
          <p:nvPr>
            <p:ph type="sldNum" sz="quarter" idx="10"/>
          </p:nvPr>
        </p:nvSpPr>
        <p:spPr/>
        <p:txBody>
          <a:bodyPr/>
          <a:lstStyle/>
          <a:p>
            <a:pPr>
              <a:defRPr/>
            </a:pPr>
            <a:fld id="{5AA4ECFE-27A9-4F22-9398-543194A12B78}" type="slidenum">
              <a:rPr lang="en-US" altLang="en-US" smtClean="0"/>
              <a:pPr>
                <a:defRPr/>
              </a:pPr>
              <a:t>14</a:t>
            </a:fld>
            <a:endParaRPr lang="en-US" altLang="en-US"/>
          </a:p>
        </p:txBody>
      </p:sp>
    </p:spTree>
    <p:extLst>
      <p:ext uri="{BB962C8B-B14F-4D97-AF65-F5344CB8AC3E}">
        <p14:creationId xmlns:p14="http://schemas.microsoft.com/office/powerpoint/2010/main" val="13078515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Διαφάνεια τίτλου">
    <p:spTree>
      <p:nvGrpSpPr>
        <p:cNvPr id="1" name=""/>
        <p:cNvGrpSpPr/>
        <p:nvPr/>
      </p:nvGrpSpPr>
      <p:grpSpPr>
        <a:xfrm>
          <a:off x="0" y="0"/>
          <a:ext cx="0" cy="0"/>
          <a:chOff x="0" y="0"/>
          <a:chExt cx="0" cy="0"/>
        </a:xfrm>
      </p:grpSpPr>
      <p:pic>
        <p:nvPicPr>
          <p:cNvPr id="4" name="Picture 7" descr="Λογότυπο Εθνικόν και Καποδιστριακόν Πανεπιστήμιον Αθηνών"/>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22300"/>
            <a:ext cx="41481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Εικόνα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20688"/>
            <a:ext cx="45910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Εικόνα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9450" y="433388"/>
            <a:ext cx="45910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651819"/>
            <a:ext cx="7772400" cy="1415846"/>
          </a:xfrm>
        </p:spPr>
        <p:txBody>
          <a:bodyPr anchor="b"/>
          <a:lstStyle>
            <a:lvl1pPr algn="ctr">
              <a:defRPr sz="4400"/>
            </a:lvl1pPr>
          </a:lstStyle>
          <a:p>
            <a:r>
              <a:rPr lang="el-GR" smtClean="0"/>
              <a:t>Στυλ κύριου τίτλου</a:t>
            </a:r>
            <a:endParaRPr lang="en-US" dirty="0"/>
          </a:p>
        </p:txBody>
      </p:sp>
      <p:sp>
        <p:nvSpPr>
          <p:cNvPr id="5" name="Θέση κειμένου 4"/>
          <p:cNvSpPr>
            <a:spLocks noGrp="1"/>
          </p:cNvSpPr>
          <p:nvPr>
            <p:ph type="body" sz="quarter" idx="10"/>
          </p:nvPr>
        </p:nvSpPr>
        <p:spPr>
          <a:xfrm>
            <a:off x="971551" y="3573463"/>
            <a:ext cx="7272338" cy="2087562"/>
          </a:xfrm>
        </p:spPr>
        <p:txBody>
          <a:bodyPr>
            <a:noAutofit/>
          </a:bodyPr>
          <a:lstStyle>
            <a:lvl1pPr marL="0" indent="0" algn="ctr">
              <a:buFont typeface="Arial" panose="020B0604020202020204" pitchFamily="34" charset="0"/>
              <a:buNone/>
              <a:defRPr sz="2800" baseline="0"/>
            </a:lvl1pPr>
            <a:lvl2pPr marL="457200" indent="0">
              <a:buNone/>
              <a:defRPr/>
            </a:lvl2pPr>
            <a:lvl3pPr marL="914400" indent="0">
              <a:buNone/>
              <a:defRPr/>
            </a:lvl3pPr>
            <a:lvl4pPr marL="1371600" indent="0">
              <a:buNone/>
              <a:defRPr/>
            </a:lvl4pPr>
            <a:lvl5pPr marL="1828800" indent="0">
              <a:buNone/>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Tree>
    <p:extLst>
      <p:ext uri="{BB962C8B-B14F-4D97-AF65-F5344CB8AC3E}">
        <p14:creationId xmlns:p14="http://schemas.microsoft.com/office/powerpoint/2010/main" val="2892439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περιεχομένου 5"/>
          <p:cNvSpPr>
            <a:spLocks noGrp="1"/>
          </p:cNvSpPr>
          <p:nvPr>
            <p:ph sz="quarter" idx="12"/>
          </p:nvPr>
        </p:nvSpPr>
        <p:spPr>
          <a:xfrm>
            <a:off x="3790950" y="1828802"/>
            <a:ext cx="4724400" cy="43799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Θέση κειμένου 7"/>
          <p:cNvSpPr>
            <a:spLocks noGrp="1"/>
          </p:cNvSpPr>
          <p:nvPr>
            <p:ph type="body" sz="quarter" idx="13"/>
          </p:nvPr>
        </p:nvSpPr>
        <p:spPr>
          <a:xfrm>
            <a:off x="628651" y="1798638"/>
            <a:ext cx="3101975" cy="44100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4"/>
          </p:nvPr>
        </p:nvSpPr>
        <p:spPr/>
        <p:txBody>
          <a:bodyPr/>
          <a:lstStyle>
            <a:lvl1pPr>
              <a:defRPr/>
            </a:lvl1pPr>
          </a:lstStyle>
          <a:p>
            <a:pPr>
              <a:defRPr/>
            </a:pPr>
            <a:r>
              <a:rPr lang="el-GR" altLang="en-US" smtClean="0"/>
              <a:t>Ενότητα 15. Ελάσσονα Εκδυσόζωα.</a:t>
            </a:r>
            <a:endParaRPr lang="en-US" altLang="en-US"/>
          </a:p>
        </p:txBody>
      </p:sp>
      <p:sp>
        <p:nvSpPr>
          <p:cNvPr id="7" name="Slide Number Placeholder 5"/>
          <p:cNvSpPr>
            <a:spLocks noGrp="1"/>
          </p:cNvSpPr>
          <p:nvPr>
            <p:ph type="sldNum" sz="quarter" idx="15"/>
          </p:nvPr>
        </p:nvSpPr>
        <p:spPr/>
        <p:txBody>
          <a:bodyPr/>
          <a:lstStyle>
            <a:lvl1pPr>
              <a:defRPr/>
            </a:lvl1pPr>
          </a:lstStyle>
          <a:p>
            <a:pPr>
              <a:defRPr/>
            </a:pPr>
            <a:fld id="{869977A5-7457-410D-B644-D248E43C3681}" type="slidenum">
              <a:rPr lang="en-US" altLang="en-US"/>
              <a:pPr>
                <a:defRPr/>
              </a:pPr>
              <a:t>‹#›</a:t>
            </a:fld>
            <a:endParaRPr lang="en-US" altLang="en-US"/>
          </a:p>
        </p:txBody>
      </p:sp>
    </p:spTree>
    <p:extLst>
      <p:ext uri="{BB962C8B-B14F-4D97-AF65-F5344CB8AC3E}">
        <p14:creationId xmlns:p14="http://schemas.microsoft.com/office/powerpoint/2010/main" val="3932885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5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6" name="Θέση εικόνας 5"/>
          <p:cNvSpPr>
            <a:spLocks noGrp="1"/>
          </p:cNvSpPr>
          <p:nvPr>
            <p:ph type="pic" sz="quarter" idx="12"/>
          </p:nvPr>
        </p:nvSpPr>
        <p:spPr>
          <a:xfrm>
            <a:off x="827088" y="2060575"/>
            <a:ext cx="2232025" cy="2376488"/>
          </a:xfrm>
        </p:spPr>
        <p:txBody>
          <a:bodyPr/>
          <a:lstStyle/>
          <a:p>
            <a:pPr lvl="0"/>
            <a:r>
              <a:rPr lang="el-GR" noProof="0" smtClean="0"/>
              <a:t>Κάντε κλικ στο εικονίδιο για να προσθέσετε εικόνα</a:t>
            </a:r>
            <a:endParaRPr lang="en-US" noProof="0"/>
          </a:p>
        </p:txBody>
      </p:sp>
      <p:sp>
        <p:nvSpPr>
          <p:cNvPr id="8" name="Θέση εικόνας 7"/>
          <p:cNvSpPr>
            <a:spLocks noGrp="1"/>
          </p:cNvSpPr>
          <p:nvPr>
            <p:ph type="pic" sz="quarter" idx="13"/>
          </p:nvPr>
        </p:nvSpPr>
        <p:spPr>
          <a:xfrm>
            <a:off x="3419475" y="2060575"/>
            <a:ext cx="2232025" cy="2376488"/>
          </a:xfrm>
        </p:spPr>
        <p:txBody>
          <a:bodyPr/>
          <a:lstStyle/>
          <a:p>
            <a:pPr lvl="0"/>
            <a:r>
              <a:rPr lang="el-GR" noProof="0" smtClean="0"/>
              <a:t>Κάντε κλικ στο εικονίδιο για να προσθέσετε εικόνα</a:t>
            </a:r>
            <a:endParaRPr lang="en-US" noProof="0"/>
          </a:p>
        </p:txBody>
      </p:sp>
      <p:sp>
        <p:nvSpPr>
          <p:cNvPr id="10" name="Θέση εικόνας 9"/>
          <p:cNvSpPr>
            <a:spLocks noGrp="1"/>
          </p:cNvSpPr>
          <p:nvPr>
            <p:ph type="pic" sz="quarter" idx="14"/>
          </p:nvPr>
        </p:nvSpPr>
        <p:spPr>
          <a:xfrm>
            <a:off x="6011863" y="2060575"/>
            <a:ext cx="2305050" cy="2376488"/>
          </a:xfrm>
        </p:spPr>
        <p:txBody>
          <a:bodyPr/>
          <a:lstStyle/>
          <a:p>
            <a:pPr lvl="0"/>
            <a:r>
              <a:rPr lang="el-GR" noProof="0" smtClean="0"/>
              <a:t>Κάντε κλικ στο εικονίδιο για να προσθέσετε εικόνα</a:t>
            </a:r>
            <a:endParaRPr lang="en-US" noProof="0"/>
          </a:p>
        </p:txBody>
      </p:sp>
      <p:sp>
        <p:nvSpPr>
          <p:cNvPr id="12" name="Θέση κειμένου 11"/>
          <p:cNvSpPr>
            <a:spLocks noGrp="1"/>
          </p:cNvSpPr>
          <p:nvPr>
            <p:ph type="body" sz="quarter" idx="15"/>
          </p:nvPr>
        </p:nvSpPr>
        <p:spPr>
          <a:xfrm>
            <a:off x="827088" y="4581525"/>
            <a:ext cx="2232025" cy="431800"/>
          </a:xfrm>
        </p:spPr>
        <p:txBody>
          <a:bodyPr/>
          <a:lstStyle>
            <a:lvl1pPr>
              <a:defRPr sz="2000"/>
            </a:lvl1pPr>
          </a:lstStyle>
          <a:p>
            <a:pPr lvl="0"/>
            <a:r>
              <a:rPr lang="el-GR" smtClean="0"/>
              <a:t>Στυλ υποδείγματος κειμένου</a:t>
            </a:r>
          </a:p>
        </p:txBody>
      </p:sp>
      <p:sp>
        <p:nvSpPr>
          <p:cNvPr id="14" name="Θέση κειμένου 13"/>
          <p:cNvSpPr>
            <a:spLocks noGrp="1"/>
          </p:cNvSpPr>
          <p:nvPr>
            <p:ph type="body" sz="quarter" idx="16"/>
          </p:nvPr>
        </p:nvSpPr>
        <p:spPr>
          <a:xfrm>
            <a:off x="3419475" y="4581525"/>
            <a:ext cx="2232025" cy="431800"/>
          </a:xfrm>
        </p:spPr>
        <p:txBody>
          <a:bodyPr/>
          <a:lstStyle>
            <a:lvl1pPr>
              <a:defRPr sz="2000"/>
            </a:lvl1pPr>
          </a:lstStyle>
          <a:p>
            <a:pPr lvl="0"/>
            <a:r>
              <a:rPr lang="el-GR" smtClean="0"/>
              <a:t>Στυλ υποδείγματος κειμένου</a:t>
            </a:r>
          </a:p>
        </p:txBody>
      </p:sp>
      <p:sp>
        <p:nvSpPr>
          <p:cNvPr id="16" name="Θέση κειμένου 15"/>
          <p:cNvSpPr>
            <a:spLocks noGrp="1"/>
          </p:cNvSpPr>
          <p:nvPr>
            <p:ph type="body" sz="quarter" idx="17"/>
          </p:nvPr>
        </p:nvSpPr>
        <p:spPr>
          <a:xfrm>
            <a:off x="6011863" y="4581525"/>
            <a:ext cx="2305050" cy="431800"/>
          </a:xfrm>
        </p:spPr>
        <p:txBody>
          <a:bodyPr/>
          <a:lstStyle>
            <a:lvl1pPr>
              <a:defRPr sz="2000"/>
            </a:lvl1pPr>
          </a:lstStyle>
          <a:p>
            <a:pPr lvl="0"/>
            <a:r>
              <a:rPr lang="el-GR" smtClean="0"/>
              <a:t>Στυλ υποδείγματος κειμένου</a:t>
            </a:r>
          </a:p>
        </p:txBody>
      </p:sp>
      <p:sp>
        <p:nvSpPr>
          <p:cNvPr id="9" name="Footer Placeholder 4"/>
          <p:cNvSpPr>
            <a:spLocks noGrp="1"/>
          </p:cNvSpPr>
          <p:nvPr>
            <p:ph type="ftr" sz="quarter" idx="18"/>
          </p:nvPr>
        </p:nvSpPr>
        <p:spPr/>
        <p:txBody>
          <a:bodyPr/>
          <a:lstStyle>
            <a:lvl1pPr>
              <a:defRPr/>
            </a:lvl1pPr>
          </a:lstStyle>
          <a:p>
            <a:pPr>
              <a:defRPr/>
            </a:pPr>
            <a:r>
              <a:rPr lang="el-GR" altLang="en-US" smtClean="0"/>
              <a:t>Ενότητα 15. Ελάσσονα Εκδυσόζωα.</a:t>
            </a:r>
            <a:endParaRPr lang="en-US" altLang="en-US"/>
          </a:p>
        </p:txBody>
      </p:sp>
      <p:sp>
        <p:nvSpPr>
          <p:cNvPr id="11" name="Slide Number Placeholder 5"/>
          <p:cNvSpPr>
            <a:spLocks noGrp="1"/>
          </p:cNvSpPr>
          <p:nvPr>
            <p:ph type="sldNum" sz="quarter" idx="19"/>
          </p:nvPr>
        </p:nvSpPr>
        <p:spPr/>
        <p:txBody>
          <a:bodyPr/>
          <a:lstStyle>
            <a:lvl1pPr>
              <a:defRPr/>
            </a:lvl1pPr>
          </a:lstStyle>
          <a:p>
            <a:pPr>
              <a:defRPr/>
            </a:pPr>
            <a:fld id="{52F13C14-F649-45DB-B97D-D34662C255F0}" type="slidenum">
              <a:rPr lang="en-US" altLang="en-US"/>
              <a:pPr>
                <a:defRPr/>
              </a:pPr>
              <a:t>‹#›</a:t>
            </a:fld>
            <a:endParaRPr lang="en-US" altLang="en-US"/>
          </a:p>
        </p:txBody>
      </p:sp>
    </p:spTree>
    <p:extLst>
      <p:ext uri="{BB962C8B-B14F-4D97-AF65-F5344CB8AC3E}">
        <p14:creationId xmlns:p14="http://schemas.microsoft.com/office/powerpoint/2010/main" val="296030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Footer Placeholder 4"/>
          <p:cNvSpPr>
            <a:spLocks noGrp="1"/>
          </p:cNvSpPr>
          <p:nvPr>
            <p:ph type="ftr" sz="quarter" idx="10"/>
          </p:nvPr>
        </p:nvSpPr>
        <p:spPr/>
        <p:txBody>
          <a:bodyPr/>
          <a:lstStyle>
            <a:lvl1pPr>
              <a:defRPr/>
            </a:lvl1pPr>
          </a:lstStyle>
          <a:p>
            <a:pPr>
              <a:defRPr/>
            </a:pPr>
            <a:r>
              <a:rPr lang="el-GR" altLang="en-US" smtClean="0"/>
              <a:t>Ενότητα 15. Ελάσσονα Εκδυσόζωα.</a:t>
            </a:r>
            <a:endParaRPr lang="en-US" altLang="en-US"/>
          </a:p>
        </p:txBody>
      </p:sp>
      <p:sp>
        <p:nvSpPr>
          <p:cNvPr id="4" name="Slide Number Placeholder 5"/>
          <p:cNvSpPr>
            <a:spLocks noGrp="1"/>
          </p:cNvSpPr>
          <p:nvPr>
            <p:ph type="sldNum" sz="quarter" idx="11"/>
          </p:nvPr>
        </p:nvSpPr>
        <p:spPr/>
        <p:txBody>
          <a:bodyPr/>
          <a:lstStyle>
            <a:lvl1pPr>
              <a:defRPr/>
            </a:lvl1pPr>
          </a:lstStyle>
          <a:p>
            <a:pPr>
              <a:defRPr/>
            </a:pPr>
            <a:fld id="{8D3E7E03-391E-41BD-B04E-9624D17F341D}" type="slidenum">
              <a:rPr lang="en-US" altLang="en-US"/>
              <a:pPr>
                <a:defRPr/>
              </a:pPr>
              <a:t>‹#›</a:t>
            </a:fld>
            <a:endParaRPr lang="en-US" altLang="en-US"/>
          </a:p>
        </p:txBody>
      </p:sp>
    </p:spTree>
    <p:extLst>
      <p:ext uri="{BB962C8B-B14F-4D97-AF65-F5344CB8AC3E}">
        <p14:creationId xmlns:p14="http://schemas.microsoft.com/office/powerpoint/2010/main" val="4064712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l-GR" altLang="en-US" smtClean="0"/>
              <a:t>Ενότητα 15. Ελάσσονα Εκδυσόζωα.</a:t>
            </a:r>
            <a:endParaRPr lang="en-US" altLang="en-US"/>
          </a:p>
        </p:txBody>
      </p:sp>
      <p:sp>
        <p:nvSpPr>
          <p:cNvPr id="3" name="Slide Number Placeholder 5"/>
          <p:cNvSpPr>
            <a:spLocks noGrp="1"/>
          </p:cNvSpPr>
          <p:nvPr>
            <p:ph type="sldNum" sz="quarter" idx="11"/>
          </p:nvPr>
        </p:nvSpPr>
        <p:spPr/>
        <p:txBody>
          <a:bodyPr/>
          <a:lstStyle>
            <a:lvl1pPr>
              <a:defRPr/>
            </a:lvl1pPr>
          </a:lstStyle>
          <a:p>
            <a:pPr>
              <a:defRPr/>
            </a:pPr>
            <a:fld id="{3D748448-918C-4DE3-B983-24B0A06C177D}" type="slidenum">
              <a:rPr lang="en-US" altLang="en-US"/>
              <a:pPr>
                <a:defRPr/>
              </a:pPr>
              <a:t>‹#›</a:t>
            </a:fld>
            <a:endParaRPr lang="en-US" altLang="en-US"/>
          </a:p>
        </p:txBody>
      </p:sp>
    </p:spTree>
    <p:extLst>
      <p:ext uri="{BB962C8B-B14F-4D97-AF65-F5344CB8AC3E}">
        <p14:creationId xmlns:p14="http://schemas.microsoft.com/office/powerpoint/2010/main" val="118280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smtClean="0"/>
              <a:t>Στυλ κύριου τίτλου</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Footer Placeholder 4"/>
          <p:cNvSpPr>
            <a:spLocks noGrp="1"/>
          </p:cNvSpPr>
          <p:nvPr>
            <p:ph type="ftr" sz="quarter" idx="10"/>
          </p:nvPr>
        </p:nvSpPr>
        <p:spPr/>
        <p:txBody>
          <a:bodyPr/>
          <a:lstStyle>
            <a:lvl1pPr>
              <a:defRPr/>
            </a:lvl1pPr>
          </a:lstStyle>
          <a:p>
            <a:pPr>
              <a:defRPr/>
            </a:pPr>
            <a:r>
              <a:rPr lang="el-GR" altLang="en-US" smtClean="0"/>
              <a:t>Ενότητα 15. Ελάσσονα Εκδυσόζωα.</a:t>
            </a:r>
            <a:endParaRPr lang="en-US" altLang="en-US"/>
          </a:p>
        </p:txBody>
      </p:sp>
      <p:sp>
        <p:nvSpPr>
          <p:cNvPr id="6" name="Slide Number Placeholder 5"/>
          <p:cNvSpPr>
            <a:spLocks noGrp="1"/>
          </p:cNvSpPr>
          <p:nvPr>
            <p:ph type="sldNum" sz="quarter" idx="11"/>
          </p:nvPr>
        </p:nvSpPr>
        <p:spPr/>
        <p:txBody>
          <a:bodyPr/>
          <a:lstStyle>
            <a:lvl1pPr>
              <a:defRPr/>
            </a:lvl1pPr>
          </a:lstStyle>
          <a:p>
            <a:pPr>
              <a:defRPr/>
            </a:pPr>
            <a:fld id="{26FDAC7E-152B-4899-A744-139F7C2C7DD4}" type="slidenum">
              <a:rPr lang="en-US" altLang="en-US"/>
              <a:pPr>
                <a:defRPr/>
              </a:pPr>
              <a:t>‹#›</a:t>
            </a:fld>
            <a:endParaRPr lang="en-US" altLang="en-US"/>
          </a:p>
        </p:txBody>
      </p:sp>
    </p:spTree>
    <p:extLst>
      <p:ext uri="{BB962C8B-B14F-4D97-AF65-F5344CB8AC3E}">
        <p14:creationId xmlns:p14="http://schemas.microsoft.com/office/powerpoint/2010/main" val="3511988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3887391" y="987428"/>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εικόνα</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Footer Placeholder 4"/>
          <p:cNvSpPr>
            <a:spLocks noGrp="1"/>
          </p:cNvSpPr>
          <p:nvPr>
            <p:ph type="ftr" sz="quarter" idx="10"/>
          </p:nvPr>
        </p:nvSpPr>
        <p:spPr/>
        <p:txBody>
          <a:bodyPr/>
          <a:lstStyle>
            <a:lvl1pPr>
              <a:defRPr/>
            </a:lvl1pPr>
          </a:lstStyle>
          <a:p>
            <a:pPr>
              <a:defRPr/>
            </a:pPr>
            <a:r>
              <a:rPr lang="el-GR" altLang="en-US" smtClean="0"/>
              <a:t>Ενότητα 15. Ελάσσονα Εκδυσόζωα.</a:t>
            </a:r>
            <a:endParaRPr lang="en-US" altLang="en-US"/>
          </a:p>
        </p:txBody>
      </p:sp>
      <p:sp>
        <p:nvSpPr>
          <p:cNvPr id="6" name="Slide Number Placeholder 5"/>
          <p:cNvSpPr>
            <a:spLocks noGrp="1"/>
          </p:cNvSpPr>
          <p:nvPr>
            <p:ph type="sldNum" sz="quarter" idx="11"/>
          </p:nvPr>
        </p:nvSpPr>
        <p:spPr/>
        <p:txBody>
          <a:bodyPr/>
          <a:lstStyle>
            <a:lvl1pPr>
              <a:defRPr/>
            </a:lvl1pPr>
          </a:lstStyle>
          <a:p>
            <a:pPr>
              <a:defRPr/>
            </a:pPr>
            <a:fld id="{7E8D6EAD-CA17-44D9-9EDF-EE6E1000FD37}" type="slidenum">
              <a:rPr lang="en-US" altLang="en-US"/>
              <a:pPr>
                <a:defRPr/>
              </a:pPr>
              <a:t>‹#›</a:t>
            </a:fld>
            <a:endParaRPr lang="en-US" altLang="en-US"/>
          </a:p>
        </p:txBody>
      </p:sp>
    </p:spTree>
    <p:extLst>
      <p:ext uri="{BB962C8B-B14F-4D97-AF65-F5344CB8AC3E}">
        <p14:creationId xmlns:p14="http://schemas.microsoft.com/office/powerpoint/2010/main" val="4184972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Content Placeholder 4"/>
          <p:cNvSpPr>
            <a:spLocks noGrp="1"/>
          </p:cNvSpPr>
          <p:nvPr>
            <p:ph sz="quarter" idx="3"/>
          </p:nvPr>
        </p:nvSpPr>
        <p:spPr>
          <a:xfrm>
            <a:off x="685800" y="41148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Content Placeholder 5"/>
          <p:cNvSpPr>
            <a:spLocks noGrp="1"/>
          </p:cNvSpPr>
          <p:nvPr>
            <p:ph sz="quarter" idx="4"/>
          </p:nvPr>
        </p:nvSpPr>
        <p:spPr>
          <a:xfrm>
            <a:off x="4648200" y="41148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Footer Placeholder 4"/>
          <p:cNvSpPr>
            <a:spLocks noGrp="1"/>
          </p:cNvSpPr>
          <p:nvPr>
            <p:ph type="ftr" sz="quarter" idx="10"/>
          </p:nvPr>
        </p:nvSpPr>
        <p:spPr/>
        <p:txBody>
          <a:bodyPr/>
          <a:lstStyle>
            <a:lvl1pPr>
              <a:defRPr/>
            </a:lvl1pPr>
          </a:lstStyle>
          <a:p>
            <a:pPr>
              <a:defRPr/>
            </a:pPr>
            <a:r>
              <a:rPr lang="el-GR" altLang="en-US" smtClean="0"/>
              <a:t>Ενότητα 15. Ελάσσονα Εκδυσόζωα.</a:t>
            </a:r>
            <a:endParaRPr lang="en-US" altLang="en-US"/>
          </a:p>
        </p:txBody>
      </p:sp>
      <p:sp>
        <p:nvSpPr>
          <p:cNvPr id="8" name="Slide Number Placeholder 5"/>
          <p:cNvSpPr>
            <a:spLocks noGrp="1"/>
          </p:cNvSpPr>
          <p:nvPr>
            <p:ph type="sldNum" sz="quarter" idx="11"/>
          </p:nvPr>
        </p:nvSpPr>
        <p:spPr/>
        <p:txBody>
          <a:bodyPr/>
          <a:lstStyle>
            <a:lvl1pPr>
              <a:defRPr/>
            </a:lvl1pPr>
          </a:lstStyle>
          <a:p>
            <a:pPr>
              <a:defRPr/>
            </a:pPr>
            <a:fld id="{D14867F3-D7EB-4F86-B291-A50AB75A2C83}" type="slidenum">
              <a:rPr lang="en-US" altLang="en-US"/>
              <a:pPr>
                <a:defRPr/>
              </a:pPr>
              <a:t>‹#›</a:t>
            </a:fld>
            <a:endParaRPr lang="en-US" altLang="en-US"/>
          </a:p>
        </p:txBody>
      </p:sp>
    </p:spTree>
    <p:extLst>
      <p:ext uri="{BB962C8B-B14F-4D97-AF65-F5344CB8AC3E}">
        <p14:creationId xmlns:p14="http://schemas.microsoft.com/office/powerpoint/2010/main" val="3972899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OverTx">
  <p:cSld name="Τίτλος και 2 Αντικείμενα επάνω από 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half" idx="3"/>
          </p:nvPr>
        </p:nvSpPr>
        <p:spPr>
          <a:xfrm>
            <a:off x="685800" y="4114800"/>
            <a:ext cx="77724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Footer Placeholder 4"/>
          <p:cNvSpPr>
            <a:spLocks noGrp="1"/>
          </p:cNvSpPr>
          <p:nvPr>
            <p:ph type="ftr" sz="quarter" idx="10"/>
          </p:nvPr>
        </p:nvSpPr>
        <p:spPr/>
        <p:txBody>
          <a:bodyPr/>
          <a:lstStyle>
            <a:lvl1pPr>
              <a:defRPr/>
            </a:lvl1pPr>
          </a:lstStyle>
          <a:p>
            <a:pPr>
              <a:defRPr/>
            </a:pPr>
            <a:r>
              <a:rPr lang="el-GR" altLang="en-US" smtClean="0"/>
              <a:t>Ενότητα 15. Ελάσσονα Εκδυσόζωα.</a:t>
            </a:r>
            <a:endParaRPr lang="en-US" altLang="en-US"/>
          </a:p>
        </p:txBody>
      </p:sp>
      <p:sp>
        <p:nvSpPr>
          <p:cNvPr id="7" name="Slide Number Placeholder 5"/>
          <p:cNvSpPr>
            <a:spLocks noGrp="1"/>
          </p:cNvSpPr>
          <p:nvPr>
            <p:ph type="sldNum" sz="quarter" idx="11"/>
          </p:nvPr>
        </p:nvSpPr>
        <p:spPr/>
        <p:txBody>
          <a:bodyPr/>
          <a:lstStyle>
            <a:lvl1pPr>
              <a:defRPr/>
            </a:lvl1pPr>
          </a:lstStyle>
          <a:p>
            <a:pPr>
              <a:defRPr/>
            </a:pPr>
            <a:fld id="{0EC9A4B2-BA02-4299-BF08-0264323756DC}" type="slidenum">
              <a:rPr lang="en-US" altLang="en-US"/>
              <a:pPr>
                <a:defRPr/>
              </a:pPr>
              <a:t>‹#›</a:t>
            </a:fld>
            <a:endParaRPr lang="en-US" altLang="en-US"/>
          </a:p>
        </p:txBody>
      </p:sp>
    </p:spTree>
    <p:extLst>
      <p:ext uri="{BB962C8B-B14F-4D97-AF65-F5344CB8AC3E}">
        <p14:creationId xmlns:p14="http://schemas.microsoft.com/office/powerpoint/2010/main" val="3909145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3_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Footer Placeholder 4"/>
          <p:cNvSpPr>
            <a:spLocks noGrp="1"/>
          </p:cNvSpPr>
          <p:nvPr>
            <p:ph type="ftr" sz="quarter" idx="10"/>
          </p:nvPr>
        </p:nvSpPr>
        <p:spPr/>
        <p:txBody>
          <a:bodyPr/>
          <a:lstStyle>
            <a:lvl1pPr>
              <a:defRPr/>
            </a:lvl1pPr>
          </a:lstStyle>
          <a:p>
            <a:pPr>
              <a:defRPr/>
            </a:pPr>
            <a:r>
              <a:rPr lang="el-GR" altLang="en-US" smtClean="0"/>
              <a:t>Ενότητα 15. Ελάσσονα Εκδυσόζωα.</a:t>
            </a:r>
            <a:endParaRPr lang="en-US" altLang="en-US"/>
          </a:p>
        </p:txBody>
      </p:sp>
      <p:sp>
        <p:nvSpPr>
          <p:cNvPr id="4" name="Slide Number Placeholder 5"/>
          <p:cNvSpPr>
            <a:spLocks noGrp="1"/>
          </p:cNvSpPr>
          <p:nvPr>
            <p:ph type="sldNum" sz="quarter" idx="11"/>
          </p:nvPr>
        </p:nvSpPr>
        <p:spPr/>
        <p:txBody>
          <a:bodyPr/>
          <a:lstStyle>
            <a:lvl1pPr>
              <a:defRPr/>
            </a:lvl1pPr>
          </a:lstStyle>
          <a:p>
            <a:pPr>
              <a:defRPr/>
            </a:pPr>
            <a:fld id="{CADB77C2-08CC-4DF7-BE21-4F1BD435725F}" type="slidenum">
              <a:rPr lang="en-US" altLang="en-US"/>
              <a:pPr>
                <a:defRPr/>
              </a:pPr>
              <a:t>‹#›</a:t>
            </a:fld>
            <a:endParaRPr lang="en-US" altLang="en-US"/>
          </a:p>
        </p:txBody>
      </p:sp>
    </p:spTree>
    <p:extLst>
      <p:ext uri="{BB962C8B-B14F-4D97-AF65-F5344CB8AC3E}">
        <p14:creationId xmlns:p14="http://schemas.microsoft.com/office/powerpoint/2010/main" val="3905286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x">
  <p:cSld name="Τίτλος, Αντικείμενο και 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half" idx="1"/>
          </p:nvPr>
        </p:nvSpPr>
        <p:spPr>
          <a:xfrm>
            <a:off x="6858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6482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0"/>
          </p:nvPr>
        </p:nvSpPr>
        <p:spPr/>
        <p:txBody>
          <a:bodyPr/>
          <a:lstStyle>
            <a:lvl1pPr>
              <a:defRPr/>
            </a:lvl1pPr>
          </a:lstStyle>
          <a:p>
            <a:pPr>
              <a:defRPr/>
            </a:pPr>
            <a:r>
              <a:rPr lang="el-GR" altLang="en-US" smtClean="0"/>
              <a:t>Ενότητα 15. Ελάσσονα Εκδυσόζωα.</a:t>
            </a:r>
            <a:endParaRPr lang="en-US" altLang="en-US"/>
          </a:p>
        </p:txBody>
      </p:sp>
      <p:sp>
        <p:nvSpPr>
          <p:cNvPr id="6" name="Slide Number Placeholder 5"/>
          <p:cNvSpPr>
            <a:spLocks noGrp="1"/>
          </p:cNvSpPr>
          <p:nvPr>
            <p:ph type="sldNum" sz="quarter" idx="11"/>
          </p:nvPr>
        </p:nvSpPr>
        <p:spPr/>
        <p:txBody>
          <a:bodyPr/>
          <a:lstStyle>
            <a:lvl1pPr>
              <a:defRPr/>
            </a:lvl1pPr>
          </a:lstStyle>
          <a:p>
            <a:pPr>
              <a:defRPr/>
            </a:pPr>
            <a:fld id="{60E764C4-8D9C-4FFB-B6FE-D50DED32E191}" type="slidenum">
              <a:rPr lang="en-US" altLang="en-US"/>
              <a:pPr>
                <a:defRPr/>
              </a:pPr>
              <a:t>‹#›</a:t>
            </a:fld>
            <a:endParaRPr lang="en-US" altLang="en-US"/>
          </a:p>
        </p:txBody>
      </p:sp>
    </p:spTree>
    <p:extLst>
      <p:ext uri="{BB962C8B-B14F-4D97-AF65-F5344CB8AC3E}">
        <p14:creationId xmlns:p14="http://schemas.microsoft.com/office/powerpoint/2010/main" val="1931432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4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887413" y="2027238"/>
            <a:ext cx="3486150" cy="18034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εικόνας 7"/>
          <p:cNvSpPr>
            <a:spLocks noGrp="1"/>
          </p:cNvSpPr>
          <p:nvPr>
            <p:ph type="pic" sz="quarter" idx="13"/>
          </p:nvPr>
        </p:nvSpPr>
        <p:spPr>
          <a:xfrm>
            <a:off x="4678363" y="2014538"/>
            <a:ext cx="1655762" cy="21209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0" name="Θέση εικόνας 9"/>
          <p:cNvSpPr>
            <a:spLocks noGrp="1"/>
          </p:cNvSpPr>
          <p:nvPr>
            <p:ph type="pic" sz="quarter" idx="14"/>
          </p:nvPr>
        </p:nvSpPr>
        <p:spPr>
          <a:xfrm>
            <a:off x="6653214" y="2027240"/>
            <a:ext cx="1862137" cy="246538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2" name="Θέση εικόνας 11"/>
          <p:cNvSpPr>
            <a:spLocks noGrp="1"/>
          </p:cNvSpPr>
          <p:nvPr>
            <p:ph type="pic" sz="quarter" idx="15"/>
          </p:nvPr>
        </p:nvSpPr>
        <p:spPr>
          <a:xfrm>
            <a:off x="2730500" y="4492627"/>
            <a:ext cx="3286125" cy="1431925"/>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εικόνας 13"/>
          <p:cNvSpPr>
            <a:spLocks noGrp="1"/>
          </p:cNvSpPr>
          <p:nvPr>
            <p:ph type="pic" sz="quarter" idx="16"/>
          </p:nvPr>
        </p:nvSpPr>
        <p:spPr>
          <a:xfrm>
            <a:off x="769387" y="4070758"/>
            <a:ext cx="1709737" cy="2014538"/>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6" name="Θέση κειμένου 15"/>
          <p:cNvSpPr>
            <a:spLocks noGrp="1"/>
          </p:cNvSpPr>
          <p:nvPr>
            <p:ph type="body" sz="quarter" idx="17"/>
          </p:nvPr>
        </p:nvSpPr>
        <p:spPr>
          <a:xfrm>
            <a:off x="6440488" y="4745038"/>
            <a:ext cx="2074862" cy="1179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Footer Placeholder 4"/>
          <p:cNvSpPr>
            <a:spLocks noGrp="1"/>
          </p:cNvSpPr>
          <p:nvPr>
            <p:ph type="ftr" sz="quarter" idx="18"/>
          </p:nvPr>
        </p:nvSpPr>
        <p:spPr/>
        <p:txBody>
          <a:bodyPr/>
          <a:lstStyle>
            <a:lvl1pPr>
              <a:defRPr/>
            </a:lvl1pPr>
          </a:lstStyle>
          <a:p>
            <a:pPr>
              <a:defRPr/>
            </a:pPr>
            <a:r>
              <a:rPr lang="el-GR" altLang="en-US" smtClean="0"/>
              <a:t>Ενότητα 15. Ελάσσονα Εκδυσόζωα.</a:t>
            </a:r>
            <a:endParaRPr lang="en-US" altLang="en-US"/>
          </a:p>
        </p:txBody>
      </p:sp>
      <p:sp>
        <p:nvSpPr>
          <p:cNvPr id="11" name="Slide Number Placeholder 5"/>
          <p:cNvSpPr>
            <a:spLocks noGrp="1"/>
          </p:cNvSpPr>
          <p:nvPr>
            <p:ph type="sldNum" sz="quarter" idx="19"/>
          </p:nvPr>
        </p:nvSpPr>
        <p:spPr/>
        <p:txBody>
          <a:bodyPr/>
          <a:lstStyle>
            <a:lvl1pPr>
              <a:defRPr/>
            </a:lvl1pPr>
          </a:lstStyle>
          <a:p>
            <a:pPr>
              <a:defRPr/>
            </a:pPr>
            <a:fld id="{1467C909-2771-4F7E-963F-2A60660BE6B2}" type="slidenum">
              <a:rPr lang="en-US" altLang="en-US"/>
              <a:pPr>
                <a:defRPr/>
              </a:pPr>
              <a:t>‹#›</a:t>
            </a:fld>
            <a:endParaRPr lang="en-US" altLang="en-US"/>
          </a:p>
        </p:txBody>
      </p:sp>
    </p:spTree>
    <p:extLst>
      <p:ext uri="{BB962C8B-B14F-4D97-AF65-F5344CB8AC3E}">
        <p14:creationId xmlns:p14="http://schemas.microsoft.com/office/powerpoint/2010/main" val="553225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Κατηγορίες με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κειμένου 5"/>
          <p:cNvSpPr>
            <a:spLocks noGrp="1"/>
          </p:cNvSpPr>
          <p:nvPr>
            <p:ph type="body" sz="quarter" idx="12"/>
          </p:nvPr>
        </p:nvSpPr>
        <p:spPr>
          <a:xfrm>
            <a:off x="847725" y="1855173"/>
            <a:ext cx="4160838" cy="8477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Θέση εικόνας 7"/>
          <p:cNvSpPr>
            <a:spLocks noGrp="1"/>
          </p:cNvSpPr>
          <p:nvPr>
            <p:ph type="pic" sz="quarter" idx="13"/>
          </p:nvPr>
        </p:nvSpPr>
        <p:spPr>
          <a:xfrm>
            <a:off x="5327099" y="1855173"/>
            <a:ext cx="1008063" cy="847725"/>
          </a:xfrm>
        </p:spPr>
        <p:txBody>
          <a:bodyPr rtlCol="0">
            <a:normAutofit/>
          </a:bodyPr>
          <a:lstStyle/>
          <a:p>
            <a:pPr lvl="0"/>
            <a:r>
              <a:rPr lang="el-GR" noProof="0" smtClean="0"/>
              <a:t>Κάντε κλικ στο εικονίδιο για να προσθέσετε εικόνα</a:t>
            </a:r>
            <a:endParaRPr lang="el-GR" noProof="0" dirty="0"/>
          </a:p>
        </p:txBody>
      </p:sp>
      <p:sp>
        <p:nvSpPr>
          <p:cNvPr id="10" name="Θέση κειμένου 9"/>
          <p:cNvSpPr>
            <a:spLocks noGrp="1"/>
          </p:cNvSpPr>
          <p:nvPr>
            <p:ph type="body" sz="quarter" idx="14"/>
          </p:nvPr>
        </p:nvSpPr>
        <p:spPr>
          <a:xfrm>
            <a:off x="847725" y="3193436"/>
            <a:ext cx="4160838" cy="968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2" name="Θέση εικόνας 11"/>
          <p:cNvSpPr>
            <a:spLocks noGrp="1"/>
          </p:cNvSpPr>
          <p:nvPr>
            <p:ph type="pic" sz="quarter" idx="15"/>
          </p:nvPr>
        </p:nvSpPr>
        <p:spPr>
          <a:xfrm>
            <a:off x="5327651" y="3166448"/>
            <a:ext cx="1008063" cy="100806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κειμένου 13"/>
          <p:cNvSpPr>
            <a:spLocks noGrp="1"/>
          </p:cNvSpPr>
          <p:nvPr>
            <p:ph type="body" sz="quarter" idx="16"/>
          </p:nvPr>
        </p:nvSpPr>
        <p:spPr>
          <a:xfrm>
            <a:off x="847725" y="4757123"/>
            <a:ext cx="4160838" cy="8747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6" name="Θέση εικόνας 15"/>
          <p:cNvSpPr>
            <a:spLocks noGrp="1"/>
          </p:cNvSpPr>
          <p:nvPr>
            <p:ph type="pic" sz="quarter" idx="17"/>
          </p:nvPr>
        </p:nvSpPr>
        <p:spPr>
          <a:xfrm>
            <a:off x="5327651" y="4757123"/>
            <a:ext cx="1008063" cy="87471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9" name="Footer Placeholder 4"/>
          <p:cNvSpPr>
            <a:spLocks noGrp="1"/>
          </p:cNvSpPr>
          <p:nvPr>
            <p:ph type="ftr" sz="quarter" idx="18"/>
          </p:nvPr>
        </p:nvSpPr>
        <p:spPr/>
        <p:txBody>
          <a:bodyPr/>
          <a:lstStyle>
            <a:lvl1pPr>
              <a:defRPr/>
            </a:lvl1pPr>
          </a:lstStyle>
          <a:p>
            <a:pPr>
              <a:defRPr/>
            </a:pPr>
            <a:r>
              <a:rPr lang="el-GR" altLang="en-US" smtClean="0"/>
              <a:t>Ενότητα 15. Ελάσσονα Εκδυσόζωα.</a:t>
            </a:r>
            <a:endParaRPr lang="en-US" altLang="en-US"/>
          </a:p>
        </p:txBody>
      </p:sp>
      <p:sp>
        <p:nvSpPr>
          <p:cNvPr id="11" name="Slide Number Placeholder 5"/>
          <p:cNvSpPr>
            <a:spLocks noGrp="1"/>
          </p:cNvSpPr>
          <p:nvPr>
            <p:ph type="sldNum" sz="quarter" idx="19"/>
          </p:nvPr>
        </p:nvSpPr>
        <p:spPr/>
        <p:txBody>
          <a:bodyPr/>
          <a:lstStyle>
            <a:lvl1pPr>
              <a:defRPr/>
            </a:lvl1pPr>
          </a:lstStyle>
          <a:p>
            <a:pPr>
              <a:defRPr/>
            </a:pPr>
            <a:fld id="{F5F40BCB-D5BD-456F-8352-43539E69C074}" type="slidenum">
              <a:rPr lang="en-US" altLang="en-US"/>
              <a:pPr>
                <a:defRPr/>
              </a:pPr>
              <a:t>‹#›</a:t>
            </a:fld>
            <a:endParaRPr lang="en-US" altLang="en-US"/>
          </a:p>
        </p:txBody>
      </p:sp>
    </p:spTree>
    <p:extLst>
      <p:ext uri="{BB962C8B-B14F-4D97-AF65-F5344CB8AC3E}">
        <p14:creationId xmlns:p14="http://schemas.microsoft.com/office/powerpoint/2010/main" val="3440577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Εισαγωγή VIDEO">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dirty="0"/>
          </a:p>
        </p:txBody>
      </p:sp>
      <p:sp>
        <p:nvSpPr>
          <p:cNvPr id="6" name="Θέση πολυμέσων 5"/>
          <p:cNvSpPr>
            <a:spLocks noGrp="1"/>
          </p:cNvSpPr>
          <p:nvPr>
            <p:ph type="media" sz="quarter" idx="12"/>
          </p:nvPr>
        </p:nvSpPr>
        <p:spPr>
          <a:xfrm>
            <a:off x="628650" y="1841502"/>
            <a:ext cx="7600950" cy="3697909"/>
          </a:xfrm>
        </p:spPr>
        <p:txBody>
          <a:bodyPr rtlCol="0">
            <a:normAutofit/>
          </a:bodyPr>
          <a:lstStyle/>
          <a:p>
            <a:pPr lvl="0"/>
            <a:r>
              <a:rPr lang="el-GR" noProof="0" smtClean="0"/>
              <a:t>Κάντε κλικ στο εικονίδιο για να προσθέσετε πολυμέσα</a:t>
            </a:r>
            <a:endParaRPr lang="el-GR" noProof="0" dirty="0"/>
          </a:p>
        </p:txBody>
      </p:sp>
      <p:sp>
        <p:nvSpPr>
          <p:cNvPr id="8" name="Θέση κειμένου 7"/>
          <p:cNvSpPr>
            <a:spLocks noGrp="1"/>
          </p:cNvSpPr>
          <p:nvPr>
            <p:ph type="body" sz="quarter" idx="13"/>
          </p:nvPr>
        </p:nvSpPr>
        <p:spPr>
          <a:xfrm>
            <a:off x="628650" y="5659440"/>
            <a:ext cx="7600950" cy="5556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4"/>
          </p:nvPr>
        </p:nvSpPr>
        <p:spPr/>
        <p:txBody>
          <a:bodyPr/>
          <a:lstStyle>
            <a:lvl1pPr>
              <a:defRPr/>
            </a:lvl1pPr>
          </a:lstStyle>
          <a:p>
            <a:pPr>
              <a:defRPr/>
            </a:pPr>
            <a:r>
              <a:rPr lang="el-GR" altLang="en-US" smtClean="0"/>
              <a:t>Ενότητα 15. Ελάσσονα Εκδυσόζωα.</a:t>
            </a:r>
            <a:endParaRPr lang="en-US" altLang="en-US"/>
          </a:p>
        </p:txBody>
      </p:sp>
      <p:sp>
        <p:nvSpPr>
          <p:cNvPr id="7" name="Slide Number Placeholder 5"/>
          <p:cNvSpPr>
            <a:spLocks noGrp="1"/>
          </p:cNvSpPr>
          <p:nvPr>
            <p:ph type="sldNum" sz="quarter" idx="15"/>
          </p:nvPr>
        </p:nvSpPr>
        <p:spPr/>
        <p:txBody>
          <a:bodyPr/>
          <a:lstStyle>
            <a:lvl1pPr>
              <a:defRPr/>
            </a:lvl1pPr>
          </a:lstStyle>
          <a:p>
            <a:pPr>
              <a:defRPr/>
            </a:pPr>
            <a:fld id="{9BE38C0A-D664-4897-AFAB-BDEB3F7A9462}" type="slidenum">
              <a:rPr lang="en-US" altLang="en-US"/>
              <a:pPr>
                <a:defRPr/>
              </a:pPr>
              <a:t>‹#›</a:t>
            </a:fld>
            <a:endParaRPr lang="en-US" altLang="en-US"/>
          </a:p>
        </p:txBody>
      </p:sp>
    </p:spTree>
    <p:extLst>
      <p:ext uri="{BB962C8B-B14F-4D97-AF65-F5344CB8AC3E}">
        <p14:creationId xmlns:p14="http://schemas.microsoft.com/office/powerpoint/2010/main" val="2307146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Πολλαπλές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887413" y="2027238"/>
            <a:ext cx="3486150" cy="18034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εικόνας 7"/>
          <p:cNvSpPr>
            <a:spLocks noGrp="1"/>
          </p:cNvSpPr>
          <p:nvPr>
            <p:ph type="pic" sz="quarter" idx="13"/>
          </p:nvPr>
        </p:nvSpPr>
        <p:spPr>
          <a:xfrm>
            <a:off x="4678363" y="2014538"/>
            <a:ext cx="1655762" cy="21209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0" name="Θέση εικόνας 9"/>
          <p:cNvSpPr>
            <a:spLocks noGrp="1"/>
          </p:cNvSpPr>
          <p:nvPr>
            <p:ph type="pic" sz="quarter" idx="14"/>
          </p:nvPr>
        </p:nvSpPr>
        <p:spPr>
          <a:xfrm>
            <a:off x="6653214" y="2027240"/>
            <a:ext cx="1862137" cy="246538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2" name="Θέση εικόνας 11"/>
          <p:cNvSpPr>
            <a:spLocks noGrp="1"/>
          </p:cNvSpPr>
          <p:nvPr>
            <p:ph type="pic" sz="quarter" idx="15"/>
          </p:nvPr>
        </p:nvSpPr>
        <p:spPr>
          <a:xfrm>
            <a:off x="2730500" y="4492627"/>
            <a:ext cx="3286125" cy="1431925"/>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εικόνας 13"/>
          <p:cNvSpPr>
            <a:spLocks noGrp="1"/>
          </p:cNvSpPr>
          <p:nvPr>
            <p:ph type="pic" sz="quarter" idx="16"/>
          </p:nvPr>
        </p:nvSpPr>
        <p:spPr>
          <a:xfrm>
            <a:off x="769387" y="4070758"/>
            <a:ext cx="1709737" cy="2014538"/>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6" name="Θέση κειμένου 15"/>
          <p:cNvSpPr>
            <a:spLocks noGrp="1"/>
          </p:cNvSpPr>
          <p:nvPr>
            <p:ph type="body" sz="quarter" idx="17"/>
          </p:nvPr>
        </p:nvSpPr>
        <p:spPr>
          <a:xfrm>
            <a:off x="6440488" y="4745038"/>
            <a:ext cx="2074862" cy="1179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Footer Placeholder 4"/>
          <p:cNvSpPr>
            <a:spLocks noGrp="1"/>
          </p:cNvSpPr>
          <p:nvPr>
            <p:ph type="ftr" sz="quarter" idx="18"/>
          </p:nvPr>
        </p:nvSpPr>
        <p:spPr/>
        <p:txBody>
          <a:bodyPr/>
          <a:lstStyle>
            <a:lvl1pPr>
              <a:defRPr/>
            </a:lvl1pPr>
          </a:lstStyle>
          <a:p>
            <a:pPr>
              <a:defRPr/>
            </a:pPr>
            <a:r>
              <a:rPr lang="el-GR" altLang="en-US" smtClean="0"/>
              <a:t>Ενότητα 15. Ελάσσονα Εκδυσόζωα.</a:t>
            </a:r>
            <a:endParaRPr lang="en-US" altLang="en-US"/>
          </a:p>
        </p:txBody>
      </p:sp>
      <p:sp>
        <p:nvSpPr>
          <p:cNvPr id="11" name="Slide Number Placeholder 5"/>
          <p:cNvSpPr>
            <a:spLocks noGrp="1"/>
          </p:cNvSpPr>
          <p:nvPr>
            <p:ph type="sldNum" sz="quarter" idx="19"/>
          </p:nvPr>
        </p:nvSpPr>
        <p:spPr/>
        <p:txBody>
          <a:bodyPr/>
          <a:lstStyle>
            <a:lvl1pPr>
              <a:defRPr/>
            </a:lvl1pPr>
          </a:lstStyle>
          <a:p>
            <a:pPr>
              <a:defRPr/>
            </a:pPr>
            <a:fld id="{79441A99-BAE7-4950-9F58-8AAC6C9CB3A3}" type="slidenum">
              <a:rPr lang="en-US" altLang="en-US"/>
              <a:pPr>
                <a:defRPr/>
              </a:pPr>
              <a:t>‹#›</a:t>
            </a:fld>
            <a:endParaRPr lang="en-US" altLang="en-US"/>
          </a:p>
        </p:txBody>
      </p:sp>
    </p:spTree>
    <p:extLst>
      <p:ext uri="{BB962C8B-B14F-4D97-AF65-F5344CB8AC3E}">
        <p14:creationId xmlns:p14="http://schemas.microsoft.com/office/powerpoint/2010/main" val="2985990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Κατηγορίες με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κειμένου 5"/>
          <p:cNvSpPr>
            <a:spLocks noGrp="1"/>
          </p:cNvSpPr>
          <p:nvPr>
            <p:ph type="body" sz="quarter" idx="12"/>
          </p:nvPr>
        </p:nvSpPr>
        <p:spPr>
          <a:xfrm>
            <a:off x="847725" y="1855173"/>
            <a:ext cx="4160838" cy="8477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Θέση εικόνας 7"/>
          <p:cNvSpPr>
            <a:spLocks noGrp="1"/>
          </p:cNvSpPr>
          <p:nvPr>
            <p:ph type="pic" sz="quarter" idx="13"/>
          </p:nvPr>
        </p:nvSpPr>
        <p:spPr>
          <a:xfrm>
            <a:off x="5327099" y="1855173"/>
            <a:ext cx="1008063" cy="847725"/>
          </a:xfrm>
        </p:spPr>
        <p:txBody>
          <a:bodyPr rtlCol="0">
            <a:normAutofit/>
          </a:bodyPr>
          <a:lstStyle/>
          <a:p>
            <a:pPr lvl="0"/>
            <a:r>
              <a:rPr lang="el-GR" noProof="0" smtClean="0"/>
              <a:t>Κάντε κλικ στο εικονίδιο για να προσθέσετε εικόνα</a:t>
            </a:r>
            <a:endParaRPr lang="el-GR" noProof="0" dirty="0"/>
          </a:p>
        </p:txBody>
      </p:sp>
      <p:sp>
        <p:nvSpPr>
          <p:cNvPr id="10" name="Θέση κειμένου 9"/>
          <p:cNvSpPr>
            <a:spLocks noGrp="1"/>
          </p:cNvSpPr>
          <p:nvPr>
            <p:ph type="body" sz="quarter" idx="14"/>
          </p:nvPr>
        </p:nvSpPr>
        <p:spPr>
          <a:xfrm>
            <a:off x="847725" y="3193436"/>
            <a:ext cx="4160838" cy="968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2" name="Θέση εικόνας 11"/>
          <p:cNvSpPr>
            <a:spLocks noGrp="1"/>
          </p:cNvSpPr>
          <p:nvPr>
            <p:ph type="pic" sz="quarter" idx="15"/>
          </p:nvPr>
        </p:nvSpPr>
        <p:spPr>
          <a:xfrm>
            <a:off x="5327651" y="3166448"/>
            <a:ext cx="1008063" cy="100806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κειμένου 13"/>
          <p:cNvSpPr>
            <a:spLocks noGrp="1"/>
          </p:cNvSpPr>
          <p:nvPr>
            <p:ph type="body" sz="quarter" idx="16"/>
          </p:nvPr>
        </p:nvSpPr>
        <p:spPr>
          <a:xfrm>
            <a:off x="847725" y="4757123"/>
            <a:ext cx="4160838" cy="8747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6" name="Θέση εικόνας 15"/>
          <p:cNvSpPr>
            <a:spLocks noGrp="1"/>
          </p:cNvSpPr>
          <p:nvPr>
            <p:ph type="pic" sz="quarter" idx="17"/>
          </p:nvPr>
        </p:nvSpPr>
        <p:spPr>
          <a:xfrm>
            <a:off x="5327651" y="4757123"/>
            <a:ext cx="1008063" cy="87471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9" name="Footer Placeholder 4"/>
          <p:cNvSpPr>
            <a:spLocks noGrp="1"/>
          </p:cNvSpPr>
          <p:nvPr>
            <p:ph type="ftr" sz="quarter" idx="18"/>
          </p:nvPr>
        </p:nvSpPr>
        <p:spPr/>
        <p:txBody>
          <a:bodyPr/>
          <a:lstStyle>
            <a:lvl1pPr>
              <a:defRPr/>
            </a:lvl1pPr>
          </a:lstStyle>
          <a:p>
            <a:pPr>
              <a:defRPr/>
            </a:pPr>
            <a:r>
              <a:rPr lang="el-GR" altLang="en-US" smtClean="0"/>
              <a:t>Ενότητα 15. Ελάσσονα Εκδυσόζωα.</a:t>
            </a:r>
            <a:endParaRPr lang="en-US" altLang="en-US"/>
          </a:p>
        </p:txBody>
      </p:sp>
      <p:sp>
        <p:nvSpPr>
          <p:cNvPr id="11" name="Slide Number Placeholder 5"/>
          <p:cNvSpPr>
            <a:spLocks noGrp="1"/>
          </p:cNvSpPr>
          <p:nvPr>
            <p:ph type="sldNum" sz="quarter" idx="19"/>
          </p:nvPr>
        </p:nvSpPr>
        <p:spPr/>
        <p:txBody>
          <a:bodyPr/>
          <a:lstStyle>
            <a:lvl1pPr>
              <a:defRPr/>
            </a:lvl1pPr>
          </a:lstStyle>
          <a:p>
            <a:pPr>
              <a:defRPr/>
            </a:pPr>
            <a:fld id="{AE331A16-A4F7-45C1-99A4-020E28F85D5F}" type="slidenum">
              <a:rPr lang="en-US" altLang="en-US"/>
              <a:pPr>
                <a:defRPr/>
              </a:pPr>
              <a:t>‹#›</a:t>
            </a:fld>
            <a:endParaRPr lang="en-US" altLang="en-US"/>
          </a:p>
        </p:txBody>
      </p:sp>
    </p:spTree>
    <p:extLst>
      <p:ext uri="{BB962C8B-B14F-4D97-AF65-F5344CB8AC3E}">
        <p14:creationId xmlns:p14="http://schemas.microsoft.com/office/powerpoint/2010/main" val="19239879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Εισαγωγή VIDEO">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πολυμέσων 5"/>
          <p:cNvSpPr>
            <a:spLocks noGrp="1"/>
          </p:cNvSpPr>
          <p:nvPr>
            <p:ph type="media" sz="quarter" idx="12"/>
          </p:nvPr>
        </p:nvSpPr>
        <p:spPr>
          <a:xfrm>
            <a:off x="628650" y="1841502"/>
            <a:ext cx="7600950" cy="3697909"/>
          </a:xfrm>
        </p:spPr>
        <p:txBody>
          <a:bodyPr rtlCol="0">
            <a:normAutofit/>
          </a:bodyPr>
          <a:lstStyle/>
          <a:p>
            <a:pPr lvl="0"/>
            <a:r>
              <a:rPr lang="el-GR" noProof="0" smtClean="0"/>
              <a:t>Κάντε κλικ στο εικονίδιο για να προσθέσετε πολυμέσα</a:t>
            </a:r>
            <a:endParaRPr lang="el-GR" noProof="0"/>
          </a:p>
        </p:txBody>
      </p:sp>
      <p:sp>
        <p:nvSpPr>
          <p:cNvPr id="8" name="Θέση κειμένου 7"/>
          <p:cNvSpPr>
            <a:spLocks noGrp="1"/>
          </p:cNvSpPr>
          <p:nvPr>
            <p:ph type="body" sz="quarter" idx="13"/>
          </p:nvPr>
        </p:nvSpPr>
        <p:spPr>
          <a:xfrm>
            <a:off x="628650" y="5659440"/>
            <a:ext cx="7600950" cy="555625"/>
          </a:xfrm>
        </p:spPr>
        <p:txBody>
          <a:bodyPr/>
          <a:lstStyle>
            <a:lvl1pPr marL="0" indent="0">
              <a:buNone/>
              <a:defRPr sz="1600"/>
            </a:lvl1pPr>
          </a:lstStyle>
          <a:p>
            <a:pPr lvl="0"/>
            <a:r>
              <a:rPr lang="el-GR" smtClean="0"/>
              <a:t>Στυλ υποδείγματος κειμένου</a:t>
            </a:r>
          </a:p>
          <a:p>
            <a:pPr lvl="1"/>
            <a:r>
              <a:rPr lang="el-GR" smtClean="0"/>
              <a:t>Δεύτερου επιπέδου</a:t>
            </a:r>
          </a:p>
        </p:txBody>
      </p:sp>
      <p:sp>
        <p:nvSpPr>
          <p:cNvPr id="5" name="Footer Placeholder 4"/>
          <p:cNvSpPr>
            <a:spLocks noGrp="1"/>
          </p:cNvSpPr>
          <p:nvPr>
            <p:ph type="ftr" sz="quarter" idx="14"/>
          </p:nvPr>
        </p:nvSpPr>
        <p:spPr/>
        <p:txBody>
          <a:bodyPr/>
          <a:lstStyle>
            <a:lvl1pPr>
              <a:defRPr/>
            </a:lvl1pPr>
          </a:lstStyle>
          <a:p>
            <a:pPr>
              <a:defRPr/>
            </a:pPr>
            <a:r>
              <a:rPr lang="el-GR" altLang="en-US" smtClean="0"/>
              <a:t>Ενότητα 15. Ελάσσονα Εκδυσόζωα.</a:t>
            </a:r>
            <a:endParaRPr lang="en-US" altLang="en-US"/>
          </a:p>
        </p:txBody>
      </p:sp>
      <p:sp>
        <p:nvSpPr>
          <p:cNvPr id="7" name="Slide Number Placeholder 5"/>
          <p:cNvSpPr>
            <a:spLocks noGrp="1"/>
          </p:cNvSpPr>
          <p:nvPr>
            <p:ph type="sldNum" sz="quarter" idx="15"/>
          </p:nvPr>
        </p:nvSpPr>
        <p:spPr/>
        <p:txBody>
          <a:bodyPr/>
          <a:lstStyle>
            <a:lvl1pPr>
              <a:defRPr/>
            </a:lvl1pPr>
          </a:lstStyle>
          <a:p>
            <a:pPr>
              <a:defRPr/>
            </a:pPr>
            <a:fld id="{B610A42B-D8B3-4860-9091-C4951A16EDD9}" type="slidenum">
              <a:rPr lang="en-US" altLang="en-US"/>
              <a:pPr>
                <a:defRPr/>
              </a:pPr>
              <a:t>‹#›</a:t>
            </a:fld>
            <a:endParaRPr lang="en-US" altLang="en-US"/>
          </a:p>
        </p:txBody>
      </p:sp>
    </p:spTree>
    <p:extLst>
      <p:ext uri="{BB962C8B-B14F-4D97-AF65-F5344CB8AC3E}">
        <p14:creationId xmlns:p14="http://schemas.microsoft.com/office/powerpoint/2010/main" val="31097191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Πολλαπλές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887413" y="2027238"/>
            <a:ext cx="3486150" cy="18034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εικόνας 7"/>
          <p:cNvSpPr>
            <a:spLocks noGrp="1"/>
          </p:cNvSpPr>
          <p:nvPr>
            <p:ph type="pic" sz="quarter" idx="13"/>
          </p:nvPr>
        </p:nvSpPr>
        <p:spPr>
          <a:xfrm>
            <a:off x="4678363" y="2014538"/>
            <a:ext cx="1655762" cy="21209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0" name="Θέση εικόνας 9"/>
          <p:cNvSpPr>
            <a:spLocks noGrp="1"/>
          </p:cNvSpPr>
          <p:nvPr>
            <p:ph type="pic" sz="quarter" idx="14"/>
          </p:nvPr>
        </p:nvSpPr>
        <p:spPr>
          <a:xfrm>
            <a:off x="6653214" y="2027240"/>
            <a:ext cx="1862137" cy="246538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2" name="Θέση εικόνας 11"/>
          <p:cNvSpPr>
            <a:spLocks noGrp="1"/>
          </p:cNvSpPr>
          <p:nvPr>
            <p:ph type="pic" sz="quarter" idx="15"/>
          </p:nvPr>
        </p:nvSpPr>
        <p:spPr>
          <a:xfrm>
            <a:off x="2730500" y="4492627"/>
            <a:ext cx="3286125" cy="1431925"/>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εικόνας 13"/>
          <p:cNvSpPr>
            <a:spLocks noGrp="1"/>
          </p:cNvSpPr>
          <p:nvPr>
            <p:ph type="pic" sz="quarter" idx="16"/>
          </p:nvPr>
        </p:nvSpPr>
        <p:spPr>
          <a:xfrm>
            <a:off x="769387" y="4070758"/>
            <a:ext cx="1709737" cy="2014538"/>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6" name="Θέση κειμένου 15"/>
          <p:cNvSpPr>
            <a:spLocks noGrp="1"/>
          </p:cNvSpPr>
          <p:nvPr>
            <p:ph type="body" sz="quarter" idx="17"/>
          </p:nvPr>
        </p:nvSpPr>
        <p:spPr>
          <a:xfrm>
            <a:off x="6440488" y="4745038"/>
            <a:ext cx="2074862" cy="1179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Footer Placeholder 4"/>
          <p:cNvSpPr>
            <a:spLocks noGrp="1"/>
          </p:cNvSpPr>
          <p:nvPr>
            <p:ph type="ftr" sz="quarter" idx="18"/>
          </p:nvPr>
        </p:nvSpPr>
        <p:spPr/>
        <p:txBody>
          <a:bodyPr/>
          <a:lstStyle>
            <a:lvl1pPr>
              <a:defRPr/>
            </a:lvl1pPr>
          </a:lstStyle>
          <a:p>
            <a:pPr>
              <a:defRPr/>
            </a:pPr>
            <a:r>
              <a:rPr lang="el-GR" altLang="en-US" smtClean="0"/>
              <a:t>Ενότητα 15. Ελάσσονα Εκδυσόζωα.</a:t>
            </a:r>
            <a:endParaRPr lang="en-US" altLang="en-US"/>
          </a:p>
        </p:txBody>
      </p:sp>
      <p:sp>
        <p:nvSpPr>
          <p:cNvPr id="11" name="Slide Number Placeholder 5"/>
          <p:cNvSpPr>
            <a:spLocks noGrp="1"/>
          </p:cNvSpPr>
          <p:nvPr>
            <p:ph type="sldNum" sz="quarter" idx="19"/>
          </p:nvPr>
        </p:nvSpPr>
        <p:spPr/>
        <p:txBody>
          <a:bodyPr/>
          <a:lstStyle>
            <a:lvl1pPr>
              <a:defRPr/>
            </a:lvl1pPr>
          </a:lstStyle>
          <a:p>
            <a:pPr>
              <a:defRPr/>
            </a:pPr>
            <a:fld id="{38DE5507-9773-49DA-B32D-9E785D72091A}" type="slidenum">
              <a:rPr lang="en-US" altLang="en-US"/>
              <a:pPr>
                <a:defRPr/>
              </a:pPr>
              <a:t>‹#›</a:t>
            </a:fld>
            <a:endParaRPr lang="en-US" altLang="en-US"/>
          </a:p>
        </p:txBody>
      </p:sp>
    </p:spTree>
    <p:extLst>
      <p:ext uri="{BB962C8B-B14F-4D97-AF65-F5344CB8AC3E}">
        <p14:creationId xmlns:p14="http://schemas.microsoft.com/office/powerpoint/2010/main" val="269302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1143000"/>
          </a:xfrm>
        </p:spPr>
        <p:txBody>
          <a:bodyPr/>
          <a:lstStyle/>
          <a:p>
            <a:r>
              <a:rPr lang="el-GR" smtClean="0"/>
              <a:t>Στυλ κύριου τίτλου</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0"/>
          </p:nvPr>
        </p:nvSpPr>
        <p:spPr/>
        <p:txBody>
          <a:bodyPr/>
          <a:lstStyle>
            <a:lvl1pPr>
              <a:defRPr/>
            </a:lvl1pPr>
          </a:lstStyle>
          <a:p>
            <a:pPr>
              <a:defRPr/>
            </a:pPr>
            <a:r>
              <a:rPr lang="el-GR" altLang="en-US" smtClean="0"/>
              <a:t>Ενότητα 15. Ελάσσονα Εκδυσόζωα.</a:t>
            </a:r>
            <a:endParaRPr lang="en-US" altLang="en-US"/>
          </a:p>
        </p:txBody>
      </p:sp>
      <p:sp>
        <p:nvSpPr>
          <p:cNvPr id="6" name="Slide Number Placeholder 5"/>
          <p:cNvSpPr>
            <a:spLocks noGrp="1"/>
          </p:cNvSpPr>
          <p:nvPr>
            <p:ph type="sldNum" sz="quarter" idx="11"/>
          </p:nvPr>
        </p:nvSpPr>
        <p:spPr/>
        <p:txBody>
          <a:bodyPr/>
          <a:lstStyle>
            <a:lvl1pPr>
              <a:defRPr/>
            </a:lvl1pPr>
          </a:lstStyle>
          <a:p>
            <a:pPr>
              <a:defRPr/>
            </a:pPr>
            <a:fld id="{A377C23B-AAB7-41F8-BA14-8D9703C12B74}" type="slidenum">
              <a:rPr lang="en-US" altLang="en-US"/>
              <a:pPr>
                <a:defRPr/>
              </a:pPr>
              <a:t>‹#›</a:t>
            </a:fld>
            <a:endParaRPr lang="en-US" altLang="en-US"/>
          </a:p>
        </p:txBody>
      </p:sp>
    </p:spTree>
    <p:extLst>
      <p:ext uri="{BB962C8B-B14F-4D97-AF65-F5344CB8AC3E}">
        <p14:creationId xmlns:p14="http://schemas.microsoft.com/office/powerpoint/2010/main" val="12356475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cSld name="Τίτλος και Γράφημα">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1143000"/>
          </a:xfrm>
        </p:spPr>
        <p:txBody>
          <a:bodyPr/>
          <a:lstStyle/>
          <a:p>
            <a:r>
              <a:rPr lang="el-GR" smtClean="0"/>
              <a:t>Στυλ κύριου τίτλου</a:t>
            </a:r>
            <a:endParaRPr lang="el-GR"/>
          </a:p>
        </p:txBody>
      </p:sp>
      <p:sp>
        <p:nvSpPr>
          <p:cNvPr id="3" name="Chart Placeholder 2"/>
          <p:cNvSpPr>
            <a:spLocks noGrp="1"/>
          </p:cNvSpPr>
          <p:nvPr>
            <p:ph type="chart" idx="1"/>
          </p:nvPr>
        </p:nvSpPr>
        <p:spPr>
          <a:xfrm>
            <a:off x="685800" y="1981200"/>
            <a:ext cx="7772400" cy="4114800"/>
          </a:xfrm>
        </p:spPr>
        <p:txBody>
          <a:bodyPr rtlCol="0">
            <a:normAutofit/>
          </a:bodyPr>
          <a:lstStyle/>
          <a:p>
            <a:pPr lvl="0"/>
            <a:r>
              <a:rPr lang="el-GR" noProof="0" smtClean="0"/>
              <a:t>Κάντε κλικ στο εικονίδιο για να προσθέσετε ένα γράφημα</a:t>
            </a:r>
          </a:p>
        </p:txBody>
      </p:sp>
      <p:sp>
        <p:nvSpPr>
          <p:cNvPr id="4" name="Footer Placeholder 4"/>
          <p:cNvSpPr>
            <a:spLocks noGrp="1"/>
          </p:cNvSpPr>
          <p:nvPr>
            <p:ph type="ftr" sz="quarter" idx="10"/>
          </p:nvPr>
        </p:nvSpPr>
        <p:spPr/>
        <p:txBody>
          <a:bodyPr/>
          <a:lstStyle>
            <a:lvl1pPr>
              <a:defRPr/>
            </a:lvl1pPr>
          </a:lstStyle>
          <a:p>
            <a:pPr>
              <a:defRPr/>
            </a:pPr>
            <a:r>
              <a:rPr lang="el-GR" altLang="en-US" smtClean="0"/>
              <a:t>Ενότητα 15. Ελάσσονα Εκδυσόζωα.</a:t>
            </a:r>
            <a:endParaRPr lang="en-US" altLang="en-US"/>
          </a:p>
        </p:txBody>
      </p:sp>
      <p:sp>
        <p:nvSpPr>
          <p:cNvPr id="5" name="Slide Number Placeholder 5"/>
          <p:cNvSpPr>
            <a:spLocks noGrp="1"/>
          </p:cNvSpPr>
          <p:nvPr>
            <p:ph type="sldNum" sz="quarter" idx="11"/>
          </p:nvPr>
        </p:nvSpPr>
        <p:spPr/>
        <p:txBody>
          <a:bodyPr/>
          <a:lstStyle>
            <a:lvl1pPr>
              <a:defRPr/>
            </a:lvl1pPr>
          </a:lstStyle>
          <a:p>
            <a:pPr>
              <a:defRPr/>
            </a:pPr>
            <a:fld id="{56E437A8-B9A3-4174-A50D-1730E9A9006E}" type="slidenum">
              <a:rPr lang="en-US" altLang="en-US"/>
              <a:pPr>
                <a:defRPr/>
              </a:pPr>
              <a:t>‹#›</a:t>
            </a:fld>
            <a:endParaRPr lang="en-US" altLang="en-US"/>
          </a:p>
        </p:txBody>
      </p:sp>
    </p:spTree>
    <p:extLst>
      <p:ext uri="{BB962C8B-B14F-4D97-AF65-F5344CB8AC3E}">
        <p14:creationId xmlns:p14="http://schemas.microsoft.com/office/powerpoint/2010/main" val="1578979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6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13" name="Θέση εικόνας 6"/>
          <p:cNvSpPr>
            <a:spLocks noGrp="1"/>
          </p:cNvSpPr>
          <p:nvPr>
            <p:ph type="pic" sz="quarter" idx="17"/>
          </p:nvPr>
        </p:nvSpPr>
        <p:spPr>
          <a:xfrm>
            <a:off x="6136200" y="2770470"/>
            <a:ext cx="986495" cy="702377"/>
          </a:xfrm>
        </p:spPr>
        <p:txBody>
          <a:bodyPr/>
          <a:lstStyle/>
          <a:p>
            <a:pPr lvl="0"/>
            <a:r>
              <a:rPr lang="el-GR" noProof="0" smtClean="0"/>
              <a:t>Κάντε κλικ στο εικονίδιο για να προσθέσετε εικόνα</a:t>
            </a:r>
            <a:endParaRPr lang="en-US" noProof="0" dirty="0"/>
          </a:p>
        </p:txBody>
      </p:sp>
      <p:sp>
        <p:nvSpPr>
          <p:cNvPr id="14" name="Θέση εικόνας 6"/>
          <p:cNvSpPr>
            <a:spLocks noGrp="1"/>
          </p:cNvSpPr>
          <p:nvPr>
            <p:ph type="pic" sz="quarter" idx="18"/>
          </p:nvPr>
        </p:nvSpPr>
        <p:spPr>
          <a:xfrm>
            <a:off x="6136200" y="3683110"/>
            <a:ext cx="986495" cy="717979"/>
          </a:xfrm>
        </p:spPr>
        <p:txBody>
          <a:bodyPr/>
          <a:lstStyle/>
          <a:p>
            <a:pPr lvl="0"/>
            <a:r>
              <a:rPr lang="el-GR" noProof="0" smtClean="0"/>
              <a:t>Κάντε κλικ στο εικονίδιο για να προσθέσετε εικόνα</a:t>
            </a:r>
            <a:endParaRPr lang="en-US" noProof="0" dirty="0"/>
          </a:p>
        </p:txBody>
      </p:sp>
      <p:sp>
        <p:nvSpPr>
          <p:cNvPr id="15" name="Θέση εικόνας 6"/>
          <p:cNvSpPr>
            <a:spLocks noGrp="1"/>
          </p:cNvSpPr>
          <p:nvPr>
            <p:ph type="pic" sz="quarter" idx="19"/>
          </p:nvPr>
        </p:nvSpPr>
        <p:spPr>
          <a:xfrm>
            <a:off x="6136200" y="4609203"/>
            <a:ext cx="986495" cy="691189"/>
          </a:xfrm>
        </p:spPr>
        <p:txBody>
          <a:bodyPr/>
          <a:lstStyle/>
          <a:p>
            <a:pPr lvl="0"/>
            <a:r>
              <a:rPr lang="el-GR" noProof="0" smtClean="0"/>
              <a:t>Κάντε κλικ στο εικονίδιο για να προσθέσετε εικόνα</a:t>
            </a:r>
            <a:endParaRPr lang="en-US" noProof="0" dirty="0"/>
          </a:p>
        </p:txBody>
      </p:sp>
      <p:sp>
        <p:nvSpPr>
          <p:cNvPr id="21" name="Θέση εικόνας 6"/>
          <p:cNvSpPr>
            <a:spLocks noGrp="1"/>
          </p:cNvSpPr>
          <p:nvPr>
            <p:ph type="pic" sz="quarter" idx="23"/>
          </p:nvPr>
        </p:nvSpPr>
        <p:spPr>
          <a:xfrm>
            <a:off x="6136199" y="1834471"/>
            <a:ext cx="986496" cy="720436"/>
          </a:xfrm>
        </p:spPr>
        <p:txBody>
          <a:bodyPr/>
          <a:lstStyle/>
          <a:p>
            <a:pPr lvl="0"/>
            <a:r>
              <a:rPr lang="el-GR" noProof="0" smtClean="0"/>
              <a:t>Κάντε κλικ στο εικονίδιο για να προσθέσετε εικόνα</a:t>
            </a:r>
            <a:endParaRPr lang="en-US" noProof="0" dirty="0"/>
          </a:p>
        </p:txBody>
      </p:sp>
      <p:sp>
        <p:nvSpPr>
          <p:cNvPr id="22" name="Θέση εικόνας 6"/>
          <p:cNvSpPr>
            <a:spLocks noGrp="1"/>
          </p:cNvSpPr>
          <p:nvPr>
            <p:ph type="pic" sz="quarter" idx="24"/>
          </p:nvPr>
        </p:nvSpPr>
        <p:spPr>
          <a:xfrm>
            <a:off x="6155452" y="5519826"/>
            <a:ext cx="967244" cy="647700"/>
          </a:xfrm>
        </p:spPr>
        <p:txBody>
          <a:bodyPr/>
          <a:lstStyle/>
          <a:p>
            <a:pPr lvl="0"/>
            <a:r>
              <a:rPr lang="el-GR" noProof="0" smtClean="0"/>
              <a:t>Κάντε κλικ στο εικονίδιο για να προσθέσετε εικόνα</a:t>
            </a:r>
            <a:endParaRPr lang="en-US" noProof="0" dirty="0"/>
          </a:p>
        </p:txBody>
      </p:sp>
      <p:sp>
        <p:nvSpPr>
          <p:cNvPr id="23" name="Θέση κειμένου 17"/>
          <p:cNvSpPr>
            <a:spLocks noGrp="1"/>
          </p:cNvSpPr>
          <p:nvPr>
            <p:ph type="body" sz="quarter" idx="25"/>
          </p:nvPr>
        </p:nvSpPr>
        <p:spPr>
          <a:xfrm>
            <a:off x="1146429" y="2749301"/>
            <a:ext cx="4770498" cy="714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4" name="Θέση κειμένου 17"/>
          <p:cNvSpPr>
            <a:spLocks noGrp="1"/>
          </p:cNvSpPr>
          <p:nvPr>
            <p:ph type="body" sz="quarter" idx="26"/>
          </p:nvPr>
        </p:nvSpPr>
        <p:spPr>
          <a:xfrm>
            <a:off x="1146429" y="3679252"/>
            <a:ext cx="4770498" cy="714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5" name="Θέση κειμένου 17"/>
          <p:cNvSpPr>
            <a:spLocks noGrp="1"/>
          </p:cNvSpPr>
          <p:nvPr>
            <p:ph type="body" sz="quarter" idx="27"/>
          </p:nvPr>
        </p:nvSpPr>
        <p:spPr>
          <a:xfrm>
            <a:off x="1146429" y="4618374"/>
            <a:ext cx="4770498" cy="714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6" name="Θέση κειμένου 17"/>
          <p:cNvSpPr>
            <a:spLocks noGrp="1"/>
          </p:cNvSpPr>
          <p:nvPr>
            <p:ph type="body" sz="quarter" idx="28"/>
          </p:nvPr>
        </p:nvSpPr>
        <p:spPr>
          <a:xfrm>
            <a:off x="1133886" y="5519826"/>
            <a:ext cx="4770498" cy="714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7" name="Θέση κειμένου 17"/>
          <p:cNvSpPr>
            <a:spLocks noGrp="1"/>
          </p:cNvSpPr>
          <p:nvPr>
            <p:ph type="body" sz="quarter" idx="29"/>
          </p:nvPr>
        </p:nvSpPr>
        <p:spPr>
          <a:xfrm>
            <a:off x="1146429" y="1810179"/>
            <a:ext cx="4770498" cy="714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16" name="Footer Placeholder 4"/>
          <p:cNvSpPr>
            <a:spLocks noGrp="1"/>
          </p:cNvSpPr>
          <p:nvPr>
            <p:ph type="ftr" sz="quarter" idx="30"/>
          </p:nvPr>
        </p:nvSpPr>
        <p:spPr/>
        <p:txBody>
          <a:bodyPr/>
          <a:lstStyle>
            <a:lvl1pPr>
              <a:defRPr/>
            </a:lvl1pPr>
          </a:lstStyle>
          <a:p>
            <a:pPr>
              <a:defRPr/>
            </a:pPr>
            <a:r>
              <a:rPr lang="el-GR" altLang="en-US" smtClean="0"/>
              <a:t>Ενότητα 15. Ελάσσονα Εκδυσόζωα.</a:t>
            </a:r>
            <a:endParaRPr lang="en-US" altLang="en-US"/>
          </a:p>
        </p:txBody>
      </p:sp>
      <p:sp>
        <p:nvSpPr>
          <p:cNvPr id="17" name="Slide Number Placeholder 5"/>
          <p:cNvSpPr>
            <a:spLocks noGrp="1"/>
          </p:cNvSpPr>
          <p:nvPr>
            <p:ph type="sldNum" sz="quarter" idx="31"/>
          </p:nvPr>
        </p:nvSpPr>
        <p:spPr/>
        <p:txBody>
          <a:bodyPr/>
          <a:lstStyle>
            <a:lvl1pPr>
              <a:defRPr/>
            </a:lvl1pPr>
          </a:lstStyle>
          <a:p>
            <a:pPr>
              <a:defRPr/>
            </a:pPr>
            <a:fld id="{746999B5-652F-4FC9-9CAB-58AB7B32E5FE}" type="slidenum">
              <a:rPr lang="en-US" altLang="en-US"/>
              <a:pPr>
                <a:defRPr/>
              </a:pPr>
              <a:t>‹#›</a:t>
            </a:fld>
            <a:endParaRPr lang="en-US" altLang="en-US"/>
          </a:p>
        </p:txBody>
      </p:sp>
    </p:spTree>
    <p:extLst>
      <p:ext uri="{BB962C8B-B14F-4D97-AF65-F5344CB8AC3E}">
        <p14:creationId xmlns:p14="http://schemas.microsoft.com/office/powerpoint/2010/main" val="3424975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7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6" name="Θέση εικόνας 5"/>
          <p:cNvSpPr>
            <a:spLocks noGrp="1"/>
          </p:cNvSpPr>
          <p:nvPr>
            <p:ph type="pic" sz="quarter" idx="12"/>
          </p:nvPr>
        </p:nvSpPr>
        <p:spPr>
          <a:xfrm>
            <a:off x="628650" y="1847850"/>
            <a:ext cx="7886700" cy="2224088"/>
          </a:xfrm>
        </p:spPr>
        <p:txBody>
          <a:bodyPr/>
          <a:lstStyle/>
          <a:p>
            <a:pPr lvl="0"/>
            <a:r>
              <a:rPr lang="el-GR" noProof="0" smtClean="0"/>
              <a:t>Κάντε κλικ στο εικονίδιο για να προσθέσετε εικόνα</a:t>
            </a:r>
            <a:endParaRPr lang="en-US" noProof="0"/>
          </a:p>
        </p:txBody>
      </p:sp>
      <p:sp>
        <p:nvSpPr>
          <p:cNvPr id="8" name="Θέση κειμένου 7"/>
          <p:cNvSpPr>
            <a:spLocks noGrp="1"/>
          </p:cNvSpPr>
          <p:nvPr>
            <p:ph type="body" sz="quarter" idx="13"/>
          </p:nvPr>
        </p:nvSpPr>
        <p:spPr>
          <a:xfrm>
            <a:off x="628650" y="4186238"/>
            <a:ext cx="7886700" cy="1963737"/>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Footer Placeholder 4"/>
          <p:cNvSpPr>
            <a:spLocks noGrp="1"/>
          </p:cNvSpPr>
          <p:nvPr>
            <p:ph type="ftr" sz="quarter" idx="14"/>
          </p:nvPr>
        </p:nvSpPr>
        <p:spPr/>
        <p:txBody>
          <a:bodyPr/>
          <a:lstStyle>
            <a:lvl1pPr>
              <a:defRPr/>
            </a:lvl1pPr>
          </a:lstStyle>
          <a:p>
            <a:pPr>
              <a:defRPr/>
            </a:pPr>
            <a:r>
              <a:rPr lang="el-GR" altLang="en-US" smtClean="0"/>
              <a:t>Ενότητα 15. Ελάσσονα Εκδυσόζωα.</a:t>
            </a:r>
            <a:endParaRPr lang="en-US" altLang="en-US"/>
          </a:p>
        </p:txBody>
      </p:sp>
      <p:sp>
        <p:nvSpPr>
          <p:cNvPr id="7" name="Slide Number Placeholder 5"/>
          <p:cNvSpPr>
            <a:spLocks noGrp="1"/>
          </p:cNvSpPr>
          <p:nvPr>
            <p:ph type="sldNum" sz="quarter" idx="15"/>
          </p:nvPr>
        </p:nvSpPr>
        <p:spPr/>
        <p:txBody>
          <a:bodyPr/>
          <a:lstStyle>
            <a:lvl1pPr>
              <a:defRPr/>
            </a:lvl1pPr>
          </a:lstStyle>
          <a:p>
            <a:pPr>
              <a:defRPr/>
            </a:pPr>
            <a:fld id="{4B4EE2D1-14E5-4A06-B7AC-10DDC41D0C54}" type="slidenum">
              <a:rPr lang="en-US" altLang="en-US"/>
              <a:pPr>
                <a:defRPr/>
              </a:pPr>
              <a:t>‹#›</a:t>
            </a:fld>
            <a:endParaRPr lang="en-US" altLang="en-US"/>
          </a:p>
        </p:txBody>
      </p:sp>
    </p:spTree>
    <p:extLst>
      <p:ext uri="{BB962C8B-B14F-4D97-AF65-F5344CB8AC3E}">
        <p14:creationId xmlns:p14="http://schemas.microsoft.com/office/powerpoint/2010/main" val="1154852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l-GR" altLang="en-US" smtClean="0"/>
              <a:t>Ενότητα 15. Ελάσσονα Εκδυσόζωα.</a:t>
            </a:r>
            <a:endParaRPr lang="en-US" altLang="en-US"/>
          </a:p>
        </p:txBody>
      </p:sp>
      <p:sp>
        <p:nvSpPr>
          <p:cNvPr id="5" name="Slide Number Placeholder 5"/>
          <p:cNvSpPr>
            <a:spLocks noGrp="1"/>
          </p:cNvSpPr>
          <p:nvPr>
            <p:ph type="sldNum" sz="quarter" idx="11"/>
          </p:nvPr>
        </p:nvSpPr>
        <p:spPr/>
        <p:txBody>
          <a:bodyPr/>
          <a:lstStyle>
            <a:lvl1pPr>
              <a:defRPr/>
            </a:lvl1pPr>
          </a:lstStyle>
          <a:p>
            <a:pPr>
              <a:defRPr/>
            </a:pPr>
            <a:fld id="{FA2FA82E-FDA6-4DE8-98A1-51BE53601362}" type="slidenum">
              <a:rPr lang="en-US" altLang="en-US"/>
              <a:pPr>
                <a:defRPr/>
              </a:pPr>
              <a:t>‹#›</a:t>
            </a:fld>
            <a:endParaRPr lang="en-US" altLang="en-US"/>
          </a:p>
        </p:txBody>
      </p:sp>
    </p:spTree>
    <p:extLst>
      <p:ext uri="{BB962C8B-B14F-4D97-AF65-F5344CB8AC3E}">
        <p14:creationId xmlns:p14="http://schemas.microsoft.com/office/powerpoint/2010/main" val="1094288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8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6" name="Θέση εικόνας 5"/>
          <p:cNvSpPr>
            <a:spLocks noGrp="1"/>
          </p:cNvSpPr>
          <p:nvPr>
            <p:ph type="pic" sz="quarter" idx="12"/>
          </p:nvPr>
        </p:nvSpPr>
        <p:spPr>
          <a:xfrm>
            <a:off x="628650" y="1847850"/>
            <a:ext cx="7886700" cy="2224088"/>
          </a:xfrm>
        </p:spPr>
        <p:txBody>
          <a:bodyPr/>
          <a:lstStyle/>
          <a:p>
            <a:pPr lvl="0"/>
            <a:r>
              <a:rPr lang="el-GR" noProof="0" smtClean="0"/>
              <a:t>Κάντε κλικ στο εικονίδιο για να προσθέσετε εικόνα</a:t>
            </a:r>
            <a:endParaRPr lang="en-US" noProof="0"/>
          </a:p>
        </p:txBody>
      </p:sp>
      <p:sp>
        <p:nvSpPr>
          <p:cNvPr id="8" name="Θέση κειμένου 7"/>
          <p:cNvSpPr>
            <a:spLocks noGrp="1"/>
          </p:cNvSpPr>
          <p:nvPr>
            <p:ph type="body" sz="quarter" idx="13"/>
          </p:nvPr>
        </p:nvSpPr>
        <p:spPr>
          <a:xfrm>
            <a:off x="628650" y="4186238"/>
            <a:ext cx="7886700" cy="1963737"/>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Footer Placeholder 4"/>
          <p:cNvSpPr>
            <a:spLocks noGrp="1"/>
          </p:cNvSpPr>
          <p:nvPr>
            <p:ph type="ftr" sz="quarter" idx="14"/>
          </p:nvPr>
        </p:nvSpPr>
        <p:spPr/>
        <p:txBody>
          <a:bodyPr/>
          <a:lstStyle>
            <a:lvl1pPr>
              <a:defRPr/>
            </a:lvl1pPr>
          </a:lstStyle>
          <a:p>
            <a:pPr>
              <a:defRPr/>
            </a:pPr>
            <a:r>
              <a:rPr lang="el-GR" altLang="en-US" smtClean="0"/>
              <a:t>Ενότητα 15. Ελάσσονα Εκδυσόζωα.</a:t>
            </a:r>
            <a:endParaRPr lang="en-US" altLang="en-US"/>
          </a:p>
        </p:txBody>
      </p:sp>
      <p:sp>
        <p:nvSpPr>
          <p:cNvPr id="7" name="Slide Number Placeholder 5"/>
          <p:cNvSpPr>
            <a:spLocks noGrp="1"/>
          </p:cNvSpPr>
          <p:nvPr>
            <p:ph type="sldNum" sz="quarter" idx="15"/>
          </p:nvPr>
        </p:nvSpPr>
        <p:spPr/>
        <p:txBody>
          <a:bodyPr/>
          <a:lstStyle>
            <a:lvl1pPr>
              <a:defRPr/>
            </a:lvl1pPr>
          </a:lstStyle>
          <a:p>
            <a:pPr>
              <a:defRPr/>
            </a:pPr>
            <a:fld id="{120533BF-2261-48F6-A8B7-BFD61B2787FB}" type="slidenum">
              <a:rPr lang="en-US" altLang="en-US"/>
              <a:pPr>
                <a:defRPr/>
              </a:pPr>
              <a:t>‹#›</a:t>
            </a:fld>
            <a:endParaRPr lang="en-US" altLang="en-US"/>
          </a:p>
        </p:txBody>
      </p:sp>
    </p:spTree>
    <p:extLst>
      <p:ext uri="{BB962C8B-B14F-4D97-AF65-F5344CB8AC3E}">
        <p14:creationId xmlns:p14="http://schemas.microsoft.com/office/powerpoint/2010/main" val="1736386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9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6" name="Θέση εικόνας 5"/>
          <p:cNvSpPr>
            <a:spLocks noGrp="1"/>
          </p:cNvSpPr>
          <p:nvPr>
            <p:ph type="pic" sz="quarter" idx="12"/>
          </p:nvPr>
        </p:nvSpPr>
        <p:spPr>
          <a:xfrm>
            <a:off x="628650" y="1847850"/>
            <a:ext cx="7886700" cy="2224088"/>
          </a:xfrm>
        </p:spPr>
        <p:txBody>
          <a:bodyPr/>
          <a:lstStyle/>
          <a:p>
            <a:pPr lvl="0"/>
            <a:r>
              <a:rPr lang="el-GR" noProof="0" smtClean="0"/>
              <a:t>Κάντε κλικ στο εικονίδιο για να προσθέσετε εικόνα</a:t>
            </a:r>
            <a:endParaRPr lang="en-US" noProof="0"/>
          </a:p>
        </p:txBody>
      </p:sp>
      <p:sp>
        <p:nvSpPr>
          <p:cNvPr id="8" name="Θέση κειμένου 7"/>
          <p:cNvSpPr>
            <a:spLocks noGrp="1"/>
          </p:cNvSpPr>
          <p:nvPr>
            <p:ph type="body" sz="quarter" idx="13"/>
          </p:nvPr>
        </p:nvSpPr>
        <p:spPr>
          <a:xfrm>
            <a:off x="628650" y="4186238"/>
            <a:ext cx="7886700" cy="1963737"/>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Footer Placeholder 4"/>
          <p:cNvSpPr>
            <a:spLocks noGrp="1"/>
          </p:cNvSpPr>
          <p:nvPr>
            <p:ph type="ftr" sz="quarter" idx="14"/>
          </p:nvPr>
        </p:nvSpPr>
        <p:spPr/>
        <p:txBody>
          <a:bodyPr/>
          <a:lstStyle>
            <a:lvl1pPr>
              <a:defRPr/>
            </a:lvl1pPr>
          </a:lstStyle>
          <a:p>
            <a:pPr>
              <a:defRPr/>
            </a:pPr>
            <a:r>
              <a:rPr lang="el-GR" altLang="en-US" smtClean="0"/>
              <a:t>Ενότητα 15. Ελάσσονα Εκδυσόζωα.</a:t>
            </a:r>
            <a:endParaRPr lang="en-US" altLang="en-US"/>
          </a:p>
        </p:txBody>
      </p:sp>
      <p:sp>
        <p:nvSpPr>
          <p:cNvPr id="7" name="Slide Number Placeholder 5"/>
          <p:cNvSpPr>
            <a:spLocks noGrp="1"/>
          </p:cNvSpPr>
          <p:nvPr>
            <p:ph type="sldNum" sz="quarter" idx="15"/>
          </p:nvPr>
        </p:nvSpPr>
        <p:spPr/>
        <p:txBody>
          <a:bodyPr/>
          <a:lstStyle>
            <a:lvl1pPr>
              <a:defRPr/>
            </a:lvl1pPr>
          </a:lstStyle>
          <a:p>
            <a:pPr>
              <a:defRPr/>
            </a:pPr>
            <a:fld id="{B94BA8F8-7CEB-4732-9F43-6DF790EA4F5E}" type="slidenum">
              <a:rPr lang="en-US" altLang="en-US"/>
              <a:pPr>
                <a:defRPr/>
              </a:pPr>
              <a:t>‹#›</a:t>
            </a:fld>
            <a:endParaRPr lang="en-US" altLang="en-US"/>
          </a:p>
        </p:txBody>
      </p:sp>
    </p:spTree>
    <p:extLst>
      <p:ext uri="{BB962C8B-B14F-4D97-AF65-F5344CB8AC3E}">
        <p14:creationId xmlns:p14="http://schemas.microsoft.com/office/powerpoint/2010/main" val="2030993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0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13" name="Θέση εικόνας 6"/>
          <p:cNvSpPr>
            <a:spLocks noGrp="1"/>
          </p:cNvSpPr>
          <p:nvPr>
            <p:ph type="pic" sz="quarter" idx="17"/>
          </p:nvPr>
        </p:nvSpPr>
        <p:spPr>
          <a:xfrm>
            <a:off x="6136200" y="2770470"/>
            <a:ext cx="986495" cy="702377"/>
          </a:xfrm>
        </p:spPr>
        <p:txBody>
          <a:bodyPr/>
          <a:lstStyle/>
          <a:p>
            <a:pPr lvl="0"/>
            <a:r>
              <a:rPr lang="el-GR" noProof="0" smtClean="0"/>
              <a:t>Κάντε κλικ στο εικονίδιο για να προσθέσετε εικόνα</a:t>
            </a:r>
            <a:endParaRPr lang="en-US" noProof="0" dirty="0"/>
          </a:p>
        </p:txBody>
      </p:sp>
      <p:sp>
        <p:nvSpPr>
          <p:cNvPr id="14" name="Θέση εικόνας 6"/>
          <p:cNvSpPr>
            <a:spLocks noGrp="1"/>
          </p:cNvSpPr>
          <p:nvPr>
            <p:ph type="pic" sz="quarter" idx="18"/>
          </p:nvPr>
        </p:nvSpPr>
        <p:spPr>
          <a:xfrm>
            <a:off x="6136200" y="3683110"/>
            <a:ext cx="986495" cy="717979"/>
          </a:xfrm>
        </p:spPr>
        <p:txBody>
          <a:bodyPr/>
          <a:lstStyle/>
          <a:p>
            <a:pPr lvl="0"/>
            <a:r>
              <a:rPr lang="el-GR" noProof="0" smtClean="0"/>
              <a:t>Κάντε κλικ στο εικονίδιο για να προσθέσετε εικόνα</a:t>
            </a:r>
            <a:endParaRPr lang="en-US" noProof="0" dirty="0"/>
          </a:p>
        </p:txBody>
      </p:sp>
      <p:sp>
        <p:nvSpPr>
          <p:cNvPr id="15" name="Θέση εικόνας 6"/>
          <p:cNvSpPr>
            <a:spLocks noGrp="1"/>
          </p:cNvSpPr>
          <p:nvPr>
            <p:ph type="pic" sz="quarter" idx="19"/>
          </p:nvPr>
        </p:nvSpPr>
        <p:spPr>
          <a:xfrm>
            <a:off x="6136200" y="4609203"/>
            <a:ext cx="986495" cy="691189"/>
          </a:xfrm>
        </p:spPr>
        <p:txBody>
          <a:bodyPr/>
          <a:lstStyle/>
          <a:p>
            <a:pPr lvl="0"/>
            <a:r>
              <a:rPr lang="el-GR" noProof="0" smtClean="0"/>
              <a:t>Κάντε κλικ στο εικονίδιο για να προσθέσετε εικόνα</a:t>
            </a:r>
            <a:endParaRPr lang="en-US" noProof="0" dirty="0"/>
          </a:p>
        </p:txBody>
      </p:sp>
      <p:sp>
        <p:nvSpPr>
          <p:cNvPr id="21" name="Θέση εικόνας 6"/>
          <p:cNvSpPr>
            <a:spLocks noGrp="1"/>
          </p:cNvSpPr>
          <p:nvPr>
            <p:ph type="pic" sz="quarter" idx="23"/>
          </p:nvPr>
        </p:nvSpPr>
        <p:spPr>
          <a:xfrm>
            <a:off x="6136199" y="1834471"/>
            <a:ext cx="986496" cy="720436"/>
          </a:xfrm>
        </p:spPr>
        <p:txBody>
          <a:bodyPr/>
          <a:lstStyle/>
          <a:p>
            <a:pPr lvl="0"/>
            <a:r>
              <a:rPr lang="el-GR" noProof="0" smtClean="0"/>
              <a:t>Κάντε κλικ στο εικονίδιο για να προσθέσετε εικόνα</a:t>
            </a:r>
            <a:endParaRPr lang="en-US" noProof="0" dirty="0"/>
          </a:p>
        </p:txBody>
      </p:sp>
      <p:sp>
        <p:nvSpPr>
          <p:cNvPr id="22" name="Θέση εικόνας 6"/>
          <p:cNvSpPr>
            <a:spLocks noGrp="1"/>
          </p:cNvSpPr>
          <p:nvPr>
            <p:ph type="pic" sz="quarter" idx="24"/>
          </p:nvPr>
        </p:nvSpPr>
        <p:spPr>
          <a:xfrm>
            <a:off x="6155452" y="5519826"/>
            <a:ext cx="967244" cy="647700"/>
          </a:xfrm>
        </p:spPr>
        <p:txBody>
          <a:bodyPr/>
          <a:lstStyle/>
          <a:p>
            <a:pPr lvl="0"/>
            <a:r>
              <a:rPr lang="el-GR" noProof="0" smtClean="0"/>
              <a:t>Κάντε κλικ στο εικονίδιο για να προσθέσετε εικόνα</a:t>
            </a:r>
            <a:endParaRPr lang="en-US" noProof="0" dirty="0"/>
          </a:p>
        </p:txBody>
      </p:sp>
      <p:sp>
        <p:nvSpPr>
          <p:cNvPr id="23" name="Θέση κειμένου 17"/>
          <p:cNvSpPr>
            <a:spLocks noGrp="1"/>
          </p:cNvSpPr>
          <p:nvPr>
            <p:ph type="body" sz="quarter" idx="25"/>
          </p:nvPr>
        </p:nvSpPr>
        <p:spPr>
          <a:xfrm>
            <a:off x="1146429" y="2749301"/>
            <a:ext cx="4770498" cy="714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4" name="Θέση κειμένου 17"/>
          <p:cNvSpPr>
            <a:spLocks noGrp="1"/>
          </p:cNvSpPr>
          <p:nvPr>
            <p:ph type="body" sz="quarter" idx="26"/>
          </p:nvPr>
        </p:nvSpPr>
        <p:spPr>
          <a:xfrm>
            <a:off x="1146429" y="3679252"/>
            <a:ext cx="4770498" cy="714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5" name="Θέση κειμένου 17"/>
          <p:cNvSpPr>
            <a:spLocks noGrp="1"/>
          </p:cNvSpPr>
          <p:nvPr>
            <p:ph type="body" sz="quarter" idx="27"/>
          </p:nvPr>
        </p:nvSpPr>
        <p:spPr>
          <a:xfrm>
            <a:off x="1146429" y="4618374"/>
            <a:ext cx="4770498" cy="714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6" name="Θέση κειμένου 17"/>
          <p:cNvSpPr>
            <a:spLocks noGrp="1"/>
          </p:cNvSpPr>
          <p:nvPr>
            <p:ph type="body" sz="quarter" idx="28"/>
          </p:nvPr>
        </p:nvSpPr>
        <p:spPr>
          <a:xfrm>
            <a:off x="1133886" y="5519826"/>
            <a:ext cx="4770498" cy="714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7" name="Θέση κειμένου 17"/>
          <p:cNvSpPr>
            <a:spLocks noGrp="1"/>
          </p:cNvSpPr>
          <p:nvPr>
            <p:ph type="body" sz="quarter" idx="29"/>
          </p:nvPr>
        </p:nvSpPr>
        <p:spPr>
          <a:xfrm>
            <a:off x="1146429" y="1810179"/>
            <a:ext cx="4770498" cy="714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16" name="Footer Placeholder 4"/>
          <p:cNvSpPr>
            <a:spLocks noGrp="1"/>
          </p:cNvSpPr>
          <p:nvPr>
            <p:ph type="ftr" sz="quarter" idx="30"/>
          </p:nvPr>
        </p:nvSpPr>
        <p:spPr/>
        <p:txBody>
          <a:bodyPr/>
          <a:lstStyle>
            <a:lvl1pPr>
              <a:defRPr/>
            </a:lvl1pPr>
          </a:lstStyle>
          <a:p>
            <a:pPr>
              <a:defRPr/>
            </a:pPr>
            <a:r>
              <a:rPr lang="el-GR" altLang="en-US" smtClean="0"/>
              <a:t>Ενότητα 15. Ελάσσονα Εκδυσόζωα.</a:t>
            </a:r>
            <a:endParaRPr lang="en-US" altLang="en-US"/>
          </a:p>
        </p:txBody>
      </p:sp>
      <p:sp>
        <p:nvSpPr>
          <p:cNvPr id="17" name="Slide Number Placeholder 5"/>
          <p:cNvSpPr>
            <a:spLocks noGrp="1"/>
          </p:cNvSpPr>
          <p:nvPr>
            <p:ph type="sldNum" sz="quarter" idx="31"/>
          </p:nvPr>
        </p:nvSpPr>
        <p:spPr/>
        <p:txBody>
          <a:bodyPr/>
          <a:lstStyle>
            <a:lvl1pPr>
              <a:defRPr/>
            </a:lvl1pPr>
          </a:lstStyle>
          <a:p>
            <a:pPr>
              <a:defRPr/>
            </a:pPr>
            <a:fld id="{979EB35F-8750-4EA7-99DC-B72CFE99756E}" type="slidenum">
              <a:rPr lang="en-US" altLang="en-US"/>
              <a:pPr>
                <a:defRPr/>
              </a:pPr>
              <a:t>‹#›</a:t>
            </a:fld>
            <a:endParaRPr lang="en-US" altLang="en-US"/>
          </a:p>
        </p:txBody>
      </p:sp>
    </p:spTree>
    <p:extLst>
      <p:ext uri="{BB962C8B-B14F-4D97-AF65-F5344CB8AC3E}">
        <p14:creationId xmlns:p14="http://schemas.microsoft.com/office/powerpoint/2010/main" val="1910782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normAutofit/>
          </a:bodyPr>
          <a:lstStyle>
            <a:lvl1pPr>
              <a:defRPr sz="4400"/>
            </a:lvl1pPr>
          </a:lstStyle>
          <a:p>
            <a:r>
              <a:rPr lang="el-GR" smtClean="0"/>
              <a:t>Στυλ κύριου τίτλου</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Footer Placeholder 4"/>
          <p:cNvSpPr>
            <a:spLocks noGrp="1"/>
          </p:cNvSpPr>
          <p:nvPr>
            <p:ph type="ftr" sz="quarter" idx="10"/>
          </p:nvPr>
        </p:nvSpPr>
        <p:spPr/>
        <p:txBody>
          <a:bodyPr/>
          <a:lstStyle>
            <a:lvl1pPr>
              <a:defRPr/>
            </a:lvl1pPr>
          </a:lstStyle>
          <a:p>
            <a:pPr>
              <a:defRPr/>
            </a:pPr>
            <a:r>
              <a:rPr lang="el-GR" altLang="en-US" smtClean="0"/>
              <a:t>Ενότητα 15. Ελάσσονα Εκδυσόζωα.</a:t>
            </a:r>
            <a:endParaRPr lang="en-US" altLang="en-US"/>
          </a:p>
        </p:txBody>
      </p:sp>
      <p:sp>
        <p:nvSpPr>
          <p:cNvPr id="5" name="Slide Number Placeholder 5"/>
          <p:cNvSpPr>
            <a:spLocks noGrp="1"/>
          </p:cNvSpPr>
          <p:nvPr>
            <p:ph type="sldNum" sz="quarter" idx="11"/>
          </p:nvPr>
        </p:nvSpPr>
        <p:spPr/>
        <p:txBody>
          <a:bodyPr/>
          <a:lstStyle>
            <a:lvl1pPr>
              <a:defRPr/>
            </a:lvl1pPr>
          </a:lstStyle>
          <a:p>
            <a:pPr>
              <a:defRPr/>
            </a:pPr>
            <a:fld id="{F9657D9F-5BAB-4E3B-A0DF-9C880266587D}" type="slidenum">
              <a:rPr lang="en-US" altLang="en-US"/>
              <a:pPr>
                <a:defRPr/>
              </a:pPr>
              <a:t>‹#›</a:t>
            </a:fld>
            <a:endParaRPr lang="en-US" altLang="en-US"/>
          </a:p>
        </p:txBody>
      </p:sp>
    </p:spTree>
    <p:extLst>
      <p:ext uri="{BB962C8B-B14F-4D97-AF65-F5344CB8AC3E}">
        <p14:creationId xmlns:p14="http://schemas.microsoft.com/office/powerpoint/2010/main" val="313928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Footer Placeholder 4"/>
          <p:cNvSpPr>
            <a:spLocks noGrp="1"/>
          </p:cNvSpPr>
          <p:nvPr>
            <p:ph type="ftr" sz="quarter" idx="10"/>
          </p:nvPr>
        </p:nvSpPr>
        <p:spPr/>
        <p:txBody>
          <a:bodyPr/>
          <a:lstStyle>
            <a:lvl1pPr>
              <a:defRPr/>
            </a:lvl1pPr>
          </a:lstStyle>
          <a:p>
            <a:pPr>
              <a:defRPr/>
            </a:pPr>
            <a:r>
              <a:rPr lang="el-GR" altLang="en-US" smtClean="0"/>
              <a:t>Ενότητα 15. Ελάσσονα Εκδυσόζωα.</a:t>
            </a:r>
            <a:endParaRPr lang="en-US" altLang="en-US"/>
          </a:p>
        </p:txBody>
      </p:sp>
      <p:sp>
        <p:nvSpPr>
          <p:cNvPr id="6" name="Slide Number Placeholder 5"/>
          <p:cNvSpPr>
            <a:spLocks noGrp="1"/>
          </p:cNvSpPr>
          <p:nvPr>
            <p:ph type="sldNum" sz="quarter" idx="11"/>
          </p:nvPr>
        </p:nvSpPr>
        <p:spPr/>
        <p:txBody>
          <a:bodyPr/>
          <a:lstStyle>
            <a:lvl1pPr>
              <a:defRPr/>
            </a:lvl1pPr>
          </a:lstStyle>
          <a:p>
            <a:pPr>
              <a:defRPr/>
            </a:pPr>
            <a:fld id="{A78779DA-5A91-4E98-A2EA-ED8A9220176B}" type="slidenum">
              <a:rPr lang="en-US" altLang="en-US"/>
              <a:pPr>
                <a:defRPr/>
              </a:pPr>
              <a:t>‹#›</a:t>
            </a:fld>
            <a:endParaRPr lang="en-US" altLang="en-US"/>
          </a:p>
        </p:txBody>
      </p:sp>
    </p:spTree>
    <p:extLst>
      <p:ext uri="{BB962C8B-B14F-4D97-AF65-F5344CB8AC3E}">
        <p14:creationId xmlns:p14="http://schemas.microsoft.com/office/powerpoint/2010/main" val="2591616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629842" y="2505075"/>
            <a:ext cx="3868340"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29151" y="2505075"/>
            <a:ext cx="3887391"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Footer Placeholder 4"/>
          <p:cNvSpPr>
            <a:spLocks noGrp="1"/>
          </p:cNvSpPr>
          <p:nvPr>
            <p:ph type="ftr" sz="quarter" idx="10"/>
          </p:nvPr>
        </p:nvSpPr>
        <p:spPr/>
        <p:txBody>
          <a:bodyPr/>
          <a:lstStyle>
            <a:lvl1pPr>
              <a:defRPr/>
            </a:lvl1pPr>
          </a:lstStyle>
          <a:p>
            <a:pPr>
              <a:defRPr/>
            </a:pPr>
            <a:r>
              <a:rPr lang="el-GR" altLang="en-US" smtClean="0"/>
              <a:t>Ενότητα 15. Ελάσσονα Εκδυσόζωα.</a:t>
            </a:r>
            <a:endParaRPr lang="en-US" altLang="en-US"/>
          </a:p>
        </p:txBody>
      </p:sp>
      <p:sp>
        <p:nvSpPr>
          <p:cNvPr id="8" name="Slide Number Placeholder 5"/>
          <p:cNvSpPr>
            <a:spLocks noGrp="1"/>
          </p:cNvSpPr>
          <p:nvPr>
            <p:ph type="sldNum" sz="quarter" idx="11"/>
          </p:nvPr>
        </p:nvSpPr>
        <p:spPr/>
        <p:txBody>
          <a:bodyPr/>
          <a:lstStyle>
            <a:lvl1pPr>
              <a:defRPr/>
            </a:lvl1pPr>
          </a:lstStyle>
          <a:p>
            <a:pPr>
              <a:defRPr/>
            </a:pPr>
            <a:fld id="{954AFABF-F38E-4ED0-9B35-9857F67CB2E7}" type="slidenum">
              <a:rPr lang="en-US" altLang="en-US"/>
              <a:pPr>
                <a:defRPr/>
              </a:pPr>
              <a:t>‹#›</a:t>
            </a:fld>
            <a:endParaRPr lang="en-US" altLang="en-US"/>
          </a:p>
        </p:txBody>
      </p:sp>
    </p:spTree>
    <p:extLst>
      <p:ext uri="{BB962C8B-B14F-4D97-AF65-F5344CB8AC3E}">
        <p14:creationId xmlns:p14="http://schemas.microsoft.com/office/powerpoint/2010/main" val="428257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7" name="Θέση εικόνας 6"/>
          <p:cNvSpPr>
            <a:spLocks noGrp="1"/>
          </p:cNvSpPr>
          <p:nvPr>
            <p:ph type="pic" sz="quarter" idx="13"/>
          </p:nvPr>
        </p:nvSpPr>
        <p:spPr>
          <a:xfrm>
            <a:off x="628652" y="1794696"/>
            <a:ext cx="7886699" cy="3836937"/>
          </a:xfrm>
        </p:spPr>
        <p:txBody>
          <a:bodyPr rtlCol="0">
            <a:normAutofit/>
          </a:bodyPr>
          <a:lstStyle/>
          <a:p>
            <a:pPr lvl="0"/>
            <a:r>
              <a:rPr lang="el-GR" noProof="0" smtClean="0"/>
              <a:t>Κάντε κλικ στο εικονίδιο για να προσθέσετε εικόνα</a:t>
            </a:r>
            <a:endParaRPr lang="el-GR" noProof="0" dirty="0"/>
          </a:p>
        </p:txBody>
      </p:sp>
      <p:sp>
        <p:nvSpPr>
          <p:cNvPr id="9" name="Θέση κειμένου 8"/>
          <p:cNvSpPr>
            <a:spLocks noGrp="1"/>
          </p:cNvSpPr>
          <p:nvPr>
            <p:ph type="body" sz="quarter" idx="14"/>
          </p:nvPr>
        </p:nvSpPr>
        <p:spPr>
          <a:xfrm>
            <a:off x="628651" y="5735638"/>
            <a:ext cx="7940675" cy="4857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Footer Placeholder 4"/>
          <p:cNvSpPr>
            <a:spLocks noGrp="1"/>
          </p:cNvSpPr>
          <p:nvPr>
            <p:ph type="ftr" sz="quarter" idx="15"/>
          </p:nvPr>
        </p:nvSpPr>
        <p:spPr/>
        <p:txBody>
          <a:bodyPr/>
          <a:lstStyle>
            <a:lvl1pPr>
              <a:defRPr/>
            </a:lvl1pPr>
          </a:lstStyle>
          <a:p>
            <a:pPr>
              <a:defRPr/>
            </a:pPr>
            <a:r>
              <a:rPr lang="el-GR" altLang="en-US" smtClean="0"/>
              <a:t>Ενότητα 15. Ελάσσονα Εκδυσόζωα.</a:t>
            </a:r>
            <a:endParaRPr lang="en-US" altLang="en-US"/>
          </a:p>
        </p:txBody>
      </p:sp>
      <p:sp>
        <p:nvSpPr>
          <p:cNvPr id="6" name="Slide Number Placeholder 5"/>
          <p:cNvSpPr>
            <a:spLocks noGrp="1"/>
          </p:cNvSpPr>
          <p:nvPr>
            <p:ph type="sldNum" sz="quarter" idx="16"/>
          </p:nvPr>
        </p:nvSpPr>
        <p:spPr/>
        <p:txBody>
          <a:bodyPr/>
          <a:lstStyle>
            <a:lvl1pPr>
              <a:defRPr/>
            </a:lvl1pPr>
          </a:lstStyle>
          <a:p>
            <a:pPr>
              <a:defRPr/>
            </a:pPr>
            <a:fld id="{9164B678-B53E-4470-8CA2-88E1404F2908}" type="slidenum">
              <a:rPr lang="en-US" altLang="en-US"/>
              <a:pPr>
                <a:defRPr/>
              </a:pPr>
              <a:t>‹#›</a:t>
            </a:fld>
            <a:endParaRPr lang="en-US" altLang="en-US"/>
          </a:p>
        </p:txBody>
      </p:sp>
    </p:spTree>
    <p:extLst>
      <p:ext uri="{BB962C8B-B14F-4D97-AF65-F5344CB8AC3E}">
        <p14:creationId xmlns:p14="http://schemas.microsoft.com/office/powerpoint/2010/main" val="2500106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SmartArt 5"/>
          <p:cNvSpPr>
            <a:spLocks noGrp="1"/>
          </p:cNvSpPr>
          <p:nvPr>
            <p:ph type="dgm" sz="quarter" idx="12"/>
          </p:nvPr>
        </p:nvSpPr>
        <p:spPr>
          <a:xfrm>
            <a:off x="628650" y="1858963"/>
            <a:ext cx="7886700" cy="4261618"/>
          </a:xfrm>
        </p:spPr>
        <p:txBody>
          <a:bodyPr rtlCol="0">
            <a:normAutofit/>
          </a:bodyPr>
          <a:lstStyle/>
          <a:p>
            <a:pPr lvl="0"/>
            <a:r>
              <a:rPr lang="el-GR" noProof="0" smtClean="0"/>
              <a:t>Κάντε κλικ στο εικονίδιο για να προσθέσετε ένα γραφικό SmartArt</a:t>
            </a:r>
            <a:endParaRPr lang="el-GR" noProof="0"/>
          </a:p>
        </p:txBody>
      </p:sp>
      <p:sp>
        <p:nvSpPr>
          <p:cNvPr id="4" name="Footer Placeholder 4"/>
          <p:cNvSpPr>
            <a:spLocks noGrp="1"/>
          </p:cNvSpPr>
          <p:nvPr>
            <p:ph type="ftr" sz="quarter" idx="13"/>
          </p:nvPr>
        </p:nvSpPr>
        <p:spPr/>
        <p:txBody>
          <a:bodyPr/>
          <a:lstStyle>
            <a:lvl1pPr>
              <a:defRPr/>
            </a:lvl1pPr>
          </a:lstStyle>
          <a:p>
            <a:pPr>
              <a:defRPr/>
            </a:pPr>
            <a:r>
              <a:rPr lang="el-GR" altLang="en-US" smtClean="0"/>
              <a:t>Ενότητα 15. Ελάσσονα Εκδυσόζωα.</a:t>
            </a:r>
            <a:endParaRPr lang="en-US" altLang="en-US"/>
          </a:p>
        </p:txBody>
      </p:sp>
      <p:sp>
        <p:nvSpPr>
          <p:cNvPr id="5" name="Slide Number Placeholder 5"/>
          <p:cNvSpPr>
            <a:spLocks noGrp="1"/>
          </p:cNvSpPr>
          <p:nvPr>
            <p:ph type="sldNum" sz="quarter" idx="14"/>
          </p:nvPr>
        </p:nvSpPr>
        <p:spPr/>
        <p:txBody>
          <a:bodyPr/>
          <a:lstStyle>
            <a:lvl1pPr>
              <a:defRPr/>
            </a:lvl1pPr>
          </a:lstStyle>
          <a:p>
            <a:pPr>
              <a:defRPr/>
            </a:pPr>
            <a:fld id="{CF0937A8-A2D3-4260-AA6D-CFD963E73D03}" type="slidenum">
              <a:rPr lang="en-US" altLang="en-US"/>
              <a:pPr>
                <a:defRPr/>
              </a:pPr>
              <a:t>‹#›</a:t>
            </a:fld>
            <a:endParaRPr lang="en-US" altLang="en-US"/>
          </a:p>
        </p:txBody>
      </p:sp>
    </p:spTree>
    <p:extLst>
      <p:ext uri="{BB962C8B-B14F-4D97-AF65-F5344CB8AC3E}">
        <p14:creationId xmlns:p14="http://schemas.microsoft.com/office/powerpoint/2010/main" val="954105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628651" y="1843090"/>
            <a:ext cx="5300663" cy="426243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κειμένου 7"/>
          <p:cNvSpPr>
            <a:spLocks noGrp="1"/>
          </p:cNvSpPr>
          <p:nvPr>
            <p:ph type="body" sz="quarter" idx="13"/>
          </p:nvPr>
        </p:nvSpPr>
        <p:spPr>
          <a:xfrm>
            <a:off x="6091239" y="1843088"/>
            <a:ext cx="2595562" cy="423386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4"/>
          </p:nvPr>
        </p:nvSpPr>
        <p:spPr/>
        <p:txBody>
          <a:bodyPr/>
          <a:lstStyle>
            <a:lvl1pPr>
              <a:defRPr/>
            </a:lvl1pPr>
          </a:lstStyle>
          <a:p>
            <a:pPr>
              <a:defRPr/>
            </a:pPr>
            <a:r>
              <a:rPr lang="el-GR" altLang="en-US" smtClean="0"/>
              <a:t>Ενότητα 15. Ελάσσονα Εκδυσόζωα.</a:t>
            </a:r>
            <a:endParaRPr lang="en-US" altLang="en-US"/>
          </a:p>
        </p:txBody>
      </p:sp>
      <p:sp>
        <p:nvSpPr>
          <p:cNvPr id="7" name="Slide Number Placeholder 5"/>
          <p:cNvSpPr>
            <a:spLocks noGrp="1"/>
          </p:cNvSpPr>
          <p:nvPr>
            <p:ph type="sldNum" sz="quarter" idx="15"/>
          </p:nvPr>
        </p:nvSpPr>
        <p:spPr/>
        <p:txBody>
          <a:bodyPr/>
          <a:lstStyle>
            <a:lvl1pPr>
              <a:defRPr/>
            </a:lvl1pPr>
          </a:lstStyle>
          <a:p>
            <a:pPr>
              <a:defRPr/>
            </a:pPr>
            <a:fld id="{71288C8B-4FB4-4777-B99B-6437F04623D3}" type="slidenum">
              <a:rPr lang="en-US" altLang="en-US"/>
              <a:pPr>
                <a:defRPr/>
              </a:pPr>
              <a:t>‹#›</a:t>
            </a:fld>
            <a:endParaRPr lang="en-US" altLang="en-US"/>
          </a:p>
        </p:txBody>
      </p:sp>
    </p:spTree>
    <p:extLst>
      <p:ext uri="{BB962C8B-B14F-4D97-AF65-F5344CB8AC3E}">
        <p14:creationId xmlns:p14="http://schemas.microsoft.com/office/powerpoint/2010/main" val="3306144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Στυλ κύριου τίτλου</a:t>
            </a:r>
            <a:endParaRPr lang="en-US" altLang="el-GR" smtClean="0"/>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5" name="Footer Placeholder 4"/>
          <p:cNvSpPr>
            <a:spLocks noGrp="1"/>
          </p:cNvSpPr>
          <p:nvPr>
            <p:ph type="ftr" sz="quarter" idx="3"/>
          </p:nvPr>
        </p:nvSpPr>
        <p:spPr>
          <a:xfrm>
            <a:off x="1133475" y="6326188"/>
            <a:ext cx="6831013" cy="279400"/>
          </a:xfrm>
          <a:prstGeom prst="rect">
            <a:avLst/>
          </a:prstGeom>
          <a:solidFill>
            <a:schemeClr val="bg1">
              <a:lumMod val="95000"/>
            </a:schemeClr>
          </a:solidFill>
        </p:spPr>
        <p:txBody>
          <a:bodyPr vert="horz" lIns="91440" tIns="45720" rIns="91440" bIns="45720" rtlCol="0" anchor="ctr"/>
          <a:lstStyle>
            <a:lvl1pPr algn="l" eaLnBrk="1" hangingPunct="1">
              <a:defRPr sz="1200">
                <a:solidFill>
                  <a:schemeClr val="tx1">
                    <a:tint val="75000"/>
                  </a:schemeClr>
                </a:solidFill>
                <a:latin typeface="+mj-lt"/>
              </a:defRPr>
            </a:lvl1pPr>
          </a:lstStyle>
          <a:p>
            <a:pPr>
              <a:defRPr/>
            </a:pPr>
            <a:r>
              <a:rPr lang="el-GR" altLang="en-US" smtClean="0"/>
              <a:t>Ενότητα 15. Ελάσσονα Εκδυσόζωα.</a:t>
            </a:r>
            <a:endParaRPr lang="en-US" altLang="en-US"/>
          </a:p>
        </p:txBody>
      </p:sp>
      <p:sp>
        <p:nvSpPr>
          <p:cNvPr id="6" name="Slide Number Placeholder 5"/>
          <p:cNvSpPr>
            <a:spLocks noGrp="1"/>
          </p:cNvSpPr>
          <p:nvPr>
            <p:ph type="sldNum" sz="quarter" idx="4"/>
          </p:nvPr>
        </p:nvSpPr>
        <p:spPr>
          <a:xfrm>
            <a:off x="8097838" y="6326188"/>
            <a:ext cx="417512" cy="279400"/>
          </a:xfrm>
          <a:prstGeom prst="rect">
            <a:avLst/>
          </a:prstGeom>
          <a:solidFill>
            <a:schemeClr val="bg1">
              <a:lumMod val="95000"/>
            </a:schemeClr>
          </a:solidFill>
        </p:spPr>
        <p:txBody>
          <a:bodyPr vert="horz" lIns="91440" tIns="45720" rIns="91440" bIns="45720" rtlCol="0" anchor="ctr"/>
          <a:lstStyle>
            <a:lvl1pPr algn="r" eaLnBrk="1" hangingPunct="1">
              <a:defRPr sz="1200">
                <a:solidFill>
                  <a:schemeClr val="tx1">
                    <a:tint val="75000"/>
                  </a:schemeClr>
                </a:solidFill>
                <a:latin typeface="+mj-lt"/>
              </a:defRPr>
            </a:lvl1pPr>
          </a:lstStyle>
          <a:p>
            <a:pPr>
              <a:defRPr/>
            </a:pPr>
            <a:fld id="{5FFA11A2-712D-4AF5-A4F6-8E96FD25B3F0}" type="slidenum">
              <a:rPr lang="en-US" altLang="en-US"/>
              <a:pPr>
                <a:defRPr/>
              </a:pPr>
              <a:t>‹#›</a:t>
            </a:fld>
            <a:endParaRPr lang="en-US" altLang="en-US"/>
          </a:p>
        </p:txBody>
      </p:sp>
      <p:pic>
        <p:nvPicPr>
          <p:cNvPr id="1030" name="Picture 6" descr="Λογότυπο Εθνικόν και Καποδιστριακόν Πανεπιστήμιον Αθηνών"/>
          <p:cNvPicPr>
            <a:picLocks noChangeAspect="1"/>
          </p:cNvPicPr>
          <p:nvPr/>
        </p:nvPicPr>
        <p:blipFill>
          <a:blip r:embed="rId35">
            <a:extLst>
              <a:ext uri="{28A0092B-C50C-407E-A947-70E740481C1C}">
                <a14:useLocalDpi xmlns:a14="http://schemas.microsoft.com/office/drawing/2010/main" val="0"/>
              </a:ext>
            </a:extLst>
          </a:blip>
          <a:srcRect l="2" r="85167"/>
          <a:stretch>
            <a:fillRect/>
          </a:stretch>
        </p:blipFill>
        <p:spPr bwMode="auto">
          <a:xfrm>
            <a:off x="692150" y="6235700"/>
            <a:ext cx="376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76"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 id="2147483959" r:id="rId16"/>
    <p:sldLayoutId id="2147483960" r:id="rId17"/>
    <p:sldLayoutId id="2147483961" r:id="rId18"/>
    <p:sldLayoutId id="2147483962" r:id="rId19"/>
    <p:sldLayoutId id="2147483963" r:id="rId20"/>
    <p:sldLayoutId id="2147483964" r:id="rId21"/>
    <p:sldLayoutId id="2147483965" r:id="rId22"/>
    <p:sldLayoutId id="2147483966" r:id="rId23"/>
    <p:sldLayoutId id="2147483967" r:id="rId24"/>
    <p:sldLayoutId id="2147483968" r:id="rId25"/>
    <p:sldLayoutId id="2147483969" r:id="rId26"/>
    <p:sldLayoutId id="2147483970" r:id="rId27"/>
    <p:sldLayoutId id="2147483971" r:id="rId28"/>
    <p:sldLayoutId id="2147483972" r:id="rId29"/>
    <p:sldLayoutId id="2147483973" r:id="rId30"/>
    <p:sldLayoutId id="2147483974" r:id="rId31"/>
    <p:sldLayoutId id="2147483975" r:id="rId32"/>
  </p:sldLayoutIdLst>
  <p:hf hdr="0" dt="0"/>
  <p:txStyles>
    <p:titleStyle>
      <a:lvl1pPr algn="ctr" rtl="0" eaLnBrk="0" fontAlgn="base" hangingPunct="0">
        <a:lnSpc>
          <a:spcPct val="90000"/>
        </a:lnSpc>
        <a:spcBef>
          <a:spcPct val="0"/>
        </a:spcBef>
        <a:spcAft>
          <a:spcPct val="0"/>
        </a:spcAft>
        <a:defRPr sz="4400" b="1" kern="1200">
          <a:solidFill>
            <a:srgbClr val="2E75B6"/>
          </a:solidFill>
          <a:latin typeface="+mj-lt"/>
          <a:ea typeface="Tahoma" panose="020B0604030504040204" pitchFamily="34" charset="0"/>
          <a:cs typeface="Tahoma" panose="020B0604030504040204" pitchFamily="34" charset="0"/>
        </a:defRPr>
      </a:lvl1pPr>
      <a:lvl2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2pPr>
      <a:lvl3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3pPr>
      <a:lvl4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4pPr>
      <a:lvl5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5pPr>
      <a:lvl6pPr marL="4572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6pPr>
      <a:lvl7pPr marL="9144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7pPr>
      <a:lvl8pPr marL="13716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8pPr>
      <a:lvl9pPr marL="18288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3200" kern="1200">
          <a:solidFill>
            <a:schemeClr val="tx1"/>
          </a:solidFill>
          <a:latin typeface="+mn-lt"/>
          <a:ea typeface="Tahoma" panose="020B0604030504040204" pitchFamily="34" charset="0"/>
          <a:cs typeface="Tahoma" panose="020B060403050404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800" kern="1200">
          <a:solidFill>
            <a:schemeClr val="tx1"/>
          </a:solidFill>
          <a:latin typeface="+mn-lt"/>
          <a:ea typeface="Tahoma" panose="020B0604030504040204" pitchFamily="34" charset="0"/>
          <a:cs typeface="Tahoma" panose="020B060403050404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Tahoma" panose="020B0604030504040204" pitchFamily="34" charset="0"/>
          <a:cs typeface="Tahoma" panose="020B060403050404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200" kern="1200">
          <a:solidFill>
            <a:schemeClr val="tx1"/>
          </a:solidFill>
          <a:latin typeface="+mn-lt"/>
          <a:ea typeface="Tahoma" panose="020B0604030504040204" pitchFamily="34" charset="0"/>
          <a:cs typeface="Tahoma" panose="020B060403050404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27.jp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32.png"/><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37.pn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42.png"/><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46.png"/><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1.xml"/><Relationship Id="rId5" Type="http://schemas.openxmlformats.org/officeDocument/2006/relationships/image" Target="../media/image51.png"/><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5b1%5d%20http:/creativecommons.org/licenses/by-nc-sa/4.0/" TargetMode="Externa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Τίτλος 1"/>
          <p:cNvSpPr>
            <a:spLocks noGrp="1"/>
          </p:cNvSpPr>
          <p:nvPr>
            <p:ph type="ctrTitle"/>
          </p:nvPr>
        </p:nvSpPr>
        <p:spPr>
          <a:xfrm>
            <a:off x="685800" y="2006600"/>
            <a:ext cx="7772400" cy="947738"/>
          </a:xfrm>
        </p:spPr>
        <p:txBody>
          <a:bodyPr/>
          <a:lstStyle/>
          <a:p>
            <a:pPr eaLnBrk="1" hangingPunct="1"/>
            <a:r>
              <a:rPr lang="el-GR" altLang="el-GR" smtClean="0">
                <a:solidFill>
                  <a:srgbClr val="0070C0"/>
                </a:solidFill>
              </a:rPr>
              <a:t>Ζωολογία Ι</a:t>
            </a:r>
          </a:p>
        </p:txBody>
      </p:sp>
      <p:sp>
        <p:nvSpPr>
          <p:cNvPr id="4099" name="Υπότιτλος 2"/>
          <p:cNvSpPr>
            <a:spLocks noGrp="1"/>
          </p:cNvSpPr>
          <p:nvPr>
            <p:ph type="body" sz="quarter" idx="10"/>
          </p:nvPr>
        </p:nvSpPr>
        <p:spPr>
          <a:xfrm>
            <a:off x="684213" y="3384550"/>
            <a:ext cx="8208962" cy="1752600"/>
          </a:xfrm>
        </p:spPr>
        <p:txBody>
          <a:bodyPr/>
          <a:lstStyle/>
          <a:p>
            <a:pPr eaLnBrk="1" hangingPunct="1"/>
            <a:r>
              <a:rPr lang="el-GR" altLang="el-GR" sz="3200" b="1" dirty="0" smtClean="0">
                <a:solidFill>
                  <a:srgbClr val="0070C0"/>
                </a:solidFill>
              </a:rPr>
              <a:t>Ενότητα </a:t>
            </a:r>
            <a:r>
              <a:rPr lang="en-US" altLang="el-GR" sz="3200" b="1" dirty="0" smtClean="0">
                <a:solidFill>
                  <a:srgbClr val="0070C0"/>
                </a:solidFill>
              </a:rPr>
              <a:t>15</a:t>
            </a:r>
            <a:r>
              <a:rPr lang="el-GR" altLang="el-GR" sz="3200" dirty="0" smtClean="0">
                <a:solidFill>
                  <a:srgbClr val="0070C0"/>
                </a:solidFill>
              </a:rPr>
              <a:t>:</a:t>
            </a:r>
            <a:r>
              <a:rPr lang="en-US" altLang="el-GR" sz="3200" dirty="0" smtClean="0">
                <a:solidFill>
                  <a:srgbClr val="5075BC"/>
                </a:solidFill>
              </a:rPr>
              <a:t> </a:t>
            </a:r>
            <a:r>
              <a:rPr lang="el-GR" altLang="el-GR" sz="3200" dirty="0" smtClean="0"/>
              <a:t>Ελάσσονα </a:t>
            </a:r>
            <a:r>
              <a:rPr lang="el-GR" altLang="el-GR" sz="3200" dirty="0" err="1" smtClean="0"/>
              <a:t>Εκδυσόζωα</a:t>
            </a:r>
            <a:endParaRPr lang="el-GR" altLang="el-GR" sz="3200" dirty="0" smtClean="0"/>
          </a:p>
          <a:p>
            <a:pPr eaLnBrk="1" hangingPunct="1"/>
            <a:endParaRPr lang="en-US" altLang="el-GR" dirty="0" smtClean="0"/>
          </a:p>
          <a:p>
            <a:pPr eaLnBrk="1" hangingPunct="1"/>
            <a:r>
              <a:rPr lang="el-GR" altLang="el-GR" dirty="0" smtClean="0"/>
              <a:t>Σκαρλάτος </a:t>
            </a:r>
            <a:r>
              <a:rPr lang="el-GR" altLang="el-GR" dirty="0" err="1" smtClean="0"/>
              <a:t>Ντέντος</a:t>
            </a:r>
            <a:r>
              <a:rPr lang="el-GR" altLang="el-GR" dirty="0" smtClean="0"/>
              <a:t>, </a:t>
            </a:r>
            <a:r>
              <a:rPr lang="el-GR" altLang="el-GR" dirty="0" err="1" smtClean="0"/>
              <a:t>Επικ</a:t>
            </a:r>
            <a:r>
              <a:rPr lang="el-GR" altLang="el-GR" dirty="0" smtClean="0"/>
              <a:t>. Καθηγητής</a:t>
            </a:r>
          </a:p>
          <a:p>
            <a:pPr eaLnBrk="1" hangingPunct="1"/>
            <a:r>
              <a:rPr lang="el-GR" altLang="el-GR" dirty="0" smtClean="0"/>
              <a:t>Σχολή Θετικών Επιστημών</a:t>
            </a:r>
          </a:p>
          <a:p>
            <a:pPr eaLnBrk="1" hangingPunct="1"/>
            <a:r>
              <a:rPr lang="el-GR" altLang="el-GR" dirty="0" smtClean="0"/>
              <a:t>Τμήμα Βιολογίας</a:t>
            </a:r>
            <a:endParaRPr lang="en-US" altLang="el-GR" dirty="0" smtClean="0"/>
          </a:p>
          <a:p>
            <a:pPr eaLnBrk="1" hangingPunct="1"/>
            <a:endParaRPr lang="el-GR" altLang="el-GR"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Τίτλος 1"/>
          <p:cNvSpPr>
            <a:spLocks noGrp="1"/>
          </p:cNvSpPr>
          <p:nvPr>
            <p:ph type="title"/>
          </p:nvPr>
        </p:nvSpPr>
        <p:spPr/>
        <p:txBody>
          <a:bodyPr/>
          <a:lstStyle/>
          <a:p>
            <a:r>
              <a:rPr lang="el-GR" altLang="el-GR" dirty="0" smtClean="0"/>
              <a:t>Βασικές </a:t>
            </a:r>
            <a:r>
              <a:rPr lang="el-GR" altLang="el-GR" dirty="0" smtClean="0"/>
              <a:t>Έννοιες</a:t>
            </a:r>
            <a:r>
              <a:rPr lang="en-US" altLang="el-GR" dirty="0" smtClean="0"/>
              <a:t> 6/8</a:t>
            </a:r>
            <a:endParaRPr lang="en-US" altLang="el-GR" dirty="0" smtClean="0"/>
          </a:p>
        </p:txBody>
      </p:sp>
      <p:sp>
        <p:nvSpPr>
          <p:cNvPr id="4" name="Θέση υποσέλιδου 3"/>
          <p:cNvSpPr>
            <a:spLocks noGrp="1"/>
          </p:cNvSpPr>
          <p:nvPr>
            <p:ph type="ftr" sz="quarter" idx="18"/>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9"/>
          </p:nvPr>
        </p:nvSpPr>
        <p:spPr/>
        <p:txBody>
          <a:bodyPr/>
          <a:lstStyle/>
          <a:p>
            <a:pPr>
              <a:defRPr/>
            </a:pPr>
            <a:fld id="{C1601218-0B29-4CC1-8C8A-A55A5E90C135}" type="slidenum">
              <a:rPr lang="en-US" altLang="en-US" smtClean="0"/>
              <a:pPr>
                <a:defRPr/>
              </a:pPr>
              <a:t>10</a:t>
            </a:fld>
            <a:endParaRPr lang="en-US" altLang="en-US"/>
          </a:p>
        </p:txBody>
      </p:sp>
      <p:pic>
        <p:nvPicPr>
          <p:cNvPr id="17417" name="Picture Placeholder 6"/>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430" t="-14973" r="-1430" b="-14973"/>
          <a:stretch>
            <a:fillRect/>
          </a:stretch>
        </p:blipFill>
        <p:spPr>
          <a:xfrm>
            <a:off x="4572000" y="1118592"/>
            <a:ext cx="3823408" cy="3117453"/>
          </a:xfrm>
        </p:spPr>
      </p:pic>
      <p:sp>
        <p:nvSpPr>
          <p:cNvPr id="11" name="TextBox 10"/>
          <p:cNvSpPr txBox="1"/>
          <p:nvPr/>
        </p:nvSpPr>
        <p:spPr>
          <a:xfrm>
            <a:off x="4022725" y="3481388"/>
            <a:ext cx="269875" cy="277812"/>
          </a:xfrm>
          <a:prstGeom prst="rect">
            <a:avLst/>
          </a:prstGeom>
          <a:noFill/>
        </p:spPr>
        <p:txBody>
          <a:bodyPr wrap="none">
            <a:spAutoFit/>
          </a:bodyPr>
          <a:lstStyle/>
          <a:p>
            <a:pPr>
              <a:defRPr/>
            </a:pPr>
            <a:r>
              <a:rPr lang="en-US" sz="1200" b="1" dirty="0">
                <a:latin typeface="+mj-lt"/>
              </a:rPr>
              <a:t>5</a:t>
            </a:r>
          </a:p>
        </p:txBody>
      </p:sp>
      <p:pic>
        <p:nvPicPr>
          <p:cNvPr id="10" name="Picture Placeholder 9"/>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3627" r="13627"/>
          <a:stretch>
            <a:fillRect/>
          </a:stretch>
        </p:blipFill>
        <p:spPr>
          <a:xfrm>
            <a:off x="2772047" y="4017302"/>
            <a:ext cx="3368999" cy="2237369"/>
          </a:xfrm>
        </p:spPr>
      </p:pic>
      <p:sp>
        <p:nvSpPr>
          <p:cNvPr id="12" name="TextBox 11"/>
          <p:cNvSpPr txBox="1"/>
          <p:nvPr/>
        </p:nvSpPr>
        <p:spPr>
          <a:xfrm>
            <a:off x="8052947" y="3550994"/>
            <a:ext cx="268288" cy="277813"/>
          </a:xfrm>
          <a:prstGeom prst="rect">
            <a:avLst/>
          </a:prstGeom>
          <a:noFill/>
        </p:spPr>
        <p:txBody>
          <a:bodyPr wrap="none">
            <a:spAutoFit/>
          </a:bodyPr>
          <a:lstStyle/>
          <a:p>
            <a:pPr>
              <a:defRPr/>
            </a:pPr>
            <a:r>
              <a:rPr lang="en-US" sz="1200" b="1" dirty="0">
                <a:solidFill>
                  <a:schemeClr val="bg1"/>
                </a:solidFill>
                <a:latin typeface="+mj-lt"/>
              </a:rPr>
              <a:t>6</a:t>
            </a:r>
          </a:p>
        </p:txBody>
      </p:sp>
      <p:sp>
        <p:nvSpPr>
          <p:cNvPr id="13" name="TextBox 12"/>
          <p:cNvSpPr txBox="1"/>
          <p:nvPr/>
        </p:nvSpPr>
        <p:spPr>
          <a:xfrm>
            <a:off x="5582590" y="5976859"/>
            <a:ext cx="269875" cy="277812"/>
          </a:xfrm>
          <a:prstGeom prst="rect">
            <a:avLst/>
          </a:prstGeom>
          <a:noFill/>
        </p:spPr>
        <p:txBody>
          <a:bodyPr wrap="none">
            <a:spAutoFit/>
          </a:bodyPr>
          <a:lstStyle/>
          <a:p>
            <a:pPr>
              <a:defRPr/>
            </a:pPr>
            <a:r>
              <a:rPr lang="en-US" sz="1200" b="1" dirty="0">
                <a:latin typeface="+mj-lt"/>
              </a:rPr>
              <a:t>7</a:t>
            </a:r>
          </a:p>
        </p:txBody>
      </p:sp>
      <p:pic>
        <p:nvPicPr>
          <p:cNvPr id="8" name="Picture Placeholder 7"/>
          <p:cNvPicPr>
            <a:picLocks noGrp="1" noChangeAspect="1"/>
          </p:cNvPicPr>
          <p:nvPr>
            <p:ph type="pic" sz="quarter" idx="12"/>
          </p:nvPr>
        </p:nvPicPr>
        <p:blipFill rotWithShape="1">
          <a:blip r:embed="rId5">
            <a:extLst>
              <a:ext uri="{28A0092B-C50C-407E-A947-70E740481C1C}">
                <a14:useLocalDpi xmlns:a14="http://schemas.microsoft.com/office/drawing/2010/main" val="0"/>
              </a:ext>
            </a:extLst>
          </a:blip>
          <a:srcRect l="-4081" t="-6908" r="-4081" b="-6908"/>
          <a:stretch/>
        </p:blipFill>
        <p:spPr>
          <a:xfrm>
            <a:off x="862633" y="1454229"/>
            <a:ext cx="3465512" cy="2376488"/>
          </a:xfrm>
          <a:ln>
            <a:solidFill>
              <a:schemeClr val="accent1"/>
            </a:solid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Τίτλος 1"/>
          <p:cNvSpPr>
            <a:spLocks noGrp="1"/>
          </p:cNvSpPr>
          <p:nvPr>
            <p:ph type="title"/>
          </p:nvPr>
        </p:nvSpPr>
        <p:spPr/>
        <p:txBody>
          <a:bodyPr/>
          <a:lstStyle/>
          <a:p>
            <a:r>
              <a:rPr lang="el-GR" altLang="el-GR" dirty="0" smtClean="0"/>
              <a:t>Βασικές </a:t>
            </a:r>
            <a:r>
              <a:rPr lang="el-GR" altLang="el-GR" dirty="0" smtClean="0"/>
              <a:t>Έννοιες</a:t>
            </a:r>
            <a:r>
              <a:rPr lang="en-US" altLang="el-GR" dirty="0" smtClean="0"/>
              <a:t> 7/8</a:t>
            </a:r>
            <a:endParaRPr lang="en-US" altLang="el-GR"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85CFBE08-3278-4D45-984D-CAA1B65C6B4B}" type="slidenum">
              <a:rPr lang="en-US" altLang="en-US" smtClean="0"/>
              <a:pPr>
                <a:defRPr/>
              </a:pPr>
              <a:t>11</a:t>
            </a:fld>
            <a:endParaRPr lang="en-US" altLang="en-US"/>
          </a:p>
        </p:txBody>
      </p:sp>
      <p:sp>
        <p:nvSpPr>
          <p:cNvPr id="18437" name="Content Placeholder 1"/>
          <p:cNvSpPr>
            <a:spLocks noGrp="1"/>
          </p:cNvSpPr>
          <p:nvPr>
            <p:ph idx="1"/>
          </p:nvPr>
        </p:nvSpPr>
        <p:spPr>
          <a:xfrm>
            <a:off x="548097" y="1557338"/>
            <a:ext cx="8047806" cy="4351337"/>
          </a:xfrm>
        </p:spPr>
        <p:txBody>
          <a:bodyPr/>
          <a:lstStyle/>
          <a:p>
            <a:pPr marL="0" indent="0" eaLnBrk="1" hangingPunct="1">
              <a:buFont typeface="Arial" panose="020B0604020202020204" pitchFamily="34" charset="0"/>
              <a:buNone/>
            </a:pPr>
            <a:r>
              <a:rPr lang="el-GR" altLang="en-US" sz="2400" b="1" dirty="0" smtClean="0">
                <a:cs typeface="Times New Roman" panose="02020603050405020304" pitchFamily="18" charset="0"/>
              </a:rPr>
              <a:t>Πως ρυθμίζεται η έκδυση;</a:t>
            </a:r>
          </a:p>
          <a:p>
            <a:pPr eaLnBrk="1" hangingPunct="1"/>
            <a:r>
              <a:rPr lang="el-GR" altLang="en-US" sz="2400" dirty="0" smtClean="0">
                <a:cs typeface="Times New Roman" panose="02020603050405020304" pitchFamily="18" charset="0"/>
              </a:rPr>
              <a:t>Η διαδικασία της έκδυσης ρυθμίζεται από τον εγκέφαλο των </a:t>
            </a:r>
            <a:r>
              <a:rPr lang="el-GR" altLang="en-US" sz="2400" dirty="0" err="1" smtClean="0">
                <a:cs typeface="Times New Roman" panose="02020603050405020304" pitchFamily="18" charset="0"/>
              </a:rPr>
              <a:t>Εκδυσοζώων</a:t>
            </a:r>
            <a:r>
              <a:rPr lang="el-GR" altLang="en-US" sz="2400" dirty="0" smtClean="0">
                <a:cs typeface="Times New Roman" panose="02020603050405020304" pitchFamily="18" charset="0"/>
              </a:rPr>
              <a:t> που λαμβάνει μηνύματα σχετικά με το μέγεθος του σώματος, τη διατροφική επάρκεια, τη </a:t>
            </a:r>
            <a:r>
              <a:rPr lang="el-GR" altLang="en-US" sz="2400" dirty="0" err="1" smtClean="0">
                <a:cs typeface="Times New Roman" panose="02020603050405020304" pitchFamily="18" charset="0"/>
              </a:rPr>
              <a:t>φωτοπερίοδο</a:t>
            </a:r>
            <a:r>
              <a:rPr lang="el-GR" altLang="en-US" sz="2400" dirty="0" smtClean="0">
                <a:cs typeface="Times New Roman" panose="02020603050405020304" pitchFamily="18" charset="0"/>
              </a:rPr>
              <a:t> κ.α. και τα μετατρέπει σε εκκρίσεις </a:t>
            </a:r>
            <a:r>
              <a:rPr lang="el-GR" altLang="en-US" sz="2400" dirty="0" err="1" smtClean="0">
                <a:cs typeface="Times New Roman" panose="02020603050405020304" pitchFamily="18" charset="0"/>
              </a:rPr>
              <a:t>νευρο</a:t>
            </a:r>
            <a:r>
              <a:rPr lang="el-GR" altLang="en-US" sz="2400" dirty="0" smtClean="0">
                <a:cs typeface="Times New Roman" panose="02020603050405020304" pitchFamily="18" charset="0"/>
              </a:rPr>
              <a:t>-ορμονών που ενεργοποιούν την έκκριση ή μη της </a:t>
            </a:r>
            <a:r>
              <a:rPr lang="el-GR" altLang="en-US" sz="2400" dirty="0" err="1" smtClean="0">
                <a:cs typeface="Times New Roman" panose="02020603050405020304" pitchFamily="18" charset="0"/>
              </a:rPr>
              <a:t>εκδυσόνης</a:t>
            </a:r>
            <a:r>
              <a:rPr lang="el-GR" altLang="en-US" sz="2400" dirty="0" smtClean="0">
                <a:cs typeface="Times New Roman" panose="02020603050405020304" pitchFamily="18" charset="0"/>
              </a:rPr>
              <a:t>. Σε κάποια είδη (έντομα) η δράση της </a:t>
            </a:r>
            <a:r>
              <a:rPr lang="el-GR" altLang="en-US" sz="2400" dirty="0" err="1" smtClean="0">
                <a:cs typeface="Times New Roman" panose="02020603050405020304" pitchFamily="18" charset="0"/>
              </a:rPr>
              <a:t>εκδυσόνης</a:t>
            </a:r>
            <a:r>
              <a:rPr lang="el-GR" altLang="en-US" sz="2400" dirty="0" smtClean="0">
                <a:cs typeface="Times New Roman" panose="02020603050405020304" pitchFamily="18" charset="0"/>
              </a:rPr>
              <a:t> ανταγωνίζεται από τη δράση της </a:t>
            </a:r>
            <a:r>
              <a:rPr lang="el-GR" altLang="en-US" sz="2400" b="1" dirty="0" smtClean="0">
                <a:cs typeface="Times New Roman" panose="02020603050405020304" pitchFamily="18" charset="0"/>
              </a:rPr>
              <a:t>ορμόνης νεότητας (</a:t>
            </a:r>
            <a:r>
              <a:rPr lang="en-GB" altLang="en-US" sz="2400" b="1" dirty="0" smtClean="0">
                <a:cs typeface="Times New Roman" panose="02020603050405020304" pitchFamily="18" charset="0"/>
              </a:rPr>
              <a:t>juvenile hormone)</a:t>
            </a:r>
            <a:r>
              <a:rPr lang="en-GB" altLang="en-US" sz="2400" dirty="0" smtClean="0">
                <a:cs typeface="Times New Roman" panose="02020603050405020304" pitchFamily="18" charset="0"/>
              </a:rPr>
              <a:t>. </a:t>
            </a:r>
          </a:p>
          <a:p>
            <a:pPr marL="0" indent="0" eaLnBrk="1" hangingPunct="1">
              <a:buFont typeface="Arial" panose="020B0604020202020204" pitchFamily="34" charset="0"/>
              <a:buNone/>
            </a:pPr>
            <a:r>
              <a:rPr lang="el-GR" altLang="en-US" sz="2400" b="1" dirty="0" smtClean="0">
                <a:cs typeface="Times New Roman" panose="02020603050405020304" pitchFamily="18" charset="0"/>
              </a:rPr>
              <a:t>Τι περιλαμβάνει η έκδυση;</a:t>
            </a:r>
          </a:p>
          <a:p>
            <a:pPr eaLnBrk="1" hangingPunct="1"/>
            <a:r>
              <a:rPr lang="el-GR" altLang="en-US" sz="2400" dirty="0" smtClean="0">
                <a:cs typeface="Times New Roman" panose="02020603050405020304" pitchFamily="18" charset="0"/>
              </a:rPr>
              <a:t>Το σύνολο των συμπεριφορών, των βιοχημικών μονοπατιών και των φυσιολογικών διεργασιών που επιτρέπουν την ανάπτυξη του </a:t>
            </a:r>
            <a:r>
              <a:rPr lang="el-GR" altLang="en-US" sz="2400" dirty="0" err="1" smtClean="0">
                <a:cs typeface="Times New Roman" panose="02020603050405020304" pitchFamily="18" charset="0"/>
              </a:rPr>
              <a:t>ζώου.</a:t>
            </a:r>
            <a:r>
              <a:rPr lang="el-GR" altLang="en-US" sz="2400" dirty="0" err="1" smtClean="0">
                <a:solidFill>
                  <a:schemeClr val="bg1"/>
                </a:solidFill>
                <a:latin typeface="Times New Roman" panose="02020603050405020304" pitchFamily="18" charset="0"/>
                <a:cs typeface="Times New Roman" panose="02020603050405020304" pitchFamily="18" charset="0"/>
              </a:rPr>
              <a:t>υ</a:t>
            </a:r>
            <a:endParaRPr lang="el-GR" altLang="en-US" dirty="0" smtClean="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Τίτλος 1"/>
          <p:cNvSpPr>
            <a:spLocks noGrp="1"/>
          </p:cNvSpPr>
          <p:nvPr>
            <p:ph type="title"/>
          </p:nvPr>
        </p:nvSpPr>
        <p:spPr/>
        <p:txBody>
          <a:bodyPr/>
          <a:lstStyle/>
          <a:p>
            <a:r>
              <a:rPr lang="el-GR" altLang="el-GR" sz="4000" dirty="0" smtClean="0"/>
              <a:t>Βασικές </a:t>
            </a:r>
            <a:r>
              <a:rPr lang="el-GR" altLang="el-GR" sz="4000" dirty="0" smtClean="0"/>
              <a:t>Έννοιες</a:t>
            </a:r>
            <a:r>
              <a:rPr lang="en-US" altLang="el-GR" sz="4000" dirty="0" smtClean="0"/>
              <a:t> 8/8</a:t>
            </a:r>
            <a:endParaRPr lang="en-US" altLang="el-GR" sz="4000"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pic>
        <p:nvPicPr>
          <p:cNvPr id="10" name="Content Placeholder 9"/>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44624" y="1357516"/>
            <a:ext cx="7781107" cy="4840084"/>
          </a:xfrm>
        </p:spPr>
      </p:pic>
      <p:sp>
        <p:nvSpPr>
          <p:cNvPr id="5" name="Θέση αριθμού διαφάνειας 4"/>
          <p:cNvSpPr>
            <a:spLocks noGrp="1"/>
          </p:cNvSpPr>
          <p:nvPr>
            <p:ph type="sldNum" sz="quarter" idx="11"/>
          </p:nvPr>
        </p:nvSpPr>
        <p:spPr/>
        <p:txBody>
          <a:bodyPr/>
          <a:lstStyle/>
          <a:p>
            <a:pPr>
              <a:defRPr/>
            </a:pPr>
            <a:fld id="{925F61F2-5082-4320-8EF8-72180C0702DA}" type="slidenum">
              <a:rPr lang="en-US" altLang="en-US" smtClean="0"/>
              <a:pPr>
                <a:defRPr/>
              </a:pPr>
              <a:t>12</a:t>
            </a:fld>
            <a:endParaRPr lang="en-US" altLang="en-US"/>
          </a:p>
        </p:txBody>
      </p:sp>
      <p:sp>
        <p:nvSpPr>
          <p:cNvPr id="6" name="TextBox 5"/>
          <p:cNvSpPr txBox="1"/>
          <p:nvPr/>
        </p:nvSpPr>
        <p:spPr>
          <a:xfrm>
            <a:off x="8172450" y="5921375"/>
            <a:ext cx="268288" cy="276225"/>
          </a:xfrm>
          <a:prstGeom prst="rect">
            <a:avLst/>
          </a:prstGeom>
          <a:noFill/>
        </p:spPr>
        <p:txBody>
          <a:bodyPr wrap="none">
            <a:spAutoFit/>
          </a:bodyPr>
          <a:lstStyle/>
          <a:p>
            <a:pPr>
              <a:defRPr/>
            </a:pPr>
            <a:r>
              <a:rPr lang="en-US" sz="1200" b="1" dirty="0">
                <a:latin typeface="+mj-lt"/>
              </a:rPr>
              <a:t>8</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Τίτλος 1"/>
          <p:cNvSpPr>
            <a:spLocks noGrp="1"/>
          </p:cNvSpPr>
          <p:nvPr>
            <p:ph type="title"/>
          </p:nvPr>
        </p:nvSpPr>
        <p:spPr/>
        <p:txBody>
          <a:bodyPr/>
          <a:lstStyle/>
          <a:p>
            <a:r>
              <a:rPr lang="el-GR" altLang="el-GR" sz="4000" dirty="0" smtClean="0"/>
              <a:t>Φύλο Νηματώδεις (</a:t>
            </a:r>
            <a:r>
              <a:rPr lang="en-US" altLang="el-GR" sz="4000" dirty="0" err="1" smtClean="0"/>
              <a:t>Nematoda</a:t>
            </a:r>
            <a:r>
              <a:rPr lang="en-US" altLang="el-GR" sz="4000" dirty="0" smtClean="0"/>
              <a:t>)</a:t>
            </a:r>
            <a:r>
              <a:rPr lang="el-GR" altLang="el-GR" sz="4000" dirty="0" smtClean="0"/>
              <a:t> 1/8</a:t>
            </a:r>
            <a:endParaRPr lang="en-US" altLang="el-GR" sz="4000" dirty="0" smtClean="0"/>
          </a:p>
        </p:txBody>
      </p:sp>
      <p:sp>
        <p:nvSpPr>
          <p:cNvPr id="20483" name="Content Placeholder 2"/>
          <p:cNvSpPr>
            <a:spLocks noGrp="1"/>
          </p:cNvSpPr>
          <p:nvPr>
            <p:ph idx="1"/>
          </p:nvPr>
        </p:nvSpPr>
        <p:spPr>
          <a:xfrm>
            <a:off x="628650" y="1687513"/>
            <a:ext cx="7886700" cy="4351338"/>
          </a:xfrm>
        </p:spPr>
        <p:txBody>
          <a:bodyPr/>
          <a:lstStyle/>
          <a:p>
            <a:pPr marL="0" indent="0" eaLnBrk="1" hangingPunct="1">
              <a:buFont typeface="Arial" panose="020B0604020202020204" pitchFamily="34" charset="0"/>
              <a:buNone/>
            </a:pPr>
            <a:r>
              <a:rPr lang="el-GR" altLang="en-US" sz="2200" dirty="0" smtClean="0">
                <a:cs typeface="Times New Roman" panose="02020603050405020304" pitchFamily="18" charset="0"/>
              </a:rPr>
              <a:t>Ταξινόμηση*: Φύλο</a:t>
            </a:r>
            <a:r>
              <a:rPr lang="en-GB" altLang="en-US" sz="2200" dirty="0" smtClean="0">
                <a:cs typeface="Times New Roman" panose="02020603050405020304" pitchFamily="18" charset="0"/>
              </a:rPr>
              <a:t>:</a:t>
            </a:r>
            <a:r>
              <a:rPr lang="el-GR" altLang="en-US" sz="2200" dirty="0" smtClean="0">
                <a:cs typeface="Times New Roman" panose="02020603050405020304" pitchFamily="18" charset="0"/>
              </a:rPr>
              <a:t> </a:t>
            </a:r>
            <a:r>
              <a:rPr lang="el-GR" altLang="en-US" sz="2200" b="1" dirty="0" smtClean="0">
                <a:cs typeface="Times New Roman" panose="02020603050405020304" pitchFamily="18" charset="0"/>
              </a:rPr>
              <a:t>Νηματώδεις</a:t>
            </a:r>
          </a:p>
          <a:p>
            <a:pPr marL="0" indent="0" eaLnBrk="1" hangingPunct="1">
              <a:buFont typeface="Arial" panose="020B0604020202020204" pitchFamily="34" charset="0"/>
              <a:buNone/>
            </a:pPr>
            <a:r>
              <a:rPr lang="el-GR" altLang="en-US" sz="2200" dirty="0" smtClean="0">
                <a:cs typeface="Times New Roman" panose="02020603050405020304" pitchFamily="18" charset="0"/>
              </a:rPr>
              <a:t>			Ομοταξίες: </a:t>
            </a:r>
            <a:r>
              <a:rPr lang="el-GR" altLang="en-US" sz="2200" b="1" dirty="0" smtClean="0">
                <a:cs typeface="Times New Roman" panose="02020603050405020304" pitchFamily="18" charset="0"/>
              </a:rPr>
              <a:t>2 (</a:t>
            </a:r>
            <a:r>
              <a:rPr lang="en-GB" altLang="en-US" sz="2200" b="1" dirty="0" err="1" smtClean="0">
                <a:cs typeface="Times New Roman" panose="02020603050405020304" pitchFamily="18" charset="0"/>
              </a:rPr>
              <a:t>Chromadorea</a:t>
            </a:r>
            <a:r>
              <a:rPr lang="en-GB" altLang="en-US" sz="2200" b="1" dirty="0" smtClean="0">
                <a:cs typeface="Times New Roman" panose="02020603050405020304" pitchFamily="18" charset="0"/>
              </a:rPr>
              <a:t>, </a:t>
            </a:r>
            <a:r>
              <a:rPr lang="en-GB" altLang="en-US" sz="2200" b="1" dirty="0" err="1" smtClean="0">
                <a:cs typeface="Times New Roman" panose="02020603050405020304" pitchFamily="18" charset="0"/>
              </a:rPr>
              <a:t>Enoplea</a:t>
            </a:r>
            <a:r>
              <a:rPr lang="en-GB" altLang="en-US" sz="2200" b="1" dirty="0" smtClean="0">
                <a:cs typeface="Times New Roman" panose="02020603050405020304" pitchFamily="18" charset="0"/>
              </a:rPr>
              <a:t>)</a:t>
            </a:r>
          </a:p>
          <a:p>
            <a:pPr eaLnBrk="1" hangingPunct="1"/>
            <a:r>
              <a:rPr lang="el-GR" altLang="en-US" sz="2200" dirty="0" smtClean="0">
                <a:cs typeface="Times New Roman" panose="02020603050405020304" pitchFamily="18" charset="0"/>
              </a:rPr>
              <a:t>Οι </a:t>
            </a:r>
            <a:r>
              <a:rPr lang="en-GB" altLang="en-US" sz="2200" dirty="0" smtClean="0">
                <a:cs typeface="Times New Roman" panose="02020603050405020304" pitchFamily="18" charset="0"/>
              </a:rPr>
              <a:t>Hickman </a:t>
            </a:r>
            <a:r>
              <a:rPr lang="en-GB" altLang="en-US" sz="2200" i="1" dirty="0" smtClean="0">
                <a:cs typeface="Times New Roman" panose="02020603050405020304" pitchFamily="18" charset="0"/>
              </a:rPr>
              <a:t>et al</a:t>
            </a:r>
            <a:r>
              <a:rPr lang="en-GB" altLang="en-US" sz="2200" dirty="0" smtClean="0">
                <a:cs typeface="Times New Roman" panose="02020603050405020304" pitchFamily="18" charset="0"/>
              </a:rPr>
              <a:t>. (2008) </a:t>
            </a:r>
            <a:r>
              <a:rPr lang="el-GR" altLang="en-US" sz="2200" dirty="0" smtClean="0">
                <a:cs typeface="Times New Roman" panose="02020603050405020304" pitchFamily="18" charset="0"/>
              </a:rPr>
              <a:t>Ζωολογία: Ολοκληρωμένες αρχές διακρίνουν 2 Ομοταξίες (</a:t>
            </a:r>
            <a:r>
              <a:rPr lang="el-GR" altLang="en-US" sz="2200" dirty="0" err="1" smtClean="0">
                <a:cs typeface="Times New Roman" panose="02020603050405020304" pitchFamily="18" charset="0"/>
              </a:rPr>
              <a:t>Φασματοφόρα</a:t>
            </a:r>
            <a:r>
              <a:rPr lang="el-GR" altLang="en-US" sz="2200" dirty="0" smtClean="0">
                <a:cs typeface="Times New Roman" panose="02020603050405020304" pitchFamily="18" charset="0"/>
              </a:rPr>
              <a:t> (</a:t>
            </a:r>
            <a:r>
              <a:rPr lang="en-GB" altLang="en-US" sz="2200" dirty="0" err="1" smtClean="0">
                <a:cs typeface="Times New Roman" panose="02020603050405020304" pitchFamily="18" charset="0"/>
              </a:rPr>
              <a:t>Secernentea</a:t>
            </a:r>
            <a:r>
              <a:rPr lang="en-GB" altLang="en-US" sz="2200" dirty="0" smtClean="0">
                <a:cs typeface="Times New Roman" panose="02020603050405020304" pitchFamily="18" charset="0"/>
              </a:rPr>
              <a:t>) </a:t>
            </a:r>
            <a:r>
              <a:rPr lang="el-GR" altLang="en-US" sz="2200" dirty="0" smtClean="0">
                <a:cs typeface="Times New Roman" panose="02020603050405020304" pitchFamily="18" charset="0"/>
              </a:rPr>
              <a:t>και </a:t>
            </a:r>
            <a:r>
              <a:rPr lang="el-GR" altLang="en-US" sz="2200" dirty="0" err="1" smtClean="0">
                <a:cs typeface="Times New Roman" panose="02020603050405020304" pitchFamily="18" charset="0"/>
              </a:rPr>
              <a:t>Αφασμίδια</a:t>
            </a:r>
            <a:r>
              <a:rPr lang="el-GR" altLang="en-US" sz="2200" dirty="0" smtClean="0">
                <a:cs typeface="Times New Roman" panose="02020603050405020304" pitchFamily="18" charset="0"/>
              </a:rPr>
              <a:t> (</a:t>
            </a:r>
            <a:r>
              <a:rPr lang="en-GB" altLang="en-US" sz="2200" dirty="0" err="1" smtClean="0">
                <a:cs typeface="Times New Roman" panose="02020603050405020304" pitchFamily="18" charset="0"/>
              </a:rPr>
              <a:t>Adenoforea</a:t>
            </a:r>
            <a:r>
              <a:rPr lang="en-GB" altLang="en-US" sz="2200" dirty="0" smtClean="0">
                <a:cs typeface="Times New Roman" panose="02020603050405020304" pitchFamily="18" charset="0"/>
              </a:rPr>
              <a:t>)) </a:t>
            </a:r>
            <a:r>
              <a:rPr lang="el-GR" altLang="en-US" sz="2200" dirty="0" smtClean="0">
                <a:cs typeface="Times New Roman" panose="02020603050405020304" pitchFamily="18" charset="0"/>
              </a:rPr>
              <a:t>ενώ άλλες ταξινομήσεις δίνουν διαφορετικές διαβαθμίσεις. </a:t>
            </a:r>
          </a:p>
          <a:p>
            <a:pPr eaLnBrk="1" hangingPunct="1"/>
            <a:r>
              <a:rPr lang="el-GR" altLang="en-US" sz="2200" dirty="0" smtClean="0">
                <a:cs typeface="Times New Roman" panose="02020603050405020304" pitchFamily="18" charset="0"/>
              </a:rPr>
              <a:t>Γενικότερα, υπάρχει μεγάλη ασάφεια ως προς τη σωστή ταξινόμηση του φύλου. λόγω του μεγάλου αριθμού των ειδών και του τεράστιου αριθμού των άγνωστων ειδών. Το φύλο περιλαμβάνει</a:t>
            </a:r>
            <a:r>
              <a:rPr lang="en-GB" altLang="en-US" sz="2200" dirty="0" smtClean="0">
                <a:cs typeface="Times New Roman" panose="02020603050405020304" pitchFamily="18" charset="0"/>
              </a:rPr>
              <a:t> </a:t>
            </a:r>
            <a:r>
              <a:rPr lang="el-GR" altLang="en-US" sz="2200" dirty="0" smtClean="0">
                <a:cs typeface="Times New Roman" panose="02020603050405020304" pitchFamily="18" charset="0"/>
              </a:rPr>
              <a:t>25000 γνωστά είδη μικρών </a:t>
            </a:r>
            <a:r>
              <a:rPr lang="el-GR" altLang="en-US" sz="2200" b="1" dirty="0" smtClean="0">
                <a:cs typeface="Times New Roman" panose="02020603050405020304" pitchFamily="18" charset="0"/>
              </a:rPr>
              <a:t>(&lt;5</a:t>
            </a:r>
            <a:r>
              <a:rPr lang="en-GB" altLang="en-US" sz="2200" b="1" dirty="0" smtClean="0">
                <a:cs typeface="Times New Roman" panose="02020603050405020304" pitchFamily="18" charset="0"/>
              </a:rPr>
              <a:t> cm) </a:t>
            </a:r>
            <a:r>
              <a:rPr lang="el-GR" altLang="en-US" sz="2200" b="1" dirty="0" smtClean="0">
                <a:cs typeface="Times New Roman" panose="02020603050405020304" pitchFamily="18" charset="0"/>
              </a:rPr>
              <a:t>σκωλήκων ενώ κάποια είδη ξεπερνούν το 1 μ. Είναι ένα από τα πιο σημαντικά παρασιτικά φύλα ζώων με τεράστια οικονομική σημασία</a:t>
            </a:r>
            <a:r>
              <a:rPr lang="el-GR" altLang="en-US" sz="2200" dirty="0" smtClean="0">
                <a:cs typeface="Times New Roman" panose="02020603050405020304" pitchFamily="18" charset="0"/>
              </a:rPr>
              <a:t>. </a:t>
            </a:r>
          </a:p>
          <a:p>
            <a:pPr marL="0" indent="0" eaLnBrk="1" hangingPunct="1">
              <a:buFont typeface="Arial" panose="020B0604020202020204" pitchFamily="34" charset="0"/>
              <a:buNone/>
            </a:pPr>
            <a:r>
              <a:rPr lang="el-GR" altLang="en-US" sz="1600" b="1" dirty="0" smtClean="0">
                <a:cs typeface="Times New Roman" panose="02020603050405020304" pitchFamily="18" charset="0"/>
              </a:rPr>
              <a:t>* Σύμφωνα με: </a:t>
            </a:r>
            <a:r>
              <a:rPr lang="en-US" altLang="en-US" sz="1600" dirty="0" smtClean="0">
                <a:cs typeface="Times New Roman" panose="02020603050405020304" pitchFamily="18" charset="0"/>
              </a:rPr>
              <a:t>http://</a:t>
            </a:r>
            <a:r>
              <a:rPr lang="en-US" altLang="en-US" sz="1600" dirty="0" smtClean="0">
                <a:cs typeface="Times New Roman" panose="02020603050405020304" pitchFamily="18" charset="0"/>
              </a:rPr>
              <a:t>www.ncbi.nlm.nih.gov/Taxonomy/Browser/wwwtax.cgi?mode=Root</a:t>
            </a:r>
            <a:endParaRPr lang="el-GR" altLang="el-GR" sz="1600"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9D358DB8-8EA1-4B0E-B37A-556D68BAEBEA}" type="slidenum">
              <a:rPr lang="en-US" altLang="en-US" smtClean="0"/>
              <a:pPr>
                <a:defRPr/>
              </a:pPr>
              <a:t>13</a:t>
            </a:fld>
            <a:endParaRPr lang="en-US" altLang="en-US"/>
          </a:p>
        </p:txBody>
      </p:sp>
      <p:cxnSp>
        <p:nvCxnSpPr>
          <p:cNvPr id="9" name="Elbow Connector 8"/>
          <p:cNvCxnSpPr>
            <a:cxnSpLocks noChangeShapeType="1"/>
          </p:cNvCxnSpPr>
          <p:nvPr/>
        </p:nvCxnSpPr>
        <p:spPr bwMode="auto">
          <a:xfrm>
            <a:off x="2555875" y="2197100"/>
            <a:ext cx="304800" cy="228600"/>
          </a:xfrm>
          <a:prstGeom prst="bentConnector3">
            <a:avLst>
              <a:gd name="adj1" fmla="val -2778"/>
            </a:avLst>
          </a:prstGeom>
          <a:noFill/>
          <a:ln w="25400">
            <a:solidFill>
              <a:schemeClr val="tx1"/>
            </a:solidFill>
            <a:miter lim="800000"/>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Τίτλος 1"/>
          <p:cNvSpPr>
            <a:spLocks noGrp="1"/>
          </p:cNvSpPr>
          <p:nvPr>
            <p:ph type="title"/>
          </p:nvPr>
        </p:nvSpPr>
        <p:spPr/>
        <p:txBody>
          <a:bodyPr/>
          <a:lstStyle/>
          <a:p>
            <a:r>
              <a:rPr lang="el-GR" altLang="el-GR" sz="4000" dirty="0" smtClean="0"/>
              <a:t>Φύλο Νηματώδεις </a:t>
            </a:r>
            <a:r>
              <a:rPr lang="el-GR" altLang="el-GR" sz="4000" dirty="0"/>
              <a:t>(</a:t>
            </a:r>
            <a:r>
              <a:rPr lang="en-US" altLang="el-GR" sz="4000" dirty="0" err="1"/>
              <a:t>Nematoda</a:t>
            </a:r>
            <a:r>
              <a:rPr lang="en-US" altLang="el-GR" sz="4000" dirty="0"/>
              <a:t>)</a:t>
            </a:r>
            <a:r>
              <a:rPr lang="el-GR" altLang="el-GR" sz="4000" dirty="0"/>
              <a:t> 2/8</a:t>
            </a:r>
            <a:endParaRPr lang="en-US" altLang="el-GR" sz="4000" dirty="0" smtClean="0"/>
          </a:p>
        </p:txBody>
      </p:sp>
      <p:sp>
        <p:nvSpPr>
          <p:cNvPr id="4" name="Θέση υποσέλιδου 3"/>
          <p:cNvSpPr>
            <a:spLocks noGrp="1"/>
          </p:cNvSpPr>
          <p:nvPr>
            <p:ph type="ftr" sz="quarter" idx="18"/>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9"/>
          </p:nvPr>
        </p:nvSpPr>
        <p:spPr/>
        <p:txBody>
          <a:bodyPr/>
          <a:lstStyle/>
          <a:p>
            <a:pPr>
              <a:defRPr/>
            </a:pPr>
            <a:fld id="{66EEAFD6-6D3A-4CF0-B0DC-45EFB6B5F259}" type="slidenum">
              <a:rPr lang="en-US" altLang="en-US" smtClean="0"/>
              <a:pPr>
                <a:defRPr/>
              </a:pPr>
              <a:t>14</a:t>
            </a:fld>
            <a:endParaRPr lang="en-US" altLang="en-US"/>
          </a:p>
        </p:txBody>
      </p:sp>
      <p:pic>
        <p:nvPicPr>
          <p:cNvPr id="21512" name="Picture Placeholder 2"/>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970" t="-4144" r="-970" b="-4144"/>
          <a:stretch>
            <a:fillRect/>
          </a:stretch>
        </p:blipFill>
        <p:spPr>
          <a:xfrm>
            <a:off x="1139825" y="1520825"/>
            <a:ext cx="2703513" cy="2376488"/>
          </a:xfrm>
        </p:spPr>
      </p:pic>
      <p:pic>
        <p:nvPicPr>
          <p:cNvPr id="21513" name="Picture Placeholder 6"/>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854" t="-1979" r="-854" b="-1979"/>
          <a:stretch>
            <a:fillRect/>
          </a:stretch>
        </p:blipFill>
        <p:spPr>
          <a:xfrm>
            <a:off x="5329238" y="1528763"/>
            <a:ext cx="2635250" cy="2376487"/>
          </a:xfrm>
        </p:spPr>
      </p:pic>
      <p:pic>
        <p:nvPicPr>
          <p:cNvPr id="21514" name="Picture Placeholder 8"/>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69" t="-1480" r="69" b="-1480"/>
          <a:stretch>
            <a:fillRect/>
          </a:stretch>
        </p:blipFill>
        <p:spPr>
          <a:xfrm>
            <a:off x="2989263" y="4090988"/>
            <a:ext cx="2470150" cy="2165350"/>
          </a:xfrm>
        </p:spPr>
      </p:pic>
      <p:sp>
        <p:nvSpPr>
          <p:cNvPr id="11" name="TextBox 10"/>
          <p:cNvSpPr txBox="1"/>
          <p:nvPr/>
        </p:nvSpPr>
        <p:spPr>
          <a:xfrm>
            <a:off x="3543300" y="3511550"/>
            <a:ext cx="269875" cy="277813"/>
          </a:xfrm>
          <a:prstGeom prst="rect">
            <a:avLst/>
          </a:prstGeom>
          <a:noFill/>
        </p:spPr>
        <p:txBody>
          <a:bodyPr wrap="none">
            <a:spAutoFit/>
          </a:bodyPr>
          <a:lstStyle/>
          <a:p>
            <a:pPr>
              <a:defRPr/>
            </a:pPr>
            <a:r>
              <a:rPr lang="en-US" sz="1200" b="1" dirty="0">
                <a:latin typeface="+mj-lt"/>
              </a:rPr>
              <a:t>9</a:t>
            </a:r>
          </a:p>
        </p:txBody>
      </p:sp>
      <p:sp>
        <p:nvSpPr>
          <p:cNvPr id="12" name="TextBox 11"/>
          <p:cNvSpPr txBox="1"/>
          <p:nvPr/>
        </p:nvSpPr>
        <p:spPr>
          <a:xfrm>
            <a:off x="7623175" y="3573463"/>
            <a:ext cx="341313" cy="276225"/>
          </a:xfrm>
          <a:prstGeom prst="rect">
            <a:avLst/>
          </a:prstGeom>
          <a:noFill/>
        </p:spPr>
        <p:txBody>
          <a:bodyPr wrap="none">
            <a:spAutoFit/>
          </a:bodyPr>
          <a:lstStyle/>
          <a:p>
            <a:pPr>
              <a:defRPr/>
            </a:pPr>
            <a:r>
              <a:rPr lang="en-US" sz="1200" b="1" dirty="0">
                <a:latin typeface="+mj-lt"/>
              </a:rPr>
              <a:t>10</a:t>
            </a:r>
          </a:p>
        </p:txBody>
      </p:sp>
      <p:sp>
        <p:nvSpPr>
          <p:cNvPr id="13" name="TextBox 12"/>
          <p:cNvSpPr txBox="1"/>
          <p:nvPr/>
        </p:nvSpPr>
        <p:spPr>
          <a:xfrm>
            <a:off x="5118100" y="5921375"/>
            <a:ext cx="341313" cy="277813"/>
          </a:xfrm>
          <a:prstGeom prst="rect">
            <a:avLst/>
          </a:prstGeom>
          <a:noFill/>
        </p:spPr>
        <p:txBody>
          <a:bodyPr wrap="none">
            <a:spAutoFit/>
          </a:bodyPr>
          <a:lstStyle/>
          <a:p>
            <a:pPr>
              <a:defRPr/>
            </a:pPr>
            <a:r>
              <a:rPr lang="en-US" sz="1200" b="1" dirty="0">
                <a:latin typeface="+mj-lt"/>
              </a:rPr>
              <a:t>11</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Τίτλος 1"/>
          <p:cNvSpPr>
            <a:spLocks noGrp="1"/>
          </p:cNvSpPr>
          <p:nvPr>
            <p:ph type="title"/>
          </p:nvPr>
        </p:nvSpPr>
        <p:spPr/>
        <p:txBody>
          <a:bodyPr/>
          <a:lstStyle/>
          <a:p>
            <a:r>
              <a:rPr lang="el-GR" altLang="el-GR" sz="4000" dirty="0" smtClean="0"/>
              <a:t>Φύλο: Νηματώδεις </a:t>
            </a:r>
            <a:r>
              <a:rPr lang="el-GR" altLang="el-GR" sz="4000" dirty="0"/>
              <a:t>(</a:t>
            </a:r>
            <a:r>
              <a:rPr lang="en-US" altLang="el-GR" sz="4000" dirty="0" err="1"/>
              <a:t>Nematoda</a:t>
            </a:r>
            <a:r>
              <a:rPr lang="en-US" altLang="el-GR" sz="4000" dirty="0"/>
              <a:t>)</a:t>
            </a:r>
            <a:r>
              <a:rPr lang="el-GR" altLang="el-GR" sz="4000" dirty="0"/>
              <a:t> 3/8</a:t>
            </a:r>
            <a:endParaRPr lang="en-US" altLang="el-GR" sz="4000" dirty="0" smtClean="0"/>
          </a:p>
        </p:txBody>
      </p:sp>
      <p:sp>
        <p:nvSpPr>
          <p:cNvPr id="22531" name="Θέση περιεχομένου 2"/>
          <p:cNvSpPr>
            <a:spLocks noGrp="1"/>
          </p:cNvSpPr>
          <p:nvPr>
            <p:ph idx="1"/>
          </p:nvPr>
        </p:nvSpPr>
        <p:spPr>
          <a:xfrm>
            <a:off x="412750" y="1484313"/>
            <a:ext cx="8424863" cy="4351337"/>
          </a:xfrm>
        </p:spPr>
        <p:txBody>
          <a:bodyPr/>
          <a:lstStyle/>
          <a:p>
            <a:pPr marL="0" indent="0">
              <a:buFont typeface="Arial" panose="020B0604020202020204" pitchFamily="34" charset="0"/>
              <a:buNone/>
            </a:pPr>
            <a:r>
              <a:rPr lang="el-GR" altLang="el-GR" sz="2600" b="1" dirty="0" smtClean="0"/>
              <a:t>Χαρακτηριστικά</a:t>
            </a:r>
          </a:p>
          <a:p>
            <a:pPr eaLnBrk="1" hangingPunct="1"/>
            <a:r>
              <a:rPr lang="el-GR" altLang="en-US" sz="2400" dirty="0" err="1" smtClean="0">
                <a:cs typeface="Times New Roman" panose="02020603050405020304" pitchFamily="18" charset="0"/>
              </a:rPr>
              <a:t>Ζούν</a:t>
            </a:r>
            <a:r>
              <a:rPr lang="el-GR" altLang="en-US" sz="2400" dirty="0" smtClean="0">
                <a:cs typeface="Times New Roman" panose="02020603050405020304" pitchFamily="18" charset="0"/>
              </a:rPr>
              <a:t> σε ποικίλα περιβάλλοντα και είναι ιδιαίτερα σημαντικοί γιατί προκαλούν πολλές </a:t>
            </a:r>
            <a:r>
              <a:rPr lang="el-GR" altLang="en-US" sz="2400" b="1" dirty="0" smtClean="0">
                <a:cs typeface="Times New Roman" panose="02020603050405020304" pitchFamily="18" charset="0"/>
              </a:rPr>
              <a:t>παρασιτικές </a:t>
            </a:r>
            <a:r>
              <a:rPr lang="el-GR" altLang="en-US" sz="2400" b="1" dirty="0" err="1" smtClean="0">
                <a:cs typeface="Times New Roman" panose="02020603050405020304" pitchFamily="18" charset="0"/>
              </a:rPr>
              <a:t>ασθένεις</a:t>
            </a:r>
            <a:r>
              <a:rPr lang="el-GR" altLang="en-US" sz="2400" b="1" dirty="0" smtClean="0">
                <a:cs typeface="Times New Roman" panose="02020603050405020304" pitchFamily="18" charset="0"/>
              </a:rPr>
              <a:t> </a:t>
            </a:r>
            <a:r>
              <a:rPr lang="el-GR" altLang="en-US" sz="2400" dirty="0" smtClean="0">
                <a:cs typeface="Times New Roman" panose="02020603050405020304" pitchFamily="18" charset="0"/>
              </a:rPr>
              <a:t>τόσο σε ζώα όσο και σε φυτά. </a:t>
            </a:r>
            <a:r>
              <a:rPr lang="el-GR" altLang="en-US" sz="2400" b="1" dirty="0" smtClean="0">
                <a:cs typeface="Times New Roman" panose="02020603050405020304" pitchFamily="18" charset="0"/>
              </a:rPr>
              <a:t>Έχουν μεγάλη οικονομική σημασία για την αγροτική παραγωγή</a:t>
            </a:r>
            <a:r>
              <a:rPr lang="el-GR" altLang="en-US" sz="2400" dirty="0" smtClean="0">
                <a:cs typeface="Times New Roman" panose="02020603050405020304" pitchFamily="18" charset="0"/>
              </a:rPr>
              <a:t>. </a:t>
            </a:r>
            <a:r>
              <a:rPr lang="en-GB" altLang="en-US" sz="2400" dirty="0" smtClean="0">
                <a:cs typeface="Times New Roman" panose="02020603050405020304" pitchFamily="18" charset="0"/>
              </a:rPr>
              <a:t> </a:t>
            </a:r>
            <a:endParaRPr lang="el-GR" altLang="en-US" sz="2400" dirty="0" smtClean="0">
              <a:cs typeface="Times New Roman" panose="02020603050405020304" pitchFamily="18" charset="0"/>
            </a:endParaRPr>
          </a:p>
          <a:p>
            <a:pPr eaLnBrk="1" hangingPunct="1"/>
            <a:r>
              <a:rPr lang="el-GR" altLang="en-US" sz="2400" dirty="0" smtClean="0">
                <a:cs typeface="Times New Roman" panose="02020603050405020304" pitchFamily="18" charset="0"/>
              </a:rPr>
              <a:t>Ένα είδος, ο </a:t>
            </a:r>
            <a:r>
              <a:rPr lang="en-GB" altLang="en-US" sz="2400" b="1" dirty="0" err="1" smtClean="0">
                <a:cs typeface="Times New Roman" panose="02020603050405020304" pitchFamily="18" charset="0"/>
              </a:rPr>
              <a:t>Caenorhabditis</a:t>
            </a:r>
            <a:r>
              <a:rPr lang="en-GB" altLang="en-US" sz="2400" b="1" dirty="0" smtClean="0">
                <a:cs typeface="Times New Roman" panose="02020603050405020304" pitchFamily="18" charset="0"/>
              </a:rPr>
              <a:t> </a:t>
            </a:r>
            <a:r>
              <a:rPr lang="en-GB" altLang="en-US" sz="2400" b="1" dirty="0" err="1" smtClean="0">
                <a:cs typeface="Times New Roman" panose="02020603050405020304" pitchFamily="18" charset="0"/>
              </a:rPr>
              <a:t>elegans</a:t>
            </a:r>
            <a:r>
              <a:rPr lang="el-GR" altLang="en-US" sz="2400" dirty="0" smtClean="0">
                <a:cs typeface="Times New Roman" panose="02020603050405020304" pitchFamily="18" charset="0"/>
              </a:rPr>
              <a:t>, είναι εξαιρετικά ενδιαφέρον μοντέλο οργανισμού στην Αναπτυξιακή Βιολογία. Ο νηματώδης αυτός </a:t>
            </a:r>
            <a:r>
              <a:rPr lang="el-GR" altLang="en-US" sz="2400" b="1" dirty="0" smtClean="0">
                <a:cs typeface="Times New Roman" panose="02020603050405020304" pitchFamily="18" charset="0"/>
              </a:rPr>
              <a:t>φέρει 959 κύτταρα στο σώμα του και έχει 19820 γονίδια</a:t>
            </a:r>
            <a:r>
              <a:rPr lang="el-GR" altLang="en-US" sz="2400" dirty="0" smtClean="0">
                <a:cs typeface="Times New Roman" panose="02020603050405020304" pitchFamily="18" charset="0"/>
              </a:rPr>
              <a:t>. </a:t>
            </a:r>
          </a:p>
          <a:p>
            <a:pPr eaLnBrk="1" hangingPunct="1"/>
            <a:r>
              <a:rPr lang="el-GR" altLang="en-US" sz="2400" dirty="0" smtClean="0">
                <a:cs typeface="Times New Roman" panose="02020603050405020304" pitchFamily="18" charset="0"/>
              </a:rPr>
              <a:t>Οι νηματώδεις εμφανίζουν </a:t>
            </a:r>
            <a:r>
              <a:rPr lang="el-GR" altLang="en-US" sz="2400" b="1" dirty="0" smtClean="0">
                <a:cs typeface="Times New Roman" panose="02020603050405020304" pitchFamily="18" charset="0"/>
              </a:rPr>
              <a:t>Ευτέλεια</a:t>
            </a:r>
            <a:r>
              <a:rPr lang="el-GR" altLang="en-US" sz="2400" dirty="0" smtClean="0">
                <a:cs typeface="Times New Roman" panose="02020603050405020304" pitchFamily="18" charset="0"/>
              </a:rPr>
              <a:t>.</a:t>
            </a:r>
          </a:p>
          <a:p>
            <a:pPr marL="0" indent="0"/>
            <a:endParaRPr lang="en-US" altLang="el-GR" sz="2400"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05916ED0-AD87-4990-98FD-567F4CB90FAA}" type="slidenum">
              <a:rPr lang="en-US" altLang="en-US" smtClean="0"/>
              <a:pPr>
                <a:defRPr/>
              </a:pPr>
              <a:t>15</a:t>
            </a:fld>
            <a:endParaRPr lang="en-US"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Τίτλος 1"/>
          <p:cNvSpPr>
            <a:spLocks noGrp="1"/>
          </p:cNvSpPr>
          <p:nvPr>
            <p:ph type="title"/>
          </p:nvPr>
        </p:nvSpPr>
        <p:spPr/>
        <p:txBody>
          <a:bodyPr/>
          <a:lstStyle/>
          <a:p>
            <a:r>
              <a:rPr lang="el-GR" altLang="el-GR" sz="4000" dirty="0" smtClean="0"/>
              <a:t>Φύλο: Νηματώδεις </a:t>
            </a:r>
            <a:r>
              <a:rPr lang="el-GR" altLang="el-GR" sz="4000" dirty="0"/>
              <a:t>(</a:t>
            </a:r>
            <a:r>
              <a:rPr lang="en-US" altLang="el-GR" sz="4000" dirty="0" err="1"/>
              <a:t>Nematoda</a:t>
            </a:r>
            <a:r>
              <a:rPr lang="en-US" altLang="el-GR" sz="4000" dirty="0"/>
              <a:t>)</a:t>
            </a:r>
            <a:r>
              <a:rPr lang="el-GR" altLang="el-GR" sz="4000" dirty="0"/>
              <a:t> 4/8</a:t>
            </a:r>
            <a:endParaRPr lang="en-US" altLang="el-GR" sz="4000"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0229425A-E65B-4188-8022-B2BF993513EB}" type="slidenum">
              <a:rPr lang="en-US" altLang="en-US" smtClean="0"/>
              <a:pPr>
                <a:defRPr/>
              </a:pPr>
              <a:t>16</a:t>
            </a:fld>
            <a:endParaRPr lang="en-US" altLang="en-US"/>
          </a:p>
        </p:txBody>
      </p:sp>
      <p:pic>
        <p:nvPicPr>
          <p:cNvPr id="23557"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28650" y="1557338"/>
            <a:ext cx="7886700" cy="4608512"/>
          </a:xfrm>
        </p:spPr>
      </p:pic>
      <p:sp>
        <p:nvSpPr>
          <p:cNvPr id="6" name="TextBox 5"/>
          <p:cNvSpPr txBox="1"/>
          <p:nvPr/>
        </p:nvSpPr>
        <p:spPr>
          <a:xfrm>
            <a:off x="8135938" y="5897563"/>
            <a:ext cx="341312" cy="277812"/>
          </a:xfrm>
          <a:prstGeom prst="rect">
            <a:avLst/>
          </a:prstGeom>
          <a:noFill/>
        </p:spPr>
        <p:txBody>
          <a:bodyPr wrap="none">
            <a:spAutoFit/>
          </a:bodyPr>
          <a:lstStyle/>
          <a:p>
            <a:pPr>
              <a:defRPr/>
            </a:pPr>
            <a:r>
              <a:rPr lang="en-US" sz="1200" b="1" dirty="0">
                <a:latin typeface="+mj-lt"/>
              </a:rPr>
              <a:t>12</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Τίτλος 1"/>
          <p:cNvSpPr>
            <a:spLocks noGrp="1"/>
          </p:cNvSpPr>
          <p:nvPr>
            <p:ph type="title"/>
          </p:nvPr>
        </p:nvSpPr>
        <p:spPr/>
        <p:txBody>
          <a:bodyPr/>
          <a:lstStyle/>
          <a:p>
            <a:r>
              <a:rPr lang="el-GR" altLang="el-GR" sz="4000" dirty="0" smtClean="0"/>
              <a:t>Φύλο: Νηματώδεις </a:t>
            </a:r>
            <a:r>
              <a:rPr lang="el-GR" altLang="el-GR" sz="4000" dirty="0"/>
              <a:t>(</a:t>
            </a:r>
            <a:r>
              <a:rPr lang="en-US" altLang="el-GR" sz="4000" dirty="0" err="1"/>
              <a:t>Nematoda</a:t>
            </a:r>
            <a:r>
              <a:rPr lang="en-US" altLang="el-GR" sz="4000" dirty="0"/>
              <a:t>)</a:t>
            </a:r>
            <a:r>
              <a:rPr lang="el-GR" altLang="el-GR" sz="4000" dirty="0"/>
              <a:t> 5/8</a:t>
            </a:r>
            <a:endParaRPr lang="en-US" altLang="el-GR" sz="4000" dirty="0" smtClean="0"/>
          </a:p>
        </p:txBody>
      </p:sp>
      <p:sp>
        <p:nvSpPr>
          <p:cNvPr id="25603" name="Θέση περιεχομένου 2"/>
          <p:cNvSpPr>
            <a:spLocks noGrp="1"/>
          </p:cNvSpPr>
          <p:nvPr>
            <p:ph idx="1"/>
          </p:nvPr>
        </p:nvSpPr>
        <p:spPr>
          <a:xfrm>
            <a:off x="412750" y="1484313"/>
            <a:ext cx="8424863" cy="4351337"/>
          </a:xfrm>
        </p:spPr>
        <p:txBody>
          <a:bodyPr/>
          <a:lstStyle/>
          <a:p>
            <a:pPr marL="0" indent="0">
              <a:buFont typeface="Arial" panose="020B0604020202020204" pitchFamily="34" charset="0"/>
              <a:buNone/>
            </a:pPr>
            <a:r>
              <a:rPr lang="el-GR" altLang="el-GR" sz="2400" b="1" dirty="0" smtClean="0"/>
              <a:t>Χαρακτηριστικά</a:t>
            </a:r>
          </a:p>
          <a:p>
            <a:pPr eaLnBrk="1" hangingPunct="1"/>
            <a:r>
              <a:rPr lang="el-GR" altLang="en-US" sz="2200" dirty="0" smtClean="0">
                <a:cs typeface="Times New Roman" panose="02020603050405020304" pitchFamily="18" charset="0"/>
              </a:rPr>
              <a:t>Έχουν κυλινδρικό σώμα με </a:t>
            </a:r>
            <a:r>
              <a:rPr lang="el-GR" altLang="en-US" sz="2200" dirty="0" err="1" smtClean="0">
                <a:cs typeface="Times New Roman" panose="02020603050405020304" pitchFamily="18" charset="0"/>
              </a:rPr>
              <a:t>εύκαμπο</a:t>
            </a:r>
            <a:r>
              <a:rPr lang="el-GR" altLang="en-US" sz="2200" dirty="0" smtClean="0">
                <a:cs typeface="Times New Roman" panose="02020603050405020304" pitchFamily="18" charset="0"/>
              </a:rPr>
              <a:t> </a:t>
            </a:r>
            <a:r>
              <a:rPr lang="el-GR" altLang="en-US" sz="2200" dirty="0" err="1" smtClean="0">
                <a:cs typeface="Times New Roman" panose="02020603050405020304" pitchFamily="18" charset="0"/>
              </a:rPr>
              <a:t>ακυτταρικό</a:t>
            </a:r>
            <a:r>
              <a:rPr lang="el-GR" altLang="en-US" sz="2200" dirty="0" smtClean="0">
                <a:cs typeface="Times New Roman" panose="02020603050405020304" pitchFamily="18" charset="0"/>
              </a:rPr>
              <a:t> </a:t>
            </a:r>
            <a:r>
              <a:rPr lang="el-GR" altLang="en-US" sz="2200" dirty="0" err="1" smtClean="0">
                <a:cs typeface="Times New Roman" panose="02020603050405020304" pitchFamily="18" charset="0"/>
              </a:rPr>
              <a:t>επιδέρμιο</a:t>
            </a:r>
            <a:r>
              <a:rPr lang="el-GR" altLang="en-US" sz="2200" dirty="0" smtClean="0">
                <a:cs typeface="Times New Roman" panose="02020603050405020304" pitchFamily="18" charset="0"/>
              </a:rPr>
              <a:t> και </a:t>
            </a:r>
            <a:r>
              <a:rPr lang="el-GR" altLang="en-US" sz="2200" b="1" dirty="0" err="1" smtClean="0">
                <a:cs typeface="Times New Roman" panose="02020603050405020304" pitchFamily="18" charset="0"/>
              </a:rPr>
              <a:t>συγκυτιακό</a:t>
            </a:r>
            <a:r>
              <a:rPr lang="el-GR" altLang="en-US" sz="2200" b="1" dirty="0" smtClean="0">
                <a:cs typeface="Times New Roman" panose="02020603050405020304" pitchFamily="18" charset="0"/>
              </a:rPr>
              <a:t> </a:t>
            </a:r>
            <a:r>
              <a:rPr lang="el-GR" altLang="en-US" sz="2200" b="1" dirty="0" err="1" smtClean="0">
                <a:cs typeface="Times New Roman" panose="02020603050405020304" pitchFamily="18" charset="0"/>
              </a:rPr>
              <a:t>υποδέρμιο</a:t>
            </a:r>
            <a:r>
              <a:rPr lang="el-GR" altLang="en-US" sz="2200" b="1" dirty="0" smtClean="0">
                <a:cs typeface="Times New Roman" panose="02020603050405020304" pitchFamily="18" charset="0"/>
              </a:rPr>
              <a:t> </a:t>
            </a:r>
            <a:r>
              <a:rPr lang="el-GR" altLang="en-US" sz="2200" dirty="0" smtClean="0">
                <a:cs typeface="Times New Roman" panose="02020603050405020304" pitchFamily="18" charset="0"/>
              </a:rPr>
              <a:t>χωρίς βλεφαρίδες. </a:t>
            </a:r>
          </a:p>
          <a:p>
            <a:pPr eaLnBrk="1" hangingPunct="1"/>
            <a:r>
              <a:rPr lang="el-GR" altLang="en-US" sz="2200" dirty="0" smtClean="0">
                <a:cs typeface="Times New Roman" panose="02020603050405020304" pitchFamily="18" charset="0"/>
              </a:rPr>
              <a:t>Είναι χαρακτηριστική </a:t>
            </a:r>
            <a:r>
              <a:rPr lang="el-GR" altLang="en-US" sz="2200" b="1" dirty="0" smtClean="0">
                <a:cs typeface="Times New Roman" panose="02020603050405020304" pitchFamily="18" charset="0"/>
              </a:rPr>
              <a:t>η μορφολογία των μυών τους που εκτείνονται προς τις νευρικές αποφυάδες, ανάποδα από ότι συμβαίνει στα άλλα ζώα</a:t>
            </a:r>
            <a:r>
              <a:rPr lang="el-GR" altLang="en-US" sz="2200" dirty="0" smtClean="0">
                <a:cs typeface="Times New Roman" panose="02020603050405020304" pitchFamily="18" charset="0"/>
              </a:rPr>
              <a:t>.</a:t>
            </a:r>
          </a:p>
          <a:p>
            <a:pPr eaLnBrk="1" hangingPunct="1"/>
            <a:r>
              <a:rPr lang="el-GR" altLang="en-US" sz="2200" dirty="0" smtClean="0">
                <a:cs typeface="Times New Roman" panose="02020603050405020304" pitchFamily="18" charset="0"/>
              </a:rPr>
              <a:t>Χαρακτηριστική είναι η παρουσία των </a:t>
            </a:r>
            <a:r>
              <a:rPr lang="el-GR" altLang="en-US" sz="2200" b="1" dirty="0" err="1" smtClean="0">
                <a:cs typeface="Times New Roman" panose="02020603050405020304" pitchFamily="18" charset="0"/>
              </a:rPr>
              <a:t>αμφιδίων</a:t>
            </a:r>
            <a:r>
              <a:rPr lang="el-GR" altLang="en-US" sz="2200" dirty="0" smtClean="0">
                <a:cs typeface="Times New Roman" panose="02020603050405020304" pitchFamily="18" charset="0"/>
              </a:rPr>
              <a:t>, που είναι αισθητήρια όργανα στο κεφάλι μη παρασιτικών </a:t>
            </a:r>
            <a:r>
              <a:rPr lang="el-GR" altLang="en-US" sz="2200" dirty="0" err="1" smtClean="0">
                <a:cs typeface="Times New Roman" panose="02020603050405020304" pitchFamily="18" charset="0"/>
              </a:rPr>
              <a:t>νηματώδων</a:t>
            </a:r>
            <a:r>
              <a:rPr lang="el-GR" altLang="en-US" sz="2200" dirty="0" smtClean="0">
                <a:cs typeface="Times New Roman" panose="02020603050405020304" pitchFamily="18" charset="0"/>
              </a:rPr>
              <a:t>, ενώ τα </a:t>
            </a:r>
            <a:r>
              <a:rPr lang="el-GR" altLang="en-US" sz="2200" b="1" dirty="0" err="1" smtClean="0">
                <a:cs typeface="Times New Roman" panose="02020603050405020304" pitchFamily="18" charset="0"/>
              </a:rPr>
              <a:t>φασμίδια</a:t>
            </a:r>
            <a:r>
              <a:rPr lang="el-GR" altLang="en-US" sz="2200" dirty="0" smtClean="0">
                <a:cs typeface="Times New Roman" panose="02020603050405020304" pitchFamily="18" charset="0"/>
              </a:rPr>
              <a:t> είναι παρόμοια όργανα στο ουραίο άκρο των παρασιτικών </a:t>
            </a:r>
            <a:r>
              <a:rPr lang="el-GR" altLang="en-US" sz="2200" dirty="0" err="1" smtClean="0">
                <a:cs typeface="Times New Roman" panose="02020603050405020304" pitchFamily="18" charset="0"/>
              </a:rPr>
              <a:t>νηματώδων</a:t>
            </a:r>
            <a:r>
              <a:rPr lang="el-GR" altLang="en-US" sz="2200" dirty="0" smtClean="0">
                <a:cs typeface="Times New Roman" panose="02020603050405020304" pitchFamily="18" charset="0"/>
              </a:rPr>
              <a:t>. </a:t>
            </a:r>
          </a:p>
          <a:p>
            <a:pPr eaLnBrk="1" hangingPunct="1"/>
            <a:r>
              <a:rPr lang="el-GR" altLang="en-US" sz="2200" dirty="0" smtClean="0">
                <a:cs typeface="Times New Roman" panose="02020603050405020304" pitchFamily="18" charset="0"/>
              </a:rPr>
              <a:t>Είναι </a:t>
            </a:r>
            <a:r>
              <a:rPr lang="el-GR" altLang="en-US" sz="2200" dirty="0" err="1" smtClean="0">
                <a:cs typeface="Times New Roman" panose="02020603050405020304" pitchFamily="18" charset="0"/>
              </a:rPr>
              <a:t>γονοχωριστικοί</a:t>
            </a:r>
            <a:r>
              <a:rPr lang="el-GR" altLang="en-US" sz="2200" dirty="0" smtClean="0">
                <a:cs typeface="Times New Roman" panose="02020603050405020304" pitchFamily="18" charset="0"/>
              </a:rPr>
              <a:t> και έχουν εσωτερική γονιμοποίηση. Τα νεαρά άτομα υφίστανται εκδύσεις μέχρι να ενηλικιωθούν. Εμφανίζουν σημαντική ποικιλία αναπαραγωγικών συνηθειών. </a:t>
            </a:r>
          </a:p>
          <a:p>
            <a:pPr marL="0" indent="0"/>
            <a:endParaRPr lang="en-US" altLang="el-GR" sz="2400"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34E5BD42-2AE7-4D06-908C-AE20AE924A96}" type="slidenum">
              <a:rPr lang="en-US" altLang="en-US" smtClean="0"/>
              <a:pPr>
                <a:defRPr/>
              </a:pPr>
              <a:t>17</a:t>
            </a:fld>
            <a:endParaRPr lang="en-US"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Τίτλος 1"/>
          <p:cNvSpPr>
            <a:spLocks noGrp="1"/>
          </p:cNvSpPr>
          <p:nvPr>
            <p:ph type="title"/>
          </p:nvPr>
        </p:nvSpPr>
        <p:spPr/>
        <p:txBody>
          <a:bodyPr/>
          <a:lstStyle/>
          <a:p>
            <a:r>
              <a:rPr lang="el-GR" altLang="el-GR" sz="4000" dirty="0" smtClean="0"/>
              <a:t>Φύλο: Νηματώδεις </a:t>
            </a:r>
            <a:r>
              <a:rPr lang="el-GR" altLang="el-GR" sz="4000" dirty="0"/>
              <a:t>(</a:t>
            </a:r>
            <a:r>
              <a:rPr lang="en-US" altLang="el-GR" sz="4000" dirty="0" err="1"/>
              <a:t>Nematoda</a:t>
            </a:r>
            <a:r>
              <a:rPr lang="en-US" altLang="el-GR" sz="4000" dirty="0"/>
              <a:t>)</a:t>
            </a:r>
            <a:r>
              <a:rPr lang="el-GR" altLang="el-GR" sz="4000" dirty="0"/>
              <a:t> 6/8</a:t>
            </a:r>
            <a:endParaRPr lang="en-US" altLang="el-GR" sz="4000"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8493FE13-D3FB-46E8-8D16-0E097B80F0AF}" type="slidenum">
              <a:rPr lang="en-US" altLang="en-US" smtClean="0"/>
              <a:pPr>
                <a:defRPr/>
              </a:pPr>
              <a:t>18</a:t>
            </a:fld>
            <a:endParaRPr lang="en-US" altLang="en-US"/>
          </a:p>
        </p:txBody>
      </p:sp>
      <p:pic>
        <p:nvPicPr>
          <p:cNvPr id="26629"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673350" y="1377950"/>
            <a:ext cx="3751263" cy="4799013"/>
          </a:xfrm>
        </p:spPr>
      </p:pic>
      <p:sp>
        <p:nvSpPr>
          <p:cNvPr id="6" name="TextBox 5"/>
          <p:cNvSpPr txBox="1"/>
          <p:nvPr/>
        </p:nvSpPr>
        <p:spPr>
          <a:xfrm>
            <a:off x="6107113" y="5907088"/>
            <a:ext cx="341312" cy="277812"/>
          </a:xfrm>
          <a:prstGeom prst="rect">
            <a:avLst/>
          </a:prstGeom>
          <a:noFill/>
        </p:spPr>
        <p:txBody>
          <a:bodyPr wrap="none">
            <a:spAutoFit/>
          </a:bodyPr>
          <a:lstStyle/>
          <a:p>
            <a:pPr>
              <a:defRPr/>
            </a:pPr>
            <a:r>
              <a:rPr lang="en-US" sz="1200" b="1" dirty="0">
                <a:latin typeface="+mj-lt"/>
              </a:rPr>
              <a:t>13</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Τίτλος 1"/>
          <p:cNvSpPr>
            <a:spLocks noGrp="1"/>
          </p:cNvSpPr>
          <p:nvPr>
            <p:ph type="title"/>
          </p:nvPr>
        </p:nvSpPr>
        <p:spPr/>
        <p:txBody>
          <a:bodyPr/>
          <a:lstStyle/>
          <a:p>
            <a:r>
              <a:rPr lang="el-GR" altLang="el-GR" sz="4000" dirty="0" smtClean="0"/>
              <a:t>Φύλο: </a:t>
            </a:r>
            <a:r>
              <a:rPr lang="el-GR" altLang="el-GR" sz="4000" dirty="0"/>
              <a:t>Νηματώδεις (</a:t>
            </a:r>
            <a:r>
              <a:rPr lang="en-US" altLang="el-GR" sz="4000" dirty="0" err="1"/>
              <a:t>Nematoda</a:t>
            </a:r>
            <a:r>
              <a:rPr lang="en-US" altLang="el-GR" sz="4000" dirty="0"/>
              <a:t>)</a:t>
            </a:r>
            <a:r>
              <a:rPr lang="el-GR" altLang="el-GR" sz="4000" dirty="0" smtClean="0"/>
              <a:t> </a:t>
            </a:r>
            <a:r>
              <a:rPr lang="el-GR" altLang="el-GR" sz="4000" dirty="0" smtClean="0"/>
              <a:t>7/8</a:t>
            </a:r>
            <a:endParaRPr lang="en-US" altLang="el-GR" sz="4000" dirty="0" smtClean="0"/>
          </a:p>
        </p:txBody>
      </p:sp>
      <p:sp>
        <p:nvSpPr>
          <p:cNvPr id="28675" name="Θέση περιεχομένου 2"/>
          <p:cNvSpPr>
            <a:spLocks noGrp="1"/>
          </p:cNvSpPr>
          <p:nvPr>
            <p:ph idx="1"/>
          </p:nvPr>
        </p:nvSpPr>
        <p:spPr>
          <a:xfrm>
            <a:off x="336549" y="1669758"/>
            <a:ext cx="8424863" cy="4351337"/>
          </a:xfrm>
        </p:spPr>
        <p:txBody>
          <a:bodyPr/>
          <a:lstStyle/>
          <a:p>
            <a:pPr marL="0" indent="0">
              <a:buFont typeface="Arial" panose="020B0604020202020204" pitchFamily="34" charset="0"/>
              <a:buNone/>
            </a:pPr>
            <a:r>
              <a:rPr lang="el-GR" altLang="el-GR" sz="2600" b="1" dirty="0" smtClean="0"/>
              <a:t>Φυλογένεση</a:t>
            </a:r>
          </a:p>
          <a:p>
            <a:pPr eaLnBrk="1" hangingPunct="1"/>
            <a:r>
              <a:rPr lang="el-GR" altLang="en-US" sz="2400" dirty="0" smtClean="0">
                <a:cs typeface="Times New Roman" panose="02020603050405020304" pitchFamily="18" charset="0"/>
              </a:rPr>
              <a:t>Μια εκτενής φυλογενετική ανάλυση των τάξεων των </a:t>
            </a:r>
            <a:r>
              <a:rPr lang="el-GR" altLang="en-US" sz="2400" dirty="0" err="1" smtClean="0">
                <a:cs typeface="Times New Roman" panose="02020603050405020304" pitchFamily="18" charset="0"/>
              </a:rPr>
              <a:t>Νηματώδων</a:t>
            </a:r>
            <a:r>
              <a:rPr lang="el-GR" altLang="en-US" sz="2400" dirty="0" smtClean="0">
                <a:cs typeface="Times New Roman" panose="02020603050405020304" pitchFamily="18" charset="0"/>
              </a:rPr>
              <a:t> (1998), με τη χρήση </a:t>
            </a:r>
            <a:r>
              <a:rPr lang="en-GB" altLang="en-US" sz="2400" dirty="0" err="1" smtClean="0">
                <a:cs typeface="Times New Roman" panose="02020603050405020304" pitchFamily="18" charset="0"/>
              </a:rPr>
              <a:t>rDNA</a:t>
            </a:r>
            <a:r>
              <a:rPr lang="el-GR" altLang="en-US" sz="2400" dirty="0" smtClean="0">
                <a:cs typeface="Times New Roman" panose="02020603050405020304" pitchFamily="18" charset="0"/>
              </a:rPr>
              <a:t>, έδειξε ότι </a:t>
            </a:r>
            <a:r>
              <a:rPr lang="el-GR" altLang="en-US" sz="2400" b="1" dirty="0" smtClean="0">
                <a:cs typeface="Times New Roman" panose="02020603050405020304" pitchFamily="18" charset="0"/>
              </a:rPr>
              <a:t>υπάρχει εκτενής συγκλίνουσα</a:t>
            </a:r>
            <a:r>
              <a:rPr lang="el-GR" altLang="en-US" sz="2400" dirty="0" smtClean="0">
                <a:cs typeface="Times New Roman" panose="02020603050405020304" pitchFamily="18" charset="0"/>
              </a:rPr>
              <a:t> </a:t>
            </a:r>
            <a:r>
              <a:rPr lang="el-GR" altLang="en-US" sz="2400" b="1" dirty="0" smtClean="0">
                <a:cs typeface="Times New Roman" panose="02020603050405020304" pitchFamily="18" charset="0"/>
              </a:rPr>
              <a:t>εξέλιξη</a:t>
            </a:r>
            <a:r>
              <a:rPr lang="el-GR" altLang="en-US" sz="2400" dirty="0" smtClean="0">
                <a:cs typeface="Times New Roman" panose="02020603050405020304" pitchFamily="18" charset="0"/>
              </a:rPr>
              <a:t> </a:t>
            </a:r>
            <a:r>
              <a:rPr lang="el-GR" altLang="en-US" sz="2400" b="1" dirty="0" smtClean="0">
                <a:cs typeface="Times New Roman" panose="02020603050405020304" pitchFamily="18" charset="0"/>
              </a:rPr>
              <a:t>των μορφολογικών χαρακτηριστικών </a:t>
            </a:r>
            <a:r>
              <a:rPr lang="el-GR" altLang="en-US" sz="2400" dirty="0" smtClean="0">
                <a:cs typeface="Times New Roman" panose="02020603050405020304" pitchFamily="18" charset="0"/>
              </a:rPr>
              <a:t>τους και ο παρασιτισμός των ζώων και των φυτών από τους Νηματώδεις εξελίχθηκε ανεξάρτητα αρκετές φορές στην εξέλιξή τους.  </a:t>
            </a:r>
          </a:p>
          <a:p>
            <a:pPr eaLnBrk="1" hangingPunct="1"/>
            <a:r>
              <a:rPr lang="el-GR" altLang="en-US" sz="2400" dirty="0" smtClean="0">
                <a:cs typeface="Times New Roman" panose="02020603050405020304" pitchFamily="18" charset="0"/>
              </a:rPr>
              <a:t>Έτσι, ο διαχωρισμός τους σε τάξεις και οικογένειες δεν μπορεί να είναι πλήρως σωστός.</a:t>
            </a:r>
          </a:p>
          <a:p>
            <a:pPr marL="0" indent="0" algn="just" eaLnBrk="1" hangingPunct="1">
              <a:buFont typeface="Arial" panose="020B0604020202020204" pitchFamily="34" charset="0"/>
              <a:buNone/>
            </a:pPr>
            <a:r>
              <a:rPr lang="el-GR" altLang="en-US" sz="1600" b="1" dirty="0" smtClean="0">
                <a:cs typeface="Times New Roman" panose="02020603050405020304" pitchFamily="18" charset="0"/>
              </a:rPr>
              <a:t>Δείτε</a:t>
            </a:r>
            <a:r>
              <a:rPr lang="el-GR" altLang="en-US" sz="1600" b="1" dirty="0" smtClean="0">
                <a:cs typeface="Times New Roman" panose="02020603050405020304" pitchFamily="18" charset="0"/>
              </a:rPr>
              <a:t>: </a:t>
            </a:r>
            <a:r>
              <a:rPr lang="en-US" altLang="en-US" sz="1600" dirty="0" err="1" smtClean="0">
                <a:cs typeface="Times New Roman" panose="02020603050405020304" pitchFamily="18" charset="0"/>
              </a:rPr>
              <a:t>Blaxter</a:t>
            </a:r>
            <a:r>
              <a:rPr lang="en-US" altLang="en-US" sz="1600" dirty="0" smtClean="0">
                <a:cs typeface="Times New Roman" panose="02020603050405020304" pitchFamily="18" charset="0"/>
              </a:rPr>
              <a:t>, M. L. et al. (1998) A molecular evolutionary framework for the phylum </a:t>
            </a:r>
            <a:r>
              <a:rPr lang="en-US" altLang="en-US" sz="1600" dirty="0" err="1" smtClean="0">
                <a:cs typeface="Times New Roman" panose="02020603050405020304" pitchFamily="18" charset="0"/>
              </a:rPr>
              <a:t>Nematoda</a:t>
            </a:r>
            <a:r>
              <a:rPr lang="en-US" altLang="en-US" sz="1600" dirty="0" smtClean="0">
                <a:cs typeface="Times New Roman" panose="02020603050405020304" pitchFamily="18" charset="0"/>
              </a:rPr>
              <a:t>, Nature, 392,71-75</a:t>
            </a:r>
            <a:r>
              <a:rPr lang="el-GR" altLang="en-US" sz="1600" dirty="0" smtClean="0">
                <a:cs typeface="Times New Roman" panose="02020603050405020304" pitchFamily="18" charset="0"/>
              </a:rPr>
              <a:t>.</a:t>
            </a:r>
            <a:endParaRPr lang="en-US" altLang="en-US" sz="1600" dirty="0" smtClean="0">
              <a:cs typeface="Times New Roman" panose="02020603050405020304" pitchFamily="18" charset="0"/>
            </a:endParaRPr>
          </a:p>
          <a:p>
            <a:pPr marL="0" indent="0" eaLnBrk="1" hangingPunct="1"/>
            <a:endParaRPr lang="en-US" altLang="el-GR" sz="2400"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01302815-3246-40FE-BAB2-5B1E4D5525BF}" type="slidenum">
              <a:rPr lang="en-US" altLang="en-US" smtClean="0"/>
              <a:pPr>
                <a:defRPr/>
              </a:pPr>
              <a:t>19</a:t>
            </a:fld>
            <a:endParaRPr lang="en-US"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l-GR" altLang="el-GR" smtClean="0">
                <a:solidFill>
                  <a:srgbClr val="0070C0"/>
                </a:solidFill>
              </a:rPr>
              <a:t>Περιεχόμενα ενότητας</a:t>
            </a:r>
          </a:p>
        </p:txBody>
      </p:sp>
      <p:sp>
        <p:nvSpPr>
          <p:cNvPr id="6147" name="Content Placeholder 2"/>
          <p:cNvSpPr>
            <a:spLocks noGrp="1"/>
          </p:cNvSpPr>
          <p:nvPr>
            <p:ph idx="1"/>
          </p:nvPr>
        </p:nvSpPr>
        <p:spPr/>
        <p:txBody>
          <a:bodyPr/>
          <a:lstStyle/>
          <a:p>
            <a:pPr marL="0" indent="0" algn="ctr" eaLnBrk="1" hangingPunct="1">
              <a:lnSpc>
                <a:spcPct val="70000"/>
              </a:lnSpc>
              <a:buFont typeface="Arial" panose="020B0604020202020204" pitchFamily="34" charset="0"/>
              <a:buNone/>
            </a:pPr>
            <a:r>
              <a:rPr lang="el-GR" altLang="en-US" sz="2800" dirty="0" smtClean="0">
                <a:cs typeface="Times New Roman" panose="02020603050405020304" pitchFamily="18" charset="0"/>
              </a:rPr>
              <a:t>Θα αναπτυχθούν τα εξής θέματα:</a:t>
            </a:r>
            <a:endParaRPr lang="en-GB" altLang="en-US" sz="2800" dirty="0" smtClean="0">
              <a:cs typeface="Times New Roman" panose="02020603050405020304" pitchFamily="18" charset="0"/>
            </a:endParaRPr>
          </a:p>
          <a:p>
            <a:pPr marL="0" indent="0" algn="ctr" eaLnBrk="1" hangingPunct="1">
              <a:lnSpc>
                <a:spcPct val="70000"/>
              </a:lnSpc>
            </a:pPr>
            <a:endParaRPr lang="el-GR" altLang="en-US" sz="2600" dirty="0" smtClean="0">
              <a:cs typeface="Times New Roman" panose="02020603050405020304" pitchFamily="18" charset="0"/>
            </a:endParaRPr>
          </a:p>
          <a:p>
            <a:pPr eaLnBrk="1" hangingPunct="1">
              <a:lnSpc>
                <a:spcPct val="100000"/>
              </a:lnSpc>
            </a:pPr>
            <a:r>
              <a:rPr lang="el-GR" altLang="en-US" sz="2800" dirty="0" smtClean="0">
                <a:cs typeface="Times New Roman" panose="02020603050405020304" pitchFamily="18" charset="0"/>
              </a:rPr>
              <a:t>Έκδυση.</a:t>
            </a:r>
            <a:endParaRPr lang="en-GB" altLang="en-US" sz="2800" dirty="0" smtClean="0">
              <a:cs typeface="Times New Roman" panose="02020603050405020304" pitchFamily="18" charset="0"/>
            </a:endParaRPr>
          </a:p>
          <a:p>
            <a:pPr eaLnBrk="1" hangingPunct="1">
              <a:lnSpc>
                <a:spcPct val="100000"/>
              </a:lnSpc>
            </a:pPr>
            <a:r>
              <a:rPr lang="el-GR" altLang="en-US" sz="2800" dirty="0" smtClean="0">
                <a:cs typeface="Times New Roman" panose="02020603050405020304" pitchFamily="18" charset="0"/>
              </a:rPr>
              <a:t>Φύλα Ελάσσονων </a:t>
            </a:r>
            <a:r>
              <a:rPr lang="el-GR" altLang="en-US" sz="2800" dirty="0" err="1" smtClean="0">
                <a:cs typeface="Times New Roman" panose="02020603050405020304" pitchFamily="18" charset="0"/>
              </a:rPr>
              <a:t>Εκδυσόζωων</a:t>
            </a:r>
            <a:r>
              <a:rPr lang="el-GR" altLang="en-US" sz="2800" dirty="0" smtClean="0">
                <a:cs typeface="Times New Roman" panose="02020603050405020304" pitchFamily="18" charset="0"/>
              </a:rPr>
              <a:t>.</a:t>
            </a:r>
          </a:p>
          <a:p>
            <a:pPr eaLnBrk="1" hangingPunct="1">
              <a:lnSpc>
                <a:spcPct val="100000"/>
              </a:lnSpc>
            </a:pPr>
            <a:r>
              <a:rPr lang="el-GR" altLang="en-US" sz="2800" dirty="0" smtClean="0">
                <a:cs typeface="Times New Roman" panose="02020603050405020304" pitchFamily="18" charset="0"/>
              </a:rPr>
              <a:t>Ασθένειες που προκαλούν στους ανθρώπους.</a:t>
            </a:r>
          </a:p>
          <a:p>
            <a:pPr marL="0" indent="0" algn="ctr" eaLnBrk="1" hangingPunct="1">
              <a:lnSpc>
                <a:spcPct val="70000"/>
              </a:lnSpc>
              <a:buFont typeface="Arial" panose="020B0604020202020204" pitchFamily="34" charset="0"/>
              <a:buNone/>
            </a:pPr>
            <a:endParaRPr lang="el-GR" altLang="en-US" sz="2600" dirty="0" smtClean="0">
              <a:cs typeface="Times New Roman" panose="02020603050405020304" pitchFamily="18" charset="0"/>
            </a:endParaRPr>
          </a:p>
          <a:p>
            <a:pPr marL="0" indent="0" algn="ctr" eaLnBrk="1" hangingPunct="1">
              <a:lnSpc>
                <a:spcPct val="70000"/>
              </a:lnSpc>
              <a:buFont typeface="Arial" panose="020B0604020202020204" pitchFamily="34" charset="0"/>
              <a:buNone/>
            </a:pPr>
            <a:endParaRPr lang="el-GR" altLang="en-US" sz="2600" dirty="0" smtClean="0">
              <a:cs typeface="Times New Roman" panose="02020603050405020304" pitchFamily="18" charset="0"/>
            </a:endParaRPr>
          </a:p>
          <a:p>
            <a:pPr marL="0" indent="0" algn="ctr" eaLnBrk="1" hangingPunct="1">
              <a:lnSpc>
                <a:spcPct val="70000"/>
              </a:lnSpc>
              <a:buFont typeface="Arial" panose="020B0604020202020204" pitchFamily="34" charset="0"/>
              <a:buNone/>
            </a:pPr>
            <a:endParaRPr lang="el-GR" altLang="en-US" sz="1300" dirty="0" smtClean="0">
              <a:cs typeface="Times New Roman" panose="02020603050405020304" pitchFamily="18" charset="0"/>
            </a:endParaRPr>
          </a:p>
          <a:p>
            <a:pPr marL="0" indent="0" algn="ctr" eaLnBrk="1" hangingPunct="1">
              <a:lnSpc>
                <a:spcPct val="70000"/>
              </a:lnSpc>
              <a:buFont typeface="Arial" panose="020B0604020202020204" pitchFamily="34" charset="0"/>
              <a:buNone/>
            </a:pPr>
            <a:r>
              <a:rPr lang="el-GR" altLang="en-US" sz="2500" dirty="0" smtClean="0">
                <a:cs typeface="Times New Roman" panose="02020603050405020304" pitchFamily="18" charset="0"/>
              </a:rPr>
              <a:t> Σκαρλάτος </a:t>
            </a:r>
            <a:r>
              <a:rPr lang="el-GR" altLang="en-US" sz="2500" dirty="0" err="1" smtClean="0">
                <a:cs typeface="Times New Roman" panose="02020603050405020304" pitchFamily="18" charset="0"/>
              </a:rPr>
              <a:t>Ντέντος</a:t>
            </a:r>
            <a:endParaRPr lang="el-GR" altLang="en-US" sz="2500" dirty="0" smtClean="0">
              <a:cs typeface="Times New Roman" panose="02020603050405020304" pitchFamily="18" charset="0"/>
            </a:endParaRPr>
          </a:p>
          <a:p>
            <a:pPr marL="0" indent="0" algn="ctr" eaLnBrk="1" hangingPunct="1">
              <a:lnSpc>
                <a:spcPct val="70000"/>
              </a:lnSpc>
              <a:buFont typeface="Arial" panose="020B0604020202020204" pitchFamily="34" charset="0"/>
              <a:buNone/>
            </a:pPr>
            <a:r>
              <a:rPr lang="en-GB" altLang="en-US" sz="2500" dirty="0" smtClean="0">
                <a:cs typeface="Times New Roman" panose="02020603050405020304" pitchFamily="18" charset="0"/>
              </a:rPr>
              <a:t> sdedos@biol.uoa.gr</a:t>
            </a:r>
          </a:p>
          <a:p>
            <a:pPr marL="0" indent="0" eaLnBrk="1" hangingPunct="1">
              <a:lnSpc>
                <a:spcPct val="70000"/>
              </a:lnSpc>
            </a:pPr>
            <a:endParaRPr lang="el-GR" altLang="en-US" sz="1400" dirty="0" smtClean="0">
              <a:solidFill>
                <a:schemeClr val="bg1"/>
              </a:solidFill>
              <a:cs typeface="Times New Roman" panose="02020603050405020304" pitchFamily="18" charset="0"/>
            </a:endParaRPr>
          </a:p>
          <a:p>
            <a:pPr marL="0" indent="0" eaLnBrk="1" hangingPunct="1">
              <a:lnSpc>
                <a:spcPct val="70000"/>
              </a:lnSpc>
            </a:pPr>
            <a:endParaRPr lang="el-GR" altLang="el-GR" sz="1300" dirty="0" smtClean="0"/>
          </a:p>
        </p:txBody>
      </p:sp>
      <p:sp>
        <p:nvSpPr>
          <p:cNvPr id="7" name="Θέση υποσέλιδου 6"/>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8" name="Θέση αριθμού διαφάνειας 7"/>
          <p:cNvSpPr>
            <a:spLocks noGrp="1"/>
          </p:cNvSpPr>
          <p:nvPr>
            <p:ph type="sldNum" sz="quarter" idx="11"/>
          </p:nvPr>
        </p:nvSpPr>
        <p:spPr/>
        <p:txBody>
          <a:bodyPr/>
          <a:lstStyle/>
          <a:p>
            <a:pPr>
              <a:defRPr/>
            </a:pPr>
            <a:fld id="{02ECDF51-EA23-46BD-840F-28CDD48892DC}"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Τίτλος 1"/>
          <p:cNvSpPr>
            <a:spLocks noGrp="1"/>
          </p:cNvSpPr>
          <p:nvPr>
            <p:ph type="title"/>
          </p:nvPr>
        </p:nvSpPr>
        <p:spPr/>
        <p:txBody>
          <a:bodyPr/>
          <a:lstStyle/>
          <a:p>
            <a:r>
              <a:rPr lang="el-GR" altLang="el-GR" sz="4000" dirty="0" smtClean="0"/>
              <a:t>Φύλο: Νηματώδεις </a:t>
            </a:r>
            <a:r>
              <a:rPr lang="el-GR" altLang="el-GR" sz="4000" dirty="0"/>
              <a:t>(</a:t>
            </a:r>
            <a:r>
              <a:rPr lang="en-US" altLang="el-GR" sz="4000" dirty="0" err="1"/>
              <a:t>Nematoda</a:t>
            </a:r>
            <a:r>
              <a:rPr lang="en-US" altLang="el-GR" sz="4000" dirty="0"/>
              <a:t>)</a:t>
            </a:r>
            <a:r>
              <a:rPr lang="el-GR" altLang="el-GR" sz="4000" dirty="0"/>
              <a:t> 8/8</a:t>
            </a:r>
            <a:endParaRPr lang="en-US" altLang="el-GR" sz="4000"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4C77044C-9300-4DDE-B44E-1F23B0CF507F}" type="slidenum">
              <a:rPr lang="en-US" altLang="en-US" smtClean="0"/>
              <a:pPr>
                <a:defRPr/>
              </a:pPr>
              <a:t>20</a:t>
            </a:fld>
            <a:endParaRPr lang="en-US" altLang="en-US"/>
          </a:p>
        </p:txBody>
      </p:sp>
      <p:pic>
        <p:nvPicPr>
          <p:cNvPr id="29701"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443163" y="1401763"/>
            <a:ext cx="4257675" cy="4924425"/>
          </a:xfrm>
        </p:spPr>
      </p:pic>
      <p:sp>
        <p:nvSpPr>
          <p:cNvPr id="6" name="TextBox 5"/>
          <p:cNvSpPr txBox="1"/>
          <p:nvPr/>
        </p:nvSpPr>
        <p:spPr>
          <a:xfrm>
            <a:off x="6426200" y="6049963"/>
            <a:ext cx="341313" cy="276225"/>
          </a:xfrm>
          <a:prstGeom prst="rect">
            <a:avLst/>
          </a:prstGeom>
          <a:noFill/>
        </p:spPr>
        <p:txBody>
          <a:bodyPr wrap="none">
            <a:spAutoFit/>
          </a:bodyPr>
          <a:lstStyle/>
          <a:p>
            <a:pPr>
              <a:defRPr/>
            </a:pPr>
            <a:r>
              <a:rPr lang="en-US" sz="1200" b="1" dirty="0">
                <a:latin typeface="+mj-lt"/>
              </a:rPr>
              <a:t>14</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Τίτλος 1"/>
          <p:cNvSpPr>
            <a:spLocks noGrp="1"/>
          </p:cNvSpPr>
          <p:nvPr>
            <p:ph type="title"/>
          </p:nvPr>
        </p:nvSpPr>
        <p:spPr/>
        <p:txBody>
          <a:bodyPr/>
          <a:lstStyle/>
          <a:p>
            <a:r>
              <a:rPr lang="el-GR" altLang="el-GR" sz="4000" dirty="0" smtClean="0"/>
              <a:t>Φύλο Νηματώδεις: </a:t>
            </a:r>
            <a:br>
              <a:rPr lang="el-GR" altLang="el-GR" sz="4000" dirty="0" smtClean="0"/>
            </a:br>
            <a:r>
              <a:rPr lang="el-GR" altLang="el-GR" sz="4000" dirty="0" smtClean="0"/>
              <a:t>Είδη και </a:t>
            </a:r>
            <a:r>
              <a:rPr lang="el-GR" altLang="el-GR" sz="4000" dirty="0" err="1" smtClean="0"/>
              <a:t>Ανθρωπονόσοι</a:t>
            </a:r>
            <a:r>
              <a:rPr lang="el-GR" altLang="el-GR" sz="4000" dirty="0" smtClean="0"/>
              <a:t> 1/4</a:t>
            </a:r>
            <a:endParaRPr lang="en-US" altLang="el-GR" sz="4000" dirty="0" smtClean="0"/>
          </a:p>
        </p:txBody>
      </p:sp>
      <p:sp>
        <p:nvSpPr>
          <p:cNvPr id="30723" name="Θέση περιεχομένου 2"/>
          <p:cNvSpPr>
            <a:spLocks noGrp="1"/>
          </p:cNvSpPr>
          <p:nvPr>
            <p:ph idx="1"/>
          </p:nvPr>
        </p:nvSpPr>
        <p:spPr>
          <a:xfrm>
            <a:off x="412750" y="1865313"/>
            <a:ext cx="8424863" cy="4351337"/>
          </a:xfrm>
        </p:spPr>
        <p:txBody>
          <a:bodyPr/>
          <a:lstStyle/>
          <a:p>
            <a:pPr marL="514350" indent="-514350" eaLnBrk="1" hangingPunct="1">
              <a:lnSpc>
                <a:spcPct val="100000"/>
              </a:lnSpc>
              <a:spcBef>
                <a:spcPts val="1200"/>
              </a:spcBef>
              <a:buFont typeface="Calibri" panose="020F0502020204030204" pitchFamily="34" charset="0"/>
              <a:buAutoNum type="arabicPeriod"/>
            </a:pPr>
            <a:r>
              <a:rPr lang="el-GR" altLang="en-US" sz="2600" smtClean="0">
                <a:cs typeface="Times New Roman" panose="02020603050405020304" pitchFamily="18" charset="0"/>
              </a:rPr>
              <a:t>Τάξη: </a:t>
            </a:r>
            <a:r>
              <a:rPr lang="en-GB" altLang="en-US" sz="2600" b="1" i="1" smtClean="0">
                <a:cs typeface="Times New Roman" panose="02020603050405020304" pitchFamily="18" charset="0"/>
              </a:rPr>
              <a:t>Camallanidae,</a:t>
            </a:r>
            <a:r>
              <a:rPr lang="en-GB" altLang="en-US" sz="2600" i="1" smtClean="0">
                <a:cs typeface="Times New Roman" panose="02020603050405020304" pitchFamily="18" charset="0"/>
              </a:rPr>
              <a:t> </a:t>
            </a:r>
            <a:r>
              <a:rPr lang="el-GR" altLang="en-US" sz="2600" smtClean="0">
                <a:cs typeface="Times New Roman" panose="02020603050405020304" pitchFamily="18" charset="0"/>
              </a:rPr>
              <a:t>Οικογένεια</a:t>
            </a:r>
            <a:r>
              <a:rPr lang="el-GR" altLang="en-US" sz="2600" i="1" smtClean="0">
                <a:cs typeface="Times New Roman" panose="02020603050405020304" pitchFamily="18" charset="0"/>
              </a:rPr>
              <a:t>: </a:t>
            </a:r>
            <a:r>
              <a:rPr lang="en-GB" altLang="en-US" sz="2600" b="1" i="1" smtClean="0">
                <a:cs typeface="Times New Roman" panose="02020603050405020304" pitchFamily="18" charset="0"/>
              </a:rPr>
              <a:t>Dracunculidae</a:t>
            </a:r>
            <a:r>
              <a:rPr lang="el-GR" altLang="en-US" sz="2600" smtClean="0">
                <a:cs typeface="Times New Roman" panose="02020603050405020304" pitchFamily="18" charset="0"/>
              </a:rPr>
              <a:t>, Γένος:</a:t>
            </a:r>
            <a:r>
              <a:rPr lang="en-GB" altLang="en-US" sz="2600" b="1" i="1" smtClean="0">
                <a:cs typeface="Times New Roman" panose="02020603050405020304" pitchFamily="18" charset="0"/>
              </a:rPr>
              <a:t>Dracunculus</a:t>
            </a:r>
            <a:r>
              <a:rPr lang="el-GR" altLang="en-US" sz="2600" b="1" i="1" smtClean="0">
                <a:cs typeface="Times New Roman" panose="02020603050405020304" pitchFamily="18" charset="0"/>
              </a:rPr>
              <a:t>,</a:t>
            </a:r>
            <a:r>
              <a:rPr lang="en-GB" altLang="en-US" sz="2600" smtClean="0">
                <a:cs typeface="Times New Roman" panose="02020603050405020304" pitchFamily="18" charset="0"/>
              </a:rPr>
              <a:t>E</a:t>
            </a:r>
            <a:r>
              <a:rPr lang="el-GR" altLang="en-US" sz="2600" smtClean="0">
                <a:cs typeface="Times New Roman" panose="02020603050405020304" pitchFamily="18" charset="0"/>
              </a:rPr>
              <a:t>ίδος: </a:t>
            </a:r>
            <a:r>
              <a:rPr lang="en-GB" altLang="en-US" sz="2600" b="1" i="1" smtClean="0">
                <a:cs typeface="Times New Roman" panose="02020603050405020304" pitchFamily="18" charset="0"/>
              </a:rPr>
              <a:t>Dracunculus medinensis </a:t>
            </a:r>
            <a:r>
              <a:rPr lang="el-GR" altLang="en-US" sz="2600" smtClean="0">
                <a:cs typeface="Times New Roman" panose="02020603050405020304" pitchFamily="18" charset="0"/>
              </a:rPr>
              <a:t>Ενδιάμεσος ξενιστής: </a:t>
            </a:r>
            <a:r>
              <a:rPr lang="el-GR" altLang="en-US" sz="2600" b="1" smtClean="0">
                <a:cs typeface="Times New Roman" panose="02020603050405020304" pitchFamily="18" charset="0"/>
              </a:rPr>
              <a:t>Καρκινοειδή</a:t>
            </a:r>
            <a:r>
              <a:rPr lang="en-US" altLang="en-US" sz="2600" b="1" smtClean="0">
                <a:cs typeface="Times New Roman" panose="02020603050405020304" pitchFamily="18" charset="0"/>
              </a:rPr>
              <a:t>. </a:t>
            </a:r>
            <a:r>
              <a:rPr lang="el-GR" altLang="en-US" sz="2600" smtClean="0">
                <a:cs typeface="Times New Roman" panose="02020603050405020304" pitchFamily="18" charset="0"/>
              </a:rPr>
              <a:t>Τελικός ξενιστής: </a:t>
            </a:r>
            <a:r>
              <a:rPr lang="el-GR" altLang="en-US" sz="2600" b="1" smtClean="0">
                <a:cs typeface="Times New Roman" panose="02020603050405020304" pitchFamily="18" charset="0"/>
              </a:rPr>
              <a:t>Άνθρωπος. </a:t>
            </a:r>
            <a:r>
              <a:rPr lang="el-GR" altLang="en-US" sz="2600" smtClean="0">
                <a:cs typeface="Times New Roman" panose="02020603050405020304" pitchFamily="18" charset="0"/>
              </a:rPr>
              <a:t>Προκαλεί την ασθένεια που είναι γνωστή ως </a:t>
            </a:r>
            <a:r>
              <a:rPr lang="en-GB" altLang="en-US" sz="2600" b="1" smtClean="0">
                <a:cs typeface="Times New Roman" panose="02020603050405020304" pitchFamily="18" charset="0"/>
              </a:rPr>
              <a:t>Dracunculiasis</a:t>
            </a:r>
            <a:r>
              <a:rPr lang="el-GR" altLang="en-US" sz="2600" b="1" smtClean="0">
                <a:cs typeface="Times New Roman" panose="02020603050405020304" pitchFamily="18" charset="0"/>
              </a:rPr>
              <a:t>. </a:t>
            </a:r>
            <a:r>
              <a:rPr lang="el-GR" altLang="en-US" sz="2600" smtClean="0">
                <a:cs typeface="Times New Roman" panose="02020603050405020304" pitchFamily="18" charset="0"/>
              </a:rPr>
              <a:t>Εξάπλωση:</a:t>
            </a:r>
            <a:r>
              <a:rPr lang="en-GB" altLang="en-US" sz="2600" smtClean="0">
                <a:cs typeface="Times New Roman" panose="02020603050405020304" pitchFamily="18" charset="0"/>
              </a:rPr>
              <a:t> </a:t>
            </a:r>
            <a:r>
              <a:rPr lang="el-GR" altLang="en-US" sz="2600" smtClean="0">
                <a:cs typeface="Times New Roman" panose="02020603050405020304" pitchFamily="18" charset="0"/>
              </a:rPr>
              <a:t>Αφρική. </a:t>
            </a:r>
          </a:p>
          <a:p>
            <a:pPr marL="514350" indent="-514350" eaLnBrk="1" hangingPunct="1">
              <a:lnSpc>
                <a:spcPct val="100000"/>
              </a:lnSpc>
              <a:spcBef>
                <a:spcPts val="1200"/>
              </a:spcBef>
              <a:buFont typeface="Calibri" panose="020F0502020204030204" pitchFamily="34" charset="0"/>
              <a:buAutoNum type="arabicPeriod"/>
            </a:pPr>
            <a:r>
              <a:rPr lang="el-GR" altLang="en-US" sz="2600" smtClean="0">
                <a:cs typeface="Times New Roman" panose="02020603050405020304" pitchFamily="18" charset="0"/>
              </a:rPr>
              <a:t>Τάξη: </a:t>
            </a:r>
            <a:r>
              <a:rPr lang="en-GB" altLang="en-US" sz="2600" b="1" i="1" smtClean="0">
                <a:cs typeface="Times New Roman" panose="02020603050405020304" pitchFamily="18" charset="0"/>
              </a:rPr>
              <a:t>Spirurida,</a:t>
            </a:r>
            <a:r>
              <a:rPr lang="en-GB" altLang="en-US" sz="2600" i="1" smtClean="0">
                <a:cs typeface="Times New Roman" panose="02020603050405020304" pitchFamily="18" charset="0"/>
              </a:rPr>
              <a:t> </a:t>
            </a:r>
            <a:r>
              <a:rPr lang="el-GR" altLang="en-US" sz="2600" smtClean="0">
                <a:cs typeface="Times New Roman" panose="02020603050405020304" pitchFamily="18" charset="0"/>
              </a:rPr>
              <a:t>Οικογένεια</a:t>
            </a:r>
            <a:r>
              <a:rPr lang="el-GR" altLang="en-US" sz="2600" i="1" smtClean="0">
                <a:cs typeface="Times New Roman" panose="02020603050405020304" pitchFamily="18" charset="0"/>
              </a:rPr>
              <a:t>: </a:t>
            </a:r>
            <a:r>
              <a:rPr lang="en-GB" altLang="en-US" sz="2600" b="1" i="1" smtClean="0">
                <a:cs typeface="Times New Roman" panose="02020603050405020304" pitchFamily="18" charset="0"/>
              </a:rPr>
              <a:t>Onchocercidae</a:t>
            </a:r>
            <a:r>
              <a:rPr lang="el-GR" altLang="en-US" sz="2600" i="1" smtClean="0">
                <a:cs typeface="Times New Roman" panose="02020603050405020304" pitchFamily="18" charset="0"/>
              </a:rPr>
              <a:t>, </a:t>
            </a:r>
            <a:r>
              <a:rPr lang="el-GR" altLang="en-US" sz="2600" smtClean="0">
                <a:cs typeface="Times New Roman" panose="02020603050405020304" pitchFamily="18" charset="0"/>
              </a:rPr>
              <a:t>Γένος</a:t>
            </a:r>
            <a:r>
              <a:rPr lang="el-GR" altLang="en-US" sz="2600" i="1" smtClean="0">
                <a:cs typeface="Times New Roman" panose="02020603050405020304" pitchFamily="18" charset="0"/>
              </a:rPr>
              <a:t>: </a:t>
            </a:r>
            <a:r>
              <a:rPr lang="en-GB" altLang="en-US" sz="2600" b="1" i="1" smtClean="0">
                <a:cs typeface="Times New Roman" panose="02020603050405020304" pitchFamily="18" charset="0"/>
              </a:rPr>
              <a:t>Onchocerca,</a:t>
            </a:r>
            <a:r>
              <a:rPr lang="el-GR" altLang="en-US" sz="2600" b="1" i="1" smtClean="0">
                <a:cs typeface="Times New Roman" panose="02020603050405020304" pitchFamily="18" charset="0"/>
              </a:rPr>
              <a:t> </a:t>
            </a:r>
            <a:r>
              <a:rPr lang="el-GR" altLang="en-US" sz="2600" smtClean="0">
                <a:cs typeface="Times New Roman" panose="02020603050405020304" pitchFamily="18" charset="0"/>
              </a:rPr>
              <a:t>Είδος</a:t>
            </a:r>
            <a:r>
              <a:rPr lang="el-GR" altLang="en-US" sz="2600" i="1" smtClean="0">
                <a:cs typeface="Times New Roman" panose="02020603050405020304" pitchFamily="18" charset="0"/>
              </a:rPr>
              <a:t>:</a:t>
            </a:r>
            <a:r>
              <a:rPr lang="en-GB" altLang="en-US" sz="2600" b="1" i="1" smtClean="0">
                <a:cs typeface="Times New Roman" panose="02020603050405020304" pitchFamily="18" charset="0"/>
              </a:rPr>
              <a:t>Onchocerca volvulus</a:t>
            </a:r>
            <a:r>
              <a:rPr lang="el-GR" altLang="en-US" sz="2600" smtClean="0">
                <a:cs typeface="Times New Roman" panose="02020603050405020304" pitchFamily="18" charset="0"/>
              </a:rPr>
              <a:t>. Ενδιάμεσος ξενιστής: Είδος μύγας. Τελικός ξενιστής: </a:t>
            </a:r>
            <a:r>
              <a:rPr lang="el-GR" altLang="en-US" sz="2600" b="1" smtClean="0">
                <a:cs typeface="Times New Roman" panose="02020603050405020304" pitchFamily="18" charset="0"/>
              </a:rPr>
              <a:t>Άνθρωπος. </a:t>
            </a:r>
            <a:r>
              <a:rPr lang="el-GR" altLang="en-US" sz="2600" smtClean="0">
                <a:cs typeface="Times New Roman" panose="02020603050405020304" pitchFamily="18" charset="0"/>
              </a:rPr>
              <a:t>Προκαλεί την ασθένεια που είναι γνωστή ως </a:t>
            </a:r>
            <a:r>
              <a:rPr lang="en-GB" altLang="en-US" sz="2600" b="1" smtClean="0">
                <a:cs typeface="Times New Roman" panose="02020603050405020304" pitchFamily="18" charset="0"/>
              </a:rPr>
              <a:t>Onchocerciasis (River blindness)</a:t>
            </a:r>
            <a:r>
              <a:rPr lang="el-GR" altLang="en-US" sz="2600" smtClean="0">
                <a:cs typeface="Times New Roman" panose="02020603050405020304" pitchFamily="18" charset="0"/>
              </a:rPr>
              <a:t>. Εξάπλωση: Αφρική.</a:t>
            </a:r>
          </a:p>
          <a:p>
            <a:pPr marL="514350" indent="-514350" eaLnBrk="1" hangingPunct="1"/>
            <a:endParaRPr lang="en-US" altLang="el-GR" sz="240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2B6A5F92-73C7-4CF6-918F-98A356C9A1F4}" type="slidenum">
              <a:rPr lang="en-US" altLang="en-US" smtClean="0"/>
              <a:pPr>
                <a:defRPr/>
              </a:pPr>
              <a:t>21</a:t>
            </a:fld>
            <a:endParaRPr lang="en-US"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Τίτλος 1"/>
          <p:cNvSpPr>
            <a:spLocks noGrp="1"/>
          </p:cNvSpPr>
          <p:nvPr>
            <p:ph type="title"/>
          </p:nvPr>
        </p:nvSpPr>
        <p:spPr/>
        <p:txBody>
          <a:bodyPr/>
          <a:lstStyle/>
          <a:p>
            <a:r>
              <a:rPr lang="el-GR" altLang="el-GR" sz="4000" dirty="0" smtClean="0"/>
              <a:t>Φύλο Νηματώδεις: </a:t>
            </a:r>
            <a:br>
              <a:rPr lang="el-GR" altLang="el-GR" sz="4000" dirty="0" smtClean="0"/>
            </a:br>
            <a:r>
              <a:rPr lang="el-GR" altLang="el-GR" sz="4000" dirty="0" smtClean="0"/>
              <a:t>Είδη και </a:t>
            </a:r>
            <a:r>
              <a:rPr lang="el-GR" altLang="el-GR" sz="4000" dirty="0" err="1" smtClean="0"/>
              <a:t>Ανθρωπονόσοι</a:t>
            </a:r>
            <a:r>
              <a:rPr lang="el-GR" altLang="el-GR" sz="4000" dirty="0" smtClean="0"/>
              <a:t> 2/4</a:t>
            </a:r>
            <a:endParaRPr lang="en-US" altLang="el-GR" sz="4000" dirty="0" smtClean="0"/>
          </a:p>
        </p:txBody>
      </p:sp>
      <p:sp>
        <p:nvSpPr>
          <p:cNvPr id="31747" name="Θέση περιεχομένου 2"/>
          <p:cNvSpPr>
            <a:spLocks noGrp="1"/>
          </p:cNvSpPr>
          <p:nvPr>
            <p:ph idx="1"/>
          </p:nvPr>
        </p:nvSpPr>
        <p:spPr>
          <a:xfrm>
            <a:off x="412750" y="1865313"/>
            <a:ext cx="8424863" cy="4351337"/>
          </a:xfrm>
        </p:spPr>
        <p:txBody>
          <a:bodyPr/>
          <a:lstStyle/>
          <a:p>
            <a:pPr marL="457200" indent="-457200" eaLnBrk="1" hangingPunct="1">
              <a:lnSpc>
                <a:spcPct val="100000"/>
              </a:lnSpc>
              <a:spcBef>
                <a:spcPts val="600"/>
              </a:spcBef>
              <a:buFont typeface="Calibri" panose="020F0502020204030204" pitchFamily="34" charset="0"/>
              <a:buAutoNum type="arabicPeriod" startAt="3"/>
            </a:pPr>
            <a:r>
              <a:rPr lang="el-GR" altLang="en-US" sz="2400" smtClean="0">
                <a:cs typeface="Times New Roman" panose="02020603050405020304" pitchFamily="18" charset="0"/>
              </a:rPr>
              <a:t>Τάξη: </a:t>
            </a:r>
            <a:r>
              <a:rPr lang="en-GB" altLang="en-US" sz="2400" b="1" i="1" smtClean="0">
                <a:cs typeface="Times New Roman" panose="02020603050405020304" pitchFamily="18" charset="0"/>
              </a:rPr>
              <a:t>Spirurida,</a:t>
            </a:r>
            <a:r>
              <a:rPr lang="en-GB" altLang="en-US" sz="2400" i="1" smtClean="0">
                <a:cs typeface="Times New Roman" panose="02020603050405020304" pitchFamily="18" charset="0"/>
              </a:rPr>
              <a:t> </a:t>
            </a:r>
            <a:r>
              <a:rPr lang="el-GR" altLang="en-US" sz="2400" smtClean="0">
                <a:cs typeface="Times New Roman" panose="02020603050405020304" pitchFamily="18" charset="0"/>
              </a:rPr>
              <a:t>Οικογένεια</a:t>
            </a:r>
            <a:r>
              <a:rPr lang="el-GR" altLang="en-US" sz="2400" i="1" smtClean="0">
                <a:cs typeface="Times New Roman" panose="02020603050405020304" pitchFamily="18" charset="0"/>
              </a:rPr>
              <a:t>: </a:t>
            </a:r>
            <a:r>
              <a:rPr lang="en-GB" altLang="en-US" sz="2400" b="1" i="1" smtClean="0">
                <a:cs typeface="Times New Roman" panose="02020603050405020304" pitchFamily="18" charset="0"/>
              </a:rPr>
              <a:t>Onchocercidae</a:t>
            </a:r>
            <a:r>
              <a:rPr lang="el-GR" altLang="en-US" sz="2400" i="1" smtClean="0">
                <a:cs typeface="Times New Roman" panose="02020603050405020304" pitchFamily="18" charset="0"/>
              </a:rPr>
              <a:t>, </a:t>
            </a:r>
            <a:r>
              <a:rPr lang="el-GR" altLang="en-US" sz="2400" smtClean="0">
                <a:cs typeface="Times New Roman" panose="02020603050405020304" pitchFamily="18" charset="0"/>
              </a:rPr>
              <a:t>Γένος</a:t>
            </a:r>
            <a:r>
              <a:rPr lang="el-GR" altLang="en-US" sz="2400" i="1" smtClean="0">
                <a:cs typeface="Times New Roman" panose="02020603050405020304" pitchFamily="18" charset="0"/>
              </a:rPr>
              <a:t>:</a:t>
            </a:r>
            <a:r>
              <a:rPr lang="en-GB" altLang="en-US" sz="2400" b="1" i="1" smtClean="0">
                <a:cs typeface="Times New Roman" panose="02020603050405020304" pitchFamily="18" charset="0"/>
              </a:rPr>
              <a:t>Wuchereria,</a:t>
            </a:r>
            <a:r>
              <a:rPr lang="el-GR" altLang="en-US" sz="2400" b="1" i="1" smtClean="0">
                <a:cs typeface="Times New Roman" panose="02020603050405020304" pitchFamily="18" charset="0"/>
              </a:rPr>
              <a:t> </a:t>
            </a:r>
            <a:r>
              <a:rPr lang="en-GB" altLang="en-US" sz="2400" b="1" i="1" smtClean="0">
                <a:cs typeface="Times New Roman" panose="02020603050405020304" pitchFamily="18" charset="0"/>
              </a:rPr>
              <a:t>Brugia </a:t>
            </a:r>
            <a:r>
              <a:rPr lang="el-GR" altLang="en-US" sz="2400" smtClean="0">
                <a:cs typeface="Times New Roman" panose="02020603050405020304" pitchFamily="18" charset="0"/>
              </a:rPr>
              <a:t>Είδος</a:t>
            </a:r>
            <a:r>
              <a:rPr lang="el-GR" altLang="en-US" sz="2400" i="1" smtClean="0">
                <a:cs typeface="Times New Roman" panose="02020603050405020304" pitchFamily="18" charset="0"/>
              </a:rPr>
              <a:t>: </a:t>
            </a:r>
            <a:r>
              <a:rPr lang="en-GB" altLang="en-US" sz="2400" i="1" smtClean="0">
                <a:cs typeface="Times New Roman" panose="02020603050405020304" pitchFamily="18" charset="0"/>
              </a:rPr>
              <a:t>Wuchereria bancrofti, Brugia malayi, Brugia</a:t>
            </a:r>
            <a:r>
              <a:rPr lang="el-GR" altLang="en-US" sz="2400" i="1" smtClean="0">
                <a:cs typeface="Times New Roman" panose="02020603050405020304" pitchFamily="18" charset="0"/>
              </a:rPr>
              <a:t> </a:t>
            </a:r>
            <a:r>
              <a:rPr lang="en-GB" altLang="en-US" sz="2400" i="1" smtClean="0">
                <a:cs typeface="Times New Roman" panose="02020603050405020304" pitchFamily="18" charset="0"/>
              </a:rPr>
              <a:t>timori</a:t>
            </a:r>
            <a:r>
              <a:rPr lang="el-GR" altLang="en-US" sz="2400" smtClean="0">
                <a:cs typeface="Times New Roman" panose="02020603050405020304" pitchFamily="18" charset="0"/>
              </a:rPr>
              <a:t>. Ενδιάμεσος ξενιστής: </a:t>
            </a:r>
            <a:r>
              <a:rPr lang="el-GR" altLang="en-US" sz="2400" b="1" smtClean="0">
                <a:cs typeface="Times New Roman" panose="02020603050405020304" pitchFamily="18" charset="0"/>
              </a:rPr>
              <a:t>Κουνούπι</a:t>
            </a:r>
            <a:r>
              <a:rPr lang="el-GR" altLang="en-US" sz="2400" smtClean="0">
                <a:cs typeface="Times New Roman" panose="02020603050405020304" pitchFamily="18" charset="0"/>
              </a:rPr>
              <a:t>. Τελικός ξενιστής: </a:t>
            </a:r>
            <a:r>
              <a:rPr lang="el-GR" altLang="en-US" sz="2400" b="1" smtClean="0">
                <a:cs typeface="Times New Roman" panose="02020603050405020304" pitchFamily="18" charset="0"/>
              </a:rPr>
              <a:t>Άνθρωπος.</a:t>
            </a:r>
            <a:r>
              <a:rPr lang="el-GR" altLang="en-US" sz="2400" smtClean="0">
                <a:cs typeface="Times New Roman" panose="02020603050405020304" pitchFamily="18" charset="0"/>
              </a:rPr>
              <a:t> Προκαλεί την ασθένεια που είναι γνωστή ως </a:t>
            </a:r>
            <a:r>
              <a:rPr lang="el-GR" altLang="en-US" sz="2400" b="1" smtClean="0">
                <a:cs typeface="Times New Roman" panose="02020603050405020304" pitchFamily="18" charset="0"/>
              </a:rPr>
              <a:t>Λυμφατική Φιλαρίαση </a:t>
            </a:r>
            <a:r>
              <a:rPr lang="el-GR" altLang="en-US" sz="2400" smtClean="0">
                <a:cs typeface="Times New Roman" panose="02020603050405020304" pitchFamily="18" charset="0"/>
              </a:rPr>
              <a:t>που εξελίσσεται στη χρόνια πάθηση γνωστή ως </a:t>
            </a:r>
            <a:r>
              <a:rPr lang="el-GR" altLang="en-US" sz="2400" b="1" smtClean="0">
                <a:cs typeface="Times New Roman" panose="02020603050405020304" pitchFamily="18" charset="0"/>
              </a:rPr>
              <a:t>Ελεφαντίαση</a:t>
            </a:r>
            <a:r>
              <a:rPr lang="el-GR" altLang="en-US" sz="2400" smtClean="0">
                <a:cs typeface="Times New Roman" panose="02020603050405020304" pitchFamily="18" charset="0"/>
              </a:rPr>
              <a:t>. Εξάπλωση: Ασία, Αφρική, Αμερική (τροπικές ζώνες).</a:t>
            </a:r>
          </a:p>
          <a:p>
            <a:pPr marL="457200" indent="-457200" eaLnBrk="1" hangingPunct="1">
              <a:lnSpc>
                <a:spcPct val="100000"/>
              </a:lnSpc>
              <a:spcBef>
                <a:spcPts val="600"/>
              </a:spcBef>
              <a:buFont typeface="Calibri" panose="020F0502020204030204" pitchFamily="34" charset="0"/>
              <a:buAutoNum type="arabicPeriod" startAt="3"/>
            </a:pPr>
            <a:r>
              <a:rPr lang="el-GR" altLang="en-US" sz="2400" smtClean="0">
                <a:cs typeface="Times New Roman" panose="02020603050405020304" pitchFamily="18" charset="0"/>
              </a:rPr>
              <a:t>Τάξη: </a:t>
            </a:r>
            <a:r>
              <a:rPr lang="en-GB" altLang="en-US" sz="2400" b="1" i="1" smtClean="0">
                <a:cs typeface="Times New Roman" panose="02020603050405020304" pitchFamily="18" charset="0"/>
              </a:rPr>
              <a:t>Ascarididae,</a:t>
            </a:r>
            <a:r>
              <a:rPr lang="en-GB" altLang="en-US" sz="2400" i="1" smtClean="0">
                <a:cs typeface="Times New Roman" panose="02020603050405020304" pitchFamily="18" charset="0"/>
              </a:rPr>
              <a:t> </a:t>
            </a:r>
            <a:r>
              <a:rPr lang="el-GR" altLang="en-US" sz="2400" smtClean="0">
                <a:cs typeface="Times New Roman" panose="02020603050405020304" pitchFamily="18" charset="0"/>
              </a:rPr>
              <a:t>Οικογένεια</a:t>
            </a:r>
            <a:r>
              <a:rPr lang="el-GR" altLang="en-US" sz="2400" i="1" smtClean="0">
                <a:cs typeface="Times New Roman" panose="02020603050405020304" pitchFamily="18" charset="0"/>
              </a:rPr>
              <a:t>: </a:t>
            </a:r>
            <a:r>
              <a:rPr lang="en-GB" altLang="en-US" sz="2400" b="1" i="1" smtClean="0">
                <a:cs typeface="Times New Roman" panose="02020603050405020304" pitchFamily="18" charset="0"/>
              </a:rPr>
              <a:t>Ascarididae</a:t>
            </a:r>
            <a:r>
              <a:rPr lang="el-GR" altLang="en-US" sz="2400" i="1" smtClean="0">
                <a:cs typeface="Times New Roman" panose="02020603050405020304" pitchFamily="18" charset="0"/>
              </a:rPr>
              <a:t>, </a:t>
            </a:r>
            <a:r>
              <a:rPr lang="el-GR" altLang="en-US" sz="2400" smtClean="0">
                <a:cs typeface="Times New Roman" panose="02020603050405020304" pitchFamily="18" charset="0"/>
              </a:rPr>
              <a:t>Γένος</a:t>
            </a:r>
            <a:r>
              <a:rPr lang="el-GR" altLang="en-US" sz="2400" i="1" smtClean="0">
                <a:cs typeface="Times New Roman" panose="02020603050405020304" pitchFamily="18" charset="0"/>
              </a:rPr>
              <a:t>:</a:t>
            </a:r>
            <a:r>
              <a:rPr lang="en-GB" altLang="en-US" sz="2400" i="1" smtClean="0">
                <a:cs typeface="Times New Roman" panose="02020603050405020304" pitchFamily="18" charset="0"/>
              </a:rPr>
              <a:t> </a:t>
            </a:r>
            <a:r>
              <a:rPr lang="en-GB" altLang="en-US" sz="2400" b="1" i="1" smtClean="0">
                <a:cs typeface="Times New Roman" panose="02020603050405020304" pitchFamily="18" charset="0"/>
              </a:rPr>
              <a:t>Ascaris</a:t>
            </a:r>
            <a:r>
              <a:rPr lang="en-GB" altLang="en-US" sz="2400" i="1" smtClean="0">
                <a:cs typeface="Times New Roman" panose="02020603050405020304" pitchFamily="18" charset="0"/>
              </a:rPr>
              <a:t>, </a:t>
            </a:r>
            <a:r>
              <a:rPr lang="el-GR" altLang="en-US" sz="2400" smtClean="0">
                <a:cs typeface="Times New Roman" panose="02020603050405020304" pitchFamily="18" charset="0"/>
              </a:rPr>
              <a:t>Είδος</a:t>
            </a:r>
            <a:r>
              <a:rPr lang="el-GR" altLang="en-US" sz="2400" i="1" smtClean="0">
                <a:cs typeface="Times New Roman" panose="02020603050405020304" pitchFamily="18" charset="0"/>
              </a:rPr>
              <a:t>: </a:t>
            </a:r>
            <a:r>
              <a:rPr lang="en-GB" altLang="en-US" sz="2400" b="1" i="1" smtClean="0">
                <a:cs typeface="Times New Roman" panose="02020603050405020304" pitchFamily="18" charset="0"/>
              </a:rPr>
              <a:t>Ascaris lumbricoides</a:t>
            </a:r>
            <a:r>
              <a:rPr lang="el-GR" altLang="en-US" sz="2400" smtClean="0">
                <a:cs typeface="Times New Roman" panose="02020603050405020304" pitchFamily="18" charset="0"/>
              </a:rPr>
              <a:t>. Ξενιστής: </a:t>
            </a:r>
            <a:r>
              <a:rPr lang="el-GR" altLang="en-US" sz="2400" b="1" smtClean="0">
                <a:cs typeface="Times New Roman" panose="02020603050405020304" pitchFamily="18" charset="0"/>
              </a:rPr>
              <a:t>Άνθρωπος</a:t>
            </a:r>
            <a:r>
              <a:rPr lang="el-GR" altLang="en-US" sz="2400" smtClean="0">
                <a:cs typeface="Times New Roman" panose="02020603050405020304" pitchFamily="18" charset="0"/>
              </a:rPr>
              <a:t>. Προκαλεί την ασθένεια </a:t>
            </a:r>
            <a:r>
              <a:rPr lang="el-GR" altLang="en-US" sz="2400" b="1" smtClean="0">
                <a:cs typeface="Times New Roman" panose="02020603050405020304" pitchFamily="18" charset="0"/>
              </a:rPr>
              <a:t>Ασκαρίαση</a:t>
            </a:r>
            <a:r>
              <a:rPr lang="en-GB" altLang="en-US" sz="2400" b="1" smtClean="0">
                <a:cs typeface="Times New Roman" panose="02020603050405020304" pitchFamily="18" charset="0"/>
              </a:rPr>
              <a:t>. </a:t>
            </a:r>
            <a:r>
              <a:rPr lang="el-GR" altLang="en-US" sz="2400" smtClean="0">
                <a:cs typeface="Times New Roman" panose="02020603050405020304" pitchFamily="18" charset="0"/>
              </a:rPr>
              <a:t>Εξάπλωση: Παγκόσμια.</a:t>
            </a:r>
          </a:p>
          <a:p>
            <a:pPr marL="457200" indent="-457200" eaLnBrk="1" hangingPunct="1"/>
            <a:endParaRPr lang="en-US" altLang="el-GR" sz="240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75D86AAB-8AD7-4947-975C-6AE1588C36EE}" type="slidenum">
              <a:rPr lang="en-US" altLang="en-US" smtClean="0"/>
              <a:pPr>
                <a:defRPr/>
              </a:pPr>
              <a:t>22</a:t>
            </a:fld>
            <a:endParaRPr lang="en-US"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Τίτλος 1"/>
          <p:cNvSpPr>
            <a:spLocks noGrp="1"/>
          </p:cNvSpPr>
          <p:nvPr>
            <p:ph type="title"/>
          </p:nvPr>
        </p:nvSpPr>
        <p:spPr/>
        <p:txBody>
          <a:bodyPr/>
          <a:lstStyle/>
          <a:p>
            <a:r>
              <a:rPr lang="el-GR" altLang="el-GR" sz="4000" dirty="0" smtClean="0"/>
              <a:t>Φύλο Νηματώδεις: </a:t>
            </a:r>
            <a:br>
              <a:rPr lang="el-GR" altLang="el-GR" sz="4000" dirty="0" smtClean="0"/>
            </a:br>
            <a:r>
              <a:rPr lang="el-GR" altLang="el-GR" sz="4000" dirty="0" smtClean="0"/>
              <a:t>Είδη και </a:t>
            </a:r>
            <a:r>
              <a:rPr lang="el-GR" altLang="el-GR" sz="4000" dirty="0" err="1" smtClean="0"/>
              <a:t>Ανθρωπονόσοι</a:t>
            </a:r>
            <a:r>
              <a:rPr lang="el-GR" altLang="el-GR" sz="4000" dirty="0" smtClean="0"/>
              <a:t> 3/4</a:t>
            </a:r>
            <a:endParaRPr lang="en-US" altLang="el-GR" sz="4000" dirty="0" smtClean="0"/>
          </a:p>
        </p:txBody>
      </p:sp>
      <p:sp>
        <p:nvSpPr>
          <p:cNvPr id="32771" name="Θέση περιεχομένου 2"/>
          <p:cNvSpPr>
            <a:spLocks noGrp="1"/>
          </p:cNvSpPr>
          <p:nvPr>
            <p:ph idx="1"/>
          </p:nvPr>
        </p:nvSpPr>
        <p:spPr>
          <a:xfrm>
            <a:off x="412750" y="1865313"/>
            <a:ext cx="8424863" cy="4351337"/>
          </a:xfrm>
        </p:spPr>
        <p:txBody>
          <a:bodyPr/>
          <a:lstStyle/>
          <a:p>
            <a:pPr marL="457200" indent="-457200" eaLnBrk="1" hangingPunct="1">
              <a:buFont typeface="Calibri" panose="020F0502020204030204" pitchFamily="34" charset="0"/>
              <a:buAutoNum type="arabicPeriod" startAt="5"/>
            </a:pPr>
            <a:r>
              <a:rPr lang="el-GR" altLang="en-US" sz="2400" smtClean="0">
                <a:cs typeface="Times New Roman" panose="02020603050405020304" pitchFamily="18" charset="0"/>
              </a:rPr>
              <a:t>Τάξη: </a:t>
            </a:r>
            <a:r>
              <a:rPr lang="en-GB" altLang="en-US" sz="2400" b="1" i="1" smtClean="0">
                <a:cs typeface="Times New Roman" panose="02020603050405020304" pitchFamily="18" charset="0"/>
              </a:rPr>
              <a:t>Oxyurida</a:t>
            </a:r>
            <a:r>
              <a:rPr lang="en-GB" altLang="en-US" sz="2400" i="1" smtClean="0">
                <a:cs typeface="Times New Roman" panose="02020603050405020304" pitchFamily="18" charset="0"/>
              </a:rPr>
              <a:t>, </a:t>
            </a:r>
            <a:r>
              <a:rPr lang="el-GR" altLang="en-US" sz="2400" smtClean="0">
                <a:cs typeface="Times New Roman" panose="02020603050405020304" pitchFamily="18" charset="0"/>
              </a:rPr>
              <a:t>Οικογένεια</a:t>
            </a:r>
            <a:r>
              <a:rPr lang="el-GR" altLang="en-US" sz="2400" i="1" smtClean="0">
                <a:cs typeface="Times New Roman" panose="02020603050405020304" pitchFamily="18" charset="0"/>
              </a:rPr>
              <a:t>: </a:t>
            </a:r>
            <a:r>
              <a:rPr lang="en-GB" altLang="en-US" sz="2400" b="1" i="1" smtClean="0">
                <a:cs typeface="Times New Roman" panose="02020603050405020304" pitchFamily="18" charset="0"/>
              </a:rPr>
              <a:t>Oxyuridae</a:t>
            </a:r>
            <a:r>
              <a:rPr lang="el-GR" altLang="en-US" sz="2400" smtClean="0">
                <a:cs typeface="Times New Roman" panose="02020603050405020304" pitchFamily="18" charset="0"/>
              </a:rPr>
              <a:t>, Γένος: </a:t>
            </a:r>
            <a:r>
              <a:rPr lang="en-GB" altLang="en-US" sz="2400" b="1" i="1" smtClean="0">
                <a:cs typeface="Times New Roman" panose="02020603050405020304" pitchFamily="18" charset="0"/>
              </a:rPr>
              <a:t>Enterobius,</a:t>
            </a:r>
            <a:r>
              <a:rPr lang="en-GB" altLang="en-US" sz="2400" smtClean="0">
                <a:cs typeface="Times New Roman" panose="02020603050405020304" pitchFamily="18" charset="0"/>
              </a:rPr>
              <a:t> </a:t>
            </a:r>
            <a:r>
              <a:rPr lang="el-GR" altLang="en-US" sz="2400" smtClean="0">
                <a:cs typeface="Times New Roman" panose="02020603050405020304" pitchFamily="18" charset="0"/>
              </a:rPr>
              <a:t>Ξενιστής: </a:t>
            </a:r>
            <a:r>
              <a:rPr lang="el-GR" altLang="en-US" sz="2400" b="1" smtClean="0">
                <a:cs typeface="Times New Roman" panose="02020603050405020304" pitchFamily="18" charset="0"/>
              </a:rPr>
              <a:t>Άνθρωπος</a:t>
            </a:r>
            <a:r>
              <a:rPr lang="el-GR" altLang="en-US" sz="2400" smtClean="0">
                <a:cs typeface="Times New Roman" panose="02020603050405020304" pitchFamily="18" charset="0"/>
              </a:rPr>
              <a:t>. Προκαλεί</a:t>
            </a:r>
            <a:r>
              <a:rPr lang="en-GB" altLang="en-US" sz="2400" smtClean="0">
                <a:cs typeface="Times New Roman" panose="02020603050405020304" pitchFamily="18" charset="0"/>
              </a:rPr>
              <a:t> </a:t>
            </a:r>
            <a:r>
              <a:rPr lang="el-GR" altLang="en-US" sz="2400" smtClean="0">
                <a:cs typeface="Times New Roman" panose="02020603050405020304" pitchFamily="18" charset="0"/>
              </a:rPr>
              <a:t>την ασθένεια </a:t>
            </a:r>
            <a:r>
              <a:rPr lang="el-GR" altLang="en-US" sz="2400" b="1" smtClean="0">
                <a:cs typeface="Times New Roman" panose="02020603050405020304" pitchFamily="18" charset="0"/>
              </a:rPr>
              <a:t>Οξυουρίαση</a:t>
            </a:r>
            <a:r>
              <a:rPr lang="el-GR" altLang="en-US" sz="2400" smtClean="0">
                <a:cs typeface="Times New Roman" panose="02020603050405020304" pitchFamily="18" charset="0"/>
              </a:rPr>
              <a:t>. Εξάπλωση: Παγκόσμια. </a:t>
            </a:r>
          </a:p>
          <a:p>
            <a:pPr marL="457200" indent="-457200" eaLnBrk="1" hangingPunct="1">
              <a:buFont typeface="Calibri" panose="020F0502020204030204" pitchFamily="34" charset="0"/>
              <a:buAutoNum type="arabicPeriod" startAt="5"/>
            </a:pPr>
            <a:r>
              <a:rPr lang="el-GR" altLang="en-US" sz="2400" smtClean="0">
                <a:cs typeface="Times New Roman" panose="02020603050405020304" pitchFamily="18" charset="0"/>
              </a:rPr>
              <a:t>Τάξη: </a:t>
            </a:r>
            <a:r>
              <a:rPr lang="en-GB" altLang="en-US" sz="2400" b="1" i="1" smtClean="0">
                <a:cs typeface="Times New Roman" panose="02020603050405020304" pitchFamily="18" charset="0"/>
              </a:rPr>
              <a:t>Trichurida</a:t>
            </a:r>
            <a:r>
              <a:rPr lang="en-GB" altLang="en-US" sz="2400" i="1" smtClean="0">
                <a:cs typeface="Times New Roman" panose="02020603050405020304" pitchFamily="18" charset="0"/>
              </a:rPr>
              <a:t>, </a:t>
            </a:r>
            <a:r>
              <a:rPr lang="el-GR" altLang="en-US" sz="2400" smtClean="0">
                <a:cs typeface="Times New Roman" panose="02020603050405020304" pitchFamily="18" charset="0"/>
              </a:rPr>
              <a:t>Οικογένεια</a:t>
            </a:r>
            <a:r>
              <a:rPr lang="el-GR" altLang="en-US" sz="2400" i="1" smtClean="0">
                <a:cs typeface="Times New Roman" panose="02020603050405020304" pitchFamily="18" charset="0"/>
              </a:rPr>
              <a:t>: </a:t>
            </a:r>
            <a:r>
              <a:rPr lang="en-GB" altLang="en-US" sz="2400" b="1" i="1" smtClean="0">
                <a:cs typeface="Times New Roman" panose="02020603050405020304" pitchFamily="18" charset="0"/>
              </a:rPr>
              <a:t>Trichinellidae</a:t>
            </a:r>
            <a:r>
              <a:rPr lang="el-GR" altLang="en-US" sz="2400" b="1" smtClean="0">
                <a:cs typeface="Times New Roman" panose="02020603050405020304" pitchFamily="18" charset="0"/>
              </a:rPr>
              <a:t>,</a:t>
            </a:r>
            <a:r>
              <a:rPr lang="el-GR" altLang="en-US" sz="2400" smtClean="0">
                <a:cs typeface="Times New Roman" panose="02020603050405020304" pitchFamily="18" charset="0"/>
              </a:rPr>
              <a:t> Γένος: </a:t>
            </a:r>
            <a:r>
              <a:rPr lang="en-GB" altLang="en-US" sz="2400" b="1" i="1" smtClean="0">
                <a:cs typeface="Times New Roman" panose="02020603050405020304" pitchFamily="18" charset="0"/>
              </a:rPr>
              <a:t>Trichinella</a:t>
            </a:r>
            <a:r>
              <a:rPr lang="en-GB" altLang="en-US" sz="2400" i="1" smtClean="0">
                <a:cs typeface="Times New Roman" panose="02020603050405020304" pitchFamily="18" charset="0"/>
              </a:rPr>
              <a:t>,</a:t>
            </a:r>
            <a:r>
              <a:rPr lang="en-GB" altLang="en-US" sz="2400" smtClean="0">
                <a:cs typeface="Times New Roman" panose="02020603050405020304" pitchFamily="18" charset="0"/>
              </a:rPr>
              <a:t> </a:t>
            </a:r>
            <a:r>
              <a:rPr lang="el-GR" altLang="en-US" sz="2400" smtClean="0">
                <a:cs typeface="Times New Roman" panose="02020603050405020304" pitchFamily="18" charset="0"/>
              </a:rPr>
              <a:t>Είδος: </a:t>
            </a:r>
            <a:r>
              <a:rPr lang="en-GB" altLang="en-US" sz="2400" b="1" i="1" smtClean="0">
                <a:cs typeface="Times New Roman" panose="02020603050405020304" pitchFamily="18" charset="0"/>
              </a:rPr>
              <a:t>Trichinella spiralis</a:t>
            </a:r>
            <a:r>
              <a:rPr lang="el-GR" altLang="en-US" sz="2400" b="1" smtClean="0">
                <a:cs typeface="Times New Roman" panose="02020603050405020304" pitchFamily="18" charset="0"/>
              </a:rPr>
              <a:t> </a:t>
            </a:r>
            <a:r>
              <a:rPr lang="el-GR" altLang="en-US" sz="2400" smtClean="0">
                <a:cs typeface="Times New Roman" panose="02020603050405020304" pitchFamily="18" charset="0"/>
              </a:rPr>
              <a:t>Ενδιάμεσος ξενιστής:</a:t>
            </a:r>
            <a:r>
              <a:rPr lang="en-GB" altLang="en-US" sz="2400" smtClean="0">
                <a:cs typeface="Times New Roman" panose="02020603050405020304" pitchFamily="18" charset="0"/>
              </a:rPr>
              <a:t> </a:t>
            </a:r>
            <a:r>
              <a:rPr lang="el-GR" altLang="en-US" sz="2400" b="1" smtClean="0">
                <a:cs typeface="Times New Roman" panose="02020603050405020304" pitchFamily="18" charset="0"/>
              </a:rPr>
              <a:t>Θηλαστικά,</a:t>
            </a:r>
            <a:r>
              <a:rPr lang="el-GR" altLang="en-US" sz="2400" smtClean="0">
                <a:cs typeface="Times New Roman" panose="02020603050405020304" pitchFamily="18" charset="0"/>
              </a:rPr>
              <a:t> Τελικός ξενιστής:</a:t>
            </a:r>
            <a:r>
              <a:rPr lang="el-GR" altLang="en-US" sz="2400" b="1" smtClean="0">
                <a:cs typeface="Times New Roman" panose="02020603050405020304" pitchFamily="18" charset="0"/>
              </a:rPr>
              <a:t>Άνθρωπος</a:t>
            </a:r>
            <a:r>
              <a:rPr lang="el-GR" altLang="en-US" sz="2400" smtClean="0">
                <a:cs typeface="Times New Roman" panose="02020603050405020304" pitchFamily="18" charset="0"/>
              </a:rPr>
              <a:t>. Προκαλεί</a:t>
            </a:r>
            <a:r>
              <a:rPr lang="en-GB" altLang="en-US" sz="2400" smtClean="0">
                <a:cs typeface="Times New Roman" panose="02020603050405020304" pitchFamily="18" charset="0"/>
              </a:rPr>
              <a:t> </a:t>
            </a:r>
            <a:r>
              <a:rPr lang="el-GR" altLang="en-US" sz="2400" smtClean="0">
                <a:cs typeface="Times New Roman" panose="02020603050405020304" pitchFamily="18" charset="0"/>
              </a:rPr>
              <a:t>την ασθένεια που είναι γνωστή ως </a:t>
            </a:r>
            <a:r>
              <a:rPr lang="el-GR" altLang="en-US" sz="2400" b="1" smtClean="0">
                <a:cs typeface="Times New Roman" panose="02020603050405020304" pitchFamily="18" charset="0"/>
              </a:rPr>
              <a:t>Τριχίνωση (ή Τριχινίαση ή Τριχινέλωση)</a:t>
            </a:r>
            <a:r>
              <a:rPr lang="en-GB" altLang="en-US" sz="2400" b="1" smtClean="0">
                <a:cs typeface="Times New Roman" panose="02020603050405020304" pitchFamily="18" charset="0"/>
              </a:rPr>
              <a:t>. </a:t>
            </a:r>
            <a:r>
              <a:rPr lang="el-GR" altLang="en-US" sz="2400" smtClean="0">
                <a:cs typeface="Times New Roman" panose="02020603050405020304" pitchFamily="18" charset="0"/>
              </a:rPr>
              <a:t>Εξάπλωση: Παγκόσμια.</a:t>
            </a:r>
          </a:p>
          <a:p>
            <a:pPr marL="457200" indent="-457200" eaLnBrk="1" hangingPunct="1">
              <a:buFont typeface="Calibri" panose="020F0502020204030204" pitchFamily="34" charset="0"/>
              <a:buAutoNum type="arabicPeriod" startAt="5"/>
            </a:pPr>
            <a:r>
              <a:rPr lang="el-GR" altLang="en-US" sz="2400" smtClean="0">
                <a:cs typeface="Times New Roman" panose="02020603050405020304" pitchFamily="18" charset="0"/>
              </a:rPr>
              <a:t>Τάξη: </a:t>
            </a:r>
            <a:r>
              <a:rPr lang="en-GB" altLang="en-US" sz="2400" b="1" i="1" smtClean="0">
                <a:cs typeface="Times New Roman" panose="02020603050405020304" pitchFamily="18" charset="0"/>
              </a:rPr>
              <a:t>Ascarida</a:t>
            </a:r>
            <a:r>
              <a:rPr lang="en-GB" altLang="en-US" sz="2400" i="1" smtClean="0">
                <a:cs typeface="Times New Roman" panose="02020603050405020304" pitchFamily="18" charset="0"/>
              </a:rPr>
              <a:t>, </a:t>
            </a:r>
            <a:r>
              <a:rPr lang="el-GR" altLang="en-US" sz="2400" smtClean="0">
                <a:cs typeface="Times New Roman" panose="02020603050405020304" pitchFamily="18" charset="0"/>
              </a:rPr>
              <a:t>Οικογένεια</a:t>
            </a:r>
            <a:r>
              <a:rPr lang="el-GR" altLang="en-US" sz="2400" i="1" smtClean="0">
                <a:cs typeface="Times New Roman" panose="02020603050405020304" pitchFamily="18" charset="0"/>
              </a:rPr>
              <a:t>: </a:t>
            </a:r>
            <a:r>
              <a:rPr lang="en-GB" altLang="en-US" sz="2400" b="1" i="1" smtClean="0">
                <a:cs typeface="Times New Roman" panose="02020603050405020304" pitchFamily="18" charset="0"/>
              </a:rPr>
              <a:t>Toxocaridae</a:t>
            </a:r>
            <a:r>
              <a:rPr lang="el-GR" altLang="en-US" sz="2400" b="1" smtClean="0">
                <a:cs typeface="Times New Roman" panose="02020603050405020304" pitchFamily="18" charset="0"/>
              </a:rPr>
              <a:t>,</a:t>
            </a:r>
            <a:r>
              <a:rPr lang="el-GR" altLang="en-US" sz="2400" smtClean="0">
                <a:cs typeface="Times New Roman" panose="02020603050405020304" pitchFamily="18" charset="0"/>
              </a:rPr>
              <a:t> Γένος: </a:t>
            </a:r>
            <a:r>
              <a:rPr lang="en-GB" altLang="en-US" sz="2400" b="1" i="1" smtClean="0">
                <a:cs typeface="Times New Roman" panose="02020603050405020304" pitchFamily="18" charset="0"/>
              </a:rPr>
              <a:t>Toxocara,</a:t>
            </a:r>
            <a:r>
              <a:rPr lang="en-GB" altLang="en-US" sz="2400" smtClean="0">
                <a:cs typeface="Times New Roman" panose="02020603050405020304" pitchFamily="18" charset="0"/>
              </a:rPr>
              <a:t> </a:t>
            </a:r>
            <a:r>
              <a:rPr lang="el-GR" altLang="en-US" sz="2400" smtClean="0">
                <a:cs typeface="Times New Roman" panose="02020603050405020304" pitchFamily="18" charset="0"/>
              </a:rPr>
              <a:t>Είδος: </a:t>
            </a:r>
            <a:r>
              <a:rPr lang="en-GB" altLang="en-US" sz="2400" b="1" i="1" smtClean="0">
                <a:cs typeface="Times New Roman" panose="02020603050405020304" pitchFamily="18" charset="0"/>
              </a:rPr>
              <a:t>Toxocara canis</a:t>
            </a:r>
            <a:r>
              <a:rPr lang="el-GR" altLang="en-US" sz="2400" b="1" smtClean="0">
                <a:cs typeface="Times New Roman" panose="02020603050405020304" pitchFamily="18" charset="0"/>
              </a:rPr>
              <a:t> </a:t>
            </a:r>
            <a:r>
              <a:rPr lang="el-GR" altLang="en-US" sz="2400" smtClean="0">
                <a:cs typeface="Times New Roman" panose="02020603050405020304" pitchFamily="18" charset="0"/>
              </a:rPr>
              <a:t>Ενδιάμεσος ξενιστής:</a:t>
            </a:r>
            <a:r>
              <a:rPr lang="en-GB" altLang="en-US" sz="2400" smtClean="0">
                <a:cs typeface="Times New Roman" panose="02020603050405020304" pitchFamily="18" charset="0"/>
              </a:rPr>
              <a:t> </a:t>
            </a:r>
            <a:r>
              <a:rPr lang="el-GR" altLang="en-US" sz="2400" b="1" smtClean="0">
                <a:cs typeface="Times New Roman" panose="02020603050405020304" pitchFamily="18" charset="0"/>
              </a:rPr>
              <a:t>Σκύλος, Γάτα, </a:t>
            </a:r>
            <a:r>
              <a:rPr lang="el-GR" altLang="en-US" sz="2400" smtClean="0">
                <a:cs typeface="Times New Roman" panose="02020603050405020304" pitchFamily="18" charset="0"/>
              </a:rPr>
              <a:t>Τελικός ξενιστής:</a:t>
            </a:r>
            <a:r>
              <a:rPr lang="en-GB" altLang="en-US" sz="2400" smtClean="0">
                <a:cs typeface="Times New Roman" panose="02020603050405020304" pitchFamily="18" charset="0"/>
              </a:rPr>
              <a:t> </a:t>
            </a:r>
            <a:r>
              <a:rPr lang="el-GR" altLang="en-US" sz="2400" b="1" smtClean="0">
                <a:cs typeface="Times New Roman" panose="02020603050405020304" pitchFamily="18" charset="0"/>
              </a:rPr>
              <a:t>Άνθρωπος.</a:t>
            </a:r>
            <a:r>
              <a:rPr lang="el-GR" altLang="en-US" sz="2400" smtClean="0">
                <a:cs typeface="Times New Roman" panose="02020603050405020304" pitchFamily="18" charset="0"/>
              </a:rPr>
              <a:t> Προκαλεί</a:t>
            </a:r>
            <a:r>
              <a:rPr lang="en-GB" altLang="en-US" sz="2400" smtClean="0">
                <a:cs typeface="Times New Roman" panose="02020603050405020304" pitchFamily="18" charset="0"/>
              </a:rPr>
              <a:t> </a:t>
            </a:r>
            <a:r>
              <a:rPr lang="el-GR" altLang="en-US" sz="2400" smtClean="0">
                <a:cs typeface="Times New Roman" panose="02020603050405020304" pitchFamily="18" charset="0"/>
              </a:rPr>
              <a:t>την ασθένεια που είναι γνωστή ως </a:t>
            </a:r>
            <a:r>
              <a:rPr lang="el-GR" altLang="en-US" sz="2400" b="1" smtClean="0">
                <a:cs typeface="Times New Roman" panose="02020603050405020304" pitchFamily="18" charset="0"/>
              </a:rPr>
              <a:t>Τ</a:t>
            </a:r>
            <a:r>
              <a:rPr lang="en-GB" altLang="en-US" sz="2400" b="1" smtClean="0">
                <a:cs typeface="Times New Roman" panose="02020603050405020304" pitchFamily="18" charset="0"/>
              </a:rPr>
              <a:t>oxocariasis. </a:t>
            </a:r>
            <a:r>
              <a:rPr lang="el-GR" altLang="en-US" sz="2400" smtClean="0">
                <a:cs typeface="Times New Roman" panose="02020603050405020304" pitchFamily="18" charset="0"/>
              </a:rPr>
              <a:t>Εξάπλωση: Παγκόσμια.</a:t>
            </a:r>
            <a:endParaRPr lang="en-GB" altLang="en-US" sz="2400" smtClean="0">
              <a:cs typeface="Times New Roman" panose="02020603050405020304" pitchFamily="18" charset="0"/>
            </a:endParaRPr>
          </a:p>
          <a:p>
            <a:pPr marL="457200" indent="-457200" eaLnBrk="1" hangingPunct="1"/>
            <a:endParaRPr lang="en-US" altLang="el-GR" sz="240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277FD31C-576D-45A2-B2F7-BA8F5E4ED54F}" type="slidenum">
              <a:rPr lang="en-US" altLang="en-US" smtClean="0"/>
              <a:pPr>
                <a:defRPr/>
              </a:pPr>
              <a:t>23</a:t>
            </a:fld>
            <a:endParaRPr lang="en-US"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Τίτλος 1"/>
          <p:cNvSpPr>
            <a:spLocks noGrp="1"/>
          </p:cNvSpPr>
          <p:nvPr>
            <p:ph type="title"/>
          </p:nvPr>
        </p:nvSpPr>
        <p:spPr/>
        <p:txBody>
          <a:bodyPr/>
          <a:lstStyle/>
          <a:p>
            <a:r>
              <a:rPr lang="el-GR" altLang="el-GR" sz="4000" dirty="0" smtClean="0"/>
              <a:t>Φύλο Νηματώδεις: </a:t>
            </a:r>
            <a:br>
              <a:rPr lang="el-GR" altLang="el-GR" sz="4000" dirty="0" smtClean="0"/>
            </a:br>
            <a:r>
              <a:rPr lang="el-GR" altLang="el-GR" sz="4000" dirty="0" smtClean="0"/>
              <a:t>Είδη και </a:t>
            </a:r>
            <a:r>
              <a:rPr lang="el-GR" altLang="el-GR" sz="4000" dirty="0" err="1" smtClean="0"/>
              <a:t>Ανθρωπονόσοι</a:t>
            </a:r>
            <a:r>
              <a:rPr lang="el-GR" altLang="el-GR" sz="4000" dirty="0" smtClean="0"/>
              <a:t> 4/4</a:t>
            </a:r>
            <a:endParaRPr lang="en-US" altLang="el-GR" sz="4000" dirty="0" smtClean="0"/>
          </a:p>
        </p:txBody>
      </p:sp>
      <p:sp>
        <p:nvSpPr>
          <p:cNvPr id="33795" name="Θέση περιεχομένου 2"/>
          <p:cNvSpPr>
            <a:spLocks noGrp="1"/>
          </p:cNvSpPr>
          <p:nvPr>
            <p:ph idx="1"/>
          </p:nvPr>
        </p:nvSpPr>
        <p:spPr>
          <a:xfrm>
            <a:off x="412750" y="1865313"/>
            <a:ext cx="8424863" cy="4351337"/>
          </a:xfrm>
        </p:spPr>
        <p:txBody>
          <a:bodyPr/>
          <a:lstStyle/>
          <a:p>
            <a:pPr marL="457200" indent="-457200" eaLnBrk="1" hangingPunct="1">
              <a:buFont typeface="Calibri" panose="020F0502020204030204" pitchFamily="34" charset="0"/>
              <a:buAutoNum type="arabicPeriod" startAt="8"/>
            </a:pPr>
            <a:r>
              <a:rPr lang="el-GR" altLang="en-US" sz="2400" dirty="0" smtClean="0">
                <a:cs typeface="Times New Roman" panose="02020603050405020304" pitchFamily="18" charset="0"/>
              </a:rPr>
              <a:t>Τάξη: </a:t>
            </a:r>
            <a:r>
              <a:rPr lang="en-GB" altLang="en-US" sz="2400" b="1" i="1" dirty="0" err="1" smtClean="0">
                <a:cs typeface="Times New Roman" panose="02020603050405020304" pitchFamily="18" charset="0"/>
              </a:rPr>
              <a:t>Trichurida</a:t>
            </a:r>
            <a:r>
              <a:rPr lang="en-GB" altLang="en-US" sz="2400" b="1" i="1" dirty="0" smtClean="0">
                <a:cs typeface="Times New Roman" panose="02020603050405020304" pitchFamily="18" charset="0"/>
              </a:rPr>
              <a:t>,</a:t>
            </a:r>
            <a:r>
              <a:rPr lang="en-GB" altLang="en-US" sz="2400" i="1" dirty="0" smtClean="0">
                <a:cs typeface="Times New Roman" panose="02020603050405020304" pitchFamily="18" charset="0"/>
              </a:rPr>
              <a:t> </a:t>
            </a:r>
            <a:r>
              <a:rPr lang="el-GR" altLang="en-US" sz="2400" dirty="0" smtClean="0">
                <a:cs typeface="Times New Roman" panose="02020603050405020304" pitchFamily="18" charset="0"/>
              </a:rPr>
              <a:t>Οικογένεια</a:t>
            </a:r>
            <a:r>
              <a:rPr lang="el-GR" altLang="en-US" sz="2400" i="1" dirty="0" smtClean="0">
                <a:cs typeface="Times New Roman" panose="02020603050405020304" pitchFamily="18" charset="0"/>
              </a:rPr>
              <a:t>: </a:t>
            </a:r>
            <a:r>
              <a:rPr lang="en-GB" altLang="en-US" sz="2400" b="1" i="1" dirty="0" err="1" smtClean="0">
                <a:cs typeface="Times New Roman" panose="02020603050405020304" pitchFamily="18" charset="0"/>
              </a:rPr>
              <a:t>Trichuridae</a:t>
            </a:r>
            <a:r>
              <a:rPr lang="el-GR" altLang="en-US" sz="2400" b="1" dirty="0" smtClean="0">
                <a:cs typeface="Times New Roman" panose="02020603050405020304" pitchFamily="18" charset="0"/>
              </a:rPr>
              <a:t>,</a:t>
            </a:r>
            <a:r>
              <a:rPr lang="el-GR" altLang="en-US" sz="2400" dirty="0" smtClean="0">
                <a:cs typeface="Times New Roman" panose="02020603050405020304" pitchFamily="18" charset="0"/>
              </a:rPr>
              <a:t> Γένος: </a:t>
            </a:r>
            <a:r>
              <a:rPr lang="en-GB" altLang="en-US" sz="2400" b="1" i="1" dirty="0" err="1" smtClean="0">
                <a:cs typeface="Times New Roman" panose="02020603050405020304" pitchFamily="18" charset="0"/>
              </a:rPr>
              <a:t>Trichuris</a:t>
            </a:r>
            <a:r>
              <a:rPr lang="en-GB" altLang="en-US" sz="2400" i="1" dirty="0" smtClean="0">
                <a:cs typeface="Times New Roman" panose="02020603050405020304" pitchFamily="18" charset="0"/>
              </a:rPr>
              <a:t>,</a:t>
            </a: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Είδος: </a:t>
            </a:r>
            <a:r>
              <a:rPr lang="en-GB" altLang="en-US" sz="2400" b="1" i="1" dirty="0" err="1" smtClean="0">
                <a:cs typeface="Times New Roman" panose="02020603050405020304" pitchFamily="18" charset="0"/>
              </a:rPr>
              <a:t>Trichuris</a:t>
            </a:r>
            <a:r>
              <a:rPr lang="en-GB" altLang="en-US" sz="2400" b="1" i="1" dirty="0" smtClean="0">
                <a:cs typeface="Times New Roman" panose="02020603050405020304" pitchFamily="18" charset="0"/>
              </a:rPr>
              <a:t> </a:t>
            </a:r>
            <a:r>
              <a:rPr lang="en-GB" altLang="en-US" sz="2400" b="1" i="1" dirty="0" err="1" smtClean="0">
                <a:cs typeface="Times New Roman" panose="02020603050405020304" pitchFamily="18" charset="0"/>
              </a:rPr>
              <a:t>trichiura</a:t>
            </a:r>
            <a:r>
              <a:rPr lang="el-GR" altLang="en-US" sz="2400" b="1" dirty="0" smtClean="0">
                <a:cs typeface="Times New Roman" panose="02020603050405020304" pitchFamily="18" charset="0"/>
              </a:rPr>
              <a:t> </a:t>
            </a:r>
            <a:r>
              <a:rPr lang="el-GR" altLang="en-US" sz="2400" dirty="0" smtClean="0">
                <a:cs typeface="Times New Roman" panose="02020603050405020304" pitchFamily="18" charset="0"/>
              </a:rPr>
              <a:t>Ξενιστής:</a:t>
            </a:r>
            <a:r>
              <a:rPr lang="en-GB" altLang="en-US" sz="2400" dirty="0" smtClean="0">
                <a:cs typeface="Times New Roman" panose="02020603050405020304" pitchFamily="18" charset="0"/>
              </a:rPr>
              <a:t> </a:t>
            </a:r>
            <a:r>
              <a:rPr lang="el-GR" altLang="en-US" sz="2400" b="1" dirty="0" smtClean="0">
                <a:cs typeface="Times New Roman" panose="02020603050405020304" pitchFamily="18" charset="0"/>
              </a:rPr>
              <a:t>Άνθρωπος</a:t>
            </a:r>
            <a:r>
              <a:rPr lang="el-GR" altLang="en-US" sz="2400" dirty="0" smtClean="0">
                <a:cs typeface="Times New Roman" panose="02020603050405020304" pitchFamily="18" charset="0"/>
              </a:rPr>
              <a:t> (φορείς: Έντομα). Προκαλεί</a:t>
            </a: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την ασθένεια που είναι γνωστή ως </a:t>
            </a:r>
            <a:r>
              <a:rPr lang="el-GR" altLang="en-US" sz="2400" b="1" dirty="0" smtClean="0">
                <a:cs typeface="Times New Roman" panose="02020603050405020304" pitchFamily="18" charset="0"/>
              </a:rPr>
              <a:t>Τ</a:t>
            </a:r>
            <a:r>
              <a:rPr lang="en-GB" altLang="en-US" sz="2400" b="1" dirty="0" err="1" smtClean="0">
                <a:cs typeface="Times New Roman" panose="02020603050405020304" pitchFamily="18" charset="0"/>
              </a:rPr>
              <a:t>richuriasis</a:t>
            </a: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Εξάπλωση: Παγκόσμια.</a:t>
            </a:r>
            <a:endParaRPr lang="en-GB" altLang="en-US" sz="2400" dirty="0" smtClean="0">
              <a:cs typeface="Times New Roman" panose="02020603050405020304" pitchFamily="18" charset="0"/>
            </a:endParaRPr>
          </a:p>
          <a:p>
            <a:pPr marL="457200" indent="-457200" eaLnBrk="1" hangingPunct="1">
              <a:buFont typeface="Calibri" panose="020F0502020204030204" pitchFamily="34" charset="0"/>
              <a:buAutoNum type="arabicPeriod" startAt="8"/>
            </a:pPr>
            <a:r>
              <a:rPr lang="el-GR" altLang="en-US" sz="2400" dirty="0" smtClean="0">
                <a:cs typeface="Times New Roman" panose="02020603050405020304" pitchFamily="18" charset="0"/>
              </a:rPr>
              <a:t>Τάξη:</a:t>
            </a:r>
            <a:r>
              <a:rPr lang="en-GB" altLang="en-US" sz="2400" dirty="0" smtClean="0">
                <a:cs typeface="Times New Roman" panose="02020603050405020304" pitchFamily="18" charset="0"/>
              </a:rPr>
              <a:t> </a:t>
            </a:r>
            <a:r>
              <a:rPr lang="en-GB" altLang="en-US" sz="2400" b="1" i="1" dirty="0" err="1" smtClean="0">
                <a:cs typeface="Times New Roman" panose="02020603050405020304" pitchFamily="18" charset="0"/>
              </a:rPr>
              <a:t>Stronglylida</a:t>
            </a:r>
            <a:r>
              <a:rPr lang="en-GB" altLang="en-US" sz="2400" b="1" i="1" dirty="0" smtClean="0">
                <a:cs typeface="Times New Roman" panose="02020603050405020304" pitchFamily="18" charset="0"/>
              </a:rPr>
              <a:t>,</a:t>
            </a:r>
            <a:r>
              <a:rPr lang="en-GB" altLang="en-US" sz="2400" i="1" dirty="0" smtClean="0">
                <a:cs typeface="Times New Roman" panose="02020603050405020304" pitchFamily="18" charset="0"/>
              </a:rPr>
              <a:t> </a:t>
            </a:r>
            <a:r>
              <a:rPr lang="el-GR" altLang="en-US" sz="2400" dirty="0" smtClean="0">
                <a:cs typeface="Times New Roman" panose="02020603050405020304" pitchFamily="18" charset="0"/>
              </a:rPr>
              <a:t>Οικογένεια</a:t>
            </a:r>
            <a:r>
              <a:rPr lang="el-GR" altLang="en-US" sz="2400" i="1" dirty="0" smtClean="0">
                <a:cs typeface="Times New Roman" panose="02020603050405020304" pitchFamily="18" charset="0"/>
              </a:rPr>
              <a:t>: </a:t>
            </a:r>
            <a:r>
              <a:rPr lang="en-GB" altLang="en-US" sz="2400" b="1" i="1" dirty="0" err="1" smtClean="0">
                <a:cs typeface="Times New Roman" panose="02020603050405020304" pitchFamily="18" charset="0"/>
              </a:rPr>
              <a:t>Ancylostomatidae</a:t>
            </a:r>
            <a:r>
              <a:rPr lang="el-GR" altLang="en-US" sz="2400" dirty="0" smtClean="0">
                <a:cs typeface="Times New Roman" panose="02020603050405020304" pitchFamily="18" charset="0"/>
              </a:rPr>
              <a:t>, Γένος: </a:t>
            </a:r>
            <a:r>
              <a:rPr lang="en-GB" altLang="en-US" sz="2400" b="1" i="1" dirty="0" err="1" smtClean="0">
                <a:cs typeface="Times New Roman" panose="02020603050405020304" pitchFamily="18" charset="0"/>
              </a:rPr>
              <a:t>Ancylostoma</a:t>
            </a:r>
            <a:r>
              <a:rPr lang="en-GB" altLang="en-US" sz="2400" b="1" i="1" dirty="0" smtClean="0">
                <a:cs typeface="Times New Roman" panose="02020603050405020304" pitchFamily="18" charset="0"/>
              </a:rPr>
              <a:t>,</a:t>
            </a: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Ξενιστής:</a:t>
            </a:r>
            <a:r>
              <a:rPr lang="en-GB" altLang="en-US" sz="2400" dirty="0" smtClean="0">
                <a:cs typeface="Times New Roman" panose="02020603050405020304" pitchFamily="18" charset="0"/>
              </a:rPr>
              <a:t> </a:t>
            </a:r>
            <a:r>
              <a:rPr lang="el-GR" altLang="en-US" sz="2400" b="1" dirty="0" smtClean="0">
                <a:cs typeface="Times New Roman" panose="02020603050405020304" pitchFamily="18" charset="0"/>
              </a:rPr>
              <a:t>Άνθρωπος</a:t>
            </a:r>
            <a:r>
              <a:rPr lang="el-GR" altLang="en-US" sz="2400" dirty="0" smtClean="0">
                <a:cs typeface="Times New Roman" panose="02020603050405020304" pitchFamily="18" charset="0"/>
              </a:rPr>
              <a:t> (φορείς: Σκύλος). Προκαλεί</a:t>
            </a: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την ασθένεια που είναι γνωστή ως </a:t>
            </a:r>
            <a:r>
              <a:rPr lang="en-GB" altLang="en-US" sz="2400" b="1" dirty="0" err="1" smtClean="0">
                <a:cs typeface="Times New Roman" panose="02020603050405020304" pitchFamily="18" charset="0"/>
              </a:rPr>
              <a:t>Ancylostomiasis</a:t>
            </a:r>
            <a:r>
              <a:rPr lang="en-GB" altLang="en-US" sz="2400" b="1" dirty="0" smtClean="0">
                <a:cs typeface="Times New Roman" panose="02020603050405020304" pitchFamily="18" charset="0"/>
              </a:rPr>
              <a:t>.</a:t>
            </a: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Εξάπλωση: Παγκόσμια.</a:t>
            </a:r>
          </a:p>
          <a:p>
            <a:pPr marL="457200" indent="-457200" eaLnBrk="1" hangingPunct="1">
              <a:buFont typeface="Arial" panose="020B0604020202020204" pitchFamily="34" charset="0"/>
              <a:buNone/>
            </a:pPr>
            <a:r>
              <a:rPr lang="el-GR" altLang="en-US" sz="2400" b="1" dirty="0" smtClean="0">
                <a:cs typeface="Times New Roman" panose="02020603050405020304" pitchFamily="18" charset="0"/>
              </a:rPr>
              <a:t>Και πολλές άλλες: </a:t>
            </a:r>
            <a:r>
              <a:rPr lang="en-GB" altLang="en-US" sz="2400" b="1" dirty="0" err="1" smtClean="0">
                <a:cs typeface="Times New Roman" panose="02020603050405020304" pitchFamily="18" charset="0"/>
              </a:rPr>
              <a:t>Anisakiasis</a:t>
            </a:r>
            <a:r>
              <a:rPr lang="en-GB" altLang="en-US" sz="2400" b="1" dirty="0" smtClean="0">
                <a:cs typeface="Times New Roman" panose="02020603050405020304" pitchFamily="18" charset="0"/>
              </a:rPr>
              <a:t>, </a:t>
            </a:r>
            <a:r>
              <a:rPr lang="en-GB" altLang="en-US" sz="2400" b="1" dirty="0" err="1" smtClean="0">
                <a:cs typeface="Times New Roman" panose="02020603050405020304" pitchFamily="18" charset="0"/>
              </a:rPr>
              <a:t>Filariasis</a:t>
            </a:r>
            <a:r>
              <a:rPr lang="en-GB" altLang="en-US" sz="2400" b="1" dirty="0" smtClean="0">
                <a:cs typeface="Times New Roman" panose="02020603050405020304" pitchFamily="18" charset="0"/>
              </a:rPr>
              <a:t>, </a:t>
            </a:r>
            <a:r>
              <a:rPr lang="en-GB" altLang="en-US" sz="2400" b="1" dirty="0" err="1" smtClean="0">
                <a:cs typeface="Times New Roman" panose="02020603050405020304" pitchFamily="18" charset="0"/>
              </a:rPr>
              <a:t>Thelaziasis</a:t>
            </a:r>
            <a:r>
              <a:rPr lang="en-GB" altLang="en-US" sz="2400" b="1" dirty="0" smtClean="0">
                <a:cs typeface="Times New Roman" panose="02020603050405020304" pitchFamily="18" charset="0"/>
              </a:rPr>
              <a:t>, </a:t>
            </a:r>
            <a:r>
              <a:rPr lang="en-GB" altLang="en-US" sz="2400" b="1" dirty="0" err="1" smtClean="0">
                <a:cs typeface="Times New Roman" panose="02020603050405020304" pitchFamily="18" charset="0"/>
              </a:rPr>
              <a:t>Gnathostomiasis</a:t>
            </a:r>
            <a:r>
              <a:rPr lang="en-GB" altLang="en-US" sz="2400" b="1" dirty="0" smtClean="0">
                <a:cs typeface="Times New Roman" panose="02020603050405020304" pitchFamily="18" charset="0"/>
              </a:rPr>
              <a:t>...</a:t>
            </a:r>
            <a:endParaRPr lang="el-GR" altLang="en-US" sz="2400" b="1" dirty="0" smtClean="0">
              <a:cs typeface="Times New Roman" panose="02020603050405020304" pitchFamily="18" charset="0"/>
            </a:endParaRPr>
          </a:p>
          <a:p>
            <a:pPr marL="457200" indent="-457200" eaLnBrk="1" hangingPunct="1"/>
            <a:endParaRPr lang="en-US" altLang="el-GR" sz="2400"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5E50A7CA-2027-4366-B1AC-9722843A3114}" type="slidenum">
              <a:rPr lang="en-US" altLang="en-US" smtClean="0"/>
              <a:pPr>
                <a:defRPr/>
              </a:pPr>
              <a:t>24</a:t>
            </a:fld>
            <a:endParaRPr lang="en-US" alt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0"/>
          <p:cNvSpPr>
            <a:spLocks noGrp="1"/>
          </p:cNvSpPr>
          <p:nvPr>
            <p:ph type="title"/>
          </p:nvPr>
        </p:nvSpPr>
        <p:spPr/>
        <p:txBody>
          <a:bodyPr/>
          <a:lstStyle/>
          <a:p>
            <a:r>
              <a:rPr lang="el-GR" altLang="el-GR" sz="4000" dirty="0" smtClean="0"/>
              <a:t>Νηματώδεις: </a:t>
            </a:r>
            <a:r>
              <a:rPr lang="el-GR" altLang="el-GR" sz="4000" dirty="0"/>
              <a:t>Ασθένειες</a:t>
            </a:r>
            <a:br>
              <a:rPr lang="el-GR" altLang="el-GR" sz="4000" dirty="0"/>
            </a:br>
            <a:r>
              <a:rPr lang="el-GR" altLang="el-GR" sz="4000" dirty="0" err="1" smtClean="0"/>
              <a:t>Ασκαρίαση</a:t>
            </a:r>
            <a:r>
              <a:rPr lang="el-GR" altLang="el-GR" sz="4000" dirty="0" smtClean="0"/>
              <a:t> 1/2</a:t>
            </a:r>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FB810ECA-6725-44F4-8B9E-7BE50E273F01}" type="slidenum">
              <a:rPr lang="en-US" altLang="en-US" smtClean="0"/>
              <a:pPr>
                <a:defRPr/>
              </a:pPr>
              <a:t>25</a:t>
            </a:fld>
            <a:endParaRPr lang="en-US" altLang="en-US"/>
          </a:p>
        </p:txBody>
      </p:sp>
      <p:sp>
        <p:nvSpPr>
          <p:cNvPr id="34821" name="Content Placeholder 1"/>
          <p:cNvSpPr>
            <a:spLocks noGrp="1"/>
          </p:cNvSpPr>
          <p:nvPr>
            <p:ph idx="1"/>
          </p:nvPr>
        </p:nvSpPr>
        <p:spPr>
          <a:xfrm>
            <a:off x="628650" y="1660525"/>
            <a:ext cx="7886700" cy="4505325"/>
          </a:xfrm>
        </p:spPr>
        <p:txBody>
          <a:bodyPr/>
          <a:lstStyle/>
          <a:p>
            <a:pPr eaLnBrk="1" hangingPunct="1"/>
            <a:r>
              <a:rPr lang="el-GR" altLang="en-US" sz="2400" dirty="0" smtClean="0">
                <a:cs typeface="Times New Roman" panose="02020603050405020304" pitchFamily="18" charset="0"/>
              </a:rPr>
              <a:t>Πολύ διαδεδομένη ασθένεια σε περιοχές </a:t>
            </a:r>
            <a:r>
              <a:rPr lang="el-GR" altLang="en-US" sz="2400" b="1" dirty="0" smtClean="0">
                <a:cs typeface="Times New Roman" panose="02020603050405020304" pitchFamily="18" charset="0"/>
              </a:rPr>
              <a:t>όπου δεν υπάρχουν σωστές συνθήκες υγιεινής</a:t>
            </a:r>
            <a:r>
              <a:rPr lang="el-GR" altLang="en-US" sz="2400" dirty="0" smtClean="0">
                <a:cs typeface="Times New Roman" panose="02020603050405020304" pitchFamily="18" charset="0"/>
              </a:rPr>
              <a:t>. Η μετάδοση προέρχεται από την παροχέτευση ανθρώπινων περιττωμάτων στις καλλιέργειες. Η μετάδοση από άνθρωπο σε άνθρωπο είναι αδύνατη. </a:t>
            </a:r>
            <a:r>
              <a:rPr lang="el-GR" altLang="en-US" sz="2400" b="1" dirty="0" smtClean="0">
                <a:cs typeface="Times New Roman" panose="02020603050405020304" pitchFamily="18" charset="0"/>
              </a:rPr>
              <a:t>Το παθογόνο περνά από το πεπτικό στο αναπνευστικό (νεαρές προνύμφες) και μετά στο πεπτικό σύστημα. </a:t>
            </a:r>
            <a:endParaRPr lang="en-US" altLang="en-US" sz="2400" b="1" dirty="0" smtClean="0">
              <a:cs typeface="Times New Roman" panose="02020603050405020304" pitchFamily="18" charset="0"/>
            </a:endParaRPr>
          </a:p>
          <a:p>
            <a:pPr eaLnBrk="1" hangingPunct="1"/>
            <a:r>
              <a:rPr lang="el-GR" altLang="en-US" sz="2400" b="1" dirty="0" smtClean="0">
                <a:cs typeface="Times New Roman" panose="02020603050405020304" pitchFamily="18" charset="0"/>
              </a:rPr>
              <a:t>Συμπτώματα</a:t>
            </a:r>
            <a:r>
              <a:rPr lang="el-GR" altLang="en-US" sz="2400" b="1" dirty="0" smtClean="0">
                <a:cs typeface="Times New Roman" panose="02020603050405020304" pitchFamily="18" charset="0"/>
              </a:rPr>
              <a:t>:</a:t>
            </a:r>
            <a:r>
              <a:rPr lang="el-GR" altLang="en-US" sz="2400" dirty="0" smtClean="0">
                <a:cs typeface="Times New Roman" panose="02020603050405020304" pitchFamily="18" charset="0"/>
              </a:rPr>
              <a:t> Συνήθως </a:t>
            </a:r>
            <a:r>
              <a:rPr lang="el-GR" altLang="en-US" sz="2400" b="1" dirty="0" err="1" smtClean="0">
                <a:cs typeface="Times New Roman" panose="02020603050405020304" pitchFamily="18" charset="0"/>
              </a:rPr>
              <a:t>ασυμπτωματική</a:t>
            </a:r>
            <a:r>
              <a:rPr lang="el-GR" altLang="en-US" sz="2400" b="1" dirty="0" smtClean="0">
                <a:cs typeface="Times New Roman" panose="02020603050405020304" pitchFamily="18" charset="0"/>
              </a:rPr>
              <a:t>. Πυρετός, διάρροια, φλεγμονές πεπτικού.</a:t>
            </a:r>
          </a:p>
          <a:p>
            <a:pPr eaLnBrk="1" hangingPunct="1"/>
            <a:r>
              <a:rPr lang="el-GR" altLang="en-US" sz="2400" b="1" dirty="0" smtClean="0">
                <a:cs typeface="Times New Roman" panose="02020603050405020304" pitchFamily="18" charset="0"/>
              </a:rPr>
              <a:t>Η διάγνωση </a:t>
            </a:r>
            <a:r>
              <a:rPr lang="el-GR" altLang="en-US" sz="2400" dirty="0" smtClean="0">
                <a:cs typeface="Times New Roman" panose="02020603050405020304" pitchFamily="18" charset="0"/>
              </a:rPr>
              <a:t>γίνεται με ανάλυση περιττωμάτων για παρουσία αυγών. Καταπολέμηση: Αποτελεσματική με διάφορα φάρμακα.</a:t>
            </a:r>
            <a:endParaRPr lang="el-GR" altLang="en-US" sz="2400" b="1" dirty="0" smtClean="0">
              <a:cs typeface="Times New Roman" panose="02020603050405020304" pitchFamily="18" charset="0"/>
            </a:endParaRPr>
          </a:p>
          <a:p>
            <a:pPr marL="0" indent="0">
              <a:buFont typeface="Arial" panose="020B0604020202020204" pitchFamily="34" charset="0"/>
              <a:buNone/>
            </a:pPr>
            <a:endParaRPr lang="el-GR" altLang="el-GR" sz="2400" dirty="0" smtClean="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0"/>
          <p:cNvSpPr>
            <a:spLocks noGrp="1"/>
          </p:cNvSpPr>
          <p:nvPr>
            <p:ph type="title"/>
          </p:nvPr>
        </p:nvSpPr>
        <p:spPr/>
        <p:txBody>
          <a:bodyPr/>
          <a:lstStyle/>
          <a:p>
            <a:r>
              <a:rPr lang="el-GR" altLang="el-GR" sz="4000" dirty="0"/>
              <a:t>Νηματώδεις: Ασθένειες</a:t>
            </a:r>
            <a:br>
              <a:rPr lang="el-GR" altLang="el-GR" sz="4000" dirty="0"/>
            </a:br>
            <a:r>
              <a:rPr lang="el-GR" altLang="el-GR" sz="4000" dirty="0" err="1" smtClean="0"/>
              <a:t>Ασκαρίαση</a:t>
            </a:r>
            <a:r>
              <a:rPr lang="el-GR" altLang="el-GR" sz="4000" dirty="0" smtClean="0"/>
              <a:t> 2/2</a:t>
            </a:r>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66AE01AA-61EC-4665-B5AB-0C3B0761A867}" type="slidenum">
              <a:rPr lang="en-US" altLang="en-US" smtClean="0"/>
              <a:pPr>
                <a:defRPr/>
              </a:pPr>
              <a:t>26</a:t>
            </a:fld>
            <a:endParaRPr lang="en-US" altLang="en-US"/>
          </a:p>
        </p:txBody>
      </p:sp>
      <p:pic>
        <p:nvPicPr>
          <p:cNvPr id="35845"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919684" y="1692430"/>
            <a:ext cx="5258594" cy="4475162"/>
          </a:xfrm>
        </p:spPr>
      </p:pic>
      <p:sp>
        <p:nvSpPr>
          <p:cNvPr id="6" name="TextBox 5"/>
          <p:cNvSpPr txBox="1"/>
          <p:nvPr/>
        </p:nvSpPr>
        <p:spPr>
          <a:xfrm>
            <a:off x="7011987" y="5889625"/>
            <a:ext cx="341313" cy="276225"/>
          </a:xfrm>
          <a:prstGeom prst="rect">
            <a:avLst/>
          </a:prstGeom>
          <a:noFill/>
        </p:spPr>
        <p:txBody>
          <a:bodyPr wrap="none">
            <a:spAutoFit/>
          </a:bodyPr>
          <a:lstStyle/>
          <a:p>
            <a:pPr>
              <a:defRPr/>
            </a:pPr>
            <a:r>
              <a:rPr lang="en-US" sz="1200" b="1" dirty="0">
                <a:latin typeface="+mj-lt"/>
              </a:rPr>
              <a:t>15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0"/>
          <p:cNvSpPr>
            <a:spLocks noGrp="1"/>
          </p:cNvSpPr>
          <p:nvPr>
            <p:ph type="title"/>
          </p:nvPr>
        </p:nvSpPr>
        <p:spPr/>
        <p:txBody>
          <a:bodyPr/>
          <a:lstStyle/>
          <a:p>
            <a:r>
              <a:rPr lang="el-GR" altLang="el-GR" sz="4000" dirty="0" smtClean="0"/>
              <a:t>Νηματώδεις: </a:t>
            </a:r>
            <a:r>
              <a:rPr lang="el-GR" altLang="el-GR" sz="4000" dirty="0"/>
              <a:t>Ασθένειες</a:t>
            </a:r>
            <a:br>
              <a:rPr lang="el-GR" altLang="el-GR" sz="4000" dirty="0"/>
            </a:br>
            <a:r>
              <a:rPr lang="el-GR" altLang="el-GR" sz="4000" dirty="0" smtClean="0"/>
              <a:t>Τριχίνωση 1/2</a:t>
            </a:r>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73ED352F-CAB2-425D-8986-2904493A20AE}" type="slidenum">
              <a:rPr lang="en-US" altLang="en-US" smtClean="0"/>
              <a:pPr>
                <a:defRPr/>
              </a:pPr>
              <a:t>27</a:t>
            </a:fld>
            <a:endParaRPr lang="en-US" altLang="en-US"/>
          </a:p>
        </p:txBody>
      </p:sp>
      <p:sp>
        <p:nvSpPr>
          <p:cNvPr id="36869" name="Content Placeholder 1"/>
          <p:cNvSpPr>
            <a:spLocks noGrp="1"/>
          </p:cNvSpPr>
          <p:nvPr>
            <p:ph idx="1"/>
          </p:nvPr>
        </p:nvSpPr>
        <p:spPr>
          <a:xfrm>
            <a:off x="705098" y="1755775"/>
            <a:ext cx="7687766" cy="4505325"/>
          </a:xfrm>
        </p:spPr>
        <p:txBody>
          <a:bodyPr/>
          <a:lstStyle/>
          <a:p>
            <a:pPr eaLnBrk="1" hangingPunct="1"/>
            <a:r>
              <a:rPr lang="el-GR" altLang="en-US" sz="2400" dirty="0" smtClean="0">
                <a:cs typeface="Times New Roman" panose="02020603050405020304" pitchFamily="18" charset="0"/>
              </a:rPr>
              <a:t>Στην ασθένεια αυτή </a:t>
            </a:r>
            <a:r>
              <a:rPr lang="el-GR" altLang="en-US" sz="2400" b="1" dirty="0" smtClean="0">
                <a:cs typeface="Times New Roman" panose="02020603050405020304" pitchFamily="18" charset="0"/>
              </a:rPr>
              <a:t>ο άνθρωπος είναι τυχαίος ξενιστής </a:t>
            </a:r>
            <a:r>
              <a:rPr lang="el-GR" altLang="en-US" sz="2400" dirty="0" smtClean="0">
                <a:cs typeface="Times New Roman" panose="02020603050405020304" pitchFamily="18" charset="0"/>
              </a:rPr>
              <a:t>και μολύνεται μετά από κατανάλωση κυρίως χοιρινού κρέατος που δεν έχει μαγειρευτεί αρκετά. Το παράσιτο χρησιμοποιεί σαν ξενιστές τα τρωκτικά και άλλα Θηλαστικά που τρώνε τρωκτικά. Η μετάδοση από ξενιστή σε ξενιστή γίνεται από κατανάλωση </a:t>
            </a:r>
            <a:r>
              <a:rPr lang="el-GR" altLang="en-US" sz="2400" dirty="0" err="1" smtClean="0">
                <a:cs typeface="Times New Roman" panose="02020603050405020304" pitchFamily="18" charset="0"/>
              </a:rPr>
              <a:t>εγκυστωμένων</a:t>
            </a:r>
            <a:r>
              <a:rPr lang="el-GR" altLang="en-US" sz="2400" dirty="0" smtClean="0">
                <a:cs typeface="Times New Roman" panose="02020603050405020304" pitchFamily="18" charset="0"/>
              </a:rPr>
              <a:t> προνυμφών. </a:t>
            </a:r>
          </a:p>
          <a:p>
            <a:pPr eaLnBrk="1" hangingPunct="1"/>
            <a:r>
              <a:rPr lang="el-GR" altLang="en-US" sz="2400" b="1" dirty="0" smtClean="0">
                <a:cs typeface="Times New Roman" panose="02020603050405020304" pitchFamily="18" charset="0"/>
              </a:rPr>
              <a:t>Συμπτώματα:</a:t>
            </a:r>
            <a:r>
              <a:rPr lang="el-GR" altLang="en-US" sz="2400" dirty="0" smtClean="0">
                <a:cs typeface="Times New Roman" panose="02020603050405020304" pitchFamily="18" charset="0"/>
              </a:rPr>
              <a:t> Ποικίλα. Σε βαριά εντερική προσβολή έχουμε διάρροια, δυσπεψία ή σοβαρή προσβολή του κεντρικού νευρικού συστήματος. Η διάγνωση γίνεται ιστολογικά και ανοσολογικά. Καταπολέμηση: Με χορήγηση </a:t>
            </a:r>
            <a:r>
              <a:rPr lang="en-GB" altLang="en-US" sz="2400" b="1" dirty="0" err="1" smtClean="0">
                <a:cs typeface="Times New Roman" panose="02020603050405020304" pitchFamily="18" charset="0"/>
              </a:rPr>
              <a:t>albendazole</a:t>
            </a:r>
            <a:r>
              <a:rPr lang="el-GR" altLang="en-US" sz="2400" b="1" dirty="0" smtClean="0">
                <a:cs typeface="Times New Roman" panose="02020603050405020304" pitchFamily="18" charset="0"/>
              </a:rPr>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0"/>
          <p:cNvSpPr>
            <a:spLocks noGrp="1"/>
          </p:cNvSpPr>
          <p:nvPr>
            <p:ph type="title"/>
          </p:nvPr>
        </p:nvSpPr>
        <p:spPr/>
        <p:txBody>
          <a:bodyPr/>
          <a:lstStyle/>
          <a:p>
            <a:r>
              <a:rPr lang="el-GR" altLang="el-GR" sz="4000" dirty="0"/>
              <a:t>Νηματώδεις: Ασθένειες</a:t>
            </a:r>
            <a:br>
              <a:rPr lang="el-GR" altLang="el-GR" sz="4000" dirty="0"/>
            </a:br>
            <a:r>
              <a:rPr lang="el-GR" altLang="el-GR" sz="4000" dirty="0" smtClean="0"/>
              <a:t>Τριχίνωση 2/2</a:t>
            </a:r>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911CF043-67E8-4FDD-8AAA-2415681E7CC9}" type="slidenum">
              <a:rPr lang="en-US" altLang="en-US" smtClean="0"/>
              <a:pPr>
                <a:defRPr/>
              </a:pPr>
              <a:t>28</a:t>
            </a:fld>
            <a:endParaRPr lang="en-US" altLang="en-US"/>
          </a:p>
        </p:txBody>
      </p:sp>
      <p:pic>
        <p:nvPicPr>
          <p:cNvPr id="3789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70908" y="1578535"/>
            <a:ext cx="6145213" cy="4767263"/>
          </a:xfrm>
        </p:spPr>
      </p:pic>
      <p:sp>
        <p:nvSpPr>
          <p:cNvPr id="6" name="TextBox 5"/>
          <p:cNvSpPr txBox="1"/>
          <p:nvPr/>
        </p:nvSpPr>
        <p:spPr>
          <a:xfrm>
            <a:off x="7274809" y="5927491"/>
            <a:ext cx="341312" cy="277813"/>
          </a:xfrm>
          <a:prstGeom prst="rect">
            <a:avLst/>
          </a:prstGeom>
          <a:noFill/>
        </p:spPr>
        <p:txBody>
          <a:bodyPr wrap="square">
            <a:spAutoFit/>
          </a:bodyPr>
          <a:lstStyle/>
          <a:p>
            <a:pPr>
              <a:defRPr/>
            </a:pPr>
            <a:r>
              <a:rPr lang="en-US" sz="1200" b="1" dirty="0">
                <a:latin typeface="+mj-lt"/>
              </a:rPr>
              <a:t>16</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0"/>
          <p:cNvSpPr>
            <a:spLocks noGrp="1"/>
          </p:cNvSpPr>
          <p:nvPr>
            <p:ph type="title"/>
          </p:nvPr>
        </p:nvSpPr>
        <p:spPr/>
        <p:txBody>
          <a:bodyPr/>
          <a:lstStyle/>
          <a:p>
            <a:r>
              <a:rPr lang="el-GR" altLang="el-GR" sz="4000" dirty="0" smtClean="0"/>
              <a:t>Νηματώδεις: </a:t>
            </a:r>
            <a:r>
              <a:rPr lang="el-GR" altLang="el-GR" sz="4000" dirty="0"/>
              <a:t>Ασθένειες</a:t>
            </a:r>
            <a:br>
              <a:rPr lang="el-GR" altLang="el-GR" sz="4000" dirty="0"/>
            </a:br>
            <a:r>
              <a:rPr lang="el-GR" altLang="el-GR" sz="4000" dirty="0" err="1" smtClean="0"/>
              <a:t>Οξυουρίαση</a:t>
            </a:r>
            <a:r>
              <a:rPr lang="el-GR" altLang="el-GR" sz="4000" dirty="0" smtClean="0"/>
              <a:t> 1/2</a:t>
            </a:r>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66DC2240-260D-4518-84AD-B4D2DB8D07EF}" type="slidenum">
              <a:rPr lang="en-US" altLang="en-US" smtClean="0"/>
              <a:pPr>
                <a:defRPr/>
              </a:pPr>
              <a:t>29</a:t>
            </a:fld>
            <a:endParaRPr lang="en-US" altLang="en-US"/>
          </a:p>
        </p:txBody>
      </p:sp>
      <p:sp>
        <p:nvSpPr>
          <p:cNvPr id="38917" name="Content Placeholder 1"/>
          <p:cNvSpPr>
            <a:spLocks noGrp="1"/>
          </p:cNvSpPr>
          <p:nvPr>
            <p:ph idx="1"/>
          </p:nvPr>
        </p:nvSpPr>
        <p:spPr>
          <a:xfrm>
            <a:off x="628650" y="1820863"/>
            <a:ext cx="7886700" cy="4505325"/>
          </a:xfrm>
        </p:spPr>
        <p:txBody>
          <a:bodyPr/>
          <a:lstStyle/>
          <a:p>
            <a:pPr eaLnBrk="1" hangingPunct="1"/>
            <a:r>
              <a:rPr lang="el-GR" altLang="en-US" sz="2400" dirty="0" smtClean="0">
                <a:cs typeface="Times New Roman" panose="02020603050405020304" pitchFamily="18" charset="0"/>
              </a:rPr>
              <a:t>Στην ασθένεια αυτή </a:t>
            </a:r>
            <a:r>
              <a:rPr lang="el-GR" altLang="en-US" sz="2400" b="1" dirty="0" smtClean="0">
                <a:cs typeface="Times New Roman" panose="02020603050405020304" pitchFamily="18" charset="0"/>
              </a:rPr>
              <a:t>ο άνθρωπος είναι ο μοναδικός ξενιστής</a:t>
            </a:r>
            <a:r>
              <a:rPr lang="el-GR" altLang="en-US" sz="2400" dirty="0" smtClean="0">
                <a:cs typeface="Times New Roman" panose="02020603050405020304" pitchFamily="18" charset="0"/>
              </a:rPr>
              <a:t>. Ιδιαίτερα </a:t>
            </a:r>
            <a:r>
              <a:rPr lang="el-GR" altLang="en-US" sz="2400" b="1" dirty="0" smtClean="0">
                <a:cs typeface="Times New Roman" panose="02020603050405020304" pitchFamily="18" charset="0"/>
              </a:rPr>
              <a:t>ευαίσθητα τα παιδιά </a:t>
            </a:r>
            <a:r>
              <a:rPr lang="el-GR" altLang="en-US" sz="2400" dirty="0" smtClean="0">
                <a:cs typeface="Times New Roman" panose="02020603050405020304" pitchFamily="18" charset="0"/>
              </a:rPr>
              <a:t>λόγω κακών συνθηκών υγιεινής. Ευρέως διαδεδομένη ασθένεια επειδή </a:t>
            </a:r>
            <a:r>
              <a:rPr lang="el-GR" altLang="en-US" sz="2400" b="1" dirty="0" smtClean="0">
                <a:cs typeface="Times New Roman" panose="02020603050405020304" pitchFamily="18" charset="0"/>
              </a:rPr>
              <a:t>πλήττει κυρίως νεαρά άτομα</a:t>
            </a:r>
            <a:r>
              <a:rPr lang="el-GR" altLang="en-US" sz="2400" dirty="0" smtClean="0">
                <a:cs typeface="Times New Roman" panose="02020603050405020304" pitchFamily="18" charset="0"/>
              </a:rPr>
              <a:t>. Τα κατοικίδια ζώα μπορεί να λειτουργούν ως φορείς των αυγών του παρασίτου στο τρίχωμά τους. Τα αυγά του παρασίτου δεν είναι άμεσα ορατά.</a:t>
            </a:r>
          </a:p>
          <a:p>
            <a:pPr eaLnBrk="1" hangingPunct="1"/>
            <a:r>
              <a:rPr lang="el-GR" altLang="en-US" sz="2400" b="1" dirty="0" smtClean="0">
                <a:cs typeface="Times New Roman" panose="02020603050405020304" pitchFamily="18" charset="0"/>
              </a:rPr>
              <a:t>Συμπτώματα</a:t>
            </a:r>
            <a:r>
              <a:rPr lang="el-GR" altLang="en-US" sz="2400" dirty="0" smtClean="0">
                <a:cs typeface="Times New Roman" panose="02020603050405020304" pitchFamily="18" charset="0"/>
              </a:rPr>
              <a:t>: Κνησμός στην πρωκτική περιοχή αυπνία, ανορεξία. Η </a:t>
            </a:r>
            <a:r>
              <a:rPr lang="el-GR" altLang="en-US" sz="2400" b="1" dirty="0" smtClean="0">
                <a:cs typeface="Times New Roman" panose="02020603050405020304" pitchFamily="18" charset="0"/>
              </a:rPr>
              <a:t>διάγνωση</a:t>
            </a:r>
            <a:r>
              <a:rPr lang="el-GR" altLang="en-US" sz="2400" dirty="0" smtClean="0">
                <a:cs typeface="Times New Roman" panose="02020603050405020304" pitchFamily="18" charset="0"/>
              </a:rPr>
              <a:t> γίνεται με έλεγχο των κοπράνων για τον εντοπισμό αυγών του παρασίτου.</a:t>
            </a:r>
          </a:p>
          <a:p>
            <a:pPr eaLnBrk="1" hangingPunct="1"/>
            <a:r>
              <a:rPr lang="el-GR" altLang="en-US" sz="2400" dirty="0" smtClean="0">
                <a:cs typeface="Times New Roman" panose="02020603050405020304" pitchFamily="18" charset="0"/>
              </a:rPr>
              <a:t>Καταπολέμηση: Με χορήγηση </a:t>
            </a:r>
            <a:r>
              <a:rPr lang="en-US" altLang="en-US" sz="2400" b="1" dirty="0" smtClean="0">
                <a:cs typeface="Times New Roman" panose="02020603050405020304" pitchFamily="18" charset="0"/>
              </a:rPr>
              <a:t>a</a:t>
            </a:r>
            <a:r>
              <a:rPr lang="en-GB" altLang="en-US" sz="2400" b="1" dirty="0" err="1" smtClean="0">
                <a:cs typeface="Times New Roman" panose="02020603050405020304" pitchFamily="18" charset="0"/>
              </a:rPr>
              <a:t>lbendazole</a:t>
            </a:r>
            <a:r>
              <a:rPr lang="el-GR" altLang="en-US" sz="2400" b="1" dirty="0" smtClean="0">
                <a:cs typeface="Times New Roman" panose="02020603050405020304" pitchFamily="18" charset="0"/>
              </a:rPr>
              <a:t> ή </a:t>
            </a:r>
            <a:r>
              <a:rPr lang="en-GB" altLang="en-US" sz="2400" b="1" dirty="0" err="1" smtClean="0">
                <a:cs typeface="Times New Roman" panose="02020603050405020304" pitchFamily="18" charset="0"/>
              </a:rPr>
              <a:t>mebendazole</a:t>
            </a:r>
            <a:r>
              <a:rPr lang="el-GR" altLang="en-US" sz="2400" b="1" dirty="0" smtClean="0">
                <a:cs typeface="Times New Roman" panose="02020603050405020304" pitchFamily="18" charset="0"/>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Τίτλος 1"/>
          <p:cNvSpPr>
            <a:spLocks noGrp="1"/>
          </p:cNvSpPr>
          <p:nvPr>
            <p:ph type="title"/>
          </p:nvPr>
        </p:nvSpPr>
        <p:spPr/>
        <p:txBody>
          <a:bodyPr/>
          <a:lstStyle/>
          <a:p>
            <a:r>
              <a:rPr lang="el-GR" altLang="el-GR" dirty="0" err="1" smtClean="0"/>
              <a:t>Εκδυσόζωα</a:t>
            </a:r>
            <a:r>
              <a:rPr lang="sk-SK" altLang="el-GR" dirty="0" smtClean="0"/>
              <a:t> </a:t>
            </a:r>
            <a:r>
              <a:rPr lang="en-US" altLang="el-GR" dirty="0" smtClean="0"/>
              <a:t>1/2</a:t>
            </a:r>
            <a:endParaRPr lang="en-US" altLang="el-GR"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6685701B-FB04-4B8E-BE69-130C72E3FAC6}" type="slidenum">
              <a:rPr lang="en-US" altLang="en-US" smtClean="0"/>
              <a:pPr>
                <a:defRPr/>
              </a:pPr>
              <a:t>3</a:t>
            </a:fld>
            <a:endParaRPr lang="en-US" altLang="en-US"/>
          </a:p>
        </p:txBody>
      </p:sp>
      <p:pic>
        <p:nvPicPr>
          <p:cNvPr id="8197"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719138" y="1443038"/>
            <a:ext cx="7785100" cy="4754562"/>
          </a:xfrm>
        </p:spPr>
      </p:pic>
      <p:sp>
        <p:nvSpPr>
          <p:cNvPr id="12" name="TextBox 11"/>
          <p:cNvSpPr txBox="1"/>
          <p:nvPr/>
        </p:nvSpPr>
        <p:spPr>
          <a:xfrm>
            <a:off x="6810375" y="3933825"/>
            <a:ext cx="1693863" cy="1814513"/>
          </a:xfrm>
          <a:prstGeom prst="rect">
            <a:avLst/>
          </a:prstGeom>
          <a:noFill/>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l-GR" altLang="en-US" sz="1600" dirty="0">
                <a:latin typeface="+mj-lt"/>
                <a:cs typeface="Times New Roman" panose="02020603050405020304" pitchFamily="18" charset="0"/>
              </a:rPr>
              <a:t>Θα </a:t>
            </a:r>
            <a:r>
              <a:rPr lang="el-GR" altLang="en-US" sz="1600" dirty="0" err="1">
                <a:latin typeface="+mj-lt"/>
                <a:cs typeface="Times New Roman" panose="02020603050405020304" pitchFamily="18" charset="0"/>
              </a:rPr>
              <a:t>περιγραφούν</a:t>
            </a:r>
            <a:r>
              <a:rPr lang="el-GR" altLang="en-US" sz="1600" dirty="0">
                <a:latin typeface="+mj-lt"/>
                <a:cs typeface="Times New Roman" panose="02020603050405020304" pitchFamily="18" charset="0"/>
              </a:rPr>
              <a:t> οι ομάδες που φαίνονται στο παρακάτω σχεδιάγραμμα</a:t>
            </a:r>
            <a:r>
              <a:rPr lang="en-US" altLang="en-US" sz="1600" dirty="0">
                <a:latin typeface="+mj-lt"/>
                <a:cs typeface="Times New Roman" panose="02020603050405020304" pitchFamily="18" charset="0"/>
              </a:rPr>
              <a:t> </a:t>
            </a:r>
            <a:r>
              <a:rPr lang="el-GR" altLang="en-US" sz="1600" b="1" dirty="0">
                <a:latin typeface="+mj-lt"/>
                <a:cs typeface="Times New Roman" panose="02020603050405020304" pitchFamily="18" charset="0"/>
              </a:rPr>
              <a:t>εκτός από τα Αρθρόποδα</a:t>
            </a:r>
            <a:r>
              <a:rPr lang="el-GR" altLang="en-US" sz="1600" dirty="0">
                <a:latin typeface="+mj-lt"/>
                <a:cs typeface="Times New Roman" panose="02020603050405020304" pitchFamily="18" charset="0"/>
              </a:rPr>
              <a:t>...</a:t>
            </a:r>
          </a:p>
        </p:txBody>
      </p:sp>
      <p:sp>
        <p:nvSpPr>
          <p:cNvPr id="2" name="TextBox 1"/>
          <p:cNvSpPr txBox="1"/>
          <p:nvPr/>
        </p:nvSpPr>
        <p:spPr>
          <a:xfrm>
            <a:off x="8172450" y="5921375"/>
            <a:ext cx="268288" cy="276225"/>
          </a:xfrm>
          <a:prstGeom prst="rect">
            <a:avLst/>
          </a:prstGeom>
          <a:noFill/>
        </p:spPr>
        <p:txBody>
          <a:bodyPr wrap="none">
            <a:spAutoFit/>
          </a:bodyPr>
          <a:lstStyle/>
          <a:p>
            <a:pPr>
              <a:defRPr/>
            </a:pPr>
            <a:r>
              <a:rPr lang="en-US" sz="1200" b="1" dirty="0">
                <a:latin typeface="+mj-lt"/>
              </a:rPr>
              <a:t>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0"/>
          <p:cNvSpPr>
            <a:spLocks noGrp="1"/>
          </p:cNvSpPr>
          <p:nvPr>
            <p:ph type="title"/>
          </p:nvPr>
        </p:nvSpPr>
        <p:spPr/>
        <p:txBody>
          <a:bodyPr/>
          <a:lstStyle/>
          <a:p>
            <a:r>
              <a:rPr lang="el-GR" altLang="el-GR" sz="4000" dirty="0" smtClean="0"/>
              <a:t>Νηματώδεις: </a:t>
            </a:r>
            <a:r>
              <a:rPr lang="el-GR" altLang="el-GR" sz="4000" dirty="0"/>
              <a:t>Ασθένειες</a:t>
            </a:r>
            <a:br>
              <a:rPr lang="el-GR" altLang="el-GR" sz="4000" dirty="0"/>
            </a:br>
            <a:r>
              <a:rPr lang="el-GR" altLang="el-GR" sz="4000" dirty="0" err="1" smtClean="0"/>
              <a:t>Οξυουρίαση</a:t>
            </a:r>
            <a:r>
              <a:rPr lang="el-GR" altLang="el-GR" sz="4000" dirty="0" smtClean="0"/>
              <a:t> 2/2</a:t>
            </a:r>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9189741E-7871-40AB-A55B-A9FC79DEDA87}" type="slidenum">
              <a:rPr lang="en-US" altLang="en-US" smtClean="0"/>
              <a:pPr>
                <a:defRPr/>
              </a:pPr>
              <a:t>30</a:t>
            </a:fld>
            <a:endParaRPr lang="en-US" altLang="en-US"/>
          </a:p>
        </p:txBody>
      </p:sp>
      <p:pic>
        <p:nvPicPr>
          <p:cNvPr id="39941"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840594" y="1690688"/>
            <a:ext cx="5416773" cy="4619625"/>
          </a:xfrm>
        </p:spPr>
      </p:pic>
      <p:sp>
        <p:nvSpPr>
          <p:cNvPr id="6" name="TextBox 5"/>
          <p:cNvSpPr txBox="1"/>
          <p:nvPr/>
        </p:nvSpPr>
        <p:spPr>
          <a:xfrm>
            <a:off x="6916055" y="6032500"/>
            <a:ext cx="341312" cy="276225"/>
          </a:xfrm>
          <a:prstGeom prst="rect">
            <a:avLst/>
          </a:prstGeom>
          <a:noFill/>
        </p:spPr>
        <p:txBody>
          <a:bodyPr wrap="none">
            <a:spAutoFit/>
          </a:bodyPr>
          <a:lstStyle/>
          <a:p>
            <a:pPr>
              <a:defRPr/>
            </a:pPr>
            <a:r>
              <a:rPr lang="en-US" sz="1200" b="1" dirty="0">
                <a:latin typeface="+mj-lt"/>
              </a:rPr>
              <a:t>17</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0"/>
          <p:cNvSpPr>
            <a:spLocks noGrp="1"/>
          </p:cNvSpPr>
          <p:nvPr>
            <p:ph type="title"/>
          </p:nvPr>
        </p:nvSpPr>
        <p:spPr>
          <a:xfrm>
            <a:off x="344265" y="365125"/>
            <a:ext cx="8407846" cy="1325563"/>
          </a:xfrm>
        </p:spPr>
        <p:txBody>
          <a:bodyPr/>
          <a:lstStyle/>
          <a:p>
            <a:r>
              <a:rPr lang="el-GR" altLang="el-GR" sz="4000" dirty="0" smtClean="0"/>
              <a:t>Νηματώδεις: </a:t>
            </a:r>
            <a:r>
              <a:rPr lang="el-GR" altLang="el-GR" sz="4000" dirty="0"/>
              <a:t>Ασθένειες</a:t>
            </a:r>
            <a:br>
              <a:rPr lang="el-GR" altLang="el-GR" sz="4000" dirty="0"/>
            </a:br>
            <a:r>
              <a:rPr lang="el-GR" altLang="el-GR" sz="3600" dirty="0"/>
              <a:t>Λυμφατική </a:t>
            </a:r>
            <a:r>
              <a:rPr lang="el-GR" altLang="el-GR" sz="3600" dirty="0" smtClean="0"/>
              <a:t>Φιλαρίαση-Ελεφαντίαση 1/2</a:t>
            </a:r>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B87FBBA0-5DB8-4948-A6A6-3D9596A17FA2}" type="slidenum">
              <a:rPr lang="en-US" altLang="en-US" smtClean="0"/>
              <a:pPr>
                <a:defRPr/>
              </a:pPr>
              <a:t>31</a:t>
            </a:fld>
            <a:endParaRPr lang="en-US" altLang="en-US"/>
          </a:p>
        </p:txBody>
      </p:sp>
      <p:sp>
        <p:nvSpPr>
          <p:cNvPr id="40965" name="Content Placeholder 1"/>
          <p:cNvSpPr>
            <a:spLocks noGrp="1"/>
          </p:cNvSpPr>
          <p:nvPr>
            <p:ph idx="1"/>
          </p:nvPr>
        </p:nvSpPr>
        <p:spPr>
          <a:xfrm>
            <a:off x="604838" y="1775948"/>
            <a:ext cx="7886700" cy="4505325"/>
          </a:xfrm>
        </p:spPr>
        <p:txBody>
          <a:bodyPr/>
          <a:lstStyle/>
          <a:p>
            <a:pPr eaLnBrk="1" hangingPunct="1"/>
            <a:r>
              <a:rPr lang="el-GR" altLang="en-US" sz="2400" dirty="0" smtClean="0">
                <a:cs typeface="Times New Roman" panose="02020603050405020304" pitchFamily="18" charset="0"/>
              </a:rPr>
              <a:t>Διαδεδομένη ασθένεια σε περιοχές όπου ενδημούν τα </a:t>
            </a:r>
            <a:r>
              <a:rPr lang="el-GR" altLang="en-US" sz="2400" b="1" dirty="0" smtClean="0">
                <a:cs typeface="Times New Roman" panose="02020603050405020304" pitchFamily="18" charset="0"/>
              </a:rPr>
              <a:t>είδη κουνουπιών </a:t>
            </a:r>
            <a:r>
              <a:rPr lang="el-GR" altLang="en-US" sz="2400" dirty="0" smtClean="0">
                <a:cs typeface="Times New Roman" panose="02020603050405020304" pitchFamily="18" charset="0"/>
              </a:rPr>
              <a:t>που λειτουργούν ως ενδιάμεσοι ξενιστές-φορείς του παθογόνου. Η μετάδοση του παρασίτου στον άνθρωπο γίνεται </a:t>
            </a:r>
            <a:r>
              <a:rPr lang="el-GR" altLang="en-US" sz="2400" b="1" dirty="0" smtClean="0">
                <a:cs typeface="Times New Roman" panose="02020603050405020304" pitchFamily="18" charset="0"/>
              </a:rPr>
              <a:t>μετά από τσίμπημα από μολυσμένο κουνούπι</a:t>
            </a:r>
            <a:r>
              <a:rPr lang="el-GR" altLang="en-US" sz="2400" dirty="0" smtClean="0">
                <a:cs typeface="Times New Roman" panose="02020603050405020304" pitchFamily="18" charset="0"/>
              </a:rPr>
              <a:t>.</a:t>
            </a:r>
          </a:p>
          <a:p>
            <a:pPr eaLnBrk="1" hangingPunct="1"/>
            <a:r>
              <a:rPr lang="el-GR" altLang="en-US" sz="2400" dirty="0" smtClean="0">
                <a:cs typeface="Times New Roman" panose="02020603050405020304" pitchFamily="18" charset="0"/>
              </a:rPr>
              <a:t>Τα </a:t>
            </a:r>
            <a:r>
              <a:rPr lang="el-GR" altLang="en-US" sz="2400" b="1" dirty="0" smtClean="0">
                <a:cs typeface="Times New Roman" panose="02020603050405020304" pitchFamily="18" charset="0"/>
              </a:rPr>
              <a:t>τσιμπήματα πρέπει να είναι πολλά </a:t>
            </a:r>
            <a:r>
              <a:rPr lang="el-GR" altLang="en-US" sz="2400" dirty="0" smtClean="0">
                <a:cs typeface="Times New Roman" panose="02020603050405020304" pitchFamily="18" charset="0"/>
              </a:rPr>
              <a:t>για να μπορέσει να προκληθεί προσβολή από το παθογόνο. </a:t>
            </a:r>
          </a:p>
          <a:p>
            <a:pPr eaLnBrk="1" hangingPunct="1"/>
            <a:r>
              <a:rPr lang="el-GR" altLang="en-US" sz="2400" b="1" dirty="0" smtClean="0">
                <a:cs typeface="Times New Roman" panose="02020603050405020304" pitchFamily="18" charset="0"/>
              </a:rPr>
              <a:t>Συμπτώματα:</a:t>
            </a:r>
            <a:r>
              <a:rPr lang="el-GR" altLang="en-US" sz="2400" dirty="0" smtClean="0">
                <a:cs typeface="Times New Roman" panose="02020603050405020304" pitchFamily="18" charset="0"/>
              </a:rPr>
              <a:t> Διόγκωση λεμφαδένων. </a:t>
            </a:r>
            <a:r>
              <a:rPr lang="el-GR" altLang="en-US" sz="2400" b="1" dirty="0" smtClean="0">
                <a:cs typeface="Times New Roman" panose="02020603050405020304" pitchFamily="18" charset="0"/>
              </a:rPr>
              <a:t>Η χρόνια διόγκωση των λεμφαδένων οδηγεί σε Ελεφαντίαση</a:t>
            </a:r>
            <a:r>
              <a:rPr lang="el-GR" altLang="en-US" sz="2400" dirty="0" smtClean="0">
                <a:cs typeface="Times New Roman" panose="02020603050405020304" pitchFamily="18" charset="0"/>
              </a:rPr>
              <a:t>. Η </a:t>
            </a:r>
            <a:r>
              <a:rPr lang="el-GR" altLang="en-US" sz="2400" b="1" dirty="0" smtClean="0">
                <a:cs typeface="Times New Roman" panose="02020603050405020304" pitchFamily="18" charset="0"/>
              </a:rPr>
              <a:t>διάγνωση </a:t>
            </a:r>
            <a:r>
              <a:rPr lang="el-GR" altLang="en-US" sz="2400" dirty="0" smtClean="0">
                <a:cs typeface="Times New Roman" panose="02020603050405020304" pitchFamily="18" charset="0"/>
              </a:rPr>
              <a:t>γίνεται με </a:t>
            </a:r>
            <a:r>
              <a:rPr lang="en-GB" altLang="en-US" sz="2400" dirty="0" smtClean="0">
                <a:cs typeface="Times New Roman" panose="02020603050405020304" pitchFamily="18" charset="0"/>
              </a:rPr>
              <a:t>PCR,</a:t>
            </a:r>
            <a:r>
              <a:rPr lang="el-GR" altLang="en-US" sz="2400" dirty="0" smtClean="0">
                <a:cs typeface="Times New Roman" panose="02020603050405020304" pitchFamily="18" charset="0"/>
              </a:rPr>
              <a:t> ανοσολογικά ή αιματολογικά.</a:t>
            </a:r>
          </a:p>
          <a:p>
            <a:pPr eaLnBrk="1" hangingPunct="1"/>
            <a:r>
              <a:rPr lang="el-GR" altLang="en-US" sz="2400" dirty="0" smtClean="0">
                <a:cs typeface="Times New Roman" panose="02020603050405020304" pitchFamily="18" charset="0"/>
              </a:rPr>
              <a:t>Καταπολέμηση: Με χορήγηση </a:t>
            </a:r>
            <a:r>
              <a:rPr lang="en-US" altLang="en-US" sz="2400" b="1" dirty="0" smtClean="0">
                <a:cs typeface="Times New Roman" panose="02020603050405020304" pitchFamily="18" charset="0"/>
              </a:rPr>
              <a:t>D</a:t>
            </a:r>
            <a:r>
              <a:rPr lang="en-GB" altLang="en-US" sz="2400" b="1" dirty="0" err="1" smtClean="0">
                <a:cs typeface="Times New Roman" panose="02020603050405020304" pitchFamily="18" charset="0"/>
              </a:rPr>
              <a:t>iethylcarbamazine</a:t>
            </a:r>
            <a:r>
              <a:rPr lang="en-GB" altLang="en-US" sz="2400" b="1" dirty="0" smtClean="0">
                <a:cs typeface="Times New Roman" panose="02020603050405020304" pitchFamily="18" charset="0"/>
              </a:rPr>
              <a:t> </a:t>
            </a:r>
            <a:r>
              <a:rPr lang="el-GR" altLang="en-US" sz="2400" b="1" dirty="0" smtClean="0">
                <a:cs typeface="Times New Roman" panose="02020603050405020304" pitchFamily="18" charset="0"/>
              </a:rPr>
              <a:t>και</a:t>
            </a:r>
            <a:r>
              <a:rPr lang="en-GB" altLang="en-US" sz="2400" b="1" dirty="0" smtClean="0">
                <a:cs typeface="Times New Roman" panose="02020603050405020304" pitchFamily="18" charset="0"/>
              </a:rPr>
              <a:t> </a:t>
            </a:r>
            <a:r>
              <a:rPr lang="en-US" altLang="en-US" sz="2400" b="1" dirty="0" smtClean="0">
                <a:cs typeface="Times New Roman" panose="02020603050405020304" pitchFamily="18" charset="0"/>
              </a:rPr>
              <a:t>I</a:t>
            </a:r>
            <a:r>
              <a:rPr lang="en-GB" altLang="en-US" sz="2400" b="1" dirty="0" err="1" smtClean="0">
                <a:cs typeface="Times New Roman" panose="02020603050405020304" pitchFamily="18" charset="0"/>
              </a:rPr>
              <a:t>vermectin</a:t>
            </a:r>
            <a:r>
              <a:rPr lang="el-GR" altLang="en-US" sz="2400" b="1" dirty="0" smtClean="0">
                <a:cs typeface="Times New Roman" panose="02020603050405020304" pitchFamily="18" charset="0"/>
              </a:rPr>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0"/>
          <p:cNvSpPr>
            <a:spLocks noGrp="1"/>
          </p:cNvSpPr>
          <p:nvPr>
            <p:ph type="title"/>
          </p:nvPr>
        </p:nvSpPr>
        <p:spPr>
          <a:xfrm>
            <a:off x="345058" y="365125"/>
            <a:ext cx="8407846" cy="1325563"/>
          </a:xfrm>
        </p:spPr>
        <p:txBody>
          <a:bodyPr/>
          <a:lstStyle/>
          <a:p>
            <a:r>
              <a:rPr lang="el-GR" altLang="el-GR" sz="4000" dirty="0"/>
              <a:t>Νηματώδεις: Ασθένειες</a:t>
            </a:r>
            <a:br>
              <a:rPr lang="el-GR" altLang="el-GR" sz="4000" dirty="0"/>
            </a:br>
            <a:r>
              <a:rPr lang="el-GR" altLang="el-GR" sz="3600" dirty="0"/>
              <a:t>Λυμφατική </a:t>
            </a:r>
            <a:r>
              <a:rPr lang="el-GR" altLang="el-GR" sz="3600" dirty="0" smtClean="0"/>
              <a:t>Φιλαρίαση-Ελεφαντίαση 2/2</a:t>
            </a:r>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DE9234E6-0D35-48BB-B7CE-995BB893D812}" type="slidenum">
              <a:rPr lang="en-US" altLang="en-US" smtClean="0"/>
              <a:pPr>
                <a:defRPr/>
              </a:pPr>
              <a:t>32</a:t>
            </a:fld>
            <a:endParaRPr lang="en-US" altLang="en-US"/>
          </a:p>
        </p:txBody>
      </p:sp>
      <p:pic>
        <p:nvPicPr>
          <p:cNvPr id="41989"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562100"/>
            <a:ext cx="6669088" cy="4764088"/>
          </a:xfrm>
        </p:spPr>
      </p:pic>
      <p:sp>
        <p:nvSpPr>
          <p:cNvPr id="6" name="TextBox 5"/>
          <p:cNvSpPr txBox="1"/>
          <p:nvPr/>
        </p:nvSpPr>
        <p:spPr>
          <a:xfrm>
            <a:off x="7515225" y="5157788"/>
            <a:ext cx="344488" cy="276225"/>
          </a:xfrm>
          <a:prstGeom prst="rect">
            <a:avLst/>
          </a:prstGeom>
          <a:noFill/>
        </p:spPr>
        <p:txBody>
          <a:bodyPr>
            <a:spAutoFit/>
          </a:bodyPr>
          <a:lstStyle/>
          <a:p>
            <a:pPr>
              <a:defRPr/>
            </a:pPr>
            <a:r>
              <a:rPr lang="en-US" sz="1200" b="1" dirty="0">
                <a:latin typeface="+mj-lt"/>
              </a:rPr>
              <a:t>18</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0"/>
          <p:cNvSpPr>
            <a:spLocks noGrp="1"/>
          </p:cNvSpPr>
          <p:nvPr>
            <p:ph type="title"/>
          </p:nvPr>
        </p:nvSpPr>
        <p:spPr/>
        <p:txBody>
          <a:bodyPr/>
          <a:lstStyle/>
          <a:p>
            <a:r>
              <a:rPr lang="el-GR" altLang="el-GR" sz="4000" dirty="0" smtClean="0"/>
              <a:t>Νηματώδεις: Ασθένειες</a:t>
            </a:r>
            <a:br>
              <a:rPr lang="el-GR" altLang="el-GR" sz="4000" dirty="0" smtClean="0"/>
            </a:br>
            <a:r>
              <a:rPr lang="en-US" altLang="el-GR" sz="4000" dirty="0" smtClean="0"/>
              <a:t>Onchocerciasis</a:t>
            </a:r>
            <a:r>
              <a:rPr lang="el-GR" altLang="el-GR" sz="4000" dirty="0" smtClean="0"/>
              <a:t> 1/2</a:t>
            </a:r>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B35F184C-C3A2-4B63-BF30-F262B0F0B7F4}" type="slidenum">
              <a:rPr lang="en-US" altLang="en-US" smtClean="0"/>
              <a:pPr>
                <a:defRPr/>
              </a:pPr>
              <a:t>33</a:t>
            </a:fld>
            <a:endParaRPr lang="en-US" altLang="en-US"/>
          </a:p>
        </p:txBody>
      </p:sp>
      <p:sp>
        <p:nvSpPr>
          <p:cNvPr id="43013" name="Content Placeholder 1"/>
          <p:cNvSpPr>
            <a:spLocks noGrp="1"/>
          </p:cNvSpPr>
          <p:nvPr>
            <p:ph idx="1"/>
          </p:nvPr>
        </p:nvSpPr>
        <p:spPr>
          <a:xfrm>
            <a:off x="604838" y="1820863"/>
            <a:ext cx="7886700" cy="4505325"/>
          </a:xfrm>
        </p:spPr>
        <p:txBody>
          <a:bodyPr/>
          <a:lstStyle/>
          <a:p>
            <a:pPr eaLnBrk="1" hangingPunct="1"/>
            <a:r>
              <a:rPr lang="el-GR" altLang="en-US" sz="2400" dirty="0" smtClean="0">
                <a:cs typeface="Times New Roman" panose="02020603050405020304" pitchFamily="18" charset="0"/>
              </a:rPr>
              <a:t>Η ασθένεια αυτή είναι γνωστή και ως </a:t>
            </a:r>
            <a:r>
              <a:rPr lang="en-GB" altLang="en-US" sz="2400" b="1" dirty="0" smtClean="0">
                <a:cs typeface="Times New Roman" panose="02020603050405020304" pitchFamily="18" charset="0"/>
              </a:rPr>
              <a:t>River blindness</a:t>
            </a:r>
            <a:r>
              <a:rPr lang="el-GR" altLang="en-US" sz="2400" dirty="0" smtClean="0">
                <a:cs typeface="Times New Roman" panose="02020603050405020304" pitchFamily="18" charset="0"/>
              </a:rPr>
              <a:t>, η δεύτερη πλέον διαδεδομένη μορφή παρασιτικής τύφλωσης. Διαδεδομένη σε περιοχές όπου ενδημούν τα </a:t>
            </a:r>
            <a:r>
              <a:rPr lang="el-GR" altLang="en-US" sz="2400" b="1" dirty="0" smtClean="0">
                <a:cs typeface="Times New Roman" panose="02020603050405020304" pitchFamily="18" charset="0"/>
              </a:rPr>
              <a:t>είδη μύγας </a:t>
            </a:r>
            <a:r>
              <a:rPr lang="el-GR" altLang="en-US" sz="2400" dirty="0" smtClean="0">
                <a:cs typeface="Times New Roman" panose="02020603050405020304" pitchFamily="18" charset="0"/>
              </a:rPr>
              <a:t>που λειτουργούν ως ενδιάμεσοι ξενιστές-φορείς του παθογόνου. Η μετάδοση του παρασίτου στον άνθρωπο γίνεται </a:t>
            </a:r>
            <a:r>
              <a:rPr lang="el-GR" altLang="en-US" sz="2400" b="1" dirty="0" smtClean="0">
                <a:cs typeface="Times New Roman" panose="02020603050405020304" pitchFamily="18" charset="0"/>
              </a:rPr>
              <a:t>μετά από τσίμπημα από μολυσμένη μύγα.</a:t>
            </a:r>
          </a:p>
          <a:p>
            <a:pPr eaLnBrk="1" hangingPunct="1"/>
            <a:r>
              <a:rPr lang="el-GR" altLang="en-US" sz="2400" b="1" dirty="0" smtClean="0">
                <a:cs typeface="Times New Roman" panose="02020603050405020304" pitchFamily="18" charset="0"/>
              </a:rPr>
              <a:t>Συμπτώματα:</a:t>
            </a:r>
            <a:r>
              <a:rPr lang="el-GR" altLang="en-US" sz="2400" dirty="0" smtClean="0">
                <a:cs typeface="Times New Roman" panose="02020603050405020304" pitchFamily="18" charset="0"/>
              </a:rPr>
              <a:t> Κνησμός, δερματικές αλλοιώσεις, τύφλωση. </a:t>
            </a:r>
            <a:r>
              <a:rPr lang="el-GR" altLang="en-US" sz="2400" b="1" dirty="0" smtClean="0">
                <a:cs typeface="Times New Roman" panose="02020603050405020304" pitchFamily="18" charset="0"/>
              </a:rPr>
              <a:t>Χρόνια ασθένεια</a:t>
            </a:r>
            <a:r>
              <a:rPr lang="el-GR" altLang="en-US" sz="2400" dirty="0" smtClean="0">
                <a:cs typeface="Times New Roman" panose="02020603050405020304" pitchFamily="18" charset="0"/>
              </a:rPr>
              <a:t>. Η </a:t>
            </a:r>
            <a:r>
              <a:rPr lang="el-GR" altLang="en-US" sz="2400" b="1" dirty="0" smtClean="0">
                <a:cs typeface="Times New Roman" panose="02020603050405020304" pitchFamily="18" charset="0"/>
              </a:rPr>
              <a:t>διάγνωση </a:t>
            </a:r>
            <a:r>
              <a:rPr lang="el-GR" altLang="en-US" sz="2400" dirty="0" smtClean="0">
                <a:cs typeface="Times New Roman" panose="02020603050405020304" pitchFamily="18" charset="0"/>
              </a:rPr>
              <a:t>γίνεται ιστολογικά με εντοπισμό του παθογόνου στον ξενιστή. Καταπολέμηση: Με χορήγηση </a:t>
            </a:r>
            <a:r>
              <a:rPr lang="el-GR" altLang="en-US" sz="2400" b="1" dirty="0" smtClean="0">
                <a:cs typeface="Times New Roman" panose="02020603050405020304" pitchFamily="18" charset="0"/>
              </a:rPr>
              <a:t>Ι</a:t>
            </a:r>
            <a:r>
              <a:rPr lang="en-GB" altLang="en-US" sz="2400" b="1" dirty="0" err="1" smtClean="0">
                <a:cs typeface="Times New Roman" panose="02020603050405020304" pitchFamily="18" charset="0"/>
              </a:rPr>
              <a:t>vermectin</a:t>
            </a:r>
            <a:r>
              <a:rPr lang="el-GR" altLang="en-US" sz="2400" b="1" dirty="0" smtClean="0">
                <a:cs typeface="Times New Roman" panose="02020603050405020304" pitchFamily="18" charset="0"/>
              </a:rPr>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0"/>
          <p:cNvSpPr>
            <a:spLocks noGrp="1"/>
          </p:cNvSpPr>
          <p:nvPr>
            <p:ph type="title"/>
          </p:nvPr>
        </p:nvSpPr>
        <p:spPr/>
        <p:txBody>
          <a:bodyPr/>
          <a:lstStyle/>
          <a:p>
            <a:r>
              <a:rPr lang="el-GR" altLang="el-GR" sz="4000" dirty="0"/>
              <a:t>Νηματώδεις: Ασθένειες</a:t>
            </a:r>
            <a:br>
              <a:rPr lang="el-GR" altLang="el-GR" sz="4000" dirty="0"/>
            </a:br>
            <a:r>
              <a:rPr lang="en-US" altLang="el-GR" sz="4000" dirty="0" smtClean="0"/>
              <a:t>Onchocerciasis</a:t>
            </a:r>
            <a:r>
              <a:rPr lang="el-GR" altLang="el-GR" sz="4000" dirty="0" smtClean="0"/>
              <a:t> 2/2</a:t>
            </a:r>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D018C2FA-1269-4B86-8D39-F82F28FF9F3A}" type="slidenum">
              <a:rPr lang="en-US" altLang="en-US" smtClean="0"/>
              <a:pPr>
                <a:defRPr/>
              </a:pPr>
              <a:t>34</a:t>
            </a:fld>
            <a:endParaRPr lang="en-US" altLang="en-US"/>
          </a:p>
        </p:txBody>
      </p:sp>
      <p:sp>
        <p:nvSpPr>
          <p:cNvPr id="6" name="TextBox 5"/>
          <p:cNvSpPr txBox="1"/>
          <p:nvPr/>
        </p:nvSpPr>
        <p:spPr>
          <a:xfrm>
            <a:off x="6012160" y="5978989"/>
            <a:ext cx="341313" cy="276225"/>
          </a:xfrm>
          <a:prstGeom prst="rect">
            <a:avLst/>
          </a:prstGeom>
          <a:noFill/>
        </p:spPr>
        <p:txBody>
          <a:bodyPr wrap="none">
            <a:spAutoFit/>
          </a:bodyPr>
          <a:lstStyle/>
          <a:p>
            <a:pPr>
              <a:defRPr/>
            </a:pPr>
            <a:r>
              <a:rPr lang="en-US" sz="1200" b="1" dirty="0">
                <a:latin typeface="+mj-lt"/>
              </a:rPr>
              <a:t>19</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24319" y="1690688"/>
            <a:ext cx="5895361" cy="4486275"/>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0"/>
          <p:cNvSpPr>
            <a:spLocks noGrp="1"/>
          </p:cNvSpPr>
          <p:nvPr>
            <p:ph type="title"/>
          </p:nvPr>
        </p:nvSpPr>
        <p:spPr/>
        <p:txBody>
          <a:bodyPr/>
          <a:lstStyle/>
          <a:p>
            <a:r>
              <a:rPr lang="el-GR" altLang="el-GR" sz="4000" dirty="0" smtClean="0"/>
              <a:t>Νηματώδεις: Ασθένειες</a:t>
            </a:r>
            <a:br>
              <a:rPr lang="el-GR" altLang="el-GR" sz="4000" dirty="0" smtClean="0"/>
            </a:br>
            <a:r>
              <a:rPr lang="en-US" altLang="el-GR" sz="4000" dirty="0" err="1" smtClean="0"/>
              <a:t>Toxocariasis</a:t>
            </a:r>
            <a:r>
              <a:rPr lang="el-GR" altLang="el-GR" sz="4000" dirty="0" smtClean="0"/>
              <a:t> 1/2</a:t>
            </a:r>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BA8F2C50-CE72-4102-81EB-91433D0CA8CF}" type="slidenum">
              <a:rPr lang="en-US" altLang="en-US" smtClean="0"/>
              <a:pPr>
                <a:defRPr/>
              </a:pPr>
              <a:t>35</a:t>
            </a:fld>
            <a:endParaRPr lang="en-US" altLang="en-US"/>
          </a:p>
        </p:txBody>
      </p:sp>
      <p:sp>
        <p:nvSpPr>
          <p:cNvPr id="45061" name="Content Placeholder 1"/>
          <p:cNvSpPr>
            <a:spLocks noGrp="1"/>
          </p:cNvSpPr>
          <p:nvPr>
            <p:ph idx="1"/>
          </p:nvPr>
        </p:nvSpPr>
        <p:spPr>
          <a:xfrm>
            <a:off x="646521" y="1724953"/>
            <a:ext cx="7886700" cy="4505325"/>
          </a:xfrm>
        </p:spPr>
        <p:txBody>
          <a:bodyPr/>
          <a:lstStyle/>
          <a:p>
            <a:pPr eaLnBrk="1" hangingPunct="1"/>
            <a:r>
              <a:rPr lang="el-GR" altLang="en-US" sz="2400" dirty="0" smtClean="0">
                <a:cs typeface="Times New Roman" panose="02020603050405020304" pitchFamily="18" charset="0"/>
              </a:rPr>
              <a:t>Στην ασθένεια αυτή </a:t>
            </a:r>
            <a:r>
              <a:rPr lang="el-GR" altLang="en-US" sz="2400" b="1" dirty="0" smtClean="0">
                <a:cs typeface="Times New Roman" panose="02020603050405020304" pitchFamily="18" charset="0"/>
              </a:rPr>
              <a:t>ο άνθρωπος είναι τυχαίος ξενιστής. Η προνύμφη του νηματώδους δεν μπορεί να μεγαλώσει στους ανθρώπους</a:t>
            </a:r>
            <a:r>
              <a:rPr lang="el-GR" altLang="en-US" sz="2400" dirty="0" smtClean="0">
                <a:cs typeface="Times New Roman" panose="02020603050405020304" pitchFamily="18" charset="0"/>
              </a:rPr>
              <a:t>. Πλέον ευάλωτα τα παιδιά που έρχονται σε επαφή με νεαρά σκυλιά. Λόγω των συνηθειών των σκύλων</a:t>
            </a:r>
            <a:r>
              <a:rPr lang="en-GB" altLang="en-US" sz="2400" dirty="0" smtClean="0">
                <a:cs typeface="Times New Roman" panose="02020603050405020304" pitchFamily="18" charset="0"/>
              </a:rPr>
              <a:t>,</a:t>
            </a:r>
            <a:r>
              <a:rPr lang="el-GR" altLang="en-US" sz="2400" dirty="0" smtClean="0">
                <a:cs typeface="Times New Roman" panose="02020603050405020304" pitchFamily="18" charset="0"/>
              </a:rPr>
              <a:t> η ασθένεια αυτή είναι παγκόσμια. </a:t>
            </a:r>
          </a:p>
          <a:p>
            <a:pPr eaLnBrk="1" hangingPunct="1"/>
            <a:r>
              <a:rPr lang="el-GR" altLang="en-US" sz="2400" b="1" dirty="0" smtClean="0">
                <a:cs typeface="Times New Roman" panose="02020603050405020304" pitchFamily="18" charset="0"/>
              </a:rPr>
              <a:t>Συμπτώματα:</a:t>
            </a:r>
            <a:r>
              <a:rPr lang="el-GR" altLang="en-US" sz="2400" dirty="0" smtClean="0">
                <a:cs typeface="Times New Roman" panose="02020603050405020304" pitchFamily="18" charset="0"/>
              </a:rPr>
              <a:t> Ποικίλα. Σε βαριά προσβολή φλεγμονές, </a:t>
            </a:r>
            <a:r>
              <a:rPr lang="el-GR" altLang="en-US" sz="2400" dirty="0" err="1" smtClean="0">
                <a:cs typeface="Times New Roman" panose="02020603050405020304" pitchFamily="18" charset="0"/>
              </a:rPr>
              <a:t>κούραση,αλλεργική</a:t>
            </a:r>
            <a:r>
              <a:rPr lang="el-GR" altLang="en-US" sz="2400" dirty="0" smtClean="0">
                <a:cs typeface="Times New Roman" panose="02020603050405020304" pitchFamily="18" charset="0"/>
              </a:rPr>
              <a:t> </a:t>
            </a:r>
            <a:r>
              <a:rPr lang="el-GR" altLang="en-US" sz="2400" dirty="0" err="1" smtClean="0">
                <a:cs typeface="Times New Roman" panose="02020603050405020304" pitchFamily="18" charset="0"/>
              </a:rPr>
              <a:t>αντιδράση</a:t>
            </a:r>
            <a:r>
              <a:rPr lang="el-GR" altLang="en-US" sz="2400" dirty="0" smtClean="0">
                <a:cs typeface="Times New Roman" panose="02020603050405020304" pitchFamily="18" charset="0"/>
              </a:rPr>
              <a:t>.</a:t>
            </a:r>
          </a:p>
          <a:p>
            <a:pPr eaLnBrk="1" hangingPunct="1"/>
            <a:r>
              <a:rPr lang="el-GR" altLang="en-US" sz="2400" dirty="0" smtClean="0">
                <a:cs typeface="Times New Roman" panose="02020603050405020304" pitchFamily="18" charset="0"/>
              </a:rPr>
              <a:t>Η </a:t>
            </a:r>
            <a:r>
              <a:rPr lang="el-GR" altLang="en-US" sz="2400" b="1" dirty="0" smtClean="0">
                <a:cs typeface="Times New Roman" panose="02020603050405020304" pitchFamily="18" charset="0"/>
              </a:rPr>
              <a:t>διάγνωση</a:t>
            </a:r>
            <a:r>
              <a:rPr lang="el-GR" altLang="en-US" sz="2400" dirty="0" smtClean="0">
                <a:cs typeface="Times New Roman" panose="02020603050405020304" pitchFamily="18" charset="0"/>
              </a:rPr>
              <a:t> γίνεται με </a:t>
            </a:r>
            <a:r>
              <a:rPr lang="en-GB" altLang="en-US" sz="2400" dirty="0" smtClean="0">
                <a:cs typeface="Times New Roman" panose="02020603050405020304" pitchFamily="18" charset="0"/>
              </a:rPr>
              <a:t>PCR </a:t>
            </a:r>
            <a:r>
              <a:rPr lang="el-GR" altLang="en-US" sz="2400" dirty="0" smtClean="0">
                <a:cs typeface="Times New Roman" panose="02020603050405020304" pitchFamily="18" charset="0"/>
              </a:rPr>
              <a:t>και ανοσολογικά.</a:t>
            </a:r>
          </a:p>
          <a:p>
            <a:pPr eaLnBrk="1" hangingPunct="1"/>
            <a:r>
              <a:rPr lang="el-GR" altLang="en-US" sz="2400" dirty="0" err="1" smtClean="0">
                <a:cs typeface="Times New Roman" panose="02020603050405020304" pitchFamily="18" charset="0"/>
              </a:rPr>
              <a:t>Καταπολέμηση:Με</a:t>
            </a:r>
            <a:r>
              <a:rPr lang="el-GR" altLang="en-US" sz="2400" dirty="0" smtClean="0">
                <a:cs typeface="Times New Roman" panose="02020603050405020304" pitchFamily="18" charset="0"/>
              </a:rPr>
              <a:t> χορήγηση </a:t>
            </a:r>
            <a:r>
              <a:rPr lang="el-GR" altLang="en-US" sz="2400" dirty="0" err="1" smtClean="0">
                <a:cs typeface="Times New Roman" panose="02020603050405020304" pitchFamily="18" charset="0"/>
              </a:rPr>
              <a:t>κορτικοστεροειδών</a:t>
            </a:r>
            <a:r>
              <a:rPr lang="el-GR" altLang="en-US" sz="2400" dirty="0" smtClean="0">
                <a:cs typeface="Times New Roman" panose="02020603050405020304" pitchFamily="18" charset="0"/>
              </a:rPr>
              <a:t> ή </a:t>
            </a:r>
            <a:r>
              <a:rPr lang="en-GB" altLang="en-US" sz="2400" b="1" dirty="0" err="1" smtClean="0">
                <a:cs typeface="Times New Roman" panose="02020603050405020304" pitchFamily="18" charset="0"/>
              </a:rPr>
              <a:t>albendazole</a:t>
            </a:r>
            <a:r>
              <a:rPr lang="el-GR" altLang="en-US" sz="2400" b="1" dirty="0" smtClean="0">
                <a:cs typeface="Times New Roman" panose="02020603050405020304" pitchFamily="18" charset="0"/>
              </a:rPr>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0"/>
          <p:cNvSpPr>
            <a:spLocks noGrp="1"/>
          </p:cNvSpPr>
          <p:nvPr>
            <p:ph type="title"/>
          </p:nvPr>
        </p:nvSpPr>
        <p:spPr/>
        <p:txBody>
          <a:bodyPr/>
          <a:lstStyle/>
          <a:p>
            <a:r>
              <a:rPr lang="el-GR" altLang="el-GR" sz="4000" dirty="0"/>
              <a:t>Νηματώδεις: Ασθένειες</a:t>
            </a:r>
            <a:br>
              <a:rPr lang="el-GR" altLang="el-GR" sz="4000" dirty="0"/>
            </a:br>
            <a:r>
              <a:rPr lang="en-US" altLang="el-GR" sz="4000" dirty="0" err="1" smtClean="0"/>
              <a:t>Toxocariasis</a:t>
            </a:r>
            <a:r>
              <a:rPr lang="el-GR" altLang="el-GR" sz="4000" dirty="0" smtClean="0"/>
              <a:t> 2/2</a:t>
            </a:r>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9399C369-CEBB-4561-8966-B9CBB9727948}" type="slidenum">
              <a:rPr lang="en-US" altLang="en-US" smtClean="0"/>
              <a:pPr>
                <a:defRPr/>
              </a:pPr>
              <a:t>36</a:t>
            </a:fld>
            <a:endParaRPr lang="en-US" altLang="en-US"/>
          </a:p>
        </p:txBody>
      </p:sp>
      <p:pic>
        <p:nvPicPr>
          <p:cNvPr id="46085"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375568" y="1498600"/>
            <a:ext cx="6392863" cy="4691063"/>
          </a:xfrm>
        </p:spPr>
      </p:pic>
      <p:sp>
        <p:nvSpPr>
          <p:cNvPr id="6" name="TextBox 5"/>
          <p:cNvSpPr txBox="1"/>
          <p:nvPr/>
        </p:nvSpPr>
        <p:spPr>
          <a:xfrm>
            <a:off x="7425532" y="5913438"/>
            <a:ext cx="341312" cy="276225"/>
          </a:xfrm>
          <a:prstGeom prst="rect">
            <a:avLst/>
          </a:prstGeom>
          <a:noFill/>
        </p:spPr>
        <p:txBody>
          <a:bodyPr wrap="none">
            <a:spAutoFit/>
          </a:bodyPr>
          <a:lstStyle/>
          <a:p>
            <a:pPr>
              <a:defRPr/>
            </a:pPr>
            <a:r>
              <a:rPr lang="en-US" sz="1200" b="1" dirty="0">
                <a:latin typeface="+mj-lt"/>
              </a:rPr>
              <a:t>20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0"/>
          <p:cNvSpPr>
            <a:spLocks noGrp="1"/>
          </p:cNvSpPr>
          <p:nvPr>
            <p:ph type="title"/>
          </p:nvPr>
        </p:nvSpPr>
        <p:spPr/>
        <p:txBody>
          <a:bodyPr/>
          <a:lstStyle/>
          <a:p>
            <a:r>
              <a:rPr lang="el-GR" altLang="el-GR" sz="4000" dirty="0" smtClean="0"/>
              <a:t>Φύλο </a:t>
            </a:r>
            <a:r>
              <a:rPr lang="el-GR" altLang="el-GR" sz="4000" dirty="0" err="1" smtClean="0"/>
              <a:t>Βραδύπορα</a:t>
            </a:r>
            <a:r>
              <a:rPr lang="el-GR" altLang="el-GR" sz="4000" dirty="0" smtClean="0"/>
              <a:t> (</a:t>
            </a:r>
            <a:r>
              <a:rPr lang="en-US" altLang="el-GR" sz="4000" dirty="0" err="1" smtClean="0"/>
              <a:t>Tardigrada</a:t>
            </a:r>
            <a:r>
              <a:rPr lang="en-US" altLang="el-GR" sz="4000" dirty="0" smtClean="0"/>
              <a:t>)</a:t>
            </a:r>
            <a:r>
              <a:rPr lang="el-GR" altLang="el-GR" sz="4000" dirty="0" smtClean="0"/>
              <a:t> 1/6</a:t>
            </a:r>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0F3748DE-DCBE-4EE3-AA66-F05542FB1AF0}" type="slidenum">
              <a:rPr lang="en-US" altLang="en-US" smtClean="0"/>
              <a:pPr>
                <a:defRPr/>
              </a:pPr>
              <a:t>37</a:t>
            </a:fld>
            <a:endParaRPr lang="en-US" altLang="en-US"/>
          </a:p>
        </p:txBody>
      </p:sp>
      <p:sp>
        <p:nvSpPr>
          <p:cNvPr id="47109" name="Content Placeholder 1"/>
          <p:cNvSpPr>
            <a:spLocks noGrp="1"/>
          </p:cNvSpPr>
          <p:nvPr>
            <p:ph idx="1"/>
          </p:nvPr>
        </p:nvSpPr>
        <p:spPr>
          <a:xfrm>
            <a:off x="548097" y="1825625"/>
            <a:ext cx="8047806" cy="4351338"/>
          </a:xfrm>
        </p:spPr>
        <p:txBody>
          <a:bodyPr/>
          <a:lstStyle/>
          <a:p>
            <a:pPr marL="0" indent="0" eaLnBrk="1" hangingPunct="1">
              <a:buFont typeface="Arial" panose="020B0604020202020204" pitchFamily="34" charset="0"/>
              <a:buNone/>
            </a:pPr>
            <a:r>
              <a:rPr lang="el-GR" altLang="en-US" sz="2400" dirty="0" smtClean="0">
                <a:cs typeface="Times New Roman" panose="02020603050405020304" pitchFamily="18" charset="0"/>
              </a:rPr>
              <a:t>Ταξινόμηση*: Φύλο</a:t>
            </a:r>
            <a:r>
              <a:rPr lang="en-GB" altLang="en-US" sz="2400" dirty="0" smtClean="0">
                <a:cs typeface="Times New Roman" panose="02020603050405020304" pitchFamily="18" charset="0"/>
              </a:rPr>
              <a:t>:</a:t>
            </a:r>
            <a:r>
              <a:rPr lang="el-GR" altLang="en-US" sz="2400" dirty="0" smtClean="0">
                <a:cs typeface="Times New Roman" panose="02020603050405020304" pitchFamily="18" charset="0"/>
              </a:rPr>
              <a:t> </a:t>
            </a:r>
            <a:r>
              <a:rPr lang="el-GR" altLang="en-US" sz="2400" b="1" dirty="0" err="1" smtClean="0">
                <a:cs typeface="Times New Roman" panose="02020603050405020304" pitchFamily="18" charset="0"/>
              </a:rPr>
              <a:t>Βραδύπορα</a:t>
            </a:r>
            <a:endParaRPr lang="el-GR" altLang="en-US" sz="2400" b="1" dirty="0" smtClean="0">
              <a:cs typeface="Times New Roman" panose="02020603050405020304" pitchFamily="18" charset="0"/>
            </a:endParaRPr>
          </a:p>
          <a:p>
            <a:pPr marL="0" indent="0" eaLnBrk="1" hangingPunct="1">
              <a:buFont typeface="Arial" panose="020B0604020202020204" pitchFamily="34" charset="0"/>
              <a:buNone/>
            </a:pPr>
            <a:r>
              <a:rPr lang="el-GR" altLang="en-US" sz="2400" dirty="0" smtClean="0">
                <a:cs typeface="Times New Roman" panose="02020603050405020304" pitchFamily="18" charset="0"/>
              </a:rPr>
              <a:t>			Ομοταξίες</a:t>
            </a:r>
            <a:r>
              <a:rPr lang="el-GR" altLang="en-US" sz="2400" b="1" dirty="0" smtClean="0">
                <a:cs typeface="Times New Roman" panose="02020603050405020304" pitchFamily="18" charset="0"/>
              </a:rPr>
              <a:t>: 2</a:t>
            </a:r>
            <a:endParaRPr lang="en-GB" altLang="en-US" sz="2400" b="1" dirty="0" smtClean="0">
              <a:cs typeface="Times New Roman" panose="02020603050405020304" pitchFamily="18" charset="0"/>
            </a:endParaRPr>
          </a:p>
          <a:p>
            <a:pPr eaLnBrk="1" hangingPunct="1"/>
            <a:r>
              <a:rPr lang="el-GR" altLang="en-US" sz="2400" dirty="0" smtClean="0">
                <a:cs typeface="Times New Roman" panose="02020603050405020304" pitchFamily="18" charset="0"/>
              </a:rPr>
              <a:t>Το φύλο </a:t>
            </a:r>
            <a:r>
              <a:rPr lang="el-GR" altLang="en-US" sz="2400" b="1" dirty="0" err="1" smtClean="0">
                <a:cs typeface="Times New Roman" panose="02020603050405020304" pitchFamily="18" charset="0"/>
              </a:rPr>
              <a:t>Βραδύπορα</a:t>
            </a:r>
            <a:r>
              <a:rPr lang="el-GR" altLang="en-US" sz="2400" b="1" dirty="0" smtClean="0">
                <a:cs typeface="Times New Roman" panose="02020603050405020304" pitchFamily="18" charset="0"/>
              </a:rPr>
              <a:t> (κοινή αγγλική ονομασία: </a:t>
            </a:r>
            <a:r>
              <a:rPr lang="en-GB" altLang="en-US" sz="2400" b="1" dirty="0" smtClean="0">
                <a:cs typeface="Times New Roman" panose="02020603050405020304" pitchFamily="18" charset="0"/>
              </a:rPr>
              <a:t>water bears) </a:t>
            </a:r>
            <a:r>
              <a:rPr lang="el-GR" altLang="en-US" sz="2400" dirty="0" smtClean="0">
                <a:cs typeface="Times New Roman" panose="02020603050405020304" pitchFamily="18" charset="0"/>
              </a:rPr>
              <a:t>παίρνει το όνομά του από την </a:t>
            </a:r>
            <a:r>
              <a:rPr lang="el-GR" altLang="en-US" sz="2400" b="1" dirty="0" smtClean="0">
                <a:cs typeface="Times New Roman" panose="02020603050405020304" pitchFamily="18" charset="0"/>
              </a:rPr>
              <a:t>αργή κίνησή </a:t>
            </a:r>
            <a:r>
              <a:rPr lang="el-GR" altLang="en-US" sz="2400" dirty="0" smtClean="0">
                <a:cs typeface="Times New Roman" panose="02020603050405020304" pitchFamily="18" charset="0"/>
              </a:rPr>
              <a:t>των ειδών που το αποτελούν. Το φύλο περιλαμβάνει</a:t>
            </a: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900 γνωστά είδη </a:t>
            </a:r>
            <a:r>
              <a:rPr lang="el-GR" altLang="en-US" sz="2400" b="1" dirty="0" smtClean="0">
                <a:cs typeface="Times New Roman" panose="02020603050405020304" pitchFamily="18" charset="0"/>
              </a:rPr>
              <a:t>μικροσκοπικών (0,</a:t>
            </a:r>
            <a:r>
              <a:rPr lang="en-GB" altLang="en-US" sz="2400" b="1" dirty="0" smtClean="0">
                <a:cs typeface="Times New Roman" panose="02020603050405020304" pitchFamily="18" charset="0"/>
              </a:rPr>
              <a:t>1</a:t>
            </a:r>
            <a:r>
              <a:rPr lang="el-GR" altLang="en-US" sz="2400" b="1" dirty="0" smtClean="0">
                <a:cs typeface="Times New Roman" panose="02020603050405020304" pitchFamily="18" charset="0"/>
              </a:rPr>
              <a:t>-1</a:t>
            </a:r>
            <a:r>
              <a:rPr lang="en-GB" altLang="en-US" sz="2400" b="1" dirty="0" smtClean="0">
                <a:cs typeface="Times New Roman" panose="02020603050405020304" pitchFamily="18" charset="0"/>
              </a:rPr>
              <a:t>,</a:t>
            </a:r>
            <a:r>
              <a:rPr lang="el-GR" altLang="en-US" sz="2400" b="1" dirty="0" smtClean="0">
                <a:cs typeface="Times New Roman" panose="02020603050405020304" pitchFamily="18" charset="0"/>
              </a:rPr>
              <a:t>5</a:t>
            </a:r>
            <a:r>
              <a:rPr lang="en-GB" altLang="en-US" sz="2400" b="1" dirty="0" smtClean="0">
                <a:cs typeface="Times New Roman" panose="02020603050405020304" pitchFamily="18" charset="0"/>
              </a:rPr>
              <a:t> mm) </a:t>
            </a:r>
            <a:r>
              <a:rPr lang="el-GR" altLang="en-US" sz="2400" b="1" dirty="0" smtClean="0">
                <a:cs typeface="Times New Roman" panose="02020603050405020304" pitchFamily="18" charset="0"/>
              </a:rPr>
              <a:t>ζώων </a:t>
            </a:r>
            <a:r>
              <a:rPr lang="el-GR" altLang="en-US" sz="2400" dirty="0" smtClean="0">
                <a:cs typeface="Times New Roman" panose="02020603050405020304" pitchFamily="18" charset="0"/>
              </a:rPr>
              <a:t>που διαβιούν σε πολύ διαφορετικά περιβάλλοντα, χερσαία και υδάτινα. Είναι χαρακτηριστική η ικανότητα τους να επιβιώνουν σε χαμηλές ή υψηλές θερμοκρασίες, συνθήκες ξηρασίας ή υγρασίας ή κενού </a:t>
            </a:r>
            <a:r>
              <a:rPr lang="el-GR" altLang="en-US" sz="2400" b="1" dirty="0" smtClean="0">
                <a:cs typeface="Times New Roman" panose="02020603050405020304" pitchFamily="18" charset="0"/>
              </a:rPr>
              <a:t>(</a:t>
            </a:r>
            <a:r>
              <a:rPr lang="el-GR" altLang="en-US" sz="2400" b="1" dirty="0" err="1" smtClean="0">
                <a:cs typeface="Times New Roman" panose="02020603050405020304" pitchFamily="18" charset="0"/>
              </a:rPr>
              <a:t>κρυπτοβίωση</a:t>
            </a:r>
            <a:r>
              <a:rPr lang="el-GR" altLang="en-US" sz="2400" b="1" dirty="0" smtClean="0">
                <a:cs typeface="Times New Roman" panose="02020603050405020304" pitchFamily="18" charset="0"/>
              </a:rPr>
              <a:t>). </a:t>
            </a:r>
            <a:r>
              <a:rPr lang="el-GR" altLang="en-US" sz="2400" dirty="0" smtClean="0">
                <a:cs typeface="Times New Roman" panose="02020603050405020304" pitchFamily="18" charset="0"/>
              </a:rPr>
              <a:t>Συνήθως εντοπίζονται σε περιβάλλοντα με υψηλή υγρασία όπως βρύα και λειχήνες. Θεωρείται ότι πρωτοεμφανίστηκαν την Κάμβριο περίοδο. </a:t>
            </a:r>
          </a:p>
          <a:p>
            <a:pPr marL="0" indent="0">
              <a:buFont typeface="Arial" panose="020B0604020202020204" pitchFamily="34" charset="0"/>
              <a:buNone/>
            </a:pPr>
            <a:endParaRPr lang="el-GR" altLang="en-US" sz="2400" dirty="0" smtClean="0"/>
          </a:p>
        </p:txBody>
      </p:sp>
      <p:cxnSp>
        <p:nvCxnSpPr>
          <p:cNvPr id="7" name="Elbow Connector 6"/>
          <p:cNvCxnSpPr>
            <a:cxnSpLocks noChangeShapeType="1"/>
          </p:cNvCxnSpPr>
          <p:nvPr/>
        </p:nvCxnSpPr>
        <p:spPr bwMode="auto">
          <a:xfrm>
            <a:off x="2916238" y="2276475"/>
            <a:ext cx="304800" cy="228600"/>
          </a:xfrm>
          <a:prstGeom prst="bentConnector3">
            <a:avLst>
              <a:gd name="adj1" fmla="val -2778"/>
            </a:avLst>
          </a:prstGeom>
          <a:ln>
            <a:headEnd/>
            <a:tailEnd type="arrow" w="med" len="med"/>
          </a:ln>
          <a:extLst/>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0"/>
          <p:cNvSpPr>
            <a:spLocks noGrp="1"/>
          </p:cNvSpPr>
          <p:nvPr>
            <p:ph type="title"/>
          </p:nvPr>
        </p:nvSpPr>
        <p:spPr/>
        <p:txBody>
          <a:bodyPr/>
          <a:lstStyle/>
          <a:p>
            <a:r>
              <a:rPr lang="el-GR" altLang="el-GR" sz="4000" dirty="0" smtClean="0"/>
              <a:t>Φύλο </a:t>
            </a:r>
            <a:r>
              <a:rPr lang="el-GR" altLang="el-GR" sz="4000" dirty="0" err="1" smtClean="0"/>
              <a:t>Βραδύπορα</a:t>
            </a:r>
            <a:r>
              <a:rPr lang="el-GR" altLang="el-GR" sz="4000" dirty="0" smtClean="0"/>
              <a:t> </a:t>
            </a:r>
            <a:r>
              <a:rPr lang="el-GR" altLang="el-GR" sz="4000" dirty="0"/>
              <a:t>(</a:t>
            </a:r>
            <a:r>
              <a:rPr lang="en-US" altLang="el-GR" sz="4000" dirty="0" err="1"/>
              <a:t>Tardigrada</a:t>
            </a:r>
            <a:r>
              <a:rPr lang="en-US" altLang="el-GR" sz="4000" dirty="0"/>
              <a:t>)</a:t>
            </a:r>
            <a:r>
              <a:rPr lang="el-GR" altLang="el-GR" sz="4000" dirty="0"/>
              <a:t> 2/6</a:t>
            </a:r>
            <a:endParaRPr lang="el-GR" altLang="el-GR" sz="4000" dirty="0" smtClean="0"/>
          </a:p>
        </p:txBody>
      </p:sp>
      <p:sp>
        <p:nvSpPr>
          <p:cNvPr id="9" name="Footer Placeholder 8"/>
          <p:cNvSpPr>
            <a:spLocks noGrp="1"/>
          </p:cNvSpPr>
          <p:nvPr>
            <p:ph type="ftr" sz="quarter" idx="18"/>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9"/>
          </p:nvPr>
        </p:nvSpPr>
        <p:spPr/>
        <p:txBody>
          <a:bodyPr/>
          <a:lstStyle/>
          <a:p>
            <a:pPr>
              <a:defRPr/>
            </a:pPr>
            <a:fld id="{1B450363-E216-4262-9B41-D7400099B672}" type="slidenum">
              <a:rPr lang="en-US" altLang="en-US" smtClean="0"/>
              <a:pPr>
                <a:defRPr/>
              </a:pPr>
              <a:t>38</a:t>
            </a:fld>
            <a:endParaRPr lang="en-US" altLang="en-US"/>
          </a:p>
        </p:txBody>
      </p:sp>
      <p:pic>
        <p:nvPicPr>
          <p:cNvPr id="48136" name="Picture Placeholder 2"/>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20" t="-1959" r="-320" b="-1959"/>
          <a:stretch>
            <a:fillRect/>
          </a:stretch>
        </p:blipFill>
        <p:spPr>
          <a:xfrm>
            <a:off x="971550" y="1628775"/>
            <a:ext cx="2978150" cy="2185988"/>
          </a:xfrm>
        </p:spPr>
      </p:pic>
      <p:pic>
        <p:nvPicPr>
          <p:cNvPr id="48138" name="Picture Placeholder 6"/>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518" t="-1979" r="-2518" b="-1979"/>
          <a:stretch>
            <a:fillRect/>
          </a:stretch>
        </p:blipFill>
        <p:spPr>
          <a:xfrm>
            <a:off x="2809875" y="3924300"/>
            <a:ext cx="3148013" cy="2376488"/>
          </a:xfrm>
        </p:spPr>
      </p:pic>
      <p:sp>
        <p:nvSpPr>
          <p:cNvPr id="11" name="TextBox 10"/>
          <p:cNvSpPr txBox="1"/>
          <p:nvPr/>
        </p:nvSpPr>
        <p:spPr>
          <a:xfrm>
            <a:off x="3608388" y="3454400"/>
            <a:ext cx="341312" cy="276225"/>
          </a:xfrm>
          <a:prstGeom prst="rect">
            <a:avLst/>
          </a:prstGeom>
          <a:noFill/>
        </p:spPr>
        <p:txBody>
          <a:bodyPr>
            <a:spAutoFit/>
          </a:bodyPr>
          <a:lstStyle/>
          <a:p>
            <a:pPr>
              <a:defRPr/>
            </a:pPr>
            <a:r>
              <a:rPr lang="en-US" sz="1200" b="1" dirty="0">
                <a:solidFill>
                  <a:schemeClr val="bg1"/>
                </a:solidFill>
                <a:latin typeface="+mj-lt"/>
              </a:rPr>
              <a:t>21</a:t>
            </a:r>
          </a:p>
        </p:txBody>
      </p:sp>
      <p:sp>
        <p:nvSpPr>
          <p:cNvPr id="13" name="TextBox 12"/>
          <p:cNvSpPr txBox="1"/>
          <p:nvPr/>
        </p:nvSpPr>
        <p:spPr>
          <a:xfrm>
            <a:off x="5507038" y="5994400"/>
            <a:ext cx="341312" cy="276225"/>
          </a:xfrm>
          <a:prstGeom prst="rect">
            <a:avLst/>
          </a:prstGeom>
          <a:noFill/>
        </p:spPr>
        <p:txBody>
          <a:bodyPr wrap="none">
            <a:spAutoFit/>
          </a:bodyPr>
          <a:lstStyle/>
          <a:p>
            <a:pPr>
              <a:defRPr/>
            </a:pPr>
            <a:r>
              <a:rPr lang="en-US" sz="1200" b="1" dirty="0">
                <a:solidFill>
                  <a:schemeClr val="bg1"/>
                </a:solidFill>
                <a:latin typeface="+mj-lt"/>
              </a:rPr>
              <a:t>23</a:t>
            </a:r>
          </a:p>
        </p:txBody>
      </p:sp>
      <p:pic>
        <p:nvPicPr>
          <p:cNvPr id="3" name="Picture Placeholder 2"/>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l="-639" t="-779" r="-639" b="-779"/>
          <a:stretch/>
        </p:blipFill>
        <p:spPr>
          <a:xfrm>
            <a:off x="4423906" y="1533525"/>
            <a:ext cx="3862163" cy="2376488"/>
          </a:xfrm>
        </p:spPr>
      </p:pic>
      <p:sp>
        <p:nvSpPr>
          <p:cNvPr id="12" name="TextBox 11"/>
          <p:cNvSpPr txBox="1"/>
          <p:nvPr/>
        </p:nvSpPr>
        <p:spPr>
          <a:xfrm>
            <a:off x="7888742" y="3590926"/>
            <a:ext cx="341312" cy="277812"/>
          </a:xfrm>
          <a:prstGeom prst="rect">
            <a:avLst/>
          </a:prstGeom>
          <a:noFill/>
        </p:spPr>
        <p:txBody>
          <a:bodyPr wrap="none">
            <a:spAutoFit/>
          </a:bodyPr>
          <a:lstStyle/>
          <a:p>
            <a:pPr>
              <a:defRPr/>
            </a:pPr>
            <a:r>
              <a:rPr lang="en-US" sz="1200" b="1" dirty="0">
                <a:solidFill>
                  <a:schemeClr val="bg1"/>
                </a:solidFill>
                <a:latin typeface="+mj-lt"/>
              </a:rPr>
              <a:t>22</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0"/>
          <p:cNvSpPr>
            <a:spLocks noGrp="1"/>
          </p:cNvSpPr>
          <p:nvPr>
            <p:ph type="title"/>
          </p:nvPr>
        </p:nvSpPr>
        <p:spPr/>
        <p:txBody>
          <a:bodyPr/>
          <a:lstStyle/>
          <a:p>
            <a:r>
              <a:rPr lang="el-GR" altLang="el-GR" sz="4000" dirty="0" smtClean="0"/>
              <a:t>Φύλο </a:t>
            </a:r>
            <a:r>
              <a:rPr lang="el-GR" altLang="el-GR" sz="4000" dirty="0" err="1" smtClean="0"/>
              <a:t>Βραδύπορα</a:t>
            </a:r>
            <a:r>
              <a:rPr lang="el-GR" altLang="el-GR" sz="4000" dirty="0" smtClean="0"/>
              <a:t> </a:t>
            </a:r>
            <a:r>
              <a:rPr lang="el-GR" altLang="el-GR" sz="4000" dirty="0"/>
              <a:t>(</a:t>
            </a:r>
            <a:r>
              <a:rPr lang="en-US" altLang="el-GR" sz="4000" dirty="0" err="1"/>
              <a:t>Tardigrada</a:t>
            </a:r>
            <a:r>
              <a:rPr lang="en-US" altLang="el-GR" sz="4000" dirty="0"/>
              <a:t>)</a:t>
            </a:r>
            <a:r>
              <a:rPr lang="el-GR" altLang="el-GR" sz="4000" dirty="0"/>
              <a:t> 3/6</a:t>
            </a:r>
            <a:endParaRPr lang="el-GR" altLang="el-GR" sz="4000" dirty="0" smtClean="0"/>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2E1438AB-D70A-4784-B9E4-D5070C1FD404}" type="slidenum">
              <a:rPr lang="en-US" altLang="en-US" smtClean="0"/>
              <a:pPr>
                <a:defRPr/>
              </a:pPr>
              <a:t>39</a:t>
            </a:fld>
            <a:endParaRPr lang="en-US" altLang="en-US"/>
          </a:p>
        </p:txBody>
      </p:sp>
      <p:sp>
        <p:nvSpPr>
          <p:cNvPr id="49157" name="Content Placeholder 1"/>
          <p:cNvSpPr>
            <a:spLocks noGrp="1"/>
          </p:cNvSpPr>
          <p:nvPr>
            <p:ph idx="1"/>
          </p:nvPr>
        </p:nvSpPr>
        <p:spPr/>
        <p:txBody>
          <a:bodyPr/>
          <a:lstStyle/>
          <a:p>
            <a:pPr marL="0" indent="0">
              <a:buFont typeface="Arial" panose="020B0604020202020204" pitchFamily="34" charset="0"/>
              <a:buNone/>
            </a:pPr>
            <a:r>
              <a:rPr lang="el-GR" altLang="en-US" sz="2400" b="1" dirty="0" smtClean="0"/>
              <a:t>Χαρακτηριστικά</a:t>
            </a:r>
          </a:p>
          <a:p>
            <a:pPr eaLnBrk="1" hangingPunct="1"/>
            <a:r>
              <a:rPr lang="el-GR" altLang="en-US" sz="2200" dirty="0" smtClean="0">
                <a:cs typeface="Times New Roman" panose="02020603050405020304" pitchFamily="18" charset="0"/>
              </a:rPr>
              <a:t>Το σώμα τους </a:t>
            </a:r>
            <a:r>
              <a:rPr lang="el-GR" altLang="en-US" sz="2200" b="1" dirty="0" smtClean="0">
                <a:cs typeface="Times New Roman" panose="02020603050405020304" pitchFamily="18" charset="0"/>
              </a:rPr>
              <a:t>δεν εμφανίζει εξωτερική </a:t>
            </a:r>
            <a:r>
              <a:rPr lang="el-GR" altLang="en-US" sz="2200" b="1" dirty="0" err="1" smtClean="0">
                <a:cs typeface="Times New Roman" panose="02020603050405020304" pitchFamily="18" charset="0"/>
              </a:rPr>
              <a:t>μεταμέρεια</a:t>
            </a:r>
            <a:r>
              <a:rPr lang="el-GR" altLang="en-US" sz="2200" b="1" dirty="0" smtClean="0">
                <a:cs typeface="Times New Roman" panose="02020603050405020304" pitchFamily="18" charset="0"/>
              </a:rPr>
              <a:t> </a:t>
            </a:r>
            <a:r>
              <a:rPr lang="el-GR" altLang="en-US" sz="2200" dirty="0" smtClean="0">
                <a:cs typeface="Times New Roman" panose="02020603050405020304" pitchFamily="18" charset="0"/>
              </a:rPr>
              <a:t>και χαρακτηρίζεται από την παρουσία </a:t>
            </a:r>
            <a:r>
              <a:rPr lang="el-GR" altLang="en-US" sz="2200" b="1" dirty="0" smtClean="0">
                <a:cs typeface="Times New Roman" panose="02020603050405020304" pitchFamily="18" charset="0"/>
              </a:rPr>
              <a:t>4 </a:t>
            </a:r>
            <a:r>
              <a:rPr lang="el-GR" altLang="en-US" sz="2200" b="1" dirty="0" err="1" smtClean="0">
                <a:cs typeface="Times New Roman" panose="02020603050405020304" pitchFamily="18" charset="0"/>
              </a:rPr>
              <a:t>ζεύγων</a:t>
            </a:r>
            <a:r>
              <a:rPr lang="el-GR" altLang="en-US" sz="2200" b="1" dirty="0" smtClean="0">
                <a:cs typeface="Times New Roman" panose="02020603050405020304" pitchFamily="18" charset="0"/>
              </a:rPr>
              <a:t> από κοντά κυρτά πόδια που φέρουν νύχια.</a:t>
            </a:r>
          </a:p>
          <a:p>
            <a:pPr eaLnBrk="1" hangingPunct="1"/>
            <a:r>
              <a:rPr lang="el-GR" altLang="en-US" sz="2200" dirty="0" smtClean="0">
                <a:cs typeface="Times New Roman" panose="02020603050405020304" pitchFamily="18" charset="0"/>
              </a:rPr>
              <a:t>Εκδύονται </a:t>
            </a:r>
            <a:r>
              <a:rPr lang="el-GR" altLang="en-US" sz="2200" b="1" dirty="0" smtClean="0">
                <a:cs typeface="Times New Roman" panose="02020603050405020304" pitchFamily="18" charset="0"/>
              </a:rPr>
              <a:t>4 ή περισσότερες φορές </a:t>
            </a:r>
            <a:r>
              <a:rPr lang="el-GR" altLang="en-US" sz="2200" dirty="0" smtClean="0">
                <a:cs typeface="Times New Roman" panose="02020603050405020304" pitchFamily="18" charset="0"/>
              </a:rPr>
              <a:t>κατά τη διάρκεια του βιολογικού τους κύκλου. </a:t>
            </a:r>
          </a:p>
          <a:p>
            <a:pPr eaLnBrk="1" hangingPunct="1"/>
            <a:r>
              <a:rPr lang="el-GR" altLang="en-US" sz="2200" dirty="0" smtClean="0">
                <a:cs typeface="Times New Roman" panose="02020603050405020304" pitchFamily="18" charset="0"/>
              </a:rPr>
              <a:t>Όλα τα είδη </a:t>
            </a:r>
            <a:r>
              <a:rPr lang="el-GR" altLang="en-US" sz="2200" dirty="0" err="1" smtClean="0">
                <a:cs typeface="Times New Roman" panose="02020603050405020304" pitchFamily="18" charset="0"/>
              </a:rPr>
              <a:t>Βραδύπορων</a:t>
            </a:r>
            <a:r>
              <a:rPr lang="el-GR" altLang="en-US" sz="2200" dirty="0" smtClean="0">
                <a:cs typeface="Times New Roman" panose="02020603050405020304" pitchFamily="18" charset="0"/>
              </a:rPr>
              <a:t> </a:t>
            </a:r>
            <a:r>
              <a:rPr lang="el-GR" altLang="en-US" sz="2200" b="1" dirty="0" smtClean="0">
                <a:cs typeface="Times New Roman" panose="02020603050405020304" pitchFamily="18" charset="0"/>
              </a:rPr>
              <a:t>είναι </a:t>
            </a:r>
            <a:r>
              <a:rPr lang="el-GR" altLang="en-US" sz="2200" b="1" dirty="0" err="1" smtClean="0">
                <a:cs typeface="Times New Roman" panose="02020603050405020304" pitchFamily="18" charset="0"/>
              </a:rPr>
              <a:t>ευτελικά</a:t>
            </a:r>
            <a:r>
              <a:rPr lang="el-GR" altLang="en-US" sz="2200" dirty="0" smtClean="0">
                <a:cs typeface="Times New Roman" panose="02020603050405020304" pitchFamily="18" charset="0"/>
              </a:rPr>
              <a:t>.</a:t>
            </a:r>
          </a:p>
          <a:p>
            <a:pPr eaLnBrk="1" hangingPunct="1"/>
            <a:r>
              <a:rPr lang="el-GR" altLang="en-US" sz="2200" dirty="0" smtClean="0">
                <a:cs typeface="Times New Roman" panose="02020603050405020304" pitchFamily="18" charset="0"/>
              </a:rPr>
              <a:t>Τρέφονται με </a:t>
            </a:r>
            <a:r>
              <a:rPr lang="el-GR" altLang="en-US" sz="2200" b="1" dirty="0" smtClean="0">
                <a:cs typeface="Times New Roman" panose="02020603050405020304" pitchFamily="18" charset="0"/>
              </a:rPr>
              <a:t>απομύζηση ιστών από φυτά ή μικρά ζώα </a:t>
            </a:r>
            <a:r>
              <a:rPr lang="el-GR" altLang="en-US" sz="2200" dirty="0" smtClean="0">
                <a:cs typeface="Times New Roman" panose="02020603050405020304" pitchFamily="18" charset="0"/>
              </a:rPr>
              <a:t>χρησιμοποιώντας τους βελονοειδείς στυλίσκους τους. </a:t>
            </a:r>
          </a:p>
          <a:p>
            <a:pPr eaLnBrk="1" hangingPunct="1"/>
            <a:r>
              <a:rPr lang="el-GR" altLang="en-US" sz="2200" dirty="0" smtClean="0">
                <a:cs typeface="Times New Roman" panose="02020603050405020304" pitchFamily="18" charset="0"/>
              </a:rPr>
              <a:t>Είναι </a:t>
            </a:r>
            <a:r>
              <a:rPr lang="el-GR" altLang="en-US" sz="2200" b="1" dirty="0" err="1" smtClean="0">
                <a:cs typeface="Times New Roman" panose="02020603050405020304" pitchFamily="18" charset="0"/>
              </a:rPr>
              <a:t>γονοχωριστικά</a:t>
            </a:r>
            <a:r>
              <a:rPr lang="el-GR" altLang="en-US" sz="2200" b="1" dirty="0" smtClean="0">
                <a:cs typeface="Times New Roman" panose="02020603050405020304" pitchFamily="18" charset="0"/>
              </a:rPr>
              <a:t> αλλά εμφανίζουν διάφορες αναπαραγωγικές </a:t>
            </a:r>
            <a:r>
              <a:rPr lang="el-GR" altLang="en-US" sz="2200" dirty="0" smtClean="0">
                <a:cs typeface="Times New Roman" panose="02020603050405020304" pitchFamily="18" charset="0"/>
              </a:rPr>
              <a:t>προσαρμογές με εξωτερική ή εσωτερική γονιμοποίηση. </a:t>
            </a:r>
          </a:p>
          <a:p>
            <a:pPr marL="0" indent="0">
              <a:buFont typeface="Arial" panose="020B0604020202020204" pitchFamily="34" charset="0"/>
              <a:buNone/>
            </a:pPr>
            <a:endParaRPr lang="el-GR" altLang="en-US" sz="2400" b="1" dirty="0" smtClean="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Τίτλος 1"/>
          <p:cNvSpPr>
            <a:spLocks noGrp="1"/>
          </p:cNvSpPr>
          <p:nvPr>
            <p:ph type="title"/>
          </p:nvPr>
        </p:nvSpPr>
        <p:spPr/>
        <p:txBody>
          <a:bodyPr/>
          <a:lstStyle/>
          <a:p>
            <a:r>
              <a:rPr lang="el-GR" altLang="el-GR" dirty="0" err="1" smtClean="0"/>
              <a:t>Εκδυσόζωα</a:t>
            </a:r>
            <a:r>
              <a:rPr lang="en-US" altLang="el-GR" dirty="0" smtClean="0"/>
              <a:t> 2/2</a:t>
            </a:r>
            <a:endParaRPr lang="en-US" altLang="el-GR"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73573A26-1CE2-4726-965A-CF6F262EAE7C}" type="slidenum">
              <a:rPr lang="en-US" altLang="en-US" smtClean="0"/>
              <a:pPr>
                <a:defRPr/>
              </a:pPr>
              <a:t>4</a:t>
            </a:fld>
            <a:endParaRPr lang="en-US" altLang="en-US"/>
          </a:p>
        </p:txBody>
      </p:sp>
      <p:pic>
        <p:nvPicPr>
          <p:cNvPr id="10245"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08013" y="1317625"/>
            <a:ext cx="7926387" cy="4848225"/>
          </a:xfrm>
        </p:spPr>
      </p:pic>
      <p:sp>
        <p:nvSpPr>
          <p:cNvPr id="12" name="TextBox 11"/>
          <p:cNvSpPr txBox="1"/>
          <p:nvPr/>
        </p:nvSpPr>
        <p:spPr>
          <a:xfrm>
            <a:off x="5834063" y="4221163"/>
            <a:ext cx="2430462" cy="1570037"/>
          </a:xfrm>
          <a:prstGeom prst="rect">
            <a:avLst/>
          </a:prstGeom>
          <a:noFill/>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l-GR" altLang="en-US" sz="1600" dirty="0">
                <a:latin typeface="+mj-lt"/>
                <a:cs typeface="Times New Roman" panose="02020603050405020304" pitchFamily="18" charset="0"/>
              </a:rPr>
              <a:t>Σε μεγαλύτερο σχήμα τα φύλα που θα </a:t>
            </a:r>
            <a:r>
              <a:rPr lang="el-GR" altLang="en-US" sz="1600" dirty="0" err="1">
                <a:latin typeface="+mj-lt"/>
                <a:cs typeface="Times New Roman" panose="02020603050405020304" pitchFamily="18" charset="0"/>
              </a:rPr>
              <a:t>περιγραφούν</a:t>
            </a:r>
            <a:r>
              <a:rPr lang="el-GR" altLang="en-US" sz="1600" dirty="0">
                <a:latin typeface="+mj-lt"/>
                <a:cs typeface="Times New Roman" panose="02020603050405020304" pitchFamily="18" charset="0"/>
              </a:rPr>
              <a:t> περικλείονται από το </a:t>
            </a:r>
            <a:r>
              <a:rPr lang="el-GR" altLang="en-US" sz="1600" b="1" dirty="0">
                <a:latin typeface="+mj-lt"/>
                <a:cs typeface="Times New Roman" panose="02020603050405020304" pitchFamily="18" charset="0"/>
              </a:rPr>
              <a:t>κόκκινο</a:t>
            </a:r>
            <a:r>
              <a:rPr lang="el-GR" altLang="en-US" sz="1600" dirty="0">
                <a:latin typeface="+mj-lt"/>
                <a:cs typeface="Times New Roman" panose="02020603050405020304" pitchFamily="18" charset="0"/>
              </a:rPr>
              <a:t> πλαίσιο (</a:t>
            </a:r>
            <a:r>
              <a:rPr lang="el-GR" altLang="en-US" sz="1600" dirty="0" err="1">
                <a:latin typeface="+mj-lt"/>
                <a:cs typeface="Times New Roman" panose="02020603050405020304" pitchFamily="18" charset="0"/>
              </a:rPr>
              <a:t>Εκδυσόζωα</a:t>
            </a:r>
            <a:r>
              <a:rPr lang="el-GR" altLang="en-US" sz="1600" dirty="0">
                <a:latin typeface="+mj-lt"/>
                <a:cs typeface="Times New Roman" panose="02020603050405020304" pitchFamily="18" charset="0"/>
              </a:rPr>
              <a:t>). </a:t>
            </a:r>
            <a:endParaRPr lang="en-US" altLang="en-US" sz="1600" dirty="0" smtClean="0">
              <a:latin typeface="+mj-lt"/>
              <a:cs typeface="Times New Roman" panose="02020603050405020304" pitchFamily="18" charset="0"/>
            </a:endParaRPr>
          </a:p>
          <a:p>
            <a:pPr eaLnBrk="1" hangingPunct="1">
              <a:defRPr/>
            </a:pPr>
            <a:r>
              <a:rPr lang="el-GR" altLang="en-US" sz="1600" dirty="0" smtClean="0">
                <a:latin typeface="+mj-lt"/>
                <a:cs typeface="Times New Roman" panose="02020603050405020304" pitchFamily="18" charset="0"/>
              </a:rPr>
              <a:t>Ας </a:t>
            </a:r>
            <a:r>
              <a:rPr lang="el-GR" altLang="en-US" sz="1600" dirty="0">
                <a:latin typeface="+mj-lt"/>
                <a:cs typeface="Times New Roman" panose="02020603050405020304" pitchFamily="18" charset="0"/>
              </a:rPr>
              <a:t>τα δούμε αναλυτικά...</a:t>
            </a:r>
          </a:p>
        </p:txBody>
      </p:sp>
      <p:sp>
        <p:nvSpPr>
          <p:cNvPr id="7" name="TextBox 6"/>
          <p:cNvSpPr txBox="1"/>
          <p:nvPr/>
        </p:nvSpPr>
        <p:spPr>
          <a:xfrm>
            <a:off x="8172450" y="5921375"/>
            <a:ext cx="268288" cy="276225"/>
          </a:xfrm>
          <a:prstGeom prst="rect">
            <a:avLst/>
          </a:prstGeom>
          <a:noFill/>
        </p:spPr>
        <p:txBody>
          <a:bodyPr wrap="none">
            <a:spAutoFit/>
          </a:bodyPr>
          <a:lstStyle/>
          <a:p>
            <a:pPr>
              <a:defRPr/>
            </a:pPr>
            <a:r>
              <a:rPr lang="en-US" sz="1200" b="1" dirty="0">
                <a:latin typeface="+mj-lt"/>
              </a:rPr>
              <a:t>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0"/>
          <p:cNvSpPr>
            <a:spLocks noGrp="1"/>
          </p:cNvSpPr>
          <p:nvPr>
            <p:ph type="title"/>
          </p:nvPr>
        </p:nvSpPr>
        <p:spPr/>
        <p:txBody>
          <a:bodyPr/>
          <a:lstStyle/>
          <a:p>
            <a:r>
              <a:rPr lang="el-GR" altLang="el-GR" sz="4000" dirty="0" smtClean="0"/>
              <a:t>Φύλο </a:t>
            </a:r>
            <a:r>
              <a:rPr lang="el-GR" altLang="el-GR" sz="4000" dirty="0" err="1" smtClean="0"/>
              <a:t>Βραδύπορα</a:t>
            </a:r>
            <a:r>
              <a:rPr lang="el-GR" altLang="el-GR" sz="4000" dirty="0" smtClean="0"/>
              <a:t> </a:t>
            </a:r>
            <a:r>
              <a:rPr lang="el-GR" altLang="el-GR" sz="4000" dirty="0"/>
              <a:t>(</a:t>
            </a:r>
            <a:r>
              <a:rPr lang="en-US" altLang="el-GR" sz="4000" dirty="0" err="1"/>
              <a:t>Tardigrada</a:t>
            </a:r>
            <a:r>
              <a:rPr lang="en-US" altLang="el-GR" sz="4000" dirty="0"/>
              <a:t>)</a:t>
            </a:r>
            <a:r>
              <a:rPr lang="el-GR" altLang="el-GR" sz="4000" dirty="0"/>
              <a:t> 4/6</a:t>
            </a:r>
            <a:endParaRPr lang="el-GR" altLang="el-GR" sz="4000" dirty="0" smtClean="0"/>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9B8C2BE3-2AD2-4FB6-B839-3ADC9F21ECEA}" type="slidenum">
              <a:rPr lang="en-US" altLang="en-US" smtClean="0"/>
              <a:pPr>
                <a:defRPr/>
              </a:pPr>
              <a:t>40</a:t>
            </a:fld>
            <a:endParaRPr lang="en-US" altLang="en-US"/>
          </a:p>
        </p:txBody>
      </p:sp>
      <p:pic>
        <p:nvPicPr>
          <p:cNvPr id="5018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28650" y="1690688"/>
            <a:ext cx="7886700" cy="3887787"/>
          </a:xfrm>
        </p:spPr>
      </p:pic>
      <p:sp>
        <p:nvSpPr>
          <p:cNvPr id="6" name="TextBox 5"/>
          <p:cNvSpPr txBox="1"/>
          <p:nvPr/>
        </p:nvSpPr>
        <p:spPr>
          <a:xfrm>
            <a:off x="8097838" y="5297488"/>
            <a:ext cx="341312" cy="277812"/>
          </a:xfrm>
          <a:prstGeom prst="rect">
            <a:avLst/>
          </a:prstGeom>
          <a:noFill/>
        </p:spPr>
        <p:txBody>
          <a:bodyPr wrap="none">
            <a:spAutoFit/>
          </a:bodyPr>
          <a:lstStyle/>
          <a:p>
            <a:pPr>
              <a:defRPr/>
            </a:pPr>
            <a:r>
              <a:rPr lang="en-US" sz="1200" b="1" dirty="0">
                <a:latin typeface="+mj-lt"/>
              </a:rPr>
              <a:t>24</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0"/>
          <p:cNvSpPr>
            <a:spLocks noGrp="1"/>
          </p:cNvSpPr>
          <p:nvPr>
            <p:ph type="title"/>
          </p:nvPr>
        </p:nvSpPr>
        <p:spPr/>
        <p:txBody>
          <a:bodyPr/>
          <a:lstStyle/>
          <a:p>
            <a:r>
              <a:rPr lang="el-GR" altLang="el-GR" sz="4000" dirty="0" smtClean="0"/>
              <a:t>Φύλο </a:t>
            </a:r>
            <a:r>
              <a:rPr lang="el-GR" altLang="el-GR" sz="4000" dirty="0" err="1" smtClean="0"/>
              <a:t>Βραδύπορα</a:t>
            </a:r>
            <a:r>
              <a:rPr lang="el-GR" altLang="el-GR" sz="4000" dirty="0" smtClean="0"/>
              <a:t> </a:t>
            </a:r>
            <a:r>
              <a:rPr lang="el-GR" altLang="el-GR" sz="4000" dirty="0"/>
              <a:t>(</a:t>
            </a:r>
            <a:r>
              <a:rPr lang="en-US" altLang="el-GR" sz="4000" dirty="0" err="1"/>
              <a:t>Tardigrada</a:t>
            </a:r>
            <a:r>
              <a:rPr lang="en-US" altLang="el-GR" sz="4000" dirty="0"/>
              <a:t>)</a:t>
            </a:r>
            <a:r>
              <a:rPr lang="el-GR" altLang="el-GR" sz="4000" dirty="0"/>
              <a:t> 5/6</a:t>
            </a:r>
            <a:endParaRPr lang="el-GR" altLang="el-GR" sz="4000" dirty="0" smtClean="0"/>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D4743EC5-F350-447B-A440-9C2CB7F237D6}" type="slidenum">
              <a:rPr lang="en-US" altLang="en-US" smtClean="0"/>
              <a:pPr>
                <a:defRPr/>
              </a:pPr>
              <a:t>41</a:t>
            </a:fld>
            <a:endParaRPr lang="en-US" altLang="en-US"/>
          </a:p>
        </p:txBody>
      </p:sp>
      <p:sp>
        <p:nvSpPr>
          <p:cNvPr id="52229" name="Content Placeholder 1"/>
          <p:cNvSpPr>
            <a:spLocks noGrp="1"/>
          </p:cNvSpPr>
          <p:nvPr>
            <p:ph idx="1"/>
          </p:nvPr>
        </p:nvSpPr>
        <p:spPr/>
        <p:txBody>
          <a:bodyPr/>
          <a:lstStyle/>
          <a:p>
            <a:pPr marL="0" indent="0">
              <a:buFont typeface="Arial" panose="020B0604020202020204" pitchFamily="34" charset="0"/>
              <a:buNone/>
            </a:pPr>
            <a:r>
              <a:rPr lang="el-GR" altLang="en-US" sz="2400" b="1" dirty="0" smtClean="0"/>
              <a:t>Φυλογένεση</a:t>
            </a:r>
          </a:p>
          <a:p>
            <a:pPr eaLnBrk="1" hangingPunct="1"/>
            <a:r>
              <a:rPr lang="el-GR" altLang="en-US" sz="2400" dirty="0" smtClean="0">
                <a:cs typeface="Times New Roman" panose="02020603050405020304" pitchFamily="18" charset="0"/>
              </a:rPr>
              <a:t>Οι φυλογενετικές αναλύσεις που έχουν γίνει στα </a:t>
            </a:r>
            <a:r>
              <a:rPr lang="el-GR" altLang="en-US" sz="2400" dirty="0" err="1" smtClean="0">
                <a:cs typeface="Times New Roman" panose="02020603050405020304" pitchFamily="18" charset="0"/>
              </a:rPr>
              <a:t>Βραδύπορα</a:t>
            </a:r>
            <a:r>
              <a:rPr lang="el-GR" altLang="en-US" sz="2400" dirty="0" smtClean="0">
                <a:cs typeface="Times New Roman" panose="02020603050405020304" pitchFamily="18" charset="0"/>
              </a:rPr>
              <a:t> </a:t>
            </a:r>
            <a:r>
              <a:rPr lang="el-GR" altLang="en-US" sz="2400" b="1" dirty="0" smtClean="0">
                <a:cs typeface="Times New Roman" panose="02020603050405020304" pitchFamily="18" charset="0"/>
              </a:rPr>
              <a:t>προτείνουν την τοποθέτησή τους ως συγγενές φύλο της ομάδας (Ονυχοφόρα-Αρθρόποδα). </a:t>
            </a:r>
            <a:r>
              <a:rPr lang="el-GR" altLang="en-US" sz="2400" dirty="0" smtClean="0">
                <a:cs typeface="Times New Roman" panose="02020603050405020304" pitchFamily="18" charset="0"/>
              </a:rPr>
              <a:t>Αν και είχε προταθεί ότι είναι πιο συγγενή στα Αρθρόποδα από ότι τα Ονυχοφόρα </a:t>
            </a:r>
            <a:r>
              <a:rPr lang="el-GR" altLang="en-US" sz="2400" b="1" dirty="0" smtClean="0">
                <a:cs typeface="Times New Roman" panose="02020603050405020304" pitchFamily="18" charset="0"/>
              </a:rPr>
              <a:t>(λόγω της παρουσίας μυωδών άρθρων, τρίλοβου εγκεφάλου και </a:t>
            </a:r>
            <a:r>
              <a:rPr lang="el-GR" altLang="en-US" sz="2400" b="1" dirty="0" err="1" smtClean="0">
                <a:cs typeface="Times New Roman" panose="02020603050405020304" pitchFamily="18" charset="0"/>
              </a:rPr>
              <a:t>μυοκυττάρων</a:t>
            </a:r>
            <a:r>
              <a:rPr lang="el-GR" altLang="en-US" sz="2400" b="1" dirty="0" smtClean="0">
                <a:cs typeface="Times New Roman" panose="02020603050405020304" pitchFamily="18" charset="0"/>
              </a:rPr>
              <a:t> συγκεκριμένης μορφής), </a:t>
            </a:r>
            <a:r>
              <a:rPr lang="el-GR" altLang="en-US" sz="2400" dirty="0" smtClean="0">
                <a:cs typeface="Times New Roman" panose="02020603050405020304" pitchFamily="18" charset="0"/>
              </a:rPr>
              <a:t>αυτό δε βρέθηκε να ευσταθεί σε περαιτέρω μελέτες.</a:t>
            </a:r>
          </a:p>
          <a:p>
            <a:pPr marL="0" indent="0" eaLnBrk="1" hangingPunct="1">
              <a:buFont typeface="Arial" panose="020B0604020202020204" pitchFamily="34" charset="0"/>
              <a:buNone/>
            </a:pPr>
            <a:r>
              <a:rPr lang="el-GR" altLang="en-US" sz="1600" b="1" dirty="0" smtClean="0">
                <a:cs typeface="Times New Roman" panose="02020603050405020304" pitchFamily="18" charset="0"/>
              </a:rPr>
              <a:t>Δείτε</a:t>
            </a:r>
            <a:r>
              <a:rPr lang="el-GR" altLang="en-US" sz="1600" b="1" dirty="0" smtClean="0">
                <a:cs typeface="Times New Roman" panose="02020603050405020304" pitchFamily="18" charset="0"/>
              </a:rPr>
              <a:t>: </a:t>
            </a:r>
            <a:r>
              <a:rPr lang="en-US" altLang="en-US" sz="1600" dirty="0" smtClean="0">
                <a:cs typeface="Times New Roman" panose="02020603050405020304" pitchFamily="18" charset="0"/>
              </a:rPr>
              <a:t>Edgecombe, G. D. (2010) Arthropod phylogeny: An overview from the perspectives of morphology, molecular data and the fossil record. Arthropod Structure &amp; Development 39, 74-87</a:t>
            </a:r>
            <a:r>
              <a:rPr lang="el-GR" altLang="en-US" sz="1600" dirty="0" smtClean="0">
                <a:cs typeface="Times New Roman" panose="02020603050405020304" pitchFamily="18" charset="0"/>
              </a:rPr>
              <a:t>.</a:t>
            </a:r>
          </a:p>
          <a:p>
            <a:pPr marL="0" indent="0">
              <a:buFont typeface="Arial" panose="020B0604020202020204" pitchFamily="34" charset="0"/>
              <a:buNone/>
            </a:pPr>
            <a:endParaRPr lang="el-GR" altLang="en-US" sz="2400" b="1" dirty="0" smtClean="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0"/>
          <p:cNvSpPr>
            <a:spLocks noGrp="1"/>
          </p:cNvSpPr>
          <p:nvPr>
            <p:ph type="title"/>
          </p:nvPr>
        </p:nvSpPr>
        <p:spPr/>
        <p:txBody>
          <a:bodyPr/>
          <a:lstStyle/>
          <a:p>
            <a:r>
              <a:rPr lang="el-GR" altLang="el-GR" sz="4000" dirty="0" smtClean="0"/>
              <a:t>Φύλο </a:t>
            </a:r>
            <a:r>
              <a:rPr lang="el-GR" altLang="el-GR" sz="4000" dirty="0" err="1" smtClean="0"/>
              <a:t>Βραδύπορα</a:t>
            </a:r>
            <a:r>
              <a:rPr lang="el-GR" altLang="el-GR" sz="4000" dirty="0" smtClean="0"/>
              <a:t> </a:t>
            </a:r>
            <a:r>
              <a:rPr lang="el-GR" altLang="el-GR" sz="4000" dirty="0"/>
              <a:t>(</a:t>
            </a:r>
            <a:r>
              <a:rPr lang="en-US" altLang="el-GR" sz="4000" dirty="0" err="1"/>
              <a:t>Tardigrada</a:t>
            </a:r>
            <a:r>
              <a:rPr lang="en-US" altLang="el-GR" sz="4000" dirty="0"/>
              <a:t>)</a:t>
            </a:r>
            <a:r>
              <a:rPr lang="el-GR" altLang="el-GR" sz="4000" dirty="0"/>
              <a:t> 6/6</a:t>
            </a:r>
            <a:endParaRPr lang="el-GR" altLang="el-GR" sz="4000" dirty="0" smtClean="0"/>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4CD3AF75-7402-4526-9CFF-C57B8776D906}" type="slidenum">
              <a:rPr lang="en-US" altLang="en-US" smtClean="0"/>
              <a:pPr>
                <a:defRPr/>
              </a:pPr>
              <a:t>42</a:t>
            </a:fld>
            <a:endParaRPr lang="en-US" altLang="en-US"/>
          </a:p>
        </p:txBody>
      </p:sp>
      <p:pic>
        <p:nvPicPr>
          <p:cNvPr id="5325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411413" y="1516063"/>
            <a:ext cx="4321175" cy="4660900"/>
          </a:xfrm>
        </p:spPr>
      </p:pic>
      <p:sp>
        <p:nvSpPr>
          <p:cNvPr id="6" name="TextBox 5"/>
          <p:cNvSpPr txBox="1"/>
          <p:nvPr/>
        </p:nvSpPr>
        <p:spPr>
          <a:xfrm>
            <a:off x="6300788" y="5900738"/>
            <a:ext cx="341312" cy="276225"/>
          </a:xfrm>
          <a:prstGeom prst="rect">
            <a:avLst/>
          </a:prstGeom>
          <a:noFill/>
        </p:spPr>
        <p:txBody>
          <a:bodyPr wrap="none">
            <a:spAutoFit/>
          </a:bodyPr>
          <a:lstStyle/>
          <a:p>
            <a:pPr>
              <a:defRPr/>
            </a:pPr>
            <a:r>
              <a:rPr lang="en-US" sz="1200" b="1" dirty="0">
                <a:latin typeface="+mj-lt"/>
              </a:rPr>
              <a:t>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0"/>
          <p:cNvSpPr>
            <a:spLocks noGrp="1"/>
          </p:cNvSpPr>
          <p:nvPr>
            <p:ph type="title"/>
          </p:nvPr>
        </p:nvSpPr>
        <p:spPr/>
        <p:txBody>
          <a:bodyPr/>
          <a:lstStyle/>
          <a:p>
            <a:r>
              <a:rPr lang="el-GR" altLang="el-GR" sz="4000" dirty="0" smtClean="0"/>
              <a:t>Φύλο: Θωρακοφόρα (</a:t>
            </a:r>
            <a:r>
              <a:rPr lang="en-US" altLang="el-GR" sz="4000" dirty="0" err="1" smtClean="0"/>
              <a:t>Loricifera</a:t>
            </a:r>
            <a:r>
              <a:rPr lang="en-US" altLang="el-GR" sz="4000" dirty="0" smtClean="0"/>
              <a:t>)</a:t>
            </a:r>
            <a:r>
              <a:rPr lang="el-GR" altLang="el-GR" sz="4000" dirty="0" smtClean="0"/>
              <a:t> 1/6</a:t>
            </a:r>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B452A63C-E62E-46ED-B547-57100D9AD5EF}" type="slidenum">
              <a:rPr lang="en-US" altLang="en-US" smtClean="0"/>
              <a:pPr>
                <a:defRPr/>
              </a:pPr>
              <a:t>43</a:t>
            </a:fld>
            <a:endParaRPr lang="en-US" altLang="en-US"/>
          </a:p>
        </p:txBody>
      </p:sp>
      <p:sp>
        <p:nvSpPr>
          <p:cNvPr id="54277" name="Content Placeholder 1"/>
          <p:cNvSpPr>
            <a:spLocks noGrp="1"/>
          </p:cNvSpPr>
          <p:nvPr>
            <p:ph idx="1"/>
          </p:nvPr>
        </p:nvSpPr>
        <p:spPr>
          <a:xfrm>
            <a:off x="628650" y="1825625"/>
            <a:ext cx="8120063" cy="4351338"/>
          </a:xfrm>
        </p:spPr>
        <p:txBody>
          <a:bodyPr/>
          <a:lstStyle/>
          <a:p>
            <a:pPr marL="0" indent="0" eaLnBrk="1" hangingPunct="1">
              <a:buFont typeface="Arial" panose="020B0604020202020204" pitchFamily="34" charset="0"/>
              <a:buNone/>
            </a:pPr>
            <a:r>
              <a:rPr lang="el-GR" altLang="en-US" sz="2400" dirty="0" smtClean="0">
                <a:cs typeface="Times New Roman" panose="02020603050405020304" pitchFamily="18" charset="0"/>
              </a:rPr>
              <a:t>Ταξινόμηση*: Φύλο</a:t>
            </a:r>
            <a:r>
              <a:rPr lang="en-GB" altLang="en-US" sz="2400" dirty="0" smtClean="0">
                <a:cs typeface="Times New Roman" panose="02020603050405020304" pitchFamily="18" charset="0"/>
              </a:rPr>
              <a:t>:</a:t>
            </a:r>
            <a:r>
              <a:rPr lang="el-GR" altLang="en-US" sz="2400" dirty="0" smtClean="0">
                <a:cs typeface="Times New Roman" panose="02020603050405020304" pitchFamily="18" charset="0"/>
              </a:rPr>
              <a:t> </a:t>
            </a:r>
            <a:r>
              <a:rPr lang="el-GR" altLang="en-US" sz="2400" b="1" dirty="0" smtClean="0">
                <a:cs typeface="Times New Roman" panose="02020603050405020304" pitchFamily="18" charset="0"/>
              </a:rPr>
              <a:t>Θωρακοφόρα</a:t>
            </a:r>
          </a:p>
          <a:p>
            <a:pPr marL="0" indent="0" eaLnBrk="1" hangingPunct="1">
              <a:buFont typeface="Arial" panose="020B0604020202020204" pitchFamily="34" charset="0"/>
              <a:buNone/>
            </a:pPr>
            <a:r>
              <a:rPr lang="el-GR" altLang="en-US" sz="2400" dirty="0" smtClean="0">
                <a:cs typeface="Times New Roman" panose="02020603050405020304" pitchFamily="18" charset="0"/>
              </a:rPr>
              <a:t>		</a:t>
            </a:r>
            <a:r>
              <a:rPr lang="en-US" altLang="en-US" sz="2400" dirty="0" smtClean="0">
                <a:cs typeface="Times New Roman" panose="02020603050405020304" pitchFamily="18" charset="0"/>
              </a:rPr>
              <a:t>       </a:t>
            </a:r>
            <a:r>
              <a:rPr lang="el-GR" altLang="en-US" sz="2400" dirty="0" smtClean="0">
                <a:cs typeface="Times New Roman" panose="02020603050405020304" pitchFamily="18" charset="0"/>
              </a:rPr>
              <a:t>Τάξη: </a:t>
            </a:r>
            <a:r>
              <a:rPr lang="en-GB" altLang="en-US" sz="2400" dirty="0" err="1" smtClean="0">
                <a:cs typeface="Times New Roman" panose="02020603050405020304" pitchFamily="18" charset="0"/>
              </a:rPr>
              <a:t>Nanaloricida</a:t>
            </a:r>
            <a:endParaRPr lang="en-GB" altLang="en-US" sz="2400" dirty="0" smtClean="0">
              <a:cs typeface="Times New Roman" panose="02020603050405020304" pitchFamily="18" charset="0"/>
            </a:endParaRPr>
          </a:p>
          <a:p>
            <a:pPr eaLnBrk="1" hangingPunct="1"/>
            <a:r>
              <a:rPr lang="el-GR" altLang="en-US" sz="2400" dirty="0" smtClean="0">
                <a:cs typeface="Times New Roman" panose="02020603050405020304" pitchFamily="18" charset="0"/>
              </a:rPr>
              <a:t>Το φύλο περιλαμβάνει</a:t>
            </a: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11 γνωστά (και άλλα 80 μη </a:t>
            </a:r>
            <a:r>
              <a:rPr lang="el-GR" altLang="en-US" sz="2400" dirty="0" err="1" smtClean="0">
                <a:cs typeface="Times New Roman" panose="02020603050405020304" pitchFamily="18" charset="0"/>
              </a:rPr>
              <a:t>καταγραφέντα</a:t>
            </a:r>
            <a:r>
              <a:rPr lang="el-GR" altLang="en-US" sz="2400" dirty="0" smtClean="0">
                <a:cs typeface="Times New Roman" panose="02020603050405020304" pitchFamily="18" charset="0"/>
              </a:rPr>
              <a:t>) είδη </a:t>
            </a:r>
            <a:r>
              <a:rPr lang="el-GR" altLang="en-US" sz="2400" b="1" dirty="0" smtClean="0">
                <a:cs typeface="Times New Roman" panose="02020603050405020304" pitchFamily="18" charset="0"/>
              </a:rPr>
              <a:t>μικροσκοπικών (0,1-0,25 </a:t>
            </a:r>
            <a:r>
              <a:rPr lang="en-GB" altLang="en-US" sz="2400" b="1" dirty="0" smtClean="0">
                <a:cs typeface="Times New Roman" panose="02020603050405020304" pitchFamily="18" charset="0"/>
              </a:rPr>
              <a:t>mm) </a:t>
            </a:r>
            <a:r>
              <a:rPr lang="el-GR" altLang="en-US" sz="2400" b="1" dirty="0" smtClean="0">
                <a:cs typeface="Times New Roman" panose="02020603050405020304" pitchFamily="18" charset="0"/>
              </a:rPr>
              <a:t>ζώων </a:t>
            </a:r>
            <a:r>
              <a:rPr lang="el-GR" altLang="en-US" sz="2400" dirty="0" smtClean="0">
                <a:cs typeface="Times New Roman" panose="02020603050405020304" pitchFamily="18" charset="0"/>
              </a:rPr>
              <a:t>που </a:t>
            </a:r>
            <a:r>
              <a:rPr lang="el-GR" altLang="en-US" sz="2400" dirty="0" err="1" smtClean="0">
                <a:cs typeface="Times New Roman" panose="02020603050405020304" pitchFamily="18" charset="0"/>
              </a:rPr>
              <a:t>ζούν</a:t>
            </a:r>
            <a:r>
              <a:rPr lang="el-GR" altLang="en-US" sz="2400" dirty="0" smtClean="0">
                <a:cs typeface="Times New Roman" panose="02020603050405020304" pitchFamily="18" charset="0"/>
              </a:rPr>
              <a:t> στο </a:t>
            </a:r>
            <a:r>
              <a:rPr lang="el-GR" altLang="en-US" sz="2400" b="1" dirty="0" smtClean="0">
                <a:cs typeface="Times New Roman" panose="02020603050405020304" pitchFamily="18" charset="0"/>
              </a:rPr>
              <a:t>θαλάσσιο περιβάλλον</a:t>
            </a:r>
            <a:r>
              <a:rPr lang="en-GB" altLang="en-US" sz="2400" b="1" dirty="0" smtClean="0">
                <a:cs typeface="Times New Roman" panose="02020603050405020304" pitchFamily="18" charset="0"/>
              </a:rPr>
              <a:t> </a:t>
            </a:r>
            <a:r>
              <a:rPr lang="el-GR" altLang="en-US" sz="2400" dirty="0" smtClean="0">
                <a:cs typeface="Times New Roman" panose="02020603050405020304" pitchFamily="18" charset="0"/>
              </a:rPr>
              <a:t>ακόμα και σε μεγάλο βάθος. Φέρουν μια εξωτερική προστατευτική θήκη (θώρακα) και </a:t>
            </a:r>
            <a:r>
              <a:rPr lang="el-GR" altLang="en-US" sz="2400" b="1" dirty="0" smtClean="0">
                <a:cs typeface="Times New Roman" panose="02020603050405020304" pitchFamily="18" charset="0"/>
              </a:rPr>
              <a:t>διαβιούν ανάμεσα σε κόκκους θαλασσίων χαλικιών όπου κολλούν σφικτά. </a:t>
            </a:r>
            <a:r>
              <a:rPr lang="el-GR" altLang="en-US" sz="2400" dirty="0" smtClean="0">
                <a:cs typeface="Times New Roman" panose="02020603050405020304" pitchFamily="18" charset="0"/>
              </a:rPr>
              <a:t>Αυτός είναι μάλλον ο λόγος που ανακαλύφθηκαν σχετικά πρόσφατα (1983). Πιστεύεται ότι τα ζώα αυτά αποτελούν τη μικροσκοπική </a:t>
            </a:r>
            <a:r>
              <a:rPr lang="en-GB" altLang="en-US" sz="2400" dirty="0" smtClean="0">
                <a:cs typeface="Times New Roman" panose="02020603050405020304" pitchFamily="18" charset="0"/>
              </a:rPr>
              <a:t>“</a:t>
            </a:r>
            <a:r>
              <a:rPr lang="el-GR" altLang="en-US" sz="2400" dirty="0" smtClean="0">
                <a:cs typeface="Times New Roman" panose="02020603050405020304" pitchFamily="18" charset="0"/>
              </a:rPr>
              <a:t>εκδοχή</a:t>
            </a: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ενός </a:t>
            </a:r>
            <a:r>
              <a:rPr lang="el-GR" altLang="en-US" sz="2400" dirty="0" err="1" smtClean="0">
                <a:cs typeface="Times New Roman" panose="02020603050405020304" pitchFamily="18" charset="0"/>
              </a:rPr>
              <a:t>εξαφανισθέντος</a:t>
            </a:r>
            <a:r>
              <a:rPr lang="el-GR" altLang="en-US" sz="2400" dirty="0" smtClean="0">
                <a:cs typeface="Times New Roman" panose="02020603050405020304" pitchFamily="18" charset="0"/>
              </a:rPr>
              <a:t> είδους της Καμβρίου περιόδου.</a:t>
            </a:r>
          </a:p>
          <a:p>
            <a:pPr marL="0" indent="0">
              <a:buFont typeface="Arial" panose="020B0604020202020204" pitchFamily="34" charset="0"/>
              <a:buNone/>
            </a:pPr>
            <a:r>
              <a:rPr lang="el-GR" altLang="en-US" sz="1600" dirty="0" smtClean="0">
                <a:cs typeface="Times New Roman" panose="02020603050405020304" pitchFamily="18" charset="0"/>
              </a:rPr>
              <a:t>* </a:t>
            </a:r>
            <a:r>
              <a:rPr lang="el-GR" altLang="en-US" sz="1600" b="1" dirty="0" smtClean="0">
                <a:cs typeface="Times New Roman" panose="02020603050405020304" pitchFamily="18" charset="0"/>
              </a:rPr>
              <a:t>Σύμφωνα με: </a:t>
            </a:r>
            <a:r>
              <a:rPr lang="en-US" altLang="en-US" sz="1600" dirty="0" smtClean="0">
                <a:cs typeface="Times New Roman" panose="02020603050405020304" pitchFamily="18" charset="0"/>
              </a:rPr>
              <a:t>http://www.ncbi.nlm.nih.gov/Taxonomy/Browser/wwwtax.cgi?mode=Root</a:t>
            </a:r>
            <a:endParaRPr lang="el-GR" altLang="en-US" sz="1600" b="1" dirty="0" smtClean="0">
              <a:cs typeface="Times New Roman" panose="02020603050405020304" pitchFamily="18" charset="0"/>
            </a:endParaRPr>
          </a:p>
          <a:p>
            <a:pPr marL="0" indent="0">
              <a:buFont typeface="Arial" panose="020B0604020202020204" pitchFamily="34" charset="0"/>
              <a:buNone/>
            </a:pPr>
            <a:endParaRPr lang="el-GR" altLang="en-US" sz="2400" b="1" dirty="0" smtClean="0"/>
          </a:p>
        </p:txBody>
      </p:sp>
      <p:cxnSp>
        <p:nvCxnSpPr>
          <p:cNvPr id="6" name="Elbow Connector 5"/>
          <p:cNvCxnSpPr>
            <a:cxnSpLocks noChangeShapeType="1"/>
          </p:cNvCxnSpPr>
          <p:nvPr/>
        </p:nvCxnSpPr>
        <p:spPr bwMode="auto">
          <a:xfrm>
            <a:off x="2555875" y="2276475"/>
            <a:ext cx="304800" cy="228600"/>
          </a:xfrm>
          <a:prstGeom prst="bentConnector3">
            <a:avLst>
              <a:gd name="adj1" fmla="val -2778"/>
            </a:avLst>
          </a:prstGeom>
          <a:ln>
            <a:headEnd/>
            <a:tailEnd type="arrow" w="med" len="med"/>
          </a:ln>
          <a:extLst/>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0"/>
          <p:cNvSpPr>
            <a:spLocks noGrp="1"/>
          </p:cNvSpPr>
          <p:nvPr>
            <p:ph type="title"/>
          </p:nvPr>
        </p:nvSpPr>
        <p:spPr/>
        <p:txBody>
          <a:bodyPr/>
          <a:lstStyle/>
          <a:p>
            <a:r>
              <a:rPr lang="el-GR" altLang="el-GR" sz="4000" dirty="0" smtClean="0"/>
              <a:t>Φύλο: Θωρακοφόρα </a:t>
            </a:r>
            <a:r>
              <a:rPr lang="el-GR" altLang="el-GR" sz="4000" dirty="0"/>
              <a:t>(</a:t>
            </a:r>
            <a:r>
              <a:rPr lang="en-US" altLang="el-GR" sz="4000" dirty="0" err="1"/>
              <a:t>Loricifera</a:t>
            </a:r>
            <a:r>
              <a:rPr lang="en-US" altLang="el-GR" sz="4000" dirty="0"/>
              <a:t>)</a:t>
            </a:r>
            <a:r>
              <a:rPr lang="el-GR" altLang="el-GR" sz="4000" dirty="0"/>
              <a:t> 2/6 </a:t>
            </a:r>
            <a:endParaRPr lang="el-GR" altLang="el-GR" sz="4000" dirty="0" smtClean="0"/>
          </a:p>
        </p:txBody>
      </p:sp>
      <p:sp>
        <p:nvSpPr>
          <p:cNvPr id="9" name="Footer Placeholder 8"/>
          <p:cNvSpPr>
            <a:spLocks noGrp="1"/>
          </p:cNvSpPr>
          <p:nvPr>
            <p:ph type="ftr" sz="quarter" idx="18"/>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9"/>
          </p:nvPr>
        </p:nvSpPr>
        <p:spPr/>
        <p:txBody>
          <a:bodyPr/>
          <a:lstStyle/>
          <a:p>
            <a:pPr>
              <a:defRPr/>
            </a:pPr>
            <a:fld id="{A8586A3C-A248-4802-8B2F-FA6D14632A4E}" type="slidenum">
              <a:rPr lang="en-US" altLang="en-US" smtClean="0"/>
              <a:pPr>
                <a:defRPr/>
              </a:pPr>
              <a:t>44</a:t>
            </a:fld>
            <a:endParaRPr lang="en-US" altLang="en-US"/>
          </a:p>
        </p:txBody>
      </p:sp>
      <p:pic>
        <p:nvPicPr>
          <p:cNvPr id="55304" name="Picture Placeholder 2"/>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064" t="-9067" r="-3064" b="-9067"/>
          <a:stretch>
            <a:fillRect/>
          </a:stretch>
        </p:blipFill>
        <p:spPr>
          <a:xfrm>
            <a:off x="768350" y="1760538"/>
            <a:ext cx="2524125" cy="2689225"/>
          </a:xfrm>
        </p:spPr>
      </p:pic>
      <p:pic>
        <p:nvPicPr>
          <p:cNvPr id="55306" name="Picture Placeholder 6"/>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417" t="-1979" r="-417" b="-1979"/>
          <a:stretch>
            <a:fillRect/>
          </a:stretch>
        </p:blipFill>
        <p:spPr>
          <a:xfrm>
            <a:off x="3700187" y="2547144"/>
            <a:ext cx="1854200" cy="2376488"/>
          </a:xfrm>
        </p:spPr>
      </p:pic>
      <p:sp>
        <p:nvSpPr>
          <p:cNvPr id="11" name="TextBox 10"/>
          <p:cNvSpPr txBox="1"/>
          <p:nvPr/>
        </p:nvSpPr>
        <p:spPr>
          <a:xfrm>
            <a:off x="2749550" y="3933825"/>
            <a:ext cx="341313" cy="276225"/>
          </a:xfrm>
          <a:prstGeom prst="rect">
            <a:avLst/>
          </a:prstGeom>
          <a:noFill/>
        </p:spPr>
        <p:txBody>
          <a:bodyPr wrap="none">
            <a:spAutoFit/>
          </a:bodyPr>
          <a:lstStyle/>
          <a:p>
            <a:pPr>
              <a:defRPr/>
            </a:pPr>
            <a:r>
              <a:rPr lang="en-US" sz="1200" b="1" dirty="0">
                <a:solidFill>
                  <a:schemeClr val="bg1"/>
                </a:solidFill>
                <a:latin typeface="+mj-lt"/>
              </a:rPr>
              <a:t>26</a:t>
            </a:r>
          </a:p>
        </p:txBody>
      </p:sp>
      <p:sp>
        <p:nvSpPr>
          <p:cNvPr id="12" name="TextBox 11"/>
          <p:cNvSpPr txBox="1"/>
          <p:nvPr/>
        </p:nvSpPr>
        <p:spPr>
          <a:xfrm>
            <a:off x="5225433" y="4643378"/>
            <a:ext cx="341312" cy="276225"/>
          </a:xfrm>
          <a:prstGeom prst="rect">
            <a:avLst/>
          </a:prstGeom>
          <a:noFill/>
        </p:spPr>
        <p:txBody>
          <a:bodyPr wrap="none">
            <a:spAutoFit/>
          </a:bodyPr>
          <a:lstStyle/>
          <a:p>
            <a:pPr>
              <a:defRPr/>
            </a:pPr>
            <a:r>
              <a:rPr lang="en-US" sz="1200" b="1" dirty="0">
                <a:solidFill>
                  <a:schemeClr val="bg1"/>
                </a:solidFill>
                <a:latin typeface="+mj-lt"/>
              </a:rPr>
              <a:t>27</a:t>
            </a:r>
          </a:p>
        </p:txBody>
      </p:sp>
      <p:pic>
        <p:nvPicPr>
          <p:cNvPr id="3" name="Picture Placeholder 2"/>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l="-2543" t="-1573" r="-2543" b="-1573"/>
          <a:stretch/>
        </p:blipFill>
        <p:spPr>
          <a:xfrm>
            <a:off x="5953126" y="3567113"/>
            <a:ext cx="2232025" cy="2376488"/>
          </a:xfrm>
        </p:spPr>
      </p:pic>
      <p:sp>
        <p:nvSpPr>
          <p:cNvPr id="13" name="TextBox 12"/>
          <p:cNvSpPr txBox="1"/>
          <p:nvPr/>
        </p:nvSpPr>
        <p:spPr>
          <a:xfrm>
            <a:off x="7843838" y="5680076"/>
            <a:ext cx="341313" cy="276225"/>
          </a:xfrm>
          <a:prstGeom prst="rect">
            <a:avLst/>
          </a:prstGeom>
          <a:noFill/>
        </p:spPr>
        <p:txBody>
          <a:bodyPr wrap="none">
            <a:spAutoFit/>
          </a:bodyPr>
          <a:lstStyle/>
          <a:p>
            <a:pPr>
              <a:defRPr/>
            </a:pPr>
            <a:r>
              <a:rPr lang="en-US" sz="1200" b="1" dirty="0">
                <a:solidFill>
                  <a:schemeClr val="bg1"/>
                </a:solidFill>
                <a:latin typeface="+mj-lt"/>
              </a:rPr>
              <a:t>28</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0"/>
          <p:cNvSpPr>
            <a:spLocks noGrp="1"/>
          </p:cNvSpPr>
          <p:nvPr>
            <p:ph type="title"/>
          </p:nvPr>
        </p:nvSpPr>
        <p:spPr/>
        <p:txBody>
          <a:bodyPr/>
          <a:lstStyle/>
          <a:p>
            <a:r>
              <a:rPr lang="el-GR" altLang="el-GR" sz="4000" dirty="0" smtClean="0"/>
              <a:t>Φύλο: Θωρακοφόρα </a:t>
            </a:r>
            <a:r>
              <a:rPr lang="el-GR" altLang="el-GR" sz="4000" dirty="0"/>
              <a:t>(</a:t>
            </a:r>
            <a:r>
              <a:rPr lang="en-US" altLang="el-GR" sz="4000" dirty="0" err="1"/>
              <a:t>Loricifera</a:t>
            </a:r>
            <a:r>
              <a:rPr lang="en-US" altLang="el-GR" sz="4000" dirty="0"/>
              <a:t>)</a:t>
            </a:r>
            <a:r>
              <a:rPr lang="el-GR" altLang="el-GR" sz="4000" dirty="0"/>
              <a:t> 3/6</a:t>
            </a:r>
            <a:endParaRPr lang="el-GR" altLang="el-GR" sz="4000" dirty="0" smtClean="0"/>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9DE26F64-EBBB-451D-9279-C55BB55ACAEA}" type="slidenum">
              <a:rPr lang="en-US" altLang="en-US" smtClean="0"/>
              <a:pPr>
                <a:defRPr/>
              </a:pPr>
              <a:t>45</a:t>
            </a:fld>
            <a:endParaRPr lang="en-US" altLang="en-US"/>
          </a:p>
        </p:txBody>
      </p:sp>
      <p:sp>
        <p:nvSpPr>
          <p:cNvPr id="57349" name="Content Placeholder 1"/>
          <p:cNvSpPr>
            <a:spLocks noGrp="1"/>
          </p:cNvSpPr>
          <p:nvPr>
            <p:ph idx="1"/>
          </p:nvPr>
        </p:nvSpPr>
        <p:spPr>
          <a:xfrm>
            <a:off x="511968" y="1529618"/>
            <a:ext cx="8120063" cy="4351337"/>
          </a:xfrm>
        </p:spPr>
        <p:txBody>
          <a:bodyPr/>
          <a:lstStyle/>
          <a:p>
            <a:pPr marL="0" indent="0">
              <a:buFont typeface="Arial" panose="020B0604020202020204" pitchFamily="34" charset="0"/>
              <a:buNone/>
            </a:pPr>
            <a:r>
              <a:rPr lang="el-GR" altLang="en-US" sz="2400" b="1" dirty="0" smtClean="0"/>
              <a:t>Χαρακτηριστικά</a:t>
            </a:r>
          </a:p>
          <a:p>
            <a:pPr eaLnBrk="1" hangingPunct="1"/>
            <a:r>
              <a:rPr lang="el-GR" altLang="en-US" sz="2200" dirty="0" smtClean="0">
                <a:cs typeface="Times New Roman" panose="02020603050405020304" pitchFamily="18" charset="0"/>
              </a:rPr>
              <a:t>Το σώμα τους αποτελείται από 5 περιοχές: Το </a:t>
            </a:r>
            <a:r>
              <a:rPr lang="el-GR" altLang="en-US" sz="2200" b="1" dirty="0" smtClean="0">
                <a:cs typeface="Times New Roman" panose="02020603050405020304" pitchFamily="18" charset="0"/>
              </a:rPr>
              <a:t>στοματικό κώνο</a:t>
            </a:r>
            <a:r>
              <a:rPr lang="el-GR" altLang="en-US" sz="2200" dirty="0" smtClean="0">
                <a:cs typeface="Times New Roman" panose="02020603050405020304" pitchFamily="18" charset="0"/>
              </a:rPr>
              <a:t>, το </a:t>
            </a:r>
            <a:r>
              <a:rPr lang="el-GR" altLang="en-US" sz="2200" b="1" dirty="0" smtClean="0">
                <a:cs typeface="Times New Roman" panose="02020603050405020304" pitchFamily="18" charset="0"/>
              </a:rPr>
              <a:t>κεφάλι</a:t>
            </a:r>
            <a:r>
              <a:rPr lang="el-GR" altLang="en-US" sz="2200" dirty="0" smtClean="0">
                <a:cs typeface="Times New Roman" panose="02020603050405020304" pitchFamily="18" charset="0"/>
              </a:rPr>
              <a:t> (ή </a:t>
            </a:r>
            <a:r>
              <a:rPr lang="el-GR" altLang="en-US" sz="2200" dirty="0" err="1" smtClean="0">
                <a:cs typeface="Times New Roman" panose="02020603050405020304" pitchFamily="18" charset="0"/>
              </a:rPr>
              <a:t>εσώστροφη</a:t>
            </a:r>
            <a:r>
              <a:rPr lang="el-GR" altLang="en-US" sz="2200" dirty="0" smtClean="0">
                <a:cs typeface="Times New Roman" panose="02020603050405020304" pitchFamily="18" charset="0"/>
              </a:rPr>
              <a:t> προβοσκίδα), τον </a:t>
            </a:r>
            <a:r>
              <a:rPr lang="el-GR" altLang="en-US" sz="2200" b="1" dirty="0" smtClean="0">
                <a:cs typeface="Times New Roman" panose="02020603050405020304" pitchFamily="18" charset="0"/>
              </a:rPr>
              <a:t>αυχένα</a:t>
            </a:r>
            <a:r>
              <a:rPr lang="el-GR" altLang="en-US" sz="2200" dirty="0" smtClean="0">
                <a:cs typeface="Times New Roman" panose="02020603050405020304" pitchFamily="18" charset="0"/>
              </a:rPr>
              <a:t>, το </a:t>
            </a:r>
            <a:r>
              <a:rPr lang="el-GR" altLang="en-US" sz="2200" b="1" dirty="0" smtClean="0">
                <a:cs typeface="Times New Roman" panose="02020603050405020304" pitchFamily="18" charset="0"/>
              </a:rPr>
              <a:t>θώρακα</a:t>
            </a:r>
            <a:r>
              <a:rPr lang="el-GR" altLang="en-US" sz="2200" dirty="0" smtClean="0">
                <a:cs typeface="Times New Roman" panose="02020603050405020304" pitchFamily="18" charset="0"/>
              </a:rPr>
              <a:t> και την </a:t>
            </a:r>
            <a:r>
              <a:rPr lang="el-GR" altLang="en-US" sz="2200" b="1" dirty="0" smtClean="0">
                <a:cs typeface="Times New Roman" panose="02020603050405020304" pitchFamily="18" charset="0"/>
              </a:rPr>
              <a:t>κοιλιά</a:t>
            </a:r>
            <a:r>
              <a:rPr lang="el-GR" altLang="en-US" sz="2200" dirty="0" smtClean="0">
                <a:cs typeface="Times New Roman" panose="02020603050405020304" pitchFamily="18" charset="0"/>
              </a:rPr>
              <a:t>. Τα αγκάθια που φέρουν (</a:t>
            </a:r>
            <a:r>
              <a:rPr lang="el-GR" altLang="en-US" sz="2200" b="1" dirty="0" smtClean="0">
                <a:cs typeface="Times New Roman" panose="02020603050405020304" pitchFamily="18" charset="0"/>
              </a:rPr>
              <a:t>Άκανθα θώρακα</a:t>
            </a:r>
            <a:r>
              <a:rPr lang="el-GR" altLang="en-US" sz="2200" dirty="0" smtClean="0">
                <a:cs typeface="Times New Roman" panose="02020603050405020304" pitchFamily="18" charset="0"/>
              </a:rPr>
              <a:t>) εξυπηρετούν κινητικές και αισθητήριες λειτουργίες.</a:t>
            </a:r>
          </a:p>
          <a:p>
            <a:pPr eaLnBrk="1" hangingPunct="1"/>
            <a:r>
              <a:rPr lang="el-GR" altLang="en-US" sz="2200" dirty="0" smtClean="0">
                <a:cs typeface="Times New Roman" panose="02020603050405020304" pitchFamily="18" charset="0"/>
              </a:rPr>
              <a:t> Τρέφονται πιθανότατα με βακτήρια και φέρουν </a:t>
            </a:r>
            <a:r>
              <a:rPr lang="el-GR" altLang="en-US" sz="2200" b="1" dirty="0" smtClean="0">
                <a:cs typeface="Times New Roman" panose="02020603050405020304" pitchFamily="18" charset="0"/>
              </a:rPr>
              <a:t>πλήρες πεπτικό σύστημα </a:t>
            </a:r>
            <a:r>
              <a:rPr lang="el-GR" altLang="en-US" sz="2200" dirty="0" smtClean="0">
                <a:cs typeface="Times New Roman" panose="02020603050405020304" pitchFamily="18" charset="0"/>
              </a:rPr>
              <a:t>και στοματικές λεπίδες. </a:t>
            </a:r>
          </a:p>
          <a:p>
            <a:pPr eaLnBrk="1" hangingPunct="1"/>
            <a:r>
              <a:rPr lang="el-GR" altLang="en-US" sz="2200" dirty="0" smtClean="0">
                <a:cs typeface="Times New Roman" panose="02020603050405020304" pitchFamily="18" charset="0"/>
              </a:rPr>
              <a:t>Θεωρούνται τα πρώτα γνωστά </a:t>
            </a:r>
            <a:r>
              <a:rPr lang="el-GR" altLang="en-US" sz="2200" dirty="0" err="1" smtClean="0">
                <a:cs typeface="Times New Roman" panose="02020603050405020304" pitchFamily="18" charset="0"/>
              </a:rPr>
              <a:t>Μετάζωα</a:t>
            </a:r>
            <a:r>
              <a:rPr lang="el-GR" altLang="en-US" sz="2200" dirty="0" smtClean="0">
                <a:cs typeface="Times New Roman" panose="02020603050405020304" pitchFamily="18" charset="0"/>
              </a:rPr>
              <a:t> που μπορούν να ζήσουν σε </a:t>
            </a:r>
            <a:r>
              <a:rPr lang="el-GR" altLang="en-US" sz="2200" dirty="0" err="1" smtClean="0">
                <a:cs typeface="Times New Roman" panose="02020603050405020304" pitchFamily="18" charset="0"/>
              </a:rPr>
              <a:t>ανοξικές</a:t>
            </a:r>
            <a:r>
              <a:rPr lang="el-GR" altLang="en-US" sz="2200" dirty="0" smtClean="0">
                <a:cs typeface="Times New Roman" panose="02020603050405020304" pitchFamily="18" charset="0"/>
              </a:rPr>
              <a:t> συνθήκες υπό απουσία φωτός και σε υψηλές συνθήκες </a:t>
            </a:r>
            <a:r>
              <a:rPr lang="el-GR" altLang="en-US" sz="2200" dirty="0" err="1" smtClean="0">
                <a:cs typeface="Times New Roman" panose="02020603050405020304" pitchFamily="18" charset="0"/>
              </a:rPr>
              <a:t>αλατότητας</a:t>
            </a:r>
            <a:r>
              <a:rPr lang="el-GR" altLang="en-US" sz="2200" dirty="0" smtClean="0">
                <a:cs typeface="Times New Roman" panose="02020603050405020304" pitchFamily="18" charset="0"/>
              </a:rPr>
              <a:t>.  </a:t>
            </a:r>
          </a:p>
          <a:p>
            <a:pPr eaLnBrk="1" hangingPunct="1"/>
            <a:r>
              <a:rPr lang="el-GR" altLang="en-US" sz="2200" dirty="0" smtClean="0">
                <a:cs typeface="Times New Roman" panose="02020603050405020304" pitchFamily="18" charset="0"/>
              </a:rPr>
              <a:t>Είναι </a:t>
            </a:r>
            <a:r>
              <a:rPr lang="el-GR" altLang="en-US" sz="2200" b="1" dirty="0" err="1" smtClean="0">
                <a:cs typeface="Times New Roman" panose="02020603050405020304" pitchFamily="18" charset="0"/>
              </a:rPr>
              <a:t>δίοικοι</a:t>
            </a:r>
            <a:r>
              <a:rPr lang="el-GR" altLang="en-US" sz="2200" dirty="0" smtClean="0">
                <a:cs typeface="Times New Roman" panose="02020603050405020304" pitchFamily="18" charset="0"/>
              </a:rPr>
              <a:t> με φυλετικό διμορφισμό και σύζευξη των 2 φύλων, αλλά δεν είναι απόλυτα γνωστός ο τρόπος ανάπτυξης των νεαρών ατόμων που υφίστανται εκδύσεις. </a:t>
            </a:r>
          </a:p>
          <a:p>
            <a:pPr marL="0" indent="0">
              <a:buFont typeface="Arial" panose="020B0604020202020204" pitchFamily="34" charset="0"/>
              <a:buNone/>
            </a:pPr>
            <a:endParaRPr lang="el-GR" altLang="en-US" sz="2400" b="1" dirty="0" smtClean="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0"/>
          <p:cNvSpPr>
            <a:spLocks noGrp="1"/>
          </p:cNvSpPr>
          <p:nvPr>
            <p:ph type="title"/>
          </p:nvPr>
        </p:nvSpPr>
        <p:spPr/>
        <p:txBody>
          <a:bodyPr/>
          <a:lstStyle/>
          <a:p>
            <a:r>
              <a:rPr lang="el-GR" altLang="el-GR" sz="4000" dirty="0" smtClean="0"/>
              <a:t>Φύλο: Θωρακοφόρα </a:t>
            </a:r>
            <a:r>
              <a:rPr lang="el-GR" altLang="el-GR" sz="4000" dirty="0"/>
              <a:t>(</a:t>
            </a:r>
            <a:r>
              <a:rPr lang="en-US" altLang="el-GR" sz="4000" dirty="0" err="1"/>
              <a:t>Loricifera</a:t>
            </a:r>
            <a:r>
              <a:rPr lang="en-US" altLang="el-GR" sz="4000" dirty="0"/>
              <a:t>)</a:t>
            </a:r>
            <a:r>
              <a:rPr lang="el-GR" altLang="el-GR" sz="4000" dirty="0"/>
              <a:t> 4/6</a:t>
            </a:r>
            <a:endParaRPr lang="el-GR" altLang="el-GR" sz="4000" dirty="0" smtClean="0"/>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EA7BABBB-F0D1-4FE8-98F1-71F7726008C1}" type="slidenum">
              <a:rPr lang="en-US" altLang="en-US" smtClean="0"/>
              <a:pPr>
                <a:defRPr/>
              </a:pPr>
              <a:t>46</a:t>
            </a:fld>
            <a:endParaRPr lang="en-US" altLang="en-US"/>
          </a:p>
        </p:txBody>
      </p:sp>
      <p:pic>
        <p:nvPicPr>
          <p:cNvPr id="5837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411413" y="1355725"/>
            <a:ext cx="3743325" cy="4703763"/>
          </a:xfrm>
        </p:spPr>
      </p:pic>
      <p:sp>
        <p:nvSpPr>
          <p:cNvPr id="6" name="TextBox 5"/>
          <p:cNvSpPr txBox="1"/>
          <p:nvPr/>
        </p:nvSpPr>
        <p:spPr>
          <a:xfrm>
            <a:off x="5795963" y="5781675"/>
            <a:ext cx="341312" cy="277813"/>
          </a:xfrm>
          <a:prstGeom prst="rect">
            <a:avLst/>
          </a:prstGeom>
          <a:noFill/>
        </p:spPr>
        <p:txBody>
          <a:bodyPr wrap="none">
            <a:spAutoFit/>
          </a:bodyPr>
          <a:lstStyle/>
          <a:p>
            <a:pPr>
              <a:defRPr/>
            </a:pPr>
            <a:r>
              <a:rPr lang="en-US" sz="1200" b="1" dirty="0">
                <a:latin typeface="+mj-lt"/>
              </a:rPr>
              <a:t>29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0"/>
          <p:cNvSpPr>
            <a:spLocks noGrp="1"/>
          </p:cNvSpPr>
          <p:nvPr>
            <p:ph type="title"/>
          </p:nvPr>
        </p:nvSpPr>
        <p:spPr/>
        <p:txBody>
          <a:bodyPr/>
          <a:lstStyle/>
          <a:p>
            <a:r>
              <a:rPr lang="el-GR" altLang="el-GR" sz="4000" dirty="0" smtClean="0"/>
              <a:t>Φύλο: Θωρακοφόρα </a:t>
            </a:r>
            <a:r>
              <a:rPr lang="el-GR" altLang="el-GR" sz="4000" dirty="0"/>
              <a:t>(</a:t>
            </a:r>
            <a:r>
              <a:rPr lang="en-US" altLang="el-GR" sz="4000" dirty="0" err="1"/>
              <a:t>Loricifera</a:t>
            </a:r>
            <a:r>
              <a:rPr lang="en-US" altLang="el-GR" sz="4000" dirty="0"/>
              <a:t>)</a:t>
            </a:r>
            <a:r>
              <a:rPr lang="el-GR" altLang="el-GR" sz="4000" dirty="0"/>
              <a:t> 5/6</a:t>
            </a:r>
            <a:endParaRPr lang="el-GR" altLang="el-GR" sz="4000" dirty="0" smtClean="0"/>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BABA80BA-F154-46E6-833B-9FF8B468AA29}" type="slidenum">
              <a:rPr lang="en-US" altLang="en-US" smtClean="0"/>
              <a:pPr>
                <a:defRPr/>
              </a:pPr>
              <a:t>47</a:t>
            </a:fld>
            <a:endParaRPr lang="en-US" altLang="en-US"/>
          </a:p>
        </p:txBody>
      </p:sp>
      <p:sp>
        <p:nvSpPr>
          <p:cNvPr id="60421" name="Content Placeholder 1"/>
          <p:cNvSpPr>
            <a:spLocks noGrp="1"/>
          </p:cNvSpPr>
          <p:nvPr>
            <p:ph idx="1"/>
          </p:nvPr>
        </p:nvSpPr>
        <p:spPr>
          <a:xfrm>
            <a:off x="628650" y="1503363"/>
            <a:ext cx="8120063" cy="4351337"/>
          </a:xfrm>
        </p:spPr>
        <p:txBody>
          <a:bodyPr/>
          <a:lstStyle/>
          <a:p>
            <a:pPr marL="0" indent="0">
              <a:buFont typeface="Arial" panose="020B0604020202020204" pitchFamily="34" charset="0"/>
              <a:buNone/>
            </a:pPr>
            <a:r>
              <a:rPr lang="el-GR" altLang="en-US" sz="2400" b="1" dirty="0" smtClean="0"/>
              <a:t>Φυλογένεση</a:t>
            </a:r>
          </a:p>
          <a:p>
            <a:pPr eaLnBrk="1" hangingPunct="1"/>
            <a:r>
              <a:rPr lang="el-GR" altLang="en-US" sz="2400" dirty="0" smtClean="0">
                <a:cs typeface="Times New Roman" panose="02020603050405020304" pitchFamily="18" charset="0"/>
              </a:rPr>
              <a:t>Πρόσφατα βρέθηκαν κάποια είδη Θωρακοφόρων που </a:t>
            </a:r>
            <a:r>
              <a:rPr lang="el-GR" altLang="en-US" sz="2400" b="1" dirty="0" err="1" smtClean="0">
                <a:cs typeface="Times New Roman" panose="02020603050405020304" pitchFamily="18" charset="0"/>
              </a:rPr>
              <a:t>ζούν</a:t>
            </a:r>
            <a:r>
              <a:rPr lang="el-GR" altLang="en-US" sz="2400" b="1" dirty="0" smtClean="0">
                <a:cs typeface="Times New Roman" panose="02020603050405020304" pitchFamily="18" charset="0"/>
              </a:rPr>
              <a:t> σε συνθήκες πλήρους απουσίας οξυγόνου, δε φέρουν μιτοχόνδρια</a:t>
            </a:r>
            <a:r>
              <a:rPr lang="el-GR" altLang="en-US" sz="2400" dirty="0" smtClean="0">
                <a:cs typeface="Times New Roman" panose="02020603050405020304" pitchFamily="18" charset="0"/>
              </a:rPr>
              <a:t> και </a:t>
            </a:r>
            <a:r>
              <a:rPr lang="el-GR" altLang="en-US" sz="2400" b="1" dirty="0" smtClean="0">
                <a:cs typeface="Times New Roman" panose="02020603050405020304" pitchFamily="18" charset="0"/>
              </a:rPr>
              <a:t>φέρουν οργανίδια που μοιάζουν με </a:t>
            </a:r>
            <a:r>
              <a:rPr lang="el-GR" altLang="en-US" sz="2400" b="1" dirty="0" err="1" smtClean="0">
                <a:cs typeface="Times New Roman" panose="02020603050405020304" pitchFamily="18" charset="0"/>
              </a:rPr>
              <a:t>υδρογονοσώματα</a:t>
            </a:r>
            <a:r>
              <a:rPr lang="en-GB" altLang="en-US" sz="2400" b="1" dirty="0" smtClean="0">
                <a:cs typeface="Times New Roman" panose="02020603050405020304" pitchFamily="18" charset="0"/>
              </a:rPr>
              <a:t> </a:t>
            </a:r>
            <a:r>
              <a:rPr lang="el-GR" altLang="en-US" sz="2400" dirty="0" smtClean="0">
                <a:cs typeface="Times New Roman" panose="02020603050405020304" pitchFamily="18" charset="0"/>
              </a:rPr>
              <a:t>συνδεδεμένα με είδη </a:t>
            </a:r>
            <a:r>
              <a:rPr lang="el-GR" altLang="en-US" sz="2400" dirty="0" err="1" smtClean="0">
                <a:cs typeface="Times New Roman" panose="02020603050405020304" pitchFamily="18" charset="0"/>
              </a:rPr>
              <a:t>ενδοσυμβιωτικών</a:t>
            </a:r>
            <a:r>
              <a:rPr lang="el-GR" altLang="en-US" sz="2400" dirty="0" smtClean="0">
                <a:cs typeface="Times New Roman" panose="02020603050405020304" pitchFamily="18" charset="0"/>
              </a:rPr>
              <a:t> βακτηρίων. </a:t>
            </a:r>
          </a:p>
          <a:p>
            <a:pPr eaLnBrk="1" hangingPunct="1"/>
            <a:r>
              <a:rPr lang="el-GR" altLang="en-US" sz="2400" dirty="0" smtClean="0">
                <a:cs typeface="Times New Roman" panose="02020603050405020304" pitchFamily="18" charset="0"/>
              </a:rPr>
              <a:t> Οι πιο πρόσφατες φυλογενετικές αναλύσεις </a:t>
            </a:r>
            <a:r>
              <a:rPr lang="el-GR" altLang="en-US" sz="2400" b="1" dirty="0" smtClean="0">
                <a:cs typeface="Times New Roman" panose="02020603050405020304" pitchFamily="18" charset="0"/>
              </a:rPr>
              <a:t>προτείνουν ότι τα Θωρακοφόρα ανήκουν στην ομάδα </a:t>
            </a:r>
            <a:r>
              <a:rPr lang="el-GR" altLang="en-US" sz="2400" b="1" dirty="0" err="1" smtClean="0">
                <a:cs typeface="Times New Roman" panose="02020603050405020304" pitchFamily="18" charset="0"/>
              </a:rPr>
              <a:t>Κυκλονευράρια</a:t>
            </a:r>
            <a:r>
              <a:rPr lang="el-GR" altLang="en-US" sz="2400" b="1" dirty="0" smtClean="0">
                <a:cs typeface="Times New Roman" panose="02020603050405020304" pitchFamily="18" charset="0"/>
              </a:rPr>
              <a:t> μαζί με τα </a:t>
            </a:r>
            <a:r>
              <a:rPr lang="el-GR" altLang="en-US" sz="2400" b="1" dirty="0" err="1" smtClean="0">
                <a:cs typeface="Times New Roman" panose="02020603050405020304" pitchFamily="18" charset="0"/>
              </a:rPr>
              <a:t>Πριαπουλίδια</a:t>
            </a:r>
            <a:r>
              <a:rPr lang="el-GR" altLang="en-US" sz="2400" b="1" dirty="0" smtClean="0">
                <a:cs typeface="Times New Roman" panose="02020603050405020304" pitchFamily="18" charset="0"/>
              </a:rPr>
              <a:t> και </a:t>
            </a:r>
            <a:r>
              <a:rPr lang="el-GR" altLang="en-US" sz="2400" b="1" dirty="0" err="1" smtClean="0">
                <a:cs typeface="Times New Roman" panose="02020603050405020304" pitchFamily="18" charset="0"/>
              </a:rPr>
              <a:t>Κινόρρυγχα</a:t>
            </a:r>
            <a:r>
              <a:rPr lang="el-GR" altLang="en-US" sz="2400" b="1" dirty="0" smtClean="0">
                <a:cs typeface="Times New Roman" panose="02020603050405020304" pitchFamily="18" charset="0"/>
              </a:rPr>
              <a:t>.</a:t>
            </a:r>
            <a:r>
              <a:rPr lang="el-GR" altLang="en-US" sz="2400" dirty="0" smtClean="0">
                <a:cs typeface="Times New Roman" panose="02020603050405020304" pitchFamily="18" charset="0"/>
              </a:rPr>
              <a:t> Άλλες φυλογενετικές αναλύσεις όμως </a:t>
            </a:r>
            <a:r>
              <a:rPr lang="el-GR" altLang="en-US" sz="2400" b="1" dirty="0" smtClean="0">
                <a:cs typeface="Times New Roman" panose="02020603050405020304" pitchFamily="18" charset="0"/>
              </a:rPr>
              <a:t>τα τοποθετούν με επιφύλαξη στα </a:t>
            </a:r>
            <a:r>
              <a:rPr lang="el-GR" altLang="en-US" sz="2400" b="1" dirty="0" err="1" smtClean="0">
                <a:cs typeface="Times New Roman" panose="02020603050405020304" pitchFamily="18" charset="0"/>
              </a:rPr>
              <a:t>Εκδυσόζωα</a:t>
            </a:r>
            <a:r>
              <a:rPr lang="el-GR" altLang="en-US" sz="2400" b="1" dirty="0" smtClean="0">
                <a:cs typeface="Times New Roman" panose="02020603050405020304" pitchFamily="18" charset="0"/>
              </a:rPr>
              <a:t>. </a:t>
            </a:r>
          </a:p>
          <a:p>
            <a:pPr marL="0" indent="0" eaLnBrk="1" hangingPunct="1">
              <a:spcBef>
                <a:spcPts val="1800"/>
              </a:spcBef>
              <a:buFont typeface="Arial" panose="020B0604020202020204" pitchFamily="34" charset="0"/>
              <a:buNone/>
            </a:pPr>
            <a:r>
              <a:rPr lang="el-GR" altLang="en-US" sz="1600" b="1" dirty="0" smtClean="0">
                <a:cs typeface="Times New Roman" panose="02020603050405020304" pitchFamily="18" charset="0"/>
              </a:rPr>
              <a:t>Δείτε: </a:t>
            </a:r>
            <a:r>
              <a:rPr lang="en-US" altLang="en-US" sz="1600" dirty="0" err="1" smtClean="0">
                <a:cs typeface="Times New Roman" panose="02020603050405020304" pitchFamily="18" charset="0"/>
              </a:rPr>
              <a:t>Danovaro</a:t>
            </a:r>
            <a:r>
              <a:rPr lang="en-US" altLang="en-US" sz="1600" dirty="0" smtClean="0">
                <a:cs typeface="Times New Roman" panose="02020603050405020304" pitchFamily="18" charset="0"/>
              </a:rPr>
              <a:t>, R. et. al. (2010) The first </a:t>
            </a:r>
            <a:r>
              <a:rPr lang="en-US" altLang="en-US" sz="1600" dirty="0" err="1" smtClean="0">
                <a:cs typeface="Times New Roman" panose="02020603050405020304" pitchFamily="18" charset="0"/>
              </a:rPr>
              <a:t>metazoa</a:t>
            </a:r>
            <a:r>
              <a:rPr lang="en-US" altLang="en-US" sz="1600" dirty="0" smtClean="0">
                <a:cs typeface="Times New Roman" panose="02020603050405020304" pitchFamily="18" charset="0"/>
              </a:rPr>
              <a:t> living in permanently anoxic conditions. BMC Biology, 8, 30.</a:t>
            </a:r>
          </a:p>
          <a:p>
            <a:pPr marL="0" indent="0">
              <a:buFont typeface="Arial" panose="020B0604020202020204" pitchFamily="34" charset="0"/>
              <a:buNone/>
            </a:pPr>
            <a:endParaRPr lang="el-GR" altLang="en-US" sz="1600" b="1" dirty="0" smtClean="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731790" y="-23812"/>
            <a:ext cx="6391622" cy="6350000"/>
          </a:xfrm>
        </p:spPr>
      </p:pic>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FF135313-7275-487D-BB2B-40DA355C66AC}" type="slidenum">
              <a:rPr lang="en-US" altLang="en-US" smtClean="0"/>
              <a:pPr>
                <a:defRPr/>
              </a:pPr>
              <a:t>48</a:t>
            </a:fld>
            <a:endParaRPr lang="en-US" altLang="en-US"/>
          </a:p>
        </p:txBody>
      </p:sp>
      <p:sp>
        <p:nvSpPr>
          <p:cNvPr id="6" name="TextBox 5"/>
          <p:cNvSpPr txBox="1"/>
          <p:nvPr/>
        </p:nvSpPr>
        <p:spPr>
          <a:xfrm>
            <a:off x="7962900" y="5781675"/>
            <a:ext cx="341313" cy="277813"/>
          </a:xfrm>
          <a:prstGeom prst="rect">
            <a:avLst/>
          </a:prstGeom>
          <a:noFill/>
        </p:spPr>
        <p:txBody>
          <a:bodyPr wrap="none">
            <a:spAutoFit/>
          </a:bodyPr>
          <a:lstStyle/>
          <a:p>
            <a:pPr>
              <a:defRPr/>
            </a:pPr>
            <a:r>
              <a:rPr lang="en-US" sz="1200" b="1" dirty="0">
                <a:latin typeface="+mj-lt"/>
              </a:rPr>
              <a:t>30</a:t>
            </a:r>
          </a:p>
        </p:txBody>
      </p:sp>
      <p:sp>
        <p:nvSpPr>
          <p:cNvPr id="61442" name="Title 10"/>
          <p:cNvSpPr>
            <a:spLocks noGrp="1"/>
          </p:cNvSpPr>
          <p:nvPr>
            <p:ph type="title"/>
          </p:nvPr>
        </p:nvSpPr>
        <p:spPr>
          <a:xfrm>
            <a:off x="72282" y="244550"/>
            <a:ext cx="3168352" cy="1963688"/>
          </a:xfrm>
        </p:spPr>
        <p:txBody>
          <a:bodyPr/>
          <a:lstStyle/>
          <a:p>
            <a:r>
              <a:rPr lang="el-GR" altLang="el-GR" sz="4000" dirty="0" smtClean="0"/>
              <a:t>Φύλο: Θωρακοφόρα</a:t>
            </a:r>
            <a:br>
              <a:rPr lang="el-GR" altLang="el-GR" sz="4000" dirty="0" smtClean="0"/>
            </a:br>
            <a:r>
              <a:rPr lang="el-GR" altLang="el-GR" sz="4000" dirty="0" smtClean="0"/>
              <a:t>6/6</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0"/>
          <p:cNvSpPr>
            <a:spLocks noGrp="1"/>
          </p:cNvSpPr>
          <p:nvPr>
            <p:ph type="title"/>
          </p:nvPr>
        </p:nvSpPr>
        <p:spPr>
          <a:xfrm>
            <a:off x="525077" y="365125"/>
            <a:ext cx="8047806" cy="1325563"/>
          </a:xfrm>
        </p:spPr>
        <p:txBody>
          <a:bodyPr/>
          <a:lstStyle/>
          <a:p>
            <a:r>
              <a:rPr lang="el-GR" altLang="el-GR" sz="4000" dirty="0" smtClean="0"/>
              <a:t>Φύλο: </a:t>
            </a:r>
            <a:r>
              <a:rPr lang="el-GR" altLang="el-GR" sz="4000" dirty="0" err="1" smtClean="0"/>
              <a:t>Πριαπουλίδια</a:t>
            </a:r>
            <a:r>
              <a:rPr lang="el-GR" altLang="el-GR" sz="4000" dirty="0" smtClean="0"/>
              <a:t> (</a:t>
            </a:r>
            <a:r>
              <a:rPr lang="en-US" altLang="el-GR" sz="4000" dirty="0" err="1" smtClean="0"/>
              <a:t>Priapulida</a:t>
            </a:r>
            <a:r>
              <a:rPr lang="en-US" altLang="el-GR" sz="4000" dirty="0" smtClean="0"/>
              <a:t>)</a:t>
            </a:r>
            <a:r>
              <a:rPr lang="el-GR" altLang="el-GR" sz="4000" dirty="0" smtClean="0"/>
              <a:t> 1/6</a:t>
            </a:r>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4204EF02-A45F-41D3-90C3-15A531E70546}" type="slidenum">
              <a:rPr lang="en-US" altLang="en-US" smtClean="0"/>
              <a:pPr>
                <a:defRPr/>
              </a:pPr>
              <a:t>49</a:t>
            </a:fld>
            <a:endParaRPr lang="en-US" altLang="en-US"/>
          </a:p>
        </p:txBody>
      </p:sp>
      <p:sp>
        <p:nvSpPr>
          <p:cNvPr id="62469" name="Content Placeholder 1"/>
          <p:cNvSpPr>
            <a:spLocks noGrp="1"/>
          </p:cNvSpPr>
          <p:nvPr>
            <p:ph idx="1"/>
          </p:nvPr>
        </p:nvSpPr>
        <p:spPr>
          <a:xfrm>
            <a:off x="488949" y="1690688"/>
            <a:ext cx="8120063" cy="5102225"/>
          </a:xfrm>
        </p:spPr>
        <p:txBody>
          <a:bodyPr/>
          <a:lstStyle/>
          <a:p>
            <a:pPr marL="0" indent="0" eaLnBrk="1" hangingPunct="1">
              <a:buFont typeface="Arial" panose="020B0604020202020204" pitchFamily="34" charset="0"/>
              <a:buNone/>
            </a:pPr>
            <a:r>
              <a:rPr lang="el-GR" altLang="en-US" sz="2400" dirty="0" smtClean="0">
                <a:cs typeface="Times New Roman" panose="02020603050405020304" pitchFamily="18" charset="0"/>
              </a:rPr>
              <a:t>Ταξινόμηση*: Φύλο</a:t>
            </a:r>
            <a:r>
              <a:rPr lang="en-GB" altLang="en-US" sz="2400" dirty="0" smtClean="0">
                <a:cs typeface="Times New Roman" panose="02020603050405020304" pitchFamily="18" charset="0"/>
              </a:rPr>
              <a:t>:</a:t>
            </a:r>
            <a:r>
              <a:rPr lang="el-GR" altLang="en-US" sz="2400" dirty="0" smtClean="0">
                <a:cs typeface="Times New Roman" panose="02020603050405020304" pitchFamily="18" charset="0"/>
              </a:rPr>
              <a:t> </a:t>
            </a:r>
            <a:r>
              <a:rPr lang="el-GR" altLang="en-US" sz="2400" b="1" dirty="0" err="1" smtClean="0">
                <a:cs typeface="Times New Roman" panose="02020603050405020304" pitchFamily="18" charset="0"/>
              </a:rPr>
              <a:t>Πριαπουλίδια</a:t>
            </a:r>
            <a:endParaRPr lang="el-GR" altLang="en-US" sz="2400" b="1" dirty="0" smtClean="0">
              <a:cs typeface="Times New Roman" panose="02020603050405020304" pitchFamily="18" charset="0"/>
            </a:endParaRPr>
          </a:p>
          <a:p>
            <a:pPr marL="0" indent="0" eaLnBrk="1" hangingPunct="1">
              <a:buFont typeface="Arial" panose="020B0604020202020204" pitchFamily="34" charset="0"/>
              <a:buNone/>
            </a:pPr>
            <a:r>
              <a:rPr lang="el-GR" altLang="en-US" sz="2400" dirty="0" smtClean="0">
                <a:cs typeface="Times New Roman" panose="02020603050405020304" pitchFamily="18" charset="0"/>
              </a:rPr>
              <a:t>		</a:t>
            </a:r>
            <a:r>
              <a:rPr lang="en-US" altLang="en-US" sz="2400" dirty="0" smtClean="0">
                <a:cs typeface="Times New Roman" panose="02020603050405020304" pitchFamily="18" charset="0"/>
              </a:rPr>
              <a:t>        </a:t>
            </a:r>
            <a:r>
              <a:rPr lang="el-GR" altLang="en-US" sz="2400" dirty="0" smtClean="0">
                <a:cs typeface="Times New Roman" panose="02020603050405020304" pitchFamily="18" charset="0"/>
              </a:rPr>
              <a:t>Οικογένειες: </a:t>
            </a:r>
            <a:r>
              <a:rPr lang="el-GR" altLang="en-US" sz="2400" b="1" dirty="0" smtClean="0">
                <a:cs typeface="Times New Roman" panose="02020603050405020304" pitchFamily="18" charset="0"/>
              </a:rPr>
              <a:t>2</a:t>
            </a:r>
            <a:endParaRPr lang="en-GB" altLang="en-US" sz="2400" b="1" dirty="0" smtClean="0">
              <a:cs typeface="Times New Roman" panose="02020603050405020304" pitchFamily="18" charset="0"/>
            </a:endParaRPr>
          </a:p>
          <a:p>
            <a:pPr eaLnBrk="1" hangingPunct="1"/>
            <a:r>
              <a:rPr lang="el-GR" altLang="en-US" sz="2200" dirty="0" smtClean="0">
                <a:cs typeface="Times New Roman" panose="02020603050405020304" pitchFamily="18" charset="0"/>
              </a:rPr>
              <a:t>Το φύλο περιλαμβάνει</a:t>
            </a:r>
            <a:r>
              <a:rPr lang="en-GB" altLang="en-US" sz="2200" dirty="0" smtClean="0">
                <a:cs typeface="Times New Roman" panose="02020603050405020304" pitchFamily="18" charset="0"/>
              </a:rPr>
              <a:t> </a:t>
            </a:r>
            <a:r>
              <a:rPr lang="el-GR" altLang="en-US" sz="2200" dirty="0" smtClean="0">
                <a:cs typeface="Times New Roman" panose="02020603050405020304" pitchFamily="18" charset="0"/>
              </a:rPr>
              <a:t>16 γνωστά είδη </a:t>
            </a:r>
            <a:r>
              <a:rPr lang="el-GR" altLang="en-US" sz="2200" b="1" dirty="0" smtClean="0">
                <a:cs typeface="Times New Roman" panose="02020603050405020304" pitchFamily="18" charset="0"/>
              </a:rPr>
              <a:t>μικρών (</a:t>
            </a:r>
            <a:r>
              <a:rPr lang="en-GB" altLang="en-US" sz="2200" b="1" dirty="0" smtClean="0">
                <a:cs typeface="Times New Roman" panose="02020603050405020304" pitchFamily="18" charset="0"/>
              </a:rPr>
              <a:t>&lt;15 cm) </a:t>
            </a:r>
            <a:r>
              <a:rPr lang="el-GR" altLang="en-US" sz="2200" b="1" dirty="0" smtClean="0">
                <a:cs typeface="Times New Roman" panose="02020603050405020304" pitchFamily="18" charset="0"/>
              </a:rPr>
              <a:t>ζώων </a:t>
            </a:r>
            <a:r>
              <a:rPr lang="el-GR" altLang="en-US" sz="2200" dirty="0" smtClean="0">
                <a:cs typeface="Times New Roman" panose="02020603050405020304" pitchFamily="18" charset="0"/>
              </a:rPr>
              <a:t>που </a:t>
            </a:r>
            <a:r>
              <a:rPr lang="el-GR" altLang="en-US" sz="2200" dirty="0" err="1" smtClean="0">
                <a:cs typeface="Times New Roman" panose="02020603050405020304" pitchFamily="18" charset="0"/>
              </a:rPr>
              <a:t>ζούν</a:t>
            </a:r>
            <a:r>
              <a:rPr lang="el-GR" altLang="en-US" sz="2200" dirty="0" smtClean="0">
                <a:cs typeface="Times New Roman" panose="02020603050405020304" pitchFamily="18" charset="0"/>
              </a:rPr>
              <a:t> στο </a:t>
            </a:r>
            <a:r>
              <a:rPr lang="el-GR" altLang="en-US" sz="2200" b="1" dirty="0" smtClean="0">
                <a:cs typeface="Times New Roman" panose="02020603050405020304" pitchFamily="18" charset="0"/>
              </a:rPr>
              <a:t>θαλάσσιο περιβάλλον</a:t>
            </a:r>
            <a:r>
              <a:rPr lang="en-GB" altLang="en-US" sz="2200" b="1" dirty="0" smtClean="0">
                <a:cs typeface="Times New Roman" panose="02020603050405020304" pitchFamily="18" charset="0"/>
              </a:rPr>
              <a:t> </a:t>
            </a:r>
            <a:r>
              <a:rPr lang="el-GR" altLang="en-US" sz="2200" dirty="0" smtClean="0">
                <a:cs typeface="Times New Roman" panose="02020603050405020304" pitchFamily="18" charset="0"/>
              </a:rPr>
              <a:t>ακόμα και σε μεγάλο βάθος. </a:t>
            </a:r>
            <a:r>
              <a:rPr lang="el-GR" altLang="en-US" sz="2200" b="1" dirty="0" smtClean="0">
                <a:cs typeface="Times New Roman" panose="02020603050405020304" pitchFamily="18" charset="0"/>
              </a:rPr>
              <a:t>Παίρνουν το όνομά τους από το αρχαίο ελληνικό </a:t>
            </a:r>
            <a:r>
              <a:rPr lang="el-GR" altLang="en-US" sz="2200" b="1" i="1" dirty="0" err="1" smtClean="0">
                <a:cs typeface="Times New Roman" panose="02020603050405020304" pitchFamily="18" charset="0"/>
              </a:rPr>
              <a:t>Πρίαπος</a:t>
            </a:r>
            <a:r>
              <a:rPr lang="el-GR" altLang="en-US" sz="2200" b="1" dirty="0" smtClean="0">
                <a:cs typeface="Times New Roman" panose="02020603050405020304" pitchFamily="18" charset="0"/>
              </a:rPr>
              <a:t> λόγω της εξωτερικής μορφολογίας της προβοσκίδας τους.</a:t>
            </a:r>
            <a:r>
              <a:rPr lang="el-GR" altLang="en-US" sz="2200" dirty="0" smtClean="0">
                <a:cs typeface="Times New Roman" panose="02020603050405020304" pitchFamily="18" charset="0"/>
              </a:rPr>
              <a:t> </a:t>
            </a:r>
            <a:r>
              <a:rPr lang="el-GR" altLang="en-US" sz="2200" dirty="0" err="1" smtClean="0">
                <a:cs typeface="Times New Roman" panose="02020603050405020304" pitchFamily="18" charset="0"/>
              </a:rPr>
              <a:t>Ζούν</a:t>
            </a:r>
            <a:r>
              <a:rPr lang="el-GR" altLang="en-US" sz="2200" dirty="0" smtClean="0">
                <a:cs typeface="Times New Roman" panose="02020603050405020304" pitchFamily="18" charset="0"/>
              </a:rPr>
              <a:t> στην άμμο ή στη λάσπη του θαλάσσιου πυθμένα και τρέφονται με ασπόνδυλους οργανισμούς (</a:t>
            </a:r>
            <a:r>
              <a:rPr lang="el-GR" altLang="en-US" sz="2200" dirty="0" err="1" smtClean="0">
                <a:cs typeface="Times New Roman" panose="02020603050405020304" pitchFamily="18" charset="0"/>
              </a:rPr>
              <a:t>Πολύχαιτους</a:t>
            </a:r>
            <a:r>
              <a:rPr lang="el-GR" altLang="en-US" sz="2200" dirty="0" smtClean="0">
                <a:cs typeface="Times New Roman" panose="02020603050405020304" pitchFamily="18" charset="0"/>
              </a:rPr>
              <a:t>). </a:t>
            </a:r>
            <a:r>
              <a:rPr lang="el-GR" altLang="en-US" sz="2200" b="1" dirty="0" smtClean="0">
                <a:cs typeface="Times New Roman" panose="02020603050405020304" pitchFamily="18" charset="0"/>
              </a:rPr>
              <a:t>Το σώμα τους καλύπτεται από </a:t>
            </a:r>
            <a:r>
              <a:rPr lang="el-GR" altLang="en-US" sz="2200" b="1" dirty="0" err="1" smtClean="0">
                <a:cs typeface="Times New Roman" panose="02020603050405020304" pitchFamily="18" charset="0"/>
              </a:rPr>
              <a:t>χιτινώδες</a:t>
            </a:r>
            <a:r>
              <a:rPr lang="el-GR" altLang="en-US" sz="2200" b="1" dirty="0" smtClean="0">
                <a:cs typeface="Times New Roman" panose="02020603050405020304" pitchFamily="18" charset="0"/>
              </a:rPr>
              <a:t> </a:t>
            </a:r>
            <a:r>
              <a:rPr lang="el-GR" altLang="en-US" sz="2200" b="1" dirty="0" err="1" smtClean="0">
                <a:cs typeface="Times New Roman" panose="02020603050405020304" pitchFamily="18" charset="0"/>
              </a:rPr>
              <a:t>επιδέρμιο</a:t>
            </a:r>
            <a:r>
              <a:rPr lang="el-GR" altLang="en-US" sz="2200" b="1" dirty="0" smtClean="0">
                <a:cs typeface="Times New Roman" panose="02020603050405020304" pitchFamily="18" charset="0"/>
              </a:rPr>
              <a:t> που υφίσταται εκδύσεις</a:t>
            </a:r>
            <a:r>
              <a:rPr lang="el-GR" altLang="en-US" sz="2200" dirty="0" smtClean="0">
                <a:cs typeface="Times New Roman" panose="02020603050405020304" pitchFamily="18" charset="0"/>
              </a:rPr>
              <a:t> σε όλη τη διάρκεια της ζωής τους. Τα παλαιότερα γνωστά απολιθώματα ειδών του φύλου αυτού χρονολογούνται στην Κάμβριο περίοδο.</a:t>
            </a:r>
            <a:endParaRPr lang="en-US" altLang="en-US" sz="2200" dirty="0" smtClean="0">
              <a:cs typeface="Times New Roman" panose="02020603050405020304" pitchFamily="18" charset="0"/>
            </a:endParaRPr>
          </a:p>
          <a:p>
            <a:pPr marL="0" indent="0">
              <a:buFont typeface="Arial" panose="020B0604020202020204" pitchFamily="34" charset="0"/>
              <a:buNone/>
            </a:pPr>
            <a:r>
              <a:rPr lang="el-GR" altLang="en-US" sz="1600" dirty="0" smtClean="0">
                <a:cs typeface="Times New Roman" panose="02020603050405020304" pitchFamily="18" charset="0"/>
              </a:rPr>
              <a:t>* </a:t>
            </a:r>
            <a:r>
              <a:rPr lang="el-GR" altLang="en-US" sz="1600" dirty="0" smtClean="0">
                <a:cs typeface="Times New Roman" panose="02020603050405020304" pitchFamily="18" charset="0"/>
              </a:rPr>
              <a:t>Σύμφωνα με: </a:t>
            </a:r>
            <a:r>
              <a:rPr lang="en-US" altLang="en-US" sz="1600" dirty="0" smtClean="0">
                <a:cs typeface="Times New Roman" panose="02020603050405020304" pitchFamily="18" charset="0"/>
              </a:rPr>
              <a:t>http://www.ncbi.nlm.nih.gov/Taxonomy/Browser/wwwtax.cgi?mode=Root</a:t>
            </a:r>
            <a:endParaRPr lang="el-GR" altLang="en-US" sz="1600" b="1" dirty="0" smtClean="0">
              <a:cs typeface="Times New Roman" panose="02020603050405020304" pitchFamily="18" charset="0"/>
            </a:endParaRPr>
          </a:p>
          <a:p>
            <a:pPr marL="0" indent="0">
              <a:buFont typeface="Arial" panose="020B0604020202020204" pitchFamily="34" charset="0"/>
              <a:buNone/>
            </a:pPr>
            <a:endParaRPr lang="el-GR" altLang="en-US" sz="1600" b="1" dirty="0"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Τίτλος 1"/>
          <p:cNvSpPr>
            <a:spLocks noGrp="1"/>
          </p:cNvSpPr>
          <p:nvPr>
            <p:ph type="title"/>
          </p:nvPr>
        </p:nvSpPr>
        <p:spPr/>
        <p:txBody>
          <a:bodyPr/>
          <a:lstStyle/>
          <a:p>
            <a:r>
              <a:rPr lang="el-GR" altLang="el-GR" dirty="0" smtClean="0"/>
              <a:t>Βασικές </a:t>
            </a:r>
            <a:r>
              <a:rPr lang="el-GR" altLang="el-GR" dirty="0" smtClean="0"/>
              <a:t>Έννοιες</a:t>
            </a:r>
            <a:r>
              <a:rPr lang="en-US" altLang="el-GR" dirty="0" smtClean="0"/>
              <a:t> 1/8</a:t>
            </a:r>
            <a:endParaRPr lang="en-US" altLang="el-GR"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F822AF10-9194-468C-B713-BACC7125F250}" type="slidenum">
              <a:rPr lang="en-US" altLang="en-US" smtClean="0"/>
              <a:pPr>
                <a:defRPr/>
              </a:pPr>
              <a:t>5</a:t>
            </a:fld>
            <a:endParaRPr lang="en-US" altLang="en-US"/>
          </a:p>
        </p:txBody>
      </p:sp>
      <p:pic>
        <p:nvPicPr>
          <p:cNvPr id="12293"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65200" y="1449388"/>
            <a:ext cx="7167563" cy="3698875"/>
          </a:xfrm>
        </p:spPr>
      </p:pic>
      <p:sp>
        <p:nvSpPr>
          <p:cNvPr id="12294" name="TextBox 11"/>
          <p:cNvSpPr txBox="1">
            <a:spLocks noChangeArrowheads="1"/>
          </p:cNvSpPr>
          <p:nvPr/>
        </p:nvSpPr>
        <p:spPr bwMode="auto">
          <a:xfrm>
            <a:off x="327025" y="5224463"/>
            <a:ext cx="84899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gn="just" eaLnBrk="1" hangingPunct="1">
              <a:lnSpc>
                <a:spcPct val="100000"/>
              </a:lnSpc>
              <a:spcBef>
                <a:spcPct val="0"/>
              </a:spcBef>
              <a:buFontTx/>
              <a:buNone/>
            </a:pPr>
            <a:r>
              <a:rPr lang="el-GR" altLang="en-US" sz="1600" b="1" dirty="0">
                <a:latin typeface="Arial" panose="020B0604020202020204" pitchFamily="34" charset="0"/>
                <a:cs typeface="Times New Roman" panose="02020603050405020304" pitchFamily="18" charset="0"/>
              </a:rPr>
              <a:t>Η τοποθέτηση των φύλων, στα οποία θα αναφερθούμε, στην ομάδα </a:t>
            </a:r>
            <a:r>
              <a:rPr lang="el-GR" altLang="en-US" sz="1600" b="1" dirty="0" err="1">
                <a:latin typeface="Arial" panose="020B0604020202020204" pitchFamily="34" charset="0"/>
                <a:cs typeface="Times New Roman" panose="02020603050405020304" pitchFamily="18" charset="0"/>
              </a:rPr>
              <a:t>Εκδυσόζωα</a:t>
            </a:r>
            <a:r>
              <a:rPr lang="el-GR" altLang="en-US" sz="1600" b="1" dirty="0">
                <a:latin typeface="Arial" panose="020B0604020202020204" pitchFamily="34" charset="0"/>
                <a:cs typeface="Times New Roman" panose="02020603050405020304" pitchFamily="18" charset="0"/>
              </a:rPr>
              <a:t> υποστηρίζεται από μοριακές φυλογενετικές αναλύσεις μεγάλης κλίμακας. </a:t>
            </a:r>
            <a:endParaRPr lang="en-US" altLang="en-US" sz="1600" b="1" dirty="0">
              <a:latin typeface="Arial" panose="020B0604020202020204" pitchFamily="34" charset="0"/>
              <a:cs typeface="Times New Roman" panose="02020603050405020304" pitchFamily="18" charset="0"/>
            </a:endParaRPr>
          </a:p>
          <a:p>
            <a:pPr algn="just" eaLnBrk="1" hangingPunct="1">
              <a:lnSpc>
                <a:spcPct val="100000"/>
              </a:lnSpc>
              <a:spcBef>
                <a:spcPct val="0"/>
              </a:spcBef>
              <a:buFontTx/>
              <a:buNone/>
            </a:pPr>
            <a:r>
              <a:rPr lang="el-GR" altLang="en-US" sz="1600" b="1" dirty="0">
                <a:latin typeface="Arial" panose="020B0604020202020204" pitchFamily="34" charset="0"/>
                <a:cs typeface="Times New Roman" panose="02020603050405020304" pitchFamily="18" charset="0"/>
              </a:rPr>
              <a:t>Δείτε: </a:t>
            </a:r>
            <a:r>
              <a:rPr lang="en-US" altLang="en-US" sz="1600" dirty="0">
                <a:latin typeface="Arial" panose="020B0604020202020204" pitchFamily="34" charset="0"/>
                <a:cs typeface="Times New Roman" panose="02020603050405020304" pitchFamily="18" charset="0"/>
              </a:rPr>
              <a:t>Dunn </a:t>
            </a:r>
            <a:r>
              <a:rPr lang="en-US" altLang="en-US" sz="1600" i="1" dirty="0">
                <a:latin typeface="Arial" panose="020B0604020202020204" pitchFamily="34" charset="0"/>
                <a:cs typeface="Times New Roman" panose="02020603050405020304" pitchFamily="18" charset="0"/>
              </a:rPr>
              <a:t>et al.</a:t>
            </a:r>
            <a:r>
              <a:rPr lang="en-US" altLang="en-US" sz="1600" dirty="0">
                <a:latin typeface="Arial" panose="020B0604020202020204" pitchFamily="34" charset="0"/>
                <a:cs typeface="Times New Roman" panose="02020603050405020304" pitchFamily="18" charset="0"/>
              </a:rPr>
              <a:t>, (2008) "Broad </a:t>
            </a:r>
            <a:r>
              <a:rPr lang="en-US" altLang="en-US" sz="1600" dirty="0" err="1">
                <a:latin typeface="Arial" panose="020B0604020202020204" pitchFamily="34" charset="0"/>
                <a:cs typeface="Times New Roman" panose="02020603050405020304" pitchFamily="18" charset="0"/>
              </a:rPr>
              <a:t>phylogenomic</a:t>
            </a:r>
            <a:r>
              <a:rPr lang="en-US" altLang="en-US" sz="1600" dirty="0">
                <a:latin typeface="Arial" panose="020B0604020202020204" pitchFamily="34" charset="0"/>
                <a:cs typeface="Times New Roman" panose="02020603050405020304" pitchFamily="18" charset="0"/>
              </a:rPr>
              <a:t> sampling improves resolution of the animal tree of life". </a:t>
            </a:r>
            <a:r>
              <a:rPr lang="en-US" altLang="en-US" sz="1600" i="1" dirty="0">
                <a:latin typeface="Arial" panose="020B0604020202020204" pitchFamily="34" charset="0"/>
                <a:cs typeface="Times New Roman" panose="02020603050405020304" pitchFamily="18" charset="0"/>
              </a:rPr>
              <a:t>Nature</a:t>
            </a:r>
            <a:r>
              <a:rPr lang="en-US" altLang="en-US" sz="1600" dirty="0">
                <a:latin typeface="Arial" panose="020B0604020202020204" pitchFamily="34" charset="0"/>
                <a:cs typeface="Times New Roman" panose="02020603050405020304" pitchFamily="18" charset="0"/>
              </a:rPr>
              <a:t> 452 (7188): 745–749.</a:t>
            </a:r>
            <a:endParaRPr lang="el-GR" altLang="en-US" sz="1600" dirty="0">
              <a:latin typeface="Arial" panose="020B0604020202020204" pitchFamily="34" charset="0"/>
              <a:cs typeface="Times New Roman" panose="02020603050405020304" pitchFamily="18" charset="0"/>
            </a:endParaRPr>
          </a:p>
          <a:p>
            <a:pPr eaLnBrk="1" hangingPunct="1">
              <a:lnSpc>
                <a:spcPct val="100000"/>
              </a:lnSpc>
              <a:spcBef>
                <a:spcPct val="0"/>
              </a:spcBef>
              <a:buFontTx/>
              <a:buNone/>
            </a:pPr>
            <a:endParaRPr lang="el-GR" altLang="en-US" sz="1600" b="1" dirty="0">
              <a:latin typeface="Arial" panose="020B0604020202020204" pitchFamily="34" charset="0"/>
              <a:cs typeface="Times New Roman" panose="02020603050405020304" pitchFamily="18" charset="0"/>
            </a:endParaRPr>
          </a:p>
        </p:txBody>
      </p:sp>
      <p:sp>
        <p:nvSpPr>
          <p:cNvPr id="7" name="TextBox 6"/>
          <p:cNvSpPr txBox="1"/>
          <p:nvPr/>
        </p:nvSpPr>
        <p:spPr>
          <a:xfrm>
            <a:off x="7800975" y="4838700"/>
            <a:ext cx="269875" cy="277813"/>
          </a:xfrm>
          <a:prstGeom prst="rect">
            <a:avLst/>
          </a:prstGeom>
          <a:noFill/>
        </p:spPr>
        <p:txBody>
          <a:bodyPr wrap="none">
            <a:spAutoFit/>
          </a:bodyPr>
          <a:lstStyle/>
          <a:p>
            <a:pPr>
              <a:defRPr/>
            </a:pPr>
            <a:r>
              <a:rPr lang="en-US" sz="1200" b="1" dirty="0">
                <a:latin typeface="+mj-lt"/>
              </a:rPr>
              <a:t>3</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0"/>
          <p:cNvSpPr>
            <a:spLocks noGrp="1"/>
          </p:cNvSpPr>
          <p:nvPr>
            <p:ph type="title"/>
          </p:nvPr>
        </p:nvSpPr>
        <p:spPr>
          <a:xfrm>
            <a:off x="516655" y="339313"/>
            <a:ext cx="8064652" cy="1325563"/>
          </a:xfrm>
        </p:spPr>
        <p:txBody>
          <a:bodyPr/>
          <a:lstStyle/>
          <a:p>
            <a:r>
              <a:rPr lang="el-GR" altLang="el-GR" sz="4000" dirty="0" smtClean="0"/>
              <a:t>Φύλο: </a:t>
            </a:r>
            <a:r>
              <a:rPr lang="el-GR" altLang="el-GR" sz="4000" dirty="0" err="1" smtClean="0"/>
              <a:t>Πριαπουλίδια</a:t>
            </a:r>
            <a:r>
              <a:rPr lang="el-GR" altLang="el-GR" sz="4000" dirty="0" smtClean="0"/>
              <a:t> </a:t>
            </a:r>
            <a:r>
              <a:rPr lang="el-GR" altLang="el-GR" sz="4000" dirty="0"/>
              <a:t>(</a:t>
            </a:r>
            <a:r>
              <a:rPr lang="en-US" altLang="el-GR" sz="4000" dirty="0" err="1"/>
              <a:t>Priapulida</a:t>
            </a:r>
            <a:r>
              <a:rPr lang="en-US" altLang="el-GR" sz="4000" dirty="0"/>
              <a:t>)</a:t>
            </a:r>
            <a:r>
              <a:rPr lang="el-GR" altLang="el-GR" sz="4000" dirty="0"/>
              <a:t> </a:t>
            </a:r>
            <a:r>
              <a:rPr lang="el-GR" altLang="el-GR" sz="4000" dirty="0" smtClean="0"/>
              <a:t>2/6</a:t>
            </a:r>
            <a:endParaRPr lang="el-GR" altLang="el-GR" sz="4000" dirty="0" smtClean="0"/>
          </a:p>
        </p:txBody>
      </p:sp>
      <p:sp>
        <p:nvSpPr>
          <p:cNvPr id="9" name="Footer Placeholder 8"/>
          <p:cNvSpPr>
            <a:spLocks noGrp="1"/>
          </p:cNvSpPr>
          <p:nvPr>
            <p:ph type="ftr" sz="quarter" idx="18"/>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9"/>
          </p:nvPr>
        </p:nvSpPr>
        <p:spPr/>
        <p:txBody>
          <a:bodyPr/>
          <a:lstStyle/>
          <a:p>
            <a:pPr>
              <a:defRPr/>
            </a:pPr>
            <a:fld id="{7D9A5BC0-5D1D-4240-92CB-785486086AFB}" type="slidenum">
              <a:rPr lang="en-US" altLang="en-US" smtClean="0"/>
              <a:pPr>
                <a:defRPr/>
              </a:pPr>
              <a:t>50</a:t>
            </a:fld>
            <a:endParaRPr lang="en-US" altLang="en-US"/>
          </a:p>
        </p:txBody>
      </p:sp>
      <p:pic>
        <p:nvPicPr>
          <p:cNvPr id="63496" name="Picture Placeholder 3"/>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54" t="-18394" r="-854" b="-18394"/>
          <a:stretch>
            <a:fillRect/>
          </a:stretch>
        </p:blipFill>
        <p:spPr>
          <a:xfrm>
            <a:off x="450698" y="1741017"/>
            <a:ext cx="3150543" cy="2376487"/>
          </a:xfrm>
        </p:spPr>
      </p:pic>
      <p:pic>
        <p:nvPicPr>
          <p:cNvPr id="63497" name="Picture Placeholder 7"/>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4617" t="-6499" r="-4617" b="-6499"/>
          <a:stretch>
            <a:fillRect/>
          </a:stretch>
        </p:blipFill>
        <p:spPr>
          <a:xfrm>
            <a:off x="3769177" y="2047874"/>
            <a:ext cx="2497138" cy="3325341"/>
          </a:xfrm>
        </p:spPr>
      </p:pic>
      <p:pic>
        <p:nvPicPr>
          <p:cNvPr id="63498" name="Picture Placeholder 11"/>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8119" t="20" r="-8119" b="20"/>
          <a:stretch>
            <a:fillRect/>
          </a:stretch>
        </p:blipFill>
        <p:spPr>
          <a:xfrm>
            <a:off x="6434252" y="2492897"/>
            <a:ext cx="2232025" cy="3600400"/>
          </a:xfrm>
        </p:spPr>
      </p:pic>
      <p:sp>
        <p:nvSpPr>
          <p:cNvPr id="11" name="TextBox 10"/>
          <p:cNvSpPr txBox="1"/>
          <p:nvPr/>
        </p:nvSpPr>
        <p:spPr>
          <a:xfrm>
            <a:off x="3232073" y="3483769"/>
            <a:ext cx="342900" cy="276225"/>
          </a:xfrm>
          <a:prstGeom prst="rect">
            <a:avLst/>
          </a:prstGeom>
          <a:noFill/>
        </p:spPr>
        <p:txBody>
          <a:bodyPr wrap="none">
            <a:spAutoFit/>
          </a:bodyPr>
          <a:lstStyle/>
          <a:p>
            <a:pPr>
              <a:defRPr/>
            </a:pPr>
            <a:r>
              <a:rPr lang="en-US" sz="1200" b="1" dirty="0">
                <a:solidFill>
                  <a:schemeClr val="bg1"/>
                </a:solidFill>
                <a:latin typeface="+mj-lt"/>
              </a:rPr>
              <a:t>31</a:t>
            </a:r>
          </a:p>
        </p:txBody>
      </p:sp>
      <p:sp>
        <p:nvSpPr>
          <p:cNvPr id="12" name="TextBox 11"/>
          <p:cNvSpPr txBox="1"/>
          <p:nvPr/>
        </p:nvSpPr>
        <p:spPr>
          <a:xfrm>
            <a:off x="5854151" y="4945621"/>
            <a:ext cx="341313" cy="276225"/>
          </a:xfrm>
          <a:prstGeom prst="rect">
            <a:avLst/>
          </a:prstGeom>
          <a:noFill/>
        </p:spPr>
        <p:txBody>
          <a:bodyPr wrap="none">
            <a:spAutoFit/>
          </a:bodyPr>
          <a:lstStyle/>
          <a:p>
            <a:pPr>
              <a:defRPr/>
            </a:pPr>
            <a:r>
              <a:rPr lang="en-US" sz="1200" b="1" dirty="0">
                <a:latin typeface="+mj-lt"/>
              </a:rPr>
              <a:t>32</a:t>
            </a:r>
          </a:p>
        </p:txBody>
      </p:sp>
      <p:sp>
        <p:nvSpPr>
          <p:cNvPr id="13" name="TextBox 12"/>
          <p:cNvSpPr txBox="1"/>
          <p:nvPr/>
        </p:nvSpPr>
        <p:spPr>
          <a:xfrm>
            <a:off x="8172450" y="5727498"/>
            <a:ext cx="342900" cy="276225"/>
          </a:xfrm>
          <a:prstGeom prst="rect">
            <a:avLst/>
          </a:prstGeom>
          <a:noFill/>
        </p:spPr>
        <p:txBody>
          <a:bodyPr wrap="none">
            <a:spAutoFit/>
          </a:bodyPr>
          <a:lstStyle/>
          <a:p>
            <a:pPr>
              <a:defRPr/>
            </a:pPr>
            <a:r>
              <a:rPr lang="en-US" sz="1200" b="1" dirty="0">
                <a:solidFill>
                  <a:schemeClr val="bg1"/>
                </a:solidFill>
                <a:latin typeface="+mj-lt"/>
              </a:rPr>
              <a:t>33</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0"/>
          <p:cNvSpPr>
            <a:spLocks noGrp="1"/>
          </p:cNvSpPr>
          <p:nvPr>
            <p:ph type="title"/>
          </p:nvPr>
        </p:nvSpPr>
        <p:spPr>
          <a:xfrm>
            <a:off x="381062" y="365125"/>
            <a:ext cx="8335838" cy="1325563"/>
          </a:xfrm>
        </p:spPr>
        <p:txBody>
          <a:bodyPr/>
          <a:lstStyle/>
          <a:p>
            <a:r>
              <a:rPr lang="el-GR" altLang="el-GR" sz="4000" dirty="0" smtClean="0"/>
              <a:t>Φύλο: </a:t>
            </a:r>
            <a:r>
              <a:rPr lang="el-GR" altLang="el-GR" sz="4000" dirty="0" err="1" smtClean="0"/>
              <a:t>Πρυαπουλίδια</a:t>
            </a:r>
            <a:r>
              <a:rPr lang="el-GR" altLang="el-GR" sz="4000" dirty="0" smtClean="0"/>
              <a:t> </a:t>
            </a:r>
            <a:r>
              <a:rPr lang="el-GR" altLang="el-GR" sz="4000" dirty="0"/>
              <a:t>(</a:t>
            </a:r>
            <a:r>
              <a:rPr lang="en-US" altLang="el-GR" sz="4000" dirty="0" err="1"/>
              <a:t>Priapulida</a:t>
            </a:r>
            <a:r>
              <a:rPr lang="en-US" altLang="el-GR" sz="4000" dirty="0"/>
              <a:t>)</a:t>
            </a:r>
            <a:r>
              <a:rPr lang="el-GR" altLang="el-GR" sz="4000" dirty="0"/>
              <a:t> 3/6</a:t>
            </a:r>
            <a:endParaRPr lang="el-GR" altLang="el-GR" sz="4000" dirty="0" smtClean="0"/>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C490DFD0-846B-4EDB-851B-E17C368294C4}" type="slidenum">
              <a:rPr lang="en-US" altLang="en-US" smtClean="0"/>
              <a:pPr>
                <a:defRPr/>
              </a:pPr>
              <a:t>51</a:t>
            </a:fld>
            <a:endParaRPr lang="en-US" altLang="en-US"/>
          </a:p>
        </p:txBody>
      </p:sp>
      <p:sp>
        <p:nvSpPr>
          <p:cNvPr id="64517" name="Content Placeholder 1"/>
          <p:cNvSpPr>
            <a:spLocks noGrp="1"/>
          </p:cNvSpPr>
          <p:nvPr>
            <p:ph idx="1"/>
          </p:nvPr>
        </p:nvSpPr>
        <p:spPr>
          <a:xfrm>
            <a:off x="488949" y="1533501"/>
            <a:ext cx="8120063" cy="5102225"/>
          </a:xfrm>
        </p:spPr>
        <p:txBody>
          <a:bodyPr/>
          <a:lstStyle/>
          <a:p>
            <a:pPr marL="0" indent="0" eaLnBrk="1" hangingPunct="1">
              <a:buFont typeface="Arial" panose="020B0604020202020204" pitchFamily="34" charset="0"/>
              <a:buNone/>
            </a:pPr>
            <a:r>
              <a:rPr lang="el-GR" altLang="en-US" sz="2400" b="1" dirty="0" smtClean="0">
                <a:cs typeface="Times New Roman" panose="02020603050405020304" pitchFamily="18" charset="0"/>
              </a:rPr>
              <a:t>Χαρακτηριστικά</a:t>
            </a:r>
          </a:p>
          <a:p>
            <a:pPr eaLnBrk="1" hangingPunct="1"/>
            <a:r>
              <a:rPr lang="el-GR" altLang="en-US" sz="2300" dirty="0" smtClean="0">
                <a:cs typeface="Times New Roman" panose="02020603050405020304" pitchFamily="18" charset="0"/>
              </a:rPr>
              <a:t>Το σώμα τους περιλαμβάνει την </a:t>
            </a:r>
            <a:r>
              <a:rPr lang="el-GR" altLang="en-US" sz="2300" b="1" dirty="0" smtClean="0">
                <a:cs typeface="Times New Roman" panose="02020603050405020304" pitchFamily="18" charset="0"/>
              </a:rPr>
              <a:t>προβοσκίδα</a:t>
            </a:r>
            <a:r>
              <a:rPr lang="el-GR" altLang="en-US" sz="2300" dirty="0" smtClean="0">
                <a:cs typeface="Times New Roman" panose="02020603050405020304" pitchFamily="18" charset="0"/>
              </a:rPr>
              <a:t>, τον </a:t>
            </a:r>
            <a:r>
              <a:rPr lang="el-GR" altLang="en-US" sz="2300" b="1" dirty="0" smtClean="0">
                <a:cs typeface="Times New Roman" panose="02020603050405020304" pitchFamily="18" charset="0"/>
              </a:rPr>
              <a:t>κορμό</a:t>
            </a:r>
            <a:r>
              <a:rPr lang="el-GR" altLang="en-US" sz="2300" dirty="0" smtClean="0">
                <a:cs typeface="Times New Roman" panose="02020603050405020304" pitchFamily="18" charset="0"/>
              </a:rPr>
              <a:t> και </a:t>
            </a:r>
            <a:r>
              <a:rPr lang="el-GR" altLang="en-US" sz="2300" b="1" dirty="0" smtClean="0">
                <a:cs typeface="Times New Roman" panose="02020603050405020304" pitchFamily="18" charset="0"/>
              </a:rPr>
              <a:t>1 ή 2 ουραία εξαρτήματα</a:t>
            </a:r>
            <a:r>
              <a:rPr lang="el-GR" altLang="en-US" sz="2300" dirty="0" smtClean="0">
                <a:cs typeface="Times New Roman" panose="02020603050405020304" pitchFamily="18" charset="0"/>
              </a:rPr>
              <a:t>. Η προβοσκίδα φέρει θηλές και καταλήγει σε σειρά από κυρτές </a:t>
            </a:r>
            <a:r>
              <a:rPr lang="el-GR" altLang="en-US" sz="2300" b="1" dirty="0" smtClean="0">
                <a:cs typeface="Times New Roman" panose="02020603050405020304" pitchFamily="18" charset="0"/>
              </a:rPr>
              <a:t>άκανθες (</a:t>
            </a:r>
            <a:r>
              <a:rPr lang="el-GR" altLang="en-US" sz="2300" b="1" dirty="0" err="1" smtClean="0">
                <a:cs typeface="Times New Roman" panose="02020603050405020304" pitchFamily="18" charset="0"/>
              </a:rPr>
              <a:t>σκαλίδες</a:t>
            </a:r>
            <a:r>
              <a:rPr lang="el-GR" altLang="en-US" sz="2300" b="1" dirty="0" smtClean="0">
                <a:cs typeface="Times New Roman" panose="02020603050405020304" pitchFamily="18" charset="0"/>
              </a:rPr>
              <a:t>) (από όπου και το όνομα της ομάδας Ακανθοφόρα) </a:t>
            </a:r>
            <a:r>
              <a:rPr lang="en-GB" altLang="en-US" sz="2300" b="1" dirty="0" smtClean="0">
                <a:cs typeface="Times New Roman" panose="02020603050405020304" pitchFamily="18" charset="0"/>
              </a:rPr>
              <a:t>(</a:t>
            </a:r>
            <a:r>
              <a:rPr lang="en-GB" altLang="en-US" sz="2300" b="1" dirty="0" err="1" smtClean="0">
                <a:cs typeface="Times New Roman" panose="02020603050405020304" pitchFamily="18" charset="0"/>
              </a:rPr>
              <a:t>Scalidophora</a:t>
            </a:r>
            <a:r>
              <a:rPr lang="en-GB" altLang="en-US" sz="2300" b="1" dirty="0" smtClean="0">
                <a:cs typeface="Times New Roman" panose="02020603050405020304" pitchFamily="18" charset="0"/>
              </a:rPr>
              <a:t>).</a:t>
            </a:r>
            <a:r>
              <a:rPr lang="el-GR" altLang="en-US" sz="2300" b="1" dirty="0" smtClean="0">
                <a:cs typeface="Times New Roman" panose="02020603050405020304" pitchFamily="18" charset="0"/>
              </a:rPr>
              <a:t> </a:t>
            </a:r>
          </a:p>
          <a:p>
            <a:pPr eaLnBrk="1" hangingPunct="1"/>
            <a:r>
              <a:rPr lang="el-GR" altLang="en-US" sz="2300" dirty="0" smtClean="0">
                <a:cs typeface="Times New Roman" panose="02020603050405020304" pitchFamily="18" charset="0"/>
              </a:rPr>
              <a:t>Ο κορμός δεν είναι </a:t>
            </a:r>
            <a:r>
              <a:rPr lang="el-GR" altLang="en-US" sz="2300" dirty="0" err="1" smtClean="0">
                <a:cs typeface="Times New Roman" panose="02020603050405020304" pitchFamily="18" charset="0"/>
              </a:rPr>
              <a:t>μεταμερικός</a:t>
            </a:r>
            <a:r>
              <a:rPr lang="el-GR" altLang="en-US" sz="2300" dirty="0" smtClean="0">
                <a:cs typeface="Times New Roman" panose="02020603050405020304" pitchFamily="18" charset="0"/>
              </a:rPr>
              <a:t> αλλά </a:t>
            </a:r>
            <a:r>
              <a:rPr lang="el-GR" altLang="en-US" sz="2300" b="1" dirty="0" smtClean="0">
                <a:cs typeface="Times New Roman" panose="02020603050405020304" pitchFamily="18" charset="0"/>
              </a:rPr>
              <a:t>καλύπτεται από 30-100 δακτυλιοειδή τμήματα </a:t>
            </a:r>
            <a:r>
              <a:rPr lang="el-GR" altLang="en-US" sz="2300" dirty="0" smtClean="0">
                <a:cs typeface="Times New Roman" panose="02020603050405020304" pitchFamily="18" charset="0"/>
              </a:rPr>
              <a:t>που φέρουν φύματα και άκανθες.</a:t>
            </a:r>
            <a:r>
              <a:rPr lang="en-GB" altLang="en-US" sz="2300" dirty="0" smtClean="0">
                <a:cs typeface="Times New Roman" panose="02020603050405020304" pitchFamily="18" charset="0"/>
              </a:rPr>
              <a:t> </a:t>
            </a:r>
            <a:r>
              <a:rPr lang="el-GR" altLang="en-US" sz="2300" dirty="0" smtClean="0">
                <a:cs typeface="Times New Roman" panose="02020603050405020304" pitchFamily="18" charset="0"/>
              </a:rPr>
              <a:t>Τα ουραία εξαρτήματα μάλλον εξυπηρετούν αναπνευστικές και </a:t>
            </a:r>
            <a:r>
              <a:rPr lang="el-GR" altLang="en-US" sz="2300" dirty="0" err="1" smtClean="0">
                <a:cs typeface="Times New Roman" panose="02020603050405020304" pitchFamily="18" charset="0"/>
              </a:rPr>
              <a:t>χημειοαισθητήριες</a:t>
            </a:r>
            <a:r>
              <a:rPr lang="el-GR" altLang="en-US" sz="2300" dirty="0" smtClean="0">
                <a:cs typeface="Times New Roman" panose="02020603050405020304" pitchFamily="18" charset="0"/>
              </a:rPr>
              <a:t> λειτουργίες. </a:t>
            </a:r>
          </a:p>
          <a:p>
            <a:pPr eaLnBrk="1" hangingPunct="1"/>
            <a:r>
              <a:rPr lang="el-GR" altLang="en-US" sz="2300" dirty="0" smtClean="0">
                <a:cs typeface="Times New Roman" panose="02020603050405020304" pitchFamily="18" charset="0"/>
              </a:rPr>
              <a:t>Είναι </a:t>
            </a:r>
            <a:r>
              <a:rPr lang="el-GR" altLang="en-US" sz="2300" b="1" dirty="0" err="1" smtClean="0">
                <a:cs typeface="Times New Roman" panose="02020603050405020304" pitchFamily="18" charset="0"/>
              </a:rPr>
              <a:t>γονοχωριστικά</a:t>
            </a:r>
            <a:r>
              <a:rPr lang="el-GR" altLang="en-US" sz="2300" b="1" dirty="0" smtClean="0">
                <a:cs typeface="Times New Roman" panose="02020603050405020304" pitchFamily="18" charset="0"/>
              </a:rPr>
              <a:t> με εξωτερική γονιμοποίηση</a:t>
            </a:r>
            <a:r>
              <a:rPr lang="el-GR" altLang="en-US" sz="2300" dirty="0" smtClean="0">
                <a:cs typeface="Times New Roman" panose="02020603050405020304" pitchFamily="18" charset="0"/>
              </a:rPr>
              <a:t>. Λίγα είναι γνωστά για την εμβρυική ανάπτυξη. Τα όργανα αναπαραγωγής είναι συνδεδεμένα με ένα </a:t>
            </a:r>
            <a:r>
              <a:rPr lang="el-GR" altLang="en-US" sz="2300" dirty="0" err="1" smtClean="0">
                <a:cs typeface="Times New Roman" panose="02020603050405020304" pitchFamily="18" charset="0"/>
              </a:rPr>
              <a:t>πρωτονεφριδιακό</a:t>
            </a:r>
            <a:r>
              <a:rPr lang="el-GR" altLang="en-US" sz="2300" dirty="0" smtClean="0">
                <a:cs typeface="Times New Roman" panose="02020603050405020304" pitchFamily="18" charset="0"/>
              </a:rPr>
              <a:t> σωληνίσκο που μεταφέρει στο περιβάλλον τους γαμέτες. </a:t>
            </a:r>
          </a:p>
          <a:p>
            <a:pPr marL="0" indent="0" eaLnBrk="1" hangingPunct="1">
              <a:buFont typeface="Arial" panose="020B0604020202020204" pitchFamily="34" charset="0"/>
              <a:buNone/>
            </a:pPr>
            <a:endParaRPr lang="el-GR" altLang="en-US" sz="2300" b="1" dirty="0" smtClean="0">
              <a:cs typeface="Times New Roman" panose="02020603050405020304"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0"/>
          <p:cNvSpPr>
            <a:spLocks noGrp="1"/>
          </p:cNvSpPr>
          <p:nvPr>
            <p:ph type="title"/>
          </p:nvPr>
        </p:nvSpPr>
        <p:spPr>
          <a:xfrm>
            <a:off x="489074" y="365125"/>
            <a:ext cx="8119814" cy="1325563"/>
          </a:xfrm>
        </p:spPr>
        <p:txBody>
          <a:bodyPr/>
          <a:lstStyle/>
          <a:p>
            <a:r>
              <a:rPr lang="el-GR" altLang="el-GR" sz="4000" dirty="0" smtClean="0"/>
              <a:t>Φύλο: </a:t>
            </a:r>
            <a:r>
              <a:rPr lang="el-GR" altLang="el-GR" sz="4000" dirty="0" err="1" smtClean="0"/>
              <a:t>Πριαπουλίδια</a:t>
            </a:r>
            <a:r>
              <a:rPr lang="el-GR" altLang="el-GR" sz="4000" dirty="0" smtClean="0"/>
              <a:t> </a:t>
            </a:r>
            <a:r>
              <a:rPr lang="el-GR" altLang="el-GR" sz="4000" dirty="0"/>
              <a:t>(</a:t>
            </a:r>
            <a:r>
              <a:rPr lang="en-US" altLang="el-GR" sz="4000" dirty="0" err="1"/>
              <a:t>Priapulida</a:t>
            </a:r>
            <a:r>
              <a:rPr lang="en-US" altLang="el-GR" sz="4000" dirty="0"/>
              <a:t>)</a:t>
            </a:r>
            <a:r>
              <a:rPr lang="el-GR" altLang="el-GR" sz="4000" dirty="0"/>
              <a:t> 4/6</a:t>
            </a:r>
            <a:endParaRPr lang="el-GR" altLang="el-GR" sz="4000" dirty="0" smtClean="0"/>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6330055A-0A06-4D1B-87FD-2B725FC773A2}" type="slidenum">
              <a:rPr lang="en-US" altLang="en-US" smtClean="0"/>
              <a:pPr>
                <a:defRPr/>
              </a:pPr>
              <a:t>52</a:t>
            </a:fld>
            <a:endParaRPr lang="en-US" altLang="en-US"/>
          </a:p>
        </p:txBody>
      </p:sp>
      <p:pic>
        <p:nvPicPr>
          <p:cNvPr id="6554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814638" y="1312863"/>
            <a:ext cx="3468687" cy="4840287"/>
          </a:xfrm>
        </p:spPr>
      </p:pic>
      <p:sp>
        <p:nvSpPr>
          <p:cNvPr id="6" name="TextBox 5"/>
          <p:cNvSpPr txBox="1"/>
          <p:nvPr/>
        </p:nvSpPr>
        <p:spPr>
          <a:xfrm>
            <a:off x="5849938" y="5876925"/>
            <a:ext cx="342900" cy="276225"/>
          </a:xfrm>
          <a:prstGeom prst="rect">
            <a:avLst/>
          </a:prstGeom>
          <a:noFill/>
        </p:spPr>
        <p:txBody>
          <a:bodyPr wrap="none">
            <a:spAutoFit/>
          </a:bodyPr>
          <a:lstStyle/>
          <a:p>
            <a:pPr>
              <a:defRPr/>
            </a:pPr>
            <a:r>
              <a:rPr lang="en-US" sz="1200" b="1" dirty="0">
                <a:latin typeface="+mj-lt"/>
              </a:rPr>
              <a:t>34</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0"/>
          <p:cNvSpPr>
            <a:spLocks noGrp="1"/>
          </p:cNvSpPr>
          <p:nvPr>
            <p:ph type="title"/>
          </p:nvPr>
        </p:nvSpPr>
        <p:spPr>
          <a:xfrm>
            <a:off x="525078" y="365125"/>
            <a:ext cx="8047806" cy="1325563"/>
          </a:xfrm>
        </p:spPr>
        <p:txBody>
          <a:bodyPr/>
          <a:lstStyle/>
          <a:p>
            <a:r>
              <a:rPr lang="el-GR" altLang="el-GR" sz="4000" dirty="0" smtClean="0"/>
              <a:t>Φύλο: </a:t>
            </a:r>
            <a:r>
              <a:rPr lang="el-GR" altLang="el-GR" sz="4000" dirty="0" err="1" smtClean="0"/>
              <a:t>Πριαπουλίδια</a:t>
            </a:r>
            <a:r>
              <a:rPr lang="el-GR" altLang="el-GR" sz="4000" dirty="0" smtClean="0"/>
              <a:t> </a:t>
            </a:r>
            <a:r>
              <a:rPr lang="el-GR" altLang="el-GR" sz="4000" dirty="0"/>
              <a:t>(</a:t>
            </a:r>
            <a:r>
              <a:rPr lang="en-US" altLang="el-GR" sz="4000" dirty="0" err="1"/>
              <a:t>Priapulida</a:t>
            </a:r>
            <a:r>
              <a:rPr lang="en-US" altLang="el-GR" sz="4000" dirty="0"/>
              <a:t>)</a:t>
            </a:r>
            <a:r>
              <a:rPr lang="el-GR" altLang="el-GR" sz="4000" dirty="0"/>
              <a:t> 5/6</a:t>
            </a:r>
            <a:endParaRPr lang="el-GR" altLang="el-GR" sz="4000" dirty="0" smtClean="0"/>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7B668AF9-91E6-4EEC-A95E-818C8DBC94B8}" type="slidenum">
              <a:rPr lang="en-US" altLang="en-US" smtClean="0"/>
              <a:pPr>
                <a:defRPr/>
              </a:pPr>
              <a:t>53</a:t>
            </a:fld>
            <a:endParaRPr lang="en-US" altLang="en-US"/>
          </a:p>
        </p:txBody>
      </p:sp>
      <p:sp>
        <p:nvSpPr>
          <p:cNvPr id="67589" name="Content Placeholder 1"/>
          <p:cNvSpPr>
            <a:spLocks noGrp="1"/>
          </p:cNvSpPr>
          <p:nvPr>
            <p:ph idx="1"/>
          </p:nvPr>
        </p:nvSpPr>
        <p:spPr>
          <a:xfrm>
            <a:off x="525078" y="1755775"/>
            <a:ext cx="8120063" cy="5102225"/>
          </a:xfrm>
        </p:spPr>
        <p:txBody>
          <a:bodyPr/>
          <a:lstStyle/>
          <a:p>
            <a:pPr marL="0" indent="0" eaLnBrk="1" hangingPunct="1">
              <a:buFont typeface="Arial" panose="020B0604020202020204" pitchFamily="34" charset="0"/>
              <a:buNone/>
            </a:pPr>
            <a:r>
              <a:rPr lang="el-GR" altLang="en-US" sz="2400" b="1" dirty="0" smtClean="0">
                <a:cs typeface="Times New Roman" panose="02020603050405020304" pitchFamily="18" charset="0"/>
              </a:rPr>
              <a:t>Φυλογένεση</a:t>
            </a:r>
          </a:p>
          <a:p>
            <a:pPr eaLnBrk="1" hangingPunct="1">
              <a:spcBef>
                <a:spcPts val="1200"/>
              </a:spcBef>
            </a:pPr>
            <a:r>
              <a:rPr lang="el-GR" altLang="en-US" sz="2400" dirty="0" smtClean="0">
                <a:cs typeface="Times New Roman" panose="02020603050405020304" pitchFamily="18" charset="0"/>
              </a:rPr>
              <a:t>Οι </a:t>
            </a:r>
            <a:r>
              <a:rPr lang="el-GR" altLang="en-US" sz="2400" b="1" dirty="0" smtClean="0">
                <a:cs typeface="Times New Roman" panose="02020603050405020304" pitchFamily="18" charset="0"/>
              </a:rPr>
              <a:t>λίγες μοριακές φυλογενετικές αναλύσεις που έχουν γίνει τοποθετούν τα </a:t>
            </a:r>
            <a:r>
              <a:rPr lang="el-GR" altLang="en-US" sz="2400" b="1" dirty="0" err="1" smtClean="0">
                <a:cs typeface="Times New Roman" panose="02020603050405020304" pitchFamily="18" charset="0"/>
              </a:rPr>
              <a:t>Πριαπουλίδια</a:t>
            </a:r>
            <a:r>
              <a:rPr lang="el-GR" altLang="en-US" sz="2400" b="1" dirty="0" smtClean="0">
                <a:cs typeface="Times New Roman" panose="02020603050405020304" pitchFamily="18" charset="0"/>
              </a:rPr>
              <a:t> στη </a:t>
            </a:r>
            <a:r>
              <a:rPr lang="en-GB" altLang="en-US" sz="2400" b="1" dirty="0" smtClean="0">
                <a:cs typeface="Times New Roman" panose="02020603050405020304" pitchFamily="18" charset="0"/>
              </a:rPr>
              <a:t>“</a:t>
            </a:r>
            <a:r>
              <a:rPr lang="el-GR" altLang="en-US" sz="2400" b="1" dirty="0" smtClean="0">
                <a:cs typeface="Times New Roman" panose="02020603050405020304" pitchFamily="18" charset="0"/>
              </a:rPr>
              <a:t>ρίζα</a:t>
            </a:r>
            <a:r>
              <a:rPr lang="en-GB" altLang="en-US" sz="2400" b="1" dirty="0" smtClean="0">
                <a:cs typeface="Times New Roman" panose="02020603050405020304" pitchFamily="18" charset="0"/>
              </a:rPr>
              <a:t>”</a:t>
            </a:r>
            <a:r>
              <a:rPr lang="el-GR" altLang="en-US" sz="2400" b="1" dirty="0" smtClean="0">
                <a:cs typeface="Times New Roman" panose="02020603050405020304" pitchFamily="18" charset="0"/>
              </a:rPr>
              <a:t>του φυλογενετικού δένδρου των </a:t>
            </a:r>
            <a:r>
              <a:rPr lang="el-GR" altLang="en-US" sz="2400" b="1" dirty="0" err="1" smtClean="0">
                <a:cs typeface="Times New Roman" panose="02020603050405020304" pitchFamily="18" charset="0"/>
              </a:rPr>
              <a:t>Εκδυσόζωων</a:t>
            </a:r>
            <a:r>
              <a:rPr lang="el-GR" altLang="en-US" sz="2400" b="1" dirty="0" smtClean="0">
                <a:cs typeface="Times New Roman" panose="02020603050405020304" pitchFamily="18" charset="0"/>
              </a:rPr>
              <a:t> </a:t>
            </a:r>
            <a:r>
              <a:rPr lang="el-GR" altLang="en-US" sz="2400" dirty="0" smtClean="0">
                <a:cs typeface="Times New Roman" panose="02020603050405020304" pitchFamily="18" charset="0"/>
              </a:rPr>
              <a:t>και τα δείχνουν να είναι </a:t>
            </a:r>
            <a:r>
              <a:rPr lang="el-GR" altLang="en-US" sz="2400" b="1" dirty="0" smtClean="0">
                <a:cs typeface="Times New Roman" panose="02020603050405020304" pitchFamily="18" charset="0"/>
              </a:rPr>
              <a:t>συγγενικά κυρίως με τα </a:t>
            </a:r>
            <a:r>
              <a:rPr lang="el-GR" altLang="en-US" sz="2400" b="1" dirty="0" err="1" smtClean="0">
                <a:cs typeface="Times New Roman" panose="02020603050405020304" pitchFamily="18" charset="0"/>
              </a:rPr>
              <a:t>Κινόρρυγχα</a:t>
            </a:r>
            <a:r>
              <a:rPr lang="el-GR" altLang="en-US" sz="2400" b="1" dirty="0" smtClean="0">
                <a:cs typeface="Times New Roman" panose="02020603050405020304" pitchFamily="18" charset="0"/>
              </a:rPr>
              <a:t>. </a:t>
            </a:r>
          </a:p>
          <a:p>
            <a:pPr eaLnBrk="1" hangingPunct="1"/>
            <a:r>
              <a:rPr lang="el-GR" altLang="en-US" sz="2400" dirty="0" smtClean="0">
                <a:cs typeface="Times New Roman" panose="02020603050405020304" pitchFamily="18" charset="0"/>
              </a:rPr>
              <a:t>Υπάρχει σχετική συμφωνία σε αυτή την ταξινόμηση και </a:t>
            </a:r>
            <a:r>
              <a:rPr lang="el-GR" altLang="en-US" sz="2400" b="1" dirty="0" smtClean="0">
                <a:cs typeface="Times New Roman" panose="02020603050405020304" pitchFamily="18" charset="0"/>
              </a:rPr>
              <a:t>αυτά τα φυλογενετικά δεδομένα ισχύουν και για το φύλο </a:t>
            </a:r>
            <a:r>
              <a:rPr lang="el-GR" altLang="en-US" sz="2400" b="1" dirty="0" err="1" smtClean="0">
                <a:cs typeface="Times New Roman" panose="02020603050405020304" pitchFamily="18" charset="0"/>
              </a:rPr>
              <a:t>Κινόρρυγχα</a:t>
            </a:r>
            <a:r>
              <a:rPr lang="el-GR" altLang="en-US" sz="2400" b="1" dirty="0" smtClean="0">
                <a:cs typeface="Times New Roman" panose="02020603050405020304" pitchFamily="18" charset="0"/>
              </a:rPr>
              <a:t>.</a:t>
            </a:r>
          </a:p>
          <a:p>
            <a:pPr marL="0" indent="0" eaLnBrk="1" hangingPunct="1"/>
            <a:endParaRPr lang="el-GR" altLang="en-US" sz="2400" b="1" dirty="0" smtClean="0">
              <a:cs typeface="Times New Roman" panose="02020603050405020304" pitchFamily="18" charset="0"/>
            </a:endParaRPr>
          </a:p>
          <a:p>
            <a:pPr marL="0" indent="0" eaLnBrk="1" hangingPunct="1">
              <a:buFont typeface="Arial" panose="020B0604020202020204" pitchFamily="34" charset="0"/>
              <a:buNone/>
            </a:pPr>
            <a:r>
              <a:rPr lang="el-GR" altLang="en-US" sz="1600" b="1" dirty="0" smtClean="0">
                <a:cs typeface="Times New Roman" panose="02020603050405020304" pitchFamily="18" charset="0"/>
              </a:rPr>
              <a:t>Δείτε</a:t>
            </a:r>
            <a:r>
              <a:rPr lang="el-GR" altLang="en-US" sz="1600" b="1" dirty="0" smtClean="0">
                <a:cs typeface="Times New Roman" panose="02020603050405020304" pitchFamily="18" charset="0"/>
              </a:rPr>
              <a:t>: </a:t>
            </a:r>
            <a:r>
              <a:rPr lang="en-US" altLang="en-US" sz="1600" dirty="0" smtClean="0">
                <a:cs typeface="Times New Roman" panose="02020603050405020304" pitchFamily="18" charset="0"/>
              </a:rPr>
              <a:t>Webster, B. L. et. al. (2007) The mitochondrial genome of </a:t>
            </a:r>
            <a:r>
              <a:rPr lang="en-US" altLang="en-US" sz="1600" dirty="0" err="1" smtClean="0">
                <a:cs typeface="Times New Roman" panose="02020603050405020304" pitchFamily="18" charset="0"/>
              </a:rPr>
              <a:t>Priapulus</a:t>
            </a:r>
            <a:r>
              <a:rPr lang="en-US" altLang="en-US" sz="1600" dirty="0" smtClean="0">
                <a:cs typeface="Times New Roman" panose="02020603050405020304" pitchFamily="18" charset="0"/>
              </a:rPr>
              <a:t> </a:t>
            </a:r>
            <a:r>
              <a:rPr lang="en-US" altLang="en-US" sz="1600" dirty="0" err="1" smtClean="0">
                <a:cs typeface="Times New Roman" panose="02020603050405020304" pitchFamily="18" charset="0"/>
              </a:rPr>
              <a:t>caudatus</a:t>
            </a:r>
            <a:r>
              <a:rPr lang="en-US" altLang="en-US" sz="1600" dirty="0" smtClean="0">
                <a:cs typeface="Times New Roman" panose="02020603050405020304" pitchFamily="18" charset="0"/>
              </a:rPr>
              <a:t> Lamarck (</a:t>
            </a:r>
            <a:r>
              <a:rPr lang="en-US" altLang="en-US" sz="1600" dirty="0" err="1" smtClean="0">
                <a:cs typeface="Times New Roman" panose="02020603050405020304" pitchFamily="18" charset="0"/>
              </a:rPr>
              <a:t>Priapulida</a:t>
            </a:r>
            <a:r>
              <a:rPr lang="en-US" altLang="en-US" sz="1600" dirty="0" smtClean="0">
                <a:cs typeface="Times New Roman" panose="02020603050405020304" pitchFamily="18" charset="0"/>
              </a:rPr>
              <a:t>: </a:t>
            </a:r>
            <a:r>
              <a:rPr lang="en-US" altLang="en-US" sz="1600" dirty="0" err="1" smtClean="0">
                <a:cs typeface="Times New Roman" panose="02020603050405020304" pitchFamily="18" charset="0"/>
              </a:rPr>
              <a:t>Priapulidae</a:t>
            </a:r>
            <a:r>
              <a:rPr lang="en-US" altLang="en-US" sz="1600" dirty="0" smtClean="0">
                <a:cs typeface="Times New Roman" panose="02020603050405020304" pitchFamily="18" charset="0"/>
              </a:rPr>
              <a:t>), Gene, 389, 96-105</a:t>
            </a:r>
            <a:r>
              <a:rPr lang="el-GR" altLang="en-US" sz="1600" dirty="0" smtClean="0">
                <a:cs typeface="Times New Roman" panose="02020603050405020304" pitchFamily="18" charset="0"/>
              </a:rPr>
              <a:t>.</a:t>
            </a:r>
            <a:endParaRPr lang="en-US" altLang="en-US" sz="1600" dirty="0" smtClean="0">
              <a:cs typeface="Times New Roman" panose="02020603050405020304"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0"/>
          <p:cNvSpPr>
            <a:spLocks noGrp="1"/>
          </p:cNvSpPr>
          <p:nvPr>
            <p:ph type="title"/>
          </p:nvPr>
        </p:nvSpPr>
        <p:spPr>
          <a:xfrm>
            <a:off x="495300" y="365125"/>
            <a:ext cx="8107362" cy="1325563"/>
          </a:xfrm>
        </p:spPr>
        <p:txBody>
          <a:bodyPr/>
          <a:lstStyle/>
          <a:p>
            <a:r>
              <a:rPr lang="el-GR" altLang="el-GR" sz="4000" dirty="0" smtClean="0"/>
              <a:t>Φύλο: </a:t>
            </a:r>
            <a:r>
              <a:rPr lang="el-GR" altLang="el-GR" sz="4000" dirty="0" err="1" smtClean="0"/>
              <a:t>Πριαπουλίδια</a:t>
            </a:r>
            <a:r>
              <a:rPr lang="el-GR" altLang="el-GR" sz="4000" dirty="0" smtClean="0"/>
              <a:t> </a:t>
            </a:r>
            <a:r>
              <a:rPr lang="el-GR" altLang="el-GR" sz="4000" dirty="0"/>
              <a:t>(</a:t>
            </a:r>
            <a:r>
              <a:rPr lang="en-US" altLang="el-GR" sz="4000" dirty="0" err="1"/>
              <a:t>Priapulida</a:t>
            </a:r>
            <a:r>
              <a:rPr lang="en-US" altLang="el-GR" sz="4000" dirty="0"/>
              <a:t>)</a:t>
            </a:r>
            <a:r>
              <a:rPr lang="el-GR" altLang="el-GR" sz="4000" dirty="0"/>
              <a:t> 6/6</a:t>
            </a:r>
            <a:endParaRPr lang="el-GR" altLang="el-GR" sz="4000" dirty="0" smtClean="0"/>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A46EF2F7-0CE5-4AEC-85CF-5F19226156D3}" type="slidenum">
              <a:rPr lang="en-US" altLang="en-US" smtClean="0"/>
              <a:pPr>
                <a:defRPr/>
              </a:pPr>
              <a:t>54</a:t>
            </a:fld>
            <a:endParaRPr lang="en-US" altLang="en-US"/>
          </a:p>
        </p:txBody>
      </p:sp>
      <p:pic>
        <p:nvPicPr>
          <p:cNvPr id="68613"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07988" y="1401763"/>
            <a:ext cx="8281987" cy="4783137"/>
          </a:xfrm>
        </p:spPr>
      </p:pic>
      <p:sp>
        <p:nvSpPr>
          <p:cNvPr id="6" name="TextBox 5"/>
          <p:cNvSpPr txBox="1"/>
          <p:nvPr/>
        </p:nvSpPr>
        <p:spPr>
          <a:xfrm>
            <a:off x="8172450" y="5921375"/>
            <a:ext cx="341313" cy="276225"/>
          </a:xfrm>
          <a:prstGeom prst="rect">
            <a:avLst/>
          </a:prstGeom>
          <a:noFill/>
        </p:spPr>
        <p:txBody>
          <a:bodyPr wrap="none">
            <a:spAutoFit/>
          </a:bodyPr>
          <a:lstStyle/>
          <a:p>
            <a:pPr>
              <a:defRPr/>
            </a:pPr>
            <a:r>
              <a:rPr lang="en-US" sz="1200" b="1" dirty="0">
                <a:latin typeface="+mj-lt"/>
              </a:rPr>
              <a:t>35</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0"/>
          <p:cNvSpPr>
            <a:spLocks noGrp="1"/>
          </p:cNvSpPr>
          <p:nvPr>
            <p:ph type="title"/>
          </p:nvPr>
        </p:nvSpPr>
        <p:spPr/>
        <p:txBody>
          <a:bodyPr/>
          <a:lstStyle/>
          <a:p>
            <a:r>
              <a:rPr lang="el-GR" altLang="el-GR" sz="4000" dirty="0" smtClean="0"/>
              <a:t>Φύλο: </a:t>
            </a:r>
            <a:r>
              <a:rPr lang="el-GR" altLang="el-GR" sz="4000" dirty="0" err="1" smtClean="0"/>
              <a:t>Κινόρρυγχα</a:t>
            </a:r>
            <a:r>
              <a:rPr lang="el-GR" altLang="el-GR" sz="4000" dirty="0" smtClean="0"/>
              <a:t> (</a:t>
            </a:r>
            <a:r>
              <a:rPr lang="en-US" altLang="el-GR" sz="4000" dirty="0" err="1" smtClean="0"/>
              <a:t>Kinorynchs</a:t>
            </a:r>
            <a:r>
              <a:rPr lang="en-US" altLang="el-GR" sz="4000" dirty="0" smtClean="0"/>
              <a:t>)</a:t>
            </a:r>
            <a:r>
              <a:rPr lang="el-GR" altLang="el-GR" sz="4000" dirty="0" smtClean="0"/>
              <a:t> 1/4</a:t>
            </a:r>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E244A12B-AB02-4910-812E-10F80323DE2B}" type="slidenum">
              <a:rPr lang="en-US" altLang="en-US" smtClean="0"/>
              <a:pPr>
                <a:defRPr/>
              </a:pPr>
              <a:t>55</a:t>
            </a:fld>
            <a:endParaRPr lang="en-US" altLang="en-US"/>
          </a:p>
        </p:txBody>
      </p:sp>
      <p:sp>
        <p:nvSpPr>
          <p:cNvPr id="69637" name="Content Placeholder 1"/>
          <p:cNvSpPr>
            <a:spLocks noGrp="1"/>
          </p:cNvSpPr>
          <p:nvPr>
            <p:ph idx="1"/>
          </p:nvPr>
        </p:nvSpPr>
        <p:spPr>
          <a:xfrm>
            <a:off x="728473" y="1678623"/>
            <a:ext cx="8120063" cy="4576763"/>
          </a:xfrm>
        </p:spPr>
        <p:txBody>
          <a:bodyPr/>
          <a:lstStyle/>
          <a:p>
            <a:pPr marL="0" indent="0" eaLnBrk="1" hangingPunct="1">
              <a:buFont typeface="Arial" panose="020B0604020202020204" pitchFamily="34" charset="0"/>
              <a:buNone/>
            </a:pPr>
            <a:r>
              <a:rPr lang="el-GR" altLang="en-US" sz="2400" dirty="0" smtClean="0">
                <a:cs typeface="Times New Roman" panose="02020603050405020304" pitchFamily="18" charset="0"/>
              </a:rPr>
              <a:t>Ταξινόμηση*: Φύλο</a:t>
            </a:r>
            <a:r>
              <a:rPr lang="en-GB" altLang="en-US" sz="2400" dirty="0" smtClean="0">
                <a:cs typeface="Times New Roman" panose="02020603050405020304" pitchFamily="18" charset="0"/>
              </a:rPr>
              <a:t>:</a:t>
            </a:r>
            <a:r>
              <a:rPr lang="el-GR" altLang="en-US" sz="2400" dirty="0" smtClean="0">
                <a:cs typeface="Times New Roman" panose="02020603050405020304" pitchFamily="18" charset="0"/>
              </a:rPr>
              <a:t> </a:t>
            </a:r>
            <a:r>
              <a:rPr lang="el-GR" altLang="en-US" sz="2400" b="1" dirty="0" err="1" smtClean="0">
                <a:cs typeface="Times New Roman" panose="02020603050405020304" pitchFamily="18" charset="0"/>
              </a:rPr>
              <a:t>Κινόρρυγχα</a:t>
            </a:r>
            <a:endParaRPr lang="el-GR" altLang="en-US" sz="2400" b="1" dirty="0" smtClean="0">
              <a:cs typeface="Times New Roman" panose="02020603050405020304" pitchFamily="18" charset="0"/>
            </a:endParaRPr>
          </a:p>
          <a:p>
            <a:pPr marL="0" indent="0" eaLnBrk="1" hangingPunct="1">
              <a:buFont typeface="Arial" panose="020B0604020202020204" pitchFamily="34" charset="0"/>
              <a:buNone/>
            </a:pPr>
            <a:r>
              <a:rPr lang="el-GR" altLang="en-US" sz="2400" dirty="0" smtClean="0">
                <a:cs typeface="Times New Roman" panose="02020603050405020304" pitchFamily="18" charset="0"/>
              </a:rPr>
              <a:t>		</a:t>
            </a:r>
            <a:r>
              <a:rPr lang="en-US" altLang="en-US" sz="2400" dirty="0" smtClean="0">
                <a:cs typeface="Times New Roman" panose="02020603050405020304" pitchFamily="18" charset="0"/>
              </a:rPr>
              <a:t>      </a:t>
            </a:r>
            <a:r>
              <a:rPr lang="el-GR" altLang="en-US" sz="2400" dirty="0" smtClean="0">
                <a:cs typeface="Times New Roman" panose="02020603050405020304" pitchFamily="18" charset="0"/>
              </a:rPr>
              <a:t>Τάξεις: </a:t>
            </a:r>
            <a:r>
              <a:rPr lang="el-GR" altLang="en-US" sz="2400" b="1" dirty="0" smtClean="0">
                <a:cs typeface="Times New Roman" panose="02020603050405020304" pitchFamily="18" charset="0"/>
              </a:rPr>
              <a:t>2</a:t>
            </a:r>
          </a:p>
          <a:p>
            <a:pPr eaLnBrk="1" hangingPunct="1"/>
            <a:r>
              <a:rPr lang="el-GR" altLang="en-US" sz="2400" dirty="0" smtClean="0">
                <a:cs typeface="Times New Roman" panose="02020603050405020304" pitchFamily="18" charset="0"/>
              </a:rPr>
              <a:t>Το φύλο περιλαμβάνει ≈</a:t>
            </a:r>
            <a:r>
              <a:rPr lang="el-GR" altLang="en-US" sz="2400" b="1" dirty="0" smtClean="0">
                <a:cs typeface="Times New Roman" panose="02020603050405020304" pitchFamily="18" charset="0"/>
              </a:rPr>
              <a:t>79 είδη μικροσκοπικών (</a:t>
            </a:r>
            <a:r>
              <a:rPr lang="en-GB" altLang="en-US" sz="2400" b="1" dirty="0" smtClean="0">
                <a:cs typeface="Times New Roman" panose="02020603050405020304" pitchFamily="18" charset="0"/>
              </a:rPr>
              <a:t>&lt;1 mm) </a:t>
            </a:r>
            <a:r>
              <a:rPr lang="el-GR" altLang="en-US" sz="2400" b="1" dirty="0" smtClean="0">
                <a:cs typeface="Times New Roman" panose="02020603050405020304" pitchFamily="18" charset="0"/>
              </a:rPr>
              <a:t>σκωλήκων </a:t>
            </a:r>
            <a:r>
              <a:rPr lang="el-GR" altLang="en-US" sz="2400" dirty="0" smtClean="0">
                <a:cs typeface="Times New Roman" panose="02020603050405020304" pitchFamily="18" charset="0"/>
              </a:rPr>
              <a:t>που </a:t>
            </a:r>
            <a:r>
              <a:rPr lang="el-GR" altLang="en-US" sz="2400" dirty="0" err="1" smtClean="0">
                <a:cs typeface="Times New Roman" panose="02020603050405020304" pitchFamily="18" charset="0"/>
              </a:rPr>
              <a:t>ζούν</a:t>
            </a:r>
            <a:r>
              <a:rPr lang="el-GR" altLang="en-US" sz="2400" dirty="0" smtClean="0">
                <a:cs typeface="Times New Roman" panose="02020603050405020304" pitchFamily="18" charset="0"/>
              </a:rPr>
              <a:t> στο </a:t>
            </a:r>
            <a:r>
              <a:rPr lang="el-GR" altLang="en-US" sz="2400" b="1" dirty="0" smtClean="0">
                <a:cs typeface="Times New Roman" panose="02020603050405020304" pitchFamily="18" charset="0"/>
              </a:rPr>
              <a:t>θαλάσσιο περιβάλλον</a:t>
            </a:r>
            <a:r>
              <a:rPr lang="en-GB" altLang="en-US" sz="2400" b="1" dirty="0" smtClean="0">
                <a:cs typeface="Times New Roman" panose="02020603050405020304" pitchFamily="18" charset="0"/>
              </a:rPr>
              <a:t> </a:t>
            </a:r>
            <a:r>
              <a:rPr lang="el-GR" altLang="en-US" sz="2400" dirty="0" smtClean="0">
                <a:cs typeface="Times New Roman" panose="02020603050405020304" pitchFamily="18" charset="0"/>
              </a:rPr>
              <a:t>ακόμα και σε μεγάλο βάθος. Το όνομα τους προέρχεται από το ελληνικό </a:t>
            </a:r>
            <a:r>
              <a:rPr lang="el-GR" altLang="en-US" sz="2400" i="1" dirty="0" err="1" smtClean="0">
                <a:cs typeface="Times New Roman" panose="02020603050405020304" pitchFamily="18" charset="0"/>
              </a:rPr>
              <a:t>κινώ+ρύγχος</a:t>
            </a:r>
            <a:r>
              <a:rPr lang="el-GR" altLang="en-US" sz="2400" i="1" dirty="0" smtClean="0">
                <a:cs typeface="Times New Roman" panose="02020603050405020304" pitchFamily="18" charset="0"/>
              </a:rPr>
              <a:t> </a:t>
            </a:r>
            <a:r>
              <a:rPr lang="el-GR" altLang="en-US" sz="2400" dirty="0" smtClean="0">
                <a:cs typeface="Times New Roman" panose="02020603050405020304" pitchFamily="18" charset="0"/>
              </a:rPr>
              <a:t>ενώ είναι γνωστά και ως </a:t>
            </a:r>
            <a:r>
              <a:rPr lang="el-GR" altLang="en-US" sz="2400" dirty="0" err="1" smtClean="0">
                <a:cs typeface="Times New Roman" panose="02020603050405020304" pitchFamily="18" charset="0"/>
              </a:rPr>
              <a:t>Εχινόδερα</a:t>
            </a:r>
            <a:r>
              <a:rPr lang="el-GR" altLang="en-US" sz="2400" dirty="0" smtClean="0">
                <a:cs typeface="Times New Roman" panose="02020603050405020304" pitchFamily="18" charset="0"/>
              </a:rPr>
              <a:t> (ακανθωτός αυχένας). </a:t>
            </a:r>
            <a:r>
              <a:rPr lang="el-GR" altLang="en-US" sz="2400" b="1" dirty="0" smtClean="0">
                <a:cs typeface="Times New Roman" panose="02020603050405020304" pitchFamily="18" charset="0"/>
              </a:rPr>
              <a:t>Διαβιούν μέσα  στη λάσπη ή στην άμμο </a:t>
            </a:r>
            <a:r>
              <a:rPr lang="el-GR" altLang="en-US" sz="2400" dirty="0" smtClean="0">
                <a:cs typeface="Times New Roman" panose="02020603050405020304" pitchFamily="18" charset="0"/>
              </a:rPr>
              <a:t>ή σε ρίζες </a:t>
            </a:r>
            <a:r>
              <a:rPr lang="el-GR" altLang="en-US" sz="2400" dirty="0" err="1" smtClean="0">
                <a:cs typeface="Times New Roman" panose="02020603050405020304" pitchFamily="18" charset="0"/>
              </a:rPr>
              <a:t>φυκών</a:t>
            </a:r>
            <a:r>
              <a:rPr lang="el-GR" altLang="en-US" sz="2400" dirty="0" smtClean="0">
                <a:cs typeface="Times New Roman" panose="02020603050405020304" pitchFamily="18" charset="0"/>
              </a:rPr>
              <a:t>. Είναι κοσμοπολίτικα είδη και η κοινή τους ονομασία στα αγγλικά είναι </a:t>
            </a:r>
            <a:r>
              <a:rPr lang="en-GB" altLang="en-US" sz="2400" dirty="0" smtClean="0">
                <a:cs typeface="Times New Roman" panose="02020603050405020304" pitchFamily="18" charset="0"/>
              </a:rPr>
              <a:t>mud dragons.</a:t>
            </a:r>
            <a:r>
              <a:rPr lang="el-GR" altLang="en-US" sz="2400" dirty="0" smtClean="0">
                <a:cs typeface="Times New Roman" panose="02020603050405020304" pitchFamily="18" charset="0"/>
              </a:rPr>
              <a:t> Αν και </a:t>
            </a:r>
            <a:r>
              <a:rPr lang="el-GR" altLang="en-US" sz="2400" dirty="0" err="1" smtClean="0">
                <a:cs typeface="Times New Roman" panose="02020603050405020304" pitchFamily="18" charset="0"/>
              </a:rPr>
              <a:t>ζούν</a:t>
            </a:r>
            <a:r>
              <a:rPr lang="el-GR" altLang="en-US" sz="2400" dirty="0" smtClean="0">
                <a:cs typeface="Times New Roman" panose="02020603050405020304" pitchFamily="18" charset="0"/>
              </a:rPr>
              <a:t> στο θαλάσσιο περιβάλλον, δεν μπορούν να κολυμπήσουν. </a:t>
            </a:r>
            <a:endParaRPr lang="en-US" altLang="en-US" sz="2400" dirty="0" smtClean="0">
              <a:cs typeface="Times New Roman" panose="02020603050405020304" pitchFamily="18" charset="0"/>
            </a:endParaRPr>
          </a:p>
          <a:p>
            <a:pPr marL="0" indent="0" eaLnBrk="1" hangingPunct="1">
              <a:buFont typeface="Arial" panose="020B0604020202020204" pitchFamily="34" charset="0"/>
              <a:buNone/>
            </a:pPr>
            <a:endParaRPr lang="en-US" altLang="en-US" sz="1600" dirty="0" smtClean="0">
              <a:cs typeface="Times New Roman" panose="02020603050405020304" pitchFamily="18" charset="0"/>
            </a:endParaRPr>
          </a:p>
          <a:p>
            <a:pPr marL="0" indent="0" eaLnBrk="1" hangingPunct="1">
              <a:buFont typeface="Arial" panose="020B0604020202020204" pitchFamily="34" charset="0"/>
              <a:buNone/>
            </a:pPr>
            <a:r>
              <a:rPr lang="el-GR" altLang="en-US" sz="1600" dirty="0" smtClean="0">
                <a:cs typeface="Times New Roman" panose="02020603050405020304" pitchFamily="18" charset="0"/>
              </a:rPr>
              <a:t>* </a:t>
            </a:r>
            <a:r>
              <a:rPr lang="el-GR" altLang="en-US" sz="1600" dirty="0" smtClean="0">
                <a:cs typeface="Times New Roman" panose="02020603050405020304" pitchFamily="18" charset="0"/>
              </a:rPr>
              <a:t>Σύμφωνα με: </a:t>
            </a:r>
            <a:r>
              <a:rPr lang="en-US" altLang="en-US" sz="1600" dirty="0" smtClean="0">
                <a:cs typeface="Times New Roman" panose="02020603050405020304" pitchFamily="18" charset="0"/>
              </a:rPr>
              <a:t>http://www.ncbi.nlm.nih.gov/Taxonomy/Browser/wwwtax.cgi?mode=Root</a:t>
            </a:r>
            <a:endParaRPr lang="el-GR" altLang="en-US" sz="1600" b="1" dirty="0" smtClean="0">
              <a:cs typeface="Times New Roman" panose="02020603050405020304" pitchFamily="18" charset="0"/>
            </a:endParaRPr>
          </a:p>
          <a:p>
            <a:pPr marL="0" indent="0" eaLnBrk="1" hangingPunct="1"/>
            <a:endParaRPr lang="el-GR" altLang="en-US" sz="2400" dirty="0" smtClean="0">
              <a:cs typeface="Times New Roman" panose="02020603050405020304" pitchFamily="18" charset="0"/>
            </a:endParaRPr>
          </a:p>
        </p:txBody>
      </p:sp>
      <p:cxnSp>
        <p:nvCxnSpPr>
          <p:cNvPr id="6" name="Elbow Connector 5"/>
          <p:cNvCxnSpPr/>
          <p:nvPr/>
        </p:nvCxnSpPr>
        <p:spPr>
          <a:xfrm>
            <a:off x="2698750" y="1839913"/>
            <a:ext cx="287338" cy="14922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0"/>
          <p:cNvSpPr>
            <a:spLocks noGrp="1"/>
          </p:cNvSpPr>
          <p:nvPr>
            <p:ph type="title"/>
          </p:nvPr>
        </p:nvSpPr>
        <p:spPr/>
        <p:txBody>
          <a:bodyPr/>
          <a:lstStyle/>
          <a:p>
            <a:r>
              <a:rPr lang="el-GR" altLang="el-GR" sz="4000" dirty="0" smtClean="0"/>
              <a:t>Φύλο: </a:t>
            </a:r>
            <a:r>
              <a:rPr lang="el-GR" altLang="el-GR" sz="4000" dirty="0" err="1" smtClean="0"/>
              <a:t>Κινόρρυγχα</a:t>
            </a:r>
            <a:r>
              <a:rPr lang="el-GR" altLang="el-GR" sz="4000" dirty="0" smtClean="0"/>
              <a:t> </a:t>
            </a:r>
            <a:r>
              <a:rPr lang="el-GR" altLang="el-GR" sz="4000" dirty="0"/>
              <a:t>(</a:t>
            </a:r>
            <a:r>
              <a:rPr lang="en-US" altLang="el-GR" sz="4000" dirty="0" err="1"/>
              <a:t>Kinorynchs</a:t>
            </a:r>
            <a:r>
              <a:rPr lang="en-US" altLang="el-GR" sz="4000" dirty="0"/>
              <a:t>)</a:t>
            </a:r>
            <a:r>
              <a:rPr lang="el-GR" altLang="el-GR" sz="4000" dirty="0"/>
              <a:t> </a:t>
            </a:r>
            <a:r>
              <a:rPr lang="el-GR" altLang="el-GR" sz="4000" dirty="0" smtClean="0"/>
              <a:t>2/4</a:t>
            </a:r>
            <a:endParaRPr lang="el-GR" altLang="el-GR" sz="4000" dirty="0" smtClean="0"/>
          </a:p>
        </p:txBody>
      </p:sp>
      <p:sp>
        <p:nvSpPr>
          <p:cNvPr id="9" name="Footer Placeholder 8"/>
          <p:cNvSpPr>
            <a:spLocks noGrp="1"/>
          </p:cNvSpPr>
          <p:nvPr>
            <p:ph type="ftr" sz="quarter" idx="18"/>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9"/>
          </p:nvPr>
        </p:nvSpPr>
        <p:spPr/>
        <p:txBody>
          <a:bodyPr/>
          <a:lstStyle/>
          <a:p>
            <a:pPr>
              <a:defRPr/>
            </a:pPr>
            <a:fld id="{821A53CC-5D9B-4784-8E26-E2D09426A453}" type="slidenum">
              <a:rPr lang="en-US" altLang="en-US" smtClean="0"/>
              <a:pPr>
                <a:defRPr/>
              </a:pPr>
              <a:t>56</a:t>
            </a:fld>
            <a:endParaRPr lang="en-US" altLang="en-US"/>
          </a:p>
        </p:txBody>
      </p:sp>
      <p:pic>
        <p:nvPicPr>
          <p:cNvPr id="70664" name="Picture Placeholder 2"/>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54" t="-1979" r="-854" b="-1979"/>
          <a:stretch>
            <a:fillRect/>
          </a:stretch>
        </p:blipFill>
        <p:spPr>
          <a:xfrm>
            <a:off x="657266" y="1599712"/>
            <a:ext cx="2421556" cy="2415103"/>
          </a:xfrm>
        </p:spPr>
      </p:pic>
      <p:pic>
        <p:nvPicPr>
          <p:cNvPr id="70665" name="Picture Placeholder 5"/>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417" t="-1979" r="-417" b="-1979"/>
          <a:stretch>
            <a:fillRect/>
          </a:stretch>
        </p:blipFill>
        <p:spPr>
          <a:xfrm>
            <a:off x="3307556" y="2595589"/>
            <a:ext cx="2528887" cy="2376488"/>
          </a:xfrm>
        </p:spPr>
      </p:pic>
      <p:pic>
        <p:nvPicPr>
          <p:cNvPr id="70666" name="Picture Placeholder 10"/>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854" t="-1979" r="-854" b="-1979"/>
          <a:stretch>
            <a:fillRect/>
          </a:stretch>
        </p:blipFill>
        <p:spPr>
          <a:xfrm>
            <a:off x="6075363" y="3492513"/>
            <a:ext cx="2439987" cy="2376488"/>
          </a:xfrm>
        </p:spPr>
      </p:pic>
      <p:sp>
        <p:nvSpPr>
          <p:cNvPr id="11" name="TextBox 10"/>
          <p:cNvSpPr txBox="1"/>
          <p:nvPr/>
        </p:nvSpPr>
        <p:spPr>
          <a:xfrm>
            <a:off x="2721857" y="3671888"/>
            <a:ext cx="341313" cy="277812"/>
          </a:xfrm>
          <a:prstGeom prst="rect">
            <a:avLst/>
          </a:prstGeom>
          <a:noFill/>
        </p:spPr>
        <p:txBody>
          <a:bodyPr wrap="none">
            <a:spAutoFit/>
          </a:bodyPr>
          <a:lstStyle/>
          <a:p>
            <a:pPr>
              <a:defRPr/>
            </a:pPr>
            <a:r>
              <a:rPr lang="en-US" sz="1200" b="1" dirty="0">
                <a:latin typeface="+mj-lt"/>
              </a:rPr>
              <a:t>36</a:t>
            </a:r>
          </a:p>
        </p:txBody>
      </p:sp>
      <p:sp>
        <p:nvSpPr>
          <p:cNvPr id="12" name="TextBox 11"/>
          <p:cNvSpPr txBox="1"/>
          <p:nvPr/>
        </p:nvSpPr>
        <p:spPr>
          <a:xfrm>
            <a:off x="5443934" y="4635527"/>
            <a:ext cx="341313" cy="277812"/>
          </a:xfrm>
          <a:prstGeom prst="rect">
            <a:avLst/>
          </a:prstGeom>
          <a:noFill/>
        </p:spPr>
        <p:txBody>
          <a:bodyPr wrap="none">
            <a:spAutoFit/>
          </a:bodyPr>
          <a:lstStyle/>
          <a:p>
            <a:pPr>
              <a:defRPr/>
            </a:pPr>
            <a:r>
              <a:rPr lang="en-US" sz="1200" b="1" dirty="0">
                <a:latin typeface="+mj-lt"/>
              </a:rPr>
              <a:t>37</a:t>
            </a:r>
          </a:p>
        </p:txBody>
      </p:sp>
      <p:sp>
        <p:nvSpPr>
          <p:cNvPr id="13" name="TextBox 12"/>
          <p:cNvSpPr txBox="1"/>
          <p:nvPr/>
        </p:nvSpPr>
        <p:spPr>
          <a:xfrm>
            <a:off x="8135938" y="5581482"/>
            <a:ext cx="341312" cy="276225"/>
          </a:xfrm>
          <a:prstGeom prst="rect">
            <a:avLst/>
          </a:prstGeom>
          <a:noFill/>
        </p:spPr>
        <p:txBody>
          <a:bodyPr wrap="none">
            <a:spAutoFit/>
          </a:bodyPr>
          <a:lstStyle/>
          <a:p>
            <a:pPr>
              <a:defRPr/>
            </a:pPr>
            <a:r>
              <a:rPr lang="en-US" sz="1200" b="1" dirty="0">
                <a:latin typeface="+mj-lt"/>
              </a:rPr>
              <a:t>38</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0"/>
          <p:cNvSpPr>
            <a:spLocks noGrp="1"/>
          </p:cNvSpPr>
          <p:nvPr>
            <p:ph type="title"/>
          </p:nvPr>
        </p:nvSpPr>
        <p:spPr/>
        <p:txBody>
          <a:bodyPr/>
          <a:lstStyle/>
          <a:p>
            <a:r>
              <a:rPr lang="el-GR" altLang="el-GR" sz="4000" dirty="0" smtClean="0"/>
              <a:t>Φύλο: </a:t>
            </a:r>
            <a:r>
              <a:rPr lang="el-GR" altLang="el-GR" sz="4000" dirty="0" err="1" smtClean="0"/>
              <a:t>Κινόρρυγχα</a:t>
            </a:r>
            <a:r>
              <a:rPr lang="el-GR" altLang="el-GR" sz="4000" dirty="0" smtClean="0"/>
              <a:t> </a:t>
            </a:r>
            <a:r>
              <a:rPr lang="el-GR" altLang="el-GR" sz="4000" dirty="0"/>
              <a:t>(</a:t>
            </a:r>
            <a:r>
              <a:rPr lang="en-US" altLang="el-GR" sz="4000" dirty="0" err="1"/>
              <a:t>Kinorynchs</a:t>
            </a:r>
            <a:r>
              <a:rPr lang="en-US" altLang="el-GR" sz="4000" dirty="0"/>
              <a:t>)</a:t>
            </a:r>
            <a:r>
              <a:rPr lang="el-GR" altLang="el-GR" sz="4000" dirty="0"/>
              <a:t> 3/4</a:t>
            </a:r>
            <a:endParaRPr lang="el-GR" altLang="el-GR" sz="4000" dirty="0" smtClean="0"/>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13A28F98-85B8-4101-BF70-065E20F7543A}" type="slidenum">
              <a:rPr lang="en-US" altLang="en-US" smtClean="0"/>
              <a:pPr>
                <a:defRPr/>
              </a:pPr>
              <a:t>57</a:t>
            </a:fld>
            <a:endParaRPr lang="en-US" altLang="en-US"/>
          </a:p>
        </p:txBody>
      </p:sp>
      <p:sp>
        <p:nvSpPr>
          <p:cNvPr id="71685" name="Content Placeholder 1"/>
          <p:cNvSpPr>
            <a:spLocks noGrp="1"/>
          </p:cNvSpPr>
          <p:nvPr>
            <p:ph idx="1"/>
          </p:nvPr>
        </p:nvSpPr>
        <p:spPr>
          <a:xfrm>
            <a:off x="511968" y="1556792"/>
            <a:ext cx="8120063" cy="4576763"/>
          </a:xfrm>
        </p:spPr>
        <p:txBody>
          <a:bodyPr/>
          <a:lstStyle/>
          <a:p>
            <a:pPr marL="0" indent="0" eaLnBrk="1" hangingPunct="1">
              <a:buFont typeface="Arial" panose="020B0604020202020204" pitchFamily="34" charset="0"/>
              <a:buNone/>
            </a:pPr>
            <a:r>
              <a:rPr lang="el-GR" altLang="en-US" sz="2400" b="1" dirty="0" smtClean="0">
                <a:cs typeface="Times New Roman" panose="02020603050405020304" pitchFamily="18" charset="0"/>
              </a:rPr>
              <a:t>Χαρακτηριστικά</a:t>
            </a:r>
          </a:p>
          <a:p>
            <a:pPr eaLnBrk="1" hangingPunct="1"/>
            <a:r>
              <a:rPr lang="el-GR" altLang="en-US" sz="2400" dirty="0" smtClean="0">
                <a:cs typeface="Times New Roman" panose="02020603050405020304" pitchFamily="18" charset="0"/>
              </a:rPr>
              <a:t>Το σώμα τους διακρίνεται σε </a:t>
            </a:r>
            <a:r>
              <a:rPr lang="el-GR" altLang="en-US" sz="2400" b="1" dirty="0" smtClean="0">
                <a:cs typeface="Times New Roman" panose="02020603050405020304" pitchFamily="18" charset="0"/>
              </a:rPr>
              <a:t>κεφάλι, αυχένα και κορμό</a:t>
            </a:r>
            <a:r>
              <a:rPr lang="el-GR" altLang="en-US" sz="2400" dirty="0" smtClean="0">
                <a:cs typeface="Times New Roman" panose="02020603050405020304" pitchFamily="18" charset="0"/>
              </a:rPr>
              <a:t>. Ο κορμός αποτελείται από 11 </a:t>
            </a:r>
            <a:r>
              <a:rPr lang="en-GB" altLang="en-US" sz="2400" dirty="0" smtClean="0">
                <a:cs typeface="Times New Roman" panose="02020603050405020304" pitchFamily="18" charset="0"/>
              </a:rPr>
              <a:t>“</a:t>
            </a:r>
            <a:r>
              <a:rPr lang="el-GR" altLang="en-US" sz="2400" dirty="0" err="1" smtClean="0">
                <a:cs typeface="Times New Roman" panose="02020603050405020304" pitchFamily="18" charset="0"/>
              </a:rPr>
              <a:t>μεταμερή</a:t>
            </a:r>
            <a:r>
              <a:rPr lang="en-GB" altLang="en-US" sz="2400" dirty="0" smtClean="0">
                <a:cs typeface="Times New Roman" panose="02020603050405020304" pitchFamily="18" charset="0"/>
              </a:rPr>
              <a:t>”</a:t>
            </a:r>
            <a:r>
              <a:rPr lang="el-GR" altLang="en-US" sz="2400" dirty="0" smtClean="0">
                <a:cs typeface="Times New Roman" panose="02020603050405020304" pitchFamily="18" charset="0"/>
              </a:rPr>
              <a:t> που φέρουν αγκάθια και επιδερμικές πλάκες.  Το κεφάλι φέρει σειρές από αγκάθια και εκτατή προβοσκίδα. </a:t>
            </a:r>
          </a:p>
          <a:p>
            <a:pPr eaLnBrk="1" hangingPunct="1"/>
            <a:r>
              <a:rPr lang="el-GR" altLang="en-US" sz="2400" dirty="0" smtClean="0">
                <a:cs typeface="Times New Roman" panose="02020603050405020304" pitchFamily="18" charset="0"/>
              </a:rPr>
              <a:t>Φέρουν </a:t>
            </a:r>
            <a:r>
              <a:rPr lang="el-GR" altLang="en-US" sz="2400" b="1" dirty="0" smtClean="0">
                <a:cs typeface="Times New Roman" panose="02020603050405020304" pitchFamily="18" charset="0"/>
              </a:rPr>
              <a:t>πλήρες πεπτικό σύστημα </a:t>
            </a:r>
            <a:r>
              <a:rPr lang="el-GR" altLang="en-US" sz="2400" dirty="0" smtClean="0">
                <a:cs typeface="Times New Roman" panose="02020603050405020304" pitchFamily="18" charset="0"/>
              </a:rPr>
              <a:t>αλλά δεν φέρουν εξειδικευμένο αναπνευστικό και κυκλοφορικό σύστημα. Το </a:t>
            </a:r>
            <a:r>
              <a:rPr lang="el-GR" altLang="en-US" sz="2400" b="1" dirty="0" smtClean="0">
                <a:cs typeface="Times New Roman" panose="02020603050405020304" pitchFamily="18" charset="0"/>
              </a:rPr>
              <a:t>απεκκριτικό σύστημα αποτελείται από </a:t>
            </a:r>
            <a:r>
              <a:rPr lang="el-GR" altLang="en-US" sz="2400" b="1" dirty="0" err="1" smtClean="0">
                <a:cs typeface="Times New Roman" panose="02020603050405020304" pitchFamily="18" charset="0"/>
              </a:rPr>
              <a:t>πρωτονεφρίδια</a:t>
            </a:r>
            <a:r>
              <a:rPr lang="el-GR" altLang="en-US" sz="2400" b="1" dirty="0" smtClean="0">
                <a:cs typeface="Times New Roman" panose="02020603050405020304" pitchFamily="18" charset="0"/>
              </a:rPr>
              <a:t>.</a:t>
            </a:r>
          </a:p>
          <a:p>
            <a:pPr eaLnBrk="1" hangingPunct="1"/>
            <a:r>
              <a:rPr lang="el-GR" altLang="en-US" sz="2400" dirty="0" smtClean="0">
                <a:cs typeface="Times New Roman" panose="02020603050405020304" pitchFamily="18" charset="0"/>
              </a:rPr>
              <a:t>Είναι </a:t>
            </a:r>
            <a:r>
              <a:rPr lang="el-GR" altLang="en-US" sz="2400" b="1" dirty="0" err="1" smtClean="0">
                <a:cs typeface="Times New Roman" panose="02020603050405020304" pitchFamily="18" charset="0"/>
              </a:rPr>
              <a:t>γονοχωριστικά</a:t>
            </a:r>
            <a:r>
              <a:rPr lang="el-GR" altLang="en-US" sz="2400" dirty="0" smtClean="0">
                <a:cs typeface="Times New Roman" panose="02020603050405020304" pitchFamily="18" charset="0"/>
              </a:rPr>
              <a:t> και πιστεύεται ότι έχουν εσωτερική γονιμοποίηση αλλά </a:t>
            </a:r>
            <a:r>
              <a:rPr lang="el-GR" altLang="en-US" sz="2400" b="1" dirty="0" smtClean="0">
                <a:cs typeface="Times New Roman" panose="02020603050405020304" pitchFamily="18" charset="0"/>
              </a:rPr>
              <a:t>λίγα είναι γνωστά για την εμβρυική ανάπτυξή τους.</a:t>
            </a:r>
            <a:r>
              <a:rPr lang="el-GR" altLang="en-US" sz="2400" dirty="0" smtClean="0">
                <a:cs typeface="Times New Roman" panose="02020603050405020304" pitchFamily="18" charset="0"/>
              </a:rPr>
              <a:t> Οι προνύμφες υφίστανται 6 εκδύσεις πριν την ενηλικίωση.</a:t>
            </a:r>
            <a:r>
              <a:rPr lang="el-GR" altLang="en-US" sz="2400" dirty="0" smtClean="0">
                <a:solidFill>
                  <a:schemeClr val="bg1"/>
                </a:solidFill>
                <a:latin typeface="Times New Roman" panose="02020603050405020304" pitchFamily="18" charset="0"/>
                <a:cs typeface="Times New Roman" panose="02020603050405020304" pitchFamily="18" charset="0"/>
              </a:rPr>
              <a:t>. </a:t>
            </a:r>
          </a:p>
          <a:p>
            <a:pPr marL="0" indent="0" eaLnBrk="1" hangingPunct="1">
              <a:buFont typeface="Arial" panose="020B0604020202020204" pitchFamily="34" charset="0"/>
              <a:buNone/>
            </a:pPr>
            <a:endParaRPr lang="el-GR" altLang="en-US" sz="2400" b="1" dirty="0" smtClean="0">
              <a:cs typeface="Times New Roman" panose="02020603050405020304"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0"/>
          <p:cNvSpPr>
            <a:spLocks noGrp="1"/>
          </p:cNvSpPr>
          <p:nvPr>
            <p:ph type="title"/>
          </p:nvPr>
        </p:nvSpPr>
        <p:spPr/>
        <p:txBody>
          <a:bodyPr/>
          <a:lstStyle/>
          <a:p>
            <a:r>
              <a:rPr lang="el-GR" altLang="el-GR" sz="4000" dirty="0" smtClean="0"/>
              <a:t>Φύλο: </a:t>
            </a:r>
            <a:r>
              <a:rPr lang="el-GR" altLang="el-GR" sz="4000" dirty="0" err="1" smtClean="0"/>
              <a:t>Κινόρρυγχα</a:t>
            </a:r>
            <a:r>
              <a:rPr lang="el-GR" altLang="el-GR" sz="4000" dirty="0" smtClean="0"/>
              <a:t> </a:t>
            </a:r>
            <a:r>
              <a:rPr lang="el-GR" altLang="el-GR" sz="4000" dirty="0"/>
              <a:t>(</a:t>
            </a:r>
            <a:r>
              <a:rPr lang="en-US" altLang="el-GR" sz="4000" dirty="0" err="1"/>
              <a:t>Kinorynchs</a:t>
            </a:r>
            <a:r>
              <a:rPr lang="en-US" altLang="el-GR" sz="4000" dirty="0"/>
              <a:t>)</a:t>
            </a:r>
            <a:r>
              <a:rPr lang="el-GR" altLang="el-GR" sz="4000" dirty="0"/>
              <a:t> 4/4</a:t>
            </a:r>
            <a:endParaRPr lang="el-GR" altLang="el-GR" sz="4000" dirty="0" smtClean="0"/>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2205DF61-F6DD-4F8C-B56B-5213F3B40ECD}" type="slidenum">
              <a:rPr lang="en-US" altLang="en-US" smtClean="0"/>
              <a:pPr>
                <a:defRPr/>
              </a:pPr>
              <a:t>58</a:t>
            </a:fld>
            <a:endParaRPr lang="en-US" altLang="en-US"/>
          </a:p>
        </p:txBody>
      </p:sp>
      <p:pic>
        <p:nvPicPr>
          <p:cNvPr id="72709"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446338" y="1427163"/>
            <a:ext cx="4251325" cy="4810125"/>
          </a:xfrm>
        </p:spPr>
      </p:pic>
      <p:sp>
        <p:nvSpPr>
          <p:cNvPr id="6" name="TextBox 5"/>
          <p:cNvSpPr txBox="1"/>
          <p:nvPr/>
        </p:nvSpPr>
        <p:spPr>
          <a:xfrm>
            <a:off x="6291263" y="5872163"/>
            <a:ext cx="341312" cy="276225"/>
          </a:xfrm>
          <a:prstGeom prst="rect">
            <a:avLst/>
          </a:prstGeom>
          <a:noFill/>
        </p:spPr>
        <p:txBody>
          <a:bodyPr wrap="none">
            <a:spAutoFit/>
          </a:bodyPr>
          <a:lstStyle/>
          <a:p>
            <a:pPr>
              <a:defRPr/>
            </a:pPr>
            <a:r>
              <a:rPr lang="en-US" sz="1200" b="1" dirty="0">
                <a:latin typeface="+mj-lt"/>
              </a:rPr>
              <a:t>39</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0"/>
          <p:cNvSpPr>
            <a:spLocks noGrp="1"/>
          </p:cNvSpPr>
          <p:nvPr>
            <p:ph type="title"/>
          </p:nvPr>
        </p:nvSpPr>
        <p:spPr>
          <a:xfrm>
            <a:off x="345058" y="365125"/>
            <a:ext cx="8407846" cy="1325563"/>
          </a:xfrm>
        </p:spPr>
        <p:txBody>
          <a:bodyPr/>
          <a:lstStyle/>
          <a:p>
            <a:r>
              <a:rPr lang="el-GR" altLang="el-GR" sz="4000" dirty="0" smtClean="0"/>
              <a:t>Φύλο: Ονυχοφόρα (</a:t>
            </a:r>
            <a:r>
              <a:rPr lang="en-US" altLang="el-GR" sz="4000" dirty="0" err="1" smtClean="0"/>
              <a:t>Onychophora</a:t>
            </a:r>
            <a:r>
              <a:rPr lang="en-US" altLang="el-GR" sz="4000" dirty="0" smtClean="0"/>
              <a:t>)</a:t>
            </a:r>
            <a:r>
              <a:rPr lang="el-GR" altLang="el-GR" sz="4000" dirty="0" smtClean="0"/>
              <a:t> 1/6</a:t>
            </a:r>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CEB3811D-5EB8-4E65-B18F-0354CF07B332}" type="slidenum">
              <a:rPr lang="en-US" altLang="en-US" smtClean="0"/>
              <a:pPr>
                <a:defRPr/>
              </a:pPr>
              <a:t>59</a:t>
            </a:fld>
            <a:endParaRPr lang="en-US" altLang="en-US"/>
          </a:p>
        </p:txBody>
      </p:sp>
      <p:sp>
        <p:nvSpPr>
          <p:cNvPr id="74757" name="Content Placeholder 1"/>
          <p:cNvSpPr>
            <a:spLocks noGrp="1"/>
          </p:cNvSpPr>
          <p:nvPr>
            <p:ph idx="1"/>
          </p:nvPr>
        </p:nvSpPr>
        <p:spPr>
          <a:xfrm>
            <a:off x="628650" y="1690688"/>
            <a:ext cx="8120063" cy="4576763"/>
          </a:xfrm>
        </p:spPr>
        <p:txBody>
          <a:bodyPr/>
          <a:lstStyle/>
          <a:p>
            <a:pPr marL="0" indent="0" eaLnBrk="1" hangingPunct="1">
              <a:buFont typeface="Arial" panose="020B0604020202020204" pitchFamily="34" charset="0"/>
              <a:buNone/>
            </a:pPr>
            <a:r>
              <a:rPr lang="el-GR" altLang="en-US" sz="2400" dirty="0" smtClean="0">
                <a:cs typeface="Times New Roman" panose="02020603050405020304" pitchFamily="18" charset="0"/>
              </a:rPr>
              <a:t>Ταξινόμηση*: Φύλο</a:t>
            </a:r>
            <a:r>
              <a:rPr lang="en-GB" altLang="en-US" sz="2400" dirty="0" smtClean="0">
                <a:cs typeface="Times New Roman" panose="02020603050405020304" pitchFamily="18" charset="0"/>
              </a:rPr>
              <a:t>:</a:t>
            </a:r>
            <a:r>
              <a:rPr lang="el-GR" altLang="en-US" sz="2400" dirty="0" smtClean="0">
                <a:cs typeface="Times New Roman" panose="02020603050405020304" pitchFamily="18" charset="0"/>
              </a:rPr>
              <a:t> </a:t>
            </a:r>
            <a:r>
              <a:rPr lang="el-GR" altLang="en-US" sz="2400" b="1" dirty="0" smtClean="0">
                <a:cs typeface="Times New Roman" panose="02020603050405020304" pitchFamily="18" charset="0"/>
              </a:rPr>
              <a:t>Ονυχοφόρα</a:t>
            </a:r>
          </a:p>
          <a:p>
            <a:pPr marL="0" indent="0" eaLnBrk="1" hangingPunct="1">
              <a:buFont typeface="Arial" panose="020B0604020202020204" pitchFamily="34" charset="0"/>
              <a:buNone/>
            </a:pPr>
            <a:r>
              <a:rPr lang="el-GR" altLang="en-US" sz="2400" dirty="0" smtClean="0">
                <a:cs typeface="Times New Roman" panose="02020603050405020304" pitchFamily="18" charset="0"/>
              </a:rPr>
              <a:t>		</a:t>
            </a:r>
            <a:r>
              <a:rPr lang="en-US" altLang="en-US" sz="2400" dirty="0" smtClean="0">
                <a:cs typeface="Times New Roman" panose="02020603050405020304" pitchFamily="18" charset="0"/>
              </a:rPr>
              <a:t>      </a:t>
            </a:r>
            <a:r>
              <a:rPr lang="el-GR" altLang="en-US" sz="2400" dirty="0" smtClean="0">
                <a:cs typeface="Times New Roman" panose="02020603050405020304" pitchFamily="18" charset="0"/>
              </a:rPr>
              <a:t>Οικογένειες: </a:t>
            </a:r>
            <a:r>
              <a:rPr lang="el-GR" altLang="en-US" sz="2400" b="1" dirty="0" smtClean="0">
                <a:cs typeface="Times New Roman" panose="02020603050405020304" pitchFamily="18" charset="0"/>
              </a:rPr>
              <a:t>2</a:t>
            </a:r>
            <a:endParaRPr lang="en-GB" altLang="en-US" sz="2400" b="1" dirty="0" smtClean="0">
              <a:cs typeface="Times New Roman" panose="02020603050405020304" pitchFamily="18" charset="0"/>
            </a:endParaRPr>
          </a:p>
          <a:p>
            <a:pPr marL="0" indent="0" eaLnBrk="1" hangingPunct="1"/>
            <a:r>
              <a:rPr lang="el-GR" altLang="en-US" sz="2400" dirty="0" smtClean="0">
                <a:cs typeface="Times New Roman" panose="02020603050405020304" pitchFamily="18" charset="0"/>
              </a:rPr>
              <a:t>Το φύλο </a:t>
            </a:r>
            <a:r>
              <a:rPr lang="el-GR" altLang="en-US" sz="2400" b="1" dirty="0" smtClean="0">
                <a:cs typeface="Times New Roman" panose="02020603050405020304" pitchFamily="18" charset="0"/>
              </a:rPr>
              <a:t>Ονυχοφόρα ανήκει στην ομάδα </a:t>
            </a:r>
            <a:r>
              <a:rPr lang="el-GR" altLang="en-US" sz="2400" b="1" dirty="0" err="1" smtClean="0">
                <a:cs typeface="Times New Roman" panose="02020603050405020304" pitchFamily="18" charset="0"/>
              </a:rPr>
              <a:t>Παναρθρόποδα</a:t>
            </a:r>
            <a:r>
              <a:rPr lang="el-GR" altLang="en-US" sz="2400" b="1" dirty="0" smtClean="0">
                <a:cs typeface="Times New Roman" panose="02020603050405020304" pitchFamily="18" charset="0"/>
              </a:rPr>
              <a:t> που περιλαμβάνει επίσης τα Αρθρόποδα και τα </a:t>
            </a:r>
            <a:r>
              <a:rPr lang="el-GR" altLang="en-US" sz="2400" b="1" dirty="0" err="1" smtClean="0">
                <a:cs typeface="Times New Roman" panose="02020603050405020304" pitchFamily="18" charset="0"/>
              </a:rPr>
              <a:t>Βραδύπορα</a:t>
            </a:r>
            <a:r>
              <a:rPr lang="el-GR" altLang="en-US" sz="2400" dirty="0" smtClean="0">
                <a:cs typeface="Times New Roman" panose="02020603050405020304" pitchFamily="18" charset="0"/>
              </a:rPr>
              <a:t>. Περιλαμβάνει</a:t>
            </a: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70 γνωστά είδη </a:t>
            </a:r>
            <a:r>
              <a:rPr lang="el-GR" altLang="en-US" sz="2400" b="1" dirty="0" smtClean="0">
                <a:cs typeface="Times New Roman" panose="02020603050405020304" pitchFamily="18" charset="0"/>
              </a:rPr>
              <a:t>μικρών (0,5-15</a:t>
            </a:r>
            <a:r>
              <a:rPr lang="en-GB" altLang="en-US" sz="2400" b="1" dirty="0" smtClean="0">
                <a:cs typeface="Times New Roman" panose="02020603050405020304" pitchFamily="18" charset="0"/>
              </a:rPr>
              <a:t> cm) </a:t>
            </a:r>
            <a:r>
              <a:rPr lang="el-GR" altLang="en-US" sz="2400" b="1" dirty="0" smtClean="0">
                <a:cs typeface="Times New Roman" panose="02020603050405020304" pitchFamily="18" charset="0"/>
              </a:rPr>
              <a:t>ζώων </a:t>
            </a:r>
            <a:r>
              <a:rPr lang="el-GR" altLang="en-US" sz="2400" dirty="0" smtClean="0">
                <a:cs typeface="Times New Roman" panose="02020603050405020304" pitchFamily="18" charset="0"/>
              </a:rPr>
              <a:t>που μοιάζουν με κάμπιες εντόμων. </a:t>
            </a:r>
            <a:r>
              <a:rPr lang="el-GR" altLang="en-US" sz="2400" dirty="0" err="1" smtClean="0">
                <a:cs typeface="Times New Roman" panose="02020603050405020304" pitchFamily="18" charset="0"/>
              </a:rPr>
              <a:t>Ζούν</a:t>
            </a:r>
            <a:r>
              <a:rPr lang="el-GR" altLang="en-US" sz="2400" dirty="0" smtClean="0">
                <a:cs typeface="Times New Roman" panose="02020603050405020304" pitchFamily="18" charset="0"/>
              </a:rPr>
              <a:t> σε τροπικά και υποτροπικά δάση, είναι νυκτόβια και δραστηριοποιούνται όταν υπάρχει υψηλή υγρασία. Είναι θηρευτές και τρέφονται με σκουλήκια, κάμπιες ή τερμίτες. Τα παλαιολιθικά δεδομένα δείχνουν ότι λίγο έχουν αλλάξει από τότε που πρωτοεμφανίστηκαν την Κάμβριο περίοδο. </a:t>
            </a:r>
            <a:endParaRPr lang="en-US" altLang="en-US" sz="1600" dirty="0" smtClean="0">
              <a:cs typeface="Times New Roman" panose="02020603050405020304" pitchFamily="18" charset="0"/>
            </a:endParaRPr>
          </a:p>
          <a:p>
            <a:pPr marL="0" indent="0" eaLnBrk="1" hangingPunct="1">
              <a:buFont typeface="Arial" panose="020B0604020202020204" pitchFamily="34" charset="0"/>
              <a:buNone/>
            </a:pPr>
            <a:r>
              <a:rPr lang="el-GR" altLang="en-US" sz="1600" dirty="0" smtClean="0">
                <a:cs typeface="Times New Roman" panose="02020603050405020304" pitchFamily="18" charset="0"/>
              </a:rPr>
              <a:t>* Σύμφωνα με: </a:t>
            </a:r>
            <a:r>
              <a:rPr lang="en-US" altLang="en-US" sz="1600" dirty="0" smtClean="0">
                <a:cs typeface="Times New Roman" panose="02020603050405020304" pitchFamily="18" charset="0"/>
              </a:rPr>
              <a:t>http://www.ncbi.nlm.nih.gov/Taxonomy/Browser/wwwtax.cgi?mode=Root</a:t>
            </a:r>
            <a:endParaRPr lang="el-GR" altLang="en-US" sz="1600" b="1" dirty="0" smtClean="0">
              <a:cs typeface="Times New Roman" panose="02020603050405020304" pitchFamily="18" charset="0"/>
            </a:endParaRPr>
          </a:p>
          <a:p>
            <a:pPr marL="0" indent="0" eaLnBrk="1" hangingPunct="1">
              <a:buFont typeface="Arial" panose="020B0604020202020204" pitchFamily="34" charset="0"/>
              <a:buNone/>
            </a:pPr>
            <a:endParaRPr lang="el-GR" altLang="en-US" sz="2400" b="1" dirty="0" smtClean="0">
              <a:cs typeface="Times New Roman" panose="02020603050405020304" pitchFamily="18" charset="0"/>
            </a:endParaRPr>
          </a:p>
        </p:txBody>
      </p:sp>
      <p:cxnSp>
        <p:nvCxnSpPr>
          <p:cNvPr id="6" name="Elbow Connector 5"/>
          <p:cNvCxnSpPr/>
          <p:nvPr/>
        </p:nvCxnSpPr>
        <p:spPr>
          <a:xfrm>
            <a:off x="2698750" y="1839913"/>
            <a:ext cx="287338" cy="14922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Τίτλος 1"/>
          <p:cNvSpPr>
            <a:spLocks noGrp="1"/>
          </p:cNvSpPr>
          <p:nvPr>
            <p:ph type="title"/>
          </p:nvPr>
        </p:nvSpPr>
        <p:spPr/>
        <p:txBody>
          <a:bodyPr/>
          <a:lstStyle/>
          <a:p>
            <a:r>
              <a:rPr lang="el-GR" altLang="el-GR" dirty="0" smtClean="0"/>
              <a:t>Βασικές </a:t>
            </a:r>
            <a:r>
              <a:rPr lang="el-GR" altLang="el-GR" dirty="0" smtClean="0"/>
              <a:t>Έννοιες</a:t>
            </a:r>
            <a:r>
              <a:rPr lang="en-US" altLang="el-GR" dirty="0" smtClean="0"/>
              <a:t> 2/8</a:t>
            </a:r>
            <a:endParaRPr lang="en-US" altLang="el-GR"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F70A2547-6189-45BC-B8AF-78B6EC909375}" type="slidenum">
              <a:rPr lang="en-US" altLang="en-US" smtClean="0"/>
              <a:pPr>
                <a:defRPr/>
              </a:pPr>
              <a:t>6</a:t>
            </a:fld>
            <a:endParaRPr lang="en-US" altLang="en-US"/>
          </a:p>
        </p:txBody>
      </p:sp>
      <p:sp>
        <p:nvSpPr>
          <p:cNvPr id="13317" name="Content Placeholder 1"/>
          <p:cNvSpPr>
            <a:spLocks noGrp="1"/>
          </p:cNvSpPr>
          <p:nvPr>
            <p:ph idx="1"/>
          </p:nvPr>
        </p:nvSpPr>
        <p:spPr/>
        <p:txBody>
          <a:bodyPr/>
          <a:lstStyle/>
          <a:p>
            <a:pPr marL="0" indent="0" eaLnBrk="1" hangingPunct="1">
              <a:buFont typeface="Arial" panose="020B0604020202020204" pitchFamily="34" charset="0"/>
              <a:buNone/>
            </a:pPr>
            <a:r>
              <a:rPr lang="el-GR" altLang="en-US" sz="2400" b="1" dirty="0" smtClean="0">
                <a:cs typeface="Times New Roman" panose="02020603050405020304" pitchFamily="18" charset="0"/>
              </a:rPr>
              <a:t>Τι είναι έκδυση;</a:t>
            </a:r>
          </a:p>
          <a:p>
            <a:pPr eaLnBrk="1" hangingPunct="1"/>
            <a:r>
              <a:rPr lang="el-GR" altLang="en-US" sz="2400" dirty="0" smtClean="0">
                <a:cs typeface="Times New Roman" panose="02020603050405020304" pitchFamily="18" charset="0"/>
              </a:rPr>
              <a:t>Είναι η αναπτυξιακή διαδικασία κατά την οποία για να επιτευχθεί αύξηση του μεγέθους του σώματος, η επιδερμίδα εκκρίνει νέο </a:t>
            </a:r>
            <a:r>
              <a:rPr lang="el-GR" altLang="en-US" sz="2400" dirty="0" err="1" smtClean="0">
                <a:cs typeface="Times New Roman" panose="02020603050405020304" pitchFamily="18" charset="0"/>
              </a:rPr>
              <a:t>επιδέρμιο</a:t>
            </a:r>
            <a:r>
              <a:rPr lang="el-GR" altLang="en-US" sz="2400" dirty="0" smtClean="0">
                <a:cs typeface="Times New Roman" panose="02020603050405020304" pitchFamily="18" charset="0"/>
              </a:rPr>
              <a:t> και το παλαιό </a:t>
            </a:r>
            <a:r>
              <a:rPr lang="el-GR" altLang="en-US" sz="2400" dirty="0" err="1" smtClean="0">
                <a:cs typeface="Times New Roman" panose="02020603050405020304" pitchFamily="18" charset="0"/>
              </a:rPr>
              <a:t>επιδέρμιο</a:t>
            </a:r>
            <a:r>
              <a:rPr lang="el-GR" altLang="en-US" sz="2400" dirty="0" smtClean="0">
                <a:cs typeface="Times New Roman" panose="02020603050405020304" pitchFamily="18" charset="0"/>
              </a:rPr>
              <a:t> </a:t>
            </a:r>
            <a:r>
              <a:rPr lang="el-GR" altLang="en-US" sz="2400" dirty="0" err="1" smtClean="0">
                <a:cs typeface="Times New Roman" panose="02020603050405020304" pitchFamily="18" charset="0"/>
              </a:rPr>
              <a:t>πέπτεται</a:t>
            </a:r>
            <a:r>
              <a:rPr lang="el-GR" altLang="en-US" sz="2400" dirty="0" smtClean="0">
                <a:cs typeface="Times New Roman" panose="02020603050405020304" pitchFamily="18" charset="0"/>
              </a:rPr>
              <a:t> και απορρίπτεται. </a:t>
            </a:r>
          </a:p>
          <a:p>
            <a:pPr marL="0" indent="0" eaLnBrk="1" hangingPunct="1">
              <a:buFont typeface="Arial" panose="020B0604020202020204" pitchFamily="34" charset="0"/>
              <a:buNone/>
            </a:pPr>
            <a:r>
              <a:rPr lang="el-GR" altLang="en-US" sz="2400" b="1" dirty="0" smtClean="0">
                <a:cs typeface="Times New Roman" panose="02020603050405020304" pitchFamily="18" charset="0"/>
              </a:rPr>
              <a:t>Πως γίνεται η έκδυση;</a:t>
            </a:r>
          </a:p>
          <a:p>
            <a:pPr eaLnBrk="1" hangingPunct="1"/>
            <a:r>
              <a:rPr lang="el-GR" altLang="en-US" sz="2400" dirty="0" smtClean="0">
                <a:cs typeface="Times New Roman" panose="02020603050405020304" pitchFamily="18" charset="0"/>
              </a:rPr>
              <a:t>Με τη δράση της ορμόνης, </a:t>
            </a:r>
            <a:r>
              <a:rPr lang="el-GR" altLang="en-US" sz="2400" dirty="0" err="1" smtClean="0">
                <a:cs typeface="Times New Roman" panose="02020603050405020304" pitchFamily="18" charset="0"/>
              </a:rPr>
              <a:t>Εκδυσόνη</a:t>
            </a:r>
            <a:r>
              <a:rPr lang="el-GR" altLang="en-US" sz="2400" dirty="0" smtClean="0">
                <a:cs typeface="Times New Roman" panose="02020603050405020304" pitchFamily="18" charset="0"/>
              </a:rPr>
              <a:t>, που παράγεται από ενδοκρινείς αδένες στα </a:t>
            </a:r>
            <a:r>
              <a:rPr lang="el-GR" altLang="en-US" sz="2400" dirty="0" err="1" smtClean="0">
                <a:cs typeface="Times New Roman" panose="02020603050405020304" pitchFamily="18" charset="0"/>
              </a:rPr>
              <a:t>Εκδυσόζωα</a:t>
            </a:r>
            <a:r>
              <a:rPr lang="el-GR" altLang="en-US" sz="2400" dirty="0" smtClean="0">
                <a:cs typeface="Times New Roman" panose="02020603050405020304" pitchFamily="18" charset="0"/>
              </a:rPr>
              <a:t>, αλλά πρέπει να διευκρινιστεί ότι δεν είναι γνωστή η παρουσία ή η δράση της </a:t>
            </a:r>
            <a:r>
              <a:rPr lang="el-GR" altLang="en-US" sz="2400" dirty="0" err="1" smtClean="0">
                <a:cs typeface="Times New Roman" panose="02020603050405020304" pitchFamily="18" charset="0"/>
              </a:rPr>
              <a:t>εκδυσόνης</a:t>
            </a:r>
            <a:r>
              <a:rPr lang="el-GR" altLang="en-US" sz="2400" dirty="0" smtClean="0">
                <a:cs typeface="Times New Roman" panose="02020603050405020304" pitchFamily="18" charset="0"/>
              </a:rPr>
              <a:t> σε μερικά φύλα που ανήκουν στα </a:t>
            </a:r>
            <a:r>
              <a:rPr lang="el-GR" altLang="en-US" sz="2400" dirty="0" err="1" smtClean="0">
                <a:cs typeface="Times New Roman" panose="02020603050405020304" pitchFamily="18" charset="0"/>
              </a:rPr>
              <a:t>Εκδυσόζωα</a:t>
            </a:r>
            <a:r>
              <a:rPr lang="el-GR" altLang="en-US" sz="2400" dirty="0" smtClean="0">
                <a:cs typeface="Times New Roman" panose="02020603050405020304" pitchFamily="18" charset="0"/>
              </a:rPr>
              <a:t> (π.χ. Νηματώδεις). </a:t>
            </a:r>
          </a:p>
          <a:p>
            <a:pPr marL="0" indent="0"/>
            <a:endParaRPr lang="el-GR" altLang="en-US" dirty="0" smtClean="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0"/>
          <p:cNvSpPr>
            <a:spLocks noGrp="1"/>
          </p:cNvSpPr>
          <p:nvPr>
            <p:ph type="title"/>
          </p:nvPr>
        </p:nvSpPr>
        <p:spPr>
          <a:xfrm>
            <a:off x="450887" y="365125"/>
            <a:ext cx="8335838" cy="1325563"/>
          </a:xfrm>
        </p:spPr>
        <p:txBody>
          <a:bodyPr/>
          <a:lstStyle/>
          <a:p>
            <a:r>
              <a:rPr lang="el-GR" altLang="el-GR" sz="4000" dirty="0" smtClean="0"/>
              <a:t>Φύλο: Ονυχοφόρα </a:t>
            </a:r>
            <a:r>
              <a:rPr lang="el-GR" altLang="el-GR" sz="4000" dirty="0"/>
              <a:t>(</a:t>
            </a:r>
            <a:r>
              <a:rPr lang="en-US" altLang="el-GR" sz="4000" dirty="0" err="1"/>
              <a:t>Onychophora</a:t>
            </a:r>
            <a:r>
              <a:rPr lang="en-US" altLang="el-GR" sz="4000" dirty="0"/>
              <a:t>)</a:t>
            </a:r>
            <a:r>
              <a:rPr lang="el-GR" altLang="el-GR" sz="4000" dirty="0"/>
              <a:t> 2/6</a:t>
            </a:r>
            <a:endParaRPr lang="el-GR" altLang="el-GR" sz="4000" dirty="0" smtClean="0"/>
          </a:p>
        </p:txBody>
      </p:sp>
      <p:sp>
        <p:nvSpPr>
          <p:cNvPr id="9" name="Footer Placeholder 8"/>
          <p:cNvSpPr>
            <a:spLocks noGrp="1"/>
          </p:cNvSpPr>
          <p:nvPr>
            <p:ph type="ftr" sz="quarter" idx="18"/>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9"/>
          </p:nvPr>
        </p:nvSpPr>
        <p:spPr/>
        <p:txBody>
          <a:bodyPr/>
          <a:lstStyle/>
          <a:p>
            <a:pPr>
              <a:defRPr/>
            </a:pPr>
            <a:fld id="{64DBD886-AB3C-4D59-BFA8-9D09BBF0090C}" type="slidenum">
              <a:rPr lang="en-US" altLang="en-US" smtClean="0"/>
              <a:pPr>
                <a:defRPr/>
              </a:pPr>
              <a:t>60</a:t>
            </a:fld>
            <a:endParaRPr lang="en-US" altLang="en-US"/>
          </a:p>
        </p:txBody>
      </p:sp>
      <p:pic>
        <p:nvPicPr>
          <p:cNvPr id="75784" name="Picture Placeholder 3"/>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54" t="-1979" r="-854" b="-1979"/>
          <a:stretch>
            <a:fillRect/>
          </a:stretch>
        </p:blipFill>
        <p:spPr>
          <a:xfrm>
            <a:off x="620713" y="2079625"/>
            <a:ext cx="2647950" cy="2376488"/>
          </a:xfrm>
        </p:spPr>
      </p:pic>
      <p:pic>
        <p:nvPicPr>
          <p:cNvPr id="75785" name="Picture Placeholder 6"/>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4985" t="-4144" r="4985" b="-4144"/>
          <a:stretch>
            <a:fillRect/>
          </a:stretch>
        </p:blipFill>
        <p:spPr>
          <a:xfrm>
            <a:off x="3466281" y="2975769"/>
            <a:ext cx="2305050" cy="2376488"/>
          </a:xfrm>
        </p:spPr>
      </p:pic>
      <p:pic>
        <p:nvPicPr>
          <p:cNvPr id="75786" name="Picture Placeholder 11"/>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854" t="-1979" r="-854" b="-1979"/>
          <a:stretch>
            <a:fillRect/>
          </a:stretch>
        </p:blipFill>
        <p:spPr>
          <a:xfrm>
            <a:off x="5968949" y="3717032"/>
            <a:ext cx="2441575" cy="2473325"/>
          </a:xfrm>
        </p:spPr>
      </p:pic>
      <p:sp>
        <p:nvSpPr>
          <p:cNvPr id="11" name="TextBox 10"/>
          <p:cNvSpPr txBox="1"/>
          <p:nvPr/>
        </p:nvSpPr>
        <p:spPr>
          <a:xfrm>
            <a:off x="2862263" y="4146550"/>
            <a:ext cx="341312" cy="276225"/>
          </a:xfrm>
          <a:prstGeom prst="rect">
            <a:avLst/>
          </a:prstGeom>
          <a:noFill/>
        </p:spPr>
        <p:txBody>
          <a:bodyPr wrap="none">
            <a:spAutoFit/>
          </a:bodyPr>
          <a:lstStyle/>
          <a:p>
            <a:pPr>
              <a:defRPr/>
            </a:pPr>
            <a:r>
              <a:rPr lang="en-US" sz="1200" b="1" dirty="0">
                <a:solidFill>
                  <a:schemeClr val="bg1"/>
                </a:solidFill>
                <a:latin typeface="+mj-lt"/>
              </a:rPr>
              <a:t>40</a:t>
            </a:r>
          </a:p>
        </p:txBody>
      </p:sp>
      <p:sp>
        <p:nvSpPr>
          <p:cNvPr id="12" name="TextBox 11"/>
          <p:cNvSpPr txBox="1"/>
          <p:nvPr/>
        </p:nvSpPr>
        <p:spPr>
          <a:xfrm>
            <a:off x="5368106" y="5107782"/>
            <a:ext cx="341312" cy="276225"/>
          </a:xfrm>
          <a:prstGeom prst="rect">
            <a:avLst/>
          </a:prstGeom>
          <a:noFill/>
        </p:spPr>
        <p:txBody>
          <a:bodyPr wrap="none">
            <a:spAutoFit/>
          </a:bodyPr>
          <a:lstStyle/>
          <a:p>
            <a:pPr>
              <a:defRPr/>
            </a:pPr>
            <a:r>
              <a:rPr lang="en-US" sz="1200" b="1" dirty="0">
                <a:latin typeface="+mj-lt"/>
              </a:rPr>
              <a:t>41</a:t>
            </a:r>
          </a:p>
        </p:txBody>
      </p:sp>
      <p:sp>
        <p:nvSpPr>
          <p:cNvPr id="13" name="TextBox 12"/>
          <p:cNvSpPr txBox="1"/>
          <p:nvPr/>
        </p:nvSpPr>
        <p:spPr>
          <a:xfrm>
            <a:off x="8054924" y="5834757"/>
            <a:ext cx="341312" cy="276225"/>
          </a:xfrm>
          <a:prstGeom prst="rect">
            <a:avLst/>
          </a:prstGeom>
          <a:noFill/>
        </p:spPr>
        <p:txBody>
          <a:bodyPr wrap="none">
            <a:spAutoFit/>
          </a:bodyPr>
          <a:lstStyle/>
          <a:p>
            <a:pPr>
              <a:defRPr/>
            </a:pPr>
            <a:r>
              <a:rPr lang="en-US" sz="1200" b="1" dirty="0">
                <a:solidFill>
                  <a:schemeClr val="bg1"/>
                </a:solidFill>
                <a:latin typeface="+mj-lt"/>
              </a:rPr>
              <a:t>42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0"/>
          <p:cNvSpPr>
            <a:spLocks noGrp="1"/>
          </p:cNvSpPr>
          <p:nvPr>
            <p:ph type="title"/>
          </p:nvPr>
        </p:nvSpPr>
        <p:spPr>
          <a:xfrm>
            <a:off x="345058" y="364490"/>
            <a:ext cx="8407846" cy="1325563"/>
          </a:xfrm>
        </p:spPr>
        <p:txBody>
          <a:bodyPr/>
          <a:lstStyle/>
          <a:p>
            <a:r>
              <a:rPr lang="el-GR" altLang="el-GR" sz="4000" dirty="0" smtClean="0"/>
              <a:t>Φύλο: Ονυχοφόρα </a:t>
            </a:r>
            <a:r>
              <a:rPr lang="el-GR" altLang="el-GR" sz="4000" dirty="0"/>
              <a:t>(</a:t>
            </a:r>
            <a:r>
              <a:rPr lang="en-US" altLang="el-GR" sz="4000" dirty="0" err="1"/>
              <a:t>Onychophora</a:t>
            </a:r>
            <a:r>
              <a:rPr lang="en-US" altLang="el-GR" sz="4000" dirty="0"/>
              <a:t>)</a:t>
            </a:r>
            <a:r>
              <a:rPr lang="el-GR" altLang="el-GR" sz="4000" dirty="0"/>
              <a:t> 3/6</a:t>
            </a:r>
            <a:endParaRPr lang="el-GR" altLang="el-GR" sz="4000" dirty="0" smtClean="0"/>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3FB37315-2CE4-44A8-9A3D-32B86B76CD62}" type="slidenum">
              <a:rPr lang="en-US" altLang="en-US" smtClean="0"/>
              <a:pPr>
                <a:defRPr/>
              </a:pPr>
              <a:t>61</a:t>
            </a:fld>
            <a:endParaRPr lang="en-US" altLang="en-US"/>
          </a:p>
        </p:txBody>
      </p:sp>
      <p:sp>
        <p:nvSpPr>
          <p:cNvPr id="76805" name="Content Placeholder 1"/>
          <p:cNvSpPr>
            <a:spLocks noGrp="1"/>
          </p:cNvSpPr>
          <p:nvPr>
            <p:ph idx="1"/>
          </p:nvPr>
        </p:nvSpPr>
        <p:spPr>
          <a:xfrm>
            <a:off x="488949" y="1677988"/>
            <a:ext cx="8120063" cy="4576763"/>
          </a:xfrm>
        </p:spPr>
        <p:txBody>
          <a:bodyPr/>
          <a:lstStyle/>
          <a:p>
            <a:pPr marL="0" indent="0" eaLnBrk="1" hangingPunct="1">
              <a:buFont typeface="Arial" panose="020B0604020202020204" pitchFamily="34" charset="0"/>
              <a:buNone/>
            </a:pPr>
            <a:r>
              <a:rPr lang="el-GR" altLang="en-US" sz="2400" b="1" dirty="0" smtClean="0">
                <a:cs typeface="Times New Roman" panose="02020603050405020304" pitchFamily="18" charset="0"/>
              </a:rPr>
              <a:t>Χαρακτηριστικά</a:t>
            </a:r>
          </a:p>
          <a:p>
            <a:pPr eaLnBrk="1" hangingPunct="1"/>
            <a:r>
              <a:rPr lang="el-GR" altLang="en-US" sz="2200" dirty="0" smtClean="0">
                <a:cs typeface="Times New Roman" panose="02020603050405020304" pitchFamily="18" charset="0"/>
              </a:rPr>
              <a:t>Το σώμα τους </a:t>
            </a:r>
            <a:r>
              <a:rPr lang="el-GR" altLang="en-US" sz="2200" b="1" dirty="0" smtClean="0">
                <a:cs typeface="Times New Roman" panose="02020603050405020304" pitchFamily="18" charset="0"/>
              </a:rPr>
              <a:t>δεν εμφανίζει εξωτερική </a:t>
            </a:r>
            <a:r>
              <a:rPr lang="el-GR" altLang="en-US" sz="2200" b="1" dirty="0" err="1" smtClean="0">
                <a:cs typeface="Times New Roman" panose="02020603050405020304" pitchFamily="18" charset="0"/>
              </a:rPr>
              <a:t>μεταμέρεια</a:t>
            </a:r>
            <a:r>
              <a:rPr lang="el-GR" altLang="en-US" sz="2200" dirty="0" smtClean="0">
                <a:cs typeface="Times New Roman" panose="02020603050405020304" pitchFamily="18" charset="0"/>
              </a:rPr>
              <a:t> και </a:t>
            </a:r>
            <a:r>
              <a:rPr lang="el-GR" altLang="en-US" sz="2200" b="1" dirty="0" smtClean="0">
                <a:cs typeface="Times New Roman" panose="02020603050405020304" pitchFamily="18" charset="0"/>
              </a:rPr>
              <a:t>καλύπτεται από βελούδινη μαλακή επιδερμίδα </a:t>
            </a:r>
            <a:r>
              <a:rPr lang="el-GR" altLang="en-US" sz="2200" b="1" dirty="0" err="1" smtClean="0">
                <a:cs typeface="Times New Roman" panose="02020603050405020304" pitchFamily="18" charset="0"/>
              </a:rPr>
              <a:t>χιτινώδους</a:t>
            </a:r>
            <a:r>
              <a:rPr lang="el-GR" altLang="en-US" sz="2200" b="1" dirty="0" smtClean="0">
                <a:cs typeface="Times New Roman" panose="02020603050405020304" pitchFamily="18" charset="0"/>
              </a:rPr>
              <a:t> σύστασης</a:t>
            </a:r>
            <a:r>
              <a:rPr lang="el-GR" altLang="en-US" sz="2200" dirty="0" smtClean="0">
                <a:cs typeface="Times New Roman" panose="02020603050405020304" pitchFamily="18" charset="0"/>
              </a:rPr>
              <a:t>. Το </a:t>
            </a:r>
            <a:r>
              <a:rPr lang="el-GR" altLang="en-US" sz="2200" b="1" dirty="0" err="1" smtClean="0">
                <a:cs typeface="Times New Roman" panose="02020603050405020304" pitchFamily="18" charset="0"/>
              </a:rPr>
              <a:t>επιδέρμιο</a:t>
            </a:r>
            <a:r>
              <a:rPr lang="el-GR" altLang="en-US" sz="2200" b="1" dirty="0" smtClean="0">
                <a:cs typeface="Times New Roman" panose="02020603050405020304" pitchFamily="18" charset="0"/>
              </a:rPr>
              <a:t> δε σκληραίνει και εκδύεται τμηματικά και όχι ολόκληρο.</a:t>
            </a:r>
          </a:p>
          <a:p>
            <a:pPr eaLnBrk="1" hangingPunct="1"/>
            <a:r>
              <a:rPr lang="el-GR" altLang="en-US" sz="2200" dirty="0" smtClean="0">
                <a:cs typeface="Times New Roman" panose="02020603050405020304" pitchFamily="18" charset="0"/>
              </a:rPr>
              <a:t>Φέρουν </a:t>
            </a:r>
            <a:r>
              <a:rPr lang="el-GR" altLang="en-US" sz="2200" b="1" dirty="0" smtClean="0">
                <a:cs typeface="Times New Roman" panose="02020603050405020304" pitchFamily="18" charset="0"/>
              </a:rPr>
              <a:t>κεραίες με </a:t>
            </a:r>
            <a:r>
              <a:rPr lang="el-GR" altLang="en-US" sz="2200" b="1" dirty="0" err="1" smtClean="0">
                <a:cs typeface="Times New Roman" panose="02020603050405020304" pitchFamily="18" charset="0"/>
              </a:rPr>
              <a:t>οφθαλμίδια</a:t>
            </a:r>
            <a:r>
              <a:rPr lang="el-GR" altLang="en-US" sz="2200" b="1" dirty="0" smtClean="0">
                <a:cs typeface="Times New Roman" panose="02020603050405020304" pitchFamily="18" charset="0"/>
              </a:rPr>
              <a:t> </a:t>
            </a:r>
            <a:r>
              <a:rPr lang="el-GR" altLang="en-US" sz="2200" dirty="0" smtClean="0">
                <a:cs typeface="Times New Roman" panose="02020603050405020304" pitchFamily="18" charset="0"/>
              </a:rPr>
              <a:t>στην άκρη και στόμα με άνω γνάθους και </a:t>
            </a:r>
            <a:r>
              <a:rPr lang="el-GR" altLang="en-US" sz="2200" b="1" dirty="0" smtClean="0">
                <a:cs typeface="Times New Roman" panose="02020603050405020304" pitchFamily="18" charset="0"/>
              </a:rPr>
              <a:t>στοματικές θηλές όπου εκβάλλουν βλεννογόνοι αδένες </a:t>
            </a:r>
            <a:r>
              <a:rPr lang="el-GR" altLang="en-US" sz="2200" dirty="0" smtClean="0">
                <a:cs typeface="Times New Roman" panose="02020603050405020304" pitchFamily="18" charset="0"/>
              </a:rPr>
              <a:t>που εκκρίνουν ένα κολλώδες υλικό που ακινητοποιεί το θήραμά τους.</a:t>
            </a:r>
          </a:p>
          <a:p>
            <a:pPr eaLnBrk="1" hangingPunct="1"/>
            <a:r>
              <a:rPr lang="el-GR" altLang="en-US" sz="2200" dirty="0" smtClean="0">
                <a:cs typeface="Times New Roman" panose="02020603050405020304" pitchFamily="18" charset="0"/>
              </a:rPr>
              <a:t>Φέρουν </a:t>
            </a:r>
            <a:r>
              <a:rPr lang="el-GR" altLang="en-US" sz="2200" b="1" dirty="0" err="1" smtClean="0">
                <a:cs typeface="Times New Roman" panose="02020603050405020304" pitchFamily="18" charset="0"/>
              </a:rPr>
              <a:t>αιμόκοιλο</a:t>
            </a:r>
            <a:r>
              <a:rPr lang="el-GR" altLang="en-US" sz="2200" b="1" dirty="0" smtClean="0">
                <a:cs typeface="Times New Roman" panose="02020603050405020304" pitchFamily="18" charset="0"/>
              </a:rPr>
              <a:t> όπως τα Αρθρόποδα</a:t>
            </a:r>
          </a:p>
          <a:p>
            <a:pPr eaLnBrk="1" hangingPunct="1"/>
            <a:r>
              <a:rPr lang="el-GR" altLang="en-US" sz="2200" dirty="0" smtClean="0">
                <a:cs typeface="Times New Roman" panose="02020603050405020304" pitchFamily="18" charset="0"/>
              </a:rPr>
              <a:t>Είναι </a:t>
            </a:r>
            <a:r>
              <a:rPr lang="el-GR" altLang="en-US" sz="2200" b="1" dirty="0" smtClean="0">
                <a:cs typeface="Times New Roman" panose="02020603050405020304" pitchFamily="18" charset="0"/>
              </a:rPr>
              <a:t>σχεδόν όλα </a:t>
            </a:r>
            <a:r>
              <a:rPr lang="el-GR" altLang="en-US" sz="2200" b="1" dirty="0" err="1" smtClean="0">
                <a:cs typeface="Times New Roman" panose="02020603050405020304" pitchFamily="18" charset="0"/>
              </a:rPr>
              <a:t>δίοικα</a:t>
            </a:r>
            <a:r>
              <a:rPr lang="el-GR" altLang="en-US" sz="2200" b="1" dirty="0" smtClean="0">
                <a:cs typeface="Times New Roman" panose="02020603050405020304" pitchFamily="18" charset="0"/>
              </a:rPr>
              <a:t> με ζεύγος αναπαραγωγικών οργάνων. Έχουν ποικιλία τρόπων αναπαραγωγής </a:t>
            </a:r>
            <a:r>
              <a:rPr lang="el-GR" altLang="en-US" sz="2200" dirty="0" smtClean="0">
                <a:cs typeface="Times New Roman" panose="02020603050405020304" pitchFamily="18" charset="0"/>
              </a:rPr>
              <a:t>που διαφέρουν από είδος σε είδος. </a:t>
            </a:r>
          </a:p>
          <a:p>
            <a:pPr marL="0" indent="0" eaLnBrk="1" hangingPunct="1">
              <a:buFont typeface="Arial" panose="020B0604020202020204" pitchFamily="34" charset="0"/>
              <a:buNone/>
            </a:pPr>
            <a:endParaRPr lang="el-GR" altLang="en-US" sz="2400" b="1" dirty="0" smtClean="0">
              <a:cs typeface="Times New Roman" panose="02020603050405020304"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0"/>
          <p:cNvSpPr>
            <a:spLocks noGrp="1"/>
          </p:cNvSpPr>
          <p:nvPr>
            <p:ph type="title"/>
          </p:nvPr>
        </p:nvSpPr>
        <p:spPr>
          <a:xfrm>
            <a:off x="368077" y="365125"/>
            <a:ext cx="8407846" cy="1325563"/>
          </a:xfrm>
        </p:spPr>
        <p:txBody>
          <a:bodyPr/>
          <a:lstStyle/>
          <a:p>
            <a:r>
              <a:rPr lang="el-GR" altLang="el-GR" sz="4000" dirty="0" smtClean="0"/>
              <a:t>Φύλο: Ονυχοφόρα </a:t>
            </a:r>
            <a:r>
              <a:rPr lang="el-GR" altLang="el-GR" sz="4000" dirty="0"/>
              <a:t>(</a:t>
            </a:r>
            <a:r>
              <a:rPr lang="en-US" altLang="el-GR" sz="4000" dirty="0" err="1"/>
              <a:t>Onychophora</a:t>
            </a:r>
            <a:r>
              <a:rPr lang="en-US" altLang="el-GR" sz="4000" dirty="0"/>
              <a:t>)</a:t>
            </a:r>
            <a:r>
              <a:rPr lang="el-GR" altLang="el-GR" sz="4000" dirty="0"/>
              <a:t> 4/6</a:t>
            </a:r>
            <a:endParaRPr lang="el-GR" altLang="el-GR" sz="4000" dirty="0" smtClean="0"/>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02B5D10D-EAC4-480B-BE8A-FD54196B0C6A}" type="slidenum">
              <a:rPr lang="en-US" altLang="en-US" smtClean="0"/>
              <a:pPr>
                <a:defRPr/>
              </a:pPr>
              <a:t>62</a:t>
            </a:fld>
            <a:endParaRPr lang="en-US" altLang="en-US"/>
          </a:p>
        </p:txBody>
      </p:sp>
      <p:pic>
        <p:nvPicPr>
          <p:cNvPr id="7782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059113" y="1443038"/>
            <a:ext cx="3025775" cy="4883150"/>
          </a:xfrm>
        </p:spPr>
      </p:pic>
      <p:sp>
        <p:nvSpPr>
          <p:cNvPr id="6" name="TextBox 5"/>
          <p:cNvSpPr txBox="1"/>
          <p:nvPr/>
        </p:nvSpPr>
        <p:spPr>
          <a:xfrm>
            <a:off x="5724525" y="5921375"/>
            <a:ext cx="341313" cy="276225"/>
          </a:xfrm>
          <a:prstGeom prst="rect">
            <a:avLst/>
          </a:prstGeom>
          <a:noFill/>
        </p:spPr>
        <p:txBody>
          <a:bodyPr wrap="none">
            <a:spAutoFit/>
          </a:bodyPr>
          <a:lstStyle/>
          <a:p>
            <a:pPr>
              <a:defRPr/>
            </a:pPr>
            <a:r>
              <a:rPr lang="en-US" sz="1200" b="1" dirty="0">
                <a:latin typeface="+mj-lt"/>
              </a:rPr>
              <a:t>43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0"/>
          <p:cNvSpPr>
            <a:spLocks noGrp="1"/>
          </p:cNvSpPr>
          <p:nvPr>
            <p:ph type="title"/>
          </p:nvPr>
        </p:nvSpPr>
        <p:spPr>
          <a:xfrm>
            <a:off x="291306" y="365125"/>
            <a:ext cx="8515350" cy="1325563"/>
          </a:xfrm>
        </p:spPr>
        <p:txBody>
          <a:bodyPr/>
          <a:lstStyle/>
          <a:p>
            <a:r>
              <a:rPr lang="el-GR" altLang="el-GR" sz="4000" dirty="0" smtClean="0"/>
              <a:t>Φύλο: Ονυχοφόρα </a:t>
            </a:r>
            <a:r>
              <a:rPr lang="el-GR" altLang="el-GR" sz="4000" dirty="0"/>
              <a:t>(</a:t>
            </a:r>
            <a:r>
              <a:rPr lang="en-US" altLang="el-GR" sz="4000" dirty="0" err="1"/>
              <a:t>Onychophora</a:t>
            </a:r>
            <a:r>
              <a:rPr lang="en-US" altLang="el-GR" sz="4000" dirty="0"/>
              <a:t>)</a:t>
            </a:r>
            <a:r>
              <a:rPr lang="el-GR" altLang="el-GR" sz="4000" dirty="0"/>
              <a:t> 5/6</a:t>
            </a:r>
            <a:endParaRPr lang="el-GR" altLang="el-GR" sz="4000" dirty="0" smtClean="0"/>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A2A17E49-D312-44C9-A500-85ED298D4F02}" type="slidenum">
              <a:rPr lang="en-US" altLang="en-US" smtClean="0"/>
              <a:pPr>
                <a:defRPr/>
              </a:pPr>
              <a:t>63</a:t>
            </a:fld>
            <a:endParaRPr lang="en-US" altLang="en-US"/>
          </a:p>
        </p:txBody>
      </p:sp>
      <p:sp>
        <p:nvSpPr>
          <p:cNvPr id="79877" name="Content Placeholder 1"/>
          <p:cNvSpPr>
            <a:spLocks noGrp="1"/>
          </p:cNvSpPr>
          <p:nvPr>
            <p:ph idx="1"/>
          </p:nvPr>
        </p:nvSpPr>
        <p:spPr>
          <a:xfrm>
            <a:off x="755650" y="1450975"/>
            <a:ext cx="8120063" cy="4576763"/>
          </a:xfrm>
        </p:spPr>
        <p:txBody>
          <a:bodyPr/>
          <a:lstStyle/>
          <a:p>
            <a:pPr marL="0" indent="0" eaLnBrk="1" hangingPunct="1">
              <a:buFont typeface="Arial" panose="020B0604020202020204" pitchFamily="34" charset="0"/>
              <a:buNone/>
            </a:pPr>
            <a:r>
              <a:rPr lang="el-GR" altLang="en-US" sz="2400" b="1" dirty="0" smtClean="0">
                <a:cs typeface="Times New Roman" panose="02020603050405020304" pitchFamily="18" charset="0"/>
              </a:rPr>
              <a:t>Φυλογένεση</a:t>
            </a:r>
          </a:p>
          <a:p>
            <a:pPr eaLnBrk="1" hangingPunct="1"/>
            <a:r>
              <a:rPr lang="el-GR" altLang="en-US" sz="2400" dirty="0" smtClean="0">
                <a:cs typeface="Times New Roman" panose="02020603050405020304" pitchFamily="18" charset="0"/>
              </a:rPr>
              <a:t>Οι φυλογενετικές αναλύσεις στα Ονυχοφόρα είναι πολλές </a:t>
            </a:r>
            <a:r>
              <a:rPr lang="el-GR" altLang="en-US" sz="2400" b="1" dirty="0" smtClean="0">
                <a:cs typeface="Times New Roman" panose="02020603050405020304" pitchFamily="18" charset="0"/>
              </a:rPr>
              <a:t>λόγω της χρήσης τους ως αδελφή-ομάδα των Αρθροπόδων. </a:t>
            </a:r>
          </a:p>
          <a:p>
            <a:pPr eaLnBrk="1" hangingPunct="1"/>
            <a:r>
              <a:rPr lang="el-GR" altLang="en-US" sz="2400" dirty="0" smtClean="0">
                <a:cs typeface="Times New Roman" panose="02020603050405020304" pitchFamily="18" charset="0"/>
              </a:rPr>
              <a:t>Λόγω του </a:t>
            </a:r>
            <a:r>
              <a:rPr lang="el-GR" altLang="en-US" sz="2400" b="1" dirty="0" smtClean="0">
                <a:cs typeface="Times New Roman" panose="02020603050405020304" pitchFamily="18" charset="0"/>
              </a:rPr>
              <a:t>ανοικτού κυκλοφορικού συστήματος με </a:t>
            </a:r>
            <a:r>
              <a:rPr lang="el-GR" altLang="en-US" sz="2400" b="1" dirty="0" err="1" smtClean="0">
                <a:cs typeface="Times New Roman" panose="02020603050405020304" pitchFamily="18" charset="0"/>
              </a:rPr>
              <a:t>αιμόκοιλο</a:t>
            </a:r>
            <a:r>
              <a:rPr lang="el-GR" altLang="en-US" sz="2400" b="1" dirty="0" smtClean="0">
                <a:cs typeface="Times New Roman" panose="02020603050405020304" pitchFamily="18" charset="0"/>
              </a:rPr>
              <a:t>, της ραχιαίας μυώδους καρδιάς και των </a:t>
            </a:r>
            <a:r>
              <a:rPr lang="el-GR" altLang="en-US" sz="2400" b="1" dirty="0" err="1" smtClean="0">
                <a:cs typeface="Times New Roman" panose="02020603050405020304" pitchFamily="18" charset="0"/>
              </a:rPr>
              <a:t>μεταμερικών</a:t>
            </a:r>
            <a:r>
              <a:rPr lang="el-GR" altLang="en-US" sz="2400" b="1" dirty="0" smtClean="0">
                <a:cs typeface="Times New Roman" panose="02020603050405020304" pitchFamily="18" charset="0"/>
              </a:rPr>
              <a:t> εξαρτημάτων τους, θεωρούνται ως πολύ συγγενικό φύλο με τα Αρθρόποδα. Επίσης, μοριακές αναλύσεις  πιστοποιούν αυτή την άποψη. </a:t>
            </a:r>
          </a:p>
          <a:p>
            <a:pPr marL="0" indent="0" algn="just" eaLnBrk="1" hangingPunct="1"/>
            <a:endParaRPr lang="en-US" altLang="en-US" sz="1600" b="1" dirty="0" smtClean="0">
              <a:cs typeface="Times New Roman" panose="02020603050405020304" pitchFamily="18" charset="0"/>
            </a:endParaRPr>
          </a:p>
          <a:p>
            <a:pPr marL="0" indent="0" algn="just" eaLnBrk="1" hangingPunct="1"/>
            <a:r>
              <a:rPr lang="el-GR" altLang="en-US" sz="1600" b="1" dirty="0" smtClean="0">
                <a:cs typeface="Times New Roman" panose="02020603050405020304" pitchFamily="18" charset="0"/>
              </a:rPr>
              <a:t>Δείτε</a:t>
            </a:r>
            <a:r>
              <a:rPr lang="el-GR" altLang="en-US" sz="1600" b="1" dirty="0" smtClean="0">
                <a:cs typeface="Times New Roman" panose="02020603050405020304" pitchFamily="18" charset="0"/>
              </a:rPr>
              <a:t>: </a:t>
            </a:r>
            <a:r>
              <a:rPr lang="en-US" altLang="en-US" sz="1600" dirty="0" err="1" smtClean="0">
                <a:cs typeface="Times New Roman" panose="02020603050405020304" pitchFamily="18" charset="0"/>
              </a:rPr>
              <a:t>Braband</a:t>
            </a:r>
            <a:r>
              <a:rPr lang="en-US" altLang="en-US" sz="1600" dirty="0" smtClean="0">
                <a:cs typeface="Times New Roman" panose="02020603050405020304" pitchFamily="18" charset="0"/>
              </a:rPr>
              <a:t>, A. et al. (2010) The mitochondrial genome of the </a:t>
            </a:r>
            <a:r>
              <a:rPr lang="en-US" altLang="en-US" sz="1600" dirty="0" err="1" smtClean="0">
                <a:cs typeface="Times New Roman" panose="02020603050405020304" pitchFamily="18" charset="0"/>
              </a:rPr>
              <a:t>onychophoran</a:t>
            </a:r>
            <a:r>
              <a:rPr lang="en-US" altLang="en-US" sz="1600" dirty="0" smtClean="0">
                <a:cs typeface="Times New Roman" panose="02020603050405020304" pitchFamily="18" charset="0"/>
              </a:rPr>
              <a:t> </a:t>
            </a:r>
            <a:r>
              <a:rPr lang="en-US" altLang="en-US" sz="1600" dirty="0" err="1" smtClean="0">
                <a:cs typeface="Times New Roman" panose="02020603050405020304" pitchFamily="18" charset="0"/>
              </a:rPr>
              <a:t>Opisthopatus</a:t>
            </a:r>
            <a:r>
              <a:rPr lang="en-US" altLang="en-US" sz="1600" dirty="0" smtClean="0">
                <a:cs typeface="Times New Roman" panose="02020603050405020304" pitchFamily="18" charset="0"/>
              </a:rPr>
              <a:t> </a:t>
            </a:r>
            <a:r>
              <a:rPr lang="en-US" altLang="en-US" sz="1600" dirty="0" err="1" smtClean="0">
                <a:cs typeface="Times New Roman" panose="02020603050405020304" pitchFamily="18" charset="0"/>
              </a:rPr>
              <a:t>cinctipes</a:t>
            </a:r>
            <a:r>
              <a:rPr lang="en-US" altLang="en-US" sz="1600" dirty="0" smtClean="0">
                <a:cs typeface="Times New Roman" panose="02020603050405020304" pitchFamily="18" charset="0"/>
              </a:rPr>
              <a:t> (</a:t>
            </a:r>
            <a:r>
              <a:rPr lang="en-US" altLang="en-US" sz="1600" dirty="0" err="1" smtClean="0">
                <a:cs typeface="Times New Roman" panose="02020603050405020304" pitchFamily="18" charset="0"/>
              </a:rPr>
              <a:t>Peripatopsidae</a:t>
            </a:r>
            <a:r>
              <a:rPr lang="en-US" altLang="en-US" sz="1600" dirty="0" smtClean="0">
                <a:cs typeface="Times New Roman" panose="02020603050405020304" pitchFamily="18" charset="0"/>
              </a:rPr>
              <a:t>) reflects the ancestral mitochondrial gene arrangement of </a:t>
            </a:r>
            <a:r>
              <a:rPr lang="en-US" altLang="en-US" sz="1600" dirty="0" err="1" smtClean="0">
                <a:cs typeface="Times New Roman" panose="02020603050405020304" pitchFamily="18" charset="0"/>
              </a:rPr>
              <a:t>Panarthropoda</a:t>
            </a:r>
            <a:r>
              <a:rPr lang="en-US" altLang="en-US" sz="1600" dirty="0" smtClean="0">
                <a:cs typeface="Times New Roman" panose="02020603050405020304" pitchFamily="18" charset="0"/>
              </a:rPr>
              <a:t> and </a:t>
            </a:r>
            <a:r>
              <a:rPr lang="en-US" altLang="en-US" sz="1600" dirty="0" err="1" smtClean="0">
                <a:cs typeface="Times New Roman" panose="02020603050405020304" pitchFamily="18" charset="0"/>
              </a:rPr>
              <a:t>Ecdysozoa</a:t>
            </a:r>
            <a:r>
              <a:rPr lang="en-US" altLang="en-US" sz="1600" dirty="0" smtClean="0">
                <a:cs typeface="Times New Roman" panose="02020603050405020304" pitchFamily="18" charset="0"/>
              </a:rPr>
              <a:t>. Molecular </a:t>
            </a:r>
            <a:r>
              <a:rPr lang="en-US" altLang="en-US" sz="1600" dirty="0" err="1" smtClean="0">
                <a:cs typeface="Times New Roman" panose="02020603050405020304" pitchFamily="18" charset="0"/>
              </a:rPr>
              <a:t>Phylogenetics</a:t>
            </a:r>
            <a:r>
              <a:rPr lang="en-US" altLang="en-US" sz="1600" dirty="0" smtClean="0">
                <a:cs typeface="Times New Roman" panose="02020603050405020304" pitchFamily="18" charset="0"/>
              </a:rPr>
              <a:t> and Evolution, 57, 285-292.</a:t>
            </a:r>
          </a:p>
          <a:p>
            <a:pPr marL="0" indent="0" eaLnBrk="1" hangingPunct="1"/>
            <a:endParaRPr lang="el-GR" altLang="en-US" sz="2400" b="1" dirty="0" smtClean="0">
              <a:cs typeface="Times New Roman" panose="02020603050405020304" pitchFamily="18" charset="0"/>
            </a:endParaRPr>
          </a:p>
          <a:p>
            <a:pPr marL="0" indent="0" eaLnBrk="1" hangingPunct="1">
              <a:buFont typeface="Arial" panose="020B0604020202020204" pitchFamily="34" charset="0"/>
              <a:buNone/>
            </a:pPr>
            <a:endParaRPr lang="el-GR" altLang="en-US" sz="2400" b="1" dirty="0" smtClean="0">
              <a:cs typeface="Times New Roman" panose="02020603050405020304"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0"/>
          <p:cNvSpPr>
            <a:spLocks noGrp="1"/>
          </p:cNvSpPr>
          <p:nvPr>
            <p:ph type="title"/>
          </p:nvPr>
        </p:nvSpPr>
        <p:spPr>
          <a:xfrm>
            <a:off x="381062" y="365125"/>
            <a:ext cx="8335838" cy="1325563"/>
          </a:xfrm>
        </p:spPr>
        <p:txBody>
          <a:bodyPr/>
          <a:lstStyle/>
          <a:p>
            <a:r>
              <a:rPr lang="el-GR" altLang="el-GR" sz="4000" dirty="0" smtClean="0"/>
              <a:t>Φύλο: Ονυχοφόρα </a:t>
            </a:r>
            <a:r>
              <a:rPr lang="el-GR" altLang="el-GR" sz="4000" dirty="0"/>
              <a:t>(</a:t>
            </a:r>
            <a:r>
              <a:rPr lang="en-US" altLang="el-GR" sz="4000" dirty="0" err="1"/>
              <a:t>Onychophora</a:t>
            </a:r>
            <a:r>
              <a:rPr lang="en-US" altLang="el-GR" sz="4000" dirty="0"/>
              <a:t>)</a:t>
            </a:r>
            <a:r>
              <a:rPr lang="el-GR" altLang="el-GR" sz="4000" dirty="0"/>
              <a:t> 6/6</a:t>
            </a:r>
            <a:endParaRPr lang="el-GR" altLang="el-GR" sz="4000" dirty="0" smtClean="0"/>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B2BBA65A-324E-4AE5-84BD-77A50E94E704}" type="slidenum">
              <a:rPr lang="en-US" altLang="en-US" smtClean="0"/>
              <a:pPr>
                <a:defRPr/>
              </a:pPr>
              <a:t>64</a:t>
            </a:fld>
            <a:endParaRPr lang="en-US" altLang="en-US"/>
          </a:p>
        </p:txBody>
      </p:sp>
      <p:pic>
        <p:nvPicPr>
          <p:cNvPr id="8090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320925" y="1412875"/>
            <a:ext cx="4456113" cy="4822825"/>
          </a:xfrm>
        </p:spPr>
      </p:pic>
      <p:sp>
        <p:nvSpPr>
          <p:cNvPr id="6" name="TextBox 5"/>
          <p:cNvSpPr txBox="1"/>
          <p:nvPr/>
        </p:nvSpPr>
        <p:spPr>
          <a:xfrm>
            <a:off x="6443663" y="5897563"/>
            <a:ext cx="342900" cy="277812"/>
          </a:xfrm>
          <a:prstGeom prst="rect">
            <a:avLst/>
          </a:prstGeom>
          <a:noFill/>
        </p:spPr>
        <p:txBody>
          <a:bodyPr wrap="none">
            <a:spAutoFit/>
          </a:bodyPr>
          <a:lstStyle/>
          <a:p>
            <a:pPr>
              <a:defRPr/>
            </a:pPr>
            <a:r>
              <a:rPr lang="en-US" sz="1200" b="1" dirty="0">
                <a:latin typeface="+mj-lt"/>
              </a:rPr>
              <a:t>44</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0"/>
          <p:cNvSpPr>
            <a:spLocks noGrp="1"/>
          </p:cNvSpPr>
          <p:nvPr>
            <p:ph type="title"/>
          </p:nvPr>
        </p:nvSpPr>
        <p:spPr/>
        <p:txBody>
          <a:bodyPr/>
          <a:lstStyle/>
          <a:p>
            <a:r>
              <a:rPr lang="el-GR" altLang="el-GR" sz="4000" dirty="0" smtClean="0"/>
              <a:t>Φύλο: </a:t>
            </a:r>
            <a:r>
              <a:rPr lang="el-GR" altLang="el-GR" sz="4000" dirty="0" err="1" smtClean="0"/>
              <a:t>Νηματόμορφα</a:t>
            </a:r>
            <a:r>
              <a:rPr lang="el-GR" altLang="el-GR" sz="4000" dirty="0" smtClean="0"/>
              <a:t> (</a:t>
            </a:r>
            <a:r>
              <a:rPr lang="en-US" altLang="el-GR" sz="4000" dirty="0" err="1" smtClean="0"/>
              <a:t>Nematomorpha</a:t>
            </a:r>
            <a:r>
              <a:rPr lang="en-US" altLang="el-GR" sz="4000" dirty="0" smtClean="0"/>
              <a:t>)</a:t>
            </a:r>
            <a:r>
              <a:rPr lang="el-GR" altLang="el-GR" sz="4000" dirty="0" smtClean="0"/>
              <a:t> 1/7</a:t>
            </a:r>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90CC268E-2A73-46DD-9E31-72A3C1DFDDA4}" type="slidenum">
              <a:rPr lang="en-US" altLang="en-US" smtClean="0"/>
              <a:pPr>
                <a:defRPr/>
              </a:pPr>
              <a:t>65</a:t>
            </a:fld>
            <a:endParaRPr lang="en-US" altLang="en-US"/>
          </a:p>
        </p:txBody>
      </p:sp>
      <p:sp>
        <p:nvSpPr>
          <p:cNvPr id="81925" name="Content Placeholder 1"/>
          <p:cNvSpPr>
            <a:spLocks noGrp="1"/>
          </p:cNvSpPr>
          <p:nvPr>
            <p:ph idx="1"/>
          </p:nvPr>
        </p:nvSpPr>
        <p:spPr/>
        <p:txBody>
          <a:bodyPr/>
          <a:lstStyle/>
          <a:p>
            <a:pPr marL="0" indent="0" eaLnBrk="1" hangingPunct="1">
              <a:buFont typeface="Arial" panose="020B0604020202020204" pitchFamily="34" charset="0"/>
              <a:buNone/>
            </a:pPr>
            <a:r>
              <a:rPr lang="el-GR" altLang="en-US" sz="2400" dirty="0" smtClean="0">
                <a:cs typeface="Times New Roman" panose="02020603050405020304" pitchFamily="18" charset="0"/>
              </a:rPr>
              <a:t>Ταξινόμηση*: Φύλο</a:t>
            </a:r>
            <a:r>
              <a:rPr lang="en-GB" altLang="en-US" sz="2400" dirty="0" smtClean="0">
                <a:cs typeface="Times New Roman" panose="02020603050405020304" pitchFamily="18" charset="0"/>
              </a:rPr>
              <a:t>:</a:t>
            </a:r>
            <a:r>
              <a:rPr lang="el-GR" altLang="en-US" sz="2400" dirty="0" smtClean="0">
                <a:cs typeface="Times New Roman" panose="02020603050405020304" pitchFamily="18" charset="0"/>
              </a:rPr>
              <a:t> </a:t>
            </a:r>
            <a:r>
              <a:rPr lang="el-GR" altLang="en-US" sz="2400" b="1" dirty="0" err="1" smtClean="0">
                <a:cs typeface="Times New Roman" panose="02020603050405020304" pitchFamily="18" charset="0"/>
              </a:rPr>
              <a:t>Νηματόμορφα</a:t>
            </a:r>
            <a:endParaRPr lang="el-GR" altLang="en-US" sz="2400" b="1" dirty="0" smtClean="0">
              <a:cs typeface="Times New Roman" panose="02020603050405020304" pitchFamily="18" charset="0"/>
            </a:endParaRPr>
          </a:p>
          <a:p>
            <a:pPr marL="0" indent="0" eaLnBrk="1" hangingPunct="1">
              <a:buFont typeface="Arial" panose="020B0604020202020204" pitchFamily="34" charset="0"/>
              <a:buNone/>
            </a:pPr>
            <a:r>
              <a:rPr lang="el-GR" altLang="en-US" sz="2400" dirty="0" smtClean="0">
                <a:cs typeface="Times New Roman" panose="02020603050405020304" pitchFamily="18" charset="0"/>
              </a:rPr>
              <a:t>		</a:t>
            </a:r>
            <a:r>
              <a:rPr lang="en-US" altLang="en-US" sz="2400" dirty="0" smtClean="0">
                <a:cs typeface="Times New Roman" panose="02020603050405020304" pitchFamily="18" charset="0"/>
              </a:rPr>
              <a:t>           </a:t>
            </a:r>
            <a:r>
              <a:rPr lang="el-GR" altLang="en-US" sz="2400" dirty="0" smtClean="0">
                <a:cs typeface="Times New Roman" panose="02020603050405020304" pitchFamily="18" charset="0"/>
              </a:rPr>
              <a:t>Ομοταξίες: </a:t>
            </a:r>
            <a:r>
              <a:rPr lang="el-GR" altLang="en-US" sz="2400" b="1" dirty="0" smtClean="0">
                <a:cs typeface="Times New Roman" panose="02020603050405020304" pitchFamily="18" charset="0"/>
              </a:rPr>
              <a:t>2</a:t>
            </a:r>
            <a:endParaRPr lang="en-US" altLang="en-US" sz="2400" b="1" dirty="0" smtClean="0">
              <a:cs typeface="Times New Roman" panose="02020603050405020304" pitchFamily="18" charset="0"/>
            </a:endParaRPr>
          </a:p>
          <a:p>
            <a:pPr marL="0" indent="0" eaLnBrk="1" hangingPunct="1">
              <a:spcBef>
                <a:spcPts val="1800"/>
              </a:spcBef>
            </a:pPr>
            <a:r>
              <a:rPr lang="el-GR" altLang="en-US" sz="2400" dirty="0" smtClean="0">
                <a:cs typeface="Times New Roman" panose="02020603050405020304" pitchFamily="18" charset="0"/>
              </a:rPr>
              <a:t>Το φύλο </a:t>
            </a:r>
            <a:r>
              <a:rPr lang="el-GR" altLang="en-US" sz="2400" b="1" dirty="0" err="1" smtClean="0">
                <a:cs typeface="Times New Roman" panose="02020603050405020304" pitchFamily="18" charset="0"/>
              </a:rPr>
              <a:t>Νηματόμορφα</a:t>
            </a:r>
            <a:r>
              <a:rPr lang="el-GR" altLang="en-US" sz="2400" b="1" dirty="0" smtClean="0">
                <a:cs typeface="Times New Roman" panose="02020603050405020304" pitchFamily="18" charset="0"/>
              </a:rPr>
              <a:t> (κοινή αγγλική ονομασία: </a:t>
            </a:r>
            <a:r>
              <a:rPr lang="en-GB" altLang="en-US" sz="2400" b="1" dirty="0" smtClean="0">
                <a:cs typeface="Times New Roman" panose="02020603050405020304" pitchFamily="18" charset="0"/>
              </a:rPr>
              <a:t>horsehair worms) </a:t>
            </a:r>
            <a:r>
              <a:rPr lang="el-GR" altLang="en-US" sz="2400" dirty="0" smtClean="0">
                <a:cs typeface="Times New Roman" panose="02020603050405020304" pitchFamily="18" charset="0"/>
              </a:rPr>
              <a:t>παίρνει το όνομά του από τη μορφή τους που μοιάζει με τρίχα. Το φύλο περιλαμβάνει</a:t>
            </a: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320 γνωστά είδη μεγάλου μήκους </a:t>
            </a:r>
            <a:r>
              <a:rPr lang="el-GR" altLang="en-US" sz="2400" b="1" dirty="0" smtClean="0">
                <a:cs typeface="Times New Roman" panose="02020603050405020304" pitchFamily="18" charset="0"/>
              </a:rPr>
              <a:t>(50-100</a:t>
            </a:r>
            <a:r>
              <a:rPr lang="en-GB" altLang="en-US" sz="2400" b="1" dirty="0" smtClean="0">
                <a:cs typeface="Times New Roman" panose="02020603050405020304" pitchFamily="18" charset="0"/>
              </a:rPr>
              <a:t> cm) </a:t>
            </a:r>
            <a:r>
              <a:rPr lang="el-GR" altLang="en-US" sz="2400" b="1" dirty="0" smtClean="0">
                <a:cs typeface="Times New Roman" panose="02020603050405020304" pitchFamily="18" charset="0"/>
              </a:rPr>
              <a:t>σκωλήκων </a:t>
            </a:r>
            <a:r>
              <a:rPr lang="el-GR" altLang="en-US" sz="2400" dirty="0" smtClean="0">
                <a:cs typeface="Times New Roman" panose="02020603050405020304" pitchFamily="18" charset="0"/>
              </a:rPr>
              <a:t>που διαβιούν κοντά σε υδάτινα περιβάλλοντα. Ως προνύμφες είναι παρασιτικά σε έντομα και καρκινοειδή ενώ τα ενήλικα </a:t>
            </a:r>
            <a:r>
              <a:rPr lang="el-GR" altLang="en-US" sz="2400" dirty="0" err="1" smtClean="0">
                <a:cs typeface="Times New Roman" panose="02020603050405020304" pitchFamily="18" charset="0"/>
              </a:rPr>
              <a:t>ζούν</a:t>
            </a:r>
            <a:r>
              <a:rPr lang="el-GR" altLang="en-US" sz="2400" dirty="0" smtClean="0">
                <a:cs typeface="Times New Roman" panose="02020603050405020304" pitchFamily="18" charset="0"/>
              </a:rPr>
              <a:t> ελεύθερα. </a:t>
            </a:r>
            <a:endParaRPr lang="en-US" altLang="en-US" sz="2400" dirty="0" smtClean="0">
              <a:cs typeface="Times New Roman" panose="02020603050405020304" pitchFamily="18" charset="0"/>
            </a:endParaRPr>
          </a:p>
          <a:p>
            <a:pPr marL="0" indent="0">
              <a:spcBef>
                <a:spcPts val="1800"/>
              </a:spcBef>
              <a:buFont typeface="Arial" panose="020B0604020202020204" pitchFamily="34" charset="0"/>
              <a:buNone/>
            </a:pPr>
            <a:r>
              <a:rPr lang="el-GR" altLang="en-US" sz="1600" dirty="0" smtClean="0">
                <a:cs typeface="Times New Roman" panose="02020603050405020304" pitchFamily="18" charset="0"/>
              </a:rPr>
              <a:t>* Σύμφωνα με: </a:t>
            </a:r>
            <a:r>
              <a:rPr lang="en-US" altLang="en-US" sz="1600" dirty="0" smtClean="0">
                <a:cs typeface="Times New Roman" panose="02020603050405020304" pitchFamily="18" charset="0"/>
              </a:rPr>
              <a:t>http://www.ncbi.nlm.nih.gov/Taxonomy/Browser/wwwtax.cgi?mode=Root</a:t>
            </a:r>
            <a:endParaRPr lang="el-GR" altLang="en-US" sz="1600" b="1" dirty="0" smtClean="0">
              <a:cs typeface="Times New Roman" panose="02020603050405020304" pitchFamily="18" charset="0"/>
            </a:endParaRPr>
          </a:p>
          <a:p>
            <a:pPr marL="0" indent="0"/>
            <a:endParaRPr lang="el-GR" altLang="en-US" sz="2400" dirty="0" smtClean="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0"/>
          <p:cNvSpPr>
            <a:spLocks noGrp="1"/>
          </p:cNvSpPr>
          <p:nvPr>
            <p:ph type="title"/>
          </p:nvPr>
        </p:nvSpPr>
        <p:spPr/>
        <p:txBody>
          <a:bodyPr/>
          <a:lstStyle/>
          <a:p>
            <a:r>
              <a:rPr lang="el-GR" altLang="el-GR" sz="4000" dirty="0" smtClean="0"/>
              <a:t>Φύλο: </a:t>
            </a:r>
            <a:r>
              <a:rPr lang="el-GR" altLang="el-GR" sz="4000" dirty="0" err="1" smtClean="0"/>
              <a:t>Νηματόμορφα</a:t>
            </a:r>
            <a:r>
              <a:rPr lang="el-GR" altLang="el-GR" sz="4000" dirty="0" smtClean="0"/>
              <a:t> </a:t>
            </a:r>
            <a:r>
              <a:rPr lang="el-GR" altLang="el-GR" sz="4000" dirty="0"/>
              <a:t>(</a:t>
            </a:r>
            <a:r>
              <a:rPr lang="en-US" altLang="el-GR" sz="4000" dirty="0" err="1"/>
              <a:t>Nematomorpha</a:t>
            </a:r>
            <a:r>
              <a:rPr lang="en-US" altLang="el-GR" sz="4000" dirty="0"/>
              <a:t>)</a:t>
            </a:r>
            <a:r>
              <a:rPr lang="el-GR" altLang="el-GR" sz="4000" dirty="0"/>
              <a:t> 2/7</a:t>
            </a:r>
            <a:endParaRPr lang="el-GR" altLang="el-GR" sz="4000" dirty="0" smtClean="0"/>
          </a:p>
        </p:txBody>
      </p:sp>
      <p:sp>
        <p:nvSpPr>
          <p:cNvPr id="9" name="Footer Placeholder 8"/>
          <p:cNvSpPr>
            <a:spLocks noGrp="1"/>
          </p:cNvSpPr>
          <p:nvPr>
            <p:ph type="ftr" sz="quarter" idx="18"/>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9"/>
          </p:nvPr>
        </p:nvSpPr>
        <p:spPr/>
        <p:txBody>
          <a:bodyPr/>
          <a:lstStyle/>
          <a:p>
            <a:pPr>
              <a:defRPr/>
            </a:pPr>
            <a:fld id="{F5167FA9-D19D-47B0-B4DF-CC8D9FB56ED6}" type="slidenum">
              <a:rPr lang="en-US" altLang="en-US" smtClean="0"/>
              <a:pPr>
                <a:defRPr/>
              </a:pPr>
              <a:t>66</a:t>
            </a:fld>
            <a:endParaRPr lang="en-US" altLang="en-US"/>
          </a:p>
        </p:txBody>
      </p:sp>
      <p:pic>
        <p:nvPicPr>
          <p:cNvPr id="82952" name="Picture Placeholder 2"/>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54" t="-1979" r="-854" b="-1979"/>
          <a:stretch>
            <a:fillRect/>
          </a:stretch>
        </p:blipFill>
        <p:spPr/>
      </p:pic>
      <p:pic>
        <p:nvPicPr>
          <p:cNvPr id="82953" name="Picture Placeholder 5"/>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518" t="-1979" r="-2518" b="-1979"/>
          <a:stretch>
            <a:fillRect/>
          </a:stretch>
        </p:blipFill>
        <p:spPr>
          <a:xfrm>
            <a:off x="3419475" y="2924721"/>
            <a:ext cx="2305050" cy="2376487"/>
          </a:xfrm>
        </p:spPr>
      </p:pic>
      <p:pic>
        <p:nvPicPr>
          <p:cNvPr id="82954" name="Picture Placeholder 10"/>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3064" t="-1979" r="-3064" b="-1979"/>
          <a:stretch>
            <a:fillRect/>
          </a:stretch>
        </p:blipFill>
        <p:spPr>
          <a:xfrm>
            <a:off x="6139383" y="3746252"/>
            <a:ext cx="2232025" cy="2376487"/>
          </a:xfrm>
        </p:spPr>
      </p:pic>
      <p:sp>
        <p:nvSpPr>
          <p:cNvPr id="11" name="TextBox 10"/>
          <p:cNvSpPr txBox="1"/>
          <p:nvPr/>
        </p:nvSpPr>
        <p:spPr>
          <a:xfrm>
            <a:off x="2673350" y="4068763"/>
            <a:ext cx="342900" cy="276225"/>
          </a:xfrm>
          <a:prstGeom prst="rect">
            <a:avLst/>
          </a:prstGeom>
          <a:noFill/>
        </p:spPr>
        <p:txBody>
          <a:bodyPr wrap="none">
            <a:spAutoFit/>
          </a:bodyPr>
          <a:lstStyle/>
          <a:p>
            <a:pPr>
              <a:defRPr/>
            </a:pPr>
            <a:r>
              <a:rPr lang="en-US" sz="1200" b="1" dirty="0">
                <a:solidFill>
                  <a:schemeClr val="bg1"/>
                </a:solidFill>
                <a:latin typeface="+mj-lt"/>
              </a:rPr>
              <a:t>45</a:t>
            </a:r>
          </a:p>
        </p:txBody>
      </p:sp>
      <p:sp>
        <p:nvSpPr>
          <p:cNvPr id="12" name="TextBox 11"/>
          <p:cNvSpPr txBox="1"/>
          <p:nvPr/>
        </p:nvSpPr>
        <p:spPr>
          <a:xfrm>
            <a:off x="5292725" y="4934496"/>
            <a:ext cx="341313" cy="276225"/>
          </a:xfrm>
          <a:prstGeom prst="rect">
            <a:avLst/>
          </a:prstGeom>
          <a:noFill/>
        </p:spPr>
        <p:txBody>
          <a:bodyPr wrap="none">
            <a:spAutoFit/>
          </a:bodyPr>
          <a:lstStyle/>
          <a:p>
            <a:pPr>
              <a:defRPr/>
            </a:pPr>
            <a:r>
              <a:rPr lang="en-US" sz="1200" b="1" dirty="0">
                <a:solidFill>
                  <a:schemeClr val="bg1"/>
                </a:solidFill>
                <a:latin typeface="+mj-lt"/>
              </a:rPr>
              <a:t>46</a:t>
            </a:r>
          </a:p>
        </p:txBody>
      </p:sp>
      <p:sp>
        <p:nvSpPr>
          <p:cNvPr id="13" name="TextBox 12"/>
          <p:cNvSpPr txBox="1"/>
          <p:nvPr/>
        </p:nvSpPr>
        <p:spPr>
          <a:xfrm>
            <a:off x="7984058" y="5741690"/>
            <a:ext cx="341312" cy="277812"/>
          </a:xfrm>
          <a:prstGeom prst="rect">
            <a:avLst/>
          </a:prstGeom>
          <a:noFill/>
        </p:spPr>
        <p:txBody>
          <a:bodyPr wrap="none">
            <a:spAutoFit/>
          </a:bodyPr>
          <a:lstStyle/>
          <a:p>
            <a:pPr>
              <a:defRPr/>
            </a:pPr>
            <a:r>
              <a:rPr lang="en-US" sz="1200" b="1" dirty="0">
                <a:solidFill>
                  <a:schemeClr val="bg1"/>
                </a:solidFill>
                <a:latin typeface="+mj-lt"/>
              </a:rPr>
              <a:t>47</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0"/>
          <p:cNvSpPr>
            <a:spLocks noGrp="1"/>
          </p:cNvSpPr>
          <p:nvPr>
            <p:ph type="title"/>
          </p:nvPr>
        </p:nvSpPr>
        <p:spPr/>
        <p:txBody>
          <a:bodyPr/>
          <a:lstStyle/>
          <a:p>
            <a:r>
              <a:rPr lang="el-GR" altLang="el-GR" sz="4000" dirty="0" smtClean="0"/>
              <a:t>Φύλο: </a:t>
            </a:r>
            <a:r>
              <a:rPr lang="el-GR" altLang="el-GR" sz="4000" dirty="0" err="1" smtClean="0"/>
              <a:t>Νηματόμορφα</a:t>
            </a:r>
            <a:r>
              <a:rPr lang="el-GR" altLang="el-GR" sz="4000" dirty="0" smtClean="0"/>
              <a:t> </a:t>
            </a:r>
            <a:r>
              <a:rPr lang="el-GR" altLang="el-GR" sz="4000" dirty="0"/>
              <a:t>(</a:t>
            </a:r>
            <a:r>
              <a:rPr lang="en-US" altLang="el-GR" sz="4000" dirty="0" err="1"/>
              <a:t>Nematomorpha</a:t>
            </a:r>
            <a:r>
              <a:rPr lang="en-US" altLang="el-GR" sz="4000" dirty="0"/>
              <a:t>)</a:t>
            </a:r>
            <a:r>
              <a:rPr lang="el-GR" altLang="el-GR" sz="4000" dirty="0"/>
              <a:t> 3/7</a:t>
            </a:r>
            <a:endParaRPr lang="el-GR" altLang="el-GR" sz="4000" dirty="0" smtClean="0"/>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A2599C6D-DEE8-48D9-BBF3-6A53566388AB}" type="slidenum">
              <a:rPr lang="en-US" altLang="en-US" smtClean="0"/>
              <a:pPr>
                <a:defRPr/>
              </a:pPr>
              <a:t>67</a:t>
            </a:fld>
            <a:endParaRPr lang="en-US" altLang="en-US"/>
          </a:p>
        </p:txBody>
      </p:sp>
      <p:sp>
        <p:nvSpPr>
          <p:cNvPr id="83973" name="Content Placeholder 2"/>
          <p:cNvSpPr>
            <a:spLocks noGrp="1"/>
          </p:cNvSpPr>
          <p:nvPr>
            <p:ph idx="1"/>
          </p:nvPr>
        </p:nvSpPr>
        <p:spPr>
          <a:xfrm>
            <a:off x="657003" y="1484313"/>
            <a:ext cx="7886700" cy="4841875"/>
          </a:xfrm>
        </p:spPr>
        <p:txBody>
          <a:bodyPr/>
          <a:lstStyle/>
          <a:p>
            <a:pPr marL="0" indent="0">
              <a:buFont typeface="Arial" panose="020B0604020202020204" pitchFamily="34" charset="0"/>
              <a:buNone/>
            </a:pPr>
            <a:r>
              <a:rPr lang="el-GR" altLang="en-US" sz="2400" b="1" dirty="0" smtClean="0"/>
              <a:t>Χαρακτηριστικά</a:t>
            </a:r>
          </a:p>
          <a:p>
            <a:pPr eaLnBrk="1" hangingPunct="1"/>
            <a:r>
              <a:rPr lang="el-GR" altLang="en-US" sz="2200" dirty="0" smtClean="0">
                <a:cs typeface="Times New Roman" panose="02020603050405020304" pitchFamily="18" charset="0"/>
              </a:rPr>
              <a:t>Το σώμα τους </a:t>
            </a:r>
            <a:r>
              <a:rPr lang="el-GR" altLang="en-US" sz="2200" b="1" dirty="0" smtClean="0">
                <a:cs typeface="Times New Roman" panose="02020603050405020304" pitchFamily="18" charset="0"/>
              </a:rPr>
              <a:t>φέρει </a:t>
            </a:r>
            <a:r>
              <a:rPr lang="el-GR" altLang="en-US" sz="2200" b="1" dirty="0" err="1" smtClean="0">
                <a:cs typeface="Times New Roman" panose="02020603050405020304" pitchFamily="18" charset="0"/>
              </a:rPr>
              <a:t>επιδέρμιο</a:t>
            </a:r>
            <a:r>
              <a:rPr lang="el-GR" altLang="en-US" sz="2200" b="1" dirty="0" smtClean="0">
                <a:cs typeface="Times New Roman" panose="02020603050405020304" pitchFamily="18" charset="0"/>
              </a:rPr>
              <a:t> χωρίς βλεφαρίδες.</a:t>
            </a:r>
            <a:r>
              <a:rPr lang="el-GR" altLang="en-US" sz="2200" dirty="0" smtClean="0">
                <a:cs typeface="Times New Roman" panose="02020603050405020304" pitchFamily="18" charset="0"/>
              </a:rPr>
              <a:t> Υπάρχουν μόνο επιμήκεις μύες.</a:t>
            </a:r>
          </a:p>
          <a:p>
            <a:pPr eaLnBrk="1" hangingPunct="1"/>
            <a:r>
              <a:rPr lang="el-GR" altLang="en-US" sz="2200" dirty="0" smtClean="0">
                <a:cs typeface="Times New Roman" panose="02020603050405020304" pitchFamily="18" charset="0"/>
              </a:rPr>
              <a:t>Το </a:t>
            </a:r>
            <a:r>
              <a:rPr lang="el-GR" altLang="en-US" sz="2200" b="1" dirty="0" smtClean="0">
                <a:cs typeface="Times New Roman" panose="02020603050405020304" pitchFamily="18" charset="0"/>
              </a:rPr>
              <a:t>πεπτικό τους σύστημα είναι υποτυπώδες και το έντερο δεν καταλήγει στην έδρα. </a:t>
            </a:r>
            <a:r>
              <a:rPr lang="el-GR" altLang="en-US" sz="2200" dirty="0" smtClean="0">
                <a:cs typeface="Times New Roman" panose="02020603050405020304" pitchFamily="18" charset="0"/>
              </a:rPr>
              <a:t>Η διατροφή τους γίνεται με </a:t>
            </a:r>
            <a:r>
              <a:rPr lang="el-GR" altLang="en-US" sz="2200" b="1" dirty="0" smtClean="0">
                <a:cs typeface="Times New Roman" panose="02020603050405020304" pitchFamily="18" charset="0"/>
              </a:rPr>
              <a:t>απορρόφηση θρεπτικών συστατικών μέσω του σωματικού τοιχώματος</a:t>
            </a:r>
            <a:r>
              <a:rPr lang="el-GR" altLang="en-US" sz="2200" dirty="0" smtClean="0">
                <a:cs typeface="Times New Roman" panose="02020603050405020304" pitchFamily="18" charset="0"/>
              </a:rPr>
              <a:t> και το ίδιο συμβαίνει με τα ενήλικα.</a:t>
            </a:r>
          </a:p>
          <a:p>
            <a:pPr eaLnBrk="1" hangingPunct="1"/>
            <a:r>
              <a:rPr lang="el-GR" altLang="en-US" sz="2200" dirty="0" smtClean="0">
                <a:cs typeface="Times New Roman" panose="02020603050405020304" pitchFamily="18" charset="0"/>
              </a:rPr>
              <a:t>Δεν έχουν </a:t>
            </a:r>
            <a:r>
              <a:rPr lang="el-GR" altLang="en-US" sz="2200" b="1" dirty="0" smtClean="0">
                <a:cs typeface="Times New Roman" panose="02020603050405020304" pitchFamily="18" charset="0"/>
              </a:rPr>
              <a:t>κυκλοφορικό, αναπνευστικό και απεκκριτικό σύστημα </a:t>
            </a:r>
            <a:r>
              <a:rPr lang="el-GR" altLang="en-US" sz="2200" dirty="0" smtClean="0">
                <a:cs typeface="Times New Roman" panose="02020603050405020304" pitchFamily="18" charset="0"/>
              </a:rPr>
              <a:t>και το νευρικό σύστημα αποτελείται από </a:t>
            </a:r>
            <a:r>
              <a:rPr lang="el-GR" altLang="en-US" sz="2200" dirty="0" err="1" smtClean="0">
                <a:cs typeface="Times New Roman" panose="02020603050405020304" pitchFamily="18" charset="0"/>
              </a:rPr>
              <a:t>μεσοκοιλιακό</a:t>
            </a:r>
            <a:r>
              <a:rPr lang="el-GR" altLang="en-US" sz="2200" dirty="0" smtClean="0">
                <a:cs typeface="Times New Roman" panose="02020603050405020304" pitchFamily="18" charset="0"/>
              </a:rPr>
              <a:t> νευρικό σχοινί.  </a:t>
            </a:r>
          </a:p>
          <a:p>
            <a:pPr eaLnBrk="1" hangingPunct="1"/>
            <a:r>
              <a:rPr lang="el-GR" altLang="en-US" sz="2200" dirty="0" smtClean="0">
                <a:cs typeface="Times New Roman" panose="02020603050405020304" pitchFamily="18" charset="0"/>
              </a:rPr>
              <a:t>Είναι </a:t>
            </a:r>
            <a:r>
              <a:rPr lang="el-GR" altLang="en-US" sz="2200" b="1" dirty="0" err="1" smtClean="0">
                <a:cs typeface="Times New Roman" panose="02020603050405020304" pitchFamily="18" charset="0"/>
              </a:rPr>
              <a:t>γονοχωριστικά</a:t>
            </a:r>
            <a:r>
              <a:rPr lang="el-GR" altLang="en-US" sz="2200" b="1" dirty="0" smtClean="0">
                <a:cs typeface="Times New Roman" panose="02020603050405020304" pitchFamily="18" charset="0"/>
              </a:rPr>
              <a:t> και έχουν εσωτερική γονιμοποίηση. Οι προνύμφες υφίστανται εκδύσεις μέσα στον ξενιστή </a:t>
            </a:r>
            <a:r>
              <a:rPr lang="el-GR" altLang="en-US" sz="2200" dirty="0" smtClean="0">
                <a:cs typeface="Times New Roman" panose="02020603050405020304" pitchFamily="18" charset="0"/>
              </a:rPr>
              <a:t>πριν προκαλέσουν την απελευθέρωσή τους από το σώμα του ξενιστή κοντά σε υδάτινο περιβάλλον.</a:t>
            </a:r>
          </a:p>
          <a:p>
            <a:pPr marL="0" indent="0">
              <a:buFont typeface="Arial" panose="020B0604020202020204" pitchFamily="34" charset="0"/>
              <a:buNone/>
            </a:pPr>
            <a:endParaRPr lang="el-GR" altLang="en-US" sz="2400" b="1" dirty="0" smtClean="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0"/>
          <p:cNvSpPr>
            <a:spLocks noGrp="1"/>
          </p:cNvSpPr>
          <p:nvPr>
            <p:ph type="title"/>
          </p:nvPr>
        </p:nvSpPr>
        <p:spPr/>
        <p:txBody>
          <a:bodyPr/>
          <a:lstStyle/>
          <a:p>
            <a:r>
              <a:rPr lang="el-GR" altLang="el-GR" sz="4000" dirty="0" smtClean="0"/>
              <a:t>Φύλο: </a:t>
            </a:r>
            <a:r>
              <a:rPr lang="el-GR" altLang="el-GR" sz="4000" dirty="0" err="1" smtClean="0"/>
              <a:t>Νηματόμορφα</a:t>
            </a:r>
            <a:r>
              <a:rPr lang="el-GR" altLang="el-GR" sz="4000" dirty="0" smtClean="0"/>
              <a:t> </a:t>
            </a:r>
            <a:r>
              <a:rPr lang="el-GR" altLang="el-GR" sz="4000" dirty="0"/>
              <a:t>(</a:t>
            </a:r>
            <a:r>
              <a:rPr lang="en-US" altLang="el-GR" sz="4000" dirty="0" err="1"/>
              <a:t>Nematomorpha</a:t>
            </a:r>
            <a:r>
              <a:rPr lang="en-US" altLang="el-GR" sz="4000" dirty="0"/>
              <a:t>)</a:t>
            </a:r>
            <a:r>
              <a:rPr lang="el-GR" altLang="el-GR" sz="4000" dirty="0"/>
              <a:t> 4/7</a:t>
            </a:r>
            <a:endParaRPr lang="el-GR" altLang="el-GR" sz="4000" dirty="0" smtClean="0"/>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0E4F4625-2477-426C-8C43-D09908B5C920}" type="slidenum">
              <a:rPr lang="en-US" altLang="en-US" smtClean="0"/>
              <a:pPr>
                <a:defRPr/>
              </a:pPr>
              <a:t>68</a:t>
            </a:fld>
            <a:endParaRPr lang="en-US" altLang="en-US"/>
          </a:p>
        </p:txBody>
      </p:sp>
      <p:pic>
        <p:nvPicPr>
          <p:cNvPr id="84997"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203575" y="1547813"/>
            <a:ext cx="2955925" cy="4752975"/>
          </a:xfrm>
        </p:spPr>
      </p:pic>
      <p:sp>
        <p:nvSpPr>
          <p:cNvPr id="6" name="TextBox 5"/>
          <p:cNvSpPr txBox="1"/>
          <p:nvPr/>
        </p:nvSpPr>
        <p:spPr>
          <a:xfrm>
            <a:off x="5940425" y="6024563"/>
            <a:ext cx="341313" cy="276225"/>
          </a:xfrm>
          <a:prstGeom prst="rect">
            <a:avLst/>
          </a:prstGeom>
          <a:noFill/>
        </p:spPr>
        <p:txBody>
          <a:bodyPr wrap="none">
            <a:spAutoFit/>
          </a:bodyPr>
          <a:lstStyle/>
          <a:p>
            <a:pPr>
              <a:defRPr/>
            </a:pPr>
            <a:r>
              <a:rPr lang="en-US" sz="1200" b="1" dirty="0">
                <a:latin typeface="+mj-lt"/>
              </a:rPr>
              <a:t>48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0"/>
          <p:cNvSpPr>
            <a:spLocks noGrp="1"/>
          </p:cNvSpPr>
          <p:nvPr>
            <p:ph type="title"/>
          </p:nvPr>
        </p:nvSpPr>
        <p:spPr/>
        <p:txBody>
          <a:bodyPr/>
          <a:lstStyle/>
          <a:p>
            <a:r>
              <a:rPr lang="el-GR" altLang="el-GR" sz="4000" dirty="0" smtClean="0"/>
              <a:t>Φύλο: </a:t>
            </a:r>
            <a:r>
              <a:rPr lang="el-GR" altLang="el-GR" sz="4000" dirty="0" err="1" smtClean="0"/>
              <a:t>Νηματόμορφα</a:t>
            </a:r>
            <a:r>
              <a:rPr lang="el-GR" altLang="el-GR" sz="4000" dirty="0" smtClean="0"/>
              <a:t> </a:t>
            </a:r>
            <a:r>
              <a:rPr lang="el-GR" altLang="el-GR" sz="4000" dirty="0"/>
              <a:t>(</a:t>
            </a:r>
            <a:r>
              <a:rPr lang="en-US" altLang="el-GR" sz="4000" dirty="0" err="1"/>
              <a:t>Nematomorpha</a:t>
            </a:r>
            <a:r>
              <a:rPr lang="en-US" altLang="el-GR" sz="4000" dirty="0"/>
              <a:t>)</a:t>
            </a:r>
            <a:r>
              <a:rPr lang="el-GR" altLang="el-GR" sz="4000" dirty="0"/>
              <a:t> 5/7</a:t>
            </a:r>
            <a:endParaRPr lang="el-GR" altLang="el-GR" sz="4000" dirty="0" smtClean="0"/>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A214DD10-D549-44DA-9F1D-FE280F1FE867}" type="slidenum">
              <a:rPr lang="en-US" altLang="en-US" smtClean="0"/>
              <a:pPr>
                <a:defRPr/>
              </a:pPr>
              <a:t>69</a:t>
            </a:fld>
            <a:endParaRPr lang="en-US" altLang="en-US"/>
          </a:p>
        </p:txBody>
      </p:sp>
      <p:sp>
        <p:nvSpPr>
          <p:cNvPr id="87045" name="Content Placeholder 2"/>
          <p:cNvSpPr>
            <a:spLocks noGrp="1"/>
          </p:cNvSpPr>
          <p:nvPr>
            <p:ph idx="1"/>
          </p:nvPr>
        </p:nvSpPr>
        <p:spPr>
          <a:xfrm>
            <a:off x="604838" y="1484313"/>
            <a:ext cx="7886700" cy="4841875"/>
          </a:xfrm>
        </p:spPr>
        <p:txBody>
          <a:bodyPr/>
          <a:lstStyle/>
          <a:p>
            <a:pPr marL="0" indent="0">
              <a:buFont typeface="Arial" panose="020B0604020202020204" pitchFamily="34" charset="0"/>
              <a:buNone/>
            </a:pPr>
            <a:r>
              <a:rPr lang="el-GR" altLang="en-US" sz="2400" b="1" dirty="0" smtClean="0"/>
              <a:t>Φυλογένεση</a:t>
            </a:r>
          </a:p>
          <a:p>
            <a:pPr eaLnBrk="1" hangingPunct="1"/>
            <a:r>
              <a:rPr lang="el-GR" altLang="en-US" sz="2400" dirty="0" smtClean="0">
                <a:cs typeface="Times New Roman" panose="02020603050405020304" pitchFamily="18" charset="0"/>
              </a:rPr>
              <a:t>Οι φυλογενετικές αναλύσεις που έχουν γίνει </a:t>
            </a:r>
            <a:r>
              <a:rPr lang="el-GR" altLang="en-US" sz="2400" b="1" dirty="0" smtClean="0">
                <a:cs typeface="Times New Roman" panose="02020603050405020304" pitchFamily="18" charset="0"/>
              </a:rPr>
              <a:t>στα </a:t>
            </a:r>
            <a:r>
              <a:rPr lang="el-GR" altLang="en-US" sz="2400" b="1" dirty="0" err="1" smtClean="0">
                <a:cs typeface="Times New Roman" panose="02020603050405020304" pitchFamily="18" charset="0"/>
              </a:rPr>
              <a:t>Νηματόμορφα</a:t>
            </a:r>
            <a:r>
              <a:rPr lang="el-GR" altLang="en-US" sz="2400" b="1" dirty="0" smtClean="0">
                <a:cs typeface="Times New Roman" panose="02020603050405020304" pitchFamily="18" charset="0"/>
              </a:rPr>
              <a:t> συγκλίνουν στο ότι είναι πολύ συγγενικά με το φύλο Νηματώδεις</a:t>
            </a:r>
            <a:r>
              <a:rPr lang="el-GR" altLang="en-US" sz="2400" dirty="0" smtClean="0">
                <a:cs typeface="Times New Roman" panose="02020603050405020304" pitchFamily="18" charset="0"/>
              </a:rPr>
              <a:t>. Μορφολογικά μοιάζουν με οικογένεια της ομοταξίας </a:t>
            </a:r>
            <a:r>
              <a:rPr lang="el-GR" altLang="en-US" sz="2400" dirty="0" err="1" smtClean="0">
                <a:cs typeface="Times New Roman" panose="02020603050405020304" pitchFamily="18" charset="0"/>
              </a:rPr>
              <a:t>Αφασμίδια</a:t>
            </a:r>
            <a:r>
              <a:rPr lang="el-GR" altLang="en-US" sz="2400" dirty="0" smtClean="0">
                <a:cs typeface="Times New Roman" panose="02020603050405020304" pitchFamily="18" charset="0"/>
              </a:rPr>
              <a:t> των Νηματωδών.</a:t>
            </a:r>
          </a:p>
          <a:p>
            <a:pPr eaLnBrk="1" hangingPunct="1"/>
            <a:r>
              <a:rPr lang="el-GR" altLang="en-US" sz="2400" dirty="0" smtClean="0">
                <a:cs typeface="Times New Roman" panose="02020603050405020304" pitchFamily="18" charset="0"/>
              </a:rPr>
              <a:t>Ο διαχωρισμός τους σε 2 ομοταξίες γίνεται βάσει του περιβάλλοντος διαβίωσης </a:t>
            </a:r>
            <a:r>
              <a:rPr lang="el-GR" altLang="en-US" sz="2400" b="1" dirty="0" smtClean="0">
                <a:cs typeface="Times New Roman" panose="02020603050405020304" pitchFamily="18" charset="0"/>
              </a:rPr>
              <a:t>(θαλάσσια Καρκινοειδή ή χερσαία </a:t>
            </a:r>
            <a:r>
              <a:rPr lang="el-GR" altLang="en-US" sz="2400" b="1" dirty="0" err="1" smtClean="0">
                <a:cs typeface="Times New Roman" panose="02020603050405020304" pitchFamily="18" charset="0"/>
              </a:rPr>
              <a:t>Ορθόπτερα</a:t>
            </a:r>
            <a:r>
              <a:rPr lang="el-GR" altLang="en-US" sz="2400" b="1" dirty="0" smtClean="0">
                <a:cs typeface="Times New Roman" panose="02020603050405020304" pitchFamily="18" charset="0"/>
              </a:rPr>
              <a:t>) </a:t>
            </a:r>
            <a:r>
              <a:rPr lang="el-GR" altLang="en-US" sz="2400" dirty="0" smtClean="0">
                <a:cs typeface="Times New Roman" panose="02020603050405020304" pitchFamily="18" charset="0"/>
              </a:rPr>
              <a:t>και του είδους του ξενιστή.</a:t>
            </a:r>
          </a:p>
          <a:p>
            <a:pPr marL="0" indent="0" eaLnBrk="1" hangingPunct="1"/>
            <a:endParaRPr lang="el-GR" altLang="en-US" sz="2000" b="1" dirty="0" smtClean="0">
              <a:cs typeface="Times New Roman" panose="02020603050405020304" pitchFamily="18" charset="0"/>
            </a:endParaRPr>
          </a:p>
          <a:p>
            <a:pPr marL="0" indent="0" algn="just" eaLnBrk="1" hangingPunct="1">
              <a:buFont typeface="Arial" panose="020B0604020202020204" pitchFamily="34" charset="0"/>
              <a:buNone/>
            </a:pPr>
            <a:r>
              <a:rPr lang="el-GR" altLang="en-US" sz="1600" b="1" dirty="0" smtClean="0">
                <a:cs typeface="Times New Roman" panose="02020603050405020304" pitchFamily="18" charset="0"/>
              </a:rPr>
              <a:t>Δείτε: </a:t>
            </a:r>
            <a:r>
              <a:rPr lang="en-US" altLang="en-US" sz="1600" dirty="0" err="1" smtClean="0">
                <a:cs typeface="Times New Roman" panose="02020603050405020304" pitchFamily="18" charset="0"/>
              </a:rPr>
              <a:t>Braband</a:t>
            </a:r>
            <a:r>
              <a:rPr lang="en-US" altLang="en-US" sz="1600" dirty="0" smtClean="0">
                <a:cs typeface="Times New Roman" panose="02020603050405020304" pitchFamily="18" charset="0"/>
              </a:rPr>
              <a:t>, A. et al. (2010) The mitochondrial genome of the </a:t>
            </a:r>
            <a:r>
              <a:rPr lang="en-US" altLang="en-US" sz="1600" dirty="0" err="1" smtClean="0">
                <a:cs typeface="Times New Roman" panose="02020603050405020304" pitchFamily="18" charset="0"/>
              </a:rPr>
              <a:t>onychophoran</a:t>
            </a:r>
            <a:r>
              <a:rPr lang="en-US" altLang="en-US" sz="1600" dirty="0" smtClean="0">
                <a:cs typeface="Times New Roman" panose="02020603050405020304" pitchFamily="18" charset="0"/>
              </a:rPr>
              <a:t> </a:t>
            </a:r>
            <a:r>
              <a:rPr lang="en-US" altLang="en-US" sz="1600" dirty="0" err="1" smtClean="0">
                <a:cs typeface="Times New Roman" panose="02020603050405020304" pitchFamily="18" charset="0"/>
              </a:rPr>
              <a:t>Opisthopatus</a:t>
            </a:r>
            <a:r>
              <a:rPr lang="en-US" altLang="en-US" sz="1600" dirty="0" smtClean="0">
                <a:cs typeface="Times New Roman" panose="02020603050405020304" pitchFamily="18" charset="0"/>
              </a:rPr>
              <a:t> </a:t>
            </a:r>
            <a:r>
              <a:rPr lang="en-US" altLang="en-US" sz="1600" dirty="0" err="1" smtClean="0">
                <a:cs typeface="Times New Roman" panose="02020603050405020304" pitchFamily="18" charset="0"/>
              </a:rPr>
              <a:t>cinctipes</a:t>
            </a:r>
            <a:r>
              <a:rPr lang="en-US" altLang="en-US" sz="1600" dirty="0" smtClean="0">
                <a:cs typeface="Times New Roman" panose="02020603050405020304" pitchFamily="18" charset="0"/>
              </a:rPr>
              <a:t> (</a:t>
            </a:r>
            <a:r>
              <a:rPr lang="en-US" altLang="en-US" sz="1600" dirty="0" err="1" smtClean="0">
                <a:cs typeface="Times New Roman" panose="02020603050405020304" pitchFamily="18" charset="0"/>
              </a:rPr>
              <a:t>Peripatopsidae</a:t>
            </a:r>
            <a:r>
              <a:rPr lang="en-US" altLang="en-US" sz="1600" dirty="0" smtClean="0">
                <a:cs typeface="Times New Roman" panose="02020603050405020304" pitchFamily="18" charset="0"/>
              </a:rPr>
              <a:t>) reflects the ancestral mitochondrial gene arrangement of </a:t>
            </a:r>
            <a:r>
              <a:rPr lang="en-US" altLang="en-US" sz="1600" dirty="0" err="1" smtClean="0">
                <a:cs typeface="Times New Roman" panose="02020603050405020304" pitchFamily="18" charset="0"/>
              </a:rPr>
              <a:t>Panarthropoda</a:t>
            </a:r>
            <a:r>
              <a:rPr lang="en-US" altLang="en-US" sz="1600" dirty="0" smtClean="0">
                <a:cs typeface="Times New Roman" panose="02020603050405020304" pitchFamily="18" charset="0"/>
              </a:rPr>
              <a:t> and </a:t>
            </a:r>
            <a:r>
              <a:rPr lang="en-US" altLang="en-US" sz="1600" dirty="0" err="1" smtClean="0">
                <a:cs typeface="Times New Roman" panose="02020603050405020304" pitchFamily="18" charset="0"/>
              </a:rPr>
              <a:t>Ecdysozoa</a:t>
            </a:r>
            <a:r>
              <a:rPr lang="en-US" altLang="en-US" sz="1600" dirty="0" smtClean="0">
                <a:cs typeface="Times New Roman" panose="02020603050405020304" pitchFamily="18" charset="0"/>
              </a:rPr>
              <a:t>. Molecular </a:t>
            </a:r>
            <a:r>
              <a:rPr lang="en-US" altLang="en-US" sz="1600" dirty="0" err="1" smtClean="0">
                <a:cs typeface="Times New Roman" panose="02020603050405020304" pitchFamily="18" charset="0"/>
              </a:rPr>
              <a:t>Phylogenetics</a:t>
            </a:r>
            <a:r>
              <a:rPr lang="en-US" altLang="en-US" sz="1600" dirty="0" smtClean="0">
                <a:cs typeface="Times New Roman" panose="02020603050405020304" pitchFamily="18" charset="0"/>
              </a:rPr>
              <a:t> and Evolution, 57, 285-292.</a:t>
            </a:r>
          </a:p>
          <a:p>
            <a:pPr marL="0" indent="0" eaLnBrk="1" hangingPunct="1"/>
            <a:endParaRPr lang="el-GR" altLang="en-US" sz="2400" b="1" dirty="0" smtClean="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Τίτλος 1"/>
          <p:cNvSpPr>
            <a:spLocks noGrp="1"/>
          </p:cNvSpPr>
          <p:nvPr>
            <p:ph type="title"/>
          </p:nvPr>
        </p:nvSpPr>
        <p:spPr/>
        <p:txBody>
          <a:bodyPr/>
          <a:lstStyle/>
          <a:p>
            <a:r>
              <a:rPr lang="el-GR" altLang="el-GR" dirty="0" smtClean="0"/>
              <a:t>Βασικές </a:t>
            </a:r>
            <a:r>
              <a:rPr lang="el-GR" altLang="el-GR" dirty="0" smtClean="0"/>
              <a:t>Έννοιες</a:t>
            </a:r>
            <a:r>
              <a:rPr lang="en-US" altLang="el-GR" dirty="0" smtClean="0"/>
              <a:t> 3/8</a:t>
            </a:r>
            <a:endParaRPr lang="en-US" altLang="el-GR"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33C1D8EF-56CC-447A-859D-3D733BA314BB}" type="slidenum">
              <a:rPr lang="en-US" altLang="en-US" smtClean="0"/>
              <a:pPr>
                <a:defRPr/>
              </a:pPr>
              <a:t>7</a:t>
            </a:fld>
            <a:endParaRPr lang="en-US" altLang="en-US"/>
          </a:p>
        </p:txBody>
      </p:sp>
      <p:sp>
        <p:nvSpPr>
          <p:cNvPr id="14341" name="Content Placeholder 1"/>
          <p:cNvSpPr>
            <a:spLocks noGrp="1"/>
          </p:cNvSpPr>
          <p:nvPr>
            <p:ph idx="1"/>
          </p:nvPr>
        </p:nvSpPr>
        <p:spPr/>
        <p:txBody>
          <a:bodyPr/>
          <a:lstStyle/>
          <a:p>
            <a:pPr marL="0" indent="0" eaLnBrk="1" hangingPunct="1">
              <a:buFont typeface="Arial" panose="020B0604020202020204" pitchFamily="34" charset="0"/>
              <a:buNone/>
            </a:pPr>
            <a:r>
              <a:rPr lang="el-GR" altLang="en-US" sz="2400" b="1" dirty="0" smtClean="0">
                <a:cs typeface="Times New Roman" panose="02020603050405020304" pitchFamily="18" charset="0"/>
              </a:rPr>
              <a:t>Που βασίζεται η κατηγοριοποίηση των φύλων στα </a:t>
            </a:r>
            <a:r>
              <a:rPr lang="el-GR" altLang="en-US" sz="2400" b="1" dirty="0" err="1" smtClean="0">
                <a:cs typeface="Times New Roman" panose="02020603050405020304" pitchFamily="18" charset="0"/>
              </a:rPr>
              <a:t>Εκδυσόζωα</a:t>
            </a:r>
            <a:r>
              <a:rPr lang="el-GR" altLang="en-US" sz="2400" b="1" dirty="0" smtClean="0">
                <a:cs typeface="Times New Roman" panose="02020603050405020304" pitchFamily="18" charset="0"/>
              </a:rPr>
              <a:t>;</a:t>
            </a:r>
          </a:p>
          <a:p>
            <a:pPr eaLnBrk="1" hangingPunct="1"/>
            <a:r>
              <a:rPr lang="el-GR" altLang="en-US" sz="2400" dirty="0" smtClean="0">
                <a:cs typeface="Times New Roman" panose="02020603050405020304" pitchFamily="18" charset="0"/>
              </a:rPr>
              <a:t>Βασίζεται σε μοριακές αναλύσεις και στην παρουσία του πυρηνικού υποδοχέα της </a:t>
            </a:r>
            <a:r>
              <a:rPr lang="el-GR" altLang="en-US" sz="2400" dirty="0" err="1" smtClean="0">
                <a:cs typeface="Times New Roman" panose="02020603050405020304" pitchFamily="18" charset="0"/>
              </a:rPr>
              <a:t>εκδυσόνης</a:t>
            </a:r>
            <a:r>
              <a:rPr lang="el-GR" altLang="en-US" sz="2400" dirty="0" smtClean="0">
                <a:cs typeface="Times New Roman" panose="02020603050405020304" pitchFamily="18" charset="0"/>
              </a:rPr>
              <a:t>.</a:t>
            </a:r>
          </a:p>
          <a:p>
            <a:pPr marL="0" indent="0"/>
            <a:endParaRPr lang="el-GR" altLang="en-US" dirty="0" smtClean="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0"/>
          <p:cNvSpPr>
            <a:spLocks noGrp="1"/>
          </p:cNvSpPr>
          <p:nvPr>
            <p:ph type="title"/>
          </p:nvPr>
        </p:nvSpPr>
        <p:spPr/>
        <p:txBody>
          <a:bodyPr/>
          <a:lstStyle/>
          <a:p>
            <a:r>
              <a:rPr lang="el-GR" altLang="el-GR" sz="4000" dirty="0" smtClean="0"/>
              <a:t>Φύλο: </a:t>
            </a:r>
            <a:r>
              <a:rPr lang="el-GR" altLang="el-GR" sz="4000" dirty="0" err="1" smtClean="0"/>
              <a:t>Νηματόμορφα</a:t>
            </a:r>
            <a:r>
              <a:rPr lang="el-GR" altLang="el-GR" sz="4000" dirty="0" smtClean="0"/>
              <a:t> </a:t>
            </a:r>
            <a:r>
              <a:rPr lang="el-GR" altLang="el-GR" sz="4000" dirty="0"/>
              <a:t>(</a:t>
            </a:r>
            <a:r>
              <a:rPr lang="en-US" altLang="el-GR" sz="4000" dirty="0" err="1"/>
              <a:t>Nematomorpha</a:t>
            </a:r>
            <a:r>
              <a:rPr lang="en-US" altLang="el-GR" sz="4000" dirty="0"/>
              <a:t>)</a:t>
            </a:r>
            <a:r>
              <a:rPr lang="el-GR" altLang="el-GR" sz="4000" dirty="0"/>
              <a:t> 6/7</a:t>
            </a:r>
            <a:endParaRPr lang="el-GR" altLang="el-GR" sz="4000" dirty="0" smtClean="0"/>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21B61153-A1E4-4055-8882-E36A6E75CC60}" type="slidenum">
              <a:rPr lang="en-US" altLang="en-US" smtClean="0"/>
              <a:pPr>
                <a:defRPr/>
              </a:pPr>
              <a:t>70</a:t>
            </a:fld>
            <a:endParaRPr lang="en-US" altLang="en-US"/>
          </a:p>
        </p:txBody>
      </p:sp>
      <p:pic>
        <p:nvPicPr>
          <p:cNvPr id="8806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55875" y="1539875"/>
            <a:ext cx="4078288" cy="4625975"/>
          </a:xfrm>
        </p:spPr>
      </p:pic>
      <p:sp>
        <p:nvSpPr>
          <p:cNvPr id="6" name="TextBox 5"/>
          <p:cNvSpPr txBox="1"/>
          <p:nvPr/>
        </p:nvSpPr>
        <p:spPr>
          <a:xfrm>
            <a:off x="6297613" y="5889625"/>
            <a:ext cx="341312" cy="276225"/>
          </a:xfrm>
          <a:prstGeom prst="rect">
            <a:avLst/>
          </a:prstGeom>
          <a:noFill/>
        </p:spPr>
        <p:txBody>
          <a:bodyPr wrap="none">
            <a:spAutoFit/>
          </a:bodyPr>
          <a:lstStyle/>
          <a:p>
            <a:pPr>
              <a:defRPr/>
            </a:pPr>
            <a:r>
              <a:rPr lang="en-US" sz="1200" b="1" dirty="0">
                <a:latin typeface="+mj-lt"/>
              </a:rPr>
              <a:t>49</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0"/>
          <p:cNvSpPr>
            <a:spLocks noGrp="1"/>
          </p:cNvSpPr>
          <p:nvPr>
            <p:ph type="title"/>
          </p:nvPr>
        </p:nvSpPr>
        <p:spPr/>
        <p:txBody>
          <a:bodyPr/>
          <a:lstStyle/>
          <a:p>
            <a:r>
              <a:rPr lang="el-GR" altLang="el-GR" sz="4000" dirty="0" smtClean="0"/>
              <a:t>Φύλο: </a:t>
            </a:r>
            <a:r>
              <a:rPr lang="el-GR" altLang="el-GR" sz="4000" dirty="0" err="1" smtClean="0"/>
              <a:t>Νηματόμορφα</a:t>
            </a:r>
            <a:r>
              <a:rPr lang="el-GR" altLang="el-GR" sz="4000" dirty="0" smtClean="0"/>
              <a:t> </a:t>
            </a:r>
            <a:r>
              <a:rPr lang="el-GR" altLang="el-GR" sz="4000" dirty="0"/>
              <a:t>(</a:t>
            </a:r>
            <a:r>
              <a:rPr lang="en-US" altLang="el-GR" sz="4000" dirty="0" err="1"/>
              <a:t>Nematomorpha</a:t>
            </a:r>
            <a:r>
              <a:rPr lang="en-US" altLang="el-GR" sz="4000" dirty="0"/>
              <a:t>)</a:t>
            </a:r>
            <a:r>
              <a:rPr lang="el-GR" altLang="el-GR" sz="4000" dirty="0"/>
              <a:t> 7/7</a:t>
            </a:r>
            <a:endParaRPr lang="el-GR" altLang="el-GR" sz="4000" dirty="0" smtClean="0"/>
          </a:p>
        </p:txBody>
      </p:sp>
      <p:sp>
        <p:nvSpPr>
          <p:cNvPr id="9" name="Footer Placeholder 8"/>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10" name="Slide Number Placeholder 9"/>
          <p:cNvSpPr>
            <a:spLocks noGrp="1"/>
          </p:cNvSpPr>
          <p:nvPr>
            <p:ph type="sldNum" sz="quarter" idx="11"/>
          </p:nvPr>
        </p:nvSpPr>
        <p:spPr/>
        <p:txBody>
          <a:bodyPr/>
          <a:lstStyle/>
          <a:p>
            <a:pPr>
              <a:defRPr/>
            </a:pPr>
            <a:fld id="{B21CC33E-16C7-4603-AD7D-D1F6144C19FE}" type="slidenum">
              <a:rPr lang="en-US" altLang="en-US" smtClean="0"/>
              <a:pPr>
                <a:defRPr/>
              </a:pPr>
              <a:t>71</a:t>
            </a:fld>
            <a:endParaRPr lang="en-US" altLang="en-US"/>
          </a:p>
        </p:txBody>
      </p:sp>
      <p:pic>
        <p:nvPicPr>
          <p:cNvPr id="89093" name="Content Placeholder 2"/>
          <p:cNvPicPr>
            <a:picLocks noGrp="1" noChangeAspect="1"/>
          </p:cNvPicPr>
          <p:nvPr>
            <p:ph idx="1"/>
          </p:nvPr>
        </p:nvPicPr>
        <p:blipFill rotWithShape="1">
          <a:blip r:embed="rId3">
            <a:extLst>
              <a:ext uri="{28A0092B-C50C-407E-A947-70E740481C1C}">
                <a14:useLocalDpi xmlns:a14="http://schemas.microsoft.com/office/drawing/2010/main" val="0"/>
              </a:ext>
            </a:extLst>
          </a:blip>
          <a:srcRect t="5618" r="9664"/>
          <a:stretch/>
        </p:blipFill>
        <p:spPr>
          <a:xfrm>
            <a:off x="1992313" y="1772816"/>
            <a:ext cx="7044183" cy="4553372"/>
          </a:xfrm>
        </p:spPr>
      </p:pic>
      <p:sp>
        <p:nvSpPr>
          <p:cNvPr id="8" name="TextBox 7"/>
          <p:cNvSpPr txBox="1"/>
          <p:nvPr/>
        </p:nvSpPr>
        <p:spPr>
          <a:xfrm>
            <a:off x="163512" y="1893534"/>
            <a:ext cx="1939925" cy="3786188"/>
          </a:xfrm>
          <a:prstGeom prst="rect">
            <a:avLst/>
          </a:prstGeom>
          <a:noFill/>
        </p:spPr>
        <p:txBody>
          <a:bodyPr>
            <a:spAutoFit/>
          </a:bodyPr>
          <a:lstStyle/>
          <a:p>
            <a:pPr algn="ctr" eaLnBrk="1" hangingPunct="1">
              <a:defRPr/>
            </a:pPr>
            <a:r>
              <a:rPr lang="el-GR" altLang="en-US" sz="2000" b="1" dirty="0">
                <a:latin typeface="+mj-lt"/>
                <a:cs typeface="Times New Roman" panose="02020603050405020304" pitchFamily="18" charset="0"/>
              </a:rPr>
              <a:t>Τι έπεται...</a:t>
            </a:r>
          </a:p>
          <a:p>
            <a:pPr eaLnBrk="1" hangingPunct="1">
              <a:defRPr/>
            </a:pPr>
            <a:r>
              <a:rPr lang="el-GR" altLang="en-US" sz="2000" dirty="0">
                <a:latin typeface="+mj-lt"/>
                <a:cs typeface="Times New Roman" panose="02020603050405020304" pitchFamily="18" charset="0"/>
              </a:rPr>
              <a:t>Ας δούμε </a:t>
            </a:r>
            <a:r>
              <a:rPr lang="el-GR" altLang="en-US" sz="2000" dirty="0" err="1">
                <a:latin typeface="+mj-lt"/>
                <a:cs typeface="Times New Roman" panose="02020603050405020304" pitchFamily="18" charset="0"/>
              </a:rPr>
              <a:t>ποιά</a:t>
            </a:r>
            <a:r>
              <a:rPr lang="el-GR" altLang="en-US" sz="2000" dirty="0">
                <a:latin typeface="+mj-lt"/>
                <a:cs typeface="Times New Roman" panose="02020603050405020304" pitchFamily="18" charset="0"/>
              </a:rPr>
              <a:t> φύλα </a:t>
            </a:r>
            <a:r>
              <a:rPr lang="el-GR" altLang="en-US" sz="2000" b="1" dirty="0">
                <a:latin typeface="+mj-lt"/>
                <a:cs typeface="Times New Roman" panose="02020603050405020304" pitchFamily="18" charset="0"/>
              </a:rPr>
              <a:t>έχουμε περιγράψει (μαύρο περίγραμμα) </a:t>
            </a:r>
            <a:r>
              <a:rPr lang="el-GR" altLang="en-US" sz="2000" dirty="0">
                <a:latin typeface="+mj-lt"/>
                <a:cs typeface="Times New Roman" panose="02020603050405020304" pitchFamily="18" charset="0"/>
              </a:rPr>
              <a:t>και </a:t>
            </a:r>
            <a:r>
              <a:rPr lang="el-GR" altLang="en-US" sz="2000" dirty="0" err="1">
                <a:latin typeface="+mj-lt"/>
                <a:cs typeface="Times New Roman" panose="02020603050405020304" pitchFamily="18" charset="0"/>
              </a:rPr>
              <a:t>ποιά</a:t>
            </a:r>
            <a:r>
              <a:rPr lang="el-GR" altLang="en-US" sz="2000" dirty="0">
                <a:latin typeface="+mj-lt"/>
                <a:cs typeface="Times New Roman" panose="02020603050405020304" pitchFamily="18" charset="0"/>
              </a:rPr>
              <a:t> φύλα </a:t>
            </a:r>
            <a:r>
              <a:rPr lang="el-GR" altLang="en-US" sz="2000" b="1" dirty="0">
                <a:latin typeface="+mj-lt"/>
                <a:cs typeface="Times New Roman" panose="02020603050405020304" pitchFamily="18" charset="0"/>
              </a:rPr>
              <a:t>απομένει (κόκκινο περίγραμμα) να </a:t>
            </a:r>
            <a:r>
              <a:rPr lang="el-GR" altLang="en-US" sz="2000" b="1" dirty="0" err="1">
                <a:latin typeface="+mj-lt"/>
                <a:cs typeface="Times New Roman" panose="02020603050405020304" pitchFamily="18" charset="0"/>
              </a:rPr>
              <a:t>περιγραφούν</a:t>
            </a:r>
            <a:r>
              <a:rPr lang="el-GR" altLang="en-US" sz="2000" b="1" dirty="0">
                <a:latin typeface="+mj-lt"/>
                <a:cs typeface="Times New Roman" panose="02020603050405020304" pitchFamily="18" charset="0"/>
              </a:rPr>
              <a:t> </a:t>
            </a:r>
            <a:r>
              <a:rPr lang="el-GR" altLang="en-US" sz="2000" dirty="0">
                <a:latin typeface="+mj-lt"/>
                <a:cs typeface="Times New Roman" panose="02020603050405020304" pitchFamily="18" charset="0"/>
              </a:rPr>
              <a:t>στη συνέχεια...</a:t>
            </a:r>
          </a:p>
        </p:txBody>
      </p:sp>
      <p:sp>
        <p:nvSpPr>
          <p:cNvPr id="7" name="TextBox 6"/>
          <p:cNvSpPr txBox="1"/>
          <p:nvPr/>
        </p:nvSpPr>
        <p:spPr>
          <a:xfrm>
            <a:off x="8135938" y="5824538"/>
            <a:ext cx="341312" cy="277812"/>
          </a:xfrm>
          <a:prstGeom prst="rect">
            <a:avLst/>
          </a:prstGeom>
          <a:noFill/>
        </p:spPr>
        <p:txBody>
          <a:bodyPr wrap="none">
            <a:spAutoFit/>
          </a:bodyPr>
          <a:lstStyle/>
          <a:p>
            <a:pPr>
              <a:defRPr/>
            </a:pPr>
            <a:r>
              <a:rPr lang="en-US" sz="1200" b="1" dirty="0">
                <a:latin typeface="+mj-lt"/>
              </a:rPr>
              <a:t>50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Τίτλος 1"/>
          <p:cNvSpPr>
            <a:spLocks noGrp="1"/>
          </p:cNvSpPr>
          <p:nvPr>
            <p:ph type="title"/>
          </p:nvPr>
        </p:nvSpPr>
        <p:spPr>
          <a:xfrm>
            <a:off x="623888" y="1709738"/>
            <a:ext cx="7886700" cy="2852737"/>
          </a:xfrm>
        </p:spPr>
        <p:txBody>
          <a:bodyPr/>
          <a:lstStyle/>
          <a:p>
            <a:r>
              <a:rPr lang="el-GR" altLang="en-US" smtClean="0"/>
              <a:t>Τέλος Ενότητας</a:t>
            </a:r>
            <a:endParaRPr lang="en-US" altLang="en-US" dirty="0" smtClean="0"/>
          </a:p>
        </p:txBody>
      </p:sp>
      <p:sp useBgFill="1">
        <p:nvSpPr>
          <p:cNvPr id="108547" name="Text Placeholder 8"/>
          <p:cNvSpPr>
            <a:spLocks noGrp="1"/>
          </p:cNvSpPr>
          <p:nvPr>
            <p:ph type="body" idx="1"/>
          </p:nvPr>
        </p:nvSpPr>
        <p:spPr>
          <a:xfrm>
            <a:off x="623888" y="4589463"/>
            <a:ext cx="7886700" cy="1500187"/>
          </a:xfrm>
        </p:spPr>
        <p:txBody>
          <a:bodyPr/>
          <a:lstStyle/>
          <a:p>
            <a:endParaRPr lang="en-US" altLang="en-US" smtClean="0"/>
          </a:p>
        </p:txBody>
      </p:sp>
      <p:sp>
        <p:nvSpPr>
          <p:cNvPr id="5" name="Θέση υποσέλιδου 4"/>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15. Ελάσσονα Εκδυσόζωα.</a:t>
            </a:r>
            <a:endParaRPr lang="el-GR" altLang="en-US">
              <a:solidFill>
                <a:srgbClr val="898989"/>
              </a:solidFill>
              <a:latin typeface="Calibri" panose="020F0502020204030204" pitchFamily="34" charset="0"/>
            </a:endParaRPr>
          </a:p>
        </p:txBody>
      </p:sp>
      <p:sp>
        <p:nvSpPr>
          <p:cNvPr id="6" name="Θέση αριθμού διαφάνειας 5"/>
          <p:cNvSpPr>
            <a:spLocks noGrp="1"/>
          </p:cNvSpPr>
          <p:nvPr>
            <p:ph type="sldNum" sz="quarter" idx="11"/>
          </p:nvPr>
        </p:nvSpPr>
        <p:spPr/>
        <p:txBody>
          <a:bodyPr/>
          <a:lstStyle/>
          <a:p>
            <a:pPr>
              <a:defRPr/>
            </a:pPr>
            <a:fld id="{64A719F3-E856-40BE-92DC-719FDAAC4FFC}" type="slidenum">
              <a:rPr lang="el-GR" smtClean="0"/>
              <a:pPr>
                <a:defRPr/>
              </a:pPr>
              <a:t>72</a:t>
            </a:fld>
            <a:endParaRPr lang="el-GR" dirty="0"/>
          </a:p>
        </p:txBody>
      </p:sp>
    </p:spTree>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6"/>
          <p:cNvSpPr>
            <a:spLocks noGrp="1"/>
          </p:cNvSpPr>
          <p:nvPr>
            <p:ph type="title"/>
          </p:nvPr>
        </p:nvSpPr>
        <p:spPr>
          <a:xfrm>
            <a:off x="606425" y="425450"/>
            <a:ext cx="7886700" cy="1325563"/>
          </a:xfrm>
        </p:spPr>
        <p:txBody>
          <a:bodyPr/>
          <a:lstStyle/>
          <a:p>
            <a:r>
              <a:rPr lang="el-GR" altLang="en-US" smtClean="0"/>
              <a:t>Χρηματοδότηση</a:t>
            </a:r>
            <a:endParaRPr lang="en-US" altLang="en-US" smtClean="0"/>
          </a:p>
        </p:txBody>
      </p:sp>
      <p:sp useBgFill="1">
        <p:nvSpPr>
          <p:cNvPr id="110595" name="Content Placeholder 7"/>
          <p:cNvSpPr>
            <a:spLocks noGrp="1"/>
          </p:cNvSpPr>
          <p:nvPr>
            <p:ph idx="1"/>
          </p:nvPr>
        </p:nvSpPr>
        <p:spPr/>
        <p:txBody>
          <a:bodyPr/>
          <a:lstStyle/>
          <a:p>
            <a:r>
              <a:rPr lang="el-GR" altLang="en-US" sz="2000" smtClean="0"/>
              <a:t>Το παρόν εκπαιδευτικό υλικό έχει αναπτυχθεί στ</a:t>
            </a:r>
            <a:r>
              <a:rPr lang="en-US" altLang="en-US" sz="2000" smtClean="0"/>
              <a:t>o</a:t>
            </a:r>
            <a:r>
              <a:rPr lang="el-GR" altLang="en-US" sz="2000" smtClean="0"/>
              <a:t> πλαίσι</a:t>
            </a:r>
            <a:r>
              <a:rPr lang="en-US" altLang="en-US" sz="2000" smtClean="0"/>
              <a:t>o</a:t>
            </a:r>
            <a:r>
              <a:rPr lang="el-GR" altLang="en-US" sz="2000" smtClean="0"/>
              <a:t> του εκπαιδευτικού έργου του διδάσκοντα.</a:t>
            </a:r>
            <a:endParaRPr lang="en-US" altLang="en-US" sz="2000" smtClean="0"/>
          </a:p>
          <a:p>
            <a:r>
              <a:rPr lang="el-GR" altLang="en-US" sz="2000" smtClean="0"/>
              <a:t>Το έργο «</a:t>
            </a:r>
            <a:r>
              <a:rPr lang="el-GR" altLang="en-US" sz="2000" b="1" smtClean="0"/>
              <a:t>Ανοικτά Ακαδημαϊκά Μαθήματα στο Πανεπιστήμιο Αθηνών</a:t>
            </a:r>
            <a:r>
              <a:rPr lang="el-GR" altLang="en-US" sz="2000" smtClean="0"/>
              <a:t>» έχει χρηματοδοτήσει μόνο την αναδιαμόρφωση του εκπαιδευτικού υλικού. </a:t>
            </a:r>
            <a:endParaRPr lang="en-US" altLang="en-US" sz="2000" smtClean="0"/>
          </a:p>
          <a:p>
            <a:r>
              <a:rPr lang="el-GR" altLang="en-US" sz="200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a:p>
            <a:endParaRPr lang="en-US" altLang="en-US" smtClean="0"/>
          </a:p>
        </p:txBody>
      </p:sp>
      <p:sp>
        <p:nvSpPr>
          <p:cNvPr id="5" name="Footer Placeholder 4"/>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15. Ελάσσονα Εκδυσόζωα.</a:t>
            </a:r>
            <a:endParaRPr lang="el-GR" altLang="en-US">
              <a:solidFill>
                <a:srgbClr val="898989"/>
              </a:solidFill>
              <a:latin typeface="Calibri" panose="020F0502020204030204" pitchFamily="34" charset="0"/>
            </a:endParaRPr>
          </a:p>
        </p:txBody>
      </p:sp>
      <p:sp>
        <p:nvSpPr>
          <p:cNvPr id="6" name="Slide Number Placeholder 5"/>
          <p:cNvSpPr>
            <a:spLocks noGrp="1"/>
          </p:cNvSpPr>
          <p:nvPr>
            <p:ph type="sldNum" sz="quarter" idx="11"/>
          </p:nvPr>
        </p:nvSpPr>
        <p:spPr/>
        <p:txBody>
          <a:bodyPr/>
          <a:lstStyle/>
          <a:p>
            <a:pPr>
              <a:defRPr/>
            </a:pPr>
            <a:fld id="{821D613D-5AE9-4DE2-82F0-D8FA94D40AB4}" type="slidenum">
              <a:rPr lang="el-GR" smtClean="0"/>
              <a:pPr>
                <a:defRPr/>
              </a:pPr>
              <a:t>73</a:t>
            </a:fld>
            <a:endParaRPr lang="el-GR" dirty="0"/>
          </a:p>
        </p:txBody>
      </p:sp>
      <p:pic>
        <p:nvPicPr>
          <p:cNvPr id="110598" name="Picture 8" descr="Λογότυπο Επιχειρησιακού Προγράμματος Εκπαίδευση και Δια βίου Μάθηση"/>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5"/>
          <p:cNvSpPr>
            <a:spLocks noGrp="1"/>
          </p:cNvSpPr>
          <p:nvPr>
            <p:ph type="title"/>
          </p:nvPr>
        </p:nvSpPr>
        <p:spPr>
          <a:xfrm>
            <a:off x="623888" y="1709738"/>
            <a:ext cx="7886700" cy="2852737"/>
          </a:xfrm>
        </p:spPr>
        <p:txBody>
          <a:bodyPr/>
          <a:lstStyle/>
          <a:p>
            <a:r>
              <a:rPr lang="el-GR" altLang="en-US" smtClean="0"/>
              <a:t>Σημειώματα</a:t>
            </a:r>
            <a:endParaRPr lang="en-US" altLang="en-US" smtClean="0"/>
          </a:p>
        </p:txBody>
      </p:sp>
      <p:sp useBgFill="1">
        <p:nvSpPr>
          <p:cNvPr id="111619" name="Text Placeholder 6"/>
          <p:cNvSpPr>
            <a:spLocks noGrp="1"/>
          </p:cNvSpPr>
          <p:nvPr>
            <p:ph type="body" idx="1"/>
          </p:nvPr>
        </p:nvSpPr>
        <p:spPr>
          <a:xfrm>
            <a:off x="623888" y="4589463"/>
            <a:ext cx="7886700" cy="1500187"/>
          </a:xfrm>
        </p:spPr>
        <p:txBody>
          <a:bodyPr/>
          <a:lstStyle/>
          <a:p>
            <a:endParaRPr lang="en-US" altLang="en-US" smtClean="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15. Ελάσσονα Εκδυσόζωα.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2679779B-FB1A-47CA-8ED7-356B2A32E240}" type="slidenum">
              <a:rPr lang="el-GR" smtClean="0"/>
              <a:pPr>
                <a:defRPr/>
              </a:pPr>
              <a:t>74</a:t>
            </a:fld>
            <a:endParaRPr lang="el-G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5"/>
          <p:cNvSpPr>
            <a:spLocks noGrp="1"/>
          </p:cNvSpPr>
          <p:nvPr>
            <p:ph type="title"/>
          </p:nvPr>
        </p:nvSpPr>
        <p:spPr>
          <a:xfrm>
            <a:off x="0" y="365125"/>
            <a:ext cx="9144000" cy="1325563"/>
          </a:xfrm>
        </p:spPr>
        <p:txBody>
          <a:bodyPr/>
          <a:lstStyle/>
          <a:p>
            <a:r>
              <a:rPr lang="el-GR" altLang="en-US" sz="4000" smtClean="0"/>
              <a:t>Σημείωμα Ιστορικού Εκδόσεων</a:t>
            </a:r>
            <a:r>
              <a:rPr lang="en-US" altLang="en-US" sz="4000" smtClean="0"/>
              <a:t> </a:t>
            </a:r>
            <a:r>
              <a:rPr lang="el-GR" altLang="en-US" sz="4000" smtClean="0"/>
              <a:t>Έργου</a:t>
            </a:r>
            <a:endParaRPr lang="en-US" altLang="en-US" sz="4000" smtClean="0"/>
          </a:p>
        </p:txBody>
      </p:sp>
      <p:sp useBgFill="1">
        <p:nvSpPr>
          <p:cNvPr id="112643" name="Content Placeholder 6"/>
          <p:cNvSpPr>
            <a:spLocks noGrp="1"/>
          </p:cNvSpPr>
          <p:nvPr>
            <p:ph idx="1"/>
          </p:nvPr>
        </p:nvSpPr>
        <p:spPr>
          <a:xfrm>
            <a:off x="428625" y="1690688"/>
            <a:ext cx="8286750" cy="4351337"/>
          </a:xfrm>
        </p:spPr>
        <p:txBody>
          <a:bodyPr/>
          <a:lstStyle/>
          <a:p>
            <a:pPr marL="0" indent="0">
              <a:buFont typeface="Arial" panose="020B0604020202020204" pitchFamily="34" charset="0"/>
              <a:buNone/>
            </a:pPr>
            <a:r>
              <a:rPr lang="el-GR" altLang="en-US" sz="2000" smtClean="0"/>
              <a:t>Το παρόν έργο αποτελεί την έκδοση 1.0. </a:t>
            </a:r>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15. Ελάσσονα Εκδυσόζωα.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5911F546-0C8F-4432-ACA8-6C0ADB8BBB42}" type="slidenum">
              <a:rPr lang="el-GR" smtClean="0"/>
              <a:pPr>
                <a:defRPr/>
              </a:pPr>
              <a:t>75</a:t>
            </a:fld>
            <a:endParaRPr lang="el-GR"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5"/>
          <p:cNvSpPr>
            <a:spLocks noGrp="1"/>
          </p:cNvSpPr>
          <p:nvPr>
            <p:ph type="title"/>
          </p:nvPr>
        </p:nvSpPr>
        <p:spPr>
          <a:xfrm>
            <a:off x="0" y="365125"/>
            <a:ext cx="9144000" cy="1325563"/>
          </a:xfrm>
        </p:spPr>
        <p:txBody>
          <a:bodyPr/>
          <a:lstStyle/>
          <a:p>
            <a:r>
              <a:rPr lang="el-GR" altLang="en-US" sz="4000" smtClean="0"/>
              <a:t>Σημείωμα Αναφοράς</a:t>
            </a:r>
            <a:endParaRPr lang="en-US" altLang="en-US" sz="4000" smtClean="0"/>
          </a:p>
        </p:txBody>
      </p:sp>
      <p:sp useBgFill="1">
        <p:nvSpPr>
          <p:cNvPr id="113667" name="Content Placeholder 6"/>
          <p:cNvSpPr>
            <a:spLocks noGrp="1"/>
          </p:cNvSpPr>
          <p:nvPr>
            <p:ph idx="1"/>
          </p:nvPr>
        </p:nvSpPr>
        <p:spPr>
          <a:xfrm>
            <a:off x="428625" y="1690688"/>
            <a:ext cx="8286750" cy="4351337"/>
          </a:xfrm>
        </p:spPr>
        <p:txBody>
          <a:bodyPr/>
          <a:lstStyle/>
          <a:p>
            <a:pPr marL="0" indent="0">
              <a:buFont typeface="Arial" panose="020B0604020202020204" pitchFamily="34" charset="0"/>
              <a:buNone/>
            </a:pPr>
            <a:r>
              <a:rPr lang="el-GR" altLang="en-US" sz="2000" dirty="0" err="1" smtClean="0"/>
              <a:t>Copyright</a:t>
            </a:r>
            <a:r>
              <a:rPr lang="el-GR" altLang="en-US" sz="2000" dirty="0" smtClean="0"/>
              <a:t> </a:t>
            </a:r>
            <a:r>
              <a:rPr lang="el-GR" altLang="en-US" sz="2000" dirty="0" err="1" smtClean="0"/>
              <a:t>Εθνικόν</a:t>
            </a:r>
            <a:r>
              <a:rPr lang="el-GR" altLang="en-US" sz="2000" dirty="0" smtClean="0"/>
              <a:t> και </a:t>
            </a:r>
            <a:r>
              <a:rPr lang="el-GR" altLang="en-US" sz="2000" dirty="0" err="1" smtClean="0"/>
              <a:t>Καποδιστριακόν</a:t>
            </a:r>
            <a:r>
              <a:rPr lang="el-GR" altLang="en-US" sz="2000" dirty="0" smtClean="0"/>
              <a:t> </a:t>
            </a:r>
            <a:r>
              <a:rPr lang="el-GR" altLang="en-US" sz="2000" dirty="0" err="1" smtClean="0"/>
              <a:t>Πανεπιστήμιον</a:t>
            </a:r>
            <a:r>
              <a:rPr lang="el-GR" altLang="en-US" sz="2000" dirty="0" smtClean="0"/>
              <a:t> Αθηνών</a:t>
            </a:r>
            <a:r>
              <a:rPr lang="en-US" altLang="en-US" sz="2000" dirty="0" smtClean="0"/>
              <a:t>, </a:t>
            </a:r>
            <a:r>
              <a:rPr lang="el-GR" altLang="en-US" sz="2000" dirty="0" smtClean="0"/>
              <a:t>Σκαρλάτος</a:t>
            </a:r>
            <a:r>
              <a:rPr lang="en-US" altLang="en-US" sz="2000" dirty="0" smtClean="0"/>
              <a:t> </a:t>
            </a:r>
            <a:r>
              <a:rPr lang="el-GR" altLang="en-US" sz="2000" dirty="0" err="1" smtClean="0"/>
              <a:t>Ντέντος</a:t>
            </a:r>
            <a:r>
              <a:rPr lang="el-GR" altLang="en-US" sz="2000" dirty="0" smtClean="0"/>
              <a:t>, </a:t>
            </a:r>
            <a:r>
              <a:rPr lang="el-GR" altLang="en-US" sz="2000" dirty="0" smtClean="0"/>
              <a:t>Επίκουρος Καθηγητής. «Ζωολογία Ι.</a:t>
            </a:r>
            <a:r>
              <a:rPr lang="el-GR" altLang="en-US" sz="2000" dirty="0" smtClean="0">
                <a:solidFill>
                  <a:srgbClr val="FF0000"/>
                </a:solidFill>
              </a:rPr>
              <a:t> </a:t>
            </a:r>
            <a:r>
              <a:rPr lang="el-GR" altLang="en-US" sz="2000" dirty="0" smtClean="0"/>
              <a:t>Ενότητα 15. Ελάσσονα </a:t>
            </a:r>
            <a:r>
              <a:rPr lang="el-GR" altLang="en-US" sz="2000" dirty="0" err="1" smtClean="0"/>
              <a:t>Εκδυσόζωα</a:t>
            </a:r>
            <a:r>
              <a:rPr lang="el-GR" altLang="en-US" sz="2000" dirty="0" smtClean="0"/>
              <a:t>». Έκδοση: 1.0. Αθήνα 2014. Διαθέσιμο από τη δικτυακή διεύθυνση: </a:t>
            </a:r>
            <a:r>
              <a:rPr lang="en-GB" altLang="en-US" sz="2000" dirty="0" smtClean="0"/>
              <a:t>http://opencourses.uoa.gr/courses/BIOL3/</a:t>
            </a:r>
            <a:r>
              <a:rPr lang="el-GR" altLang="en-US" sz="2000" dirty="0" smtClean="0"/>
              <a:t>.</a:t>
            </a:r>
          </a:p>
          <a:p>
            <a:pPr marL="0" indent="0"/>
            <a:endParaRPr lang="el-GR" altLang="en-US" dirty="0" smtClean="0"/>
          </a:p>
          <a:p>
            <a:pPr marL="0" indent="0"/>
            <a:endParaRPr lang="en-US" altLang="en-US" dirty="0" smtClean="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15. Ελάσσονα Εκδυσόζωα.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681EBA9A-717F-4E81-A601-969B4396BD57}" type="slidenum">
              <a:rPr lang="el-GR" smtClean="0"/>
              <a:pPr>
                <a:defRPr/>
              </a:pPr>
              <a:t>76</a:t>
            </a:fld>
            <a:endParaRPr lang="el-GR"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5"/>
          <p:cNvSpPr>
            <a:spLocks noGrp="1"/>
          </p:cNvSpPr>
          <p:nvPr>
            <p:ph type="title"/>
          </p:nvPr>
        </p:nvSpPr>
        <p:spPr/>
        <p:txBody>
          <a:bodyPr/>
          <a:lstStyle/>
          <a:p>
            <a:r>
              <a:rPr lang="el-GR" altLang="en-US" smtClean="0"/>
              <a:t>Σημείωμα Αδειοδότησης</a:t>
            </a:r>
            <a:endParaRPr lang="en-US" altLang="en-US" smtClean="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15. Ελάσσονα Εκδυσόζωα.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BB4AC124-1D3B-4BA9-831F-35B6CDCD4A06}" type="slidenum">
              <a:rPr lang="el-GR" smtClean="0"/>
              <a:pPr>
                <a:defRPr/>
              </a:pPr>
              <a:t>77</a:t>
            </a:fld>
            <a:endParaRPr lang="el-GR" dirty="0"/>
          </a:p>
        </p:txBody>
      </p:sp>
      <p:sp>
        <p:nvSpPr>
          <p:cNvPr id="114693" name="Content Placeholder 2"/>
          <p:cNvSpPr txBox="1">
            <a:spLocks/>
          </p:cNvSpPr>
          <p:nvPr/>
        </p:nvSpPr>
        <p:spPr bwMode="auto">
          <a:xfrm>
            <a:off x="107950" y="1371600"/>
            <a:ext cx="89281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685800" indent="-22860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 typeface="Arial" panose="020B0604020202020204" pitchFamily="34" charset="0"/>
              <a:buNone/>
            </a:pPr>
            <a:r>
              <a:rPr lang="el-GR" altLang="en-US" sz="200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eaLnBrk="1" hangingPunct="1">
              <a:buFont typeface="Arial" panose="020B0604020202020204" pitchFamily="34" charset="0"/>
              <a:buNone/>
            </a:pPr>
            <a:endParaRPr lang="el-GR" altLang="en-US" sz="2000"/>
          </a:p>
        </p:txBody>
      </p:sp>
      <p:pic>
        <p:nvPicPr>
          <p:cNvPr id="114694" name="Picture 22" descr="Λογότυπο για Άδειες χρήσης Creative Commons BY-NC-N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867025"/>
            <a:ext cx="1420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5" name="TextBox 8"/>
          <p:cNvSpPr txBox="1">
            <a:spLocks noChangeArrowheads="1"/>
          </p:cNvSpPr>
          <p:nvPr/>
        </p:nvSpPr>
        <p:spPr bwMode="auto">
          <a:xfrm>
            <a:off x="139700" y="3025775"/>
            <a:ext cx="90360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r>
              <a:rPr lang="el-GR" altLang="en-US" sz="1800"/>
              <a:t>[1] http://creativecommons.org/licenses/by-nc-sa/4.0/ </a:t>
            </a:r>
            <a:endParaRPr lang="en-US" altLang="en-US" sz="1800"/>
          </a:p>
          <a:p>
            <a:pPr>
              <a:lnSpc>
                <a:spcPct val="100000"/>
              </a:lnSpc>
              <a:spcBef>
                <a:spcPts val="1200"/>
              </a:spcBef>
              <a:buFontTx/>
              <a:buNone/>
            </a:pPr>
            <a:r>
              <a:rPr lang="el-GR" altLang="en-US" sz="1800"/>
              <a:t>Ως </a:t>
            </a:r>
            <a:r>
              <a:rPr lang="el-GR" altLang="en-US" sz="1800" b="1"/>
              <a:t>Μη Εμπορική</a:t>
            </a:r>
            <a:r>
              <a:rPr lang="el-GR" altLang="en-US" sz="1800"/>
              <a:t> ορίζεται η χρήση:</a:t>
            </a:r>
          </a:p>
          <a:p>
            <a:pPr>
              <a:lnSpc>
                <a:spcPct val="100000"/>
              </a:lnSpc>
              <a:spcBef>
                <a:spcPct val="0"/>
              </a:spcBef>
            </a:pPr>
            <a:r>
              <a:rPr lang="el-GR" altLang="en-US" sz="1800"/>
              <a:t>που δεν περιλαμβάνει άμεσο ή έμμεσο οικονομικό όφελος από την χρήση του έργου, για το διανομέα του έργου και αδειοδόχο</a:t>
            </a:r>
          </a:p>
          <a:p>
            <a:pPr>
              <a:lnSpc>
                <a:spcPct val="100000"/>
              </a:lnSpc>
              <a:spcBef>
                <a:spcPct val="0"/>
              </a:spcBef>
            </a:pPr>
            <a:r>
              <a:rPr lang="el-GR" altLang="en-US" sz="1800"/>
              <a:t>που</a:t>
            </a:r>
            <a:r>
              <a:rPr lang="en-GB" altLang="en-US" sz="1800"/>
              <a:t> </a:t>
            </a:r>
            <a:r>
              <a:rPr lang="el-GR" altLang="en-US" sz="1800"/>
              <a:t>δεν περιλαμβάνει οικονομική συναλλαγή ως προϋπόθεση για τη χρήση ή πρόσβαση στο έργο</a:t>
            </a:r>
          </a:p>
          <a:p>
            <a:pPr>
              <a:lnSpc>
                <a:spcPct val="100000"/>
              </a:lnSpc>
              <a:spcBef>
                <a:spcPct val="0"/>
              </a:spcBef>
            </a:pPr>
            <a:r>
              <a:rPr lang="el-GR" altLang="en-US" sz="1800"/>
              <a:t>που</a:t>
            </a:r>
            <a:r>
              <a:rPr lang="en-GB" altLang="en-US" sz="1800"/>
              <a:t> </a:t>
            </a:r>
            <a:r>
              <a:rPr lang="el-GR" altLang="en-US" sz="1800"/>
              <a:t>δεν προσπορίζει στο διανομέα του έργου και</a:t>
            </a:r>
            <a:r>
              <a:rPr lang="en-GB" altLang="en-US" sz="1800"/>
              <a:t> </a:t>
            </a:r>
            <a:r>
              <a:rPr lang="el-GR" altLang="en-US" sz="1800"/>
              <a:t>αδειοδόχο</a:t>
            </a:r>
            <a:r>
              <a:rPr lang="en-GB" altLang="en-US" sz="1800"/>
              <a:t> </a:t>
            </a:r>
            <a:r>
              <a:rPr lang="el-GR" altLang="en-US" sz="1800"/>
              <a:t>έμμεσο οικονομικό όφελος (π.χ. διαφημίσεις) από την προβολή του έργου σε διαδικτυακό τόπο</a:t>
            </a:r>
            <a:endParaRPr lang="en-US" altLang="en-US" sz="1800"/>
          </a:p>
          <a:p>
            <a:pPr>
              <a:lnSpc>
                <a:spcPct val="100000"/>
              </a:lnSpc>
              <a:spcBef>
                <a:spcPct val="0"/>
              </a:spcBef>
              <a:buFontTx/>
              <a:buNone/>
            </a:pPr>
            <a:r>
              <a:rPr lang="el-GR" altLang="en-US" sz="1800"/>
              <a:t>Ο δικαιούχος μπορεί να παρέχει στον αδειοδόχο ξεχωριστή άδεια να χρησιμοποιεί το έργο για εμπορική χρήση, εφόσον αυτό του ζητηθεί.</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5"/>
          <p:cNvSpPr>
            <a:spLocks noGrp="1"/>
          </p:cNvSpPr>
          <p:nvPr>
            <p:ph type="title"/>
          </p:nvPr>
        </p:nvSpPr>
        <p:spPr>
          <a:xfrm>
            <a:off x="0" y="365125"/>
            <a:ext cx="9144000" cy="1325563"/>
          </a:xfrm>
        </p:spPr>
        <p:txBody>
          <a:bodyPr/>
          <a:lstStyle/>
          <a:p>
            <a:r>
              <a:rPr lang="el-GR" altLang="en-US" smtClean="0"/>
              <a:t>Διατήρηση Σημειωμάτων</a:t>
            </a:r>
            <a:endParaRPr lang="en-US" altLang="en-US" smtClean="0"/>
          </a:p>
        </p:txBody>
      </p:sp>
      <p:sp useBgFill="1">
        <p:nvSpPr>
          <p:cNvPr id="115715" name="Content Placeholder 6"/>
          <p:cNvSpPr>
            <a:spLocks noGrp="1"/>
          </p:cNvSpPr>
          <p:nvPr>
            <p:ph idx="1"/>
          </p:nvPr>
        </p:nvSpPr>
        <p:spPr>
          <a:xfrm>
            <a:off x="428625" y="1690688"/>
            <a:ext cx="8286750" cy="4351337"/>
          </a:xfrm>
        </p:spPr>
        <p:txBody>
          <a:bodyPr/>
          <a:lstStyle/>
          <a:p>
            <a:pPr marL="0" indent="0">
              <a:buFont typeface="Arial" panose="020B0604020202020204" pitchFamily="34" charset="0"/>
              <a:buNone/>
            </a:pPr>
            <a:r>
              <a:rPr lang="el-GR" altLang="en-US" sz="2400" smtClean="0"/>
              <a:t>Οποιαδήποτε αναπαραγωγή ή διασκευή του υλικού θα πρέπει να συμπεριλαμβάνει:</a:t>
            </a:r>
          </a:p>
          <a:p>
            <a:pPr lvl="1">
              <a:buFont typeface="Wingdings" panose="05000000000000000000" pitchFamily="2" charset="2"/>
              <a:buChar char="§"/>
            </a:pPr>
            <a:r>
              <a:rPr lang="el-GR" altLang="en-US" sz="2000" smtClean="0"/>
              <a:t>τ</a:t>
            </a:r>
            <a:r>
              <a:rPr lang="en-US" altLang="en-US" sz="2000" smtClean="0"/>
              <a:t>ο Σημείωμα Αναφοράς</a:t>
            </a:r>
            <a:endParaRPr lang="el-GR" altLang="en-US" sz="2000" smtClean="0"/>
          </a:p>
          <a:p>
            <a:pPr lvl="1">
              <a:buFont typeface="Wingdings" panose="05000000000000000000" pitchFamily="2" charset="2"/>
              <a:buChar char="§"/>
            </a:pPr>
            <a:r>
              <a:rPr lang="el-GR" altLang="en-US" sz="2000" smtClean="0"/>
              <a:t>τ</a:t>
            </a:r>
            <a:r>
              <a:rPr lang="en-US" altLang="en-US" sz="2000" smtClean="0"/>
              <a:t>ο Σημείωμα Αδειοδότησης</a:t>
            </a:r>
            <a:endParaRPr lang="el-GR" altLang="en-US" sz="2000" smtClean="0"/>
          </a:p>
          <a:p>
            <a:pPr lvl="1">
              <a:buFont typeface="Wingdings" panose="05000000000000000000" pitchFamily="2" charset="2"/>
              <a:buChar char="§"/>
            </a:pPr>
            <a:r>
              <a:rPr lang="el-GR" altLang="en-US" sz="2000" smtClean="0"/>
              <a:t>τ</a:t>
            </a:r>
            <a:r>
              <a:rPr lang="en-US" altLang="en-US" sz="2000" smtClean="0"/>
              <a:t>η δήλωση </a:t>
            </a:r>
            <a:r>
              <a:rPr lang="el-GR" altLang="en-US" sz="2000" smtClean="0"/>
              <a:t>Δ</a:t>
            </a:r>
            <a:r>
              <a:rPr lang="en-US" altLang="en-US" sz="2000" smtClean="0"/>
              <a:t>ιατήρησης Σημειωμάτων</a:t>
            </a:r>
            <a:endParaRPr lang="el-GR" altLang="en-US" sz="2000" smtClean="0"/>
          </a:p>
          <a:p>
            <a:pPr lvl="1">
              <a:buFont typeface="Wingdings" panose="05000000000000000000" pitchFamily="2" charset="2"/>
              <a:buChar char="§"/>
            </a:pPr>
            <a:r>
              <a:rPr lang="el-GR" altLang="en-US" sz="2000" smtClean="0"/>
              <a:t>το Σημείωμα Χρήσης Έργων Τρίτων (εφόσον υπάρχει)</a:t>
            </a:r>
          </a:p>
          <a:p>
            <a:pPr marL="0" indent="0">
              <a:buFont typeface="Arial" panose="020B0604020202020204" pitchFamily="34" charset="0"/>
              <a:buNone/>
            </a:pPr>
            <a:r>
              <a:rPr lang="el-GR" altLang="en-US" sz="2400" smtClean="0"/>
              <a:t>μαζί με τους συνοδευόμενους υπερσυνδέσμους.</a:t>
            </a:r>
          </a:p>
          <a:p>
            <a:pPr marL="0" indent="0"/>
            <a:endParaRPr lang="el-GR" altLang="en-US" smtClean="0"/>
          </a:p>
          <a:p>
            <a:pPr marL="0" indent="0"/>
            <a:endParaRPr lang="en-US" altLang="en-US" smtClean="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15. Ελάσσονα Εκδυσόζωα.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EAFD6286-705E-4BCB-BB66-AA5DA38585DC}" type="slidenum">
              <a:rPr lang="el-GR" smtClean="0"/>
              <a:pPr>
                <a:defRPr/>
              </a:pPr>
              <a:t>78</a:t>
            </a:fld>
            <a:endParaRPr lang="el-GR"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 1/10</a:t>
            </a:r>
            <a:endParaRPr lang="en-US" altLang="en-US" sz="4000" dirty="0" smtClean="0"/>
          </a:p>
        </p:txBody>
      </p:sp>
      <p:sp useBgFill="1">
        <p:nvSpPr>
          <p:cNvPr id="116739" name="Content Placeholder 6"/>
          <p:cNvSpPr>
            <a:spLocks noGrp="1"/>
          </p:cNvSpPr>
          <p:nvPr>
            <p:ph idx="1"/>
          </p:nvPr>
        </p:nvSpPr>
        <p:spPr>
          <a:xfrm>
            <a:off x="325438" y="1660525"/>
            <a:ext cx="8640762" cy="4351338"/>
          </a:xfrm>
        </p:spPr>
        <p:txBody>
          <a:bodyPr/>
          <a:lstStyle/>
          <a:p>
            <a:pPr marL="0" indent="0">
              <a:buFont typeface="Arial" panose="020B0604020202020204" pitchFamily="34" charset="0"/>
              <a:buNone/>
            </a:pPr>
            <a:r>
              <a:rPr lang="el-GR" altLang="en-US" sz="1600" dirty="0" smtClean="0"/>
              <a:t>Το Έργο αυτό κάνει χρήση των ακόλουθων έργων:</a:t>
            </a:r>
          </a:p>
          <a:p>
            <a:pPr marL="0" indent="0">
              <a:buFont typeface="Arial" panose="020B0604020202020204" pitchFamily="34" charset="0"/>
              <a:buNone/>
            </a:pPr>
            <a:r>
              <a:rPr lang="el-GR" altLang="en-US" sz="1600" b="1" dirty="0" smtClean="0"/>
              <a:t>Εικόνες</a:t>
            </a:r>
          </a:p>
          <a:p>
            <a:pPr marL="0" indent="0">
              <a:buNone/>
            </a:pPr>
            <a:r>
              <a:rPr lang="el-GR" altLang="en-US" sz="1600" b="1" dirty="0"/>
              <a:t>Εικόνα 1.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2.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3. </a:t>
            </a:r>
            <a:r>
              <a:rPr lang="el-GR" altLang="en-US" sz="1600" dirty="0"/>
              <a:t>Πηγή: </a:t>
            </a:r>
            <a:r>
              <a:rPr lang="en-US" altLang="en-US" sz="1600" dirty="0"/>
              <a:t>Dunn et al., (2008) "Broad </a:t>
            </a:r>
            <a:r>
              <a:rPr lang="en-US" altLang="en-US" sz="1600" dirty="0" err="1"/>
              <a:t>phylogenomic</a:t>
            </a:r>
            <a:r>
              <a:rPr lang="en-US" altLang="en-US" sz="1600" dirty="0"/>
              <a:t> sampling improves resolution of the animal tree of life". Nature 452 (7188): 745–749.</a:t>
            </a:r>
          </a:p>
          <a:p>
            <a:pPr marL="0" indent="0">
              <a:buNone/>
            </a:pPr>
            <a:r>
              <a:rPr lang="el-GR" altLang="en-US" sz="1600" b="1" dirty="0" smtClean="0"/>
              <a:t>Εικόνα </a:t>
            </a:r>
            <a:r>
              <a:rPr lang="el-GR" altLang="en-US" sz="1600" b="1" dirty="0"/>
              <a:t>4. </a:t>
            </a:r>
            <a:r>
              <a:rPr lang="en-US" altLang="en-US" sz="1600" dirty="0"/>
              <a:t>Copyrighted.</a:t>
            </a:r>
          </a:p>
          <a:p>
            <a:pPr marL="0" indent="0">
              <a:buNone/>
            </a:pPr>
            <a:r>
              <a:rPr lang="el-GR" altLang="en-US" sz="1600" b="1" dirty="0" smtClean="0"/>
              <a:t>Εικόνα </a:t>
            </a:r>
            <a:r>
              <a:rPr lang="el-GR" altLang="en-US" sz="1600" b="1" dirty="0"/>
              <a:t>5. </a:t>
            </a:r>
            <a:r>
              <a:rPr lang="en-US" altLang="en-US" sz="1600" dirty="0" err="1"/>
              <a:t>Ekdyson</a:t>
            </a:r>
            <a:r>
              <a:rPr lang="en-US" altLang="en-US" sz="1600" dirty="0"/>
              <a:t>. Wikipedia The Free Encyclopedia. </a:t>
            </a:r>
            <a:r>
              <a:rPr lang="el-GR" altLang="en-US" sz="1600" dirty="0"/>
              <a:t>Σύνδεσμος: </a:t>
            </a:r>
            <a:r>
              <a:rPr lang="en-US" altLang="en-US" sz="1600" dirty="0"/>
              <a:t>http://cs.wikipedia.org/wiki/Ekdyson. </a:t>
            </a:r>
            <a:r>
              <a:rPr lang="el-GR" altLang="en-US" sz="1600" dirty="0"/>
              <a:t>Πηγή: </a:t>
            </a:r>
            <a:r>
              <a:rPr lang="en-US" altLang="en-US" sz="1600" dirty="0"/>
              <a:t>http://cs.wikipedia.org.</a:t>
            </a:r>
          </a:p>
          <a:p>
            <a:pPr marL="0" indent="0">
              <a:buNone/>
            </a:pPr>
            <a:r>
              <a:rPr lang="el-GR" altLang="en-US" sz="1600" b="1" dirty="0" smtClean="0"/>
              <a:t>Εικόνα </a:t>
            </a:r>
            <a:r>
              <a:rPr lang="el-GR" altLang="en-US" sz="1600" b="1" dirty="0"/>
              <a:t>6. </a:t>
            </a:r>
            <a:r>
              <a:rPr lang="en-US" altLang="en-US" sz="1600" dirty="0"/>
              <a:t>Copyrighted.</a:t>
            </a:r>
          </a:p>
          <a:p>
            <a:pPr marL="0" indent="0">
              <a:buNone/>
            </a:pPr>
            <a:endParaRPr lang="en-US" altLang="en-US" sz="1600" dirty="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15. Ελάσσονα Εκδυσόζωα.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D71C4C8C-9210-4FE3-841A-9AE0D598F9B6}" type="slidenum">
              <a:rPr lang="el-GR" smtClean="0"/>
              <a:pPr>
                <a:defRPr/>
              </a:pPr>
              <a:t>79</a:t>
            </a:fld>
            <a:endParaRPr lang="el-G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Τίτλος 1"/>
          <p:cNvSpPr>
            <a:spLocks noGrp="1"/>
          </p:cNvSpPr>
          <p:nvPr>
            <p:ph type="title"/>
          </p:nvPr>
        </p:nvSpPr>
        <p:spPr/>
        <p:txBody>
          <a:bodyPr/>
          <a:lstStyle/>
          <a:p>
            <a:r>
              <a:rPr lang="el-GR" altLang="el-GR" dirty="0" smtClean="0"/>
              <a:t>Βασικές </a:t>
            </a:r>
            <a:r>
              <a:rPr lang="el-GR" altLang="el-GR" dirty="0" smtClean="0"/>
              <a:t>Έννοιες</a:t>
            </a:r>
            <a:r>
              <a:rPr lang="en-US" altLang="el-GR" dirty="0" smtClean="0"/>
              <a:t> 4/8</a:t>
            </a:r>
            <a:endParaRPr lang="en-US" altLang="el-GR" dirty="0" smtClean="0"/>
          </a:p>
        </p:txBody>
      </p:sp>
      <p:pic>
        <p:nvPicPr>
          <p:cNvPr id="15363" name="Content Placeholder 12"/>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82613" y="1671638"/>
            <a:ext cx="3806825" cy="4478337"/>
          </a:xfrm>
        </p:spPr>
      </p:pic>
      <p:pic>
        <p:nvPicPr>
          <p:cNvPr id="15364" name="Content Placeholder 13"/>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538663" y="2492375"/>
            <a:ext cx="3976687" cy="3475038"/>
          </a:xfrm>
        </p:spPr>
      </p:pic>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04ADB162-86A4-4446-8E9F-CE7A2A622561}" type="slidenum">
              <a:rPr lang="en-US" altLang="en-US" smtClean="0"/>
              <a:pPr>
                <a:defRPr/>
              </a:pPr>
              <a:t>8</a:t>
            </a:fld>
            <a:endParaRPr lang="en-US" altLang="en-US"/>
          </a:p>
        </p:txBody>
      </p:sp>
      <p:sp>
        <p:nvSpPr>
          <p:cNvPr id="15367" name="TextBox 8"/>
          <p:cNvSpPr txBox="1">
            <a:spLocks noChangeArrowheads="1"/>
          </p:cNvSpPr>
          <p:nvPr/>
        </p:nvSpPr>
        <p:spPr bwMode="auto">
          <a:xfrm>
            <a:off x="6164263" y="3552825"/>
            <a:ext cx="4953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endParaRPr lang="el-GR" altLang="en-US" sz="1800">
              <a:latin typeface="Arial" panose="020B0604020202020204" pitchFamily="34" charset="0"/>
            </a:endParaRPr>
          </a:p>
        </p:txBody>
      </p:sp>
      <p:sp>
        <p:nvSpPr>
          <p:cNvPr id="8" name="TextBox 7"/>
          <p:cNvSpPr txBox="1"/>
          <p:nvPr/>
        </p:nvSpPr>
        <p:spPr>
          <a:xfrm>
            <a:off x="8207375" y="5705475"/>
            <a:ext cx="268288" cy="277813"/>
          </a:xfrm>
          <a:prstGeom prst="rect">
            <a:avLst/>
          </a:prstGeom>
          <a:noFill/>
        </p:spPr>
        <p:txBody>
          <a:bodyPr wrap="none">
            <a:spAutoFit/>
          </a:bodyPr>
          <a:lstStyle/>
          <a:p>
            <a:pPr>
              <a:defRPr/>
            </a:pPr>
            <a:r>
              <a:rPr lang="en-US" sz="1200" b="1" dirty="0">
                <a:latin typeface="+mj-lt"/>
              </a:rPr>
              <a:t>4</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 2/10</a:t>
            </a:r>
            <a:endParaRPr lang="en-US" altLang="en-US" sz="4000" dirty="0" smtClean="0"/>
          </a:p>
        </p:txBody>
      </p:sp>
      <p:sp useBgFill="1">
        <p:nvSpPr>
          <p:cNvPr id="116739" name="Content Placeholder 6"/>
          <p:cNvSpPr>
            <a:spLocks noGrp="1"/>
          </p:cNvSpPr>
          <p:nvPr>
            <p:ph idx="1"/>
          </p:nvPr>
        </p:nvSpPr>
        <p:spPr>
          <a:xfrm>
            <a:off x="325438" y="1660525"/>
            <a:ext cx="8640762" cy="4351338"/>
          </a:xfrm>
        </p:spPr>
        <p:txBody>
          <a:bodyPr/>
          <a:lstStyle/>
          <a:p>
            <a:pPr marL="0" indent="0">
              <a:buNone/>
            </a:pPr>
            <a:r>
              <a:rPr lang="el-GR" altLang="en-US" sz="1600" b="1" dirty="0" smtClean="0"/>
              <a:t>Εικόνα </a:t>
            </a:r>
            <a:r>
              <a:rPr lang="el-GR" altLang="en-US" sz="1600" b="1" dirty="0"/>
              <a:t>7. </a:t>
            </a:r>
            <a:r>
              <a:rPr lang="en-US" altLang="en-US" sz="1600" dirty="0" err="1"/>
              <a:t>Ecdysone</a:t>
            </a:r>
            <a:r>
              <a:rPr lang="en-US" altLang="en-US" sz="1600" dirty="0"/>
              <a:t> receptor protein. Wikipedia The Free Encyclopedia. </a:t>
            </a:r>
            <a:r>
              <a:rPr lang="el-GR" altLang="en-US" sz="1600" dirty="0"/>
              <a:t>Σύνδεσμος: </a:t>
            </a:r>
            <a:r>
              <a:rPr lang="en-US" altLang="en-US" sz="1600" dirty="0"/>
              <a:t>http://en.wikipedia.org/wiki/Ecdysone_receptor. </a:t>
            </a:r>
            <a:r>
              <a:rPr lang="el-GR" altLang="en-US" sz="1600" dirty="0"/>
              <a:t>Πηγή: </a:t>
            </a:r>
            <a:r>
              <a:rPr lang="en-US" altLang="en-US" sz="1600" dirty="0"/>
              <a:t>http://cs.wikipedia.org.</a:t>
            </a:r>
          </a:p>
          <a:p>
            <a:pPr marL="0" indent="0">
              <a:buNone/>
            </a:pPr>
            <a:r>
              <a:rPr lang="el-GR" altLang="en-US" sz="1600" b="1" dirty="0" smtClean="0"/>
              <a:t>Εικόνα </a:t>
            </a:r>
            <a:r>
              <a:rPr lang="el-GR" altLang="en-US" sz="1600" b="1" dirty="0"/>
              <a:t>8. </a:t>
            </a:r>
            <a:r>
              <a:rPr lang="en-US" altLang="en-US" sz="1600" dirty="0"/>
              <a:t>John R. Meyer Department of Entomology NC  State University. </a:t>
            </a:r>
            <a:r>
              <a:rPr lang="el-GR" altLang="en-US" sz="1600" dirty="0"/>
              <a:t>Σύνδεσμος: </a:t>
            </a:r>
            <a:r>
              <a:rPr lang="en-US" altLang="en-US" sz="1600" dirty="0"/>
              <a:t>http://www.cals.ncsu.edu/course/ent425/text19/semiochem.html. </a:t>
            </a:r>
            <a:r>
              <a:rPr lang="el-GR" altLang="en-US" sz="1600" dirty="0"/>
              <a:t>Πηγή: </a:t>
            </a:r>
            <a:r>
              <a:rPr lang="en-US" altLang="en-US" sz="1600" dirty="0"/>
              <a:t>http://www.cals.ncsu.edu.</a:t>
            </a:r>
          </a:p>
          <a:p>
            <a:pPr marL="0" indent="0">
              <a:buNone/>
            </a:pPr>
            <a:r>
              <a:rPr lang="en-US" altLang="en-US" sz="1600" dirty="0"/>
              <a:t>Study Everywhere! © 2015 </a:t>
            </a:r>
            <a:r>
              <a:rPr lang="en-US" altLang="en-US" sz="1600" dirty="0" err="1"/>
              <a:t>Quizlet</a:t>
            </a:r>
            <a:r>
              <a:rPr lang="en-US" altLang="en-US" sz="1600" dirty="0"/>
              <a:t> Inc. </a:t>
            </a:r>
            <a:r>
              <a:rPr lang="el-GR" altLang="en-US" sz="1600" dirty="0"/>
              <a:t>Σύνδεσμος: </a:t>
            </a:r>
            <a:r>
              <a:rPr lang="en-US" altLang="en-US" sz="1600" dirty="0"/>
              <a:t>https://quizlet.com/8698693/animal-behavior-final-flash-cards/.  </a:t>
            </a:r>
            <a:r>
              <a:rPr lang="el-GR" altLang="en-US" sz="1600" dirty="0"/>
              <a:t>Πηγή: </a:t>
            </a:r>
            <a:r>
              <a:rPr lang="en-US" altLang="en-US" sz="1600" dirty="0"/>
              <a:t>https://quizlet.com.</a:t>
            </a:r>
          </a:p>
          <a:p>
            <a:pPr marL="0" indent="0">
              <a:buNone/>
            </a:pPr>
            <a:r>
              <a:rPr lang="el-GR" altLang="en-US" sz="1600" b="1" dirty="0" smtClean="0"/>
              <a:t>Εικόνα </a:t>
            </a:r>
            <a:r>
              <a:rPr lang="el-GR" altLang="en-US" sz="1600" b="1" dirty="0"/>
              <a:t>9. </a:t>
            </a:r>
            <a:r>
              <a:rPr lang="en-US" altLang="en-US" sz="1600" dirty="0" err="1"/>
              <a:t>Strongyloides</a:t>
            </a:r>
            <a:r>
              <a:rPr lang="en-US" altLang="en-US" sz="1600" dirty="0"/>
              <a:t>. CDC/Dr. Mae Melvin. This media file is in the Public Domain. </a:t>
            </a:r>
            <a:r>
              <a:rPr lang="el-GR" altLang="en-US" sz="1600" dirty="0"/>
              <a:t>Σύνδεσμος: </a:t>
            </a:r>
            <a:r>
              <a:rPr lang="en-US" altLang="en-US" sz="1600" dirty="0"/>
              <a:t>http://www.tolweb.org/Rhabditina  Tree of Life Web Project. 2002. </a:t>
            </a:r>
            <a:r>
              <a:rPr lang="en-US" altLang="en-US" sz="1600" dirty="0" err="1"/>
              <a:t>Nematoda</a:t>
            </a:r>
            <a:r>
              <a:rPr lang="en-US" altLang="en-US" sz="1600" dirty="0"/>
              <a:t>. Roundworms. Version 01 January 2002 (temporary). http://tolweb.org/Nematoda/2472/2002.01.01 in The Tree of Life Web Project, http://tolweb.org/</a:t>
            </a:r>
          </a:p>
          <a:p>
            <a:pPr marL="0" indent="0">
              <a:buNone/>
            </a:pPr>
            <a:r>
              <a:rPr lang="el-GR" altLang="en-US" sz="1600" b="1" dirty="0" smtClean="0"/>
              <a:t>Εικόνα </a:t>
            </a:r>
            <a:r>
              <a:rPr lang="el-GR" altLang="en-US" sz="1600" b="1" dirty="0"/>
              <a:t>10. </a:t>
            </a:r>
            <a:r>
              <a:rPr lang="el-GR" altLang="en-US" sz="1600" dirty="0"/>
              <a:t>© </a:t>
            </a:r>
            <a:r>
              <a:rPr lang="en-US" altLang="en-US" sz="1600" dirty="0" smtClean="0"/>
              <a:t>CEFAS</a:t>
            </a:r>
            <a:r>
              <a:rPr lang="el-GR" altLang="en-US" sz="1600" dirty="0" smtClean="0"/>
              <a:t> </a:t>
            </a:r>
            <a:r>
              <a:rPr lang="en-US" altLang="en-US" sz="1600" dirty="0" smtClean="0"/>
              <a:t>Author</a:t>
            </a:r>
            <a:r>
              <a:rPr lang="en-US" altLang="en-US" sz="1600" dirty="0"/>
              <a:t>: </a:t>
            </a:r>
            <a:r>
              <a:rPr lang="en-US" altLang="en-US" sz="1600" dirty="0" err="1"/>
              <a:t>Schratzberger</a:t>
            </a:r>
            <a:r>
              <a:rPr lang="en-US" altLang="en-US" sz="1600" dirty="0"/>
              <a:t>, Michaela Creative Commons License This work is licensed under a Creative Commons Attribution-Noncommercial-Share Alike 3.0 License. http://www.marinespecies.org/photogallery.php?album=777&amp;pic=11414. http://www.marinespecies.org/</a:t>
            </a:r>
          </a:p>
          <a:p>
            <a:pPr marL="0" indent="0">
              <a:buNone/>
            </a:pPr>
            <a:endParaRPr lang="en-US" altLang="en-US" sz="1600" dirty="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15. Ελάσσονα Εκδυσόζωα.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D71C4C8C-9210-4FE3-841A-9AE0D598F9B6}" type="slidenum">
              <a:rPr lang="el-GR" smtClean="0"/>
              <a:pPr>
                <a:defRPr/>
              </a:pPr>
              <a:t>80</a:t>
            </a:fld>
            <a:endParaRPr lang="el-GR" dirty="0"/>
          </a:p>
        </p:txBody>
      </p:sp>
    </p:spTree>
    <p:extLst>
      <p:ext uri="{BB962C8B-B14F-4D97-AF65-F5344CB8AC3E}">
        <p14:creationId xmlns:p14="http://schemas.microsoft.com/office/powerpoint/2010/main" val="13077449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 3/10</a:t>
            </a:r>
            <a:endParaRPr lang="en-US" altLang="en-US" sz="4000" dirty="0" smtClean="0"/>
          </a:p>
        </p:txBody>
      </p:sp>
      <p:sp useBgFill="1">
        <p:nvSpPr>
          <p:cNvPr id="116739" name="Content Placeholder 6"/>
          <p:cNvSpPr>
            <a:spLocks noGrp="1"/>
          </p:cNvSpPr>
          <p:nvPr>
            <p:ph idx="1"/>
          </p:nvPr>
        </p:nvSpPr>
        <p:spPr>
          <a:xfrm>
            <a:off x="325438" y="1660525"/>
            <a:ext cx="8640762" cy="4351338"/>
          </a:xfrm>
        </p:spPr>
        <p:txBody>
          <a:bodyPr/>
          <a:lstStyle/>
          <a:p>
            <a:pPr marL="0" indent="0">
              <a:buNone/>
            </a:pPr>
            <a:r>
              <a:rPr lang="el-GR" altLang="en-US" sz="1600" b="1" dirty="0" smtClean="0"/>
              <a:t>Εικόνα </a:t>
            </a:r>
            <a:r>
              <a:rPr lang="el-GR" altLang="en-US" sz="1600" b="1" dirty="0"/>
              <a:t>11. </a:t>
            </a:r>
            <a:r>
              <a:rPr lang="en-US" altLang="en-US" sz="1600" dirty="0"/>
              <a:t>Nervous system. </a:t>
            </a:r>
            <a:r>
              <a:rPr lang="el-GR" altLang="en-US" sz="1600" dirty="0"/>
              <a:t>Σύνδεσμος: </a:t>
            </a:r>
            <a:r>
              <a:rPr lang="en-US" altLang="en-US" sz="1600" dirty="0"/>
              <a:t>http://nervoussystemphylum.weebly.com/nematoda.html. </a:t>
            </a:r>
            <a:r>
              <a:rPr lang="el-GR" altLang="en-US" sz="1600" dirty="0"/>
              <a:t>Πηγή: </a:t>
            </a:r>
            <a:r>
              <a:rPr lang="en-US" altLang="en-US" sz="1600" dirty="0"/>
              <a:t>http://nervoussystemphylum.weebly.com/index.html.</a:t>
            </a:r>
          </a:p>
          <a:p>
            <a:pPr marL="0" indent="0">
              <a:buNone/>
            </a:pPr>
            <a:r>
              <a:rPr lang="el-GR" altLang="en-US" sz="1600" b="1" dirty="0" smtClean="0"/>
              <a:t>Εικόνα </a:t>
            </a:r>
            <a:r>
              <a:rPr lang="el-GR" altLang="en-US" sz="1600" b="1" dirty="0"/>
              <a:t>12.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13.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14. </a:t>
            </a:r>
            <a:r>
              <a:rPr lang="en-US" altLang="en-US" sz="1600" dirty="0"/>
              <a:t>Traditional consensus of nematode relationships after </a:t>
            </a:r>
            <a:r>
              <a:rPr lang="en-US" altLang="en-US" sz="1600" dirty="0" err="1"/>
              <a:t>Blaxter</a:t>
            </a:r>
            <a:r>
              <a:rPr lang="en-US" altLang="en-US" sz="1600" dirty="0"/>
              <a:t> et al. 1998. </a:t>
            </a:r>
            <a:r>
              <a:rPr lang="el-GR" altLang="en-US" sz="1600" dirty="0"/>
              <a:t>Σύνδεσμος: </a:t>
            </a:r>
            <a:r>
              <a:rPr lang="en-US" altLang="en-US" sz="1600" dirty="0"/>
              <a:t>http://tolweb.org/Nematoda/2472. </a:t>
            </a:r>
            <a:r>
              <a:rPr lang="el-GR" altLang="en-US" sz="1600" dirty="0"/>
              <a:t>Πηγή: </a:t>
            </a:r>
            <a:r>
              <a:rPr lang="en-US" altLang="en-US" sz="1600" dirty="0"/>
              <a:t>http://tolweb.org.</a:t>
            </a:r>
          </a:p>
          <a:p>
            <a:pPr marL="0" indent="0">
              <a:buNone/>
            </a:pPr>
            <a:r>
              <a:rPr lang="el-GR" altLang="en-US" sz="1600" b="1" dirty="0" smtClean="0"/>
              <a:t>Εικόνα </a:t>
            </a:r>
            <a:r>
              <a:rPr lang="el-GR" altLang="en-US" sz="1600" b="1" dirty="0"/>
              <a:t>15. </a:t>
            </a:r>
            <a:r>
              <a:rPr lang="en-US" altLang="en-US" sz="1600" dirty="0"/>
              <a:t>Most of the material is FREE of copyright and users are welcome to store and copy material in the public domain (please, kindly cite the source). Centers for Disease Control and Prevention. </a:t>
            </a:r>
            <a:r>
              <a:rPr lang="el-GR" altLang="en-US" sz="1600" dirty="0"/>
              <a:t>Σύνδεσμος: </a:t>
            </a:r>
            <a:r>
              <a:rPr lang="en-US" altLang="en-US" sz="1600" dirty="0"/>
              <a:t>http://www.cdc.gov/dpdx/ascariasis/index.html. </a:t>
            </a:r>
            <a:r>
              <a:rPr lang="el-GR" altLang="en-US" sz="1600" dirty="0"/>
              <a:t>Πηγή: </a:t>
            </a:r>
            <a:r>
              <a:rPr lang="en-US" altLang="en-US" sz="1600" dirty="0"/>
              <a:t>http://www.cdc.gov/dpdx/index.html.</a:t>
            </a:r>
          </a:p>
          <a:p>
            <a:pPr marL="0" indent="0">
              <a:buNone/>
            </a:pPr>
            <a:endParaRPr lang="en-US" altLang="en-US" sz="1600" dirty="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15. Ελάσσονα Εκδυσόζωα.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D71C4C8C-9210-4FE3-841A-9AE0D598F9B6}" type="slidenum">
              <a:rPr lang="el-GR" smtClean="0"/>
              <a:pPr>
                <a:defRPr/>
              </a:pPr>
              <a:t>81</a:t>
            </a:fld>
            <a:endParaRPr lang="el-GR" dirty="0"/>
          </a:p>
        </p:txBody>
      </p:sp>
    </p:spTree>
    <p:extLst>
      <p:ext uri="{BB962C8B-B14F-4D97-AF65-F5344CB8AC3E}">
        <p14:creationId xmlns:p14="http://schemas.microsoft.com/office/powerpoint/2010/main" val="9642261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 4/10</a:t>
            </a:r>
            <a:endParaRPr lang="en-US" altLang="en-US" sz="4000" dirty="0" smtClean="0"/>
          </a:p>
        </p:txBody>
      </p:sp>
      <p:sp useBgFill="1">
        <p:nvSpPr>
          <p:cNvPr id="116739" name="Content Placeholder 6"/>
          <p:cNvSpPr>
            <a:spLocks noGrp="1"/>
          </p:cNvSpPr>
          <p:nvPr>
            <p:ph idx="1"/>
          </p:nvPr>
        </p:nvSpPr>
        <p:spPr>
          <a:xfrm>
            <a:off x="325438" y="1660525"/>
            <a:ext cx="8640762" cy="4351338"/>
          </a:xfrm>
        </p:spPr>
        <p:txBody>
          <a:bodyPr/>
          <a:lstStyle/>
          <a:p>
            <a:pPr marL="0" indent="0">
              <a:buNone/>
            </a:pPr>
            <a:r>
              <a:rPr lang="el-GR" altLang="en-US" sz="1600" b="1" dirty="0" smtClean="0"/>
              <a:t>Εικόνα </a:t>
            </a:r>
            <a:r>
              <a:rPr lang="el-GR" altLang="en-US" sz="1600" b="1" dirty="0"/>
              <a:t>16. </a:t>
            </a:r>
            <a:r>
              <a:rPr lang="en-US" altLang="en-US" sz="1600" dirty="0"/>
              <a:t>Most of the material is FREE of copyright and users are welcome to store and copy material in the public domain (please, kindly cite the source). Centers for Disease Control and Prevention. </a:t>
            </a:r>
            <a:r>
              <a:rPr lang="el-GR" altLang="en-US" sz="1600" dirty="0"/>
              <a:t>Σύνδεσμος: </a:t>
            </a:r>
            <a:r>
              <a:rPr lang="en-US" altLang="en-US" sz="1600" dirty="0"/>
              <a:t>http://www.cdc.gov/dpdx/trichinellosis/index.html. </a:t>
            </a:r>
            <a:r>
              <a:rPr lang="el-GR" altLang="en-US" sz="1600" dirty="0"/>
              <a:t>Πηγή: </a:t>
            </a:r>
            <a:r>
              <a:rPr lang="en-US" altLang="en-US" sz="1600" dirty="0"/>
              <a:t>http://www.cdc.gov/dpdx/index.html.</a:t>
            </a:r>
          </a:p>
          <a:p>
            <a:pPr marL="0" indent="0">
              <a:buNone/>
            </a:pPr>
            <a:r>
              <a:rPr lang="el-GR" altLang="en-US" sz="1600" b="1" dirty="0" smtClean="0"/>
              <a:t>Εικόνα </a:t>
            </a:r>
            <a:r>
              <a:rPr lang="el-GR" altLang="en-US" sz="1600" b="1" dirty="0"/>
              <a:t>17. </a:t>
            </a:r>
            <a:r>
              <a:rPr lang="en-US" altLang="en-US" sz="1600" dirty="0"/>
              <a:t>Most of the material is FREE of copyright and users are welcome to store and copy material in the public domain (please, kindly cite the source). Centers for Disease Control and Prevention. </a:t>
            </a:r>
            <a:r>
              <a:rPr lang="el-GR" altLang="en-US" sz="1600" dirty="0"/>
              <a:t>Σύνδεσμος: </a:t>
            </a:r>
            <a:r>
              <a:rPr lang="en-US" altLang="en-US" sz="1600" dirty="0"/>
              <a:t>http://www.cdc.gov/dpdx/enterobiasis/index.html. </a:t>
            </a:r>
            <a:r>
              <a:rPr lang="el-GR" altLang="en-US" sz="1600" dirty="0"/>
              <a:t>Πηγή: </a:t>
            </a:r>
            <a:r>
              <a:rPr lang="en-US" altLang="en-US" sz="1600" dirty="0"/>
              <a:t>http://www.cdc.gov/dpdx/index.html.</a:t>
            </a:r>
          </a:p>
          <a:p>
            <a:pPr marL="0" indent="0">
              <a:buNone/>
            </a:pPr>
            <a:r>
              <a:rPr lang="el-GR" altLang="en-US" sz="1600" b="1" dirty="0" smtClean="0"/>
              <a:t>Εικόνα </a:t>
            </a:r>
            <a:r>
              <a:rPr lang="el-GR" altLang="en-US" sz="1600" b="1" dirty="0"/>
              <a:t>18. </a:t>
            </a:r>
            <a:r>
              <a:rPr lang="en-US" altLang="en-US" sz="1600" dirty="0"/>
              <a:t>Most of the material is FREE of copyright and users are welcome to store and copy material in the public domain (please, kindly cite the source). Centers for Disease Control and Prevention. </a:t>
            </a:r>
            <a:r>
              <a:rPr lang="el-GR" altLang="en-US" sz="1600" dirty="0"/>
              <a:t>Σύνδεσμος: </a:t>
            </a:r>
            <a:r>
              <a:rPr lang="en-US" altLang="en-US" sz="1600" dirty="0"/>
              <a:t>http://www.cdc.gov/dpdx/lymphaticFilariasis/index.html. </a:t>
            </a:r>
            <a:r>
              <a:rPr lang="el-GR" altLang="en-US" sz="1600" dirty="0"/>
              <a:t>Πηγή: </a:t>
            </a:r>
            <a:r>
              <a:rPr lang="en-US" altLang="en-US" sz="1600" dirty="0"/>
              <a:t>http://www.cdc.gov/dpdx/index.html.</a:t>
            </a:r>
          </a:p>
          <a:p>
            <a:pPr marL="0" indent="0">
              <a:buNone/>
            </a:pPr>
            <a:r>
              <a:rPr lang="el-GR" altLang="en-US" sz="1600" b="1" dirty="0" smtClean="0"/>
              <a:t>Εικόνα </a:t>
            </a:r>
            <a:r>
              <a:rPr lang="el-GR" altLang="en-US" sz="1600" b="1" dirty="0"/>
              <a:t>19. </a:t>
            </a:r>
            <a:r>
              <a:rPr lang="en-US" altLang="en-US" sz="1600" dirty="0"/>
              <a:t>Most of the material is FREE of copyright and users are welcome to store and copy material in the public domain (please, kindly cite the source). Centers for Disease Control and Prevention. </a:t>
            </a:r>
            <a:r>
              <a:rPr lang="el-GR" altLang="en-US" sz="1600" dirty="0"/>
              <a:t>Σύνδεσμος: </a:t>
            </a:r>
            <a:r>
              <a:rPr lang="en-US" altLang="en-US" sz="1600" dirty="0"/>
              <a:t>http://www.cdc.gov/dpdx/onchocerciasis/index.html. </a:t>
            </a:r>
            <a:r>
              <a:rPr lang="el-GR" altLang="en-US" sz="1600" dirty="0"/>
              <a:t>Πηγή: </a:t>
            </a:r>
            <a:r>
              <a:rPr lang="en-US" altLang="en-US" sz="1600" dirty="0"/>
              <a:t>http://www.cdc.gov/dpdx/index.html.</a:t>
            </a:r>
          </a:p>
          <a:p>
            <a:pPr marL="0" indent="0">
              <a:buNone/>
            </a:pPr>
            <a:endParaRPr lang="en-US" altLang="en-US" sz="1600" dirty="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15. Ελάσσονα Εκδυσόζωα.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D71C4C8C-9210-4FE3-841A-9AE0D598F9B6}" type="slidenum">
              <a:rPr lang="el-GR" smtClean="0"/>
              <a:pPr>
                <a:defRPr/>
              </a:pPr>
              <a:t>82</a:t>
            </a:fld>
            <a:endParaRPr lang="el-GR" dirty="0"/>
          </a:p>
        </p:txBody>
      </p:sp>
    </p:spTree>
    <p:extLst>
      <p:ext uri="{BB962C8B-B14F-4D97-AF65-F5344CB8AC3E}">
        <p14:creationId xmlns:p14="http://schemas.microsoft.com/office/powerpoint/2010/main" val="20016055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 5/10</a:t>
            </a:r>
            <a:endParaRPr lang="en-US" altLang="en-US" sz="4000" dirty="0" smtClean="0"/>
          </a:p>
        </p:txBody>
      </p:sp>
      <p:sp useBgFill="1">
        <p:nvSpPr>
          <p:cNvPr id="116739" name="Content Placeholder 6"/>
          <p:cNvSpPr>
            <a:spLocks noGrp="1"/>
          </p:cNvSpPr>
          <p:nvPr>
            <p:ph idx="1"/>
          </p:nvPr>
        </p:nvSpPr>
        <p:spPr>
          <a:xfrm>
            <a:off x="325438" y="1660525"/>
            <a:ext cx="8640762" cy="4351338"/>
          </a:xfrm>
        </p:spPr>
        <p:txBody>
          <a:bodyPr/>
          <a:lstStyle/>
          <a:p>
            <a:pPr marL="0" indent="0">
              <a:buNone/>
            </a:pPr>
            <a:r>
              <a:rPr lang="el-GR" altLang="en-US" sz="1600" b="1" dirty="0" smtClean="0"/>
              <a:t>Εικόνα </a:t>
            </a:r>
            <a:r>
              <a:rPr lang="el-GR" altLang="en-US" sz="1600" b="1" dirty="0"/>
              <a:t>20. </a:t>
            </a:r>
            <a:r>
              <a:rPr lang="en-US" altLang="en-US" sz="1600" dirty="0"/>
              <a:t>Most of the material is FREE of copyright and users are welcome to store and copy material in the public domain (please, kindly cite the source). Centers for Disease Control and Prevention. </a:t>
            </a:r>
            <a:r>
              <a:rPr lang="el-GR" altLang="en-US" sz="1600" dirty="0"/>
              <a:t>Σύνδεσμος: </a:t>
            </a:r>
            <a:r>
              <a:rPr lang="en-US" altLang="en-US" sz="1600" dirty="0"/>
              <a:t>http://www.cdc.gov/dpdx/toxocariasis/index.html. </a:t>
            </a:r>
            <a:r>
              <a:rPr lang="el-GR" altLang="en-US" sz="1600" dirty="0"/>
              <a:t>Πηγή: </a:t>
            </a:r>
            <a:r>
              <a:rPr lang="en-US" altLang="en-US" sz="1600" dirty="0"/>
              <a:t>http://www.cdc.gov/dpdx/index.html.</a:t>
            </a:r>
          </a:p>
          <a:p>
            <a:pPr marL="0" indent="0">
              <a:buNone/>
            </a:pPr>
            <a:r>
              <a:rPr lang="el-GR" altLang="en-US" sz="1600" b="1" dirty="0" smtClean="0"/>
              <a:t>Εικόνα </a:t>
            </a:r>
            <a:r>
              <a:rPr lang="el-GR" altLang="en-US" sz="1600" b="1" dirty="0"/>
              <a:t>21. </a:t>
            </a:r>
            <a:r>
              <a:rPr lang="el-GR" altLang="en-US" sz="1600" dirty="0"/>
              <a:t>© 2013 </a:t>
            </a:r>
            <a:r>
              <a:rPr lang="en-US" altLang="en-US" sz="1600" dirty="0"/>
              <a:t>Science Photo Library Ltd. </a:t>
            </a:r>
            <a:r>
              <a:rPr lang="el-GR" altLang="en-US" sz="1600" dirty="0"/>
              <a:t>Σύνδεσμος: </a:t>
            </a:r>
            <a:r>
              <a:rPr lang="en-US" altLang="en-US" sz="1600" dirty="0"/>
              <a:t>https://www.sciencephoto.com/subject/Animals/worms%20%26%20tardigrades/tardigrades. </a:t>
            </a:r>
            <a:r>
              <a:rPr lang="el-GR" altLang="en-US" sz="1600" dirty="0"/>
              <a:t>Πηγή: </a:t>
            </a:r>
            <a:r>
              <a:rPr lang="en-US" altLang="en-US" sz="1600" dirty="0"/>
              <a:t>Science Photo Library.</a:t>
            </a:r>
          </a:p>
          <a:p>
            <a:pPr marL="0" indent="0">
              <a:buNone/>
            </a:pPr>
            <a:r>
              <a:rPr lang="el-GR" altLang="en-US" sz="1600" b="1" dirty="0" smtClean="0"/>
              <a:t>Εικόνα </a:t>
            </a:r>
            <a:r>
              <a:rPr lang="el-GR" altLang="en-US" sz="1600" b="1" dirty="0"/>
              <a:t>22. </a:t>
            </a:r>
            <a:r>
              <a:rPr lang="el-GR" altLang="en-US" sz="1600" dirty="0"/>
              <a:t>© 2013 </a:t>
            </a:r>
            <a:r>
              <a:rPr lang="en-US" altLang="en-US" sz="1600" dirty="0"/>
              <a:t>Science Photo Library Ltd. </a:t>
            </a:r>
            <a:r>
              <a:rPr lang="el-GR" altLang="en-US" sz="1600" dirty="0"/>
              <a:t>Σύνδεσμος: </a:t>
            </a:r>
            <a:r>
              <a:rPr lang="en-US" altLang="en-US" sz="1600" dirty="0"/>
              <a:t>https://www.sciencephoto.com/subject/Animals/worms%20%26%20tardigrades/tardigrades. </a:t>
            </a:r>
            <a:r>
              <a:rPr lang="el-GR" altLang="en-US" sz="1600" dirty="0"/>
              <a:t>Πηγή: </a:t>
            </a:r>
            <a:r>
              <a:rPr lang="en-US" altLang="en-US" sz="1600" dirty="0"/>
              <a:t>Science Photo Library.</a:t>
            </a:r>
          </a:p>
          <a:p>
            <a:pPr marL="0" indent="0">
              <a:buNone/>
            </a:pPr>
            <a:r>
              <a:rPr lang="el-GR" altLang="en-US" sz="1600" b="1" dirty="0" smtClean="0"/>
              <a:t>Εικόνα </a:t>
            </a:r>
            <a:r>
              <a:rPr lang="el-GR" altLang="en-US" sz="1600" b="1" dirty="0"/>
              <a:t>23. </a:t>
            </a:r>
            <a:r>
              <a:rPr lang="el-GR" altLang="en-US" sz="1600" dirty="0"/>
              <a:t>1997-2013 © </a:t>
            </a:r>
            <a:r>
              <a:rPr lang="en-US" altLang="en-US" sz="1600" dirty="0"/>
              <a:t>Astronoo.com - </a:t>
            </a:r>
            <a:r>
              <a:rPr lang="en-US" altLang="en-US" sz="1600" dirty="0" err="1"/>
              <a:t>Astronomie</a:t>
            </a:r>
            <a:r>
              <a:rPr lang="en-US" altLang="en-US" sz="1600" dirty="0"/>
              <a:t>, </a:t>
            </a:r>
            <a:r>
              <a:rPr lang="en-US" altLang="en-US" sz="1600" dirty="0" err="1"/>
              <a:t>Astrophysique</a:t>
            </a:r>
            <a:r>
              <a:rPr lang="en-US" altLang="en-US" sz="1600" dirty="0"/>
              <a:t>, </a:t>
            </a:r>
            <a:r>
              <a:rPr lang="en-US" altLang="en-US" sz="1600" dirty="0" err="1"/>
              <a:t>Évolution</a:t>
            </a:r>
            <a:r>
              <a:rPr lang="en-US" altLang="en-US" sz="1600" dirty="0"/>
              <a:t> et Sciences de la Terre. </a:t>
            </a:r>
            <a:r>
              <a:rPr lang="el-GR" altLang="en-US" sz="1600" dirty="0"/>
              <a:t>Σύνδεσμος: </a:t>
            </a:r>
            <a:r>
              <a:rPr lang="en-US" altLang="en-US" sz="1600" dirty="0"/>
              <a:t>http://www.astronoo.com/fr/index.html. </a:t>
            </a:r>
            <a:r>
              <a:rPr lang="el-GR" altLang="en-US" sz="1600" dirty="0"/>
              <a:t>Πηγή: </a:t>
            </a:r>
            <a:r>
              <a:rPr lang="en-US" altLang="en-US" sz="1600" dirty="0"/>
              <a:t>http://www.astronoo.com.</a:t>
            </a:r>
          </a:p>
          <a:p>
            <a:pPr marL="0" indent="0">
              <a:buNone/>
            </a:pPr>
            <a:r>
              <a:rPr lang="el-GR" altLang="en-US" sz="1600" b="1" dirty="0" smtClean="0"/>
              <a:t>Εικόνα </a:t>
            </a:r>
            <a:r>
              <a:rPr lang="el-GR" altLang="en-US" sz="1600" b="1" dirty="0"/>
              <a:t>24.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endParaRPr lang="en-US" altLang="en-US" sz="1600" dirty="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15. Ελάσσονα Εκδυσόζωα.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D71C4C8C-9210-4FE3-841A-9AE0D598F9B6}" type="slidenum">
              <a:rPr lang="el-GR" smtClean="0"/>
              <a:pPr>
                <a:defRPr/>
              </a:pPr>
              <a:t>83</a:t>
            </a:fld>
            <a:endParaRPr lang="el-GR" dirty="0"/>
          </a:p>
        </p:txBody>
      </p:sp>
    </p:spTree>
    <p:extLst>
      <p:ext uri="{BB962C8B-B14F-4D97-AF65-F5344CB8AC3E}">
        <p14:creationId xmlns:p14="http://schemas.microsoft.com/office/powerpoint/2010/main" val="5940783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 6/10</a:t>
            </a:r>
            <a:endParaRPr lang="en-US" altLang="en-US" sz="4000" dirty="0" smtClean="0"/>
          </a:p>
        </p:txBody>
      </p:sp>
      <p:sp useBgFill="1">
        <p:nvSpPr>
          <p:cNvPr id="116739" name="Content Placeholder 6"/>
          <p:cNvSpPr>
            <a:spLocks noGrp="1"/>
          </p:cNvSpPr>
          <p:nvPr>
            <p:ph idx="1"/>
          </p:nvPr>
        </p:nvSpPr>
        <p:spPr>
          <a:xfrm>
            <a:off x="325438" y="1660525"/>
            <a:ext cx="8640762" cy="4351338"/>
          </a:xfrm>
        </p:spPr>
        <p:txBody>
          <a:bodyPr/>
          <a:lstStyle/>
          <a:p>
            <a:pPr marL="0" indent="0">
              <a:buNone/>
            </a:pPr>
            <a:r>
              <a:rPr lang="el-GR" altLang="en-US" sz="1600" b="1" dirty="0" smtClean="0"/>
              <a:t>Εικόνα </a:t>
            </a:r>
            <a:r>
              <a:rPr lang="el-GR" altLang="en-US" sz="1600" b="1" dirty="0"/>
              <a:t>25.</a:t>
            </a:r>
            <a:r>
              <a:rPr lang="en-US" altLang="en-US" sz="1600" dirty="0"/>
              <a:t>Copyrighted.</a:t>
            </a:r>
          </a:p>
          <a:p>
            <a:pPr marL="0" indent="0">
              <a:buNone/>
            </a:pPr>
            <a:r>
              <a:rPr lang="el-GR" altLang="en-US" sz="1600" b="1" dirty="0" smtClean="0"/>
              <a:t>Εικόνα 26</a:t>
            </a:r>
            <a:r>
              <a:rPr lang="el-GR" altLang="en-US" sz="1600" b="1" dirty="0"/>
              <a:t>. </a:t>
            </a:r>
            <a:r>
              <a:rPr lang="en-US" altLang="en-US" sz="1600" dirty="0"/>
              <a:t>Gallery For  </a:t>
            </a:r>
            <a:r>
              <a:rPr lang="en-US" altLang="en-US" sz="1600" dirty="0" err="1"/>
              <a:t>Loricifera</a:t>
            </a:r>
            <a:r>
              <a:rPr lang="en-US" altLang="en-US" sz="1600" dirty="0"/>
              <a:t> Habitat. </a:t>
            </a:r>
            <a:r>
              <a:rPr lang="el-GR" altLang="en-US" sz="1600" dirty="0"/>
              <a:t>Σύνδεσμος: </a:t>
            </a:r>
            <a:r>
              <a:rPr lang="en-US" altLang="en-US" sz="1600" dirty="0"/>
              <a:t>http://imgarcade.com/1/loricifera-habitat/. </a:t>
            </a:r>
            <a:r>
              <a:rPr lang="el-GR" altLang="en-US" sz="1600" dirty="0"/>
              <a:t>Πηγή: </a:t>
            </a:r>
            <a:r>
              <a:rPr lang="en-US" altLang="en-US" sz="1600" dirty="0"/>
              <a:t>http://imgarcade.com/</a:t>
            </a:r>
          </a:p>
          <a:p>
            <a:pPr marL="0" indent="0">
              <a:buNone/>
            </a:pPr>
            <a:r>
              <a:rPr lang="el-GR" altLang="en-US" sz="1600" b="1" dirty="0" smtClean="0"/>
              <a:t>Εικόνα </a:t>
            </a:r>
            <a:r>
              <a:rPr lang="el-GR" altLang="en-US" sz="1600" b="1" dirty="0"/>
              <a:t>27.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28. </a:t>
            </a:r>
            <a:r>
              <a:rPr lang="en-US" altLang="en-US" sz="1600" dirty="0"/>
              <a:t>Wikipedia The Free Encyclopedia. </a:t>
            </a:r>
            <a:r>
              <a:rPr lang="el-GR" altLang="en-US" sz="1600" dirty="0"/>
              <a:t>Σύνδεσμος: </a:t>
            </a:r>
            <a:r>
              <a:rPr lang="en-US" altLang="en-US" sz="1600" dirty="0"/>
              <a:t>http://en.wikipedia.org/wiki/Loricifera. </a:t>
            </a:r>
            <a:r>
              <a:rPr lang="el-GR" altLang="en-US" sz="1600" dirty="0"/>
              <a:t>Πηγή: </a:t>
            </a:r>
            <a:r>
              <a:rPr lang="en-US" altLang="en-US" sz="1600" dirty="0"/>
              <a:t>http://en.wikipedia.org.</a:t>
            </a:r>
          </a:p>
          <a:p>
            <a:pPr marL="0" indent="0">
              <a:buNone/>
            </a:pPr>
            <a:r>
              <a:rPr lang="el-GR" altLang="en-US" sz="1600" b="1" dirty="0" smtClean="0"/>
              <a:t>Εικόνα </a:t>
            </a:r>
            <a:r>
              <a:rPr lang="el-GR" altLang="en-US" sz="1600" b="1" dirty="0"/>
              <a:t>29.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30. </a:t>
            </a:r>
            <a:r>
              <a:rPr lang="en-US" altLang="en-US" sz="1600" dirty="0"/>
              <a:t>GALLERY FOR - PHYLUM LORICIFERA. </a:t>
            </a:r>
            <a:r>
              <a:rPr lang="el-GR" altLang="en-US" sz="1600" dirty="0"/>
              <a:t>Σύνδεσμος: </a:t>
            </a:r>
            <a:r>
              <a:rPr lang="en-US" altLang="en-US" sz="1600" dirty="0"/>
              <a:t>http://galleryhip.com/phylum-loricifera.html. </a:t>
            </a:r>
            <a:r>
              <a:rPr lang="el-GR" altLang="en-US" sz="1600" dirty="0"/>
              <a:t>Πηγή: </a:t>
            </a:r>
            <a:r>
              <a:rPr lang="en-US" altLang="en-US" sz="1600" dirty="0"/>
              <a:t>http://galleryhip.com/.</a:t>
            </a:r>
          </a:p>
          <a:p>
            <a:pPr marL="0" indent="0">
              <a:buNone/>
            </a:pPr>
            <a:endParaRPr lang="en-US" altLang="en-US" sz="1600" dirty="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15. Ελάσσονα Εκδυσόζωα.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D71C4C8C-9210-4FE3-841A-9AE0D598F9B6}" type="slidenum">
              <a:rPr lang="el-GR" smtClean="0"/>
              <a:pPr>
                <a:defRPr/>
              </a:pPr>
              <a:t>84</a:t>
            </a:fld>
            <a:endParaRPr lang="el-GR" dirty="0"/>
          </a:p>
        </p:txBody>
      </p:sp>
    </p:spTree>
    <p:extLst>
      <p:ext uri="{BB962C8B-B14F-4D97-AF65-F5344CB8AC3E}">
        <p14:creationId xmlns:p14="http://schemas.microsoft.com/office/powerpoint/2010/main" val="23350495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 7/10</a:t>
            </a:r>
            <a:endParaRPr lang="en-US" altLang="en-US" sz="4000" dirty="0" smtClean="0"/>
          </a:p>
        </p:txBody>
      </p:sp>
      <p:sp useBgFill="1">
        <p:nvSpPr>
          <p:cNvPr id="116739" name="Content Placeholder 6"/>
          <p:cNvSpPr>
            <a:spLocks noGrp="1"/>
          </p:cNvSpPr>
          <p:nvPr>
            <p:ph idx="1"/>
          </p:nvPr>
        </p:nvSpPr>
        <p:spPr>
          <a:xfrm>
            <a:off x="325438" y="1660525"/>
            <a:ext cx="8640762" cy="4351338"/>
          </a:xfrm>
        </p:spPr>
        <p:txBody>
          <a:bodyPr/>
          <a:lstStyle/>
          <a:p>
            <a:pPr marL="0" indent="0">
              <a:buNone/>
            </a:pPr>
            <a:r>
              <a:rPr lang="el-GR" altLang="en-US" sz="1600" b="1" dirty="0" smtClean="0"/>
              <a:t>Εικόνα </a:t>
            </a:r>
            <a:r>
              <a:rPr lang="el-GR" altLang="en-US" sz="1600" b="1" dirty="0"/>
              <a:t>31. </a:t>
            </a:r>
            <a:r>
              <a:rPr lang="en-US" altLang="en-US" sz="1600" dirty="0" err="1"/>
              <a:t>Themiste</a:t>
            </a:r>
            <a:r>
              <a:rPr lang="en-US" altLang="en-US" sz="1600" dirty="0"/>
              <a:t> sp. Photo by A. </a:t>
            </a:r>
            <a:r>
              <a:rPr lang="en-US" altLang="en-US" sz="1600" dirty="0" err="1"/>
              <a:t>Migotto</a:t>
            </a:r>
            <a:r>
              <a:rPr lang="en-US" altLang="en-US" sz="1600" dirty="0"/>
              <a:t>. All materials contained on this site are protected by United States copyright law and may not be reproduced, distributed, transmitted, displayed, published or broadcast without the prior written permission of Earthlife.net or in the case of third party materials, the owner of that content. http://www.earthlife.net/disclaimer.htm</a:t>
            </a:r>
          </a:p>
          <a:p>
            <a:pPr marL="0" indent="0">
              <a:buNone/>
            </a:pPr>
            <a:r>
              <a:rPr lang="el-GR" altLang="en-US" sz="1600" b="1" dirty="0" smtClean="0"/>
              <a:t>Εικόνα </a:t>
            </a:r>
            <a:r>
              <a:rPr lang="el-GR" altLang="en-US" sz="1600" b="1" dirty="0"/>
              <a:t>32. </a:t>
            </a:r>
            <a:r>
              <a:rPr lang="az-Cyrl-AZ" altLang="en-US" sz="1600" dirty="0"/>
              <a:t>Ово дело је лиценцирано под условима лиценце</a:t>
            </a:r>
            <a:r>
              <a:rPr lang="en-US" altLang="en-US" sz="1600" dirty="0"/>
              <a:t>Creative Commons </a:t>
            </a:r>
            <a:r>
              <a:rPr lang="az-Cyrl-AZ" altLang="en-US" sz="1600" dirty="0"/>
              <a:t>Ауторство-Некомерцијално 3.0 Србија. </a:t>
            </a:r>
            <a:r>
              <a:rPr lang="el-GR" altLang="en-US" sz="1600" dirty="0"/>
              <a:t>Σύνδεσμος: </a:t>
            </a:r>
            <a:r>
              <a:rPr lang="en-US" altLang="en-US" sz="1600" dirty="0"/>
              <a:t>http://www.bionet-skola.com/w/Cycloneuralia. </a:t>
            </a:r>
            <a:r>
              <a:rPr lang="el-GR" altLang="en-US" sz="1600" dirty="0"/>
              <a:t>Πηγή: </a:t>
            </a:r>
            <a:r>
              <a:rPr lang="en-US" altLang="en-US" sz="1600" dirty="0"/>
              <a:t>http://www.bionet-skola.com.</a:t>
            </a:r>
          </a:p>
          <a:p>
            <a:pPr marL="0" indent="0">
              <a:buNone/>
            </a:pPr>
            <a:r>
              <a:rPr lang="el-GR" altLang="en-US" sz="1600" b="1" dirty="0" smtClean="0"/>
              <a:t>Εικόνα </a:t>
            </a:r>
            <a:r>
              <a:rPr lang="el-GR" altLang="en-US" sz="1600" b="1" dirty="0"/>
              <a:t>33. </a:t>
            </a:r>
            <a:r>
              <a:rPr lang="az-Cyrl-AZ" altLang="en-US" sz="1600" dirty="0"/>
              <a:t>Ово дело је лиценцирано под условима лиценце</a:t>
            </a:r>
            <a:r>
              <a:rPr lang="en-US" altLang="en-US" sz="1600" dirty="0"/>
              <a:t>Creative Commons </a:t>
            </a:r>
            <a:r>
              <a:rPr lang="az-Cyrl-AZ" altLang="en-US" sz="1600" dirty="0"/>
              <a:t>Ауторство-Некомерцијално 3.0 Србија. </a:t>
            </a:r>
            <a:r>
              <a:rPr lang="en-US" altLang="en-US" sz="1600" dirty="0"/>
              <a:t>http://www.bionet-skola.com/w/Cycloneuralia. </a:t>
            </a:r>
            <a:r>
              <a:rPr lang="el-GR" altLang="en-US" sz="1600" dirty="0"/>
              <a:t>Πηγή: </a:t>
            </a:r>
            <a:r>
              <a:rPr lang="en-US" altLang="en-US" sz="1600" dirty="0"/>
              <a:t>http://www.bionet-skola.com.</a:t>
            </a:r>
          </a:p>
          <a:p>
            <a:pPr marL="0" indent="0">
              <a:buNone/>
            </a:pPr>
            <a:r>
              <a:rPr lang="el-GR" altLang="en-US" sz="1600" b="1" dirty="0" smtClean="0"/>
              <a:t>Εικόνα </a:t>
            </a:r>
            <a:r>
              <a:rPr lang="el-GR" altLang="en-US" sz="1600" b="1" dirty="0"/>
              <a:t>34.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35. </a:t>
            </a:r>
            <a:r>
              <a:rPr lang="en-US" altLang="en-US" sz="1600" dirty="0"/>
              <a:t>Copyrighted.</a:t>
            </a:r>
          </a:p>
          <a:p>
            <a:pPr marL="0" indent="0">
              <a:buNone/>
            </a:pPr>
            <a:endParaRPr lang="en-US" altLang="en-US" sz="1600" dirty="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15. Ελάσσονα Εκδυσόζωα.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D71C4C8C-9210-4FE3-841A-9AE0D598F9B6}" type="slidenum">
              <a:rPr lang="el-GR" smtClean="0"/>
              <a:pPr>
                <a:defRPr/>
              </a:pPr>
              <a:t>85</a:t>
            </a:fld>
            <a:endParaRPr lang="el-GR" dirty="0"/>
          </a:p>
        </p:txBody>
      </p:sp>
    </p:spTree>
    <p:extLst>
      <p:ext uri="{BB962C8B-B14F-4D97-AF65-F5344CB8AC3E}">
        <p14:creationId xmlns:p14="http://schemas.microsoft.com/office/powerpoint/2010/main" val="37531485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 8/10</a:t>
            </a:r>
            <a:endParaRPr lang="en-US" altLang="en-US" sz="4000" dirty="0" smtClean="0"/>
          </a:p>
        </p:txBody>
      </p:sp>
      <p:sp useBgFill="1">
        <p:nvSpPr>
          <p:cNvPr id="116739" name="Content Placeholder 6"/>
          <p:cNvSpPr>
            <a:spLocks noGrp="1"/>
          </p:cNvSpPr>
          <p:nvPr>
            <p:ph idx="1"/>
          </p:nvPr>
        </p:nvSpPr>
        <p:spPr>
          <a:xfrm>
            <a:off x="325438" y="1660525"/>
            <a:ext cx="8640762" cy="4351338"/>
          </a:xfrm>
        </p:spPr>
        <p:txBody>
          <a:bodyPr/>
          <a:lstStyle/>
          <a:p>
            <a:pPr marL="0" indent="0">
              <a:buNone/>
            </a:pPr>
            <a:r>
              <a:rPr lang="el-GR" altLang="en-US" sz="1600" b="1" dirty="0" smtClean="0"/>
              <a:t>Εικόνα </a:t>
            </a:r>
            <a:r>
              <a:rPr lang="el-GR" altLang="en-US" sz="1600" b="1" dirty="0"/>
              <a:t>36. </a:t>
            </a:r>
            <a:r>
              <a:rPr lang="en-US" altLang="en-US" sz="1600" dirty="0"/>
              <a:t>ETI World Biodiversity Database. Copyright P. </a:t>
            </a:r>
            <a:r>
              <a:rPr lang="en-US" altLang="en-US" sz="1600" dirty="0" err="1"/>
              <a:t>Emschermann</a:t>
            </a:r>
            <a:r>
              <a:rPr lang="en-US" altLang="en-US" sz="1600" dirty="0"/>
              <a:t>. </a:t>
            </a:r>
          </a:p>
          <a:p>
            <a:pPr marL="0" indent="0">
              <a:buNone/>
            </a:pPr>
            <a:r>
              <a:rPr lang="el-GR" altLang="en-US" sz="1600" b="1" dirty="0" smtClean="0"/>
              <a:t>Εικόνα </a:t>
            </a:r>
            <a:r>
              <a:rPr lang="el-GR" altLang="en-US" sz="1600" b="1" dirty="0"/>
              <a:t>37. </a:t>
            </a:r>
            <a:r>
              <a:rPr lang="en-US" altLang="en-US" sz="1600" dirty="0"/>
              <a:t>Light microscopy image of unspecified </a:t>
            </a:r>
            <a:r>
              <a:rPr lang="en-US" altLang="en-US" sz="1600" dirty="0" err="1" smtClean="0"/>
              <a:t>kinorhynch.Photo</a:t>
            </a:r>
            <a:r>
              <a:rPr lang="en-US" altLang="en-US" sz="1600" dirty="0" smtClean="0"/>
              <a:t> </a:t>
            </a:r>
            <a:r>
              <a:rPr lang="en-US" altLang="en-US" sz="1600" dirty="0"/>
              <a:t>© Alvaro </a:t>
            </a:r>
            <a:r>
              <a:rPr lang="en-US" altLang="en-US" sz="1600" dirty="0" err="1"/>
              <a:t>Esteves</a:t>
            </a:r>
            <a:r>
              <a:rPr lang="en-US" altLang="en-US" sz="1600" dirty="0"/>
              <a:t> </a:t>
            </a:r>
            <a:r>
              <a:rPr lang="en-US" altLang="en-US" sz="1600" dirty="0" err="1"/>
              <a:t>Migotto</a:t>
            </a:r>
            <a:r>
              <a:rPr lang="en-US" altLang="en-US" sz="1600" dirty="0"/>
              <a:t> via </a:t>
            </a:r>
            <a:r>
              <a:rPr lang="en-US" altLang="en-US" sz="1600" dirty="0" err="1"/>
              <a:t>Encylopedia</a:t>
            </a:r>
            <a:r>
              <a:rPr lang="en-US" altLang="en-US" sz="1600" dirty="0"/>
              <a:t> of Life, Creative Commons Attribution Non-Commercial Share </a:t>
            </a:r>
            <a:r>
              <a:rPr lang="en-US" altLang="en-US" sz="1600" dirty="0" smtClean="0"/>
              <a:t>Alike</a:t>
            </a:r>
            <a:r>
              <a:rPr lang="el-GR" altLang="en-US" sz="1600" dirty="0" smtClean="0"/>
              <a:t>. Σύνδεσμος:</a:t>
            </a:r>
            <a:r>
              <a:rPr lang="en-US" altLang="en-US" sz="1600" dirty="0" smtClean="0"/>
              <a:t> </a:t>
            </a:r>
            <a:r>
              <a:rPr lang="en-US" altLang="en-US" sz="1600" dirty="0"/>
              <a:t>http://palaeos.com/metazoa/ecdysozoa/scalidophora/kinorhyncha.html</a:t>
            </a:r>
          </a:p>
          <a:p>
            <a:pPr marL="0" indent="0">
              <a:buNone/>
            </a:pPr>
            <a:r>
              <a:rPr lang="el-GR" altLang="en-US" sz="1600" b="1" dirty="0" smtClean="0"/>
              <a:t>Εικόνα </a:t>
            </a:r>
            <a:r>
              <a:rPr lang="el-GR" altLang="en-US" sz="1600" b="1" dirty="0"/>
              <a:t>38. </a:t>
            </a:r>
            <a:r>
              <a:rPr lang="el-GR" altLang="en-US" sz="1600" dirty="0"/>
              <a:t>© </a:t>
            </a:r>
            <a:r>
              <a:rPr lang="en-US" altLang="en-US" sz="1600" dirty="0"/>
              <a:t>CEFAS. Creative Commons License. This work is licensed under a Creative Commons Attribution-Noncommercial-Share Alike 3.0 License. http://www.marinespecies.org/photogallery.php?album=776&amp;pic=11412.</a:t>
            </a:r>
          </a:p>
          <a:p>
            <a:pPr marL="0" indent="0">
              <a:buNone/>
            </a:pPr>
            <a:r>
              <a:rPr lang="el-GR" altLang="en-US" sz="1600" b="1" dirty="0" smtClean="0"/>
              <a:t>Εικόνα </a:t>
            </a:r>
            <a:r>
              <a:rPr lang="el-GR" altLang="en-US" sz="1600" b="1" dirty="0"/>
              <a:t>39.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40. </a:t>
            </a:r>
            <a:r>
              <a:rPr lang="en-US" altLang="en-US" sz="1600" dirty="0"/>
              <a:t>http://tolweb.org/Onychophora/2470. Tree of Life Web Project. 2000. </a:t>
            </a:r>
            <a:r>
              <a:rPr lang="en-US" altLang="en-US" sz="1600" dirty="0" err="1"/>
              <a:t>Onychophora</a:t>
            </a:r>
            <a:r>
              <a:rPr lang="en-US" altLang="en-US" sz="1600" dirty="0"/>
              <a:t>. Velvet Worms. Version 01 January 2000 (temporary). http://tolweb.org/Onychophora/2470/2000.01.01 in The Tree of Life Web Project, http://tolweb.org/. </a:t>
            </a:r>
          </a:p>
          <a:p>
            <a:pPr marL="0" indent="0">
              <a:buNone/>
            </a:pPr>
            <a:endParaRPr lang="en-US" altLang="en-US" sz="1600" dirty="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15. Ελάσσονα Εκδυσόζωα.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D71C4C8C-9210-4FE3-841A-9AE0D598F9B6}" type="slidenum">
              <a:rPr lang="el-GR" smtClean="0"/>
              <a:pPr>
                <a:defRPr/>
              </a:pPr>
              <a:t>86</a:t>
            </a:fld>
            <a:endParaRPr lang="el-GR" dirty="0"/>
          </a:p>
        </p:txBody>
      </p:sp>
    </p:spTree>
    <p:extLst>
      <p:ext uri="{BB962C8B-B14F-4D97-AF65-F5344CB8AC3E}">
        <p14:creationId xmlns:p14="http://schemas.microsoft.com/office/powerpoint/2010/main" val="21548147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 9/10</a:t>
            </a:r>
            <a:endParaRPr lang="en-US" altLang="en-US" sz="4000" dirty="0" smtClean="0"/>
          </a:p>
        </p:txBody>
      </p:sp>
      <p:sp useBgFill="1">
        <p:nvSpPr>
          <p:cNvPr id="116739" name="Content Placeholder 6"/>
          <p:cNvSpPr>
            <a:spLocks noGrp="1"/>
          </p:cNvSpPr>
          <p:nvPr>
            <p:ph idx="1"/>
          </p:nvPr>
        </p:nvSpPr>
        <p:spPr>
          <a:xfrm>
            <a:off x="325438" y="1660525"/>
            <a:ext cx="8640762" cy="4351338"/>
          </a:xfrm>
        </p:spPr>
        <p:txBody>
          <a:bodyPr/>
          <a:lstStyle/>
          <a:p>
            <a:pPr marL="0" indent="0">
              <a:buNone/>
            </a:pPr>
            <a:r>
              <a:rPr lang="el-GR" altLang="en-US" sz="1600" b="1" dirty="0" smtClean="0"/>
              <a:t>Εικόνα </a:t>
            </a:r>
            <a:r>
              <a:rPr lang="el-GR" altLang="en-US" sz="1600" b="1" dirty="0"/>
              <a:t>41. </a:t>
            </a:r>
            <a:r>
              <a:rPr lang="el-GR" altLang="en-US" sz="1600" dirty="0"/>
              <a:t>Σύνδεσμος: </a:t>
            </a:r>
            <a:r>
              <a:rPr lang="en-US" altLang="en-US" sz="1600" dirty="0"/>
              <a:t>http://www.tropinature.com/onycophora/onych06.html. </a:t>
            </a:r>
            <a:r>
              <a:rPr lang="el-GR" altLang="en-US" sz="1600" dirty="0"/>
              <a:t>Πηγή: </a:t>
            </a:r>
            <a:r>
              <a:rPr lang="en-US" altLang="en-US" sz="1600" dirty="0"/>
              <a:t>http://www.tropinature.com.</a:t>
            </a:r>
          </a:p>
          <a:p>
            <a:pPr marL="0" indent="0">
              <a:buNone/>
            </a:pPr>
            <a:r>
              <a:rPr lang="el-GR" altLang="en-US" sz="1600" b="1" dirty="0" smtClean="0"/>
              <a:t>Εικόνα </a:t>
            </a:r>
            <a:r>
              <a:rPr lang="el-GR" altLang="en-US" sz="1600" b="1" dirty="0"/>
              <a:t>42. </a:t>
            </a:r>
            <a:r>
              <a:rPr lang="en-US" altLang="en-US" sz="1600" dirty="0"/>
              <a:t>Wikipedia The Free Encyclopedia. </a:t>
            </a:r>
            <a:r>
              <a:rPr lang="el-GR" altLang="en-US" sz="1600" dirty="0"/>
              <a:t>Σύνδεσμος: </a:t>
            </a:r>
            <a:r>
              <a:rPr lang="en-US" altLang="en-US" sz="1600" dirty="0"/>
              <a:t>http://en.wikipedia.org/wiki/Onychophora. </a:t>
            </a:r>
            <a:r>
              <a:rPr lang="el-GR" altLang="en-US" sz="1600" dirty="0"/>
              <a:t>Πηγή: </a:t>
            </a:r>
            <a:r>
              <a:rPr lang="en-US" altLang="en-US" sz="1600" dirty="0"/>
              <a:t>http://en.wikipedia.org.</a:t>
            </a:r>
          </a:p>
          <a:p>
            <a:pPr marL="0" indent="0">
              <a:buNone/>
            </a:pPr>
            <a:r>
              <a:rPr lang="el-GR" altLang="en-US" sz="1600" b="1" dirty="0" smtClean="0"/>
              <a:t>Εικόνα </a:t>
            </a:r>
            <a:r>
              <a:rPr lang="el-GR" altLang="en-US" sz="1600" b="1" dirty="0"/>
              <a:t>43.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44. </a:t>
            </a:r>
            <a:r>
              <a:rPr lang="en-US" altLang="en-US" sz="1600" dirty="0"/>
              <a:t>Copyrighted.</a:t>
            </a:r>
          </a:p>
          <a:p>
            <a:pPr marL="0" indent="0">
              <a:buNone/>
            </a:pPr>
            <a:r>
              <a:rPr lang="el-GR" altLang="en-US" sz="1600" b="1" dirty="0" smtClean="0"/>
              <a:t>Εικόνα </a:t>
            </a:r>
            <a:r>
              <a:rPr lang="el-GR" altLang="en-US" sz="1600" b="1" dirty="0"/>
              <a:t>45. </a:t>
            </a:r>
            <a:r>
              <a:rPr lang="en-US" altLang="en-US" sz="1600" dirty="0"/>
              <a:t>Copyrighted.</a:t>
            </a:r>
          </a:p>
          <a:p>
            <a:pPr marL="0" indent="0">
              <a:buNone/>
            </a:pPr>
            <a:r>
              <a:rPr lang="el-GR" altLang="en-US" sz="1600" b="1" dirty="0" smtClean="0"/>
              <a:t>Εικόνα </a:t>
            </a:r>
            <a:r>
              <a:rPr lang="el-GR" altLang="en-US" sz="1600" b="1" dirty="0"/>
              <a:t>46. </a:t>
            </a:r>
            <a:r>
              <a:rPr lang="en-US" altLang="en-US" sz="1600" dirty="0"/>
              <a:t>Horsehair worm. The Lower Metazoan Phyla. </a:t>
            </a:r>
            <a:r>
              <a:rPr lang="el-GR" altLang="en-US" sz="1600" dirty="0"/>
              <a:t>Σύνδεσμος: </a:t>
            </a:r>
            <a:r>
              <a:rPr lang="en-US" altLang="en-US" sz="1600" dirty="0"/>
              <a:t>http://plpnemweb.ucdavis.edu/nemaplex/Kingdoms/metazoa.htm. </a:t>
            </a:r>
            <a:r>
              <a:rPr lang="el-GR" altLang="en-US" sz="1600" dirty="0"/>
              <a:t>Πηγή:</a:t>
            </a:r>
            <a:r>
              <a:rPr lang="en-US" altLang="en-US" sz="1600" dirty="0"/>
              <a:t>http://plpnemweb.ucdavis.edu.</a:t>
            </a:r>
          </a:p>
          <a:p>
            <a:pPr marL="0" indent="0">
              <a:buNone/>
            </a:pPr>
            <a:endParaRPr lang="en-US" altLang="en-US" sz="1600" dirty="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15. Ελάσσονα Εκδυσόζωα.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D71C4C8C-9210-4FE3-841A-9AE0D598F9B6}" type="slidenum">
              <a:rPr lang="el-GR" smtClean="0"/>
              <a:pPr>
                <a:defRPr/>
              </a:pPr>
              <a:t>87</a:t>
            </a:fld>
            <a:endParaRPr lang="el-GR" dirty="0"/>
          </a:p>
        </p:txBody>
      </p:sp>
    </p:spTree>
    <p:extLst>
      <p:ext uri="{BB962C8B-B14F-4D97-AF65-F5344CB8AC3E}">
        <p14:creationId xmlns:p14="http://schemas.microsoft.com/office/powerpoint/2010/main" val="16382716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 10/10</a:t>
            </a:r>
            <a:endParaRPr lang="en-US" altLang="en-US" sz="4000" dirty="0" smtClean="0"/>
          </a:p>
        </p:txBody>
      </p:sp>
      <p:sp useBgFill="1">
        <p:nvSpPr>
          <p:cNvPr id="116739" name="Content Placeholder 6"/>
          <p:cNvSpPr>
            <a:spLocks noGrp="1"/>
          </p:cNvSpPr>
          <p:nvPr>
            <p:ph idx="1"/>
          </p:nvPr>
        </p:nvSpPr>
        <p:spPr>
          <a:xfrm>
            <a:off x="325438" y="1660525"/>
            <a:ext cx="8640762" cy="4351338"/>
          </a:xfrm>
        </p:spPr>
        <p:txBody>
          <a:bodyPr/>
          <a:lstStyle/>
          <a:p>
            <a:pPr marL="0" indent="0">
              <a:buNone/>
            </a:pPr>
            <a:r>
              <a:rPr lang="el-GR" altLang="en-US" sz="1600" b="1" dirty="0" smtClean="0"/>
              <a:t>Εικόνα </a:t>
            </a:r>
            <a:r>
              <a:rPr lang="el-GR" altLang="en-US" sz="1600" b="1" dirty="0"/>
              <a:t>47. </a:t>
            </a:r>
            <a:r>
              <a:rPr lang="en-US" altLang="en-US" sz="1600" dirty="0"/>
              <a:t>Wikipedia The Free Encyclopedia. </a:t>
            </a:r>
            <a:r>
              <a:rPr lang="el-GR" altLang="en-US" sz="1600" dirty="0"/>
              <a:t>Σύνδεσμος: </a:t>
            </a:r>
            <a:r>
              <a:rPr lang="en-US" altLang="en-US" sz="1600" dirty="0"/>
              <a:t>http://it.wikipedia.org/wiki/Nematomorpha. </a:t>
            </a:r>
            <a:r>
              <a:rPr lang="el-GR" altLang="en-US" sz="1600" dirty="0"/>
              <a:t>Πηγή: </a:t>
            </a:r>
            <a:r>
              <a:rPr lang="en-US" altLang="en-US" sz="1600" dirty="0"/>
              <a:t>http://it.wikipedia.org. </a:t>
            </a:r>
          </a:p>
          <a:p>
            <a:pPr marL="0" indent="0">
              <a:buNone/>
            </a:pPr>
            <a:r>
              <a:rPr lang="el-GR" altLang="en-US" sz="1600" b="1" dirty="0" smtClean="0"/>
              <a:t>Εικόνα </a:t>
            </a:r>
            <a:r>
              <a:rPr lang="el-GR" altLang="en-US" sz="1600" b="1" dirty="0"/>
              <a:t>48.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49. </a:t>
            </a:r>
            <a:r>
              <a:rPr lang="en-US" altLang="en-US" sz="1600" dirty="0"/>
              <a:t>Copyrighted.</a:t>
            </a:r>
          </a:p>
          <a:p>
            <a:pPr marL="0" indent="0">
              <a:buNone/>
            </a:pPr>
            <a:r>
              <a:rPr lang="el-GR" altLang="en-US" sz="1600" b="1" dirty="0" smtClean="0"/>
              <a:t>Εικόνα </a:t>
            </a:r>
            <a:r>
              <a:rPr lang="el-GR" altLang="en-US" sz="1600" b="1" dirty="0"/>
              <a:t>50.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endParaRPr lang="en-US" altLang="en-US" sz="1600" dirty="0"/>
          </a:p>
          <a:p>
            <a:pPr marL="0" indent="0">
              <a:buNone/>
            </a:pPr>
            <a:endParaRPr lang="en-US" altLang="en-US" sz="1600" dirty="0"/>
          </a:p>
          <a:p>
            <a:pPr marL="0" indent="0">
              <a:buNone/>
            </a:pPr>
            <a:endParaRPr lang="en-US" altLang="en-US" sz="1600" dirty="0"/>
          </a:p>
          <a:p>
            <a:pPr marL="0" indent="0">
              <a:buNone/>
            </a:pPr>
            <a:endParaRPr lang="en-US" altLang="en-US" sz="1600" dirty="0"/>
          </a:p>
          <a:p>
            <a:pPr marL="0" indent="0">
              <a:buNone/>
            </a:pPr>
            <a:endParaRPr lang="en-US" altLang="en-US" sz="1600" dirty="0"/>
          </a:p>
          <a:p>
            <a:pPr marL="0" indent="0">
              <a:buNone/>
            </a:pPr>
            <a:endParaRPr lang="en-US" altLang="en-US" sz="1600" dirty="0"/>
          </a:p>
          <a:p>
            <a:pPr marL="0" indent="0">
              <a:buNone/>
            </a:pPr>
            <a:endParaRPr lang="en-US" altLang="en-US" sz="1600" dirty="0"/>
          </a:p>
          <a:p>
            <a:pPr marL="0" indent="0">
              <a:buNone/>
            </a:pPr>
            <a:endParaRPr lang="en-US" altLang="en-US" sz="1600" dirty="0"/>
          </a:p>
          <a:p>
            <a:pPr marL="0" indent="0">
              <a:buNone/>
            </a:pPr>
            <a:endParaRPr lang="en-US" altLang="en-US" sz="1600" dirty="0"/>
          </a:p>
          <a:p>
            <a:pPr marL="0" indent="0">
              <a:buNone/>
            </a:pPr>
            <a:endParaRPr lang="en-US" altLang="en-US" sz="1600" dirty="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15. Ελάσσονα Εκδυσόζωα.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D71C4C8C-9210-4FE3-841A-9AE0D598F9B6}" type="slidenum">
              <a:rPr lang="el-GR" smtClean="0"/>
              <a:pPr>
                <a:defRPr/>
              </a:pPr>
              <a:t>88</a:t>
            </a:fld>
            <a:endParaRPr lang="el-GR" dirty="0"/>
          </a:p>
        </p:txBody>
      </p:sp>
    </p:spTree>
    <p:extLst>
      <p:ext uri="{BB962C8B-B14F-4D97-AF65-F5344CB8AC3E}">
        <p14:creationId xmlns:p14="http://schemas.microsoft.com/office/powerpoint/2010/main" val="1077436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Τίτλος 1"/>
          <p:cNvSpPr>
            <a:spLocks noGrp="1"/>
          </p:cNvSpPr>
          <p:nvPr>
            <p:ph type="title"/>
          </p:nvPr>
        </p:nvSpPr>
        <p:spPr/>
        <p:txBody>
          <a:bodyPr/>
          <a:lstStyle/>
          <a:p>
            <a:r>
              <a:rPr lang="el-GR" altLang="el-GR" dirty="0" smtClean="0"/>
              <a:t>Βασικές </a:t>
            </a:r>
            <a:r>
              <a:rPr lang="el-GR" altLang="el-GR" dirty="0" smtClean="0"/>
              <a:t>Έννοιες</a:t>
            </a:r>
            <a:r>
              <a:rPr lang="en-US" altLang="el-GR" dirty="0" smtClean="0"/>
              <a:t> 5/8</a:t>
            </a:r>
            <a:endParaRPr lang="en-US" altLang="el-GR"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15. Ελάσσονα Εκδυσόζωα.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6D17C43B-E32E-4F4C-AB9F-151C8DE67BD6}" type="slidenum">
              <a:rPr lang="en-US" altLang="en-US" smtClean="0"/>
              <a:pPr>
                <a:defRPr/>
              </a:pPr>
              <a:t>9</a:t>
            </a:fld>
            <a:endParaRPr lang="en-US" altLang="en-US"/>
          </a:p>
        </p:txBody>
      </p:sp>
      <p:sp>
        <p:nvSpPr>
          <p:cNvPr id="16389" name="Content Placeholder 1"/>
          <p:cNvSpPr>
            <a:spLocks noGrp="1"/>
          </p:cNvSpPr>
          <p:nvPr>
            <p:ph idx="1"/>
          </p:nvPr>
        </p:nvSpPr>
        <p:spPr/>
        <p:txBody>
          <a:bodyPr/>
          <a:lstStyle/>
          <a:p>
            <a:pPr marL="0" indent="0" eaLnBrk="1" hangingPunct="1">
              <a:buFont typeface="Arial" panose="020B0604020202020204" pitchFamily="34" charset="0"/>
              <a:buNone/>
            </a:pPr>
            <a:r>
              <a:rPr lang="el-GR" altLang="en-US" sz="2400" b="1" dirty="0" smtClean="0">
                <a:cs typeface="Times New Roman" panose="02020603050405020304" pitchFamily="18" charset="0"/>
              </a:rPr>
              <a:t>Πως παράγεται η </a:t>
            </a:r>
            <a:r>
              <a:rPr lang="el-GR" altLang="en-US" sz="2400" b="1" dirty="0" err="1" smtClean="0">
                <a:cs typeface="Times New Roman" panose="02020603050405020304" pitchFamily="18" charset="0"/>
              </a:rPr>
              <a:t>εκδυσόνη</a:t>
            </a:r>
            <a:r>
              <a:rPr lang="el-GR" altLang="en-US" sz="2400" b="1" dirty="0" smtClean="0">
                <a:cs typeface="Times New Roman" panose="02020603050405020304" pitchFamily="18" charset="0"/>
              </a:rPr>
              <a:t>;</a:t>
            </a:r>
          </a:p>
          <a:p>
            <a:pPr eaLnBrk="1" hangingPunct="1"/>
            <a:r>
              <a:rPr lang="el-GR" altLang="en-US" sz="2400" dirty="0" smtClean="0">
                <a:cs typeface="Times New Roman" panose="02020603050405020304" pitchFamily="18" charset="0"/>
              </a:rPr>
              <a:t>Η </a:t>
            </a:r>
            <a:r>
              <a:rPr lang="el-GR" altLang="en-US" sz="2400" dirty="0" err="1" smtClean="0">
                <a:cs typeface="Times New Roman" panose="02020603050405020304" pitchFamily="18" charset="0"/>
              </a:rPr>
              <a:t>εκδυσόνη</a:t>
            </a:r>
            <a:r>
              <a:rPr lang="el-GR" altLang="en-US" sz="2400" dirty="0" smtClean="0">
                <a:cs typeface="Times New Roman" panose="02020603050405020304" pitchFamily="18" charset="0"/>
              </a:rPr>
              <a:t> παράγεται</a:t>
            </a: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σε συγκεκριμένους ιστούς από βιοχημική μετατροπή της χοληστερόλης σε </a:t>
            </a:r>
            <a:r>
              <a:rPr lang="el-GR" altLang="en-US" sz="2400" dirty="0" err="1" smtClean="0">
                <a:cs typeface="Times New Roman" panose="02020603050405020304" pitchFamily="18" charset="0"/>
              </a:rPr>
              <a:t>εκδυσόνη</a:t>
            </a:r>
            <a:r>
              <a:rPr lang="el-GR" altLang="en-US" sz="2400" dirty="0" smtClean="0">
                <a:cs typeface="Times New Roman" panose="02020603050405020304" pitchFamily="18" charset="0"/>
              </a:rPr>
              <a:t> μέσω δράσης εξειδικευμένων ενζύμων. Είναι μια </a:t>
            </a:r>
            <a:r>
              <a:rPr lang="el-GR" altLang="en-US" sz="2400" dirty="0" err="1" smtClean="0">
                <a:cs typeface="Times New Roman" panose="02020603050405020304" pitchFamily="18" charset="0"/>
              </a:rPr>
              <a:t>στεροειδής</a:t>
            </a:r>
            <a:r>
              <a:rPr lang="el-GR" altLang="en-US" sz="2400" dirty="0" smtClean="0">
                <a:cs typeface="Times New Roman" panose="02020603050405020304" pitchFamily="18" charset="0"/>
              </a:rPr>
              <a:t> ορμόνη. Η ενεργή της μορφή λέγεται 20Ε.</a:t>
            </a:r>
          </a:p>
          <a:p>
            <a:pPr marL="0" indent="0" eaLnBrk="1" hangingPunct="1">
              <a:buFont typeface="Arial" panose="020B0604020202020204" pitchFamily="34" charset="0"/>
              <a:buNone/>
            </a:pPr>
            <a:r>
              <a:rPr lang="el-GR" altLang="en-US" sz="2400" b="1" dirty="0" smtClean="0">
                <a:cs typeface="Times New Roman" panose="02020603050405020304" pitchFamily="18" charset="0"/>
              </a:rPr>
              <a:t>Πως </a:t>
            </a:r>
            <a:r>
              <a:rPr lang="el-GR" altLang="en-US" sz="2400" b="1" dirty="0" err="1" smtClean="0">
                <a:cs typeface="Times New Roman" panose="02020603050405020304" pitchFamily="18" charset="0"/>
              </a:rPr>
              <a:t>δρά</a:t>
            </a:r>
            <a:r>
              <a:rPr lang="el-GR" altLang="en-US" sz="2400" b="1" dirty="0" smtClean="0">
                <a:cs typeface="Times New Roman" panose="02020603050405020304" pitchFamily="18" charset="0"/>
              </a:rPr>
              <a:t> η </a:t>
            </a:r>
            <a:r>
              <a:rPr lang="el-GR" altLang="en-US" sz="2400" b="1" dirty="0" err="1" smtClean="0">
                <a:cs typeface="Times New Roman" panose="02020603050405020304" pitchFamily="18" charset="0"/>
              </a:rPr>
              <a:t>εκδυσόνη</a:t>
            </a:r>
            <a:r>
              <a:rPr lang="el-GR" altLang="en-US" sz="2400" b="1" dirty="0" smtClean="0">
                <a:cs typeface="Times New Roman" panose="02020603050405020304" pitchFamily="18" charset="0"/>
              </a:rPr>
              <a:t>;</a:t>
            </a:r>
          </a:p>
          <a:p>
            <a:pPr eaLnBrk="1" hangingPunct="1"/>
            <a:r>
              <a:rPr lang="el-GR" altLang="en-US" sz="2400" dirty="0" smtClean="0">
                <a:cs typeface="Times New Roman" panose="02020603050405020304" pitchFamily="18" charset="0"/>
              </a:rPr>
              <a:t>Η </a:t>
            </a:r>
            <a:r>
              <a:rPr lang="el-GR" altLang="en-US" sz="2400" dirty="0" err="1" smtClean="0">
                <a:cs typeface="Times New Roman" panose="02020603050405020304" pitchFamily="18" charset="0"/>
              </a:rPr>
              <a:t>εκδυσόνη</a:t>
            </a:r>
            <a:r>
              <a:rPr lang="el-GR" altLang="en-US" sz="2400" dirty="0" smtClean="0">
                <a:cs typeface="Times New Roman" panose="02020603050405020304" pitchFamily="18" charset="0"/>
              </a:rPr>
              <a:t>, επειδή είναι ένα μικρό οργανικό μόριο, περνά την κυτταρική μεμβράνη και προσδένεται στον υποδοχέα της (πρωτεΐνη) που είναι ένας πυρηνικός υποδοχέας. Η πρωτεΐνη αυτή, μετά την πρόσδεση της </a:t>
            </a:r>
            <a:r>
              <a:rPr lang="el-GR" altLang="en-US" sz="2400" dirty="0" err="1" smtClean="0">
                <a:cs typeface="Times New Roman" panose="02020603050405020304" pitchFamily="18" charset="0"/>
              </a:rPr>
              <a:t>εκδυσόνης</a:t>
            </a:r>
            <a:r>
              <a:rPr lang="el-GR" altLang="en-US" sz="2400" dirty="0" smtClean="0">
                <a:cs typeface="Times New Roman" panose="02020603050405020304" pitchFamily="18" charset="0"/>
              </a:rPr>
              <a:t> (20Ε), προσδένεται σε συγκεκριμένες αλληλουχίες </a:t>
            </a:r>
            <a:r>
              <a:rPr lang="en-GB" altLang="en-US" sz="2400" dirty="0" smtClean="0">
                <a:cs typeface="Times New Roman" panose="02020603050405020304" pitchFamily="18" charset="0"/>
              </a:rPr>
              <a:t>DNA </a:t>
            </a:r>
            <a:r>
              <a:rPr lang="el-GR" altLang="en-US" sz="2400" dirty="0" smtClean="0">
                <a:cs typeface="Times New Roman" panose="02020603050405020304" pitchFamily="18" charset="0"/>
              </a:rPr>
              <a:t>και </a:t>
            </a:r>
            <a:r>
              <a:rPr lang="el-GR" altLang="en-US" sz="2400" dirty="0" err="1" smtClean="0">
                <a:cs typeface="Times New Roman" panose="02020603050405020304" pitchFamily="18" charset="0"/>
              </a:rPr>
              <a:t>δρά</a:t>
            </a:r>
            <a:r>
              <a:rPr lang="el-GR" altLang="en-US" sz="2400" dirty="0" smtClean="0">
                <a:cs typeface="Times New Roman" panose="02020603050405020304" pitchFamily="18" charset="0"/>
              </a:rPr>
              <a:t> ως μεταγραφικός παράγοντας. </a:t>
            </a:r>
          </a:p>
          <a:p>
            <a:pPr marL="0" indent="0"/>
            <a:endParaRPr lang="el-GR" altLang="en-US" dirty="0" smtClean="0"/>
          </a:p>
        </p:txBody>
      </p:sp>
    </p:spTree>
  </p:cSld>
  <p:clrMapOvr>
    <a:masterClrMapping/>
  </p:clrMapOvr>
</p:sld>
</file>

<file path=ppt/theme/theme1.xml><?xml version="1.0" encoding="utf-8"?>
<a:theme xmlns:a="http://schemas.openxmlformats.org/drawingml/2006/main" name="Anaparagogi1">
  <a:themeElements>
    <a:clrScheme name="Ζεστό μπλε">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aparagogi1" id="{56155A1C-8F74-4D0A-A3A5-FA67B5CBF3A5}" vid="{E9A33C1D-FBFE-465B-A961-BE89F14D43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Anaparagogi1</Template>
  <TotalTime>16188</TotalTime>
  <Words>6506</Words>
  <Application>Microsoft Office PowerPoint</Application>
  <PresentationFormat>On-screen Show (4:3)</PresentationFormat>
  <Paragraphs>659</Paragraphs>
  <Slides>88</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88</vt:i4>
      </vt:variant>
    </vt:vector>
  </HeadingPairs>
  <TitlesOfParts>
    <vt:vector size="96" baseType="lpstr">
      <vt:lpstr>ＭＳ Ｐゴシック</vt:lpstr>
      <vt:lpstr>ＭＳ Ｐゴシック</vt:lpstr>
      <vt:lpstr>Arial</vt:lpstr>
      <vt:lpstr>Calibri</vt:lpstr>
      <vt:lpstr>Tahoma</vt:lpstr>
      <vt:lpstr>Times New Roman</vt:lpstr>
      <vt:lpstr>Wingdings</vt:lpstr>
      <vt:lpstr>Anaparagogi1</vt:lpstr>
      <vt:lpstr>Ζωολογία Ι</vt:lpstr>
      <vt:lpstr>Περιεχόμενα ενότητας</vt:lpstr>
      <vt:lpstr>Εκδυσόζωα 1/2</vt:lpstr>
      <vt:lpstr>Εκδυσόζωα 2/2</vt:lpstr>
      <vt:lpstr>Βασικές Έννοιες 1/8</vt:lpstr>
      <vt:lpstr>Βασικές Έννοιες 2/8</vt:lpstr>
      <vt:lpstr>Βασικές Έννοιες 3/8</vt:lpstr>
      <vt:lpstr>Βασικές Έννοιες 4/8</vt:lpstr>
      <vt:lpstr>Βασικές Έννοιες 5/8</vt:lpstr>
      <vt:lpstr>Βασικές Έννοιες 6/8</vt:lpstr>
      <vt:lpstr>Βασικές Έννοιες 7/8</vt:lpstr>
      <vt:lpstr>Βασικές Έννοιες 8/8</vt:lpstr>
      <vt:lpstr>Φύλο Νηματώδεις (Nematoda) 1/8</vt:lpstr>
      <vt:lpstr>Φύλο Νηματώδεις (Nematoda) 2/8</vt:lpstr>
      <vt:lpstr>Φύλο: Νηματώδεις (Nematoda) 3/8</vt:lpstr>
      <vt:lpstr>Φύλο: Νηματώδεις (Nematoda) 4/8</vt:lpstr>
      <vt:lpstr>Φύλο: Νηματώδεις (Nematoda) 5/8</vt:lpstr>
      <vt:lpstr>Φύλο: Νηματώδεις (Nematoda) 6/8</vt:lpstr>
      <vt:lpstr>Φύλο: Νηματώδεις (Nematoda) 7/8</vt:lpstr>
      <vt:lpstr>Φύλο: Νηματώδεις (Nematoda) 8/8</vt:lpstr>
      <vt:lpstr>Φύλο Νηματώδεις:  Είδη και Ανθρωπονόσοι 1/4</vt:lpstr>
      <vt:lpstr>Φύλο Νηματώδεις:  Είδη και Ανθρωπονόσοι 2/4</vt:lpstr>
      <vt:lpstr>Φύλο Νηματώδεις:  Είδη και Ανθρωπονόσοι 3/4</vt:lpstr>
      <vt:lpstr>Φύλο Νηματώδεις:  Είδη και Ανθρωπονόσοι 4/4</vt:lpstr>
      <vt:lpstr>Νηματώδεις: Ασθένειες Ασκαρίαση 1/2</vt:lpstr>
      <vt:lpstr>Νηματώδεις: Ασθένειες Ασκαρίαση 2/2</vt:lpstr>
      <vt:lpstr>Νηματώδεις: Ασθένειες Τριχίνωση 1/2</vt:lpstr>
      <vt:lpstr>Νηματώδεις: Ασθένειες Τριχίνωση 2/2</vt:lpstr>
      <vt:lpstr>Νηματώδεις: Ασθένειες Οξυουρίαση 1/2</vt:lpstr>
      <vt:lpstr>Νηματώδεις: Ασθένειες Οξυουρίαση 2/2</vt:lpstr>
      <vt:lpstr>Νηματώδεις: Ασθένειες Λυμφατική Φιλαρίαση-Ελεφαντίαση 1/2</vt:lpstr>
      <vt:lpstr>Νηματώδεις: Ασθένειες Λυμφατική Φιλαρίαση-Ελεφαντίαση 2/2</vt:lpstr>
      <vt:lpstr>Νηματώδεις: Ασθένειες Onchocerciasis 1/2</vt:lpstr>
      <vt:lpstr>Νηματώδεις: Ασθένειες Onchocerciasis 2/2</vt:lpstr>
      <vt:lpstr>Νηματώδεις: Ασθένειες Toxocariasis 1/2</vt:lpstr>
      <vt:lpstr>Νηματώδεις: Ασθένειες Toxocariasis 2/2</vt:lpstr>
      <vt:lpstr>Φύλο Βραδύπορα (Tardigrada) 1/6</vt:lpstr>
      <vt:lpstr>Φύλο Βραδύπορα (Tardigrada) 2/6</vt:lpstr>
      <vt:lpstr>Φύλο Βραδύπορα (Tardigrada) 3/6</vt:lpstr>
      <vt:lpstr>Φύλο Βραδύπορα (Tardigrada) 4/6</vt:lpstr>
      <vt:lpstr>Φύλο Βραδύπορα (Tardigrada) 5/6</vt:lpstr>
      <vt:lpstr>Φύλο Βραδύπορα (Tardigrada) 6/6</vt:lpstr>
      <vt:lpstr>Φύλο: Θωρακοφόρα (Loricifera) 1/6</vt:lpstr>
      <vt:lpstr>Φύλο: Θωρακοφόρα (Loricifera) 2/6 </vt:lpstr>
      <vt:lpstr>Φύλο: Θωρακοφόρα (Loricifera) 3/6</vt:lpstr>
      <vt:lpstr>Φύλο: Θωρακοφόρα (Loricifera) 4/6</vt:lpstr>
      <vt:lpstr>Φύλο: Θωρακοφόρα (Loricifera) 5/6</vt:lpstr>
      <vt:lpstr>Φύλο: Θωρακοφόρα 6/6</vt:lpstr>
      <vt:lpstr>Φύλο: Πριαπουλίδια (Priapulida) 1/6</vt:lpstr>
      <vt:lpstr>Φύλο: Πριαπουλίδια (Priapulida) 2/6</vt:lpstr>
      <vt:lpstr>Φύλο: Πρυαπουλίδια (Priapulida) 3/6</vt:lpstr>
      <vt:lpstr>Φύλο: Πριαπουλίδια (Priapulida) 4/6</vt:lpstr>
      <vt:lpstr>Φύλο: Πριαπουλίδια (Priapulida) 5/6</vt:lpstr>
      <vt:lpstr>Φύλο: Πριαπουλίδια (Priapulida) 6/6</vt:lpstr>
      <vt:lpstr>Φύλο: Κινόρρυγχα (Kinorynchs) 1/4</vt:lpstr>
      <vt:lpstr>Φύλο: Κινόρρυγχα (Kinorynchs) 2/4</vt:lpstr>
      <vt:lpstr>Φύλο: Κινόρρυγχα (Kinorynchs) 3/4</vt:lpstr>
      <vt:lpstr>Φύλο: Κινόρρυγχα (Kinorynchs) 4/4</vt:lpstr>
      <vt:lpstr>Φύλο: Ονυχοφόρα (Onychophora) 1/6</vt:lpstr>
      <vt:lpstr>Φύλο: Ονυχοφόρα (Onychophora) 2/6</vt:lpstr>
      <vt:lpstr>Φύλο: Ονυχοφόρα (Onychophora) 3/6</vt:lpstr>
      <vt:lpstr>Φύλο: Ονυχοφόρα (Onychophora) 4/6</vt:lpstr>
      <vt:lpstr>Φύλο: Ονυχοφόρα (Onychophora) 5/6</vt:lpstr>
      <vt:lpstr>Φύλο: Ονυχοφόρα (Onychophora) 6/6</vt:lpstr>
      <vt:lpstr>Φύλο: Νηματόμορφα (Nematomorpha) 1/7</vt:lpstr>
      <vt:lpstr>Φύλο: Νηματόμορφα (Nematomorpha) 2/7</vt:lpstr>
      <vt:lpstr>Φύλο: Νηματόμορφα (Nematomorpha) 3/7</vt:lpstr>
      <vt:lpstr>Φύλο: Νηματόμορφα (Nematomorpha) 4/7</vt:lpstr>
      <vt:lpstr>Φύλο: Νηματόμορφα (Nematomorpha) 5/7</vt:lpstr>
      <vt:lpstr>Φύλο: Νηματόμορφα (Nematomorpha) 6/7</vt:lpstr>
      <vt:lpstr>Φύλο: Νηματόμορφα (Nematomorpha) 7/7</vt:lpstr>
      <vt:lpstr>Τέλος Ενότητας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1/10</vt:lpstr>
      <vt:lpstr>Σημείωμα Χρήσης Έργων Τρίτων 2/10</vt:lpstr>
      <vt:lpstr>Σημείωμα Χρήσης Έργων Τρίτων 3/10</vt:lpstr>
      <vt:lpstr>Σημείωμα Χρήσης Έργων Τρίτων 4/10</vt:lpstr>
      <vt:lpstr>Σημείωμα Χρήσης Έργων Τρίτων 5/10</vt:lpstr>
      <vt:lpstr>Σημείωμα Χρήσης Έργων Τρίτων 6/10</vt:lpstr>
      <vt:lpstr>Σημείωμα Χρήσης Έργων Τρίτων 7/10</vt:lpstr>
      <vt:lpstr>Σημείωμα Χρήσης Έργων Τρίτων 8/10</vt:lpstr>
      <vt:lpstr>Σημείωμα Χρήσης Έργων Τρίτων 9/10</vt:lpstr>
      <vt:lpstr>Σημείωμα Χρήσης Έργων Τρίτων 10/10</vt:lpstr>
    </vt:vector>
  </TitlesOfParts>
  <Company>Department of Pharmacology,University of Cambridge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Vassiliki Siafaka</cp:lastModifiedBy>
  <cp:revision>203</cp:revision>
  <dcterms:created xsi:type="dcterms:W3CDTF">2013-05-13T16:14:37Z</dcterms:created>
  <dcterms:modified xsi:type="dcterms:W3CDTF">2015-10-18T13:50:46Z</dcterms:modified>
</cp:coreProperties>
</file>