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1"/>
  </p:notesMasterIdLst>
  <p:sldIdLst>
    <p:sldId id="359" r:id="rId3"/>
    <p:sldId id="366" r:id="rId4"/>
    <p:sldId id="367" r:id="rId5"/>
    <p:sldId id="368" r:id="rId6"/>
    <p:sldId id="369" r:id="rId7"/>
    <p:sldId id="370" r:id="rId8"/>
    <p:sldId id="371" r:id="rId9"/>
    <p:sldId id="372" r:id="rId10"/>
    <p:sldId id="373" r:id="rId11"/>
    <p:sldId id="374" r:id="rId12"/>
    <p:sldId id="375" r:id="rId13"/>
    <p:sldId id="360" r:id="rId14"/>
    <p:sldId id="361" r:id="rId15"/>
    <p:sldId id="362" r:id="rId16"/>
    <p:sldId id="363" r:id="rId17"/>
    <p:sldId id="364" r:id="rId18"/>
    <p:sldId id="376" r:id="rId19"/>
    <p:sldId id="293" r:id="rId20"/>
  </p:sldIdLst>
  <p:sldSz cx="9144000" cy="6858000" type="screen4x3"/>
  <p:notesSz cx="6858000" cy="9144000"/>
  <p:custDataLst>
    <p:tags r:id="rId2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6"/>
            <p14:sldId id="367"/>
            <p14:sldId id="368"/>
            <p14:sldId id="369"/>
            <p14:sldId id="370"/>
            <p14:sldId id="371"/>
            <p14:sldId id="372"/>
            <p14:sldId id="373"/>
            <p14:sldId id="374"/>
            <p14:sldId id="375"/>
            <p14:sldId id="360"/>
            <p14:sldId id="361"/>
            <p14:sldId id="362"/>
            <p14:sldId id="363"/>
            <p14:sldId id="364"/>
            <p14:sldId id="376"/>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57" d="100"/>
          <a:sy n="57" d="100"/>
        </p:scale>
        <p:origin x="-321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15</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16</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9" name="Picture 8"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8" name="Picture 7"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13.png"/><Relationship Id="rId4" Type="http://schemas.openxmlformats.org/officeDocument/2006/relationships/hyperlink" Target="%5b1%5d%20http:/creativecommons.org/licenses/by-nc-sa/4.0/"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biblionet.gr/book/132793/Meserve,_Jessica/%CE%9C%CE%B5_%CE%B1%CE%BA%CE%BF%CF%8D%CE%B5%CE%B9_%CE%BA%CE%B1%CE%BD%CE%B5%CE%AF%CF%8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l-GR" sz="2800" dirty="0">
                <a:solidFill>
                  <a:srgbClr val="5075BC"/>
                </a:solidFill>
                <a:latin typeface="+mj-lt"/>
                <a:ea typeface="+mj-ea"/>
                <a:cs typeface="+mj-cs"/>
              </a:rPr>
              <a:t>3</a:t>
            </a:r>
            <a:r>
              <a:rPr lang="en-US" sz="2800" dirty="0" smtClean="0">
                <a:solidFill>
                  <a:srgbClr val="5075BC"/>
                </a:solidFill>
                <a:latin typeface="+mj-lt"/>
                <a:ea typeface="+mj-ea"/>
                <a:cs typeface="+mj-cs"/>
              </a:rPr>
              <a:t>.1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Μορφή Γραπτού Κειμένου</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Δραματοποίηση (1/2)</a:t>
            </a:r>
            <a:endParaRPr lang="el-GR" dirty="0"/>
          </a:p>
        </p:txBody>
      </p:sp>
      <p:sp>
        <p:nvSpPr>
          <p:cNvPr id="3" name="Θέση περιεχομένου 2"/>
          <p:cNvSpPr>
            <a:spLocks noGrp="1"/>
          </p:cNvSpPr>
          <p:nvPr>
            <p:ph sz="half" idx="1"/>
          </p:nvPr>
        </p:nvSpPr>
        <p:spPr/>
        <p:txBody>
          <a:bodyPr/>
          <a:lstStyle/>
          <a:p>
            <a:pPr marL="0" indent="0">
              <a:buNone/>
            </a:pPr>
            <a:r>
              <a:rPr lang="el-GR" altLang="el-GR" dirty="0" smtClean="0"/>
              <a:t>Μάλιστα </a:t>
            </a:r>
            <a:r>
              <a:rPr lang="el-GR" altLang="el-GR" dirty="0"/>
              <a:t>θέλησαν να δραματοποιήσουν τα ίδια τα έργα τους. </a:t>
            </a:r>
            <a:endParaRPr lang="el-GR" dirty="0"/>
          </a:p>
        </p:txBody>
      </p:sp>
      <p:pic>
        <p:nvPicPr>
          <p:cNvPr id="5" name="Content Placeholder 4" descr="Τα παιδιά δραματοποιούν."/>
          <p:cNvPicPr>
            <a:picLocks noGrp="1" noChangeAspect="1" noChangeArrowheads="1"/>
          </p:cNvPicPr>
          <p:nvPr>
            <p:ph sz="half" idx="2"/>
          </p:nvPr>
        </p:nvPicPr>
        <p:blipFill>
          <a:blip r:embed="rId2" cstate="screen">
            <a:extLst>
              <a:ext uri="{28A0092B-C50C-407E-A947-70E740481C1C}">
                <a14:useLocalDpi xmlns:a14="http://schemas.microsoft.com/office/drawing/2010/main"/>
              </a:ext>
            </a:extLst>
          </a:blip>
          <a:srcRect/>
          <a:stretch>
            <a:fillRect/>
          </a:stretch>
        </p:blipFill>
        <p:spPr bwMode="auto">
          <a:xfrm>
            <a:off x="5076056" y="1600200"/>
            <a:ext cx="3348869"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2960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Δραματοποίηση (2/2)</a:t>
            </a:r>
            <a:endParaRPr lang="el-GR" dirty="0"/>
          </a:p>
        </p:txBody>
      </p:sp>
      <p:sp>
        <p:nvSpPr>
          <p:cNvPr id="3" name="Θέση περιεχομένου 2"/>
          <p:cNvSpPr>
            <a:spLocks noGrp="1"/>
          </p:cNvSpPr>
          <p:nvPr>
            <p:ph sz="half" idx="1"/>
          </p:nvPr>
        </p:nvSpPr>
        <p:spPr>
          <a:xfrm>
            <a:off x="457200" y="1600200"/>
            <a:ext cx="3682752" cy="4525963"/>
          </a:xfrm>
        </p:spPr>
        <p:txBody>
          <a:bodyPr/>
          <a:lstStyle/>
          <a:p>
            <a:pPr marL="0" indent="0">
              <a:buNone/>
            </a:pPr>
            <a:r>
              <a:rPr lang="el-GR" altLang="el-GR" dirty="0"/>
              <a:t>Ακόμη και τα πιο δειλά παιδιά επέλεξαν να μιμηθούν αυτόν που φώναζε δυνατά. </a:t>
            </a:r>
          </a:p>
          <a:p>
            <a:endParaRPr lang="el-GR" dirty="0"/>
          </a:p>
        </p:txBody>
      </p:sp>
      <p:pic>
        <p:nvPicPr>
          <p:cNvPr id="5" name="Picture 6" descr="Τα παιδιά δραματοποιούν."/>
          <p:cNvPicPr>
            <a:picLocks noGrp="1" noChangeAspect="1" noChangeArrowheads="1"/>
          </p:cNvPicPr>
          <p:nvPr>
            <p:ph sz="half" idx="2"/>
          </p:nvPr>
        </p:nvPicPr>
        <p:blipFill>
          <a:blip r:embed="rId2" cstate="screen">
            <a:extLst>
              <a:ext uri="{28A0092B-C50C-407E-A947-70E740481C1C}">
                <a14:useLocalDpi xmlns:a14="http://schemas.microsoft.com/office/drawing/2010/main"/>
              </a:ext>
            </a:extLst>
          </a:blip>
          <a:srcRect/>
          <a:stretch>
            <a:fillRect/>
          </a:stretch>
        </p:blipFill>
        <p:spPr bwMode="auto">
          <a:xfrm>
            <a:off x="4438920" y="1772816"/>
            <a:ext cx="4247880" cy="4104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974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altLang="el-GR" sz="2000" dirty="0"/>
              <a:t>Παρασκευή-</a:t>
            </a:r>
            <a:r>
              <a:rPr lang="el-GR" altLang="el-GR" sz="2000" dirty="0" err="1"/>
              <a:t>Ιλιάνα</a:t>
            </a:r>
            <a:r>
              <a:rPr lang="el-GR" altLang="el-GR" sz="2000" dirty="0"/>
              <a:t> </a:t>
            </a:r>
            <a:r>
              <a:rPr lang="el-GR" altLang="el-GR" sz="2000" dirty="0" smtClean="0"/>
              <a:t>Χρόνη, </a:t>
            </a:r>
            <a:r>
              <a:rPr lang="el-GR" sz="2000" dirty="0" smtClean="0"/>
              <a:t>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a:t>
            </a:r>
            <a:r>
              <a:rPr lang="el-GR" sz="2000" dirty="0"/>
              <a:t>Μορφή Γραπτού </a:t>
            </a:r>
            <a:r>
              <a:rPr lang="el-GR" sz="2000" dirty="0" smtClean="0"/>
              <a:t>Κειμένου.</a:t>
            </a:r>
            <a:r>
              <a:rPr lang="en-GB" sz="2000" dirty="0" smtClean="0"/>
              <a:t> </a:t>
            </a:r>
            <a:r>
              <a:rPr lang="el-GR" sz="2000" dirty="0"/>
              <a:t>Με ακούει κανείς;». 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smtClean="0"/>
              <a:t>.</a:t>
            </a: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smtClean="0"/>
              <a:t>το Σημείωμα Αν</a:t>
            </a:r>
            <a:r>
              <a:rPr lang="en-US" sz="2000" dirty="0" smtClean="0"/>
              <a:t>α</a:t>
            </a:r>
            <a:r>
              <a:rPr lang="el-GR" sz="2000" dirty="0" smtClean="0"/>
              <a:t>φοράς,</a:t>
            </a:r>
            <a:endParaRPr lang="el-GR" sz="2000" dirty="0"/>
          </a:p>
          <a:p>
            <a:pPr lvl="1">
              <a:buFont typeface="Wingdings" panose="05000000000000000000" pitchFamily="2" charset="2"/>
              <a:buChar cha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a:buFont typeface="Wingdings" panose="05000000000000000000" pitchFamily="2" charset="2"/>
              <a:buChar char="§"/>
            </a:pPr>
            <a:r>
              <a:rPr lang="el-GR" sz="2000" dirty="0" smtClean="0"/>
              <a:t>τη δήλωση Διατήρησης 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buNone/>
            </a:pPr>
            <a:r>
              <a:rPr lang="el-GR" sz="2400" dirty="0"/>
              <a:t>μαζί με τους </a:t>
            </a:r>
            <a:r>
              <a:rPr lang="el-GR" sz="2400" dirty="0" smtClean="0"/>
              <a:t>συνοδευτικούς </a:t>
            </a:r>
            <a:r>
              <a:rPr lang="el-GR" sz="2400" dirty="0" err="1" smtClean="0"/>
              <a:t>υπερσυνδέσμους</a:t>
            </a:r>
            <a:r>
              <a:rPr lang="el-GR" sz="2400" dirty="0"/>
              <a:t>.</a:t>
            </a:r>
          </a:p>
          <a:p>
            <a:endParaRPr lang="el-GR" sz="2000" dirty="0"/>
          </a:p>
        </p:txBody>
      </p:sp>
    </p:spTree>
    <p:extLst>
      <p:ext uri="{BB962C8B-B14F-4D97-AF65-F5344CB8AC3E}">
        <p14:creationId xmlns:p14="http://schemas.microsoft.com/office/powerpoint/2010/main" val="5093167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1, 2: Εξώφυλλο και ενδεικτικές σελίδες του βιβλίου </a:t>
            </a:r>
            <a:r>
              <a:rPr lang="el-GR" sz="2000" dirty="0" smtClean="0"/>
              <a:t>«</a:t>
            </a:r>
            <a:r>
              <a:rPr lang="el-GR" sz="2000" dirty="0" smtClean="0">
                <a:hlinkClick r:id="rId3"/>
              </a:rPr>
              <a:t>Με </a:t>
            </a:r>
            <a:r>
              <a:rPr lang="el-GR" sz="2000" dirty="0">
                <a:hlinkClick r:id="rId3"/>
              </a:rPr>
              <a:t>ακούει κανείς</a:t>
            </a:r>
            <a:r>
              <a:rPr lang="el-GR" sz="2000" dirty="0" smtClean="0">
                <a:hlinkClick r:id="rId3"/>
              </a:rPr>
              <a:t>;» </a:t>
            </a:r>
            <a:r>
              <a:rPr lang="el-GR" sz="2000" dirty="0">
                <a:hlinkClick r:id="rId3"/>
              </a:rPr>
              <a:t>/ </a:t>
            </a:r>
            <a:r>
              <a:rPr lang="en-GB" sz="2000" dirty="0">
                <a:hlinkClick r:id="rId3"/>
              </a:rPr>
              <a:t>Jessica </a:t>
            </a:r>
            <a:r>
              <a:rPr lang="en-GB" sz="2000" dirty="0" err="1">
                <a:hlinkClick r:id="rId3"/>
              </a:rPr>
              <a:t>Meserve</a:t>
            </a:r>
            <a:r>
              <a:rPr lang="en-GB" sz="2000" dirty="0">
                <a:hlinkClick r:id="rId3"/>
              </a:rPr>
              <a:t> </a:t>
            </a:r>
            <a:r>
              <a:rPr lang="en-GB" sz="2000" dirty="0"/>
              <a:t>· </a:t>
            </a:r>
            <a:r>
              <a:rPr lang="el-GR" sz="2000" dirty="0"/>
              <a:t>μετάφραση Ελένη </a:t>
            </a:r>
            <a:r>
              <a:rPr lang="el-GR" sz="2000" dirty="0" err="1"/>
              <a:t>Ρώσση</a:t>
            </a:r>
            <a:r>
              <a:rPr lang="el-GR" sz="2000" dirty="0"/>
              <a:t> - </a:t>
            </a:r>
            <a:r>
              <a:rPr lang="el-GR" sz="2000" dirty="0" err="1"/>
              <a:t>Πέτσιου</a:t>
            </a:r>
            <a:r>
              <a:rPr lang="el-GR" sz="2000" dirty="0"/>
              <a:t> · εικονογράφηση </a:t>
            </a:r>
            <a:r>
              <a:rPr lang="en-GB" sz="2000" dirty="0"/>
              <a:t>Jessica </a:t>
            </a:r>
            <a:r>
              <a:rPr lang="en-GB" sz="2000" dirty="0" err="1"/>
              <a:t>Meserve</a:t>
            </a:r>
            <a:r>
              <a:rPr lang="en-GB" sz="2000" dirty="0"/>
              <a:t>. - 1</a:t>
            </a:r>
            <a:r>
              <a:rPr lang="el-GR" sz="2000" dirty="0"/>
              <a:t>η </a:t>
            </a:r>
            <a:r>
              <a:rPr lang="el-GR" sz="2000" dirty="0" err="1"/>
              <a:t>έκδ</a:t>
            </a:r>
            <a:r>
              <a:rPr lang="el-GR" sz="2000" dirty="0"/>
              <a:t>. - Αθήνα: </a:t>
            </a:r>
            <a:r>
              <a:rPr lang="el-GR" sz="2000" dirty="0" err="1"/>
              <a:t>Ρώσση</a:t>
            </a:r>
            <a:r>
              <a:rPr lang="el-GR" sz="2000" dirty="0"/>
              <a:t> Ε., 2008.</a:t>
            </a:r>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dirty="0" smtClean="0"/>
              <a:t>Διδακτική Πρακτική</a:t>
            </a:r>
            <a:endParaRPr lang="en-GB" dirty="0"/>
          </a:p>
        </p:txBody>
      </p:sp>
      <p:sp>
        <p:nvSpPr>
          <p:cNvPr id="7" name="Θέση περιεχομένου 6"/>
          <p:cNvSpPr>
            <a:spLocks noGrp="1"/>
          </p:cNvSpPr>
          <p:nvPr>
            <p:ph sz="half" idx="1"/>
          </p:nvPr>
        </p:nvSpPr>
        <p:spPr/>
        <p:txBody>
          <a:bodyPr>
            <a:noAutofit/>
          </a:bodyPr>
          <a:lstStyle/>
          <a:p>
            <a:pPr marL="0" indent="0">
              <a:buNone/>
            </a:pPr>
            <a:r>
              <a:rPr lang="el-GR" sz="2400" b="1" dirty="0"/>
              <a:t>Διδακτική </a:t>
            </a:r>
            <a:r>
              <a:rPr lang="el-GR" sz="2400" b="1" dirty="0" smtClean="0"/>
              <a:t>πρακτική</a:t>
            </a:r>
            <a:r>
              <a:rPr lang="en-GB" sz="2400" dirty="0" smtClean="0"/>
              <a:t>:</a:t>
            </a:r>
            <a:r>
              <a:rPr lang="el-GR" sz="2400" dirty="0" smtClean="0"/>
              <a:t> </a:t>
            </a:r>
          </a:p>
          <a:p>
            <a:pPr marL="0" indent="0">
              <a:spcBef>
                <a:spcPts val="0"/>
              </a:spcBef>
              <a:buNone/>
            </a:pPr>
            <a:r>
              <a:rPr lang="el-GR" altLang="el-GR" sz="2400" dirty="0" smtClean="0"/>
              <a:t>Παρασκευή-</a:t>
            </a:r>
            <a:r>
              <a:rPr lang="el-GR" altLang="el-GR" sz="2400" dirty="0" err="1" smtClean="0"/>
              <a:t>Ιλιάνα</a:t>
            </a:r>
            <a:r>
              <a:rPr lang="el-GR" altLang="el-GR" sz="2400" dirty="0" smtClean="0"/>
              <a:t> Χρόνη.  </a:t>
            </a:r>
            <a:endParaRPr lang="el-GR" altLang="el-GR" sz="2400" dirty="0"/>
          </a:p>
          <a:p>
            <a:pPr marL="0" indent="0">
              <a:spcBef>
                <a:spcPts val="1200"/>
              </a:spcBef>
              <a:buNone/>
            </a:pPr>
            <a:r>
              <a:rPr lang="el-GR" altLang="en-US" sz="2400" b="1" dirty="0" smtClean="0"/>
              <a:t>Βιβλίο</a:t>
            </a:r>
            <a:r>
              <a:rPr lang="el-GR" altLang="en-US" sz="2400" dirty="0" smtClean="0"/>
              <a:t>: </a:t>
            </a:r>
            <a:r>
              <a:rPr lang="en-US" sz="2400" dirty="0" err="1"/>
              <a:t>Meserve</a:t>
            </a:r>
            <a:r>
              <a:rPr lang="en-US" sz="2400" dirty="0"/>
              <a:t>, Jessica. </a:t>
            </a:r>
            <a:r>
              <a:rPr lang="el-GR" sz="2400" b="1" dirty="0"/>
              <a:t>Με ακούει κανείς;</a:t>
            </a:r>
            <a:r>
              <a:rPr lang="el-GR" sz="2400" dirty="0"/>
              <a:t> / </a:t>
            </a:r>
            <a:r>
              <a:rPr lang="en-US" sz="2400" dirty="0"/>
              <a:t>Jessica </a:t>
            </a:r>
            <a:r>
              <a:rPr lang="en-US" sz="2400" dirty="0" err="1"/>
              <a:t>Meserve</a:t>
            </a:r>
            <a:r>
              <a:rPr lang="en-US" sz="2400" dirty="0"/>
              <a:t> · </a:t>
            </a:r>
            <a:r>
              <a:rPr lang="el-GR" sz="2400" dirty="0"/>
              <a:t>μετάφραση Ελένη </a:t>
            </a:r>
            <a:r>
              <a:rPr lang="el-GR" sz="2400" dirty="0" err="1"/>
              <a:t>Ρώσση</a:t>
            </a:r>
            <a:r>
              <a:rPr lang="el-GR" sz="2400" dirty="0"/>
              <a:t> - </a:t>
            </a:r>
            <a:r>
              <a:rPr lang="el-GR" sz="2400" dirty="0" err="1"/>
              <a:t>Πέτσιου</a:t>
            </a:r>
            <a:r>
              <a:rPr lang="el-GR" sz="2400" dirty="0"/>
              <a:t> · εικονογράφηση </a:t>
            </a:r>
            <a:r>
              <a:rPr lang="en-US" sz="2400" dirty="0"/>
              <a:t>Jessica </a:t>
            </a:r>
            <a:r>
              <a:rPr lang="en-US" sz="2400" dirty="0" err="1"/>
              <a:t>Meserve</a:t>
            </a:r>
            <a:r>
              <a:rPr lang="en-US" sz="2400" dirty="0"/>
              <a:t>. - 1</a:t>
            </a:r>
            <a:r>
              <a:rPr lang="el-GR" sz="2400" dirty="0"/>
              <a:t>η </a:t>
            </a:r>
            <a:r>
              <a:rPr lang="el-GR" sz="2400" dirty="0" err="1"/>
              <a:t>έκδ</a:t>
            </a:r>
            <a:r>
              <a:rPr lang="el-GR" sz="2400" dirty="0"/>
              <a:t>. - </a:t>
            </a:r>
            <a:r>
              <a:rPr lang="el-GR" sz="2400" dirty="0" smtClean="0"/>
              <a:t>Αθήνα: </a:t>
            </a:r>
            <a:r>
              <a:rPr lang="el-GR" sz="2400" dirty="0" err="1"/>
              <a:t>Ρώσση</a:t>
            </a:r>
            <a:r>
              <a:rPr lang="el-GR" sz="2400" dirty="0"/>
              <a:t> Ε., 2008.</a:t>
            </a:r>
            <a:endParaRPr lang="en-GB" sz="2400" dirty="0"/>
          </a:p>
        </p:txBody>
      </p:sp>
      <p:pic>
        <p:nvPicPr>
          <p:cNvPr id="6" name="Picture 4" descr="Εξώφυλλο βιβλίου"/>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648200" y="1945167"/>
            <a:ext cx="4038600" cy="383602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348299" y="5805264"/>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35108202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Λίγα λόγια για τη δραστηριότητα</a:t>
            </a:r>
            <a:endParaRPr lang="en-GB" dirty="0"/>
          </a:p>
        </p:txBody>
      </p:sp>
      <p:sp>
        <p:nvSpPr>
          <p:cNvPr id="3" name="Θέση περιεχομένου 2"/>
          <p:cNvSpPr>
            <a:spLocks noGrp="1"/>
          </p:cNvSpPr>
          <p:nvPr>
            <p:ph idx="1"/>
          </p:nvPr>
        </p:nvSpPr>
        <p:spPr/>
        <p:txBody>
          <a:bodyPr>
            <a:noAutofit/>
          </a:bodyPr>
          <a:lstStyle/>
          <a:p>
            <a:pPr marL="0" indent="0">
              <a:buNone/>
            </a:pPr>
            <a:r>
              <a:rPr lang="el-GR" sz="2800" dirty="0"/>
              <a:t>Επέλεξα το </a:t>
            </a:r>
            <a:r>
              <a:rPr lang="el-GR" sz="2800" dirty="0" smtClean="0"/>
              <a:t>βιβλίο</a:t>
            </a:r>
            <a:r>
              <a:rPr lang="el-GR" sz="2800" dirty="0"/>
              <a:t> </a:t>
            </a:r>
            <a:r>
              <a:rPr lang="el-GR" sz="2800" dirty="0" smtClean="0"/>
              <a:t>«Με </a:t>
            </a:r>
            <a:r>
              <a:rPr lang="el-GR" sz="2800" dirty="0"/>
              <a:t>ακούει κάνεις;» </a:t>
            </a:r>
            <a:r>
              <a:rPr lang="el-GR" sz="2800" dirty="0" smtClean="0"/>
              <a:t>με </a:t>
            </a:r>
            <a:r>
              <a:rPr lang="el-GR" sz="2800" dirty="0"/>
              <a:t>σκοπό να φέρω τα παιδιά σε επαφή με τα οπτικά στοιχεία της γλώσσας και ειδικότερα το μέγεθος της γραμματοσειράς που αντιστοιχεί στην ένταση. </a:t>
            </a:r>
          </a:p>
          <a:p>
            <a:pPr marL="0" indent="0">
              <a:buNone/>
            </a:pPr>
            <a:r>
              <a:rPr lang="el-GR" sz="2800" dirty="0" smtClean="0"/>
              <a:t>Πρόκειται </a:t>
            </a:r>
            <a:r>
              <a:rPr lang="el-GR" sz="2800" dirty="0"/>
              <a:t>για την ιστορία ενός μικρού αγοριού, του Τζακ, το οποίο δεν το άκουγε κανείς όταν μιλούσε, μιας και ο ίδιος ήταν πολύ ήσυχος ενώ όλοι οι υπόλοιποι στην οικογένειά του έκαναν πολλή φασαρία και ήταν συνεχώς απασχολημένοι. Ο Τζακ καταφέρνει να βρει τη δύναμή του και να κάνει τον εαυτό του να </a:t>
            </a:r>
            <a:r>
              <a:rPr lang="el-GR" sz="2800" dirty="0" smtClean="0"/>
              <a:t>ακουστεί.</a:t>
            </a:r>
            <a:endParaRPr lang="el-GR" sz="2800" dirty="0"/>
          </a:p>
          <a:p>
            <a:endParaRPr lang="en-GB" sz="2800" dirty="0"/>
          </a:p>
        </p:txBody>
      </p:sp>
    </p:spTree>
    <p:extLst>
      <p:ext uri="{BB962C8B-B14F-4D97-AF65-F5344CB8AC3E}">
        <p14:creationId xmlns:p14="http://schemas.microsoft.com/office/powerpoint/2010/main" val="1527958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Ανάγνωση του βιβλίου</a:t>
            </a:r>
          </a:p>
        </p:txBody>
      </p:sp>
      <p:sp>
        <p:nvSpPr>
          <p:cNvPr id="5" name="Θέση περιεχομένου 4"/>
          <p:cNvSpPr>
            <a:spLocks noGrp="1"/>
          </p:cNvSpPr>
          <p:nvPr>
            <p:ph sz="half" idx="1"/>
          </p:nvPr>
        </p:nvSpPr>
        <p:spPr/>
        <p:txBody>
          <a:bodyPr>
            <a:normAutofit/>
          </a:bodyPr>
          <a:lstStyle/>
          <a:p>
            <a:pPr marL="0" indent="0">
              <a:buNone/>
            </a:pPr>
            <a:r>
              <a:rPr lang="el-GR" altLang="el-GR" dirty="0" smtClean="0"/>
              <a:t>Άρχισα </a:t>
            </a:r>
            <a:r>
              <a:rPr lang="el-GR" altLang="el-GR" dirty="0"/>
              <a:t>την ανάγνωση διαβάζοντας δυνατά τα μεγάλα γράμματα και σιγανά τα μικρά. Για να εμπλέξω τα παιδιά </a:t>
            </a:r>
            <a:r>
              <a:rPr lang="el-GR" altLang="el-GR" dirty="0" smtClean="0"/>
              <a:t>στη </a:t>
            </a:r>
            <a:r>
              <a:rPr lang="el-GR" altLang="el-GR" dirty="0"/>
              <a:t>διαδικασία </a:t>
            </a:r>
            <a:r>
              <a:rPr lang="el-GR" altLang="el-GR" dirty="0" smtClean="0"/>
              <a:t>τούς </a:t>
            </a:r>
            <a:r>
              <a:rPr lang="el-GR" altLang="el-GR" dirty="0"/>
              <a:t>έκανα ερωτήσεις σε σχέση με τα γράμματα και την ένταση της φωνής κατά τη διάρκεια της ανάγνωσης.</a:t>
            </a:r>
            <a:endParaRPr lang="el-GR" dirty="0"/>
          </a:p>
        </p:txBody>
      </p:sp>
      <p:pic>
        <p:nvPicPr>
          <p:cNvPr id="8" name="Content Placeholder 7" descr="Η νηπιαγωγός διαβάζει το βιβλίο."/>
          <p:cNvPicPr>
            <a:picLocks noGrp="1" noChangeAspect="1" noChangeArrowheads="1"/>
          </p:cNvPicPr>
          <p:nvPr>
            <p:ph sz="half" idx="2"/>
          </p:nvPr>
        </p:nvPicPr>
        <p:blipFill rotWithShape="1">
          <a:blip r:embed="rId2" cstate="screen">
            <a:extLst>
              <a:ext uri="{28A0092B-C50C-407E-A947-70E740481C1C}">
                <a14:useLocalDpi xmlns:a14="http://schemas.microsoft.com/office/drawing/2010/main"/>
              </a:ext>
            </a:extLst>
          </a:blip>
          <a:srcRect/>
          <a:stretch/>
        </p:blipFill>
        <p:spPr bwMode="auto">
          <a:xfrm>
            <a:off x="4788023" y="1772816"/>
            <a:ext cx="3903753" cy="3528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8785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Ερωτήσεις</a:t>
            </a:r>
            <a:endParaRPr lang="el-GR" dirty="0"/>
          </a:p>
        </p:txBody>
      </p:sp>
      <p:sp>
        <p:nvSpPr>
          <p:cNvPr id="5" name="Θέση περιεχομένου 4"/>
          <p:cNvSpPr>
            <a:spLocks noGrp="1"/>
          </p:cNvSpPr>
          <p:nvPr>
            <p:ph sz="half" idx="1"/>
          </p:nvPr>
        </p:nvSpPr>
        <p:spPr>
          <a:xfrm>
            <a:off x="457200" y="1600200"/>
            <a:ext cx="3754760" cy="4525963"/>
          </a:xfrm>
        </p:spPr>
        <p:txBody>
          <a:bodyPr>
            <a:normAutofit/>
          </a:bodyPr>
          <a:lstStyle/>
          <a:p>
            <a:r>
              <a:rPr lang="el-GR" altLang="el-GR" dirty="0"/>
              <a:t>Ποια γράμματα πιστεύετε ότι διάβασα δυνατά</a:t>
            </a:r>
            <a:r>
              <a:rPr lang="en-US" altLang="el-GR" dirty="0"/>
              <a:t>;</a:t>
            </a:r>
            <a:endParaRPr lang="el-GR" altLang="el-GR" dirty="0"/>
          </a:p>
          <a:p>
            <a:r>
              <a:rPr lang="el-GR" altLang="el-GR" dirty="0"/>
              <a:t>Γιατί εδώ είναι γραμμένο με μεγάλα γράμματα</a:t>
            </a:r>
            <a:r>
              <a:rPr lang="en-US" altLang="el-GR" dirty="0"/>
              <a:t>;</a:t>
            </a:r>
            <a:endParaRPr lang="el-GR" altLang="el-GR" dirty="0"/>
          </a:p>
          <a:p>
            <a:r>
              <a:rPr lang="el-GR" altLang="el-GR" dirty="0"/>
              <a:t>Αυτό να το διαβάσω δυνατά η σιγανά</a:t>
            </a:r>
            <a:r>
              <a:rPr lang="en-US" altLang="el-GR" dirty="0"/>
              <a:t>;</a:t>
            </a:r>
            <a:endParaRPr lang="el-GR" altLang="el-GR" dirty="0"/>
          </a:p>
          <a:p>
            <a:pPr marL="0" indent="0">
              <a:buNone/>
            </a:pPr>
            <a:endParaRPr lang="el-GR" dirty="0"/>
          </a:p>
        </p:txBody>
      </p:sp>
      <p:pic>
        <p:nvPicPr>
          <p:cNvPr id="7" name="Picture 10" descr="Σελίδα του βιβλίου."/>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788024" y="1772815"/>
            <a:ext cx="3898776" cy="365601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348299" y="5445224"/>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GB" b="1" dirty="0" smtClean="0">
                <a:latin typeface="+mj-lt"/>
              </a:rPr>
              <a:t>2</a:t>
            </a:r>
            <a:r>
              <a:rPr lang="el-GR" b="1" dirty="0" smtClean="0">
                <a:latin typeface="+mj-lt"/>
              </a:rPr>
              <a:t>]</a:t>
            </a:r>
          </a:p>
        </p:txBody>
      </p:sp>
    </p:spTree>
    <p:custDataLst>
      <p:tags r:id="rId1"/>
    </p:custDataLst>
    <p:extLst>
      <p:ext uri="{BB962C8B-B14F-4D97-AF65-F5344CB8AC3E}">
        <p14:creationId xmlns:p14="http://schemas.microsoft.com/office/powerpoint/2010/main" val="822793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Εμπλοκή των παιδιών</a:t>
            </a:r>
            <a:endParaRPr lang="el-GR" dirty="0"/>
          </a:p>
        </p:txBody>
      </p:sp>
      <p:sp>
        <p:nvSpPr>
          <p:cNvPr id="3" name="Θέση περιεχομένου 2"/>
          <p:cNvSpPr>
            <a:spLocks noGrp="1"/>
          </p:cNvSpPr>
          <p:nvPr>
            <p:ph sz="half" idx="1"/>
          </p:nvPr>
        </p:nvSpPr>
        <p:spPr>
          <a:xfrm>
            <a:off x="457200" y="1600201"/>
            <a:ext cx="3898776" cy="1396752"/>
          </a:xfrm>
        </p:spPr>
        <p:txBody>
          <a:bodyPr/>
          <a:lstStyle/>
          <a:p>
            <a:pPr marL="0" indent="0">
              <a:buNone/>
            </a:pPr>
            <a:r>
              <a:rPr lang="el-GR" dirty="0" smtClean="0"/>
              <a:t>Τα παιδιά </a:t>
            </a:r>
            <a:r>
              <a:rPr lang="el-GR" dirty="0"/>
              <a:t>εντοπίζουν στο βιβλίο ποια γράμματα διάβασα </a:t>
            </a:r>
            <a:r>
              <a:rPr lang="el-GR" dirty="0" smtClean="0"/>
              <a:t>δυνατά.</a:t>
            </a:r>
            <a:endParaRPr lang="el-GR" dirty="0"/>
          </a:p>
          <a:p>
            <a:endParaRPr lang="el-GR" dirty="0"/>
          </a:p>
        </p:txBody>
      </p:sp>
      <p:pic>
        <p:nvPicPr>
          <p:cNvPr id="7" name="Picture 5" descr="Τα παιδιά προσέχουν τα γράμματα."/>
          <p:cNvPicPr>
            <a:picLocks noGrp="1" noChangeAspect="1" noChangeArrowheads="1"/>
          </p:cNvPicPr>
          <p:nvPr>
            <p:ph sz="half" idx="2"/>
          </p:nvPr>
        </p:nvPicPr>
        <p:blipFill rotWithShape="1">
          <a:blip r:embed="rId2" cstate="screen">
            <a:extLst>
              <a:ext uri="{28A0092B-C50C-407E-A947-70E740481C1C}">
                <a14:useLocalDpi xmlns:a14="http://schemas.microsoft.com/office/drawing/2010/main"/>
              </a:ext>
            </a:extLst>
          </a:blip>
          <a:srcRect/>
          <a:stretch/>
        </p:blipFill>
        <p:spPr bwMode="auto">
          <a:xfrm>
            <a:off x="4648200" y="1772816"/>
            <a:ext cx="4038600" cy="4045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8110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Παιχνίδι</a:t>
            </a:r>
            <a:endParaRPr lang="el-GR" dirty="0"/>
          </a:p>
        </p:txBody>
      </p:sp>
      <p:sp>
        <p:nvSpPr>
          <p:cNvPr id="3" name="Θέση περιεχομένου 2"/>
          <p:cNvSpPr>
            <a:spLocks noGrp="1"/>
          </p:cNvSpPr>
          <p:nvPr>
            <p:ph sz="half" idx="1"/>
          </p:nvPr>
        </p:nvSpPr>
        <p:spPr>
          <a:xfrm>
            <a:off x="457200" y="1600200"/>
            <a:ext cx="3970784" cy="4525963"/>
          </a:xfrm>
        </p:spPr>
        <p:txBody>
          <a:bodyPr>
            <a:noAutofit/>
          </a:bodyPr>
          <a:lstStyle/>
          <a:p>
            <a:pPr marL="0" indent="0">
              <a:buNone/>
            </a:pPr>
            <a:r>
              <a:rPr lang="el-GR" altLang="el-GR" sz="2600" dirty="0"/>
              <a:t>Πρόκειται για παιχνίδι με κάρτες όπου η φράση «Με ακούει κάνεις</a:t>
            </a:r>
            <a:r>
              <a:rPr lang="en-US" altLang="el-GR" sz="2600" dirty="0"/>
              <a:t>;</a:t>
            </a:r>
            <a:r>
              <a:rPr lang="el-GR" altLang="el-GR" sz="2600" dirty="0"/>
              <a:t>» έχει γραφεί με γράμματα διαφορετικού μεγέθους, αντίστοιχο της έντασης της φωνής. </a:t>
            </a:r>
            <a:endParaRPr lang="el-GR" altLang="el-GR" sz="2600" dirty="0" smtClean="0"/>
          </a:p>
          <a:p>
            <a:pPr marL="0" indent="0">
              <a:buNone/>
            </a:pPr>
            <a:r>
              <a:rPr lang="el-GR" altLang="el-GR" sz="2600" dirty="0" smtClean="0"/>
              <a:t>Τα </a:t>
            </a:r>
            <a:r>
              <a:rPr lang="el-GR" altLang="el-GR" sz="2600" dirty="0"/>
              <a:t>παιδιά προσπαθούν να το διαβάσουν με την ένταση που υπαγορεύει τα μέγεθος των γραμμάτων.</a:t>
            </a:r>
          </a:p>
          <a:p>
            <a:endParaRPr lang="el-GR" sz="2600" dirty="0"/>
          </a:p>
        </p:txBody>
      </p:sp>
      <p:pic>
        <p:nvPicPr>
          <p:cNvPr id="5" name="Picture 5" descr="Οι Κάρτες του παιχνδιού,"/>
          <p:cNvPicPr>
            <a:picLocks noGrp="1" noChangeAspect="1" noChangeArrowheads="1"/>
          </p:cNvPicPr>
          <p:nvPr>
            <p:ph sz="half" idx="2"/>
          </p:nvPr>
        </p:nvPicPr>
        <p:blipFill rotWithShape="1">
          <a:blip r:embed="rId2" cstate="screen">
            <a:extLst>
              <a:ext uri="{28A0092B-C50C-407E-A947-70E740481C1C}">
                <a14:useLocalDpi xmlns:a14="http://schemas.microsoft.com/office/drawing/2010/main"/>
              </a:ext>
            </a:extLst>
          </a:blip>
          <a:srcRect/>
          <a:stretch/>
        </p:blipFill>
        <p:spPr bwMode="auto">
          <a:xfrm>
            <a:off x="4716016" y="1700808"/>
            <a:ext cx="3821221" cy="4425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3053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smtClean="0"/>
              <a:t>Μπαλόνια λόγων (1/2)</a:t>
            </a:r>
            <a:endParaRPr lang="el-GR" dirty="0"/>
          </a:p>
        </p:txBody>
      </p:sp>
      <p:sp>
        <p:nvSpPr>
          <p:cNvPr id="3" name="Θέση περιεχομένου 2"/>
          <p:cNvSpPr>
            <a:spLocks noGrp="1"/>
          </p:cNvSpPr>
          <p:nvPr>
            <p:ph sz="half" idx="1"/>
          </p:nvPr>
        </p:nvSpPr>
        <p:spPr>
          <a:xfrm>
            <a:off x="457200" y="1600200"/>
            <a:ext cx="3466728" cy="4525963"/>
          </a:xfrm>
        </p:spPr>
        <p:txBody>
          <a:bodyPr/>
          <a:lstStyle/>
          <a:p>
            <a:pPr marL="0" indent="0">
              <a:buNone/>
            </a:pPr>
            <a:r>
              <a:rPr lang="el-GR" altLang="el-GR" dirty="0" smtClean="0"/>
              <a:t>Στη </a:t>
            </a:r>
            <a:r>
              <a:rPr lang="el-GR" altLang="el-GR" dirty="0"/>
              <a:t>συνέχεια τα παιδιά πρόσθεσαν φράσεις με μικρά ή μεγάλα γράμματα σε δυο μπαλόνια λόγων που εκφωνούνταν από πρόσωπα που παρουσιάζονταν να φωνάζουν ή να </a:t>
            </a:r>
            <a:r>
              <a:rPr lang="el-GR" altLang="el-GR" dirty="0" smtClean="0"/>
              <a:t>ψιθυρίζουν.</a:t>
            </a:r>
            <a:endParaRPr lang="el-GR" dirty="0"/>
          </a:p>
        </p:txBody>
      </p:sp>
      <p:pic>
        <p:nvPicPr>
          <p:cNvPr id="8" name="Content Placeholder 4" descr="[DECORATIVE]"/>
          <p:cNvPicPr>
            <a:picLocks noGrp="1" noChangeAspect="1" noChangeArrowheads="1"/>
          </p:cNvPicPr>
          <p:nvPr>
            <p:ph sz="half" idx="2"/>
          </p:nvPr>
        </p:nvPicPr>
        <p:blipFill rotWithShape="1">
          <a:blip r:embed="rId2" cstate="screen">
            <a:extLst>
              <a:ext uri="{28A0092B-C50C-407E-A947-70E740481C1C}">
                <a14:useLocalDpi xmlns:a14="http://schemas.microsoft.com/office/drawing/2010/main"/>
              </a:ext>
            </a:extLst>
          </a:blip>
          <a:srcRect/>
          <a:stretch/>
        </p:blipFill>
        <p:spPr bwMode="auto">
          <a:xfrm>
            <a:off x="4045157" y="1628800"/>
            <a:ext cx="4709459" cy="3888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9682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Μπαλόνια </a:t>
            </a:r>
            <a:r>
              <a:rPr lang="el-GR" altLang="el-GR" dirty="0" smtClean="0"/>
              <a:t>λόγων (2/2)</a:t>
            </a:r>
            <a:endParaRPr lang="el-GR" dirty="0"/>
          </a:p>
        </p:txBody>
      </p:sp>
      <p:sp>
        <p:nvSpPr>
          <p:cNvPr id="3" name="Θέση περιεχομένου 2"/>
          <p:cNvSpPr>
            <a:spLocks noGrp="1"/>
          </p:cNvSpPr>
          <p:nvPr>
            <p:ph sz="half" idx="1"/>
          </p:nvPr>
        </p:nvSpPr>
        <p:spPr>
          <a:xfrm>
            <a:off x="457200" y="1628800"/>
            <a:ext cx="3106688" cy="4525963"/>
          </a:xfrm>
        </p:spPr>
        <p:txBody>
          <a:bodyPr/>
          <a:lstStyle/>
          <a:p>
            <a:pPr marL="0" indent="0">
              <a:buNone/>
            </a:pPr>
            <a:r>
              <a:rPr lang="el-GR" altLang="el-GR" dirty="0" smtClean="0"/>
              <a:t>Φάνηκε </a:t>
            </a:r>
            <a:r>
              <a:rPr lang="el-GR" altLang="el-GR" dirty="0"/>
              <a:t>ότι είχαν κατανοήσει πλήρως τη </a:t>
            </a:r>
            <a:r>
              <a:rPr lang="el-GR" altLang="el-GR" dirty="0" smtClean="0"/>
              <a:t>σύμβαση.</a:t>
            </a:r>
            <a:endParaRPr lang="el-GR" dirty="0"/>
          </a:p>
        </p:txBody>
      </p:sp>
      <p:pic>
        <p:nvPicPr>
          <p:cNvPr id="6" name="Picture 3" descr="[DECORATIVE]"/>
          <p:cNvPicPr>
            <a:picLocks noGrp="1" noChangeAspect="1" noChangeArrowheads="1"/>
          </p:cNvPicPr>
          <p:nvPr>
            <p:ph sz="half" idx="2"/>
          </p:nvPr>
        </p:nvPicPr>
        <p:blipFill rotWithShape="1">
          <a:blip r:embed="rId2" cstate="screen">
            <a:extLst>
              <a:ext uri="{28A0092B-C50C-407E-A947-70E740481C1C}">
                <a14:useLocalDpi xmlns:a14="http://schemas.microsoft.com/office/drawing/2010/main"/>
              </a:ext>
            </a:extLst>
          </a:blip>
          <a:srcRect/>
          <a:stretch/>
        </p:blipFill>
        <p:spPr bwMode="auto">
          <a:xfrm>
            <a:off x="3958402" y="1556792"/>
            <a:ext cx="4796214" cy="3384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4668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6"/>
  <p:tag name="ZHAW.ACCESSIBILITYADDIN.CHECKTIMEDATE" val="10/29/2015 12:55:48 A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6,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5,7,6,"/>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234B8B69-F6E7-4FD9-989B-4B129DD5495B}">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2288</TotalTime>
  <Words>713</Words>
  <Application>Microsoft Office PowerPoint</Application>
  <PresentationFormat>On-screen Show (4:3)</PresentationFormat>
  <Paragraphs>70</Paragraphs>
  <Slides>18</Slides>
  <Notes>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Θέμα του Office</vt:lpstr>
      <vt:lpstr>Το Εικονογραφημένο Βιβλίο στην Προσχολική Εκπαίδευση</vt:lpstr>
      <vt:lpstr>Διδακτική Πρακτική</vt:lpstr>
      <vt:lpstr>Λίγα λόγια για τη δραστηριότητα</vt:lpstr>
      <vt:lpstr>Ανάγνωση του βιβλίου</vt:lpstr>
      <vt:lpstr>Ερωτήσεις</vt:lpstr>
      <vt:lpstr>Εμπλοκή των παιδιών</vt:lpstr>
      <vt:lpstr>Παιχνίδι</vt:lpstr>
      <vt:lpstr>Μπαλόνια λόγων (1/2)</vt:lpstr>
      <vt:lpstr>Μπαλόνια λόγων (2/2)</vt:lpstr>
      <vt:lpstr>Δραματοποίηση (1/2)</vt:lpstr>
      <vt:lpstr>Δραματοποίηση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 ακούει κανείς;</dc:title>
  <dc:subject>Το Εικονογραφημένο Βιβλίο στην Προσχολική Εκπαίδευση</dc:subject>
  <dc:creator> Αγγελική Γιαννικοπούλου</dc:creator>
  <cp:lastModifiedBy>Smaragda Papadopoulou</cp:lastModifiedBy>
  <cp:revision>254</cp:revision>
  <dcterms:created xsi:type="dcterms:W3CDTF">2012-09-06T09:03:05Z</dcterms:created>
  <dcterms:modified xsi:type="dcterms:W3CDTF">2015-10-28T22:56:02Z</dcterms:modified>
  <cp:category>Μορφή Γραπτού Κειμένου</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