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6" r:id="rId3"/>
    <p:sldId id="265" r:id="rId4"/>
    <p:sldId id="274"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280" r:id="rId51"/>
    <p:sldId id="290" r:id="rId52"/>
    <p:sldId id="295" r:id="rId53"/>
    <p:sldId id="292" r:id="rId54"/>
    <p:sldId id="291" r:id="rId55"/>
    <p:sldId id="294"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265"/>
            <p14:sldId id="274"/>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280"/>
            <p14:sldId id="290"/>
            <p14:sldId id="295"/>
            <p14:sldId id="292"/>
            <p14:sldId id="291"/>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72"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8355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46239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7812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16342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008865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99000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51803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299383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9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19323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384856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53836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531055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34282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598858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510760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753343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193920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822119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74153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560831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068190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286228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046773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648950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476072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434013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228311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236828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9408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35153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679930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802070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571356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4278527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810066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78187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771819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633548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419278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3252286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170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51332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53938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33806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Επιστημολογίες για τη Διδακτική των Μαθηματικών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ΕΠΙΣΤΗΜΟΛΟΓΙΑ ΚΑΙ ΔΙΔΑΚΤΙΚΗ ΤΩΝ ΜΑΘΗΜΑΤΙΚΩΝ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altLang="el-GR" sz="2800" dirty="0"/>
              <a:t>Η Επιστημολογία του </a:t>
            </a:r>
            <a:r>
              <a:rPr lang="el-GR" altLang="el-GR" sz="2800" dirty="0" smtClean="0"/>
              <a:t>Μεσαίωνα</a:t>
            </a:r>
            <a:endParaRPr lang="en-US" altLang="el-GR" sz="2800" dirty="0" smtClean="0"/>
          </a:p>
          <a:p>
            <a:endParaRPr lang="en-US" sz="2800" dirty="0" smtClean="0"/>
          </a:p>
          <a:p>
            <a:r>
              <a:rPr lang="el-GR" sz="2800" dirty="0"/>
              <a:t>ΣΠΥΡΟΥ ΠΑΝΑΓΙΩΤΗΣ</a:t>
            </a:r>
          </a:p>
          <a:p>
            <a:r>
              <a:rPr lang="el-GR" sz="2800" dirty="0"/>
              <a:t>Σχολή Θετικών επιστημών</a:t>
            </a:r>
          </a:p>
          <a:p>
            <a:r>
              <a:rPr lang="el-GR" sz="2800" dirty="0"/>
              <a:t>Τμήμα Μαθηματικό</a:t>
            </a:r>
            <a:endParaRPr lang="en-US" sz="2800" dirty="0"/>
          </a:p>
          <a:p>
            <a:endParaRPr lang="el-GR"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πρώιμος Μεσαίωνας</a:t>
            </a:r>
            <a:r>
              <a:rPr lang="en-US" dirty="0"/>
              <a:t> </a:t>
            </a:r>
            <a:r>
              <a:rPr lang="en-US" dirty="0" smtClean="0"/>
              <a:t>(8/19</a:t>
            </a:r>
            <a:r>
              <a:rPr lang="en-US" dirty="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l-GR" sz="2800" dirty="0"/>
              <a:t>Η χρήση του ναυτικού πηδαλίου, του κινητού ιστίου και της πυξίδας ανεξαρτητοποιεί τις θαλάσσιες μεταφορές οδηγώντας σε νέους ορίζοντες το εμπόριο, την πολιτική τάξη, την κοσμολογία</a:t>
            </a:r>
            <a:r>
              <a:rPr lang="el-GR" altLang="el-GR" sz="2800" dirty="0" smtClean="0"/>
              <a:t>.</a:t>
            </a:r>
            <a:endParaRPr lang="en-US" altLang="el-GR" sz="2800" dirty="0" smtClean="0"/>
          </a:p>
          <a:p>
            <a:r>
              <a:rPr lang="el-GR" altLang="el-GR" sz="2800" dirty="0"/>
              <a:t>Η πυρίτιδα ανέτρεψε την κοινωνική ισορροπία προς όφελος του χωρικού έναντι του ιππότη, του απλού πολίτη έναντι του ευγενούς. </a:t>
            </a:r>
          </a:p>
          <a:p>
            <a:r>
              <a:rPr lang="el-GR" altLang="el-GR" sz="2800" dirty="0"/>
              <a:t>Το ωρολόγιο δεν αποτελεί απλώς μια συσκευή για την μέτρηση της χρονικής διάρκειας .</a:t>
            </a:r>
          </a:p>
          <a:p>
            <a:r>
              <a:rPr lang="el-GR" altLang="el-GR" sz="2800" i="1" dirty="0"/>
              <a:t> Ως τεχνολογικό αντικείμενο, είναι μια μηχανή που παράγει ομοιόμορφα δευτερόλεπτα, λεπτά και ώρες με ένα πρότυπο γραμμικής παραγωγής. Επεξεργασμένος, με αυτό τον ομοιόμορφο τρόπο, ο χρόνος αποχωρίζεται από τους ρυθμούς της ανθρώπινης εμπειρίας.</a:t>
            </a:r>
          </a:p>
          <a:p>
            <a:r>
              <a:rPr lang="el-GR" altLang="el-GR" sz="2800" i="1" dirty="0"/>
              <a:t> Με δυο λόγια βοηθά να δημιουργηθεί η εικόνα ενός αριθμητικά </a:t>
            </a:r>
            <a:r>
              <a:rPr lang="el-GR" altLang="el-GR" sz="2800" i="1" dirty="0" err="1"/>
              <a:t>ποσοτικοποιημένου</a:t>
            </a:r>
            <a:r>
              <a:rPr lang="el-GR" altLang="el-GR" sz="2800" i="1" dirty="0"/>
              <a:t> και μηχανικά κινουμένου σύμπαντος.</a:t>
            </a:r>
            <a:endParaRPr lang="el-GR" altLang="el-GR" sz="2800" dirty="0"/>
          </a:p>
          <a:p>
            <a:endParaRPr lang="el-GR" altLang="el-GR" sz="2800" dirty="0"/>
          </a:p>
        </p:txBody>
      </p:sp>
    </p:spTree>
    <p:extLst>
      <p:ext uri="{BB962C8B-B14F-4D97-AF65-F5344CB8AC3E}">
        <p14:creationId xmlns:p14="http://schemas.microsoft.com/office/powerpoint/2010/main" val="3047653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Μεσαίωνας</a:t>
            </a:r>
            <a:r>
              <a:rPr lang="en-US" dirty="0"/>
              <a:t> </a:t>
            </a:r>
            <a:r>
              <a:rPr lang="en-US" dirty="0" smtClean="0"/>
              <a:t>(9/19</a:t>
            </a:r>
            <a:r>
              <a:rPr lang="en-US" dirty="0"/>
              <a:t>)</a:t>
            </a:r>
            <a:endParaRPr lang="el-GR" dirty="0"/>
          </a:p>
        </p:txBody>
      </p:sp>
      <p:sp>
        <p:nvSpPr>
          <p:cNvPr id="5" name="Θέση περιεχομένου 4"/>
          <p:cNvSpPr>
            <a:spLocks noGrp="1"/>
          </p:cNvSpPr>
          <p:nvPr>
            <p:ph idx="1"/>
          </p:nvPr>
        </p:nvSpPr>
        <p:spPr/>
        <p:txBody>
          <a:bodyPr>
            <a:noAutofit/>
          </a:bodyPr>
          <a:lstStyle/>
          <a:p>
            <a:pPr>
              <a:defRPr/>
            </a:pPr>
            <a:r>
              <a:rPr lang="el-GR" sz="2400" i="1" dirty="0"/>
              <a:t>Ο χρόνος παύει να μετριέται με την μοναδικότητα της ατομικής εμπειρίας, να είναι ψυχολογικός χρόνος, αρχίζει να μετριέται με αφηρημένες ομοιόμορφες μονάδες και να εμποτίζει ολόκληρη την αισθητηριακή ζωή. </a:t>
            </a:r>
          </a:p>
          <a:p>
            <a:pPr>
              <a:defRPr/>
            </a:pPr>
            <a:r>
              <a:rPr lang="el-GR" sz="2400" i="1" dirty="0"/>
              <a:t>Η εργασία, το φαγητό, ο ύπνος, κατέληξαν να συγχρονίζονται περισσότερο με το ρόλοι παρά με τις οργανικές ανάγκες. </a:t>
            </a:r>
          </a:p>
          <a:p>
            <a:pPr>
              <a:defRPr/>
            </a:pPr>
            <a:r>
              <a:rPr lang="el-GR" sz="2400" i="1" dirty="0"/>
              <a:t>Μαζί με την τυπογραφία και την γραμμική παραγωγή έδωσαν ένα μέσο και ένα πρότυπο ομοιόμορφου κατακερματισμού των διαδικασιών</a:t>
            </a:r>
            <a:r>
              <a:rPr lang="el-GR" sz="2400" dirty="0"/>
              <a:t>.</a:t>
            </a:r>
            <a:endParaRPr lang="el-GR" sz="2400" dirty="0"/>
          </a:p>
        </p:txBody>
      </p:sp>
    </p:spTree>
    <p:extLst>
      <p:ext uri="{BB962C8B-B14F-4D97-AF65-F5344CB8AC3E}">
        <p14:creationId xmlns:p14="http://schemas.microsoft.com/office/powerpoint/2010/main" val="3339988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πρώιμος Μεσαίωνας</a:t>
            </a:r>
            <a:r>
              <a:rPr lang="en-US" dirty="0"/>
              <a:t> (</a:t>
            </a:r>
            <a:r>
              <a:rPr lang="en-US" dirty="0" smtClean="0"/>
              <a:t>10/19</a:t>
            </a:r>
            <a:r>
              <a:rPr lang="en-US" dirty="0"/>
              <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sz="2800" dirty="0"/>
              <a:t>H φύση παρουσιάζεται για πρώτη φορά σε τέτοιο μεγάλο βαθμό </a:t>
            </a:r>
            <a:r>
              <a:rPr lang="el-GR" altLang="el-GR" sz="2800" i="1" dirty="0"/>
              <a:t>χορηγός ζωής</a:t>
            </a:r>
            <a:r>
              <a:rPr lang="el-GR" altLang="el-GR" sz="2800" dirty="0"/>
              <a:t> και  </a:t>
            </a:r>
            <a:r>
              <a:rPr lang="el-GR" altLang="el-GR" sz="2800" i="1" dirty="0"/>
              <a:t>θησαυροφυλάκιο της γνώσης</a:t>
            </a:r>
            <a:r>
              <a:rPr lang="el-GR" altLang="el-GR" sz="2800" dirty="0"/>
              <a:t>. </a:t>
            </a:r>
          </a:p>
          <a:p>
            <a:r>
              <a:rPr lang="el-GR" altLang="el-GR" sz="2800" dirty="0"/>
              <a:t>Η ανάγκη να αποκαλυφθούν τα άγνωστα της φύσης χάριν των νέων αιτημάτων, φέρει στο κέντρο του ενδιαφέροντος την σημασία των φυσικών γεγονότων και αποδεσμεύει την φύση από την πνευματική κηδεμονία της Εκκλησίας παρουσιάζοντάς την ως πρώτον μέγεθος του κόσμου, όχι μόνον ως δημιούργημα, </a:t>
            </a:r>
            <a:r>
              <a:rPr lang="el-GR" altLang="el-GR" sz="2800" dirty="0" err="1"/>
              <a:t>Vesticum</a:t>
            </a:r>
            <a:r>
              <a:rPr lang="el-GR" altLang="el-GR" sz="2800" dirty="0"/>
              <a:t> </a:t>
            </a:r>
            <a:r>
              <a:rPr lang="el-GR" altLang="el-GR" sz="2800" dirty="0" err="1"/>
              <a:t>Dei</a:t>
            </a:r>
            <a:r>
              <a:rPr lang="el-GR" altLang="el-GR" sz="2800" dirty="0"/>
              <a:t>, αλλά ως ισοδύναμο του Θεού. </a:t>
            </a:r>
          </a:p>
          <a:p>
            <a:r>
              <a:rPr lang="el-GR" altLang="el-GR" sz="2800" dirty="0"/>
              <a:t>Χωρίζεται έτσι ο Θεός από την κοσμική πραγματικότητα με όριο που διαστέλλει το γνωστό από το άγνωστο, το εμπειρικά υπαρκτό από το εμπειρικά ανύπαρκτο.</a:t>
            </a:r>
          </a:p>
        </p:txBody>
      </p:sp>
    </p:spTree>
    <p:extLst>
      <p:ext uri="{BB962C8B-B14F-4D97-AF65-F5344CB8AC3E}">
        <p14:creationId xmlns:p14="http://schemas.microsoft.com/office/powerpoint/2010/main" val="2902821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Μεσαίωνας</a:t>
            </a:r>
            <a:r>
              <a:rPr lang="en-US" dirty="0"/>
              <a:t> (</a:t>
            </a:r>
            <a:r>
              <a:rPr lang="en-US" dirty="0" smtClean="0"/>
              <a:t>11/19</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400" dirty="0"/>
              <a:t>Η βαθμιαία έκπτωση του Θεού από τον κόσμο βρίσκει την πρώτη διατύπωσή της στην ανασκευή της θεωρίας της κίνησης από τους νομιναλιστές του 14ου αι. </a:t>
            </a:r>
            <a:r>
              <a:rPr lang="el-GR" altLang="el-GR" sz="2400" dirty="0" err="1"/>
              <a:t>Buridanus</a:t>
            </a:r>
            <a:r>
              <a:rPr lang="el-GR" altLang="el-GR" sz="2400" dirty="0"/>
              <a:t>, </a:t>
            </a:r>
            <a:r>
              <a:rPr lang="el-GR" altLang="el-GR" sz="2400" dirty="0" err="1"/>
              <a:t>Aλβέρτου</a:t>
            </a:r>
            <a:r>
              <a:rPr lang="el-GR" altLang="el-GR" sz="2400" dirty="0"/>
              <a:t> της </a:t>
            </a:r>
            <a:r>
              <a:rPr lang="el-GR" altLang="el-GR" sz="2400" dirty="0" err="1"/>
              <a:t>Σαξωνίας</a:t>
            </a:r>
            <a:r>
              <a:rPr lang="el-GR" altLang="el-GR" sz="2400" dirty="0"/>
              <a:t> και του </a:t>
            </a:r>
            <a:r>
              <a:rPr lang="el-GR" altLang="el-GR" sz="2400" dirty="0" err="1"/>
              <a:t>Oresme</a:t>
            </a:r>
            <a:r>
              <a:rPr lang="el-GR" altLang="el-GR" sz="2400" dirty="0"/>
              <a:t> που μελετούν το φαινόμενο της κίνησης με βάση τη δυναμική ώθηση </a:t>
            </a:r>
            <a:r>
              <a:rPr lang="el-GR" altLang="el-GR" sz="2400" i="1" dirty="0" err="1"/>
              <a:t>impetus</a:t>
            </a:r>
            <a:r>
              <a:rPr lang="el-GR" altLang="el-GR" sz="2400" dirty="0"/>
              <a:t> των σωμάτων:</a:t>
            </a:r>
          </a:p>
          <a:p>
            <a:r>
              <a:rPr lang="el-GR" altLang="el-GR" sz="2400" dirty="0"/>
              <a:t> Όπως ένα σώμα κινείται από την ώθηση που δέχθηκε σε κάποια στιγμή έτσι και ο κόσμος την στιγμή της Δημιουργίας </a:t>
            </a:r>
            <a:r>
              <a:rPr lang="el-GR" altLang="el-GR" sz="2400" dirty="0" err="1"/>
              <a:t>εδέχθη</a:t>
            </a:r>
            <a:r>
              <a:rPr lang="el-GR" altLang="el-GR" sz="2400" dirty="0"/>
              <a:t> από το Θεό μια ώθηση, η οποία τον κινεί συνεχώς, χωρίς να χρειάζεται πλέον η θεϊκή επέμβαση, αφού η ορμή του, όπως τονίζει ο </a:t>
            </a:r>
            <a:r>
              <a:rPr lang="el-GR" altLang="el-GR" sz="2400" dirty="0" err="1"/>
              <a:t>Buridanus</a:t>
            </a:r>
            <a:r>
              <a:rPr lang="el-GR" altLang="el-GR" sz="2400" dirty="0"/>
              <a:t> </a:t>
            </a:r>
            <a:r>
              <a:rPr lang="el-GR" altLang="el-GR" sz="2400" i="1" dirty="0"/>
              <a:t>δεν φθείρεται ούτε λιγοστεύει</a:t>
            </a:r>
            <a:r>
              <a:rPr lang="el-GR" altLang="el-GR" sz="2400" dirty="0"/>
              <a:t>.</a:t>
            </a:r>
          </a:p>
        </p:txBody>
      </p:sp>
    </p:spTree>
    <p:extLst>
      <p:ext uri="{BB962C8B-B14F-4D97-AF65-F5344CB8AC3E}">
        <p14:creationId xmlns:p14="http://schemas.microsoft.com/office/powerpoint/2010/main" val="2489140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πρώιμος Μεσαίωνας</a:t>
            </a:r>
            <a:r>
              <a:rPr lang="en-US" dirty="0"/>
              <a:t> (</a:t>
            </a:r>
            <a:r>
              <a:rPr lang="en-US" dirty="0" smtClean="0"/>
              <a:t>12/19</a:t>
            </a:r>
            <a:r>
              <a:rPr lang="en-US" dirty="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l-GR" sz="2800" dirty="0"/>
              <a:t>Η λειτουργία του κόσμου </a:t>
            </a:r>
            <a:r>
              <a:rPr lang="el-GR" altLang="el-GR" sz="2800" dirty="0" err="1"/>
              <a:t>αισθητικοποιείται</a:t>
            </a:r>
            <a:r>
              <a:rPr lang="el-GR" altLang="el-GR" sz="2800" dirty="0"/>
              <a:t> με τη λειτουργία του ωρολογιακού μηχανισμού και ο Δημιουργός της </a:t>
            </a:r>
            <a:r>
              <a:rPr lang="el-GR" altLang="el-GR" sz="2800" dirty="0" err="1"/>
              <a:t>Machina</a:t>
            </a:r>
            <a:r>
              <a:rPr lang="el-GR" altLang="el-GR" sz="2800" dirty="0"/>
              <a:t> </a:t>
            </a:r>
            <a:r>
              <a:rPr lang="el-GR" altLang="el-GR" sz="2800" dirty="0" err="1"/>
              <a:t>mundi</a:t>
            </a:r>
            <a:r>
              <a:rPr lang="el-GR" altLang="el-GR" sz="2800" dirty="0"/>
              <a:t> παρομοιάζεται με τον ωρολογοποιό που κάποτε δημιούργησε το αυτοκινούμενο μηχάνημα !</a:t>
            </a:r>
          </a:p>
          <a:p>
            <a:r>
              <a:rPr lang="el-GR" altLang="el-GR" sz="2800" dirty="0"/>
              <a:t>Χωρίς την προϋπόθεση ενός υπερβατικού σημείου αναφοράς η φύση και όχι η Αγία Γραφή παρουσιάζεται, τώρα, ως κύρια πηγή της γνώσης.</a:t>
            </a:r>
          </a:p>
          <a:p>
            <a:r>
              <a:rPr lang="el-GR" altLang="el-GR" sz="2800" dirty="0"/>
              <a:t> Η γνώση συνδέεται οριστικά με την ανάγκη του χρήσιμου αποτελέσματος, δικαιώνεται από την ωφελιμότητά της, υπακούει στην δεσμευτική αναγκαιότητα του θετικού αποτελέσματος.</a:t>
            </a:r>
          </a:p>
          <a:p>
            <a:r>
              <a:rPr lang="el-GR" altLang="el-GR" sz="2800" dirty="0"/>
              <a:t>Ο κόσμος </a:t>
            </a:r>
            <a:r>
              <a:rPr lang="el-GR" altLang="el-GR" sz="2800" dirty="0" err="1"/>
              <a:t>εξαντικειμενικεύεται</a:t>
            </a:r>
            <a:r>
              <a:rPr lang="el-GR" altLang="el-GR" sz="2800" dirty="0"/>
              <a:t> στις διαστάσεις του ανθρώπινου μικρόκοσμου, ως διανοητική σύλληψη, αισθητή παρατήρηση και μέγεθος.</a:t>
            </a:r>
          </a:p>
        </p:txBody>
      </p:sp>
    </p:spTree>
    <p:extLst>
      <p:ext uri="{BB962C8B-B14F-4D97-AF65-F5344CB8AC3E}">
        <p14:creationId xmlns:p14="http://schemas.microsoft.com/office/powerpoint/2010/main" val="3448665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Μεσαίωνας</a:t>
            </a:r>
            <a:r>
              <a:rPr lang="en-US" dirty="0"/>
              <a:t> (</a:t>
            </a:r>
            <a:r>
              <a:rPr lang="en-US" dirty="0" smtClean="0"/>
              <a:t>13/19</a:t>
            </a:r>
            <a:r>
              <a:rPr lang="en-US" dirty="0"/>
              <a:t>)</a:t>
            </a:r>
            <a:endParaRPr lang="el-GR" dirty="0"/>
          </a:p>
        </p:txBody>
      </p:sp>
      <p:sp>
        <p:nvSpPr>
          <p:cNvPr id="5" name="Θέση περιεχομένου 4"/>
          <p:cNvSpPr>
            <a:spLocks noGrp="1"/>
          </p:cNvSpPr>
          <p:nvPr>
            <p:ph idx="1"/>
          </p:nvPr>
        </p:nvSpPr>
        <p:spPr/>
        <p:txBody>
          <a:bodyPr>
            <a:noAutofit/>
          </a:bodyPr>
          <a:lstStyle/>
          <a:p>
            <a:pPr>
              <a:defRPr/>
            </a:pPr>
            <a:r>
              <a:rPr lang="el-GR" sz="2400" dirty="0"/>
              <a:t>Ο ιδιαίτερος χαρακτήρας της φύσεως του ανθρώπου είναι, μέσω εκείνων τα οποία του είναι γνωστά, </a:t>
            </a:r>
            <a:r>
              <a:rPr lang="el-GR" sz="2400" dirty="0" err="1"/>
              <a:t>ν'ανιχνεύσει</a:t>
            </a:r>
            <a:r>
              <a:rPr lang="el-GR" sz="2400" dirty="0"/>
              <a:t> τα άγνωστα. </a:t>
            </a:r>
            <a:endParaRPr lang="en-US" sz="2400" dirty="0"/>
          </a:p>
          <a:p>
            <a:pPr>
              <a:defRPr/>
            </a:pPr>
            <a:r>
              <a:rPr lang="el-GR" sz="2400" dirty="0"/>
              <a:t>Κυρίαρχη αντίθεση ανάμεσα στο υπερβατικό (</a:t>
            </a:r>
            <a:r>
              <a:rPr lang="el-GR" sz="2400" i="1" dirty="0" err="1"/>
              <a:t>Trascendens</a:t>
            </a:r>
            <a:r>
              <a:rPr lang="el-GR" sz="2400" dirty="0"/>
              <a:t>) και στο εγκόσμιο (</a:t>
            </a:r>
            <a:r>
              <a:rPr lang="el-GR" sz="2400" i="1" dirty="0" err="1"/>
              <a:t>Immanens</a:t>
            </a:r>
            <a:r>
              <a:rPr lang="el-GR" sz="2400" dirty="0"/>
              <a:t>) χαρακτηρίζει τον μεσαιωνικό κόσμο τόσο στο κοινωνικό-πολιτικό επίπεδο όσο και στο πνευματικό. </a:t>
            </a:r>
            <a:endParaRPr lang="en-US" sz="2400" dirty="0"/>
          </a:p>
          <a:p>
            <a:pPr>
              <a:defRPr/>
            </a:pPr>
            <a:r>
              <a:rPr lang="el-GR" sz="2400" dirty="0"/>
              <a:t>Τον 11ον αιώνα, εμφανίζονται δυο τάσεις στο χώρο της Δυτικής θεολογίας: των </a:t>
            </a:r>
            <a:r>
              <a:rPr lang="el-GR" sz="2400" i="1" dirty="0"/>
              <a:t>διαλεκτικών </a:t>
            </a:r>
            <a:r>
              <a:rPr lang="el-GR" sz="2400" dirty="0"/>
              <a:t>και των </a:t>
            </a:r>
            <a:r>
              <a:rPr lang="el-GR" sz="2400" i="1" dirty="0" err="1"/>
              <a:t>αντιδιαλεκτικών</a:t>
            </a:r>
            <a:r>
              <a:rPr lang="el-GR" sz="2400" dirty="0"/>
              <a:t>: ή καλύτερα της νοησιαρχίας και </a:t>
            </a:r>
            <a:r>
              <a:rPr lang="el-GR" sz="2400" dirty="0" err="1"/>
              <a:t>λογοκρατίας</a:t>
            </a:r>
            <a:r>
              <a:rPr lang="el-GR" sz="2400" dirty="0"/>
              <a:t> από την μια και από την άλλη των προσκολλημένων στην παράδοση και την αυθεντία. </a:t>
            </a:r>
            <a:endParaRPr lang="en-US" sz="2400" dirty="0"/>
          </a:p>
        </p:txBody>
      </p:sp>
    </p:spTree>
    <p:extLst>
      <p:ext uri="{BB962C8B-B14F-4D97-AF65-F5344CB8AC3E}">
        <p14:creationId xmlns:p14="http://schemas.microsoft.com/office/powerpoint/2010/main" val="2325890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πρώιμος Μεσαίωνας</a:t>
            </a:r>
            <a:r>
              <a:rPr lang="en-US" dirty="0"/>
              <a:t> (</a:t>
            </a:r>
            <a:r>
              <a:rPr lang="en-US" dirty="0" smtClean="0"/>
              <a:t>14/19</a:t>
            </a:r>
            <a:r>
              <a:rPr lang="en-US" dirty="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l-GR" sz="2800" dirty="0"/>
              <a:t>Κυριότερος εκπρόσωπος των διαλεκτικών είναι ο </a:t>
            </a:r>
            <a:r>
              <a:rPr lang="el-GR" altLang="el-GR" sz="2800" dirty="0" err="1"/>
              <a:t>Berengar</a:t>
            </a:r>
            <a:r>
              <a:rPr lang="el-GR" altLang="el-GR" sz="2800" dirty="0"/>
              <a:t> de </a:t>
            </a:r>
            <a:r>
              <a:rPr lang="el-GR" altLang="el-GR" sz="2800" dirty="0" err="1"/>
              <a:t>Tours</a:t>
            </a:r>
            <a:r>
              <a:rPr lang="el-GR" altLang="el-GR" sz="2800" dirty="0"/>
              <a:t> (+1088).</a:t>
            </a:r>
            <a:endParaRPr lang="en-US" altLang="el-GR" sz="2800" dirty="0"/>
          </a:p>
          <a:p>
            <a:r>
              <a:rPr lang="el-GR" altLang="el-GR" sz="2800" dirty="0"/>
              <a:t> </a:t>
            </a:r>
            <a:r>
              <a:rPr lang="el-GR" altLang="el-GR" sz="2800" dirty="0" err="1"/>
              <a:t>Kατά</a:t>
            </a:r>
            <a:r>
              <a:rPr lang="el-GR" altLang="el-GR" sz="2800" dirty="0"/>
              <a:t> την διδασκαλία του </a:t>
            </a:r>
            <a:r>
              <a:rPr lang="el-GR" altLang="el-GR" sz="2800" i="1" dirty="0"/>
              <a:t>η πίστη πρέπει να υποτάσσεται στην γνώση, η αυθεντία στον λόγο, η Αγία Γραφή στην διαλεκτική</a:t>
            </a:r>
            <a:r>
              <a:rPr lang="el-GR" altLang="el-GR" sz="2800" dirty="0"/>
              <a:t>. </a:t>
            </a:r>
          </a:p>
          <a:p>
            <a:r>
              <a:rPr lang="el-GR" altLang="el-GR" sz="2800" dirty="0"/>
              <a:t>Οι αρνητές αυτού του πνεύματος εξήραν την υποταγή της γνώσης στην </a:t>
            </a:r>
            <a:r>
              <a:rPr lang="el-GR" altLang="el-GR" sz="2800" dirty="0" err="1"/>
              <a:t>έξ</a:t>
            </a:r>
            <a:r>
              <a:rPr lang="en-US" altLang="el-GR" sz="2800" dirty="0"/>
              <a:t>’</a:t>
            </a:r>
            <a:r>
              <a:rPr lang="el-GR" altLang="el-GR" sz="2800" dirty="0"/>
              <a:t> αποκαλύψεως αλήθεια. </a:t>
            </a:r>
            <a:endParaRPr lang="en-US" altLang="el-GR" sz="2800" dirty="0"/>
          </a:p>
          <a:p>
            <a:r>
              <a:rPr lang="el-GR" altLang="el-GR" sz="2800" dirty="0"/>
              <a:t>Κυριότερος εκπρόσωπός τους είναι ο Πέτρος </a:t>
            </a:r>
            <a:r>
              <a:rPr lang="el-GR" altLang="el-GR" sz="2800" dirty="0" err="1"/>
              <a:t>Damiani</a:t>
            </a:r>
            <a:r>
              <a:rPr lang="el-GR" altLang="el-GR" sz="2800" dirty="0"/>
              <a:t> (+1072). </a:t>
            </a:r>
            <a:endParaRPr lang="en-US" altLang="el-GR" sz="2800" dirty="0"/>
          </a:p>
          <a:p>
            <a:r>
              <a:rPr lang="el-GR" altLang="el-GR" sz="2800" dirty="0" err="1"/>
              <a:t>Aμφισβητεί</a:t>
            </a:r>
            <a:r>
              <a:rPr lang="el-GR" altLang="el-GR" sz="2800" dirty="0"/>
              <a:t> τους νόμους της νόησης, που έχουν αξία για πεπερασμένα όντα μόνο και όχι για το άπειρο Όν και τις υπερβατικές αλήθειες.</a:t>
            </a:r>
            <a:endParaRPr lang="en-US" altLang="el-GR" sz="2800" dirty="0"/>
          </a:p>
          <a:p>
            <a:r>
              <a:rPr lang="en-US" altLang="el-GR" sz="2800" dirty="0"/>
              <a:t>O</a:t>
            </a:r>
            <a:r>
              <a:rPr lang="el-GR" altLang="el-GR" sz="2800" dirty="0"/>
              <a:t> Θεός μπορεί να κάνει πράγματα που να αντιβαίνουν τον νόμο της μη αντίφασης </a:t>
            </a:r>
          </a:p>
        </p:txBody>
      </p:sp>
    </p:spTree>
    <p:extLst>
      <p:ext uri="{BB962C8B-B14F-4D97-AF65-F5344CB8AC3E}">
        <p14:creationId xmlns:p14="http://schemas.microsoft.com/office/powerpoint/2010/main" val="3950315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Μεσαίωνας</a:t>
            </a:r>
            <a:r>
              <a:rPr lang="en-US" dirty="0"/>
              <a:t> (</a:t>
            </a:r>
            <a:r>
              <a:rPr lang="en-US" dirty="0" smtClean="0"/>
              <a:t>15/19</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400" dirty="0"/>
              <a:t>και θεωρεί ότι η διαλεκτική οφείλει να είναι </a:t>
            </a:r>
            <a:r>
              <a:rPr lang="el-GR" altLang="el-GR" sz="2400" i="1" dirty="0"/>
              <a:t>απλή θεραπαινίδα της πίστεως</a:t>
            </a:r>
            <a:r>
              <a:rPr lang="el-GR" altLang="el-GR" sz="2400" dirty="0"/>
              <a:t>. </a:t>
            </a:r>
            <a:endParaRPr lang="en-US" altLang="el-GR" sz="2400" dirty="0"/>
          </a:p>
          <a:p>
            <a:r>
              <a:rPr lang="el-GR" altLang="el-GR" sz="2400" dirty="0"/>
              <a:t>Μια μέση οδό ακολουθεί ο </a:t>
            </a:r>
            <a:r>
              <a:rPr lang="el-GR" altLang="el-GR" sz="2400" dirty="0" err="1"/>
              <a:t>Lanfranc</a:t>
            </a:r>
            <a:r>
              <a:rPr lang="el-GR" altLang="el-GR" sz="2400" dirty="0"/>
              <a:t> (+1089) αρχιεπίσκοπος του </a:t>
            </a:r>
            <a:r>
              <a:rPr lang="el-GR" altLang="el-GR" sz="2400" dirty="0" err="1"/>
              <a:t>Canterbury</a:t>
            </a:r>
            <a:r>
              <a:rPr lang="el-GR" altLang="el-GR" sz="2400" dirty="0"/>
              <a:t> ο οποίος αποκρούει μεν την υπερτίμηση της διαλεκτικής που έχει ως συνέπεια να κλονίζεται το κύρος κάθε αυθεντίας, προσπαθεί όμως να υπερασπίσει την αξία της διαλεκτικής με το να αναδεικνύει τις υπηρεσίες που μπορεί να προσφέρει στη Θεολογία:</a:t>
            </a:r>
            <a:endParaRPr lang="en-US" altLang="el-GR" sz="2400" dirty="0"/>
          </a:p>
          <a:p>
            <a:r>
              <a:rPr lang="el-GR" altLang="el-GR" sz="2400" dirty="0"/>
              <a:t> </a:t>
            </a:r>
            <a:r>
              <a:rPr lang="el-GR" altLang="el-GR" sz="2400" i="1" dirty="0" err="1"/>
              <a:t>εφ'όσον</a:t>
            </a:r>
            <a:r>
              <a:rPr lang="el-GR" altLang="el-GR" sz="2400" i="1" dirty="0"/>
              <a:t> δεν υπερβαίνει η διαλεκτική τα προσήκοντα όρια και χρησιμοποιείται ορθώς, συντελεί τα μέγιστα εις την ανοικοδόμηση και στερέωση της πίστεως</a:t>
            </a:r>
            <a:r>
              <a:rPr lang="el-GR" altLang="el-GR" sz="2400" dirty="0"/>
              <a:t>.</a:t>
            </a:r>
          </a:p>
          <a:p>
            <a:endParaRPr lang="el-GR" altLang="el-GR" sz="2400" dirty="0"/>
          </a:p>
        </p:txBody>
      </p:sp>
    </p:spTree>
    <p:extLst>
      <p:ext uri="{BB962C8B-B14F-4D97-AF65-F5344CB8AC3E}">
        <p14:creationId xmlns:p14="http://schemas.microsoft.com/office/powerpoint/2010/main" val="4187161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Canterbury</a:t>
            </a:r>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741" y="1417638"/>
            <a:ext cx="6252518" cy="4171602"/>
          </a:xfrm>
          <a:prstGeom prst="rect">
            <a:avLst/>
          </a:prstGeom>
        </p:spPr>
      </p:pic>
    </p:spTree>
    <p:extLst>
      <p:ext uri="{BB962C8B-B14F-4D97-AF65-F5344CB8AC3E}">
        <p14:creationId xmlns:p14="http://schemas.microsoft.com/office/powerpoint/2010/main" val="153773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Μεσαίωνας</a:t>
            </a:r>
            <a:r>
              <a:rPr lang="en-US" dirty="0"/>
              <a:t> (</a:t>
            </a:r>
            <a:r>
              <a:rPr lang="en-US" dirty="0" smtClean="0"/>
              <a:t>16/19</a:t>
            </a:r>
            <a:r>
              <a:rPr lang="en-US" dirty="0"/>
              <a:t>)</a:t>
            </a:r>
            <a:endParaRPr lang="el-GR" dirty="0"/>
          </a:p>
        </p:txBody>
      </p:sp>
      <p:sp>
        <p:nvSpPr>
          <p:cNvPr id="5" name="Θέση περιεχομένου 4"/>
          <p:cNvSpPr>
            <a:spLocks noGrp="1"/>
          </p:cNvSpPr>
          <p:nvPr>
            <p:ph idx="1"/>
          </p:nvPr>
        </p:nvSpPr>
        <p:spPr/>
        <p:txBody>
          <a:bodyPr>
            <a:noAutofit/>
          </a:bodyPr>
          <a:lstStyle/>
          <a:p>
            <a:pPr>
              <a:defRPr/>
            </a:pPr>
            <a:r>
              <a:rPr lang="el-GR" sz="2400" dirty="0"/>
              <a:t>Ο μαθητής του </a:t>
            </a:r>
            <a:r>
              <a:rPr lang="el-GR" sz="2400" dirty="0" err="1"/>
              <a:t>Lanfranc</a:t>
            </a:r>
            <a:r>
              <a:rPr lang="el-GR" sz="2400" dirty="0"/>
              <a:t>, ο Ιταλός Άνσελμος, (</a:t>
            </a:r>
            <a:r>
              <a:rPr lang="el-GR" sz="2400" dirty="0" err="1"/>
              <a:t>St</a:t>
            </a:r>
            <a:r>
              <a:rPr lang="el-GR" sz="2400" dirty="0"/>
              <a:t> </a:t>
            </a:r>
            <a:r>
              <a:rPr lang="el-GR" sz="2400" dirty="0" err="1"/>
              <a:t>Anselm</a:t>
            </a:r>
            <a:r>
              <a:rPr lang="el-GR" sz="2400" dirty="0"/>
              <a:t>, 1093-1109), αρχιεπίσκοπος του </a:t>
            </a:r>
            <a:r>
              <a:rPr lang="el-GR" sz="2400" dirty="0" err="1"/>
              <a:t>Canterbury</a:t>
            </a:r>
            <a:r>
              <a:rPr lang="el-GR" sz="2400" dirty="0"/>
              <a:t>, ο οποίος έκανε χρήση εκτός του Αυγουστίνου και πολλών στοιχείων από τον Πλάτωνα, καθόρισε την μεταξύ πίστεως και γνώσης σχέση κατά τέτοιο τρόπο ώστε να θεωρείται ο πατήρ της σχολαστικής φιλοσοφίας.</a:t>
            </a:r>
            <a:endParaRPr lang="en-US" sz="2400" dirty="0"/>
          </a:p>
          <a:p>
            <a:pPr>
              <a:defRPr/>
            </a:pPr>
            <a:r>
              <a:rPr lang="el-GR" sz="2400" dirty="0"/>
              <a:t> Ο Άνσελμος θεωρεί (σε συμφωνία με τον Αυγουστίνο) την πίστη ως πρώτο και θεμελιώδες </a:t>
            </a:r>
            <a:r>
              <a:rPr lang="el-GR" sz="2400" i="1" dirty="0" err="1"/>
              <a:t>πιστεύομεν</a:t>
            </a:r>
            <a:r>
              <a:rPr lang="el-GR" sz="2400" i="1" dirty="0"/>
              <a:t> ίνα </a:t>
            </a:r>
            <a:r>
              <a:rPr lang="el-GR" sz="2400" i="1" dirty="0" err="1"/>
              <a:t>γνωρίσωμεν</a:t>
            </a:r>
            <a:r>
              <a:rPr lang="el-GR" sz="2400" dirty="0"/>
              <a:t>. </a:t>
            </a:r>
            <a:endParaRPr lang="en-US" sz="2400" dirty="0"/>
          </a:p>
          <a:p>
            <a:pPr>
              <a:defRPr/>
            </a:pPr>
            <a:r>
              <a:rPr lang="el-GR" sz="2400" dirty="0"/>
              <a:t>Οι αποδείξεις του Άνσελμου περί του Θεού οι πρώτες στην σχολαστική φιλοσοφία</a:t>
            </a:r>
            <a:r>
              <a:rPr lang="en-US" sz="2400" dirty="0"/>
              <a:t>.</a:t>
            </a:r>
          </a:p>
          <a:p>
            <a:pPr>
              <a:defRPr/>
            </a:pPr>
            <a:r>
              <a:rPr lang="el-GR" sz="2400" dirty="0"/>
              <a:t>Με συνεπή εννοιοκρατία εγκαινίασε νέα περίοδο συζητήσεων πάνω στην </a:t>
            </a:r>
            <a:r>
              <a:rPr lang="el-GR" sz="2400" i="1" dirty="0"/>
              <a:t>σχέση πίστης - γνώσης</a:t>
            </a:r>
            <a:r>
              <a:rPr lang="el-GR" sz="2400" dirty="0"/>
              <a:t>.</a:t>
            </a:r>
            <a:endParaRPr lang="el-GR" sz="2400" dirty="0"/>
          </a:p>
        </p:txBody>
      </p:sp>
    </p:spTree>
    <p:extLst>
      <p:ext uri="{BB962C8B-B14F-4D97-AF65-F5344CB8AC3E}">
        <p14:creationId xmlns:p14="http://schemas.microsoft.com/office/powerpoint/2010/main" val="1929574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3568" y="620688"/>
            <a:ext cx="7772400" cy="1470025"/>
          </a:xfrm>
        </p:spPr>
        <p:txBody>
          <a:bodyPr/>
          <a:lstStyle/>
          <a:p>
            <a:r>
              <a:rPr lang="el-GR" altLang="el-GR" dirty="0"/>
              <a:t>Η Επιστημολογία του Μεσαίωνα</a:t>
            </a:r>
            <a:endParaRPr lang="el-GR" dirty="0"/>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817" y="2090713"/>
            <a:ext cx="6011901" cy="4258184"/>
          </a:xfrm>
          <a:prstGeom prst="rect">
            <a:avLst/>
          </a:prstGeom>
        </p:spPr>
      </p:pic>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πρώιμος Μεσαίωνας</a:t>
            </a:r>
            <a:r>
              <a:rPr lang="en-US" dirty="0"/>
              <a:t> (</a:t>
            </a:r>
            <a:r>
              <a:rPr lang="en-US" dirty="0" smtClean="0"/>
              <a:t>17/19</a:t>
            </a:r>
            <a:r>
              <a:rPr lang="en-US" dirty="0"/>
              <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sz="2800" i="1" dirty="0"/>
              <a:t>Η πίστη είναι αυτοτελής και δεν χρειάζεται λογικές και επιστημονικές βάσεις, ρέπει όμως προς λογική σύλληψη και διασαφήνιση του περιεχομένου της, διότι ο άνθρωπος επιθυμεί φύσει να διαγνώσει την λογική αναγκαιότητα των αληθειών της πίστεως, τας οποίας με </a:t>
            </a:r>
            <a:r>
              <a:rPr lang="el-GR" altLang="el-GR" sz="2800" i="1" dirty="0" err="1"/>
              <a:t>ταπεινοφροσύνην</a:t>
            </a:r>
            <a:r>
              <a:rPr lang="el-GR" altLang="el-GR" sz="2800" i="1" dirty="0"/>
              <a:t> </a:t>
            </a:r>
            <a:r>
              <a:rPr lang="el-GR" altLang="el-GR" sz="2800" i="1" dirty="0" err="1"/>
              <a:t>απεδέχθη</a:t>
            </a:r>
            <a:r>
              <a:rPr lang="el-GR" altLang="el-GR" sz="2800" dirty="0"/>
              <a:t>. </a:t>
            </a:r>
          </a:p>
          <a:p>
            <a:r>
              <a:rPr lang="el-GR" altLang="el-GR" sz="2800" dirty="0"/>
              <a:t>Τον ίδιο αιώνα μετατοπίζεται το πρόβλημα και των συζητήσεων στο πρόβλημα των </a:t>
            </a:r>
            <a:r>
              <a:rPr lang="el-GR" altLang="el-GR" sz="2800" i="1" dirty="0"/>
              <a:t>γενικών - καθολικών </a:t>
            </a:r>
            <a:r>
              <a:rPr lang="el-GR" altLang="el-GR" sz="2800" dirty="0"/>
              <a:t>- εννοιών (</a:t>
            </a:r>
            <a:r>
              <a:rPr lang="el-GR" altLang="el-GR" sz="2800" dirty="0" err="1"/>
              <a:t>Universalia</a:t>
            </a:r>
            <a:r>
              <a:rPr lang="el-GR" altLang="el-GR" sz="2800" dirty="0"/>
              <a:t>).</a:t>
            </a:r>
          </a:p>
          <a:p>
            <a:r>
              <a:rPr lang="el-GR" altLang="el-GR" sz="2800" dirty="0"/>
              <a:t>Η εμφάνιση του </a:t>
            </a:r>
            <a:r>
              <a:rPr lang="el-GR" altLang="el-GR" sz="2800" i="1" dirty="0"/>
              <a:t>νομιναλισμού</a:t>
            </a:r>
            <a:r>
              <a:rPr lang="el-GR" altLang="el-GR" sz="2800" dirty="0"/>
              <a:t> (ονοματοκρατίας) αποτελεί μια προδρομική φάση του </a:t>
            </a:r>
            <a:r>
              <a:rPr lang="el-GR" altLang="el-GR" sz="2800" i="1" dirty="0"/>
              <a:t>αγγλικού εμπειρισμού</a:t>
            </a:r>
            <a:r>
              <a:rPr lang="el-GR" altLang="el-GR" sz="2800" dirty="0"/>
              <a:t> και συνιστά μια διαμάχη για τις γενικές έννοιες.</a:t>
            </a:r>
          </a:p>
        </p:txBody>
      </p:sp>
    </p:spTree>
    <p:extLst>
      <p:ext uri="{BB962C8B-B14F-4D97-AF65-F5344CB8AC3E}">
        <p14:creationId xmlns:p14="http://schemas.microsoft.com/office/powerpoint/2010/main" val="1869076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Μεσαίωνας</a:t>
            </a:r>
            <a:r>
              <a:rPr lang="en-US" dirty="0"/>
              <a:t> (</a:t>
            </a:r>
            <a:r>
              <a:rPr lang="en-US" dirty="0" smtClean="0"/>
              <a:t>18/19</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200" dirty="0"/>
              <a:t>Οι απαντήσεις έχουν τρεις κατευθύνσεις. </a:t>
            </a:r>
          </a:p>
          <a:p>
            <a:r>
              <a:rPr lang="el-GR" altLang="el-GR" sz="2200" dirty="0"/>
              <a:t>Κατά την πρώτη (πλατωνική - </a:t>
            </a:r>
            <a:r>
              <a:rPr lang="el-GR" altLang="el-GR" sz="2200" dirty="0" err="1"/>
              <a:t>αυγουστίνεια</a:t>
            </a:r>
            <a:r>
              <a:rPr lang="el-GR" altLang="el-GR" sz="2200" dirty="0"/>
              <a:t> ) οι γενικές έννοιες προϋπάρχουν, προηγούνται οντολογικά των αισθητών πραγμάτων (</a:t>
            </a:r>
            <a:r>
              <a:rPr lang="el-GR" altLang="el-GR" sz="2200" dirty="0" err="1"/>
              <a:t>Universalia</a:t>
            </a:r>
            <a:r>
              <a:rPr lang="el-GR" altLang="el-GR" sz="2200" dirty="0"/>
              <a:t> </a:t>
            </a:r>
            <a:r>
              <a:rPr lang="el-GR" altLang="el-GR" sz="2200" dirty="0" err="1"/>
              <a:t>ante</a:t>
            </a:r>
            <a:r>
              <a:rPr lang="el-GR" altLang="el-GR" sz="2200" dirty="0"/>
              <a:t> </a:t>
            </a:r>
            <a:r>
              <a:rPr lang="el-GR" altLang="el-GR" sz="2200" dirty="0" err="1"/>
              <a:t>rem</a:t>
            </a:r>
            <a:r>
              <a:rPr lang="el-GR" altLang="el-GR" sz="2200" dirty="0"/>
              <a:t>). </a:t>
            </a:r>
          </a:p>
          <a:p>
            <a:r>
              <a:rPr lang="el-GR" altLang="el-GR" sz="2200" dirty="0"/>
              <a:t>Η δεύτερη λύση του προβλήματος (σύμφωνα με την διδασκαλία του Αριστοτέλη) δέχεται ότι οι γενικές έννοιες ενυπάρχουν στα πράγματα ως είδη (</a:t>
            </a:r>
            <a:r>
              <a:rPr lang="el-GR" altLang="el-GR" sz="2200" dirty="0" err="1"/>
              <a:t>Universalia</a:t>
            </a:r>
            <a:r>
              <a:rPr lang="el-GR" altLang="el-GR" sz="2200" dirty="0"/>
              <a:t> in </a:t>
            </a:r>
            <a:r>
              <a:rPr lang="el-GR" altLang="el-GR" sz="2200" dirty="0" err="1"/>
              <a:t>rem</a:t>
            </a:r>
            <a:r>
              <a:rPr lang="el-GR" altLang="el-GR" sz="2200" dirty="0"/>
              <a:t>).</a:t>
            </a:r>
          </a:p>
          <a:p>
            <a:r>
              <a:rPr lang="el-GR" altLang="el-GR" sz="2200" dirty="0"/>
              <a:t>Η τρίτη απάντηση ισχυρίζεται ότι οι γενικές έννοιες ούτε </a:t>
            </a:r>
            <a:r>
              <a:rPr lang="el-GR" altLang="el-GR" sz="2200" dirty="0" err="1"/>
              <a:t>ante</a:t>
            </a:r>
            <a:r>
              <a:rPr lang="el-GR" altLang="el-GR" sz="2200" dirty="0"/>
              <a:t> </a:t>
            </a:r>
            <a:r>
              <a:rPr lang="el-GR" altLang="el-GR" sz="2200" dirty="0" err="1"/>
              <a:t>rem</a:t>
            </a:r>
            <a:r>
              <a:rPr lang="el-GR" altLang="el-GR" sz="2200" dirty="0"/>
              <a:t> ούτε in </a:t>
            </a:r>
            <a:r>
              <a:rPr lang="el-GR" altLang="el-GR" sz="2200" dirty="0" err="1"/>
              <a:t>rem</a:t>
            </a:r>
            <a:r>
              <a:rPr lang="el-GR" altLang="el-GR" sz="2200" dirty="0"/>
              <a:t> υφίστανται, αλλά συγκροτούνται εκ των υστέρων στον ανθρώπινο νου, ως αφαιρετικές συλλήψεις - έννοιες (</a:t>
            </a:r>
            <a:r>
              <a:rPr lang="el-GR" altLang="el-GR" sz="2200" dirty="0" err="1"/>
              <a:t>Universalia</a:t>
            </a:r>
            <a:r>
              <a:rPr lang="el-GR" altLang="el-GR" sz="2200" dirty="0"/>
              <a:t> post </a:t>
            </a:r>
            <a:r>
              <a:rPr lang="el-GR" altLang="el-GR" sz="2200" dirty="0" err="1"/>
              <a:t>rem</a:t>
            </a:r>
            <a:r>
              <a:rPr lang="el-GR" altLang="el-GR" sz="2200" dirty="0"/>
              <a:t>).</a:t>
            </a:r>
          </a:p>
          <a:p>
            <a:r>
              <a:rPr lang="el-GR" altLang="el-GR" sz="2200" dirty="0"/>
              <a:t>εκπρόσωποι  </a:t>
            </a:r>
            <a:r>
              <a:rPr lang="el-GR" altLang="el-GR" sz="2200" dirty="0" err="1"/>
              <a:t>Roscellinus</a:t>
            </a:r>
            <a:r>
              <a:rPr lang="el-GR" altLang="el-GR" sz="2200" dirty="0"/>
              <a:t> (1050 -1123) και </a:t>
            </a:r>
            <a:r>
              <a:rPr lang="en-GB" altLang="el-GR" sz="2200" dirty="0"/>
              <a:t>W</a:t>
            </a:r>
            <a:r>
              <a:rPr lang="el-GR" altLang="el-GR" sz="2200" dirty="0"/>
              <a:t>. </a:t>
            </a:r>
            <a:r>
              <a:rPr lang="en-GB" altLang="el-GR" sz="2200" dirty="0"/>
              <a:t>Occam</a:t>
            </a:r>
            <a:r>
              <a:rPr lang="el-GR" altLang="el-GR" sz="2200" dirty="0"/>
              <a:t> (1300 -1349). </a:t>
            </a:r>
          </a:p>
        </p:txBody>
      </p:sp>
    </p:spTree>
    <p:extLst>
      <p:ext uri="{BB962C8B-B14F-4D97-AF65-F5344CB8AC3E}">
        <p14:creationId xmlns:p14="http://schemas.microsoft.com/office/powerpoint/2010/main" val="1790048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πρώιμος Μεσαίωνας</a:t>
            </a:r>
            <a:r>
              <a:rPr lang="en-US" dirty="0"/>
              <a:t> (</a:t>
            </a:r>
            <a:r>
              <a:rPr lang="en-US" dirty="0" smtClean="0"/>
              <a:t>19/19</a:t>
            </a:r>
            <a:r>
              <a:rPr lang="en-US" dirty="0"/>
              <a:t>)</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Ο </a:t>
            </a:r>
            <a:r>
              <a:rPr lang="en-GB" altLang="el-GR" sz="2800" dirty="0"/>
              <a:t>Occam </a:t>
            </a:r>
            <a:r>
              <a:rPr lang="el-GR" altLang="el-GR" sz="2800" dirty="0"/>
              <a:t>αποτελεί μια επαναστατική στιγμή για την φιλοσοφία. </a:t>
            </a:r>
          </a:p>
          <a:p>
            <a:r>
              <a:rPr lang="el-GR" altLang="el-GR" sz="2800" dirty="0"/>
              <a:t>Η βασική του θέση είναι ότι η μόνη αποδεκτή κατηγορία είναι εκείνη του </a:t>
            </a:r>
            <a:r>
              <a:rPr lang="el-GR" altLang="el-GR" sz="2800" i="1" dirty="0"/>
              <a:t>ατομικού πράγματος </a:t>
            </a:r>
            <a:r>
              <a:rPr lang="el-GR" altLang="el-GR" sz="2800" dirty="0"/>
              <a:t>του συγκεκριμένου, αυτό που ο Αριστοτέλης ονομάζει </a:t>
            </a:r>
            <a:r>
              <a:rPr lang="el-GR" altLang="el-GR" sz="2800" i="1" dirty="0"/>
              <a:t>πρωταρχική ουσία.</a:t>
            </a:r>
          </a:p>
          <a:p>
            <a:r>
              <a:rPr lang="el-GR" altLang="el-GR" sz="2800" dirty="0"/>
              <a:t>Όλα τα άλλα είναι ονόματα που δίνουν οι άνθρωποι στα πράγματα για να συνεννοούνται.</a:t>
            </a:r>
          </a:p>
          <a:p>
            <a:r>
              <a:rPr lang="el-GR" altLang="el-GR" sz="2800" dirty="0"/>
              <a:t>Ο νομιναλισμός πετυχαίνει ότι στερώντας τις γενικές έννοιες από το υπερβατικό δεδομένο  (in </a:t>
            </a:r>
            <a:r>
              <a:rPr lang="el-GR" altLang="el-GR" sz="2800" dirty="0" err="1"/>
              <a:t>deo</a:t>
            </a:r>
            <a:r>
              <a:rPr lang="el-GR" altLang="el-GR" sz="2800" dirty="0"/>
              <a:t> ή in </a:t>
            </a:r>
            <a:r>
              <a:rPr lang="el-GR" altLang="el-GR" sz="2800" dirty="0" err="1"/>
              <a:t>mondo</a:t>
            </a:r>
            <a:r>
              <a:rPr lang="el-GR" altLang="el-GR" sz="2800" dirty="0"/>
              <a:t>) οντολογικό τους περιεχόμενο, απογυμνώνει τη νοητική σύλληψη από τον μεταφυσικό χαρακτήρα της και μεταθέτει τη δυνατότητα της γνώσης στην ατομική εμπειρική πιστοποίηση του πραγματικού.</a:t>
            </a:r>
          </a:p>
        </p:txBody>
      </p:sp>
    </p:spTree>
    <p:extLst>
      <p:ext uri="{BB962C8B-B14F-4D97-AF65-F5344CB8AC3E}">
        <p14:creationId xmlns:p14="http://schemas.microsoft.com/office/powerpoint/2010/main" val="3620350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είσοδος του Αριστοτέλη - Ακμή του </a:t>
            </a:r>
            <a:r>
              <a:rPr lang="el-GR" dirty="0" smtClean="0"/>
              <a:t>Σχολαστικισμού</a:t>
            </a:r>
            <a:r>
              <a:rPr lang="en-US" dirty="0" smtClean="0"/>
              <a:t> (1/6)</a:t>
            </a:r>
            <a:endParaRPr lang="el-GR" dirty="0"/>
          </a:p>
        </p:txBody>
      </p:sp>
      <p:sp>
        <p:nvSpPr>
          <p:cNvPr id="5" name="Θέση περιεχομένου 4"/>
          <p:cNvSpPr>
            <a:spLocks noGrp="1"/>
          </p:cNvSpPr>
          <p:nvPr>
            <p:ph idx="1"/>
          </p:nvPr>
        </p:nvSpPr>
        <p:spPr/>
        <p:txBody>
          <a:bodyPr>
            <a:noAutofit/>
          </a:bodyPr>
          <a:lstStyle/>
          <a:p>
            <a:r>
              <a:rPr lang="el-GR" altLang="el-GR" sz="2400" dirty="0"/>
              <a:t>Τον 12ο αιώνα αρχίζει σημαντική επίδραση των Αράβων </a:t>
            </a:r>
            <a:r>
              <a:rPr lang="en-GB" altLang="el-GR" sz="2400" dirty="0"/>
              <a:t>o</a:t>
            </a:r>
            <a:r>
              <a:rPr lang="el-GR" altLang="el-GR" sz="2400" dirty="0"/>
              <a:t>ι οποίοι είχαν διαβάσει και εργαστεί πάνω στους αρχαίους </a:t>
            </a:r>
            <a:r>
              <a:rPr lang="el-GR" altLang="el-GR" sz="2400" dirty="0" err="1"/>
              <a:t>έλληνες</a:t>
            </a:r>
            <a:r>
              <a:rPr lang="el-GR" altLang="el-GR" sz="2400" dirty="0"/>
              <a:t> φιλόσοφους και μαθηματικούς και τους είχαν δει με ένα νέο μάτι. </a:t>
            </a:r>
          </a:p>
          <a:p>
            <a:r>
              <a:rPr lang="el-GR" altLang="el-GR" sz="2400" dirty="0"/>
              <a:t>Η τάση που ξεκινά, κυρίως από την Σχολή της </a:t>
            </a:r>
            <a:r>
              <a:rPr lang="el-GR" altLang="el-GR" sz="2400" dirty="0" err="1"/>
              <a:t>Σάρτρης</a:t>
            </a:r>
            <a:r>
              <a:rPr lang="el-GR" altLang="el-GR" sz="2400" dirty="0"/>
              <a:t> όπου δίδαξαν </a:t>
            </a:r>
          </a:p>
          <a:p>
            <a:r>
              <a:rPr lang="el-GR" altLang="el-GR" sz="2400" dirty="0"/>
              <a:t>Πέτρος Αβελάρδος (1079 -1142, </a:t>
            </a:r>
            <a:r>
              <a:rPr lang="el-GR" altLang="el-GR" sz="2400" dirty="0" err="1"/>
              <a:t>Abelard</a:t>
            </a:r>
            <a:r>
              <a:rPr lang="el-GR" altLang="el-GR" sz="2400" dirty="0"/>
              <a:t>), </a:t>
            </a:r>
          </a:p>
          <a:p>
            <a:r>
              <a:rPr lang="el-GR" altLang="el-GR" sz="2400" dirty="0"/>
              <a:t>Πέτρος Λομβαρδός (+1164), </a:t>
            </a:r>
          </a:p>
          <a:p>
            <a:r>
              <a:rPr lang="el-GR" altLang="el-GR" sz="2400" dirty="0" err="1"/>
              <a:t>Αλανός</a:t>
            </a:r>
            <a:r>
              <a:rPr lang="el-GR" altLang="el-GR" sz="2400" dirty="0"/>
              <a:t> εκ </a:t>
            </a:r>
            <a:r>
              <a:rPr lang="el-GR" altLang="el-GR" sz="2400" dirty="0" err="1"/>
              <a:t>Λίλλης</a:t>
            </a:r>
            <a:r>
              <a:rPr lang="el-GR" altLang="el-GR" sz="2400" dirty="0"/>
              <a:t> (+1205) </a:t>
            </a:r>
            <a:r>
              <a:rPr lang="el-GR" altLang="el-GR" sz="2400" dirty="0" err="1"/>
              <a:t>κ.ά</a:t>
            </a:r>
            <a:r>
              <a:rPr lang="el-GR" altLang="el-GR" sz="2400" dirty="0"/>
              <a:t>, </a:t>
            </a:r>
          </a:p>
          <a:p>
            <a:r>
              <a:rPr lang="el-GR" altLang="el-GR" sz="2400" dirty="0"/>
              <a:t>για την εις </a:t>
            </a:r>
            <a:r>
              <a:rPr lang="el-GR" altLang="el-GR" sz="2400" dirty="0" err="1"/>
              <a:t>άτοπον</a:t>
            </a:r>
            <a:r>
              <a:rPr lang="el-GR" altLang="el-GR" sz="2400" dirty="0"/>
              <a:t> μέθοδο παραγωγής των αληθειών της πίστης από μερικά πρωταρχικά αξιώματα. </a:t>
            </a:r>
          </a:p>
        </p:txBody>
      </p:sp>
    </p:spTree>
    <p:extLst>
      <p:ext uri="{BB962C8B-B14F-4D97-AF65-F5344CB8AC3E}">
        <p14:creationId xmlns:p14="http://schemas.microsoft.com/office/powerpoint/2010/main" val="252025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είσοδος του Αριστοτέλη - Ακμή του Σχολαστικισμού</a:t>
            </a:r>
            <a:r>
              <a:rPr lang="en-US" dirty="0"/>
              <a:t> </a:t>
            </a:r>
            <a:r>
              <a:rPr lang="en-US" dirty="0" smtClean="0"/>
              <a:t>(2/6</a:t>
            </a:r>
            <a:r>
              <a:rPr lang="en-US" dirty="0"/>
              <a:t>)</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Ο Αριστοτέλης γίνεται ευρύτερα γνωστός και αρχίζει να επηρεάζει τον πνευματικό βίο της Ευρώπης, σε δυο φάσεις. </a:t>
            </a:r>
          </a:p>
          <a:p>
            <a:r>
              <a:rPr lang="el-GR" altLang="el-GR" sz="2800" dirty="0"/>
              <a:t>Στα μέσα του 12ου αιώνα μεταφράζεται  λατινικά (από αραβικά) το αριστοτελικό Όργανο, τα Αναλυτικά, τα Τοπικά και οι Σοφιστικοί Έλεγχοι. </a:t>
            </a:r>
          </a:p>
          <a:p>
            <a:r>
              <a:rPr lang="el-GR" altLang="el-GR" sz="2800" dirty="0"/>
              <a:t>Ως την εποχή εκείνη η Ευρώπη γνώριζε μόνο αποσπάσματα της αριστοτελικής Λογικής, από την μετάφραση και τον σχολιασμό που είχε εκπονήσει ο </a:t>
            </a:r>
            <a:r>
              <a:rPr lang="el-GR" altLang="el-GR" sz="2800" dirty="0" err="1"/>
              <a:t>Boethius</a:t>
            </a:r>
            <a:r>
              <a:rPr lang="el-GR" altLang="el-GR" sz="2800" dirty="0"/>
              <a:t> (480 -525 </a:t>
            </a:r>
            <a:r>
              <a:rPr lang="el-GR" altLang="el-GR" sz="2800" dirty="0" err="1"/>
              <a:t>μ.x</a:t>
            </a:r>
            <a:r>
              <a:rPr lang="el-GR" altLang="el-GR" sz="2800" dirty="0"/>
              <a:t> ).</a:t>
            </a:r>
          </a:p>
          <a:p>
            <a:r>
              <a:rPr lang="el-GR" altLang="el-GR" sz="2800" dirty="0"/>
              <a:t> 13ο αι. μεταφράζονται τα υπόλοιπα βιβλία του. </a:t>
            </a:r>
          </a:p>
          <a:p>
            <a:r>
              <a:rPr lang="el-GR" altLang="el-GR" sz="2800" dirty="0"/>
              <a:t>Στη διδασκαλία του σε αντίθεση με τον χριστιανισμό ο κόσμος δεν δημιουργείται εκ του μηδενός αλλά είναι αιώνιος και η φύση είναι οντολογικά αυθύπαρκτη. </a:t>
            </a:r>
          </a:p>
          <a:p>
            <a:endParaRPr lang="el-GR" altLang="el-GR" sz="2800" dirty="0"/>
          </a:p>
        </p:txBody>
      </p:sp>
    </p:spTree>
    <p:extLst>
      <p:ext uri="{BB962C8B-B14F-4D97-AF65-F5344CB8AC3E}">
        <p14:creationId xmlns:p14="http://schemas.microsoft.com/office/powerpoint/2010/main" val="268264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είσοδος του Αριστοτέλη - Ακμή του Σχολαστικισμού</a:t>
            </a:r>
            <a:r>
              <a:rPr lang="en-US" dirty="0"/>
              <a:t> </a:t>
            </a:r>
            <a:r>
              <a:rPr lang="en-US" dirty="0" smtClean="0"/>
              <a:t>(3/6</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200" dirty="0"/>
              <a:t>Φορέας του αριστοτελισμού αποβαίνει το δομινικανό τάγμα υπό την ηγεσία του Αλβέρτου του Μεγάλου (1193 -80) και Θωμά του </a:t>
            </a:r>
            <a:r>
              <a:rPr lang="el-GR" altLang="el-GR" sz="2200" dirty="0" err="1"/>
              <a:t>Ακινάτη</a:t>
            </a:r>
            <a:r>
              <a:rPr lang="el-GR" altLang="el-GR" sz="2200" dirty="0"/>
              <a:t> (</a:t>
            </a:r>
            <a:r>
              <a:rPr lang="el-GR" altLang="el-GR" sz="2200" dirty="0" err="1"/>
              <a:t>Aquinas</a:t>
            </a:r>
            <a:r>
              <a:rPr lang="el-GR" altLang="el-GR" sz="2200" dirty="0"/>
              <a:t> 1225 -74). </a:t>
            </a:r>
          </a:p>
          <a:p>
            <a:r>
              <a:rPr lang="el-GR" altLang="el-GR" sz="2200" dirty="0"/>
              <a:t>Ο Αλβέρτος είναι ο πρώτος που επιχειρεί τον </a:t>
            </a:r>
            <a:r>
              <a:rPr lang="el-GR" altLang="el-GR" sz="2200" i="1" dirty="0"/>
              <a:t>διαχωρισμό πίστης και γνώσης</a:t>
            </a:r>
            <a:r>
              <a:rPr lang="el-GR" altLang="el-GR" sz="2200" dirty="0"/>
              <a:t>.</a:t>
            </a:r>
          </a:p>
          <a:p>
            <a:r>
              <a:rPr lang="el-GR" altLang="el-GR" sz="2200" dirty="0"/>
              <a:t>Ο Θωμάς είναι πνεύμα οξύ, προικισμένο με αξιοθαύμαστη ικανότητα για συστηματοποίηση και χωρίζει, όπως ο δάσκαλός του, την πίστη από την γνώση: γνώση σημαίνει </a:t>
            </a:r>
            <a:r>
              <a:rPr lang="el-GR" altLang="el-GR" sz="2200" i="1" dirty="0" err="1"/>
              <a:t>αποδεικνύναι</a:t>
            </a:r>
            <a:r>
              <a:rPr lang="el-GR" altLang="el-GR" sz="2200" dirty="0"/>
              <a:t> πίστη σημαίνει </a:t>
            </a:r>
            <a:r>
              <a:rPr lang="el-GR" altLang="el-GR" sz="2200" i="1" dirty="0" err="1"/>
              <a:t>δέχεσθαι</a:t>
            </a:r>
            <a:r>
              <a:rPr lang="el-GR" altLang="el-GR" sz="2200" i="1" dirty="0"/>
              <a:t> τι ως αληθές επί τη βάσει της αυθεντίας</a:t>
            </a:r>
            <a:r>
              <a:rPr lang="el-GR" altLang="el-GR" sz="2200" dirty="0"/>
              <a:t>. </a:t>
            </a:r>
          </a:p>
          <a:p>
            <a:r>
              <a:rPr lang="el-GR" altLang="el-GR" sz="2200" dirty="0"/>
              <a:t>Για τον Θωμά η γνώση προπαρασκευάζει την πίστη, δημιουργεί τα λογικά θεμέλια της πίστης και επομένως προηγείται από αυτήν. </a:t>
            </a:r>
          </a:p>
        </p:txBody>
      </p:sp>
    </p:spTree>
    <p:extLst>
      <p:ext uri="{BB962C8B-B14F-4D97-AF65-F5344CB8AC3E}">
        <p14:creationId xmlns:p14="http://schemas.microsoft.com/office/powerpoint/2010/main" val="3501764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είσοδος του Αριστοτέλη - Ακμή του Σχολαστικισμού</a:t>
            </a:r>
            <a:r>
              <a:rPr lang="en-US" dirty="0"/>
              <a:t> </a:t>
            </a:r>
            <a:r>
              <a:rPr lang="en-US" dirty="0" smtClean="0"/>
              <a:t>(4/6</a:t>
            </a:r>
            <a:r>
              <a:rPr lang="en-US" dirty="0"/>
              <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sz="2800" dirty="0"/>
              <a:t>Η άποψη του Θωμά άργησε να επικρατήσει, αλλά με την αποδοχή της η αριστοτελική Λογική γίνεται δεκτή στην Ευρώπη, ως να επρόκειτο για το ολοκλήρωμα της φιλοσοφίας, και ως αποκλειστικό  όργανο για την κατάκτηση της ορθής, θετικής και αδιαμφισβήτητης γνώσης. </a:t>
            </a:r>
          </a:p>
          <a:p>
            <a:r>
              <a:rPr lang="el-GR" altLang="el-GR" sz="2800" dirty="0"/>
              <a:t>Η αλήθεια ταυτίζεται με το αποτέλεσμα της μεθοδολογικής ακρίβειας, η γνώση εξαντλείται στο υποχρεωτικό συμπέρασμα  της ορθής συλλογιστικής. </a:t>
            </a:r>
          </a:p>
          <a:p>
            <a:r>
              <a:rPr lang="el-GR" altLang="el-GR" sz="2800" dirty="0"/>
              <a:t>Έτσι, όταν ολοκληρώνεται η λατινική μετάφραση του αριστοτελικού έργου είναι αργά να αντιληφθούν τη σχετικότητα της τεχνικής των συλλογισμών μέσα στο οικοδόμημα της φιλοσοφίας του </a:t>
            </a:r>
            <a:r>
              <a:rPr lang="el-GR" altLang="el-GR" sz="2800" dirty="0" err="1"/>
              <a:t>Σταγειρίτη</a:t>
            </a:r>
            <a:r>
              <a:rPr lang="el-GR" altLang="el-GR" sz="2800" dirty="0"/>
              <a:t>. </a:t>
            </a:r>
          </a:p>
        </p:txBody>
      </p:sp>
    </p:spTree>
    <p:extLst>
      <p:ext uri="{BB962C8B-B14F-4D97-AF65-F5344CB8AC3E}">
        <p14:creationId xmlns:p14="http://schemas.microsoft.com/office/powerpoint/2010/main" val="251357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είσοδος του Αριστοτέλη - Ακμή του Σχολαστικισμού</a:t>
            </a:r>
            <a:r>
              <a:rPr lang="en-US" dirty="0"/>
              <a:t> </a:t>
            </a:r>
            <a:r>
              <a:rPr lang="en-US" dirty="0" smtClean="0"/>
              <a:t>(5/6</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200" dirty="0"/>
              <a:t>Ο ενθουσιασμός, για την αποτελεσματικότητα της ορθής συλλογιστικής, δεν αφήνει περιθώρια για την κατανόηση του δυναμισμού του αριστοτελισμού.</a:t>
            </a:r>
          </a:p>
          <a:p>
            <a:r>
              <a:rPr lang="el-GR" altLang="el-GR" sz="2200" dirty="0"/>
              <a:t>Η αντικειμενική κατοχύρωση της αλήθειας, η ταύτιση της αλήθειας με το αποτέλεσμα της μεθοδολογικής ακρίβειας, οδηγεί τους Δυτικούς θεολόγους στην διαστολή της πίστης από τη Θεολογία και στην οργάνωση της δεύτερης σε αυτόνομη επιστήμη</a:t>
            </a:r>
          </a:p>
          <a:p>
            <a:r>
              <a:rPr lang="el-GR" altLang="el-GR" sz="2200" dirty="0"/>
              <a:t>Το αντικείμενο της μεταφυσικής - ακριβώς όπως τα αντικείμενα της φυσικής - υποτάσσεται με απόλυτη πιστότητα στις απαιτήσεις της αριστοτελικής </a:t>
            </a:r>
            <a:r>
              <a:rPr lang="el-GR" altLang="el-GR" sz="2200" dirty="0" err="1"/>
              <a:t>demostratio</a:t>
            </a:r>
            <a:r>
              <a:rPr lang="el-GR" altLang="el-GR" sz="2200" dirty="0"/>
              <a:t> (αποδεικτικής μεθόδου). </a:t>
            </a:r>
          </a:p>
          <a:p>
            <a:r>
              <a:rPr lang="el-GR" altLang="el-GR" sz="2200" dirty="0"/>
              <a:t>Η Θεολογία αναδεικνύεται σε επιστήμη που δεν έχει τίποτα να ζηλέψει από τη θετικότητα των φυσικών επιστημών.</a:t>
            </a:r>
          </a:p>
        </p:txBody>
      </p:sp>
    </p:spTree>
    <p:extLst>
      <p:ext uri="{BB962C8B-B14F-4D97-AF65-F5344CB8AC3E}">
        <p14:creationId xmlns:p14="http://schemas.microsoft.com/office/powerpoint/2010/main" val="35187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είσοδος του Αριστοτέλη - Ακμή του Σχολαστικισμού</a:t>
            </a:r>
            <a:r>
              <a:rPr lang="en-US" dirty="0"/>
              <a:t> </a:t>
            </a:r>
            <a:r>
              <a:rPr lang="en-US" dirty="0" smtClean="0"/>
              <a:t>(6/6</a:t>
            </a:r>
            <a:r>
              <a:rPr lang="en-US" dirty="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l-GR" sz="2800" dirty="0"/>
              <a:t>Το 13ο αιώνα η διατύπωση και ανάπτυξη μιας αλήθειας οργανώνεται μεθοδικά με κανόνες, αξιώματα, αρχές, πολλαπλές διαιρέσεις. </a:t>
            </a:r>
          </a:p>
          <a:p>
            <a:r>
              <a:rPr lang="el-GR" altLang="el-GR" sz="2800" dirty="0"/>
              <a:t>Το σύνολο μιας πραγματείας διαιρείται σε μέρη, τα μέρη σε κεφάλαια, τα κεφάλαια σε παραγράφους, οι παράγραφοι σε άρθρα.</a:t>
            </a:r>
          </a:p>
          <a:p>
            <a:r>
              <a:rPr lang="el-GR" altLang="el-GR" sz="2800" dirty="0"/>
              <a:t>Οι θέσεις κατοχυρώνονται με συστηματική αναίρεση των αντιθέσεων, ο αναγνώστης οδηγείται προοδευτικά φράση, φράση σε μια  ολοκληρωμένη διανοητική διασάφηση της αλήθειας. </a:t>
            </a:r>
          </a:p>
          <a:p>
            <a:r>
              <a:rPr lang="el-GR" altLang="el-GR" sz="2800" dirty="0"/>
              <a:t>Τέτοιο είναι το βιβλίο του Θωμά του </a:t>
            </a:r>
            <a:r>
              <a:rPr lang="el-GR" altLang="el-GR" sz="2800" dirty="0" err="1"/>
              <a:t>Ακινάτη</a:t>
            </a:r>
            <a:r>
              <a:rPr lang="el-GR" altLang="el-GR" sz="2800" dirty="0"/>
              <a:t> το </a:t>
            </a:r>
            <a:r>
              <a:rPr lang="el-GR" altLang="el-GR" sz="2800" dirty="0" err="1"/>
              <a:t>Suma</a:t>
            </a:r>
            <a:r>
              <a:rPr lang="el-GR" altLang="el-GR" sz="2800" dirty="0"/>
              <a:t> </a:t>
            </a:r>
            <a:r>
              <a:rPr lang="el-GR" altLang="el-GR" sz="2800" dirty="0" err="1"/>
              <a:t>Theologica</a:t>
            </a:r>
            <a:r>
              <a:rPr lang="el-GR" altLang="el-GR" sz="2800" dirty="0"/>
              <a:t> το οποίο χαρακτηρίζεται ως προς την μεθοδικότητά του, ως η πρώτη τεχνολογία και εργοστάσιο που παράγει την αλήθεια του.</a:t>
            </a:r>
          </a:p>
        </p:txBody>
      </p:sp>
    </p:spTree>
    <p:extLst>
      <p:ext uri="{BB962C8B-B14F-4D97-AF65-F5344CB8AC3E}">
        <p14:creationId xmlns:p14="http://schemas.microsoft.com/office/powerpoint/2010/main" val="1297467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a:t>
            </a:r>
            <a:r>
              <a:rPr lang="el-GR" dirty="0" smtClean="0"/>
              <a:t>Μεσαίωνα</a:t>
            </a:r>
            <a:r>
              <a:rPr lang="en-US" dirty="0" smtClean="0"/>
              <a:t> (1/20)</a:t>
            </a:r>
            <a:endParaRPr lang="el-GR" dirty="0"/>
          </a:p>
        </p:txBody>
      </p:sp>
      <p:sp>
        <p:nvSpPr>
          <p:cNvPr id="5" name="Θέση περιεχομένου 4"/>
          <p:cNvSpPr>
            <a:spLocks noGrp="1"/>
          </p:cNvSpPr>
          <p:nvPr>
            <p:ph idx="1"/>
          </p:nvPr>
        </p:nvSpPr>
        <p:spPr/>
        <p:txBody>
          <a:bodyPr>
            <a:noAutofit/>
          </a:bodyPr>
          <a:lstStyle/>
          <a:p>
            <a:r>
              <a:rPr lang="el-GR" altLang="el-GR" sz="2200" dirty="0"/>
              <a:t>Οι καινούργιες αντιλήψεις που επικρατούν στον ευρωπαϊκό χώρο, τις καταγράφουμε:</a:t>
            </a:r>
          </a:p>
          <a:p>
            <a:r>
              <a:rPr lang="el-GR" altLang="el-GR" sz="2200" dirty="0"/>
              <a:t>Στροφή προς τις ωφελιμιστικές δυνατότητες της φύσης.</a:t>
            </a:r>
          </a:p>
          <a:p>
            <a:r>
              <a:rPr lang="el-GR" altLang="el-GR" sz="2200" dirty="0"/>
              <a:t>Απομάκρυνση του Θεού από τον Κόσμο.</a:t>
            </a:r>
          </a:p>
          <a:p>
            <a:r>
              <a:rPr lang="el-GR" altLang="el-GR" sz="2200" dirty="0"/>
              <a:t>Παρουσίαση της μηχανής ως ερμηνευτικού αξιώματος του κόσμου.</a:t>
            </a:r>
          </a:p>
          <a:p>
            <a:r>
              <a:rPr lang="el-GR" altLang="el-GR" sz="2200" dirty="0"/>
              <a:t>Εισαγωγή της ομοιογενούς μέτρησης του χρόνου με την εκτεταμένη χρήση του ρολογιού.</a:t>
            </a:r>
          </a:p>
          <a:p>
            <a:r>
              <a:rPr lang="el-GR" altLang="el-GR" sz="2200" dirty="0"/>
              <a:t>Το επόμενο ιστορικό βήμα θα είναι η μεταφορά της αριστοτελικής επιστημολογίας από το χώρο της συστηματικής θεολογίας στην περιοχή της εμπειρικής πραγματικότητας δηλ. την κοσμολογία και την φυσική. </a:t>
            </a:r>
          </a:p>
        </p:txBody>
      </p:sp>
    </p:spTree>
    <p:extLst>
      <p:ext uri="{BB962C8B-B14F-4D97-AF65-F5344CB8AC3E}">
        <p14:creationId xmlns:p14="http://schemas.microsoft.com/office/powerpoint/2010/main" val="44573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a:t>
            </a:r>
            <a:r>
              <a:rPr lang="el-GR" dirty="0" smtClean="0"/>
              <a:t>Μεσαίωνας</a:t>
            </a:r>
            <a:r>
              <a:rPr lang="en-US" dirty="0" smtClean="0"/>
              <a:t> (1/19)</a:t>
            </a:r>
            <a:endParaRPr lang="el-GR" dirty="0"/>
          </a:p>
        </p:txBody>
      </p:sp>
      <p:sp>
        <p:nvSpPr>
          <p:cNvPr id="5" name="Θέση περιεχομένου 4"/>
          <p:cNvSpPr>
            <a:spLocks noGrp="1"/>
          </p:cNvSpPr>
          <p:nvPr>
            <p:ph idx="1"/>
          </p:nvPr>
        </p:nvSpPr>
        <p:spPr/>
        <p:txBody>
          <a:bodyPr>
            <a:noAutofit/>
          </a:bodyPr>
          <a:lstStyle/>
          <a:p>
            <a:r>
              <a:rPr lang="el-GR" altLang="el-GR" sz="2400" dirty="0"/>
              <a:t>Για να γίνει κατανοητή η μεγάλη στροφή, που προκύπτει στον τρόπο του </a:t>
            </a:r>
            <a:r>
              <a:rPr lang="el-GR" altLang="el-GR" sz="2400" dirty="0" err="1"/>
              <a:t>σκέπτεσθαι</a:t>
            </a:r>
            <a:r>
              <a:rPr lang="el-GR" altLang="el-GR" sz="2400" dirty="0"/>
              <a:t> και που αποβλέπει το εννοιολογικό σύστημα της Αναγέννησης, θα πρέπει να δούμε μερικές από τις βασικές ιδεολογικές μετατοπίσεις που προέκυψαν κατά τον Μεσαίωνα ιδιαίτερα στις χώρες όπου επικρατούσε ο καθολικισμός </a:t>
            </a:r>
          </a:p>
          <a:p>
            <a:r>
              <a:rPr lang="el-GR" altLang="el-GR" sz="2400" dirty="0"/>
              <a:t>Η πρώτη και βασική αντιδιαστολή από τον αρχαίο κόσμο είναι η στάση που θεμελιώθηκε στο χώρο της Θεολογίας από τον Αυγουστίνο (354 -430 μ.Χ.) στο αντιπροσωπευτικό του έργο </a:t>
            </a:r>
          </a:p>
          <a:p>
            <a:r>
              <a:rPr lang="el-GR" altLang="el-GR" sz="2400" dirty="0"/>
              <a:t>De </a:t>
            </a:r>
            <a:r>
              <a:rPr lang="el-GR" altLang="el-GR" sz="2400" dirty="0" err="1"/>
              <a:t>utilitate</a:t>
            </a:r>
            <a:r>
              <a:rPr lang="el-GR" altLang="el-GR" sz="2400" dirty="0"/>
              <a:t> </a:t>
            </a:r>
            <a:r>
              <a:rPr lang="el-GR" altLang="el-GR" sz="2400" dirty="0" err="1"/>
              <a:t>credendi</a:t>
            </a:r>
            <a:r>
              <a:rPr lang="el-GR" altLang="el-GR" sz="2400" dirty="0"/>
              <a:t> (Περί της χρησιμότητας του </a:t>
            </a:r>
            <a:r>
              <a:rPr lang="el-GR" altLang="el-GR" sz="2400" dirty="0" err="1"/>
              <a:t>πιστεύειν</a:t>
            </a:r>
            <a:r>
              <a:rPr lang="el-GR" altLang="el-GR" sz="2400" dirty="0"/>
              <a:t>).</a:t>
            </a:r>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(2/20</a:t>
            </a:r>
            <a:r>
              <a:rPr lang="en-US" dirty="0"/>
              <a:t>)</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Η διαστολή πίστης από Θεολογία,  μεταφυσικής από επιστήμη ανοίγει το δρόμο για μεθόδευση και συστηματοποίηση της γνώσης σε όλους τους χώρους του επιστητού δηλ. τον περιορισμό της γνώσης στα όρια της διανοητικής σύλληψης και νοηματικής έκφρασης.</a:t>
            </a:r>
            <a:endParaRPr lang="en-US" altLang="el-GR" sz="2800" dirty="0"/>
          </a:p>
          <a:p>
            <a:r>
              <a:rPr lang="el-GR" altLang="el-GR" sz="2800" dirty="0"/>
              <a:t>Συνετέλεσαν στην </a:t>
            </a:r>
            <a:r>
              <a:rPr lang="el-GR" altLang="el-GR" sz="2800" dirty="0" err="1"/>
              <a:t>Aναγέννηση</a:t>
            </a:r>
            <a:r>
              <a:rPr lang="el-GR" altLang="el-GR" sz="2800" dirty="0"/>
              <a:t> κυρίως: </a:t>
            </a:r>
          </a:p>
          <a:p>
            <a:r>
              <a:rPr lang="el-GR" altLang="el-GR" sz="2800" dirty="0"/>
              <a:t>Η άλωση της </a:t>
            </a:r>
            <a:r>
              <a:rPr lang="el-GR" altLang="el-GR" sz="2800" dirty="0" err="1"/>
              <a:t>Κωνσταντινουπόλης</a:t>
            </a:r>
            <a:r>
              <a:rPr lang="el-GR" altLang="el-GR" sz="2800" dirty="0"/>
              <a:t> (1453), που έστειλε πολλούς </a:t>
            </a:r>
            <a:r>
              <a:rPr lang="el-GR" altLang="el-GR" sz="2800" dirty="0" err="1"/>
              <a:t>έλληνες</a:t>
            </a:r>
            <a:r>
              <a:rPr lang="el-GR" altLang="el-GR" sz="2800" dirty="0"/>
              <a:t> </a:t>
            </a:r>
            <a:r>
              <a:rPr lang="el-GR" altLang="el-GR" sz="2800" dirty="0" err="1"/>
              <a:t>λογίους</a:t>
            </a:r>
            <a:r>
              <a:rPr lang="el-GR" altLang="el-GR" sz="2800" dirty="0"/>
              <a:t> στη Δύση όπου ως </a:t>
            </a:r>
            <a:r>
              <a:rPr lang="el-GR" altLang="el-GR" sz="2800" dirty="0" err="1"/>
              <a:t>μεταλαμπαδευτές</a:t>
            </a:r>
            <a:r>
              <a:rPr lang="el-GR" altLang="el-GR" sz="2800" dirty="0"/>
              <a:t> της ελληνικής παιδείας. </a:t>
            </a:r>
          </a:p>
          <a:p>
            <a:r>
              <a:rPr lang="el-GR" altLang="el-GR" sz="2800" dirty="0"/>
              <a:t>Ανακάλυψη της Αμερικής (1492) που δρομολογεί  νέα κοσμολογική αντίληψη και την αναζήτηση νέων κόσμων. </a:t>
            </a:r>
          </a:p>
          <a:p>
            <a:r>
              <a:rPr lang="el-GR" altLang="el-GR" sz="2800" dirty="0"/>
              <a:t>Η εφεύρεση της τυπογραφίας στην Ολλανδία και την Γερμανία γύρω στο 1440.</a:t>
            </a:r>
          </a:p>
        </p:txBody>
      </p:sp>
    </p:spTree>
    <p:extLst>
      <p:ext uri="{BB962C8B-B14F-4D97-AF65-F5344CB8AC3E}">
        <p14:creationId xmlns:p14="http://schemas.microsoft.com/office/powerpoint/2010/main" val="3476733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(3/20</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400" dirty="0"/>
              <a:t>Η τυπογραφία όρισε ανεξίτηλα τί από την εποχή εκείνη και μετά μπορούσε να θεωρηθεί γνώση.</a:t>
            </a:r>
          </a:p>
          <a:p>
            <a:r>
              <a:rPr lang="el-GR" altLang="el-GR" sz="2400" dirty="0"/>
              <a:t>Η Αναγέννηση πνευματικά χαρακτηρίζεται από την γνωριμία με τα έργο του Πλάτωνος, την νέα ανάγνωση του Αριστοτέλη, από μεταφράσεις που γίνονται κατευθείαν από τα ελληνικά και την μετάφραση άλλων μαθηματικών συγγραφέων εκτός του Ευκλείδη, όπως του Πάππου, του Απολλώνιου, ή του Αρχιμήδη.</a:t>
            </a:r>
          </a:p>
          <a:p>
            <a:r>
              <a:rPr lang="el-GR" altLang="el-GR" sz="2400" dirty="0"/>
              <a:t> Η φιλοσοφία, για τα μαθηματικά και τις φυσικές επιστήμες θα  δεχθεί μια ισχυρή μετατόπιση σε ένα έδαφος κατάλληλα προετοιμασμένο σε όλη την διεργασία της μεσαιωνικής σκέψης και υπαγορεύεται από τα εξής χαρακτηριστικά.</a:t>
            </a:r>
          </a:p>
        </p:txBody>
      </p:sp>
    </p:spTree>
    <p:extLst>
      <p:ext uri="{BB962C8B-B14F-4D97-AF65-F5344CB8AC3E}">
        <p14:creationId xmlns:p14="http://schemas.microsoft.com/office/powerpoint/2010/main" val="1637061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(4/20</a:t>
            </a:r>
            <a:r>
              <a:rPr lang="en-US" dirty="0"/>
              <a:t>)</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altLang="el-GR" sz="2800" dirty="0"/>
              <a:t>Η φιλοσοφία της </a:t>
            </a:r>
            <a:r>
              <a:rPr lang="el-GR" altLang="el-GR" sz="2800" i="1" dirty="0"/>
              <a:t>ουσίας</a:t>
            </a:r>
            <a:r>
              <a:rPr lang="el-GR" altLang="el-GR" sz="2800" dirty="0"/>
              <a:t> των πραγμάτων εγκαταλείπεται και το αίτημα της </a:t>
            </a:r>
            <a:r>
              <a:rPr lang="el-GR" altLang="el-GR" sz="2800" dirty="0" err="1"/>
              <a:t>υπολογισιμότητας</a:t>
            </a:r>
            <a:r>
              <a:rPr lang="el-GR" altLang="el-GR" sz="2800" dirty="0"/>
              <a:t> αρχίζει να αποκτά προτεραιότητα. </a:t>
            </a:r>
          </a:p>
          <a:p>
            <a:r>
              <a:rPr lang="el-GR" altLang="el-GR" sz="2800" dirty="0"/>
              <a:t>Στην σχολή της Παδούας διατυπώνεται στον 13</a:t>
            </a:r>
            <a:r>
              <a:rPr lang="el-GR" altLang="el-GR" sz="2800" baseline="30000" dirty="0"/>
              <a:t>ο</a:t>
            </a:r>
            <a:r>
              <a:rPr lang="el-GR" altLang="el-GR" sz="2800" dirty="0"/>
              <a:t> αιώνα το </a:t>
            </a:r>
            <a:r>
              <a:rPr lang="el-GR" altLang="el-GR" sz="2800" i="1" dirty="0"/>
              <a:t>ότι μετριέται υπάρχει</a:t>
            </a:r>
            <a:r>
              <a:rPr lang="el-GR" altLang="el-GR" sz="2800" dirty="0"/>
              <a:t>.</a:t>
            </a:r>
          </a:p>
          <a:p>
            <a:r>
              <a:rPr lang="el-GR" altLang="el-GR" sz="2800" dirty="0"/>
              <a:t>Αντίληψη που συνεχίζει με την ίδια σαφήνεια να διατυπώνεται τον 20</a:t>
            </a:r>
            <a:r>
              <a:rPr lang="el-GR" altLang="el-GR" sz="2800" baseline="30000" dirty="0"/>
              <a:t>ο</a:t>
            </a:r>
            <a:r>
              <a:rPr lang="el-GR" altLang="el-GR" sz="2800" dirty="0"/>
              <a:t> αιώνα από τον </a:t>
            </a:r>
            <a:r>
              <a:rPr lang="en-US" altLang="el-GR" sz="2800" dirty="0"/>
              <a:t>M</a:t>
            </a:r>
            <a:r>
              <a:rPr lang="el-GR" altLang="el-GR" sz="2800" dirty="0"/>
              <a:t>. </a:t>
            </a:r>
            <a:r>
              <a:rPr lang="en-US" altLang="el-GR" sz="2800" dirty="0"/>
              <a:t>Planck</a:t>
            </a:r>
            <a:r>
              <a:rPr lang="el-GR" altLang="el-GR" sz="2800" dirty="0"/>
              <a:t>. </a:t>
            </a:r>
          </a:p>
          <a:p>
            <a:r>
              <a:rPr lang="el-GR" altLang="el-GR" sz="2800" dirty="0"/>
              <a:t>Τα στοιχεία, που θα καθορίσουν το θετικό επιστημονικό πνεύμα της νεότερης εποχής, την σημασία της μεθόδου και την </a:t>
            </a:r>
            <a:r>
              <a:rPr lang="el-GR" altLang="el-GR" sz="2800" dirty="0" err="1"/>
              <a:t>μαθηματικοποίηση</a:t>
            </a:r>
            <a:r>
              <a:rPr lang="el-GR" altLang="el-GR" sz="2800" dirty="0"/>
              <a:t> της φυσικής, αναδεικνύονται μέσα από την κατανόηση και απόρριψη της Αριστοτελικής άποψης για την κίνηση, και της σχέσης κόσμου και Μαθηματικών. </a:t>
            </a:r>
          </a:p>
        </p:txBody>
      </p:sp>
    </p:spTree>
    <p:extLst>
      <p:ext uri="{BB962C8B-B14F-4D97-AF65-F5344CB8AC3E}">
        <p14:creationId xmlns:p14="http://schemas.microsoft.com/office/powerpoint/2010/main" val="2971934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(5/20</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200" dirty="0"/>
              <a:t>Οι διδασκαλίες του Πλάτωνα και του Αριστοτέλη συγκρίνονται ως προς την δυνατότητα περιγραφής του Κόσμου. Αυτό προϋπέθετε την καταστροφή αυτού του Κόσμου</a:t>
            </a:r>
          </a:p>
          <a:p>
            <a:r>
              <a:rPr lang="el-GR" altLang="el-GR" sz="2200" i="1" dirty="0"/>
              <a:t>δηλαδή την εξαφάνιση της ιδέας ενός κόσμου με πεπερασμένη δομή, ιεραρχικά διατεταγμένου και ποσοτικά διαφοροποιημένου από οντολογική άποψη. </a:t>
            </a:r>
          </a:p>
          <a:p>
            <a:r>
              <a:rPr lang="el-GR" altLang="el-GR" sz="2200" i="1" dirty="0"/>
              <a:t>Η ιδέα αυτή αντικαταστάθηκε από εκείνη ενός Σύμπαντος, χωρίς καθορισμένα όρια και μάλιστα απείρου, το οποίο διέπουν και καθιστούν ενιαίο οι ίδιοι παγκόσμιοι νόμοι.</a:t>
            </a:r>
          </a:p>
          <a:p>
            <a:r>
              <a:rPr lang="el-GR" altLang="el-GR" sz="2200" i="1" dirty="0"/>
              <a:t> Ενός Σύμπαντος στο οποίο όλα τα πράγματα ανήκουν στο ίδιο επίπεδο Όντος, σε αντίθεση με την παραδοσιακή αντίληψη, που διέκρινε και έφερνε αντιμέτωπους δυο κόσμους, του Ουρανού και της Γης</a:t>
            </a:r>
            <a:endParaRPr lang="el-GR" altLang="el-GR" sz="2200" dirty="0"/>
          </a:p>
        </p:txBody>
      </p:sp>
    </p:spTree>
    <p:extLst>
      <p:ext uri="{BB962C8B-B14F-4D97-AF65-F5344CB8AC3E}">
        <p14:creationId xmlns:p14="http://schemas.microsoft.com/office/powerpoint/2010/main" val="371462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(6/20</a:t>
            </a:r>
            <a:r>
              <a:rPr lang="en-US" dirty="0"/>
              <a:t>)</a:t>
            </a:r>
            <a:endParaRPr lang="el-GR" dirty="0"/>
          </a:p>
        </p:txBody>
      </p:sp>
      <p:sp>
        <p:nvSpPr>
          <p:cNvPr id="3" name="Θέση περιεχομένου 2"/>
          <p:cNvSpPr>
            <a:spLocks noGrp="1"/>
          </p:cNvSpPr>
          <p:nvPr>
            <p:ph idx="1"/>
          </p:nvPr>
        </p:nvSpPr>
        <p:spPr/>
        <p:txBody>
          <a:bodyPr>
            <a:normAutofit fontScale="77500" lnSpcReduction="20000"/>
          </a:bodyPr>
          <a:lstStyle/>
          <a:p>
            <a:pPr>
              <a:defRPr/>
            </a:pPr>
            <a:r>
              <a:rPr lang="el-GR" sz="2800" dirty="0"/>
              <a:t>Η φιλοσοφία κίνησης στον Αριστοτέλη και η απόρριψή της κατά την Αναγέννηση αποτελεί βασικό άξονα όπου διαφαίνεται το πέρασμα από ένα σύστημα σκέψης σε ένα άλλο. </a:t>
            </a:r>
          </a:p>
          <a:p>
            <a:pPr>
              <a:defRPr/>
            </a:pPr>
            <a:r>
              <a:rPr lang="el-GR" sz="2800" dirty="0"/>
              <a:t>Ο Αριστοτέλης έχει εμπρός του ένα κόσμο περιορισμένο, μια Γη ακίνητη.</a:t>
            </a:r>
          </a:p>
          <a:p>
            <a:pPr>
              <a:defRPr/>
            </a:pPr>
            <a:r>
              <a:rPr lang="el-GR" sz="2800" dirty="0"/>
              <a:t>Η αφηρημένη ιδέα του κενού χώρου, βασική για την Μηχανική, είναι για αυτόν αδιανόητη. </a:t>
            </a:r>
          </a:p>
          <a:p>
            <a:pPr>
              <a:defRPr/>
            </a:pPr>
            <a:r>
              <a:rPr lang="el-GR" sz="2800" dirty="0"/>
              <a:t>Στην αριστοτελική δυναμική κάθε σώμα θεωρείται ότι έχει την τάση να βρίσκεται στο </a:t>
            </a:r>
            <a:r>
              <a:rPr lang="el-GR" sz="2800" i="1" dirty="0"/>
              <a:t>φυσικό του τόπο</a:t>
            </a:r>
            <a:r>
              <a:rPr lang="el-GR" sz="2800" dirty="0"/>
              <a:t> και να επανέρχεται σε αυτόν αν απομακρυνθεί βίαια.</a:t>
            </a:r>
          </a:p>
          <a:p>
            <a:pPr>
              <a:defRPr/>
            </a:pPr>
            <a:r>
              <a:rPr lang="el-GR" sz="2800" dirty="0"/>
              <a:t> Αυτή η τάση εξηγεί και τη φυσική κίνηση ενός σώματος: κίνηση που το επαναφέρει στον φυσικό του τόπο από τον βραχύτερο και ταχύτερο δρόμο.</a:t>
            </a:r>
            <a:endParaRPr lang="el-GR" sz="2800" dirty="0"/>
          </a:p>
        </p:txBody>
      </p:sp>
    </p:spTree>
    <p:extLst>
      <p:ext uri="{BB962C8B-B14F-4D97-AF65-F5344CB8AC3E}">
        <p14:creationId xmlns:p14="http://schemas.microsoft.com/office/powerpoint/2010/main" val="307441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(7/20</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300" dirty="0"/>
              <a:t>Κάθε κίνηση προϋποθέτει ένα είδος κοσμικής αταξίας, μια διατάραξη της ισορροπίας του σύμπαντος, διότι είναι το άμεσο αποτέλεσμα κάποιας βίας ή αντιθέτως το αποτέλεσμα προσπάθειας του '</a:t>
            </a:r>
            <a:r>
              <a:rPr lang="el-GR" altLang="el-GR" sz="2300" dirty="0" err="1"/>
              <a:t>Οντος</a:t>
            </a:r>
            <a:r>
              <a:rPr lang="el-GR" altLang="el-GR" sz="2300" dirty="0"/>
              <a:t> για αντιστάθμιση αυτής της βίας, για επανάκτηση της τάξης.</a:t>
            </a:r>
          </a:p>
          <a:p>
            <a:r>
              <a:rPr lang="el-GR" altLang="el-GR" sz="2300" dirty="0"/>
              <a:t>Η κίνηση δεν διατηρείται όπως η ακινησία. </a:t>
            </a:r>
          </a:p>
          <a:p>
            <a:r>
              <a:rPr lang="el-GR" altLang="el-GR" sz="2300" dirty="0"/>
              <a:t>Η κάθε αλλαγή από την ακινησία χρειάζεται ένα αίτιο για να ερμηνευθεί. </a:t>
            </a:r>
          </a:p>
          <a:p>
            <a:r>
              <a:rPr lang="el-GR" altLang="el-GR" sz="2300" dirty="0"/>
              <a:t>Οποιαδήποτε κίνηση χρειάζεται ένα κινούν που συντηρεί την κίνηση, όσο εκείνη διαρκεί, απαιτεί σε όλη την διάρκεια τη συνεχή δράση ενός εξαιρετικού </a:t>
            </a:r>
            <a:r>
              <a:rPr lang="el-GR" altLang="el-GR" sz="2300" dirty="0" err="1"/>
              <a:t>κινούντος</a:t>
            </a:r>
            <a:r>
              <a:rPr lang="el-GR" altLang="el-GR" sz="2300" dirty="0"/>
              <a:t> που βρίσκεται σε επαφή με το κινούμενο σώμα. </a:t>
            </a:r>
          </a:p>
        </p:txBody>
      </p:sp>
    </p:spTree>
    <p:extLst>
      <p:ext uri="{BB962C8B-B14F-4D97-AF65-F5344CB8AC3E}">
        <p14:creationId xmlns:p14="http://schemas.microsoft.com/office/powerpoint/2010/main" val="4266464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(8/20</a:t>
            </a:r>
            <a:r>
              <a:rPr lang="en-US" dirty="0"/>
              <a:t>)</a:t>
            </a:r>
            <a:endParaRPr lang="el-GR" dirty="0"/>
          </a:p>
        </p:txBody>
      </p:sp>
      <p:sp>
        <p:nvSpPr>
          <p:cNvPr id="3" name="Θέση περιεχομένου 2"/>
          <p:cNvSpPr>
            <a:spLocks noGrp="1"/>
          </p:cNvSpPr>
          <p:nvPr>
            <p:ph idx="1"/>
          </p:nvPr>
        </p:nvSpPr>
        <p:spPr/>
        <p:txBody>
          <a:bodyPr>
            <a:normAutofit fontScale="92500"/>
          </a:bodyPr>
          <a:lstStyle/>
          <a:p>
            <a:r>
              <a:rPr lang="el-GR" altLang="el-GR" sz="2800" dirty="0"/>
              <a:t>Η λογική του κοινού νου υπάρχει σε αυτή την αντίληψη. </a:t>
            </a:r>
          </a:p>
          <a:p>
            <a:r>
              <a:rPr lang="el-GR" altLang="el-GR" sz="2800" dirty="0"/>
              <a:t>Αν δεν σπρώξουμε κάτι αυτό δεν κινείται. Μέσα στο σύστημά του που περιέχει μια καλά συγκροτημένη σχέση παραδοχών και συμπερασμάτων. </a:t>
            </a:r>
          </a:p>
          <a:p>
            <a:r>
              <a:rPr lang="el-GR" altLang="el-GR" sz="2800" dirty="0"/>
              <a:t>Όλα στο κόσμο δικαιολογούνται και όπου διαφαίνονται κενά, όπως στην κίνηση μιας πέτρας, ενός βέλους, ενός βλήματος επιστρατεύονται δικαιολογίες, όπως η αντίδραση του περιβάλλοντος μέσου αέρα ή ύδατος. </a:t>
            </a:r>
          </a:p>
          <a:p>
            <a:r>
              <a:rPr lang="el-GR" altLang="el-GR" sz="2800" dirty="0"/>
              <a:t>Η πέτρα </a:t>
            </a:r>
            <a:r>
              <a:rPr lang="el-GR" altLang="el-GR" sz="2800" dirty="0" err="1"/>
              <a:t>επανασπρώχνεται</a:t>
            </a:r>
            <a:r>
              <a:rPr lang="el-GR" altLang="el-GR" sz="2800" dirty="0"/>
              <a:t> από τον αέρα ή το νερό!</a:t>
            </a:r>
          </a:p>
        </p:txBody>
      </p:sp>
    </p:spTree>
    <p:extLst>
      <p:ext uri="{BB962C8B-B14F-4D97-AF65-F5344CB8AC3E}">
        <p14:creationId xmlns:p14="http://schemas.microsoft.com/office/powerpoint/2010/main" val="1092833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(9/20</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200" dirty="0"/>
              <a:t>Η απλή προφανής παρατήρηση μένει σε ένα περιθώριο, ασήμαντο χάριν της θεωρίας που τόσο "καλά" προσδιορίζει και επεξηγεί τον κόσμο για 2.000 χρόνια. </a:t>
            </a:r>
          </a:p>
          <a:p>
            <a:r>
              <a:rPr lang="el-GR" altLang="el-GR" sz="2200" dirty="0"/>
              <a:t>Αποτελεί ένδειξη πιο εντυπωσιακή και από εκείνη του γεωκεντρικού συστήματος του Πτολεμαίου, για το πόσο η θεωρία (ως ιδεολογία) μπορεί να παρακάμπτει και να επικαλύπτει προφανείς διαπιστώσεις και βεβαιότητες του ανθρώπου. </a:t>
            </a:r>
          </a:p>
          <a:p>
            <a:r>
              <a:rPr lang="el-GR" altLang="el-GR" sz="2200" dirty="0"/>
              <a:t>Την απάντηση στο σκεπτικισμό, που προκαλεί αυτό το γεγονός, δεν την δίνουν παρά μόνο οι πρόσφατες επιστημολογικές θεωρήσεις περί διαρκούς </a:t>
            </a:r>
            <a:r>
              <a:rPr lang="el-GR" altLang="el-GR" sz="2200" dirty="0" err="1"/>
              <a:t>διαψευσιμότητας</a:t>
            </a:r>
            <a:r>
              <a:rPr lang="el-GR" altLang="el-GR" sz="2200" dirty="0"/>
              <a:t> της επιστήμης και της επιφύλαξης προς την κάθε είδους επανάπαυση στον εκάστοτε ορθολογισμό.</a:t>
            </a:r>
          </a:p>
          <a:p>
            <a:pPr marL="0" indent="0">
              <a:buNone/>
            </a:pPr>
            <a:endParaRPr lang="el-GR" sz="2400" dirty="0"/>
          </a:p>
        </p:txBody>
      </p:sp>
    </p:spTree>
    <p:extLst>
      <p:ext uri="{BB962C8B-B14F-4D97-AF65-F5344CB8AC3E}">
        <p14:creationId xmlns:p14="http://schemas.microsoft.com/office/powerpoint/2010/main" val="3174193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10/20</a:t>
            </a:r>
            <a:r>
              <a:rPr lang="en-US" dirty="0"/>
              <a:t>)</a:t>
            </a:r>
            <a:endParaRPr lang="el-GR" dirty="0"/>
          </a:p>
        </p:txBody>
      </p:sp>
      <p:sp>
        <p:nvSpPr>
          <p:cNvPr id="3" name="Θέση περιεχομένου 2"/>
          <p:cNvSpPr>
            <a:spLocks noGrp="1"/>
          </p:cNvSpPr>
          <p:nvPr>
            <p:ph idx="1"/>
          </p:nvPr>
        </p:nvSpPr>
        <p:spPr/>
        <p:txBody>
          <a:bodyPr>
            <a:normAutofit fontScale="77500" lnSpcReduction="20000"/>
          </a:bodyPr>
          <a:lstStyle/>
          <a:p>
            <a:pPr>
              <a:defRPr/>
            </a:pPr>
            <a:r>
              <a:rPr lang="el-GR" sz="2800" dirty="0"/>
              <a:t>Οι συνεχιστές του Αριστοτέλη, σε όλη την διάρκεια του Μεσαίωνα, προσπάθησαν να καλύψουν  το κενό αυτό στην τέλεια κατά τα άλλα θεωρία του επινοώντας την έννοια </a:t>
            </a:r>
            <a:r>
              <a:rPr lang="el-GR" sz="2800" dirty="0" err="1"/>
              <a:t>impetus</a:t>
            </a:r>
            <a:r>
              <a:rPr lang="el-GR" sz="2800" dirty="0"/>
              <a:t>. </a:t>
            </a:r>
          </a:p>
          <a:p>
            <a:pPr>
              <a:defRPr/>
            </a:pPr>
            <a:r>
              <a:rPr lang="el-GR" sz="2800" dirty="0"/>
              <a:t>Το κινούν μεταδίδει στο κινούμενο ή του εντυπώνει κάτι που το καθιστά ικανό να κινηθεί.</a:t>
            </a:r>
          </a:p>
          <a:p>
            <a:pPr marL="0" indent="0">
              <a:buFontTx/>
              <a:buNone/>
              <a:defRPr/>
            </a:pPr>
            <a:r>
              <a:rPr lang="el-GR" sz="2800" dirty="0"/>
              <a:t>Το </a:t>
            </a:r>
            <a:r>
              <a:rPr lang="el-GR" sz="2800" dirty="0" err="1"/>
              <a:t>impetus</a:t>
            </a:r>
            <a:r>
              <a:rPr lang="el-GR" sz="2800" dirty="0"/>
              <a:t> είχε ένα αμφίβολο οντολογικό κύρος και απασχόλησε τους Σχολαστικούς μέχρι και τον 17ο αιώνα και εγκαταλείφθηκε μέσα στην νέα θεώρηση του κόσμου που προέκυψε από την </a:t>
            </a:r>
            <a:r>
              <a:rPr lang="el-GR" sz="2800" dirty="0" err="1"/>
              <a:t>μαθηματικοποίηση</a:t>
            </a:r>
            <a:r>
              <a:rPr lang="el-GR" sz="2800" dirty="0"/>
              <a:t> της κινηματικής. </a:t>
            </a:r>
          </a:p>
          <a:p>
            <a:pPr>
              <a:defRPr/>
            </a:pPr>
            <a:r>
              <a:rPr lang="el-GR" sz="2800" dirty="0"/>
              <a:t>Η σημερινή εκπαίδευση περιέχει ως προϋπόθεση αυτή τη </a:t>
            </a:r>
            <a:r>
              <a:rPr lang="el-GR" sz="2800" dirty="0" err="1"/>
              <a:t>μαθηματικοποίηση</a:t>
            </a:r>
            <a:r>
              <a:rPr lang="el-GR" sz="2800" dirty="0"/>
              <a:t> και αυτό δημιουργεί εμπόδια στην κατανόηση της μεταβατικής κατάστασης που ανέκυψε τον 17ο αι.</a:t>
            </a:r>
            <a:endParaRPr lang="el-GR" sz="2800" dirty="0"/>
          </a:p>
        </p:txBody>
      </p:sp>
    </p:spTree>
    <p:extLst>
      <p:ext uri="{BB962C8B-B14F-4D97-AF65-F5344CB8AC3E}">
        <p14:creationId xmlns:p14="http://schemas.microsoft.com/office/powerpoint/2010/main" val="885242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11/20</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400" dirty="0"/>
              <a:t>Ο νεότερος άνθρωπος εμποτισμένος με την αντίληψη ότι απέναντί του έχει οντότητες προς μέτρηση, </a:t>
            </a:r>
            <a:r>
              <a:rPr lang="el-GR" altLang="el-GR" sz="2400" dirty="0" err="1"/>
              <a:t>res</a:t>
            </a:r>
            <a:r>
              <a:rPr lang="el-GR" altLang="el-GR" sz="2400" dirty="0"/>
              <a:t> </a:t>
            </a:r>
            <a:r>
              <a:rPr lang="el-GR" altLang="el-GR" sz="2400" dirty="0" err="1"/>
              <a:t>extensa</a:t>
            </a:r>
            <a:r>
              <a:rPr lang="el-GR" altLang="el-GR" sz="2400" dirty="0"/>
              <a:t>, που εξασφαλίζει την αντικειμενικότητα με την οποία είμαστε αναγκασμένοι να καταλαβαίνουμε τον κόσμο.</a:t>
            </a:r>
          </a:p>
          <a:p>
            <a:r>
              <a:rPr lang="el-GR" altLang="el-GR" sz="2400" dirty="0"/>
              <a:t> Εμείς ως </a:t>
            </a:r>
            <a:r>
              <a:rPr lang="el-GR" altLang="el-GR" sz="2400" i="1" dirty="0"/>
              <a:t>υποκείμενα</a:t>
            </a:r>
            <a:r>
              <a:rPr lang="el-GR" altLang="el-GR" sz="2400" dirty="0"/>
              <a:t> εξασφαλίζουμε την ορθή επικοινωνία μας και συνεννόηση μας μέσω ενός συστήματος μετρήσεων και συσχετισμών τους. </a:t>
            </a:r>
          </a:p>
          <a:p>
            <a:r>
              <a:rPr lang="el-GR" altLang="el-GR" sz="2400" dirty="0"/>
              <a:t>Χαρακτηριστικό της αρχαίας ελληνικής επιστήμης είναι ότι δεν είχε το εργαλείο του πειραματισμού εκτός ίσως ύστερα στον Αρχιμήδη και τον Ήρωνα.</a:t>
            </a:r>
          </a:p>
          <a:p>
            <a:r>
              <a:rPr lang="el-GR" altLang="el-GR" sz="2400" dirty="0"/>
              <a:t> Λέγεται ότι ο πρώτος φυσικός της </a:t>
            </a:r>
            <a:r>
              <a:rPr lang="el-GR" altLang="el-GR" sz="2400" dirty="0" err="1"/>
              <a:t>νεοτερικότητας</a:t>
            </a:r>
            <a:r>
              <a:rPr lang="el-GR" altLang="el-GR" sz="2400" dirty="0"/>
              <a:t> είναι ο Αρχιμήδης, εκείνος όμως μελέτησε μόνο την Στατική.</a:t>
            </a:r>
          </a:p>
          <a:p>
            <a:endParaRPr lang="el-GR" altLang="el-GR" sz="2400" dirty="0"/>
          </a:p>
        </p:txBody>
      </p:sp>
    </p:spTree>
    <p:extLst>
      <p:ext uri="{BB962C8B-B14F-4D97-AF65-F5344CB8AC3E}">
        <p14:creationId xmlns:p14="http://schemas.microsoft.com/office/powerpoint/2010/main" val="3384552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πρώιμος Μεσαίωνας</a:t>
            </a:r>
            <a:r>
              <a:rPr lang="en-US" dirty="0"/>
              <a:t> </a:t>
            </a:r>
            <a:r>
              <a:rPr lang="en-US" dirty="0" smtClean="0"/>
              <a:t>(2/19</a:t>
            </a:r>
            <a:r>
              <a:rPr lang="en-US" dirty="0"/>
              <a:t>)</a:t>
            </a:r>
            <a:endParaRPr lang="el-GR" dirty="0"/>
          </a:p>
        </p:txBody>
      </p:sp>
      <p:sp>
        <p:nvSpPr>
          <p:cNvPr id="3" name="Θέση περιεχομένου 2"/>
          <p:cNvSpPr>
            <a:spLocks noGrp="1"/>
          </p:cNvSpPr>
          <p:nvPr>
            <p:ph idx="1"/>
          </p:nvPr>
        </p:nvSpPr>
        <p:spPr/>
        <p:txBody>
          <a:bodyPr>
            <a:normAutofit fontScale="85000" lnSpcReduction="10000"/>
          </a:bodyPr>
          <a:lstStyle/>
          <a:p>
            <a:pPr>
              <a:defRPr/>
            </a:pPr>
            <a:r>
              <a:rPr lang="el-GR" sz="2800" dirty="0"/>
              <a:t>Η στάση αυτή αντικρίζει τη φύση όχι σαν τον </a:t>
            </a:r>
            <a:r>
              <a:rPr lang="el-GR" sz="2800" i="1" dirty="0"/>
              <a:t>Κόσμο</a:t>
            </a:r>
            <a:r>
              <a:rPr lang="el-GR" sz="2800" dirty="0"/>
              <a:t> προς θαυμασμό των αρχαίων, αλλά από την άποψη του ωφέλιμου αποτελέσματος και της χρησιμοθηρικής εκμετάλλευσης.</a:t>
            </a:r>
          </a:p>
          <a:p>
            <a:pPr>
              <a:defRPr/>
            </a:pPr>
            <a:r>
              <a:rPr lang="el-GR" sz="2800" dirty="0"/>
              <a:t> Η ίδια η θρησκευτική πίστη, η </a:t>
            </a:r>
            <a:r>
              <a:rPr lang="el-GR" sz="2800" dirty="0" err="1"/>
              <a:t>κατ'εξοχήν</a:t>
            </a:r>
            <a:r>
              <a:rPr lang="el-GR" sz="2800" dirty="0"/>
              <a:t> αναζήτηση μετά-φυσικής γνώσης υποτάσσεται στις ωφελιμιστικές απαιτήσεις του ατόμου.</a:t>
            </a:r>
          </a:p>
          <a:p>
            <a:pPr>
              <a:defRPr/>
            </a:pPr>
            <a:r>
              <a:rPr lang="el-GR" sz="2800" dirty="0"/>
              <a:t>Το Αισθητικό αίτημα της Αρμονίας υποχωρεί μπροστά σε μια αναγκαιότητα θρησκευτικού και χρησιμοθηρικού αιτήματος. </a:t>
            </a:r>
          </a:p>
          <a:p>
            <a:pPr>
              <a:defRPr/>
            </a:pPr>
            <a:r>
              <a:rPr lang="el-GR" sz="2800" dirty="0"/>
              <a:t>Στο κράτος των Φράγκων 9ο αι. ο </a:t>
            </a:r>
            <a:r>
              <a:rPr lang="el-GR" sz="2800" dirty="0" err="1"/>
              <a:t>Alcuin</a:t>
            </a:r>
            <a:r>
              <a:rPr lang="el-GR" sz="2800" dirty="0"/>
              <a:t> που χαρακτηρίζει χρήσιμη την αξιοποίηση της φιλοσοφίας για θεολογικούς σκοπούς, συντελώντας έτσι κατά πολύ στην έναρξη της Σχολαστικής φιλοσοφίας.</a:t>
            </a:r>
          </a:p>
          <a:p>
            <a:pPr>
              <a:defRPr/>
            </a:pPr>
            <a:endParaRPr lang="el-GR" sz="2800" dirty="0"/>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12/20</a:t>
            </a:r>
            <a:r>
              <a:rPr lang="en-US" dirty="0"/>
              <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sz="2800" dirty="0"/>
              <a:t>Την άποψη αυτή δεν ήταν και τόσο απλό να την ισχυρισθεί κανείς γιατί έπρεπε να βγει από ένα σύστημα εννοιών που η </a:t>
            </a:r>
            <a:r>
              <a:rPr lang="el-GR" altLang="el-GR" sz="2800" dirty="0" err="1"/>
              <a:t>αποβλεπτικότητά</a:t>
            </a:r>
            <a:r>
              <a:rPr lang="el-GR" altLang="el-GR" sz="2800" dirty="0"/>
              <a:t> τους αποκλίνει από το να βοηθά στην συγκρότηση μιας μαθηματικής φυσικής.  </a:t>
            </a:r>
          </a:p>
          <a:p>
            <a:r>
              <a:rPr lang="el-GR" altLang="el-GR" sz="2800" dirty="0"/>
              <a:t>Η φυσική δεν είναι εφαρμοσμένη γεωμετρία.</a:t>
            </a:r>
          </a:p>
          <a:p>
            <a:r>
              <a:rPr lang="el-GR" altLang="el-GR" sz="2800" dirty="0"/>
              <a:t> Η γήινη ύλη ποτέ δεν μπορεί να δείξει ακριβή σχήματα. </a:t>
            </a:r>
          </a:p>
          <a:p>
            <a:r>
              <a:rPr lang="el-GR" altLang="el-GR" sz="2800" dirty="0"/>
              <a:t>Οι μορφές δεν αποδίδουν ποτέ πλήρως και τελείως τον κόσμο.</a:t>
            </a:r>
          </a:p>
          <a:p>
            <a:r>
              <a:rPr lang="el-GR" altLang="el-GR" sz="2800" dirty="0"/>
              <a:t> Αυτό ξέφυγε από τον Πλάτωνα.</a:t>
            </a:r>
          </a:p>
          <a:p>
            <a:r>
              <a:rPr lang="el-GR" altLang="el-GR" sz="2800" dirty="0"/>
              <a:t>Είναι μάταιη η προσπάθεια να δομηθεί μια μαθηματική φιλοσοφία της φύσεως. </a:t>
            </a:r>
          </a:p>
        </p:txBody>
      </p:sp>
    </p:spTree>
    <p:extLst>
      <p:ext uri="{BB962C8B-B14F-4D97-AF65-F5344CB8AC3E}">
        <p14:creationId xmlns:p14="http://schemas.microsoft.com/office/powerpoint/2010/main" val="1650104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13/20</a:t>
            </a:r>
            <a:r>
              <a:rPr lang="en-US" dirty="0"/>
              <a:t>)</a:t>
            </a:r>
            <a:endParaRPr lang="el-GR" dirty="0"/>
          </a:p>
        </p:txBody>
      </p:sp>
      <p:sp>
        <p:nvSpPr>
          <p:cNvPr id="5" name="Θέση περιεχομένου 4"/>
          <p:cNvSpPr>
            <a:spLocks noGrp="1"/>
          </p:cNvSpPr>
          <p:nvPr>
            <p:ph idx="1"/>
          </p:nvPr>
        </p:nvSpPr>
        <p:spPr/>
        <p:txBody>
          <a:bodyPr>
            <a:noAutofit/>
          </a:bodyPr>
          <a:lstStyle/>
          <a:p>
            <a:pPr>
              <a:defRPr/>
            </a:pPr>
            <a:r>
              <a:rPr lang="el-GR" sz="2400" dirty="0"/>
              <a:t>Δεν είναι δυνατή κατά τον Αριστοτέλη, μια μαθηματική θεωρία της ποιότητας. </a:t>
            </a:r>
          </a:p>
          <a:p>
            <a:pPr>
              <a:defRPr/>
            </a:pPr>
            <a:r>
              <a:rPr lang="el-GR" sz="2400" dirty="0"/>
              <a:t>Τα μαθηματικά των αρχαίων, διεκδικώντας την αναζήτηση του αναλλοίωτου σε ένα κόσμο όπου τα πάντα ήταν ρευστά, είχαν παγιδευτεί με το ξεκίνημά τους στην περιγραφή ενός κόσμου ανύπαρκτου και άχρονου.</a:t>
            </a:r>
          </a:p>
          <a:p>
            <a:pPr>
              <a:defRPr/>
            </a:pPr>
            <a:r>
              <a:rPr lang="el-GR" sz="2400" dirty="0"/>
              <a:t> Η ακρίβεια και η αυστηρότητά τους είχαν μόνο αισθητική και παιδευτική αξία, υστερούσε όμως σε αξία της φυσικής, για την περιγραφή της φύσης. </a:t>
            </a:r>
          </a:p>
          <a:p>
            <a:pPr>
              <a:defRPr/>
            </a:pPr>
            <a:r>
              <a:rPr lang="el-GR" sz="2400" dirty="0"/>
              <a:t>Τα μαθηματικά δεν ασχολούνται με την κίνηση, διακήρυσσαν κατηγορηματικά οι σοφοί της εποχής.</a:t>
            </a:r>
            <a:endParaRPr lang="el-GR" sz="2400" dirty="0"/>
          </a:p>
        </p:txBody>
      </p:sp>
    </p:spTree>
    <p:extLst>
      <p:ext uri="{BB962C8B-B14F-4D97-AF65-F5344CB8AC3E}">
        <p14:creationId xmlns:p14="http://schemas.microsoft.com/office/powerpoint/2010/main" val="1317886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14/20</a:t>
            </a:r>
            <a:r>
              <a:rPr lang="en-US" dirty="0"/>
              <a:t>)</a:t>
            </a:r>
            <a:endParaRPr lang="el-GR" dirty="0"/>
          </a:p>
        </p:txBody>
      </p:sp>
      <p:sp>
        <p:nvSpPr>
          <p:cNvPr id="3" name="Θέση περιεχομένου 2"/>
          <p:cNvSpPr>
            <a:spLocks noGrp="1"/>
          </p:cNvSpPr>
          <p:nvPr>
            <p:ph idx="1"/>
          </p:nvPr>
        </p:nvSpPr>
        <p:spPr/>
        <p:txBody>
          <a:bodyPr>
            <a:normAutofit fontScale="92500" lnSpcReduction="20000"/>
          </a:bodyPr>
          <a:lstStyle/>
          <a:p>
            <a:pPr>
              <a:defRPr/>
            </a:pPr>
            <a:r>
              <a:rPr lang="el-GR" sz="2800" dirty="0"/>
              <a:t>Για τον Αριστοτέλη, ο κενός χώρος αναιρεί εξ' ολοκλήρου την έννοια της τάξης: σε ένα κενό χώρο όχι μόνο δεν υπάρχουν </a:t>
            </a:r>
            <a:r>
              <a:rPr lang="el-GR" sz="2800" i="1" dirty="0"/>
              <a:t>φυσικοί τόποι</a:t>
            </a:r>
            <a:r>
              <a:rPr lang="el-GR" sz="2800" dirty="0"/>
              <a:t> αλλά καθόλου τόποι.</a:t>
            </a:r>
          </a:p>
          <a:p>
            <a:pPr>
              <a:defRPr/>
            </a:pPr>
            <a:r>
              <a:rPr lang="el-GR" sz="2800" dirty="0"/>
              <a:t> Ο φυσικός εξετάζει πραγματικά αντικείμενα, ο γεωμέτρης λογικές σχέσεις αφηρημένων αντικειμένων. </a:t>
            </a:r>
          </a:p>
          <a:p>
            <a:pPr>
              <a:defRPr/>
            </a:pPr>
            <a:r>
              <a:rPr lang="el-GR" sz="2800" dirty="0"/>
              <a:t>Είναι επικίνδυνη για τον Αριστοτέλη η εφαρμογή μεθόδου καθαρά γεωμετρικής μεθόδου για την μελέτη της φυσικής πραγματικότητας.</a:t>
            </a:r>
          </a:p>
          <a:p>
            <a:pPr marL="0" indent="0">
              <a:buFontTx/>
              <a:buNone/>
              <a:defRPr/>
            </a:pPr>
            <a:r>
              <a:rPr lang="el-GR" sz="2800" dirty="0"/>
              <a:t>  Έπρεπε να δράσουν πλήθος ιστορικά γεγονότα    δεν πρέπει να την δούμε μόνο την πρόταση του Κοπέρνικου για το ηλιοκεντρικό σύστημα, ούτε στο κάψιμο της βούλας του Πάπα από τον Λούθηρο.</a:t>
            </a:r>
            <a:endParaRPr lang="el-GR" sz="2800" dirty="0"/>
          </a:p>
        </p:txBody>
      </p:sp>
    </p:spTree>
    <p:extLst>
      <p:ext uri="{BB962C8B-B14F-4D97-AF65-F5344CB8AC3E}">
        <p14:creationId xmlns:p14="http://schemas.microsoft.com/office/powerpoint/2010/main" val="34286195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15/20</a:t>
            </a:r>
            <a:r>
              <a:rPr lang="en-US" dirty="0"/>
              <a:t>)</a:t>
            </a:r>
            <a:endParaRPr lang="el-GR" dirty="0"/>
          </a:p>
        </p:txBody>
      </p:sp>
      <p:sp>
        <p:nvSpPr>
          <p:cNvPr id="5" name="Θέση περιεχομένου 4"/>
          <p:cNvSpPr>
            <a:spLocks noGrp="1"/>
          </p:cNvSpPr>
          <p:nvPr>
            <p:ph idx="1"/>
          </p:nvPr>
        </p:nvSpPr>
        <p:spPr/>
        <p:txBody>
          <a:bodyPr>
            <a:noAutofit/>
          </a:bodyPr>
          <a:lstStyle/>
          <a:p>
            <a:pPr>
              <a:defRPr/>
            </a:pPr>
            <a:r>
              <a:rPr lang="el-GR" sz="2400" dirty="0"/>
              <a:t>Η μεγάλη στιγμή της έναρξης της </a:t>
            </a:r>
            <a:r>
              <a:rPr lang="el-GR" sz="2400" dirty="0" err="1"/>
              <a:t>νεοτερικότητας</a:t>
            </a:r>
            <a:r>
              <a:rPr lang="el-GR" sz="2400" dirty="0"/>
              <a:t> είναι η στιγμή που ο νεαρός Γαλιλαίος με τους παλμούς της καρδιάς του </a:t>
            </a:r>
            <a:r>
              <a:rPr lang="el-GR" sz="2400" dirty="0" err="1"/>
              <a:t>χρονομετρά</a:t>
            </a:r>
            <a:r>
              <a:rPr lang="el-GR" sz="2400" dirty="0"/>
              <a:t> την κίνηση της καντήλας στην Μητρόπολη της Πίζας.</a:t>
            </a:r>
          </a:p>
          <a:p>
            <a:pPr>
              <a:defRPr/>
            </a:pPr>
            <a:r>
              <a:rPr lang="el-GR" sz="2400" i="1" dirty="0"/>
              <a:t>Την στιγμή που τα δυο ανομοιογενή μεγέθη χρόνου και μήκους μπαίνουν σε αναλογία, τη στιγμή που τα μαθηματικά βρίσκουν τρόπο να αναπαραστήσουν την κίνηση του κόσμου</a:t>
            </a:r>
            <a:r>
              <a:rPr lang="el-GR" sz="2400" dirty="0"/>
              <a:t>. </a:t>
            </a:r>
          </a:p>
          <a:p>
            <a:pPr>
              <a:defRPr/>
            </a:pPr>
            <a:r>
              <a:rPr lang="el-GR" sz="2400" dirty="0"/>
              <a:t>Μετά την προσπάθεια του Γαλιλαίου που διακήρυττε ότι το μεγάλο βιβλίο της φύσης μπορεί να διαβαστεί μόνον από εκείνους που ξέρουν τη γλώσσα με την οποία είναι γραμμένο και η γλώσσα αυτή είναι τα μαθηματικά.</a:t>
            </a:r>
          </a:p>
          <a:p>
            <a:pPr marL="0" indent="0">
              <a:buFontTx/>
              <a:buNone/>
              <a:defRPr/>
            </a:pPr>
            <a:endParaRPr lang="el-GR" sz="2400" dirty="0"/>
          </a:p>
        </p:txBody>
      </p:sp>
    </p:spTree>
    <p:extLst>
      <p:ext uri="{BB962C8B-B14F-4D97-AF65-F5344CB8AC3E}">
        <p14:creationId xmlns:p14="http://schemas.microsoft.com/office/powerpoint/2010/main" val="1446035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16/20</a:t>
            </a:r>
            <a:r>
              <a:rPr lang="en-US" dirty="0"/>
              <a:t>)</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Το πρώτο που είχε να διορθώσει ο Γαλιλαίος ήταν η πλατωνική αντίληψη. </a:t>
            </a:r>
            <a:endParaRPr lang="en-US" altLang="el-GR" sz="2800" dirty="0"/>
          </a:p>
          <a:p>
            <a:r>
              <a:rPr lang="el-GR" altLang="el-GR" sz="2800" i="1" dirty="0"/>
              <a:t>Στις αποδείξεις όσων έχουν σχέση με την φύση, λέει ότι δεν πρέπει να αναζητούμε τη μαθηματική ακρίβεια</a:t>
            </a:r>
            <a:r>
              <a:rPr lang="el-GR" altLang="el-GR" sz="2800" dirty="0"/>
              <a:t>.</a:t>
            </a:r>
            <a:endParaRPr lang="en-US" altLang="el-GR" sz="2800" dirty="0"/>
          </a:p>
          <a:p>
            <a:r>
              <a:rPr lang="el-GR" altLang="el-GR" sz="2800" dirty="0"/>
              <a:t> Έπειτα, είχε να παρακάμψει την έννοια της ποιότητας στις θεωρήσεις του, αφού αυτή δεν αποτελεί πηγή γνώσης. </a:t>
            </a:r>
            <a:endParaRPr lang="en-US" altLang="el-GR" sz="2800" dirty="0"/>
          </a:p>
          <a:p>
            <a:r>
              <a:rPr lang="el-GR" altLang="el-GR" sz="2800" dirty="0"/>
              <a:t>Μετά προχώρησε με την πίστη ότι </a:t>
            </a:r>
            <a:r>
              <a:rPr lang="el-GR" altLang="el-GR" sz="2800" i="1" dirty="0"/>
              <a:t>πρέπει να μετρήσει κανείς ό,τι μπορεί να μετρηθεί, και να κάνει να </a:t>
            </a:r>
            <a:r>
              <a:rPr lang="el-GR" altLang="el-GR" sz="2800" i="1" dirty="0" err="1"/>
              <a:t>μετράται</a:t>
            </a:r>
            <a:r>
              <a:rPr lang="el-GR" altLang="el-GR" sz="2800" i="1" dirty="0"/>
              <a:t> ότι δεν μπορεί να μετρηθεί</a:t>
            </a:r>
            <a:r>
              <a:rPr lang="el-GR" altLang="el-GR" sz="2800" dirty="0"/>
              <a:t>.</a:t>
            </a:r>
          </a:p>
          <a:p>
            <a:r>
              <a:rPr lang="el-GR" altLang="el-GR" sz="2800" dirty="0"/>
              <a:t>H πεποίθηση του Πλάτωνα ότι ο άνθρωπος που μπορεί να κατανοήσει τη φύση των αριθμών συμμετέχει στη θεότητα, ανανεώνεται με την εισβολή της διάστασης του χρόνου στις μετρήσεις. </a:t>
            </a:r>
          </a:p>
        </p:txBody>
      </p:sp>
    </p:spTree>
    <p:extLst>
      <p:ext uri="{BB962C8B-B14F-4D97-AF65-F5344CB8AC3E}">
        <p14:creationId xmlns:p14="http://schemas.microsoft.com/office/powerpoint/2010/main" val="2498086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17/20</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200" dirty="0"/>
              <a:t>Η </a:t>
            </a:r>
            <a:r>
              <a:rPr lang="el-GR" altLang="el-GR" sz="2200" dirty="0" err="1"/>
              <a:t>μαθηματικοποίηση</a:t>
            </a:r>
            <a:r>
              <a:rPr lang="el-GR" altLang="el-GR" sz="2200" dirty="0"/>
              <a:t> της σκέψης μας αρχίζει. </a:t>
            </a:r>
            <a:endParaRPr lang="en-US" altLang="el-GR" sz="2200" dirty="0"/>
          </a:p>
          <a:p>
            <a:r>
              <a:rPr lang="el-GR" altLang="el-GR" sz="2200" dirty="0"/>
              <a:t>H μεγάλη σημασία της </a:t>
            </a:r>
            <a:r>
              <a:rPr lang="el-GR" altLang="el-GR" sz="2200" i="1" dirty="0"/>
              <a:t>αναλογίας</a:t>
            </a:r>
            <a:r>
              <a:rPr lang="el-GR" altLang="el-GR" sz="2200" dirty="0"/>
              <a:t> για τα ελληνικά Μαθηματικά έχει καταδειχθεί από πολλούς.</a:t>
            </a:r>
            <a:endParaRPr lang="en-US" altLang="el-GR" sz="2200" dirty="0"/>
          </a:p>
          <a:p>
            <a:r>
              <a:rPr lang="el-GR" altLang="el-GR" sz="2200" dirty="0"/>
              <a:t> Ωστόσο, η χρήση της αναλογίας γίνεται με αυστηρή προσήλωση στην ομογένεια των παραγόντων.</a:t>
            </a:r>
            <a:endParaRPr lang="en-US" altLang="el-GR" sz="2200" dirty="0"/>
          </a:p>
          <a:p>
            <a:r>
              <a:rPr lang="el-GR" altLang="el-GR" sz="2200" dirty="0"/>
              <a:t> Ο Πλάτων στον Τίμαιο κάνει μια πολύ σημαντική προσομοίωση που αναδεικνύει μια κοσμολογική αντίληψη και προαναγγέλλει την σύγχρονη μαθηματική φυσική. </a:t>
            </a:r>
            <a:endParaRPr lang="en-US" altLang="el-GR" sz="2200" dirty="0"/>
          </a:p>
          <a:p>
            <a:r>
              <a:rPr lang="el-GR" altLang="el-GR" sz="2200" dirty="0"/>
              <a:t> Μια χαοτική κατάσταση της ύλης του κόσμου προηγείται της αρχής του: Φωτιά, Αέρας, Νερό και Γη βρίσκονται σε μη-αρμονική και άτακτη κίνηση, περνούν ελεύθερα το ένα στο άλλο, δεν είναι πρωτίστως, τίποτα άλλο παρά πλημμελώς και ατάκτως κινούμενα. </a:t>
            </a:r>
          </a:p>
        </p:txBody>
      </p:sp>
    </p:spTree>
    <p:extLst>
      <p:ext uri="{BB962C8B-B14F-4D97-AF65-F5344CB8AC3E}">
        <p14:creationId xmlns:p14="http://schemas.microsoft.com/office/powerpoint/2010/main" val="2432391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18/20</a:t>
            </a:r>
            <a:r>
              <a:rPr lang="en-US" dirty="0"/>
              <a:t>)</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altLang="el-GR" sz="2800" dirty="0"/>
              <a:t>Έρχονται εις τάξη με την παραγωγή μιας αυτοσυντηρούμενης ισορροπίας έτσι ώστε το ακατάπαυστο πέρασμα από το ένα στο άλλο να οδηγεί σε ευσταθή ηρεμία. </a:t>
            </a:r>
            <a:endParaRPr lang="en-US" altLang="el-GR" sz="2800" dirty="0"/>
          </a:p>
          <a:p>
            <a:r>
              <a:rPr lang="el-GR" altLang="el-GR" sz="2800" dirty="0"/>
              <a:t>Η </a:t>
            </a:r>
            <a:r>
              <a:rPr lang="el-GR" altLang="el-GR" sz="2800" i="1" dirty="0"/>
              <a:t>Αναλογία</a:t>
            </a:r>
            <a:r>
              <a:rPr lang="el-GR" altLang="el-GR" sz="2800" dirty="0"/>
              <a:t> προσιδιάζει καλύτερα σε αυτό τον σκοπό, επειδή υφαίνει μια σταθερή σύνδεση, ένα σταθερό δεσμό, μεταξύ των κοσμικών στοιχείων, ένα δεσμό που παραμένει άρρηκτος κατά την πορεία όλων των εσωτερικών αλλαγών και των δυνατών μεταθέσεων αυτών των στοιχείων εντός της αναλογίας... χάρη στην αϋλότητα αυτής της αναλογίας, ως </a:t>
            </a:r>
            <a:r>
              <a:rPr lang="el-GR" altLang="el-GR" sz="2800" i="1" dirty="0"/>
              <a:t>ψυχής</a:t>
            </a:r>
            <a:r>
              <a:rPr lang="el-GR" altLang="el-GR" sz="2800" dirty="0"/>
              <a:t>, εξασφαλίζεται η ολότητα που εξασφαλίζει την τάξη... Έρχονται εις τάξη με την παραγωγή μιας αυτοσυντηρούμενης ισορροπίας έτσι ώστε το ακατάπαυστο πέρασμα από το ένα στο άλλο να οδηγεί σε ευσταθή ηρεμία. </a:t>
            </a:r>
            <a:endParaRPr lang="en-US" altLang="el-GR" sz="2800" dirty="0"/>
          </a:p>
        </p:txBody>
      </p:sp>
    </p:spTree>
    <p:extLst>
      <p:ext uri="{BB962C8B-B14F-4D97-AF65-F5344CB8AC3E}">
        <p14:creationId xmlns:p14="http://schemas.microsoft.com/office/powerpoint/2010/main" val="20406663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19/20</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400" dirty="0"/>
              <a:t>Η </a:t>
            </a:r>
            <a:r>
              <a:rPr lang="el-GR" altLang="el-GR" sz="2400" i="1" dirty="0"/>
              <a:t>Αναλογία</a:t>
            </a:r>
            <a:r>
              <a:rPr lang="el-GR" altLang="el-GR" sz="2400" dirty="0"/>
              <a:t> προσιδιάζει καλύτερα σε αυτό τον σκοπό, επειδή υφαίνει μια σταθερή σύνδεση, ένα σταθερό δεσμό, μεταξύ των κοσμικών στοιχείων, ένα δεσμό που παραμένει άρρηκτος κατά την πορεία όλων των εσωτερικών αλλαγών και των δυνατών μεταθέσεων αυτών των στοιχείων εντός της αναλογίας... χάρη στην αϋλότητα αυτής της αναλογίας, ως </a:t>
            </a:r>
            <a:r>
              <a:rPr lang="el-GR" altLang="el-GR" sz="2400" i="1" dirty="0"/>
              <a:t>ψυχής</a:t>
            </a:r>
            <a:r>
              <a:rPr lang="el-GR" altLang="el-GR" sz="2400" dirty="0"/>
              <a:t>, εξασφαλίζεται η ολότητα που εξασφαλίζει την τάξη... </a:t>
            </a:r>
            <a:endParaRPr lang="en-US" altLang="el-GR" sz="2400" dirty="0"/>
          </a:p>
          <a:p>
            <a:r>
              <a:rPr lang="el-GR" altLang="el-GR" sz="2400" dirty="0" err="1"/>
              <a:t>Tα</a:t>
            </a:r>
            <a:r>
              <a:rPr lang="el-GR" altLang="el-GR" sz="2400" dirty="0"/>
              <a:t> πάντα βρίσκονται σε σταθερό λόγο, όπως η Φωτιά με τον Αέρα και ο Αέρας με το Νερό και όπως ο Αέρας με το Νερό έτσι και το Νερό με τη Γη.</a:t>
            </a:r>
          </a:p>
        </p:txBody>
      </p:sp>
    </p:spTree>
    <p:extLst>
      <p:ext uri="{BB962C8B-B14F-4D97-AF65-F5344CB8AC3E}">
        <p14:creationId xmlns:p14="http://schemas.microsoft.com/office/powerpoint/2010/main" val="33766659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έξοδος από τον Μεσαίωνα</a:t>
            </a:r>
            <a:r>
              <a:rPr lang="en-US" dirty="0"/>
              <a:t> </a:t>
            </a:r>
            <a:r>
              <a:rPr lang="en-US" dirty="0" smtClean="0"/>
              <a:t>(20/20</a:t>
            </a:r>
            <a:r>
              <a:rPr lang="en-US" dirty="0"/>
              <a:t>)</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altLang="el-GR" sz="2800" dirty="0"/>
              <a:t>Ενώ ως τότε τα ποσά στους λόγους είναι ομοιογενή, </a:t>
            </a:r>
            <a:r>
              <a:rPr lang="el-GR" altLang="el-GR" sz="2800" dirty="0" err="1"/>
              <a:t>π.χ</a:t>
            </a:r>
            <a:r>
              <a:rPr lang="el-GR" altLang="el-GR" sz="2800" dirty="0"/>
              <a:t> μήκος/μήκος εμβαδόν/εμβαδόν αποτολμά το ξεπέρασμα, αφού όλα πια </a:t>
            </a:r>
            <a:r>
              <a:rPr lang="el-GR" altLang="el-GR" sz="2800" dirty="0" err="1"/>
              <a:t>μετρώνται</a:t>
            </a:r>
            <a:r>
              <a:rPr lang="el-GR" altLang="el-GR" sz="2800" dirty="0"/>
              <a:t> και είναι αριθμοί κι έτσι αποκτούν ομοιογένεια.  </a:t>
            </a:r>
          </a:p>
          <a:p>
            <a:r>
              <a:rPr lang="el-GR" altLang="el-GR" sz="2800" dirty="0"/>
              <a:t>Στους αρχαίους οι λόγοι χρησιμοποιούνται περισσότερο ως εργαλείο σύγκρισης και δικαιολόγησης και όχι ως εργαλείο μέτρησης, </a:t>
            </a:r>
            <a:r>
              <a:rPr lang="en-US" altLang="el-GR" sz="2800" dirty="0"/>
              <a:t>ratio</a:t>
            </a:r>
            <a:r>
              <a:rPr lang="el-GR" altLang="el-GR" sz="2800" dirty="0"/>
              <a:t>.</a:t>
            </a:r>
          </a:p>
          <a:p>
            <a:r>
              <a:rPr lang="el-GR" altLang="el-GR" sz="2800" dirty="0"/>
              <a:t> Άρα αν </a:t>
            </a:r>
            <a:r>
              <a:rPr lang="en-US" altLang="el-GR" sz="2800" dirty="0"/>
              <a:t>S </a:t>
            </a:r>
            <a:r>
              <a:rPr lang="el-GR" altLang="el-GR" sz="2800" dirty="0"/>
              <a:t>, </a:t>
            </a:r>
            <a:r>
              <a:rPr lang="en-US" altLang="el-GR" sz="2800" dirty="0"/>
              <a:t>S </a:t>
            </a:r>
            <a:r>
              <a:rPr lang="el-GR" altLang="el-GR" sz="2800" dirty="0"/>
              <a:t> είναι διαστήματα και </a:t>
            </a:r>
            <a:r>
              <a:rPr lang="en-US" altLang="el-GR" sz="2800" dirty="0"/>
              <a:t>T </a:t>
            </a:r>
            <a:r>
              <a:rPr lang="el-GR" altLang="el-GR" sz="2800" dirty="0"/>
              <a:t>, </a:t>
            </a:r>
            <a:r>
              <a:rPr lang="en-US" altLang="el-GR" sz="2800" dirty="0"/>
              <a:t>T </a:t>
            </a:r>
            <a:r>
              <a:rPr lang="el-GR" altLang="el-GR" sz="2800" dirty="0"/>
              <a:t> χρόνοι φτιάχνονται οι αναλογίες </a:t>
            </a:r>
            <a:r>
              <a:rPr lang="en-US" altLang="el-GR" sz="2800" dirty="0"/>
              <a:t>S </a:t>
            </a:r>
            <a:r>
              <a:rPr lang="el-GR" altLang="el-GR" sz="2800" dirty="0"/>
              <a:t>/ </a:t>
            </a:r>
            <a:r>
              <a:rPr lang="en-US" altLang="el-GR" sz="2800" dirty="0"/>
              <a:t>T </a:t>
            </a:r>
            <a:r>
              <a:rPr lang="el-GR" altLang="el-GR" sz="2800" dirty="0"/>
              <a:t> = </a:t>
            </a:r>
            <a:r>
              <a:rPr lang="en-US" altLang="el-GR" sz="2800" dirty="0"/>
              <a:t>S </a:t>
            </a:r>
            <a:r>
              <a:rPr lang="el-GR" altLang="el-GR" sz="2800" dirty="0"/>
              <a:t>/ </a:t>
            </a:r>
            <a:r>
              <a:rPr lang="en-US" altLang="el-GR" sz="2800" dirty="0"/>
              <a:t>T </a:t>
            </a:r>
            <a:r>
              <a:rPr lang="el-GR" altLang="el-GR" sz="2800" dirty="0"/>
              <a:t> στην περιγραφή του εκκρεμούς. </a:t>
            </a:r>
          </a:p>
          <a:p>
            <a:r>
              <a:rPr lang="el-GR" altLang="el-GR" sz="2800" dirty="0"/>
              <a:t> 	Οι επιτυχίες που ακολουθούν εξασφαλίζουν για τα Μαθηματικά περίοπτη θέση μέσα στο σώμα των επιστημών που αναπτύσσονται με βάση αυτά και το πείραμα.</a:t>
            </a:r>
          </a:p>
        </p:txBody>
      </p:sp>
    </p:spTree>
    <p:extLst>
      <p:ext uri="{BB962C8B-B14F-4D97-AF65-F5344CB8AC3E}">
        <p14:creationId xmlns:p14="http://schemas.microsoft.com/office/powerpoint/2010/main" val="1310217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altLang="el-GR" dirty="0"/>
              <a:t>Leonardo Da </a:t>
            </a:r>
            <a:r>
              <a:rPr lang="en-US" altLang="el-GR" dirty="0" smtClean="0"/>
              <a:t>Vinci</a:t>
            </a:r>
            <a:endParaRPr lang="el-GR" dirty="0"/>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199" y="1417638"/>
            <a:ext cx="3143602" cy="4541767"/>
          </a:xfrm>
          <a:prstGeom prst="rect">
            <a:avLst/>
          </a:prstGeom>
        </p:spPr>
      </p:pic>
    </p:spTree>
    <p:extLst>
      <p:ext uri="{BB962C8B-B14F-4D97-AF65-F5344CB8AC3E}">
        <p14:creationId xmlns:p14="http://schemas.microsoft.com/office/powerpoint/2010/main" val="1476931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Μεσαίωνας</a:t>
            </a:r>
            <a:r>
              <a:rPr lang="en-US" dirty="0"/>
              <a:t> </a:t>
            </a:r>
            <a:r>
              <a:rPr lang="en-US" dirty="0" smtClean="0"/>
              <a:t>(3/19</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400" dirty="0"/>
              <a:t>Στην αρχή της δεύτερης χιλιετηρίδας, φαινόμενα οικονομικών και κοινωνικών ανακατατάξεων (παράλληλα των πνευματικών δραστηριοτήτων) χαρακτηρίζουν τον χώρο της Δυτικής Ευρώπης. </a:t>
            </a:r>
          </a:p>
          <a:p>
            <a:r>
              <a:rPr lang="el-GR" altLang="el-GR" sz="2400" dirty="0"/>
              <a:t>Φαινόμενα ανόρθωσης, συγκρότησης αστικής ζωής, ανόδου των εμπορικών δραστηριοτήτων, εμφάνισης μιας πρώτης βιομηχανικής παραγωγής, αναπτύσσονται και εξαπλώνονται μέσα σε ένα κόσμο που οι κοινωνικές κατηγορίες εξακολουθούν να είναι οι κατηγορίες του </a:t>
            </a:r>
          </a:p>
          <a:p>
            <a:r>
              <a:rPr lang="el-GR" altLang="el-GR" sz="2400" i="1" dirty="0"/>
              <a:t>αυτοδύναμου χωριού και της φεουδαρχικής ιεραρχίας</a:t>
            </a:r>
            <a:r>
              <a:rPr lang="el-GR" altLang="el-GR" sz="2400" dirty="0"/>
              <a:t>.</a:t>
            </a:r>
          </a:p>
          <a:p>
            <a:r>
              <a:rPr lang="el-GR" altLang="el-GR" sz="2400" dirty="0"/>
              <a:t>Η βασική αντίληψη που δεσπόζει, σε όλη την διάρκεια του Μεσαίωνα, είναι:</a:t>
            </a:r>
          </a:p>
        </p:txBody>
      </p:sp>
    </p:spTree>
    <p:extLst>
      <p:ext uri="{BB962C8B-B14F-4D97-AF65-F5344CB8AC3E}">
        <p14:creationId xmlns:p14="http://schemas.microsoft.com/office/powerpoint/2010/main" val="2868586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Σπύρου Παναγιώτης 2014. Σπύρου Παναγιώτης. «Επιστημολογία και διδακτική των μαθηματικών. </a:t>
            </a:r>
            <a:r>
              <a:rPr lang="el-GR" altLang="el-GR" sz="2000" dirty="0"/>
              <a:t>Η Επιστημολογία του Μεσαίωνα</a:t>
            </a:r>
            <a:r>
              <a:rPr lang="el-GR" sz="2000" dirty="0" smtClean="0"/>
              <a:t>». </a:t>
            </a:r>
            <a:r>
              <a:rPr lang="el-GR" sz="2000" dirty="0"/>
              <a:t>Έκδοση: 1.0. Αθήνα 2014. Διαθέσιμο από τη δικτυακή διεύθυνση: </a:t>
            </a:r>
            <a:r>
              <a:rPr lang="en-US" sz="2000" dirty="0"/>
              <a:t>http://opencourses.uoa.gr/courses/ MATH129</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πρώιμος Μεσαίωνας</a:t>
            </a:r>
            <a:r>
              <a:rPr lang="en-US" dirty="0"/>
              <a:t> </a:t>
            </a:r>
            <a:r>
              <a:rPr lang="en-US" dirty="0" smtClean="0"/>
              <a:t>(4/19</a:t>
            </a:r>
            <a:r>
              <a:rPr lang="en-US" dirty="0"/>
              <a:t>)</a:t>
            </a:r>
            <a:endParaRPr lang="el-GR" dirty="0"/>
          </a:p>
        </p:txBody>
      </p:sp>
      <p:sp>
        <p:nvSpPr>
          <p:cNvPr id="3" name="Θέση περιεχομένου 2"/>
          <p:cNvSpPr>
            <a:spLocks noGrp="1"/>
          </p:cNvSpPr>
          <p:nvPr>
            <p:ph idx="1"/>
          </p:nvPr>
        </p:nvSpPr>
        <p:spPr/>
        <p:txBody>
          <a:bodyPr>
            <a:normAutofit fontScale="77500" lnSpcReduction="20000"/>
          </a:bodyPr>
          <a:lstStyle/>
          <a:p>
            <a:pPr>
              <a:defRPr/>
            </a:pPr>
            <a:r>
              <a:rPr lang="el-GR" altLang="el-GR" sz="2800" dirty="0"/>
              <a:t>η </a:t>
            </a:r>
            <a:r>
              <a:rPr lang="el-GR" altLang="el-GR" sz="2800" i="1" dirty="0"/>
              <a:t>ιδέα μιας θρησκείας που αγκαλιάζει όλους τους τομείς της ανθρώπινης ζωής</a:t>
            </a:r>
            <a:r>
              <a:rPr lang="el-GR" altLang="el-GR" sz="2800" dirty="0"/>
              <a:t>: τελικό πρότυπο για τους ανθρώπινους θεσμούς και δραστηριότητες. </a:t>
            </a:r>
          </a:p>
          <a:p>
            <a:pPr>
              <a:defRPr/>
            </a:pPr>
            <a:r>
              <a:rPr lang="el-GR" altLang="el-GR" sz="2800" dirty="0"/>
              <a:t>Η θρησκευτική σκέψη του Μεσαίωνα υποτάσσει κάθε ενδιαφέρον και δραστηριότητα στην υπηρεσία ενός και μόνου σκοπού: αυτού που καθορίστηκε από το </a:t>
            </a:r>
            <a:r>
              <a:rPr lang="el-GR" altLang="el-GR" sz="2800" i="1" dirty="0"/>
              <a:t>θείο σχέδιο του σύμπαντος</a:t>
            </a:r>
            <a:r>
              <a:rPr lang="el-GR" altLang="el-GR" sz="2800" dirty="0"/>
              <a:t>. </a:t>
            </a:r>
          </a:p>
          <a:p>
            <a:pPr>
              <a:defRPr/>
            </a:pPr>
            <a:r>
              <a:rPr lang="el-GR" altLang="el-GR" sz="2800" dirty="0"/>
              <a:t>Η Εκκλησία είναι η κοινότητα που στα πλαίσια της </a:t>
            </a:r>
            <a:r>
              <a:rPr lang="el-GR" altLang="el-GR" sz="2800" i="1" dirty="0"/>
              <a:t>οφείλει να πραγματοποιηθεί ο σκοπός  αυτός</a:t>
            </a:r>
            <a:r>
              <a:rPr lang="el-GR" altLang="el-GR" sz="2800" dirty="0"/>
              <a:t>.</a:t>
            </a:r>
          </a:p>
          <a:p>
            <a:pPr>
              <a:defRPr/>
            </a:pPr>
            <a:r>
              <a:rPr lang="el-GR" altLang="el-GR" sz="2800" dirty="0"/>
              <a:t>Είναι η ιεραρχία που ορίστηκε από το Θεό που θα διερμηνεύσει αυτόν τον σκοπό, αυτή αγκαλιάζει ολόκληρη την ζωή και η εξουσία της είναι απόλυτη.</a:t>
            </a:r>
          </a:p>
          <a:p>
            <a:pPr>
              <a:defRPr/>
            </a:pPr>
            <a:r>
              <a:rPr lang="el-GR" altLang="el-GR" sz="2800" dirty="0"/>
              <a:t> Η θρησκεία γίνεται ο μεγαλύτερος πολιτικός θεσμός και φιλοδοξεί να είναι όχι μόνο μια πίστη αλλά και ένας πολιτισμός .</a:t>
            </a:r>
          </a:p>
        </p:txBody>
      </p:sp>
    </p:spTree>
    <p:extLst>
      <p:ext uri="{BB962C8B-B14F-4D97-AF65-F5344CB8AC3E}">
        <p14:creationId xmlns:p14="http://schemas.microsoft.com/office/powerpoint/2010/main" val="4207008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Μεσαίωνας</a:t>
            </a:r>
            <a:r>
              <a:rPr lang="en-US" dirty="0"/>
              <a:t> </a:t>
            </a:r>
            <a:r>
              <a:rPr lang="en-US" dirty="0" smtClean="0"/>
              <a:t>(5/19</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400" dirty="0"/>
              <a:t>Αυτή η αντίληψη παραμένει βασική για την μεσαιωνική σκέψη ενώ αναζητά διαρκώς μια σύνθεση με την εξωτερική τάξη πραγμάτων, που κάτω από την ανάπτυξη και εξάπλωση των καινούργιων σχέσεων και δραστηριοτήτων βρίσκεται σε συνεχή διάσταση με το σύστημα αξιολογήσεων, ιδανικών και των κανόνων ηθικής συμπεριφοράς της εκκλησιαστικής διδασκαλίας. </a:t>
            </a:r>
          </a:p>
          <a:p>
            <a:r>
              <a:rPr lang="el-GR" altLang="el-GR" sz="2400" dirty="0"/>
              <a:t>Μέσα σε κλίμα, της συνεχούς τάσης για σύνθεση, θα πρέπει να </a:t>
            </a:r>
            <a:r>
              <a:rPr lang="el-GR" altLang="el-GR" sz="2400" dirty="0" err="1"/>
              <a:t>ειδωθεί</a:t>
            </a:r>
            <a:r>
              <a:rPr lang="el-GR" altLang="el-GR" sz="2400" dirty="0"/>
              <a:t> το έργο των Σχολαστικών: </a:t>
            </a:r>
            <a:r>
              <a:rPr lang="el-GR" altLang="el-GR" sz="2400" i="1" dirty="0"/>
              <a:t>αιτία και σκοπός των συλλογισμών τους ήταν να λύσουν τα προβλήματα που δημιουργούσαν οι εξελίξεις και να συμβιβάσουν τις ανανεωτικές τάσεις που εκδηλώθηκαν με την παραδοσιακή διδασκαλία που κήρυττε η Εκκλησία</a:t>
            </a:r>
            <a:r>
              <a:rPr lang="el-GR" altLang="el-GR" sz="2400" dirty="0"/>
              <a:t>. </a:t>
            </a:r>
          </a:p>
        </p:txBody>
      </p:sp>
    </p:spTree>
    <p:extLst>
      <p:ext uri="{BB962C8B-B14F-4D97-AF65-F5344CB8AC3E}">
        <p14:creationId xmlns:p14="http://schemas.microsoft.com/office/powerpoint/2010/main" val="1099967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πρώιμος Μεσαίωνας</a:t>
            </a:r>
            <a:r>
              <a:rPr lang="en-US" dirty="0"/>
              <a:t> </a:t>
            </a:r>
            <a:r>
              <a:rPr lang="en-US" dirty="0" smtClean="0"/>
              <a:t>(6/19</a:t>
            </a:r>
            <a:r>
              <a:rPr lang="en-US" dirty="0"/>
              <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sz="2800" dirty="0"/>
              <a:t>Στις νέες συνθήκες που διαμορφώνονται με την εκκόλαψη της αστικής τάξης των πόλεων και τις αντιθέσεις μεταξύ κοσμικής (αυτοκράτορας) και εκκλησιαστικής εξουσίας, οι τριβές και οι συγκρούσεις γίνονται αναπόφευκτες. </a:t>
            </a:r>
          </a:p>
          <a:p>
            <a:r>
              <a:rPr lang="el-GR" altLang="el-GR" sz="2800" dirty="0"/>
              <a:t>Η εξασθένιση της κεντρικής εξουσίας ευνοεί την δημιουργία οργανώσεων αυτοπροστασίας με κύρια έκφραση τις συντεχνίες, τους δήμους, τα Πανεπιστήμια (12ος αι.), τα μοναχικά τάγματα (φραγκισκανοί, δομινικανοί, ιησουΐτες) με σκοπό την αμοιβαία προστασία χωρίς λογοδοσία σε ανώτερη εξουσία. </a:t>
            </a:r>
          </a:p>
          <a:p>
            <a:r>
              <a:rPr lang="el-GR" altLang="el-GR" sz="2800" dirty="0"/>
              <a:t>Η διαμάχη, μεταξύ αυτοκράτορα και Εκκλησίας λήγει με την επικράτηση του πρώτου γύρω στον 14ο αιώνα.</a:t>
            </a:r>
          </a:p>
        </p:txBody>
      </p:sp>
    </p:spTree>
    <p:extLst>
      <p:ext uri="{BB962C8B-B14F-4D97-AF65-F5344CB8AC3E}">
        <p14:creationId xmlns:p14="http://schemas.microsoft.com/office/powerpoint/2010/main" val="411163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πρώιμος Μεσαίωνας</a:t>
            </a:r>
            <a:r>
              <a:rPr lang="en-US" dirty="0"/>
              <a:t> </a:t>
            </a:r>
            <a:r>
              <a:rPr lang="en-US" dirty="0" smtClean="0"/>
              <a:t>(7/19</a:t>
            </a:r>
            <a:r>
              <a:rPr lang="en-US" dirty="0"/>
              <a:t>)</a:t>
            </a:r>
            <a:endParaRPr lang="el-GR" dirty="0"/>
          </a:p>
        </p:txBody>
      </p:sp>
      <p:sp>
        <p:nvSpPr>
          <p:cNvPr id="5" name="Θέση περιεχομένου 4"/>
          <p:cNvSpPr>
            <a:spLocks noGrp="1"/>
          </p:cNvSpPr>
          <p:nvPr>
            <p:ph idx="1"/>
          </p:nvPr>
        </p:nvSpPr>
        <p:spPr/>
        <p:txBody>
          <a:bodyPr>
            <a:noAutofit/>
          </a:bodyPr>
          <a:lstStyle/>
          <a:p>
            <a:r>
              <a:rPr lang="el-GR" altLang="el-GR" sz="2400" dirty="0"/>
              <a:t>Σημαντικές τεχνικές επιτεύξεις έρχονται στο προσκήνιο και καθορίζουν την νέα εποχή. </a:t>
            </a:r>
          </a:p>
          <a:p>
            <a:r>
              <a:rPr lang="el-GR" altLang="el-GR" sz="2400" dirty="0"/>
              <a:t>Ο υδρόμυλος, η νέα ζεύξη του ίππου, το ναυτικό πηδάλιο, η πυξίδα και το κινητό ιστίο, η πυρίτιδα, το ωρολόγιο και τέλος η τυπογραφία. </a:t>
            </a:r>
          </a:p>
          <a:p>
            <a:r>
              <a:rPr lang="el-GR" altLang="el-GR" sz="2400" dirty="0"/>
              <a:t>Ο υδρόμυλος αποτελεί διδασκαλία για τον πολλαπλασιασμό της δύναμης του ανθρώπου, υπόδειγμα συγκεντρωτικής οικονομίας που συναθροίζει πολλούς ανθρώπους. </a:t>
            </a:r>
          </a:p>
          <a:p>
            <a:r>
              <a:rPr lang="el-GR" altLang="el-GR" sz="2400" dirty="0"/>
              <a:t>Η νέα ζεύξη του ίππου και του πετάλου εξασφαλίζει ένα ταχύ μεταφορικό μέσον. </a:t>
            </a:r>
          </a:p>
        </p:txBody>
      </p:sp>
    </p:spTree>
    <p:extLst>
      <p:ext uri="{BB962C8B-B14F-4D97-AF65-F5344CB8AC3E}">
        <p14:creationId xmlns:p14="http://schemas.microsoft.com/office/powerpoint/2010/main" val="2746385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5035</Words>
  <Application>Microsoft Office PowerPoint</Application>
  <PresentationFormat>Προβολή στην οθόνη (4:3)</PresentationFormat>
  <Paragraphs>359</Paragraphs>
  <Slides>55</Slides>
  <Notes>55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55</vt:i4>
      </vt:variant>
    </vt:vector>
  </HeadingPairs>
  <TitlesOfParts>
    <vt:vector size="60" baseType="lpstr">
      <vt:lpstr>ＭＳ Ｐゴシック</vt:lpstr>
      <vt:lpstr>Arial</vt:lpstr>
      <vt:lpstr>Calibri</vt:lpstr>
      <vt:lpstr>Wingdings</vt:lpstr>
      <vt:lpstr>Θέμα του Office</vt:lpstr>
      <vt:lpstr>ΕΠΙΣΤΗΜΟΛΟΓΙΑ ΚΑΙ ΔΙΔΑΚΤΙΚΗ ΤΩΝ ΜΑΘΗΜΑΤΙΚΩΝ</vt:lpstr>
      <vt:lpstr>Η Επιστημολογία του Μεσαίωνα</vt:lpstr>
      <vt:lpstr>Ο πρώιμος Μεσαίωνας (1/19)</vt:lpstr>
      <vt:lpstr>Ο πρώιμος Μεσαίωνας (2/19)</vt:lpstr>
      <vt:lpstr>Ο πρώιμος Μεσαίωνας (3/19)</vt:lpstr>
      <vt:lpstr>Ο πρώιμος Μεσαίωνας (4/19)</vt:lpstr>
      <vt:lpstr>Ο πρώιμος Μεσαίωνας (5/19)</vt:lpstr>
      <vt:lpstr>Ο πρώιμος Μεσαίωνας (6/19)</vt:lpstr>
      <vt:lpstr>Ο πρώιμος Μεσαίωνας (7/19)</vt:lpstr>
      <vt:lpstr>Ο πρώιμος Μεσαίωνας (8/19)</vt:lpstr>
      <vt:lpstr>Ο πρώιμος Μεσαίωνας (9/19)</vt:lpstr>
      <vt:lpstr>Ο πρώιμος Μεσαίωνας (10/19)</vt:lpstr>
      <vt:lpstr>Ο πρώιμος Μεσαίωνας (11/19)</vt:lpstr>
      <vt:lpstr>Ο πρώιμος Μεσαίωνας (12/19)</vt:lpstr>
      <vt:lpstr>Ο πρώιμος Μεσαίωνας (13/19)</vt:lpstr>
      <vt:lpstr>Ο πρώιμος Μεσαίωνας (14/19)</vt:lpstr>
      <vt:lpstr>Ο πρώιμος Μεσαίωνας (15/19)</vt:lpstr>
      <vt:lpstr>Canterbury</vt:lpstr>
      <vt:lpstr>Ο πρώιμος Μεσαίωνας (16/19)</vt:lpstr>
      <vt:lpstr>Ο πρώιμος Μεσαίωνας (17/19)</vt:lpstr>
      <vt:lpstr>Ο πρώιμος Μεσαίωνας (18/19)</vt:lpstr>
      <vt:lpstr>Ο πρώιμος Μεσαίωνας (19/19)</vt:lpstr>
      <vt:lpstr>Η είσοδος του Αριστοτέλη - Ακμή του Σχολαστικισμού (1/6)</vt:lpstr>
      <vt:lpstr>Η είσοδος του Αριστοτέλη - Ακμή του Σχολαστικισμού (2/6)</vt:lpstr>
      <vt:lpstr>Η είσοδος του Αριστοτέλη - Ακμή του Σχολαστικισμού (3/6)</vt:lpstr>
      <vt:lpstr>Η είσοδος του Αριστοτέλη - Ακμή του Σχολαστικισμού (4/6)</vt:lpstr>
      <vt:lpstr>Η είσοδος του Αριστοτέλη - Ακμή του Σχολαστικισμού (5/6)</vt:lpstr>
      <vt:lpstr>Η είσοδος του Αριστοτέλη - Ακμή του Σχολαστικισμού (6/6)</vt:lpstr>
      <vt:lpstr>Η έξοδος από τον Μεσαίωνα (1/20)</vt:lpstr>
      <vt:lpstr>Η έξοδος από τον Μεσαίωνα (2/20)</vt:lpstr>
      <vt:lpstr>Η έξοδος από τον Μεσαίωνα (3/20)</vt:lpstr>
      <vt:lpstr>Η έξοδος από τον Μεσαίωνα (4/20)</vt:lpstr>
      <vt:lpstr>Η έξοδος από τον Μεσαίωνα (5/20)</vt:lpstr>
      <vt:lpstr>Η έξοδος από τον Μεσαίωνα (6/20)</vt:lpstr>
      <vt:lpstr>Η έξοδος από τον Μεσαίωνα (7/20)</vt:lpstr>
      <vt:lpstr>Η έξοδος από τον Μεσαίωνα (8/20)</vt:lpstr>
      <vt:lpstr>Η έξοδος από τον Μεσαίωνα (9/20)</vt:lpstr>
      <vt:lpstr>Η έξοδος από τον Μεσαίωνα (10/20)</vt:lpstr>
      <vt:lpstr>Η έξοδος από τον Μεσαίωνα (11/20)</vt:lpstr>
      <vt:lpstr>Η έξοδος από τον Μεσαίωνα (12/20)</vt:lpstr>
      <vt:lpstr>Η έξοδος από τον Μεσαίωνα (13/20)</vt:lpstr>
      <vt:lpstr>Η έξοδος από τον Μεσαίωνα (14/20)</vt:lpstr>
      <vt:lpstr>Η έξοδος από τον Μεσαίωνα (15/20)</vt:lpstr>
      <vt:lpstr>Η έξοδος από τον Μεσαίωνα (16/20)</vt:lpstr>
      <vt:lpstr>Η έξοδος από τον Μεσαίωνα (17/20)</vt:lpstr>
      <vt:lpstr>Η έξοδος από τον Μεσαίωνα (18/20)</vt:lpstr>
      <vt:lpstr>Η έξοδος από τον Μεσαίωνα (19/20)</vt:lpstr>
      <vt:lpstr>Η έξοδος από τον Μεσαίωνα (20/20)</vt:lpstr>
      <vt:lpstr>Leonardo Da Vinci</vt:lpstr>
      <vt:lpstr>Τέλος Ενότητας</vt:lpstr>
      <vt:lpstr>Χρηματοδότηση</vt:lpstr>
      <vt:lpstr>Σημειώματα</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Aggeliki Zoupa</cp:lastModifiedBy>
  <cp:revision>183</cp:revision>
  <dcterms:created xsi:type="dcterms:W3CDTF">2012-09-06T09:03:05Z</dcterms:created>
  <dcterms:modified xsi:type="dcterms:W3CDTF">2015-10-07T14:30:32Z</dcterms:modified>
</cp:coreProperties>
</file>