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01" r:id="rId3"/>
    <p:sldId id="302" r:id="rId4"/>
    <p:sldId id="304" r:id="rId5"/>
    <p:sldId id="303" r:id="rId6"/>
    <p:sldId id="305" r:id="rId7"/>
    <p:sldId id="306" r:id="rId8"/>
    <p:sldId id="307" r:id="rId9"/>
    <p:sldId id="308" r:id="rId10"/>
    <p:sldId id="310" r:id="rId11"/>
    <p:sldId id="311" r:id="rId12"/>
    <p:sldId id="312" r:id="rId13"/>
    <p:sldId id="313" r:id="rId14"/>
    <p:sldId id="309" r:id="rId15"/>
    <p:sldId id="314" r:id="rId16"/>
    <p:sldId id="315" r:id="rId17"/>
    <p:sldId id="316" r:id="rId18"/>
    <p:sldId id="317" r:id="rId19"/>
    <p:sldId id="318" r:id="rId20"/>
    <p:sldId id="319" r:id="rId21"/>
    <p:sldId id="320" r:id="rId22"/>
    <p:sldId id="321" r:id="rId23"/>
    <p:sldId id="355"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56" r:id="rId44"/>
    <p:sldId id="342" r:id="rId45"/>
    <p:sldId id="344" r:id="rId46"/>
    <p:sldId id="345" r:id="rId47"/>
    <p:sldId id="343" r:id="rId48"/>
    <p:sldId id="346" r:id="rId49"/>
    <p:sldId id="347" r:id="rId50"/>
    <p:sldId id="349" r:id="rId51"/>
    <p:sldId id="354" r:id="rId52"/>
    <p:sldId id="350" r:id="rId53"/>
    <p:sldId id="351" r:id="rId54"/>
    <p:sldId id="352" r:id="rId55"/>
    <p:sldId id="280" r:id="rId56"/>
    <p:sldId id="290" r:id="rId57"/>
    <p:sldId id="295" r:id="rId58"/>
    <p:sldId id="357" r:id="rId59"/>
    <p:sldId id="358" r:id="rId60"/>
    <p:sldId id="291" r:id="rId61"/>
    <p:sldId id="294" r:id="rId62"/>
    <p:sldId id="293" r:id="rId63"/>
    <p:sldId id="359" r:id="rId64"/>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437">
          <p15:clr>
            <a:srgbClr val="A4A3A4"/>
          </p15:clr>
        </p15:guide>
        <p15:guide id="2" orient="horz" pos="1008">
          <p15:clr>
            <a:srgbClr val="A4A3A4"/>
          </p15:clr>
        </p15:guide>
        <p15:guide id="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1A63A"/>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84" y="-112"/>
      </p:cViewPr>
      <p:guideLst>
        <p:guide orient="horz" pos="437"/>
        <p:guide orient="horz" pos="1008"/>
        <p:guide/>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12F8B1C-E673-4F12-B6C4-43F6005FB44C}" type="datetimeFigureOut">
              <a:rPr lang="el-GR" altLang="el-GR"/>
              <a:pPr/>
              <a:t>9/24/15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97F7080-A0A5-4438-9CE1-B991BAFAE224}" type="slidenum">
              <a:rPr lang="el-GR" altLang="el-GR"/>
              <a:pPr/>
              <a:t>‹#›</a:t>
            </a:fld>
            <a:endParaRPr lang="el-GR" altLang="el-GR"/>
          </a:p>
        </p:txBody>
      </p:sp>
    </p:spTree>
    <p:extLst>
      <p:ext uri="{BB962C8B-B14F-4D97-AF65-F5344CB8AC3E}">
        <p14:creationId xmlns:p14="http://schemas.microsoft.com/office/powerpoint/2010/main" val="2397381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E900978-B8DB-431A-ABE5-41979D5D8A85}" type="slidenum">
              <a:rPr lang="el-GR" altLang="el-GR" sz="1200"/>
              <a:pPr/>
              <a:t>1</a:t>
            </a:fld>
            <a:endParaRPr lang="el-GR" altLang="el-GR" sz="1200"/>
          </a:p>
        </p:txBody>
      </p:sp>
    </p:spTree>
    <p:extLst>
      <p:ext uri="{BB962C8B-B14F-4D97-AF65-F5344CB8AC3E}">
        <p14:creationId xmlns:p14="http://schemas.microsoft.com/office/powerpoint/2010/main" val="147794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F54B5-2FBD-4127-AAA2-D0BE9C9B3262}" type="slidenum">
              <a:rPr lang="el-GR" altLang="el-GR">
                <a:solidFill>
                  <a:srgbClr val="000000"/>
                </a:solidFill>
              </a:rPr>
              <a:pPr/>
              <a:t>63</a:t>
            </a:fld>
            <a:endParaRPr lang="el-GR" altLang="el-GR">
              <a:solidFill>
                <a:srgbClr val="000000"/>
              </a:solidFill>
            </a:endParaRPr>
          </a:p>
        </p:txBody>
      </p:sp>
    </p:spTree>
    <p:extLst>
      <p:ext uri="{BB962C8B-B14F-4D97-AF65-F5344CB8AC3E}">
        <p14:creationId xmlns:p14="http://schemas.microsoft.com/office/powerpoint/2010/main" val="165482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758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C43EDA7-7495-4DA0-B2CB-E4E33B079A2B}" type="slidenum">
              <a:rPr lang="el-GR" altLang="el-GR" sz="1200"/>
              <a:pPr/>
              <a:t>55</a:t>
            </a:fld>
            <a:endParaRPr lang="el-GR" altLang="el-GR" sz="1200"/>
          </a:p>
        </p:txBody>
      </p:sp>
    </p:spTree>
    <p:extLst>
      <p:ext uri="{BB962C8B-B14F-4D97-AF65-F5344CB8AC3E}">
        <p14:creationId xmlns:p14="http://schemas.microsoft.com/office/powerpoint/2010/main" val="239652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6963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E33101F-F937-4B7E-A63C-6AD64227B28B}" type="slidenum">
              <a:rPr lang="el-GR" altLang="el-GR" sz="1200"/>
              <a:pPr/>
              <a:t>56</a:t>
            </a:fld>
            <a:endParaRPr lang="el-GR" altLang="el-GR" sz="1200"/>
          </a:p>
        </p:txBody>
      </p:sp>
    </p:spTree>
    <p:extLst>
      <p:ext uri="{BB962C8B-B14F-4D97-AF65-F5344CB8AC3E}">
        <p14:creationId xmlns:p14="http://schemas.microsoft.com/office/powerpoint/2010/main" val="338402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BBCFCCE-47EA-4042-A1BB-5666EA29DF6E}" type="slidenum">
              <a:rPr lang="el-GR" altLang="el-GR" sz="1200"/>
              <a:pPr/>
              <a:t>57</a:t>
            </a:fld>
            <a:endParaRPr lang="el-GR" altLang="el-GR" sz="1200"/>
          </a:p>
        </p:txBody>
      </p:sp>
    </p:spTree>
    <p:extLst>
      <p:ext uri="{BB962C8B-B14F-4D97-AF65-F5344CB8AC3E}">
        <p14:creationId xmlns:p14="http://schemas.microsoft.com/office/powerpoint/2010/main" val="17059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282ED2-3CA2-482E-88B7-45DE4CE8B1A8}" type="slidenum">
              <a:rPr lang="el-GR" altLang="el-GR"/>
              <a:pPr/>
              <a:t>58</a:t>
            </a:fld>
            <a:endParaRPr lang="el-GR" altLang="el-GR"/>
          </a:p>
        </p:txBody>
      </p:sp>
    </p:spTree>
    <p:extLst>
      <p:ext uri="{BB962C8B-B14F-4D97-AF65-F5344CB8AC3E}">
        <p14:creationId xmlns:p14="http://schemas.microsoft.com/office/powerpoint/2010/main" val="3323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264B4-893D-4241-9322-C7A265AF66D4}" type="slidenum">
              <a:rPr lang="el-GR" altLang="el-GR"/>
              <a:pPr/>
              <a:t>59</a:t>
            </a:fld>
            <a:endParaRPr lang="el-GR" altLang="el-GR"/>
          </a:p>
        </p:txBody>
      </p:sp>
    </p:spTree>
    <p:extLst>
      <p:ext uri="{BB962C8B-B14F-4D97-AF65-F5344CB8AC3E}">
        <p14:creationId xmlns:p14="http://schemas.microsoft.com/office/powerpoint/2010/main" val="45518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7FB552C-904F-44DF-9819-10319A3E8349}" type="slidenum">
              <a:rPr lang="el-GR" altLang="el-GR" sz="1200"/>
              <a:pPr/>
              <a:t>60</a:t>
            </a:fld>
            <a:endParaRPr lang="el-GR" altLang="el-GR" sz="1200"/>
          </a:p>
        </p:txBody>
      </p:sp>
    </p:spTree>
    <p:extLst>
      <p:ext uri="{BB962C8B-B14F-4D97-AF65-F5344CB8AC3E}">
        <p14:creationId xmlns:p14="http://schemas.microsoft.com/office/powerpoint/2010/main" val="196261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9B2CA85-1611-400E-B4EC-DFB1F8665164}" type="slidenum">
              <a:rPr lang="el-GR" altLang="el-GR" sz="1200"/>
              <a:pPr/>
              <a:t>61</a:t>
            </a:fld>
            <a:endParaRPr lang="el-GR" altLang="el-GR" sz="1200"/>
          </a:p>
        </p:txBody>
      </p:sp>
    </p:spTree>
    <p:extLst>
      <p:ext uri="{BB962C8B-B14F-4D97-AF65-F5344CB8AC3E}">
        <p14:creationId xmlns:p14="http://schemas.microsoft.com/office/powerpoint/2010/main" val="202972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dirty="0"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A8BB576-9A8C-471A-A9C6-DEBDFF0C4CE7}" type="slidenum">
              <a:rPr lang="el-GR" altLang="el-GR" sz="1200"/>
              <a:pPr/>
              <a:t>62</a:t>
            </a:fld>
            <a:endParaRPr lang="el-GR" altLang="el-GR" sz="1200"/>
          </a:p>
        </p:txBody>
      </p:sp>
    </p:spTree>
    <p:extLst>
      <p:ext uri="{BB962C8B-B14F-4D97-AF65-F5344CB8AC3E}">
        <p14:creationId xmlns:p14="http://schemas.microsoft.com/office/powerpoint/2010/main" val="289350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192531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02F36E0-0A7A-476E-B908-E90DCAEF95BA}"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7564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07302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35FFB9F6-4560-4DAC-8070-8F65D53AFA7B}"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sz="4000" b="1">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164719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2204864"/>
            <a:ext cx="7772400" cy="1500187"/>
          </a:xfrm>
        </p:spPr>
        <p:txBody>
          <a:bodyPr anchor="b"/>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972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0B53ACA1-6FDA-4725-9CEA-E52175CF5E5D}"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4483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816E8658-89BA-4E9F-9BCE-7C279A1CBEA0}" type="slidenum">
              <a:rPr lang="el-GR" altLang="el-GR" sz="1200">
                <a:solidFill>
                  <a:srgbClr val="5075BC"/>
                </a:solidFill>
              </a:rPr>
              <a:pPr algn="ctr" eaLnBrk="1" hangingPunct="1"/>
              <a:t>‹#›</a:t>
            </a:fld>
            <a:endParaRPr lang="el-GR" altLang="el-GR"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1999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D8C0E3F4-71B2-42D2-AF0F-DE69C76726E7}" type="slidenum">
              <a:rPr lang="el-GR" altLang="el-GR" sz="1200">
                <a:solidFill>
                  <a:srgbClr val="5075BC"/>
                </a:solidFill>
              </a:rPr>
              <a:pPr algn="ctr" eaLnBrk="1" hangingPunct="1"/>
              <a:t>‹#›</a:t>
            </a:fld>
            <a:endParaRPr lang="el-GR" altLang="el-GR"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225106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24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9D9B6BD6-4FAD-4517-93CE-18D60868FACA}" type="slidenum">
              <a:rPr lang="el-GR" altLang="el-GR" sz="1200">
                <a:solidFill>
                  <a:srgbClr val="5075BC"/>
                </a:solidFill>
              </a:rPr>
              <a:pPr algn="ctr" eaLnBrk="1" hangingPunct="1"/>
              <a:t>‹#›</a:t>
            </a:fld>
            <a:endParaRPr lang="el-GR" altLang="el-GR"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7183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86552B5-03CA-4FA2-A077-D54DA24E9973}"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t>
            </a:r>
            <a:r>
              <a:rPr lang="en-US" sz="1000" dirty="0" err="1">
                <a:solidFill>
                  <a:srgbClr val="5075BC"/>
                </a:solidFill>
                <a:latin typeface="+mn-lt"/>
                <a:ea typeface="+mn-ea"/>
              </a:rPr>
              <a:t>Anwendungen</a:t>
            </a:r>
            <a:endParaRPr lang="en-US" sz="1000" dirty="0">
              <a:solidFill>
                <a:srgbClr val="5075BC"/>
              </a:solidFill>
              <a:latin typeface="+mn-lt"/>
              <a:ea typeface="+mn-ea"/>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5550243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59" r:id="rId1"/>
    <p:sldLayoutId id="2147483763" r:id="rId2"/>
    <p:sldLayoutId id="2147483760" r:id="rId3"/>
    <p:sldLayoutId id="2147483764" r:id="rId4"/>
    <p:sldLayoutId id="2147483765" r:id="rId5"/>
    <p:sldLayoutId id="2147483766" r:id="rId6"/>
    <p:sldLayoutId id="2147483761" r:id="rId7"/>
    <p:sldLayoutId id="2147483767" r:id="rId8"/>
    <p:sldLayoutId id="2147483768" r:id="rId9"/>
    <p:sldLayoutId id="2147483769" r:id="rId10"/>
    <p:sldLayoutId id="2147483762"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accent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soprano-ip.org/ecportal.asp?id=189&amp;nt=18&amp;lang=1" TargetMode="External"/><Relationship Id="rId4" Type="http://schemas.openxmlformats.org/officeDocument/2006/relationships/hyperlink" Target="http://www.soprano-ip.org/ecportal.asp?id=188&amp;nt=18&amp;lang=1" TargetMode="External"/><Relationship Id="rId5" Type="http://schemas.openxmlformats.org/officeDocument/2006/relationships/hyperlink" Target="http://www.soprano-ip.org/ecportal.asp?id=186&amp;nt=18&amp;lang=1" TargetMode="External"/><Relationship Id="rId6" Type="http://schemas.openxmlformats.org/officeDocument/2006/relationships/hyperlink" Target="http://www.soprano-ip.org/ecportal.asp?id=198&amp;nt=18&amp;lang=1" TargetMode="External"/><Relationship Id="rId7" Type="http://schemas.openxmlformats.org/officeDocument/2006/relationships/hyperlink" Target="http://www.soprano-ip.org/ecportal.asp?id=197&amp;nt=18&amp;lang=1" TargetMode="External"/><Relationship Id="rId8" Type="http://schemas.openxmlformats.org/officeDocument/2006/relationships/hyperlink" Target="http://www.soprano-ip.org/ecportal.asp?id=196&amp;nt=18&amp;lang=1" TargetMode="External"/><Relationship Id="rId1" Type="http://schemas.openxmlformats.org/officeDocument/2006/relationships/slideLayout" Target="../slideLayouts/slideLayout2.xml"/><Relationship Id="rId2" Type="http://schemas.openxmlformats.org/officeDocument/2006/relationships/hyperlink" Target="http://www.soprano-ip.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wikipedia.org/wiki/Intelligentes_Wohn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ias.g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verbmobil.dfki.d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verbmobil.dfki.de/" TargetMode="External"/><Relationship Id="rId3" Type="http://schemas.openxmlformats.org/officeDocument/2006/relationships/slide" Target="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polias.g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ias.g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mage.ntua.gr/ermi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erbmobil.dfki.d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image.ntua.gr/ermis/" TargetMode="External"/><Relationship Id="rId4" Type="http://schemas.openxmlformats.org/officeDocument/2006/relationships/hyperlink" Target="http://www.agent-dysl.eu/" TargetMode="External"/><Relationship Id="rId5" Type="http://schemas.openxmlformats.org/officeDocument/2006/relationships/hyperlink" Target="http://www.xanthi.ilsp.gr/cimwos/" TargetMode="External"/><Relationship Id="rId6" Type="http://schemas.openxmlformats.org/officeDocument/2006/relationships/hyperlink" Target="http://verbmobil.dfki.de/" TargetMode="External"/><Relationship Id="rId7" Type="http://schemas.openxmlformats.org/officeDocument/2006/relationships/hyperlink" Target="http://www.polias.gr/" TargetMode="External"/><Relationship Id="rId1" Type="http://schemas.openxmlformats.org/officeDocument/2006/relationships/slideLayout" Target="../slideLayouts/slideLayout2.xml"/><Relationship Id="rId2" Type="http://schemas.openxmlformats.org/officeDocument/2006/relationships/hyperlink" Target="http://www.soprano-ip.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spiegel.de/politik/" TargetMode="External"/><Relationship Id="rId4" Type="http://schemas.openxmlformats.org/officeDocument/2006/relationships/hyperlink" Target="http://news.bbc.co.uk/" TargetMode="External"/><Relationship Id="rId5" Type="http://schemas.openxmlformats.org/officeDocument/2006/relationships/hyperlink" Target="http://english.aljazeera.net/news/europe/" TargetMode="External"/><Relationship Id="rId6" Type="http://schemas.openxmlformats.org/officeDocument/2006/relationships/hyperlink" Target="http://edition.cnn.com/live/" TargetMode="External"/><Relationship Id="rId7" Type="http://schemas.openxmlformats.org/officeDocument/2006/relationships/hyperlink" Target="http://www.cbsnews.com/sections/politics/" TargetMode="External"/><Relationship Id="rId8" Type="http://schemas.openxmlformats.org/officeDocument/2006/relationships/hyperlink" Target="http://expat21.files.wordpress.com/2009/02/india_call_center_1016.jpg" TargetMode="External"/><Relationship Id="rId9" Type="http://schemas.openxmlformats.org/officeDocument/2006/relationships/hyperlink" Target="http://www.haiereurope.com/uploads/7w/cs/7wcsNlARRam84zSMd2T48g/Main.jpg" TargetMode="External"/><Relationship Id="rId1" Type="http://schemas.openxmlformats.org/officeDocument/2006/relationships/slideLayout" Target="../slideLayouts/slideLayout2.xml"/><Relationship Id="rId2" Type="http://schemas.openxmlformats.org/officeDocument/2006/relationships/hyperlink" Target="http://www.heute.de/ZDFheut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interactive/2008/02/26/us/politics/20080226_DEBATE_GRAPHIC.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eclass.uoa.gr/courses/GS158/"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opencourses.uoa.g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5Ccreativecommons.org%5Clicenses%5Cby-nc-sa%5C4.0%5C"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2.xml.rels><?xml version="1.0" encoding="UTF-8" standalone="yes"?>
<Relationships xmlns="http://schemas.openxmlformats.org/package/2006/relationships"><Relationship Id="rId3" Type="http://schemas.openxmlformats.org/officeDocument/2006/relationships/hyperlink" Target="http://kojaproductions.wordpress.com" TargetMode="External"/><Relationship Id="rId4" Type="http://schemas.openxmlformats.org/officeDocument/2006/relationships/hyperlink" Target="http://news.bbc.co.uk/2/hi/entertainment/4390430.stm" TargetMode="External"/><Relationship Id="rId5" Type="http://schemas.openxmlformats.org/officeDocument/2006/relationships/hyperlink" Target="http://sunshineandsiestas.com/wp-content/uploads/2013/01/old-people-plaza-spain.jpg" TargetMode="External"/><Relationship Id="rId6" Type="http://schemas.openxmlformats.org/officeDocument/2006/relationships/hyperlink" Target="http://msnbcmedia.msn.com/j/MSNBC/Components/Photo/_new/pb-111001-heat-da-02.photoblog900.jpg" TargetMode="External"/><Relationship Id="rId7" Type="http://schemas.openxmlformats.org/officeDocument/2006/relationships/hyperlink" Target="http://sanjaypaul.wordpress.com/category/india/%3CWebblo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Τίτλος 1"/>
          <p:cNvSpPr>
            <a:spLocks noGrp="1"/>
          </p:cNvSpPr>
          <p:nvPr>
            <p:ph type="ctrTitle"/>
          </p:nvPr>
        </p:nvSpPr>
        <p:spPr>
          <a:xfrm>
            <a:off x="685800" y="2006600"/>
            <a:ext cx="7772400" cy="1470025"/>
          </a:xfrm>
        </p:spPr>
        <p:txBody>
          <a:bodyPr/>
          <a:lstStyle/>
          <a:p>
            <a:pPr eaLnBrk="1" hangingPunct="1"/>
            <a:r>
              <a:rPr lang="en-US" altLang="el-GR" b="1" smtClean="0"/>
              <a:t>Computerlinguistik</a:t>
            </a:r>
            <a:endParaRPr lang="el-GR" altLang="el-GR" smtClean="0">
              <a:solidFill>
                <a:srgbClr val="5075BC"/>
              </a:solidFill>
            </a:endParaRPr>
          </a:p>
        </p:txBody>
      </p:sp>
      <p:sp>
        <p:nvSpPr>
          <p:cNvPr id="10243" name="Υπότιτλος 2"/>
          <p:cNvSpPr>
            <a:spLocks noGrp="1"/>
          </p:cNvSpPr>
          <p:nvPr>
            <p:ph type="subTitle" idx="1"/>
          </p:nvPr>
        </p:nvSpPr>
        <p:spPr>
          <a:xfrm>
            <a:off x="684213" y="3141663"/>
            <a:ext cx="7775575" cy="1752600"/>
          </a:xfrm>
        </p:spPr>
        <p:txBody>
          <a:bodyPr/>
          <a:lstStyle/>
          <a:p>
            <a:pPr eaLnBrk="1" hangingPunct="1"/>
            <a:r>
              <a:rPr lang="en-US" altLang="el-GR" sz="2800" dirty="0" err="1" smtClean="0">
                <a:solidFill>
                  <a:srgbClr val="5075BC"/>
                </a:solidFill>
              </a:rPr>
              <a:t>Lehreinheit</a:t>
            </a:r>
            <a:r>
              <a:rPr lang="el-GR" altLang="el-GR" sz="2800" dirty="0" smtClean="0">
                <a:solidFill>
                  <a:srgbClr val="5075BC"/>
                </a:solidFill>
              </a:rPr>
              <a:t> </a:t>
            </a:r>
            <a:r>
              <a:rPr lang="en-US" altLang="el-GR" sz="2800" dirty="0" smtClean="0">
                <a:solidFill>
                  <a:srgbClr val="5075BC"/>
                </a:solidFill>
              </a:rPr>
              <a:t>5</a:t>
            </a:r>
            <a:r>
              <a:rPr lang="el-GR" altLang="el-GR" sz="2800" dirty="0" smtClean="0">
                <a:solidFill>
                  <a:srgbClr val="5075BC"/>
                </a:solidFill>
              </a:rPr>
              <a:t>:</a:t>
            </a:r>
            <a:r>
              <a:rPr lang="en-US" altLang="el-GR" sz="2800" dirty="0" smtClean="0">
                <a:solidFill>
                  <a:srgbClr val="5075BC"/>
                </a:solidFill>
              </a:rPr>
              <a:t> </a:t>
            </a:r>
            <a:r>
              <a:rPr lang="en-US" altLang="el-GR" sz="2800" dirty="0" err="1" smtClean="0"/>
              <a:t>Multilinguale</a:t>
            </a:r>
            <a:r>
              <a:rPr lang="en-US" altLang="el-GR" sz="2800" dirty="0" smtClean="0"/>
              <a:t> Mensch-</a:t>
            </a:r>
            <a:r>
              <a:rPr lang="en-US" altLang="el-GR" sz="2800" dirty="0" err="1" smtClean="0"/>
              <a:t>Maschine</a:t>
            </a:r>
            <a:r>
              <a:rPr lang="en-US" altLang="el-GR" sz="2800" dirty="0" smtClean="0"/>
              <a:t> </a:t>
            </a:r>
            <a:r>
              <a:rPr lang="en-US" altLang="el-GR" sz="2800" dirty="0" err="1" smtClean="0"/>
              <a:t>Kommunikation</a:t>
            </a:r>
            <a:r>
              <a:rPr lang="en-US" altLang="el-GR" sz="2800" dirty="0" smtClean="0"/>
              <a:t>: </a:t>
            </a:r>
            <a:r>
              <a:rPr lang="en-US" altLang="el-GR" sz="2800" dirty="0" err="1" smtClean="0"/>
              <a:t>Linguistische</a:t>
            </a:r>
            <a:r>
              <a:rPr lang="en-US" altLang="el-GR" sz="2800" dirty="0" smtClean="0"/>
              <a:t> </a:t>
            </a:r>
            <a:r>
              <a:rPr lang="en-US" altLang="el-GR" sz="2800" dirty="0" err="1" smtClean="0"/>
              <a:t>Aspekte</a:t>
            </a:r>
            <a:r>
              <a:rPr lang="en-US" altLang="el-GR" sz="2800" dirty="0" smtClean="0"/>
              <a:t> und </a:t>
            </a:r>
            <a:r>
              <a:rPr lang="en-US" altLang="el-GR" sz="2800" dirty="0" err="1" smtClean="0"/>
              <a:t>Anwendungen</a:t>
            </a:r>
            <a:endParaRPr lang="en-US" altLang="el-GR" sz="2800" dirty="0" smtClean="0"/>
          </a:p>
          <a:p>
            <a:pPr eaLnBrk="1" hangingPunct="1"/>
            <a:endParaRPr lang="en-US" altLang="el-GR" sz="2800" b="1" dirty="0" smtClean="0"/>
          </a:p>
          <a:p>
            <a:pPr eaLnBrk="1" hangingPunct="1"/>
            <a:r>
              <a:rPr lang="en-US" altLang="el-GR" sz="2800" dirty="0" smtClean="0"/>
              <a:t>Dr. 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5288" y="1341438"/>
            <a:ext cx="820896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l-GR" sz="2000"/>
              <a:t>pro-010 Please think of the soccer WM. You want to get information about results and games of several teams.</a:t>
            </a:r>
          </a:p>
          <a:p>
            <a:pPr eaLnBrk="1" hangingPunct="1">
              <a:lnSpc>
                <a:spcPct val="90000"/>
              </a:lnSpc>
            </a:pPr>
            <a:r>
              <a:rPr lang="en-US" altLang="el-GR" sz="2000"/>
              <a:t>First you want to know how the last game of Germany against Costa</a:t>
            </a:r>
          </a:p>
          <a:p>
            <a:pPr eaLnBrk="1" hangingPunct="1">
              <a:lnSpc>
                <a:spcPct val="90000"/>
              </a:lnSpc>
            </a:pPr>
            <a:r>
              <a:rPr lang="en-US" altLang="el-GR" sz="2000"/>
              <a:t>Rica ended.</a:t>
            </a:r>
          </a:p>
          <a:p>
            <a:pPr eaLnBrk="1" hangingPunct="1">
              <a:lnSpc>
                <a:spcPct val="90000"/>
              </a:lnSpc>
            </a:pPr>
            <a:r>
              <a:rPr lang="en-US" altLang="el-GR" sz="2000"/>
              <a:t>4000</a:t>
            </a:r>
          </a:p>
          <a:p>
            <a:pPr eaLnBrk="1" hangingPunct="1">
              <a:lnSpc>
                <a:spcPct val="90000"/>
              </a:lnSpc>
            </a:pPr>
            <a:r>
              <a:rPr lang="en-US" altLang="el-GR" sz="2000"/>
              <a:t>rec-010 </a:t>
            </a:r>
            <a:r>
              <a:rPr lang="en-US" altLang="el-GR" sz="2000" i="1"/>
              <a:t>What was the result of the match Germany against Costa Rica?</a:t>
            </a:r>
          </a:p>
          <a:p>
            <a:pPr eaLnBrk="1" hangingPunct="1">
              <a:lnSpc>
                <a:spcPct val="90000"/>
              </a:lnSpc>
            </a:pPr>
            <a:r>
              <a:rPr lang="en-US" altLang="el-GR" sz="2000"/>
              <a:t>pro-010 Now you want to get information about who else plays in the group of England and the Netherlands.</a:t>
            </a:r>
          </a:p>
          <a:p>
            <a:pPr eaLnBrk="1" hangingPunct="1">
              <a:lnSpc>
                <a:spcPct val="90000"/>
              </a:lnSpc>
            </a:pPr>
            <a:r>
              <a:rPr lang="en-US" altLang="el-GR" sz="2000"/>
              <a:t>4000</a:t>
            </a:r>
          </a:p>
          <a:p>
            <a:pPr eaLnBrk="1" hangingPunct="1">
              <a:lnSpc>
                <a:spcPct val="90000"/>
              </a:lnSpc>
            </a:pPr>
            <a:r>
              <a:rPr lang="en-US" altLang="el-GR" sz="2000"/>
              <a:t>rec-020 </a:t>
            </a:r>
            <a:r>
              <a:rPr lang="en-US" altLang="el-GR" sz="2000" i="1"/>
              <a:t>What other teams are in the group of Britain and Holland?</a:t>
            </a:r>
          </a:p>
          <a:p>
            <a:pPr eaLnBrk="1" hangingPunct="1">
              <a:lnSpc>
                <a:spcPct val="90000"/>
              </a:lnSpc>
            </a:pPr>
            <a:r>
              <a:rPr lang="en-US" altLang="el-GR" sz="2000"/>
              <a:t>pro-031 Next you are interested in the time of the next game of Mexico against Ukraine.</a:t>
            </a:r>
          </a:p>
          <a:p>
            <a:pPr eaLnBrk="1" hangingPunct="1">
              <a:lnSpc>
                <a:spcPct val="90000"/>
              </a:lnSpc>
            </a:pPr>
            <a:r>
              <a:rPr lang="en-US" altLang="el-GR" sz="2000"/>
              <a:t>4000</a:t>
            </a:r>
          </a:p>
          <a:p>
            <a:pPr eaLnBrk="1" hangingPunct="1">
              <a:lnSpc>
                <a:spcPct val="90000"/>
              </a:lnSpc>
            </a:pPr>
            <a:r>
              <a:rPr lang="en-US" altLang="el-GR" sz="2000" i="1"/>
              <a:t>rec-030 When is the match Mexico against Ukraine</a:t>
            </a:r>
          </a:p>
          <a:p>
            <a:pPr eaLnBrk="1" hangingPunct="1">
              <a:lnSpc>
                <a:spcPct val="90000"/>
              </a:lnSpc>
            </a:pPr>
            <a:r>
              <a:rPr lang="en-US" altLang="el-GR" sz="2000"/>
              <a:t>...</a:t>
            </a:r>
          </a:p>
          <a:p>
            <a:pPr eaLnBrk="1" hangingPunct="1">
              <a:lnSpc>
                <a:spcPct val="90000"/>
              </a:lnSpc>
            </a:pPr>
            <a:r>
              <a:rPr lang="en-US" altLang="el-GR" sz="2000"/>
              <a:t>Table 4: Example of SmartWeb recording dialogue using a standard prompt scheme. pro denotes the (female) instructor</a:t>
            </a:r>
            <a:r>
              <a:rPr lang="en-US" altLang="en-US" sz="2000"/>
              <a:t>’</a:t>
            </a:r>
            <a:r>
              <a:rPr lang="en-US" altLang="el-GR" sz="2000"/>
              <a:t>s voice; opr denotes the (male) operator</a:t>
            </a:r>
            <a:r>
              <a:rPr lang="en-US" altLang="en-US" sz="2000"/>
              <a:t>’</a:t>
            </a:r>
            <a:r>
              <a:rPr lang="en-US" altLang="el-GR" sz="2000"/>
              <a:t>s voice; rec indicates a recording of the users</a:t>
            </a:r>
            <a:r>
              <a:rPr lang="en-US" altLang="en-US" sz="2000"/>
              <a:t>’</a:t>
            </a:r>
            <a:r>
              <a:rPr lang="en-US" altLang="el-GR" sz="2000"/>
              <a:t>s elicited query.</a:t>
            </a:r>
          </a:p>
        </p:txBody>
      </p:sp>
      <p:sp>
        <p:nvSpPr>
          <p:cNvPr id="20482" name="Title 1"/>
          <p:cNvSpPr txBox="1">
            <a:spLocks/>
          </p:cNvSpPr>
          <p:nvPr/>
        </p:nvSpPr>
        <p:spPr bwMode="auto">
          <a:xfrm>
            <a:off x="468313" y="404813"/>
            <a:ext cx="8229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4000" b="1">
                <a:solidFill>
                  <a:schemeClr val="accent1"/>
                </a:solidFill>
              </a:rPr>
              <a:t>Dialogsystem (Moegle et al., 2006)</a:t>
            </a:r>
            <a:r>
              <a:rPr lang="en-US" altLang="el-GR" sz="4400" b="1">
                <a:solidFill>
                  <a:schemeClr val="accent1"/>
                </a:solidFill>
              </a:rPr>
              <a:t/>
            </a:r>
            <a:br>
              <a:rPr lang="en-US" altLang="el-GR" sz="4400" b="1">
                <a:solidFill>
                  <a:schemeClr val="accent1"/>
                </a:solidFill>
              </a:rPr>
            </a:br>
            <a:endParaRPr lang="en-US" altLang="el-GR" sz="4400" b="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95288" y="908050"/>
            <a:ext cx="8229600" cy="1081088"/>
          </a:xfrm>
        </p:spPr>
        <p:txBody>
          <a:bodyPr/>
          <a:lstStyle/>
          <a:p>
            <a:pPr eaLnBrk="1" hangingPunct="1"/>
            <a:r>
              <a:rPr lang="de-DE" altLang="el-GR" smtClean="0"/>
              <a:t>Dialogsysteme können auch multimodal sein (Multimodale Dialogsysteme)</a:t>
            </a:r>
            <a:br>
              <a:rPr lang="de-DE" altLang="el-GR" smtClean="0"/>
            </a:br>
            <a:endParaRPr lang="en-US" altLang="el-GR" smtClean="0"/>
          </a:p>
        </p:txBody>
      </p:sp>
      <p:sp>
        <p:nvSpPr>
          <p:cNvPr id="21506" name="Content Placeholder 2"/>
          <p:cNvSpPr>
            <a:spLocks noGrp="1"/>
          </p:cNvSpPr>
          <p:nvPr>
            <p:ph idx="1"/>
          </p:nvPr>
        </p:nvSpPr>
        <p:spPr>
          <a:xfrm>
            <a:off x="463550" y="2133600"/>
            <a:ext cx="8229600" cy="4319588"/>
          </a:xfrm>
        </p:spPr>
        <p:txBody>
          <a:bodyPr/>
          <a:lstStyle/>
          <a:p>
            <a:pPr eaLnBrk="1" hangingPunct="1">
              <a:lnSpc>
                <a:spcPct val="80000"/>
              </a:lnSpc>
            </a:pPr>
            <a:r>
              <a:rPr lang="de-DE" altLang="el-GR" sz="2000" smtClean="0"/>
              <a:t>und die gesprochene Sprache mit visueller Ausgabe, Gestik oder mit Eingabe über Tastatur kombinieren. </a:t>
            </a:r>
          </a:p>
          <a:p>
            <a:pPr eaLnBrk="1" hangingPunct="1">
              <a:lnSpc>
                <a:spcPct val="80000"/>
              </a:lnSpc>
            </a:pPr>
            <a:r>
              <a:rPr lang="de-DE" altLang="el-GR" sz="2000" smtClean="0"/>
              <a:t>Zum Beispiel in der gesprochenen Aüβerung „Wieviel kostet </a:t>
            </a:r>
            <a:r>
              <a:rPr lang="de-DE" altLang="el-GR" sz="2000" b="1" smtClean="0"/>
              <a:t>das hier</a:t>
            </a:r>
            <a:r>
              <a:rPr lang="de-DE" altLang="en-US" sz="2000" b="1" smtClean="0"/>
              <a:t>“</a:t>
            </a:r>
            <a:r>
              <a:rPr lang="de-DE" altLang="el-GR" sz="2000" b="1" smtClean="0"/>
              <a:t> kann eine Kombination von </a:t>
            </a:r>
            <a:r>
              <a:rPr lang="de-DE" altLang="el-GR" sz="2000" smtClean="0"/>
              <a:t>Zeigegesten und deiktischen Sprachäuβerungen von dem Dialogsystem erkannt und vearbeitet werden. </a:t>
            </a:r>
          </a:p>
          <a:p>
            <a:pPr eaLnBrk="1" hangingPunct="1">
              <a:lnSpc>
                <a:spcPct val="80000"/>
              </a:lnSpc>
            </a:pPr>
            <a:r>
              <a:rPr lang="de-DE" altLang="el-GR" sz="2000" smtClean="0"/>
              <a:t>Die Kombination von mehreren Ein- und Ausgabemodalitäten in einem multimodalen Dialogsystem führt zu einer deutlichen Effizienzsteigerung und erhöhter Benutzerfreundlichkeit (Cohen </a:t>
            </a:r>
            <a:r>
              <a:rPr lang="en-US" altLang="el-GR" sz="2000" smtClean="0"/>
              <a:t>et al, 1998).</a:t>
            </a:r>
          </a:p>
          <a:p>
            <a:pPr eaLnBrk="1" hangingPunct="1">
              <a:lnSpc>
                <a:spcPct val="80000"/>
              </a:lnSpc>
            </a:pPr>
            <a:r>
              <a:rPr lang="de-DE" altLang="el-GR" sz="2000" smtClean="0"/>
              <a:t>In den Systemen sprachlicher Verarbeitung gesprochener Sprache spielt die </a:t>
            </a:r>
            <a:r>
              <a:rPr lang="de-DE" altLang="el-GR" sz="2000" b="1" smtClean="0"/>
              <a:t>Phonetik und Phonologie eine wichtige Rolle. </a:t>
            </a:r>
          </a:p>
          <a:p>
            <a:pPr eaLnBrk="1" hangingPunct="1">
              <a:lnSpc>
                <a:spcPct val="80000"/>
              </a:lnSpc>
            </a:pPr>
            <a:r>
              <a:rPr lang="de-DE" altLang="el-GR" sz="2000" b="1" smtClean="0"/>
              <a:t>Auch prosodische </a:t>
            </a:r>
            <a:r>
              <a:rPr lang="de-DE" altLang="el-GR" sz="2000" smtClean="0"/>
              <a:t>Merkmale können die Bedeutung der vom System erkannten oder </a:t>
            </a:r>
            <a:r>
              <a:rPr lang="en-US" altLang="el-GR" sz="2000" smtClean="0"/>
              <a:t>produzierten Äu</a:t>
            </a:r>
            <a:r>
              <a:rPr lang="el-GR" altLang="el-GR" sz="2000" smtClean="0"/>
              <a:t>β</a:t>
            </a:r>
            <a:r>
              <a:rPr lang="en-US" altLang="el-GR" sz="2000" smtClean="0"/>
              <a:t>erungen beeinflussen (Alexandris,Fotinea and Efthimiou, 2005).</a:t>
            </a:r>
          </a:p>
          <a:p>
            <a:pPr eaLnBrk="1" hangingPunct="1">
              <a:lnSpc>
                <a:spcPct val="80000"/>
              </a:lnSpc>
            </a:pPr>
            <a:endParaRPr lang="en-US" altLang="el-GR"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68313" y="188913"/>
            <a:ext cx="8229600" cy="1223962"/>
          </a:xfrm>
        </p:spPr>
        <p:txBody>
          <a:bodyPr/>
          <a:lstStyle/>
          <a:p>
            <a:pPr eaLnBrk="1" hangingPunct="1"/>
            <a:r>
              <a:rPr lang="de-DE" altLang="el-GR" sz="3600" smtClean="0"/>
              <a:t>Das sehr beschränkte Weltwissen eines Systems Verarbeitung Natürlicher Sprache</a:t>
            </a:r>
            <a:endParaRPr lang="en-US" altLang="el-GR" sz="3600" smtClean="0"/>
          </a:p>
        </p:txBody>
      </p:sp>
      <p:sp>
        <p:nvSpPr>
          <p:cNvPr id="22530" name="Content Placeholder 2"/>
          <p:cNvSpPr>
            <a:spLocks noGrp="1"/>
          </p:cNvSpPr>
          <p:nvPr>
            <p:ph idx="1"/>
          </p:nvPr>
        </p:nvSpPr>
        <p:spPr>
          <a:xfrm>
            <a:off x="463550" y="1773238"/>
            <a:ext cx="8229600" cy="4464050"/>
          </a:xfrm>
        </p:spPr>
        <p:txBody>
          <a:bodyPr/>
          <a:lstStyle/>
          <a:p>
            <a:pPr eaLnBrk="1" hangingPunct="1"/>
            <a:r>
              <a:rPr lang="de-DE" altLang="el-GR" sz="2200" smtClean="0"/>
              <a:t>erlaubt es nicht überall und in jeder Gelegenheit wie ein Mensch zu kommunizieren. </a:t>
            </a:r>
          </a:p>
          <a:p>
            <a:pPr eaLnBrk="1" hangingPunct="1"/>
            <a:r>
              <a:rPr lang="de-DE" altLang="el-GR" sz="2200" smtClean="0"/>
              <a:t>Deswegen werden Dialogsysteme bis heute vornehmlich </a:t>
            </a:r>
            <a:r>
              <a:rPr lang="de-DE" altLang="el-GR" sz="2200" b="1" smtClean="0"/>
              <a:t>in klar abgeschlossenen Anwendungsdomänen </a:t>
            </a:r>
            <a:r>
              <a:rPr lang="de-DE" altLang="el-GR" sz="2200" smtClean="0"/>
              <a:t>eingesetzt.</a:t>
            </a:r>
          </a:p>
          <a:p>
            <a:pPr eaLnBrk="1" hangingPunct="1"/>
            <a:r>
              <a:rPr lang="de-DE" altLang="el-GR" sz="2200" smtClean="0"/>
              <a:t>In einem Dialogsystem soll das System die gesprochene Sprache erkennen und erzeugen und zugleich auch auf jede Äuβerung des Benutzers die </a:t>
            </a:r>
            <a:r>
              <a:rPr lang="de-DE" altLang="el-GR" sz="2200" b="1" smtClean="0"/>
              <a:t>angemessene</a:t>
            </a:r>
            <a:r>
              <a:rPr lang="de-DE" altLang="el-GR" sz="2200" smtClean="0"/>
              <a:t> Antwort oder Reaktion produzieren. </a:t>
            </a:r>
          </a:p>
          <a:p>
            <a:pPr eaLnBrk="1" hangingPunct="1"/>
            <a:r>
              <a:rPr lang="de-DE" altLang="el-GR" sz="2200" smtClean="0"/>
              <a:t>Der Prozess der Erzeugung angemessener Reaktionen des Systems wird mit Hilfe</a:t>
            </a:r>
          </a:p>
          <a:p>
            <a:pPr eaLnBrk="1" hangingPunct="1"/>
            <a:r>
              <a:rPr lang="de-DE" altLang="el-GR" sz="2200" b="1" smtClean="0"/>
              <a:t>pragmatischer Regeln durchgeführt die die Form eines Programs haben.</a:t>
            </a:r>
            <a:endParaRPr lang="en-US" altLang="el-GR" sz="2200" smtClean="0"/>
          </a:p>
          <a:p>
            <a:pPr eaLnBrk="1" hangingPunct="1">
              <a:lnSpc>
                <a:spcPct val="80000"/>
              </a:lnSpc>
            </a:pPr>
            <a:endParaRPr lang="en-US" altLang="el-GR" sz="22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5288" y="549275"/>
            <a:ext cx="8229600" cy="1214438"/>
          </a:xfrm>
        </p:spPr>
        <p:txBody>
          <a:bodyPr/>
          <a:lstStyle/>
          <a:p>
            <a:pPr eaLnBrk="1" hangingPunct="1"/>
            <a:r>
              <a:rPr lang="en-US" altLang="el-GR" smtClean="0"/>
              <a:t>Besonders wichtig in der Multilingualen  Mensch-Maschine Kommunikation: Faktoren </a:t>
            </a:r>
          </a:p>
        </p:txBody>
      </p:sp>
      <p:sp>
        <p:nvSpPr>
          <p:cNvPr id="23554" name="Content Placeholder 2"/>
          <p:cNvSpPr>
            <a:spLocks noGrp="1"/>
          </p:cNvSpPr>
          <p:nvPr>
            <p:ph idx="1"/>
          </p:nvPr>
        </p:nvSpPr>
        <p:spPr>
          <a:xfrm>
            <a:off x="463550" y="2276475"/>
            <a:ext cx="8229600" cy="3806825"/>
          </a:xfrm>
        </p:spPr>
        <p:txBody>
          <a:bodyPr/>
          <a:lstStyle/>
          <a:p>
            <a:pPr eaLnBrk="1" hangingPunct="1"/>
            <a:r>
              <a:rPr lang="en-US" altLang="el-GR" b="1" smtClean="0"/>
              <a:t>I. Ziel </a:t>
            </a:r>
            <a:r>
              <a:rPr lang="en-US" altLang="el-GR" smtClean="0"/>
              <a:t>(nach der Anwendung des Systems)</a:t>
            </a:r>
          </a:p>
          <a:p>
            <a:pPr eaLnBrk="1" hangingPunct="1"/>
            <a:r>
              <a:rPr lang="en-US" altLang="el-GR" b="1" smtClean="0"/>
              <a:t>II. Benutzer </a:t>
            </a:r>
            <a:r>
              <a:rPr lang="en-US" altLang="el-GR" smtClean="0"/>
              <a:t>(z.B. Experten oder das breite Publikum)</a:t>
            </a:r>
          </a:p>
          <a:p>
            <a:pPr eaLnBrk="1" hangingPunct="1"/>
            <a:r>
              <a:rPr lang="en-US" altLang="el-GR" b="1" smtClean="0"/>
              <a:t>III.Inhalt - Ausdruck</a:t>
            </a:r>
          </a:p>
          <a:p>
            <a:pPr eaLnBrk="1" hangingPunct="1"/>
            <a:endParaRPr lang="en-US" altLang="el-G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620713"/>
            <a:ext cx="8229600" cy="1008062"/>
          </a:xfrm>
        </p:spPr>
        <p:txBody>
          <a:bodyPr/>
          <a:lstStyle/>
          <a:p>
            <a:pPr eaLnBrk="1" hangingPunct="1"/>
            <a:r>
              <a:rPr lang="en-US" altLang="el-GR" smtClean="0"/>
              <a:t>I. Ziel – einige Kriterien für ein erfolgreiches System der Mensch – Maschine Kommunikation </a:t>
            </a:r>
          </a:p>
        </p:txBody>
      </p:sp>
      <p:sp>
        <p:nvSpPr>
          <p:cNvPr id="24578" name="Content Placeholder 2"/>
          <p:cNvSpPr>
            <a:spLocks noGrp="1"/>
          </p:cNvSpPr>
          <p:nvPr>
            <p:ph idx="1"/>
          </p:nvPr>
        </p:nvSpPr>
        <p:spPr>
          <a:xfrm>
            <a:off x="463550" y="2276475"/>
            <a:ext cx="8229600" cy="3806825"/>
          </a:xfrm>
        </p:spPr>
        <p:txBody>
          <a:bodyPr/>
          <a:lstStyle/>
          <a:p>
            <a:pPr eaLnBrk="1" hangingPunct="1"/>
            <a:r>
              <a:rPr lang="en-US" altLang="el-GR" sz="2400" smtClean="0"/>
              <a:t>Ist die Ausgabe des Systems angemessen? Verständlich?</a:t>
            </a:r>
          </a:p>
          <a:p>
            <a:pPr eaLnBrk="1" hangingPunct="1"/>
            <a:r>
              <a:rPr lang="en-US" altLang="el-GR" sz="2400" smtClean="0"/>
              <a:t>Ist der Inhalt der Ausgabe richtig?</a:t>
            </a:r>
          </a:p>
          <a:p>
            <a:pPr eaLnBrk="1" hangingPunct="1"/>
            <a:r>
              <a:rPr lang="en-US" altLang="el-GR" sz="2400" smtClean="0"/>
              <a:t>Werden die Aufgaben vom System richtig durchgeführt? </a:t>
            </a:r>
          </a:p>
          <a:p>
            <a:pPr eaLnBrk="1" hangingPunct="1"/>
            <a:r>
              <a:rPr lang="en-US" altLang="el-GR" sz="2400" smtClean="0"/>
              <a:t>Können mögliche Probleme (z.B. falsche Eingaben) vom System erfolgreich behandelt werden? </a:t>
            </a:r>
          </a:p>
          <a:p>
            <a:pPr eaLnBrk="1" hangingPunct="1"/>
            <a:r>
              <a:rPr lang="en-US" altLang="el-GR" sz="2400" smtClean="0"/>
              <a:t>Ist die Interaktion fehlerfrei und vergleichbar mit einem menschlichen Sprecher? </a:t>
            </a:r>
          </a:p>
          <a:p>
            <a:pPr eaLnBrk="1" hangingPunct="1">
              <a:lnSpc>
                <a:spcPct val="90000"/>
              </a:lnSpc>
            </a:pPr>
            <a:endParaRPr lang="en-US" altLang="el-GR" sz="27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68313" y="260350"/>
            <a:ext cx="8229600" cy="1143000"/>
          </a:xfrm>
        </p:spPr>
        <p:txBody>
          <a:bodyPr/>
          <a:lstStyle/>
          <a:p>
            <a:pPr eaLnBrk="1" hangingPunct="1"/>
            <a:r>
              <a:rPr lang="en-US" altLang="el-GR" smtClean="0"/>
              <a:t>I. Ziel</a:t>
            </a:r>
          </a:p>
        </p:txBody>
      </p:sp>
      <p:sp>
        <p:nvSpPr>
          <p:cNvPr id="3" name="Content Placeholder 2"/>
          <p:cNvSpPr>
            <a:spLocks noGrp="1"/>
          </p:cNvSpPr>
          <p:nvPr>
            <p:ph idx="1"/>
          </p:nvPr>
        </p:nvSpPr>
        <p:spPr>
          <a:xfrm>
            <a:off x="463550" y="1557338"/>
            <a:ext cx="8229600" cy="4525962"/>
          </a:xfrm>
        </p:spPr>
        <p:txBody>
          <a:bodyPr rtlCol="0">
            <a:normAutofit/>
          </a:bodyPr>
          <a:lstStyle/>
          <a:p>
            <a:pPr marL="609600" indent="-609600" eaLnBrk="1" fontAlgn="auto" hangingPunct="1">
              <a:spcAft>
                <a:spcPts val="0"/>
              </a:spcAft>
              <a:defRPr/>
            </a:pPr>
            <a:r>
              <a:rPr lang="en-US" sz="2400" dirty="0" err="1">
                <a:ea typeface="+mn-ea"/>
                <a:cs typeface="+mn-cs"/>
              </a:rPr>
              <a:t>Ziele</a:t>
            </a:r>
            <a:r>
              <a:rPr lang="en-US" sz="2400" dirty="0">
                <a:ea typeface="+mn-ea"/>
                <a:cs typeface="+mn-cs"/>
              </a:rPr>
              <a:t> der Mensch-</a:t>
            </a:r>
            <a:r>
              <a:rPr lang="en-US" sz="2400" dirty="0" err="1">
                <a:ea typeface="+mn-ea"/>
                <a:cs typeface="+mn-cs"/>
              </a:rPr>
              <a:t>Maschine</a:t>
            </a:r>
            <a:r>
              <a:rPr lang="en-US" sz="2400" dirty="0">
                <a:ea typeface="+mn-ea"/>
                <a:cs typeface="+mn-cs"/>
              </a:rPr>
              <a:t> </a:t>
            </a:r>
            <a:r>
              <a:rPr lang="en-US" sz="2400" dirty="0" err="1">
                <a:ea typeface="+mn-ea"/>
                <a:cs typeface="+mn-cs"/>
              </a:rPr>
              <a:t>Kommunikation</a:t>
            </a:r>
            <a:r>
              <a:rPr lang="en-US" sz="2400" dirty="0">
                <a:ea typeface="+mn-ea"/>
                <a:cs typeface="+mn-cs"/>
              </a:rPr>
              <a:t>, </a:t>
            </a:r>
            <a:r>
              <a:rPr lang="en-US" sz="2400" dirty="0" err="1">
                <a:ea typeface="+mn-ea"/>
                <a:cs typeface="+mn-cs"/>
              </a:rPr>
              <a:t>Kriterien</a:t>
            </a:r>
            <a:r>
              <a:rPr lang="en-US" sz="2400" dirty="0">
                <a:ea typeface="+mn-ea"/>
                <a:cs typeface="+mn-cs"/>
              </a:rPr>
              <a:t> </a:t>
            </a:r>
            <a:r>
              <a:rPr lang="en-US" sz="2400" dirty="0" err="1">
                <a:ea typeface="+mn-ea"/>
                <a:cs typeface="+mn-cs"/>
              </a:rPr>
              <a:t>nach</a:t>
            </a:r>
            <a:r>
              <a:rPr lang="en-US" sz="2400" dirty="0">
                <a:ea typeface="+mn-ea"/>
                <a:cs typeface="+mn-cs"/>
              </a:rPr>
              <a:t> Moeller, 2005:</a:t>
            </a:r>
          </a:p>
          <a:p>
            <a:pPr marL="609600" indent="-609600" eaLnBrk="1" fontAlgn="auto" hangingPunct="1">
              <a:spcAft>
                <a:spcPts val="0"/>
              </a:spcAft>
              <a:defRPr/>
            </a:pPr>
            <a:r>
              <a:rPr lang="en-US" sz="2400" b="1" dirty="0">
                <a:ea typeface="+mn-ea"/>
                <a:cs typeface="+mn-cs"/>
              </a:rPr>
              <a:t>Utterance Level</a:t>
            </a:r>
            <a:r>
              <a:rPr lang="en-US" sz="2400" dirty="0">
                <a:ea typeface="+mn-ea"/>
                <a:cs typeface="+mn-cs"/>
              </a:rPr>
              <a:t> (</a:t>
            </a:r>
            <a:r>
              <a:rPr lang="en-US" sz="2400" b="1" dirty="0">
                <a:ea typeface="+mn-ea"/>
                <a:cs typeface="+mn-cs"/>
              </a:rPr>
              <a:t>Question-Answer-Level</a:t>
            </a:r>
            <a:r>
              <a:rPr lang="en-US" sz="2400" dirty="0">
                <a:ea typeface="+mn-ea"/>
                <a:cs typeface="+mn-cs"/>
              </a:rPr>
              <a:t>) criteria of </a:t>
            </a:r>
            <a:r>
              <a:rPr lang="en-US" sz="2400" dirty="0" err="1">
                <a:ea typeface="+mn-ea"/>
                <a:cs typeface="+mn-cs"/>
              </a:rPr>
              <a:t>informativeness</a:t>
            </a:r>
            <a:r>
              <a:rPr lang="en-US" sz="2400" dirty="0">
                <a:ea typeface="+mn-ea"/>
                <a:cs typeface="+mn-cs"/>
              </a:rPr>
              <a:t>, intelligibility and </a:t>
            </a:r>
            <a:r>
              <a:rPr lang="en-US" sz="2400" dirty="0" err="1">
                <a:ea typeface="+mn-ea"/>
                <a:cs typeface="+mn-cs"/>
              </a:rPr>
              <a:t>metacommunication</a:t>
            </a:r>
            <a:r>
              <a:rPr lang="en-US" sz="2400" dirty="0">
                <a:ea typeface="+mn-ea"/>
                <a:cs typeface="+mn-cs"/>
              </a:rPr>
              <a:t> handling </a:t>
            </a:r>
          </a:p>
          <a:p>
            <a:pPr marL="609600" indent="-609600" eaLnBrk="1" fontAlgn="auto" hangingPunct="1">
              <a:spcAft>
                <a:spcPts val="0"/>
              </a:spcAft>
              <a:defRPr/>
            </a:pPr>
            <a:r>
              <a:rPr lang="en-US" sz="2400" dirty="0">
                <a:ea typeface="+mn-ea"/>
                <a:cs typeface="+mn-cs"/>
              </a:rPr>
              <a:t>the </a:t>
            </a:r>
            <a:r>
              <a:rPr lang="en-US" sz="2400" b="1" dirty="0">
                <a:ea typeface="+mn-ea"/>
                <a:cs typeface="+mn-cs"/>
              </a:rPr>
              <a:t>Functional Level</a:t>
            </a:r>
            <a:r>
              <a:rPr lang="en-US" sz="2400" dirty="0">
                <a:ea typeface="+mn-ea"/>
                <a:cs typeface="+mn-cs"/>
              </a:rPr>
              <a:t> (initiative and interaction control) </a:t>
            </a:r>
          </a:p>
          <a:p>
            <a:pPr marL="609600" indent="-609600" eaLnBrk="1" fontAlgn="auto" hangingPunct="1">
              <a:spcAft>
                <a:spcPts val="0"/>
              </a:spcAft>
              <a:defRPr/>
            </a:pPr>
            <a:r>
              <a:rPr lang="en-US" sz="2400" b="1" dirty="0">
                <a:ea typeface="+mn-ea"/>
                <a:cs typeface="+mn-cs"/>
              </a:rPr>
              <a:t>Satisfaction Level</a:t>
            </a:r>
            <a:r>
              <a:rPr lang="en-US" sz="2400" dirty="0">
                <a:ea typeface="+mn-ea"/>
                <a:cs typeface="+mn-cs"/>
              </a:rPr>
              <a:t> (perceived task success, comparability of human partner and trustworthiness) </a:t>
            </a:r>
          </a:p>
          <a:p>
            <a:pPr marL="0" indent="0" eaLnBrk="1" fontAlgn="auto" hangingPunct="1">
              <a:spcAft>
                <a:spcPts val="0"/>
              </a:spcAft>
              <a:buFont typeface="Arial" charset="0"/>
              <a:buNone/>
              <a:defRPr/>
            </a:pPr>
            <a:r>
              <a:rPr lang="en-GB" sz="2400" dirty="0" smtClean="0">
                <a:ea typeface="+mn-ea"/>
                <a:cs typeface="+mn-cs"/>
              </a:rPr>
              <a:t>Moeller</a:t>
            </a:r>
            <a:r>
              <a:rPr lang="en-GB" sz="2400" dirty="0">
                <a:ea typeface="+mn-ea"/>
                <a:cs typeface="+mn-cs"/>
              </a:rPr>
              <a:t>, S.: Quality of Telephone-Based Spoken Dialogue Systems. Springer, New York (2005)</a:t>
            </a:r>
            <a:endParaRPr lang="el-GR" sz="2400" dirty="0">
              <a:ea typeface="+mn-ea"/>
              <a:cs typeface="+mn-cs"/>
            </a:endParaRPr>
          </a:p>
          <a:p>
            <a:pPr eaLnBrk="1" fontAlgn="auto" hangingPunct="1">
              <a:spcAft>
                <a:spcPts val="0"/>
              </a:spcAft>
              <a:defRPr/>
            </a:pPr>
            <a:endParaRPr lang="en-US"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68313" y="620713"/>
            <a:ext cx="8229600" cy="1008062"/>
          </a:xfrm>
        </p:spPr>
        <p:txBody>
          <a:bodyPr/>
          <a:lstStyle/>
          <a:p>
            <a:pPr eaLnBrk="1" hangingPunct="1"/>
            <a:r>
              <a:rPr lang="en-US" altLang="el-GR" smtClean="0"/>
              <a:t>Ziele der Mensch-Maschine Kommunikation, Kriterien nach Moeller, 2005 (1/3)</a:t>
            </a:r>
          </a:p>
        </p:txBody>
      </p:sp>
      <p:sp>
        <p:nvSpPr>
          <p:cNvPr id="26626" name="Content Placeholder 2"/>
          <p:cNvSpPr>
            <a:spLocks noGrp="1"/>
          </p:cNvSpPr>
          <p:nvPr>
            <p:ph idx="1"/>
          </p:nvPr>
        </p:nvSpPr>
        <p:spPr>
          <a:xfrm>
            <a:off x="463550" y="2276475"/>
            <a:ext cx="8229600" cy="3806825"/>
          </a:xfrm>
        </p:spPr>
        <p:txBody>
          <a:bodyPr/>
          <a:lstStyle/>
          <a:p>
            <a:pPr eaLnBrk="1" hangingPunct="1"/>
            <a:r>
              <a:rPr lang="en-US" altLang="el-GR" smtClean="0"/>
              <a:t>Ist die Ausgabe des Systems angemessen? Verständlich?</a:t>
            </a:r>
          </a:p>
          <a:p>
            <a:pPr lvl="1" eaLnBrk="1" hangingPunct="1"/>
            <a:r>
              <a:rPr lang="en-US" altLang="el-GR" b="1" smtClean="0"/>
              <a:t>Utterance Level</a:t>
            </a:r>
            <a:r>
              <a:rPr lang="en-US" altLang="el-GR" smtClean="0"/>
              <a:t> (</a:t>
            </a:r>
            <a:r>
              <a:rPr lang="en-US" altLang="el-GR" b="1" smtClean="0"/>
              <a:t>Question-Answer-Level</a:t>
            </a:r>
            <a:r>
              <a:rPr lang="en-US" altLang="el-GR" smtClean="0"/>
              <a:t>) criteria of informativeness, intelligibility and metacommunication handling </a:t>
            </a:r>
          </a:p>
          <a:p>
            <a:pPr eaLnBrk="1" hangingPunct="1"/>
            <a:endParaRPr lang="en-US" altLang="el-G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620713"/>
            <a:ext cx="8229600" cy="1008062"/>
          </a:xfrm>
        </p:spPr>
        <p:txBody>
          <a:bodyPr/>
          <a:lstStyle/>
          <a:p>
            <a:pPr eaLnBrk="1" hangingPunct="1"/>
            <a:r>
              <a:rPr lang="en-US" altLang="el-GR" smtClean="0"/>
              <a:t>Ziele der Mensch-Maschine Kommunikation, Kriterien nach Moeller, 2005 (2/3)</a:t>
            </a:r>
          </a:p>
        </p:txBody>
      </p:sp>
      <p:sp>
        <p:nvSpPr>
          <p:cNvPr id="27650" name="Content Placeholder 2"/>
          <p:cNvSpPr>
            <a:spLocks noGrp="1"/>
          </p:cNvSpPr>
          <p:nvPr>
            <p:ph idx="1"/>
          </p:nvPr>
        </p:nvSpPr>
        <p:spPr>
          <a:xfrm>
            <a:off x="463550" y="2349500"/>
            <a:ext cx="8229600" cy="3733800"/>
          </a:xfrm>
        </p:spPr>
        <p:txBody>
          <a:bodyPr/>
          <a:lstStyle/>
          <a:p>
            <a:pPr eaLnBrk="1" hangingPunct="1"/>
            <a:r>
              <a:rPr lang="en-US" altLang="el-GR" sz="2600" smtClean="0"/>
              <a:t>Ist der Inhalt der Ausgabe richtig?</a:t>
            </a:r>
          </a:p>
          <a:p>
            <a:pPr eaLnBrk="1" hangingPunct="1"/>
            <a:r>
              <a:rPr lang="en-US" altLang="el-GR" sz="2600" smtClean="0"/>
              <a:t>Werden die Aufgaben vom System richtig durchgeführt? </a:t>
            </a:r>
          </a:p>
          <a:p>
            <a:pPr eaLnBrk="1" hangingPunct="1"/>
            <a:r>
              <a:rPr lang="en-US" altLang="el-GR" sz="2600" smtClean="0"/>
              <a:t>Können mögliche Probleme (z.B. falsche Eingaben) vom System erfolgreich behandelt werden? </a:t>
            </a:r>
          </a:p>
          <a:p>
            <a:pPr lvl="1" eaLnBrk="1" hangingPunct="1"/>
            <a:r>
              <a:rPr lang="en-US" altLang="el-GR" sz="2600" smtClean="0"/>
              <a:t>the </a:t>
            </a:r>
            <a:r>
              <a:rPr lang="en-US" altLang="el-GR" sz="2600" b="1" smtClean="0"/>
              <a:t>Functional Level</a:t>
            </a:r>
            <a:r>
              <a:rPr lang="en-US" altLang="el-GR" sz="2600" smtClean="0"/>
              <a:t> (initiative and interaction control) </a:t>
            </a:r>
          </a:p>
          <a:p>
            <a:pPr eaLnBrk="1" hangingPunct="1">
              <a:lnSpc>
                <a:spcPct val="90000"/>
              </a:lnSpc>
            </a:pPr>
            <a:endParaRPr lang="en-US" alt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68313" y="549275"/>
            <a:ext cx="8229600" cy="1150938"/>
          </a:xfrm>
        </p:spPr>
        <p:txBody>
          <a:bodyPr/>
          <a:lstStyle/>
          <a:p>
            <a:pPr eaLnBrk="1" hangingPunct="1"/>
            <a:r>
              <a:rPr lang="en-US" altLang="el-GR" smtClean="0"/>
              <a:t>Ziele der Mensch-Maschine Kommunikation, Kriterien nach Moeller, 2005 (3/3)</a:t>
            </a:r>
          </a:p>
        </p:txBody>
      </p:sp>
      <p:sp>
        <p:nvSpPr>
          <p:cNvPr id="28674" name="Content Placeholder 2"/>
          <p:cNvSpPr>
            <a:spLocks noGrp="1"/>
          </p:cNvSpPr>
          <p:nvPr>
            <p:ph idx="1"/>
          </p:nvPr>
        </p:nvSpPr>
        <p:spPr>
          <a:xfrm>
            <a:off x="463550" y="2276475"/>
            <a:ext cx="8229600" cy="3806825"/>
          </a:xfrm>
        </p:spPr>
        <p:txBody>
          <a:bodyPr/>
          <a:lstStyle/>
          <a:p>
            <a:pPr eaLnBrk="1" hangingPunct="1"/>
            <a:r>
              <a:rPr lang="en-US" altLang="el-GR" sz="2800" smtClean="0"/>
              <a:t>Ist die Interaktion fehlerfrei und vergleichbar mit einem menschlichen Sprecher? </a:t>
            </a:r>
            <a:endParaRPr lang="en-US" altLang="el-GR" sz="2800" b="1" smtClean="0"/>
          </a:p>
          <a:p>
            <a:pPr lvl="1" eaLnBrk="1" hangingPunct="1"/>
            <a:r>
              <a:rPr lang="en-US" altLang="el-GR" b="1" smtClean="0"/>
              <a:t>Satisfaction Level</a:t>
            </a:r>
            <a:r>
              <a:rPr lang="en-US" altLang="el-GR" smtClean="0"/>
              <a:t> (perceived task success, comparability of human partner and trustworthiness) </a:t>
            </a:r>
          </a:p>
          <a:p>
            <a:pPr eaLnBrk="1" hangingPunct="1"/>
            <a:endParaRPr lang="en-US" altLang="el-G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4213" y="4005263"/>
            <a:ext cx="7772400" cy="1362075"/>
          </a:xfrm>
        </p:spPr>
        <p:txBody>
          <a:bodyPr/>
          <a:lstStyle/>
          <a:p>
            <a:pPr eaLnBrk="1" hangingPunct="1"/>
            <a:r>
              <a:rPr lang="en-US" altLang="el-GR" sz="4400" smtClean="0"/>
              <a:t>Multilinguale Mensch-Maschine Kommunikation: Linguistische Aspekte und Anwendungen</a:t>
            </a:r>
          </a:p>
        </p:txBody>
      </p:sp>
      <p:sp>
        <p:nvSpPr>
          <p:cNvPr id="29698" name="Text Placeholder 2"/>
          <p:cNvSpPr>
            <a:spLocks noGrp="1"/>
          </p:cNvSpPr>
          <p:nvPr>
            <p:ph type="body" idx="1"/>
          </p:nvPr>
        </p:nvSpPr>
        <p:spPr>
          <a:xfrm>
            <a:off x="722313" y="2420938"/>
            <a:ext cx="7772400" cy="1512887"/>
          </a:xfrm>
        </p:spPr>
        <p:txBody>
          <a:bodyPr/>
          <a:lstStyle/>
          <a:p>
            <a:pPr eaLnBrk="1" hangingPunct="1"/>
            <a:r>
              <a:rPr lang="en-US" altLang="el-GR" smtClean="0"/>
              <a:t>TYPISCHE PROBLEME </a:t>
            </a:r>
          </a:p>
          <a:p>
            <a:pPr eaLnBrk="1" hangingPunct="1"/>
            <a:endParaRPr lang="en-US" altLang="el-GR"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altLang="el-GR" sz="4000" b="1" smtClean="0"/>
              <a:t>Multilinguale Mensch-Maschine Kommunikation</a:t>
            </a:r>
            <a:endParaRPr lang="en-US" altLang="el-GR" sz="4000" smtClean="0"/>
          </a:p>
        </p:txBody>
      </p:sp>
      <p:sp>
        <p:nvSpPr>
          <p:cNvPr id="12290" name="Content Placeholder 2"/>
          <p:cNvSpPr>
            <a:spLocks noGrp="1"/>
          </p:cNvSpPr>
          <p:nvPr>
            <p:ph sz="half" idx="1"/>
          </p:nvPr>
        </p:nvSpPr>
        <p:spPr>
          <a:xfrm>
            <a:off x="457200" y="1600200"/>
            <a:ext cx="8218488" cy="4525963"/>
          </a:xfrm>
        </p:spPr>
        <p:txBody>
          <a:bodyPr/>
          <a:lstStyle/>
          <a:p>
            <a:pPr marL="0" indent="0" algn="ctr" eaLnBrk="1" hangingPunct="1">
              <a:buFont typeface="Arial" panose="020B0604020202020204" pitchFamily="34" charset="0"/>
              <a:buNone/>
            </a:pPr>
            <a:r>
              <a:rPr lang="en-US" altLang="el-GR" smtClean="0"/>
              <a:t>Linguistische Aspekte und Anwendungen</a:t>
            </a:r>
            <a:endParaRPr lang="el-GR" altLang="el-GR" smtClean="0"/>
          </a:p>
          <a:p>
            <a:pPr marL="0" indent="0" eaLnBrk="1" hangingPunct="1">
              <a:buFont typeface="Arial" panose="020B0604020202020204" pitchFamily="34" charset="0"/>
              <a:buNone/>
            </a:pPr>
            <a:endParaRPr lang="en-US" altLang="el-GR" smtClean="0"/>
          </a:p>
        </p:txBody>
      </p:sp>
      <p:pic>
        <p:nvPicPr>
          <p:cNvPr id="5" name="Picture 4" descr="News anchorman, TBS Japan" title="Chikushi Tetsuya"/>
          <p:cNvPicPr>
            <a:picLocks noChangeAspect="1" noChangeArrowheads="1"/>
          </p:cNvPicPr>
          <p:nvPr/>
        </p:nvPicPr>
        <p:blipFill>
          <a:blip r:embed="rId2"/>
          <a:srcRect/>
          <a:stretch>
            <a:fillRect/>
          </a:stretch>
        </p:blipFill>
        <p:spPr bwMode="auto">
          <a:xfrm>
            <a:off x="971550" y="2276475"/>
            <a:ext cx="2876550" cy="3600450"/>
          </a:xfrm>
          <a:prstGeom prst="rect">
            <a:avLst/>
          </a:prstGeom>
          <a:noFill/>
          <a:ln w="9525">
            <a:noFill/>
            <a:miter lim="800000"/>
            <a:headEnd/>
            <a:tailEnd/>
          </a:ln>
        </p:spPr>
      </p:pic>
      <p:pic>
        <p:nvPicPr>
          <p:cNvPr id="6" name="Picture 5" descr="George Alagiah,  BBC newsreader" title="George Alagiah "/>
          <p:cNvPicPr>
            <a:picLocks noChangeAspect="1" noChangeArrowheads="1"/>
          </p:cNvPicPr>
          <p:nvPr/>
        </p:nvPicPr>
        <p:blipFill>
          <a:blip r:embed="rId3"/>
          <a:srcRect/>
          <a:stretch>
            <a:fillRect/>
          </a:stretch>
        </p:blipFill>
        <p:spPr bwMode="auto">
          <a:xfrm>
            <a:off x="4067175" y="2276475"/>
            <a:ext cx="4459288" cy="3600450"/>
          </a:xfrm>
          <a:prstGeom prst="rect">
            <a:avLst/>
          </a:prstGeom>
          <a:noFill/>
          <a:ln w="9525">
            <a:noFill/>
            <a:miter lim="800000"/>
            <a:headEnd/>
            <a:tailEnd/>
          </a:ln>
        </p:spPr>
      </p:pic>
      <p:sp>
        <p:nvSpPr>
          <p:cNvPr id="12293" name="TextBox 3"/>
          <p:cNvSpPr txBox="1">
            <a:spLocks noChangeArrowheads="1"/>
          </p:cNvSpPr>
          <p:nvPr/>
        </p:nvSpPr>
        <p:spPr bwMode="auto">
          <a:xfrm>
            <a:off x="971550" y="5876925"/>
            <a:ext cx="2879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000"/>
              <a:t>[1]</a:t>
            </a:r>
          </a:p>
        </p:txBody>
      </p:sp>
      <p:sp>
        <p:nvSpPr>
          <p:cNvPr id="12294" name="Rectangle 6"/>
          <p:cNvSpPr>
            <a:spLocks noChangeArrowheads="1"/>
          </p:cNvSpPr>
          <p:nvPr/>
        </p:nvSpPr>
        <p:spPr bwMode="auto">
          <a:xfrm>
            <a:off x="4211638" y="5876925"/>
            <a:ext cx="432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00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de-DE" altLang="el-GR" smtClean="0"/>
              <a:t>II. Benutzer und Benutzermodelierung (1</a:t>
            </a:r>
            <a:r>
              <a:rPr lang="en-US" altLang="el-GR" smtClean="0"/>
              <a:t>/</a:t>
            </a:r>
            <a:r>
              <a:rPr lang="de-DE" altLang="el-GR" smtClean="0"/>
              <a:t>2) </a:t>
            </a:r>
            <a:endParaRPr lang="en-US" altLang="el-GR" smtClean="0"/>
          </a:p>
        </p:txBody>
      </p:sp>
      <p:sp>
        <p:nvSpPr>
          <p:cNvPr id="30722" name="Content Placeholder 2"/>
          <p:cNvSpPr>
            <a:spLocks noGrp="1"/>
          </p:cNvSpPr>
          <p:nvPr>
            <p:ph idx="1"/>
          </p:nvPr>
        </p:nvSpPr>
        <p:spPr>
          <a:xfrm>
            <a:off x="463550" y="1557338"/>
            <a:ext cx="8229600" cy="4525962"/>
          </a:xfrm>
        </p:spPr>
        <p:txBody>
          <a:bodyPr/>
          <a:lstStyle/>
          <a:p>
            <a:pPr eaLnBrk="1" hangingPunct="1"/>
            <a:r>
              <a:rPr lang="de-DE" altLang="el-GR" sz="2800" smtClean="0"/>
              <a:t>Die Benutzermodelierung („user-modelling</a:t>
            </a:r>
            <a:r>
              <a:rPr lang="de-DE" altLang="en-US" sz="2800" smtClean="0"/>
              <a:t>“</a:t>
            </a:r>
            <a:r>
              <a:rPr lang="de-DE" altLang="el-GR" sz="2800" smtClean="0"/>
              <a:t>) kann als ein unentbehrlicher Teil in dem Prozess der Konstruktion von Dialogsystemen bezeichnet werden und konstituiert zugleich ein Anwendungsgebiet der Pragmatik in die Computerlinguistik. </a:t>
            </a:r>
          </a:p>
          <a:p>
            <a:pPr eaLnBrk="1" hangingPunct="1"/>
            <a:r>
              <a:rPr lang="de-DE" altLang="el-GR" sz="2800" smtClean="0"/>
              <a:t>Die Benützermodelierung ist nicht nur für die Konstruktion von Dialogsystemen unentbehrlich, sondern auch für die Konstruktion und Entwicklung fast jeder Form interaktiver Software </a:t>
            </a:r>
            <a:r>
              <a:rPr lang="en-US" altLang="el-GR" sz="2800" smtClean="0"/>
              <a:t>Programme.</a:t>
            </a:r>
          </a:p>
          <a:p>
            <a:pPr eaLnBrk="1" hangingPunct="1">
              <a:lnSpc>
                <a:spcPct val="80000"/>
              </a:lnSpc>
            </a:pPr>
            <a:endParaRPr lang="en-US" altLang="el-GR" sz="3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de-DE" altLang="el-GR" smtClean="0"/>
              <a:t>II. Benutzer und Benutzermodelierung (2</a:t>
            </a:r>
            <a:r>
              <a:rPr lang="en-US" altLang="el-GR" smtClean="0"/>
              <a:t>/</a:t>
            </a:r>
            <a:r>
              <a:rPr lang="de-DE" altLang="el-GR" smtClean="0"/>
              <a:t>2)</a:t>
            </a:r>
            <a:endParaRPr lang="en-US" altLang="el-GR" smtClean="0"/>
          </a:p>
        </p:txBody>
      </p:sp>
      <p:sp>
        <p:nvSpPr>
          <p:cNvPr id="31746" name="Content Placeholder 2"/>
          <p:cNvSpPr>
            <a:spLocks noGrp="1"/>
          </p:cNvSpPr>
          <p:nvPr>
            <p:ph idx="1"/>
          </p:nvPr>
        </p:nvSpPr>
        <p:spPr>
          <a:xfrm>
            <a:off x="463550" y="1557338"/>
            <a:ext cx="8229600" cy="4751387"/>
          </a:xfrm>
        </p:spPr>
        <p:txBody>
          <a:bodyPr/>
          <a:lstStyle/>
          <a:p>
            <a:pPr eaLnBrk="1" hangingPunct="1"/>
            <a:r>
              <a:rPr lang="de-DE" altLang="el-GR" sz="2000" dirty="0" smtClean="0"/>
              <a:t>Nach </a:t>
            </a:r>
            <a:r>
              <a:rPr lang="de-DE" altLang="el-GR" sz="2000" dirty="0" err="1" smtClean="0"/>
              <a:t>Bateman</a:t>
            </a:r>
            <a:r>
              <a:rPr lang="de-DE" altLang="el-GR" sz="2000" dirty="0" smtClean="0"/>
              <a:t> und Paris (2004), die </a:t>
            </a:r>
            <a:r>
              <a:rPr lang="de-DE" altLang="el-GR" sz="2000" dirty="0" err="1" smtClean="0"/>
              <a:t>Benützermodelierung</a:t>
            </a:r>
            <a:r>
              <a:rPr lang="de-DE" altLang="el-GR" sz="2000" dirty="0" smtClean="0"/>
              <a:t> bezeichnet:</a:t>
            </a:r>
          </a:p>
          <a:p>
            <a:pPr lvl="1" eaLnBrk="1" hangingPunct="1"/>
            <a:r>
              <a:rPr lang="de-DE" altLang="el-GR" sz="2000" dirty="0" smtClean="0"/>
              <a:t>(1) die </a:t>
            </a:r>
            <a:r>
              <a:rPr lang="de-DE" altLang="el-GR" sz="2000" b="1" dirty="0" smtClean="0"/>
              <a:t>Methoden</a:t>
            </a:r>
            <a:r>
              <a:rPr lang="de-DE" altLang="el-GR" sz="2000" dirty="0" smtClean="0"/>
              <a:t>, die interaktive Software-Systeme in die Lage versetzen,</a:t>
            </a:r>
          </a:p>
          <a:p>
            <a:pPr lvl="1" eaLnBrk="1" hangingPunct="1"/>
            <a:r>
              <a:rPr lang="de-DE" altLang="el-GR" sz="2000" dirty="0" smtClean="0"/>
              <a:t>(2) ihr </a:t>
            </a:r>
            <a:r>
              <a:rPr lang="de-DE" altLang="el-GR" sz="2000" b="1" dirty="0" smtClean="0"/>
              <a:t>Verhalten</a:t>
            </a:r>
            <a:r>
              <a:rPr lang="de-DE" altLang="el-GR" sz="2000" dirty="0" smtClean="0"/>
              <a:t> an ihren jeweiligen Benutzer anzupassen</a:t>
            </a:r>
          </a:p>
          <a:p>
            <a:pPr lvl="1" eaLnBrk="1" hangingPunct="1"/>
            <a:r>
              <a:rPr lang="de-DE" altLang="el-GR" sz="2000" dirty="0" smtClean="0"/>
              <a:t>(3) mit Hilfe der Erstellung und Ausnutzung eines </a:t>
            </a:r>
            <a:r>
              <a:rPr lang="de-DE" altLang="el-GR" sz="2000" b="1" dirty="0" smtClean="0"/>
              <a:t>Benutzermodells</a:t>
            </a:r>
            <a:r>
              <a:rPr lang="de-DE" altLang="el-GR" sz="2000" dirty="0" smtClean="0"/>
              <a:t>,</a:t>
            </a:r>
          </a:p>
          <a:p>
            <a:pPr eaLnBrk="1" hangingPunct="1">
              <a:buFont typeface="Arial" panose="020B0604020202020204" pitchFamily="34" charset="0"/>
              <a:buNone/>
            </a:pPr>
            <a:r>
              <a:rPr lang="de-DE" altLang="el-GR" sz="2000" dirty="0" smtClean="0"/>
              <a:t>das die </a:t>
            </a:r>
            <a:r>
              <a:rPr lang="de-DE" altLang="el-GR" sz="2000" b="1" dirty="0" smtClean="0"/>
              <a:t>Eigenschaften des Benutzers</a:t>
            </a:r>
            <a:r>
              <a:rPr lang="de-DE" altLang="el-GR" sz="2000" dirty="0" smtClean="0"/>
              <a:t> </a:t>
            </a:r>
            <a:r>
              <a:rPr lang="de-DE" altLang="el-GR" sz="2000" dirty="0" err="1" smtClean="0"/>
              <a:t>beieinhaltet</a:t>
            </a:r>
            <a:r>
              <a:rPr lang="de-DE" altLang="el-GR" sz="2000" dirty="0" smtClean="0"/>
              <a:t> (</a:t>
            </a:r>
            <a:r>
              <a:rPr lang="de-DE" altLang="el-GR" sz="2000" dirty="0" err="1" smtClean="0"/>
              <a:t>Bateman</a:t>
            </a:r>
            <a:r>
              <a:rPr lang="de-DE" altLang="el-GR" sz="2000" dirty="0" smtClean="0"/>
              <a:t> und </a:t>
            </a:r>
            <a:r>
              <a:rPr lang="en-US" altLang="el-GR" sz="2000" dirty="0" smtClean="0"/>
              <a:t>Paris, 2004).</a:t>
            </a:r>
          </a:p>
          <a:p>
            <a:pPr eaLnBrk="1" hangingPunct="1"/>
            <a:r>
              <a:rPr lang="de-DE" altLang="el-GR" sz="2000" dirty="0" smtClean="0"/>
              <a:t>Ziele der </a:t>
            </a:r>
            <a:r>
              <a:rPr lang="de-DE" altLang="el-GR" sz="2000" dirty="0" err="1" smtClean="0"/>
              <a:t>Benutzermodelierung</a:t>
            </a:r>
            <a:r>
              <a:rPr lang="de-DE" altLang="el-GR" sz="2000" dirty="0" smtClean="0"/>
              <a:t> sind, dass</a:t>
            </a:r>
          </a:p>
          <a:p>
            <a:pPr lvl="1" eaLnBrk="1" hangingPunct="1"/>
            <a:r>
              <a:rPr lang="de-DE" altLang="el-GR" sz="2000" dirty="0" smtClean="0"/>
              <a:t>erstens,(a) ein System </a:t>
            </a:r>
            <a:r>
              <a:rPr lang="de-DE" altLang="el-GR" sz="2000" b="1" dirty="0" smtClean="0"/>
              <a:t>Wissen</a:t>
            </a:r>
            <a:r>
              <a:rPr lang="de-DE" altLang="el-GR" sz="2000" dirty="0" smtClean="0"/>
              <a:t> über seinen Benutzer – sei es ein Einzelindividuum oder ein Repräsentant einer typischen </a:t>
            </a:r>
            <a:r>
              <a:rPr lang="de-DE" altLang="el-GR" sz="2000" dirty="0" smtClean="0"/>
              <a:t>Gruppe </a:t>
            </a:r>
            <a:r>
              <a:rPr lang="de-DE" altLang="el-GR" sz="2000" dirty="0" smtClean="0"/>
              <a:t>– ausnutzen kann, um sein Verhalten an den Benutzer anzupassen und, </a:t>
            </a:r>
          </a:p>
          <a:p>
            <a:pPr lvl="1" eaLnBrk="1" hangingPunct="1"/>
            <a:r>
              <a:rPr lang="de-DE" altLang="el-GR" sz="2000" dirty="0" smtClean="0"/>
              <a:t>zweitens, (b) dass eine solche </a:t>
            </a:r>
            <a:r>
              <a:rPr lang="en-US" altLang="el-GR" sz="2000" dirty="0" err="1" smtClean="0"/>
              <a:t>Anpassung</a:t>
            </a:r>
            <a:r>
              <a:rPr lang="en-US" altLang="el-GR" sz="2000" dirty="0" smtClean="0"/>
              <a:t> von </a:t>
            </a:r>
            <a:r>
              <a:rPr lang="en-US" altLang="el-GR" sz="2000" b="1" dirty="0" err="1" smtClean="0"/>
              <a:t>Vorteil</a:t>
            </a:r>
            <a:r>
              <a:rPr lang="en-US" altLang="el-GR" sz="2000" b="1" dirty="0" smtClean="0"/>
              <a:t> </a:t>
            </a:r>
            <a:r>
              <a:rPr lang="en-US" altLang="el-GR" sz="2000" dirty="0" err="1" smtClean="0"/>
              <a:t>ist</a:t>
            </a:r>
            <a:r>
              <a:rPr lang="en-US" altLang="el-GR" sz="2000" dirty="0" smtClean="0"/>
              <a:t>.</a:t>
            </a:r>
          </a:p>
          <a:p>
            <a:pPr eaLnBrk="1" hangingPunct="1"/>
            <a:endParaRPr lang="en-US" altLang="el-G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de-DE" altLang="el-GR" smtClean="0"/>
              <a:t>Für eine Benutzermodelierung</a:t>
            </a:r>
            <a:endParaRPr lang="en-US" altLang="el-GR" smtClean="0"/>
          </a:p>
        </p:txBody>
      </p:sp>
      <p:sp>
        <p:nvSpPr>
          <p:cNvPr id="32770" name="Content Placeholder 2"/>
          <p:cNvSpPr>
            <a:spLocks noGrp="1"/>
          </p:cNvSpPr>
          <p:nvPr>
            <p:ph idx="1"/>
          </p:nvPr>
        </p:nvSpPr>
        <p:spPr>
          <a:xfrm>
            <a:off x="463550" y="1557338"/>
            <a:ext cx="8229600" cy="4525962"/>
          </a:xfrm>
        </p:spPr>
        <p:txBody>
          <a:bodyPr/>
          <a:lstStyle/>
          <a:p>
            <a:pPr eaLnBrk="1" hangingPunct="1"/>
            <a:r>
              <a:rPr lang="de-DE" altLang="el-GR" smtClean="0"/>
              <a:t>werden auch </a:t>
            </a:r>
            <a:r>
              <a:rPr lang="de-DE" altLang="el-GR" b="1" smtClean="0"/>
              <a:t>Linguistische Aspekte</a:t>
            </a:r>
          </a:p>
          <a:p>
            <a:pPr eaLnBrk="1" hangingPunct="1"/>
            <a:r>
              <a:rPr lang="de-DE" altLang="el-GR" smtClean="0"/>
              <a:t>des Linguistischen Beschreibungsinstruments </a:t>
            </a:r>
            <a:r>
              <a:rPr lang="de-DE" altLang="el-GR" b="1" smtClean="0"/>
              <a:t>Sprachlicher Varietäten </a:t>
            </a:r>
            <a:r>
              <a:rPr lang="de-DE" altLang="el-GR" smtClean="0"/>
              <a:t>(Batsalia, 2003) verwendet, </a:t>
            </a:r>
          </a:p>
          <a:p>
            <a:pPr eaLnBrk="1" hangingPunct="1"/>
            <a:r>
              <a:rPr lang="de-DE" altLang="el-GR" smtClean="0"/>
              <a:t>wie Sprachhandlungstyp, Sprechaktform,</a:t>
            </a:r>
          </a:p>
          <a:p>
            <a:pPr eaLnBrk="1" hangingPunct="1"/>
            <a:r>
              <a:rPr lang="de-DE" altLang="el-GR" smtClean="0"/>
              <a:t>Wortart, Satzart, Satzform, Wortstellung (Batsalia, 2003).</a:t>
            </a:r>
            <a:endParaRPr lang="en-US" altLang="el-GR" smtClean="0"/>
          </a:p>
          <a:p>
            <a:pPr eaLnBrk="1" hangingPunct="1"/>
            <a:endParaRPr lang="en-US" altLang="el-G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tLang="el-GR" sz="4400" smtClean="0"/>
              <a:t>Vorwissen/Erwartungen der Benutzergruppe</a:t>
            </a:r>
          </a:p>
        </p:txBody>
      </p:sp>
      <p:sp>
        <p:nvSpPr>
          <p:cNvPr id="33794" name="Text Placeholder 2"/>
          <p:cNvSpPr>
            <a:spLocks noGrp="1"/>
          </p:cNvSpPr>
          <p:nvPr>
            <p:ph type="body" idx="1"/>
          </p:nvPr>
        </p:nvSpPr>
        <p:spPr>
          <a:xfrm>
            <a:off x="684213" y="2133600"/>
            <a:ext cx="7772400" cy="1500188"/>
          </a:xfrm>
        </p:spPr>
        <p:txBody>
          <a:bodyPr/>
          <a:lstStyle/>
          <a:p>
            <a:pPr eaLnBrk="1" hangingPunct="1"/>
            <a:r>
              <a:rPr lang="en-US" altLang="el-GR" sz="2400" smtClean="0"/>
              <a:t>Problem-1: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68313" y="260350"/>
            <a:ext cx="8229600" cy="1143000"/>
          </a:xfrm>
        </p:spPr>
        <p:txBody>
          <a:bodyPr/>
          <a:lstStyle/>
          <a:p>
            <a:pPr eaLnBrk="1" hangingPunct="1"/>
            <a:r>
              <a:rPr lang="en-US" altLang="el-GR" smtClean="0"/>
              <a:t>Quellen - Forschungsprojekte</a:t>
            </a:r>
          </a:p>
        </p:txBody>
      </p:sp>
      <p:sp>
        <p:nvSpPr>
          <p:cNvPr id="34818" name="Content Placeholder 2"/>
          <p:cNvSpPr>
            <a:spLocks noGrp="1"/>
          </p:cNvSpPr>
          <p:nvPr>
            <p:ph idx="1"/>
          </p:nvPr>
        </p:nvSpPr>
        <p:spPr>
          <a:xfrm>
            <a:off x="463550" y="1557338"/>
            <a:ext cx="8229600" cy="4525962"/>
          </a:xfrm>
        </p:spPr>
        <p:txBody>
          <a:bodyPr/>
          <a:lstStyle/>
          <a:p>
            <a:pPr eaLnBrk="1" hangingPunct="1">
              <a:lnSpc>
                <a:spcPct val="80000"/>
              </a:lnSpc>
            </a:pPr>
            <a:r>
              <a:rPr lang="el-GR" altLang="el-GR" sz="2200" smtClean="0"/>
              <a:t>Τ</a:t>
            </a:r>
            <a:r>
              <a:rPr lang="en-US" altLang="el-GR" sz="2200" smtClean="0"/>
              <a:t>he SOPRANO Project (involving smart environments and services for the General Public, </a:t>
            </a:r>
            <a:r>
              <a:rPr lang="en-US" altLang="el-GR" sz="2200" smtClean="0">
                <a:hlinkClick r:id="rId2"/>
              </a:rPr>
              <a:t>http://www.soprano-ip.org/</a:t>
            </a:r>
            <a:r>
              <a:rPr lang="en-US" altLang="el-GR" sz="2200" smtClean="0"/>
              <a:t>), </a:t>
            </a:r>
          </a:p>
          <a:p>
            <a:pPr eaLnBrk="1" hangingPunct="1">
              <a:lnSpc>
                <a:spcPct val="80000"/>
              </a:lnSpc>
            </a:pPr>
            <a:r>
              <a:rPr lang="de-DE" altLang="el-GR" sz="2200" b="1" smtClean="0"/>
              <a:t>Deutsche Partner </a:t>
            </a:r>
          </a:p>
          <a:p>
            <a:pPr eaLnBrk="1" hangingPunct="1">
              <a:lnSpc>
                <a:spcPct val="80000"/>
              </a:lnSpc>
            </a:pPr>
            <a:r>
              <a:rPr lang="de-DE" altLang="el-GR" sz="2200" smtClean="0">
                <a:hlinkClick r:id="rId3" action="ppaction://hlinkfile"/>
              </a:rPr>
              <a:t>Forschungszentrum Informatik an der Universität Karlsruhe</a:t>
            </a:r>
            <a:endParaRPr lang="de-DE" altLang="el-GR" sz="2200" smtClean="0"/>
          </a:p>
          <a:p>
            <a:pPr eaLnBrk="1" hangingPunct="1">
              <a:lnSpc>
                <a:spcPct val="80000"/>
              </a:lnSpc>
            </a:pPr>
            <a:r>
              <a:rPr lang="en-US" altLang="el-GR" sz="2200" smtClean="0">
                <a:hlinkClick r:id="rId4" action="ppaction://hlinkfile"/>
              </a:rPr>
              <a:t>University Stuttgart, Institute for Human Factors and Technology Management</a:t>
            </a:r>
            <a:endParaRPr lang="en-US" altLang="el-GR" sz="2200" smtClean="0"/>
          </a:p>
          <a:p>
            <a:pPr eaLnBrk="1" hangingPunct="1">
              <a:lnSpc>
                <a:spcPct val="80000"/>
              </a:lnSpc>
            </a:pPr>
            <a:r>
              <a:rPr lang="de-DE" altLang="el-GR" sz="2200" smtClean="0">
                <a:hlinkClick r:id="rId5" action="ppaction://hlinkfile"/>
              </a:rPr>
              <a:t>Zentrum für Graphische Datenverarbeitung e.V</a:t>
            </a:r>
            <a:endParaRPr lang="de-DE" altLang="el-GR" sz="2200" smtClean="0"/>
          </a:p>
          <a:p>
            <a:pPr eaLnBrk="1" hangingPunct="1">
              <a:lnSpc>
                <a:spcPct val="80000"/>
              </a:lnSpc>
            </a:pPr>
            <a:r>
              <a:rPr lang="de-DE" altLang="el-GR" sz="2200" smtClean="0">
                <a:hlinkClick r:id="rId6" action="ppaction://hlinkfile"/>
              </a:rPr>
              <a:t>CAS Software AG</a:t>
            </a:r>
            <a:endParaRPr lang="de-DE" altLang="el-GR" sz="2200" smtClean="0"/>
          </a:p>
          <a:p>
            <a:pPr eaLnBrk="1" hangingPunct="1">
              <a:lnSpc>
                <a:spcPct val="80000"/>
              </a:lnSpc>
            </a:pPr>
            <a:r>
              <a:rPr lang="de-DE" altLang="el-GR" sz="2200" smtClean="0">
                <a:hlinkClick r:id="rId7" action="ppaction://hlinkfile"/>
              </a:rPr>
              <a:t>empirica Gesellschaft für Kommunikations- und Technologieforschung mbH</a:t>
            </a:r>
            <a:endParaRPr lang="de-DE" altLang="el-GR" sz="2200" smtClean="0"/>
          </a:p>
          <a:p>
            <a:pPr eaLnBrk="1" hangingPunct="1">
              <a:lnSpc>
                <a:spcPct val="80000"/>
              </a:lnSpc>
            </a:pPr>
            <a:r>
              <a:rPr lang="de-DE" altLang="el-GR" sz="2200" smtClean="0">
                <a:hlinkClick r:id="rId8" action="ppaction://hlinkfile"/>
              </a:rPr>
              <a:t>PROSYST SOFTWARE GMBH</a:t>
            </a:r>
            <a:r>
              <a:rPr lang="de-DE" altLang="el-GR" sz="2200" smtClean="0"/>
              <a:t/>
            </a:r>
            <a:br>
              <a:rPr lang="de-DE" altLang="el-GR" sz="2200" smtClean="0"/>
            </a:br>
            <a:endParaRPr lang="de-DE" altLang="el-GR" sz="2200" smtClean="0"/>
          </a:p>
          <a:p>
            <a:pPr eaLnBrk="1" hangingPunct="1">
              <a:lnSpc>
                <a:spcPct val="80000"/>
              </a:lnSpc>
            </a:pPr>
            <a:endParaRPr lang="en-US" altLang="el-GR" sz="22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68313" y="260350"/>
            <a:ext cx="8229600" cy="1143000"/>
          </a:xfrm>
        </p:spPr>
        <p:txBody>
          <a:bodyPr/>
          <a:lstStyle/>
          <a:p>
            <a:pPr eaLnBrk="1" hangingPunct="1"/>
            <a:r>
              <a:rPr lang="de-DE" altLang="el-GR" smtClean="0"/>
              <a:t>Intelligentes Wohnen</a:t>
            </a:r>
            <a:endParaRPr lang="en-US" altLang="el-GR" smtClean="0"/>
          </a:p>
        </p:txBody>
      </p:sp>
      <p:sp>
        <p:nvSpPr>
          <p:cNvPr id="35842"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de-DE" altLang="el-GR" b="1" smtClean="0"/>
              <a:t>Intelligentes Wohnen</a:t>
            </a:r>
            <a:r>
              <a:rPr lang="de-DE" altLang="el-GR" smtClean="0"/>
              <a:t> bezeichnet technische Verfahren im privaten Wohnbereich, bei denen Geräte eingesetzt werden, die aufgrund einer Datenvernetzung und Fernsteuerbarkeit zusätzliche Funktionen bieten.</a:t>
            </a:r>
          </a:p>
          <a:p>
            <a:pPr marL="0" indent="0" eaLnBrk="1" hangingPunct="1">
              <a:buFont typeface="Arial" panose="020B0604020202020204" pitchFamily="34" charset="0"/>
              <a:buNone/>
            </a:pPr>
            <a:r>
              <a:rPr lang="de-DE" altLang="el-GR" sz="2400" smtClean="0"/>
              <a:t>Definition: </a:t>
            </a:r>
            <a:r>
              <a:rPr lang="en-US" altLang="el-GR" sz="2400" smtClean="0">
                <a:hlinkClick r:id="rId2"/>
              </a:rPr>
              <a:t>http://de.wikipedia.org/wiki/Intelligentes_Wohnen</a:t>
            </a:r>
            <a:r>
              <a:rPr lang="en-US" altLang="el-GR" sz="2400" smtClean="0"/>
              <a:t> (25/10/2012)</a:t>
            </a:r>
          </a:p>
          <a:p>
            <a:pPr marL="0" indent="0" eaLnBrk="1" hangingPunct="1"/>
            <a:endParaRPr lang="en-US" altLang="el-G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68313" y="260350"/>
            <a:ext cx="8229600" cy="1152525"/>
          </a:xfrm>
        </p:spPr>
        <p:txBody>
          <a:bodyPr/>
          <a:lstStyle/>
          <a:p>
            <a:pPr eaLnBrk="1" hangingPunct="1"/>
            <a:r>
              <a:rPr lang="en-US" altLang="el-GR" sz="4000" b="1" smtClean="0"/>
              <a:t>Spanien und Grossbritanien</a:t>
            </a:r>
          </a:p>
        </p:txBody>
      </p:sp>
      <p:pic>
        <p:nvPicPr>
          <p:cNvPr id="4" name="Content Placeholder 3" descr="Oldpeople sitting. Plaza in spain" title="Old people"/>
          <p:cNvPicPr>
            <a:picLocks noGrp="1" noChangeAspect="1"/>
          </p:cNvPicPr>
          <p:nvPr>
            <p:ph sz="half" idx="1"/>
          </p:nvPr>
        </p:nvPicPr>
        <p:blipFill rotWithShape="1">
          <a:blip r:embed="rId2"/>
          <a:srcRect l="20154" t="1414" r="20154" b="1822"/>
          <a:stretch/>
        </p:blipFill>
        <p:spPr>
          <a:xfrm>
            <a:off x="468313" y="1600200"/>
            <a:ext cx="4114800" cy="4492625"/>
          </a:xfrm>
        </p:spPr>
      </p:pic>
      <p:pic>
        <p:nvPicPr>
          <p:cNvPr id="8" name="Content Placeholder 7" descr="Two older ladies in Great Britain reading books, a sunny day, in a park " title="Old ladies reading"/>
          <p:cNvPicPr>
            <a:picLocks noGrp="1" noChangeAspect="1"/>
          </p:cNvPicPr>
          <p:nvPr>
            <p:ph sz="half" idx="2"/>
          </p:nvPr>
        </p:nvPicPr>
        <p:blipFill>
          <a:blip r:embed="rId3"/>
          <a:srcRect l="23330" r="23330"/>
          <a:stretch>
            <a:fillRect/>
          </a:stretch>
        </p:blipFill>
        <p:spPr>
          <a:xfrm>
            <a:off x="4648200" y="1600200"/>
            <a:ext cx="4038600" cy="4492625"/>
          </a:xfrm>
        </p:spPr>
      </p:pic>
      <p:sp>
        <p:nvSpPr>
          <p:cNvPr id="36868" name="TextBox 8"/>
          <p:cNvSpPr txBox="1">
            <a:spLocks noChangeArrowheads="1"/>
          </p:cNvSpPr>
          <p:nvPr/>
        </p:nvSpPr>
        <p:spPr bwMode="auto">
          <a:xfrm>
            <a:off x="468313" y="6021388"/>
            <a:ext cx="4103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000"/>
              <a:t>[3]</a:t>
            </a:r>
          </a:p>
        </p:txBody>
      </p:sp>
      <p:sp>
        <p:nvSpPr>
          <p:cNvPr id="36869" name="Rectangle 9"/>
          <p:cNvSpPr>
            <a:spLocks noChangeArrowheads="1"/>
          </p:cNvSpPr>
          <p:nvPr/>
        </p:nvSpPr>
        <p:spPr bwMode="auto">
          <a:xfrm>
            <a:off x="4643438" y="6021388"/>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000"/>
              <a:t>[4]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l-GR" smtClean="0"/>
              <a:t>Problem-1: </a:t>
            </a:r>
            <a:br>
              <a:rPr lang="en-US" altLang="el-GR" smtClean="0"/>
            </a:br>
            <a:r>
              <a:rPr lang="en-US" altLang="el-GR" smtClean="0"/>
              <a:t>Bedürfnisse und Erwartungen </a:t>
            </a:r>
          </a:p>
        </p:txBody>
      </p:sp>
      <p:sp>
        <p:nvSpPr>
          <p:cNvPr id="37890" name="Content Placeholder 2"/>
          <p:cNvSpPr>
            <a:spLocks noGrp="1"/>
          </p:cNvSpPr>
          <p:nvPr>
            <p:ph idx="1"/>
          </p:nvPr>
        </p:nvSpPr>
        <p:spPr>
          <a:xfrm>
            <a:off x="463550" y="1557338"/>
            <a:ext cx="8229600" cy="4525962"/>
          </a:xfrm>
        </p:spPr>
        <p:txBody>
          <a:bodyPr/>
          <a:lstStyle/>
          <a:p>
            <a:pPr lvl="1" eaLnBrk="1" hangingPunct="1">
              <a:lnSpc>
                <a:spcPct val="90000"/>
              </a:lnSpc>
            </a:pPr>
            <a:r>
              <a:rPr lang="en-US" altLang="el-GR" b="1" smtClean="0"/>
              <a:t>Spanische Benutzer</a:t>
            </a:r>
            <a:r>
              <a:rPr lang="en-US" altLang="el-GR" smtClean="0"/>
              <a:t>: </a:t>
            </a:r>
          </a:p>
          <a:p>
            <a:pPr lvl="2" eaLnBrk="1" hangingPunct="1">
              <a:lnSpc>
                <a:spcPct val="90000"/>
              </a:lnSpc>
            </a:pPr>
            <a:r>
              <a:rPr lang="en-US" altLang="el-GR" sz="2800" smtClean="0"/>
              <a:t>mehr Freiheit, wollen nicht spüren dass sie beobachtet werden, </a:t>
            </a:r>
          </a:p>
          <a:p>
            <a:pPr lvl="2" eaLnBrk="1" hangingPunct="1">
              <a:lnSpc>
                <a:spcPct val="90000"/>
              </a:lnSpc>
            </a:pPr>
            <a:r>
              <a:rPr lang="en-US" altLang="el-GR" sz="2800" smtClean="0"/>
              <a:t>viele technologische Begriffe werden nicht von allen Benutzer (besonders Senioren und Frauen) gleich akzeptiert</a:t>
            </a:r>
          </a:p>
          <a:p>
            <a:pPr lvl="1" eaLnBrk="1" hangingPunct="1">
              <a:lnSpc>
                <a:spcPct val="90000"/>
              </a:lnSpc>
            </a:pPr>
            <a:r>
              <a:rPr lang="en-US" altLang="el-GR" b="1" smtClean="0"/>
              <a:t>Englische Benutzer:</a:t>
            </a:r>
            <a:r>
              <a:rPr lang="en-US" altLang="el-GR" smtClean="0"/>
              <a:t> </a:t>
            </a:r>
          </a:p>
          <a:p>
            <a:pPr lvl="2" eaLnBrk="1" hangingPunct="1">
              <a:lnSpc>
                <a:spcPct val="90000"/>
              </a:lnSpc>
            </a:pPr>
            <a:r>
              <a:rPr lang="en-US" altLang="el-GR" sz="2800" smtClean="0"/>
              <a:t>mehr Sicherheit, </a:t>
            </a:r>
          </a:p>
          <a:p>
            <a:pPr lvl="2" eaLnBrk="1" hangingPunct="1">
              <a:lnSpc>
                <a:spcPct val="90000"/>
              </a:lnSpc>
            </a:pPr>
            <a:r>
              <a:rPr lang="en-US" altLang="el-GR" sz="2800" smtClean="0"/>
              <a:t>mehr Technologie</a:t>
            </a:r>
          </a:p>
          <a:p>
            <a:pPr eaLnBrk="1" hangingPunct="1">
              <a:lnSpc>
                <a:spcPct val="90000"/>
              </a:lnSpc>
            </a:pPr>
            <a:endParaRPr lang="en-US" altLang="el-G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68313" y="260350"/>
            <a:ext cx="8229600" cy="1143000"/>
          </a:xfrm>
        </p:spPr>
        <p:txBody>
          <a:bodyPr/>
          <a:lstStyle/>
          <a:p>
            <a:pPr eaLnBrk="1" hangingPunct="1"/>
            <a:r>
              <a:rPr lang="en-US" altLang="el-GR" smtClean="0"/>
              <a:t>III. Inhalt und Ausduck</a:t>
            </a:r>
          </a:p>
        </p:txBody>
      </p:sp>
      <p:sp>
        <p:nvSpPr>
          <p:cNvPr id="38914"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US" altLang="el-GR" smtClean="0"/>
              <a:t>A. Pragmatische Aspekte </a:t>
            </a:r>
          </a:p>
          <a:p>
            <a:pPr marL="0" indent="0" eaLnBrk="1" hangingPunct="1">
              <a:buFont typeface="Arial" panose="020B0604020202020204" pitchFamily="34" charset="0"/>
              <a:buNone/>
            </a:pPr>
            <a:r>
              <a:rPr lang="en-US" altLang="el-GR" smtClean="0"/>
              <a:t>B. Semantische Aspekte</a:t>
            </a:r>
          </a:p>
          <a:p>
            <a:pPr marL="0" indent="0" eaLnBrk="1" hangingPunct="1">
              <a:buFont typeface="Arial" panose="020B0604020202020204" pitchFamily="34" charset="0"/>
              <a:buNone/>
            </a:pPr>
            <a:r>
              <a:rPr lang="en-US" altLang="el-GR" smtClean="0"/>
              <a:t>C. Phonetisch-Phonologische Aspekte –    Paralinguistische Merkmale</a:t>
            </a:r>
            <a:endParaRPr lang="el-GR" altLang="el-GR" smtClean="0"/>
          </a:p>
          <a:p>
            <a:pPr marL="0" indent="0" eaLnBrk="1" hangingPunct="1"/>
            <a:endParaRPr lang="en-US" altLang="el-G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8313" y="260350"/>
            <a:ext cx="8229600" cy="1143000"/>
          </a:xfrm>
        </p:spPr>
        <p:txBody>
          <a:bodyPr/>
          <a:lstStyle/>
          <a:p>
            <a:pPr eaLnBrk="1" hangingPunct="1"/>
            <a:r>
              <a:rPr lang="en-US" altLang="el-GR" smtClean="0"/>
              <a:t>A. Pragmatische Aspekte</a:t>
            </a:r>
          </a:p>
        </p:txBody>
      </p:sp>
      <p:sp>
        <p:nvSpPr>
          <p:cNvPr id="39938" name="Content Placeholder 2"/>
          <p:cNvSpPr>
            <a:spLocks noGrp="1"/>
          </p:cNvSpPr>
          <p:nvPr>
            <p:ph idx="1"/>
          </p:nvPr>
        </p:nvSpPr>
        <p:spPr>
          <a:xfrm>
            <a:off x="463550" y="1557338"/>
            <a:ext cx="8229600" cy="4525962"/>
          </a:xfrm>
        </p:spPr>
        <p:txBody>
          <a:bodyPr/>
          <a:lstStyle/>
          <a:p>
            <a:pPr eaLnBrk="1" hangingPunct="1">
              <a:buFont typeface="Arial" panose="020B0604020202020204" pitchFamily="34" charset="0"/>
              <a:buNone/>
            </a:pPr>
            <a:r>
              <a:rPr lang="de-DE" altLang="el-GR" smtClean="0"/>
              <a:t>Angemessene Ausgabe an den Benutzer:</a:t>
            </a:r>
            <a:endParaRPr lang="en-US" altLang="el-GR" smtClean="0"/>
          </a:p>
          <a:p>
            <a:pPr eaLnBrk="1" hangingPunct="1">
              <a:buFont typeface="Arial" panose="020B0604020202020204" pitchFamily="34" charset="0"/>
              <a:buNone/>
            </a:pPr>
            <a:r>
              <a:rPr lang="en-US" altLang="el-GR" smtClean="0"/>
              <a:t>1. Dialogstruktur</a:t>
            </a:r>
          </a:p>
          <a:p>
            <a:pPr eaLnBrk="1" hangingPunct="1">
              <a:buFont typeface="Arial" panose="020B0604020202020204" pitchFamily="34" charset="0"/>
              <a:buNone/>
            </a:pPr>
            <a:r>
              <a:rPr lang="en-US" altLang="el-GR" smtClean="0"/>
              <a:t>2. Vorwissen / Erwartungen der Benützer</a:t>
            </a:r>
            <a:endParaRPr lang="el-GR" altLang="el-GR" smtClean="0"/>
          </a:p>
          <a:p>
            <a:pPr eaLnBrk="1" hangingPunct="1"/>
            <a:endParaRPr lang="en-US" altLang="el-G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68313" y="549275"/>
            <a:ext cx="8229600" cy="1079500"/>
          </a:xfrm>
        </p:spPr>
        <p:txBody>
          <a:bodyPr/>
          <a:lstStyle/>
          <a:p>
            <a:pPr eaLnBrk="1" hangingPunct="1"/>
            <a:r>
              <a:rPr lang="en-US" altLang="el-GR" smtClean="0"/>
              <a:t>Zu den Anwendungsbereichen der Computerlinguistik bezüglich der gesprochenen Sprache</a:t>
            </a:r>
          </a:p>
        </p:txBody>
      </p:sp>
      <p:sp>
        <p:nvSpPr>
          <p:cNvPr id="13314" name="Content Placeholder 2"/>
          <p:cNvSpPr>
            <a:spLocks noGrp="1"/>
          </p:cNvSpPr>
          <p:nvPr>
            <p:ph idx="1"/>
          </p:nvPr>
        </p:nvSpPr>
        <p:spPr>
          <a:xfrm>
            <a:off x="463550" y="2133600"/>
            <a:ext cx="8229600" cy="4175125"/>
          </a:xfrm>
        </p:spPr>
        <p:txBody>
          <a:bodyPr/>
          <a:lstStyle/>
          <a:p>
            <a:pPr eaLnBrk="1" hangingPunct="1"/>
            <a:r>
              <a:rPr lang="en-US" altLang="el-GR" sz="2600" smtClean="0"/>
              <a:t>gehört die Erkennung (Automatic Speech Recognition- ASR) und Erzeugung der gesprochenen Sprache für </a:t>
            </a:r>
            <a:r>
              <a:rPr lang="en-US" altLang="el-GR" sz="2600" b="1" smtClean="0"/>
              <a:t>Ferngespräche</a:t>
            </a:r>
            <a:r>
              <a:rPr lang="en-US" altLang="el-GR" sz="2600" smtClean="0"/>
              <a:t> und sonstige Dienstleistungen. </a:t>
            </a:r>
          </a:p>
          <a:p>
            <a:pPr eaLnBrk="1" hangingPunct="1"/>
            <a:r>
              <a:rPr lang="en-US" altLang="el-GR" sz="2600" smtClean="0"/>
              <a:t>Weitere Anwendungsbereiche bezüglich der gesprochenen Sprache sind die Anwendungen für </a:t>
            </a:r>
            <a:r>
              <a:rPr lang="en-US" altLang="el-GR" sz="2600" b="1" smtClean="0"/>
              <a:t>Behinderte</a:t>
            </a:r>
            <a:r>
              <a:rPr lang="en-US" altLang="el-GR" sz="2600" smtClean="0"/>
              <a:t>, Blinde, Schwerhörige und für Dialogsysteme gesprochener Sprache, </a:t>
            </a:r>
          </a:p>
          <a:p>
            <a:pPr eaLnBrk="1" hangingPunct="1"/>
            <a:r>
              <a:rPr lang="en-US" altLang="el-GR" sz="2600" smtClean="0"/>
              <a:t>sowie die Anwendungen in der </a:t>
            </a:r>
            <a:r>
              <a:rPr lang="en-US" altLang="el-GR" sz="2600" b="1" smtClean="0"/>
              <a:t>Raumfahrt </a:t>
            </a:r>
            <a:r>
              <a:rPr lang="en-US" altLang="el-GR" sz="2600" smtClean="0"/>
              <a:t>(Shriberg et al., 2003 (NASA-SRI)).</a:t>
            </a:r>
          </a:p>
          <a:p>
            <a:pPr eaLnBrk="1" hangingPunct="1">
              <a:lnSpc>
                <a:spcPct val="70000"/>
              </a:lnSpc>
            </a:pPr>
            <a:endParaRPr lang="en-US" altLang="el-GR"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68313" y="333375"/>
            <a:ext cx="8229600" cy="1008063"/>
          </a:xfrm>
        </p:spPr>
        <p:txBody>
          <a:bodyPr/>
          <a:lstStyle/>
          <a:p>
            <a:pPr eaLnBrk="1" hangingPunct="1"/>
            <a:r>
              <a:rPr lang="en-US" altLang="el-GR" smtClean="0"/>
              <a:t>Dialogstruktur und Vorwissen / Erwartungen der Benützer</a:t>
            </a:r>
          </a:p>
        </p:txBody>
      </p:sp>
      <p:sp>
        <p:nvSpPr>
          <p:cNvPr id="40962" name="Content Placeholder 2"/>
          <p:cNvSpPr>
            <a:spLocks noGrp="1"/>
          </p:cNvSpPr>
          <p:nvPr>
            <p:ph idx="1"/>
          </p:nvPr>
        </p:nvSpPr>
        <p:spPr>
          <a:xfrm>
            <a:off x="468313" y="1700213"/>
            <a:ext cx="8229600" cy="4525962"/>
          </a:xfrm>
        </p:spPr>
        <p:txBody>
          <a:bodyPr/>
          <a:lstStyle/>
          <a:p>
            <a:pPr eaLnBrk="1" hangingPunct="1">
              <a:lnSpc>
                <a:spcPct val="90000"/>
              </a:lnSpc>
            </a:pPr>
            <a:r>
              <a:rPr lang="en-US" altLang="el-GR" b="1" i="1" smtClean="0"/>
              <a:t>(Problem-1)</a:t>
            </a:r>
            <a:r>
              <a:rPr lang="en-US" altLang="el-GR" smtClean="0"/>
              <a:t>: </a:t>
            </a:r>
          </a:p>
          <a:p>
            <a:pPr lvl="1" eaLnBrk="1" hangingPunct="1">
              <a:lnSpc>
                <a:spcPct val="90000"/>
              </a:lnSpc>
            </a:pPr>
            <a:r>
              <a:rPr lang="en-US" altLang="el-GR" smtClean="0"/>
              <a:t>Dialogsteuerung </a:t>
            </a:r>
          </a:p>
          <a:p>
            <a:pPr lvl="2" eaLnBrk="1" hangingPunct="1">
              <a:lnSpc>
                <a:spcPct val="90000"/>
              </a:lnSpc>
            </a:pPr>
            <a:r>
              <a:rPr lang="en-US" altLang="el-GR" sz="2800" smtClean="0"/>
              <a:t>notwendige / unnotwendige Sprechakte</a:t>
            </a:r>
          </a:p>
          <a:p>
            <a:pPr lvl="2" eaLnBrk="1" hangingPunct="1">
              <a:lnSpc>
                <a:spcPct val="90000"/>
              </a:lnSpc>
            </a:pPr>
            <a:r>
              <a:rPr lang="en-US" altLang="el-GR" sz="2800" smtClean="0"/>
              <a:t> Vorwissen/Erwartungen der Benutzergruppe)</a:t>
            </a:r>
          </a:p>
          <a:p>
            <a:pPr lvl="1" eaLnBrk="1" hangingPunct="1">
              <a:lnSpc>
                <a:spcPct val="90000"/>
              </a:lnSpc>
              <a:buFont typeface="Arial" panose="020B0604020202020204" pitchFamily="34" charset="0"/>
              <a:buNone/>
            </a:pPr>
            <a:endParaRPr lang="en-US" altLang="el-GR" smtClean="0"/>
          </a:p>
          <a:p>
            <a:pPr lvl="1" eaLnBrk="1" hangingPunct="1">
              <a:lnSpc>
                <a:spcPct val="90000"/>
              </a:lnSpc>
            </a:pPr>
            <a:r>
              <a:rPr lang="en-US" altLang="el-GR" smtClean="0"/>
              <a:t>Benutzerfreundlichkeit</a:t>
            </a:r>
          </a:p>
          <a:p>
            <a:pPr lvl="2" eaLnBrk="1" hangingPunct="1">
              <a:lnSpc>
                <a:spcPct val="90000"/>
              </a:lnSpc>
            </a:pPr>
            <a:r>
              <a:rPr lang="en-US" altLang="el-GR" sz="2800" smtClean="0"/>
              <a:t>Inhalt  (Satzbau, Lexikon, Ton/Stil) </a:t>
            </a:r>
          </a:p>
          <a:p>
            <a:pPr eaLnBrk="1" hangingPunct="1"/>
            <a:endParaRPr lang="en-US" altLang="el-GR"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8313" y="212725"/>
            <a:ext cx="8229600" cy="1271588"/>
          </a:xfrm>
        </p:spPr>
        <p:txBody>
          <a:bodyPr/>
          <a:lstStyle/>
          <a:p>
            <a:pPr eaLnBrk="1" hangingPunct="1"/>
            <a:r>
              <a:rPr lang="en-US" altLang="el-GR" smtClean="0"/>
              <a:t>Problem-2: Notwendige / Unnotwendige Sprechakte-</a:t>
            </a:r>
          </a:p>
        </p:txBody>
      </p:sp>
      <p:sp>
        <p:nvSpPr>
          <p:cNvPr id="41986" name="Content Placeholder 2"/>
          <p:cNvSpPr>
            <a:spLocks noGrp="1"/>
          </p:cNvSpPr>
          <p:nvPr>
            <p:ph idx="1"/>
          </p:nvPr>
        </p:nvSpPr>
        <p:spPr>
          <a:xfrm>
            <a:off x="463550" y="1773238"/>
            <a:ext cx="8229600" cy="4824412"/>
          </a:xfrm>
        </p:spPr>
        <p:txBody>
          <a:bodyPr/>
          <a:lstStyle/>
          <a:p>
            <a:pPr eaLnBrk="1" hangingPunct="1"/>
            <a:r>
              <a:rPr lang="en-US" altLang="el-GR" sz="2000" b="1" i="1" smtClean="0"/>
              <a:t>(</a:t>
            </a:r>
            <a:r>
              <a:rPr lang="ja-JP" altLang="el-GR" sz="2000" b="1" i="1" smtClean="0"/>
              <a:t>“</a:t>
            </a:r>
            <a:r>
              <a:rPr lang="en-US" altLang="ja-JP" sz="2000" b="1" i="1" smtClean="0"/>
              <a:t>Optional Information</a:t>
            </a:r>
            <a:r>
              <a:rPr lang="ja-JP" altLang="el-GR" sz="2000" b="1" i="1" smtClean="0"/>
              <a:t>”</a:t>
            </a:r>
            <a:r>
              <a:rPr lang="el-GR" altLang="ja-JP" sz="2000" b="1" i="1" smtClean="0"/>
              <a:t>, </a:t>
            </a:r>
            <a:r>
              <a:rPr lang="ja-JP" altLang="el-GR" sz="2000" b="1" i="1" smtClean="0"/>
              <a:t>“</a:t>
            </a:r>
            <a:r>
              <a:rPr lang="en-US" altLang="ja-JP" sz="2000" b="1" i="1" smtClean="0"/>
              <a:t>Reminder</a:t>
            </a:r>
            <a:r>
              <a:rPr lang="ja-JP" altLang="el-GR" sz="2000" b="1" i="1" smtClean="0"/>
              <a:t>”</a:t>
            </a:r>
            <a:r>
              <a:rPr lang="el-GR" altLang="ja-JP" sz="2000" b="1" i="1" smtClean="0"/>
              <a:t> </a:t>
            </a:r>
            <a:r>
              <a:rPr lang="en-US" altLang="ja-JP" sz="2000" b="1" i="1" smtClean="0"/>
              <a:t>)</a:t>
            </a:r>
            <a:endParaRPr lang="el-GR" altLang="ja-JP" sz="2000" b="1" i="1" smtClean="0"/>
          </a:p>
          <a:p>
            <a:pPr eaLnBrk="1" hangingPunct="1"/>
            <a:r>
              <a:rPr lang="el-GR" altLang="el-GR" sz="2000" smtClean="0"/>
              <a:t>Προφανώς ολοκληρώσατε με τις επιπλέον πληροφορίες</a:t>
            </a:r>
            <a:endParaRPr lang="en-US" altLang="el-GR" sz="2000" smtClean="0"/>
          </a:p>
          <a:p>
            <a:pPr lvl="1" eaLnBrk="1" hangingPunct="1"/>
            <a:r>
              <a:rPr lang="en-US" altLang="el-GR" sz="2000" b="1" smtClean="0"/>
              <a:t>Greek: You have obviously finished with your additional input</a:t>
            </a:r>
            <a:endParaRPr lang="de-DE" altLang="el-GR" sz="2000" b="1" smtClean="0"/>
          </a:p>
          <a:p>
            <a:pPr lvl="1" eaLnBrk="1" hangingPunct="1"/>
            <a:r>
              <a:rPr lang="de-DE" altLang="el-GR" sz="2000" b="1" smtClean="0"/>
              <a:t>Sie sind offensichtlich mit Ihrer zusätzlichen Eingabe fertig</a:t>
            </a:r>
            <a:endParaRPr lang="en-US" altLang="el-GR" sz="2000" b="1" smtClean="0"/>
          </a:p>
          <a:p>
            <a:pPr eaLnBrk="1" hangingPunct="1"/>
            <a:r>
              <a:rPr lang="en-US" altLang="el-GR" sz="2000" b="1" i="1" smtClean="0"/>
              <a:t>(</a:t>
            </a:r>
            <a:r>
              <a:rPr lang="ja-JP" altLang="el-GR" sz="2000" b="1" i="1" smtClean="0"/>
              <a:t>“</a:t>
            </a:r>
            <a:r>
              <a:rPr lang="en-US" altLang="ja-JP" sz="2000" b="1" i="1" smtClean="0"/>
              <a:t>Optional Information</a:t>
            </a:r>
            <a:r>
              <a:rPr lang="ja-JP" altLang="el-GR" sz="2000" b="1" i="1" smtClean="0"/>
              <a:t>”</a:t>
            </a:r>
            <a:r>
              <a:rPr lang="el-GR" altLang="ja-JP" sz="2000" b="1" i="1" smtClean="0"/>
              <a:t>, </a:t>
            </a:r>
            <a:r>
              <a:rPr lang="ja-JP" altLang="el-GR" sz="2000" b="1" i="1" smtClean="0"/>
              <a:t>“</a:t>
            </a:r>
            <a:r>
              <a:rPr lang="en-US" altLang="ja-JP" sz="2000" b="1" i="1" smtClean="0"/>
              <a:t>Reminder</a:t>
            </a:r>
            <a:r>
              <a:rPr lang="ja-JP" altLang="el-GR" sz="2000" b="1" i="1" smtClean="0"/>
              <a:t>”</a:t>
            </a:r>
            <a:r>
              <a:rPr lang="en-US" altLang="ja-JP" sz="2000" b="1" i="1" smtClean="0"/>
              <a:t>)</a:t>
            </a:r>
            <a:r>
              <a:rPr lang="el-GR" altLang="ja-JP" sz="2000" b="1" i="1" smtClean="0"/>
              <a:t> </a:t>
            </a:r>
          </a:p>
          <a:p>
            <a:pPr eaLnBrk="1" hangingPunct="1"/>
            <a:r>
              <a:rPr lang="el-GR" altLang="el-GR" sz="2000" smtClean="0"/>
              <a:t>Θα σας ρωτήσω ακόμη μια φορά</a:t>
            </a:r>
            <a:endParaRPr lang="en-US" altLang="el-GR" sz="2000" smtClean="0"/>
          </a:p>
          <a:p>
            <a:pPr lvl="1" eaLnBrk="1" hangingPunct="1"/>
            <a:r>
              <a:rPr lang="en-US" altLang="el-GR" sz="2000" b="1" smtClean="0"/>
              <a:t>Greek: I will ask you one more time</a:t>
            </a:r>
            <a:endParaRPr lang="de-DE" altLang="el-GR" sz="2000" b="1" smtClean="0"/>
          </a:p>
          <a:p>
            <a:pPr lvl="1" eaLnBrk="1" hangingPunct="1"/>
            <a:r>
              <a:rPr lang="de-DE" altLang="el-GR" sz="2000" b="1" smtClean="0"/>
              <a:t>(!) Ich werde Ihnen noch ein Mal fragen </a:t>
            </a:r>
          </a:p>
          <a:p>
            <a:pPr lvl="1" eaLnBrk="1" hangingPunct="1">
              <a:buFont typeface="Arial" panose="020B0604020202020204" pitchFamily="34" charset="0"/>
              <a:buNone/>
            </a:pPr>
            <a:r>
              <a:rPr lang="en-US" altLang="el-GR" sz="2000" smtClean="0"/>
              <a:t>CitizenSchield Dialog System (</a:t>
            </a:r>
            <a:r>
              <a:rPr lang="el-GR" altLang="el-GR" sz="2000" smtClean="0"/>
              <a:t>Διαλογικό σύστημα έργου ΠΟΛΙ.ΑΣ.) </a:t>
            </a:r>
            <a:r>
              <a:rPr lang="en-US" altLang="el-GR" sz="2000" smtClean="0">
                <a:hlinkClick r:id="rId2"/>
              </a:rPr>
              <a:t>www</a:t>
            </a:r>
            <a:r>
              <a:rPr lang="el-GR" altLang="el-GR" sz="2000" smtClean="0">
                <a:hlinkClick r:id="rId2"/>
              </a:rPr>
              <a:t>.</a:t>
            </a:r>
            <a:r>
              <a:rPr lang="en-US" altLang="el-GR" sz="2000" smtClean="0">
                <a:hlinkClick r:id="rId2"/>
              </a:rPr>
              <a:t>polias</a:t>
            </a:r>
            <a:r>
              <a:rPr lang="el-GR" altLang="el-GR" sz="2000" smtClean="0">
                <a:hlinkClick r:id="rId2"/>
              </a:rPr>
              <a:t>.</a:t>
            </a:r>
            <a:r>
              <a:rPr lang="en-US" altLang="el-GR" sz="2000" smtClean="0">
                <a:hlinkClick r:id="rId2"/>
              </a:rPr>
              <a:t>gr</a:t>
            </a:r>
            <a:endParaRPr lang="el-GR" altLang="el-GR" sz="2000" b="1" smtClean="0"/>
          </a:p>
          <a:p>
            <a:pPr eaLnBrk="1" hangingPunct="1">
              <a:lnSpc>
                <a:spcPct val="80000"/>
              </a:lnSpc>
            </a:pPr>
            <a:endParaRPr lang="en-US" altLang="el-GR" sz="25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tLang="el-GR" smtClean="0"/>
              <a:t>B. Semantische Aspekte:</a:t>
            </a:r>
            <a:br>
              <a:rPr lang="en-US" altLang="el-GR" smtClean="0"/>
            </a:br>
            <a:r>
              <a:rPr lang="en-US" altLang="el-GR" i="1" smtClean="0"/>
              <a:t> Problem-3</a:t>
            </a:r>
            <a:r>
              <a:rPr lang="en-US" altLang="el-GR" smtClean="0"/>
              <a:t>: </a:t>
            </a:r>
          </a:p>
        </p:txBody>
      </p:sp>
      <p:sp>
        <p:nvSpPr>
          <p:cNvPr id="43010" name="Content Placeholder 2"/>
          <p:cNvSpPr>
            <a:spLocks noGrp="1"/>
          </p:cNvSpPr>
          <p:nvPr>
            <p:ph idx="1"/>
          </p:nvPr>
        </p:nvSpPr>
        <p:spPr>
          <a:xfrm>
            <a:off x="468313" y="1916113"/>
            <a:ext cx="8229600" cy="4525962"/>
          </a:xfrm>
        </p:spPr>
        <p:txBody>
          <a:bodyPr/>
          <a:lstStyle/>
          <a:p>
            <a:pPr eaLnBrk="1" hangingPunct="1"/>
            <a:r>
              <a:rPr lang="de-DE" altLang="el-GR" sz="2800" smtClean="0"/>
              <a:t>Übersetzungsschwierigkeiten</a:t>
            </a:r>
            <a:r>
              <a:rPr lang="en-US" altLang="el-GR" sz="2800" smtClean="0"/>
              <a:t> </a:t>
            </a:r>
          </a:p>
          <a:p>
            <a:pPr lvl="1" eaLnBrk="1" hangingPunct="1"/>
            <a:r>
              <a:rPr lang="en-US" altLang="el-GR" smtClean="0"/>
              <a:t>Divergenzen</a:t>
            </a:r>
          </a:p>
          <a:p>
            <a:pPr lvl="1" eaLnBrk="1" hangingPunct="1"/>
            <a:r>
              <a:rPr lang="en-US" altLang="el-GR" smtClean="0"/>
              <a:t>Lexikalische Lücken</a:t>
            </a:r>
          </a:p>
          <a:p>
            <a:pPr eaLnBrk="1" hangingPunct="1"/>
            <a:endParaRPr lang="en-US" altLang="el-GR"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ndian woman in a call center" title="Indian woman"/>
          <p:cNvPicPr>
            <a:picLocks noGrp="1" noChangeAspect="1"/>
          </p:cNvPicPr>
          <p:nvPr>
            <p:ph type="pic" idx="1"/>
          </p:nvPr>
        </p:nvPicPr>
        <p:blipFill rotWithShape="1">
          <a:blip r:embed="rId2"/>
          <a:srcRect l="727" t="1429" r="583" b="2125"/>
          <a:stretch/>
        </p:blipFill>
        <p:spPr>
          <a:xfrm>
            <a:off x="2068513" y="2466975"/>
            <a:ext cx="4772025" cy="3138488"/>
          </a:xfrm>
        </p:spPr>
      </p:pic>
      <p:sp>
        <p:nvSpPr>
          <p:cNvPr id="44034" name="Text Placeholder 2"/>
          <p:cNvSpPr>
            <a:spLocks noGrp="1"/>
          </p:cNvSpPr>
          <p:nvPr>
            <p:ph type="body" sz="half" idx="2"/>
          </p:nvPr>
        </p:nvSpPr>
        <p:spPr>
          <a:xfrm>
            <a:off x="2051050" y="5732463"/>
            <a:ext cx="4824413" cy="720725"/>
          </a:xfrm>
        </p:spPr>
        <p:txBody>
          <a:bodyPr/>
          <a:lstStyle/>
          <a:p>
            <a:pPr algn="ctr" eaLnBrk="1" hangingPunct="1">
              <a:lnSpc>
                <a:spcPct val="70000"/>
              </a:lnSpc>
            </a:pPr>
            <a:r>
              <a:rPr lang="el-GR" altLang="el-GR" sz="2400" smtClean="0"/>
              <a:t>[5]</a:t>
            </a:r>
          </a:p>
          <a:p>
            <a:pPr algn="ctr" eaLnBrk="1" hangingPunct="1">
              <a:lnSpc>
                <a:spcPct val="70000"/>
              </a:lnSpc>
            </a:pPr>
            <a:r>
              <a:rPr lang="en-US" altLang="el-GR" sz="2400" smtClean="0"/>
              <a:t>Der Interlingua-Ansatz</a:t>
            </a:r>
          </a:p>
          <a:p>
            <a:pPr eaLnBrk="1" hangingPunct="1"/>
            <a:endParaRPr lang="en-US" altLang="el-GR" smtClean="0"/>
          </a:p>
        </p:txBody>
      </p:sp>
      <p:sp>
        <p:nvSpPr>
          <p:cNvPr id="44036" name="Title 3"/>
          <p:cNvSpPr>
            <a:spLocks noGrp="1"/>
          </p:cNvSpPr>
          <p:nvPr>
            <p:ph type="title"/>
          </p:nvPr>
        </p:nvSpPr>
        <p:spPr>
          <a:xfrm>
            <a:off x="468313" y="549275"/>
            <a:ext cx="8229600" cy="1144588"/>
          </a:xfrm>
        </p:spPr>
        <p:txBody>
          <a:bodyPr/>
          <a:lstStyle/>
          <a:p>
            <a:pPr eaLnBrk="1" hangingPunct="1"/>
            <a:r>
              <a:rPr lang="en-US" altLang="el-GR" sz="3200" b="1" smtClean="0"/>
              <a:t>Maschinelle Übersetzung Gesprochener Texte in Dialogsystemen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68313" y="620713"/>
            <a:ext cx="8229600" cy="1143000"/>
          </a:xfrm>
        </p:spPr>
        <p:txBody>
          <a:bodyPr/>
          <a:lstStyle/>
          <a:p>
            <a:pPr eaLnBrk="1" hangingPunct="1"/>
            <a:r>
              <a:rPr lang="de-DE" altLang="el-GR" smtClean="0"/>
              <a:t>Zu den Strategien der Maschinellen Übersetzung gehören auch die Interlingua Systeme,</a:t>
            </a:r>
            <a:endParaRPr lang="en-US" altLang="el-GR" smtClean="0"/>
          </a:p>
        </p:txBody>
      </p:sp>
      <p:sp>
        <p:nvSpPr>
          <p:cNvPr id="45058" name="Content Placeholder 2"/>
          <p:cNvSpPr>
            <a:spLocks noGrp="1"/>
          </p:cNvSpPr>
          <p:nvPr>
            <p:ph idx="1"/>
          </p:nvPr>
        </p:nvSpPr>
        <p:spPr>
          <a:xfrm>
            <a:off x="463550" y="2205038"/>
            <a:ext cx="8229600" cy="3878262"/>
          </a:xfrm>
        </p:spPr>
        <p:txBody>
          <a:bodyPr/>
          <a:lstStyle/>
          <a:p>
            <a:pPr eaLnBrk="1" hangingPunct="1">
              <a:lnSpc>
                <a:spcPct val="90000"/>
              </a:lnSpc>
            </a:pPr>
            <a:r>
              <a:rPr lang="de-DE" altLang="el-GR" smtClean="0"/>
              <a:t>die üblicherweise für die Maschinelle Übersetzung </a:t>
            </a:r>
            <a:r>
              <a:rPr lang="de-DE" altLang="el-GR" b="1" smtClean="0"/>
              <a:t>gesprochener Texte </a:t>
            </a:r>
            <a:r>
              <a:rPr lang="de-DE" altLang="el-GR" smtClean="0"/>
              <a:t>verwendet werden. </a:t>
            </a:r>
          </a:p>
          <a:p>
            <a:pPr eaLnBrk="1" hangingPunct="1">
              <a:lnSpc>
                <a:spcPct val="90000"/>
              </a:lnSpc>
            </a:pPr>
            <a:r>
              <a:rPr lang="de-DE" altLang="el-GR" smtClean="0"/>
              <a:t>In den Interlingua Systemen wird aus dem Quelltext der Aussgangssprache eine </a:t>
            </a:r>
            <a:r>
              <a:rPr lang="de-DE" altLang="el-GR" b="1" smtClean="0"/>
              <a:t>abstrakte Repräsentation</a:t>
            </a:r>
            <a:r>
              <a:rPr lang="de-DE" altLang="el-GR" smtClean="0"/>
              <a:t>, eine Interlingua, gewonnen, die neutral bezüglich aller im System verarbeiteten Sprachen sein soll. </a:t>
            </a:r>
          </a:p>
          <a:p>
            <a:pPr eaLnBrk="1" hangingPunct="1">
              <a:lnSpc>
                <a:spcPct val="90000"/>
              </a:lnSpc>
            </a:pPr>
            <a:endParaRPr lang="en-US" altLang="el-GR"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sz="half" idx="2"/>
          </p:nvPr>
        </p:nvSpPr>
        <p:spPr>
          <a:xfrm>
            <a:off x="539750" y="5013325"/>
            <a:ext cx="7993063" cy="1512888"/>
          </a:xfrm>
        </p:spPr>
        <p:txBody>
          <a:bodyPr/>
          <a:lstStyle/>
          <a:p>
            <a:pPr eaLnBrk="1" hangingPunct="1"/>
            <a:r>
              <a:rPr lang="de-DE" altLang="el-GR" b="1" dirty="0" smtClean="0"/>
              <a:t>Gesprochene </a:t>
            </a:r>
            <a:r>
              <a:rPr lang="de-DE" altLang="el-GR" b="1" dirty="0" err="1" smtClean="0"/>
              <a:t>Äu</a:t>
            </a:r>
            <a:r>
              <a:rPr lang="de-DE" altLang="el-GR" b="1" dirty="0" smtClean="0"/>
              <a:t>β</a:t>
            </a:r>
            <a:r>
              <a:rPr lang="de-DE" altLang="el-GR" b="1" dirty="0" err="1" smtClean="0"/>
              <a:t>erung</a:t>
            </a:r>
            <a:r>
              <a:rPr lang="de-DE" altLang="el-GR" b="1" dirty="0" smtClean="0"/>
              <a:t>: </a:t>
            </a:r>
            <a:r>
              <a:rPr lang="de-DE" altLang="el-GR" dirty="0" smtClean="0"/>
              <a:t>"Am Montag habe ich leider eine Konferenz"</a:t>
            </a:r>
            <a:br>
              <a:rPr lang="de-DE" altLang="el-GR" dirty="0" smtClean="0"/>
            </a:br>
            <a:r>
              <a:rPr lang="de-DE" altLang="el-GR" dirty="0" smtClean="0"/>
              <a:t>(aus dem Babel-Verbmobil Korpus, Universität Bremen, 1998)</a:t>
            </a:r>
            <a:br>
              <a:rPr lang="de-DE" altLang="el-GR" dirty="0" smtClean="0"/>
            </a:br>
            <a:r>
              <a:rPr lang="de-DE" altLang="el-GR" dirty="0" smtClean="0"/>
              <a:t>Vom System erzeugte entsprechende </a:t>
            </a:r>
            <a:r>
              <a:rPr lang="de-DE" altLang="el-GR" b="1" dirty="0" smtClean="0"/>
              <a:t>Interlingua</a:t>
            </a:r>
            <a:r>
              <a:rPr lang="de-DE" altLang="el-GR" dirty="0" smtClean="0"/>
              <a:t>:</a:t>
            </a:r>
            <a:r>
              <a:rPr lang="en-US" altLang="el-GR" dirty="0" smtClean="0"/>
              <a:t/>
            </a:r>
            <a:br>
              <a:rPr lang="en-US" altLang="el-GR" dirty="0" smtClean="0"/>
            </a:br>
            <a:r>
              <a:rPr lang="en-US" altLang="el-GR" dirty="0" smtClean="0"/>
              <a:t>(</a:t>
            </a:r>
            <a:r>
              <a:rPr lang="en-US" altLang="el-GR" dirty="0" err="1" smtClean="0"/>
              <a:t>Alexandris</a:t>
            </a:r>
            <a:r>
              <a:rPr lang="en-US" altLang="el-GR" dirty="0" smtClean="0"/>
              <a:t>, 1995), </a:t>
            </a:r>
            <a:r>
              <a:rPr lang="en-US" altLang="el-GR" dirty="0" err="1" smtClean="0"/>
              <a:t>Verbmobil</a:t>
            </a:r>
            <a:r>
              <a:rPr lang="en-US" altLang="el-GR" dirty="0" smtClean="0"/>
              <a:t> </a:t>
            </a:r>
            <a:r>
              <a:rPr lang="en-US" altLang="el-GR" dirty="0" err="1" smtClean="0"/>
              <a:t>Dialogsystem</a:t>
            </a:r>
            <a:r>
              <a:rPr lang="en-US" altLang="el-GR" dirty="0" smtClean="0"/>
              <a:t>: </a:t>
            </a:r>
            <a:r>
              <a:rPr lang="de-DE" altLang="el-GR" dirty="0" smtClean="0">
                <a:hlinkClick r:id="rId2"/>
              </a:rPr>
              <a:t>http://verbmobil.dfki.de/</a:t>
            </a:r>
            <a:endParaRPr lang="en-US" altLang="el-GR" dirty="0" smtClean="0"/>
          </a:p>
        </p:txBody>
      </p:sp>
      <p:sp>
        <p:nvSpPr>
          <p:cNvPr id="46082" name="Title 3"/>
          <p:cNvSpPr>
            <a:spLocks noGrp="1"/>
          </p:cNvSpPr>
          <p:nvPr>
            <p:ph type="title"/>
          </p:nvPr>
        </p:nvSpPr>
        <p:spPr>
          <a:xfrm>
            <a:off x="468313" y="333375"/>
            <a:ext cx="8229600" cy="1008063"/>
          </a:xfrm>
        </p:spPr>
        <p:txBody>
          <a:bodyPr/>
          <a:lstStyle/>
          <a:p>
            <a:pPr eaLnBrk="1" hangingPunct="1"/>
            <a:r>
              <a:rPr lang="en-US" altLang="el-GR" b="1" smtClean="0"/>
              <a:t>Beispiel</a:t>
            </a:r>
            <a:r>
              <a:rPr altLang="el-GR" b="1" smtClean="0"/>
              <a:t> (1</a:t>
            </a:r>
            <a:r>
              <a:rPr lang="en-US" altLang="el-GR" b="1" smtClean="0"/>
              <a:t>/</a:t>
            </a:r>
            <a:r>
              <a:rPr altLang="el-GR" b="1" smtClean="0"/>
              <a:t>2)</a:t>
            </a:r>
            <a:endParaRPr lang="en-US" altLang="el-GR" b="1" smtClean="0"/>
          </a:p>
        </p:txBody>
      </p:sp>
      <p:sp>
        <p:nvSpPr>
          <p:cNvPr id="46083" name="Rectangle 4"/>
          <p:cNvSpPr>
            <a:spLocks noChangeArrowheads="1"/>
          </p:cNvSpPr>
          <p:nvPr/>
        </p:nvSpPr>
        <p:spPr bwMode="auto">
          <a:xfrm>
            <a:off x="539750" y="1412875"/>
            <a:ext cx="8135938"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altLang="el-GR"/>
              <a:t>((speech-act (*or* *state-constraint *reject))</a:t>
            </a:r>
          </a:p>
          <a:p>
            <a:pPr eaLnBrk="1" hangingPunct="1">
              <a:lnSpc>
                <a:spcPct val="120000"/>
              </a:lnSpc>
            </a:pPr>
            <a:r>
              <a:rPr lang="en-US" altLang="el-GR"/>
              <a:t>  (sentence-type *state)</a:t>
            </a:r>
          </a:p>
          <a:p>
            <a:pPr eaLnBrk="1" hangingPunct="1">
              <a:lnSpc>
                <a:spcPct val="120000"/>
              </a:lnSpc>
            </a:pPr>
            <a:r>
              <a:rPr lang="en-US" altLang="el-GR"/>
              <a:t>  (frame *booked)</a:t>
            </a:r>
          </a:p>
          <a:p>
            <a:pPr eaLnBrk="1" hangingPunct="1">
              <a:lnSpc>
                <a:spcPct val="120000"/>
              </a:lnSpc>
            </a:pPr>
            <a:r>
              <a:rPr lang="en-US" altLang="el-GR"/>
              <a:t>  (who ((frame *i))</a:t>
            </a:r>
          </a:p>
          <a:p>
            <a:pPr eaLnBrk="1" hangingPunct="1">
              <a:lnSpc>
                <a:spcPct val="120000"/>
              </a:lnSpc>
            </a:pPr>
            <a:r>
              <a:rPr lang="en-US" altLang="el-GR"/>
              <a:t>  (what ((frame *conference)    </a:t>
            </a:r>
          </a:p>
          <a:p>
            <a:pPr eaLnBrk="1" hangingPunct="1">
              <a:lnSpc>
                <a:spcPct val="120000"/>
              </a:lnSpc>
            </a:pPr>
            <a:r>
              <a:rPr lang="en-US" altLang="el-GR"/>
              <a:t>              (specifier indefinite))</a:t>
            </a:r>
          </a:p>
          <a:p>
            <a:pPr eaLnBrk="1" hangingPunct="1">
              <a:lnSpc>
                <a:spcPct val="120000"/>
              </a:lnSpc>
            </a:pPr>
            <a:r>
              <a:rPr lang="en-US" altLang="el-GR"/>
              <a:t>  (when ((frame *simple-time)</a:t>
            </a:r>
          </a:p>
          <a:p>
            <a:pPr eaLnBrk="1" hangingPunct="1">
              <a:lnSpc>
                <a:spcPct val="120000"/>
              </a:lnSpc>
            </a:pPr>
            <a:r>
              <a:rPr lang="en-US" altLang="el-GR"/>
              <a:t>               (day-of-week Monday))))</a:t>
            </a:r>
            <a:endParaRPr lang="en-GB" alt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sz="half" idx="2"/>
          </p:nvPr>
        </p:nvSpPr>
        <p:spPr>
          <a:xfrm>
            <a:off x="539750" y="5157788"/>
            <a:ext cx="8027988" cy="1296987"/>
          </a:xfrm>
        </p:spPr>
        <p:txBody>
          <a:bodyPr/>
          <a:lstStyle/>
          <a:p>
            <a:pPr eaLnBrk="1" hangingPunct="1">
              <a:lnSpc>
                <a:spcPct val="80000"/>
              </a:lnSpc>
            </a:pPr>
            <a:r>
              <a:rPr lang="de-DE" altLang="el-GR" sz="1900" b="1" dirty="0" smtClean="0"/>
              <a:t>Gesprochene </a:t>
            </a:r>
            <a:r>
              <a:rPr lang="de-DE" altLang="el-GR" sz="1900" b="1" dirty="0" err="1" smtClean="0"/>
              <a:t>Äu</a:t>
            </a:r>
            <a:r>
              <a:rPr lang="de-DE" altLang="el-GR" sz="1900" b="1" dirty="0" smtClean="0"/>
              <a:t>β</a:t>
            </a:r>
            <a:r>
              <a:rPr lang="de-DE" altLang="el-GR" sz="1900" b="1" dirty="0" err="1" smtClean="0"/>
              <a:t>erung</a:t>
            </a:r>
            <a:r>
              <a:rPr lang="de-DE" altLang="el-GR" sz="1900" b="1" dirty="0" smtClean="0"/>
              <a:t>: </a:t>
            </a:r>
            <a:r>
              <a:rPr lang="de-DE" altLang="el-GR" sz="1900" dirty="0" smtClean="0"/>
              <a:t>"Am Montag habe ich leider eine Konferenz"</a:t>
            </a:r>
            <a:br>
              <a:rPr lang="de-DE" altLang="el-GR" sz="1900" dirty="0" smtClean="0"/>
            </a:br>
            <a:r>
              <a:rPr lang="de-DE" altLang="el-GR" sz="1900" dirty="0" smtClean="0"/>
              <a:t>(aus dem Babel-Verbmobil Korpus, Universität Bremen, 1998)</a:t>
            </a:r>
            <a:br>
              <a:rPr lang="de-DE" altLang="el-GR" sz="1900" dirty="0" smtClean="0"/>
            </a:br>
            <a:r>
              <a:rPr lang="de-DE" altLang="el-GR" sz="1900" dirty="0" smtClean="0"/>
              <a:t>Vom System erzeugte entsprechende </a:t>
            </a:r>
            <a:r>
              <a:rPr lang="de-DE" altLang="el-GR" sz="1900" b="1" dirty="0" smtClean="0"/>
              <a:t>Interlingua</a:t>
            </a:r>
            <a:r>
              <a:rPr lang="de-DE" altLang="el-GR" sz="1900" dirty="0" smtClean="0"/>
              <a:t>:</a:t>
            </a:r>
            <a:r>
              <a:rPr lang="en-US" altLang="el-GR" sz="1900" dirty="0" smtClean="0"/>
              <a:t/>
            </a:r>
            <a:br>
              <a:rPr lang="en-US" altLang="el-GR" sz="1900" dirty="0" smtClean="0"/>
            </a:br>
            <a:r>
              <a:rPr lang="en-US" altLang="el-GR" sz="1900" dirty="0" smtClean="0"/>
              <a:t>(</a:t>
            </a:r>
            <a:r>
              <a:rPr lang="en-US" altLang="el-GR" sz="1900" dirty="0" err="1" smtClean="0"/>
              <a:t>Alexandris</a:t>
            </a:r>
            <a:r>
              <a:rPr lang="en-US" altLang="el-GR" sz="1900" dirty="0" smtClean="0"/>
              <a:t>, 1995) </a:t>
            </a:r>
            <a:r>
              <a:rPr lang="en-US" altLang="el-GR" sz="1900" dirty="0" err="1" smtClean="0"/>
              <a:t>Verbmobil</a:t>
            </a:r>
            <a:r>
              <a:rPr lang="en-US" altLang="el-GR" sz="1900" dirty="0" smtClean="0"/>
              <a:t> </a:t>
            </a:r>
            <a:r>
              <a:rPr lang="en-US" altLang="el-GR" sz="1900" dirty="0" err="1" smtClean="0"/>
              <a:t>Dialogsystem</a:t>
            </a:r>
            <a:r>
              <a:rPr lang="en-US" altLang="el-GR" sz="1900" dirty="0" smtClean="0"/>
              <a:t>: </a:t>
            </a:r>
            <a:r>
              <a:rPr lang="de-DE" altLang="el-GR" sz="1900" dirty="0" smtClean="0">
                <a:hlinkClick r:id="rId2"/>
              </a:rPr>
              <a:t>http://verbmobil.dfki.de/</a:t>
            </a:r>
            <a:r>
              <a:rPr lang="de-DE" altLang="el-GR" sz="1900" dirty="0" smtClean="0"/>
              <a:t>  (</a:t>
            </a:r>
            <a:r>
              <a:rPr lang="de-DE" altLang="el-GR" sz="1900" dirty="0" smtClean="0"/>
              <a:t>Deutsch</a:t>
            </a:r>
            <a:r>
              <a:rPr lang="de-DE" altLang="el-GR" sz="1900" dirty="0" smtClean="0"/>
              <a:t>)</a:t>
            </a:r>
            <a:endParaRPr lang="en-US" altLang="el-GR" sz="1900" dirty="0" smtClean="0"/>
          </a:p>
        </p:txBody>
      </p:sp>
      <p:sp>
        <p:nvSpPr>
          <p:cNvPr id="47106" name="Title 3"/>
          <p:cNvSpPr>
            <a:spLocks noGrp="1"/>
          </p:cNvSpPr>
          <p:nvPr>
            <p:ph type="title"/>
          </p:nvPr>
        </p:nvSpPr>
        <p:spPr>
          <a:xfrm>
            <a:off x="468313" y="260350"/>
            <a:ext cx="8229600" cy="1144588"/>
          </a:xfrm>
        </p:spPr>
        <p:txBody>
          <a:bodyPr/>
          <a:lstStyle/>
          <a:p>
            <a:pPr eaLnBrk="1" hangingPunct="1"/>
            <a:r>
              <a:rPr lang="en-US" altLang="el-GR" b="1" smtClean="0"/>
              <a:t>Beispiel</a:t>
            </a:r>
            <a:r>
              <a:rPr altLang="el-GR" b="1" smtClean="0"/>
              <a:t> (2</a:t>
            </a:r>
            <a:r>
              <a:rPr lang="en-US" altLang="el-GR" b="1" smtClean="0"/>
              <a:t>/</a:t>
            </a:r>
            <a:r>
              <a:rPr altLang="el-GR" b="1" smtClean="0"/>
              <a:t>2)</a:t>
            </a:r>
            <a:endParaRPr lang="en-US" altLang="el-GR" b="1" smtClean="0"/>
          </a:p>
        </p:txBody>
      </p:sp>
      <p:sp>
        <p:nvSpPr>
          <p:cNvPr id="47107" name="Rectangle 4"/>
          <p:cNvSpPr>
            <a:spLocks noChangeArrowheads="1"/>
          </p:cNvSpPr>
          <p:nvPr/>
        </p:nvSpPr>
        <p:spPr bwMode="auto">
          <a:xfrm>
            <a:off x="539750" y="1341438"/>
            <a:ext cx="81359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a:t>((</a:t>
            </a:r>
            <a:r>
              <a:rPr lang="en-GB" altLang="el-GR" b="1"/>
              <a:t>sprechakt</a:t>
            </a:r>
            <a:r>
              <a:rPr lang="en-GB" altLang="el-GR"/>
              <a:t> (*or* *angeben *ablehnen))</a:t>
            </a:r>
          </a:p>
          <a:p>
            <a:pPr eaLnBrk="1" hangingPunct="1"/>
            <a:r>
              <a:rPr lang="en-GB" altLang="el-GR"/>
              <a:t>  </a:t>
            </a:r>
            <a:r>
              <a:rPr lang="de-DE" altLang="el-GR"/>
              <a:t>(</a:t>
            </a:r>
            <a:r>
              <a:rPr lang="de-DE" altLang="el-GR" b="1"/>
              <a:t>satz-typ</a:t>
            </a:r>
            <a:r>
              <a:rPr lang="de-DE" altLang="el-GR"/>
              <a:t> *angeben)</a:t>
            </a:r>
          </a:p>
          <a:p>
            <a:pPr eaLnBrk="1" hangingPunct="1"/>
            <a:r>
              <a:rPr lang="de-DE" altLang="el-GR"/>
              <a:t>  (rahmen</a:t>
            </a:r>
            <a:r>
              <a:rPr lang="de-DE" altLang="el-GR">
                <a:hlinkClick r:id="rId3" action="ppaction://hlinksldjump"/>
              </a:rPr>
              <a:t>[1]</a:t>
            </a:r>
            <a:r>
              <a:rPr lang="de-DE" altLang="el-GR"/>
              <a:t> *besetzt)</a:t>
            </a:r>
          </a:p>
          <a:p>
            <a:pPr eaLnBrk="1" hangingPunct="1"/>
            <a:r>
              <a:rPr lang="de-DE" altLang="el-GR"/>
              <a:t>  (wer ((rahmen *ich))</a:t>
            </a:r>
          </a:p>
          <a:p>
            <a:pPr eaLnBrk="1" hangingPunct="1"/>
            <a:r>
              <a:rPr lang="de-DE" altLang="el-GR"/>
              <a:t>  (was ((rahmen *konferenz)</a:t>
            </a:r>
          </a:p>
          <a:p>
            <a:pPr eaLnBrk="1" hangingPunct="1"/>
            <a:r>
              <a:rPr lang="de-DE" altLang="el-GR"/>
              <a:t>              (bestimmung unbestimmt))</a:t>
            </a:r>
          </a:p>
          <a:p>
            <a:pPr eaLnBrk="1" hangingPunct="1"/>
            <a:r>
              <a:rPr lang="de-DE" altLang="el-GR"/>
              <a:t>  (wann ((rahmen *einfache-zeit)</a:t>
            </a:r>
          </a:p>
          <a:p>
            <a:pPr eaLnBrk="1" hangingPunct="1"/>
            <a:r>
              <a:rPr lang="de-DE" altLang="el-GR"/>
              <a:t>              </a:t>
            </a:r>
            <a:r>
              <a:rPr lang="en-GB" altLang="el-GR"/>
              <a:t>(wochentag Montag))))</a:t>
            </a:r>
            <a:endParaRPr lang="en-GB" altLang="el-GR" b="1"/>
          </a:p>
          <a:p>
            <a:pPr eaLnBrk="1" hangingPunct="1"/>
            <a:r>
              <a:rPr lang="en-GB" altLang="el-GR" b="1"/>
              <a:t>Generierung:</a:t>
            </a:r>
            <a:r>
              <a:rPr lang="en-GB" altLang="el-GR"/>
              <a:t>  "I have a conference on Monday" </a:t>
            </a:r>
            <a:endParaRPr lang="el-GR" altLang="el-GR"/>
          </a:p>
          <a:p>
            <a:pPr eaLnBrk="1" hangingPunct="1"/>
            <a:r>
              <a:rPr lang="el-GR" altLang="el-GR">
                <a:hlinkClick r:id="rId3" action="ppaction://hlinksldjump"/>
              </a:rPr>
              <a:t>[1]</a:t>
            </a:r>
            <a:r>
              <a:rPr lang="de-DE" altLang="el-GR"/>
              <a:t> Bussmann, 1990</a:t>
            </a:r>
            <a:endParaRPr lang="el-GR" alt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68313" y="260350"/>
            <a:ext cx="8229600" cy="1216025"/>
          </a:xfrm>
        </p:spPr>
        <p:txBody>
          <a:bodyPr/>
          <a:lstStyle/>
          <a:p>
            <a:pPr eaLnBrk="1" hangingPunct="1"/>
            <a:r>
              <a:rPr lang="en-US" altLang="el-GR" b="1" smtClean="0"/>
              <a:t>Satzinhalt: Entsprechungen:</a:t>
            </a:r>
            <a:r>
              <a:rPr lang="en-US" altLang="el-GR" smtClean="0"/>
              <a:t> </a:t>
            </a:r>
          </a:p>
        </p:txBody>
      </p:sp>
      <p:sp>
        <p:nvSpPr>
          <p:cNvPr id="48130" name="Content Placeholder 2"/>
          <p:cNvSpPr>
            <a:spLocks noGrp="1"/>
          </p:cNvSpPr>
          <p:nvPr>
            <p:ph sz="half" idx="1"/>
          </p:nvPr>
        </p:nvSpPr>
        <p:spPr>
          <a:xfrm>
            <a:off x="395288" y="1484313"/>
            <a:ext cx="4038600" cy="4167187"/>
          </a:xfrm>
        </p:spPr>
        <p:txBody>
          <a:bodyPr/>
          <a:lstStyle/>
          <a:p>
            <a:pPr eaLnBrk="1" hangingPunct="1">
              <a:lnSpc>
                <a:spcPct val="90000"/>
              </a:lnSpc>
            </a:pPr>
            <a:r>
              <a:rPr lang="en-US" altLang="el-GR" sz="2400" b="1" smtClean="0"/>
              <a:t>Satzinhalt (</a:t>
            </a:r>
            <a:r>
              <a:rPr lang="en-US" altLang="en-US" sz="2400" b="1" smtClean="0"/>
              <a:t>“</a:t>
            </a:r>
            <a:r>
              <a:rPr lang="en-US" altLang="el-GR" sz="2400" b="1" smtClean="0"/>
              <a:t>frame</a:t>
            </a:r>
            <a:r>
              <a:rPr lang="en-US" altLang="en-US" sz="2400" b="1" smtClean="0"/>
              <a:t>”</a:t>
            </a:r>
            <a:r>
              <a:rPr lang="en-US" altLang="el-GR" sz="2400" b="1" smtClean="0"/>
              <a:t>): </a:t>
            </a:r>
          </a:p>
          <a:p>
            <a:pPr eaLnBrk="1" hangingPunct="1">
              <a:lnSpc>
                <a:spcPct val="90000"/>
              </a:lnSpc>
            </a:pPr>
            <a:r>
              <a:rPr lang="en-US" altLang="el-GR" sz="2400" b="1" i="1" smtClean="0"/>
              <a:t>Beispiel 1: </a:t>
            </a:r>
          </a:p>
          <a:p>
            <a:pPr eaLnBrk="1" hangingPunct="1">
              <a:lnSpc>
                <a:spcPct val="90000"/>
              </a:lnSpc>
            </a:pPr>
            <a:r>
              <a:rPr lang="en-US" altLang="el-GR" sz="2400" b="1" smtClean="0"/>
              <a:t>Entsprechungen:</a:t>
            </a:r>
            <a:r>
              <a:rPr lang="en-US" altLang="el-GR" sz="2400" smtClean="0"/>
              <a:t> </a:t>
            </a:r>
          </a:p>
          <a:p>
            <a:pPr eaLnBrk="1" hangingPunct="1">
              <a:lnSpc>
                <a:spcPct val="90000"/>
              </a:lnSpc>
            </a:pPr>
            <a:r>
              <a:rPr lang="en-US" altLang="el-GR" sz="2400" b="1" smtClean="0"/>
              <a:t>(</a:t>
            </a:r>
            <a:r>
              <a:rPr lang="en-US" altLang="en-US" sz="2400" b="1" smtClean="0"/>
              <a:t>“</a:t>
            </a:r>
            <a:r>
              <a:rPr lang="en-US" altLang="el-GR" sz="2400" b="1" smtClean="0"/>
              <a:t>Type-of-Product</a:t>
            </a:r>
            <a:r>
              <a:rPr lang="en-US" altLang="en-US" sz="2400" b="1" smtClean="0"/>
              <a:t>”</a:t>
            </a:r>
            <a:r>
              <a:rPr lang="en-US" altLang="el-GR" sz="2400" b="1" smtClean="0"/>
              <a:t>, </a:t>
            </a:r>
            <a:r>
              <a:rPr lang="en-US" altLang="en-US" sz="2400" b="1" smtClean="0"/>
              <a:t>“</a:t>
            </a:r>
            <a:r>
              <a:rPr lang="en-US" altLang="el-GR" sz="2400" b="1" smtClean="0"/>
              <a:t>Type-of-Complaint</a:t>
            </a:r>
            <a:r>
              <a:rPr lang="en-US" altLang="en-US" sz="2400" b="1" smtClean="0"/>
              <a:t>”</a:t>
            </a:r>
            <a:r>
              <a:rPr lang="en-US" altLang="el-GR" sz="2400" b="1" smtClean="0"/>
              <a:t>)</a:t>
            </a:r>
            <a:endParaRPr lang="en-US" altLang="el-GR" sz="2400" b="1" i="1" smtClean="0"/>
          </a:p>
          <a:p>
            <a:pPr lvl="1" eaLnBrk="1" hangingPunct="1">
              <a:lnSpc>
                <a:spcPct val="90000"/>
              </a:lnSpc>
            </a:pPr>
            <a:r>
              <a:rPr lang="el-GR" altLang="el-GR" smtClean="0"/>
              <a:t>I </a:t>
            </a:r>
            <a:r>
              <a:rPr lang="el-GR" altLang="el-GR" b="1" smtClean="0"/>
              <a:t>bought</a:t>
            </a:r>
            <a:r>
              <a:rPr lang="el-GR" altLang="el-GR" smtClean="0"/>
              <a:t> this yoghurt</a:t>
            </a:r>
          </a:p>
          <a:p>
            <a:pPr lvl="1" eaLnBrk="1" hangingPunct="1">
              <a:lnSpc>
                <a:spcPct val="90000"/>
              </a:lnSpc>
            </a:pPr>
            <a:r>
              <a:rPr lang="el-GR" altLang="el-GR" smtClean="0"/>
              <a:t>I </a:t>
            </a:r>
            <a:r>
              <a:rPr lang="el-GR" altLang="el-GR" b="1" smtClean="0"/>
              <a:t>got </a:t>
            </a:r>
            <a:r>
              <a:rPr lang="el-GR" altLang="el-GR" smtClean="0"/>
              <a:t>this yoghurt </a:t>
            </a:r>
          </a:p>
          <a:p>
            <a:pPr lvl="1" eaLnBrk="1" hangingPunct="1">
              <a:lnSpc>
                <a:spcPct val="90000"/>
              </a:lnSpc>
            </a:pPr>
            <a:r>
              <a:rPr lang="el-GR" altLang="el-GR" smtClean="0"/>
              <a:t>This </a:t>
            </a:r>
            <a:r>
              <a:rPr lang="el-GR" altLang="el-GR" b="1" smtClean="0"/>
              <a:t>is</a:t>
            </a:r>
            <a:r>
              <a:rPr lang="el-GR" altLang="el-GR" smtClean="0"/>
              <a:t> </a:t>
            </a:r>
            <a:r>
              <a:rPr lang="el-GR" altLang="el-GR" b="1" smtClean="0"/>
              <a:t>about</a:t>
            </a:r>
            <a:r>
              <a:rPr lang="el-GR" altLang="el-GR" smtClean="0"/>
              <a:t> a yoghurt </a:t>
            </a:r>
          </a:p>
          <a:p>
            <a:pPr lvl="1" eaLnBrk="1" hangingPunct="1">
              <a:lnSpc>
                <a:spcPct val="90000"/>
              </a:lnSpc>
            </a:pPr>
            <a:r>
              <a:rPr lang="el-GR" altLang="el-GR" smtClean="0"/>
              <a:t>I </a:t>
            </a:r>
            <a:r>
              <a:rPr lang="el-GR" altLang="el-GR" b="1" smtClean="0"/>
              <a:t>was given</a:t>
            </a:r>
            <a:r>
              <a:rPr lang="el-GR" altLang="el-GR" smtClean="0"/>
              <a:t> this yoghurt</a:t>
            </a:r>
          </a:p>
          <a:p>
            <a:pPr lvl="1" eaLnBrk="1" hangingPunct="1">
              <a:lnSpc>
                <a:spcPct val="90000"/>
              </a:lnSpc>
            </a:pPr>
            <a:r>
              <a:rPr lang="el-GR" altLang="el-GR" smtClean="0"/>
              <a:t>I </a:t>
            </a:r>
            <a:r>
              <a:rPr lang="el-GR" altLang="el-GR" b="1" smtClean="0"/>
              <a:t>have</a:t>
            </a:r>
            <a:r>
              <a:rPr lang="el-GR" altLang="el-GR" smtClean="0"/>
              <a:t> this yoghurt here</a:t>
            </a:r>
          </a:p>
          <a:p>
            <a:pPr eaLnBrk="1" hangingPunct="1"/>
            <a:endParaRPr lang="en-US" altLang="el-GR" smtClean="0"/>
          </a:p>
        </p:txBody>
      </p:sp>
      <p:sp>
        <p:nvSpPr>
          <p:cNvPr id="48131" name="Content Placeholder 3"/>
          <p:cNvSpPr>
            <a:spLocks noGrp="1"/>
          </p:cNvSpPr>
          <p:nvPr>
            <p:ph sz="half" idx="2"/>
          </p:nvPr>
        </p:nvSpPr>
        <p:spPr>
          <a:xfrm>
            <a:off x="4427538" y="1484313"/>
            <a:ext cx="4038600" cy="3960812"/>
          </a:xfrm>
        </p:spPr>
        <p:txBody>
          <a:bodyPr/>
          <a:lstStyle/>
          <a:p>
            <a:pPr eaLnBrk="1" hangingPunct="1">
              <a:lnSpc>
                <a:spcPct val="90000"/>
              </a:lnSpc>
            </a:pPr>
            <a:r>
              <a:rPr lang="en-US" altLang="el-GR" sz="2200" b="1" smtClean="0"/>
              <a:t>Entsprechungen:</a:t>
            </a:r>
            <a:r>
              <a:rPr lang="en-US" altLang="el-GR" sz="2200" smtClean="0"/>
              <a:t> </a:t>
            </a:r>
          </a:p>
          <a:p>
            <a:pPr eaLnBrk="1" hangingPunct="1">
              <a:lnSpc>
                <a:spcPct val="90000"/>
              </a:lnSpc>
            </a:pPr>
            <a:r>
              <a:rPr lang="en-US" altLang="el-GR" sz="2200" b="1" smtClean="0"/>
              <a:t>(</a:t>
            </a:r>
            <a:r>
              <a:rPr lang="en-US" altLang="en-US" sz="2200" b="1" smtClean="0"/>
              <a:t>“</a:t>
            </a:r>
            <a:r>
              <a:rPr lang="en-US" altLang="el-GR" sz="2200" b="1" smtClean="0"/>
              <a:t>Type-of-Complaint</a:t>
            </a:r>
            <a:r>
              <a:rPr lang="en-US" altLang="en-US" sz="2200" b="1" smtClean="0"/>
              <a:t>”</a:t>
            </a:r>
            <a:r>
              <a:rPr lang="en-US" altLang="el-GR" sz="2200" b="1" smtClean="0"/>
              <a:t>)</a:t>
            </a:r>
            <a:endParaRPr lang="en-US" altLang="el-GR" sz="2200" smtClean="0"/>
          </a:p>
          <a:p>
            <a:pPr lvl="1" eaLnBrk="1" hangingPunct="1">
              <a:lnSpc>
                <a:spcPct val="90000"/>
              </a:lnSpc>
            </a:pPr>
            <a:r>
              <a:rPr lang="el-GR" altLang="el-GR" sz="2200" smtClean="0"/>
              <a:t>I </a:t>
            </a:r>
            <a:r>
              <a:rPr lang="el-GR" altLang="el-GR" sz="2200" b="1" smtClean="0"/>
              <a:t>saw</a:t>
            </a:r>
            <a:r>
              <a:rPr lang="el-GR" altLang="el-GR" sz="2200" smtClean="0"/>
              <a:t> some misguiding information on the label</a:t>
            </a:r>
          </a:p>
          <a:p>
            <a:pPr lvl="1" eaLnBrk="1" hangingPunct="1">
              <a:lnSpc>
                <a:spcPct val="90000"/>
              </a:lnSpc>
            </a:pPr>
            <a:r>
              <a:rPr lang="el-GR" altLang="el-GR" sz="2200" smtClean="0"/>
              <a:t>There </a:t>
            </a:r>
            <a:r>
              <a:rPr lang="el-GR" altLang="el-GR" sz="2200" b="1" smtClean="0"/>
              <a:t>is </a:t>
            </a:r>
            <a:r>
              <a:rPr lang="el-GR" altLang="el-GR" sz="2200" smtClean="0"/>
              <a:t>misguiding information on the label</a:t>
            </a:r>
          </a:p>
          <a:p>
            <a:pPr lvl="1" eaLnBrk="1" hangingPunct="1">
              <a:lnSpc>
                <a:spcPct val="90000"/>
              </a:lnSpc>
            </a:pPr>
            <a:r>
              <a:rPr lang="el-GR" altLang="el-GR" sz="2200" smtClean="0"/>
              <a:t>They </a:t>
            </a:r>
            <a:r>
              <a:rPr lang="el-GR" altLang="el-GR" sz="2200" b="1" smtClean="0"/>
              <a:t>give</a:t>
            </a:r>
            <a:r>
              <a:rPr lang="el-GR" altLang="el-GR" sz="2200" smtClean="0"/>
              <a:t> misguiding information on the label</a:t>
            </a:r>
          </a:p>
          <a:p>
            <a:pPr lvl="1" eaLnBrk="1" hangingPunct="1">
              <a:lnSpc>
                <a:spcPct val="90000"/>
              </a:lnSpc>
            </a:pPr>
            <a:r>
              <a:rPr lang="el-GR" altLang="el-GR" sz="2200" smtClean="0"/>
              <a:t>Misguiding information </a:t>
            </a:r>
            <a:r>
              <a:rPr lang="el-GR" altLang="el-GR" sz="2200" b="1" smtClean="0"/>
              <a:t>is shown</a:t>
            </a:r>
            <a:r>
              <a:rPr lang="el-GR" altLang="el-GR" sz="2200" smtClean="0"/>
              <a:t> on the label</a:t>
            </a:r>
          </a:p>
          <a:p>
            <a:pPr lvl="1" eaLnBrk="1" hangingPunct="1">
              <a:lnSpc>
                <a:spcPct val="90000"/>
              </a:lnSpc>
            </a:pPr>
            <a:r>
              <a:rPr lang="el-GR" altLang="el-GR" sz="2200" smtClean="0"/>
              <a:t>This </a:t>
            </a:r>
            <a:r>
              <a:rPr lang="el-GR" altLang="el-GR" sz="2200" b="1" smtClean="0"/>
              <a:t>is about</a:t>
            </a:r>
            <a:r>
              <a:rPr lang="el-GR" altLang="el-GR" sz="2200" smtClean="0"/>
              <a:t> misguiding information on the label</a:t>
            </a:r>
          </a:p>
          <a:p>
            <a:pPr eaLnBrk="1" hangingPunct="1"/>
            <a:endParaRPr lang="en-US" altLang="el-GR" smtClean="0"/>
          </a:p>
        </p:txBody>
      </p:sp>
      <p:sp>
        <p:nvSpPr>
          <p:cNvPr id="48132" name="Rectangle 4"/>
          <p:cNvSpPr>
            <a:spLocks noChangeArrowheads="1"/>
          </p:cNvSpPr>
          <p:nvPr/>
        </p:nvSpPr>
        <p:spPr bwMode="auto">
          <a:xfrm>
            <a:off x="611188" y="5629275"/>
            <a:ext cx="792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l-GR" altLang="el-GR" sz="2000"/>
              <a:t>Multitasking Verbs: </a:t>
            </a:r>
            <a:r>
              <a:rPr lang="en-US" altLang="el-GR" sz="2000">
                <a:hlinkClick r:id="rId2"/>
              </a:rPr>
              <a:t>www</a:t>
            </a:r>
            <a:r>
              <a:rPr lang="el-GR" altLang="el-GR" sz="2000">
                <a:hlinkClick r:id="rId2"/>
              </a:rPr>
              <a:t>.</a:t>
            </a:r>
            <a:r>
              <a:rPr lang="en-US" altLang="el-GR" sz="2000">
                <a:hlinkClick r:id="rId2"/>
              </a:rPr>
              <a:t>polias</a:t>
            </a:r>
            <a:r>
              <a:rPr lang="el-GR" altLang="el-GR" sz="2000">
                <a:hlinkClick r:id="rId2"/>
              </a:rPr>
              <a:t>.</a:t>
            </a:r>
            <a:r>
              <a:rPr lang="en-US" altLang="el-GR" sz="2000">
                <a:hlinkClick r:id="rId2"/>
              </a:rPr>
              <a:t>gr</a:t>
            </a:r>
            <a:r>
              <a:rPr lang="en-US" altLang="el-GR" sz="2000"/>
              <a:t>  </a:t>
            </a:r>
            <a:r>
              <a:rPr lang="de-DE" altLang="el-GR" sz="2000"/>
              <a:t>und aus einem Griechischen Dialogsystem für Verbraucherbeschwerungen (Nottas et al., 2007).</a:t>
            </a:r>
            <a:r>
              <a:rPr lang="en-US" altLang="el-GR" sz="2000"/>
              <a:t/>
            </a:r>
            <a:br>
              <a:rPr lang="en-US" altLang="el-GR" sz="2000"/>
            </a:br>
            <a:endParaRPr lang="en-US" altLang="el-GR"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tLang="el-GR" smtClean="0"/>
              <a:t>C. Phonetisch-Phonologische Aspekte –paralinguistische merkmale</a:t>
            </a:r>
          </a:p>
        </p:txBody>
      </p:sp>
      <p:pic>
        <p:nvPicPr>
          <p:cNvPr id="4" name="Picture 4" descr="Main dialog" title="Visual Sub screen, screen shot"/>
          <p:cNvPicPr>
            <a:picLocks noGrp="1" noChangeAspect="1" noChangeArrowheads="1"/>
          </p:cNvPicPr>
          <p:nvPr>
            <p:ph idx="1"/>
          </p:nvPr>
        </p:nvPicPr>
        <p:blipFill rotWithShape="1">
          <a:blip r:embed="rId2"/>
          <a:srcRect l="-366" r="-31"/>
          <a:stretch/>
        </p:blipFill>
        <p:spPr>
          <a:xfrm>
            <a:off x="1258888" y="1484313"/>
            <a:ext cx="6864350" cy="4762500"/>
          </a:xfrm>
          <a:ln>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68313" y="260350"/>
            <a:ext cx="8229600" cy="1143000"/>
          </a:xfrm>
        </p:spPr>
        <p:txBody>
          <a:bodyPr/>
          <a:lstStyle/>
          <a:p>
            <a:pPr eaLnBrk="1" hangingPunct="1"/>
            <a:r>
              <a:rPr lang="en-US" altLang="el-GR" smtClean="0"/>
              <a:t>Prosodie und Bedeutung</a:t>
            </a:r>
          </a:p>
        </p:txBody>
      </p:sp>
      <p:sp>
        <p:nvSpPr>
          <p:cNvPr id="50178" name="Content Placeholder 2"/>
          <p:cNvSpPr>
            <a:spLocks noGrp="1"/>
          </p:cNvSpPr>
          <p:nvPr>
            <p:ph idx="1"/>
          </p:nvPr>
        </p:nvSpPr>
        <p:spPr>
          <a:xfrm>
            <a:off x="463550" y="1557338"/>
            <a:ext cx="8229600" cy="4525962"/>
          </a:xfrm>
        </p:spPr>
        <p:txBody>
          <a:bodyPr/>
          <a:lstStyle/>
          <a:p>
            <a:pPr eaLnBrk="1" hangingPunct="1"/>
            <a:r>
              <a:rPr lang="en-US" altLang="el-GR" smtClean="0"/>
              <a:t>Prosodie und Spracherkennung</a:t>
            </a:r>
          </a:p>
          <a:p>
            <a:pPr eaLnBrk="1" hangingPunct="1"/>
            <a:r>
              <a:rPr lang="en-US" altLang="el-GR" smtClean="0"/>
              <a:t>Prosodie und Stil / Benutzerfreundlichkeit</a:t>
            </a:r>
          </a:p>
          <a:p>
            <a:pPr eaLnBrk="1" hangingPunct="1"/>
            <a:endParaRPr lang="en-US" altLang="el-G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de-DE" altLang="el-GR" sz="4400" smtClean="0"/>
              <a:t>Wie „versteht</a:t>
            </a:r>
            <a:r>
              <a:rPr lang="de-DE" altLang="en-US" sz="4400" smtClean="0"/>
              <a:t>“</a:t>
            </a:r>
            <a:r>
              <a:rPr lang="de-DE" altLang="el-GR" sz="4400" smtClean="0"/>
              <a:t> der Computer die Sprache? </a:t>
            </a:r>
            <a:endParaRPr lang="en-US" altLang="el-GR" sz="4400" smtClean="0"/>
          </a:p>
        </p:txBody>
      </p:sp>
      <p:sp>
        <p:nvSpPr>
          <p:cNvPr id="14338" name="Text Placeholder 2"/>
          <p:cNvSpPr>
            <a:spLocks noGrp="1"/>
          </p:cNvSpPr>
          <p:nvPr>
            <p:ph type="body" idx="1"/>
          </p:nvPr>
        </p:nvSpPr>
        <p:spPr>
          <a:xfrm>
            <a:off x="684213" y="2725738"/>
            <a:ext cx="7772400" cy="1500187"/>
          </a:xfrm>
        </p:spPr>
        <p:txBody>
          <a:bodyPr/>
          <a:lstStyle/>
          <a:p>
            <a:pPr eaLnBrk="1" hangingPunct="1"/>
            <a:r>
              <a:rPr lang="de-DE" altLang="el-GR" smtClean="0"/>
              <a:t>WAS MACHT EIN SYSTEM FÜR DIE VERARBEITUNG </a:t>
            </a:r>
          </a:p>
          <a:p>
            <a:pPr eaLnBrk="1" hangingPunct="1"/>
            <a:r>
              <a:rPr lang="de-DE" altLang="el-GR" smtClean="0"/>
              <a:t>NATÜRLICHER SPRACHE?</a:t>
            </a:r>
            <a:endParaRPr lang="en-US" altLang="el-GR" smtClean="0"/>
          </a:p>
          <a:p>
            <a:pPr algn="r" eaLnBrk="1" hangingPunct="1"/>
            <a:endParaRPr lang="en-US" altLang="el-GR"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368425"/>
          </a:xfrm>
        </p:spPr>
        <p:txBody>
          <a:bodyPr rtlCol="0">
            <a:normAutofit/>
          </a:bodyPr>
          <a:lstStyle/>
          <a:p>
            <a:pPr eaLnBrk="1" fontAlgn="auto" hangingPunct="1">
              <a:spcAft>
                <a:spcPts val="0"/>
              </a:spcAft>
              <a:defRPr/>
            </a:pPr>
            <a:r>
              <a:rPr lang="en-US" dirty="0" err="1">
                <a:ea typeface="+mj-ea"/>
                <a:cs typeface="+mj-cs"/>
              </a:rPr>
              <a:t>Prosodie</a:t>
            </a:r>
            <a:r>
              <a:rPr lang="en-US" dirty="0">
                <a:ea typeface="+mj-ea"/>
                <a:cs typeface="+mj-cs"/>
              </a:rPr>
              <a:t> und </a:t>
            </a:r>
            <a:r>
              <a:rPr lang="en-US" dirty="0" err="1">
                <a:ea typeface="+mj-ea"/>
                <a:cs typeface="+mj-cs"/>
              </a:rPr>
              <a:t>B</a:t>
            </a:r>
            <a:r>
              <a:rPr lang="en-US" dirty="0" err="1" smtClean="0">
                <a:ea typeface="+mj-ea"/>
                <a:cs typeface="+mj-cs"/>
              </a:rPr>
              <a:t>edeutung</a:t>
            </a:r>
            <a:r>
              <a:rPr lang="en-US" dirty="0">
                <a:ea typeface="+mj-ea"/>
                <a:cs typeface="+mj-cs"/>
              </a:rPr>
              <a:t>: </a:t>
            </a:r>
            <a:r>
              <a:rPr lang="en-US" dirty="0" err="1" smtClean="0">
                <a:ea typeface="+mj-ea"/>
                <a:cs typeface="+mj-cs"/>
              </a:rPr>
              <a:t>Emphase</a:t>
            </a:r>
            <a:endParaRPr lang="en-US" dirty="0">
              <a:ea typeface="+mj-ea"/>
              <a:cs typeface="+mj-cs"/>
            </a:endParaRPr>
          </a:p>
        </p:txBody>
      </p:sp>
      <p:sp>
        <p:nvSpPr>
          <p:cNvPr id="51202" name="Content Placeholder 2"/>
          <p:cNvSpPr>
            <a:spLocks noGrp="1"/>
          </p:cNvSpPr>
          <p:nvPr>
            <p:ph idx="1"/>
          </p:nvPr>
        </p:nvSpPr>
        <p:spPr>
          <a:xfrm>
            <a:off x="468313" y="1412875"/>
            <a:ext cx="8229600" cy="5111750"/>
          </a:xfrm>
        </p:spPr>
        <p:txBody>
          <a:bodyPr/>
          <a:lstStyle/>
          <a:p>
            <a:pPr eaLnBrk="1" hangingPunct="1"/>
            <a:r>
              <a:rPr lang="en-US" altLang="el-GR" sz="2600" smtClean="0">
                <a:solidFill>
                  <a:srgbClr val="000000"/>
                </a:solidFill>
              </a:rPr>
              <a:t>….</a:t>
            </a:r>
            <a:r>
              <a:rPr lang="en-US" altLang="en-US" sz="2600" smtClean="0">
                <a:solidFill>
                  <a:srgbClr val="000000"/>
                </a:solidFill>
              </a:rPr>
              <a:t>“</a:t>
            </a:r>
            <a:r>
              <a:rPr lang="en-US" altLang="el-GR" sz="2600" smtClean="0">
                <a:solidFill>
                  <a:srgbClr val="000000"/>
                </a:solidFill>
              </a:rPr>
              <a:t>(Rekordverschuldung) </a:t>
            </a:r>
            <a:r>
              <a:rPr lang="en-US" altLang="el-GR" sz="2600" b="1" smtClean="0">
                <a:solidFill>
                  <a:srgbClr val="000000"/>
                </a:solidFill>
              </a:rPr>
              <a:t>egal</a:t>
            </a:r>
            <a:r>
              <a:rPr lang="en-US" altLang="en-US" sz="2600" smtClean="0">
                <a:solidFill>
                  <a:srgbClr val="000000"/>
                </a:solidFill>
              </a:rPr>
              <a:t>”</a:t>
            </a:r>
            <a:r>
              <a:rPr lang="en-US" altLang="el-GR" sz="2600" smtClean="0">
                <a:solidFill>
                  <a:srgbClr val="000000"/>
                </a:solidFill>
              </a:rPr>
              <a:t> ((record of debt), who cares about that/ that</a:t>
            </a:r>
            <a:r>
              <a:rPr lang="en-US" altLang="en-US" sz="2600" smtClean="0">
                <a:solidFill>
                  <a:srgbClr val="000000"/>
                </a:solidFill>
              </a:rPr>
              <a:t>’</a:t>
            </a:r>
            <a:r>
              <a:rPr lang="en-US" altLang="el-GR" sz="2600" smtClean="0">
                <a:solidFill>
                  <a:srgbClr val="000000"/>
                </a:solidFill>
              </a:rPr>
              <a:t>s (totally) indifferent), </a:t>
            </a:r>
            <a:r>
              <a:rPr lang="en-US" altLang="en-US" sz="2600" smtClean="0">
                <a:solidFill>
                  <a:srgbClr val="000000"/>
                </a:solidFill>
              </a:rPr>
              <a:t>“</a:t>
            </a:r>
            <a:r>
              <a:rPr lang="en-US" altLang="ja-JP" sz="2600" b="1" smtClean="0">
                <a:solidFill>
                  <a:srgbClr val="000000"/>
                </a:solidFill>
              </a:rPr>
              <a:t>paperlapap</a:t>
            </a:r>
            <a:r>
              <a:rPr lang="en-US" altLang="en-US" sz="2600" smtClean="0">
                <a:solidFill>
                  <a:srgbClr val="000000"/>
                </a:solidFill>
              </a:rPr>
              <a:t>”</a:t>
            </a:r>
            <a:r>
              <a:rPr lang="en-US" altLang="ja-JP" sz="2600" smtClean="0">
                <a:solidFill>
                  <a:srgbClr val="000000"/>
                </a:solidFill>
              </a:rPr>
              <a:t> (= nonsence), </a:t>
            </a:r>
            <a:r>
              <a:rPr lang="en-US" altLang="en-US" sz="2600" smtClean="0">
                <a:solidFill>
                  <a:srgbClr val="000000"/>
                </a:solidFill>
              </a:rPr>
              <a:t>“</a:t>
            </a:r>
            <a:r>
              <a:rPr lang="en-US" altLang="ja-JP" sz="2600" smtClean="0">
                <a:solidFill>
                  <a:srgbClr val="000000"/>
                </a:solidFill>
              </a:rPr>
              <a:t>(ein) </a:t>
            </a:r>
            <a:r>
              <a:rPr lang="en-US" altLang="ja-JP" sz="2600" b="1" smtClean="0">
                <a:solidFill>
                  <a:srgbClr val="000000"/>
                </a:solidFill>
              </a:rPr>
              <a:t>schoenes</a:t>
            </a:r>
            <a:r>
              <a:rPr lang="en-US" altLang="ja-JP" sz="2600" smtClean="0">
                <a:solidFill>
                  <a:srgbClr val="000000"/>
                </a:solidFill>
              </a:rPr>
              <a:t> (Wahlversprechen)</a:t>
            </a:r>
            <a:r>
              <a:rPr lang="en-US" altLang="en-US" sz="2600" smtClean="0">
                <a:solidFill>
                  <a:srgbClr val="000000"/>
                </a:solidFill>
              </a:rPr>
              <a:t>”</a:t>
            </a:r>
            <a:r>
              <a:rPr lang="en-US" altLang="ja-JP" sz="2600" smtClean="0">
                <a:solidFill>
                  <a:srgbClr val="000000"/>
                </a:solidFill>
              </a:rPr>
              <a:t> (</a:t>
            </a:r>
            <a:r>
              <a:rPr lang="en-US" altLang="en-US" sz="2600" smtClean="0">
                <a:solidFill>
                  <a:srgbClr val="000000"/>
                </a:solidFill>
              </a:rPr>
              <a:t>“</a:t>
            </a:r>
            <a:r>
              <a:rPr lang="en-US" altLang="ja-JP" sz="2600" smtClean="0">
                <a:solidFill>
                  <a:srgbClr val="000000"/>
                </a:solidFill>
              </a:rPr>
              <a:t>that</a:t>
            </a:r>
            <a:r>
              <a:rPr lang="en-US" altLang="en-US" sz="2600" smtClean="0">
                <a:solidFill>
                  <a:srgbClr val="000000"/>
                </a:solidFill>
              </a:rPr>
              <a:t>’</a:t>
            </a:r>
            <a:r>
              <a:rPr lang="en-US" altLang="ja-JP" sz="2600" smtClean="0">
                <a:solidFill>
                  <a:srgbClr val="000000"/>
                </a:solidFill>
              </a:rPr>
              <a:t>s some (ironic: great) pre-election promise), </a:t>
            </a:r>
            <a:r>
              <a:rPr lang="en-US" altLang="en-US" sz="2600" smtClean="0">
                <a:solidFill>
                  <a:srgbClr val="000000"/>
                </a:solidFill>
              </a:rPr>
              <a:t>“</a:t>
            </a:r>
            <a:r>
              <a:rPr lang="en-US" altLang="ja-JP" sz="2600" smtClean="0">
                <a:solidFill>
                  <a:srgbClr val="000000"/>
                </a:solidFill>
              </a:rPr>
              <a:t>(die Chefin will es so und damit) </a:t>
            </a:r>
            <a:r>
              <a:rPr lang="en-US" altLang="ja-JP" sz="2600" b="1" smtClean="0">
                <a:solidFill>
                  <a:srgbClr val="000000"/>
                </a:solidFill>
              </a:rPr>
              <a:t>basta</a:t>
            </a:r>
            <a:r>
              <a:rPr lang="en-US" altLang="en-US" sz="2600" smtClean="0">
                <a:solidFill>
                  <a:srgbClr val="000000"/>
                </a:solidFill>
              </a:rPr>
              <a:t>”</a:t>
            </a:r>
            <a:r>
              <a:rPr lang="en-US" altLang="ja-JP" sz="2600" smtClean="0">
                <a:solidFill>
                  <a:srgbClr val="000000"/>
                </a:solidFill>
              </a:rPr>
              <a:t> (that</a:t>
            </a:r>
            <a:r>
              <a:rPr lang="en-US" altLang="en-US" sz="2600" smtClean="0">
                <a:solidFill>
                  <a:srgbClr val="000000"/>
                </a:solidFill>
              </a:rPr>
              <a:t>’</a:t>
            </a:r>
            <a:r>
              <a:rPr lang="en-US" altLang="ja-JP" sz="2600" smtClean="0">
                <a:solidFill>
                  <a:srgbClr val="000000"/>
                </a:solidFill>
              </a:rPr>
              <a:t>s what the boss wants and that</a:t>
            </a:r>
            <a:r>
              <a:rPr lang="en-US" altLang="en-US" sz="2600" smtClean="0">
                <a:solidFill>
                  <a:srgbClr val="000000"/>
                </a:solidFill>
              </a:rPr>
              <a:t>’</a:t>
            </a:r>
            <a:r>
              <a:rPr lang="en-US" altLang="ja-JP" sz="2600" smtClean="0">
                <a:solidFill>
                  <a:srgbClr val="000000"/>
                </a:solidFill>
              </a:rPr>
              <a:t>s final), </a:t>
            </a:r>
            <a:r>
              <a:rPr lang="en-US" altLang="en-US" sz="2600" smtClean="0">
                <a:solidFill>
                  <a:srgbClr val="000000"/>
                </a:solidFill>
              </a:rPr>
              <a:t>“</a:t>
            </a:r>
            <a:r>
              <a:rPr lang="en-US" altLang="ja-JP" sz="2600" b="1" smtClean="0">
                <a:solidFill>
                  <a:srgbClr val="000000"/>
                </a:solidFill>
              </a:rPr>
              <a:t>zurueckegerudert</a:t>
            </a:r>
            <a:r>
              <a:rPr lang="en-US" altLang="ja-JP" sz="2600" smtClean="0">
                <a:solidFill>
                  <a:srgbClr val="000000"/>
                </a:solidFill>
              </a:rPr>
              <a:t> (= to row back)….. </a:t>
            </a:r>
            <a:endParaRPr lang="en-US" altLang="ja-JP" sz="2600" i="1" smtClean="0">
              <a:solidFill>
                <a:srgbClr val="000000"/>
              </a:solidFill>
            </a:endParaRPr>
          </a:p>
          <a:p>
            <a:pPr eaLnBrk="1" hangingPunct="1"/>
            <a:r>
              <a:rPr lang="en-US" altLang="el-GR" sz="2600" i="1" smtClean="0">
                <a:solidFill>
                  <a:srgbClr val="000000"/>
                </a:solidFill>
              </a:rPr>
              <a:t>Speaker: Male Correspondent,Authors/ Correspondents: Martin Heller, Martin Suemering</a:t>
            </a:r>
            <a:endParaRPr lang="de-DE" altLang="el-GR" sz="2600" smtClean="0">
              <a:solidFill>
                <a:srgbClr val="000000"/>
              </a:solidFill>
            </a:endParaRPr>
          </a:p>
          <a:p>
            <a:pPr eaLnBrk="1" hangingPunct="1"/>
            <a:r>
              <a:rPr lang="de-DE" altLang="el-GR" sz="2600" b="1" smtClean="0">
                <a:solidFill>
                  <a:srgbClr val="000000"/>
                </a:solidFill>
              </a:rPr>
              <a:t>CDU/CSU-Wahlprogramm: Wer glaubt an Steuergeschenke? </a:t>
            </a:r>
            <a:r>
              <a:rPr lang="en-US" altLang="el-GR" sz="2600" smtClean="0">
                <a:solidFill>
                  <a:srgbClr val="000000"/>
                </a:solidFill>
              </a:rPr>
              <a:t>29.06.2009 (02:05 mins)</a:t>
            </a:r>
            <a:endParaRPr lang="el-GR" altLang="el-GR" sz="2600" smtClean="0">
              <a:solidFill>
                <a:srgbClr val="000000"/>
              </a:solidFill>
            </a:endParaRPr>
          </a:p>
          <a:p>
            <a:pPr eaLnBrk="1" hangingPunct="1">
              <a:lnSpc>
                <a:spcPct val="70000"/>
              </a:lnSpc>
            </a:pPr>
            <a:endParaRPr lang="en-US" altLang="el-GR" sz="28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1143000"/>
          </a:xfrm>
        </p:spPr>
        <p:txBody>
          <a:bodyPr rtlCol="0">
            <a:normAutofit fontScale="90000"/>
          </a:bodyPr>
          <a:lstStyle/>
          <a:p>
            <a:pPr eaLnBrk="1" fontAlgn="auto" hangingPunct="1">
              <a:spcAft>
                <a:spcPts val="0"/>
              </a:spcAft>
              <a:defRPr/>
            </a:pPr>
            <a:r>
              <a:rPr lang="en-US" dirty="0" err="1">
                <a:ea typeface="+mj-ea"/>
                <a:cs typeface="+mj-cs"/>
              </a:rPr>
              <a:t>Prosodie</a:t>
            </a:r>
            <a:r>
              <a:rPr lang="en-US" dirty="0">
                <a:ea typeface="+mj-ea"/>
                <a:cs typeface="+mj-cs"/>
              </a:rPr>
              <a:t> </a:t>
            </a:r>
            <a:r>
              <a:rPr lang="en-US" dirty="0" smtClean="0">
                <a:ea typeface="+mj-ea"/>
                <a:cs typeface="+mj-cs"/>
              </a:rPr>
              <a:t>(</a:t>
            </a:r>
            <a:r>
              <a:rPr lang="en-US" dirty="0" err="1">
                <a:ea typeface="+mj-ea"/>
                <a:cs typeface="+mj-cs"/>
              </a:rPr>
              <a:t>E</a:t>
            </a:r>
            <a:r>
              <a:rPr lang="en-US" dirty="0" err="1" smtClean="0">
                <a:ea typeface="+mj-ea"/>
                <a:cs typeface="+mj-cs"/>
              </a:rPr>
              <a:t>mphase</a:t>
            </a:r>
            <a:r>
              <a:rPr lang="en-US" dirty="0">
                <a:ea typeface="+mj-ea"/>
                <a:cs typeface="+mj-cs"/>
              </a:rPr>
              <a:t>) und </a:t>
            </a:r>
            <a:r>
              <a:rPr lang="en-US" dirty="0" err="1">
                <a:ea typeface="+mj-ea"/>
                <a:cs typeface="+mj-cs"/>
              </a:rPr>
              <a:t>Spracherkennug</a:t>
            </a:r>
            <a:r>
              <a:rPr lang="en-US" dirty="0">
                <a:ea typeface="+mj-ea"/>
                <a:cs typeface="+mj-cs"/>
              </a:rPr>
              <a:t> / </a:t>
            </a:r>
            <a:r>
              <a:rPr lang="en-US" dirty="0" err="1">
                <a:ea typeface="+mj-ea"/>
                <a:cs typeface="+mj-cs"/>
              </a:rPr>
              <a:t>V</a:t>
            </a:r>
            <a:r>
              <a:rPr lang="en-US" dirty="0" err="1" smtClean="0">
                <a:ea typeface="+mj-ea"/>
                <a:cs typeface="+mj-cs"/>
              </a:rPr>
              <a:t>erstaendlichkeit</a:t>
            </a:r>
            <a:r>
              <a:rPr lang="en-US" dirty="0">
                <a:ea typeface="+mj-ea"/>
                <a:cs typeface="+mj-cs"/>
              </a:rPr>
              <a:t/>
            </a:r>
            <a:br>
              <a:rPr lang="en-US" dirty="0">
                <a:ea typeface="+mj-ea"/>
                <a:cs typeface="+mj-cs"/>
              </a:rPr>
            </a:br>
            <a:endParaRPr lang="en-US" dirty="0">
              <a:ea typeface="+mj-ea"/>
              <a:cs typeface="+mj-cs"/>
            </a:endParaRPr>
          </a:p>
        </p:txBody>
      </p:sp>
      <p:sp>
        <p:nvSpPr>
          <p:cNvPr id="52226" name="Content Placeholder 2"/>
          <p:cNvSpPr>
            <a:spLocks noGrp="1"/>
          </p:cNvSpPr>
          <p:nvPr>
            <p:ph idx="1"/>
          </p:nvPr>
        </p:nvSpPr>
        <p:spPr>
          <a:xfrm>
            <a:off x="468313" y="1412875"/>
            <a:ext cx="8229600" cy="5832475"/>
          </a:xfrm>
        </p:spPr>
        <p:txBody>
          <a:bodyPr/>
          <a:lstStyle/>
          <a:p>
            <a:pPr marL="0" indent="0" eaLnBrk="1" hangingPunct="1">
              <a:lnSpc>
                <a:spcPct val="70000"/>
              </a:lnSpc>
              <a:buFont typeface="Arial" panose="020B0604020202020204" pitchFamily="34" charset="0"/>
              <a:buNone/>
            </a:pPr>
            <a:r>
              <a:rPr lang="en-GB" altLang="el-GR" sz="2000" smtClean="0"/>
              <a:t>For example, for the efficient handling of semantic content and/or for precision  and directness in the interactions, the words</a:t>
            </a:r>
            <a:r>
              <a:rPr lang="en-GB" altLang="el-GR" sz="2000" b="1" smtClean="0"/>
              <a:t> </a:t>
            </a:r>
            <a:r>
              <a:rPr lang="en-GB" altLang="en-US" sz="2000" b="1" smtClean="0"/>
              <a:t>“</a:t>
            </a:r>
            <a:r>
              <a:rPr lang="en-GB" altLang="el-GR" sz="2000" b="1" smtClean="0"/>
              <a:t>yes</a:t>
            </a:r>
            <a:r>
              <a:rPr lang="en-GB" altLang="en-US" sz="2000" b="1" smtClean="0"/>
              <a:t>”</a:t>
            </a:r>
            <a:r>
              <a:rPr lang="en-GB" altLang="el-GR" sz="2000" b="1" smtClean="0"/>
              <a:t>, </a:t>
            </a:r>
            <a:r>
              <a:rPr lang="en-GB" altLang="en-US" sz="2000" b="1" smtClean="0"/>
              <a:t>“</a:t>
            </a:r>
            <a:r>
              <a:rPr lang="en-GB" altLang="el-GR" sz="2000" b="1" smtClean="0"/>
              <a:t>no</a:t>
            </a:r>
            <a:r>
              <a:rPr lang="en-GB" altLang="en-US" sz="2000" b="1" smtClean="0"/>
              <a:t>”</a:t>
            </a:r>
            <a:r>
              <a:rPr lang="en-GB" altLang="el-GR" sz="2000" b="1" smtClean="0"/>
              <a:t>, </a:t>
            </a:r>
            <a:r>
              <a:rPr lang="en-GB" altLang="en-US" sz="2000" b="1" smtClean="0"/>
              <a:t>“</a:t>
            </a:r>
            <a:r>
              <a:rPr lang="en-GB" altLang="el-GR" sz="2000" b="1" smtClean="0"/>
              <a:t>packaging</a:t>
            </a:r>
            <a:r>
              <a:rPr lang="en-GB" altLang="en-US" sz="2000" b="1" smtClean="0"/>
              <a:t>”</a:t>
            </a:r>
            <a:r>
              <a:rPr lang="en-GB" altLang="el-GR" sz="2000" b="1" smtClean="0"/>
              <a:t>, </a:t>
            </a:r>
            <a:r>
              <a:rPr lang="en-GB" altLang="en-US" sz="2000" b="1" smtClean="0"/>
              <a:t>“</a:t>
            </a:r>
            <a:r>
              <a:rPr lang="en-GB" altLang="el-GR" sz="2000" b="1" smtClean="0"/>
              <a:t>execute</a:t>
            </a:r>
            <a:r>
              <a:rPr lang="en-GB" altLang="en-US" sz="2000" b="1" smtClean="0"/>
              <a:t>”</a:t>
            </a:r>
            <a:r>
              <a:rPr lang="en-GB" altLang="el-GR" sz="2000" b="1" smtClean="0"/>
              <a:t>, </a:t>
            </a:r>
            <a:r>
              <a:rPr lang="en-GB" altLang="en-US" sz="2000" b="1" smtClean="0"/>
              <a:t>“</a:t>
            </a:r>
            <a:r>
              <a:rPr lang="en-GB" altLang="el-GR" sz="2000" b="1" smtClean="0"/>
              <a:t>code</a:t>
            </a:r>
            <a:r>
              <a:rPr lang="en-GB" altLang="en-US" sz="2000" b="1" smtClean="0"/>
              <a:t>”</a:t>
            </a:r>
            <a:r>
              <a:rPr lang="en-GB" altLang="el-GR" sz="2000" b="1" smtClean="0"/>
              <a:t>, (</a:t>
            </a:r>
            <a:r>
              <a:rPr lang="en-US" altLang="el-GR" sz="2000" b="1" smtClean="0"/>
              <a:t>sublanguage-specific expressions),</a:t>
            </a:r>
            <a:r>
              <a:rPr lang="en-GB" altLang="el-GR" sz="2000" b="1" smtClean="0"/>
              <a:t> </a:t>
            </a:r>
            <a:r>
              <a:rPr lang="en-GB" altLang="en-US" sz="2000" b="1" smtClean="0"/>
              <a:t>“</a:t>
            </a:r>
            <a:r>
              <a:rPr lang="en-GB" altLang="el-GR" sz="2000" b="1" smtClean="0"/>
              <a:t>two minutes</a:t>
            </a:r>
            <a:r>
              <a:rPr lang="en-GB" altLang="en-US" sz="2000" b="1" smtClean="0"/>
              <a:t>”</a:t>
            </a:r>
            <a:r>
              <a:rPr lang="en-GB" altLang="el-GR" sz="2000" b="1" smtClean="0"/>
              <a:t>, </a:t>
            </a:r>
            <a:r>
              <a:rPr lang="en-GB" altLang="en-US" sz="2000" b="1" smtClean="0"/>
              <a:t>“</a:t>
            </a:r>
            <a:r>
              <a:rPr lang="en-GB" altLang="el-GR" sz="2000" b="1" smtClean="0"/>
              <a:t>thirty seconds</a:t>
            </a:r>
            <a:r>
              <a:rPr lang="en-GB" altLang="en-US" sz="2000" b="1" smtClean="0"/>
              <a:t>”</a:t>
            </a:r>
            <a:r>
              <a:rPr lang="en-GB" altLang="el-GR" sz="2000" b="1" smtClean="0"/>
              <a:t> (quantity - time), </a:t>
            </a:r>
            <a:r>
              <a:rPr lang="en-GB" altLang="el-GR" sz="2000" smtClean="0"/>
              <a:t>and</a:t>
            </a:r>
            <a:r>
              <a:rPr lang="en-GB" altLang="el-GR" sz="2000" b="1" smtClean="0"/>
              <a:t> </a:t>
            </a:r>
            <a:r>
              <a:rPr lang="en-GB" altLang="en-US" sz="2000" b="1" smtClean="0"/>
              <a:t>“</a:t>
            </a:r>
            <a:r>
              <a:rPr lang="en-GB" altLang="el-GR" sz="2000" b="1" smtClean="0"/>
              <a:t>cannot</a:t>
            </a:r>
            <a:r>
              <a:rPr lang="en-GB" altLang="en-US" sz="2000" b="1" smtClean="0"/>
              <a:t>”</a:t>
            </a:r>
            <a:r>
              <a:rPr lang="en-GB" altLang="el-GR" sz="2000" b="1" smtClean="0"/>
              <a:t> (negation) </a:t>
            </a:r>
            <a:r>
              <a:rPr lang="en-GB" altLang="el-GR" sz="2000" smtClean="0"/>
              <a:t>receive </a:t>
            </a:r>
            <a:r>
              <a:rPr lang="en-GB" altLang="el-GR" sz="2000" b="1" smtClean="0"/>
              <a:t>prosodic emphasis </a:t>
            </a:r>
            <a:r>
              <a:rPr lang="en-GB" altLang="el-GR" sz="2000" smtClean="0"/>
              <a:t>in the respective sentences:</a:t>
            </a:r>
          </a:p>
          <a:p>
            <a:pPr marL="0" indent="0" eaLnBrk="1" hangingPunct="1">
              <a:lnSpc>
                <a:spcPct val="70000"/>
              </a:lnSpc>
              <a:buFont typeface="Arial" panose="020B0604020202020204" pitchFamily="34" charset="0"/>
              <a:buNone/>
            </a:pPr>
            <a:r>
              <a:rPr lang="en-GB" altLang="en-US" sz="2000" smtClean="0"/>
              <a:t>“</a:t>
            </a:r>
            <a:r>
              <a:rPr lang="en-US" altLang="ja-JP" sz="2000" smtClean="0"/>
              <a:t>SYSTEM</a:t>
            </a:r>
            <a:r>
              <a:rPr lang="en-GB" altLang="ja-JP" sz="2000" smtClean="0"/>
              <a:t>: Please answer the following questions with a</a:t>
            </a:r>
            <a:r>
              <a:rPr lang="en-GB" altLang="ja-JP" sz="2000" b="1" smtClean="0"/>
              <a:t> </a:t>
            </a:r>
            <a:r>
              <a:rPr lang="en-GB" altLang="en-US" sz="2000" b="1" smtClean="0"/>
              <a:t>“</a:t>
            </a:r>
            <a:r>
              <a:rPr lang="en-GB" altLang="ja-JP" sz="2000" b="1" smtClean="0"/>
              <a:t>yes</a:t>
            </a:r>
            <a:r>
              <a:rPr lang="en-GB" altLang="en-US" sz="2000" b="1" smtClean="0"/>
              <a:t>”</a:t>
            </a:r>
            <a:r>
              <a:rPr lang="en-GB" altLang="ja-JP" sz="2000" b="1" smtClean="0"/>
              <a:t> </a:t>
            </a:r>
            <a:r>
              <a:rPr lang="en-GB" altLang="ja-JP" sz="2000" smtClean="0"/>
              <a:t>or a</a:t>
            </a:r>
            <a:r>
              <a:rPr lang="en-GB" altLang="ja-JP" sz="2000" b="1" smtClean="0"/>
              <a:t> </a:t>
            </a:r>
            <a:r>
              <a:rPr lang="en-GB" altLang="en-US" sz="2000" b="1" smtClean="0"/>
              <a:t>“</a:t>
            </a:r>
            <a:r>
              <a:rPr lang="en-GB" altLang="ja-JP" sz="2000" b="1" smtClean="0"/>
              <a:t>no</a:t>
            </a:r>
            <a:r>
              <a:rPr lang="en-GB" altLang="en-US" sz="2000" b="1" smtClean="0"/>
              <a:t>”</a:t>
            </a:r>
            <a:r>
              <a:rPr lang="en-GB" altLang="ja-JP" sz="2000" b="1" smtClean="0"/>
              <a:t> </a:t>
            </a:r>
            <a:r>
              <a:rPr lang="en-GB" altLang="ja-JP" sz="2000" smtClean="0"/>
              <a:t>Was there a problem with the</a:t>
            </a:r>
            <a:r>
              <a:rPr lang="en-GB" altLang="ja-JP" sz="2000" b="1" smtClean="0"/>
              <a:t> packaging</a:t>
            </a:r>
            <a:r>
              <a:rPr lang="en-GB" altLang="ja-JP" sz="2000" smtClean="0"/>
              <a:t>?</a:t>
            </a:r>
            <a:r>
              <a:rPr lang="en-GB" altLang="en-US" sz="2000" smtClean="0"/>
              <a:t>”</a:t>
            </a:r>
            <a:r>
              <a:rPr lang="en-GB" altLang="ja-JP" sz="2000" smtClean="0"/>
              <a:t>,</a:t>
            </a:r>
          </a:p>
          <a:p>
            <a:pPr marL="0" indent="0" eaLnBrk="1" hangingPunct="1">
              <a:lnSpc>
                <a:spcPct val="70000"/>
              </a:lnSpc>
              <a:buFont typeface="Arial" panose="020B0604020202020204" pitchFamily="34" charset="0"/>
              <a:buNone/>
            </a:pPr>
            <a:r>
              <a:rPr lang="en-GB" altLang="en-US" sz="2000" smtClean="0"/>
              <a:t>“</a:t>
            </a:r>
            <a:r>
              <a:rPr lang="en-GB" altLang="el-GR" sz="2000" smtClean="0"/>
              <a:t>SYSTEM: </a:t>
            </a:r>
            <a:r>
              <a:rPr lang="en-GB" altLang="en-US" sz="2000" smtClean="0"/>
              <a:t>“</a:t>
            </a:r>
            <a:r>
              <a:rPr lang="en-US" altLang="ja-JP" sz="2000" smtClean="0"/>
              <a:t>Do you wish to</a:t>
            </a:r>
            <a:r>
              <a:rPr lang="en-US" altLang="ja-JP" sz="2000" b="1" smtClean="0"/>
              <a:t> execute </a:t>
            </a:r>
            <a:r>
              <a:rPr lang="en-US" altLang="ja-JP" sz="2000" smtClean="0"/>
              <a:t>the program?</a:t>
            </a:r>
            <a:r>
              <a:rPr lang="en-US" altLang="en-US" sz="2000" smtClean="0"/>
              <a:t>”</a:t>
            </a:r>
            <a:r>
              <a:rPr lang="en-GB" altLang="ja-JP" sz="2000" smtClean="0"/>
              <a:t> (Speech Act: Yes/No Question),</a:t>
            </a:r>
          </a:p>
          <a:p>
            <a:pPr marL="0" indent="0" eaLnBrk="1" hangingPunct="1">
              <a:lnSpc>
                <a:spcPct val="70000"/>
              </a:lnSpc>
              <a:buFont typeface="Arial" panose="020B0604020202020204" pitchFamily="34" charset="0"/>
              <a:buNone/>
            </a:pPr>
            <a:r>
              <a:rPr lang="en-GB" altLang="en-US" sz="2000" smtClean="0"/>
              <a:t>“</a:t>
            </a:r>
            <a:r>
              <a:rPr lang="en-US" altLang="ja-JP" sz="2000" smtClean="0"/>
              <a:t>SYSTEM</a:t>
            </a:r>
            <a:r>
              <a:rPr lang="en-GB" altLang="ja-JP" sz="2000" smtClean="0"/>
              <a:t>: What is the</a:t>
            </a:r>
            <a:r>
              <a:rPr lang="en-GB" altLang="ja-JP" sz="2000" b="1" smtClean="0"/>
              <a:t> code </a:t>
            </a:r>
            <a:r>
              <a:rPr lang="en-GB" altLang="ja-JP" sz="2000" smtClean="0"/>
              <a:t>of the container?</a:t>
            </a:r>
            <a:r>
              <a:rPr lang="en-GB" altLang="en-US" sz="2000" smtClean="0"/>
              <a:t>”</a:t>
            </a:r>
            <a:r>
              <a:rPr lang="en-GB" altLang="ja-JP" sz="2000" smtClean="0"/>
              <a:t> (Speech Act: Request)</a:t>
            </a:r>
            <a:r>
              <a:rPr lang="en-US" altLang="ja-JP" sz="2000" smtClean="0"/>
              <a:t>,</a:t>
            </a:r>
            <a:r>
              <a:rPr lang="en-US" altLang="ja-JP" sz="2000" b="1" smtClean="0"/>
              <a:t> </a:t>
            </a:r>
          </a:p>
          <a:p>
            <a:pPr marL="0" indent="0" eaLnBrk="1" hangingPunct="1">
              <a:lnSpc>
                <a:spcPct val="70000"/>
              </a:lnSpc>
              <a:buFont typeface="Arial" panose="020B0604020202020204" pitchFamily="34" charset="0"/>
              <a:buNone/>
            </a:pPr>
            <a:r>
              <a:rPr lang="en-GB" altLang="en-US" sz="2000" smtClean="0"/>
              <a:t>“</a:t>
            </a:r>
            <a:r>
              <a:rPr lang="en-US" altLang="ja-JP" sz="2000" smtClean="0"/>
              <a:t>SYSTEM</a:t>
            </a:r>
            <a:r>
              <a:rPr lang="en-GB" altLang="ja-JP" sz="2000" smtClean="0"/>
              <a:t>: Wait for</a:t>
            </a:r>
            <a:r>
              <a:rPr lang="en-GB" altLang="ja-JP" sz="2000" b="1" smtClean="0"/>
              <a:t> two minutes</a:t>
            </a:r>
            <a:r>
              <a:rPr lang="en-GB" altLang="en-US" sz="2000" smtClean="0"/>
              <a:t>”</a:t>
            </a:r>
            <a:r>
              <a:rPr lang="en-GB" altLang="ja-JP" sz="2000" smtClean="0"/>
              <a:t> (Speech Act: Filled Pause),</a:t>
            </a:r>
          </a:p>
          <a:p>
            <a:pPr marL="0" indent="0" eaLnBrk="1" hangingPunct="1">
              <a:lnSpc>
                <a:spcPct val="70000"/>
              </a:lnSpc>
              <a:buFont typeface="Arial" panose="020B0604020202020204" pitchFamily="34" charset="0"/>
              <a:buNone/>
            </a:pPr>
            <a:r>
              <a:rPr lang="en-GB" altLang="en-US" sz="2000" smtClean="0"/>
              <a:t>“</a:t>
            </a:r>
            <a:r>
              <a:rPr lang="en-US" altLang="ja-JP" sz="2000" smtClean="0"/>
              <a:t>SYSTEM</a:t>
            </a:r>
            <a:r>
              <a:rPr lang="en-GB" altLang="ja-JP" sz="2000" smtClean="0"/>
              <a:t>: </a:t>
            </a:r>
            <a:r>
              <a:rPr lang="en-GB" altLang="en-US" sz="2000" smtClean="0"/>
              <a:t>“</a:t>
            </a:r>
            <a:r>
              <a:rPr lang="en-US" altLang="ja-JP" sz="2000" smtClean="0"/>
              <a:t>You still have</a:t>
            </a:r>
            <a:r>
              <a:rPr lang="en-US" altLang="ja-JP" sz="2000" b="1" smtClean="0"/>
              <a:t> 30 seconds </a:t>
            </a:r>
            <a:r>
              <a:rPr lang="en-US" altLang="ja-JP" sz="2000" smtClean="0"/>
              <a:t>to file your complaint</a:t>
            </a:r>
            <a:r>
              <a:rPr lang="en-US" altLang="en-US" sz="2000" smtClean="0"/>
              <a:t>”</a:t>
            </a:r>
            <a:r>
              <a:rPr lang="en-US" altLang="ja-JP" sz="2000" smtClean="0"/>
              <a:t> (Speech Act: Inform), </a:t>
            </a:r>
          </a:p>
          <a:p>
            <a:pPr marL="0" indent="0" eaLnBrk="1" hangingPunct="1">
              <a:lnSpc>
                <a:spcPct val="70000"/>
              </a:lnSpc>
              <a:buFont typeface="Arial" panose="020B0604020202020204" pitchFamily="34" charset="0"/>
              <a:buNone/>
            </a:pPr>
            <a:r>
              <a:rPr lang="en-GB" altLang="en-US" sz="2000" smtClean="0"/>
              <a:t>“</a:t>
            </a:r>
            <a:r>
              <a:rPr lang="en-US" altLang="ja-JP" sz="2000" smtClean="0"/>
              <a:t>SYSTEM</a:t>
            </a:r>
            <a:r>
              <a:rPr lang="en-GB" altLang="ja-JP" sz="2000" smtClean="0"/>
              <a:t>: </a:t>
            </a:r>
            <a:r>
              <a:rPr lang="en-US" altLang="ja-JP" sz="2000" smtClean="0"/>
              <a:t>Your input</a:t>
            </a:r>
            <a:r>
              <a:rPr lang="en-US" altLang="ja-JP" sz="2000" b="1" smtClean="0"/>
              <a:t> cannot </a:t>
            </a:r>
            <a:r>
              <a:rPr lang="en-US" altLang="ja-JP" sz="2000" smtClean="0"/>
              <a:t>be processed</a:t>
            </a:r>
            <a:r>
              <a:rPr lang="en-US" altLang="en-US" sz="2000" smtClean="0"/>
              <a:t>”</a:t>
            </a:r>
            <a:r>
              <a:rPr lang="en-US" altLang="ja-JP" sz="2000" smtClean="0"/>
              <a:t> (Speech Act: Inform/Check)</a:t>
            </a:r>
            <a:r>
              <a:rPr lang="en-GB" altLang="ja-JP" sz="2000" smtClean="0"/>
              <a:t>. </a:t>
            </a:r>
            <a:endParaRPr lang="en-US" altLang="ja-JP" sz="2000" smtClean="0"/>
          </a:p>
          <a:p>
            <a:pPr marL="0" indent="0" eaLnBrk="1" hangingPunct="1">
              <a:lnSpc>
                <a:spcPct val="70000"/>
              </a:lnSpc>
              <a:buFont typeface="Arial" panose="020B0604020202020204" pitchFamily="34" charset="0"/>
              <a:buNone/>
            </a:pPr>
            <a:r>
              <a:rPr lang="en-US" altLang="el-GR" sz="2000" i="1" smtClean="0"/>
              <a:t>Here, we note that all translations from Modern Greek are rendered with proximity to original syntactic structure.</a:t>
            </a:r>
            <a:r>
              <a:rPr lang="en-US" altLang="el-GR" sz="2000" b="1" smtClean="0"/>
              <a:t> </a:t>
            </a:r>
          </a:p>
          <a:p>
            <a:pPr marL="0" indent="0" eaLnBrk="1" hangingPunct="1">
              <a:lnSpc>
                <a:spcPct val="70000"/>
              </a:lnSpc>
              <a:buFont typeface="Arial" panose="020B0604020202020204" pitchFamily="34" charset="0"/>
              <a:buNone/>
            </a:pPr>
            <a:r>
              <a:rPr lang="en-US" altLang="el-GR" sz="1800" b="1" smtClean="0"/>
              <a:t>Prosodic Modeling and Speech Acts for Task-oriented Dialog</a:t>
            </a:r>
            <a:r>
              <a:rPr lang="el-GR" altLang="el-GR" sz="1800" b="1" smtClean="0"/>
              <a:t>, </a:t>
            </a:r>
            <a:r>
              <a:rPr lang="en-US" altLang="el-GR" sz="1800" smtClean="0"/>
              <a:t>CitizenShield Dialog System (</a:t>
            </a:r>
            <a:r>
              <a:rPr lang="el-GR" altLang="el-GR" sz="1800" smtClean="0"/>
              <a:t>Διαλογικό Σύστημα Έργου ΠΟΛΙ.ΑΣ.) </a:t>
            </a:r>
            <a:r>
              <a:rPr lang="en-US" altLang="el-GR" sz="1800" smtClean="0">
                <a:hlinkClick r:id="rId2"/>
              </a:rPr>
              <a:t>www</a:t>
            </a:r>
            <a:r>
              <a:rPr lang="el-GR" altLang="el-GR" sz="1800" smtClean="0">
                <a:hlinkClick r:id="rId2"/>
              </a:rPr>
              <a:t>.</a:t>
            </a:r>
            <a:r>
              <a:rPr lang="en-US" altLang="el-GR" sz="1800" smtClean="0">
                <a:hlinkClick r:id="rId2"/>
              </a:rPr>
              <a:t>polias</a:t>
            </a:r>
            <a:r>
              <a:rPr lang="el-GR" altLang="el-GR" sz="1800" smtClean="0">
                <a:hlinkClick r:id="rId2"/>
              </a:rPr>
              <a:t>.</a:t>
            </a:r>
            <a:r>
              <a:rPr lang="en-US" altLang="el-GR" sz="1800" smtClean="0">
                <a:hlinkClick r:id="rId2"/>
              </a:rPr>
              <a:t>gr</a:t>
            </a:r>
            <a:endParaRPr lang="el-GR" altLang="el-GR" sz="1800" i="1" smtClean="0"/>
          </a:p>
          <a:p>
            <a:pPr marL="0" indent="0" eaLnBrk="1" hangingPunct="1">
              <a:lnSpc>
                <a:spcPct val="80000"/>
              </a:lnSpc>
            </a:pPr>
            <a:endParaRPr lang="en-US" altLang="el-GR" sz="20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de-DE" dirty="0">
                <a:ea typeface="+mj-ea"/>
                <a:cs typeface="+mj-cs"/>
              </a:rPr>
              <a:t>Erkennung und Verarbeitung prosodischer Information</a:t>
            </a:r>
            <a:br>
              <a:rPr lang="de-DE" dirty="0">
                <a:ea typeface="+mj-ea"/>
                <a:cs typeface="+mj-cs"/>
              </a:rPr>
            </a:br>
            <a:endParaRPr lang="en-US" dirty="0">
              <a:ea typeface="+mj-ea"/>
              <a:cs typeface="+mj-cs"/>
            </a:endParaRPr>
          </a:p>
        </p:txBody>
      </p:sp>
      <p:sp>
        <p:nvSpPr>
          <p:cNvPr id="53250" name="Content Placeholder 2"/>
          <p:cNvSpPr>
            <a:spLocks noGrp="1"/>
          </p:cNvSpPr>
          <p:nvPr>
            <p:ph idx="1"/>
          </p:nvPr>
        </p:nvSpPr>
        <p:spPr>
          <a:xfrm>
            <a:off x="463550" y="1557338"/>
            <a:ext cx="8229600" cy="4525962"/>
          </a:xfrm>
        </p:spPr>
        <p:txBody>
          <a:bodyPr/>
          <a:lstStyle/>
          <a:p>
            <a:pPr eaLnBrk="1" hangingPunct="1">
              <a:lnSpc>
                <a:spcPct val="80000"/>
              </a:lnSpc>
            </a:pPr>
            <a:r>
              <a:rPr lang="de-DE" altLang="el-GR" sz="3000" smtClean="0"/>
              <a:t>Die Nutzung zusätzlicher Kommunikationskanäle  wie die Nutzung prosodischer Information kann, sowohl die </a:t>
            </a:r>
            <a:r>
              <a:rPr lang="de-DE" altLang="el-GR" sz="3000" b="1" smtClean="0"/>
              <a:t>Analyse</a:t>
            </a:r>
            <a:r>
              <a:rPr lang="de-DE" altLang="el-GR" sz="3000" smtClean="0"/>
              <a:t> als auch die </a:t>
            </a:r>
            <a:r>
              <a:rPr lang="de-DE" altLang="el-GR" sz="3000" b="1" smtClean="0"/>
              <a:t>Generierung</a:t>
            </a:r>
            <a:r>
              <a:rPr lang="de-DE" altLang="el-GR" sz="3000" smtClean="0"/>
              <a:t> von Äußerungen im Dialog verbessern (semantischer Inhalt/konnotative Elemente in Äu</a:t>
            </a:r>
            <a:r>
              <a:rPr lang="el-GR" altLang="el-GR" sz="3000" smtClean="0"/>
              <a:t>β</a:t>
            </a:r>
            <a:r>
              <a:rPr lang="en-US" altLang="el-GR" sz="3000" smtClean="0"/>
              <a:t>erungen)</a:t>
            </a:r>
            <a:r>
              <a:rPr lang="de-DE" altLang="el-GR" sz="3000" smtClean="0"/>
              <a:t>. </a:t>
            </a:r>
          </a:p>
          <a:p>
            <a:pPr eaLnBrk="1" hangingPunct="1">
              <a:lnSpc>
                <a:spcPct val="80000"/>
              </a:lnSpc>
            </a:pPr>
            <a:r>
              <a:rPr lang="de-DE" altLang="el-GR" sz="3000" smtClean="0"/>
              <a:t>Jedoch gibt es heute noch wenige technische Systeme, die prosodische Information </a:t>
            </a:r>
            <a:r>
              <a:rPr lang="de-DE" altLang="el-GR" sz="3000" b="1" smtClean="0"/>
              <a:t>in integrierter Weise </a:t>
            </a:r>
            <a:r>
              <a:rPr lang="de-DE" altLang="el-GR" sz="3000" smtClean="0"/>
              <a:t>ausnutzen können . </a:t>
            </a:r>
          </a:p>
          <a:p>
            <a:pPr eaLnBrk="1" hangingPunct="1">
              <a:lnSpc>
                <a:spcPct val="80000"/>
              </a:lnSpc>
            </a:pPr>
            <a:r>
              <a:rPr lang="de-DE" altLang="el-GR" sz="3000" smtClean="0"/>
              <a:t>Zum Beispiel, die Emphase ist ein wichtiges Hilfsmittel für die </a:t>
            </a:r>
            <a:r>
              <a:rPr lang="de-DE" altLang="el-GR" sz="3000" b="1" smtClean="0"/>
              <a:t>Modellierung der Prosodie</a:t>
            </a:r>
            <a:r>
              <a:rPr lang="de-DE" altLang="el-GR" sz="3000" smtClean="0"/>
              <a:t>. </a:t>
            </a:r>
            <a:br>
              <a:rPr lang="de-DE" altLang="el-GR" sz="3000" smtClean="0"/>
            </a:br>
            <a:endParaRPr lang="de-DE" altLang="el-GR" sz="3000" smtClean="0"/>
          </a:p>
          <a:p>
            <a:pPr eaLnBrk="1" hangingPunct="1">
              <a:lnSpc>
                <a:spcPct val="80000"/>
              </a:lnSpc>
            </a:pPr>
            <a:endParaRPr lang="en-US" altLang="el-GR" sz="30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800"/>
          </a:xfrm>
        </p:spPr>
        <p:txBody>
          <a:bodyPr rtlCol="0">
            <a:normAutofit fontScale="90000"/>
          </a:bodyPr>
          <a:lstStyle/>
          <a:p>
            <a:pPr eaLnBrk="1" fontAlgn="auto" hangingPunct="1">
              <a:spcAft>
                <a:spcPts val="0"/>
              </a:spcAft>
              <a:defRPr/>
            </a:pPr>
            <a:r>
              <a:rPr lang="en-US" dirty="0">
                <a:ea typeface="+mj-ea"/>
                <a:cs typeface="+mj-cs"/>
              </a:rPr>
              <a:t>Problem 5: </a:t>
            </a:r>
            <a:r>
              <a:rPr lang="en-US" dirty="0" err="1">
                <a:ea typeface="+mj-ea"/>
                <a:cs typeface="+mj-cs"/>
              </a:rPr>
              <a:t>Prosodie</a:t>
            </a:r>
            <a:r>
              <a:rPr lang="en-US" dirty="0">
                <a:ea typeface="+mj-ea"/>
                <a:cs typeface="+mj-cs"/>
              </a:rPr>
              <a:t> und </a:t>
            </a:r>
            <a:r>
              <a:rPr lang="en-US" dirty="0" err="1">
                <a:ea typeface="+mj-ea"/>
                <a:cs typeface="+mj-cs"/>
              </a:rPr>
              <a:t>Benutzerfreundlichkeit</a:t>
            </a:r>
            <a:endParaRPr lang="en-US" dirty="0">
              <a:ea typeface="+mj-ea"/>
              <a:cs typeface="+mj-cs"/>
            </a:endParaRPr>
          </a:p>
        </p:txBody>
      </p:sp>
      <p:pic>
        <p:nvPicPr>
          <p:cNvPr id="14" name="Picture 13" descr="-Poppy is cheerful, optimistic and looks on the bright side of life!&#10;-Spike is aggressive, confrontational and he enjoys an argument&#10;-Obadaiah is gloomy and he has a pessimistic outlook&#10;-Prudence is matter-of-fact and takes a practical view on life" title="Startup slide"/>
          <p:cNvPicPr>
            <a:picLocks noChangeAspect="1"/>
          </p:cNvPicPr>
          <p:nvPr/>
        </p:nvPicPr>
        <p:blipFill>
          <a:blip r:embed="rId2"/>
          <a:stretch>
            <a:fillRect/>
          </a:stretch>
        </p:blipFill>
        <p:spPr>
          <a:xfrm>
            <a:off x="900113" y="1557338"/>
            <a:ext cx="7656512" cy="4586287"/>
          </a:xfrm>
          <a:prstGeom prst="rect">
            <a:avLst/>
          </a:prstGeom>
        </p:spPr>
      </p:pic>
      <p:sp>
        <p:nvSpPr>
          <p:cNvPr id="15" name="TextBox 14"/>
          <p:cNvSpPr txBox="1"/>
          <p:nvPr/>
        </p:nvSpPr>
        <p:spPr>
          <a:xfrm>
            <a:off x="900113" y="6103938"/>
            <a:ext cx="7632700" cy="349250"/>
          </a:xfrm>
          <a:prstGeom prst="rect">
            <a:avLst/>
          </a:prstGeom>
        </p:spPr>
        <p:txBody>
          <a:bodyPr wrap="none" anchor="ctr">
            <a:normAutofit lnSpcReduction="10000"/>
          </a:bodyPr>
          <a:lstStyle/>
          <a:p>
            <a:pPr eaLnBrk="1" fontAlgn="auto" hangingPunct="1">
              <a:spcBef>
                <a:spcPts val="0"/>
              </a:spcBef>
              <a:spcAft>
                <a:spcPts val="0"/>
              </a:spcAft>
              <a:defRPr/>
            </a:pPr>
            <a:r>
              <a:rPr lang="en-US" dirty="0">
                <a:latin typeface="+mn-lt"/>
                <a:ea typeface="+mn-ea"/>
              </a:rPr>
              <a:t>(Resource: </a:t>
            </a:r>
            <a:r>
              <a:rPr lang="en-US" dirty="0" err="1">
                <a:latin typeface="+mn-lt"/>
                <a:ea typeface="+mn-ea"/>
              </a:rPr>
              <a:t>Alexandris</a:t>
            </a:r>
            <a:r>
              <a:rPr lang="en-US" dirty="0">
                <a:latin typeface="+mn-lt"/>
                <a:ea typeface="+mn-ea"/>
              </a:rPr>
              <a:t> and </a:t>
            </a:r>
            <a:r>
              <a:rPr lang="en-US" dirty="0" err="1">
                <a:latin typeface="+mn-lt"/>
                <a:ea typeface="+mn-ea"/>
              </a:rPr>
              <a:t>Fotinea</a:t>
            </a:r>
            <a:r>
              <a:rPr lang="en-US" dirty="0">
                <a:latin typeface="+mn-lt"/>
                <a:ea typeface="+mn-ea"/>
              </a:rPr>
              <a:t>, 2004), The ERMIS Project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228725"/>
          </a:xfrm>
        </p:spPr>
        <p:txBody>
          <a:bodyPr rtlCol="0">
            <a:normAutofit fontScale="90000"/>
          </a:bodyPr>
          <a:lstStyle/>
          <a:p>
            <a:pPr eaLnBrk="1" fontAlgn="auto" hangingPunct="1">
              <a:spcAft>
                <a:spcPts val="0"/>
              </a:spcAft>
              <a:defRPr/>
            </a:pPr>
            <a:r>
              <a:rPr lang="en-GB" dirty="0">
                <a:ea typeface="+mj-ea"/>
                <a:cs typeface="+mj-cs"/>
              </a:rPr>
              <a:t>Fragment of an English dialogue with respective Greek </a:t>
            </a:r>
            <a:r>
              <a:rPr lang="en-GB" dirty="0" smtClean="0">
                <a:ea typeface="+mj-ea"/>
                <a:cs typeface="+mj-cs"/>
              </a:rPr>
              <a:t>translation</a:t>
            </a:r>
            <a:endParaRPr lang="en-US" dirty="0">
              <a:ea typeface="+mj-ea"/>
              <a:cs typeface="+mj-cs"/>
            </a:endParaRPr>
          </a:p>
        </p:txBody>
      </p:sp>
      <p:sp>
        <p:nvSpPr>
          <p:cNvPr id="55298" name="Content Placeholder 2"/>
          <p:cNvSpPr>
            <a:spLocks noGrp="1"/>
          </p:cNvSpPr>
          <p:nvPr>
            <p:ph idx="1"/>
          </p:nvPr>
        </p:nvSpPr>
        <p:spPr>
          <a:xfrm>
            <a:off x="463550" y="3255963"/>
            <a:ext cx="4108450" cy="3341687"/>
          </a:xfrm>
        </p:spPr>
        <p:txBody>
          <a:bodyPr/>
          <a:lstStyle/>
          <a:p>
            <a:pPr eaLnBrk="1" hangingPunct="1">
              <a:lnSpc>
                <a:spcPct val="70000"/>
              </a:lnSpc>
            </a:pPr>
            <a:r>
              <a:rPr lang="en-GB" altLang="el-GR" sz="2000" i="1" smtClean="0"/>
              <a:t>ERMIS Project: English Source Text / Conversational Agent: </a:t>
            </a:r>
            <a:r>
              <a:rPr lang="en-GB" altLang="en-US" sz="2000" i="1" smtClean="0"/>
              <a:t>“</a:t>
            </a:r>
            <a:r>
              <a:rPr lang="en-GB" altLang="el-GR" sz="2000" i="1" smtClean="0"/>
              <a:t>Poppy</a:t>
            </a:r>
            <a:r>
              <a:rPr lang="en-GB" altLang="en-US" sz="2000" i="1" smtClean="0"/>
              <a:t>”</a:t>
            </a:r>
            <a:endParaRPr lang="en-GB" altLang="ja-JP" sz="2000" smtClean="0"/>
          </a:p>
          <a:p>
            <a:pPr eaLnBrk="1" hangingPunct="1">
              <a:lnSpc>
                <a:spcPct val="70000"/>
              </a:lnSpc>
            </a:pPr>
            <a:r>
              <a:rPr lang="en-GB" altLang="el-GR" sz="2000" smtClean="0"/>
              <a:t>POPPY:</a:t>
            </a:r>
            <a:r>
              <a:rPr lang="en-GB" altLang="el-GR" sz="2000" b="1" smtClean="0"/>
              <a:t> Well </a:t>
            </a:r>
            <a:r>
              <a:rPr lang="en-GB" altLang="el-GR" sz="2000" smtClean="0"/>
              <a:t>then you know I always look on the </a:t>
            </a:r>
            <a:r>
              <a:rPr lang="en-GB" altLang="el-GR" sz="2000" b="1" i="1" smtClean="0"/>
              <a:t>bright</a:t>
            </a:r>
            <a:r>
              <a:rPr lang="en-GB" altLang="el-GR" sz="2000" smtClean="0"/>
              <a:t> side of life.</a:t>
            </a:r>
          </a:p>
          <a:p>
            <a:pPr eaLnBrk="1" hangingPunct="1">
              <a:lnSpc>
                <a:spcPct val="70000"/>
              </a:lnSpc>
            </a:pPr>
            <a:r>
              <a:rPr lang="en-GB" altLang="el-GR" sz="2000" smtClean="0"/>
              <a:t>POPPY:</a:t>
            </a:r>
            <a:r>
              <a:rPr lang="en-GB" altLang="el-GR" sz="2000" b="1" smtClean="0"/>
              <a:t> So tell me</a:t>
            </a:r>
            <a:r>
              <a:rPr lang="en-GB" altLang="el-GR" sz="2000" smtClean="0"/>
              <a:t>, how are you </a:t>
            </a:r>
            <a:r>
              <a:rPr lang="en-GB" altLang="el-GR" sz="2000" b="1" i="1" smtClean="0"/>
              <a:t>today</a:t>
            </a:r>
            <a:r>
              <a:rPr lang="en-GB" altLang="el-GR" sz="2000" smtClean="0"/>
              <a:t>?</a:t>
            </a:r>
          </a:p>
          <a:p>
            <a:pPr eaLnBrk="1" hangingPunct="1">
              <a:lnSpc>
                <a:spcPct val="70000"/>
              </a:lnSpc>
            </a:pPr>
            <a:r>
              <a:rPr lang="en-GB" altLang="el-GR" sz="2000" smtClean="0"/>
              <a:t>POPPY:</a:t>
            </a:r>
            <a:r>
              <a:rPr lang="en-GB" altLang="el-GR" sz="2000" b="1" smtClean="0"/>
              <a:t> Is that so</a:t>
            </a:r>
            <a:r>
              <a:rPr lang="en-GB" altLang="el-GR" sz="2000" smtClean="0"/>
              <a:t> – </a:t>
            </a:r>
            <a:r>
              <a:rPr lang="en-GB" altLang="el-GR" sz="2000" b="1" i="1" smtClean="0"/>
              <a:t>tell me </a:t>
            </a:r>
            <a:r>
              <a:rPr lang="en-GB" altLang="el-GR" sz="2000" smtClean="0"/>
              <a:t>about it</a:t>
            </a:r>
          </a:p>
          <a:p>
            <a:pPr eaLnBrk="1" hangingPunct="1">
              <a:lnSpc>
                <a:spcPct val="70000"/>
              </a:lnSpc>
            </a:pPr>
            <a:r>
              <a:rPr lang="en-GB" altLang="el-GR" sz="2000" smtClean="0"/>
              <a:t>POPPY:</a:t>
            </a:r>
            <a:r>
              <a:rPr lang="en-GB" altLang="el-GR" sz="2000" b="1" smtClean="0"/>
              <a:t> Oh come on</a:t>
            </a:r>
            <a:r>
              <a:rPr lang="en-GB" altLang="el-GR" sz="2000" smtClean="0"/>
              <a:t> – let your hair down and be </a:t>
            </a:r>
            <a:r>
              <a:rPr lang="en-GB" altLang="el-GR" sz="2000" i="1" smtClean="0"/>
              <a:t>happy</a:t>
            </a:r>
          </a:p>
          <a:p>
            <a:pPr eaLnBrk="1" hangingPunct="1">
              <a:lnSpc>
                <a:spcPct val="70000"/>
              </a:lnSpc>
            </a:pPr>
            <a:endParaRPr lang="en-US" altLang="el-GR" sz="2000" smtClean="0"/>
          </a:p>
        </p:txBody>
      </p:sp>
      <p:sp>
        <p:nvSpPr>
          <p:cNvPr id="55299" name="Rectangle 3"/>
          <p:cNvSpPr>
            <a:spLocks noChangeArrowheads="1"/>
          </p:cNvSpPr>
          <p:nvPr/>
        </p:nvSpPr>
        <p:spPr bwMode="auto">
          <a:xfrm>
            <a:off x="2286000" y="2967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l-GR" sz="1800"/>
          </a:p>
        </p:txBody>
      </p:sp>
      <p:sp>
        <p:nvSpPr>
          <p:cNvPr id="55300" name="Rectangle 2"/>
          <p:cNvSpPr txBox="1">
            <a:spLocks noChangeArrowheads="1"/>
          </p:cNvSpPr>
          <p:nvPr/>
        </p:nvSpPr>
        <p:spPr bwMode="auto">
          <a:xfrm>
            <a:off x="468313" y="1412875"/>
            <a:ext cx="8369300" cy="18002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endParaRPr lang="en-GB" altLang="el-GR" sz="2000"/>
          </a:p>
          <a:p>
            <a:pPr algn="ctr" eaLnBrk="1" hangingPunct="1"/>
            <a:r>
              <a:rPr lang="en-GB" altLang="el-GR" sz="2000"/>
              <a:t>Adaptation for the Conversational Agent </a:t>
            </a:r>
            <a:r>
              <a:rPr lang="en-GB" altLang="en-US" sz="2000"/>
              <a:t>“</a:t>
            </a:r>
            <a:r>
              <a:rPr lang="en-GB" altLang="el-GR" sz="2000"/>
              <a:t>Poppy</a:t>
            </a:r>
            <a:r>
              <a:rPr lang="en-GB" altLang="en-US" sz="2000"/>
              <a:t>”</a:t>
            </a:r>
            <a:r>
              <a:rPr lang="en-GB" altLang="el-GR" sz="2000"/>
              <a:t> (Cheerful attitude) </a:t>
            </a:r>
            <a:br>
              <a:rPr lang="en-GB" altLang="el-GR" sz="2000"/>
            </a:br>
            <a:r>
              <a:rPr lang="en-GB" altLang="el-GR" sz="2000"/>
              <a:t>Fragment of an English dialogue with respective Greek translation/adaptation for the Conversational Agent </a:t>
            </a:r>
            <a:r>
              <a:rPr lang="en-GB" altLang="en-US" sz="2000"/>
              <a:t>“</a:t>
            </a:r>
            <a:r>
              <a:rPr lang="en-GB" altLang="el-GR" sz="2000"/>
              <a:t>Poppy</a:t>
            </a:r>
            <a:r>
              <a:rPr lang="en-GB" altLang="en-US" sz="2000"/>
              <a:t>”</a:t>
            </a:r>
            <a:r>
              <a:rPr lang="en-GB" altLang="el-GR" sz="2000"/>
              <a:t> (Cheerful attitude) </a:t>
            </a:r>
            <a:br>
              <a:rPr lang="en-GB" altLang="el-GR" sz="2000"/>
            </a:br>
            <a:r>
              <a:rPr lang="en-GB" altLang="el-GR" sz="2000"/>
              <a:t>(Alexandris and Fotinea, 2004) </a:t>
            </a:r>
            <a:r>
              <a:rPr lang="en-US" altLang="el-GR" sz="2000"/>
              <a:t>the ERMIS Project (emotionally sensitive HCI systems with Conversational Agents, </a:t>
            </a:r>
            <a:r>
              <a:rPr lang="en-US" altLang="el-GR" sz="2000">
                <a:solidFill>
                  <a:srgbClr val="5075BC"/>
                </a:solidFill>
                <a:hlinkClick r:id="rId2"/>
              </a:rPr>
              <a:t>http://www.image.ntua.gr/ermis/</a:t>
            </a:r>
            <a:r>
              <a:rPr lang="en-US" altLang="el-GR" sz="2000">
                <a:solidFill>
                  <a:srgbClr val="5075BC"/>
                </a:solidFill>
              </a:rPr>
              <a:t>) </a:t>
            </a:r>
            <a:br>
              <a:rPr lang="en-US" altLang="el-GR" sz="2000">
                <a:solidFill>
                  <a:srgbClr val="5075BC"/>
                </a:solidFill>
              </a:rPr>
            </a:br>
            <a:endParaRPr lang="el-GR" altLang="el-GR" sz="2000">
              <a:solidFill>
                <a:srgbClr val="5075BC"/>
              </a:solidFill>
            </a:endParaRPr>
          </a:p>
        </p:txBody>
      </p:sp>
      <p:sp>
        <p:nvSpPr>
          <p:cNvPr id="55301" name="Rectangle 7"/>
          <p:cNvSpPr>
            <a:spLocks noChangeArrowheads="1"/>
          </p:cNvSpPr>
          <p:nvPr/>
        </p:nvSpPr>
        <p:spPr bwMode="auto">
          <a:xfrm>
            <a:off x="4859338" y="3141663"/>
            <a:ext cx="36544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MS PGothic" panose="020B0600070205080204" pitchFamily="34" charset="-128"/>
              </a:defRPr>
            </a:lvl1pPr>
            <a:lvl2pPr>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eaLnBrk="1" hangingPunct="1"/>
            <a:r>
              <a:rPr lang="en-GB" altLang="el-GR" sz="2000">
                <a:solidFill>
                  <a:srgbClr val="000000"/>
                </a:solidFill>
              </a:rPr>
              <a:t>ERMIS Project: Greek Translation</a:t>
            </a:r>
          </a:p>
          <a:p>
            <a:pPr lvl="1" eaLnBrk="1" hangingPunct="1"/>
            <a:r>
              <a:rPr lang="en-GB" altLang="el-GR" sz="2000">
                <a:solidFill>
                  <a:srgbClr val="000000"/>
                </a:solidFill>
              </a:rPr>
              <a:t>POPPY:</a:t>
            </a:r>
            <a:r>
              <a:rPr lang="en-GB" altLang="el-GR" sz="2000" b="1">
                <a:solidFill>
                  <a:srgbClr val="000000"/>
                </a:solidFill>
              </a:rPr>
              <a:t> </a:t>
            </a:r>
            <a:r>
              <a:rPr lang="en-GB" altLang="el-GR" sz="2000" b="1" u="sng">
                <a:solidFill>
                  <a:srgbClr val="000000"/>
                </a:solidFill>
              </a:rPr>
              <a:t>Ε</a:t>
            </a:r>
            <a:r>
              <a:rPr lang="en-GB" altLang="el-GR" sz="2000">
                <a:solidFill>
                  <a:srgbClr val="000000"/>
                </a:solidFill>
              </a:rPr>
              <a:t>, τότε γνωρίζεις ότι πάντα βλέπω την </a:t>
            </a:r>
            <a:r>
              <a:rPr lang="en-GB" altLang="el-GR" sz="2000" b="1" i="1">
                <a:solidFill>
                  <a:srgbClr val="000000"/>
                </a:solidFill>
              </a:rPr>
              <a:t>θετική</a:t>
            </a:r>
            <a:r>
              <a:rPr lang="en-GB" altLang="el-GR" sz="2000">
                <a:solidFill>
                  <a:srgbClr val="000000"/>
                </a:solidFill>
              </a:rPr>
              <a:t> πλευρά των πραγμάτων.</a:t>
            </a:r>
          </a:p>
          <a:p>
            <a:pPr lvl="1" eaLnBrk="1" hangingPunct="1"/>
            <a:r>
              <a:rPr lang="en-GB" altLang="el-GR" sz="2000">
                <a:solidFill>
                  <a:srgbClr val="000000"/>
                </a:solidFill>
              </a:rPr>
              <a:t>POPPY:</a:t>
            </a:r>
            <a:r>
              <a:rPr lang="en-GB" altLang="el-GR" sz="2000" b="1">
                <a:solidFill>
                  <a:srgbClr val="000000"/>
                </a:solidFill>
              </a:rPr>
              <a:t> Πες μου</a:t>
            </a:r>
            <a:r>
              <a:rPr lang="en-GB" altLang="el-GR" sz="2000">
                <a:solidFill>
                  <a:srgbClr val="000000"/>
                </a:solidFill>
              </a:rPr>
              <a:t>, λοιπόν, πως ν</a:t>
            </a:r>
            <a:r>
              <a:rPr lang="en-US" altLang="el-GR" sz="2000">
                <a:solidFill>
                  <a:srgbClr val="000000"/>
                </a:solidFill>
              </a:rPr>
              <a:t>o</a:t>
            </a:r>
            <a:r>
              <a:rPr lang="en-GB" altLang="el-GR" sz="2000">
                <a:solidFill>
                  <a:srgbClr val="000000"/>
                </a:solidFill>
              </a:rPr>
              <a:t>ιώθεις </a:t>
            </a:r>
            <a:r>
              <a:rPr lang="en-GB" altLang="el-GR" sz="2000" b="1" i="1">
                <a:solidFill>
                  <a:srgbClr val="000000"/>
                </a:solidFill>
              </a:rPr>
              <a:t>σήμερα</a:t>
            </a:r>
            <a:r>
              <a:rPr lang="en-GB" altLang="el-GR" sz="2000">
                <a:solidFill>
                  <a:srgbClr val="000000"/>
                </a:solidFill>
              </a:rPr>
              <a:t>?</a:t>
            </a:r>
          </a:p>
          <a:p>
            <a:pPr lvl="1" eaLnBrk="1" hangingPunct="1"/>
            <a:r>
              <a:rPr lang="en-GB" altLang="el-GR" sz="2000">
                <a:solidFill>
                  <a:srgbClr val="000000"/>
                </a:solidFill>
              </a:rPr>
              <a:t>POPPY:</a:t>
            </a:r>
            <a:r>
              <a:rPr lang="en-GB" altLang="el-GR" sz="2000" b="1">
                <a:solidFill>
                  <a:srgbClr val="000000"/>
                </a:solidFill>
              </a:rPr>
              <a:t> </a:t>
            </a:r>
            <a:r>
              <a:rPr lang="en-GB" altLang="el-GR" sz="2000" b="1" u="sng">
                <a:solidFill>
                  <a:srgbClr val="000000"/>
                </a:solidFill>
              </a:rPr>
              <a:t>Α,</a:t>
            </a:r>
            <a:r>
              <a:rPr lang="en-GB" altLang="el-GR" sz="2000" b="1">
                <a:solidFill>
                  <a:srgbClr val="000000"/>
                </a:solidFill>
              </a:rPr>
              <a:t> ναι</a:t>
            </a:r>
            <a:r>
              <a:rPr lang="en-GB" altLang="el-GR" sz="2000">
                <a:solidFill>
                  <a:srgbClr val="000000"/>
                </a:solidFill>
              </a:rPr>
              <a:t>? Για </a:t>
            </a:r>
            <a:r>
              <a:rPr lang="en-GB" altLang="el-GR" sz="2000" b="1" i="1">
                <a:solidFill>
                  <a:srgbClr val="000000"/>
                </a:solidFill>
              </a:rPr>
              <a:t>πες μου </a:t>
            </a:r>
            <a:r>
              <a:rPr lang="en-GB" altLang="el-GR" sz="2000">
                <a:solidFill>
                  <a:srgbClr val="000000"/>
                </a:solidFill>
              </a:rPr>
              <a:t>γι</a:t>
            </a:r>
            <a:r>
              <a:rPr lang="en-GB" altLang="en-US" sz="2000">
                <a:solidFill>
                  <a:srgbClr val="000000"/>
                </a:solidFill>
              </a:rPr>
              <a:t>’</a:t>
            </a:r>
            <a:r>
              <a:rPr lang="en-GB" altLang="el-GR" sz="2000">
                <a:solidFill>
                  <a:srgbClr val="000000"/>
                </a:solidFill>
              </a:rPr>
              <a:t> αυτό.</a:t>
            </a:r>
          </a:p>
          <a:p>
            <a:pPr lvl="1" eaLnBrk="1" hangingPunct="1"/>
            <a:r>
              <a:rPr lang="en-GB" altLang="el-GR" sz="2000">
                <a:solidFill>
                  <a:srgbClr val="000000"/>
                </a:solidFill>
              </a:rPr>
              <a:t>POPPY:</a:t>
            </a:r>
            <a:r>
              <a:rPr lang="en-GB" altLang="el-GR" sz="2000" b="1">
                <a:solidFill>
                  <a:srgbClr val="000000"/>
                </a:solidFill>
              </a:rPr>
              <a:t> </a:t>
            </a:r>
            <a:r>
              <a:rPr lang="en-GB" altLang="el-GR" sz="2000" b="1" u="sng">
                <a:solidFill>
                  <a:srgbClr val="000000"/>
                </a:solidFill>
              </a:rPr>
              <a:t>Ε</a:t>
            </a:r>
            <a:r>
              <a:rPr lang="en-GB" altLang="el-GR" sz="2000" b="1">
                <a:solidFill>
                  <a:srgbClr val="000000"/>
                </a:solidFill>
              </a:rPr>
              <a:t>, έλα τώρα</a:t>
            </a:r>
            <a:r>
              <a:rPr lang="en-GB" altLang="el-GR" sz="2000">
                <a:solidFill>
                  <a:srgbClr val="000000"/>
                </a:solidFill>
              </a:rPr>
              <a:t>, χαλάρωσε και </a:t>
            </a:r>
            <a:r>
              <a:rPr lang="en-GB" altLang="el-GR" sz="2000" b="1" i="1">
                <a:solidFill>
                  <a:srgbClr val="000000"/>
                </a:solidFill>
              </a:rPr>
              <a:t>χαμογέλα</a:t>
            </a:r>
            <a:r>
              <a:rPr lang="en-GB" altLang="el-GR" sz="2000">
                <a:solidFill>
                  <a:srgbClr val="000000"/>
                </a:solidFill>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755650" y="4149725"/>
            <a:ext cx="7772400" cy="1362075"/>
          </a:xfrm>
        </p:spPr>
        <p:txBody>
          <a:bodyPr/>
          <a:lstStyle/>
          <a:p>
            <a:pPr eaLnBrk="1" hangingPunct="1"/>
            <a:r>
              <a:rPr lang="en-US" altLang="el-GR" smtClean="0"/>
              <a:t>Phonetisch-Phonologische Aspekte – Paralinguistische Merkmale</a:t>
            </a:r>
          </a:p>
        </p:txBody>
      </p:sp>
      <p:sp>
        <p:nvSpPr>
          <p:cNvPr id="56322" name="Text Placeholder 2"/>
          <p:cNvSpPr>
            <a:spLocks noGrp="1"/>
          </p:cNvSpPr>
          <p:nvPr>
            <p:ph type="body" idx="1"/>
          </p:nvPr>
        </p:nvSpPr>
        <p:spPr>
          <a:xfrm>
            <a:off x="684213" y="2636838"/>
            <a:ext cx="7772400" cy="1500187"/>
          </a:xfrm>
        </p:spPr>
        <p:txBody>
          <a:bodyPr/>
          <a:lstStyle/>
          <a:p>
            <a:pPr eaLnBrk="1" hangingPunct="1"/>
            <a:r>
              <a:rPr lang="en-GB" altLang="el-GR" smtClean="0"/>
              <a:t>GESTIK –BEWEGUNGEN UND INTERNATIONALES PUBLIKUM </a:t>
            </a:r>
          </a:p>
          <a:p>
            <a:pPr eaLnBrk="1" hangingPunct="1"/>
            <a:r>
              <a:rPr lang="en-GB" altLang="el-GR" smtClean="0"/>
              <a:t>(Z.B. AVATARS)</a:t>
            </a:r>
            <a:endParaRPr lang="en-US" altLang="el-GR" smtClean="0"/>
          </a:p>
          <a:p>
            <a:pPr eaLnBrk="1" hangingPunct="1"/>
            <a:endParaRPr lang="en-US" altLang="el-G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68313" y="333375"/>
            <a:ext cx="8229600" cy="1041400"/>
          </a:xfrm>
        </p:spPr>
        <p:txBody>
          <a:bodyPr/>
          <a:lstStyle/>
          <a:p>
            <a:pPr eaLnBrk="1" hangingPunct="1"/>
            <a:r>
              <a:rPr lang="en-US" altLang="el-GR" smtClean="0"/>
              <a:t>Problem 6: </a:t>
            </a:r>
            <a:r>
              <a:rPr lang="en-GB" altLang="el-GR" smtClean="0"/>
              <a:t>Gestik –Bewegungen</a:t>
            </a:r>
            <a:endParaRPr lang="en-US" altLang="el-GR" smtClean="0"/>
          </a:p>
        </p:txBody>
      </p:sp>
      <p:sp>
        <p:nvSpPr>
          <p:cNvPr id="57346" name="Content Placeholder 2"/>
          <p:cNvSpPr>
            <a:spLocks noGrp="1"/>
          </p:cNvSpPr>
          <p:nvPr>
            <p:ph idx="1"/>
          </p:nvPr>
        </p:nvSpPr>
        <p:spPr>
          <a:xfrm>
            <a:off x="468313" y="1557338"/>
            <a:ext cx="8229600" cy="4237037"/>
          </a:xfrm>
        </p:spPr>
        <p:txBody>
          <a:bodyPr/>
          <a:lstStyle/>
          <a:p>
            <a:pPr eaLnBrk="1" hangingPunct="1"/>
            <a:r>
              <a:rPr lang="en-GB" altLang="el-GR" smtClean="0"/>
              <a:t>Gestik –Bewegungen und Internationales Publikum (z.B. Avatars) – keine völlige Äquivalenz (Ausdrucksweise)</a:t>
            </a:r>
          </a:p>
          <a:p>
            <a:pPr eaLnBrk="1" hangingPunct="1"/>
            <a:endParaRPr lang="en-US" altLang="el-GR"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68313" y="549275"/>
            <a:ext cx="8229600" cy="1150938"/>
          </a:xfrm>
        </p:spPr>
        <p:txBody>
          <a:bodyPr/>
          <a:lstStyle/>
          <a:p>
            <a:pPr eaLnBrk="1" hangingPunct="1"/>
            <a:r>
              <a:rPr lang="en-US" altLang="el-GR" smtClean="0"/>
              <a:t>Daten für eine simulierung: </a:t>
            </a:r>
            <a:br>
              <a:rPr lang="en-US" altLang="el-GR" smtClean="0"/>
            </a:br>
            <a:r>
              <a:rPr lang="en-US" altLang="el-GR" smtClean="0"/>
              <a:t>Deutsch-Japansich</a:t>
            </a:r>
            <a:br>
              <a:rPr lang="en-US" altLang="el-GR" smtClean="0"/>
            </a:br>
            <a:endParaRPr lang="en-US" altLang="el-GR" smtClean="0"/>
          </a:p>
        </p:txBody>
      </p:sp>
      <p:sp>
        <p:nvSpPr>
          <p:cNvPr id="58370" name="Content Placeholder 2"/>
          <p:cNvSpPr>
            <a:spLocks noGrp="1"/>
          </p:cNvSpPr>
          <p:nvPr>
            <p:ph idx="1"/>
          </p:nvPr>
        </p:nvSpPr>
        <p:spPr>
          <a:xfrm>
            <a:off x="463550" y="1557338"/>
            <a:ext cx="8229600" cy="5300662"/>
          </a:xfrm>
        </p:spPr>
        <p:txBody>
          <a:bodyPr/>
          <a:lstStyle/>
          <a:p>
            <a:pPr marL="0" indent="0" eaLnBrk="1" hangingPunct="1">
              <a:buFont typeface="Arial" panose="020B0604020202020204" pitchFamily="34" charset="0"/>
              <a:buNone/>
            </a:pPr>
            <a:r>
              <a:rPr lang="en-US" altLang="el-GR" sz="2000" b="1" smtClean="0">
                <a:solidFill>
                  <a:srgbClr val="000000"/>
                </a:solidFill>
              </a:rPr>
              <a:t>Enculturating Conversational Agents Based on a Comparative Corpus Study </a:t>
            </a:r>
          </a:p>
          <a:p>
            <a:pPr marL="0" indent="0" eaLnBrk="1" hangingPunct="1"/>
            <a:r>
              <a:rPr lang="en-US" altLang="el-GR" sz="2000" smtClean="0">
                <a:solidFill>
                  <a:srgbClr val="000000"/>
                </a:solidFill>
              </a:rPr>
              <a:t>Afia Akhter Lipi</a:t>
            </a:r>
            <a:r>
              <a:rPr lang="en-US" altLang="el-GR" sz="2000" baseline="30000" smtClean="0">
                <a:solidFill>
                  <a:srgbClr val="000000"/>
                </a:solidFill>
              </a:rPr>
              <a:t>1</a:t>
            </a:r>
            <a:r>
              <a:rPr lang="en-US" altLang="el-GR" sz="2000" smtClean="0">
                <a:solidFill>
                  <a:srgbClr val="000000"/>
                </a:solidFill>
              </a:rPr>
              <a:t>, Yuji Yamaoka</a:t>
            </a:r>
            <a:r>
              <a:rPr lang="en-US" altLang="el-GR" sz="2000" baseline="30000" smtClean="0">
                <a:solidFill>
                  <a:srgbClr val="000000"/>
                </a:solidFill>
              </a:rPr>
              <a:t>1</a:t>
            </a:r>
            <a:r>
              <a:rPr lang="en-US" altLang="el-GR" sz="2000" smtClean="0">
                <a:solidFill>
                  <a:srgbClr val="000000"/>
                </a:solidFill>
              </a:rPr>
              <a:t>, Matthias Rehm</a:t>
            </a:r>
            <a:r>
              <a:rPr lang="en-US" altLang="el-GR" sz="2000" baseline="30000" smtClean="0">
                <a:solidFill>
                  <a:srgbClr val="000000"/>
                </a:solidFill>
              </a:rPr>
              <a:t>2</a:t>
            </a:r>
            <a:r>
              <a:rPr lang="en-US" altLang="el-GR" sz="2000" smtClean="0">
                <a:solidFill>
                  <a:srgbClr val="000000"/>
                </a:solidFill>
              </a:rPr>
              <a:t>, and Yukiko I. Nakano</a:t>
            </a:r>
            <a:r>
              <a:rPr lang="en-US" altLang="el-GR" sz="2000" baseline="30000" smtClean="0">
                <a:solidFill>
                  <a:srgbClr val="000000"/>
                </a:solidFill>
              </a:rPr>
              <a:t>3 </a:t>
            </a:r>
            <a:endParaRPr lang="en-US" altLang="el-GR" sz="2000" smtClean="0">
              <a:solidFill>
                <a:srgbClr val="000000"/>
              </a:solidFill>
            </a:endParaRPr>
          </a:p>
          <a:p>
            <a:pPr marL="0" indent="0" eaLnBrk="1" hangingPunct="1"/>
            <a:r>
              <a:rPr lang="en-US" altLang="el-GR" sz="2000" baseline="30000" smtClean="0">
                <a:solidFill>
                  <a:srgbClr val="000000"/>
                </a:solidFill>
              </a:rPr>
              <a:t>1 </a:t>
            </a:r>
            <a:r>
              <a:rPr lang="en-US" altLang="el-GR" sz="2000" smtClean="0">
                <a:solidFill>
                  <a:srgbClr val="000000"/>
                </a:solidFill>
              </a:rPr>
              <a:t>Dept. of Computer and Information Sciences, Tokyo University of Agriculture and Technology, Japan </a:t>
            </a:r>
          </a:p>
          <a:p>
            <a:pPr marL="0" indent="0" eaLnBrk="1" hangingPunct="1"/>
            <a:r>
              <a:rPr lang="en-US" altLang="el-GR" sz="2000" smtClean="0">
                <a:solidFill>
                  <a:srgbClr val="000000"/>
                </a:solidFill>
              </a:rPr>
              <a:t>{50007646211,50007646208}@st.tuat.ac.jp </a:t>
            </a:r>
          </a:p>
          <a:p>
            <a:pPr marL="0" indent="0" eaLnBrk="1" hangingPunct="1"/>
            <a:r>
              <a:rPr lang="en-US" altLang="el-GR" sz="2000" baseline="30000" smtClean="0">
                <a:solidFill>
                  <a:srgbClr val="000000"/>
                </a:solidFill>
              </a:rPr>
              <a:t>2 </a:t>
            </a:r>
            <a:r>
              <a:rPr lang="en-US" altLang="el-GR" sz="2000" b="1" smtClean="0">
                <a:solidFill>
                  <a:srgbClr val="000000"/>
                </a:solidFill>
              </a:rPr>
              <a:t>Institute of Computer Science, Augsburg University, Germany </a:t>
            </a:r>
          </a:p>
          <a:p>
            <a:pPr marL="0" indent="0" eaLnBrk="1" hangingPunct="1"/>
            <a:r>
              <a:rPr lang="en-US" altLang="el-GR" sz="2000" smtClean="0">
                <a:solidFill>
                  <a:srgbClr val="000000"/>
                </a:solidFill>
              </a:rPr>
              <a:t>rehm@informatik.uni-augsburg.de </a:t>
            </a:r>
          </a:p>
          <a:p>
            <a:pPr marL="0" indent="0" eaLnBrk="1" hangingPunct="1"/>
            <a:r>
              <a:rPr lang="en-US" altLang="el-GR" sz="2000" baseline="30000" smtClean="0">
                <a:solidFill>
                  <a:srgbClr val="000000"/>
                </a:solidFill>
              </a:rPr>
              <a:t>3 </a:t>
            </a:r>
            <a:r>
              <a:rPr lang="en-US" altLang="el-GR" sz="2000" smtClean="0">
                <a:solidFill>
                  <a:srgbClr val="000000"/>
                </a:solidFill>
              </a:rPr>
              <a:t>Dept. of Computer and Information Science, Seikei University, Japan </a:t>
            </a:r>
          </a:p>
          <a:p>
            <a:pPr marL="0" indent="0" eaLnBrk="1" hangingPunct="1"/>
            <a:r>
              <a:rPr lang="en-US" altLang="el-GR" sz="2000" smtClean="0">
                <a:solidFill>
                  <a:srgbClr val="000000"/>
                </a:solidFill>
              </a:rPr>
              <a:t>y.nakano@st.seikei.ac.jp </a:t>
            </a:r>
          </a:p>
          <a:p>
            <a:pPr marL="0" indent="0" eaLnBrk="1" hangingPunct="1"/>
            <a:r>
              <a:rPr lang="en-US" altLang="el-GR" sz="2000" smtClean="0"/>
              <a:t>H. Prendinger, J. Lester, and M. Ishizuka (Eds.): IVA 2008, LNAI 5208, pp. 465 – 467, 2008. © Springer-Verlag Berlin Heidelberg 2008 </a:t>
            </a:r>
            <a:endParaRPr lang="en-US" altLang="el-GR" sz="2000" smtClean="0">
              <a:solidFill>
                <a:srgbClr val="000000"/>
              </a:solidFill>
            </a:endParaRPr>
          </a:p>
          <a:p>
            <a:pPr marL="0" indent="0" eaLnBrk="1" hangingPunct="1">
              <a:lnSpc>
                <a:spcPct val="80000"/>
              </a:lnSpc>
            </a:pPr>
            <a:endParaRPr lang="en-US" altLang="el-GR" sz="15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Germany and Japan&#10;&#10;Leg&#10;Head&#10;Arm" title="Table 1. Frequently occuring postures in each section of a turn"/>
          <p:cNvPicPr>
            <a:picLocks noChangeAspect="1" noChangeArrowheads="1"/>
          </p:cNvPicPr>
          <p:nvPr/>
        </p:nvPicPr>
        <p:blipFill>
          <a:blip r:embed="rId2"/>
          <a:srcRect/>
          <a:stretch>
            <a:fillRect/>
          </a:stretch>
        </p:blipFill>
        <p:spPr bwMode="auto">
          <a:xfrm>
            <a:off x="107950" y="549275"/>
            <a:ext cx="88566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sz="half" idx="2"/>
          </p:nvPr>
        </p:nvSpPr>
        <p:spPr>
          <a:xfrm>
            <a:off x="1792288" y="5157788"/>
            <a:ext cx="5486400" cy="1014412"/>
          </a:xfrm>
        </p:spPr>
        <p:txBody>
          <a:bodyPr/>
          <a:lstStyle/>
          <a:p>
            <a:pPr algn="ctr" eaLnBrk="1" hangingPunct="1"/>
            <a:r>
              <a:rPr lang="en-US" altLang="el-GR" smtClean="0"/>
              <a:t>Language-trainer Agents</a:t>
            </a:r>
          </a:p>
        </p:txBody>
      </p:sp>
      <p:sp>
        <p:nvSpPr>
          <p:cNvPr id="4" name="Title 3"/>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lang="en-US" b="1" dirty="0" smtClean="0">
                <a:ea typeface="+mj-ea"/>
                <a:cs typeface="+mj-cs"/>
              </a:rPr>
              <a:t>Deutsch-</a:t>
            </a:r>
            <a:r>
              <a:rPr lang="en-US" b="1" dirty="0" err="1" smtClean="0">
                <a:ea typeface="+mj-ea"/>
                <a:cs typeface="+mj-cs"/>
              </a:rPr>
              <a:t>Japanisch</a:t>
            </a:r>
            <a:r>
              <a:rPr lang="en-US" b="1" dirty="0" smtClean="0">
                <a:ea typeface="+mj-ea"/>
                <a:cs typeface="+mj-cs"/>
              </a:rPr>
              <a:t>: </a:t>
            </a:r>
            <a:r>
              <a:rPr lang="en-US" b="1" dirty="0" err="1" smtClean="0">
                <a:ea typeface="+mj-ea"/>
                <a:cs typeface="+mj-cs"/>
              </a:rPr>
              <a:t>Gestik</a:t>
            </a:r>
            <a:r>
              <a:rPr lang="en-US" b="1" dirty="0" smtClean="0">
                <a:ea typeface="+mj-ea"/>
                <a:cs typeface="+mj-cs"/>
              </a:rPr>
              <a:t> und </a:t>
            </a:r>
            <a:r>
              <a:rPr lang="en-US" b="1" dirty="0" err="1" smtClean="0">
                <a:ea typeface="+mj-ea"/>
                <a:cs typeface="+mj-cs"/>
              </a:rPr>
              <a:t>Bewegung</a:t>
            </a:r>
            <a:r>
              <a:rPr lang="en-US" b="1" dirty="0" smtClean="0">
                <a:ea typeface="+mj-ea"/>
                <a:cs typeface="+mj-cs"/>
              </a:rPr>
              <a:t> (</a:t>
            </a:r>
            <a:r>
              <a:rPr lang="en-US" b="1" dirty="0" err="1" smtClean="0">
                <a:ea typeface="+mj-ea"/>
                <a:cs typeface="+mj-cs"/>
              </a:rPr>
              <a:t>Lipi</a:t>
            </a:r>
            <a:r>
              <a:rPr lang="en-US" b="1" dirty="0" smtClean="0">
                <a:ea typeface="+mj-ea"/>
                <a:cs typeface="+mj-cs"/>
              </a:rPr>
              <a:t> et al, 2008)</a:t>
            </a:r>
            <a:endParaRPr lang="en-US" b="1" dirty="0">
              <a:ea typeface="+mj-ea"/>
              <a:cs typeface="+mj-cs"/>
            </a:endParaRPr>
          </a:p>
        </p:txBody>
      </p:sp>
      <p:pic>
        <p:nvPicPr>
          <p:cNvPr id="5" name="Picture 2" descr="Japanese Language Trainer and German Language Trainer" title="Language-trainer Agents"/>
          <p:cNvPicPr>
            <a:picLocks noGrp="1" noChangeAspect="1" noChangeArrowheads="1"/>
          </p:cNvPicPr>
          <p:nvPr>
            <p:ph type="pic" idx="1"/>
          </p:nvPr>
        </p:nvPicPr>
        <p:blipFill rotWithShape="1">
          <a:blip r:embed="rId2"/>
          <a:srcRect l="-1034" t="5686" r="32532" b="-4758"/>
          <a:stretch/>
        </p:blipFill>
        <p:spPr>
          <a:xfrm>
            <a:off x="1403350" y="1484313"/>
            <a:ext cx="6389688" cy="4889500"/>
          </a:xfrm>
          <a:ln>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de-DE" altLang="el-GR" dirty="0" smtClean="0"/>
              <a:t>Kern aller Anwendungsbereiche der Computerlinguistik (1</a:t>
            </a:r>
            <a:r>
              <a:rPr lang="el-GR" altLang="el-GR" dirty="0" smtClean="0"/>
              <a:t>/</a:t>
            </a:r>
            <a:r>
              <a:rPr lang="de-DE" altLang="el-GR" dirty="0" smtClean="0"/>
              <a:t>2)</a:t>
            </a:r>
            <a:endParaRPr lang="en-US" altLang="el-GR" dirty="0" smtClean="0"/>
          </a:p>
        </p:txBody>
      </p:sp>
      <p:sp>
        <p:nvSpPr>
          <p:cNvPr id="15362" name="Content Placeholder 2"/>
          <p:cNvSpPr>
            <a:spLocks noGrp="1"/>
          </p:cNvSpPr>
          <p:nvPr>
            <p:ph idx="1"/>
          </p:nvPr>
        </p:nvSpPr>
        <p:spPr>
          <a:xfrm>
            <a:off x="463550" y="1557338"/>
            <a:ext cx="8229600" cy="4525962"/>
          </a:xfrm>
        </p:spPr>
        <p:txBody>
          <a:bodyPr/>
          <a:lstStyle/>
          <a:p>
            <a:pPr eaLnBrk="1" hangingPunct="1"/>
            <a:r>
              <a:rPr lang="de-DE" altLang="el-GR" sz="2600" smtClean="0"/>
              <a:t>ist ein System für die Verarbeitung der natürlichen Sprache</a:t>
            </a:r>
          </a:p>
          <a:p>
            <a:pPr eaLnBrk="1" hangingPunct="1"/>
            <a:r>
              <a:rPr lang="de-DE" altLang="el-GR" sz="2600" smtClean="0"/>
              <a:t>(</a:t>
            </a:r>
            <a:r>
              <a:rPr lang="de-DE" altLang="el-GR" sz="2600" b="1" smtClean="0"/>
              <a:t>Natural Language Processing system – NLP System</a:t>
            </a:r>
            <a:r>
              <a:rPr lang="de-DE" altLang="el-GR" sz="2600" smtClean="0"/>
              <a:t>). </a:t>
            </a:r>
          </a:p>
          <a:p>
            <a:pPr eaLnBrk="1" hangingPunct="1"/>
            <a:r>
              <a:rPr lang="de-DE" altLang="el-GR" sz="2600" smtClean="0"/>
              <a:t>So ein System für die Verarbeitung natürlicher Sprache kann die natürliche, bzw. „menschliche</a:t>
            </a:r>
            <a:r>
              <a:rPr lang="de-DE" altLang="en-US" sz="2600" smtClean="0"/>
              <a:t>“</a:t>
            </a:r>
            <a:r>
              <a:rPr lang="de-DE" altLang="el-GR" sz="2600" smtClean="0"/>
              <a:t> Sprache „verstehen</a:t>
            </a:r>
            <a:r>
              <a:rPr lang="de-DE" altLang="en-US" sz="2600" smtClean="0"/>
              <a:t>“</a:t>
            </a:r>
            <a:r>
              <a:rPr lang="de-DE" altLang="el-GR" sz="2600" smtClean="0"/>
              <a:t> und sie, anschlieβlich, auf verschiedenen Weisen, je nach der Anwendung </a:t>
            </a:r>
            <a:r>
              <a:rPr lang="en-US" altLang="el-GR" sz="2600" smtClean="0"/>
              <a:t>des Systems, verarbeiten.</a:t>
            </a:r>
          </a:p>
          <a:p>
            <a:pPr eaLnBrk="1" hangingPunct="1"/>
            <a:r>
              <a:rPr lang="de-DE" altLang="el-GR" sz="2600" smtClean="0"/>
              <a:t>Der Vorgang der Verarbeitung kann je nach Struktur und Anwendungsbereich des Systems variieren. </a:t>
            </a:r>
          </a:p>
          <a:p>
            <a:pPr eaLnBrk="1" hangingPunct="1">
              <a:lnSpc>
                <a:spcPct val="90000"/>
              </a:lnSpc>
            </a:pPr>
            <a:endParaRPr lang="en-US" altLang="el-GR" sz="25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68313" y="0"/>
            <a:ext cx="8229600" cy="1143000"/>
          </a:xfrm>
        </p:spPr>
        <p:txBody>
          <a:bodyPr/>
          <a:lstStyle/>
          <a:p>
            <a:pPr eaLnBrk="1" hangingPunct="1"/>
            <a:r>
              <a:rPr lang="en-US" altLang="el-GR" smtClean="0"/>
              <a:t>Literaturverzeichnis</a:t>
            </a:r>
          </a:p>
        </p:txBody>
      </p:sp>
      <p:sp>
        <p:nvSpPr>
          <p:cNvPr id="61442" name="Content Placeholder 2"/>
          <p:cNvSpPr>
            <a:spLocks noGrp="1"/>
          </p:cNvSpPr>
          <p:nvPr>
            <p:ph idx="1"/>
          </p:nvPr>
        </p:nvSpPr>
        <p:spPr>
          <a:xfrm>
            <a:off x="468313" y="1125538"/>
            <a:ext cx="8229600" cy="5472112"/>
          </a:xfrm>
        </p:spPr>
        <p:txBody>
          <a:bodyPr/>
          <a:lstStyle/>
          <a:p>
            <a:pPr eaLnBrk="1" hangingPunct="1">
              <a:lnSpc>
                <a:spcPct val="70000"/>
              </a:lnSpc>
            </a:pPr>
            <a:r>
              <a:rPr lang="en-GB" altLang="el-GR" sz="1300" smtClean="0"/>
              <a:t>Alexandris, C., Fotinea, S-E and Efthimiou, E. (2005). Emphasis as an Extra-Linguistic Marker for Resolving Spatial and Temporal Ambiguities in Machine Translation for a Speech-to-Speech System involving Greek. In: </a:t>
            </a:r>
            <a:r>
              <a:rPr lang="en-GB" altLang="el-GR" sz="1300" i="1" smtClean="0"/>
              <a:t>Proceedings of the 3rd International Conference on Universal Access in Human-Computer Interaction</a:t>
            </a:r>
            <a:r>
              <a:rPr lang="en-GB" altLang="el-GR" sz="1300" smtClean="0"/>
              <a:t> (UAHCI 2005), 22-27 July 2005, Las Vegas, Nevada, USA.</a:t>
            </a:r>
            <a:r>
              <a:rPr lang="el-GR" altLang="el-GR" sz="1300" smtClean="0"/>
              <a:t> </a:t>
            </a:r>
            <a:endParaRPr lang="en-GB" altLang="el-GR" sz="1300" smtClean="0"/>
          </a:p>
          <a:p>
            <a:pPr eaLnBrk="1" hangingPunct="1">
              <a:lnSpc>
                <a:spcPct val="70000"/>
              </a:lnSpc>
            </a:pPr>
            <a:r>
              <a:rPr lang="en-GB" altLang="el-GR" sz="1300" smtClean="0"/>
              <a:t>Alexandris</a:t>
            </a:r>
            <a:r>
              <a:rPr lang="en-US" altLang="el-GR" sz="1300" smtClean="0"/>
              <a:t>, </a:t>
            </a:r>
            <a:r>
              <a:rPr lang="en-GB" altLang="el-GR" sz="1300" smtClean="0"/>
              <a:t>C</a:t>
            </a:r>
            <a:r>
              <a:rPr lang="en-US" altLang="el-GR" sz="1300" smtClean="0"/>
              <a:t>. (2003). Translational Issues in the Sublanguage of Written and Spoken Journalistic Texts</a:t>
            </a:r>
            <a:r>
              <a:rPr lang="en-GB" altLang="el-GR" sz="1300" smtClean="0"/>
              <a:t> in Modern Greek. </a:t>
            </a:r>
            <a:r>
              <a:rPr lang="en-US" altLang="el-GR" sz="1300" smtClean="0"/>
              <a:t>In: </a:t>
            </a:r>
            <a:r>
              <a:rPr lang="en-US" altLang="el-GR" sz="1300" i="1" smtClean="0"/>
              <a:t>Proceedings of the International Conference on Choice and Difference in Translation, </a:t>
            </a:r>
            <a:r>
              <a:rPr lang="en-US" altLang="el-GR" sz="1300" smtClean="0"/>
              <a:t>Athens 2003, 287-307.</a:t>
            </a:r>
            <a:endParaRPr lang="de-DE" altLang="el-GR" sz="1300" smtClean="0"/>
          </a:p>
          <a:p>
            <a:pPr eaLnBrk="1" hangingPunct="1">
              <a:lnSpc>
                <a:spcPct val="70000"/>
              </a:lnSpc>
            </a:pPr>
            <a:r>
              <a:rPr lang="de-DE" altLang="el-GR" sz="1300" smtClean="0"/>
              <a:t>Bateman, J, Paris, C. (2004). Benützermodellierung. In:</a:t>
            </a:r>
            <a:r>
              <a:rPr lang="de-DE" altLang="el-GR" sz="1300" i="1" smtClean="0"/>
              <a:t>Computerlinguistik und Sprachtechnologie, Eine Einführung</a:t>
            </a:r>
            <a:r>
              <a:rPr lang="de-DE" altLang="el-GR" sz="1300" smtClean="0"/>
              <a:t>, Carstensen, K.U., Ebert, C., Endriss, C., Jekat, S., Klabunde, R., Langer, H. (Hrsg.), 2te überarbeitete und erweiterte Auflage, München: Spektrum Akademischer Verlag. </a:t>
            </a:r>
          </a:p>
          <a:p>
            <a:pPr eaLnBrk="1" hangingPunct="1">
              <a:lnSpc>
                <a:spcPct val="70000"/>
              </a:lnSpc>
            </a:pPr>
            <a:r>
              <a:rPr lang="en-US" altLang="el-GR" sz="1300" smtClean="0"/>
              <a:t>Cohen, P., Johnston, M., McGee, D., Oviatt, S., Pittman, J., Smith, I., Chen, L., and Clow, J. (1997). Quickset: Multimodal interaction for distributed applications. In¨</a:t>
            </a:r>
            <a:r>
              <a:rPr lang="en-US" altLang="el-GR" sz="1300" i="1" smtClean="0"/>
              <a:t>Proceedings of the 5th ACM International Multimedia Conference</a:t>
            </a:r>
            <a:r>
              <a:rPr lang="en-US" altLang="el-GR" sz="1300" smtClean="0"/>
              <a:t>, pages 31-40.</a:t>
            </a:r>
            <a:endParaRPr lang="de-DE" altLang="el-GR" sz="1300" smtClean="0"/>
          </a:p>
          <a:p>
            <a:pPr eaLnBrk="1" hangingPunct="1">
              <a:lnSpc>
                <a:spcPct val="70000"/>
              </a:lnSpc>
            </a:pPr>
            <a:r>
              <a:rPr lang="de-DE" altLang="el-GR" sz="1300" smtClean="0"/>
              <a:t>Dorna, M., Jekat, S. (2004). Maschinelle und computergestützte Übersetzung. In:</a:t>
            </a:r>
            <a:r>
              <a:rPr lang="de-DE" altLang="el-GR" sz="1300" i="1" smtClean="0"/>
              <a:t>Computerlinguistik und Sprachtechnologie, Eine Einführung</a:t>
            </a:r>
            <a:r>
              <a:rPr lang="de-DE" altLang="el-GR" sz="1300" smtClean="0"/>
              <a:t>, Carstensen, K.U., Ebert, C., Endriss, C., Jekat, S., Klabunde, R., Langer, H. (Hrsg.), 2te überarbeitete und erweiterte Auflage, München: Spektrum Akademischer Verlag. </a:t>
            </a:r>
          </a:p>
          <a:p>
            <a:pPr eaLnBrk="1" hangingPunct="1">
              <a:lnSpc>
                <a:spcPct val="70000"/>
              </a:lnSpc>
            </a:pPr>
            <a:r>
              <a:rPr lang="el-GR" altLang="el-GR" sz="1300" smtClean="0"/>
              <a:t>Fairclough</a:t>
            </a:r>
            <a:r>
              <a:rPr lang="en-US" altLang="el-GR" sz="1300" smtClean="0"/>
              <a:t>, N. (2001). </a:t>
            </a:r>
            <a:r>
              <a:rPr lang="en-US" altLang="el-GR" sz="1300" i="1" smtClean="0"/>
              <a:t>Language and Power</a:t>
            </a:r>
            <a:r>
              <a:rPr lang="en-US" altLang="el-GR" sz="1300" smtClean="0"/>
              <a:t>. Pearson Education, </a:t>
            </a:r>
            <a:r>
              <a:rPr lang="el-GR" altLang="el-GR" sz="1300" smtClean="0"/>
              <a:t>Upper Saddle River, NJ </a:t>
            </a:r>
            <a:r>
              <a:rPr lang="en-US" altLang="el-GR" sz="1300" smtClean="0"/>
              <a:t>. </a:t>
            </a:r>
          </a:p>
          <a:p>
            <a:pPr eaLnBrk="1" hangingPunct="1">
              <a:lnSpc>
                <a:spcPct val="70000"/>
              </a:lnSpc>
            </a:pPr>
            <a:r>
              <a:rPr lang="en-GB" altLang="el-GR" sz="1300" smtClean="0"/>
              <a:t>Forrester, M. (1996). </a:t>
            </a:r>
            <a:r>
              <a:rPr lang="en-GB" altLang="el-GR" sz="1300" i="1" smtClean="0"/>
              <a:t>Psychology of Language. </a:t>
            </a:r>
            <a:r>
              <a:rPr lang="en-GB" altLang="el-GR" sz="1300" smtClean="0"/>
              <a:t>SAGE Publications, Thousand Oaks, CA, USA.</a:t>
            </a:r>
          </a:p>
          <a:p>
            <a:pPr eaLnBrk="1" hangingPunct="1">
              <a:lnSpc>
                <a:spcPct val="70000"/>
              </a:lnSpc>
            </a:pPr>
            <a:r>
              <a:rPr lang="en-GB" altLang="el-GR" sz="1300" smtClean="0"/>
              <a:t>Hatim, B. (1997). </a:t>
            </a:r>
            <a:r>
              <a:rPr lang="en-GB" altLang="el-GR" sz="1300" i="1" smtClean="0"/>
              <a:t>Communication Across Cultures: Translation Theory and Contrastive Text Linguistics</a:t>
            </a:r>
            <a:r>
              <a:rPr lang="en-GB" altLang="el-GR" sz="1300" smtClean="0"/>
              <a:t>, University of Exeter Press.</a:t>
            </a:r>
            <a:endParaRPr lang="de-DE" altLang="el-GR" sz="1300" smtClean="0"/>
          </a:p>
          <a:p>
            <a:pPr eaLnBrk="1" hangingPunct="1">
              <a:lnSpc>
                <a:spcPct val="70000"/>
              </a:lnSpc>
            </a:pPr>
            <a:r>
              <a:rPr lang="en-GB" altLang="el-GR" sz="1300" smtClean="0"/>
              <a:t>Jurafsky, D., Martin, J. (2008). </a:t>
            </a:r>
            <a:r>
              <a:rPr lang="en-GB" altLang="el-GR" sz="1300" i="1" smtClean="0"/>
              <a:t>Speech and Language Processing, an Introduction to Natural Language Processing, Computational Linguistics and Speech Recognition</a:t>
            </a:r>
            <a:r>
              <a:rPr lang="en-GB" altLang="el-GR" sz="1300" smtClean="0"/>
              <a:t>, 2nd edition, Prentice Hall series in Artificial Intelligence, Pearson Education, Upper Saddle River, NJ, USA. </a:t>
            </a:r>
            <a:endParaRPr lang="de-DE" altLang="el-GR" sz="1300" smtClean="0"/>
          </a:p>
          <a:p>
            <a:pPr eaLnBrk="1" hangingPunct="1">
              <a:lnSpc>
                <a:spcPct val="70000"/>
              </a:lnSpc>
            </a:pPr>
            <a:r>
              <a:rPr lang="de-DE" altLang="el-GR" sz="1300" smtClean="0"/>
              <a:t>Kellner, A. (2004). Dialogsysteme. In: </a:t>
            </a:r>
            <a:r>
              <a:rPr lang="de-DE" altLang="el-GR" sz="1300" i="1" smtClean="0"/>
              <a:t>Computerlinguistik und Sprachtechnologie, Eine Einführung</a:t>
            </a:r>
            <a:r>
              <a:rPr lang="de-DE" altLang="el-GR" sz="1300" smtClean="0"/>
              <a:t>, Carstensen, K.U., Ebert, C., Endriss, C., Jekat, S., Klabunde, R., Langer, H. (Hrsg.), 2te überarbeitete und erweiterte Auflage, München: Spektrum Akademischer Verlag. </a:t>
            </a:r>
          </a:p>
          <a:p>
            <a:pPr eaLnBrk="1" hangingPunct="1">
              <a:lnSpc>
                <a:spcPct val="80000"/>
              </a:lnSpc>
            </a:pPr>
            <a:endParaRPr lang="en-US" altLang="el-GR" sz="13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68313" y="0"/>
            <a:ext cx="8229600" cy="1143000"/>
          </a:xfrm>
        </p:spPr>
        <p:txBody>
          <a:bodyPr/>
          <a:lstStyle/>
          <a:p>
            <a:pPr eaLnBrk="1" hangingPunct="1"/>
            <a:r>
              <a:rPr lang="en-US" altLang="el-GR" smtClean="0"/>
              <a:t>Literaturverzeichnis</a:t>
            </a:r>
          </a:p>
        </p:txBody>
      </p:sp>
      <p:sp>
        <p:nvSpPr>
          <p:cNvPr id="62466" name="Content Placeholder 2"/>
          <p:cNvSpPr>
            <a:spLocks noGrp="1"/>
          </p:cNvSpPr>
          <p:nvPr>
            <p:ph idx="1"/>
          </p:nvPr>
        </p:nvSpPr>
        <p:spPr>
          <a:xfrm>
            <a:off x="468313" y="1125538"/>
            <a:ext cx="8229600" cy="5040312"/>
          </a:xfrm>
        </p:spPr>
        <p:txBody>
          <a:bodyPr/>
          <a:lstStyle/>
          <a:p>
            <a:pPr eaLnBrk="1" hangingPunct="1">
              <a:lnSpc>
                <a:spcPct val="70000"/>
              </a:lnSpc>
            </a:pPr>
            <a:r>
              <a:rPr lang="de-DE" altLang="el-GR" sz="1500" smtClean="0"/>
              <a:t>Lehrndorfer A. (1996). </a:t>
            </a:r>
            <a:r>
              <a:rPr lang="de-DE" altLang="el-GR" sz="1500" i="1" smtClean="0"/>
              <a:t>Kontrolliertes Deutsch: Linguistische und Sprachpsychologische Leitlinien für eine (maschniell) kontrollierte Sprache in der technischen Dokumentation</a:t>
            </a:r>
            <a:r>
              <a:rPr lang="de-DE" altLang="el-GR" sz="1500" smtClean="0"/>
              <a:t>, Tübingen: Narr.</a:t>
            </a:r>
          </a:p>
          <a:p>
            <a:pPr eaLnBrk="1" hangingPunct="1">
              <a:lnSpc>
                <a:spcPct val="70000"/>
              </a:lnSpc>
            </a:pPr>
            <a:r>
              <a:rPr lang="de-DE" altLang="el-GR" sz="1500" smtClean="0"/>
              <a:t>Moegele, H., Moritz Kaiser, M., Schiely, F. (2006). </a:t>
            </a:r>
            <a:r>
              <a:rPr lang="en-GB" altLang="el-GR" sz="1500" smtClean="0"/>
              <a:t>SmartWeb UMTS Speech Data Collection, The SmartWeb Handheld Corpus. In: </a:t>
            </a:r>
            <a:r>
              <a:rPr lang="en-GB" altLang="el-GR" sz="1500" i="1" smtClean="0"/>
              <a:t>Proceedings of </a:t>
            </a:r>
            <a:r>
              <a:rPr lang="en-US" altLang="el-GR" sz="1500" i="1" smtClean="0"/>
              <a:t> LREC 2006</a:t>
            </a:r>
            <a:r>
              <a:rPr lang="en-US" altLang="el-GR" sz="1500" smtClean="0"/>
              <a:t>,</a:t>
            </a:r>
            <a:r>
              <a:rPr lang="el-GR" altLang="el-GR" sz="1500" smtClean="0"/>
              <a:t> Genova, Italy, pp. 2106-2111.</a:t>
            </a:r>
            <a:endParaRPr lang="en-US" altLang="el-GR" sz="1500" smtClean="0"/>
          </a:p>
          <a:p>
            <a:pPr eaLnBrk="1" hangingPunct="1">
              <a:lnSpc>
                <a:spcPct val="70000"/>
              </a:lnSpc>
            </a:pPr>
            <a:r>
              <a:rPr lang="de-DE" altLang="el-GR" sz="1500" smtClean="0"/>
              <a:t>Müller, S. (1998):  Babel 1.50, Web-Interface, Universität Bremen.</a:t>
            </a:r>
          </a:p>
          <a:p>
            <a:pPr eaLnBrk="1" hangingPunct="1">
              <a:lnSpc>
                <a:spcPct val="70000"/>
              </a:lnSpc>
            </a:pPr>
            <a:r>
              <a:rPr lang="de-DE" altLang="el-GR" sz="1500" smtClean="0"/>
              <a:t>v. Hahn, W. (2001). Maschinelle Übersetzung,  Proseminar der Fakultät für Informatik, Universität Hamburg.</a:t>
            </a:r>
          </a:p>
          <a:p>
            <a:pPr eaLnBrk="1" hangingPunct="1">
              <a:lnSpc>
                <a:spcPct val="70000"/>
              </a:lnSpc>
            </a:pPr>
            <a:r>
              <a:rPr lang="de-DE" altLang="el-GR" sz="1500" smtClean="0"/>
              <a:t>Hanneforth, T. (2001). Was ist Computerlinguistik?, Übersicht des Computerlinguistikprograms, Institut für Linguistik, Universität Potsdam.</a:t>
            </a:r>
          </a:p>
          <a:p>
            <a:pPr eaLnBrk="1" hangingPunct="1">
              <a:lnSpc>
                <a:spcPct val="70000"/>
              </a:lnSpc>
            </a:pPr>
            <a:r>
              <a:rPr lang="en-GB" altLang="el-GR" sz="1500" smtClean="0"/>
              <a:t>Shriberg, E, Stolcke, A., Stone, L., Bratt, H., Ferrer, L. and Sömnez, K. (2003). Harnessing Speech Prosody for Robust Human-Computer Interaction, Active Research Task, Intelligent Systems Project, CICT, SRI-International, NASA-Ames Research Center.</a:t>
            </a:r>
            <a:endParaRPr lang="it-IT" altLang="el-GR" sz="1500" smtClean="0"/>
          </a:p>
          <a:p>
            <a:pPr eaLnBrk="1" hangingPunct="1">
              <a:lnSpc>
                <a:spcPct val="70000"/>
              </a:lnSpc>
            </a:pPr>
            <a:r>
              <a:rPr lang="it-IT" altLang="el-GR" sz="1500" smtClean="0"/>
              <a:t>Tomita, M., Mitamura, T., Musha, H. and Kee, M. (1988). </a:t>
            </a:r>
            <a:r>
              <a:rPr lang="en-GB" altLang="el-GR" sz="1500" smtClean="0"/>
              <a:t>The Generalized LR Parser/Complier Version 8.1,Center For Machine Translation, Carnegie Mellon University, Pittsburgh, PA, USA</a:t>
            </a:r>
            <a:r>
              <a:rPr lang="el-GR" altLang="el-GR" sz="1500" smtClean="0"/>
              <a:t> </a:t>
            </a:r>
            <a:endParaRPr lang="en-US" altLang="el-GR" sz="1500" smtClean="0"/>
          </a:p>
          <a:p>
            <a:pPr eaLnBrk="1" hangingPunct="1">
              <a:lnSpc>
                <a:spcPct val="70000"/>
              </a:lnSpc>
            </a:pPr>
            <a:r>
              <a:rPr lang="en-GB" altLang="el-GR" sz="1500" smtClean="0"/>
              <a:t>Wardhaugh, R. (1992). </a:t>
            </a:r>
            <a:r>
              <a:rPr lang="en-GB" altLang="el-GR" sz="1500" i="1" smtClean="0"/>
              <a:t>Introduction to Sociolinguistics</a:t>
            </a:r>
            <a:r>
              <a:rPr lang="en-GB" altLang="el-GR" sz="1500" smtClean="0"/>
              <a:t>. Oxford, Blackwell.</a:t>
            </a:r>
          </a:p>
          <a:p>
            <a:pPr eaLnBrk="1" hangingPunct="1">
              <a:lnSpc>
                <a:spcPct val="70000"/>
              </a:lnSpc>
            </a:pPr>
            <a:r>
              <a:rPr lang="en-GB" altLang="el-GR" sz="1500" smtClean="0"/>
              <a:t>Wodack, R (1996). </a:t>
            </a:r>
            <a:r>
              <a:rPr lang="en-GB" altLang="el-GR" sz="1500" i="1" smtClean="0"/>
              <a:t>Disorders of Discourse</a:t>
            </a:r>
            <a:r>
              <a:rPr lang="en-GB" altLang="el-GR" sz="1500" smtClean="0"/>
              <a:t>. Longman, New York.</a:t>
            </a:r>
            <a:endParaRPr lang="en-US" altLang="el-GR" sz="1500" smtClean="0"/>
          </a:p>
          <a:p>
            <a:pPr eaLnBrk="1" hangingPunct="1">
              <a:lnSpc>
                <a:spcPct val="70000"/>
              </a:lnSpc>
            </a:pPr>
            <a:r>
              <a:rPr lang="de-DE" altLang="el-GR" sz="1500" smtClean="0"/>
              <a:t>Vertan, C. (2001). Einführung in Grundprobleme der Maschinellen Übersetzung,  Seminar der Fakultät für Informatik, Universität Hamburg.</a:t>
            </a:r>
          </a:p>
          <a:p>
            <a:pPr eaLnBrk="1" hangingPunct="1">
              <a:lnSpc>
                <a:spcPct val="70000"/>
              </a:lnSpc>
            </a:pPr>
            <a:r>
              <a:rPr lang="de-DE" altLang="el-GR" sz="1500" smtClean="0">
                <a:hlinkClick r:id="rId2"/>
              </a:rPr>
              <a:t>http://verbmobil.dfki.de/</a:t>
            </a:r>
            <a:r>
              <a:rPr lang="de-DE" altLang="el-GR" sz="1500" smtClean="0"/>
              <a:t> </a:t>
            </a:r>
            <a:endParaRPr lang="el-GR" altLang="el-GR" sz="1500" smtClean="0"/>
          </a:p>
          <a:p>
            <a:pPr eaLnBrk="1" hangingPunct="1">
              <a:lnSpc>
                <a:spcPct val="80000"/>
              </a:lnSpc>
            </a:pPr>
            <a:endParaRPr lang="en-US" altLang="el-GR" sz="15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tLang="el-GR" smtClean="0"/>
              <a:t>Projekte</a:t>
            </a:r>
          </a:p>
        </p:txBody>
      </p:sp>
      <p:sp>
        <p:nvSpPr>
          <p:cNvPr id="3" name="Content Placeholder 2"/>
          <p:cNvSpPr>
            <a:spLocks noGrp="1"/>
          </p:cNvSpPr>
          <p:nvPr>
            <p:ph idx="1"/>
          </p:nvPr>
        </p:nvSpPr>
        <p:spPr>
          <a:xfrm>
            <a:off x="463550" y="1557338"/>
            <a:ext cx="8229600" cy="4525962"/>
          </a:xfrm>
        </p:spPr>
        <p:txBody>
          <a:bodyPr rtlCol="0">
            <a:normAutofit fontScale="62500" lnSpcReduction="20000"/>
          </a:bodyPr>
          <a:lstStyle/>
          <a:p>
            <a:pPr eaLnBrk="1" fontAlgn="auto" hangingPunct="1">
              <a:lnSpc>
                <a:spcPct val="80000"/>
              </a:lnSpc>
              <a:spcAft>
                <a:spcPts val="0"/>
              </a:spcAft>
              <a:buFont typeface="Arial" panose="020B0604020202020204" pitchFamily="34" charset="0"/>
              <a:buNone/>
              <a:defRPr/>
            </a:pPr>
            <a:r>
              <a:rPr lang="en-US" b="1" dirty="0">
                <a:ea typeface="+mn-ea"/>
                <a:cs typeface="+mn-cs"/>
              </a:rPr>
              <a:t>European Union Projects:</a:t>
            </a:r>
          </a:p>
          <a:p>
            <a:pPr eaLnBrk="1" fontAlgn="auto" hangingPunct="1">
              <a:lnSpc>
                <a:spcPct val="80000"/>
              </a:lnSpc>
              <a:spcAft>
                <a:spcPts val="0"/>
              </a:spcAft>
              <a:buFont typeface="Arial" panose="020B0604020202020204" pitchFamily="34" charset="0"/>
              <a:buNone/>
              <a:defRPr/>
            </a:pPr>
            <a:endParaRPr lang="en-US" b="1" dirty="0">
              <a:ea typeface="+mn-ea"/>
              <a:cs typeface="+mn-cs"/>
            </a:endParaRPr>
          </a:p>
          <a:p>
            <a:pPr eaLnBrk="1" fontAlgn="auto" hangingPunct="1">
              <a:lnSpc>
                <a:spcPct val="80000"/>
              </a:lnSpc>
              <a:spcAft>
                <a:spcPts val="0"/>
              </a:spcAft>
              <a:defRPr/>
            </a:pPr>
            <a:r>
              <a:rPr lang="en-US" dirty="0">
                <a:ea typeface="+mn-ea"/>
                <a:cs typeface="+mn-cs"/>
              </a:rPr>
              <a:t>the SOPRANO Project (involving smart environments and services for the General Public, </a:t>
            </a:r>
            <a:r>
              <a:rPr lang="en-US" dirty="0">
                <a:ea typeface="+mn-ea"/>
                <a:cs typeface="+mn-cs"/>
                <a:hlinkClick r:id="rId2"/>
              </a:rPr>
              <a:t>http://www.soprano-ip.org/</a:t>
            </a:r>
            <a:r>
              <a:rPr lang="en-US" dirty="0">
                <a:ea typeface="+mn-ea"/>
                <a:cs typeface="+mn-cs"/>
              </a:rPr>
              <a:t>), </a:t>
            </a:r>
          </a:p>
          <a:p>
            <a:pPr eaLnBrk="1" fontAlgn="auto" hangingPunct="1">
              <a:lnSpc>
                <a:spcPct val="80000"/>
              </a:lnSpc>
              <a:spcAft>
                <a:spcPts val="0"/>
              </a:spcAft>
              <a:defRPr/>
            </a:pPr>
            <a:r>
              <a:rPr lang="en-US" dirty="0">
                <a:ea typeface="+mn-ea"/>
                <a:cs typeface="+mn-cs"/>
              </a:rPr>
              <a:t>the HEARCOM Project (speech technology applications for Users with hearing problems, http://</a:t>
            </a:r>
            <a:r>
              <a:rPr lang="en-US" dirty="0" err="1">
                <a:ea typeface="+mn-ea"/>
                <a:cs typeface="+mn-cs"/>
              </a:rPr>
              <a:t>hearcom.eu</a:t>
            </a:r>
            <a:r>
              <a:rPr lang="en-US" dirty="0">
                <a:ea typeface="+mn-ea"/>
                <a:cs typeface="+mn-cs"/>
              </a:rPr>
              <a:t>/</a:t>
            </a:r>
            <a:r>
              <a:rPr lang="en-US" dirty="0" err="1">
                <a:ea typeface="+mn-ea"/>
                <a:cs typeface="+mn-cs"/>
              </a:rPr>
              <a:t>main.html</a:t>
            </a:r>
            <a:r>
              <a:rPr lang="en-US" dirty="0">
                <a:ea typeface="+mn-ea"/>
                <a:cs typeface="+mn-cs"/>
              </a:rPr>
              <a:t>), </a:t>
            </a:r>
          </a:p>
          <a:p>
            <a:pPr eaLnBrk="1" fontAlgn="auto" hangingPunct="1">
              <a:lnSpc>
                <a:spcPct val="80000"/>
              </a:lnSpc>
              <a:spcAft>
                <a:spcPts val="0"/>
              </a:spcAft>
              <a:defRPr/>
            </a:pPr>
            <a:r>
              <a:rPr lang="en-US" dirty="0">
                <a:ea typeface="+mn-ea"/>
                <a:cs typeface="+mn-cs"/>
              </a:rPr>
              <a:t>the ERMIS Project (emotionally sensitive HCI systems with Conversational Agents, </a:t>
            </a:r>
            <a:r>
              <a:rPr lang="en-US" dirty="0">
                <a:ea typeface="+mn-ea"/>
                <a:cs typeface="+mn-cs"/>
                <a:hlinkClick r:id="rId3"/>
              </a:rPr>
              <a:t>http://www.image.ntua.gr/ermis/</a:t>
            </a:r>
            <a:r>
              <a:rPr lang="en-US" dirty="0">
                <a:ea typeface="+mn-ea"/>
                <a:cs typeface="+mn-cs"/>
              </a:rPr>
              <a:t>) and </a:t>
            </a:r>
          </a:p>
          <a:p>
            <a:pPr eaLnBrk="1" fontAlgn="auto" hangingPunct="1">
              <a:lnSpc>
                <a:spcPct val="80000"/>
              </a:lnSpc>
              <a:spcAft>
                <a:spcPts val="0"/>
              </a:spcAft>
              <a:defRPr/>
            </a:pPr>
            <a:r>
              <a:rPr lang="en-US" dirty="0">
                <a:ea typeface="+mn-ea"/>
                <a:cs typeface="+mn-cs"/>
              </a:rPr>
              <a:t>the AGENT-DYSL Project (involving speech technology applications and dyslexia, </a:t>
            </a:r>
            <a:r>
              <a:rPr lang="en-US" dirty="0">
                <a:ea typeface="+mn-ea"/>
                <a:cs typeface="+mn-cs"/>
                <a:hlinkClick r:id="rId4"/>
              </a:rPr>
              <a:t>http://www.agent-dysl.eu/</a:t>
            </a:r>
            <a:r>
              <a:rPr lang="en-US" dirty="0">
                <a:ea typeface="+mn-ea"/>
                <a:cs typeface="+mn-cs"/>
              </a:rPr>
              <a:t>).</a:t>
            </a:r>
          </a:p>
          <a:p>
            <a:pPr eaLnBrk="1" fontAlgn="auto" hangingPunct="1">
              <a:lnSpc>
                <a:spcPct val="80000"/>
              </a:lnSpc>
              <a:spcAft>
                <a:spcPts val="0"/>
              </a:spcAft>
              <a:defRPr/>
            </a:pPr>
            <a:r>
              <a:rPr lang="en-GB" dirty="0">
                <a:ea typeface="+mn-ea"/>
                <a:cs typeface="+mn-cs"/>
              </a:rPr>
              <a:t>CIMWOS project (2000-2003). </a:t>
            </a:r>
            <a:r>
              <a:rPr lang="en-GB" dirty="0">
                <a:ea typeface="+mn-ea"/>
                <a:cs typeface="+mn-cs"/>
                <a:hlinkClick r:id="rId5"/>
              </a:rPr>
              <a:t>www.xanthi.ilsp.gr/cimwos/</a:t>
            </a:r>
            <a:endParaRPr lang="en-GB" dirty="0">
              <a:ea typeface="+mn-ea"/>
              <a:cs typeface="+mn-cs"/>
            </a:endParaRPr>
          </a:p>
          <a:p>
            <a:pPr eaLnBrk="1" fontAlgn="auto" hangingPunct="1">
              <a:lnSpc>
                <a:spcPct val="80000"/>
              </a:lnSpc>
              <a:spcAft>
                <a:spcPts val="0"/>
              </a:spcAft>
              <a:buFont typeface="Arial" panose="020B0604020202020204" pitchFamily="34" charset="0"/>
              <a:buNone/>
              <a:defRPr/>
            </a:pPr>
            <a:endParaRPr lang="en-GB" dirty="0">
              <a:ea typeface="+mn-ea"/>
              <a:cs typeface="+mn-cs"/>
            </a:endParaRPr>
          </a:p>
          <a:p>
            <a:pPr eaLnBrk="1" fontAlgn="auto" hangingPunct="1">
              <a:lnSpc>
                <a:spcPct val="80000"/>
              </a:lnSpc>
              <a:spcAft>
                <a:spcPts val="0"/>
              </a:spcAft>
              <a:buFont typeface="Arial" panose="020B0604020202020204" pitchFamily="34" charset="0"/>
              <a:buNone/>
              <a:defRPr/>
            </a:pPr>
            <a:r>
              <a:rPr lang="en-US" b="1" dirty="0">
                <a:ea typeface="+mn-ea"/>
                <a:cs typeface="+mn-cs"/>
              </a:rPr>
              <a:t>National Projects:</a:t>
            </a:r>
            <a:r>
              <a:rPr lang="en-US" dirty="0">
                <a:ea typeface="+mn-ea"/>
                <a:cs typeface="+mn-cs"/>
              </a:rPr>
              <a:t> </a:t>
            </a:r>
            <a:endParaRPr lang="el-GR" dirty="0">
              <a:ea typeface="+mn-ea"/>
              <a:cs typeface="+mn-cs"/>
            </a:endParaRPr>
          </a:p>
          <a:p>
            <a:pPr eaLnBrk="1" fontAlgn="auto" hangingPunct="1">
              <a:lnSpc>
                <a:spcPct val="80000"/>
              </a:lnSpc>
              <a:spcAft>
                <a:spcPts val="0"/>
              </a:spcAft>
              <a:defRPr/>
            </a:pPr>
            <a:r>
              <a:rPr lang="en-US" dirty="0">
                <a:ea typeface="+mn-ea"/>
                <a:cs typeface="+mn-cs"/>
              </a:rPr>
              <a:t>Germany: </a:t>
            </a:r>
            <a:r>
              <a:rPr lang="en-US" dirty="0" err="1">
                <a:ea typeface="+mn-ea"/>
                <a:cs typeface="+mn-cs"/>
              </a:rPr>
              <a:t>Verbmobil</a:t>
            </a:r>
            <a:r>
              <a:rPr lang="en-US" dirty="0">
                <a:ea typeface="+mn-ea"/>
                <a:cs typeface="+mn-cs"/>
              </a:rPr>
              <a:t> </a:t>
            </a:r>
            <a:r>
              <a:rPr lang="en-US" dirty="0" err="1">
                <a:ea typeface="+mn-ea"/>
                <a:cs typeface="+mn-cs"/>
              </a:rPr>
              <a:t>Projekt</a:t>
            </a:r>
            <a:r>
              <a:rPr lang="en-US" dirty="0">
                <a:ea typeface="+mn-ea"/>
                <a:cs typeface="+mn-cs"/>
              </a:rPr>
              <a:t> </a:t>
            </a:r>
            <a:r>
              <a:rPr lang="de-DE" dirty="0">
                <a:ea typeface="+mn-ea"/>
                <a:cs typeface="+mn-cs"/>
                <a:hlinkClick r:id="rId6"/>
              </a:rPr>
              <a:t>http://verbmobil.dfki.de/</a:t>
            </a:r>
            <a:r>
              <a:rPr lang="de-DE" dirty="0">
                <a:ea typeface="+mn-ea"/>
                <a:cs typeface="+mn-cs"/>
              </a:rPr>
              <a:t> </a:t>
            </a:r>
          </a:p>
          <a:p>
            <a:pPr eaLnBrk="1" fontAlgn="auto" hangingPunct="1">
              <a:lnSpc>
                <a:spcPct val="80000"/>
              </a:lnSpc>
              <a:spcAft>
                <a:spcPts val="0"/>
              </a:spcAft>
              <a:defRPr/>
            </a:pPr>
            <a:r>
              <a:rPr lang="en-US" dirty="0">
                <a:ea typeface="+mn-ea"/>
                <a:cs typeface="+mn-cs"/>
              </a:rPr>
              <a:t>Greece: </a:t>
            </a:r>
            <a:r>
              <a:rPr lang="en-US" dirty="0" err="1">
                <a:ea typeface="+mn-ea"/>
                <a:cs typeface="+mn-cs"/>
              </a:rPr>
              <a:t>CitizenShield</a:t>
            </a:r>
            <a:r>
              <a:rPr lang="en-US" dirty="0">
                <a:ea typeface="+mn-ea"/>
                <a:cs typeface="+mn-cs"/>
              </a:rPr>
              <a:t> Project </a:t>
            </a:r>
            <a:r>
              <a:rPr lang="en-US" dirty="0">
                <a:ea typeface="+mn-ea"/>
                <a:cs typeface="+mn-cs"/>
                <a:hlinkClick r:id="rId7"/>
              </a:rPr>
              <a:t>www</a:t>
            </a:r>
            <a:r>
              <a:rPr lang="el-GR" dirty="0">
                <a:ea typeface="+mn-ea"/>
                <a:cs typeface="+mn-cs"/>
                <a:hlinkClick r:id="rId7"/>
              </a:rPr>
              <a:t>.</a:t>
            </a:r>
            <a:r>
              <a:rPr lang="en-US" dirty="0">
                <a:ea typeface="+mn-ea"/>
                <a:cs typeface="+mn-cs"/>
                <a:hlinkClick r:id="rId7"/>
              </a:rPr>
              <a:t>polias</a:t>
            </a:r>
            <a:r>
              <a:rPr lang="el-GR" dirty="0">
                <a:ea typeface="+mn-ea"/>
                <a:cs typeface="+mn-cs"/>
                <a:hlinkClick r:id="rId7"/>
              </a:rPr>
              <a:t>.</a:t>
            </a:r>
            <a:r>
              <a:rPr lang="en-US" dirty="0">
                <a:ea typeface="+mn-ea"/>
                <a:cs typeface="+mn-cs"/>
                <a:hlinkClick r:id="rId7"/>
              </a:rPr>
              <a:t>gr</a:t>
            </a:r>
            <a:endParaRPr lang="el-GR" dirty="0">
              <a:ea typeface="+mn-ea"/>
              <a:cs typeface="+mn-cs"/>
            </a:endParaRPr>
          </a:p>
          <a:p>
            <a:pPr eaLnBrk="1" fontAlgn="auto" hangingPunct="1">
              <a:spcAft>
                <a:spcPts val="0"/>
              </a:spcAft>
              <a:defRPr/>
            </a:pPr>
            <a:endParaRPr lang="en-US" dirty="0">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tLang="el-GR" dirty="0" smtClean="0"/>
              <a:t>Links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l-GR" dirty="0">
                <a:ea typeface="+mn-ea"/>
                <a:cs typeface="+mn-cs"/>
                <a:hlinkClick r:id="rId2"/>
              </a:rPr>
              <a:t>http://www.heute.de/ZDFheute/</a:t>
            </a:r>
            <a:endParaRPr lang="en-US" dirty="0">
              <a:ea typeface="+mn-ea"/>
              <a:cs typeface="+mn-cs"/>
            </a:endParaRPr>
          </a:p>
          <a:p>
            <a:pPr eaLnBrk="1" fontAlgn="auto" hangingPunct="1">
              <a:spcAft>
                <a:spcPts val="0"/>
              </a:spcAft>
              <a:defRPr/>
            </a:pPr>
            <a:r>
              <a:rPr lang="el-GR" dirty="0">
                <a:ea typeface="+mn-ea"/>
                <a:cs typeface="+mn-cs"/>
                <a:hlinkClick r:id="rId3"/>
              </a:rPr>
              <a:t>http://www.spiegel.de/politik/</a:t>
            </a:r>
            <a:endParaRPr lang="en-US" dirty="0">
              <a:ea typeface="+mn-ea"/>
              <a:cs typeface="+mn-cs"/>
            </a:endParaRPr>
          </a:p>
          <a:p>
            <a:pPr eaLnBrk="1" fontAlgn="auto" hangingPunct="1">
              <a:spcAft>
                <a:spcPts val="0"/>
              </a:spcAft>
              <a:defRPr/>
            </a:pPr>
            <a:r>
              <a:rPr lang="el-GR" dirty="0">
                <a:ea typeface="+mn-ea"/>
                <a:cs typeface="+mn-cs"/>
                <a:hlinkClick r:id="rId4"/>
              </a:rPr>
              <a:t>http://news.bbc.co.uk/</a:t>
            </a:r>
            <a:endParaRPr lang="en-US" dirty="0">
              <a:ea typeface="+mn-ea"/>
              <a:cs typeface="+mn-cs"/>
            </a:endParaRPr>
          </a:p>
          <a:p>
            <a:pPr eaLnBrk="1" fontAlgn="auto" hangingPunct="1">
              <a:spcAft>
                <a:spcPts val="0"/>
              </a:spcAft>
              <a:defRPr/>
            </a:pPr>
            <a:r>
              <a:rPr lang="el-GR" dirty="0">
                <a:ea typeface="+mn-ea"/>
                <a:cs typeface="+mn-cs"/>
                <a:hlinkClick r:id="rId5"/>
              </a:rPr>
              <a:t>http://english.aljazeera.net/news/europe/</a:t>
            </a:r>
            <a:endParaRPr lang="en-US" dirty="0">
              <a:ea typeface="+mn-ea"/>
              <a:cs typeface="+mn-cs"/>
            </a:endParaRPr>
          </a:p>
          <a:p>
            <a:pPr eaLnBrk="1" fontAlgn="auto" hangingPunct="1">
              <a:spcAft>
                <a:spcPts val="0"/>
              </a:spcAft>
              <a:defRPr/>
            </a:pPr>
            <a:r>
              <a:rPr lang="el-GR" dirty="0">
                <a:ea typeface="+mn-ea"/>
                <a:cs typeface="+mn-cs"/>
                <a:hlinkClick r:id="rId6"/>
              </a:rPr>
              <a:t>http://edition.cnn.com/live/</a:t>
            </a:r>
            <a:endParaRPr lang="en-US" dirty="0">
              <a:ea typeface="+mn-ea"/>
              <a:cs typeface="+mn-cs"/>
            </a:endParaRPr>
          </a:p>
          <a:p>
            <a:pPr eaLnBrk="1" fontAlgn="auto" hangingPunct="1">
              <a:spcAft>
                <a:spcPts val="0"/>
              </a:spcAft>
              <a:defRPr/>
            </a:pPr>
            <a:r>
              <a:rPr lang="el-GR" dirty="0">
                <a:ea typeface="+mn-ea"/>
                <a:cs typeface="+mn-cs"/>
                <a:hlinkClick r:id="rId7"/>
              </a:rPr>
              <a:t>http://www.cbsnews.com/sections/politics/</a:t>
            </a:r>
            <a:endParaRPr lang="en-US" dirty="0">
              <a:ea typeface="+mn-ea"/>
              <a:cs typeface="+mn-cs"/>
            </a:endParaRPr>
          </a:p>
          <a:p>
            <a:pPr eaLnBrk="1" fontAlgn="auto" hangingPunct="1">
              <a:spcAft>
                <a:spcPts val="0"/>
              </a:spcAft>
              <a:defRPr/>
            </a:pPr>
            <a:r>
              <a:rPr lang="el-GR" dirty="0">
                <a:ea typeface="+mn-ea"/>
                <a:cs typeface="+mn-cs"/>
                <a:hlinkClick r:id="rId8"/>
              </a:rPr>
              <a:t>http://expat21.files.wordpress.com/2009/02/india_call_center_1016.jpg</a:t>
            </a:r>
            <a:endParaRPr lang="en-US" dirty="0">
              <a:ea typeface="+mn-ea"/>
              <a:cs typeface="+mn-cs"/>
            </a:endParaRPr>
          </a:p>
          <a:p>
            <a:pPr eaLnBrk="1" fontAlgn="auto" hangingPunct="1">
              <a:spcAft>
                <a:spcPts val="0"/>
              </a:spcAft>
              <a:defRPr/>
            </a:pPr>
            <a:r>
              <a:rPr lang="el-GR" dirty="0">
                <a:ea typeface="+mn-ea"/>
                <a:cs typeface="+mn-cs"/>
                <a:hlinkClick r:id="rId9"/>
              </a:rPr>
              <a:t>http://www.haiereurope.com/uploads/7w/cs/7wcsNlARRam84zSMd2T48g/Main.jpg</a:t>
            </a:r>
            <a:endParaRPr lang="en-US" dirty="0">
              <a:ea typeface="+mn-ea"/>
              <a:cs typeface="+mn-cs"/>
            </a:endParaRPr>
          </a:p>
          <a:p>
            <a:pPr eaLnBrk="1" fontAlgn="auto" hangingPunct="1">
              <a:spcAft>
                <a:spcPts val="0"/>
              </a:spcAft>
              <a:defRPr/>
            </a:pPr>
            <a:endParaRPr lang="en-US" dirty="0">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tLang="el-GR" smtClean="0"/>
              <a:t>Tools</a:t>
            </a:r>
          </a:p>
        </p:txBody>
      </p:sp>
      <p:sp>
        <p:nvSpPr>
          <p:cNvPr id="65538" name="Content Placeholder 2"/>
          <p:cNvSpPr>
            <a:spLocks noGrp="1"/>
          </p:cNvSpPr>
          <p:nvPr>
            <p:ph idx="1"/>
          </p:nvPr>
        </p:nvSpPr>
        <p:spPr>
          <a:xfrm>
            <a:off x="463550" y="1557338"/>
            <a:ext cx="8229600" cy="4525962"/>
          </a:xfrm>
        </p:spPr>
        <p:txBody>
          <a:bodyPr/>
          <a:lstStyle/>
          <a:p>
            <a:pPr eaLnBrk="1" hangingPunct="1"/>
            <a:r>
              <a:rPr lang="en-US" altLang="el-GR" dirty="0" smtClean="0"/>
              <a:t>Interactive User interface by the New York Times: </a:t>
            </a:r>
            <a:r>
              <a:rPr lang="el-GR" altLang="el-GR" dirty="0" smtClean="0">
                <a:hlinkClick r:id="rId2"/>
              </a:rPr>
              <a:t>for </a:t>
            </a:r>
            <a:r>
              <a:rPr lang="el-GR" altLang="el-GR" dirty="0" err="1" smtClean="0">
                <a:hlinkClick r:id="rId2"/>
              </a:rPr>
              <a:t>analyzing</a:t>
            </a:r>
            <a:r>
              <a:rPr lang="el-GR" altLang="el-GR" dirty="0" smtClean="0">
                <a:hlinkClick r:id="rId2"/>
              </a:rPr>
              <a:t> the </a:t>
            </a:r>
            <a:r>
              <a:rPr lang="el-GR" altLang="el-GR" dirty="0" err="1" smtClean="0">
                <a:hlinkClick r:id="rId2"/>
              </a:rPr>
              <a:t>most</a:t>
            </a:r>
            <a:r>
              <a:rPr lang="el-GR" altLang="el-GR" dirty="0" smtClean="0">
                <a:hlinkClick r:id="rId2"/>
              </a:rPr>
              <a:t> </a:t>
            </a:r>
            <a:r>
              <a:rPr lang="el-GR" altLang="el-GR" dirty="0" err="1" smtClean="0">
                <a:hlinkClick r:id="rId2"/>
              </a:rPr>
              <a:t>recent</a:t>
            </a:r>
            <a:r>
              <a:rPr lang="el-GR" altLang="el-GR" dirty="0" smtClean="0">
                <a:hlinkClick r:id="rId2"/>
              </a:rPr>
              <a:t> </a:t>
            </a:r>
            <a:r>
              <a:rPr lang="el-GR" altLang="el-GR" dirty="0" err="1" smtClean="0">
                <a:hlinkClick r:id="rId2"/>
              </a:rPr>
              <a:t>Democratic</a:t>
            </a:r>
            <a:r>
              <a:rPr lang="el-GR" altLang="el-GR" dirty="0" smtClean="0">
                <a:hlinkClick r:id="rId2"/>
              </a:rPr>
              <a:t> </a:t>
            </a:r>
            <a:r>
              <a:rPr lang="el-GR" altLang="el-GR" dirty="0" err="1" smtClean="0">
                <a:hlinkClick r:id="rId2"/>
              </a:rPr>
              <a:t>Debate</a:t>
            </a:r>
            <a:r>
              <a:rPr lang="en-US" altLang="el-GR" dirty="0" smtClean="0"/>
              <a:t>:</a:t>
            </a:r>
            <a:r>
              <a:rPr lang="el-GR" altLang="el-GR" dirty="0" smtClean="0"/>
              <a:t> </a:t>
            </a:r>
            <a:r>
              <a:rPr lang="el-GR" altLang="el-GR" sz="2000" dirty="0" smtClean="0">
                <a:hlinkClick r:id="rId2"/>
              </a:rPr>
              <a:t>http://www.nytimes.com/interactive/2008/02/26/us/politics/20080226_DEBATE_GRAPHIC.html#transcript</a:t>
            </a:r>
            <a:endParaRPr lang="en-US" altLang="el-GR" sz="2000" dirty="0" smtClean="0"/>
          </a:p>
          <a:p>
            <a:pPr eaLnBrk="1" hangingPunct="1"/>
            <a:r>
              <a:rPr lang="en-US" altLang="el-GR" dirty="0" smtClean="0"/>
              <a:t>Subtitling Services by </a:t>
            </a:r>
            <a:r>
              <a:rPr lang="en-US" altLang="el-GR" dirty="0" err="1" smtClean="0"/>
              <a:t>Visualsubsync</a:t>
            </a:r>
            <a:r>
              <a:rPr lang="en-US" altLang="el-GR" dirty="0" smtClean="0"/>
              <a:t>: </a:t>
            </a:r>
            <a:r>
              <a:rPr lang="el-GR" altLang="el-GR" dirty="0" smtClean="0"/>
              <a:t>http://www.visualsubsync.org/</a:t>
            </a:r>
          </a:p>
          <a:p>
            <a:pPr eaLnBrk="1" hangingPunct="1"/>
            <a:endParaRPr lang="en-US" altLang="el-GR"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6"/>
          <p:cNvSpPr>
            <a:spLocks noGrp="1"/>
          </p:cNvSpPr>
          <p:nvPr>
            <p:ph type="ctrTitle"/>
          </p:nvPr>
        </p:nvSpPr>
        <p:spPr/>
        <p:txBody>
          <a:bodyPr/>
          <a:lstStyle/>
          <a:p>
            <a:pPr eaLnBrk="1" hangingPunct="1"/>
            <a:r>
              <a:rPr lang="el-GR" altLang="el-GR" smtClean="0"/>
              <a:t>Τέλος Ενότητας</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l-GR" altLang="el-GR" smtClean="0"/>
              <a:t>Χρηματοδότηση</a:t>
            </a:r>
          </a:p>
        </p:txBody>
      </p:sp>
      <p:sp>
        <p:nvSpPr>
          <p:cNvPr id="68610"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8611"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pPr eaLnBrk="1" hangingPunct="1"/>
            <a:r>
              <a:rPr lang="el-GR" altLang="el-GR" sz="4400" smtClean="0"/>
              <a:t>Σημειώματα</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extLst>
      <p:ext uri="{BB962C8B-B14F-4D97-AF65-F5344CB8AC3E}">
        <p14:creationId xmlns:p14="http://schemas.microsoft.com/office/powerpoint/2010/main" val="30132475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56323" name="Content Placeholder 2"/>
          <p:cNvSpPr>
            <a:spLocks noGrp="1"/>
          </p:cNvSpPr>
          <p:nvPr>
            <p:ph idx="1"/>
          </p:nvPr>
        </p:nvSpPr>
        <p:spPr>
          <a:xfrm>
            <a:off x="463550" y="1557338"/>
            <a:ext cx="8229600" cy="4525962"/>
          </a:xfrm>
        </p:spPr>
        <p:txBody>
          <a:bodyPr/>
          <a:lstStyle/>
          <a:p>
            <a:pPr marL="0" indent="0">
              <a:buNone/>
            </a:pPr>
            <a:r>
              <a:rPr lang="el-GR" altLang="el-GR" sz="2000" dirty="0" err="1" smtClean="0"/>
              <a:t>Copyright</a:t>
            </a:r>
            <a:r>
              <a:rPr lang="el-GR" altLang="el-GR" sz="2000" dirty="0" smtClean="0"/>
              <a:t> Εθνικόν και Καποδιστριακόν </a:t>
            </a:r>
            <a:r>
              <a:rPr lang="el-GR" altLang="el-GR" sz="2000" dirty="0" err="1" smtClean="0"/>
              <a:t>Πανεπιστήμιον</a:t>
            </a:r>
            <a:r>
              <a:rPr lang="el-GR" altLang="el-GR" sz="2000" dirty="0" smtClean="0"/>
              <a:t> Αθηνών</a:t>
            </a:r>
            <a:r>
              <a:rPr lang="en-US" altLang="el-GR" sz="2000" dirty="0" smtClean="0"/>
              <a:t>, </a:t>
            </a:r>
            <a:r>
              <a:rPr lang="el-GR" altLang="el-GR" sz="2000" dirty="0" smtClean="0"/>
              <a:t>Χριστίνα Αλεξανδρή. «Υπολογιστική Γλωσσολογία</a:t>
            </a:r>
            <a:r>
              <a:rPr lang="en-US" altLang="el-GR" sz="2000" dirty="0" smtClean="0"/>
              <a:t>. </a:t>
            </a:r>
            <a:r>
              <a:rPr lang="de-DE" altLang="el-GR" sz="2000" dirty="0"/>
              <a:t>Multilinguale Mensch-Maschine Kommunikation: Linguistische Aspekte und </a:t>
            </a:r>
            <a:r>
              <a:rPr lang="de-DE" altLang="el-GR" sz="2000" dirty="0" smtClean="0"/>
              <a:t>Anwendungen</a:t>
            </a:r>
            <a:r>
              <a:rPr lang="el-GR" altLang="el-GR" sz="2000" dirty="0" smtClean="0"/>
              <a:t>». Έκδοση: 1.0. Αθήνα 2014. Διαθέσιμο από τη δικτυακή διεύθυνση:  </a:t>
            </a:r>
            <a:r>
              <a:rPr lang="en-US" altLang="el-GR" sz="2000" dirty="0" smtClean="0">
                <a:hlinkClick r:id="rId3"/>
              </a:rPr>
              <a:t>http://opencourses.uoa.gr</a:t>
            </a:r>
            <a:r>
              <a:rPr lang="en-US" altLang="el-GR" sz="2000" dirty="0" smtClean="0"/>
              <a:t> </a:t>
            </a:r>
            <a:endParaRPr lang="el-GR" altLang="el-GR" sz="2000" dirty="0" smtClean="0"/>
          </a:p>
          <a:p>
            <a:pPr marL="0" indent="0">
              <a:buFont typeface="Arial" panose="020B0604020202020204" pitchFamily="34" charset="0"/>
              <a:buNone/>
            </a:pPr>
            <a:endParaRPr lang="el-GR" altLang="el-GR" sz="2000" dirty="0" smtClean="0"/>
          </a:p>
        </p:txBody>
      </p:sp>
    </p:spTree>
    <p:extLst>
      <p:ext uri="{BB962C8B-B14F-4D97-AF65-F5344CB8AC3E}">
        <p14:creationId xmlns:p14="http://schemas.microsoft.com/office/powerpoint/2010/main" val="37470519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de-DE" altLang="el-GR" dirty="0" smtClean="0"/>
              <a:t>Kern aller Anwendungsbereiche der Computerlinguistik (2</a:t>
            </a:r>
            <a:r>
              <a:rPr lang="el-GR" altLang="el-GR" dirty="0" smtClean="0"/>
              <a:t>/</a:t>
            </a:r>
            <a:r>
              <a:rPr lang="de-DE" altLang="el-GR" dirty="0" smtClean="0"/>
              <a:t>2)</a:t>
            </a:r>
            <a:endParaRPr lang="en-US" altLang="el-GR" dirty="0" smtClean="0"/>
          </a:p>
        </p:txBody>
      </p:sp>
      <p:sp>
        <p:nvSpPr>
          <p:cNvPr id="16386" name="Content Placeholder 2"/>
          <p:cNvSpPr>
            <a:spLocks noGrp="1"/>
          </p:cNvSpPr>
          <p:nvPr>
            <p:ph idx="1"/>
          </p:nvPr>
        </p:nvSpPr>
        <p:spPr>
          <a:xfrm>
            <a:off x="463550" y="1557338"/>
            <a:ext cx="8229600" cy="4525962"/>
          </a:xfrm>
        </p:spPr>
        <p:txBody>
          <a:bodyPr/>
          <a:lstStyle/>
          <a:p>
            <a:pPr eaLnBrk="1" hangingPunct="1"/>
            <a:r>
              <a:rPr lang="de-DE" altLang="el-GR" sz="2800" smtClean="0"/>
              <a:t>Jedoch kann in groben Zügen dieser Vorgang </a:t>
            </a:r>
            <a:r>
              <a:rPr lang="de-DE" altLang="el-GR" sz="2800" b="1" smtClean="0"/>
              <a:t>in drei Phasen </a:t>
            </a:r>
            <a:r>
              <a:rPr lang="de-DE" altLang="el-GR" sz="2800" smtClean="0"/>
              <a:t>beschrieben werden: </a:t>
            </a:r>
          </a:p>
          <a:p>
            <a:pPr eaLnBrk="1" hangingPunct="1"/>
            <a:r>
              <a:rPr lang="de-DE" altLang="el-GR" sz="2800" smtClean="0"/>
              <a:t>Ein System für die Verarbeitung natürlicher Sprache analysiert den (geschriebenen oder gesprochenen) Text, der vom System erkannt wird (</a:t>
            </a:r>
            <a:r>
              <a:rPr lang="de-DE" altLang="el-GR" sz="2800" b="1" smtClean="0"/>
              <a:t>Analyse</a:t>
            </a:r>
            <a:r>
              <a:rPr lang="de-DE" altLang="el-GR" sz="2800" smtClean="0"/>
              <a:t>), </a:t>
            </a:r>
          </a:p>
          <a:p>
            <a:pPr eaLnBrk="1" hangingPunct="1"/>
            <a:r>
              <a:rPr lang="de-DE" altLang="el-GR" sz="2800" smtClean="0"/>
              <a:t>es verarbeitet den analysierten Text, je nach Art der Anwendung (</a:t>
            </a:r>
            <a:r>
              <a:rPr lang="de-DE" altLang="el-GR" sz="2800" b="1" smtClean="0"/>
              <a:t>Verarbeitung</a:t>
            </a:r>
            <a:r>
              <a:rPr lang="de-DE" altLang="el-GR" sz="2800" smtClean="0"/>
              <a:t>)</a:t>
            </a:r>
          </a:p>
          <a:p>
            <a:pPr eaLnBrk="1" hangingPunct="1"/>
            <a:r>
              <a:rPr lang="de-DE" altLang="el-GR" sz="2800" smtClean="0"/>
              <a:t>und generiert den Text in der gewünschten Form, je nach Art der Anwendung </a:t>
            </a:r>
            <a:r>
              <a:rPr lang="en-US" altLang="el-GR" sz="2800" smtClean="0"/>
              <a:t>(</a:t>
            </a:r>
            <a:r>
              <a:rPr lang="en-US" altLang="el-GR" sz="2800" b="1" smtClean="0"/>
              <a:t>Generierung</a:t>
            </a:r>
            <a:r>
              <a:rPr lang="en-US" altLang="el-GR" sz="2800" smtClean="0"/>
              <a:t>).</a:t>
            </a:r>
          </a:p>
          <a:p>
            <a:pPr eaLnBrk="1" hangingPunct="1">
              <a:lnSpc>
                <a:spcPct val="80000"/>
              </a:lnSpc>
            </a:pPr>
            <a:endParaRPr lang="en-US" altLang="el-GR" sz="28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76802"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76803"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l-GR" altLang="el-GR" sz="1800" dirty="0"/>
              <a:t>[1] http://creativecommons.org/licenses/by-nc-sa/4.0/ </a:t>
            </a:r>
            <a:endParaRPr lang="en-US" altLang="el-GR" sz="1800" dirty="0"/>
          </a:p>
          <a:p>
            <a:pPr eaLnBrk="1" hangingPunct="1"/>
            <a:endParaRPr lang="el-GR" altLang="el-GR" sz="1800" dirty="0"/>
          </a:p>
          <a:p>
            <a:pPr eaLnBrk="1" hangingPunct="1"/>
            <a:r>
              <a:rPr lang="el-GR" altLang="el-GR" sz="1800" dirty="0"/>
              <a:t>Ως </a:t>
            </a:r>
            <a:r>
              <a:rPr lang="el-GR" altLang="el-GR" sz="1800" b="1" dirty="0"/>
              <a:t>Μη Εμπορική</a:t>
            </a:r>
            <a:r>
              <a:rPr lang="el-GR" altLang="el-GR" sz="1800" dirty="0"/>
              <a:t> ορίζεται η χρήση:</a:t>
            </a:r>
          </a:p>
          <a:p>
            <a:pPr marL="285750" indent="-285750" eaLnBrk="1" hangingPunct="1">
              <a:buFont typeface="Arial" panose="020B0604020202020204" pitchFamily="34" charset="0"/>
              <a:buChar char="•"/>
            </a:pPr>
            <a:r>
              <a:rPr lang="el-GR" altLang="el-GR" sz="1800" dirty="0"/>
              <a:t>που δεν περιλαμβάνει άμεσο ή έμμεσο οικονομικό όφελος από την χρήση του έργου, για το διανομέα του έργου και </a:t>
            </a:r>
            <a:r>
              <a:rPr lang="el-GR" altLang="el-GR" sz="1800" dirty="0" err="1"/>
              <a:t>αδειοδόχο</a:t>
            </a:r>
            <a:endParaRPr lang="el-GR" altLang="el-GR" sz="1800" dirty="0"/>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περιλαμβάνει οικονομική συναλλαγή ως προϋπόθεση για τη χρήση ή πρόσβαση στο έργο</a:t>
            </a:r>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προσπορίζει στο διανομέα του έργου και</a:t>
            </a:r>
            <a:r>
              <a:rPr lang="en-GB" altLang="el-GR" sz="1800" dirty="0"/>
              <a:t> </a:t>
            </a:r>
            <a:r>
              <a:rPr lang="el-GR" altLang="el-GR" sz="1800" dirty="0" err="1"/>
              <a:t>αδειοδόχο</a:t>
            </a:r>
            <a:r>
              <a:rPr lang="en-GB" altLang="el-GR" sz="1800" dirty="0"/>
              <a:t> </a:t>
            </a:r>
            <a:r>
              <a:rPr lang="el-GR" altLang="el-GR" sz="1800" dirty="0"/>
              <a:t>έμμεσο οικονομικό όφελος (π.χ. διαφημίσεις) από την προβολή του έργου σε διαδικτυακό τόπο</a:t>
            </a:r>
            <a:endParaRPr lang="en-US" altLang="el-GR" sz="1800" dirty="0"/>
          </a:p>
          <a:p>
            <a:pPr eaLnBrk="1" hangingPunct="1">
              <a:buFont typeface="Arial" panose="020B0604020202020204" pitchFamily="34" charset="0"/>
              <a:buChar char="•"/>
            </a:pPr>
            <a:endParaRPr lang="el-GR" altLang="el-GR" sz="1800" dirty="0"/>
          </a:p>
          <a:p>
            <a:pPr eaLnBrk="1" hangingPunct="1"/>
            <a:r>
              <a:rPr lang="el-GR" altLang="el-GR" sz="1800" dirty="0"/>
              <a:t>Ο δικαιούχος μπορεί να παρέχει στον </a:t>
            </a:r>
            <a:r>
              <a:rPr lang="el-GR" altLang="el-GR" sz="1800" dirty="0" err="1"/>
              <a:t>αδειοδόχο</a:t>
            </a:r>
            <a:r>
              <a:rPr lang="el-GR" altLang="el-GR" sz="1800" dirty="0"/>
              <a:t> ξεχωριστή άδεια να χρησιμοποιεί το έργο για εμπορική χρήση, εφόσον αυτό του ζητηθεί.</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l-GR" altLang="el-GR" smtClean="0"/>
              <a:t>Διατήρηση Σημειωμάτων</a:t>
            </a:r>
          </a:p>
        </p:txBody>
      </p:sp>
      <p:sp>
        <p:nvSpPr>
          <p:cNvPr id="78850"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100013"/>
            <a:ext cx="9144000" cy="1143001"/>
          </a:xfrm>
        </p:spPr>
        <p:txBody>
          <a:bodyPr/>
          <a:lstStyle/>
          <a:p>
            <a:pPr eaLnBrk="1" hangingPunct="1"/>
            <a:r>
              <a:rPr lang="el-GR" altLang="el-GR" dirty="0" smtClean="0"/>
              <a:t>Σημείωμα Χρήσης Έργων Τρίτων </a:t>
            </a:r>
            <a:r>
              <a:rPr lang="en-US" altLang="el-GR" dirty="0" smtClean="0"/>
              <a:t>(</a:t>
            </a:r>
            <a:r>
              <a:rPr lang="el-GR" altLang="el-GR" dirty="0" smtClean="0"/>
              <a:t>1</a:t>
            </a:r>
            <a:r>
              <a:rPr lang="en-US" altLang="el-GR" dirty="0" smtClean="0"/>
              <a:t>/</a:t>
            </a:r>
            <a:r>
              <a:rPr lang="el-GR" altLang="el-GR" dirty="0"/>
              <a:t>2</a:t>
            </a:r>
            <a:r>
              <a:rPr lang="en-US" altLang="el-GR" dirty="0"/>
              <a:t>)</a:t>
            </a:r>
            <a:r>
              <a:rPr lang="el-GR" altLang="el-GR" dirty="0"/>
              <a:t> </a:t>
            </a:r>
            <a:endParaRPr lang="el-GR" altLang="el-GR" dirty="0" smtClean="0"/>
          </a:p>
        </p:txBody>
      </p:sp>
      <p:sp>
        <p:nvSpPr>
          <p:cNvPr id="80898" name="Content Placeholder 2"/>
          <p:cNvSpPr>
            <a:spLocks noGrp="1"/>
          </p:cNvSpPr>
          <p:nvPr>
            <p:ph idx="1"/>
          </p:nvPr>
        </p:nvSpPr>
        <p:spPr>
          <a:xfrm>
            <a:off x="287338" y="1052512"/>
            <a:ext cx="8677150" cy="5328815"/>
          </a:xfrm>
        </p:spPr>
        <p:txBody>
          <a:bodyPr/>
          <a:lstStyle/>
          <a:p>
            <a:pPr marL="0" indent="0" eaLnBrk="1" hangingPunct="1">
              <a:buFont typeface="Arial" panose="020B0604020202020204" pitchFamily="34" charset="0"/>
              <a:buNone/>
            </a:pPr>
            <a:r>
              <a:rPr lang="el-GR" altLang="el-GR" sz="2000" dirty="0" smtClean="0"/>
              <a:t>Το Έργο αυτό κάνει χρήση των ακόλουθων έργων:</a:t>
            </a:r>
          </a:p>
          <a:p>
            <a:pPr marL="0" indent="0" eaLnBrk="1" hangingPunct="1">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a:p>
            <a:pPr marL="0" indent="0" eaLnBrk="1" hangingPunct="1">
              <a:buFont typeface="Arial" panose="020B0604020202020204" pitchFamily="34" charset="0"/>
              <a:buNone/>
            </a:pPr>
            <a:r>
              <a:rPr lang="el-GR" altLang="el-GR" sz="2000" b="1" dirty="0" smtClean="0">
                <a:solidFill>
                  <a:srgbClr val="000000"/>
                </a:solidFill>
              </a:rPr>
              <a:t>Εικόνα 1</a:t>
            </a:r>
            <a:r>
              <a:rPr lang="en-US" altLang="el-GR" sz="2000" b="1" dirty="0" smtClean="0">
                <a:solidFill>
                  <a:srgbClr val="000000"/>
                </a:solidFill>
              </a:rPr>
              <a:t>: </a:t>
            </a:r>
            <a:r>
              <a:rPr lang="en-US" altLang="el-GR" sz="2000" dirty="0" err="1" smtClean="0"/>
              <a:t>Chikushi</a:t>
            </a:r>
            <a:r>
              <a:rPr lang="en-US" altLang="el-GR" sz="2000" dirty="0" smtClean="0"/>
              <a:t> Tetsuya, News anchorman, TBS news program </a:t>
            </a:r>
            <a:r>
              <a:rPr lang="en-US" altLang="en-US" sz="2000" dirty="0" smtClean="0"/>
              <a:t>“</a:t>
            </a:r>
            <a:r>
              <a:rPr lang="en-US" altLang="el-GR" sz="2000" dirty="0" smtClean="0"/>
              <a:t>News 23″, TBS, Japan</a:t>
            </a:r>
            <a:r>
              <a:rPr lang="en-US" altLang="el-GR" sz="2000" dirty="0" smtClean="0">
                <a:solidFill>
                  <a:srgbClr val="000000"/>
                </a:solidFill>
                <a:hlinkClick r:id="rId3"/>
              </a:rPr>
              <a:t>http://kojaproductions.wordpress.com</a:t>
            </a:r>
            <a:r>
              <a:rPr lang="en-US" altLang="el-GR" sz="2000" dirty="0" smtClean="0">
                <a:solidFill>
                  <a:srgbClr val="000000"/>
                </a:solidFill>
              </a:rPr>
              <a:t>/2008/11/07/Web</a:t>
            </a:r>
          </a:p>
          <a:p>
            <a:pPr marL="0" indent="0" eaLnBrk="1" hangingPunct="1">
              <a:buFont typeface="Arial" panose="020B0604020202020204" pitchFamily="34" charset="0"/>
              <a:buNone/>
            </a:pPr>
            <a:r>
              <a:rPr lang="el-GR" altLang="el-GR" sz="2000" b="1" dirty="0" smtClean="0">
                <a:solidFill>
                  <a:srgbClr val="000000"/>
                </a:solidFill>
              </a:rPr>
              <a:t>Εικόνα 2: </a:t>
            </a:r>
            <a:r>
              <a:rPr lang="en-US" altLang="el-GR" sz="2000" dirty="0" smtClean="0">
                <a:solidFill>
                  <a:srgbClr val="000000"/>
                </a:solidFill>
              </a:rPr>
              <a:t>Copyright </a:t>
            </a:r>
            <a:r>
              <a:rPr lang="en-US" altLang="el-GR" sz="2000" dirty="0" smtClean="0"/>
              <a:t>George </a:t>
            </a:r>
            <a:r>
              <a:rPr lang="en-US" altLang="el-GR" sz="2000" dirty="0" err="1" smtClean="0"/>
              <a:t>Alagiah</a:t>
            </a:r>
            <a:r>
              <a:rPr lang="en-US" altLang="el-GR" sz="2000" dirty="0" smtClean="0"/>
              <a:t>, BBC newsreader,  BBC, UK</a:t>
            </a:r>
            <a:r>
              <a:rPr lang="en-US" altLang="el-GR" sz="2000" dirty="0" smtClean="0">
                <a:solidFill>
                  <a:srgbClr val="000000"/>
                </a:solidFill>
              </a:rPr>
              <a:t> </a:t>
            </a:r>
            <a:r>
              <a:rPr lang="en-US" altLang="el-GR" sz="2000" dirty="0" smtClean="0">
                <a:solidFill>
                  <a:srgbClr val="000000"/>
                </a:solidFill>
                <a:hlinkClick r:id="rId4"/>
              </a:rPr>
              <a:t>http://news.bbc.co.uk/2/hi/entertainment/4390430.stm</a:t>
            </a:r>
            <a:r>
              <a:rPr lang="en-US" altLang="el-GR" sz="2000" dirty="0" smtClean="0">
                <a:solidFill>
                  <a:srgbClr val="000000"/>
                </a:solidFill>
              </a:rPr>
              <a:t> Web</a:t>
            </a:r>
          </a:p>
          <a:p>
            <a:pPr marL="0" indent="0" eaLnBrk="1" hangingPunct="1">
              <a:buFont typeface="Arial" panose="020B0604020202020204" pitchFamily="34" charset="0"/>
              <a:buNone/>
            </a:pPr>
            <a:r>
              <a:rPr lang="el-GR" altLang="el-GR" sz="2000" b="1" dirty="0" smtClean="0">
                <a:solidFill>
                  <a:srgbClr val="000000"/>
                </a:solidFill>
              </a:rPr>
              <a:t>Εικόνα 3:</a:t>
            </a:r>
            <a:r>
              <a:rPr lang="en-US" altLang="el-GR" sz="2000" b="1" dirty="0" smtClean="0">
                <a:solidFill>
                  <a:srgbClr val="000000"/>
                </a:solidFill>
              </a:rPr>
              <a:t> </a:t>
            </a:r>
            <a:r>
              <a:rPr lang="en-US" altLang="el-GR" sz="2000" dirty="0" smtClean="0">
                <a:solidFill>
                  <a:srgbClr val="000000"/>
                </a:solidFill>
              </a:rPr>
              <a:t>Copyright Sunshine and Siestas/Old people</a:t>
            </a:r>
            <a:r>
              <a:rPr lang="en-US" altLang="el-GR" sz="2000" dirty="0" smtClean="0">
                <a:solidFill>
                  <a:srgbClr val="000000"/>
                </a:solidFill>
                <a:hlinkClick r:id="rId5"/>
              </a:rPr>
              <a:t>http://sunshineandsiestas.com/wp-content/uploads/2013/01/old-people-plaza-spain.jpg</a:t>
            </a:r>
            <a:r>
              <a:rPr lang="en-US" altLang="el-GR" sz="2000" dirty="0" smtClean="0">
                <a:solidFill>
                  <a:srgbClr val="000000"/>
                </a:solidFill>
              </a:rPr>
              <a:t> Web: Sunshine and Siestas, Web</a:t>
            </a:r>
          </a:p>
          <a:p>
            <a:pPr marL="0" indent="0" eaLnBrk="1" hangingPunct="1">
              <a:buFont typeface="Arial" panose="020B0604020202020204" pitchFamily="34" charset="0"/>
              <a:buNone/>
            </a:pPr>
            <a:r>
              <a:rPr lang="el-GR" altLang="el-GR" sz="2000" b="1" dirty="0" smtClean="0">
                <a:solidFill>
                  <a:srgbClr val="000000"/>
                </a:solidFill>
              </a:rPr>
              <a:t>Εικόνα 4: </a:t>
            </a:r>
            <a:r>
              <a:rPr lang="en-US" altLang="el-GR" sz="2000" dirty="0" smtClean="0">
                <a:solidFill>
                  <a:srgbClr val="000000"/>
                </a:solidFill>
              </a:rPr>
              <a:t>Copyright NBC News</a:t>
            </a:r>
            <a:r>
              <a:rPr lang="en-US" altLang="el-GR" sz="2000" dirty="0" smtClean="0">
                <a:solidFill>
                  <a:srgbClr val="000000"/>
                </a:solidFill>
                <a:hlinkClick r:id="rId6"/>
              </a:rPr>
              <a:t>http://msnbcmedia.msn.com/j/MSNBC/Components/Photo/_new/pb-111001-heat-da-02.photoblog900.jpg</a:t>
            </a:r>
            <a:r>
              <a:rPr lang="en-US" altLang="el-GR" sz="2000" dirty="0" smtClean="0">
                <a:solidFill>
                  <a:srgbClr val="000000"/>
                </a:solidFill>
              </a:rPr>
              <a:t> Web</a:t>
            </a:r>
          </a:p>
          <a:p>
            <a:pPr marL="0" indent="0" eaLnBrk="1" hangingPunct="1">
              <a:buFont typeface="Arial" panose="020B0604020202020204" pitchFamily="34" charset="0"/>
              <a:buNone/>
            </a:pPr>
            <a:r>
              <a:rPr lang="el-GR" altLang="el-GR" sz="2000" b="1" dirty="0" smtClean="0">
                <a:solidFill>
                  <a:srgbClr val="000000"/>
                </a:solidFill>
              </a:rPr>
              <a:t>Εικόνα 5: </a:t>
            </a:r>
            <a:r>
              <a:rPr lang="en-US" altLang="el-GR" sz="2000" dirty="0" smtClean="0"/>
              <a:t>Copyright Step across this line</a:t>
            </a:r>
            <a:r>
              <a:rPr lang="el-GR" altLang="el-GR" sz="2000" dirty="0" smtClean="0"/>
              <a:t> </a:t>
            </a:r>
            <a:r>
              <a:rPr lang="en-US" altLang="el-GR" sz="2000" dirty="0" smtClean="0">
                <a:solidFill>
                  <a:srgbClr val="000000"/>
                </a:solidFill>
                <a:hlinkClick r:id="rId7"/>
              </a:rPr>
              <a:t>http://sanjaypaul.wordpress.com/category/india/</a:t>
            </a:r>
            <a:endParaRPr lang="en-US" altLang="el-GR" sz="2000"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60350"/>
            <a:ext cx="9144000" cy="1143000"/>
          </a:xfrm>
        </p:spPr>
        <p:txBody>
          <a:bodyPr/>
          <a:lstStyle/>
          <a:p>
            <a:r>
              <a:rPr lang="el-GR" altLang="el-GR" dirty="0" smtClean="0"/>
              <a:t>Σημείωμα Χρήσης Έργων Τρίτων</a:t>
            </a:r>
            <a:r>
              <a:rPr lang="en-US" altLang="el-GR" dirty="0" smtClean="0"/>
              <a:t> (</a:t>
            </a:r>
            <a:r>
              <a:rPr lang="el-GR" altLang="el-GR" dirty="0" smtClean="0"/>
              <a:t>2</a:t>
            </a:r>
            <a:r>
              <a:rPr lang="en-US" altLang="el-GR" dirty="0" smtClean="0"/>
              <a:t>/</a:t>
            </a:r>
            <a:r>
              <a:rPr lang="el-GR" altLang="el-GR" dirty="0" smtClean="0"/>
              <a:t>2</a:t>
            </a:r>
            <a:r>
              <a:rPr lang="en-US" altLang="el-GR" dirty="0" smtClean="0"/>
              <a:t>)</a:t>
            </a:r>
            <a:r>
              <a:rPr lang="el-GR" altLang="el-GR" dirty="0" smtClean="0"/>
              <a:t> </a:t>
            </a:r>
          </a:p>
        </p:txBody>
      </p:sp>
      <p:sp>
        <p:nvSpPr>
          <p:cNvPr id="66563"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extLst>
      <p:ext uri="{BB962C8B-B14F-4D97-AF65-F5344CB8AC3E}">
        <p14:creationId xmlns:p14="http://schemas.microsoft.com/office/powerpoint/2010/main" val="15880202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1188" y="4221163"/>
            <a:ext cx="7772400" cy="1362075"/>
          </a:xfrm>
        </p:spPr>
        <p:txBody>
          <a:bodyPr/>
          <a:lstStyle/>
          <a:p>
            <a:pPr eaLnBrk="1" hangingPunct="1"/>
            <a:r>
              <a:rPr lang="en-US" altLang="el-GR" sz="4400" smtClean="0"/>
              <a:t>Multilinguale Mensch-Maschine Kommunikation: Linguistische Aspekte und Anwendungen</a:t>
            </a:r>
          </a:p>
        </p:txBody>
      </p:sp>
      <p:sp>
        <p:nvSpPr>
          <p:cNvPr id="17410" name="Text Placeholder 2"/>
          <p:cNvSpPr>
            <a:spLocks noGrp="1"/>
          </p:cNvSpPr>
          <p:nvPr>
            <p:ph type="body" idx="1"/>
          </p:nvPr>
        </p:nvSpPr>
        <p:spPr>
          <a:xfrm>
            <a:off x="684213" y="2420938"/>
            <a:ext cx="7772400" cy="1500187"/>
          </a:xfrm>
        </p:spPr>
        <p:txBody>
          <a:bodyPr/>
          <a:lstStyle/>
          <a:p>
            <a:pPr eaLnBrk="1" hangingPunct="1"/>
            <a:r>
              <a:rPr lang="en-US" altLang="el-GR" smtClean="0"/>
              <a:t>ANWENDUNGEN  UND PROBLEME</a:t>
            </a:r>
          </a:p>
          <a:p>
            <a:pPr eaLnBrk="1" hangingPunct="1"/>
            <a:endParaRPr lang="en-US" altLang="el-G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68313" y="549275"/>
            <a:ext cx="8229600" cy="1223963"/>
          </a:xfrm>
        </p:spPr>
        <p:txBody>
          <a:bodyPr/>
          <a:lstStyle/>
          <a:p>
            <a:pPr eaLnBrk="1" hangingPunct="1"/>
            <a:r>
              <a:rPr lang="en-US" altLang="el-GR" smtClean="0"/>
              <a:t>Hier geht es um:</a:t>
            </a:r>
            <a:br>
              <a:rPr lang="en-US" altLang="el-GR" smtClean="0"/>
            </a:br>
            <a:endParaRPr lang="en-US" altLang="el-GR" smtClean="0"/>
          </a:p>
        </p:txBody>
      </p:sp>
      <p:sp>
        <p:nvSpPr>
          <p:cNvPr id="18434" name="Content Placeholder 2"/>
          <p:cNvSpPr>
            <a:spLocks noGrp="1"/>
          </p:cNvSpPr>
          <p:nvPr>
            <p:ph idx="1"/>
          </p:nvPr>
        </p:nvSpPr>
        <p:spPr>
          <a:xfrm>
            <a:off x="463550" y="1773238"/>
            <a:ext cx="8229600" cy="4310062"/>
          </a:xfrm>
        </p:spPr>
        <p:txBody>
          <a:bodyPr/>
          <a:lstStyle/>
          <a:p>
            <a:pPr eaLnBrk="1" hangingPunct="1"/>
            <a:r>
              <a:rPr lang="de-DE" altLang="el-GR" sz="2400" b="1" smtClean="0"/>
              <a:t>Anwendungen</a:t>
            </a:r>
            <a:r>
              <a:rPr lang="de-DE" altLang="el-GR" sz="2400" smtClean="0"/>
              <a:t>: </a:t>
            </a:r>
          </a:p>
          <a:p>
            <a:pPr lvl="1" eaLnBrk="1" hangingPunct="1"/>
            <a:r>
              <a:rPr lang="de-DE" altLang="el-GR" sz="2400" smtClean="0"/>
              <a:t>Multilinguale Frage-Antwort-Systeme, Dialogsysteme (geschriebener und gesprochener Sprache)</a:t>
            </a:r>
          </a:p>
          <a:p>
            <a:pPr lvl="1" eaLnBrk="1" hangingPunct="1"/>
            <a:r>
              <a:rPr lang="de-DE" altLang="el-GR" sz="2400" smtClean="0"/>
              <a:t>Interaktive Maschinelle Übersetzung, bzw. Transkribierung </a:t>
            </a:r>
          </a:p>
          <a:p>
            <a:pPr lvl="1" eaLnBrk="1" hangingPunct="1"/>
            <a:r>
              <a:rPr lang="de-DE" altLang="el-GR" sz="2400" smtClean="0"/>
              <a:t>Maschinelle Übersetzung in Frage-Antwort-Systemen, Dialogsystemen </a:t>
            </a:r>
          </a:p>
          <a:p>
            <a:pPr lvl="1" eaLnBrk="1" hangingPunct="1"/>
            <a:r>
              <a:rPr lang="de-DE" altLang="el-GR" sz="2400" smtClean="0"/>
              <a:t>Multilinguale Hypermedia</a:t>
            </a:r>
          </a:p>
          <a:p>
            <a:pPr eaLnBrk="1" hangingPunct="1"/>
            <a:r>
              <a:rPr lang="de-DE" altLang="el-GR" sz="2400" smtClean="0"/>
              <a:t>und </a:t>
            </a:r>
            <a:r>
              <a:rPr lang="de-DE" altLang="el-GR" sz="2400" b="1" smtClean="0"/>
              <a:t>Daten</a:t>
            </a:r>
            <a:r>
              <a:rPr lang="de-DE" altLang="el-GR" sz="2400" smtClean="0"/>
              <a:t> aus </a:t>
            </a:r>
            <a:r>
              <a:rPr lang="en-US" altLang="el-GR" sz="2400" smtClean="0"/>
              <a:t>älteren und neueren Projekten der Europäischen Union (EU-Projekte und Nationale Projekte)</a:t>
            </a:r>
            <a:endParaRPr lang="en-US" altLang="el-GR" sz="2400" b="1" smtClean="0"/>
          </a:p>
          <a:p>
            <a:pPr eaLnBrk="1" hangingPunct="1"/>
            <a:endParaRPr lang="en-US" alt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49275"/>
            <a:ext cx="8229600" cy="1143000"/>
          </a:xfrm>
        </p:spPr>
        <p:txBody>
          <a:bodyPr/>
          <a:lstStyle/>
          <a:p>
            <a:pPr eaLnBrk="1" hangingPunct="1"/>
            <a:r>
              <a:rPr lang="en-US" altLang="el-GR" smtClean="0"/>
              <a:t>Dialogsysteme als Mensch-Maschine Kommunikation</a:t>
            </a:r>
            <a:br>
              <a:rPr lang="en-US" altLang="el-GR" smtClean="0"/>
            </a:br>
            <a:endParaRPr lang="en-US" altLang="el-GR" smtClean="0"/>
          </a:p>
        </p:txBody>
      </p:sp>
      <p:sp>
        <p:nvSpPr>
          <p:cNvPr id="19458" name="Content Placeholder 2"/>
          <p:cNvSpPr>
            <a:spLocks noGrp="1"/>
          </p:cNvSpPr>
          <p:nvPr>
            <p:ph idx="1"/>
          </p:nvPr>
        </p:nvSpPr>
        <p:spPr>
          <a:xfrm>
            <a:off x="468313" y="1844675"/>
            <a:ext cx="8229600" cy="4670425"/>
          </a:xfrm>
        </p:spPr>
        <p:txBody>
          <a:bodyPr/>
          <a:lstStyle/>
          <a:p>
            <a:pPr eaLnBrk="1" hangingPunct="1">
              <a:lnSpc>
                <a:spcPct val="90000"/>
              </a:lnSpc>
            </a:pPr>
            <a:r>
              <a:rPr lang="de-DE" altLang="el-GR" sz="2400" smtClean="0"/>
              <a:t>Natürlichsprachliche Dialogsysteme erlauben es einem menschlichen Benutzer, mit einer Maschine mittels </a:t>
            </a:r>
            <a:r>
              <a:rPr lang="de-DE" altLang="el-GR" sz="2400" b="1" smtClean="0"/>
              <a:t>sprachlicher Ein-und Ausgabe zu kommunizieren </a:t>
            </a:r>
            <a:r>
              <a:rPr lang="de-DE" altLang="el-GR" sz="2400" smtClean="0"/>
              <a:t>(Kellner, 2004). </a:t>
            </a:r>
          </a:p>
          <a:p>
            <a:pPr eaLnBrk="1" hangingPunct="1">
              <a:lnSpc>
                <a:spcPct val="90000"/>
              </a:lnSpc>
            </a:pPr>
            <a:r>
              <a:rPr lang="de-DE" altLang="el-GR" sz="2400" smtClean="0"/>
              <a:t>Üblicherweise wird mit der Wendung „Dialogsystem</a:t>
            </a:r>
            <a:r>
              <a:rPr lang="de-DE" altLang="en-US" sz="2400" smtClean="0"/>
              <a:t>“</a:t>
            </a:r>
            <a:r>
              <a:rPr lang="de-DE" altLang="el-GR" sz="2400" smtClean="0"/>
              <a:t> ein System Verarbeitung gesprochener Sprache gemeint mit dem der Benützer </a:t>
            </a:r>
            <a:r>
              <a:rPr lang="de-DE" altLang="el-GR" sz="2400" b="1" smtClean="0"/>
              <a:t>mündlich kommuniziert </a:t>
            </a:r>
            <a:r>
              <a:rPr lang="de-DE" altLang="el-GR" sz="2400" smtClean="0"/>
              <a:t>und von dem System Antworten oder Reaktionen in der Form gesprochener Sprache bekommt.</a:t>
            </a:r>
          </a:p>
          <a:p>
            <a:pPr eaLnBrk="1" hangingPunct="1">
              <a:lnSpc>
                <a:spcPct val="90000"/>
              </a:lnSpc>
            </a:pPr>
            <a:r>
              <a:rPr lang="de-DE" altLang="el-GR" sz="2400" smtClean="0"/>
              <a:t>Die folgenden stammen aus einem Dialogsystem für Informationen (Auskunft) über </a:t>
            </a:r>
            <a:r>
              <a:rPr lang="de-DE" altLang="el-GR" sz="2400" b="1" smtClean="0"/>
              <a:t>Fuβballspiele</a:t>
            </a:r>
            <a:r>
              <a:rPr lang="de-DE" altLang="el-GR" sz="2400" smtClean="0"/>
              <a:t> ((Moegle et al., 2006) (auf Englisch) </a:t>
            </a:r>
          </a:p>
          <a:p>
            <a:pPr eaLnBrk="1" hangingPunct="1">
              <a:lnSpc>
                <a:spcPct val="70000"/>
              </a:lnSpc>
            </a:pPr>
            <a:endParaRPr lang="en-US" altLang="el-GR" sz="2500"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3021</TotalTime>
  <Words>4433</Words>
  <Application>Microsoft Macintosh PowerPoint</Application>
  <PresentationFormat>On-screen Show (4:3)</PresentationFormat>
  <Paragraphs>363</Paragraphs>
  <Slides>63</Slides>
  <Notes>10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Θέμα του Office</vt:lpstr>
      <vt:lpstr>Computerlinguistik</vt:lpstr>
      <vt:lpstr>Multilinguale Mensch-Maschine Kommunikation</vt:lpstr>
      <vt:lpstr>Zu den Anwendungsbereichen der Computerlinguistik bezüglich der gesprochenen Sprache</vt:lpstr>
      <vt:lpstr>Wie „versteht“ der Computer die Sprache? </vt:lpstr>
      <vt:lpstr>Kern aller Anwendungsbereiche der Computerlinguistik (1/2)</vt:lpstr>
      <vt:lpstr>Kern aller Anwendungsbereiche der Computerlinguistik (2/2)</vt:lpstr>
      <vt:lpstr>Multilinguale Mensch-Maschine Kommunikation: Linguistische Aspekte und Anwendungen</vt:lpstr>
      <vt:lpstr>Hier geht es um: </vt:lpstr>
      <vt:lpstr>Dialogsysteme als Mensch-Maschine Kommunikation </vt:lpstr>
      <vt:lpstr>PowerPoint Presentation</vt:lpstr>
      <vt:lpstr>Dialogsysteme können auch multimodal sein (Multimodale Dialogsysteme) </vt:lpstr>
      <vt:lpstr>Das sehr beschränkte Weltwissen eines Systems Verarbeitung Natürlicher Sprache</vt:lpstr>
      <vt:lpstr>Besonders wichtig in der Multilingualen  Mensch-Maschine Kommunikation: Faktoren </vt:lpstr>
      <vt:lpstr>I. Ziel – einige Kriterien für ein erfolgreiches System der Mensch – Maschine Kommunikation </vt:lpstr>
      <vt:lpstr>I. Ziel</vt:lpstr>
      <vt:lpstr>Ziele der Mensch-Maschine Kommunikation, Kriterien nach Moeller, 2005 (1/3)</vt:lpstr>
      <vt:lpstr>Ziele der Mensch-Maschine Kommunikation, Kriterien nach Moeller, 2005 (2/3)</vt:lpstr>
      <vt:lpstr>Ziele der Mensch-Maschine Kommunikation, Kriterien nach Moeller, 2005 (3/3)</vt:lpstr>
      <vt:lpstr>Multilinguale Mensch-Maschine Kommunikation: Linguistische Aspekte und Anwendungen</vt:lpstr>
      <vt:lpstr>II. Benutzer und Benutzermodelierung (1/2) </vt:lpstr>
      <vt:lpstr>II. Benutzer und Benutzermodelierung (2/2)</vt:lpstr>
      <vt:lpstr>Für eine Benutzermodelierung</vt:lpstr>
      <vt:lpstr>Vorwissen/Erwartungen der Benutzergruppe</vt:lpstr>
      <vt:lpstr>Quellen - Forschungsprojekte</vt:lpstr>
      <vt:lpstr>Intelligentes Wohnen</vt:lpstr>
      <vt:lpstr>Spanien und Grossbritanien</vt:lpstr>
      <vt:lpstr>Problem-1:  Bedürfnisse und Erwartungen </vt:lpstr>
      <vt:lpstr>III. Inhalt und Ausduck</vt:lpstr>
      <vt:lpstr>A. Pragmatische Aspekte</vt:lpstr>
      <vt:lpstr>Dialogstruktur und Vorwissen / Erwartungen der Benützer</vt:lpstr>
      <vt:lpstr>Problem-2: Notwendige / Unnotwendige Sprechakte-</vt:lpstr>
      <vt:lpstr>B. Semantische Aspekte:  Problem-3: </vt:lpstr>
      <vt:lpstr>Maschinelle Übersetzung Gesprochener Texte in Dialogsystemen</vt:lpstr>
      <vt:lpstr>Zu den Strategien der Maschinellen Übersetzung gehören auch die Interlingua Systeme,</vt:lpstr>
      <vt:lpstr>Beispiel (1/2)</vt:lpstr>
      <vt:lpstr>Beispiel (2/2)</vt:lpstr>
      <vt:lpstr>Satzinhalt: Entsprechungen: </vt:lpstr>
      <vt:lpstr>C. Phonetisch-Phonologische Aspekte –paralinguistische merkmale</vt:lpstr>
      <vt:lpstr>Prosodie und Bedeutung</vt:lpstr>
      <vt:lpstr>Prosodie und Bedeutung: Emphase</vt:lpstr>
      <vt:lpstr>Prosodie (Emphase) und Spracherkennug / Verstaendlichkeit </vt:lpstr>
      <vt:lpstr>Erkennung und Verarbeitung prosodischer Information </vt:lpstr>
      <vt:lpstr>Problem 5: Prosodie und Benutzerfreundlichkeit</vt:lpstr>
      <vt:lpstr>Fragment of an English dialogue with respective Greek translation</vt:lpstr>
      <vt:lpstr>Phonetisch-Phonologische Aspekte – Paralinguistische Merkmale</vt:lpstr>
      <vt:lpstr>Problem 6: Gestik –Bewegungen</vt:lpstr>
      <vt:lpstr>Daten für eine simulierung:  Deutsch-Japansich </vt:lpstr>
      <vt:lpstr>PowerPoint Presentation</vt:lpstr>
      <vt:lpstr>Deutsch-Japanisch: Gestik und Bewegung (Lipi et al, 2008)</vt:lpstr>
      <vt:lpstr>Literaturverzeichnis</vt:lpstr>
      <vt:lpstr>Literaturverzeichnis</vt:lpstr>
      <vt:lpstr>Projekte</vt:lpstr>
      <vt:lpstr>Links</vt:lpstr>
      <vt:lpstr>Tools</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haris</cp:lastModifiedBy>
  <cp:revision>370</cp:revision>
  <dcterms:created xsi:type="dcterms:W3CDTF">2012-09-06T09:03:05Z</dcterms:created>
  <dcterms:modified xsi:type="dcterms:W3CDTF">2015-09-24T08:44:06Z</dcterms:modified>
</cp:coreProperties>
</file>