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6"/>
  </p:notesMasterIdLst>
  <p:sldIdLst>
    <p:sldId id="333" r:id="rId3"/>
    <p:sldId id="30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290" r:id="rId19"/>
    <p:sldId id="295" r:id="rId20"/>
    <p:sldId id="334" r:id="rId21"/>
    <p:sldId id="335" r:id="rId22"/>
    <p:sldId id="336" r:id="rId23"/>
    <p:sldId id="337" r:id="rId24"/>
    <p:sldId id="293" r:id="rId25"/>
  </p:sldIdLst>
  <p:sldSz cx="9144000" cy="6858000" type="screen4x3"/>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3"/>
            <p14:sldId id="308"/>
            <p14:sldId id="319"/>
            <p14:sldId id="320"/>
            <p14:sldId id="321"/>
            <p14:sldId id="322"/>
            <p14:sldId id="323"/>
            <p14:sldId id="324"/>
            <p14:sldId id="325"/>
            <p14:sldId id="326"/>
            <p14:sldId id="327"/>
            <p14:sldId id="328"/>
            <p14:sldId id="329"/>
            <p14:sldId id="330"/>
            <p14:sldId id="331"/>
            <p14:sldId id="332"/>
            <p14:sldId id="290"/>
            <p14:sldId id="295"/>
            <p14:sldId id="334"/>
            <p14:sldId id="335"/>
            <p14:sldId id="336"/>
            <p14:sldId id="337"/>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20</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21</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22</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7.png"/><Relationship Id="rId4" Type="http://schemas.openxmlformats.org/officeDocument/2006/relationships/hyperlink" Target="%5b1%5d%20http:/creativecommons.org/licenses/by-nc-sa/4.0/"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rt-book.gr/full_product1.php?prod_id=425-%CE%9C%CE%91-%CE%95%CE%9B-0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biblionet.gr/book/65469/%CE%9A%CE%B1%CF%80%CE%BB%CE%AC%CE%BD%CE%BF%CE%B3%CE%BB%CE%BF%CF%85,_%CE%9C%CE%AC%CE%BD%CE%B9%CE%B1/%CE%97_%CE%B1%CF%83%CF%80%CE%AF%CE%B4%CE%B1_%CF%84%CE%B7%CF%82_%CE%B5%CE%B9%CF%81%CE%AE%CE%BD%CE%B7%CF%8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2.1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Μυθολογία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621388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Μίμηση (1/2)</a:t>
            </a:r>
            <a:endParaRPr lang="el-GR" dirty="0"/>
          </a:p>
        </p:txBody>
      </p:sp>
      <p:sp>
        <p:nvSpPr>
          <p:cNvPr id="5" name="Θέση περιεχομένου 4"/>
          <p:cNvSpPr>
            <a:spLocks noGrp="1"/>
          </p:cNvSpPr>
          <p:nvPr>
            <p:ph sz="half" idx="1"/>
          </p:nvPr>
        </p:nvSpPr>
        <p:spPr>
          <a:xfrm>
            <a:off x="323528" y="1600199"/>
            <a:ext cx="3240360" cy="4525963"/>
          </a:xfrm>
        </p:spPr>
        <p:txBody>
          <a:bodyPr/>
          <a:lstStyle/>
          <a:p>
            <a:pPr marL="0" indent="0">
              <a:buNone/>
            </a:pPr>
            <a:r>
              <a:rPr lang="el-GR" dirty="0"/>
              <a:t>Στη συνέχεια, τα παιδιά έδειξαν πώς θα μπορούσε να περπατάει ο θεός. Μερικά παιδιά άρχισαν να κάνουν κουτσό. </a:t>
            </a:r>
          </a:p>
          <a:p>
            <a:endParaRPr lang="el-GR" dirty="0"/>
          </a:p>
        </p:txBody>
      </p:sp>
      <p:pic>
        <p:nvPicPr>
          <p:cNvPr id="7" name="Picture 5" descr="Τα παιδιά μιμούνται τον Ήφαιστο."/>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3837792" y="1700808"/>
            <a:ext cx="4835525" cy="3625695"/>
          </a:xfrm>
          <a:prstGeom prst="rect">
            <a:avLst/>
          </a:prstGeom>
          <a:noFill/>
          <a:ln w="9525">
            <a:noFill/>
            <a:miter lim="800000"/>
            <a:headEnd/>
            <a:tailEnd/>
          </a:ln>
        </p:spPr>
      </p:pic>
    </p:spTree>
    <p:extLst>
      <p:ext uri="{BB962C8B-B14F-4D97-AF65-F5344CB8AC3E}">
        <p14:creationId xmlns:p14="http://schemas.microsoft.com/office/powerpoint/2010/main" val="358095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Μίμηση (2/2)</a:t>
            </a:r>
            <a:endParaRPr lang="el-GR" dirty="0"/>
          </a:p>
        </p:txBody>
      </p:sp>
      <p:sp>
        <p:nvSpPr>
          <p:cNvPr id="3" name="Θέση περιεχομένου 2"/>
          <p:cNvSpPr>
            <a:spLocks noGrp="1"/>
          </p:cNvSpPr>
          <p:nvPr>
            <p:ph sz="half" idx="1"/>
          </p:nvPr>
        </p:nvSpPr>
        <p:spPr>
          <a:xfrm>
            <a:off x="457200" y="1600200"/>
            <a:ext cx="3682752" cy="4525963"/>
          </a:xfrm>
        </p:spPr>
        <p:txBody>
          <a:bodyPr/>
          <a:lstStyle/>
          <a:p>
            <a:pPr marL="0" indent="0">
              <a:buNone/>
            </a:pPr>
            <a:r>
              <a:rPr lang="el-GR" dirty="0"/>
              <a:t>Αφού περπάτησαν με το ένα πόδι, μετά ήθελαν να συνεχίσουν το παιχνίδι χτίζοντας πύργους με το ένα χέρι. Το έκαναν χωρισμένα σε ζευγάρια.</a:t>
            </a:r>
          </a:p>
          <a:p>
            <a:endParaRPr lang="el-GR" dirty="0"/>
          </a:p>
        </p:txBody>
      </p:sp>
      <p:pic>
        <p:nvPicPr>
          <p:cNvPr id="5" name="Picture 3" descr="Τα παιδιά μιμούνται τον Ήφαιστο."/>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427984" y="1600199"/>
            <a:ext cx="3828573" cy="4525963"/>
          </a:xfrm>
          <a:prstGeom prst="rect">
            <a:avLst/>
          </a:prstGeom>
          <a:noFill/>
          <a:ln w="9525">
            <a:noFill/>
            <a:miter lim="800000"/>
            <a:headEnd/>
            <a:tailEnd/>
          </a:ln>
        </p:spPr>
      </p:pic>
    </p:spTree>
    <p:extLst>
      <p:ext uri="{BB962C8B-B14F-4D97-AF65-F5344CB8AC3E}">
        <p14:creationId xmlns:p14="http://schemas.microsoft.com/office/powerpoint/2010/main" val="133064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Τα παιδιά ζωγραφίζουν</a:t>
            </a:r>
            <a:endParaRPr lang="el-GR" dirty="0"/>
          </a:p>
        </p:txBody>
      </p:sp>
      <p:sp>
        <p:nvSpPr>
          <p:cNvPr id="3" name="Θέση περιεχομένου 2"/>
          <p:cNvSpPr>
            <a:spLocks noGrp="1"/>
          </p:cNvSpPr>
          <p:nvPr>
            <p:ph idx="1"/>
          </p:nvPr>
        </p:nvSpPr>
        <p:spPr/>
        <p:txBody>
          <a:bodyPr>
            <a:normAutofit/>
          </a:bodyPr>
          <a:lstStyle/>
          <a:p>
            <a:pPr marL="0" indent="0">
              <a:spcAft>
                <a:spcPts val="1200"/>
              </a:spcAft>
              <a:buNone/>
            </a:pPr>
            <a:r>
              <a:rPr lang="el-GR" dirty="0"/>
              <a:t>Μετά το τέλος του παιχνιδιού τα παιδιά χωρίστηκαν σε ομάδες των 4-5 ατόμων. Κάθε ομάδα πήρε ένα μεγάλο χαρτί με το ασπρόμαυρο σκίτσο του Ηφαίστου, όπως το συναντήσαμε στο βιβλίο που διαβάσαμε. Ζητήθηκε από τα παιδιά, λαμβάνοντας υπόψη την ιστορία, να τροποποιήσουν την εικόνα.</a:t>
            </a:r>
          </a:p>
          <a:p>
            <a:pPr>
              <a:spcAft>
                <a:spcPts val="1200"/>
              </a:spcAft>
            </a:pPr>
            <a:endParaRPr lang="el-GR" dirty="0"/>
          </a:p>
        </p:txBody>
      </p:sp>
    </p:spTree>
    <p:extLst>
      <p:ext uri="{BB962C8B-B14F-4D97-AF65-F5344CB8AC3E}">
        <p14:creationId xmlns:p14="http://schemas.microsoft.com/office/powerpoint/2010/main" val="253106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έργα των παιδιών (1/4)</a:t>
            </a:r>
            <a:endParaRPr lang="el-GR" dirty="0"/>
          </a:p>
        </p:txBody>
      </p:sp>
      <p:sp>
        <p:nvSpPr>
          <p:cNvPr id="3" name="Θέση περιεχομένου 2"/>
          <p:cNvSpPr>
            <a:spLocks noGrp="1"/>
          </p:cNvSpPr>
          <p:nvPr>
            <p:ph sz="half" idx="1"/>
          </p:nvPr>
        </p:nvSpPr>
        <p:spPr>
          <a:xfrm>
            <a:off x="457200" y="1600200"/>
            <a:ext cx="4546848" cy="4525963"/>
          </a:xfrm>
        </p:spPr>
        <p:txBody>
          <a:bodyPr>
            <a:normAutofit/>
          </a:bodyPr>
          <a:lstStyle/>
          <a:p>
            <a:pPr>
              <a:buFont typeface="Calibri" panose="020F0502020204030204" pitchFamily="34" charset="0"/>
              <a:buChar char="‐"/>
            </a:pPr>
            <a:r>
              <a:rPr lang="el-GR" dirty="0" smtClean="0"/>
              <a:t>Θα </a:t>
            </a:r>
            <a:r>
              <a:rPr lang="el-GR" dirty="0"/>
              <a:t>του κάνουμε μπαστούνι εδώ για να φαίνεται ότι είναι κουτσός</a:t>
            </a:r>
            <a:r>
              <a:rPr lang="el-GR" dirty="0" smtClean="0"/>
              <a:t>.</a:t>
            </a:r>
            <a:endParaRPr lang="el-GR" dirty="0"/>
          </a:p>
          <a:p>
            <a:pPr>
              <a:buFont typeface="Calibri" panose="020F0502020204030204" pitchFamily="34" charset="0"/>
              <a:buChar char="‐"/>
            </a:pPr>
            <a:r>
              <a:rPr lang="el-GR" dirty="0" smtClean="0"/>
              <a:t>Να </a:t>
            </a:r>
            <a:r>
              <a:rPr lang="el-GR" dirty="0"/>
              <a:t>εδώ (στο γόνατο) του έχω κάνει και τη μελανιά</a:t>
            </a:r>
            <a:r>
              <a:rPr lang="el-GR" dirty="0" smtClean="0"/>
              <a:t>.</a:t>
            </a:r>
            <a:endParaRPr lang="el-GR" dirty="0"/>
          </a:p>
          <a:p>
            <a:pPr>
              <a:buFont typeface="Calibri" panose="020F0502020204030204" pitchFamily="34" charset="0"/>
              <a:buChar char="‐"/>
            </a:pPr>
            <a:r>
              <a:rPr lang="el-GR" dirty="0" smtClean="0"/>
              <a:t>Του </a:t>
            </a:r>
            <a:r>
              <a:rPr lang="el-GR" dirty="0"/>
              <a:t>βάλαμε και κόκκινο στα μάτια για να φαίνεται πιο θυμωμένος</a:t>
            </a:r>
            <a:r>
              <a:rPr lang="el-GR" dirty="0" smtClean="0"/>
              <a:t>.</a:t>
            </a:r>
            <a:endParaRPr lang="el-GR" dirty="0"/>
          </a:p>
          <a:p>
            <a:endParaRPr lang="el-GR" dirty="0"/>
          </a:p>
        </p:txBody>
      </p:sp>
      <p:pic>
        <p:nvPicPr>
          <p:cNvPr id="5" name="Content Placeholder 7" descr="Παιδική ζωγραφιά"/>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5292080" y="1600200"/>
            <a:ext cx="3186684" cy="4521708"/>
          </a:xfrm>
          <a:prstGeom prst="rect">
            <a:avLst/>
          </a:prstGeom>
          <a:noFill/>
          <a:ln w="9525">
            <a:noFill/>
            <a:miter lim="800000"/>
            <a:headEnd/>
            <a:tailEnd/>
          </a:ln>
        </p:spPr>
      </p:pic>
    </p:spTree>
    <p:extLst>
      <p:ext uri="{BB962C8B-B14F-4D97-AF65-F5344CB8AC3E}">
        <p14:creationId xmlns:p14="http://schemas.microsoft.com/office/powerpoint/2010/main" val="3410335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έργα των παιδιών </a:t>
            </a:r>
            <a:r>
              <a:rPr lang="el-GR" dirty="0" smtClean="0"/>
              <a:t>(2/4</a:t>
            </a:r>
            <a:r>
              <a:rPr lang="el-GR" dirty="0"/>
              <a:t>)</a:t>
            </a:r>
          </a:p>
        </p:txBody>
      </p:sp>
      <p:sp>
        <p:nvSpPr>
          <p:cNvPr id="3" name="Θέση περιεχομένου 2"/>
          <p:cNvSpPr>
            <a:spLocks noGrp="1"/>
          </p:cNvSpPr>
          <p:nvPr>
            <p:ph sz="half" idx="1"/>
          </p:nvPr>
        </p:nvSpPr>
        <p:spPr>
          <a:xfrm>
            <a:off x="457200" y="1600200"/>
            <a:ext cx="4402832" cy="4525963"/>
          </a:xfrm>
        </p:spPr>
        <p:txBody>
          <a:bodyPr/>
          <a:lstStyle/>
          <a:p>
            <a:pPr marL="0" indent="0">
              <a:buNone/>
            </a:pPr>
            <a:r>
              <a:rPr lang="el-GR" dirty="0"/>
              <a:t>Αυτή η ομάδα, μετά από εκτενή συζήτηση και διαφωνία, κατέληξε στο να μη σχεδιάσει την πατούσα που δε χώραγε στην εικόνα και να μη χρωματίσει καν το πόδι αυτό, για να φαίνεται «ακόμη πιο κουτσός».</a:t>
            </a:r>
          </a:p>
          <a:p>
            <a:endParaRPr lang="el-GR" dirty="0"/>
          </a:p>
        </p:txBody>
      </p:sp>
      <p:pic>
        <p:nvPicPr>
          <p:cNvPr id="5" name="Picture 3" descr="Παιδική ζωγραφιά."/>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5292080" y="1600199"/>
            <a:ext cx="3246624" cy="4525963"/>
          </a:xfrm>
          <a:prstGeom prst="rect">
            <a:avLst/>
          </a:prstGeom>
          <a:noFill/>
          <a:ln w="9525">
            <a:noFill/>
            <a:miter lim="800000"/>
            <a:headEnd/>
            <a:tailEnd/>
          </a:ln>
        </p:spPr>
      </p:pic>
    </p:spTree>
    <p:extLst>
      <p:ext uri="{BB962C8B-B14F-4D97-AF65-F5344CB8AC3E}">
        <p14:creationId xmlns:p14="http://schemas.microsoft.com/office/powerpoint/2010/main" val="4262405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έργα των παιδιών </a:t>
            </a:r>
            <a:r>
              <a:rPr lang="el-GR" dirty="0" smtClean="0"/>
              <a:t>(3/4</a:t>
            </a:r>
            <a:r>
              <a:rPr lang="el-GR" dirty="0"/>
              <a:t>)</a:t>
            </a:r>
          </a:p>
        </p:txBody>
      </p:sp>
      <p:sp>
        <p:nvSpPr>
          <p:cNvPr id="3" name="Θέση περιεχομένου 2"/>
          <p:cNvSpPr>
            <a:spLocks noGrp="1"/>
          </p:cNvSpPr>
          <p:nvPr>
            <p:ph sz="half" idx="1"/>
          </p:nvPr>
        </p:nvSpPr>
        <p:spPr>
          <a:xfrm>
            <a:off x="457200" y="1600200"/>
            <a:ext cx="4330824" cy="4525963"/>
          </a:xfrm>
        </p:spPr>
        <p:txBody>
          <a:bodyPr/>
          <a:lstStyle/>
          <a:p>
            <a:pPr marL="0" indent="0">
              <a:buNone/>
            </a:pPr>
            <a:r>
              <a:rPr lang="el-GR" dirty="0"/>
              <a:t>Υπήρξαν όμως και κάποιοι, που στην πραγματικότητα ήταν κάποιες, που επέμειναν σε έναν νέο και όμορφο </a:t>
            </a:r>
            <a:r>
              <a:rPr lang="el-GR" dirty="0" smtClean="0"/>
              <a:t>Ήφαιστο</a:t>
            </a:r>
            <a:r>
              <a:rPr lang="en-US" dirty="0" smtClean="0"/>
              <a:t>!</a:t>
            </a:r>
            <a:endParaRPr lang="el-GR" dirty="0"/>
          </a:p>
          <a:p>
            <a:endParaRPr lang="el-GR" dirty="0"/>
          </a:p>
        </p:txBody>
      </p:sp>
      <p:pic>
        <p:nvPicPr>
          <p:cNvPr id="5" name="Picture 5" descr="Παιδική ζωγραφιά."/>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5437226" y="1613683"/>
            <a:ext cx="3244311" cy="4525963"/>
          </a:xfrm>
          <a:prstGeom prst="rect">
            <a:avLst/>
          </a:prstGeom>
          <a:noFill/>
          <a:ln w="9525">
            <a:noFill/>
            <a:miter lim="800000"/>
            <a:headEnd/>
            <a:tailEnd/>
          </a:ln>
        </p:spPr>
      </p:pic>
    </p:spTree>
    <p:extLst>
      <p:ext uri="{BB962C8B-B14F-4D97-AF65-F5344CB8AC3E}">
        <p14:creationId xmlns:p14="http://schemas.microsoft.com/office/powerpoint/2010/main" val="2296686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έργα των παιδιών </a:t>
            </a:r>
            <a:r>
              <a:rPr lang="el-GR" dirty="0" smtClean="0"/>
              <a:t>(4/4</a:t>
            </a:r>
            <a:r>
              <a:rPr lang="el-GR" dirty="0"/>
              <a:t>)</a:t>
            </a:r>
          </a:p>
        </p:txBody>
      </p:sp>
      <p:sp>
        <p:nvSpPr>
          <p:cNvPr id="3" name="Θέση περιεχομένου 2"/>
          <p:cNvSpPr>
            <a:spLocks noGrp="1"/>
          </p:cNvSpPr>
          <p:nvPr>
            <p:ph sz="half" idx="1"/>
          </p:nvPr>
        </p:nvSpPr>
        <p:spPr/>
        <p:txBody>
          <a:bodyPr/>
          <a:lstStyle/>
          <a:p>
            <a:pPr>
              <a:buFont typeface="Calibri" panose="020F0502020204030204" pitchFamily="34" charset="0"/>
              <a:buChar char="‐"/>
            </a:pPr>
            <a:r>
              <a:rPr lang="el-GR" dirty="0" smtClean="0"/>
              <a:t>Εμείς </a:t>
            </a:r>
            <a:r>
              <a:rPr lang="el-GR" dirty="0"/>
              <a:t>θα τον αφήσουμε όμορφο</a:t>
            </a:r>
            <a:r>
              <a:rPr lang="el-GR" dirty="0" smtClean="0"/>
              <a:t>.</a:t>
            </a:r>
            <a:endParaRPr lang="el-GR" dirty="0"/>
          </a:p>
          <a:p>
            <a:pPr>
              <a:buFont typeface="Calibri" panose="020F0502020204030204" pitchFamily="34" charset="0"/>
              <a:buChar char="‐"/>
            </a:pPr>
            <a:r>
              <a:rPr lang="el-GR" dirty="0" smtClean="0"/>
              <a:t>Να</a:t>
            </a:r>
            <a:r>
              <a:rPr lang="el-GR" dirty="0"/>
              <a:t>, εδώ ζωγράφισα τη φωτιά</a:t>
            </a:r>
            <a:r>
              <a:rPr lang="el-GR" dirty="0" smtClean="0"/>
              <a:t>! </a:t>
            </a:r>
            <a:r>
              <a:rPr lang="el-GR" dirty="0"/>
              <a:t>(κάτω από το καρφί)</a:t>
            </a:r>
          </a:p>
          <a:p>
            <a:endParaRPr lang="el-GR" dirty="0"/>
          </a:p>
        </p:txBody>
      </p:sp>
      <p:pic>
        <p:nvPicPr>
          <p:cNvPr id="5" name="Picture 3" descr="Παιδική ζωγραφιά."/>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5076056" y="1600200"/>
            <a:ext cx="3396587" cy="4525963"/>
          </a:xfrm>
          <a:prstGeom prst="rect">
            <a:avLst/>
          </a:prstGeom>
          <a:noFill/>
          <a:ln w="9525">
            <a:noFill/>
            <a:miter lim="800000"/>
            <a:headEnd/>
            <a:tailEnd/>
          </a:ln>
        </p:spPr>
      </p:pic>
    </p:spTree>
    <p:extLst>
      <p:ext uri="{BB962C8B-B14F-4D97-AF65-F5344CB8AC3E}">
        <p14:creationId xmlns:p14="http://schemas.microsoft.com/office/powerpoint/2010/main" val="3268517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612429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5194920" cy="4525963"/>
          </a:xfrm>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sz="2400" dirty="0"/>
              <a:t>Φαίδρα </a:t>
            </a:r>
            <a:r>
              <a:rPr lang="el-GR" sz="2400" dirty="0" err="1" smtClean="0"/>
              <a:t>Γκρέβε</a:t>
            </a:r>
            <a:r>
              <a:rPr lang="el-GR" sz="2400" dirty="0" smtClean="0"/>
              <a:t>-</a:t>
            </a:r>
            <a:r>
              <a:rPr lang="el-GR" sz="2400" dirty="0" err="1" smtClean="0"/>
              <a:t>Μιχαλοπούλου</a:t>
            </a:r>
            <a:r>
              <a:rPr lang="el-GR" sz="2400" dirty="0" smtClean="0"/>
              <a:t>.</a:t>
            </a:r>
            <a:endParaRPr lang="el-GR" sz="2400" dirty="0"/>
          </a:p>
          <a:p>
            <a:pPr marL="0" indent="0">
              <a:spcBef>
                <a:spcPts val="1000"/>
              </a:spcBef>
              <a:buNone/>
            </a:pPr>
            <a:r>
              <a:rPr lang="el-GR" sz="2400" b="1" dirty="0" smtClean="0"/>
              <a:t>Μυθολογικό θέμα</a:t>
            </a:r>
            <a:r>
              <a:rPr lang="el-GR" sz="2400" dirty="0" smtClean="0"/>
              <a:t>: </a:t>
            </a:r>
          </a:p>
          <a:p>
            <a:pPr marL="0" indent="0">
              <a:spcBef>
                <a:spcPts val="0"/>
              </a:spcBef>
              <a:buNone/>
            </a:pPr>
            <a:r>
              <a:rPr lang="el-GR" altLang="en-US" sz="2400" dirty="0" smtClean="0"/>
              <a:t>Ήφαιστος.</a:t>
            </a:r>
            <a:endParaRPr lang="el-GR" altLang="en-US" sz="2400" dirty="0"/>
          </a:p>
          <a:p>
            <a:pPr marL="0" indent="0">
              <a:spcBef>
                <a:spcPts val="1000"/>
              </a:spcBef>
              <a:buNone/>
            </a:pPr>
            <a:r>
              <a:rPr lang="el-GR" altLang="en-US" sz="2400" b="1" dirty="0" smtClean="0"/>
              <a:t>Βιβλίο</a:t>
            </a:r>
            <a:r>
              <a:rPr lang="el-GR" altLang="en-US" sz="2400" dirty="0" smtClean="0"/>
              <a:t>: </a:t>
            </a:r>
            <a:r>
              <a:rPr lang="el-GR" sz="2400" b="1" dirty="0"/>
              <a:t>Ο χρυσός </a:t>
            </a:r>
            <a:r>
              <a:rPr lang="el-GR" sz="2400" b="1" dirty="0" smtClean="0"/>
              <a:t>θρόνος</a:t>
            </a:r>
            <a:r>
              <a:rPr lang="el-GR" sz="2400" dirty="0" smtClean="0"/>
              <a:t>: </a:t>
            </a:r>
            <a:r>
              <a:rPr lang="el-GR" sz="2400" b="1" dirty="0"/>
              <a:t>Ήφαιστος</a:t>
            </a:r>
            <a:r>
              <a:rPr lang="el-GR" sz="2400" dirty="0"/>
              <a:t> - </a:t>
            </a:r>
            <a:r>
              <a:rPr lang="el-GR" sz="2400" b="1" dirty="0"/>
              <a:t>Άρης</a:t>
            </a:r>
            <a:r>
              <a:rPr lang="el-GR" sz="2400" dirty="0"/>
              <a:t> / διασκευή Μενέλαος Στεφανίδης · εικονογράφηση Γιάννης Στεφανίδης. - 7η </a:t>
            </a:r>
            <a:r>
              <a:rPr lang="el-GR" sz="2400" dirty="0" err="1"/>
              <a:t>έκδ</a:t>
            </a:r>
            <a:r>
              <a:rPr lang="el-GR" sz="2400" dirty="0"/>
              <a:t>. - Αθήνα : Σίγμα, 1994.</a:t>
            </a:r>
            <a:endParaRPr lang="en-GB" sz="2400" dirty="0"/>
          </a:p>
        </p:txBody>
      </p:sp>
      <p:pic>
        <p:nvPicPr>
          <p:cNvPr id="1032" name="Picture 8" descr="Εξώφυλλο του βιβλίου"/>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6012160" y="1772816"/>
            <a:ext cx="2500398" cy="35508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48299" y="544522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2015. Φαίδρα </a:t>
            </a:r>
            <a:r>
              <a:rPr lang="el-GR" sz="2000" dirty="0" err="1" smtClean="0"/>
              <a:t>Γκρέβε</a:t>
            </a:r>
            <a:r>
              <a:rPr lang="el-GR" sz="2000" dirty="0" smtClean="0"/>
              <a:t>-</a:t>
            </a:r>
            <a:r>
              <a:rPr lang="el-GR" sz="2000" dirty="0" err="1" smtClean="0"/>
              <a:t>Μιχαλοπούλου</a:t>
            </a:r>
            <a:r>
              <a:rPr lang="el-GR" sz="2000" dirty="0" smtClean="0"/>
              <a:t>. Αγγελική </a:t>
            </a:r>
            <a:r>
              <a:rPr lang="el-GR" sz="2000" dirty="0" err="1"/>
              <a:t>Γιαννικοπούλου</a:t>
            </a:r>
            <a:r>
              <a:rPr lang="el-GR" sz="2000" dirty="0"/>
              <a:t>. «Το Εικονογραφημένο Βιβλίο στην Προσχολική Εκπαίδευση. </a:t>
            </a:r>
            <a:r>
              <a:rPr lang="el-GR" sz="2000" dirty="0" smtClean="0"/>
              <a:t>Μυθολογία. Ήφαιστος». </a:t>
            </a:r>
            <a:r>
              <a:rPr lang="el-GR" sz="2000" dirty="0"/>
              <a:t>Έκδοση: 1.0. Αθήνα 2015. Διαθέσιμο από τη δικτυακή διεύθυνση: </a:t>
            </a:r>
            <a:r>
              <a:rPr lang="el-GR" sz="2000" dirty="0">
                <a:hlinkClick r:id="rId3"/>
              </a:rPr>
              <a:t>http://opencourses.uoa.gr/courses/ECD5</a:t>
            </a:r>
            <a:r>
              <a:rPr lang="el-GR" sz="2000" dirty="0" smtClean="0">
                <a:hlinkClick r:id="rId3"/>
              </a:rPr>
              <a:t>/</a:t>
            </a:r>
            <a:r>
              <a:rPr lang="el-GR" sz="2000" dirty="0" smtClean="0"/>
              <a:t>. </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564112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55268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794364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spcBef>
                <a:spcPts val="1000"/>
              </a:spcBef>
              <a:buNone/>
            </a:pPr>
            <a:r>
              <a:rPr lang="el-GR" sz="2000" dirty="0" smtClean="0"/>
              <a:t>Εικόνα 1, 2, 3, 4, 5, 6, 7: Εξώφυλλο και ενδεικτικές εικόνες του βιβλίου «</a:t>
            </a:r>
            <a:r>
              <a:rPr lang="el-GR" sz="2000" dirty="0" smtClean="0">
                <a:hlinkClick r:id="rId3"/>
              </a:rPr>
              <a:t>Ο </a:t>
            </a:r>
            <a:r>
              <a:rPr lang="el-GR" sz="2000" dirty="0">
                <a:hlinkClick r:id="rId3"/>
              </a:rPr>
              <a:t>χρυσός θρόνος: Ήφαιστος </a:t>
            </a:r>
            <a:r>
              <a:rPr lang="el-GR" sz="2000" dirty="0" smtClean="0">
                <a:hlinkClick r:id="rId3"/>
              </a:rPr>
              <a:t>– Άρης</a:t>
            </a:r>
            <a:r>
              <a:rPr lang="el-GR" sz="2000" dirty="0" smtClean="0"/>
              <a:t>» </a:t>
            </a:r>
            <a:r>
              <a:rPr lang="el-GR" sz="2000" dirty="0"/>
              <a:t>/ διασκευή Μενέλαος Στεφανίδης · εικονογράφηση Γιάννης Στεφανίδης. - 7η </a:t>
            </a:r>
            <a:r>
              <a:rPr lang="el-GR" sz="2000" dirty="0" err="1"/>
              <a:t>έκδ</a:t>
            </a:r>
            <a:r>
              <a:rPr lang="el-GR" sz="2000" dirty="0"/>
              <a:t>. - Αθήνα : Σίγμα, 1994</a:t>
            </a:r>
            <a:r>
              <a:rPr lang="el-GR" sz="2000" dirty="0" smtClean="0"/>
              <a:t>. </a:t>
            </a:r>
            <a:r>
              <a:rPr lang="en-GB" sz="2000" dirty="0" smtClean="0"/>
              <a:t>Art-Book.</a:t>
            </a:r>
          </a:p>
          <a:p>
            <a:pPr marL="0" indent="0">
              <a:spcBef>
                <a:spcPts val="1000"/>
              </a:spcBef>
              <a:buNone/>
            </a:pPr>
            <a:r>
              <a:rPr lang="el-GR" sz="2000" dirty="0"/>
              <a:t>Εικόνα </a:t>
            </a:r>
            <a:r>
              <a:rPr lang="en-GB" sz="2000" dirty="0" smtClean="0"/>
              <a:t>8</a:t>
            </a:r>
            <a:r>
              <a:rPr lang="el-GR" sz="2000" dirty="0" smtClean="0"/>
              <a:t>: </a:t>
            </a:r>
            <a:r>
              <a:rPr lang="el-GR" sz="2000" dirty="0"/>
              <a:t>Εξώφυλλο του βιβλίου «</a:t>
            </a:r>
            <a:r>
              <a:rPr lang="el-GR" sz="2000" dirty="0">
                <a:hlinkClick r:id="rId4"/>
              </a:rPr>
              <a:t>Η ασπίδα της ειρήνης: Ο Ήφαιστος και η ασπίδα του Αχιλλέα</a:t>
            </a:r>
            <a:r>
              <a:rPr lang="el-GR" sz="2000" dirty="0"/>
              <a:t>» / </a:t>
            </a:r>
            <a:r>
              <a:rPr lang="el-GR" sz="2000" dirty="0" err="1"/>
              <a:t>Μάνια</a:t>
            </a:r>
            <a:r>
              <a:rPr lang="el-GR" sz="2000" dirty="0"/>
              <a:t> </a:t>
            </a:r>
            <a:r>
              <a:rPr lang="el-GR" sz="2000" dirty="0" err="1"/>
              <a:t>Καπλάνογλου</a:t>
            </a:r>
            <a:r>
              <a:rPr lang="el-GR" sz="2000" dirty="0"/>
              <a:t> · εικονογράφηση Νικόλας Ανδρικόπουλος · επιμέλεια σειράς Καίτη Ι. </a:t>
            </a:r>
            <a:r>
              <a:rPr lang="el-GR" sz="2000" dirty="0" err="1"/>
              <a:t>Τοπάλη</a:t>
            </a:r>
            <a:r>
              <a:rPr lang="el-GR" sz="2000" dirty="0"/>
              <a:t>. - 1η </a:t>
            </a:r>
            <a:r>
              <a:rPr lang="el-GR" sz="2000" dirty="0" err="1"/>
              <a:t>έκδ</a:t>
            </a:r>
            <a:r>
              <a:rPr lang="el-GR" sz="2000" dirty="0"/>
              <a:t>. - Αθήνα: Ελληνικά Γράμματα, 2001. </a:t>
            </a:r>
            <a:r>
              <a:rPr lang="en-GB" sz="2000" dirty="0" err="1"/>
              <a:t>Biblionet</a:t>
            </a:r>
            <a:r>
              <a:rPr lang="en-GB" sz="2000" dirty="0"/>
              <a:t>.</a:t>
            </a:r>
            <a:endParaRPr lang="el-GR" sz="2000" dirty="0"/>
          </a:p>
          <a:p>
            <a:pPr marL="0" indent="0">
              <a:spcBef>
                <a:spcPts val="1000"/>
              </a:spcBef>
              <a:buNone/>
            </a:pPr>
            <a:endParaRPr lang="en-GB"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a:t>
            </a:r>
            <a:endParaRPr lang="el-GR" dirty="0"/>
          </a:p>
        </p:txBody>
      </p:sp>
      <p:sp>
        <p:nvSpPr>
          <p:cNvPr id="4" name="Θέση περιεχομένου 3"/>
          <p:cNvSpPr>
            <a:spLocks noGrp="1"/>
          </p:cNvSpPr>
          <p:nvPr>
            <p:ph sz="half" idx="1"/>
          </p:nvPr>
        </p:nvSpPr>
        <p:spPr>
          <a:xfrm>
            <a:off x="457200" y="1600200"/>
            <a:ext cx="3610744" cy="4525963"/>
          </a:xfrm>
        </p:spPr>
        <p:txBody>
          <a:bodyPr/>
          <a:lstStyle/>
          <a:p>
            <a:pPr marL="0" indent="0">
              <a:buNone/>
            </a:pPr>
            <a:r>
              <a:rPr lang="el-GR" dirty="0"/>
              <a:t>Με αφορμή το βιβλίο </a:t>
            </a:r>
            <a:r>
              <a:rPr lang="el-GR" b="1" dirty="0"/>
              <a:t>Ο Χρυσός Θρόνος</a:t>
            </a:r>
            <a:r>
              <a:rPr lang="el-GR" dirty="0"/>
              <a:t>, θα συζητήσουμε για το εικονογραφικό στερεότυπο του Ήφαιστου ως ατόμου με σωματική αναπηρία. </a:t>
            </a:r>
          </a:p>
          <a:p>
            <a:endParaRPr lang="el-GR" dirty="0"/>
          </a:p>
        </p:txBody>
      </p:sp>
      <p:pic>
        <p:nvPicPr>
          <p:cNvPr id="6146" name="Picture 2" descr="[DECORATIVE]"/>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427984" y="1772815"/>
            <a:ext cx="4258816" cy="36899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48299" y="5445224"/>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75727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Πριν την ανάγνωση</a:t>
            </a:r>
            <a:endParaRPr lang="el-GR" dirty="0"/>
          </a:p>
        </p:txBody>
      </p:sp>
      <p:sp>
        <p:nvSpPr>
          <p:cNvPr id="3" name="Θέση περιεχομένου 2"/>
          <p:cNvSpPr>
            <a:spLocks noGrp="1"/>
          </p:cNvSpPr>
          <p:nvPr>
            <p:ph sz="half" idx="1"/>
          </p:nvPr>
        </p:nvSpPr>
        <p:spPr>
          <a:xfrm>
            <a:off x="457200" y="1600200"/>
            <a:ext cx="3898776" cy="4525963"/>
          </a:xfrm>
        </p:spPr>
        <p:txBody>
          <a:bodyPr>
            <a:normAutofit/>
          </a:bodyPr>
          <a:lstStyle/>
          <a:p>
            <a:pPr marL="0" indent="0">
              <a:buNone/>
            </a:pPr>
            <a:r>
              <a:rPr lang="el-GR" dirty="0"/>
              <a:t>Αρχικά έδειξα στην ολομέλεια κάποιες εικόνες του Ηφαίστου, όπως αυτός απεικονίζεται στο </a:t>
            </a:r>
            <a:r>
              <a:rPr lang="el-GR" dirty="0" smtClean="0"/>
              <a:t>βιβλίο. </a:t>
            </a:r>
            <a:r>
              <a:rPr lang="el-GR" dirty="0"/>
              <a:t>Ρώτησα τα παιδιά </a:t>
            </a:r>
            <a:r>
              <a:rPr lang="el-GR" dirty="0" smtClean="0"/>
              <a:t>ποιος </a:t>
            </a:r>
            <a:r>
              <a:rPr lang="el-GR" dirty="0"/>
              <a:t>νομίζουν ότι είναι ο χαρακτήρας που απεικονίζεται και από πού το κατάλαβαν.</a:t>
            </a:r>
          </a:p>
        </p:txBody>
      </p:sp>
      <p:pic>
        <p:nvPicPr>
          <p:cNvPr id="2050" name="Picture 2" descr="[DECORATIVE]"/>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1844824"/>
            <a:ext cx="4038600" cy="29019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44408" y="4869160"/>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1638780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Συζήτηση (1/3)</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dirty="0"/>
              <a:t>Τα περισσότερα παιδιά μου είπαν ότι είναι ο Ηρακλής ή ο </a:t>
            </a:r>
            <a:r>
              <a:rPr lang="el-GR" dirty="0" err="1"/>
              <a:t>Θορ</a:t>
            </a:r>
            <a:r>
              <a:rPr lang="el-GR" dirty="0"/>
              <a:t>, γιατί έχει το σφυρί. </a:t>
            </a:r>
          </a:p>
        </p:txBody>
      </p:sp>
      <p:pic>
        <p:nvPicPr>
          <p:cNvPr id="3074" name="Picture 2" descr="[DECORATIVE]"/>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648200" y="1700808"/>
            <a:ext cx="4038600" cy="34189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44408" y="5157192"/>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Tree>
    <p:custDataLst>
      <p:tags r:id="rId1"/>
    </p:custDataLst>
    <p:extLst>
      <p:ext uri="{BB962C8B-B14F-4D97-AF65-F5344CB8AC3E}">
        <p14:creationId xmlns:p14="http://schemas.microsoft.com/office/powerpoint/2010/main" val="647677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Συζήτηση (2/3)</a:t>
            </a:r>
            <a:endParaRPr lang="el-GR" dirty="0"/>
          </a:p>
        </p:txBody>
      </p:sp>
      <p:sp>
        <p:nvSpPr>
          <p:cNvPr id="3" name="Θέση περιεχομένου 2"/>
          <p:cNvSpPr>
            <a:spLocks noGrp="1"/>
          </p:cNvSpPr>
          <p:nvPr>
            <p:ph sz="half" idx="1"/>
          </p:nvPr>
        </p:nvSpPr>
        <p:spPr/>
        <p:txBody>
          <a:bodyPr>
            <a:normAutofit fontScale="92500"/>
          </a:bodyPr>
          <a:lstStyle/>
          <a:p>
            <a:pPr marL="0" indent="0">
              <a:buNone/>
            </a:pPr>
            <a:r>
              <a:rPr lang="el-GR" dirty="0"/>
              <a:t>Όταν τους ζήτησα να μου τον περιγράψουν, μου είπαν ότι φαίνεται δυνατός, ενώ παρατηρώντας την ενδυμασία του κατέληξαν ότι τα ρούχα του είναι «σαν αυτά που φόραγαν στην Αρχαία Ελλάδα», γεγονός που μας παραπέμπει περισσότερο στον Ηρακλή.</a:t>
            </a:r>
          </a:p>
        </p:txBody>
      </p:sp>
      <p:pic>
        <p:nvPicPr>
          <p:cNvPr id="4098" name="Picture 2" descr="[DECORATIVE]"/>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654061" y="1700808"/>
            <a:ext cx="4038600" cy="31988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72400" y="5077875"/>
            <a:ext cx="472173" cy="360040"/>
          </a:xfrm>
          <a:prstGeom prst="rect">
            <a:avLst/>
          </a:prstGeom>
        </p:spPr>
        <p:txBody>
          <a:bodyPr vert="horz" wrap="square" lIns="91440" tIns="45720" rIns="91440" bIns="45720" rtlCol="0" anchor="ctr">
            <a:noAutofit/>
          </a:bodyPr>
          <a:lstStyle/>
          <a:p>
            <a:r>
              <a:rPr lang="el-GR" b="1" dirty="0" smtClean="0">
                <a:latin typeface="+mj-lt"/>
              </a:rPr>
              <a:t>[5]</a:t>
            </a:r>
          </a:p>
        </p:txBody>
      </p:sp>
    </p:spTree>
    <p:custDataLst>
      <p:tags r:id="rId1"/>
    </p:custDataLst>
    <p:extLst>
      <p:ext uri="{BB962C8B-B14F-4D97-AF65-F5344CB8AC3E}">
        <p14:creationId xmlns:p14="http://schemas.microsoft.com/office/powerpoint/2010/main" val="471313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Συζήτηση (3/3)</a:t>
            </a:r>
            <a:endParaRPr lang="el-GR" dirty="0"/>
          </a:p>
        </p:txBody>
      </p:sp>
      <p:sp>
        <p:nvSpPr>
          <p:cNvPr id="3" name="Θέση περιεχομένου 2"/>
          <p:cNvSpPr>
            <a:spLocks noGrp="1"/>
          </p:cNvSpPr>
          <p:nvPr>
            <p:ph sz="half" idx="1"/>
          </p:nvPr>
        </p:nvSpPr>
        <p:spPr>
          <a:xfrm>
            <a:off x="457200" y="1600200"/>
            <a:ext cx="4258816" cy="4525963"/>
          </a:xfrm>
        </p:spPr>
        <p:txBody>
          <a:bodyPr/>
          <a:lstStyle/>
          <a:p>
            <a:pPr marL="0" indent="0">
              <a:buNone/>
            </a:pPr>
            <a:r>
              <a:rPr lang="el-GR" dirty="0"/>
              <a:t>Στο τέλος, τους αποκάλυψα πως πρόκειται για το θεό Ήφαιστο. </a:t>
            </a:r>
            <a:endParaRPr lang="el-GR" dirty="0" smtClean="0"/>
          </a:p>
          <a:p>
            <a:pPr marL="0" indent="0">
              <a:buNone/>
            </a:pPr>
            <a:r>
              <a:rPr lang="el-GR" dirty="0" smtClean="0"/>
              <a:t>Τα </a:t>
            </a:r>
            <a:r>
              <a:rPr lang="el-GR" dirty="0"/>
              <a:t>παιδιά συμφώνησαν ότι ταιριάζει, αφού ο Ήφαιστος είναι ο θεός της φωτιάς, η οποία και εμφανίζεται στις εικόνες. </a:t>
            </a:r>
          </a:p>
          <a:p>
            <a:endParaRPr lang="el-GR" dirty="0"/>
          </a:p>
        </p:txBody>
      </p:sp>
      <p:pic>
        <p:nvPicPr>
          <p:cNvPr id="5122" name="Picture 2" descr="[DECORATIVE]"/>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5004048" y="1600200"/>
            <a:ext cx="3665639" cy="4230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44408" y="5877272"/>
            <a:ext cx="472173" cy="360040"/>
          </a:xfrm>
          <a:prstGeom prst="rect">
            <a:avLst/>
          </a:prstGeom>
        </p:spPr>
        <p:txBody>
          <a:bodyPr vert="horz" wrap="square" lIns="91440" tIns="45720" rIns="91440" bIns="45720" rtlCol="0" anchor="ctr">
            <a:noAutofit/>
          </a:bodyPr>
          <a:lstStyle/>
          <a:p>
            <a:r>
              <a:rPr lang="el-GR" b="1" dirty="0" smtClean="0">
                <a:latin typeface="+mj-lt"/>
              </a:rPr>
              <a:t>[6]</a:t>
            </a:r>
          </a:p>
        </p:txBody>
      </p:sp>
    </p:spTree>
    <p:custDataLst>
      <p:tags r:id="rId1"/>
    </p:custDataLst>
    <p:extLst>
      <p:ext uri="{BB962C8B-B14F-4D97-AF65-F5344CB8AC3E}">
        <p14:creationId xmlns:p14="http://schemas.microsoft.com/office/powerpoint/2010/main" val="2189410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Ανάγνωση βιβλίου</a:t>
            </a:r>
            <a:endParaRPr lang="el-GR" dirty="0"/>
          </a:p>
        </p:txBody>
      </p:sp>
      <p:sp>
        <p:nvSpPr>
          <p:cNvPr id="3" name="Θέση περιεχομένου 2"/>
          <p:cNvSpPr>
            <a:spLocks noGrp="1"/>
          </p:cNvSpPr>
          <p:nvPr>
            <p:ph sz="half" idx="1"/>
          </p:nvPr>
        </p:nvSpPr>
        <p:spPr/>
        <p:txBody>
          <a:bodyPr/>
          <a:lstStyle/>
          <a:p>
            <a:pPr marL="0" indent="0">
              <a:buNone/>
            </a:pPr>
            <a:r>
              <a:rPr lang="el-GR" dirty="0"/>
              <a:t>Στη συνέχεια διαβάσαμε το μύθο του </a:t>
            </a:r>
            <a:r>
              <a:rPr lang="el-GR" dirty="0" smtClean="0"/>
              <a:t>Ηφαίστου.</a:t>
            </a:r>
            <a:endParaRPr lang="el-GR" dirty="0"/>
          </a:p>
          <a:p>
            <a:endParaRPr lang="el-GR" dirty="0"/>
          </a:p>
        </p:txBody>
      </p:sp>
      <p:pic>
        <p:nvPicPr>
          <p:cNvPr id="7170" name="Picture 2" descr="Εξώφυλλο του βιβλίου."/>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5073984" y="1600200"/>
            <a:ext cx="3187032"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48299" y="5805264"/>
            <a:ext cx="472173" cy="360040"/>
          </a:xfrm>
          <a:prstGeom prst="rect">
            <a:avLst/>
          </a:prstGeom>
        </p:spPr>
        <p:txBody>
          <a:bodyPr vert="horz" wrap="square" lIns="91440" tIns="45720" rIns="91440" bIns="45720" rtlCol="0" anchor="ctr">
            <a:noAutofit/>
          </a:bodyPr>
          <a:lstStyle/>
          <a:p>
            <a:r>
              <a:rPr lang="el-GR" b="1" dirty="0" smtClean="0">
                <a:latin typeface="+mj-lt"/>
              </a:rPr>
              <a:t>[7]</a:t>
            </a:r>
          </a:p>
        </p:txBody>
      </p:sp>
    </p:spTree>
    <p:custDataLst>
      <p:tags r:id="rId1"/>
    </p:custDataLst>
    <p:extLst>
      <p:ext uri="{BB962C8B-B14F-4D97-AF65-F5344CB8AC3E}">
        <p14:creationId xmlns:p14="http://schemas.microsoft.com/office/powerpoint/2010/main" val="971794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Μετά την ανάγνωση</a:t>
            </a:r>
            <a:endParaRPr lang="el-GR" dirty="0"/>
          </a:p>
        </p:txBody>
      </p:sp>
      <p:sp>
        <p:nvSpPr>
          <p:cNvPr id="3" name="Θέση περιεχομένου 2"/>
          <p:cNvSpPr>
            <a:spLocks noGrp="1"/>
          </p:cNvSpPr>
          <p:nvPr>
            <p:ph sz="half" idx="1"/>
          </p:nvPr>
        </p:nvSpPr>
        <p:spPr/>
        <p:txBody>
          <a:bodyPr/>
          <a:lstStyle/>
          <a:p>
            <a:pPr marL="0" indent="0">
              <a:buNone/>
            </a:pPr>
            <a:r>
              <a:rPr lang="el-GR" dirty="0"/>
              <a:t>Έπειτα είδαμε κάποιες άλλες εικόνες του Ηφαίστου, από βιβλία, πίνακες ζωγραφικής ή αγγεία και σχολιάσαμε αν ταιριάζουν ή όχι με τις περιγραφές του.</a:t>
            </a:r>
          </a:p>
          <a:p>
            <a:endParaRPr lang="el-GR" dirty="0"/>
          </a:p>
        </p:txBody>
      </p:sp>
      <p:pic>
        <p:nvPicPr>
          <p:cNvPr id="5" name="3 - Εικόνα" descr="Εξώφυλλο άλλου βιβλίου με τον Ήφαιστο."/>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76457" y="1600200"/>
            <a:ext cx="3982086" cy="4525963"/>
          </a:xfrm>
          <a:prstGeom prst="rect">
            <a:avLst/>
          </a:prstGeom>
          <a:noFill/>
          <a:ln w="9525">
            <a:solidFill>
              <a:schemeClr val="bg1"/>
            </a:solidFill>
            <a:miter lim="800000"/>
            <a:headEnd/>
            <a:tailEnd/>
          </a:ln>
        </p:spPr>
      </p:pic>
      <p:sp>
        <p:nvSpPr>
          <p:cNvPr id="6" name="TextBox 5"/>
          <p:cNvSpPr txBox="1"/>
          <p:nvPr/>
        </p:nvSpPr>
        <p:spPr>
          <a:xfrm>
            <a:off x="4139952" y="5798368"/>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8</a:t>
            </a:r>
            <a:r>
              <a:rPr lang="el-GR" b="1" dirty="0" smtClean="0">
                <a:latin typeface="+mj-lt"/>
              </a:rPr>
              <a:t>]</a:t>
            </a:r>
          </a:p>
        </p:txBody>
      </p:sp>
    </p:spTree>
    <p:custDataLst>
      <p:tags r:id="rId1"/>
    </p:custDataLst>
    <p:extLst>
      <p:ext uri="{BB962C8B-B14F-4D97-AF65-F5344CB8AC3E}">
        <p14:creationId xmlns:p14="http://schemas.microsoft.com/office/powerpoint/2010/main" val="42671719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ZHAW.ACCESSIBILITYADDIN.CHECKTIMEDATE" val="10/29/2015 12:47:22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1032,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4,6146,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2050,5,"/>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3074,5,"/>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4098,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5122,5,"/>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7170,5,"/>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BDE008D2-EF3A-4E3F-8CB1-E9B9BE382D1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2223</TotalTime>
  <Words>938</Words>
  <Application>Microsoft Office PowerPoint</Application>
  <PresentationFormat>On-screen Show (4:3)</PresentationFormat>
  <Paragraphs>89</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Θέμα του Office</vt:lpstr>
      <vt:lpstr>Το Εικονογραφημένο Βιβλίο στην Προσχολική Εκπαίδευση</vt:lpstr>
      <vt:lpstr>Διδακτική Πρακτική</vt:lpstr>
      <vt:lpstr>Εισαγωγή</vt:lpstr>
      <vt:lpstr>Πριν την ανάγνωση</vt:lpstr>
      <vt:lpstr>Συζήτηση (1/3)</vt:lpstr>
      <vt:lpstr>Συζήτηση (2/3)</vt:lpstr>
      <vt:lpstr>Συζήτηση (3/3)</vt:lpstr>
      <vt:lpstr>Ανάγνωση βιβλίου</vt:lpstr>
      <vt:lpstr>Μετά την ανάγνωση</vt:lpstr>
      <vt:lpstr>Μίμηση (1/2)</vt:lpstr>
      <vt:lpstr>Μίμηση (2/2)</vt:lpstr>
      <vt:lpstr>Τα παιδιά ζωγραφίζουν</vt:lpstr>
      <vt:lpstr>Τα έργα των παιδιών (1/4)</vt:lpstr>
      <vt:lpstr>Τα έργα των παιδιών (2/4)</vt:lpstr>
      <vt:lpstr>Τα έργα των παιδιών (3/4)</vt:lpstr>
      <vt:lpstr>Τα έργα των παιδιών (4/4)</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Μυθολογία - Ήφαιστος</dc:title>
  <dc:subject>Το Εικονογραφημένο Βιβλίο στην Προσχολική Εκπαίδευση</dc:subject>
  <dc:creator> Αγγελική Γιαννικοπούλου</dc:creator>
  <cp:lastModifiedBy>Smaragda Papadopoulou</cp:lastModifiedBy>
  <cp:revision>227</cp:revision>
  <dcterms:created xsi:type="dcterms:W3CDTF">2012-09-06T09:03:05Z</dcterms:created>
  <dcterms:modified xsi:type="dcterms:W3CDTF">2015-10-28T22:47:46Z</dcterms:modified>
  <cp:category>Λογοτεχνικά Είδη</cp:category>
</cp:coreProperties>
</file>