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256"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7" r:id="rId69"/>
    <p:sldId id="368" r:id="rId70"/>
    <p:sldId id="369" r:id="rId71"/>
    <p:sldId id="370" r:id="rId72"/>
    <p:sldId id="371" r:id="rId73"/>
    <p:sldId id="372" r:id="rId74"/>
    <p:sldId id="373" r:id="rId75"/>
    <p:sldId id="374" r:id="rId76"/>
    <p:sldId id="375" r:id="rId77"/>
    <p:sldId id="376" r:id="rId78"/>
    <p:sldId id="377" r:id="rId79"/>
    <p:sldId id="378" r:id="rId80"/>
    <p:sldId id="379" r:id="rId81"/>
    <p:sldId id="380" r:id="rId82"/>
    <p:sldId id="381" r:id="rId83"/>
    <p:sldId id="382" r:id="rId84"/>
    <p:sldId id="383" r:id="rId85"/>
    <p:sldId id="384" r:id="rId86"/>
    <p:sldId id="385" r:id="rId87"/>
    <p:sldId id="386" r:id="rId88"/>
    <p:sldId id="387" r:id="rId89"/>
    <p:sldId id="388" r:id="rId90"/>
    <p:sldId id="389" r:id="rId91"/>
    <p:sldId id="390" r:id="rId92"/>
    <p:sldId id="391" r:id="rId93"/>
    <p:sldId id="392" r:id="rId94"/>
    <p:sldId id="393" r:id="rId95"/>
    <p:sldId id="395" r:id="rId96"/>
    <p:sldId id="396" r:id="rId97"/>
    <p:sldId id="394" r:id="rId98"/>
    <p:sldId id="397" r:id="rId99"/>
    <p:sldId id="398" r:id="rId100"/>
    <p:sldId id="399" r:id="rId101"/>
    <p:sldId id="400" r:id="rId102"/>
    <p:sldId id="401" r:id="rId103"/>
    <p:sldId id="402" r:id="rId104"/>
    <p:sldId id="403" r:id="rId105"/>
    <p:sldId id="404" r:id="rId106"/>
    <p:sldId id="405" r:id="rId107"/>
    <p:sldId id="406" r:id="rId108"/>
    <p:sldId id="280" r:id="rId109"/>
    <p:sldId id="290" r:id="rId110"/>
    <p:sldId id="295" r:id="rId111"/>
    <p:sldId id="299" r:id="rId112"/>
    <p:sldId id="292" r:id="rId113"/>
    <p:sldId id="291" r:id="rId114"/>
    <p:sldId id="294" r:id="rId115"/>
    <p:sldId id="407" r:id="rId1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Lst>
        </p14:section>
        <p14:section name="Ενότητα χωρίς τίτλο" id="{7D049ABB-F8F1-483C-AD9E-B0615B930D14}">
          <p14:sldIdLst>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5"/>
            <p14:sldId id="396"/>
            <p14:sldId id="394"/>
            <p14:sldId id="397"/>
            <p14:sldId id="398"/>
            <p14:sldId id="399"/>
            <p14:sldId id="400"/>
            <p14:sldId id="401"/>
            <p14:sldId id="402"/>
            <p14:sldId id="403"/>
            <p14:sldId id="404"/>
            <p14:sldId id="405"/>
            <p14:sldId id="406"/>
            <p14:sldId id="280"/>
            <p14:sldId id="290"/>
            <p14:sldId id="295"/>
            <p14:sldId id="299"/>
            <p14:sldId id="292"/>
            <p14:sldId id="291"/>
            <p14:sldId id="294"/>
            <p14:sldId id="407"/>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4" d="100"/>
          <a:sy n="74" d="100"/>
        </p:scale>
        <p:origin x="13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114</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Οι</a:t>
            </a:r>
            <a:r>
              <a:rPr lang="el-GR" sz="1000" baseline="0" dirty="0" smtClean="0">
                <a:solidFill>
                  <a:srgbClr val="5075BC"/>
                </a:solidFill>
                <a:ea typeface="+mn-ea"/>
                <a:cs typeface="+mn-cs"/>
              </a:rPr>
              <a:t> έννοιες του αριθμού</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baseline="0" dirty="0" smtClean="0">
                <a:solidFill>
                  <a:srgbClr val="5075BC"/>
                </a:solidFill>
                <a:ea typeface="+mn-ea"/>
                <a:cs typeface="+mn-cs"/>
              </a:rPr>
              <a:t> Οι έννοιες του αριθμού</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Οι</a:t>
            </a:r>
            <a:r>
              <a:rPr lang="el-GR" sz="1000" baseline="0" dirty="0" smtClean="0">
                <a:solidFill>
                  <a:srgbClr val="5075BC"/>
                </a:solidFill>
                <a:ea typeface="+mn-ea"/>
                <a:cs typeface="+mn-cs"/>
              </a:rPr>
              <a:t> έννοιες του αριθμού</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000" dirty="0" smtClean="0">
                <a:solidFill>
                  <a:srgbClr val="5075BC"/>
                </a:solidFill>
                <a:ea typeface="+mn-ea"/>
                <a:cs typeface="+mn-cs"/>
              </a:rPr>
              <a:t>Οι</a:t>
            </a:r>
            <a:r>
              <a:rPr lang="el-GR" sz="1000" baseline="0" dirty="0" smtClean="0">
                <a:solidFill>
                  <a:srgbClr val="5075BC"/>
                </a:solidFill>
                <a:ea typeface="+mn-ea"/>
                <a:cs typeface="+mn-cs"/>
              </a:rPr>
              <a:t> έννοιες του αριθμού</a:t>
            </a:r>
            <a:endParaRPr lang="en-US" sz="1000" dirty="0" smtClean="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Οι</a:t>
            </a:r>
            <a:r>
              <a:rPr lang="el-GR" sz="1000" baseline="0" dirty="0" smtClean="0">
                <a:solidFill>
                  <a:srgbClr val="5075BC"/>
                </a:solidFill>
                <a:ea typeface="+mn-ea"/>
                <a:cs typeface="+mn-cs"/>
              </a:rPr>
              <a:t> έννοιες του αριθμού</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Οι</a:t>
            </a:r>
            <a:r>
              <a:rPr lang="el-GR" sz="1000" baseline="0" dirty="0" smtClean="0">
                <a:solidFill>
                  <a:srgbClr val="5075BC"/>
                </a:solidFill>
                <a:ea typeface="ＭＳ Ｐゴシック" pitchFamily="34" charset="-128"/>
                <a:cs typeface="+mn-cs"/>
              </a:rPr>
              <a:t> έννοιες του αριθμού</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Οι</a:t>
            </a:r>
            <a:r>
              <a:rPr lang="el-GR" sz="1000" baseline="0" dirty="0" smtClean="0">
                <a:solidFill>
                  <a:srgbClr val="5075BC"/>
                </a:solidFill>
                <a:ea typeface="ＭＳ Ｐゴシック" pitchFamily="34" charset="-128"/>
                <a:cs typeface="+mn-cs"/>
              </a:rPr>
              <a:t> έννοιες του αριθμού</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w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2.wmf"/></Relationships>
</file>

<file path=ppt/slides/_rels/slide10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www.glsed.co.uk/product/Unifix-1-10-Stair-242885" TargetMode="External"/><Relationship Id="rId2" Type="http://schemas.openxmlformats.org/officeDocument/2006/relationships/hyperlink" Target="http://www.montessorisocietycanada.org/overview.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Autofit/>
          </a:bodyPr>
          <a:lstStyle/>
          <a:p>
            <a:r>
              <a:rPr lang="el-GR" sz="3200" dirty="0" smtClean="0">
                <a:solidFill>
                  <a:srgbClr val="5075BC"/>
                </a:solidFill>
              </a:rPr>
              <a:t>ΛΟΓΙΚΟ-ΜΑΘΗΜΑΤΙΚΕΣ </a:t>
            </a:r>
            <a:r>
              <a:rPr lang="el-GR" sz="3200" dirty="0">
                <a:solidFill>
                  <a:srgbClr val="5075BC"/>
                </a:solidFill>
              </a:rPr>
              <a:t>ΣΧΕΣΕΙΣ &amp; </a:t>
            </a:r>
            <a:br>
              <a:rPr lang="el-GR" sz="3200" dirty="0">
                <a:solidFill>
                  <a:srgbClr val="5075BC"/>
                </a:solidFill>
              </a:rPr>
            </a:br>
            <a:r>
              <a:rPr lang="el-GR" sz="3200" dirty="0">
                <a:solidFill>
                  <a:srgbClr val="5075BC"/>
                </a:solidFill>
              </a:rPr>
              <a:t>ΑΡΙΘΜΗΤΙΚΕΣ ΕΝΝΟΙΕΣ </a:t>
            </a:r>
            <a:br>
              <a:rPr lang="el-GR" sz="3200" dirty="0">
                <a:solidFill>
                  <a:srgbClr val="5075BC"/>
                </a:solidFill>
              </a:rPr>
            </a:br>
            <a:r>
              <a:rPr lang="el-GR" sz="3200" dirty="0">
                <a:solidFill>
                  <a:srgbClr val="5075BC"/>
                </a:solidFill>
              </a:rPr>
              <a:t>ΣΤΗΝ ΠΡΟΣΧΟΛΙΚΗ ΕΚΠΑΙΔΕΥΣΗ</a:t>
            </a:r>
          </a:p>
        </p:txBody>
      </p:sp>
      <p:sp>
        <p:nvSpPr>
          <p:cNvPr id="3" name="Υπότιτλος 2"/>
          <p:cNvSpPr>
            <a:spLocks noGrp="1"/>
          </p:cNvSpPr>
          <p:nvPr>
            <p:ph type="subTitle" idx="1"/>
          </p:nvPr>
        </p:nvSpPr>
        <p:spPr>
          <a:xfrm>
            <a:off x="663824" y="3645024"/>
            <a:ext cx="7776864" cy="1752600"/>
          </a:xfrm>
        </p:spPr>
        <p:txBody>
          <a:bodyPr>
            <a:noAutofit/>
          </a:bodyPr>
          <a:lstStyle/>
          <a:p>
            <a:r>
              <a:rPr lang="el-GR" sz="2800" dirty="0" smtClean="0">
                <a:solidFill>
                  <a:srgbClr val="5075BC"/>
                </a:solidFill>
                <a:latin typeface="+mj-lt"/>
                <a:ea typeface="+mj-ea"/>
                <a:cs typeface="+mj-cs"/>
              </a:rPr>
              <a:t>Ενότητα </a:t>
            </a:r>
            <a:r>
              <a:rPr lang="en-US" sz="2800" dirty="0">
                <a:solidFill>
                  <a:srgbClr val="5075BC"/>
                </a:solidFill>
                <a:latin typeface="+mj-lt"/>
                <a:ea typeface="+mj-ea"/>
                <a:cs typeface="+mj-cs"/>
              </a:rPr>
              <a:t>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Οι έννοιες του αριθμού</a:t>
            </a:r>
          </a:p>
          <a:p>
            <a:endParaRPr lang="en-US" sz="2800" dirty="0" smtClean="0"/>
          </a:p>
          <a:p>
            <a:r>
              <a:rPr lang="el-GR" sz="2400" dirty="0" smtClean="0"/>
              <a:t>Δημήτρης Χασάπης</a:t>
            </a:r>
          </a:p>
          <a:p>
            <a:endParaRPr lang="el-GR" sz="2800" dirty="0" smtClean="0"/>
          </a:p>
          <a:p>
            <a:endParaRPr lang="el-GR" sz="2400" dirty="0" smtClean="0"/>
          </a:p>
          <a:p>
            <a:r>
              <a:rPr lang="el-GR" sz="2400" b="1" dirty="0" smtClean="0"/>
              <a:t>Τμήμα </a:t>
            </a:r>
            <a:r>
              <a:rPr lang="el-GR" sz="2400" b="1" dirty="0"/>
              <a:t>Εκπαίδευσης και </a:t>
            </a:r>
            <a:r>
              <a:rPr lang="el-GR" sz="2400" b="1" dirty="0" smtClean="0"/>
              <a:t>Αγωγής στην </a:t>
            </a:r>
            <a:r>
              <a:rPr lang="el-GR" sz="2400" b="1" dirty="0"/>
              <a:t>Προσχολική Ηλικία </a:t>
            </a:r>
          </a:p>
          <a:p>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ΕΝΝΟΙΑ ΤΟΥ ΑΡΙΘΜΟΥ</a:t>
            </a:r>
            <a:endParaRPr lang="el-GR" dirty="0"/>
          </a:p>
        </p:txBody>
      </p:sp>
      <p:sp>
        <p:nvSpPr>
          <p:cNvPr id="3" name="Θέση περιεχομένου 2"/>
          <p:cNvSpPr>
            <a:spLocks noGrp="1"/>
          </p:cNvSpPr>
          <p:nvPr>
            <p:ph idx="1"/>
          </p:nvPr>
        </p:nvSpPr>
        <p:spPr>
          <a:xfrm>
            <a:off x="464156" y="1268760"/>
            <a:ext cx="8229600" cy="4525963"/>
          </a:xfrm>
        </p:spPr>
        <p:txBody>
          <a:bodyPr/>
          <a:lstStyle/>
          <a:p>
            <a:pPr marL="0" indent="0" algn="ctr">
              <a:buNone/>
            </a:pPr>
            <a:endParaRPr lang="el-GR" altLang="zh-CN" sz="3000" b="1" dirty="0" smtClean="0">
              <a:latin typeface="Calibri" panose="020F0502020204030204" pitchFamily="34" charset="0"/>
            </a:endParaRPr>
          </a:p>
          <a:p>
            <a:pPr marL="0" indent="0" algn="ctr">
              <a:buNone/>
            </a:pPr>
            <a:r>
              <a:rPr lang="el-GR" altLang="zh-CN" sz="3000" b="1" dirty="0" smtClean="0">
                <a:latin typeface="Calibri" panose="020F0502020204030204" pitchFamily="34" charset="0"/>
              </a:rPr>
              <a:t>η </a:t>
            </a:r>
            <a:r>
              <a:rPr lang="el-GR" altLang="zh-CN" sz="3000" b="1" dirty="0">
                <a:latin typeface="Calibri" panose="020F0502020204030204" pitchFamily="34" charset="0"/>
              </a:rPr>
              <a:t>έννοια </a:t>
            </a:r>
            <a:br>
              <a:rPr lang="el-GR" altLang="zh-CN" sz="3000" b="1" dirty="0">
                <a:latin typeface="Calibri" panose="020F0502020204030204" pitchFamily="34" charset="0"/>
              </a:rPr>
            </a:br>
            <a:r>
              <a:rPr lang="el-GR" altLang="zh-CN" sz="3000" dirty="0">
                <a:latin typeface="Calibri" panose="020F0502020204030204" pitchFamily="34" charset="0"/>
              </a:rPr>
              <a:t>του αριθμού </a:t>
            </a:r>
            <a:endParaRPr lang="el-GR" altLang="el-GR" sz="3000" dirty="0">
              <a:latin typeface="Calibri" panose="020F0502020204030204" pitchFamily="34" charset="0"/>
            </a:endParaRPr>
          </a:p>
          <a:p>
            <a:pPr marL="0" indent="0">
              <a:buNone/>
            </a:pPr>
            <a:endParaRPr lang="el-GR" dirty="0" smtClean="0"/>
          </a:p>
          <a:p>
            <a:pPr marL="0" indent="0">
              <a:buNone/>
            </a:pPr>
            <a:endParaRPr lang="el-GR" dirty="0"/>
          </a:p>
          <a:p>
            <a:pPr marL="0" indent="0">
              <a:buNone/>
            </a:pPr>
            <a:endParaRPr lang="el-GR" dirty="0"/>
          </a:p>
        </p:txBody>
      </p:sp>
      <p:sp>
        <p:nvSpPr>
          <p:cNvPr id="5" name="Text Box 10"/>
          <p:cNvSpPr txBox="1">
            <a:spLocks noChangeArrowheads="1"/>
          </p:cNvSpPr>
          <p:nvPr/>
        </p:nvSpPr>
        <p:spPr bwMode="auto">
          <a:xfrm>
            <a:off x="-106117" y="4182760"/>
            <a:ext cx="424802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None/>
            </a:pPr>
            <a:r>
              <a:rPr lang="el-GR" altLang="zh-CN" sz="3000" b="1" dirty="0">
                <a:latin typeface="Calibri" panose="020F0502020204030204" pitchFamily="34" charset="0"/>
              </a:rPr>
              <a:t>οι γλωσσικές εκφράσεις</a:t>
            </a:r>
            <a:r>
              <a:rPr lang="el-GR" altLang="zh-CN" dirty="0">
                <a:latin typeface="Calibri" panose="020F0502020204030204" pitchFamily="34" charset="0"/>
              </a:rPr>
              <a:t/>
            </a:r>
            <a:br>
              <a:rPr lang="el-GR" altLang="zh-CN" dirty="0">
                <a:latin typeface="Calibri" panose="020F0502020204030204" pitchFamily="34" charset="0"/>
              </a:rPr>
            </a:br>
            <a:r>
              <a:rPr lang="el-GR" altLang="zh-CN" dirty="0">
                <a:latin typeface="Calibri" panose="020F0502020204030204" pitchFamily="34" charset="0"/>
              </a:rPr>
              <a:t>των αριθμών</a:t>
            </a:r>
            <a:endParaRPr lang="el-GR" altLang="el-GR" dirty="0">
              <a:latin typeface="Calibri" panose="020F0502020204030204" pitchFamily="34" charset="0"/>
            </a:endParaRPr>
          </a:p>
        </p:txBody>
      </p:sp>
      <p:sp>
        <p:nvSpPr>
          <p:cNvPr id="6" name="Text Box 9"/>
          <p:cNvSpPr txBox="1">
            <a:spLocks noChangeArrowheads="1"/>
          </p:cNvSpPr>
          <p:nvPr/>
        </p:nvSpPr>
        <p:spPr bwMode="auto">
          <a:xfrm>
            <a:off x="4639143" y="4141529"/>
            <a:ext cx="45365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sz="3000" b="1" dirty="0">
                <a:latin typeface="Calibri" panose="020F0502020204030204" pitchFamily="34" charset="0"/>
              </a:rPr>
              <a:t>η </a:t>
            </a:r>
            <a:r>
              <a:rPr lang="el-GR" altLang="zh-CN" sz="3000" b="1" dirty="0">
                <a:latin typeface="+mn-lt"/>
              </a:rPr>
              <a:t>συμβολική</a:t>
            </a:r>
            <a:r>
              <a:rPr lang="el-GR" altLang="zh-CN" sz="3000" b="1" dirty="0">
                <a:latin typeface="Calibri" panose="020F0502020204030204" pitchFamily="34" charset="0"/>
              </a:rPr>
              <a:t> παράσταση </a:t>
            </a:r>
            <a:r>
              <a:rPr lang="el-GR" altLang="zh-CN" sz="3000" dirty="0">
                <a:latin typeface="Calibri" panose="020F0502020204030204" pitchFamily="34" charset="0"/>
              </a:rPr>
              <a:t>των αριθμών</a:t>
            </a:r>
            <a:endParaRPr lang="el-GR" altLang="el-GR" sz="3000" dirty="0">
              <a:latin typeface="Calibri" panose="020F0502020204030204" pitchFamily="34" charset="0"/>
            </a:endParaRPr>
          </a:p>
        </p:txBody>
      </p:sp>
      <p:sp>
        <p:nvSpPr>
          <p:cNvPr id="7" name="Line 11"/>
          <p:cNvSpPr>
            <a:spLocks noChangeShapeType="1"/>
          </p:cNvSpPr>
          <p:nvPr/>
        </p:nvSpPr>
        <p:spPr bwMode="auto">
          <a:xfrm flipH="1">
            <a:off x="2299965" y="2925241"/>
            <a:ext cx="1695970" cy="1151831"/>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 name="Line 5"/>
          <p:cNvSpPr>
            <a:spLocks noChangeShapeType="1"/>
          </p:cNvSpPr>
          <p:nvPr/>
        </p:nvSpPr>
        <p:spPr bwMode="auto">
          <a:xfrm>
            <a:off x="4788024" y="2925241"/>
            <a:ext cx="1728192" cy="1079823"/>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9" name="Line 12"/>
          <p:cNvSpPr>
            <a:spLocks noChangeShapeType="1"/>
          </p:cNvSpPr>
          <p:nvPr/>
        </p:nvSpPr>
        <p:spPr bwMode="auto">
          <a:xfrm>
            <a:off x="3923928" y="4725144"/>
            <a:ext cx="1008063" cy="0"/>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 name="Έλλειψη 9"/>
          <p:cNvSpPr/>
          <p:nvPr/>
        </p:nvSpPr>
        <p:spPr>
          <a:xfrm>
            <a:off x="3131840" y="1633662"/>
            <a:ext cx="2736304" cy="16513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433774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ΣΤΑΔΙΑ </a:t>
            </a:r>
            <a:r>
              <a:rPr lang="el-GR" altLang="el-GR" dirty="0" smtClean="0"/>
              <a:t>ΧΡΗΣΗΣ</a:t>
            </a:r>
            <a:r>
              <a:rPr lang="en-US" altLang="el-GR" dirty="0" smtClean="0"/>
              <a:t> </a:t>
            </a:r>
            <a:r>
              <a:rPr lang="el-GR" altLang="el-GR" dirty="0" smtClean="0"/>
              <a:t>ΤΩΝ </a:t>
            </a:r>
            <a:r>
              <a:rPr lang="el-GR" altLang="el-GR" dirty="0"/>
              <a:t>ΡΑΒΔΩΝ</a:t>
            </a:r>
            <a:endParaRPr lang="el-GR" dirty="0"/>
          </a:p>
        </p:txBody>
      </p:sp>
      <p:sp>
        <p:nvSpPr>
          <p:cNvPr id="3" name="Θέση περιεχομένου 2"/>
          <p:cNvSpPr>
            <a:spLocks noGrp="1"/>
          </p:cNvSpPr>
          <p:nvPr>
            <p:ph idx="1"/>
          </p:nvPr>
        </p:nvSpPr>
        <p:spPr>
          <a:xfrm>
            <a:off x="464156" y="1417638"/>
            <a:ext cx="8428324" cy="5035698"/>
          </a:xfrm>
        </p:spPr>
        <p:txBody>
          <a:bodyPr>
            <a:noAutofit/>
          </a:bodyPr>
          <a:lstStyle/>
          <a:p>
            <a:pPr algn="ctr">
              <a:spcBef>
                <a:spcPct val="0"/>
              </a:spcBef>
              <a:spcAft>
                <a:spcPts val="600"/>
              </a:spcAft>
              <a:buFontTx/>
              <a:buAutoNum type="arabicPeriod"/>
            </a:pPr>
            <a:r>
              <a:rPr lang="en-GB" altLang="el-GR" sz="2800" b="1" dirty="0" err="1" smtClean="0"/>
              <a:t>Στάδιο</a:t>
            </a:r>
            <a:r>
              <a:rPr lang="en-GB" altLang="el-GR" sz="2800" b="1" dirty="0" smtClean="0"/>
              <a:t> </a:t>
            </a:r>
            <a:r>
              <a:rPr lang="en-GB" altLang="el-GR" sz="2800" b="1" dirty="0" err="1"/>
              <a:t>Ελεύθερου</a:t>
            </a:r>
            <a:r>
              <a:rPr lang="en-GB" altLang="el-GR" sz="2800" b="1" dirty="0"/>
              <a:t> </a:t>
            </a:r>
            <a:r>
              <a:rPr lang="en-GB" altLang="el-GR" sz="2800" b="1" dirty="0" smtClean="0"/>
              <a:t>Πα</a:t>
            </a:r>
            <a:r>
              <a:rPr lang="en-GB" altLang="el-GR" sz="2800" b="1" dirty="0" err="1" smtClean="0"/>
              <a:t>ιχνιδιού</a:t>
            </a:r>
            <a:endParaRPr lang="el-GR" altLang="el-GR" sz="2800" dirty="0" smtClean="0"/>
          </a:p>
          <a:p>
            <a:pPr algn="ctr">
              <a:spcBef>
                <a:spcPct val="0"/>
              </a:spcBef>
              <a:spcAft>
                <a:spcPts val="600"/>
              </a:spcAft>
              <a:buNone/>
            </a:pPr>
            <a:r>
              <a:rPr lang="el-GR" altLang="el-GR" sz="2400" dirty="0" smtClean="0"/>
              <a:t>Το </a:t>
            </a:r>
            <a:r>
              <a:rPr lang="el-GR" altLang="el-GR" sz="2400" dirty="0"/>
              <a:t>παιδί παίζει με τις ράβδους χωρίς κανένα κανόνα.</a:t>
            </a:r>
          </a:p>
          <a:p>
            <a:pPr algn="ctr">
              <a:spcBef>
                <a:spcPct val="0"/>
              </a:spcBef>
              <a:spcAft>
                <a:spcPts val="600"/>
              </a:spcAft>
              <a:buNone/>
            </a:pPr>
            <a:r>
              <a:rPr lang="el-GR" altLang="el-GR" sz="2400" dirty="0"/>
              <a:t>Ο </a:t>
            </a:r>
            <a:r>
              <a:rPr lang="en-GB" altLang="el-GR" sz="2400" dirty="0" err="1"/>
              <a:t>Gattegno</a:t>
            </a:r>
            <a:r>
              <a:rPr lang="el-GR" altLang="el-GR" sz="2400" dirty="0"/>
              <a:t> έχει χαρακτηρίσει αυτό το στάδιο ως "διάλογο του παιδιού με τις ράβδους" αφού με το ελεύθερο παιχνίδι εισάγονται έμμεσα ερωτήσεις και απαντήσεις λογικού κυρίως χαρακτήρα</a:t>
            </a:r>
            <a:r>
              <a:rPr lang="el-GR" altLang="el-GR" sz="2400" dirty="0" smtClean="0"/>
              <a:t>.</a:t>
            </a:r>
            <a:endParaRPr lang="el-GR" altLang="el-GR" sz="2400" dirty="0"/>
          </a:p>
          <a:p>
            <a:pPr algn="ctr">
              <a:spcBef>
                <a:spcPct val="0"/>
              </a:spcBef>
              <a:spcAft>
                <a:spcPts val="600"/>
              </a:spcAft>
              <a:buNone/>
            </a:pPr>
            <a:r>
              <a:rPr lang="el-GR" altLang="el-GR" sz="2800" b="1" dirty="0"/>
              <a:t>2. Στάδιο Καθοδηγημένων Δραστηριοτήτων </a:t>
            </a:r>
          </a:p>
          <a:p>
            <a:pPr algn="ctr">
              <a:spcBef>
                <a:spcPct val="0"/>
              </a:spcBef>
              <a:spcAft>
                <a:spcPts val="600"/>
              </a:spcAft>
              <a:buNone/>
            </a:pPr>
            <a:r>
              <a:rPr lang="el-GR" altLang="el-GR" sz="2400" dirty="0"/>
              <a:t>Κατά το στάδιο αυτό ο </a:t>
            </a:r>
            <a:r>
              <a:rPr lang="el-GR" altLang="el-GR" sz="2400" dirty="0" smtClean="0"/>
              <a:t>ενήλικος </a:t>
            </a:r>
            <a:r>
              <a:rPr lang="el-GR" altLang="el-GR" sz="2400" dirty="0"/>
              <a:t>παρεμβαίνει σταδιακά στο ελεύθερο παιχνίδι του παιδιού εισάγοντας δραστηριότητες διάταξης και δραστηριότητες διευθέτησης των ράβδων, οι οποίες εμπεριέχουν βασικές μαθηματικές έννοιες και σχέσεις. </a:t>
            </a:r>
            <a:endParaRPr lang="el-GR" altLang="el-GR" sz="2400" i="1" dirty="0"/>
          </a:p>
          <a:p>
            <a:pPr algn="ctr">
              <a:spcBef>
                <a:spcPct val="0"/>
              </a:spcBef>
              <a:spcAft>
                <a:spcPts val="600"/>
              </a:spcAft>
              <a:buNone/>
            </a:pPr>
            <a:r>
              <a:rPr lang="el-GR" altLang="el-GR" sz="2400" i="1" dirty="0" smtClean="0"/>
              <a:t>Με </a:t>
            </a:r>
            <a:r>
              <a:rPr lang="el-GR" altLang="el-GR" sz="2400" i="1" dirty="0"/>
              <a:t>βάση όμως τα χρώματα των ράβδων</a:t>
            </a:r>
            <a:r>
              <a:rPr lang="el-GR" altLang="el-GR" sz="2400" i="1" dirty="0" smtClean="0"/>
              <a:t>.</a:t>
            </a:r>
            <a:endParaRPr lang="el-GR" altLang="el-GR" sz="2400" i="1" dirty="0"/>
          </a:p>
        </p:txBody>
      </p:sp>
    </p:spTree>
    <p:extLst>
      <p:ext uri="{BB962C8B-B14F-4D97-AF65-F5344CB8AC3E}">
        <p14:creationId xmlns:p14="http://schemas.microsoft.com/office/powerpoint/2010/main" val="39054107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ΣΤΑΔΙΑ ΧΡΗΣΗΣ</a:t>
            </a:r>
            <a:r>
              <a:rPr lang="en-US" altLang="el-GR" dirty="0"/>
              <a:t> </a:t>
            </a:r>
            <a:r>
              <a:rPr lang="el-GR" altLang="el-GR" dirty="0"/>
              <a:t>ΤΩΝ ΡΑΒΔΩΝ</a:t>
            </a:r>
            <a:endParaRPr lang="el-GR" dirty="0"/>
          </a:p>
        </p:txBody>
      </p:sp>
      <p:sp>
        <p:nvSpPr>
          <p:cNvPr id="3" name="Θέση περιεχομένου 2"/>
          <p:cNvSpPr>
            <a:spLocks noGrp="1"/>
          </p:cNvSpPr>
          <p:nvPr>
            <p:ph idx="1"/>
          </p:nvPr>
        </p:nvSpPr>
        <p:spPr>
          <a:xfrm>
            <a:off x="464156" y="1417638"/>
            <a:ext cx="8229600" cy="5035698"/>
          </a:xfrm>
        </p:spPr>
        <p:txBody>
          <a:bodyPr>
            <a:normAutofit lnSpcReduction="10000"/>
          </a:bodyPr>
          <a:lstStyle/>
          <a:p>
            <a:pPr algn="ctr">
              <a:spcBef>
                <a:spcPct val="0"/>
              </a:spcBef>
              <a:buNone/>
            </a:pPr>
            <a:r>
              <a:rPr lang="el-GR" altLang="el-GR" sz="2800" b="1" dirty="0"/>
              <a:t>3. Στάδιο Εισαγωγής Γραπτών Συμβόλων</a:t>
            </a:r>
          </a:p>
          <a:p>
            <a:pPr algn="ctr">
              <a:spcBef>
                <a:spcPct val="0"/>
              </a:spcBef>
              <a:buNone/>
            </a:pPr>
            <a:endParaRPr lang="el-GR" altLang="el-GR" sz="2400" dirty="0"/>
          </a:p>
          <a:p>
            <a:pPr algn="ctr">
              <a:spcBef>
                <a:spcPct val="0"/>
              </a:spcBef>
              <a:buNone/>
            </a:pPr>
            <a:r>
              <a:rPr lang="el-GR" altLang="el-GR" sz="2400" dirty="0"/>
              <a:t>Κατά το στάδιο αυτό εισάγονται με διάφορες δραστηριότητες διάταξης και διευθέτησης των ράβδων οι έννοιες των αριθμητικών σχέσεων και πράξεων καθώς και οι συμβολισμοί τους, πάντα με</a:t>
            </a:r>
            <a:r>
              <a:rPr lang="el-GR" altLang="el-GR" sz="2400" i="1" dirty="0"/>
              <a:t> </a:t>
            </a:r>
            <a:r>
              <a:rPr lang="el-GR" altLang="el-GR" sz="2400" b="1" dirty="0"/>
              <a:t>αναφορά στα χρώματα των ράβδων</a:t>
            </a:r>
            <a:r>
              <a:rPr lang="el-GR" altLang="el-GR" sz="2400" i="1" dirty="0" smtClean="0"/>
              <a:t>.</a:t>
            </a:r>
          </a:p>
          <a:p>
            <a:pPr algn="ctr">
              <a:spcBef>
                <a:spcPct val="0"/>
              </a:spcBef>
              <a:buNone/>
            </a:pPr>
            <a:endParaRPr lang="el-GR" altLang="el-GR" sz="2300" dirty="0" smtClean="0"/>
          </a:p>
          <a:p>
            <a:pPr algn="ctr">
              <a:spcBef>
                <a:spcPct val="0"/>
              </a:spcBef>
              <a:buNone/>
            </a:pPr>
            <a:r>
              <a:rPr lang="el-GR" altLang="el-GR" sz="2300" dirty="0" smtClean="0"/>
              <a:t>Παράδειγμα:</a:t>
            </a:r>
          </a:p>
          <a:p>
            <a:pPr algn="ctr">
              <a:spcBef>
                <a:spcPct val="0"/>
              </a:spcBef>
              <a:buNone/>
            </a:pPr>
            <a:endParaRPr lang="el-GR" altLang="el-GR" sz="2300" dirty="0"/>
          </a:p>
          <a:p>
            <a:pPr algn="ctr">
              <a:spcBef>
                <a:spcPct val="0"/>
              </a:spcBef>
              <a:buNone/>
            </a:pPr>
            <a:endParaRPr lang="el-GR" altLang="el-GR" sz="2300" dirty="0" smtClean="0"/>
          </a:p>
          <a:p>
            <a:pPr algn="ctr">
              <a:spcBef>
                <a:spcPct val="0"/>
              </a:spcBef>
              <a:buNone/>
            </a:pPr>
            <a:endParaRPr lang="el-GR" altLang="el-GR" sz="2300" dirty="0"/>
          </a:p>
          <a:p>
            <a:pPr algn="ctr">
              <a:spcBef>
                <a:spcPct val="0"/>
              </a:spcBef>
              <a:buNone/>
            </a:pPr>
            <a:endParaRPr lang="el-GR" altLang="el-GR" sz="2300" dirty="0" smtClean="0"/>
          </a:p>
          <a:p>
            <a:pPr algn="ctr">
              <a:spcBef>
                <a:spcPct val="0"/>
              </a:spcBef>
              <a:buNone/>
            </a:pPr>
            <a:endParaRPr lang="el-GR" altLang="el-GR" sz="2400" dirty="0" smtClean="0"/>
          </a:p>
          <a:p>
            <a:pPr algn="ctr">
              <a:spcBef>
                <a:spcPct val="0"/>
              </a:spcBef>
              <a:buNone/>
            </a:pPr>
            <a:r>
              <a:rPr lang="el-GR" altLang="el-GR" sz="2400" dirty="0" smtClean="0"/>
              <a:t>κίτρινο </a:t>
            </a:r>
            <a:r>
              <a:rPr lang="el-GR" altLang="el-GR" sz="2400" dirty="0"/>
              <a:t>(5)  = μοβ (4) + άσπρο  (1) = πράσινο ανοιχτό </a:t>
            </a:r>
            <a:endParaRPr lang="el-GR" altLang="el-GR" sz="2400" dirty="0" smtClean="0"/>
          </a:p>
          <a:p>
            <a:pPr algn="ctr">
              <a:spcBef>
                <a:spcPct val="0"/>
              </a:spcBef>
              <a:buNone/>
            </a:pPr>
            <a:r>
              <a:rPr lang="el-GR" altLang="el-GR" sz="2400" dirty="0" smtClean="0"/>
              <a:t>(</a:t>
            </a:r>
            <a:r>
              <a:rPr lang="el-GR" altLang="el-GR" sz="2400" dirty="0"/>
              <a:t>3) +κόκκινο (2)</a:t>
            </a:r>
          </a:p>
          <a:p>
            <a:pPr algn="ctr">
              <a:spcBef>
                <a:spcPct val="0"/>
              </a:spcBef>
              <a:buNone/>
            </a:pPr>
            <a:endParaRPr lang="el-GR" altLang="el-GR" sz="2300" dirty="0"/>
          </a:p>
          <a:p>
            <a:pPr marL="0" indent="0">
              <a:buNone/>
            </a:pPr>
            <a:endParaRPr lang="el-GR" dirty="0"/>
          </a:p>
        </p:txBody>
      </p:sp>
      <p:graphicFrame>
        <p:nvGraphicFramePr>
          <p:cNvPr id="4" name="Object 5"/>
          <p:cNvGraphicFramePr>
            <a:graphicFrameLocks noChangeAspect="1"/>
          </p:cNvGraphicFramePr>
          <p:nvPr>
            <p:extLst>
              <p:ext uri="{D42A27DB-BD31-4B8C-83A1-F6EECF244321}">
                <p14:modId xmlns:p14="http://schemas.microsoft.com/office/powerpoint/2010/main" val="275695066"/>
              </p:ext>
            </p:extLst>
          </p:nvPr>
        </p:nvGraphicFramePr>
        <p:xfrm>
          <a:off x="3275856" y="4077072"/>
          <a:ext cx="2610168" cy="1296000"/>
        </p:xfrm>
        <a:graphic>
          <a:graphicData uri="http://schemas.openxmlformats.org/presentationml/2006/ole">
            <mc:AlternateContent xmlns:mc="http://schemas.openxmlformats.org/markup-compatibility/2006">
              <mc:Choice xmlns:v="urn:schemas-microsoft-com:vml" Requires="v">
                <p:oleObj spid="_x0000_s1042" name="Microsoft Drawing" r:id="rId3" imgW="1282700" imgH="635000" progId="MSDraw">
                  <p:embed/>
                </p:oleObj>
              </mc:Choice>
              <mc:Fallback>
                <p:oleObj name="Microsoft Drawing" r:id="rId3" imgW="1282700" imgH="635000" progId="MSDraw">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077072"/>
                        <a:ext cx="2610168"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66263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ΣΤΑΔΙΑ ΧΡΗΣΗΣ</a:t>
            </a:r>
            <a:r>
              <a:rPr lang="en-US" altLang="el-GR" dirty="0"/>
              <a:t> </a:t>
            </a:r>
            <a:r>
              <a:rPr lang="el-GR" altLang="el-GR" dirty="0"/>
              <a:t>ΤΩΝ ΡΑΒΔΩΝ</a:t>
            </a:r>
            <a:endParaRPr lang="el-GR" dirty="0"/>
          </a:p>
        </p:txBody>
      </p:sp>
      <p:sp>
        <p:nvSpPr>
          <p:cNvPr id="3" name="Θέση περιεχομένου 2"/>
          <p:cNvSpPr>
            <a:spLocks noGrp="1"/>
          </p:cNvSpPr>
          <p:nvPr>
            <p:ph idx="1"/>
          </p:nvPr>
        </p:nvSpPr>
        <p:spPr/>
        <p:txBody>
          <a:bodyPr/>
          <a:lstStyle/>
          <a:p>
            <a:pPr algn="ctr">
              <a:spcBef>
                <a:spcPct val="0"/>
              </a:spcBef>
              <a:buNone/>
            </a:pPr>
            <a:r>
              <a:rPr lang="el-GR" altLang="el-GR" sz="2800" b="1" dirty="0"/>
              <a:t>4. Στάδιο Αντιστοίχισης Αριθμών και Ράβδων</a:t>
            </a:r>
          </a:p>
          <a:p>
            <a:pPr algn="ctr">
              <a:spcBef>
                <a:spcPct val="0"/>
              </a:spcBef>
              <a:buNone/>
            </a:pPr>
            <a:endParaRPr lang="el-GR" altLang="el-GR" sz="2400" dirty="0"/>
          </a:p>
          <a:p>
            <a:pPr algn="ctr">
              <a:spcBef>
                <a:spcPct val="0"/>
              </a:spcBef>
              <a:buNone/>
            </a:pPr>
            <a:r>
              <a:rPr lang="el-GR" altLang="el-GR" sz="2400" dirty="0"/>
              <a:t>Κατά το τελευταίο στάδιο αντιστοιχούνται στις ράβδους αριθμοί και οι ράβδοι χρησιμοποιούνται ως πρότυπα των αριθμών με μονάδα αρχικά τη μικρότερη ράβδο</a:t>
            </a:r>
            <a:r>
              <a:rPr lang="el-GR" altLang="el-GR" sz="2400" dirty="0" smtClean="0"/>
              <a:t>.</a:t>
            </a:r>
          </a:p>
          <a:p>
            <a:pPr algn="ctr">
              <a:spcBef>
                <a:spcPct val="0"/>
              </a:spcBef>
              <a:buNone/>
            </a:pPr>
            <a:endParaRPr lang="el-GR" altLang="el-GR" sz="2400" dirty="0"/>
          </a:p>
          <a:p>
            <a:pPr marL="0" indent="0" algn="ctr">
              <a:buNone/>
            </a:pPr>
            <a:r>
              <a:rPr lang="el-GR" altLang="el-GR" sz="2400" dirty="0"/>
              <a:t>Σε ένα επόμενο βήμα μπορεί να χρησιμοποιηθεί ως μονάδα οποιαδήποτε ράβδος και οι υπόλοιπες να αντιστοιχηθούν σε κλάσματα της μονάδας</a:t>
            </a:r>
            <a:endParaRPr lang="el-GR" sz="2400" dirty="0"/>
          </a:p>
        </p:txBody>
      </p:sp>
    </p:spTree>
    <p:extLst>
      <p:ext uri="{BB962C8B-B14F-4D97-AF65-F5344CB8AC3E}">
        <p14:creationId xmlns:p14="http://schemas.microsoft.com/office/powerpoint/2010/main" val="37816826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ΚΥΒΟΙ ΤΗΣ </a:t>
            </a:r>
            <a:r>
              <a:rPr lang="en-US" dirty="0" smtClean="0"/>
              <a:t>STERN</a:t>
            </a:r>
            <a:endParaRPr lang="el-GR" dirty="0"/>
          </a:p>
        </p:txBody>
      </p:sp>
      <p:sp>
        <p:nvSpPr>
          <p:cNvPr id="3" name="Θέση περιεχομένου 2"/>
          <p:cNvSpPr>
            <a:spLocks noGrp="1"/>
          </p:cNvSpPr>
          <p:nvPr>
            <p:ph idx="1"/>
          </p:nvPr>
        </p:nvSpPr>
        <p:spPr/>
        <p:txBody>
          <a:bodyPr/>
          <a:lstStyle/>
          <a:p>
            <a:pPr marL="0" indent="0" algn="ctr">
              <a:buNone/>
            </a:pPr>
            <a:r>
              <a:rPr lang="el-GR" altLang="el-GR" sz="3000" dirty="0"/>
              <a:t>Κύβοι διαστάσεων 1 </a:t>
            </a:r>
            <a:r>
              <a:rPr lang="en-GB" altLang="el-GR" sz="3000" dirty="0"/>
              <a:t>x</a:t>
            </a:r>
            <a:r>
              <a:rPr lang="el-GR" altLang="el-GR" sz="3000" dirty="0"/>
              <a:t> 1 </a:t>
            </a:r>
            <a:r>
              <a:rPr lang="en-GB" altLang="el-GR" sz="3000" dirty="0"/>
              <a:t>x</a:t>
            </a:r>
            <a:r>
              <a:rPr lang="el-GR" altLang="el-GR" sz="3000" dirty="0"/>
              <a:t> 1 εκ. και βάση με υποδοχές για τους κύβους</a:t>
            </a:r>
          </a:p>
          <a:p>
            <a:pPr marL="0" indent="0">
              <a:buNone/>
            </a:pPr>
            <a:endParaRPr lang="el-GR" dirty="0"/>
          </a:p>
        </p:txBody>
      </p:sp>
      <p:graphicFrame>
        <p:nvGraphicFramePr>
          <p:cNvPr id="4" name="Object 5"/>
          <p:cNvGraphicFramePr>
            <a:graphicFrameLocks noChangeAspect="1"/>
          </p:cNvGraphicFramePr>
          <p:nvPr/>
        </p:nvGraphicFramePr>
        <p:xfrm>
          <a:off x="1979613" y="2636838"/>
          <a:ext cx="5688012" cy="3608387"/>
        </p:xfrm>
        <a:graphic>
          <a:graphicData uri="http://schemas.openxmlformats.org/presentationml/2006/ole">
            <mc:AlternateContent xmlns:mc="http://schemas.openxmlformats.org/markup-compatibility/2006">
              <mc:Choice xmlns:v="urn:schemas-microsoft-com:vml" Requires="v">
                <p:oleObj spid="_x0000_s2066" name="Microsoft Drawing" r:id="rId3" imgW="1874838" imgH="1270000" progId="MSDraw">
                  <p:embed/>
                </p:oleObj>
              </mc:Choice>
              <mc:Fallback>
                <p:oleObj name="Microsoft Drawing" r:id="rId3" imgW="1874838" imgH="1270000" progId="MSDraw">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636838"/>
                        <a:ext cx="5688012"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4213467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5136" y="1477502"/>
            <a:ext cx="6179522" cy="4896000"/>
          </a:xfrm>
        </p:spPr>
      </p:pic>
      <p:sp>
        <p:nvSpPr>
          <p:cNvPr id="7" name="TextBox 2"/>
          <p:cNvSpPr txBox="1">
            <a:spLocks noChangeArrowheads="1"/>
          </p:cNvSpPr>
          <p:nvPr/>
        </p:nvSpPr>
        <p:spPr bwMode="auto">
          <a:xfrm>
            <a:off x="984671" y="6093296"/>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000" dirty="0" err="1">
                <a:latin typeface="+mn-lt"/>
              </a:rPr>
              <a:t>εικ</a:t>
            </a:r>
            <a:r>
              <a:rPr lang="el-GR" altLang="el-GR" sz="2000" dirty="0">
                <a:latin typeface="+mn-lt"/>
              </a:rPr>
              <a:t>. 5</a:t>
            </a:r>
          </a:p>
        </p:txBody>
      </p:sp>
    </p:spTree>
    <p:extLst>
      <p:ext uri="{BB962C8B-B14F-4D97-AF65-F5344CB8AC3E}">
        <p14:creationId xmlns:p14="http://schemas.microsoft.com/office/powerpoint/2010/main" val="6450557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KYBOI UNIFIX</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3203" y="1484784"/>
            <a:ext cx="4763382" cy="4932000"/>
          </a:xfrm>
        </p:spPr>
      </p:pic>
      <p:sp>
        <p:nvSpPr>
          <p:cNvPr id="5" name="TextBox 3"/>
          <p:cNvSpPr txBox="1">
            <a:spLocks noChangeArrowheads="1"/>
          </p:cNvSpPr>
          <p:nvPr/>
        </p:nvSpPr>
        <p:spPr bwMode="auto">
          <a:xfrm>
            <a:off x="1475656" y="6021288"/>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000" dirty="0" err="1">
                <a:latin typeface="+mn-lt"/>
              </a:rPr>
              <a:t>εικ</a:t>
            </a:r>
            <a:r>
              <a:rPr lang="el-GR" altLang="el-GR" sz="2000" dirty="0">
                <a:latin typeface="+mn-lt"/>
              </a:rPr>
              <a:t>. 6</a:t>
            </a:r>
          </a:p>
        </p:txBody>
      </p:sp>
    </p:spTree>
    <p:extLst>
      <p:ext uri="{BB962C8B-B14F-4D97-AF65-F5344CB8AC3E}">
        <p14:creationId xmlns:p14="http://schemas.microsoft.com/office/powerpoint/2010/main" val="75750572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KYBOI UNIFIX</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5629" y="1557338"/>
            <a:ext cx="6065442" cy="4525962"/>
          </a:xfrm>
        </p:spPr>
      </p:pic>
      <p:sp>
        <p:nvSpPr>
          <p:cNvPr id="5" name="TextBox 4"/>
          <p:cNvSpPr txBox="1">
            <a:spLocks noChangeArrowheads="1"/>
          </p:cNvSpPr>
          <p:nvPr/>
        </p:nvSpPr>
        <p:spPr bwMode="auto">
          <a:xfrm>
            <a:off x="912664" y="5949280"/>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000" dirty="0" err="1">
                <a:latin typeface="+mn-lt"/>
              </a:rPr>
              <a:t>εικ</a:t>
            </a:r>
            <a:r>
              <a:rPr lang="el-GR" altLang="el-GR" sz="2000" dirty="0">
                <a:latin typeface="+mn-lt"/>
              </a:rPr>
              <a:t>. 7</a:t>
            </a:r>
          </a:p>
        </p:txBody>
      </p:sp>
    </p:spTree>
    <p:extLst>
      <p:ext uri="{BB962C8B-B14F-4D97-AF65-F5344CB8AC3E}">
        <p14:creationId xmlns:p14="http://schemas.microsoft.com/office/powerpoint/2010/main" val="22306464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ΕΝΝΟΙΑ ΤΟΥ ΑΡΙΘΜΟΥ</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807932667"/>
              </p:ext>
            </p:extLst>
          </p:nvPr>
        </p:nvGraphicFramePr>
        <p:xfrm>
          <a:off x="463550" y="1557338"/>
          <a:ext cx="8229600" cy="1005840"/>
        </p:xfrm>
        <a:graphic>
          <a:graphicData uri="http://schemas.openxmlformats.org/drawingml/2006/table">
            <a:tbl>
              <a:tblPr firstRow="1" bandRow="1">
                <a:tableStyleId>{5C22544A-7EE6-4342-B048-85BDC9FD1C3A}</a:tableStyleId>
              </a:tblPr>
              <a:tblGrid>
                <a:gridCol w="8229600"/>
              </a:tblGrid>
              <a:tr h="370840">
                <a:tc>
                  <a:txBody>
                    <a:bodyPr/>
                    <a:lstStyle/>
                    <a:p>
                      <a:pPr algn="ctr"/>
                      <a:r>
                        <a:rPr lang="en-US" sz="3000" dirty="0" smtClean="0">
                          <a:solidFill>
                            <a:sysClr val="windowText" lastClr="000000"/>
                          </a:solidFill>
                          <a:latin typeface="+mn-lt"/>
                        </a:rPr>
                        <a:t>H</a:t>
                      </a:r>
                      <a:r>
                        <a:rPr lang="en-US" sz="3000" baseline="0" dirty="0" smtClean="0">
                          <a:solidFill>
                            <a:sysClr val="windowText" lastClr="000000"/>
                          </a:solidFill>
                          <a:latin typeface="+mn-lt"/>
                        </a:rPr>
                        <a:t> </a:t>
                      </a:r>
                      <a:r>
                        <a:rPr lang="el-GR" sz="3000" baseline="0" dirty="0" smtClean="0">
                          <a:solidFill>
                            <a:sysClr val="windowText" lastClr="000000"/>
                          </a:solidFill>
                          <a:latin typeface="+mn-lt"/>
                        </a:rPr>
                        <a:t>έννοια</a:t>
                      </a:r>
                    </a:p>
                    <a:p>
                      <a:pPr algn="ctr"/>
                      <a:r>
                        <a:rPr lang="el-GR" sz="3000" baseline="0" dirty="0" smtClean="0">
                          <a:solidFill>
                            <a:sysClr val="windowText" lastClr="000000"/>
                          </a:solidFill>
                          <a:latin typeface="+mn-lt"/>
                        </a:rPr>
                        <a:t> </a:t>
                      </a:r>
                      <a:r>
                        <a:rPr lang="el-GR" sz="3000" b="0" baseline="0" dirty="0" smtClean="0">
                          <a:solidFill>
                            <a:sysClr val="windowText" lastClr="000000"/>
                          </a:solidFill>
                          <a:latin typeface="+mn-lt"/>
                        </a:rPr>
                        <a:t>του αριθμού</a:t>
                      </a:r>
                      <a:endParaRPr lang="el-GR" sz="3000" b="0" dirty="0">
                        <a:solidFill>
                          <a:sysClr val="windowText" lastClr="000000"/>
                        </a:solidFill>
                        <a:latin typeface="+mn-lt"/>
                      </a:endParaRPr>
                    </a:p>
                  </a:txBody>
                  <a:tcPr>
                    <a:noFill/>
                  </a:tcPr>
                </a:tc>
              </a:tr>
            </a:tbl>
          </a:graphicData>
        </a:graphic>
      </p:graphicFrame>
      <p:sp>
        <p:nvSpPr>
          <p:cNvPr id="11" name="TextBox 10"/>
          <p:cNvSpPr txBox="1"/>
          <p:nvPr/>
        </p:nvSpPr>
        <p:spPr>
          <a:xfrm>
            <a:off x="1475656" y="3717032"/>
            <a:ext cx="2376264" cy="1296144"/>
          </a:xfrm>
          <a:prstGeom prst="rect">
            <a:avLst/>
          </a:prstGeom>
        </p:spPr>
        <p:txBody>
          <a:bodyPr vert="horz" wrap="square" lIns="91440" tIns="45720" rIns="91440" bIns="45720" rtlCol="0" anchor="ctr">
            <a:normAutofit/>
          </a:bodyPr>
          <a:lstStyle/>
          <a:p>
            <a:endParaRPr lang="el-GR" dirty="0" smtClean="0"/>
          </a:p>
        </p:txBody>
      </p:sp>
      <p:sp>
        <p:nvSpPr>
          <p:cNvPr id="12" name="Πλαίσιο κειμένου 1"/>
          <p:cNvSpPr txBox="1"/>
          <p:nvPr/>
        </p:nvSpPr>
        <p:spPr>
          <a:xfrm>
            <a:off x="395536" y="4328889"/>
            <a:ext cx="3744416" cy="118834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spcBef>
                <a:spcPts val="1680"/>
              </a:spcBef>
              <a:spcAft>
                <a:spcPts val="0"/>
              </a:spcAft>
            </a:pPr>
            <a:r>
              <a:rPr lang="el-GR" sz="2500" b="1" kern="1200" dirty="0">
                <a:solidFill>
                  <a:schemeClr val="tx1"/>
                </a:solidFill>
                <a:effectLst/>
                <a:ea typeface="Times New Roman" panose="02020603050405020304" pitchFamily="18" charset="0"/>
                <a:cs typeface="Times New Roman" panose="02020603050405020304" pitchFamily="18" charset="0"/>
              </a:rPr>
              <a:t>οι </a:t>
            </a:r>
            <a:r>
              <a:rPr lang="el-GR" sz="2500" dirty="0">
                <a:solidFill>
                  <a:schemeClr val="tx1"/>
                </a:solidFill>
                <a:ea typeface="Times New Roman" panose="02020603050405020304" pitchFamily="18" charset="0"/>
                <a:cs typeface="Times New Roman" panose="02020603050405020304" pitchFamily="18" charset="0"/>
              </a:rPr>
              <a:t>γλωσσικές</a:t>
            </a:r>
            <a:r>
              <a:rPr lang="el-GR" sz="2500" b="1" kern="1200" dirty="0">
                <a:solidFill>
                  <a:schemeClr val="tx1"/>
                </a:solidFill>
                <a:effectLst/>
                <a:ea typeface="Times New Roman" panose="02020603050405020304" pitchFamily="18" charset="0"/>
                <a:cs typeface="Times New Roman" panose="02020603050405020304" pitchFamily="18" charset="0"/>
              </a:rPr>
              <a:t> εκφράσεις</a:t>
            </a:r>
            <a:r>
              <a:rPr lang="el-GR" sz="2500" kern="1200" dirty="0">
                <a:solidFill>
                  <a:schemeClr val="tx1"/>
                </a:solidFill>
                <a:effectLst/>
                <a:ea typeface="Times New Roman" panose="02020603050405020304" pitchFamily="18" charset="0"/>
                <a:cs typeface="Times New Roman" panose="02020603050405020304" pitchFamily="18" charset="0"/>
              </a:rPr>
              <a:t/>
            </a:r>
            <a:br>
              <a:rPr lang="el-GR" sz="2500" kern="1200" dirty="0">
                <a:solidFill>
                  <a:schemeClr val="tx1"/>
                </a:solidFill>
                <a:effectLst/>
                <a:ea typeface="Times New Roman" panose="02020603050405020304" pitchFamily="18" charset="0"/>
                <a:cs typeface="Times New Roman" panose="02020603050405020304" pitchFamily="18" charset="0"/>
              </a:rPr>
            </a:br>
            <a:r>
              <a:rPr lang="el-GR" sz="2500" kern="1200" dirty="0">
                <a:solidFill>
                  <a:schemeClr val="tx1"/>
                </a:solidFill>
                <a:effectLst/>
                <a:ea typeface="Times New Roman" panose="02020603050405020304" pitchFamily="18" charset="0"/>
                <a:cs typeface="Times New Roman" panose="02020603050405020304" pitchFamily="18" charset="0"/>
              </a:rPr>
              <a:t>των </a:t>
            </a:r>
            <a:r>
              <a:rPr lang="el-GR" sz="2500" kern="1200" dirty="0" smtClean="0">
                <a:solidFill>
                  <a:schemeClr val="tx1"/>
                </a:solidFill>
                <a:effectLst/>
                <a:ea typeface="Times New Roman" panose="02020603050405020304" pitchFamily="18" charset="0"/>
                <a:cs typeface="Times New Roman" panose="02020603050405020304" pitchFamily="18" charset="0"/>
              </a:rPr>
              <a:t>αριθμών</a:t>
            </a:r>
            <a:endParaRPr lang="el-GR" sz="2500" dirty="0">
              <a:solidFill>
                <a:schemeClr val="tx1"/>
              </a:solidFill>
              <a:effectLst/>
              <a:ea typeface="Times New Roman" panose="02020603050405020304" pitchFamily="18" charset="0"/>
            </a:endParaRPr>
          </a:p>
          <a:p>
            <a:pPr>
              <a:lnSpc>
                <a:spcPct val="107000"/>
              </a:lnSpc>
              <a:spcAft>
                <a:spcPts val="800"/>
              </a:spcAft>
            </a:pPr>
            <a:r>
              <a:rPr lang="el-GR" sz="2500" dirty="0">
                <a:effectLst/>
                <a:ea typeface="Calibri" panose="020F0502020204030204" pitchFamily="34" charset="0"/>
                <a:cs typeface="Times New Roman" panose="02020603050405020304" pitchFamily="18" charset="0"/>
              </a:rPr>
              <a:t> </a:t>
            </a:r>
          </a:p>
        </p:txBody>
      </p:sp>
      <p:sp>
        <p:nvSpPr>
          <p:cNvPr id="13" name="Πλαίσιο κειμένου 1"/>
          <p:cNvSpPr txBox="1"/>
          <p:nvPr/>
        </p:nvSpPr>
        <p:spPr>
          <a:xfrm>
            <a:off x="5074865" y="4402807"/>
            <a:ext cx="3601591" cy="11144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spcBef>
                <a:spcPts val="1680"/>
              </a:spcBef>
              <a:spcAft>
                <a:spcPts val="0"/>
              </a:spcAft>
            </a:pPr>
            <a:r>
              <a:rPr lang="el-GR" sz="2500" b="1" kern="1200" dirty="0">
                <a:solidFill>
                  <a:schemeClr val="tx1"/>
                </a:solidFill>
                <a:effectLst/>
                <a:ea typeface="Times New Roman" panose="02020603050405020304" pitchFamily="18" charset="0"/>
                <a:cs typeface="Times New Roman" panose="02020603050405020304" pitchFamily="18" charset="0"/>
              </a:rPr>
              <a:t>η συμβολική παράσταση </a:t>
            </a:r>
            <a:r>
              <a:rPr lang="el-GR" sz="2500" kern="1200" dirty="0">
                <a:solidFill>
                  <a:schemeClr val="tx1"/>
                </a:solidFill>
                <a:effectLst/>
                <a:ea typeface="Times New Roman" panose="02020603050405020304" pitchFamily="18" charset="0"/>
                <a:cs typeface="Times New Roman" panose="02020603050405020304" pitchFamily="18" charset="0"/>
              </a:rPr>
              <a:t>των αριθμών</a:t>
            </a:r>
            <a:endParaRPr lang="el-GR" sz="1200" dirty="0">
              <a:solidFill>
                <a:schemeClr val="tx1"/>
              </a:solidFill>
              <a:effectLst/>
              <a:latin typeface="Times New Roman" panose="02020603050405020304" pitchFamily="18" charset="0"/>
              <a:ea typeface="Times New Roman" panose="02020603050405020304" pitchFamily="18" charset="0"/>
            </a:endParaRPr>
          </a:p>
          <a:p>
            <a:pPr>
              <a:lnSpc>
                <a:spcPct val="107000"/>
              </a:lnSpc>
              <a:spcAft>
                <a:spcPts val="800"/>
              </a:spcAft>
            </a:pPr>
            <a:r>
              <a:rPr lang="el-GR" sz="1100" dirty="0">
                <a:effectLst/>
                <a:ea typeface="Calibri" panose="020F0502020204030204" pitchFamily="34" charset="0"/>
                <a:cs typeface="Times New Roman" panose="02020603050405020304" pitchFamily="18" charset="0"/>
              </a:rPr>
              <a:t> </a:t>
            </a:r>
          </a:p>
        </p:txBody>
      </p:sp>
      <p:sp>
        <p:nvSpPr>
          <p:cNvPr id="14" name="Έλλειψη 13"/>
          <p:cNvSpPr/>
          <p:nvPr/>
        </p:nvSpPr>
        <p:spPr>
          <a:xfrm>
            <a:off x="395536" y="3789256"/>
            <a:ext cx="3672000" cy="194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Έλλειψη 14"/>
          <p:cNvSpPr/>
          <p:nvPr/>
        </p:nvSpPr>
        <p:spPr>
          <a:xfrm>
            <a:off x="5004456" y="3789256"/>
            <a:ext cx="3672000" cy="194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Line 7"/>
          <p:cNvSpPr>
            <a:spLocks noChangeShapeType="1"/>
          </p:cNvSpPr>
          <p:nvPr/>
        </p:nvSpPr>
        <p:spPr bwMode="auto">
          <a:xfrm flipH="1">
            <a:off x="2339751" y="2571493"/>
            <a:ext cx="2304439" cy="1757396"/>
          </a:xfrm>
          <a:prstGeom prst="line">
            <a:avLst/>
          </a:prstGeom>
          <a:noFill/>
          <a:ln w="57150">
            <a:solidFill>
              <a:srgbClr val="5075B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 name="Line 3"/>
          <p:cNvSpPr>
            <a:spLocks noChangeShapeType="1"/>
          </p:cNvSpPr>
          <p:nvPr/>
        </p:nvSpPr>
        <p:spPr bwMode="auto">
          <a:xfrm>
            <a:off x="4859808" y="2563178"/>
            <a:ext cx="1872431" cy="1765711"/>
          </a:xfrm>
          <a:prstGeom prst="line">
            <a:avLst/>
          </a:prstGeom>
          <a:noFill/>
          <a:ln w="57150">
            <a:solidFill>
              <a:srgbClr val="5075B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8" name="Line 8"/>
          <p:cNvSpPr>
            <a:spLocks noChangeShapeType="1"/>
          </p:cNvSpPr>
          <p:nvPr/>
        </p:nvSpPr>
        <p:spPr bwMode="auto">
          <a:xfrm>
            <a:off x="4127823" y="4711472"/>
            <a:ext cx="784393" cy="23869"/>
          </a:xfrm>
          <a:prstGeom prst="line">
            <a:avLst/>
          </a:prstGeom>
          <a:noFill/>
          <a:ln w="57150">
            <a:solidFill>
              <a:srgbClr val="5075B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393251470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l-GR" sz="2000" dirty="0"/>
              <a:t>ο</a:t>
            </a:r>
            <a:r>
              <a:rPr lang="el-GR" sz="2000" dirty="0" smtClean="0"/>
              <a:t>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ΕΝΝΟΙΑ ΤΟΥ ΑΡΙΘΜΟΥ</a:t>
            </a:r>
            <a:endParaRPr lang="el-GR" dirty="0"/>
          </a:p>
        </p:txBody>
      </p:sp>
      <p:sp>
        <p:nvSpPr>
          <p:cNvPr id="3" name="Θέση περιεχομένου 2"/>
          <p:cNvSpPr>
            <a:spLocks noGrp="1"/>
          </p:cNvSpPr>
          <p:nvPr>
            <p:ph idx="1"/>
          </p:nvPr>
        </p:nvSpPr>
        <p:spPr>
          <a:xfrm>
            <a:off x="464156" y="1417638"/>
            <a:ext cx="8229600" cy="4963690"/>
          </a:xfrm>
        </p:spPr>
        <p:txBody>
          <a:bodyPr>
            <a:normAutofit fontScale="92500"/>
          </a:bodyPr>
          <a:lstStyle/>
          <a:p>
            <a:pPr algn="ctr">
              <a:lnSpc>
                <a:spcPct val="110000"/>
              </a:lnSpc>
              <a:spcBef>
                <a:spcPct val="50000"/>
              </a:spcBef>
              <a:spcAft>
                <a:spcPts val="600"/>
              </a:spcAft>
              <a:buNone/>
            </a:pPr>
            <a:r>
              <a:rPr lang="el-GR" altLang="zh-CN" dirty="0"/>
              <a:t>	Η </a:t>
            </a:r>
            <a:r>
              <a:rPr lang="el-GR" altLang="zh-CN" b="1" dirty="0"/>
              <a:t>έννοια του "αριθμού" </a:t>
            </a:r>
            <a:r>
              <a:rPr lang="el-GR" altLang="zh-CN" dirty="0"/>
              <a:t>είναι μια από τις πρωταρχικές και πιο βασικές έννοιες των μαθηματικών, αλλά η απάντηση στο ερώτημα ‘</a:t>
            </a:r>
            <a:r>
              <a:rPr lang="el-GR" altLang="zh-CN" i="1" dirty="0"/>
              <a:t>τι είναι αριθμός;</a:t>
            </a:r>
            <a:r>
              <a:rPr lang="el-GR" altLang="zh-CN" dirty="0"/>
              <a:t>’ δεν είναι ούτε απλή ούτε μονοσήμαντη. </a:t>
            </a:r>
          </a:p>
          <a:p>
            <a:pPr algn="ctr">
              <a:lnSpc>
                <a:spcPct val="110000"/>
              </a:lnSpc>
              <a:spcBef>
                <a:spcPct val="50000"/>
              </a:spcBef>
              <a:spcAft>
                <a:spcPts val="600"/>
              </a:spcAft>
              <a:buNone/>
            </a:pPr>
            <a:r>
              <a:rPr lang="el-GR" altLang="zh-CN" dirty="0"/>
              <a:t>Γι’ αυτό και ο ορισμός της έννοιας του ‘αριθμού’ έχει αποτελέσει και αποτελεί αντικείμενο διαφορετικών προσεγγίσεων, τόσο με μαθηματικούς, όσο και με φιλοσοφικούς </a:t>
            </a:r>
            <a:r>
              <a:rPr lang="el-GR" altLang="zh-CN" dirty="0" smtClean="0"/>
              <a:t>όρους.</a:t>
            </a:r>
            <a:endParaRPr lang="el-GR" dirty="0"/>
          </a:p>
        </p:txBody>
      </p:sp>
    </p:spTree>
    <p:extLst>
      <p:ext uri="{BB962C8B-B14F-4D97-AF65-F5344CB8AC3E}">
        <p14:creationId xmlns:p14="http://schemas.microsoft.com/office/powerpoint/2010/main" val="79908964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FontTx/>
              <a:buNone/>
            </a:pPr>
            <a:r>
              <a:rPr lang="el-GR" altLang="el-GR" sz="2000" dirty="0">
                <a:cs typeface="Times New Roman" panose="02020603050405020304" pitchFamily="18" charset="0"/>
              </a:rPr>
              <a:t>Το παρόν έργο αποτελεί την έκδοση 1.0.  </a:t>
            </a:r>
          </a:p>
          <a:p>
            <a:pPr marL="0" indent="0">
              <a:buNone/>
            </a:pP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Δημήτρης Χασάπης. Δημήτρης Χασάπης. «</a:t>
            </a:r>
            <a:r>
              <a:rPr lang="el-GR" sz="2000" dirty="0" err="1"/>
              <a:t>Λογικο</a:t>
            </a:r>
            <a:r>
              <a:rPr lang="el-GR" sz="2000" dirty="0"/>
              <a:t>-μαθηματικές σχέσεις και αριθμητικές έννοιες στην προσχολική εκπαίδευση». Έκδοση: 1.0. Αθήνα 2015. Διαθέσιμο από τη δικτυακή διεύθυνση: </a:t>
            </a:r>
            <a:r>
              <a:rPr lang="en-US" sz="2000" dirty="0"/>
              <a:t>http://opencourses.uoa.gr/courses/ECD101</a:t>
            </a:r>
            <a:r>
              <a:rPr lang="el-GR" sz="2000" dirty="0"/>
              <a:t>.</a:t>
            </a:r>
          </a:p>
          <a:p>
            <a:pPr marL="0" indent="0">
              <a:buNone/>
            </a:pP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Σημείωμα</a:t>
            </a:r>
            <a:r>
              <a:rPr lang="el-GR" altLang="el-GR" dirty="0">
                <a:solidFill>
                  <a:schemeClr val="tx1"/>
                </a:solidFill>
                <a:latin typeface="Times New Roman" panose="02020603050405020304" pitchFamily="18" charset="0"/>
                <a:cs typeface="Times New Roman" panose="02020603050405020304" pitchFamily="18" charset="0"/>
              </a:rPr>
              <a:t> </a:t>
            </a:r>
            <a:r>
              <a:rPr lang="el-GR" altLang="el-GR" dirty="0"/>
              <a:t>Χρήσης Έργων Τρίτων</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buNone/>
              <a:defRPr/>
            </a:pPr>
            <a:r>
              <a:rPr lang="el-GR" altLang="el-GR" dirty="0"/>
              <a:t>Το Έργο αυτό κάνει χρήση των ακόλουθων έργων:</a:t>
            </a:r>
          </a:p>
          <a:p>
            <a:pPr marL="0" indent="0">
              <a:buFontTx/>
              <a:buNone/>
              <a:defRPr/>
            </a:pPr>
            <a:r>
              <a:rPr lang="el-GR" altLang="el-GR" b="1" dirty="0">
                <a:cs typeface="Times New Roman" panose="02020603050405020304" pitchFamily="18" charset="0"/>
              </a:rPr>
              <a:t>Εικόνες/Σχήματα/Διαγράμματα</a:t>
            </a:r>
            <a:r>
              <a:rPr lang="en-US" altLang="el-GR" b="1" dirty="0">
                <a:cs typeface="Times New Roman" panose="02020603050405020304" pitchFamily="18" charset="0"/>
              </a:rPr>
              <a:t>/</a:t>
            </a:r>
            <a:r>
              <a:rPr lang="el-GR" altLang="el-GR" b="1" dirty="0">
                <a:cs typeface="Times New Roman" panose="02020603050405020304" pitchFamily="18" charset="0"/>
              </a:rPr>
              <a:t>Φωτογραφίες</a:t>
            </a:r>
          </a:p>
          <a:p>
            <a:pPr>
              <a:defRPr/>
            </a:pPr>
            <a:r>
              <a:rPr lang="el-GR" altLang="el-GR" i="1" dirty="0">
                <a:cs typeface="Times New Roman" panose="02020603050405020304" pitchFamily="18" charset="0"/>
              </a:rPr>
              <a:t>Εικόνα 1</a:t>
            </a:r>
            <a:r>
              <a:rPr lang="el-GR" altLang="el-GR" dirty="0">
                <a:cs typeface="Times New Roman" panose="02020603050405020304" pitchFamily="18" charset="0"/>
              </a:rPr>
              <a:t>: Πηγή: </a:t>
            </a:r>
            <a:r>
              <a:rPr lang="el-GR" dirty="0">
                <a:cs typeface="Times New Roman" panose="02020603050405020304" pitchFamily="18" charset="0"/>
                <a:hlinkClick r:id="rId2"/>
              </a:rPr>
              <a:t>http://</a:t>
            </a:r>
            <a:r>
              <a:rPr lang="el-GR" dirty="0" smtClean="0">
                <a:cs typeface="Times New Roman" panose="02020603050405020304" pitchFamily="18" charset="0"/>
                <a:hlinkClick r:id="rId2"/>
              </a:rPr>
              <a:t>www.montessorisocietycanada.org/overview.html</a:t>
            </a:r>
            <a:endParaRPr lang="el-GR" dirty="0" smtClean="0">
              <a:cs typeface="Times New Roman" panose="02020603050405020304" pitchFamily="18" charset="0"/>
            </a:endParaRPr>
          </a:p>
          <a:p>
            <a:pPr>
              <a:defRPr/>
            </a:pPr>
            <a:r>
              <a:rPr lang="el-GR" altLang="el-GR" i="1" dirty="0" smtClean="0">
                <a:cs typeface="Times New Roman" panose="02020603050405020304" pitchFamily="18" charset="0"/>
              </a:rPr>
              <a:t>Εικόνα </a:t>
            </a:r>
            <a:r>
              <a:rPr lang="el-GR" altLang="el-GR" i="1" dirty="0">
                <a:cs typeface="Times New Roman" panose="02020603050405020304" pitchFamily="18" charset="0"/>
              </a:rPr>
              <a:t>3: </a:t>
            </a:r>
            <a:r>
              <a:rPr lang="el-GR" altLang="el-GR" dirty="0">
                <a:cs typeface="Times New Roman" panose="02020603050405020304" pitchFamily="18" charset="0"/>
              </a:rPr>
              <a:t>Πηγή: </a:t>
            </a:r>
            <a:r>
              <a:rPr lang="en-US" altLang="el-GR" dirty="0">
                <a:cs typeface="Times New Roman" panose="02020603050405020304" pitchFamily="18" charset="0"/>
              </a:rPr>
              <a:t>http://montessori74.free.fr/en_cours/math.htm</a:t>
            </a:r>
          </a:p>
          <a:p>
            <a:pPr>
              <a:defRPr/>
            </a:pPr>
            <a:r>
              <a:rPr lang="el-GR" altLang="el-GR" i="1" dirty="0">
                <a:cs typeface="Times New Roman" panose="02020603050405020304" pitchFamily="18" charset="0"/>
              </a:rPr>
              <a:t>Εικόνα 4:</a:t>
            </a:r>
            <a:r>
              <a:rPr lang="el-GR" altLang="el-GR" dirty="0">
                <a:cs typeface="Times New Roman" panose="02020603050405020304" pitchFamily="18" charset="0"/>
              </a:rPr>
              <a:t> Πηγή http://americanhistory.si.edu/collections/search/object/nmah_694608</a:t>
            </a:r>
          </a:p>
          <a:p>
            <a:pPr>
              <a:defRPr/>
            </a:pPr>
            <a:r>
              <a:rPr lang="el-GR" altLang="el-GR" i="1" dirty="0">
                <a:cs typeface="Times New Roman" panose="02020603050405020304" pitchFamily="18" charset="0"/>
              </a:rPr>
              <a:t>Εικόνα 7:</a:t>
            </a:r>
            <a:r>
              <a:rPr lang="en-US" altLang="el-GR" i="1" dirty="0">
                <a:cs typeface="Times New Roman" panose="02020603050405020304" pitchFamily="18" charset="0"/>
              </a:rPr>
              <a:t> </a:t>
            </a:r>
            <a:r>
              <a:rPr lang="el-GR" altLang="el-GR" dirty="0">
                <a:cs typeface="Times New Roman" panose="02020603050405020304" pitchFamily="18" charset="0"/>
              </a:rPr>
              <a:t>Πηγή: </a:t>
            </a:r>
            <a:r>
              <a:rPr lang="el-GR" altLang="el-GR" dirty="0">
                <a:cs typeface="Times New Roman" panose="02020603050405020304" pitchFamily="18" charset="0"/>
                <a:hlinkClick r:id="rId3"/>
              </a:rPr>
              <a:t>http://www.glsed.co.uk/product/Unifix-1-10-Stair-242885</a:t>
            </a:r>
            <a:endParaRPr lang="en-US" altLang="el-GR" dirty="0">
              <a:cs typeface="Times New Roman" panose="02020603050405020304" pitchFamily="18" charset="0"/>
            </a:endParaRPr>
          </a:p>
          <a:p>
            <a:pPr>
              <a:defRPr/>
            </a:pPr>
            <a:endParaRPr lang="en-US" altLang="el-GR" dirty="0">
              <a:cs typeface="Times New Roman" panose="02020603050405020304" pitchFamily="18" charset="0"/>
            </a:endParaRPr>
          </a:p>
          <a:p>
            <a:pPr marL="0" indent="0">
              <a:buFontTx/>
              <a:buNone/>
              <a:defRPr/>
            </a:pPr>
            <a:r>
              <a:rPr lang="el-GR" altLang="el-GR" smtClean="0">
                <a:cs typeface="Times New Roman" panose="02020603050405020304" pitchFamily="18" charset="0"/>
              </a:rPr>
              <a:t>Όλες </a:t>
            </a:r>
            <a:r>
              <a:rPr lang="el-GR" altLang="el-GR" dirty="0">
                <a:cs typeface="Times New Roman" panose="02020603050405020304" pitchFamily="18" charset="0"/>
              </a:rPr>
              <a:t>οι εικόνες είναι </a:t>
            </a:r>
            <a:r>
              <a:rPr lang="en-US" altLang="el-GR" dirty="0">
                <a:cs typeface="Times New Roman" panose="02020603050405020304" pitchFamily="18" charset="0"/>
              </a:rPr>
              <a:t>copyrighted, </a:t>
            </a:r>
            <a:r>
              <a:rPr lang="el-GR" altLang="el-GR" dirty="0">
                <a:cs typeface="Times New Roman" panose="02020603050405020304" pitchFamily="18" charset="0"/>
              </a:rPr>
              <a:t>στάθηκε αδύνατος ο εντοπισμός των δικαιούχων των πνευματικών δικαιωμάτων.</a:t>
            </a:r>
            <a:r>
              <a:rPr lang="en-US" altLang="el-GR" dirty="0">
                <a:cs typeface="Times New Roman" panose="02020603050405020304" pitchFamily="18" charset="0"/>
              </a:rPr>
              <a:t>     </a:t>
            </a:r>
            <a:endParaRPr lang="el-GR" altLang="el-GR" dirty="0">
              <a:cs typeface="Times New Roman" panose="02020603050405020304" pitchFamily="18" charset="0"/>
            </a:endParaRPr>
          </a:p>
          <a:p>
            <a:endParaRPr lang="el-GR" dirty="0"/>
          </a:p>
        </p:txBody>
      </p:sp>
    </p:spTree>
    <p:extLst>
      <p:ext uri="{BB962C8B-B14F-4D97-AF65-F5344CB8AC3E}">
        <p14:creationId xmlns:p14="http://schemas.microsoft.com/office/powerpoint/2010/main" val="1159280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latin typeface="Calibri" panose="020F0502020204030204" pitchFamily="34" charset="0"/>
              </a:rPr>
              <a:t>Η ΕΝΝΟΙΑ </a:t>
            </a:r>
            <a:r>
              <a:rPr lang="el-GR" dirty="0" smtClean="0">
                <a:latin typeface="Calibri" panose="020F0502020204030204" pitchFamily="34" charset="0"/>
              </a:rPr>
              <a:t>ΤΟΥ ΑΡΙΘΜΟΥ</a:t>
            </a:r>
            <a:endParaRPr lang="el-GR" dirty="0"/>
          </a:p>
        </p:txBody>
      </p:sp>
      <p:sp>
        <p:nvSpPr>
          <p:cNvPr id="3" name="Θέση περιεχομένου 2"/>
          <p:cNvSpPr>
            <a:spLocks noGrp="1"/>
          </p:cNvSpPr>
          <p:nvPr>
            <p:ph idx="1"/>
          </p:nvPr>
        </p:nvSpPr>
        <p:spPr>
          <a:xfrm>
            <a:off x="464156" y="1556792"/>
            <a:ext cx="8229600" cy="4896544"/>
          </a:xfrm>
        </p:spPr>
        <p:txBody>
          <a:bodyPr>
            <a:normAutofit lnSpcReduction="10000"/>
          </a:bodyPr>
          <a:lstStyle/>
          <a:p>
            <a:pPr algn="ctr">
              <a:spcBef>
                <a:spcPct val="50000"/>
              </a:spcBef>
              <a:buNone/>
            </a:pPr>
            <a:r>
              <a:rPr lang="el-GR" altLang="el-GR" b="1" dirty="0">
                <a:latin typeface="Calibri" panose="020F0502020204030204" pitchFamily="34" charset="0"/>
              </a:rPr>
              <a:t>Οι  πολλαπλές όψεις της έννοιας του αριθμού</a:t>
            </a:r>
          </a:p>
          <a:p>
            <a:pPr algn="ctr">
              <a:spcBef>
                <a:spcPct val="50000"/>
              </a:spcBef>
              <a:buNone/>
            </a:pPr>
            <a:endParaRPr lang="el-GR" altLang="el-GR" sz="1600" b="1" dirty="0">
              <a:latin typeface="Calibri" panose="020F0502020204030204" pitchFamily="34" charset="0"/>
            </a:endParaRPr>
          </a:p>
          <a:p>
            <a:pPr algn="ctr">
              <a:spcBef>
                <a:spcPct val="50000"/>
              </a:spcBef>
              <a:buNone/>
            </a:pPr>
            <a:r>
              <a:rPr lang="el-GR" altLang="el-GR" dirty="0" err="1">
                <a:latin typeface="Calibri" panose="020F0502020204030204" pitchFamily="34" charset="0"/>
              </a:rPr>
              <a:t>Πληθικός</a:t>
            </a:r>
            <a:r>
              <a:rPr lang="el-GR" altLang="el-GR" dirty="0">
                <a:latin typeface="Calibri" panose="020F0502020204030204" pitchFamily="34" charset="0"/>
              </a:rPr>
              <a:t> – διατακτικός</a:t>
            </a:r>
          </a:p>
          <a:p>
            <a:pPr algn="ctr">
              <a:spcBef>
                <a:spcPct val="50000"/>
              </a:spcBef>
              <a:buNone/>
            </a:pPr>
            <a:r>
              <a:rPr lang="el-GR" altLang="el-GR" dirty="0">
                <a:latin typeface="Calibri" panose="020F0502020204030204" pitchFamily="34" charset="0"/>
              </a:rPr>
              <a:t>Σύνολο μονάδων -  μονάδα  </a:t>
            </a:r>
            <a:endParaRPr lang="el-GR" altLang="el-GR" dirty="0" smtClean="0">
              <a:latin typeface="Calibri" panose="020F0502020204030204" pitchFamily="34" charset="0"/>
            </a:endParaRPr>
          </a:p>
          <a:p>
            <a:pPr algn="ctr">
              <a:spcBef>
                <a:spcPct val="50000"/>
              </a:spcBef>
              <a:buNone/>
            </a:pPr>
            <a:endParaRPr lang="el-GR" altLang="el-GR" dirty="0">
              <a:latin typeface="Calibri" panose="020F0502020204030204" pitchFamily="34" charset="0"/>
            </a:endParaRPr>
          </a:p>
          <a:p>
            <a:pPr algn="ctr">
              <a:spcBef>
                <a:spcPct val="50000"/>
              </a:spcBef>
              <a:buNone/>
            </a:pPr>
            <a:r>
              <a:rPr lang="el-GR" altLang="el-GR" b="1" dirty="0">
                <a:latin typeface="Calibri" panose="020F0502020204030204" pitchFamily="34" charset="0"/>
              </a:rPr>
              <a:t>Οι  μεταβαλλόμενες έννοιες του αριθμού</a:t>
            </a:r>
          </a:p>
          <a:p>
            <a:pPr algn="ctr">
              <a:spcBef>
                <a:spcPct val="50000"/>
              </a:spcBef>
              <a:buNone/>
            </a:pPr>
            <a:r>
              <a:rPr lang="el-GR" altLang="el-GR" dirty="0">
                <a:latin typeface="Calibri" panose="020F0502020204030204" pitchFamily="34" charset="0"/>
              </a:rPr>
              <a:t>Φυσικός – κλασματικός – ακέραιος – ρητός - πραγματικός</a:t>
            </a:r>
          </a:p>
          <a:p>
            <a:pPr marL="0" indent="0">
              <a:buNone/>
            </a:pPr>
            <a:endParaRPr lang="el-GR" dirty="0"/>
          </a:p>
        </p:txBody>
      </p:sp>
    </p:spTree>
    <p:extLst>
      <p:ext uri="{BB962C8B-B14F-4D97-AF65-F5344CB8AC3E}">
        <p14:creationId xmlns:p14="http://schemas.microsoft.com/office/powerpoint/2010/main" val="3061045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ΠΟΛΛΑΠΛΕΣ ΟΨΕΙΣ ΤΟΥ ΑΡΙΘΜΟΥ</a:t>
            </a:r>
            <a:endParaRPr lang="el-GR" dirty="0"/>
          </a:p>
        </p:txBody>
      </p:sp>
      <p:sp>
        <p:nvSpPr>
          <p:cNvPr id="3" name="Θέση περιεχομένου 2"/>
          <p:cNvSpPr>
            <a:spLocks noGrp="1"/>
          </p:cNvSpPr>
          <p:nvPr>
            <p:ph idx="1"/>
          </p:nvPr>
        </p:nvSpPr>
        <p:spPr/>
        <p:txBody>
          <a:bodyPr/>
          <a:lstStyle/>
          <a:p>
            <a:pPr algn="ctr">
              <a:spcBef>
                <a:spcPct val="50000"/>
              </a:spcBef>
              <a:buNone/>
            </a:pPr>
            <a:endParaRPr lang="el-GR" altLang="el-GR" b="1" dirty="0">
              <a:latin typeface="Calibri" panose="020F0502020204030204" pitchFamily="34" charset="0"/>
            </a:endParaRPr>
          </a:p>
          <a:p>
            <a:pPr algn="ctr">
              <a:spcBef>
                <a:spcPct val="50000"/>
              </a:spcBef>
              <a:buNone/>
            </a:pPr>
            <a:r>
              <a:rPr lang="el-GR" altLang="el-GR" b="1" dirty="0">
                <a:latin typeface="Calibri" panose="020F0502020204030204" pitchFamily="34" charset="0"/>
              </a:rPr>
              <a:t>Όψη πρώτη</a:t>
            </a:r>
          </a:p>
          <a:p>
            <a:pPr algn="ctr">
              <a:spcBef>
                <a:spcPct val="50000"/>
              </a:spcBef>
              <a:buNone/>
            </a:pPr>
            <a:endParaRPr lang="el-GR" altLang="el-GR" b="1" u="sng" dirty="0">
              <a:latin typeface="Calibri" panose="020F0502020204030204" pitchFamily="34" charset="0"/>
            </a:endParaRPr>
          </a:p>
          <a:p>
            <a:pPr algn="ctr">
              <a:spcBef>
                <a:spcPct val="50000"/>
              </a:spcBef>
              <a:buNone/>
            </a:pPr>
            <a:r>
              <a:rPr lang="el-GR" altLang="el-GR" dirty="0" err="1">
                <a:latin typeface="Calibri" panose="020F0502020204030204" pitchFamily="34" charset="0"/>
              </a:rPr>
              <a:t>Πληθικός</a:t>
            </a:r>
            <a:r>
              <a:rPr lang="el-GR" altLang="el-GR" dirty="0">
                <a:latin typeface="Calibri" panose="020F0502020204030204" pitchFamily="34" charset="0"/>
              </a:rPr>
              <a:t> αριθμός</a:t>
            </a:r>
          </a:p>
          <a:p>
            <a:pPr algn="ctr">
              <a:spcBef>
                <a:spcPct val="50000"/>
              </a:spcBef>
              <a:buNone/>
            </a:pPr>
            <a:endParaRPr lang="el-GR" altLang="el-GR" dirty="0">
              <a:latin typeface="Calibri" panose="020F0502020204030204" pitchFamily="34" charset="0"/>
            </a:endParaRPr>
          </a:p>
          <a:p>
            <a:pPr algn="ctr">
              <a:spcBef>
                <a:spcPct val="50000"/>
              </a:spcBef>
              <a:buNone/>
            </a:pPr>
            <a:r>
              <a:rPr lang="el-GR" altLang="el-GR" dirty="0">
                <a:latin typeface="Calibri" panose="020F0502020204030204" pitchFamily="34" charset="0"/>
              </a:rPr>
              <a:t>Διατακτικός αριθμός</a:t>
            </a:r>
          </a:p>
          <a:p>
            <a:pPr marL="0" indent="0">
              <a:buNone/>
            </a:pPr>
            <a:endParaRPr lang="el-GR" dirty="0"/>
          </a:p>
        </p:txBody>
      </p:sp>
      <p:sp>
        <p:nvSpPr>
          <p:cNvPr id="4" name="Line 4"/>
          <p:cNvSpPr>
            <a:spLocks noChangeShapeType="1"/>
          </p:cNvSpPr>
          <p:nvPr/>
        </p:nvSpPr>
        <p:spPr bwMode="auto">
          <a:xfrm>
            <a:off x="3059113" y="4941168"/>
            <a:ext cx="3025775"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3907730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ΑΡΧΙΚΗ ΕΝΝΟΙΑ ΤΟΥ ΑΡΙΘΜΟΥ</a:t>
            </a:r>
            <a:endParaRPr lang="el-GR" dirty="0"/>
          </a:p>
        </p:txBody>
      </p:sp>
      <p:sp>
        <p:nvSpPr>
          <p:cNvPr id="3" name="Θέση περιεχομένου 2"/>
          <p:cNvSpPr>
            <a:spLocks noGrp="1"/>
          </p:cNvSpPr>
          <p:nvPr>
            <p:ph idx="1"/>
          </p:nvPr>
        </p:nvSpPr>
        <p:spPr/>
        <p:txBody>
          <a:bodyPr>
            <a:normAutofit fontScale="92500" lnSpcReduction="20000"/>
          </a:bodyPr>
          <a:lstStyle/>
          <a:p>
            <a:pPr algn="ctr">
              <a:spcBef>
                <a:spcPct val="50000"/>
              </a:spcBef>
              <a:buNone/>
            </a:pPr>
            <a:r>
              <a:rPr lang="el-GR" altLang="zh-CN" dirty="0" smtClean="0">
                <a:latin typeface="Calibri" panose="020F0502020204030204" pitchFamily="34" charset="0"/>
              </a:rPr>
              <a:t>Η αρχική έννοια του αριθμού</a:t>
            </a:r>
          </a:p>
          <a:p>
            <a:pPr algn="ctr">
              <a:spcBef>
                <a:spcPct val="50000"/>
              </a:spcBef>
              <a:buNone/>
            </a:pPr>
            <a:r>
              <a:rPr lang="el-GR" altLang="zh-CN" dirty="0" smtClean="0">
                <a:latin typeface="Calibri" panose="020F0502020204030204" pitchFamily="34" charset="0"/>
              </a:rPr>
              <a:t>(</a:t>
            </a:r>
            <a:r>
              <a:rPr lang="el-GR" altLang="zh-CN" dirty="0">
                <a:latin typeface="Calibri" panose="020F0502020204030204" pitchFamily="34" charset="0"/>
              </a:rPr>
              <a:t>του φυσικού αριθμού όπως τυπικά αποκαλείται στα μαθηματικά)</a:t>
            </a:r>
          </a:p>
          <a:p>
            <a:pPr algn="ctr">
              <a:spcBef>
                <a:spcPct val="50000"/>
              </a:spcBef>
              <a:buNone/>
            </a:pPr>
            <a:r>
              <a:rPr lang="el-GR" altLang="zh-CN" dirty="0">
                <a:latin typeface="Calibri" panose="020F0502020204030204" pitchFamily="34" charset="0"/>
              </a:rPr>
              <a:t> αναφέρεται σε μια </a:t>
            </a:r>
            <a:r>
              <a:rPr lang="el-GR" altLang="zh-CN" sz="3500" b="1" dirty="0">
                <a:latin typeface="Calibri" panose="020F0502020204030204" pitchFamily="34" charset="0"/>
              </a:rPr>
              <a:t>έκφραση του πλήθους </a:t>
            </a:r>
            <a:r>
              <a:rPr lang="el-GR" altLang="zh-CN" dirty="0">
                <a:latin typeface="Calibri" panose="020F0502020204030204" pitchFamily="34" charset="0"/>
              </a:rPr>
              <a:t>μιας πολλαπλότητας διακριτών στοιχείων, </a:t>
            </a:r>
            <a:r>
              <a:rPr lang="el-GR" altLang="zh-CN" sz="3500" b="1" dirty="0">
                <a:latin typeface="Calibri" panose="020F0502020204030204" pitchFamily="34" charset="0"/>
              </a:rPr>
              <a:t>ανεξάρτητα</a:t>
            </a:r>
            <a:r>
              <a:rPr lang="el-GR" altLang="zh-CN" dirty="0">
                <a:latin typeface="Calibri" panose="020F0502020204030204" pitchFamily="34" charset="0"/>
              </a:rPr>
              <a:t> από τα </a:t>
            </a:r>
            <a:r>
              <a:rPr lang="el-GR" altLang="zh-CN" sz="3500" b="1" dirty="0">
                <a:latin typeface="Calibri" panose="020F0502020204030204" pitchFamily="34" charset="0"/>
              </a:rPr>
              <a:t>ποιοτικά χαρακτηριστικά </a:t>
            </a:r>
            <a:r>
              <a:rPr lang="el-GR" altLang="zh-CN" dirty="0">
                <a:latin typeface="Calibri" panose="020F0502020204030204" pitchFamily="34" charset="0"/>
              </a:rPr>
              <a:t>και τις </a:t>
            </a:r>
            <a:r>
              <a:rPr lang="el-GR" altLang="zh-CN" sz="3500" b="1" dirty="0">
                <a:latin typeface="Calibri" panose="020F0502020204030204" pitchFamily="34" charset="0"/>
              </a:rPr>
              <a:t>σχετικές τους θέσεις </a:t>
            </a:r>
          </a:p>
          <a:p>
            <a:pPr algn="ctr">
              <a:spcBef>
                <a:spcPct val="50000"/>
              </a:spcBef>
              <a:buNone/>
            </a:pPr>
            <a:endParaRPr lang="el-GR" altLang="zh-CN" dirty="0">
              <a:latin typeface="Calibri" panose="020F0502020204030204" pitchFamily="34" charset="0"/>
            </a:endParaRPr>
          </a:p>
          <a:p>
            <a:pPr algn="ctr">
              <a:spcBef>
                <a:spcPct val="50000"/>
              </a:spcBef>
              <a:buNone/>
            </a:pPr>
            <a:r>
              <a:rPr lang="el-GR" altLang="zh-CN" b="1" dirty="0">
                <a:solidFill>
                  <a:srgbClr val="5075BC"/>
                </a:solidFill>
                <a:latin typeface="Calibri" panose="020F0502020204030204" pitchFamily="34" charset="0"/>
              </a:rPr>
              <a:t>είναι η </a:t>
            </a:r>
            <a:r>
              <a:rPr lang="el-GR" altLang="zh-CN" b="1" dirty="0" err="1">
                <a:solidFill>
                  <a:srgbClr val="5075BC"/>
                </a:solidFill>
                <a:latin typeface="Calibri" panose="020F0502020204030204" pitchFamily="34" charset="0"/>
              </a:rPr>
              <a:t>πληθική</a:t>
            </a:r>
            <a:r>
              <a:rPr lang="el-GR" altLang="zh-CN" b="1" dirty="0">
                <a:solidFill>
                  <a:srgbClr val="5075BC"/>
                </a:solidFill>
                <a:latin typeface="Calibri" panose="020F0502020204030204" pitchFamily="34" charset="0"/>
              </a:rPr>
              <a:t> έννοια του αριθμού</a:t>
            </a:r>
            <a:endParaRPr lang="el-GR" altLang="el-GR" b="1" dirty="0">
              <a:solidFill>
                <a:srgbClr val="5075BC"/>
              </a:solidFill>
              <a:latin typeface="Calibri" panose="020F0502020204030204" pitchFamily="34" charset="0"/>
            </a:endParaRPr>
          </a:p>
          <a:p>
            <a:pPr marL="0" indent="0">
              <a:buNone/>
            </a:pPr>
            <a:endParaRPr lang="el-GR" dirty="0"/>
          </a:p>
        </p:txBody>
      </p:sp>
    </p:spTree>
    <p:extLst>
      <p:ext uri="{BB962C8B-B14F-4D97-AF65-F5344CB8AC3E}">
        <p14:creationId xmlns:p14="http://schemas.microsoft.com/office/powerpoint/2010/main" val="846491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ΠΛΗΘΙΚΗ ΕΝΝΟΙΑ ΤΟΥ ΑΡΙΘΜΟΥ</a:t>
            </a:r>
            <a:endParaRPr lang="el-GR" dirty="0"/>
          </a:p>
        </p:txBody>
      </p:sp>
      <p:sp>
        <p:nvSpPr>
          <p:cNvPr id="3" name="Θέση περιεχομένου 2"/>
          <p:cNvSpPr>
            <a:spLocks noGrp="1"/>
          </p:cNvSpPr>
          <p:nvPr>
            <p:ph idx="1"/>
          </p:nvPr>
        </p:nvSpPr>
        <p:spPr>
          <a:xfrm>
            <a:off x="464156" y="1556792"/>
            <a:ext cx="8229600" cy="4824536"/>
          </a:xfrm>
        </p:spPr>
        <p:txBody>
          <a:bodyPr>
            <a:normAutofit fontScale="77500" lnSpcReduction="20000"/>
          </a:bodyPr>
          <a:lstStyle/>
          <a:p>
            <a:pPr algn="ctr">
              <a:spcBef>
                <a:spcPct val="50000"/>
              </a:spcBef>
              <a:buNone/>
            </a:pPr>
            <a:r>
              <a:rPr lang="el-GR" altLang="zh-CN" sz="3900" dirty="0">
                <a:latin typeface="Calibri" panose="020F0502020204030204" pitchFamily="34" charset="0"/>
              </a:rPr>
              <a:t>η </a:t>
            </a:r>
            <a:r>
              <a:rPr lang="el-GR" altLang="zh-CN" sz="3900" dirty="0" err="1">
                <a:latin typeface="Calibri" panose="020F0502020204030204" pitchFamily="34" charset="0"/>
              </a:rPr>
              <a:t>πληθική</a:t>
            </a:r>
            <a:r>
              <a:rPr lang="el-GR" altLang="zh-CN" sz="3900" dirty="0">
                <a:latin typeface="Calibri" panose="020F0502020204030204" pitchFamily="34" charset="0"/>
              </a:rPr>
              <a:t> έννοια του αριθμού</a:t>
            </a:r>
          </a:p>
          <a:p>
            <a:pPr algn="ctr">
              <a:spcBef>
                <a:spcPct val="50000"/>
              </a:spcBef>
              <a:buNone/>
            </a:pPr>
            <a:r>
              <a:rPr lang="el-GR" altLang="zh-CN" sz="3900" dirty="0">
                <a:latin typeface="Calibri" panose="020F0502020204030204" pitchFamily="34" charset="0"/>
              </a:rPr>
              <a:t>έκφραση του πλήθους </a:t>
            </a:r>
          </a:p>
          <a:p>
            <a:pPr algn="ctr">
              <a:spcBef>
                <a:spcPct val="50000"/>
              </a:spcBef>
              <a:buNone/>
            </a:pPr>
            <a:endParaRPr lang="el-GR" altLang="zh-CN" sz="3900" dirty="0">
              <a:latin typeface="Calibri" panose="020F0502020204030204" pitchFamily="34" charset="0"/>
            </a:endParaRPr>
          </a:p>
          <a:p>
            <a:pPr algn="ctr">
              <a:spcBef>
                <a:spcPct val="50000"/>
              </a:spcBef>
              <a:buNone/>
            </a:pPr>
            <a:endParaRPr lang="el-GR" altLang="zh-CN" sz="3900" dirty="0">
              <a:latin typeface="Calibri" panose="020F0502020204030204" pitchFamily="34" charset="0"/>
            </a:endParaRPr>
          </a:p>
          <a:p>
            <a:pPr algn="ctr">
              <a:spcBef>
                <a:spcPct val="50000"/>
              </a:spcBef>
              <a:buNone/>
            </a:pPr>
            <a:r>
              <a:rPr lang="el-GR" altLang="zh-CN" sz="3900" u="sng" dirty="0">
                <a:latin typeface="Calibri" panose="020F0502020204030204" pitchFamily="34" charset="0"/>
              </a:rPr>
              <a:t>ανεξάρτητα από</a:t>
            </a:r>
            <a:r>
              <a:rPr lang="el-GR" altLang="zh-CN" sz="3900" dirty="0">
                <a:latin typeface="Calibri" panose="020F0502020204030204" pitchFamily="34" charset="0"/>
              </a:rPr>
              <a:t> </a:t>
            </a:r>
          </a:p>
          <a:p>
            <a:pPr algn="ctr">
              <a:spcBef>
                <a:spcPct val="50000"/>
              </a:spcBef>
              <a:buNone/>
            </a:pPr>
            <a:r>
              <a:rPr lang="el-GR" altLang="zh-CN" sz="3900" b="1" dirty="0">
                <a:latin typeface="Calibri" panose="020F0502020204030204" pitchFamily="34" charset="0"/>
              </a:rPr>
              <a:t>ποιοτικά χαρακτηριστικά </a:t>
            </a:r>
          </a:p>
          <a:p>
            <a:pPr algn="ctr">
              <a:spcBef>
                <a:spcPct val="50000"/>
              </a:spcBef>
              <a:buNone/>
            </a:pPr>
            <a:r>
              <a:rPr lang="el-GR" altLang="zh-CN" sz="3900" dirty="0">
                <a:latin typeface="Calibri" panose="020F0502020204030204" pitchFamily="34" charset="0"/>
              </a:rPr>
              <a:t>και </a:t>
            </a:r>
          </a:p>
          <a:p>
            <a:pPr algn="ctr">
              <a:spcBef>
                <a:spcPct val="50000"/>
              </a:spcBef>
              <a:buNone/>
            </a:pPr>
            <a:r>
              <a:rPr lang="el-GR" altLang="zh-CN" sz="3900" b="1" dirty="0">
                <a:latin typeface="Calibri" panose="020F0502020204030204" pitchFamily="34" charset="0"/>
              </a:rPr>
              <a:t>σχετικές θέσεις </a:t>
            </a:r>
          </a:p>
          <a:p>
            <a:pPr marL="0" indent="0">
              <a:buNone/>
            </a:pPr>
            <a:endParaRPr lang="el-GR" dirty="0"/>
          </a:p>
        </p:txBody>
      </p:sp>
    </p:spTree>
    <p:extLst>
      <p:ext uri="{BB962C8B-B14F-4D97-AF65-F5344CB8AC3E}">
        <p14:creationId xmlns:p14="http://schemas.microsoft.com/office/powerpoint/2010/main" val="2111810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ΔΙΑΤΑΚΤΙΚΗ </a:t>
            </a:r>
            <a:r>
              <a:rPr lang="el-GR" dirty="0" smtClean="0"/>
              <a:t>ΕΝΝΟΙΑ ΑΡΙΘΜΟΥ</a:t>
            </a:r>
            <a:endParaRPr lang="el-GR" dirty="0"/>
          </a:p>
        </p:txBody>
      </p:sp>
      <p:sp>
        <p:nvSpPr>
          <p:cNvPr id="3" name="Θέση περιεχομένου 2"/>
          <p:cNvSpPr>
            <a:spLocks noGrp="1"/>
          </p:cNvSpPr>
          <p:nvPr>
            <p:ph idx="1"/>
          </p:nvPr>
        </p:nvSpPr>
        <p:spPr/>
        <p:txBody>
          <a:bodyPr>
            <a:normAutofit fontScale="92500"/>
          </a:bodyPr>
          <a:lstStyle/>
          <a:p>
            <a:pPr algn="ctr">
              <a:spcBef>
                <a:spcPct val="50000"/>
              </a:spcBef>
              <a:buNone/>
            </a:pPr>
            <a:r>
              <a:rPr lang="el-GR" altLang="zh-CN" dirty="0"/>
              <a:t>Παράλληλα</a:t>
            </a:r>
            <a:br>
              <a:rPr lang="el-GR" altLang="zh-CN" dirty="0"/>
            </a:br>
            <a:r>
              <a:rPr lang="el-GR" altLang="zh-CN" dirty="0"/>
              <a:t>η αρχική έννοια του αριθμού </a:t>
            </a:r>
          </a:p>
          <a:p>
            <a:pPr algn="ctr">
              <a:spcBef>
                <a:spcPct val="50000"/>
              </a:spcBef>
              <a:buNone/>
            </a:pPr>
            <a:r>
              <a:rPr lang="el-GR" altLang="zh-CN" dirty="0" smtClean="0"/>
              <a:t>αναφέρεται </a:t>
            </a:r>
            <a:r>
              <a:rPr lang="el-GR" altLang="zh-CN" dirty="0"/>
              <a:t>σε μια έκφραση </a:t>
            </a:r>
            <a:r>
              <a:rPr lang="el-GR" altLang="zh-CN" b="1" dirty="0"/>
              <a:t>της σχετικής θέσης ενός συγκεκριμένου στοιχείου σε μια σειρά </a:t>
            </a:r>
            <a:r>
              <a:rPr lang="el-GR" altLang="zh-CN" dirty="0"/>
              <a:t>στην οποία έχει διευθετηθεί μια πολλαπλότητα διακριτών στοιχείων, </a:t>
            </a:r>
            <a:r>
              <a:rPr lang="el-GR" altLang="zh-CN" b="1" dirty="0"/>
              <a:t>ανεξάρτητα</a:t>
            </a:r>
            <a:r>
              <a:rPr lang="el-GR" altLang="zh-CN" dirty="0"/>
              <a:t> από τα ποιοτικά χαρακτηριστικά τους </a:t>
            </a:r>
          </a:p>
          <a:p>
            <a:pPr algn="ctr">
              <a:spcBef>
                <a:spcPct val="50000"/>
              </a:spcBef>
              <a:buNone/>
            </a:pPr>
            <a:r>
              <a:rPr lang="el-GR" altLang="zh-CN" b="1" dirty="0">
                <a:solidFill>
                  <a:srgbClr val="5075BC"/>
                </a:solidFill>
              </a:rPr>
              <a:t>είναι η διατακτική έννοια του αριθμού</a:t>
            </a:r>
            <a:endParaRPr lang="el-GR" altLang="el-GR" b="1" dirty="0">
              <a:solidFill>
                <a:srgbClr val="5075BC"/>
              </a:solidFill>
            </a:endParaRPr>
          </a:p>
          <a:p>
            <a:pPr marL="0" indent="0">
              <a:buNone/>
            </a:pPr>
            <a:endParaRPr lang="el-GR" dirty="0">
              <a:solidFill>
                <a:srgbClr val="5075BC"/>
              </a:solidFill>
            </a:endParaRPr>
          </a:p>
        </p:txBody>
      </p:sp>
    </p:spTree>
    <p:extLst>
      <p:ext uri="{BB962C8B-B14F-4D97-AF65-F5344CB8AC3E}">
        <p14:creationId xmlns:p14="http://schemas.microsoft.com/office/powerpoint/2010/main" val="3790489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ΔΙΑΤΑΚΤΙΚΗ </a:t>
            </a:r>
            <a:r>
              <a:rPr lang="el-GR" dirty="0" smtClean="0"/>
              <a:t>ΕΝΝΟΙΑ ΤΟΥ ΑΡΙΘΜΟΥ</a:t>
            </a:r>
            <a:endParaRPr lang="el-GR" dirty="0"/>
          </a:p>
        </p:txBody>
      </p:sp>
      <p:sp>
        <p:nvSpPr>
          <p:cNvPr id="3" name="Θέση περιεχομένου 2"/>
          <p:cNvSpPr>
            <a:spLocks noGrp="1"/>
          </p:cNvSpPr>
          <p:nvPr>
            <p:ph idx="1"/>
          </p:nvPr>
        </p:nvSpPr>
        <p:spPr>
          <a:xfrm>
            <a:off x="464156" y="1556792"/>
            <a:ext cx="8229600" cy="4525963"/>
          </a:xfrm>
        </p:spPr>
        <p:txBody>
          <a:bodyPr>
            <a:normAutofit/>
          </a:bodyPr>
          <a:lstStyle/>
          <a:p>
            <a:pPr algn="ctr">
              <a:spcBef>
                <a:spcPct val="50000"/>
              </a:spcBef>
              <a:buNone/>
            </a:pPr>
            <a:r>
              <a:rPr lang="el-GR" altLang="zh-CN" b="1" dirty="0" smtClean="0"/>
              <a:t>Η διατακτική </a:t>
            </a:r>
            <a:r>
              <a:rPr lang="el-GR" altLang="zh-CN" b="1" dirty="0"/>
              <a:t>έννοια του αριθμού</a:t>
            </a:r>
            <a:endParaRPr lang="el-GR" altLang="zh-CN" b="1" u="sng" dirty="0"/>
          </a:p>
          <a:p>
            <a:pPr algn="ctr">
              <a:spcBef>
                <a:spcPct val="50000"/>
              </a:spcBef>
              <a:buNone/>
            </a:pPr>
            <a:r>
              <a:rPr lang="el-GR" altLang="zh-CN" dirty="0"/>
              <a:t>έκφραση </a:t>
            </a:r>
            <a:r>
              <a:rPr lang="el-GR" altLang="zh-CN" b="1" dirty="0"/>
              <a:t>της σχετικής θέσης ενός συγκεκριμένου στοιχείου σε μια σειρά </a:t>
            </a:r>
          </a:p>
          <a:p>
            <a:pPr algn="ctr">
              <a:spcBef>
                <a:spcPct val="50000"/>
              </a:spcBef>
              <a:buNone/>
            </a:pPr>
            <a:endParaRPr lang="el-GR" altLang="zh-CN" dirty="0"/>
          </a:p>
          <a:p>
            <a:pPr algn="ctr">
              <a:spcBef>
                <a:spcPct val="50000"/>
              </a:spcBef>
              <a:buNone/>
            </a:pPr>
            <a:r>
              <a:rPr lang="el-GR" altLang="zh-CN" dirty="0"/>
              <a:t>στην οποία έχει διευθετηθεί μια πολλαπλότητα διακριτών </a:t>
            </a:r>
            <a:r>
              <a:rPr lang="el-GR" altLang="zh-CN" dirty="0" smtClean="0"/>
              <a:t>στοιχείων</a:t>
            </a:r>
          </a:p>
          <a:p>
            <a:pPr algn="ctr">
              <a:spcBef>
                <a:spcPct val="50000"/>
              </a:spcBef>
              <a:buNone/>
            </a:pPr>
            <a:r>
              <a:rPr lang="el-GR" altLang="zh-CN" b="1" dirty="0" smtClean="0"/>
              <a:t>ανεξάρτητα </a:t>
            </a:r>
            <a:r>
              <a:rPr lang="el-GR" altLang="zh-CN" dirty="0" smtClean="0"/>
              <a:t>από </a:t>
            </a:r>
            <a:r>
              <a:rPr lang="el-GR" altLang="zh-CN" b="1" dirty="0" smtClean="0"/>
              <a:t>ποιοτικά χαρακτηριστικά</a:t>
            </a:r>
            <a:endParaRPr lang="el-GR" altLang="el-GR" b="1" dirty="0" smtClean="0"/>
          </a:p>
          <a:p>
            <a:endParaRPr lang="el-GR" dirty="0"/>
          </a:p>
        </p:txBody>
      </p:sp>
    </p:spTree>
    <p:extLst>
      <p:ext uri="{BB962C8B-B14F-4D97-AF65-F5344CB8AC3E}">
        <p14:creationId xmlns:p14="http://schemas.microsoft.com/office/powerpoint/2010/main" val="3100754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a:t>
            </a:r>
            <a:r>
              <a:rPr lang="el-GR" dirty="0" smtClean="0"/>
              <a:t>ΠΛΗΘΙΚΗ </a:t>
            </a:r>
            <a:r>
              <a:rPr lang="el-GR" dirty="0" smtClean="0"/>
              <a:t>&amp; ΔΙΑΤΑΚΤΙΚΗ </a:t>
            </a:r>
            <a:r>
              <a:rPr lang="el-GR" dirty="0" smtClean="0"/>
              <a:t>ΕΝΝΟΙΑ ΤΟΥ ΑΡΙΘΜΟΥ</a:t>
            </a:r>
            <a:endParaRPr lang="el-GR" dirty="0"/>
          </a:p>
        </p:txBody>
      </p:sp>
      <p:sp>
        <p:nvSpPr>
          <p:cNvPr id="3" name="Θέση περιεχομένου 2"/>
          <p:cNvSpPr>
            <a:spLocks noGrp="1"/>
          </p:cNvSpPr>
          <p:nvPr>
            <p:ph idx="1"/>
          </p:nvPr>
        </p:nvSpPr>
        <p:spPr>
          <a:xfrm>
            <a:off x="464156" y="1556792"/>
            <a:ext cx="8428324" cy="5112568"/>
          </a:xfrm>
        </p:spPr>
        <p:txBody>
          <a:bodyPr>
            <a:normAutofit fontScale="55000" lnSpcReduction="20000"/>
          </a:bodyPr>
          <a:lstStyle/>
          <a:p>
            <a:pPr algn="ctr">
              <a:spcBef>
                <a:spcPct val="0"/>
              </a:spcBef>
              <a:buNone/>
            </a:pPr>
            <a:r>
              <a:rPr lang="el-GR" altLang="el-GR" sz="4500" dirty="0">
                <a:latin typeface="Calibri" panose="020F0502020204030204" pitchFamily="34" charset="0"/>
              </a:rPr>
              <a:t>Η </a:t>
            </a:r>
            <a:r>
              <a:rPr lang="el-GR" altLang="el-GR" sz="4500" dirty="0" err="1">
                <a:latin typeface="Calibri" panose="020F0502020204030204" pitchFamily="34" charset="0"/>
              </a:rPr>
              <a:t>πληθική</a:t>
            </a:r>
            <a:r>
              <a:rPr lang="el-GR" altLang="el-GR" sz="4500" dirty="0">
                <a:latin typeface="Calibri" panose="020F0502020204030204" pitchFamily="34" charset="0"/>
              </a:rPr>
              <a:t> και η διατακτική έννοια του αριθμού είναι έννοιες που </a:t>
            </a:r>
            <a:r>
              <a:rPr lang="el-GR" altLang="el-GR" sz="4500" b="1" dirty="0">
                <a:latin typeface="Calibri" panose="020F0502020204030204" pitchFamily="34" charset="0"/>
              </a:rPr>
              <a:t>εμπεριέχονται αλληλένδετα στη διατύπωση κάθε αριθμού</a:t>
            </a:r>
            <a:r>
              <a:rPr lang="el-GR" altLang="el-GR" sz="4500" dirty="0">
                <a:latin typeface="Calibri" panose="020F0502020204030204" pitchFamily="34" charset="0"/>
              </a:rPr>
              <a:t>, ο οποίος αναφέρεται σε ένα πεπερασμένο πλήθος στοιχείων. </a:t>
            </a:r>
          </a:p>
          <a:p>
            <a:pPr algn="ctr">
              <a:spcBef>
                <a:spcPct val="0"/>
              </a:spcBef>
              <a:buNone/>
            </a:pPr>
            <a:endParaRPr lang="el-GR" altLang="el-GR" sz="4500" dirty="0">
              <a:latin typeface="Calibri" panose="020F0502020204030204" pitchFamily="34" charset="0"/>
            </a:endParaRPr>
          </a:p>
          <a:p>
            <a:pPr algn="ctr">
              <a:spcBef>
                <a:spcPct val="0"/>
              </a:spcBef>
              <a:buNone/>
            </a:pPr>
            <a:r>
              <a:rPr lang="el-GR" altLang="el-GR" sz="4500" b="1" u="sng" dirty="0">
                <a:latin typeface="Calibri" panose="020F0502020204030204" pitchFamily="34" charset="0"/>
              </a:rPr>
              <a:t>Παράδειγμα</a:t>
            </a:r>
          </a:p>
          <a:p>
            <a:pPr algn="ctr">
              <a:spcBef>
                <a:spcPct val="0"/>
              </a:spcBef>
              <a:buNone/>
            </a:pPr>
            <a:endParaRPr lang="el-GR" altLang="el-GR" sz="4500" b="1" u="sng" dirty="0">
              <a:latin typeface="Calibri" panose="020F0502020204030204" pitchFamily="34" charset="0"/>
            </a:endParaRPr>
          </a:p>
          <a:p>
            <a:pPr algn="ctr">
              <a:spcBef>
                <a:spcPct val="0"/>
              </a:spcBef>
              <a:buNone/>
            </a:pPr>
            <a:r>
              <a:rPr lang="el-GR" altLang="el-GR" sz="4500" dirty="0">
                <a:latin typeface="Calibri" panose="020F0502020204030204" pitchFamily="34" charset="0"/>
              </a:rPr>
              <a:t>	Ο </a:t>
            </a:r>
            <a:r>
              <a:rPr lang="el-GR" altLang="el-GR" sz="4500" b="1" dirty="0">
                <a:latin typeface="Calibri" panose="020F0502020204030204" pitchFamily="34" charset="0"/>
              </a:rPr>
              <a:t>αριθμός 3</a:t>
            </a:r>
            <a:r>
              <a:rPr lang="el-GR" altLang="el-GR" sz="4500" dirty="0">
                <a:latin typeface="Calibri" panose="020F0502020204030204" pitchFamily="34" charset="0"/>
              </a:rPr>
              <a:t> μπορεί να εκφράζει το </a:t>
            </a:r>
            <a:r>
              <a:rPr lang="el-GR" altLang="el-GR" sz="4500" b="1" dirty="0">
                <a:latin typeface="Calibri" panose="020F0502020204030204" pitchFamily="34" charset="0"/>
              </a:rPr>
              <a:t>πλήθος μιας </a:t>
            </a:r>
            <a:r>
              <a:rPr lang="el-GR" altLang="el-GR" sz="4500" b="1" i="1" dirty="0">
                <a:latin typeface="Calibri" panose="020F0502020204030204" pitchFamily="34" charset="0"/>
              </a:rPr>
              <a:t>τριάδας</a:t>
            </a:r>
            <a:r>
              <a:rPr lang="el-GR" altLang="el-GR" sz="4500" dirty="0">
                <a:latin typeface="Calibri" panose="020F0502020204030204" pitchFamily="34" charset="0"/>
              </a:rPr>
              <a:t> οιωνδήποτε διακριτών αντικειμένων, ανεξάρτητα από τη σειρά με την οποία είναι τοποθετημένα </a:t>
            </a:r>
          </a:p>
          <a:p>
            <a:pPr algn="ctr">
              <a:spcBef>
                <a:spcPct val="0"/>
              </a:spcBef>
              <a:buNone/>
            </a:pPr>
            <a:r>
              <a:rPr lang="el-GR" altLang="el-GR" sz="4500" dirty="0">
                <a:latin typeface="Calibri" panose="020F0502020204030204" pitchFamily="34" charset="0"/>
              </a:rPr>
              <a:t>ή </a:t>
            </a:r>
          </a:p>
          <a:p>
            <a:pPr algn="ctr">
              <a:spcBef>
                <a:spcPct val="0"/>
              </a:spcBef>
              <a:buNone/>
            </a:pPr>
            <a:r>
              <a:rPr lang="el-GR" altLang="el-GR" sz="4500" dirty="0">
                <a:latin typeface="Calibri" panose="020F0502020204030204" pitchFamily="34" charset="0"/>
              </a:rPr>
              <a:t>μπορεί να εκφράζει </a:t>
            </a:r>
            <a:r>
              <a:rPr lang="el-GR" altLang="el-GR" sz="4500" b="1" dirty="0">
                <a:latin typeface="Calibri" panose="020F0502020204030204" pitchFamily="34" charset="0"/>
              </a:rPr>
              <a:t>τη σχετική θέση ενός αντικειμένου (</a:t>
            </a:r>
            <a:r>
              <a:rPr lang="el-GR" altLang="el-GR" sz="4500" b="1" i="1" dirty="0">
                <a:latin typeface="Calibri" panose="020F0502020204030204" pitchFamily="34" charset="0"/>
              </a:rPr>
              <a:t>τρίτο</a:t>
            </a:r>
            <a:r>
              <a:rPr lang="el-GR" altLang="el-GR" sz="4500" b="1" dirty="0">
                <a:latin typeface="Calibri" panose="020F0502020204030204" pitchFamily="34" charset="0"/>
              </a:rPr>
              <a:t>) σε σχέση με τα δύο άλλα (πρώτο και δεύτερο)</a:t>
            </a:r>
            <a:r>
              <a:rPr lang="el-GR" altLang="el-GR" sz="4500" dirty="0">
                <a:latin typeface="Calibri" panose="020F0502020204030204" pitchFamily="34" charset="0"/>
              </a:rPr>
              <a:t> στα πλαίσια μιας καθορισμένης διευθέτησης των αντικειμένων αυτών σε μια σειρά. </a:t>
            </a:r>
          </a:p>
          <a:p>
            <a:pPr marL="0" indent="0">
              <a:buNone/>
            </a:pPr>
            <a:endParaRPr lang="el-GR" dirty="0"/>
          </a:p>
        </p:txBody>
      </p:sp>
    </p:spTree>
    <p:extLst>
      <p:ext uri="{BB962C8B-B14F-4D97-AF65-F5344CB8AC3E}">
        <p14:creationId xmlns:p14="http://schemas.microsoft.com/office/powerpoint/2010/main" val="3856495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ΠΛΗΘΙΚΗ ΚΑΙ ΔΙΑΤΑΚΤΙΚΗ ΕΝΝΟΙΑ ΤΟΥ ΑΡΙΘΜΟΥ</a:t>
            </a:r>
            <a:endParaRPr lang="el-GR" dirty="0"/>
          </a:p>
        </p:txBody>
      </p:sp>
      <p:sp>
        <p:nvSpPr>
          <p:cNvPr id="3" name="Θέση περιεχομένου 2"/>
          <p:cNvSpPr>
            <a:spLocks noGrp="1"/>
          </p:cNvSpPr>
          <p:nvPr>
            <p:ph idx="1"/>
          </p:nvPr>
        </p:nvSpPr>
        <p:spPr/>
        <p:txBody>
          <a:bodyPr/>
          <a:lstStyle/>
          <a:p>
            <a:pPr algn="ctr">
              <a:spcBef>
                <a:spcPct val="50000"/>
              </a:spcBef>
              <a:buNone/>
            </a:pPr>
            <a:r>
              <a:rPr lang="el-GR" altLang="el-GR" dirty="0">
                <a:latin typeface="Calibri" panose="020F0502020204030204" pitchFamily="34" charset="0"/>
              </a:rPr>
              <a:t>Η </a:t>
            </a:r>
            <a:r>
              <a:rPr lang="el-GR" altLang="el-GR" dirty="0" err="1">
                <a:latin typeface="Calibri" panose="020F0502020204030204" pitchFamily="34" charset="0"/>
              </a:rPr>
              <a:t>πληθική</a:t>
            </a:r>
            <a:r>
              <a:rPr lang="el-GR" altLang="el-GR" dirty="0">
                <a:latin typeface="Calibri" panose="020F0502020204030204" pitchFamily="34" charset="0"/>
              </a:rPr>
              <a:t> και η διατακτική έννοια του αριθμού </a:t>
            </a:r>
            <a:r>
              <a:rPr lang="el-GR" altLang="el-GR" b="1" dirty="0">
                <a:latin typeface="Calibri" panose="020F0502020204030204" pitchFamily="34" charset="0"/>
              </a:rPr>
              <a:t>εμπεριέχονται αλληλένδετα </a:t>
            </a:r>
            <a:r>
              <a:rPr lang="el-GR" altLang="el-GR" dirty="0">
                <a:latin typeface="Calibri" panose="020F0502020204030204" pitchFamily="34" charset="0"/>
              </a:rPr>
              <a:t>στη διατύπωση κάθε αριθμού</a:t>
            </a:r>
          </a:p>
          <a:p>
            <a:pPr algn="ctr">
              <a:spcBef>
                <a:spcPct val="50000"/>
              </a:spcBef>
              <a:buNone/>
            </a:pPr>
            <a:endParaRPr lang="el-GR" altLang="el-GR" dirty="0">
              <a:latin typeface="Calibri" panose="020F0502020204030204" pitchFamily="34" charset="0"/>
            </a:endParaRPr>
          </a:p>
          <a:p>
            <a:pPr algn="ctr">
              <a:spcBef>
                <a:spcPct val="50000"/>
              </a:spcBef>
              <a:buNone/>
            </a:pPr>
            <a:r>
              <a:rPr lang="el-GR" altLang="el-GR" dirty="0">
                <a:latin typeface="Calibri" panose="020F0502020204030204" pitchFamily="34" charset="0"/>
              </a:rPr>
              <a:t>τι σημαίνει αυτό </a:t>
            </a:r>
            <a:r>
              <a:rPr lang="en-US" altLang="el-GR" dirty="0" smtClean="0">
                <a:latin typeface="Calibri" panose="020F0502020204030204" pitchFamily="34" charset="0"/>
              </a:rPr>
              <a:t>;</a:t>
            </a:r>
            <a:endParaRPr lang="el-GR" altLang="el-GR" dirty="0">
              <a:latin typeface="Calibri" panose="020F0502020204030204" pitchFamily="34" charset="0"/>
            </a:endParaRPr>
          </a:p>
          <a:p>
            <a:pPr marL="0" indent="0">
              <a:buNone/>
            </a:pPr>
            <a:endParaRPr lang="el-GR" dirty="0"/>
          </a:p>
        </p:txBody>
      </p:sp>
    </p:spTree>
    <p:extLst>
      <p:ext uri="{BB962C8B-B14F-4D97-AF65-F5344CB8AC3E}">
        <p14:creationId xmlns:p14="http://schemas.microsoft.com/office/powerpoint/2010/main" val="2769288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ΟΙ ΕΝΝΟΙΕΣ ΤΟΥ ΑΡΙΘΜΟΥ </a:t>
            </a:r>
          </a:p>
        </p:txBody>
      </p:sp>
      <p:sp>
        <p:nvSpPr>
          <p:cNvPr id="6" name="Θέση περιεχομένου 5"/>
          <p:cNvSpPr>
            <a:spLocks noGrp="1"/>
          </p:cNvSpPr>
          <p:nvPr>
            <p:ph idx="1"/>
          </p:nvPr>
        </p:nvSpPr>
        <p:spPr/>
        <p:txBody>
          <a:bodyPr/>
          <a:lstStyle/>
          <a:p>
            <a:pPr algn="ctr">
              <a:spcBef>
                <a:spcPct val="0"/>
              </a:spcBef>
              <a:buNone/>
            </a:pPr>
            <a:endParaRPr lang="el-GR" altLang="el-GR" dirty="0" smtClean="0">
              <a:latin typeface="Calibri" panose="020F0502020204030204" pitchFamily="34" charset="0"/>
            </a:endParaRPr>
          </a:p>
          <a:p>
            <a:pPr algn="ctr">
              <a:spcBef>
                <a:spcPct val="0"/>
              </a:spcBef>
              <a:buNone/>
            </a:pPr>
            <a:r>
              <a:rPr lang="el-GR" altLang="el-GR" b="1" dirty="0" smtClean="0">
                <a:latin typeface="Calibri" panose="020F0502020204030204" pitchFamily="34" charset="0"/>
              </a:rPr>
              <a:t>Τι </a:t>
            </a:r>
            <a:r>
              <a:rPr lang="el-GR" altLang="el-GR" b="1" dirty="0">
                <a:latin typeface="Calibri" panose="020F0502020204030204" pitchFamily="34" charset="0"/>
              </a:rPr>
              <a:t>είναι αριθμός; </a:t>
            </a:r>
            <a:endParaRPr lang="en-US" altLang="el-GR" b="1" dirty="0">
              <a:latin typeface="Calibri" panose="020F0502020204030204" pitchFamily="34" charset="0"/>
            </a:endParaRPr>
          </a:p>
          <a:p>
            <a:pPr algn="ctr">
              <a:spcBef>
                <a:spcPct val="0"/>
              </a:spcBef>
              <a:buNone/>
            </a:pPr>
            <a:endParaRPr lang="el-GR" altLang="el-GR" b="1" dirty="0">
              <a:latin typeface="Calibri" panose="020F0502020204030204" pitchFamily="34" charset="0"/>
            </a:endParaRPr>
          </a:p>
          <a:p>
            <a:pPr algn="ctr">
              <a:spcBef>
                <a:spcPct val="0"/>
              </a:spcBef>
              <a:buNone/>
            </a:pPr>
            <a:r>
              <a:rPr lang="el-GR" altLang="el-GR" b="1" dirty="0">
                <a:latin typeface="Calibri" panose="020F0502020204030204" pitchFamily="34" charset="0"/>
              </a:rPr>
              <a:t>Ποιες είναι οι κύριες νοητικές δυσκολίες για τη συγκρότηση της έννοιας του αριθμού από τα παιδιά;</a:t>
            </a:r>
          </a:p>
          <a:p>
            <a:pPr marL="0" indent="0">
              <a:buNone/>
            </a:pPr>
            <a:endParaRPr lang="el-GR" dirty="0"/>
          </a:p>
        </p:txBody>
      </p:sp>
    </p:spTree>
    <p:extLst>
      <p:ext uri="{BB962C8B-B14F-4D97-AF65-F5344CB8AC3E}">
        <p14:creationId xmlns:p14="http://schemas.microsoft.com/office/powerpoint/2010/main" val="1660009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ΠΡΟΣΔΙΟΡΙΣΜΟΣ ΤΟΥ ΠΛΗΘΟΥΣ</a:t>
            </a:r>
            <a:endParaRPr lang="el-GR" dirty="0"/>
          </a:p>
        </p:txBody>
      </p:sp>
      <p:sp>
        <p:nvSpPr>
          <p:cNvPr id="3" name="Θέση περιεχομένου 2"/>
          <p:cNvSpPr>
            <a:spLocks noGrp="1"/>
          </p:cNvSpPr>
          <p:nvPr>
            <p:ph idx="1"/>
          </p:nvPr>
        </p:nvSpPr>
        <p:spPr>
          <a:xfrm>
            <a:off x="251520" y="1556792"/>
            <a:ext cx="8892480" cy="4525963"/>
          </a:xfrm>
        </p:spPr>
        <p:txBody>
          <a:bodyPr>
            <a:normAutofit/>
          </a:bodyPr>
          <a:lstStyle/>
          <a:p>
            <a:pPr marL="432000" indent="0" algn="ctr">
              <a:buNone/>
            </a:pPr>
            <a:r>
              <a:rPr lang="el-GR" altLang="el-GR" sz="2800" b="1" dirty="0">
                <a:latin typeface="Calibri" panose="020F0502020204030204" pitchFamily="34" charset="0"/>
              </a:rPr>
              <a:t>Για τον προσδιορισμό του πλήθους </a:t>
            </a:r>
            <a:r>
              <a:rPr lang="el-GR" altLang="el-GR" sz="2800" dirty="0">
                <a:latin typeface="Calibri" panose="020F0502020204030204" pitchFamily="34" charset="0"/>
              </a:rPr>
              <a:t>τα αντικείμενα απαριθμούνται, οπότε και αναγκαστικά διευθετούνται έστω και νοητά σε μια σειρά, </a:t>
            </a:r>
            <a:r>
              <a:rPr lang="el-GR" altLang="el-GR" sz="2800" dirty="0" smtClean="0">
                <a:latin typeface="Calibri" panose="020F0502020204030204" pitchFamily="34" charset="0"/>
              </a:rPr>
              <a:t>με </a:t>
            </a:r>
            <a:r>
              <a:rPr lang="el-GR" altLang="el-GR" sz="2800" dirty="0">
                <a:latin typeface="Calibri" panose="020F0502020204030204" pitchFamily="34" charset="0"/>
              </a:rPr>
              <a:t>αποτέλεσμα </a:t>
            </a:r>
            <a:r>
              <a:rPr lang="el-GR" altLang="el-GR" sz="2800" b="1" dirty="0">
                <a:latin typeface="Calibri" panose="020F0502020204030204" pitchFamily="34" charset="0"/>
              </a:rPr>
              <a:t>ο αριθμός του πλήθους 3 </a:t>
            </a:r>
            <a:r>
              <a:rPr lang="el-GR" altLang="el-GR" sz="2800" dirty="0">
                <a:latin typeface="Calibri" panose="020F0502020204030204" pitchFamily="34" charset="0"/>
              </a:rPr>
              <a:t>να αποκτά αλληλένδετα με την </a:t>
            </a:r>
            <a:r>
              <a:rPr lang="el-GR" altLang="el-GR" sz="2800" b="1" dirty="0" err="1" smtClean="0">
                <a:latin typeface="Calibri" panose="020F0502020204030204" pitchFamily="34" charset="0"/>
              </a:rPr>
              <a:t>πληθική</a:t>
            </a:r>
            <a:r>
              <a:rPr lang="el-GR" altLang="el-GR" sz="2800" b="1" dirty="0" smtClean="0">
                <a:latin typeface="Calibri" panose="020F0502020204030204" pitchFamily="34" charset="0"/>
              </a:rPr>
              <a:t> </a:t>
            </a:r>
            <a:r>
              <a:rPr lang="el-GR" altLang="el-GR" sz="2800" dirty="0" smtClean="0">
                <a:latin typeface="Calibri" panose="020F0502020204030204" pitchFamily="34" charset="0"/>
              </a:rPr>
              <a:t>και </a:t>
            </a:r>
            <a:r>
              <a:rPr lang="el-GR" altLang="el-GR" sz="2800" dirty="0">
                <a:latin typeface="Calibri" panose="020F0502020204030204" pitchFamily="34" charset="0"/>
              </a:rPr>
              <a:t>μια </a:t>
            </a:r>
            <a:r>
              <a:rPr lang="el-GR" altLang="el-GR" sz="2800" b="1" dirty="0">
                <a:latin typeface="Calibri" panose="020F0502020204030204" pitchFamily="34" charset="0"/>
              </a:rPr>
              <a:t>διατακτική </a:t>
            </a:r>
            <a:r>
              <a:rPr lang="el-GR" altLang="el-GR" sz="2800" dirty="0">
                <a:latin typeface="Calibri" panose="020F0502020204030204" pitchFamily="34" charset="0"/>
              </a:rPr>
              <a:t>έννοια. </a:t>
            </a:r>
            <a:endParaRPr lang="el-GR" altLang="el-GR" sz="2800" dirty="0" smtClean="0">
              <a:latin typeface="Calibri" panose="020F0502020204030204" pitchFamily="34" charset="0"/>
            </a:endParaRPr>
          </a:p>
          <a:p>
            <a:pPr marL="432000" indent="0" algn="ctr">
              <a:buNone/>
            </a:pPr>
            <a:r>
              <a:rPr lang="el-GR" altLang="el-GR" sz="2800" b="1" dirty="0" smtClean="0">
                <a:latin typeface="Calibri" panose="020F0502020204030204" pitchFamily="34" charset="0"/>
              </a:rPr>
              <a:t>Πόσα ζώα είναι όλα μαζί;</a:t>
            </a:r>
            <a:endParaRPr lang="el-GR" altLang="el-GR" sz="2800" b="1" dirty="0">
              <a:latin typeface="Calibri" panose="020F0502020204030204" pitchFamily="34" charset="0"/>
            </a:endParaRPr>
          </a:p>
          <a:p>
            <a:pPr marL="0" indent="0">
              <a:buNone/>
            </a:pPr>
            <a:endParaRPr lang="el-GR" sz="3600" dirty="0"/>
          </a:p>
        </p:txBody>
      </p:sp>
      <p:sp>
        <p:nvSpPr>
          <p:cNvPr id="4" name="Oval 12"/>
          <p:cNvSpPr>
            <a:spLocks noChangeAspect="1" noChangeArrowheads="1"/>
          </p:cNvSpPr>
          <p:nvPr/>
        </p:nvSpPr>
        <p:spPr bwMode="auto">
          <a:xfrm>
            <a:off x="1115616" y="4268900"/>
            <a:ext cx="6398966" cy="211242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pic>
        <p:nvPicPr>
          <p:cNvPr id="5" name="Picture 7" descr="Mothergo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385915"/>
            <a:ext cx="158273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oisondartfro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362" y="5144313"/>
            <a:ext cx="11525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atstan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9418" y="4827874"/>
            <a:ext cx="1142382" cy="110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
          <p:cNvSpPr>
            <a:spLocks noChangeShapeType="1"/>
          </p:cNvSpPr>
          <p:nvPr/>
        </p:nvSpPr>
        <p:spPr bwMode="auto">
          <a:xfrm>
            <a:off x="4933036" y="4941888"/>
            <a:ext cx="575068" cy="2153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9" name="Line 9"/>
          <p:cNvSpPr>
            <a:spLocks noChangeShapeType="1"/>
          </p:cNvSpPr>
          <p:nvPr/>
        </p:nvSpPr>
        <p:spPr bwMode="auto">
          <a:xfrm flipV="1">
            <a:off x="2843809" y="5157192"/>
            <a:ext cx="673830" cy="1440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3073127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ΠΡΟΣΔΙΟΡΙΣΜΟΣ ΣΧΕΤΙΚΗΣ ΘΕΣΗΣ</a:t>
            </a:r>
            <a:endParaRPr lang="el-GR" dirty="0"/>
          </a:p>
        </p:txBody>
      </p:sp>
      <p:sp>
        <p:nvSpPr>
          <p:cNvPr id="3" name="Θέση περιεχομένου 2"/>
          <p:cNvSpPr>
            <a:spLocks noGrp="1"/>
          </p:cNvSpPr>
          <p:nvPr>
            <p:ph idx="1"/>
          </p:nvPr>
        </p:nvSpPr>
        <p:spPr>
          <a:xfrm>
            <a:off x="464156" y="1417638"/>
            <a:ext cx="8428324" cy="5107706"/>
          </a:xfrm>
        </p:spPr>
        <p:txBody>
          <a:bodyPr/>
          <a:lstStyle/>
          <a:p>
            <a:pPr marL="0" indent="0" algn="ctr">
              <a:buNone/>
            </a:pPr>
            <a:r>
              <a:rPr lang="el-GR" altLang="el-GR" sz="2800" b="1" dirty="0">
                <a:latin typeface="Calibri" panose="020F0502020204030204" pitchFamily="34" charset="0"/>
              </a:rPr>
              <a:t>Για τον προσδιορισμό της σχετικής θέσης </a:t>
            </a:r>
            <a:r>
              <a:rPr lang="el-GR" altLang="el-GR" sz="2800" dirty="0">
                <a:latin typeface="Calibri" panose="020F0502020204030204" pitchFamily="34" charset="0"/>
              </a:rPr>
              <a:t>ενός αντικειμένου σε μια σειρά, το συγκεκριμένο αντικείμενο και όλα τα προηγούμενα του στη σειρά αντικείμενα απαριθμούνται και προσδιορίζεται το πλήθος τους, </a:t>
            </a:r>
            <a:br>
              <a:rPr lang="el-GR" altLang="el-GR" sz="2800" dirty="0">
                <a:latin typeface="Calibri" panose="020F0502020204030204" pitchFamily="34" charset="0"/>
              </a:rPr>
            </a:br>
            <a:r>
              <a:rPr lang="el-GR" altLang="el-GR" sz="2800" dirty="0">
                <a:latin typeface="Calibri" panose="020F0502020204030204" pitchFamily="34" charset="0"/>
              </a:rPr>
              <a:t>με αποτέλεσμα </a:t>
            </a:r>
            <a:r>
              <a:rPr lang="el-GR" altLang="el-GR" sz="2800" b="1" dirty="0">
                <a:latin typeface="Calibri" panose="020F0502020204030204" pitchFamily="34" charset="0"/>
              </a:rPr>
              <a:t>ο αριθμός της θέσης 3 </a:t>
            </a:r>
            <a:r>
              <a:rPr lang="el-GR" altLang="el-GR" sz="2800" dirty="0">
                <a:latin typeface="Calibri" panose="020F0502020204030204" pitchFamily="34" charset="0"/>
              </a:rPr>
              <a:t>να αποκτά αλληλένδετα με τη </a:t>
            </a:r>
            <a:r>
              <a:rPr lang="el-GR" altLang="el-GR" sz="2800" b="1" dirty="0">
                <a:latin typeface="Calibri" panose="020F0502020204030204" pitchFamily="34" charset="0"/>
              </a:rPr>
              <a:t>διατακτική</a:t>
            </a:r>
            <a:r>
              <a:rPr lang="el-GR" altLang="el-GR" sz="2800" dirty="0">
                <a:latin typeface="Calibri" panose="020F0502020204030204" pitchFamily="34" charset="0"/>
              </a:rPr>
              <a:t> και μια</a:t>
            </a:r>
            <a:r>
              <a:rPr lang="el-GR" altLang="el-GR" sz="2800" b="1" dirty="0">
                <a:latin typeface="Calibri" panose="020F0502020204030204" pitchFamily="34" charset="0"/>
              </a:rPr>
              <a:t> </a:t>
            </a:r>
            <a:r>
              <a:rPr lang="el-GR" altLang="el-GR" sz="2800" b="1" dirty="0" err="1">
                <a:latin typeface="Calibri" panose="020F0502020204030204" pitchFamily="34" charset="0"/>
              </a:rPr>
              <a:t>πληθική</a:t>
            </a:r>
            <a:r>
              <a:rPr lang="el-GR" altLang="el-GR" sz="2800" b="1" dirty="0">
                <a:latin typeface="Calibri" panose="020F0502020204030204" pitchFamily="34" charset="0"/>
              </a:rPr>
              <a:t> </a:t>
            </a:r>
            <a:r>
              <a:rPr lang="el-GR" altLang="el-GR" sz="2800" dirty="0" smtClean="0">
                <a:latin typeface="Calibri" panose="020F0502020204030204" pitchFamily="34" charset="0"/>
              </a:rPr>
              <a:t>έννοια</a:t>
            </a:r>
          </a:p>
          <a:p>
            <a:pPr marL="0" indent="0" algn="ctr">
              <a:buNone/>
            </a:pPr>
            <a:r>
              <a:rPr lang="el-GR" altLang="el-GR" sz="2800" b="1" dirty="0" smtClean="0">
                <a:latin typeface="Calibri" panose="020F0502020204030204" pitchFamily="34" charset="0"/>
              </a:rPr>
              <a:t>Σε ποια θέση στη σειρά είναι η γάτα</a:t>
            </a:r>
            <a:r>
              <a:rPr lang="el-GR" altLang="el-GR" sz="2800" dirty="0" smtClean="0">
                <a:latin typeface="Calibri" panose="020F0502020204030204" pitchFamily="34" charset="0"/>
              </a:rPr>
              <a:t>;</a:t>
            </a:r>
            <a:endParaRPr lang="el-GR" altLang="el-GR" sz="2800" dirty="0">
              <a:latin typeface="Calibri" panose="020F0502020204030204" pitchFamily="34" charset="0"/>
            </a:endParaRPr>
          </a:p>
          <a:p>
            <a:pPr marL="0" indent="0">
              <a:buNone/>
            </a:pPr>
            <a:endParaRPr lang="el-GR" dirty="0"/>
          </a:p>
        </p:txBody>
      </p:sp>
      <p:grpSp>
        <p:nvGrpSpPr>
          <p:cNvPr id="4" name="Group 12"/>
          <p:cNvGrpSpPr>
            <a:grpSpLocks/>
          </p:cNvGrpSpPr>
          <p:nvPr/>
        </p:nvGrpSpPr>
        <p:grpSpPr bwMode="auto">
          <a:xfrm>
            <a:off x="1547813" y="4581227"/>
            <a:ext cx="6911975" cy="2016125"/>
            <a:chOff x="975" y="2931"/>
            <a:chExt cx="4354" cy="1270"/>
          </a:xfrm>
        </p:grpSpPr>
        <p:pic>
          <p:nvPicPr>
            <p:cNvPr id="5" name="Picture 4" descr="Cat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 y="3249"/>
              <a:ext cx="725"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othergo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 y="3203"/>
              <a:ext cx="997"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 y="3203"/>
              <a:ext cx="998" cy="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
            <p:cNvSpPr>
              <a:spLocks noChangeArrowheads="1"/>
            </p:cNvSpPr>
            <p:nvPr/>
          </p:nvSpPr>
          <p:spPr bwMode="auto">
            <a:xfrm>
              <a:off x="3560" y="3022"/>
              <a:ext cx="1769" cy="108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9" name="Oval 11"/>
            <p:cNvSpPr>
              <a:spLocks noChangeArrowheads="1"/>
            </p:cNvSpPr>
            <p:nvPr/>
          </p:nvSpPr>
          <p:spPr bwMode="auto">
            <a:xfrm>
              <a:off x="2154" y="2931"/>
              <a:ext cx="3175" cy="127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grpSp>
    </p:spTree>
    <p:extLst>
      <p:ext uri="{BB962C8B-B14F-4D97-AF65-F5344CB8AC3E}">
        <p14:creationId xmlns:p14="http://schemas.microsoft.com/office/powerpoint/2010/main" val="2724764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normAutofit fontScale="92500" lnSpcReduction="10000"/>
          </a:bodyPr>
          <a:lstStyle/>
          <a:p>
            <a:pPr algn="ctr">
              <a:spcBef>
                <a:spcPct val="50000"/>
              </a:spcBef>
              <a:buNone/>
            </a:pPr>
            <a:r>
              <a:rPr lang="el-GR" altLang="el-GR" dirty="0">
                <a:latin typeface="Calibri" panose="020F0502020204030204" pitchFamily="34" charset="0"/>
              </a:rPr>
              <a:t>Οι  πολλαπλές όψεις της έννοιας του αριθμού</a:t>
            </a:r>
          </a:p>
          <a:p>
            <a:pPr algn="ctr">
              <a:spcBef>
                <a:spcPct val="50000"/>
              </a:spcBef>
              <a:buNone/>
            </a:pPr>
            <a:endParaRPr lang="el-GR" altLang="el-GR" dirty="0">
              <a:latin typeface="Calibri" panose="020F0502020204030204" pitchFamily="34" charset="0"/>
            </a:endParaRPr>
          </a:p>
          <a:p>
            <a:pPr algn="ctr">
              <a:spcBef>
                <a:spcPct val="50000"/>
              </a:spcBef>
              <a:buNone/>
            </a:pPr>
            <a:r>
              <a:rPr lang="el-GR" altLang="el-GR" b="1" dirty="0">
                <a:latin typeface="Calibri" panose="020F0502020204030204" pitchFamily="34" charset="0"/>
              </a:rPr>
              <a:t>Όψη δεύτερη</a:t>
            </a:r>
          </a:p>
          <a:p>
            <a:pPr algn="ctr">
              <a:spcBef>
                <a:spcPct val="50000"/>
              </a:spcBef>
              <a:buNone/>
            </a:pPr>
            <a:endParaRPr lang="el-GR" altLang="el-GR" u="sng" dirty="0">
              <a:latin typeface="Calibri" panose="020F0502020204030204" pitchFamily="34" charset="0"/>
            </a:endParaRPr>
          </a:p>
          <a:p>
            <a:pPr algn="ctr">
              <a:spcBef>
                <a:spcPct val="50000"/>
              </a:spcBef>
              <a:buNone/>
            </a:pPr>
            <a:r>
              <a:rPr lang="el-GR" altLang="el-GR" dirty="0" smtClean="0">
                <a:latin typeface="Calibri" panose="020F0502020204030204" pitchFamily="34" charset="0"/>
              </a:rPr>
              <a:t>Οι </a:t>
            </a:r>
            <a:r>
              <a:rPr lang="el-GR" altLang="el-GR" dirty="0">
                <a:latin typeface="Calibri" panose="020F0502020204030204" pitchFamily="34" charset="0"/>
              </a:rPr>
              <a:t>αριθμός ως σύνολο μονάδων</a:t>
            </a:r>
          </a:p>
          <a:p>
            <a:pPr algn="ctr">
              <a:spcBef>
                <a:spcPct val="50000"/>
              </a:spcBef>
              <a:buNone/>
            </a:pPr>
            <a:endParaRPr lang="el-GR" altLang="el-GR" dirty="0">
              <a:latin typeface="Calibri" panose="020F0502020204030204" pitchFamily="34" charset="0"/>
            </a:endParaRPr>
          </a:p>
          <a:p>
            <a:pPr algn="ctr">
              <a:spcBef>
                <a:spcPct val="50000"/>
              </a:spcBef>
              <a:buNone/>
            </a:pPr>
            <a:r>
              <a:rPr lang="el-GR" altLang="el-GR" dirty="0">
                <a:latin typeface="Calibri" panose="020F0502020204030204" pitchFamily="34" charset="0"/>
              </a:rPr>
              <a:t>Ο αριθμός ως μονάδα</a:t>
            </a:r>
          </a:p>
          <a:p>
            <a:pPr marL="0" indent="0">
              <a:buNone/>
            </a:pPr>
            <a:endParaRPr lang="el-GR" dirty="0"/>
          </a:p>
        </p:txBody>
      </p:sp>
      <p:sp>
        <p:nvSpPr>
          <p:cNvPr id="4" name="Line 3"/>
          <p:cNvSpPr>
            <a:spLocks noChangeShapeType="1"/>
          </p:cNvSpPr>
          <p:nvPr/>
        </p:nvSpPr>
        <p:spPr bwMode="auto">
          <a:xfrm>
            <a:off x="2124075" y="5157192"/>
            <a:ext cx="48244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2744776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ΜΟΝΑΔΙΑΙΟ ΣΤΟΙΧΕΙΟ</a:t>
            </a:r>
            <a:endParaRPr lang="el-GR" dirty="0"/>
          </a:p>
        </p:txBody>
      </p:sp>
      <p:sp>
        <p:nvSpPr>
          <p:cNvPr id="3" name="Θέση περιεχομένου 2"/>
          <p:cNvSpPr>
            <a:spLocks noGrp="1"/>
          </p:cNvSpPr>
          <p:nvPr>
            <p:ph idx="1"/>
          </p:nvPr>
        </p:nvSpPr>
        <p:spPr>
          <a:xfrm>
            <a:off x="464156" y="1556792"/>
            <a:ext cx="8229600" cy="4968552"/>
          </a:xfrm>
        </p:spPr>
        <p:txBody>
          <a:bodyPr>
            <a:normAutofit fontScale="77500" lnSpcReduction="20000"/>
          </a:bodyPr>
          <a:lstStyle/>
          <a:p>
            <a:pPr algn="ctr">
              <a:lnSpc>
                <a:spcPct val="120000"/>
              </a:lnSpc>
              <a:spcBef>
                <a:spcPct val="50000"/>
              </a:spcBef>
              <a:spcAft>
                <a:spcPts val="600"/>
              </a:spcAft>
              <a:buNone/>
            </a:pPr>
            <a:r>
              <a:rPr lang="el-GR" altLang="el-GR" dirty="0"/>
              <a:t>κάθε αριθμός εκφράζει</a:t>
            </a:r>
            <a:r>
              <a:rPr lang="el-GR" altLang="el-GR" b="1" dirty="0"/>
              <a:t> μία </a:t>
            </a:r>
            <a:r>
              <a:rPr lang="el-GR" altLang="el-GR" b="1" dirty="0" err="1"/>
              <a:t>πληθικότητα</a:t>
            </a:r>
            <a:r>
              <a:rPr lang="el-GR" altLang="el-GR" b="1" dirty="0"/>
              <a:t> </a:t>
            </a:r>
            <a:r>
              <a:rPr lang="el-GR" altLang="el-GR" b="1" dirty="0" err="1"/>
              <a:t>μοναδιαίων</a:t>
            </a:r>
            <a:r>
              <a:rPr lang="el-GR" altLang="el-GR" b="1" dirty="0"/>
              <a:t> στοιχείων</a:t>
            </a:r>
            <a:r>
              <a:rPr lang="el-GR" altLang="el-GR" dirty="0"/>
              <a:t> και ταυτόχρονα η ίδια </a:t>
            </a:r>
            <a:r>
              <a:rPr lang="el-GR" altLang="el-GR" dirty="0" err="1" smtClean="0"/>
              <a:t>πληθικότητα</a:t>
            </a:r>
            <a:r>
              <a:rPr lang="el-GR" altLang="el-GR" dirty="0" smtClean="0"/>
              <a:t> </a:t>
            </a:r>
            <a:r>
              <a:rPr lang="el-GR" altLang="el-GR" b="1" dirty="0" smtClean="0"/>
              <a:t>αποτελεί, ως μια ενότητα, ένα </a:t>
            </a:r>
            <a:r>
              <a:rPr lang="el-GR" altLang="el-GR" b="1" dirty="0" err="1" smtClean="0"/>
              <a:t>μοναδιαίο</a:t>
            </a:r>
            <a:r>
              <a:rPr lang="el-GR" altLang="el-GR" b="1" dirty="0" smtClean="0"/>
              <a:t> στοιχείο</a:t>
            </a:r>
            <a:r>
              <a:rPr lang="el-GR" altLang="el-GR" dirty="0" smtClean="0"/>
              <a:t>. </a:t>
            </a:r>
            <a:endParaRPr lang="el-GR" altLang="el-GR" dirty="0"/>
          </a:p>
          <a:p>
            <a:pPr algn="ctr">
              <a:lnSpc>
                <a:spcPct val="120000"/>
              </a:lnSpc>
              <a:spcBef>
                <a:spcPct val="50000"/>
              </a:spcBef>
              <a:spcAft>
                <a:spcPts val="600"/>
              </a:spcAft>
              <a:buNone/>
            </a:pPr>
            <a:r>
              <a:rPr lang="el-GR" altLang="el-GR" u="sng" dirty="0" smtClean="0"/>
              <a:t>Παράδειγμα</a:t>
            </a:r>
            <a:endParaRPr lang="el-GR" altLang="el-GR" u="sng" dirty="0"/>
          </a:p>
          <a:p>
            <a:pPr algn="ctr">
              <a:lnSpc>
                <a:spcPct val="120000"/>
              </a:lnSpc>
              <a:spcBef>
                <a:spcPct val="50000"/>
              </a:spcBef>
              <a:spcAft>
                <a:spcPts val="600"/>
              </a:spcAft>
              <a:buNone/>
            </a:pPr>
            <a:r>
              <a:rPr lang="el-GR" altLang="el-GR" dirty="0"/>
              <a:t>Ο αριθμός 3 εκφράζει ένα πλήθος τριών </a:t>
            </a:r>
            <a:r>
              <a:rPr lang="el-GR" altLang="el-GR" dirty="0" err="1"/>
              <a:t>μοναδιαίων</a:t>
            </a:r>
            <a:r>
              <a:rPr lang="el-GR" altLang="el-GR" dirty="0"/>
              <a:t> στοιχείων (1, 1, 1) </a:t>
            </a:r>
          </a:p>
          <a:p>
            <a:pPr algn="ctr">
              <a:lnSpc>
                <a:spcPct val="120000"/>
              </a:lnSpc>
              <a:spcBef>
                <a:spcPct val="50000"/>
              </a:spcBef>
              <a:spcAft>
                <a:spcPts val="600"/>
              </a:spcAft>
              <a:buNone/>
            </a:pPr>
            <a:r>
              <a:rPr lang="el-GR" altLang="el-GR" dirty="0"/>
              <a:t>και ταυτόχρονα, </a:t>
            </a:r>
          </a:p>
          <a:p>
            <a:pPr algn="ctr">
              <a:lnSpc>
                <a:spcPct val="120000"/>
              </a:lnSpc>
              <a:spcBef>
                <a:spcPct val="50000"/>
              </a:spcBef>
              <a:spcAft>
                <a:spcPts val="600"/>
              </a:spcAft>
              <a:buNone/>
            </a:pPr>
            <a:r>
              <a:rPr lang="el-GR" altLang="el-GR" dirty="0"/>
              <a:t>ως ενότητα, αποτελεί ένα </a:t>
            </a:r>
            <a:r>
              <a:rPr lang="el-GR" altLang="el-GR" dirty="0" err="1"/>
              <a:t>μοναδιαίο</a:t>
            </a:r>
            <a:r>
              <a:rPr lang="el-GR" altLang="el-GR" dirty="0"/>
              <a:t> στοιχείο </a:t>
            </a:r>
          </a:p>
          <a:p>
            <a:pPr algn="ctr">
              <a:lnSpc>
                <a:spcPct val="120000"/>
              </a:lnSpc>
              <a:spcBef>
                <a:spcPct val="50000"/>
              </a:spcBef>
              <a:spcAft>
                <a:spcPts val="600"/>
              </a:spcAft>
              <a:buNone/>
            </a:pPr>
            <a:r>
              <a:rPr lang="el-GR" altLang="el-GR" dirty="0"/>
              <a:t>(1 τριάδα)</a:t>
            </a:r>
          </a:p>
          <a:p>
            <a:pPr marL="0" indent="0">
              <a:lnSpc>
                <a:spcPct val="120000"/>
              </a:lnSpc>
              <a:spcAft>
                <a:spcPts val="600"/>
              </a:spcAft>
              <a:buNone/>
            </a:pPr>
            <a:endParaRPr lang="el-GR" dirty="0"/>
          </a:p>
        </p:txBody>
      </p:sp>
    </p:spTree>
    <p:extLst>
      <p:ext uri="{BB962C8B-B14F-4D97-AF65-F5344CB8AC3E}">
        <p14:creationId xmlns:p14="http://schemas.microsoft.com/office/powerpoint/2010/main" val="2968900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ΚΑΤΑΝΟΗΣΗ ΑΡΙΘΜΟΥ</a:t>
            </a:r>
            <a:endParaRPr lang="el-GR" dirty="0"/>
          </a:p>
        </p:txBody>
      </p:sp>
      <p:sp>
        <p:nvSpPr>
          <p:cNvPr id="3" name="Θέση περιεχομένου 2"/>
          <p:cNvSpPr>
            <a:spLocks noGrp="1"/>
          </p:cNvSpPr>
          <p:nvPr>
            <p:ph idx="1"/>
          </p:nvPr>
        </p:nvSpPr>
        <p:spPr>
          <a:xfrm>
            <a:off x="464156" y="1556792"/>
            <a:ext cx="8356316" cy="4525963"/>
          </a:xfrm>
        </p:spPr>
        <p:txBody>
          <a:bodyPr/>
          <a:lstStyle/>
          <a:p>
            <a:pPr marL="0" indent="0">
              <a:spcAft>
                <a:spcPts val="1800"/>
              </a:spcAft>
              <a:buNone/>
            </a:pPr>
            <a:r>
              <a:rPr lang="el-GR" altLang="el-GR" dirty="0" smtClean="0">
                <a:latin typeface="Calibri" panose="020F0502020204030204" pitchFamily="34" charset="0"/>
              </a:rPr>
              <a:t>Η </a:t>
            </a:r>
            <a:r>
              <a:rPr lang="el-GR" altLang="el-GR" dirty="0">
                <a:latin typeface="Calibri" panose="020F0502020204030204" pitchFamily="34" charset="0"/>
              </a:rPr>
              <a:t>κατανόηση αυτής όψης του αριθμού προϋποθέτει:</a:t>
            </a:r>
          </a:p>
          <a:p>
            <a:pPr>
              <a:spcAft>
                <a:spcPts val="1800"/>
              </a:spcAft>
            </a:pPr>
            <a:r>
              <a:rPr lang="el-GR" altLang="el-GR" dirty="0">
                <a:latin typeface="Calibri" panose="020F0502020204030204" pitchFamily="34" charset="0"/>
              </a:rPr>
              <a:t>την έννοια της </a:t>
            </a:r>
            <a:r>
              <a:rPr lang="el-GR" altLang="el-GR" dirty="0" smtClean="0">
                <a:latin typeface="Calibri" panose="020F0502020204030204" pitchFamily="34" charset="0"/>
              </a:rPr>
              <a:t>μονάδας</a:t>
            </a:r>
            <a:endParaRPr lang="el-GR" altLang="el-GR" dirty="0">
              <a:latin typeface="Calibri" panose="020F0502020204030204" pitchFamily="34" charset="0"/>
            </a:endParaRPr>
          </a:p>
          <a:p>
            <a:pPr>
              <a:spcAft>
                <a:spcPts val="1800"/>
              </a:spcAft>
            </a:pPr>
            <a:r>
              <a:rPr lang="el-GR" altLang="el-GR" dirty="0" smtClean="0">
                <a:latin typeface="Calibri" panose="020F0502020204030204" pitchFamily="34" charset="0"/>
              </a:rPr>
              <a:t>τη </a:t>
            </a:r>
            <a:r>
              <a:rPr lang="el-GR" altLang="el-GR" dirty="0">
                <a:latin typeface="Calibri" panose="020F0502020204030204" pitchFamily="34" charset="0"/>
              </a:rPr>
              <a:t>σχέση ενός μέρους με το όλο</a:t>
            </a:r>
          </a:p>
          <a:p>
            <a:pPr marL="0" indent="0">
              <a:spcAft>
                <a:spcPts val="1800"/>
              </a:spcAft>
              <a:buNone/>
            </a:pPr>
            <a:endParaRPr lang="el-GR" dirty="0"/>
          </a:p>
        </p:txBody>
      </p:sp>
    </p:spTree>
    <p:extLst>
      <p:ext uri="{BB962C8B-B14F-4D97-AF65-F5344CB8AC3E}">
        <p14:creationId xmlns:p14="http://schemas.microsoft.com/office/powerpoint/2010/main" val="3921788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ΕΝΝΟΙΑ ΤΗΣ ΜΟΝΑΔΑΣ</a:t>
            </a:r>
            <a:endParaRPr lang="el-GR" dirty="0"/>
          </a:p>
        </p:txBody>
      </p:sp>
      <p:sp>
        <p:nvSpPr>
          <p:cNvPr id="3" name="Θέση περιεχομένου 2"/>
          <p:cNvSpPr>
            <a:spLocks noGrp="1"/>
          </p:cNvSpPr>
          <p:nvPr>
            <p:ph idx="1"/>
          </p:nvPr>
        </p:nvSpPr>
        <p:spPr/>
        <p:txBody>
          <a:bodyPr/>
          <a:lstStyle/>
          <a:p>
            <a:pPr marL="0" indent="0">
              <a:buNone/>
            </a:pPr>
            <a:r>
              <a:rPr lang="el-GR" altLang="el-GR" b="1" dirty="0" smtClean="0">
                <a:latin typeface="Calibri" panose="020F0502020204030204" pitchFamily="34" charset="0"/>
              </a:rPr>
              <a:t>Η </a:t>
            </a:r>
            <a:r>
              <a:rPr lang="el-GR" altLang="el-GR" b="1" dirty="0">
                <a:latin typeface="Calibri" panose="020F0502020204030204" pitchFamily="34" charset="0"/>
              </a:rPr>
              <a:t>σχετικότητα της </a:t>
            </a:r>
            <a:r>
              <a:rPr lang="el-GR" altLang="el-GR" b="1" dirty="0" err="1">
                <a:latin typeface="Calibri" panose="020F0502020204030204" pitchFamily="34" charset="0"/>
              </a:rPr>
              <a:t>μοναδιαίας</a:t>
            </a:r>
            <a:r>
              <a:rPr lang="el-GR" altLang="el-GR" b="1" dirty="0">
                <a:latin typeface="Calibri" panose="020F0502020204030204" pitchFamily="34" charset="0"/>
              </a:rPr>
              <a:t> ενότητας</a:t>
            </a:r>
          </a:p>
          <a:p>
            <a:pPr marL="0" indent="0" algn="ctr">
              <a:buNone/>
            </a:pPr>
            <a:endParaRPr lang="el-GR" dirty="0" smtClean="0"/>
          </a:p>
          <a:p>
            <a:pPr marL="0" indent="0" algn="ctr">
              <a:buNone/>
            </a:pPr>
            <a:endParaRPr lang="el-GR" dirty="0"/>
          </a:p>
          <a:p>
            <a:pPr marL="0" indent="0" algn="ctr">
              <a:buNone/>
            </a:pPr>
            <a:endParaRPr lang="el-GR" dirty="0" smtClean="0"/>
          </a:p>
          <a:p>
            <a:pPr marL="0" indent="0">
              <a:buNone/>
            </a:pPr>
            <a:endParaRPr lang="el-GR" dirty="0"/>
          </a:p>
        </p:txBody>
      </p:sp>
      <p:pic>
        <p:nvPicPr>
          <p:cNvPr id="4" name="Picture 6" descr="fruit_ap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924944"/>
            <a:ext cx="130175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611808" y="4584824"/>
            <a:ext cx="2160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dirty="0">
                <a:latin typeface="Calibri" panose="020F0502020204030204" pitchFamily="34" charset="0"/>
              </a:rPr>
              <a:t>Ένα μήλο</a:t>
            </a:r>
          </a:p>
        </p:txBody>
      </p:sp>
      <p:sp>
        <p:nvSpPr>
          <p:cNvPr id="6" name="Text Box 8"/>
          <p:cNvSpPr txBox="1">
            <a:spLocks noChangeArrowheads="1"/>
          </p:cNvSpPr>
          <p:nvPr/>
        </p:nvSpPr>
        <p:spPr bwMode="auto">
          <a:xfrm>
            <a:off x="3059733" y="4435723"/>
            <a:ext cx="21605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dirty="0">
                <a:latin typeface="+mn-lt"/>
              </a:rPr>
              <a:t>Ένα ζευγάρι παπούτσια</a:t>
            </a:r>
          </a:p>
        </p:txBody>
      </p:sp>
      <p:sp>
        <p:nvSpPr>
          <p:cNvPr id="7" name="Text Box 9"/>
          <p:cNvSpPr txBox="1">
            <a:spLocks noChangeArrowheads="1"/>
          </p:cNvSpPr>
          <p:nvPr/>
        </p:nvSpPr>
        <p:spPr bwMode="auto">
          <a:xfrm>
            <a:off x="5652121" y="4656832"/>
            <a:ext cx="266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dirty="0">
                <a:latin typeface="Calibri" panose="020F0502020204030204" pitchFamily="34" charset="0"/>
              </a:rPr>
              <a:t>Μια τριάδα</a:t>
            </a:r>
          </a:p>
        </p:txBody>
      </p:sp>
    </p:spTree>
    <p:extLst>
      <p:ext uri="{BB962C8B-B14F-4D97-AF65-F5344CB8AC3E}">
        <p14:creationId xmlns:p14="http://schemas.microsoft.com/office/powerpoint/2010/main" val="3400177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ΕΝΝΟΙΑ ΤΗΣ ΜΟΝΑΔΑΣ</a:t>
            </a:r>
            <a:endParaRPr lang="el-GR" dirty="0"/>
          </a:p>
        </p:txBody>
      </p:sp>
      <p:sp>
        <p:nvSpPr>
          <p:cNvPr id="3" name="Θέση περιεχομένου 2"/>
          <p:cNvSpPr>
            <a:spLocks noGrp="1"/>
          </p:cNvSpPr>
          <p:nvPr>
            <p:ph idx="1"/>
          </p:nvPr>
        </p:nvSpPr>
        <p:spPr/>
        <p:txBody>
          <a:bodyPr/>
          <a:lstStyle/>
          <a:p>
            <a:pPr algn="ctr">
              <a:spcBef>
                <a:spcPct val="50000"/>
              </a:spcBef>
              <a:buNone/>
            </a:pPr>
            <a:r>
              <a:rPr lang="el-GR" altLang="el-GR" dirty="0" smtClean="0">
                <a:latin typeface="Calibri" panose="020F0502020204030204" pitchFamily="34" charset="0"/>
              </a:rPr>
              <a:t> </a:t>
            </a:r>
            <a:r>
              <a:rPr lang="el-GR" altLang="el-GR" dirty="0">
                <a:latin typeface="Calibri" panose="020F0502020204030204" pitchFamily="34" charset="0"/>
              </a:rPr>
              <a:t>Η</a:t>
            </a:r>
            <a:r>
              <a:rPr lang="el-GR" altLang="el-GR" dirty="0" smtClean="0">
                <a:latin typeface="Calibri" panose="020F0502020204030204" pitchFamily="34" charset="0"/>
              </a:rPr>
              <a:t> </a:t>
            </a:r>
            <a:r>
              <a:rPr lang="el-GR" altLang="el-GR" dirty="0">
                <a:latin typeface="Calibri" panose="020F0502020204030204" pitchFamily="34" charset="0"/>
              </a:rPr>
              <a:t>έννοια της μονάδας</a:t>
            </a:r>
          </a:p>
          <a:p>
            <a:pPr algn="ctr">
              <a:spcBef>
                <a:spcPct val="50000"/>
              </a:spcBef>
              <a:buNone/>
            </a:pPr>
            <a:r>
              <a:rPr lang="el-GR" altLang="el-GR" dirty="0">
                <a:latin typeface="Calibri" panose="020F0502020204030204" pitchFamily="34" charset="0"/>
              </a:rPr>
              <a:t>συναρτάται άμεσα με, και καθορίζει τον αριθμό ο οποίος προκύπτει από μετρήσεις μεγεθών</a:t>
            </a:r>
          </a:p>
          <a:p>
            <a:pPr algn="ctr">
              <a:spcBef>
                <a:spcPct val="50000"/>
              </a:spcBef>
              <a:buNone/>
            </a:pPr>
            <a:r>
              <a:rPr lang="el-GR" altLang="el-GR" b="1" dirty="0" err="1" smtClean="0">
                <a:latin typeface="Calibri" panose="020F0502020204030204" pitchFamily="34" charset="0"/>
              </a:rPr>
              <a:t>Διαμέριση</a:t>
            </a:r>
            <a:endParaRPr lang="el-GR" altLang="el-GR" b="1" dirty="0">
              <a:latin typeface="Calibri" panose="020F0502020204030204" pitchFamily="34" charset="0"/>
            </a:endParaRPr>
          </a:p>
          <a:p>
            <a:pPr algn="ctr">
              <a:spcBef>
                <a:spcPct val="50000"/>
              </a:spcBef>
              <a:buNone/>
            </a:pPr>
            <a:r>
              <a:rPr lang="el-GR" altLang="el-GR" b="1" dirty="0">
                <a:latin typeface="Calibri" panose="020F0502020204030204" pitchFamily="34" charset="0"/>
              </a:rPr>
              <a:t>ενός διακριτού ή συνεχούς μεγέθους σε ίσα μέρη </a:t>
            </a:r>
          </a:p>
          <a:p>
            <a:pPr marL="0" indent="0">
              <a:buNone/>
            </a:pPr>
            <a:endParaRPr lang="el-GR" dirty="0"/>
          </a:p>
        </p:txBody>
      </p:sp>
    </p:spTree>
    <p:extLst>
      <p:ext uri="{BB962C8B-B14F-4D97-AF65-F5344CB8AC3E}">
        <p14:creationId xmlns:p14="http://schemas.microsoft.com/office/powerpoint/2010/main" val="4236011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ΔΙΑΜΕΡΙΣΗ ΜΕΓΕΘΟΥΣ</a:t>
            </a:r>
            <a:endParaRPr lang="el-GR" dirty="0"/>
          </a:p>
        </p:txBody>
      </p:sp>
      <p:sp>
        <p:nvSpPr>
          <p:cNvPr id="3" name="Θέση περιεχομένου 2"/>
          <p:cNvSpPr>
            <a:spLocks noGrp="1"/>
          </p:cNvSpPr>
          <p:nvPr>
            <p:ph idx="1"/>
          </p:nvPr>
        </p:nvSpPr>
        <p:spPr>
          <a:xfrm>
            <a:off x="464156" y="1556792"/>
            <a:ext cx="8229600" cy="4896544"/>
          </a:xfrm>
        </p:spPr>
        <p:txBody>
          <a:bodyPr>
            <a:normAutofit fontScale="85000" lnSpcReduction="10000"/>
          </a:bodyPr>
          <a:lstStyle/>
          <a:p>
            <a:pPr algn="ctr">
              <a:spcBef>
                <a:spcPct val="50000"/>
              </a:spcBef>
              <a:buNone/>
            </a:pPr>
            <a:r>
              <a:rPr lang="el-GR" altLang="el-GR" b="1" dirty="0" smtClean="0"/>
              <a:t>Διαμέριση</a:t>
            </a:r>
          </a:p>
          <a:p>
            <a:pPr algn="ctr">
              <a:spcBef>
                <a:spcPct val="50000"/>
              </a:spcBef>
              <a:buNone/>
            </a:pPr>
            <a:r>
              <a:rPr lang="el-GR" altLang="el-GR" b="1" dirty="0" smtClean="0"/>
              <a:t>ενός διακριτού ή συνεχούς μεγέθους σε ίσα μέρη </a:t>
            </a:r>
          </a:p>
          <a:p>
            <a:pPr>
              <a:spcBef>
                <a:spcPct val="50000"/>
              </a:spcBef>
              <a:buNone/>
            </a:pPr>
            <a:r>
              <a:rPr lang="el-GR" altLang="el-GR" dirty="0" smtClean="0"/>
              <a:t>Τέσσερα στάδια ανάπτυξης της ευχέρειας </a:t>
            </a:r>
            <a:r>
              <a:rPr lang="el-GR" altLang="el-GR" dirty="0" err="1" smtClean="0"/>
              <a:t>διαμέρισης</a:t>
            </a:r>
            <a:r>
              <a:rPr lang="el-GR" altLang="el-GR" dirty="0" smtClean="0"/>
              <a:t>:</a:t>
            </a:r>
          </a:p>
          <a:p>
            <a:pPr marL="514350" indent="-514350">
              <a:spcBef>
                <a:spcPct val="50000"/>
              </a:spcBef>
              <a:buFont typeface="+mj-lt"/>
              <a:buAutoNum type="arabicPeriod"/>
            </a:pPr>
            <a:r>
              <a:rPr lang="el-GR" altLang="el-GR" dirty="0" smtClean="0"/>
              <a:t>Διαμέριση </a:t>
            </a:r>
            <a:r>
              <a:rPr lang="el-GR" altLang="el-GR" dirty="0"/>
              <a:t>σε δύο μόνο μέρη</a:t>
            </a:r>
          </a:p>
          <a:p>
            <a:pPr marL="514350" indent="-514350">
              <a:spcBef>
                <a:spcPct val="50000"/>
              </a:spcBef>
              <a:buFont typeface="+mj-lt"/>
              <a:buAutoNum type="arabicPeriod"/>
            </a:pPr>
            <a:r>
              <a:rPr lang="el-GR" altLang="el-GR" dirty="0"/>
              <a:t>Αλλεπάλληλη </a:t>
            </a:r>
            <a:r>
              <a:rPr lang="el-GR" altLang="el-GR" dirty="0" err="1"/>
              <a:t>διαμέριση</a:t>
            </a:r>
            <a:r>
              <a:rPr lang="el-GR" altLang="el-GR" dirty="0"/>
              <a:t> σε δύο μέρη</a:t>
            </a:r>
            <a:r>
              <a:rPr lang="el-GR" altLang="el-GR" sz="2800" dirty="0"/>
              <a:t> </a:t>
            </a:r>
            <a:r>
              <a:rPr lang="el-GR" altLang="el-GR" dirty="0"/>
              <a:t>(δύο, καθένα σε δύο, </a:t>
            </a:r>
            <a:r>
              <a:rPr lang="el-GR" altLang="el-GR" dirty="0" err="1"/>
              <a:t>κ.ο.κ</a:t>
            </a:r>
            <a:endParaRPr lang="el-GR" altLang="el-GR" dirty="0"/>
          </a:p>
          <a:p>
            <a:pPr marL="514350" indent="-514350">
              <a:spcBef>
                <a:spcPct val="50000"/>
              </a:spcBef>
              <a:buFont typeface="+mj-lt"/>
              <a:buAutoNum type="arabicPeriod"/>
            </a:pPr>
            <a:r>
              <a:rPr lang="el-GR" altLang="el-GR" dirty="0"/>
              <a:t>Διαμέριση σε ίσα μέρη (όχι αναγκαστικά πολλαπλάσια του δύο)</a:t>
            </a:r>
          </a:p>
          <a:p>
            <a:pPr marL="514350" indent="-514350">
              <a:spcBef>
                <a:spcPct val="50000"/>
              </a:spcBef>
              <a:buFont typeface="+mj-lt"/>
              <a:buAutoNum type="arabicPeriod"/>
            </a:pPr>
            <a:r>
              <a:rPr lang="el-GR" altLang="el-GR" dirty="0"/>
              <a:t>Διαμέριση με διαίρεση - διανομή</a:t>
            </a:r>
          </a:p>
          <a:p>
            <a:pPr marL="0" indent="0">
              <a:buNone/>
            </a:pPr>
            <a:endParaRPr lang="el-GR" dirty="0"/>
          </a:p>
        </p:txBody>
      </p:sp>
    </p:spTree>
    <p:extLst>
      <p:ext uri="{BB962C8B-B14F-4D97-AF65-F5344CB8AC3E}">
        <p14:creationId xmlns:p14="http://schemas.microsoft.com/office/powerpoint/2010/main" val="1206981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ΔΙΑΜΕΡΙΣΗ ΣΥΝΕΧΟΥΣ ΜΕΓΕΘΟΥΣ</a:t>
            </a:r>
            <a:endParaRPr lang="el-GR" dirty="0"/>
          </a:p>
        </p:txBody>
      </p:sp>
      <p:sp>
        <p:nvSpPr>
          <p:cNvPr id="3" name="Θέση περιεχομένου 2"/>
          <p:cNvSpPr>
            <a:spLocks noGrp="1"/>
          </p:cNvSpPr>
          <p:nvPr>
            <p:ph idx="1"/>
          </p:nvPr>
        </p:nvSpPr>
        <p:spPr/>
        <p:txBody>
          <a:bodyPr/>
          <a:lstStyle/>
          <a:p>
            <a:pPr algn="ctr">
              <a:spcBef>
                <a:spcPts val="0"/>
              </a:spcBef>
              <a:buNone/>
            </a:pPr>
            <a:r>
              <a:rPr lang="el-GR" altLang="el-GR" sz="2900" b="1" dirty="0">
                <a:latin typeface="Calibri" panose="020F0502020204030204" pitchFamily="34" charset="0"/>
              </a:rPr>
              <a:t>Διαμέριση</a:t>
            </a:r>
          </a:p>
          <a:p>
            <a:pPr algn="ctr">
              <a:spcBef>
                <a:spcPts val="0"/>
              </a:spcBef>
              <a:buNone/>
            </a:pPr>
            <a:r>
              <a:rPr lang="el-GR" altLang="el-GR" sz="2900" b="1" dirty="0">
                <a:latin typeface="Calibri" panose="020F0502020204030204" pitchFamily="34" charset="0"/>
              </a:rPr>
              <a:t>ενός συνεχούς μεγέθους σε ίσα μέρη </a:t>
            </a:r>
          </a:p>
          <a:p>
            <a:pPr marL="0" indent="0" algn="ctr">
              <a:buNone/>
            </a:pPr>
            <a:r>
              <a:rPr lang="el-GR" sz="2900" dirty="0" smtClean="0"/>
              <a:t>Πώς θα μοιραστούν 3 παιδιά 2 πίτσες</a:t>
            </a:r>
            <a:r>
              <a:rPr lang="el-GR" dirty="0" smtClean="0"/>
              <a:t>;</a:t>
            </a:r>
            <a:endParaRPr lang="el-GR"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243" y="3284984"/>
            <a:ext cx="244792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540026"/>
            <a:ext cx="12954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653136"/>
            <a:ext cx="12239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447" y="4725144"/>
            <a:ext cx="8096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4725144"/>
            <a:ext cx="10795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nvSpPr>
        <p:spPr bwMode="auto">
          <a:xfrm>
            <a:off x="539750" y="5924128"/>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dirty="0">
                <a:latin typeface="Times New Roman" panose="02020603050405020304" pitchFamily="18" charset="0"/>
              </a:rPr>
              <a:t>ορισμός μονάδας</a:t>
            </a:r>
          </a:p>
        </p:txBody>
      </p:sp>
      <p:sp>
        <p:nvSpPr>
          <p:cNvPr id="10" name="Text Box 14"/>
          <p:cNvSpPr txBox="1">
            <a:spLocks noChangeArrowheads="1"/>
          </p:cNvSpPr>
          <p:nvPr/>
        </p:nvSpPr>
        <p:spPr bwMode="auto">
          <a:xfrm>
            <a:off x="3276004" y="5924128"/>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dirty="0">
                <a:latin typeface="Times New Roman" panose="02020603050405020304" pitchFamily="18" charset="0"/>
              </a:rPr>
              <a:t>μονάδα</a:t>
            </a:r>
          </a:p>
        </p:txBody>
      </p:sp>
      <p:sp>
        <p:nvSpPr>
          <p:cNvPr id="11" name="Text Box 15"/>
          <p:cNvSpPr txBox="1">
            <a:spLocks noChangeArrowheads="1"/>
          </p:cNvSpPr>
          <p:nvPr/>
        </p:nvSpPr>
        <p:spPr bwMode="auto">
          <a:xfrm>
            <a:off x="6077165" y="5845949"/>
            <a:ext cx="2232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dirty="0">
                <a:latin typeface="Times New Roman" panose="02020603050405020304" pitchFamily="18" charset="0"/>
              </a:rPr>
              <a:t>Μέρος όλου 2/3</a:t>
            </a:r>
          </a:p>
        </p:txBody>
      </p:sp>
    </p:spTree>
    <p:extLst>
      <p:ext uri="{BB962C8B-B14F-4D97-AF65-F5344CB8AC3E}">
        <p14:creationId xmlns:p14="http://schemas.microsoft.com/office/powerpoint/2010/main" val="2945515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Η ΣΧΕΣΗ ΤΟΥ ΕΝΟΣ ΜΕΡΟΥΣ ΜΕ ΤΟ ΟΛΟ</a:t>
            </a:r>
            <a:endParaRPr lang="el-GR" sz="3600" dirty="0"/>
          </a:p>
        </p:txBody>
      </p:sp>
      <p:sp>
        <p:nvSpPr>
          <p:cNvPr id="3" name="Θέση περιεχομένου 2"/>
          <p:cNvSpPr>
            <a:spLocks noGrp="1"/>
          </p:cNvSpPr>
          <p:nvPr>
            <p:ph idx="1"/>
          </p:nvPr>
        </p:nvSpPr>
        <p:spPr>
          <a:xfrm>
            <a:off x="464156" y="1556792"/>
            <a:ext cx="8356316" cy="4525963"/>
          </a:xfrm>
        </p:spPr>
        <p:txBody>
          <a:bodyPr/>
          <a:lstStyle/>
          <a:p>
            <a:pPr marL="0">
              <a:spcBef>
                <a:spcPct val="50000"/>
              </a:spcBef>
              <a:spcAft>
                <a:spcPts val="1200"/>
              </a:spcAft>
              <a:buNone/>
            </a:pPr>
            <a:r>
              <a:rPr lang="el-GR" altLang="el-GR" dirty="0" smtClean="0"/>
              <a:t>Είναι </a:t>
            </a:r>
            <a:r>
              <a:rPr lang="el-GR" altLang="el-GR" dirty="0"/>
              <a:t>καθοριστική για τη συγκρότηση της έννοιας του αριθμού η κατανόηση του γεγονότος ότι τα</a:t>
            </a:r>
          </a:p>
          <a:p>
            <a:pPr>
              <a:spcBef>
                <a:spcPct val="50000"/>
              </a:spcBef>
              <a:spcAft>
                <a:spcPts val="1200"/>
              </a:spcAft>
              <a:buFont typeface="Times New Roman" panose="02020603050405020304" pitchFamily="18" charset="0"/>
              <a:buChar char="-"/>
            </a:pPr>
            <a:r>
              <a:rPr lang="el-GR" altLang="el-GR" dirty="0"/>
              <a:t> μέρη συντίθενται για να σχηματίσουν ένα όλο και</a:t>
            </a:r>
          </a:p>
          <a:p>
            <a:pPr>
              <a:spcBef>
                <a:spcPct val="50000"/>
              </a:spcBef>
              <a:spcAft>
                <a:spcPts val="1200"/>
              </a:spcAft>
              <a:buFont typeface="Times New Roman" panose="02020603050405020304" pitchFamily="18" charset="0"/>
              <a:buChar char="-"/>
            </a:pPr>
            <a:r>
              <a:rPr lang="el-GR" altLang="el-GR" dirty="0"/>
              <a:t> ένα όλο  αποσυντίθεται σε μέρη </a:t>
            </a:r>
          </a:p>
          <a:p>
            <a:pPr>
              <a:spcAft>
                <a:spcPts val="1200"/>
              </a:spcAft>
            </a:pPr>
            <a:endParaRPr lang="el-GR" dirty="0"/>
          </a:p>
        </p:txBody>
      </p:sp>
    </p:spTree>
    <p:extLst>
      <p:ext uri="{BB962C8B-B14F-4D97-AF65-F5344CB8AC3E}">
        <p14:creationId xmlns:p14="http://schemas.microsoft.com/office/powerpoint/2010/main" val="2821530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ΜΕΓΕΘΟΣ</a:t>
            </a:r>
            <a:endParaRPr lang="el-GR" dirty="0"/>
          </a:p>
        </p:txBody>
      </p:sp>
      <p:sp>
        <p:nvSpPr>
          <p:cNvPr id="3" name="Θέση περιεχομένου 2"/>
          <p:cNvSpPr>
            <a:spLocks noGrp="1"/>
          </p:cNvSpPr>
          <p:nvPr>
            <p:ph idx="1"/>
          </p:nvPr>
        </p:nvSpPr>
        <p:spPr>
          <a:xfrm>
            <a:off x="464156" y="1556792"/>
            <a:ext cx="8229600" cy="4752528"/>
          </a:xfrm>
        </p:spPr>
        <p:txBody>
          <a:bodyPr>
            <a:normAutofit/>
          </a:bodyPr>
          <a:lstStyle/>
          <a:p>
            <a:pPr marL="0" indent="0" algn="ctr">
              <a:buNone/>
            </a:pPr>
            <a:r>
              <a:rPr lang="el-GR" sz="3500" b="1" dirty="0" smtClean="0"/>
              <a:t>Μέγεθος</a:t>
            </a:r>
          </a:p>
          <a:p>
            <a:pPr marL="0" indent="0" algn="ctr">
              <a:buNone/>
            </a:pPr>
            <a:endParaRPr lang="el-GR" sz="3500" b="1" dirty="0" smtClean="0"/>
          </a:p>
          <a:p>
            <a:pPr marL="0" indent="0">
              <a:buNone/>
            </a:pPr>
            <a:r>
              <a:rPr lang="el-GR" dirty="0" smtClean="0"/>
              <a:t>                    Πλήθος                      Ποσό</a:t>
            </a:r>
            <a:endParaRPr lang="el-GR" dirty="0"/>
          </a:p>
          <a:p>
            <a:pPr marL="0" indent="0" algn="ctr">
              <a:buNone/>
            </a:pPr>
            <a:endParaRPr lang="el-GR" dirty="0" smtClean="0"/>
          </a:p>
          <a:p>
            <a:pPr marL="0" indent="0" algn="ctr">
              <a:buNone/>
            </a:pPr>
            <a:r>
              <a:rPr lang="el-GR" altLang="zh-CN" dirty="0" smtClean="0">
                <a:latin typeface="Calibri" panose="020F0502020204030204" pitchFamily="34" charset="0"/>
              </a:rPr>
              <a:t>Κάθε </a:t>
            </a:r>
            <a:r>
              <a:rPr lang="el-GR" altLang="zh-CN" b="1" dirty="0">
                <a:latin typeface="Calibri" panose="020F0502020204030204" pitchFamily="34" charset="0"/>
              </a:rPr>
              <a:t>χαρακτηριστικό</a:t>
            </a:r>
            <a:r>
              <a:rPr lang="el-GR" altLang="zh-CN" dirty="0">
                <a:latin typeface="Calibri" panose="020F0502020204030204" pitchFamily="34" charset="0"/>
              </a:rPr>
              <a:t> ενός υλικού ή νοητού αντικειμένου ή ενός συνόλου υλικών ή νοητών αντικειμένων, το οποίο υπόκειται σε </a:t>
            </a:r>
            <a:r>
              <a:rPr lang="el-GR" altLang="zh-CN" b="1" dirty="0">
                <a:latin typeface="Calibri" panose="020F0502020204030204" pitchFamily="34" charset="0"/>
              </a:rPr>
              <a:t>μεταβολή</a:t>
            </a:r>
            <a:r>
              <a:rPr lang="el-GR" altLang="zh-CN" dirty="0">
                <a:latin typeface="Calibri" panose="020F0502020204030204" pitchFamily="34" charset="0"/>
              </a:rPr>
              <a:t> αποκαλείται γενικά, </a:t>
            </a:r>
            <a:r>
              <a:rPr lang="el-GR" altLang="zh-CN" b="1" dirty="0">
                <a:latin typeface="Calibri" panose="020F0502020204030204" pitchFamily="34" charset="0"/>
              </a:rPr>
              <a:t>“μέγεθος”. </a:t>
            </a:r>
            <a:endParaRPr lang="el-GR" altLang="el-GR" b="1" dirty="0">
              <a:latin typeface="Calibri" panose="020F0502020204030204" pitchFamily="34" charset="0"/>
            </a:endParaRPr>
          </a:p>
          <a:p>
            <a:pPr marL="0" indent="0" algn="ctr">
              <a:buNone/>
            </a:pPr>
            <a:endParaRPr lang="el-GR" dirty="0"/>
          </a:p>
        </p:txBody>
      </p:sp>
      <p:sp>
        <p:nvSpPr>
          <p:cNvPr id="6" name="Line 6"/>
          <p:cNvSpPr>
            <a:spLocks noChangeShapeType="1"/>
          </p:cNvSpPr>
          <p:nvPr/>
        </p:nvSpPr>
        <p:spPr bwMode="auto">
          <a:xfrm flipH="1">
            <a:off x="3059113" y="2204219"/>
            <a:ext cx="1368425" cy="7207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7" name="Line 7"/>
          <p:cNvSpPr>
            <a:spLocks noChangeShapeType="1"/>
          </p:cNvSpPr>
          <p:nvPr/>
        </p:nvSpPr>
        <p:spPr bwMode="auto">
          <a:xfrm>
            <a:off x="4644008" y="2204219"/>
            <a:ext cx="1584325" cy="7207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872380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marL="0" indent="0">
              <a:buNone/>
            </a:pPr>
            <a:endParaRPr lang="el-GR" dirty="0" smtClean="0"/>
          </a:p>
          <a:p>
            <a:pPr marL="0" indent="0">
              <a:buNone/>
            </a:pPr>
            <a:endParaRPr lang="el-GR" dirty="0"/>
          </a:p>
          <a:p>
            <a:pPr marL="0" indent="0">
              <a:buNone/>
            </a:pPr>
            <a:endParaRPr lang="el-GR" dirty="0" smtClean="0"/>
          </a:p>
          <a:p>
            <a:pPr marL="0" indent="0" algn="ctr">
              <a:buNone/>
            </a:pPr>
            <a:r>
              <a:rPr lang="el-GR" b="1" dirty="0" smtClean="0"/>
              <a:t>Τελικά τι είναι αριθμός;</a:t>
            </a:r>
            <a:endParaRPr lang="el-GR" b="1" dirty="0"/>
          </a:p>
        </p:txBody>
      </p:sp>
    </p:spTree>
    <p:extLst>
      <p:ext uri="{BB962C8B-B14F-4D97-AF65-F5344CB8AC3E}">
        <p14:creationId xmlns:p14="http://schemas.microsoft.com/office/powerpoint/2010/main" val="943624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ΕΙΝΑΙ </a:t>
            </a:r>
            <a:r>
              <a:rPr lang="el-GR" dirty="0" smtClean="0"/>
              <a:t>ΑΡΙΘΜΟΣ</a:t>
            </a:r>
            <a:r>
              <a:rPr lang="en-US" dirty="0" smtClean="0"/>
              <a:t>;</a:t>
            </a:r>
            <a:endParaRPr lang="el-GR" dirty="0"/>
          </a:p>
        </p:txBody>
      </p:sp>
      <p:sp>
        <p:nvSpPr>
          <p:cNvPr id="3" name="Θέση περιεχομένου 2"/>
          <p:cNvSpPr>
            <a:spLocks noGrp="1"/>
          </p:cNvSpPr>
          <p:nvPr>
            <p:ph idx="1"/>
          </p:nvPr>
        </p:nvSpPr>
        <p:spPr>
          <a:xfrm>
            <a:off x="464156" y="1556792"/>
            <a:ext cx="8229600" cy="4824536"/>
          </a:xfrm>
        </p:spPr>
        <p:txBody>
          <a:bodyPr>
            <a:normAutofit lnSpcReduction="10000"/>
          </a:bodyPr>
          <a:lstStyle/>
          <a:p>
            <a:pPr algn="ctr">
              <a:spcBef>
                <a:spcPct val="50000"/>
              </a:spcBef>
              <a:buNone/>
            </a:pPr>
            <a:r>
              <a:rPr lang="el-GR" altLang="zh-CN" sz="2800" b="1" dirty="0">
                <a:latin typeface="Calibri" panose="020F0502020204030204" pitchFamily="34" charset="0"/>
              </a:rPr>
              <a:t>Μια κοινή ιδιότητα όλων των ισοδύναμων μεταξύ τους συνόλων.</a:t>
            </a:r>
          </a:p>
          <a:p>
            <a:pPr algn="ctr">
              <a:spcBef>
                <a:spcPct val="50000"/>
              </a:spcBef>
              <a:buNone/>
            </a:pPr>
            <a:r>
              <a:rPr lang="el-GR" altLang="zh-CN" sz="2800" dirty="0">
                <a:latin typeface="Calibri" panose="020F0502020204030204" pitchFamily="34" charset="0"/>
              </a:rPr>
              <a:t> Όλων των συνόλων ανάμεσα στα στοιχεία των οποίων μπορεί να οριστεί μια αντιστοίχιση </a:t>
            </a:r>
            <a:r>
              <a:rPr lang="el-GR" altLang="zh-CN" sz="2800" dirty="0" smtClean="0">
                <a:latin typeface="Calibri" panose="020F0502020204030204" pitchFamily="34" charset="0"/>
              </a:rPr>
              <a:t>ένα-προς-ένα</a:t>
            </a:r>
          </a:p>
          <a:p>
            <a:pPr algn="ctr">
              <a:spcBef>
                <a:spcPct val="50000"/>
              </a:spcBef>
              <a:buNone/>
            </a:pPr>
            <a:endParaRPr lang="el-GR" altLang="zh-CN" sz="2800" dirty="0">
              <a:latin typeface="Calibri" panose="020F0502020204030204" pitchFamily="34" charset="0"/>
            </a:endParaRPr>
          </a:p>
          <a:p>
            <a:pPr algn="ctr">
              <a:spcBef>
                <a:spcPct val="50000"/>
              </a:spcBef>
              <a:buNone/>
            </a:pPr>
            <a:endParaRPr lang="el-GR" altLang="zh-CN" sz="2800" dirty="0" smtClean="0">
              <a:latin typeface="Calibri" panose="020F0502020204030204" pitchFamily="34" charset="0"/>
            </a:endParaRPr>
          </a:p>
          <a:p>
            <a:pPr algn="ctr">
              <a:spcBef>
                <a:spcPct val="50000"/>
              </a:spcBef>
              <a:buNone/>
            </a:pPr>
            <a:endParaRPr lang="el-GR" altLang="zh-CN" sz="2800" dirty="0">
              <a:latin typeface="Calibri" panose="020F0502020204030204" pitchFamily="34" charset="0"/>
            </a:endParaRPr>
          </a:p>
          <a:p>
            <a:pPr algn="ctr">
              <a:spcBef>
                <a:spcPct val="50000"/>
              </a:spcBef>
              <a:buNone/>
            </a:pPr>
            <a:r>
              <a:rPr lang="el-GR" altLang="zh-CN" sz="2800" dirty="0"/>
              <a:t>Άρα, μια κοινή ιδιότητα όλων των συνόλων, τα οποία περιλαμβάνουν ένα συγκεκριμένο πλήθος στοιχείων.</a:t>
            </a:r>
            <a:endParaRPr lang="el-GR" altLang="el-GR" sz="2800" dirty="0"/>
          </a:p>
          <a:p>
            <a:pPr algn="ctr">
              <a:spcBef>
                <a:spcPct val="50000"/>
              </a:spcBef>
              <a:buNone/>
            </a:pPr>
            <a:endParaRPr lang="el-GR" altLang="zh-CN" sz="2800" dirty="0">
              <a:latin typeface="Calibri" panose="020F0502020204030204" pitchFamily="34" charset="0"/>
            </a:endParaRPr>
          </a:p>
          <a:p>
            <a:pPr marL="0" indent="0">
              <a:buNone/>
            </a:pPr>
            <a:endParaRPr lang="el-GR" dirty="0"/>
          </a:p>
        </p:txBody>
      </p:sp>
      <p:grpSp>
        <p:nvGrpSpPr>
          <p:cNvPr id="4" name="Group 41"/>
          <p:cNvGrpSpPr>
            <a:grpSpLocks/>
          </p:cNvGrpSpPr>
          <p:nvPr/>
        </p:nvGrpSpPr>
        <p:grpSpPr bwMode="auto">
          <a:xfrm>
            <a:off x="1825079" y="3645024"/>
            <a:ext cx="5483225" cy="1511300"/>
            <a:chOff x="975" y="2387"/>
            <a:chExt cx="3454" cy="952"/>
          </a:xfrm>
        </p:grpSpPr>
        <p:sp>
          <p:nvSpPr>
            <p:cNvPr id="5" name="Oval 9"/>
            <p:cNvSpPr>
              <a:spLocks noChangeArrowheads="1"/>
            </p:cNvSpPr>
            <p:nvPr/>
          </p:nvSpPr>
          <p:spPr bwMode="auto">
            <a:xfrm>
              <a:off x="975" y="2387"/>
              <a:ext cx="680" cy="952"/>
            </a:xfrm>
            <a:prstGeom prst="ellipse">
              <a:avLst/>
            </a:prstGeom>
            <a:solidFill>
              <a:srgbClr val="FFFFFF"/>
            </a:solidFill>
            <a:ln w="12700">
              <a:solidFill>
                <a:srgbClr val="000000"/>
              </a:solidFill>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6" name="Rectangle 10"/>
            <p:cNvSpPr>
              <a:spLocks noChangeArrowheads="1"/>
            </p:cNvSpPr>
            <p:nvPr/>
          </p:nvSpPr>
          <p:spPr bwMode="auto">
            <a:xfrm>
              <a:off x="2418" y="2388"/>
              <a:ext cx="642" cy="861"/>
            </a:xfrm>
            <a:prstGeom prst="rect">
              <a:avLst/>
            </a:prstGeom>
            <a:solidFill>
              <a:srgbClr val="FFFFFF"/>
            </a:solidFill>
            <a:ln w="12700">
              <a:solidFill>
                <a:srgbClr val="000000"/>
              </a:solidFill>
              <a:miter lim="800000"/>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7" name="Arc 11"/>
            <p:cNvSpPr>
              <a:spLocks/>
            </p:cNvSpPr>
            <p:nvPr/>
          </p:nvSpPr>
          <p:spPr bwMode="auto">
            <a:xfrm flipH="1" flipV="1">
              <a:off x="3561" y="2388"/>
              <a:ext cx="868" cy="902"/>
            </a:xfrm>
            <a:custGeom>
              <a:avLst/>
              <a:gdLst>
                <a:gd name="T0" fmla="*/ 0 w 21756"/>
                <a:gd name="T1" fmla="*/ 0 h 21600"/>
                <a:gd name="T2" fmla="*/ 0 w 21756"/>
                <a:gd name="T3" fmla="*/ 0 h 21600"/>
                <a:gd name="T4" fmla="*/ 0 w 21756"/>
                <a:gd name="T5" fmla="*/ 0 h 21600"/>
                <a:gd name="T6" fmla="*/ 0 60000 65536"/>
                <a:gd name="T7" fmla="*/ 0 60000 65536"/>
                <a:gd name="T8" fmla="*/ 0 60000 65536"/>
                <a:gd name="T9" fmla="*/ 0 w 21756"/>
                <a:gd name="T10" fmla="*/ 0 h 21600"/>
                <a:gd name="T11" fmla="*/ 21756 w 21756"/>
                <a:gd name="T12" fmla="*/ 21600 h 21600"/>
              </a:gdLst>
              <a:ahLst/>
              <a:cxnLst>
                <a:cxn ang="T6">
                  <a:pos x="T0" y="T1"/>
                </a:cxn>
                <a:cxn ang="T7">
                  <a:pos x="T2" y="T3"/>
                </a:cxn>
                <a:cxn ang="T8">
                  <a:pos x="T4" y="T5"/>
                </a:cxn>
              </a:cxnLst>
              <a:rect l="T9" t="T10" r="T11" b="T12"/>
              <a:pathLst>
                <a:path w="21756" h="21600" fill="none" extrusionOk="0">
                  <a:moveTo>
                    <a:pt x="-1" y="0"/>
                  </a:moveTo>
                  <a:cubicBezTo>
                    <a:pt x="51" y="0"/>
                    <a:pt x="103" y="-1"/>
                    <a:pt x="156" y="0"/>
                  </a:cubicBezTo>
                  <a:cubicBezTo>
                    <a:pt x="12085" y="0"/>
                    <a:pt x="21756" y="9670"/>
                    <a:pt x="21756" y="21600"/>
                  </a:cubicBezTo>
                </a:path>
                <a:path w="21756" h="21600" stroke="0" extrusionOk="0">
                  <a:moveTo>
                    <a:pt x="-1" y="0"/>
                  </a:moveTo>
                  <a:cubicBezTo>
                    <a:pt x="51" y="0"/>
                    <a:pt x="103" y="-1"/>
                    <a:pt x="156" y="0"/>
                  </a:cubicBezTo>
                  <a:cubicBezTo>
                    <a:pt x="12085" y="0"/>
                    <a:pt x="21756" y="9670"/>
                    <a:pt x="21756" y="21600"/>
                  </a:cubicBezTo>
                  <a:lnTo>
                    <a:pt x="156" y="21600"/>
                  </a:lnTo>
                  <a:lnTo>
                    <a:pt x="-1" y="0"/>
                  </a:lnTo>
                  <a:close/>
                </a:path>
              </a:pathLst>
            </a:custGeom>
            <a:solidFill>
              <a:srgbClr val="FFFFFF"/>
            </a:solidFill>
            <a:ln w="12700">
              <a:solidFill>
                <a:srgbClr val="000000"/>
              </a:solidFill>
              <a:round/>
              <a:headEnd/>
              <a:tailEnd/>
            </a:ln>
          </p:spPr>
          <p:txBody>
            <a:bodyPr/>
            <a:lstStyle/>
            <a:p>
              <a:endParaRPr lang="el-GR"/>
            </a:p>
          </p:txBody>
        </p:sp>
        <p:sp>
          <p:nvSpPr>
            <p:cNvPr id="8" name="Line 13"/>
            <p:cNvSpPr>
              <a:spLocks noChangeShapeType="1"/>
            </p:cNvSpPr>
            <p:nvPr/>
          </p:nvSpPr>
          <p:spPr bwMode="auto">
            <a:xfrm>
              <a:off x="1376" y="2623"/>
              <a:ext cx="1283" cy="0"/>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9" name="Line 14"/>
            <p:cNvSpPr>
              <a:spLocks noChangeShapeType="1"/>
            </p:cNvSpPr>
            <p:nvPr/>
          </p:nvSpPr>
          <p:spPr bwMode="auto">
            <a:xfrm>
              <a:off x="2898" y="2622"/>
              <a:ext cx="1043" cy="1"/>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10" name="Line 15"/>
            <p:cNvSpPr>
              <a:spLocks noChangeShapeType="1"/>
            </p:cNvSpPr>
            <p:nvPr/>
          </p:nvSpPr>
          <p:spPr bwMode="auto">
            <a:xfrm flipV="1">
              <a:off x="2835" y="2780"/>
              <a:ext cx="946" cy="60"/>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11" name="Line 17"/>
            <p:cNvSpPr>
              <a:spLocks noChangeShapeType="1"/>
            </p:cNvSpPr>
            <p:nvPr/>
          </p:nvSpPr>
          <p:spPr bwMode="auto">
            <a:xfrm flipV="1">
              <a:off x="2898" y="2936"/>
              <a:ext cx="1284" cy="79"/>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12" name="Line 18"/>
            <p:cNvSpPr>
              <a:spLocks noChangeShapeType="1"/>
            </p:cNvSpPr>
            <p:nvPr/>
          </p:nvSpPr>
          <p:spPr bwMode="auto">
            <a:xfrm>
              <a:off x="1539" y="2872"/>
              <a:ext cx="992" cy="5"/>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13" name="Line 21"/>
            <p:cNvSpPr>
              <a:spLocks noChangeShapeType="1"/>
            </p:cNvSpPr>
            <p:nvPr/>
          </p:nvSpPr>
          <p:spPr bwMode="auto">
            <a:xfrm>
              <a:off x="1379" y="3045"/>
              <a:ext cx="1297" cy="12"/>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14" name="Oval 24"/>
            <p:cNvSpPr>
              <a:spLocks noChangeArrowheads="1"/>
            </p:cNvSpPr>
            <p:nvPr/>
          </p:nvSpPr>
          <p:spPr bwMode="auto">
            <a:xfrm>
              <a:off x="1214" y="2544"/>
              <a:ext cx="127" cy="123"/>
            </a:xfrm>
            <a:prstGeom prst="ellipse">
              <a:avLst/>
            </a:prstGeom>
            <a:solidFill>
              <a:srgbClr val="800080"/>
            </a:solidFill>
            <a:ln w="12700">
              <a:solidFill>
                <a:srgbClr val="000000"/>
              </a:solidFill>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5" name="Oval 25"/>
            <p:cNvSpPr>
              <a:spLocks noChangeArrowheads="1"/>
            </p:cNvSpPr>
            <p:nvPr/>
          </p:nvSpPr>
          <p:spPr bwMode="auto">
            <a:xfrm>
              <a:off x="1375" y="2779"/>
              <a:ext cx="126" cy="124"/>
            </a:xfrm>
            <a:prstGeom prst="ellipse">
              <a:avLst/>
            </a:prstGeom>
            <a:solidFill>
              <a:srgbClr val="800080"/>
            </a:solidFill>
            <a:ln w="12700">
              <a:solidFill>
                <a:srgbClr val="000000"/>
              </a:solidFill>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6" name="Oval 26"/>
            <p:cNvSpPr>
              <a:spLocks noChangeArrowheads="1"/>
            </p:cNvSpPr>
            <p:nvPr/>
          </p:nvSpPr>
          <p:spPr bwMode="auto">
            <a:xfrm>
              <a:off x="1214" y="2936"/>
              <a:ext cx="127" cy="124"/>
            </a:xfrm>
            <a:prstGeom prst="ellipse">
              <a:avLst/>
            </a:prstGeom>
            <a:solidFill>
              <a:srgbClr val="800080"/>
            </a:solidFill>
            <a:ln w="12700">
              <a:solidFill>
                <a:srgbClr val="000000"/>
              </a:solidFill>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7" name="Rectangle 29"/>
            <p:cNvSpPr>
              <a:spLocks noChangeArrowheads="1"/>
            </p:cNvSpPr>
            <p:nvPr/>
          </p:nvSpPr>
          <p:spPr bwMode="auto">
            <a:xfrm>
              <a:off x="2738" y="2544"/>
              <a:ext cx="126" cy="123"/>
            </a:xfrm>
            <a:prstGeom prst="rect">
              <a:avLst/>
            </a:prstGeom>
            <a:solidFill>
              <a:srgbClr val="FFFF00"/>
            </a:solidFill>
            <a:ln w="12700">
              <a:solidFill>
                <a:srgbClr val="000000"/>
              </a:solidFill>
              <a:miter lim="800000"/>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8" name="Rectangle 30"/>
            <p:cNvSpPr>
              <a:spLocks noChangeArrowheads="1"/>
            </p:cNvSpPr>
            <p:nvPr/>
          </p:nvSpPr>
          <p:spPr bwMode="auto">
            <a:xfrm>
              <a:off x="2577" y="2779"/>
              <a:ext cx="127" cy="124"/>
            </a:xfrm>
            <a:prstGeom prst="rect">
              <a:avLst/>
            </a:prstGeom>
            <a:solidFill>
              <a:srgbClr val="FFFF00"/>
            </a:solidFill>
            <a:ln w="12700">
              <a:solidFill>
                <a:srgbClr val="000000"/>
              </a:solidFill>
              <a:miter lim="800000"/>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9" name="Rectangle 32"/>
            <p:cNvSpPr>
              <a:spLocks noChangeArrowheads="1"/>
            </p:cNvSpPr>
            <p:nvPr/>
          </p:nvSpPr>
          <p:spPr bwMode="auto">
            <a:xfrm>
              <a:off x="2738" y="3014"/>
              <a:ext cx="126" cy="124"/>
            </a:xfrm>
            <a:prstGeom prst="rect">
              <a:avLst/>
            </a:prstGeom>
            <a:solidFill>
              <a:srgbClr val="FFFF00"/>
            </a:solidFill>
            <a:ln w="12700">
              <a:solidFill>
                <a:srgbClr val="000000"/>
              </a:solidFill>
              <a:miter lim="800000"/>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0" name="Arc 34"/>
            <p:cNvSpPr>
              <a:spLocks/>
            </p:cNvSpPr>
            <p:nvPr/>
          </p:nvSpPr>
          <p:spPr bwMode="auto">
            <a:xfrm flipH="1" flipV="1">
              <a:off x="3940" y="2544"/>
              <a:ext cx="127" cy="12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2"/>
            </a:solidFill>
            <a:ln w="12700">
              <a:solidFill>
                <a:srgbClr val="000000"/>
              </a:solidFill>
              <a:round/>
              <a:headEnd/>
              <a:tailEnd/>
            </a:ln>
          </p:spPr>
          <p:txBody>
            <a:bodyPr/>
            <a:lstStyle/>
            <a:p>
              <a:endParaRPr lang="el-GR"/>
            </a:p>
          </p:txBody>
        </p:sp>
        <p:sp>
          <p:nvSpPr>
            <p:cNvPr id="21" name="Arc 35"/>
            <p:cNvSpPr>
              <a:spLocks/>
            </p:cNvSpPr>
            <p:nvPr/>
          </p:nvSpPr>
          <p:spPr bwMode="auto">
            <a:xfrm flipH="1" flipV="1">
              <a:off x="3780" y="2779"/>
              <a:ext cx="126" cy="12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2"/>
            </a:solidFill>
            <a:ln w="12700">
              <a:solidFill>
                <a:srgbClr val="000000"/>
              </a:solidFill>
              <a:round/>
              <a:headEnd/>
              <a:tailEnd/>
            </a:ln>
          </p:spPr>
          <p:txBody>
            <a:bodyPr/>
            <a:lstStyle/>
            <a:p>
              <a:endParaRPr lang="el-GR"/>
            </a:p>
          </p:txBody>
        </p:sp>
        <p:sp>
          <p:nvSpPr>
            <p:cNvPr id="22" name="Arc 36"/>
            <p:cNvSpPr>
              <a:spLocks/>
            </p:cNvSpPr>
            <p:nvPr/>
          </p:nvSpPr>
          <p:spPr bwMode="auto">
            <a:xfrm flipH="1" flipV="1">
              <a:off x="4181" y="2858"/>
              <a:ext cx="126" cy="12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2"/>
            </a:solidFill>
            <a:ln w="12700">
              <a:solidFill>
                <a:srgbClr val="000000"/>
              </a:solidFill>
              <a:round/>
              <a:headEnd/>
              <a:tailEnd/>
            </a:ln>
          </p:spPr>
          <p:txBody>
            <a:bodyPr/>
            <a:lstStyle/>
            <a:p>
              <a:endParaRPr lang="el-GR"/>
            </a:p>
          </p:txBody>
        </p:sp>
        <p:sp>
          <p:nvSpPr>
            <p:cNvPr id="23" name="Line 39"/>
            <p:cNvSpPr>
              <a:spLocks noChangeShapeType="1"/>
            </p:cNvSpPr>
            <p:nvPr/>
          </p:nvSpPr>
          <p:spPr bwMode="auto">
            <a:xfrm>
              <a:off x="4421" y="2387"/>
              <a:ext cx="1" cy="8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24" name="Line 40"/>
            <p:cNvSpPr>
              <a:spLocks noChangeShapeType="1"/>
            </p:cNvSpPr>
            <p:nvPr/>
          </p:nvSpPr>
          <p:spPr bwMode="auto">
            <a:xfrm>
              <a:off x="3560" y="2387"/>
              <a:ext cx="862"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grpSp>
    </p:spTree>
    <p:extLst>
      <p:ext uri="{BB962C8B-B14F-4D97-AF65-F5344CB8AC3E}">
        <p14:creationId xmlns:p14="http://schemas.microsoft.com/office/powerpoint/2010/main" val="17257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ΚΟΙΝΗ ΙΔΙΟΤΗΤΑ ΤΩΝ ΣΥΝΟΛΩΝ ΤΩΝ ΣΤΟΙΧΕΙΩΝ</a:t>
            </a:r>
            <a:endParaRPr lang="el-GR" dirty="0"/>
          </a:p>
        </p:txBody>
      </p:sp>
      <p:sp>
        <p:nvSpPr>
          <p:cNvPr id="3" name="Θέση περιεχομένου 2"/>
          <p:cNvSpPr>
            <a:spLocks noGrp="1"/>
          </p:cNvSpPr>
          <p:nvPr>
            <p:ph idx="1"/>
          </p:nvPr>
        </p:nvSpPr>
        <p:spPr>
          <a:xfrm>
            <a:off x="464156" y="1556792"/>
            <a:ext cx="8229600" cy="4896544"/>
          </a:xfrm>
        </p:spPr>
        <p:txBody>
          <a:bodyPr>
            <a:normAutofit/>
          </a:bodyPr>
          <a:lstStyle/>
          <a:p>
            <a:pPr marL="0" indent="0">
              <a:buNone/>
            </a:pPr>
            <a:endParaRPr lang="el-GR" dirty="0" smtClean="0"/>
          </a:p>
          <a:p>
            <a:pPr marL="0" indent="0">
              <a:buNone/>
            </a:pPr>
            <a:endParaRPr lang="el-GR" dirty="0"/>
          </a:p>
          <a:p>
            <a:pPr marL="0" indent="0">
              <a:buNone/>
            </a:pPr>
            <a:endParaRPr lang="el-GR" dirty="0" smtClean="0"/>
          </a:p>
          <a:p>
            <a:pPr marL="0" indent="0">
              <a:buNone/>
            </a:pPr>
            <a:r>
              <a:rPr lang="el-GR" altLang="el-GR" sz="2800" dirty="0" smtClean="0">
                <a:latin typeface="Calibri" panose="020F0502020204030204" pitchFamily="34" charset="0"/>
              </a:rPr>
              <a:t>Ποια </a:t>
            </a:r>
            <a:r>
              <a:rPr lang="el-GR" altLang="el-GR" sz="2800" b="1" dirty="0">
                <a:latin typeface="Calibri" panose="020F0502020204030204" pitchFamily="34" charset="0"/>
              </a:rPr>
              <a:t>κοινή ιδιότητα </a:t>
            </a:r>
            <a:r>
              <a:rPr lang="el-GR" altLang="el-GR" sz="2800" dirty="0">
                <a:latin typeface="Calibri" panose="020F0502020204030204" pitchFamily="34" charset="0"/>
              </a:rPr>
              <a:t>έχουν τα σύνολα των στοιχείων αυτών </a:t>
            </a:r>
            <a:r>
              <a:rPr lang="en-US" altLang="el-GR" sz="2800" dirty="0" smtClean="0">
                <a:latin typeface="Calibri" panose="020F0502020204030204" pitchFamily="34" charset="0"/>
              </a:rPr>
              <a:t>;</a:t>
            </a:r>
            <a:endParaRPr lang="el-GR" altLang="el-GR" sz="2800" dirty="0">
              <a:latin typeface="Calibri" panose="020F0502020204030204" pitchFamily="34" charset="0"/>
            </a:endParaRPr>
          </a:p>
          <a:p>
            <a:pPr>
              <a:spcBef>
                <a:spcPct val="50000"/>
              </a:spcBef>
              <a:buNone/>
            </a:pPr>
            <a:r>
              <a:rPr lang="el-GR" altLang="el-GR" sz="2900" dirty="0">
                <a:latin typeface="Calibri" panose="020F0502020204030204" pitchFamily="34" charset="0"/>
              </a:rPr>
              <a:t>Χρώμα </a:t>
            </a:r>
            <a:r>
              <a:rPr lang="en-US" altLang="el-GR" sz="2900" dirty="0" smtClean="0">
                <a:latin typeface="Calibri" panose="020F0502020204030204" pitchFamily="34" charset="0"/>
              </a:rPr>
              <a:t>;</a:t>
            </a:r>
            <a:r>
              <a:rPr lang="el-GR" altLang="el-GR" sz="2900" dirty="0">
                <a:latin typeface="Calibri" panose="020F0502020204030204" pitchFamily="34" charset="0"/>
              </a:rPr>
              <a:t>	Μωβ, κίτρινο, μπλε</a:t>
            </a:r>
          </a:p>
          <a:p>
            <a:pPr>
              <a:spcBef>
                <a:spcPct val="50000"/>
              </a:spcBef>
              <a:buNone/>
            </a:pPr>
            <a:r>
              <a:rPr lang="el-GR" altLang="el-GR" sz="2900" dirty="0">
                <a:latin typeface="Calibri" panose="020F0502020204030204" pitchFamily="34" charset="0"/>
              </a:rPr>
              <a:t>Σχήμα </a:t>
            </a:r>
            <a:r>
              <a:rPr lang="en-US" altLang="el-GR" sz="2900" dirty="0" smtClean="0">
                <a:latin typeface="Calibri" panose="020F0502020204030204" pitchFamily="34" charset="0"/>
              </a:rPr>
              <a:t>;</a:t>
            </a:r>
            <a:r>
              <a:rPr lang="el-GR" altLang="el-GR" sz="2900" dirty="0">
                <a:latin typeface="Calibri" panose="020F0502020204030204" pitchFamily="34" charset="0"/>
              </a:rPr>
              <a:t>	Κύκλοι, τετράγωνα, τομείς</a:t>
            </a:r>
          </a:p>
          <a:p>
            <a:pPr>
              <a:spcBef>
                <a:spcPct val="50000"/>
              </a:spcBef>
              <a:buNone/>
            </a:pPr>
            <a:r>
              <a:rPr lang="el-GR" altLang="el-GR" sz="2900" b="1" dirty="0">
                <a:latin typeface="Calibri" panose="020F0502020204030204" pitchFamily="34" charset="0"/>
              </a:rPr>
              <a:t>Πλήθος </a:t>
            </a:r>
            <a:r>
              <a:rPr lang="en-US" altLang="el-GR" sz="2900" b="1" dirty="0" smtClean="0">
                <a:latin typeface="Calibri" panose="020F0502020204030204" pitchFamily="34" charset="0"/>
              </a:rPr>
              <a:t>;</a:t>
            </a:r>
            <a:r>
              <a:rPr lang="el-GR" altLang="el-GR" sz="2900" b="1" dirty="0">
                <a:latin typeface="Calibri" panose="020F0502020204030204" pitchFamily="34" charset="0"/>
              </a:rPr>
              <a:t>	Ίδιο</a:t>
            </a:r>
          </a:p>
          <a:p>
            <a:pPr marL="0" indent="0">
              <a:buNone/>
            </a:pPr>
            <a:endParaRPr lang="el-GR" dirty="0"/>
          </a:p>
        </p:txBody>
      </p:sp>
      <p:grpSp>
        <p:nvGrpSpPr>
          <p:cNvPr id="4" name="Group 27"/>
          <p:cNvGrpSpPr>
            <a:grpSpLocks/>
          </p:cNvGrpSpPr>
          <p:nvPr/>
        </p:nvGrpSpPr>
        <p:grpSpPr bwMode="auto">
          <a:xfrm>
            <a:off x="1258888" y="1700808"/>
            <a:ext cx="6624637" cy="1800225"/>
            <a:chOff x="793" y="572"/>
            <a:chExt cx="4173" cy="1134"/>
          </a:xfrm>
        </p:grpSpPr>
        <p:sp>
          <p:nvSpPr>
            <p:cNvPr id="5" name="Oval 5"/>
            <p:cNvSpPr>
              <a:spLocks noChangeArrowheads="1"/>
            </p:cNvSpPr>
            <p:nvPr/>
          </p:nvSpPr>
          <p:spPr bwMode="auto">
            <a:xfrm>
              <a:off x="793" y="572"/>
              <a:ext cx="822" cy="1134"/>
            </a:xfrm>
            <a:prstGeom prst="ellipse">
              <a:avLst/>
            </a:prstGeom>
            <a:solidFill>
              <a:srgbClr val="FFFFFF"/>
            </a:solidFill>
            <a:ln w="12700">
              <a:solidFill>
                <a:srgbClr val="000000"/>
              </a:solidFill>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6" name="Rectangle 6"/>
            <p:cNvSpPr>
              <a:spLocks noChangeArrowheads="1"/>
            </p:cNvSpPr>
            <p:nvPr/>
          </p:nvSpPr>
          <p:spPr bwMode="auto">
            <a:xfrm>
              <a:off x="2536" y="573"/>
              <a:ext cx="776" cy="1026"/>
            </a:xfrm>
            <a:prstGeom prst="rect">
              <a:avLst/>
            </a:prstGeom>
            <a:solidFill>
              <a:srgbClr val="FFFFFF"/>
            </a:solidFill>
            <a:ln w="12700">
              <a:solidFill>
                <a:srgbClr val="000000"/>
              </a:solidFill>
              <a:miter lim="800000"/>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7" name="Arc 7"/>
            <p:cNvSpPr>
              <a:spLocks/>
            </p:cNvSpPr>
            <p:nvPr/>
          </p:nvSpPr>
          <p:spPr bwMode="auto">
            <a:xfrm flipH="1" flipV="1">
              <a:off x="3917" y="573"/>
              <a:ext cx="1049" cy="1075"/>
            </a:xfrm>
            <a:custGeom>
              <a:avLst/>
              <a:gdLst>
                <a:gd name="T0" fmla="*/ 0 w 21756"/>
                <a:gd name="T1" fmla="*/ 0 h 21600"/>
                <a:gd name="T2" fmla="*/ 0 w 21756"/>
                <a:gd name="T3" fmla="*/ 0 h 21600"/>
                <a:gd name="T4" fmla="*/ 0 w 21756"/>
                <a:gd name="T5" fmla="*/ 0 h 21600"/>
                <a:gd name="T6" fmla="*/ 0 60000 65536"/>
                <a:gd name="T7" fmla="*/ 0 60000 65536"/>
                <a:gd name="T8" fmla="*/ 0 60000 65536"/>
                <a:gd name="T9" fmla="*/ 0 w 21756"/>
                <a:gd name="T10" fmla="*/ 0 h 21600"/>
                <a:gd name="T11" fmla="*/ 21756 w 21756"/>
                <a:gd name="T12" fmla="*/ 21600 h 21600"/>
              </a:gdLst>
              <a:ahLst/>
              <a:cxnLst>
                <a:cxn ang="T6">
                  <a:pos x="T0" y="T1"/>
                </a:cxn>
                <a:cxn ang="T7">
                  <a:pos x="T2" y="T3"/>
                </a:cxn>
                <a:cxn ang="T8">
                  <a:pos x="T4" y="T5"/>
                </a:cxn>
              </a:cxnLst>
              <a:rect l="T9" t="T10" r="T11" b="T12"/>
              <a:pathLst>
                <a:path w="21756" h="21600" fill="none" extrusionOk="0">
                  <a:moveTo>
                    <a:pt x="-1" y="0"/>
                  </a:moveTo>
                  <a:cubicBezTo>
                    <a:pt x="51" y="0"/>
                    <a:pt x="103" y="-1"/>
                    <a:pt x="156" y="0"/>
                  </a:cubicBezTo>
                  <a:cubicBezTo>
                    <a:pt x="12085" y="0"/>
                    <a:pt x="21756" y="9670"/>
                    <a:pt x="21756" y="21600"/>
                  </a:cubicBezTo>
                </a:path>
                <a:path w="21756" h="21600" stroke="0" extrusionOk="0">
                  <a:moveTo>
                    <a:pt x="-1" y="0"/>
                  </a:moveTo>
                  <a:cubicBezTo>
                    <a:pt x="51" y="0"/>
                    <a:pt x="103" y="-1"/>
                    <a:pt x="156" y="0"/>
                  </a:cubicBezTo>
                  <a:cubicBezTo>
                    <a:pt x="12085" y="0"/>
                    <a:pt x="21756" y="9670"/>
                    <a:pt x="21756" y="21600"/>
                  </a:cubicBezTo>
                  <a:lnTo>
                    <a:pt x="156" y="21600"/>
                  </a:lnTo>
                  <a:lnTo>
                    <a:pt x="-1" y="0"/>
                  </a:lnTo>
                  <a:close/>
                </a:path>
              </a:pathLst>
            </a:custGeom>
            <a:solidFill>
              <a:srgbClr val="FFFFFF"/>
            </a:solidFill>
            <a:ln w="12700">
              <a:solidFill>
                <a:srgbClr val="000000"/>
              </a:solidFill>
              <a:round/>
              <a:headEnd/>
              <a:tailEnd/>
            </a:ln>
          </p:spPr>
          <p:txBody>
            <a:bodyPr/>
            <a:lstStyle/>
            <a:p>
              <a:endParaRPr lang="el-GR"/>
            </a:p>
          </p:txBody>
        </p:sp>
        <p:sp>
          <p:nvSpPr>
            <p:cNvPr id="8" name="Line 8"/>
            <p:cNvSpPr>
              <a:spLocks noChangeShapeType="1"/>
            </p:cNvSpPr>
            <p:nvPr/>
          </p:nvSpPr>
          <p:spPr bwMode="auto">
            <a:xfrm>
              <a:off x="1277" y="853"/>
              <a:ext cx="1551" cy="0"/>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9" name="Line 9"/>
            <p:cNvSpPr>
              <a:spLocks noChangeShapeType="1"/>
            </p:cNvSpPr>
            <p:nvPr/>
          </p:nvSpPr>
          <p:spPr bwMode="auto">
            <a:xfrm>
              <a:off x="3116" y="852"/>
              <a:ext cx="1260" cy="1"/>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10" name="Line 10"/>
            <p:cNvSpPr>
              <a:spLocks noChangeShapeType="1"/>
            </p:cNvSpPr>
            <p:nvPr/>
          </p:nvSpPr>
          <p:spPr bwMode="auto">
            <a:xfrm flipV="1">
              <a:off x="3040" y="1040"/>
              <a:ext cx="1143" cy="72"/>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11" name="Line 11"/>
            <p:cNvSpPr>
              <a:spLocks noChangeShapeType="1"/>
            </p:cNvSpPr>
            <p:nvPr/>
          </p:nvSpPr>
          <p:spPr bwMode="auto">
            <a:xfrm flipV="1">
              <a:off x="3116" y="1226"/>
              <a:ext cx="1552" cy="94"/>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12" name="Line 12"/>
            <p:cNvSpPr>
              <a:spLocks noChangeShapeType="1"/>
            </p:cNvSpPr>
            <p:nvPr/>
          </p:nvSpPr>
          <p:spPr bwMode="auto">
            <a:xfrm>
              <a:off x="1474" y="1150"/>
              <a:ext cx="1199" cy="6"/>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13" name="Line 13"/>
            <p:cNvSpPr>
              <a:spLocks noChangeShapeType="1"/>
            </p:cNvSpPr>
            <p:nvPr/>
          </p:nvSpPr>
          <p:spPr bwMode="auto">
            <a:xfrm>
              <a:off x="1281" y="1356"/>
              <a:ext cx="1567" cy="14"/>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14" name="Oval 14"/>
            <p:cNvSpPr>
              <a:spLocks noChangeArrowheads="1"/>
            </p:cNvSpPr>
            <p:nvPr/>
          </p:nvSpPr>
          <p:spPr bwMode="auto">
            <a:xfrm>
              <a:off x="1082" y="759"/>
              <a:ext cx="153" cy="147"/>
            </a:xfrm>
            <a:prstGeom prst="ellipse">
              <a:avLst/>
            </a:prstGeom>
            <a:solidFill>
              <a:srgbClr val="800080"/>
            </a:solidFill>
            <a:ln w="12700">
              <a:solidFill>
                <a:srgbClr val="000000"/>
              </a:solidFill>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5" name="Oval 15"/>
            <p:cNvSpPr>
              <a:spLocks noChangeArrowheads="1"/>
            </p:cNvSpPr>
            <p:nvPr/>
          </p:nvSpPr>
          <p:spPr bwMode="auto">
            <a:xfrm>
              <a:off x="1276" y="1039"/>
              <a:ext cx="152" cy="148"/>
            </a:xfrm>
            <a:prstGeom prst="ellipse">
              <a:avLst/>
            </a:prstGeom>
            <a:solidFill>
              <a:srgbClr val="800080"/>
            </a:solidFill>
            <a:ln w="12700">
              <a:solidFill>
                <a:srgbClr val="000000"/>
              </a:solidFill>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6" name="Oval 16"/>
            <p:cNvSpPr>
              <a:spLocks noChangeArrowheads="1"/>
            </p:cNvSpPr>
            <p:nvPr/>
          </p:nvSpPr>
          <p:spPr bwMode="auto">
            <a:xfrm>
              <a:off x="1082" y="1226"/>
              <a:ext cx="153" cy="148"/>
            </a:xfrm>
            <a:prstGeom prst="ellipse">
              <a:avLst/>
            </a:prstGeom>
            <a:solidFill>
              <a:srgbClr val="800080"/>
            </a:solidFill>
            <a:ln w="12700">
              <a:solidFill>
                <a:srgbClr val="000000"/>
              </a:solidFill>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7" name="Rectangle 17"/>
            <p:cNvSpPr>
              <a:spLocks noChangeArrowheads="1"/>
            </p:cNvSpPr>
            <p:nvPr/>
          </p:nvSpPr>
          <p:spPr bwMode="auto">
            <a:xfrm>
              <a:off x="2923" y="759"/>
              <a:ext cx="152" cy="147"/>
            </a:xfrm>
            <a:prstGeom prst="rect">
              <a:avLst/>
            </a:prstGeom>
            <a:solidFill>
              <a:srgbClr val="FFFF00"/>
            </a:solidFill>
            <a:ln w="12700">
              <a:solidFill>
                <a:srgbClr val="000000"/>
              </a:solidFill>
              <a:miter lim="800000"/>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8" name="Rectangle 18"/>
            <p:cNvSpPr>
              <a:spLocks noChangeArrowheads="1"/>
            </p:cNvSpPr>
            <p:nvPr/>
          </p:nvSpPr>
          <p:spPr bwMode="auto">
            <a:xfrm>
              <a:off x="2728" y="1039"/>
              <a:ext cx="154" cy="148"/>
            </a:xfrm>
            <a:prstGeom prst="rect">
              <a:avLst/>
            </a:prstGeom>
            <a:solidFill>
              <a:srgbClr val="FFFF00"/>
            </a:solidFill>
            <a:ln w="12700">
              <a:solidFill>
                <a:srgbClr val="000000"/>
              </a:solidFill>
              <a:miter lim="800000"/>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9" name="Rectangle 19"/>
            <p:cNvSpPr>
              <a:spLocks noChangeArrowheads="1"/>
            </p:cNvSpPr>
            <p:nvPr/>
          </p:nvSpPr>
          <p:spPr bwMode="auto">
            <a:xfrm>
              <a:off x="2923" y="1319"/>
              <a:ext cx="152" cy="148"/>
            </a:xfrm>
            <a:prstGeom prst="rect">
              <a:avLst/>
            </a:prstGeom>
            <a:solidFill>
              <a:srgbClr val="FFFF00"/>
            </a:solidFill>
            <a:ln w="12700">
              <a:solidFill>
                <a:srgbClr val="000000"/>
              </a:solidFill>
              <a:miter lim="800000"/>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0" name="Arc 20"/>
            <p:cNvSpPr>
              <a:spLocks/>
            </p:cNvSpPr>
            <p:nvPr/>
          </p:nvSpPr>
          <p:spPr bwMode="auto">
            <a:xfrm flipH="1" flipV="1">
              <a:off x="4375" y="759"/>
              <a:ext cx="154" cy="1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2"/>
            </a:solidFill>
            <a:ln w="12700">
              <a:solidFill>
                <a:srgbClr val="000000"/>
              </a:solidFill>
              <a:round/>
              <a:headEnd/>
              <a:tailEnd/>
            </a:ln>
          </p:spPr>
          <p:txBody>
            <a:bodyPr/>
            <a:lstStyle/>
            <a:p>
              <a:endParaRPr lang="el-GR"/>
            </a:p>
          </p:txBody>
        </p:sp>
        <p:sp>
          <p:nvSpPr>
            <p:cNvPr id="21" name="Arc 21"/>
            <p:cNvSpPr>
              <a:spLocks/>
            </p:cNvSpPr>
            <p:nvPr/>
          </p:nvSpPr>
          <p:spPr bwMode="auto">
            <a:xfrm flipH="1" flipV="1">
              <a:off x="4182" y="1039"/>
              <a:ext cx="152" cy="14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2"/>
            </a:solidFill>
            <a:ln w="12700">
              <a:solidFill>
                <a:srgbClr val="000000"/>
              </a:solidFill>
              <a:round/>
              <a:headEnd/>
              <a:tailEnd/>
            </a:ln>
          </p:spPr>
          <p:txBody>
            <a:bodyPr/>
            <a:lstStyle/>
            <a:p>
              <a:endParaRPr lang="el-GR"/>
            </a:p>
          </p:txBody>
        </p:sp>
        <p:sp>
          <p:nvSpPr>
            <p:cNvPr id="22" name="Arc 22"/>
            <p:cNvSpPr>
              <a:spLocks/>
            </p:cNvSpPr>
            <p:nvPr/>
          </p:nvSpPr>
          <p:spPr bwMode="auto">
            <a:xfrm flipH="1" flipV="1">
              <a:off x="4666" y="1133"/>
              <a:ext cx="153" cy="1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bg2"/>
            </a:solidFill>
            <a:ln w="12700">
              <a:solidFill>
                <a:srgbClr val="000000"/>
              </a:solidFill>
              <a:round/>
              <a:headEnd/>
              <a:tailEnd/>
            </a:ln>
          </p:spPr>
          <p:txBody>
            <a:bodyPr/>
            <a:lstStyle/>
            <a:p>
              <a:endParaRPr lang="el-GR"/>
            </a:p>
          </p:txBody>
        </p:sp>
        <p:sp>
          <p:nvSpPr>
            <p:cNvPr id="23" name="Line 23"/>
            <p:cNvSpPr>
              <a:spLocks noChangeShapeType="1"/>
            </p:cNvSpPr>
            <p:nvPr/>
          </p:nvSpPr>
          <p:spPr bwMode="auto">
            <a:xfrm>
              <a:off x="4956" y="572"/>
              <a:ext cx="2" cy="10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24" name="Line 24"/>
            <p:cNvSpPr>
              <a:spLocks noChangeShapeType="1"/>
            </p:cNvSpPr>
            <p:nvPr/>
          </p:nvSpPr>
          <p:spPr bwMode="auto">
            <a:xfrm>
              <a:off x="3916" y="572"/>
              <a:ext cx="1042"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grpSp>
    </p:spTree>
    <p:extLst>
      <p:ext uri="{BB962C8B-B14F-4D97-AF65-F5344CB8AC3E}">
        <p14:creationId xmlns:p14="http://schemas.microsoft.com/office/powerpoint/2010/main" val="1036751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ΚΟΙΝΗ ΙΔΙΟΤΗΤΑ </a:t>
            </a:r>
            <a:r>
              <a:rPr lang="el-GR" altLang="zh-CN" dirty="0" smtClean="0">
                <a:latin typeface="Calibri" panose="020F0502020204030204" pitchFamily="34" charset="0"/>
              </a:rPr>
              <a:t>“</a:t>
            </a:r>
            <a:r>
              <a:rPr lang="el-GR" dirty="0" smtClean="0"/>
              <a:t>ΜΗΔΕΝ</a:t>
            </a:r>
            <a:r>
              <a:rPr lang="el-GR" altLang="zh-CN" dirty="0" smtClean="0">
                <a:latin typeface="Calibri" panose="020F0502020204030204" pitchFamily="34" charset="0"/>
              </a:rPr>
              <a:t>”</a:t>
            </a:r>
            <a:r>
              <a:rPr lang="el-GR" dirty="0" smtClean="0"/>
              <a:t> &amp; </a:t>
            </a:r>
            <a:r>
              <a:rPr lang="el-GR" altLang="zh-CN" dirty="0" smtClean="0">
                <a:latin typeface="Calibri" panose="020F0502020204030204" pitchFamily="34" charset="0"/>
              </a:rPr>
              <a:t>“</a:t>
            </a:r>
            <a:r>
              <a:rPr lang="el-GR" dirty="0" smtClean="0"/>
              <a:t>ΕΝΑ</a:t>
            </a:r>
            <a:r>
              <a:rPr lang="el-GR" altLang="zh-CN" dirty="0" smtClean="0">
                <a:latin typeface="Calibri" panose="020F0502020204030204" pitchFamily="34" charset="0"/>
              </a:rPr>
              <a:t>”</a:t>
            </a:r>
            <a:endParaRPr lang="el-GR" dirty="0"/>
          </a:p>
        </p:txBody>
      </p:sp>
      <p:sp>
        <p:nvSpPr>
          <p:cNvPr id="3" name="Θέση περιεχομένου 2"/>
          <p:cNvSpPr>
            <a:spLocks noGrp="1"/>
          </p:cNvSpPr>
          <p:nvPr>
            <p:ph idx="1"/>
          </p:nvPr>
        </p:nvSpPr>
        <p:spPr>
          <a:xfrm>
            <a:off x="464156" y="1556792"/>
            <a:ext cx="8229600" cy="4896544"/>
          </a:xfrm>
        </p:spPr>
        <p:txBody>
          <a:bodyPr/>
          <a:lstStyle/>
          <a:p>
            <a:pPr marL="0" indent="0" algn="ctr">
              <a:buNone/>
            </a:pPr>
            <a:r>
              <a:rPr lang="el-GR" altLang="el-GR" sz="2700" dirty="0">
                <a:latin typeface="Calibri" panose="020F0502020204030204" pitchFamily="34" charset="0"/>
              </a:rPr>
              <a:t>Η κοινή ιδιότητα όλων των συνόλων τα οποία </a:t>
            </a:r>
            <a:r>
              <a:rPr lang="el-GR" altLang="el-GR" sz="2700" b="1" dirty="0">
                <a:latin typeface="Calibri" panose="020F0502020204030204" pitchFamily="34" charset="0"/>
              </a:rPr>
              <a:t>δεν έχουν κανένα στοιχείο</a:t>
            </a:r>
            <a:r>
              <a:rPr lang="el-GR" altLang="el-GR" sz="2700" dirty="0">
                <a:latin typeface="Calibri" panose="020F0502020204030204" pitchFamily="34" charset="0"/>
              </a:rPr>
              <a:t>, ονομάζεται “</a:t>
            </a:r>
            <a:r>
              <a:rPr lang="el-GR" altLang="el-GR" sz="2700" b="1" dirty="0">
                <a:latin typeface="Calibri" panose="020F0502020204030204" pitchFamily="34" charset="0"/>
              </a:rPr>
              <a:t>μηδέν</a:t>
            </a:r>
            <a:r>
              <a:rPr lang="el-GR" altLang="el-GR" sz="2700" dirty="0">
                <a:latin typeface="Calibri" panose="020F0502020204030204" pitchFamily="34" charset="0"/>
              </a:rPr>
              <a:t>” και συμβολίζεται </a:t>
            </a:r>
            <a:r>
              <a:rPr lang="el-GR" altLang="el-GR" sz="2700" b="1" dirty="0" smtClean="0">
                <a:latin typeface="Calibri" panose="020F0502020204030204" pitchFamily="34" charset="0"/>
              </a:rPr>
              <a:t>0</a:t>
            </a:r>
          </a:p>
          <a:p>
            <a:pPr marL="0" indent="0">
              <a:buNone/>
            </a:pPr>
            <a:endParaRPr lang="el-GR" altLang="el-GR" b="1" dirty="0">
              <a:solidFill>
                <a:srgbClr val="FF0000"/>
              </a:solidFill>
              <a:latin typeface="Times New Roman" panose="02020603050405020304" pitchFamily="18" charset="0"/>
            </a:endParaRPr>
          </a:p>
          <a:p>
            <a:pPr marL="0" indent="0">
              <a:buNone/>
            </a:pPr>
            <a:endParaRPr lang="el-GR" altLang="el-GR" b="1" dirty="0" smtClean="0">
              <a:solidFill>
                <a:srgbClr val="FF0000"/>
              </a:solidFill>
              <a:latin typeface="Times New Roman" panose="02020603050405020304" pitchFamily="18" charset="0"/>
            </a:endParaRPr>
          </a:p>
          <a:p>
            <a:pPr marL="0" indent="0" algn="ctr">
              <a:buNone/>
            </a:pPr>
            <a:r>
              <a:rPr lang="el-GR" altLang="zh-CN" sz="2700" dirty="0" smtClean="0">
                <a:latin typeface="Calibri" panose="020F0502020204030204" pitchFamily="34" charset="0"/>
              </a:rPr>
              <a:t>Η </a:t>
            </a:r>
            <a:r>
              <a:rPr lang="el-GR" altLang="zh-CN" sz="2700" dirty="0">
                <a:latin typeface="Calibri" panose="020F0502020204030204" pitchFamily="34" charset="0"/>
              </a:rPr>
              <a:t>κοινή ιδιότητα όλων </a:t>
            </a:r>
            <a:r>
              <a:rPr lang="el-GR" altLang="el-GR" sz="2700" dirty="0">
                <a:latin typeface="Calibri" panose="020F0502020204030204" pitchFamily="34" charset="0"/>
              </a:rPr>
              <a:t>συνόλων τα οποία </a:t>
            </a:r>
            <a:r>
              <a:rPr lang="el-GR" altLang="zh-CN" sz="2700" b="1" dirty="0">
                <a:latin typeface="Calibri" panose="020F0502020204030204" pitchFamily="34" charset="0"/>
              </a:rPr>
              <a:t>έχουν ως μοναδικό στοιχείο τους το 0 </a:t>
            </a:r>
            <a:r>
              <a:rPr lang="el-GR" altLang="zh-CN" sz="2700" dirty="0">
                <a:latin typeface="Calibri" panose="020F0502020204030204" pitchFamily="34" charset="0"/>
              </a:rPr>
              <a:t>ονομάζεται “</a:t>
            </a:r>
            <a:r>
              <a:rPr lang="el-GR" altLang="zh-CN" sz="2700" b="1" dirty="0">
                <a:latin typeface="Calibri" panose="020F0502020204030204" pitchFamily="34" charset="0"/>
              </a:rPr>
              <a:t>ένα</a:t>
            </a:r>
            <a:r>
              <a:rPr lang="el-GR" altLang="zh-CN" sz="2700" dirty="0">
                <a:latin typeface="Calibri" panose="020F0502020204030204" pitchFamily="34" charset="0"/>
              </a:rPr>
              <a:t>” και συμβολίζεται </a:t>
            </a:r>
            <a:r>
              <a:rPr lang="el-GR" altLang="zh-CN" sz="2700" b="1" dirty="0">
                <a:latin typeface="Calibri" panose="020F0502020204030204" pitchFamily="34" charset="0"/>
              </a:rPr>
              <a:t>1</a:t>
            </a:r>
            <a:endParaRPr lang="el-GR" altLang="el-GR" sz="2700" b="1" dirty="0">
              <a:latin typeface="Calibri" panose="020F0502020204030204" pitchFamily="34" charset="0"/>
            </a:endParaRPr>
          </a:p>
          <a:p>
            <a:pPr marL="0" indent="0">
              <a:buNone/>
            </a:pPr>
            <a:endParaRPr lang="el-GR" altLang="el-GR" b="1" dirty="0">
              <a:latin typeface="Times New Roman" panose="02020603050405020304" pitchFamily="18" charset="0"/>
            </a:endParaRPr>
          </a:p>
          <a:p>
            <a:pPr marL="0" indent="0">
              <a:buNone/>
            </a:pPr>
            <a:endParaRPr lang="el-GR" dirty="0"/>
          </a:p>
        </p:txBody>
      </p:sp>
      <p:grpSp>
        <p:nvGrpSpPr>
          <p:cNvPr id="4" name="Group 26"/>
          <p:cNvGrpSpPr>
            <a:grpSpLocks/>
          </p:cNvGrpSpPr>
          <p:nvPr/>
        </p:nvGrpSpPr>
        <p:grpSpPr bwMode="auto">
          <a:xfrm>
            <a:off x="1908175" y="2636912"/>
            <a:ext cx="5040313" cy="1152525"/>
            <a:chOff x="703" y="1842"/>
            <a:chExt cx="4173" cy="1134"/>
          </a:xfrm>
        </p:grpSpPr>
        <p:sp>
          <p:nvSpPr>
            <p:cNvPr id="5" name="Oval 6"/>
            <p:cNvSpPr>
              <a:spLocks noChangeArrowheads="1"/>
            </p:cNvSpPr>
            <p:nvPr/>
          </p:nvSpPr>
          <p:spPr bwMode="auto">
            <a:xfrm>
              <a:off x="703" y="1842"/>
              <a:ext cx="822" cy="1134"/>
            </a:xfrm>
            <a:prstGeom prst="ellipse">
              <a:avLst/>
            </a:prstGeom>
            <a:solidFill>
              <a:srgbClr val="FFFFFF"/>
            </a:solidFill>
            <a:ln w="12700">
              <a:solidFill>
                <a:srgbClr val="000000"/>
              </a:solidFill>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6" name="Rectangle 7"/>
            <p:cNvSpPr>
              <a:spLocks noChangeArrowheads="1"/>
            </p:cNvSpPr>
            <p:nvPr/>
          </p:nvSpPr>
          <p:spPr bwMode="auto">
            <a:xfrm>
              <a:off x="2446" y="1843"/>
              <a:ext cx="776" cy="1026"/>
            </a:xfrm>
            <a:prstGeom prst="rect">
              <a:avLst/>
            </a:prstGeom>
            <a:solidFill>
              <a:srgbClr val="FFFFFF"/>
            </a:solidFill>
            <a:ln w="12700">
              <a:solidFill>
                <a:srgbClr val="000000"/>
              </a:solidFill>
              <a:miter lim="800000"/>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7" name="Arc 8"/>
            <p:cNvSpPr>
              <a:spLocks/>
            </p:cNvSpPr>
            <p:nvPr/>
          </p:nvSpPr>
          <p:spPr bwMode="auto">
            <a:xfrm flipH="1" flipV="1">
              <a:off x="3827" y="1843"/>
              <a:ext cx="1049" cy="1075"/>
            </a:xfrm>
            <a:custGeom>
              <a:avLst/>
              <a:gdLst>
                <a:gd name="T0" fmla="*/ 0 w 21756"/>
                <a:gd name="T1" fmla="*/ 0 h 21600"/>
                <a:gd name="T2" fmla="*/ 0 w 21756"/>
                <a:gd name="T3" fmla="*/ 0 h 21600"/>
                <a:gd name="T4" fmla="*/ 0 w 21756"/>
                <a:gd name="T5" fmla="*/ 0 h 21600"/>
                <a:gd name="T6" fmla="*/ 0 60000 65536"/>
                <a:gd name="T7" fmla="*/ 0 60000 65536"/>
                <a:gd name="T8" fmla="*/ 0 60000 65536"/>
                <a:gd name="T9" fmla="*/ 0 w 21756"/>
                <a:gd name="T10" fmla="*/ 0 h 21600"/>
                <a:gd name="T11" fmla="*/ 21756 w 21756"/>
                <a:gd name="T12" fmla="*/ 21600 h 21600"/>
              </a:gdLst>
              <a:ahLst/>
              <a:cxnLst>
                <a:cxn ang="T6">
                  <a:pos x="T0" y="T1"/>
                </a:cxn>
                <a:cxn ang="T7">
                  <a:pos x="T2" y="T3"/>
                </a:cxn>
                <a:cxn ang="T8">
                  <a:pos x="T4" y="T5"/>
                </a:cxn>
              </a:cxnLst>
              <a:rect l="T9" t="T10" r="T11" b="T12"/>
              <a:pathLst>
                <a:path w="21756" h="21600" fill="none" extrusionOk="0">
                  <a:moveTo>
                    <a:pt x="-1" y="0"/>
                  </a:moveTo>
                  <a:cubicBezTo>
                    <a:pt x="51" y="0"/>
                    <a:pt x="103" y="-1"/>
                    <a:pt x="156" y="0"/>
                  </a:cubicBezTo>
                  <a:cubicBezTo>
                    <a:pt x="12085" y="0"/>
                    <a:pt x="21756" y="9670"/>
                    <a:pt x="21756" y="21600"/>
                  </a:cubicBezTo>
                </a:path>
                <a:path w="21756" h="21600" stroke="0" extrusionOk="0">
                  <a:moveTo>
                    <a:pt x="-1" y="0"/>
                  </a:moveTo>
                  <a:cubicBezTo>
                    <a:pt x="51" y="0"/>
                    <a:pt x="103" y="-1"/>
                    <a:pt x="156" y="0"/>
                  </a:cubicBezTo>
                  <a:cubicBezTo>
                    <a:pt x="12085" y="0"/>
                    <a:pt x="21756" y="9670"/>
                    <a:pt x="21756" y="21600"/>
                  </a:cubicBezTo>
                  <a:lnTo>
                    <a:pt x="156" y="21600"/>
                  </a:lnTo>
                  <a:lnTo>
                    <a:pt x="-1" y="0"/>
                  </a:lnTo>
                  <a:close/>
                </a:path>
              </a:pathLst>
            </a:custGeom>
            <a:solidFill>
              <a:srgbClr val="FFFFFF"/>
            </a:solidFill>
            <a:ln w="12700">
              <a:solidFill>
                <a:srgbClr val="000000"/>
              </a:solidFill>
              <a:round/>
              <a:headEnd/>
              <a:tailEnd/>
            </a:ln>
          </p:spPr>
          <p:txBody>
            <a:bodyPr/>
            <a:lstStyle/>
            <a:p>
              <a:endParaRPr lang="el-GR"/>
            </a:p>
          </p:txBody>
        </p:sp>
        <p:sp>
          <p:nvSpPr>
            <p:cNvPr id="8" name="Line 10"/>
            <p:cNvSpPr>
              <a:spLocks noChangeShapeType="1"/>
            </p:cNvSpPr>
            <p:nvPr/>
          </p:nvSpPr>
          <p:spPr bwMode="auto">
            <a:xfrm>
              <a:off x="3107" y="2432"/>
              <a:ext cx="1260" cy="1"/>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9" name="Line 13"/>
            <p:cNvSpPr>
              <a:spLocks noChangeShapeType="1"/>
            </p:cNvSpPr>
            <p:nvPr/>
          </p:nvSpPr>
          <p:spPr bwMode="auto">
            <a:xfrm>
              <a:off x="1384" y="2420"/>
              <a:ext cx="1199" cy="6"/>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10" name="Line 24"/>
            <p:cNvSpPr>
              <a:spLocks noChangeShapeType="1"/>
            </p:cNvSpPr>
            <p:nvPr/>
          </p:nvSpPr>
          <p:spPr bwMode="auto">
            <a:xfrm>
              <a:off x="4866" y="1842"/>
              <a:ext cx="2" cy="102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1" name="Line 25"/>
            <p:cNvSpPr>
              <a:spLocks noChangeShapeType="1"/>
            </p:cNvSpPr>
            <p:nvPr/>
          </p:nvSpPr>
          <p:spPr bwMode="auto">
            <a:xfrm>
              <a:off x="3826" y="1842"/>
              <a:ext cx="1042"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grpSp>
      <p:grpSp>
        <p:nvGrpSpPr>
          <p:cNvPr id="12" name="Group 42"/>
          <p:cNvGrpSpPr>
            <a:grpSpLocks/>
          </p:cNvGrpSpPr>
          <p:nvPr/>
        </p:nvGrpSpPr>
        <p:grpSpPr bwMode="auto">
          <a:xfrm>
            <a:off x="1763713" y="5228803"/>
            <a:ext cx="5040312" cy="1152525"/>
            <a:chOff x="1111" y="3385"/>
            <a:chExt cx="3175" cy="726"/>
          </a:xfrm>
        </p:grpSpPr>
        <p:sp>
          <p:nvSpPr>
            <p:cNvPr id="13" name="Oval 29"/>
            <p:cNvSpPr>
              <a:spLocks noChangeArrowheads="1"/>
            </p:cNvSpPr>
            <p:nvPr/>
          </p:nvSpPr>
          <p:spPr bwMode="auto">
            <a:xfrm>
              <a:off x="1111" y="3385"/>
              <a:ext cx="625" cy="726"/>
            </a:xfrm>
            <a:prstGeom prst="ellipse">
              <a:avLst/>
            </a:prstGeom>
            <a:solidFill>
              <a:srgbClr val="FFFFFF"/>
            </a:solidFill>
            <a:ln w="12700">
              <a:solidFill>
                <a:srgbClr val="000000"/>
              </a:solidFill>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4" name="Rectangle 30"/>
            <p:cNvSpPr>
              <a:spLocks noChangeArrowheads="1"/>
            </p:cNvSpPr>
            <p:nvPr/>
          </p:nvSpPr>
          <p:spPr bwMode="auto">
            <a:xfrm>
              <a:off x="2437" y="3386"/>
              <a:ext cx="591" cy="656"/>
            </a:xfrm>
            <a:prstGeom prst="rect">
              <a:avLst/>
            </a:prstGeom>
            <a:solidFill>
              <a:srgbClr val="FFFFFF"/>
            </a:solidFill>
            <a:ln w="12700">
              <a:solidFill>
                <a:srgbClr val="000000"/>
              </a:solidFill>
              <a:miter lim="800000"/>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5" name="Arc 31"/>
            <p:cNvSpPr>
              <a:spLocks/>
            </p:cNvSpPr>
            <p:nvPr/>
          </p:nvSpPr>
          <p:spPr bwMode="auto">
            <a:xfrm flipH="1" flipV="1">
              <a:off x="3488" y="3386"/>
              <a:ext cx="798" cy="688"/>
            </a:xfrm>
            <a:custGeom>
              <a:avLst/>
              <a:gdLst>
                <a:gd name="T0" fmla="*/ 0 w 21756"/>
                <a:gd name="T1" fmla="*/ 0 h 21600"/>
                <a:gd name="T2" fmla="*/ 0 w 21756"/>
                <a:gd name="T3" fmla="*/ 0 h 21600"/>
                <a:gd name="T4" fmla="*/ 0 w 21756"/>
                <a:gd name="T5" fmla="*/ 0 h 21600"/>
                <a:gd name="T6" fmla="*/ 0 60000 65536"/>
                <a:gd name="T7" fmla="*/ 0 60000 65536"/>
                <a:gd name="T8" fmla="*/ 0 60000 65536"/>
                <a:gd name="T9" fmla="*/ 0 w 21756"/>
                <a:gd name="T10" fmla="*/ 0 h 21600"/>
                <a:gd name="T11" fmla="*/ 21756 w 21756"/>
                <a:gd name="T12" fmla="*/ 21600 h 21600"/>
              </a:gdLst>
              <a:ahLst/>
              <a:cxnLst>
                <a:cxn ang="T6">
                  <a:pos x="T0" y="T1"/>
                </a:cxn>
                <a:cxn ang="T7">
                  <a:pos x="T2" y="T3"/>
                </a:cxn>
                <a:cxn ang="T8">
                  <a:pos x="T4" y="T5"/>
                </a:cxn>
              </a:cxnLst>
              <a:rect l="T9" t="T10" r="T11" b="T12"/>
              <a:pathLst>
                <a:path w="21756" h="21600" fill="none" extrusionOk="0">
                  <a:moveTo>
                    <a:pt x="-1" y="0"/>
                  </a:moveTo>
                  <a:cubicBezTo>
                    <a:pt x="51" y="0"/>
                    <a:pt x="103" y="-1"/>
                    <a:pt x="156" y="0"/>
                  </a:cubicBezTo>
                  <a:cubicBezTo>
                    <a:pt x="12085" y="0"/>
                    <a:pt x="21756" y="9670"/>
                    <a:pt x="21756" y="21600"/>
                  </a:cubicBezTo>
                </a:path>
                <a:path w="21756" h="21600" stroke="0" extrusionOk="0">
                  <a:moveTo>
                    <a:pt x="-1" y="0"/>
                  </a:moveTo>
                  <a:cubicBezTo>
                    <a:pt x="51" y="0"/>
                    <a:pt x="103" y="-1"/>
                    <a:pt x="156" y="0"/>
                  </a:cubicBezTo>
                  <a:cubicBezTo>
                    <a:pt x="12085" y="0"/>
                    <a:pt x="21756" y="9670"/>
                    <a:pt x="21756" y="21600"/>
                  </a:cubicBezTo>
                  <a:lnTo>
                    <a:pt x="156" y="21600"/>
                  </a:lnTo>
                  <a:lnTo>
                    <a:pt x="-1" y="0"/>
                  </a:lnTo>
                  <a:close/>
                </a:path>
              </a:pathLst>
            </a:custGeom>
            <a:solidFill>
              <a:srgbClr val="FFFFFF"/>
            </a:solidFill>
            <a:ln w="12700">
              <a:solidFill>
                <a:srgbClr val="000000"/>
              </a:solidFill>
              <a:round/>
              <a:headEnd/>
              <a:tailEnd/>
            </a:ln>
          </p:spPr>
          <p:txBody>
            <a:bodyPr/>
            <a:lstStyle/>
            <a:p>
              <a:endParaRPr lang="el-GR"/>
            </a:p>
          </p:txBody>
        </p:sp>
        <p:sp>
          <p:nvSpPr>
            <p:cNvPr id="16" name="Line 32"/>
            <p:cNvSpPr>
              <a:spLocks noChangeShapeType="1"/>
            </p:cNvSpPr>
            <p:nvPr/>
          </p:nvSpPr>
          <p:spPr bwMode="auto">
            <a:xfrm>
              <a:off x="2940" y="3763"/>
              <a:ext cx="959" cy="0"/>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17" name="Line 33"/>
            <p:cNvSpPr>
              <a:spLocks noChangeShapeType="1"/>
            </p:cNvSpPr>
            <p:nvPr/>
          </p:nvSpPr>
          <p:spPr bwMode="auto">
            <a:xfrm>
              <a:off x="1629" y="3755"/>
              <a:ext cx="912" cy="4"/>
            </a:xfrm>
            <a:prstGeom prst="line">
              <a:avLst/>
            </a:prstGeom>
            <a:noFill/>
            <a:ln w="9525">
              <a:solidFill>
                <a:srgbClr val="000000"/>
              </a:solidFill>
              <a:prstDash val="sysDot"/>
              <a:round/>
              <a:headEnd type="triangle" w="lg" len="sm"/>
              <a:tailEnd type="triangle" w="lg" len="sm"/>
            </a:ln>
            <a:extLst>
              <a:ext uri="{909E8E84-426E-40DD-AFC4-6F175D3DCCD1}">
                <a14:hiddenFill xmlns:a14="http://schemas.microsoft.com/office/drawing/2010/main">
                  <a:noFill/>
                </a14:hiddenFill>
              </a:ext>
            </a:extLst>
          </p:spPr>
          <p:txBody>
            <a:bodyPr/>
            <a:lstStyle/>
            <a:p>
              <a:endParaRPr lang="el-GR"/>
            </a:p>
          </p:txBody>
        </p:sp>
        <p:sp>
          <p:nvSpPr>
            <p:cNvPr id="18" name="Line 34"/>
            <p:cNvSpPr>
              <a:spLocks noChangeShapeType="1"/>
            </p:cNvSpPr>
            <p:nvPr/>
          </p:nvSpPr>
          <p:spPr bwMode="auto">
            <a:xfrm>
              <a:off x="4278" y="3385"/>
              <a:ext cx="2" cy="657"/>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19" name="Line 35"/>
            <p:cNvSpPr>
              <a:spLocks noChangeShapeType="1"/>
            </p:cNvSpPr>
            <p:nvPr/>
          </p:nvSpPr>
          <p:spPr bwMode="auto">
            <a:xfrm>
              <a:off x="3487" y="3385"/>
              <a:ext cx="793" cy="1"/>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l-GR"/>
            </a:p>
          </p:txBody>
        </p:sp>
        <p:sp>
          <p:nvSpPr>
            <p:cNvPr id="20" name="Oval 36"/>
            <p:cNvSpPr>
              <a:spLocks noChangeArrowheads="1"/>
            </p:cNvSpPr>
            <p:nvPr/>
          </p:nvSpPr>
          <p:spPr bwMode="auto">
            <a:xfrm>
              <a:off x="1338" y="3612"/>
              <a:ext cx="182" cy="22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1" name="Oval 40"/>
            <p:cNvSpPr>
              <a:spLocks noChangeArrowheads="1"/>
            </p:cNvSpPr>
            <p:nvPr/>
          </p:nvSpPr>
          <p:spPr bwMode="auto">
            <a:xfrm>
              <a:off x="2653" y="3566"/>
              <a:ext cx="182" cy="22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2" name="Oval 41"/>
            <p:cNvSpPr>
              <a:spLocks noChangeArrowheads="1"/>
            </p:cNvSpPr>
            <p:nvPr/>
          </p:nvSpPr>
          <p:spPr bwMode="auto">
            <a:xfrm>
              <a:off x="3923" y="3566"/>
              <a:ext cx="182" cy="227"/>
            </a:xfrm>
            <a:prstGeom prst="ellipse">
              <a:avLst/>
            </a:prstGeom>
            <a:solidFill>
              <a:srgbClr val="FF0000"/>
            </a:solidFill>
            <a:ln w="9525" algn="ctr">
              <a:solidFill>
                <a:srgbClr val="FF0000"/>
              </a:solidFill>
              <a:round/>
              <a:headEnd/>
              <a:tailEnd/>
            </a:ln>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grpSp>
    </p:spTree>
    <p:extLst>
      <p:ext uri="{BB962C8B-B14F-4D97-AF65-F5344CB8AC3E}">
        <p14:creationId xmlns:p14="http://schemas.microsoft.com/office/powerpoint/2010/main" val="1864415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ΚΟΙΝΗ ΙΔΙΟΤΗΤΑ ΣΤΟΙΧΕΙΩΝ</a:t>
            </a:r>
            <a:endParaRPr lang="el-GR" dirty="0"/>
          </a:p>
        </p:txBody>
      </p:sp>
      <p:sp>
        <p:nvSpPr>
          <p:cNvPr id="3" name="Θέση περιεχομένου 2"/>
          <p:cNvSpPr>
            <a:spLocks noGrp="1"/>
          </p:cNvSpPr>
          <p:nvPr>
            <p:ph idx="1"/>
          </p:nvPr>
        </p:nvSpPr>
        <p:spPr>
          <a:xfrm>
            <a:off x="464156" y="1417638"/>
            <a:ext cx="8229600" cy="5035698"/>
          </a:xfrm>
        </p:spPr>
        <p:txBody>
          <a:bodyPr>
            <a:normAutofit fontScale="62500" lnSpcReduction="20000"/>
          </a:bodyPr>
          <a:lstStyle/>
          <a:p>
            <a:pPr marL="0" indent="0">
              <a:lnSpc>
                <a:spcPct val="120000"/>
              </a:lnSpc>
              <a:spcBef>
                <a:spcPct val="50000"/>
              </a:spcBef>
              <a:buNone/>
            </a:pPr>
            <a:r>
              <a:rPr lang="el-GR" altLang="el-GR" sz="4000" dirty="0" smtClean="0"/>
              <a:t>Η </a:t>
            </a:r>
            <a:r>
              <a:rPr lang="el-GR" altLang="el-GR" sz="4000" dirty="0"/>
              <a:t>κοινή ιδιότητα όλων των συνόλων τα οποία</a:t>
            </a:r>
            <a:r>
              <a:rPr lang="el-GR" altLang="el-GR" sz="4000" b="1" dirty="0"/>
              <a:t> δεν </a:t>
            </a:r>
            <a:r>
              <a:rPr lang="el-GR" altLang="el-GR" sz="4000" b="1" dirty="0" smtClean="0"/>
              <a:t>έχουν</a:t>
            </a:r>
            <a:r>
              <a:rPr lang="en-US" altLang="el-GR" sz="4000" b="1" dirty="0" smtClean="0"/>
              <a:t> </a:t>
            </a:r>
            <a:r>
              <a:rPr lang="el-GR" altLang="el-GR" sz="4000" b="1" dirty="0" smtClean="0"/>
              <a:t>κανένα </a:t>
            </a:r>
            <a:r>
              <a:rPr lang="el-GR" altLang="el-GR" sz="4000" b="1" dirty="0"/>
              <a:t>στοιχείο</a:t>
            </a:r>
            <a:r>
              <a:rPr lang="el-GR" altLang="el-GR" sz="4000" dirty="0"/>
              <a:t>, ονομάζεται “</a:t>
            </a:r>
            <a:r>
              <a:rPr lang="el-GR" altLang="el-GR" sz="4000" b="1" dirty="0"/>
              <a:t>μηδέν</a:t>
            </a:r>
            <a:r>
              <a:rPr lang="el-GR" altLang="el-GR" sz="4000" dirty="0"/>
              <a:t>” και συμβολίζεται </a:t>
            </a:r>
            <a:r>
              <a:rPr lang="el-GR" altLang="el-GR" sz="4000" b="1" dirty="0"/>
              <a:t>0</a:t>
            </a:r>
          </a:p>
          <a:p>
            <a:pPr marL="0" indent="0" algn="ctr">
              <a:lnSpc>
                <a:spcPct val="120000"/>
              </a:lnSpc>
              <a:spcBef>
                <a:spcPct val="50000"/>
              </a:spcBef>
              <a:buNone/>
            </a:pPr>
            <a:r>
              <a:rPr lang="el-GR" altLang="el-GR" sz="4000" b="1" dirty="0"/>
              <a:t>(    ) </a:t>
            </a:r>
            <a:r>
              <a:rPr lang="el-GR" altLang="el-GR" sz="4000" dirty="0"/>
              <a:t>= </a:t>
            </a:r>
            <a:r>
              <a:rPr lang="el-GR" altLang="el-GR" sz="4000" b="1" dirty="0"/>
              <a:t>0</a:t>
            </a:r>
          </a:p>
          <a:p>
            <a:pPr marL="0" indent="0">
              <a:lnSpc>
                <a:spcPct val="120000"/>
              </a:lnSpc>
              <a:spcBef>
                <a:spcPct val="50000"/>
              </a:spcBef>
              <a:buNone/>
            </a:pPr>
            <a:r>
              <a:rPr lang="el-GR" altLang="zh-CN" sz="4000" dirty="0" smtClean="0"/>
              <a:t>Η κοινή ιδιότητα όλων </a:t>
            </a:r>
            <a:r>
              <a:rPr lang="el-GR" altLang="el-GR" sz="4000" dirty="0" smtClean="0"/>
              <a:t>συνόλων τα οποία </a:t>
            </a:r>
            <a:r>
              <a:rPr lang="el-GR" altLang="zh-CN" sz="4000" b="1" dirty="0" smtClean="0"/>
              <a:t>έχουν ως μοναδικό στοιχείο τους το 0 </a:t>
            </a:r>
            <a:r>
              <a:rPr lang="el-GR" altLang="zh-CN" sz="4000" dirty="0" smtClean="0"/>
              <a:t>ονομάζεται “</a:t>
            </a:r>
            <a:r>
              <a:rPr lang="el-GR" altLang="zh-CN" sz="4000" b="1" dirty="0" smtClean="0"/>
              <a:t>ένα</a:t>
            </a:r>
            <a:r>
              <a:rPr lang="el-GR" altLang="zh-CN" sz="4000" dirty="0" smtClean="0"/>
              <a:t>” και συμβολίζεται 1</a:t>
            </a:r>
          </a:p>
          <a:p>
            <a:pPr marL="0" indent="0" algn="ctr">
              <a:lnSpc>
                <a:spcPct val="120000"/>
              </a:lnSpc>
              <a:spcBef>
                <a:spcPct val="50000"/>
              </a:spcBef>
              <a:buNone/>
            </a:pPr>
            <a:r>
              <a:rPr lang="el-GR" altLang="el-GR" sz="4000" b="1" dirty="0" smtClean="0"/>
              <a:t>( </a:t>
            </a:r>
            <a:r>
              <a:rPr lang="el-GR" altLang="el-GR" sz="4000" b="1" dirty="0"/>
              <a:t>0 ) </a:t>
            </a:r>
            <a:r>
              <a:rPr lang="el-GR" altLang="el-GR" sz="4000" dirty="0" smtClean="0"/>
              <a:t>= </a:t>
            </a:r>
            <a:r>
              <a:rPr lang="el-GR" altLang="el-GR" sz="4000" b="1" dirty="0" smtClean="0"/>
              <a:t>1</a:t>
            </a:r>
          </a:p>
          <a:p>
            <a:pPr marL="0" indent="0">
              <a:lnSpc>
                <a:spcPct val="120000"/>
              </a:lnSpc>
              <a:spcBef>
                <a:spcPct val="50000"/>
              </a:spcBef>
              <a:buNone/>
            </a:pPr>
            <a:r>
              <a:rPr lang="el-GR" altLang="zh-CN" sz="4000" dirty="0" smtClean="0"/>
              <a:t>Η κοινή ιδιότητα όλων </a:t>
            </a:r>
            <a:r>
              <a:rPr lang="el-GR" altLang="el-GR" sz="4000" dirty="0" smtClean="0"/>
              <a:t>συνόλων τα οποία </a:t>
            </a:r>
            <a:r>
              <a:rPr lang="el-GR" altLang="zh-CN" sz="4000" b="1" dirty="0" smtClean="0"/>
              <a:t>έχουν ως στοιχεία τους το 0 </a:t>
            </a:r>
            <a:r>
              <a:rPr lang="el-GR" altLang="zh-CN" sz="4000" dirty="0" smtClean="0"/>
              <a:t>και το </a:t>
            </a:r>
            <a:r>
              <a:rPr lang="el-GR" altLang="zh-CN" sz="4000" b="1" dirty="0" smtClean="0"/>
              <a:t>1</a:t>
            </a:r>
            <a:r>
              <a:rPr lang="el-GR" altLang="zh-CN" sz="4000" dirty="0" smtClean="0"/>
              <a:t> ονομάζεται </a:t>
            </a:r>
            <a:r>
              <a:rPr lang="el-GR" altLang="zh-CN" sz="4000" b="1" dirty="0" smtClean="0"/>
              <a:t>“δύο” </a:t>
            </a:r>
            <a:r>
              <a:rPr lang="el-GR" altLang="zh-CN" sz="4000" dirty="0" smtClean="0"/>
              <a:t>και συμβολίζεται </a:t>
            </a:r>
            <a:r>
              <a:rPr lang="el-GR" altLang="zh-CN" sz="4000" b="1" dirty="0" smtClean="0"/>
              <a:t>2</a:t>
            </a:r>
          </a:p>
          <a:p>
            <a:pPr marL="0" indent="0" algn="ctr">
              <a:lnSpc>
                <a:spcPct val="120000"/>
              </a:lnSpc>
              <a:spcBef>
                <a:spcPct val="50000"/>
              </a:spcBef>
              <a:buNone/>
            </a:pPr>
            <a:r>
              <a:rPr lang="el-GR" altLang="el-GR" sz="4000" b="1" dirty="0" smtClean="0"/>
              <a:t>( 0  1 ) </a:t>
            </a:r>
            <a:r>
              <a:rPr lang="el-GR" altLang="el-GR" sz="4000" dirty="0" smtClean="0"/>
              <a:t>= </a:t>
            </a:r>
            <a:r>
              <a:rPr lang="el-GR" altLang="el-GR" sz="4000" b="1" dirty="0" smtClean="0"/>
              <a:t>2</a:t>
            </a:r>
          </a:p>
          <a:p>
            <a:pPr marL="0" indent="0">
              <a:lnSpc>
                <a:spcPct val="120000"/>
              </a:lnSpc>
              <a:spcBef>
                <a:spcPct val="50000"/>
              </a:spcBef>
              <a:buNone/>
            </a:pPr>
            <a:r>
              <a:rPr lang="el-GR" altLang="el-GR" sz="3600" dirty="0" smtClean="0"/>
              <a:t>  </a:t>
            </a:r>
          </a:p>
          <a:p>
            <a:pPr marL="0" indent="0">
              <a:lnSpc>
                <a:spcPct val="120000"/>
              </a:lnSpc>
              <a:buNone/>
            </a:pPr>
            <a:endParaRPr lang="el-GR" dirty="0"/>
          </a:p>
        </p:txBody>
      </p:sp>
    </p:spTree>
    <p:extLst>
      <p:ext uri="{BB962C8B-B14F-4D97-AF65-F5344CB8AC3E}">
        <p14:creationId xmlns:p14="http://schemas.microsoft.com/office/powerpoint/2010/main" val="1436755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ΚΟΙΝΗ ΙΔΙΟΤΗΤΑ</a:t>
            </a:r>
            <a:endParaRPr lang="el-GR" dirty="0"/>
          </a:p>
        </p:txBody>
      </p:sp>
      <p:sp>
        <p:nvSpPr>
          <p:cNvPr id="3" name="Θέση περιεχομένου 2"/>
          <p:cNvSpPr>
            <a:spLocks noGrp="1"/>
          </p:cNvSpPr>
          <p:nvPr>
            <p:ph idx="1"/>
          </p:nvPr>
        </p:nvSpPr>
        <p:spPr>
          <a:xfrm>
            <a:off x="464156" y="1556792"/>
            <a:ext cx="8229600" cy="4824536"/>
          </a:xfrm>
        </p:spPr>
        <p:txBody>
          <a:bodyPr>
            <a:normAutofit/>
          </a:bodyPr>
          <a:lstStyle/>
          <a:p>
            <a:pPr marL="216000">
              <a:spcBef>
                <a:spcPct val="50000"/>
              </a:spcBef>
              <a:buNone/>
            </a:pPr>
            <a:r>
              <a:rPr lang="el-GR" altLang="el-GR" sz="2500" b="1" dirty="0">
                <a:latin typeface="Calibri" panose="020F0502020204030204" pitchFamily="34" charset="0"/>
              </a:rPr>
              <a:t>(    ) = 0</a:t>
            </a:r>
          </a:p>
          <a:p>
            <a:pPr marL="216000">
              <a:spcBef>
                <a:spcPct val="50000"/>
              </a:spcBef>
              <a:buNone/>
            </a:pPr>
            <a:r>
              <a:rPr lang="el-GR" altLang="el-GR" sz="2500" b="1" dirty="0">
                <a:latin typeface="Calibri" panose="020F0502020204030204" pitchFamily="34" charset="0"/>
              </a:rPr>
              <a:t>(  0 ) = 1</a:t>
            </a:r>
          </a:p>
          <a:p>
            <a:pPr marL="216000">
              <a:spcBef>
                <a:spcPct val="50000"/>
              </a:spcBef>
              <a:buNone/>
            </a:pPr>
            <a:r>
              <a:rPr lang="el-GR" altLang="el-GR" sz="2500" b="1" dirty="0">
                <a:latin typeface="Calibri" panose="020F0502020204030204" pitchFamily="34" charset="0"/>
              </a:rPr>
              <a:t>(  0   1  ) = 2</a:t>
            </a:r>
          </a:p>
          <a:p>
            <a:pPr marL="216000">
              <a:spcBef>
                <a:spcPct val="50000"/>
              </a:spcBef>
              <a:buNone/>
            </a:pPr>
            <a:r>
              <a:rPr lang="el-GR" altLang="el-GR" sz="2500" b="1" dirty="0">
                <a:latin typeface="Calibri" panose="020F0502020204030204" pitchFamily="34" charset="0"/>
              </a:rPr>
              <a:t>(  0   1   2  ) =  3</a:t>
            </a:r>
          </a:p>
          <a:p>
            <a:pPr marL="216000">
              <a:spcBef>
                <a:spcPct val="50000"/>
              </a:spcBef>
              <a:buNone/>
            </a:pPr>
            <a:r>
              <a:rPr lang="el-GR" altLang="el-GR" sz="2500" b="1" dirty="0" smtClean="0">
                <a:latin typeface="Calibri" panose="020F0502020204030204" pitchFamily="34" charset="0"/>
              </a:rPr>
              <a:t>………………..</a:t>
            </a:r>
          </a:p>
          <a:p>
            <a:pPr algn="ctr">
              <a:spcBef>
                <a:spcPct val="50000"/>
              </a:spcBef>
              <a:buNone/>
            </a:pPr>
            <a:r>
              <a:rPr lang="el-GR" altLang="el-GR" sz="2800" b="1" dirty="0">
                <a:latin typeface="Calibri" panose="020F0502020204030204" pitchFamily="34" charset="0"/>
              </a:rPr>
              <a:t>ή</a:t>
            </a:r>
            <a:endParaRPr lang="el-GR" altLang="el-GR" sz="2800" b="1" dirty="0" smtClean="0">
              <a:latin typeface="Calibri" panose="020F0502020204030204" pitchFamily="34" charset="0"/>
            </a:endParaRPr>
          </a:p>
          <a:p>
            <a:pPr marL="0" indent="0">
              <a:buNone/>
            </a:pPr>
            <a:endParaRPr lang="el-GR" sz="800" dirty="0" smtClean="0"/>
          </a:p>
          <a:p>
            <a:pPr marL="0" indent="0">
              <a:buNone/>
            </a:pPr>
            <a:r>
              <a:rPr lang="el-GR" sz="2800" dirty="0" smtClean="0"/>
              <a:t>     0       </a:t>
            </a:r>
            <a:r>
              <a:rPr lang="el-GR" sz="2800" dirty="0"/>
              <a:t>1       2       3         </a:t>
            </a:r>
            <a:r>
              <a:rPr lang="el-GR" sz="2800" dirty="0" smtClean="0"/>
              <a:t>………. </a:t>
            </a:r>
            <a:endParaRPr lang="el-GR" sz="2800" dirty="0"/>
          </a:p>
          <a:p>
            <a:pPr marL="0" indent="0">
              <a:buNone/>
            </a:pPr>
            <a:endParaRPr lang="el-GR" dirty="0"/>
          </a:p>
        </p:txBody>
      </p:sp>
      <p:sp>
        <p:nvSpPr>
          <p:cNvPr id="5" name="Έλλειψη 4"/>
          <p:cNvSpPr>
            <a:spLocks noChangeAspect="1"/>
          </p:cNvSpPr>
          <p:nvPr/>
        </p:nvSpPr>
        <p:spPr>
          <a:xfrm>
            <a:off x="827648" y="5301208"/>
            <a:ext cx="576000"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Έλλειψη 5"/>
          <p:cNvSpPr/>
          <p:nvPr/>
        </p:nvSpPr>
        <p:spPr>
          <a:xfrm>
            <a:off x="755576" y="5229200"/>
            <a:ext cx="1512168"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Έλλειψη 6"/>
          <p:cNvSpPr/>
          <p:nvPr/>
        </p:nvSpPr>
        <p:spPr>
          <a:xfrm>
            <a:off x="781334" y="5157192"/>
            <a:ext cx="2160240" cy="108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Έλλειψη 7"/>
          <p:cNvSpPr/>
          <p:nvPr/>
        </p:nvSpPr>
        <p:spPr>
          <a:xfrm>
            <a:off x="755576" y="5013176"/>
            <a:ext cx="3168352" cy="136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52920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ΦΥΣΙΚΟΣ ΑΡΙΘΜΟΣ</a:t>
            </a:r>
            <a:endParaRPr lang="el-GR" dirty="0"/>
          </a:p>
        </p:txBody>
      </p:sp>
      <p:sp>
        <p:nvSpPr>
          <p:cNvPr id="3" name="Θέση περιεχομένου 2"/>
          <p:cNvSpPr>
            <a:spLocks noGrp="1"/>
          </p:cNvSpPr>
          <p:nvPr>
            <p:ph idx="1"/>
          </p:nvPr>
        </p:nvSpPr>
        <p:spPr>
          <a:xfrm>
            <a:off x="464156" y="1556792"/>
            <a:ext cx="8229600" cy="4824536"/>
          </a:xfrm>
        </p:spPr>
        <p:txBody>
          <a:bodyPr/>
          <a:lstStyle/>
          <a:p>
            <a:pPr marL="0" indent="0" algn="ctr">
              <a:buNone/>
            </a:pPr>
            <a:r>
              <a:rPr lang="el-GR" altLang="el-GR" sz="2500" dirty="0" smtClean="0"/>
              <a:t>Τελικά</a:t>
            </a:r>
            <a:r>
              <a:rPr lang="el-GR" altLang="el-GR" sz="2500" dirty="0"/>
              <a:t>, από τον ορισμό αυτό της έννοιας του αριθμού προκύπτει, ότι </a:t>
            </a:r>
            <a:r>
              <a:rPr lang="el-GR" altLang="el-GR" sz="2500" b="1" dirty="0"/>
              <a:t>κάθε (φυσικός) αριθμός είναι ουσιαστικά το σύνολο όλων των προηγούμενων του ορισμένων αριθμών</a:t>
            </a:r>
            <a:r>
              <a:rPr lang="el-GR" altLang="el-GR" sz="2500" dirty="0"/>
              <a:t>. </a:t>
            </a:r>
          </a:p>
          <a:p>
            <a:pPr marL="0" indent="0">
              <a:buNone/>
            </a:pPr>
            <a:endParaRPr lang="el-GR" dirty="0" smtClean="0"/>
          </a:p>
          <a:p>
            <a:pPr marL="0" indent="0">
              <a:buNone/>
            </a:pPr>
            <a:endParaRPr lang="el-GR" dirty="0"/>
          </a:p>
          <a:p>
            <a:pPr marL="0" indent="0">
              <a:buNone/>
            </a:pPr>
            <a:endParaRPr lang="el-GR" dirty="0"/>
          </a:p>
        </p:txBody>
      </p:sp>
      <p:sp>
        <p:nvSpPr>
          <p:cNvPr id="4" name="Text Box 5"/>
          <p:cNvSpPr txBox="1">
            <a:spLocks noChangeArrowheads="1"/>
          </p:cNvSpPr>
          <p:nvPr/>
        </p:nvSpPr>
        <p:spPr bwMode="auto">
          <a:xfrm>
            <a:off x="2051050" y="3212976"/>
            <a:ext cx="52562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3600" b="1" dirty="0">
                <a:solidFill>
                  <a:srgbClr val="FF0000"/>
                </a:solidFill>
                <a:latin typeface="Times New Roman" panose="02020603050405020304" pitchFamily="18" charset="0"/>
              </a:rPr>
              <a:t> </a:t>
            </a:r>
            <a:r>
              <a:rPr lang="el-GR" altLang="el-GR" sz="3600" b="1" dirty="0">
                <a:latin typeface="Calibri" panose="020F0502020204030204" pitchFamily="34" charset="0"/>
              </a:rPr>
              <a:t>0 	1	2	3	4 	…</a:t>
            </a:r>
          </a:p>
        </p:txBody>
      </p:sp>
      <p:grpSp>
        <p:nvGrpSpPr>
          <p:cNvPr id="5" name="Group 26"/>
          <p:cNvGrpSpPr>
            <a:grpSpLocks/>
          </p:cNvGrpSpPr>
          <p:nvPr/>
        </p:nvGrpSpPr>
        <p:grpSpPr bwMode="auto">
          <a:xfrm>
            <a:off x="2411189" y="4005064"/>
            <a:ext cx="4537075" cy="2160587"/>
            <a:chOff x="1474" y="2659"/>
            <a:chExt cx="2858" cy="1361"/>
          </a:xfrm>
        </p:grpSpPr>
        <p:sp>
          <p:nvSpPr>
            <p:cNvPr id="6" name="Line 16"/>
            <p:cNvSpPr>
              <a:spLocks noChangeShapeType="1"/>
            </p:cNvSpPr>
            <p:nvPr/>
          </p:nvSpPr>
          <p:spPr bwMode="auto">
            <a:xfrm flipH="1">
              <a:off x="1474" y="2795"/>
              <a:ext cx="5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7" name="Line 17"/>
            <p:cNvSpPr>
              <a:spLocks noChangeShapeType="1"/>
            </p:cNvSpPr>
            <p:nvPr/>
          </p:nvSpPr>
          <p:spPr bwMode="auto">
            <a:xfrm flipH="1">
              <a:off x="1474" y="3067"/>
              <a:ext cx="10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8" name="Line 18"/>
            <p:cNvSpPr>
              <a:spLocks noChangeShapeType="1"/>
            </p:cNvSpPr>
            <p:nvPr/>
          </p:nvSpPr>
          <p:spPr bwMode="auto">
            <a:xfrm flipH="1">
              <a:off x="1474" y="3385"/>
              <a:ext cx="163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9" name="Line 19"/>
            <p:cNvSpPr>
              <a:spLocks noChangeShapeType="1"/>
            </p:cNvSpPr>
            <p:nvPr/>
          </p:nvSpPr>
          <p:spPr bwMode="auto">
            <a:xfrm flipH="1">
              <a:off x="1474" y="3702"/>
              <a:ext cx="222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0" name="Line 20"/>
            <p:cNvSpPr>
              <a:spLocks noChangeShapeType="1"/>
            </p:cNvSpPr>
            <p:nvPr/>
          </p:nvSpPr>
          <p:spPr bwMode="auto">
            <a:xfrm flipH="1">
              <a:off x="1474" y="4020"/>
              <a:ext cx="285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1" name="Line 21"/>
            <p:cNvSpPr>
              <a:spLocks noChangeShapeType="1"/>
            </p:cNvSpPr>
            <p:nvPr/>
          </p:nvSpPr>
          <p:spPr bwMode="auto">
            <a:xfrm>
              <a:off x="2018" y="2659"/>
              <a:ext cx="0" cy="13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2" name="Line 22"/>
            <p:cNvSpPr>
              <a:spLocks noChangeShapeType="1"/>
            </p:cNvSpPr>
            <p:nvPr/>
          </p:nvSpPr>
          <p:spPr bwMode="auto">
            <a:xfrm>
              <a:off x="2562" y="2659"/>
              <a:ext cx="0" cy="4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3" name="Line 23"/>
            <p:cNvSpPr>
              <a:spLocks noChangeShapeType="1"/>
            </p:cNvSpPr>
            <p:nvPr/>
          </p:nvSpPr>
          <p:spPr bwMode="auto">
            <a:xfrm>
              <a:off x="3107" y="2659"/>
              <a:ext cx="0" cy="7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4" name="Line 24"/>
            <p:cNvSpPr>
              <a:spLocks noChangeShapeType="1"/>
            </p:cNvSpPr>
            <p:nvPr/>
          </p:nvSpPr>
          <p:spPr bwMode="auto">
            <a:xfrm>
              <a:off x="3696" y="2659"/>
              <a:ext cx="0" cy="104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15" name="Line 25"/>
            <p:cNvSpPr>
              <a:spLocks noChangeShapeType="1"/>
            </p:cNvSpPr>
            <p:nvPr/>
          </p:nvSpPr>
          <p:spPr bwMode="auto">
            <a:xfrm>
              <a:off x="4332" y="2659"/>
              <a:ext cx="0" cy="13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l-GR"/>
            </a:p>
          </p:txBody>
        </p:sp>
      </p:grpSp>
    </p:spTree>
    <p:extLst>
      <p:ext uri="{BB962C8B-B14F-4D97-AF65-F5344CB8AC3E}">
        <p14:creationId xmlns:p14="http://schemas.microsoft.com/office/powerpoint/2010/main" val="3303455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ΑΡΙΘΜΟΣ</a:t>
            </a:r>
            <a:endParaRPr lang="el-GR" dirty="0"/>
          </a:p>
        </p:txBody>
      </p:sp>
      <p:sp>
        <p:nvSpPr>
          <p:cNvPr id="3" name="Θέση περιεχομένου 2"/>
          <p:cNvSpPr>
            <a:spLocks noGrp="1"/>
          </p:cNvSpPr>
          <p:nvPr>
            <p:ph idx="1"/>
          </p:nvPr>
        </p:nvSpPr>
        <p:spPr>
          <a:xfrm>
            <a:off x="464156" y="1556792"/>
            <a:ext cx="8229600" cy="4896544"/>
          </a:xfrm>
        </p:spPr>
        <p:txBody>
          <a:bodyPr>
            <a:normAutofit fontScale="92500" lnSpcReduction="10000"/>
          </a:bodyPr>
          <a:lstStyle/>
          <a:p>
            <a:pPr marL="0" indent="0" algn="ctr">
              <a:buNone/>
            </a:pPr>
            <a:r>
              <a:rPr lang="el-GR" altLang="el-GR" sz="3500" dirty="0" smtClean="0">
                <a:latin typeface="Calibri" panose="020F0502020204030204" pitchFamily="34" charset="0"/>
              </a:rPr>
              <a:t>Μια </a:t>
            </a:r>
            <a:r>
              <a:rPr lang="el-GR" altLang="el-GR" sz="3500" dirty="0">
                <a:latin typeface="Calibri" panose="020F0502020204030204" pitchFamily="34" charset="0"/>
              </a:rPr>
              <a:t>σχέση μεταξύ </a:t>
            </a:r>
            <a:r>
              <a:rPr lang="el-GR" altLang="el-GR" sz="3500" dirty="0" err="1">
                <a:latin typeface="Calibri" panose="020F0502020204030204" pitchFamily="34" charset="0"/>
              </a:rPr>
              <a:t>ισοπληθών</a:t>
            </a:r>
            <a:r>
              <a:rPr lang="el-GR" altLang="el-GR" sz="3500" dirty="0">
                <a:latin typeface="Calibri" panose="020F0502020204030204" pitchFamily="34" charset="0"/>
              </a:rPr>
              <a:t> συνόλων</a:t>
            </a:r>
          </a:p>
          <a:p>
            <a:pPr marL="0" indent="0">
              <a:buNone/>
            </a:pPr>
            <a:endParaRPr lang="el-GR" altLang="el-GR" u="sng" dirty="0" smtClean="0">
              <a:latin typeface="Calibri" panose="020F0502020204030204" pitchFamily="34" charset="0"/>
            </a:endParaRPr>
          </a:p>
          <a:p>
            <a:pPr marL="0" indent="0" algn="ctr">
              <a:buNone/>
            </a:pPr>
            <a:r>
              <a:rPr lang="el-GR" altLang="el-GR" sz="3500" b="1" u="sng" dirty="0" smtClean="0">
                <a:latin typeface="Calibri" panose="020F0502020204030204" pitchFamily="34" charset="0"/>
              </a:rPr>
              <a:t>Αυτός </a:t>
            </a:r>
            <a:r>
              <a:rPr lang="el-GR" altLang="el-GR" sz="3500" b="1" u="sng" dirty="0">
                <a:latin typeface="Calibri" panose="020F0502020204030204" pitchFamily="34" charset="0"/>
              </a:rPr>
              <a:t>είναι ΕΝΑΣ</a:t>
            </a:r>
            <a:r>
              <a:rPr lang="el-GR" altLang="el-GR" sz="3500" u="sng" dirty="0">
                <a:latin typeface="Calibri" panose="020F0502020204030204" pitchFamily="34" charset="0"/>
              </a:rPr>
              <a:t> </a:t>
            </a:r>
            <a:r>
              <a:rPr lang="el-GR" altLang="el-GR" sz="3500" b="1" u="sng" dirty="0">
                <a:latin typeface="Calibri" panose="020F0502020204030204" pitchFamily="34" charset="0"/>
              </a:rPr>
              <a:t>ορισμός</a:t>
            </a:r>
          </a:p>
          <a:p>
            <a:pPr algn="ctr">
              <a:spcBef>
                <a:spcPct val="50000"/>
              </a:spcBef>
              <a:buNone/>
            </a:pPr>
            <a:r>
              <a:rPr lang="el-GR" altLang="el-GR" sz="3000" dirty="0">
                <a:latin typeface="Calibri" panose="020F0502020204030204" pitchFamily="34" charset="0"/>
              </a:rPr>
              <a:t>Η διατύπωση ενός ορισμού της </a:t>
            </a:r>
            <a:r>
              <a:rPr lang="el-GR" altLang="el-GR" sz="3000" dirty="0" smtClean="0">
                <a:latin typeface="Calibri" panose="020F0502020204030204" pitchFamily="34" charset="0"/>
              </a:rPr>
              <a:t>έννοιας </a:t>
            </a:r>
            <a:r>
              <a:rPr lang="el-GR" altLang="el-GR" sz="3000" dirty="0">
                <a:latin typeface="Calibri" panose="020F0502020204030204" pitchFamily="34" charset="0"/>
              </a:rPr>
              <a:t>του αριθμού αποτέλεσε ένα από τα προβλήματα των μαθηματικών, το οποίο αντιμετωπίστηκε μέσα από διαφορετικές προσεγγίσεις με διαφορετικές φιλοσοφικές αφετηρίες.</a:t>
            </a:r>
          </a:p>
          <a:p>
            <a:pPr algn="ctr">
              <a:spcBef>
                <a:spcPct val="50000"/>
              </a:spcBef>
              <a:buNone/>
            </a:pPr>
            <a:r>
              <a:rPr lang="el-GR" altLang="el-GR" sz="3000" b="1" dirty="0">
                <a:latin typeface="Calibri" panose="020F0502020204030204" pitchFamily="34" charset="0"/>
              </a:rPr>
              <a:t>Κατά συνέπεια διατυπώθηκαν διαφορετικοί ορισμοί της έννοιας του αριθμού.</a:t>
            </a:r>
          </a:p>
          <a:p>
            <a:pPr marL="0" indent="0">
              <a:buNone/>
            </a:pPr>
            <a:endParaRPr lang="el-GR" dirty="0"/>
          </a:p>
        </p:txBody>
      </p:sp>
    </p:spTree>
    <p:extLst>
      <p:ext uri="{BB962C8B-B14F-4D97-AF65-F5344CB8AC3E}">
        <p14:creationId xmlns:p14="http://schemas.microsoft.com/office/powerpoint/2010/main" val="3165899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ΑΠΑΡΙΘΜΗΣΗ </a:t>
            </a:r>
            <a:endParaRPr lang="el-GR" dirty="0"/>
          </a:p>
        </p:txBody>
      </p:sp>
      <p:sp>
        <p:nvSpPr>
          <p:cNvPr id="3" name="Θέση περιεχομένου 2"/>
          <p:cNvSpPr>
            <a:spLocks noGrp="1"/>
          </p:cNvSpPr>
          <p:nvPr>
            <p:ph idx="1"/>
          </p:nvPr>
        </p:nvSpPr>
        <p:spPr/>
        <p:txBody>
          <a:bodyPr>
            <a:normAutofit fontScale="92500" lnSpcReduction="10000"/>
          </a:bodyPr>
          <a:lstStyle/>
          <a:p>
            <a:pPr algn="ctr">
              <a:lnSpc>
                <a:spcPct val="110000"/>
              </a:lnSpc>
              <a:spcBef>
                <a:spcPct val="50000"/>
              </a:spcBef>
              <a:spcAft>
                <a:spcPts val="1200"/>
              </a:spcAft>
              <a:buNone/>
            </a:pPr>
            <a:r>
              <a:rPr lang="el-GR" altLang="el-GR" sz="3300" dirty="0">
                <a:latin typeface="Calibri" panose="020F0502020204030204" pitchFamily="34" charset="0"/>
              </a:rPr>
              <a:t>Η </a:t>
            </a:r>
            <a:r>
              <a:rPr lang="el-GR" altLang="el-GR" sz="3300" b="1" dirty="0">
                <a:latin typeface="Calibri" panose="020F0502020204030204" pitchFamily="34" charset="0"/>
              </a:rPr>
              <a:t>διαδικασία της αντιστοίχισης </a:t>
            </a:r>
            <a:r>
              <a:rPr lang="el-GR" altLang="el-GR" sz="3300" dirty="0">
                <a:latin typeface="Calibri" panose="020F0502020204030204" pitchFamily="34" charset="0"/>
              </a:rPr>
              <a:t>ένα-προς-ένα των αντικειμένων ενός καθορισμένου πλήθους διακριτών αντικειμένων με ένα αρχικό τμήμα του συνόλου των φυσικών αριθμών ονομάζεται </a:t>
            </a:r>
            <a:r>
              <a:rPr lang="el-GR" altLang="el-GR" sz="3300" b="1" dirty="0">
                <a:latin typeface="Calibri" panose="020F0502020204030204" pitchFamily="34" charset="0"/>
              </a:rPr>
              <a:t>απαρίθμηση </a:t>
            </a:r>
            <a:r>
              <a:rPr lang="el-GR" altLang="el-GR" sz="3300" dirty="0">
                <a:latin typeface="Calibri" panose="020F0502020204030204" pitchFamily="34" charset="0"/>
              </a:rPr>
              <a:t>ή καταμέτρηση. </a:t>
            </a:r>
          </a:p>
          <a:p>
            <a:pPr algn="ctr">
              <a:lnSpc>
                <a:spcPct val="110000"/>
              </a:lnSpc>
              <a:spcBef>
                <a:spcPct val="50000"/>
              </a:spcBef>
              <a:spcAft>
                <a:spcPts val="1200"/>
              </a:spcAft>
              <a:buNone/>
            </a:pPr>
            <a:r>
              <a:rPr lang="el-GR" altLang="el-GR" sz="3300" dirty="0" smtClean="0">
                <a:latin typeface="Calibri" panose="020F0502020204030204" pitchFamily="34" charset="0"/>
              </a:rPr>
              <a:t>Με </a:t>
            </a:r>
            <a:r>
              <a:rPr lang="el-GR" altLang="el-GR" sz="3300" dirty="0">
                <a:latin typeface="Calibri" panose="020F0502020204030204" pitchFamily="34" charset="0"/>
              </a:rPr>
              <a:t>τον όρο “αντικείμενα” εννοούνται εδώ πράγματα, φαινόμενα, ιδιότητες, ενέργειες ή και μεταξύ τους σχέσεις.</a:t>
            </a:r>
          </a:p>
          <a:p>
            <a:pPr marL="0" indent="0">
              <a:lnSpc>
                <a:spcPct val="110000"/>
              </a:lnSpc>
              <a:spcAft>
                <a:spcPts val="1200"/>
              </a:spcAft>
              <a:buNone/>
            </a:pPr>
            <a:endParaRPr lang="el-GR" dirty="0"/>
          </a:p>
        </p:txBody>
      </p:sp>
    </p:spTree>
    <p:extLst>
      <p:ext uri="{BB962C8B-B14F-4D97-AF65-F5344CB8AC3E}">
        <p14:creationId xmlns:p14="http://schemas.microsoft.com/office/powerpoint/2010/main" val="2020463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ΑΠΑΡΙΘΜΗΣΗ</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t>Πόσα ζώα είναι όλα μαζί;</a:t>
            </a:r>
          </a:p>
          <a:p>
            <a:pPr marL="0" indent="0" algn="ctr">
              <a:buNone/>
            </a:pPr>
            <a:endParaRPr lang="el-GR" b="1" dirty="0" smtClean="0"/>
          </a:p>
          <a:p>
            <a:pPr marL="0" indent="0" algn="ctr">
              <a:buNone/>
            </a:pPr>
            <a:endParaRPr lang="el-GR" b="1" dirty="0" smtClean="0"/>
          </a:p>
          <a:p>
            <a:pPr marL="0" indent="0" algn="ctr">
              <a:buNone/>
            </a:pPr>
            <a:endParaRPr lang="el-GR" b="1" dirty="0" smtClean="0"/>
          </a:p>
          <a:p>
            <a:pPr marL="0" indent="0" algn="ctr">
              <a:buNone/>
            </a:pPr>
            <a:endParaRPr lang="el-GR" b="1" dirty="0"/>
          </a:p>
          <a:p>
            <a:pPr marL="0" indent="0" algn="ctr">
              <a:buNone/>
            </a:pPr>
            <a:endParaRPr lang="el-GR" b="1" dirty="0"/>
          </a:p>
        </p:txBody>
      </p:sp>
      <p:grpSp>
        <p:nvGrpSpPr>
          <p:cNvPr id="4" name="Group 11"/>
          <p:cNvGrpSpPr>
            <a:grpSpLocks/>
          </p:cNvGrpSpPr>
          <p:nvPr/>
        </p:nvGrpSpPr>
        <p:grpSpPr bwMode="auto">
          <a:xfrm>
            <a:off x="2124075" y="2947094"/>
            <a:ext cx="4751388" cy="769938"/>
            <a:chOff x="1338" y="1298"/>
            <a:chExt cx="2993" cy="485"/>
          </a:xfrm>
        </p:grpSpPr>
        <p:pic>
          <p:nvPicPr>
            <p:cNvPr id="5" name="Picture 3" descr="Cat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 y="1343"/>
              <a:ext cx="453"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Mothergo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 y="1298"/>
              <a:ext cx="589"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oisondartfro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 y="1479"/>
              <a:ext cx="40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Oval 10"/>
          <p:cNvSpPr>
            <a:spLocks noChangeArrowheads="1"/>
          </p:cNvSpPr>
          <p:nvPr/>
        </p:nvSpPr>
        <p:spPr bwMode="auto">
          <a:xfrm>
            <a:off x="1403350" y="2493442"/>
            <a:ext cx="6048375" cy="1871662"/>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9" name="Text Box 16"/>
          <p:cNvSpPr txBox="1">
            <a:spLocks noChangeArrowheads="1"/>
          </p:cNvSpPr>
          <p:nvPr/>
        </p:nvSpPr>
        <p:spPr bwMode="auto">
          <a:xfrm>
            <a:off x="395287" y="5441851"/>
            <a:ext cx="87852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b="1" dirty="0">
                <a:latin typeface="+mn-lt"/>
              </a:rPr>
              <a:t>1	2	3	4	5	6	7	8	9</a:t>
            </a:r>
          </a:p>
        </p:txBody>
      </p:sp>
      <p:sp>
        <p:nvSpPr>
          <p:cNvPr id="10" name="Line 17"/>
          <p:cNvSpPr>
            <a:spLocks noChangeShapeType="1"/>
          </p:cNvSpPr>
          <p:nvPr/>
        </p:nvSpPr>
        <p:spPr bwMode="auto">
          <a:xfrm flipH="1">
            <a:off x="1187624" y="4148807"/>
            <a:ext cx="1009650" cy="1368425"/>
          </a:xfrm>
          <a:prstGeom prst="line">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1" name="Line 20"/>
          <p:cNvSpPr>
            <a:spLocks noChangeShapeType="1"/>
          </p:cNvSpPr>
          <p:nvPr/>
        </p:nvSpPr>
        <p:spPr bwMode="auto">
          <a:xfrm flipH="1">
            <a:off x="2195513" y="3787874"/>
            <a:ext cx="2017712" cy="1657350"/>
          </a:xfrm>
          <a:prstGeom prst="line">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2" name="Line 21"/>
          <p:cNvSpPr>
            <a:spLocks noChangeShapeType="1"/>
          </p:cNvSpPr>
          <p:nvPr/>
        </p:nvSpPr>
        <p:spPr bwMode="auto">
          <a:xfrm flipH="1">
            <a:off x="3059113" y="3789462"/>
            <a:ext cx="3243262" cy="1655762"/>
          </a:xfrm>
          <a:prstGeom prst="line">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314294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464156" y="1556792"/>
            <a:ext cx="8229600" cy="4896544"/>
          </a:xfrm>
        </p:spPr>
        <p:txBody>
          <a:bodyPr>
            <a:normAutofit fontScale="92500" lnSpcReduction="20000"/>
          </a:bodyPr>
          <a:lstStyle/>
          <a:p>
            <a:pPr>
              <a:spcBef>
                <a:spcPct val="50000"/>
              </a:spcBef>
            </a:pPr>
            <a:r>
              <a:rPr lang="el-GR" altLang="zh-CN" dirty="0">
                <a:latin typeface="Calibri" panose="020F0502020204030204" pitchFamily="34" charset="0"/>
              </a:rPr>
              <a:t>το πλήθος των κατοίκων μιας πόλης, </a:t>
            </a:r>
          </a:p>
          <a:p>
            <a:pPr>
              <a:spcBef>
                <a:spcPct val="50000"/>
              </a:spcBef>
            </a:pPr>
            <a:r>
              <a:rPr lang="el-GR" altLang="zh-CN" dirty="0">
                <a:latin typeface="Calibri" panose="020F0502020204030204" pitchFamily="34" charset="0"/>
              </a:rPr>
              <a:t>η ποσότητα του νερού μιας δεξαμενής,</a:t>
            </a:r>
          </a:p>
          <a:p>
            <a:pPr>
              <a:spcBef>
                <a:spcPct val="50000"/>
              </a:spcBef>
            </a:pPr>
            <a:r>
              <a:rPr lang="el-GR" altLang="zh-CN" dirty="0">
                <a:latin typeface="Calibri" panose="020F0502020204030204" pitchFamily="34" charset="0"/>
              </a:rPr>
              <a:t>η χρονική διάρκεια ενός γεγονότος, </a:t>
            </a:r>
          </a:p>
          <a:p>
            <a:pPr>
              <a:spcBef>
                <a:spcPct val="50000"/>
              </a:spcBef>
            </a:pPr>
            <a:r>
              <a:rPr lang="el-GR" altLang="zh-CN" dirty="0">
                <a:latin typeface="Calibri" panose="020F0502020204030204" pitchFamily="34" charset="0"/>
              </a:rPr>
              <a:t>η έκταση μιας επιφάνειας, </a:t>
            </a:r>
          </a:p>
          <a:p>
            <a:pPr>
              <a:spcBef>
                <a:spcPct val="50000"/>
              </a:spcBef>
            </a:pPr>
            <a:r>
              <a:rPr lang="el-GR" altLang="zh-CN" dirty="0">
                <a:latin typeface="Calibri" panose="020F0502020204030204" pitchFamily="34" charset="0"/>
              </a:rPr>
              <a:t>η ταχύτητα ενός τρένου, </a:t>
            </a:r>
          </a:p>
          <a:p>
            <a:pPr>
              <a:spcBef>
                <a:spcPct val="50000"/>
              </a:spcBef>
            </a:pPr>
            <a:r>
              <a:rPr lang="el-GR" altLang="zh-CN" dirty="0">
                <a:latin typeface="Calibri" panose="020F0502020204030204" pitchFamily="34" charset="0"/>
              </a:rPr>
              <a:t>η πυκνότητα ενός υγρού, </a:t>
            </a:r>
          </a:p>
          <a:p>
            <a:pPr>
              <a:spcBef>
                <a:spcPct val="50000"/>
              </a:spcBef>
            </a:pPr>
            <a:r>
              <a:rPr lang="el-GR" altLang="zh-CN" b="1" dirty="0">
                <a:latin typeface="Calibri" panose="020F0502020204030204" pitchFamily="34" charset="0"/>
              </a:rPr>
              <a:t>η ένταση του αισθήματος του πόνου </a:t>
            </a:r>
          </a:p>
          <a:p>
            <a:pPr>
              <a:spcBef>
                <a:spcPct val="50000"/>
              </a:spcBef>
            </a:pPr>
            <a:r>
              <a:rPr lang="el-GR" altLang="zh-CN" b="1" dirty="0">
                <a:latin typeface="Calibri" panose="020F0502020204030204" pitchFamily="34" charset="0"/>
              </a:rPr>
              <a:t>η ένταση του αισθήματος της χαράς </a:t>
            </a:r>
            <a:endParaRPr lang="el-GR" altLang="el-GR" b="1" dirty="0">
              <a:latin typeface="Calibri" panose="020F0502020204030204" pitchFamily="34" charset="0"/>
            </a:endParaRPr>
          </a:p>
          <a:p>
            <a:pPr marL="0" indent="0">
              <a:buNone/>
            </a:pPr>
            <a:endParaRPr lang="el-GR" dirty="0"/>
          </a:p>
        </p:txBody>
      </p:sp>
    </p:spTree>
    <p:extLst>
      <p:ext uri="{BB962C8B-B14F-4D97-AF65-F5344CB8AC3E}">
        <p14:creationId xmlns:p14="http://schemas.microsoft.com/office/powerpoint/2010/main" val="590237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ΑΠΑΡΙΘΜΗΣΗ</a:t>
            </a:r>
            <a:endParaRPr lang="el-GR" dirty="0"/>
          </a:p>
        </p:txBody>
      </p:sp>
      <p:sp>
        <p:nvSpPr>
          <p:cNvPr id="3" name="Θέση περιεχομένου 2"/>
          <p:cNvSpPr>
            <a:spLocks noGrp="1"/>
          </p:cNvSpPr>
          <p:nvPr>
            <p:ph idx="1"/>
          </p:nvPr>
        </p:nvSpPr>
        <p:spPr>
          <a:xfrm>
            <a:off x="464156" y="1556792"/>
            <a:ext cx="8229600" cy="4824536"/>
          </a:xfrm>
        </p:spPr>
        <p:txBody>
          <a:bodyPr>
            <a:normAutofit/>
          </a:bodyPr>
          <a:lstStyle/>
          <a:p>
            <a:pPr marL="0" indent="0" algn="ctr">
              <a:spcAft>
                <a:spcPts val="1200"/>
              </a:spcAft>
              <a:buNone/>
            </a:pPr>
            <a:r>
              <a:rPr lang="el-GR" altLang="el-GR" sz="3000" dirty="0">
                <a:latin typeface="Calibri" panose="020F0502020204030204" pitchFamily="34" charset="0"/>
              </a:rPr>
              <a:t>Η </a:t>
            </a:r>
            <a:r>
              <a:rPr lang="el-GR" altLang="el-GR" sz="3000" b="1" dirty="0">
                <a:latin typeface="Calibri" panose="020F0502020204030204" pitchFamily="34" charset="0"/>
              </a:rPr>
              <a:t>διαδικασία</a:t>
            </a:r>
            <a:r>
              <a:rPr lang="el-GR" altLang="el-GR" sz="3000" dirty="0">
                <a:latin typeface="Calibri" panose="020F0502020204030204" pitchFamily="34" charset="0"/>
              </a:rPr>
              <a:t> της αντιστοίχισης ένα-προς-ένα των αντικειμένων ενός καθορισμένου πλήθους διακριτών αντικειμένων με ένα αρχικό τμήμα του συνόλου των φυσικών αριθμών ονομάζεται </a:t>
            </a:r>
            <a:r>
              <a:rPr lang="el-GR" altLang="el-GR" sz="3000" b="1" dirty="0">
                <a:latin typeface="Calibri" panose="020F0502020204030204" pitchFamily="34" charset="0"/>
              </a:rPr>
              <a:t>απαρίθμηση</a:t>
            </a:r>
            <a:r>
              <a:rPr lang="el-GR" altLang="el-GR" sz="3000" dirty="0" smtClean="0">
                <a:latin typeface="Calibri" panose="020F0502020204030204" pitchFamily="34" charset="0"/>
              </a:rPr>
              <a:t>.</a:t>
            </a:r>
          </a:p>
          <a:p>
            <a:pPr marL="0" indent="0" algn="ctr">
              <a:spcAft>
                <a:spcPts val="1200"/>
              </a:spcAft>
              <a:buNone/>
            </a:pPr>
            <a:r>
              <a:rPr lang="el-GR" altLang="el-GR" sz="3000" dirty="0" smtClean="0">
                <a:latin typeface="Calibri" panose="020F0502020204030204" pitchFamily="34" charset="0"/>
              </a:rPr>
              <a:t>Το </a:t>
            </a:r>
            <a:r>
              <a:rPr lang="el-GR" altLang="el-GR" sz="3000" b="1" dirty="0">
                <a:latin typeface="Calibri" panose="020F0502020204030204" pitchFamily="34" charset="0"/>
              </a:rPr>
              <a:t>αποτέλεσμα</a:t>
            </a:r>
            <a:r>
              <a:rPr lang="el-GR" altLang="el-GR" sz="3000" dirty="0">
                <a:latin typeface="Calibri" panose="020F0502020204030204" pitchFamily="34" charset="0"/>
              </a:rPr>
              <a:t> της απαρίθμησης είναι ο αριθμητικός προσδιορισμός και η έκφραση ενός καθορισμένου πλήθους αντικειμένων, </a:t>
            </a:r>
            <a:br>
              <a:rPr lang="el-GR" altLang="el-GR" sz="3000" dirty="0">
                <a:latin typeface="Calibri" panose="020F0502020204030204" pitchFamily="34" charset="0"/>
              </a:rPr>
            </a:br>
            <a:r>
              <a:rPr lang="el-GR" altLang="el-GR" sz="3000" dirty="0">
                <a:latin typeface="Calibri" panose="020F0502020204030204" pitchFamily="34" charset="0"/>
              </a:rPr>
              <a:t>ο </a:t>
            </a:r>
            <a:r>
              <a:rPr lang="el-GR" altLang="el-GR" sz="3000" b="1" dirty="0">
                <a:latin typeface="Calibri" panose="020F0502020204030204" pitchFamily="34" charset="0"/>
              </a:rPr>
              <a:t>αριθμός </a:t>
            </a:r>
          </a:p>
          <a:p>
            <a:pPr marL="0" indent="0" algn="ctr">
              <a:spcAft>
                <a:spcPts val="1200"/>
              </a:spcAft>
              <a:buNone/>
            </a:pPr>
            <a:endParaRPr lang="el-GR" altLang="el-GR" sz="3000" dirty="0">
              <a:latin typeface="Calibri" panose="020F0502020204030204" pitchFamily="34" charset="0"/>
            </a:endParaRPr>
          </a:p>
          <a:p>
            <a:pPr marL="0" indent="0">
              <a:spcAft>
                <a:spcPts val="1200"/>
              </a:spcAft>
              <a:buNone/>
            </a:pPr>
            <a:endParaRPr lang="el-GR" dirty="0"/>
          </a:p>
        </p:txBody>
      </p:sp>
    </p:spTree>
    <p:extLst>
      <p:ext uri="{BB962C8B-B14F-4D97-AF65-F5344CB8AC3E}">
        <p14:creationId xmlns:p14="http://schemas.microsoft.com/office/powerpoint/2010/main" val="18995723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ΒΑΣΙΚΕΣ ΣΥΝΙΣΤΩΣΕΣ ΤΗΣ ΑΠΑΡΙΘΜΗΣΗΣ </a:t>
            </a:r>
            <a:endParaRPr lang="el-GR" dirty="0"/>
          </a:p>
        </p:txBody>
      </p:sp>
      <p:sp>
        <p:nvSpPr>
          <p:cNvPr id="3" name="Θέση περιεχομένου 2"/>
          <p:cNvSpPr>
            <a:spLocks noGrp="1"/>
          </p:cNvSpPr>
          <p:nvPr>
            <p:ph idx="1"/>
          </p:nvPr>
        </p:nvSpPr>
        <p:spPr>
          <a:xfrm>
            <a:off x="464156" y="1556792"/>
            <a:ext cx="8428324" cy="4824536"/>
          </a:xfrm>
        </p:spPr>
        <p:txBody>
          <a:bodyPr>
            <a:normAutofit fontScale="92500" lnSpcReduction="10000"/>
          </a:bodyPr>
          <a:lstStyle/>
          <a:p>
            <a:pPr>
              <a:spcBef>
                <a:spcPct val="0"/>
              </a:spcBef>
              <a:buNone/>
            </a:pPr>
            <a:r>
              <a:rPr lang="el-GR" altLang="el-GR" b="1" dirty="0">
                <a:latin typeface="Calibri" panose="020F0502020204030204" pitchFamily="34" charset="0"/>
              </a:rPr>
              <a:t>Βασικές συνιστώσες της απαρίθμησης είναι:</a:t>
            </a:r>
          </a:p>
          <a:p>
            <a:pPr>
              <a:spcBef>
                <a:spcPct val="0"/>
              </a:spcBef>
            </a:pPr>
            <a:endParaRPr lang="el-GR" altLang="el-GR" u="sng" dirty="0">
              <a:latin typeface="Calibri" panose="020F0502020204030204" pitchFamily="34" charset="0"/>
            </a:endParaRPr>
          </a:p>
          <a:p>
            <a:pPr>
              <a:spcBef>
                <a:spcPct val="0"/>
              </a:spcBef>
            </a:pPr>
            <a:r>
              <a:rPr lang="el-GR" altLang="el-GR" b="1" dirty="0" smtClean="0">
                <a:latin typeface="Calibri" panose="020F0502020204030204" pitchFamily="34" charset="0"/>
              </a:rPr>
              <a:t>ο </a:t>
            </a:r>
            <a:r>
              <a:rPr lang="el-GR" altLang="el-GR" b="1" dirty="0">
                <a:latin typeface="Calibri" panose="020F0502020204030204" pitchFamily="34" charset="0"/>
              </a:rPr>
              <a:t>προσδιορισμός και η διάκριση </a:t>
            </a:r>
            <a:r>
              <a:rPr lang="el-GR" altLang="el-GR" b="1" dirty="0" err="1">
                <a:latin typeface="Calibri" panose="020F0502020204030204" pitchFamily="34" charset="0"/>
              </a:rPr>
              <a:t>μοναδιαίων</a:t>
            </a:r>
            <a:r>
              <a:rPr lang="el-GR" altLang="el-GR" b="1" dirty="0">
                <a:latin typeface="Calibri" panose="020F0502020204030204" pitchFamily="34" charset="0"/>
              </a:rPr>
              <a:t> ενοτήτων </a:t>
            </a:r>
            <a:r>
              <a:rPr lang="el-GR" altLang="el-GR" dirty="0">
                <a:latin typeface="Calibri" panose="020F0502020204030204" pitchFamily="34" charset="0"/>
              </a:rPr>
              <a:t>του συνόλου των απαριθμούμενων αντικειμένων </a:t>
            </a:r>
          </a:p>
          <a:p>
            <a:pPr>
              <a:spcBef>
                <a:spcPct val="0"/>
              </a:spcBef>
            </a:pPr>
            <a:endParaRPr lang="el-GR" altLang="el-GR" dirty="0">
              <a:latin typeface="Calibri" panose="020F0502020204030204" pitchFamily="34" charset="0"/>
            </a:endParaRPr>
          </a:p>
          <a:p>
            <a:pPr>
              <a:spcBef>
                <a:spcPct val="0"/>
              </a:spcBef>
            </a:pPr>
            <a:r>
              <a:rPr lang="el-GR" altLang="zh-CN" b="1" dirty="0" smtClean="0">
                <a:latin typeface="Calibri" panose="020F0502020204030204" pitchFamily="34" charset="0"/>
              </a:rPr>
              <a:t>η </a:t>
            </a:r>
            <a:r>
              <a:rPr lang="el-GR" altLang="zh-CN" b="1" dirty="0">
                <a:latin typeface="Calibri" panose="020F0502020204030204" pitchFamily="34" charset="0"/>
              </a:rPr>
              <a:t>διάταξη σε σειρά </a:t>
            </a:r>
            <a:r>
              <a:rPr lang="el-GR" altLang="zh-CN" dirty="0">
                <a:latin typeface="Calibri" panose="020F0502020204030204" pitchFamily="34" charset="0"/>
              </a:rPr>
              <a:t>και </a:t>
            </a:r>
          </a:p>
          <a:p>
            <a:pPr>
              <a:spcBef>
                <a:spcPct val="0"/>
              </a:spcBef>
            </a:pPr>
            <a:endParaRPr lang="el-GR" altLang="zh-CN" dirty="0">
              <a:latin typeface="Calibri" panose="020F0502020204030204" pitchFamily="34" charset="0"/>
            </a:endParaRPr>
          </a:p>
          <a:p>
            <a:pPr>
              <a:spcBef>
                <a:spcPct val="0"/>
              </a:spcBef>
            </a:pPr>
            <a:r>
              <a:rPr lang="el-GR" altLang="zh-CN" b="1" dirty="0" smtClean="0">
                <a:latin typeface="Calibri" panose="020F0502020204030204" pitchFamily="34" charset="0"/>
              </a:rPr>
              <a:t>η </a:t>
            </a:r>
            <a:r>
              <a:rPr lang="el-GR" altLang="zh-CN" b="1" dirty="0">
                <a:latin typeface="Calibri" panose="020F0502020204030204" pitchFamily="34" charset="0"/>
              </a:rPr>
              <a:t>διαδοχική αντιστοίχιση ένα-προς-ένα όλων των </a:t>
            </a:r>
            <a:r>
              <a:rPr lang="el-GR" altLang="zh-CN" b="1" dirty="0" err="1">
                <a:latin typeface="Calibri" panose="020F0502020204030204" pitchFamily="34" charset="0"/>
              </a:rPr>
              <a:t>μοναδιαίων</a:t>
            </a:r>
            <a:r>
              <a:rPr lang="el-GR" altLang="zh-CN" b="1" dirty="0">
                <a:latin typeface="Calibri" panose="020F0502020204030204" pitchFamily="34" charset="0"/>
              </a:rPr>
              <a:t> </a:t>
            </a:r>
            <a:r>
              <a:rPr lang="el-GR" altLang="zh-CN" dirty="0">
                <a:latin typeface="Calibri" panose="020F0502020204030204" pitchFamily="34" charset="0"/>
              </a:rPr>
              <a:t>ενοτήτων με ένα αρχικό τμήμα του συνόλου των φυσικών αριθμών χωρίς το μηδέν.</a:t>
            </a:r>
          </a:p>
          <a:p>
            <a:pPr marL="0" indent="0">
              <a:buNone/>
            </a:pPr>
            <a:endParaRPr lang="el-GR" dirty="0"/>
          </a:p>
        </p:txBody>
      </p:sp>
    </p:spTree>
    <p:extLst>
      <p:ext uri="{BB962C8B-B14F-4D97-AF65-F5344CB8AC3E}">
        <p14:creationId xmlns:p14="http://schemas.microsoft.com/office/powerpoint/2010/main" val="18227580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64156" y="1556792"/>
            <a:ext cx="8229600" cy="4896544"/>
          </a:xfrm>
        </p:spPr>
        <p:txBody>
          <a:bodyPr>
            <a:normAutofit fontScale="62500" lnSpcReduction="20000"/>
          </a:bodyPr>
          <a:lstStyle/>
          <a:p>
            <a:pPr>
              <a:spcBef>
                <a:spcPct val="0"/>
              </a:spcBef>
              <a:buNone/>
            </a:pPr>
            <a:r>
              <a:rPr lang="el-GR" altLang="el-GR" sz="4200" dirty="0" smtClean="0"/>
              <a:t>Κατά </a:t>
            </a:r>
            <a:r>
              <a:rPr lang="el-GR" altLang="el-GR" sz="4200" dirty="0"/>
              <a:t>συνέπεια ο </a:t>
            </a:r>
            <a:r>
              <a:rPr lang="el-GR" altLang="el-GR" sz="4200" b="1" dirty="0"/>
              <a:t>νοητικός χειρισμός κάθε δραστηριότητας απαρίθμησης προϋποθέτει </a:t>
            </a:r>
            <a:r>
              <a:rPr lang="el-GR" altLang="el-GR" sz="5100" b="1" dirty="0"/>
              <a:t>ταυτόχρονα</a:t>
            </a:r>
            <a:r>
              <a:rPr lang="el-GR" altLang="el-GR" sz="4200" dirty="0"/>
              <a:t>:</a:t>
            </a:r>
          </a:p>
          <a:p>
            <a:pPr>
              <a:spcBef>
                <a:spcPct val="0"/>
              </a:spcBef>
              <a:buNone/>
            </a:pPr>
            <a:endParaRPr lang="el-GR" altLang="el-GR" sz="4200" dirty="0"/>
          </a:p>
          <a:p>
            <a:pPr>
              <a:spcBef>
                <a:spcPct val="0"/>
              </a:spcBef>
              <a:buFontTx/>
              <a:buAutoNum type="arabicPeriod"/>
            </a:pPr>
            <a:r>
              <a:rPr lang="el-GR" altLang="el-GR" sz="4200" b="1" dirty="0"/>
              <a:t>Τη γνώση </a:t>
            </a:r>
            <a:r>
              <a:rPr lang="el-GR" altLang="el-GR" sz="4500" b="1" dirty="0"/>
              <a:t>της συμβατικής ακολουθίας των αριθμητικών λέξεων</a:t>
            </a:r>
            <a:r>
              <a:rPr lang="el-GR" altLang="el-GR" sz="4200" b="1" dirty="0"/>
              <a:t>, </a:t>
            </a:r>
            <a:r>
              <a:rPr lang="el-GR" altLang="el-GR" sz="4200" dirty="0"/>
              <a:t>την ικανότητα δηλαδή απαγγελίας των αριθμητικών λέξεων με την καθορισμένη σειρά τους χωρίς παραλείψεις ή επαναλήψεις. </a:t>
            </a:r>
          </a:p>
          <a:p>
            <a:pPr>
              <a:spcBef>
                <a:spcPct val="0"/>
              </a:spcBef>
              <a:buFontTx/>
              <a:buAutoNum type="arabicPeriod"/>
            </a:pPr>
            <a:endParaRPr lang="el-GR" altLang="el-GR" sz="4200" dirty="0"/>
          </a:p>
          <a:p>
            <a:pPr>
              <a:spcBef>
                <a:spcPct val="0"/>
              </a:spcBef>
              <a:buNone/>
            </a:pPr>
            <a:r>
              <a:rPr lang="el-GR" altLang="el-GR" sz="4200" dirty="0"/>
              <a:t>2.	</a:t>
            </a:r>
            <a:r>
              <a:rPr lang="el-GR" altLang="el-GR" sz="4200" b="1" dirty="0"/>
              <a:t>Τη νοητική ευχέρεια </a:t>
            </a:r>
            <a:r>
              <a:rPr lang="el-GR" altLang="el-GR" sz="4500" b="1" dirty="0"/>
              <a:t>χειρισμού σχέσεων αντιστοίχισης </a:t>
            </a:r>
            <a:r>
              <a:rPr lang="el-GR" altLang="el-GR" sz="4200" dirty="0"/>
              <a:t>“ένα-προς-ένα” του συνόλου των απαριθμούμενων αντικειμένων σε ένα αρχικό τμήμα της ακολουθίας των αριθμητικών λέξεων / του συνόλου των φυσικών αριθμών. </a:t>
            </a:r>
          </a:p>
          <a:p>
            <a:pPr marL="0" indent="0">
              <a:buNone/>
            </a:pPr>
            <a:endParaRPr lang="el-GR" dirty="0"/>
          </a:p>
        </p:txBody>
      </p:sp>
    </p:spTree>
    <p:extLst>
      <p:ext uri="{BB962C8B-B14F-4D97-AF65-F5344CB8AC3E}">
        <p14:creationId xmlns:p14="http://schemas.microsoft.com/office/powerpoint/2010/main" val="3223169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ΧΕΙΡΙΣΜΟΣ ΣΧΕΣΗΣ ΑΝΤΙΣΤΟΙΧΙΣΗΣ</a:t>
            </a:r>
            <a:endParaRPr lang="el-GR" dirty="0"/>
          </a:p>
        </p:txBody>
      </p:sp>
      <p:sp>
        <p:nvSpPr>
          <p:cNvPr id="3" name="Θέση περιεχομένου 2"/>
          <p:cNvSpPr>
            <a:spLocks noGrp="1"/>
          </p:cNvSpPr>
          <p:nvPr>
            <p:ph idx="1"/>
          </p:nvPr>
        </p:nvSpPr>
        <p:spPr>
          <a:xfrm>
            <a:off x="464156" y="1556792"/>
            <a:ext cx="8356316" cy="4525963"/>
          </a:xfrm>
        </p:spPr>
        <p:txBody>
          <a:bodyPr/>
          <a:lstStyle/>
          <a:p>
            <a:pPr marL="0" indent="0" algn="ctr">
              <a:buNone/>
            </a:pPr>
            <a:endParaRPr lang="el-GR" altLang="zh-CN" b="1" dirty="0" smtClean="0">
              <a:solidFill>
                <a:srgbClr val="FF0000"/>
              </a:solidFill>
              <a:latin typeface="Times New Roman" panose="02020603050405020304" pitchFamily="18" charset="0"/>
            </a:endParaRPr>
          </a:p>
          <a:p>
            <a:pPr marL="0" indent="0" algn="ctr">
              <a:buNone/>
            </a:pPr>
            <a:r>
              <a:rPr lang="el-GR" altLang="zh-CN" b="1" dirty="0" smtClean="0"/>
              <a:t>Ο </a:t>
            </a:r>
            <a:r>
              <a:rPr lang="el-GR" altLang="zh-CN" b="1" dirty="0"/>
              <a:t>χειρισμός μιας σχέσης αντιστοίχισης </a:t>
            </a:r>
            <a:r>
              <a:rPr lang="el-GR" altLang="zh-CN" dirty="0"/>
              <a:t>“</a:t>
            </a:r>
            <a:r>
              <a:rPr lang="el-GR" altLang="zh-CN" dirty="0" smtClean="0"/>
              <a:t>ένα-προς-ένα</a:t>
            </a:r>
            <a:r>
              <a:rPr lang="el-GR" altLang="zh-CN" dirty="0"/>
              <a:t>” κατά τη δραστηριότητα της απαρίθμησης ενός καθορισμένου πλήθους αντικειμένων </a:t>
            </a:r>
            <a:r>
              <a:rPr lang="el-GR" altLang="zh-CN" b="1" dirty="0"/>
              <a:t>απαιτεί  το </a:t>
            </a:r>
            <a:r>
              <a:rPr lang="el-GR" altLang="zh-CN" sz="3600" b="1" dirty="0"/>
              <a:t>συντονισμό δύο νοητικών ενεργειών</a:t>
            </a:r>
            <a:r>
              <a:rPr lang="el-GR" altLang="zh-CN" dirty="0"/>
              <a:t>. </a:t>
            </a:r>
            <a:endParaRPr lang="el-GR" altLang="el-GR" dirty="0"/>
          </a:p>
          <a:p>
            <a:endParaRPr lang="el-GR" dirty="0"/>
          </a:p>
        </p:txBody>
      </p:sp>
    </p:spTree>
    <p:extLst>
      <p:ext uri="{BB962C8B-B14F-4D97-AF65-F5344CB8AC3E}">
        <p14:creationId xmlns:p14="http://schemas.microsoft.com/office/powerpoint/2010/main" val="1290485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ΑΛΛΕΠΑΛΛΗΛΗ ΔΙΑΜΕΡΙΣΗ</a:t>
            </a:r>
            <a:endParaRPr lang="el-GR" dirty="0"/>
          </a:p>
        </p:txBody>
      </p:sp>
      <p:sp>
        <p:nvSpPr>
          <p:cNvPr id="3" name="Θέση περιεχομένου 2"/>
          <p:cNvSpPr>
            <a:spLocks noGrp="1"/>
          </p:cNvSpPr>
          <p:nvPr>
            <p:ph idx="1"/>
          </p:nvPr>
        </p:nvSpPr>
        <p:spPr>
          <a:xfrm>
            <a:off x="464156" y="1556792"/>
            <a:ext cx="8229600" cy="4896544"/>
          </a:xfrm>
        </p:spPr>
        <p:txBody>
          <a:bodyPr>
            <a:normAutofit fontScale="85000" lnSpcReduction="20000"/>
          </a:bodyPr>
          <a:lstStyle/>
          <a:p>
            <a:pPr algn="ctr">
              <a:spcBef>
                <a:spcPct val="50000"/>
              </a:spcBef>
              <a:buNone/>
            </a:pPr>
            <a:r>
              <a:rPr lang="el-GR" altLang="el-GR" dirty="0"/>
              <a:t>Η πρώτη νοητική ενέργεια είναι μια </a:t>
            </a:r>
            <a:r>
              <a:rPr lang="el-GR" altLang="el-GR" b="1" dirty="0"/>
              <a:t>αλλεπάλληλη </a:t>
            </a:r>
            <a:r>
              <a:rPr lang="el-GR" altLang="el-GR" b="1" dirty="0" err="1"/>
              <a:t>διαμέριση</a:t>
            </a:r>
            <a:r>
              <a:rPr lang="el-GR" altLang="el-GR" b="1" dirty="0"/>
              <a:t> </a:t>
            </a:r>
            <a:r>
              <a:rPr lang="el-GR" altLang="el-GR" dirty="0"/>
              <a:t>του συνόλου των απαριθμούμενων αντικειμένων σε δύο μέρη:</a:t>
            </a:r>
          </a:p>
          <a:p>
            <a:pPr>
              <a:spcBef>
                <a:spcPct val="50000"/>
              </a:spcBef>
              <a:buFontTx/>
              <a:buAutoNum type="arabicPeriod"/>
            </a:pPr>
            <a:r>
              <a:rPr lang="el-GR" altLang="el-GR" dirty="0"/>
              <a:t>Ένα μέρος, το οποίο περιλαμβάνει τα αντικείμενα που έχουν ήδη κάθε φορά απαριθμηθεί και </a:t>
            </a:r>
          </a:p>
          <a:p>
            <a:pPr>
              <a:spcBef>
                <a:spcPct val="50000"/>
              </a:spcBef>
              <a:buFontTx/>
              <a:buAutoNum type="arabicPeriod"/>
            </a:pPr>
            <a:r>
              <a:rPr lang="el-GR" altLang="el-GR" dirty="0"/>
              <a:t>Ένα άλλο μέρος, το οποίο περιλαμβάνει τα αντικείμενα που κάθε φορά απομένουν προς απαρίθμηση. </a:t>
            </a:r>
          </a:p>
          <a:p>
            <a:pPr marL="0" indent="0">
              <a:lnSpc>
                <a:spcPct val="110000"/>
              </a:lnSpc>
              <a:spcBef>
                <a:spcPct val="50000"/>
              </a:spcBef>
              <a:buNone/>
            </a:pPr>
            <a:r>
              <a:rPr lang="el-GR" altLang="el-GR" dirty="0"/>
              <a:t>Αυτό σημαίνει ότι </a:t>
            </a:r>
            <a:r>
              <a:rPr lang="el-GR" altLang="el-GR" b="1" dirty="0"/>
              <a:t>καθώς ένα αντικείμενο απαριθμείται μετακινείται νοερά ή και πραγματικά από τη μια στην άλλη τάξη αντικειμένων</a:t>
            </a:r>
            <a:r>
              <a:rPr lang="el-GR" altLang="el-GR" dirty="0"/>
              <a:t>. </a:t>
            </a:r>
          </a:p>
          <a:p>
            <a:pPr marL="0" indent="0">
              <a:buNone/>
            </a:pPr>
            <a:endParaRPr lang="el-GR" dirty="0"/>
          </a:p>
        </p:txBody>
      </p:sp>
    </p:spTree>
    <p:extLst>
      <p:ext uri="{BB962C8B-B14F-4D97-AF65-F5344CB8AC3E}">
        <p14:creationId xmlns:p14="http://schemas.microsoft.com/office/powerpoint/2010/main" val="11248648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ΑΛΛΗΛΕΠΑΛΛΗΛΗ ΔΙΑΜΕΡΙΣΗ</a:t>
            </a:r>
            <a:endParaRPr lang="el-GR" dirty="0"/>
          </a:p>
        </p:txBody>
      </p:sp>
      <p:sp>
        <p:nvSpPr>
          <p:cNvPr id="4" name="Θέση περιεχομένου 2"/>
          <p:cNvSpPr>
            <a:spLocks noGrp="1"/>
          </p:cNvSpPr>
          <p:nvPr>
            <p:ph idx="1"/>
          </p:nvPr>
        </p:nvSpPr>
        <p:spPr>
          <a:xfrm>
            <a:off x="464156" y="1556792"/>
            <a:ext cx="8229600" cy="4525963"/>
          </a:xfrm>
        </p:spPr>
        <p:txBody>
          <a:bodyPr/>
          <a:lstStyle/>
          <a:p>
            <a:pPr marL="0" indent="0" algn="ctr">
              <a:buNone/>
            </a:pPr>
            <a:r>
              <a:rPr lang="el-GR" b="1" dirty="0" smtClean="0"/>
              <a:t>Πόσα ζώα είναι όλα μαζί;</a:t>
            </a:r>
          </a:p>
          <a:p>
            <a:pPr marL="0" indent="0" algn="ctr">
              <a:buNone/>
            </a:pPr>
            <a:endParaRPr lang="el-GR" b="1" dirty="0" smtClean="0"/>
          </a:p>
          <a:p>
            <a:pPr marL="0" indent="0" algn="ctr">
              <a:buNone/>
            </a:pPr>
            <a:endParaRPr lang="el-GR" b="1" dirty="0" smtClean="0"/>
          </a:p>
          <a:p>
            <a:pPr marL="0" indent="0" algn="ctr">
              <a:buNone/>
            </a:pPr>
            <a:endParaRPr lang="el-GR" b="1" dirty="0" smtClean="0"/>
          </a:p>
          <a:p>
            <a:pPr marL="0" indent="0" algn="ctr">
              <a:buNone/>
            </a:pPr>
            <a:endParaRPr lang="el-GR" b="1" dirty="0"/>
          </a:p>
          <a:p>
            <a:pPr marL="0" indent="0" algn="ctr">
              <a:buNone/>
            </a:pPr>
            <a:endParaRPr lang="el-GR" b="1" dirty="0"/>
          </a:p>
        </p:txBody>
      </p:sp>
      <p:sp>
        <p:nvSpPr>
          <p:cNvPr id="5" name="Oval 10"/>
          <p:cNvSpPr>
            <a:spLocks noChangeArrowheads="1"/>
          </p:cNvSpPr>
          <p:nvPr/>
        </p:nvSpPr>
        <p:spPr bwMode="auto">
          <a:xfrm>
            <a:off x="1403350" y="2565450"/>
            <a:ext cx="6048375" cy="1871662"/>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grpSp>
        <p:nvGrpSpPr>
          <p:cNvPr id="6" name="Group 3"/>
          <p:cNvGrpSpPr>
            <a:grpSpLocks/>
          </p:cNvGrpSpPr>
          <p:nvPr/>
        </p:nvGrpSpPr>
        <p:grpSpPr bwMode="auto">
          <a:xfrm>
            <a:off x="2124075" y="3068960"/>
            <a:ext cx="4751388" cy="769938"/>
            <a:chOff x="1338" y="1298"/>
            <a:chExt cx="2993" cy="485"/>
          </a:xfrm>
        </p:grpSpPr>
        <p:pic>
          <p:nvPicPr>
            <p:cNvPr id="7" name="Picture 4" descr="Cat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 y="1343"/>
              <a:ext cx="453"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Mothergo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 y="1298"/>
              <a:ext cx="589"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Poisondartfro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 y="1479"/>
              <a:ext cx="40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Box 8"/>
          <p:cNvSpPr txBox="1">
            <a:spLocks noChangeArrowheads="1"/>
          </p:cNvSpPr>
          <p:nvPr/>
        </p:nvSpPr>
        <p:spPr bwMode="auto">
          <a:xfrm>
            <a:off x="390217" y="5476703"/>
            <a:ext cx="87852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b="1" dirty="0">
                <a:latin typeface="Calibri" panose="020F0502020204030204" pitchFamily="34" charset="0"/>
              </a:rPr>
              <a:t>1	2	3	4	5	6	7	8	9</a:t>
            </a:r>
          </a:p>
        </p:txBody>
      </p:sp>
      <p:sp>
        <p:nvSpPr>
          <p:cNvPr id="11" name="Line 9"/>
          <p:cNvSpPr>
            <a:spLocks noChangeShapeType="1"/>
          </p:cNvSpPr>
          <p:nvPr/>
        </p:nvSpPr>
        <p:spPr bwMode="auto">
          <a:xfrm flipH="1">
            <a:off x="1258888" y="4220815"/>
            <a:ext cx="1009650" cy="1368425"/>
          </a:xfrm>
          <a:prstGeom prst="line">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2" name="Line 10"/>
          <p:cNvSpPr>
            <a:spLocks noChangeShapeType="1"/>
          </p:cNvSpPr>
          <p:nvPr/>
        </p:nvSpPr>
        <p:spPr bwMode="auto">
          <a:xfrm flipH="1">
            <a:off x="2195513" y="3859882"/>
            <a:ext cx="2017712" cy="1657350"/>
          </a:xfrm>
          <a:prstGeom prst="line">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3" name="Line 11"/>
          <p:cNvSpPr>
            <a:spLocks noChangeShapeType="1"/>
          </p:cNvSpPr>
          <p:nvPr/>
        </p:nvSpPr>
        <p:spPr bwMode="auto">
          <a:xfrm flipH="1">
            <a:off x="3059113" y="4005486"/>
            <a:ext cx="3243262" cy="1655762"/>
          </a:xfrm>
          <a:prstGeom prst="line">
            <a:avLst/>
          </a:prstGeom>
          <a:noFill/>
          <a:ln w="57150">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4" name="AutoShape 13"/>
          <p:cNvSpPr>
            <a:spLocks/>
          </p:cNvSpPr>
          <p:nvPr/>
        </p:nvSpPr>
        <p:spPr bwMode="auto">
          <a:xfrm>
            <a:off x="3059113" y="2637904"/>
            <a:ext cx="73025" cy="1727200"/>
          </a:xfrm>
          <a:prstGeom prst="rightBracket">
            <a:avLst>
              <a:gd name="adj" fmla="val 197101"/>
            </a:avLst>
          </a:pr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9" name="AutoShape 14"/>
          <p:cNvSpPr>
            <a:spLocks/>
          </p:cNvSpPr>
          <p:nvPr/>
        </p:nvSpPr>
        <p:spPr bwMode="auto">
          <a:xfrm>
            <a:off x="5076825" y="2564904"/>
            <a:ext cx="73025" cy="1873250"/>
          </a:xfrm>
          <a:prstGeom prst="rightBracket">
            <a:avLst>
              <a:gd name="adj" fmla="val 213768"/>
            </a:avLst>
          </a:pr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0" name="AutoShape 15"/>
          <p:cNvSpPr>
            <a:spLocks/>
          </p:cNvSpPr>
          <p:nvPr/>
        </p:nvSpPr>
        <p:spPr bwMode="auto">
          <a:xfrm>
            <a:off x="6948488" y="2997002"/>
            <a:ext cx="71437" cy="1008062"/>
          </a:xfrm>
          <a:prstGeom prst="rightBracket">
            <a:avLst>
              <a:gd name="adj" fmla="val 117593"/>
            </a:avLst>
          </a:prstGeom>
          <a:noFill/>
          <a:ln w="38100">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Tree>
    <p:extLst>
      <p:ext uri="{BB962C8B-B14F-4D97-AF65-F5344CB8AC3E}">
        <p14:creationId xmlns:p14="http://schemas.microsoft.com/office/powerpoint/2010/main" val="37339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9" grpId="0" animBg="1"/>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marL="0" indent="0">
              <a:lnSpc>
                <a:spcPct val="120000"/>
              </a:lnSpc>
              <a:buNone/>
            </a:pPr>
            <a:r>
              <a:rPr lang="el-GR" altLang="el-GR" sz="2800" dirty="0" smtClean="0"/>
              <a:t>Η </a:t>
            </a:r>
            <a:r>
              <a:rPr lang="el-GR" altLang="el-GR" sz="2800" dirty="0" smtClean="0"/>
              <a:t>νοητική </a:t>
            </a:r>
            <a:r>
              <a:rPr lang="el-GR" altLang="el-GR" sz="2800" dirty="0"/>
              <a:t>ενέργεια της αλλεπάλληλης </a:t>
            </a:r>
            <a:r>
              <a:rPr lang="el-GR" altLang="el-GR" sz="2800" dirty="0" err="1"/>
              <a:t>διαμέρισης</a:t>
            </a:r>
            <a:r>
              <a:rPr lang="el-GR" altLang="el-GR" sz="2800" dirty="0"/>
              <a:t> του συνόλου των απαριθμούμενων αντικειμένων σε δύο μέρη</a:t>
            </a:r>
            <a:r>
              <a:rPr lang="el-GR" altLang="el-GR" sz="2400" dirty="0"/>
              <a:t> </a:t>
            </a:r>
            <a:r>
              <a:rPr lang="el-GR" altLang="el-GR" sz="2800" dirty="0"/>
              <a:t>αποτελεί ενδεχόμενα μια από τις αιτίες των αρχικών δυσκολιών που τα παιδιά αντιμετωπίζουν κατά τη δραστηριότητα της απαρίθμησης.</a:t>
            </a:r>
          </a:p>
          <a:p>
            <a:pPr marL="0" indent="0">
              <a:lnSpc>
                <a:spcPct val="120000"/>
              </a:lnSpc>
              <a:buNone/>
            </a:pPr>
            <a:endParaRPr lang="el-GR" sz="2800" dirty="0"/>
          </a:p>
          <a:p>
            <a:pPr marL="0" indent="0" algn="ctr">
              <a:lnSpc>
                <a:spcPct val="120000"/>
              </a:lnSpc>
              <a:buNone/>
            </a:pPr>
            <a:endParaRPr lang="el-GR" sz="2800" dirty="0"/>
          </a:p>
        </p:txBody>
      </p:sp>
    </p:spTree>
    <p:extLst>
      <p:ext uri="{BB962C8B-B14F-4D97-AF65-F5344CB8AC3E}">
        <p14:creationId xmlns:p14="http://schemas.microsoft.com/office/powerpoint/2010/main" val="13523759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zh-CN" b="1" dirty="0"/>
              <a:t> </a:t>
            </a:r>
            <a:r>
              <a:rPr lang="el-GR" altLang="zh-CN" dirty="0" smtClean="0"/>
              <a:t>ΕΠΙΣΗΜΑΝΣΗ</a:t>
            </a:r>
            <a:endParaRPr lang="el-GR" dirty="0"/>
          </a:p>
        </p:txBody>
      </p:sp>
      <p:sp>
        <p:nvSpPr>
          <p:cNvPr id="3" name="Θέση περιεχομένου 2"/>
          <p:cNvSpPr>
            <a:spLocks noGrp="1"/>
          </p:cNvSpPr>
          <p:nvPr>
            <p:ph idx="1"/>
          </p:nvPr>
        </p:nvSpPr>
        <p:spPr>
          <a:xfrm>
            <a:off x="464156" y="1556792"/>
            <a:ext cx="8229600" cy="4968552"/>
          </a:xfrm>
        </p:spPr>
        <p:txBody>
          <a:bodyPr>
            <a:normAutofit/>
          </a:bodyPr>
          <a:lstStyle/>
          <a:p>
            <a:pPr marL="0" indent="0" algn="ctr">
              <a:spcAft>
                <a:spcPts val="600"/>
              </a:spcAft>
              <a:buNone/>
            </a:pPr>
            <a:r>
              <a:rPr lang="el-GR" altLang="zh-CN" sz="2800" dirty="0"/>
              <a:t>Η δεύτερη νοητική ενέργεια είναι </a:t>
            </a:r>
            <a:r>
              <a:rPr lang="el-GR" altLang="zh-CN" sz="2800" b="1" dirty="0"/>
              <a:t>η επισήμανση καθενός από τα απαριθμούμενα αντικείμενα </a:t>
            </a:r>
            <a:r>
              <a:rPr lang="el-GR" altLang="zh-CN" sz="3600" b="1" dirty="0"/>
              <a:t>με μια και μόνο μια κάθε φορά </a:t>
            </a:r>
            <a:r>
              <a:rPr lang="el-GR" altLang="zh-CN" sz="2800" b="1" dirty="0"/>
              <a:t>αριθμητική λέξη της συμβατικής ακολουθίας των αριθμητικών λέξεων</a:t>
            </a:r>
            <a:r>
              <a:rPr lang="el-GR" altLang="zh-CN" sz="2800" dirty="0"/>
              <a:t>. </a:t>
            </a:r>
            <a:endParaRPr lang="el-GR" altLang="el-GR" sz="2800" dirty="0"/>
          </a:p>
          <a:p>
            <a:pPr marL="0" indent="0" algn="ctr">
              <a:spcAft>
                <a:spcPts val="600"/>
              </a:spcAft>
              <a:buNone/>
            </a:pPr>
            <a:r>
              <a:rPr lang="el-GR" altLang="el-GR" sz="2800" dirty="0" smtClean="0"/>
              <a:t>Συστατικό </a:t>
            </a:r>
            <a:r>
              <a:rPr lang="el-GR" altLang="el-GR" sz="2800" dirty="0"/>
              <a:t>στοιχείο της ενέργειας αυτής είναι </a:t>
            </a:r>
            <a:r>
              <a:rPr lang="el-GR" altLang="el-GR" sz="2800" b="1" dirty="0"/>
              <a:t>η διάκριση της καθορισμένης σειράς</a:t>
            </a:r>
            <a:r>
              <a:rPr lang="el-GR" altLang="el-GR" sz="2800" dirty="0"/>
              <a:t> των αριθμητικών λέξεων στη συμβατική τους ακολουθία </a:t>
            </a:r>
            <a:r>
              <a:rPr lang="el-GR" altLang="el-GR" sz="2800" b="1" dirty="0"/>
              <a:t>από την ανεξαρτησία της σειράς </a:t>
            </a:r>
            <a:r>
              <a:rPr lang="el-GR" altLang="el-GR" sz="2800" dirty="0"/>
              <a:t>με την οποία απαριθμούνται τα αντικείμενα.</a:t>
            </a:r>
          </a:p>
          <a:p>
            <a:pPr marL="0" indent="0">
              <a:spcAft>
                <a:spcPts val="600"/>
              </a:spcAft>
              <a:buNone/>
            </a:pPr>
            <a:endParaRPr lang="el-GR" dirty="0"/>
          </a:p>
        </p:txBody>
      </p:sp>
    </p:spTree>
    <p:extLst>
      <p:ext uri="{BB962C8B-B14F-4D97-AF65-F5344CB8AC3E}">
        <p14:creationId xmlns:p14="http://schemas.microsoft.com/office/powerpoint/2010/main" val="23843299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64156" y="1556792"/>
            <a:ext cx="8229600" cy="4896544"/>
          </a:xfrm>
        </p:spPr>
        <p:txBody>
          <a:bodyPr>
            <a:normAutofit fontScale="92500" lnSpcReduction="10000"/>
          </a:bodyPr>
          <a:lstStyle/>
          <a:p>
            <a:pPr algn="ctr">
              <a:spcBef>
                <a:spcPct val="0"/>
              </a:spcBef>
              <a:buNone/>
            </a:pPr>
            <a:r>
              <a:rPr lang="el-GR" altLang="el-GR" dirty="0"/>
              <a:t>Αυτό σημαίνει, ότι </a:t>
            </a:r>
          </a:p>
          <a:p>
            <a:pPr algn="ctr">
              <a:spcBef>
                <a:spcPct val="0"/>
              </a:spcBef>
              <a:buNone/>
            </a:pPr>
            <a:endParaRPr lang="el-GR" altLang="el-GR" dirty="0"/>
          </a:p>
          <a:p>
            <a:pPr algn="ctr">
              <a:spcBef>
                <a:spcPct val="0"/>
              </a:spcBef>
              <a:buNone/>
            </a:pPr>
            <a:r>
              <a:rPr lang="el-GR" altLang="el-GR" dirty="0"/>
              <a:t>ενώ </a:t>
            </a:r>
            <a:r>
              <a:rPr lang="el-GR" altLang="el-GR" b="1" dirty="0"/>
              <a:t>απαιτείται η τήρηση της καθορισμένης σειράς των αριθμητικών λέξεων </a:t>
            </a:r>
            <a:r>
              <a:rPr lang="el-GR" altLang="el-GR" dirty="0"/>
              <a:t>κατά την απαρίθμηση ενός καθορισμένου πλήθους αντικειμένων, </a:t>
            </a:r>
          </a:p>
          <a:p>
            <a:pPr algn="ctr">
              <a:spcBef>
                <a:spcPct val="0"/>
              </a:spcBef>
              <a:buNone/>
            </a:pPr>
            <a:endParaRPr lang="el-GR" altLang="el-GR" dirty="0"/>
          </a:p>
          <a:p>
            <a:pPr algn="ctr">
              <a:spcBef>
                <a:spcPct val="0"/>
              </a:spcBef>
              <a:buNone/>
            </a:pPr>
            <a:r>
              <a:rPr lang="el-GR" altLang="el-GR" b="1" dirty="0"/>
              <a:t>η σειρά με την οποία απαριθμούνται τα αντικείμενα δεν έχει καμιά σημασία </a:t>
            </a:r>
            <a:r>
              <a:rPr lang="el-GR" altLang="el-GR" dirty="0"/>
              <a:t>και μπορεί να είναι η οποιαδήποτε αρκεί να αποδίδεται μια και μόνο μια αριθμητική λέξη σε ένα και μόνο ένα αντικείμενο κάθε φορά.</a:t>
            </a:r>
          </a:p>
          <a:p>
            <a:pPr marL="0" indent="0">
              <a:buNone/>
            </a:pPr>
            <a:endParaRPr lang="el-GR" dirty="0"/>
          </a:p>
        </p:txBody>
      </p:sp>
    </p:spTree>
    <p:extLst>
      <p:ext uri="{BB962C8B-B14F-4D97-AF65-F5344CB8AC3E}">
        <p14:creationId xmlns:p14="http://schemas.microsoft.com/office/powerpoint/2010/main" val="31690487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ΠΟΣΑ ΖΩΑ ΕΙΝΑ ΟΛΑ ΜΑΖΙ;</a:t>
            </a:r>
            <a:endParaRPr lang="el-GR" dirty="0"/>
          </a:p>
        </p:txBody>
      </p:sp>
      <p:sp>
        <p:nvSpPr>
          <p:cNvPr id="3" name="Θέση περιεχομένου 2"/>
          <p:cNvSpPr>
            <a:spLocks noGrp="1"/>
          </p:cNvSpPr>
          <p:nvPr>
            <p:ph idx="1"/>
          </p:nvPr>
        </p:nvSpPr>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r>
              <a:rPr lang="el-GR" dirty="0" smtClean="0"/>
              <a:t>                        </a:t>
            </a:r>
            <a:r>
              <a:rPr lang="el-GR" b="1" dirty="0" smtClean="0"/>
              <a:t>1               2               3</a:t>
            </a:r>
            <a:endParaRPr lang="el-GR" b="1" dirty="0"/>
          </a:p>
        </p:txBody>
      </p:sp>
      <p:grpSp>
        <p:nvGrpSpPr>
          <p:cNvPr id="4" name="Group 43"/>
          <p:cNvGrpSpPr>
            <a:grpSpLocks/>
          </p:cNvGrpSpPr>
          <p:nvPr/>
        </p:nvGrpSpPr>
        <p:grpSpPr bwMode="auto">
          <a:xfrm>
            <a:off x="539750" y="1938461"/>
            <a:ext cx="4321175" cy="1706563"/>
            <a:chOff x="340" y="1026"/>
            <a:chExt cx="2722" cy="1075"/>
          </a:xfrm>
        </p:grpSpPr>
        <p:pic>
          <p:nvPicPr>
            <p:cNvPr id="5" name="Picture 4" descr="Cat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1661"/>
              <a:ext cx="453"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othergo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 y="1117"/>
              <a:ext cx="589"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oisondartfro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 y="1706"/>
              <a:ext cx="40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20"/>
            <p:cNvSpPr>
              <a:spLocks noChangeShapeType="1"/>
            </p:cNvSpPr>
            <p:nvPr/>
          </p:nvSpPr>
          <p:spPr bwMode="auto">
            <a:xfrm flipV="1">
              <a:off x="975" y="1570"/>
              <a:ext cx="499" cy="22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9" name="Line 22"/>
            <p:cNvSpPr>
              <a:spLocks noChangeShapeType="1"/>
            </p:cNvSpPr>
            <p:nvPr/>
          </p:nvSpPr>
          <p:spPr bwMode="auto">
            <a:xfrm>
              <a:off x="2109" y="1480"/>
              <a:ext cx="363" cy="22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0" name="Text Box 37"/>
            <p:cNvSpPr txBox="1">
              <a:spLocks noChangeArrowheads="1"/>
            </p:cNvSpPr>
            <p:nvPr/>
          </p:nvSpPr>
          <p:spPr bwMode="auto">
            <a:xfrm>
              <a:off x="431" y="1344"/>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a:solidFill>
                    <a:srgbClr val="FF0000"/>
                  </a:solidFill>
                  <a:latin typeface="Times New Roman" panose="02020603050405020304" pitchFamily="18" charset="0"/>
                </a:rPr>
                <a:t>1</a:t>
              </a:r>
            </a:p>
          </p:txBody>
        </p:sp>
        <p:sp>
          <p:nvSpPr>
            <p:cNvPr id="11" name="Text Box 38"/>
            <p:cNvSpPr txBox="1">
              <a:spLocks noChangeArrowheads="1"/>
            </p:cNvSpPr>
            <p:nvPr/>
          </p:nvSpPr>
          <p:spPr bwMode="auto">
            <a:xfrm>
              <a:off x="1610" y="1026"/>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a:solidFill>
                    <a:srgbClr val="FF0000"/>
                  </a:solidFill>
                  <a:latin typeface="Times New Roman" panose="02020603050405020304" pitchFamily="18" charset="0"/>
                </a:rPr>
                <a:t>2</a:t>
              </a:r>
            </a:p>
          </p:txBody>
        </p:sp>
        <p:sp>
          <p:nvSpPr>
            <p:cNvPr id="12" name="Text Box 39"/>
            <p:cNvSpPr txBox="1">
              <a:spLocks noChangeArrowheads="1"/>
            </p:cNvSpPr>
            <p:nvPr/>
          </p:nvSpPr>
          <p:spPr bwMode="auto">
            <a:xfrm>
              <a:off x="2744" y="1389"/>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a:solidFill>
                    <a:srgbClr val="FF0000"/>
                  </a:solidFill>
                  <a:latin typeface="Times New Roman" panose="02020603050405020304" pitchFamily="18" charset="0"/>
                </a:rPr>
                <a:t>3</a:t>
              </a:r>
            </a:p>
          </p:txBody>
        </p:sp>
      </p:grpSp>
      <p:grpSp>
        <p:nvGrpSpPr>
          <p:cNvPr id="13" name="Group 44"/>
          <p:cNvGrpSpPr>
            <a:grpSpLocks/>
          </p:cNvGrpSpPr>
          <p:nvPr/>
        </p:nvGrpSpPr>
        <p:grpSpPr bwMode="auto">
          <a:xfrm>
            <a:off x="4356100" y="3307060"/>
            <a:ext cx="4319588" cy="1562100"/>
            <a:chOff x="2744" y="2024"/>
            <a:chExt cx="2721" cy="984"/>
          </a:xfrm>
        </p:grpSpPr>
        <p:grpSp>
          <p:nvGrpSpPr>
            <p:cNvPr id="14" name="Group 25"/>
            <p:cNvGrpSpPr>
              <a:grpSpLocks/>
            </p:cNvGrpSpPr>
            <p:nvPr/>
          </p:nvGrpSpPr>
          <p:grpSpPr bwMode="auto">
            <a:xfrm>
              <a:off x="2744" y="2024"/>
              <a:ext cx="2721" cy="984"/>
              <a:chOff x="1383" y="1117"/>
              <a:chExt cx="2721" cy="984"/>
            </a:xfrm>
          </p:grpSpPr>
          <p:pic>
            <p:nvPicPr>
              <p:cNvPr id="19" name="Picture 26" descr="Cat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1661"/>
                <a:ext cx="453"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7" descr="Mothergo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 y="1117"/>
                <a:ext cx="589"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8" descr="Poisondartfro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 y="1706"/>
                <a:ext cx="40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Line 30"/>
            <p:cNvSpPr>
              <a:spLocks noChangeShapeType="1"/>
            </p:cNvSpPr>
            <p:nvPr/>
          </p:nvSpPr>
          <p:spPr bwMode="auto">
            <a:xfrm flipV="1">
              <a:off x="3515" y="2886"/>
              <a:ext cx="1451" cy="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l-GR"/>
            </a:p>
          </p:txBody>
        </p:sp>
        <p:sp>
          <p:nvSpPr>
            <p:cNvPr id="16" name="Line 31"/>
            <p:cNvSpPr>
              <a:spLocks noChangeShapeType="1"/>
            </p:cNvSpPr>
            <p:nvPr/>
          </p:nvSpPr>
          <p:spPr bwMode="auto">
            <a:xfrm>
              <a:off x="4513" y="2387"/>
              <a:ext cx="363" cy="22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7" name="Text Box 41"/>
            <p:cNvSpPr txBox="1">
              <a:spLocks noChangeArrowheads="1"/>
            </p:cNvSpPr>
            <p:nvPr/>
          </p:nvSpPr>
          <p:spPr bwMode="auto">
            <a:xfrm>
              <a:off x="5103" y="2341"/>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a:solidFill>
                    <a:srgbClr val="FF0000"/>
                  </a:solidFill>
                  <a:latin typeface="Times New Roman" panose="02020603050405020304" pitchFamily="18" charset="0"/>
                </a:rPr>
                <a:t>2</a:t>
              </a:r>
            </a:p>
          </p:txBody>
        </p:sp>
        <p:sp>
          <p:nvSpPr>
            <p:cNvPr id="18" name="Text Box 42"/>
            <p:cNvSpPr txBox="1">
              <a:spLocks noChangeArrowheads="1"/>
            </p:cNvSpPr>
            <p:nvPr/>
          </p:nvSpPr>
          <p:spPr bwMode="auto">
            <a:xfrm>
              <a:off x="3198" y="2704"/>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a:solidFill>
                    <a:srgbClr val="FF0000"/>
                  </a:solidFill>
                  <a:latin typeface="Times New Roman" panose="02020603050405020304" pitchFamily="18" charset="0"/>
                </a:rPr>
                <a:t>3</a:t>
              </a:r>
            </a:p>
          </p:txBody>
        </p:sp>
      </p:grpSp>
      <p:sp>
        <p:nvSpPr>
          <p:cNvPr id="24" name="TextBox 23"/>
          <p:cNvSpPr txBox="1"/>
          <p:nvPr/>
        </p:nvSpPr>
        <p:spPr>
          <a:xfrm>
            <a:off x="4258468" y="5304818"/>
            <a:ext cx="3409875" cy="914400"/>
          </a:xfrm>
          <a:prstGeom prst="rect">
            <a:avLst/>
          </a:prstGeom>
        </p:spPr>
        <p:txBody>
          <a:bodyPr vert="horz" wrap="none" lIns="91440" tIns="45720" rIns="91440" bIns="45720" rtlCol="0" anchor="ctr">
            <a:normAutofit/>
          </a:bodyPr>
          <a:lstStyle/>
          <a:p>
            <a:endParaRPr lang="el-GR" dirty="0" smtClean="0"/>
          </a:p>
        </p:txBody>
      </p:sp>
    </p:spTree>
    <p:extLst>
      <p:ext uri="{BB962C8B-B14F-4D97-AF65-F5344CB8AC3E}">
        <p14:creationId xmlns:p14="http://schemas.microsoft.com/office/powerpoint/2010/main" val="69204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dirty="0" smtClean="0"/>
              <a:t>Η ποσότητα του νερού μιας δεξαμενής</a:t>
            </a:r>
          </a:p>
          <a:p>
            <a:pPr marL="0" indent="0" algn="ctr">
              <a:buNone/>
            </a:pPr>
            <a:r>
              <a:rPr lang="el-GR" dirty="0"/>
              <a:t> </a:t>
            </a:r>
            <a:endParaRPr lang="el-GR" dirty="0" smtClean="0"/>
          </a:p>
          <a:p>
            <a:pPr marL="0" indent="0" algn="r">
              <a:buNone/>
            </a:pPr>
            <a:endParaRPr lang="el-GR" dirty="0" smtClean="0"/>
          </a:p>
          <a:p>
            <a:pPr marL="0" indent="0">
              <a:buNone/>
            </a:pPr>
            <a:r>
              <a:rPr lang="el-GR" sz="3800" dirty="0" smtClean="0"/>
              <a:t>                                          διαφορές; </a:t>
            </a:r>
          </a:p>
          <a:p>
            <a:pPr marL="0" indent="0" algn="ctr">
              <a:buNone/>
            </a:pPr>
            <a:endParaRPr lang="el-GR" dirty="0"/>
          </a:p>
          <a:p>
            <a:pPr marL="0" indent="0" algn="ctr">
              <a:buNone/>
            </a:pPr>
            <a:endParaRPr lang="el-GR" dirty="0" smtClean="0"/>
          </a:p>
          <a:p>
            <a:pPr marL="0" indent="0" algn="ctr">
              <a:buNone/>
            </a:pPr>
            <a:r>
              <a:rPr lang="el-GR" b="1" dirty="0" smtClean="0"/>
              <a:t>Η ένταση του αισθήματος του πόνου</a:t>
            </a:r>
          </a:p>
        </p:txBody>
      </p:sp>
      <p:sp>
        <p:nvSpPr>
          <p:cNvPr id="4" name="Line 3"/>
          <p:cNvSpPr>
            <a:spLocks noChangeShapeType="1"/>
          </p:cNvSpPr>
          <p:nvPr/>
        </p:nvSpPr>
        <p:spPr bwMode="auto">
          <a:xfrm>
            <a:off x="4355976" y="2493441"/>
            <a:ext cx="0" cy="1871663"/>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12729664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10000"/>
          </a:bodyPr>
          <a:lstStyle/>
          <a:p>
            <a:pPr algn="ctr">
              <a:spcBef>
                <a:spcPct val="50000"/>
              </a:spcBef>
              <a:buNone/>
            </a:pPr>
            <a:r>
              <a:rPr lang="el-GR" altLang="el-GR" b="1" dirty="0"/>
              <a:t>Ο συντονισμός των νοητικών </a:t>
            </a:r>
            <a:r>
              <a:rPr lang="el-GR" altLang="el-GR" b="1" dirty="0" smtClean="0"/>
              <a:t>ενεργειών </a:t>
            </a:r>
            <a:r>
              <a:rPr lang="el-GR" altLang="el-GR" dirty="0"/>
              <a:t>της </a:t>
            </a:r>
          </a:p>
          <a:p>
            <a:pPr algn="ctr">
              <a:spcBef>
                <a:spcPct val="50000"/>
              </a:spcBef>
              <a:buNone/>
            </a:pPr>
            <a:r>
              <a:rPr lang="el-GR" altLang="el-GR" dirty="0" err="1"/>
              <a:t>διαμέρισης</a:t>
            </a:r>
            <a:r>
              <a:rPr lang="el-GR" altLang="el-GR" dirty="0"/>
              <a:t> </a:t>
            </a:r>
          </a:p>
          <a:p>
            <a:pPr algn="ctr">
              <a:spcBef>
                <a:spcPct val="50000"/>
              </a:spcBef>
              <a:buNone/>
            </a:pPr>
            <a:r>
              <a:rPr lang="el-GR" altLang="el-GR" dirty="0"/>
              <a:t>και </a:t>
            </a:r>
          </a:p>
          <a:p>
            <a:pPr algn="ctr">
              <a:spcBef>
                <a:spcPct val="50000"/>
              </a:spcBef>
              <a:buNone/>
            </a:pPr>
            <a:r>
              <a:rPr lang="el-GR" altLang="el-GR" dirty="0"/>
              <a:t>επισήμανσης των απαριθμούμενων αντικειμένων </a:t>
            </a:r>
          </a:p>
          <a:p>
            <a:pPr algn="ctr">
              <a:spcBef>
                <a:spcPct val="50000"/>
              </a:spcBef>
              <a:buNone/>
            </a:pPr>
            <a:r>
              <a:rPr lang="el-GR" altLang="el-GR" dirty="0"/>
              <a:t>και </a:t>
            </a:r>
          </a:p>
          <a:p>
            <a:pPr algn="ctr">
              <a:spcBef>
                <a:spcPct val="50000"/>
              </a:spcBef>
              <a:buNone/>
            </a:pPr>
            <a:r>
              <a:rPr lang="el-GR" altLang="el-GR" b="1" dirty="0"/>
              <a:t>η σύνθεση τους σε μια λειτουργική ενότητα  </a:t>
            </a:r>
          </a:p>
          <a:p>
            <a:pPr algn="ctr">
              <a:spcBef>
                <a:spcPct val="50000"/>
              </a:spcBef>
              <a:buNone/>
            </a:pPr>
            <a:r>
              <a:rPr lang="el-GR" altLang="el-GR" dirty="0"/>
              <a:t>επιτυγχάνεται από τα παιδιά </a:t>
            </a:r>
            <a:r>
              <a:rPr lang="el-GR" altLang="el-GR" dirty="0" smtClean="0"/>
              <a:t>σταδιακά</a:t>
            </a:r>
            <a:endParaRPr lang="el-GR" altLang="el-GR" dirty="0"/>
          </a:p>
          <a:p>
            <a:pPr marL="0" indent="0">
              <a:buNone/>
            </a:pPr>
            <a:endParaRPr lang="el-GR" dirty="0"/>
          </a:p>
        </p:txBody>
      </p:sp>
    </p:spTree>
    <p:extLst>
      <p:ext uri="{BB962C8B-B14F-4D97-AF65-F5344CB8AC3E}">
        <p14:creationId xmlns:p14="http://schemas.microsoft.com/office/powerpoint/2010/main" val="39668539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pPr marL="0" indent="0">
              <a:buNone/>
            </a:pPr>
            <a:r>
              <a:rPr lang="el-GR" altLang="el-GR" sz="3000" dirty="0"/>
              <a:t>Σε ένα πρώτο στάδιο τα παιδιά συντονίζουν τις δύο αυτές νοητικές </a:t>
            </a:r>
            <a:r>
              <a:rPr lang="el-GR" altLang="el-GR" sz="3000" b="1" dirty="0"/>
              <a:t>ενέργειες συνοδεύοντας την πράξη της απαρίθμησης </a:t>
            </a:r>
            <a:r>
              <a:rPr lang="el-GR" altLang="el-GR" sz="3600" b="1" dirty="0"/>
              <a:t>με το άγγιγμα </a:t>
            </a:r>
            <a:r>
              <a:rPr lang="el-GR" altLang="el-GR" sz="3600" dirty="0"/>
              <a:t>ή </a:t>
            </a:r>
            <a:r>
              <a:rPr lang="el-GR" altLang="el-GR" sz="3600" b="1" dirty="0"/>
              <a:t>με το δείξιμο </a:t>
            </a:r>
            <a:r>
              <a:rPr lang="el-GR" altLang="el-GR" sz="3000" b="1" dirty="0"/>
              <a:t>των απαριθμούμενων αντικειμένων</a:t>
            </a:r>
            <a:r>
              <a:rPr lang="el-GR" altLang="el-GR" sz="3000" b="1" dirty="0" smtClean="0"/>
              <a:t>.</a:t>
            </a:r>
          </a:p>
          <a:p>
            <a:pPr marL="0" indent="0">
              <a:buNone/>
            </a:pPr>
            <a:endParaRPr lang="el-GR" altLang="el-GR" sz="3000" dirty="0"/>
          </a:p>
          <a:p>
            <a:pPr marL="0" indent="0" algn="ctr">
              <a:buNone/>
            </a:pPr>
            <a:r>
              <a:rPr lang="el-GR" altLang="zh-CN" sz="3000" dirty="0"/>
              <a:t>Το άγγιγμα ή το δείξιμο των απαριθμούμενων αντικειμένων, ως ενέργεια, συνδέει το αντικείμενο με την λεκτική έκφραση ενός αριθμού </a:t>
            </a:r>
            <a:endParaRPr lang="el-GR" altLang="el-GR" sz="3000" dirty="0"/>
          </a:p>
          <a:p>
            <a:pPr marL="0" indent="0">
              <a:buNone/>
            </a:pPr>
            <a:endParaRPr lang="el-GR" altLang="el-GR" dirty="0"/>
          </a:p>
          <a:p>
            <a:pPr marL="0" indent="0">
              <a:buNone/>
            </a:pPr>
            <a:endParaRPr lang="el-GR" dirty="0"/>
          </a:p>
        </p:txBody>
      </p:sp>
    </p:spTree>
    <p:extLst>
      <p:ext uri="{BB962C8B-B14F-4D97-AF65-F5344CB8AC3E}">
        <p14:creationId xmlns:p14="http://schemas.microsoft.com/office/powerpoint/2010/main" val="29217232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ΣΥΝΤΟΝΙΣΜΕΝΕΣ ΑΝΤΙΣΤΟΙΧΙΣΕΙΣ</a:t>
            </a:r>
            <a:endParaRPr lang="el-GR" dirty="0"/>
          </a:p>
        </p:txBody>
      </p:sp>
      <p:sp>
        <p:nvSpPr>
          <p:cNvPr id="3" name="Θέση περιεχομένου 2"/>
          <p:cNvSpPr>
            <a:spLocks noGrp="1"/>
          </p:cNvSpPr>
          <p:nvPr>
            <p:ph idx="1"/>
          </p:nvPr>
        </p:nvSpPr>
        <p:spPr/>
        <p:txBody>
          <a:bodyPr/>
          <a:lstStyle/>
          <a:p>
            <a:pPr marL="0" indent="0" algn="ctr">
              <a:buNone/>
            </a:pPr>
            <a:r>
              <a:rPr lang="el-GR" altLang="el-GR" sz="2500" dirty="0"/>
              <a:t>Το άγγιγμα ή το δείξιμο των απαριθμούμενων αντικειμένων εμπεριέχει τρεις συντονισμένες μεταξύ τους αντιστοιχίσεις </a:t>
            </a:r>
          </a:p>
          <a:p>
            <a:pPr marL="0" indent="0">
              <a:buNone/>
            </a:pPr>
            <a:endParaRPr lang="el-GR" dirty="0"/>
          </a:p>
        </p:txBody>
      </p:sp>
      <p:pic>
        <p:nvPicPr>
          <p:cNvPr id="4" name="Picture 9" descr="Cat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636912"/>
            <a:ext cx="7191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othergo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2780928"/>
            <a:ext cx="93503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oisondartfro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3068960"/>
            <a:ext cx="6477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Finger_Pointing_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48103">
            <a:off x="3708400" y="3740589"/>
            <a:ext cx="1439863"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7"/>
          <p:cNvSpPr txBox="1">
            <a:spLocks noChangeArrowheads="1"/>
          </p:cNvSpPr>
          <p:nvPr/>
        </p:nvSpPr>
        <p:spPr bwMode="auto">
          <a:xfrm>
            <a:off x="900113" y="3452807"/>
            <a:ext cx="11509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dirty="0">
                <a:latin typeface="+mn-lt"/>
              </a:rPr>
              <a:t>ΕΝΑ</a:t>
            </a:r>
            <a:br>
              <a:rPr lang="el-GR" altLang="el-GR" sz="2400" b="1" dirty="0">
                <a:latin typeface="+mn-lt"/>
              </a:rPr>
            </a:br>
            <a:r>
              <a:rPr lang="el-GR" altLang="el-GR" sz="2400" b="1" dirty="0">
                <a:latin typeface="+mn-lt"/>
              </a:rPr>
              <a:t>ΔΥΟ</a:t>
            </a:r>
            <a:br>
              <a:rPr lang="el-GR" altLang="el-GR" sz="2400" b="1" dirty="0">
                <a:latin typeface="+mn-lt"/>
              </a:rPr>
            </a:br>
            <a:r>
              <a:rPr lang="el-GR" altLang="el-GR" sz="2400" b="1" dirty="0">
                <a:latin typeface="+mn-lt"/>
              </a:rPr>
              <a:t>ΤΡΙΑ</a:t>
            </a:r>
          </a:p>
        </p:txBody>
      </p:sp>
      <p:sp>
        <p:nvSpPr>
          <p:cNvPr id="9" name="Text Box 7"/>
          <p:cNvSpPr txBox="1">
            <a:spLocks noChangeArrowheads="1"/>
          </p:cNvSpPr>
          <p:nvPr/>
        </p:nvSpPr>
        <p:spPr bwMode="auto">
          <a:xfrm>
            <a:off x="5686425" y="3771924"/>
            <a:ext cx="3457575"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dirty="0">
                <a:latin typeface="Times New Roman" panose="02020603050405020304" pitchFamily="18" charset="0"/>
              </a:rPr>
              <a:t>3</a:t>
            </a:r>
          </a:p>
          <a:p>
            <a:pPr algn="ctr" eaLnBrk="1" hangingPunct="1">
              <a:spcBef>
                <a:spcPct val="0"/>
              </a:spcBef>
              <a:buFontTx/>
              <a:buNone/>
            </a:pPr>
            <a:r>
              <a:rPr lang="el-GR" altLang="el-GR" sz="2200" dirty="0">
                <a:latin typeface="+mn-lt"/>
              </a:rPr>
              <a:t>Μια αντιστοίχιση της </a:t>
            </a:r>
            <a:r>
              <a:rPr lang="el-GR" altLang="el-GR" sz="2200" b="1" dirty="0">
                <a:latin typeface="+mn-lt"/>
              </a:rPr>
              <a:t>αριθμητικής λέξης </a:t>
            </a:r>
            <a:r>
              <a:rPr lang="el-GR" altLang="el-GR" sz="2200" dirty="0">
                <a:latin typeface="+mn-lt"/>
              </a:rPr>
              <a:t>στο απαριθμούμενο </a:t>
            </a:r>
            <a:r>
              <a:rPr lang="el-GR" altLang="el-GR" sz="2200" b="1" dirty="0">
                <a:latin typeface="+mn-lt"/>
              </a:rPr>
              <a:t>αντικείμενο</a:t>
            </a:r>
          </a:p>
          <a:p>
            <a:pPr algn="ctr" eaLnBrk="1" hangingPunct="1">
              <a:spcBef>
                <a:spcPct val="50000"/>
              </a:spcBef>
              <a:buFontTx/>
              <a:buNone/>
            </a:pPr>
            <a:endParaRPr lang="el-GR" altLang="el-GR" sz="2400" dirty="0">
              <a:latin typeface="Times New Roman" panose="02020603050405020304" pitchFamily="18" charset="0"/>
            </a:endParaRPr>
          </a:p>
        </p:txBody>
      </p:sp>
      <p:sp>
        <p:nvSpPr>
          <p:cNvPr id="10" name="Text Box 6"/>
          <p:cNvSpPr txBox="1">
            <a:spLocks noChangeArrowheads="1"/>
          </p:cNvSpPr>
          <p:nvPr/>
        </p:nvSpPr>
        <p:spPr bwMode="auto">
          <a:xfrm>
            <a:off x="3419475" y="4437112"/>
            <a:ext cx="295116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dirty="0">
                <a:latin typeface="+mn-lt"/>
              </a:rPr>
              <a:t>2</a:t>
            </a:r>
          </a:p>
          <a:p>
            <a:pPr algn="ctr" eaLnBrk="1" hangingPunct="1">
              <a:spcBef>
                <a:spcPct val="0"/>
              </a:spcBef>
              <a:buFontTx/>
              <a:buNone/>
            </a:pPr>
            <a:r>
              <a:rPr lang="el-GR" altLang="el-GR" sz="2200" dirty="0">
                <a:latin typeface="+mn-lt"/>
              </a:rPr>
              <a:t>Μια αντιστοίχιση της κίνησης (άγγιγμα ή </a:t>
            </a:r>
            <a:r>
              <a:rPr lang="el-GR" altLang="el-GR" sz="2200" b="1" dirty="0">
                <a:latin typeface="+mn-lt"/>
              </a:rPr>
              <a:t>δείξιμο</a:t>
            </a:r>
            <a:r>
              <a:rPr lang="el-GR" altLang="el-GR" sz="2200" dirty="0">
                <a:latin typeface="+mn-lt"/>
              </a:rPr>
              <a:t>) στο απαριθμούμενο </a:t>
            </a:r>
            <a:br>
              <a:rPr lang="el-GR" altLang="el-GR" sz="2200" dirty="0">
                <a:latin typeface="+mn-lt"/>
              </a:rPr>
            </a:br>
            <a:r>
              <a:rPr lang="el-GR" altLang="el-GR" sz="2200" dirty="0">
                <a:latin typeface="+mn-lt"/>
              </a:rPr>
              <a:t>	</a:t>
            </a:r>
            <a:r>
              <a:rPr lang="el-GR" altLang="el-GR" sz="2200" b="1" dirty="0">
                <a:latin typeface="+mn-lt"/>
              </a:rPr>
              <a:t>αντικείμενο</a:t>
            </a:r>
          </a:p>
        </p:txBody>
      </p:sp>
      <p:sp>
        <p:nvSpPr>
          <p:cNvPr id="11" name="Text Box 5"/>
          <p:cNvSpPr txBox="1">
            <a:spLocks noChangeArrowheads="1"/>
          </p:cNvSpPr>
          <p:nvPr/>
        </p:nvSpPr>
        <p:spPr bwMode="auto">
          <a:xfrm>
            <a:off x="-36512" y="4790762"/>
            <a:ext cx="367188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2200" dirty="0">
                <a:latin typeface="Times New Roman" panose="02020603050405020304" pitchFamily="18" charset="0"/>
              </a:rPr>
              <a:t>1</a:t>
            </a:r>
          </a:p>
          <a:p>
            <a:pPr algn="ctr" eaLnBrk="1" hangingPunct="1">
              <a:spcBef>
                <a:spcPct val="0"/>
              </a:spcBef>
              <a:buFontTx/>
              <a:buNone/>
            </a:pPr>
            <a:r>
              <a:rPr lang="el-GR" altLang="el-GR" sz="2200" dirty="0">
                <a:latin typeface="+mn-lt"/>
              </a:rPr>
              <a:t>Μια αντιστοίχιση της </a:t>
            </a:r>
            <a:r>
              <a:rPr lang="el-GR" altLang="el-GR" sz="2200" b="1" dirty="0">
                <a:latin typeface="+mn-lt"/>
              </a:rPr>
              <a:t>αριθμητικής λέξης </a:t>
            </a:r>
            <a:r>
              <a:rPr lang="el-GR" altLang="el-GR" sz="2200" dirty="0">
                <a:latin typeface="+mn-lt"/>
              </a:rPr>
              <a:t>σε μια κίνηση (άγγιγμα ή </a:t>
            </a:r>
            <a:r>
              <a:rPr lang="el-GR" altLang="el-GR" sz="2200" b="1" dirty="0">
                <a:latin typeface="+mn-lt"/>
              </a:rPr>
              <a:t>δείξιμο</a:t>
            </a:r>
            <a:r>
              <a:rPr lang="el-GR" altLang="el-GR" sz="2200" dirty="0">
                <a:latin typeface="+mn-lt"/>
              </a:rPr>
              <a:t>)</a:t>
            </a:r>
          </a:p>
        </p:txBody>
      </p:sp>
      <p:sp>
        <p:nvSpPr>
          <p:cNvPr id="12" name="Line 20"/>
          <p:cNvSpPr>
            <a:spLocks noChangeShapeType="1"/>
          </p:cNvSpPr>
          <p:nvPr/>
        </p:nvSpPr>
        <p:spPr bwMode="auto">
          <a:xfrm flipV="1">
            <a:off x="2195736" y="4652938"/>
            <a:ext cx="1368425" cy="5762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3" name="Line 21"/>
          <p:cNvSpPr>
            <a:spLocks noChangeShapeType="1"/>
          </p:cNvSpPr>
          <p:nvPr/>
        </p:nvSpPr>
        <p:spPr bwMode="auto">
          <a:xfrm flipV="1">
            <a:off x="5148263" y="3500809"/>
            <a:ext cx="1368425" cy="576263"/>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6090494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64156" y="1556792"/>
            <a:ext cx="8229600" cy="4896544"/>
          </a:xfrm>
        </p:spPr>
        <p:txBody>
          <a:bodyPr>
            <a:normAutofit fontScale="92500" lnSpcReduction="10000"/>
          </a:bodyPr>
          <a:lstStyle/>
          <a:p>
            <a:pPr algn="ctr">
              <a:spcBef>
                <a:spcPct val="50000"/>
              </a:spcBef>
              <a:buNone/>
            </a:pPr>
            <a:r>
              <a:rPr lang="el-GR" altLang="el-GR" dirty="0"/>
              <a:t>Πολλές από τις δυσκολίες των παιδιών στην απαρίθμηση αντικειμένων μπορεί επομένως να οφείλονται σε </a:t>
            </a:r>
          </a:p>
          <a:p>
            <a:pPr>
              <a:spcBef>
                <a:spcPct val="50000"/>
              </a:spcBef>
              <a:buFontTx/>
              <a:buAutoNum type="arabicPeriod"/>
            </a:pPr>
            <a:r>
              <a:rPr lang="el-GR" altLang="el-GR" b="1" dirty="0"/>
              <a:t>δ</a:t>
            </a:r>
            <a:r>
              <a:rPr lang="el-GR" altLang="el-GR" b="1" dirty="0" smtClean="0"/>
              <a:t>υσκολίες </a:t>
            </a:r>
            <a:r>
              <a:rPr lang="el-GR" altLang="el-GR" b="1" dirty="0"/>
              <a:t>αντιστοίχισης των αριθμητικών λέξεων με τις κινήσεις του αγγίγματος ή δειξίματος των αντικειμένων </a:t>
            </a:r>
            <a:r>
              <a:rPr lang="el-GR" altLang="el-GR" dirty="0"/>
              <a:t>ή και </a:t>
            </a:r>
          </a:p>
          <a:p>
            <a:pPr>
              <a:spcBef>
                <a:spcPct val="50000"/>
              </a:spcBef>
              <a:buFontTx/>
              <a:buAutoNum type="arabicPeriod"/>
            </a:pPr>
            <a:r>
              <a:rPr lang="el-GR" altLang="el-GR" b="1" dirty="0"/>
              <a:t>σ</a:t>
            </a:r>
            <a:r>
              <a:rPr lang="el-GR" altLang="el-GR" b="1" dirty="0" smtClean="0"/>
              <a:t>ε </a:t>
            </a:r>
            <a:r>
              <a:rPr lang="el-GR" altLang="el-GR" b="1" dirty="0"/>
              <a:t>δυσκολίες αντιστοίχισης των κινήσεων του αγγίγματος ή δειξίματος με τα απαριθμούμενα αντικείμενα </a:t>
            </a:r>
            <a:r>
              <a:rPr lang="el-GR" altLang="el-GR" dirty="0"/>
              <a:t>ή και </a:t>
            </a:r>
          </a:p>
          <a:p>
            <a:pPr>
              <a:spcBef>
                <a:spcPct val="50000"/>
              </a:spcBef>
              <a:buFontTx/>
              <a:buAutoNum type="arabicPeriod"/>
            </a:pPr>
            <a:r>
              <a:rPr lang="el-GR" altLang="el-GR" b="1" dirty="0"/>
              <a:t>σ</a:t>
            </a:r>
            <a:r>
              <a:rPr lang="el-GR" altLang="el-GR" b="1" dirty="0" smtClean="0"/>
              <a:t>το </a:t>
            </a:r>
            <a:r>
              <a:rPr lang="el-GR" altLang="el-GR" b="1" dirty="0"/>
              <a:t>συντονισμό </a:t>
            </a:r>
            <a:r>
              <a:rPr lang="el-GR" altLang="el-GR" b="1" dirty="0" smtClean="0"/>
              <a:t>τους</a:t>
            </a:r>
            <a:endParaRPr lang="el-GR" altLang="el-GR" b="1" dirty="0"/>
          </a:p>
          <a:p>
            <a:pPr marL="0" indent="0">
              <a:buNone/>
            </a:pPr>
            <a:endParaRPr lang="el-GR" dirty="0"/>
          </a:p>
        </p:txBody>
      </p:sp>
    </p:spTree>
    <p:extLst>
      <p:ext uri="{BB962C8B-B14F-4D97-AF65-F5344CB8AC3E}">
        <p14:creationId xmlns:p14="http://schemas.microsoft.com/office/powerpoint/2010/main" val="2606198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ΠΕΝΤΕ ΘΕΜΕΛΙΩΔΕΙΣ ΑΡΧΕΣ ΤΗΣ ΑΠΑΡΙΘΜΗΣΗΣ</a:t>
            </a:r>
            <a:endParaRPr lang="el-GR" dirty="0"/>
          </a:p>
        </p:txBody>
      </p:sp>
      <p:sp>
        <p:nvSpPr>
          <p:cNvPr id="3" name="Θέση περιεχομένου 2"/>
          <p:cNvSpPr>
            <a:spLocks noGrp="1"/>
          </p:cNvSpPr>
          <p:nvPr>
            <p:ph idx="1"/>
          </p:nvPr>
        </p:nvSpPr>
        <p:spPr>
          <a:xfrm>
            <a:off x="464156" y="1556792"/>
            <a:ext cx="8229600" cy="4896544"/>
          </a:xfrm>
        </p:spPr>
        <p:txBody>
          <a:bodyPr>
            <a:normAutofit fontScale="85000" lnSpcReduction="10000"/>
          </a:bodyPr>
          <a:lstStyle/>
          <a:p>
            <a:pPr algn="ctr">
              <a:spcBef>
                <a:spcPct val="0"/>
              </a:spcBef>
              <a:buNone/>
            </a:pPr>
            <a:r>
              <a:rPr lang="el-GR" altLang="el-GR" sz="3900" b="1" dirty="0">
                <a:latin typeface="Calibri" panose="020F0502020204030204" pitchFamily="34" charset="0"/>
              </a:rPr>
              <a:t>Πέντε θεμελιώδεις αρχές της απαρίθμησης:</a:t>
            </a:r>
          </a:p>
          <a:p>
            <a:pPr>
              <a:spcBef>
                <a:spcPct val="0"/>
              </a:spcBef>
              <a:buNone/>
            </a:pPr>
            <a:endParaRPr lang="el-GR" altLang="el-GR" sz="3100" b="1" u="sng" dirty="0">
              <a:latin typeface="Calibri" panose="020F0502020204030204" pitchFamily="34" charset="0"/>
            </a:endParaRPr>
          </a:p>
          <a:p>
            <a:pPr>
              <a:spcBef>
                <a:spcPct val="0"/>
              </a:spcBef>
              <a:buFontTx/>
              <a:buAutoNum type="arabicPeriod"/>
            </a:pPr>
            <a:r>
              <a:rPr lang="el-GR" altLang="el-GR" sz="3100" b="1" dirty="0">
                <a:latin typeface="Calibri" panose="020F0502020204030204" pitchFamily="34" charset="0"/>
              </a:rPr>
              <a:t>Η</a:t>
            </a:r>
            <a:r>
              <a:rPr lang="el-GR" altLang="el-GR" sz="3100" b="1" dirty="0" smtClean="0">
                <a:latin typeface="Calibri" panose="020F0502020204030204" pitchFamily="34" charset="0"/>
              </a:rPr>
              <a:t> </a:t>
            </a:r>
            <a:r>
              <a:rPr lang="el-GR" altLang="el-GR" sz="3100" b="1" dirty="0">
                <a:latin typeface="Calibri" panose="020F0502020204030204" pitchFamily="34" charset="0"/>
              </a:rPr>
              <a:t>αρχή της αφαίρεσης, </a:t>
            </a:r>
            <a:r>
              <a:rPr lang="el-GR" altLang="el-GR" sz="3100" dirty="0">
                <a:latin typeface="Calibri" panose="020F0502020204030204" pitchFamily="34" charset="0"/>
              </a:rPr>
              <a:t>σύμφωνα με την οποία μπορεί να ομαδοποιούνται σε μια συλλογή αντικείμενα με διαφορετικά χαρακτηριστικά με στόχο την απαρίθμηση τους. </a:t>
            </a:r>
          </a:p>
          <a:p>
            <a:pPr>
              <a:spcBef>
                <a:spcPct val="0"/>
              </a:spcBef>
              <a:buNone/>
            </a:pPr>
            <a:endParaRPr lang="el-GR" altLang="el-GR" sz="3100" dirty="0">
              <a:latin typeface="Calibri" panose="020F0502020204030204" pitchFamily="34" charset="0"/>
            </a:endParaRPr>
          </a:p>
          <a:p>
            <a:pPr>
              <a:spcBef>
                <a:spcPct val="0"/>
              </a:spcBef>
              <a:buNone/>
            </a:pPr>
            <a:r>
              <a:rPr lang="el-GR" altLang="el-GR" sz="3100" b="1" dirty="0">
                <a:solidFill>
                  <a:srgbClr val="FF0000"/>
                </a:solidFill>
                <a:latin typeface="Calibri" panose="020F0502020204030204" pitchFamily="34" charset="0"/>
              </a:rPr>
              <a:t> </a:t>
            </a:r>
            <a:r>
              <a:rPr lang="el-GR" altLang="el-GR" sz="3100" b="1" dirty="0">
                <a:latin typeface="Calibri" panose="020F0502020204030204" pitchFamily="34" charset="0"/>
              </a:rPr>
              <a:t>2. </a:t>
            </a:r>
            <a:r>
              <a:rPr lang="el-GR" altLang="el-GR" sz="3100" b="1" dirty="0" smtClean="0">
                <a:latin typeface="Calibri" panose="020F0502020204030204" pitchFamily="34" charset="0"/>
              </a:rPr>
              <a:t>Η </a:t>
            </a:r>
            <a:r>
              <a:rPr lang="el-GR" altLang="el-GR" sz="3100" b="1" dirty="0">
                <a:latin typeface="Calibri" panose="020F0502020204030204" pitchFamily="34" charset="0"/>
              </a:rPr>
              <a:t>αρχή της ανεξαρτησίας της σειράς, </a:t>
            </a:r>
            <a:r>
              <a:rPr lang="el-GR" altLang="el-GR" sz="3100" dirty="0">
                <a:latin typeface="Calibri" panose="020F0502020204030204" pitchFamily="34" charset="0"/>
              </a:rPr>
              <a:t>σύμφωνα με την οποία η σειρά με την οποία απαριθμούνται τα αντικείμενα μιας συλλογής δεν επηρεάζει το αποτέλεσμα της απαρίθμησης, με την προϋπόθεση ότι τηρείται η αρχή της ένα-προς-ένα αντιστοίχισης.</a:t>
            </a:r>
          </a:p>
          <a:p>
            <a:pPr marL="0" indent="0">
              <a:buNone/>
            </a:pPr>
            <a:endParaRPr lang="el-GR" dirty="0"/>
          </a:p>
        </p:txBody>
      </p:sp>
    </p:spTree>
    <p:extLst>
      <p:ext uri="{BB962C8B-B14F-4D97-AF65-F5344CB8AC3E}">
        <p14:creationId xmlns:p14="http://schemas.microsoft.com/office/powerpoint/2010/main" val="17791671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ΠΕΝΤΕ ΘΕΜΕΛΙΩΔΕΙΣ ΑΡΧΕΣ ΤΗΣ ΑΠΑΡΙΘΜΗΣΗΣ</a:t>
            </a:r>
            <a:endParaRPr lang="el-GR" dirty="0"/>
          </a:p>
        </p:txBody>
      </p:sp>
      <p:sp>
        <p:nvSpPr>
          <p:cNvPr id="3" name="Θέση περιεχομένου 2"/>
          <p:cNvSpPr>
            <a:spLocks noGrp="1"/>
          </p:cNvSpPr>
          <p:nvPr>
            <p:ph idx="1"/>
          </p:nvPr>
        </p:nvSpPr>
        <p:spPr>
          <a:xfrm>
            <a:off x="464156" y="1417638"/>
            <a:ext cx="8229600" cy="5107706"/>
          </a:xfrm>
        </p:spPr>
        <p:txBody>
          <a:bodyPr>
            <a:normAutofit fontScale="70000" lnSpcReduction="20000"/>
          </a:bodyPr>
          <a:lstStyle/>
          <a:p>
            <a:pPr>
              <a:spcBef>
                <a:spcPct val="0"/>
              </a:spcBef>
              <a:buNone/>
            </a:pPr>
            <a:r>
              <a:rPr lang="el-GR" altLang="el-GR" sz="4100" b="1" dirty="0"/>
              <a:t>3.</a:t>
            </a:r>
            <a:r>
              <a:rPr lang="el-GR" altLang="el-GR" sz="4100" dirty="0"/>
              <a:t> </a:t>
            </a:r>
            <a:r>
              <a:rPr lang="el-GR" altLang="el-GR" sz="4100" b="1" dirty="0" smtClean="0"/>
              <a:t>Η αρχή </a:t>
            </a:r>
            <a:r>
              <a:rPr lang="el-GR" altLang="el-GR" sz="4100" b="1" dirty="0"/>
              <a:t>της ένα-προς-ένα αντιστοίχισης,</a:t>
            </a:r>
            <a:r>
              <a:rPr lang="el-GR" altLang="el-GR" sz="4100" dirty="0"/>
              <a:t> σύμφωνα με την οποία σε κάθε απαριθμούμενο αντικείμενο μιας συλλογής πρέπει να αντιστοιχίζεται μια και μόνο μια αριθμητική λέξη</a:t>
            </a:r>
            <a:r>
              <a:rPr lang="el-GR" altLang="el-GR" sz="4100" dirty="0" smtClean="0"/>
              <a:t>.</a:t>
            </a:r>
          </a:p>
          <a:p>
            <a:pPr>
              <a:spcBef>
                <a:spcPct val="0"/>
              </a:spcBef>
              <a:buNone/>
            </a:pPr>
            <a:endParaRPr lang="el-GR" altLang="el-GR" sz="4100" dirty="0"/>
          </a:p>
          <a:p>
            <a:pPr>
              <a:spcBef>
                <a:spcPct val="0"/>
              </a:spcBef>
              <a:buNone/>
            </a:pPr>
            <a:r>
              <a:rPr lang="el-GR" altLang="el-GR" sz="4100" b="1" dirty="0"/>
              <a:t>4.</a:t>
            </a:r>
            <a:r>
              <a:rPr lang="el-GR" altLang="el-GR" sz="4100" dirty="0"/>
              <a:t> </a:t>
            </a:r>
            <a:r>
              <a:rPr lang="el-GR" altLang="el-GR" sz="4100" b="1" dirty="0"/>
              <a:t>Η</a:t>
            </a:r>
            <a:r>
              <a:rPr lang="el-GR" altLang="el-GR" sz="4100" b="1" dirty="0" smtClean="0"/>
              <a:t> </a:t>
            </a:r>
            <a:r>
              <a:rPr lang="el-GR" altLang="el-GR" sz="4100" b="1" dirty="0"/>
              <a:t>αρχή της σταθερής ακολουθίας,</a:t>
            </a:r>
            <a:r>
              <a:rPr lang="el-GR" altLang="el-GR" sz="4100" dirty="0"/>
              <a:t> σύμφωνα με την οποία η ακολουθία των αριθμητικών αριθμών πρέπει σε κάθε απαρίθμηση να είναι σταθερή</a:t>
            </a:r>
            <a:r>
              <a:rPr lang="el-GR" altLang="el-GR" sz="4100" dirty="0" smtClean="0"/>
              <a:t>.</a:t>
            </a:r>
          </a:p>
          <a:p>
            <a:pPr>
              <a:spcBef>
                <a:spcPct val="0"/>
              </a:spcBef>
              <a:buNone/>
            </a:pPr>
            <a:endParaRPr lang="el-GR" altLang="el-GR" sz="4100" dirty="0"/>
          </a:p>
          <a:p>
            <a:pPr>
              <a:spcBef>
                <a:spcPct val="0"/>
              </a:spcBef>
              <a:buNone/>
            </a:pPr>
            <a:r>
              <a:rPr lang="el-GR" altLang="el-GR" sz="4100" b="1" dirty="0"/>
              <a:t>5. Η</a:t>
            </a:r>
            <a:r>
              <a:rPr lang="el-GR" altLang="el-GR" sz="4100" b="1" dirty="0" smtClean="0"/>
              <a:t> </a:t>
            </a:r>
            <a:r>
              <a:rPr lang="el-GR" altLang="el-GR" sz="4100" b="1" dirty="0"/>
              <a:t>αρχή της </a:t>
            </a:r>
            <a:r>
              <a:rPr lang="el-GR" altLang="el-GR" sz="4100" b="1" dirty="0" err="1"/>
              <a:t>πληθικότητας</a:t>
            </a:r>
            <a:r>
              <a:rPr lang="el-GR" altLang="el-GR" sz="4100" b="1" dirty="0"/>
              <a:t>, </a:t>
            </a:r>
            <a:r>
              <a:rPr lang="el-GR" altLang="el-GR" sz="4100" dirty="0"/>
              <a:t>σύμφωνα με την οποία η αριθμητική λέξη που αντιστοιχίζεται στο τελευταίο απαριθμούμενο αντικείμενο μιας συλλογής αναπαριστά το συνολικό αριθμό των αντικειμένων της συλλογής αυτής.</a:t>
            </a:r>
          </a:p>
          <a:p>
            <a:pPr marL="0" indent="0">
              <a:buNone/>
            </a:pPr>
            <a:endParaRPr lang="el-GR" dirty="0"/>
          </a:p>
        </p:txBody>
      </p:sp>
    </p:spTree>
    <p:extLst>
      <p:ext uri="{BB962C8B-B14F-4D97-AF65-F5344CB8AC3E}">
        <p14:creationId xmlns:p14="http://schemas.microsoft.com/office/powerpoint/2010/main" val="1598056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64156" y="1556792"/>
            <a:ext cx="8229600" cy="4824536"/>
          </a:xfrm>
        </p:spPr>
        <p:txBody>
          <a:bodyPr/>
          <a:lstStyle/>
          <a:p>
            <a:pPr marL="0" indent="0">
              <a:buNone/>
            </a:pPr>
            <a:endParaRPr lang="el-GR" altLang="el-GR" sz="900" b="1" dirty="0" smtClean="0"/>
          </a:p>
          <a:p>
            <a:pPr marL="0" indent="0" algn="ctr">
              <a:buNone/>
            </a:pPr>
            <a:r>
              <a:rPr lang="el-GR" altLang="el-GR" dirty="0" smtClean="0"/>
              <a:t>Τα </a:t>
            </a:r>
            <a:r>
              <a:rPr lang="el-GR" altLang="el-GR" dirty="0"/>
              <a:t>παιδιά από μικρή ηλικία και στα πλαίσια άτυπων (στην οικογένεια) ή και τυπικών διαδικασιών (στο νηπιαγωγείο) μάθησης οικειοποιούνται σταδιακά τις αρχές αυτές και στη βάση τους αναπτύσσουν την ευχέρεια απαρίθμησης μέσα από την οποία και συγκροτούν βαθμιαία την έννοια του </a:t>
            </a:r>
            <a:r>
              <a:rPr lang="el-GR" altLang="el-GR" dirty="0" smtClean="0"/>
              <a:t>αριθμού.</a:t>
            </a:r>
            <a:r>
              <a:rPr lang="el-GR" altLang="el-GR" b="1" dirty="0" smtClean="0">
                <a:solidFill>
                  <a:schemeClr val="bg2"/>
                </a:solidFill>
                <a:latin typeface="Times New Roman" panose="02020603050405020304" pitchFamily="18" charset="0"/>
              </a:rPr>
              <a:t>.</a:t>
            </a:r>
            <a:r>
              <a:rPr lang="el-GR" altLang="el-GR" sz="3600" dirty="0" smtClean="0">
                <a:latin typeface="Times New Roman" panose="02020603050405020304" pitchFamily="18" charset="0"/>
              </a:rPr>
              <a:t> </a:t>
            </a:r>
            <a:endParaRPr lang="el-GR" altLang="el-GR" sz="3600" dirty="0">
              <a:latin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18068146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ΑΠΟ ΤΟ ΣΥΓΚΕΚΡΙΜΕΝΟ ΣΤΟ ΑΦΗΡΗΜΕΝΟ</a:t>
            </a:r>
            <a:endParaRPr lang="el-GR" dirty="0"/>
          </a:p>
        </p:txBody>
      </p:sp>
      <p:sp>
        <p:nvSpPr>
          <p:cNvPr id="3" name="Θέση περιεχομένου 2"/>
          <p:cNvSpPr>
            <a:spLocks noGrp="1"/>
          </p:cNvSpPr>
          <p:nvPr>
            <p:ph idx="1"/>
          </p:nvPr>
        </p:nvSpPr>
        <p:spPr/>
        <p:txBody>
          <a:bodyPr/>
          <a:lstStyle/>
          <a:p>
            <a:pPr marL="0" indent="0">
              <a:buNone/>
            </a:pPr>
            <a:endParaRPr lang="el-GR" altLang="el-GR" b="1" dirty="0" smtClean="0">
              <a:latin typeface="Times New Roman" panose="02020603050405020304" pitchFamily="18" charset="0"/>
            </a:endParaRPr>
          </a:p>
          <a:p>
            <a:pPr marL="0" indent="0" algn="ctr">
              <a:buNone/>
            </a:pPr>
            <a:r>
              <a:rPr lang="el-GR" altLang="el-GR" dirty="0" smtClean="0"/>
              <a:t>Από </a:t>
            </a:r>
            <a:r>
              <a:rPr lang="el-GR" altLang="el-GR" dirty="0"/>
              <a:t>την οπτική των χαρακτηριστικών των απαριθμούμενων αντικειμένων η ευχέρεια των παιδιών στην απαρίθμηση αντικειμένων  εξελίσσεται σε γενικές γραμμές </a:t>
            </a:r>
            <a:r>
              <a:rPr lang="el-GR" altLang="el-GR" b="1" dirty="0"/>
              <a:t>από το συγκεκριμένο στο αφηρημένο. </a:t>
            </a:r>
          </a:p>
          <a:p>
            <a:pPr marL="0" indent="0">
              <a:buNone/>
            </a:pPr>
            <a:endParaRPr lang="el-GR" dirty="0"/>
          </a:p>
        </p:txBody>
      </p:sp>
    </p:spTree>
    <p:extLst>
      <p:ext uri="{BB962C8B-B14F-4D97-AF65-F5344CB8AC3E}">
        <p14:creationId xmlns:p14="http://schemas.microsoft.com/office/powerpoint/2010/main" val="2215006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64156" y="1556792"/>
            <a:ext cx="8229600" cy="4896544"/>
          </a:xfrm>
        </p:spPr>
        <p:txBody>
          <a:bodyPr>
            <a:normAutofit fontScale="85000" lnSpcReduction="10000"/>
          </a:bodyPr>
          <a:lstStyle/>
          <a:p>
            <a:pPr>
              <a:spcBef>
                <a:spcPct val="50000"/>
              </a:spcBef>
              <a:buFontTx/>
              <a:buAutoNum type="arabicPeriod"/>
            </a:pPr>
            <a:r>
              <a:rPr lang="el-GR" altLang="el-GR" b="1" dirty="0" smtClean="0">
                <a:latin typeface="Calibri" panose="020F0502020204030204" pitchFamily="34" charset="0"/>
              </a:rPr>
              <a:t>Παρόντα </a:t>
            </a:r>
            <a:r>
              <a:rPr lang="el-GR" altLang="el-GR" b="1" dirty="0">
                <a:latin typeface="Calibri" panose="020F0502020204030204" pitchFamily="34" charset="0"/>
              </a:rPr>
              <a:t>στο χώρο και το χρόνο υλικά αντικείμενα</a:t>
            </a:r>
            <a:r>
              <a:rPr lang="el-GR" altLang="el-GR" dirty="0">
                <a:latin typeface="Calibri" panose="020F0502020204030204" pitchFamily="34" charset="0"/>
              </a:rPr>
              <a:t>,</a:t>
            </a:r>
            <a:r>
              <a:rPr lang="el-GR" altLang="el-GR" b="1" dirty="0">
                <a:latin typeface="Calibri" panose="020F0502020204030204" pitchFamily="34" charset="0"/>
              </a:rPr>
              <a:t> </a:t>
            </a:r>
          </a:p>
          <a:p>
            <a:pPr>
              <a:spcBef>
                <a:spcPct val="50000"/>
              </a:spcBef>
              <a:buFontTx/>
              <a:buAutoNum type="arabicPeriod"/>
            </a:pPr>
            <a:r>
              <a:rPr lang="el-GR" altLang="el-GR" b="1" dirty="0" smtClean="0">
                <a:latin typeface="Calibri" panose="020F0502020204030204" pitchFamily="34" charset="0"/>
              </a:rPr>
              <a:t>Γραφικές </a:t>
            </a:r>
            <a:r>
              <a:rPr lang="el-GR" altLang="el-GR" b="1" dirty="0">
                <a:latin typeface="Calibri" panose="020F0502020204030204" pitchFamily="34" charset="0"/>
              </a:rPr>
              <a:t>αναπαραστάσεις αντικειμένων </a:t>
            </a:r>
            <a:r>
              <a:rPr lang="el-GR" altLang="el-GR" dirty="0">
                <a:latin typeface="Calibri" panose="020F0502020204030204" pitchFamily="34" charset="0"/>
              </a:rPr>
              <a:t>(για παράδειγμα εικόνες, σχέδια, σήματα</a:t>
            </a:r>
            <a:r>
              <a:rPr lang="el-GR" altLang="el-GR" dirty="0" smtClean="0">
                <a:latin typeface="Calibri" panose="020F0502020204030204" pitchFamily="34" charset="0"/>
              </a:rPr>
              <a:t>)</a:t>
            </a:r>
            <a:endParaRPr lang="el-GR" altLang="el-GR" b="1" dirty="0">
              <a:latin typeface="Calibri" panose="020F0502020204030204" pitchFamily="34" charset="0"/>
            </a:endParaRPr>
          </a:p>
          <a:p>
            <a:pPr>
              <a:spcBef>
                <a:spcPct val="50000"/>
              </a:spcBef>
              <a:buFontTx/>
              <a:buAutoNum type="arabicPeriod"/>
            </a:pPr>
            <a:r>
              <a:rPr lang="el-GR" altLang="el-GR" b="1" dirty="0" smtClean="0">
                <a:latin typeface="Calibri" panose="020F0502020204030204" pitchFamily="34" charset="0"/>
              </a:rPr>
              <a:t>Μονάδες </a:t>
            </a:r>
            <a:r>
              <a:rPr lang="el-GR" altLang="el-GR" b="1" dirty="0">
                <a:latin typeface="Calibri" panose="020F0502020204030204" pitchFamily="34" charset="0"/>
              </a:rPr>
              <a:t>κινητικών δραστηριοτήτων </a:t>
            </a:r>
            <a:r>
              <a:rPr lang="el-GR" altLang="el-GR" dirty="0">
                <a:latin typeface="Calibri" panose="020F0502020204030204" pitchFamily="34" charset="0"/>
              </a:rPr>
              <a:t>(για παράδειγμα βήματα</a:t>
            </a:r>
            <a:r>
              <a:rPr lang="el-GR" altLang="el-GR" dirty="0" smtClean="0">
                <a:latin typeface="Calibri" panose="020F0502020204030204" pitchFamily="34" charset="0"/>
              </a:rPr>
              <a:t>)</a:t>
            </a:r>
            <a:endParaRPr lang="el-GR" altLang="el-GR" dirty="0">
              <a:latin typeface="Calibri" panose="020F0502020204030204" pitchFamily="34" charset="0"/>
            </a:endParaRPr>
          </a:p>
          <a:p>
            <a:pPr>
              <a:spcBef>
                <a:spcPct val="50000"/>
              </a:spcBef>
              <a:buFontTx/>
              <a:buAutoNum type="arabicPeriod"/>
            </a:pPr>
            <a:r>
              <a:rPr lang="el-GR" altLang="el-GR" b="1" dirty="0" smtClean="0">
                <a:latin typeface="Calibri" panose="020F0502020204030204" pitchFamily="34" charset="0"/>
              </a:rPr>
              <a:t>Λεκτικές </a:t>
            </a:r>
            <a:r>
              <a:rPr lang="el-GR" altLang="el-GR" b="1" dirty="0">
                <a:latin typeface="Calibri" panose="020F0502020204030204" pitchFamily="34" charset="0"/>
              </a:rPr>
              <a:t>διατυπώσεις αντικειμένων </a:t>
            </a:r>
          </a:p>
          <a:p>
            <a:pPr>
              <a:spcBef>
                <a:spcPct val="50000"/>
              </a:spcBef>
              <a:buFontTx/>
              <a:buAutoNum type="arabicPeriod"/>
            </a:pPr>
            <a:r>
              <a:rPr lang="el-GR" altLang="el-GR" b="1" dirty="0" smtClean="0">
                <a:latin typeface="Calibri" panose="020F0502020204030204" pitchFamily="34" charset="0"/>
              </a:rPr>
              <a:t>Αντικείμενα</a:t>
            </a:r>
            <a:r>
              <a:rPr lang="el-GR" altLang="el-GR" b="1" dirty="0">
                <a:latin typeface="Calibri" panose="020F0502020204030204" pitchFamily="34" charset="0"/>
              </a:rPr>
              <a:t>, όντα ή καταστάσεις που δεν αντιστοιχίζονται σε άμεσα παρούσες υλικές πραγματικότητες </a:t>
            </a:r>
            <a:r>
              <a:rPr lang="el-GR" altLang="el-GR" dirty="0">
                <a:latin typeface="Calibri" panose="020F0502020204030204" pitchFamily="34" charset="0"/>
              </a:rPr>
              <a:t>(για παράδειγμα πόσες φορές έγινε κάτι</a:t>
            </a:r>
            <a:r>
              <a:rPr lang="el-GR" altLang="el-GR" dirty="0" smtClean="0">
                <a:latin typeface="Calibri" panose="020F0502020204030204" pitchFamily="34" charset="0"/>
              </a:rPr>
              <a:t>)</a:t>
            </a:r>
            <a:endParaRPr lang="el-GR" altLang="el-GR" dirty="0">
              <a:latin typeface="Calibri" panose="020F0502020204030204" pitchFamily="34" charset="0"/>
            </a:endParaRPr>
          </a:p>
          <a:p>
            <a:pPr marL="0" indent="0">
              <a:buNone/>
            </a:pPr>
            <a:endParaRPr lang="el-GR" dirty="0"/>
          </a:p>
        </p:txBody>
      </p:sp>
    </p:spTree>
    <p:extLst>
      <p:ext uri="{BB962C8B-B14F-4D97-AF65-F5344CB8AC3E}">
        <p14:creationId xmlns:p14="http://schemas.microsoft.com/office/powerpoint/2010/main" val="17008737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617654911"/>
              </p:ext>
            </p:extLst>
          </p:nvPr>
        </p:nvGraphicFramePr>
        <p:xfrm>
          <a:off x="463550" y="1557338"/>
          <a:ext cx="8229600" cy="5486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l-GR" sz="3000" dirty="0" smtClean="0">
                          <a:solidFill>
                            <a:schemeClr val="tx1"/>
                          </a:solidFill>
                        </a:rPr>
                        <a:t>απαρίθμηση</a:t>
                      </a:r>
                      <a:endParaRPr lang="el-GR" sz="3000" dirty="0">
                        <a:solidFill>
                          <a:schemeClr val="tx1"/>
                        </a:solidFill>
                      </a:endParaRPr>
                    </a:p>
                  </a:txBody>
                  <a:tcPr>
                    <a:solidFill>
                      <a:schemeClr val="bg1"/>
                    </a:solidFill>
                  </a:tcPr>
                </a:tc>
                <a:tc>
                  <a:txBody>
                    <a:bodyPr/>
                    <a:lstStyle/>
                    <a:p>
                      <a:pPr algn="ctr"/>
                      <a:r>
                        <a:rPr lang="el-GR" sz="3000" dirty="0" smtClean="0">
                          <a:solidFill>
                            <a:schemeClr val="tx1"/>
                          </a:solidFill>
                        </a:rPr>
                        <a:t>μέτρηση</a:t>
                      </a:r>
                      <a:endParaRPr lang="el-GR" sz="3000" dirty="0">
                        <a:solidFill>
                          <a:schemeClr val="tx1"/>
                        </a:solidFill>
                      </a:endParaRPr>
                    </a:p>
                  </a:txBody>
                  <a:tcPr>
                    <a:solidFill>
                      <a:schemeClr val="bg1"/>
                    </a:solidFill>
                  </a:tcPr>
                </a:tc>
              </a:tr>
            </a:tbl>
          </a:graphicData>
        </a:graphic>
      </p:graphicFrame>
      <p:sp>
        <p:nvSpPr>
          <p:cNvPr id="7" name="Line 4"/>
          <p:cNvSpPr>
            <a:spLocks noChangeShapeType="1"/>
          </p:cNvSpPr>
          <p:nvPr/>
        </p:nvSpPr>
        <p:spPr bwMode="auto">
          <a:xfrm>
            <a:off x="2699792" y="2132856"/>
            <a:ext cx="1440309" cy="90177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8" name="Line 5"/>
          <p:cNvSpPr>
            <a:spLocks noChangeShapeType="1"/>
          </p:cNvSpPr>
          <p:nvPr/>
        </p:nvSpPr>
        <p:spPr bwMode="auto">
          <a:xfrm flipH="1">
            <a:off x="4932040" y="2132856"/>
            <a:ext cx="1440160" cy="90177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9" name="Text Box 3"/>
          <p:cNvSpPr txBox="1">
            <a:spLocks noChangeArrowheads="1"/>
          </p:cNvSpPr>
          <p:nvPr/>
        </p:nvSpPr>
        <p:spPr bwMode="auto">
          <a:xfrm>
            <a:off x="2123728" y="3068960"/>
            <a:ext cx="51117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4000" b="1" dirty="0">
                <a:latin typeface="Times New Roman" panose="02020603050405020304" pitchFamily="18" charset="0"/>
              </a:rPr>
              <a:t>αριθμός</a:t>
            </a:r>
          </a:p>
        </p:txBody>
      </p:sp>
      <p:sp>
        <p:nvSpPr>
          <p:cNvPr id="11" name="Ορθογώνιο 10"/>
          <p:cNvSpPr/>
          <p:nvPr/>
        </p:nvSpPr>
        <p:spPr>
          <a:xfrm>
            <a:off x="611560" y="3861048"/>
            <a:ext cx="8075240" cy="2585323"/>
          </a:xfrm>
          <a:prstGeom prst="rect">
            <a:avLst/>
          </a:prstGeom>
        </p:spPr>
        <p:txBody>
          <a:bodyPr wrap="square">
            <a:spAutoFit/>
          </a:bodyPr>
          <a:lstStyle/>
          <a:p>
            <a:pPr algn="ctr">
              <a:spcBef>
                <a:spcPct val="0"/>
              </a:spcBef>
            </a:pPr>
            <a:r>
              <a:rPr lang="el-GR" altLang="el-GR" sz="2700" b="1" dirty="0"/>
              <a:t>5. Η</a:t>
            </a:r>
            <a:r>
              <a:rPr lang="el-GR" altLang="el-GR" sz="2700" b="1" dirty="0" smtClean="0"/>
              <a:t> </a:t>
            </a:r>
            <a:r>
              <a:rPr lang="el-GR" altLang="el-GR" sz="2700" b="1" dirty="0"/>
              <a:t>αρχή της </a:t>
            </a:r>
            <a:r>
              <a:rPr lang="el-GR" altLang="el-GR" sz="2700" b="1" dirty="0" err="1"/>
              <a:t>πληθικότητας</a:t>
            </a:r>
            <a:r>
              <a:rPr lang="el-GR" altLang="el-GR" sz="2700" b="1" dirty="0"/>
              <a:t>: </a:t>
            </a:r>
            <a:r>
              <a:rPr lang="el-GR" altLang="el-GR" sz="2700" dirty="0"/>
              <a:t>η αριθμητική λέξη που αντιστοιχίζεται στο τελευταίο απαριθμούμενο αντικείμενο ενός συνόλου αναπαριστά το συνολικό αριθμό των αντικειμένων του συνόλου αυτού.</a:t>
            </a:r>
            <a:br>
              <a:rPr lang="el-GR" altLang="el-GR" sz="2700" dirty="0"/>
            </a:br>
            <a:endParaRPr lang="el-GR" altLang="el-GR" sz="2700" dirty="0"/>
          </a:p>
          <a:p>
            <a:pPr algn="ctr">
              <a:spcBef>
                <a:spcPct val="0"/>
              </a:spcBef>
            </a:pPr>
            <a:r>
              <a:rPr lang="el-GR" altLang="el-GR" sz="2700" dirty="0"/>
              <a:t>(θεμελιώδεις αρχές της απαρίθμησης)</a:t>
            </a:r>
          </a:p>
        </p:txBody>
      </p:sp>
    </p:spTree>
    <p:extLst>
      <p:ext uri="{BB962C8B-B14F-4D97-AF65-F5344CB8AC3E}">
        <p14:creationId xmlns:p14="http://schemas.microsoft.com/office/powerpoint/2010/main" val="1182763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ΜΕΤΑΒΟΛΕΣ </a:t>
            </a:r>
            <a:endParaRPr lang="el-GR" dirty="0"/>
          </a:p>
        </p:txBody>
      </p:sp>
      <p:sp>
        <p:nvSpPr>
          <p:cNvPr id="3" name="Θέση περιεχομένου 2"/>
          <p:cNvSpPr>
            <a:spLocks noGrp="1"/>
          </p:cNvSpPr>
          <p:nvPr>
            <p:ph idx="1"/>
          </p:nvPr>
        </p:nvSpPr>
        <p:spPr>
          <a:xfrm>
            <a:off x="232078" y="1556792"/>
            <a:ext cx="8679844" cy="4896544"/>
          </a:xfrm>
        </p:spPr>
        <p:txBody>
          <a:bodyPr>
            <a:normAutofit fontScale="85000" lnSpcReduction="20000"/>
          </a:bodyPr>
          <a:lstStyle/>
          <a:p>
            <a:pPr marL="0">
              <a:lnSpc>
                <a:spcPct val="120000"/>
              </a:lnSpc>
              <a:spcBef>
                <a:spcPts val="600"/>
              </a:spcBef>
              <a:spcAft>
                <a:spcPts val="600"/>
              </a:spcAft>
              <a:buNone/>
            </a:pPr>
            <a:r>
              <a:rPr lang="el-GR" altLang="el-GR" dirty="0">
                <a:latin typeface="Calibri" panose="020F0502020204030204" pitchFamily="34" charset="0"/>
              </a:rPr>
              <a:t>Οι διαφορετικές περιπτώσεις των μεταβολών επιδέχονται:</a:t>
            </a:r>
          </a:p>
          <a:p>
            <a:pPr>
              <a:lnSpc>
                <a:spcPct val="120000"/>
              </a:lnSpc>
              <a:spcBef>
                <a:spcPts val="600"/>
              </a:spcBef>
              <a:spcAft>
                <a:spcPts val="600"/>
              </a:spcAft>
              <a:buFont typeface="Wingdings" panose="05000000000000000000" pitchFamily="2" charset="2"/>
              <a:buChar char="§"/>
            </a:pPr>
            <a:r>
              <a:rPr lang="el-GR" altLang="el-GR" b="1" dirty="0">
                <a:latin typeface="Calibri" panose="020F0502020204030204" pitchFamily="34" charset="0"/>
              </a:rPr>
              <a:t>μια σχέση ισοδυναμίας, </a:t>
            </a:r>
            <a:r>
              <a:rPr lang="el-GR" altLang="el-GR" dirty="0">
                <a:latin typeface="Calibri" panose="020F0502020204030204" pitchFamily="34" charset="0"/>
              </a:rPr>
              <a:t>η οποία καθορίζει πότε δύο διαφορετικές περιπτώσεις είναι μεταξύ τους ίσες ή άνισες και </a:t>
            </a:r>
          </a:p>
          <a:p>
            <a:pPr>
              <a:lnSpc>
                <a:spcPct val="120000"/>
              </a:lnSpc>
              <a:spcBef>
                <a:spcPts val="600"/>
              </a:spcBef>
              <a:spcAft>
                <a:spcPts val="600"/>
              </a:spcAft>
              <a:buFont typeface="Wingdings" panose="05000000000000000000" pitchFamily="2" charset="2"/>
              <a:buChar char="§"/>
            </a:pPr>
            <a:r>
              <a:rPr lang="el-GR" altLang="el-GR" b="1" dirty="0" smtClean="0">
                <a:latin typeface="Calibri" panose="020F0502020204030204" pitchFamily="34" charset="0"/>
              </a:rPr>
              <a:t>μια </a:t>
            </a:r>
            <a:r>
              <a:rPr lang="el-GR" altLang="el-GR" b="1" dirty="0">
                <a:latin typeface="Calibri" panose="020F0502020204030204" pitchFamily="34" charset="0"/>
              </a:rPr>
              <a:t>σχέση διάταξης, </a:t>
            </a:r>
            <a:r>
              <a:rPr lang="el-GR" altLang="el-GR" dirty="0">
                <a:latin typeface="Calibri" panose="020F0502020204030204" pitchFamily="34" charset="0"/>
              </a:rPr>
              <a:t>η οποία καθορίζει μεταξύ δύο διαφορετικών περιπτώσεων ποια είναι μεγαλύτερη/μικρότερη άλλης. </a:t>
            </a:r>
          </a:p>
          <a:p>
            <a:pPr marL="0" indent="0" algn="ctr">
              <a:lnSpc>
                <a:spcPct val="120000"/>
              </a:lnSpc>
              <a:spcBef>
                <a:spcPts val="600"/>
              </a:spcBef>
              <a:spcAft>
                <a:spcPts val="600"/>
              </a:spcAft>
              <a:buNone/>
            </a:pPr>
            <a:r>
              <a:rPr lang="el-GR" altLang="zh-CN" b="1" dirty="0">
                <a:latin typeface="Calibri" panose="020F0502020204030204" pitchFamily="34" charset="0"/>
              </a:rPr>
              <a:t>Μόνο σε μια τέτοια περίπτωση είναι δυνατή η αντιστοίχιση των διαφορετικών περιπτώσεων των μεταβολών ενός χαρακτηριστικού σε ένα σύνολο αριθμών. </a:t>
            </a:r>
            <a:endParaRPr lang="el-GR" altLang="el-GR" b="1" dirty="0">
              <a:latin typeface="Calibri" panose="020F0502020204030204" pitchFamily="34" charset="0"/>
            </a:endParaRPr>
          </a:p>
          <a:p>
            <a:pPr marL="0" indent="0">
              <a:lnSpc>
                <a:spcPct val="120000"/>
              </a:lnSpc>
              <a:spcBef>
                <a:spcPts val="600"/>
              </a:spcBef>
              <a:spcAft>
                <a:spcPts val="600"/>
              </a:spcAft>
              <a:buNone/>
            </a:pPr>
            <a:endParaRPr lang="el-GR" dirty="0"/>
          </a:p>
        </p:txBody>
      </p:sp>
    </p:spTree>
    <p:extLst>
      <p:ext uri="{BB962C8B-B14F-4D97-AF65-F5344CB8AC3E}">
        <p14:creationId xmlns:p14="http://schemas.microsoft.com/office/powerpoint/2010/main" val="3728369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ΠΟΣΑ ΖΩΑ ΕΙΝΑΙ ΟΛΑ </a:t>
            </a:r>
            <a:r>
              <a:rPr lang="el-GR" dirty="0" smtClean="0"/>
              <a:t>ΜΑΖΙ</a:t>
            </a:r>
            <a:r>
              <a:rPr lang="en-US" dirty="0" smtClean="0"/>
              <a:t>;</a:t>
            </a:r>
            <a:endParaRPr lang="el-GR" dirty="0"/>
          </a:p>
        </p:txBody>
      </p:sp>
      <p:grpSp>
        <p:nvGrpSpPr>
          <p:cNvPr id="14" name="Group 27"/>
          <p:cNvGrpSpPr>
            <a:grpSpLocks/>
          </p:cNvGrpSpPr>
          <p:nvPr/>
        </p:nvGrpSpPr>
        <p:grpSpPr bwMode="auto">
          <a:xfrm>
            <a:off x="4067175" y="4221163"/>
            <a:ext cx="3240088" cy="2160587"/>
            <a:chOff x="2472" y="2432"/>
            <a:chExt cx="2041" cy="1361"/>
          </a:xfrm>
        </p:grpSpPr>
        <p:pic>
          <p:nvPicPr>
            <p:cNvPr id="15" name="Picture 13" descr="Cat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 y="2976"/>
              <a:ext cx="453"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Mothergo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 y="2568"/>
              <a:ext cx="589"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descr="Poisondartfro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7" y="3203"/>
              <a:ext cx="40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8"/>
            <p:cNvSpPr>
              <a:spLocks noChangeArrowheads="1"/>
            </p:cNvSpPr>
            <p:nvPr/>
          </p:nvSpPr>
          <p:spPr bwMode="auto">
            <a:xfrm>
              <a:off x="2472" y="2432"/>
              <a:ext cx="2041" cy="1361"/>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grpSp>
      <p:sp>
        <p:nvSpPr>
          <p:cNvPr id="19" name="Text Box 24"/>
          <p:cNvSpPr txBox="1">
            <a:spLocks noChangeArrowheads="1"/>
          </p:cNvSpPr>
          <p:nvPr/>
        </p:nvSpPr>
        <p:spPr bwMode="auto">
          <a:xfrm>
            <a:off x="7596188" y="4797425"/>
            <a:ext cx="12239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4400" b="1" dirty="0">
                <a:latin typeface="Times New Roman" panose="02020603050405020304" pitchFamily="18" charset="0"/>
              </a:rPr>
              <a:t>=  3</a:t>
            </a:r>
          </a:p>
        </p:txBody>
      </p:sp>
      <p:sp>
        <p:nvSpPr>
          <p:cNvPr id="20" name="Text Box 26"/>
          <p:cNvSpPr txBox="1">
            <a:spLocks noChangeArrowheads="1"/>
          </p:cNvSpPr>
          <p:nvPr/>
        </p:nvSpPr>
        <p:spPr bwMode="auto">
          <a:xfrm>
            <a:off x="250825" y="2420938"/>
            <a:ext cx="2698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latin typeface="Calibri" panose="020F0502020204030204" pitchFamily="34" charset="0"/>
              </a:rPr>
              <a:t>απαρίθμηση</a:t>
            </a:r>
          </a:p>
        </p:txBody>
      </p:sp>
      <p:sp>
        <p:nvSpPr>
          <p:cNvPr id="21" name="Text Box 28"/>
          <p:cNvSpPr txBox="1">
            <a:spLocks noChangeArrowheads="1"/>
          </p:cNvSpPr>
          <p:nvPr/>
        </p:nvSpPr>
        <p:spPr bwMode="auto">
          <a:xfrm>
            <a:off x="539750" y="3500438"/>
            <a:ext cx="741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800" b="1" dirty="0">
                <a:latin typeface="+mn-lt"/>
              </a:rPr>
              <a:t>αρχή της </a:t>
            </a:r>
            <a:r>
              <a:rPr lang="el-GR" altLang="el-GR" sz="2800" b="1" dirty="0" err="1">
                <a:latin typeface="+mn-lt"/>
              </a:rPr>
              <a:t>πληθικότητας</a:t>
            </a:r>
            <a:r>
              <a:rPr lang="el-GR" altLang="el-GR" sz="2800" b="1" dirty="0">
                <a:latin typeface="+mn-lt"/>
              </a:rPr>
              <a:t>		    άρα</a:t>
            </a:r>
          </a:p>
        </p:txBody>
      </p:sp>
      <p:grpSp>
        <p:nvGrpSpPr>
          <p:cNvPr id="22" name="Group 25"/>
          <p:cNvGrpSpPr>
            <a:grpSpLocks/>
          </p:cNvGrpSpPr>
          <p:nvPr/>
        </p:nvGrpSpPr>
        <p:grpSpPr bwMode="auto">
          <a:xfrm>
            <a:off x="4283273" y="1794445"/>
            <a:ext cx="4321175" cy="1706563"/>
            <a:chOff x="340" y="1026"/>
            <a:chExt cx="2722" cy="1075"/>
          </a:xfrm>
        </p:grpSpPr>
        <p:pic>
          <p:nvPicPr>
            <p:cNvPr id="23" name="Picture 6" descr="Cat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1661"/>
              <a:ext cx="453"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descr="Mothergo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 y="1117"/>
              <a:ext cx="589"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descr="Poisondartfro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 y="1706"/>
              <a:ext cx="40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9"/>
            <p:cNvSpPr>
              <a:spLocks noChangeShapeType="1"/>
            </p:cNvSpPr>
            <p:nvPr/>
          </p:nvSpPr>
          <p:spPr bwMode="auto">
            <a:xfrm flipV="1">
              <a:off x="975" y="1570"/>
              <a:ext cx="499" cy="22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7" name="Line 10"/>
            <p:cNvSpPr>
              <a:spLocks noChangeShapeType="1"/>
            </p:cNvSpPr>
            <p:nvPr/>
          </p:nvSpPr>
          <p:spPr bwMode="auto">
            <a:xfrm>
              <a:off x="2109" y="1480"/>
              <a:ext cx="363" cy="22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28" name="Text Box 19"/>
            <p:cNvSpPr txBox="1">
              <a:spLocks noChangeArrowheads="1"/>
            </p:cNvSpPr>
            <p:nvPr/>
          </p:nvSpPr>
          <p:spPr bwMode="auto">
            <a:xfrm>
              <a:off x="431" y="1344"/>
              <a:ext cx="2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a:latin typeface="Times New Roman" panose="02020603050405020304" pitchFamily="18" charset="0"/>
                </a:rPr>
                <a:t>1</a:t>
              </a:r>
            </a:p>
          </p:txBody>
        </p:sp>
        <p:sp>
          <p:nvSpPr>
            <p:cNvPr id="29" name="Text Box 20"/>
            <p:cNvSpPr txBox="1">
              <a:spLocks noChangeArrowheads="1"/>
            </p:cNvSpPr>
            <p:nvPr/>
          </p:nvSpPr>
          <p:spPr bwMode="auto">
            <a:xfrm>
              <a:off x="1610" y="1026"/>
              <a:ext cx="2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dirty="0">
                  <a:latin typeface="Times New Roman" panose="02020603050405020304" pitchFamily="18" charset="0"/>
                </a:rPr>
                <a:t>2</a:t>
              </a:r>
            </a:p>
          </p:txBody>
        </p:sp>
        <p:sp>
          <p:nvSpPr>
            <p:cNvPr id="30" name="Text Box 21"/>
            <p:cNvSpPr txBox="1">
              <a:spLocks noChangeArrowheads="1"/>
            </p:cNvSpPr>
            <p:nvPr/>
          </p:nvSpPr>
          <p:spPr bwMode="auto">
            <a:xfrm>
              <a:off x="2744" y="1389"/>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a:latin typeface="Times New Roman" panose="02020603050405020304" pitchFamily="18" charset="0"/>
                </a:rPr>
                <a:t>3</a:t>
              </a:r>
            </a:p>
          </p:txBody>
        </p:sp>
      </p:grpSp>
    </p:spTree>
    <p:extLst>
      <p:ext uri="{BB962C8B-B14F-4D97-AF65-F5344CB8AC3E}">
        <p14:creationId xmlns:p14="http://schemas.microsoft.com/office/powerpoint/2010/main" val="40900623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Η ΠΡΑΞΗ ΤΗΣ ΑΠΑΡΙΘΜΗΣΗΣ</a:t>
            </a:r>
            <a:endParaRPr lang="el-GR" dirty="0"/>
          </a:p>
        </p:txBody>
      </p:sp>
      <p:sp>
        <p:nvSpPr>
          <p:cNvPr id="3" name="Θέση περιεχομένου 2"/>
          <p:cNvSpPr>
            <a:spLocks noGrp="1"/>
          </p:cNvSpPr>
          <p:nvPr>
            <p:ph idx="1"/>
          </p:nvPr>
        </p:nvSpPr>
        <p:spPr>
          <a:xfrm>
            <a:off x="464156" y="1556792"/>
            <a:ext cx="8229600" cy="4896544"/>
          </a:xfrm>
        </p:spPr>
        <p:txBody>
          <a:bodyPr>
            <a:normAutofit fontScale="92500" lnSpcReduction="20000"/>
          </a:bodyPr>
          <a:lstStyle/>
          <a:p>
            <a:pPr marL="0">
              <a:spcBef>
                <a:spcPct val="0"/>
              </a:spcBef>
              <a:buNone/>
            </a:pPr>
            <a:r>
              <a:rPr lang="el-GR" altLang="el-GR" dirty="0"/>
              <a:t>Κατά τα πρώτα στάδια συγκρότησης της έννοιας του αριθμού, η </a:t>
            </a:r>
            <a:r>
              <a:rPr lang="el-GR" altLang="el-GR" b="1" dirty="0"/>
              <a:t>πράξη της απαρίθμησης </a:t>
            </a:r>
            <a:r>
              <a:rPr lang="el-GR" altLang="el-GR" dirty="0"/>
              <a:t>των διακριτών στοιχείων ενός καθορισμένου συνόλου ταυτίζεται από τα παιδιά με το </a:t>
            </a:r>
            <a:r>
              <a:rPr lang="el-GR" altLang="el-GR" b="1" dirty="0"/>
              <a:t>αποτέλεσμα της</a:t>
            </a:r>
            <a:r>
              <a:rPr lang="el-GR" altLang="el-GR" dirty="0"/>
              <a:t>, που εκφράζει το πλήθος των στοιχείων του συνόλου (</a:t>
            </a:r>
            <a:r>
              <a:rPr lang="el-GR" altLang="el-GR" dirty="0" err="1"/>
              <a:t>πληθικός</a:t>
            </a:r>
            <a:r>
              <a:rPr lang="el-GR" altLang="el-GR" dirty="0"/>
              <a:t> αριθμός). </a:t>
            </a:r>
          </a:p>
          <a:p>
            <a:pPr>
              <a:spcBef>
                <a:spcPct val="0"/>
              </a:spcBef>
              <a:buNone/>
            </a:pPr>
            <a:endParaRPr lang="en-US" altLang="el-GR" dirty="0"/>
          </a:p>
          <a:p>
            <a:pPr marL="0">
              <a:spcBef>
                <a:spcPct val="0"/>
              </a:spcBef>
              <a:buNone/>
            </a:pPr>
            <a:r>
              <a:rPr lang="el-GR" altLang="el-GR" dirty="0"/>
              <a:t>Γι' αυτό και στην ερώτηση "πόσα είναι αυτά τα </a:t>
            </a:r>
            <a:r>
              <a:rPr lang="el-GR" altLang="el-GR" dirty="0" smtClean="0"/>
              <a:t>αντικείμενα; " </a:t>
            </a:r>
            <a:r>
              <a:rPr lang="el-GR" altLang="el-GR" dirty="0"/>
              <a:t>τα παιδιά της πρώτης κυρίως σχολικής ηλικίας ανταποκρίνονται με την πράξη της απαρίθμησης τους, </a:t>
            </a:r>
            <a:r>
              <a:rPr lang="el-GR" altLang="el-GR" b="1" dirty="0"/>
              <a:t>ταυτίζοντας τη διαδικασία με το αποτέλεσμα της.</a:t>
            </a:r>
          </a:p>
          <a:p>
            <a:pPr marL="0" indent="0">
              <a:buNone/>
            </a:pPr>
            <a:endParaRPr lang="el-GR" dirty="0"/>
          </a:p>
        </p:txBody>
      </p:sp>
    </p:spTree>
    <p:extLst>
      <p:ext uri="{BB962C8B-B14F-4D97-AF65-F5344CB8AC3E}">
        <p14:creationId xmlns:p14="http://schemas.microsoft.com/office/powerpoint/2010/main" val="37987953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64156" y="1556792"/>
            <a:ext cx="8229600" cy="4896544"/>
          </a:xfrm>
        </p:spPr>
        <p:txBody>
          <a:bodyPr/>
          <a:lstStyle/>
          <a:p>
            <a:pPr marL="0" indent="0">
              <a:buNone/>
            </a:pPr>
            <a:endParaRPr lang="el-GR" altLang="zh-CN" dirty="0" smtClean="0"/>
          </a:p>
          <a:p>
            <a:pPr marL="0" indent="0" algn="ctr">
              <a:buNone/>
            </a:pPr>
            <a:r>
              <a:rPr lang="el-GR" altLang="zh-CN" sz="3000" dirty="0" smtClean="0"/>
              <a:t>Η </a:t>
            </a:r>
            <a:r>
              <a:rPr lang="el-GR" altLang="zh-CN" sz="3000" dirty="0"/>
              <a:t>κατανόηση της σχέσης, που έχει η </a:t>
            </a:r>
            <a:r>
              <a:rPr lang="el-GR" altLang="zh-CN" sz="3000" b="1" dirty="0"/>
              <a:t>απαρίθμηση των στοιχείων </a:t>
            </a:r>
            <a:r>
              <a:rPr lang="el-GR" altLang="zh-CN" sz="3000" dirty="0"/>
              <a:t>ενός συνόλου με τον </a:t>
            </a:r>
            <a:r>
              <a:rPr lang="el-GR" altLang="zh-CN" sz="3000" b="1" dirty="0"/>
              <a:t>προσδιορισμό του πλήθους </a:t>
            </a:r>
            <a:r>
              <a:rPr lang="el-GR" altLang="zh-CN" sz="3000" dirty="0"/>
              <a:t>των στοιχείων του ίδιου συνόλου οικοδομείται από τα παιδιά σταδιακά </a:t>
            </a:r>
            <a:endParaRPr lang="el-GR" altLang="el-GR" sz="3000" dirty="0"/>
          </a:p>
          <a:p>
            <a:pPr marL="0" indent="0">
              <a:buNone/>
            </a:pPr>
            <a:endParaRPr lang="el-GR" dirty="0"/>
          </a:p>
        </p:txBody>
      </p:sp>
      <p:sp>
        <p:nvSpPr>
          <p:cNvPr id="4" name="Text Box 6"/>
          <p:cNvSpPr txBox="1">
            <a:spLocks noChangeArrowheads="1"/>
          </p:cNvSpPr>
          <p:nvPr/>
        </p:nvSpPr>
        <p:spPr bwMode="auto">
          <a:xfrm>
            <a:off x="611560" y="4859114"/>
            <a:ext cx="33115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zh-CN" sz="2800" b="1" dirty="0">
                <a:latin typeface="+mn-lt"/>
              </a:rPr>
              <a:t>απαρίθμηση</a:t>
            </a:r>
            <a:r>
              <a:rPr lang="el-GR" altLang="zh-CN" sz="2800" b="1" dirty="0">
                <a:solidFill>
                  <a:srgbClr val="FF0000"/>
                </a:solidFill>
                <a:latin typeface="Times New Roman" panose="02020603050405020304" pitchFamily="18" charset="0"/>
              </a:rPr>
              <a:t/>
            </a:r>
            <a:br>
              <a:rPr lang="el-GR" altLang="zh-CN" sz="2800" b="1" dirty="0">
                <a:solidFill>
                  <a:srgbClr val="FF0000"/>
                </a:solidFill>
                <a:latin typeface="Times New Roman" panose="02020603050405020304" pitchFamily="18" charset="0"/>
              </a:rPr>
            </a:br>
            <a:endParaRPr lang="el-GR" altLang="el-GR" sz="2800" b="1" dirty="0">
              <a:solidFill>
                <a:srgbClr val="FF0000"/>
              </a:solidFill>
              <a:latin typeface="Times New Roman" panose="02020603050405020304" pitchFamily="18" charset="0"/>
            </a:endParaRPr>
          </a:p>
        </p:txBody>
      </p:sp>
      <p:sp>
        <p:nvSpPr>
          <p:cNvPr id="5" name="Text Box 7"/>
          <p:cNvSpPr txBox="1">
            <a:spLocks noChangeArrowheads="1"/>
          </p:cNvSpPr>
          <p:nvPr/>
        </p:nvSpPr>
        <p:spPr bwMode="auto">
          <a:xfrm>
            <a:off x="4284663" y="4854103"/>
            <a:ext cx="4679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zh-CN" sz="2800" b="1" dirty="0">
                <a:latin typeface="+mn-lt"/>
              </a:rPr>
              <a:t>προσδιορισμός του πλήθους</a:t>
            </a:r>
            <a:endParaRPr lang="el-GR" altLang="el-GR" sz="2800" b="1" dirty="0">
              <a:latin typeface="+mn-lt"/>
            </a:endParaRPr>
          </a:p>
        </p:txBody>
      </p:sp>
      <p:sp>
        <p:nvSpPr>
          <p:cNvPr id="6" name="Line 8"/>
          <p:cNvSpPr>
            <a:spLocks noChangeShapeType="1"/>
          </p:cNvSpPr>
          <p:nvPr/>
        </p:nvSpPr>
        <p:spPr bwMode="auto">
          <a:xfrm>
            <a:off x="2987824" y="5157192"/>
            <a:ext cx="10795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4083829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864235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373216"/>
            <a:ext cx="84963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8589400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ΑΠΟΤΥΠΩΣΗ</a:t>
            </a:r>
            <a:endParaRPr lang="el-GR" dirty="0"/>
          </a:p>
        </p:txBody>
      </p:sp>
      <p:sp>
        <p:nvSpPr>
          <p:cNvPr id="3" name="Θέση περιεχομένου 2"/>
          <p:cNvSpPr>
            <a:spLocks noGrp="1"/>
          </p:cNvSpPr>
          <p:nvPr>
            <p:ph idx="1"/>
          </p:nvPr>
        </p:nvSpPr>
        <p:spPr/>
        <p:txBody>
          <a:bodyPr/>
          <a:lstStyle/>
          <a:p>
            <a:pPr marL="0" indent="0" algn="ctr">
              <a:buNone/>
            </a:pPr>
            <a:r>
              <a:rPr lang="el-GR" altLang="el-GR" sz="3000" dirty="0" smtClean="0"/>
              <a:t>Για </a:t>
            </a:r>
            <a:r>
              <a:rPr lang="el-GR" altLang="el-GR" sz="3000" dirty="0"/>
              <a:t>σύνολα με μικρό πλήθος στοιχείων προηγείται πριν από την πλήρη ανάπτυξη της νοητικής ευχέρειας της απαρίθμησης μια λειτουργία νοητικής "αποτύπωσης" της </a:t>
            </a:r>
            <a:r>
              <a:rPr lang="el-GR" altLang="el-GR" sz="3000" dirty="0" err="1"/>
              <a:t>πληθικότητας</a:t>
            </a:r>
            <a:r>
              <a:rPr lang="el-GR" altLang="el-GR" sz="3000" dirty="0"/>
              <a:t> ενός συνόλου και σύνδεση της συγκεκριμένης </a:t>
            </a:r>
            <a:r>
              <a:rPr lang="el-GR" altLang="el-GR" sz="3000" dirty="0" err="1"/>
              <a:t>πληθικότητας</a:t>
            </a:r>
            <a:r>
              <a:rPr lang="el-GR" altLang="el-GR" sz="3000" dirty="0"/>
              <a:t> με την αντίστοιχη γλωσσική της έκφραση. </a:t>
            </a:r>
          </a:p>
          <a:p>
            <a:pPr marL="0" indent="0" algn="ctr">
              <a:buNone/>
            </a:pPr>
            <a:endParaRPr lang="el-GR" dirty="0"/>
          </a:p>
        </p:txBody>
      </p:sp>
    </p:spTree>
    <p:extLst>
      <p:ext uri="{BB962C8B-B14F-4D97-AF65-F5344CB8AC3E}">
        <p14:creationId xmlns:p14="http://schemas.microsoft.com/office/powerpoint/2010/main" val="20801560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ΑΠΟΤΥΠΩΣΗ</a:t>
            </a:r>
            <a:endParaRPr lang="el-GR" dirty="0"/>
          </a:p>
        </p:txBody>
      </p:sp>
      <p:sp>
        <p:nvSpPr>
          <p:cNvPr id="3" name="Θέση περιεχομένου 2"/>
          <p:cNvSpPr>
            <a:spLocks noGrp="1"/>
          </p:cNvSpPr>
          <p:nvPr>
            <p:ph idx="1"/>
          </p:nvPr>
        </p:nvSpPr>
        <p:spPr/>
        <p:txBody>
          <a:bodyPr/>
          <a:lstStyle/>
          <a:p>
            <a:pPr marL="0" indent="0" algn="ctr">
              <a:buNone/>
            </a:pPr>
            <a:r>
              <a:rPr lang="el-GR" altLang="el-GR" sz="3000" dirty="0" smtClean="0"/>
              <a:t>Η </a:t>
            </a:r>
            <a:r>
              <a:rPr lang="el-GR" altLang="el-GR" sz="3000" dirty="0"/>
              <a:t>λειτουργία αυτή βασίζεται στη </a:t>
            </a:r>
            <a:r>
              <a:rPr lang="el-GR" altLang="el-GR" sz="3000" b="1" dirty="0"/>
              <a:t>συγκρότηση μιας σταθερής νοητικής εικόνας συνόλων με μικρό πλήθος στοιχείων </a:t>
            </a:r>
            <a:r>
              <a:rPr lang="el-GR" altLang="el-GR" sz="3000" dirty="0"/>
              <a:t/>
            </a:r>
            <a:br>
              <a:rPr lang="el-GR" altLang="el-GR" sz="3000" dirty="0"/>
            </a:br>
            <a:r>
              <a:rPr lang="el-GR" altLang="el-GR" sz="3000" dirty="0"/>
              <a:t>και συναρτάται στενά, τόσο με την ανάπτυξη της νοητικής ευχέρειας διαφοροποίησης και κατηγοριοποίησης, όσο και με την κανονικότητα ή μη της διάταξης των στοιχείων των συνόλων αυτών. </a:t>
            </a:r>
          </a:p>
          <a:p>
            <a:pPr marL="0" indent="0">
              <a:buNone/>
            </a:pPr>
            <a:endParaRPr lang="el-GR" dirty="0"/>
          </a:p>
        </p:txBody>
      </p:sp>
    </p:spTree>
    <p:extLst>
      <p:ext uri="{BB962C8B-B14F-4D97-AF65-F5344CB8AC3E}">
        <p14:creationId xmlns:p14="http://schemas.microsoft.com/office/powerpoint/2010/main" val="27947335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ΑΠΟΤΥΠΩΣΗ</a:t>
            </a:r>
            <a:endParaRPr lang="el-GR" dirty="0"/>
          </a:p>
        </p:txBody>
      </p:sp>
      <p:pic>
        <p:nvPicPr>
          <p:cNvPr id="4" name="Picture 4" descr="2512625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0620" y="1484784"/>
            <a:ext cx="3291300" cy="24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889943"/>
            <a:ext cx="26035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587" y="4077336"/>
            <a:ext cx="3224573"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6873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ΑΠΟΤΥΠΩΣΗ</a:t>
            </a:r>
            <a:endParaRPr lang="el-GR" dirty="0"/>
          </a:p>
        </p:txBody>
      </p:sp>
      <p:pic>
        <p:nvPicPr>
          <p:cNvPr id="4" name="Picture 5" descr="510626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2746" y="1459570"/>
            <a:ext cx="5010280" cy="49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827559" y="2349500"/>
            <a:ext cx="180022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dirty="0">
                <a:latin typeface="Calibri" panose="020F0502020204030204" pitchFamily="34" charset="0"/>
              </a:rPr>
              <a:t>Φιδάκι</a:t>
            </a:r>
          </a:p>
          <a:p>
            <a:pPr algn="ctr" eaLnBrk="1" hangingPunct="1">
              <a:spcBef>
                <a:spcPct val="50000"/>
              </a:spcBef>
              <a:buFontTx/>
              <a:buNone/>
            </a:pPr>
            <a:r>
              <a:rPr lang="el-GR" altLang="el-GR" sz="2800" dirty="0">
                <a:latin typeface="Calibri" panose="020F0502020204030204" pitchFamily="34" charset="0"/>
              </a:rPr>
              <a:t>παιχνίδια με ζάρια</a:t>
            </a:r>
          </a:p>
        </p:txBody>
      </p:sp>
    </p:spTree>
    <p:extLst>
      <p:ext uri="{BB962C8B-B14F-4D97-AF65-F5344CB8AC3E}">
        <p14:creationId xmlns:p14="http://schemas.microsoft.com/office/powerpoint/2010/main" val="291127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64156" y="1556792"/>
            <a:ext cx="8229600" cy="4824536"/>
          </a:xfrm>
        </p:spPr>
        <p:txBody>
          <a:bodyPr>
            <a:normAutofit fontScale="77500" lnSpcReduction="20000"/>
          </a:bodyPr>
          <a:lstStyle/>
          <a:p>
            <a:pPr marL="0">
              <a:lnSpc>
                <a:spcPct val="120000"/>
              </a:lnSpc>
              <a:spcBef>
                <a:spcPct val="0"/>
              </a:spcBef>
              <a:spcAft>
                <a:spcPts val="1200"/>
              </a:spcAft>
              <a:buNone/>
            </a:pPr>
            <a:r>
              <a:rPr lang="el-GR" altLang="el-GR" sz="3500" dirty="0" smtClean="0"/>
              <a:t>Είναι </a:t>
            </a:r>
            <a:r>
              <a:rPr lang="el-GR" altLang="el-GR" sz="3500" dirty="0"/>
              <a:t>γεγονός, ότι η δραστηριότητα της απαρίθμησης και η λειτουργία της αποτύπωσης ενός συνόλων με μικρό πλήθος στοιχείων είναι αλληλένδετες και το ποια από τις δύο κυριαρχεί και καθοδηγεί την ανάπτυξη της άλλης συναρτάται και με το είδος και με το πλήθος των συναφών εμπειριών που αποκτούν τα παιδιά.  </a:t>
            </a:r>
          </a:p>
          <a:p>
            <a:pPr marL="0">
              <a:lnSpc>
                <a:spcPct val="120000"/>
              </a:lnSpc>
              <a:spcBef>
                <a:spcPct val="0"/>
              </a:spcBef>
              <a:spcAft>
                <a:spcPts val="1200"/>
              </a:spcAft>
              <a:buNone/>
            </a:pPr>
            <a:r>
              <a:rPr lang="el-GR" altLang="el-GR" sz="3500" dirty="0" smtClean="0"/>
              <a:t>Εμπειρίες </a:t>
            </a:r>
            <a:r>
              <a:rPr lang="el-GR" altLang="el-GR" sz="3500" dirty="0"/>
              <a:t>από δραστηριότητες με κάρτες τράπουλας για παράδειγμα ή με ντόμινα ενισχύουν τη λειτουργία της αποτύπωσης, ενώ εμπειρίες από δραστηριότητες με συλλογές διακριτών αντικειμένων ενισχύουν την  ευχέρεια της απαρίθμησης</a:t>
            </a:r>
            <a:r>
              <a:rPr lang="el-GR" altLang="el-GR" sz="3500" dirty="0" smtClean="0"/>
              <a:t>.</a:t>
            </a:r>
            <a:endParaRPr lang="el-GR" dirty="0"/>
          </a:p>
        </p:txBody>
      </p:sp>
    </p:spTree>
    <p:extLst>
      <p:ext uri="{BB962C8B-B14F-4D97-AF65-F5344CB8AC3E}">
        <p14:creationId xmlns:p14="http://schemas.microsoft.com/office/powerpoint/2010/main" val="29856003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ΔΙΑΤΑΚΤΙΚΗ ΕΝΝΟΙΑ ΤΟΥ ΑΡΙΘΜΟΥ</a:t>
            </a:r>
            <a:endParaRPr lang="el-GR" dirty="0"/>
          </a:p>
        </p:txBody>
      </p:sp>
      <p:sp>
        <p:nvSpPr>
          <p:cNvPr id="3" name="Θέση περιεχομένου 2"/>
          <p:cNvSpPr>
            <a:spLocks noGrp="1"/>
          </p:cNvSpPr>
          <p:nvPr>
            <p:ph idx="1"/>
          </p:nvPr>
        </p:nvSpPr>
        <p:spPr>
          <a:xfrm>
            <a:off x="464156" y="1556792"/>
            <a:ext cx="8229600" cy="4896544"/>
          </a:xfrm>
        </p:spPr>
        <p:txBody>
          <a:bodyPr>
            <a:normAutofit fontScale="92500"/>
          </a:bodyPr>
          <a:lstStyle/>
          <a:p>
            <a:pPr algn="ctr">
              <a:spcBef>
                <a:spcPct val="50000"/>
              </a:spcBef>
              <a:buNone/>
            </a:pPr>
            <a:r>
              <a:rPr lang="el-GR" altLang="zh-CN" sz="3600" b="1" dirty="0">
                <a:latin typeface="Calibri" panose="020F0502020204030204" pitchFamily="34" charset="0"/>
              </a:rPr>
              <a:t>Παράλληλα με την </a:t>
            </a:r>
            <a:r>
              <a:rPr lang="el-GR" altLang="zh-CN" sz="3600" b="1" dirty="0" err="1">
                <a:latin typeface="Calibri" panose="020F0502020204030204" pitchFamily="34" charset="0"/>
              </a:rPr>
              <a:t>πληθική</a:t>
            </a:r>
            <a:r>
              <a:rPr lang="el-GR" altLang="zh-CN" sz="3600" b="1" dirty="0">
                <a:latin typeface="Calibri" panose="020F0502020204030204" pitchFamily="34" charset="0"/>
              </a:rPr>
              <a:t> έννοια </a:t>
            </a:r>
            <a:endParaRPr lang="en-US" altLang="zh-CN" sz="3600" b="1" dirty="0" smtClean="0">
              <a:latin typeface="Calibri" panose="020F0502020204030204" pitchFamily="34" charset="0"/>
            </a:endParaRPr>
          </a:p>
          <a:p>
            <a:pPr algn="ctr">
              <a:spcBef>
                <a:spcPct val="50000"/>
              </a:spcBef>
              <a:buNone/>
            </a:pPr>
            <a:r>
              <a:rPr lang="el-GR" altLang="zh-CN" sz="3600" b="1" dirty="0" smtClean="0">
                <a:latin typeface="Calibri" panose="020F0502020204030204" pitchFamily="34" charset="0"/>
              </a:rPr>
              <a:t>η </a:t>
            </a:r>
            <a:r>
              <a:rPr lang="el-GR" altLang="zh-CN" sz="3600" b="1" dirty="0">
                <a:latin typeface="Calibri" panose="020F0502020204030204" pitchFamily="34" charset="0"/>
              </a:rPr>
              <a:t>αρχική έννοια του αριθμού </a:t>
            </a:r>
          </a:p>
          <a:p>
            <a:pPr algn="ctr">
              <a:spcBef>
                <a:spcPct val="50000"/>
              </a:spcBef>
              <a:buNone/>
            </a:pPr>
            <a:r>
              <a:rPr lang="el-GR" altLang="zh-CN" dirty="0">
                <a:latin typeface="Calibri" panose="020F0502020204030204" pitchFamily="34" charset="0"/>
              </a:rPr>
              <a:t>αναφέρεται σε μια έκφραση </a:t>
            </a:r>
            <a:r>
              <a:rPr lang="el-GR" altLang="zh-CN" b="1" dirty="0">
                <a:latin typeface="Calibri" panose="020F0502020204030204" pitchFamily="34" charset="0"/>
              </a:rPr>
              <a:t>της σχετικής θέσης ενός συγκεκριμένου στοιχείου σε μια σειρά </a:t>
            </a:r>
            <a:r>
              <a:rPr lang="el-GR" altLang="zh-CN" dirty="0">
                <a:latin typeface="Calibri" panose="020F0502020204030204" pitchFamily="34" charset="0"/>
              </a:rPr>
              <a:t>στην οποία έχει διευθετηθεί μια πολλαπλότητα διακριτών στοιχείων, </a:t>
            </a:r>
            <a:r>
              <a:rPr lang="el-GR" altLang="zh-CN" b="1" dirty="0">
                <a:latin typeface="Calibri" panose="020F0502020204030204" pitchFamily="34" charset="0"/>
              </a:rPr>
              <a:t>ανεξάρτητα</a:t>
            </a:r>
            <a:r>
              <a:rPr lang="el-GR" altLang="zh-CN" dirty="0">
                <a:latin typeface="Calibri" panose="020F0502020204030204" pitchFamily="34" charset="0"/>
              </a:rPr>
              <a:t> από τα </a:t>
            </a:r>
            <a:r>
              <a:rPr lang="el-GR" altLang="zh-CN" b="1" dirty="0">
                <a:latin typeface="Calibri" panose="020F0502020204030204" pitchFamily="34" charset="0"/>
              </a:rPr>
              <a:t>ποιοτικά χαρακτηριστικά τους </a:t>
            </a:r>
          </a:p>
          <a:p>
            <a:pPr algn="ctr">
              <a:spcBef>
                <a:spcPct val="50000"/>
              </a:spcBef>
              <a:buNone/>
            </a:pPr>
            <a:r>
              <a:rPr lang="el-GR" altLang="zh-CN" b="1" dirty="0">
                <a:solidFill>
                  <a:srgbClr val="5075BC"/>
                </a:solidFill>
                <a:latin typeface="Calibri" panose="020F0502020204030204" pitchFamily="34" charset="0"/>
              </a:rPr>
              <a:t>είναι η διατακτική έννοια του αριθμού</a:t>
            </a:r>
            <a:endParaRPr lang="el-GR" altLang="el-GR" b="1" dirty="0">
              <a:solidFill>
                <a:srgbClr val="5075BC"/>
              </a:solidFill>
              <a:latin typeface="Calibri" panose="020F0502020204030204" pitchFamily="34" charset="0"/>
            </a:endParaRPr>
          </a:p>
          <a:p>
            <a:pPr marL="0" indent="0">
              <a:buNone/>
            </a:pPr>
            <a:endParaRPr lang="el-GR" dirty="0"/>
          </a:p>
        </p:txBody>
      </p:sp>
    </p:spTree>
    <p:extLst>
      <p:ext uri="{BB962C8B-B14F-4D97-AF65-F5344CB8AC3E}">
        <p14:creationId xmlns:p14="http://schemas.microsoft.com/office/powerpoint/2010/main" val="4261423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ΜΕΓΕΘΟΣ</a:t>
            </a:r>
            <a:endParaRPr lang="el-GR" dirty="0"/>
          </a:p>
        </p:txBody>
      </p:sp>
      <p:sp>
        <p:nvSpPr>
          <p:cNvPr id="3" name="Θέση περιεχομένου 2"/>
          <p:cNvSpPr>
            <a:spLocks noGrp="1"/>
          </p:cNvSpPr>
          <p:nvPr>
            <p:ph idx="1"/>
          </p:nvPr>
        </p:nvSpPr>
        <p:spPr/>
        <p:txBody>
          <a:bodyPr>
            <a:normAutofit fontScale="92500" lnSpcReduction="10000"/>
          </a:bodyPr>
          <a:lstStyle/>
          <a:p>
            <a:pPr algn="ctr">
              <a:spcBef>
                <a:spcPct val="50000"/>
              </a:spcBef>
              <a:buNone/>
            </a:pPr>
            <a:r>
              <a:rPr lang="el-GR" altLang="el-GR" dirty="0">
                <a:latin typeface="Calibri" panose="020F0502020204030204" pitchFamily="34" charset="0"/>
              </a:rPr>
              <a:t>Άρα</a:t>
            </a:r>
          </a:p>
          <a:p>
            <a:pPr algn="ctr">
              <a:spcBef>
                <a:spcPct val="50000"/>
              </a:spcBef>
              <a:buNone/>
            </a:pPr>
            <a:r>
              <a:rPr lang="el-GR" altLang="el-GR" dirty="0">
                <a:latin typeface="Calibri" panose="020F0502020204030204" pitchFamily="34" charset="0"/>
              </a:rPr>
              <a:t>ένα χαρακτηριστικό ενός υλικού ή νοητού αντικειμένου ή ενός συνόλου υλικών ή νοητών αντικειμένων μπορεί να χαρακτηριστεί ως</a:t>
            </a:r>
          </a:p>
          <a:p>
            <a:pPr algn="ctr">
              <a:spcBef>
                <a:spcPct val="50000"/>
              </a:spcBef>
              <a:buNone/>
            </a:pPr>
            <a:r>
              <a:rPr lang="el-GR" altLang="el-GR" sz="3900" b="1" dirty="0">
                <a:latin typeface="Calibri" panose="020F0502020204030204" pitchFamily="34" charset="0"/>
              </a:rPr>
              <a:t>μέγεθος </a:t>
            </a:r>
          </a:p>
          <a:p>
            <a:pPr algn="ctr">
              <a:spcBef>
                <a:spcPct val="50000"/>
              </a:spcBef>
              <a:buNone/>
            </a:pPr>
            <a:r>
              <a:rPr lang="el-GR" altLang="el-GR" dirty="0">
                <a:latin typeface="Calibri" panose="020F0502020204030204" pitchFamily="34" charset="0"/>
              </a:rPr>
              <a:t>μόνο όταν</a:t>
            </a:r>
          </a:p>
          <a:p>
            <a:pPr algn="ctr">
              <a:spcBef>
                <a:spcPct val="50000"/>
              </a:spcBef>
              <a:buNone/>
            </a:pPr>
            <a:r>
              <a:rPr lang="el-GR" altLang="el-GR" sz="3500" b="1" dirty="0">
                <a:latin typeface="Calibri" panose="020F0502020204030204" pitchFamily="34" charset="0"/>
              </a:rPr>
              <a:t>οι μεταβολές του επιδέχονται μια μορφή μέτρησης.</a:t>
            </a:r>
          </a:p>
          <a:p>
            <a:pPr marL="0" indent="0">
              <a:buNone/>
            </a:pPr>
            <a:endParaRPr lang="el-GR" dirty="0"/>
          </a:p>
        </p:txBody>
      </p:sp>
    </p:spTree>
    <p:extLst>
      <p:ext uri="{BB962C8B-B14F-4D97-AF65-F5344CB8AC3E}">
        <p14:creationId xmlns:p14="http://schemas.microsoft.com/office/powerpoint/2010/main" val="32675217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ΔΙΑΤΑΚΤΙΚΗ ΕΝΝΟΙΑ ΤΟΥ ΑΡΙΘΜΟΥ</a:t>
            </a:r>
            <a:endParaRPr lang="el-GR" dirty="0"/>
          </a:p>
        </p:txBody>
      </p:sp>
      <p:sp>
        <p:nvSpPr>
          <p:cNvPr id="3" name="Θέση περιεχομένου 2"/>
          <p:cNvSpPr>
            <a:spLocks noGrp="1"/>
          </p:cNvSpPr>
          <p:nvPr>
            <p:ph idx="1"/>
          </p:nvPr>
        </p:nvSpPr>
        <p:spPr>
          <a:xfrm>
            <a:off x="457200" y="1506520"/>
            <a:ext cx="8229600" cy="4824536"/>
          </a:xfrm>
        </p:spPr>
        <p:txBody>
          <a:bodyPr>
            <a:normAutofit/>
          </a:bodyPr>
          <a:lstStyle/>
          <a:p>
            <a:pPr algn="ctr">
              <a:spcBef>
                <a:spcPts val="600"/>
              </a:spcBef>
              <a:buNone/>
            </a:pPr>
            <a:r>
              <a:rPr lang="el-GR" altLang="zh-CN" sz="2800" b="1" dirty="0" smtClean="0">
                <a:cs typeface="Shruti" panose="020B0502040204020203" pitchFamily="34" charset="0"/>
              </a:rPr>
              <a:t>Διατακτική έννοια του αριθμού</a:t>
            </a:r>
            <a:endParaRPr lang="el-GR" altLang="zh-CN" sz="2800" b="1" u="sng" dirty="0" smtClean="0">
              <a:cs typeface="Shruti" panose="020B0502040204020203" pitchFamily="34" charset="0"/>
            </a:endParaRPr>
          </a:p>
          <a:p>
            <a:pPr algn="ctr">
              <a:spcBef>
                <a:spcPts val="600"/>
              </a:spcBef>
              <a:buNone/>
            </a:pPr>
            <a:r>
              <a:rPr lang="el-GR" altLang="zh-CN" sz="2800" dirty="0" smtClean="0">
                <a:cs typeface="Shruti" panose="020B0502040204020203" pitchFamily="34" charset="0"/>
              </a:rPr>
              <a:t>έκφραση </a:t>
            </a:r>
            <a:r>
              <a:rPr lang="el-GR" altLang="zh-CN" sz="2800" b="1" dirty="0" smtClean="0">
                <a:cs typeface="Shruti" panose="020B0502040204020203" pitchFamily="34" charset="0"/>
              </a:rPr>
              <a:t>της σχετικής θέσης ενός συγκεκριμένου στοιχείου σε μια σειρά </a:t>
            </a:r>
          </a:p>
          <a:p>
            <a:pPr algn="ctr">
              <a:spcBef>
                <a:spcPts val="600"/>
              </a:spcBef>
              <a:buNone/>
            </a:pPr>
            <a:r>
              <a:rPr lang="el-GR" altLang="zh-CN" sz="2800" dirty="0" smtClean="0">
                <a:cs typeface="Shruti" panose="020B0502040204020203" pitchFamily="34" charset="0"/>
              </a:rPr>
              <a:t>στην οποία έχει διευθετηθεί μια πολλαπλότητα διακριτών στοιχείων</a:t>
            </a:r>
          </a:p>
          <a:p>
            <a:pPr algn="ctr">
              <a:spcBef>
                <a:spcPts val="600"/>
              </a:spcBef>
              <a:buNone/>
            </a:pPr>
            <a:r>
              <a:rPr lang="el-GR" altLang="zh-CN" sz="2800" b="1" dirty="0" smtClean="0">
                <a:cs typeface="Shruti" panose="020B0502040204020203" pitchFamily="34" charset="0"/>
              </a:rPr>
              <a:t>ανεξάρτητα</a:t>
            </a:r>
            <a:r>
              <a:rPr lang="el-GR" altLang="zh-CN" sz="2800" dirty="0" smtClean="0">
                <a:cs typeface="Shruti" panose="020B0502040204020203" pitchFamily="34" charset="0"/>
              </a:rPr>
              <a:t> από </a:t>
            </a:r>
            <a:r>
              <a:rPr lang="el-GR" altLang="zh-CN" sz="2800" b="1" dirty="0" smtClean="0">
                <a:cs typeface="Shruti" panose="020B0502040204020203" pitchFamily="34" charset="0"/>
              </a:rPr>
              <a:t>ποιοτικά χαρακτηριστικά</a:t>
            </a:r>
            <a:endParaRPr lang="el-GR" altLang="el-GR" sz="2800" b="1" dirty="0" smtClean="0">
              <a:cs typeface="Shruti" panose="020B0502040204020203" pitchFamily="34" charset="0"/>
            </a:endParaRPr>
          </a:p>
          <a:p>
            <a:pPr marL="0" indent="0">
              <a:spcBef>
                <a:spcPts val="600"/>
              </a:spcBef>
              <a:buNone/>
            </a:pPr>
            <a:endParaRPr lang="el-GR" sz="4000" dirty="0"/>
          </a:p>
        </p:txBody>
      </p:sp>
      <p:grpSp>
        <p:nvGrpSpPr>
          <p:cNvPr id="4" name="Group 10"/>
          <p:cNvGrpSpPr>
            <a:grpSpLocks noChangeAspect="1"/>
          </p:cNvGrpSpPr>
          <p:nvPr/>
        </p:nvGrpSpPr>
        <p:grpSpPr bwMode="auto">
          <a:xfrm>
            <a:off x="2948325" y="4437112"/>
            <a:ext cx="2731574" cy="1692000"/>
            <a:chOff x="1791" y="2774"/>
            <a:chExt cx="1905" cy="1180"/>
          </a:xfrm>
        </p:grpSpPr>
        <p:sp>
          <p:nvSpPr>
            <p:cNvPr id="5" name="Rectangle 3"/>
            <p:cNvSpPr>
              <a:spLocks noChangeArrowheads="1"/>
            </p:cNvSpPr>
            <p:nvPr/>
          </p:nvSpPr>
          <p:spPr bwMode="auto">
            <a:xfrm>
              <a:off x="1791" y="3597"/>
              <a:ext cx="226" cy="357"/>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6" name="Rectangle 4"/>
            <p:cNvSpPr>
              <a:spLocks noChangeArrowheads="1"/>
            </p:cNvSpPr>
            <p:nvPr/>
          </p:nvSpPr>
          <p:spPr bwMode="auto">
            <a:xfrm>
              <a:off x="2244" y="3378"/>
              <a:ext cx="272" cy="576"/>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7" name="Rectangle 5"/>
            <p:cNvSpPr>
              <a:spLocks noChangeArrowheads="1"/>
            </p:cNvSpPr>
            <p:nvPr/>
          </p:nvSpPr>
          <p:spPr bwMode="auto">
            <a:xfrm>
              <a:off x="2789" y="3158"/>
              <a:ext cx="272" cy="796"/>
            </a:xfrm>
            <a:prstGeom prst="rect">
              <a:avLst/>
            </a:prstGeom>
            <a:solidFill>
              <a:srgbClr val="3399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8" name="Rectangle 6"/>
            <p:cNvSpPr>
              <a:spLocks noChangeArrowheads="1"/>
            </p:cNvSpPr>
            <p:nvPr/>
          </p:nvSpPr>
          <p:spPr bwMode="auto">
            <a:xfrm>
              <a:off x="3424" y="2774"/>
              <a:ext cx="272" cy="1180"/>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9" name="Line 7"/>
            <p:cNvSpPr>
              <a:spLocks noChangeShapeType="1"/>
            </p:cNvSpPr>
            <p:nvPr/>
          </p:nvSpPr>
          <p:spPr bwMode="auto">
            <a:xfrm>
              <a:off x="2154" y="2931"/>
              <a:ext cx="227" cy="296"/>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sp>
        <p:nvSpPr>
          <p:cNvPr id="10" name="Text Box 9"/>
          <p:cNvSpPr txBox="1">
            <a:spLocks noChangeArrowheads="1"/>
          </p:cNvSpPr>
          <p:nvPr/>
        </p:nvSpPr>
        <p:spPr bwMode="auto">
          <a:xfrm>
            <a:off x="2842617" y="6057096"/>
            <a:ext cx="316954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500" b="1" dirty="0" smtClean="0">
                <a:latin typeface="+mn-lt"/>
              </a:rPr>
              <a:t> 1</a:t>
            </a:r>
            <a:r>
              <a:rPr lang="el-GR" altLang="el-GR" sz="2500" b="1" dirty="0">
                <a:latin typeface="+mn-lt"/>
              </a:rPr>
              <a:t>	</a:t>
            </a:r>
            <a:r>
              <a:rPr lang="el-GR" altLang="el-GR" sz="2500" b="1" dirty="0" smtClean="0">
                <a:latin typeface="+mn-lt"/>
              </a:rPr>
              <a:t>2         3          4</a:t>
            </a:r>
            <a:endParaRPr lang="el-GR" altLang="el-GR" sz="2500" b="1" dirty="0">
              <a:latin typeface="+mn-lt"/>
            </a:endParaRPr>
          </a:p>
        </p:txBody>
      </p:sp>
    </p:spTree>
    <p:extLst>
      <p:ext uri="{BB962C8B-B14F-4D97-AF65-F5344CB8AC3E}">
        <p14:creationId xmlns:p14="http://schemas.microsoft.com/office/powerpoint/2010/main" val="11789190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ΔΙΑΤΑΞΗ</a:t>
            </a:r>
            <a:endParaRPr lang="el-GR" dirty="0"/>
          </a:p>
        </p:txBody>
      </p:sp>
      <p:sp>
        <p:nvSpPr>
          <p:cNvPr id="3" name="Θέση περιεχομένου 2"/>
          <p:cNvSpPr>
            <a:spLocks noGrp="1"/>
          </p:cNvSpPr>
          <p:nvPr>
            <p:ph idx="1"/>
          </p:nvPr>
        </p:nvSpPr>
        <p:spPr/>
        <p:txBody>
          <a:bodyPr/>
          <a:lstStyle/>
          <a:p>
            <a:pPr marL="0" indent="0" algn="ctr">
              <a:buNone/>
            </a:pPr>
            <a:r>
              <a:rPr lang="el-GR" altLang="zh-CN" sz="3000" b="1" dirty="0">
                <a:latin typeface="Calibri" panose="020F0502020204030204" pitchFamily="34" charset="0"/>
              </a:rPr>
              <a:t>Η διευθέτηση σε μια σειρά </a:t>
            </a:r>
            <a:r>
              <a:rPr lang="el-GR" altLang="zh-CN" sz="3000" dirty="0">
                <a:latin typeface="Calibri" panose="020F0502020204030204" pitchFamily="34" charset="0"/>
              </a:rPr>
              <a:t>μιας πολλαπλότητα διακριτών στοιχείων </a:t>
            </a:r>
            <a:r>
              <a:rPr lang="el-GR" altLang="zh-CN" sz="3000" b="1" dirty="0">
                <a:latin typeface="Calibri" panose="020F0502020204030204" pitchFamily="34" charset="0"/>
              </a:rPr>
              <a:t>ανεξάρτητα</a:t>
            </a:r>
            <a:r>
              <a:rPr lang="el-GR" altLang="zh-CN" sz="3000" dirty="0">
                <a:latin typeface="Calibri" panose="020F0502020204030204" pitchFamily="34" charset="0"/>
              </a:rPr>
              <a:t> από </a:t>
            </a:r>
            <a:r>
              <a:rPr lang="el-GR" altLang="zh-CN" sz="3000" b="1" dirty="0">
                <a:latin typeface="Calibri" panose="020F0502020204030204" pitchFamily="34" charset="0"/>
              </a:rPr>
              <a:t>ποιοτικά χαρακτηριστικά τους</a:t>
            </a:r>
            <a:endParaRPr lang="el-GR" altLang="el-GR" sz="3000" b="1" dirty="0">
              <a:latin typeface="Calibri" panose="020F0502020204030204" pitchFamily="34" charset="0"/>
            </a:endParaRPr>
          </a:p>
          <a:p>
            <a:pPr marL="0" indent="0">
              <a:buNone/>
            </a:pPr>
            <a:endParaRPr lang="el-GR" dirty="0"/>
          </a:p>
        </p:txBody>
      </p:sp>
      <p:sp>
        <p:nvSpPr>
          <p:cNvPr id="4" name="Text Box 5"/>
          <p:cNvSpPr txBox="1">
            <a:spLocks noChangeArrowheads="1"/>
          </p:cNvSpPr>
          <p:nvPr/>
        </p:nvSpPr>
        <p:spPr bwMode="auto">
          <a:xfrm>
            <a:off x="1186706" y="3269928"/>
            <a:ext cx="6697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800" b="1" dirty="0">
                <a:solidFill>
                  <a:srgbClr val="5075BC"/>
                </a:solidFill>
                <a:latin typeface="+mn-lt"/>
              </a:rPr>
              <a:t>1		2		3		4</a:t>
            </a:r>
          </a:p>
        </p:txBody>
      </p:sp>
      <p:sp>
        <p:nvSpPr>
          <p:cNvPr id="5" name="Text Box 3"/>
          <p:cNvSpPr txBox="1">
            <a:spLocks noChangeArrowheads="1"/>
          </p:cNvSpPr>
          <p:nvPr/>
        </p:nvSpPr>
        <p:spPr bwMode="auto">
          <a:xfrm>
            <a:off x="827088" y="3933825"/>
            <a:ext cx="748982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dirty="0">
                <a:latin typeface="+mn-lt"/>
              </a:rPr>
              <a:t>Αποτέλεσμα </a:t>
            </a:r>
          </a:p>
          <a:p>
            <a:pPr algn="ctr" eaLnBrk="1" hangingPunct="1">
              <a:spcBef>
                <a:spcPct val="50000"/>
              </a:spcBef>
              <a:buFontTx/>
              <a:buNone/>
            </a:pPr>
            <a:r>
              <a:rPr lang="el-GR" altLang="el-GR" sz="2800" b="1" dirty="0">
                <a:latin typeface="+mn-lt"/>
              </a:rPr>
              <a:t>Διατακτικός / τακτικός αριθμός</a:t>
            </a:r>
          </a:p>
        </p:txBody>
      </p:sp>
      <p:sp>
        <p:nvSpPr>
          <p:cNvPr id="6" name="Text Box 6"/>
          <p:cNvSpPr txBox="1">
            <a:spLocks noChangeArrowheads="1"/>
          </p:cNvSpPr>
          <p:nvPr/>
        </p:nvSpPr>
        <p:spPr bwMode="auto">
          <a:xfrm>
            <a:off x="827088" y="5445224"/>
            <a:ext cx="7056437"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800" b="1" dirty="0">
                <a:solidFill>
                  <a:srgbClr val="5075BC"/>
                </a:solidFill>
                <a:latin typeface="+mn-lt"/>
              </a:rPr>
              <a:t>Πρώτο	Δεύτερο	Τρίτο		Τέταρτο</a:t>
            </a:r>
            <a:r>
              <a:rPr lang="el-GR" altLang="el-GR" sz="2400" b="1" dirty="0">
                <a:solidFill>
                  <a:srgbClr val="5075BC"/>
                </a:solidFill>
                <a:latin typeface="Times New Roman" panose="02020603050405020304" pitchFamily="18" charset="0"/>
              </a:rPr>
              <a:t>	</a:t>
            </a:r>
          </a:p>
        </p:txBody>
      </p:sp>
    </p:spTree>
    <p:extLst>
      <p:ext uri="{BB962C8B-B14F-4D97-AF65-F5344CB8AC3E}">
        <p14:creationId xmlns:p14="http://schemas.microsoft.com/office/powerpoint/2010/main" val="21880945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ΔΙΑΤΑΞΗ</a:t>
            </a:r>
            <a:endParaRPr lang="el-GR" dirty="0"/>
          </a:p>
        </p:txBody>
      </p:sp>
      <p:sp>
        <p:nvSpPr>
          <p:cNvPr id="3" name="Θέση περιεχομένου 2"/>
          <p:cNvSpPr>
            <a:spLocks noGrp="1"/>
          </p:cNvSpPr>
          <p:nvPr>
            <p:ph idx="1"/>
          </p:nvPr>
        </p:nvSpPr>
        <p:spPr>
          <a:xfrm>
            <a:off x="464156" y="1556792"/>
            <a:ext cx="8229600" cy="4896544"/>
          </a:xfrm>
        </p:spPr>
        <p:txBody>
          <a:bodyPr>
            <a:normAutofit/>
          </a:bodyPr>
          <a:lstStyle/>
          <a:p>
            <a:pPr marL="0">
              <a:spcBef>
                <a:spcPts val="600"/>
              </a:spcBef>
              <a:spcAft>
                <a:spcPts val="600"/>
              </a:spcAft>
              <a:buNone/>
            </a:pPr>
            <a:r>
              <a:rPr lang="el-GR" altLang="el-GR" sz="2500" dirty="0"/>
              <a:t>Σε μια </a:t>
            </a:r>
            <a:r>
              <a:rPr lang="el-GR" altLang="el-GR" sz="2500" b="1" dirty="0"/>
              <a:t>σειρά, διάταξη, διαδοχή ή αλληλουχία </a:t>
            </a:r>
            <a:r>
              <a:rPr lang="el-GR" altLang="el-GR" sz="2500" dirty="0"/>
              <a:t/>
            </a:r>
            <a:br>
              <a:rPr lang="el-GR" altLang="el-GR" sz="2500" dirty="0"/>
            </a:br>
            <a:r>
              <a:rPr lang="el-GR" altLang="el-GR" sz="2500" dirty="0"/>
              <a:t>η αναγκαιότητα του διατακτικού αριθμού προκύπτει μόνο στην περίπτωση που ενδιαφέρει </a:t>
            </a:r>
            <a:r>
              <a:rPr lang="el-GR" altLang="el-GR" sz="2500" b="1" dirty="0"/>
              <a:t>ο προσδιορισμός της σχετικής θέσης</a:t>
            </a:r>
            <a:r>
              <a:rPr lang="el-GR" altLang="el-GR" sz="2500" dirty="0"/>
              <a:t> (προηγούμενο / επόμενο) ή του σχετικού μεγέθους (μικρότερο / μεγαλύτερο) ενός στοιχείου μέσα στο διαταγμένο σύνολο </a:t>
            </a:r>
            <a:r>
              <a:rPr lang="el-GR" altLang="el-GR" sz="2500" dirty="0" smtClean="0"/>
              <a:t>των στοιχείων.</a:t>
            </a:r>
          </a:p>
          <a:p>
            <a:pPr marL="0">
              <a:spcBef>
                <a:spcPts val="600"/>
              </a:spcBef>
              <a:spcAft>
                <a:spcPts val="600"/>
              </a:spcAft>
              <a:buNone/>
            </a:pPr>
            <a:r>
              <a:rPr lang="el-GR" altLang="el-GR" sz="2400" b="1" dirty="0" smtClean="0">
                <a:latin typeface="Calibri" panose="020F0502020204030204" pitchFamily="34" charset="0"/>
              </a:rPr>
              <a:t>Μια διάταξη είναι το αναγκαίο αλλά όχι και το ικανό πλαίσιο ενός διατακτικού αριθμού. </a:t>
            </a:r>
          </a:p>
          <a:p>
            <a:pPr marL="0">
              <a:spcBef>
                <a:spcPts val="600"/>
              </a:spcBef>
              <a:spcAft>
                <a:spcPts val="600"/>
              </a:spcAft>
              <a:buNone/>
            </a:pPr>
            <a:r>
              <a:rPr lang="el-GR" altLang="el-GR" sz="2400" dirty="0" smtClean="0">
                <a:latin typeface="Calibri" panose="020F0502020204030204" pitchFamily="34" charset="0"/>
              </a:rPr>
              <a:t>Η σειρά των γραμμάτων του αλφαβήτου για παράδειγμα δεν αποτελεί πλαίσιο διάταξης, παρά μόνο στην περίπτωση που ενδιαφέρει η σχετική θέση ενός συγκεκριμένου γράμματος. </a:t>
            </a:r>
          </a:p>
          <a:p>
            <a:pPr marL="0">
              <a:spcBef>
                <a:spcPts val="600"/>
              </a:spcBef>
              <a:spcAft>
                <a:spcPts val="600"/>
              </a:spcAft>
              <a:buNone/>
            </a:pPr>
            <a:endParaRPr lang="el-GR" altLang="el-GR" sz="2500" dirty="0"/>
          </a:p>
        </p:txBody>
      </p:sp>
    </p:spTree>
    <p:extLst>
      <p:ext uri="{BB962C8B-B14F-4D97-AF65-F5344CB8AC3E}">
        <p14:creationId xmlns:p14="http://schemas.microsoft.com/office/powerpoint/2010/main" val="35265970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pPr marL="0" indent="0">
              <a:buNone/>
            </a:pPr>
            <a:r>
              <a:rPr lang="el-GR" altLang="el-GR" sz="3000" dirty="0" smtClean="0"/>
              <a:t>Αυτό </a:t>
            </a:r>
            <a:r>
              <a:rPr lang="el-GR" altLang="el-GR" sz="3000" dirty="0"/>
              <a:t>σημαίνει ότι η συγκρότηση της έννοιας και η ανάπτυξη της ικανότητας </a:t>
            </a:r>
            <a:r>
              <a:rPr lang="el-GR" altLang="el-GR" sz="3000" dirty="0" err="1"/>
              <a:t>σειροθέτησης</a:t>
            </a:r>
            <a:r>
              <a:rPr lang="el-GR" altLang="el-GR" sz="3000" dirty="0"/>
              <a:t> αποτελεί αναγκαία, αλλά όχι και ικανή, προϋπόθεση για τη συγκρότηση της έννοιας του διατακτικού αριθμού.</a:t>
            </a:r>
          </a:p>
          <a:p>
            <a:pPr marL="0" indent="0">
              <a:buNone/>
            </a:pPr>
            <a:endParaRPr lang="el-GR" dirty="0"/>
          </a:p>
        </p:txBody>
      </p:sp>
    </p:spTree>
    <p:extLst>
      <p:ext uri="{BB962C8B-B14F-4D97-AF65-F5344CB8AC3E}">
        <p14:creationId xmlns:p14="http://schemas.microsoft.com/office/powerpoint/2010/main" val="7671154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ΠΡΟΣΔΙΟΡΙΣΜΟΣ ΔΙΑΤΑΚΤΙΚΟΥ ΑΡΙΘΜΟΥ</a:t>
            </a:r>
            <a:endParaRPr lang="el-GR" dirty="0"/>
          </a:p>
        </p:txBody>
      </p:sp>
      <p:sp>
        <p:nvSpPr>
          <p:cNvPr id="3" name="Θέση περιεχομένου 2"/>
          <p:cNvSpPr>
            <a:spLocks noGrp="1"/>
          </p:cNvSpPr>
          <p:nvPr>
            <p:ph idx="1"/>
          </p:nvPr>
        </p:nvSpPr>
        <p:spPr/>
        <p:txBody>
          <a:bodyPr/>
          <a:lstStyle/>
          <a:p>
            <a:pPr marL="0" indent="0">
              <a:buNone/>
            </a:pPr>
            <a:r>
              <a:rPr lang="el-GR" altLang="el-GR" b="1" dirty="0" smtClean="0"/>
              <a:t>Ο </a:t>
            </a:r>
            <a:r>
              <a:rPr lang="el-GR" altLang="el-GR" b="1" dirty="0"/>
              <a:t>προσδιορισμός ενός διατακτικού αριθμού </a:t>
            </a:r>
            <a:r>
              <a:rPr lang="el-GR" altLang="el-GR" dirty="0"/>
              <a:t/>
            </a:r>
            <a:br>
              <a:rPr lang="el-GR" altLang="el-GR" dirty="0"/>
            </a:br>
            <a:r>
              <a:rPr lang="el-GR" altLang="el-GR" dirty="0"/>
              <a:t>γίνεται με τις ίδιες διαδικασίες, </a:t>
            </a:r>
            <a:r>
              <a:rPr lang="el-GR" altLang="el-GR" dirty="0" smtClean="0"/>
              <a:t>που</a:t>
            </a:r>
            <a:r>
              <a:rPr lang="en-US" altLang="el-GR" dirty="0" smtClean="0"/>
              <a:t> </a:t>
            </a:r>
            <a:r>
              <a:rPr lang="el-GR" altLang="el-GR" dirty="0" smtClean="0"/>
              <a:t>εφαρμόζονται </a:t>
            </a:r>
            <a:r>
              <a:rPr lang="el-GR" altLang="el-GR" dirty="0"/>
              <a:t>και για </a:t>
            </a:r>
            <a:r>
              <a:rPr lang="el-GR" altLang="el-GR" b="1" dirty="0"/>
              <a:t>τον προσδιορισμό ενός </a:t>
            </a:r>
            <a:r>
              <a:rPr lang="el-GR" altLang="el-GR" b="1" dirty="0" err="1"/>
              <a:t>πληθικού</a:t>
            </a:r>
            <a:r>
              <a:rPr lang="el-GR" altLang="el-GR" b="1" dirty="0"/>
              <a:t> αριθμού </a:t>
            </a:r>
            <a:r>
              <a:rPr lang="el-GR" altLang="el-GR" dirty="0" smtClean="0"/>
              <a:t>με </a:t>
            </a:r>
            <a:r>
              <a:rPr lang="el-GR" altLang="el-GR" dirty="0"/>
              <a:t>κάποιες μικρές, αλλά σημαντικές από την άποψη των απαιτούμενων νοητικών χειρισμών, διαφορές. </a:t>
            </a:r>
          </a:p>
          <a:p>
            <a:pPr marL="0" indent="0">
              <a:buNone/>
            </a:pPr>
            <a:endParaRPr lang="el-GR" dirty="0"/>
          </a:p>
        </p:txBody>
      </p:sp>
    </p:spTree>
    <p:extLst>
      <p:ext uri="{BB962C8B-B14F-4D97-AF65-F5344CB8AC3E}">
        <p14:creationId xmlns:p14="http://schemas.microsoft.com/office/powerpoint/2010/main" val="17885532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ΠΑΡΑΔΕΙΓΜΑ</a:t>
            </a:r>
            <a:endParaRPr lang="el-GR" dirty="0"/>
          </a:p>
        </p:txBody>
      </p:sp>
      <p:sp>
        <p:nvSpPr>
          <p:cNvPr id="3" name="Θέση περιεχομένου 2"/>
          <p:cNvSpPr>
            <a:spLocks noGrp="1"/>
          </p:cNvSpPr>
          <p:nvPr>
            <p:ph idx="1"/>
          </p:nvPr>
        </p:nvSpPr>
        <p:spPr/>
        <p:txBody>
          <a:bodyPr/>
          <a:lstStyle/>
          <a:p>
            <a:pPr marL="0" indent="0" algn="ctr">
              <a:buNone/>
            </a:pPr>
            <a:r>
              <a:rPr lang="el-GR" altLang="zh-CN" dirty="0" smtClean="0"/>
              <a:t>Η </a:t>
            </a:r>
            <a:r>
              <a:rPr lang="el-GR" altLang="zh-CN" dirty="0"/>
              <a:t>απαρίθμηση για τον προσδιορισμό της σχετικής θέσης ενός στοιχείου σε ένα διαταγμένο σύνολο στοιχείων </a:t>
            </a:r>
            <a:r>
              <a:rPr lang="el-GR" altLang="zh-CN" b="1" dirty="0"/>
              <a:t>υπόκειται σε περιορισμούς</a:t>
            </a:r>
            <a:r>
              <a:rPr lang="el-GR" altLang="zh-CN" dirty="0"/>
              <a:t> που δεν τίθενται  στην απαρίθμηση για τον προσδιορισμό της </a:t>
            </a:r>
            <a:r>
              <a:rPr lang="el-GR" altLang="zh-CN" dirty="0" err="1"/>
              <a:t>πληθικότητας</a:t>
            </a:r>
            <a:r>
              <a:rPr lang="el-GR" altLang="zh-CN" dirty="0"/>
              <a:t> του συνόλου. </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8991512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464156" y="1417638"/>
            <a:ext cx="8229600" cy="5107706"/>
          </a:xfrm>
        </p:spPr>
        <p:txBody>
          <a:bodyPr>
            <a:normAutofit/>
          </a:bodyPr>
          <a:lstStyle/>
          <a:p>
            <a:pPr marL="0">
              <a:spcBef>
                <a:spcPct val="0"/>
              </a:spcBef>
              <a:spcAft>
                <a:spcPts val="600"/>
              </a:spcAft>
              <a:buNone/>
            </a:pPr>
            <a:r>
              <a:rPr lang="el-GR" altLang="zh-CN" sz="2500" dirty="0"/>
              <a:t>Η απαρίθμηση για τον προσδιορισμό της σχετικής θέσης ενός στοιχείου πρέπει απαραίτητα να αρχίζει από το πρώτο στοιχείο της σειράς και να ακολουθεί με ακρίβεια τη σειρά των διαταγμένων στοιχείων, μέχρι να φτάσει στο στοιχείο που ενδιαφέρει ο προσδιορισμός της σχετικής του θέσης. </a:t>
            </a:r>
          </a:p>
          <a:p>
            <a:pPr marL="0">
              <a:spcBef>
                <a:spcPct val="0"/>
              </a:spcBef>
              <a:spcAft>
                <a:spcPts val="600"/>
              </a:spcAft>
              <a:buNone/>
            </a:pPr>
            <a:r>
              <a:rPr lang="el-GR" altLang="zh-CN" sz="2500" dirty="0" smtClean="0"/>
              <a:t>Αυτό </a:t>
            </a:r>
            <a:r>
              <a:rPr lang="el-GR" altLang="zh-CN" sz="2500" dirty="0"/>
              <a:t>σημαίνει, ότι </a:t>
            </a:r>
            <a:r>
              <a:rPr lang="el-GR" altLang="zh-CN" sz="2500" b="1" dirty="0"/>
              <a:t>απαιτείται μια συγκεκριμένη αφετηρία της απαρίθμησης αλλά  δεν απαιτείται  η απαρίθμηση όλων των στοιχείων του συνόλου</a:t>
            </a:r>
            <a:r>
              <a:rPr lang="el-GR" altLang="zh-CN" sz="2500" b="1" dirty="0">
                <a:latin typeface="Times New Roman" panose="02020603050405020304" pitchFamily="18" charset="0"/>
              </a:rPr>
              <a:t>. </a:t>
            </a:r>
            <a:endParaRPr lang="el-GR" altLang="el-GR" sz="2500" b="1" dirty="0">
              <a:latin typeface="Times New Roman" panose="02020603050405020304" pitchFamily="18" charset="0"/>
            </a:endParaRPr>
          </a:p>
          <a:p>
            <a:pPr marL="0" indent="0">
              <a:buNone/>
            </a:pPr>
            <a:endParaRPr lang="el-GR" dirty="0"/>
          </a:p>
        </p:txBody>
      </p:sp>
      <p:grpSp>
        <p:nvGrpSpPr>
          <p:cNvPr id="4" name="Group 12"/>
          <p:cNvGrpSpPr>
            <a:grpSpLocks noChangeAspect="1"/>
          </p:cNvGrpSpPr>
          <p:nvPr/>
        </p:nvGrpSpPr>
        <p:grpSpPr bwMode="auto">
          <a:xfrm>
            <a:off x="2339955" y="4689304"/>
            <a:ext cx="3365383" cy="1476000"/>
            <a:chOff x="1202" y="2931"/>
            <a:chExt cx="2540" cy="1114"/>
          </a:xfrm>
        </p:grpSpPr>
        <p:sp>
          <p:nvSpPr>
            <p:cNvPr id="5" name="Rectangle 6"/>
            <p:cNvSpPr>
              <a:spLocks noChangeArrowheads="1"/>
            </p:cNvSpPr>
            <p:nvPr/>
          </p:nvSpPr>
          <p:spPr bwMode="auto">
            <a:xfrm>
              <a:off x="1202" y="3688"/>
              <a:ext cx="226" cy="357"/>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6" name="Rectangle 7"/>
            <p:cNvSpPr>
              <a:spLocks noChangeArrowheads="1"/>
            </p:cNvSpPr>
            <p:nvPr/>
          </p:nvSpPr>
          <p:spPr bwMode="auto">
            <a:xfrm>
              <a:off x="1655" y="3469"/>
              <a:ext cx="272" cy="576"/>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7" name="Rectangle 8"/>
            <p:cNvSpPr>
              <a:spLocks noChangeArrowheads="1"/>
            </p:cNvSpPr>
            <p:nvPr/>
          </p:nvSpPr>
          <p:spPr bwMode="auto">
            <a:xfrm>
              <a:off x="2200" y="3339"/>
              <a:ext cx="272" cy="706"/>
            </a:xfrm>
            <a:prstGeom prst="rect">
              <a:avLst/>
            </a:prstGeom>
            <a:solidFill>
              <a:srgbClr val="3399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8" name="Rectangle 9"/>
            <p:cNvSpPr>
              <a:spLocks noChangeArrowheads="1"/>
            </p:cNvSpPr>
            <p:nvPr/>
          </p:nvSpPr>
          <p:spPr bwMode="auto">
            <a:xfrm>
              <a:off x="2835" y="3158"/>
              <a:ext cx="272" cy="887"/>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9" name="Line 10"/>
            <p:cNvSpPr>
              <a:spLocks noChangeShapeType="1"/>
            </p:cNvSpPr>
            <p:nvPr/>
          </p:nvSpPr>
          <p:spPr bwMode="auto">
            <a:xfrm>
              <a:off x="2154" y="2976"/>
              <a:ext cx="227" cy="296"/>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0" name="Rectangle 11"/>
            <p:cNvSpPr>
              <a:spLocks noChangeArrowheads="1"/>
            </p:cNvSpPr>
            <p:nvPr/>
          </p:nvSpPr>
          <p:spPr bwMode="auto">
            <a:xfrm>
              <a:off x="3470" y="2931"/>
              <a:ext cx="272" cy="1114"/>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grpSp>
      <p:sp>
        <p:nvSpPr>
          <p:cNvPr id="11" name="Text Box 13"/>
          <p:cNvSpPr txBox="1">
            <a:spLocks noChangeArrowheads="1"/>
          </p:cNvSpPr>
          <p:nvPr/>
        </p:nvSpPr>
        <p:spPr bwMode="auto">
          <a:xfrm>
            <a:off x="2317742" y="6070423"/>
            <a:ext cx="4824413"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500" b="1" dirty="0" smtClean="0">
                <a:latin typeface="+mn-lt"/>
              </a:rPr>
              <a:t>1      2</a:t>
            </a:r>
            <a:r>
              <a:rPr lang="el-GR" altLang="el-GR" sz="2500" b="1" dirty="0">
                <a:latin typeface="+mn-lt"/>
              </a:rPr>
              <a:t>	</a:t>
            </a:r>
            <a:r>
              <a:rPr lang="el-GR" altLang="el-GR" sz="2500" b="1" dirty="0" smtClean="0">
                <a:latin typeface="+mn-lt"/>
              </a:rPr>
              <a:t>      3</a:t>
            </a:r>
            <a:endParaRPr lang="el-GR" altLang="el-GR" sz="2500" b="1" dirty="0">
              <a:latin typeface="+mn-lt"/>
            </a:endParaRPr>
          </a:p>
        </p:txBody>
      </p:sp>
    </p:spTree>
    <p:extLst>
      <p:ext uri="{BB962C8B-B14F-4D97-AF65-F5344CB8AC3E}">
        <p14:creationId xmlns:p14="http://schemas.microsoft.com/office/powerpoint/2010/main" val="37559140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464156" y="1556792"/>
            <a:ext cx="8229600" cy="4823867"/>
          </a:xfrm>
        </p:spPr>
        <p:txBody>
          <a:bodyPr>
            <a:normAutofit/>
          </a:bodyPr>
          <a:lstStyle/>
          <a:p>
            <a:pPr marL="0">
              <a:spcBef>
                <a:spcPct val="50000"/>
              </a:spcBef>
              <a:buNone/>
            </a:pPr>
            <a:r>
              <a:rPr lang="el-GR" altLang="el-GR" sz="2500" dirty="0"/>
              <a:t>Σε συνάρτηση με το γεγονός αυτό, προκαλεί στα παιδιά νοητικές δυσκολίες το γεγονός, ότι η σχετική θέση ενός στοιχείου σε ένα σύνολο διαταγμένων στοιχείων δεν εξαρτάται από το πλήθος των στοιχείων του συνόλου. </a:t>
            </a:r>
          </a:p>
          <a:p>
            <a:pPr marL="0">
              <a:spcBef>
                <a:spcPct val="50000"/>
              </a:spcBef>
              <a:buNone/>
            </a:pPr>
            <a:r>
              <a:rPr lang="el-GR" altLang="el-GR" sz="2500" dirty="0"/>
              <a:t>Το </a:t>
            </a:r>
            <a:r>
              <a:rPr lang="el-GR" altLang="el-GR" sz="2500" b="1" dirty="0"/>
              <a:t>τρίτο </a:t>
            </a:r>
            <a:r>
              <a:rPr lang="el-GR" altLang="el-GR" sz="2500" dirty="0"/>
              <a:t>στοιχείο για παράδειγμα σε ένα σύνολο πέντε στοιχείων, θα παραμείνει τρίτο στοιχείο ακόμα και όταν το σύνολο αποκτήσει δεκαπέντε </a:t>
            </a:r>
            <a:r>
              <a:rPr lang="el-GR" altLang="el-GR" sz="2500" dirty="0" smtClean="0"/>
              <a:t>στοιχεία</a:t>
            </a:r>
            <a:r>
              <a:rPr lang="en-US" altLang="el-GR" sz="2500" dirty="0" smtClean="0"/>
              <a:t>.</a:t>
            </a:r>
            <a:endParaRPr lang="el-GR" sz="2500" dirty="0"/>
          </a:p>
        </p:txBody>
      </p:sp>
      <p:grpSp>
        <p:nvGrpSpPr>
          <p:cNvPr id="4" name="Group 5"/>
          <p:cNvGrpSpPr>
            <a:grpSpLocks/>
          </p:cNvGrpSpPr>
          <p:nvPr/>
        </p:nvGrpSpPr>
        <p:grpSpPr bwMode="auto">
          <a:xfrm>
            <a:off x="1115814" y="4581128"/>
            <a:ext cx="4032250" cy="1768475"/>
            <a:chOff x="1202" y="2931"/>
            <a:chExt cx="2540" cy="1114"/>
          </a:xfrm>
        </p:grpSpPr>
        <p:sp>
          <p:nvSpPr>
            <p:cNvPr id="5" name="Rectangle 6"/>
            <p:cNvSpPr>
              <a:spLocks noChangeArrowheads="1"/>
            </p:cNvSpPr>
            <p:nvPr/>
          </p:nvSpPr>
          <p:spPr bwMode="auto">
            <a:xfrm>
              <a:off x="1202" y="3688"/>
              <a:ext cx="226" cy="357"/>
            </a:xfrm>
            <a:prstGeom prst="rect">
              <a:avLst/>
            </a:prstGeom>
            <a:solidFill>
              <a:schemeClr val="bg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6" name="Rectangle 7"/>
            <p:cNvSpPr>
              <a:spLocks noChangeArrowheads="1"/>
            </p:cNvSpPr>
            <p:nvPr/>
          </p:nvSpPr>
          <p:spPr bwMode="auto">
            <a:xfrm>
              <a:off x="1655" y="3469"/>
              <a:ext cx="272" cy="576"/>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7" name="Rectangle 8"/>
            <p:cNvSpPr>
              <a:spLocks noChangeArrowheads="1"/>
            </p:cNvSpPr>
            <p:nvPr/>
          </p:nvSpPr>
          <p:spPr bwMode="auto">
            <a:xfrm>
              <a:off x="2200" y="3339"/>
              <a:ext cx="272" cy="706"/>
            </a:xfrm>
            <a:prstGeom prst="rect">
              <a:avLst/>
            </a:prstGeom>
            <a:solidFill>
              <a:srgbClr val="3399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8" name="Rectangle 9"/>
            <p:cNvSpPr>
              <a:spLocks noChangeArrowheads="1"/>
            </p:cNvSpPr>
            <p:nvPr/>
          </p:nvSpPr>
          <p:spPr bwMode="auto">
            <a:xfrm>
              <a:off x="2835" y="3158"/>
              <a:ext cx="272" cy="887"/>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9" name="Line 10"/>
            <p:cNvSpPr>
              <a:spLocks noChangeShapeType="1"/>
            </p:cNvSpPr>
            <p:nvPr/>
          </p:nvSpPr>
          <p:spPr bwMode="auto">
            <a:xfrm>
              <a:off x="2154" y="2976"/>
              <a:ext cx="227" cy="296"/>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0" name="Rectangle 11"/>
            <p:cNvSpPr>
              <a:spLocks noChangeArrowheads="1"/>
            </p:cNvSpPr>
            <p:nvPr/>
          </p:nvSpPr>
          <p:spPr bwMode="auto">
            <a:xfrm>
              <a:off x="3470" y="2931"/>
              <a:ext cx="272" cy="1114"/>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grpSp>
      <p:sp>
        <p:nvSpPr>
          <p:cNvPr id="11" name="Rectangle 12"/>
          <p:cNvSpPr>
            <a:spLocks noChangeArrowheads="1"/>
          </p:cNvSpPr>
          <p:nvPr/>
        </p:nvSpPr>
        <p:spPr bwMode="auto">
          <a:xfrm>
            <a:off x="5581377" y="4436640"/>
            <a:ext cx="358775" cy="1944688"/>
          </a:xfrm>
          <a:prstGeom prst="rect">
            <a:avLst/>
          </a:prstGeom>
          <a:solidFill>
            <a:schemeClr val="bg2"/>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2" name="Rectangle 13"/>
          <p:cNvSpPr>
            <a:spLocks noChangeArrowheads="1"/>
          </p:cNvSpPr>
          <p:nvPr/>
        </p:nvSpPr>
        <p:spPr bwMode="auto">
          <a:xfrm>
            <a:off x="6445473" y="4293096"/>
            <a:ext cx="358775" cy="2087563"/>
          </a:xfrm>
          <a:prstGeom prst="rect">
            <a:avLst/>
          </a:prstGeom>
          <a:solidFill>
            <a:srgbClr val="993300"/>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Tree>
    <p:extLst>
      <p:ext uri="{BB962C8B-B14F-4D97-AF65-F5344CB8AC3E}">
        <p14:creationId xmlns:p14="http://schemas.microsoft.com/office/powerpoint/2010/main" val="199490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ΚΟΙΝΩΝΙΚΑ ΚΥΡΙΑΡΧΕΣ ΧΡΗΣΕΙΣ</a:t>
            </a:r>
            <a:r>
              <a:rPr lang="en-US" altLang="el-GR" dirty="0" smtClean="0"/>
              <a:t> </a:t>
            </a:r>
            <a:r>
              <a:rPr lang="el-GR" altLang="el-GR" dirty="0" smtClean="0"/>
              <a:t>ΔΙΑΤΑΚΤΙΚΩΝ ΑΡΙΘΜΩΝ</a:t>
            </a:r>
            <a:endParaRPr lang="el-GR" dirty="0"/>
          </a:p>
        </p:txBody>
      </p:sp>
      <p:sp>
        <p:nvSpPr>
          <p:cNvPr id="3" name="Θέση περιεχομένου 2"/>
          <p:cNvSpPr>
            <a:spLocks noGrp="1"/>
          </p:cNvSpPr>
          <p:nvPr>
            <p:ph idx="1"/>
          </p:nvPr>
        </p:nvSpPr>
        <p:spPr>
          <a:xfrm>
            <a:off x="464156" y="1556792"/>
            <a:ext cx="8229600" cy="4896544"/>
          </a:xfrm>
        </p:spPr>
        <p:txBody>
          <a:bodyPr>
            <a:normAutofit fontScale="85000" lnSpcReduction="20000"/>
          </a:bodyPr>
          <a:lstStyle/>
          <a:p>
            <a:pPr marL="0">
              <a:spcBef>
                <a:spcPct val="50000"/>
              </a:spcBef>
              <a:buNone/>
            </a:pPr>
            <a:r>
              <a:rPr lang="el-GR" altLang="el-GR" dirty="0"/>
              <a:t>Οι δυσκολίες αυτές έχουν πιθανόν </a:t>
            </a:r>
            <a:r>
              <a:rPr lang="el-GR" altLang="el-GR" dirty="0" err="1"/>
              <a:t>ψυχο</a:t>
            </a:r>
            <a:r>
              <a:rPr lang="el-GR" altLang="el-GR" dirty="0"/>
              <a:t>-κοινωνική προέλευση και σε κάποιο βαθμό ενδέχεται να οφείλονται στις κοινωνικά κυρίαρχες χρήσεις των διατακτικών αριθμών. </a:t>
            </a:r>
          </a:p>
          <a:p>
            <a:pPr marL="0">
              <a:spcBef>
                <a:spcPct val="50000"/>
              </a:spcBef>
              <a:buNone/>
            </a:pPr>
            <a:r>
              <a:rPr lang="el-GR" altLang="el-GR" dirty="0"/>
              <a:t>Χρήσεις που εμπεριέχουν νοήματα σύγκρισης του πλήθους των στοιχείων ενός διαταγμένου συνόλου που βρίσκονται πριν και μετά από το στοιχείο, που τη σχετική του θέση προσδιορίζει ένας διατακτικός αριθμός. </a:t>
            </a:r>
          </a:p>
          <a:p>
            <a:pPr marL="0">
              <a:spcBef>
                <a:spcPct val="50000"/>
              </a:spcBef>
              <a:buNone/>
            </a:pPr>
            <a:r>
              <a:rPr lang="el-GR" altLang="el-GR" dirty="0"/>
              <a:t>Τα νοήματα αυτά δυσχεραίνουν τη συγκρότηση της μαθηματικής έννοιας του διατακτικού αριθμού συσχετίζοντας τον με το πριν και μετά από αυτόν πλήθος των στοιχείων ενός διαταγμένου συνόλου.</a:t>
            </a:r>
          </a:p>
          <a:p>
            <a:pPr marL="0" indent="0">
              <a:buNone/>
            </a:pPr>
            <a:endParaRPr lang="el-GR" dirty="0"/>
          </a:p>
        </p:txBody>
      </p:sp>
    </p:spTree>
    <p:extLst>
      <p:ext uri="{BB962C8B-B14F-4D97-AF65-F5344CB8AC3E}">
        <p14:creationId xmlns:p14="http://schemas.microsoft.com/office/powerpoint/2010/main" val="14836058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ΓΕΝΕΤΙΚΗ ΠΡΟΣΕΓΓΙΣΗ </a:t>
            </a:r>
            <a:r>
              <a:rPr lang="en-US" dirty="0" smtClean="0"/>
              <a:t>PIAGET</a:t>
            </a:r>
            <a:endParaRPr lang="el-GR" dirty="0"/>
          </a:p>
        </p:txBody>
      </p:sp>
      <p:sp>
        <p:nvSpPr>
          <p:cNvPr id="3" name="Θέση περιεχομένου 2"/>
          <p:cNvSpPr>
            <a:spLocks noGrp="1"/>
          </p:cNvSpPr>
          <p:nvPr>
            <p:ph idx="1"/>
          </p:nvPr>
        </p:nvSpPr>
        <p:spPr>
          <a:xfrm>
            <a:off x="464156" y="1556792"/>
            <a:ext cx="8229600" cy="4824536"/>
          </a:xfrm>
        </p:spPr>
        <p:txBody>
          <a:bodyPr>
            <a:normAutofit/>
          </a:bodyPr>
          <a:lstStyle/>
          <a:p>
            <a:pPr marL="0" indent="0" algn="ctr">
              <a:buNone/>
            </a:pPr>
            <a:r>
              <a:rPr lang="el-GR" altLang="el-GR" b="1" dirty="0"/>
              <a:t>Η γενετική προσέγγιση του </a:t>
            </a:r>
            <a:r>
              <a:rPr lang="el-GR" altLang="el-GR" b="1" dirty="0" err="1"/>
              <a:t>Piaget</a:t>
            </a:r>
            <a:r>
              <a:rPr lang="el-GR" altLang="el-GR" b="1" dirty="0"/>
              <a:t> </a:t>
            </a:r>
            <a:br>
              <a:rPr lang="el-GR" altLang="el-GR" b="1" dirty="0"/>
            </a:br>
            <a:r>
              <a:rPr lang="el-GR" altLang="el-GR" b="1" dirty="0"/>
              <a:t>στη συγκρότηση της έννοιας του </a:t>
            </a:r>
            <a:r>
              <a:rPr lang="el-GR" altLang="el-GR" b="1" dirty="0" smtClean="0"/>
              <a:t>αριθμού</a:t>
            </a:r>
            <a:r>
              <a:rPr lang="en-US" altLang="el-GR" b="1" dirty="0" smtClean="0"/>
              <a:t>.</a:t>
            </a:r>
            <a:endParaRPr lang="el-GR" altLang="el-GR" b="1" dirty="0"/>
          </a:p>
          <a:p>
            <a:pPr marL="0" indent="0">
              <a:buNone/>
            </a:pPr>
            <a:r>
              <a:rPr lang="el-GR" altLang="zh-CN" dirty="0"/>
              <a:t>Ο </a:t>
            </a:r>
            <a:r>
              <a:rPr lang="el-GR" altLang="zh-CN" dirty="0" err="1"/>
              <a:t>Piaget</a:t>
            </a:r>
            <a:r>
              <a:rPr lang="el-GR" altLang="zh-CN" dirty="0"/>
              <a:t> σε συνάφεια με την επιστημολογική του προσέγγιση στη νοητική συγκρότηση και τη γνωστική λειτουργία του ατόμου διερεύνησε αναλυτικά και διατύπωσε μια ολοκληρωμένη θεωρητική υπόθεση για τη συγκρότηση της έννοιας του </a:t>
            </a:r>
            <a:r>
              <a:rPr lang="el-GR" altLang="zh-CN" dirty="0" smtClean="0"/>
              <a:t>αριθμού</a:t>
            </a:r>
            <a:r>
              <a:rPr lang="en-US" altLang="zh-CN" dirty="0" smtClean="0"/>
              <a:t>.</a:t>
            </a:r>
            <a:endParaRPr lang="el-GR" dirty="0"/>
          </a:p>
        </p:txBody>
      </p:sp>
    </p:spTree>
    <p:extLst>
      <p:ext uri="{BB962C8B-B14F-4D97-AF65-F5344CB8AC3E}">
        <p14:creationId xmlns:p14="http://schemas.microsoft.com/office/powerpoint/2010/main" val="2336984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ΜΕΓΕΘΟΣ</a:t>
            </a:r>
            <a:endParaRPr lang="el-GR" dirty="0"/>
          </a:p>
        </p:txBody>
      </p:sp>
      <p:sp>
        <p:nvSpPr>
          <p:cNvPr id="5" name="Θέση περιεχομένου 4"/>
          <p:cNvSpPr>
            <a:spLocks noGrp="1"/>
          </p:cNvSpPr>
          <p:nvPr>
            <p:ph sz="half" idx="1"/>
          </p:nvPr>
        </p:nvSpPr>
        <p:spPr/>
        <p:txBody>
          <a:bodyPr>
            <a:normAutofit lnSpcReduction="10000"/>
          </a:bodyPr>
          <a:lstStyle/>
          <a:p>
            <a:pPr marL="0" indent="0" algn="ctr">
              <a:buNone/>
            </a:pPr>
            <a:r>
              <a:rPr lang="el-GR" altLang="el-GR" sz="3000" b="1" i="1" dirty="0">
                <a:latin typeface="Calibri" panose="020F0502020204030204" pitchFamily="34" charset="0"/>
              </a:rPr>
              <a:t>διακριτό</a:t>
            </a:r>
            <a:r>
              <a:rPr lang="el-GR" altLang="el-GR" sz="3000" i="1" dirty="0">
                <a:latin typeface="Calibri" panose="020F0502020204030204" pitchFamily="34" charset="0"/>
              </a:rPr>
              <a:t/>
            </a:r>
            <a:br>
              <a:rPr lang="el-GR" altLang="el-GR" sz="3000" i="1" dirty="0">
                <a:latin typeface="Calibri" panose="020F0502020204030204" pitchFamily="34" charset="0"/>
              </a:rPr>
            </a:br>
            <a:r>
              <a:rPr lang="el-GR" altLang="el-GR" sz="3000" dirty="0">
                <a:latin typeface="Calibri" panose="020F0502020204030204" pitchFamily="34" charset="0"/>
              </a:rPr>
              <a:t>τα στοιχεία διακρίνονται σαφώς μεταξύ τους</a:t>
            </a:r>
            <a:br>
              <a:rPr lang="el-GR" altLang="el-GR" sz="3000" dirty="0">
                <a:latin typeface="Calibri" panose="020F0502020204030204" pitchFamily="34" charset="0"/>
              </a:rPr>
            </a:br>
            <a:r>
              <a:rPr lang="el-GR" altLang="el-GR" sz="3000" dirty="0">
                <a:latin typeface="Calibri" panose="020F0502020204030204" pitchFamily="34" charset="0"/>
              </a:rPr>
              <a:t/>
            </a:r>
            <a:br>
              <a:rPr lang="el-GR" altLang="el-GR" sz="3000" dirty="0">
                <a:latin typeface="Calibri" panose="020F0502020204030204" pitchFamily="34" charset="0"/>
              </a:rPr>
            </a:br>
            <a:r>
              <a:rPr lang="el-GR" altLang="zh-CN" sz="3000" b="1" dirty="0" smtClean="0">
                <a:latin typeface="Calibri" panose="020F0502020204030204" pitchFamily="34" charset="0"/>
              </a:rPr>
              <a:t>πλήθος</a:t>
            </a:r>
            <a:endParaRPr lang="el-GR" altLang="el-GR" sz="3000" b="1" dirty="0">
              <a:latin typeface="Calibri" panose="020F0502020204030204" pitchFamily="34" charset="0"/>
            </a:endParaRPr>
          </a:p>
          <a:p>
            <a:endParaRPr lang="el-GR" dirty="0" smtClean="0"/>
          </a:p>
          <a:p>
            <a:endParaRPr lang="el-GR" dirty="0"/>
          </a:p>
          <a:p>
            <a:endParaRPr lang="el-GR" dirty="0" smtClean="0"/>
          </a:p>
          <a:p>
            <a:pPr marL="0" indent="0" algn="ctr">
              <a:buNone/>
            </a:pPr>
            <a:r>
              <a:rPr lang="el-GR" sz="3000" b="1" dirty="0">
                <a:latin typeface="Calibri" panose="020F0502020204030204" pitchFamily="34" charset="0"/>
              </a:rPr>
              <a:t>απαρίθμηση</a:t>
            </a:r>
          </a:p>
        </p:txBody>
      </p:sp>
      <p:sp>
        <p:nvSpPr>
          <p:cNvPr id="6" name="Θέση περιεχομένου 5"/>
          <p:cNvSpPr>
            <a:spLocks noGrp="1"/>
          </p:cNvSpPr>
          <p:nvPr>
            <p:ph sz="half" idx="2"/>
          </p:nvPr>
        </p:nvSpPr>
        <p:spPr/>
        <p:txBody>
          <a:bodyPr>
            <a:normAutofit lnSpcReduction="10000"/>
          </a:bodyPr>
          <a:lstStyle/>
          <a:p>
            <a:pPr marL="0" indent="0" algn="ctr">
              <a:buNone/>
            </a:pPr>
            <a:r>
              <a:rPr lang="el-GR" altLang="el-GR" sz="3000" b="1" i="1" dirty="0">
                <a:latin typeface="Calibri" panose="020F0502020204030204" pitchFamily="34" charset="0"/>
              </a:rPr>
              <a:t>συνεχές</a:t>
            </a:r>
            <a:r>
              <a:rPr lang="el-GR" altLang="el-GR" sz="3000" i="1" dirty="0">
                <a:latin typeface="Calibri" panose="020F0502020204030204" pitchFamily="34" charset="0"/>
              </a:rPr>
              <a:t/>
            </a:r>
            <a:br>
              <a:rPr lang="el-GR" altLang="el-GR" sz="3000" i="1" dirty="0">
                <a:latin typeface="Calibri" panose="020F0502020204030204" pitchFamily="34" charset="0"/>
              </a:rPr>
            </a:br>
            <a:r>
              <a:rPr lang="el-GR" altLang="el-GR" sz="3000" dirty="0">
                <a:latin typeface="Calibri" panose="020F0502020204030204" pitchFamily="34" charset="0"/>
              </a:rPr>
              <a:t>τα στοιχεία εμφανίζονται ως ένα αδιαίρετο όλο </a:t>
            </a:r>
            <a:br>
              <a:rPr lang="el-GR" altLang="el-GR" sz="3000" dirty="0">
                <a:latin typeface="Calibri" panose="020F0502020204030204" pitchFamily="34" charset="0"/>
              </a:rPr>
            </a:br>
            <a:r>
              <a:rPr lang="el-GR" altLang="el-GR" sz="3000" b="1" dirty="0" smtClean="0">
                <a:latin typeface="Calibri" panose="020F0502020204030204" pitchFamily="34" charset="0"/>
              </a:rPr>
              <a:t>π</a:t>
            </a:r>
            <a:r>
              <a:rPr lang="el-GR" altLang="zh-CN" sz="3000" b="1" dirty="0" smtClean="0">
                <a:latin typeface="Calibri" panose="020F0502020204030204" pitchFamily="34" charset="0"/>
              </a:rPr>
              <a:t>οσό</a:t>
            </a:r>
          </a:p>
          <a:p>
            <a:pPr marL="0" indent="0" algn="ctr">
              <a:buNone/>
            </a:pPr>
            <a:endParaRPr lang="el-GR" altLang="el-GR" sz="3000" b="1" dirty="0">
              <a:latin typeface="Calibri" panose="020F0502020204030204" pitchFamily="34" charset="0"/>
            </a:endParaRPr>
          </a:p>
          <a:p>
            <a:pPr marL="0" indent="0" algn="ctr">
              <a:buNone/>
            </a:pPr>
            <a:endParaRPr lang="el-GR" altLang="el-GR" sz="3000" b="1" dirty="0" smtClean="0">
              <a:latin typeface="Calibri" panose="020F0502020204030204" pitchFamily="34" charset="0"/>
            </a:endParaRPr>
          </a:p>
          <a:p>
            <a:pPr marL="0" indent="0" algn="ctr">
              <a:buNone/>
            </a:pPr>
            <a:endParaRPr lang="el-GR" altLang="el-GR" sz="3000" b="1" dirty="0">
              <a:latin typeface="Calibri" panose="020F0502020204030204" pitchFamily="34" charset="0"/>
            </a:endParaRPr>
          </a:p>
          <a:p>
            <a:pPr marL="0" indent="0" algn="ctr">
              <a:buNone/>
            </a:pPr>
            <a:r>
              <a:rPr lang="el-GR" altLang="el-GR" sz="3000" b="1" dirty="0" smtClean="0">
                <a:latin typeface="Calibri" panose="020F0502020204030204" pitchFamily="34" charset="0"/>
              </a:rPr>
              <a:t>μέτρηση</a:t>
            </a:r>
            <a:endParaRPr lang="el-GR" altLang="el-GR" sz="3000" b="1" dirty="0">
              <a:latin typeface="Calibri" panose="020F0502020204030204" pitchFamily="34" charset="0"/>
            </a:endParaRPr>
          </a:p>
          <a:p>
            <a:pPr marL="0" indent="0">
              <a:buNone/>
            </a:pPr>
            <a:endParaRPr lang="el-GR" dirty="0"/>
          </a:p>
        </p:txBody>
      </p:sp>
      <p:sp>
        <p:nvSpPr>
          <p:cNvPr id="7" name="Text Box 8"/>
          <p:cNvSpPr txBox="1">
            <a:spLocks noChangeArrowheads="1"/>
          </p:cNvSpPr>
          <p:nvPr/>
        </p:nvSpPr>
        <p:spPr bwMode="auto">
          <a:xfrm>
            <a:off x="755650" y="4149725"/>
            <a:ext cx="3673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dirty="0">
                <a:solidFill>
                  <a:srgbClr val="000066"/>
                </a:solidFill>
                <a:latin typeface="Times New Roman" panose="02020603050405020304" pitchFamily="18" charset="0"/>
                <a:sym typeface="Wingdings" panose="05000000000000000000" pitchFamily="2" charset="2"/>
              </a:rPr>
              <a:t>   </a:t>
            </a:r>
          </a:p>
        </p:txBody>
      </p:sp>
      <p:sp>
        <p:nvSpPr>
          <p:cNvPr id="8" name="AutoShape 10"/>
          <p:cNvSpPr>
            <a:spLocks noChangeArrowheads="1"/>
          </p:cNvSpPr>
          <p:nvPr/>
        </p:nvSpPr>
        <p:spPr bwMode="auto">
          <a:xfrm>
            <a:off x="4788024" y="4365625"/>
            <a:ext cx="3744913" cy="215900"/>
          </a:xfrm>
          <a:prstGeom prst="cube">
            <a:avLst>
              <a:gd name="adj" fmla="val 25000"/>
            </a:avLst>
          </a:prstGeom>
          <a:solidFill>
            <a:srgbClr val="000066"/>
          </a:solidFill>
          <a:ln w="9525">
            <a:solidFill>
              <a:srgbClr val="000066"/>
            </a:solidFill>
            <a:miter lim="800000"/>
            <a:headEnd/>
            <a:tailEnd/>
          </a:ln>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9" name="Line 4"/>
          <p:cNvSpPr>
            <a:spLocks noChangeShapeType="1"/>
          </p:cNvSpPr>
          <p:nvPr/>
        </p:nvSpPr>
        <p:spPr bwMode="auto">
          <a:xfrm flipH="1">
            <a:off x="2987675" y="1124545"/>
            <a:ext cx="1439863" cy="503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0" name="Line 5"/>
          <p:cNvSpPr>
            <a:spLocks noChangeShapeType="1"/>
          </p:cNvSpPr>
          <p:nvPr/>
        </p:nvSpPr>
        <p:spPr bwMode="auto">
          <a:xfrm>
            <a:off x="4572000" y="1124545"/>
            <a:ext cx="230505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21992462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ΘΕΩΡΗΤΙΚΗ ΠΡΟΣΕΓΓΙΣΗ </a:t>
            </a:r>
            <a:r>
              <a:rPr lang="en-US" dirty="0" smtClean="0"/>
              <a:t>PIAGET</a:t>
            </a:r>
            <a:endParaRPr lang="el-GR" dirty="0"/>
          </a:p>
        </p:txBody>
      </p:sp>
      <p:sp>
        <p:nvSpPr>
          <p:cNvPr id="3" name="Θέση περιεχομένου 2"/>
          <p:cNvSpPr>
            <a:spLocks noGrp="1"/>
          </p:cNvSpPr>
          <p:nvPr>
            <p:ph idx="1"/>
          </p:nvPr>
        </p:nvSpPr>
        <p:spPr>
          <a:xfrm>
            <a:off x="464156" y="1556792"/>
            <a:ext cx="8229600" cy="4824958"/>
          </a:xfrm>
        </p:spPr>
        <p:txBody>
          <a:bodyPr>
            <a:normAutofit/>
          </a:bodyPr>
          <a:lstStyle/>
          <a:p>
            <a:pPr marL="0" indent="0">
              <a:buNone/>
            </a:pPr>
            <a:r>
              <a:rPr lang="el-GR" altLang="zh-CN" sz="2800" dirty="0"/>
              <a:t>Σύμφωνα με τη θεωρητική προσέγγιση του </a:t>
            </a:r>
            <a:r>
              <a:rPr lang="el-GR" altLang="zh-CN" sz="2800" dirty="0" err="1"/>
              <a:t>Piaget</a:t>
            </a:r>
            <a:r>
              <a:rPr lang="el-GR" altLang="zh-CN" sz="2800" dirty="0"/>
              <a:t>, η συγκρότηση της έννοιας του αριθμού δεν είναι προϊόν νοητικής αφαίρεσης προερχόμενης από σύνολα αντικειμένων, αφού </a:t>
            </a:r>
            <a:r>
              <a:rPr lang="el-GR" altLang="zh-CN" sz="2800" b="1" dirty="0"/>
              <a:t>ο αριθμός δεν είναι μια φυσική ιδιότητα των αντικειμένων </a:t>
            </a:r>
            <a:r>
              <a:rPr lang="el-GR" altLang="zh-CN" sz="2800" dirty="0"/>
              <a:t>αλλά </a:t>
            </a:r>
            <a:r>
              <a:rPr lang="el-GR" altLang="zh-CN" sz="2800" b="1" dirty="0"/>
              <a:t>μια ιδιότητα που εισάγεται σε σύνολα αντικειμένων</a:t>
            </a:r>
            <a:r>
              <a:rPr lang="el-GR" altLang="zh-CN" sz="2800" dirty="0"/>
              <a:t> μέσα από τη νοητική δραστηριότητα του κάθε  ατόμου.</a:t>
            </a:r>
            <a:endParaRPr lang="el-GR" sz="2800" dirty="0"/>
          </a:p>
        </p:txBody>
      </p:sp>
      <p:pic>
        <p:nvPicPr>
          <p:cNvPr id="4" name="Picture 5" descr="pencils_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221088"/>
            <a:ext cx="1889508" cy="201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7857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ΕΝΝΟΙΑ ΑΡΙΘΜΟΥ</a:t>
            </a:r>
            <a:endParaRPr lang="el-GR" dirty="0"/>
          </a:p>
        </p:txBody>
      </p:sp>
      <p:sp>
        <p:nvSpPr>
          <p:cNvPr id="3" name="Θέση περιεχομένου 2"/>
          <p:cNvSpPr>
            <a:spLocks noGrp="1"/>
          </p:cNvSpPr>
          <p:nvPr>
            <p:ph idx="1"/>
          </p:nvPr>
        </p:nvSpPr>
        <p:spPr>
          <a:xfrm>
            <a:off x="464156" y="1556792"/>
            <a:ext cx="8229600" cy="4896544"/>
          </a:xfrm>
        </p:spPr>
        <p:txBody>
          <a:bodyPr/>
          <a:lstStyle/>
          <a:p>
            <a:pPr marL="0">
              <a:spcBef>
                <a:spcPct val="50000"/>
              </a:spcBef>
              <a:buNone/>
            </a:pPr>
            <a:r>
              <a:rPr lang="el-GR" altLang="el-GR" sz="2800" dirty="0"/>
              <a:t>Η ιδιότητα του αριθμού παράγεται από ποσοτικές σχέσεις που εισάγονται σε σύνολα αντικειμένων. </a:t>
            </a:r>
          </a:p>
          <a:p>
            <a:pPr marL="0">
              <a:spcBef>
                <a:spcPct val="50000"/>
              </a:spcBef>
              <a:buNone/>
            </a:pPr>
            <a:r>
              <a:rPr lang="el-GR" altLang="el-GR" sz="2800" b="1" dirty="0"/>
              <a:t>Η έννοια του αριθμού </a:t>
            </a:r>
            <a:r>
              <a:rPr lang="el-GR" altLang="el-GR" sz="2800" dirty="0"/>
              <a:t>είναι επομένως προϊόν νοητικών χειρισμών που το κάθε άτομο εκτελεί επί συνόλων αντικειμένων, </a:t>
            </a:r>
            <a:r>
              <a:rPr lang="el-GR" altLang="el-GR" sz="2800" b="1" dirty="0"/>
              <a:t>είναι μια νοητική κατασκευή. </a:t>
            </a:r>
          </a:p>
          <a:p>
            <a:pPr marL="0" indent="0">
              <a:buNone/>
            </a:pPr>
            <a:endParaRPr lang="el-GR" dirty="0"/>
          </a:p>
        </p:txBody>
      </p:sp>
      <p:pic>
        <p:nvPicPr>
          <p:cNvPr id="4" name="Picture 5" descr="pencils_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3" y="4077320"/>
            <a:ext cx="2097385" cy="22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4211638" y="5157192"/>
            <a:ext cx="1439862"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3899685"/>
            <a:ext cx="1284931"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9406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ΒΑΣΙΚΗ ΔΙΑΚΡΙΣΗ ΣΤΗ ΘΕΩΡΙΑ ΤΟΥ </a:t>
            </a:r>
            <a:r>
              <a:rPr lang="en-US" dirty="0" smtClean="0"/>
              <a:t>PIAGET</a:t>
            </a:r>
            <a:endParaRPr lang="el-GR" dirty="0"/>
          </a:p>
        </p:txBody>
      </p:sp>
      <p:sp>
        <p:nvSpPr>
          <p:cNvPr id="3" name="Θέση περιεχομένου 2"/>
          <p:cNvSpPr>
            <a:spLocks noGrp="1"/>
          </p:cNvSpPr>
          <p:nvPr>
            <p:ph idx="1"/>
          </p:nvPr>
        </p:nvSpPr>
        <p:spPr>
          <a:xfrm>
            <a:off x="464156" y="1556792"/>
            <a:ext cx="8572340" cy="5040560"/>
          </a:xfrm>
        </p:spPr>
        <p:txBody>
          <a:bodyPr>
            <a:normAutofit fontScale="92500" lnSpcReduction="10000"/>
          </a:bodyPr>
          <a:lstStyle/>
          <a:p>
            <a:pPr algn="ctr">
              <a:spcBef>
                <a:spcPct val="0"/>
              </a:spcBef>
              <a:buNone/>
            </a:pPr>
            <a:r>
              <a:rPr lang="el-GR" altLang="el-GR" b="1" dirty="0" smtClean="0"/>
              <a:t>Έννοιες </a:t>
            </a:r>
            <a:r>
              <a:rPr lang="el-GR" altLang="el-GR" b="1" dirty="0"/>
              <a:t>που προέρχονται από αφαίρεση φυσικών ιδιοτήτων των αντικειμένων </a:t>
            </a:r>
            <a:r>
              <a:rPr lang="el-GR" altLang="el-GR" dirty="0"/>
              <a:t>(π.χ. χρώμα ή υλικό) </a:t>
            </a:r>
            <a:endParaRPr lang="en-US" altLang="el-GR" dirty="0" smtClean="0"/>
          </a:p>
          <a:p>
            <a:pPr algn="ctr">
              <a:spcBef>
                <a:spcPct val="0"/>
              </a:spcBef>
              <a:buNone/>
            </a:pPr>
            <a:r>
              <a:rPr lang="en-US" altLang="el-GR" dirty="0" smtClean="0"/>
              <a:t> </a:t>
            </a:r>
            <a:r>
              <a:rPr lang="el-GR" altLang="el-GR" dirty="0" smtClean="0"/>
              <a:t>εμπειρική </a:t>
            </a:r>
            <a:r>
              <a:rPr lang="el-GR" altLang="el-GR" dirty="0"/>
              <a:t>αφαίρεση</a:t>
            </a:r>
          </a:p>
          <a:p>
            <a:pPr algn="ctr">
              <a:spcBef>
                <a:spcPct val="0"/>
              </a:spcBef>
              <a:buNone/>
            </a:pPr>
            <a:r>
              <a:rPr lang="el-GR" altLang="el-GR" dirty="0"/>
              <a:t>φυσική γνώση</a:t>
            </a:r>
          </a:p>
          <a:p>
            <a:pPr algn="ctr">
              <a:spcBef>
                <a:spcPct val="0"/>
              </a:spcBef>
              <a:buNone/>
            </a:pPr>
            <a:endParaRPr lang="el-GR" altLang="el-GR" dirty="0"/>
          </a:p>
          <a:p>
            <a:pPr algn="ctr">
              <a:spcBef>
                <a:spcPct val="0"/>
              </a:spcBef>
              <a:buNone/>
            </a:pPr>
            <a:endParaRPr lang="el-GR" altLang="el-GR" dirty="0"/>
          </a:p>
          <a:p>
            <a:pPr algn="ctr">
              <a:spcBef>
                <a:spcPct val="0"/>
              </a:spcBef>
              <a:buNone/>
            </a:pPr>
            <a:r>
              <a:rPr lang="el-GR" altLang="el-GR" b="1" dirty="0"/>
              <a:t>Έννοιες που προέρχονται από αφαίρεση ιδιοτήτων που παράγονται με την εισαγωγή σχέσεων μεταξύ αντικειμένων </a:t>
            </a:r>
            <a:r>
              <a:rPr lang="el-GR" altLang="el-GR" dirty="0"/>
              <a:t>(π.χ. μέγεθος ή αριθμός) </a:t>
            </a:r>
            <a:r>
              <a:rPr lang="el-GR" altLang="el-GR" dirty="0" smtClean="0"/>
              <a:t>ανακλαστική </a:t>
            </a:r>
            <a:r>
              <a:rPr lang="el-GR" altLang="el-GR" dirty="0"/>
              <a:t>(ή κατασκευαστική) αφαίρεση </a:t>
            </a:r>
            <a:r>
              <a:rPr lang="el-GR" altLang="el-GR" dirty="0" err="1" smtClean="0"/>
              <a:t>λογικο</a:t>
            </a:r>
            <a:r>
              <a:rPr lang="el-GR" altLang="el-GR" dirty="0" smtClean="0"/>
              <a:t>-μαθηματική </a:t>
            </a:r>
            <a:r>
              <a:rPr lang="el-GR" altLang="el-GR" dirty="0"/>
              <a:t>γνώση</a:t>
            </a:r>
          </a:p>
          <a:p>
            <a:pPr marL="0" indent="0">
              <a:buNone/>
            </a:pPr>
            <a:endParaRPr lang="el-GR" dirty="0"/>
          </a:p>
        </p:txBody>
      </p:sp>
      <p:sp>
        <p:nvSpPr>
          <p:cNvPr id="4" name="AutoShape 5"/>
          <p:cNvSpPr>
            <a:spLocks noChangeArrowheads="1"/>
          </p:cNvSpPr>
          <p:nvPr/>
        </p:nvSpPr>
        <p:spPr bwMode="auto">
          <a:xfrm>
            <a:off x="4500563" y="3356992"/>
            <a:ext cx="215900" cy="576263"/>
          </a:xfrm>
          <a:prstGeom prst="upDownArrow">
            <a:avLst>
              <a:gd name="adj1" fmla="val 50000"/>
              <a:gd name="adj2" fmla="val 53382"/>
            </a:avLst>
          </a:prstGeom>
          <a:solidFill>
            <a:schemeClr val="tx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Tree>
    <p:extLst>
      <p:ext uri="{BB962C8B-B14F-4D97-AF65-F5344CB8AC3E}">
        <p14:creationId xmlns:p14="http://schemas.microsoft.com/office/powerpoint/2010/main" val="2182228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64156" y="1417638"/>
            <a:ext cx="8229600" cy="5035698"/>
          </a:xfrm>
        </p:spPr>
        <p:txBody>
          <a:bodyPr>
            <a:normAutofit fontScale="85000" lnSpcReduction="10000"/>
          </a:bodyPr>
          <a:lstStyle/>
          <a:p>
            <a:pPr marL="0">
              <a:spcBef>
                <a:spcPct val="0"/>
              </a:spcBef>
              <a:buNone/>
            </a:pPr>
            <a:r>
              <a:rPr lang="el-GR" altLang="el-GR" dirty="0"/>
              <a:t>Στις πρώτες περιόδους της νοητικής ανάπτυξης του ατόμου </a:t>
            </a:r>
            <a:r>
              <a:rPr lang="el-GR" altLang="el-GR" b="1" dirty="0"/>
              <a:t>τα δύο είδη αφαίρεσης δεν αποτελούν αυτόνομες νοητικές λειτουργίες </a:t>
            </a:r>
            <a:r>
              <a:rPr lang="el-GR" altLang="el-GR" dirty="0"/>
              <a:t>και η μία προϋποθέτει σε μικρότερο ή μεγαλύτερο βαθμό την άλλη. </a:t>
            </a:r>
          </a:p>
          <a:p>
            <a:pPr marL="0">
              <a:spcBef>
                <a:spcPct val="0"/>
              </a:spcBef>
              <a:buNone/>
            </a:pPr>
            <a:endParaRPr lang="el-GR" altLang="el-GR" dirty="0"/>
          </a:p>
          <a:p>
            <a:pPr marL="0">
              <a:spcBef>
                <a:spcPct val="0"/>
              </a:spcBef>
              <a:buNone/>
            </a:pPr>
            <a:r>
              <a:rPr lang="el-GR" altLang="el-GR" b="1" dirty="0"/>
              <a:t>Παράδειγμα</a:t>
            </a:r>
            <a:r>
              <a:rPr lang="el-GR" altLang="el-GR" dirty="0"/>
              <a:t> </a:t>
            </a:r>
          </a:p>
          <a:p>
            <a:pPr marL="0">
              <a:spcBef>
                <a:spcPct val="0"/>
              </a:spcBef>
              <a:buNone/>
            </a:pPr>
            <a:r>
              <a:rPr lang="el-GR" altLang="el-GR" dirty="0"/>
              <a:t>Αρχικά είναι αδύνατη για η συγκρότηση της λογικής έννοιας “διαφορετικό” ή η συγκρότηση της μαθηματικής έννοιας “δύο” χωρίς την παρατήρηση και το χειρισμό διαφορετικών ως προς τις ιδιότητες τους πραγματικών αντικειμένων ή αντίστοιχα χωρίς την παρατήρηση και το χειρισμό συνόλων, που αποτελούνται από διαφορετικού πλήθους διακριτά αντικείμενα. </a:t>
            </a:r>
          </a:p>
          <a:p>
            <a:pPr marL="0" indent="0">
              <a:buNone/>
            </a:pPr>
            <a:endParaRPr lang="el-GR" dirty="0"/>
          </a:p>
        </p:txBody>
      </p:sp>
    </p:spTree>
    <p:extLst>
      <p:ext uri="{BB962C8B-B14F-4D97-AF65-F5344CB8AC3E}">
        <p14:creationId xmlns:p14="http://schemas.microsoft.com/office/powerpoint/2010/main" val="24226120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ΣΥΓΚΡΟΤΗΣΗ ΤΗΣ ΕΝΝΟΙΑΣ ΤΟΥ ΑΡΙΘΜΟΥ ΚΑΤΑ ΤΟΝ </a:t>
            </a:r>
            <a:r>
              <a:rPr lang="en-US" dirty="0" smtClean="0"/>
              <a:t>PIAGET</a:t>
            </a:r>
            <a:endParaRPr lang="el-GR" dirty="0"/>
          </a:p>
        </p:txBody>
      </p:sp>
      <p:sp>
        <p:nvSpPr>
          <p:cNvPr id="3" name="Θέση περιεχομένου 2"/>
          <p:cNvSpPr>
            <a:spLocks noGrp="1"/>
          </p:cNvSpPr>
          <p:nvPr>
            <p:ph idx="1"/>
          </p:nvPr>
        </p:nvSpPr>
        <p:spPr>
          <a:xfrm>
            <a:off x="464156" y="1556792"/>
            <a:ext cx="8229600" cy="4896544"/>
          </a:xfrm>
        </p:spPr>
        <p:txBody>
          <a:bodyPr>
            <a:normAutofit/>
          </a:bodyPr>
          <a:lstStyle/>
          <a:p>
            <a:pPr marL="514350" indent="-514350">
              <a:spcBef>
                <a:spcPts val="0"/>
              </a:spcBef>
              <a:buFont typeface="+mj-lt"/>
              <a:buAutoNum type="arabicPeriod"/>
            </a:pPr>
            <a:r>
              <a:rPr lang="el-GR" altLang="zh-CN" sz="2800" b="1" dirty="0" smtClean="0"/>
              <a:t>Διατήρηση</a:t>
            </a:r>
            <a:r>
              <a:rPr lang="el-GR" altLang="zh-CN" sz="2800" b="1" dirty="0"/>
              <a:t>: </a:t>
            </a:r>
            <a:r>
              <a:rPr lang="el-GR" altLang="zh-CN" sz="2800" dirty="0"/>
              <a:t>συγκρότηση σταθερών στο χώρο </a:t>
            </a:r>
            <a:r>
              <a:rPr lang="el-GR" altLang="zh-CN" sz="2800" dirty="0" smtClean="0"/>
              <a:t> και στο </a:t>
            </a:r>
            <a:r>
              <a:rPr lang="el-GR" altLang="zh-CN" sz="2800" dirty="0"/>
              <a:t>χρόνο νοητικών </a:t>
            </a:r>
            <a:r>
              <a:rPr lang="el-GR" altLang="zh-CN" sz="2800" dirty="0" smtClean="0"/>
              <a:t>αναπαραστάσεων     </a:t>
            </a:r>
          </a:p>
          <a:p>
            <a:pPr marL="0" indent="0">
              <a:spcBef>
                <a:spcPts val="0"/>
              </a:spcBef>
              <a:buNone/>
            </a:pPr>
            <a:r>
              <a:rPr lang="el-GR" altLang="zh-CN" sz="2800" dirty="0" smtClean="0"/>
              <a:t>        </a:t>
            </a:r>
          </a:p>
          <a:p>
            <a:pPr marL="514350" indent="-514350">
              <a:spcBef>
                <a:spcPts val="0"/>
              </a:spcBef>
              <a:buFont typeface="+mj-lt"/>
              <a:buAutoNum type="arabicPeriod" startAt="2"/>
            </a:pPr>
            <a:r>
              <a:rPr lang="el-GR" sz="2800" b="1" dirty="0" smtClean="0"/>
              <a:t>Ανάπτυξη ευχέρεια</a:t>
            </a:r>
          </a:p>
          <a:p>
            <a:pPr marL="0" indent="0">
              <a:spcBef>
                <a:spcPts val="0"/>
              </a:spcBef>
              <a:buNone/>
            </a:pPr>
            <a:r>
              <a:rPr lang="el-GR" sz="2800" b="1" dirty="0" smtClean="0"/>
              <a:t>      </a:t>
            </a:r>
            <a:r>
              <a:rPr lang="en-US" sz="2800" b="1" dirty="0" smtClean="0"/>
              <a:t>	</a:t>
            </a:r>
            <a:r>
              <a:rPr lang="el-GR" sz="2800" b="1" dirty="0" smtClean="0"/>
              <a:t>σχέσεων </a:t>
            </a:r>
            <a:r>
              <a:rPr lang="el-GR" sz="2800" b="1" dirty="0" smtClean="0"/>
              <a:t>διάταξης</a:t>
            </a:r>
          </a:p>
          <a:p>
            <a:pPr marL="0" indent="0">
              <a:spcBef>
                <a:spcPts val="0"/>
              </a:spcBef>
              <a:buNone/>
            </a:pPr>
            <a:r>
              <a:rPr lang="el-GR" sz="2800" b="1" dirty="0"/>
              <a:t> </a:t>
            </a:r>
            <a:r>
              <a:rPr lang="el-GR" sz="2800" b="1" dirty="0" smtClean="0"/>
              <a:t>   </a:t>
            </a:r>
            <a:r>
              <a:rPr lang="en-US" sz="2800" b="1" dirty="0" smtClean="0"/>
              <a:t>	</a:t>
            </a:r>
            <a:r>
              <a:rPr lang="el-GR" sz="2800" b="1" dirty="0" smtClean="0"/>
              <a:t>σχέσεων </a:t>
            </a:r>
            <a:r>
              <a:rPr lang="el-GR" sz="2800" b="1" dirty="0" smtClean="0"/>
              <a:t>ιεραρχικού εγκλεισμού</a:t>
            </a:r>
          </a:p>
          <a:p>
            <a:pPr marL="0" indent="0">
              <a:spcBef>
                <a:spcPts val="0"/>
              </a:spcBef>
              <a:buNone/>
            </a:pPr>
            <a:endParaRPr lang="el-GR" sz="2800" b="1" dirty="0"/>
          </a:p>
          <a:p>
            <a:pPr marL="514350" indent="-514350">
              <a:spcBef>
                <a:spcPts val="0"/>
              </a:spcBef>
              <a:buFont typeface="+mj-lt"/>
              <a:buAutoNum type="arabicPeriod" startAt="3"/>
            </a:pPr>
            <a:r>
              <a:rPr lang="el-GR" sz="2800" b="1" dirty="0"/>
              <a:t>Σύνθεση σε μια λειτουργική </a:t>
            </a:r>
            <a:r>
              <a:rPr lang="el-GR" sz="2800" b="1" dirty="0" smtClean="0"/>
              <a:t>ενότητα</a:t>
            </a:r>
          </a:p>
          <a:p>
            <a:pPr marL="0" indent="0">
              <a:spcBef>
                <a:spcPts val="0"/>
              </a:spcBef>
              <a:buNone/>
            </a:pPr>
            <a:endParaRPr lang="el-GR" sz="2800" b="1" dirty="0"/>
          </a:p>
          <a:p>
            <a:pPr marL="514350" indent="-514350">
              <a:spcBef>
                <a:spcPts val="0"/>
              </a:spcBef>
              <a:buFont typeface="+mj-lt"/>
              <a:buAutoNum type="arabicPeriod" startAt="4"/>
            </a:pPr>
            <a:r>
              <a:rPr lang="el-GR" sz="2800" b="1" dirty="0"/>
              <a:t>Ανάπτυξη </a:t>
            </a:r>
            <a:r>
              <a:rPr lang="el-GR" sz="2800" b="1" dirty="0" smtClean="0"/>
              <a:t>ευχέρειας</a:t>
            </a:r>
            <a:endParaRPr lang="en-US" sz="2800" b="1" dirty="0" smtClean="0"/>
          </a:p>
          <a:p>
            <a:pPr marL="0" indent="0">
              <a:spcBef>
                <a:spcPts val="0"/>
              </a:spcBef>
              <a:buNone/>
            </a:pPr>
            <a:r>
              <a:rPr lang="en-US" sz="2800" b="1" dirty="0"/>
              <a:t>	</a:t>
            </a:r>
            <a:r>
              <a:rPr lang="el-GR" sz="2800" b="1" dirty="0" smtClean="0"/>
              <a:t>σχέσεων αντιστοίχισης </a:t>
            </a:r>
            <a:r>
              <a:rPr lang="el-GR" sz="2800" b="1" dirty="0" smtClean="0"/>
              <a:t>ένα – προς - ένα</a:t>
            </a:r>
          </a:p>
        </p:txBody>
      </p:sp>
    </p:spTree>
    <p:extLst>
      <p:ext uri="{BB962C8B-B14F-4D97-AF65-F5344CB8AC3E}">
        <p14:creationId xmlns:p14="http://schemas.microsoft.com/office/powerpoint/2010/main" val="23966320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zh-CN" dirty="0" smtClean="0"/>
              <a:t>ΕΥΧΕΡΕΙΑ “ΔΙΑΤΗΡΗΣΗΣ ΜΙΑΣ ΙΔΙΟΤΗΤΑΣ Η ΠΟΣΟΤΗΤΑΣ”</a:t>
            </a:r>
            <a:endParaRPr lang="el-GR" dirty="0"/>
          </a:p>
        </p:txBody>
      </p:sp>
      <p:sp>
        <p:nvSpPr>
          <p:cNvPr id="3" name="Θέση περιεχομένου 2"/>
          <p:cNvSpPr>
            <a:spLocks noGrp="1"/>
          </p:cNvSpPr>
          <p:nvPr>
            <p:ph idx="1"/>
          </p:nvPr>
        </p:nvSpPr>
        <p:spPr>
          <a:xfrm>
            <a:off x="464156" y="1417638"/>
            <a:ext cx="8229600" cy="5179714"/>
          </a:xfrm>
        </p:spPr>
        <p:txBody>
          <a:bodyPr>
            <a:normAutofit fontScale="85000" lnSpcReduction="20000"/>
          </a:bodyPr>
          <a:lstStyle/>
          <a:p>
            <a:pPr marL="0">
              <a:lnSpc>
                <a:spcPct val="110000"/>
              </a:lnSpc>
              <a:spcBef>
                <a:spcPts val="0"/>
              </a:spcBef>
              <a:spcAft>
                <a:spcPts val="1200"/>
              </a:spcAft>
              <a:buNone/>
            </a:pPr>
            <a:r>
              <a:rPr lang="el-GR" altLang="zh-CN" dirty="0"/>
              <a:t>Προϋπόθεση για την </a:t>
            </a:r>
            <a:r>
              <a:rPr lang="el-GR" altLang="zh-CN" b="1" dirty="0"/>
              <a:t>ανάπτυξη της νοητικής δυνατότητας εισαγωγής σχέσεων </a:t>
            </a:r>
            <a:r>
              <a:rPr lang="el-GR" altLang="zh-CN" dirty="0"/>
              <a:t>οποιασδήποτε κατηγορίας σε σύνολα αντικειμένων αποτελεί για κάθε άτομο η κατάκτηση της νοητικής ευχέρειας </a:t>
            </a:r>
            <a:r>
              <a:rPr lang="el-GR" altLang="zh-CN" b="1" dirty="0"/>
              <a:t>συγκρότησης σταθερών στο χώρο και στο χρόνο νοητικών αναπαραστάσεων</a:t>
            </a:r>
            <a:r>
              <a:rPr lang="el-GR" altLang="zh-CN" dirty="0"/>
              <a:t> ιδιοτήτων των αντικειμένων και ποσοτικών χαρακτηριστικών τους (πλήθος και μέγεθος). </a:t>
            </a:r>
          </a:p>
          <a:p>
            <a:pPr marL="0">
              <a:lnSpc>
                <a:spcPct val="110000"/>
              </a:lnSpc>
              <a:spcBef>
                <a:spcPts val="0"/>
              </a:spcBef>
              <a:spcAft>
                <a:spcPts val="1800"/>
              </a:spcAft>
              <a:buNone/>
            </a:pPr>
            <a:r>
              <a:rPr lang="el-GR" altLang="zh-CN" dirty="0"/>
              <a:t>Η νοητική αυτή ευχέρεια αποκαλείται από τον </a:t>
            </a:r>
            <a:r>
              <a:rPr lang="el-GR" altLang="zh-CN" dirty="0" err="1"/>
              <a:t>Piaget</a:t>
            </a:r>
            <a:r>
              <a:rPr lang="el-GR" altLang="zh-CN" dirty="0"/>
              <a:t> ευχέρεια “</a:t>
            </a:r>
            <a:r>
              <a:rPr lang="el-GR" altLang="zh-CN" b="1" dirty="0"/>
              <a:t>διατήρησης</a:t>
            </a:r>
            <a:r>
              <a:rPr lang="el-GR" altLang="zh-CN" dirty="0"/>
              <a:t> μιας ιδιότητας ή ποσότητας” από ένα σύνολο μετασχηματισμών και θεωρείται αναγκαία προϋπόθεση για τη δυνατότητα εισαγωγής και χειρισμού λογικών και ποσοτικών σχέσεων σε σύνολα αντικειμένων</a:t>
            </a:r>
            <a:r>
              <a:rPr lang="el-GR" altLang="zh-CN" sz="2800" dirty="0" smtClean="0"/>
              <a:t>.</a:t>
            </a:r>
            <a:endParaRPr lang="el-GR" altLang="el-GR" sz="2800" dirty="0"/>
          </a:p>
          <a:p>
            <a:pPr marL="0" indent="0">
              <a:lnSpc>
                <a:spcPct val="110000"/>
              </a:lnSpc>
              <a:spcBef>
                <a:spcPts val="0"/>
              </a:spcBef>
              <a:spcAft>
                <a:spcPts val="1200"/>
              </a:spcAft>
              <a:buNone/>
            </a:pPr>
            <a:endParaRPr lang="el-GR" b="1" dirty="0"/>
          </a:p>
        </p:txBody>
      </p:sp>
    </p:spTree>
    <p:extLst>
      <p:ext uri="{BB962C8B-B14F-4D97-AF65-F5344CB8AC3E}">
        <p14:creationId xmlns:p14="http://schemas.microsoft.com/office/powerpoint/2010/main" val="32797360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ΣΥΓΚΡΟΤΗΣΗ ΤΗΣ ΕΝΝΟΙΑΣ ΤΟΥ ΑΡΙΘΜΟΥ</a:t>
            </a:r>
            <a:endParaRPr lang="el-GR" dirty="0"/>
          </a:p>
        </p:txBody>
      </p:sp>
      <p:sp>
        <p:nvSpPr>
          <p:cNvPr id="3" name="Θέση περιεχομένου 2"/>
          <p:cNvSpPr>
            <a:spLocks noGrp="1"/>
          </p:cNvSpPr>
          <p:nvPr>
            <p:ph idx="1"/>
          </p:nvPr>
        </p:nvSpPr>
        <p:spPr>
          <a:xfrm>
            <a:off x="464156" y="1417638"/>
            <a:ext cx="8229600" cy="5107706"/>
          </a:xfrm>
        </p:spPr>
        <p:txBody>
          <a:bodyPr/>
          <a:lstStyle/>
          <a:p>
            <a:pPr marL="0" indent="0">
              <a:buNone/>
            </a:pPr>
            <a:r>
              <a:rPr lang="el-GR" altLang="zh-CN" sz="2500" dirty="0"/>
              <a:t>Η συγκρότηση της έννοιας του αριθμού προϋποθέτει και παράλληλα είναι αποτέλεσμα της </a:t>
            </a:r>
            <a:r>
              <a:rPr lang="el-GR" altLang="zh-CN" sz="2500" b="1" dirty="0"/>
              <a:t>προοδευτικής σύνθεσης σε μία λειτουργική ενότητα </a:t>
            </a:r>
            <a:r>
              <a:rPr lang="el-GR" altLang="zh-CN" sz="2500" dirty="0"/>
              <a:t>των </a:t>
            </a:r>
            <a:r>
              <a:rPr lang="el-GR" altLang="zh-CN" sz="2500" b="1" dirty="0"/>
              <a:t>σχέσεων διάταξης </a:t>
            </a:r>
            <a:r>
              <a:rPr lang="el-GR" altLang="zh-CN" sz="2500" dirty="0"/>
              <a:t>και των </a:t>
            </a:r>
            <a:r>
              <a:rPr lang="el-GR" altLang="zh-CN" sz="2500" b="1" dirty="0"/>
              <a:t>σχέσεων ιεραρχικού εγκλεισμού </a:t>
            </a:r>
            <a:r>
              <a:rPr lang="el-GR" altLang="zh-CN" sz="2500" dirty="0"/>
              <a:t>που εισάγονται με ανακλαστική αφαίρεση σε σύνολα διακριτών αντικειμένων. </a:t>
            </a:r>
            <a:endParaRPr lang="el-GR" altLang="el-GR" sz="2500" dirty="0"/>
          </a:p>
          <a:p>
            <a:pPr marL="0" indent="0">
              <a:buNone/>
            </a:pPr>
            <a:endParaRPr lang="el-GR" dirty="0"/>
          </a:p>
        </p:txBody>
      </p:sp>
      <p:sp>
        <p:nvSpPr>
          <p:cNvPr id="4" name="Text Box 36"/>
          <p:cNvSpPr txBox="1">
            <a:spLocks noChangeArrowheads="1"/>
          </p:cNvSpPr>
          <p:nvPr/>
        </p:nvSpPr>
        <p:spPr bwMode="auto">
          <a:xfrm>
            <a:off x="1331913" y="3645024"/>
            <a:ext cx="2087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zh-CN" sz="2800" b="1" dirty="0">
                <a:latin typeface="+mn-lt"/>
              </a:rPr>
              <a:t>διάταξη</a:t>
            </a:r>
            <a:endParaRPr lang="el-GR" altLang="el-GR" sz="2800" b="1" dirty="0">
              <a:latin typeface="+mn-lt"/>
            </a:endParaRPr>
          </a:p>
        </p:txBody>
      </p:sp>
      <p:sp>
        <p:nvSpPr>
          <p:cNvPr id="5" name="Text Box 38"/>
          <p:cNvSpPr txBox="1">
            <a:spLocks noChangeArrowheads="1"/>
          </p:cNvSpPr>
          <p:nvPr/>
        </p:nvSpPr>
        <p:spPr bwMode="auto">
          <a:xfrm>
            <a:off x="466154" y="5085184"/>
            <a:ext cx="4033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zh-CN" sz="2800" b="1" dirty="0">
                <a:latin typeface="+mn-lt"/>
              </a:rPr>
              <a:t>ιεραρχικός εγκλεισμός</a:t>
            </a:r>
            <a:endParaRPr lang="el-GR" altLang="el-GR" sz="2800" b="1" dirty="0">
              <a:latin typeface="+mn-lt"/>
            </a:endParaRPr>
          </a:p>
        </p:txBody>
      </p:sp>
      <p:grpSp>
        <p:nvGrpSpPr>
          <p:cNvPr id="6" name="Group 34"/>
          <p:cNvGrpSpPr>
            <a:grpSpLocks/>
          </p:cNvGrpSpPr>
          <p:nvPr/>
        </p:nvGrpSpPr>
        <p:grpSpPr bwMode="auto">
          <a:xfrm>
            <a:off x="4932363" y="3861048"/>
            <a:ext cx="3408362" cy="287337"/>
            <a:chOff x="642" y="2523"/>
            <a:chExt cx="1265" cy="116"/>
          </a:xfrm>
        </p:grpSpPr>
        <p:sp>
          <p:nvSpPr>
            <p:cNvPr id="7" name="Rectangle 13"/>
            <p:cNvSpPr>
              <a:spLocks noChangeArrowheads="1"/>
            </p:cNvSpPr>
            <p:nvPr/>
          </p:nvSpPr>
          <p:spPr bwMode="auto">
            <a:xfrm>
              <a:off x="642" y="2523"/>
              <a:ext cx="116"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8" name="Rectangle 14"/>
            <p:cNvSpPr>
              <a:spLocks noChangeArrowheads="1"/>
            </p:cNvSpPr>
            <p:nvPr/>
          </p:nvSpPr>
          <p:spPr bwMode="auto">
            <a:xfrm>
              <a:off x="930" y="2523"/>
              <a:ext cx="116"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9" name="Rectangle 15"/>
            <p:cNvSpPr>
              <a:spLocks noChangeArrowheads="1"/>
            </p:cNvSpPr>
            <p:nvPr/>
          </p:nvSpPr>
          <p:spPr bwMode="auto">
            <a:xfrm>
              <a:off x="1218" y="2523"/>
              <a:ext cx="116"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0" name="Rectangle 16"/>
            <p:cNvSpPr>
              <a:spLocks noChangeArrowheads="1"/>
            </p:cNvSpPr>
            <p:nvPr/>
          </p:nvSpPr>
          <p:spPr bwMode="auto">
            <a:xfrm>
              <a:off x="1791" y="2523"/>
              <a:ext cx="116"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1" name="Rectangle 17"/>
            <p:cNvSpPr>
              <a:spLocks noChangeArrowheads="1"/>
            </p:cNvSpPr>
            <p:nvPr/>
          </p:nvSpPr>
          <p:spPr bwMode="auto">
            <a:xfrm>
              <a:off x="1519" y="2523"/>
              <a:ext cx="116"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2" name="Line 18"/>
            <p:cNvSpPr>
              <a:spLocks noChangeShapeType="1"/>
            </p:cNvSpPr>
            <p:nvPr/>
          </p:nvSpPr>
          <p:spPr bwMode="auto">
            <a:xfrm>
              <a:off x="815" y="2580"/>
              <a:ext cx="58" cy="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sp>
          <p:nvSpPr>
            <p:cNvPr id="13" name="Line 19"/>
            <p:cNvSpPr>
              <a:spLocks noChangeShapeType="1"/>
            </p:cNvSpPr>
            <p:nvPr/>
          </p:nvSpPr>
          <p:spPr bwMode="auto">
            <a:xfrm>
              <a:off x="1103" y="2580"/>
              <a:ext cx="58" cy="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sp>
          <p:nvSpPr>
            <p:cNvPr id="14" name="Line 32"/>
            <p:cNvSpPr>
              <a:spLocks noChangeShapeType="1"/>
            </p:cNvSpPr>
            <p:nvPr/>
          </p:nvSpPr>
          <p:spPr bwMode="auto">
            <a:xfrm>
              <a:off x="1429" y="2568"/>
              <a:ext cx="58" cy="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sp>
          <p:nvSpPr>
            <p:cNvPr id="15" name="Line 33"/>
            <p:cNvSpPr>
              <a:spLocks noChangeShapeType="1"/>
            </p:cNvSpPr>
            <p:nvPr/>
          </p:nvSpPr>
          <p:spPr bwMode="auto">
            <a:xfrm>
              <a:off x="1701" y="2568"/>
              <a:ext cx="58" cy="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grpSp>
      <p:grpSp>
        <p:nvGrpSpPr>
          <p:cNvPr id="16" name="Group 37"/>
          <p:cNvGrpSpPr>
            <a:grpSpLocks/>
          </p:cNvGrpSpPr>
          <p:nvPr/>
        </p:nvGrpSpPr>
        <p:grpSpPr bwMode="auto">
          <a:xfrm>
            <a:off x="4787900" y="4365104"/>
            <a:ext cx="3671888" cy="1944687"/>
            <a:chOff x="3560" y="3360"/>
            <a:chExt cx="1383" cy="691"/>
          </a:xfrm>
        </p:grpSpPr>
        <p:sp>
          <p:nvSpPr>
            <p:cNvPr id="17" name="Oval 6"/>
            <p:cNvSpPr>
              <a:spLocks noChangeArrowheads="1"/>
            </p:cNvSpPr>
            <p:nvPr/>
          </p:nvSpPr>
          <p:spPr bwMode="auto">
            <a:xfrm>
              <a:off x="3560" y="3360"/>
              <a:ext cx="1383" cy="691"/>
            </a:xfrm>
            <a:prstGeom prst="ellipse">
              <a:avLst/>
            </a:prstGeom>
            <a:solidFill>
              <a:srgbClr val="FFFFFF"/>
            </a:solidFill>
            <a:ln w="6350">
              <a:solidFill>
                <a:srgbClr val="000000"/>
              </a:solidFill>
              <a:prstDash val="sysDot"/>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8" name="Oval 7"/>
            <p:cNvSpPr>
              <a:spLocks noChangeArrowheads="1"/>
            </p:cNvSpPr>
            <p:nvPr/>
          </p:nvSpPr>
          <p:spPr bwMode="auto">
            <a:xfrm>
              <a:off x="3560" y="3418"/>
              <a:ext cx="1095" cy="575"/>
            </a:xfrm>
            <a:prstGeom prst="ellipse">
              <a:avLst/>
            </a:prstGeom>
            <a:solidFill>
              <a:srgbClr val="FFFFFF"/>
            </a:solidFill>
            <a:ln w="6350">
              <a:solidFill>
                <a:srgbClr val="000000"/>
              </a:solidFill>
              <a:prstDash val="sysDot"/>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9" name="Oval 8"/>
            <p:cNvSpPr>
              <a:spLocks noChangeArrowheads="1"/>
            </p:cNvSpPr>
            <p:nvPr/>
          </p:nvSpPr>
          <p:spPr bwMode="auto">
            <a:xfrm>
              <a:off x="3560" y="3475"/>
              <a:ext cx="807" cy="461"/>
            </a:xfrm>
            <a:prstGeom prst="ellipse">
              <a:avLst/>
            </a:prstGeom>
            <a:solidFill>
              <a:srgbClr val="FFFFFF"/>
            </a:solidFill>
            <a:ln w="6350">
              <a:solidFill>
                <a:srgbClr val="000000"/>
              </a:solidFill>
              <a:prstDash val="sysDot"/>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0" name="Oval 9"/>
            <p:cNvSpPr>
              <a:spLocks noChangeArrowheads="1"/>
            </p:cNvSpPr>
            <p:nvPr/>
          </p:nvSpPr>
          <p:spPr bwMode="auto">
            <a:xfrm>
              <a:off x="3560" y="3533"/>
              <a:ext cx="519" cy="345"/>
            </a:xfrm>
            <a:prstGeom prst="ellipse">
              <a:avLst/>
            </a:prstGeom>
            <a:solidFill>
              <a:srgbClr val="FFFFFF"/>
            </a:solidFill>
            <a:ln w="6350">
              <a:solidFill>
                <a:srgbClr val="000000"/>
              </a:solidFill>
              <a:prstDash val="sysDot"/>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1" name="Oval 10"/>
            <p:cNvSpPr>
              <a:spLocks noChangeArrowheads="1"/>
            </p:cNvSpPr>
            <p:nvPr/>
          </p:nvSpPr>
          <p:spPr bwMode="auto">
            <a:xfrm>
              <a:off x="3560" y="3590"/>
              <a:ext cx="231" cy="231"/>
            </a:xfrm>
            <a:prstGeom prst="ellipse">
              <a:avLst/>
            </a:prstGeom>
            <a:solidFill>
              <a:srgbClr val="FFFFFF"/>
            </a:solidFill>
            <a:ln w="6350">
              <a:solidFill>
                <a:srgbClr val="000000"/>
              </a:solidFill>
              <a:prstDash val="sysDot"/>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2" name="Oval 11"/>
            <p:cNvSpPr>
              <a:spLocks noChangeArrowheads="1"/>
            </p:cNvSpPr>
            <p:nvPr/>
          </p:nvSpPr>
          <p:spPr bwMode="auto">
            <a:xfrm>
              <a:off x="3560" y="3590"/>
              <a:ext cx="231" cy="231"/>
            </a:xfrm>
            <a:prstGeom prst="ellipse">
              <a:avLst/>
            </a:prstGeom>
            <a:solidFill>
              <a:srgbClr val="FFFFFF"/>
            </a:solidFill>
            <a:ln w="6350">
              <a:solidFill>
                <a:srgbClr val="000000"/>
              </a:solidFill>
              <a:prstDash val="sysDot"/>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3" name="Rectangle 22"/>
            <p:cNvSpPr>
              <a:spLocks noChangeArrowheads="1"/>
            </p:cNvSpPr>
            <p:nvPr/>
          </p:nvSpPr>
          <p:spPr bwMode="auto">
            <a:xfrm>
              <a:off x="3618" y="3648"/>
              <a:ext cx="115"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4" name="Rectangle 23"/>
            <p:cNvSpPr>
              <a:spLocks noChangeArrowheads="1"/>
            </p:cNvSpPr>
            <p:nvPr/>
          </p:nvSpPr>
          <p:spPr bwMode="auto">
            <a:xfrm>
              <a:off x="4770" y="3648"/>
              <a:ext cx="115"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5" name="Rectangle 24"/>
            <p:cNvSpPr>
              <a:spLocks noChangeArrowheads="1"/>
            </p:cNvSpPr>
            <p:nvPr/>
          </p:nvSpPr>
          <p:spPr bwMode="auto">
            <a:xfrm>
              <a:off x="4482" y="3648"/>
              <a:ext cx="115"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6" name="Rectangle 25"/>
            <p:cNvSpPr>
              <a:spLocks noChangeArrowheads="1"/>
            </p:cNvSpPr>
            <p:nvPr/>
          </p:nvSpPr>
          <p:spPr bwMode="auto">
            <a:xfrm>
              <a:off x="3906" y="3648"/>
              <a:ext cx="115"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7" name="Rectangle 26"/>
            <p:cNvSpPr>
              <a:spLocks noChangeArrowheads="1"/>
            </p:cNvSpPr>
            <p:nvPr/>
          </p:nvSpPr>
          <p:spPr bwMode="auto">
            <a:xfrm>
              <a:off x="4194" y="3648"/>
              <a:ext cx="115"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8" name="Line 27"/>
            <p:cNvSpPr>
              <a:spLocks noChangeShapeType="1"/>
            </p:cNvSpPr>
            <p:nvPr/>
          </p:nvSpPr>
          <p:spPr bwMode="auto">
            <a:xfrm>
              <a:off x="3791" y="3705"/>
              <a:ext cx="58" cy="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sp>
          <p:nvSpPr>
            <p:cNvPr id="29" name="Line 28"/>
            <p:cNvSpPr>
              <a:spLocks noChangeShapeType="1"/>
            </p:cNvSpPr>
            <p:nvPr/>
          </p:nvSpPr>
          <p:spPr bwMode="auto">
            <a:xfrm>
              <a:off x="4079" y="3705"/>
              <a:ext cx="58" cy="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sp>
          <p:nvSpPr>
            <p:cNvPr id="30" name="Line 29"/>
            <p:cNvSpPr>
              <a:spLocks noChangeShapeType="1"/>
            </p:cNvSpPr>
            <p:nvPr/>
          </p:nvSpPr>
          <p:spPr bwMode="auto">
            <a:xfrm>
              <a:off x="4367" y="3705"/>
              <a:ext cx="58" cy="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sp>
          <p:nvSpPr>
            <p:cNvPr id="31" name="Line 30"/>
            <p:cNvSpPr>
              <a:spLocks noChangeShapeType="1"/>
            </p:cNvSpPr>
            <p:nvPr/>
          </p:nvSpPr>
          <p:spPr bwMode="auto">
            <a:xfrm>
              <a:off x="4655" y="3705"/>
              <a:ext cx="58" cy="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grpSp>
    </p:spTree>
    <p:extLst>
      <p:ext uri="{BB962C8B-B14F-4D97-AF65-F5344CB8AC3E}">
        <p14:creationId xmlns:p14="http://schemas.microsoft.com/office/powerpoint/2010/main" val="11071200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ΣΧΕΣΕΩΝ ΑΝΤΙΣΤΟΙΧΙΣΗΣ </a:t>
            </a:r>
            <a:r>
              <a:rPr lang="en-US" altLang="el-GR" dirty="0" smtClean="0"/>
              <a:t>1-1</a:t>
            </a:r>
            <a:endParaRPr lang="el-GR" dirty="0"/>
          </a:p>
        </p:txBody>
      </p:sp>
      <p:sp>
        <p:nvSpPr>
          <p:cNvPr id="3" name="Θέση περιεχομένου 2"/>
          <p:cNvSpPr>
            <a:spLocks noGrp="1"/>
          </p:cNvSpPr>
          <p:nvPr>
            <p:ph idx="1"/>
          </p:nvPr>
        </p:nvSpPr>
        <p:spPr>
          <a:xfrm>
            <a:off x="464156" y="1417638"/>
            <a:ext cx="8229600" cy="5107706"/>
          </a:xfrm>
        </p:spPr>
        <p:txBody>
          <a:bodyPr>
            <a:normAutofit/>
          </a:bodyPr>
          <a:lstStyle/>
          <a:p>
            <a:pPr marL="0">
              <a:spcBef>
                <a:spcPct val="50000"/>
              </a:spcBef>
              <a:buNone/>
            </a:pPr>
            <a:r>
              <a:rPr lang="el-GR" altLang="el-GR" sz="2300" dirty="0"/>
              <a:t>Επόμενο στάδιο στη συγκρότηση της έννοιας του αριθμού αποτελεί </a:t>
            </a:r>
            <a:r>
              <a:rPr lang="el-GR" altLang="el-GR" sz="2300" b="1" dirty="0"/>
              <a:t>η ανάπτυξη της νοητικής δυνατότητας εισαγωγής και χειρισμού σχέσεων </a:t>
            </a:r>
            <a:r>
              <a:rPr lang="el-GR" altLang="el-GR" sz="2300" b="1" dirty="0" smtClean="0"/>
              <a:t>αντιστοίχισης </a:t>
            </a:r>
            <a:r>
              <a:rPr lang="el-GR" altLang="el-GR" sz="2300" b="1" dirty="0"/>
              <a:t>ένα-προς-ένα </a:t>
            </a:r>
            <a:r>
              <a:rPr lang="en-US" altLang="el-GR" sz="2300" b="1" dirty="0" smtClean="0"/>
              <a:t>(1-1) </a:t>
            </a:r>
            <a:r>
              <a:rPr lang="el-GR" altLang="el-GR" sz="2300" dirty="0" smtClean="0"/>
              <a:t>μεταξύ </a:t>
            </a:r>
            <a:r>
              <a:rPr lang="el-GR" altLang="el-GR" sz="2300" dirty="0"/>
              <a:t>του συνόλου των απαριθμούμενων αντικειμένων και της καθιερωμένης ακολουθίας των αριθμητικών εκφράσεων. </a:t>
            </a:r>
          </a:p>
          <a:p>
            <a:pPr marL="0">
              <a:spcBef>
                <a:spcPct val="50000"/>
              </a:spcBef>
              <a:buNone/>
            </a:pPr>
            <a:r>
              <a:rPr lang="el-GR" altLang="el-GR" sz="2300" dirty="0"/>
              <a:t>Η ανάπτυξη δηλαδή της νοητικής δυνατότητας απαρίθμησης ενός συνόλου αντικειμένων. </a:t>
            </a:r>
          </a:p>
          <a:p>
            <a:pPr marL="0" indent="0">
              <a:buNone/>
            </a:pPr>
            <a:endParaRPr lang="el-GR" dirty="0"/>
          </a:p>
        </p:txBody>
      </p:sp>
      <p:grpSp>
        <p:nvGrpSpPr>
          <p:cNvPr id="4" name="Group 28"/>
          <p:cNvGrpSpPr>
            <a:grpSpLocks/>
          </p:cNvGrpSpPr>
          <p:nvPr/>
        </p:nvGrpSpPr>
        <p:grpSpPr bwMode="auto">
          <a:xfrm>
            <a:off x="2555875" y="4005064"/>
            <a:ext cx="3671888" cy="1944688"/>
            <a:chOff x="1610" y="2614"/>
            <a:chExt cx="2313" cy="1225"/>
          </a:xfrm>
        </p:grpSpPr>
        <p:grpSp>
          <p:nvGrpSpPr>
            <p:cNvPr id="5" name="Group 6"/>
            <p:cNvGrpSpPr>
              <a:grpSpLocks/>
            </p:cNvGrpSpPr>
            <p:nvPr/>
          </p:nvGrpSpPr>
          <p:grpSpPr bwMode="auto">
            <a:xfrm>
              <a:off x="1610" y="2614"/>
              <a:ext cx="2313" cy="1225"/>
              <a:chOff x="3560" y="3360"/>
              <a:chExt cx="1383" cy="691"/>
            </a:xfrm>
          </p:grpSpPr>
          <p:sp>
            <p:nvSpPr>
              <p:cNvPr id="11" name="Oval 7"/>
              <p:cNvSpPr>
                <a:spLocks noChangeArrowheads="1"/>
              </p:cNvSpPr>
              <p:nvPr/>
            </p:nvSpPr>
            <p:spPr bwMode="auto">
              <a:xfrm>
                <a:off x="3560" y="3360"/>
                <a:ext cx="1383" cy="691"/>
              </a:xfrm>
              <a:prstGeom prst="ellipse">
                <a:avLst/>
              </a:prstGeom>
              <a:solidFill>
                <a:srgbClr val="FFFFFF"/>
              </a:solidFill>
              <a:ln w="6350">
                <a:solidFill>
                  <a:srgbClr val="000000"/>
                </a:solidFill>
                <a:prstDash val="sysDot"/>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2" name="Oval 8"/>
              <p:cNvSpPr>
                <a:spLocks noChangeArrowheads="1"/>
              </p:cNvSpPr>
              <p:nvPr/>
            </p:nvSpPr>
            <p:spPr bwMode="auto">
              <a:xfrm>
                <a:off x="3560" y="3418"/>
                <a:ext cx="1095" cy="575"/>
              </a:xfrm>
              <a:prstGeom prst="ellipse">
                <a:avLst/>
              </a:prstGeom>
              <a:solidFill>
                <a:srgbClr val="FFFFFF"/>
              </a:solidFill>
              <a:ln w="6350">
                <a:solidFill>
                  <a:srgbClr val="000000"/>
                </a:solidFill>
                <a:prstDash val="sysDot"/>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3" name="Oval 9"/>
              <p:cNvSpPr>
                <a:spLocks noChangeArrowheads="1"/>
              </p:cNvSpPr>
              <p:nvPr/>
            </p:nvSpPr>
            <p:spPr bwMode="auto">
              <a:xfrm>
                <a:off x="3560" y="3475"/>
                <a:ext cx="807" cy="461"/>
              </a:xfrm>
              <a:prstGeom prst="ellipse">
                <a:avLst/>
              </a:prstGeom>
              <a:solidFill>
                <a:srgbClr val="FFFFFF"/>
              </a:solidFill>
              <a:ln w="6350">
                <a:solidFill>
                  <a:srgbClr val="000000"/>
                </a:solidFill>
                <a:prstDash val="sysDot"/>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4" name="Oval 10"/>
              <p:cNvSpPr>
                <a:spLocks noChangeArrowheads="1"/>
              </p:cNvSpPr>
              <p:nvPr/>
            </p:nvSpPr>
            <p:spPr bwMode="auto">
              <a:xfrm>
                <a:off x="3560" y="3533"/>
                <a:ext cx="519" cy="345"/>
              </a:xfrm>
              <a:prstGeom prst="ellipse">
                <a:avLst/>
              </a:prstGeom>
              <a:solidFill>
                <a:srgbClr val="FFFFFF"/>
              </a:solidFill>
              <a:ln w="6350">
                <a:solidFill>
                  <a:srgbClr val="000000"/>
                </a:solidFill>
                <a:prstDash val="sysDot"/>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5" name="Oval 11"/>
              <p:cNvSpPr>
                <a:spLocks noChangeArrowheads="1"/>
              </p:cNvSpPr>
              <p:nvPr/>
            </p:nvSpPr>
            <p:spPr bwMode="auto">
              <a:xfrm>
                <a:off x="3560" y="3590"/>
                <a:ext cx="231" cy="231"/>
              </a:xfrm>
              <a:prstGeom prst="ellipse">
                <a:avLst/>
              </a:prstGeom>
              <a:solidFill>
                <a:srgbClr val="FFFFFF"/>
              </a:solidFill>
              <a:ln w="6350">
                <a:solidFill>
                  <a:srgbClr val="000000"/>
                </a:solidFill>
                <a:prstDash val="sysDot"/>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6" name="Oval 12"/>
              <p:cNvSpPr>
                <a:spLocks noChangeArrowheads="1"/>
              </p:cNvSpPr>
              <p:nvPr/>
            </p:nvSpPr>
            <p:spPr bwMode="auto">
              <a:xfrm>
                <a:off x="3560" y="3590"/>
                <a:ext cx="231" cy="231"/>
              </a:xfrm>
              <a:prstGeom prst="ellipse">
                <a:avLst/>
              </a:prstGeom>
              <a:solidFill>
                <a:srgbClr val="FFFFFF"/>
              </a:solidFill>
              <a:ln w="6350">
                <a:solidFill>
                  <a:srgbClr val="000000"/>
                </a:solidFill>
                <a:prstDash val="sysDot"/>
                <a:round/>
                <a:headEnd/>
                <a:tailEnd/>
              </a:ln>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7" name="Rectangle 13"/>
              <p:cNvSpPr>
                <a:spLocks noChangeArrowheads="1"/>
              </p:cNvSpPr>
              <p:nvPr/>
            </p:nvSpPr>
            <p:spPr bwMode="auto">
              <a:xfrm>
                <a:off x="3618" y="3648"/>
                <a:ext cx="115"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8" name="Rectangle 14"/>
              <p:cNvSpPr>
                <a:spLocks noChangeArrowheads="1"/>
              </p:cNvSpPr>
              <p:nvPr/>
            </p:nvSpPr>
            <p:spPr bwMode="auto">
              <a:xfrm>
                <a:off x="4770" y="3648"/>
                <a:ext cx="115"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19" name="Rectangle 15"/>
              <p:cNvSpPr>
                <a:spLocks noChangeArrowheads="1"/>
              </p:cNvSpPr>
              <p:nvPr/>
            </p:nvSpPr>
            <p:spPr bwMode="auto">
              <a:xfrm>
                <a:off x="4482" y="3648"/>
                <a:ext cx="115"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0" name="Rectangle 16"/>
              <p:cNvSpPr>
                <a:spLocks noChangeArrowheads="1"/>
              </p:cNvSpPr>
              <p:nvPr/>
            </p:nvSpPr>
            <p:spPr bwMode="auto">
              <a:xfrm>
                <a:off x="3906" y="3648"/>
                <a:ext cx="115"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1" name="Rectangle 17"/>
              <p:cNvSpPr>
                <a:spLocks noChangeArrowheads="1"/>
              </p:cNvSpPr>
              <p:nvPr/>
            </p:nvSpPr>
            <p:spPr bwMode="auto">
              <a:xfrm>
                <a:off x="4194" y="3648"/>
                <a:ext cx="115" cy="1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latin typeface="Times New Roman" panose="02020603050405020304" pitchFamily="18" charset="0"/>
                </a:endParaRPr>
              </a:p>
            </p:txBody>
          </p:sp>
          <p:sp>
            <p:nvSpPr>
              <p:cNvPr id="22" name="Line 18"/>
              <p:cNvSpPr>
                <a:spLocks noChangeShapeType="1"/>
              </p:cNvSpPr>
              <p:nvPr/>
            </p:nvSpPr>
            <p:spPr bwMode="auto">
              <a:xfrm>
                <a:off x="3791" y="3705"/>
                <a:ext cx="58" cy="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sp>
            <p:nvSpPr>
              <p:cNvPr id="23" name="Line 19"/>
              <p:cNvSpPr>
                <a:spLocks noChangeShapeType="1"/>
              </p:cNvSpPr>
              <p:nvPr/>
            </p:nvSpPr>
            <p:spPr bwMode="auto">
              <a:xfrm>
                <a:off x="4079" y="3705"/>
                <a:ext cx="58" cy="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sp>
            <p:nvSpPr>
              <p:cNvPr id="24" name="Line 20"/>
              <p:cNvSpPr>
                <a:spLocks noChangeShapeType="1"/>
              </p:cNvSpPr>
              <p:nvPr/>
            </p:nvSpPr>
            <p:spPr bwMode="auto">
              <a:xfrm>
                <a:off x="4367" y="3705"/>
                <a:ext cx="58" cy="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sp>
            <p:nvSpPr>
              <p:cNvPr id="25" name="Line 21"/>
              <p:cNvSpPr>
                <a:spLocks noChangeShapeType="1"/>
              </p:cNvSpPr>
              <p:nvPr/>
            </p:nvSpPr>
            <p:spPr bwMode="auto">
              <a:xfrm>
                <a:off x="4655" y="3705"/>
                <a:ext cx="58" cy="1"/>
              </a:xfrm>
              <a:prstGeom prst="line">
                <a:avLst/>
              </a:prstGeom>
              <a:noFill/>
              <a:ln w="9525">
                <a:solidFill>
                  <a:srgbClr val="00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l-GR"/>
              </a:p>
            </p:txBody>
          </p:sp>
        </p:grpSp>
        <p:sp>
          <p:nvSpPr>
            <p:cNvPr id="6" name="Line 23"/>
            <p:cNvSpPr>
              <a:spLocks noChangeShapeType="1"/>
            </p:cNvSpPr>
            <p:nvPr/>
          </p:nvSpPr>
          <p:spPr bwMode="auto">
            <a:xfrm flipH="1">
              <a:off x="1655" y="3385"/>
              <a:ext cx="91" cy="45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7" name="Line 24"/>
            <p:cNvSpPr>
              <a:spLocks noChangeShapeType="1"/>
            </p:cNvSpPr>
            <p:nvPr/>
          </p:nvSpPr>
          <p:spPr bwMode="auto">
            <a:xfrm flipH="1">
              <a:off x="2200" y="3385"/>
              <a:ext cx="91" cy="45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8" name="Line 25"/>
            <p:cNvSpPr>
              <a:spLocks noChangeShapeType="1"/>
            </p:cNvSpPr>
            <p:nvPr/>
          </p:nvSpPr>
          <p:spPr bwMode="auto">
            <a:xfrm flipH="1">
              <a:off x="2699" y="3385"/>
              <a:ext cx="91" cy="45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9" name="Line 26"/>
            <p:cNvSpPr>
              <a:spLocks noChangeShapeType="1"/>
            </p:cNvSpPr>
            <p:nvPr/>
          </p:nvSpPr>
          <p:spPr bwMode="auto">
            <a:xfrm flipH="1">
              <a:off x="3152" y="3385"/>
              <a:ext cx="91" cy="45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0" name="Line 27"/>
            <p:cNvSpPr>
              <a:spLocks noChangeShapeType="1"/>
            </p:cNvSpPr>
            <p:nvPr/>
          </p:nvSpPr>
          <p:spPr bwMode="auto">
            <a:xfrm flipH="1">
              <a:off x="3606" y="3385"/>
              <a:ext cx="91" cy="45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grpSp>
      <p:sp>
        <p:nvSpPr>
          <p:cNvPr id="26" name="Text Box 22"/>
          <p:cNvSpPr txBox="1">
            <a:spLocks noChangeArrowheads="1"/>
          </p:cNvSpPr>
          <p:nvPr/>
        </p:nvSpPr>
        <p:spPr bwMode="auto">
          <a:xfrm>
            <a:off x="2411413" y="5949280"/>
            <a:ext cx="4105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800" b="1" dirty="0">
                <a:latin typeface="Times New Roman" panose="02020603050405020304" pitchFamily="18" charset="0"/>
              </a:rPr>
              <a:t>1	2      3	      4	    5</a:t>
            </a:r>
          </a:p>
        </p:txBody>
      </p:sp>
    </p:spTree>
    <p:extLst>
      <p:ext uri="{BB962C8B-B14F-4D97-AF65-F5344CB8AC3E}">
        <p14:creationId xmlns:p14="http://schemas.microsoft.com/office/powerpoint/2010/main" val="35946609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ΣΥΜΠΕΡΑΣΜΑ</a:t>
            </a:r>
            <a:endParaRPr lang="el-GR" dirty="0"/>
          </a:p>
        </p:txBody>
      </p:sp>
      <p:sp>
        <p:nvSpPr>
          <p:cNvPr id="3" name="Θέση περιεχομένου 2"/>
          <p:cNvSpPr>
            <a:spLocks noGrp="1"/>
          </p:cNvSpPr>
          <p:nvPr>
            <p:ph idx="1"/>
          </p:nvPr>
        </p:nvSpPr>
        <p:spPr/>
        <p:txBody>
          <a:bodyPr/>
          <a:lstStyle/>
          <a:p>
            <a:pPr marL="0" algn="ctr">
              <a:spcBef>
                <a:spcPct val="50000"/>
              </a:spcBef>
              <a:buNone/>
            </a:pPr>
            <a:endParaRPr lang="el-GR" altLang="el-GR" b="1" dirty="0" smtClean="0"/>
          </a:p>
          <a:p>
            <a:pPr marL="0" algn="ctr">
              <a:spcBef>
                <a:spcPct val="50000"/>
              </a:spcBef>
              <a:buNone/>
            </a:pPr>
            <a:r>
              <a:rPr lang="el-GR" altLang="el-GR" dirty="0" smtClean="0"/>
              <a:t>Άρα</a:t>
            </a:r>
            <a:r>
              <a:rPr lang="el-GR" altLang="el-GR" dirty="0"/>
              <a:t>, </a:t>
            </a:r>
          </a:p>
          <a:p>
            <a:pPr marL="0" algn="ctr">
              <a:spcBef>
                <a:spcPct val="50000"/>
              </a:spcBef>
              <a:buNone/>
            </a:pPr>
            <a:r>
              <a:rPr lang="el-GR" altLang="el-GR" dirty="0"/>
              <a:t>η έννοια του αριθμού συγκροτείται μέσα από την δραστηριότητα απαρίθμησης ενός συνόλου αντικειμένων</a:t>
            </a:r>
          </a:p>
          <a:p>
            <a:pPr marL="0" indent="0" algn="ctr">
              <a:buNone/>
            </a:pPr>
            <a:endParaRPr lang="el-GR" dirty="0"/>
          </a:p>
        </p:txBody>
      </p:sp>
    </p:spTree>
    <p:extLst>
      <p:ext uri="{BB962C8B-B14F-4D97-AF65-F5344CB8AC3E}">
        <p14:creationId xmlns:p14="http://schemas.microsoft.com/office/powerpoint/2010/main" val="7128322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zh-CN" dirty="0" smtClean="0"/>
              <a:t>Η ΕΝΝΟΙΑ ΤΟΥ ΑΡΙΘΜΟΥ ΩΣ ΕΚΦΡΑΣΗ ΤΗΣ ΠΛΗΘΙΚΟΤΗΤΑΣ ΤΑΞΕΩΝ</a:t>
            </a:r>
            <a:endParaRPr lang="el-GR" dirty="0"/>
          </a:p>
        </p:txBody>
      </p:sp>
      <p:sp>
        <p:nvSpPr>
          <p:cNvPr id="3" name="Θέση περιεχομένου 2"/>
          <p:cNvSpPr>
            <a:spLocks noGrp="1"/>
          </p:cNvSpPr>
          <p:nvPr>
            <p:ph idx="1"/>
          </p:nvPr>
        </p:nvSpPr>
        <p:spPr/>
        <p:txBody>
          <a:bodyPr/>
          <a:lstStyle/>
          <a:p>
            <a:pPr marL="0" indent="0">
              <a:buNone/>
            </a:pPr>
            <a:r>
              <a:rPr lang="el-GR" altLang="zh-CN" sz="2800" dirty="0" smtClean="0"/>
              <a:t>Σε </a:t>
            </a:r>
            <a:r>
              <a:rPr lang="el-GR" altLang="zh-CN" sz="2800" dirty="0"/>
              <a:t>ένα τρίτο τέλος στάδιο συγκροτείται η έννοια του αριθμού ως έκφραση της </a:t>
            </a:r>
            <a:r>
              <a:rPr lang="el-GR" altLang="zh-CN" sz="2800" dirty="0" err="1"/>
              <a:t>πληθικότητας</a:t>
            </a:r>
            <a:r>
              <a:rPr lang="el-GR" altLang="zh-CN" sz="2800" dirty="0"/>
              <a:t> τάξεων ή συνόλων όμοιων στοιχείων (</a:t>
            </a:r>
            <a:r>
              <a:rPr lang="el-GR" altLang="zh-CN" sz="2800" dirty="0" err="1"/>
              <a:t>πληθικός</a:t>
            </a:r>
            <a:r>
              <a:rPr lang="el-GR" altLang="zh-CN" sz="2800" dirty="0"/>
              <a:t> αριθμός) και της σχετικής θέσης κάθε στοιχείου μιας τάξης ή ενός συνόλου όμοιων στοιχείων (διατακτικός αριθμός). </a:t>
            </a:r>
            <a:endParaRPr lang="el-GR" altLang="el-GR" sz="2800" dirty="0"/>
          </a:p>
          <a:p>
            <a:pPr marL="0" indent="-468000">
              <a:spcBef>
                <a:spcPts val="0"/>
              </a:spcBef>
              <a:buNone/>
            </a:pPr>
            <a:endParaRPr lang="el-GR" altLang="zh-CN" sz="2800" dirty="0" smtClean="0"/>
          </a:p>
          <a:p>
            <a:pPr marL="0" indent="-468000">
              <a:spcBef>
                <a:spcPts val="0"/>
              </a:spcBef>
              <a:buNone/>
            </a:pPr>
            <a:r>
              <a:rPr lang="el-GR" altLang="zh-CN" sz="2800" dirty="0" smtClean="0"/>
              <a:t>Κατά </a:t>
            </a:r>
            <a:r>
              <a:rPr lang="el-GR" altLang="zh-CN" sz="2800" dirty="0"/>
              <a:t>τον </a:t>
            </a:r>
            <a:r>
              <a:rPr lang="el-GR" altLang="zh-CN" sz="2800" dirty="0" err="1"/>
              <a:t>Piaget</a:t>
            </a:r>
            <a:r>
              <a:rPr lang="el-GR" altLang="zh-CN" sz="2800" dirty="0"/>
              <a:t> επομένως η </a:t>
            </a:r>
            <a:r>
              <a:rPr lang="el-GR" altLang="zh-CN" sz="2800" dirty="0" err="1"/>
              <a:t>πληθική</a:t>
            </a:r>
            <a:r>
              <a:rPr lang="el-GR" altLang="zh-CN" sz="2800" dirty="0"/>
              <a:t> και διατακτική έννοια του αριθμού συγκροτείται ταυτόχρονα. </a:t>
            </a:r>
            <a:endParaRPr lang="el-GR" altLang="el-GR" sz="2800" dirty="0"/>
          </a:p>
        </p:txBody>
      </p:sp>
    </p:spTree>
    <p:extLst>
      <p:ext uri="{BB962C8B-B14F-4D97-AF65-F5344CB8AC3E}">
        <p14:creationId xmlns:p14="http://schemas.microsoft.com/office/powerpoint/2010/main" val="1409444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1602314144"/>
              </p:ext>
            </p:extLst>
          </p:nvPr>
        </p:nvGraphicFramePr>
        <p:xfrm>
          <a:off x="463550" y="1557338"/>
          <a:ext cx="8229600" cy="20421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endParaRPr lang="el-GR" sz="3200" dirty="0" smtClean="0">
                        <a:solidFill>
                          <a:schemeClr val="tx1"/>
                        </a:solidFill>
                      </a:endParaRPr>
                    </a:p>
                    <a:p>
                      <a:pPr algn="ctr"/>
                      <a:endParaRPr lang="el-GR" sz="3200" dirty="0" smtClean="0">
                        <a:solidFill>
                          <a:schemeClr val="tx1"/>
                        </a:solidFill>
                      </a:endParaRPr>
                    </a:p>
                    <a:p>
                      <a:pPr algn="ctr"/>
                      <a:r>
                        <a:rPr lang="el-GR" sz="3200" dirty="0" smtClean="0">
                          <a:solidFill>
                            <a:schemeClr val="tx1"/>
                          </a:solidFill>
                        </a:rPr>
                        <a:t>απαρίθμηση</a:t>
                      </a:r>
                    </a:p>
                    <a:p>
                      <a:pPr algn="ctr"/>
                      <a:endParaRPr lang="el-GR" sz="3200" dirty="0">
                        <a:solidFill>
                          <a:schemeClr val="tx1"/>
                        </a:solidFill>
                      </a:endParaRPr>
                    </a:p>
                  </a:txBody>
                  <a:tcPr>
                    <a:noFill/>
                  </a:tcPr>
                </a:tc>
                <a:tc>
                  <a:txBody>
                    <a:bodyPr/>
                    <a:lstStyle/>
                    <a:p>
                      <a:endParaRPr lang="el-GR" sz="3200" dirty="0" smtClean="0">
                        <a:solidFill>
                          <a:schemeClr val="tx1"/>
                        </a:solidFill>
                      </a:endParaRPr>
                    </a:p>
                    <a:p>
                      <a:endParaRPr lang="el-GR" sz="3200" dirty="0" smtClean="0">
                        <a:solidFill>
                          <a:schemeClr val="tx1"/>
                        </a:solidFill>
                      </a:endParaRPr>
                    </a:p>
                    <a:p>
                      <a:pPr algn="ctr"/>
                      <a:r>
                        <a:rPr lang="el-GR" sz="3200" dirty="0" smtClean="0">
                          <a:solidFill>
                            <a:schemeClr val="tx1"/>
                          </a:solidFill>
                        </a:rPr>
                        <a:t>μέτρηση</a:t>
                      </a:r>
                      <a:endParaRPr lang="el-GR" sz="3200" dirty="0">
                        <a:solidFill>
                          <a:schemeClr val="tx1"/>
                        </a:solidFill>
                      </a:endParaRPr>
                    </a:p>
                  </a:txBody>
                  <a:tcPr>
                    <a:noFill/>
                  </a:tcPr>
                </a:tc>
              </a:tr>
            </a:tbl>
          </a:graphicData>
        </a:graphic>
      </p:graphicFrame>
      <p:sp>
        <p:nvSpPr>
          <p:cNvPr id="8" name="TextBox 7"/>
          <p:cNvSpPr txBox="1"/>
          <p:nvPr/>
        </p:nvSpPr>
        <p:spPr>
          <a:xfrm>
            <a:off x="2555776" y="4653136"/>
            <a:ext cx="4320480" cy="936104"/>
          </a:xfrm>
          <a:prstGeom prst="rect">
            <a:avLst/>
          </a:prstGeom>
        </p:spPr>
        <p:txBody>
          <a:bodyPr vert="horz" wrap="square" lIns="91440" tIns="45720" rIns="91440" bIns="45720" rtlCol="0" anchor="ctr">
            <a:normAutofit/>
          </a:bodyPr>
          <a:lstStyle/>
          <a:p>
            <a:pPr algn="ctr"/>
            <a:r>
              <a:rPr lang="el-GR" sz="3200" b="1" dirty="0" smtClean="0"/>
              <a:t>αριθμός</a:t>
            </a:r>
          </a:p>
        </p:txBody>
      </p:sp>
      <p:sp>
        <p:nvSpPr>
          <p:cNvPr id="9" name="Line 7"/>
          <p:cNvSpPr>
            <a:spLocks noChangeShapeType="1"/>
          </p:cNvSpPr>
          <p:nvPr/>
        </p:nvSpPr>
        <p:spPr bwMode="auto">
          <a:xfrm flipH="1">
            <a:off x="4873479" y="3136694"/>
            <a:ext cx="2016224" cy="17272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
        <p:nvSpPr>
          <p:cNvPr id="10" name="Line 6"/>
          <p:cNvSpPr>
            <a:spLocks noChangeShapeType="1"/>
          </p:cNvSpPr>
          <p:nvPr/>
        </p:nvSpPr>
        <p:spPr bwMode="auto">
          <a:xfrm>
            <a:off x="2664074" y="3110936"/>
            <a:ext cx="1728787" cy="172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l-GR"/>
          </a:p>
        </p:txBody>
      </p:sp>
    </p:spTree>
    <p:extLst>
      <p:ext uri="{BB962C8B-B14F-4D97-AF65-F5344CB8AC3E}">
        <p14:creationId xmlns:p14="http://schemas.microsoft.com/office/powerpoint/2010/main" val="373052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PIAGET- </a:t>
            </a:r>
            <a:r>
              <a:rPr lang="el-GR" dirty="0" smtClean="0"/>
              <a:t>ΣΥΓΚΡΟΤΗΣΗ ΕΝΝΟΙΑΣ ΑΡΙΘΜΟΥ </a:t>
            </a:r>
            <a:endParaRPr lang="el-GR" dirty="0"/>
          </a:p>
        </p:txBody>
      </p:sp>
      <p:sp>
        <p:nvSpPr>
          <p:cNvPr id="3" name="Θέση περιεχομένου 2"/>
          <p:cNvSpPr>
            <a:spLocks noGrp="1"/>
          </p:cNvSpPr>
          <p:nvPr>
            <p:ph idx="1"/>
          </p:nvPr>
        </p:nvSpPr>
        <p:spPr/>
        <p:txBody>
          <a:bodyPr/>
          <a:lstStyle/>
          <a:p>
            <a:pPr marL="0" indent="0" algn="ctr">
              <a:buNone/>
            </a:pPr>
            <a:endParaRPr lang="el-GR" altLang="zh-CN" sz="2800" dirty="0" smtClean="0"/>
          </a:p>
          <a:p>
            <a:pPr marL="0" indent="0">
              <a:buNone/>
            </a:pPr>
            <a:r>
              <a:rPr lang="el-GR" altLang="zh-CN" sz="2800" dirty="0" smtClean="0"/>
              <a:t>Παράλληλα </a:t>
            </a:r>
            <a:r>
              <a:rPr lang="el-GR" altLang="zh-CN" sz="2800" dirty="0"/>
              <a:t>κατά τον </a:t>
            </a:r>
            <a:r>
              <a:rPr lang="el-GR" altLang="zh-CN" sz="2800" dirty="0" err="1"/>
              <a:t>Piaget</a:t>
            </a:r>
            <a:r>
              <a:rPr lang="el-GR" altLang="zh-CN" sz="2800" dirty="0"/>
              <a:t> η συγκρότηση της έννοιας του αριθμού, όπως και γενικότερα της </a:t>
            </a:r>
            <a:r>
              <a:rPr lang="el-GR" altLang="zh-CN" sz="2800" dirty="0" err="1"/>
              <a:t>λογικο</a:t>
            </a:r>
            <a:r>
              <a:rPr lang="el-GR" altLang="zh-CN" sz="2800" dirty="0"/>
              <a:t>-μαθηματικής γνώσης είναι αποκλειστικό αποτέλεσμα της νοητικής δραστηριότητας του κάθε </a:t>
            </a:r>
            <a:r>
              <a:rPr lang="el-GR" altLang="zh-CN" sz="2800" b="1" dirty="0"/>
              <a:t>μεμονωμένου ατόμου. </a:t>
            </a:r>
            <a:endParaRPr lang="el-GR" altLang="el-GR" sz="2800" b="1" dirty="0"/>
          </a:p>
          <a:p>
            <a:pPr marL="0" indent="0">
              <a:buNone/>
            </a:pPr>
            <a:endParaRPr lang="el-GR" dirty="0"/>
          </a:p>
        </p:txBody>
      </p:sp>
    </p:spTree>
    <p:extLst>
      <p:ext uri="{BB962C8B-B14F-4D97-AF65-F5344CB8AC3E}">
        <p14:creationId xmlns:p14="http://schemas.microsoft.com/office/powerpoint/2010/main" val="17106705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marL="0" indent="0">
              <a:buNone/>
            </a:pPr>
            <a:endParaRPr lang="en-US" sz="800" dirty="0" smtClean="0"/>
          </a:p>
          <a:p>
            <a:pPr marL="0" indent="0">
              <a:buNone/>
            </a:pPr>
            <a:endParaRPr lang="en-US" sz="800" dirty="0" smtClean="0"/>
          </a:p>
          <a:p>
            <a:pPr marL="0" indent="0">
              <a:buNone/>
            </a:pPr>
            <a:endParaRPr lang="en-US" dirty="0"/>
          </a:p>
          <a:p>
            <a:pPr marL="0" indent="0" algn="ctr">
              <a:buNone/>
            </a:pPr>
            <a:endParaRPr lang="en-US" altLang="el-GR" sz="800" b="1" dirty="0" smtClean="0"/>
          </a:p>
          <a:p>
            <a:pPr marL="0" indent="0" algn="ctr">
              <a:buNone/>
            </a:pPr>
            <a:r>
              <a:rPr lang="el-GR" altLang="el-GR" b="1" dirty="0" smtClean="0"/>
              <a:t>Υλικά </a:t>
            </a:r>
            <a:r>
              <a:rPr lang="el-GR" altLang="el-GR" b="1" dirty="0"/>
              <a:t/>
            </a:r>
            <a:br>
              <a:rPr lang="el-GR" altLang="el-GR" b="1" dirty="0"/>
            </a:br>
            <a:r>
              <a:rPr lang="el-GR" altLang="el-GR" b="1" dirty="0"/>
              <a:t>για τη συγκρότηση της έννοιας του αριθμού</a:t>
            </a:r>
          </a:p>
          <a:p>
            <a:pPr marL="0" indent="0">
              <a:buNone/>
            </a:pPr>
            <a:endParaRPr lang="el-GR" dirty="0"/>
          </a:p>
        </p:txBody>
      </p:sp>
    </p:spTree>
    <p:extLst>
      <p:ext uri="{BB962C8B-B14F-4D97-AF65-F5344CB8AC3E}">
        <p14:creationId xmlns:p14="http://schemas.microsoft.com/office/powerpoint/2010/main" val="25948837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DR. MARIA MONTESSORI </a:t>
            </a:r>
            <a:r>
              <a:rPr lang="el-GR" dirty="0" smtClean="0"/>
              <a:t>1870-1952</a:t>
            </a:r>
            <a:endParaRPr lang="el-GR" dirty="0"/>
          </a:p>
        </p:txBody>
      </p:sp>
      <p:pic>
        <p:nvPicPr>
          <p:cNvPr id="4" name="Picture 2" descr="MMontessor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5854" y="1628800"/>
            <a:ext cx="3313146" cy="47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7019925" y="5949280"/>
            <a:ext cx="7473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000" dirty="0" err="1">
                <a:latin typeface="+mn-lt"/>
              </a:rPr>
              <a:t>εικ</a:t>
            </a:r>
            <a:r>
              <a:rPr lang="el-GR" altLang="el-GR" sz="2000" dirty="0">
                <a:latin typeface="+mn-lt"/>
              </a:rPr>
              <a:t>. 1</a:t>
            </a:r>
          </a:p>
        </p:txBody>
      </p:sp>
    </p:spTree>
    <p:extLst>
      <p:ext uri="{BB962C8B-B14F-4D97-AF65-F5344CB8AC3E}">
        <p14:creationId xmlns:p14="http://schemas.microsoft.com/office/powerpoint/2010/main" val="31723423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ΧΑΝΤΡΕΣ ΤΗΣ ΜΟΝ</a:t>
            </a:r>
            <a:r>
              <a:rPr lang="en-US" dirty="0" smtClean="0"/>
              <a:t>TESSORI	</a:t>
            </a:r>
            <a:endParaRPr lang="el-GR"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3" y="2204864"/>
            <a:ext cx="619038"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_bead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4" y="2312168"/>
            <a:ext cx="5320912"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_bead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4021756"/>
            <a:ext cx="4236269" cy="4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_bead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05120"/>
            <a:ext cx="4135997" cy="4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7884368" y="4891062"/>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000" dirty="0" err="1">
                <a:latin typeface="Calibri" panose="020F0502020204030204" pitchFamily="34" charset="0"/>
              </a:rPr>
              <a:t>εικ</a:t>
            </a:r>
            <a:r>
              <a:rPr lang="el-GR" altLang="el-GR" sz="2000" dirty="0">
                <a:latin typeface="Calibri" panose="020F0502020204030204" pitchFamily="34" charset="0"/>
              </a:rPr>
              <a:t>. 2</a:t>
            </a:r>
          </a:p>
        </p:txBody>
      </p:sp>
    </p:spTree>
    <p:extLst>
      <p:ext uri="{BB962C8B-B14F-4D97-AF65-F5344CB8AC3E}">
        <p14:creationId xmlns:p14="http://schemas.microsoft.com/office/powerpoint/2010/main" val="536635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r"/>
            <a:r>
              <a:rPr lang="el-GR" dirty="0" smtClean="0"/>
              <a:t>ΚΥΒΟΣ</a:t>
            </a:r>
            <a:endParaRPr lang="el-GR" dirty="0"/>
          </a:p>
        </p:txBody>
      </p:sp>
      <p:pic>
        <p:nvPicPr>
          <p:cNvPr id="4" name="Picture 4" descr="per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404663"/>
            <a:ext cx="3017923" cy="575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2175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ΡΑΒΔΟΙ ΤΗΣ </a:t>
            </a:r>
            <a:r>
              <a:rPr lang="el-GR" altLang="el-GR" dirty="0"/>
              <a:t>MONTESSORI</a:t>
            </a:r>
            <a:r>
              <a:rPr lang="el-GR" altLang="el-GR" b="1" dirty="0">
                <a:latin typeface="Times New Roman" panose="02020603050405020304" pitchFamily="18" charset="0"/>
              </a:rPr>
              <a:t/>
            </a:r>
            <a:br>
              <a:rPr lang="el-GR" altLang="el-GR" b="1" dirty="0">
                <a:latin typeface="Times New Roman" panose="02020603050405020304" pitchFamily="18" charset="0"/>
              </a:rPr>
            </a:br>
            <a:endParaRPr lang="el-GR" dirty="0"/>
          </a:p>
        </p:txBody>
      </p:sp>
      <p:pic>
        <p:nvPicPr>
          <p:cNvPr id="4" name="Picture 6" descr="rod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7560000" cy="78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ro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924175"/>
            <a:ext cx="75612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rod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054" y="4005064"/>
            <a:ext cx="23050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4325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4" name="Picture 4" descr="rod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3715" y="1484784"/>
            <a:ext cx="6313840" cy="48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5236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ΡΑΒΔΟΙ ΤΟΥ </a:t>
            </a:r>
            <a:r>
              <a:rPr lang="en-US" dirty="0" smtClean="0"/>
              <a:t>CUISENAIRE</a:t>
            </a:r>
            <a:endParaRPr lang="el-GR" dirty="0"/>
          </a:p>
        </p:txBody>
      </p:sp>
      <p:pic>
        <p:nvPicPr>
          <p:cNvPr id="4" name="Picture 5" descr="coloured_blocks_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340768"/>
            <a:ext cx="4756146" cy="40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755650" y="5661248"/>
            <a:ext cx="7777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zh-CN" sz="2800" dirty="0">
                <a:latin typeface="+mn-lt"/>
              </a:rPr>
              <a:t>Δέκα ράβδοι μήκους 1 έως 10 εκ.</a:t>
            </a:r>
            <a:r>
              <a:rPr lang="el-GR" altLang="zh-CN" sz="2400" dirty="0">
                <a:latin typeface="+mn-lt"/>
              </a:rPr>
              <a:t> </a:t>
            </a:r>
            <a:endParaRPr lang="el-GR" altLang="el-GR" sz="2400" dirty="0">
              <a:latin typeface="+mn-lt"/>
            </a:endParaRPr>
          </a:p>
        </p:txBody>
      </p:sp>
    </p:spTree>
    <p:extLst>
      <p:ext uri="{BB962C8B-B14F-4D97-AF65-F5344CB8AC3E}">
        <p14:creationId xmlns:p14="http://schemas.microsoft.com/office/powerpoint/2010/main" val="23147010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ΡΑΒΔΟΙ</a:t>
            </a:r>
            <a:endParaRPr lang="el-GR" dirty="0"/>
          </a:p>
        </p:txBody>
      </p:sp>
      <p:pic>
        <p:nvPicPr>
          <p:cNvPr id="4" name="Picture 4" descr="http://ids.si.edu/ids/deliveryService?responseType=location&amp;id=SIA-96-4202-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4178" t="10902" r="10667" b="13165"/>
          <a:stretch>
            <a:fillRect/>
          </a:stretch>
        </p:blipFill>
        <p:spPr bwMode="auto">
          <a:xfrm>
            <a:off x="2814367" y="1449320"/>
            <a:ext cx="3872535" cy="49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6975475" y="5948363"/>
            <a:ext cx="7409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anose="020B0604020202020204" pitchFamily="34" charset="-128"/>
              </a:defRPr>
            </a:lvl1pPr>
            <a:lvl2pPr marL="742950" indent="-285750">
              <a:spcBef>
                <a:spcPct val="20000"/>
              </a:spcBef>
              <a:buChar char="–"/>
              <a:defRPr sz="2800">
                <a:solidFill>
                  <a:schemeClr val="tx1"/>
                </a:solidFill>
                <a:latin typeface="Arial Unicode MS" panose="020B0604020202020204" pitchFamily="34" charset="-128"/>
              </a:defRPr>
            </a:lvl2pPr>
            <a:lvl3pPr marL="1143000" indent="-228600">
              <a:spcBef>
                <a:spcPct val="20000"/>
              </a:spcBef>
              <a:buChar char="•"/>
              <a:defRPr sz="2400">
                <a:solidFill>
                  <a:schemeClr val="tx1"/>
                </a:solidFill>
                <a:latin typeface="Arial Unicode MS" panose="020B0604020202020204" pitchFamily="34" charset="-128"/>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2000" dirty="0" err="1">
                <a:latin typeface="+mn-lt"/>
              </a:rPr>
              <a:t>εικ</a:t>
            </a:r>
            <a:r>
              <a:rPr lang="el-GR" altLang="el-GR" sz="2000" dirty="0">
                <a:latin typeface="+mn-lt"/>
              </a:rPr>
              <a:t>. 4</a:t>
            </a:r>
          </a:p>
        </p:txBody>
      </p:sp>
    </p:spTree>
    <p:extLst>
      <p:ext uri="{BB962C8B-B14F-4D97-AF65-F5344CB8AC3E}">
        <p14:creationId xmlns:p14="http://schemas.microsoft.com/office/powerpoint/2010/main" val="324071439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algn="ctr">
              <a:spcBef>
                <a:spcPct val="0"/>
              </a:spcBef>
              <a:buNone/>
            </a:pPr>
            <a:endParaRPr lang="el-GR" altLang="el-GR" b="1" dirty="0" smtClean="0">
              <a:latin typeface="Times New Roman" panose="02020603050405020304" pitchFamily="18" charset="0"/>
            </a:endParaRPr>
          </a:p>
          <a:p>
            <a:pPr algn="ctr">
              <a:spcBef>
                <a:spcPct val="0"/>
              </a:spcBef>
              <a:buNone/>
            </a:pPr>
            <a:r>
              <a:rPr lang="el-GR" altLang="el-GR" b="1" dirty="0" smtClean="0"/>
              <a:t>ΤΕΣΣΕΡΑ </a:t>
            </a:r>
            <a:r>
              <a:rPr lang="el-GR" altLang="el-GR" b="1" dirty="0"/>
              <a:t>ΔΙΑΔΟΧΙΚΑ ΣΤΑΔΙΑ ΧΡΗΣΗΣ</a:t>
            </a:r>
          </a:p>
          <a:p>
            <a:pPr algn="ctr">
              <a:spcBef>
                <a:spcPct val="0"/>
              </a:spcBef>
              <a:buNone/>
            </a:pPr>
            <a:r>
              <a:rPr lang="el-GR" altLang="el-GR" b="1" dirty="0" smtClean="0"/>
              <a:t>ΤΩΝ ΡΑΒΔΩΝ ΤΟΥ </a:t>
            </a:r>
            <a:r>
              <a:rPr lang="en-GB" altLang="el-GR" b="1" dirty="0" smtClean="0"/>
              <a:t>CUISENAIRE</a:t>
            </a:r>
          </a:p>
          <a:p>
            <a:pPr algn="ctr">
              <a:spcBef>
                <a:spcPct val="0"/>
              </a:spcBef>
              <a:buNone/>
            </a:pPr>
            <a:endParaRPr lang="el-GR" altLang="el-GR" b="1" dirty="0"/>
          </a:p>
          <a:p>
            <a:pPr algn="ctr">
              <a:spcBef>
                <a:spcPct val="0"/>
              </a:spcBef>
              <a:buNone/>
            </a:pPr>
            <a:r>
              <a:rPr lang="en-GB" altLang="el-GR" dirty="0" err="1"/>
              <a:t>Gattegno</a:t>
            </a:r>
            <a:r>
              <a:rPr lang="en-GB" altLang="el-GR" dirty="0"/>
              <a:t>, C., A Teachers Introduction to Cuisenaire-</a:t>
            </a:r>
            <a:r>
              <a:rPr lang="en-GB" altLang="el-GR" dirty="0" err="1"/>
              <a:t>Gattegno</a:t>
            </a:r>
            <a:r>
              <a:rPr lang="en-GB" altLang="el-GR" dirty="0"/>
              <a:t> Methods,</a:t>
            </a:r>
          </a:p>
          <a:p>
            <a:pPr algn="ctr">
              <a:spcBef>
                <a:spcPct val="0"/>
              </a:spcBef>
              <a:buNone/>
            </a:pPr>
            <a:r>
              <a:rPr lang="en-GB" altLang="el-GR" dirty="0"/>
              <a:t>Cuisenaire Company of America, New York, 1961</a:t>
            </a:r>
            <a:endParaRPr lang="el-GR" altLang="el-GR" dirty="0"/>
          </a:p>
          <a:p>
            <a:pPr algn="ctr">
              <a:spcBef>
                <a:spcPct val="0"/>
              </a:spcBef>
              <a:buNone/>
            </a:pPr>
            <a:endParaRPr lang="el-GR" altLang="el-GR" b="1" dirty="0" smtClean="0">
              <a:latin typeface="Times New Roman" panose="02020603050405020304" pitchFamily="18" charset="0"/>
            </a:endParaRPr>
          </a:p>
          <a:p>
            <a:pPr algn="ctr">
              <a:spcBef>
                <a:spcPct val="0"/>
              </a:spcBef>
              <a:buNone/>
            </a:pPr>
            <a:endParaRPr lang="el-GR" altLang="el-GR" b="1" dirty="0">
              <a:latin typeface="Times New Roman" panose="02020603050405020304" pitchFamily="18" charset="0"/>
            </a:endParaRPr>
          </a:p>
        </p:txBody>
      </p:sp>
    </p:spTree>
    <p:extLst>
      <p:ext uri="{BB962C8B-B14F-4D97-AF65-F5344CB8AC3E}">
        <p14:creationId xmlns:p14="http://schemas.microsoft.com/office/powerpoint/2010/main" val="3254815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2877</TotalTime>
  <Words>3971</Words>
  <Application>Microsoft Office PowerPoint</Application>
  <PresentationFormat>Προβολή στην οθόνη (4:3)</PresentationFormat>
  <Paragraphs>558</Paragraphs>
  <Slides>115</Slides>
  <Notes>8</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115</vt:i4>
      </vt:variant>
    </vt:vector>
  </HeadingPairs>
  <TitlesOfParts>
    <vt:vector size="124" baseType="lpstr">
      <vt:lpstr>ＭＳ Ｐゴシック</vt:lpstr>
      <vt:lpstr>宋体</vt:lpstr>
      <vt:lpstr>Arial</vt:lpstr>
      <vt:lpstr>Calibri</vt:lpstr>
      <vt:lpstr>Shruti</vt:lpstr>
      <vt:lpstr>Times New Roman</vt:lpstr>
      <vt:lpstr>Wingdings</vt:lpstr>
      <vt:lpstr>Θέμα του Office</vt:lpstr>
      <vt:lpstr>Microsoft Drawing</vt:lpstr>
      <vt:lpstr>ΛΟΓΙΚΟ-ΜΑΘΗΜΑΤΙΚΕΣ ΣΧΕΣΕΙΣ &amp;  ΑΡΙΘΜΗΤΙΚΕΣ ΕΝΝΟΙΕΣ  ΣΤΗΝ ΠΡΟΣΧΟΛΙΚΗ ΕΚΠΑΙΔΕΥΣΗ</vt:lpstr>
      <vt:lpstr>ΟΙ ΕΝΝΟΙΕΣ ΤΟΥ ΑΡΙΘΜΟΥ </vt:lpstr>
      <vt:lpstr>ΜΕΓΕΘΟΣ</vt:lpstr>
      <vt:lpstr>Παρουσίαση του PowerPoint</vt:lpstr>
      <vt:lpstr>Παρουσίαση του PowerPoint</vt:lpstr>
      <vt:lpstr>ΜΕΤΑΒΟΛΕΣ </vt:lpstr>
      <vt:lpstr>ΜΕΓΕΘΟΣ</vt:lpstr>
      <vt:lpstr>ΜΕΓΕΘΟΣ</vt:lpstr>
      <vt:lpstr>Παρουσίαση του PowerPoint</vt:lpstr>
      <vt:lpstr>Η ΕΝΝΟΙΑ ΤΟΥ ΑΡΙΘΜΟΥ</vt:lpstr>
      <vt:lpstr>ΕΝΝΟΙΑ ΤΟΥ ΑΡΙΘΜΟΥ</vt:lpstr>
      <vt:lpstr>Η ΕΝΝΟΙΑ ΤΟΥ ΑΡΙΘΜΟΥ</vt:lpstr>
      <vt:lpstr>ΟΙ ΠΟΛΛΑΠΛΕΣ ΟΨΕΙΣ ΤΟΥ ΑΡΙΘΜΟΥ</vt:lpstr>
      <vt:lpstr>ΑΡΧΙΚΗ ΕΝΝΟΙΑ ΤΟΥ ΑΡΙΘΜΟΥ</vt:lpstr>
      <vt:lpstr>ΠΛΗΘΙΚΗ ΕΝΝΟΙΑ ΤΟΥ ΑΡΙΘΜΟΥ</vt:lpstr>
      <vt:lpstr>Η ΔΙΑΤΑΚΤΙΚΗ ΕΝΝΟΙΑ ΑΡΙΘΜΟΥ</vt:lpstr>
      <vt:lpstr>Η ΔΙΑΤΑΚΤΙΚΗ ΕΝΝΟΙΑ ΤΟΥ ΑΡΙΘΜΟΥ</vt:lpstr>
      <vt:lpstr>Η ΠΛΗΘΙΚΗ &amp; ΔΙΑΤΑΚΤΙΚΗ ΕΝΝΟΙΑ ΤΟΥ ΑΡΙΘΜΟΥ</vt:lpstr>
      <vt:lpstr>ΠΛΗΘΙΚΗ ΚΑΙ ΔΙΑΤΑΚΤΙΚΗ ΕΝΝΟΙΑ ΤΟΥ ΑΡΙΘΜΟΥ</vt:lpstr>
      <vt:lpstr>Ο ΠΡΟΣΔΙΟΡΙΣΜΟΣ ΤΟΥ ΠΛΗΘΟΥΣ</vt:lpstr>
      <vt:lpstr>ΠΡΟΣΔΙΟΡΙΣΜΟΣ ΣΧΕΤΙΚΗΣ ΘΕΣΗΣ</vt:lpstr>
      <vt:lpstr>Παρουσίαση του PowerPoint</vt:lpstr>
      <vt:lpstr>ΜΟΝΑΔΙΑΙΟ ΣΤΟΙΧΕΙΟ</vt:lpstr>
      <vt:lpstr>ΚΑΤΑΝΟΗΣΗ ΑΡΙΘΜΟΥ</vt:lpstr>
      <vt:lpstr>Η ΕΝΝΟΙΑ ΤΗΣ ΜΟΝΑΔΑΣ</vt:lpstr>
      <vt:lpstr>Η ΕΝΝΟΙΑ ΤΗΣ ΜΟΝΑΔΑΣ</vt:lpstr>
      <vt:lpstr>ΔΙΑΜΕΡΙΣΗ ΜΕΓΕΘΟΥΣ</vt:lpstr>
      <vt:lpstr>ΔΙΑΜΕΡΙΣΗ ΣΥΝΕΧΟΥΣ ΜΕΓΕΘΟΥΣ</vt:lpstr>
      <vt:lpstr>Η ΣΧΕΣΗ ΤΟΥ ΕΝΟΣ ΜΕΡΟΥΣ ΜΕ ΤΟ ΟΛΟ</vt:lpstr>
      <vt:lpstr>Παρουσίαση του PowerPoint</vt:lpstr>
      <vt:lpstr>ΤΙ ΕΙΝΑΙ ΑΡΙΘΜΟΣ;</vt:lpstr>
      <vt:lpstr>ΚΟΙΝΗ ΙΔΙΟΤΗΤΑ ΤΩΝ ΣΥΝΟΛΩΝ ΤΩΝ ΣΤΟΙΧΕΙΩΝ</vt:lpstr>
      <vt:lpstr>ΚΟΙΝΗ ΙΔΙΟΤΗΤΑ “ΜΗΔΕΝ” &amp; “ΕΝΑ”</vt:lpstr>
      <vt:lpstr>ΚΟΙΝΗ ΙΔΙΟΤΗΤΑ ΣΤΟΙΧΕΙΩΝ</vt:lpstr>
      <vt:lpstr>ΚΟΙΝΗ ΙΔΙΟΤΗΤΑ</vt:lpstr>
      <vt:lpstr>ΦΥΣΙΚΟΣ ΑΡΙΘΜΟΣ</vt:lpstr>
      <vt:lpstr>ΑΡΙΘΜΟΣ</vt:lpstr>
      <vt:lpstr>ΑΠΑΡΙΘΜΗΣΗ </vt:lpstr>
      <vt:lpstr>ΑΠΑΡΙΘΜΗΣΗ</vt:lpstr>
      <vt:lpstr>ΑΠΑΡΙΘΜΗΣΗ</vt:lpstr>
      <vt:lpstr>ΒΑΣΙΚΕΣ ΣΥΝΙΣΤΩΣΕΣ ΤΗΣ ΑΠΑΡΙΘΜΗΣΗΣ </vt:lpstr>
      <vt:lpstr>Παρουσίαση του PowerPoint</vt:lpstr>
      <vt:lpstr>ΧΕΙΡΙΣΜΟΣ ΣΧΕΣΗΣ ΑΝΤΙΣΤΟΙΧΙΣΗΣ</vt:lpstr>
      <vt:lpstr>ΑΛΛΕΠΑΛΛΗΛΗ ΔΙΑΜΕΡΙΣΗ</vt:lpstr>
      <vt:lpstr>ΑΛΛΗΛΕΠΑΛΛΗΛΗ ΔΙΑΜΕΡΙΣΗ</vt:lpstr>
      <vt:lpstr>Παρουσίαση του PowerPoint</vt:lpstr>
      <vt:lpstr> ΕΠΙΣΗΜΑΝΣΗ</vt:lpstr>
      <vt:lpstr>Παρουσίαση του PowerPoint</vt:lpstr>
      <vt:lpstr>ΠΟΣΑ ΖΩΑ ΕΙΝΑ ΟΛΑ ΜΑΖΙ;</vt:lpstr>
      <vt:lpstr>Παρουσίαση του PowerPoint</vt:lpstr>
      <vt:lpstr>Παρουσίαση του PowerPoint</vt:lpstr>
      <vt:lpstr>ΣΥΝΤΟΝΙΣΜΕΝΕΣ ΑΝΤΙΣΤΟΙΧΙΣΕΙΣ</vt:lpstr>
      <vt:lpstr>Παρουσίαση του PowerPoint</vt:lpstr>
      <vt:lpstr>ΠΕΝΤΕ ΘΕΜΕΛΙΩΔΕΙΣ ΑΡΧΕΣ ΤΗΣ ΑΠΑΡΙΘΜΗΣΗΣ</vt:lpstr>
      <vt:lpstr>ΠΕΝΤΕ ΘΕΜΕΛΙΩΔΕΙΣ ΑΡΧΕΣ ΤΗΣ ΑΠΑΡΙΘΜΗΣΗΣ</vt:lpstr>
      <vt:lpstr>Παρουσίαση του PowerPoint</vt:lpstr>
      <vt:lpstr>ΑΠΟ ΤΟ ΣΥΓΚΕΚΡΙΜΕΝΟ ΣΤΟ ΑΦΗΡΗΜΕΝΟ</vt:lpstr>
      <vt:lpstr>Παρουσίαση του PowerPoint</vt:lpstr>
      <vt:lpstr>Παρουσίαση του PowerPoint</vt:lpstr>
      <vt:lpstr>ΠΟΣΑ ΖΩΑ ΕΙΝΑΙ ΟΛΑ ΜΑΖΙ;</vt:lpstr>
      <vt:lpstr>Η ΠΡΑΞΗ ΤΗΣ ΑΠΑΡΙΘΜΗΣΗΣ</vt:lpstr>
      <vt:lpstr>Παρουσίαση του PowerPoint</vt:lpstr>
      <vt:lpstr>Παρουσίαση του PowerPoint</vt:lpstr>
      <vt:lpstr>ΑΠΟΤΥΠΩΣΗ</vt:lpstr>
      <vt:lpstr>ΑΠΟΤΥΠΩΣΗ</vt:lpstr>
      <vt:lpstr>ΑΠΟΤΥΠΩΣΗ</vt:lpstr>
      <vt:lpstr>ΑΠΟΤΥΠΩΣΗ</vt:lpstr>
      <vt:lpstr>Παρουσίαση του PowerPoint</vt:lpstr>
      <vt:lpstr>ΔΙΑΤΑΚΤΙΚΗ ΕΝΝΟΙΑ ΤΟΥ ΑΡΙΘΜΟΥ</vt:lpstr>
      <vt:lpstr>ΔΙΑΤΑΚΤΙΚΗ ΕΝΝΟΙΑ ΤΟΥ ΑΡΙΘΜΟΥ</vt:lpstr>
      <vt:lpstr>ΔΙΑΤΑΞΗ</vt:lpstr>
      <vt:lpstr>ΔΙΑΤΑΞΗ</vt:lpstr>
      <vt:lpstr>Παρουσίαση του PowerPoint</vt:lpstr>
      <vt:lpstr>ΠΡΟΣΔΙΟΡΙΣΜΟΣ ΔΙΑΤΑΚΤΙΚΟΥ ΑΡΙΘΜΟΥ</vt:lpstr>
      <vt:lpstr>ΠΑΡΑΔΕΙΓΜΑ</vt:lpstr>
      <vt:lpstr>Παρουσίαση του PowerPoint</vt:lpstr>
      <vt:lpstr>Παρουσίαση του PowerPoint</vt:lpstr>
      <vt:lpstr>ΚΟΙΝΩΝΙΚΑ ΚΥΡΙΑΡΧΕΣ ΧΡΗΣΕΙΣ ΔΙΑΤΑΚΤΙΚΩΝ ΑΡΙΘΜΩΝ</vt:lpstr>
      <vt:lpstr>ΓΕΝΕΤΙΚΗ ΠΡΟΣΕΓΓΙΣΗ PIAGET</vt:lpstr>
      <vt:lpstr>ΘΕΩΡΗΤΙΚΗ ΠΡΟΣΕΓΓΙΣΗ PIAGET</vt:lpstr>
      <vt:lpstr>ΕΝΝΟΙΑ ΑΡΙΘΜΟΥ</vt:lpstr>
      <vt:lpstr>ΒΑΣΙΚΗ ΔΙΑΚΡΙΣΗ ΣΤΗ ΘΕΩΡΙΑ ΤΟΥ PIAGET</vt:lpstr>
      <vt:lpstr>Παρουσίαση του PowerPoint</vt:lpstr>
      <vt:lpstr>Η ΣΥΓΚΡΟΤΗΣΗ ΤΗΣ ΕΝΝΟΙΑΣ ΤΟΥ ΑΡΙΘΜΟΥ ΚΑΤΑ ΤΟΝ PIAGET</vt:lpstr>
      <vt:lpstr>ΕΥΧΕΡΕΙΑ “ΔΙΑΤΗΡΗΣΗΣ ΜΙΑΣ ΙΔΙΟΤΗΤΑΣ Η ΠΟΣΟΤΗΤΑΣ”</vt:lpstr>
      <vt:lpstr>ΣΥΓΚΡΟΤΗΣΗ ΤΗΣ ΕΝΝΟΙΑΣ ΤΟΥ ΑΡΙΘΜΟΥ</vt:lpstr>
      <vt:lpstr>ΣΧΕΣΕΩΝ ΑΝΤΙΣΤΟΙΧΙΣΗΣ 1-1</vt:lpstr>
      <vt:lpstr>ΣΥΜΠΕΡΑΣΜΑ</vt:lpstr>
      <vt:lpstr>Η ΕΝΝΟΙΑ ΤΟΥ ΑΡΙΘΜΟΥ ΩΣ ΕΚΦΡΑΣΗ ΤΗΣ ΠΛΗΘΙΚΟΤΗΤΑΣ ΤΑΞΕΩΝ</vt:lpstr>
      <vt:lpstr>PIAGET- ΣΥΓΚΡΟΤΗΣΗ ΕΝΝΟΙΑΣ ΑΡΙΘΜΟΥ </vt:lpstr>
      <vt:lpstr>Παρουσίαση του PowerPoint</vt:lpstr>
      <vt:lpstr>DR. MARIA MONTESSORI 1870-1952</vt:lpstr>
      <vt:lpstr>ΟΙ ΧΑΝΤΡΕΣ ΤΗΣ ΜΟΝTESSORI </vt:lpstr>
      <vt:lpstr>ΚΥΒΟΣ</vt:lpstr>
      <vt:lpstr>ΟΙ ΡΑΒΔΟΙ ΤΗΣ MONTESSORI </vt:lpstr>
      <vt:lpstr>Παρουσίαση του PowerPoint</vt:lpstr>
      <vt:lpstr>ΡΑΒΔΟΙ ΤΟΥ CUISENAIRE</vt:lpstr>
      <vt:lpstr>ΡΑΒΔΟΙ</vt:lpstr>
      <vt:lpstr>Παρουσίαση του PowerPoint</vt:lpstr>
      <vt:lpstr>ΣΤΑΔΙΑ ΧΡΗΣΗΣ ΤΩΝ ΡΑΒΔΩΝ</vt:lpstr>
      <vt:lpstr>ΣΤΑΔΙΑ ΧΡΗΣΗΣ ΤΩΝ ΡΑΒΔΩΝ</vt:lpstr>
      <vt:lpstr>ΣΤΑΔΙΑ ΧΡΗΣΗΣ ΤΩΝ ΡΑΒΔΩΝ</vt:lpstr>
      <vt:lpstr>ΚΥΒΟΙ ΤΗΣ STERN</vt:lpstr>
      <vt:lpstr>Παρουσίαση του PowerPoint</vt:lpstr>
      <vt:lpstr>KYBOI UNIFIX</vt:lpstr>
      <vt:lpstr>KYBOI UNIFIX</vt:lpstr>
      <vt:lpstr>Η ΕΝΝΟΙΑ ΤΟΥ ΑΡΙΘΜΟΥ</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Athanasia</cp:lastModifiedBy>
  <cp:revision>325</cp:revision>
  <dcterms:created xsi:type="dcterms:W3CDTF">2012-09-06T09:03:05Z</dcterms:created>
  <dcterms:modified xsi:type="dcterms:W3CDTF">2015-08-29T18:58:22Z</dcterms:modified>
</cp:coreProperties>
</file>