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0" r:id="rId2"/>
    <p:sldId id="395" r:id="rId3"/>
    <p:sldId id="371" r:id="rId4"/>
    <p:sldId id="372" r:id="rId5"/>
    <p:sldId id="374" r:id="rId6"/>
    <p:sldId id="375" r:id="rId7"/>
    <p:sldId id="376" r:id="rId8"/>
    <p:sldId id="377" r:id="rId9"/>
    <p:sldId id="378" r:id="rId10"/>
    <p:sldId id="379" r:id="rId11"/>
    <p:sldId id="380" r:id="rId12"/>
    <p:sldId id="381" r:id="rId13"/>
    <p:sldId id="382" r:id="rId14"/>
    <p:sldId id="383" r:id="rId15"/>
    <p:sldId id="396" r:id="rId16"/>
    <p:sldId id="398" r:id="rId17"/>
    <p:sldId id="397" r:id="rId18"/>
    <p:sldId id="399" r:id="rId19"/>
    <p:sldId id="400" r:id="rId20"/>
    <p:sldId id="384" r:id="rId21"/>
    <p:sldId id="401" r:id="rId22"/>
    <p:sldId id="385" r:id="rId23"/>
    <p:sldId id="386" r:id="rId24"/>
    <p:sldId id="387" r:id="rId25"/>
    <p:sldId id="393" r:id="rId26"/>
    <p:sldId id="394" r:id="rId27"/>
    <p:sldId id="390" r:id="rId28"/>
    <p:sldId id="391" r:id="rId29"/>
    <p:sldId id="392" r:id="rId30"/>
    <p:sldId id="373"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0"/>
            <p14:sldId id="395"/>
            <p14:sldId id="371"/>
            <p14:sldId id="372"/>
            <p14:sldId id="374"/>
            <p14:sldId id="375"/>
            <p14:sldId id="376"/>
            <p14:sldId id="377"/>
            <p14:sldId id="378"/>
            <p14:sldId id="379"/>
            <p14:sldId id="380"/>
            <p14:sldId id="381"/>
            <p14:sldId id="382"/>
            <p14:sldId id="383"/>
            <p14:sldId id="396"/>
            <p14:sldId id="398"/>
            <p14:sldId id="397"/>
            <p14:sldId id="399"/>
            <p14:sldId id="400"/>
            <p14:sldId id="384"/>
            <p14:sldId id="401"/>
            <p14:sldId id="385"/>
            <p14:sldId id="386"/>
            <p14:sldId id="387"/>
            <p14:sldId id="393"/>
            <p14:sldId id="394"/>
            <p14:sldId id="390"/>
            <p14:sldId id="391"/>
            <p14:sldId id="392"/>
            <p14:sldId id="373"/>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9309" autoAdjust="0"/>
  </p:normalViewPr>
  <p:slideViewPr>
    <p:cSldViewPr>
      <p:cViewPr>
        <p:scale>
          <a:sx n="66" d="100"/>
          <a:sy n="66" d="100"/>
        </p:scale>
        <p:origin x="178" y="2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50573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11</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69234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12</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210249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13</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62325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14</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56282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15</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08906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16</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10900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17</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54260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18</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89848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19</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06486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20</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1908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31232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6468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0643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254579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4914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0721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748397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41256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502165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99272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4</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48500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5</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404241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6</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63191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32610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6532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9</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96027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49C9D-5DAA-42B6-9556-56FF9689042B}" type="slidenum">
              <a:rPr lang="el-GR" altLang="el-GR"/>
              <a:pPr>
                <a:spcBef>
                  <a:spcPct val="0"/>
                </a:spcBef>
              </a:pPr>
              <a:t>10</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74793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t>Περιβαλλοντική Υγεία</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dirty="0" smtClean="0">
                <a:solidFill>
                  <a:srgbClr val="5075BC"/>
                </a:solidFill>
              </a:rPr>
              <a:t>Περιβαλλοντική Υγεία</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eclass.uoa.gr/courses/NURS16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courses/NURS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1700808"/>
            <a:ext cx="7772400" cy="1470025"/>
          </a:xfrm>
        </p:spPr>
        <p:txBody>
          <a:bodyPr/>
          <a:lstStyle/>
          <a:p>
            <a:r>
              <a:rPr lang="el-GR" dirty="0" smtClean="0">
                <a:solidFill>
                  <a:srgbClr val="5075BC"/>
                </a:solidFill>
              </a:rPr>
              <a:t>ΚΟΙΝΟΤΙΚΗ ΝΟΣΗΛΕΥΤΙΚΗ 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Περιβαλλοντική Υγεία</a:t>
            </a:r>
          </a:p>
          <a:p>
            <a:r>
              <a:rPr lang="el-GR" sz="2800" dirty="0" smtClean="0"/>
              <a:t> </a:t>
            </a:r>
            <a:endParaRPr lang="en-US" sz="2800" dirty="0" smtClean="0"/>
          </a:p>
          <a:p>
            <a:endParaRPr lang="el-GR" sz="200" dirty="0" smtClean="0"/>
          </a:p>
          <a:p>
            <a:r>
              <a:rPr lang="el-GR" sz="2800" dirty="0" smtClean="0"/>
              <a:t>Αθηνά  Καλοκαιρινού </a:t>
            </a:r>
            <a:r>
              <a:rPr lang="el-GR" sz="2800" dirty="0"/>
              <a:t>– Αναγνωστοπούλου</a:t>
            </a:r>
          </a:p>
          <a:p>
            <a:r>
              <a:rPr lang="el-GR" sz="2800" dirty="0"/>
              <a:t>Καθηγήτρια  </a:t>
            </a:r>
          </a:p>
          <a:p>
            <a:r>
              <a:rPr lang="el-GR" sz="2800" dirty="0"/>
              <a:t>Τμήμα  </a:t>
            </a:r>
            <a:r>
              <a:rPr lang="el-GR" sz="2800" dirty="0" smtClean="0"/>
              <a:t>Νοσηλευτικής</a:t>
            </a:r>
            <a:r>
              <a:rPr lang="en-US" sz="2800" dirty="0" smtClean="0"/>
              <a:t> </a:t>
            </a:r>
            <a:endParaRPr lang="el-GR" sz="2800" dirty="0" smtClean="0"/>
          </a:p>
          <a:p>
            <a:r>
              <a:rPr lang="el-GR" sz="2400" dirty="0" smtClean="0"/>
              <a:t>Τομέας Δημόσιας Υγείας</a:t>
            </a:r>
          </a:p>
          <a:p>
            <a:r>
              <a:rPr lang="el-GR" sz="2400" dirty="0" smtClean="0"/>
              <a:t> Εργαστήριο Κοινοτικής Νοσηλευτικής</a:t>
            </a:r>
            <a:endParaRPr lang="el-GR" sz="2400" dirty="0"/>
          </a:p>
          <a:p>
            <a:endParaRPr lang="el-GR" sz="2800" dirty="0" smtClean="0"/>
          </a:p>
        </p:txBody>
      </p:sp>
    </p:spTree>
    <p:extLst>
      <p:ext uri="{BB962C8B-B14F-4D97-AF65-F5344CB8AC3E}">
        <p14:creationId xmlns:p14="http://schemas.microsoft.com/office/powerpoint/2010/main" val="76189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dirty="0" smtClean="0"/>
              <a:t>Ο Κύκλος Διαχείρισης της </a:t>
            </a:r>
            <a:r>
              <a:rPr lang="el-GR" dirty="0" smtClean="0"/>
              <a:t>Καταστροφής</a:t>
            </a:r>
            <a:endParaRPr lang="en-US" altLang="el-GR" dirty="0">
              <a:solidFill>
                <a:schemeClr val="accent1"/>
              </a:solidFill>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55370" y="1772816"/>
            <a:ext cx="6233259" cy="4507038"/>
          </a:xfrm>
          <a:solidFill>
            <a:srgbClr val="FFFFFF">
              <a:shade val="85000"/>
            </a:srgbClr>
          </a:solidFill>
          <a:ln w="76200">
            <a:solidFill>
              <a:srgbClr val="FF00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09518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97768"/>
            <a:ext cx="9144000" cy="1143000"/>
          </a:xfrm>
        </p:spPr>
        <p:txBody>
          <a:bodyPr>
            <a:noAutofit/>
          </a:bodyPr>
          <a:lstStyle/>
          <a:p>
            <a:r>
              <a:rPr lang="el-GR" sz="2800" dirty="0" smtClean="0"/>
              <a:t>ΜΟΝΤΕΛΟ </a:t>
            </a:r>
            <a:r>
              <a:rPr lang="el-GR" sz="2800" dirty="0"/>
              <a:t>JENNINGS-SANDERS </a:t>
            </a:r>
            <a:br>
              <a:rPr lang="el-GR" sz="2800" dirty="0"/>
            </a:br>
            <a:r>
              <a:rPr lang="el-GR" sz="2800" dirty="0"/>
              <a:t>(μοντέλο νοσηλευτικής  διαχείρισης των καταστροφών</a:t>
            </a:r>
            <a:r>
              <a:rPr lang="el-GR" sz="2800" dirty="0" smtClean="0"/>
              <a:t>)</a:t>
            </a:r>
            <a:endParaRPr lang="en-US" altLang="el-GR" sz="2800" dirty="0">
              <a:solidFill>
                <a:schemeClr val="accent1"/>
              </a:solidFill>
            </a:endParaRPr>
          </a:p>
        </p:txBody>
      </p:sp>
      <p:graphicFrame>
        <p:nvGraphicFramePr>
          <p:cNvPr id="5" name="Θέση περιεχομένου 3"/>
          <p:cNvGraphicFramePr>
            <a:graphicFrameLocks noGrp="1"/>
          </p:cNvGraphicFramePr>
          <p:nvPr>
            <p:ph idx="1"/>
            <p:extLst>
              <p:ext uri="{D42A27DB-BD31-4B8C-83A1-F6EECF244321}">
                <p14:modId xmlns:p14="http://schemas.microsoft.com/office/powerpoint/2010/main" val="2727763413"/>
              </p:ext>
            </p:extLst>
          </p:nvPr>
        </p:nvGraphicFramePr>
        <p:xfrm>
          <a:off x="0" y="1479376"/>
          <a:ext cx="9144000" cy="5334000"/>
        </p:xfrm>
        <a:graphic>
          <a:graphicData uri="http://schemas.openxmlformats.org/drawingml/2006/table">
            <a:tbl>
              <a:tblPr firstRow="1" firstCol="1" bandRow="1"/>
              <a:tblGrid>
                <a:gridCol w="2483768"/>
                <a:gridCol w="2232248"/>
                <a:gridCol w="2232248"/>
                <a:gridCol w="2195736"/>
              </a:tblGrid>
              <a:tr h="573433">
                <a:tc>
                  <a:txBody>
                    <a:bodyPr/>
                    <a:lstStyle/>
                    <a:p>
                      <a:pPr algn="ctr">
                        <a:lnSpc>
                          <a:spcPct val="100000"/>
                        </a:lnSpc>
                        <a:spcAft>
                          <a:spcPts val="0"/>
                        </a:spcAft>
                      </a:pPr>
                      <a:r>
                        <a:rPr lang="el-GR" sz="1400" b="1" dirty="0">
                          <a:solidFill>
                            <a:srgbClr val="002060"/>
                          </a:solidFill>
                          <a:effectLst/>
                          <a:latin typeface="+mn-lt"/>
                          <a:ea typeface="Calibri"/>
                          <a:cs typeface="Arial" panose="020B0604020202020204" pitchFamily="34" charset="0"/>
                        </a:rPr>
                        <a:t>ΠΡΩΤΗ ΦΑΣΗ – </a:t>
                      </a:r>
                      <a:endParaRPr lang="el-GR" sz="1400" dirty="0">
                        <a:solidFill>
                          <a:srgbClr val="002060"/>
                        </a:solidFill>
                        <a:effectLst/>
                        <a:latin typeface="+mn-lt"/>
                        <a:ea typeface="Calibri"/>
                        <a:cs typeface="Arial" panose="020B0604020202020204" pitchFamily="34" charset="0"/>
                      </a:endParaRPr>
                    </a:p>
                    <a:p>
                      <a:pPr algn="ctr">
                        <a:lnSpc>
                          <a:spcPct val="100000"/>
                        </a:lnSpc>
                        <a:spcAft>
                          <a:spcPts val="0"/>
                        </a:spcAft>
                      </a:pPr>
                      <a:r>
                        <a:rPr lang="el-GR" sz="1400" b="1" dirty="0">
                          <a:solidFill>
                            <a:srgbClr val="002060"/>
                          </a:solidFill>
                          <a:effectLst/>
                          <a:latin typeface="+mn-lt"/>
                          <a:ea typeface="Calibri"/>
                          <a:cs typeface="Arial" panose="020B0604020202020204" pitchFamily="34" charset="0"/>
                        </a:rPr>
                        <a:t>ΠΡΙΝ ΤΗΝ ΚΑΤΑΣΤΡΟΦΗ</a:t>
                      </a:r>
                      <a:endParaRPr lang="el-GR" sz="1400" dirty="0">
                        <a:solidFill>
                          <a:srgbClr val="002060"/>
                        </a:solidFill>
                        <a:effectLst/>
                        <a:latin typeface="+mn-lt"/>
                        <a:ea typeface="Calibri"/>
                        <a:cs typeface="Arial" panose="020B0604020202020204" pitchFamily="34" charset="0"/>
                      </a:endParaRPr>
                    </a:p>
                  </a:txBody>
                  <a:tcPr marL="59222" marR="592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l-GR" sz="1400" b="1" dirty="0">
                          <a:effectLst/>
                          <a:latin typeface="+mn-lt"/>
                          <a:ea typeface="Calibri"/>
                          <a:cs typeface="Arial" panose="020B0604020202020204" pitchFamily="34" charset="0"/>
                        </a:rPr>
                        <a:t>ΔΕΥΤΕΡΗ ΦΑΣΗ – </a:t>
                      </a:r>
                      <a:endParaRPr lang="el-GR" sz="1400" dirty="0">
                        <a:effectLst/>
                        <a:latin typeface="+mn-lt"/>
                        <a:ea typeface="Calibri"/>
                        <a:cs typeface="Arial" panose="020B0604020202020204" pitchFamily="34" charset="0"/>
                      </a:endParaRPr>
                    </a:p>
                    <a:p>
                      <a:pPr algn="ctr">
                        <a:lnSpc>
                          <a:spcPct val="100000"/>
                        </a:lnSpc>
                        <a:spcAft>
                          <a:spcPts val="0"/>
                        </a:spcAft>
                      </a:pPr>
                      <a:r>
                        <a:rPr lang="el-GR" sz="1400" b="1" dirty="0">
                          <a:effectLst/>
                          <a:latin typeface="+mn-lt"/>
                          <a:ea typeface="Calibri"/>
                          <a:cs typeface="Arial" panose="020B0604020202020204" pitchFamily="34" charset="0"/>
                        </a:rPr>
                        <a:t>ΟΤΑΝ ΣΥΜΒΕΙ Η ΚΑΤΑΣΤΡΟΦΗ</a:t>
                      </a:r>
                      <a:endParaRPr lang="el-GR" sz="1400" dirty="0">
                        <a:effectLst/>
                        <a:latin typeface="+mn-lt"/>
                        <a:ea typeface="Calibri"/>
                        <a:cs typeface="Arial" panose="020B0604020202020204" pitchFamily="34" charset="0"/>
                      </a:endParaRPr>
                    </a:p>
                  </a:txBody>
                  <a:tcPr marL="59222" marR="592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0000"/>
                    </a:solidFill>
                  </a:tcPr>
                </a:tc>
                <a:tc>
                  <a:txBody>
                    <a:bodyPr/>
                    <a:lstStyle/>
                    <a:p>
                      <a:pPr algn="ctr">
                        <a:lnSpc>
                          <a:spcPct val="100000"/>
                        </a:lnSpc>
                        <a:spcAft>
                          <a:spcPts val="0"/>
                        </a:spcAft>
                      </a:pPr>
                      <a:r>
                        <a:rPr lang="el-GR" sz="1400" b="1" dirty="0">
                          <a:solidFill>
                            <a:srgbClr val="002060"/>
                          </a:solidFill>
                          <a:effectLst/>
                          <a:latin typeface="+mn-lt"/>
                          <a:ea typeface="Calibri"/>
                          <a:cs typeface="Arial" panose="020B0604020202020204" pitchFamily="34" charset="0"/>
                        </a:rPr>
                        <a:t>ΤΡΙΤΗ ΦΑΣΗ – </a:t>
                      </a:r>
                      <a:endParaRPr lang="el-GR" sz="1400" dirty="0">
                        <a:solidFill>
                          <a:srgbClr val="002060"/>
                        </a:solidFill>
                        <a:effectLst/>
                        <a:latin typeface="+mn-lt"/>
                        <a:ea typeface="Calibri"/>
                        <a:cs typeface="Arial" panose="020B0604020202020204" pitchFamily="34" charset="0"/>
                      </a:endParaRPr>
                    </a:p>
                    <a:p>
                      <a:pPr algn="ctr">
                        <a:lnSpc>
                          <a:spcPct val="100000"/>
                        </a:lnSpc>
                        <a:spcAft>
                          <a:spcPts val="0"/>
                        </a:spcAft>
                      </a:pPr>
                      <a:r>
                        <a:rPr lang="el-GR" sz="1400" b="1" dirty="0">
                          <a:solidFill>
                            <a:srgbClr val="002060"/>
                          </a:solidFill>
                          <a:effectLst/>
                          <a:latin typeface="+mn-lt"/>
                          <a:ea typeface="Calibri"/>
                          <a:cs typeface="Arial" panose="020B0604020202020204" pitchFamily="34" charset="0"/>
                        </a:rPr>
                        <a:t>ΜΕΤΑ ΤΗΝ ΚΑΤΑΣΤΡΟΦΗ</a:t>
                      </a:r>
                      <a:endParaRPr lang="el-GR" sz="1400" dirty="0">
                        <a:solidFill>
                          <a:srgbClr val="002060"/>
                        </a:solidFill>
                        <a:effectLst/>
                        <a:latin typeface="+mn-lt"/>
                        <a:ea typeface="Calibri"/>
                        <a:cs typeface="Arial" panose="020B0604020202020204" pitchFamily="34" charset="0"/>
                      </a:endParaRPr>
                    </a:p>
                  </a:txBody>
                  <a:tcPr marL="59222" marR="592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el-GR" sz="1400" b="1" dirty="0">
                          <a:solidFill>
                            <a:srgbClr val="002060"/>
                          </a:solidFill>
                          <a:effectLst/>
                          <a:latin typeface="+mn-lt"/>
                          <a:ea typeface="Calibri"/>
                          <a:cs typeface="Arial" panose="020B0604020202020204" pitchFamily="34" charset="0"/>
                        </a:rPr>
                        <a:t>ΤΕΤΑΡΤΗ ΦΑΣΗ ΤΟΥ ΣΧΕΔΙΟΥ - ΣΥΜΠΕΡΑΣΜΑΤΑ</a:t>
                      </a:r>
                      <a:endParaRPr lang="el-GR" sz="1400" dirty="0">
                        <a:solidFill>
                          <a:srgbClr val="002060"/>
                        </a:solidFill>
                        <a:effectLst/>
                        <a:latin typeface="+mn-lt"/>
                        <a:ea typeface="Calibri"/>
                        <a:cs typeface="Arial" panose="020B0604020202020204" pitchFamily="34" charset="0"/>
                      </a:endParaRPr>
                    </a:p>
                  </a:txBody>
                  <a:tcPr marL="59222" marR="592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66FF66"/>
                    </a:solidFill>
                  </a:tcPr>
                </a:tc>
              </a:tr>
              <a:tr h="4680567">
                <a:tc>
                  <a:txBody>
                    <a:bodyPr/>
                    <a:lstStyle/>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ΕΚΤΙΜΗΣΗ</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Αναγνώριση των πόρων και της επικινδυνότητας στο εργασιακό περιβάλλον</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Εκπαίδευση: Πρωτοβάθμιο επίπεδο πρόληψης</a:t>
                      </a:r>
                    </a:p>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ΣΧΕΔΙΑΣΜΟΣ</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Κατανομή των πόρων</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Σχεδιασμός στρατηγικών συνεργασίας</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Καθορισμός των ρόλων</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Ανάπτυξη δραστηριοποίηση εργαλείων εκτίμησης καταστροφής</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Ανάπτυξη εκπαιδευτικών προγραμμάτων</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Ανάπτυξη ευκαιριών εθελοντισμού</a:t>
                      </a:r>
                    </a:p>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ΕΚΤΕΛΕΣΗ – ΕΦΑΡΜΟΓΗ</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Εξάσκηση πάνω στο σχέδιο</a:t>
                      </a:r>
                    </a:p>
                    <a:p>
                      <a:pPr algn="l">
                        <a:lnSpc>
                          <a:spcPct val="100000"/>
                        </a:lnSpc>
                        <a:spcAft>
                          <a:spcPts val="0"/>
                        </a:spcAft>
                      </a:pPr>
                      <a:r>
                        <a:rPr lang="en-US" sz="1400" dirty="0">
                          <a:solidFill>
                            <a:srgbClr val="002060"/>
                          </a:solidFill>
                          <a:effectLst/>
                          <a:latin typeface="+mn-lt"/>
                          <a:ea typeface="Calibri"/>
                          <a:cs typeface="Arial" panose="020B0604020202020204" pitchFamily="34" charset="0"/>
                        </a:rPr>
                        <a:t> </a:t>
                      </a:r>
                      <a:endParaRPr lang="el-GR" sz="1400" dirty="0">
                        <a:solidFill>
                          <a:srgbClr val="002060"/>
                        </a:solidFill>
                        <a:effectLst/>
                        <a:latin typeface="+mn-lt"/>
                        <a:ea typeface="Calibri"/>
                        <a:cs typeface="Arial" panose="020B0604020202020204" pitchFamily="34" charset="0"/>
                      </a:endParaRPr>
                    </a:p>
                  </a:txBody>
                  <a:tcPr marL="59222" marR="592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342900" lvl="0" indent="-342900" algn="l">
                        <a:lnSpc>
                          <a:spcPct val="100000"/>
                        </a:lnSpc>
                        <a:spcAft>
                          <a:spcPts val="0"/>
                        </a:spcAft>
                        <a:buFont typeface="Symbol"/>
                        <a:buChar char=""/>
                      </a:pPr>
                      <a:r>
                        <a:rPr lang="el-GR" sz="1400" b="1" dirty="0">
                          <a:effectLst/>
                          <a:latin typeface="+mn-lt"/>
                          <a:ea typeface="Calibri"/>
                          <a:cs typeface="Arial" panose="020B0604020202020204" pitchFamily="34" charset="0"/>
                        </a:rPr>
                        <a:t>ΡΟΛΟΙ ΤΩΝ ΝΟΣΗΛΕΥΤΩΝ</a:t>
                      </a:r>
                      <a:endParaRPr lang="el-GR" sz="1400" dirty="0">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effectLst/>
                          <a:latin typeface="+mn-lt"/>
                          <a:ea typeface="Calibri"/>
                          <a:cs typeface="Arial" panose="020B0604020202020204" pitchFamily="34" charset="0"/>
                        </a:rPr>
                        <a:t>Φροντιστές Υγείας</a:t>
                      </a:r>
                    </a:p>
                    <a:p>
                      <a:pPr marL="342900" lvl="0" indent="-342900" algn="l">
                        <a:lnSpc>
                          <a:spcPct val="100000"/>
                        </a:lnSpc>
                        <a:spcAft>
                          <a:spcPts val="0"/>
                        </a:spcAft>
                        <a:buFont typeface="+mj-lt"/>
                        <a:buAutoNum type="romanUcPeriod"/>
                      </a:pPr>
                      <a:r>
                        <a:rPr lang="el-GR" sz="1400" dirty="0">
                          <a:effectLst/>
                          <a:latin typeface="+mn-lt"/>
                          <a:ea typeface="Calibri"/>
                          <a:cs typeface="Arial" panose="020B0604020202020204" pitchFamily="34" charset="0"/>
                        </a:rPr>
                        <a:t>Διαλογή</a:t>
                      </a:r>
                    </a:p>
                    <a:p>
                      <a:pPr marL="342900" lvl="0" indent="-342900" algn="l">
                        <a:lnSpc>
                          <a:spcPct val="100000"/>
                        </a:lnSpc>
                        <a:spcAft>
                          <a:spcPts val="0"/>
                        </a:spcAft>
                        <a:buFont typeface="+mj-lt"/>
                        <a:buAutoNum type="romanUcPeriod"/>
                      </a:pPr>
                      <a:r>
                        <a:rPr lang="el-GR" sz="1400" dirty="0">
                          <a:effectLst/>
                          <a:latin typeface="+mn-lt"/>
                          <a:ea typeface="Calibri"/>
                          <a:cs typeface="Arial" panose="020B0604020202020204" pitchFamily="34" charset="0"/>
                        </a:rPr>
                        <a:t>Παροχή ολιστικής φροντίδας</a:t>
                      </a:r>
                    </a:p>
                    <a:p>
                      <a:pPr marL="342900" lvl="0" indent="-342900" algn="l">
                        <a:lnSpc>
                          <a:spcPct val="100000"/>
                        </a:lnSpc>
                        <a:spcAft>
                          <a:spcPts val="0"/>
                        </a:spcAft>
                        <a:buFont typeface="+mj-lt"/>
                        <a:buAutoNum type="arabicPeriod"/>
                      </a:pPr>
                      <a:r>
                        <a:rPr lang="el-GR" sz="1400" dirty="0">
                          <a:effectLst/>
                          <a:latin typeface="+mn-lt"/>
                          <a:ea typeface="Calibri"/>
                          <a:cs typeface="Arial" panose="020B0604020202020204" pitchFamily="34" charset="0"/>
                        </a:rPr>
                        <a:t>Διαχειριστές των καταστάσεων</a:t>
                      </a:r>
                    </a:p>
                    <a:p>
                      <a:pPr marL="342900" lvl="0" indent="-342900" algn="l">
                        <a:lnSpc>
                          <a:spcPct val="100000"/>
                        </a:lnSpc>
                        <a:spcAft>
                          <a:spcPts val="0"/>
                        </a:spcAft>
                        <a:buFont typeface="+mj-lt"/>
                        <a:buAutoNum type="romanUcPeriod"/>
                      </a:pPr>
                      <a:r>
                        <a:rPr lang="el-GR" sz="1400" dirty="0">
                          <a:effectLst/>
                          <a:latin typeface="+mn-lt"/>
                          <a:ea typeface="Calibri"/>
                          <a:cs typeface="Arial" panose="020B0604020202020204" pitchFamily="34" charset="0"/>
                        </a:rPr>
                        <a:t>Μεσολαβητές</a:t>
                      </a:r>
                    </a:p>
                    <a:p>
                      <a:pPr marL="342900" lvl="0" indent="-342900" algn="l">
                        <a:lnSpc>
                          <a:spcPct val="100000"/>
                        </a:lnSpc>
                        <a:spcAft>
                          <a:spcPts val="0"/>
                        </a:spcAft>
                        <a:buFont typeface="+mj-lt"/>
                        <a:buAutoNum type="romanUcPeriod"/>
                      </a:pPr>
                      <a:r>
                        <a:rPr lang="el-GR" sz="1400" dirty="0">
                          <a:effectLst/>
                          <a:latin typeface="+mn-lt"/>
                          <a:ea typeface="Calibri"/>
                          <a:cs typeface="Arial" panose="020B0604020202020204" pitchFamily="34" charset="0"/>
                        </a:rPr>
                        <a:t>Συντονισμός υπηρεσιών</a:t>
                      </a:r>
                    </a:p>
                    <a:p>
                      <a:pPr marL="342900" lvl="0" indent="-342900" algn="l">
                        <a:lnSpc>
                          <a:spcPct val="100000"/>
                        </a:lnSpc>
                        <a:spcAft>
                          <a:spcPts val="0"/>
                        </a:spcAft>
                        <a:buFont typeface="+mj-lt"/>
                        <a:buAutoNum type="arabicPeriod"/>
                      </a:pPr>
                      <a:r>
                        <a:rPr lang="el-GR" sz="1400" dirty="0">
                          <a:effectLst/>
                          <a:latin typeface="+mn-lt"/>
                          <a:ea typeface="Calibri"/>
                          <a:cs typeface="Arial" panose="020B0604020202020204" pitchFamily="34" charset="0"/>
                        </a:rPr>
                        <a:t>Εκπαιδευτές</a:t>
                      </a:r>
                    </a:p>
                    <a:p>
                      <a:pPr marL="457200" indent="-457200" algn="l">
                        <a:lnSpc>
                          <a:spcPct val="100000"/>
                        </a:lnSpc>
                        <a:spcAft>
                          <a:spcPts val="0"/>
                        </a:spcAft>
                      </a:pPr>
                      <a:r>
                        <a:rPr lang="el-GR" sz="1400" dirty="0">
                          <a:effectLst/>
                          <a:latin typeface="+mn-lt"/>
                          <a:ea typeface="Calibri"/>
                          <a:cs typeface="Arial" panose="020B0604020202020204" pitchFamily="34" charset="0"/>
                        </a:rPr>
                        <a:t>Δευτεροβάθμιο επίπεδο φροντίδας</a:t>
                      </a:r>
                    </a:p>
                  </a:txBody>
                  <a:tcPr marL="59222" marR="592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0000"/>
                    </a:solidFill>
                  </a:tcPr>
                </a:tc>
                <a:tc>
                  <a:txBody>
                    <a:bodyPr/>
                    <a:lstStyle/>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ΕΚΤΙΜΗΣΗ</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Επανεκτίμηση αναγκών </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Εκπαίδευση: Τριτοβάθμιο επίπεδο πρόληψης</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Επανεκτίμηση τρέχοντος σχεδίου</a:t>
                      </a:r>
                    </a:p>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ΣΧΕΔΙΑΣΜΟΣ</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Αναθεώρηση των υφισταμένων σχεδίων</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Σχέδια για τις μελλοντικές καταστροφές</a:t>
                      </a:r>
                    </a:p>
                    <a:p>
                      <a:pPr marL="342900" lvl="0" indent="-342900" algn="l">
                        <a:lnSpc>
                          <a:spcPct val="100000"/>
                        </a:lnSpc>
                        <a:spcAft>
                          <a:spcPts val="0"/>
                        </a:spcAft>
                        <a:buFont typeface="Symbol"/>
                        <a:buChar char=""/>
                      </a:pPr>
                      <a:r>
                        <a:rPr lang="el-GR" sz="1400" b="1" dirty="0">
                          <a:solidFill>
                            <a:srgbClr val="002060"/>
                          </a:solidFill>
                          <a:effectLst/>
                          <a:latin typeface="+mn-lt"/>
                          <a:ea typeface="Calibri"/>
                          <a:cs typeface="Arial" panose="020B0604020202020204" pitchFamily="34" charset="0"/>
                        </a:rPr>
                        <a:t>ΕΚΤΕΛΕΣΗ – ΕΦΑΡΜΟΓΗ</a:t>
                      </a:r>
                      <a:endParaRPr lang="el-GR" sz="1400" dirty="0">
                        <a:solidFill>
                          <a:srgbClr val="002060"/>
                        </a:solidFill>
                        <a:effectLst/>
                        <a:latin typeface="+mn-lt"/>
                        <a:ea typeface="Calibri"/>
                        <a:cs typeface="Arial" panose="020B0604020202020204" pitchFamily="34" charset="0"/>
                      </a:endParaRP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Εξάσκηση στο νέο αναθεωρημένο σχέδιο</a:t>
                      </a:r>
                    </a:p>
                    <a:p>
                      <a:pPr marL="342900" lvl="0" indent="-342900" algn="l">
                        <a:lnSpc>
                          <a:spcPct val="100000"/>
                        </a:lnSpc>
                        <a:spcAft>
                          <a:spcPts val="0"/>
                        </a:spcAft>
                        <a:buFont typeface="+mj-lt"/>
                        <a:buAutoNum type="arabicPeriod"/>
                      </a:pPr>
                      <a:r>
                        <a:rPr lang="el-GR" sz="1400" dirty="0">
                          <a:solidFill>
                            <a:srgbClr val="002060"/>
                          </a:solidFill>
                          <a:effectLst/>
                          <a:latin typeface="+mn-lt"/>
                          <a:ea typeface="Calibri"/>
                          <a:cs typeface="Arial" panose="020B0604020202020204" pitchFamily="34" charset="0"/>
                        </a:rPr>
                        <a:t>Διάδοση των ευρημάτων</a:t>
                      </a:r>
                    </a:p>
                  </a:txBody>
                  <a:tcPr marL="59222" marR="592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Μειωμένοι δείκτες θνησιμότητας</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Μειωμένο κόστος υγείας</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Μειωμένα κόστη σε σχέση με την καταστροφή</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Βελτιωμένο επίπεδο υγείας</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Αυξημένη γνώση</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Αποτελεσματικότητα του σχεδίου</a:t>
                      </a:r>
                    </a:p>
                    <a:p>
                      <a:pPr marL="342900" lvl="0" indent="-342900" algn="l">
                        <a:lnSpc>
                          <a:spcPct val="100000"/>
                        </a:lnSpc>
                        <a:spcAft>
                          <a:spcPts val="0"/>
                        </a:spcAft>
                        <a:buFont typeface="Symbol"/>
                        <a:buChar char=""/>
                      </a:pPr>
                      <a:r>
                        <a:rPr lang="el-GR" sz="1400" dirty="0">
                          <a:solidFill>
                            <a:srgbClr val="002060"/>
                          </a:solidFill>
                          <a:effectLst/>
                          <a:latin typeface="+mn-lt"/>
                          <a:ea typeface="Calibri"/>
                          <a:cs typeface="Arial" panose="020B0604020202020204" pitchFamily="34" charset="0"/>
                        </a:rPr>
                        <a:t>Αυξημένες σχέσεις συνεργασίας</a:t>
                      </a:r>
                    </a:p>
                  </a:txBody>
                  <a:tcPr marL="59222" marR="592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66FF66"/>
                    </a:solidFill>
                  </a:tcPr>
                </a:tc>
              </a:tr>
            </a:tbl>
          </a:graphicData>
        </a:graphic>
      </p:graphicFrame>
    </p:spTree>
    <p:extLst>
      <p:ext uri="{BB962C8B-B14F-4D97-AF65-F5344CB8AC3E}">
        <p14:creationId xmlns:p14="http://schemas.microsoft.com/office/powerpoint/2010/main" val="677995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 1</a:t>
            </a:r>
            <a:endParaRPr lang="en-US" altLang="el-GR" sz="4000" dirty="0"/>
          </a:p>
        </p:txBody>
      </p:sp>
      <p:graphicFrame>
        <p:nvGraphicFramePr>
          <p:cNvPr id="4" name="Πίνακας 5"/>
          <p:cNvGraphicFramePr>
            <a:graphicFrameLocks noGrp="1"/>
          </p:cNvGraphicFramePr>
          <p:nvPr>
            <p:extLst>
              <p:ext uri="{D42A27DB-BD31-4B8C-83A1-F6EECF244321}">
                <p14:modId xmlns:p14="http://schemas.microsoft.com/office/powerpoint/2010/main" val="176966501"/>
              </p:ext>
            </p:extLst>
          </p:nvPr>
        </p:nvGraphicFramePr>
        <p:xfrm>
          <a:off x="539552" y="1628800"/>
          <a:ext cx="8001000" cy="4680520"/>
        </p:xfrm>
        <a:graphic>
          <a:graphicData uri="http://schemas.openxmlformats.org/drawingml/2006/table">
            <a:tbl>
              <a:tblPr firstRow="1" firstCol="1" bandRow="1">
                <a:tableStyleId>{5C22544A-7EE6-4342-B048-85BDC9FD1C3A}</a:tableStyleId>
              </a:tblPr>
              <a:tblGrid>
                <a:gridCol w="427559"/>
                <a:gridCol w="2267263"/>
                <a:gridCol w="2785106"/>
                <a:gridCol w="2521072"/>
              </a:tblGrid>
              <a:tr h="585064">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ΦΥΣΙΚΕΣ ΚΑΤΑΣΤΡΟΦΕΣ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ΠΕΡΙΒΑΛΛΟΝΤΙΚΕΣ ΕΠΙΔΡΑΣΕΙΣ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2925326">
                <a:tc>
                  <a:txBody>
                    <a:bodyPr/>
                    <a:lstStyle/>
                    <a:p>
                      <a:pPr>
                        <a:lnSpc>
                          <a:spcPct val="115000"/>
                        </a:lnSpc>
                        <a:spcAft>
                          <a:spcPts val="0"/>
                        </a:spcAft>
                      </a:pPr>
                      <a:r>
                        <a:rPr lang="el-GR" sz="1600">
                          <a:effectLst/>
                        </a:rPr>
                        <a:t>1</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Χιονοθύελλα / μεγάλη χιονόπτωση</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Χιονοστοιβάδα, διάβρωση εδαφών, πλημμύρες από το λιώσιμο των πάγων</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δηλητηρίαση από CO, κρανιοεγκεφαλικές κακώσεις, πνευμονίες, υποτροπές ΧΑΠ, υποθερμία, καρδιολογικές παθήσεις κρυοπαγήματα, ηλεκτροπληξίες, αφυδάτωση και εξάντληση</a:t>
                      </a:r>
                      <a:endParaRPr lang="el-GR" sz="1600">
                        <a:solidFill>
                          <a:srgbClr val="000000"/>
                        </a:solidFill>
                        <a:effectLst/>
                        <a:latin typeface="Calibri"/>
                        <a:ea typeface="Calibri"/>
                        <a:cs typeface="Times New Roman"/>
                      </a:endParaRPr>
                    </a:p>
                  </a:txBody>
                  <a:tcPr marL="16231" marR="16231" marT="0" marB="0"/>
                </a:tc>
              </a:tr>
              <a:tr h="1170130">
                <a:tc>
                  <a:txBody>
                    <a:bodyPr/>
                    <a:lstStyle/>
                    <a:p>
                      <a:pPr>
                        <a:lnSpc>
                          <a:spcPct val="115000"/>
                        </a:lnSpc>
                        <a:spcAft>
                          <a:spcPts val="0"/>
                        </a:spcAft>
                      </a:pPr>
                      <a:r>
                        <a:rPr lang="el-GR" sz="1600">
                          <a:effectLst/>
                        </a:rPr>
                        <a:t>2</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Παγετός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Απώλειες φυτών και ζώων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υποθερμία, μικρές εκδορές και κατάγματα με αυξημένη πιθανότητα επιμόλυνσης. </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19710117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2</a:t>
            </a:r>
            <a:endParaRPr lang="en-US" altLang="el-GR" sz="4000" dirty="0"/>
          </a:p>
        </p:txBody>
      </p:sp>
      <p:graphicFrame>
        <p:nvGraphicFramePr>
          <p:cNvPr id="4" name="Πίνακας 5"/>
          <p:cNvGraphicFramePr>
            <a:graphicFrameLocks noGrp="1"/>
          </p:cNvGraphicFramePr>
          <p:nvPr>
            <p:extLst>
              <p:ext uri="{D42A27DB-BD31-4B8C-83A1-F6EECF244321}">
                <p14:modId xmlns:p14="http://schemas.microsoft.com/office/powerpoint/2010/main" val="2993721867"/>
              </p:ext>
            </p:extLst>
          </p:nvPr>
        </p:nvGraphicFramePr>
        <p:xfrm>
          <a:off x="1295400" y="1628800"/>
          <a:ext cx="6553199" cy="4680520"/>
        </p:xfrm>
        <a:graphic>
          <a:graphicData uri="http://schemas.openxmlformats.org/drawingml/2006/table">
            <a:tbl>
              <a:tblPr firstRow="1" firstCol="1" bandRow="1">
                <a:tableStyleId>{5C22544A-7EE6-4342-B048-85BDC9FD1C3A}</a:tableStyleId>
              </a:tblPr>
              <a:tblGrid>
                <a:gridCol w="350191"/>
                <a:gridCol w="1856996"/>
                <a:gridCol w="2281134"/>
                <a:gridCol w="2064878"/>
              </a:tblGrid>
              <a:tr h="585065">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ΦΥΣΙΚΕΣ ΚΑΤΑΣΤΡΟΦΕΣ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ΠΕΡΙΒΑΛΛΟΝΤΙΚΕΣ ΕΠΙΔΡΑΣΕΙΣ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4095455">
                <a:tc>
                  <a:txBody>
                    <a:bodyPr/>
                    <a:lstStyle/>
                    <a:p>
                      <a:pPr>
                        <a:lnSpc>
                          <a:spcPct val="115000"/>
                        </a:lnSpc>
                        <a:spcAft>
                          <a:spcPts val="0"/>
                        </a:spcAft>
                      </a:pPr>
                      <a:r>
                        <a:rPr lang="el-GR" sz="1600" dirty="0">
                          <a:effectLst/>
                        </a:rPr>
                        <a:t>3</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Κυκλώνες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Πλημμύρες, κατολισθήσεις, διάβρωση εδάφους, απώλειες φυτών και ζώων</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smtClean="0">
                          <a:effectLst/>
                        </a:rPr>
                        <a:t>τραυματισμοί </a:t>
                      </a:r>
                      <a:r>
                        <a:rPr lang="el-GR" sz="1600" dirty="0">
                          <a:effectLst/>
                        </a:rPr>
                        <a:t>από θραύσματα και ασφυξία από καταρρεύσεις, ηλεκτροπληξίες και πνιγμοί. “</a:t>
                      </a:r>
                      <a:r>
                        <a:rPr lang="el-GR" sz="1600" dirty="0" err="1">
                          <a:effectLst/>
                        </a:rPr>
                        <a:t>Cyclone</a:t>
                      </a:r>
                      <a:r>
                        <a:rPr lang="el-GR" sz="1600" dirty="0">
                          <a:effectLst/>
                        </a:rPr>
                        <a:t> </a:t>
                      </a:r>
                      <a:r>
                        <a:rPr lang="el-GR" sz="1600" dirty="0" err="1">
                          <a:effectLst/>
                        </a:rPr>
                        <a:t>syndrome</a:t>
                      </a:r>
                      <a:r>
                        <a:rPr lang="el-GR" sz="1600" dirty="0">
                          <a:effectLst/>
                        </a:rPr>
                        <a:t>” εκδορές σε κορμό, μηρούς και χέρια. Μικρή πιθανότητα μεταδιδόμενων νόσων ακόμη και  ένα μήνα μετά το συμβάν. Ο πνιγμός η κυριότερη αιτία θανάτου. </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25620612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3</a:t>
            </a:r>
            <a:endParaRPr lang="en-US" altLang="el-GR" sz="4000" dirty="0"/>
          </a:p>
        </p:txBody>
      </p:sp>
      <p:graphicFrame>
        <p:nvGraphicFramePr>
          <p:cNvPr id="4" name="Πίνακας 5"/>
          <p:cNvGraphicFramePr>
            <a:graphicFrameLocks noGrp="1"/>
          </p:cNvGraphicFramePr>
          <p:nvPr/>
        </p:nvGraphicFramePr>
        <p:xfrm>
          <a:off x="1219200" y="2133600"/>
          <a:ext cx="6553199" cy="2243328"/>
        </p:xfrm>
        <a:graphic>
          <a:graphicData uri="http://schemas.openxmlformats.org/drawingml/2006/table">
            <a:tbl>
              <a:tblPr firstRow="1" firstCol="1" bandRow="1">
                <a:tableStyleId>{5C22544A-7EE6-4342-B048-85BDC9FD1C3A}</a:tableStyleId>
              </a:tblPr>
              <a:tblGrid>
                <a:gridCol w="350191"/>
                <a:gridCol w="1856996"/>
                <a:gridCol w="2281134"/>
                <a:gridCol w="2064878"/>
              </a:tblGrid>
              <a:tr h="560785">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ΦΥΣΙΚΕΣ ΚΑΤΑΣΤΡΟΦΕΣ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ΠΕΡΙΒΑΛΛΟΝΤΙΚΕΣ ΕΠΙΔΡΑΣΕΙΣ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1682354">
                <a:tc>
                  <a:txBody>
                    <a:bodyPr/>
                    <a:lstStyle/>
                    <a:p>
                      <a:pPr>
                        <a:lnSpc>
                          <a:spcPct val="115000"/>
                        </a:lnSpc>
                        <a:spcAft>
                          <a:spcPts val="0"/>
                        </a:spcAft>
                      </a:pPr>
                      <a:r>
                        <a:rPr lang="el-GR" sz="1600" dirty="0">
                          <a:effectLst/>
                        </a:rPr>
                        <a:t>4</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Ξηρασία</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Φωτιές, εξάντληση των αποθεμάτων νερού, υποβάθμιση των εδαφών, εξαφάνιση ειδών του φυτικού και ζωικού βασιλείου</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err="1">
                          <a:effectLst/>
                        </a:rPr>
                        <a:t>ζωωνόσοι</a:t>
                      </a:r>
                      <a:r>
                        <a:rPr lang="el-GR" sz="1600" dirty="0">
                          <a:effectLst/>
                        </a:rPr>
                        <a:t>, αναπνευστικές λοιμώξεις, μεταδοτικές ασθένειες και νόσοι από </a:t>
                      </a:r>
                      <a:r>
                        <a:rPr lang="el-GR" sz="1600" dirty="0" err="1">
                          <a:effectLst/>
                        </a:rPr>
                        <a:t>επιμολυνθέτα</a:t>
                      </a:r>
                      <a:r>
                        <a:rPr lang="el-GR" sz="1600" dirty="0">
                          <a:effectLst/>
                        </a:rPr>
                        <a:t> ύδατα.</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41419643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74638"/>
            <a:ext cx="8291264" cy="1138138"/>
          </a:xfrm>
        </p:spPr>
        <p:txBody>
          <a:bodyPr>
            <a:noAutofit/>
          </a:bodyPr>
          <a:lstStyle/>
          <a:p>
            <a:r>
              <a:rPr lang="el-GR" altLang="el-GR" sz="4000" dirty="0" smtClean="0"/>
              <a:t>Επιπτώσεις Φυσικών Καταστροφών στο Περιβάλλον &amp; την </a:t>
            </a:r>
            <a:r>
              <a:rPr lang="el-GR" altLang="el-GR" sz="4000" dirty="0" smtClean="0"/>
              <a:t>Υγεία 4</a:t>
            </a:r>
            <a:endParaRPr lang="en-US" altLang="el-GR" sz="4000" dirty="0"/>
          </a:p>
        </p:txBody>
      </p:sp>
      <p:graphicFrame>
        <p:nvGraphicFramePr>
          <p:cNvPr id="5" name="Πίνακας 5"/>
          <p:cNvGraphicFramePr>
            <a:graphicFrameLocks noGrp="1"/>
          </p:cNvGraphicFramePr>
          <p:nvPr>
            <p:extLst>
              <p:ext uri="{D42A27DB-BD31-4B8C-83A1-F6EECF244321}">
                <p14:modId xmlns:p14="http://schemas.microsoft.com/office/powerpoint/2010/main" val="618215326"/>
              </p:ext>
            </p:extLst>
          </p:nvPr>
        </p:nvGraphicFramePr>
        <p:xfrm>
          <a:off x="755576" y="1605701"/>
          <a:ext cx="7416824" cy="4703619"/>
        </p:xfrm>
        <a:graphic>
          <a:graphicData uri="http://schemas.openxmlformats.org/drawingml/2006/table">
            <a:tbl>
              <a:tblPr firstRow="1" firstCol="1" bandRow="1">
                <a:tableStyleId>{5C22544A-7EE6-4342-B048-85BDC9FD1C3A}</a:tableStyleId>
              </a:tblPr>
              <a:tblGrid>
                <a:gridCol w="396341"/>
                <a:gridCol w="2101723"/>
                <a:gridCol w="2581758"/>
                <a:gridCol w="2337002"/>
              </a:tblGrid>
              <a:tr h="550473">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ΦΥΣΙΚΕΣ ΚΑΤΑΣΤΡΟΦΕΣ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ΠΕΡΙΒΑΛΛΟΝΤΙΚΕΣ ΕΠΙΔΡΑΣΕΙΣ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4153146">
                <a:tc>
                  <a:txBody>
                    <a:bodyPr/>
                    <a:lstStyle/>
                    <a:p>
                      <a:pPr>
                        <a:lnSpc>
                          <a:spcPct val="115000"/>
                        </a:lnSpc>
                        <a:spcAft>
                          <a:spcPts val="0"/>
                        </a:spcAft>
                      </a:pPr>
                      <a:r>
                        <a:rPr lang="en-US" sz="1600" dirty="0" smtClean="0">
                          <a:effectLst/>
                        </a:rPr>
                        <a:t>5</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Καύσωνας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Πυρκαγιές, απώλειες ειδών του φυτικού και ζωικού βασιλείου, εξάντληση των αποθεμάτων νερού, υποβάθμιση των εδαφών</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οι θάνατοι προέρχονται κυρίως από διαταραχές της νεφρικής, της αναπνευστικής και της μεταβολικής λειτουργίας. Παρατηρούνται θερμικά εξανθήματα, κράμπες, θερμική εξάντληση, </a:t>
                      </a:r>
                      <a:r>
                        <a:rPr lang="el-GR" sz="1600" dirty="0" err="1">
                          <a:effectLst/>
                        </a:rPr>
                        <a:t>συγκοπτικά</a:t>
                      </a:r>
                      <a:r>
                        <a:rPr lang="el-GR" sz="1600" dirty="0">
                          <a:effectLst/>
                        </a:rPr>
                        <a:t> επεισόδια, θερμοπληξία, αιμορραγικά και ισχαιμικά εγκεφαλικά, οξέα εμφράγματα του μυοκαρδίου, πνευμονία και εξάρσεις άσθματος.</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12713147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5</a:t>
            </a:r>
            <a:endParaRPr lang="en-US" altLang="el-GR" sz="4000" dirty="0"/>
          </a:p>
        </p:txBody>
      </p:sp>
      <p:graphicFrame>
        <p:nvGraphicFramePr>
          <p:cNvPr id="5" name="Πίνακας 5"/>
          <p:cNvGraphicFramePr>
            <a:graphicFrameLocks noGrp="1"/>
          </p:cNvGraphicFramePr>
          <p:nvPr>
            <p:extLst>
              <p:ext uri="{D42A27DB-BD31-4B8C-83A1-F6EECF244321}">
                <p14:modId xmlns:p14="http://schemas.microsoft.com/office/powerpoint/2010/main" val="1007687177"/>
              </p:ext>
            </p:extLst>
          </p:nvPr>
        </p:nvGraphicFramePr>
        <p:xfrm>
          <a:off x="533400" y="1556792"/>
          <a:ext cx="8229600" cy="4752528"/>
        </p:xfrm>
        <a:graphic>
          <a:graphicData uri="http://schemas.openxmlformats.org/drawingml/2006/table">
            <a:tbl>
              <a:tblPr firstRow="1" firstCol="1" bandRow="1">
                <a:tableStyleId>{5C22544A-7EE6-4342-B048-85BDC9FD1C3A}</a:tableStyleId>
              </a:tblPr>
              <a:tblGrid>
                <a:gridCol w="439775"/>
                <a:gridCol w="2332042"/>
                <a:gridCol w="2864680"/>
                <a:gridCol w="2593103"/>
              </a:tblGrid>
              <a:tr h="559122">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ΦΥΣΙΚΕΣ ΚΑΤΑΣΤΡΟΦΕΣ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ΠΕΡΙΒΑΛΛΟΝΤΙΚΕΣ ΕΠΙΔΡΑΣΕΙΣ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4193406">
                <a:tc>
                  <a:txBody>
                    <a:bodyPr/>
                    <a:lstStyle/>
                    <a:p>
                      <a:pPr>
                        <a:lnSpc>
                          <a:spcPct val="115000"/>
                        </a:lnSpc>
                        <a:spcAft>
                          <a:spcPts val="0"/>
                        </a:spcAft>
                      </a:pPr>
                      <a:r>
                        <a:rPr lang="en-US" sz="1600" dirty="0" smtClean="0">
                          <a:effectLst/>
                        </a:rPr>
                        <a:t>6</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Σεισμός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Κατολισθήσεις, πτώση βράχων, </a:t>
                      </a:r>
                      <a:r>
                        <a:rPr lang="el-GR" sz="1600" dirty="0" err="1">
                          <a:effectLst/>
                        </a:rPr>
                        <a:t>χιονοστοιβάδες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υψηλή θνησιμότητα και λίγοι τραυματισμοί κυρίως από </a:t>
                      </a:r>
                      <a:r>
                        <a:rPr lang="el-GR" sz="1600" dirty="0" err="1">
                          <a:effectLst/>
                        </a:rPr>
                        <a:t>παγιδεύσεις,τραυματισμοί</a:t>
                      </a:r>
                      <a:r>
                        <a:rPr lang="el-GR" sz="1600" dirty="0">
                          <a:effectLst/>
                        </a:rPr>
                        <a:t> στο κεφάλι και στο θώρακα, εσωτερική και εξωτερική αιμορραγία, ασφυξία και ανάπτυξη ARDS, συμπίεση θώρακα, </a:t>
                      </a:r>
                      <a:r>
                        <a:rPr lang="el-GR" sz="1600" dirty="0" err="1">
                          <a:effectLst/>
                        </a:rPr>
                        <a:t>υποβολαιμικό</a:t>
                      </a:r>
                      <a:r>
                        <a:rPr lang="el-GR" sz="1600" dirty="0">
                          <a:effectLst/>
                        </a:rPr>
                        <a:t> </a:t>
                      </a:r>
                      <a:r>
                        <a:rPr lang="el-GR" sz="1600" dirty="0" err="1">
                          <a:effectLst/>
                        </a:rPr>
                        <a:t>shock</a:t>
                      </a:r>
                      <a:r>
                        <a:rPr lang="el-GR" sz="1600" dirty="0">
                          <a:effectLst/>
                        </a:rPr>
                        <a:t>, επιμολύνσεις τραυμάτων και σήψη, σύνδρομο διαμερίσματος και σύνθλιψης.</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25937329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6</a:t>
            </a:r>
            <a:endParaRPr lang="en-US" altLang="el-GR" sz="4000" dirty="0"/>
          </a:p>
        </p:txBody>
      </p:sp>
      <p:graphicFrame>
        <p:nvGraphicFramePr>
          <p:cNvPr id="6" name="Πίνακας 5"/>
          <p:cNvGraphicFramePr>
            <a:graphicFrameLocks noGrp="1"/>
          </p:cNvGraphicFramePr>
          <p:nvPr>
            <p:extLst>
              <p:ext uri="{D42A27DB-BD31-4B8C-83A1-F6EECF244321}">
                <p14:modId xmlns:p14="http://schemas.microsoft.com/office/powerpoint/2010/main" val="2740435062"/>
              </p:ext>
            </p:extLst>
          </p:nvPr>
        </p:nvGraphicFramePr>
        <p:xfrm>
          <a:off x="683568" y="1568151"/>
          <a:ext cx="7772400" cy="4741169"/>
        </p:xfrm>
        <a:graphic>
          <a:graphicData uri="http://schemas.openxmlformats.org/drawingml/2006/table">
            <a:tbl>
              <a:tblPr firstRow="1" firstCol="1" bandRow="1">
                <a:tableStyleId>{5C22544A-7EE6-4342-B048-85BDC9FD1C3A}</a:tableStyleId>
              </a:tblPr>
              <a:tblGrid>
                <a:gridCol w="415343"/>
                <a:gridCol w="2202484"/>
                <a:gridCol w="2705532"/>
                <a:gridCol w="2449041"/>
              </a:tblGrid>
              <a:tr h="677310">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ΦΥΣΙΚΕΣ ΚΑΤΑΣΤΡΟΦΕΣ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ΠΕΡΙΒΑΛΛΟΝΤΙΚΕΣ ΕΠΙΔΡΑΣΕΙΣ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677310">
                <a:tc>
                  <a:txBody>
                    <a:bodyPr/>
                    <a:lstStyle/>
                    <a:p>
                      <a:pPr>
                        <a:lnSpc>
                          <a:spcPct val="115000"/>
                        </a:lnSpc>
                        <a:spcAft>
                          <a:spcPts val="0"/>
                        </a:spcAft>
                      </a:pPr>
                      <a:r>
                        <a:rPr lang="el-GR" sz="1600" dirty="0">
                          <a:effectLst/>
                        </a:rPr>
                        <a:t>7</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Κεραυνοί</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Πυρκαγιές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εξάρσεις αναπνευστικών προβλημάτων.</a:t>
                      </a:r>
                      <a:endParaRPr lang="el-GR" sz="1600" dirty="0">
                        <a:solidFill>
                          <a:srgbClr val="000000"/>
                        </a:solidFill>
                        <a:effectLst/>
                        <a:latin typeface="Calibri"/>
                        <a:ea typeface="Calibri"/>
                        <a:cs typeface="Times New Roman"/>
                      </a:endParaRPr>
                    </a:p>
                  </a:txBody>
                  <a:tcPr marL="16231" marR="16231" marT="0" marB="0"/>
                </a:tc>
              </a:tr>
              <a:tr h="3386549">
                <a:tc>
                  <a:txBody>
                    <a:bodyPr/>
                    <a:lstStyle/>
                    <a:p>
                      <a:pPr>
                        <a:lnSpc>
                          <a:spcPct val="115000"/>
                        </a:lnSpc>
                        <a:spcAft>
                          <a:spcPts val="0"/>
                        </a:spcAft>
                      </a:pPr>
                      <a:r>
                        <a:rPr lang="el-GR" sz="1600">
                          <a:effectLst/>
                        </a:rPr>
                        <a:t>8</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Καταιγίδες</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Πλημμύρες, πυρκαγιές, κατολισθήσεις, διαβρώσεις εδαφών, διατάραξη της ζωής των φυτών</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υποθερμία, μικρές εκδορές και κατάγματα με αυξημένη πιθανότητα επιμόλυνσης. </a:t>
                      </a:r>
                    </a:p>
                    <a:p>
                      <a:pPr>
                        <a:lnSpc>
                          <a:spcPct val="115000"/>
                        </a:lnSpc>
                        <a:spcAft>
                          <a:spcPts val="0"/>
                        </a:spcAft>
                      </a:pPr>
                      <a:r>
                        <a:rPr lang="el-GR" sz="1600" dirty="0">
                          <a:effectLst/>
                        </a:rPr>
                        <a:t>    Ο πνιγμός η κυριότερη αιτία θανάτου. Αυξημένη πιθανότητα ξεσπάσματος μεταδοτικών ασθενειών.</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10340633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7</a:t>
            </a:r>
            <a:endParaRPr lang="en-US" altLang="el-GR" sz="4000" dirty="0"/>
          </a:p>
        </p:txBody>
      </p:sp>
      <p:graphicFrame>
        <p:nvGraphicFramePr>
          <p:cNvPr id="4" name="Πίνακας 5"/>
          <p:cNvGraphicFramePr>
            <a:graphicFrameLocks noGrp="1"/>
          </p:cNvGraphicFramePr>
          <p:nvPr>
            <p:extLst>
              <p:ext uri="{D42A27DB-BD31-4B8C-83A1-F6EECF244321}">
                <p14:modId xmlns:p14="http://schemas.microsoft.com/office/powerpoint/2010/main" val="4090052753"/>
              </p:ext>
            </p:extLst>
          </p:nvPr>
        </p:nvGraphicFramePr>
        <p:xfrm>
          <a:off x="457200" y="1584920"/>
          <a:ext cx="8382000" cy="4724400"/>
        </p:xfrm>
        <a:graphic>
          <a:graphicData uri="http://schemas.openxmlformats.org/drawingml/2006/table">
            <a:tbl>
              <a:tblPr firstRow="1" firstCol="1" bandRow="1">
                <a:tableStyleId>{5C22544A-7EE6-4342-B048-85BDC9FD1C3A}</a:tableStyleId>
              </a:tblPr>
              <a:tblGrid>
                <a:gridCol w="447919"/>
                <a:gridCol w="2375228"/>
                <a:gridCol w="2917730"/>
                <a:gridCol w="2641123"/>
              </a:tblGrid>
              <a:tr h="674914">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ΦΥΣΙΚΕΣ ΚΑΤΑΣΤΡΟΦΕΣ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ΠΕΡΙΒΑΛΛΟΝΤΙΚΕΣ ΕΠΙΔΡΑΣΕΙΣ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3037115">
                <a:tc>
                  <a:txBody>
                    <a:bodyPr/>
                    <a:lstStyle/>
                    <a:p>
                      <a:pPr>
                        <a:lnSpc>
                          <a:spcPct val="115000"/>
                        </a:lnSpc>
                        <a:spcAft>
                          <a:spcPts val="0"/>
                        </a:spcAft>
                      </a:pPr>
                      <a:r>
                        <a:rPr lang="el-GR" sz="1600" dirty="0">
                          <a:effectLst/>
                        </a:rPr>
                        <a:t>9</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Ανεμοστρόβιλος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Εξαφάνιση φυτών και ζώων, διάβρωση των εδαφών, διαταραχές στον κύκλο του νερού</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κύριες αιτίες θανάτου οι κρανιοεγκεφαλικές κακώσεις και τραυματισμοί σύνθλιψης θώρακα και κορμού. Συχνοί οι τραυματισμοί μαλακών μορίων με εμφύτευση θραυσμάτων συχνά επιμόλυνσή τους.</a:t>
                      </a:r>
                      <a:endParaRPr lang="el-GR" sz="1600">
                        <a:solidFill>
                          <a:srgbClr val="000000"/>
                        </a:solidFill>
                        <a:effectLst/>
                        <a:latin typeface="Calibri"/>
                        <a:ea typeface="Calibri"/>
                        <a:cs typeface="Times New Roman"/>
                      </a:endParaRPr>
                    </a:p>
                  </a:txBody>
                  <a:tcPr marL="16231" marR="16231" marT="0" marB="0"/>
                </a:tc>
              </a:tr>
              <a:tr h="1012371">
                <a:tc>
                  <a:txBody>
                    <a:bodyPr/>
                    <a:lstStyle/>
                    <a:p>
                      <a:pPr>
                        <a:lnSpc>
                          <a:spcPct val="115000"/>
                        </a:lnSpc>
                        <a:spcAft>
                          <a:spcPts val="0"/>
                        </a:spcAft>
                      </a:pPr>
                      <a:r>
                        <a:rPr lang="el-GR" sz="1600">
                          <a:effectLst/>
                        </a:rPr>
                        <a:t>10</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Τσουνάμι</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Πλημμύρες,  διάβρωση εδαφών, εξαφάνιση φυτών και ζώων </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34689578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4000" dirty="0" smtClean="0"/>
              <a:t>Επιπτώσεις Φυσικών Καταστροφών στο Περιβάλλον &amp; την Υγεία</a:t>
            </a:r>
            <a:r>
              <a:rPr lang="en-US" altLang="el-GR" sz="4000" dirty="0" smtClean="0"/>
              <a:t> </a:t>
            </a:r>
            <a:r>
              <a:rPr lang="el-GR" altLang="el-GR" sz="4000" dirty="0" smtClean="0"/>
              <a:t>8</a:t>
            </a:r>
            <a:endParaRPr lang="en-US" altLang="el-GR" sz="4000" dirty="0"/>
          </a:p>
        </p:txBody>
      </p:sp>
      <p:graphicFrame>
        <p:nvGraphicFramePr>
          <p:cNvPr id="4" name="Πίνακας 5"/>
          <p:cNvGraphicFramePr>
            <a:graphicFrameLocks noGrp="1"/>
          </p:cNvGraphicFramePr>
          <p:nvPr>
            <p:extLst>
              <p:ext uri="{D42A27DB-BD31-4B8C-83A1-F6EECF244321}">
                <p14:modId xmlns:p14="http://schemas.microsoft.com/office/powerpoint/2010/main" val="291334824"/>
              </p:ext>
            </p:extLst>
          </p:nvPr>
        </p:nvGraphicFramePr>
        <p:xfrm>
          <a:off x="457200" y="1556792"/>
          <a:ext cx="8229600" cy="4752528"/>
        </p:xfrm>
        <a:graphic>
          <a:graphicData uri="http://schemas.openxmlformats.org/drawingml/2006/table">
            <a:tbl>
              <a:tblPr firstRow="1" firstCol="1" bandRow="1">
                <a:tableStyleId>{5C22544A-7EE6-4342-B048-85BDC9FD1C3A}</a:tableStyleId>
              </a:tblPr>
              <a:tblGrid>
                <a:gridCol w="439775"/>
                <a:gridCol w="2332042"/>
                <a:gridCol w="2864680"/>
                <a:gridCol w="2593103"/>
              </a:tblGrid>
              <a:tr h="500298">
                <a:tc>
                  <a:txBody>
                    <a:bodyPr/>
                    <a:lstStyle/>
                    <a:p>
                      <a:pPr>
                        <a:lnSpc>
                          <a:spcPct val="115000"/>
                        </a:lnSpc>
                        <a:spcAft>
                          <a:spcPts val="0"/>
                        </a:spcAft>
                      </a:pPr>
                      <a:r>
                        <a:rPr lang="el-GR" sz="1600" dirty="0">
                          <a:effectLst/>
                        </a:rPr>
                        <a:t> </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ΦΥΣΙΚΕΣ ΚΑΤΑΣΤΡΟΦΕΣ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ΠΕΡΙΒΑΛΛΟΝΤΙΚΕΣ ΕΠΙΔΡΑΣΕΙΣ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ΕΠΙΠΤΩΣΕΙΣ ΣΤΗΝ ΥΓΕΙΑ</a:t>
                      </a:r>
                      <a:endParaRPr lang="el-GR" sz="1600">
                        <a:solidFill>
                          <a:srgbClr val="000000"/>
                        </a:solidFill>
                        <a:effectLst/>
                        <a:latin typeface="Calibri"/>
                        <a:ea typeface="Calibri"/>
                        <a:cs typeface="Times New Roman"/>
                      </a:endParaRPr>
                    </a:p>
                  </a:txBody>
                  <a:tcPr marL="16231" marR="16231" marT="0" marB="0"/>
                </a:tc>
              </a:tr>
              <a:tr h="4252230">
                <a:tc>
                  <a:txBody>
                    <a:bodyPr/>
                    <a:lstStyle/>
                    <a:p>
                      <a:pPr>
                        <a:lnSpc>
                          <a:spcPct val="115000"/>
                        </a:lnSpc>
                        <a:spcAft>
                          <a:spcPts val="0"/>
                        </a:spcAft>
                      </a:pPr>
                      <a:r>
                        <a:rPr lang="el-GR" sz="1600" dirty="0">
                          <a:effectLst/>
                        </a:rPr>
                        <a:t>11</a:t>
                      </a:r>
                      <a:endParaRPr lang="el-GR" sz="1600" dirty="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Ηφαιστειακές εκρήξεις</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a:effectLst/>
                        </a:rPr>
                        <a:t>Εξαφάνιση ειδών του φυτικού και ζωικού βασιλείου, υποβάθμιση των εδαφών, μόλυνση του αέρα και του υδροφόρου ορίζοντα</a:t>
                      </a:r>
                      <a:endParaRPr lang="el-GR" sz="1600">
                        <a:solidFill>
                          <a:srgbClr val="000000"/>
                        </a:solidFill>
                        <a:effectLst/>
                        <a:latin typeface="Calibri"/>
                        <a:ea typeface="Calibri"/>
                        <a:cs typeface="Times New Roman"/>
                      </a:endParaRPr>
                    </a:p>
                  </a:txBody>
                  <a:tcPr marL="16231" marR="16231" marT="0" marB="0"/>
                </a:tc>
                <a:tc>
                  <a:txBody>
                    <a:bodyPr/>
                    <a:lstStyle/>
                    <a:p>
                      <a:pPr>
                        <a:lnSpc>
                          <a:spcPct val="115000"/>
                        </a:lnSpc>
                        <a:spcAft>
                          <a:spcPts val="0"/>
                        </a:spcAft>
                      </a:pPr>
                      <a:r>
                        <a:rPr lang="el-GR" sz="1600" dirty="0">
                          <a:effectLst/>
                        </a:rPr>
                        <a:t>το είδος των τραυματισμών εξαρτάται από το τύπο του ηφαιστείου. Κύρια αιτία θανάτου η ασφυξία από εισπνοή στάχτης. Κυριότεροι τραυματισμοί είναι εγκαύματα, αμβλείς τραυματισμοί από </a:t>
                      </a:r>
                      <a:r>
                        <a:rPr lang="el-GR" sz="1600" dirty="0" err="1">
                          <a:effectLst/>
                        </a:rPr>
                        <a:t>πυροκλαστικό</a:t>
                      </a:r>
                      <a:r>
                        <a:rPr lang="el-GR" sz="1600" dirty="0">
                          <a:effectLst/>
                        </a:rPr>
                        <a:t> κύμα, τραύματα από καταπλακώσεις, αναπνευστικά προβλήματα λόγω τοξικών κι ερεθιστικών αερίων.</a:t>
                      </a:r>
                      <a:endParaRPr lang="el-GR" sz="1600" dirty="0">
                        <a:solidFill>
                          <a:srgbClr val="000000"/>
                        </a:solidFill>
                        <a:effectLst/>
                        <a:latin typeface="Calibri"/>
                        <a:ea typeface="Calibri"/>
                        <a:cs typeface="Times New Roman"/>
                      </a:endParaRPr>
                    </a:p>
                  </a:txBody>
                  <a:tcPr marL="16231" marR="16231" marT="0" marB="0"/>
                </a:tc>
              </a:tr>
            </a:tbl>
          </a:graphicData>
        </a:graphic>
      </p:graphicFrame>
    </p:spTree>
    <p:extLst>
      <p:ext uri="{BB962C8B-B14F-4D97-AF65-F5344CB8AC3E}">
        <p14:creationId xmlns:p14="http://schemas.microsoft.com/office/powerpoint/2010/main" val="9036146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5" y="1371600"/>
            <a:ext cx="6254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l-GR" dirty="0"/>
              <a:t>Περιβαλλοντική Υγεία</a:t>
            </a:r>
          </a:p>
        </p:txBody>
      </p:sp>
    </p:spTree>
    <p:extLst>
      <p:ext uri="{BB962C8B-B14F-4D97-AF65-F5344CB8AC3E}">
        <p14:creationId xmlns:p14="http://schemas.microsoft.com/office/powerpoint/2010/main" val="18527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dirty="0" smtClean="0"/>
              <a:t>Αλλαγή της Συμπεριφοράς</a:t>
            </a:r>
            <a:endParaRPr lang="en-US" altLang="el-GR" dirty="0"/>
          </a:p>
        </p:txBody>
      </p:sp>
      <p:sp>
        <p:nvSpPr>
          <p:cNvPr id="2" name="Rectangle 2"/>
          <p:cNvSpPr>
            <a:spLocks noChangeArrowheads="1"/>
          </p:cNvSpPr>
          <p:nvPr/>
        </p:nvSpPr>
        <p:spPr bwMode="auto">
          <a:xfrm>
            <a:off x="750404" y="2076343"/>
            <a:ext cx="76431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Από</a:t>
            </a:r>
            <a:r>
              <a:rPr kumimoji="0" lang="el-GR" altLang="el-GR" sz="4000" b="0"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4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διαχείριση καταστροφής</a:t>
            </a:r>
            <a:endParaRPr kumimoji="0" lang="el-GR" altLang="el-GR" sz="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smtClean="0">
              <a:ln>
                <a:noFill/>
              </a:ln>
              <a:solidFill>
                <a:schemeClr val="tx1"/>
              </a:solidFill>
              <a:effectLst/>
              <a:latin typeface="Arial" panose="020B0604020202020204" pitchFamily="34" charset="0"/>
            </a:endParaRPr>
          </a:p>
        </p:txBody>
      </p:sp>
      <p:sp>
        <p:nvSpPr>
          <p:cNvPr id="6" name="Βέλος προς τα κάτω 5"/>
          <p:cNvSpPr/>
          <p:nvPr/>
        </p:nvSpPr>
        <p:spPr>
          <a:xfrm>
            <a:off x="4319104" y="2885802"/>
            <a:ext cx="1092200" cy="1911350"/>
          </a:xfrm>
          <a:prstGeom prst="downArrow">
            <a:avLst/>
          </a:prstGeom>
          <a:solidFill>
            <a:srgbClr val="FF33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 name="Rectangle 3"/>
          <p:cNvSpPr>
            <a:spLocks noChangeArrowheads="1"/>
          </p:cNvSpPr>
          <p:nvPr/>
        </p:nvSpPr>
        <p:spPr bwMode="auto">
          <a:xfrm>
            <a:off x="1259632" y="4874096"/>
            <a:ext cx="68099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σε</a:t>
            </a:r>
            <a:r>
              <a:rPr kumimoji="0" lang="el-GR" altLang="el-GR" sz="4000" b="0" i="0" u="none" strike="noStrike" cap="none" normalizeH="0" baseline="0" dirty="0" smtClean="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4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διαχείριση κινδύνου</a:t>
            </a:r>
            <a:endParaRPr kumimoji="0" lang="el-GR" altLang="el-GR" sz="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18422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cer-group.com/public/Sustainability/images/environment-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00088"/>
            <a:ext cx="4343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http://www.compass-clinical.com/hospital-accreditation/wp-content/uploads/2013/09/153070285-1-21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952500"/>
            <a:ext cx="2085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http://essentialsofcorrectionalnursingdotcom.files.wordpress.com/2012/08/nurse-montage.jpg?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38" y="3840163"/>
            <a:ext cx="36496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48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032155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28198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787053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a:t>
            </a:r>
            <a:r>
              <a:rPr lang="el-GR" sz="2000" dirty="0" smtClean="0"/>
              <a:t>διαθέσιμη </a:t>
            </a:r>
            <a:r>
              <a:rPr lang="el-GR" sz="2000" dirty="0">
                <a:hlinkClick r:id="rId3"/>
              </a:rPr>
              <a:t>εδώ</a:t>
            </a:r>
            <a:r>
              <a:rPr lang="el-GR" sz="2000" dirty="0"/>
              <a:t>. </a:t>
            </a:r>
          </a:p>
          <a:p>
            <a:endParaRPr lang="el-GR" sz="2000" dirty="0"/>
          </a:p>
        </p:txBody>
      </p:sp>
    </p:spTree>
    <p:extLst>
      <p:ext uri="{BB962C8B-B14F-4D97-AF65-F5344CB8AC3E}">
        <p14:creationId xmlns:p14="http://schemas.microsoft.com/office/powerpoint/2010/main" val="851242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Αθηνά </a:t>
            </a:r>
            <a:r>
              <a:rPr lang="el-GR" sz="2000" dirty="0" smtClean="0"/>
              <a:t>Καλοκαιρινού</a:t>
            </a:r>
            <a:r>
              <a:rPr lang="en-US" sz="2000" dirty="0" smtClean="0"/>
              <a:t> 2015. </a:t>
            </a:r>
            <a:r>
              <a:rPr lang="el-GR" sz="2000" dirty="0" smtClean="0"/>
              <a:t>Αθηνά Καλοκαιρινού. </a:t>
            </a:r>
            <a:r>
              <a:rPr lang="el-GR" sz="2000" dirty="0"/>
              <a:t>«Κοινοτική Νοσηλευτική Ι. </a:t>
            </a:r>
            <a:r>
              <a:rPr lang="el-GR" sz="2000" dirty="0" smtClean="0"/>
              <a:t>Εισαγωγή στην Κοινοτική Νοσηλευτική». </a:t>
            </a:r>
            <a:r>
              <a:rPr lang="el-GR" sz="2000" dirty="0"/>
              <a:t>Έκδοση: 1.0. Αθήνα </a:t>
            </a:r>
            <a:r>
              <a:rPr lang="el-GR" sz="2000" dirty="0" smtClean="0"/>
              <a:t>2015. </a:t>
            </a:r>
            <a:r>
              <a:rPr lang="el-GR" sz="2000" dirty="0"/>
              <a:t>Διαθέσιμο από τη δικτυακή διεύθυνση: </a:t>
            </a:r>
            <a:r>
              <a:rPr lang="en-GB" sz="2000" dirty="0">
                <a:hlinkClick r:id="rId3"/>
              </a:rPr>
              <a:t>http://opencourses.uoa.gr/courses/NURS1/</a:t>
            </a:r>
            <a:r>
              <a:rPr lang="el-GR" sz="2000" dirty="0" smtClean="0"/>
              <a:t>. </a:t>
            </a:r>
            <a:endParaRPr lang="el-GR" sz="2000" dirty="0"/>
          </a:p>
          <a:p>
            <a:endParaRPr lang="el-GR" sz="2000" dirty="0"/>
          </a:p>
        </p:txBody>
      </p:sp>
    </p:spTree>
    <p:extLst>
      <p:ext uri="{BB962C8B-B14F-4D97-AF65-F5344CB8AC3E}">
        <p14:creationId xmlns:p14="http://schemas.microsoft.com/office/powerpoint/2010/main" val="3226469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799361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48622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a:t>
            </a:r>
            <a:r>
              <a:rPr lang="en-US" sz="2000" dirty="0" smtClean="0"/>
              <a:t>Anderson ET, McFarlane J: Community-as-partner theory and practice in nursing, </a:t>
            </a:r>
            <a:r>
              <a:rPr lang="en-US" sz="2000" dirty="0" err="1" smtClean="0"/>
              <a:t>ed</a:t>
            </a:r>
            <a:r>
              <a:rPr lang="en-US" sz="2000" dirty="0" smtClean="0"/>
              <a:t> 3, Philadelphia, 2000, Lippincott Williams &amp; Wilkins.</a:t>
            </a:r>
            <a:r>
              <a:rPr lang="el-GR" sz="2000" dirty="0" smtClean="0"/>
              <a:t> </a:t>
            </a:r>
            <a:r>
              <a:rPr lang="en-US" sz="2000" dirty="0" smtClean="0"/>
              <a:t>Copyrighted.</a:t>
            </a: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2895239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ΠΕΡΙΒΑΛΛΟΝ </a:t>
            </a:r>
            <a:r>
              <a:rPr lang="el-GR" altLang="el-GR" dirty="0"/>
              <a:t>ΚΑΙ ΔΗΜΟΣΙΑ ΥΓΕΙΑ</a:t>
            </a:r>
            <a:endParaRPr lang="el-GR"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sz="3000" i="1" dirty="0"/>
              <a:t>"Οι </a:t>
            </a:r>
            <a:r>
              <a:rPr lang="el-GR" altLang="el-GR" sz="3000" i="1" dirty="0"/>
              <a:t>Περιβαλλοντικοί κίνδυνοι για την υγεία, συμπεριλαμβανομένων αυτών του εργασιακού περιβάλλοντος, βρίσκονται παντού, συχνά είναι επικίνδυνοι, και γενικά δεν έχουν πλήρως κατανοηθεί. Ως τέτοιοι, έχουν συνεχώς αυξανόμενο ενδιαφέρον για το κοινό και θεμελιώδη σημασία για τους επαγγελματίες υγείας....οι νοσηλευτές είναι συχνά ο αρχικός και μερικές φορές ο μοναδικός σύνδεσμος με τα άτομα που χρειάζονται φροντίδα υγείας</a:t>
            </a:r>
            <a:r>
              <a:rPr lang="el-GR" altLang="el-GR" sz="3000" i="1" dirty="0" smtClean="0"/>
              <a:t>....“</a:t>
            </a:r>
            <a:endParaRPr lang="en-US" altLang="el-GR" sz="3000" i="1" dirty="0" smtClean="0"/>
          </a:p>
          <a:p>
            <a:pPr marL="0" indent="355600" algn="r">
              <a:lnSpc>
                <a:spcPct val="90000"/>
              </a:lnSpc>
              <a:buNone/>
              <a:defRPr/>
            </a:pPr>
            <a:r>
              <a:rPr lang="en-GB" altLang="el-GR" sz="2000" i="1" dirty="0" smtClean="0"/>
              <a:t>("</a:t>
            </a:r>
            <a:r>
              <a:rPr lang="en-GB" altLang="el-GR" sz="2000" i="1" dirty="0"/>
              <a:t>Nursing Health, and the Environment," National Academy Press, 1995)</a:t>
            </a:r>
          </a:p>
          <a:p>
            <a:pPr marL="0" indent="355600">
              <a:lnSpc>
                <a:spcPct val="90000"/>
              </a:lnSpc>
              <a:buNone/>
              <a:defRPr/>
            </a:pPr>
            <a:endParaRPr lang="el-GR" altLang="el-GR" sz="3000" i="1" dirty="0"/>
          </a:p>
          <a:p>
            <a:pPr marL="0" indent="0">
              <a:lnSpc>
                <a:spcPct val="90000"/>
              </a:lnSpc>
              <a:buNone/>
              <a:defRPr/>
            </a:pPr>
            <a:endParaRPr lang="el-GR" altLang="el-GR" sz="3000" i="1" dirty="0"/>
          </a:p>
          <a:p>
            <a:endParaRPr lang="el-GR" sz="3000" i="1" dirty="0" smtClean="0"/>
          </a:p>
        </p:txBody>
      </p:sp>
    </p:spTree>
    <p:extLst>
      <p:ext uri="{BB962C8B-B14F-4D97-AF65-F5344CB8AC3E}">
        <p14:creationId xmlns:p14="http://schemas.microsoft.com/office/powerpoint/2010/main" val="19144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5" name="Content Placeholder 2"/>
          <p:cNvSpPr txBox="1">
            <a:spLocks/>
          </p:cNvSpPr>
          <p:nvPr/>
        </p:nvSpPr>
        <p:spPr>
          <a:xfrm>
            <a:off x="616556" y="1709192"/>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000" dirty="0" smtClean="0"/>
              <a:t>"Η δομή και οργάνωση της παρουσίασης, καθώς και το υπόλοιπο περιεχόμενο, αποτελούν πνευματική ιδιοκτησία της συγγραφέως και του Πανεπιστημίου Αθηνών και διατίθενται με άδεια </a:t>
            </a:r>
            <a:r>
              <a:rPr lang="el-GR" sz="2000" dirty="0" err="1" smtClean="0"/>
              <a:t>Creative</a:t>
            </a:r>
            <a:r>
              <a:rPr lang="el-GR" sz="2000" dirty="0" smtClean="0"/>
              <a:t> </a:t>
            </a:r>
            <a:r>
              <a:rPr lang="el-GR" sz="2000" dirty="0" err="1" smtClean="0"/>
              <a:t>Commons</a:t>
            </a:r>
            <a:r>
              <a:rPr lang="el-GR" sz="2000" dirty="0" smtClean="0"/>
              <a:t> Αναφορά Μη Εμπορική Χρήση Παρόμοια Διανομή Έκδοση 4.0 ή μεταγενέστερη.</a:t>
            </a:r>
          </a:p>
          <a:p>
            <a:pPr marL="0" indent="0">
              <a:spcBef>
                <a:spcPts val="3000"/>
              </a:spcBef>
              <a:buNone/>
            </a:pPr>
            <a:r>
              <a:rPr lang="el-GR" sz="2000" dirty="0" smtClean="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r>
              <a:rPr lang="el-GR" sz="2000"/>
              <a:t>"</a:t>
            </a:r>
            <a:endParaRPr lang="el-GR" sz="2000" dirty="0" smtClean="0">
              <a:solidFill>
                <a:srgbClr val="FF0000"/>
              </a:solidFill>
            </a:endParaRPr>
          </a:p>
          <a:p>
            <a:pPr marL="0" indent="0">
              <a:buFont typeface="Arial" pitchFamily="34" charset="0"/>
              <a:buNone/>
            </a:pPr>
            <a:endParaRPr lang="en-US" sz="2000" dirty="0" smtClean="0">
              <a:solidFill>
                <a:srgbClr val="FF0000"/>
              </a:solidFill>
            </a:endParaRPr>
          </a:p>
          <a:p>
            <a:pPr marL="0" indent="0">
              <a:buFont typeface="Arial" pitchFamily="34" charset="0"/>
              <a:buNone/>
            </a:pPr>
            <a:endParaRPr lang="el-GR" sz="2000" dirty="0">
              <a:solidFill>
                <a:srgbClr val="FF0000"/>
              </a:solidFill>
            </a:endParaRPr>
          </a:p>
        </p:txBody>
      </p:sp>
    </p:spTree>
    <p:extLst>
      <p:ext uri="{BB962C8B-B14F-4D97-AF65-F5344CB8AC3E}">
        <p14:creationId xmlns:p14="http://schemas.microsoft.com/office/powerpoint/2010/main" val="218039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384"/>
            <a:ext cx="8229600" cy="1143000"/>
          </a:xfrm>
        </p:spPr>
        <p:txBody>
          <a:bodyPr>
            <a:noAutofit/>
          </a:bodyPr>
          <a:lstStyle/>
          <a:p>
            <a:r>
              <a:rPr lang="el-GR" sz="4000" dirty="0" smtClean="0"/>
              <a:t>«Οδοί» Έκθεσης</a:t>
            </a:r>
            <a:endParaRPr lang="en-US" altLang="el-GR" sz="4000" dirty="0">
              <a:solidFill>
                <a:schemeClr val="accent1"/>
              </a:solidFill>
            </a:endParaRPr>
          </a:p>
        </p:txBody>
      </p:sp>
      <p:sp>
        <p:nvSpPr>
          <p:cNvPr id="6" name="Θέση κειμένου 7"/>
          <p:cNvSpPr txBox="1">
            <a:spLocks/>
          </p:cNvSpPr>
          <p:nvPr/>
        </p:nvSpPr>
        <p:spPr>
          <a:xfrm>
            <a:off x="1792288" y="5445224"/>
            <a:ext cx="5660032" cy="7269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Εικόνα 1. «Οδοί» έκθεσης</a:t>
            </a:r>
            <a:endParaRPr lang="el-GR" sz="24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22" y="848667"/>
            <a:ext cx="7932218" cy="58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421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dirty="0" smtClean="0"/>
              <a:t>Κατηγορίες Περιβαλλοντικών Κινδύνων</a:t>
            </a:r>
            <a:endParaRPr lang="en-US" altLang="el-GR" dirty="0">
              <a:solidFill>
                <a:schemeClr val="accent1"/>
              </a:solidFill>
            </a:endParaRPr>
          </a:p>
        </p:txBody>
      </p:sp>
      <p:grpSp>
        <p:nvGrpSpPr>
          <p:cNvPr id="5" name="Group 30"/>
          <p:cNvGrpSpPr>
            <a:grpSpLocks/>
          </p:cNvGrpSpPr>
          <p:nvPr/>
        </p:nvGrpSpPr>
        <p:grpSpPr bwMode="auto">
          <a:xfrm>
            <a:off x="539552" y="1584920"/>
            <a:ext cx="8001000" cy="4724400"/>
            <a:chOff x="-3" y="-3"/>
            <a:chExt cx="3914" cy="1962"/>
          </a:xfrm>
        </p:grpSpPr>
        <p:grpSp>
          <p:nvGrpSpPr>
            <p:cNvPr id="6" name="Group 28"/>
            <p:cNvGrpSpPr>
              <a:grpSpLocks/>
            </p:cNvGrpSpPr>
            <p:nvPr/>
          </p:nvGrpSpPr>
          <p:grpSpPr bwMode="auto">
            <a:xfrm>
              <a:off x="0" y="0"/>
              <a:ext cx="3908" cy="1956"/>
              <a:chOff x="0" y="0"/>
              <a:chExt cx="3908" cy="1956"/>
            </a:xfrm>
          </p:grpSpPr>
          <p:grpSp>
            <p:nvGrpSpPr>
              <p:cNvPr id="8" name="Group 13"/>
              <p:cNvGrpSpPr>
                <a:grpSpLocks/>
              </p:cNvGrpSpPr>
              <p:nvPr/>
            </p:nvGrpSpPr>
            <p:grpSpPr bwMode="auto">
              <a:xfrm>
                <a:off x="0" y="0"/>
                <a:ext cx="977" cy="403"/>
                <a:chOff x="0" y="0"/>
                <a:chExt cx="977" cy="403"/>
              </a:xfrm>
            </p:grpSpPr>
            <p:sp>
              <p:nvSpPr>
                <p:cNvPr id="30" name="Rectangle 4"/>
                <p:cNvSpPr>
                  <a:spLocks noChangeArrowheads="1"/>
                </p:cNvSpPr>
                <p:nvPr/>
              </p:nvSpPr>
              <p:spPr bwMode="auto">
                <a:xfrm>
                  <a:off x="28" y="0"/>
                  <a:ext cx="921" cy="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en-GB" altLang="el-GR" sz="1600" cap="all" dirty="0" smtClean="0">
                    <a:effectLst>
                      <a:reflection blurRad="10000" stA="55000" endPos="48000" dist="500" dir="5400000" sy="-100000" algn="bl" rotWithShape="0"/>
                    </a:effectLst>
                    <a:cs typeface="Times New Roman" charset="0"/>
                  </a:endParaRPr>
                </a:p>
                <a:p>
                  <a:pPr algn="just" eaLnBrk="0" hangingPunct="0">
                    <a:defRPr/>
                  </a:pPr>
                  <a:endParaRPr lang="en-GB" altLang="el-GR"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1" name="Rectangle 12"/>
                <p:cNvSpPr>
                  <a:spLocks noChangeArrowheads="1"/>
                </p:cNvSpPr>
                <p:nvPr/>
              </p:nvSpPr>
              <p:spPr bwMode="auto">
                <a:xfrm>
                  <a:off x="0" y="0"/>
                  <a:ext cx="977"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600" b="1" dirty="0" smtClean="0">
                      <a:latin typeface="+mn-lt"/>
                    </a:rPr>
                    <a:t>ΦΥΣΙΚΟΙ</a:t>
                  </a:r>
                  <a:endParaRPr lang="el-GR" altLang="el-GR" sz="1600" b="1" dirty="0">
                    <a:latin typeface="+mn-lt"/>
                  </a:endParaRPr>
                </a:p>
              </p:txBody>
            </p:sp>
          </p:grpSp>
          <p:grpSp>
            <p:nvGrpSpPr>
              <p:cNvPr id="9" name="Group 15"/>
              <p:cNvGrpSpPr>
                <a:grpSpLocks/>
              </p:cNvGrpSpPr>
              <p:nvPr/>
            </p:nvGrpSpPr>
            <p:grpSpPr bwMode="auto">
              <a:xfrm>
                <a:off x="977" y="0"/>
                <a:ext cx="977" cy="403"/>
                <a:chOff x="977" y="0"/>
                <a:chExt cx="977" cy="403"/>
              </a:xfrm>
            </p:grpSpPr>
            <p:sp>
              <p:nvSpPr>
                <p:cNvPr id="28" name="Rectangle 5"/>
                <p:cNvSpPr>
                  <a:spLocks noChangeArrowheads="1"/>
                </p:cNvSpPr>
                <p:nvPr/>
              </p:nvSpPr>
              <p:spPr bwMode="auto">
                <a:xfrm>
                  <a:off x="1005" y="0"/>
                  <a:ext cx="921"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l-GR" altLang="el-GR" sz="1600" b="1" dirty="0"/>
                    <a:t>ΧΗΜΙΚΟΙ</a:t>
                  </a:r>
                  <a:endParaRPr lang="en-GB" altLang="el-GR" sz="1600" b="1" dirty="0"/>
                </a:p>
                <a:p>
                  <a:pPr algn="ctr">
                    <a:spcBef>
                      <a:spcPct val="0"/>
                    </a:spcBef>
                  </a:pPr>
                  <a:endParaRPr lang="en-GB" altLang="el-GR" sz="1600" dirty="0"/>
                </a:p>
              </p:txBody>
            </p:sp>
            <p:sp>
              <p:nvSpPr>
                <p:cNvPr id="29" name="Rectangle 14"/>
                <p:cNvSpPr>
                  <a:spLocks noChangeArrowheads="1"/>
                </p:cNvSpPr>
                <p:nvPr/>
              </p:nvSpPr>
              <p:spPr bwMode="auto">
                <a:xfrm>
                  <a:off x="977" y="0"/>
                  <a:ext cx="977"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nvGrpSpPr>
              <p:cNvPr id="10" name="Group 17"/>
              <p:cNvGrpSpPr>
                <a:grpSpLocks/>
              </p:cNvGrpSpPr>
              <p:nvPr/>
            </p:nvGrpSpPr>
            <p:grpSpPr bwMode="auto">
              <a:xfrm>
                <a:off x="1954" y="0"/>
                <a:ext cx="977" cy="403"/>
                <a:chOff x="1954" y="0"/>
                <a:chExt cx="977" cy="403"/>
              </a:xfrm>
            </p:grpSpPr>
            <p:sp>
              <p:nvSpPr>
                <p:cNvPr id="26" name="Rectangle 6"/>
                <p:cNvSpPr>
                  <a:spLocks noChangeArrowheads="1"/>
                </p:cNvSpPr>
                <p:nvPr/>
              </p:nvSpPr>
              <p:spPr bwMode="auto">
                <a:xfrm>
                  <a:off x="1982" y="0"/>
                  <a:ext cx="921"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l-GR" altLang="el-GR" sz="1600" b="1" dirty="0"/>
                    <a:t>ΒΙΟΛΟΓΙΚΟΙ</a:t>
                  </a:r>
                  <a:endParaRPr lang="en-GB" altLang="el-GR" sz="1600" b="1" dirty="0"/>
                </a:p>
                <a:p>
                  <a:pPr algn="ctr">
                    <a:spcBef>
                      <a:spcPct val="0"/>
                    </a:spcBef>
                  </a:pPr>
                  <a:endParaRPr lang="en-GB" altLang="el-GR" sz="1600" dirty="0"/>
                </a:p>
              </p:txBody>
            </p:sp>
            <p:sp>
              <p:nvSpPr>
                <p:cNvPr id="27" name="Rectangle 16"/>
                <p:cNvSpPr>
                  <a:spLocks noChangeArrowheads="1"/>
                </p:cNvSpPr>
                <p:nvPr/>
              </p:nvSpPr>
              <p:spPr bwMode="auto">
                <a:xfrm>
                  <a:off x="1954" y="0"/>
                  <a:ext cx="977"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endParaRPr lang="el-GR" altLang="el-GR"/>
                </a:p>
              </p:txBody>
            </p:sp>
          </p:grpSp>
          <p:grpSp>
            <p:nvGrpSpPr>
              <p:cNvPr id="11" name="Group 19"/>
              <p:cNvGrpSpPr>
                <a:grpSpLocks/>
              </p:cNvGrpSpPr>
              <p:nvPr/>
            </p:nvGrpSpPr>
            <p:grpSpPr bwMode="auto">
              <a:xfrm>
                <a:off x="2931" y="0"/>
                <a:ext cx="977" cy="403"/>
                <a:chOff x="2931" y="0"/>
                <a:chExt cx="977" cy="403"/>
              </a:xfrm>
            </p:grpSpPr>
            <p:sp>
              <p:nvSpPr>
                <p:cNvPr id="24" name="Rectangle 7"/>
                <p:cNvSpPr>
                  <a:spLocks noChangeArrowheads="1"/>
                </p:cNvSpPr>
                <p:nvPr/>
              </p:nvSpPr>
              <p:spPr bwMode="auto">
                <a:xfrm>
                  <a:off x="2959" y="0"/>
                  <a:ext cx="921"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el-GR" altLang="el-GR" sz="1600" b="1" dirty="0"/>
                    <a:t>ΨΥΧΟΚΟΙΝΩΝΙΚΟΙ</a:t>
                  </a:r>
                  <a:endParaRPr lang="en-GB" altLang="el-GR" sz="1600" b="1" dirty="0"/>
                </a:p>
                <a:p>
                  <a:pPr algn="ctr">
                    <a:spcBef>
                      <a:spcPct val="0"/>
                    </a:spcBef>
                  </a:pPr>
                  <a:endParaRPr lang="en-GB" altLang="el-GR" sz="1600" dirty="0"/>
                </a:p>
              </p:txBody>
            </p:sp>
            <p:sp>
              <p:nvSpPr>
                <p:cNvPr id="25" name="Rectangle 18"/>
                <p:cNvSpPr>
                  <a:spLocks noChangeArrowheads="1"/>
                </p:cNvSpPr>
                <p:nvPr/>
              </p:nvSpPr>
              <p:spPr bwMode="auto">
                <a:xfrm>
                  <a:off x="2931" y="0"/>
                  <a:ext cx="977" cy="40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nvGrpSpPr>
              <p:cNvPr id="12" name="Group 21"/>
              <p:cNvGrpSpPr>
                <a:grpSpLocks/>
              </p:cNvGrpSpPr>
              <p:nvPr/>
            </p:nvGrpSpPr>
            <p:grpSpPr bwMode="auto">
              <a:xfrm>
                <a:off x="0" y="403"/>
                <a:ext cx="977" cy="1553"/>
                <a:chOff x="0" y="403"/>
                <a:chExt cx="977" cy="1553"/>
              </a:xfrm>
            </p:grpSpPr>
            <p:sp>
              <p:nvSpPr>
                <p:cNvPr id="22" name="Rectangle 8"/>
                <p:cNvSpPr>
                  <a:spLocks noChangeArrowheads="1"/>
                </p:cNvSpPr>
                <p:nvPr/>
              </p:nvSpPr>
              <p:spPr bwMode="auto">
                <a:xfrm>
                  <a:off x="28" y="403"/>
                  <a:ext cx="921" cy="1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eaLnBrk="1" hangingPunct="1">
                    <a:spcBef>
                      <a:spcPct val="0"/>
                    </a:spcBef>
                  </a:pPr>
                  <a:r>
                    <a:rPr lang="el-GR" altLang="el-GR" sz="1600" dirty="0" smtClean="0">
                      <a:latin typeface="+mn-lt"/>
                      <a:cs typeface="Arial" panose="020B0604020202020204" pitchFamily="34" charset="0"/>
                    </a:rPr>
                    <a:t>θόρυβος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δονήσεις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err="1" smtClean="0">
                      <a:latin typeface="+mn-lt"/>
                      <a:cs typeface="Arial" panose="020B0604020202020204" pitchFamily="34" charset="0"/>
                    </a:rPr>
                    <a:t>ιονίζουσα</a:t>
                  </a:r>
                  <a:r>
                    <a:rPr lang="el-GR" altLang="el-GR" sz="1600" dirty="0" smtClean="0">
                      <a:latin typeface="+mn-lt"/>
                      <a:cs typeface="Arial" panose="020B0604020202020204" pitchFamily="34" charset="0"/>
                    </a:rPr>
                    <a:t> </a:t>
                  </a:r>
                  <a:r>
                    <a:rPr lang="el-GR" altLang="el-GR" sz="1600" dirty="0">
                      <a:latin typeface="+mn-lt"/>
                      <a:cs typeface="Arial" panose="020B0604020202020204" pitchFamily="34" charset="0"/>
                    </a:rPr>
                    <a:t>ακτινοβολία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μη </a:t>
                  </a:r>
                  <a:r>
                    <a:rPr lang="el-GR" altLang="el-GR" sz="1600" dirty="0" err="1">
                      <a:latin typeface="+mn-lt"/>
                      <a:cs typeface="Arial" panose="020B0604020202020204" pitchFamily="34" charset="0"/>
                    </a:rPr>
                    <a:t>ιονίζουσα</a:t>
                  </a:r>
                  <a:r>
                    <a:rPr lang="el-GR" altLang="el-GR" sz="1600" dirty="0">
                      <a:latin typeface="+mn-lt"/>
                      <a:cs typeface="Arial" panose="020B0604020202020204" pitchFamily="34" charset="0"/>
                    </a:rPr>
                    <a:t> ακτινοβολία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θερμότητα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κρύο</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βαρομετρικές αλλαγές</a:t>
                  </a:r>
                  <a:endParaRPr lang="en-GB" altLang="el-GR" sz="1600" dirty="0">
                    <a:latin typeface="+mn-lt"/>
                    <a:cs typeface="Times New Roman" panose="02020603050405020304" pitchFamily="18" charset="0"/>
                  </a:endParaRPr>
                </a:p>
                <a:p>
                  <a:pPr algn="just">
                    <a:spcBef>
                      <a:spcPct val="0"/>
                    </a:spcBef>
                    <a:buFontTx/>
                    <a:buNone/>
                  </a:pPr>
                  <a:endParaRPr lang="en-GB" altLang="el-GR" dirty="0">
                    <a:latin typeface="+mn-lt"/>
                  </a:endParaRPr>
                </a:p>
              </p:txBody>
            </p:sp>
            <p:sp>
              <p:nvSpPr>
                <p:cNvPr id="23" name="Rectangle 20"/>
                <p:cNvSpPr>
                  <a:spLocks noChangeArrowheads="1"/>
                </p:cNvSpPr>
                <p:nvPr/>
              </p:nvSpPr>
              <p:spPr bwMode="auto">
                <a:xfrm>
                  <a:off x="0" y="403"/>
                  <a:ext cx="977" cy="155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nvGrpSpPr>
              <p:cNvPr id="13" name="Group 23"/>
              <p:cNvGrpSpPr>
                <a:grpSpLocks/>
              </p:cNvGrpSpPr>
              <p:nvPr/>
            </p:nvGrpSpPr>
            <p:grpSpPr bwMode="auto">
              <a:xfrm>
                <a:off x="977" y="403"/>
                <a:ext cx="977" cy="1553"/>
                <a:chOff x="977" y="403"/>
                <a:chExt cx="977" cy="1553"/>
              </a:xfrm>
            </p:grpSpPr>
            <p:sp>
              <p:nvSpPr>
                <p:cNvPr id="20" name="Rectangle 9"/>
                <p:cNvSpPr>
                  <a:spLocks noChangeArrowheads="1"/>
                </p:cNvSpPr>
                <p:nvPr/>
              </p:nvSpPr>
              <p:spPr bwMode="auto">
                <a:xfrm>
                  <a:off x="1005" y="403"/>
                  <a:ext cx="921" cy="1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eaLnBrk="1" hangingPunct="1">
                    <a:spcBef>
                      <a:spcPct val="0"/>
                    </a:spcBef>
                  </a:pPr>
                  <a:r>
                    <a:rPr lang="el-GR" altLang="el-GR" sz="1600" dirty="0" smtClean="0">
                      <a:latin typeface="+mn-lt"/>
                      <a:cs typeface="Arial" panose="020B0604020202020204" pitchFamily="34" charset="0"/>
                    </a:rPr>
                    <a:t>σκόνες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καπνοί</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αέρια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ατμοί</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αναθυμιάσεις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ίνες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υγρά</a:t>
                  </a:r>
                  <a:endParaRPr lang="en-GB" altLang="el-GR" sz="1600" dirty="0">
                    <a:latin typeface="+mn-lt"/>
                    <a:cs typeface="Times New Roman" panose="02020603050405020304" pitchFamily="18" charset="0"/>
                  </a:endParaRPr>
                </a:p>
                <a:p>
                  <a:pPr algn="just">
                    <a:spcBef>
                      <a:spcPct val="0"/>
                    </a:spcBef>
                    <a:buFontTx/>
                    <a:buNone/>
                  </a:pPr>
                  <a:r>
                    <a:rPr lang="en-GB" altLang="el-GR" sz="1600" dirty="0">
                      <a:latin typeface="+mn-lt"/>
                      <a:cs typeface="Times New Roman" panose="02020603050405020304" pitchFamily="18" charset="0"/>
                    </a:rPr>
                    <a:t> </a:t>
                  </a:r>
                </a:p>
                <a:p>
                  <a:pPr algn="just">
                    <a:spcBef>
                      <a:spcPct val="0"/>
                    </a:spcBef>
                    <a:buFontTx/>
                    <a:buNone/>
                  </a:pPr>
                  <a:endParaRPr lang="en-GB" altLang="el-GR" dirty="0">
                    <a:latin typeface="+mn-lt"/>
                  </a:endParaRPr>
                </a:p>
              </p:txBody>
            </p:sp>
            <p:sp>
              <p:nvSpPr>
                <p:cNvPr id="21" name="Rectangle 22"/>
                <p:cNvSpPr>
                  <a:spLocks noChangeArrowheads="1"/>
                </p:cNvSpPr>
                <p:nvPr/>
              </p:nvSpPr>
              <p:spPr bwMode="auto">
                <a:xfrm>
                  <a:off x="977" y="403"/>
                  <a:ext cx="977" cy="155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nvGrpSpPr>
              <p:cNvPr id="14" name="Group 25"/>
              <p:cNvGrpSpPr>
                <a:grpSpLocks/>
              </p:cNvGrpSpPr>
              <p:nvPr/>
            </p:nvGrpSpPr>
            <p:grpSpPr bwMode="auto">
              <a:xfrm>
                <a:off x="1954" y="403"/>
                <a:ext cx="977" cy="1553"/>
                <a:chOff x="1954" y="403"/>
                <a:chExt cx="977" cy="1553"/>
              </a:xfrm>
            </p:grpSpPr>
            <p:sp>
              <p:nvSpPr>
                <p:cNvPr id="18" name="Rectangle 10"/>
                <p:cNvSpPr>
                  <a:spLocks noChangeArrowheads="1"/>
                </p:cNvSpPr>
                <p:nvPr/>
              </p:nvSpPr>
              <p:spPr bwMode="auto">
                <a:xfrm>
                  <a:off x="1982" y="403"/>
                  <a:ext cx="921" cy="1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eaLnBrk="1" hangingPunct="1">
                    <a:spcBef>
                      <a:spcPct val="0"/>
                    </a:spcBef>
                  </a:pPr>
                  <a:r>
                    <a:rPr lang="el-GR" altLang="el-GR" sz="1600" dirty="0" smtClean="0">
                      <a:latin typeface="+mn-lt"/>
                      <a:cs typeface="Arial" panose="020B0604020202020204" pitchFamily="34" charset="0"/>
                    </a:rPr>
                    <a:t>έντομα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ζωύφια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μύκητες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βακτηρίδια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ιοί</a:t>
                  </a:r>
                  <a:endParaRPr lang="en-GB" altLang="el-GR" sz="1600" dirty="0">
                    <a:latin typeface="+mn-lt"/>
                    <a:cs typeface="Times New Roman" panose="02020603050405020304" pitchFamily="18" charset="0"/>
                  </a:endParaRPr>
                </a:p>
                <a:p>
                  <a:pPr algn="just">
                    <a:spcBef>
                      <a:spcPct val="0"/>
                    </a:spcBef>
                    <a:buFontTx/>
                    <a:buNone/>
                  </a:pPr>
                  <a:endParaRPr lang="en-GB" altLang="el-GR" dirty="0">
                    <a:latin typeface="+mn-lt"/>
                  </a:endParaRPr>
                </a:p>
              </p:txBody>
            </p:sp>
            <p:sp>
              <p:nvSpPr>
                <p:cNvPr id="19" name="Rectangle 24"/>
                <p:cNvSpPr>
                  <a:spLocks noChangeArrowheads="1"/>
                </p:cNvSpPr>
                <p:nvPr/>
              </p:nvSpPr>
              <p:spPr bwMode="auto">
                <a:xfrm>
                  <a:off x="1954" y="403"/>
                  <a:ext cx="977" cy="155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nvGrpSpPr>
              <p:cNvPr id="15" name="Group 27"/>
              <p:cNvGrpSpPr>
                <a:grpSpLocks/>
              </p:cNvGrpSpPr>
              <p:nvPr/>
            </p:nvGrpSpPr>
            <p:grpSpPr bwMode="auto">
              <a:xfrm>
                <a:off x="2931" y="403"/>
                <a:ext cx="977" cy="1553"/>
                <a:chOff x="2931" y="403"/>
                <a:chExt cx="977" cy="1553"/>
              </a:xfrm>
            </p:grpSpPr>
            <p:sp>
              <p:nvSpPr>
                <p:cNvPr id="16" name="Rectangle 11"/>
                <p:cNvSpPr>
                  <a:spLocks noChangeArrowheads="1"/>
                </p:cNvSpPr>
                <p:nvPr/>
              </p:nvSpPr>
              <p:spPr bwMode="auto">
                <a:xfrm>
                  <a:off x="2959" y="403"/>
                  <a:ext cx="921" cy="1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eaLnBrk="1" hangingPunct="1">
                    <a:spcBef>
                      <a:spcPct val="0"/>
                    </a:spcBef>
                  </a:pPr>
                  <a:r>
                    <a:rPr lang="el-GR" altLang="el-GR" sz="1600" dirty="0" smtClean="0">
                      <a:latin typeface="+mn-lt"/>
                      <a:cs typeface="Arial" panose="020B0604020202020204" pitchFamily="34" charset="0"/>
                    </a:rPr>
                    <a:t>συναισθηματική </a:t>
                  </a:r>
                  <a:r>
                    <a:rPr lang="el-GR" altLang="el-GR" sz="1600" dirty="0">
                      <a:latin typeface="+mn-lt"/>
                      <a:cs typeface="Arial" panose="020B0604020202020204" pitchFamily="34" charset="0"/>
                    </a:rPr>
                    <a:t>κατάσταση</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εντατική </a:t>
                  </a:r>
                  <a:r>
                    <a:rPr lang="el-GR" altLang="el-GR" sz="1600" dirty="0">
                      <a:latin typeface="+mn-lt"/>
                      <a:cs typeface="Arial" panose="020B0604020202020204" pitchFamily="34" charset="0"/>
                    </a:rPr>
                    <a:t>εργασία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μονοτονία</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βάρδιες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επαναλαμβανόμενες </a:t>
                  </a:r>
                  <a:r>
                    <a:rPr lang="el-GR" altLang="el-GR" sz="1600" dirty="0">
                      <a:latin typeface="+mn-lt"/>
                      <a:cs typeface="Arial" panose="020B0604020202020204" pitchFamily="34" charset="0"/>
                    </a:rPr>
                    <a:t>διαδικασίας</a:t>
                  </a:r>
                  <a:endParaRPr lang="en-GB" altLang="el-GR" sz="1600" dirty="0">
                    <a:latin typeface="+mn-lt"/>
                    <a:cs typeface="Times New Roman" panose="02020603050405020304" pitchFamily="18" charset="0"/>
                  </a:endParaRPr>
                </a:p>
                <a:p>
                  <a:pPr marL="285750" indent="-285750" algn="just">
                    <a:spcBef>
                      <a:spcPct val="0"/>
                    </a:spcBef>
                  </a:pPr>
                  <a:r>
                    <a:rPr lang="el-GR" altLang="el-GR" sz="1600" dirty="0" smtClean="0">
                      <a:latin typeface="+mn-lt"/>
                      <a:cs typeface="Arial" panose="020B0604020202020204" pitchFamily="34" charset="0"/>
                    </a:rPr>
                    <a:t>φωτισμός</a:t>
                  </a:r>
                  <a:r>
                    <a:rPr lang="el-GR" altLang="el-GR" sz="1600" dirty="0">
                      <a:latin typeface="+mn-lt"/>
                      <a:cs typeface="Arial" panose="020B0604020202020204" pitchFamily="34" charset="0"/>
                    </a:rPr>
                    <a:t>, χρώματα, ορατότητα</a:t>
                  </a:r>
                  <a:endParaRPr lang="en-GB" altLang="el-GR" sz="1600" dirty="0">
                    <a:latin typeface="+mn-lt"/>
                    <a:cs typeface="Times New Roman" panose="02020603050405020304" pitchFamily="18" charset="0"/>
                  </a:endParaRPr>
                </a:p>
                <a:p>
                  <a:pPr algn="just">
                    <a:spcBef>
                      <a:spcPct val="0"/>
                    </a:spcBef>
                    <a:buFontTx/>
                    <a:buNone/>
                  </a:pPr>
                  <a:endParaRPr lang="en-GB" altLang="el-GR" dirty="0">
                    <a:latin typeface="+mn-lt"/>
                  </a:endParaRPr>
                </a:p>
              </p:txBody>
            </p:sp>
            <p:sp>
              <p:nvSpPr>
                <p:cNvPr id="17" name="Rectangle 26"/>
                <p:cNvSpPr>
                  <a:spLocks noChangeArrowheads="1"/>
                </p:cNvSpPr>
                <p:nvPr/>
              </p:nvSpPr>
              <p:spPr bwMode="auto">
                <a:xfrm>
                  <a:off x="2931" y="403"/>
                  <a:ext cx="977" cy="1553"/>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grpSp>
        <p:sp>
          <p:nvSpPr>
            <p:cNvPr id="7" name="Rectangle 29"/>
            <p:cNvSpPr>
              <a:spLocks noChangeArrowheads="1"/>
            </p:cNvSpPr>
            <p:nvPr/>
          </p:nvSpPr>
          <p:spPr bwMode="auto">
            <a:xfrm>
              <a:off x="-3" y="-3"/>
              <a:ext cx="3914" cy="1962"/>
            </a:xfrm>
            <a:prstGeom prst="rect">
              <a:avLst/>
            </a:prstGeom>
            <a:noFill/>
            <a:ln w="762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a:latin typeface="+mn-lt"/>
              </a:endParaRPr>
            </a:p>
          </p:txBody>
        </p:sp>
      </p:grpSp>
    </p:spTree>
    <p:extLst>
      <p:ext uri="{BB962C8B-B14F-4D97-AF65-F5344CB8AC3E}">
        <p14:creationId xmlns:p14="http://schemas.microsoft.com/office/powerpoint/2010/main" val="28722015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384"/>
            <a:ext cx="8229600" cy="1143000"/>
          </a:xfrm>
        </p:spPr>
        <p:txBody>
          <a:bodyPr>
            <a:noAutofit/>
          </a:bodyPr>
          <a:lstStyle/>
          <a:p>
            <a:r>
              <a:rPr lang="el-GR" sz="4000" dirty="0" smtClean="0"/>
              <a:t>Περιβαλλοντικοί Κίνδυνοι</a:t>
            </a:r>
            <a:endParaRPr lang="en-US" altLang="el-GR" sz="4000" dirty="0">
              <a:solidFill>
                <a:schemeClr val="accent1"/>
              </a:solidFill>
            </a:endParaRPr>
          </a:p>
        </p:txBody>
      </p:sp>
      <p:grpSp>
        <p:nvGrpSpPr>
          <p:cNvPr id="6" name="Group 43"/>
          <p:cNvGrpSpPr>
            <a:grpSpLocks/>
          </p:cNvGrpSpPr>
          <p:nvPr/>
        </p:nvGrpSpPr>
        <p:grpSpPr bwMode="auto">
          <a:xfrm>
            <a:off x="899592" y="980728"/>
            <a:ext cx="7102475" cy="5256213"/>
            <a:chOff x="-3" y="489"/>
            <a:chExt cx="4474" cy="3311"/>
          </a:xfrm>
        </p:grpSpPr>
        <p:grpSp>
          <p:nvGrpSpPr>
            <p:cNvPr id="7" name="Group 41"/>
            <p:cNvGrpSpPr>
              <a:grpSpLocks/>
            </p:cNvGrpSpPr>
            <p:nvPr/>
          </p:nvGrpSpPr>
          <p:grpSpPr bwMode="auto">
            <a:xfrm>
              <a:off x="0" y="489"/>
              <a:ext cx="4468" cy="3311"/>
              <a:chOff x="0" y="489"/>
              <a:chExt cx="4468" cy="3311"/>
            </a:xfrm>
          </p:grpSpPr>
          <p:grpSp>
            <p:nvGrpSpPr>
              <p:cNvPr id="11" name="Group 22"/>
              <p:cNvGrpSpPr>
                <a:grpSpLocks/>
              </p:cNvGrpSpPr>
              <p:nvPr/>
            </p:nvGrpSpPr>
            <p:grpSpPr bwMode="auto">
              <a:xfrm>
                <a:off x="0" y="489"/>
                <a:ext cx="1417" cy="748"/>
                <a:chOff x="0" y="489"/>
                <a:chExt cx="1417" cy="748"/>
              </a:xfrm>
            </p:grpSpPr>
            <p:sp>
              <p:nvSpPr>
                <p:cNvPr id="39" name="Rectangle 7"/>
                <p:cNvSpPr>
                  <a:spLocks noChangeArrowheads="1"/>
                </p:cNvSpPr>
                <p:nvPr/>
              </p:nvSpPr>
              <p:spPr bwMode="auto">
                <a:xfrm>
                  <a:off x="28" y="489"/>
                  <a:ext cx="1361" cy="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400" b="1" i="1">
                      <a:latin typeface="+mn-lt"/>
                      <a:cs typeface="Arial" panose="020B0604020202020204" pitchFamily="34" charset="0"/>
                    </a:rPr>
                    <a:t>Νερό – Ύδρευση</a:t>
                  </a:r>
                  <a:endParaRPr lang="en-GB" altLang="el-GR" sz="1400">
                    <a:latin typeface="+mn-lt"/>
                    <a:cs typeface="Times New Roman" panose="02020603050405020304" pitchFamily="18" charset="0"/>
                  </a:endParaRPr>
                </a:p>
                <a:p>
                  <a:pPr algn="just">
                    <a:spcBef>
                      <a:spcPct val="0"/>
                    </a:spcBef>
                    <a:buFontTx/>
                    <a:buNone/>
                  </a:pPr>
                  <a:endParaRPr lang="en-GB" altLang="el-GR" sz="2800">
                    <a:latin typeface="+mn-lt"/>
                  </a:endParaRPr>
                </a:p>
              </p:txBody>
            </p:sp>
            <p:sp>
              <p:nvSpPr>
                <p:cNvPr id="40" name="Rectangle 21"/>
                <p:cNvSpPr>
                  <a:spLocks noChangeArrowheads="1"/>
                </p:cNvSpPr>
                <p:nvPr/>
              </p:nvSpPr>
              <p:spPr bwMode="auto">
                <a:xfrm>
                  <a:off x="0" y="489"/>
                  <a:ext cx="1417" cy="748"/>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2" name="Group 24"/>
              <p:cNvGrpSpPr>
                <a:grpSpLocks/>
              </p:cNvGrpSpPr>
              <p:nvPr/>
            </p:nvGrpSpPr>
            <p:grpSpPr bwMode="auto">
              <a:xfrm>
                <a:off x="1417" y="489"/>
                <a:ext cx="3051" cy="748"/>
                <a:chOff x="1417" y="489"/>
                <a:chExt cx="3051" cy="748"/>
              </a:xfrm>
            </p:grpSpPr>
            <p:sp>
              <p:nvSpPr>
                <p:cNvPr id="37" name="Rectangle 8"/>
                <p:cNvSpPr>
                  <a:spLocks noChangeArrowheads="1"/>
                </p:cNvSpPr>
                <p:nvPr/>
              </p:nvSpPr>
              <p:spPr bwMode="auto">
                <a:xfrm>
                  <a:off x="1445" y="489"/>
                  <a:ext cx="2995" cy="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l-GR" altLang="el-GR" sz="1400" dirty="0" smtClean="0">
                      <a:latin typeface="+mn-lt"/>
                      <a:cs typeface="Arial" panose="020B0604020202020204" pitchFamily="34" charset="0"/>
                    </a:rPr>
                    <a:t>βιολογικοί </a:t>
                  </a:r>
                  <a:r>
                    <a:rPr lang="el-GR" altLang="el-GR" sz="1400" dirty="0">
                      <a:latin typeface="+mn-lt"/>
                      <a:cs typeface="Arial" panose="020B0604020202020204" pitchFamily="34" charset="0"/>
                    </a:rPr>
                    <a:t>παράγοντες (μικροοργανισμοί, παράσιτα)</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φυσικοί </a:t>
                  </a:r>
                  <a:r>
                    <a:rPr lang="el-GR" altLang="el-GR" sz="1400" dirty="0">
                      <a:latin typeface="+mn-lt"/>
                      <a:cs typeface="Arial" panose="020B0604020202020204" pitchFamily="34" charset="0"/>
                    </a:rPr>
                    <a:t>παράγοντες (ακτινοβολία, απόρριψη </a:t>
                  </a:r>
                  <a:r>
                    <a:rPr lang="el-GR" altLang="el-GR" sz="1400" dirty="0" err="1">
                      <a:latin typeface="+mn-lt"/>
                      <a:cs typeface="Arial" panose="020B0604020202020204" pitchFamily="34" charset="0"/>
                    </a:rPr>
                    <a:t>αχρήστων</a:t>
                  </a:r>
                  <a:r>
                    <a:rPr lang="el-GR" altLang="el-GR" sz="1400" dirty="0">
                      <a:latin typeface="+mn-lt"/>
                      <a:cs typeface="Arial" panose="020B0604020202020204" pitchFamily="34" charset="0"/>
                    </a:rPr>
                    <a:t>)</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χημικοί </a:t>
                  </a:r>
                  <a:r>
                    <a:rPr lang="el-GR" altLang="el-GR" sz="1400" dirty="0">
                      <a:latin typeface="+mn-lt"/>
                      <a:cs typeface="Arial" panose="020B0604020202020204" pitchFamily="34" charset="0"/>
                    </a:rPr>
                    <a:t>παράγοντες (φυτοφάρμακα, λιπάσματα, απόβλητα οικιακά και βιομηχανικά</a:t>
                  </a:r>
                  <a:r>
                    <a:rPr lang="el-GR" altLang="el-GR" sz="1400" dirty="0" smtClean="0">
                      <a:latin typeface="+mn-lt"/>
                      <a:cs typeface="Arial" panose="020B0604020202020204" pitchFamily="34" charset="0"/>
                    </a:rPr>
                    <a:t>)</a:t>
                  </a:r>
                  <a:endParaRPr lang="en-GB" altLang="el-GR" sz="1400" dirty="0">
                    <a:latin typeface="+mn-lt"/>
                    <a:cs typeface="Times New Roman" panose="02020603050405020304" pitchFamily="18" charset="0"/>
                  </a:endParaRPr>
                </a:p>
              </p:txBody>
            </p:sp>
            <p:sp>
              <p:nvSpPr>
                <p:cNvPr id="38" name="Rectangle 23"/>
                <p:cNvSpPr>
                  <a:spLocks noChangeArrowheads="1"/>
                </p:cNvSpPr>
                <p:nvPr/>
              </p:nvSpPr>
              <p:spPr bwMode="auto">
                <a:xfrm>
                  <a:off x="1417" y="489"/>
                  <a:ext cx="3051" cy="748"/>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3" name="Group 26"/>
              <p:cNvGrpSpPr>
                <a:grpSpLocks/>
              </p:cNvGrpSpPr>
              <p:nvPr/>
            </p:nvGrpSpPr>
            <p:grpSpPr bwMode="auto">
              <a:xfrm>
                <a:off x="0" y="1237"/>
                <a:ext cx="1417" cy="633"/>
                <a:chOff x="0" y="1237"/>
                <a:chExt cx="1417" cy="633"/>
              </a:xfrm>
            </p:grpSpPr>
            <p:sp>
              <p:nvSpPr>
                <p:cNvPr id="35" name="Rectangle 9"/>
                <p:cNvSpPr>
                  <a:spLocks noChangeArrowheads="1"/>
                </p:cNvSpPr>
                <p:nvPr/>
              </p:nvSpPr>
              <p:spPr bwMode="auto">
                <a:xfrm>
                  <a:off x="28" y="1237"/>
                  <a:ext cx="1361"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400" b="1" i="1" dirty="0">
                      <a:latin typeface="+mn-lt"/>
                      <a:cs typeface="Arial" panose="020B0604020202020204" pitchFamily="34" charset="0"/>
                    </a:rPr>
                    <a:t>Ατμόσφαιρα</a:t>
                  </a:r>
                  <a:endParaRPr lang="en-GB" altLang="el-GR" sz="1400" dirty="0">
                    <a:latin typeface="+mn-lt"/>
                    <a:cs typeface="Times New Roman" panose="02020603050405020304" pitchFamily="18" charset="0"/>
                  </a:endParaRPr>
                </a:p>
                <a:p>
                  <a:pPr algn="just">
                    <a:spcBef>
                      <a:spcPct val="0"/>
                    </a:spcBef>
                    <a:buFontTx/>
                    <a:buNone/>
                  </a:pPr>
                  <a:endParaRPr lang="en-GB" altLang="el-GR" sz="2800" dirty="0">
                    <a:latin typeface="+mn-lt"/>
                  </a:endParaRPr>
                </a:p>
              </p:txBody>
            </p:sp>
            <p:sp>
              <p:nvSpPr>
                <p:cNvPr id="36" name="Rectangle 25"/>
                <p:cNvSpPr>
                  <a:spLocks noChangeArrowheads="1"/>
                </p:cNvSpPr>
                <p:nvPr/>
              </p:nvSpPr>
              <p:spPr bwMode="auto">
                <a:xfrm>
                  <a:off x="0" y="1237"/>
                  <a:ext cx="1417"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4" name="Group 28"/>
              <p:cNvGrpSpPr>
                <a:grpSpLocks/>
              </p:cNvGrpSpPr>
              <p:nvPr/>
            </p:nvGrpSpPr>
            <p:grpSpPr bwMode="auto">
              <a:xfrm>
                <a:off x="1417" y="1237"/>
                <a:ext cx="3051" cy="633"/>
                <a:chOff x="1417" y="1237"/>
                <a:chExt cx="3051" cy="633"/>
              </a:xfrm>
            </p:grpSpPr>
            <p:sp>
              <p:nvSpPr>
                <p:cNvPr id="33" name="Rectangle 10"/>
                <p:cNvSpPr>
                  <a:spLocks noChangeArrowheads="1"/>
                </p:cNvSpPr>
                <p:nvPr/>
              </p:nvSpPr>
              <p:spPr bwMode="auto">
                <a:xfrm>
                  <a:off x="1445" y="1237"/>
                  <a:ext cx="2995"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l-GR" altLang="el-GR" sz="1400" dirty="0" smtClean="0">
                      <a:latin typeface="+mn-lt"/>
                      <a:cs typeface="Arial" panose="020B0604020202020204" pitchFamily="34" charset="0"/>
                    </a:rPr>
                    <a:t>βιολογικοί </a:t>
                  </a:r>
                  <a:r>
                    <a:rPr lang="el-GR" altLang="el-GR" sz="1400" dirty="0">
                      <a:latin typeface="+mn-lt"/>
                      <a:cs typeface="Arial" panose="020B0604020202020204" pitchFamily="34" charset="0"/>
                    </a:rPr>
                    <a:t>παράγοντες (μικροοργανισμοί)</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φυσικοί </a:t>
                  </a:r>
                  <a:r>
                    <a:rPr lang="el-GR" altLang="el-GR" sz="1400" dirty="0">
                      <a:latin typeface="+mn-lt"/>
                      <a:cs typeface="Arial" panose="020B0604020202020204" pitchFamily="34" charset="0"/>
                    </a:rPr>
                    <a:t>παράγοντες (ακτινοβολία, μετεωρολογικές συνθήκες)</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χημικοί </a:t>
                  </a:r>
                  <a:r>
                    <a:rPr lang="el-GR" altLang="el-GR" sz="1400" dirty="0">
                      <a:latin typeface="+mn-lt"/>
                      <a:cs typeface="Arial" panose="020B0604020202020204" pitchFamily="34" charset="0"/>
                    </a:rPr>
                    <a:t>παράγοντες (αέρια, καπνοί σκόνη</a:t>
                  </a:r>
                  <a:r>
                    <a:rPr lang="el-GR" altLang="el-GR" sz="1400" dirty="0" smtClean="0">
                      <a:latin typeface="+mn-lt"/>
                      <a:cs typeface="Arial" panose="020B0604020202020204" pitchFamily="34" charset="0"/>
                    </a:rPr>
                    <a:t>)</a:t>
                  </a:r>
                  <a:endParaRPr lang="en-GB" altLang="el-GR" sz="1400" dirty="0">
                    <a:latin typeface="+mn-lt"/>
                    <a:cs typeface="Times New Roman" panose="02020603050405020304" pitchFamily="18" charset="0"/>
                  </a:endParaRPr>
                </a:p>
              </p:txBody>
            </p:sp>
            <p:sp>
              <p:nvSpPr>
                <p:cNvPr id="34" name="Rectangle 27"/>
                <p:cNvSpPr>
                  <a:spLocks noChangeArrowheads="1"/>
                </p:cNvSpPr>
                <p:nvPr/>
              </p:nvSpPr>
              <p:spPr bwMode="auto">
                <a:xfrm>
                  <a:off x="1417" y="1237"/>
                  <a:ext cx="3051"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5" name="Group 30"/>
              <p:cNvGrpSpPr>
                <a:grpSpLocks/>
              </p:cNvGrpSpPr>
              <p:nvPr/>
            </p:nvGrpSpPr>
            <p:grpSpPr bwMode="auto">
              <a:xfrm>
                <a:off x="0" y="1870"/>
                <a:ext cx="1417" cy="633"/>
                <a:chOff x="0" y="1870"/>
                <a:chExt cx="1417" cy="633"/>
              </a:xfrm>
            </p:grpSpPr>
            <p:sp>
              <p:nvSpPr>
                <p:cNvPr id="31" name="Rectangle 11"/>
                <p:cNvSpPr>
                  <a:spLocks noChangeArrowheads="1"/>
                </p:cNvSpPr>
                <p:nvPr/>
              </p:nvSpPr>
              <p:spPr bwMode="auto">
                <a:xfrm>
                  <a:off x="28" y="1870"/>
                  <a:ext cx="1361"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400" b="1" i="1">
                      <a:latin typeface="+mn-lt"/>
                      <a:cs typeface="Arial" panose="020B0604020202020204" pitchFamily="34" charset="0"/>
                    </a:rPr>
                    <a:t>Εδαφος</a:t>
                  </a:r>
                  <a:endParaRPr lang="en-GB" altLang="el-GR" sz="1400">
                    <a:latin typeface="+mn-lt"/>
                    <a:cs typeface="Times New Roman" panose="02020603050405020304" pitchFamily="18" charset="0"/>
                  </a:endParaRPr>
                </a:p>
                <a:p>
                  <a:pPr algn="just">
                    <a:spcBef>
                      <a:spcPct val="0"/>
                    </a:spcBef>
                    <a:buFontTx/>
                    <a:buNone/>
                  </a:pPr>
                  <a:endParaRPr lang="en-GB" altLang="el-GR" sz="2800">
                    <a:latin typeface="+mn-lt"/>
                  </a:endParaRPr>
                </a:p>
              </p:txBody>
            </p:sp>
            <p:sp>
              <p:nvSpPr>
                <p:cNvPr id="32" name="Rectangle 29"/>
                <p:cNvSpPr>
                  <a:spLocks noChangeArrowheads="1"/>
                </p:cNvSpPr>
                <p:nvPr/>
              </p:nvSpPr>
              <p:spPr bwMode="auto">
                <a:xfrm>
                  <a:off x="0" y="1870"/>
                  <a:ext cx="1417"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6" name="Group 32"/>
              <p:cNvGrpSpPr>
                <a:grpSpLocks/>
              </p:cNvGrpSpPr>
              <p:nvPr/>
            </p:nvGrpSpPr>
            <p:grpSpPr bwMode="auto">
              <a:xfrm>
                <a:off x="1417" y="1870"/>
                <a:ext cx="3051" cy="633"/>
                <a:chOff x="1417" y="1870"/>
                <a:chExt cx="3051" cy="633"/>
              </a:xfrm>
            </p:grpSpPr>
            <p:sp>
              <p:nvSpPr>
                <p:cNvPr id="29" name="Rectangle 12"/>
                <p:cNvSpPr>
                  <a:spLocks noChangeArrowheads="1"/>
                </p:cNvSpPr>
                <p:nvPr/>
              </p:nvSpPr>
              <p:spPr bwMode="auto">
                <a:xfrm>
                  <a:off x="1445" y="1870"/>
                  <a:ext cx="2995"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l-GR" altLang="el-GR" sz="1400" dirty="0" smtClean="0">
                      <a:latin typeface="+mn-lt"/>
                      <a:cs typeface="Arial" panose="020B0604020202020204" pitchFamily="34" charset="0"/>
                    </a:rPr>
                    <a:t>βιολογικοί </a:t>
                  </a:r>
                  <a:r>
                    <a:rPr lang="el-GR" altLang="el-GR" sz="1400" dirty="0">
                      <a:latin typeface="+mn-lt"/>
                      <a:cs typeface="Arial" panose="020B0604020202020204" pitchFamily="34" charset="0"/>
                    </a:rPr>
                    <a:t>παράγοντες (μικροοργανισμοί, παράσιτα)</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φυσικοί </a:t>
                  </a:r>
                  <a:r>
                    <a:rPr lang="el-GR" altLang="el-GR" sz="1400" dirty="0">
                      <a:latin typeface="+mn-lt"/>
                      <a:cs typeface="Arial" panose="020B0604020202020204" pitchFamily="34" charset="0"/>
                    </a:rPr>
                    <a:t>παράγοντες (ακτινοβολία, απόρριψη </a:t>
                  </a:r>
                  <a:r>
                    <a:rPr lang="el-GR" altLang="el-GR" sz="1400" dirty="0" err="1">
                      <a:latin typeface="+mn-lt"/>
                      <a:cs typeface="Arial" panose="020B0604020202020204" pitchFamily="34" charset="0"/>
                    </a:rPr>
                    <a:t>αχρήστων</a:t>
                  </a:r>
                  <a:r>
                    <a:rPr lang="el-GR" altLang="el-GR" sz="1400" dirty="0">
                      <a:latin typeface="+mn-lt"/>
                      <a:cs typeface="Arial" panose="020B0604020202020204" pitchFamily="34" charset="0"/>
                    </a:rPr>
                    <a:t>)</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χημικοί </a:t>
                  </a:r>
                  <a:r>
                    <a:rPr lang="el-GR" altLang="el-GR" sz="1400" dirty="0">
                      <a:latin typeface="+mn-lt"/>
                      <a:cs typeface="Arial" panose="020B0604020202020204" pitchFamily="34" charset="0"/>
                    </a:rPr>
                    <a:t>παράγοντες (φυτοφάρμακα, λιπάσματα</a:t>
                  </a:r>
                  <a:r>
                    <a:rPr lang="el-GR" altLang="el-GR" sz="1400" dirty="0" smtClean="0">
                      <a:latin typeface="+mn-lt"/>
                      <a:cs typeface="Arial" panose="020B0604020202020204" pitchFamily="34" charset="0"/>
                    </a:rPr>
                    <a:t>)</a:t>
                  </a:r>
                  <a:endParaRPr lang="en-GB" altLang="el-GR" sz="1400" dirty="0">
                    <a:latin typeface="+mn-lt"/>
                    <a:cs typeface="Times New Roman" panose="02020603050405020304" pitchFamily="18" charset="0"/>
                  </a:endParaRPr>
                </a:p>
              </p:txBody>
            </p:sp>
            <p:sp>
              <p:nvSpPr>
                <p:cNvPr id="30" name="Rectangle 31"/>
                <p:cNvSpPr>
                  <a:spLocks noChangeArrowheads="1"/>
                </p:cNvSpPr>
                <p:nvPr/>
              </p:nvSpPr>
              <p:spPr bwMode="auto">
                <a:xfrm>
                  <a:off x="1417" y="1870"/>
                  <a:ext cx="3051"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7" name="Group 34"/>
              <p:cNvGrpSpPr>
                <a:grpSpLocks/>
              </p:cNvGrpSpPr>
              <p:nvPr/>
            </p:nvGrpSpPr>
            <p:grpSpPr bwMode="auto">
              <a:xfrm>
                <a:off x="0" y="2503"/>
                <a:ext cx="1417" cy="633"/>
                <a:chOff x="0" y="2503"/>
                <a:chExt cx="1417" cy="633"/>
              </a:xfrm>
            </p:grpSpPr>
            <p:sp>
              <p:nvSpPr>
                <p:cNvPr id="27" name="Rectangle 13"/>
                <p:cNvSpPr>
                  <a:spLocks noChangeArrowheads="1"/>
                </p:cNvSpPr>
                <p:nvPr/>
              </p:nvSpPr>
              <p:spPr bwMode="auto">
                <a:xfrm>
                  <a:off x="28" y="2503"/>
                  <a:ext cx="1361"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400" b="1" i="1">
                      <a:latin typeface="+mn-lt"/>
                      <a:cs typeface="Arial" panose="020B0604020202020204" pitchFamily="34" charset="0"/>
                    </a:rPr>
                    <a:t>Τροφή</a:t>
                  </a:r>
                  <a:endParaRPr lang="en-GB" altLang="el-GR" sz="1400">
                    <a:latin typeface="+mn-lt"/>
                    <a:cs typeface="Times New Roman" panose="02020603050405020304" pitchFamily="18" charset="0"/>
                  </a:endParaRPr>
                </a:p>
                <a:p>
                  <a:pPr algn="just">
                    <a:spcBef>
                      <a:spcPct val="0"/>
                    </a:spcBef>
                    <a:buFontTx/>
                    <a:buNone/>
                  </a:pPr>
                  <a:endParaRPr lang="en-GB" altLang="el-GR" sz="2800">
                    <a:latin typeface="+mn-lt"/>
                  </a:endParaRPr>
                </a:p>
              </p:txBody>
            </p:sp>
            <p:sp>
              <p:nvSpPr>
                <p:cNvPr id="28" name="Rectangle 33"/>
                <p:cNvSpPr>
                  <a:spLocks noChangeArrowheads="1"/>
                </p:cNvSpPr>
                <p:nvPr/>
              </p:nvSpPr>
              <p:spPr bwMode="auto">
                <a:xfrm>
                  <a:off x="0" y="2503"/>
                  <a:ext cx="1417"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8" name="Group 36"/>
              <p:cNvGrpSpPr>
                <a:grpSpLocks/>
              </p:cNvGrpSpPr>
              <p:nvPr/>
            </p:nvGrpSpPr>
            <p:grpSpPr bwMode="auto">
              <a:xfrm>
                <a:off x="1417" y="2503"/>
                <a:ext cx="3051" cy="633"/>
                <a:chOff x="1417" y="2503"/>
                <a:chExt cx="3051" cy="633"/>
              </a:xfrm>
            </p:grpSpPr>
            <p:sp>
              <p:nvSpPr>
                <p:cNvPr id="25" name="Rectangle 14"/>
                <p:cNvSpPr>
                  <a:spLocks noChangeArrowheads="1"/>
                </p:cNvSpPr>
                <p:nvPr/>
              </p:nvSpPr>
              <p:spPr bwMode="auto">
                <a:xfrm>
                  <a:off x="1445" y="2503"/>
                  <a:ext cx="2995" cy="63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l-GR" altLang="el-GR" sz="1400" dirty="0" smtClean="0">
                      <a:latin typeface="+mn-lt"/>
                      <a:cs typeface="Arial" panose="020B0604020202020204" pitchFamily="34" charset="0"/>
                    </a:rPr>
                    <a:t>βιολογικοί </a:t>
                  </a:r>
                  <a:r>
                    <a:rPr lang="el-GR" altLang="el-GR" sz="1400" dirty="0">
                      <a:latin typeface="+mn-lt"/>
                      <a:cs typeface="Arial" panose="020B0604020202020204" pitchFamily="34" charset="0"/>
                    </a:rPr>
                    <a:t>παράγοντες (μικροοργανισμοί, παράσιτα)</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φυσικοί </a:t>
                  </a:r>
                  <a:r>
                    <a:rPr lang="el-GR" altLang="el-GR" sz="1400" dirty="0">
                      <a:latin typeface="+mn-lt"/>
                      <a:cs typeface="Arial" panose="020B0604020202020204" pitchFamily="34" charset="0"/>
                    </a:rPr>
                    <a:t>παράγοντες (ακτινοβολία, απόρριψη </a:t>
                  </a:r>
                  <a:r>
                    <a:rPr lang="el-GR" altLang="el-GR" sz="1400" dirty="0" err="1">
                      <a:latin typeface="+mn-lt"/>
                      <a:cs typeface="Arial" panose="020B0604020202020204" pitchFamily="34" charset="0"/>
                    </a:rPr>
                    <a:t>αχρήστων</a:t>
                  </a:r>
                  <a:r>
                    <a:rPr lang="el-GR" altLang="el-GR" sz="1400" dirty="0">
                      <a:latin typeface="+mn-lt"/>
                      <a:cs typeface="Arial" panose="020B0604020202020204" pitchFamily="34" charset="0"/>
                    </a:rPr>
                    <a:t>)</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χημικοί </a:t>
                  </a:r>
                  <a:r>
                    <a:rPr lang="el-GR" altLang="el-GR" sz="1400" dirty="0">
                      <a:latin typeface="+mn-lt"/>
                      <a:cs typeface="Arial" panose="020B0604020202020204" pitchFamily="34" charset="0"/>
                    </a:rPr>
                    <a:t>παράγοντες (φυτοφάρμακα, ορμόνες, λιπάσματα</a:t>
                  </a:r>
                  <a:r>
                    <a:rPr lang="el-GR" altLang="el-GR" sz="1400" dirty="0" smtClean="0">
                      <a:latin typeface="+mn-lt"/>
                      <a:cs typeface="Arial" panose="020B0604020202020204" pitchFamily="34" charset="0"/>
                    </a:rPr>
                    <a:t>)</a:t>
                  </a:r>
                  <a:endParaRPr lang="en-GB" altLang="el-GR" sz="1400" dirty="0">
                    <a:latin typeface="+mn-lt"/>
                    <a:cs typeface="Times New Roman" panose="02020603050405020304" pitchFamily="18" charset="0"/>
                  </a:endParaRPr>
                </a:p>
              </p:txBody>
            </p:sp>
            <p:sp>
              <p:nvSpPr>
                <p:cNvPr id="26" name="Rectangle 35"/>
                <p:cNvSpPr>
                  <a:spLocks noChangeArrowheads="1"/>
                </p:cNvSpPr>
                <p:nvPr/>
              </p:nvSpPr>
              <p:spPr bwMode="auto">
                <a:xfrm>
                  <a:off x="1417" y="2503"/>
                  <a:ext cx="3051" cy="633"/>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19" name="Group 38"/>
              <p:cNvGrpSpPr>
                <a:grpSpLocks/>
              </p:cNvGrpSpPr>
              <p:nvPr/>
            </p:nvGrpSpPr>
            <p:grpSpPr bwMode="auto">
              <a:xfrm>
                <a:off x="0" y="3136"/>
                <a:ext cx="1417" cy="664"/>
                <a:chOff x="0" y="3136"/>
                <a:chExt cx="1417" cy="664"/>
              </a:xfrm>
            </p:grpSpPr>
            <p:sp>
              <p:nvSpPr>
                <p:cNvPr id="23" name="Rectangle 15"/>
                <p:cNvSpPr>
                  <a:spLocks noChangeArrowheads="1"/>
                </p:cNvSpPr>
                <p:nvPr/>
              </p:nvSpPr>
              <p:spPr bwMode="auto">
                <a:xfrm>
                  <a:off x="28" y="3136"/>
                  <a:ext cx="1361" cy="66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400" b="1" i="1">
                      <a:latin typeface="+mn-lt"/>
                      <a:cs typeface="Arial" panose="020B0604020202020204" pitchFamily="34" charset="0"/>
                    </a:rPr>
                    <a:t>Κατοικία</a:t>
                  </a:r>
                  <a:endParaRPr lang="en-GB" altLang="el-GR" sz="1400">
                    <a:latin typeface="+mn-lt"/>
                    <a:cs typeface="Times New Roman" panose="02020603050405020304" pitchFamily="18" charset="0"/>
                  </a:endParaRPr>
                </a:p>
                <a:p>
                  <a:pPr algn="just">
                    <a:spcBef>
                      <a:spcPct val="0"/>
                    </a:spcBef>
                    <a:buFontTx/>
                    <a:buNone/>
                  </a:pPr>
                  <a:endParaRPr lang="en-GB" altLang="el-GR" sz="2800">
                    <a:latin typeface="+mn-lt"/>
                  </a:endParaRPr>
                </a:p>
              </p:txBody>
            </p:sp>
            <p:sp>
              <p:nvSpPr>
                <p:cNvPr id="24" name="Rectangle 37"/>
                <p:cNvSpPr>
                  <a:spLocks noChangeArrowheads="1"/>
                </p:cNvSpPr>
                <p:nvPr/>
              </p:nvSpPr>
              <p:spPr bwMode="auto">
                <a:xfrm>
                  <a:off x="0" y="3136"/>
                  <a:ext cx="1417" cy="664"/>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nvGrpSpPr>
              <p:cNvPr id="20" name="Group 40"/>
              <p:cNvGrpSpPr>
                <a:grpSpLocks/>
              </p:cNvGrpSpPr>
              <p:nvPr/>
            </p:nvGrpSpPr>
            <p:grpSpPr bwMode="auto">
              <a:xfrm>
                <a:off x="1417" y="3136"/>
                <a:ext cx="3051" cy="664"/>
                <a:chOff x="1417" y="3136"/>
                <a:chExt cx="3051" cy="664"/>
              </a:xfrm>
            </p:grpSpPr>
            <p:sp>
              <p:nvSpPr>
                <p:cNvPr id="21" name="Rectangle 16"/>
                <p:cNvSpPr>
                  <a:spLocks noChangeArrowheads="1"/>
                </p:cNvSpPr>
                <p:nvPr/>
              </p:nvSpPr>
              <p:spPr bwMode="auto">
                <a:xfrm>
                  <a:off x="1445" y="3136"/>
                  <a:ext cx="2995" cy="664"/>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eaLnBrk="1" hangingPunct="1">
                    <a:spcBef>
                      <a:spcPct val="0"/>
                    </a:spcBef>
                  </a:pPr>
                  <a:r>
                    <a:rPr lang="el-GR" altLang="el-GR" sz="1400" dirty="0" smtClean="0">
                      <a:latin typeface="+mn-lt"/>
                      <a:cs typeface="Arial" panose="020B0604020202020204" pitchFamily="34" charset="0"/>
                    </a:rPr>
                    <a:t>βιολογικοί </a:t>
                  </a:r>
                  <a:r>
                    <a:rPr lang="el-GR" altLang="el-GR" sz="1400" dirty="0">
                      <a:latin typeface="+mn-lt"/>
                      <a:cs typeface="Arial" panose="020B0604020202020204" pitchFamily="34" charset="0"/>
                    </a:rPr>
                    <a:t>παράγοντες (μικροοργανισμοί, παράσιτα)</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φυσικοί </a:t>
                  </a:r>
                  <a:r>
                    <a:rPr lang="el-GR" altLang="el-GR" sz="1400" dirty="0">
                      <a:latin typeface="+mn-lt"/>
                      <a:cs typeface="Arial" panose="020B0604020202020204" pitchFamily="34" charset="0"/>
                    </a:rPr>
                    <a:t>παράγοντες (ακτινοβολία, θόρυβος, κλιματικές συνθήκες, φυσικές καταστροφές, ατυχήματα)</a:t>
                  </a:r>
                  <a:endParaRPr lang="en-GB" altLang="el-GR" sz="1400" dirty="0">
                    <a:latin typeface="+mn-lt"/>
                    <a:cs typeface="Times New Roman" panose="02020603050405020304" pitchFamily="18" charset="0"/>
                  </a:endParaRPr>
                </a:p>
                <a:p>
                  <a:pPr marL="285750" indent="-285750">
                    <a:spcBef>
                      <a:spcPct val="0"/>
                    </a:spcBef>
                  </a:pPr>
                  <a:r>
                    <a:rPr lang="el-GR" altLang="el-GR" sz="1400" dirty="0" smtClean="0">
                      <a:latin typeface="+mn-lt"/>
                      <a:cs typeface="Arial" panose="020B0604020202020204" pitchFamily="34" charset="0"/>
                    </a:rPr>
                    <a:t>χημικοί </a:t>
                  </a:r>
                  <a:r>
                    <a:rPr lang="el-GR" altLang="el-GR" sz="1400" dirty="0">
                      <a:latin typeface="+mn-lt"/>
                      <a:cs typeface="Arial" panose="020B0604020202020204" pitchFamily="34" charset="0"/>
                    </a:rPr>
                    <a:t>παράγοντες (αέρια, καπνοί, σκόνη</a:t>
                  </a:r>
                  <a:r>
                    <a:rPr lang="el-GR" altLang="el-GR" sz="1400" dirty="0" smtClean="0">
                      <a:latin typeface="+mn-lt"/>
                      <a:cs typeface="Arial" panose="020B0604020202020204" pitchFamily="34" charset="0"/>
                    </a:rPr>
                    <a:t>)</a:t>
                  </a:r>
                  <a:endParaRPr lang="en-GB" altLang="el-GR" sz="1400" dirty="0">
                    <a:latin typeface="+mn-lt"/>
                    <a:cs typeface="Times New Roman" panose="02020603050405020304" pitchFamily="18" charset="0"/>
                  </a:endParaRPr>
                </a:p>
              </p:txBody>
            </p:sp>
            <p:sp>
              <p:nvSpPr>
                <p:cNvPr id="22" name="Rectangle 39"/>
                <p:cNvSpPr>
                  <a:spLocks noChangeArrowheads="1"/>
                </p:cNvSpPr>
                <p:nvPr/>
              </p:nvSpPr>
              <p:spPr bwMode="auto">
                <a:xfrm>
                  <a:off x="1417" y="3136"/>
                  <a:ext cx="3051" cy="664"/>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grpSp>
        <p:sp>
          <p:nvSpPr>
            <p:cNvPr id="8" name="Rectangle 42"/>
            <p:cNvSpPr>
              <a:spLocks noChangeArrowheads="1"/>
            </p:cNvSpPr>
            <p:nvPr/>
          </p:nvSpPr>
          <p:spPr bwMode="auto">
            <a:xfrm>
              <a:off x="-3" y="489"/>
              <a:ext cx="4474" cy="3311"/>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800">
                <a:latin typeface="+mn-lt"/>
              </a:endParaRPr>
            </a:p>
          </p:txBody>
        </p:sp>
      </p:grpSp>
    </p:spTree>
    <p:extLst>
      <p:ext uri="{BB962C8B-B14F-4D97-AF65-F5344CB8AC3E}">
        <p14:creationId xmlns:p14="http://schemas.microsoft.com/office/powerpoint/2010/main" val="37230008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4000" dirty="0" smtClean="0"/>
              <a:t>Απόκτηση Γνώσεων</a:t>
            </a:r>
            <a:endParaRPr lang="el-GR" sz="4000"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sz="3000" dirty="0"/>
              <a:t>σ</a:t>
            </a:r>
            <a:r>
              <a:rPr lang="el-GR" altLang="el-GR" sz="3000" dirty="0" smtClean="0"/>
              <a:t>την </a:t>
            </a:r>
            <a:r>
              <a:rPr lang="el-GR" altLang="el-GR" sz="3000" dirty="0"/>
              <a:t>απόκτηση απαραίτητων γνώσεων μέσω της εκπαίδευσης και της συνεχούς μελέτης, της συνεργασίας με δημόσιους και ιδιωτικούς φορείς ώστε να είναι ενήμερος για τις παρούσες πρακτικές, αλλά και την παρακολούθηση του ημερήσιου και εβδομαδιαίου τύπου για σύγχρονη ενημέρωση για τους παρόντες κινδύνους και τις πιθανές λύσεις.</a:t>
            </a:r>
          </a:p>
          <a:p>
            <a:pPr marL="0" indent="355600">
              <a:lnSpc>
                <a:spcPct val="90000"/>
              </a:lnSpc>
              <a:buNone/>
              <a:defRPr/>
            </a:pPr>
            <a:endParaRPr lang="en-GB" altLang="el-GR" sz="3000" dirty="0"/>
          </a:p>
          <a:p>
            <a:pPr marL="0" indent="355600">
              <a:lnSpc>
                <a:spcPct val="90000"/>
              </a:lnSpc>
              <a:buNone/>
              <a:defRPr/>
            </a:pPr>
            <a:endParaRPr lang="el-GR" altLang="el-GR" sz="3000" dirty="0"/>
          </a:p>
          <a:p>
            <a:pPr marL="0" indent="0">
              <a:lnSpc>
                <a:spcPct val="90000"/>
              </a:lnSpc>
              <a:buNone/>
              <a:defRPr/>
            </a:pPr>
            <a:endParaRPr lang="el-GR" altLang="el-GR" sz="3000" dirty="0"/>
          </a:p>
          <a:p>
            <a:endParaRPr lang="el-GR" sz="3000" dirty="0" smtClean="0"/>
          </a:p>
        </p:txBody>
      </p:sp>
    </p:spTree>
    <p:extLst>
      <p:ext uri="{BB962C8B-B14F-4D97-AF65-F5344CB8AC3E}">
        <p14:creationId xmlns:p14="http://schemas.microsoft.com/office/powerpoint/2010/main" val="68570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4000" dirty="0" smtClean="0"/>
              <a:t>Αξιολόγηση Περιβάλλοντος</a:t>
            </a:r>
            <a:endParaRPr lang="el-GR" sz="4000" dirty="0"/>
          </a:p>
        </p:txBody>
      </p:sp>
      <p:sp>
        <p:nvSpPr>
          <p:cNvPr id="5" name="Θέση περιεχομένου 4"/>
          <p:cNvSpPr>
            <a:spLocks noGrp="1"/>
          </p:cNvSpPr>
          <p:nvPr>
            <p:ph idx="1"/>
          </p:nvPr>
        </p:nvSpPr>
        <p:spPr>
          <a:xfrm>
            <a:off x="464156" y="1438177"/>
            <a:ext cx="8229600" cy="4525963"/>
          </a:xfrm>
        </p:spPr>
        <p:txBody>
          <a:bodyPr>
            <a:noAutofit/>
          </a:bodyPr>
          <a:lstStyle/>
          <a:p>
            <a:pPr marL="0" indent="355600">
              <a:lnSpc>
                <a:spcPct val="90000"/>
              </a:lnSpc>
              <a:buNone/>
              <a:defRPr/>
            </a:pPr>
            <a:r>
              <a:rPr lang="el-GR" altLang="el-GR" sz="3000" dirty="0" smtClean="0"/>
              <a:t>στην </a:t>
            </a:r>
            <a:r>
              <a:rPr lang="el-GR" altLang="el-GR" sz="3000" dirty="0"/>
              <a:t>αξιολόγηση του περιβάλλοντος στο οποίο κινείται και εργάζεται ώστε να μπορεί έγκαιρα να αναγνωρίσει υπάρχοντες κινδύνους και να φροντίσει για την ενημέρωση των αρμοδίων, ή εφ’ όσον εμπίπτει στην αρμοδιότητά του να φροντίσει για την επίλυσή τους. Χώροι στους οποίους μπορεί να επέμβει είναι το σχολείο, το σπίτι, το εργασιακό περιβάλλον, οι χώροι αναψυχής, αλλά και η κοινότητα ως σύνολο. </a:t>
            </a:r>
          </a:p>
          <a:p>
            <a:pPr marL="0" indent="355600">
              <a:lnSpc>
                <a:spcPct val="90000"/>
              </a:lnSpc>
              <a:buNone/>
              <a:defRPr/>
            </a:pPr>
            <a:endParaRPr lang="el-GR" altLang="el-GR" sz="3000" dirty="0"/>
          </a:p>
          <a:p>
            <a:pPr marL="0" indent="355600">
              <a:lnSpc>
                <a:spcPct val="90000"/>
              </a:lnSpc>
              <a:buNone/>
              <a:defRPr/>
            </a:pPr>
            <a:endParaRPr lang="en-GB" altLang="el-GR" sz="3000" dirty="0"/>
          </a:p>
          <a:p>
            <a:pPr marL="0" indent="355600">
              <a:lnSpc>
                <a:spcPct val="90000"/>
              </a:lnSpc>
              <a:buNone/>
              <a:defRPr/>
            </a:pPr>
            <a:endParaRPr lang="el-GR" altLang="el-GR" sz="3000" dirty="0"/>
          </a:p>
          <a:p>
            <a:pPr marL="0" indent="0">
              <a:lnSpc>
                <a:spcPct val="90000"/>
              </a:lnSpc>
              <a:buNone/>
              <a:defRPr/>
            </a:pPr>
            <a:endParaRPr lang="el-GR" altLang="el-GR" sz="3000" dirty="0"/>
          </a:p>
          <a:p>
            <a:endParaRPr lang="el-GR" sz="3000" dirty="0" smtClean="0"/>
          </a:p>
        </p:txBody>
      </p:sp>
    </p:spTree>
    <p:extLst>
      <p:ext uri="{BB962C8B-B14F-4D97-AF65-F5344CB8AC3E}">
        <p14:creationId xmlns:p14="http://schemas.microsoft.com/office/powerpoint/2010/main" val="195228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4624"/>
            <a:ext cx="8229600" cy="1143000"/>
          </a:xfrm>
        </p:spPr>
        <p:txBody>
          <a:bodyPr>
            <a:noAutofit/>
          </a:bodyPr>
          <a:lstStyle/>
          <a:p>
            <a:r>
              <a:rPr lang="el-GR" sz="4000" dirty="0" smtClean="0"/>
              <a:t>Το Μνημόνιο «ΔΕΚΑ ΠΑΜΕ»</a:t>
            </a:r>
            <a:endParaRPr lang="en-US" altLang="el-GR" sz="4000" dirty="0">
              <a:solidFill>
                <a:schemeClr val="accent1"/>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84" t="4851" r="1176"/>
          <a:stretch/>
        </p:blipFill>
        <p:spPr bwMode="auto">
          <a:xfrm>
            <a:off x="611560" y="950785"/>
            <a:ext cx="7776864" cy="579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4644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2890</TotalTime>
  <Words>1563</Words>
  <Application>Microsoft Office PowerPoint</Application>
  <PresentationFormat>On-screen Show (4:3)</PresentationFormat>
  <Paragraphs>280</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Symbol</vt:lpstr>
      <vt:lpstr>Times New Roman</vt:lpstr>
      <vt:lpstr>Wingdings</vt:lpstr>
      <vt:lpstr>Θέμα του Office</vt:lpstr>
      <vt:lpstr>ΚΟΙΝΟΤΙΚΗ ΝΟΣΗΛΕΥΤΙΚΗ Ι</vt:lpstr>
      <vt:lpstr>Περιβαλλοντική Υγεία</vt:lpstr>
      <vt:lpstr>ΠΕΡΙΒΑΛΛΟΝ ΚΑΙ ΔΗΜΟΣΙΑ ΥΓΕΙΑ</vt:lpstr>
      <vt:lpstr>«Οδοί» Έκθεσης</vt:lpstr>
      <vt:lpstr>Κατηγορίες Περιβαλλοντικών Κινδύνων</vt:lpstr>
      <vt:lpstr>Περιβαλλοντικοί Κίνδυνοι</vt:lpstr>
      <vt:lpstr>Απόκτηση Γνώσεων</vt:lpstr>
      <vt:lpstr>Αξιολόγηση Περιβάλλοντος</vt:lpstr>
      <vt:lpstr>Το Μνημόνιο «ΔΕΚΑ ΠΑΜΕ»</vt:lpstr>
      <vt:lpstr>Ο Κύκλος Διαχείρισης της Καταστροφής</vt:lpstr>
      <vt:lpstr>ΜΟΝΤΕΛΟ JENNINGS-SANDERS  (μοντέλο νοσηλευτικής  διαχείρισης των καταστροφών)</vt:lpstr>
      <vt:lpstr>Επιπτώσεις Φυσικών Καταστροφών στο Περιβάλλον &amp; την Υγεία 1</vt:lpstr>
      <vt:lpstr>Επιπτώσεις Φυσικών Καταστροφών στο Περιβάλλον &amp; την Υγεία 2</vt:lpstr>
      <vt:lpstr>Επιπτώσεις Φυσικών Καταστροφών στο Περιβάλλον &amp; την Υγεία 3</vt:lpstr>
      <vt:lpstr>Επιπτώσεις Φυσικών Καταστροφών στο Περιβάλλον &amp; την Υγεία 4</vt:lpstr>
      <vt:lpstr>Επιπτώσεις Φυσικών Καταστροφών στο Περιβάλλον &amp; την Υγεία 5</vt:lpstr>
      <vt:lpstr>Επιπτώσεις Φυσικών Καταστροφών στο Περιβάλλον &amp; την Υγεία 6</vt:lpstr>
      <vt:lpstr>Επιπτώσεις Φυσικών Καταστροφών στο Περιβάλλον &amp; την Υγεία 7</vt:lpstr>
      <vt:lpstr>Επιπτώσεις Φυσικών Καταστροφών στο Περιβάλλον &amp; την Υγεία 8</vt:lpstr>
      <vt:lpstr>Αλλαγή της Συμπεριφοράς</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532</cp:revision>
  <dcterms:created xsi:type="dcterms:W3CDTF">2012-09-06T09:03:05Z</dcterms:created>
  <dcterms:modified xsi:type="dcterms:W3CDTF">2016-04-20T11:22:50Z</dcterms:modified>
</cp:coreProperties>
</file>