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300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280" r:id="rId53"/>
    <p:sldId id="290" r:id="rId54"/>
    <p:sldId id="295" r:id="rId55"/>
    <p:sldId id="299" r:id="rId56"/>
    <p:sldId id="292" r:id="rId57"/>
    <p:sldId id="291" r:id="rId58"/>
    <p:sldId id="294" r:id="rId59"/>
    <p:sldId id="293" r:id="rId6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00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3" d="100"/>
          <a:sy n="73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Μετατροπή Αναλογικών Σημάτων σε Ψηφιακά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Μετατροπή Αναλογικών Σημάτων σε Ψηφιακά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Μετατροπή Αναλογικών Σημάτων σε Ψηφιακά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Μετατροπή Αναλογικών Σημάτων σε Ψηφιακά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Μετατροπή Αναλογικών Σημάτων σε Ψηφιακά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Μετατροπή Αναλογικών Σημάτων σε Ψηφιακά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Μετατροπή Αναλογικών Σημάτων σε Ψηφιακά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12.wmf"/><Relationship Id="rId7" Type="http://schemas.openxmlformats.org/officeDocument/2006/relationships/image" Target="../media/image57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wmf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png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wmf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3.png"/><Relationship Id="rId7" Type="http://schemas.openxmlformats.org/officeDocument/2006/relationships/image" Target="../media/image87.wmf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6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85.wmf"/><Relationship Id="rId10" Type="http://schemas.openxmlformats.org/officeDocument/2006/relationships/image" Target="../media/image90.wmf"/><Relationship Id="rId4" Type="http://schemas.openxmlformats.org/officeDocument/2006/relationships/image" Target="../media/image84.png"/><Relationship Id="rId9" Type="http://schemas.openxmlformats.org/officeDocument/2006/relationships/image" Target="../media/image8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7" Type="http://schemas.openxmlformats.org/officeDocument/2006/relationships/image" Target="../media/image128.png"/><Relationship Id="rId2" Type="http://schemas.openxmlformats.org/officeDocument/2006/relationships/image" Target="../media/image12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6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9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DI36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11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Συστήματα Επικοινωνιών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4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Μετατροπή Αναλογικών Σημάτων σε Ψηφιακά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Μαθιόπουλος Παναγιώτης</a:t>
            </a:r>
          </a:p>
          <a:p>
            <a:r>
              <a:rPr lang="el-GR" sz="2800" dirty="0" smtClean="0"/>
              <a:t>Σχολή Θετικών Επιστημών</a:t>
            </a:r>
          </a:p>
          <a:p>
            <a:r>
              <a:rPr lang="el-GR" sz="2800" dirty="0" smtClean="0"/>
              <a:t>Τμήμα Πληροφορικής και Τηλεπικοινωνιών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Παράδειγμα </a:t>
            </a:r>
            <a:r>
              <a:rPr lang="el-GR" altLang="el-GR" dirty="0" smtClean="0">
                <a:solidFill>
                  <a:srgbClr val="5075BC"/>
                </a:solidFill>
              </a:rPr>
              <a:t>5.1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3569" y="1556916"/>
            <a:ext cx="5376863" cy="136842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2678"/>
            <a:ext cx="34385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05522"/>
            <a:ext cx="28670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0560"/>
            <a:ext cx="21129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069" y="4797003"/>
            <a:ext cx="52498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82" y="5589166"/>
            <a:ext cx="36528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07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Παράδειγμα 5.1 </a:t>
            </a:r>
            <a:r>
              <a:rPr lang="el-GR" altLang="el-GR" dirty="0" smtClean="0">
                <a:solidFill>
                  <a:srgbClr val="5075BC"/>
                </a:solidFill>
              </a:rPr>
              <a:t>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695450"/>
            <a:ext cx="5343525" cy="1952625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"/>
          <a:stretch/>
        </p:blipFill>
        <p:spPr bwMode="auto">
          <a:xfrm>
            <a:off x="365821" y="4518127"/>
            <a:ext cx="4710236" cy="178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14360"/>
            <a:ext cx="4388743" cy="20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30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5.2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628800"/>
            <a:ext cx="6418263" cy="107156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258369"/>
            <a:ext cx="10556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50419"/>
            <a:ext cx="3168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176612"/>
            <a:ext cx="100806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10"/>
          <p:cNvSpPr>
            <a:spLocks noChangeArrowheads="1"/>
          </p:cNvSpPr>
          <p:nvPr/>
        </p:nvSpPr>
        <p:spPr bwMode="auto">
          <a:xfrm>
            <a:off x="2087975" y="3258831"/>
            <a:ext cx="504000" cy="28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81550"/>
            <a:ext cx="1346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12"/>
          <p:cNvSpPr>
            <a:spLocks noChangeArrowheads="1"/>
          </p:cNvSpPr>
          <p:nvPr/>
        </p:nvSpPr>
        <p:spPr bwMode="auto">
          <a:xfrm>
            <a:off x="6901325" y="3789388"/>
            <a:ext cx="288000" cy="504000"/>
          </a:xfrm>
          <a:prstGeom prst="downArrow">
            <a:avLst>
              <a:gd name="adj1" fmla="val 50000"/>
              <a:gd name="adj2" fmla="val 61575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82" y="5373713"/>
            <a:ext cx="36782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5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5.3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61591"/>
            <a:ext cx="644048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1419" y="3337396"/>
            <a:ext cx="4470400" cy="275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208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5.3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496020"/>
            <a:ext cx="3970338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3943945"/>
            <a:ext cx="391636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74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>
                <a:solidFill>
                  <a:srgbClr val="5075BC"/>
                </a:solidFill>
              </a:rPr>
              <a:t>Δειγματοληψία παλμού (</a:t>
            </a:r>
            <a:r>
              <a:rPr lang="el-GR" sz="3800" dirty="0" err="1">
                <a:solidFill>
                  <a:srgbClr val="5075BC"/>
                </a:solidFill>
              </a:rPr>
              <a:t>Pulse</a:t>
            </a:r>
            <a:r>
              <a:rPr lang="el-GR" sz="3800" dirty="0">
                <a:solidFill>
                  <a:srgbClr val="5075BC"/>
                </a:solidFill>
              </a:rPr>
              <a:t> </a:t>
            </a:r>
            <a:r>
              <a:rPr lang="el-GR" sz="3800" dirty="0" err="1">
                <a:solidFill>
                  <a:srgbClr val="5075BC"/>
                </a:solidFill>
              </a:rPr>
              <a:t>Sampling</a:t>
            </a:r>
            <a:r>
              <a:rPr lang="el-GR" sz="3800" dirty="0">
                <a:solidFill>
                  <a:srgbClr val="5075BC"/>
                </a:solidFill>
              </a:rPr>
              <a:t>)</a:t>
            </a:r>
            <a:br>
              <a:rPr lang="el-GR" sz="3800" dirty="0">
                <a:solidFill>
                  <a:srgbClr val="5075BC"/>
                </a:solidFill>
              </a:rPr>
            </a:br>
            <a:r>
              <a:rPr lang="el-GR" sz="3800" dirty="0">
                <a:solidFill>
                  <a:srgbClr val="5075BC"/>
                </a:solidFill>
              </a:rPr>
              <a:t> ή Πρακτική </a:t>
            </a:r>
            <a:r>
              <a:rPr lang="el-GR" sz="3800" dirty="0" smtClean="0">
                <a:solidFill>
                  <a:srgbClr val="5075BC"/>
                </a:solidFill>
              </a:rPr>
              <a:t>Δειγματοληψία</a:t>
            </a:r>
            <a:endParaRPr lang="el-GR" sz="3800" dirty="0">
              <a:solidFill>
                <a:srgbClr val="5075BC"/>
              </a:solidFill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19" y="4028919"/>
            <a:ext cx="21605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19" y="4749644"/>
            <a:ext cx="22701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19" y="5657694"/>
            <a:ext cx="33401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19" y="1893132"/>
            <a:ext cx="2214563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560" y="1893132"/>
            <a:ext cx="4643240" cy="65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560" y="2852936"/>
            <a:ext cx="4643240" cy="34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0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>
                <a:solidFill>
                  <a:srgbClr val="5075BC"/>
                </a:solidFill>
              </a:rPr>
              <a:t>Δειγματοληψία παλμού (</a:t>
            </a:r>
            <a:r>
              <a:rPr lang="el-GR" sz="3800" dirty="0" err="1">
                <a:solidFill>
                  <a:srgbClr val="5075BC"/>
                </a:solidFill>
              </a:rPr>
              <a:t>Pulse</a:t>
            </a:r>
            <a:r>
              <a:rPr lang="el-GR" sz="3800" dirty="0">
                <a:solidFill>
                  <a:srgbClr val="5075BC"/>
                </a:solidFill>
              </a:rPr>
              <a:t> </a:t>
            </a:r>
            <a:r>
              <a:rPr lang="el-GR" sz="3800" dirty="0" err="1">
                <a:solidFill>
                  <a:srgbClr val="5075BC"/>
                </a:solidFill>
              </a:rPr>
              <a:t>Sampling</a:t>
            </a:r>
            <a:r>
              <a:rPr lang="el-GR" sz="3800" dirty="0">
                <a:solidFill>
                  <a:srgbClr val="5075BC"/>
                </a:solidFill>
              </a:rPr>
              <a:t>)</a:t>
            </a:r>
            <a:br>
              <a:rPr lang="el-GR" sz="3800" dirty="0">
                <a:solidFill>
                  <a:srgbClr val="5075BC"/>
                </a:solidFill>
              </a:rPr>
            </a:br>
            <a:r>
              <a:rPr lang="el-GR" sz="3800" dirty="0">
                <a:solidFill>
                  <a:srgbClr val="5075BC"/>
                </a:solidFill>
              </a:rPr>
              <a:t> </a:t>
            </a:r>
            <a:r>
              <a:rPr lang="el-GR" sz="3800" dirty="0" smtClean="0">
                <a:solidFill>
                  <a:srgbClr val="5075BC"/>
                </a:solidFill>
              </a:rPr>
              <a:t>Συμπεράσματα</a:t>
            </a:r>
            <a:endParaRPr lang="el-GR" sz="3800" dirty="0">
              <a:solidFill>
                <a:srgbClr val="5075BC"/>
              </a:solidFill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66" y="3182516"/>
            <a:ext cx="684053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66" y="5414541"/>
            <a:ext cx="66960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98191"/>
            <a:ext cx="482441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36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5.4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4631" y="1501353"/>
            <a:ext cx="6154738" cy="19431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88915"/>
            <a:ext cx="50419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04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5.4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556792"/>
            <a:ext cx="74485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1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Δειγματοληψία επίπεδης κορυφής (</a:t>
            </a:r>
            <a:r>
              <a:rPr lang="el-GR" dirty="0" err="1">
                <a:solidFill>
                  <a:srgbClr val="5075BC"/>
                </a:solidFill>
              </a:rPr>
              <a:t>Flat-top</a:t>
            </a:r>
            <a:r>
              <a:rPr lang="el-GR" dirty="0">
                <a:solidFill>
                  <a:srgbClr val="5075BC"/>
                </a:solidFill>
              </a:rPr>
              <a:t> </a:t>
            </a:r>
            <a:r>
              <a:rPr lang="el-GR" dirty="0" err="1">
                <a:solidFill>
                  <a:srgbClr val="5075BC"/>
                </a:solidFill>
              </a:rPr>
              <a:t>sampling</a:t>
            </a:r>
            <a:r>
              <a:rPr lang="el-GR" dirty="0" smtClean="0">
                <a:solidFill>
                  <a:srgbClr val="5075BC"/>
                </a:solidFill>
              </a:rPr>
              <a:t>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2277070"/>
            <a:ext cx="40322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1754783"/>
            <a:ext cx="16192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2924770"/>
            <a:ext cx="18002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869458"/>
            <a:ext cx="56165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29527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3429595"/>
            <a:ext cx="20875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4005858"/>
            <a:ext cx="29527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9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Δειγματοληψία: Ιδανική </a:t>
            </a:r>
            <a:r>
              <a:rPr lang="el-GR" dirty="0" smtClean="0"/>
              <a:t>Δειγματοληψία,</a:t>
            </a:r>
            <a:r>
              <a:rPr lang="en-US" dirty="0" smtClean="0"/>
              <a:t> </a:t>
            </a:r>
            <a:r>
              <a:rPr lang="el-GR" dirty="0" smtClean="0"/>
              <a:t>Δειγματοληψία </a:t>
            </a:r>
            <a:r>
              <a:rPr lang="el-GR" dirty="0"/>
              <a:t>παλμού, Δειγματοληψία επίπεδης κορυφής, Δειγματοληψία </a:t>
            </a:r>
            <a:r>
              <a:rPr lang="el-GR" dirty="0" err="1"/>
              <a:t>ζωνοπερατού</a:t>
            </a:r>
            <a:r>
              <a:rPr lang="el-GR" dirty="0"/>
              <a:t> </a:t>
            </a:r>
            <a:r>
              <a:rPr lang="el-GR" dirty="0" smtClean="0"/>
              <a:t>σήματος</a:t>
            </a:r>
            <a:endParaRPr lang="el-GR" dirty="0"/>
          </a:p>
          <a:p>
            <a:r>
              <a:rPr lang="el-GR" dirty="0" err="1"/>
              <a:t>Κβάντιση</a:t>
            </a:r>
            <a:r>
              <a:rPr lang="el-GR" dirty="0"/>
              <a:t>: Ομοιόμορφη </a:t>
            </a:r>
            <a:r>
              <a:rPr lang="el-GR" dirty="0" err="1"/>
              <a:t>κβάντιση</a:t>
            </a:r>
            <a:r>
              <a:rPr lang="el-GR" dirty="0"/>
              <a:t>, Θόρυβος </a:t>
            </a:r>
            <a:r>
              <a:rPr lang="el-GR" dirty="0" err="1"/>
              <a:t>κβάντισης</a:t>
            </a:r>
            <a:r>
              <a:rPr lang="el-GR" dirty="0"/>
              <a:t>, Μη-ομοιόμορφη </a:t>
            </a:r>
            <a:r>
              <a:rPr lang="el-GR" dirty="0" err="1" smtClean="0"/>
              <a:t>κβάντιση</a:t>
            </a:r>
            <a:endParaRPr lang="el-GR" dirty="0"/>
          </a:p>
          <a:p>
            <a:r>
              <a:rPr lang="el-GR" dirty="0"/>
              <a:t>Τεχνικές Μετατροπής Αναλογικού Σήματος σε Ψηφιακό: </a:t>
            </a:r>
            <a:r>
              <a:rPr lang="el-GR" dirty="0" err="1"/>
              <a:t>Παλμοδωδική</a:t>
            </a:r>
            <a:r>
              <a:rPr lang="el-GR" dirty="0"/>
              <a:t> Διαμόρφωση (</a:t>
            </a:r>
            <a:r>
              <a:rPr lang="en-US" dirty="0"/>
              <a:t>Pulse Code Modulation-PCM), </a:t>
            </a:r>
            <a:r>
              <a:rPr lang="el-GR" dirty="0"/>
              <a:t>Διαφορική </a:t>
            </a:r>
            <a:r>
              <a:rPr lang="el-GR" dirty="0" err="1"/>
              <a:t>Παλμοκωδική</a:t>
            </a:r>
            <a:r>
              <a:rPr lang="el-GR" dirty="0"/>
              <a:t> Διαμόρφωση (</a:t>
            </a:r>
            <a:r>
              <a:rPr lang="en-US" dirty="0"/>
              <a:t>Differential Pulse Code Modulation-DPCM), </a:t>
            </a:r>
            <a:r>
              <a:rPr lang="el-GR" dirty="0"/>
              <a:t>Διαμόρφωση Δέλτα (</a:t>
            </a:r>
            <a:r>
              <a:rPr lang="en-US" dirty="0"/>
              <a:t>Delta Modulation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l-GR" dirty="0" err="1"/>
              <a:t>Κωδικοποιήση</a:t>
            </a:r>
            <a:r>
              <a:rPr lang="el-GR" dirty="0"/>
              <a:t>: Κώδικες, Αντίστοιχα </a:t>
            </a:r>
            <a:r>
              <a:rPr lang="en-US" dirty="0"/>
              <a:t>bits </a:t>
            </a:r>
            <a:r>
              <a:rPr lang="el-GR" dirty="0"/>
              <a:t>σε </a:t>
            </a:r>
            <a:r>
              <a:rPr lang="el-GR" dirty="0" err="1" smtClean="0"/>
              <a:t>κυματομορφές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8325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2447925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Δειγματοληψία επίπεδης κορυφής (</a:t>
            </a:r>
            <a:r>
              <a:rPr lang="el-GR" dirty="0" err="1">
                <a:solidFill>
                  <a:srgbClr val="5075BC"/>
                </a:solidFill>
              </a:rPr>
              <a:t>Flat-top</a:t>
            </a:r>
            <a:r>
              <a:rPr lang="el-GR" dirty="0">
                <a:solidFill>
                  <a:srgbClr val="5075BC"/>
                </a:solidFill>
              </a:rPr>
              <a:t> </a:t>
            </a:r>
            <a:r>
              <a:rPr lang="el-GR" dirty="0" err="1">
                <a:solidFill>
                  <a:srgbClr val="5075BC"/>
                </a:solidFill>
              </a:rPr>
              <a:t>sampling</a:t>
            </a:r>
            <a:r>
              <a:rPr lang="el-GR" dirty="0">
                <a:solidFill>
                  <a:srgbClr val="5075BC"/>
                </a:solidFill>
              </a:rPr>
              <a:t>) Πεδίο </a:t>
            </a:r>
            <a:r>
              <a:rPr lang="el-GR" dirty="0" smtClean="0">
                <a:solidFill>
                  <a:srgbClr val="5075BC"/>
                </a:solidFill>
              </a:rPr>
              <a:t>συχνότητας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5256337" y="2420928"/>
            <a:ext cx="288000" cy="360000"/>
          </a:xfrm>
          <a:prstGeom prst="downArrow">
            <a:avLst>
              <a:gd name="adj1" fmla="val 50000"/>
              <a:gd name="adj2" fmla="val 3506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26955"/>
            <a:ext cx="66421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9743"/>
            <a:ext cx="66595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16005"/>
            <a:ext cx="640873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0" y="1633538"/>
            <a:ext cx="314801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52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>
                <a:solidFill>
                  <a:srgbClr val="5075BC"/>
                </a:solidFill>
              </a:rPr>
              <a:t>Κβάντιση</a:t>
            </a:r>
            <a:r>
              <a:rPr lang="el-GR" dirty="0">
                <a:solidFill>
                  <a:srgbClr val="5075BC"/>
                </a:solidFill>
              </a:rPr>
              <a:t> (</a:t>
            </a:r>
            <a:r>
              <a:rPr lang="en-US" dirty="0">
                <a:solidFill>
                  <a:srgbClr val="5075BC"/>
                </a:solidFill>
              </a:rPr>
              <a:t>Quantization</a:t>
            </a:r>
            <a:r>
              <a:rPr lang="en-US" dirty="0" smtClean="0">
                <a:solidFill>
                  <a:srgbClr val="5075BC"/>
                </a:solidFill>
              </a:rPr>
              <a:t>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793875"/>
            <a:ext cx="74263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3" y="3522663"/>
            <a:ext cx="739933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10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Ομοιόμορφη </a:t>
            </a:r>
            <a:r>
              <a:rPr lang="el-GR" dirty="0" err="1">
                <a:solidFill>
                  <a:srgbClr val="5075BC"/>
                </a:solidFill>
              </a:rPr>
              <a:t>Κβάντιση</a:t>
            </a:r>
            <a:r>
              <a:rPr lang="el-GR" dirty="0">
                <a:solidFill>
                  <a:srgbClr val="5075BC"/>
                </a:solidFill>
              </a:rPr>
              <a:t> (</a:t>
            </a:r>
            <a:r>
              <a:rPr lang="en-US" dirty="0">
                <a:solidFill>
                  <a:srgbClr val="5075BC"/>
                </a:solidFill>
              </a:rPr>
              <a:t>mid-tread</a:t>
            </a:r>
            <a:r>
              <a:rPr lang="en-US" dirty="0" smtClean="0">
                <a:solidFill>
                  <a:srgbClr val="5075BC"/>
                </a:solidFill>
              </a:rPr>
              <a:t>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59" y="1628800"/>
            <a:ext cx="3240088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59" y="4437087"/>
            <a:ext cx="342265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97" y="1735162"/>
            <a:ext cx="6794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59" y="1663725"/>
            <a:ext cx="8159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5939334" y="1844700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97" y="3678262"/>
            <a:ext cx="33401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97" y="4325962"/>
            <a:ext cx="298291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47" y="4797450"/>
            <a:ext cx="9810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6084167" y="2151963"/>
            <a:ext cx="431429" cy="5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651998" y="2728225"/>
            <a:ext cx="64770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1600" b="0" dirty="0">
                <a:latin typeface="+mn-lt"/>
              </a:rPr>
              <a:t>Βήμα</a:t>
            </a:r>
          </a:p>
        </p:txBody>
      </p:sp>
    </p:spTree>
    <p:extLst>
      <p:ext uri="{BB962C8B-B14F-4D97-AF65-F5344CB8AC3E}">
        <p14:creationId xmlns:p14="http://schemas.microsoft.com/office/powerpoint/2010/main" val="1038525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Ομοιόμορφη </a:t>
            </a:r>
            <a:r>
              <a:rPr lang="el-GR" dirty="0" err="1">
                <a:solidFill>
                  <a:srgbClr val="5075BC"/>
                </a:solidFill>
              </a:rPr>
              <a:t>Κβάντιση</a:t>
            </a:r>
            <a:r>
              <a:rPr lang="el-GR" dirty="0">
                <a:solidFill>
                  <a:srgbClr val="5075BC"/>
                </a:solidFill>
              </a:rPr>
              <a:t> (</a:t>
            </a:r>
            <a:r>
              <a:rPr lang="en-US" dirty="0">
                <a:solidFill>
                  <a:srgbClr val="5075BC"/>
                </a:solidFill>
              </a:rPr>
              <a:t>mid-rise</a:t>
            </a:r>
            <a:r>
              <a:rPr lang="en-US" dirty="0" smtClean="0">
                <a:solidFill>
                  <a:srgbClr val="5075BC"/>
                </a:solidFill>
              </a:rPr>
              <a:t>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95" y="1718717"/>
            <a:ext cx="3668712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95" y="4814342"/>
            <a:ext cx="3960813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1300"/>
            <a:ext cx="32575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0438"/>
            <a:ext cx="30099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67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5.5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3831" y="1556792"/>
            <a:ext cx="6561138" cy="1366837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44354"/>
            <a:ext cx="67849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19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el-GR" sz="4000" dirty="0">
                <a:solidFill>
                  <a:srgbClr val="5075BC"/>
                </a:solidFill>
              </a:rPr>
              <a:t>Ομοιόμορφη </a:t>
            </a:r>
            <a:r>
              <a:rPr lang="el-GR" sz="4000" dirty="0" err="1" smtClean="0">
                <a:solidFill>
                  <a:srgbClr val="5075BC"/>
                </a:solidFill>
              </a:rPr>
              <a:t>Κβάντιση</a:t>
            </a:r>
            <a:r>
              <a:rPr lang="el-GR" sz="4000" dirty="0" smtClean="0">
                <a:solidFill>
                  <a:srgbClr val="5075BC"/>
                </a:solidFill>
              </a:rPr>
              <a:t> - Παράδειγμα 5.5</a:t>
            </a:r>
            <a:endParaRPr lang="el-GR" sz="4000" dirty="0">
              <a:solidFill>
                <a:srgbClr val="5075BC"/>
              </a:solidFill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19" y="1628800"/>
            <a:ext cx="4779963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87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5.6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556792"/>
            <a:ext cx="6873875" cy="1176337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996654"/>
            <a:ext cx="5832475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78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5.6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4637" y="1484784"/>
            <a:ext cx="3514725" cy="4941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805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Θόρυβος </a:t>
            </a:r>
            <a:r>
              <a:rPr lang="el-GR" dirty="0" err="1" smtClean="0">
                <a:solidFill>
                  <a:srgbClr val="5075BC"/>
                </a:solidFill>
              </a:rPr>
              <a:t>Κβάντισης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7638"/>
            <a:ext cx="3529013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49875"/>
            <a:ext cx="3097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81675"/>
            <a:ext cx="138588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655" y="5565801"/>
            <a:ext cx="15113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414067" y="5589240"/>
            <a:ext cx="216000" cy="1440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25688"/>
            <a:ext cx="2376487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73388"/>
            <a:ext cx="28797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67138"/>
            <a:ext cx="136842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09504"/>
            <a:ext cx="15843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6084589" y="4221336"/>
            <a:ext cx="216000" cy="360000"/>
          </a:xfrm>
          <a:prstGeom prst="downArrow">
            <a:avLst>
              <a:gd name="adj1" fmla="val 50000"/>
              <a:gd name="adj2" fmla="val 37569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206080" y="6029005"/>
            <a:ext cx="768009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l-GR" sz="1400" b="0" dirty="0">
                <a:latin typeface="+mn-lt"/>
              </a:rPr>
              <a:t>Σφάλμα</a:t>
            </a: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2828504" y="5884543"/>
            <a:ext cx="6492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graphicFrame>
        <p:nvGraphicFramePr>
          <p:cNvPr id="1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394011"/>
              </p:ext>
            </p:extLst>
          </p:nvPr>
        </p:nvGraphicFramePr>
        <p:xfrm>
          <a:off x="3188867" y="5944868"/>
          <a:ext cx="50482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1" imgW="419100" imgH="368300" progId="Equation.DSMT4">
                  <p:embed/>
                </p:oleObj>
              </mc:Choice>
              <mc:Fallback>
                <p:oleObj name="Equation" r:id="rId11" imgW="419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8867" y="5944868"/>
                        <a:ext cx="50482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41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5.7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1731" y="1591122"/>
            <a:ext cx="6840538" cy="169386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9026"/>
            <a:ext cx="10668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78076"/>
            <a:ext cx="22479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4221163"/>
            <a:ext cx="3765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57" y="5229225"/>
            <a:ext cx="28082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59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Μετατροπή Αναλογικών Σημάτων σε Ψηφιακά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56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5.8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700808"/>
            <a:ext cx="6913562" cy="90011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2768137"/>
            <a:ext cx="17414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1" y="3710054"/>
            <a:ext cx="172878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4580533"/>
            <a:ext cx="38592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20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5.8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640" y="1628775"/>
            <a:ext cx="2881312" cy="576263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640" y="2781300"/>
            <a:ext cx="26701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00" y="1745308"/>
            <a:ext cx="237648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3933056"/>
            <a:ext cx="319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760938"/>
            <a:ext cx="47879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5588819"/>
            <a:ext cx="2222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3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5.9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4307" y="1989138"/>
            <a:ext cx="6275387" cy="2879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0658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5.9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3519" y="1500659"/>
            <a:ext cx="6176962" cy="4592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7501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5.9 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5844" y="1522437"/>
            <a:ext cx="7072312" cy="4714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3367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5.9 (4)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571625"/>
            <a:ext cx="7858125" cy="4214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54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Μη-ομοιόμορφη </a:t>
            </a:r>
            <a:r>
              <a:rPr lang="el-GR" dirty="0" err="1" smtClean="0">
                <a:solidFill>
                  <a:srgbClr val="5075BC"/>
                </a:solidFill>
              </a:rPr>
              <a:t>Κβάντιση</a:t>
            </a:r>
            <a:r>
              <a:rPr lang="el-GR" dirty="0" smtClean="0">
                <a:solidFill>
                  <a:srgbClr val="5075BC"/>
                </a:solidFill>
              </a:rPr>
              <a:t>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11" y="1579563"/>
            <a:ext cx="16113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27" y="4218850"/>
            <a:ext cx="65214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15"/>
          <p:cNvSpPr>
            <a:spLocks noChangeShapeType="1"/>
          </p:cNvSpPr>
          <p:nvPr/>
        </p:nvSpPr>
        <p:spPr bwMode="auto">
          <a:xfrm flipH="1" flipV="1">
            <a:off x="3149952" y="4939575"/>
            <a:ext cx="1584325" cy="12239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4734277" y="4939575"/>
            <a:ext cx="1871662" cy="12239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789589" y="5658712"/>
            <a:ext cx="1348487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l-GR" b="0" dirty="0" err="1">
                <a:latin typeface="+mn-lt"/>
              </a:rPr>
              <a:t>COMpressor</a:t>
            </a:r>
            <a:endParaRPr lang="el-GR" altLang="el-GR" b="0" dirty="0">
              <a:latin typeface="+mn-lt"/>
            </a:endParaRPr>
          </a:p>
          <a:p>
            <a:pPr eaLnBrk="1" hangingPunct="1"/>
            <a:r>
              <a:rPr lang="el-GR" altLang="el-GR" b="0" dirty="0">
                <a:latin typeface="+mn-lt"/>
              </a:rPr>
              <a:t>Συμπιεστής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526439" y="5587275"/>
            <a:ext cx="1276096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l-GR" b="0">
                <a:latin typeface="+mn-lt"/>
              </a:rPr>
              <a:t>exPANDER</a:t>
            </a:r>
            <a:endParaRPr lang="el-GR" altLang="el-GR" b="0">
              <a:latin typeface="+mn-lt"/>
            </a:endParaRPr>
          </a:p>
          <a:p>
            <a:pPr eaLnBrk="1" hangingPunct="1"/>
            <a:r>
              <a:rPr lang="el-GR" altLang="el-GR" b="0">
                <a:latin typeface="+mn-lt"/>
              </a:rPr>
              <a:t>Διαστολέας</a:t>
            </a:r>
          </a:p>
        </p:txBody>
      </p:sp>
      <p:pic>
        <p:nvPicPr>
          <p:cNvPr id="2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352" y="4002950"/>
            <a:ext cx="13096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98211" y="1579563"/>
            <a:ext cx="239787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l-GR" sz="1600" b="0" dirty="0">
                <a:latin typeface="+mn-lt"/>
              </a:rPr>
              <a:t>Πρόβλημα με αυξομείωση</a:t>
            </a:r>
          </a:p>
          <a:p>
            <a:pPr eaLnBrk="1" hangingPunct="1"/>
            <a:r>
              <a:rPr lang="el-GR" altLang="el-GR" sz="1600" b="0" dirty="0">
                <a:latin typeface="+mn-lt"/>
              </a:rPr>
              <a:t> της έντασης</a:t>
            </a:r>
            <a:r>
              <a:rPr lang="en-US" altLang="el-GR" sz="1600" b="0" dirty="0">
                <a:latin typeface="+mn-lt"/>
              </a:rPr>
              <a:t> </a:t>
            </a:r>
            <a:endParaRPr lang="el-GR" altLang="el-GR" sz="1600" b="0" dirty="0">
              <a:latin typeface="+mn-lt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1159711" y="2082800"/>
            <a:ext cx="792162" cy="76162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548523" y="2844424"/>
            <a:ext cx="140335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l-GR" sz="1600" b="0" dirty="0">
                <a:latin typeface="+mn-lt"/>
              </a:rPr>
              <a:t>Ομοιόμορφη</a:t>
            </a:r>
          </a:p>
          <a:p>
            <a:pPr eaLnBrk="1" hangingPunct="1"/>
            <a:r>
              <a:rPr lang="el-GR" altLang="el-GR" sz="1600" b="0" dirty="0" err="1">
                <a:latin typeface="+mn-lt"/>
              </a:rPr>
              <a:t>Κβάντιση</a:t>
            </a:r>
            <a:endParaRPr lang="el-GR" altLang="el-GR" sz="1600" b="0" dirty="0">
              <a:latin typeface="+mn-lt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3566671" y="2923381"/>
            <a:ext cx="25193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l-GR" sz="1600" dirty="0">
                <a:latin typeface="+mn-lt"/>
              </a:rPr>
              <a:t>Μη-ομοιόμορφη </a:t>
            </a:r>
            <a:r>
              <a:rPr lang="el-GR" altLang="el-GR" sz="1600" dirty="0" err="1">
                <a:latin typeface="+mn-lt"/>
              </a:rPr>
              <a:t>Κβάντιση</a:t>
            </a:r>
            <a:endParaRPr lang="el-GR" altLang="el-GR" sz="1600" dirty="0">
              <a:latin typeface="+mn-lt"/>
            </a:endParaRPr>
          </a:p>
        </p:txBody>
      </p:sp>
      <p:sp>
        <p:nvSpPr>
          <p:cNvPr id="29" name="AutoShape 25"/>
          <p:cNvSpPr>
            <a:spLocks noChangeArrowheads="1"/>
          </p:cNvSpPr>
          <p:nvPr/>
        </p:nvSpPr>
        <p:spPr bwMode="auto">
          <a:xfrm>
            <a:off x="4646352" y="3426619"/>
            <a:ext cx="360000" cy="504000"/>
          </a:xfrm>
          <a:prstGeom prst="downArrow">
            <a:avLst>
              <a:gd name="adj1" fmla="val 50000"/>
              <a:gd name="adj2" fmla="val 3580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0" name="AutoShape 26"/>
          <p:cNvSpPr>
            <a:spLocks noChangeArrowheads="1"/>
          </p:cNvSpPr>
          <p:nvPr/>
        </p:nvSpPr>
        <p:spPr bwMode="auto">
          <a:xfrm>
            <a:off x="6894226" y="5730819"/>
            <a:ext cx="288000" cy="216000"/>
          </a:xfrm>
          <a:prstGeom prst="rightArrow">
            <a:avLst>
              <a:gd name="adj1" fmla="val 50000"/>
              <a:gd name="adj2" fmla="val 4154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7253639" y="5658712"/>
            <a:ext cx="1416263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l-GR" b="0">
                <a:latin typeface="+mn-lt"/>
              </a:rPr>
              <a:t>COMPANDER</a:t>
            </a:r>
            <a:endParaRPr lang="el-GR" altLang="el-GR" b="0">
              <a:latin typeface="+mn-lt"/>
            </a:endParaRPr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H="1" flipV="1">
            <a:off x="2961548" y="1809750"/>
            <a:ext cx="1374613" cy="676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201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8" grpId="0"/>
      <p:bldP spid="29" grpId="0" animBg="1"/>
      <p:bldP spid="30" grpId="0" animBg="1"/>
      <p:bldP spid="31" grpId="0"/>
      <p:bldP spid="31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Μη-ομοιόμορφη </a:t>
            </a:r>
            <a:r>
              <a:rPr lang="el-GR" dirty="0" err="1">
                <a:solidFill>
                  <a:srgbClr val="5075BC"/>
                </a:solidFill>
              </a:rPr>
              <a:t>Κβάντιση</a:t>
            </a:r>
            <a:r>
              <a:rPr lang="el-GR" dirty="0">
                <a:solidFill>
                  <a:srgbClr val="5075BC"/>
                </a:solidFill>
              </a:rPr>
              <a:t> </a:t>
            </a:r>
            <a:r>
              <a:rPr lang="el-GR" dirty="0" smtClean="0">
                <a:solidFill>
                  <a:srgbClr val="5075BC"/>
                </a:solidFill>
              </a:rPr>
              <a:t>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4977"/>
            <a:ext cx="4654427" cy="123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22" y="1801687"/>
            <a:ext cx="3289578" cy="21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63462"/>
            <a:ext cx="4438527" cy="115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4"/>
            <a:ext cx="3095328" cy="204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6"/>
          <p:cNvSpPr>
            <a:spLocks noChangeShapeType="1"/>
          </p:cNvSpPr>
          <p:nvPr/>
        </p:nvSpPr>
        <p:spPr bwMode="auto">
          <a:xfrm flipH="1">
            <a:off x="6656262" y="1616717"/>
            <a:ext cx="542926" cy="28803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222747" y="1412776"/>
            <a:ext cx="1556558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l-GR" sz="1600" b="0" dirty="0" err="1">
                <a:latin typeface="+mn-lt"/>
              </a:rPr>
              <a:t>Ευρωπαικό</a:t>
            </a:r>
            <a:r>
              <a:rPr lang="el-GR" altLang="el-GR" sz="1600" b="0" dirty="0">
                <a:latin typeface="+mn-lt"/>
              </a:rPr>
              <a:t> </a:t>
            </a:r>
            <a:r>
              <a:rPr lang="en-US" altLang="el-GR" sz="1600" b="0" dirty="0">
                <a:latin typeface="+mn-lt"/>
              </a:rPr>
              <a:t>PCM</a:t>
            </a:r>
            <a:endParaRPr lang="el-GR" altLang="el-GR" sz="1600" b="0" dirty="0">
              <a:latin typeface="+mn-lt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6598013" y="4293096"/>
            <a:ext cx="647700" cy="2889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245713" y="4077072"/>
            <a:ext cx="960945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l-GR" sz="1600" b="0" dirty="0">
                <a:latin typeface="+mn-lt"/>
              </a:rPr>
              <a:t>USA</a:t>
            </a:r>
            <a:r>
              <a:rPr lang="el-GR" altLang="el-GR" sz="1600" b="0" dirty="0">
                <a:latin typeface="+mn-lt"/>
              </a:rPr>
              <a:t> </a:t>
            </a:r>
            <a:r>
              <a:rPr lang="en-US" altLang="el-GR" sz="1600" b="0" dirty="0">
                <a:latin typeface="+mn-lt"/>
              </a:rPr>
              <a:t>PCM</a:t>
            </a:r>
            <a:endParaRPr lang="el-GR" altLang="el-GR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31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5.10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1107" y="1556420"/>
            <a:ext cx="6681787" cy="3960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61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5.10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38613"/>
            <a:ext cx="3571875" cy="2016125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547" y="1738613"/>
            <a:ext cx="4421199" cy="294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547" y="4902104"/>
            <a:ext cx="4421199" cy="126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36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Σύστημα </a:t>
            </a:r>
            <a:r>
              <a:rPr lang="en-US" dirty="0">
                <a:solidFill>
                  <a:srgbClr val="5075BC"/>
                </a:solidFill>
              </a:rPr>
              <a:t>ADC </a:t>
            </a:r>
            <a:r>
              <a:rPr lang="el-GR" dirty="0">
                <a:solidFill>
                  <a:srgbClr val="5075BC"/>
                </a:solidFill>
              </a:rPr>
              <a:t>και </a:t>
            </a:r>
            <a:r>
              <a:rPr lang="en-US" dirty="0" smtClean="0">
                <a:solidFill>
                  <a:srgbClr val="5075BC"/>
                </a:solidFill>
              </a:rPr>
              <a:t>DAC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616575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04" y="4077047"/>
            <a:ext cx="49307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48" y="4292947"/>
            <a:ext cx="47386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385" y="4869210"/>
            <a:ext cx="48752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385" y="5301010"/>
            <a:ext cx="48752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04" y="5883622"/>
            <a:ext cx="49307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16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5.10 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2969" y="1628800"/>
            <a:ext cx="7358062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59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Παλμοκωδική</a:t>
            </a:r>
            <a:r>
              <a:rPr lang="el-GR" dirty="0"/>
              <a:t> Διαμόρφωση</a:t>
            </a:r>
            <a:br>
              <a:rPr lang="el-GR" dirty="0"/>
            </a:br>
            <a:r>
              <a:rPr lang="el-GR" dirty="0"/>
              <a:t> (</a:t>
            </a:r>
            <a:r>
              <a:rPr lang="en-US" dirty="0"/>
              <a:t>Pulse Code Modulation-PCM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/>
          </a:bodyPr>
          <a:lstStyle/>
          <a:p>
            <a:r>
              <a:rPr lang="el-GR" sz="2600" dirty="0"/>
              <a:t>Ψηφιακή τηλεφωνία</a:t>
            </a:r>
          </a:p>
          <a:p>
            <a:r>
              <a:rPr lang="el-GR" sz="2600" dirty="0"/>
              <a:t>Μουσικά πληκτρολόγια</a:t>
            </a:r>
          </a:p>
          <a:p>
            <a:r>
              <a:rPr lang="el-GR" sz="2600" dirty="0"/>
              <a:t>Ήχος στους υπολογιστές</a:t>
            </a:r>
          </a:p>
          <a:p>
            <a:r>
              <a:rPr lang="el-GR" sz="2600" dirty="0"/>
              <a:t>Ψηφιακό </a:t>
            </a:r>
            <a:r>
              <a:rPr lang="el-GR" sz="2600" dirty="0" err="1"/>
              <a:t>video</a:t>
            </a:r>
            <a:endParaRPr lang="el-GR" sz="2600" dirty="0"/>
          </a:p>
          <a:p>
            <a:r>
              <a:rPr lang="el-GR" sz="2600" dirty="0" err="1"/>
              <a:t>Compact</a:t>
            </a:r>
            <a:r>
              <a:rPr lang="el-GR" sz="2600" dirty="0"/>
              <a:t> </a:t>
            </a:r>
            <a:r>
              <a:rPr lang="el-GR" sz="2600" dirty="0" err="1"/>
              <a:t>Disc</a:t>
            </a:r>
            <a:endParaRPr lang="el-GR" sz="2600" dirty="0"/>
          </a:p>
          <a:p>
            <a:r>
              <a:rPr lang="el-GR" sz="2600" dirty="0" err="1" smtClean="0"/>
              <a:t>Blu-ray</a:t>
            </a:r>
            <a:endParaRPr lang="el-GR" sz="2600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72816"/>
            <a:ext cx="5338762" cy="382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300" dirty="0"/>
              <a:t>Διαφορική </a:t>
            </a:r>
            <a:r>
              <a:rPr lang="el-GR" sz="3300" dirty="0" err="1"/>
              <a:t>Παλμοκωδική</a:t>
            </a:r>
            <a:r>
              <a:rPr lang="el-GR" sz="3300" dirty="0"/>
              <a:t> </a:t>
            </a:r>
            <a:r>
              <a:rPr lang="el-GR" sz="3300" dirty="0" smtClean="0"/>
              <a:t>Διαμόρφωση (</a:t>
            </a:r>
            <a:r>
              <a:rPr lang="en-US" sz="3300" dirty="0"/>
              <a:t>Differential Pulse Code Modulation-DPCM</a:t>
            </a:r>
            <a:r>
              <a:rPr lang="en-US" sz="3300" dirty="0" smtClean="0"/>
              <a:t>)</a:t>
            </a:r>
            <a:r>
              <a:rPr lang="el-GR" sz="3300" dirty="0" smtClean="0"/>
              <a:t> (1)</a:t>
            </a:r>
            <a:endParaRPr lang="el-GR" sz="33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Παραλλαγή του </a:t>
            </a:r>
            <a:r>
              <a:rPr lang="el-GR" dirty="0" smtClean="0"/>
              <a:t>PCM</a:t>
            </a:r>
            <a:endParaRPr lang="el-GR" dirty="0"/>
          </a:p>
          <a:p>
            <a:r>
              <a:rPr lang="el-GR" dirty="0"/>
              <a:t>Περιλαμβάνει δειγματοληψία, </a:t>
            </a:r>
            <a:r>
              <a:rPr lang="el-GR" dirty="0" err="1"/>
              <a:t>κβάντιση</a:t>
            </a:r>
            <a:r>
              <a:rPr lang="el-GR" dirty="0"/>
              <a:t> και </a:t>
            </a:r>
            <a:r>
              <a:rPr lang="el-GR" dirty="0" smtClean="0"/>
              <a:t>κωδικοποίηση</a:t>
            </a:r>
            <a:endParaRPr lang="el-GR" dirty="0"/>
          </a:p>
          <a:p>
            <a:r>
              <a:rPr lang="el-GR" dirty="0"/>
              <a:t>Η βασική διαφορά είναι ότι δεν κβαντίζεται η τιμή του δείγματος αλλά η διαφορά αυτής με μια εκτιμώμενη </a:t>
            </a:r>
            <a:r>
              <a:rPr lang="el-GR" dirty="0" smtClean="0"/>
              <a:t>τιμή</a:t>
            </a:r>
            <a:endParaRPr lang="el-GR" dirty="0"/>
          </a:p>
          <a:p>
            <a:r>
              <a:rPr lang="el-GR" dirty="0"/>
              <a:t>Τα περισσότερα σήματα που συναντώνται στα τηλεπικοινωνιακά συστήματα παρουσιάζουν μεγάλη συσχέτιση μεταξύ των </a:t>
            </a:r>
            <a:r>
              <a:rPr lang="el-GR" dirty="0" smtClean="0"/>
              <a:t>δειγμάτων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14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300" dirty="0">
                <a:solidFill>
                  <a:srgbClr val="5075BC"/>
                </a:solidFill>
              </a:rPr>
              <a:t>Διαφορική </a:t>
            </a:r>
            <a:r>
              <a:rPr lang="el-GR" sz="3300" dirty="0" err="1">
                <a:solidFill>
                  <a:srgbClr val="5075BC"/>
                </a:solidFill>
              </a:rPr>
              <a:t>Παλμοκωδική</a:t>
            </a:r>
            <a:r>
              <a:rPr lang="el-GR" sz="3300" dirty="0">
                <a:solidFill>
                  <a:srgbClr val="5075BC"/>
                </a:solidFill>
              </a:rPr>
              <a:t> Διαμόρφωση (</a:t>
            </a:r>
            <a:r>
              <a:rPr lang="en-US" sz="3300" dirty="0">
                <a:solidFill>
                  <a:srgbClr val="5075BC"/>
                </a:solidFill>
              </a:rPr>
              <a:t>Differential Pulse Code Modulation-DPCM) </a:t>
            </a:r>
            <a:r>
              <a:rPr lang="en-US" sz="3300" dirty="0" smtClean="0">
                <a:solidFill>
                  <a:srgbClr val="5075BC"/>
                </a:solidFill>
              </a:rPr>
              <a:t>(</a:t>
            </a:r>
            <a:r>
              <a:rPr lang="el-GR" sz="3300" dirty="0" smtClean="0">
                <a:solidFill>
                  <a:srgbClr val="5075BC"/>
                </a:solidFill>
              </a:rPr>
              <a:t>2</a:t>
            </a:r>
            <a:r>
              <a:rPr lang="en-US" sz="3300" dirty="0" smtClean="0">
                <a:solidFill>
                  <a:srgbClr val="5075BC"/>
                </a:solidFill>
              </a:rPr>
              <a:t>)</a:t>
            </a:r>
            <a:endParaRPr lang="el-GR" sz="3300" dirty="0">
              <a:solidFill>
                <a:srgbClr val="5075BC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9" y="1633655"/>
            <a:ext cx="3905481" cy="287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10831"/>
            <a:ext cx="457200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876" y="1687142"/>
            <a:ext cx="15113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876" y="2464445"/>
            <a:ext cx="973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876" y="2060848"/>
            <a:ext cx="4356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876" y="2780730"/>
            <a:ext cx="17462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31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DPCM Πλεονεκτήματα σε σχέση με το </a:t>
            </a:r>
            <a:r>
              <a:rPr lang="el-GR" dirty="0" smtClean="0">
                <a:solidFill>
                  <a:srgbClr val="5075BC"/>
                </a:solidFill>
              </a:rPr>
              <a:t>PCM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832"/>
            <a:ext cx="676751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75757"/>
            <a:ext cx="6740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37782"/>
            <a:ext cx="676751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43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DPCM Πλεονεκτήματα σε σχέση με το </a:t>
            </a:r>
            <a:r>
              <a:rPr lang="el-GR" dirty="0" smtClean="0">
                <a:solidFill>
                  <a:srgbClr val="5075BC"/>
                </a:solidFill>
              </a:rPr>
              <a:t>PCM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735510"/>
            <a:ext cx="68770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9" y="3246810"/>
            <a:ext cx="6850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78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Διαμόρφωση Δέλτα</a:t>
            </a:r>
            <a:br>
              <a:rPr lang="el-GR" dirty="0">
                <a:solidFill>
                  <a:srgbClr val="5075BC"/>
                </a:solidFill>
              </a:rPr>
            </a:br>
            <a:r>
              <a:rPr lang="el-GR" dirty="0">
                <a:solidFill>
                  <a:srgbClr val="5075BC"/>
                </a:solidFill>
              </a:rPr>
              <a:t> (</a:t>
            </a:r>
            <a:r>
              <a:rPr lang="en-US" dirty="0">
                <a:solidFill>
                  <a:srgbClr val="5075BC"/>
                </a:solidFill>
              </a:rPr>
              <a:t>Delta Modulation</a:t>
            </a:r>
            <a:r>
              <a:rPr lang="en-US" dirty="0" smtClean="0">
                <a:solidFill>
                  <a:srgbClr val="5075BC"/>
                </a:solidFill>
              </a:rPr>
              <a:t>)</a:t>
            </a:r>
            <a:r>
              <a:rPr lang="el-GR" dirty="0" smtClean="0">
                <a:solidFill>
                  <a:srgbClr val="5075BC"/>
                </a:solidFill>
              </a:rPr>
              <a:t>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1844848"/>
            <a:ext cx="68230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21111"/>
            <a:ext cx="4683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994198"/>
            <a:ext cx="6823075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5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Διαμόρφωση Δέλτα</a:t>
            </a:r>
            <a:br>
              <a:rPr lang="el-GR" dirty="0">
                <a:solidFill>
                  <a:srgbClr val="5075BC"/>
                </a:solidFill>
              </a:rPr>
            </a:br>
            <a:r>
              <a:rPr lang="el-GR" dirty="0">
                <a:solidFill>
                  <a:srgbClr val="5075BC"/>
                </a:solidFill>
              </a:rPr>
              <a:t> (</a:t>
            </a:r>
            <a:r>
              <a:rPr lang="en-US" dirty="0">
                <a:solidFill>
                  <a:srgbClr val="5075BC"/>
                </a:solidFill>
              </a:rPr>
              <a:t>Delta Modulation</a:t>
            </a:r>
            <a:r>
              <a:rPr lang="en-US" dirty="0" smtClean="0">
                <a:solidFill>
                  <a:srgbClr val="5075BC"/>
                </a:solidFill>
              </a:rPr>
              <a:t>)</a:t>
            </a:r>
            <a:r>
              <a:rPr lang="el-GR" dirty="0" smtClean="0">
                <a:solidFill>
                  <a:srgbClr val="5075BC"/>
                </a:solidFill>
              </a:rPr>
              <a:t>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0444"/>
            <a:ext cx="422938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17" y="2259883"/>
            <a:ext cx="4032736" cy="250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4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Κωδικοποίηση (</a:t>
            </a:r>
            <a:r>
              <a:rPr lang="en-US" dirty="0">
                <a:solidFill>
                  <a:srgbClr val="5075BC"/>
                </a:solidFill>
              </a:rPr>
              <a:t>Encoding</a:t>
            </a:r>
            <a:r>
              <a:rPr lang="en-US" dirty="0" smtClean="0">
                <a:solidFill>
                  <a:srgbClr val="5075BC"/>
                </a:solidFill>
              </a:rPr>
              <a:t>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1700758"/>
            <a:ext cx="68230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57" y="3110458"/>
            <a:ext cx="67960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4464595"/>
            <a:ext cx="68230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47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Κωδικοποίηση</a:t>
            </a: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1" y="1484784"/>
            <a:ext cx="44910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5018361" y="1628800"/>
            <a:ext cx="288000" cy="1440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579864" y="1534846"/>
            <a:ext cx="299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l-GR" sz="1600" b="0" dirty="0"/>
              <a:t>Φυσικός δυαδικός κώδικας (</a:t>
            </a:r>
            <a:r>
              <a:rPr lang="en-US" altLang="el-GR" sz="1600" b="0" dirty="0"/>
              <a:t>NBC)</a:t>
            </a:r>
            <a:endParaRPr lang="el-GR" altLang="el-GR" sz="1600" b="0" dirty="0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604"/>
            <a:ext cx="38608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36" y="2060848"/>
            <a:ext cx="4829040" cy="230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0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5075BC"/>
                </a:solidFill>
              </a:rPr>
              <a:t>ADC (Analog-to-Digital Converter</a:t>
            </a:r>
            <a:r>
              <a:rPr lang="en-US" dirty="0" smtClean="0">
                <a:solidFill>
                  <a:srgbClr val="5075BC"/>
                </a:solidFill>
              </a:rPr>
              <a:t>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4" y="1528763"/>
            <a:ext cx="5929313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8715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Αντιστοιχία </a:t>
            </a:r>
            <a:r>
              <a:rPr lang="en-US" dirty="0">
                <a:solidFill>
                  <a:srgbClr val="5075BC"/>
                </a:solidFill>
              </a:rPr>
              <a:t>bits </a:t>
            </a:r>
            <a:r>
              <a:rPr lang="el-GR" dirty="0">
                <a:solidFill>
                  <a:srgbClr val="5075BC"/>
                </a:solidFill>
              </a:rPr>
              <a:t>σε </a:t>
            </a:r>
            <a:r>
              <a:rPr lang="el-GR" dirty="0" err="1" smtClean="0">
                <a:solidFill>
                  <a:srgbClr val="5075BC"/>
                </a:solidFill>
              </a:rPr>
              <a:t>κυματομορφές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5" y="1652627"/>
            <a:ext cx="2933882" cy="429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65" y="1824077"/>
            <a:ext cx="5055809" cy="63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65" y="2895149"/>
            <a:ext cx="5365466" cy="62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65" y="3960514"/>
            <a:ext cx="5339780" cy="83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65" y="5238500"/>
            <a:ext cx="5436815" cy="63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1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Φάσματα (</a:t>
            </a:r>
            <a:r>
              <a:rPr lang="en-US" dirty="0">
                <a:solidFill>
                  <a:srgbClr val="5075BC"/>
                </a:solidFill>
              </a:rPr>
              <a:t>Spectra</a:t>
            </a:r>
            <a:r>
              <a:rPr lang="en-US" dirty="0" smtClean="0">
                <a:solidFill>
                  <a:srgbClr val="5075BC"/>
                </a:solidFill>
              </a:rPr>
              <a:t>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916832"/>
            <a:ext cx="7429500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4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1.0.</a:t>
            </a:r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r>
              <a:rPr lang="el-GR" sz="2000" dirty="0"/>
              <a:t>Έκδοση διαθέσιμη </a:t>
            </a:r>
            <a:r>
              <a:rPr lang="el-GR" sz="2000" dirty="0">
                <a:hlinkClick r:id="rId3"/>
              </a:rPr>
              <a:t>εδώ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Παναγιώτης </a:t>
            </a:r>
            <a:r>
              <a:rPr lang="el-GR" sz="2000" dirty="0" err="1"/>
              <a:t>Μαθιόπουλος</a:t>
            </a:r>
            <a:r>
              <a:rPr lang="el-GR" sz="2000" dirty="0"/>
              <a:t>. Παναγιώτης </a:t>
            </a:r>
            <a:r>
              <a:rPr lang="el-GR" sz="2000" dirty="0" err="1"/>
              <a:t>Μαθιόπουλος</a:t>
            </a:r>
            <a:r>
              <a:rPr lang="el-GR" sz="2000" dirty="0"/>
              <a:t>. «Συστήματα Επικοινωνιών. Μετατροπή Αναλογικών Σημάτων σε Ψηφιακά». </a:t>
            </a:r>
            <a:r>
              <a:rPr lang="el-GR" sz="2000" dirty="0" smtClean="0"/>
              <a:t>Έκδοση: 1.0. Αθήνα 2015. Διαθέσιμο από τη δικτυακή διεύθυνση: </a:t>
            </a:r>
            <a:r>
              <a:rPr lang="en-US" sz="2000" dirty="0" smtClean="0">
                <a:hlinkClick r:id="rId3"/>
              </a:rPr>
              <a:t>http://opencourses.uoa.gr/courses/DI114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"Η δομή και οργάνωση της παρουσίασης, καθώς και το υπόλοιπο περιεχόμενο, αποτελούν πνευματική ιδιοκτησία του συγγραφέα και του Πανεπιστημίου Αθηνών και διατίθενται με άδεια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 Αναφορά Μη Εμπορική Χρήση Παρόμοια Διανομή Έκδοση 4.0 ή μεταγενέστερη.</a:t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Οι Εικόνες/Σχήματα/Διαγράμματα/φωτογραφίες που περιέχονται στην παρουσίαση αποτελούν πνευματική ιδιοκτησία τρίτων. Απαγορεύεται η αναπαραγωγή, αναδημοσίευση και διάθεσή τους στο κοινό με οποιονδήποτε τρόπο χωρίς τη λήψη άδειας από τους δικαιούχους. </a:t>
            </a:r>
            <a:r>
              <a:rPr lang="el-GR" sz="2000"/>
              <a:t>"</a:t>
            </a:r>
          </a:p>
          <a:p>
            <a:pPr marL="0" indent="0">
              <a:buNone/>
            </a:pP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Δειγματοληψία - Θεώρημα </a:t>
            </a:r>
            <a:r>
              <a:rPr lang="el-GR" dirty="0">
                <a:solidFill>
                  <a:srgbClr val="5075BC"/>
                </a:solidFill>
              </a:rPr>
              <a:t>ή Συνθήκη </a:t>
            </a:r>
            <a:r>
              <a:rPr lang="en-US" dirty="0" err="1" smtClean="0">
                <a:solidFill>
                  <a:srgbClr val="5075BC"/>
                </a:solidFill>
              </a:rPr>
              <a:t>Nyquist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989138"/>
            <a:ext cx="70421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94" y="3086844"/>
            <a:ext cx="693261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1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Ιδανική Δειγματοληψία (</a:t>
            </a:r>
            <a:r>
              <a:rPr lang="en-US" dirty="0">
                <a:solidFill>
                  <a:srgbClr val="5075BC"/>
                </a:solidFill>
              </a:rPr>
              <a:t>Ideal Sampling</a:t>
            </a:r>
            <a:r>
              <a:rPr lang="en-US" dirty="0" smtClean="0">
                <a:solidFill>
                  <a:srgbClr val="5075BC"/>
                </a:solidFill>
              </a:rPr>
              <a:t>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1480"/>
            <a:ext cx="17272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42" y="1811928"/>
            <a:ext cx="4439158" cy="440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3741"/>
            <a:ext cx="187166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52417"/>
            <a:ext cx="37512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73142"/>
            <a:ext cx="347662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76155"/>
            <a:ext cx="24066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5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Ρυθμός </a:t>
            </a:r>
            <a:r>
              <a:rPr lang="el-GR" dirty="0" smtClean="0">
                <a:solidFill>
                  <a:srgbClr val="5075BC"/>
                </a:solidFill>
              </a:rPr>
              <a:t>Δειγματοληψίας</a:t>
            </a:r>
            <a:br>
              <a:rPr lang="el-GR" dirty="0" smtClean="0">
                <a:solidFill>
                  <a:srgbClr val="5075BC"/>
                </a:solidFill>
              </a:rPr>
            </a:br>
            <a:r>
              <a:rPr lang="el-GR" dirty="0" smtClean="0">
                <a:solidFill>
                  <a:srgbClr val="5075BC"/>
                </a:solidFill>
              </a:rPr>
              <a:t>Περιπτώσεις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05" y="1700808"/>
            <a:ext cx="2916957" cy="470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376142"/>
            <a:ext cx="27908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4857750" y="3346099"/>
            <a:ext cx="228900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l-GR" sz="1600" b="0" dirty="0">
                <a:latin typeface="+mn-lt"/>
              </a:rPr>
              <a:t>Ανάκτηση στο δέκτη </a:t>
            </a:r>
          </a:p>
          <a:p>
            <a:pPr eaLnBrk="1" hangingPunct="1"/>
            <a:r>
              <a:rPr lang="el-GR" altLang="el-GR" sz="1600" b="0" dirty="0">
                <a:latin typeface="+mn-lt"/>
              </a:rPr>
              <a:t>με </a:t>
            </a:r>
            <a:r>
              <a:rPr lang="el-GR" altLang="el-GR" sz="1600" b="0" dirty="0" err="1">
                <a:latin typeface="+mn-lt"/>
              </a:rPr>
              <a:t>χαμηλοπερατό</a:t>
            </a:r>
            <a:r>
              <a:rPr lang="el-GR" altLang="el-GR" sz="1600" b="0" dirty="0">
                <a:latin typeface="+mn-lt"/>
              </a:rPr>
              <a:t> φίλτρο</a:t>
            </a:r>
          </a:p>
        </p:txBody>
      </p:sp>
      <p:sp>
        <p:nvSpPr>
          <p:cNvPr id="6" name="Line 39"/>
          <p:cNvSpPr>
            <a:spLocks noChangeShapeType="1"/>
          </p:cNvSpPr>
          <p:nvPr/>
        </p:nvSpPr>
        <p:spPr bwMode="auto">
          <a:xfrm flipH="1">
            <a:off x="5362575" y="4005883"/>
            <a:ext cx="217488" cy="5032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pic>
        <p:nvPicPr>
          <p:cNvPr id="7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780928"/>
            <a:ext cx="13922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4857750" y="1700808"/>
            <a:ext cx="329152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l-GR" sz="1600" b="0" dirty="0">
                <a:latin typeface="+mn-lt"/>
              </a:rPr>
              <a:t>Ελάχιστη συχνότητα δειγματοληψίας</a:t>
            </a:r>
          </a:p>
          <a:p>
            <a:pPr eaLnBrk="1" hangingPunct="1"/>
            <a:r>
              <a:rPr lang="el-GR" altLang="el-GR" sz="1600" b="0" dirty="0">
                <a:latin typeface="+mn-lt"/>
              </a:rPr>
              <a:t>Ρυθμός </a:t>
            </a:r>
            <a:r>
              <a:rPr lang="en-US" altLang="el-GR" sz="1600" b="0" dirty="0" err="1">
                <a:latin typeface="+mn-lt"/>
              </a:rPr>
              <a:t>Nyquist</a:t>
            </a:r>
            <a:endParaRPr lang="el-GR" altLang="el-GR" sz="1600" b="0" dirty="0">
              <a:latin typeface="+mn-lt"/>
            </a:endParaRPr>
          </a:p>
        </p:txBody>
      </p:sp>
      <p:sp>
        <p:nvSpPr>
          <p:cNvPr id="9" name="Line 42"/>
          <p:cNvSpPr>
            <a:spLocks noChangeShapeType="1"/>
          </p:cNvSpPr>
          <p:nvPr/>
        </p:nvSpPr>
        <p:spPr bwMode="auto">
          <a:xfrm flipH="1">
            <a:off x="5289550" y="2349698"/>
            <a:ext cx="217488" cy="5032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25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Ρυθμός </a:t>
            </a:r>
            <a:r>
              <a:rPr lang="el-GR" dirty="0" smtClean="0">
                <a:solidFill>
                  <a:srgbClr val="5075BC"/>
                </a:solidFill>
              </a:rPr>
              <a:t>Δειγματοληψίας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734420" y="5752561"/>
            <a:ext cx="821356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l-GR" sz="1600" b="0" dirty="0">
                <a:latin typeface="+mn-lt"/>
              </a:rPr>
              <a:t>Aliasing</a:t>
            </a:r>
            <a:endParaRPr lang="el-GR" altLang="el-GR" sz="1600" b="0" dirty="0">
              <a:latin typeface="+mn-lt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5140325" y="3050001"/>
            <a:ext cx="3546475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l-GR" sz="1600" b="0" dirty="0">
                <a:latin typeface="+mn-lt"/>
              </a:rPr>
              <a:t>To </a:t>
            </a:r>
            <a:r>
              <a:rPr lang="el-GR" altLang="el-GR" sz="1600" b="0" dirty="0">
                <a:latin typeface="+mn-lt"/>
              </a:rPr>
              <a:t>σήμα φιλτράρεται πριν την δειγματοληψία με ένα </a:t>
            </a:r>
            <a:r>
              <a:rPr lang="el-GR" altLang="el-GR" sz="1600" b="0" dirty="0" err="1">
                <a:latin typeface="+mn-lt"/>
              </a:rPr>
              <a:t>χαμηλοπερατό</a:t>
            </a:r>
            <a:r>
              <a:rPr lang="el-GR" altLang="el-GR" sz="1600" b="0" dirty="0">
                <a:latin typeface="+mn-lt"/>
              </a:rPr>
              <a:t> ή </a:t>
            </a:r>
            <a:r>
              <a:rPr lang="el-GR" altLang="el-GR" sz="1600" b="0" dirty="0" err="1">
                <a:latin typeface="+mn-lt"/>
              </a:rPr>
              <a:t>ζωνοπερατό</a:t>
            </a:r>
            <a:r>
              <a:rPr lang="el-GR" altLang="el-GR" sz="1600" b="0" dirty="0">
                <a:latin typeface="+mn-lt"/>
              </a:rPr>
              <a:t> φίλτρο</a:t>
            </a:r>
            <a:r>
              <a:rPr lang="en-US" altLang="el-GR" sz="1600" b="0" dirty="0">
                <a:latin typeface="+mn-lt"/>
              </a:rPr>
              <a:t> </a:t>
            </a:r>
            <a:r>
              <a:rPr lang="el-GR" altLang="el-GR" sz="1600" b="0" dirty="0">
                <a:latin typeface="+mn-lt"/>
              </a:rPr>
              <a:t>(</a:t>
            </a:r>
            <a:r>
              <a:rPr lang="en-US" altLang="el-GR" sz="1600" b="0" dirty="0">
                <a:latin typeface="+mn-lt"/>
              </a:rPr>
              <a:t>anti-aliasing) , </a:t>
            </a:r>
            <a:r>
              <a:rPr lang="el-GR" altLang="el-GR" sz="1600" b="0" dirty="0">
                <a:latin typeface="+mn-lt"/>
              </a:rPr>
              <a:t>ώστε να ικανοποιείται η συνθήκη του </a:t>
            </a:r>
            <a:r>
              <a:rPr lang="en-US" altLang="el-GR" sz="1600" b="0" dirty="0" err="1">
                <a:latin typeface="+mn-lt"/>
              </a:rPr>
              <a:t>Nyquist</a:t>
            </a:r>
            <a:r>
              <a:rPr lang="en-US" altLang="el-GR" sz="1600" b="0" dirty="0">
                <a:latin typeface="+mn-lt"/>
              </a:rPr>
              <a:t>.</a:t>
            </a:r>
            <a:endParaRPr lang="el-GR" altLang="el-GR" sz="1600" b="0" dirty="0">
              <a:latin typeface="+mn-lt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17353"/>
            <a:ext cx="42195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4728"/>
            <a:ext cx="4357688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6"/>
          <p:cNvSpPr>
            <a:spLocks noChangeShapeType="1"/>
          </p:cNvSpPr>
          <p:nvPr/>
        </p:nvSpPr>
        <p:spPr bwMode="auto">
          <a:xfrm flipV="1">
            <a:off x="2195091" y="4869160"/>
            <a:ext cx="720725" cy="863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56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783</Words>
  <Application>Microsoft Office PowerPoint</Application>
  <PresentationFormat>On-screen Show (4:3)</PresentationFormat>
  <Paragraphs>133</Paragraphs>
  <Slides>59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MS PGothic</vt:lpstr>
      <vt:lpstr>Arial</vt:lpstr>
      <vt:lpstr>Calibri</vt:lpstr>
      <vt:lpstr>Times New Roman</vt:lpstr>
      <vt:lpstr>Wingdings</vt:lpstr>
      <vt:lpstr>Θέμα του Office</vt:lpstr>
      <vt:lpstr>Equation</vt:lpstr>
      <vt:lpstr>Συστήματα Επικοινωνιών</vt:lpstr>
      <vt:lpstr>Περιγραφή ενότητας</vt:lpstr>
      <vt:lpstr>Μετατροπή Αναλογικών Σημάτων σε Ψηφιακά</vt:lpstr>
      <vt:lpstr>Σύστημα ADC και DAC</vt:lpstr>
      <vt:lpstr>ADC (Analog-to-Digital Converter)</vt:lpstr>
      <vt:lpstr>Δειγματοληψία - Θεώρημα ή Συνθήκη Nyquist</vt:lpstr>
      <vt:lpstr>Ιδανική Δειγματοληψία (Ideal Sampling)</vt:lpstr>
      <vt:lpstr>Ρυθμός Δειγματοληψίας Περιπτώσεις</vt:lpstr>
      <vt:lpstr>Ρυθμός Δειγματοληψίας</vt:lpstr>
      <vt:lpstr>Παράδειγμα 5.1 (1)</vt:lpstr>
      <vt:lpstr>Παράδειγμα 5.1 (2)</vt:lpstr>
      <vt:lpstr>Παράδειγμα 5.2</vt:lpstr>
      <vt:lpstr>Παράδειγμα 5.3 (1)</vt:lpstr>
      <vt:lpstr>Παράδειγμα 5.3 (2)</vt:lpstr>
      <vt:lpstr>Δειγματοληψία παλμού (Pulse Sampling)  ή Πρακτική Δειγματοληψία</vt:lpstr>
      <vt:lpstr>Δειγματοληψία παλμού (Pulse Sampling)  Συμπεράσματα</vt:lpstr>
      <vt:lpstr>Παράδειγμα 5.4 (1)</vt:lpstr>
      <vt:lpstr>Παράδειγμα 5.4 (2)</vt:lpstr>
      <vt:lpstr>Δειγματοληψία επίπεδης κορυφής (Flat-top sampling)</vt:lpstr>
      <vt:lpstr>Δειγματοληψία επίπεδης κορυφής (Flat-top sampling) Πεδίο συχνότητας</vt:lpstr>
      <vt:lpstr>Κβάντιση (Quantization)</vt:lpstr>
      <vt:lpstr>Ομοιόμορφη Κβάντιση (mid-tread)</vt:lpstr>
      <vt:lpstr>Ομοιόμορφη Κβάντιση (mid-rise)</vt:lpstr>
      <vt:lpstr>Παράδειγμα 5.5</vt:lpstr>
      <vt:lpstr>Ομοιόμορφη Κβάντιση - Παράδειγμα 5.5</vt:lpstr>
      <vt:lpstr>Παράδειγμα 5.6 (1)</vt:lpstr>
      <vt:lpstr>Παράδειγμα 5.6 (2)</vt:lpstr>
      <vt:lpstr>Θόρυβος Κβάντισης</vt:lpstr>
      <vt:lpstr>Παράδειγμα 5.7</vt:lpstr>
      <vt:lpstr>Παράδειγμα 5.8 (1)</vt:lpstr>
      <vt:lpstr>Παράδειγμα 5.8 (2)</vt:lpstr>
      <vt:lpstr>Παράδειγμα 5.9 (1)</vt:lpstr>
      <vt:lpstr>Παράδειγμα 5.9 (2)</vt:lpstr>
      <vt:lpstr>Παράδειγμα 5.9 (3)</vt:lpstr>
      <vt:lpstr>Παράδειγμα 5.9 (4)</vt:lpstr>
      <vt:lpstr>Μη-ομοιόμορφη Κβάντιση (1)</vt:lpstr>
      <vt:lpstr>Μη-ομοιόμορφη Κβάντιση (2)</vt:lpstr>
      <vt:lpstr>Παράδειγμα 5.10 (1)</vt:lpstr>
      <vt:lpstr>Παράδειγμα 5.10 (2)</vt:lpstr>
      <vt:lpstr>Παράδειγμα 5.10 (3)</vt:lpstr>
      <vt:lpstr>Παλμοκωδική Διαμόρφωση  (Pulse Code Modulation-PCM)</vt:lpstr>
      <vt:lpstr>Διαφορική Παλμοκωδική Διαμόρφωση (Differential Pulse Code Modulation-DPCM) (1)</vt:lpstr>
      <vt:lpstr>Διαφορική Παλμοκωδική Διαμόρφωση (Differential Pulse Code Modulation-DPCM) (2)</vt:lpstr>
      <vt:lpstr>DPCM Πλεονεκτήματα σε σχέση με το PCM (1)</vt:lpstr>
      <vt:lpstr>DPCM Πλεονεκτήματα σε σχέση με το PCM (2)</vt:lpstr>
      <vt:lpstr>Διαμόρφωση Δέλτα  (Delta Modulation) (1)</vt:lpstr>
      <vt:lpstr>Διαμόρφωση Δέλτα  (Delta Modulation) (2)</vt:lpstr>
      <vt:lpstr>Κωδικοποίηση (Encoding)</vt:lpstr>
      <vt:lpstr>Κωδικοποίηση</vt:lpstr>
      <vt:lpstr>Αντιστοιχία bits σε κυματομορφές</vt:lpstr>
      <vt:lpstr>Φάσματα (Spectra)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Uoa</cp:lastModifiedBy>
  <cp:revision>217</cp:revision>
  <dcterms:created xsi:type="dcterms:W3CDTF">2012-09-06T09:03:05Z</dcterms:created>
  <dcterms:modified xsi:type="dcterms:W3CDTF">2016-02-15T10:41:57Z</dcterms:modified>
</cp:coreProperties>
</file>