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8"/>
  </p:notesMasterIdLst>
  <p:handoutMasterIdLst>
    <p:handoutMasterId r:id="rId89"/>
  </p:handoutMasterIdLst>
  <p:sldIdLst>
    <p:sldId id="342" r:id="rId2"/>
    <p:sldId id="318" r:id="rId3"/>
    <p:sldId id="327" r:id="rId4"/>
    <p:sldId id="256" r:id="rId5"/>
    <p:sldId id="257" r:id="rId6"/>
    <p:sldId id="258" r:id="rId7"/>
    <p:sldId id="259" r:id="rId8"/>
    <p:sldId id="260" r:id="rId9"/>
    <p:sldId id="261" r:id="rId10"/>
    <p:sldId id="319" r:id="rId11"/>
    <p:sldId id="262" r:id="rId12"/>
    <p:sldId id="328" r:id="rId13"/>
    <p:sldId id="263" r:id="rId14"/>
    <p:sldId id="264" r:id="rId15"/>
    <p:sldId id="315" r:id="rId16"/>
    <p:sldId id="266" r:id="rId17"/>
    <p:sldId id="265" r:id="rId18"/>
    <p:sldId id="329" r:id="rId19"/>
    <p:sldId id="267" r:id="rId20"/>
    <p:sldId id="268" r:id="rId21"/>
    <p:sldId id="317" r:id="rId22"/>
    <p:sldId id="269" r:id="rId23"/>
    <p:sldId id="270" r:id="rId24"/>
    <p:sldId id="271" r:id="rId25"/>
    <p:sldId id="272" r:id="rId26"/>
    <p:sldId id="273" r:id="rId27"/>
    <p:sldId id="274" r:id="rId28"/>
    <p:sldId id="275" r:id="rId29"/>
    <p:sldId id="321" r:id="rId30"/>
    <p:sldId id="276" r:id="rId31"/>
    <p:sldId id="331" r:id="rId32"/>
    <p:sldId id="332" r:id="rId33"/>
    <p:sldId id="277" r:id="rId34"/>
    <p:sldId id="278" r:id="rId35"/>
    <p:sldId id="279" r:id="rId36"/>
    <p:sldId id="280" r:id="rId37"/>
    <p:sldId id="281" r:id="rId38"/>
    <p:sldId id="282" r:id="rId39"/>
    <p:sldId id="323" r:id="rId40"/>
    <p:sldId id="283" r:id="rId41"/>
    <p:sldId id="284" r:id="rId42"/>
    <p:sldId id="285" r:id="rId43"/>
    <p:sldId id="286" r:id="rId44"/>
    <p:sldId id="287" r:id="rId45"/>
    <p:sldId id="288" r:id="rId46"/>
    <p:sldId id="289" r:id="rId47"/>
    <p:sldId id="290" r:id="rId48"/>
    <p:sldId id="291" r:id="rId49"/>
    <p:sldId id="292" r:id="rId50"/>
    <p:sldId id="293" r:id="rId51"/>
    <p:sldId id="294" r:id="rId52"/>
    <p:sldId id="295" r:id="rId53"/>
    <p:sldId id="341" r:id="rId54"/>
    <p:sldId id="296" r:id="rId55"/>
    <p:sldId id="297" r:id="rId56"/>
    <p:sldId id="298" r:id="rId57"/>
    <p:sldId id="299" r:id="rId58"/>
    <p:sldId id="325" r:id="rId59"/>
    <p:sldId id="316" r:id="rId60"/>
    <p:sldId id="300" r:id="rId61"/>
    <p:sldId id="301" r:id="rId62"/>
    <p:sldId id="302" r:id="rId63"/>
    <p:sldId id="334" r:id="rId64"/>
    <p:sldId id="303" r:id="rId65"/>
    <p:sldId id="304" r:id="rId66"/>
    <p:sldId id="336" r:id="rId67"/>
    <p:sldId id="305" r:id="rId68"/>
    <p:sldId id="337" r:id="rId69"/>
    <p:sldId id="306" r:id="rId70"/>
    <p:sldId id="307" r:id="rId71"/>
    <p:sldId id="338" r:id="rId72"/>
    <p:sldId id="308" r:id="rId73"/>
    <p:sldId id="339" r:id="rId74"/>
    <p:sldId id="309" r:id="rId75"/>
    <p:sldId id="310" r:id="rId76"/>
    <p:sldId id="311" r:id="rId77"/>
    <p:sldId id="312" r:id="rId78"/>
    <p:sldId id="313" r:id="rId79"/>
    <p:sldId id="340" r:id="rId80"/>
    <p:sldId id="343" r:id="rId81"/>
    <p:sldId id="344" r:id="rId82"/>
    <p:sldId id="345" r:id="rId83"/>
    <p:sldId id="346" r:id="rId84"/>
    <p:sldId id="347" r:id="rId85"/>
    <p:sldId id="348" r:id="rId86"/>
    <p:sldId id="349" r:id="rId87"/>
  </p:sldIdLst>
  <p:sldSz cx="9144000" cy="6858000" type="screen4x3"/>
  <p:notesSz cx="7315200" cy="9601200"/>
  <p:defaultTextStyle>
    <a:defPPr>
      <a:defRPr lang="en-GB"/>
    </a:defPPr>
    <a:lvl1pPr algn="l" defTabSz="449263" rtl="0" eaLnBrk="0" fontAlgn="base" hangingPunct="0">
      <a:spcBef>
        <a:spcPct val="0"/>
      </a:spcBef>
      <a:spcAft>
        <a:spcPct val="0"/>
      </a:spcAft>
      <a:defRPr sz="2800" kern="1200">
        <a:solidFill>
          <a:schemeClr val="bg1"/>
        </a:solidFill>
        <a:latin typeface="Georgia" panose="02040502050405020303" pitchFamily="18" charset="0"/>
        <a:ea typeface="+mn-ea"/>
        <a:cs typeface="+mn-cs"/>
      </a:defRPr>
    </a:lvl1pPr>
    <a:lvl2pPr marL="457200" algn="l" defTabSz="449263" rtl="0" eaLnBrk="0" fontAlgn="base" hangingPunct="0">
      <a:spcBef>
        <a:spcPct val="0"/>
      </a:spcBef>
      <a:spcAft>
        <a:spcPct val="0"/>
      </a:spcAft>
      <a:defRPr sz="2800" kern="1200">
        <a:solidFill>
          <a:schemeClr val="bg1"/>
        </a:solidFill>
        <a:latin typeface="Georgia" panose="02040502050405020303" pitchFamily="18" charset="0"/>
        <a:ea typeface="+mn-ea"/>
        <a:cs typeface="+mn-cs"/>
      </a:defRPr>
    </a:lvl2pPr>
    <a:lvl3pPr marL="914400" algn="l" defTabSz="449263" rtl="0" eaLnBrk="0" fontAlgn="base" hangingPunct="0">
      <a:spcBef>
        <a:spcPct val="0"/>
      </a:spcBef>
      <a:spcAft>
        <a:spcPct val="0"/>
      </a:spcAft>
      <a:defRPr sz="2800" kern="1200">
        <a:solidFill>
          <a:schemeClr val="bg1"/>
        </a:solidFill>
        <a:latin typeface="Georgia" panose="02040502050405020303" pitchFamily="18" charset="0"/>
        <a:ea typeface="+mn-ea"/>
        <a:cs typeface="+mn-cs"/>
      </a:defRPr>
    </a:lvl3pPr>
    <a:lvl4pPr marL="1371600" algn="l" defTabSz="449263" rtl="0" eaLnBrk="0" fontAlgn="base" hangingPunct="0">
      <a:spcBef>
        <a:spcPct val="0"/>
      </a:spcBef>
      <a:spcAft>
        <a:spcPct val="0"/>
      </a:spcAft>
      <a:defRPr sz="2800" kern="1200">
        <a:solidFill>
          <a:schemeClr val="bg1"/>
        </a:solidFill>
        <a:latin typeface="Georgia" panose="02040502050405020303" pitchFamily="18" charset="0"/>
        <a:ea typeface="+mn-ea"/>
        <a:cs typeface="+mn-cs"/>
      </a:defRPr>
    </a:lvl4pPr>
    <a:lvl5pPr marL="1828800" algn="l" defTabSz="449263" rtl="0" eaLnBrk="0" fontAlgn="base" hangingPunct="0">
      <a:spcBef>
        <a:spcPct val="0"/>
      </a:spcBef>
      <a:spcAft>
        <a:spcPct val="0"/>
      </a:spcAft>
      <a:defRPr sz="2800" kern="1200">
        <a:solidFill>
          <a:schemeClr val="bg1"/>
        </a:solidFill>
        <a:latin typeface="Georgia" panose="02040502050405020303" pitchFamily="18" charset="0"/>
        <a:ea typeface="+mn-ea"/>
        <a:cs typeface="+mn-cs"/>
      </a:defRPr>
    </a:lvl5pPr>
    <a:lvl6pPr marL="2286000" algn="l" defTabSz="914400" rtl="0" eaLnBrk="1" latinLnBrk="0" hangingPunct="1">
      <a:defRPr sz="2800" kern="1200">
        <a:solidFill>
          <a:schemeClr val="bg1"/>
        </a:solidFill>
        <a:latin typeface="Georgia" panose="02040502050405020303" pitchFamily="18" charset="0"/>
        <a:ea typeface="+mn-ea"/>
        <a:cs typeface="+mn-cs"/>
      </a:defRPr>
    </a:lvl6pPr>
    <a:lvl7pPr marL="2743200" algn="l" defTabSz="914400" rtl="0" eaLnBrk="1" latinLnBrk="0" hangingPunct="1">
      <a:defRPr sz="2800" kern="1200">
        <a:solidFill>
          <a:schemeClr val="bg1"/>
        </a:solidFill>
        <a:latin typeface="Georgia" panose="02040502050405020303" pitchFamily="18" charset="0"/>
        <a:ea typeface="+mn-ea"/>
        <a:cs typeface="+mn-cs"/>
      </a:defRPr>
    </a:lvl7pPr>
    <a:lvl8pPr marL="3200400" algn="l" defTabSz="914400" rtl="0" eaLnBrk="1" latinLnBrk="0" hangingPunct="1">
      <a:defRPr sz="2800" kern="1200">
        <a:solidFill>
          <a:schemeClr val="bg1"/>
        </a:solidFill>
        <a:latin typeface="Georgia" panose="02040502050405020303" pitchFamily="18" charset="0"/>
        <a:ea typeface="+mn-ea"/>
        <a:cs typeface="+mn-cs"/>
      </a:defRPr>
    </a:lvl8pPr>
    <a:lvl9pPr marL="3657600" algn="l" defTabSz="914400" rtl="0" eaLnBrk="1" latinLnBrk="0" hangingPunct="1">
      <a:defRPr sz="2800" kern="1200">
        <a:solidFill>
          <a:schemeClr val="bg1"/>
        </a:solidFill>
        <a:latin typeface="Georgia" panose="020405020504050203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12">
          <p15:clr>
            <a:srgbClr val="A4A3A4"/>
          </p15:clr>
        </p15:guide>
        <p15:guide id="2" pos="23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000"/>
    <a:srgbClr val="FFCC00"/>
    <a:srgbClr val="FFFF66"/>
    <a:srgbClr val="99FFCC"/>
    <a:srgbClr val="FF3399"/>
    <a:srgbClr val="FFFFFF"/>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varScale="1">
        <p:scale>
          <a:sx n="70" d="100"/>
          <a:sy n="70" d="100"/>
        </p:scale>
        <p:origin x="43" y="288"/>
      </p:cViewPr>
      <p:guideLst>
        <p:guide orient="horz" pos="2160"/>
        <p:guide pos="2880"/>
      </p:guideLst>
    </p:cSldViewPr>
  </p:slideViewPr>
  <p:outlineViewPr>
    <p:cViewPr varScale="1">
      <p:scale>
        <a:sx n="170" d="200"/>
        <a:sy n="170" d="200"/>
      </p:scale>
      <p:origin x="0" y="354570"/>
    </p:cViewPr>
  </p:outlineViewPr>
  <p:notesTextViewPr>
    <p:cViewPr>
      <p:scale>
        <a:sx n="100" d="100"/>
        <a:sy n="100" d="100"/>
      </p:scale>
      <p:origin x="0" y="0"/>
    </p:cViewPr>
  </p:notesTextViewPr>
  <p:notesViewPr>
    <p:cSldViewPr>
      <p:cViewPr varScale="1">
        <p:scale>
          <a:sx n="50" d="100"/>
          <a:sy n="50" d="100"/>
        </p:scale>
        <p:origin x="-1926" y="-90"/>
      </p:cViewPr>
      <p:guideLst>
        <p:guide orient="horz" pos="2812"/>
        <p:guide pos="2345"/>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90000"/>
              </a:lnSpc>
              <a:buClr>
                <a:srgbClr val="000000"/>
              </a:buClr>
              <a:buSzPct val="100000"/>
              <a:buFont typeface="Georgia" panose="02040502050405020303" pitchFamily="18" charset="0"/>
              <a:buNone/>
              <a:defRPr sz="1200">
                <a:solidFill>
                  <a:srgbClr val="000000"/>
                </a:solidFill>
              </a:defRPr>
            </a:lvl1pPr>
          </a:lstStyle>
          <a:p>
            <a:pPr>
              <a:defRPr/>
            </a:pPr>
            <a:endParaRPr lang="el-GR"/>
          </a:p>
        </p:txBody>
      </p:sp>
      <p:sp>
        <p:nvSpPr>
          <p:cNvPr id="121859" name="Rectangle 3"/>
          <p:cNvSpPr>
            <a:spLocks noGrp="1" noChangeArrowheads="1"/>
          </p:cNvSpPr>
          <p:nvPr>
            <p:ph type="dt" sz="quarter" idx="1"/>
          </p:nvPr>
        </p:nvSpPr>
        <p:spPr bwMode="auto">
          <a:xfrm>
            <a:off x="4144963" y="0"/>
            <a:ext cx="3168650" cy="481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90000"/>
              </a:lnSpc>
              <a:buClr>
                <a:srgbClr val="000000"/>
              </a:buClr>
              <a:buSzPct val="100000"/>
              <a:buFont typeface="Georgia" panose="02040502050405020303" pitchFamily="18" charset="0"/>
              <a:buNone/>
              <a:defRPr sz="1200">
                <a:solidFill>
                  <a:srgbClr val="000000"/>
                </a:solidFill>
              </a:defRPr>
            </a:lvl1pPr>
          </a:lstStyle>
          <a:p>
            <a:pPr>
              <a:defRPr/>
            </a:pPr>
            <a:endParaRPr lang="el-GR"/>
          </a:p>
        </p:txBody>
      </p:sp>
      <p:sp>
        <p:nvSpPr>
          <p:cNvPr id="121860" name="Rectangle 4"/>
          <p:cNvSpPr>
            <a:spLocks noGrp="1" noChangeArrowheads="1"/>
          </p:cNvSpPr>
          <p:nvPr>
            <p:ph type="ftr" sz="quarter" idx="2"/>
          </p:nvPr>
        </p:nvSpPr>
        <p:spPr bwMode="auto">
          <a:xfrm>
            <a:off x="0" y="9118600"/>
            <a:ext cx="3170238"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90000"/>
              </a:lnSpc>
              <a:buClr>
                <a:srgbClr val="000000"/>
              </a:buClr>
              <a:buSzPct val="100000"/>
              <a:buFont typeface="Georgia" panose="02040502050405020303" pitchFamily="18" charset="0"/>
              <a:buNone/>
              <a:defRPr sz="1200">
                <a:solidFill>
                  <a:srgbClr val="000000"/>
                </a:solidFill>
              </a:defRPr>
            </a:lvl1pPr>
          </a:lstStyle>
          <a:p>
            <a:pPr>
              <a:defRPr/>
            </a:pPr>
            <a:endParaRPr lang="el-GR"/>
          </a:p>
        </p:txBody>
      </p:sp>
      <p:sp>
        <p:nvSpPr>
          <p:cNvPr id="121861" name="Rectangle 5"/>
          <p:cNvSpPr>
            <a:spLocks noGrp="1" noChangeArrowheads="1"/>
          </p:cNvSpPr>
          <p:nvPr>
            <p:ph type="sldNum" sz="quarter" idx="3"/>
          </p:nvPr>
        </p:nvSpPr>
        <p:spPr bwMode="auto">
          <a:xfrm>
            <a:off x="4144963" y="9118600"/>
            <a:ext cx="3168650"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90000"/>
              </a:lnSpc>
              <a:buClr>
                <a:srgbClr val="000000"/>
              </a:buClr>
              <a:buSzPct val="100000"/>
              <a:buFont typeface="Georgia" panose="02040502050405020303" pitchFamily="18" charset="0"/>
              <a:buNone/>
              <a:defRPr sz="1200">
                <a:solidFill>
                  <a:srgbClr val="000000"/>
                </a:solidFill>
              </a:defRPr>
            </a:lvl1pPr>
          </a:lstStyle>
          <a:p>
            <a:pPr>
              <a:defRPr/>
            </a:pPr>
            <a:fld id="{9B95FDF6-8DF6-4733-8ECD-2E6258586F86}" type="slidenum">
              <a:rPr lang="el-GR" altLang="el-GR"/>
              <a:pPr>
                <a:defRPr/>
              </a:pPr>
              <a:t>‹#›</a:t>
            </a:fld>
            <a:endParaRPr lang="el-GR" altLang="el-GR"/>
          </a:p>
        </p:txBody>
      </p:sp>
    </p:spTree>
    <p:extLst>
      <p:ext uri="{BB962C8B-B14F-4D97-AF65-F5344CB8AC3E}">
        <p14:creationId xmlns:p14="http://schemas.microsoft.com/office/powerpoint/2010/main" val="1710688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p:cNvSpPr>
            <a:spLocks noChangeArrowheads="1"/>
          </p:cNvSpPr>
          <p:nvPr/>
        </p:nvSpPr>
        <p:spPr bwMode="auto">
          <a:xfrm>
            <a:off x="0" y="0"/>
            <a:ext cx="7315200" cy="9602788"/>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lvl1pPr>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1pPr>
            <a:lvl2pPr marL="742950" indent="-28575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2pPr>
            <a:lvl3pPr marL="11430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3pPr>
            <a:lvl4pPr marL="16002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4pPr>
            <a:lvl5pPr marL="20574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5pPr>
            <a:lvl6pPr marL="25146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6pPr>
            <a:lvl7pPr marL="29718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7pPr>
            <a:lvl8pPr marL="34290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8pPr>
            <a:lvl9pPr marL="38862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9pPr>
          </a:lstStyle>
          <a:p>
            <a:pPr eaLnBrk="1" hangingPunct="1">
              <a:defRPr/>
            </a:pPr>
            <a:endParaRPr lang="el-GR" altLang="el-GR" sz="2400" smtClean="0"/>
          </a:p>
        </p:txBody>
      </p:sp>
      <p:sp>
        <p:nvSpPr>
          <p:cNvPr id="2051" name="AutoShape 2"/>
          <p:cNvSpPr>
            <a:spLocks noChangeArrowheads="1"/>
          </p:cNvSpPr>
          <p:nvPr/>
        </p:nvSpPr>
        <p:spPr bwMode="auto">
          <a:xfrm>
            <a:off x="0" y="0"/>
            <a:ext cx="7315200" cy="96027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1pPr>
            <a:lvl2pPr marL="742950" indent="-28575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2pPr>
            <a:lvl3pPr marL="11430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3pPr>
            <a:lvl4pPr marL="16002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4pPr>
            <a:lvl5pPr marL="2057400" indent="-228600">
              <a:lnSpc>
                <a:spcPct val="90000"/>
              </a:lnSpc>
              <a:buClr>
                <a:srgbClr val="000000"/>
              </a:buClr>
              <a:buSzPct val="100000"/>
              <a:buFont typeface="Georgia" panose="02040502050405020303" pitchFamily="18" charset="0"/>
              <a:defRPr sz="2800">
                <a:solidFill>
                  <a:schemeClr val="bg1"/>
                </a:solidFill>
                <a:latin typeface="Georgia" panose="02040502050405020303" pitchFamily="18" charset="0"/>
              </a:defRPr>
            </a:lvl5pPr>
            <a:lvl6pPr marL="25146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6pPr>
            <a:lvl7pPr marL="29718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7pPr>
            <a:lvl8pPr marL="34290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8pPr>
            <a:lvl9pPr marL="3886200" indent="-228600" defTabSz="449263" eaLnBrk="0" fontAlgn="base" hangingPunct="0">
              <a:lnSpc>
                <a:spcPct val="90000"/>
              </a:lnSpc>
              <a:spcBef>
                <a:spcPct val="0"/>
              </a:spcBef>
              <a:spcAft>
                <a:spcPct val="0"/>
              </a:spcAft>
              <a:buClr>
                <a:srgbClr val="000000"/>
              </a:buClr>
              <a:buSzPct val="100000"/>
              <a:buFont typeface="Georgia" panose="02040502050405020303" pitchFamily="18" charset="0"/>
              <a:defRPr sz="2800">
                <a:solidFill>
                  <a:schemeClr val="bg1"/>
                </a:solidFill>
                <a:latin typeface="Georgia" panose="02040502050405020303" pitchFamily="18" charset="0"/>
              </a:defRPr>
            </a:lvl9pPr>
          </a:lstStyle>
          <a:p>
            <a:pPr eaLnBrk="1" hangingPunct="1">
              <a:defRPr/>
            </a:pPr>
            <a:endParaRPr lang="el-GR" altLang="el-GR" sz="2400" smtClean="0"/>
          </a:p>
        </p:txBody>
      </p:sp>
      <p:sp>
        <p:nvSpPr>
          <p:cNvPr id="2" name="Rectangle 3"/>
          <p:cNvSpPr>
            <a:spLocks noGrp="1" noChangeArrowheads="1"/>
          </p:cNvSpPr>
          <p:nvPr>
            <p:ph type="hdr"/>
          </p:nvPr>
        </p:nvSpPr>
        <p:spPr bwMode="auto">
          <a:xfrm>
            <a:off x="0" y="0"/>
            <a:ext cx="3167063" cy="479425"/>
          </a:xfrm>
          <a:prstGeom prst="rect">
            <a:avLst/>
          </a:prstGeom>
          <a:noFill/>
          <a:ln w="9525">
            <a:noFill/>
            <a:round/>
            <a:headEnd/>
            <a:tailEnd/>
          </a:ln>
          <a:effectLst/>
        </p:spPr>
        <p:txBody>
          <a:bodyPr vert="horz" wrap="square" lIns="93600" tIns="46800" rIns="93600" bIns="46800" numCol="1" anchor="t" anchorCtr="0" compatLnSpc="1">
            <a:prstTxWarp prst="textNoShape">
              <a:avLst/>
            </a:prstTxWarp>
          </a:bodyPr>
          <a:lstStyle>
            <a:lvl1pPr eaLnBrk="1" hangingPunct="1">
              <a:lnSpc>
                <a:spcPct val="100000"/>
              </a:lnSpc>
              <a:buClr>
                <a:srgbClr val="00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charset="0"/>
              </a:defRPr>
            </a:lvl1pPr>
          </a:lstStyle>
          <a:p>
            <a:pPr>
              <a:defRPr/>
            </a:pPr>
            <a:endParaRPr lang="en-GB"/>
          </a:p>
        </p:txBody>
      </p:sp>
      <p:sp>
        <p:nvSpPr>
          <p:cNvPr id="2052" name="Rectangle 4"/>
          <p:cNvSpPr>
            <a:spLocks noGrp="1" noChangeArrowheads="1"/>
          </p:cNvSpPr>
          <p:nvPr>
            <p:ph type="dt"/>
          </p:nvPr>
        </p:nvSpPr>
        <p:spPr bwMode="auto">
          <a:xfrm>
            <a:off x="4146550" y="0"/>
            <a:ext cx="3165475" cy="479425"/>
          </a:xfrm>
          <a:prstGeom prst="rect">
            <a:avLst/>
          </a:prstGeom>
          <a:noFill/>
          <a:ln w="9525">
            <a:noFill/>
            <a:round/>
            <a:headEnd/>
            <a:tailEnd/>
          </a:ln>
          <a:effectLst/>
        </p:spPr>
        <p:txBody>
          <a:bodyPr vert="horz" wrap="square" lIns="93600" tIns="46800" rIns="93600" bIns="46800" numCol="1" anchor="t" anchorCtr="0" compatLnSpc="1">
            <a:prstTxWarp prst="textNoShape">
              <a:avLst/>
            </a:prstTxWarp>
          </a:bodyPr>
          <a:lstStyle>
            <a:lvl1pPr algn="r" eaLnBrk="1" hangingPunct="1">
              <a:lnSpc>
                <a:spcPct val="100000"/>
              </a:lnSpc>
              <a:buClr>
                <a:srgbClr val="00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charset="0"/>
              </a:defRPr>
            </a:lvl1pPr>
          </a:lstStyle>
          <a:p>
            <a:pPr>
              <a:defRPr/>
            </a:pPr>
            <a:endParaRPr lang="en-GB"/>
          </a:p>
        </p:txBody>
      </p:sp>
      <p:sp>
        <p:nvSpPr>
          <p:cNvPr id="2054" name="Rectangle 5"/>
          <p:cNvSpPr>
            <a:spLocks noGrp="1" noRot="1" noChangeAspect="1" noChangeArrowheads="1"/>
          </p:cNvSpPr>
          <p:nvPr>
            <p:ph type="sldImg"/>
          </p:nvPr>
        </p:nvSpPr>
        <p:spPr bwMode="auto">
          <a:xfrm>
            <a:off x="1258888" y="720725"/>
            <a:ext cx="4794250" cy="3595688"/>
          </a:xfrm>
          <a:prstGeom prst="rect">
            <a:avLst/>
          </a:prstGeom>
          <a:solidFill>
            <a:srgbClr val="FFFFFF"/>
          </a:solidFill>
          <a:ln w="9360">
            <a:solidFill>
              <a:srgbClr val="000000"/>
            </a:solidFill>
            <a:miter lim="800000"/>
            <a:headEnd/>
            <a:tailEnd/>
          </a:ln>
        </p:spPr>
      </p:sp>
      <p:sp>
        <p:nvSpPr>
          <p:cNvPr id="3" name="Rectangle 6"/>
          <p:cNvSpPr>
            <a:spLocks noGrp="1" noChangeArrowheads="1"/>
          </p:cNvSpPr>
          <p:nvPr>
            <p:ph type="body"/>
          </p:nvPr>
        </p:nvSpPr>
        <p:spPr bwMode="auto">
          <a:xfrm>
            <a:off x="974725" y="4560888"/>
            <a:ext cx="5360988" cy="4318000"/>
          </a:xfrm>
          <a:prstGeom prst="rect">
            <a:avLst/>
          </a:prstGeom>
          <a:noFill/>
          <a:ln w="9525">
            <a:noFill/>
            <a:round/>
            <a:headEnd/>
            <a:tailEnd/>
          </a:ln>
          <a:effectLst/>
        </p:spPr>
        <p:txBody>
          <a:bodyPr vert="horz" wrap="square" lIns="93600" tIns="46800" rIns="93600" bIns="46800" numCol="1" anchor="t" anchorCtr="0" compatLnSpc="1">
            <a:prstTxWarp prst="textNoShape">
              <a:avLst/>
            </a:prstTxWarp>
          </a:bodyPr>
          <a:lstStyle/>
          <a:p>
            <a:pPr lvl="0"/>
            <a:endParaRPr lang="el-GR" noProof="0" smtClean="0"/>
          </a:p>
        </p:txBody>
      </p:sp>
      <p:sp>
        <p:nvSpPr>
          <p:cNvPr id="2055" name="Rectangle 7"/>
          <p:cNvSpPr>
            <a:spLocks noGrp="1" noChangeArrowheads="1"/>
          </p:cNvSpPr>
          <p:nvPr>
            <p:ph type="ftr"/>
          </p:nvPr>
        </p:nvSpPr>
        <p:spPr bwMode="auto">
          <a:xfrm>
            <a:off x="0" y="9121775"/>
            <a:ext cx="3167063" cy="477838"/>
          </a:xfrm>
          <a:prstGeom prst="rect">
            <a:avLst/>
          </a:prstGeom>
          <a:noFill/>
          <a:ln w="9525">
            <a:noFill/>
            <a:round/>
            <a:headEnd/>
            <a:tailEnd/>
          </a:ln>
          <a:effectLst/>
        </p:spPr>
        <p:txBody>
          <a:bodyPr vert="horz" wrap="square" lIns="93600" tIns="46800" rIns="93600" bIns="46800" numCol="1" anchor="b" anchorCtr="0" compatLnSpc="1">
            <a:prstTxWarp prst="textNoShape">
              <a:avLst/>
            </a:prstTxWarp>
          </a:bodyPr>
          <a:lstStyle>
            <a:lvl1pPr eaLnBrk="1" hangingPunct="1">
              <a:lnSpc>
                <a:spcPct val="100000"/>
              </a:lnSpc>
              <a:buClr>
                <a:srgbClr val="00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charset="0"/>
              </a:defRPr>
            </a:lvl1pPr>
          </a:lstStyle>
          <a:p>
            <a:pPr>
              <a:defRPr/>
            </a:pPr>
            <a:endParaRPr lang="en-GB"/>
          </a:p>
        </p:txBody>
      </p:sp>
      <p:sp>
        <p:nvSpPr>
          <p:cNvPr id="2056" name="Rectangle 8"/>
          <p:cNvSpPr>
            <a:spLocks noGrp="1" noChangeArrowheads="1"/>
          </p:cNvSpPr>
          <p:nvPr>
            <p:ph type="sldNum"/>
          </p:nvPr>
        </p:nvSpPr>
        <p:spPr bwMode="auto">
          <a:xfrm>
            <a:off x="4146550" y="9121775"/>
            <a:ext cx="3165475" cy="477838"/>
          </a:xfrm>
          <a:prstGeom prst="rect">
            <a:avLst/>
          </a:prstGeom>
          <a:noFill/>
          <a:ln w="9525">
            <a:noFill/>
            <a:round/>
            <a:headEnd/>
            <a:tailEnd/>
          </a:ln>
          <a:effectLst/>
        </p:spPr>
        <p:txBody>
          <a:bodyPr vert="horz" wrap="square" lIns="93600" tIns="46800" rIns="93600" bIns="46800" numCol="1" anchor="b" anchorCtr="0" compatLnSpc="1">
            <a:prstTxWarp prst="textNoShape">
              <a:avLst/>
            </a:prstTxWarp>
          </a:bodyPr>
          <a:lstStyle>
            <a:lvl1pPr algn="r" eaLnBrk="1" hangingPunct="1">
              <a:lnSpc>
                <a:spcPct val="100000"/>
              </a:lnSpc>
              <a:buClr>
                <a:srgbClr val="00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panose="020B0604020202020204" pitchFamily="34" charset="0"/>
              </a:defRPr>
            </a:lvl1pPr>
          </a:lstStyle>
          <a:p>
            <a:pPr>
              <a:defRPr/>
            </a:pPr>
            <a:fld id="{3DC1BCB8-1057-4B20-8F77-04D331380591}" type="slidenum">
              <a:rPr lang="en-GB" altLang="el-GR"/>
              <a:pPr>
                <a:defRPr/>
              </a:pPr>
              <a:t>‹#›</a:t>
            </a:fld>
            <a:endParaRPr lang="en-GB" altLang="el-GR"/>
          </a:p>
        </p:txBody>
      </p:sp>
    </p:spTree>
    <p:extLst>
      <p:ext uri="{BB962C8B-B14F-4D97-AF65-F5344CB8AC3E}">
        <p14:creationId xmlns:p14="http://schemas.microsoft.com/office/powerpoint/2010/main" val="397230435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Θέση εικόνας διαφάνειας 1"/>
          <p:cNvSpPr>
            <a:spLocks noGrp="1" noRot="1" noChangeAspect="1" noTextEdit="1"/>
          </p:cNvSpPr>
          <p:nvPr>
            <p:ph type="sldImg"/>
          </p:nvPr>
        </p:nvSpPr>
        <p:spPr>
          <a:ln/>
        </p:spPr>
      </p:sp>
      <p:sp>
        <p:nvSpPr>
          <p:cNvPr id="512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solidFill>
                <a:srgbClr val="FF0000"/>
              </a:solidFill>
            </a:endParaRPr>
          </a:p>
        </p:txBody>
      </p:sp>
      <p:sp>
        <p:nvSpPr>
          <p:cNvPr id="5124" name="Θέση αριθμού διαφάνειας 3"/>
          <p:cNvSpPr>
            <a:spLocks noGrp="1"/>
          </p:cNvSpPr>
          <p:nvPr>
            <p:ph type="sldNum" sz="quarter"/>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F465A349-CDB8-47DF-86A5-D1E45984CE47}" type="slidenum">
              <a:rPr lang="el-GR" altLang="el-GR" smtClean="0">
                <a:latin typeface="Georgia" panose="02040502050405020303" pitchFamily="18" charset="0"/>
              </a:rPr>
              <a:pPr>
                <a:spcBef>
                  <a:spcPct val="0"/>
                </a:spcBef>
                <a:buFont typeface="Georgia" panose="02040502050405020303" pitchFamily="18" charset="0"/>
                <a:buNone/>
              </a:pPr>
              <a:t>1</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126796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D0468A6-8FA2-4194-87FC-C5B448E97FA9}" type="slidenum">
              <a:rPr lang="en-GB" altLang="el-GR" smtClean="0">
                <a:latin typeface="Georgia" panose="02040502050405020303" pitchFamily="18" charset="0"/>
              </a:rPr>
              <a:pPr>
                <a:spcBef>
                  <a:spcPct val="0"/>
                </a:spcBef>
                <a:buFont typeface="Georgia" panose="02040502050405020303" pitchFamily="18" charset="0"/>
                <a:buNone/>
              </a:pPr>
              <a:t>14</a:t>
            </a:fld>
            <a:endParaRPr lang="en-GB" altLang="el-GR" smtClean="0">
              <a:latin typeface="Georgia" panose="02040502050405020303" pitchFamily="18" charset="0"/>
            </a:endParaRPr>
          </a:p>
        </p:txBody>
      </p:sp>
      <p:sp>
        <p:nvSpPr>
          <p:cNvPr id="2765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2765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874741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344E92E-A720-4FF9-B97B-50449073F544}" type="slidenum">
              <a:rPr lang="en-GB" altLang="el-GR" smtClean="0">
                <a:latin typeface="Georgia" panose="02040502050405020303" pitchFamily="18" charset="0"/>
              </a:rPr>
              <a:pPr>
                <a:spcBef>
                  <a:spcPct val="0"/>
                </a:spcBef>
                <a:buFont typeface="Georgia" panose="02040502050405020303" pitchFamily="18" charset="0"/>
                <a:buNone/>
              </a:pPr>
              <a:t>16</a:t>
            </a:fld>
            <a:endParaRPr lang="en-GB" altLang="el-GR" smtClean="0">
              <a:latin typeface="Georgia" panose="02040502050405020303" pitchFamily="18" charset="0"/>
            </a:endParaRPr>
          </a:p>
        </p:txBody>
      </p:sp>
      <p:sp>
        <p:nvSpPr>
          <p:cNvPr id="3072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3072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326673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7AA5093-2059-4644-9D27-EB017F09C913}" type="slidenum">
              <a:rPr lang="en-GB" altLang="el-GR" smtClean="0">
                <a:latin typeface="Georgia" panose="02040502050405020303" pitchFamily="18" charset="0"/>
              </a:rPr>
              <a:pPr>
                <a:spcBef>
                  <a:spcPct val="0"/>
                </a:spcBef>
                <a:buFont typeface="Georgia" panose="02040502050405020303" pitchFamily="18" charset="0"/>
                <a:buNone/>
              </a:pPr>
              <a:t>17</a:t>
            </a:fld>
            <a:endParaRPr lang="en-GB" altLang="el-GR" smtClean="0">
              <a:latin typeface="Georgia" panose="02040502050405020303" pitchFamily="18" charset="0"/>
            </a:endParaRPr>
          </a:p>
        </p:txBody>
      </p:sp>
      <p:sp>
        <p:nvSpPr>
          <p:cNvPr id="3277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3277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0765748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DA1D690-DDF9-43E0-93AE-C1F025004ED9}" type="slidenum">
              <a:rPr lang="en-GB" altLang="el-GR" smtClean="0">
                <a:latin typeface="Georgia" panose="02040502050405020303" pitchFamily="18" charset="0"/>
              </a:rPr>
              <a:pPr>
                <a:spcBef>
                  <a:spcPct val="0"/>
                </a:spcBef>
                <a:buFont typeface="Georgia" panose="02040502050405020303" pitchFamily="18" charset="0"/>
                <a:buNone/>
              </a:pPr>
              <a:t>19</a:t>
            </a:fld>
            <a:endParaRPr lang="en-GB" altLang="el-GR" smtClean="0">
              <a:latin typeface="Georgia" panose="02040502050405020303" pitchFamily="18" charset="0"/>
            </a:endParaRPr>
          </a:p>
        </p:txBody>
      </p:sp>
      <p:sp>
        <p:nvSpPr>
          <p:cNvPr id="3584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3584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707402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CA256407-32B6-4D77-B17C-ADE075415885}" type="slidenum">
              <a:rPr lang="en-GB" altLang="el-GR" smtClean="0">
                <a:latin typeface="Georgia" panose="02040502050405020303" pitchFamily="18" charset="0"/>
              </a:rPr>
              <a:pPr>
                <a:spcBef>
                  <a:spcPct val="0"/>
                </a:spcBef>
                <a:buFont typeface="Georgia" panose="02040502050405020303" pitchFamily="18" charset="0"/>
                <a:buNone/>
              </a:pPr>
              <a:t>20</a:t>
            </a:fld>
            <a:endParaRPr lang="en-GB" altLang="el-GR" smtClean="0">
              <a:latin typeface="Georgia" panose="02040502050405020303" pitchFamily="18" charset="0"/>
            </a:endParaRPr>
          </a:p>
        </p:txBody>
      </p:sp>
      <p:sp>
        <p:nvSpPr>
          <p:cNvPr id="3789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3789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518225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CA344FC4-DFCF-4B16-B1F2-E5729B21568D}" type="slidenum">
              <a:rPr lang="en-GB" altLang="el-GR" smtClean="0">
                <a:latin typeface="Georgia" panose="02040502050405020303" pitchFamily="18" charset="0"/>
              </a:rPr>
              <a:pPr>
                <a:spcBef>
                  <a:spcPct val="0"/>
                </a:spcBef>
                <a:buFont typeface="Georgia" panose="02040502050405020303" pitchFamily="18" charset="0"/>
                <a:buNone/>
              </a:pPr>
              <a:t>22</a:t>
            </a:fld>
            <a:endParaRPr lang="en-GB" altLang="el-GR" smtClean="0">
              <a:latin typeface="Georgia" panose="02040502050405020303" pitchFamily="18" charset="0"/>
            </a:endParaRPr>
          </a:p>
        </p:txBody>
      </p:sp>
      <p:sp>
        <p:nvSpPr>
          <p:cNvPr id="4096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4096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7678928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DBA0B67-1526-4B1D-BFE3-1375612BF635}" type="slidenum">
              <a:rPr lang="en-GB" altLang="el-GR" smtClean="0">
                <a:latin typeface="Georgia" panose="02040502050405020303" pitchFamily="18" charset="0"/>
              </a:rPr>
              <a:pPr>
                <a:spcBef>
                  <a:spcPct val="0"/>
                </a:spcBef>
                <a:buFont typeface="Georgia" panose="02040502050405020303" pitchFamily="18" charset="0"/>
                <a:buNone/>
              </a:pPr>
              <a:t>23</a:t>
            </a:fld>
            <a:endParaRPr lang="en-GB" altLang="el-GR" smtClean="0">
              <a:latin typeface="Georgia" panose="02040502050405020303" pitchFamily="18" charset="0"/>
            </a:endParaRPr>
          </a:p>
        </p:txBody>
      </p:sp>
      <p:sp>
        <p:nvSpPr>
          <p:cNvPr id="4301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4301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053026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340C92F7-57DB-4FA4-9368-849BE39286D7}" type="slidenum">
              <a:rPr lang="en-GB" altLang="el-GR" smtClean="0">
                <a:latin typeface="Georgia" panose="02040502050405020303" pitchFamily="18" charset="0"/>
              </a:rPr>
              <a:pPr>
                <a:spcBef>
                  <a:spcPct val="0"/>
                </a:spcBef>
                <a:buFont typeface="Georgia" panose="02040502050405020303" pitchFamily="18" charset="0"/>
                <a:buNone/>
              </a:pPr>
              <a:t>24</a:t>
            </a:fld>
            <a:endParaRPr lang="en-GB" altLang="el-GR" smtClean="0">
              <a:latin typeface="Georgia" panose="02040502050405020303" pitchFamily="18" charset="0"/>
            </a:endParaRPr>
          </a:p>
        </p:txBody>
      </p:sp>
      <p:sp>
        <p:nvSpPr>
          <p:cNvPr id="4505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4506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3211627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0958F46-6D83-48F6-A061-834BF5EE2B44}" type="slidenum">
              <a:rPr lang="en-GB" altLang="el-GR" smtClean="0">
                <a:latin typeface="Georgia" panose="02040502050405020303" pitchFamily="18" charset="0"/>
              </a:rPr>
              <a:pPr>
                <a:spcBef>
                  <a:spcPct val="0"/>
                </a:spcBef>
                <a:buFont typeface="Georgia" panose="02040502050405020303" pitchFamily="18" charset="0"/>
                <a:buNone/>
              </a:pPr>
              <a:t>25</a:t>
            </a:fld>
            <a:endParaRPr lang="en-GB" altLang="el-GR" smtClean="0">
              <a:latin typeface="Georgia" panose="02040502050405020303" pitchFamily="18" charset="0"/>
            </a:endParaRPr>
          </a:p>
        </p:txBody>
      </p:sp>
      <p:sp>
        <p:nvSpPr>
          <p:cNvPr id="4710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4710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6300323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1A05E48-D50B-4267-87A2-31514E23053A}" type="slidenum">
              <a:rPr lang="en-GB" altLang="el-GR" smtClean="0">
                <a:latin typeface="Georgia" panose="02040502050405020303" pitchFamily="18" charset="0"/>
              </a:rPr>
              <a:pPr>
                <a:spcBef>
                  <a:spcPct val="0"/>
                </a:spcBef>
                <a:buFont typeface="Georgia" panose="02040502050405020303" pitchFamily="18" charset="0"/>
                <a:buNone/>
              </a:pPr>
              <a:t>26</a:t>
            </a:fld>
            <a:endParaRPr lang="en-GB" altLang="el-GR" smtClean="0">
              <a:latin typeface="Georgia" panose="02040502050405020303" pitchFamily="18" charset="0"/>
            </a:endParaRPr>
          </a:p>
        </p:txBody>
      </p:sp>
      <p:sp>
        <p:nvSpPr>
          <p:cNvPr id="4915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4915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60536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1F0383E5-24A2-4A7B-AA60-A9BE393501FC}" type="slidenum">
              <a:rPr lang="en-GB" altLang="el-GR" smtClean="0">
                <a:latin typeface="Georgia" panose="02040502050405020303" pitchFamily="18" charset="0"/>
              </a:rPr>
              <a:pPr>
                <a:spcBef>
                  <a:spcPct val="0"/>
                </a:spcBef>
                <a:buFont typeface="Georgia" panose="02040502050405020303" pitchFamily="18" charset="0"/>
                <a:buNone/>
              </a:pPr>
              <a:t>4</a:t>
            </a:fld>
            <a:endParaRPr lang="en-GB" altLang="el-GR" smtClean="0">
              <a:latin typeface="Georgia" panose="02040502050405020303" pitchFamily="18" charset="0"/>
            </a:endParaRPr>
          </a:p>
        </p:txBody>
      </p:sp>
      <p:sp>
        <p:nvSpPr>
          <p:cNvPr id="921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22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871734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D5629E08-E018-4C93-83F2-C48C9A7D0CF2}" type="slidenum">
              <a:rPr lang="en-GB" altLang="el-GR" smtClean="0">
                <a:latin typeface="Georgia" panose="02040502050405020303" pitchFamily="18" charset="0"/>
              </a:rPr>
              <a:pPr>
                <a:spcBef>
                  <a:spcPct val="0"/>
                </a:spcBef>
                <a:buFont typeface="Georgia" panose="02040502050405020303" pitchFamily="18" charset="0"/>
                <a:buNone/>
              </a:pPr>
              <a:t>27</a:t>
            </a:fld>
            <a:endParaRPr lang="en-GB" altLang="el-GR" smtClean="0">
              <a:latin typeface="Georgia" panose="02040502050405020303" pitchFamily="18" charset="0"/>
            </a:endParaRPr>
          </a:p>
        </p:txBody>
      </p:sp>
      <p:sp>
        <p:nvSpPr>
          <p:cNvPr id="5120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5120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810026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1CDA760-A629-488B-9EC6-0582E91D8E8D}" type="slidenum">
              <a:rPr lang="en-GB" altLang="el-GR" smtClean="0">
                <a:latin typeface="Georgia" panose="02040502050405020303" pitchFamily="18" charset="0"/>
              </a:rPr>
              <a:pPr>
                <a:spcBef>
                  <a:spcPct val="0"/>
                </a:spcBef>
                <a:buFont typeface="Georgia" panose="02040502050405020303" pitchFamily="18" charset="0"/>
                <a:buNone/>
              </a:pPr>
              <a:t>28</a:t>
            </a:fld>
            <a:endParaRPr lang="en-GB" altLang="el-GR" smtClean="0">
              <a:latin typeface="Georgia" panose="02040502050405020303" pitchFamily="18" charset="0"/>
            </a:endParaRPr>
          </a:p>
        </p:txBody>
      </p:sp>
      <p:sp>
        <p:nvSpPr>
          <p:cNvPr id="5325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5325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9477659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CA7CEDC2-91E9-4460-A106-0557A9A85C1E}" type="slidenum">
              <a:rPr lang="en-GB" altLang="el-GR" smtClean="0">
                <a:latin typeface="Georgia" panose="02040502050405020303" pitchFamily="18" charset="0"/>
              </a:rPr>
              <a:pPr>
                <a:spcBef>
                  <a:spcPct val="0"/>
                </a:spcBef>
                <a:buFont typeface="Georgia" panose="02040502050405020303" pitchFamily="18" charset="0"/>
                <a:buNone/>
              </a:pPr>
              <a:t>30</a:t>
            </a:fld>
            <a:endParaRPr lang="en-GB" altLang="el-GR" smtClean="0">
              <a:latin typeface="Georgia" panose="02040502050405020303" pitchFamily="18" charset="0"/>
            </a:endParaRPr>
          </a:p>
        </p:txBody>
      </p:sp>
      <p:sp>
        <p:nvSpPr>
          <p:cNvPr id="56323" name="Rectangle 1"/>
          <p:cNvSpPr>
            <a:spLocks noGrp="1" noRot="1" noChangeAspect="1" noChangeArrowheads="1" noTextEdit="1"/>
          </p:cNvSpPr>
          <p:nvPr>
            <p:ph type="sldImg"/>
          </p:nvPr>
        </p:nvSpPr>
        <p:spPr>
          <a:xfrm>
            <a:off x="1258888" y="720725"/>
            <a:ext cx="4797425" cy="3597275"/>
          </a:xfrm>
          <a:ln/>
        </p:spPr>
      </p:sp>
      <p:sp>
        <p:nvSpPr>
          <p:cNvPr id="56324" name="Rectangle 2"/>
          <p:cNvSpPr>
            <a:spLocks noGrp="1" noChangeArrowheads="1"/>
          </p:cNvSpPr>
          <p:nvPr>
            <p:ph type="body" idx="1"/>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796543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94BCA904-9B2C-4D30-8F48-08DA0A1D12F7}" type="slidenum">
              <a:rPr lang="en-GB" altLang="el-GR" smtClean="0">
                <a:latin typeface="Georgia" panose="02040502050405020303" pitchFamily="18" charset="0"/>
              </a:rPr>
              <a:pPr>
                <a:spcBef>
                  <a:spcPct val="0"/>
                </a:spcBef>
                <a:buFont typeface="Georgia" panose="02040502050405020303" pitchFamily="18" charset="0"/>
                <a:buNone/>
              </a:pPr>
              <a:t>33</a:t>
            </a:fld>
            <a:endParaRPr lang="en-GB" altLang="el-GR" smtClean="0">
              <a:latin typeface="Georgia" panose="02040502050405020303" pitchFamily="18" charset="0"/>
            </a:endParaRPr>
          </a:p>
        </p:txBody>
      </p:sp>
      <p:sp>
        <p:nvSpPr>
          <p:cNvPr id="6041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6042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194672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C3D632D-378D-4FCA-821F-C76C61720DBD}" type="slidenum">
              <a:rPr lang="en-GB" altLang="el-GR" smtClean="0">
                <a:latin typeface="Georgia" panose="02040502050405020303" pitchFamily="18" charset="0"/>
              </a:rPr>
              <a:pPr>
                <a:spcBef>
                  <a:spcPct val="0"/>
                </a:spcBef>
                <a:buFont typeface="Georgia" panose="02040502050405020303" pitchFamily="18" charset="0"/>
                <a:buNone/>
              </a:pPr>
              <a:t>34</a:t>
            </a:fld>
            <a:endParaRPr lang="en-GB" altLang="el-GR" smtClean="0">
              <a:latin typeface="Georgia" panose="02040502050405020303" pitchFamily="18" charset="0"/>
            </a:endParaRPr>
          </a:p>
        </p:txBody>
      </p:sp>
      <p:sp>
        <p:nvSpPr>
          <p:cNvPr id="6246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6246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1849768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4EF3208E-3A73-4764-B0EB-88BBBC45D311}" type="slidenum">
              <a:rPr lang="en-GB" altLang="el-GR" smtClean="0">
                <a:latin typeface="Georgia" panose="02040502050405020303" pitchFamily="18" charset="0"/>
              </a:rPr>
              <a:pPr>
                <a:spcBef>
                  <a:spcPct val="0"/>
                </a:spcBef>
                <a:buFont typeface="Georgia" panose="02040502050405020303" pitchFamily="18" charset="0"/>
                <a:buNone/>
              </a:pPr>
              <a:t>35</a:t>
            </a:fld>
            <a:endParaRPr lang="en-GB" altLang="el-GR" smtClean="0">
              <a:latin typeface="Georgia" panose="02040502050405020303" pitchFamily="18" charset="0"/>
            </a:endParaRPr>
          </a:p>
        </p:txBody>
      </p:sp>
      <p:sp>
        <p:nvSpPr>
          <p:cNvPr id="6451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6451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734752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50AC7A5-A422-4A9E-B0B9-3C0F6CFB54A9}" type="slidenum">
              <a:rPr lang="en-GB" altLang="el-GR" smtClean="0">
                <a:latin typeface="Georgia" panose="02040502050405020303" pitchFamily="18" charset="0"/>
              </a:rPr>
              <a:pPr>
                <a:spcBef>
                  <a:spcPct val="0"/>
                </a:spcBef>
                <a:buFont typeface="Georgia" panose="02040502050405020303" pitchFamily="18" charset="0"/>
                <a:buNone/>
              </a:pPr>
              <a:t>36</a:t>
            </a:fld>
            <a:endParaRPr lang="en-GB" altLang="el-GR" smtClean="0">
              <a:latin typeface="Georgia" panose="02040502050405020303" pitchFamily="18" charset="0"/>
            </a:endParaRPr>
          </a:p>
        </p:txBody>
      </p:sp>
      <p:sp>
        <p:nvSpPr>
          <p:cNvPr id="6656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6656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2576142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A430B35-F4B0-4D5C-8195-40113F21973F}" type="slidenum">
              <a:rPr lang="en-GB" altLang="el-GR" smtClean="0">
                <a:latin typeface="Georgia" panose="02040502050405020303" pitchFamily="18" charset="0"/>
              </a:rPr>
              <a:pPr>
                <a:spcBef>
                  <a:spcPct val="0"/>
                </a:spcBef>
                <a:buFont typeface="Georgia" panose="02040502050405020303" pitchFamily="18" charset="0"/>
                <a:buNone/>
              </a:pPr>
              <a:t>37</a:t>
            </a:fld>
            <a:endParaRPr lang="en-GB" altLang="el-GR" smtClean="0">
              <a:latin typeface="Georgia" panose="02040502050405020303" pitchFamily="18" charset="0"/>
            </a:endParaRPr>
          </a:p>
        </p:txBody>
      </p:sp>
      <p:sp>
        <p:nvSpPr>
          <p:cNvPr id="6861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6861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4912897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94869597-26B5-4630-8D00-819036D6815D}" type="slidenum">
              <a:rPr lang="en-GB" altLang="el-GR" smtClean="0">
                <a:latin typeface="Georgia" panose="02040502050405020303" pitchFamily="18" charset="0"/>
              </a:rPr>
              <a:pPr>
                <a:spcBef>
                  <a:spcPct val="0"/>
                </a:spcBef>
                <a:buFont typeface="Georgia" panose="02040502050405020303" pitchFamily="18" charset="0"/>
                <a:buNone/>
              </a:pPr>
              <a:t>38</a:t>
            </a:fld>
            <a:endParaRPr lang="en-GB" altLang="el-GR" smtClean="0">
              <a:latin typeface="Georgia" panose="02040502050405020303" pitchFamily="18" charset="0"/>
            </a:endParaRPr>
          </a:p>
        </p:txBody>
      </p:sp>
      <p:sp>
        <p:nvSpPr>
          <p:cNvPr id="7065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7066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3185436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1DFB76B-BD2C-4941-9CBC-33C8B649DCC0}" type="slidenum">
              <a:rPr lang="en-GB" altLang="el-GR" smtClean="0">
                <a:latin typeface="Georgia" panose="02040502050405020303" pitchFamily="18" charset="0"/>
              </a:rPr>
              <a:pPr>
                <a:spcBef>
                  <a:spcPct val="0"/>
                </a:spcBef>
                <a:buFont typeface="Georgia" panose="02040502050405020303" pitchFamily="18" charset="0"/>
                <a:buNone/>
              </a:pPr>
              <a:t>40</a:t>
            </a:fld>
            <a:endParaRPr lang="en-GB" altLang="el-GR" smtClean="0">
              <a:latin typeface="Georgia" panose="02040502050405020303" pitchFamily="18" charset="0"/>
            </a:endParaRPr>
          </a:p>
        </p:txBody>
      </p:sp>
      <p:sp>
        <p:nvSpPr>
          <p:cNvPr id="7373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7373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884931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4E3C75D-15B5-4D12-B708-0B944A3FE21C}" type="slidenum">
              <a:rPr lang="en-GB" altLang="el-GR" smtClean="0">
                <a:latin typeface="Georgia" panose="02040502050405020303" pitchFamily="18" charset="0"/>
              </a:rPr>
              <a:pPr>
                <a:spcBef>
                  <a:spcPct val="0"/>
                </a:spcBef>
                <a:buFont typeface="Georgia" panose="02040502050405020303" pitchFamily="18" charset="0"/>
                <a:buNone/>
              </a:pPr>
              <a:t>5</a:t>
            </a:fld>
            <a:endParaRPr lang="en-GB" altLang="el-GR" smtClean="0">
              <a:latin typeface="Georgia" panose="02040502050405020303" pitchFamily="18" charset="0"/>
            </a:endParaRPr>
          </a:p>
        </p:txBody>
      </p:sp>
      <p:sp>
        <p:nvSpPr>
          <p:cNvPr id="1126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126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5207699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6FE76FE-8CC7-4689-BBB8-DA26CFD1E60C}" type="slidenum">
              <a:rPr lang="en-GB" altLang="el-GR" smtClean="0">
                <a:latin typeface="Georgia" panose="02040502050405020303" pitchFamily="18" charset="0"/>
              </a:rPr>
              <a:pPr>
                <a:spcBef>
                  <a:spcPct val="0"/>
                </a:spcBef>
                <a:buFont typeface="Georgia" panose="02040502050405020303" pitchFamily="18" charset="0"/>
                <a:buNone/>
              </a:pPr>
              <a:t>41</a:t>
            </a:fld>
            <a:endParaRPr lang="en-GB" altLang="el-GR" smtClean="0">
              <a:latin typeface="Georgia" panose="02040502050405020303" pitchFamily="18" charset="0"/>
            </a:endParaRPr>
          </a:p>
        </p:txBody>
      </p:sp>
      <p:sp>
        <p:nvSpPr>
          <p:cNvPr id="7577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7578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3941878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BAB394E-9BAD-4E3F-8785-EC57CDB56900}" type="slidenum">
              <a:rPr lang="en-GB" altLang="el-GR" smtClean="0">
                <a:latin typeface="Georgia" panose="02040502050405020303" pitchFamily="18" charset="0"/>
              </a:rPr>
              <a:pPr>
                <a:spcBef>
                  <a:spcPct val="0"/>
                </a:spcBef>
                <a:buFont typeface="Georgia" panose="02040502050405020303" pitchFamily="18" charset="0"/>
                <a:buNone/>
              </a:pPr>
              <a:t>42</a:t>
            </a:fld>
            <a:endParaRPr lang="en-GB" altLang="el-GR" smtClean="0">
              <a:latin typeface="Georgia" panose="02040502050405020303" pitchFamily="18" charset="0"/>
            </a:endParaRPr>
          </a:p>
        </p:txBody>
      </p:sp>
      <p:sp>
        <p:nvSpPr>
          <p:cNvPr id="7782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7782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6875330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B2BCF84-E632-470C-B9EE-09107D604319}" type="slidenum">
              <a:rPr lang="en-GB" altLang="el-GR" smtClean="0">
                <a:latin typeface="Georgia" panose="02040502050405020303" pitchFamily="18" charset="0"/>
              </a:rPr>
              <a:pPr>
                <a:spcBef>
                  <a:spcPct val="0"/>
                </a:spcBef>
                <a:buFont typeface="Georgia" panose="02040502050405020303" pitchFamily="18" charset="0"/>
                <a:buNone/>
              </a:pPr>
              <a:t>43</a:t>
            </a:fld>
            <a:endParaRPr lang="en-GB" altLang="el-GR" smtClean="0">
              <a:latin typeface="Georgia" panose="02040502050405020303" pitchFamily="18" charset="0"/>
            </a:endParaRPr>
          </a:p>
        </p:txBody>
      </p:sp>
      <p:sp>
        <p:nvSpPr>
          <p:cNvPr id="7987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7987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0632579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FC943AA-A099-4285-A675-22FB942345F9}" type="slidenum">
              <a:rPr lang="en-GB" altLang="el-GR" smtClean="0">
                <a:latin typeface="Georgia" panose="02040502050405020303" pitchFamily="18" charset="0"/>
              </a:rPr>
              <a:pPr>
                <a:spcBef>
                  <a:spcPct val="0"/>
                </a:spcBef>
                <a:buFont typeface="Georgia" panose="02040502050405020303" pitchFamily="18" charset="0"/>
                <a:buNone/>
              </a:pPr>
              <a:t>44</a:t>
            </a:fld>
            <a:endParaRPr lang="en-GB" altLang="el-GR" smtClean="0">
              <a:latin typeface="Georgia" panose="02040502050405020303" pitchFamily="18" charset="0"/>
            </a:endParaRPr>
          </a:p>
        </p:txBody>
      </p:sp>
      <p:sp>
        <p:nvSpPr>
          <p:cNvPr id="8192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8192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6711221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A5F75BC-8563-4ED6-8606-8DC576A78B16}" type="slidenum">
              <a:rPr lang="en-GB" altLang="el-GR" smtClean="0">
                <a:latin typeface="Georgia" panose="02040502050405020303" pitchFamily="18" charset="0"/>
              </a:rPr>
              <a:pPr>
                <a:spcBef>
                  <a:spcPct val="0"/>
                </a:spcBef>
                <a:buFont typeface="Georgia" panose="02040502050405020303" pitchFamily="18" charset="0"/>
                <a:buNone/>
              </a:pPr>
              <a:t>45</a:t>
            </a:fld>
            <a:endParaRPr lang="en-GB" altLang="el-GR" smtClean="0">
              <a:latin typeface="Georgia" panose="02040502050405020303" pitchFamily="18" charset="0"/>
            </a:endParaRPr>
          </a:p>
        </p:txBody>
      </p:sp>
      <p:sp>
        <p:nvSpPr>
          <p:cNvPr id="8397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8397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5132650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947C7131-588C-4B45-89A2-D3F9631C21F7}" type="slidenum">
              <a:rPr lang="en-GB" altLang="el-GR" smtClean="0">
                <a:latin typeface="Georgia" panose="02040502050405020303" pitchFamily="18" charset="0"/>
              </a:rPr>
              <a:pPr>
                <a:spcBef>
                  <a:spcPct val="0"/>
                </a:spcBef>
                <a:buFont typeface="Georgia" panose="02040502050405020303" pitchFamily="18" charset="0"/>
                <a:buNone/>
              </a:pPr>
              <a:t>46</a:t>
            </a:fld>
            <a:endParaRPr lang="en-GB" altLang="el-GR" smtClean="0">
              <a:latin typeface="Georgia" panose="02040502050405020303" pitchFamily="18" charset="0"/>
            </a:endParaRPr>
          </a:p>
        </p:txBody>
      </p:sp>
      <p:sp>
        <p:nvSpPr>
          <p:cNvPr id="8601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8602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5567358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CBDB35B6-76C3-4DC7-8771-1910DE2BD6D8}" type="slidenum">
              <a:rPr lang="en-GB" altLang="el-GR" smtClean="0">
                <a:latin typeface="Georgia" panose="02040502050405020303" pitchFamily="18" charset="0"/>
              </a:rPr>
              <a:pPr>
                <a:spcBef>
                  <a:spcPct val="0"/>
                </a:spcBef>
                <a:buFont typeface="Georgia" panose="02040502050405020303" pitchFamily="18" charset="0"/>
                <a:buNone/>
              </a:pPr>
              <a:t>47</a:t>
            </a:fld>
            <a:endParaRPr lang="en-GB" altLang="el-GR" smtClean="0">
              <a:latin typeface="Georgia" panose="02040502050405020303" pitchFamily="18" charset="0"/>
            </a:endParaRPr>
          </a:p>
        </p:txBody>
      </p:sp>
      <p:sp>
        <p:nvSpPr>
          <p:cNvPr id="8806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8806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8902645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B459E91-288C-4EAE-937D-9F6FE3083633}" type="slidenum">
              <a:rPr lang="en-GB" altLang="el-GR" smtClean="0">
                <a:latin typeface="Georgia" panose="02040502050405020303" pitchFamily="18" charset="0"/>
              </a:rPr>
              <a:pPr>
                <a:spcBef>
                  <a:spcPct val="0"/>
                </a:spcBef>
                <a:buFont typeface="Georgia" panose="02040502050405020303" pitchFamily="18" charset="0"/>
                <a:buNone/>
              </a:pPr>
              <a:t>48</a:t>
            </a:fld>
            <a:endParaRPr lang="en-GB" altLang="el-GR" smtClean="0">
              <a:latin typeface="Georgia" panose="02040502050405020303" pitchFamily="18" charset="0"/>
            </a:endParaRPr>
          </a:p>
        </p:txBody>
      </p:sp>
      <p:sp>
        <p:nvSpPr>
          <p:cNvPr id="9011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011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9209666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4AAD206-BC39-46C7-A9CD-CD9E9F213C43}" type="slidenum">
              <a:rPr lang="en-GB" altLang="el-GR" smtClean="0">
                <a:latin typeface="Georgia" panose="02040502050405020303" pitchFamily="18" charset="0"/>
              </a:rPr>
              <a:pPr>
                <a:spcBef>
                  <a:spcPct val="0"/>
                </a:spcBef>
                <a:buFont typeface="Georgia" panose="02040502050405020303" pitchFamily="18" charset="0"/>
                <a:buNone/>
              </a:pPr>
              <a:t>49</a:t>
            </a:fld>
            <a:endParaRPr lang="en-GB" altLang="el-GR" smtClean="0">
              <a:latin typeface="Georgia" panose="02040502050405020303" pitchFamily="18" charset="0"/>
            </a:endParaRPr>
          </a:p>
        </p:txBody>
      </p:sp>
      <p:sp>
        <p:nvSpPr>
          <p:cNvPr id="9216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216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8513766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FAE6D4D0-158E-4AB7-949E-45BFD0D9ACBD}" type="slidenum">
              <a:rPr lang="en-GB" altLang="el-GR" smtClean="0">
                <a:latin typeface="Georgia" panose="02040502050405020303" pitchFamily="18" charset="0"/>
              </a:rPr>
              <a:pPr>
                <a:spcBef>
                  <a:spcPct val="0"/>
                </a:spcBef>
                <a:buFont typeface="Georgia" panose="02040502050405020303" pitchFamily="18" charset="0"/>
                <a:buNone/>
              </a:pPr>
              <a:t>50</a:t>
            </a:fld>
            <a:endParaRPr lang="en-GB" altLang="el-GR" smtClean="0">
              <a:latin typeface="Georgia" panose="02040502050405020303" pitchFamily="18" charset="0"/>
            </a:endParaRPr>
          </a:p>
        </p:txBody>
      </p:sp>
      <p:sp>
        <p:nvSpPr>
          <p:cNvPr id="9421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421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877768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AACC2A5-310F-4201-B4B1-C561EF57DAE5}" type="slidenum">
              <a:rPr lang="en-GB" altLang="el-GR" smtClean="0">
                <a:latin typeface="Georgia" panose="02040502050405020303" pitchFamily="18" charset="0"/>
              </a:rPr>
              <a:pPr>
                <a:spcBef>
                  <a:spcPct val="0"/>
                </a:spcBef>
                <a:buFont typeface="Georgia" panose="02040502050405020303" pitchFamily="18" charset="0"/>
                <a:buNone/>
              </a:pPr>
              <a:t>6</a:t>
            </a:fld>
            <a:endParaRPr lang="en-GB" altLang="el-GR" smtClean="0">
              <a:latin typeface="Georgia" panose="02040502050405020303" pitchFamily="18" charset="0"/>
            </a:endParaRPr>
          </a:p>
        </p:txBody>
      </p:sp>
      <p:sp>
        <p:nvSpPr>
          <p:cNvPr id="1331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331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066491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4C0C775B-3FF8-4C9D-A480-CBB47CAE4408}" type="slidenum">
              <a:rPr lang="en-GB" altLang="el-GR" smtClean="0">
                <a:latin typeface="Georgia" panose="02040502050405020303" pitchFamily="18" charset="0"/>
              </a:rPr>
              <a:pPr>
                <a:spcBef>
                  <a:spcPct val="0"/>
                </a:spcBef>
                <a:buFont typeface="Georgia" panose="02040502050405020303" pitchFamily="18" charset="0"/>
                <a:buNone/>
              </a:pPr>
              <a:t>51</a:t>
            </a:fld>
            <a:endParaRPr lang="en-GB" altLang="el-GR" smtClean="0">
              <a:latin typeface="Georgia" panose="02040502050405020303" pitchFamily="18" charset="0"/>
            </a:endParaRPr>
          </a:p>
        </p:txBody>
      </p:sp>
      <p:sp>
        <p:nvSpPr>
          <p:cNvPr id="9625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626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0364900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9EEE5811-DC1F-4CB8-977B-A84EF747173B}" type="slidenum">
              <a:rPr lang="en-GB" altLang="el-GR" smtClean="0">
                <a:latin typeface="Georgia" panose="02040502050405020303" pitchFamily="18" charset="0"/>
              </a:rPr>
              <a:pPr>
                <a:spcBef>
                  <a:spcPct val="0"/>
                </a:spcBef>
                <a:buFont typeface="Georgia" panose="02040502050405020303" pitchFamily="18" charset="0"/>
                <a:buNone/>
              </a:pPr>
              <a:t>52</a:t>
            </a:fld>
            <a:endParaRPr lang="en-GB" altLang="el-GR" smtClean="0">
              <a:latin typeface="Georgia" panose="02040502050405020303" pitchFamily="18" charset="0"/>
            </a:endParaRPr>
          </a:p>
        </p:txBody>
      </p:sp>
      <p:sp>
        <p:nvSpPr>
          <p:cNvPr id="9830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9830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6771624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37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06B40366-597D-4F3C-96E4-8C0AB6A05018}" type="slidenum">
              <a:rPr lang="en-GB" altLang="el-GR" smtClean="0">
                <a:latin typeface="Georgia" panose="02040502050405020303" pitchFamily="18" charset="0"/>
              </a:rPr>
              <a:pPr>
                <a:spcBef>
                  <a:spcPct val="0"/>
                </a:spcBef>
                <a:buFont typeface="Georgia" panose="02040502050405020303" pitchFamily="18" charset="0"/>
                <a:buNone/>
              </a:pPr>
              <a:t>54</a:t>
            </a:fld>
            <a:endParaRPr lang="en-GB" altLang="el-GR" smtClean="0">
              <a:latin typeface="Georgia" panose="02040502050405020303" pitchFamily="18" charset="0"/>
            </a:endParaRPr>
          </a:p>
        </p:txBody>
      </p:sp>
      <p:sp>
        <p:nvSpPr>
          <p:cNvPr id="10137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0138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3416755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42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3730FE53-BC1E-46D8-8141-D79C9412B7C5}" type="slidenum">
              <a:rPr lang="en-GB" altLang="el-GR" smtClean="0">
                <a:latin typeface="Georgia" panose="02040502050405020303" pitchFamily="18" charset="0"/>
              </a:rPr>
              <a:pPr>
                <a:spcBef>
                  <a:spcPct val="0"/>
                </a:spcBef>
                <a:buFont typeface="Georgia" panose="02040502050405020303" pitchFamily="18" charset="0"/>
                <a:buNone/>
              </a:pPr>
              <a:t>55</a:t>
            </a:fld>
            <a:endParaRPr lang="en-GB" altLang="el-GR" smtClean="0">
              <a:latin typeface="Georgia" panose="02040502050405020303" pitchFamily="18" charset="0"/>
            </a:endParaRPr>
          </a:p>
        </p:txBody>
      </p:sp>
      <p:sp>
        <p:nvSpPr>
          <p:cNvPr id="10342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0342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8046497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7BEA66CE-22ED-443F-A9E3-B4843E99617A}" type="slidenum">
              <a:rPr lang="en-GB" altLang="el-GR" smtClean="0">
                <a:latin typeface="Georgia" panose="02040502050405020303" pitchFamily="18" charset="0"/>
              </a:rPr>
              <a:pPr>
                <a:spcBef>
                  <a:spcPct val="0"/>
                </a:spcBef>
                <a:buFont typeface="Georgia" panose="02040502050405020303" pitchFamily="18" charset="0"/>
                <a:buNone/>
              </a:pPr>
              <a:t>56</a:t>
            </a:fld>
            <a:endParaRPr lang="en-GB" altLang="el-GR" smtClean="0">
              <a:latin typeface="Georgia" panose="02040502050405020303" pitchFamily="18" charset="0"/>
            </a:endParaRPr>
          </a:p>
        </p:txBody>
      </p:sp>
      <p:sp>
        <p:nvSpPr>
          <p:cNvPr id="10547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0547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9393715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13835D5-1C32-4A0D-99D5-37D7918CF267}" type="slidenum">
              <a:rPr lang="en-GB" altLang="el-GR" smtClean="0">
                <a:latin typeface="Georgia" panose="02040502050405020303" pitchFamily="18" charset="0"/>
              </a:rPr>
              <a:pPr>
                <a:spcBef>
                  <a:spcPct val="0"/>
                </a:spcBef>
                <a:buFont typeface="Georgia" panose="02040502050405020303" pitchFamily="18" charset="0"/>
                <a:buNone/>
              </a:pPr>
              <a:t>57</a:t>
            </a:fld>
            <a:endParaRPr lang="en-GB" altLang="el-GR" smtClean="0">
              <a:latin typeface="Georgia" panose="02040502050405020303" pitchFamily="18" charset="0"/>
            </a:endParaRPr>
          </a:p>
        </p:txBody>
      </p:sp>
      <p:sp>
        <p:nvSpPr>
          <p:cNvPr id="10752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0752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5820006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1F7F2F0D-2810-4609-A102-77B31FF70CF2}" type="slidenum">
              <a:rPr lang="en-GB" altLang="el-GR" smtClean="0">
                <a:latin typeface="Georgia" panose="02040502050405020303" pitchFamily="18" charset="0"/>
              </a:rPr>
              <a:pPr>
                <a:spcBef>
                  <a:spcPct val="0"/>
                </a:spcBef>
                <a:buFont typeface="Georgia" panose="02040502050405020303" pitchFamily="18" charset="0"/>
                <a:buNone/>
              </a:pPr>
              <a:t>60</a:t>
            </a:fld>
            <a:endParaRPr lang="en-GB" altLang="el-GR" smtClean="0">
              <a:latin typeface="Georgia" panose="02040502050405020303" pitchFamily="18" charset="0"/>
            </a:endParaRPr>
          </a:p>
        </p:txBody>
      </p:sp>
      <p:sp>
        <p:nvSpPr>
          <p:cNvPr id="11161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1162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0906684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B258235-D6EC-4670-9D6E-DEC0B839614D}" type="slidenum">
              <a:rPr lang="en-GB" altLang="el-GR" smtClean="0">
                <a:latin typeface="Georgia" panose="02040502050405020303" pitchFamily="18" charset="0"/>
              </a:rPr>
              <a:pPr>
                <a:spcBef>
                  <a:spcPct val="0"/>
                </a:spcBef>
                <a:buFont typeface="Georgia" panose="02040502050405020303" pitchFamily="18" charset="0"/>
                <a:buNone/>
              </a:pPr>
              <a:t>61</a:t>
            </a:fld>
            <a:endParaRPr lang="en-GB" altLang="el-GR" smtClean="0">
              <a:latin typeface="Georgia" panose="02040502050405020303" pitchFamily="18" charset="0"/>
            </a:endParaRPr>
          </a:p>
        </p:txBody>
      </p:sp>
      <p:sp>
        <p:nvSpPr>
          <p:cNvPr id="11366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1366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845531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F2122F2A-918F-46BF-B4C4-074FD011DB9A}" type="slidenum">
              <a:rPr lang="en-GB" altLang="el-GR" smtClean="0">
                <a:latin typeface="Georgia" panose="02040502050405020303" pitchFamily="18" charset="0"/>
              </a:rPr>
              <a:pPr>
                <a:spcBef>
                  <a:spcPct val="0"/>
                </a:spcBef>
                <a:buFont typeface="Georgia" panose="02040502050405020303" pitchFamily="18" charset="0"/>
                <a:buNone/>
              </a:pPr>
              <a:t>62</a:t>
            </a:fld>
            <a:endParaRPr lang="en-GB" altLang="el-GR" smtClean="0">
              <a:latin typeface="Georgia" panose="02040502050405020303" pitchFamily="18" charset="0"/>
            </a:endParaRPr>
          </a:p>
        </p:txBody>
      </p:sp>
      <p:sp>
        <p:nvSpPr>
          <p:cNvPr id="11571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1571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55704941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C35A8B3-1437-46E1-837E-70F0ABA680D4}" type="slidenum">
              <a:rPr lang="en-GB" altLang="el-GR" smtClean="0">
                <a:latin typeface="Georgia" panose="02040502050405020303" pitchFamily="18" charset="0"/>
              </a:rPr>
              <a:pPr>
                <a:spcBef>
                  <a:spcPct val="0"/>
                </a:spcBef>
                <a:buFont typeface="Georgia" panose="02040502050405020303" pitchFamily="18" charset="0"/>
                <a:buNone/>
              </a:pPr>
              <a:t>64</a:t>
            </a:fld>
            <a:endParaRPr lang="en-GB" altLang="el-GR" smtClean="0">
              <a:latin typeface="Georgia" panose="02040502050405020303" pitchFamily="18" charset="0"/>
            </a:endParaRPr>
          </a:p>
        </p:txBody>
      </p:sp>
      <p:sp>
        <p:nvSpPr>
          <p:cNvPr id="11878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1878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61623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C99B5BA-2378-4EC8-B473-777B47E5A6F7}" type="slidenum">
              <a:rPr lang="en-GB" altLang="el-GR" smtClean="0">
                <a:latin typeface="Georgia" panose="02040502050405020303" pitchFamily="18" charset="0"/>
              </a:rPr>
              <a:pPr>
                <a:spcBef>
                  <a:spcPct val="0"/>
                </a:spcBef>
                <a:buFont typeface="Georgia" panose="02040502050405020303" pitchFamily="18" charset="0"/>
                <a:buNone/>
              </a:pPr>
              <a:t>7</a:t>
            </a:fld>
            <a:endParaRPr lang="en-GB" altLang="el-GR" smtClean="0">
              <a:latin typeface="Georgia" panose="02040502050405020303" pitchFamily="18" charset="0"/>
            </a:endParaRPr>
          </a:p>
        </p:txBody>
      </p:sp>
      <p:sp>
        <p:nvSpPr>
          <p:cNvPr id="1536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536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1655999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83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325270A-EF1D-4BE7-AB9A-4616B71A9D25}" type="slidenum">
              <a:rPr lang="en-GB" altLang="el-GR" smtClean="0">
                <a:latin typeface="Georgia" panose="02040502050405020303" pitchFamily="18" charset="0"/>
              </a:rPr>
              <a:pPr>
                <a:spcBef>
                  <a:spcPct val="0"/>
                </a:spcBef>
                <a:buFont typeface="Georgia" panose="02040502050405020303" pitchFamily="18" charset="0"/>
                <a:buNone/>
              </a:pPr>
              <a:t>65</a:t>
            </a:fld>
            <a:endParaRPr lang="en-GB" altLang="el-GR" smtClean="0">
              <a:latin typeface="Georgia" panose="02040502050405020303" pitchFamily="18" charset="0"/>
            </a:endParaRPr>
          </a:p>
        </p:txBody>
      </p:sp>
      <p:sp>
        <p:nvSpPr>
          <p:cNvPr id="12083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2083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17390397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390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0CA75AFC-CD1E-48E6-AA7F-6C5F80FF0F95}" type="slidenum">
              <a:rPr lang="en-GB" altLang="el-GR" smtClean="0">
                <a:latin typeface="Georgia" panose="02040502050405020303" pitchFamily="18" charset="0"/>
              </a:rPr>
              <a:pPr>
                <a:spcBef>
                  <a:spcPct val="0"/>
                </a:spcBef>
                <a:buFont typeface="Georgia" panose="02040502050405020303" pitchFamily="18" charset="0"/>
                <a:buNone/>
              </a:pPr>
              <a:t>67</a:t>
            </a:fld>
            <a:endParaRPr lang="en-GB" altLang="el-GR" smtClean="0">
              <a:latin typeface="Georgia" panose="02040502050405020303" pitchFamily="18" charset="0"/>
            </a:endParaRPr>
          </a:p>
        </p:txBody>
      </p:sp>
      <p:sp>
        <p:nvSpPr>
          <p:cNvPr id="12390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2390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6282446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697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E4144B4-EB68-4561-903C-4BF5720B5106}" type="slidenum">
              <a:rPr lang="en-GB" altLang="el-GR" smtClean="0">
                <a:latin typeface="Georgia" panose="02040502050405020303" pitchFamily="18" charset="0"/>
              </a:rPr>
              <a:pPr>
                <a:spcBef>
                  <a:spcPct val="0"/>
                </a:spcBef>
                <a:buFont typeface="Georgia" panose="02040502050405020303" pitchFamily="18" charset="0"/>
                <a:buNone/>
              </a:pPr>
              <a:t>69</a:t>
            </a:fld>
            <a:endParaRPr lang="en-GB" altLang="el-GR" smtClean="0">
              <a:latin typeface="Georgia" panose="02040502050405020303" pitchFamily="18" charset="0"/>
            </a:endParaRPr>
          </a:p>
        </p:txBody>
      </p:sp>
      <p:sp>
        <p:nvSpPr>
          <p:cNvPr id="12697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2698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50457857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2F5F7139-20ED-4707-9182-03433BCDE34D}" type="slidenum">
              <a:rPr lang="en-GB" altLang="el-GR" smtClean="0">
                <a:latin typeface="Georgia" panose="02040502050405020303" pitchFamily="18" charset="0"/>
              </a:rPr>
              <a:pPr>
                <a:spcBef>
                  <a:spcPct val="0"/>
                </a:spcBef>
                <a:buFont typeface="Georgia" panose="02040502050405020303" pitchFamily="18" charset="0"/>
                <a:buNone/>
              </a:pPr>
              <a:t>70</a:t>
            </a:fld>
            <a:endParaRPr lang="en-GB" altLang="el-GR" smtClean="0">
              <a:latin typeface="Georgia" panose="02040502050405020303" pitchFamily="18" charset="0"/>
            </a:endParaRPr>
          </a:p>
        </p:txBody>
      </p:sp>
      <p:sp>
        <p:nvSpPr>
          <p:cNvPr id="12902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2902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9344427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09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B8607AA-A501-4E58-9C0A-1674EB68269A}" type="slidenum">
              <a:rPr lang="en-GB" altLang="el-GR" smtClean="0">
                <a:latin typeface="Georgia" panose="02040502050405020303" pitchFamily="18" charset="0"/>
              </a:rPr>
              <a:pPr>
                <a:spcBef>
                  <a:spcPct val="0"/>
                </a:spcBef>
                <a:buFont typeface="Georgia" panose="02040502050405020303" pitchFamily="18" charset="0"/>
                <a:buNone/>
              </a:pPr>
              <a:t>72</a:t>
            </a:fld>
            <a:endParaRPr lang="en-GB" altLang="el-GR" smtClean="0">
              <a:latin typeface="Georgia" panose="02040502050405020303" pitchFamily="18" charset="0"/>
            </a:endParaRPr>
          </a:p>
        </p:txBody>
      </p:sp>
      <p:sp>
        <p:nvSpPr>
          <p:cNvPr id="13209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3210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5839894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517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59C5E29-DBC3-4CB8-B95A-D06E8A615FC1}" type="slidenum">
              <a:rPr lang="en-GB" altLang="el-GR" smtClean="0">
                <a:latin typeface="Georgia" panose="02040502050405020303" pitchFamily="18" charset="0"/>
              </a:rPr>
              <a:pPr>
                <a:spcBef>
                  <a:spcPct val="0"/>
                </a:spcBef>
                <a:buFont typeface="Georgia" panose="02040502050405020303" pitchFamily="18" charset="0"/>
                <a:buNone/>
              </a:pPr>
              <a:t>74</a:t>
            </a:fld>
            <a:endParaRPr lang="en-GB" altLang="el-GR" smtClean="0">
              <a:latin typeface="Georgia" panose="02040502050405020303" pitchFamily="18" charset="0"/>
            </a:endParaRPr>
          </a:p>
        </p:txBody>
      </p:sp>
      <p:sp>
        <p:nvSpPr>
          <p:cNvPr id="13517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3517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96647947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21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EF6CFA97-DB28-4E10-BF47-8F1069924580}" type="slidenum">
              <a:rPr lang="en-GB" altLang="el-GR" smtClean="0">
                <a:latin typeface="Georgia" panose="02040502050405020303" pitchFamily="18" charset="0"/>
              </a:rPr>
              <a:pPr>
                <a:spcBef>
                  <a:spcPct val="0"/>
                </a:spcBef>
                <a:buFont typeface="Georgia" panose="02040502050405020303" pitchFamily="18" charset="0"/>
                <a:buNone/>
              </a:pPr>
              <a:t>75</a:t>
            </a:fld>
            <a:endParaRPr lang="en-GB" altLang="el-GR" smtClean="0">
              <a:latin typeface="Georgia" panose="02040502050405020303" pitchFamily="18" charset="0"/>
            </a:endParaRPr>
          </a:p>
        </p:txBody>
      </p:sp>
      <p:sp>
        <p:nvSpPr>
          <p:cNvPr id="13721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3722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92268064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9266"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0BB5014D-DFC4-44B7-AC80-14E10F0AF736}" type="slidenum">
              <a:rPr lang="en-GB" altLang="el-GR" smtClean="0">
                <a:latin typeface="Georgia" panose="02040502050405020303" pitchFamily="18" charset="0"/>
              </a:rPr>
              <a:pPr>
                <a:spcBef>
                  <a:spcPct val="0"/>
                </a:spcBef>
                <a:buFont typeface="Georgia" panose="02040502050405020303" pitchFamily="18" charset="0"/>
                <a:buNone/>
              </a:pPr>
              <a:t>76</a:t>
            </a:fld>
            <a:endParaRPr lang="en-GB" altLang="el-GR" smtClean="0">
              <a:latin typeface="Georgia" panose="02040502050405020303" pitchFamily="18" charset="0"/>
            </a:endParaRPr>
          </a:p>
        </p:txBody>
      </p:sp>
      <p:sp>
        <p:nvSpPr>
          <p:cNvPr id="139267"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39268"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6141576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1314"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285B2EE-73C3-4FE6-807A-3E509854EBDB}" type="slidenum">
              <a:rPr lang="en-GB" altLang="el-GR" smtClean="0">
                <a:latin typeface="Georgia" panose="02040502050405020303" pitchFamily="18" charset="0"/>
              </a:rPr>
              <a:pPr>
                <a:spcBef>
                  <a:spcPct val="0"/>
                </a:spcBef>
                <a:buFont typeface="Georgia" panose="02040502050405020303" pitchFamily="18" charset="0"/>
                <a:buNone/>
              </a:pPr>
              <a:t>77</a:t>
            </a:fld>
            <a:endParaRPr lang="en-GB" altLang="el-GR" smtClean="0">
              <a:latin typeface="Georgia" panose="02040502050405020303" pitchFamily="18" charset="0"/>
            </a:endParaRPr>
          </a:p>
        </p:txBody>
      </p:sp>
      <p:sp>
        <p:nvSpPr>
          <p:cNvPr id="141315"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41316"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344276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6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3EA9B3A0-F240-4F00-AA3C-E1E284B75A12}" type="slidenum">
              <a:rPr lang="en-GB" altLang="el-GR" smtClean="0">
                <a:latin typeface="Georgia" panose="02040502050405020303" pitchFamily="18" charset="0"/>
              </a:rPr>
              <a:pPr>
                <a:spcBef>
                  <a:spcPct val="0"/>
                </a:spcBef>
                <a:buFont typeface="Georgia" panose="02040502050405020303" pitchFamily="18" charset="0"/>
                <a:buNone/>
              </a:pPr>
              <a:t>78</a:t>
            </a:fld>
            <a:endParaRPr lang="en-GB" altLang="el-GR" smtClean="0">
              <a:latin typeface="Georgia" panose="02040502050405020303" pitchFamily="18" charset="0"/>
            </a:endParaRPr>
          </a:p>
        </p:txBody>
      </p:sp>
      <p:sp>
        <p:nvSpPr>
          <p:cNvPr id="14336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4336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52227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4A23874-1FF8-4B4A-B5DE-9B4B5C0970DF}" type="slidenum">
              <a:rPr lang="en-GB" altLang="el-GR" smtClean="0">
                <a:latin typeface="Georgia" panose="02040502050405020303" pitchFamily="18" charset="0"/>
              </a:rPr>
              <a:pPr>
                <a:spcBef>
                  <a:spcPct val="0"/>
                </a:spcBef>
                <a:buFont typeface="Georgia" panose="02040502050405020303" pitchFamily="18" charset="0"/>
                <a:buNone/>
              </a:pPr>
              <a:t>8</a:t>
            </a:fld>
            <a:endParaRPr lang="en-GB" altLang="el-GR" smtClean="0">
              <a:latin typeface="Georgia" panose="02040502050405020303" pitchFamily="18" charset="0"/>
            </a:endParaRPr>
          </a:p>
        </p:txBody>
      </p:sp>
      <p:sp>
        <p:nvSpPr>
          <p:cNvPr id="1741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741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305028811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Θέση εικόνας διαφάνειας 1"/>
          <p:cNvSpPr>
            <a:spLocks noGrp="1" noRot="1" noChangeAspect="1" noTextEdit="1"/>
          </p:cNvSpPr>
          <p:nvPr>
            <p:ph type="sldImg"/>
          </p:nvPr>
        </p:nvSpPr>
        <p:spPr>
          <a:ln/>
        </p:spPr>
      </p:sp>
      <p:sp>
        <p:nvSpPr>
          <p:cNvPr id="146435"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46436" name="Θέση αριθμού διαφάνειας 3"/>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B6644907-6FAF-40AB-91CF-F513CFDD585D}" type="slidenum">
              <a:rPr lang="el-GR" altLang="el-GR" smtClean="0">
                <a:latin typeface="Georgia" panose="02040502050405020303" pitchFamily="18" charset="0"/>
              </a:rPr>
              <a:pPr>
                <a:spcBef>
                  <a:spcPct val="0"/>
                </a:spcBef>
                <a:buFont typeface="Georgia" panose="02040502050405020303" pitchFamily="18" charset="0"/>
                <a:buNone/>
              </a:pPr>
              <a:t>80</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384420838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Θέση εικόνας διαφάνειας 1"/>
          <p:cNvSpPr>
            <a:spLocks noGrp="1" noRot="1" noChangeAspect="1" noTextEdit="1"/>
          </p:cNvSpPr>
          <p:nvPr>
            <p:ph type="sldImg"/>
          </p:nvPr>
        </p:nvSpPr>
        <p:spPr>
          <a:ln/>
        </p:spPr>
      </p:sp>
      <p:sp>
        <p:nvSpPr>
          <p:cNvPr id="148483" name="Θέση σημειώσεων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endParaRPr lang="el-GR" altLang="el-GR" smtClean="0"/>
          </a:p>
        </p:txBody>
      </p:sp>
      <p:sp>
        <p:nvSpPr>
          <p:cNvPr id="148484" name="Slide Number Placeholder 5"/>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571673C2-DC25-4163-ADA7-667D90EDDAF4}" type="slidenum">
              <a:rPr lang="el-GR" altLang="el-GR" smtClean="0">
                <a:latin typeface="Georgia" panose="02040502050405020303" pitchFamily="18" charset="0"/>
              </a:rPr>
              <a:pPr>
                <a:spcBef>
                  <a:spcPct val="0"/>
                </a:spcBef>
                <a:buFont typeface="Georgia" panose="02040502050405020303" pitchFamily="18" charset="0"/>
                <a:buNone/>
              </a:pPr>
              <a:t>81</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406800032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50532" name="Slide Number Placeholder 3"/>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BF16CE4E-B66D-4619-A648-B0D03D0949DB}" type="slidenum">
              <a:rPr lang="el-GR" altLang="el-GR" smtClean="0">
                <a:latin typeface="Georgia" panose="02040502050405020303" pitchFamily="18" charset="0"/>
              </a:rPr>
              <a:pPr>
                <a:spcBef>
                  <a:spcPct val="0"/>
                </a:spcBef>
                <a:buFont typeface="Georgia" panose="02040502050405020303" pitchFamily="18" charset="0"/>
                <a:buNone/>
              </a:pPr>
              <a:t>82</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324822553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52580" name="Slide Number Placeholder 3"/>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DACDD6E9-A1BD-4BDC-9D18-12C8E487B2F9}" type="slidenum">
              <a:rPr lang="el-GR" altLang="el-GR" smtClean="0">
                <a:latin typeface="Georgia" panose="02040502050405020303" pitchFamily="18" charset="0"/>
              </a:rPr>
              <a:pPr>
                <a:spcBef>
                  <a:spcPct val="0"/>
                </a:spcBef>
                <a:buFont typeface="Georgia" panose="02040502050405020303" pitchFamily="18" charset="0"/>
                <a:buNone/>
              </a:pPr>
              <a:t>83</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328971229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a:ln/>
        </p:spPr>
      </p:sp>
      <p:sp>
        <p:nvSpPr>
          <p:cNvPr id="154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54628" name="Slide Number Placeholder 5"/>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9D9430D-F8A1-4E83-926D-5C447763BCF8}" type="slidenum">
              <a:rPr lang="el-GR" altLang="el-GR" smtClean="0">
                <a:latin typeface="Georgia" panose="02040502050405020303" pitchFamily="18" charset="0"/>
              </a:rPr>
              <a:pPr>
                <a:spcBef>
                  <a:spcPct val="0"/>
                </a:spcBef>
                <a:buFont typeface="Georgia" panose="02040502050405020303" pitchFamily="18" charset="0"/>
                <a:buNone/>
              </a:pPr>
              <a:t>84</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74334299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a:ln/>
        </p:spPr>
      </p:sp>
      <p:sp>
        <p:nvSpPr>
          <p:cNvPr id="156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56676" name="Slide Number Placeholder 5"/>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D57DAC78-0F1C-41A1-A993-E2CDA430D9D8}" type="slidenum">
              <a:rPr lang="el-GR" altLang="el-GR" smtClean="0">
                <a:latin typeface="Georgia" panose="02040502050405020303" pitchFamily="18" charset="0"/>
              </a:rPr>
              <a:pPr>
                <a:spcBef>
                  <a:spcPct val="0"/>
                </a:spcBef>
                <a:buFont typeface="Georgia" panose="02040502050405020303" pitchFamily="18" charset="0"/>
                <a:buNone/>
              </a:pPr>
              <a:t>85</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410961709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
        <p:nvSpPr>
          <p:cNvPr id="158724" name="Slide Number Placeholder 5"/>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F594B547-C093-4224-81F0-3D7C780A1608}" type="slidenum">
              <a:rPr lang="el-GR" altLang="el-GR" smtClean="0">
                <a:latin typeface="Georgia" panose="02040502050405020303" pitchFamily="18" charset="0"/>
              </a:rPr>
              <a:pPr>
                <a:spcBef>
                  <a:spcPct val="0"/>
                </a:spcBef>
                <a:buFont typeface="Georgia" panose="02040502050405020303" pitchFamily="18" charset="0"/>
                <a:buNone/>
              </a:pPr>
              <a:t>86</a:t>
            </a:fld>
            <a:endParaRPr lang="el-GR" altLang="el-GR" smtClean="0">
              <a:latin typeface="Georgia" panose="02040502050405020303" pitchFamily="18" charset="0"/>
            </a:endParaRPr>
          </a:p>
        </p:txBody>
      </p:sp>
    </p:spTree>
    <p:extLst>
      <p:ext uri="{BB962C8B-B14F-4D97-AF65-F5344CB8AC3E}">
        <p14:creationId xmlns:p14="http://schemas.microsoft.com/office/powerpoint/2010/main" val="2932545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641CA007-895B-407A-9234-E464AA59880B}" type="slidenum">
              <a:rPr lang="en-GB" altLang="el-GR" smtClean="0">
                <a:latin typeface="Georgia" panose="02040502050405020303" pitchFamily="18" charset="0"/>
              </a:rPr>
              <a:pPr>
                <a:spcBef>
                  <a:spcPct val="0"/>
                </a:spcBef>
                <a:buFont typeface="Georgia" panose="02040502050405020303" pitchFamily="18" charset="0"/>
                <a:buNone/>
              </a:pPr>
              <a:t>9</a:t>
            </a:fld>
            <a:endParaRPr lang="en-GB" altLang="el-GR" smtClean="0">
              <a:latin typeface="Georgia" panose="02040502050405020303" pitchFamily="18" charset="0"/>
            </a:endParaRPr>
          </a:p>
        </p:txBody>
      </p:sp>
      <p:sp>
        <p:nvSpPr>
          <p:cNvPr id="19459"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19460"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064136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88FB89EA-8061-4DBC-BDEF-9A8920093D3B}" type="slidenum">
              <a:rPr lang="en-GB" altLang="el-GR" smtClean="0">
                <a:latin typeface="Georgia" panose="02040502050405020303" pitchFamily="18" charset="0"/>
              </a:rPr>
              <a:pPr>
                <a:spcBef>
                  <a:spcPct val="0"/>
                </a:spcBef>
                <a:buFont typeface="Georgia" panose="02040502050405020303" pitchFamily="18" charset="0"/>
                <a:buNone/>
              </a:pPr>
              <a:t>11</a:t>
            </a:fld>
            <a:endParaRPr lang="en-GB" altLang="el-GR" smtClean="0">
              <a:latin typeface="Georgia" panose="02040502050405020303" pitchFamily="18" charset="0"/>
            </a:endParaRPr>
          </a:p>
        </p:txBody>
      </p:sp>
      <p:sp>
        <p:nvSpPr>
          <p:cNvPr id="22531"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22532"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4031566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8"/>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Georgia" panose="02040502050405020303" pitchFamily="18" charset="0"/>
              <a:buNone/>
            </a:pPr>
            <a:fld id="{A7ECA07E-F46A-453D-AF3A-BAFE534D4BF7}" type="slidenum">
              <a:rPr lang="en-GB" altLang="el-GR" smtClean="0">
                <a:latin typeface="Georgia" panose="02040502050405020303" pitchFamily="18" charset="0"/>
              </a:rPr>
              <a:pPr>
                <a:spcBef>
                  <a:spcPct val="0"/>
                </a:spcBef>
                <a:buFont typeface="Georgia" panose="02040502050405020303" pitchFamily="18" charset="0"/>
                <a:buNone/>
              </a:pPr>
              <a:t>13</a:t>
            </a:fld>
            <a:endParaRPr lang="en-GB" altLang="el-GR" smtClean="0">
              <a:latin typeface="Georgia" panose="02040502050405020303" pitchFamily="18" charset="0"/>
            </a:endParaRPr>
          </a:p>
        </p:txBody>
      </p:sp>
      <p:sp>
        <p:nvSpPr>
          <p:cNvPr id="25603" name="Text Box 1"/>
          <p:cNvSpPr txBox="1">
            <a:spLocks noChangeArrowheads="1"/>
          </p:cNvSpPr>
          <p:nvPr/>
        </p:nvSpPr>
        <p:spPr bwMode="auto">
          <a:xfrm>
            <a:off x="990600" y="720725"/>
            <a:ext cx="5335588" cy="3598863"/>
          </a:xfrm>
          <a:prstGeom prst="rect">
            <a:avLst/>
          </a:prstGeom>
          <a:solidFill>
            <a:srgbClr val="FFFFFF"/>
          </a:solidFill>
          <a:ln w="9525">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0000"/>
              </a:lnSpc>
              <a:spcBef>
                <a:spcPct val="0"/>
              </a:spcBef>
              <a:buFont typeface="Georgia" panose="02040502050405020303" pitchFamily="18" charset="0"/>
              <a:buNone/>
            </a:pPr>
            <a:endParaRPr lang="el-GR" altLang="el-GR" sz="2400">
              <a:solidFill>
                <a:schemeClr val="bg1"/>
              </a:solidFill>
              <a:latin typeface="Georgia" panose="02040502050405020303" pitchFamily="18" charset="0"/>
            </a:endParaRPr>
          </a:p>
        </p:txBody>
      </p:sp>
      <p:sp>
        <p:nvSpPr>
          <p:cNvPr id="25604" name="Rectangle 2"/>
          <p:cNvSpPr>
            <a:spLocks noGrp="1" noChangeArrowheads="1"/>
          </p:cNvSpPr>
          <p:nvPr>
            <p:ph type="body"/>
          </p:nvPr>
        </p:nvSpPr>
        <p:spPr>
          <a:xfrm>
            <a:off x="974725" y="4560888"/>
            <a:ext cx="5364163"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l-GR" altLang="el-GR" smtClean="0"/>
          </a:p>
        </p:txBody>
      </p:sp>
    </p:spTree>
    <p:extLst>
      <p:ext uri="{BB962C8B-B14F-4D97-AF65-F5344CB8AC3E}">
        <p14:creationId xmlns:p14="http://schemas.microsoft.com/office/powerpoint/2010/main" val="2054152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3"/>
          <p:cNvSpPr>
            <a:spLocks noGrp="1" noChangeArrowheads="1"/>
          </p:cNvSpPr>
          <p:nvPr>
            <p:ph type="sldNum" idx="10"/>
          </p:nvPr>
        </p:nvSpPr>
        <p:spPr>
          <a:ln/>
        </p:spPr>
        <p:txBody>
          <a:bodyPr/>
          <a:lstStyle>
            <a:lvl1pPr>
              <a:defRPr/>
            </a:lvl1pPr>
          </a:lstStyle>
          <a:p>
            <a:pPr>
              <a:defRPr/>
            </a:pPr>
            <a:fld id="{99926583-CB66-498B-9104-6D24A826F9D8}" type="slidenum">
              <a:rPr lang="en-GB" altLang="el-GR"/>
              <a:pPr>
                <a:defRPr/>
              </a:pPr>
              <a:t>‹#›</a:t>
            </a:fld>
            <a:endParaRPr lang="en-GB" altLang="el-GR"/>
          </a:p>
        </p:txBody>
      </p:sp>
    </p:spTree>
    <p:extLst>
      <p:ext uri="{BB962C8B-B14F-4D97-AF65-F5344CB8AC3E}">
        <p14:creationId xmlns:p14="http://schemas.microsoft.com/office/powerpoint/2010/main" val="247681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3"/>
          <p:cNvSpPr>
            <a:spLocks noGrp="1" noChangeArrowheads="1"/>
          </p:cNvSpPr>
          <p:nvPr>
            <p:ph type="sldNum" idx="10"/>
          </p:nvPr>
        </p:nvSpPr>
        <p:spPr>
          <a:ln/>
        </p:spPr>
        <p:txBody>
          <a:bodyPr/>
          <a:lstStyle>
            <a:lvl1pPr>
              <a:defRPr/>
            </a:lvl1pPr>
          </a:lstStyle>
          <a:p>
            <a:pPr>
              <a:defRPr/>
            </a:pPr>
            <a:fld id="{88F72828-1A0C-481A-A9DC-3F565627C5F2}" type="slidenum">
              <a:rPr lang="en-GB" altLang="el-GR"/>
              <a:pPr>
                <a:defRPr/>
              </a:pPr>
              <a:t>‹#›</a:t>
            </a:fld>
            <a:endParaRPr lang="en-GB" altLang="el-GR"/>
          </a:p>
        </p:txBody>
      </p:sp>
    </p:spTree>
    <p:extLst>
      <p:ext uri="{BB962C8B-B14F-4D97-AF65-F5344CB8AC3E}">
        <p14:creationId xmlns:p14="http://schemas.microsoft.com/office/powerpoint/2010/main" val="1042529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3513" y="-69850"/>
            <a:ext cx="1941512" cy="654685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685800" y="-69850"/>
            <a:ext cx="5675313" cy="6546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3"/>
          <p:cNvSpPr>
            <a:spLocks noGrp="1" noChangeArrowheads="1"/>
          </p:cNvSpPr>
          <p:nvPr>
            <p:ph type="sldNum" idx="10"/>
          </p:nvPr>
        </p:nvSpPr>
        <p:spPr>
          <a:ln/>
        </p:spPr>
        <p:txBody>
          <a:bodyPr/>
          <a:lstStyle>
            <a:lvl1pPr>
              <a:defRPr/>
            </a:lvl1pPr>
          </a:lstStyle>
          <a:p>
            <a:pPr>
              <a:defRPr/>
            </a:pPr>
            <a:fld id="{86AC5F2A-A175-4C17-B436-8013DAA5980D}" type="slidenum">
              <a:rPr lang="en-GB" altLang="el-GR"/>
              <a:pPr>
                <a:defRPr/>
              </a:pPr>
              <a:t>‹#›</a:t>
            </a:fld>
            <a:endParaRPr lang="en-GB" altLang="el-GR"/>
          </a:p>
        </p:txBody>
      </p:sp>
    </p:spTree>
    <p:extLst>
      <p:ext uri="{BB962C8B-B14F-4D97-AF65-F5344CB8AC3E}">
        <p14:creationId xmlns:p14="http://schemas.microsoft.com/office/powerpoint/2010/main" val="1945466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3"/>
          <p:cNvSpPr>
            <a:spLocks noGrp="1" noChangeArrowheads="1"/>
          </p:cNvSpPr>
          <p:nvPr>
            <p:ph type="sldNum" idx="10"/>
          </p:nvPr>
        </p:nvSpPr>
        <p:spPr>
          <a:ln/>
        </p:spPr>
        <p:txBody>
          <a:bodyPr/>
          <a:lstStyle>
            <a:lvl1pPr>
              <a:defRPr/>
            </a:lvl1pPr>
          </a:lstStyle>
          <a:p>
            <a:pPr>
              <a:defRPr/>
            </a:pPr>
            <a:fld id="{F55B7969-66A5-4EC1-B8CB-A67F215927C4}" type="slidenum">
              <a:rPr lang="en-GB" altLang="el-GR"/>
              <a:pPr>
                <a:defRPr/>
              </a:pPr>
              <a:t>‹#›</a:t>
            </a:fld>
            <a:endParaRPr lang="en-GB" altLang="el-GR"/>
          </a:p>
        </p:txBody>
      </p:sp>
    </p:spTree>
    <p:extLst>
      <p:ext uri="{BB962C8B-B14F-4D97-AF65-F5344CB8AC3E}">
        <p14:creationId xmlns:p14="http://schemas.microsoft.com/office/powerpoint/2010/main" val="188988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idx="10"/>
          </p:nvPr>
        </p:nvSpPr>
        <p:spPr>
          <a:ln/>
        </p:spPr>
        <p:txBody>
          <a:bodyPr/>
          <a:lstStyle>
            <a:lvl1pPr>
              <a:defRPr/>
            </a:lvl1pPr>
          </a:lstStyle>
          <a:p>
            <a:pPr>
              <a:defRPr/>
            </a:pPr>
            <a:fld id="{3CE4E9CD-AC71-44D0-ADE5-1F77640F400E}" type="slidenum">
              <a:rPr lang="en-GB" altLang="el-GR"/>
              <a:pPr>
                <a:defRPr/>
              </a:pPr>
              <a:t>‹#›</a:t>
            </a:fld>
            <a:endParaRPr lang="en-GB" altLang="el-GR"/>
          </a:p>
        </p:txBody>
      </p:sp>
    </p:spTree>
    <p:extLst>
      <p:ext uri="{BB962C8B-B14F-4D97-AF65-F5344CB8AC3E}">
        <p14:creationId xmlns:p14="http://schemas.microsoft.com/office/powerpoint/2010/main" val="877001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685800" y="1600200"/>
            <a:ext cx="3808413"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6613" y="1600200"/>
            <a:ext cx="3808412"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3"/>
          <p:cNvSpPr>
            <a:spLocks noGrp="1" noChangeArrowheads="1"/>
          </p:cNvSpPr>
          <p:nvPr>
            <p:ph type="sldNum" idx="10"/>
          </p:nvPr>
        </p:nvSpPr>
        <p:spPr>
          <a:ln/>
        </p:spPr>
        <p:txBody>
          <a:bodyPr/>
          <a:lstStyle>
            <a:lvl1pPr>
              <a:defRPr/>
            </a:lvl1pPr>
          </a:lstStyle>
          <a:p>
            <a:pPr>
              <a:defRPr/>
            </a:pPr>
            <a:fld id="{2AFF734E-A487-45C5-913F-0AAAD2A60FAC}" type="slidenum">
              <a:rPr lang="en-GB" altLang="el-GR"/>
              <a:pPr>
                <a:defRPr/>
              </a:pPr>
              <a:t>‹#›</a:t>
            </a:fld>
            <a:endParaRPr lang="en-GB" altLang="el-GR"/>
          </a:p>
        </p:txBody>
      </p:sp>
    </p:spTree>
    <p:extLst>
      <p:ext uri="{BB962C8B-B14F-4D97-AF65-F5344CB8AC3E}">
        <p14:creationId xmlns:p14="http://schemas.microsoft.com/office/powerpoint/2010/main" val="3443256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3"/>
          <p:cNvSpPr>
            <a:spLocks noGrp="1" noChangeArrowheads="1"/>
          </p:cNvSpPr>
          <p:nvPr>
            <p:ph type="sldNum" idx="10"/>
          </p:nvPr>
        </p:nvSpPr>
        <p:spPr>
          <a:ln/>
        </p:spPr>
        <p:txBody>
          <a:bodyPr/>
          <a:lstStyle>
            <a:lvl1pPr>
              <a:defRPr/>
            </a:lvl1pPr>
          </a:lstStyle>
          <a:p>
            <a:pPr>
              <a:defRPr/>
            </a:pPr>
            <a:fld id="{B593BBE3-DA66-43E7-BA13-90A0DE0A6245}" type="slidenum">
              <a:rPr lang="en-GB" altLang="el-GR"/>
              <a:pPr>
                <a:defRPr/>
              </a:pPr>
              <a:t>‹#›</a:t>
            </a:fld>
            <a:endParaRPr lang="en-GB" altLang="el-GR"/>
          </a:p>
        </p:txBody>
      </p:sp>
    </p:spTree>
    <p:extLst>
      <p:ext uri="{BB962C8B-B14F-4D97-AF65-F5344CB8AC3E}">
        <p14:creationId xmlns:p14="http://schemas.microsoft.com/office/powerpoint/2010/main" val="2684286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3"/>
          <p:cNvSpPr>
            <a:spLocks noGrp="1" noChangeArrowheads="1"/>
          </p:cNvSpPr>
          <p:nvPr>
            <p:ph type="sldNum" idx="10"/>
          </p:nvPr>
        </p:nvSpPr>
        <p:spPr>
          <a:ln/>
        </p:spPr>
        <p:txBody>
          <a:bodyPr/>
          <a:lstStyle>
            <a:lvl1pPr>
              <a:defRPr/>
            </a:lvl1pPr>
          </a:lstStyle>
          <a:p>
            <a:pPr>
              <a:defRPr/>
            </a:pPr>
            <a:fld id="{1FEE816C-F231-4BFA-BBF6-FB450DA3DD99}" type="slidenum">
              <a:rPr lang="en-GB" altLang="el-GR"/>
              <a:pPr>
                <a:defRPr/>
              </a:pPr>
              <a:t>‹#›</a:t>
            </a:fld>
            <a:endParaRPr lang="en-GB" altLang="el-GR"/>
          </a:p>
        </p:txBody>
      </p:sp>
    </p:spTree>
    <p:extLst>
      <p:ext uri="{BB962C8B-B14F-4D97-AF65-F5344CB8AC3E}">
        <p14:creationId xmlns:p14="http://schemas.microsoft.com/office/powerpoint/2010/main" val="385216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idx="10"/>
          </p:nvPr>
        </p:nvSpPr>
        <p:spPr>
          <a:ln/>
        </p:spPr>
        <p:txBody>
          <a:bodyPr/>
          <a:lstStyle>
            <a:lvl1pPr>
              <a:defRPr/>
            </a:lvl1pPr>
          </a:lstStyle>
          <a:p>
            <a:pPr>
              <a:defRPr/>
            </a:pPr>
            <a:fld id="{CB30ECFE-5A81-41CB-A52F-4A43D13FE12F}" type="slidenum">
              <a:rPr lang="en-GB" altLang="el-GR"/>
              <a:pPr>
                <a:defRPr/>
              </a:pPr>
              <a:t>‹#›</a:t>
            </a:fld>
            <a:endParaRPr lang="en-GB" altLang="el-GR"/>
          </a:p>
        </p:txBody>
      </p:sp>
    </p:spTree>
    <p:extLst>
      <p:ext uri="{BB962C8B-B14F-4D97-AF65-F5344CB8AC3E}">
        <p14:creationId xmlns:p14="http://schemas.microsoft.com/office/powerpoint/2010/main" val="3818483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idx="10"/>
          </p:nvPr>
        </p:nvSpPr>
        <p:spPr>
          <a:ln/>
        </p:spPr>
        <p:txBody>
          <a:bodyPr/>
          <a:lstStyle>
            <a:lvl1pPr>
              <a:defRPr/>
            </a:lvl1pPr>
          </a:lstStyle>
          <a:p>
            <a:pPr>
              <a:defRPr/>
            </a:pPr>
            <a:fld id="{E4EAA5F3-5E3D-4D5D-8007-708AA3A40585}" type="slidenum">
              <a:rPr lang="en-GB" altLang="el-GR"/>
              <a:pPr>
                <a:defRPr/>
              </a:pPr>
              <a:t>‹#›</a:t>
            </a:fld>
            <a:endParaRPr lang="en-GB" altLang="el-GR"/>
          </a:p>
        </p:txBody>
      </p:sp>
    </p:spTree>
    <p:extLst>
      <p:ext uri="{BB962C8B-B14F-4D97-AF65-F5344CB8AC3E}">
        <p14:creationId xmlns:p14="http://schemas.microsoft.com/office/powerpoint/2010/main" val="2429449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idx="10"/>
          </p:nvPr>
        </p:nvSpPr>
        <p:spPr>
          <a:ln/>
        </p:spPr>
        <p:txBody>
          <a:bodyPr/>
          <a:lstStyle>
            <a:lvl1pPr>
              <a:defRPr/>
            </a:lvl1pPr>
          </a:lstStyle>
          <a:p>
            <a:pPr>
              <a:defRPr/>
            </a:pPr>
            <a:fld id="{755EFFAE-61F3-43CA-AB83-D5CCA7AFEED3}" type="slidenum">
              <a:rPr lang="en-GB" altLang="el-GR"/>
              <a:pPr>
                <a:defRPr/>
              </a:pPr>
              <a:t>‹#›</a:t>
            </a:fld>
            <a:endParaRPr lang="en-GB" altLang="el-GR"/>
          </a:p>
        </p:txBody>
      </p:sp>
    </p:spTree>
    <p:extLst>
      <p:ext uri="{BB962C8B-B14F-4D97-AF65-F5344CB8AC3E}">
        <p14:creationId xmlns:p14="http://schemas.microsoft.com/office/powerpoint/2010/main" val="2103952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69850"/>
            <a:ext cx="7769225" cy="173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l-GR" smtClean="0"/>
              <a:t>Κάντε κλικ εδώ για την επεξεργασία της μορφής του κειμένου του τίτλου</a:t>
            </a:r>
          </a:p>
        </p:txBody>
      </p:sp>
      <p:sp>
        <p:nvSpPr>
          <p:cNvPr id="1027" name="Rectangle 2"/>
          <p:cNvSpPr>
            <a:spLocks noGrp="1" noChangeArrowheads="1"/>
          </p:cNvSpPr>
          <p:nvPr>
            <p:ph type="body" idx="1"/>
          </p:nvPr>
        </p:nvSpPr>
        <p:spPr bwMode="auto">
          <a:xfrm>
            <a:off x="685800" y="1600200"/>
            <a:ext cx="7769225"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l-GR" smtClean="0"/>
              <a:t>Κάντε κλικ εδώ για την επεξεργασία της μορφής των κειμένων διάρθρωσης</a:t>
            </a:r>
          </a:p>
          <a:p>
            <a:pPr lvl="1"/>
            <a:r>
              <a:rPr lang="en-GB" altLang="el-GR" smtClean="0"/>
              <a:t>Δεύτερο επίπεδο διάρθρωσης</a:t>
            </a:r>
          </a:p>
          <a:p>
            <a:pPr lvl="2"/>
            <a:r>
              <a:rPr lang="en-GB" altLang="el-GR" smtClean="0"/>
              <a:t>Τρίτο επίπεδο διάρθρωσης</a:t>
            </a:r>
          </a:p>
          <a:p>
            <a:pPr lvl="3"/>
            <a:r>
              <a:rPr lang="en-GB" altLang="el-GR" smtClean="0"/>
              <a:t>Τέταρτο επίπεδο διάρθρωσης</a:t>
            </a:r>
          </a:p>
          <a:p>
            <a:pPr lvl="4"/>
            <a:r>
              <a:rPr lang="en-GB" altLang="el-GR" smtClean="0"/>
              <a:t>Πέμπτο επίπεδο διάρθρωσης</a:t>
            </a:r>
          </a:p>
          <a:p>
            <a:pPr lvl="4"/>
            <a:r>
              <a:rPr lang="en-GB" altLang="el-GR" smtClean="0"/>
              <a:t>Έκτο επίπεδο διάρθρωσης</a:t>
            </a:r>
          </a:p>
          <a:p>
            <a:pPr lvl="4"/>
            <a:r>
              <a:rPr lang="en-GB" altLang="el-GR" smtClean="0"/>
              <a:t>Έβδομο επίπεδο διάρθρωσης</a:t>
            </a:r>
          </a:p>
          <a:p>
            <a:pPr lvl="4"/>
            <a:r>
              <a:rPr lang="en-GB" altLang="el-GR" smtClean="0"/>
              <a:t>Όγδοο επίπεδο διάρθρωσης</a:t>
            </a:r>
          </a:p>
          <a:p>
            <a:pPr lvl="4"/>
            <a:r>
              <a:rPr lang="en-GB" altLang="el-GR" smtClean="0"/>
              <a:t>Ένατο επίπεδο διάρθρωσης</a:t>
            </a:r>
          </a:p>
        </p:txBody>
      </p:sp>
      <p:sp>
        <p:nvSpPr>
          <p:cNvPr id="2" name="Rectangle 3"/>
          <p:cNvSpPr>
            <a:spLocks noGrp="1" noChangeArrowheads="1"/>
          </p:cNvSpPr>
          <p:nvPr>
            <p:ph type="sldNum"/>
          </p:nvPr>
        </p:nvSpPr>
        <p:spPr bwMode="auto">
          <a:xfrm>
            <a:off x="0" y="0"/>
            <a:ext cx="758825"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hangingPunct="1">
              <a:lnSpc>
                <a:spcPct val="100000"/>
              </a:lnSpc>
              <a:buClr>
                <a:srgbClr val="000000"/>
              </a:buClr>
              <a:buSzPct val="100000"/>
              <a:buFont typeface="Georgia" panose="02040502050405020303" pitchFamily="18" charset="0"/>
              <a:buNone/>
              <a:defRPr sz="1400" b="1">
                <a:solidFill>
                  <a:srgbClr val="000000"/>
                </a:solidFill>
                <a:cs typeface="Arial" panose="020B0604020202020204" pitchFamily="34" charset="0"/>
              </a:defRPr>
            </a:lvl1pPr>
          </a:lstStyle>
          <a:p>
            <a:pPr>
              <a:defRPr/>
            </a:pPr>
            <a:fld id="{C3EA887A-90B2-40A1-8551-BD938D186C83}" type="slidenum">
              <a:rPr lang="en-GB" altLang="el-GR"/>
              <a:pPr>
                <a:defRPr/>
              </a:pPr>
              <a:t>‹#›</a:t>
            </a:fld>
            <a:endParaRPr lang="en-GB"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49263" rtl="0" eaLnBrk="0" fontAlgn="base" hangingPunct="0">
        <a:lnSpc>
          <a:spcPct val="90000"/>
        </a:lnSpc>
        <a:spcBef>
          <a:spcPct val="0"/>
        </a:spcBef>
        <a:spcAft>
          <a:spcPct val="0"/>
        </a:spcAft>
        <a:buClr>
          <a:srgbClr val="FFFF99"/>
        </a:buClr>
        <a:buSzPct val="100000"/>
        <a:buFont typeface="Georgia" pitchFamily="18" charset="0"/>
        <a:defRPr sz="3600" b="1">
          <a:solidFill>
            <a:srgbClr val="FFFF99"/>
          </a:solidFill>
          <a:latin typeface="+mj-lt"/>
          <a:ea typeface="+mj-ea"/>
          <a:cs typeface="+mj-cs"/>
        </a:defRPr>
      </a:lvl1pPr>
      <a:lvl2pPr algn="ctr" defTabSz="449263" rtl="0" eaLnBrk="0" fontAlgn="base" hangingPunct="0">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2pPr>
      <a:lvl3pPr algn="ctr" defTabSz="449263" rtl="0" eaLnBrk="0" fontAlgn="base" hangingPunct="0">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3pPr>
      <a:lvl4pPr algn="ctr" defTabSz="449263" rtl="0" eaLnBrk="0" fontAlgn="base" hangingPunct="0">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4pPr>
      <a:lvl5pPr algn="ctr" defTabSz="449263" rtl="0" eaLnBrk="0" fontAlgn="base" hangingPunct="0">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5pPr>
      <a:lvl6pPr marL="457200" algn="ctr" defTabSz="449263" rtl="0" fontAlgn="base">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6pPr>
      <a:lvl7pPr marL="914400" algn="ctr" defTabSz="449263" rtl="0" fontAlgn="base">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7pPr>
      <a:lvl8pPr marL="1371600" algn="ctr" defTabSz="449263" rtl="0" fontAlgn="base">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8pPr>
      <a:lvl9pPr marL="1828800" algn="ctr" defTabSz="449263" rtl="0" fontAlgn="base">
        <a:lnSpc>
          <a:spcPct val="90000"/>
        </a:lnSpc>
        <a:spcBef>
          <a:spcPct val="0"/>
        </a:spcBef>
        <a:spcAft>
          <a:spcPct val="0"/>
        </a:spcAft>
        <a:buClr>
          <a:srgbClr val="FFFF99"/>
        </a:buClr>
        <a:buSzPct val="100000"/>
        <a:buFont typeface="Georgia" pitchFamily="18" charset="0"/>
        <a:defRPr sz="3600" b="1">
          <a:solidFill>
            <a:srgbClr val="FFFF99"/>
          </a:solidFill>
          <a:latin typeface="Georgia" pitchFamily="18" charset="0"/>
        </a:defRPr>
      </a:lvl9pPr>
    </p:titleStyle>
    <p:bodyStyle>
      <a:lvl1pPr marL="339725" indent="-339725" algn="l" defTabSz="449263" rtl="0" eaLnBrk="0" fontAlgn="base" hangingPunct="0">
        <a:lnSpc>
          <a:spcPct val="90000"/>
        </a:lnSpc>
        <a:spcBef>
          <a:spcPts val="700"/>
        </a:spcBef>
        <a:spcAft>
          <a:spcPct val="0"/>
        </a:spcAft>
        <a:buClr>
          <a:srgbClr val="FFFFFF"/>
        </a:buClr>
        <a:buSzPct val="100000"/>
        <a:buFont typeface="Georgia" pitchFamily="18" charset="0"/>
        <a:defRPr sz="2800">
          <a:solidFill>
            <a:srgbClr val="FFFFFF"/>
          </a:solidFill>
          <a:latin typeface="+mn-lt"/>
          <a:ea typeface="+mn-ea"/>
          <a:cs typeface="+mn-cs"/>
        </a:defRPr>
      </a:lvl1pPr>
      <a:lvl2pPr marL="739775" indent="-282575" algn="l" defTabSz="449263" rtl="0" eaLnBrk="0" fontAlgn="base" hangingPunct="0">
        <a:lnSpc>
          <a:spcPct val="90000"/>
        </a:lnSpc>
        <a:spcBef>
          <a:spcPts val="600"/>
        </a:spcBef>
        <a:spcAft>
          <a:spcPct val="0"/>
        </a:spcAft>
        <a:buClr>
          <a:srgbClr val="FFFFFF"/>
        </a:buClr>
        <a:buSzPct val="100000"/>
        <a:buFont typeface="Georgia" pitchFamily="18" charset="0"/>
        <a:buChar char="–"/>
        <a:defRPr sz="2400">
          <a:solidFill>
            <a:srgbClr val="FFFFFF"/>
          </a:solidFill>
          <a:latin typeface="+mn-lt"/>
        </a:defRPr>
      </a:lvl2pPr>
      <a:lvl3pPr marL="1143000" indent="-228600" algn="l" defTabSz="449263" rtl="0" eaLnBrk="0" fontAlgn="base" hangingPunct="0">
        <a:lnSpc>
          <a:spcPct val="90000"/>
        </a:lnSpc>
        <a:spcBef>
          <a:spcPts val="550"/>
        </a:spcBef>
        <a:spcAft>
          <a:spcPct val="0"/>
        </a:spcAft>
        <a:buClr>
          <a:srgbClr val="FFFFFF"/>
        </a:buClr>
        <a:buSzPct val="100000"/>
        <a:buFont typeface="Georgia" pitchFamily="18" charset="0"/>
        <a:buChar char="•"/>
        <a:defRPr sz="2200">
          <a:solidFill>
            <a:srgbClr val="FFFFFF"/>
          </a:solidFill>
          <a:latin typeface="+mn-lt"/>
        </a:defRPr>
      </a:lvl3pPr>
      <a:lvl4pPr marL="1600200" indent="-228600" algn="l" defTabSz="449263" rtl="0" eaLnBrk="0" fontAlgn="base" hangingPunct="0">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4pPr>
      <a:lvl5pPr marL="2057400" indent="-228600" algn="l" defTabSz="449263" rtl="0" eaLnBrk="0" fontAlgn="base" hangingPunct="0">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5pPr>
      <a:lvl6pPr marL="2514600" indent="-228600" algn="l" defTabSz="449263" rtl="0" fontAlgn="base">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6pPr>
      <a:lvl7pPr marL="2971800" indent="-228600" algn="l" defTabSz="449263" rtl="0" fontAlgn="base">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7pPr>
      <a:lvl8pPr marL="3429000" indent="-228600" algn="l" defTabSz="449263" rtl="0" fontAlgn="base">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8pPr>
      <a:lvl9pPr marL="3886200" indent="-228600" algn="l" defTabSz="449263" rtl="0" fontAlgn="base">
        <a:lnSpc>
          <a:spcPct val="90000"/>
        </a:lnSpc>
        <a:spcBef>
          <a:spcPts val="500"/>
        </a:spcBef>
        <a:spcAft>
          <a:spcPct val="0"/>
        </a:spcAft>
        <a:buClr>
          <a:srgbClr val="FFFFFF"/>
        </a:buClr>
        <a:buSzPct val="100000"/>
        <a:buFont typeface="Georgia" pitchFamily="18" charset="0"/>
        <a:buChar char="»"/>
        <a:defRPr sz="2000">
          <a:solidFill>
            <a:srgbClr val="FFFFFF"/>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3" Type="http://schemas.openxmlformats.org/officeDocument/2006/relationships/hyperlink" Target="http://eclass.uoa.gr/courses/ECD106"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opencourses.uoa.gr/courses/ECD4/"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611188" y="1916113"/>
            <a:ext cx="8229600" cy="1143000"/>
          </a:xfrm>
          <a:extLs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r>
              <a:rPr lang="el-GR" altLang="el-GR" sz="4000" dirty="0" smtClean="0">
                <a:solidFill>
                  <a:srgbClr val="FFC000"/>
                </a:solidFill>
              </a:rPr>
              <a:t>Ανάπτυξη του Λόγου</a:t>
            </a:r>
          </a:p>
        </p:txBody>
      </p:sp>
      <p:sp>
        <p:nvSpPr>
          <p:cNvPr id="3" name="Υπότιτλος 2"/>
          <p:cNvSpPr>
            <a:spLocks noGrp="1"/>
          </p:cNvSpPr>
          <p:nvPr>
            <p:ph idx="1"/>
          </p:nvPr>
        </p:nvSpPr>
        <p:spPr>
          <a:xfrm>
            <a:off x="179388" y="3141663"/>
            <a:ext cx="8785225" cy="3716337"/>
          </a:xfrm>
        </p:spPr>
        <p:txBody>
          <a:bodyPr>
            <a:noAutofit/>
          </a:bodyPr>
          <a:lstStyle/>
          <a:p>
            <a:pPr marL="0" indent="0" algn="ctr">
              <a:defRPr/>
            </a:pPr>
            <a:r>
              <a:rPr lang="el-GR" b="1" dirty="0">
                <a:solidFill>
                  <a:srgbClr val="FFC000"/>
                </a:solidFill>
                <a:effectLst>
                  <a:outerShdw blurRad="38100" dist="38100" dir="2700000" algn="tl">
                    <a:srgbClr val="000000">
                      <a:alpha val="43137"/>
                    </a:srgbClr>
                  </a:outerShdw>
                </a:effectLst>
                <a:ea typeface="+mj-ea"/>
                <a:cs typeface="+mj-cs"/>
              </a:rPr>
              <a:t>Ενότητα </a:t>
            </a:r>
            <a:r>
              <a:rPr lang="el-GR" b="1" dirty="0" smtClean="0">
                <a:solidFill>
                  <a:srgbClr val="FFC000"/>
                </a:solidFill>
                <a:effectLst>
                  <a:outerShdw blurRad="38100" dist="38100" dir="2700000" algn="tl">
                    <a:srgbClr val="000000">
                      <a:alpha val="43137"/>
                    </a:srgbClr>
                  </a:outerShdw>
                </a:effectLst>
                <a:ea typeface="+mj-ea"/>
                <a:cs typeface="+mj-cs"/>
              </a:rPr>
              <a:t>2:</a:t>
            </a:r>
            <a:r>
              <a:rPr lang="en-US" b="1" dirty="0" smtClean="0">
                <a:solidFill>
                  <a:schemeClr val="hlink"/>
                </a:solidFill>
                <a:effectLst>
                  <a:outerShdw blurRad="38100" dist="38100" dir="2700000" algn="tl">
                    <a:srgbClr val="000000">
                      <a:alpha val="43137"/>
                    </a:srgbClr>
                  </a:outerShdw>
                </a:effectLst>
                <a:ea typeface="+mj-ea"/>
                <a:cs typeface="+mj-cs"/>
              </a:rPr>
              <a:t> </a:t>
            </a:r>
            <a:r>
              <a:rPr lang="el-GR" dirty="0" smtClean="0">
                <a:effectLst>
                  <a:outerShdw blurRad="38100" dist="38100" dir="2700000" algn="tl">
                    <a:srgbClr val="000000">
                      <a:alpha val="43137"/>
                    </a:srgbClr>
                  </a:outerShdw>
                </a:effectLst>
              </a:rPr>
              <a:t>Ανάπτυξη γλωσσικών ικανοτήτων</a:t>
            </a:r>
          </a:p>
          <a:p>
            <a:pPr marL="0" indent="0" algn="ctr">
              <a:defRPr/>
            </a:pPr>
            <a:r>
              <a:rPr lang="el-GR" dirty="0" smtClean="0">
                <a:effectLst>
                  <a:outerShdw blurRad="38100" dist="38100" dir="2700000" algn="tl">
                    <a:srgbClr val="000000">
                      <a:alpha val="43137"/>
                    </a:srgbClr>
                  </a:outerShdw>
                </a:effectLst>
              </a:rPr>
              <a:t> </a:t>
            </a:r>
            <a:r>
              <a:rPr lang="el-GR" dirty="0" err="1" smtClean="0">
                <a:effectLst>
                  <a:outerShdw blurRad="38100" dist="38100" dir="2700000" algn="tl">
                    <a:srgbClr val="000000">
                      <a:alpha val="43137"/>
                    </a:srgbClr>
                  </a:outerShdw>
                </a:effectLst>
              </a:rPr>
              <a:t>Προλεκτική</a:t>
            </a:r>
            <a:r>
              <a:rPr lang="el-GR" dirty="0" smtClean="0">
                <a:effectLst>
                  <a:outerShdw blurRad="38100" dist="38100" dir="2700000" algn="tl">
                    <a:srgbClr val="000000">
                      <a:alpha val="43137"/>
                    </a:srgbClr>
                  </a:outerShdw>
                </a:effectLst>
              </a:rPr>
              <a:t> περίοδος</a:t>
            </a:r>
          </a:p>
          <a:p>
            <a:pPr marL="0" indent="0" algn="ctr">
              <a:defRPr/>
            </a:pPr>
            <a:r>
              <a:rPr lang="el-GR" dirty="0" smtClean="0">
                <a:effectLst>
                  <a:outerShdw blurRad="38100" dist="38100" dir="2700000" algn="tl">
                    <a:srgbClr val="000000">
                      <a:alpha val="43137"/>
                    </a:srgbClr>
                  </a:outerShdw>
                </a:effectLst>
              </a:rPr>
              <a:t> </a:t>
            </a:r>
          </a:p>
          <a:p>
            <a:pPr marL="0" indent="0" algn="ctr">
              <a:defRPr/>
            </a:pPr>
            <a:r>
              <a:rPr lang="el-GR" dirty="0">
                <a:effectLst>
                  <a:outerShdw blurRad="38100" dist="38100" dir="2700000" algn="tl">
                    <a:srgbClr val="000000">
                      <a:alpha val="43137"/>
                    </a:srgbClr>
                  </a:outerShdw>
                </a:effectLst>
              </a:rPr>
              <a:t>Δήμητρα Κατή</a:t>
            </a:r>
          </a:p>
          <a:p>
            <a:pPr marL="0" indent="0" algn="ctr">
              <a:defRPr/>
            </a:pPr>
            <a:r>
              <a:rPr lang="el-GR" dirty="0" smtClean="0">
                <a:effectLst>
                  <a:outerShdw blurRad="38100" dist="38100" dir="2700000" algn="tl">
                    <a:srgbClr val="000000">
                      <a:alpha val="43137"/>
                    </a:srgbClr>
                  </a:outerShdw>
                </a:effectLst>
              </a:rPr>
              <a:t>Σχολή Επιστημών της Αγωγής</a:t>
            </a:r>
          </a:p>
          <a:p>
            <a:pPr marL="0" indent="0" algn="ctr">
              <a:defRPr/>
            </a:pPr>
            <a:r>
              <a:rPr lang="el-GR" dirty="0" smtClean="0">
                <a:effectLst>
                  <a:outerShdw blurRad="38100" dist="38100" dir="2700000" algn="tl">
                    <a:srgbClr val="000000">
                      <a:alpha val="43137"/>
                    </a:srgbClr>
                  </a:outerShdw>
                </a:effectLst>
              </a:rPr>
              <a:t>Τμήμα </a:t>
            </a:r>
            <a:r>
              <a:rPr lang="el-GR" dirty="0">
                <a:effectLst>
                  <a:outerShdw blurRad="38100" dist="38100" dir="2700000" algn="tl">
                    <a:srgbClr val="000000">
                      <a:alpha val="43137"/>
                    </a:srgbClr>
                  </a:outerShdw>
                </a:effectLst>
              </a:rPr>
              <a:t>Εκπαίδευσης και Αγωγής στην Προσχολική Ηλικία</a:t>
            </a:r>
          </a:p>
        </p:txBody>
      </p:sp>
      <p:sp>
        <p:nvSpPr>
          <p:cNvPr id="5" name="TextBox 4"/>
          <p:cNvSpPr txBox="1"/>
          <p:nvPr/>
        </p:nvSpPr>
        <p:spPr>
          <a:xfrm>
            <a:off x="812800" y="404813"/>
            <a:ext cx="4479925" cy="911225"/>
          </a:xfrm>
          <a:prstGeom prst="rect">
            <a:avLst/>
          </a:prstGeom>
          <a:noFill/>
        </p:spPr>
        <p:txBody>
          <a:bodyPr>
            <a:spAutoFit/>
          </a:bodyPr>
          <a:lstStyle/>
          <a:p>
            <a:pPr>
              <a:lnSpc>
                <a:spcPct val="80000"/>
              </a:lnSpc>
              <a:spcAft>
                <a:spcPts val="600"/>
              </a:spcAft>
              <a:defRPr/>
            </a:pPr>
            <a:r>
              <a:rPr lang="el-GR" sz="1600" b="1" dirty="0">
                <a:effectLst>
                  <a:outerShdw blurRad="38100" dist="38100" dir="2700000" algn="tl">
                    <a:srgbClr val="000000">
                      <a:alpha val="43137"/>
                    </a:srgbClr>
                  </a:outerShdw>
                </a:effectLst>
                <a:latin typeface="+mn-lt"/>
              </a:rPr>
              <a:t>ΕΛΛΗΝΙΚΗ ΔΗΜΟΚΡΑΤΙΑ</a:t>
            </a:r>
          </a:p>
          <a:p>
            <a:pPr>
              <a:lnSpc>
                <a:spcPct val="80000"/>
              </a:lnSpc>
              <a:spcBef>
                <a:spcPts val="600"/>
              </a:spcBef>
              <a:defRPr/>
            </a:pPr>
            <a:r>
              <a:rPr lang="el-GR" sz="1900" b="1" dirty="0">
                <a:effectLst>
                  <a:outerShdw blurRad="38100" dist="38100" dir="2700000" algn="tl">
                    <a:srgbClr val="000000">
                      <a:alpha val="43137"/>
                    </a:srgbClr>
                  </a:outerShdw>
                </a:effectLst>
                <a:latin typeface="+mn-lt"/>
              </a:rPr>
              <a:t>Εθνικόν και Καποδιστριακόν</a:t>
            </a:r>
            <a:br>
              <a:rPr lang="el-GR" sz="1900" b="1" dirty="0">
                <a:effectLst>
                  <a:outerShdw blurRad="38100" dist="38100" dir="2700000" algn="tl">
                    <a:srgbClr val="000000">
                      <a:alpha val="43137"/>
                    </a:srgbClr>
                  </a:outerShdw>
                </a:effectLst>
                <a:latin typeface="+mn-lt"/>
              </a:rPr>
            </a:br>
            <a:r>
              <a:rPr lang="el-GR" sz="1900" b="1" dirty="0" err="1">
                <a:effectLst>
                  <a:outerShdw blurRad="38100" dist="38100" dir="2700000" algn="tl">
                    <a:srgbClr val="000000">
                      <a:alpha val="43137"/>
                    </a:srgbClr>
                  </a:outerShdw>
                </a:effectLst>
                <a:latin typeface="+mn-lt"/>
              </a:rPr>
              <a:t>Πανεπιστήμιον</a:t>
            </a:r>
            <a:r>
              <a:rPr lang="el-GR" sz="1900" b="1" dirty="0">
                <a:effectLst>
                  <a:outerShdw blurRad="38100" dist="38100" dir="2700000" algn="tl">
                    <a:srgbClr val="000000">
                      <a:alpha val="43137"/>
                    </a:srgbClr>
                  </a:outerShdw>
                </a:effectLst>
                <a:latin typeface="+mn-lt"/>
              </a:rPr>
              <a:t> Αθηνών </a:t>
            </a:r>
          </a:p>
        </p:txBody>
      </p:sp>
      <p:pic>
        <p:nvPicPr>
          <p:cNvPr id="4101" name="Picture 5"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r="86110"/>
          <a:stretch>
            <a:fillRect/>
          </a:stretch>
        </p:blipFill>
        <p:spPr bwMode="auto">
          <a:xfrm>
            <a:off x="179388" y="404813"/>
            <a:ext cx="576262"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323850" y="188913"/>
            <a:ext cx="8569325" cy="6408737"/>
          </a:xfrm>
        </p:spPr>
        <p:txBody>
          <a:bodyPr/>
          <a:lstStyle/>
          <a:p>
            <a:pPr algn="ctr"/>
            <a:r>
              <a:rPr lang="el-GR" altLang="el-GR" b="1" smtClean="0"/>
              <a:t>Ακουστική επεξεργασία ήχου ομιλίας</a:t>
            </a:r>
          </a:p>
          <a:p>
            <a:pPr algn="ctr"/>
            <a:r>
              <a:rPr lang="el-GR" altLang="el-GR" b="1" smtClean="0"/>
              <a:t>συνεπώς </a:t>
            </a:r>
          </a:p>
          <a:p>
            <a:pPr algn="ctr"/>
            <a:r>
              <a:rPr lang="el-GR" altLang="el-GR" b="1" u="sng" smtClean="0">
                <a:solidFill>
                  <a:srgbClr val="FFFF66"/>
                </a:solidFill>
              </a:rPr>
              <a:t>όχι μόνο με βάση τη </a:t>
            </a:r>
            <a:r>
              <a:rPr lang="el-GR" altLang="el-GR" b="1" smtClean="0">
                <a:solidFill>
                  <a:srgbClr val="FFFF66"/>
                </a:solidFill>
              </a:rPr>
              <a:t>μελωδία ή προσωδία </a:t>
            </a:r>
          </a:p>
          <a:p>
            <a:pPr algn="ctr"/>
            <a:r>
              <a:rPr lang="el-GR" altLang="el-GR" b="1" u="sng" smtClean="0">
                <a:solidFill>
                  <a:srgbClr val="FFFF66"/>
                </a:solidFill>
              </a:rPr>
              <a:t>αλλά και </a:t>
            </a:r>
          </a:p>
          <a:p>
            <a:pPr algn="ctr"/>
            <a:r>
              <a:rPr lang="el-GR" altLang="el-GR" b="1" u="sng" smtClean="0">
                <a:solidFill>
                  <a:srgbClr val="FFFF66"/>
                </a:solidFill>
              </a:rPr>
              <a:t>τμήματα ή κομμάτια ήχου</a:t>
            </a:r>
          </a:p>
          <a:p>
            <a:pPr algn="ctr"/>
            <a:r>
              <a:rPr lang="el-GR" altLang="el-GR" b="1" u="sng" smtClean="0">
                <a:solidFill>
                  <a:srgbClr val="FFFF66"/>
                </a:solidFill>
              </a:rPr>
              <a:t>ή φωνητικά στοιχεία </a:t>
            </a:r>
          </a:p>
          <a:p>
            <a:pPr algn="ctr"/>
            <a:r>
              <a:rPr lang="en-US" altLang="el-GR" sz="2000" u="sng" smtClean="0">
                <a:solidFill>
                  <a:srgbClr val="FFFF66"/>
                </a:solidFill>
              </a:rPr>
              <a:t>(</a:t>
            </a:r>
            <a:r>
              <a:rPr lang="el-GR" altLang="el-GR" sz="2000" u="sng" smtClean="0">
                <a:solidFill>
                  <a:srgbClr val="FFFF66"/>
                </a:solidFill>
              </a:rPr>
              <a:t>σύμφωνα με όρους της γλωσσολογίας)</a:t>
            </a:r>
            <a:endParaRPr lang="el-GR" altLang="el-GR" b="1" u="sng" smtClean="0">
              <a:solidFill>
                <a:srgbClr val="FFFF66"/>
              </a:solidFill>
            </a:endParaRPr>
          </a:p>
          <a:p>
            <a:pPr algn="ctr"/>
            <a:endParaRPr lang="el-GR" altLang="el-GR" b="1" u="sng" smtClean="0">
              <a:solidFill>
                <a:srgbClr val="FFFF66"/>
              </a:solidFill>
            </a:endParaRPr>
          </a:p>
          <a:p>
            <a:pPr algn="ctr"/>
            <a:r>
              <a:rPr lang="el-GR" altLang="el-GR" b="1" smtClean="0">
                <a:solidFill>
                  <a:srgbClr val="FFFF66"/>
                </a:solidFill>
              </a:rPr>
              <a:t>ειδικότερα μάλιστα αναγνωρίζουν</a:t>
            </a:r>
          </a:p>
          <a:p>
            <a:pPr algn="ctr"/>
            <a:r>
              <a:rPr lang="el-GR" altLang="el-GR" b="1" u="sng" smtClean="0">
                <a:solidFill>
                  <a:srgbClr val="FFFF00"/>
                </a:solidFill>
              </a:rPr>
              <a:t>ομοιότητες και διαφορές τμημάτων ήχου </a:t>
            </a:r>
          </a:p>
          <a:p>
            <a:pPr algn="ctr"/>
            <a:endParaRPr lang="el-GR" altLang="el-GR" b="1" u="sng" smtClean="0">
              <a:solidFill>
                <a:srgbClr val="FFFF00"/>
              </a:solidFill>
            </a:endParaRPr>
          </a:p>
        </p:txBody>
      </p:sp>
      <p:sp>
        <p:nvSpPr>
          <p:cNvPr id="20483"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AD74440-8F52-4166-A27C-DF4E96BE4F79}" type="slidenum">
              <a:rPr lang="en-GB" altLang="el-GR" sz="1400" smtClean="0">
                <a:solidFill>
                  <a:srgbClr val="000000"/>
                </a:solidFill>
              </a:rPr>
              <a:pPr>
                <a:lnSpc>
                  <a:spcPct val="100000"/>
                </a:lnSpc>
                <a:spcBef>
                  <a:spcPct val="0"/>
                </a:spcBef>
                <a:buClr>
                  <a:srgbClr val="000000"/>
                </a:buClr>
              </a:pPr>
              <a:t>10</a:t>
            </a:fld>
            <a:endParaRPr lang="en-GB" altLang="el-GR" sz="1400" smtClean="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20D15B1-480E-4EE7-9FFA-ECF44038E02D}" type="slidenum">
              <a:rPr lang="en-GB" altLang="el-GR" sz="1400" smtClean="0">
                <a:solidFill>
                  <a:srgbClr val="000000"/>
                </a:solidFill>
              </a:rPr>
              <a:pPr>
                <a:lnSpc>
                  <a:spcPct val="100000"/>
                </a:lnSpc>
                <a:spcBef>
                  <a:spcPct val="0"/>
                </a:spcBef>
                <a:buClr>
                  <a:srgbClr val="000000"/>
                </a:buClr>
              </a:pPr>
              <a:t>11</a:t>
            </a:fld>
            <a:endParaRPr lang="en-GB" altLang="el-GR" sz="1400" smtClean="0">
              <a:solidFill>
                <a:srgbClr val="000000"/>
              </a:solidFill>
            </a:endParaRPr>
          </a:p>
        </p:txBody>
      </p:sp>
      <p:sp>
        <p:nvSpPr>
          <p:cNvPr id="21507" name="Rectangle 1"/>
          <p:cNvSpPr>
            <a:spLocks noGrp="1" noChangeArrowheads="1"/>
          </p:cNvSpPr>
          <p:nvPr>
            <p:ph type="title"/>
          </p:nvPr>
        </p:nvSpPr>
        <p:spPr>
          <a:xfrm>
            <a:off x="0" y="0"/>
            <a:ext cx="9144000" cy="242887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400" smtClean="0"/>
              <a:t>Αντίληψη φωνη</a:t>
            </a:r>
            <a:r>
              <a:rPr lang="el-GR" altLang="el-GR" sz="2400" smtClean="0"/>
              <a:t>τ</a:t>
            </a:r>
            <a:r>
              <a:rPr lang="en-GB" altLang="el-GR" sz="2400" smtClean="0"/>
              <a:t>ικών </a:t>
            </a:r>
            <a:r>
              <a:rPr lang="el-GR" altLang="el-GR" sz="2400" smtClean="0"/>
              <a:t>στοιχείων ή </a:t>
            </a:r>
            <a:r>
              <a:rPr lang="en-GB" altLang="el-GR" sz="2400" smtClean="0"/>
              <a:t>κατηγοριών</a:t>
            </a:r>
            <a:r>
              <a:rPr lang="el-GR" altLang="el-GR" sz="2400" smtClean="0"/>
              <a:t/>
            </a:r>
            <a:br>
              <a:rPr lang="el-GR" altLang="el-GR" sz="2400" smtClean="0"/>
            </a:br>
            <a:r>
              <a:rPr lang="el-GR" altLang="el-GR" sz="2400" smtClean="0"/>
              <a:t>ισούται όμως με ανακάλυψη ομοιοτήτων </a:t>
            </a:r>
            <a:br>
              <a:rPr lang="el-GR" altLang="el-GR" sz="2400" smtClean="0"/>
            </a:br>
            <a:r>
              <a:rPr lang="el-GR" altLang="el-GR" sz="2400" smtClean="0"/>
              <a:t>μεταξύ  εν μέρει διαφορετικών ήχων</a:t>
            </a:r>
            <a:r>
              <a:rPr lang="el-GR" altLang="el-GR" sz="2800" smtClean="0"/>
              <a:t/>
            </a:r>
            <a:br>
              <a:rPr lang="el-GR" altLang="el-GR" sz="2800" smtClean="0"/>
            </a:br>
            <a:r>
              <a:rPr lang="el-GR" altLang="el-GR" sz="2000" b="0" smtClean="0"/>
              <a:t>(βλ. εισαγωγή στη φωνολογία  στο μάθημα «Γλώσσα, Κοινωνία και Νόηση» όπου επισημαίνεται ότι ένα φώνημα για παράδειγμα παράγεται με εν μέρει πολύ διαφορετικούς ήχους παρότι τους αντιλαμβανόμαστε ως ίδιους</a:t>
            </a:r>
            <a:endParaRPr lang="en-GB" altLang="el-GR" sz="2800" smtClean="0"/>
          </a:p>
        </p:txBody>
      </p:sp>
      <p:sp>
        <p:nvSpPr>
          <p:cNvPr id="21508" name="Rectangle 2"/>
          <p:cNvSpPr>
            <a:spLocks noGrp="1" noChangeArrowheads="1"/>
          </p:cNvSpPr>
          <p:nvPr>
            <p:ph type="body" idx="1"/>
          </p:nvPr>
        </p:nvSpPr>
        <p:spPr>
          <a:xfrm>
            <a:off x="0" y="2428875"/>
            <a:ext cx="9144000" cy="4429125"/>
          </a:xfrm>
        </p:spPr>
        <p:txBody>
          <a:bodyPr/>
          <a:lstStyle/>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Αυτή η θεωρητικά απαιτητική κατηγοριοποίηση </a:t>
            </a:r>
          </a:p>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του ήχου σε λίγα είδη</a:t>
            </a:r>
            <a:endParaRPr lang="el-GR" altLang="el-GR" sz="2400" b="1" smtClean="0">
              <a:solidFill>
                <a:srgbClr val="99FFCC"/>
              </a:solidFill>
            </a:endParaRPr>
          </a:p>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solidFill>
                  <a:srgbClr val="99FFCC"/>
                </a:solidFill>
              </a:rPr>
              <a:t>παρατηρειται ήδη σ</a:t>
            </a:r>
            <a:r>
              <a:rPr lang="en-GB" altLang="el-GR" sz="2400" b="1" smtClean="0">
                <a:solidFill>
                  <a:srgbClr val="99FFCC"/>
                </a:solidFill>
              </a:rPr>
              <a:t>το τέλος του πρώτου μήνα της ζωής</a:t>
            </a:r>
            <a:endParaRPr lang="el-GR" altLang="el-GR" sz="2400" b="1" smtClean="0"/>
          </a:p>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a:t>
            </a:r>
          </a:p>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FF3399"/>
                </a:solidFill>
              </a:rPr>
              <a:t>Εντυπωσιακή ικανότητα</a:t>
            </a:r>
            <a:endParaRPr lang="el-GR" altLang="el-GR" sz="2400" b="1" smtClean="0">
              <a:solidFill>
                <a:srgbClr val="FF3399"/>
              </a:solidFill>
            </a:endParaRPr>
          </a:p>
          <a:p>
            <a:pPr algn="ctr" eaLnBrk="1" hangingPunct="1">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FF3399"/>
                </a:solidFill>
              </a:rPr>
              <a:t> </a:t>
            </a:r>
            <a:r>
              <a:rPr lang="en-GB" altLang="el-GR" sz="2400" b="1" smtClean="0"/>
              <a:t>απολύτως απαραίτητη </a:t>
            </a:r>
          </a:p>
          <a:p>
            <a:pPr algn="ctr" eaLnBrk="1" hangingPunct="1">
              <a:lnSpc>
                <a:spcPct val="12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για τη μάθηση της ανθρώπινης γλώσσας </a:t>
            </a:r>
          </a:p>
          <a:p>
            <a:pPr algn="ctr" eaLnBrk="1" hangingPunct="1">
              <a:lnSpc>
                <a:spcPct val="12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και ειδικότερα της φωνολογ</a:t>
            </a:r>
            <a:r>
              <a:rPr lang="el-GR" altLang="el-GR" sz="2400" b="1" smtClean="0"/>
              <a:t>ίας της</a:t>
            </a:r>
            <a:r>
              <a:rPr lang="en-GB" altLang="el-GR" sz="2400" b="1" smtClean="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23850" y="0"/>
            <a:ext cx="8820150" cy="6434138"/>
          </a:xfrm>
        </p:spPr>
        <p:txBody>
          <a:bodyPr/>
          <a:lstStyle/>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b="1" smtClean="0">
              <a:solidFill>
                <a:srgbClr val="FF3399"/>
              </a:solidFill>
            </a:endParaRP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3200" b="1" smtClean="0">
                <a:solidFill>
                  <a:srgbClr val="FF3399"/>
                </a:solidFill>
              </a:rPr>
              <a:t>Ευρήματα από αρκετές πλέον έρευνες</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3200" b="1" smtClean="0">
                <a:solidFill>
                  <a:srgbClr val="FF3399"/>
                </a:solidFill>
              </a:rPr>
              <a:t>πιστοποιούν την κατηγοριοποίηση ήχων</a:t>
            </a:r>
            <a:r>
              <a:rPr lang="el-GR" altLang="el-GR" sz="3200" b="1" smtClean="0">
                <a:solidFill>
                  <a:srgbClr val="FFFF66"/>
                </a:solidFill>
              </a:rPr>
              <a:t>:</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3200" b="1" smtClean="0">
                <a:solidFill>
                  <a:srgbClr val="FFFF66"/>
                </a:solidFill>
              </a:rPr>
              <a:t>  </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66"/>
                </a:solidFill>
              </a:rPr>
              <a:t>Αντίληψη του ήχου</a:t>
            </a:r>
            <a:r>
              <a:rPr lang="el-GR" altLang="el-GR" b="1" smtClean="0">
                <a:solidFill>
                  <a:srgbClr val="FFFF66"/>
                </a:solidFill>
              </a:rPr>
              <a:t> στα βρέφη</a:t>
            </a:r>
            <a:endParaRPr lang="en-GB" altLang="el-GR" b="1" smtClean="0">
              <a:solidFill>
                <a:srgbClr val="FFFF66"/>
              </a:solidFill>
            </a:endParaRP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66"/>
                </a:solidFill>
              </a:rPr>
              <a:t> </a:t>
            </a:r>
            <a:r>
              <a:rPr lang="en-GB" altLang="el-GR" b="1" u="sng" smtClean="0">
                <a:solidFill>
                  <a:srgbClr val="FFFF66"/>
                </a:solidFill>
              </a:rPr>
              <a:t>όχι με βάση κάθε ηχητική διαφορά  </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FF66"/>
                </a:solidFill>
              </a:rPr>
              <a:t>αλλά ορισμέν</a:t>
            </a:r>
            <a:r>
              <a:rPr lang="el-GR" altLang="el-GR" b="1" u="sng" smtClean="0">
                <a:solidFill>
                  <a:srgbClr val="FFFF66"/>
                </a:solidFill>
              </a:rPr>
              <a:t>ων </a:t>
            </a:r>
            <a:r>
              <a:rPr lang="en-GB" altLang="el-GR" b="1" u="sng" smtClean="0">
                <a:solidFill>
                  <a:srgbClr val="FFFF66"/>
                </a:solidFill>
              </a:rPr>
              <a:t>μόνο </a:t>
            </a:r>
            <a:r>
              <a:rPr lang="el-GR" altLang="el-GR" b="1" u="sng" smtClean="0">
                <a:solidFill>
                  <a:srgbClr val="FFFF66"/>
                </a:solidFill>
              </a:rPr>
              <a:t>διαφορών,</a:t>
            </a:r>
            <a:endParaRPr lang="en-GB" altLang="el-GR" b="1" u="sng" smtClean="0">
              <a:solidFill>
                <a:srgbClr val="FFFF66"/>
              </a:solidFill>
            </a:endParaRP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FF66"/>
                </a:solidFill>
              </a:rPr>
              <a:t>ειδικά </a:t>
            </a:r>
            <a:r>
              <a:rPr lang="el-GR" altLang="el-GR" b="1" u="sng" smtClean="0">
                <a:solidFill>
                  <a:srgbClr val="FFFF66"/>
                </a:solidFill>
              </a:rPr>
              <a:t>εκείνων των λίγων </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FF66"/>
                </a:solidFill>
              </a:rPr>
              <a:t>που χρησιμοποιούν οι γλώσσες</a:t>
            </a:r>
            <a:r>
              <a:rPr lang="el-GR" altLang="el-GR" b="1" u="sng" smtClean="0">
                <a:solidFill>
                  <a:srgbClr val="FFFF66"/>
                </a:solidFill>
              </a:rPr>
              <a:t> του κόσμου </a:t>
            </a:r>
          </a:p>
          <a:p>
            <a:pPr algn="ctr" eaLnBrk="1" hangingPunct="1">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u="sng" smtClean="0">
                <a:solidFill>
                  <a:srgbClr val="FFFF66"/>
                </a:solidFill>
              </a:rPr>
              <a:t>για να διαφοροποιήσουν νοήματα ή λέξεις</a:t>
            </a:r>
            <a:r>
              <a:rPr lang="en-GB" altLang="el-GR" b="1" u="sng" smtClean="0">
                <a:solidFill>
                  <a:srgbClr val="FFFF66"/>
                </a:solidFill>
              </a:rPr>
              <a:t> </a:t>
            </a:r>
          </a:p>
          <a:p>
            <a:pP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smtClean="0"/>
          </a:p>
        </p:txBody>
      </p:sp>
      <p:sp>
        <p:nvSpPr>
          <p:cNvPr id="23555"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BF520EEA-7985-4DA3-9F16-776FF3511F67}" type="slidenum">
              <a:rPr lang="en-GB" altLang="el-GR" sz="1400" smtClean="0">
                <a:solidFill>
                  <a:srgbClr val="000000"/>
                </a:solidFill>
              </a:rPr>
              <a:pPr>
                <a:lnSpc>
                  <a:spcPct val="100000"/>
                </a:lnSpc>
                <a:spcBef>
                  <a:spcPct val="0"/>
                </a:spcBef>
                <a:buClr>
                  <a:srgbClr val="000000"/>
                </a:buClr>
              </a:pPr>
              <a:t>12</a:t>
            </a:fld>
            <a:endParaRPr lang="en-GB" altLang="el-GR" sz="1400" smtClean="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B1BCC3F-7C46-4EB7-AF42-94DB90328DAD}" type="slidenum">
              <a:rPr lang="en-GB" altLang="el-GR" sz="1400" smtClean="0">
                <a:solidFill>
                  <a:srgbClr val="000000"/>
                </a:solidFill>
              </a:rPr>
              <a:pPr>
                <a:lnSpc>
                  <a:spcPct val="100000"/>
                </a:lnSpc>
                <a:spcBef>
                  <a:spcPct val="0"/>
                </a:spcBef>
                <a:buClr>
                  <a:srgbClr val="000000"/>
                </a:buClr>
              </a:pPr>
              <a:t>13</a:t>
            </a:fld>
            <a:endParaRPr lang="en-GB" altLang="el-GR" sz="1400" smtClean="0">
              <a:solidFill>
                <a:srgbClr val="000000"/>
              </a:solidFill>
            </a:endParaRPr>
          </a:p>
        </p:txBody>
      </p:sp>
      <p:sp>
        <p:nvSpPr>
          <p:cNvPr id="24579" name="Rectangle 1"/>
          <p:cNvSpPr>
            <a:spLocks noGrp="1" noChangeArrowheads="1"/>
          </p:cNvSpPr>
          <p:nvPr>
            <p:ph type="title"/>
          </p:nvPr>
        </p:nvSpPr>
        <p:spPr>
          <a:xfrm>
            <a:off x="685800" y="22225"/>
            <a:ext cx="7772400" cy="1103313"/>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smtClean="0"/>
              <a:t>Διάκριση φ</a:t>
            </a:r>
            <a:r>
              <a:rPr lang="en-GB" altLang="el-GR" sz="3200" smtClean="0"/>
              <a:t>ωνητικ</a:t>
            </a:r>
            <a:r>
              <a:rPr lang="el-GR" altLang="el-GR" sz="3200" smtClean="0"/>
              <a:t>ών διαφορών</a:t>
            </a:r>
            <a:endParaRPr lang="en-GB" altLang="el-GR" sz="3200" smtClean="0"/>
          </a:p>
        </p:txBody>
      </p:sp>
      <p:sp>
        <p:nvSpPr>
          <p:cNvPr id="24580" name="Rectangle 2"/>
          <p:cNvSpPr>
            <a:spLocks noGrp="1" noChangeArrowheads="1"/>
          </p:cNvSpPr>
          <p:nvPr>
            <p:ph type="body" idx="1"/>
          </p:nvPr>
        </p:nvSpPr>
        <p:spPr>
          <a:xfrm>
            <a:off x="0" y="908050"/>
            <a:ext cx="9144000" cy="5761038"/>
          </a:xfrm>
        </p:spPr>
        <p:txBody>
          <a:bodyPr/>
          <a:lstStyle/>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99FFCC"/>
                </a:solidFill>
              </a:rPr>
              <a:t>Ιστορικά πρώτη μελέτη με μεγάλη απήχηση</a:t>
            </a:r>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200" smtClean="0"/>
              <a:t>Eimas, Siqueland, Jusczyk &amp; Vigorito </a:t>
            </a:r>
            <a:r>
              <a:rPr lang="el-GR" altLang="el-GR" sz="2200" smtClean="0"/>
              <a:t>(</a:t>
            </a:r>
            <a:r>
              <a:rPr lang="en-GB" altLang="el-GR" sz="2200" smtClean="0"/>
              <a:t>1971</a:t>
            </a:r>
            <a:r>
              <a:rPr lang="el-GR" altLang="el-GR" sz="2200" smtClean="0"/>
              <a:t>)</a:t>
            </a:r>
            <a:r>
              <a:rPr lang="en-GB" altLang="el-GR" smtClean="0"/>
              <a:t>:</a:t>
            </a:r>
            <a:endParaRPr lang="el-GR" altLang="el-GR"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Βρέφη σε εργαστήριο εκτίθενται </a:t>
            </a:r>
            <a:endParaRPr lang="el-GR" altLang="el-GR" sz="2400" b="1"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σε πολλές διαφορετικές ηχητικές εκδοχές </a:t>
            </a:r>
            <a:endParaRPr lang="el-GR" altLang="el-GR" sz="2400" b="1"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των συλλαβών </a:t>
            </a:r>
            <a:r>
              <a:rPr lang="el-GR" altLang="el-GR" sz="2400" b="1" smtClean="0"/>
              <a:t>που μπορούμε να γράψουμε </a:t>
            </a:r>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ως </a:t>
            </a:r>
            <a:r>
              <a:rPr lang="en-GB" altLang="el-GR" sz="2400" b="1" smtClean="0"/>
              <a:t>/</a:t>
            </a:r>
            <a:r>
              <a:rPr lang="en-GB" altLang="el-GR" sz="2400" b="1" i="1" u="sng" smtClean="0">
                <a:solidFill>
                  <a:srgbClr val="FF3399"/>
                </a:solidFill>
              </a:rPr>
              <a:t>b</a:t>
            </a:r>
            <a:r>
              <a:rPr lang="en-GB" altLang="el-GR" sz="2400" b="1" i="1" smtClean="0"/>
              <a:t>a</a:t>
            </a:r>
            <a:r>
              <a:rPr lang="en-GB" altLang="el-GR" sz="2400" b="1" smtClean="0"/>
              <a:t>/ και /</a:t>
            </a:r>
            <a:r>
              <a:rPr lang="en-GB" altLang="el-GR" sz="2400" b="1" i="1" u="sng" smtClean="0">
                <a:solidFill>
                  <a:srgbClr val="FF3399"/>
                </a:solidFill>
              </a:rPr>
              <a:t>p</a:t>
            </a:r>
            <a:r>
              <a:rPr lang="en-GB" altLang="el-GR" sz="2400" b="1" i="1" smtClean="0"/>
              <a:t>a</a:t>
            </a:r>
            <a:r>
              <a:rPr lang="en-GB" altLang="el-GR" sz="2400" b="1" smtClean="0"/>
              <a:t>/</a:t>
            </a:r>
            <a:endParaRPr lang="el-GR" altLang="el-GR" sz="2400" b="1"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Μετριέται η </a:t>
            </a:r>
            <a:r>
              <a:rPr lang="en-GB" altLang="el-GR" sz="2400" b="1" smtClean="0"/>
              <a:t>αντίδρασή τους </a:t>
            </a:r>
            <a:endParaRPr lang="el-GR" altLang="el-GR" sz="2400" b="1"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στις ηχητικές διαφοροποιήσεις </a:t>
            </a:r>
            <a:endParaRPr lang="el-GR" altLang="el-GR" sz="2400" b="1"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μέσα από την ταχύτητα του ρυθμού </a:t>
            </a:r>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της καρδιάς και του πιπιλίσματος </a:t>
            </a:r>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smtClean="0"/>
              <a:t>(δηλ. με  συνηθισμένους  μεθόδους μελέτης των βρεφών)</a:t>
            </a:r>
            <a:endParaRPr lang="en-GB" altLang="el-GR" sz="24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42A7BA50-32C7-4B6F-B8FE-59803B642672}" type="slidenum">
              <a:rPr lang="en-GB" altLang="el-GR" sz="1400" smtClean="0">
                <a:solidFill>
                  <a:srgbClr val="000000"/>
                </a:solidFill>
              </a:rPr>
              <a:pPr>
                <a:lnSpc>
                  <a:spcPct val="100000"/>
                </a:lnSpc>
                <a:spcBef>
                  <a:spcPct val="0"/>
                </a:spcBef>
                <a:buClr>
                  <a:srgbClr val="000000"/>
                </a:buClr>
              </a:pPr>
              <a:t>14</a:t>
            </a:fld>
            <a:endParaRPr lang="en-GB" altLang="el-GR" sz="1400" smtClean="0">
              <a:solidFill>
                <a:srgbClr val="000000"/>
              </a:solidFill>
            </a:endParaRPr>
          </a:p>
        </p:txBody>
      </p:sp>
      <p:sp>
        <p:nvSpPr>
          <p:cNvPr id="11265" name="Rectangle 1"/>
          <p:cNvSpPr>
            <a:spLocks noGrp="1" noChangeArrowheads="1"/>
          </p:cNvSpPr>
          <p:nvPr>
            <p:ph type="body"/>
          </p:nvPr>
        </p:nvSpPr>
        <p:spPr>
          <a:xfrm>
            <a:off x="0" y="0"/>
            <a:ext cx="9144000" cy="6858000"/>
          </a:xfrm>
        </p:spPr>
        <p:txBody>
          <a:bodyPr anchor="t"/>
          <a:lstStyle/>
          <a:p>
            <a:pPr marL="339725" indent="-339725" eaLnBrk="1" hangingPunct="1">
              <a:lnSpc>
                <a:spcPct val="100000"/>
              </a:lnSpc>
              <a:spcBef>
                <a:spcPts val="6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3399"/>
                </a:solidFill>
              </a:rPr>
              <a:t>Εύρημα</a:t>
            </a:r>
            <a:r>
              <a:rPr lang="en-GB" sz="2400" dirty="0" smtClean="0">
                <a:solidFill>
                  <a:srgbClr val="FF3399"/>
                </a:solidFill>
              </a:rPr>
              <a:t>:</a:t>
            </a:r>
          </a:p>
          <a:p>
            <a:pPr marL="339725" indent="-339725" eaLnBrk="1" hangingPunct="1">
              <a:lnSpc>
                <a:spcPct val="100000"/>
              </a:lnSpc>
              <a:spcBef>
                <a:spcPts val="6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dirty="0" smtClean="0">
                <a:solidFill>
                  <a:srgbClr val="FFFF00"/>
                </a:solidFill>
              </a:rPr>
              <a:t>Τα βρέφη «ακούν» τις διαφορές </a:t>
            </a:r>
          </a:p>
          <a:p>
            <a:pPr marL="339725" indent="-339725" eaLnBrk="1" hangingPunct="1">
              <a:lnSpc>
                <a:spcPct val="100000"/>
              </a:lnSpc>
              <a:spcBef>
                <a:spcPts val="6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FFFF00"/>
                </a:solidFill>
              </a:rPr>
              <a:t>περίπου όπως οι ενήλικες</a:t>
            </a:r>
            <a:r>
              <a:rPr lang="el-GR" sz="2400" dirty="0" smtClean="0">
                <a:solidFill>
                  <a:srgbClr val="FFFF00"/>
                </a:solidFill>
                <a:latin typeface="Garamond" pitchFamily="18" charset="0"/>
              </a:rPr>
              <a:t>:</a:t>
            </a:r>
          </a:p>
          <a:p>
            <a:pPr marL="339725" indent="-339725" eaLnBrk="1" hangingPunct="1">
              <a:lnSpc>
                <a:spcPct val="100000"/>
              </a:lnSpc>
              <a:spcBef>
                <a:spcPts val="6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dirty="0" smtClean="0">
                <a:solidFill>
                  <a:srgbClr val="FFFF00"/>
                </a:solidFill>
                <a:latin typeface="Garamond" pitchFamily="18" charset="0"/>
              </a:rPr>
              <a:t>Πιο συγκεκριμένα, </a:t>
            </a:r>
            <a:endParaRPr lang="en-GB" sz="2400" dirty="0" smtClean="0">
              <a:solidFill>
                <a:srgbClr val="FFFF00"/>
              </a:solidFill>
              <a:latin typeface="Garamond" pitchFamily="18" charset="0"/>
            </a:endParaRP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FFFF00"/>
                </a:solidFill>
              </a:rPr>
              <a:t>Δ</a:t>
            </a:r>
            <a:r>
              <a:rPr lang="en-GB" sz="2400" u="sng" dirty="0" err="1" smtClean="0">
                <a:solidFill>
                  <a:srgbClr val="FFFF00"/>
                </a:solidFill>
              </a:rPr>
              <a:t>εν</a:t>
            </a:r>
            <a:r>
              <a:rPr lang="en-GB" sz="2400" u="sng" dirty="0" smtClean="0">
                <a:solidFill>
                  <a:srgbClr val="FFFF00"/>
                </a:solidFill>
              </a:rPr>
              <a:t> </a:t>
            </a:r>
            <a:r>
              <a:rPr lang="en-GB" sz="2400" u="sng" dirty="0" err="1" smtClean="0">
                <a:solidFill>
                  <a:srgbClr val="FFFF00"/>
                </a:solidFill>
              </a:rPr>
              <a:t>αντιδρούν</a:t>
            </a:r>
            <a:r>
              <a:rPr lang="en-GB" sz="2400" u="sng" dirty="0" smtClean="0">
                <a:solidFill>
                  <a:srgbClr val="FFFF00"/>
                </a:solidFill>
              </a:rPr>
              <a:t> </a:t>
            </a:r>
            <a:r>
              <a:rPr lang="en-GB" sz="2400" u="sng" dirty="0" err="1" smtClean="0">
                <a:solidFill>
                  <a:srgbClr val="FFFF00"/>
                </a:solidFill>
              </a:rPr>
              <a:t>στις</a:t>
            </a:r>
            <a:r>
              <a:rPr lang="en-GB" sz="2400" u="sng" dirty="0" smtClean="0">
                <a:solidFill>
                  <a:srgbClr val="FFFF00"/>
                </a:solidFill>
              </a:rPr>
              <a:t> </a:t>
            </a:r>
            <a:r>
              <a:rPr lang="el-GR" sz="2400" u="sng" dirty="0" smtClean="0">
                <a:solidFill>
                  <a:srgbClr val="FFFF00"/>
                </a:solidFill>
              </a:rPr>
              <a:t>πολλές </a:t>
            </a:r>
            <a:r>
              <a:rPr lang="en-GB" sz="2400" u="sng" dirty="0" err="1" smtClean="0">
                <a:solidFill>
                  <a:srgbClr val="FFFF00"/>
                </a:solidFill>
              </a:rPr>
              <a:t>ηχητικές</a:t>
            </a:r>
            <a:r>
              <a:rPr lang="en-GB" sz="2400" u="sng" dirty="0" smtClean="0">
                <a:solidFill>
                  <a:srgbClr val="FFFF00"/>
                </a:solidFill>
              </a:rPr>
              <a:t> </a:t>
            </a:r>
            <a:r>
              <a:rPr lang="en-GB" sz="2400" u="sng" dirty="0" err="1" smtClean="0">
                <a:solidFill>
                  <a:srgbClr val="FFFF00"/>
                </a:solidFill>
              </a:rPr>
              <a:t>διαφορ</a:t>
            </a:r>
            <a:r>
              <a:rPr lang="el-GR" sz="2400" u="sng" dirty="0" smtClean="0">
                <a:solidFill>
                  <a:srgbClr val="FFFF00"/>
                </a:solidFill>
              </a:rPr>
              <a:t>ές</a:t>
            </a:r>
            <a:r>
              <a:rPr lang="en-GB" sz="2400" u="sng" dirty="0" smtClean="0">
                <a:solidFill>
                  <a:srgbClr val="FFFF00"/>
                </a:solidFill>
              </a:rPr>
              <a:t>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dirty="0" err="1" smtClean="0">
                <a:solidFill>
                  <a:srgbClr val="FFFF00"/>
                </a:solidFill>
              </a:rPr>
              <a:t>παρά</a:t>
            </a:r>
            <a:r>
              <a:rPr lang="en-GB" sz="2400" u="sng" dirty="0" smtClean="0">
                <a:solidFill>
                  <a:srgbClr val="FFFF00"/>
                </a:solidFill>
              </a:rPr>
              <a:t> </a:t>
            </a:r>
            <a:r>
              <a:rPr lang="en-GB" sz="2400" u="sng" dirty="0" err="1" smtClean="0">
                <a:solidFill>
                  <a:srgbClr val="FFFF00"/>
                </a:solidFill>
              </a:rPr>
              <a:t>μόνο</a:t>
            </a:r>
            <a:r>
              <a:rPr lang="en-GB" sz="2400" u="sng" dirty="0" smtClean="0">
                <a:solidFill>
                  <a:srgbClr val="FFFF00"/>
                </a:solidFill>
              </a:rPr>
              <a:t> </a:t>
            </a:r>
            <a:r>
              <a:rPr lang="en-GB" sz="2400" u="sng" dirty="0" err="1" smtClean="0">
                <a:solidFill>
                  <a:srgbClr val="FFFF00"/>
                </a:solidFill>
              </a:rPr>
              <a:t>σε</a:t>
            </a:r>
            <a:r>
              <a:rPr lang="en-GB" sz="2400" u="sng" dirty="0" smtClean="0">
                <a:solidFill>
                  <a:srgbClr val="FFFF00"/>
                </a:solidFill>
              </a:rPr>
              <a:t> </a:t>
            </a:r>
            <a:r>
              <a:rPr lang="en-GB" sz="2400" u="sng" dirty="0" err="1" smtClean="0">
                <a:solidFill>
                  <a:srgbClr val="FFFF00"/>
                </a:solidFill>
              </a:rPr>
              <a:t>μία</a:t>
            </a:r>
            <a:r>
              <a:rPr lang="en-GB" sz="2400" dirty="0" smtClean="0">
                <a:solidFill>
                  <a:srgbClr val="FFFF00"/>
                </a:solidFill>
              </a:rPr>
              <a:t>:</a:t>
            </a:r>
            <a:endParaRPr lang="el-GR" sz="2400" dirty="0" smtClean="0">
              <a:solidFill>
                <a:srgbClr val="FFFF00"/>
              </a:solidFill>
            </a:endParaRP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FFFFFF"/>
                </a:solidFill>
              </a:rPr>
              <a:t>Καταγράφουν μόνο εάν στην άρθρωση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FFFFFF"/>
                </a:solidFill>
              </a:rPr>
              <a:t>του συμφώνου στην αρχή της συλλαβής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92D050"/>
                </a:solidFill>
              </a:rPr>
              <a:t>πάλλονται ή όχι </a:t>
            </a:r>
            <a:r>
              <a:rPr lang="el-GR" sz="2400" u="sng" dirty="0" smtClean="0">
                <a:solidFill>
                  <a:srgbClr val="FFFFFF"/>
                </a:solidFill>
              </a:rPr>
              <a:t>οι φωνητικές χορδές </a:t>
            </a:r>
            <a:r>
              <a:rPr lang="en-GB" sz="2400" dirty="0" smtClean="0">
                <a:solidFill>
                  <a:srgbClr val="FFFFFF"/>
                </a:solidFill>
              </a:rPr>
              <a:t>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dirty="0" smtClean="0">
                <a:solidFill>
                  <a:srgbClr val="C2FFF0"/>
                </a:solidFill>
              </a:rPr>
              <a:t>[στους άφωνους ήχους όπως το /</a:t>
            </a:r>
            <a:r>
              <a:rPr lang="en-US" sz="2400" dirty="0" smtClean="0">
                <a:solidFill>
                  <a:srgbClr val="C2FFF0"/>
                </a:solidFill>
              </a:rPr>
              <a:t>p/ </a:t>
            </a:r>
            <a:r>
              <a:rPr lang="el-GR" sz="2400" dirty="0" smtClean="0">
                <a:solidFill>
                  <a:srgbClr val="C2FFF0"/>
                </a:solidFill>
              </a:rPr>
              <a:t>δεν πάλλονται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US" sz="2400" dirty="0" smtClean="0">
                <a:solidFill>
                  <a:srgbClr val="C2FFF0"/>
                </a:solidFill>
              </a:rPr>
              <a:t> </a:t>
            </a:r>
            <a:r>
              <a:rPr lang="el-GR" sz="2400" dirty="0" smtClean="0">
                <a:solidFill>
                  <a:srgbClr val="C2FFF0"/>
                </a:solidFill>
              </a:rPr>
              <a:t>ενώ το αντίθετο ισχύει στους ηχηρούς</a:t>
            </a:r>
            <a:r>
              <a:rPr lang="en-US" sz="2400" dirty="0" smtClean="0">
                <a:solidFill>
                  <a:srgbClr val="C2FFF0"/>
                </a:solidFill>
              </a:rPr>
              <a:t> </a:t>
            </a:r>
            <a:r>
              <a:rPr lang="el-GR" sz="2400" dirty="0" smtClean="0">
                <a:solidFill>
                  <a:srgbClr val="C2FFF0"/>
                </a:solidFill>
              </a:rPr>
              <a:t>όπως το /</a:t>
            </a:r>
            <a:r>
              <a:rPr lang="en-US" sz="2400" dirty="0" smtClean="0">
                <a:solidFill>
                  <a:srgbClr val="C2FFF0"/>
                </a:solidFill>
              </a:rPr>
              <a:t>b/</a:t>
            </a:r>
            <a:r>
              <a:rPr lang="el-GR" sz="2400" dirty="0" smtClean="0">
                <a:solidFill>
                  <a:srgbClr val="C2FFF0"/>
                </a:solidFill>
              </a:rPr>
              <a:t>]</a:t>
            </a:r>
            <a:endParaRPr lang="en-US" sz="2400" dirty="0" smtClean="0">
              <a:solidFill>
                <a:srgbClr val="C2FFF0"/>
              </a:solidFill>
            </a:endParaRP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dirty="0" smtClean="0">
              <a:solidFill>
                <a:srgbClr val="C2FFF0"/>
              </a:solidFill>
            </a:endParaRP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0" u="sng" dirty="0" err="1" smtClean="0">
                <a:solidFill>
                  <a:srgbClr val="FFFFFF"/>
                </a:solidFill>
              </a:rPr>
              <a:t>Όλα</a:t>
            </a:r>
            <a:r>
              <a:rPr lang="en-GB" sz="2400" b="0" dirty="0" smtClean="0">
                <a:solidFill>
                  <a:srgbClr val="FFFFFF"/>
                </a:solidFill>
              </a:rPr>
              <a:t> </a:t>
            </a:r>
            <a:r>
              <a:rPr lang="en-GB" sz="2400" b="0" dirty="0" err="1" smtClean="0">
                <a:solidFill>
                  <a:srgbClr val="FFFFFF"/>
                </a:solidFill>
              </a:rPr>
              <a:t>μάλιστα</a:t>
            </a:r>
            <a:r>
              <a:rPr lang="en-GB" sz="2400" b="0" dirty="0" smtClean="0">
                <a:solidFill>
                  <a:srgbClr val="FFFFFF"/>
                </a:solidFill>
              </a:rPr>
              <a:t> </a:t>
            </a:r>
            <a:r>
              <a:rPr lang="en-GB" sz="2400" b="0" dirty="0" err="1" smtClean="0">
                <a:solidFill>
                  <a:srgbClr val="FFFFFF"/>
                </a:solidFill>
              </a:rPr>
              <a:t>τα</a:t>
            </a:r>
            <a:r>
              <a:rPr lang="en-GB" sz="2400" b="0" dirty="0" smtClean="0">
                <a:solidFill>
                  <a:srgbClr val="FFFFFF"/>
                </a:solidFill>
              </a:rPr>
              <a:t> </a:t>
            </a:r>
            <a:r>
              <a:rPr lang="en-GB" sz="2400" b="0" dirty="0" err="1" smtClean="0">
                <a:solidFill>
                  <a:srgbClr val="FFFFFF"/>
                </a:solidFill>
              </a:rPr>
              <a:t>βρέφη</a:t>
            </a:r>
            <a:r>
              <a:rPr lang="en-GB" sz="2400" b="0" dirty="0" smtClean="0">
                <a:solidFill>
                  <a:srgbClr val="FFFFFF"/>
                </a:solidFill>
              </a:rPr>
              <a:t> </a:t>
            </a:r>
            <a:r>
              <a:rPr lang="en-GB" sz="2400" b="0" dirty="0" err="1" smtClean="0">
                <a:solidFill>
                  <a:srgbClr val="FFFFFF"/>
                </a:solidFill>
              </a:rPr>
              <a:t>αντιδρούν</a:t>
            </a:r>
            <a:r>
              <a:rPr lang="en-GB" sz="2400" b="0" dirty="0" smtClean="0">
                <a:solidFill>
                  <a:srgbClr val="FFFFFF"/>
                </a:solidFill>
              </a:rPr>
              <a:t> </a:t>
            </a:r>
            <a:r>
              <a:rPr lang="en-GB" sz="2400" b="0" dirty="0" err="1" smtClean="0">
                <a:solidFill>
                  <a:srgbClr val="FFFFFF"/>
                </a:solidFill>
              </a:rPr>
              <a:t>με</a:t>
            </a:r>
            <a:r>
              <a:rPr lang="en-GB" sz="2400" b="0" dirty="0" smtClean="0">
                <a:solidFill>
                  <a:srgbClr val="FFFFFF"/>
                </a:solidFill>
              </a:rPr>
              <a:t> </a:t>
            </a:r>
            <a:r>
              <a:rPr lang="en-GB" sz="2400" b="0" dirty="0" err="1" smtClean="0">
                <a:solidFill>
                  <a:srgbClr val="FFFFFF"/>
                </a:solidFill>
              </a:rPr>
              <a:t>τον</a:t>
            </a:r>
            <a:r>
              <a:rPr lang="en-GB" sz="2400" b="0" dirty="0" smtClean="0">
                <a:solidFill>
                  <a:srgbClr val="FFFFFF"/>
                </a:solidFill>
              </a:rPr>
              <a:t> </a:t>
            </a:r>
            <a:r>
              <a:rPr lang="en-GB" sz="2400" b="0" u="sng" dirty="0" err="1" smtClean="0">
                <a:solidFill>
                  <a:srgbClr val="FFFFFF"/>
                </a:solidFill>
              </a:rPr>
              <a:t>ίδιο</a:t>
            </a:r>
            <a:r>
              <a:rPr lang="en-GB" sz="2400" b="0" u="sng" dirty="0" smtClean="0">
                <a:solidFill>
                  <a:srgbClr val="FFFFFF"/>
                </a:solidFill>
              </a:rPr>
              <a:t> </a:t>
            </a:r>
            <a:r>
              <a:rPr lang="en-GB" sz="2400" b="0" u="sng" dirty="0" err="1" smtClean="0">
                <a:solidFill>
                  <a:srgbClr val="FFFFFF"/>
                </a:solidFill>
              </a:rPr>
              <a:t>ακριβώς</a:t>
            </a:r>
            <a:r>
              <a:rPr lang="en-GB" sz="2400" b="0" u="sng" dirty="0" smtClean="0">
                <a:solidFill>
                  <a:srgbClr val="FFFFFF"/>
                </a:solidFill>
              </a:rPr>
              <a:t> </a:t>
            </a:r>
            <a:r>
              <a:rPr lang="en-GB" sz="2400" b="0" u="sng" dirty="0" err="1" smtClean="0">
                <a:solidFill>
                  <a:srgbClr val="FFFFFF"/>
                </a:solidFill>
              </a:rPr>
              <a:t>τρόπο</a:t>
            </a:r>
            <a:r>
              <a:rPr lang="el-GR" sz="2400" b="0" u="sng" dirty="0" smtClean="0">
                <a:solidFill>
                  <a:srgbClr val="FFFFFF"/>
                </a:solidFill>
              </a:rPr>
              <a:t>,</a:t>
            </a:r>
            <a:r>
              <a:rPr lang="en-GB" sz="2400" b="0" u="sng" dirty="0" smtClean="0">
                <a:solidFill>
                  <a:srgbClr val="FFFFFF"/>
                </a:solidFill>
              </a:rPr>
              <a:t> </a:t>
            </a:r>
            <a:r>
              <a:rPr lang="el-GR" sz="2400" b="0" dirty="0" smtClean="0">
                <a:solidFill>
                  <a:srgbClr val="FFFFFF"/>
                </a:solidFill>
              </a:rPr>
              <a:t>«ακούνε» δηλαδή </a:t>
            </a:r>
            <a:r>
              <a:rPr lang="en-GB" sz="2400" b="0" u="sng" dirty="0" err="1" smtClean="0">
                <a:solidFill>
                  <a:srgbClr val="FFFFFF"/>
                </a:solidFill>
              </a:rPr>
              <a:t>μόνο</a:t>
            </a:r>
            <a:r>
              <a:rPr lang="en-GB" sz="2400" b="0" u="sng" dirty="0" smtClean="0">
                <a:solidFill>
                  <a:srgbClr val="FFFFFF"/>
                </a:solidFill>
              </a:rPr>
              <a:t> </a:t>
            </a:r>
            <a:r>
              <a:rPr lang="en-GB" sz="2400" b="0" u="sng" dirty="0" err="1" smtClean="0">
                <a:solidFill>
                  <a:srgbClr val="FFFFFF"/>
                </a:solidFill>
              </a:rPr>
              <a:t>αυτή</a:t>
            </a:r>
            <a:r>
              <a:rPr lang="en-GB" sz="2400" b="0" u="sng" dirty="0" smtClean="0">
                <a:solidFill>
                  <a:srgbClr val="FFFFFF"/>
                </a:solidFill>
              </a:rPr>
              <a:t> </a:t>
            </a:r>
            <a:r>
              <a:rPr lang="en-GB" sz="2400" b="0" u="sng" dirty="0" err="1" smtClean="0">
                <a:solidFill>
                  <a:srgbClr val="FFFFFF"/>
                </a:solidFill>
              </a:rPr>
              <a:t>τη</a:t>
            </a:r>
            <a:r>
              <a:rPr lang="en-GB" sz="2400" b="0" u="sng" dirty="0" smtClean="0">
                <a:solidFill>
                  <a:srgbClr val="FFFFFF"/>
                </a:solidFill>
              </a:rPr>
              <a:t> </a:t>
            </a:r>
            <a:r>
              <a:rPr lang="en-GB" sz="2400" b="0" u="sng" dirty="0" err="1" smtClean="0">
                <a:solidFill>
                  <a:srgbClr val="FFFFFF"/>
                </a:solidFill>
              </a:rPr>
              <a:t>διαφορά</a:t>
            </a:r>
            <a:r>
              <a:rPr lang="el-GR" sz="2400" b="0" u="sng" dirty="0" smtClean="0">
                <a:solidFill>
                  <a:srgbClr val="FFFFFF"/>
                </a:solidFill>
              </a:rPr>
              <a:t> </a:t>
            </a:r>
          </a:p>
          <a:p>
            <a:pPr marL="339725" indent="-339725"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b="0" u="sng" dirty="0" smtClean="0">
                <a:solidFill>
                  <a:srgbClr val="FFFFFF"/>
                </a:solidFill>
              </a:rPr>
              <a:t>και όχι τις πολλές άλλες διαφοροποιήσεις των δύο συμφώνων</a:t>
            </a:r>
            <a:r>
              <a:rPr lang="el-GR" sz="2400" b="0" dirty="0" smtClean="0">
                <a:solidFill>
                  <a:srgbClr val="FFFFFF"/>
                </a:solidFill>
              </a:rPr>
              <a:t>.</a:t>
            </a:r>
            <a:endParaRPr lang="en-GB" sz="2400" b="0" u="sng" dirty="0" smtClean="0">
              <a:solidFill>
                <a:srgbClr val="FFFFFF"/>
              </a:solidFill>
            </a:endParaRPr>
          </a:p>
          <a:p>
            <a:pPr marL="339725" indent="-339725" algn="l" eaLnBrk="1" hangingPunct="1">
              <a:lnSpc>
                <a:spcPct val="10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0" y="0"/>
            <a:ext cx="9144000" cy="6858000"/>
          </a:xfrm>
        </p:spPr>
        <p:txBody>
          <a:bodyPr/>
          <a:lstStyle/>
          <a:p>
            <a:pPr algn="ct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t>Υποθέτουμε συνεπώς</a:t>
            </a:r>
            <a:r>
              <a:rPr lang="el-GR" altLang="el-GR" b="1" smtClean="0"/>
              <a:t> ότι:</a:t>
            </a:r>
            <a:endParaRPr lang="en-GB" altLang="el-GR" b="1" smtClean="0"/>
          </a:p>
          <a:p>
            <a:pPr algn="ct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u="sng" smtClean="0">
                <a:solidFill>
                  <a:srgbClr val="C2FFF0"/>
                </a:solidFill>
              </a:rPr>
              <a:t>τα βρέφη </a:t>
            </a:r>
            <a:r>
              <a:rPr lang="en-GB" altLang="el-GR" b="1" u="sng" smtClean="0">
                <a:solidFill>
                  <a:srgbClr val="C2FFF0"/>
                </a:solidFill>
              </a:rPr>
              <a:t>κατηγοριοπο</a:t>
            </a:r>
            <a:r>
              <a:rPr lang="el-GR" altLang="el-GR" b="1" u="sng" smtClean="0">
                <a:solidFill>
                  <a:srgbClr val="C2FFF0"/>
                </a:solidFill>
              </a:rPr>
              <a:t>ιούν τους </a:t>
            </a:r>
            <a:r>
              <a:rPr lang="en-GB" altLang="el-GR" b="1" u="sng" smtClean="0">
                <a:solidFill>
                  <a:srgbClr val="99FFCC"/>
                </a:solidFill>
              </a:rPr>
              <a:t>ήχ</a:t>
            </a:r>
            <a:r>
              <a:rPr lang="el-GR" altLang="el-GR" b="1" u="sng" smtClean="0">
                <a:solidFill>
                  <a:srgbClr val="99FFCC"/>
                </a:solidFill>
              </a:rPr>
              <a:t>ους </a:t>
            </a:r>
          </a:p>
          <a:p>
            <a:pPr algn="ct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99FFCC"/>
                </a:solidFill>
              </a:rPr>
              <a:t>σε λίγα </a:t>
            </a:r>
            <a:r>
              <a:rPr lang="el-GR" altLang="el-GR" b="1" smtClean="0">
                <a:solidFill>
                  <a:srgbClr val="99FFCC"/>
                </a:solidFill>
              </a:rPr>
              <a:t> μόνο </a:t>
            </a:r>
            <a:r>
              <a:rPr lang="en-GB" altLang="el-GR" b="1" smtClean="0">
                <a:solidFill>
                  <a:srgbClr val="99FFCC"/>
                </a:solidFill>
              </a:rPr>
              <a:t>είδη</a:t>
            </a:r>
            <a:r>
              <a:rPr lang="el-GR" altLang="el-GR" b="1" smtClean="0">
                <a:solidFill>
                  <a:srgbClr val="99FFCC"/>
                </a:solidFill>
              </a:rPr>
              <a:t> </a:t>
            </a:r>
          </a:p>
          <a:p>
            <a:pPr algn="ct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600" b="1" smtClean="0"/>
              <a:t>παραγνωρίζοντας τις περισσότερες διαφορές τους </a:t>
            </a:r>
          </a:p>
          <a:p>
            <a:pPr algn="ct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600" smtClean="0"/>
              <a:t>(εδώ τις πολλές διαφορετικές προφορές των </a:t>
            </a:r>
            <a:r>
              <a:rPr lang="en-US" altLang="el-GR" sz="2600" smtClean="0"/>
              <a:t>/p/ </a:t>
            </a:r>
            <a:r>
              <a:rPr lang="el-GR" altLang="el-GR" sz="2600" smtClean="0"/>
              <a:t>και /</a:t>
            </a:r>
            <a:r>
              <a:rPr lang="en-US" altLang="el-GR" sz="2600" smtClean="0"/>
              <a:t>b/</a:t>
            </a:r>
            <a:r>
              <a:rPr lang="el-GR" altLang="el-GR" sz="2600" smtClean="0"/>
              <a:t>)</a:t>
            </a:r>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99FFCC"/>
                </a:solidFill>
              </a:rPr>
              <a:t>Κρίσιμο</a:t>
            </a:r>
            <a:r>
              <a:rPr lang="el-GR" altLang="el-GR" b="1" u="sng" smtClean="0">
                <a:solidFill>
                  <a:srgbClr val="99FFCC"/>
                </a:solidFill>
              </a:rPr>
              <a:t> ότι το ίδιο ισχύει στους ενήλικες</a:t>
            </a:r>
            <a:r>
              <a:rPr lang="en-GB" altLang="el-GR" b="1" smtClean="0"/>
              <a:t>: </a:t>
            </a:r>
          </a:p>
          <a:p>
            <a:pPr algn="ct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t>Ο</a:t>
            </a:r>
            <a:r>
              <a:rPr lang="en-GB" altLang="el-GR" b="1" smtClean="0"/>
              <a:t>ι γλώσσες </a:t>
            </a:r>
            <a:r>
              <a:rPr lang="en-GB" altLang="el-GR" b="1" u="sng" smtClean="0"/>
              <a:t>δεν χρησιμοποιούν </a:t>
            </a:r>
            <a:endParaRPr lang="el-GR" altLang="el-GR" b="1" u="sng" smtClean="0"/>
          </a:p>
          <a:p>
            <a:pPr algn="ct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t>όλες</a:t>
            </a:r>
            <a:r>
              <a:rPr lang="en-GB" altLang="el-GR" b="1" smtClean="0"/>
              <a:t> τις ηχητικές διαφορές</a:t>
            </a:r>
            <a:endParaRPr lang="el-GR" altLang="el-GR" b="1" smtClean="0"/>
          </a:p>
          <a:p>
            <a:pPr algn="ct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t>για να διαφοροποιήσουν νοήματα</a:t>
            </a:r>
            <a:r>
              <a:rPr lang="en-US" altLang="el-GR" b="1" smtClean="0"/>
              <a:t>, </a:t>
            </a:r>
            <a:r>
              <a:rPr lang="el-GR" altLang="el-GR" b="1" smtClean="0"/>
              <a:t>δηλ. λέξεις, </a:t>
            </a:r>
          </a:p>
          <a:p>
            <a:pPr algn="ct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t>αλλά λίγες μόνο</a:t>
            </a:r>
            <a:r>
              <a:rPr lang="el-GR" altLang="el-GR" b="1" u="sng" smtClean="0"/>
              <a:t>.</a:t>
            </a:r>
            <a:endParaRPr lang="el-GR" altLang="el-GR" b="1" smtClean="0"/>
          </a:p>
          <a:p>
            <a:pPr algn="ct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t> </a:t>
            </a:r>
            <a:r>
              <a:rPr lang="el-GR" altLang="el-GR" b="1" smtClean="0"/>
              <a:t>Έ</a:t>
            </a:r>
            <a:r>
              <a:rPr lang="en-GB" altLang="el-GR" b="1" smtClean="0"/>
              <a:t>τσι οι ομιλητές χρειάζεται να κατηγοριοποιήσουν τους ήχους με βάση </a:t>
            </a:r>
            <a:r>
              <a:rPr lang="el-GR" altLang="el-GR" b="1" smtClean="0"/>
              <a:t>αυτές τις </a:t>
            </a:r>
            <a:r>
              <a:rPr lang="en-GB" altLang="el-GR" b="1" smtClean="0"/>
              <a:t>λίγες μόνο </a:t>
            </a:r>
            <a:r>
              <a:rPr lang="el-GR" altLang="el-GR" b="1" smtClean="0"/>
              <a:t>πολύ συγκεκριμένες διαφορές, </a:t>
            </a:r>
            <a:r>
              <a:rPr lang="el-GR" altLang="el-GR" smtClean="0"/>
              <a:t>και όχι με βάση άπειρες άλλες διαφορές τους.</a:t>
            </a:r>
            <a:endParaRPr lang="en-GB" altLang="el-GR"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mtClean="0"/>
          </a:p>
          <a:p>
            <a:pP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smtClean="0"/>
          </a:p>
        </p:txBody>
      </p:sp>
      <p:sp>
        <p:nvSpPr>
          <p:cNvPr id="28675"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5088759E-A43B-4DB8-BC1B-53416081C10E}" type="slidenum">
              <a:rPr lang="en-GB" altLang="el-GR" sz="1400" smtClean="0">
                <a:solidFill>
                  <a:srgbClr val="000000"/>
                </a:solidFill>
              </a:rPr>
              <a:pPr>
                <a:lnSpc>
                  <a:spcPct val="100000"/>
                </a:lnSpc>
                <a:spcBef>
                  <a:spcPct val="0"/>
                </a:spcBef>
                <a:buClr>
                  <a:srgbClr val="000000"/>
                </a:buClr>
              </a:pPr>
              <a:t>15</a:t>
            </a:fld>
            <a:endParaRPr lang="en-GB" altLang="el-GR" sz="1400" smtClean="0">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50C880FA-D674-45F8-8B11-3C800D932309}" type="slidenum">
              <a:rPr lang="en-GB" altLang="el-GR" sz="1400" smtClean="0">
                <a:solidFill>
                  <a:srgbClr val="000000"/>
                </a:solidFill>
              </a:rPr>
              <a:pPr>
                <a:lnSpc>
                  <a:spcPct val="100000"/>
                </a:lnSpc>
                <a:spcBef>
                  <a:spcPct val="0"/>
                </a:spcBef>
                <a:buClr>
                  <a:srgbClr val="000000"/>
                </a:buClr>
              </a:pPr>
              <a:t>16</a:t>
            </a:fld>
            <a:endParaRPr lang="en-GB" altLang="el-GR" sz="1400" smtClean="0">
              <a:solidFill>
                <a:srgbClr val="000000"/>
              </a:solidFill>
            </a:endParaRPr>
          </a:p>
        </p:txBody>
      </p:sp>
      <p:sp>
        <p:nvSpPr>
          <p:cNvPr id="15363" name="Rectangle 2"/>
          <p:cNvSpPr>
            <a:spLocks noChangeArrowheads="1"/>
          </p:cNvSpPr>
          <p:nvPr/>
        </p:nvSpPr>
        <p:spPr bwMode="auto">
          <a:xfrm>
            <a:off x="0" y="260350"/>
            <a:ext cx="9144000" cy="5911850"/>
          </a:xfrm>
          <a:prstGeom prst="rect">
            <a:avLst/>
          </a:prstGeom>
          <a:noFill/>
          <a:ln w="9525">
            <a:noFill/>
            <a:round/>
            <a:headEnd/>
            <a:tailEnd/>
          </a:ln>
        </p:spPr>
        <p:txBody>
          <a:bodyPr lIns="90000" tIns="46800" rIns="90000" bIns="46800">
            <a:spAutoFit/>
          </a:bodyPr>
          <a:lstStyle/>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err="1">
                <a:solidFill>
                  <a:srgbClr val="FFFF00"/>
                </a:solidFill>
                <a:latin typeface="Garamond" pitchFamily="18" charset="0"/>
              </a:rPr>
              <a:t>Φωνητική</a:t>
            </a:r>
            <a:r>
              <a:rPr lang="en-GB" sz="3200" b="1" dirty="0">
                <a:solidFill>
                  <a:srgbClr val="FFFF00"/>
                </a:solidFill>
                <a:latin typeface="Garamond" pitchFamily="18" charset="0"/>
              </a:rPr>
              <a:t> </a:t>
            </a:r>
            <a:r>
              <a:rPr lang="en-GB" sz="3200" b="1" dirty="0" err="1">
                <a:solidFill>
                  <a:srgbClr val="FFFF00"/>
                </a:solidFill>
                <a:latin typeface="Garamond" pitchFamily="18" charset="0"/>
              </a:rPr>
              <a:t>κατηγοριοποίηση</a:t>
            </a:r>
            <a:r>
              <a:rPr lang="el-GR" sz="3200" b="1" dirty="0">
                <a:solidFill>
                  <a:srgbClr val="FFFF66"/>
                </a:solidFill>
                <a:latin typeface="Garamond" pitchFamily="18" charset="0"/>
              </a:rPr>
              <a:t>:</a:t>
            </a:r>
            <a:endParaRPr lang="el-GR" sz="2000" b="1" dirty="0">
              <a:solidFill>
                <a:srgbClr val="FFFF66"/>
              </a:solidFill>
              <a:latin typeface="Garamond" pitchFamily="18" charset="0"/>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b="1" dirty="0">
                <a:solidFill>
                  <a:srgbClr val="FFFF66"/>
                </a:solidFill>
                <a:latin typeface="Garamond" pitchFamily="18" charset="0"/>
              </a:rPr>
              <a:t>(</a:t>
            </a:r>
            <a:r>
              <a:rPr lang="el-GR" sz="2200" b="1" dirty="0">
                <a:solidFill>
                  <a:srgbClr val="FFFF66"/>
                </a:solidFill>
                <a:latin typeface="Garamond" pitchFamily="18" charset="0"/>
              </a:rPr>
              <a:t>βλ. πάλι εισαγωγικά μαθήματα για τη φωνολογία)</a:t>
            </a:r>
            <a:endParaRPr lang="en-GB" sz="2200" b="1" dirty="0">
              <a:solidFill>
                <a:srgbClr val="FFFF66"/>
              </a:solidFill>
              <a:latin typeface="Garamond" pitchFamily="18" charset="0"/>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66"/>
                </a:solidFill>
                <a:latin typeface="Garamond" pitchFamily="18" charset="0"/>
              </a:rPr>
              <a:t> </a:t>
            </a:r>
            <a:r>
              <a:rPr lang="en-GB" sz="3200" b="1" dirty="0" err="1">
                <a:solidFill>
                  <a:srgbClr val="FFFF66"/>
                </a:solidFill>
                <a:latin typeface="Garamond" pitchFamily="18" charset="0"/>
              </a:rPr>
              <a:t>δια</a:t>
            </a:r>
            <a:r>
              <a:rPr lang="el-GR" sz="3200" b="1" dirty="0">
                <a:solidFill>
                  <a:srgbClr val="FFFF66"/>
                </a:solidFill>
                <a:latin typeface="Garamond" pitchFamily="18" charset="0"/>
              </a:rPr>
              <a:t>φορετικά ερεθίσματα ήχου</a:t>
            </a:r>
            <a:r>
              <a:rPr lang="en-GB" sz="3200" b="1" dirty="0">
                <a:solidFill>
                  <a:srgbClr val="FFFF66"/>
                </a:solidFill>
                <a:latin typeface="Garamond" pitchFamily="18" charset="0"/>
                <a:ea typeface="Arial Unicode MS" pitchFamily="34" charset="-128"/>
                <a:cs typeface="Arial Unicode MS" pitchFamily="34" charset="-128"/>
              </a:rPr>
              <a:t> </a:t>
            </a:r>
            <a:endParaRPr lang="el-GR" sz="3200" b="1" dirty="0">
              <a:solidFill>
                <a:srgbClr val="FFFF66"/>
              </a:solidFill>
              <a:latin typeface="Garamond" pitchFamily="18" charset="0"/>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err="1">
                <a:solidFill>
                  <a:srgbClr val="FFFF66"/>
                </a:solidFill>
                <a:latin typeface="Garamond" pitchFamily="18" charset="0"/>
              </a:rPr>
              <a:t>γίνονται</a:t>
            </a:r>
            <a:r>
              <a:rPr lang="en-GB" sz="3200" b="1" dirty="0">
                <a:solidFill>
                  <a:srgbClr val="FFFF66"/>
                </a:solidFill>
                <a:latin typeface="Garamond" pitchFamily="18" charset="0"/>
              </a:rPr>
              <a:t> </a:t>
            </a:r>
            <a:r>
              <a:rPr lang="en-GB" sz="3200" b="1" dirty="0" err="1">
                <a:solidFill>
                  <a:srgbClr val="FFFF66"/>
                </a:solidFill>
                <a:latin typeface="Garamond" pitchFamily="18" charset="0"/>
              </a:rPr>
              <a:t>αντιληπτά</a:t>
            </a:r>
            <a:r>
              <a:rPr lang="en-GB" sz="3200" b="1" dirty="0">
                <a:solidFill>
                  <a:srgbClr val="FFFF66"/>
                </a:solidFill>
                <a:latin typeface="Garamond" pitchFamily="18" charset="0"/>
              </a:rPr>
              <a:t> </a:t>
            </a:r>
            <a:r>
              <a:rPr lang="en-GB" sz="3200" b="1" dirty="0" err="1">
                <a:solidFill>
                  <a:srgbClr val="FFFF66"/>
                </a:solidFill>
                <a:latin typeface="Garamond" pitchFamily="18" charset="0"/>
              </a:rPr>
              <a:t>ως</a:t>
            </a:r>
            <a:r>
              <a:rPr lang="en-GB" sz="3200" b="1" dirty="0">
                <a:solidFill>
                  <a:srgbClr val="FFFF66"/>
                </a:solidFill>
                <a:latin typeface="Garamond" pitchFamily="18" charset="0"/>
              </a:rPr>
              <a:t> </a:t>
            </a:r>
            <a:r>
              <a:rPr lang="en-GB" sz="3200" b="1" dirty="0" err="1">
                <a:solidFill>
                  <a:srgbClr val="FFFF66"/>
                </a:solidFill>
                <a:latin typeface="Garamond" pitchFamily="18" charset="0"/>
              </a:rPr>
              <a:t>ίδια</a:t>
            </a:r>
            <a:r>
              <a:rPr lang="el-GR" sz="3200" b="1" dirty="0">
                <a:solidFill>
                  <a:srgbClr val="FFFF66"/>
                </a:solidFill>
                <a:latin typeface="Garamond" pitchFamily="18" charset="0"/>
              </a:rPr>
              <a:t> </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3200" b="1" dirty="0">
                <a:solidFill>
                  <a:srgbClr val="FFFF66"/>
                </a:solidFill>
                <a:latin typeface="Garamond" pitchFamily="18" charset="0"/>
              </a:rPr>
              <a:t>(π.χ. άπειρες εκδοχές του </a:t>
            </a:r>
            <a:r>
              <a:rPr lang="el-GR" sz="3200" b="1" i="1" dirty="0">
                <a:solidFill>
                  <a:srgbClr val="FFFF66"/>
                </a:solidFill>
                <a:latin typeface="Garamond" pitchFamily="18" charset="0"/>
              </a:rPr>
              <a:t>π  </a:t>
            </a:r>
            <a:r>
              <a:rPr lang="el-GR" sz="3200" b="1" dirty="0">
                <a:solidFill>
                  <a:srgbClr val="FFFF66"/>
                </a:solidFill>
                <a:latin typeface="Garamond" pitchFamily="18" charset="0"/>
              </a:rPr>
              <a:t>ως ένας ήχος)</a:t>
            </a:r>
            <a:endParaRPr lang="en-GB" sz="3200" b="1" i="1" dirty="0">
              <a:solidFill>
                <a:srgbClr val="FFFF66"/>
              </a:solidFill>
              <a:latin typeface="Garamond" pitchFamily="18" charset="0"/>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dirty="0">
              <a:solidFill>
                <a:srgbClr val="FFFFFF"/>
              </a:solidFill>
              <a:latin typeface="Garamond" pitchFamily="18" charset="0"/>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dirty="0">
                <a:solidFill>
                  <a:srgbClr val="FFFFFF"/>
                </a:solidFill>
                <a:latin typeface="+mn-lt"/>
                <a:ea typeface="Arial Unicode MS" pitchFamily="34" charset="-128"/>
                <a:cs typeface="Arial Unicode MS" pitchFamily="34" charset="-128"/>
              </a:rPr>
              <a:t>  </a:t>
            </a:r>
            <a:r>
              <a:rPr lang="el-GR" b="1" dirty="0">
                <a:solidFill>
                  <a:srgbClr val="FFFFFF"/>
                </a:solidFill>
                <a:latin typeface="+mn-lt"/>
                <a:ea typeface="Arial Unicode MS" pitchFamily="34" charset="-128"/>
                <a:cs typeface="Arial Unicode MS" pitchFamily="34" charset="-128"/>
              </a:rPr>
              <a:t>Σ</a:t>
            </a:r>
            <a:r>
              <a:rPr lang="en-GB" b="1" dirty="0" err="1">
                <a:solidFill>
                  <a:srgbClr val="FFFFFF"/>
                </a:solidFill>
                <a:latin typeface="+mn-lt"/>
                <a:ea typeface="Arial Unicode MS" pitchFamily="34" charset="-128"/>
                <a:cs typeface="Arial Unicode MS" pitchFamily="34" charset="-128"/>
              </a:rPr>
              <a:t>τη</a:t>
            </a:r>
            <a:r>
              <a:rPr lang="en-GB" b="1" dirty="0">
                <a:solidFill>
                  <a:srgbClr val="FFFFFF"/>
                </a:solidFill>
                <a:latin typeface="+mn-lt"/>
                <a:ea typeface="Arial Unicode MS" pitchFamily="34" charset="-128"/>
                <a:cs typeface="Arial Unicode MS" pitchFamily="34" charset="-128"/>
              </a:rPr>
              <a:t> </a:t>
            </a:r>
            <a:r>
              <a:rPr lang="en-GB" b="1" dirty="0" err="1">
                <a:solidFill>
                  <a:srgbClr val="FFFFFF"/>
                </a:solidFill>
                <a:latin typeface="+mn-lt"/>
                <a:ea typeface="Arial Unicode MS" pitchFamily="34" charset="-128"/>
                <a:cs typeface="Arial Unicode MS" pitchFamily="34" charset="-128"/>
              </a:rPr>
              <a:t>γλώσσα</a:t>
            </a:r>
            <a:r>
              <a:rPr lang="en-GB" b="1" dirty="0">
                <a:solidFill>
                  <a:srgbClr val="FFFFFF"/>
                </a:solidFill>
                <a:latin typeface="+mn-lt"/>
                <a:ea typeface="Arial Unicode MS" pitchFamily="34" charset="-128"/>
                <a:cs typeface="Arial Unicode MS" pitchFamily="34" charset="-128"/>
              </a:rPr>
              <a:t> </a:t>
            </a:r>
            <a:r>
              <a:rPr lang="en-GB" b="1" dirty="0" err="1">
                <a:solidFill>
                  <a:srgbClr val="FFFFFF"/>
                </a:solidFill>
                <a:latin typeface="+mn-lt"/>
                <a:ea typeface="Arial Unicode MS" pitchFamily="34" charset="-128"/>
                <a:cs typeface="Arial Unicode MS" pitchFamily="34" charset="-128"/>
              </a:rPr>
              <a:t>παραμερίζουμε</a:t>
            </a:r>
            <a:r>
              <a:rPr lang="en-GB" b="1" dirty="0">
                <a:solidFill>
                  <a:srgbClr val="FFFFFF"/>
                </a:solidFill>
                <a:latin typeface="+mn-lt"/>
                <a:ea typeface="Arial Unicode MS" pitchFamily="34" charset="-128"/>
                <a:cs typeface="Arial Unicode MS" pitchFamily="34" charset="-128"/>
              </a:rPr>
              <a:t> </a:t>
            </a:r>
            <a:r>
              <a:rPr lang="en-GB" b="1" dirty="0" err="1">
                <a:solidFill>
                  <a:srgbClr val="FFFFFF"/>
                </a:solidFill>
                <a:latin typeface="+mn-lt"/>
                <a:ea typeface="Arial Unicode MS" pitchFamily="34" charset="-128"/>
                <a:cs typeface="Arial Unicode MS" pitchFamily="34" charset="-128"/>
              </a:rPr>
              <a:t>ποικίλες</a:t>
            </a:r>
            <a:r>
              <a:rPr lang="en-GB" b="1" dirty="0">
                <a:solidFill>
                  <a:srgbClr val="FFFFFF"/>
                </a:solidFill>
                <a:latin typeface="+mn-lt"/>
                <a:ea typeface="Arial Unicode MS" pitchFamily="34" charset="-128"/>
                <a:cs typeface="Arial Unicode MS" pitchFamily="34" charset="-128"/>
              </a:rPr>
              <a:t>  </a:t>
            </a:r>
            <a:r>
              <a:rPr lang="en-GB" b="1" dirty="0" err="1">
                <a:solidFill>
                  <a:srgbClr val="FFFFFF"/>
                </a:solidFill>
                <a:latin typeface="+mn-lt"/>
                <a:ea typeface="Arial Unicode MS" pitchFamily="34" charset="-128"/>
                <a:cs typeface="Arial Unicode MS" pitchFamily="34" charset="-128"/>
              </a:rPr>
              <a:t>διαφορές</a:t>
            </a:r>
            <a:r>
              <a:rPr lang="en-GB" b="1" dirty="0">
                <a:solidFill>
                  <a:srgbClr val="FFFFFF"/>
                </a:solidFill>
                <a:latin typeface="+mn-lt"/>
                <a:ea typeface="Arial Unicode MS" pitchFamily="34" charset="-128"/>
                <a:cs typeface="Arial Unicode MS" pitchFamily="34" charset="-128"/>
              </a:rPr>
              <a:t> </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latin typeface="+mn-lt"/>
              </a:rPr>
              <a:t>π.χ</a:t>
            </a:r>
            <a:r>
              <a:rPr lang="en-GB" sz="2400" dirty="0">
                <a:solidFill>
                  <a:srgbClr val="FFFFFF"/>
                </a:solidFill>
                <a:latin typeface="+mn-lt"/>
              </a:rPr>
              <a:t>.</a:t>
            </a:r>
            <a:r>
              <a:rPr lang="en-GB" sz="2400" dirty="0">
                <a:solidFill>
                  <a:srgbClr val="000000"/>
                </a:solidFill>
                <a:latin typeface="+mn-lt"/>
              </a:rPr>
              <a:t> </a:t>
            </a:r>
            <a:r>
              <a:rPr lang="en-GB" sz="2400" dirty="0" err="1">
                <a:solidFill>
                  <a:srgbClr val="FFFFFF"/>
                </a:solidFill>
                <a:latin typeface="+mn-lt"/>
                <a:ea typeface="Arial Unicode MS" pitchFamily="34" charset="-128"/>
                <a:cs typeface="Arial Unicode MS" pitchFamily="34" charset="-128"/>
              </a:rPr>
              <a:t>στ</a:t>
            </a:r>
            <a:r>
              <a:rPr lang="el-GR" sz="2400" dirty="0">
                <a:solidFill>
                  <a:srgbClr val="FFFFFF"/>
                </a:solidFill>
                <a:latin typeface="+mn-lt"/>
                <a:ea typeface="Arial Unicode MS" pitchFamily="34" charset="-128"/>
                <a:cs typeface="Arial Unicode MS" pitchFamily="34" charset="-128"/>
              </a:rPr>
              <a:t>ην ταχύτητα εκφοράς</a:t>
            </a:r>
            <a:r>
              <a:rPr lang="en-GB" sz="2400" dirty="0">
                <a:solidFill>
                  <a:srgbClr val="FFFFFF"/>
                </a:solidFill>
                <a:latin typeface="+mn-lt"/>
                <a:ea typeface="Arial Unicode MS" pitchFamily="34" charset="-128"/>
                <a:cs typeface="Arial Unicode MS" pitchFamily="34" charset="-128"/>
              </a:rPr>
              <a:t>, </a:t>
            </a:r>
            <a:r>
              <a:rPr lang="en-GB" sz="2400" dirty="0" err="1">
                <a:solidFill>
                  <a:srgbClr val="FFFFFF"/>
                </a:solidFill>
                <a:latin typeface="+mn-lt"/>
                <a:ea typeface="Arial Unicode MS" pitchFamily="34" charset="-128"/>
                <a:cs typeface="Arial Unicode MS" pitchFamily="34" charset="-128"/>
              </a:rPr>
              <a:t>στο</a:t>
            </a:r>
            <a:r>
              <a:rPr lang="en-GB" sz="2400" dirty="0">
                <a:solidFill>
                  <a:srgbClr val="FFFFFF"/>
                </a:solidFill>
                <a:latin typeface="+mn-lt"/>
                <a:ea typeface="Arial Unicode MS" pitchFamily="34" charset="-128"/>
                <a:cs typeface="Arial Unicode MS" pitchFamily="34" charset="-128"/>
              </a:rPr>
              <a:t> </a:t>
            </a:r>
            <a:r>
              <a:rPr lang="en-GB" sz="2400" dirty="0" err="1">
                <a:solidFill>
                  <a:srgbClr val="FFFFFF"/>
                </a:solidFill>
                <a:latin typeface="+mn-lt"/>
                <a:ea typeface="Arial Unicode MS" pitchFamily="34" charset="-128"/>
                <a:cs typeface="Arial Unicode MS" pitchFamily="34" charset="-128"/>
              </a:rPr>
              <a:t>ηχητικό</a:t>
            </a:r>
            <a:r>
              <a:rPr lang="en-GB" sz="2400" dirty="0">
                <a:solidFill>
                  <a:srgbClr val="FFFFFF"/>
                </a:solidFill>
                <a:latin typeface="+mn-lt"/>
                <a:ea typeface="Arial Unicode MS" pitchFamily="34" charset="-128"/>
                <a:cs typeface="Arial Unicode MS" pitchFamily="34" charset="-128"/>
              </a:rPr>
              <a:t> </a:t>
            </a:r>
            <a:r>
              <a:rPr lang="en-GB" sz="2400" dirty="0" err="1">
                <a:solidFill>
                  <a:srgbClr val="FFFFFF"/>
                </a:solidFill>
                <a:latin typeface="+mn-lt"/>
                <a:ea typeface="Arial Unicode MS" pitchFamily="34" charset="-128"/>
                <a:cs typeface="Arial Unicode MS" pitchFamily="34" charset="-128"/>
              </a:rPr>
              <a:t>φάσμα</a:t>
            </a:r>
            <a:r>
              <a:rPr lang="en-GB" sz="2400" dirty="0">
                <a:solidFill>
                  <a:srgbClr val="FFFFFF"/>
                </a:solidFill>
                <a:latin typeface="+mn-lt"/>
                <a:ea typeface="Arial Unicode MS" pitchFamily="34" charset="-128"/>
                <a:cs typeface="Arial Unicode MS" pitchFamily="34" charset="-128"/>
              </a:rPr>
              <a:t>, </a:t>
            </a:r>
            <a:endParaRPr lang="el-GR" sz="2400" dirty="0">
              <a:solidFill>
                <a:srgbClr val="FFFFFF"/>
              </a:solidFill>
              <a:latin typeface="+mn-lt"/>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latin typeface="+mn-lt"/>
                <a:ea typeface="Arial Unicode MS" pitchFamily="34" charset="-128"/>
                <a:cs typeface="Arial Unicode MS" pitchFamily="34" charset="-128"/>
              </a:rPr>
              <a:t>στη</a:t>
            </a:r>
            <a:r>
              <a:rPr lang="en-GB" sz="2400" dirty="0">
                <a:solidFill>
                  <a:srgbClr val="FFFFFF"/>
                </a:solidFill>
                <a:latin typeface="+mn-lt"/>
                <a:ea typeface="Arial Unicode MS" pitchFamily="34" charset="-128"/>
                <a:cs typeface="Arial Unicode MS" pitchFamily="34" charset="-128"/>
              </a:rPr>
              <a:t> </a:t>
            </a:r>
            <a:r>
              <a:rPr lang="el-GR" sz="2400" dirty="0">
                <a:solidFill>
                  <a:srgbClr val="FFFFFF"/>
                </a:solidFill>
                <a:latin typeface="+mn-lt"/>
                <a:ea typeface="Arial Unicode MS" pitchFamily="34" charset="-128"/>
                <a:cs typeface="Arial Unicode MS" pitchFamily="34" charset="-128"/>
              </a:rPr>
              <a:t>χροιά της </a:t>
            </a:r>
            <a:r>
              <a:rPr lang="en-GB" sz="2400" dirty="0" err="1">
                <a:solidFill>
                  <a:srgbClr val="FFFFFF"/>
                </a:solidFill>
                <a:latin typeface="+mn-lt"/>
                <a:ea typeface="Arial Unicode MS" pitchFamily="34" charset="-128"/>
                <a:cs typeface="Arial Unicode MS" pitchFamily="34" charset="-128"/>
              </a:rPr>
              <a:t>φωνή</a:t>
            </a:r>
            <a:r>
              <a:rPr lang="el-GR" sz="2400" dirty="0">
                <a:solidFill>
                  <a:srgbClr val="FFFFFF"/>
                </a:solidFill>
                <a:latin typeface="+mn-lt"/>
                <a:ea typeface="Arial Unicode MS" pitchFamily="34" charset="-128"/>
                <a:cs typeface="Arial Unicode MS" pitchFamily="34" charset="-128"/>
              </a:rPr>
              <a:t>ς</a:t>
            </a:r>
            <a:r>
              <a:rPr lang="en-GB" sz="2400" dirty="0">
                <a:solidFill>
                  <a:srgbClr val="FFFFFF"/>
                </a:solidFill>
                <a:latin typeface="+mn-lt"/>
                <a:ea typeface="Arial Unicode MS" pitchFamily="34" charset="-128"/>
                <a:cs typeface="Arial Unicode MS" pitchFamily="34" charset="-128"/>
              </a:rPr>
              <a:t> </a:t>
            </a:r>
            <a:endParaRPr lang="el-GR" sz="2400" dirty="0">
              <a:solidFill>
                <a:srgbClr val="FFFFFF"/>
              </a:solidFill>
              <a:latin typeface="+mn-lt"/>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sz="2400" b="1" dirty="0">
              <a:solidFill>
                <a:srgbClr val="FFFFFF"/>
              </a:solidFill>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a:solidFill>
                  <a:srgbClr val="FFFFFF"/>
                </a:solidFill>
                <a:ea typeface="Arial Unicode MS" pitchFamily="34" charset="-128"/>
                <a:cs typeface="Arial Unicode MS" pitchFamily="34" charset="-128"/>
              </a:rPr>
              <a:t>(</a:t>
            </a:r>
            <a:r>
              <a:rPr lang="el-GR" sz="2400" b="1" dirty="0">
                <a:solidFill>
                  <a:srgbClr val="FFFFFF"/>
                </a:solidFill>
                <a:ea typeface="Arial Unicode MS" pitchFamily="34" charset="-128"/>
                <a:cs typeface="Arial Unicode MS" pitchFamily="34" charset="-128"/>
              </a:rPr>
              <a:t>διαφορές που προκύπτουν </a:t>
            </a:r>
            <a:r>
              <a:rPr lang="en-GB" sz="2400" b="1" dirty="0" err="1">
                <a:solidFill>
                  <a:srgbClr val="FFFFFF"/>
                </a:solidFill>
                <a:ea typeface="Arial Unicode MS" pitchFamily="34" charset="-128"/>
                <a:cs typeface="Arial Unicode MS" pitchFamily="34" charset="-128"/>
              </a:rPr>
              <a:t>λόγω</a:t>
            </a:r>
            <a:r>
              <a:rPr lang="en-GB" sz="2400" b="1" dirty="0">
                <a:solidFill>
                  <a:srgbClr val="FFFFFF"/>
                </a:solidFill>
                <a:ea typeface="Arial Unicode MS" pitchFamily="34" charset="-128"/>
                <a:cs typeface="Arial Unicode MS" pitchFamily="34" charset="-128"/>
              </a:rPr>
              <a:t> </a:t>
            </a:r>
            <a:endParaRPr lang="el-GR" sz="2400" b="1" dirty="0">
              <a:solidFill>
                <a:srgbClr val="FFFFFF"/>
              </a:solidFill>
              <a:ea typeface="Arial Unicode MS" pitchFamily="34" charset="-128"/>
              <a:cs typeface="Arial Unicode MS" pitchFamily="34" charset="-128"/>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ea typeface="Arial Unicode MS" pitchFamily="34" charset="-128"/>
                <a:cs typeface="Arial Unicode MS" pitchFamily="34" charset="-128"/>
              </a:rPr>
              <a:t>ηλικίας</a:t>
            </a:r>
            <a:r>
              <a:rPr lang="en-GB" sz="2400" b="1" dirty="0">
                <a:solidFill>
                  <a:srgbClr val="FFFFFF"/>
                </a:solidFill>
                <a:ea typeface="Arial Unicode MS" pitchFamily="34" charset="-128"/>
                <a:cs typeface="Arial Unicode MS" pitchFamily="34" charset="-128"/>
              </a:rPr>
              <a:t>, </a:t>
            </a:r>
            <a:r>
              <a:rPr lang="el-GR" sz="2400" b="1" dirty="0">
                <a:solidFill>
                  <a:srgbClr val="FFFFFF"/>
                </a:solidFill>
                <a:ea typeface="Arial Unicode MS" pitchFamily="34" charset="-128"/>
                <a:cs typeface="Arial Unicode MS" pitchFamily="34" charset="-128"/>
              </a:rPr>
              <a:t>φύλου</a:t>
            </a:r>
            <a:r>
              <a:rPr lang="en-GB" sz="2400" b="1" dirty="0">
                <a:solidFill>
                  <a:srgbClr val="FFFFFF"/>
                </a:solidFill>
                <a:ea typeface="Arial Unicode MS" pitchFamily="34" charset="-128"/>
                <a:cs typeface="Arial Unicode MS" pitchFamily="34" charset="-128"/>
              </a:rPr>
              <a:t>, </a:t>
            </a:r>
            <a:r>
              <a:rPr lang="en-GB" sz="2400" b="1" dirty="0" err="1">
                <a:solidFill>
                  <a:srgbClr val="FFFFFF"/>
                </a:solidFill>
                <a:ea typeface="Arial Unicode MS" pitchFamily="34" charset="-128"/>
                <a:cs typeface="Arial Unicode MS" pitchFamily="34" charset="-128"/>
              </a:rPr>
              <a:t>συναισθηματικής</a:t>
            </a:r>
            <a:r>
              <a:rPr lang="en-GB" sz="2400" b="1" dirty="0">
                <a:solidFill>
                  <a:srgbClr val="FFFFFF"/>
                </a:solidFill>
                <a:ea typeface="Arial Unicode MS" pitchFamily="34" charset="-128"/>
                <a:cs typeface="Arial Unicode MS" pitchFamily="34" charset="-128"/>
              </a:rPr>
              <a:t> </a:t>
            </a:r>
            <a:r>
              <a:rPr lang="en-GB" sz="2400" b="1" dirty="0" err="1">
                <a:solidFill>
                  <a:srgbClr val="FFFFFF"/>
                </a:solidFill>
                <a:ea typeface="Arial Unicode MS" pitchFamily="34" charset="-128"/>
                <a:cs typeface="Arial Unicode MS" pitchFamily="34" charset="-128"/>
              </a:rPr>
              <a:t>κατάστασης</a:t>
            </a:r>
            <a:r>
              <a:rPr lang="en-GB" sz="2400" b="1" dirty="0">
                <a:solidFill>
                  <a:srgbClr val="FFFFFF"/>
                </a:solidFill>
                <a:ea typeface="Arial Unicode MS" pitchFamily="34" charset="-128"/>
                <a:cs typeface="Arial Unicode MS" pitchFamily="34" charset="-128"/>
              </a:rPr>
              <a:t>, </a:t>
            </a:r>
            <a:r>
              <a:rPr lang="en-GB" sz="2400" b="1" dirty="0" err="1">
                <a:solidFill>
                  <a:srgbClr val="FFFFFF"/>
                </a:solidFill>
                <a:ea typeface="Arial Unicode MS" pitchFamily="34" charset="-128"/>
                <a:cs typeface="Arial Unicode MS" pitchFamily="34" charset="-128"/>
              </a:rPr>
              <a:t>ταχύτητας</a:t>
            </a:r>
            <a:r>
              <a:rPr lang="en-GB" sz="2400" b="1" dirty="0">
                <a:solidFill>
                  <a:srgbClr val="FFFFFF"/>
                </a:solidFill>
                <a:ea typeface="Arial Unicode MS" pitchFamily="34" charset="-128"/>
                <a:cs typeface="Arial Unicode MS" pitchFamily="34" charset="-128"/>
              </a:rPr>
              <a:t> </a:t>
            </a:r>
            <a:r>
              <a:rPr lang="en-GB" sz="2400" b="1" dirty="0" err="1">
                <a:solidFill>
                  <a:srgbClr val="FFFFFF"/>
                </a:solidFill>
                <a:ea typeface="Arial Unicode MS" pitchFamily="34" charset="-128"/>
                <a:cs typeface="Arial Unicode MS" pitchFamily="34" charset="-128"/>
              </a:rPr>
              <a:t>άρθρωσης</a:t>
            </a:r>
            <a:r>
              <a:rPr lang="el-GR" sz="2400" b="1" dirty="0">
                <a:solidFill>
                  <a:srgbClr val="FFFFFF"/>
                </a:solidFill>
                <a:ea typeface="Arial Unicode MS" pitchFamily="34" charset="-128"/>
                <a:cs typeface="Arial Unicode MS" pitchFamily="34" charset="-128"/>
              </a:rPr>
              <a:t>, ιδιολέκτου</a:t>
            </a:r>
            <a:r>
              <a:rPr lang="en-GB" sz="2400" b="1" dirty="0">
                <a:solidFill>
                  <a:srgbClr val="FFFFFF"/>
                </a:solidFill>
                <a:ea typeface="Arial Unicode MS" pitchFamily="34" charset="-128"/>
                <a:cs typeface="Arial Unicode MS" pitchFamily="34" charset="-128"/>
              </a:rPr>
              <a:t> </a:t>
            </a:r>
            <a:r>
              <a:rPr lang="en-GB" sz="2400" b="1" dirty="0" err="1">
                <a:solidFill>
                  <a:srgbClr val="FFFFFF"/>
                </a:solidFill>
                <a:ea typeface="Arial Unicode MS" pitchFamily="34" charset="-128"/>
                <a:cs typeface="Arial Unicode MS" pitchFamily="34" charset="-128"/>
              </a:rPr>
              <a:t>κ.λπ</a:t>
            </a:r>
            <a:r>
              <a:rPr lang="en-GB" sz="2400" b="1" dirty="0">
                <a:solidFill>
                  <a:srgbClr val="FFFFFF"/>
                </a:solidFill>
                <a:ea typeface="Arial Unicode MS" pitchFamily="34" charset="-128"/>
                <a:cs typeface="Arial Unicode MS" pitchFamily="34" charset="-128"/>
              </a:rPr>
              <a:t>.)</a:t>
            </a:r>
            <a:r>
              <a:rPr lang="en-GB" b="1" dirty="0">
                <a:solidFill>
                  <a:srgbClr val="FFFFFF"/>
                </a:solidFill>
                <a:ea typeface="Arial Unicode MS" pitchFamily="34" charset="-128"/>
                <a:cs typeface="Arial Unicode MS" pitchFamily="34" charset="-128"/>
              </a:rPr>
              <a:t> </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b="1"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8F6DD589-2DEA-434A-86E4-DF4737FC1897}" type="slidenum">
              <a:rPr lang="en-GB" altLang="el-GR" sz="1400" smtClean="0">
                <a:solidFill>
                  <a:srgbClr val="000000"/>
                </a:solidFill>
              </a:rPr>
              <a:pPr>
                <a:lnSpc>
                  <a:spcPct val="100000"/>
                </a:lnSpc>
                <a:spcBef>
                  <a:spcPct val="0"/>
                </a:spcBef>
                <a:buClr>
                  <a:srgbClr val="000000"/>
                </a:buClr>
              </a:pPr>
              <a:t>17</a:t>
            </a:fld>
            <a:endParaRPr lang="en-GB" altLang="el-GR" sz="1400" smtClean="0">
              <a:solidFill>
                <a:srgbClr val="000000"/>
              </a:solidFill>
            </a:endParaRPr>
          </a:p>
        </p:txBody>
      </p:sp>
      <p:sp>
        <p:nvSpPr>
          <p:cNvPr id="31747" name="Rectangle 1"/>
          <p:cNvSpPr>
            <a:spLocks noGrp="1" noChangeArrowheads="1"/>
          </p:cNvSpPr>
          <p:nvPr>
            <p:ph type="title"/>
          </p:nvPr>
        </p:nvSpPr>
        <p:spPr>
          <a:xfrm>
            <a:off x="179388" y="-314325"/>
            <a:ext cx="8785225" cy="1770063"/>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t/>
            </a:r>
            <a:br>
              <a:rPr lang="en-GB" altLang="el-GR" sz="2800" smtClean="0"/>
            </a:br>
            <a:r>
              <a:rPr lang="en-GB" altLang="el-GR" sz="2800" smtClean="0"/>
              <a:t>Ηχηρότητα</a:t>
            </a:r>
            <a:r>
              <a:rPr lang="el-GR" altLang="el-GR" sz="2800" smtClean="0"/>
              <a:t>:</a:t>
            </a:r>
            <a:r>
              <a:rPr lang="en-GB" altLang="el-GR" sz="2800" smtClean="0"/>
              <a:t> </a:t>
            </a:r>
            <a:br>
              <a:rPr lang="en-GB" altLang="el-GR" sz="2800" smtClean="0"/>
            </a:br>
            <a:r>
              <a:rPr lang="en-GB" altLang="el-GR" sz="2800" u="sng" smtClean="0"/>
              <a:t>ένα </a:t>
            </a:r>
            <a:r>
              <a:rPr lang="el-GR" altLang="el-GR" sz="2800" u="sng" smtClean="0"/>
              <a:t>μόνο </a:t>
            </a:r>
            <a:r>
              <a:rPr lang="en-GB" altLang="el-GR" sz="2800" u="sng" smtClean="0"/>
              <a:t>παράδειγμα </a:t>
            </a:r>
            <a:br>
              <a:rPr lang="en-GB" altLang="el-GR" sz="2800" u="sng" smtClean="0"/>
            </a:br>
            <a:r>
              <a:rPr lang="en-GB" altLang="el-GR" sz="2800" smtClean="0"/>
              <a:t>φωνητικής διαφοροποίησης</a:t>
            </a:r>
          </a:p>
        </p:txBody>
      </p:sp>
      <p:sp>
        <p:nvSpPr>
          <p:cNvPr id="31748" name="Rectangle 2"/>
          <p:cNvSpPr>
            <a:spLocks noGrp="1" noChangeArrowheads="1"/>
          </p:cNvSpPr>
          <p:nvPr>
            <p:ph type="body" idx="1"/>
          </p:nvPr>
        </p:nvSpPr>
        <p:spPr>
          <a:xfrm>
            <a:off x="357188" y="1500188"/>
            <a:ext cx="8501062" cy="5086350"/>
          </a:xfrm>
        </p:spPr>
        <p:txBody>
          <a:bodyPr/>
          <a:lstStyle/>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sz="2400" b="1" smtClean="0">
              <a:solidFill>
                <a:srgbClr val="FFC000"/>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C000"/>
                </a:solidFill>
              </a:rPr>
              <a:t>Ηχηρά</a:t>
            </a:r>
            <a:r>
              <a:rPr lang="en-GB" altLang="el-GR" b="1" smtClean="0"/>
              <a:t> – </a:t>
            </a:r>
            <a:r>
              <a:rPr lang="en-GB" altLang="el-GR" b="1" smtClean="0">
                <a:solidFill>
                  <a:srgbClr val="00B050"/>
                </a:solidFill>
              </a:rPr>
              <a:t>Άφωνα</a:t>
            </a:r>
            <a:r>
              <a:rPr lang="en-GB" altLang="el-GR" b="1" smtClean="0"/>
              <a:t> σύμφωνα  </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i="1" smtClean="0"/>
              <a:t>(πάλλονται οι φωνητικές χορδές </a:t>
            </a:r>
            <a:endParaRPr lang="el-GR" altLang="el-GR" b="1" i="1"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i="1" smtClean="0"/>
              <a:t>ή δεν πάλλονται)</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π.χ. </a:t>
            </a:r>
            <a:endParaRPr lang="el-GR" altLang="el-GR"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i="1" smtClean="0"/>
              <a:t>/</a:t>
            </a:r>
            <a:r>
              <a:rPr lang="en-GB" altLang="el-GR" i="1" smtClean="0">
                <a:solidFill>
                  <a:srgbClr val="FFC000"/>
                </a:solidFill>
              </a:rPr>
              <a:t>b</a:t>
            </a:r>
            <a:r>
              <a:rPr lang="en-GB" altLang="el-GR" i="1" smtClean="0"/>
              <a:t>a/-/</a:t>
            </a:r>
            <a:r>
              <a:rPr lang="en-GB" altLang="el-GR" i="1" smtClean="0">
                <a:solidFill>
                  <a:srgbClr val="00B050"/>
                </a:solidFill>
              </a:rPr>
              <a:t>p</a:t>
            </a:r>
            <a:r>
              <a:rPr lang="en-GB" altLang="el-GR" i="1" smtClean="0"/>
              <a:t>a/, /</a:t>
            </a:r>
            <a:r>
              <a:rPr lang="en-GB" altLang="el-GR" i="1" smtClean="0">
                <a:solidFill>
                  <a:srgbClr val="FFC000"/>
                </a:solidFill>
              </a:rPr>
              <a:t>g</a:t>
            </a:r>
            <a:r>
              <a:rPr lang="en-GB" altLang="el-GR" i="1" smtClean="0"/>
              <a:t>a/-/</a:t>
            </a:r>
            <a:r>
              <a:rPr lang="en-GB" altLang="el-GR" i="1" smtClean="0">
                <a:solidFill>
                  <a:srgbClr val="00B050"/>
                </a:solidFill>
              </a:rPr>
              <a:t>k</a:t>
            </a:r>
            <a:r>
              <a:rPr lang="en-GB" altLang="el-GR" i="1" smtClean="0"/>
              <a:t>a/, /</a:t>
            </a:r>
            <a:r>
              <a:rPr lang="en-GB" altLang="el-GR" i="1" smtClean="0">
                <a:solidFill>
                  <a:srgbClr val="FFC000"/>
                </a:solidFill>
              </a:rPr>
              <a:t>d</a:t>
            </a:r>
            <a:r>
              <a:rPr lang="en-GB" altLang="el-GR" i="1" smtClean="0"/>
              <a:t>a/-/</a:t>
            </a:r>
            <a:r>
              <a:rPr lang="en-GB" altLang="el-GR" i="1" smtClean="0">
                <a:solidFill>
                  <a:srgbClr val="00B050"/>
                </a:solidFill>
              </a:rPr>
              <a:t>t</a:t>
            </a:r>
            <a:r>
              <a:rPr lang="en-GB" altLang="el-GR" i="1" smtClean="0"/>
              <a:t>a/</a:t>
            </a:r>
            <a:endParaRPr lang="el-GR" altLang="el-GR" i="1"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b="1" i="1"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t>Κ</a:t>
            </a:r>
            <a:r>
              <a:rPr lang="en-GB" altLang="el-GR" b="1" smtClean="0"/>
              <a:t>ρίσιμη ηχητική διαφορά </a:t>
            </a:r>
            <a:endParaRPr lang="el-GR" altLang="el-GR" b="1"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t>που χρησιμοποιούν οι ανθρώπινες γλώσσες </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t>για να διαφοροποιήσουν </a:t>
            </a:r>
            <a:r>
              <a:rPr lang="en-GB" altLang="el-GR" b="1" smtClean="0">
                <a:solidFill>
                  <a:schemeClr val="bg1"/>
                </a:solidFill>
              </a:rPr>
              <a:t>νοήματα</a:t>
            </a:r>
            <a:r>
              <a:rPr lang="el-GR" altLang="el-GR" b="1" smtClean="0">
                <a:solidFill>
                  <a:schemeClr val="bg1"/>
                </a:solidFill>
              </a:rPr>
              <a:t> </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b="1" smtClean="0">
              <a:solidFill>
                <a:schemeClr val="bg1"/>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solidFill>
                  <a:schemeClr val="bg1"/>
                </a:solidFill>
              </a:rPr>
              <a:t>(π.χ. </a:t>
            </a:r>
            <a:r>
              <a:rPr lang="en-US" altLang="el-GR" b="1" smtClean="0">
                <a:solidFill>
                  <a:srgbClr val="FFC000"/>
                </a:solidFill>
              </a:rPr>
              <a:t>b</a:t>
            </a:r>
            <a:r>
              <a:rPr lang="en-US" altLang="el-GR" b="1" smtClean="0">
                <a:solidFill>
                  <a:schemeClr val="bg1"/>
                </a:solidFill>
              </a:rPr>
              <a:t>es</a:t>
            </a:r>
            <a:r>
              <a:rPr lang="el-GR" altLang="el-GR" b="1" smtClean="0">
                <a:solidFill>
                  <a:schemeClr val="bg1"/>
                </a:solidFill>
              </a:rPr>
              <a:t> </a:t>
            </a:r>
            <a:r>
              <a:rPr lang="en-US" altLang="el-GR" b="1" smtClean="0">
                <a:solidFill>
                  <a:schemeClr val="bg1"/>
                </a:solidFill>
              </a:rPr>
              <a:t>:</a:t>
            </a:r>
            <a:r>
              <a:rPr lang="el-GR" altLang="el-GR" b="1" smtClean="0">
                <a:solidFill>
                  <a:schemeClr val="bg1"/>
                </a:solidFill>
              </a:rPr>
              <a:t> </a:t>
            </a:r>
            <a:r>
              <a:rPr lang="en-US" altLang="el-GR" b="1" smtClean="0">
                <a:solidFill>
                  <a:srgbClr val="00B050"/>
                </a:solidFill>
              </a:rPr>
              <a:t>p</a:t>
            </a:r>
            <a:r>
              <a:rPr lang="en-US" altLang="el-GR" b="1" smtClean="0">
                <a:solidFill>
                  <a:schemeClr val="bg1"/>
                </a:solidFill>
              </a:rPr>
              <a:t>es</a:t>
            </a:r>
            <a:r>
              <a:rPr lang="el-GR" altLang="el-GR" b="1" smtClean="0">
                <a:solidFill>
                  <a:schemeClr val="bg1"/>
                </a:solidFill>
              </a:rPr>
              <a:t>  (</a:t>
            </a:r>
            <a:r>
              <a:rPr lang="el-GR" altLang="el-GR" smtClean="0">
                <a:solidFill>
                  <a:schemeClr val="bg1"/>
                </a:solidFill>
              </a:rPr>
              <a:t>μπες : πες στα ελληνικά</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ltLang="el-GR" b="1" smtClean="0">
                <a:solidFill>
                  <a:schemeClr val="bg1"/>
                </a:solidFill>
              </a:rPr>
              <a:t>bin:pin</a:t>
            </a:r>
            <a:r>
              <a:rPr lang="el-GR" altLang="el-GR" b="1" smtClean="0">
                <a:solidFill>
                  <a:schemeClr val="bg1"/>
                </a:solidFill>
              </a:rPr>
              <a:t> </a:t>
            </a:r>
            <a:r>
              <a:rPr lang="el-GR" altLang="el-GR" smtClean="0">
                <a:solidFill>
                  <a:schemeClr val="bg1"/>
                </a:solidFill>
              </a:rPr>
              <a:t>στα αγγλικά</a:t>
            </a:r>
            <a:r>
              <a:rPr lang="en-US" altLang="el-GR" b="1" smtClean="0">
                <a:solidFill>
                  <a:schemeClr val="bg1"/>
                </a:solidFill>
              </a:rPr>
              <a:t>)</a:t>
            </a:r>
            <a:endParaRPr lang="en-GB" altLang="el-GR" b="1" smtClean="0">
              <a:solidFill>
                <a:schemeClr val="bg1"/>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b="1"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b="1"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1"/>
          </p:nvPr>
        </p:nvSpPr>
        <p:spPr>
          <a:xfrm>
            <a:off x="428625" y="1600200"/>
            <a:ext cx="8286750" cy="4876800"/>
          </a:xfrm>
        </p:spPr>
        <p:txBody>
          <a:bodyPr/>
          <a:lstStyle/>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b="1" smtClean="0">
              <a:solidFill>
                <a:srgbClr val="FFFFCC"/>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solidFill>
                  <a:srgbClr val="FFFF99"/>
                </a:solidFill>
              </a:rPr>
              <a:t>Ά</a:t>
            </a:r>
            <a:r>
              <a:rPr lang="en-GB" altLang="el-GR" b="1" smtClean="0">
                <a:solidFill>
                  <a:srgbClr val="FFFF99"/>
                </a:solidFill>
              </a:rPr>
              <a:t>λλα παραδείγματα </a:t>
            </a:r>
            <a:endParaRPr lang="el-GR" altLang="el-GR" b="1" smtClean="0">
              <a:solidFill>
                <a:srgbClr val="FFFF99"/>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99"/>
                </a:solidFill>
              </a:rPr>
              <a:t>φωνητικών διαφοροποιήσεων:</a:t>
            </a:r>
            <a:r>
              <a:rPr lang="en-GB" altLang="el-GR" sz="2000" b="1" smtClean="0">
                <a:solidFill>
                  <a:srgbClr val="FFFF99"/>
                </a:solidFill>
              </a:rPr>
              <a:t> </a:t>
            </a: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b="1" smtClean="0">
              <a:solidFill>
                <a:srgbClr val="FFFF99"/>
              </a:solidFill>
            </a:endParaRPr>
          </a:p>
          <a:p>
            <a:pPr eaLnBrk="1" hangingPunct="1">
              <a:lnSpc>
                <a:spcPct val="70000"/>
              </a:lnSpc>
              <a:spcBef>
                <a:spcPts val="500"/>
              </a:spcBef>
              <a:buFont typeface="Arial" panose="020B0604020202020204" pitchFamily="34"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solidFill>
                  <a:srgbClr val="FFFF00"/>
                </a:solidFill>
              </a:rPr>
              <a:t>έ</a:t>
            </a:r>
            <a:r>
              <a:rPr lang="en-GB" altLang="el-GR" b="1" smtClean="0">
                <a:solidFill>
                  <a:srgbClr val="FFFF00"/>
                </a:solidFill>
              </a:rPr>
              <a:t>ρρινα </a:t>
            </a:r>
            <a:r>
              <a:rPr lang="en-GB" altLang="el-GR" b="1" smtClean="0"/>
              <a:t>και </a:t>
            </a:r>
            <a:r>
              <a:rPr lang="en-GB" altLang="el-GR" b="1" smtClean="0">
                <a:solidFill>
                  <a:srgbClr val="47FFD1"/>
                </a:solidFill>
              </a:rPr>
              <a:t>μη έρρινα </a:t>
            </a:r>
            <a:r>
              <a:rPr lang="en-GB" altLang="el-GR" b="1" smtClean="0">
                <a:solidFill>
                  <a:schemeClr val="bg1"/>
                </a:solidFill>
              </a:rPr>
              <a:t>φωνήεντα</a:t>
            </a:r>
            <a:r>
              <a:rPr lang="el-GR" altLang="el-GR" b="1" smtClean="0">
                <a:solidFill>
                  <a:schemeClr val="bg1"/>
                </a:solidFill>
              </a:rPr>
              <a:t> </a:t>
            </a:r>
            <a:r>
              <a:rPr lang="el-GR" altLang="el-GR" smtClean="0">
                <a:solidFill>
                  <a:schemeClr val="bg1"/>
                </a:solidFill>
              </a:rPr>
              <a:t>(πβ.  Το φωνήεν </a:t>
            </a:r>
            <a:r>
              <a:rPr lang="el-GR" altLang="el-GR" i="1" smtClean="0">
                <a:solidFill>
                  <a:schemeClr val="bg1"/>
                </a:solidFill>
              </a:rPr>
              <a:t>ο </a:t>
            </a:r>
            <a:r>
              <a:rPr lang="el-GR" altLang="el-GR" smtClean="0">
                <a:solidFill>
                  <a:schemeClr val="bg1"/>
                </a:solidFill>
              </a:rPr>
              <a:t>στις λέξεις </a:t>
            </a:r>
            <a:r>
              <a:rPr lang="en-US" altLang="el-GR" i="1" smtClean="0">
                <a:solidFill>
                  <a:schemeClr val="bg1"/>
                </a:solidFill>
              </a:rPr>
              <a:t>b</a:t>
            </a:r>
            <a:r>
              <a:rPr lang="en-US" altLang="el-GR" i="1" smtClean="0">
                <a:solidFill>
                  <a:srgbClr val="FFFF00"/>
                </a:solidFill>
              </a:rPr>
              <a:t>o</a:t>
            </a:r>
            <a:r>
              <a:rPr lang="en-US" altLang="el-GR" i="1" smtClean="0">
                <a:solidFill>
                  <a:schemeClr val="bg1"/>
                </a:solidFill>
              </a:rPr>
              <a:t>ne</a:t>
            </a:r>
            <a:r>
              <a:rPr lang="en-US" altLang="el-GR" smtClean="0">
                <a:solidFill>
                  <a:schemeClr val="bg1"/>
                </a:solidFill>
              </a:rPr>
              <a:t> - </a:t>
            </a:r>
            <a:r>
              <a:rPr lang="el-GR" altLang="el-GR" i="1" smtClean="0">
                <a:solidFill>
                  <a:schemeClr val="bg1"/>
                </a:solidFill>
              </a:rPr>
              <a:t>κ</a:t>
            </a:r>
            <a:r>
              <a:rPr lang="el-GR" altLang="el-GR" i="1" smtClean="0">
                <a:solidFill>
                  <a:srgbClr val="47FFD1"/>
                </a:solidFill>
              </a:rPr>
              <a:t>ό</a:t>
            </a:r>
            <a:r>
              <a:rPr lang="el-GR" altLang="el-GR" i="1" smtClean="0">
                <a:solidFill>
                  <a:schemeClr val="bg1"/>
                </a:solidFill>
              </a:rPr>
              <a:t>καλ</a:t>
            </a:r>
            <a:r>
              <a:rPr lang="el-GR" altLang="el-GR" i="1" smtClean="0">
                <a:solidFill>
                  <a:srgbClr val="47FFD1"/>
                </a:solidFill>
              </a:rPr>
              <a:t>ο</a:t>
            </a:r>
            <a:r>
              <a:rPr lang="en-US" altLang="el-GR" smtClean="0">
                <a:solidFill>
                  <a:schemeClr val="bg1"/>
                </a:solidFill>
              </a:rPr>
              <a:t>)</a:t>
            </a:r>
            <a:endParaRPr lang="en-GB" altLang="el-GR" smtClean="0">
              <a:solidFill>
                <a:schemeClr val="bg1"/>
              </a:solidFill>
            </a:endParaRPr>
          </a:p>
          <a:p>
            <a:pPr eaLnBrk="1" hangingPunct="1">
              <a:lnSpc>
                <a:spcPct val="70000"/>
              </a:lnSpc>
              <a:spcBef>
                <a:spcPts val="500"/>
              </a:spcBef>
              <a:buFont typeface="Arial" panose="020B0604020202020204" pitchFamily="34"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00"/>
                </a:solidFill>
              </a:rPr>
              <a:t>διαρκή</a:t>
            </a:r>
            <a:r>
              <a:rPr lang="en-GB" altLang="el-GR" b="1" smtClean="0"/>
              <a:t> και </a:t>
            </a:r>
            <a:r>
              <a:rPr lang="en-GB" altLang="el-GR" b="1" smtClean="0">
                <a:solidFill>
                  <a:srgbClr val="47FFD1"/>
                </a:solidFill>
              </a:rPr>
              <a:t>στιγμιαία</a:t>
            </a:r>
            <a:r>
              <a:rPr lang="en-GB" altLang="el-GR" b="1" smtClean="0"/>
              <a:t> </a:t>
            </a:r>
            <a:r>
              <a:rPr lang="en-GB" altLang="el-GR" b="1" smtClean="0">
                <a:solidFill>
                  <a:schemeClr val="bg1"/>
                </a:solidFill>
              </a:rPr>
              <a:t>σύμφωνα </a:t>
            </a:r>
            <a:r>
              <a:rPr lang="en-GB" altLang="el-GR" smtClean="0">
                <a:solidFill>
                  <a:schemeClr val="bg1"/>
                </a:solidFill>
              </a:rPr>
              <a:t>(</a:t>
            </a:r>
            <a:r>
              <a:rPr lang="el-GR" altLang="el-GR" smtClean="0">
                <a:solidFill>
                  <a:schemeClr val="bg1"/>
                </a:solidFill>
              </a:rPr>
              <a:t>πβ.  </a:t>
            </a:r>
            <a:r>
              <a:rPr lang="el-GR" altLang="el-GR" i="1" smtClean="0">
                <a:solidFill>
                  <a:schemeClr val="bg1"/>
                </a:solidFill>
              </a:rPr>
              <a:t>θ – τ </a:t>
            </a:r>
            <a:r>
              <a:rPr lang="el-GR" altLang="el-GR" smtClean="0">
                <a:solidFill>
                  <a:schemeClr val="bg1"/>
                </a:solidFill>
              </a:rPr>
              <a:t>στις λέξεις </a:t>
            </a:r>
            <a:r>
              <a:rPr lang="el-GR" altLang="el-GR" i="1" smtClean="0">
                <a:solidFill>
                  <a:schemeClr val="bg1"/>
                </a:solidFill>
              </a:rPr>
              <a:t>πά</a:t>
            </a:r>
            <a:r>
              <a:rPr lang="el-GR" altLang="el-GR" i="1" smtClean="0">
                <a:solidFill>
                  <a:srgbClr val="FFFF00"/>
                </a:solidFill>
              </a:rPr>
              <a:t>θ</a:t>
            </a:r>
            <a:r>
              <a:rPr lang="el-GR" altLang="el-GR" i="1" smtClean="0">
                <a:solidFill>
                  <a:schemeClr val="bg1"/>
                </a:solidFill>
              </a:rPr>
              <a:t>ος</a:t>
            </a:r>
            <a:r>
              <a:rPr lang="el-GR" altLang="el-GR" smtClean="0">
                <a:solidFill>
                  <a:schemeClr val="bg1"/>
                </a:solidFill>
              </a:rPr>
              <a:t> -</a:t>
            </a:r>
            <a:r>
              <a:rPr lang="en-US" altLang="el-GR" smtClean="0">
                <a:solidFill>
                  <a:schemeClr val="bg1"/>
                </a:solidFill>
              </a:rPr>
              <a:t> </a:t>
            </a:r>
            <a:r>
              <a:rPr lang="el-GR" altLang="el-GR" i="1" smtClean="0">
                <a:solidFill>
                  <a:schemeClr val="bg1"/>
                </a:solidFill>
              </a:rPr>
              <a:t>πά</a:t>
            </a:r>
            <a:r>
              <a:rPr lang="el-GR" altLang="el-GR" i="1" smtClean="0">
                <a:solidFill>
                  <a:srgbClr val="47FFD1"/>
                </a:solidFill>
              </a:rPr>
              <a:t>τ</a:t>
            </a:r>
            <a:r>
              <a:rPr lang="el-GR" altLang="el-GR" i="1" smtClean="0">
                <a:solidFill>
                  <a:schemeClr val="bg1"/>
                </a:solidFill>
              </a:rPr>
              <a:t>ος</a:t>
            </a:r>
            <a:r>
              <a:rPr lang="en-GB" altLang="el-GR" smtClean="0">
                <a:solidFill>
                  <a:schemeClr val="bg1"/>
                </a:solidFill>
              </a:rPr>
              <a:t>)</a:t>
            </a:r>
          </a:p>
          <a:p>
            <a:pPr eaLnBrk="1" hangingPunct="1">
              <a:lnSpc>
                <a:spcPct val="70000"/>
              </a:lnSpc>
              <a:spcBef>
                <a:spcPts val="500"/>
              </a:spcBef>
              <a:buFont typeface="Arial" panose="020B0604020202020204" pitchFamily="34"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solidFill>
                <a:schemeClr val="bg1"/>
              </a:solidFill>
            </a:endParaRPr>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(αρκετές έρευνες ακολουθούν </a:t>
            </a:r>
            <a:endParaRPr lang="el-GR" altLang="el-GR" sz="2400" smtClean="0"/>
          </a:p>
          <a:p>
            <a:pPr algn="ctr" eaLnBrk="1" hangingPunct="1">
              <a:lnSpc>
                <a:spcPct val="7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την πρώτη των Eimas κ.σ.1971 αργότερα)</a:t>
            </a:r>
          </a:p>
          <a:p>
            <a:pP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smtClean="0"/>
          </a:p>
        </p:txBody>
      </p:sp>
      <p:sp>
        <p:nvSpPr>
          <p:cNvPr id="33795"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941E6A31-6AF5-4B28-A99E-DB478A664BF0}" type="slidenum">
              <a:rPr lang="en-GB" altLang="el-GR" sz="1400" smtClean="0">
                <a:solidFill>
                  <a:srgbClr val="000000"/>
                </a:solidFill>
              </a:rPr>
              <a:pPr>
                <a:lnSpc>
                  <a:spcPct val="100000"/>
                </a:lnSpc>
                <a:spcBef>
                  <a:spcPct val="0"/>
                </a:spcBef>
                <a:buClr>
                  <a:srgbClr val="000000"/>
                </a:buClr>
              </a:pPr>
              <a:t>18</a:t>
            </a:fld>
            <a:endParaRPr lang="en-GB" altLang="el-GR" sz="1400" smtClean="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188A8F72-6787-42A4-8EB4-115E4EE6062B}" type="slidenum">
              <a:rPr lang="en-GB" altLang="el-GR" sz="1400" smtClean="0">
                <a:solidFill>
                  <a:srgbClr val="000000"/>
                </a:solidFill>
              </a:rPr>
              <a:pPr>
                <a:lnSpc>
                  <a:spcPct val="100000"/>
                </a:lnSpc>
                <a:spcBef>
                  <a:spcPct val="0"/>
                </a:spcBef>
                <a:buClr>
                  <a:srgbClr val="000000"/>
                </a:buClr>
              </a:pPr>
              <a:t>19</a:t>
            </a:fld>
            <a:endParaRPr lang="en-GB" altLang="el-GR" sz="1400" smtClean="0">
              <a:solidFill>
                <a:srgbClr val="000000"/>
              </a:solidFill>
            </a:endParaRPr>
          </a:p>
        </p:txBody>
      </p:sp>
      <p:sp>
        <p:nvSpPr>
          <p:cNvPr id="14337" name="Rectangle 1"/>
          <p:cNvSpPr>
            <a:spLocks noGrp="1" noChangeArrowheads="1"/>
          </p:cNvSpPr>
          <p:nvPr>
            <p:ph type="body"/>
          </p:nvPr>
        </p:nvSpPr>
        <p:spPr>
          <a:xfrm>
            <a:off x="0" y="0"/>
            <a:ext cx="9144000" cy="6800850"/>
          </a:xfrm>
        </p:spPr>
        <p:txBody>
          <a:bodyPr anchor="t"/>
          <a:lstStyle/>
          <a:p>
            <a:pPr eaLnBrk="1" hangingPunct="1">
              <a:lnSpc>
                <a:spcPct val="80000"/>
              </a:lnSpc>
              <a:spcBef>
                <a:spcPts val="600"/>
              </a:spcBef>
              <a:buClr>
                <a:srgbClr val="FFCC00"/>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dirty="0" err="1" smtClean="0">
                <a:solidFill>
                  <a:srgbClr val="FFCC00"/>
                </a:solidFill>
              </a:rPr>
              <a:t>Ικανότητες</a:t>
            </a:r>
            <a:r>
              <a:rPr lang="en-GB" sz="2800" dirty="0" smtClean="0">
                <a:solidFill>
                  <a:srgbClr val="FFCC00"/>
                </a:solidFill>
              </a:rPr>
              <a:t> </a:t>
            </a:r>
            <a:r>
              <a:rPr lang="en-GB" sz="2800" dirty="0" err="1" smtClean="0">
                <a:solidFill>
                  <a:srgbClr val="FFCC00"/>
                </a:solidFill>
              </a:rPr>
              <a:t>φωνητικής</a:t>
            </a:r>
            <a:r>
              <a:rPr lang="en-GB" sz="2800" dirty="0" smtClean="0">
                <a:solidFill>
                  <a:srgbClr val="FFCC00"/>
                </a:solidFill>
              </a:rPr>
              <a:t> </a:t>
            </a:r>
            <a:r>
              <a:rPr lang="en-GB" sz="2800" dirty="0" err="1" smtClean="0">
                <a:solidFill>
                  <a:srgbClr val="FFCC00"/>
                </a:solidFill>
              </a:rPr>
              <a:t>κατηγοριοποίησης</a:t>
            </a:r>
            <a:r>
              <a:rPr lang="en-GB" sz="2800" dirty="0" smtClean="0">
                <a:solidFill>
                  <a:srgbClr val="FFCC00"/>
                </a:solidFill>
              </a:rPr>
              <a:t> </a:t>
            </a:r>
            <a:r>
              <a:rPr lang="en-GB" sz="2800" dirty="0" err="1" smtClean="0">
                <a:solidFill>
                  <a:srgbClr val="FFCC00"/>
                </a:solidFill>
              </a:rPr>
              <a:t>ήχου</a:t>
            </a:r>
            <a:r>
              <a:rPr lang="en-GB" sz="2800" dirty="0" smtClean="0">
                <a:solidFill>
                  <a:srgbClr val="FFFFFF"/>
                </a:solidFill>
              </a:rPr>
              <a:t> </a:t>
            </a:r>
            <a:r>
              <a:rPr lang="en-GB" sz="2800" dirty="0" err="1" smtClean="0">
                <a:solidFill>
                  <a:srgbClr val="FFFFFF"/>
                </a:solidFill>
              </a:rPr>
              <a:t>αντίστοιχες</a:t>
            </a:r>
            <a:r>
              <a:rPr lang="en-GB" sz="2800" dirty="0" smtClean="0">
                <a:solidFill>
                  <a:srgbClr val="FFFFFF"/>
                </a:solidFill>
              </a:rPr>
              <a:t> </a:t>
            </a:r>
            <a:r>
              <a:rPr lang="en-GB" sz="2800" dirty="0" err="1" smtClean="0">
                <a:solidFill>
                  <a:srgbClr val="FFFFFF"/>
                </a:solidFill>
              </a:rPr>
              <a:t>με</a:t>
            </a:r>
            <a:r>
              <a:rPr lang="en-GB" sz="2800" dirty="0" smtClean="0">
                <a:solidFill>
                  <a:srgbClr val="FFFFFF"/>
                </a:solidFill>
              </a:rPr>
              <a:t> </a:t>
            </a:r>
            <a:r>
              <a:rPr lang="en-GB" sz="2800" dirty="0" err="1" smtClean="0">
                <a:solidFill>
                  <a:srgbClr val="FFFFFF"/>
                </a:solidFill>
              </a:rPr>
              <a:t>ενηλίκων</a:t>
            </a:r>
            <a:r>
              <a:rPr lang="en-GB" sz="2800" dirty="0" smtClean="0">
                <a:solidFill>
                  <a:srgbClr val="FFFFFF"/>
                </a:solidFill>
              </a:rPr>
              <a:t> </a:t>
            </a:r>
            <a:r>
              <a:rPr lang="en-GB" sz="2800" dirty="0" err="1" smtClean="0">
                <a:solidFill>
                  <a:srgbClr val="FFFFFF"/>
                </a:solidFill>
              </a:rPr>
              <a:t>ομιλητών</a:t>
            </a:r>
            <a:endParaRPr lang="en-GB" sz="2800" dirty="0" smtClean="0">
              <a:solidFill>
                <a:srgbClr val="FFFFFF"/>
              </a:solidFill>
            </a:endParaRPr>
          </a:p>
          <a:p>
            <a:pPr algn="l" eaLnBrk="1" hangingPunct="1">
              <a:lnSpc>
                <a:spcPct val="4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endParaRPr lang="en-GB" sz="2800" b="0" dirty="0" smtClean="0">
              <a:solidFill>
                <a:srgbClr val="FFFFFF"/>
              </a:solidFill>
            </a:endParaRPr>
          </a:p>
          <a:p>
            <a:pPr eaLnBrk="1" hangingPunct="1">
              <a:lnSpc>
                <a:spcPct val="16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i="1" dirty="0" err="1" smtClean="0">
                <a:solidFill>
                  <a:srgbClr val="99FFCC"/>
                </a:solidFill>
              </a:rPr>
              <a:t>Εξήγηση</a:t>
            </a:r>
            <a:r>
              <a:rPr lang="el-GR" sz="2800" i="1" dirty="0" smtClean="0">
                <a:solidFill>
                  <a:srgbClr val="99FFCC"/>
                </a:solidFill>
              </a:rPr>
              <a:t> του γιατί παρατηρούνται και σε βρέφη</a:t>
            </a:r>
            <a:r>
              <a:rPr lang="el-GR" sz="2800" i="1" dirty="0" smtClean="0">
                <a:solidFill>
                  <a:srgbClr val="FFFFFF"/>
                </a:solidFill>
              </a:rPr>
              <a:t>;;</a:t>
            </a:r>
            <a:endParaRPr lang="en-GB" sz="2800" dirty="0" smtClean="0">
              <a:solidFill>
                <a:srgbClr val="FFFFFF"/>
              </a:solidFill>
            </a:endParaRPr>
          </a:p>
          <a:p>
            <a:pPr eaLnBrk="1" hangingPunct="1">
              <a:lnSpc>
                <a:spcPct val="80000"/>
              </a:lnSpc>
              <a:spcBef>
                <a:spcPts val="600"/>
              </a:spcBef>
              <a:buClr>
                <a:srgbClr val="FFCC00"/>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u="sng" dirty="0" err="1" smtClean="0">
                <a:solidFill>
                  <a:srgbClr val="FFCC00"/>
                </a:solidFill>
              </a:rPr>
              <a:t>Νατιβισμός</a:t>
            </a:r>
            <a:r>
              <a:rPr lang="en-GB" sz="280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l-GR" sz="2800" b="0" u="sng" dirty="0" smtClean="0">
                <a:solidFill>
                  <a:srgbClr val="FFFFFF"/>
                </a:solidFill>
              </a:rPr>
              <a:t>Χρειάζεται να υποθέσουμε </a:t>
            </a:r>
            <a:r>
              <a:rPr lang="en-GB" sz="2800" b="0" u="sng" dirty="0" err="1" smtClean="0">
                <a:solidFill>
                  <a:srgbClr val="FFFFFF"/>
                </a:solidFill>
              </a:rPr>
              <a:t>έμφυτη</a:t>
            </a:r>
            <a:r>
              <a:rPr lang="en-GB" sz="2800" b="0" u="sng" dirty="0" smtClean="0">
                <a:solidFill>
                  <a:srgbClr val="FFFFFF"/>
                </a:solidFill>
              </a:rPr>
              <a:t> </a:t>
            </a:r>
            <a:r>
              <a:rPr lang="en-GB" sz="2800" b="0" u="sng" dirty="0" err="1" smtClean="0">
                <a:solidFill>
                  <a:srgbClr val="FFFFFF"/>
                </a:solidFill>
              </a:rPr>
              <a:t>γνώση</a:t>
            </a:r>
            <a:r>
              <a:rPr lang="en-GB" sz="2800" b="0" u="sng" dirty="0" smtClean="0">
                <a:solidFill>
                  <a:srgbClr val="FFFFFF"/>
                </a:solidFill>
              </a:rPr>
              <a:t> </a:t>
            </a:r>
            <a:r>
              <a:rPr lang="el-GR" sz="2800" b="0" u="sng" dirty="0" smtClean="0">
                <a:solidFill>
                  <a:srgbClr val="FFFFFF"/>
                </a:solidFill>
              </a:rPr>
              <a:t> των λίγων </a:t>
            </a:r>
            <a:r>
              <a:rPr lang="en-GB" sz="2800" b="0" u="sng" dirty="0" err="1" smtClean="0">
                <a:solidFill>
                  <a:srgbClr val="FFFFFF"/>
                </a:solidFill>
              </a:rPr>
              <a:t>φωνητικών</a:t>
            </a:r>
            <a:r>
              <a:rPr lang="en-GB" sz="2800" b="0" u="sng" dirty="0" smtClean="0">
                <a:solidFill>
                  <a:srgbClr val="FFFFFF"/>
                </a:solidFill>
              </a:rPr>
              <a:t> </a:t>
            </a:r>
            <a:r>
              <a:rPr lang="en-GB" sz="2800" b="0" u="sng" dirty="0" err="1" smtClean="0">
                <a:solidFill>
                  <a:srgbClr val="FFFFFF"/>
                </a:solidFill>
              </a:rPr>
              <a:t>διακρίσεων</a:t>
            </a:r>
            <a:r>
              <a:rPr lang="en-GB" sz="2800" b="0" u="sng" dirty="0" smtClean="0">
                <a:solidFill>
                  <a:srgbClr val="FFFFFF"/>
                </a:solidFill>
              </a:rPr>
              <a:t> </a:t>
            </a:r>
            <a:r>
              <a:rPr lang="el-GR" sz="2800" b="0" u="sng" dirty="0" smtClean="0">
                <a:solidFill>
                  <a:srgbClr val="FFFFFF"/>
                </a:solidFill>
              </a:rPr>
              <a:t> </a:t>
            </a:r>
            <a:r>
              <a:rPr lang="en-GB" sz="2800" b="0" dirty="0" err="1" smtClean="0">
                <a:solidFill>
                  <a:srgbClr val="FFFFFF"/>
                </a:solidFill>
              </a:rPr>
              <a:t>που</a:t>
            </a:r>
            <a:r>
              <a:rPr lang="en-GB" sz="2800" b="0" dirty="0" smtClean="0">
                <a:solidFill>
                  <a:srgbClr val="FFFFFF"/>
                </a:solidFill>
              </a:rPr>
              <a:t> </a:t>
            </a:r>
            <a:r>
              <a:rPr lang="en-GB" sz="2800" b="0" dirty="0" err="1" smtClean="0">
                <a:solidFill>
                  <a:srgbClr val="FFFFFF"/>
                </a:solidFill>
              </a:rPr>
              <a:t>χρησιμοποιούν</a:t>
            </a:r>
            <a:r>
              <a:rPr lang="en-GB" sz="2800" b="0" dirty="0" smtClean="0">
                <a:solidFill>
                  <a:srgbClr val="FFFFFF"/>
                </a:solidFill>
              </a:rPr>
              <a:t> </a:t>
            </a:r>
            <a:r>
              <a:rPr lang="en-GB" sz="2800" b="0" dirty="0" err="1" smtClean="0">
                <a:solidFill>
                  <a:srgbClr val="FFFFFF"/>
                </a:solidFill>
              </a:rPr>
              <a:t>οι</a:t>
            </a:r>
            <a:r>
              <a:rPr lang="en-GB" sz="2800" b="0" dirty="0" smtClean="0">
                <a:solidFill>
                  <a:srgbClr val="FFFFFF"/>
                </a:solidFill>
              </a:rPr>
              <a:t> </a:t>
            </a:r>
            <a:r>
              <a:rPr lang="en-GB" sz="2800" b="0" dirty="0" err="1" smtClean="0">
                <a:solidFill>
                  <a:srgbClr val="FFFFFF"/>
                </a:solidFill>
              </a:rPr>
              <a:t>γλώσσες</a:t>
            </a:r>
            <a:r>
              <a:rPr lang="el-GR" sz="2800" b="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l-GR" sz="2400" b="0" dirty="0" smtClean="0">
                <a:solidFill>
                  <a:srgbClr val="FFFFFF"/>
                </a:solidFill>
              </a:rPr>
              <a:t>(π.χ. ότι υπάρχουν ηχηρά και άφωνα σύμφωνα, έρρινα και μη έρρινα φωνήεντα)</a:t>
            </a:r>
            <a:endParaRPr lang="en-GB" sz="2400" b="0" dirty="0" smtClean="0">
              <a:solidFill>
                <a:srgbClr val="FFFFFF"/>
              </a:solidFill>
            </a:endParaRP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US" sz="2800" b="0" dirty="0" smtClean="0">
                <a:solidFill>
                  <a:srgbClr val="FFFFFF"/>
                </a:solidFill>
              </a:rPr>
              <a:t>vs.</a:t>
            </a:r>
            <a:endParaRPr lang="en-GB" sz="2800" b="0" dirty="0" smtClean="0">
              <a:solidFill>
                <a:srgbClr val="FFFFFF"/>
              </a:solidFill>
            </a:endParaRPr>
          </a:p>
          <a:p>
            <a:pPr eaLnBrk="1" hangingPunct="1">
              <a:lnSpc>
                <a:spcPct val="80000"/>
              </a:lnSpc>
              <a:spcBef>
                <a:spcPts val="600"/>
              </a:spcBef>
              <a:buClr>
                <a:srgbClr val="FFCC00"/>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u="sng" dirty="0" err="1" smtClean="0">
                <a:solidFill>
                  <a:srgbClr val="FFCC00"/>
                </a:solidFill>
              </a:rPr>
              <a:t>Κονστρουκτιβισμός</a:t>
            </a:r>
            <a:r>
              <a:rPr lang="en-GB" sz="280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b="0" dirty="0" smtClean="0">
                <a:solidFill>
                  <a:srgbClr val="FFFFFF"/>
                </a:solidFill>
              </a:rPr>
              <a:t> </a:t>
            </a:r>
            <a:r>
              <a:rPr lang="el-GR" sz="2800" b="0" dirty="0" smtClean="0">
                <a:solidFill>
                  <a:srgbClr val="FFFFFF"/>
                </a:solidFill>
              </a:rPr>
              <a:t>Η </a:t>
            </a:r>
            <a:r>
              <a:rPr lang="en-GB" sz="2800" b="0" dirty="0" err="1" smtClean="0">
                <a:solidFill>
                  <a:srgbClr val="FFFFFF"/>
                </a:solidFill>
              </a:rPr>
              <a:t>φωνητική</a:t>
            </a:r>
            <a:r>
              <a:rPr lang="en-GB" sz="2800" b="0" dirty="0" smtClean="0">
                <a:solidFill>
                  <a:srgbClr val="FFFFFF"/>
                </a:solidFill>
              </a:rPr>
              <a:t> </a:t>
            </a:r>
            <a:r>
              <a:rPr lang="en-GB" sz="2800" b="0" dirty="0" err="1" smtClean="0">
                <a:solidFill>
                  <a:srgbClr val="FFFFFF"/>
                </a:solidFill>
              </a:rPr>
              <a:t>κατηγοριοποίηση</a:t>
            </a:r>
            <a:r>
              <a:rPr lang="en-GB" sz="2800" b="0" dirty="0" smtClean="0">
                <a:solidFill>
                  <a:srgbClr val="FFFFFF"/>
                </a:solidFill>
              </a:rPr>
              <a:t> </a:t>
            </a:r>
            <a:r>
              <a:rPr lang="en-GB" sz="2800" b="0" dirty="0" err="1" smtClean="0">
                <a:solidFill>
                  <a:srgbClr val="FFFFFF"/>
                </a:solidFill>
              </a:rPr>
              <a:t>εφικτή</a:t>
            </a:r>
            <a:r>
              <a:rPr lang="el-GR" sz="2800" b="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b="0" dirty="0" err="1" smtClean="0">
                <a:solidFill>
                  <a:srgbClr val="FFFFFF"/>
                </a:solidFill>
              </a:rPr>
              <a:t>και</a:t>
            </a:r>
            <a:r>
              <a:rPr lang="en-GB" sz="2800" b="0" dirty="0" smtClean="0">
                <a:solidFill>
                  <a:srgbClr val="FFFFFF"/>
                </a:solidFill>
              </a:rPr>
              <a:t> </a:t>
            </a:r>
            <a:r>
              <a:rPr lang="en-GB" sz="2800" b="0" dirty="0" err="1" smtClean="0">
                <a:solidFill>
                  <a:srgbClr val="FFFFFF"/>
                </a:solidFill>
              </a:rPr>
              <a:t>στα</a:t>
            </a:r>
            <a:r>
              <a:rPr lang="en-GB" sz="2800" b="0" dirty="0" smtClean="0">
                <a:solidFill>
                  <a:srgbClr val="FFFFFF"/>
                </a:solidFill>
              </a:rPr>
              <a:t> </a:t>
            </a:r>
            <a:r>
              <a:rPr lang="en-GB" sz="2800" b="0" dirty="0" err="1" smtClean="0">
                <a:solidFill>
                  <a:srgbClr val="FFFFFF"/>
                </a:solidFill>
              </a:rPr>
              <a:t>ανώτερα</a:t>
            </a:r>
            <a:r>
              <a:rPr lang="en-GB" sz="2800" b="0" dirty="0" smtClean="0">
                <a:solidFill>
                  <a:srgbClr val="FFFFFF"/>
                </a:solidFill>
              </a:rPr>
              <a:t> </a:t>
            </a:r>
            <a:r>
              <a:rPr lang="en-GB" sz="2800" b="0" dirty="0" err="1" smtClean="0">
                <a:solidFill>
                  <a:srgbClr val="FFFFFF"/>
                </a:solidFill>
              </a:rPr>
              <a:t>θηλαστικά</a:t>
            </a:r>
            <a:r>
              <a:rPr lang="en-GB" sz="2800" b="0" dirty="0" smtClean="0">
                <a:solidFill>
                  <a:srgbClr val="FFFFFF"/>
                </a:solidFill>
              </a:rPr>
              <a:t> </a:t>
            </a:r>
            <a:r>
              <a:rPr lang="en-GB" sz="2400" b="0" dirty="0" smtClean="0">
                <a:solidFill>
                  <a:srgbClr val="FFFFFF"/>
                </a:solidFill>
              </a:rPr>
              <a:t>(</a:t>
            </a:r>
            <a:r>
              <a:rPr lang="en-GB" sz="2400" b="0" dirty="0" err="1" smtClean="0">
                <a:solidFill>
                  <a:srgbClr val="FFFFFF"/>
                </a:solidFill>
              </a:rPr>
              <a:t>Kuhl</a:t>
            </a:r>
            <a:r>
              <a:rPr lang="en-GB" sz="2400" b="0" dirty="0" smtClean="0">
                <a:solidFill>
                  <a:srgbClr val="FFFFFF"/>
                </a:solidFill>
              </a:rPr>
              <a:t> 1975)</a:t>
            </a:r>
            <a:r>
              <a:rPr lang="el-GR" sz="2400" b="0" dirty="0" smtClean="0">
                <a:solidFill>
                  <a:srgbClr val="FFFFFF"/>
                </a:solidFill>
              </a:rPr>
              <a:t>,</a:t>
            </a:r>
            <a:r>
              <a:rPr lang="en-GB" sz="2400" b="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b="0" u="sng" dirty="0" err="1" smtClean="0">
                <a:solidFill>
                  <a:srgbClr val="FFFFFF"/>
                </a:solidFill>
              </a:rPr>
              <a:t>ίσως</a:t>
            </a:r>
            <a:r>
              <a:rPr lang="en-GB" sz="2800" b="0" u="sng" dirty="0" smtClean="0">
                <a:solidFill>
                  <a:srgbClr val="FFFFFF"/>
                </a:solidFill>
              </a:rPr>
              <a:t> </a:t>
            </a:r>
            <a:r>
              <a:rPr lang="en-GB" sz="2800" b="0" u="sng" dirty="0" err="1" smtClean="0">
                <a:solidFill>
                  <a:srgbClr val="FFFFFF"/>
                </a:solidFill>
              </a:rPr>
              <a:t>λόγω</a:t>
            </a:r>
            <a:r>
              <a:rPr lang="en-GB" sz="2800" b="0" dirty="0" smtClean="0">
                <a:solidFill>
                  <a:srgbClr val="FFFFFF"/>
                </a:solidFill>
              </a:rPr>
              <a:t> </a:t>
            </a:r>
            <a:r>
              <a:rPr lang="el-GR" sz="2800" b="0" dirty="0" smtClean="0">
                <a:solidFill>
                  <a:srgbClr val="FFFFFF"/>
                </a:solidFill>
              </a:rPr>
              <a:t>  ίδιας </a:t>
            </a:r>
            <a:r>
              <a:rPr lang="en-GB" sz="2800" b="0" dirty="0" err="1" smtClean="0">
                <a:solidFill>
                  <a:srgbClr val="FFFFFF"/>
                </a:solidFill>
              </a:rPr>
              <a:t>ανατομίας</a:t>
            </a:r>
            <a:r>
              <a:rPr lang="en-GB" sz="2800" b="0" dirty="0" smtClean="0">
                <a:solidFill>
                  <a:srgbClr val="FFFFFF"/>
                </a:solidFill>
              </a:rPr>
              <a:t> </a:t>
            </a:r>
            <a:r>
              <a:rPr lang="en-GB" sz="2800" b="0" dirty="0" err="1" smtClean="0">
                <a:solidFill>
                  <a:srgbClr val="FFFFFF"/>
                </a:solidFill>
              </a:rPr>
              <a:t>της</a:t>
            </a:r>
            <a:r>
              <a:rPr lang="en-GB" sz="2800" b="0" dirty="0" smtClean="0">
                <a:solidFill>
                  <a:srgbClr val="FFFFFF"/>
                </a:solidFill>
              </a:rPr>
              <a:t> </a:t>
            </a:r>
            <a:r>
              <a:rPr lang="en-GB" sz="2800" b="0" dirty="0" err="1" smtClean="0">
                <a:solidFill>
                  <a:srgbClr val="FFFFFF"/>
                </a:solidFill>
              </a:rPr>
              <a:t>ακοής</a:t>
            </a:r>
            <a:r>
              <a:rPr lang="en-GB" sz="2800" b="0" dirty="0" smtClean="0">
                <a:solidFill>
                  <a:srgbClr val="FFFFFF"/>
                </a:solidFill>
              </a:rPr>
              <a:t> </a:t>
            </a: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b="0" dirty="0" smtClean="0">
                <a:solidFill>
                  <a:srgbClr val="FFFFFF"/>
                </a:solidFill>
              </a:rPr>
              <a:t>&amp; </a:t>
            </a:r>
            <a:r>
              <a:rPr lang="en-GB" sz="2800" b="0" dirty="0" err="1" smtClean="0">
                <a:solidFill>
                  <a:srgbClr val="FFFFFF"/>
                </a:solidFill>
              </a:rPr>
              <a:t>πιθανώς</a:t>
            </a:r>
            <a:r>
              <a:rPr lang="en-GB" sz="2800" b="0" dirty="0" smtClean="0">
                <a:solidFill>
                  <a:srgbClr val="FFFFFF"/>
                </a:solidFill>
              </a:rPr>
              <a:t>  </a:t>
            </a:r>
            <a:r>
              <a:rPr lang="en-GB" sz="2800" b="0" dirty="0" err="1" smtClean="0">
                <a:solidFill>
                  <a:srgbClr val="FFFFFF"/>
                </a:solidFill>
              </a:rPr>
              <a:t>ευαισθητοποίηση</a:t>
            </a:r>
            <a:r>
              <a:rPr lang="el-GR" sz="2800" b="0" dirty="0" smtClean="0">
                <a:solidFill>
                  <a:srgbClr val="FFFFFF"/>
                </a:solidFill>
              </a:rPr>
              <a:t>ς</a:t>
            </a:r>
            <a:r>
              <a:rPr lang="en-GB" sz="2800" b="0" dirty="0" smtClean="0">
                <a:solidFill>
                  <a:srgbClr val="FFFFFF"/>
                </a:solidFill>
              </a:rPr>
              <a:t> </a:t>
            </a:r>
            <a:r>
              <a:rPr lang="en-GB" sz="2800" b="0" dirty="0" err="1" smtClean="0">
                <a:solidFill>
                  <a:srgbClr val="FFFFFF"/>
                </a:solidFill>
              </a:rPr>
              <a:t>και</a:t>
            </a:r>
            <a:r>
              <a:rPr lang="en-GB" sz="2800" b="0" dirty="0" smtClean="0">
                <a:solidFill>
                  <a:srgbClr val="FFFFFF"/>
                </a:solidFill>
              </a:rPr>
              <a:t> </a:t>
            </a:r>
            <a:r>
              <a:rPr lang="en-GB" sz="2800" b="0" dirty="0" err="1" smtClean="0">
                <a:solidFill>
                  <a:srgbClr val="FFFFFF"/>
                </a:solidFill>
              </a:rPr>
              <a:t>του</a:t>
            </a:r>
            <a:r>
              <a:rPr lang="en-GB" sz="2800" b="0" dirty="0" smtClean="0">
                <a:solidFill>
                  <a:srgbClr val="FFFFFF"/>
                </a:solidFill>
              </a:rPr>
              <a:t> </a:t>
            </a:r>
            <a:r>
              <a:rPr lang="en-GB" sz="2800" b="0" dirty="0" err="1" smtClean="0">
                <a:solidFill>
                  <a:srgbClr val="FFFFFF"/>
                </a:solidFill>
              </a:rPr>
              <a:t>εμβρύου</a:t>
            </a:r>
            <a:endParaRPr lang="en-GB" sz="2800" b="0" dirty="0" smtClean="0">
              <a:solidFill>
                <a:srgbClr val="FFFFFF"/>
              </a:solidFill>
            </a:endParaRPr>
          </a:p>
          <a:p>
            <a:pPr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r>
              <a:rPr lang="en-GB" sz="2800" b="0" dirty="0" err="1" smtClean="0">
                <a:solidFill>
                  <a:srgbClr val="FFFFFF"/>
                </a:solidFill>
              </a:rPr>
              <a:t>σε</a:t>
            </a:r>
            <a:r>
              <a:rPr lang="en-GB" sz="2800" b="0" dirty="0" smtClean="0">
                <a:solidFill>
                  <a:srgbClr val="FFFFFF"/>
                </a:solidFill>
              </a:rPr>
              <a:t> </a:t>
            </a:r>
            <a:r>
              <a:rPr lang="en-GB" sz="2800" b="0" dirty="0" err="1" smtClean="0">
                <a:solidFill>
                  <a:srgbClr val="FFFFFF"/>
                </a:solidFill>
              </a:rPr>
              <a:t>φωνητικές</a:t>
            </a:r>
            <a:r>
              <a:rPr lang="en-GB" sz="2800" b="0" dirty="0" smtClean="0">
                <a:solidFill>
                  <a:srgbClr val="FFFFFF"/>
                </a:solidFill>
              </a:rPr>
              <a:t> </a:t>
            </a:r>
            <a:r>
              <a:rPr lang="en-GB" sz="2800" b="0" dirty="0" err="1" smtClean="0">
                <a:solidFill>
                  <a:srgbClr val="FFFFFF"/>
                </a:solidFill>
              </a:rPr>
              <a:t>διαφορές</a:t>
            </a:r>
            <a:r>
              <a:rPr lang="en-GB" sz="2800" b="0" dirty="0" smtClean="0">
                <a:solidFill>
                  <a:srgbClr val="FFFFFF"/>
                </a:solidFill>
              </a:rPr>
              <a:t> </a:t>
            </a:r>
          </a:p>
          <a:p>
            <a:pPr algn="l" eaLnBrk="1" hangingPunct="1">
              <a:lnSpc>
                <a:spcPct val="80000"/>
              </a:lnSpc>
              <a:spcBef>
                <a:spcPts val="600"/>
              </a:spcBef>
              <a:buClr>
                <a:srgbClr val="FFFFFF"/>
              </a:buClr>
              <a:tabLst>
                <a:tab pos="0" algn="l"/>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pPr>
            <a:endParaRPr lang="en-GB" sz="2400" b="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179388" y="0"/>
            <a:ext cx="8964612" cy="6858000"/>
          </a:xfrm>
        </p:spPr>
        <p:txBody>
          <a:bodyPr/>
          <a:lstStyle/>
          <a:p>
            <a:pPr algn="ctr"/>
            <a:r>
              <a:rPr lang="el-GR" altLang="el-GR" smtClean="0"/>
              <a:t> </a:t>
            </a:r>
          </a:p>
          <a:p>
            <a:pPr algn="ctr"/>
            <a:r>
              <a:rPr lang="el-GR" altLang="el-GR" sz="3600" smtClean="0">
                <a:solidFill>
                  <a:srgbClr val="FFFF66"/>
                </a:solidFill>
              </a:rPr>
              <a:t>Η ΠΡΟΛΕΚΤΙΚΗ ΠΕΡΙΟΔΟΣ</a:t>
            </a:r>
          </a:p>
          <a:p>
            <a:pPr algn="ctr"/>
            <a:r>
              <a:rPr lang="el-GR" altLang="el-GR" sz="3600" smtClean="0"/>
              <a:t>ΚΑΤΆ ΤΗ ΒΡΕΦΙΚΗ ΗΛΙΚΙΑ</a:t>
            </a:r>
          </a:p>
          <a:p>
            <a:pPr algn="ctr"/>
            <a:r>
              <a:rPr lang="el-GR" altLang="el-GR" sz="3600" smtClean="0"/>
              <a:t>Οι ρίζες </a:t>
            </a:r>
          </a:p>
          <a:p>
            <a:pPr algn="ctr"/>
            <a:r>
              <a:rPr lang="el-GR" altLang="el-GR" sz="3600" smtClean="0"/>
              <a:t>των ικανοτήτων γλωσσικής επικοινωνίας;</a:t>
            </a:r>
            <a:endParaRPr lang="en-US" altLang="el-GR" sz="3600" smtClean="0"/>
          </a:p>
          <a:p>
            <a:pPr algn="ctr"/>
            <a:endParaRPr lang="en-US" altLang="el-GR" sz="3600" smtClean="0"/>
          </a:p>
          <a:p>
            <a:pPr algn="ctr"/>
            <a:endParaRPr lang="el-GR" altLang="el-GR" sz="3600" smtClean="0"/>
          </a:p>
        </p:txBody>
      </p:sp>
      <p:pic>
        <p:nvPicPr>
          <p:cNvPr id="6147" name="Picture 2" descr="αρχείο λήψη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3284538"/>
            <a:ext cx="3960813" cy="292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 Box 5"/>
          <p:cNvSpPr txBox="1">
            <a:spLocks noChangeArrowheads="1"/>
          </p:cNvSpPr>
          <p:nvPr/>
        </p:nvSpPr>
        <p:spPr bwMode="auto">
          <a:xfrm>
            <a:off x="0" y="5876925"/>
            <a:ext cx="2051050"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r>
              <a:rPr lang="el-GR" altLang="el-GR" sz="1600">
                <a:solidFill>
                  <a:schemeClr val="bg1"/>
                </a:solidFill>
                <a:latin typeface="Arial" panose="020B0604020202020204" pitchFamily="34" charset="0"/>
              </a:rPr>
              <a:t>Οι διαφάνειες αυτές προετοιμάστηκαν σε συνεργασία με την Α. Καρούσου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10E06B74-F94C-423F-9811-F538ECB61CAB}" type="slidenum">
              <a:rPr lang="en-GB" altLang="el-GR" sz="1400" smtClean="0">
                <a:solidFill>
                  <a:srgbClr val="000000"/>
                </a:solidFill>
              </a:rPr>
              <a:pPr>
                <a:lnSpc>
                  <a:spcPct val="100000"/>
                </a:lnSpc>
                <a:spcBef>
                  <a:spcPct val="0"/>
                </a:spcBef>
                <a:buClr>
                  <a:srgbClr val="000000"/>
                </a:buClr>
              </a:pPr>
              <a:t>20</a:t>
            </a:fld>
            <a:endParaRPr lang="en-GB" altLang="el-GR" sz="1400" smtClean="0">
              <a:solidFill>
                <a:srgbClr val="000000"/>
              </a:solidFill>
            </a:endParaRPr>
          </a:p>
        </p:txBody>
      </p:sp>
      <p:sp>
        <p:nvSpPr>
          <p:cNvPr id="36867" name="Rectangle 1"/>
          <p:cNvSpPr>
            <a:spLocks noGrp="1" noChangeArrowheads="1"/>
          </p:cNvSpPr>
          <p:nvPr>
            <p:ph type="title"/>
          </p:nvPr>
        </p:nvSpPr>
        <p:spPr>
          <a:xfrm>
            <a:off x="609600" y="0"/>
            <a:ext cx="7772400" cy="685800"/>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t>Πιο συγκεκριμένα ευρήματα:</a:t>
            </a:r>
          </a:p>
        </p:txBody>
      </p:sp>
      <p:sp>
        <p:nvSpPr>
          <p:cNvPr id="36868" name="Rectangle 2"/>
          <p:cNvSpPr>
            <a:spLocks noChangeArrowheads="1"/>
          </p:cNvSpPr>
          <p:nvPr/>
        </p:nvSpPr>
        <p:spPr bwMode="auto">
          <a:xfrm>
            <a:off x="0" y="677863"/>
            <a:ext cx="9144000" cy="665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457200" indent="-457200">
              <a:lnSpc>
                <a:spcPct val="90000"/>
              </a:lnSpc>
              <a:spcBef>
                <a:spcPts val="700"/>
              </a:spcBef>
              <a:buClr>
                <a:srgbClr val="FFFFFF"/>
              </a:buClr>
              <a:buSzPct val="100000"/>
              <a:buFont typeface="Georgia" panose="02040502050405020303" pitchFamily="18"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l-GR" altLang="el-GR">
                <a:solidFill>
                  <a:srgbClr val="FFFF00"/>
                </a:solidFill>
              </a:rPr>
              <a:t>Βρέφη </a:t>
            </a:r>
            <a:r>
              <a:rPr lang="en-GB" altLang="el-GR">
                <a:solidFill>
                  <a:srgbClr val="FFFF00"/>
                </a:solidFill>
              </a:rPr>
              <a:t>1-4 μηνών:  </a:t>
            </a:r>
          </a:p>
          <a:p>
            <a:pPr algn="ctr" eaLnBrk="1" hangingPunct="1">
              <a:lnSpc>
                <a:spcPct val="100000"/>
              </a:lnSpc>
              <a:spcBef>
                <a:spcPct val="0"/>
              </a:spcBef>
            </a:pPr>
            <a:r>
              <a:rPr lang="en-GB" altLang="el-GR">
                <a:solidFill>
                  <a:srgbClr val="85FFE0"/>
                </a:solidFill>
              </a:rPr>
              <a:t>Αντίληψη </a:t>
            </a:r>
            <a:r>
              <a:rPr lang="en-GB" altLang="el-GR" b="1">
                <a:solidFill>
                  <a:srgbClr val="85FFE0"/>
                </a:solidFill>
              </a:rPr>
              <a:t>φωνητικών </a:t>
            </a:r>
            <a:r>
              <a:rPr lang="el-GR" altLang="el-GR" b="1">
                <a:solidFill>
                  <a:srgbClr val="85FFE0"/>
                </a:solidFill>
              </a:rPr>
              <a:t>διαφορών</a:t>
            </a:r>
            <a:r>
              <a:rPr lang="en-GB" altLang="el-GR">
                <a:solidFill>
                  <a:srgbClr val="85FFE0"/>
                </a:solidFill>
              </a:rPr>
              <a:t> </a:t>
            </a:r>
            <a:endParaRPr lang="el-GR" altLang="el-GR">
              <a:solidFill>
                <a:srgbClr val="85FFE0"/>
              </a:solidFill>
            </a:endParaRPr>
          </a:p>
          <a:p>
            <a:pPr algn="ctr" eaLnBrk="1" hangingPunct="1">
              <a:lnSpc>
                <a:spcPct val="100000"/>
              </a:lnSpc>
              <a:spcBef>
                <a:spcPct val="0"/>
              </a:spcBef>
            </a:pPr>
            <a:r>
              <a:rPr lang="en-GB" altLang="el-GR" sz="2600" b="1">
                <a:solidFill>
                  <a:srgbClr val="85FFE0"/>
                </a:solidFill>
              </a:rPr>
              <a:t> </a:t>
            </a:r>
            <a:r>
              <a:rPr lang="en-GB" altLang="el-GR" sz="2600" b="1"/>
              <a:t>ξεχωρίζουν συλλαβές </a:t>
            </a:r>
            <a:endParaRPr lang="el-GR" altLang="el-GR" sz="2600" b="1"/>
          </a:p>
          <a:p>
            <a:pPr algn="ctr" eaLnBrk="1" hangingPunct="1">
              <a:lnSpc>
                <a:spcPct val="100000"/>
              </a:lnSpc>
              <a:spcBef>
                <a:spcPct val="0"/>
              </a:spcBef>
            </a:pPr>
            <a:r>
              <a:rPr lang="el-GR" altLang="el-GR" sz="2600" b="1"/>
              <a:t>π</a:t>
            </a:r>
            <a:r>
              <a:rPr lang="en-GB" altLang="el-GR" sz="2600" b="1"/>
              <a:t>ου διαφέρουν ως προς ένα φωνητικό στοιχείο</a:t>
            </a:r>
            <a:endParaRPr lang="el-GR" altLang="el-GR" sz="2600" b="1"/>
          </a:p>
          <a:p>
            <a:pPr algn="ctr" eaLnBrk="1" hangingPunct="1">
              <a:lnSpc>
                <a:spcPct val="100000"/>
              </a:lnSpc>
              <a:spcBef>
                <a:spcPct val="0"/>
              </a:spcBef>
            </a:pPr>
            <a:r>
              <a:rPr lang="en-GB" altLang="el-GR" sz="1800"/>
              <a:t>(Eimas, Siqueland, Jusczyk &amp; Vigorito 1971</a:t>
            </a:r>
            <a:r>
              <a:rPr lang="el-GR" altLang="el-GR" sz="1800"/>
              <a:t>,</a:t>
            </a:r>
            <a:r>
              <a:rPr lang="en-GB" altLang="el-GR" sz="1800"/>
              <a:t> </a:t>
            </a:r>
            <a:endParaRPr lang="el-GR" altLang="el-GR" sz="1800"/>
          </a:p>
          <a:p>
            <a:pPr algn="ctr" eaLnBrk="1" hangingPunct="1">
              <a:lnSpc>
                <a:spcPct val="100000"/>
              </a:lnSpc>
              <a:spcBef>
                <a:spcPct val="0"/>
              </a:spcBef>
            </a:pPr>
            <a:r>
              <a:rPr lang="en-GB" altLang="el-GR" sz="1800"/>
              <a:t>Bertoncini, Bijeljac-Babic, Blumstein &amp; Mehler1987, Jusczyk 1997).</a:t>
            </a:r>
            <a:r>
              <a:rPr lang="en-GB" altLang="el-GR" sz="2000"/>
              <a:t>   </a:t>
            </a:r>
            <a:endParaRPr lang="el-GR" altLang="el-GR" sz="2000"/>
          </a:p>
          <a:p>
            <a:pPr algn="ctr" eaLnBrk="1" hangingPunct="1">
              <a:lnSpc>
                <a:spcPct val="100000"/>
              </a:lnSpc>
              <a:spcBef>
                <a:spcPct val="0"/>
              </a:spcBef>
            </a:pPr>
            <a:endParaRPr lang="en-GB" altLang="el-GR" sz="2000"/>
          </a:p>
          <a:p>
            <a:pPr eaLnBrk="1" hangingPunct="1">
              <a:lnSpc>
                <a:spcPct val="100000"/>
              </a:lnSpc>
              <a:spcBef>
                <a:spcPct val="0"/>
              </a:spcBef>
              <a:buFont typeface="Georgia" panose="02040502050405020303" pitchFamily="18" charset="0"/>
              <a:buChar char="•"/>
            </a:pPr>
            <a:r>
              <a:rPr lang="el-GR" altLang="el-GR" sz="2600"/>
              <a:t>Αν</a:t>
            </a:r>
            <a:r>
              <a:rPr lang="en-GB" altLang="el-GR" sz="2600"/>
              <a:t>τιλαμβάνονται διαφορ</a:t>
            </a:r>
            <a:r>
              <a:rPr lang="el-GR" altLang="el-GR" sz="2600"/>
              <a:t>ές</a:t>
            </a:r>
            <a:r>
              <a:rPr lang="en-GB" altLang="el-GR" sz="2600"/>
              <a:t> ανάμεσα σε σύμφωνα κυρίως αλλά και φωνήεντα </a:t>
            </a:r>
            <a:r>
              <a:rPr lang="el-GR" altLang="el-GR" sz="2600"/>
              <a:t> πρόσθετες στο ηχηρό-άφωνο των </a:t>
            </a:r>
            <a:r>
              <a:rPr lang="en-GB" altLang="el-GR" sz="2600"/>
              <a:t> συμφώνων  (</a:t>
            </a:r>
            <a:r>
              <a:rPr lang="el-GR" altLang="el-GR" sz="2600"/>
              <a:t>δηλ. π.χ. </a:t>
            </a:r>
            <a:r>
              <a:rPr lang="en-GB" altLang="el-GR" sz="2600"/>
              <a:t>ηχηρό </a:t>
            </a:r>
            <a:r>
              <a:rPr lang="en-GB" altLang="el-GR" sz="2600" i="1">
                <a:solidFill>
                  <a:srgbClr val="FFC000"/>
                </a:solidFill>
              </a:rPr>
              <a:t>b</a:t>
            </a:r>
            <a:r>
              <a:rPr lang="en-GB" altLang="el-GR" sz="2600" i="1"/>
              <a:t>a – άφωνο </a:t>
            </a:r>
            <a:r>
              <a:rPr lang="en-GB" altLang="el-GR" sz="2600" i="1">
                <a:solidFill>
                  <a:srgbClr val="FFC000"/>
                </a:solidFill>
              </a:rPr>
              <a:t>p</a:t>
            </a:r>
            <a:r>
              <a:rPr lang="en-GB" altLang="el-GR" sz="2600" i="1"/>
              <a:t>a</a:t>
            </a:r>
            <a:r>
              <a:rPr lang="en-GB" altLang="el-GR" sz="2600"/>
              <a:t>)</a:t>
            </a:r>
            <a:r>
              <a:rPr lang="el-GR" altLang="el-GR" sz="2600"/>
              <a:t>:   </a:t>
            </a:r>
            <a:r>
              <a:rPr lang="en-GB" altLang="el-GR" sz="2600"/>
              <a:t> </a:t>
            </a:r>
            <a:r>
              <a:rPr lang="el-GR" altLang="el-GR" sz="2600"/>
              <a:t>π.χ. </a:t>
            </a:r>
            <a:r>
              <a:rPr lang="en-GB" altLang="el-GR" sz="2600" i="1">
                <a:solidFill>
                  <a:schemeClr val="bg1"/>
                </a:solidFill>
              </a:rPr>
              <a:t> </a:t>
            </a:r>
            <a:r>
              <a:rPr lang="el-GR" altLang="el-GR" sz="2600">
                <a:solidFill>
                  <a:schemeClr val="bg1"/>
                </a:solidFill>
              </a:rPr>
              <a:t>στοματικό</a:t>
            </a:r>
            <a:r>
              <a:rPr lang="en-GB" altLang="el-GR" sz="2600">
                <a:solidFill>
                  <a:schemeClr val="bg1"/>
                </a:solidFill>
              </a:rPr>
              <a:t> </a:t>
            </a:r>
            <a:r>
              <a:rPr lang="en-GB" altLang="el-GR" sz="2600" i="1">
                <a:solidFill>
                  <a:srgbClr val="FFC000"/>
                </a:solidFill>
              </a:rPr>
              <a:t>b</a:t>
            </a:r>
            <a:r>
              <a:rPr lang="en-GB" altLang="el-GR" sz="2600" i="1">
                <a:solidFill>
                  <a:schemeClr val="bg1"/>
                </a:solidFill>
              </a:rPr>
              <a:t>a</a:t>
            </a:r>
            <a:r>
              <a:rPr lang="el-GR" altLang="el-GR" sz="2600" i="1">
                <a:solidFill>
                  <a:schemeClr val="bg1"/>
                </a:solidFill>
              </a:rPr>
              <a:t> </a:t>
            </a:r>
            <a:r>
              <a:rPr lang="en-GB" altLang="el-GR" sz="2600" i="1">
                <a:solidFill>
                  <a:schemeClr val="bg1"/>
                </a:solidFill>
              </a:rPr>
              <a:t>- </a:t>
            </a:r>
            <a:r>
              <a:rPr lang="en-GB" altLang="el-GR" sz="2600">
                <a:solidFill>
                  <a:schemeClr val="bg1"/>
                </a:solidFill>
              </a:rPr>
              <a:t>έρρινο</a:t>
            </a:r>
            <a:r>
              <a:rPr lang="en-GB" altLang="el-GR" sz="2600" i="1">
                <a:solidFill>
                  <a:schemeClr val="bg1"/>
                </a:solidFill>
              </a:rPr>
              <a:t> </a:t>
            </a:r>
            <a:r>
              <a:rPr lang="en-GB" altLang="el-GR" sz="2600" i="1">
                <a:solidFill>
                  <a:srgbClr val="FFC000"/>
                </a:solidFill>
              </a:rPr>
              <a:t>m</a:t>
            </a:r>
            <a:r>
              <a:rPr lang="en-GB" altLang="el-GR" sz="2600" i="1">
                <a:solidFill>
                  <a:schemeClr val="bg1"/>
                </a:solidFill>
              </a:rPr>
              <a:t>a</a:t>
            </a:r>
            <a:r>
              <a:rPr lang="el-GR" altLang="el-GR" sz="2600">
                <a:solidFill>
                  <a:schemeClr val="bg1"/>
                </a:solidFill>
              </a:rPr>
              <a:t> όπως </a:t>
            </a:r>
            <a:r>
              <a:rPr lang="el-GR" altLang="el-GR" sz="2600"/>
              <a:t>και  διαφορές τόπου</a:t>
            </a:r>
            <a:r>
              <a:rPr lang="en-GB" altLang="el-GR" sz="2600"/>
              <a:t> </a:t>
            </a:r>
            <a:r>
              <a:rPr lang="en-GB" altLang="el-GR" sz="2600">
                <a:solidFill>
                  <a:schemeClr val="bg1"/>
                </a:solidFill>
              </a:rPr>
              <a:t>άρθρωσης (</a:t>
            </a:r>
            <a:r>
              <a:rPr lang="el-GR" altLang="el-GR" sz="2600">
                <a:solidFill>
                  <a:schemeClr val="bg1"/>
                </a:solidFill>
              </a:rPr>
              <a:t>δι</a:t>
            </a:r>
            <a:r>
              <a:rPr lang="en-GB" altLang="el-GR" sz="2600">
                <a:solidFill>
                  <a:schemeClr val="bg1"/>
                </a:solidFill>
              </a:rPr>
              <a:t>χειλικό </a:t>
            </a:r>
            <a:r>
              <a:rPr lang="en-GB" altLang="el-GR" sz="2600" i="1">
                <a:solidFill>
                  <a:srgbClr val="FFC000"/>
                </a:solidFill>
              </a:rPr>
              <a:t>b</a:t>
            </a:r>
            <a:r>
              <a:rPr lang="en-GB" altLang="el-GR" sz="2600" i="1">
                <a:solidFill>
                  <a:schemeClr val="bg1"/>
                </a:solidFill>
              </a:rPr>
              <a:t>a</a:t>
            </a:r>
            <a:r>
              <a:rPr lang="en-GB" altLang="el-GR" sz="2600">
                <a:solidFill>
                  <a:schemeClr val="bg1"/>
                </a:solidFill>
              </a:rPr>
              <a:t> -</a:t>
            </a:r>
            <a:r>
              <a:rPr lang="el-GR" altLang="el-GR" sz="2600">
                <a:solidFill>
                  <a:schemeClr val="bg1"/>
                </a:solidFill>
              </a:rPr>
              <a:t> υπερω</a:t>
            </a:r>
            <a:r>
              <a:rPr lang="en-GB" altLang="el-GR" sz="2600">
                <a:solidFill>
                  <a:schemeClr val="bg1"/>
                </a:solidFill>
              </a:rPr>
              <a:t>ικό </a:t>
            </a:r>
            <a:r>
              <a:rPr lang="en-GB" altLang="el-GR" sz="2600" i="1">
                <a:solidFill>
                  <a:srgbClr val="FFC000"/>
                </a:solidFill>
              </a:rPr>
              <a:t>g</a:t>
            </a:r>
            <a:r>
              <a:rPr lang="en-GB" altLang="el-GR" sz="2600" i="1">
                <a:solidFill>
                  <a:schemeClr val="bg1"/>
                </a:solidFill>
              </a:rPr>
              <a:t>a</a:t>
            </a:r>
            <a:r>
              <a:rPr lang="en-GB" altLang="el-GR" sz="2600">
                <a:solidFill>
                  <a:schemeClr val="bg1"/>
                </a:solidFill>
              </a:rPr>
              <a:t>)</a:t>
            </a:r>
            <a:r>
              <a:rPr lang="en-GB" altLang="el-GR" sz="2600"/>
              <a:t>.  </a:t>
            </a:r>
          </a:p>
          <a:p>
            <a:pPr eaLnBrk="1" hangingPunct="1">
              <a:lnSpc>
                <a:spcPct val="100000"/>
              </a:lnSpc>
              <a:spcBef>
                <a:spcPct val="0"/>
              </a:spcBef>
              <a:buFont typeface="Georgia" panose="02040502050405020303" pitchFamily="18" charset="0"/>
              <a:buChar char="•"/>
            </a:pPr>
            <a:r>
              <a:rPr lang="el-GR" altLang="el-GR" sz="2600" u="sng"/>
              <a:t>‘Αγνωστο μόνο το</a:t>
            </a:r>
            <a:r>
              <a:rPr lang="en-GB" altLang="el-GR" sz="2600" u="sng"/>
              <a:t> εάν καταφέρνουν όλες τις φωνητικές διακρίσεις </a:t>
            </a:r>
            <a:r>
              <a:rPr lang="el-GR" altLang="el-GR" sz="2600" u="sng"/>
              <a:t>των γλωσσών του κόσμου τόσο </a:t>
            </a:r>
            <a:r>
              <a:rPr lang="en-GB" altLang="el-GR" sz="2600" u="sng"/>
              <a:t>νωρίς </a:t>
            </a:r>
            <a:r>
              <a:rPr lang="en-GB" altLang="el-GR" sz="2600"/>
              <a:t>(π.χ. </a:t>
            </a:r>
            <a:r>
              <a:rPr lang="el-GR" altLang="el-GR" sz="2600"/>
              <a:t>ίσως όχι των τριβόμενων συμφώνων</a:t>
            </a:r>
            <a:r>
              <a:rPr lang="en-GB" altLang="el-GR" sz="2600"/>
              <a:t> </a:t>
            </a:r>
            <a:r>
              <a:rPr lang="en-GB" altLang="el-GR" sz="2600" i="1"/>
              <a:t>α</a:t>
            </a:r>
            <a:r>
              <a:rPr lang="en-GB" altLang="el-GR" sz="2600" i="1">
                <a:solidFill>
                  <a:srgbClr val="FFC000"/>
                </a:solidFill>
              </a:rPr>
              <a:t>σ</a:t>
            </a:r>
            <a:r>
              <a:rPr lang="en-GB" altLang="el-GR" sz="2600" i="1"/>
              <a:t>/α</a:t>
            </a:r>
            <a:r>
              <a:rPr lang="en-GB" altLang="el-GR" sz="2600" i="1">
                <a:solidFill>
                  <a:srgbClr val="FFC000"/>
                </a:solidFill>
              </a:rPr>
              <a:t>ζ</a:t>
            </a:r>
            <a:r>
              <a:rPr lang="en-GB" altLang="el-GR" sz="2600" i="1"/>
              <a:t>,  </a:t>
            </a:r>
            <a:r>
              <a:rPr lang="en-GB" altLang="el-GR" sz="2600" i="1">
                <a:solidFill>
                  <a:srgbClr val="FFC000"/>
                </a:solidFill>
              </a:rPr>
              <a:t>φ</a:t>
            </a:r>
            <a:r>
              <a:rPr lang="en-GB" altLang="el-GR" sz="2600" i="1"/>
              <a:t>α/</a:t>
            </a:r>
            <a:r>
              <a:rPr lang="en-GB" altLang="el-GR" sz="2600" i="1">
                <a:solidFill>
                  <a:srgbClr val="FFC000"/>
                </a:solidFill>
              </a:rPr>
              <a:t>θ</a:t>
            </a:r>
            <a:r>
              <a:rPr lang="en-GB" altLang="el-GR" sz="2600" i="1"/>
              <a:t>α).</a:t>
            </a:r>
            <a:r>
              <a:rPr lang="en-GB" altLang="el-GR" sz="2600">
                <a:solidFill>
                  <a:srgbClr val="000000"/>
                </a:solidFill>
              </a:rPr>
              <a:t> </a:t>
            </a:r>
            <a:r>
              <a:rPr lang="el-GR" altLang="el-GR" sz="2600">
                <a:solidFill>
                  <a:srgbClr val="000000"/>
                </a:solidFill>
              </a:rPr>
              <a:t> </a:t>
            </a:r>
            <a:endParaRPr lang="en-GB" altLang="el-GR" sz="2600"/>
          </a:p>
          <a:p>
            <a:pPr algn="just" eaLnBrk="1" hangingPunct="1">
              <a:lnSpc>
                <a:spcPct val="100000"/>
              </a:lnSpc>
              <a:spcBef>
                <a:spcPct val="0"/>
              </a:spcBef>
            </a:pPr>
            <a:endParaRPr lang="en-GB" altLang="el-GR" sz="2600"/>
          </a:p>
          <a:p>
            <a:pPr algn="just" eaLnBrk="1" hangingPunct="1">
              <a:lnSpc>
                <a:spcPct val="100000"/>
              </a:lnSpc>
              <a:spcBef>
                <a:spcPct val="0"/>
              </a:spcBef>
            </a:pPr>
            <a:endParaRPr lang="en-GB" altLang="el-GR" sz="260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50825" y="-69850"/>
            <a:ext cx="8569325" cy="6667500"/>
          </a:xfrm>
        </p:spPr>
        <p:txBody>
          <a:bodyPr/>
          <a:lstStyle/>
          <a:p>
            <a:pPr marL="457200" indent="-457200">
              <a:lnSpc>
                <a:spcPct val="100000"/>
              </a:lnSpc>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pPr>
            <a:r>
              <a:rPr lang="en-GB" altLang="el-GR" sz="2800" smtClean="0">
                <a:solidFill>
                  <a:srgbClr val="FFFF00"/>
                </a:solidFill>
              </a:rPr>
              <a:t>Από τον 2</a:t>
            </a:r>
            <a:r>
              <a:rPr lang="el-GR" altLang="el-GR" sz="2800" baseline="30000" smtClean="0">
                <a:solidFill>
                  <a:srgbClr val="FFFF00"/>
                </a:solidFill>
              </a:rPr>
              <a:t>ο</a:t>
            </a:r>
            <a:r>
              <a:rPr lang="el-GR" altLang="el-GR" sz="2800" smtClean="0">
                <a:solidFill>
                  <a:srgbClr val="FFFF00"/>
                </a:solidFill>
              </a:rPr>
              <a:t> </a:t>
            </a:r>
            <a:r>
              <a:rPr lang="en-GB" altLang="el-GR" sz="2800" smtClean="0">
                <a:solidFill>
                  <a:srgbClr val="FFFF00"/>
                </a:solidFill>
              </a:rPr>
              <a:t>μήνα: </a:t>
            </a:r>
            <a:r>
              <a:rPr lang="el-GR" altLang="el-GR" sz="2800" smtClean="0">
                <a:solidFill>
                  <a:srgbClr val="FFFF00"/>
                </a:solidFill>
              </a:rPr>
              <a:t/>
            </a:r>
            <a:br>
              <a:rPr lang="el-GR" altLang="el-GR" sz="2800" smtClean="0">
                <a:solidFill>
                  <a:srgbClr val="FFFF00"/>
                </a:solidFill>
              </a:rPr>
            </a:br>
            <a:r>
              <a:rPr lang="en-GB" altLang="el-GR" sz="2800" smtClean="0">
                <a:solidFill>
                  <a:srgbClr val="FFFF00"/>
                </a:solidFill>
              </a:rPr>
              <a:t/>
            </a:r>
            <a:br>
              <a:rPr lang="en-GB" altLang="el-GR" sz="2800" smtClean="0">
                <a:solidFill>
                  <a:srgbClr val="FFFF00"/>
                </a:solidFill>
              </a:rPr>
            </a:br>
            <a:r>
              <a:rPr lang="en-GB" altLang="el-GR" sz="2800" smtClean="0">
                <a:solidFill>
                  <a:srgbClr val="85FFE0"/>
                </a:solidFill>
              </a:rPr>
              <a:t>Αντίληψη προσωδιακών αντιθέσεων</a:t>
            </a:r>
            <a:r>
              <a:rPr lang="el-GR" altLang="el-GR" sz="2800" smtClean="0">
                <a:solidFill>
                  <a:srgbClr val="85FFE0"/>
                </a:solidFill>
              </a:rPr>
              <a:t>, </a:t>
            </a:r>
            <a:br>
              <a:rPr lang="el-GR" altLang="el-GR" sz="2800" smtClean="0">
                <a:solidFill>
                  <a:srgbClr val="85FFE0"/>
                </a:solidFill>
              </a:rPr>
            </a:br>
            <a:r>
              <a:rPr lang="el-GR" altLang="el-GR" sz="2800" smtClean="0">
                <a:solidFill>
                  <a:srgbClr val="85FFE0"/>
                </a:solidFill>
              </a:rPr>
              <a:t>δηλαδή διαφορών μελωδίας</a:t>
            </a:r>
            <a:br>
              <a:rPr lang="el-GR" altLang="el-GR" sz="2800" smtClean="0">
                <a:solidFill>
                  <a:srgbClr val="85FFE0"/>
                </a:solidFill>
              </a:rPr>
            </a:br>
            <a:r>
              <a:rPr lang="en-GB" altLang="el-GR" sz="2800" smtClean="0">
                <a:solidFill>
                  <a:srgbClr val="FFFFFF"/>
                </a:solidFill>
              </a:rPr>
              <a:t>	</a:t>
            </a:r>
            <a:r>
              <a:rPr lang="en-GB" altLang="el-GR" sz="2800" b="0" smtClean="0">
                <a:solidFill>
                  <a:srgbClr val="FFFFFF"/>
                </a:solidFill>
              </a:rPr>
              <a:t>π.χ. </a:t>
            </a:r>
            <a:r>
              <a:rPr lang="el-GR" altLang="el-GR" sz="2800" b="0" smtClean="0">
                <a:solidFill>
                  <a:srgbClr val="FFFFFF"/>
                </a:solidFill>
              </a:rPr>
              <a:t/>
            </a:r>
            <a:br>
              <a:rPr lang="el-GR" altLang="el-GR" sz="2800" b="0" smtClean="0">
                <a:solidFill>
                  <a:srgbClr val="FFFFFF"/>
                </a:solidFill>
              </a:rPr>
            </a:br>
            <a:r>
              <a:rPr lang="en-GB" altLang="el-GR" sz="2800" b="0" smtClean="0">
                <a:solidFill>
                  <a:srgbClr val="FFFFFF"/>
                </a:solidFill>
              </a:rPr>
              <a:t>ξεχωρίζουν μελωδίες </a:t>
            </a:r>
            <a:r>
              <a:rPr lang="el-GR" altLang="el-GR" sz="2800" b="0" smtClean="0">
                <a:solidFill>
                  <a:srgbClr val="FFFFFF"/>
                </a:solidFill>
              </a:rPr>
              <a:t/>
            </a:r>
            <a:br>
              <a:rPr lang="el-GR" altLang="el-GR" sz="2800" b="0" smtClean="0">
                <a:solidFill>
                  <a:srgbClr val="FFFFFF"/>
                </a:solidFill>
              </a:rPr>
            </a:br>
            <a:r>
              <a:rPr lang="en-GB" altLang="el-GR" sz="2800" b="0" smtClean="0">
                <a:solidFill>
                  <a:srgbClr val="FFFFFF"/>
                </a:solidFill>
              </a:rPr>
              <a:t>ακόμη κι αν </a:t>
            </a:r>
            <a:r>
              <a:rPr lang="el-GR" altLang="el-GR" sz="2800" b="0" smtClean="0">
                <a:solidFill>
                  <a:srgbClr val="FFFFFF"/>
                </a:solidFill>
              </a:rPr>
              <a:t>οι ήχοι παράγονται </a:t>
            </a:r>
            <a:br>
              <a:rPr lang="el-GR" altLang="el-GR" sz="2800" b="0" smtClean="0">
                <a:solidFill>
                  <a:srgbClr val="FFFFFF"/>
                </a:solidFill>
              </a:rPr>
            </a:br>
            <a:r>
              <a:rPr lang="en-GB" altLang="el-GR" sz="2800" b="0" smtClean="0">
                <a:solidFill>
                  <a:srgbClr val="FFFFFF"/>
                </a:solidFill>
              </a:rPr>
              <a:t>σε </a:t>
            </a:r>
            <a:r>
              <a:rPr lang="el-GR" altLang="el-GR" sz="2800" b="0" smtClean="0">
                <a:solidFill>
                  <a:srgbClr val="FFFFFF"/>
                </a:solidFill>
              </a:rPr>
              <a:t>διαφορετική </a:t>
            </a:r>
            <a:r>
              <a:rPr lang="en-GB" altLang="el-GR" sz="2800" b="0" smtClean="0">
                <a:solidFill>
                  <a:srgbClr val="FFFFFF"/>
                </a:solidFill>
              </a:rPr>
              <a:t>συχνότητα </a:t>
            </a:r>
            <a:r>
              <a:rPr lang="el-GR" altLang="el-GR" sz="2800" smtClean="0">
                <a:solidFill>
                  <a:srgbClr val="FFFFFF"/>
                </a:solidFill>
              </a:rPr>
              <a:t/>
            </a:r>
            <a:br>
              <a:rPr lang="el-GR" altLang="el-GR" sz="2800" smtClean="0">
                <a:solidFill>
                  <a:srgbClr val="FFFFFF"/>
                </a:solidFill>
              </a:rPr>
            </a:br>
            <a:r>
              <a:rPr lang="el-GR" altLang="el-GR" sz="2400" b="0" smtClean="0">
                <a:solidFill>
                  <a:srgbClr val="FFFFFF"/>
                </a:solidFill>
              </a:rPr>
              <a:t>(π.χ. με υψηλή τσιριχτή φωνή ή χαμηλή και μπάσα)</a:t>
            </a:r>
            <a:br>
              <a:rPr lang="el-GR" altLang="el-GR" sz="2400" b="0" smtClean="0">
                <a:solidFill>
                  <a:srgbClr val="FFFFFF"/>
                </a:solidFill>
              </a:rPr>
            </a:br>
            <a:r>
              <a:rPr lang="en-GB" altLang="el-GR" sz="2000" b="0" smtClean="0">
                <a:solidFill>
                  <a:srgbClr val="FFFFFF"/>
                </a:solidFill>
                <a:cs typeface="Times New Roman" panose="02020603050405020304" pitchFamily="18" charset="0"/>
              </a:rPr>
              <a:t>(Kuhl &amp; Miller 1982</a:t>
            </a:r>
            <a:r>
              <a:rPr lang="el-GR" altLang="el-GR" sz="2000" b="0" smtClean="0">
                <a:solidFill>
                  <a:srgbClr val="FFFFFF"/>
                </a:solidFill>
                <a:cs typeface="Times New Roman" panose="02020603050405020304" pitchFamily="18" charset="0"/>
              </a:rPr>
              <a:t>,</a:t>
            </a:r>
            <a:r>
              <a:rPr lang="en-GB" altLang="el-GR" sz="2000" b="0" smtClean="0">
                <a:solidFill>
                  <a:srgbClr val="FFFFFF"/>
                </a:solidFill>
                <a:cs typeface="Times New Roman" panose="02020603050405020304" pitchFamily="18" charset="0"/>
              </a:rPr>
              <a:t> Morse 1972). </a:t>
            </a:r>
            <a:r>
              <a:rPr lang="en-GB" altLang="el-GR" sz="2800" smtClean="0">
                <a:solidFill>
                  <a:srgbClr val="FFFFFF"/>
                </a:solidFill>
                <a:cs typeface="Times New Roman" panose="02020603050405020304" pitchFamily="18" charset="0"/>
              </a:rPr>
              <a:t/>
            </a:r>
            <a:br>
              <a:rPr lang="en-GB" altLang="el-GR" sz="2800" smtClean="0">
                <a:solidFill>
                  <a:srgbClr val="FFFFFF"/>
                </a:solidFill>
                <a:cs typeface="Times New Roman" panose="02020603050405020304" pitchFamily="18" charset="0"/>
              </a:rPr>
            </a:br>
            <a:endParaRPr lang="el-GR" altLang="el-GR" sz="2800" smtClean="0"/>
          </a:p>
        </p:txBody>
      </p:sp>
      <p:sp>
        <p:nvSpPr>
          <p:cNvPr id="38915"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97701B7F-CDB2-44AB-BF7D-D39DA157893C}" type="slidenum">
              <a:rPr lang="en-GB" altLang="el-GR" sz="1400" smtClean="0">
                <a:solidFill>
                  <a:srgbClr val="000000"/>
                </a:solidFill>
              </a:rPr>
              <a:pPr>
                <a:lnSpc>
                  <a:spcPct val="100000"/>
                </a:lnSpc>
                <a:spcBef>
                  <a:spcPct val="0"/>
                </a:spcBef>
                <a:buClr>
                  <a:srgbClr val="000000"/>
                </a:buClr>
              </a:pPr>
              <a:t>21</a:t>
            </a:fld>
            <a:endParaRPr lang="en-GB" altLang="el-GR" sz="1400" smtClean="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9D20A3DD-D8C1-4C9A-BB72-C3C0705982B1}" type="slidenum">
              <a:rPr lang="en-GB" altLang="el-GR" sz="1400" smtClean="0">
                <a:solidFill>
                  <a:srgbClr val="000000"/>
                </a:solidFill>
              </a:rPr>
              <a:pPr>
                <a:lnSpc>
                  <a:spcPct val="100000"/>
                </a:lnSpc>
                <a:spcBef>
                  <a:spcPct val="0"/>
                </a:spcBef>
                <a:buClr>
                  <a:srgbClr val="000000"/>
                </a:buClr>
              </a:pPr>
              <a:t>22</a:t>
            </a:fld>
            <a:endParaRPr lang="en-GB" altLang="el-GR" sz="1400" smtClean="0">
              <a:solidFill>
                <a:srgbClr val="000000"/>
              </a:solidFill>
            </a:endParaRPr>
          </a:p>
        </p:txBody>
      </p:sp>
      <p:sp>
        <p:nvSpPr>
          <p:cNvPr id="39939" name="Rectangle 1"/>
          <p:cNvSpPr>
            <a:spLocks noGrp="1" noChangeArrowheads="1"/>
          </p:cNvSpPr>
          <p:nvPr>
            <p:ph type="title"/>
          </p:nvPr>
        </p:nvSpPr>
        <p:spPr>
          <a:xfrm>
            <a:off x="468313" y="-898525"/>
            <a:ext cx="8207375" cy="2382838"/>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3200" smtClean="0"/>
              <a:t/>
            </a:r>
            <a:br>
              <a:rPr lang="en-GB" altLang="el-GR" sz="3200" smtClean="0"/>
            </a:br>
            <a:r>
              <a:rPr lang="el-GR" altLang="el-GR" sz="3200" smtClean="0"/>
              <a:t/>
            </a:r>
            <a:br>
              <a:rPr lang="el-GR" altLang="el-GR" sz="3200" smtClean="0"/>
            </a:br>
            <a:r>
              <a:rPr lang="en-GB" altLang="el-GR" sz="2800" smtClean="0">
                <a:solidFill>
                  <a:srgbClr val="FFFF00"/>
                </a:solidFill>
              </a:rPr>
              <a:t>Ο </a:t>
            </a:r>
            <a:r>
              <a:rPr lang="en-GB" altLang="el-GR" sz="2800" u="sng" smtClean="0">
                <a:solidFill>
                  <a:srgbClr val="FFFF00"/>
                </a:solidFill>
              </a:rPr>
              <a:t>ρόλος της μάθησης </a:t>
            </a:r>
            <a:r>
              <a:rPr lang="en-GB" altLang="el-GR" sz="2800" smtClean="0">
                <a:solidFill>
                  <a:srgbClr val="FFFF00"/>
                </a:solidFill>
              </a:rPr>
              <a:t>στην αντίληψη</a:t>
            </a:r>
            <a:r>
              <a:rPr lang="el-GR" altLang="el-GR" sz="2800" smtClean="0">
                <a:solidFill>
                  <a:srgbClr val="FFFF00"/>
                </a:solidFill>
              </a:rPr>
              <a:t>:</a:t>
            </a:r>
            <a:r>
              <a:rPr lang="en-GB" altLang="el-GR" sz="3200" smtClean="0"/>
              <a:t/>
            </a:r>
            <a:br>
              <a:rPr lang="en-GB" altLang="el-GR" sz="3200" smtClean="0"/>
            </a:br>
            <a:r>
              <a:rPr lang="el-GR" altLang="el-GR" sz="2400" u="sng" smtClean="0"/>
              <a:t>σε</a:t>
            </a:r>
            <a:r>
              <a:rPr lang="en-GB" altLang="el-GR" sz="2400" u="sng" smtClean="0"/>
              <a:t> κάθε γλώσσα μαθαίνουμε να ακούμε ορισμένες </a:t>
            </a:r>
            <a:r>
              <a:rPr lang="el-GR" altLang="el-GR" sz="2400" u="sng" smtClean="0"/>
              <a:t>μόνο </a:t>
            </a:r>
            <a:r>
              <a:rPr lang="en-GB" altLang="el-GR" sz="2400" u="sng" smtClean="0"/>
              <a:t>φωνητικές διαφορές </a:t>
            </a:r>
            <a:r>
              <a:rPr lang="el-GR" altLang="el-GR" sz="2400" u="sng" smtClean="0"/>
              <a:t> και όχι άλλες</a:t>
            </a:r>
            <a:endParaRPr lang="en-GB" altLang="el-GR" sz="2400" u="sng" smtClean="0"/>
          </a:p>
        </p:txBody>
      </p:sp>
      <p:sp>
        <p:nvSpPr>
          <p:cNvPr id="39940" name="Rectangle 2"/>
          <p:cNvSpPr>
            <a:spLocks noGrp="1" noChangeArrowheads="1"/>
          </p:cNvSpPr>
          <p:nvPr>
            <p:ph type="body" idx="1"/>
          </p:nvPr>
        </p:nvSpPr>
        <p:spPr>
          <a:xfrm>
            <a:off x="0" y="1628775"/>
            <a:ext cx="9144000" cy="5229225"/>
          </a:xfrm>
        </p:spPr>
        <p:txBody>
          <a:bodyPr/>
          <a:lstStyle/>
          <a:p>
            <a:pPr marL="263525" indent="-263525" eaLnBrk="1" hangingPunct="1">
              <a:lnSpc>
                <a:spcPct val="120000"/>
              </a:lnSpc>
              <a:spcBef>
                <a:spcPts val="500"/>
              </a:spcBef>
              <a:buFont typeface="Georgia" pitchFamily="18" charset="0"/>
              <a:buChar char="•"/>
              <a:tabLst>
                <a:tab pos="263525" algn="l"/>
                <a:tab pos="369888" algn="l"/>
                <a:tab pos="819150" algn="l"/>
                <a:tab pos="1268413" algn="l"/>
                <a:tab pos="1717675" algn="l"/>
                <a:tab pos="2166938" algn="l"/>
                <a:tab pos="2616200" algn="l"/>
                <a:tab pos="3065463" algn="l"/>
                <a:tab pos="3514725" algn="l"/>
                <a:tab pos="3963988" algn="l"/>
                <a:tab pos="4413250" algn="l"/>
                <a:tab pos="4862513" algn="l"/>
                <a:tab pos="5311775" algn="l"/>
                <a:tab pos="5761038" algn="l"/>
                <a:tab pos="6210300" algn="l"/>
                <a:tab pos="6659563" algn="l"/>
                <a:tab pos="7108825" algn="l"/>
                <a:tab pos="7558088" algn="l"/>
                <a:tab pos="8007350" algn="l"/>
                <a:tab pos="8456613" algn="l"/>
                <a:tab pos="8905875" algn="l"/>
              </a:tabLst>
            </a:pPr>
            <a:r>
              <a:rPr lang="el-GR" altLang="el-GR" sz="2400" b="1" smtClean="0">
                <a:solidFill>
                  <a:srgbClr val="FFFF00"/>
                </a:solidFill>
              </a:rPr>
              <a:t>Βρέφη </a:t>
            </a:r>
            <a:r>
              <a:rPr lang="el-GR" altLang="el-GR" sz="2400" b="1" u="sng" smtClean="0">
                <a:solidFill>
                  <a:srgbClr val="FFFF00"/>
                </a:solidFill>
              </a:rPr>
              <a:t>α</a:t>
            </a:r>
            <a:r>
              <a:rPr lang="en-GB" altLang="el-GR" sz="2400" b="1" u="sng" smtClean="0">
                <a:solidFill>
                  <a:srgbClr val="FFFF00"/>
                </a:solidFill>
              </a:rPr>
              <a:t>ρχικά αντιλαμβάνονται όχι μόνο φωνητικές </a:t>
            </a:r>
            <a:r>
              <a:rPr lang="el-GR" altLang="el-GR" sz="2400" b="1" u="sng" smtClean="0">
                <a:solidFill>
                  <a:srgbClr val="FFFF00"/>
                </a:solidFill>
              </a:rPr>
              <a:t>διαφορές </a:t>
            </a:r>
            <a:r>
              <a:rPr lang="en-GB" altLang="el-GR" sz="2400" b="1" u="sng" smtClean="0">
                <a:solidFill>
                  <a:srgbClr val="FFFF00"/>
                </a:solidFill>
              </a:rPr>
              <a:t>μητρικής</a:t>
            </a:r>
            <a:r>
              <a:rPr lang="el-GR" altLang="el-GR" sz="2400" b="1" u="sng" smtClean="0">
                <a:solidFill>
                  <a:srgbClr val="FFFF00"/>
                </a:solidFill>
              </a:rPr>
              <a:t> </a:t>
            </a:r>
            <a:r>
              <a:rPr lang="en-GB" altLang="el-GR" sz="2400" b="1" u="sng" smtClean="0">
                <a:solidFill>
                  <a:srgbClr val="FFFF00"/>
                </a:solidFill>
              </a:rPr>
              <a:t> γλώσσας</a:t>
            </a:r>
            <a:r>
              <a:rPr lang="en-GB" altLang="el-GR" sz="2400" b="1" smtClean="0">
                <a:solidFill>
                  <a:srgbClr val="FFFF00"/>
                </a:solidFill>
              </a:rPr>
              <a:t> </a:t>
            </a:r>
            <a:r>
              <a:rPr lang="en-GB" altLang="el-GR" sz="2400" b="1" u="sng" smtClean="0">
                <a:solidFill>
                  <a:srgbClr val="FFFF00"/>
                </a:solidFill>
              </a:rPr>
              <a:t>αλλά και άλλ</a:t>
            </a:r>
            <a:r>
              <a:rPr lang="el-GR" altLang="el-GR" sz="2400" b="1" u="sng" smtClean="0">
                <a:solidFill>
                  <a:srgbClr val="FFFF00"/>
                </a:solidFill>
              </a:rPr>
              <a:t>ων γλωσσών</a:t>
            </a:r>
            <a:r>
              <a:rPr lang="en-GB" altLang="el-GR" sz="2000" smtClean="0"/>
              <a:t>, </a:t>
            </a:r>
            <a:r>
              <a:rPr lang="en-GB" altLang="el-GR" sz="2000" b="1" smtClean="0"/>
              <a:t>π.χ. γιαπωνεζάκια  τ</a:t>
            </a:r>
            <a:r>
              <a:rPr lang="el-GR" altLang="el-GR" sz="2000" b="1" smtClean="0"/>
              <a:t>η διαφορά </a:t>
            </a:r>
            <a:r>
              <a:rPr lang="en-GB" altLang="el-GR" sz="2000" b="1" smtClean="0"/>
              <a:t>/</a:t>
            </a:r>
            <a:r>
              <a:rPr lang="en-GB" altLang="el-GR" sz="2000" b="1" smtClean="0">
                <a:solidFill>
                  <a:srgbClr val="FFC000"/>
                </a:solidFill>
              </a:rPr>
              <a:t>l</a:t>
            </a:r>
            <a:r>
              <a:rPr lang="en-GB" altLang="el-GR" sz="2000" b="1" smtClean="0"/>
              <a:t>a/-/</a:t>
            </a:r>
            <a:r>
              <a:rPr lang="en-GB" altLang="el-GR" sz="2000" b="1" smtClean="0">
                <a:solidFill>
                  <a:srgbClr val="FFC000"/>
                </a:solidFill>
              </a:rPr>
              <a:t>r</a:t>
            </a:r>
            <a:r>
              <a:rPr lang="en-GB" altLang="el-GR" sz="2000" b="1" smtClean="0"/>
              <a:t>a/ </a:t>
            </a:r>
            <a:r>
              <a:rPr lang="el-GR" altLang="el-GR" sz="2000" b="1" smtClean="0"/>
              <a:t> παρότι στη γλώσσα τους δεν χρησιμεύει </a:t>
            </a:r>
            <a:r>
              <a:rPr lang="en-GB" altLang="el-GR" sz="2000" smtClean="0"/>
              <a:t>(Eimas</a:t>
            </a:r>
            <a:r>
              <a:rPr lang="el-GR" altLang="el-GR" sz="2000" smtClean="0"/>
              <a:t> κ.σ. </a:t>
            </a:r>
            <a:r>
              <a:rPr lang="en-GB" altLang="el-GR" sz="2000" smtClean="0"/>
              <a:t>1987</a:t>
            </a:r>
            <a:r>
              <a:rPr lang="el-GR" altLang="el-GR" sz="2000" smtClean="0"/>
              <a:t>,</a:t>
            </a:r>
            <a:r>
              <a:rPr lang="en-GB" altLang="el-GR" sz="2000" smtClean="0"/>
              <a:t> Werker &amp; Pegg 1992). </a:t>
            </a:r>
          </a:p>
          <a:p>
            <a:pPr marL="263525" indent="-263525" eaLnBrk="1" hangingPunct="1">
              <a:lnSpc>
                <a:spcPct val="120000"/>
              </a:lnSpc>
              <a:spcBef>
                <a:spcPts val="500"/>
              </a:spcBef>
              <a:buFont typeface="Georgia" pitchFamily="18" charset="0"/>
              <a:buChar char="•"/>
              <a:tabLst>
                <a:tab pos="263525" algn="l"/>
                <a:tab pos="369888" algn="l"/>
                <a:tab pos="819150" algn="l"/>
                <a:tab pos="1268413" algn="l"/>
                <a:tab pos="1717675" algn="l"/>
                <a:tab pos="2166938" algn="l"/>
                <a:tab pos="2616200" algn="l"/>
                <a:tab pos="3065463" algn="l"/>
                <a:tab pos="3514725" algn="l"/>
                <a:tab pos="3963988" algn="l"/>
                <a:tab pos="4413250" algn="l"/>
                <a:tab pos="4862513" algn="l"/>
                <a:tab pos="5311775" algn="l"/>
                <a:tab pos="5761038" algn="l"/>
                <a:tab pos="6210300" algn="l"/>
                <a:tab pos="6659563" algn="l"/>
                <a:tab pos="7108825" algn="l"/>
                <a:tab pos="7558088" algn="l"/>
                <a:tab pos="8007350" algn="l"/>
                <a:tab pos="8456613" algn="l"/>
                <a:tab pos="8905875" algn="l"/>
              </a:tabLst>
            </a:pPr>
            <a:r>
              <a:rPr lang="en-GB" altLang="el-GR" sz="2400" b="1" u="sng" smtClean="0">
                <a:solidFill>
                  <a:srgbClr val="FFFF00"/>
                </a:solidFill>
              </a:rPr>
              <a:t>Αργότερα όμως</a:t>
            </a:r>
            <a:r>
              <a:rPr lang="en-GB" altLang="el-GR" sz="2400" b="1" smtClean="0">
                <a:solidFill>
                  <a:srgbClr val="FFFF00"/>
                </a:solidFill>
              </a:rPr>
              <a:t> περιορίζονται </a:t>
            </a:r>
            <a:r>
              <a:rPr lang="en-GB" altLang="el-GR" sz="2400" b="1" u="sng" smtClean="0">
                <a:solidFill>
                  <a:srgbClr val="FFFF00"/>
                </a:solidFill>
              </a:rPr>
              <a:t>ΜΟΝΟ στις </a:t>
            </a:r>
            <a:r>
              <a:rPr lang="el-GR" altLang="el-GR" sz="2400" b="1" u="sng" smtClean="0">
                <a:solidFill>
                  <a:srgbClr val="FFFF00"/>
                </a:solidFill>
              </a:rPr>
              <a:t>διαφορές που χρησιμοποιούνται στη </a:t>
            </a:r>
            <a:r>
              <a:rPr lang="en-GB" altLang="el-GR" sz="2400" b="1" u="sng" smtClean="0">
                <a:solidFill>
                  <a:srgbClr val="FFFF00"/>
                </a:solidFill>
              </a:rPr>
              <a:t>μητρική</a:t>
            </a:r>
            <a:r>
              <a:rPr lang="el-GR" altLang="el-GR" sz="2400" b="1" u="sng" smtClean="0">
                <a:solidFill>
                  <a:srgbClr val="FFFF00"/>
                </a:solidFill>
              </a:rPr>
              <a:t> τους</a:t>
            </a:r>
            <a:r>
              <a:rPr lang="en-GB" altLang="el-GR" sz="2400" b="1" u="sng" smtClean="0">
                <a:solidFill>
                  <a:srgbClr val="FFFF00"/>
                </a:solidFill>
              </a:rPr>
              <a:t> γλώσσα</a:t>
            </a:r>
            <a:r>
              <a:rPr lang="en-GB" altLang="el-GR" sz="2000" b="1" smtClean="0">
                <a:solidFill>
                  <a:srgbClr val="85FFE0"/>
                </a:solidFill>
              </a:rPr>
              <a:t>. </a:t>
            </a:r>
            <a:r>
              <a:rPr lang="el-GR" altLang="el-GR" sz="2000" b="1" smtClean="0"/>
              <a:t>Έ</a:t>
            </a:r>
            <a:r>
              <a:rPr lang="en-GB" altLang="el-GR" sz="2000" b="1" smtClean="0"/>
              <a:t>τσι, </a:t>
            </a:r>
            <a:r>
              <a:rPr lang="el-GR" altLang="el-GR" sz="2000" b="1" smtClean="0"/>
              <a:t>τα </a:t>
            </a:r>
            <a:r>
              <a:rPr lang="en-GB" altLang="el-GR" sz="2000" b="1" smtClean="0"/>
              <a:t>γιαπωνεζάκια στους 12 μήνες δεν ακούν πια τη διαφορά</a:t>
            </a:r>
            <a:r>
              <a:rPr lang="el-GR" altLang="el-GR" sz="2000" b="1" smtClean="0"/>
              <a:t> </a:t>
            </a:r>
            <a:r>
              <a:rPr lang="el-GR" altLang="el-GR" sz="2000" b="1" i="1" smtClean="0"/>
              <a:t>ρ-λ</a:t>
            </a:r>
            <a:r>
              <a:rPr lang="en-GB" altLang="el-GR" sz="2000" b="1" smtClean="0"/>
              <a:t>.</a:t>
            </a:r>
            <a:r>
              <a:rPr lang="en-GB" altLang="el-GR" sz="2000" smtClean="0"/>
              <a:t> </a:t>
            </a:r>
            <a:r>
              <a:rPr lang="el-GR" altLang="el-GR" sz="2000" smtClean="0"/>
              <a:t>  </a:t>
            </a:r>
            <a:r>
              <a:rPr lang="en-GB" altLang="el-GR" sz="2000" b="1" smtClean="0">
                <a:solidFill>
                  <a:srgbClr val="85FFE0"/>
                </a:solidFill>
              </a:rPr>
              <a:t>Προσαρμογή στη μητρική γλώσσα αρχίζει </a:t>
            </a:r>
            <a:r>
              <a:rPr lang="el-GR" altLang="el-GR" sz="2000" b="1" smtClean="0">
                <a:solidFill>
                  <a:srgbClr val="85FFE0"/>
                </a:solidFill>
              </a:rPr>
              <a:t>σταδιακά </a:t>
            </a:r>
            <a:r>
              <a:rPr lang="en-GB" altLang="el-GR" sz="2000" b="1" smtClean="0">
                <a:solidFill>
                  <a:srgbClr val="85FFE0"/>
                </a:solidFill>
              </a:rPr>
              <a:t>από 8 μήνες</a:t>
            </a:r>
            <a:r>
              <a:rPr lang="en-GB" altLang="el-GR" sz="2000" b="1" smtClean="0"/>
              <a:t>, αρχικά για τα φωνήεντα </a:t>
            </a:r>
            <a:r>
              <a:rPr lang="en-GB" altLang="el-GR" sz="2000" smtClean="0"/>
              <a:t>(Βertoncini κ.σ. 1992)</a:t>
            </a:r>
            <a:r>
              <a:rPr lang="el-GR" altLang="el-GR" sz="2000" smtClean="0"/>
              <a:t>, </a:t>
            </a:r>
            <a:r>
              <a:rPr lang="en-GB" altLang="el-GR" sz="2000" b="1" smtClean="0"/>
              <a:t>περίπου όταν </a:t>
            </a:r>
            <a:r>
              <a:rPr lang="el-GR" altLang="el-GR" sz="2000" b="1" smtClean="0"/>
              <a:t> αρχίζει η </a:t>
            </a:r>
            <a:r>
              <a:rPr lang="en-GB" altLang="el-GR" sz="2000" b="1" smtClean="0"/>
              <a:t> καταν</a:t>
            </a:r>
            <a:r>
              <a:rPr lang="el-GR" altLang="el-GR" sz="2000" b="1" smtClean="0"/>
              <a:t>όηση </a:t>
            </a:r>
            <a:r>
              <a:rPr lang="en-GB" altLang="el-GR" sz="2000" b="1" smtClean="0"/>
              <a:t>τι</a:t>
            </a:r>
            <a:r>
              <a:rPr lang="el-GR" altLang="el-GR" sz="2000" b="1" smtClean="0"/>
              <a:t>ων </a:t>
            </a:r>
            <a:r>
              <a:rPr lang="en-GB" altLang="el-GR" sz="2000" b="1" smtClean="0"/>
              <a:t>πρώτ</a:t>
            </a:r>
            <a:r>
              <a:rPr lang="el-GR" altLang="el-GR" sz="2000" b="1" smtClean="0"/>
              <a:t>ων </a:t>
            </a:r>
            <a:r>
              <a:rPr lang="en-GB" altLang="el-GR" sz="2000" b="1" smtClean="0"/>
              <a:t>λέξε</a:t>
            </a:r>
            <a:r>
              <a:rPr lang="el-GR" altLang="el-GR" sz="2000" b="1" smtClean="0"/>
              <a:t>ων</a:t>
            </a:r>
            <a:r>
              <a:rPr lang="en-GB" altLang="el-GR" sz="2000" b="1" smtClean="0"/>
              <a:t>.  </a:t>
            </a:r>
          </a:p>
          <a:p>
            <a:pPr marL="263525" indent="-263525" algn="ctr" eaLnBrk="1" hangingPunct="1">
              <a:lnSpc>
                <a:spcPct val="120000"/>
              </a:lnSpc>
              <a:spcBef>
                <a:spcPts val="500"/>
              </a:spcBef>
              <a:tabLst>
                <a:tab pos="263525" algn="l"/>
                <a:tab pos="369888" algn="l"/>
                <a:tab pos="819150" algn="l"/>
                <a:tab pos="1268413" algn="l"/>
                <a:tab pos="1717675" algn="l"/>
                <a:tab pos="2166938" algn="l"/>
                <a:tab pos="2616200" algn="l"/>
                <a:tab pos="3065463" algn="l"/>
                <a:tab pos="3514725" algn="l"/>
                <a:tab pos="3963988" algn="l"/>
                <a:tab pos="4413250" algn="l"/>
                <a:tab pos="4862513" algn="l"/>
                <a:tab pos="5311775" algn="l"/>
                <a:tab pos="5761038" algn="l"/>
                <a:tab pos="6210300" algn="l"/>
                <a:tab pos="6659563" algn="l"/>
                <a:tab pos="7108825" algn="l"/>
                <a:tab pos="7558088" algn="l"/>
                <a:tab pos="8007350" algn="l"/>
                <a:tab pos="8456613" algn="l"/>
                <a:tab pos="8905875" algn="l"/>
              </a:tabLst>
            </a:pPr>
            <a:r>
              <a:rPr lang="el-GR" altLang="el-GR" sz="2400" b="1" u="sng" smtClean="0">
                <a:solidFill>
                  <a:srgbClr val="FFFF00"/>
                </a:solidFill>
              </a:rPr>
              <a:t>Θεωρητική ε</a:t>
            </a:r>
            <a:r>
              <a:rPr lang="en-GB" altLang="el-GR" sz="2400" b="1" u="sng" smtClean="0">
                <a:solidFill>
                  <a:srgbClr val="FFFF00"/>
                </a:solidFill>
              </a:rPr>
              <a:t>ξήγηση</a:t>
            </a:r>
            <a:r>
              <a:rPr lang="en-GB" altLang="el-GR" sz="2400" b="1" smtClean="0">
                <a:solidFill>
                  <a:srgbClr val="FFFF00"/>
                </a:solidFill>
              </a:rPr>
              <a:t>:</a:t>
            </a:r>
            <a:r>
              <a:rPr lang="en-GB" altLang="el-GR" sz="2400" smtClean="0">
                <a:solidFill>
                  <a:srgbClr val="FFFF00"/>
                </a:solidFill>
              </a:rPr>
              <a:t>  </a:t>
            </a:r>
            <a:r>
              <a:rPr lang="en-GB" altLang="el-GR" sz="2000" u="sng" smtClean="0"/>
              <a:t>μάθηση </a:t>
            </a:r>
            <a:r>
              <a:rPr lang="el-GR" altLang="el-GR" sz="2000" u="sng" smtClean="0"/>
              <a:t>μέσα </a:t>
            </a:r>
            <a:r>
              <a:rPr lang="en-GB" altLang="el-GR" sz="2000" u="sng" smtClean="0"/>
              <a:t>από εμπειρία</a:t>
            </a:r>
            <a:r>
              <a:rPr lang="en-GB" altLang="el-GR" sz="2000" smtClean="0"/>
              <a:t> με μητρική γλώσσα </a:t>
            </a:r>
            <a:r>
              <a:rPr lang="el-GR" altLang="el-GR" sz="2000" smtClean="0"/>
              <a:t> και όχι μόνο από βιολογικά καθορισμένες ικανότητες</a:t>
            </a:r>
            <a:r>
              <a:rPr lang="en-GB" altLang="el-GR" sz="2000" smtClean="0"/>
              <a:t> (Jusczyk 1997</a:t>
            </a:r>
            <a:r>
              <a:rPr lang="el-GR" altLang="el-GR" sz="2000" smtClean="0"/>
              <a:t>)</a:t>
            </a:r>
            <a:r>
              <a:rPr lang="en-GB" altLang="el-GR" sz="2000" smtClean="0"/>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22401638-6373-42B5-8C5C-4E73EA0BF075}" type="slidenum">
              <a:rPr lang="en-GB" altLang="el-GR" sz="1400" smtClean="0">
                <a:solidFill>
                  <a:srgbClr val="000000"/>
                </a:solidFill>
              </a:rPr>
              <a:pPr>
                <a:lnSpc>
                  <a:spcPct val="100000"/>
                </a:lnSpc>
                <a:spcBef>
                  <a:spcPct val="0"/>
                </a:spcBef>
                <a:buClr>
                  <a:srgbClr val="000000"/>
                </a:buClr>
              </a:pPr>
              <a:t>23</a:t>
            </a:fld>
            <a:endParaRPr lang="en-GB" altLang="el-GR" sz="1400" smtClean="0">
              <a:solidFill>
                <a:srgbClr val="000000"/>
              </a:solidFill>
            </a:endParaRPr>
          </a:p>
        </p:txBody>
      </p:sp>
      <p:sp>
        <p:nvSpPr>
          <p:cNvPr id="41987" name="Rectangle 1"/>
          <p:cNvSpPr>
            <a:spLocks noGrp="1" noChangeArrowheads="1"/>
          </p:cNvSpPr>
          <p:nvPr>
            <p:ph type="title"/>
          </p:nvPr>
        </p:nvSpPr>
        <p:spPr>
          <a:xfrm>
            <a:off x="609600" y="0"/>
            <a:ext cx="7772400" cy="128587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400" smtClean="0"/>
              <a:t/>
            </a:r>
            <a:br>
              <a:rPr lang="en-GB" altLang="el-GR" sz="2400" smtClean="0"/>
            </a:br>
            <a:r>
              <a:rPr lang="en-GB" altLang="el-GR" sz="2400" smtClean="0"/>
              <a:t>Α</a:t>
            </a:r>
            <a:r>
              <a:rPr lang="en-GB" altLang="el-GR" sz="2800" smtClean="0"/>
              <a:t>ντίληψη  λέξεων:</a:t>
            </a:r>
            <a:br>
              <a:rPr lang="en-GB" altLang="el-GR" sz="2800" smtClean="0"/>
            </a:br>
            <a:r>
              <a:rPr lang="en-GB" altLang="el-GR" sz="2800" smtClean="0"/>
              <a:t> </a:t>
            </a:r>
            <a:r>
              <a:rPr lang="el-GR" altLang="el-GR" sz="2800" smtClean="0"/>
              <a:t>2</a:t>
            </a:r>
            <a:r>
              <a:rPr lang="el-GR" altLang="el-GR" sz="2800" baseline="30000" smtClean="0"/>
              <a:t>ο</a:t>
            </a:r>
            <a:r>
              <a:rPr lang="el-GR" altLang="el-GR" sz="2800" smtClean="0"/>
              <a:t> ε</a:t>
            </a:r>
            <a:r>
              <a:rPr lang="en-GB" altLang="el-GR" sz="2800" smtClean="0"/>
              <a:t>ξάμηνο της ζωής</a:t>
            </a:r>
            <a:br>
              <a:rPr lang="en-GB" altLang="el-GR" sz="2800" smtClean="0"/>
            </a:br>
            <a:endParaRPr lang="en-GB" altLang="el-GR" sz="2800" smtClean="0"/>
          </a:p>
        </p:txBody>
      </p:sp>
      <p:sp>
        <p:nvSpPr>
          <p:cNvPr id="19460" name="Rectangle 2"/>
          <p:cNvSpPr>
            <a:spLocks noChangeArrowheads="1"/>
          </p:cNvSpPr>
          <p:nvPr/>
        </p:nvSpPr>
        <p:spPr bwMode="auto">
          <a:xfrm>
            <a:off x="0" y="1196975"/>
            <a:ext cx="9144000" cy="5265738"/>
          </a:xfrm>
          <a:prstGeom prst="rect">
            <a:avLst/>
          </a:prstGeom>
          <a:noFill/>
          <a:ln w="9525">
            <a:noFill/>
            <a:round/>
            <a:headEnd/>
            <a:tailEnd/>
          </a:ln>
        </p:spPr>
        <p:txBody>
          <a:bodyPr lIns="90000" tIns="46800" rIns="90000" bIns="46800">
            <a:spAutoFit/>
          </a:bodyPr>
          <a:lstStyle/>
          <a:p>
            <a:pPr marL="263525" indent="-263525" algn="ctr" eaLnBrk="1" hangingPunct="1">
              <a:lnSpc>
                <a:spcPct val="150000"/>
              </a:lnSpc>
              <a:buClr>
                <a:srgbClr val="FFCC00"/>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l-GR" b="1" dirty="0">
                <a:solidFill>
                  <a:srgbClr val="FFCC00"/>
                </a:solidFill>
                <a:latin typeface="+mn-lt"/>
                <a:cs typeface="Times New Roman" pitchFamily="18" charset="0"/>
              </a:rPr>
              <a:t>α)  Αναγνώριση λέξεων μ</a:t>
            </a:r>
            <a:r>
              <a:rPr lang="en-GB" b="1" dirty="0">
                <a:solidFill>
                  <a:srgbClr val="FFCC00"/>
                </a:solidFill>
                <a:latin typeface="+mn-lt"/>
                <a:cs typeface="Times New Roman" pitchFamily="18" charset="0"/>
              </a:rPr>
              <a:t>ε </a:t>
            </a:r>
            <a:r>
              <a:rPr lang="en-GB" b="1" dirty="0" err="1">
                <a:solidFill>
                  <a:srgbClr val="FFCC00"/>
                </a:solidFill>
                <a:latin typeface="+mn-lt"/>
                <a:cs typeface="Times New Roman" pitchFamily="18" charset="0"/>
              </a:rPr>
              <a:t>βάση</a:t>
            </a:r>
            <a:r>
              <a:rPr lang="en-GB" b="1" dirty="0">
                <a:solidFill>
                  <a:srgbClr val="FFCC00"/>
                </a:solidFill>
                <a:latin typeface="+mn-lt"/>
                <a:cs typeface="Times New Roman" pitchFamily="18" charset="0"/>
              </a:rPr>
              <a:t> </a:t>
            </a:r>
            <a:r>
              <a:rPr lang="en-GB" b="1" u="sng" dirty="0" err="1">
                <a:solidFill>
                  <a:srgbClr val="FFCC00"/>
                </a:solidFill>
                <a:latin typeface="+mn-lt"/>
                <a:cs typeface="Times New Roman" pitchFamily="18" charset="0"/>
              </a:rPr>
              <a:t>φωνητικές</a:t>
            </a:r>
            <a:r>
              <a:rPr lang="en-GB" b="1" u="sng" dirty="0">
                <a:solidFill>
                  <a:srgbClr val="FFCC00"/>
                </a:solidFill>
                <a:latin typeface="+mn-lt"/>
                <a:cs typeface="Times New Roman" pitchFamily="18" charset="0"/>
              </a:rPr>
              <a:t> </a:t>
            </a:r>
            <a:r>
              <a:rPr lang="en-GB" b="1" u="sng" dirty="0" err="1">
                <a:solidFill>
                  <a:srgbClr val="FFCC00"/>
                </a:solidFill>
                <a:latin typeface="+mn-lt"/>
                <a:cs typeface="Times New Roman" pitchFamily="18" charset="0"/>
              </a:rPr>
              <a:t>ιδιότητες</a:t>
            </a:r>
            <a:r>
              <a:rPr lang="el-GR" b="1" u="sng" dirty="0">
                <a:solidFill>
                  <a:srgbClr val="FFCC00"/>
                </a:solidFill>
                <a:latin typeface="+mn-lt"/>
                <a:cs typeface="Times New Roman" pitchFamily="18" charset="0"/>
              </a:rPr>
              <a:t> </a:t>
            </a:r>
            <a:r>
              <a:rPr lang="el-GR" sz="2400" b="1" dirty="0">
                <a:solidFill>
                  <a:srgbClr val="FFCC00"/>
                </a:solidFill>
                <a:latin typeface="+mn-lt"/>
                <a:cs typeface="Times New Roman" pitchFamily="18" charset="0"/>
              </a:rPr>
              <a:t>(δηλ. τμήματα ήχου και συνδυασμούς τους)</a:t>
            </a:r>
            <a:r>
              <a:rPr lang="en-GB" sz="2400" b="1" dirty="0">
                <a:solidFill>
                  <a:srgbClr val="FFCC00"/>
                </a:solidFill>
                <a:latin typeface="+mn-lt"/>
                <a:cs typeface="Times New Roman" pitchFamily="18" charset="0"/>
              </a:rPr>
              <a:t> </a:t>
            </a:r>
            <a:r>
              <a:rPr lang="en-GB" sz="2400" b="1" dirty="0">
                <a:solidFill>
                  <a:srgbClr val="FFCC00"/>
                </a:solidFill>
                <a:latin typeface="+mn-lt"/>
              </a:rPr>
              <a:t> </a:t>
            </a:r>
          </a:p>
          <a:p>
            <a:pPr marL="263525" indent="-263525" algn="ctr" eaLnBrk="1" hangingPunct="1">
              <a:lnSpc>
                <a:spcPct val="150000"/>
              </a:lnSpc>
              <a:buClr>
                <a:srgbClr val="FFFFFF"/>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n-GB" sz="2400" i="1" dirty="0">
                <a:solidFill>
                  <a:srgbClr val="FFFFFF"/>
                </a:solidFill>
              </a:rPr>
              <a:t>6-9 </a:t>
            </a:r>
            <a:r>
              <a:rPr lang="en-GB" sz="2400" i="1" dirty="0" err="1">
                <a:solidFill>
                  <a:srgbClr val="FFFFFF"/>
                </a:solidFill>
              </a:rPr>
              <a:t>μηνών</a:t>
            </a:r>
            <a:r>
              <a:rPr lang="en-GB" sz="2400" i="1" dirty="0">
                <a:solidFill>
                  <a:srgbClr val="FFFFFF"/>
                </a:solidFill>
              </a:rPr>
              <a:t>:</a:t>
            </a:r>
          </a:p>
          <a:p>
            <a:pPr marL="263525" indent="-263525" algn="ctr" eaLnBrk="1" hangingPunct="1">
              <a:buClr>
                <a:srgbClr val="FFFFFF"/>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n-GB" sz="2400" dirty="0">
                <a:solidFill>
                  <a:srgbClr val="FFFFFF"/>
                </a:solidFill>
              </a:rPr>
              <a:t>	</a:t>
            </a:r>
            <a:r>
              <a:rPr lang="en-GB" sz="2400" b="1" dirty="0" err="1">
                <a:solidFill>
                  <a:srgbClr val="FFFFFF"/>
                </a:solidFill>
              </a:rPr>
              <a:t>Διακρίνουν</a:t>
            </a:r>
            <a:r>
              <a:rPr lang="en-GB" sz="2400" b="1" dirty="0">
                <a:solidFill>
                  <a:srgbClr val="FFFFFF"/>
                </a:solidFill>
              </a:rPr>
              <a:t> </a:t>
            </a:r>
            <a:r>
              <a:rPr lang="en-GB" sz="2400" b="1" dirty="0" err="1">
                <a:solidFill>
                  <a:srgbClr val="FFFFFF"/>
                </a:solidFill>
              </a:rPr>
              <a:t>λέξεις</a:t>
            </a:r>
            <a:r>
              <a:rPr lang="en-GB" sz="2400" b="1" dirty="0">
                <a:solidFill>
                  <a:srgbClr val="FFFFFF"/>
                </a:solidFill>
              </a:rPr>
              <a:t> </a:t>
            </a:r>
            <a:r>
              <a:rPr lang="en-GB" sz="2400" b="1" dirty="0" err="1">
                <a:solidFill>
                  <a:srgbClr val="FFFFFF"/>
                </a:solidFill>
              </a:rPr>
              <a:t>της</a:t>
            </a:r>
            <a:r>
              <a:rPr lang="en-GB" sz="2400" b="1" dirty="0">
                <a:solidFill>
                  <a:srgbClr val="FFFFFF"/>
                </a:solidFill>
              </a:rPr>
              <a:t> </a:t>
            </a:r>
            <a:r>
              <a:rPr lang="en-GB" sz="2400" b="1" dirty="0" err="1">
                <a:solidFill>
                  <a:srgbClr val="FFFFFF"/>
                </a:solidFill>
              </a:rPr>
              <a:t>γλώσσας</a:t>
            </a:r>
            <a:r>
              <a:rPr lang="en-GB" sz="2400" b="1" dirty="0">
                <a:solidFill>
                  <a:srgbClr val="FFFFFF"/>
                </a:solidFill>
              </a:rPr>
              <a:t> </a:t>
            </a:r>
            <a:r>
              <a:rPr lang="en-GB" sz="2400" b="1" dirty="0" err="1">
                <a:solidFill>
                  <a:srgbClr val="FFFFFF"/>
                </a:solidFill>
              </a:rPr>
              <a:t>τους</a:t>
            </a:r>
            <a:r>
              <a:rPr lang="en-GB" sz="2400" b="1" dirty="0">
                <a:solidFill>
                  <a:srgbClr val="FFFFFF"/>
                </a:solidFill>
              </a:rPr>
              <a:t> </a:t>
            </a:r>
            <a:endParaRPr lang="el-GR" sz="2400" b="1" dirty="0">
              <a:solidFill>
                <a:srgbClr val="FFFFFF"/>
              </a:solidFill>
            </a:endParaRPr>
          </a:p>
          <a:p>
            <a:pPr marL="263525" indent="-263525" algn="ctr" eaLnBrk="1" hangingPunct="1">
              <a:buClr>
                <a:srgbClr val="FFFFFF"/>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n-GB" sz="2400" b="1" dirty="0" err="1">
                <a:solidFill>
                  <a:srgbClr val="FFFFFF"/>
                </a:solidFill>
              </a:rPr>
              <a:t>από</a:t>
            </a:r>
            <a:r>
              <a:rPr lang="en-GB" sz="2400" b="1" dirty="0">
                <a:solidFill>
                  <a:srgbClr val="FFFFFF"/>
                </a:solidFill>
              </a:rPr>
              <a:t> </a:t>
            </a:r>
            <a:r>
              <a:rPr lang="en-GB" sz="2400" b="1" dirty="0" err="1">
                <a:solidFill>
                  <a:srgbClr val="FFFFFF"/>
                </a:solidFill>
              </a:rPr>
              <a:t>λέξεις</a:t>
            </a:r>
            <a:r>
              <a:rPr lang="en-GB" sz="2400" b="1" dirty="0">
                <a:solidFill>
                  <a:srgbClr val="FFFFFF"/>
                </a:solidFill>
              </a:rPr>
              <a:t> </a:t>
            </a:r>
            <a:r>
              <a:rPr lang="en-GB" sz="2400" b="1" dirty="0" err="1">
                <a:solidFill>
                  <a:srgbClr val="FFFFFF"/>
                </a:solidFill>
              </a:rPr>
              <a:t>άλλων</a:t>
            </a:r>
            <a:r>
              <a:rPr lang="en-GB" sz="2400" b="1" dirty="0">
                <a:solidFill>
                  <a:srgbClr val="FFFFFF"/>
                </a:solidFill>
              </a:rPr>
              <a:t>  </a:t>
            </a:r>
            <a:r>
              <a:rPr lang="en-GB" sz="2400" b="1" dirty="0" err="1">
                <a:solidFill>
                  <a:srgbClr val="FFFFFF"/>
                </a:solidFill>
              </a:rPr>
              <a:t>γλωσσών</a:t>
            </a:r>
            <a:r>
              <a:rPr lang="en-GB" sz="2400" b="1" dirty="0">
                <a:solidFill>
                  <a:srgbClr val="FFFFFF"/>
                </a:solidFill>
              </a:rPr>
              <a:t> </a:t>
            </a:r>
            <a:endParaRPr lang="el-GR" sz="2400" b="1" dirty="0">
              <a:solidFill>
                <a:srgbClr val="FFFFFF"/>
              </a:solidFill>
            </a:endParaRPr>
          </a:p>
          <a:p>
            <a:pPr marL="263525" indent="-263525" algn="ctr" eaLnBrk="1" hangingPunct="1">
              <a:buClr>
                <a:srgbClr val="FFFFFF"/>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endParaRPr lang="el-GR" sz="2400" dirty="0">
              <a:solidFill>
                <a:srgbClr val="FFFFFF"/>
              </a:solidFill>
            </a:endParaRPr>
          </a:p>
          <a:p>
            <a:pPr marL="263525" indent="-263525" algn="ctr" eaLnBrk="1" hangingPunct="1">
              <a:buClr>
                <a:srgbClr val="FFFFFF"/>
              </a:buClr>
              <a:buSzPct val="100000"/>
              <a:buFont typeface="Georgia" panose="02040502050405020303" pitchFamily="18" charset="0"/>
              <a:buNone/>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n-GB" sz="2400" b="1" dirty="0" err="1">
                <a:solidFill>
                  <a:srgbClr val="FFFFFF"/>
                </a:solidFill>
              </a:rPr>
              <a:t>με</a:t>
            </a:r>
            <a:r>
              <a:rPr lang="en-GB" sz="2400" b="1" dirty="0">
                <a:solidFill>
                  <a:srgbClr val="FFFFFF"/>
                </a:solidFill>
              </a:rPr>
              <a:t> </a:t>
            </a:r>
            <a:r>
              <a:rPr lang="en-GB" sz="2400" b="1" dirty="0" err="1">
                <a:solidFill>
                  <a:srgbClr val="FFFFFF"/>
                </a:solidFill>
              </a:rPr>
              <a:t>βάση</a:t>
            </a:r>
            <a:r>
              <a:rPr lang="el-GR" sz="2400" b="1" dirty="0">
                <a:solidFill>
                  <a:srgbClr val="FFFFFF"/>
                </a:solidFill>
              </a:rPr>
              <a:t>:</a:t>
            </a:r>
            <a:r>
              <a:rPr lang="en-GB" sz="2400" b="1" dirty="0">
                <a:solidFill>
                  <a:srgbClr val="FFFFFF"/>
                </a:solidFill>
              </a:rPr>
              <a:t> </a:t>
            </a:r>
            <a:endParaRPr lang="el-GR" sz="2400" b="1" dirty="0">
              <a:solidFill>
                <a:srgbClr val="FFFFFF"/>
              </a:solidFill>
            </a:endParaRPr>
          </a:p>
          <a:p>
            <a:pPr marL="263525" indent="-263525" eaLnBrk="1" hangingPunct="1">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n-US" sz="2400" b="1" dirty="0">
                <a:solidFill>
                  <a:srgbClr val="FFFF00"/>
                </a:solidFill>
                <a:cs typeface="Times New Roman" pitchFamily="18" charset="0"/>
              </a:rPr>
              <a:t>E</a:t>
            </a:r>
            <a:r>
              <a:rPr lang="en-GB" sz="2400" b="1" dirty="0" err="1">
                <a:solidFill>
                  <a:srgbClr val="FFFF00"/>
                </a:solidFill>
                <a:cs typeface="Times New Roman" pitchFamily="18" charset="0"/>
              </a:rPr>
              <a:t>πιμέρους</a:t>
            </a:r>
            <a:r>
              <a:rPr lang="en-GB" sz="2400" b="1" dirty="0">
                <a:solidFill>
                  <a:srgbClr val="FFFF00"/>
                </a:solidFill>
                <a:cs typeface="Times New Roman" pitchFamily="18" charset="0"/>
              </a:rPr>
              <a:t> </a:t>
            </a:r>
            <a:r>
              <a:rPr lang="en-GB" sz="2400" b="1" dirty="0" err="1">
                <a:solidFill>
                  <a:srgbClr val="FFFF00"/>
                </a:solidFill>
                <a:cs typeface="Times New Roman" pitchFamily="18" charset="0"/>
              </a:rPr>
              <a:t>τμήματα</a:t>
            </a:r>
            <a:r>
              <a:rPr lang="en-GB" sz="2400" b="1" dirty="0">
                <a:solidFill>
                  <a:srgbClr val="FFFF00"/>
                </a:solidFill>
                <a:cs typeface="Times New Roman" pitchFamily="18" charset="0"/>
              </a:rPr>
              <a:t> </a:t>
            </a:r>
            <a:r>
              <a:rPr lang="en-GB" sz="2400" b="1" dirty="0" err="1">
                <a:solidFill>
                  <a:srgbClr val="FFFF00"/>
                </a:solidFill>
                <a:cs typeface="Times New Roman" pitchFamily="18" charset="0"/>
              </a:rPr>
              <a:t>ήχου</a:t>
            </a:r>
            <a:r>
              <a:rPr lang="en-GB" sz="2400" b="1" dirty="0">
                <a:solidFill>
                  <a:srgbClr val="FFFF00"/>
                </a:solidFill>
                <a:cs typeface="Times New Roman" pitchFamily="18" charset="0"/>
              </a:rPr>
              <a:t> </a:t>
            </a:r>
            <a:r>
              <a:rPr lang="en-GB" sz="2400" dirty="0">
                <a:solidFill>
                  <a:srgbClr val="FFFFFF"/>
                </a:solidFill>
                <a:cs typeface="Times New Roman" pitchFamily="18" charset="0"/>
              </a:rPr>
              <a:t>(</a:t>
            </a:r>
            <a:r>
              <a:rPr lang="en-GB" sz="2400" dirty="0" err="1">
                <a:solidFill>
                  <a:srgbClr val="FFFFFF"/>
                </a:solidFill>
                <a:cs typeface="Times New Roman" pitchFamily="18" charset="0"/>
              </a:rPr>
              <a:t>φωνητικ</a:t>
            </a:r>
            <a:r>
              <a:rPr lang="el-GR" sz="2400" dirty="0">
                <a:solidFill>
                  <a:srgbClr val="FFFFFF"/>
                </a:solidFill>
                <a:cs typeface="Times New Roman" pitchFamily="18" charset="0"/>
              </a:rPr>
              <a:t>ές ιδιότητες</a:t>
            </a:r>
            <a:r>
              <a:rPr lang="en-GB" sz="2400" dirty="0">
                <a:solidFill>
                  <a:srgbClr val="FFFFFF"/>
                </a:solidFill>
                <a:cs typeface="Times New Roman" pitchFamily="18" charset="0"/>
              </a:rPr>
              <a:t>)</a:t>
            </a:r>
          </a:p>
          <a:p>
            <a:pPr marL="263525" indent="-263525" eaLnBrk="1" hangingPunct="1">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a:pPr>
            <a:r>
              <a:rPr lang="el-GR" sz="2400" b="1" dirty="0">
                <a:solidFill>
                  <a:srgbClr val="FFFF00"/>
                </a:solidFill>
                <a:cs typeface="Times New Roman" pitchFamily="18" charset="0"/>
              </a:rPr>
              <a:t>Σ</a:t>
            </a:r>
            <a:r>
              <a:rPr lang="en-GB" sz="2400" b="1" dirty="0" err="1">
                <a:solidFill>
                  <a:srgbClr val="FFFF00"/>
                </a:solidFill>
                <a:cs typeface="Times New Roman" pitchFamily="18" charset="0"/>
              </a:rPr>
              <a:t>υνδυασμούς</a:t>
            </a:r>
            <a:r>
              <a:rPr lang="en-GB" sz="2400" b="1" dirty="0">
                <a:solidFill>
                  <a:srgbClr val="FFFF00"/>
                </a:solidFill>
                <a:cs typeface="Times New Roman" pitchFamily="18" charset="0"/>
              </a:rPr>
              <a:t> </a:t>
            </a:r>
            <a:r>
              <a:rPr lang="en-GB" sz="2400" b="1" dirty="0" err="1">
                <a:solidFill>
                  <a:srgbClr val="FFFF00"/>
                </a:solidFill>
                <a:cs typeface="Times New Roman" pitchFamily="18" charset="0"/>
              </a:rPr>
              <a:t>τμημάτων</a:t>
            </a:r>
            <a:r>
              <a:rPr lang="en-GB" sz="2400" b="1" dirty="0">
                <a:solidFill>
                  <a:srgbClr val="FFFF00"/>
                </a:solidFill>
                <a:cs typeface="Times New Roman" pitchFamily="18" charset="0"/>
              </a:rPr>
              <a:t> </a:t>
            </a:r>
            <a:r>
              <a:rPr lang="en-GB" sz="2400" b="1" dirty="0" err="1">
                <a:solidFill>
                  <a:srgbClr val="FFFF00"/>
                </a:solidFill>
                <a:cs typeface="Times New Roman" pitchFamily="18" charset="0"/>
              </a:rPr>
              <a:t>ήχου</a:t>
            </a:r>
            <a:r>
              <a:rPr lang="en-GB" sz="2400" b="1" dirty="0">
                <a:solidFill>
                  <a:srgbClr val="FFFF00"/>
                </a:solidFill>
                <a:cs typeface="Times New Roman" pitchFamily="18" charset="0"/>
              </a:rPr>
              <a:t> </a:t>
            </a:r>
            <a:r>
              <a:rPr lang="en-GB" sz="2400" dirty="0">
                <a:solidFill>
                  <a:srgbClr val="FFFFFF"/>
                </a:solidFill>
                <a:cs typeface="Times New Roman" pitchFamily="18" charset="0"/>
              </a:rPr>
              <a:t>(</a:t>
            </a:r>
            <a:r>
              <a:rPr lang="el-GR" sz="2400" dirty="0">
                <a:solidFill>
                  <a:srgbClr val="FFFFFF"/>
                </a:solidFill>
                <a:cs typeface="Times New Roman" pitchFamily="18" charset="0"/>
              </a:rPr>
              <a:t>ή </a:t>
            </a:r>
            <a:r>
              <a:rPr lang="en-GB" sz="2400" dirty="0" err="1">
                <a:solidFill>
                  <a:srgbClr val="FFFFFF"/>
                </a:solidFill>
                <a:cs typeface="Times New Roman" pitchFamily="18" charset="0"/>
              </a:rPr>
              <a:t>φωνοτακτικές</a:t>
            </a:r>
            <a:r>
              <a:rPr lang="en-GB" sz="2400" dirty="0">
                <a:solidFill>
                  <a:srgbClr val="FFFFFF"/>
                </a:solidFill>
                <a:cs typeface="Times New Roman" pitchFamily="18" charset="0"/>
              </a:rPr>
              <a:t> </a:t>
            </a:r>
            <a:r>
              <a:rPr lang="en-GB" sz="2400" dirty="0" err="1">
                <a:solidFill>
                  <a:srgbClr val="FFFFFF"/>
                </a:solidFill>
                <a:cs typeface="Times New Roman" pitchFamily="18" charset="0"/>
              </a:rPr>
              <a:t>ιδιότητες</a:t>
            </a:r>
            <a:r>
              <a:rPr lang="en-GB" sz="2400" dirty="0">
                <a:solidFill>
                  <a:srgbClr val="FFFFFF"/>
                </a:solidFill>
                <a:cs typeface="Times New Roman" pitchFamily="18" charset="0"/>
              </a:rPr>
              <a:t>)</a:t>
            </a:r>
            <a:r>
              <a:rPr lang="en-GB" sz="2400" dirty="0">
                <a:solidFill>
                  <a:srgbClr val="FFFFFF"/>
                </a:solidFill>
              </a:rPr>
              <a:t>:</a:t>
            </a:r>
            <a:r>
              <a:rPr lang="en-GB" sz="2400" dirty="0">
                <a:solidFill>
                  <a:srgbClr val="FFFFFF"/>
                </a:solidFill>
                <a:cs typeface="Times New Roman" pitchFamily="18" charset="0"/>
              </a:rPr>
              <a:t>   </a:t>
            </a:r>
            <a:r>
              <a:rPr lang="en-GB" sz="2400" dirty="0" err="1">
                <a:solidFill>
                  <a:srgbClr val="FFFFFF"/>
                </a:solidFill>
                <a:cs typeface="Times New Roman" pitchFamily="18" charset="0"/>
              </a:rPr>
              <a:t>αναγνωρίζουν</a:t>
            </a:r>
            <a:r>
              <a:rPr lang="en-GB" sz="2400" dirty="0">
                <a:solidFill>
                  <a:srgbClr val="FFFFFF"/>
                </a:solidFill>
                <a:cs typeface="Times New Roman" pitchFamily="18" charset="0"/>
              </a:rPr>
              <a:t> </a:t>
            </a:r>
            <a:r>
              <a:rPr lang="en-GB" sz="2400" dirty="0" err="1">
                <a:solidFill>
                  <a:srgbClr val="FFFFFF"/>
                </a:solidFill>
                <a:cs typeface="Times New Roman" pitchFamily="18" charset="0"/>
              </a:rPr>
              <a:t>συνδυασμούς</a:t>
            </a:r>
            <a:r>
              <a:rPr lang="en-GB" sz="2400" dirty="0">
                <a:solidFill>
                  <a:srgbClr val="FFFFFF"/>
                </a:solidFill>
                <a:cs typeface="Times New Roman" pitchFamily="18" charset="0"/>
              </a:rPr>
              <a:t> </a:t>
            </a:r>
            <a:r>
              <a:rPr lang="en-GB" sz="2400" dirty="0" err="1">
                <a:solidFill>
                  <a:srgbClr val="FFFFFF"/>
                </a:solidFill>
              </a:rPr>
              <a:t>που</a:t>
            </a:r>
            <a:r>
              <a:rPr lang="en-GB" sz="2400" dirty="0">
                <a:solidFill>
                  <a:srgbClr val="FFFFFF"/>
                </a:solidFill>
              </a:rPr>
              <a:t> </a:t>
            </a:r>
            <a:r>
              <a:rPr lang="el-GR" sz="2400" dirty="0">
                <a:solidFill>
                  <a:srgbClr val="FFFFFF"/>
                </a:solidFill>
              </a:rPr>
              <a:t>«</a:t>
            </a:r>
            <a:r>
              <a:rPr lang="en-GB" sz="2400" dirty="0" err="1">
                <a:solidFill>
                  <a:srgbClr val="FFFFFF"/>
                </a:solidFill>
              </a:rPr>
              <a:t>επιτρέπονται</a:t>
            </a:r>
            <a:r>
              <a:rPr lang="en-GB" sz="2400" dirty="0">
                <a:solidFill>
                  <a:srgbClr val="FFFFFF"/>
                </a:solidFill>
              </a:rPr>
              <a:t>» </a:t>
            </a:r>
            <a:r>
              <a:rPr lang="en-GB" sz="2400" dirty="0" err="1">
                <a:solidFill>
                  <a:srgbClr val="FFFFFF"/>
                </a:solidFill>
              </a:rPr>
              <a:t>στη</a:t>
            </a:r>
            <a:r>
              <a:rPr lang="en-GB" sz="2400" dirty="0">
                <a:solidFill>
                  <a:srgbClr val="FFFFFF"/>
                </a:solidFill>
              </a:rPr>
              <a:t> </a:t>
            </a:r>
            <a:r>
              <a:rPr lang="en-GB" sz="2400" dirty="0" err="1">
                <a:solidFill>
                  <a:srgbClr val="FFFFFF"/>
                </a:solidFill>
              </a:rPr>
              <a:t>γλώσσα</a:t>
            </a:r>
            <a:r>
              <a:rPr lang="en-GB" sz="2400" dirty="0">
                <a:solidFill>
                  <a:srgbClr val="FFFFFF"/>
                </a:solidFill>
              </a:rPr>
              <a:t> </a:t>
            </a:r>
            <a:r>
              <a:rPr lang="en-GB" sz="2400" dirty="0" err="1">
                <a:solidFill>
                  <a:srgbClr val="FFFFFF"/>
                </a:solidFill>
              </a:rPr>
              <a:t>τους</a:t>
            </a:r>
            <a:r>
              <a:rPr lang="en-GB" sz="2400" dirty="0">
                <a:solidFill>
                  <a:srgbClr val="FFFFFF"/>
                </a:solidFill>
              </a:rPr>
              <a:t> </a:t>
            </a:r>
            <a:r>
              <a:rPr lang="el-GR" sz="2400" dirty="0"/>
              <a:t>(πβ. ποτέ </a:t>
            </a:r>
            <a:r>
              <a:rPr lang="en-US" sz="2400" i="1" dirty="0"/>
              <a:t>tm</a:t>
            </a:r>
            <a:r>
              <a:rPr lang="en-US" sz="2400" dirty="0"/>
              <a:t> </a:t>
            </a:r>
            <a:r>
              <a:rPr lang="el-GR" sz="2400" dirty="0"/>
              <a:t>στην αρχή αγγλικών λέξεων) </a:t>
            </a:r>
            <a:r>
              <a:rPr lang="en-GB" sz="2400" dirty="0" err="1">
                <a:solidFill>
                  <a:srgbClr val="FFFFFF"/>
                </a:solidFill>
              </a:rPr>
              <a:t>και</a:t>
            </a:r>
            <a:r>
              <a:rPr lang="en-GB" sz="2400" dirty="0">
                <a:solidFill>
                  <a:srgbClr val="FFFFFF"/>
                </a:solidFill>
              </a:rPr>
              <a:t> </a:t>
            </a:r>
            <a:r>
              <a:rPr lang="en-GB" sz="2400" dirty="0" err="1">
                <a:solidFill>
                  <a:srgbClr val="FFFFFF"/>
                </a:solidFill>
              </a:rPr>
              <a:t>προτιμούν</a:t>
            </a:r>
            <a:r>
              <a:rPr lang="en-GB" sz="2400" dirty="0">
                <a:solidFill>
                  <a:srgbClr val="FFFFFF"/>
                </a:solidFill>
              </a:rPr>
              <a:t> </a:t>
            </a:r>
            <a:r>
              <a:rPr lang="en-GB" sz="2400" dirty="0" err="1">
                <a:solidFill>
                  <a:srgbClr val="FFFFFF"/>
                </a:solidFill>
              </a:rPr>
              <a:t>αυτούς</a:t>
            </a:r>
            <a:r>
              <a:rPr lang="en-GB" sz="2400" dirty="0">
                <a:solidFill>
                  <a:srgbClr val="FFFFFF"/>
                </a:solidFill>
              </a:rPr>
              <a:t> </a:t>
            </a:r>
            <a:r>
              <a:rPr lang="en-GB" sz="2400" dirty="0" err="1">
                <a:solidFill>
                  <a:srgbClr val="FFFFFF"/>
                </a:solidFill>
              </a:rPr>
              <a:t>που</a:t>
            </a:r>
            <a:r>
              <a:rPr lang="en-GB" sz="2400" dirty="0">
                <a:solidFill>
                  <a:srgbClr val="FFFFFF"/>
                </a:solidFill>
              </a:rPr>
              <a:t> </a:t>
            </a:r>
            <a:r>
              <a:rPr lang="el-GR" sz="2400" dirty="0">
                <a:solidFill>
                  <a:srgbClr val="FFFFFF"/>
                </a:solidFill>
              </a:rPr>
              <a:t>ακούγονται </a:t>
            </a:r>
            <a:r>
              <a:rPr lang="en-GB" sz="2400" dirty="0" err="1">
                <a:solidFill>
                  <a:srgbClr val="FFFFFF"/>
                </a:solidFill>
              </a:rPr>
              <a:t>συχν</a:t>
            </a:r>
            <a:r>
              <a:rPr lang="el-GR" sz="2400" dirty="0">
                <a:solidFill>
                  <a:srgbClr val="FFFFFF"/>
                </a:solidFill>
              </a:rPr>
              <a:t>ότερα</a:t>
            </a:r>
            <a:r>
              <a:rPr lang="en-GB" sz="2400" dirty="0">
                <a:solidFill>
                  <a:srgbClr val="FFFFFF"/>
                </a:solidFill>
              </a:rPr>
              <a:t>  </a:t>
            </a:r>
            <a:r>
              <a:rPr lang="en-GB" sz="1800" dirty="0">
                <a:solidFill>
                  <a:srgbClr val="FFFFFF"/>
                </a:solidFill>
                <a:cs typeface="Times New Roman" pitchFamily="18" charset="0"/>
              </a:rPr>
              <a:t>(</a:t>
            </a:r>
            <a:r>
              <a:rPr lang="en-GB" sz="1800" dirty="0" err="1">
                <a:solidFill>
                  <a:srgbClr val="FFFFFF"/>
                </a:solidFill>
                <a:cs typeface="Times New Roman" pitchFamily="18" charset="0"/>
              </a:rPr>
              <a:t>Jusczyk</a:t>
            </a:r>
            <a:r>
              <a:rPr lang="en-GB" sz="1800" dirty="0">
                <a:solidFill>
                  <a:srgbClr val="FFFFFF"/>
                </a:solidFill>
                <a:cs typeface="Times New Roman" pitchFamily="18" charset="0"/>
              </a:rPr>
              <a:t>, Luce &amp; Charles-Luce 1994).</a:t>
            </a:r>
            <a:r>
              <a:rPr lang="en-GB" sz="1800" dirty="0">
                <a:solidFill>
                  <a:srgbClr val="FFFFFF"/>
                </a:solidFill>
                <a:latin typeface="Arial" charset="0"/>
                <a:cs typeface="Times New Roman"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642CA6CF-5784-481B-8D05-E850081EB5AD}" type="slidenum">
              <a:rPr lang="en-GB" altLang="el-GR" sz="1400" smtClean="0">
                <a:solidFill>
                  <a:srgbClr val="000000"/>
                </a:solidFill>
              </a:rPr>
              <a:pPr>
                <a:lnSpc>
                  <a:spcPct val="100000"/>
                </a:lnSpc>
                <a:spcBef>
                  <a:spcPct val="0"/>
                </a:spcBef>
                <a:buClr>
                  <a:srgbClr val="000000"/>
                </a:buClr>
              </a:pPr>
              <a:t>24</a:t>
            </a:fld>
            <a:endParaRPr lang="en-GB" altLang="el-GR" sz="1400" smtClean="0">
              <a:solidFill>
                <a:srgbClr val="000000"/>
              </a:solidFill>
            </a:endParaRPr>
          </a:p>
        </p:txBody>
      </p:sp>
      <p:sp>
        <p:nvSpPr>
          <p:cNvPr id="44035" name="Rectangle 1"/>
          <p:cNvSpPr>
            <a:spLocks noChangeArrowheads="1"/>
          </p:cNvSpPr>
          <p:nvPr/>
        </p:nvSpPr>
        <p:spPr bwMode="auto">
          <a:xfrm>
            <a:off x="0" y="228600"/>
            <a:ext cx="9144000" cy="618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82575" indent="-282575">
              <a:lnSpc>
                <a:spcPct val="90000"/>
              </a:lnSpc>
              <a:spcBef>
                <a:spcPts val="700"/>
              </a:spcBef>
              <a:buClr>
                <a:srgbClr val="FFFFFF"/>
              </a:buClr>
              <a:buSzPct val="100000"/>
              <a:buFont typeface="Georgia" panose="02040502050405020303" pitchFamily="18" charset="0"/>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82575" algn="l"/>
                <a:tab pos="730250" algn="l"/>
                <a:tab pos="1179513" algn="l"/>
                <a:tab pos="1628775" algn="l"/>
                <a:tab pos="2078038" algn="l"/>
                <a:tab pos="2527300" algn="l"/>
                <a:tab pos="2976563" algn="l"/>
                <a:tab pos="3425825" algn="l"/>
                <a:tab pos="3875088" algn="l"/>
                <a:tab pos="4324350" algn="l"/>
                <a:tab pos="4773613" algn="l"/>
                <a:tab pos="5222875" algn="l"/>
                <a:tab pos="5672138" algn="l"/>
                <a:tab pos="6121400" algn="l"/>
                <a:tab pos="6570663" algn="l"/>
                <a:tab pos="7019925" algn="l"/>
                <a:tab pos="7469188" algn="l"/>
                <a:tab pos="7918450" algn="l"/>
                <a:tab pos="8367713" algn="l"/>
                <a:tab pos="8816975" algn="l"/>
                <a:tab pos="9266238"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CC00"/>
              </a:buClr>
            </a:pPr>
            <a:r>
              <a:rPr lang="el-GR" altLang="el-GR" b="1">
                <a:solidFill>
                  <a:srgbClr val="FFCC00"/>
                </a:solidFill>
                <a:cs typeface="Times New Roman" panose="02020603050405020304" pitchFamily="18" charset="0"/>
              </a:rPr>
              <a:t>β) </a:t>
            </a:r>
            <a:r>
              <a:rPr lang="en-GB" altLang="el-GR" b="1">
                <a:solidFill>
                  <a:srgbClr val="FFCC00"/>
                </a:solidFill>
                <a:cs typeface="Times New Roman" panose="02020603050405020304" pitchFamily="18" charset="0"/>
              </a:rPr>
              <a:t>Αναγν</a:t>
            </a:r>
            <a:r>
              <a:rPr lang="el-GR" altLang="el-GR" b="1">
                <a:solidFill>
                  <a:srgbClr val="FFCC00"/>
                </a:solidFill>
                <a:cs typeface="Times New Roman" panose="02020603050405020304" pitchFamily="18" charset="0"/>
              </a:rPr>
              <a:t>ώριση </a:t>
            </a:r>
            <a:r>
              <a:rPr lang="en-GB" altLang="el-GR" b="1">
                <a:solidFill>
                  <a:srgbClr val="FFCC00"/>
                </a:solidFill>
                <a:cs typeface="Times New Roman" panose="02020603050405020304" pitchFamily="18" charset="0"/>
              </a:rPr>
              <a:t>λέξε</a:t>
            </a:r>
            <a:r>
              <a:rPr lang="el-GR" altLang="el-GR" b="1">
                <a:solidFill>
                  <a:srgbClr val="FFCC00"/>
                </a:solidFill>
                <a:cs typeface="Times New Roman" panose="02020603050405020304" pitchFamily="18" charset="0"/>
              </a:rPr>
              <a:t>ων </a:t>
            </a:r>
            <a:endParaRPr lang="en-US" altLang="el-GR" b="1">
              <a:solidFill>
                <a:srgbClr val="FFCC00"/>
              </a:solidFill>
              <a:cs typeface="Times New Roman" panose="02020603050405020304" pitchFamily="18" charset="0"/>
            </a:endParaRPr>
          </a:p>
          <a:p>
            <a:pPr algn="ctr" eaLnBrk="1" hangingPunct="1">
              <a:lnSpc>
                <a:spcPct val="100000"/>
              </a:lnSpc>
              <a:spcBef>
                <a:spcPct val="0"/>
              </a:spcBef>
              <a:buClr>
                <a:srgbClr val="FFCC00"/>
              </a:buClr>
            </a:pPr>
            <a:r>
              <a:rPr lang="en-GB" altLang="el-GR" b="1">
                <a:solidFill>
                  <a:srgbClr val="FFCC00"/>
                </a:solidFill>
                <a:cs typeface="Times New Roman" panose="02020603050405020304" pitchFamily="18" charset="0"/>
              </a:rPr>
              <a:t>με βάση </a:t>
            </a:r>
            <a:r>
              <a:rPr lang="en-GB" altLang="el-GR" b="1" u="sng">
                <a:solidFill>
                  <a:srgbClr val="FFCC00"/>
                </a:solidFill>
                <a:cs typeface="Times New Roman" panose="02020603050405020304" pitchFamily="18" charset="0"/>
              </a:rPr>
              <a:t>προσωδιακές ιδιότητ</a:t>
            </a:r>
            <a:r>
              <a:rPr lang="el-GR" altLang="el-GR" b="1" u="sng">
                <a:solidFill>
                  <a:srgbClr val="FFCC00"/>
                </a:solidFill>
                <a:cs typeface="Times New Roman" panose="02020603050405020304" pitchFamily="18" charset="0"/>
              </a:rPr>
              <a:t>ε</a:t>
            </a:r>
            <a:r>
              <a:rPr lang="en-GB" altLang="el-GR" b="1" u="sng">
                <a:solidFill>
                  <a:srgbClr val="FFCC00"/>
                </a:solidFill>
                <a:cs typeface="Times New Roman" panose="02020603050405020304" pitchFamily="18" charset="0"/>
              </a:rPr>
              <a:t>ς</a:t>
            </a:r>
            <a:r>
              <a:rPr lang="el-GR" altLang="el-GR" b="1" u="sng">
                <a:solidFill>
                  <a:srgbClr val="FFCC00"/>
                </a:solidFill>
                <a:cs typeface="Times New Roman" panose="02020603050405020304" pitchFamily="18" charset="0"/>
              </a:rPr>
              <a:t>  </a:t>
            </a:r>
            <a:endParaRPr lang="en-US" altLang="el-GR" b="1" u="sng">
              <a:solidFill>
                <a:srgbClr val="FFCC00"/>
              </a:solidFill>
              <a:cs typeface="Times New Roman" panose="02020603050405020304" pitchFamily="18" charset="0"/>
            </a:endParaRPr>
          </a:p>
          <a:p>
            <a:pPr algn="ctr" eaLnBrk="1" hangingPunct="1">
              <a:lnSpc>
                <a:spcPct val="100000"/>
              </a:lnSpc>
              <a:spcBef>
                <a:spcPct val="0"/>
              </a:spcBef>
              <a:buClr>
                <a:srgbClr val="FFCC00"/>
              </a:buClr>
            </a:pPr>
            <a:r>
              <a:rPr lang="el-GR" altLang="el-GR" b="1" u="sng">
                <a:solidFill>
                  <a:srgbClr val="FFCC00"/>
                </a:solidFill>
                <a:cs typeface="Times New Roman" panose="02020603050405020304" pitchFamily="18" charset="0"/>
              </a:rPr>
              <a:t>δηλ. τη μελωδία τους</a:t>
            </a:r>
            <a:endParaRPr lang="en-GB" altLang="el-GR" b="1" u="sng">
              <a:solidFill>
                <a:srgbClr val="FFCC00"/>
              </a:solidFill>
              <a:cs typeface="Times New Roman" panose="02020603050405020304" pitchFamily="18" charset="0"/>
            </a:endParaRPr>
          </a:p>
          <a:p>
            <a:pPr algn="just" eaLnBrk="1" hangingPunct="1">
              <a:lnSpc>
                <a:spcPct val="100000"/>
              </a:lnSpc>
              <a:spcBef>
                <a:spcPct val="0"/>
              </a:spcBef>
              <a:buClr>
                <a:srgbClr val="FFCC00"/>
              </a:buClr>
            </a:pPr>
            <a:endParaRPr lang="en-GB" altLang="el-GR" b="1" i="1">
              <a:solidFill>
                <a:srgbClr val="FFCC00"/>
              </a:solidFill>
            </a:endParaRPr>
          </a:p>
          <a:p>
            <a:pPr algn="ctr" eaLnBrk="1" hangingPunct="1">
              <a:lnSpc>
                <a:spcPct val="100000"/>
              </a:lnSpc>
              <a:spcBef>
                <a:spcPct val="0"/>
              </a:spcBef>
            </a:pPr>
            <a:r>
              <a:rPr lang="en-GB" altLang="el-GR" sz="2400" i="1">
                <a:solidFill>
                  <a:srgbClr val="99FFCC"/>
                </a:solidFill>
              </a:rPr>
              <a:t>Στους 6 μήνες:</a:t>
            </a:r>
          </a:p>
          <a:p>
            <a:pPr eaLnBrk="1" hangingPunct="1">
              <a:lnSpc>
                <a:spcPct val="100000"/>
              </a:lnSpc>
              <a:spcBef>
                <a:spcPct val="0"/>
              </a:spcBef>
              <a:buFont typeface="Georgia" panose="02040502050405020303" pitchFamily="18" charset="0"/>
              <a:buChar char="•"/>
            </a:pPr>
            <a:r>
              <a:rPr lang="el-GR" altLang="el-GR" sz="2400" b="1"/>
              <a:t>Δ</a:t>
            </a:r>
            <a:r>
              <a:rPr lang="en-GB" altLang="el-GR" sz="2400" b="1"/>
              <a:t>ιακρίνουν τις λέξεις της γλώσσας τους από αυτές άλλων γλωσσών με βάση </a:t>
            </a:r>
            <a:r>
              <a:rPr lang="el-GR" altLang="el-GR" sz="2400" b="1"/>
              <a:t>τ</a:t>
            </a:r>
            <a:r>
              <a:rPr lang="en-GB" altLang="el-GR" sz="2400" b="1"/>
              <a:t>ο </a:t>
            </a:r>
            <a:r>
              <a:rPr lang="en-GB" altLang="el-GR" sz="2400" b="1" u="sng">
                <a:solidFill>
                  <a:srgbClr val="FFFF00"/>
                </a:solidFill>
              </a:rPr>
              <a:t>ρυθμό</a:t>
            </a:r>
            <a:r>
              <a:rPr lang="en-GB" altLang="el-GR" sz="2400" b="1">
                <a:solidFill>
                  <a:srgbClr val="FFFF00"/>
                </a:solidFill>
              </a:rPr>
              <a:t> </a:t>
            </a:r>
            <a:r>
              <a:rPr lang="el-GR" altLang="el-GR" sz="2400" b="1">
                <a:solidFill>
                  <a:srgbClr val="FFFF00"/>
                </a:solidFill>
              </a:rPr>
              <a:t>(ή τονισμό των λέξεων) </a:t>
            </a:r>
            <a:r>
              <a:rPr lang="en-GB" altLang="el-GR" sz="2400" b="1">
                <a:solidFill>
                  <a:srgbClr val="FFFF00"/>
                </a:solidFill>
              </a:rPr>
              <a:t>και </a:t>
            </a:r>
            <a:r>
              <a:rPr lang="el-GR" altLang="el-GR" sz="2400" b="1">
                <a:solidFill>
                  <a:srgbClr val="FFFF00"/>
                </a:solidFill>
              </a:rPr>
              <a:t>τ</a:t>
            </a:r>
            <a:r>
              <a:rPr lang="en-GB" altLang="el-GR" sz="2400" b="1">
                <a:solidFill>
                  <a:srgbClr val="FFFF00"/>
                </a:solidFill>
              </a:rPr>
              <a:t>ο</a:t>
            </a:r>
            <a:r>
              <a:rPr lang="el-GR" altLang="el-GR" sz="2400" b="1">
                <a:solidFill>
                  <a:srgbClr val="FFFF00"/>
                </a:solidFill>
              </a:rPr>
              <a:t>ν</a:t>
            </a:r>
            <a:r>
              <a:rPr lang="en-GB" altLang="el-GR" sz="2400" b="1">
                <a:solidFill>
                  <a:srgbClr val="FFFF00"/>
                </a:solidFill>
              </a:rPr>
              <a:t> </a:t>
            </a:r>
            <a:r>
              <a:rPr lang="en-GB" altLang="el-GR" sz="2400" b="1" u="sng">
                <a:solidFill>
                  <a:srgbClr val="FFFF00"/>
                </a:solidFill>
              </a:rPr>
              <a:t>επιτονισμό</a:t>
            </a:r>
            <a:r>
              <a:rPr lang="en-GB" altLang="el-GR" sz="2400" b="1"/>
              <a:t> </a:t>
            </a:r>
            <a:r>
              <a:rPr lang="en-GB" altLang="el-GR" sz="1800">
                <a:cs typeface="Times New Roman" panose="02020603050405020304" pitchFamily="18" charset="0"/>
              </a:rPr>
              <a:t>(Jusczyk, Cutler &amp; Redanz 1993).</a:t>
            </a:r>
            <a:r>
              <a:rPr lang="el-GR" altLang="el-GR" sz="1800">
                <a:cs typeface="Times New Roman" panose="02020603050405020304" pitchFamily="18" charset="0"/>
              </a:rPr>
              <a:t>  </a:t>
            </a:r>
            <a:endParaRPr lang="el-GR" altLang="el-GR" sz="1800" i="1"/>
          </a:p>
          <a:p>
            <a:pPr algn="ctr" eaLnBrk="1" hangingPunct="1">
              <a:lnSpc>
                <a:spcPct val="100000"/>
              </a:lnSpc>
              <a:spcBef>
                <a:spcPct val="0"/>
              </a:spcBef>
            </a:pPr>
            <a:endParaRPr lang="el-GR" altLang="el-GR" sz="2400" i="1">
              <a:solidFill>
                <a:srgbClr val="99FFCC"/>
              </a:solidFill>
            </a:endParaRPr>
          </a:p>
          <a:p>
            <a:pPr algn="ctr" eaLnBrk="1" hangingPunct="1">
              <a:lnSpc>
                <a:spcPct val="100000"/>
              </a:lnSpc>
              <a:spcBef>
                <a:spcPct val="0"/>
              </a:spcBef>
            </a:pPr>
            <a:r>
              <a:rPr lang="en-GB" altLang="el-GR" sz="2400" i="1">
                <a:solidFill>
                  <a:srgbClr val="99FFCC"/>
                </a:solidFill>
              </a:rPr>
              <a:t>Πριν τους 9 μήν</a:t>
            </a:r>
            <a:r>
              <a:rPr lang="en-GB" altLang="el-GR" sz="2400" i="1"/>
              <a:t>ες:</a:t>
            </a:r>
          </a:p>
          <a:p>
            <a:pPr eaLnBrk="1" hangingPunct="1">
              <a:lnSpc>
                <a:spcPct val="100000"/>
              </a:lnSpc>
              <a:spcBef>
                <a:spcPct val="0"/>
              </a:spcBef>
              <a:buFont typeface="Georgia" panose="02040502050405020303" pitchFamily="18" charset="0"/>
              <a:buChar char="•"/>
            </a:pPr>
            <a:r>
              <a:rPr lang="el-GR" altLang="el-GR" sz="2400" b="1">
                <a:solidFill>
                  <a:srgbClr val="FFFF66"/>
                </a:solidFill>
              </a:rPr>
              <a:t>Πρ</a:t>
            </a:r>
            <a:r>
              <a:rPr lang="en-GB" altLang="el-GR" sz="2400" b="1">
                <a:solidFill>
                  <a:srgbClr val="FFFF66"/>
                </a:solidFill>
              </a:rPr>
              <a:t>οτ</a:t>
            </a:r>
            <a:r>
              <a:rPr lang="el-GR" altLang="el-GR" sz="2400" b="1">
                <a:solidFill>
                  <a:srgbClr val="FFFF66"/>
                </a:solidFill>
              </a:rPr>
              <a:t>ιμούν </a:t>
            </a:r>
            <a:r>
              <a:rPr lang="en-GB" altLang="el-GR" sz="2400" b="1">
                <a:solidFill>
                  <a:srgbClr val="FFFF66"/>
                </a:solidFill>
              </a:rPr>
              <a:t>τον επικρατέστερο </a:t>
            </a:r>
            <a:r>
              <a:rPr lang="en-GB" altLang="el-GR" sz="2400" b="1" u="sng">
                <a:solidFill>
                  <a:srgbClr val="FFFF66"/>
                </a:solidFill>
              </a:rPr>
              <a:t>ρυθμό/τονισμό</a:t>
            </a:r>
            <a:r>
              <a:rPr lang="en-GB" altLang="el-GR" sz="2400" b="1" u="sng"/>
              <a:t> </a:t>
            </a:r>
            <a:r>
              <a:rPr lang="en-GB" altLang="el-GR" sz="2400" b="1"/>
              <a:t>των λέξεων της γλώσσας που μαθαίνουν</a:t>
            </a:r>
            <a:r>
              <a:rPr lang="el-GR" altLang="el-GR" sz="2400"/>
              <a:t>, π.χ. ότι τονίζονται στη λήγουσα στα γαλλικά</a:t>
            </a:r>
            <a:r>
              <a:rPr lang="en-GB" altLang="el-GR" sz="2400"/>
              <a:t> </a:t>
            </a:r>
            <a:r>
              <a:rPr lang="en-GB" altLang="el-GR" sz="1800">
                <a:cs typeface="Times New Roman" panose="02020603050405020304" pitchFamily="18" charset="0"/>
              </a:rPr>
              <a:t>(Jusczyk, Cutler &amp; Redanz 1993).</a:t>
            </a:r>
          </a:p>
          <a:p>
            <a:pPr eaLnBrk="1" hangingPunct="1">
              <a:lnSpc>
                <a:spcPct val="100000"/>
              </a:lnSpc>
              <a:spcBef>
                <a:spcPct val="0"/>
              </a:spcBef>
              <a:buFont typeface="Georgia" panose="02040502050405020303" pitchFamily="18" charset="0"/>
              <a:buChar char="•"/>
            </a:pPr>
            <a:r>
              <a:rPr lang="el-GR" altLang="el-GR" sz="2400" b="1">
                <a:solidFill>
                  <a:srgbClr val="FFFF66"/>
                </a:solidFill>
              </a:rPr>
              <a:t>Δείχνουν ε</a:t>
            </a:r>
            <a:r>
              <a:rPr lang="en-GB" altLang="el-GR" sz="2400" b="1">
                <a:solidFill>
                  <a:srgbClr val="FFFF66"/>
                </a:solidFill>
              </a:rPr>
              <a:t>υαισθησία</a:t>
            </a:r>
            <a:r>
              <a:rPr lang="el-GR" altLang="el-GR" sz="2400" b="1">
                <a:solidFill>
                  <a:srgbClr val="FFFF66"/>
                </a:solidFill>
              </a:rPr>
              <a:t> </a:t>
            </a:r>
            <a:r>
              <a:rPr lang="en-GB" altLang="el-GR" sz="2400" b="1">
                <a:solidFill>
                  <a:srgbClr val="FFFF00"/>
                </a:solidFill>
              </a:rPr>
              <a:t>στις </a:t>
            </a:r>
            <a:r>
              <a:rPr lang="en-GB" altLang="el-GR" sz="2400" b="1" u="sng">
                <a:solidFill>
                  <a:srgbClr val="FFFF66"/>
                </a:solidFill>
              </a:rPr>
              <a:t>παύσεις</a:t>
            </a:r>
            <a:r>
              <a:rPr lang="en-GB" altLang="el-GR" sz="2400" b="1">
                <a:solidFill>
                  <a:srgbClr val="FFFF66"/>
                </a:solidFill>
              </a:rPr>
              <a:t> ανάμεσα σε φράσεις και προτάσεις</a:t>
            </a:r>
            <a:r>
              <a:rPr lang="en-GB" altLang="el-GR" sz="2400"/>
              <a:t> </a:t>
            </a:r>
            <a:r>
              <a:rPr lang="el-GR" altLang="el-GR" sz="2400"/>
              <a:t> που σηματοδοτούν και το τέλος μιας λέξης  </a:t>
            </a:r>
            <a:r>
              <a:rPr lang="en-GB" altLang="el-GR" sz="1800">
                <a:cs typeface="Times New Roman" panose="02020603050405020304" pitchFamily="18" charset="0"/>
              </a:rPr>
              <a:t>(Jusczyk, Hirsh-Pasek, Kemler-Nelson, Kennedy, Woodward &amp; Piwoz 1992).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6F111AD-43B4-4B6E-A40A-F10B7178E2C1}" type="slidenum">
              <a:rPr lang="en-GB" altLang="el-GR" sz="1400" smtClean="0">
                <a:solidFill>
                  <a:srgbClr val="000000"/>
                </a:solidFill>
              </a:rPr>
              <a:pPr>
                <a:lnSpc>
                  <a:spcPct val="100000"/>
                </a:lnSpc>
                <a:spcBef>
                  <a:spcPct val="0"/>
                </a:spcBef>
                <a:buClr>
                  <a:srgbClr val="000000"/>
                </a:buClr>
              </a:pPr>
              <a:t>25</a:t>
            </a:fld>
            <a:endParaRPr lang="en-GB" altLang="el-GR" sz="1400" smtClean="0">
              <a:solidFill>
                <a:srgbClr val="000000"/>
              </a:solidFill>
            </a:endParaRPr>
          </a:p>
        </p:txBody>
      </p:sp>
      <p:sp>
        <p:nvSpPr>
          <p:cNvPr id="46083" name="AutoShape 1"/>
          <p:cNvSpPr>
            <a:spLocks noChangeArrowheads="1"/>
          </p:cNvSpPr>
          <p:nvPr/>
        </p:nvSpPr>
        <p:spPr bwMode="auto">
          <a:xfrm>
            <a:off x="4343400" y="304800"/>
            <a:ext cx="381000" cy="685800"/>
          </a:xfrm>
          <a:prstGeom prst="downArrow">
            <a:avLst>
              <a:gd name="adj1" fmla="val 50000"/>
              <a:gd name="adj2" fmla="val 45000"/>
            </a:avLst>
          </a:prstGeom>
          <a:solidFill>
            <a:srgbClr val="DDDDDD"/>
          </a:solidFill>
          <a:ln w="9360">
            <a:solidFill>
              <a:srgbClr val="FFFFFF"/>
            </a:solidFill>
            <a:miter lim="800000"/>
            <a:headEnd/>
            <a:tailEnd/>
          </a:ln>
          <a:effectLst>
            <a:outerShdw dist="107933" dir="2700000" algn="ctr" rotWithShape="0">
              <a:srgbClr val="808080"/>
            </a:outerShdw>
          </a:effec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sp>
        <p:nvSpPr>
          <p:cNvPr id="46084" name="Rectangle 2"/>
          <p:cNvSpPr>
            <a:spLocks noChangeArrowheads="1"/>
          </p:cNvSpPr>
          <p:nvPr/>
        </p:nvSpPr>
        <p:spPr bwMode="auto">
          <a:xfrm>
            <a:off x="179388" y="1219200"/>
            <a:ext cx="8964612" cy="600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92075" indent="-92075">
              <a:lnSpc>
                <a:spcPct val="90000"/>
              </a:lnSpc>
              <a:spcBef>
                <a:spcPts val="700"/>
              </a:spcBef>
              <a:buClr>
                <a:srgbClr val="FFFFFF"/>
              </a:buClr>
              <a:buSzPct val="100000"/>
              <a:buFont typeface="Georgia" panose="02040502050405020303" pitchFamily="18" charset="0"/>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92075" algn="l"/>
                <a:tab pos="539750" algn="l"/>
                <a:tab pos="989013" algn="l"/>
                <a:tab pos="1438275" algn="l"/>
                <a:tab pos="1887538" algn="l"/>
                <a:tab pos="2336800" algn="l"/>
                <a:tab pos="2786063" algn="l"/>
                <a:tab pos="3235325" algn="l"/>
                <a:tab pos="3684588" algn="l"/>
                <a:tab pos="4133850" algn="l"/>
                <a:tab pos="4583113" algn="l"/>
                <a:tab pos="5032375" algn="l"/>
                <a:tab pos="5481638" algn="l"/>
                <a:tab pos="5930900" algn="l"/>
                <a:tab pos="6380163" algn="l"/>
                <a:tab pos="6829425" algn="l"/>
                <a:tab pos="7278688" algn="l"/>
                <a:tab pos="7727950" algn="l"/>
                <a:tab pos="8177213" algn="l"/>
                <a:tab pos="8626475" algn="l"/>
                <a:tab pos="9075738"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400" b="1">
                <a:solidFill>
                  <a:srgbClr val="FFFF00"/>
                </a:solidFill>
                <a:cs typeface="Times New Roman" panose="02020603050405020304" pitchFamily="18" charset="0"/>
              </a:rPr>
              <a:t> </a:t>
            </a:r>
            <a:r>
              <a:rPr lang="el-GR" altLang="el-GR" sz="2400" b="1">
                <a:solidFill>
                  <a:srgbClr val="FFFF00"/>
                </a:solidFill>
              </a:rPr>
              <a:t>Μ</a:t>
            </a:r>
            <a:r>
              <a:rPr lang="en-GB" altLang="el-GR" sz="2400" b="1">
                <a:solidFill>
                  <a:srgbClr val="FFFF00"/>
                </a:solidFill>
              </a:rPr>
              <a:t>έχρι τους 9 μήνες </a:t>
            </a:r>
            <a:r>
              <a:rPr lang="el-GR" altLang="el-GR" sz="2400" b="1">
                <a:solidFill>
                  <a:srgbClr val="FFFF00"/>
                </a:solidFill>
              </a:rPr>
              <a:t>βρέφη </a:t>
            </a:r>
            <a:r>
              <a:rPr lang="en-GB" altLang="el-GR" sz="2400" b="1">
                <a:solidFill>
                  <a:srgbClr val="FFFF00"/>
                </a:solidFill>
              </a:rPr>
              <a:t>έχουν αρχίσει να μαθαίνουν πώς </a:t>
            </a:r>
            <a:r>
              <a:rPr lang="el-GR" altLang="el-GR" sz="2400" b="1">
                <a:solidFill>
                  <a:srgbClr val="FFFF00"/>
                </a:solidFill>
              </a:rPr>
              <a:t> </a:t>
            </a:r>
            <a:r>
              <a:rPr lang="en-GB" altLang="el-GR" sz="2400" b="1">
                <a:solidFill>
                  <a:srgbClr val="FFFF00"/>
                </a:solidFill>
              </a:rPr>
              <a:t>λειτουργεί η γλώσσα τους </a:t>
            </a:r>
            <a:r>
              <a:rPr lang="en-GB" altLang="el-GR" sz="2400" b="1" u="sng">
                <a:solidFill>
                  <a:srgbClr val="FFFF00"/>
                </a:solidFill>
              </a:rPr>
              <a:t>στο επίπεδο του ήχου</a:t>
            </a:r>
            <a:r>
              <a:rPr lang="en-GB" altLang="el-GR" sz="2400" b="1">
                <a:solidFill>
                  <a:srgbClr val="FFFF00"/>
                </a:solidFill>
              </a:rPr>
              <a:t> </a:t>
            </a:r>
          </a:p>
          <a:p>
            <a:pPr algn="ctr" eaLnBrk="1" hangingPunct="1">
              <a:lnSpc>
                <a:spcPct val="100000"/>
              </a:lnSpc>
              <a:spcBef>
                <a:spcPct val="0"/>
              </a:spcBef>
            </a:pPr>
            <a:r>
              <a:rPr lang="en-GB" altLang="el-GR" sz="2400" b="1">
                <a:solidFill>
                  <a:srgbClr val="FFFF00"/>
                </a:solidFill>
              </a:rPr>
              <a:t>		τόσο ως προς τα </a:t>
            </a:r>
            <a:r>
              <a:rPr lang="en-GB" altLang="el-GR" sz="2400" b="1" u="sng">
                <a:solidFill>
                  <a:srgbClr val="FFFF00"/>
                </a:solidFill>
              </a:rPr>
              <a:t>φωνητικά του </a:t>
            </a:r>
            <a:r>
              <a:rPr lang="el-GR" altLang="el-GR" sz="2400" b="1" u="sng">
                <a:solidFill>
                  <a:srgbClr val="FFFF00"/>
                </a:solidFill>
              </a:rPr>
              <a:t>στοιχεία </a:t>
            </a:r>
            <a:r>
              <a:rPr lang="en-GB" altLang="el-GR" sz="2400" b="1" u="sng">
                <a:solidFill>
                  <a:srgbClr val="FFFF00"/>
                </a:solidFill>
              </a:rPr>
              <a:t> </a:t>
            </a:r>
            <a:endParaRPr lang="el-GR" altLang="el-GR" sz="2400" b="1" u="sng">
              <a:solidFill>
                <a:srgbClr val="FFFF00"/>
              </a:solidFill>
            </a:endParaRPr>
          </a:p>
          <a:p>
            <a:pPr algn="ctr" eaLnBrk="1" hangingPunct="1">
              <a:lnSpc>
                <a:spcPct val="100000"/>
              </a:lnSpc>
              <a:spcBef>
                <a:spcPct val="0"/>
              </a:spcBef>
            </a:pPr>
            <a:r>
              <a:rPr lang="el-GR" altLang="el-GR" sz="2400" b="1">
                <a:solidFill>
                  <a:srgbClr val="FFFF00"/>
                </a:solidFill>
              </a:rPr>
              <a:t>(ή κομμάτια ήχου)</a:t>
            </a:r>
            <a:endParaRPr lang="en-GB" altLang="el-GR" sz="2400" b="1">
              <a:solidFill>
                <a:srgbClr val="FFFF00"/>
              </a:solidFill>
            </a:endParaRPr>
          </a:p>
          <a:p>
            <a:pPr algn="ctr" eaLnBrk="1" hangingPunct="1">
              <a:lnSpc>
                <a:spcPct val="100000"/>
              </a:lnSpc>
              <a:spcBef>
                <a:spcPct val="0"/>
              </a:spcBef>
            </a:pPr>
            <a:r>
              <a:rPr lang="en-GB" altLang="el-GR" sz="2400" b="1">
                <a:solidFill>
                  <a:srgbClr val="FFFF00"/>
                </a:solidFill>
              </a:rPr>
              <a:t>όσο και την </a:t>
            </a:r>
            <a:r>
              <a:rPr lang="en-GB" altLang="el-GR" sz="2400" b="1" u="sng">
                <a:solidFill>
                  <a:srgbClr val="FFFF00"/>
                </a:solidFill>
              </a:rPr>
              <a:t>προσωδία</a:t>
            </a:r>
            <a:r>
              <a:rPr lang="en-GB" altLang="el-GR" sz="2400" b="1">
                <a:solidFill>
                  <a:srgbClr val="FFFF00"/>
                </a:solidFill>
              </a:rPr>
              <a:t> του</a:t>
            </a:r>
            <a:r>
              <a:rPr lang="el-GR" altLang="el-GR" sz="2400" b="1">
                <a:solidFill>
                  <a:srgbClr val="FFFF00"/>
                </a:solidFill>
              </a:rPr>
              <a:t> (μελωδία)</a:t>
            </a:r>
            <a:r>
              <a:rPr lang="en-GB" altLang="el-GR" sz="2400" b="1"/>
              <a:t>. </a:t>
            </a:r>
          </a:p>
          <a:p>
            <a:pPr algn="just" eaLnBrk="1" hangingPunct="1">
              <a:lnSpc>
                <a:spcPct val="100000"/>
              </a:lnSpc>
              <a:spcBef>
                <a:spcPct val="0"/>
              </a:spcBef>
            </a:pPr>
            <a:endParaRPr lang="en-GB" altLang="el-GR" sz="2400"/>
          </a:p>
          <a:p>
            <a:pPr algn="ctr" eaLnBrk="1" hangingPunct="1">
              <a:lnSpc>
                <a:spcPct val="100000"/>
              </a:lnSpc>
              <a:spcBef>
                <a:spcPct val="0"/>
              </a:spcBef>
            </a:pPr>
            <a:r>
              <a:rPr lang="en-GB" altLang="el-GR" sz="2400" b="1"/>
              <a:t>Μπορούν αργότερα να χρησιμοποιήσουν</a:t>
            </a:r>
          </a:p>
          <a:p>
            <a:pPr algn="ctr" eaLnBrk="1" hangingPunct="1">
              <a:lnSpc>
                <a:spcPct val="100000"/>
              </a:lnSpc>
              <a:spcBef>
                <a:spcPct val="0"/>
              </a:spcBef>
            </a:pPr>
            <a:r>
              <a:rPr lang="en-GB" altLang="el-GR" sz="2400" b="1"/>
              <a:t> </a:t>
            </a:r>
            <a:r>
              <a:rPr lang="el-GR" altLang="el-GR" sz="2400" b="1"/>
              <a:t>ό,τι κατέχουν για το γλωσσικό</a:t>
            </a:r>
            <a:r>
              <a:rPr lang="en-GB" altLang="el-GR" sz="2400" b="1"/>
              <a:t> ήχο </a:t>
            </a:r>
          </a:p>
          <a:p>
            <a:pPr algn="ctr" eaLnBrk="1" hangingPunct="1">
              <a:lnSpc>
                <a:spcPct val="100000"/>
              </a:lnSpc>
              <a:spcBef>
                <a:spcPct val="0"/>
              </a:spcBef>
            </a:pPr>
            <a:r>
              <a:rPr lang="en-GB" altLang="el-GR" sz="2400" b="1" u="sng"/>
              <a:t>για</a:t>
            </a:r>
            <a:r>
              <a:rPr lang="en-GB" altLang="el-GR" sz="2400" b="1"/>
              <a:t> </a:t>
            </a:r>
            <a:r>
              <a:rPr lang="el-GR" altLang="el-GR" sz="2400" b="1"/>
              <a:t>το περαιτέρω βήμα </a:t>
            </a:r>
          </a:p>
          <a:p>
            <a:pPr algn="ctr" eaLnBrk="1" hangingPunct="1">
              <a:lnSpc>
                <a:spcPct val="100000"/>
              </a:lnSpc>
              <a:spcBef>
                <a:spcPct val="0"/>
              </a:spcBef>
            </a:pPr>
            <a:r>
              <a:rPr lang="en-GB" altLang="el-GR" sz="2400" b="1" u="sng"/>
              <a:t>ΚΑΤΑΤΜΗΣΗ</a:t>
            </a:r>
            <a:r>
              <a:rPr lang="el-GR" altLang="el-GR" sz="2400" b="1" u="sng"/>
              <a:t>Σ</a:t>
            </a:r>
            <a:r>
              <a:rPr lang="en-GB" altLang="el-GR" sz="2400" b="1" u="sng"/>
              <a:t> της ομιλίας σε </a:t>
            </a:r>
            <a:r>
              <a:rPr lang="el-GR" altLang="el-GR" sz="2400" b="1" u="sng"/>
              <a:t>μονάδες με νόημα</a:t>
            </a:r>
            <a:r>
              <a:rPr lang="en-GB" altLang="el-GR" sz="2400" b="1"/>
              <a:t>, </a:t>
            </a:r>
          </a:p>
          <a:p>
            <a:pPr algn="ctr" eaLnBrk="1" hangingPunct="1">
              <a:lnSpc>
                <a:spcPct val="100000"/>
              </a:lnSpc>
              <a:spcBef>
                <a:spcPct val="0"/>
              </a:spcBef>
            </a:pPr>
            <a:r>
              <a:rPr lang="el-GR" altLang="el-GR" sz="2400" b="1"/>
              <a:t>δηλ. </a:t>
            </a:r>
            <a:r>
              <a:rPr lang="en-GB" altLang="el-GR" sz="2400" b="1"/>
              <a:t> </a:t>
            </a:r>
            <a:r>
              <a:rPr lang="el-GR" altLang="el-GR" sz="2400" b="1"/>
              <a:t>σε </a:t>
            </a:r>
            <a:r>
              <a:rPr lang="en-GB" altLang="el-GR" sz="2400" b="1"/>
              <a:t>λέξεις,  φράσεις και προτάσεις</a:t>
            </a:r>
            <a:r>
              <a:rPr lang="el-GR" altLang="el-GR" sz="2400" b="1"/>
              <a:t>,</a:t>
            </a:r>
            <a:r>
              <a:rPr lang="en-GB" altLang="el-GR" sz="2400" b="1"/>
              <a:t> </a:t>
            </a:r>
          </a:p>
          <a:p>
            <a:pPr algn="ctr" eaLnBrk="1" hangingPunct="1">
              <a:lnSpc>
                <a:spcPct val="100000"/>
              </a:lnSpc>
              <a:spcBef>
                <a:spcPct val="0"/>
              </a:spcBef>
            </a:pPr>
            <a:r>
              <a:rPr lang="el-GR" altLang="el-GR" sz="2400" b="1"/>
              <a:t>και</a:t>
            </a:r>
            <a:r>
              <a:rPr lang="en-GB" altLang="el-GR" sz="2400" b="1"/>
              <a:t> για να μάθουν μεταξύ άλλων </a:t>
            </a:r>
            <a:endParaRPr lang="el-GR" altLang="el-GR" sz="2400" b="1"/>
          </a:p>
          <a:p>
            <a:pPr algn="ctr" eaLnBrk="1" hangingPunct="1">
              <a:lnSpc>
                <a:spcPct val="100000"/>
              </a:lnSpc>
              <a:spcBef>
                <a:spcPct val="0"/>
              </a:spcBef>
            </a:pPr>
            <a:r>
              <a:rPr lang="en-GB" altLang="el-GR" sz="2400" b="1"/>
              <a:t>τη σύνταξη</a:t>
            </a:r>
            <a:r>
              <a:rPr lang="el-GR" altLang="el-GR" sz="2400" b="1"/>
              <a:t> της</a:t>
            </a:r>
            <a:r>
              <a:rPr lang="en-GB" altLang="el-GR" sz="2400" b="1"/>
              <a:t> γλώσσας τους</a:t>
            </a:r>
            <a:endParaRPr lang="el-GR" altLang="el-GR" sz="2400" b="1"/>
          </a:p>
          <a:p>
            <a:pPr algn="ctr" eaLnBrk="1" hangingPunct="1">
              <a:lnSpc>
                <a:spcPct val="100000"/>
              </a:lnSpc>
              <a:spcBef>
                <a:spcPct val="0"/>
              </a:spcBef>
            </a:pPr>
            <a:r>
              <a:rPr lang="en-GB" altLang="el-GR" sz="2400"/>
              <a:t>(</a:t>
            </a:r>
            <a:r>
              <a:rPr lang="en-GB" altLang="el-GR" sz="2000"/>
              <a:t>βλ. π.χ. Hirsh-Pasek et al. 1987,  Gleitman 199</a:t>
            </a:r>
            <a:r>
              <a:rPr lang="en-GB" altLang="el-GR" sz="2400"/>
              <a:t>0 )  </a:t>
            </a:r>
          </a:p>
          <a:p>
            <a:pPr algn="just" eaLnBrk="1" hangingPunct="1">
              <a:lnSpc>
                <a:spcPct val="100000"/>
              </a:lnSpc>
              <a:spcBef>
                <a:spcPct val="0"/>
              </a:spcBef>
            </a:pPr>
            <a:endParaRPr lang="en-GB" altLang="el-GR" sz="2400"/>
          </a:p>
          <a:p>
            <a:pPr algn="just" eaLnBrk="1" hangingPunct="1">
              <a:lnSpc>
                <a:spcPct val="100000"/>
              </a:lnSpc>
              <a:spcBef>
                <a:spcPct val="0"/>
              </a:spcBef>
            </a:pPr>
            <a:endParaRPr lang="en-GB" altLang="el-GR" sz="24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BC56832-D92C-48CC-95B0-8FEDFEC455D2}" type="slidenum">
              <a:rPr lang="en-GB" altLang="el-GR" sz="1400" smtClean="0">
                <a:solidFill>
                  <a:srgbClr val="000000"/>
                </a:solidFill>
              </a:rPr>
              <a:pPr>
                <a:lnSpc>
                  <a:spcPct val="100000"/>
                </a:lnSpc>
                <a:spcBef>
                  <a:spcPct val="0"/>
                </a:spcBef>
                <a:buClr>
                  <a:srgbClr val="000000"/>
                </a:buClr>
              </a:pPr>
              <a:t>26</a:t>
            </a:fld>
            <a:endParaRPr lang="en-GB" altLang="el-GR" sz="1400" smtClean="0">
              <a:solidFill>
                <a:srgbClr val="000000"/>
              </a:solidFill>
            </a:endParaRPr>
          </a:p>
        </p:txBody>
      </p:sp>
      <p:sp>
        <p:nvSpPr>
          <p:cNvPr id="48131" name="Rectangle 1"/>
          <p:cNvSpPr>
            <a:spLocks noGrp="1" noChangeArrowheads="1"/>
          </p:cNvSpPr>
          <p:nvPr>
            <p:ph type="title"/>
          </p:nvPr>
        </p:nvSpPr>
        <p:spPr>
          <a:xfrm>
            <a:off x="0" y="0"/>
            <a:ext cx="9144000" cy="1196975"/>
          </a:xfrm>
          <a:ln w="9360">
            <a:solidFill>
              <a:srgbClr val="FFFF99"/>
            </a:solidFill>
            <a:miter lim="800000"/>
            <a:headEnd/>
            <a:tailEnd/>
          </a:ln>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solidFill>
                  <a:srgbClr val="FFFF00"/>
                </a:solidFill>
              </a:rPr>
              <a:t>ΠΡΩΙΜΗ ΕΠΙΚΟΙΝΩΝΙΑΚΗ AΝΑΠΤΥΞΗ</a:t>
            </a:r>
          </a:p>
        </p:txBody>
      </p:sp>
      <p:sp>
        <p:nvSpPr>
          <p:cNvPr id="2" name="Rectangle 2"/>
          <p:cNvSpPr>
            <a:spLocks noChangeArrowheads="1"/>
          </p:cNvSpPr>
          <p:nvPr/>
        </p:nvSpPr>
        <p:spPr bwMode="auto">
          <a:xfrm>
            <a:off x="0" y="1268413"/>
            <a:ext cx="9144000" cy="5413375"/>
          </a:xfrm>
          <a:prstGeom prst="rect">
            <a:avLst/>
          </a:prstGeom>
          <a:noFill/>
          <a:ln w="9525">
            <a:noFill/>
            <a:round/>
            <a:headEnd/>
            <a:tailEnd/>
          </a:ln>
          <a:effectLst/>
        </p:spPr>
        <p:txBody>
          <a:bodyPr lIns="90000" tIns="46800" rIns="90000" bIns="46800">
            <a:spAutoFit/>
          </a:bodyPr>
          <a:lstStyle/>
          <a:p>
            <a:pPr indent="265113" algn="ctr" eaLnBrk="1" hangingPunct="1">
              <a:buClr>
                <a:srgbClr val="FFFFFF"/>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Δεκαετία</a:t>
            </a:r>
            <a:r>
              <a:rPr lang="en-GB" sz="2400" b="1" dirty="0">
                <a:solidFill>
                  <a:srgbClr val="FFFFFF"/>
                </a:solidFill>
              </a:rPr>
              <a:t> ’70:</a:t>
            </a:r>
          </a:p>
          <a:p>
            <a:pPr indent="265113" algn="ctr" eaLnBrk="1" hangingPunct="1">
              <a:buClr>
                <a:srgbClr val="FFFFFF"/>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Στροφή</a:t>
            </a:r>
            <a:r>
              <a:rPr lang="en-GB" sz="2400" b="1" dirty="0">
                <a:solidFill>
                  <a:srgbClr val="FFFFFF"/>
                </a:solidFill>
              </a:rPr>
              <a:t> </a:t>
            </a:r>
            <a:r>
              <a:rPr lang="en-GB" sz="2400" b="1" dirty="0" err="1">
                <a:solidFill>
                  <a:srgbClr val="FFFFFF"/>
                </a:solidFill>
              </a:rPr>
              <a:t>στη</a:t>
            </a:r>
            <a:r>
              <a:rPr lang="en-GB" sz="2400" b="1" dirty="0">
                <a:solidFill>
                  <a:srgbClr val="FFFFFF"/>
                </a:solidFill>
              </a:rPr>
              <a:t> </a:t>
            </a:r>
            <a:r>
              <a:rPr lang="en-GB" sz="2400" b="1" dirty="0" err="1">
                <a:solidFill>
                  <a:srgbClr val="FFFFFF"/>
                </a:solidFill>
              </a:rPr>
              <a:t>μελέτη</a:t>
            </a:r>
            <a:r>
              <a:rPr lang="en-GB" sz="2400" b="1" dirty="0">
                <a:solidFill>
                  <a:srgbClr val="FFFFFF"/>
                </a:solidFill>
              </a:rPr>
              <a:t> </a:t>
            </a:r>
            <a:r>
              <a:rPr lang="en-GB" sz="2400" b="1" dirty="0" err="1">
                <a:solidFill>
                  <a:srgbClr val="FFFFFF"/>
                </a:solidFill>
              </a:rPr>
              <a:t>της</a:t>
            </a:r>
            <a:r>
              <a:rPr lang="en-GB" sz="2400" b="1" dirty="0">
                <a:solidFill>
                  <a:srgbClr val="FFFFFF"/>
                </a:solidFill>
              </a:rPr>
              <a:t> </a:t>
            </a:r>
            <a:r>
              <a:rPr lang="en-GB" sz="2400" b="1" dirty="0" err="1">
                <a:solidFill>
                  <a:srgbClr val="FFFFFF"/>
                </a:solidFill>
              </a:rPr>
              <a:t>ανάπτυξης</a:t>
            </a:r>
            <a:r>
              <a:rPr lang="en-GB" sz="2400" b="1" dirty="0">
                <a:solidFill>
                  <a:srgbClr val="FFFFFF"/>
                </a:solidFill>
              </a:rPr>
              <a:t> </a:t>
            </a:r>
            <a:r>
              <a:rPr lang="en-GB" sz="2400" b="1" dirty="0" err="1">
                <a:solidFill>
                  <a:srgbClr val="FFFFFF"/>
                </a:solidFill>
              </a:rPr>
              <a:t>επικοινωνιακών</a:t>
            </a:r>
            <a:r>
              <a:rPr lang="en-GB" sz="2400" b="1" dirty="0">
                <a:solidFill>
                  <a:srgbClr val="FFFFFF"/>
                </a:solidFill>
              </a:rPr>
              <a:t> </a:t>
            </a:r>
            <a:r>
              <a:rPr lang="en-GB" sz="2400" b="1" dirty="0" err="1">
                <a:solidFill>
                  <a:srgbClr val="FFFFFF"/>
                </a:solidFill>
              </a:rPr>
              <a:t>ικανοτήτων</a:t>
            </a:r>
            <a:r>
              <a:rPr lang="el-GR" sz="2400" b="1" dirty="0">
                <a:solidFill>
                  <a:srgbClr val="FFFFFF"/>
                </a:solidFill>
              </a:rPr>
              <a:t>, </a:t>
            </a:r>
            <a:r>
              <a:rPr lang="en-GB" sz="2400" b="1" dirty="0" err="1">
                <a:solidFill>
                  <a:srgbClr val="FFFFFF"/>
                </a:solidFill>
              </a:rPr>
              <a:t>μεταξύ</a:t>
            </a:r>
            <a:r>
              <a:rPr lang="en-GB" sz="2400" b="1" dirty="0">
                <a:solidFill>
                  <a:srgbClr val="FFFFFF"/>
                </a:solidFill>
              </a:rPr>
              <a:t> </a:t>
            </a:r>
            <a:r>
              <a:rPr lang="en-GB" sz="2400" b="1" dirty="0" err="1">
                <a:solidFill>
                  <a:srgbClr val="FFFFFF"/>
                </a:solidFill>
              </a:rPr>
              <a:t>άλλων</a:t>
            </a:r>
            <a:r>
              <a:rPr lang="en-GB" sz="2400" b="1" dirty="0">
                <a:solidFill>
                  <a:srgbClr val="FFFFFF"/>
                </a:solidFill>
              </a:rPr>
              <a:t> </a:t>
            </a:r>
            <a:r>
              <a:rPr lang="en-GB" sz="2400" b="1" dirty="0" err="1">
                <a:solidFill>
                  <a:srgbClr val="FFFFFF"/>
                </a:solidFill>
              </a:rPr>
              <a:t>των</a:t>
            </a:r>
            <a:r>
              <a:rPr lang="en-GB" sz="2400" b="1" dirty="0">
                <a:solidFill>
                  <a:srgbClr val="FFFFFF"/>
                </a:solidFill>
              </a:rPr>
              <a:t> </a:t>
            </a:r>
            <a:r>
              <a:rPr lang="en-GB" sz="2400" b="1" dirty="0" err="1">
                <a:solidFill>
                  <a:srgbClr val="FFFFFF"/>
                </a:solidFill>
              </a:rPr>
              <a:t>προλεκτικών</a:t>
            </a:r>
            <a:endParaRPr lang="el-GR" sz="2400" b="1" dirty="0">
              <a:solidFill>
                <a:srgbClr val="FFFFFF"/>
              </a:solidFill>
            </a:endParaRPr>
          </a:p>
          <a:p>
            <a:pPr indent="265113" eaLnBrk="1" hangingPunct="1">
              <a:lnSpc>
                <a:spcPct val="90000"/>
              </a:lnSpc>
              <a:buClr>
                <a:srgbClr val="000000"/>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FF99"/>
                </a:solidFill>
                <a:effectLst>
                  <a:outerShdw blurRad="38100" dist="38100" dir="2700000" algn="tl">
                    <a:srgbClr val="000000"/>
                  </a:outerShdw>
                </a:effectLst>
              </a:rPr>
              <a:t>  </a:t>
            </a:r>
            <a:r>
              <a:rPr lang="el-GR" sz="2400" b="1" dirty="0">
                <a:effectLst>
                  <a:outerShdw blurRad="38100" dist="38100" dir="2700000" algn="tl">
                    <a:srgbClr val="000000"/>
                  </a:outerShdw>
                </a:effectLst>
              </a:rPr>
              <a:t>δηλ. των </a:t>
            </a:r>
            <a:r>
              <a:rPr lang="en-GB" sz="2400" b="1" dirty="0">
                <a:solidFill>
                  <a:srgbClr val="FFFF99"/>
                </a:solidFill>
                <a:effectLst>
                  <a:outerShdw blurRad="38100" dist="38100" dir="2700000" algn="tl">
                    <a:srgbClr val="000000"/>
                  </a:outerShdw>
                </a:effectLst>
              </a:rPr>
              <a:t>«</a:t>
            </a:r>
            <a:r>
              <a:rPr lang="en-GB" sz="2400" b="1" dirty="0" err="1">
                <a:solidFill>
                  <a:srgbClr val="FFFF99"/>
                </a:solidFill>
                <a:effectLst>
                  <a:outerShdw blurRad="38100" dist="38100" dir="2700000" algn="tl">
                    <a:srgbClr val="000000"/>
                  </a:outerShdw>
                </a:effectLst>
              </a:rPr>
              <a:t>προπομπ</a:t>
            </a:r>
            <a:r>
              <a:rPr lang="el-GR" sz="2400" b="1" dirty="0" err="1">
                <a:solidFill>
                  <a:srgbClr val="FFFF99"/>
                </a:solidFill>
                <a:effectLst>
                  <a:outerShdw blurRad="38100" dist="38100" dir="2700000" algn="tl">
                    <a:srgbClr val="000000"/>
                  </a:outerShdw>
                </a:effectLst>
                <a:latin typeface="Arial" charset="0"/>
              </a:rPr>
              <a:t>ών</a:t>
            </a:r>
            <a:r>
              <a:rPr lang="en-GB" sz="2400" b="1" dirty="0">
                <a:solidFill>
                  <a:srgbClr val="FFFF99"/>
                </a:solidFill>
                <a:effectLst>
                  <a:outerShdw blurRad="38100" dist="38100" dir="2700000" algn="tl">
                    <a:srgbClr val="000000"/>
                  </a:outerShdw>
                </a:effectLst>
              </a:rPr>
              <a:t>» </a:t>
            </a:r>
            <a:r>
              <a:rPr lang="el-GR" sz="2400" b="1" dirty="0">
                <a:solidFill>
                  <a:srgbClr val="FFFF99"/>
                </a:solidFill>
                <a:effectLst>
                  <a:outerShdw blurRad="38100" dist="38100" dir="2700000" algn="tl">
                    <a:srgbClr val="000000"/>
                  </a:outerShdw>
                </a:effectLst>
                <a:latin typeface="Arial" charset="0"/>
              </a:rPr>
              <a:t>της </a:t>
            </a:r>
            <a:r>
              <a:rPr lang="en-GB" sz="2400" b="1" dirty="0" err="1">
                <a:solidFill>
                  <a:srgbClr val="FFFF99"/>
                </a:solidFill>
                <a:effectLst>
                  <a:outerShdw blurRad="38100" dist="38100" dir="2700000" algn="tl">
                    <a:srgbClr val="000000"/>
                  </a:outerShdw>
                </a:effectLst>
              </a:rPr>
              <a:t>γλωσσικής</a:t>
            </a:r>
            <a:r>
              <a:rPr lang="en-GB" sz="2400" b="1" dirty="0">
                <a:solidFill>
                  <a:srgbClr val="FFFF99"/>
                </a:solidFill>
                <a:effectLst>
                  <a:outerShdw blurRad="38100" dist="38100" dir="2700000" algn="tl">
                    <a:srgbClr val="000000"/>
                  </a:outerShdw>
                </a:effectLst>
              </a:rPr>
              <a:t> </a:t>
            </a:r>
            <a:r>
              <a:rPr lang="en-GB" sz="2400" b="1" dirty="0" err="1">
                <a:solidFill>
                  <a:srgbClr val="FFFF99"/>
                </a:solidFill>
                <a:effectLst>
                  <a:outerShdw blurRad="38100" dist="38100" dir="2700000" algn="tl">
                    <a:srgbClr val="000000"/>
                  </a:outerShdw>
                </a:effectLst>
              </a:rPr>
              <a:t>επικοινωνίας</a:t>
            </a:r>
            <a:endParaRPr lang="en-GB" sz="2400" b="1" dirty="0">
              <a:solidFill>
                <a:srgbClr val="FFFF99"/>
              </a:solidFill>
              <a:effectLst>
                <a:outerShdw blurRad="38100" dist="38100" dir="2700000" algn="tl">
                  <a:srgbClr val="000000"/>
                </a:outerShdw>
              </a:effectLst>
            </a:endParaRPr>
          </a:p>
          <a:p>
            <a:pPr indent="265113" algn="ctr" eaLnBrk="1" hangingPunct="1">
              <a:buClr>
                <a:srgbClr val="FFFFFF"/>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b="1" dirty="0">
              <a:solidFill>
                <a:srgbClr val="FFFFFF"/>
              </a:solidFill>
            </a:endParaRPr>
          </a:p>
          <a:p>
            <a:pPr indent="265113" algn="ctr" eaLnBrk="1" hangingPunct="1">
              <a:buClr>
                <a:srgbClr val="FFFF99"/>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sz="2000" b="1" dirty="0">
              <a:solidFill>
                <a:srgbClr val="FFFF99"/>
              </a:solidFill>
              <a:effectLst>
                <a:outerShdw blurRad="38100" dist="38100" dir="2700000" algn="tl">
                  <a:srgbClr val="000000"/>
                </a:outerShdw>
              </a:effectLst>
            </a:endParaRPr>
          </a:p>
          <a:p>
            <a:pPr indent="265113" algn="ctr" eaLnBrk="1" hangingPunct="1">
              <a:buClr>
                <a:srgbClr val="FFFF99"/>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a:solidFill>
                  <a:srgbClr val="99FFCC"/>
                </a:solidFill>
                <a:effectLst>
                  <a:outerShdw blurRad="38100" dist="38100" dir="2700000" algn="tl">
                    <a:srgbClr val="000000"/>
                  </a:outerShdw>
                </a:effectLst>
              </a:rPr>
              <a:t>ΕΡΩΤΗΜΑΤΑ</a:t>
            </a:r>
            <a:r>
              <a:rPr lang="el-GR" sz="2000" b="1" dirty="0">
                <a:solidFill>
                  <a:srgbClr val="99FFCC"/>
                </a:solidFill>
                <a:effectLst>
                  <a:outerShdw blurRad="38100" dist="38100" dir="2700000" algn="tl">
                    <a:srgbClr val="000000"/>
                  </a:outerShdw>
                </a:effectLst>
              </a:rPr>
              <a:t> ΠΛΗΘΩΡΑΣ ΕΡΕΥΝΩΝ</a:t>
            </a:r>
            <a:r>
              <a:rPr lang="en-GB" sz="2000" b="1" dirty="0">
                <a:solidFill>
                  <a:srgbClr val="FFFF99"/>
                </a:solidFill>
                <a:effectLst>
                  <a:outerShdw blurRad="38100" dist="38100" dir="2700000" algn="tl">
                    <a:srgbClr val="000000"/>
                  </a:outerShdw>
                </a:effectLst>
              </a:rPr>
              <a:t>:</a:t>
            </a:r>
            <a:r>
              <a:rPr lang="el-GR" sz="2000" b="1" dirty="0">
                <a:solidFill>
                  <a:srgbClr val="FFFF99"/>
                </a:solidFill>
                <a:effectLst>
                  <a:outerShdw blurRad="38100" dist="38100" dir="2700000" algn="tl">
                    <a:srgbClr val="000000"/>
                  </a:outerShdw>
                </a:effectLst>
              </a:rPr>
              <a:t> π.χ.</a:t>
            </a:r>
            <a:endParaRPr lang="en-GB" sz="2000" b="1" dirty="0">
              <a:solidFill>
                <a:srgbClr val="FFFF99"/>
              </a:solidFill>
              <a:effectLst>
                <a:outerShdw blurRad="38100" dist="38100" dir="2700000" algn="tl">
                  <a:srgbClr val="000000"/>
                </a:outerShdw>
              </a:effectLst>
            </a:endParaRPr>
          </a:p>
          <a:p>
            <a:pPr indent="265113" eaLnBrk="1" hangingPunct="1">
              <a:buClr>
                <a:srgbClr val="FFFFFF"/>
              </a:buClr>
              <a:buSzPct val="100000"/>
              <a:buFont typeface="Georgia" panose="02040502050405020303" pitchFamily="18" charset="0"/>
              <a:buChar char="•"/>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Υπάρχει</a:t>
            </a:r>
            <a:r>
              <a:rPr lang="en-GB" sz="2400" b="1" dirty="0">
                <a:solidFill>
                  <a:srgbClr val="FFFFFF"/>
                </a:solidFill>
              </a:rPr>
              <a:t> </a:t>
            </a:r>
            <a:r>
              <a:rPr lang="en-GB" sz="2400" b="1" dirty="0" err="1">
                <a:solidFill>
                  <a:srgbClr val="FFFFFF"/>
                </a:solidFill>
              </a:rPr>
              <a:t>επικοινωνία</a:t>
            </a:r>
            <a:r>
              <a:rPr lang="en-GB" sz="2400" b="1" dirty="0">
                <a:solidFill>
                  <a:srgbClr val="FFFFFF"/>
                </a:solidFill>
              </a:rPr>
              <a:t> </a:t>
            </a:r>
            <a:r>
              <a:rPr lang="en-GB" sz="2400" b="1" dirty="0" err="1">
                <a:solidFill>
                  <a:srgbClr val="FFFFFF"/>
                </a:solidFill>
              </a:rPr>
              <a:t>πριν</a:t>
            </a:r>
            <a:r>
              <a:rPr lang="en-GB" sz="2400" b="1" dirty="0">
                <a:solidFill>
                  <a:srgbClr val="FFFFFF"/>
                </a:solidFill>
              </a:rPr>
              <a:t> </a:t>
            </a:r>
            <a:r>
              <a:rPr lang="en-GB" sz="2400" b="1" dirty="0" err="1">
                <a:solidFill>
                  <a:srgbClr val="FFFFFF"/>
                </a:solidFill>
              </a:rPr>
              <a:t>από</a:t>
            </a:r>
            <a:r>
              <a:rPr lang="en-GB" sz="2400" b="1" dirty="0">
                <a:solidFill>
                  <a:srgbClr val="FFFFFF"/>
                </a:solidFill>
              </a:rPr>
              <a:t> </a:t>
            </a:r>
            <a:r>
              <a:rPr lang="en-GB" sz="2400" b="1" dirty="0" err="1">
                <a:solidFill>
                  <a:srgbClr val="FFFFFF"/>
                </a:solidFill>
              </a:rPr>
              <a:t>τις</a:t>
            </a:r>
            <a:r>
              <a:rPr lang="en-GB" sz="2400" b="1" dirty="0">
                <a:solidFill>
                  <a:srgbClr val="FFFFFF"/>
                </a:solidFill>
              </a:rPr>
              <a:t> </a:t>
            </a:r>
            <a:r>
              <a:rPr lang="en-GB" sz="2400" b="1" dirty="0" err="1">
                <a:solidFill>
                  <a:srgbClr val="FFFFFF"/>
                </a:solidFill>
              </a:rPr>
              <a:t>πρώτες</a:t>
            </a:r>
            <a:r>
              <a:rPr lang="en-GB" sz="2400" b="1" dirty="0">
                <a:solidFill>
                  <a:srgbClr val="FFFFFF"/>
                </a:solidFill>
              </a:rPr>
              <a:t> </a:t>
            </a:r>
            <a:r>
              <a:rPr lang="en-GB" sz="2400" b="1" dirty="0" err="1">
                <a:solidFill>
                  <a:srgbClr val="FFFFFF"/>
                </a:solidFill>
              </a:rPr>
              <a:t>λέξεις</a:t>
            </a:r>
            <a:r>
              <a:rPr lang="en-GB" sz="2400" b="1" dirty="0">
                <a:solidFill>
                  <a:srgbClr val="FFFFFF"/>
                </a:solidFill>
              </a:rPr>
              <a:t>;</a:t>
            </a:r>
          </a:p>
          <a:p>
            <a:pPr indent="265113" eaLnBrk="1" hangingPunct="1">
              <a:buClr>
                <a:srgbClr val="FFFFFF"/>
              </a:buClr>
              <a:buSzPct val="100000"/>
              <a:buFont typeface="Georgia" panose="02040502050405020303" pitchFamily="18" charset="0"/>
              <a:buChar char="•"/>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Ποια</a:t>
            </a:r>
            <a:r>
              <a:rPr lang="en-GB" sz="2400" b="1" dirty="0">
                <a:solidFill>
                  <a:srgbClr val="FFFFFF"/>
                </a:solidFill>
              </a:rPr>
              <a:t> </a:t>
            </a:r>
            <a:r>
              <a:rPr lang="en-GB" sz="2400" b="1" dirty="0" err="1">
                <a:solidFill>
                  <a:srgbClr val="FFFFFF"/>
                </a:solidFill>
              </a:rPr>
              <a:t>τα</a:t>
            </a:r>
            <a:r>
              <a:rPr lang="en-GB" sz="2400" b="1" dirty="0">
                <a:solidFill>
                  <a:srgbClr val="FFFFFF"/>
                </a:solidFill>
              </a:rPr>
              <a:t> </a:t>
            </a:r>
            <a:r>
              <a:rPr lang="en-GB" sz="2400" b="1" dirty="0" err="1">
                <a:solidFill>
                  <a:srgbClr val="FFFFFF"/>
                </a:solidFill>
              </a:rPr>
              <a:t>χαρακτηριστικά</a:t>
            </a:r>
            <a:r>
              <a:rPr lang="en-GB" sz="2400" b="1" dirty="0">
                <a:solidFill>
                  <a:srgbClr val="FFFFFF"/>
                </a:solidFill>
              </a:rPr>
              <a:t> </a:t>
            </a:r>
            <a:r>
              <a:rPr lang="en-GB" sz="2400" b="1" dirty="0" err="1">
                <a:solidFill>
                  <a:srgbClr val="FFFFFF"/>
                </a:solidFill>
              </a:rPr>
              <a:t>της</a:t>
            </a:r>
            <a:r>
              <a:rPr lang="en-GB" sz="2400" b="1" dirty="0">
                <a:solidFill>
                  <a:srgbClr val="FFFFFF"/>
                </a:solidFill>
              </a:rPr>
              <a:t>;</a:t>
            </a:r>
            <a:r>
              <a:rPr lang="el-GR" sz="2400" b="1" dirty="0">
                <a:solidFill>
                  <a:srgbClr val="FFFFFF"/>
                </a:solidFill>
              </a:rPr>
              <a:t> </a:t>
            </a:r>
          </a:p>
          <a:p>
            <a:pPr indent="265113" eaLnBrk="1" hangingPunct="1">
              <a:buClr>
                <a:srgbClr val="FFFFFF"/>
              </a:buClr>
              <a:buSzPct val="100000"/>
              <a:buFont typeface="Georgia" panose="02040502050405020303" pitchFamily="18" charset="0"/>
              <a:buChar char="•"/>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Σχετίζεται</a:t>
            </a:r>
            <a:r>
              <a:rPr lang="en-GB" sz="2400" b="1" dirty="0">
                <a:solidFill>
                  <a:srgbClr val="FFFFFF"/>
                </a:solidFill>
              </a:rPr>
              <a:t> </a:t>
            </a:r>
            <a:r>
              <a:rPr lang="el-GR" sz="2400" b="1" dirty="0">
                <a:solidFill>
                  <a:srgbClr val="FFFFFF"/>
                </a:solidFill>
              </a:rPr>
              <a:t>η </a:t>
            </a:r>
            <a:r>
              <a:rPr lang="el-GR" sz="2400" b="1" dirty="0" err="1">
                <a:solidFill>
                  <a:srgbClr val="FFFFFF"/>
                </a:solidFill>
              </a:rPr>
              <a:t>προλεκτική</a:t>
            </a:r>
            <a:r>
              <a:rPr lang="el-GR" sz="2400" b="1" dirty="0">
                <a:solidFill>
                  <a:srgbClr val="FFFFFF"/>
                </a:solidFill>
              </a:rPr>
              <a:t> </a:t>
            </a:r>
            <a:r>
              <a:rPr lang="en-GB" sz="2400" b="1" dirty="0" err="1">
                <a:solidFill>
                  <a:srgbClr val="FFFFFF"/>
                </a:solidFill>
              </a:rPr>
              <a:t>επικοινωνία</a:t>
            </a:r>
            <a:r>
              <a:rPr lang="en-GB" sz="2400" b="1" dirty="0">
                <a:solidFill>
                  <a:srgbClr val="FFFFFF"/>
                </a:solidFill>
              </a:rPr>
              <a:t> </a:t>
            </a:r>
            <a:r>
              <a:rPr lang="en-GB" sz="2400" b="1" dirty="0" err="1">
                <a:solidFill>
                  <a:srgbClr val="FFFFFF"/>
                </a:solidFill>
              </a:rPr>
              <a:t>με</a:t>
            </a:r>
            <a:r>
              <a:rPr lang="en-GB" sz="2400" b="1" dirty="0">
                <a:solidFill>
                  <a:srgbClr val="FFFFFF"/>
                </a:solidFill>
              </a:rPr>
              <a:t> </a:t>
            </a:r>
            <a:r>
              <a:rPr lang="en-GB" sz="2400" b="1" dirty="0" err="1">
                <a:solidFill>
                  <a:srgbClr val="FFFFFF"/>
                </a:solidFill>
              </a:rPr>
              <a:t>τη</a:t>
            </a:r>
            <a:r>
              <a:rPr lang="en-GB" sz="2400" b="1" dirty="0">
                <a:solidFill>
                  <a:srgbClr val="FFFFFF"/>
                </a:solidFill>
              </a:rPr>
              <a:t> </a:t>
            </a:r>
            <a:r>
              <a:rPr lang="el-GR" sz="2400" b="1" dirty="0">
                <a:solidFill>
                  <a:srgbClr val="FFFFFF"/>
                </a:solidFill>
              </a:rPr>
              <a:t>	μ</a:t>
            </a:r>
            <a:r>
              <a:rPr lang="en-GB" sz="2400" b="1" dirty="0" err="1">
                <a:solidFill>
                  <a:srgbClr val="FFFFFF"/>
                </a:solidFill>
              </a:rPr>
              <a:t>εταγενέστερη</a:t>
            </a:r>
            <a:r>
              <a:rPr lang="en-GB" sz="2400" b="1" dirty="0">
                <a:solidFill>
                  <a:srgbClr val="FFFFFF"/>
                </a:solidFill>
              </a:rPr>
              <a:t> </a:t>
            </a:r>
            <a:r>
              <a:rPr lang="el-GR" sz="2400" b="1" dirty="0">
                <a:solidFill>
                  <a:srgbClr val="FFFFFF"/>
                </a:solidFill>
              </a:rPr>
              <a:t> </a:t>
            </a:r>
            <a:r>
              <a:rPr lang="en-GB" sz="2400" b="1" dirty="0" err="1">
                <a:solidFill>
                  <a:srgbClr val="FFFFFF"/>
                </a:solidFill>
              </a:rPr>
              <a:t>ανάδυση</a:t>
            </a:r>
            <a:r>
              <a:rPr lang="en-GB" sz="2400" b="1" dirty="0">
                <a:solidFill>
                  <a:srgbClr val="FFFFFF"/>
                </a:solidFill>
              </a:rPr>
              <a:t> </a:t>
            </a:r>
            <a:r>
              <a:rPr lang="en-GB" sz="2400" b="1" dirty="0" err="1">
                <a:solidFill>
                  <a:srgbClr val="FFFFFF"/>
                </a:solidFill>
              </a:rPr>
              <a:t>της</a:t>
            </a:r>
            <a:r>
              <a:rPr lang="en-GB" sz="2400" b="1" dirty="0">
                <a:solidFill>
                  <a:srgbClr val="FFFFFF"/>
                </a:solidFill>
              </a:rPr>
              <a:t> </a:t>
            </a:r>
            <a:r>
              <a:rPr lang="en-GB" sz="2400" b="1" dirty="0" err="1">
                <a:solidFill>
                  <a:srgbClr val="FFFFFF"/>
                </a:solidFill>
              </a:rPr>
              <a:t>γλώσσας</a:t>
            </a:r>
            <a:r>
              <a:rPr lang="en-GB" sz="2400" b="1" dirty="0">
                <a:solidFill>
                  <a:srgbClr val="FFFFFF"/>
                </a:solidFill>
              </a:rPr>
              <a:t>;</a:t>
            </a:r>
            <a:r>
              <a:rPr lang="el-GR" sz="2400" b="1" dirty="0">
                <a:solidFill>
                  <a:srgbClr val="FFFFFF"/>
                </a:solidFill>
              </a:rPr>
              <a:t> </a:t>
            </a:r>
          </a:p>
          <a:p>
            <a:pPr indent="265113" eaLnBrk="1" hangingPunct="1">
              <a:buClr>
                <a:srgbClr val="FFFFFF"/>
              </a:buClr>
              <a:buSzPct val="100000"/>
              <a:buFont typeface="Georgia" panose="02040502050405020303" pitchFamily="18" charset="0"/>
              <a:buChar char="•"/>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FFFF"/>
                </a:solidFill>
              </a:rPr>
              <a:t>Πότε εμφανίζεται για πρώτη φορά πρόθεση    	επικοινωνίας;</a:t>
            </a:r>
          </a:p>
          <a:p>
            <a:pPr indent="265113" eaLnBrk="1" hangingPunct="1">
              <a:buClr>
                <a:srgbClr val="FFFFFF"/>
              </a:buClr>
              <a:buSzPct val="100000"/>
              <a:buFont typeface="Georgia" panose="02040502050405020303" pitchFamily="18" charset="0"/>
              <a:buChar char="•"/>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FFFF"/>
                </a:solidFill>
              </a:rPr>
              <a:t>Τι σκοπούς εξυπηρετεί η επικοινωνία για τα βρέφη;</a:t>
            </a:r>
          </a:p>
          <a:p>
            <a:pPr indent="265113" algn="ctr" eaLnBrk="1" hangingPunct="1">
              <a:buClr>
                <a:srgbClr val="FFFF99"/>
              </a:buClr>
              <a:buSzPct val="100000"/>
              <a:buFont typeface="Georgia" panose="02040502050405020303" pitchFamily="18" charset="0"/>
              <a:buNone/>
              <a:tabLst>
                <a:tab pos="265113"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sz="2000" b="1" dirty="0">
              <a:solidFill>
                <a:srgbClr val="FFFF99"/>
              </a:solidFill>
              <a:effectLst>
                <a:outerShdw blurRad="38100" dist="38100" dir="2700000" algn="tl">
                  <a:srgbClr val="000000"/>
                </a:outerShdw>
              </a:effectLst>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E3107F4-9A63-494C-8BBB-FDE12AE500D9}" type="slidenum">
              <a:rPr lang="en-GB" altLang="el-GR" sz="1400" smtClean="0">
                <a:solidFill>
                  <a:srgbClr val="000000"/>
                </a:solidFill>
              </a:rPr>
              <a:pPr>
                <a:lnSpc>
                  <a:spcPct val="100000"/>
                </a:lnSpc>
                <a:spcBef>
                  <a:spcPct val="0"/>
                </a:spcBef>
                <a:buClr>
                  <a:srgbClr val="000000"/>
                </a:buClr>
              </a:pPr>
              <a:t>27</a:t>
            </a:fld>
            <a:endParaRPr lang="en-GB" altLang="el-GR" sz="1400" smtClean="0">
              <a:solidFill>
                <a:srgbClr val="000000"/>
              </a:solidFill>
            </a:endParaRPr>
          </a:p>
        </p:txBody>
      </p:sp>
      <p:sp>
        <p:nvSpPr>
          <p:cNvPr id="50179" name="Rectangle 1"/>
          <p:cNvSpPr>
            <a:spLocks noGrp="1" noChangeArrowheads="1"/>
          </p:cNvSpPr>
          <p:nvPr>
            <p:ph type="title"/>
          </p:nvPr>
        </p:nvSpPr>
        <p:spPr>
          <a:xfrm>
            <a:off x="0" y="0"/>
            <a:ext cx="9144000" cy="1125538"/>
          </a:xfrm>
          <a:ln w="9360">
            <a:solidFill>
              <a:srgbClr val="FFFF99"/>
            </a:solidFill>
            <a:miter lim="800000"/>
            <a:headEnd/>
            <a:tailEnd/>
          </a:ln>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400" smtClean="0"/>
              <a:t>ΕΜΦΑΝΙΣΗ  ΕΠΙΚΟΙΝΩΝΙΑΚΗΣ ΠΡΟΘΕΣΗΣ</a:t>
            </a:r>
          </a:p>
        </p:txBody>
      </p:sp>
      <p:sp>
        <p:nvSpPr>
          <p:cNvPr id="50180" name="Rectangle 2"/>
          <p:cNvSpPr>
            <a:spLocks noChangeArrowheads="1"/>
          </p:cNvSpPr>
          <p:nvPr/>
        </p:nvSpPr>
        <p:spPr bwMode="auto">
          <a:xfrm>
            <a:off x="0" y="1341438"/>
            <a:ext cx="9144000" cy="519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80000"/>
              </a:lnSpc>
              <a:spcBef>
                <a:spcPct val="0"/>
              </a:spcBef>
            </a:pPr>
            <a:r>
              <a:rPr lang="en-GB" altLang="el-GR" sz="2400" b="1" u="sng">
                <a:solidFill>
                  <a:srgbClr val="FFFF00"/>
                </a:solidFill>
              </a:rPr>
              <a:t>Τα παιδιά</a:t>
            </a:r>
            <a:r>
              <a:rPr lang="en-GB" altLang="el-GR" sz="2400" b="1">
                <a:solidFill>
                  <a:srgbClr val="FFFF00"/>
                </a:solidFill>
              </a:rPr>
              <a:t> από τη γέννησή τους</a:t>
            </a:r>
          </a:p>
          <a:p>
            <a:pPr algn="ctr" eaLnBrk="1" hangingPunct="1">
              <a:lnSpc>
                <a:spcPct val="100000"/>
              </a:lnSpc>
              <a:spcBef>
                <a:spcPct val="0"/>
              </a:spcBef>
            </a:pPr>
            <a:r>
              <a:rPr lang="en-GB" altLang="el-GR" sz="2400" b="1">
                <a:solidFill>
                  <a:srgbClr val="FFFF00"/>
                </a:solidFill>
              </a:rPr>
              <a:t>επιδίδονται σε </a:t>
            </a:r>
            <a:r>
              <a:rPr lang="en-GB" altLang="el-GR" sz="2400" b="1">
                <a:solidFill>
                  <a:srgbClr val="99FFCC"/>
                </a:solidFill>
              </a:rPr>
              <a:t>συμπεριφορές </a:t>
            </a:r>
          </a:p>
          <a:p>
            <a:pPr algn="ctr" eaLnBrk="1" hangingPunct="1">
              <a:lnSpc>
                <a:spcPct val="100000"/>
              </a:lnSpc>
              <a:spcBef>
                <a:spcPct val="0"/>
              </a:spcBef>
            </a:pPr>
            <a:r>
              <a:rPr lang="en-GB" altLang="el-GR" sz="2400" b="1" u="sng">
                <a:solidFill>
                  <a:srgbClr val="99FFCC"/>
                </a:solidFill>
              </a:rPr>
              <a:t>χωρίς </a:t>
            </a:r>
            <a:r>
              <a:rPr lang="el-GR" altLang="el-GR" sz="2400" b="1" u="sng">
                <a:solidFill>
                  <a:srgbClr val="99FFCC"/>
                </a:solidFill>
              </a:rPr>
              <a:t> όμως </a:t>
            </a:r>
            <a:r>
              <a:rPr lang="en-GB" altLang="el-GR" sz="2400" b="1">
                <a:solidFill>
                  <a:srgbClr val="99FFCC"/>
                </a:solidFill>
              </a:rPr>
              <a:t>επικοινωνιακή πρόθεση </a:t>
            </a:r>
          </a:p>
          <a:p>
            <a:pPr algn="ctr" eaLnBrk="1" hangingPunct="1">
              <a:lnSpc>
                <a:spcPct val="100000"/>
              </a:lnSpc>
              <a:spcBef>
                <a:spcPct val="0"/>
              </a:spcBef>
            </a:pPr>
            <a:r>
              <a:rPr lang="en-GB" altLang="el-GR" sz="2400"/>
              <a:t>(</a:t>
            </a:r>
            <a:r>
              <a:rPr lang="el-GR" altLang="el-GR" sz="2400"/>
              <a:t>π.χ. </a:t>
            </a:r>
            <a:r>
              <a:rPr lang="en-GB" altLang="el-GR" sz="2400"/>
              <a:t>κλάμα, γέλιο, χειρονομίες, εκφράσεις προσώπου, φων</a:t>
            </a:r>
            <a:r>
              <a:rPr lang="el-GR" altLang="el-GR" sz="2400"/>
              <a:t>οποιήσεις</a:t>
            </a:r>
            <a:r>
              <a:rPr lang="en-GB" altLang="el-GR" sz="2400"/>
              <a:t>)</a:t>
            </a:r>
            <a:endParaRPr lang="el-GR" altLang="el-GR" sz="2400"/>
          </a:p>
          <a:p>
            <a:pPr algn="ctr" eaLnBrk="1" hangingPunct="1">
              <a:lnSpc>
                <a:spcPct val="100000"/>
              </a:lnSpc>
              <a:spcBef>
                <a:spcPct val="0"/>
              </a:spcBef>
            </a:pPr>
            <a:endParaRPr lang="en-GB" altLang="el-GR" sz="2400" b="1"/>
          </a:p>
          <a:p>
            <a:pPr algn="ctr" eaLnBrk="1" hangingPunct="1">
              <a:lnSpc>
                <a:spcPct val="100000"/>
              </a:lnSpc>
              <a:spcBef>
                <a:spcPct val="0"/>
              </a:spcBef>
            </a:pPr>
            <a:r>
              <a:rPr lang="en-GB" altLang="el-GR" sz="2400" b="1">
                <a:solidFill>
                  <a:srgbClr val="FFFF00"/>
                </a:solidFill>
              </a:rPr>
              <a:t>Οι </a:t>
            </a:r>
            <a:r>
              <a:rPr lang="en-GB" altLang="el-GR" sz="2400" b="1" u="sng">
                <a:solidFill>
                  <a:srgbClr val="FFFF00"/>
                </a:solidFill>
              </a:rPr>
              <a:t>γονείς ερμηνεύουν </a:t>
            </a:r>
            <a:r>
              <a:rPr lang="el-GR" altLang="el-GR" sz="2400" b="1" u="sng">
                <a:solidFill>
                  <a:srgbClr val="FFFF00"/>
                </a:solidFill>
              </a:rPr>
              <a:t>όμως </a:t>
            </a:r>
            <a:r>
              <a:rPr lang="en-GB" altLang="el-GR" sz="2400" b="1" u="sng">
                <a:solidFill>
                  <a:srgbClr val="FFFF00"/>
                </a:solidFill>
              </a:rPr>
              <a:t>τις συμπεριφορές </a:t>
            </a:r>
            <a:r>
              <a:rPr lang="en-GB" altLang="el-GR" sz="2400" b="1">
                <a:solidFill>
                  <a:srgbClr val="FFFF00"/>
                </a:solidFill>
              </a:rPr>
              <a:t>αυτές</a:t>
            </a:r>
            <a:r>
              <a:rPr lang="el-GR" altLang="el-GR" sz="2400" b="1">
                <a:solidFill>
                  <a:srgbClr val="FFFF00"/>
                </a:solidFill>
              </a:rPr>
              <a:t> ως επικοινωνιακές</a:t>
            </a:r>
            <a:r>
              <a:rPr lang="en-GB" altLang="el-GR" sz="2400" b="1">
                <a:solidFill>
                  <a:srgbClr val="FFFF00"/>
                </a:solidFill>
              </a:rPr>
              <a:t>,</a:t>
            </a:r>
            <a:r>
              <a:rPr lang="el-GR" altLang="el-GR" sz="2400" b="1">
                <a:solidFill>
                  <a:srgbClr val="FFFF00"/>
                </a:solidFill>
              </a:rPr>
              <a:t> δηλ. τις προσδίδουν νόημα</a:t>
            </a:r>
          </a:p>
          <a:p>
            <a:pPr algn="ctr" eaLnBrk="1" hangingPunct="1">
              <a:lnSpc>
                <a:spcPct val="100000"/>
              </a:lnSpc>
              <a:spcBef>
                <a:spcPct val="0"/>
              </a:spcBef>
            </a:pPr>
            <a:r>
              <a:rPr lang="en-GB" altLang="el-GR" sz="2400" b="1">
                <a:solidFill>
                  <a:srgbClr val="FFFF00"/>
                </a:solidFill>
              </a:rPr>
              <a:t> </a:t>
            </a:r>
            <a:r>
              <a:rPr lang="el-GR" altLang="el-GR" sz="2400" b="1"/>
              <a:t>ή</a:t>
            </a:r>
            <a:r>
              <a:rPr lang="en-GB" altLang="el-GR" sz="2400" b="1"/>
              <a:t> αναγνωρίζουν επικοινωνιακή πρόθεση </a:t>
            </a:r>
            <a:endParaRPr lang="el-GR" altLang="el-GR" sz="2400" b="1"/>
          </a:p>
          <a:p>
            <a:pPr algn="ctr" eaLnBrk="1" hangingPunct="1">
              <a:lnSpc>
                <a:spcPct val="100000"/>
              </a:lnSpc>
              <a:spcBef>
                <a:spcPct val="0"/>
              </a:spcBef>
            </a:pPr>
            <a:r>
              <a:rPr lang="en-GB" altLang="el-GR" sz="2000">
                <a:cs typeface="Times New Roman" panose="02020603050405020304" pitchFamily="18" charset="0"/>
              </a:rPr>
              <a:t>(Lock 1978, 1980</a:t>
            </a:r>
            <a:r>
              <a:rPr lang="en-GB" altLang="el-GR" sz="2000"/>
              <a:t>; </a:t>
            </a:r>
            <a:r>
              <a:rPr lang="en-GB" altLang="el-GR" sz="2000">
                <a:cs typeface="Times New Roman" panose="02020603050405020304" pitchFamily="18" charset="0"/>
              </a:rPr>
              <a:t>Newson 1978</a:t>
            </a:r>
            <a:r>
              <a:rPr lang="en-GB" altLang="el-GR" sz="2000"/>
              <a:t>; </a:t>
            </a:r>
            <a:r>
              <a:rPr lang="en-GB" altLang="el-GR" sz="2000">
                <a:cs typeface="Times New Roman" panose="02020603050405020304" pitchFamily="18" charset="0"/>
              </a:rPr>
              <a:t>Snow 1977</a:t>
            </a:r>
            <a:r>
              <a:rPr lang="en-GB" altLang="el-GR" sz="2000"/>
              <a:t> </a:t>
            </a:r>
            <a:r>
              <a:rPr lang="en-GB" altLang="el-GR" sz="2000">
                <a:cs typeface="Times New Roman" panose="02020603050405020304" pitchFamily="18" charset="0"/>
              </a:rPr>
              <a:t>)</a:t>
            </a:r>
            <a:r>
              <a:rPr lang="en-GB" altLang="el-GR" sz="2400">
                <a:cs typeface="Times New Roman" panose="02020603050405020304" pitchFamily="18" charset="0"/>
              </a:rPr>
              <a:t>. </a:t>
            </a:r>
          </a:p>
          <a:p>
            <a:pPr algn="ctr" eaLnBrk="1" hangingPunct="1">
              <a:lnSpc>
                <a:spcPct val="100000"/>
              </a:lnSpc>
              <a:spcBef>
                <a:spcPct val="0"/>
              </a:spcBef>
            </a:pPr>
            <a:r>
              <a:rPr lang="en-GB" altLang="el-GR" sz="2400" b="1" u="sng"/>
              <a:t>Όχι </a:t>
            </a:r>
            <a:r>
              <a:rPr lang="el-GR" altLang="el-GR" sz="2400" b="1" u="sng"/>
              <a:t> όμως </a:t>
            </a:r>
            <a:r>
              <a:rPr lang="en-GB" altLang="el-GR" sz="2400" b="1" u="sng"/>
              <a:t>αυθαίρετα</a:t>
            </a:r>
            <a:r>
              <a:rPr lang="el-GR" altLang="el-GR" sz="2400" b="1" u="sng"/>
              <a:t> ή τυχαία </a:t>
            </a:r>
          </a:p>
          <a:p>
            <a:pPr algn="ctr" eaLnBrk="1" hangingPunct="1">
              <a:lnSpc>
                <a:spcPct val="100000"/>
              </a:lnSpc>
              <a:spcBef>
                <a:spcPct val="0"/>
              </a:spcBef>
            </a:pPr>
            <a:r>
              <a:rPr lang="el-GR" altLang="el-GR" sz="2400" b="1"/>
              <a:t>αλλά</a:t>
            </a:r>
            <a:r>
              <a:rPr lang="en-GB" altLang="el-GR" sz="2400" b="1"/>
              <a:t> </a:t>
            </a:r>
            <a:r>
              <a:rPr lang="el-GR" altLang="el-GR" sz="2400" b="1"/>
              <a:t> με σταθερό τρόπο </a:t>
            </a:r>
            <a:r>
              <a:rPr lang="en-GB" altLang="el-GR" sz="2400" b="1"/>
              <a:t>και μετά από μήνες</a:t>
            </a:r>
            <a:r>
              <a:rPr lang="el-GR" altLang="el-GR" sz="2400" b="1"/>
              <a:t> </a:t>
            </a:r>
          </a:p>
          <a:p>
            <a:pPr algn="ctr" eaLnBrk="1" hangingPunct="1">
              <a:lnSpc>
                <a:spcPct val="100000"/>
              </a:lnSpc>
              <a:spcBef>
                <a:spcPct val="0"/>
              </a:spcBef>
            </a:pPr>
            <a:r>
              <a:rPr lang="en-GB" altLang="el-GR" sz="2400">
                <a:cs typeface="Times New Roman" panose="02020603050405020304" pitchFamily="18" charset="0"/>
              </a:rPr>
              <a:t> </a:t>
            </a:r>
            <a:r>
              <a:rPr lang="el-GR" altLang="el-GR" sz="2000">
                <a:cs typeface="Times New Roman" panose="02020603050405020304" pitchFamily="18" charset="0"/>
              </a:rPr>
              <a:t>(</a:t>
            </a:r>
            <a:r>
              <a:rPr lang="en-GB" altLang="el-GR" sz="2000">
                <a:cs typeface="Times New Roman" panose="02020603050405020304" pitchFamily="18" charset="0"/>
              </a:rPr>
              <a:t>Meadows, Elias &amp; Bain 2000) </a:t>
            </a:r>
            <a:endParaRPr lang="en-GB" altLang="el-GR" sz="20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5861891-F4C9-4559-8CA5-0D5F09D7715C}" type="slidenum">
              <a:rPr lang="en-GB" altLang="el-GR" sz="1400" smtClean="0">
                <a:solidFill>
                  <a:srgbClr val="000000"/>
                </a:solidFill>
              </a:rPr>
              <a:pPr>
                <a:lnSpc>
                  <a:spcPct val="100000"/>
                </a:lnSpc>
                <a:spcBef>
                  <a:spcPct val="0"/>
                </a:spcBef>
                <a:buClr>
                  <a:srgbClr val="000000"/>
                </a:buClr>
              </a:pPr>
              <a:t>28</a:t>
            </a:fld>
            <a:endParaRPr lang="en-GB" altLang="el-GR" sz="1400" smtClean="0">
              <a:solidFill>
                <a:srgbClr val="000000"/>
              </a:solidFill>
            </a:endParaRPr>
          </a:p>
        </p:txBody>
      </p:sp>
      <p:sp>
        <p:nvSpPr>
          <p:cNvPr id="52227" name="Rectangle 1"/>
          <p:cNvSpPr>
            <a:spLocks noChangeArrowheads="1"/>
          </p:cNvSpPr>
          <p:nvPr/>
        </p:nvSpPr>
        <p:spPr bwMode="auto">
          <a:xfrm>
            <a:off x="0" y="1052513"/>
            <a:ext cx="9144000" cy="578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endParaRPr lang="en-GB" altLang="el-GR" sz="2000"/>
          </a:p>
          <a:p>
            <a:pPr algn="ctr" eaLnBrk="1" hangingPunct="1">
              <a:lnSpc>
                <a:spcPct val="100000"/>
              </a:lnSpc>
              <a:spcBef>
                <a:spcPct val="0"/>
              </a:spcBef>
            </a:pPr>
            <a:r>
              <a:rPr lang="en-GB" altLang="el-GR">
                <a:solidFill>
                  <a:srgbClr val="FFFF00"/>
                </a:solidFill>
              </a:rPr>
              <a:t>H </a:t>
            </a:r>
            <a:r>
              <a:rPr lang="en-GB" altLang="el-GR" b="1">
                <a:solidFill>
                  <a:srgbClr val="FFFF00"/>
                </a:solidFill>
              </a:rPr>
              <a:t>ΕΡΜΗΝΕΙΑ </a:t>
            </a:r>
            <a:r>
              <a:rPr lang="el-GR" altLang="el-GR" b="1">
                <a:solidFill>
                  <a:srgbClr val="FFFF66"/>
                </a:solidFill>
              </a:rPr>
              <a:t>ΤΩΝ ΣΥΜΠΕΡΙΦΟΡΩΝ ΒΡΕΦΟΥΣ </a:t>
            </a:r>
            <a:r>
              <a:rPr lang="en-GB" altLang="el-GR" b="1">
                <a:solidFill>
                  <a:srgbClr val="FFFF66"/>
                </a:solidFill>
              </a:rPr>
              <a:t>από  γονείς</a:t>
            </a:r>
            <a:r>
              <a:rPr lang="el-GR" altLang="el-GR" b="1">
                <a:solidFill>
                  <a:srgbClr val="FFFF66"/>
                </a:solidFill>
              </a:rPr>
              <a:t> κρίσιμη προϋπόθεση</a:t>
            </a:r>
            <a:r>
              <a:rPr lang="en-GB" altLang="el-GR" b="1">
                <a:solidFill>
                  <a:srgbClr val="FFFF66"/>
                </a:solidFill>
              </a:rPr>
              <a:t>, </a:t>
            </a:r>
          </a:p>
          <a:p>
            <a:pPr algn="ctr" eaLnBrk="1" hangingPunct="1">
              <a:lnSpc>
                <a:spcPct val="100000"/>
              </a:lnSpc>
              <a:spcBef>
                <a:spcPct val="0"/>
              </a:spcBef>
            </a:pPr>
            <a:r>
              <a:rPr lang="en-GB" altLang="el-GR" sz="2400" b="1"/>
              <a:t>διευκολύνει το </a:t>
            </a:r>
            <a:r>
              <a:rPr lang="en-GB" altLang="el-GR" sz="2400" b="1" u="sng"/>
              <a:t>συγχρονισμό της αλληλεπίδρασης</a:t>
            </a:r>
            <a:r>
              <a:rPr lang="el-GR" altLang="el-GR" sz="2400" b="1" u="sng"/>
              <a:t> </a:t>
            </a:r>
            <a:endParaRPr lang="el-GR" altLang="el-GR" sz="2400"/>
          </a:p>
          <a:p>
            <a:pPr algn="ctr" eaLnBrk="1" hangingPunct="1">
              <a:lnSpc>
                <a:spcPct val="100000"/>
              </a:lnSpc>
              <a:spcBef>
                <a:spcPct val="0"/>
              </a:spcBef>
            </a:pPr>
            <a:r>
              <a:rPr lang="el-GR" altLang="el-GR" sz="2400"/>
              <a:t>δηλ. τον πρώτο ασυναίσθητο συντονισμό του βρέφους με την ομιλία των γονιών </a:t>
            </a:r>
            <a:endParaRPr lang="en-GB" altLang="el-GR" sz="2400"/>
          </a:p>
          <a:p>
            <a:pPr algn="ctr" eaLnBrk="1" hangingPunct="1">
              <a:lnSpc>
                <a:spcPct val="100000"/>
              </a:lnSpc>
              <a:spcBef>
                <a:spcPct val="0"/>
              </a:spcBef>
            </a:pPr>
            <a:r>
              <a:rPr lang="en-GB" altLang="el-GR" b="1"/>
              <a:t> </a:t>
            </a:r>
            <a:r>
              <a:rPr lang="en-GB" altLang="el-GR" sz="2400" b="1"/>
              <a:t>και την </a:t>
            </a:r>
            <a:r>
              <a:rPr lang="en-GB" altLang="el-GR" sz="2400" b="1" u="sng"/>
              <a:t>εμφάνιση επικοινωνιακής πρόθεσης</a:t>
            </a:r>
            <a:r>
              <a:rPr lang="en-GB" altLang="el-GR" sz="2400" u="sng"/>
              <a:t>.</a:t>
            </a:r>
          </a:p>
          <a:p>
            <a:pPr algn="ctr" eaLnBrk="1" hangingPunct="1">
              <a:lnSpc>
                <a:spcPct val="70000"/>
              </a:lnSpc>
              <a:spcBef>
                <a:spcPct val="0"/>
              </a:spcBef>
            </a:pPr>
            <a:endParaRPr lang="en-GB" altLang="el-GR" sz="2000" u="sng"/>
          </a:p>
          <a:p>
            <a:pPr algn="ctr" eaLnBrk="1" hangingPunct="1">
              <a:lnSpc>
                <a:spcPct val="100000"/>
              </a:lnSpc>
              <a:spcBef>
                <a:spcPct val="0"/>
              </a:spcBef>
            </a:pPr>
            <a:r>
              <a:rPr lang="en-GB" altLang="el-GR" sz="2000">
                <a:cs typeface="Times New Roman" panose="02020603050405020304" pitchFamily="18" charset="0"/>
              </a:rPr>
              <a:t>Harding (1982, 1983)</a:t>
            </a:r>
            <a:r>
              <a:rPr lang="en-GB" altLang="el-GR" sz="2000"/>
              <a:t>:</a:t>
            </a:r>
          </a:p>
          <a:p>
            <a:pPr algn="ctr" eaLnBrk="1" hangingPunct="1">
              <a:lnSpc>
                <a:spcPct val="100000"/>
              </a:lnSpc>
              <a:spcBef>
                <a:spcPct val="0"/>
              </a:spcBef>
            </a:pPr>
            <a:r>
              <a:rPr lang="el-GR" altLang="el-GR" sz="2600" b="1">
                <a:solidFill>
                  <a:srgbClr val="99FFCC"/>
                </a:solidFill>
              </a:rPr>
              <a:t>Κυρίως β</a:t>
            </a:r>
            <a:r>
              <a:rPr lang="en-GB" altLang="el-GR" sz="2600" b="1">
                <a:solidFill>
                  <a:srgbClr val="99FFCC"/>
                </a:solidFill>
              </a:rPr>
              <a:t>οηθά τα παιδιά να καταλάβουν </a:t>
            </a:r>
            <a:r>
              <a:rPr lang="el-GR" altLang="el-GR" sz="2600" b="1">
                <a:solidFill>
                  <a:srgbClr val="99FFCC"/>
                </a:solidFill>
              </a:rPr>
              <a:t> </a:t>
            </a:r>
          </a:p>
          <a:p>
            <a:pPr algn="ctr" eaLnBrk="1" hangingPunct="1">
              <a:lnSpc>
                <a:spcPct val="100000"/>
              </a:lnSpc>
              <a:spcBef>
                <a:spcPct val="0"/>
              </a:spcBef>
            </a:pPr>
            <a:r>
              <a:rPr lang="el-GR" altLang="el-GR" sz="2600" b="1">
                <a:solidFill>
                  <a:srgbClr val="99FFCC"/>
                </a:solidFill>
              </a:rPr>
              <a:t>ό</a:t>
            </a:r>
            <a:r>
              <a:rPr lang="en-GB" altLang="el-GR" sz="2600" b="1">
                <a:solidFill>
                  <a:srgbClr val="99FFCC"/>
                </a:solidFill>
              </a:rPr>
              <a:t>τι οι </a:t>
            </a:r>
            <a:r>
              <a:rPr lang="el-GR" altLang="el-GR" sz="2600" b="1">
                <a:solidFill>
                  <a:srgbClr val="99FFCC"/>
                </a:solidFill>
              </a:rPr>
              <a:t>ήχοι τους </a:t>
            </a:r>
            <a:r>
              <a:rPr lang="el-GR" altLang="el-GR" sz="2600">
                <a:solidFill>
                  <a:srgbClr val="99FFCC"/>
                </a:solidFill>
              </a:rPr>
              <a:t>(ή </a:t>
            </a:r>
            <a:r>
              <a:rPr lang="en-GB" altLang="el-GR" sz="2600">
                <a:solidFill>
                  <a:srgbClr val="99FFCC"/>
                </a:solidFill>
              </a:rPr>
              <a:t>φων</a:t>
            </a:r>
            <a:r>
              <a:rPr lang="el-GR" altLang="el-GR" sz="2600">
                <a:solidFill>
                  <a:srgbClr val="99FFCC"/>
                </a:solidFill>
              </a:rPr>
              <a:t>οποιήσεις ή φωνήσεις) </a:t>
            </a:r>
          </a:p>
          <a:p>
            <a:pPr algn="ctr" eaLnBrk="1" hangingPunct="1">
              <a:lnSpc>
                <a:spcPct val="100000"/>
              </a:lnSpc>
              <a:spcBef>
                <a:spcPct val="0"/>
              </a:spcBef>
            </a:pPr>
            <a:r>
              <a:rPr lang="en-GB" altLang="el-GR" sz="2600" b="1">
                <a:solidFill>
                  <a:srgbClr val="99FFCC"/>
                </a:solidFill>
              </a:rPr>
              <a:t>έχουν </a:t>
            </a:r>
            <a:r>
              <a:rPr lang="el-GR" altLang="el-GR" sz="2600" b="1">
                <a:solidFill>
                  <a:srgbClr val="99FFCC"/>
                </a:solidFill>
              </a:rPr>
              <a:t>νόημα </a:t>
            </a:r>
            <a:r>
              <a:rPr lang="en-GB" altLang="el-GR" sz="2600" b="1">
                <a:solidFill>
                  <a:srgbClr val="99FFCC"/>
                </a:solidFill>
              </a:rPr>
              <a:t>για </a:t>
            </a:r>
            <a:r>
              <a:rPr lang="el-GR" altLang="el-GR" sz="2600" b="1">
                <a:solidFill>
                  <a:srgbClr val="99FFCC"/>
                </a:solidFill>
              </a:rPr>
              <a:t>τους γονείς</a:t>
            </a:r>
            <a:endParaRPr lang="en-GB" altLang="el-GR" sz="2600" b="1">
              <a:solidFill>
                <a:srgbClr val="99FFCC"/>
              </a:solidFill>
            </a:endParaRPr>
          </a:p>
          <a:p>
            <a:pPr algn="ctr" eaLnBrk="1" hangingPunct="1">
              <a:lnSpc>
                <a:spcPct val="100000"/>
              </a:lnSpc>
              <a:spcBef>
                <a:spcPct val="0"/>
              </a:spcBef>
            </a:pPr>
            <a:r>
              <a:rPr lang="en-GB" altLang="el-GR" sz="2600" b="1">
                <a:solidFill>
                  <a:srgbClr val="99FFCC"/>
                </a:solidFill>
              </a:rPr>
              <a:t> και ότι μπορούν να χρησιμοποιούν</a:t>
            </a:r>
            <a:r>
              <a:rPr lang="el-GR" altLang="el-GR" sz="2600" b="1">
                <a:solidFill>
                  <a:srgbClr val="99FFCC"/>
                </a:solidFill>
              </a:rPr>
              <a:t> ήχους</a:t>
            </a:r>
            <a:r>
              <a:rPr lang="en-GB" altLang="el-GR" sz="2600" b="1">
                <a:solidFill>
                  <a:srgbClr val="99FFCC"/>
                </a:solidFill>
              </a:rPr>
              <a:t> </a:t>
            </a:r>
            <a:endParaRPr lang="el-GR" altLang="el-GR" sz="2600" b="1">
              <a:solidFill>
                <a:srgbClr val="99FFCC"/>
              </a:solidFill>
            </a:endParaRPr>
          </a:p>
          <a:p>
            <a:pPr algn="ctr" eaLnBrk="1" hangingPunct="1">
              <a:lnSpc>
                <a:spcPct val="100000"/>
              </a:lnSpc>
              <a:spcBef>
                <a:spcPct val="0"/>
              </a:spcBef>
            </a:pPr>
            <a:r>
              <a:rPr lang="en-GB" altLang="el-GR" sz="2600" b="1">
                <a:solidFill>
                  <a:srgbClr val="99FFCC"/>
                </a:solidFill>
              </a:rPr>
              <a:t>για να πετύχουν  διάφορους σκοπού</a:t>
            </a:r>
            <a:r>
              <a:rPr lang="el-GR" altLang="el-GR" sz="2600" b="1">
                <a:solidFill>
                  <a:srgbClr val="99FFCC"/>
                </a:solidFill>
              </a:rPr>
              <a:t>ς.</a:t>
            </a:r>
          </a:p>
          <a:p>
            <a:pPr algn="ctr" eaLnBrk="1" hangingPunct="1">
              <a:lnSpc>
                <a:spcPct val="100000"/>
              </a:lnSpc>
              <a:spcBef>
                <a:spcPct val="0"/>
              </a:spcBef>
            </a:pPr>
            <a:r>
              <a:rPr lang="el-GR" altLang="el-GR" sz="2600"/>
              <a:t>Π.χ. να ζητήσουν κάτι από γονείς</a:t>
            </a:r>
            <a:endParaRPr lang="en-GB" altLang="el-GR" sz="2600"/>
          </a:p>
        </p:txBody>
      </p:sp>
      <p:sp>
        <p:nvSpPr>
          <p:cNvPr id="2" name="Rectangle 2"/>
          <p:cNvSpPr>
            <a:spLocks noChangeArrowheads="1"/>
          </p:cNvSpPr>
          <p:nvPr/>
        </p:nvSpPr>
        <p:spPr bwMode="auto">
          <a:xfrm>
            <a:off x="0" y="4191000"/>
            <a:ext cx="9144000"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endParaRPr lang="el-GR" altLang="el-GR" sz="2400" b="1"/>
          </a:p>
          <a:p>
            <a:pPr algn="ctr" eaLnBrk="1" hangingPunct="1">
              <a:lnSpc>
                <a:spcPct val="100000"/>
              </a:lnSpc>
              <a:spcBef>
                <a:spcPct val="0"/>
              </a:spcBef>
            </a:pPr>
            <a:endParaRPr lang="el-GR" altLang="el-GR" sz="2400" b="1"/>
          </a:p>
        </p:txBody>
      </p:sp>
      <p:sp>
        <p:nvSpPr>
          <p:cNvPr id="3" name="Rectangle 3"/>
          <p:cNvSpPr>
            <a:spLocks noGrp="1" noChangeArrowheads="1"/>
          </p:cNvSpPr>
          <p:nvPr>
            <p:ph type="title"/>
          </p:nvPr>
        </p:nvSpPr>
        <p:spPr>
          <a:xfrm>
            <a:off x="0" y="0"/>
            <a:ext cx="9144000" cy="1052513"/>
          </a:xfrm>
        </p:spPr>
        <p:txBody>
          <a:bodyPr/>
          <a:lstStyle/>
          <a:p>
            <a:pPr eaLnBrk="1" hangingPunct="1">
              <a:lnSpc>
                <a:spcPct val="100000"/>
              </a:lnSpc>
              <a:buClr>
                <a:srgbClr val="FF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smtClean="0">
                <a:solidFill>
                  <a:srgbClr val="FF0000"/>
                </a:solidFill>
                <a:effectLst>
                  <a:outerShdw blurRad="38100" dist="38100" dir="2700000" algn="tl">
                    <a:srgbClr val="000000"/>
                  </a:outerShdw>
                </a:effectLst>
              </a:rPr>
              <a:t/>
            </a:r>
            <a:br>
              <a:rPr lang="en-GB" sz="2400" smtClean="0">
                <a:solidFill>
                  <a:srgbClr val="FF0000"/>
                </a:solidFill>
                <a:effectLst>
                  <a:outerShdw blurRad="38100" dist="38100" dir="2700000" algn="tl">
                    <a:srgbClr val="000000"/>
                  </a:outerShdw>
                </a:effectLst>
              </a:rPr>
            </a:br>
            <a:r>
              <a:rPr lang="en-GB" sz="2400" smtClean="0">
                <a:solidFill>
                  <a:srgbClr val="FF0000"/>
                </a:solidFill>
                <a:effectLst>
                  <a:outerShdw blurRad="38100" dist="38100" dir="2700000" algn="tl">
                    <a:srgbClr val="000000"/>
                  </a:outerShdw>
                </a:effectLst>
              </a:rPr>
              <a:t/>
            </a:r>
            <a:br>
              <a:rPr lang="en-GB" sz="2400" smtClean="0">
                <a:solidFill>
                  <a:srgbClr val="FF0000"/>
                </a:solidFill>
                <a:effectLst>
                  <a:outerShdw blurRad="38100" dist="38100" dir="2700000" algn="tl">
                    <a:srgbClr val="000000"/>
                  </a:outerShdw>
                </a:effectLst>
              </a:rPr>
            </a:br>
            <a:r>
              <a:rPr lang="en-GB" sz="2800" smtClean="0">
                <a:solidFill>
                  <a:srgbClr val="FF3399"/>
                </a:solidFill>
                <a:effectLst>
                  <a:outerShdw blurRad="38100" dist="38100" dir="2700000" algn="tl">
                    <a:srgbClr val="000000"/>
                  </a:outerShdw>
                </a:effectLst>
              </a:rPr>
              <a:t>ΣΗΜΑΣΙΑ ΚΟΙΝΩΝΙΚΗΣ ΑΛΛΗΛΕΠΙΔΡΑΣΗΣ:</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p:val>
                                            <p:strVal val="0-#ppt_w/2"/>
                                          </p:val>
                                        </p:tav>
                                        <p:tav>
                                          <p:val>
                                            <p:strVal val="#ppt_x"/>
                                          </p:val>
                                        </p:tav>
                                      </p:tavLst>
                                    </p:anim>
                                    <p:anim calcmode="lin" valueType="num">
                                      <p:cBhvr>
                                        <p:cTn id="8" dur="500" fill="hold"/>
                                        <p:tgtEl>
                                          <p:spTgt spid="2"/>
                                        </p:tgtEl>
                                        <p:attrNameLst>
                                          <p:attrName>ppt_y</p:attrName>
                                        </p:attrNameLst>
                                      </p:cBhvr>
                                      <p:tavLst>
                                        <p:tav>
                                          <p:val>
                                            <p:strVal val="#ppt_y"/>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0" y="0"/>
            <a:ext cx="9144000" cy="6858000"/>
          </a:xfrm>
        </p:spPr>
        <p:txBody>
          <a:bodyP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l-GR" smtClean="0"/>
              <a:t>Vygotsky 1978:</a:t>
            </a:r>
            <a:endParaRPr lang="el-GR" altLang="el-GR" smtClean="0"/>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00"/>
                </a:solidFill>
              </a:rPr>
              <a:t>Ανάπτυξη της γλώσσας:</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00"/>
                </a:solidFill>
              </a:rPr>
              <a:t> αποτέλεσμα αλληλεπίδρασης </a:t>
            </a:r>
            <a:endParaRPr lang="el-GR" altLang="el-GR" b="1" smtClean="0">
              <a:solidFill>
                <a:srgbClr val="FFFF00"/>
              </a:solidFill>
            </a:endParaRP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00"/>
                </a:solidFill>
              </a:rPr>
              <a:t>βιολογικών και κοινωνικών παραγόντων</a:t>
            </a:r>
            <a:endParaRPr lang="en-GB" altLang="el-GR" smtClean="0"/>
          </a:p>
          <a:p>
            <a:pPr algn="ctr">
              <a:lnSpc>
                <a:spcPct val="6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altLang="el-GR" smtClean="0"/>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t>Όλες οι ανώτερες νοητικές λειτουργίες </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t>έχουν τις ρίζες τους </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t>στην  κοινωνική αλληλεπίδραση </a:t>
            </a:r>
            <a:r>
              <a:rPr lang="el-GR" altLang="el-GR" smtClean="0"/>
              <a:t>νωρίς στη ζωή</a:t>
            </a:r>
            <a:r>
              <a:rPr lang="en-GB" altLang="el-GR" smtClean="0"/>
              <a:t> </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t>και αργότερα εσωτερικεύονται</a:t>
            </a:r>
            <a:r>
              <a:rPr lang="el-GR" altLang="el-GR" smtClean="0"/>
              <a:t>.</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mtClean="0"/>
              <a:t>(εδώ  οι ρίζες στο πώς αντιδρούν οι γονείς, </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mtClean="0"/>
              <a:t>τί νόημα προσδίδουν στις φωνοποιήσεις βρέφους, </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mtClean="0"/>
              <a:t>ώστε τα βρέφη να μάθουν να  φωνοποιούν σκόπιμα</a:t>
            </a:r>
          </a:p>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mtClean="0"/>
              <a:t>για να πετύχουν κάτι (δηλ. με πρόθεση επικοινωνίας)</a:t>
            </a:r>
            <a:endParaRPr lang="en-GB" altLang="el-GR" smtClean="0"/>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mtClean="0"/>
          </a:p>
        </p:txBody>
      </p:sp>
      <p:sp>
        <p:nvSpPr>
          <p:cNvPr id="54275"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824E00D3-F10E-4547-81B9-ECDE5F3D17E2}" type="slidenum">
              <a:rPr lang="en-GB" altLang="el-GR" sz="1400" smtClean="0">
                <a:solidFill>
                  <a:srgbClr val="000000"/>
                </a:solidFill>
              </a:rPr>
              <a:pPr>
                <a:lnSpc>
                  <a:spcPct val="100000"/>
                </a:lnSpc>
                <a:spcBef>
                  <a:spcPct val="0"/>
                </a:spcBef>
                <a:buClr>
                  <a:srgbClr val="000000"/>
                </a:buClr>
              </a:pPr>
              <a:t>29</a:t>
            </a:fld>
            <a:endParaRPr lang="en-GB" altLang="el-GR" sz="1400" smtClean="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Content Placeholder 4" descr="αρχείο λήψης (1).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5580063" y="3644900"/>
            <a:ext cx="2952750" cy="2432050"/>
          </a:xfrm>
        </p:spPr>
      </p:pic>
      <p:sp>
        <p:nvSpPr>
          <p:cNvPr id="717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6CC71FCE-8834-4ED0-9253-4BA954169359}" type="slidenum">
              <a:rPr lang="en-GB" altLang="el-GR" sz="1400" smtClean="0">
                <a:solidFill>
                  <a:srgbClr val="000000"/>
                </a:solidFill>
              </a:rPr>
              <a:pPr>
                <a:lnSpc>
                  <a:spcPct val="100000"/>
                </a:lnSpc>
                <a:spcBef>
                  <a:spcPct val="0"/>
                </a:spcBef>
                <a:buClr>
                  <a:srgbClr val="000000"/>
                </a:buClr>
              </a:pPr>
              <a:t>3</a:t>
            </a:fld>
            <a:endParaRPr lang="en-GB" altLang="el-GR" sz="1400" smtClean="0">
              <a:solidFill>
                <a:srgbClr val="000000"/>
              </a:solidFill>
            </a:endParaRPr>
          </a:p>
        </p:txBody>
      </p:sp>
      <p:pic>
        <p:nvPicPr>
          <p:cNvPr id="7172" name="Picture 5" descr="αρχείο λήψης (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620713"/>
            <a:ext cx="3095625"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AutoShape 4" descr="data:image/jpeg;base64,/9j/4AAQSkZJRgABAQAAAQABAAD/2wCEAAkGBxQSEhUUEhQVFBQVGBQVFRgXFBQUFRcUFxQWFhQUFBcYHCggGBolHBQUITEhJSkrLi4uFx8zODMsNygtLisBCgoKDg0OGhAQGiwlICQsLCwsLCwsLCwsLCwsLCwsLCwsLCwsLCwsLCwsLCwsLCwsLCwsLCwsLCwsLCwsLCwsLP/AABEIALkBEAMBIgACEQEDEQH/xAAbAAACAwEBAQAAAAAAAAAAAAAEBQIDBgEHAP/EAD4QAAECBAQDBgMFBwMFAAAAAAEAAgMEESEFEjFBUWFxBhMiMoGRobHRM0JiwfAHFCNScoLhNENzU2Oyw/H/xAAaAQACAwEBAAAAAAAAAAAAAAABAwACBAUG/8QAKREAAgIBBAICAQQDAQAAAAAAAAECEQMEEiExQVFh8CITMnHxobHBgf/aAAwDAQACEQMRAD8Afw3I2Uh7givyStrlCJE5rmxai7OlOO5UaB5OnuQuNJ4rMPxmLD0dXkbphg/aIxQc7BUECx+q0QyqXBmnicVY/ZEG4+ShGlYZ/wBtpJ/CF2HNsO1D0SyfxN0OICxwB53FeaYxVWaKQkWwW2ADjw2Q+LRPAWi73VDRxKRwu1jqkRWX3I+iZy+PwHkVIB/FZDsNGewrshV9Y+upA8vRa6RwyFB+zaG+i5HxBoHgOYnggBMxAcxNuCo5xjwHFpuOB4qZqPlbUXSqcni8hrD1UpeE4+EkkFB5VdDVgdWZLttKl8RrxU2vTQLOxYNBc0ovV4mGDyUqDvwSfHexoigCGctEy6TaVvwZIaSGTMt8qj5POZOK8vBZfgF6JgWCveA+LbeiNwDsnDlxU+J3ErUS0CvRZ44Ve+fZ2NXqsbSx4VUV0fScrSnAImajthtqVOLEDG1OyyOKYgYrvwjT6p0nRzFyVT82YrqnTYIailRfZUssRoviFKi+UIQouEKZXKKEKyFwhWEKJUIQoo0U1yigSFFGisKiUQlZCirCFCihCshQcFaVBygCrMqI76KZchJlyQzWLp2Ii+zBq545A/NLZpyswGZIi0Bs4EH5gD2V8S/Irmf4m2McNFBc/rVUVr5r8tgqoZVjNVrfyY18EXyTXXIohjhQcaAp1DggNLnKGBx2RHmlzXRZ55b4ijVDClzIJw+Q7sCyC7RTZa3KzUrUvaGtvZZyLCD311Sdo9SXaI4FLODQXap7CcBc7LsjByhRxVgyGnBCqVhdN0GtnYbtHBTDwd151KSb82UE3KeGRjsFnn1WnHNyV0ZcuJRdWaaLFAUpaMUmwhj3XebppGFBQKm+2MjiS4fYux2dc45dvmlbVOfcc1CqmoW/IiaSlwWhSouNU6KxQjRcIUyFGigSC+KkQolQhxRKkuFQhGi5RSUSgQiokKaiVCFZCiQpkKJRLFZVZCtcqyiABLkunJlo3qeAuh5/Ediachr6nZIZqac7kOAsPXin49G3zMEtR4iXT2IenS5/wh8PnS2Ix2wNafrdCtgl2gtx0Cb4RhOdwrenstDhDFEUnKcq7ZtJV2bS9U/w3DtyqcCw4UFNk8ikMC5c8rl/B0IYlD+RfijLBg31VuCyAguD2gV3XZaXL3VKbMhUCrFvtBnVUxP2uxNxyBjS3iVThEKoBKnig7x1OCNkYVAo5uT5IoKKpB7AKJXisTZMSaBIpl2Yn2Ufotj7suwiUA8R1RU1FuGtuSoOiBjQAborDpT7ztVplLatqM375Oci2BAytUIzkZGchQFSGO3RaWSlYPMSwiChsdikcaXdDNHeh2Wma0fT6KmZhB4y0J/Ip04WZkxAwq4KuNCLHZTqFIOSCx0rhXSuFEhxRKkolQhxcXVyihDhUSFIqJUCRUSpKBQIRUSulQcUQnHKsqZKrKgDBtliRmdbr8+ap7kE3urpqbzGgvyH5lW4dLuiOpoN6fVdeTpWzEk26QXh2Hl9zYLQ4bLU00XZaCAA0JtBgZQuNmzPI/g6mDEsfI0wWYDWq2JHzuoEhEYtrRMsBiDUrOzR8mjlIFAuTsSgVrIwIsgZmJmdQJzaSEJNyKIECpR4h0VkrCoFYRVBR4DKfJSWWSqagAXTiM6gSqOMxQlx0XxsXwHnvKnRaWHGFEpMAISbxRkH7R4a3cuIAHMlSNpl5xUl/A7MSpXz5hg8zg3qQOuq8z7V9vXgFkgx0Rxt3uRxYObLeI8zZeZT0nPTBzR+8fX/AKjzT0bW3stkKiuznzuT4PYcd/ajJS78jHGP/MYRDgPWtD7qGE/tUlIxAe2JCO5OVzAeoNfcLyCH2ep9oQ3o19PeifYd2WaRZ9eBp9UJZYhWKTPQe0na+VgvDnRM2duZuQZ6inEWGh9kJJ9tZV5oXmHpTvBkqDuD9V59P9jIgJcxwdy0vyWdnYMaE4h+YHcn4X3VUoy6YHGUez36VxGHE8kRjujgUUSvA4OPRw0NMR5aNb7cKi/uUXIdqpuXc2I1xczWjnOcC3cGpt1U/TYNx7gCvkvwTFWTUFkaGfC8Vpu06OaeYNQjlQsdXFwrlUCHCuFdJUCVCHHFQJXzyq8ygTpKgSviokqEOFQqvnFQcUQGJhyeUXo3qbrQ4FLgC167rOys1fyuI3NAVr8GbVtRb4LfrZNQoVpY3PkZysEIwiypYKK977LkHSYGIdUTJMouQgiHNspQbLoU0Wq6Rj1JqlrXIhhVX2WXyaSHGBCtYVnoJcN0bBm70TVP2Jlj9Bc2UvIITEuBCS4xOiGDxVZd2Xx+gPGcYEJut1jI7DGfneMx2renQI+ZhF1XvPuqBMZDqChu9DNt9hMKFa6VY3AiAF8F2XKKuFK2unsHEIRFSqTNMzDJ4idqVqN6hVT55LShxwLcDcJiFSI252IIOgIIrsQQQleGw3Qo7mVtX3BNvgtM17WE0aGgZKANoTQOF+dwENKygfFzkDUbcNgryaXXQuMW6vsNbBS7HsEZHYQRfY7hP3NC6+HZUi2nwMlFNUzwrEJJ0NxhuNNaHiRp80Exxa7kLdeNl6P+0PCs0PO0Crb+i8xcdF0cct0Tl5obJG57C4/+7xQx2YQ3nxXqASfNQ+lx8V6/3fArwXCcLjRjkhtLnUJoDeg1IzGnyXuHZ+YL5eGXVzhuR9W5CHt8LgR6bWOqLgmUTYQWFVuRZUSFR4kHcBlygSjHQ1W6AFX9NltyBXFQJRDpfmqXQSg4MO5FJKgXKURh4IclVIScVW5y45yrc5AgmfJltCDuNB8VosJguol8tFDzQVWwwmUsE/WZLaiHSwdbmB5DoVNgNEbiEteyHgBYbNZxsNcN1aQuOeAg2WSKw2itYzdUmKFB82BuoiOxm2KAENMzAF0ojYoBUC5WExvtNFiPcxvhDTfjbVXUdzoDltPQovaHKDS6Rzk895zFRwLLEYCdx8UVMy1jTZUaHRpqzO41GiEMaalheO8oaEQwLlttdEbKymVsJ4id7BjDwuLaFp2B47+yNZCBa3PoQWknavlPvlSrAe97mcgODiyViCJBcBUeKr3sqBzr/cmV+IZ/i4vwwiYw01FDv0uL/krOy7oMu8hxGZznOcHGrqHXKDsi5uPYOAFXAE23pWyBl8JMWMyIWuLmBwabZfENzxF1Ulc0Np6eY1xDb/qy+k50gXFAfVUvlAw6VsacyBYn1QuHRWxi5rRQjapIrStidkNtqyOXNDz94Y/ym49ldANjVY2DGdBmS0ktG9SaELUsjUBopVMCdintVD/hP4UPyXiR8x5Gg6r2TtTOAQYnReRSsO+fW9hzWvB0zFqu0em/sow8NMWITmdQNFdhq48rgD0XpEOHw3uddSlnZXDBBgMa0OFmlxP3nUuVo4UDnVaKMlgzYRXxh9PaiLeyuoI6Kowq2BUIUOh9fmqzD6fJEulSoGBxcR1UIDuhqsw1e+FwcFB0J3EFQIO6CVQ+FyRTmEKDq8ihRBfElhwQcWU4H80xjO5exQUWKqOKDbO9nZBbSVhUCT4JDDW3TWLHAFlhlK3bN6jSpHZxlQl5hcFY2c2Kl3ldEu0WSoHLSh4sFMkqxOZyaIFgKajBoq4rNTWL5ooh3bmByu2zD7p5ouJDdEdmc70pZUTUNp8L214fkQupg0i7kc/Nqm3UC1kMmmzxpwcNwsdjje7mCaeF49naOB5rQ4fhuSI9zaFrw0ZQaEOBNSGnSoOo4KntJgz4rCR5hpmGpGlSN9qqS0u2Vw69AWp3Kp9+w3sfNjIL6bc1oHRgSsBg0hHhNLjTjkBzONNaU3TzD8Sa+hzX0ub9FlzYpRNeDOmh3Gg1aW8UCwFkOJCy5TFewZszqvbShIAFLAU9UdBmBx+IKMEy0i9KpFs1OVqgCPCuOVmgJ7IjKxLYZGaupCK/eCUSRItAzXFQKfO6SYaWQph4ZtQGwF8z3HQfjrfinD3gJM9gYXv1c41+FB8grKVKiskrsG7QxmumG0FSWgHpUI2amw1uo0SOamIcCsSIavd+qAbBZXGMbdFByGnIb/qqusbkKeRQCe2GMigY01qRUdOKU9mMNM7HhyzTkDiS48GC7iOJoCkUVxcbmpW9/ZhgUQzLY5BaxgLgTapIygD3JWyEKVGDJkc5We3SsmWNDWmgAAp0V5ad/glUziYhDM6gAuSDb1us9F7Sx5mohEw4fEDxHq7b0RnNQ7BDG5vg2UWNkFS4NH4qAe6AfjUHTvIfo4LJ92Hmj3OcfxEk/FFswRjh5R7JD1HpGhab5NH+8g3DiehqPgoOjk/ePtVZWYwItvBe5h6nKeoVmHdonQjkmWV4PH58VaOdPvgXLBJdGkp6+isZCJ0HxVmHzkKKKw3DpVFmEOB9E4UBGCefuqYkGvBMjC4H0KpjM/D6ipUAZ6eaWpFMR7rQYrDJGqzEcUKTkGRN1JtqLK08ChZYlpsj3uB6rnNnQsEdLiqsayim3mvoTqG6oEkHVF1nO00TI3mdE9imxOyyGNxTFdUeVtj9Vq0uN5MiQrNPZBsqkpkkAU8XwKJiywd5zWnC3ol8MU012KYQYuYBo82ruA5ld1xo4zFDTV9BXKCaU1NNym0hIMiOJcC4jiSW+vFXTUkGsFqVNSaeInnwChLuLeTeHHqrVaJ3yEzkkLZWgncAbWSmNhjDUlgJ6X/+rSfvDQ2oqByaT7oCZe11wHV3rv6JMob47WMxzcXYmhQ5ckgVYeBJFDzBRolGDQ1HMqcSQhxrOF+NPEEuncLdABcHeDiTUDrXRc7LppQOhj1EZceRg2Ya3YfrdRfibRukcSMQ3MQS0bi/sUljy8eM7Mzws0Gw69UpRXk0XLwjVzGLsF3uA9brNYz2va20MV5n6JVOYHMVo1rn8wD89PipyHYOYiXiHJXkXH4UCdDCnyZsmaa46M5PT8SMczzX5DoqcxAIFy6gtX26r0eW/ZzCtniOP9tPjSvxTqR7Iy8C7Gtc7+Yl2b3KeopGZtsw/ZXsa9xbEmG5WeYNsXHhWugXo0NpAywg4u8IoclgTc16VQGJx+7FGChtWh0FaJrh8q0N/hRTmdcg3BP5JOXNXCH4cF/kw58tCiCIyO0ZYbmlpJrmBFnDmDWy46LDZCcITNAaUafgKKUhLZwC4eLff2TuXluSyJs2NJmAwd8V7nOiwy1taDNZ1dVuJOFRvEbcUVEw5rtWg+inDlSOis6KX8gUWGElxOTDtlo5mXSyPDOlFUsmYl0R8F9Ye3seq0mC9pM5oateNRW3OnwUJ7Dwdv162+Czkzh5aczK1H64JkMjiKnjUz1SFEq0PqHA8FFhDuIWV7J4vmcYbnG4BAOxA8QHtX1WufFHVbIu1Ziap0BT0iHA7/FYvE5AtJst53QO5CEncPLhajvVSUU0FOgRxH3SiGPzDmh2wwphlLhcdnRCIZNV2MLVXYTwboTEo4ap4LAWNzWRlAblKZWFRlSKg+YcjqgsTnc0QVPhGqPgtMTkz5jnyXY0OLbDe/JzNbkuW1eBdFq0lrb/AItqceaKwvKypJofcu50V0Qd4Qxgoxp1FMx6bNHX2Rstg7BWta8a6fVdC+DHaKv3wnyjXUm5P0RshChnQeLnc+iGjSjm3FCOWvsq4cs92jT1Ph+alKg0h42gQczIh3l8PLb/AAg4c3EYaOFacdURBni51DQV4KtNA5QumZdzD4rfrYr6FODyuvW19DXZ3FOXwq6363+CQYnAyO5G4+iP7uGG7OswkRDlAo1t6AChH5JmzBBatbaWsOiG7OzAc8A8C0+lwfgtM0jZ3usc8cVLo2RzTcasWQ8MbsW/L80R+7Fo3HRyodjcNxLWUeRau1eu/ogokR5u6p5B4a34An4qjkRRbDXReBzcqVPwS+bY533AD1ofjRFwJgEULm9CWvHs4A+xRUN1tS0bZXFwP9j6gJcpjY42+jHQZJzoxbFa5gqDcEV6HdbOQk4YYaUA2XYcJx+5Ufh8Puw1b7LkTBQRXI4csz2/AOos7im+x6lSpo+w1oaSE5lwkEORaD5B6NjE+7XFNcPigVbWv8puXN6ggOc336o/pAeVDgtFFU5qhITWdgcRQ3BFa0IsQryKoNFVwCRQhYsFHOABQs3MBtMxaAdKmlVS0XVvoRzbr0S+Zl+Nydk0xCHQ6U48egQAeRWuuw4cygMRny3uZljtjY+oI/XRb6FEYWg1pUBYLERmiMA1L20486ei9FlcrWNGXQDmtmD9pk1CqRQL6Ee9Fa1p6etUTkhnYfJR7mHxHunGcQQXEoiG8aICCTzoioWU6WK4rOokSZ5koxyPQkE7J1kpfgsljLjFjBo9eiOODnJRRJSUYuTFMtCzuLnafRHvmy4CGDRo4au4DkF0y7a5KnuxuNT/AITuQhQmjwAfmvSxShFI4eSW52yiUivY0Vh2Gh0+CsfOPPJM2Hoh4uH18tuW3+EU15KqjkjMDR2ux+qZVWfiAtNCKEK6Xny2xuPj6IuPojQwnJfPcWd8+R+qTxQQSDYjUJy2NUVG6EnoYePxDQ8eRQi64ImVy07XwnXbmg8UiBzSPUdUmm5otPAj4IqThxJgAgW3NqnoCUJtR5CoNvgEwLEckdupFb9CCLrS4jFMcZQSxh81A6rhwqBYL6RwsQtGRm8S1rT8qlM2Fo0mHsPCIwD5gLFkybnwbIY6FkhIsZUMMMn+t7CjYsMgVLXU4tIiD8nJgyFEcLmBGHSh/NBzklQXgxIX4oTiR1o0/kkjPv3+hBEive/LDfmPAFwcOrXVWtkZSFBh54rtBU6C6S4XhsdsTPBiNjDcOoHgdePVH9pW97Co3wRGAkw4jfP9eoS2m3yPi0o8dhMPtrLk5WCh4O8J9K6prJYyyKaDVY9vZKG+XD71IzUrUA00HBD4fLOgFpZW2tyaqrmxiwxq2b2YkmvuWivFAPgZbGops6r2+h8zUyw6bD2gq9zA40Kv8ozPh0xMIvhdSodSlzcOHlNfvDavDVERZmgeRo0NdXqNPSiLmJBrhQhKIADXOgk3bRza6llbt5oPnhhTS5XROYh1o/OaZg4DUEZaUFPdAyYcQ90UEta93d1F3g3pT1IVjJR0HynMytQzdoO7eI5VV87iAa3M6lRprXpdIeNrlmmOVVSF04XBrGkgFrfEd9bNHMCl0pe8Gw01cfkFTNThebnVBRouXevIXQQSLpcxphjWHLTxV3tp03XoEvKOAFYl/RZrs7hI+1iGj3bV0FbBamFLcHLfjjtiYcsrkd/dOPi9VIQGbtUwxw4FSzncK4ozECoVmWhqrWQwBqqZgW1XGZ04nJyao0ngFioDnxXuc2wNq1RuPTRHhB81iicMgANAFD6ro6DFy5mLWZKW1FDJVw8w/NXQ7JvCFOC+iywdfQ8Rp6hdZS9nOUkVy07SzhXnujoccEVbcJLMAsNHD/PRQgTuQ8twi4+iNDecaHi9iND9eKSzFWG/vsUfEmgRUGxS2ZmA8Fu+3IoJ0BM7LTpaaC4O30Rc29wF7VQeD4Q97gSQFpJXBWZh3hqTWl0jJlp8DljT7MPMYZFjxRajd6XrTothhOH900BznU5Uy+1FoJeWYyzAATyVvdcRUbU48Uic3LsbFVwhfAl2uvDiX5OofbRXkRPKckTk8ZT73BXJns614zmrXVsWktNPTVfQZOK0UDu/aNWPoHjo5KaHJp+fv3+CkwIYP8SWcz8TLj3bdHSsE0rLxs1PuRPEOldQvpQuNe6eQ4awomvodfmrCIcR1HtMGNsR4SeYIs4IFvvv/BB4Y5wEVpgRdntNj0do7oVZMggZZhgiw/8AqNGnNw1HUKyLFdDGWYaIkI2zgVH94266KTIb4QzQiYsLXJWrgPwHccioH7/T8f8AoMJIQ2eH+LBPA+No428w+KSTUjEgjOx3ewDepFXM601bz2WkgsFO9ljUHzQ9ATvQfddyXwIoYsEVH+7D5/eoNnct0Nod7+/9+fkw8x2liS0QB8MZHeV7TY8iNitRguLCKA+uvwWc7UYaxrbXl43l/wC283AHAHbgUu7MxHUdAzZY8M1YTo9u3uqSj6LbvZ6g2MCFi+1kV4mYLoILnhwFBu0m9eS+g4rHJyCE/Ppoae+lFpMMkDBGZ9Hx3+tOQ5KK5AdQLnS9xUc6cjqEtxTD2RGloFq5SeB2ITmJ4fD5oj/gPyCpdCENj26mx9U2hKdHlU7AiwYvdOhuLtreEjjU2onmBYaAe8igPdsPut+p5rY43DDwWkVLQ1496FLIDW5iwDxNoSN6HQ9EIY4pjJZZSQXDcN2K1uQ7U+CoEOm9OoKtDTuAehThDLmwv5XH3UvGOBQ9BzCsDzs4FQBlmPeRUoaamKVqjHpTjXkPRcZnURmHRe8iud90aJjCjZeSCwj7J39SlsvSaaKWNJHGzPdN2PpXEwLO90dCn2O0KysNG4V50ySSVidtjWcjtcKH0O4QEvK5tSfRHRtSrYHmHRIlla6GxgkdlsKAbv72VEWTpUtFLbJ3B+qriaJDk32M2pFuFs8DQBsmUSJQ+EXGnMoLCvIeq7/uN6qrChxLig8Q8X5otrQd1W1TKACxgym5NFGagF3iafENCPzXURKIBsWQ5iHFPdxRkjN0vR39TTuFdHbQZI4zs2iCxHDN/KeaSdrft4HVad32R/pPyVR3SQH3joHnPeQT97VzR+PiOa6Zd0L+JL+Jhu6Ht/VDO3RTwv8A04/pPyVfZf7EdT81KI3Sb+s6WB/8eX833m6B/EEbOHFdLq/x4QvpEZuQLG38wUcG+1mP+Q/IKzC/tpj+sf8Ai1QL4v4/16FmJyrHCmsCPb+l5uCOFfn1WGxTD3Qi1+j4T+6eRqWnyO+I91vo/wDpT/yf+1IO1flmekL8kAoE7OdrHZ3QI7srmkBr6VzNN2nqtpKzI/2w57j951h7rxrFv9V/bD+ZXq+GfZt6BFAaGgd3enjiu+H0C69uUBnme81P5lU4R5nK+F9u7oESr7K4sMF0UnZgaq4+HtOWILPa0Co3bwKsHljdVcd+jVF2BtoEzcRVcENp0spvVBTBZYWHkfmqSRW4oioa5MaKEP/Z"/>
          <p:cNvSpPr>
            <a:spLocks noChangeAspect="1" noChangeArrowheads="1"/>
          </p:cNvSpPr>
          <p:nvPr/>
        </p:nvSpPr>
        <p:spPr bwMode="auto">
          <a:xfrm>
            <a:off x="165100" y="-16351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pic>
        <p:nvPicPr>
          <p:cNvPr id="7174" name="Picture 9" descr="αρχείο λήψης (6).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1550" y="4076700"/>
            <a:ext cx="3240088"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0" descr="images.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87450" y="765175"/>
            <a:ext cx="2193925"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D5975262-FCAF-4591-9669-E500C47CFD5D}" type="slidenum">
              <a:rPr lang="en-GB" altLang="el-GR" sz="1400" smtClean="0">
                <a:solidFill>
                  <a:srgbClr val="000000"/>
                </a:solidFill>
              </a:rPr>
              <a:pPr>
                <a:lnSpc>
                  <a:spcPct val="100000"/>
                </a:lnSpc>
                <a:spcBef>
                  <a:spcPct val="0"/>
                </a:spcBef>
                <a:buClr>
                  <a:srgbClr val="000000"/>
                </a:buClr>
              </a:pPr>
              <a:t>30</a:t>
            </a:fld>
            <a:endParaRPr lang="en-GB" altLang="el-GR" sz="1400" smtClean="0">
              <a:solidFill>
                <a:srgbClr val="000000"/>
              </a:solidFill>
            </a:endParaRPr>
          </a:p>
        </p:txBody>
      </p:sp>
      <p:sp>
        <p:nvSpPr>
          <p:cNvPr id="23553" name="Rectangle 1"/>
          <p:cNvSpPr>
            <a:spLocks noGrp="1" noChangeArrowheads="1"/>
          </p:cNvSpPr>
          <p:nvPr>
            <p:ph type="body"/>
          </p:nvPr>
        </p:nvSpPr>
        <p:spPr>
          <a:xfrm>
            <a:off x="0" y="260350"/>
            <a:ext cx="9144000" cy="6218238"/>
          </a:xfrm>
        </p:spPr>
        <p:txBody>
          <a:bodyPr anchor="t"/>
          <a:lstStyle/>
          <a:p>
            <a:pPr marL="533400" indent="-533400"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dirty="0" smtClean="0">
                <a:solidFill>
                  <a:schemeClr val="bg1"/>
                </a:solidFill>
              </a:rPr>
              <a:t>Πιο αναλυτικά:</a:t>
            </a:r>
          </a:p>
          <a:p>
            <a:pPr marL="533400" indent="-533400"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CC00"/>
                </a:solidFill>
              </a:rPr>
              <a:t>Δύο</a:t>
            </a:r>
            <a:r>
              <a:rPr lang="en-GB" sz="2800" dirty="0" smtClean="0">
                <a:solidFill>
                  <a:srgbClr val="FFCC00"/>
                </a:solidFill>
              </a:rPr>
              <a:t> </a:t>
            </a:r>
            <a:r>
              <a:rPr lang="en-GB" sz="2800" dirty="0" err="1" smtClean="0">
                <a:solidFill>
                  <a:srgbClr val="FFCC00"/>
                </a:solidFill>
              </a:rPr>
              <a:t>φάσεις</a:t>
            </a:r>
            <a:r>
              <a:rPr lang="en-GB" sz="2800" dirty="0" smtClean="0">
                <a:solidFill>
                  <a:srgbClr val="FFCC00"/>
                </a:solidFill>
              </a:rPr>
              <a:t> </a:t>
            </a:r>
          </a:p>
          <a:p>
            <a:pPr marL="533400" indent="-533400"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dirty="0" err="1" smtClean="0">
                <a:solidFill>
                  <a:srgbClr val="FFCC00"/>
                </a:solidFill>
              </a:rPr>
              <a:t>στην</a:t>
            </a:r>
            <a:r>
              <a:rPr lang="en-GB" sz="2800" dirty="0" smtClean="0">
                <a:solidFill>
                  <a:srgbClr val="FFCC00"/>
                </a:solidFill>
              </a:rPr>
              <a:t> </a:t>
            </a:r>
            <a:r>
              <a:rPr lang="en-GB" sz="2800" dirty="0" err="1" smtClean="0">
                <a:solidFill>
                  <a:srgbClr val="FFCC00"/>
                </a:solidFill>
              </a:rPr>
              <a:t>ανάπτυξη</a:t>
            </a:r>
            <a:r>
              <a:rPr lang="en-GB" sz="2800" dirty="0" smtClean="0">
                <a:solidFill>
                  <a:srgbClr val="FFCC00"/>
                </a:solidFill>
              </a:rPr>
              <a:t> </a:t>
            </a:r>
            <a:r>
              <a:rPr lang="en-GB" sz="2800" dirty="0" err="1" smtClean="0">
                <a:solidFill>
                  <a:srgbClr val="FFCC00"/>
                </a:solidFill>
              </a:rPr>
              <a:t>της</a:t>
            </a:r>
            <a:r>
              <a:rPr lang="en-GB" sz="2800" dirty="0" smtClean="0">
                <a:solidFill>
                  <a:srgbClr val="FFCC00"/>
                </a:solidFill>
              </a:rPr>
              <a:t> </a:t>
            </a:r>
            <a:r>
              <a:rPr lang="en-GB" sz="2800" dirty="0" err="1" smtClean="0">
                <a:solidFill>
                  <a:srgbClr val="FFCC00"/>
                </a:solidFill>
              </a:rPr>
              <a:t>επικοινωνίας</a:t>
            </a:r>
            <a:r>
              <a:rPr lang="en-GB" sz="2800" dirty="0" smtClean="0">
                <a:solidFill>
                  <a:srgbClr val="FFCC00"/>
                </a:solidFill>
              </a:rPr>
              <a:t> </a:t>
            </a:r>
          </a:p>
          <a:p>
            <a:pPr marL="533400" indent="-533400"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CC00"/>
                </a:solidFill>
              </a:rPr>
              <a:t>κατά </a:t>
            </a:r>
            <a:r>
              <a:rPr lang="en-GB" sz="2800" dirty="0" err="1" smtClean="0">
                <a:solidFill>
                  <a:srgbClr val="FFCC00"/>
                </a:solidFill>
              </a:rPr>
              <a:t>τον</a:t>
            </a:r>
            <a:r>
              <a:rPr lang="en-GB" sz="2800" dirty="0" smtClean="0">
                <a:solidFill>
                  <a:srgbClr val="FFCC00"/>
                </a:solidFill>
              </a:rPr>
              <a:t> </a:t>
            </a:r>
            <a:r>
              <a:rPr lang="el-GR" sz="2800" dirty="0" smtClean="0">
                <a:solidFill>
                  <a:srgbClr val="FFCC00"/>
                </a:solidFill>
              </a:rPr>
              <a:t>1</a:t>
            </a:r>
            <a:r>
              <a:rPr lang="el-GR" sz="2800" baseline="30000" dirty="0" smtClean="0">
                <a:solidFill>
                  <a:srgbClr val="FFCC00"/>
                </a:solidFill>
              </a:rPr>
              <a:t>ο</a:t>
            </a:r>
            <a:r>
              <a:rPr lang="el-GR" sz="2800" dirty="0" smtClean="0">
                <a:solidFill>
                  <a:srgbClr val="FFCC00"/>
                </a:solidFill>
              </a:rPr>
              <a:t> </a:t>
            </a:r>
            <a:r>
              <a:rPr lang="en-GB" sz="2800" dirty="0" err="1" smtClean="0">
                <a:solidFill>
                  <a:srgbClr val="FFCC00"/>
                </a:solidFill>
              </a:rPr>
              <a:t>χρόνο</a:t>
            </a:r>
            <a:r>
              <a:rPr lang="en-GB" sz="2800" dirty="0" smtClean="0">
                <a:solidFill>
                  <a:srgbClr val="FFCC00"/>
                </a:solidFill>
              </a:rPr>
              <a:t> </a:t>
            </a:r>
            <a:r>
              <a:rPr lang="en-GB" sz="2800" dirty="0" err="1" smtClean="0">
                <a:solidFill>
                  <a:srgbClr val="FFCC00"/>
                </a:solidFill>
              </a:rPr>
              <a:t>της</a:t>
            </a:r>
            <a:r>
              <a:rPr lang="en-GB" sz="2800" dirty="0" smtClean="0">
                <a:solidFill>
                  <a:srgbClr val="FFCC00"/>
                </a:solidFill>
              </a:rPr>
              <a:t> </a:t>
            </a:r>
            <a:r>
              <a:rPr lang="en-GB" sz="2800" dirty="0" err="1" smtClean="0">
                <a:solidFill>
                  <a:srgbClr val="FFCC00"/>
                </a:solidFill>
              </a:rPr>
              <a:t>ζωής</a:t>
            </a:r>
            <a:endParaRPr lang="en-GB" sz="2800" dirty="0" smtClean="0">
              <a:solidFill>
                <a:srgbClr val="FFCC00"/>
              </a:solidFill>
            </a:endParaRPr>
          </a:p>
          <a:p>
            <a:pPr marL="533400" indent="-533400"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0" dirty="0" smtClean="0">
              <a:solidFill>
                <a:srgbClr val="FFCC00"/>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00"/>
                </a:solidFill>
              </a:rPr>
              <a:t>1. </a:t>
            </a:r>
            <a:r>
              <a:rPr lang="en-GB" sz="2800" dirty="0" err="1" smtClean="0">
                <a:solidFill>
                  <a:srgbClr val="FFFF00"/>
                </a:solidFill>
              </a:rPr>
              <a:t>Πρωτογενής</a:t>
            </a:r>
            <a:r>
              <a:rPr lang="en-GB" sz="2800" dirty="0" smtClean="0">
                <a:solidFill>
                  <a:srgbClr val="FFFF00"/>
                </a:solidFill>
              </a:rPr>
              <a:t> </a:t>
            </a:r>
            <a:r>
              <a:rPr lang="en-GB" sz="2800" dirty="0" err="1" smtClean="0">
                <a:solidFill>
                  <a:srgbClr val="FFFF00"/>
                </a:solidFill>
              </a:rPr>
              <a:t>δι</a:t>
            </a:r>
            <a:r>
              <a:rPr lang="el-GR" sz="2800" dirty="0" smtClean="0">
                <a:solidFill>
                  <a:srgbClr val="FFFF00"/>
                </a:solidFill>
              </a:rPr>
              <a:t>υ</a:t>
            </a:r>
            <a:r>
              <a:rPr lang="en-GB" sz="2800" dirty="0" err="1" smtClean="0">
                <a:solidFill>
                  <a:srgbClr val="FFFF00"/>
                </a:solidFill>
              </a:rPr>
              <a:t>ποκειμενικότητα</a:t>
            </a:r>
            <a:r>
              <a:rPr lang="el-GR" sz="2800" b="0" dirty="0" smtClean="0">
                <a:solidFill>
                  <a:srgbClr val="FFFFFF"/>
                </a:solidFill>
              </a:rPr>
              <a:t>:</a:t>
            </a:r>
            <a:r>
              <a:rPr lang="en-GB" sz="2800" b="0" dirty="0" smtClean="0">
                <a:solidFill>
                  <a:srgbClr val="FFFFFF"/>
                </a:solidFill>
              </a:rPr>
              <a:t> </a:t>
            </a: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0" dirty="0" smtClean="0">
                <a:solidFill>
                  <a:srgbClr val="FFFFFF"/>
                </a:solidFill>
              </a:rPr>
              <a:t>	</a:t>
            </a:r>
            <a:r>
              <a:rPr lang="en-GB" sz="2800" dirty="0" err="1" smtClean="0">
                <a:solidFill>
                  <a:srgbClr val="FFFFFF"/>
                </a:solidFill>
              </a:rPr>
              <a:t>δυαδική</a:t>
            </a:r>
            <a:r>
              <a:rPr lang="en-GB" sz="2800" dirty="0" smtClean="0">
                <a:solidFill>
                  <a:srgbClr val="FFFFFF"/>
                </a:solidFill>
              </a:rPr>
              <a:t> </a:t>
            </a:r>
            <a:r>
              <a:rPr lang="en-GB" sz="2800" dirty="0" err="1" smtClean="0">
                <a:solidFill>
                  <a:srgbClr val="FFFFFF"/>
                </a:solidFill>
              </a:rPr>
              <a:t>επικοινωνία</a:t>
            </a:r>
            <a:r>
              <a:rPr lang="en-GB" sz="2800" dirty="0" smtClean="0">
                <a:solidFill>
                  <a:srgbClr val="FFFFFF"/>
                </a:solidFill>
              </a:rPr>
              <a:t> </a:t>
            </a:r>
            <a:r>
              <a:rPr lang="en-GB" sz="2800" b="0" dirty="0" smtClean="0">
                <a:solidFill>
                  <a:srgbClr val="FFFFFF"/>
                </a:solidFill>
              </a:rPr>
              <a:t>(</a:t>
            </a:r>
            <a:r>
              <a:rPr lang="en-GB" sz="2800" b="0" dirty="0" err="1" smtClean="0">
                <a:solidFill>
                  <a:srgbClr val="C2FFF0"/>
                </a:solidFill>
              </a:rPr>
              <a:t>γονιός-παιδί</a:t>
            </a:r>
            <a:r>
              <a:rPr lang="en-GB" sz="2800" b="0" dirty="0" smtClean="0">
                <a:solidFill>
                  <a:srgbClr val="FFFFFF"/>
                </a:solidFill>
              </a:rPr>
              <a:t>) </a:t>
            </a:r>
            <a:endParaRPr lang="el-GR" sz="2800" b="0" dirty="0" smtClean="0">
              <a:solidFill>
                <a:srgbClr val="FFFFFF"/>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b="0" dirty="0" smtClean="0">
                <a:solidFill>
                  <a:srgbClr val="FFFFFF"/>
                </a:solidFill>
              </a:rPr>
              <a:t>	</a:t>
            </a:r>
            <a:r>
              <a:rPr lang="en-GB" sz="2800" b="0" dirty="0" err="1" smtClean="0">
                <a:solidFill>
                  <a:srgbClr val="FFFFFF"/>
                </a:solidFill>
              </a:rPr>
              <a:t>συνήθως</a:t>
            </a:r>
            <a:r>
              <a:rPr lang="en-GB" sz="2800" b="0" dirty="0" smtClean="0">
                <a:solidFill>
                  <a:srgbClr val="FFFFFF"/>
                </a:solidFill>
              </a:rPr>
              <a:t> </a:t>
            </a:r>
            <a:r>
              <a:rPr lang="en-GB" sz="2800" b="0" dirty="0" err="1" smtClean="0">
                <a:solidFill>
                  <a:srgbClr val="85FFE0"/>
                </a:solidFill>
              </a:rPr>
              <a:t>από</a:t>
            </a:r>
            <a:r>
              <a:rPr lang="en-GB" sz="2800" b="0" dirty="0" smtClean="0">
                <a:solidFill>
                  <a:srgbClr val="85FFE0"/>
                </a:solidFill>
              </a:rPr>
              <a:t> </a:t>
            </a:r>
            <a:r>
              <a:rPr lang="en-GB" sz="2800" b="0" dirty="0" err="1" smtClean="0">
                <a:solidFill>
                  <a:srgbClr val="85FFE0"/>
                </a:solidFill>
              </a:rPr>
              <a:t>τον</a:t>
            </a:r>
            <a:r>
              <a:rPr lang="en-GB" sz="2800" b="0" dirty="0" smtClean="0">
                <a:solidFill>
                  <a:srgbClr val="85FFE0"/>
                </a:solidFill>
              </a:rPr>
              <a:t> 5</a:t>
            </a:r>
            <a:r>
              <a:rPr lang="en-GB" sz="2800" b="0" baseline="30000" dirty="0" smtClean="0">
                <a:solidFill>
                  <a:srgbClr val="85FFE0"/>
                </a:solidFill>
              </a:rPr>
              <a:t>ο</a:t>
            </a:r>
            <a:r>
              <a:rPr lang="en-GB" sz="2800" b="0" dirty="0" smtClean="0">
                <a:solidFill>
                  <a:srgbClr val="85FFE0"/>
                </a:solidFill>
              </a:rPr>
              <a:t> </a:t>
            </a:r>
            <a:r>
              <a:rPr lang="en-GB" sz="2800" b="0" dirty="0" err="1" smtClean="0">
                <a:solidFill>
                  <a:srgbClr val="85FFE0"/>
                </a:solidFill>
              </a:rPr>
              <a:t>μήνα</a:t>
            </a:r>
            <a:endParaRPr lang="el-GR" sz="2800" b="0" dirty="0" smtClean="0">
              <a:solidFill>
                <a:srgbClr val="85FFE0"/>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0" dirty="0" smtClean="0">
              <a:solidFill>
                <a:srgbClr val="FFFFFF"/>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800" dirty="0" smtClean="0">
                <a:solidFill>
                  <a:srgbClr val="FFFF00"/>
                </a:solidFill>
              </a:rPr>
              <a:t>2. </a:t>
            </a:r>
            <a:r>
              <a:rPr lang="en-GB" sz="2800" dirty="0" err="1" smtClean="0">
                <a:solidFill>
                  <a:srgbClr val="FFFF00"/>
                </a:solidFill>
              </a:rPr>
              <a:t>Δευτερογενής</a:t>
            </a:r>
            <a:r>
              <a:rPr lang="en-GB" sz="2800" dirty="0" smtClean="0">
                <a:solidFill>
                  <a:srgbClr val="FFFF00"/>
                </a:solidFill>
              </a:rPr>
              <a:t> </a:t>
            </a:r>
            <a:r>
              <a:rPr lang="en-GB" sz="2800" dirty="0" err="1" smtClean="0">
                <a:solidFill>
                  <a:srgbClr val="FFFF00"/>
                </a:solidFill>
              </a:rPr>
              <a:t>δι</a:t>
            </a:r>
            <a:r>
              <a:rPr lang="el-GR" sz="2800" dirty="0" smtClean="0">
                <a:solidFill>
                  <a:srgbClr val="FFFF00"/>
                </a:solidFill>
              </a:rPr>
              <a:t>υ</a:t>
            </a:r>
            <a:r>
              <a:rPr lang="en-GB" sz="2800" dirty="0" err="1" smtClean="0">
                <a:solidFill>
                  <a:srgbClr val="FFFF00"/>
                </a:solidFill>
              </a:rPr>
              <a:t>ποκειμενικότητα</a:t>
            </a:r>
            <a:r>
              <a:rPr lang="el-GR" sz="2800" b="0" dirty="0" smtClean="0">
                <a:solidFill>
                  <a:srgbClr val="FFFFFF"/>
                </a:solidFill>
              </a:rPr>
              <a:t>:</a:t>
            </a:r>
            <a:endParaRPr lang="en-GB" sz="2800" b="0" dirty="0" smtClean="0">
              <a:solidFill>
                <a:srgbClr val="FFFFFF"/>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800" b="0" dirty="0" smtClean="0">
                <a:solidFill>
                  <a:srgbClr val="FFFFFF"/>
                </a:solidFill>
              </a:rPr>
              <a:t>	</a:t>
            </a:r>
            <a:r>
              <a:rPr lang="en-GB" sz="2800" dirty="0" err="1" smtClean="0">
                <a:solidFill>
                  <a:srgbClr val="FFFFFF"/>
                </a:solidFill>
              </a:rPr>
              <a:t>τριαδική</a:t>
            </a:r>
            <a:r>
              <a:rPr lang="en-GB" sz="2800" dirty="0" smtClean="0">
                <a:solidFill>
                  <a:srgbClr val="FFFFFF"/>
                </a:solidFill>
              </a:rPr>
              <a:t> </a:t>
            </a:r>
            <a:r>
              <a:rPr lang="en-GB" sz="2800" dirty="0" err="1" smtClean="0">
                <a:solidFill>
                  <a:srgbClr val="FFFFFF"/>
                </a:solidFill>
              </a:rPr>
              <a:t>επικοινωνία</a:t>
            </a:r>
            <a:r>
              <a:rPr lang="en-GB" sz="2800" dirty="0" smtClean="0">
                <a:solidFill>
                  <a:srgbClr val="FFFFFF"/>
                </a:solidFill>
              </a:rPr>
              <a:t> </a:t>
            </a:r>
            <a:r>
              <a:rPr lang="en-GB" sz="2800" b="0" dirty="0" smtClean="0">
                <a:solidFill>
                  <a:srgbClr val="FFFFFF"/>
                </a:solidFill>
              </a:rPr>
              <a:t>(</a:t>
            </a:r>
            <a:r>
              <a:rPr lang="en-GB" sz="2800" b="0" dirty="0" err="1" smtClean="0">
                <a:solidFill>
                  <a:srgbClr val="C2FFF0"/>
                </a:solidFill>
              </a:rPr>
              <a:t>γονιός-παιδί</a:t>
            </a:r>
            <a:r>
              <a:rPr lang="en-GB" sz="2800" b="0" dirty="0" smtClean="0">
                <a:solidFill>
                  <a:srgbClr val="C2FFF0"/>
                </a:solidFill>
              </a:rPr>
              <a:t>-</a:t>
            </a:r>
            <a:r>
              <a:rPr lang="el-GR" sz="2800" b="0" dirty="0" smtClean="0">
                <a:solidFill>
                  <a:srgbClr val="C2FFF0"/>
                </a:solidFill>
              </a:rPr>
              <a:t>ένα </a:t>
            </a:r>
            <a:r>
              <a:rPr lang="en-GB" sz="2800" b="0" dirty="0" err="1" smtClean="0">
                <a:solidFill>
                  <a:srgbClr val="C2FFF0"/>
                </a:solidFill>
              </a:rPr>
              <a:t>αντικείμενο</a:t>
            </a:r>
            <a:r>
              <a:rPr lang="el-GR" sz="2800" b="0" dirty="0" smtClean="0">
                <a:solidFill>
                  <a:srgbClr val="C2FFF0"/>
                </a:solidFill>
              </a:rPr>
              <a:t>/φαινόμενο</a:t>
            </a:r>
            <a:r>
              <a:rPr lang="en-GB" sz="2800" b="0" dirty="0" smtClean="0">
                <a:solidFill>
                  <a:srgbClr val="FFFFFF"/>
                </a:solidFill>
              </a:rPr>
              <a:t>) </a:t>
            </a:r>
            <a:r>
              <a:rPr lang="en-GB" sz="2800" b="0" dirty="0" err="1" smtClean="0">
                <a:solidFill>
                  <a:srgbClr val="85FFE0"/>
                </a:solidFill>
              </a:rPr>
              <a:t>από</a:t>
            </a:r>
            <a:r>
              <a:rPr lang="en-GB" sz="2800" b="0" dirty="0" smtClean="0">
                <a:solidFill>
                  <a:srgbClr val="85FFE0"/>
                </a:solidFill>
              </a:rPr>
              <a:t> </a:t>
            </a:r>
            <a:r>
              <a:rPr lang="en-GB" sz="2800" b="0" dirty="0" err="1" smtClean="0">
                <a:solidFill>
                  <a:srgbClr val="85FFE0"/>
                </a:solidFill>
              </a:rPr>
              <a:t>τον</a:t>
            </a:r>
            <a:r>
              <a:rPr lang="en-GB" sz="2800" b="0" dirty="0" smtClean="0">
                <a:solidFill>
                  <a:srgbClr val="85FFE0"/>
                </a:solidFill>
              </a:rPr>
              <a:t> 9</a:t>
            </a:r>
            <a:r>
              <a:rPr lang="el-GR" sz="2800" b="0" baseline="30000" dirty="0" smtClean="0">
                <a:solidFill>
                  <a:srgbClr val="85FFE0"/>
                </a:solidFill>
              </a:rPr>
              <a:t>ο</a:t>
            </a:r>
            <a:r>
              <a:rPr lang="en-GB" sz="2800" b="0" dirty="0" smtClean="0">
                <a:solidFill>
                  <a:srgbClr val="85FFE0"/>
                </a:solidFill>
              </a:rPr>
              <a:t> </a:t>
            </a:r>
            <a:r>
              <a:rPr lang="en-GB" sz="2800" b="0" dirty="0" err="1" smtClean="0">
                <a:solidFill>
                  <a:srgbClr val="85FFE0"/>
                </a:solidFill>
              </a:rPr>
              <a:t>μήνα</a:t>
            </a:r>
            <a:endParaRPr lang="en-GB" sz="2800" b="0" dirty="0" smtClean="0">
              <a:solidFill>
                <a:srgbClr val="85FFE0"/>
              </a:solidFill>
            </a:endParaRPr>
          </a:p>
          <a:p>
            <a:pPr marL="533400" indent="-533400" algn="l" eaLnBrk="1" hangingPunct="1">
              <a:lnSpc>
                <a:spcPct val="95000"/>
              </a:lnSpc>
              <a:spcBef>
                <a:spcPts val="7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800" b="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l-GR" altLang="el-GR" smtClean="0"/>
              <a:t>Δυαδική επικοινωνία</a:t>
            </a:r>
            <a:br>
              <a:rPr lang="el-GR" altLang="el-GR" smtClean="0"/>
            </a:br>
            <a:r>
              <a:rPr lang="el-GR" altLang="el-GR" smtClean="0"/>
              <a:t>παιδί - άλλος/η</a:t>
            </a:r>
          </a:p>
        </p:txBody>
      </p:sp>
      <p:sp>
        <p:nvSpPr>
          <p:cNvPr id="5734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0704C0F-6ECA-4D20-9E8D-8C4A830B270C}" type="slidenum">
              <a:rPr lang="en-GB" altLang="el-GR" sz="1400" smtClean="0">
                <a:solidFill>
                  <a:srgbClr val="000000"/>
                </a:solidFill>
              </a:rPr>
              <a:pPr>
                <a:lnSpc>
                  <a:spcPct val="100000"/>
                </a:lnSpc>
                <a:spcBef>
                  <a:spcPct val="0"/>
                </a:spcBef>
                <a:buClr>
                  <a:srgbClr val="000000"/>
                </a:buClr>
              </a:pPr>
              <a:t>31</a:t>
            </a:fld>
            <a:endParaRPr lang="en-GB" altLang="el-GR" sz="1400" smtClean="0">
              <a:solidFill>
                <a:srgbClr val="000000"/>
              </a:solidFill>
            </a:endParaRPr>
          </a:p>
        </p:txBody>
      </p:sp>
      <p:pic>
        <p:nvPicPr>
          <p:cNvPr id="57348" name="Picture 2" descr="αρχείο λήψη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051050" y="1989138"/>
            <a:ext cx="4824413" cy="3455987"/>
          </a:xfr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850"/>
            <a:ext cx="9144000" cy="1738313"/>
          </a:xfrm>
        </p:spPr>
        <p:txBody>
          <a:bodyPr/>
          <a:lstStyle/>
          <a:p>
            <a:pPr>
              <a:defRPr/>
            </a:pPr>
            <a:r>
              <a:rPr lang="el-GR" dirty="0" err="1" smtClean="0">
                <a:solidFill>
                  <a:srgbClr val="FFFFFF"/>
                </a:solidFill>
              </a:rPr>
              <a:t>Τ</a:t>
            </a:r>
            <a:r>
              <a:rPr lang="en-GB" dirty="0" err="1" smtClean="0">
                <a:solidFill>
                  <a:srgbClr val="FFFFFF"/>
                </a:solidFill>
              </a:rPr>
              <a:t>ριαδική</a:t>
            </a:r>
            <a:r>
              <a:rPr lang="en-GB" dirty="0" smtClean="0">
                <a:solidFill>
                  <a:srgbClr val="FFFFFF"/>
                </a:solidFill>
              </a:rPr>
              <a:t> </a:t>
            </a:r>
            <a:r>
              <a:rPr lang="en-GB" dirty="0" err="1" smtClean="0">
                <a:solidFill>
                  <a:srgbClr val="FFFFFF"/>
                </a:solidFill>
              </a:rPr>
              <a:t>επικοινωνία</a:t>
            </a:r>
            <a:r>
              <a:rPr lang="en-GB" dirty="0" smtClean="0">
                <a:solidFill>
                  <a:srgbClr val="FFFFFF"/>
                </a:solidFill>
              </a:rPr>
              <a:t> </a:t>
            </a:r>
            <a:r>
              <a:rPr lang="el-GR" dirty="0" smtClean="0">
                <a:solidFill>
                  <a:srgbClr val="FFFFFF"/>
                </a:solidFill>
              </a:rPr>
              <a:t/>
            </a:r>
            <a:br>
              <a:rPr lang="el-GR" dirty="0" smtClean="0">
                <a:solidFill>
                  <a:srgbClr val="FFFFFF"/>
                </a:solidFill>
              </a:rPr>
            </a:br>
            <a:r>
              <a:rPr lang="en-GB" dirty="0" err="1" smtClean="0">
                <a:solidFill>
                  <a:schemeClr val="accent1">
                    <a:lumMod val="20000"/>
                    <a:lumOff val="80000"/>
                  </a:schemeClr>
                </a:solidFill>
              </a:rPr>
              <a:t>παιδί</a:t>
            </a:r>
            <a:r>
              <a:rPr lang="en-GB" dirty="0" smtClean="0">
                <a:solidFill>
                  <a:schemeClr val="accent1">
                    <a:lumMod val="20000"/>
                    <a:lumOff val="80000"/>
                  </a:schemeClr>
                </a:solidFill>
              </a:rPr>
              <a:t>-</a:t>
            </a:r>
            <a:r>
              <a:rPr lang="el-GR" dirty="0" smtClean="0">
                <a:solidFill>
                  <a:schemeClr val="accent1">
                    <a:lumMod val="20000"/>
                    <a:lumOff val="80000"/>
                  </a:schemeClr>
                </a:solidFill>
              </a:rPr>
              <a:t>άλλος- </a:t>
            </a:r>
            <a:r>
              <a:rPr lang="en-GB" dirty="0" err="1" smtClean="0">
                <a:solidFill>
                  <a:schemeClr val="accent1">
                    <a:lumMod val="20000"/>
                    <a:lumOff val="80000"/>
                  </a:schemeClr>
                </a:solidFill>
              </a:rPr>
              <a:t>αντικείμενο</a:t>
            </a:r>
            <a:r>
              <a:rPr lang="el-GR" dirty="0" smtClean="0">
                <a:solidFill>
                  <a:schemeClr val="accent1">
                    <a:lumMod val="20000"/>
                    <a:lumOff val="80000"/>
                  </a:schemeClr>
                </a:solidFill>
              </a:rPr>
              <a:t>/φαινόμενο</a:t>
            </a:r>
            <a:endParaRPr lang="el-GR" dirty="0"/>
          </a:p>
        </p:txBody>
      </p:sp>
      <p:sp>
        <p:nvSpPr>
          <p:cNvPr id="5837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4CD0D31-2A6F-450C-A7CC-48C8D53D6716}" type="slidenum">
              <a:rPr lang="en-GB" altLang="el-GR" sz="1400" smtClean="0">
                <a:solidFill>
                  <a:srgbClr val="000000"/>
                </a:solidFill>
              </a:rPr>
              <a:pPr>
                <a:lnSpc>
                  <a:spcPct val="100000"/>
                </a:lnSpc>
                <a:spcBef>
                  <a:spcPct val="0"/>
                </a:spcBef>
                <a:buClr>
                  <a:srgbClr val="000000"/>
                </a:buClr>
              </a:pPr>
              <a:t>32</a:t>
            </a:fld>
            <a:endParaRPr lang="en-GB" altLang="el-GR" sz="1400" smtClean="0">
              <a:solidFill>
                <a:srgbClr val="000000"/>
              </a:solidFill>
            </a:endParaRPr>
          </a:p>
        </p:txBody>
      </p:sp>
      <p:pic>
        <p:nvPicPr>
          <p:cNvPr id="58372" name="Picture 9" descr="αρχείο λήψης (6).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692275" y="1773238"/>
            <a:ext cx="5327650" cy="3816350"/>
          </a:xfr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BDCA4F7-E2E8-40A5-AC4D-92F188531A3D}" type="slidenum">
              <a:rPr lang="en-GB" altLang="el-GR" sz="1400" smtClean="0">
                <a:solidFill>
                  <a:srgbClr val="000000"/>
                </a:solidFill>
              </a:rPr>
              <a:pPr>
                <a:lnSpc>
                  <a:spcPct val="100000"/>
                </a:lnSpc>
                <a:spcBef>
                  <a:spcPct val="0"/>
                </a:spcBef>
                <a:buClr>
                  <a:srgbClr val="000000"/>
                </a:buClr>
              </a:pPr>
              <a:t>33</a:t>
            </a:fld>
            <a:endParaRPr lang="en-GB" altLang="el-GR" sz="1400" smtClean="0">
              <a:solidFill>
                <a:srgbClr val="000000"/>
              </a:solidFill>
            </a:endParaRPr>
          </a:p>
        </p:txBody>
      </p:sp>
      <p:sp>
        <p:nvSpPr>
          <p:cNvPr id="59395" name="Rectangle 1"/>
          <p:cNvSpPr>
            <a:spLocks noGrp="1" noChangeArrowheads="1"/>
          </p:cNvSpPr>
          <p:nvPr>
            <p:ph type="title"/>
          </p:nvPr>
        </p:nvSpPr>
        <p:spPr>
          <a:xfrm>
            <a:off x="228600" y="0"/>
            <a:ext cx="8534400" cy="1357313"/>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FF66"/>
                </a:solidFill>
              </a:rPr>
              <a:t/>
            </a:r>
            <a:br>
              <a:rPr lang="en-GB" altLang="el-GR" sz="2800" smtClean="0">
                <a:solidFill>
                  <a:srgbClr val="FFFF66"/>
                </a:solidFill>
              </a:rPr>
            </a:br>
            <a:r>
              <a:rPr lang="en-GB" altLang="el-GR" sz="3200" smtClean="0">
                <a:solidFill>
                  <a:srgbClr val="FFFF00"/>
                </a:solidFill>
              </a:rPr>
              <a:t>ΠΡΩΤΟΣΥΝΟΜΙΛΙΕΣ</a:t>
            </a:r>
            <a:r>
              <a:rPr lang="en-GB" altLang="el-GR" sz="2800" smtClean="0">
                <a:solidFill>
                  <a:srgbClr val="FFFF00"/>
                </a:solidFill>
              </a:rPr>
              <a:t/>
            </a:r>
            <a:br>
              <a:rPr lang="en-GB" altLang="el-GR" sz="2800" smtClean="0">
                <a:solidFill>
                  <a:srgbClr val="FFFF00"/>
                </a:solidFill>
              </a:rPr>
            </a:br>
            <a:r>
              <a:rPr lang="en-GB" altLang="el-GR" sz="2800" smtClean="0">
                <a:solidFill>
                  <a:srgbClr val="FFFF00"/>
                </a:solidFill>
              </a:rPr>
              <a:t>η πρώτη συστηματική δυαδική επικοινωνία</a:t>
            </a:r>
            <a:r>
              <a:rPr lang="en-GB" altLang="el-GR" sz="2000" b="0" smtClean="0">
                <a:solidFill>
                  <a:srgbClr val="FFFF00"/>
                </a:solidFill>
              </a:rPr>
              <a:t/>
            </a:r>
            <a:br>
              <a:rPr lang="en-GB" altLang="el-GR" sz="2000" b="0" smtClean="0">
                <a:solidFill>
                  <a:srgbClr val="FFFF00"/>
                </a:solidFill>
              </a:rPr>
            </a:br>
            <a:r>
              <a:rPr lang="en-GB" altLang="el-GR" sz="2000" b="0" smtClean="0">
                <a:solidFill>
                  <a:srgbClr val="FFFFFF"/>
                </a:solidFill>
                <a:cs typeface="Times New Roman" panose="02020603050405020304" pitchFamily="18" charset="0"/>
              </a:rPr>
              <a:t>Kaye </a:t>
            </a:r>
            <a:r>
              <a:rPr lang="en-GB" altLang="el-GR" sz="2000" b="0" smtClean="0">
                <a:solidFill>
                  <a:srgbClr val="FFFFFF"/>
                </a:solidFill>
              </a:rPr>
              <a:t>&amp;</a:t>
            </a:r>
            <a:r>
              <a:rPr lang="en-GB" altLang="el-GR" sz="2000" b="0" smtClean="0">
                <a:solidFill>
                  <a:srgbClr val="FFFFFF"/>
                </a:solidFill>
                <a:cs typeface="Times New Roman" panose="02020603050405020304" pitchFamily="18" charset="0"/>
              </a:rPr>
              <a:t> Fogel (1980)</a:t>
            </a:r>
            <a:r>
              <a:rPr lang="el-GR" altLang="el-GR" sz="2000" b="0" smtClean="0">
                <a:solidFill>
                  <a:srgbClr val="FFFFFF"/>
                </a:solidFill>
              </a:rPr>
              <a:t>,</a:t>
            </a:r>
            <a:r>
              <a:rPr lang="en-GB" altLang="el-GR" sz="2000" b="0" smtClean="0">
                <a:solidFill>
                  <a:srgbClr val="FFFFFF"/>
                </a:solidFill>
                <a:cs typeface="Times New Roman" panose="02020603050405020304" pitchFamily="18" charset="0"/>
              </a:rPr>
              <a:t> Collins (1985)</a:t>
            </a:r>
            <a:r>
              <a:rPr lang="el-GR" altLang="el-GR" sz="2000" b="0" smtClean="0">
                <a:solidFill>
                  <a:srgbClr val="FFFFFF"/>
                </a:solidFill>
                <a:cs typeface="Times New Roman" panose="02020603050405020304" pitchFamily="18" charset="0"/>
              </a:rPr>
              <a:t>,</a:t>
            </a:r>
            <a:r>
              <a:rPr lang="en-GB" altLang="el-GR" sz="2000" b="0" smtClean="0">
                <a:solidFill>
                  <a:srgbClr val="FFFFFF"/>
                </a:solidFill>
                <a:cs typeface="Times New Roman" panose="02020603050405020304" pitchFamily="18" charset="0"/>
              </a:rPr>
              <a:t> Τrevarthen (1975)</a:t>
            </a:r>
          </a:p>
        </p:txBody>
      </p:sp>
      <p:sp>
        <p:nvSpPr>
          <p:cNvPr id="59396" name="Rectangle 2"/>
          <p:cNvSpPr>
            <a:spLocks noGrp="1" noChangeArrowheads="1"/>
          </p:cNvSpPr>
          <p:nvPr>
            <p:ph type="body" idx="1"/>
          </p:nvPr>
        </p:nvSpPr>
        <p:spPr>
          <a:xfrm>
            <a:off x="0" y="1928813"/>
            <a:ext cx="9144000" cy="4929187"/>
          </a:xfrm>
        </p:spPr>
        <p:txBody>
          <a:bodyPr/>
          <a:lstStyle/>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FF00"/>
                </a:solidFill>
              </a:rPr>
              <a:t>Ρίζες στο νεογέννητο</a:t>
            </a:r>
            <a:r>
              <a:rPr lang="en-GB" altLang="el-GR" sz="2400" smtClean="0"/>
              <a:t>: </a:t>
            </a:r>
            <a:r>
              <a:rPr lang="en-GB" altLang="el-GR" sz="2400" b="1" smtClean="0"/>
              <a:t>συγχρονισμός αλληλεπίδρασης</a:t>
            </a:r>
            <a:r>
              <a:rPr lang="en-GB" altLang="el-GR" sz="2400" smtClean="0"/>
              <a:t> </a:t>
            </a:r>
            <a:r>
              <a:rPr lang="en-GB" altLang="el-GR" sz="2000" smtClean="0"/>
              <a:t>(Condon &amp; Sanders 1974):</a:t>
            </a:r>
            <a:r>
              <a:rPr lang="en-GB" altLang="el-GR" sz="2400" smtClean="0"/>
              <a:t> ικανότητα </a:t>
            </a:r>
            <a:r>
              <a:rPr lang="el-GR" altLang="el-GR" sz="2400" smtClean="0"/>
              <a:t>βρέφους </a:t>
            </a:r>
            <a:r>
              <a:rPr lang="en-GB" altLang="el-GR" sz="2400" smtClean="0"/>
              <a:t>να παρακολουθεί συστηματικά τις κινήσεις των άλλων και να σταματά όταν </a:t>
            </a:r>
            <a:r>
              <a:rPr lang="el-GR" altLang="el-GR" sz="2400" smtClean="0"/>
              <a:t>τις </a:t>
            </a:r>
            <a:r>
              <a:rPr lang="en-GB" altLang="el-GR" sz="2400" smtClean="0"/>
              <a:t>σταματούν (αν και αντανακλαστικά μάλλον</a:t>
            </a:r>
            <a:r>
              <a:rPr lang="el-GR" altLang="el-GR" sz="2400" smtClean="0"/>
              <a:t> και ασυναίσθητα</a:t>
            </a:r>
            <a:r>
              <a:rPr lang="en-GB" altLang="el-GR" sz="2400" smtClean="0"/>
              <a:t>)</a:t>
            </a:r>
            <a:endParaRPr lang="el-GR" altLang="el-GR" sz="2400"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smtClean="0"/>
          </a:p>
          <a:p>
            <a:pPr eaLnBrk="1" hangingPunct="1">
              <a:lnSpc>
                <a:spcPct val="100000"/>
              </a:lnSpc>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FF00"/>
                </a:solidFill>
              </a:rPr>
              <a:t>3 μηνώ</a:t>
            </a:r>
            <a:r>
              <a:rPr lang="en-GB" altLang="el-GR" sz="2400" b="1" u="sng" smtClean="0">
                <a:solidFill>
                  <a:srgbClr val="FFFF00"/>
                </a:solidFill>
              </a:rPr>
              <a:t>ν</a:t>
            </a:r>
            <a:r>
              <a:rPr lang="en-GB" altLang="el-GR" sz="2400" smtClean="0"/>
              <a:t>:  </a:t>
            </a:r>
            <a:r>
              <a:rPr lang="en-GB" altLang="el-GR" sz="2400" b="1" smtClean="0"/>
              <a:t>συστηματική </a:t>
            </a:r>
            <a:r>
              <a:rPr lang="el-GR" altLang="el-GR" sz="2400" b="1" smtClean="0"/>
              <a:t> πλέον </a:t>
            </a:r>
            <a:r>
              <a:rPr lang="en-GB" altLang="el-GR" sz="2400" b="1" smtClean="0"/>
              <a:t>εναλλαγή ρόλων ακροατή-ομιλητή</a:t>
            </a:r>
            <a:r>
              <a:rPr lang="en-GB" altLang="el-GR" sz="2400" smtClean="0"/>
              <a:t>, δηλ. παρακολούθηση και σιωπή όταν μιλά ο άλλος και απόκριση όταν σταματήσει </a:t>
            </a:r>
            <a:r>
              <a:rPr lang="en-GB" altLang="el-GR" sz="2000" smtClean="0"/>
              <a:t>(Kaye &amp; Wells 1980).</a:t>
            </a:r>
            <a:r>
              <a:rPr lang="en-GB" altLang="el-GR" sz="2400" smtClean="0"/>
              <a:t> Aναπτύσσεται σταθερά έως </a:t>
            </a:r>
            <a:r>
              <a:rPr lang="el-GR" altLang="el-GR" sz="2400" smtClean="0"/>
              <a:t>τους </a:t>
            </a:r>
            <a:r>
              <a:rPr lang="en-GB" altLang="el-GR" sz="2400" smtClean="0"/>
              <a:t>5 μήνες </a:t>
            </a:r>
            <a:r>
              <a:rPr lang="en-GB" altLang="el-GR" sz="2000" smtClean="0"/>
              <a:t>(Papousek &amp; Papousek 1989).</a:t>
            </a:r>
            <a:r>
              <a:rPr lang="en-GB" altLang="el-GR" sz="2400" smtClean="0"/>
              <a:t>  Aποτέλεσμα συντονισμένης δραστηριότητας όχι μόνο μητέρας αλλά και βρέφους </a:t>
            </a:r>
            <a:r>
              <a:rPr lang="en-GB" altLang="el-GR" sz="2000" smtClean="0"/>
              <a:t>(Murray &amp; Trevarthen 1986)</a:t>
            </a:r>
            <a:r>
              <a:rPr lang="el-GR" altLang="el-GR" sz="2000" smtClean="0"/>
              <a:t>.</a:t>
            </a:r>
            <a:endParaRPr lang="en-GB" altLang="el-GR" sz="2000" smtClean="0"/>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E53436F-4302-4918-B717-DDB8ED5F234C}" type="slidenum">
              <a:rPr lang="en-GB" altLang="el-GR" sz="1400" smtClean="0">
                <a:solidFill>
                  <a:srgbClr val="000000"/>
                </a:solidFill>
              </a:rPr>
              <a:pPr>
                <a:lnSpc>
                  <a:spcPct val="100000"/>
                </a:lnSpc>
                <a:spcBef>
                  <a:spcPct val="0"/>
                </a:spcBef>
                <a:buClr>
                  <a:srgbClr val="000000"/>
                </a:buClr>
              </a:pPr>
              <a:t>34</a:t>
            </a:fld>
            <a:endParaRPr lang="en-GB" altLang="el-GR" sz="1400" smtClean="0">
              <a:solidFill>
                <a:srgbClr val="000000"/>
              </a:solidFill>
            </a:endParaRPr>
          </a:p>
        </p:txBody>
      </p:sp>
      <p:sp>
        <p:nvSpPr>
          <p:cNvPr id="32771" name="Rectangle 1"/>
          <p:cNvSpPr>
            <a:spLocks noGrp="1" noChangeArrowheads="1"/>
          </p:cNvSpPr>
          <p:nvPr>
            <p:ph type="title"/>
          </p:nvPr>
        </p:nvSpPr>
        <p:spPr>
          <a:xfrm>
            <a:off x="250825" y="-39688"/>
            <a:ext cx="8353425" cy="1679576"/>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err="1" smtClean="0">
                <a:solidFill>
                  <a:srgbClr val="FFFF00"/>
                </a:solidFill>
                <a:latin typeface="+mn-lt"/>
              </a:rPr>
              <a:t>Πρωτοσυνομιλίες</a:t>
            </a:r>
            <a:r>
              <a:rPr lang="el-GR" sz="2800" dirty="0" smtClean="0">
                <a:solidFill>
                  <a:srgbClr val="FFFF00"/>
                </a:solidFill>
                <a:latin typeface="+mn-lt"/>
              </a:rPr>
              <a:t>:</a:t>
            </a:r>
            <a:r>
              <a:rPr lang="en-GB" sz="2800" dirty="0" smtClean="0">
                <a:solidFill>
                  <a:srgbClr val="FFFF00"/>
                </a:solidFill>
                <a:latin typeface="+mn-lt"/>
              </a:rPr>
              <a:t/>
            </a:r>
            <a:br>
              <a:rPr lang="en-GB" sz="2800" dirty="0" smtClean="0">
                <a:solidFill>
                  <a:srgbClr val="FFFF00"/>
                </a:solidFill>
                <a:latin typeface="+mn-lt"/>
              </a:rPr>
            </a:br>
            <a:r>
              <a:rPr lang="en-GB" sz="2800" dirty="0" err="1" smtClean="0">
                <a:solidFill>
                  <a:srgbClr val="FFFF00"/>
                </a:solidFill>
                <a:latin typeface="+mn-lt"/>
              </a:rPr>
              <a:t>πρωτογενής</a:t>
            </a:r>
            <a:r>
              <a:rPr lang="en-GB" sz="2800" dirty="0" smtClean="0">
                <a:solidFill>
                  <a:srgbClr val="FFFF00"/>
                </a:solidFill>
                <a:latin typeface="+mn-lt"/>
              </a:rPr>
              <a:t> </a:t>
            </a:r>
            <a:r>
              <a:rPr lang="en-GB" sz="2800" dirty="0" err="1" smtClean="0">
                <a:solidFill>
                  <a:srgbClr val="FFFF00"/>
                </a:solidFill>
                <a:latin typeface="+mn-lt"/>
              </a:rPr>
              <a:t>δι</a:t>
            </a:r>
            <a:r>
              <a:rPr lang="el-GR" sz="2800" dirty="0" smtClean="0">
                <a:solidFill>
                  <a:srgbClr val="FFFF00"/>
                </a:solidFill>
                <a:latin typeface="+mn-lt"/>
              </a:rPr>
              <a:t>υ</a:t>
            </a:r>
            <a:r>
              <a:rPr lang="en-GB" sz="2800" dirty="0" err="1" smtClean="0">
                <a:solidFill>
                  <a:srgbClr val="FFFF00"/>
                </a:solidFill>
                <a:latin typeface="+mn-lt"/>
              </a:rPr>
              <a:t>ποκειμενικότητα</a:t>
            </a:r>
            <a:r>
              <a:rPr lang="en-GB" sz="2800" dirty="0" smtClean="0">
                <a:solidFill>
                  <a:srgbClr val="FFFF00"/>
                </a:solidFill>
                <a:latin typeface="+mn-lt"/>
              </a:rPr>
              <a:t> </a:t>
            </a:r>
            <a:r>
              <a:rPr lang="en-GB" sz="2800" dirty="0" smtClean="0">
                <a:latin typeface="+mn-lt"/>
              </a:rPr>
              <a:t/>
            </a:r>
            <a:br>
              <a:rPr lang="en-GB" sz="2800" dirty="0" smtClean="0">
                <a:latin typeface="+mn-lt"/>
              </a:rPr>
            </a:br>
            <a:r>
              <a:rPr lang="en-GB" sz="2000" dirty="0" smtClean="0"/>
              <a:t>(</a:t>
            </a:r>
            <a:r>
              <a:rPr lang="en-GB" sz="2000" dirty="0" err="1" smtClean="0"/>
              <a:t>Τrevarthen</a:t>
            </a:r>
            <a:r>
              <a:rPr lang="en-GB" sz="2000" dirty="0" smtClean="0"/>
              <a:t> 1975)</a:t>
            </a:r>
          </a:p>
        </p:txBody>
      </p:sp>
      <p:sp>
        <p:nvSpPr>
          <p:cNvPr id="61444" name="Rectangle 2"/>
          <p:cNvSpPr>
            <a:spLocks noGrp="1" noChangeArrowheads="1"/>
          </p:cNvSpPr>
          <p:nvPr>
            <p:ph type="body" idx="1"/>
          </p:nvPr>
        </p:nvSpPr>
        <p:spPr>
          <a:xfrm>
            <a:off x="0" y="1557338"/>
            <a:ext cx="9144000" cy="5300662"/>
          </a:xfrm>
        </p:spPr>
        <p:txBody>
          <a:bodyPr/>
          <a:lstStyle/>
          <a:p>
            <a:pPr eaLnBrk="1" hangingPunct="1">
              <a:spcBef>
                <a:spcPts val="125"/>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600" smtClean="0"/>
          </a:p>
          <a:p>
            <a:pPr eaLnBrk="1" hangingPunct="1">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solidFill>
                  <a:srgbClr val="FFFF00"/>
                </a:solidFill>
              </a:rPr>
              <a:t>Έως το τέλος του </a:t>
            </a:r>
            <a:r>
              <a:rPr lang="el-GR" altLang="el-GR" sz="2400" b="1" u="sng" smtClean="0">
                <a:solidFill>
                  <a:srgbClr val="FFFF00"/>
                </a:solidFill>
              </a:rPr>
              <a:t>1</a:t>
            </a:r>
            <a:r>
              <a:rPr lang="el-GR" altLang="el-GR" sz="2400" b="1" u="sng" baseline="30000" smtClean="0">
                <a:solidFill>
                  <a:srgbClr val="FFFF00"/>
                </a:solidFill>
              </a:rPr>
              <a:t>ου</a:t>
            </a:r>
            <a:r>
              <a:rPr lang="el-GR" altLang="el-GR" sz="2400" b="1" u="sng" smtClean="0">
                <a:solidFill>
                  <a:srgbClr val="FFFF00"/>
                </a:solidFill>
              </a:rPr>
              <a:t> </a:t>
            </a:r>
            <a:r>
              <a:rPr lang="en-GB" altLang="el-GR" sz="2400" b="1" u="sng" smtClean="0">
                <a:solidFill>
                  <a:srgbClr val="FFFF00"/>
                </a:solidFill>
              </a:rPr>
              <a:t>εξαμήνου</a:t>
            </a:r>
            <a:r>
              <a:rPr lang="en-GB" altLang="el-GR" sz="2400" b="1" u="sng" smtClean="0"/>
              <a:t>:</a:t>
            </a:r>
            <a:r>
              <a:rPr lang="en-GB" altLang="el-GR" sz="2400" b="1" smtClean="0"/>
              <a:t> </a:t>
            </a:r>
            <a:r>
              <a:rPr lang="en-GB" altLang="el-GR" sz="2400" b="1" u="sng" smtClean="0"/>
              <a:t>συστηματική εμπλοκή σε «</a:t>
            </a:r>
            <a:r>
              <a:rPr lang="en-GB" altLang="el-GR" sz="2400" b="1" u="sng" smtClean="0">
                <a:solidFill>
                  <a:srgbClr val="99FFCC"/>
                </a:solidFill>
              </a:rPr>
              <a:t>πρωτοσυνομιλίες»</a:t>
            </a:r>
            <a:r>
              <a:rPr lang="en-GB" altLang="el-GR" sz="2400" b="1" smtClean="0"/>
              <a:t> </a:t>
            </a:r>
            <a:r>
              <a:rPr lang="en-GB" altLang="el-GR" sz="2000" b="1" smtClean="0"/>
              <a:t>(Τrevarthen 1975):</a:t>
            </a:r>
            <a:r>
              <a:rPr lang="en-GB" altLang="el-GR" sz="2400" b="1" smtClean="0"/>
              <a:t>  παρακολούθηση της ομιλίας, των εκφράσεων </a:t>
            </a:r>
            <a:r>
              <a:rPr lang="el-GR" altLang="el-GR" sz="2400" b="1" smtClean="0"/>
              <a:t>προσώπου </a:t>
            </a:r>
            <a:r>
              <a:rPr lang="en-GB" altLang="el-GR" sz="2400" b="1" smtClean="0"/>
              <a:t>και των κινήσεων των άλλων, ανταπόκριση και αναμονή νέας </a:t>
            </a:r>
            <a:r>
              <a:rPr lang="el-GR" altLang="el-GR" sz="2400" b="1" smtClean="0"/>
              <a:t>αντίδρασης </a:t>
            </a:r>
            <a:r>
              <a:rPr lang="en-GB" altLang="el-GR" sz="2400" b="1" smtClean="0"/>
              <a:t>από τους γονείς.</a:t>
            </a:r>
          </a:p>
          <a:p>
            <a:pPr eaLnBrk="1" hangingPunct="1">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99FFCC"/>
                </a:solidFill>
              </a:rPr>
              <a:t>Η δυαδική αυτή </a:t>
            </a:r>
            <a:r>
              <a:rPr lang="en-GB" altLang="el-GR" sz="2400" b="1" smtClean="0">
                <a:solidFill>
                  <a:srgbClr val="FFFF00"/>
                </a:solidFill>
              </a:rPr>
              <a:t>επικοινωνία </a:t>
            </a:r>
            <a:r>
              <a:rPr lang="en-GB" altLang="el-GR" sz="2400" b="1" u="sng" smtClean="0">
                <a:solidFill>
                  <a:srgbClr val="FFFF00"/>
                </a:solidFill>
              </a:rPr>
              <a:t>δεν έχει ακόμη περιεχόμενο</a:t>
            </a:r>
            <a:r>
              <a:rPr lang="en-GB" altLang="el-GR" sz="2400" b="1" smtClean="0">
                <a:solidFill>
                  <a:srgbClr val="FFFF00"/>
                </a:solidFill>
              </a:rPr>
              <a:t>,</a:t>
            </a:r>
            <a:r>
              <a:rPr lang="en-GB" altLang="el-GR" sz="2400" b="1" smtClean="0"/>
              <a:t> δηλ. το παιδί δεν μεταδίδει συγκεκριμένο νόημα στους άλλους. </a:t>
            </a:r>
            <a:r>
              <a:rPr lang="el-GR" altLang="el-GR" sz="2400" b="1" smtClean="0"/>
              <a:t> Δεν λέει κάτι συγκεκριμένο πέρα από  το ασαφές μήνυνα </a:t>
            </a:r>
            <a:r>
              <a:rPr lang="el-GR" altLang="el-GR" sz="2400" smtClean="0"/>
              <a:t>«</a:t>
            </a:r>
            <a:r>
              <a:rPr lang="el-GR" altLang="el-GR" sz="2400" i="1" smtClean="0"/>
              <a:t>τι ωραία που είμαι μαζί σου!».</a:t>
            </a:r>
            <a:endParaRPr lang="en-GB" altLang="el-GR" sz="2400" i="1" smtClean="0"/>
          </a:p>
          <a:p>
            <a:pPr eaLnBrk="1" hangingPunct="1">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t>Ωστόσο, θεμέλιο της επικοινωνιακής ικανότητας</a:t>
            </a:r>
            <a:r>
              <a:rPr lang="en-GB" altLang="el-GR" sz="2400" b="1" smtClean="0"/>
              <a:t> </a:t>
            </a:r>
          </a:p>
          <a:p>
            <a:pPr eaLnBrk="1" hangingPunct="1">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solidFill>
                  <a:srgbClr val="FFFF00"/>
                </a:solidFill>
              </a:rPr>
              <a:t>Ψυχολογικά σημαντική</a:t>
            </a:r>
            <a:r>
              <a:rPr lang="en-GB" altLang="el-GR" sz="2400" b="1" smtClean="0">
                <a:solidFill>
                  <a:srgbClr val="FFFF00"/>
                </a:solidFill>
              </a:rPr>
              <a:t> και γιατί το </a:t>
            </a:r>
            <a:r>
              <a:rPr lang="en-GB" altLang="el-GR" sz="2400" b="1" u="sng" smtClean="0">
                <a:solidFill>
                  <a:srgbClr val="FFFF00"/>
                </a:solidFill>
              </a:rPr>
              <a:t>παιδί αποκτά συναίσθηση της αυτονομίας του</a:t>
            </a:r>
            <a:r>
              <a:rPr lang="en-GB" altLang="el-GR" sz="2400" b="1" smtClean="0">
                <a:solidFill>
                  <a:srgbClr val="FFFF00"/>
                </a:solidFill>
              </a:rPr>
              <a:t> </a:t>
            </a:r>
            <a:r>
              <a:rPr lang="en-GB" altLang="el-GR" sz="2400" b="1" smtClean="0">
                <a:solidFill>
                  <a:srgbClr val="99FFCC"/>
                </a:solidFill>
              </a:rPr>
              <a:t>από τους άλλους</a:t>
            </a:r>
            <a:r>
              <a:rPr lang="en-GB" altLang="el-GR" sz="2400" b="1" smtClean="0"/>
              <a:t> </a:t>
            </a:r>
            <a:r>
              <a:rPr lang="en-GB" altLang="el-GR" sz="2400" b="1" smtClean="0">
                <a:solidFill>
                  <a:srgbClr val="99FFCC"/>
                </a:solidFill>
              </a:rPr>
              <a:t>όπως και </a:t>
            </a:r>
            <a:r>
              <a:rPr lang="el-GR" altLang="el-GR" sz="2400" b="1" smtClean="0">
                <a:solidFill>
                  <a:srgbClr val="99FFCC"/>
                </a:solidFill>
              </a:rPr>
              <a:t>ότι μπορεί να </a:t>
            </a:r>
            <a:r>
              <a:rPr lang="en-GB" altLang="el-GR" sz="2400" b="1" smtClean="0">
                <a:solidFill>
                  <a:srgbClr val="99FFCC"/>
                </a:solidFill>
              </a:rPr>
              <a:t>συντονισ</a:t>
            </a:r>
            <a:r>
              <a:rPr lang="el-GR" altLang="el-GR" sz="2400" b="1" smtClean="0">
                <a:solidFill>
                  <a:srgbClr val="99FFCC"/>
                </a:solidFill>
              </a:rPr>
              <a:t>τεί μαζί τους</a:t>
            </a:r>
            <a:r>
              <a:rPr lang="en-GB" altLang="el-GR" sz="2400" smtClean="0"/>
              <a:t>  </a:t>
            </a:r>
            <a:r>
              <a:rPr lang="en-GB" altLang="el-GR" sz="2000" smtClean="0"/>
              <a:t>(Ηalliday 2004)</a:t>
            </a:r>
          </a:p>
          <a:p>
            <a:pPr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3D2F764-1821-45F5-BF03-68BD5F631AD3}" type="slidenum">
              <a:rPr lang="en-GB" altLang="el-GR" sz="1400" smtClean="0">
                <a:solidFill>
                  <a:srgbClr val="000000"/>
                </a:solidFill>
              </a:rPr>
              <a:pPr>
                <a:lnSpc>
                  <a:spcPct val="100000"/>
                </a:lnSpc>
                <a:spcBef>
                  <a:spcPct val="0"/>
                </a:spcBef>
                <a:buClr>
                  <a:srgbClr val="000000"/>
                </a:buClr>
              </a:pPr>
              <a:t>35</a:t>
            </a:fld>
            <a:endParaRPr lang="en-GB" altLang="el-GR" sz="1400" smtClean="0">
              <a:solidFill>
                <a:srgbClr val="000000"/>
              </a:solidFill>
            </a:endParaRPr>
          </a:p>
        </p:txBody>
      </p:sp>
      <p:sp>
        <p:nvSpPr>
          <p:cNvPr id="63491" name="Rectangle 1"/>
          <p:cNvSpPr>
            <a:spLocks noGrp="1" noChangeArrowheads="1"/>
          </p:cNvSpPr>
          <p:nvPr>
            <p:ph type="title"/>
          </p:nvPr>
        </p:nvSpPr>
        <p:spPr>
          <a:xfrm>
            <a:off x="304800" y="-328613"/>
            <a:ext cx="8534400" cy="1381126"/>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t/>
            </a:r>
            <a:br>
              <a:rPr lang="en-GB" altLang="el-GR" sz="2800" smtClean="0"/>
            </a:br>
            <a:r>
              <a:rPr lang="en-GB" altLang="el-GR" sz="2800" smtClean="0">
                <a:solidFill>
                  <a:srgbClr val="FFFF00"/>
                </a:solidFill>
              </a:rPr>
              <a:t>Η συμβολή των γονιών</a:t>
            </a:r>
            <a:r>
              <a:rPr lang="el-GR" altLang="el-GR" sz="2800" smtClean="0">
                <a:solidFill>
                  <a:srgbClr val="FFFF00"/>
                </a:solidFill>
              </a:rPr>
              <a:t/>
            </a:r>
            <a:br>
              <a:rPr lang="el-GR" altLang="el-GR" sz="2800" smtClean="0">
                <a:solidFill>
                  <a:srgbClr val="FFFF00"/>
                </a:solidFill>
              </a:rPr>
            </a:br>
            <a:r>
              <a:rPr lang="en-GB" altLang="el-GR" sz="2800" smtClean="0">
                <a:solidFill>
                  <a:srgbClr val="FFFF00"/>
                </a:solidFill>
              </a:rPr>
              <a:t> στην κατοχύρωση της δυαδικής επικοινωνίας</a:t>
            </a:r>
          </a:p>
        </p:txBody>
      </p:sp>
      <p:sp>
        <p:nvSpPr>
          <p:cNvPr id="63492" name="Rectangle 2"/>
          <p:cNvSpPr>
            <a:spLocks noGrp="1" noChangeArrowheads="1"/>
          </p:cNvSpPr>
          <p:nvPr>
            <p:ph type="body" idx="1"/>
          </p:nvPr>
        </p:nvSpPr>
        <p:spPr>
          <a:xfrm>
            <a:off x="0" y="1196975"/>
            <a:ext cx="9144000" cy="5472113"/>
          </a:xfrm>
        </p:spPr>
        <p:txBody>
          <a:bodyPr/>
          <a:lstStyle/>
          <a:p>
            <a:pPr eaLnBrk="1" hangingPunct="1">
              <a:lnSpc>
                <a:spcPct val="80000"/>
              </a:lnSpc>
              <a:spcBef>
                <a:spcPts val="5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47FFD1"/>
                </a:solidFill>
              </a:rPr>
              <a:t>Βοηθούν στην υιοθέτηση της δομής της συνομιλίας</a:t>
            </a:r>
            <a:r>
              <a:rPr lang="el-GR" altLang="el-GR" smtClean="0"/>
              <a:t>, </a:t>
            </a:r>
            <a:r>
              <a:rPr lang="en-GB" altLang="el-GR" smtClean="0"/>
              <a:t>δηλ. στο συντονισμό της εναλλαγής των ρόλων ομιλητή-ακροατή.</a:t>
            </a:r>
          </a:p>
          <a:p>
            <a:pPr eaLnBrk="1" hangingPunct="1">
              <a:lnSpc>
                <a:spcPct val="8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t>Κρίσιμ</a:t>
            </a:r>
            <a:r>
              <a:rPr lang="el-GR" altLang="el-GR" b="1" smtClean="0"/>
              <a:t>ο το ότι </a:t>
            </a:r>
            <a:r>
              <a:rPr lang="en-GB" altLang="el-GR" b="1" smtClean="0">
                <a:solidFill>
                  <a:srgbClr val="47FFD1"/>
                </a:solidFill>
              </a:rPr>
              <a:t>αποδίδ</a:t>
            </a:r>
            <a:r>
              <a:rPr lang="el-GR" altLang="el-GR" b="1" smtClean="0">
                <a:solidFill>
                  <a:srgbClr val="47FFD1"/>
                </a:solidFill>
              </a:rPr>
              <a:t>ουν νόημα στις </a:t>
            </a:r>
            <a:r>
              <a:rPr lang="en-GB" altLang="el-GR" b="1" smtClean="0">
                <a:solidFill>
                  <a:srgbClr val="47FFD1"/>
                </a:solidFill>
              </a:rPr>
              <a:t>φωνήσεις του μωρού</a:t>
            </a:r>
            <a:r>
              <a:rPr lang="el-GR" altLang="el-GR" b="1" smtClean="0">
                <a:solidFill>
                  <a:srgbClr val="47FFD1"/>
                </a:solidFill>
              </a:rPr>
              <a:t>, </a:t>
            </a:r>
            <a:r>
              <a:rPr lang="el-GR" altLang="el-GR" b="1" smtClean="0">
                <a:solidFill>
                  <a:schemeClr val="bg1"/>
                </a:solidFill>
              </a:rPr>
              <a:t>επίσης στα </a:t>
            </a:r>
            <a:r>
              <a:rPr lang="en-GB" altLang="el-GR" b="1" smtClean="0">
                <a:solidFill>
                  <a:schemeClr val="bg1"/>
                </a:solidFill>
              </a:rPr>
              <a:t>χαμόγελα </a:t>
            </a:r>
            <a:r>
              <a:rPr lang="en-GB" altLang="el-GR" b="1" smtClean="0"/>
              <a:t>και </a:t>
            </a:r>
            <a:r>
              <a:rPr lang="el-GR" altLang="el-GR" b="1" smtClean="0"/>
              <a:t>τις </a:t>
            </a:r>
            <a:r>
              <a:rPr lang="en-GB" altLang="el-GR" b="1" smtClean="0"/>
              <a:t>κινήσεις του</a:t>
            </a:r>
            <a:r>
              <a:rPr lang="en-GB" altLang="el-GR" smtClean="0"/>
              <a:t>.  </a:t>
            </a:r>
            <a:r>
              <a:rPr lang="en-GB" altLang="el-GR" b="1" smtClean="0">
                <a:solidFill>
                  <a:srgbClr val="99FFCC"/>
                </a:solidFill>
              </a:rPr>
              <a:t>Αποδέχ</a:t>
            </a:r>
            <a:r>
              <a:rPr lang="el-GR" altLang="el-GR" b="1" smtClean="0">
                <a:solidFill>
                  <a:srgbClr val="99FFCC"/>
                </a:solidFill>
              </a:rPr>
              <a:t>ον</a:t>
            </a:r>
            <a:r>
              <a:rPr lang="en-GB" altLang="el-GR" b="1" smtClean="0">
                <a:solidFill>
                  <a:srgbClr val="99FFCC"/>
                </a:solidFill>
              </a:rPr>
              <a:t>ται το παιδί ως νοηματοδότη</a:t>
            </a:r>
            <a:r>
              <a:rPr lang="en-GB" altLang="el-GR" smtClean="0"/>
              <a:t> παρ</a:t>
            </a:r>
            <a:r>
              <a:rPr lang="el-GR" altLang="el-GR" smtClean="0"/>
              <a:t>ό</a:t>
            </a:r>
            <a:r>
              <a:rPr lang="en-GB" altLang="el-GR" smtClean="0"/>
              <a:t>τι </a:t>
            </a:r>
            <a:r>
              <a:rPr lang="el-GR" altLang="el-GR" smtClean="0"/>
              <a:t>το ίδιο δεν νοηματοδοτεί ακόμη από πρόθεση. </a:t>
            </a:r>
            <a:r>
              <a:rPr lang="en-GB" altLang="el-GR" smtClean="0"/>
              <a:t> </a:t>
            </a:r>
          </a:p>
          <a:p>
            <a:pPr eaLnBrk="1" hangingPunct="1">
              <a:lnSpc>
                <a:spcPct val="8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47FFD1"/>
                </a:solidFill>
              </a:rPr>
              <a:t>Ενθαρρύν</a:t>
            </a:r>
            <a:r>
              <a:rPr lang="el-GR" altLang="el-GR" b="1" smtClean="0">
                <a:solidFill>
                  <a:srgbClr val="47FFD1"/>
                </a:solidFill>
              </a:rPr>
              <a:t>ουν</a:t>
            </a:r>
            <a:r>
              <a:rPr lang="en-GB" altLang="el-GR" b="1" smtClean="0">
                <a:solidFill>
                  <a:srgbClr val="47FFD1"/>
                </a:solidFill>
              </a:rPr>
              <a:t> το παιδί </a:t>
            </a:r>
            <a:r>
              <a:rPr lang="el-GR" altLang="el-GR" b="1" smtClean="0">
                <a:solidFill>
                  <a:srgbClr val="47FFD1"/>
                </a:solidFill>
              </a:rPr>
              <a:t>να φωνοποιεί και να μιμείται εκφωνήσεις άλλων</a:t>
            </a:r>
            <a:r>
              <a:rPr lang="en-GB" altLang="el-GR" b="1" smtClean="0">
                <a:solidFill>
                  <a:srgbClr val="47FFD1"/>
                </a:solidFill>
              </a:rPr>
              <a:t> </a:t>
            </a:r>
            <a:r>
              <a:rPr lang="en-GB" altLang="el-GR" smtClean="0"/>
              <a:t>(μια πρώτη αντανακλαστική μάλλον μίμηση ήχων παρούσα ήδη στο νεογέννητο,</a:t>
            </a:r>
            <a:r>
              <a:rPr lang="el-GR" altLang="el-GR" smtClean="0"/>
              <a:t> </a:t>
            </a:r>
            <a:r>
              <a:rPr lang="el-GR" altLang="el-GR" sz="2000" smtClean="0"/>
              <a:t>βλ.</a:t>
            </a:r>
            <a:r>
              <a:rPr lang="en-GB" altLang="el-GR" sz="2000" smtClean="0"/>
              <a:t> Kougioumoutzakis 1983)</a:t>
            </a:r>
          </a:p>
          <a:p>
            <a:pPr eaLnBrk="1" hangingPunct="1">
              <a:lnSpc>
                <a:spcPct val="8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47FFD1"/>
                </a:solidFill>
              </a:rPr>
              <a:t>Παιδιά με διαταραχές </a:t>
            </a:r>
            <a:r>
              <a:rPr lang="en-GB" altLang="el-GR" smtClean="0"/>
              <a:t>(π.χ. σύνδρομο Down)</a:t>
            </a:r>
            <a:r>
              <a:rPr lang="el-GR" altLang="el-GR" smtClean="0"/>
              <a:t> </a:t>
            </a:r>
            <a:r>
              <a:rPr lang="en-GB" altLang="el-GR" smtClean="0"/>
              <a:t>δυσκολεύονται στη φάση αυτή (</a:t>
            </a:r>
            <a:r>
              <a:rPr lang="en-GB" altLang="el-GR" sz="2000" smtClean="0"/>
              <a:t>βλ. Locke 1993</a:t>
            </a:r>
            <a:r>
              <a:rPr lang="en-GB" altLang="el-GR" smtClean="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508C2D0-BDF3-421A-B155-E30C9CC9FDB6}" type="slidenum">
              <a:rPr lang="en-GB" altLang="el-GR" sz="1400" smtClean="0">
                <a:solidFill>
                  <a:srgbClr val="000000"/>
                </a:solidFill>
              </a:rPr>
              <a:pPr>
                <a:lnSpc>
                  <a:spcPct val="100000"/>
                </a:lnSpc>
                <a:spcBef>
                  <a:spcPct val="0"/>
                </a:spcBef>
                <a:buClr>
                  <a:srgbClr val="000000"/>
                </a:buClr>
              </a:pPr>
              <a:t>36</a:t>
            </a:fld>
            <a:endParaRPr lang="en-GB" altLang="el-GR" sz="1400" smtClean="0">
              <a:solidFill>
                <a:srgbClr val="000000"/>
              </a:solidFill>
            </a:endParaRPr>
          </a:p>
        </p:txBody>
      </p:sp>
      <p:sp>
        <p:nvSpPr>
          <p:cNvPr id="27649" name="Rectangle 1"/>
          <p:cNvSpPr>
            <a:spLocks noChangeArrowheads="1"/>
          </p:cNvSpPr>
          <p:nvPr/>
        </p:nvSpPr>
        <p:spPr bwMode="auto">
          <a:xfrm>
            <a:off x="0" y="0"/>
            <a:ext cx="9144000" cy="6977063"/>
          </a:xfrm>
          <a:prstGeom prst="rect">
            <a:avLst/>
          </a:prstGeom>
          <a:noFill/>
          <a:ln w="9525">
            <a:noFill/>
            <a:round/>
            <a:headEnd/>
            <a:tailEnd/>
          </a:ln>
          <a:effectLst/>
        </p:spPr>
        <p:txBody>
          <a:bodyPr lIns="90000" tIns="46800" rIns="90000" bIns="46800">
            <a:spAutoFit/>
          </a:bodyPr>
          <a:lstStyle/>
          <a:p>
            <a:pPr marL="182563" indent="-182563" algn="ctr">
              <a:lnSpc>
                <a:spcPct val="80000"/>
              </a:lnSpc>
              <a:spcBef>
                <a:spcPts val="1625"/>
              </a:spcBef>
              <a:buClr>
                <a:srgbClr val="FFFF66"/>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600" b="1" dirty="0">
                <a:solidFill>
                  <a:srgbClr val="FFFF66"/>
                </a:solidFill>
                <a:effectLst>
                  <a:outerShdw blurRad="38100" dist="38100" dir="2700000" algn="tl">
                    <a:srgbClr val="000000"/>
                  </a:outerShdw>
                </a:effectLst>
              </a:rPr>
              <a:t>ΤΡΙΑΔΙΚΗ  ΕΠΙΚΟΙΝΩΝΙΑ</a:t>
            </a:r>
          </a:p>
          <a:p>
            <a:pPr marL="182563" indent="-182563" algn="ctr">
              <a:lnSpc>
                <a:spcPct val="80000"/>
              </a:lnSpc>
              <a:spcBef>
                <a:spcPts val="1625"/>
              </a:spcBef>
              <a:buClr>
                <a:srgbClr val="FFFF66"/>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600" b="1" dirty="0">
                <a:solidFill>
                  <a:srgbClr val="FFFF66"/>
                </a:solidFill>
                <a:effectLst>
                  <a:outerShdw blurRad="38100" dist="38100" dir="2700000" algn="tl">
                    <a:srgbClr val="000000"/>
                  </a:outerShdw>
                </a:effectLst>
              </a:rPr>
              <a:t>ΑΝΑΔΥΣΗ ΕΠΙΚΟΙΝΩΝΙΑΚΗΣ ΠΡΟΘΕΣΗΣ</a:t>
            </a:r>
          </a:p>
          <a:p>
            <a:pPr marL="182563" indent="-182563" algn="ctr">
              <a:spcBef>
                <a:spcPts val="1750"/>
              </a:spcBef>
              <a:buClr>
                <a:srgbClr val="FF6600"/>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l-GR" b="1" i="1" dirty="0">
                <a:solidFill>
                  <a:srgbClr val="FF3399"/>
                </a:solidFill>
              </a:rPr>
              <a:t>2</a:t>
            </a:r>
            <a:r>
              <a:rPr lang="el-GR" b="1" i="1" baseline="30000" dirty="0">
                <a:solidFill>
                  <a:srgbClr val="FF3399"/>
                </a:solidFill>
              </a:rPr>
              <a:t>ο</a:t>
            </a:r>
            <a:r>
              <a:rPr lang="el-GR" b="1" i="1" dirty="0">
                <a:solidFill>
                  <a:srgbClr val="FF3399"/>
                </a:solidFill>
              </a:rPr>
              <a:t> </a:t>
            </a:r>
            <a:r>
              <a:rPr lang="en-GB" b="1" i="1" dirty="0" err="1">
                <a:solidFill>
                  <a:srgbClr val="FF3399"/>
                </a:solidFill>
              </a:rPr>
              <a:t>εξάμηνο</a:t>
            </a:r>
            <a:r>
              <a:rPr lang="en-GB" b="1" i="1" dirty="0">
                <a:solidFill>
                  <a:srgbClr val="FF3399"/>
                </a:solidFill>
              </a:rPr>
              <a:t> </a:t>
            </a:r>
            <a:r>
              <a:rPr lang="en-GB" b="1" i="1" dirty="0" err="1">
                <a:solidFill>
                  <a:srgbClr val="FF3399"/>
                </a:solidFill>
              </a:rPr>
              <a:t>της</a:t>
            </a:r>
            <a:r>
              <a:rPr lang="en-GB" b="1" i="1" dirty="0">
                <a:solidFill>
                  <a:srgbClr val="FF3399"/>
                </a:solidFill>
              </a:rPr>
              <a:t> </a:t>
            </a:r>
            <a:r>
              <a:rPr lang="en-GB" b="1" i="1" dirty="0" err="1">
                <a:solidFill>
                  <a:srgbClr val="FF3399"/>
                </a:solidFill>
              </a:rPr>
              <a:t>ζωής</a:t>
            </a:r>
            <a:endParaRPr lang="en-GB" b="1" i="1" dirty="0">
              <a:solidFill>
                <a:srgbClr val="FF3399"/>
              </a:solidFill>
            </a:endParaRPr>
          </a:p>
          <a:p>
            <a:pPr marL="182563" indent="-182563" algn="ctr">
              <a:spcBef>
                <a:spcPts val="1750"/>
              </a:spcBef>
              <a:buClr>
                <a:srgbClr val="FF6600"/>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l-GR" b="1" i="1" dirty="0" err="1">
                <a:solidFill>
                  <a:srgbClr val="FF3399"/>
                </a:solidFill>
              </a:rPr>
              <a:t>Δ</a:t>
            </a:r>
            <a:r>
              <a:rPr lang="en-GB" b="1" i="1" dirty="0" err="1">
                <a:solidFill>
                  <a:srgbClr val="FF3399"/>
                </a:solidFill>
              </a:rPr>
              <a:t>ευτερογενής</a:t>
            </a:r>
            <a:r>
              <a:rPr lang="en-GB" b="1" i="1" dirty="0">
                <a:solidFill>
                  <a:srgbClr val="FF3399"/>
                </a:solidFill>
              </a:rPr>
              <a:t> </a:t>
            </a:r>
            <a:r>
              <a:rPr lang="en-GB" b="1" i="1" dirty="0" err="1">
                <a:solidFill>
                  <a:srgbClr val="FF3399"/>
                </a:solidFill>
              </a:rPr>
              <a:t>δι</a:t>
            </a:r>
            <a:r>
              <a:rPr lang="el-GR" b="1" i="1" dirty="0">
                <a:solidFill>
                  <a:srgbClr val="FF3399"/>
                </a:solidFill>
              </a:rPr>
              <a:t>υ</a:t>
            </a:r>
            <a:r>
              <a:rPr lang="en-GB" b="1" i="1" dirty="0" err="1">
                <a:solidFill>
                  <a:srgbClr val="FF3399"/>
                </a:solidFill>
              </a:rPr>
              <a:t>ποκειμενικότητα</a:t>
            </a:r>
            <a:r>
              <a:rPr lang="en-GB" b="1" i="1" dirty="0">
                <a:solidFill>
                  <a:srgbClr val="FF3399"/>
                </a:solidFill>
              </a:rPr>
              <a:t> </a:t>
            </a:r>
            <a:endParaRPr lang="el-GR" b="1" i="1" dirty="0">
              <a:solidFill>
                <a:srgbClr val="FF3399"/>
              </a:solidFill>
            </a:endParaRPr>
          </a:p>
          <a:p>
            <a:pPr marL="182563" indent="-182563" algn="ctr">
              <a:spcBef>
                <a:spcPts val="1750"/>
              </a:spcBef>
              <a:buClr>
                <a:srgbClr val="FF6600"/>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000" dirty="0"/>
              <a:t>(</a:t>
            </a:r>
            <a:r>
              <a:rPr lang="en-GB" sz="2000" dirty="0" err="1"/>
              <a:t>Τrevarthen</a:t>
            </a:r>
            <a:r>
              <a:rPr lang="en-GB" sz="2000" dirty="0"/>
              <a:t> 1994)</a:t>
            </a:r>
          </a:p>
          <a:p>
            <a:pPr marL="182563" indent="-182563" algn="ctr">
              <a:lnSpc>
                <a:spcPct val="70000"/>
              </a:lnSpc>
              <a:spcBef>
                <a:spcPts val="1250"/>
              </a:spcBef>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dirty="0">
                <a:solidFill>
                  <a:srgbClr val="FFFFFF"/>
                </a:solidFill>
              </a:rPr>
              <a:t>	</a:t>
            </a:r>
            <a:r>
              <a:rPr lang="el-GR" sz="2400" b="1" dirty="0" err="1">
                <a:solidFill>
                  <a:srgbClr val="FFFFFF"/>
                </a:solidFill>
              </a:rPr>
              <a:t>Κ</a:t>
            </a:r>
            <a:r>
              <a:rPr lang="en-GB" sz="2400" b="1" dirty="0" err="1">
                <a:solidFill>
                  <a:srgbClr val="FFFFFF"/>
                </a:solidFill>
              </a:rPr>
              <a:t>ρίσιμη</a:t>
            </a:r>
            <a:r>
              <a:rPr lang="en-GB" sz="2400" b="1" dirty="0">
                <a:solidFill>
                  <a:srgbClr val="FFFFFF"/>
                </a:solidFill>
              </a:rPr>
              <a:t> </a:t>
            </a:r>
            <a:r>
              <a:rPr lang="en-GB" sz="2400" b="1" dirty="0" err="1">
                <a:solidFill>
                  <a:srgbClr val="FFFFFF"/>
                </a:solidFill>
              </a:rPr>
              <a:t>εξέλιξη</a:t>
            </a:r>
            <a:r>
              <a:rPr lang="en-GB" sz="2400" b="1" dirty="0">
                <a:solidFill>
                  <a:srgbClr val="FFFFFF"/>
                </a:solidFill>
              </a:rPr>
              <a:t> </a:t>
            </a:r>
            <a:r>
              <a:rPr lang="en-GB" sz="2400" b="1" dirty="0" err="1">
                <a:solidFill>
                  <a:srgbClr val="FFFFFF"/>
                </a:solidFill>
              </a:rPr>
              <a:t>γύρω</a:t>
            </a:r>
            <a:r>
              <a:rPr lang="en-GB" sz="2400" b="1" dirty="0">
                <a:solidFill>
                  <a:srgbClr val="FFFFFF"/>
                </a:solidFill>
              </a:rPr>
              <a:t> </a:t>
            </a:r>
            <a:r>
              <a:rPr lang="en-GB" sz="2400" b="1" dirty="0" err="1">
                <a:solidFill>
                  <a:srgbClr val="FFFFFF"/>
                </a:solidFill>
              </a:rPr>
              <a:t>στους</a:t>
            </a:r>
            <a:r>
              <a:rPr lang="en-GB" sz="2400" b="1" dirty="0">
                <a:solidFill>
                  <a:srgbClr val="FFFFFF"/>
                </a:solidFill>
              </a:rPr>
              <a:t> </a:t>
            </a:r>
            <a:r>
              <a:rPr lang="en-GB" sz="2400" b="1" i="1" dirty="0">
                <a:solidFill>
                  <a:srgbClr val="FFCC00"/>
                </a:solidFill>
              </a:rPr>
              <a:t>9 </a:t>
            </a:r>
            <a:r>
              <a:rPr lang="en-GB" sz="2400" b="1" i="1" dirty="0" err="1">
                <a:solidFill>
                  <a:srgbClr val="FFCC00"/>
                </a:solidFill>
              </a:rPr>
              <a:t>μήνες</a:t>
            </a:r>
            <a:r>
              <a:rPr lang="en-GB" sz="2400" b="1" dirty="0">
                <a:solidFill>
                  <a:srgbClr val="FFFFFF"/>
                </a:solidFill>
              </a:rPr>
              <a:t>, </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b="1" u="sng" dirty="0" err="1">
                <a:solidFill>
                  <a:srgbClr val="47FFD1"/>
                </a:solidFill>
              </a:rPr>
              <a:t>εστίαση</a:t>
            </a:r>
            <a:r>
              <a:rPr lang="en-GB" sz="2400" b="1" u="sng" dirty="0">
                <a:solidFill>
                  <a:srgbClr val="47FFD1"/>
                </a:solidFill>
              </a:rPr>
              <a:t> </a:t>
            </a:r>
            <a:r>
              <a:rPr lang="en-GB" sz="2400" b="1" u="sng" dirty="0" err="1">
                <a:solidFill>
                  <a:srgbClr val="47FFD1"/>
                </a:solidFill>
              </a:rPr>
              <a:t>της</a:t>
            </a:r>
            <a:r>
              <a:rPr lang="en-GB" sz="2400" b="1" u="sng" dirty="0">
                <a:solidFill>
                  <a:srgbClr val="47FFD1"/>
                </a:solidFill>
              </a:rPr>
              <a:t> </a:t>
            </a:r>
            <a:r>
              <a:rPr lang="en-GB" sz="2400" b="1" u="sng" dirty="0" err="1">
                <a:solidFill>
                  <a:srgbClr val="47FFD1"/>
                </a:solidFill>
              </a:rPr>
              <a:t>προσοχής</a:t>
            </a:r>
            <a:r>
              <a:rPr lang="en-GB" sz="2400" b="1" u="sng" dirty="0">
                <a:solidFill>
                  <a:srgbClr val="47FFD1"/>
                </a:solidFill>
              </a:rPr>
              <a:t> </a:t>
            </a:r>
            <a:r>
              <a:rPr lang="en-GB" sz="2400" b="1" u="sng" dirty="0" err="1">
                <a:solidFill>
                  <a:srgbClr val="47FFD1"/>
                </a:solidFill>
              </a:rPr>
              <a:t>σε</a:t>
            </a:r>
            <a:r>
              <a:rPr lang="en-GB" sz="2400" b="1" u="sng" dirty="0">
                <a:solidFill>
                  <a:srgbClr val="47FFD1"/>
                </a:solidFill>
              </a:rPr>
              <a:t> </a:t>
            </a:r>
            <a:r>
              <a:rPr lang="en-GB" sz="2400" b="1" u="sng" dirty="0" err="1">
                <a:solidFill>
                  <a:srgbClr val="47FFD1"/>
                </a:solidFill>
              </a:rPr>
              <a:t>ένα</a:t>
            </a:r>
            <a:r>
              <a:rPr lang="en-GB" sz="2400" b="1" u="sng" dirty="0">
                <a:solidFill>
                  <a:srgbClr val="47FFD1"/>
                </a:solidFill>
              </a:rPr>
              <a:t> </a:t>
            </a:r>
            <a:r>
              <a:rPr lang="en-GB" sz="2400" b="1" u="sng" dirty="0" err="1">
                <a:solidFill>
                  <a:srgbClr val="47FFD1"/>
                </a:solidFill>
              </a:rPr>
              <a:t>αντικείμενο</a:t>
            </a:r>
            <a:r>
              <a:rPr lang="el-GR" sz="2400" b="1" u="sng" dirty="0">
                <a:solidFill>
                  <a:srgbClr val="47FFD1"/>
                </a:solidFill>
              </a:rPr>
              <a:t>  </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b="1" u="sng" dirty="0" err="1">
                <a:solidFill>
                  <a:srgbClr val="47FFD1"/>
                </a:solidFill>
              </a:rPr>
              <a:t>από</a:t>
            </a:r>
            <a:r>
              <a:rPr lang="en-GB" sz="2400" b="1" u="sng" dirty="0">
                <a:solidFill>
                  <a:srgbClr val="47FFD1"/>
                </a:solidFill>
              </a:rPr>
              <a:t> </a:t>
            </a:r>
            <a:r>
              <a:rPr lang="en-GB" sz="2400" b="1" u="sng" dirty="0" err="1">
                <a:solidFill>
                  <a:srgbClr val="47FFD1"/>
                </a:solidFill>
              </a:rPr>
              <a:t>κοινού</a:t>
            </a:r>
            <a:r>
              <a:rPr lang="en-GB" sz="2400" b="1" u="sng" dirty="0">
                <a:solidFill>
                  <a:srgbClr val="47FFD1"/>
                </a:solidFill>
              </a:rPr>
              <a:t> </a:t>
            </a:r>
            <a:r>
              <a:rPr lang="en-GB" sz="2400" b="1" u="sng" dirty="0" err="1">
                <a:solidFill>
                  <a:srgbClr val="47FFD1"/>
                </a:solidFill>
              </a:rPr>
              <a:t>με</a:t>
            </a:r>
            <a:r>
              <a:rPr lang="en-GB" sz="2400" b="1" u="sng" dirty="0">
                <a:solidFill>
                  <a:srgbClr val="47FFD1"/>
                </a:solidFill>
              </a:rPr>
              <a:t> </a:t>
            </a:r>
            <a:r>
              <a:rPr lang="en-GB" sz="2400" b="1" u="sng" dirty="0" err="1">
                <a:solidFill>
                  <a:srgbClr val="47FFD1"/>
                </a:solidFill>
              </a:rPr>
              <a:t>τον</a:t>
            </a:r>
            <a:r>
              <a:rPr lang="en-GB" sz="2400" b="1" u="sng" dirty="0">
                <a:solidFill>
                  <a:srgbClr val="47FFD1"/>
                </a:solidFill>
              </a:rPr>
              <a:t> </a:t>
            </a:r>
            <a:r>
              <a:rPr lang="en-GB" sz="2400" b="1" u="sng" dirty="0" err="1">
                <a:solidFill>
                  <a:srgbClr val="47FFD1"/>
                </a:solidFill>
              </a:rPr>
              <a:t>άλλο</a:t>
            </a:r>
            <a:endParaRPr lang="en-GB" sz="2400" b="1" u="sng" dirty="0">
              <a:solidFill>
                <a:srgbClr val="47FFD1"/>
              </a:solidFill>
            </a:endParaRP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dirty="0">
                <a:solidFill>
                  <a:srgbClr val="FFFFFF"/>
                </a:solidFill>
              </a:rPr>
              <a:t>(</a:t>
            </a:r>
            <a:r>
              <a:rPr lang="en-GB" sz="2000" dirty="0">
                <a:solidFill>
                  <a:srgbClr val="FFFFFF"/>
                </a:solidFill>
              </a:rPr>
              <a:t>joint attention, </a:t>
            </a:r>
            <a:r>
              <a:rPr lang="en-GB" sz="2000" dirty="0" err="1">
                <a:solidFill>
                  <a:srgbClr val="FFFFFF"/>
                </a:solidFill>
              </a:rPr>
              <a:t>Tomasello</a:t>
            </a:r>
            <a:r>
              <a:rPr lang="en-GB" sz="2000" dirty="0">
                <a:solidFill>
                  <a:srgbClr val="FFFFFF"/>
                </a:solidFill>
              </a:rPr>
              <a:t> 1993, </a:t>
            </a:r>
            <a:r>
              <a:rPr lang="en-GB" sz="2000" dirty="0" err="1">
                <a:solidFill>
                  <a:srgbClr val="FFFFFF"/>
                </a:solidFill>
              </a:rPr>
              <a:t>Trevarthen</a:t>
            </a:r>
            <a:r>
              <a:rPr lang="en-GB" sz="2000" dirty="0">
                <a:solidFill>
                  <a:srgbClr val="FFFFFF"/>
                </a:solidFill>
              </a:rPr>
              <a:t> &amp; </a:t>
            </a:r>
            <a:r>
              <a:rPr lang="en-GB" sz="2000" dirty="0" err="1">
                <a:solidFill>
                  <a:srgbClr val="FFFFFF"/>
                </a:solidFill>
              </a:rPr>
              <a:t>Hubley</a:t>
            </a:r>
            <a:r>
              <a:rPr lang="en-GB" sz="2000" dirty="0">
                <a:solidFill>
                  <a:srgbClr val="FFFFFF"/>
                </a:solidFill>
              </a:rPr>
              <a:t> 1978</a:t>
            </a:r>
            <a:r>
              <a:rPr lang="en-GB" sz="2400" dirty="0">
                <a:solidFill>
                  <a:srgbClr val="FFFFFF"/>
                </a:solidFill>
              </a:rPr>
              <a:t>)</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endParaRPr lang="el-GR" sz="2400" b="1" dirty="0">
              <a:solidFill>
                <a:srgbClr val="47FFD1"/>
              </a:solidFill>
            </a:endParaRP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l-GR" sz="2400" b="1" u="sng" dirty="0" err="1">
                <a:solidFill>
                  <a:srgbClr val="47FFD1"/>
                </a:solidFill>
              </a:rPr>
              <a:t>Τ</a:t>
            </a:r>
            <a:r>
              <a:rPr lang="en-GB" sz="2400" b="1" u="sng" dirty="0" err="1">
                <a:solidFill>
                  <a:srgbClr val="47FFD1"/>
                </a:solidFill>
              </a:rPr>
              <a:t>ριαδική</a:t>
            </a:r>
            <a:r>
              <a:rPr lang="en-GB" sz="2400" b="1" u="sng" dirty="0">
                <a:solidFill>
                  <a:srgbClr val="47FFD1"/>
                </a:solidFill>
              </a:rPr>
              <a:t> </a:t>
            </a:r>
            <a:r>
              <a:rPr lang="en-GB" sz="2400" b="1" u="sng" dirty="0" err="1">
                <a:solidFill>
                  <a:srgbClr val="47FFD1"/>
                </a:solidFill>
              </a:rPr>
              <a:t>σχέση</a:t>
            </a:r>
            <a:r>
              <a:rPr lang="en-GB" sz="2400" u="sng" dirty="0">
                <a:solidFill>
                  <a:srgbClr val="47FFD1"/>
                </a:solidFill>
              </a:rPr>
              <a:t>:</a:t>
            </a:r>
            <a:r>
              <a:rPr lang="el-GR" sz="2400" u="sng" dirty="0">
                <a:solidFill>
                  <a:srgbClr val="47FFD1"/>
                </a:solidFill>
              </a:rPr>
              <a:t> </a:t>
            </a:r>
            <a:r>
              <a:rPr lang="en-GB" sz="2400" u="sng" dirty="0">
                <a:solidFill>
                  <a:srgbClr val="47FFD1"/>
                </a:solidFill>
              </a:rPr>
              <a:t> </a:t>
            </a:r>
            <a:r>
              <a:rPr lang="en-GB" sz="2400" b="1" u="sng" dirty="0" err="1">
                <a:solidFill>
                  <a:srgbClr val="47FFD1"/>
                </a:solidFill>
              </a:rPr>
              <a:t>παιδί</a:t>
            </a:r>
            <a:r>
              <a:rPr lang="en-GB" sz="2400" b="1" u="sng" dirty="0">
                <a:solidFill>
                  <a:srgbClr val="47FFD1"/>
                </a:solidFill>
              </a:rPr>
              <a:t>, </a:t>
            </a:r>
            <a:r>
              <a:rPr lang="en-GB" sz="2400" b="1" u="sng" dirty="0" err="1">
                <a:solidFill>
                  <a:srgbClr val="47FFD1"/>
                </a:solidFill>
              </a:rPr>
              <a:t>αποδέκτης</a:t>
            </a:r>
            <a:r>
              <a:rPr lang="en-GB" sz="2400" b="1" u="sng" dirty="0">
                <a:solidFill>
                  <a:srgbClr val="47FFD1"/>
                </a:solidFill>
              </a:rPr>
              <a:t>, </a:t>
            </a:r>
            <a:r>
              <a:rPr lang="en-GB" sz="2400" b="1" u="sng" dirty="0" err="1">
                <a:solidFill>
                  <a:srgbClr val="47FFD1"/>
                </a:solidFill>
              </a:rPr>
              <a:t>αντικείμενο</a:t>
            </a:r>
            <a:r>
              <a:rPr lang="en-GB" sz="2400" b="1" u="sng" dirty="0">
                <a:solidFill>
                  <a:srgbClr val="47FFD1"/>
                </a:solidFill>
              </a:rPr>
              <a:t> </a:t>
            </a:r>
            <a:endParaRPr lang="el-GR" sz="2400" b="1" u="sng" dirty="0">
              <a:solidFill>
                <a:srgbClr val="47FFD1"/>
              </a:solidFill>
            </a:endParaRP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b="1" dirty="0" err="1">
                <a:solidFill>
                  <a:srgbClr val="FFFF00"/>
                </a:solidFill>
              </a:rPr>
              <a:t>Συνδυάζει</a:t>
            </a:r>
            <a:r>
              <a:rPr lang="en-GB" sz="2400" b="1" dirty="0">
                <a:solidFill>
                  <a:srgbClr val="FFFF00"/>
                </a:solidFill>
              </a:rPr>
              <a:t> </a:t>
            </a:r>
            <a:r>
              <a:rPr lang="en-GB" sz="2400" b="1" dirty="0" err="1">
                <a:solidFill>
                  <a:srgbClr val="FFFF00"/>
                </a:solidFill>
              </a:rPr>
              <a:t>πλέον</a:t>
            </a:r>
            <a:r>
              <a:rPr lang="en-GB" sz="2400" dirty="0">
                <a:solidFill>
                  <a:srgbClr val="FFFF00"/>
                </a:solidFill>
              </a:rPr>
              <a:t> </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dirty="0" err="1">
                <a:solidFill>
                  <a:srgbClr val="FFFFFF"/>
                </a:solidFill>
              </a:rPr>
              <a:t>σχήματα</a:t>
            </a:r>
            <a:r>
              <a:rPr lang="en-GB" sz="2400" dirty="0">
                <a:solidFill>
                  <a:srgbClr val="FFFFFF"/>
                </a:solidFill>
              </a:rPr>
              <a:t> </a:t>
            </a:r>
            <a:r>
              <a:rPr lang="en-GB" sz="2400" dirty="0" err="1">
                <a:solidFill>
                  <a:srgbClr val="FFFFFF"/>
                </a:solidFill>
              </a:rPr>
              <a:t>δράσης</a:t>
            </a:r>
            <a:r>
              <a:rPr lang="en-GB" sz="2400" dirty="0">
                <a:solidFill>
                  <a:srgbClr val="FFFFFF"/>
                </a:solidFill>
              </a:rPr>
              <a:t> </a:t>
            </a:r>
            <a:r>
              <a:rPr lang="en-GB" sz="2400" dirty="0" err="1">
                <a:solidFill>
                  <a:srgbClr val="FFFFFF"/>
                </a:solidFill>
              </a:rPr>
              <a:t>κατευθυνόμενα</a:t>
            </a:r>
            <a:r>
              <a:rPr lang="en-GB" sz="2400" dirty="0">
                <a:solidFill>
                  <a:srgbClr val="FFFFFF"/>
                </a:solidFill>
              </a:rPr>
              <a:t> </a:t>
            </a:r>
            <a:r>
              <a:rPr lang="en-GB" sz="2400" dirty="0" err="1">
                <a:solidFill>
                  <a:srgbClr val="FFFFFF"/>
                </a:solidFill>
              </a:rPr>
              <a:t>προς</a:t>
            </a:r>
            <a:r>
              <a:rPr lang="en-GB" sz="2400" dirty="0">
                <a:solidFill>
                  <a:srgbClr val="FFFFFF"/>
                </a:solidFill>
              </a:rPr>
              <a:t> </a:t>
            </a:r>
            <a:r>
              <a:rPr lang="en-GB" sz="2400" b="1" u="sng" dirty="0" err="1">
                <a:solidFill>
                  <a:srgbClr val="FFFFFF"/>
                </a:solidFill>
              </a:rPr>
              <a:t>αντικείμενα</a:t>
            </a:r>
            <a:r>
              <a:rPr lang="en-GB" sz="2400" dirty="0">
                <a:solidFill>
                  <a:srgbClr val="FFFFFF"/>
                </a:solidFill>
              </a:rPr>
              <a:t> </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400" dirty="0" err="1">
                <a:solidFill>
                  <a:srgbClr val="FFFFFF"/>
                </a:solidFill>
              </a:rPr>
              <a:t>με</a:t>
            </a:r>
            <a:r>
              <a:rPr lang="en-GB" sz="2400" dirty="0">
                <a:solidFill>
                  <a:srgbClr val="FFFFFF"/>
                </a:solidFill>
              </a:rPr>
              <a:t> </a:t>
            </a:r>
            <a:r>
              <a:rPr lang="en-GB" sz="2400" dirty="0" err="1">
                <a:solidFill>
                  <a:srgbClr val="FFFFFF"/>
                </a:solidFill>
              </a:rPr>
              <a:t>σχήματα</a:t>
            </a:r>
            <a:r>
              <a:rPr lang="en-GB" sz="2400" dirty="0">
                <a:solidFill>
                  <a:srgbClr val="FFFFFF"/>
                </a:solidFill>
              </a:rPr>
              <a:t> </a:t>
            </a:r>
            <a:r>
              <a:rPr lang="en-GB" sz="2400" dirty="0" err="1">
                <a:solidFill>
                  <a:srgbClr val="FFFFFF"/>
                </a:solidFill>
              </a:rPr>
              <a:t>δράσης</a:t>
            </a:r>
            <a:r>
              <a:rPr lang="en-GB" sz="2400" dirty="0">
                <a:solidFill>
                  <a:srgbClr val="FFFFFF"/>
                </a:solidFill>
              </a:rPr>
              <a:t> </a:t>
            </a:r>
            <a:r>
              <a:rPr lang="en-GB" sz="2400" dirty="0" err="1">
                <a:solidFill>
                  <a:srgbClr val="FFFFFF"/>
                </a:solidFill>
              </a:rPr>
              <a:t>απευθυνόμενα</a:t>
            </a:r>
            <a:r>
              <a:rPr lang="en-GB" sz="2400" dirty="0">
                <a:solidFill>
                  <a:srgbClr val="FFFFFF"/>
                </a:solidFill>
              </a:rPr>
              <a:t> </a:t>
            </a:r>
            <a:r>
              <a:rPr lang="en-GB" sz="2400" dirty="0" err="1">
                <a:solidFill>
                  <a:srgbClr val="FFFFFF"/>
                </a:solidFill>
              </a:rPr>
              <a:t>σε</a:t>
            </a:r>
            <a:r>
              <a:rPr lang="en-GB" sz="2400" dirty="0">
                <a:solidFill>
                  <a:srgbClr val="FFFFFF"/>
                </a:solidFill>
              </a:rPr>
              <a:t> </a:t>
            </a:r>
            <a:r>
              <a:rPr lang="en-GB" sz="2400" b="1" u="sng" dirty="0" err="1">
                <a:solidFill>
                  <a:srgbClr val="FFFFFF"/>
                </a:solidFill>
              </a:rPr>
              <a:t>ανθρώπους</a:t>
            </a:r>
            <a:r>
              <a:rPr lang="en-GB" sz="2400" dirty="0">
                <a:solidFill>
                  <a:srgbClr val="FFFFFF"/>
                </a:solidFill>
              </a:rPr>
              <a:t> </a:t>
            </a:r>
          </a:p>
          <a:p>
            <a:pPr marL="182563" indent="-182563" algn="ctr" eaLnBrk="1" hangingPunct="1">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r>
              <a:rPr lang="en-GB" sz="2000" dirty="0">
                <a:solidFill>
                  <a:srgbClr val="FFFFFF"/>
                </a:solidFill>
              </a:rPr>
              <a:t>(Bates et al.: ~8-10 </a:t>
            </a:r>
            <a:r>
              <a:rPr lang="en-GB" sz="2000" dirty="0" err="1">
                <a:solidFill>
                  <a:srgbClr val="FFFFFF"/>
                </a:solidFill>
              </a:rPr>
              <a:t>μήνες</a:t>
            </a:r>
            <a:r>
              <a:rPr lang="en-GB" sz="2000" dirty="0">
                <a:solidFill>
                  <a:srgbClr val="FFFFFF"/>
                </a:solidFill>
              </a:rPr>
              <a:t>)</a:t>
            </a:r>
          </a:p>
          <a:p>
            <a:pPr marL="182563" indent="-182563" algn="ctr">
              <a:lnSpc>
                <a:spcPct val="50000"/>
              </a:lnSpc>
              <a:spcBef>
                <a:spcPts val="1250"/>
              </a:spcBef>
              <a:buClr>
                <a:srgbClr val="FFFFFF"/>
              </a:buClr>
              <a:buSzPct val="100000"/>
              <a:buFont typeface="Georgia" panose="02040502050405020303" pitchFamily="18" charset="0"/>
              <a:buNone/>
              <a:tabLst>
                <a:tab pos="182563" algn="l"/>
                <a:tab pos="630238" algn="l"/>
                <a:tab pos="1079500" algn="l"/>
                <a:tab pos="1528763" algn="l"/>
                <a:tab pos="1978025" algn="l"/>
                <a:tab pos="2427288" algn="l"/>
                <a:tab pos="2876550" algn="l"/>
                <a:tab pos="3325813" algn="l"/>
                <a:tab pos="3775075" algn="l"/>
                <a:tab pos="4224338" algn="l"/>
                <a:tab pos="4673600" algn="l"/>
                <a:tab pos="5122863" algn="l"/>
                <a:tab pos="5572125" algn="l"/>
                <a:tab pos="6021388" algn="l"/>
                <a:tab pos="6470650" algn="l"/>
                <a:tab pos="6919913" algn="l"/>
                <a:tab pos="7369175" algn="l"/>
                <a:tab pos="7818438" algn="l"/>
                <a:tab pos="8267700" algn="l"/>
                <a:tab pos="8716963" algn="l"/>
                <a:tab pos="9166225" algn="l"/>
              </a:tabLst>
              <a:defRPr/>
            </a:pPr>
            <a:endParaRPr lang="en-GB" sz="20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6CF1CC8B-0193-4603-BF31-B864480F1289}" type="slidenum">
              <a:rPr lang="en-GB" altLang="el-GR" sz="1400" smtClean="0">
                <a:solidFill>
                  <a:srgbClr val="000000"/>
                </a:solidFill>
              </a:rPr>
              <a:pPr>
                <a:lnSpc>
                  <a:spcPct val="100000"/>
                </a:lnSpc>
                <a:spcBef>
                  <a:spcPct val="0"/>
                </a:spcBef>
                <a:buClr>
                  <a:srgbClr val="000000"/>
                </a:buClr>
              </a:pPr>
              <a:t>37</a:t>
            </a:fld>
            <a:endParaRPr lang="en-GB" altLang="el-GR" sz="1400" smtClean="0">
              <a:solidFill>
                <a:srgbClr val="000000"/>
              </a:solidFill>
            </a:endParaRPr>
          </a:p>
        </p:txBody>
      </p:sp>
      <p:sp>
        <p:nvSpPr>
          <p:cNvPr id="28673" name="Rectangle 1"/>
          <p:cNvSpPr>
            <a:spLocks noGrp="1" noChangeArrowheads="1"/>
          </p:cNvSpPr>
          <p:nvPr>
            <p:ph type="body"/>
          </p:nvPr>
        </p:nvSpPr>
        <p:spPr>
          <a:xfrm>
            <a:off x="0" y="0"/>
            <a:ext cx="9144000" cy="6858000"/>
          </a:xfrm>
        </p:spPr>
        <p:txBody>
          <a:bodyPr anchor="t"/>
          <a:lstStyle/>
          <a:p>
            <a:pPr marL="533400" indent="-533400" algn="l" eaLnBrk="1" hangingPunct="1">
              <a:spcBef>
                <a:spcPts val="5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000" b="0" dirty="0" smtClean="0">
              <a:solidFill>
                <a:srgbClr val="FFFFFF"/>
              </a:solidFill>
            </a:endParaRPr>
          </a:p>
          <a:p>
            <a:pPr marL="533400" indent="-533400" eaLnBrk="1" hangingPunct="1">
              <a:spcBef>
                <a:spcPts val="55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US" sz="2400" u="sng" dirty="0" smtClean="0">
                <a:solidFill>
                  <a:srgbClr val="FFCC00"/>
                </a:solidFill>
              </a:rPr>
              <a:t>K</a:t>
            </a:r>
            <a:r>
              <a:rPr lang="el-GR" sz="2400" u="sng" dirty="0" err="1" smtClean="0">
                <a:solidFill>
                  <a:srgbClr val="FFCC00"/>
                </a:solidFill>
              </a:rPr>
              <a:t>ρίσιμα</a:t>
            </a:r>
            <a:r>
              <a:rPr lang="el-GR" sz="2400" u="sng" dirty="0" smtClean="0">
                <a:solidFill>
                  <a:srgbClr val="FFCC00"/>
                </a:solidFill>
              </a:rPr>
              <a:t> στοιχεία τριαδικής επικοινωνίας:</a:t>
            </a:r>
          </a:p>
          <a:p>
            <a:pPr marL="533400" indent="-533400" eaLnBrk="1" hangingPunct="1">
              <a:spcBef>
                <a:spcPts val="55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u="sng" dirty="0" smtClean="0">
              <a:solidFill>
                <a:srgbClr val="FFCC00"/>
              </a:solidFill>
            </a:endParaRPr>
          </a:p>
          <a:p>
            <a:pPr marL="533400" indent="-533400" algn="l" eaLnBrk="1" hangingPunct="1">
              <a:spcBef>
                <a:spcPts val="550"/>
              </a:spcBef>
              <a:buClr>
                <a:srgbClr val="FFCC00"/>
              </a:buClr>
              <a:buFont typeface="Georgia" pitchFamily="18" charset="0"/>
              <a:buAutoNum type="arabicPeriod"/>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u="sng" dirty="0" smtClean="0">
                <a:solidFill>
                  <a:srgbClr val="FFCC00"/>
                </a:solidFill>
              </a:rPr>
              <a:t>Β</a:t>
            </a:r>
            <a:r>
              <a:rPr lang="en-GB" sz="2400" u="sng" dirty="0" err="1" smtClean="0">
                <a:solidFill>
                  <a:srgbClr val="FFCC00"/>
                </a:solidFill>
              </a:rPr>
              <a:t>ούληση</a:t>
            </a:r>
            <a:r>
              <a:rPr lang="el-GR" sz="2400" u="sng" dirty="0" smtClean="0">
                <a:solidFill>
                  <a:srgbClr val="FFCC00"/>
                </a:solidFill>
              </a:rPr>
              <a:t>/εκούσια</a:t>
            </a:r>
            <a:r>
              <a:rPr lang="en-GB" sz="2400" u="sng" dirty="0" smtClean="0">
                <a:solidFill>
                  <a:srgbClr val="FFFFFF"/>
                </a:solidFill>
              </a:rPr>
              <a:t>  </a:t>
            </a:r>
            <a:r>
              <a:rPr lang="en-GB" sz="2400" b="0" u="sng" dirty="0" smtClean="0">
                <a:solidFill>
                  <a:srgbClr val="FFFFFF"/>
                </a:solidFill>
              </a:rPr>
              <a:t>= </a:t>
            </a:r>
            <a:r>
              <a:rPr lang="en-GB" sz="2400" b="0" u="sng" dirty="0" err="1" smtClean="0">
                <a:solidFill>
                  <a:srgbClr val="FFFFFF"/>
                </a:solidFill>
              </a:rPr>
              <a:t>επικοινωνιακή</a:t>
            </a:r>
            <a:r>
              <a:rPr lang="en-GB" sz="2400" b="0" u="sng" dirty="0" smtClean="0">
                <a:solidFill>
                  <a:srgbClr val="FFFFFF"/>
                </a:solidFill>
              </a:rPr>
              <a:t>  </a:t>
            </a:r>
            <a:r>
              <a:rPr lang="en-GB" sz="2400" u="sng" dirty="0" err="1" smtClean="0">
                <a:solidFill>
                  <a:srgbClr val="FFC000"/>
                </a:solidFill>
              </a:rPr>
              <a:t>πρόθεση</a:t>
            </a:r>
            <a:r>
              <a:rPr lang="en-GB" sz="2400" b="0" dirty="0" smtClean="0">
                <a:solidFill>
                  <a:srgbClr val="FFFFFF"/>
                </a:solidFill>
              </a:rPr>
              <a:t>. </a:t>
            </a:r>
            <a:r>
              <a:rPr lang="el-GR" sz="2400" b="0" dirty="0" smtClean="0">
                <a:solidFill>
                  <a:srgbClr val="FFFFFF"/>
                </a:solidFill>
              </a:rPr>
              <a:t> </a:t>
            </a:r>
            <a:r>
              <a:rPr lang="en-GB" sz="2000" b="0" dirty="0" err="1" smtClean="0">
                <a:solidFill>
                  <a:srgbClr val="FFFFFF"/>
                </a:solidFill>
              </a:rPr>
              <a:t>Halliday</a:t>
            </a:r>
            <a:r>
              <a:rPr lang="en-GB" sz="2000" b="0" dirty="0" smtClean="0">
                <a:solidFill>
                  <a:srgbClr val="FFFFFF"/>
                </a:solidFill>
              </a:rPr>
              <a:t> (2004):  </a:t>
            </a:r>
            <a:r>
              <a:rPr lang="en-GB" sz="2400" b="0" dirty="0" err="1" smtClean="0">
                <a:solidFill>
                  <a:srgbClr val="FFFFFF"/>
                </a:solidFill>
              </a:rPr>
              <a:t>όταν</a:t>
            </a:r>
            <a:r>
              <a:rPr lang="en-GB" sz="2400" b="0" dirty="0" smtClean="0">
                <a:solidFill>
                  <a:srgbClr val="FFFFFF"/>
                </a:solidFill>
              </a:rPr>
              <a:t> </a:t>
            </a:r>
            <a:r>
              <a:rPr lang="en-GB" sz="2400" b="0" dirty="0" err="1" smtClean="0">
                <a:solidFill>
                  <a:srgbClr val="FFFFFF"/>
                </a:solidFill>
              </a:rPr>
              <a:t>το</a:t>
            </a:r>
            <a:r>
              <a:rPr lang="en-GB" sz="2400" b="0" dirty="0" smtClean="0">
                <a:solidFill>
                  <a:srgbClr val="FFFFFF"/>
                </a:solidFill>
              </a:rPr>
              <a:t> </a:t>
            </a:r>
            <a:r>
              <a:rPr lang="en-GB" sz="2400" b="0" dirty="0" err="1" smtClean="0">
                <a:solidFill>
                  <a:srgbClr val="FFFFFF"/>
                </a:solidFill>
              </a:rPr>
              <a:t>παιδί</a:t>
            </a:r>
            <a:r>
              <a:rPr lang="en-GB" sz="2400" b="0" dirty="0" smtClean="0">
                <a:solidFill>
                  <a:srgbClr val="FFFFFF"/>
                </a:solidFill>
              </a:rPr>
              <a:t> </a:t>
            </a:r>
            <a:r>
              <a:rPr lang="en-GB" sz="2400" b="0" dirty="0" err="1" smtClean="0">
                <a:solidFill>
                  <a:srgbClr val="FFFFFF"/>
                </a:solidFill>
              </a:rPr>
              <a:t>μπορεί</a:t>
            </a:r>
            <a:r>
              <a:rPr lang="en-GB" sz="2400" b="0" dirty="0" smtClean="0">
                <a:solidFill>
                  <a:srgbClr val="FFFFFF"/>
                </a:solidFill>
              </a:rPr>
              <a:t> </a:t>
            </a:r>
            <a:r>
              <a:rPr lang="en-GB" sz="2400" b="0" dirty="0" err="1" smtClean="0">
                <a:solidFill>
                  <a:srgbClr val="FFFFFF"/>
                </a:solidFill>
              </a:rPr>
              <a:t>πια</a:t>
            </a:r>
            <a:r>
              <a:rPr lang="en-GB" sz="2400" b="0" dirty="0" smtClean="0">
                <a:solidFill>
                  <a:srgbClr val="FFFFFF"/>
                </a:solidFill>
              </a:rPr>
              <a:t> </a:t>
            </a:r>
            <a:r>
              <a:rPr lang="en-GB" sz="2400" b="0" dirty="0" err="1" smtClean="0">
                <a:solidFill>
                  <a:srgbClr val="FFFFFF"/>
                </a:solidFill>
              </a:rPr>
              <a:t>να</a:t>
            </a:r>
            <a:r>
              <a:rPr lang="en-GB" sz="2400" b="0" dirty="0" smtClean="0">
                <a:solidFill>
                  <a:srgbClr val="FFFFFF"/>
                </a:solidFill>
              </a:rPr>
              <a:t> </a:t>
            </a:r>
            <a:r>
              <a:rPr lang="en-GB" sz="2400" b="0" dirty="0" err="1" smtClean="0">
                <a:solidFill>
                  <a:srgbClr val="FFFFFF"/>
                </a:solidFill>
              </a:rPr>
              <a:t>μετακινηθεί</a:t>
            </a:r>
            <a:r>
              <a:rPr lang="en-GB" sz="2400" b="0" dirty="0" smtClean="0">
                <a:solidFill>
                  <a:srgbClr val="FFFFFF"/>
                </a:solidFill>
              </a:rPr>
              <a:t> </a:t>
            </a:r>
            <a:r>
              <a:rPr lang="en-GB" sz="2400" b="0" dirty="0" err="1" smtClean="0">
                <a:solidFill>
                  <a:srgbClr val="FFFFFF"/>
                </a:solidFill>
              </a:rPr>
              <a:t>στο</a:t>
            </a:r>
            <a:r>
              <a:rPr lang="en-GB" sz="2400" b="0" dirty="0" smtClean="0">
                <a:solidFill>
                  <a:srgbClr val="FFFFFF"/>
                </a:solidFill>
              </a:rPr>
              <a:t> </a:t>
            </a:r>
            <a:r>
              <a:rPr lang="en-GB" sz="2400" b="0" dirty="0" err="1" smtClean="0">
                <a:solidFill>
                  <a:srgbClr val="FFFFFF"/>
                </a:solidFill>
              </a:rPr>
              <a:t>χώρο</a:t>
            </a:r>
            <a:r>
              <a:rPr lang="el-GR" sz="2400" b="0" dirty="0" smtClean="0">
                <a:solidFill>
                  <a:srgbClr val="FFFFFF"/>
                </a:solidFill>
              </a:rPr>
              <a:t>,</a:t>
            </a:r>
            <a:r>
              <a:rPr lang="en-GB" sz="2400" b="0" dirty="0" smtClean="0">
                <a:solidFill>
                  <a:srgbClr val="FFFFFF"/>
                </a:solidFill>
              </a:rPr>
              <a:t> </a:t>
            </a:r>
            <a:r>
              <a:rPr lang="en-GB" sz="2400" b="0" dirty="0" err="1" smtClean="0">
                <a:solidFill>
                  <a:srgbClr val="FFFFFF"/>
                </a:solidFill>
              </a:rPr>
              <a:t>οι</a:t>
            </a:r>
            <a:r>
              <a:rPr lang="en-GB" sz="2400" b="0" dirty="0" smtClean="0">
                <a:solidFill>
                  <a:srgbClr val="FFFFFF"/>
                </a:solidFill>
              </a:rPr>
              <a:t> </a:t>
            </a:r>
            <a:r>
              <a:rPr lang="en-GB" sz="2400" b="0" dirty="0" err="1" smtClean="0">
                <a:solidFill>
                  <a:srgbClr val="FFFFFF"/>
                </a:solidFill>
              </a:rPr>
              <a:t>ανάγκες</a:t>
            </a:r>
            <a:r>
              <a:rPr lang="en-GB" sz="2400" b="0" dirty="0" smtClean="0">
                <a:solidFill>
                  <a:srgbClr val="FFFFFF"/>
                </a:solidFill>
              </a:rPr>
              <a:t> </a:t>
            </a:r>
            <a:r>
              <a:rPr lang="en-GB" sz="2400" b="0" dirty="0" err="1" smtClean="0">
                <a:solidFill>
                  <a:srgbClr val="FFFFFF"/>
                </a:solidFill>
              </a:rPr>
              <a:t>του</a:t>
            </a:r>
            <a:r>
              <a:rPr lang="en-GB" sz="2400" b="0" dirty="0" smtClean="0">
                <a:solidFill>
                  <a:srgbClr val="FFFFFF"/>
                </a:solidFill>
              </a:rPr>
              <a:t> </a:t>
            </a:r>
            <a:r>
              <a:rPr lang="en-GB" sz="2400" b="0" dirty="0" err="1" smtClean="0">
                <a:solidFill>
                  <a:srgbClr val="FFFFFF"/>
                </a:solidFill>
              </a:rPr>
              <a:t>τροποποιούνται</a:t>
            </a:r>
            <a:r>
              <a:rPr lang="en-GB" sz="2400" b="0" dirty="0" smtClean="0">
                <a:solidFill>
                  <a:srgbClr val="FFFFFF"/>
                </a:solidFill>
              </a:rPr>
              <a:t> </a:t>
            </a:r>
            <a:r>
              <a:rPr lang="en-GB" sz="2400" b="0" dirty="0" err="1" smtClean="0">
                <a:solidFill>
                  <a:srgbClr val="FFFFFF"/>
                </a:solidFill>
              </a:rPr>
              <a:t>και</a:t>
            </a:r>
            <a:r>
              <a:rPr lang="en-GB" sz="2400" b="0" dirty="0" smtClean="0">
                <a:solidFill>
                  <a:srgbClr val="FFFFFF"/>
                </a:solidFill>
              </a:rPr>
              <a:t> </a:t>
            </a:r>
            <a:r>
              <a:rPr lang="en-GB" sz="2400" b="0" dirty="0" err="1" smtClean="0">
                <a:solidFill>
                  <a:srgbClr val="FFFFFF"/>
                </a:solidFill>
              </a:rPr>
              <a:t>πλέον</a:t>
            </a:r>
            <a:r>
              <a:rPr lang="en-GB" sz="2400" b="0" dirty="0" smtClean="0">
                <a:solidFill>
                  <a:srgbClr val="FFFFFF"/>
                </a:solidFill>
              </a:rPr>
              <a:t> </a:t>
            </a:r>
            <a:r>
              <a:rPr lang="en-GB" sz="2400" b="0" dirty="0" err="1" smtClean="0">
                <a:solidFill>
                  <a:srgbClr val="FFFFFF"/>
                </a:solidFill>
              </a:rPr>
              <a:t>αντιδρά</a:t>
            </a:r>
            <a:r>
              <a:rPr lang="en-GB" sz="2400" b="0" dirty="0" smtClean="0">
                <a:solidFill>
                  <a:srgbClr val="FFFFFF"/>
                </a:solidFill>
              </a:rPr>
              <a:t> </a:t>
            </a:r>
            <a:r>
              <a:rPr lang="en-GB" sz="2400" b="0" dirty="0" err="1" smtClean="0">
                <a:solidFill>
                  <a:srgbClr val="FFFFFF"/>
                </a:solidFill>
              </a:rPr>
              <a:t>όχι</a:t>
            </a:r>
            <a:r>
              <a:rPr lang="en-GB" sz="2400" b="0" dirty="0" smtClean="0">
                <a:solidFill>
                  <a:srgbClr val="FFFFFF"/>
                </a:solidFill>
              </a:rPr>
              <a:t> </a:t>
            </a:r>
            <a:r>
              <a:rPr lang="en-GB" sz="2400" b="0" dirty="0" err="1" smtClean="0">
                <a:solidFill>
                  <a:srgbClr val="FFFFFF"/>
                </a:solidFill>
              </a:rPr>
              <a:t>μόνο</a:t>
            </a:r>
            <a:r>
              <a:rPr lang="en-GB" sz="2400" b="0" dirty="0" smtClean="0">
                <a:solidFill>
                  <a:srgbClr val="FFFFFF"/>
                </a:solidFill>
              </a:rPr>
              <a:t> </a:t>
            </a:r>
            <a:r>
              <a:rPr lang="el-GR" sz="2400" b="0" dirty="0" smtClean="0">
                <a:solidFill>
                  <a:srgbClr val="FFFFFF"/>
                </a:solidFill>
              </a:rPr>
              <a:t>ακούσια </a:t>
            </a:r>
            <a:r>
              <a:rPr lang="en-GB" sz="2400" b="0" dirty="0" err="1" smtClean="0">
                <a:solidFill>
                  <a:srgbClr val="FFFFFF"/>
                </a:solidFill>
              </a:rPr>
              <a:t>αλλά</a:t>
            </a:r>
            <a:r>
              <a:rPr lang="en-GB" sz="2400" b="0" dirty="0" smtClean="0">
                <a:solidFill>
                  <a:srgbClr val="FFFFFF"/>
                </a:solidFill>
              </a:rPr>
              <a:t> </a:t>
            </a:r>
            <a:r>
              <a:rPr lang="en-GB" sz="2400" b="0" dirty="0" err="1" smtClean="0">
                <a:solidFill>
                  <a:srgbClr val="FFFFFF"/>
                </a:solidFill>
              </a:rPr>
              <a:t>και</a:t>
            </a:r>
            <a:r>
              <a:rPr lang="en-GB" sz="2400" b="0" dirty="0" smtClean="0">
                <a:solidFill>
                  <a:srgbClr val="FFFFFF"/>
                </a:solidFill>
              </a:rPr>
              <a:t> </a:t>
            </a:r>
            <a:r>
              <a:rPr lang="en-GB" sz="2400" b="0" dirty="0" err="1" smtClean="0">
                <a:solidFill>
                  <a:srgbClr val="FFFFFF"/>
                </a:solidFill>
              </a:rPr>
              <a:t>κατά</a:t>
            </a:r>
            <a:r>
              <a:rPr lang="en-GB" sz="2400" b="0" dirty="0" smtClean="0">
                <a:solidFill>
                  <a:srgbClr val="FFFFFF"/>
                </a:solidFill>
              </a:rPr>
              <a:t> </a:t>
            </a:r>
            <a:r>
              <a:rPr lang="en-GB" sz="2400" b="0" dirty="0" err="1" smtClean="0">
                <a:solidFill>
                  <a:srgbClr val="FFFFFF"/>
                </a:solidFill>
              </a:rPr>
              <a:t>βούληση</a:t>
            </a:r>
            <a:r>
              <a:rPr lang="en-GB" sz="2400" b="0" dirty="0" smtClean="0">
                <a:solidFill>
                  <a:srgbClr val="FFFFFF"/>
                </a:solidFill>
              </a:rPr>
              <a:t>. </a:t>
            </a:r>
            <a:r>
              <a:rPr lang="el-GR" sz="2400" b="0" dirty="0" smtClean="0">
                <a:solidFill>
                  <a:srgbClr val="FFFFFF"/>
                </a:solidFill>
              </a:rPr>
              <a:t> Διακατέχεται ειδικότερα </a:t>
            </a:r>
            <a:r>
              <a:rPr lang="el-GR" sz="2400" b="0" dirty="0" err="1" smtClean="0">
                <a:solidFill>
                  <a:srgbClr val="FFFFFF"/>
                </a:solidFill>
              </a:rPr>
              <a:t>απόένα</a:t>
            </a:r>
            <a:r>
              <a:rPr lang="el-GR" sz="2400" b="0" dirty="0" smtClean="0">
                <a:solidFill>
                  <a:srgbClr val="FFFFFF"/>
                </a:solidFill>
              </a:rPr>
              <a:t> </a:t>
            </a:r>
            <a:r>
              <a:rPr lang="el-GR" sz="2400" dirty="0" smtClean="0">
                <a:solidFill>
                  <a:srgbClr val="FFC000"/>
                </a:solidFill>
              </a:rPr>
              <a:t>κ</a:t>
            </a:r>
            <a:r>
              <a:rPr lang="en-GB" sz="2400" u="sng" dirty="0" err="1" smtClean="0">
                <a:solidFill>
                  <a:srgbClr val="FFC000"/>
                </a:solidFill>
              </a:rPr>
              <a:t>ίνητρο</a:t>
            </a:r>
            <a:r>
              <a:rPr lang="el-GR" sz="2400" u="sng" dirty="0" smtClean="0">
                <a:solidFill>
                  <a:srgbClr val="FFC000"/>
                </a:solidFill>
              </a:rPr>
              <a:t> </a:t>
            </a:r>
            <a:r>
              <a:rPr lang="el-GR" sz="2400" u="sng" dirty="0" smtClean="0">
                <a:solidFill>
                  <a:srgbClr val="FFCC00"/>
                </a:solidFill>
              </a:rPr>
              <a:t>ή σκοπό, να </a:t>
            </a:r>
            <a:r>
              <a:rPr lang="en-GB" sz="2400" b="0" dirty="0" err="1" smtClean="0">
                <a:solidFill>
                  <a:srgbClr val="FFFFFF"/>
                </a:solidFill>
              </a:rPr>
              <a:t>χρησιμοποι</a:t>
            </a:r>
            <a:r>
              <a:rPr lang="el-GR" sz="2400" b="0" dirty="0" err="1" smtClean="0">
                <a:solidFill>
                  <a:srgbClr val="FFFFFF"/>
                </a:solidFill>
              </a:rPr>
              <a:t>εί</a:t>
            </a:r>
            <a:r>
              <a:rPr lang="el-GR" sz="2400" b="0" dirty="0" smtClean="0">
                <a:solidFill>
                  <a:srgbClr val="FFFFFF"/>
                </a:solidFill>
              </a:rPr>
              <a:t> </a:t>
            </a:r>
            <a:r>
              <a:rPr lang="en-GB" sz="2400" b="0" dirty="0" err="1" smtClean="0">
                <a:solidFill>
                  <a:srgbClr val="FFFFFF"/>
                </a:solidFill>
              </a:rPr>
              <a:t>ενήλικες</a:t>
            </a:r>
            <a:r>
              <a:rPr lang="en-GB" sz="2400" b="0" dirty="0" smtClean="0">
                <a:solidFill>
                  <a:srgbClr val="FFFFFF"/>
                </a:solidFill>
              </a:rPr>
              <a:t> </a:t>
            </a:r>
            <a:r>
              <a:rPr lang="en-GB" sz="2400" b="0" dirty="0" err="1" smtClean="0">
                <a:solidFill>
                  <a:srgbClr val="FFFFFF"/>
                </a:solidFill>
              </a:rPr>
              <a:t>για</a:t>
            </a:r>
            <a:r>
              <a:rPr lang="en-GB" sz="2400" b="0" dirty="0" smtClean="0">
                <a:solidFill>
                  <a:srgbClr val="FFFFFF"/>
                </a:solidFill>
              </a:rPr>
              <a:t> </a:t>
            </a:r>
            <a:r>
              <a:rPr lang="en-GB" sz="2400" b="0" dirty="0" err="1" smtClean="0">
                <a:solidFill>
                  <a:srgbClr val="FFFFFF"/>
                </a:solidFill>
              </a:rPr>
              <a:t>να</a:t>
            </a:r>
            <a:r>
              <a:rPr lang="en-GB" sz="2400" b="0" dirty="0" smtClean="0">
                <a:solidFill>
                  <a:srgbClr val="FFFFFF"/>
                </a:solidFill>
              </a:rPr>
              <a:t> </a:t>
            </a:r>
            <a:r>
              <a:rPr lang="en-GB" sz="2400" b="0" dirty="0" err="1" smtClean="0">
                <a:solidFill>
                  <a:srgbClr val="FFFFFF"/>
                </a:solidFill>
              </a:rPr>
              <a:t>αποκτήσει</a:t>
            </a:r>
            <a:r>
              <a:rPr lang="en-GB" sz="2400" b="0" dirty="0" smtClean="0">
                <a:solidFill>
                  <a:srgbClr val="FFFFFF"/>
                </a:solidFill>
              </a:rPr>
              <a:t> </a:t>
            </a:r>
            <a:r>
              <a:rPr lang="el-GR" sz="2400" b="0" dirty="0" smtClean="0">
                <a:solidFill>
                  <a:srgbClr val="FFFFFF"/>
                </a:solidFill>
              </a:rPr>
              <a:t> κάτι ή για </a:t>
            </a:r>
            <a:r>
              <a:rPr lang="en-GB" sz="2400" b="0" dirty="0" err="1" smtClean="0">
                <a:solidFill>
                  <a:srgbClr val="FFFFFF"/>
                </a:solidFill>
              </a:rPr>
              <a:t>να</a:t>
            </a:r>
            <a:r>
              <a:rPr lang="en-GB" sz="2400" b="0" dirty="0" smtClean="0">
                <a:solidFill>
                  <a:srgbClr val="FFFFFF"/>
                </a:solidFill>
              </a:rPr>
              <a:t> </a:t>
            </a:r>
            <a:r>
              <a:rPr lang="en-GB" sz="2400" b="0" dirty="0" err="1" smtClean="0">
                <a:solidFill>
                  <a:srgbClr val="FFFFFF"/>
                </a:solidFill>
              </a:rPr>
              <a:t>μοιραστεί</a:t>
            </a:r>
            <a:r>
              <a:rPr lang="en-GB" sz="2400" b="0" dirty="0" smtClean="0">
                <a:solidFill>
                  <a:srgbClr val="FFFFFF"/>
                </a:solidFill>
              </a:rPr>
              <a:t> </a:t>
            </a:r>
            <a:r>
              <a:rPr lang="en-GB" sz="2400" b="0" dirty="0" err="1" smtClean="0">
                <a:solidFill>
                  <a:srgbClr val="FFFFFF"/>
                </a:solidFill>
              </a:rPr>
              <a:t>σκέψεις</a:t>
            </a:r>
            <a:r>
              <a:rPr lang="en-GB" sz="2400" b="0" dirty="0" smtClean="0">
                <a:solidFill>
                  <a:srgbClr val="FFFFFF"/>
                </a:solidFill>
              </a:rPr>
              <a:t>/</a:t>
            </a:r>
            <a:r>
              <a:rPr lang="en-GB" sz="2400" b="0" dirty="0" err="1" smtClean="0">
                <a:solidFill>
                  <a:srgbClr val="FFFFFF"/>
                </a:solidFill>
              </a:rPr>
              <a:t>συναισθήματα</a:t>
            </a:r>
            <a:r>
              <a:rPr lang="el-GR" sz="2400" b="0" dirty="0" smtClean="0">
                <a:solidFill>
                  <a:srgbClr val="FFFFFF"/>
                </a:solidFill>
              </a:rPr>
              <a:t>.</a:t>
            </a:r>
            <a:endParaRPr lang="en-GB" sz="2400" b="0" dirty="0" smtClean="0">
              <a:solidFill>
                <a:srgbClr val="FFFFFF"/>
              </a:solidFill>
            </a:endParaRPr>
          </a:p>
          <a:p>
            <a:pPr marL="533400" indent="-533400" algn="l" eaLnBrk="1" hangingPunct="1">
              <a:spcBef>
                <a:spcPts val="550"/>
              </a:spcBef>
              <a:buClr>
                <a:srgbClr val="FFCC00"/>
              </a:buClr>
              <a:buFont typeface="Georgia" pitchFamily="18" charset="0"/>
              <a:buAutoNum type="arabicPeriod"/>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dirty="0" err="1" smtClean="0">
                <a:solidFill>
                  <a:srgbClr val="FFC000"/>
                </a:solidFill>
              </a:rPr>
              <a:t>Ξεχωρίζει</a:t>
            </a:r>
            <a:r>
              <a:rPr lang="en-GB" sz="2400" u="sng" dirty="0" smtClean="0">
                <a:solidFill>
                  <a:srgbClr val="FFC000"/>
                </a:solidFill>
              </a:rPr>
              <a:t> </a:t>
            </a:r>
            <a:r>
              <a:rPr lang="en-GB" sz="2400" u="sng" dirty="0" err="1" smtClean="0">
                <a:solidFill>
                  <a:srgbClr val="FFC000"/>
                </a:solidFill>
              </a:rPr>
              <a:t>ένα</a:t>
            </a:r>
            <a:r>
              <a:rPr lang="en-GB" sz="2400" u="sng" dirty="0" smtClean="0">
                <a:solidFill>
                  <a:srgbClr val="FFC000"/>
                </a:solidFill>
              </a:rPr>
              <a:t> </a:t>
            </a:r>
            <a:r>
              <a:rPr lang="en-GB" sz="2400" u="sng" dirty="0" err="1" smtClean="0">
                <a:solidFill>
                  <a:srgbClr val="FFC000"/>
                </a:solidFill>
              </a:rPr>
              <a:t>αντικείμενο</a:t>
            </a:r>
            <a:r>
              <a:rPr lang="en-GB" sz="2400" dirty="0" smtClean="0">
                <a:solidFill>
                  <a:srgbClr val="FFC000"/>
                </a:solidFill>
              </a:rPr>
              <a:t> </a:t>
            </a:r>
            <a:r>
              <a:rPr lang="en-GB" sz="2400" u="sng" dirty="0" err="1" smtClean="0">
                <a:solidFill>
                  <a:srgbClr val="FFC000"/>
                </a:solidFill>
              </a:rPr>
              <a:t>από</a:t>
            </a:r>
            <a:r>
              <a:rPr lang="en-GB" sz="2400" u="sng" dirty="0" smtClean="0">
                <a:solidFill>
                  <a:srgbClr val="FFC000"/>
                </a:solidFill>
              </a:rPr>
              <a:t> </a:t>
            </a:r>
            <a:r>
              <a:rPr lang="en-GB" sz="2400" u="sng" dirty="0" err="1" smtClean="0">
                <a:solidFill>
                  <a:srgbClr val="FFC000"/>
                </a:solidFill>
              </a:rPr>
              <a:t>την</a:t>
            </a:r>
            <a:r>
              <a:rPr lang="en-GB" sz="2400" u="sng" dirty="0" smtClean="0">
                <a:solidFill>
                  <a:srgbClr val="FFC000"/>
                </a:solidFill>
              </a:rPr>
              <a:t> </a:t>
            </a:r>
            <a:r>
              <a:rPr lang="en-GB" sz="2400" u="sng" dirty="0" err="1" smtClean="0">
                <a:solidFill>
                  <a:srgbClr val="FFC000"/>
                </a:solidFill>
              </a:rPr>
              <a:t>όλη</a:t>
            </a:r>
            <a:r>
              <a:rPr lang="en-GB" sz="2400" u="sng" dirty="0" smtClean="0">
                <a:solidFill>
                  <a:srgbClr val="FFC000"/>
                </a:solidFill>
              </a:rPr>
              <a:t> </a:t>
            </a:r>
            <a:r>
              <a:rPr lang="en-GB" sz="2400" u="sng" dirty="0" err="1" smtClean="0">
                <a:solidFill>
                  <a:srgbClr val="FFC000"/>
                </a:solidFill>
              </a:rPr>
              <a:t>εμπειρία</a:t>
            </a:r>
            <a:r>
              <a:rPr lang="en-GB" sz="2400" dirty="0" smtClean="0">
                <a:solidFill>
                  <a:srgbClr val="FFC000"/>
                </a:solidFill>
              </a:rPr>
              <a:t> </a:t>
            </a:r>
            <a:r>
              <a:rPr lang="en-GB" sz="2400" dirty="0" err="1" smtClean="0">
                <a:solidFill>
                  <a:srgbClr val="FFC000"/>
                </a:solidFill>
              </a:rPr>
              <a:t>του</a:t>
            </a:r>
            <a:r>
              <a:rPr lang="en-GB" sz="2400" b="0" dirty="0" smtClean="0">
                <a:solidFill>
                  <a:srgbClr val="FFFFFF"/>
                </a:solidFill>
              </a:rPr>
              <a:t>, </a:t>
            </a:r>
            <a:r>
              <a:rPr lang="en-GB" sz="2400" b="0" u="sng" dirty="0" err="1" smtClean="0">
                <a:solidFill>
                  <a:srgbClr val="FFFFFF"/>
                </a:solidFill>
              </a:rPr>
              <a:t>το</a:t>
            </a:r>
            <a:r>
              <a:rPr lang="en-GB" sz="2400" b="0" u="sng" dirty="0" smtClean="0">
                <a:solidFill>
                  <a:srgbClr val="FFFFFF"/>
                </a:solidFill>
              </a:rPr>
              <a:t> «</a:t>
            </a:r>
            <a:r>
              <a:rPr lang="en-GB" sz="2400" b="0" u="sng" dirty="0" err="1" smtClean="0">
                <a:solidFill>
                  <a:srgbClr val="FFFFFF"/>
                </a:solidFill>
              </a:rPr>
              <a:t>δείχνει</a:t>
            </a:r>
            <a:r>
              <a:rPr lang="en-GB" sz="2400" b="0" u="sng" dirty="0" smtClean="0">
                <a:solidFill>
                  <a:srgbClr val="FFFFFF"/>
                </a:solidFill>
              </a:rPr>
              <a:t>»</a:t>
            </a:r>
            <a:r>
              <a:rPr lang="en-GB" sz="2400" b="0" dirty="0" smtClean="0">
                <a:solidFill>
                  <a:srgbClr val="FFFFFF"/>
                </a:solidFill>
              </a:rPr>
              <a:t> </a:t>
            </a:r>
            <a:r>
              <a:rPr lang="en-GB" sz="2400" b="0" dirty="0" err="1" smtClean="0">
                <a:solidFill>
                  <a:srgbClr val="FFFFFF"/>
                </a:solidFill>
              </a:rPr>
              <a:t>έστω</a:t>
            </a:r>
            <a:r>
              <a:rPr lang="en-GB" sz="2400" b="0" dirty="0" smtClean="0">
                <a:solidFill>
                  <a:srgbClr val="FFFFFF"/>
                </a:solidFill>
              </a:rPr>
              <a:t> </a:t>
            </a:r>
            <a:r>
              <a:rPr lang="en-GB" sz="2400" b="0" dirty="0" err="1" smtClean="0">
                <a:solidFill>
                  <a:srgbClr val="FFFFFF"/>
                </a:solidFill>
              </a:rPr>
              <a:t>με</a:t>
            </a:r>
            <a:r>
              <a:rPr lang="en-GB" sz="2400" b="0" dirty="0" smtClean="0">
                <a:solidFill>
                  <a:srgbClr val="FFFFFF"/>
                </a:solidFill>
              </a:rPr>
              <a:t> </a:t>
            </a:r>
            <a:r>
              <a:rPr lang="en-GB" sz="2400" b="0" dirty="0" err="1" smtClean="0">
                <a:solidFill>
                  <a:srgbClr val="FFFFFF"/>
                </a:solidFill>
              </a:rPr>
              <a:t>το</a:t>
            </a:r>
            <a:r>
              <a:rPr lang="en-GB" sz="2400" b="0" dirty="0" smtClean="0">
                <a:solidFill>
                  <a:srgbClr val="FFFFFF"/>
                </a:solidFill>
              </a:rPr>
              <a:t> </a:t>
            </a:r>
            <a:r>
              <a:rPr lang="en-GB" sz="2400" b="0" dirty="0" err="1" smtClean="0">
                <a:solidFill>
                  <a:srgbClr val="FFFFFF"/>
                </a:solidFill>
              </a:rPr>
              <a:t>βλέμμα</a:t>
            </a:r>
            <a:r>
              <a:rPr lang="en-GB" sz="2400" b="0" dirty="0" smtClean="0">
                <a:solidFill>
                  <a:srgbClr val="FFFFFF"/>
                </a:solidFill>
              </a:rPr>
              <a:t> </a:t>
            </a:r>
            <a:r>
              <a:rPr lang="en-GB" sz="2400" b="0" dirty="0" err="1" smtClean="0">
                <a:solidFill>
                  <a:srgbClr val="FFFFFF"/>
                </a:solidFill>
              </a:rPr>
              <a:t>και</a:t>
            </a:r>
            <a:r>
              <a:rPr lang="en-GB" sz="2400" b="0" dirty="0" smtClean="0">
                <a:solidFill>
                  <a:srgbClr val="FFFFFF"/>
                </a:solidFill>
              </a:rPr>
              <a:t> </a:t>
            </a:r>
            <a:r>
              <a:rPr lang="en-GB" sz="2400" b="0" dirty="0" err="1" smtClean="0">
                <a:solidFill>
                  <a:srgbClr val="FFFFFF"/>
                </a:solidFill>
              </a:rPr>
              <a:t>μπορεί</a:t>
            </a:r>
            <a:r>
              <a:rPr lang="en-GB" sz="2400" b="0" dirty="0" smtClean="0">
                <a:solidFill>
                  <a:srgbClr val="FFFFFF"/>
                </a:solidFill>
              </a:rPr>
              <a:t> </a:t>
            </a:r>
            <a:r>
              <a:rPr lang="en-GB" sz="2400" b="0" dirty="0" err="1" smtClean="0">
                <a:solidFill>
                  <a:srgbClr val="FFFFFF"/>
                </a:solidFill>
              </a:rPr>
              <a:t>να</a:t>
            </a:r>
            <a:r>
              <a:rPr lang="en-GB" sz="2400" b="0" dirty="0" smtClean="0">
                <a:solidFill>
                  <a:srgbClr val="FFFFFF"/>
                </a:solidFill>
              </a:rPr>
              <a:t> </a:t>
            </a:r>
            <a:r>
              <a:rPr lang="en-GB" sz="2400" b="0" dirty="0" err="1" smtClean="0">
                <a:solidFill>
                  <a:srgbClr val="FFFFFF"/>
                </a:solidFill>
              </a:rPr>
              <a:t>κατανοήσει</a:t>
            </a:r>
            <a:r>
              <a:rPr lang="en-GB" sz="2400" b="0" dirty="0" smtClean="0">
                <a:solidFill>
                  <a:srgbClr val="FFFFFF"/>
                </a:solidFill>
              </a:rPr>
              <a:t> τ</a:t>
            </a:r>
            <a:r>
              <a:rPr lang="el-GR" sz="2400" b="0" dirty="0" smtClean="0">
                <a:solidFill>
                  <a:srgbClr val="FFFFFF"/>
                </a:solidFill>
              </a:rPr>
              <a:t>ο δείξιμο </a:t>
            </a:r>
            <a:r>
              <a:rPr lang="en-GB" sz="2400" b="0" dirty="0" err="1" smtClean="0">
                <a:solidFill>
                  <a:srgbClr val="FFFFFF"/>
                </a:solidFill>
              </a:rPr>
              <a:t>εκ</a:t>
            </a:r>
            <a:r>
              <a:rPr lang="en-GB" sz="2400" b="0" dirty="0" smtClean="0">
                <a:solidFill>
                  <a:srgbClr val="FFFFFF"/>
                </a:solidFill>
              </a:rPr>
              <a:t> </a:t>
            </a:r>
            <a:r>
              <a:rPr lang="en-GB" sz="2400" b="0" dirty="0" err="1" smtClean="0">
                <a:solidFill>
                  <a:srgbClr val="FFFFFF"/>
                </a:solidFill>
              </a:rPr>
              <a:t>μέρους</a:t>
            </a:r>
            <a:r>
              <a:rPr lang="en-GB" sz="2400" b="0" dirty="0" smtClean="0">
                <a:solidFill>
                  <a:srgbClr val="FFFFFF"/>
                </a:solidFill>
              </a:rPr>
              <a:t> </a:t>
            </a:r>
            <a:r>
              <a:rPr lang="en-GB" sz="2400" b="0" dirty="0" err="1" smtClean="0">
                <a:solidFill>
                  <a:srgbClr val="FFFFFF"/>
                </a:solidFill>
              </a:rPr>
              <a:t>των</a:t>
            </a:r>
            <a:r>
              <a:rPr lang="en-GB" sz="2400" b="0" dirty="0" smtClean="0">
                <a:solidFill>
                  <a:srgbClr val="FFFFFF"/>
                </a:solidFill>
              </a:rPr>
              <a:t> </a:t>
            </a:r>
            <a:r>
              <a:rPr lang="en-GB" sz="2400" b="0" dirty="0" err="1" smtClean="0">
                <a:solidFill>
                  <a:srgbClr val="FFFFFF"/>
                </a:solidFill>
              </a:rPr>
              <a:t>ενηλίκων</a:t>
            </a:r>
            <a:r>
              <a:rPr lang="el-GR" sz="2400" b="0" dirty="0" smtClean="0">
                <a:solidFill>
                  <a:srgbClr val="FFFFFF"/>
                </a:solidFill>
              </a:rPr>
              <a:t>. </a:t>
            </a:r>
            <a:r>
              <a:rPr lang="en-GB" sz="2400" dirty="0" err="1" smtClean="0">
                <a:solidFill>
                  <a:srgbClr val="FFC000"/>
                </a:solidFill>
              </a:rPr>
              <a:t>Θεμέλιο</a:t>
            </a:r>
            <a:r>
              <a:rPr lang="en-GB" sz="2400" dirty="0" smtClean="0">
                <a:solidFill>
                  <a:srgbClr val="FFC000"/>
                </a:solidFill>
              </a:rPr>
              <a:t> </a:t>
            </a:r>
            <a:r>
              <a:rPr lang="en-GB" sz="2400" dirty="0" err="1" smtClean="0">
                <a:solidFill>
                  <a:srgbClr val="FFC000"/>
                </a:solidFill>
              </a:rPr>
              <a:t>για</a:t>
            </a:r>
            <a:r>
              <a:rPr lang="en-GB" sz="2400" dirty="0" smtClean="0">
                <a:solidFill>
                  <a:srgbClr val="FFC000"/>
                </a:solidFill>
              </a:rPr>
              <a:t> </a:t>
            </a:r>
            <a:r>
              <a:rPr lang="en-GB" sz="2400" dirty="0" err="1" smtClean="0">
                <a:solidFill>
                  <a:srgbClr val="FFC000"/>
                </a:solidFill>
              </a:rPr>
              <a:t>την</a:t>
            </a:r>
            <a:r>
              <a:rPr lang="en-GB" sz="2400" dirty="0" smtClean="0">
                <a:solidFill>
                  <a:srgbClr val="FFC000"/>
                </a:solidFill>
              </a:rPr>
              <a:t> </a:t>
            </a:r>
            <a:r>
              <a:rPr lang="en-GB" sz="2400" dirty="0" err="1" smtClean="0">
                <a:solidFill>
                  <a:srgbClr val="FFC000"/>
                </a:solidFill>
              </a:rPr>
              <a:t>ανάπτυξη</a:t>
            </a:r>
            <a:r>
              <a:rPr lang="en-GB" sz="2400" dirty="0" smtClean="0">
                <a:solidFill>
                  <a:srgbClr val="FFC000"/>
                </a:solidFill>
              </a:rPr>
              <a:t> </a:t>
            </a:r>
            <a:r>
              <a:rPr lang="en-GB" sz="2400" dirty="0" err="1" smtClean="0">
                <a:solidFill>
                  <a:srgbClr val="FFC000"/>
                </a:solidFill>
              </a:rPr>
              <a:t>λέξεων</a:t>
            </a:r>
            <a:r>
              <a:rPr lang="en-GB" sz="2400" b="0" dirty="0" smtClean="0">
                <a:solidFill>
                  <a:srgbClr val="FFFFFF"/>
                </a:solidFill>
              </a:rPr>
              <a:t>, </a:t>
            </a:r>
            <a:r>
              <a:rPr lang="el-GR" sz="2400" b="0" dirty="0" smtClean="0">
                <a:solidFill>
                  <a:srgbClr val="FFFFFF"/>
                </a:solidFill>
              </a:rPr>
              <a:t>οι οποίες από τη φύση τους </a:t>
            </a:r>
            <a:r>
              <a:rPr lang="en-GB" sz="2400" b="0" dirty="0" err="1" smtClean="0">
                <a:solidFill>
                  <a:srgbClr val="FFFFFF"/>
                </a:solidFill>
              </a:rPr>
              <a:t>πάντα</a:t>
            </a:r>
            <a:r>
              <a:rPr lang="en-GB" sz="2400" b="0" dirty="0" smtClean="0">
                <a:solidFill>
                  <a:srgbClr val="FFFFFF"/>
                </a:solidFill>
              </a:rPr>
              <a:t> </a:t>
            </a:r>
            <a:r>
              <a:rPr lang="en-GB" sz="2400" b="0" dirty="0" err="1" smtClean="0">
                <a:solidFill>
                  <a:srgbClr val="FFFFFF"/>
                </a:solidFill>
              </a:rPr>
              <a:t>ξεχωρίζουν</a:t>
            </a:r>
            <a:r>
              <a:rPr lang="en-GB" sz="2400" b="0" dirty="0" smtClean="0">
                <a:solidFill>
                  <a:srgbClr val="FFFFFF"/>
                </a:solidFill>
              </a:rPr>
              <a:t>  </a:t>
            </a:r>
            <a:r>
              <a:rPr lang="en-GB" sz="2400" b="0" dirty="0" err="1" smtClean="0">
                <a:solidFill>
                  <a:srgbClr val="FFFFFF"/>
                </a:solidFill>
              </a:rPr>
              <a:t>κάτι</a:t>
            </a:r>
            <a:r>
              <a:rPr lang="en-GB" sz="2400" b="0" dirty="0" smtClean="0">
                <a:solidFill>
                  <a:srgbClr val="FFFFFF"/>
                </a:solidFill>
              </a:rPr>
              <a:t> </a:t>
            </a:r>
            <a:r>
              <a:rPr lang="el-GR" sz="2400" b="0" dirty="0" smtClean="0">
                <a:solidFill>
                  <a:srgbClr val="FFFFFF"/>
                </a:solidFill>
              </a:rPr>
              <a:t> από το περιβάλλον </a:t>
            </a:r>
            <a:r>
              <a:rPr lang="en-GB" sz="2400" b="0" dirty="0" err="1" smtClean="0">
                <a:solidFill>
                  <a:srgbClr val="FFFFFF"/>
                </a:solidFill>
              </a:rPr>
              <a:t>από</a:t>
            </a:r>
            <a:r>
              <a:rPr lang="en-GB" sz="2400" b="0" dirty="0" smtClean="0">
                <a:solidFill>
                  <a:srgbClr val="FFFFFF"/>
                </a:solidFill>
              </a:rPr>
              <a:t> </a:t>
            </a:r>
            <a:r>
              <a:rPr lang="en-GB" sz="2400" b="0" dirty="0" err="1" smtClean="0">
                <a:solidFill>
                  <a:srgbClr val="FFFFFF"/>
                </a:solidFill>
              </a:rPr>
              <a:t>κοινού</a:t>
            </a:r>
            <a:r>
              <a:rPr lang="en-GB" sz="2400" b="0" dirty="0" smtClean="0">
                <a:solidFill>
                  <a:srgbClr val="FFFFFF"/>
                </a:solidFill>
              </a:rPr>
              <a:t> </a:t>
            </a:r>
            <a:r>
              <a:rPr lang="en-GB" sz="2400" b="0" dirty="0" err="1" smtClean="0">
                <a:solidFill>
                  <a:srgbClr val="FFFFFF"/>
                </a:solidFill>
              </a:rPr>
              <a:t>με</a:t>
            </a:r>
            <a:r>
              <a:rPr lang="en-GB" sz="2400" b="0" dirty="0" smtClean="0">
                <a:solidFill>
                  <a:srgbClr val="FFFFFF"/>
                </a:solidFill>
              </a:rPr>
              <a:t> </a:t>
            </a:r>
            <a:r>
              <a:rPr lang="en-GB" sz="2400" b="0" dirty="0" err="1" smtClean="0">
                <a:solidFill>
                  <a:srgbClr val="FFFFFF"/>
                </a:solidFill>
              </a:rPr>
              <a:t>τους</a:t>
            </a:r>
            <a:r>
              <a:rPr lang="en-GB" sz="2400" b="0" dirty="0" smtClean="0">
                <a:solidFill>
                  <a:srgbClr val="FFFFFF"/>
                </a:solidFill>
              </a:rPr>
              <a:t> </a:t>
            </a:r>
            <a:r>
              <a:rPr lang="en-GB" sz="2400" b="0" dirty="0" err="1" smtClean="0">
                <a:solidFill>
                  <a:srgbClr val="FFFFFF"/>
                </a:solidFill>
              </a:rPr>
              <a:t>άλλους</a:t>
            </a:r>
            <a:r>
              <a:rPr lang="en-GB" sz="2400" b="0" dirty="0" smtClean="0">
                <a:solidFill>
                  <a:srgbClr val="FFFFFF"/>
                </a:solidFill>
              </a:rPr>
              <a:t>. </a:t>
            </a:r>
            <a:r>
              <a:rPr lang="en-GB" sz="2400" b="0" dirty="0" err="1" smtClean="0">
                <a:solidFill>
                  <a:srgbClr val="FFFFFF"/>
                </a:solidFill>
              </a:rPr>
              <a:t>Ειδικότερα</a:t>
            </a:r>
            <a:r>
              <a:rPr lang="en-GB" sz="2400" b="0" dirty="0" smtClean="0">
                <a:solidFill>
                  <a:srgbClr val="FFFFFF"/>
                </a:solidFill>
              </a:rPr>
              <a:t> </a:t>
            </a:r>
            <a:r>
              <a:rPr lang="en-GB" sz="2400" b="0" dirty="0" err="1" smtClean="0">
                <a:solidFill>
                  <a:srgbClr val="FFFFFF"/>
                </a:solidFill>
              </a:rPr>
              <a:t>των</a:t>
            </a:r>
            <a:r>
              <a:rPr lang="en-GB" sz="2400" b="0" dirty="0" smtClean="0">
                <a:solidFill>
                  <a:srgbClr val="FFFFFF"/>
                </a:solidFill>
              </a:rPr>
              <a:t> </a:t>
            </a:r>
            <a:r>
              <a:rPr lang="en-GB" sz="2400" b="0" dirty="0" err="1" smtClean="0">
                <a:solidFill>
                  <a:srgbClr val="FFFFFF"/>
                </a:solidFill>
              </a:rPr>
              <a:t>πρώτων</a:t>
            </a:r>
            <a:r>
              <a:rPr lang="en-GB" sz="2400" b="0" dirty="0" smtClean="0">
                <a:solidFill>
                  <a:srgbClr val="FFFFFF"/>
                </a:solidFill>
              </a:rPr>
              <a:t> </a:t>
            </a:r>
            <a:r>
              <a:rPr lang="el-GR" sz="2400" b="0" dirty="0" smtClean="0">
                <a:solidFill>
                  <a:srgbClr val="FFFFFF"/>
                </a:solidFill>
              </a:rPr>
              <a:t>«</a:t>
            </a:r>
            <a:r>
              <a:rPr lang="en-GB" sz="2400" b="0" dirty="0" err="1" smtClean="0">
                <a:solidFill>
                  <a:srgbClr val="FFFFFF"/>
                </a:solidFill>
              </a:rPr>
              <a:t>αναφορικών</a:t>
            </a:r>
            <a:r>
              <a:rPr lang="el-GR" sz="2400" b="0" dirty="0" smtClean="0">
                <a:solidFill>
                  <a:srgbClr val="FFFFFF"/>
                </a:solidFill>
              </a:rPr>
              <a:t>»</a:t>
            </a:r>
            <a:r>
              <a:rPr lang="en-GB" sz="2400" b="0" dirty="0" smtClean="0">
                <a:solidFill>
                  <a:srgbClr val="FFFFFF"/>
                </a:solidFill>
              </a:rPr>
              <a:t> </a:t>
            </a:r>
            <a:r>
              <a:rPr lang="en-GB" sz="2400" b="0" dirty="0" err="1" smtClean="0">
                <a:solidFill>
                  <a:srgbClr val="FFFFFF"/>
                </a:solidFill>
              </a:rPr>
              <a:t>λέξεων</a:t>
            </a:r>
            <a:r>
              <a:rPr lang="el-GR" sz="2400" b="0" dirty="0" smtClean="0">
                <a:solidFill>
                  <a:srgbClr val="FFFFFF"/>
                </a:solidFill>
              </a:rPr>
              <a:t>,  δηλαδή εκείνων που </a:t>
            </a:r>
            <a:r>
              <a:rPr lang="en-GB" sz="2400" b="0" dirty="0" err="1" smtClean="0">
                <a:solidFill>
                  <a:srgbClr val="FFFFFF"/>
                </a:solidFill>
              </a:rPr>
              <a:t>δείχνουν</a:t>
            </a:r>
            <a:r>
              <a:rPr lang="en-GB" sz="2400" b="0" dirty="0" smtClean="0">
                <a:solidFill>
                  <a:srgbClr val="FFFFFF"/>
                </a:solidFill>
              </a:rPr>
              <a:t> </a:t>
            </a:r>
            <a:r>
              <a:rPr lang="en-GB" sz="2400" b="0" dirty="0" err="1" smtClean="0">
                <a:solidFill>
                  <a:srgbClr val="FFFFFF"/>
                </a:solidFill>
              </a:rPr>
              <a:t>ένα</a:t>
            </a:r>
            <a:r>
              <a:rPr lang="en-GB" sz="2400" b="0" dirty="0" smtClean="0">
                <a:solidFill>
                  <a:srgbClr val="FFFFFF"/>
                </a:solidFill>
              </a:rPr>
              <a:t> </a:t>
            </a:r>
            <a:r>
              <a:rPr lang="en-GB" sz="2400" b="0" dirty="0" err="1" smtClean="0">
                <a:solidFill>
                  <a:srgbClr val="FFFFFF"/>
                </a:solidFill>
              </a:rPr>
              <a:t>αντικείμενο</a:t>
            </a:r>
            <a:r>
              <a:rPr lang="en-GB" sz="2400" b="0" dirty="0" smtClean="0">
                <a:solidFill>
                  <a:srgbClr val="FFFFFF"/>
                </a:solidFill>
              </a:rPr>
              <a:t> </a:t>
            </a:r>
            <a:r>
              <a:rPr lang="en-GB" sz="2400" b="0" dirty="0" err="1" smtClean="0">
                <a:solidFill>
                  <a:srgbClr val="FFFFFF"/>
                </a:solidFill>
              </a:rPr>
              <a:t>συνήθως</a:t>
            </a:r>
            <a:r>
              <a:rPr lang="en-GB" sz="2400" b="0" dirty="0" smtClean="0">
                <a:solidFill>
                  <a:srgbClr val="FFFFFF"/>
                </a:solidFill>
              </a:rPr>
              <a:t> (</a:t>
            </a:r>
            <a:r>
              <a:rPr lang="en-GB" sz="2400" b="0" dirty="0" err="1" smtClean="0">
                <a:solidFill>
                  <a:srgbClr val="FFFFFF"/>
                </a:solidFill>
              </a:rPr>
              <a:t>π.χ</a:t>
            </a:r>
            <a:r>
              <a:rPr lang="en-GB" sz="2400" b="0" dirty="0" smtClean="0">
                <a:solidFill>
                  <a:srgbClr val="FFFFFF"/>
                </a:solidFill>
              </a:rPr>
              <a:t>. </a:t>
            </a:r>
            <a:r>
              <a:rPr lang="en-GB" sz="2400" b="0" i="1" dirty="0" err="1" smtClean="0">
                <a:solidFill>
                  <a:srgbClr val="FFFFFF"/>
                </a:solidFill>
              </a:rPr>
              <a:t>αυτό</a:t>
            </a:r>
            <a:r>
              <a:rPr lang="en-GB" sz="2400" b="0" i="1" dirty="0" smtClean="0">
                <a:solidFill>
                  <a:srgbClr val="FFFFFF"/>
                </a:solidFill>
              </a:rPr>
              <a:t>!</a:t>
            </a:r>
            <a:r>
              <a:rPr lang="en-GB" sz="2400" b="0" dirty="0" smtClean="0">
                <a:solidFill>
                  <a:srgbClr val="FFFFFF"/>
                </a:solidFill>
              </a:rPr>
              <a:t>)</a:t>
            </a:r>
            <a:r>
              <a:rPr lang="en-GB" sz="2400" b="0" i="1" dirty="0" smtClean="0">
                <a:solidFill>
                  <a:srgbClr val="FFFFFF"/>
                </a:solidFill>
              </a:rPr>
              <a:t>.</a:t>
            </a:r>
            <a:r>
              <a:rPr lang="en-GB" sz="2400" b="0" dirty="0" smtClean="0">
                <a:solidFill>
                  <a:srgbClr val="FFFFFF"/>
                </a:solidFill>
              </a:rPr>
              <a:t> </a:t>
            </a:r>
            <a:r>
              <a:rPr lang="el-GR" sz="2400" b="0" dirty="0" smtClean="0">
                <a:solidFill>
                  <a:srgbClr val="FFFFFF"/>
                </a:solidFill>
              </a:rPr>
              <a:t> </a:t>
            </a:r>
            <a:r>
              <a:rPr lang="en-GB" sz="2400" dirty="0" err="1" smtClean="0">
                <a:solidFill>
                  <a:srgbClr val="FFC000"/>
                </a:solidFill>
              </a:rPr>
              <a:t>Νοητικά</a:t>
            </a:r>
            <a:r>
              <a:rPr lang="en-GB" sz="2400" dirty="0" smtClean="0">
                <a:solidFill>
                  <a:srgbClr val="FFC000"/>
                </a:solidFill>
              </a:rPr>
              <a:t> </a:t>
            </a:r>
            <a:r>
              <a:rPr lang="en-GB" sz="2400" dirty="0" err="1" smtClean="0">
                <a:solidFill>
                  <a:srgbClr val="FFC000"/>
                </a:solidFill>
              </a:rPr>
              <a:t>κρίσιμη</a:t>
            </a:r>
            <a:r>
              <a:rPr lang="en-GB" sz="2400" dirty="0" smtClean="0">
                <a:solidFill>
                  <a:srgbClr val="FFC000"/>
                </a:solidFill>
              </a:rPr>
              <a:t> </a:t>
            </a:r>
            <a:r>
              <a:rPr lang="en-GB" sz="2400" dirty="0" err="1" smtClean="0">
                <a:solidFill>
                  <a:srgbClr val="FFC000"/>
                </a:solidFill>
              </a:rPr>
              <a:t>εξέλιξη</a:t>
            </a:r>
            <a:r>
              <a:rPr lang="en-GB" sz="2400" b="0" dirty="0" smtClean="0">
                <a:solidFill>
                  <a:srgbClr val="FFFFFF"/>
                </a:solidFill>
              </a:rPr>
              <a:t>, </a:t>
            </a:r>
            <a:r>
              <a:rPr lang="en-GB" sz="2400" b="0" dirty="0" err="1" smtClean="0">
                <a:solidFill>
                  <a:srgbClr val="FFFFFF"/>
                </a:solidFill>
              </a:rPr>
              <a:t>γιατί</a:t>
            </a:r>
            <a:r>
              <a:rPr lang="en-GB" sz="2400" b="0" dirty="0" smtClean="0">
                <a:solidFill>
                  <a:srgbClr val="FFFFFF"/>
                </a:solidFill>
              </a:rPr>
              <a:t> </a:t>
            </a:r>
            <a:r>
              <a:rPr lang="en-GB" sz="2400" b="0" dirty="0" err="1" smtClean="0">
                <a:solidFill>
                  <a:srgbClr val="FFFFFF"/>
                </a:solidFill>
              </a:rPr>
              <a:t>συνιστά</a:t>
            </a:r>
            <a:r>
              <a:rPr lang="en-GB" sz="2400" b="0" dirty="0" smtClean="0">
                <a:solidFill>
                  <a:srgbClr val="FFFFFF"/>
                </a:solidFill>
              </a:rPr>
              <a:t> </a:t>
            </a:r>
            <a:r>
              <a:rPr lang="en-GB" sz="2400" b="0" dirty="0" err="1" smtClean="0">
                <a:solidFill>
                  <a:srgbClr val="FFFFFF"/>
                </a:solidFill>
              </a:rPr>
              <a:t>μια</a:t>
            </a:r>
            <a:r>
              <a:rPr lang="en-GB" sz="2400" b="0" dirty="0" smtClean="0">
                <a:solidFill>
                  <a:srgbClr val="FFFFFF"/>
                </a:solidFill>
              </a:rPr>
              <a:t> </a:t>
            </a:r>
            <a:r>
              <a:rPr lang="en-GB" sz="2400" b="0" dirty="0" err="1" smtClean="0">
                <a:solidFill>
                  <a:srgbClr val="FFFFFF"/>
                </a:solidFill>
              </a:rPr>
              <a:t>πρώτη</a:t>
            </a:r>
            <a:r>
              <a:rPr lang="en-GB" sz="2400" b="0" dirty="0" smtClean="0">
                <a:solidFill>
                  <a:srgbClr val="FFFFFF"/>
                </a:solidFill>
              </a:rPr>
              <a:t> </a:t>
            </a:r>
            <a:r>
              <a:rPr lang="en-GB" sz="2400" b="0" dirty="0" err="1" smtClean="0">
                <a:solidFill>
                  <a:srgbClr val="FFFFFF"/>
                </a:solidFill>
              </a:rPr>
              <a:t>κατανόηση</a:t>
            </a:r>
            <a:r>
              <a:rPr lang="en-GB" sz="2400" b="0" dirty="0" smtClean="0">
                <a:solidFill>
                  <a:srgbClr val="FFFFFF"/>
                </a:solidFill>
              </a:rPr>
              <a:t> </a:t>
            </a:r>
            <a:r>
              <a:rPr lang="en-GB" sz="2400" b="0" dirty="0" err="1" smtClean="0">
                <a:solidFill>
                  <a:srgbClr val="FFFFFF"/>
                </a:solidFill>
              </a:rPr>
              <a:t>του</a:t>
            </a:r>
            <a:r>
              <a:rPr lang="en-GB" sz="2400" b="0" dirty="0" smtClean="0">
                <a:solidFill>
                  <a:srgbClr val="FFFFFF"/>
                </a:solidFill>
              </a:rPr>
              <a:t> </a:t>
            </a:r>
            <a:r>
              <a:rPr lang="en-GB" sz="2400" b="0" dirty="0" err="1" smtClean="0">
                <a:solidFill>
                  <a:srgbClr val="FFFFFF"/>
                </a:solidFill>
              </a:rPr>
              <a:t>κόσμου</a:t>
            </a:r>
            <a:r>
              <a:rPr lang="en-GB" sz="2400" b="0" dirty="0" smtClean="0">
                <a:solidFill>
                  <a:srgbClr val="FFFFFF"/>
                </a:solidFill>
              </a:rPr>
              <a:t>, </a:t>
            </a:r>
            <a:r>
              <a:rPr lang="en-GB" sz="2400" b="0" dirty="0" err="1" smtClean="0">
                <a:solidFill>
                  <a:srgbClr val="FFFFFF"/>
                </a:solidFill>
              </a:rPr>
              <a:t>δηλ</a:t>
            </a:r>
            <a:r>
              <a:rPr lang="en-GB" sz="2400" b="0" dirty="0" smtClean="0">
                <a:solidFill>
                  <a:srgbClr val="FFFFFF"/>
                </a:solidFill>
              </a:rPr>
              <a:t>. </a:t>
            </a:r>
            <a:r>
              <a:rPr lang="en-GB" sz="2400" b="0" dirty="0" err="1" smtClean="0">
                <a:solidFill>
                  <a:srgbClr val="FFFFFF"/>
                </a:solidFill>
              </a:rPr>
              <a:t>έναν</a:t>
            </a:r>
            <a:r>
              <a:rPr lang="en-GB" sz="2400" b="0" dirty="0" smtClean="0">
                <a:solidFill>
                  <a:srgbClr val="FFFFFF"/>
                </a:solidFill>
              </a:rPr>
              <a:t> </a:t>
            </a:r>
            <a:r>
              <a:rPr lang="en-GB" sz="2400" b="0" dirty="0" err="1" smtClean="0">
                <a:solidFill>
                  <a:srgbClr val="FFFF00"/>
                </a:solidFill>
              </a:rPr>
              <a:t>πρώτο</a:t>
            </a:r>
            <a:r>
              <a:rPr lang="en-GB" sz="2400" b="0" dirty="0" smtClean="0">
                <a:solidFill>
                  <a:srgbClr val="FFFF00"/>
                </a:solidFill>
              </a:rPr>
              <a:t> </a:t>
            </a:r>
            <a:r>
              <a:rPr lang="en-GB" sz="2400" b="0" dirty="0" err="1" smtClean="0">
                <a:solidFill>
                  <a:srgbClr val="FFFF00"/>
                </a:solidFill>
              </a:rPr>
              <a:t>επιμερισμό</a:t>
            </a:r>
            <a:r>
              <a:rPr lang="en-GB" sz="2400" b="0" dirty="0" smtClean="0">
                <a:solidFill>
                  <a:srgbClr val="FFFF00"/>
                </a:solidFill>
              </a:rPr>
              <a:t> </a:t>
            </a:r>
            <a:r>
              <a:rPr lang="el-GR" sz="2400" b="0" dirty="0" smtClean="0">
                <a:solidFill>
                  <a:srgbClr val="FFFF00"/>
                </a:solidFill>
              </a:rPr>
              <a:t> περίπλοκων βιωμάτων</a:t>
            </a:r>
            <a:r>
              <a:rPr lang="en-GB" sz="2400" b="0" dirty="0" smtClean="0">
                <a:solidFill>
                  <a:srgbClr val="FFFF00"/>
                </a:solidFill>
              </a:rPr>
              <a:t> </a:t>
            </a:r>
            <a:r>
              <a:rPr lang="en-GB" sz="2400" b="0" dirty="0" smtClean="0">
                <a:solidFill>
                  <a:srgbClr val="FFFFFF"/>
                </a:solidFill>
              </a:rPr>
              <a:t>(</a:t>
            </a:r>
            <a:r>
              <a:rPr lang="en-GB" sz="2400" b="0" dirty="0" err="1" smtClean="0">
                <a:solidFill>
                  <a:srgbClr val="FFFFFF"/>
                </a:solidFill>
              </a:rPr>
              <a:t>Κaplan</a:t>
            </a:r>
            <a:r>
              <a:rPr lang="en-GB" sz="2400" b="0" dirty="0" smtClean="0">
                <a:solidFill>
                  <a:srgbClr val="FFFFFF"/>
                </a:solidFill>
              </a:rPr>
              <a:t> &amp; Werner 1963).</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295A775-47F6-4AFA-839B-00AB9100DA6A}" type="slidenum">
              <a:rPr lang="en-GB" altLang="el-GR" sz="1400" smtClean="0">
                <a:solidFill>
                  <a:srgbClr val="000000"/>
                </a:solidFill>
              </a:rPr>
              <a:pPr>
                <a:lnSpc>
                  <a:spcPct val="100000"/>
                </a:lnSpc>
                <a:spcBef>
                  <a:spcPct val="0"/>
                </a:spcBef>
                <a:buClr>
                  <a:srgbClr val="000000"/>
                </a:buClr>
              </a:pPr>
              <a:t>38</a:t>
            </a:fld>
            <a:endParaRPr lang="en-GB" altLang="el-GR" sz="1400" smtClean="0">
              <a:solidFill>
                <a:srgbClr val="000000"/>
              </a:solidFill>
            </a:endParaRPr>
          </a:p>
        </p:txBody>
      </p:sp>
      <p:sp>
        <p:nvSpPr>
          <p:cNvPr id="29697" name="Rectangle 1"/>
          <p:cNvSpPr>
            <a:spLocks noGrp="1" noChangeArrowheads="1"/>
          </p:cNvSpPr>
          <p:nvPr>
            <p:ph type="title"/>
          </p:nvPr>
        </p:nvSpPr>
        <p:spPr>
          <a:xfrm>
            <a:off x="609600" y="0"/>
            <a:ext cx="7772400" cy="1412875"/>
          </a:xfrm>
        </p:spPr>
        <p:txBody>
          <a:bodyPr/>
          <a:lstStyle/>
          <a:p>
            <a:pPr eaLnBrk="1" hangingPunct="1">
              <a:lnSpc>
                <a:spcPct val="80000"/>
              </a:lnSpc>
              <a:buClr>
                <a:srgbClr val="FF00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smtClean="0">
                <a:solidFill>
                  <a:srgbClr val="FF0000"/>
                </a:solidFill>
                <a:effectLst>
                  <a:outerShdw blurRad="38100" dist="38100" dir="2700000" algn="tl">
                    <a:srgbClr val="000000"/>
                  </a:outerShdw>
                </a:effectLst>
              </a:rPr>
              <a:t/>
            </a:r>
            <a:br>
              <a:rPr lang="en-GB" sz="2800" dirty="0" smtClean="0">
                <a:solidFill>
                  <a:srgbClr val="FF0000"/>
                </a:solidFill>
                <a:effectLst>
                  <a:outerShdw blurRad="38100" dist="38100" dir="2700000" algn="tl">
                    <a:srgbClr val="000000"/>
                  </a:outerShdw>
                </a:effectLst>
              </a:rPr>
            </a:br>
            <a:r>
              <a:rPr lang="en-GB" sz="2800" dirty="0" smtClean="0">
                <a:solidFill>
                  <a:srgbClr val="FFCC00"/>
                </a:solidFill>
                <a:effectLst>
                  <a:outerShdw blurRad="38100" dist="38100" dir="2700000" algn="tl">
                    <a:srgbClr val="000000"/>
                  </a:outerShdw>
                </a:effectLst>
              </a:rPr>
              <a:t>ΑΝΑΓΚΗ ΓΙΑ ΕΚΦΡΑΣΗ</a:t>
            </a:r>
            <a:r>
              <a:rPr lang="en-GB" sz="2800" dirty="0" smtClean="0">
                <a:solidFill>
                  <a:srgbClr val="FF0000"/>
                </a:solidFill>
                <a:effectLst>
                  <a:outerShdw blurRad="38100" dist="38100" dir="2700000" algn="tl">
                    <a:srgbClr val="000000"/>
                  </a:outerShdw>
                </a:effectLst>
              </a:rPr>
              <a:t> </a:t>
            </a:r>
            <a:br>
              <a:rPr lang="en-GB" sz="2800" dirty="0" smtClean="0">
                <a:solidFill>
                  <a:srgbClr val="FF0000"/>
                </a:solidFill>
                <a:effectLst>
                  <a:outerShdw blurRad="38100" dist="38100" dir="2700000" algn="tl">
                    <a:srgbClr val="000000"/>
                  </a:outerShdw>
                </a:effectLst>
              </a:rPr>
            </a:br>
            <a:r>
              <a:rPr lang="el-GR" sz="2000" b="0" dirty="0" smtClean="0">
                <a:solidFill>
                  <a:srgbClr val="FFFFFF"/>
                </a:solidFill>
                <a:effectLst>
                  <a:outerShdw blurRad="38100" dist="38100" dir="2700000" algn="tl">
                    <a:srgbClr val="000000"/>
                  </a:outerShdw>
                </a:effectLst>
              </a:rPr>
              <a:t>(π</a:t>
            </a:r>
            <a:r>
              <a:rPr lang="en-GB" sz="2000" b="0" dirty="0" smtClean="0">
                <a:solidFill>
                  <a:srgbClr val="FFFFFF"/>
                </a:solidFill>
                <a:effectLst>
                  <a:outerShdw blurRad="38100" dist="38100" dir="2700000" algn="tl">
                    <a:srgbClr val="000000"/>
                  </a:outerShdw>
                </a:effectLst>
              </a:rPr>
              <a:t>.χ. </a:t>
            </a:r>
            <a:r>
              <a:rPr lang="en-GB" sz="2000" b="0" dirty="0" smtClean="0">
                <a:solidFill>
                  <a:srgbClr val="FFFFFF"/>
                </a:solidFill>
                <a:cs typeface="Times New Roman" pitchFamily="18" charset="0"/>
              </a:rPr>
              <a:t>Bloom 1993, </a:t>
            </a:r>
            <a:r>
              <a:rPr lang="en-GB" sz="2000" b="0" dirty="0" err="1" smtClean="0">
                <a:solidFill>
                  <a:srgbClr val="FFFFFF"/>
                </a:solidFill>
                <a:cs typeface="Times New Roman" pitchFamily="18" charset="0"/>
              </a:rPr>
              <a:t>Trevarthen</a:t>
            </a:r>
            <a:r>
              <a:rPr lang="en-GB" sz="2000" b="0" dirty="0" smtClean="0">
                <a:solidFill>
                  <a:srgbClr val="FFFFFF"/>
                </a:solidFill>
                <a:cs typeface="Times New Roman" pitchFamily="18" charset="0"/>
              </a:rPr>
              <a:t> 1982)</a:t>
            </a:r>
            <a:r>
              <a:rPr lang="el-GR" sz="2000" b="0" dirty="0" smtClean="0">
                <a:solidFill>
                  <a:srgbClr val="FFFFFF"/>
                </a:solidFill>
                <a:cs typeface="Times New Roman" pitchFamily="18" charset="0"/>
              </a:rPr>
              <a:t/>
            </a:r>
            <a:br>
              <a:rPr lang="el-GR" sz="2000" b="0" dirty="0" smtClean="0">
                <a:solidFill>
                  <a:srgbClr val="FFFFFF"/>
                </a:solidFill>
                <a:cs typeface="Times New Roman" pitchFamily="18" charset="0"/>
              </a:rPr>
            </a:br>
            <a:r>
              <a:rPr lang="en-GB" sz="2000" b="0" dirty="0" smtClean="0">
                <a:solidFill>
                  <a:srgbClr val="FFFFFF"/>
                </a:solidFill>
                <a:latin typeface="Arial" charset="0"/>
                <a:cs typeface="Times New Roman" pitchFamily="18" charset="0"/>
              </a:rPr>
              <a:t/>
            </a:r>
            <a:br>
              <a:rPr lang="en-GB" sz="2000" b="0" dirty="0" smtClean="0">
                <a:solidFill>
                  <a:srgbClr val="FFFFFF"/>
                </a:solidFill>
                <a:latin typeface="Arial" charset="0"/>
                <a:cs typeface="Times New Roman" pitchFamily="18" charset="0"/>
              </a:rPr>
            </a:br>
            <a:r>
              <a:rPr lang="el-GR" sz="2800" dirty="0" smtClean="0">
                <a:solidFill>
                  <a:srgbClr val="FFC000"/>
                </a:solidFill>
                <a:latin typeface="Arial" charset="0"/>
                <a:cs typeface="Times New Roman" pitchFamily="18" charset="0"/>
              </a:rPr>
              <a:t>η  κινητήρια δύναμη για ανάπτυξη γλώσσας</a:t>
            </a:r>
            <a:endParaRPr lang="en-GB" sz="2800" dirty="0" smtClean="0">
              <a:solidFill>
                <a:srgbClr val="FFC000"/>
              </a:solidFill>
              <a:latin typeface="Arial" charset="0"/>
              <a:cs typeface="Times New Roman" pitchFamily="18" charset="0"/>
            </a:endParaRPr>
          </a:p>
        </p:txBody>
      </p:sp>
      <p:sp>
        <p:nvSpPr>
          <p:cNvPr id="69636" name="Rectangle 2"/>
          <p:cNvSpPr>
            <a:spLocks noChangeArrowheads="1"/>
          </p:cNvSpPr>
          <p:nvPr/>
        </p:nvSpPr>
        <p:spPr bwMode="auto">
          <a:xfrm>
            <a:off x="0" y="1773238"/>
            <a:ext cx="9144000" cy="404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800">
                <a:solidFill>
                  <a:srgbClr val="FFFFFF"/>
                </a:solidFill>
                <a:latin typeface="Georgia" panose="02040502050405020303" pitchFamily="18" charset="0"/>
              </a:defRPr>
            </a:lvl1pPr>
            <a:lvl2pPr marL="901700" indent="-444500">
              <a:lnSpc>
                <a:spcPct val="90000"/>
              </a:lnSpc>
              <a:spcBef>
                <a:spcPts val="600"/>
              </a:spcBef>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715963" algn="l"/>
                <a:tab pos="80803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400" b="1" u="sng">
                <a:solidFill>
                  <a:srgbClr val="FFC000"/>
                </a:solidFill>
              </a:rPr>
              <a:t>Κίνητρα επικοινωνίας</a:t>
            </a:r>
            <a:r>
              <a:rPr lang="en-GB" altLang="el-GR" sz="2400" b="1">
                <a:solidFill>
                  <a:srgbClr val="FFC000"/>
                </a:solidFill>
              </a:rPr>
              <a:t> </a:t>
            </a:r>
            <a:r>
              <a:rPr lang="en-GB" altLang="el-GR" sz="2400" b="1"/>
              <a:t>απαραίτητα </a:t>
            </a:r>
            <a:endParaRPr lang="el-GR" altLang="el-GR" sz="2400" b="1"/>
          </a:p>
          <a:p>
            <a:pPr algn="ctr" eaLnBrk="1" hangingPunct="1">
              <a:lnSpc>
                <a:spcPct val="100000"/>
              </a:lnSpc>
              <a:spcBef>
                <a:spcPct val="0"/>
              </a:spcBef>
            </a:pPr>
            <a:r>
              <a:rPr lang="en-GB" altLang="el-GR" sz="2400" b="1"/>
              <a:t>για </a:t>
            </a:r>
            <a:r>
              <a:rPr lang="el-GR" altLang="el-GR" sz="2400" b="1"/>
              <a:t>ανάδυση των </a:t>
            </a:r>
            <a:r>
              <a:rPr lang="en-GB" altLang="el-GR" sz="2400" b="1"/>
              <a:t>ικαν</a:t>
            </a:r>
            <a:r>
              <a:rPr lang="el-GR" altLang="el-GR" sz="2400" b="1"/>
              <a:t>οτήτων </a:t>
            </a:r>
            <a:r>
              <a:rPr lang="en-GB" altLang="el-GR" sz="2400" b="1"/>
              <a:t>γλωσσικής επικοινωνίας</a:t>
            </a:r>
            <a:r>
              <a:rPr lang="el-GR" altLang="el-GR" sz="2400" b="1"/>
              <a:t>.</a:t>
            </a:r>
            <a:r>
              <a:rPr lang="en-GB" altLang="el-GR" sz="2400" b="1"/>
              <a:t> </a:t>
            </a:r>
            <a:r>
              <a:rPr lang="en-GB" altLang="el-GR" sz="2400" b="1">
                <a:solidFill>
                  <a:srgbClr val="FFC000"/>
                </a:solidFill>
              </a:rPr>
              <a:t>Σημαντική η επιθυμία των παιδιών </a:t>
            </a:r>
            <a:endParaRPr lang="el-GR" altLang="el-GR" sz="2400" b="1">
              <a:solidFill>
                <a:srgbClr val="FFC000"/>
              </a:solidFill>
            </a:endParaRPr>
          </a:p>
          <a:p>
            <a:pPr algn="ctr" eaLnBrk="1" hangingPunct="1">
              <a:lnSpc>
                <a:spcPct val="100000"/>
              </a:lnSpc>
              <a:spcBef>
                <a:spcPct val="0"/>
              </a:spcBef>
            </a:pPr>
            <a:r>
              <a:rPr lang="en-GB" altLang="el-GR" sz="2400" b="1">
                <a:solidFill>
                  <a:srgbClr val="FFC000"/>
                </a:solidFill>
              </a:rPr>
              <a:t>να μοιραστούν επιθυμίες και εμπειρίες</a:t>
            </a:r>
            <a:r>
              <a:rPr lang="en-GB" altLang="el-GR" sz="2400" b="1"/>
              <a:t>.</a:t>
            </a:r>
            <a:r>
              <a:rPr lang="el-GR" altLang="el-GR" sz="2400" b="1"/>
              <a:t>  </a:t>
            </a:r>
            <a:r>
              <a:rPr lang="en-GB" altLang="el-GR" sz="2400"/>
              <a:t> </a:t>
            </a:r>
            <a:endParaRPr lang="el-GR" altLang="el-GR" sz="2400"/>
          </a:p>
          <a:p>
            <a:pPr eaLnBrk="1" hangingPunct="1">
              <a:lnSpc>
                <a:spcPct val="100000"/>
              </a:lnSpc>
              <a:spcBef>
                <a:spcPct val="0"/>
              </a:spcBef>
              <a:buFont typeface="Georgia" panose="02040502050405020303" pitchFamily="18" charset="0"/>
              <a:buChar char="•"/>
            </a:pPr>
            <a:endParaRPr lang="en-GB" altLang="el-GR" sz="2400"/>
          </a:p>
          <a:p>
            <a:pPr algn="ctr" eaLnBrk="1" hangingPunct="1">
              <a:lnSpc>
                <a:spcPct val="100000"/>
              </a:lnSpc>
              <a:spcBef>
                <a:spcPct val="0"/>
              </a:spcBef>
            </a:pPr>
            <a:r>
              <a:rPr lang="el-GR" altLang="el-GR" sz="2400"/>
              <a:t>Βλ. π.χ. Υπόθεση ψυχολόγου </a:t>
            </a:r>
            <a:r>
              <a:rPr lang="en-GB" altLang="el-GR" sz="2400" i="1"/>
              <a:t>Τrevarthen </a:t>
            </a:r>
            <a:r>
              <a:rPr lang="el-GR" altLang="el-GR" sz="2400" i="1"/>
              <a:t>(</a:t>
            </a:r>
            <a:r>
              <a:rPr lang="en-GB" altLang="el-GR" sz="2400" i="1"/>
              <a:t>2002</a:t>
            </a:r>
            <a:r>
              <a:rPr lang="el-GR" altLang="el-GR" sz="2400" i="1"/>
              <a:t>)</a:t>
            </a:r>
            <a:r>
              <a:rPr lang="el-GR" altLang="el-GR" sz="2400" b="1" i="1"/>
              <a:t> </a:t>
            </a:r>
          </a:p>
          <a:p>
            <a:pPr algn="ctr" eaLnBrk="1" hangingPunct="1">
              <a:lnSpc>
                <a:spcPct val="100000"/>
              </a:lnSpc>
              <a:spcBef>
                <a:spcPct val="0"/>
              </a:spcBef>
            </a:pPr>
            <a:r>
              <a:rPr lang="el-GR" altLang="el-GR" sz="2400" b="1" i="1"/>
              <a:t>για </a:t>
            </a:r>
            <a:r>
              <a:rPr lang="el-GR" altLang="el-GR" sz="2400" b="1" i="1">
                <a:solidFill>
                  <a:srgbClr val="FFFF00"/>
                </a:solidFill>
              </a:rPr>
              <a:t>τρία</a:t>
            </a:r>
            <a:r>
              <a:rPr lang="en-GB" altLang="el-GR" sz="2400" b="1" i="1">
                <a:solidFill>
                  <a:srgbClr val="FFFF00"/>
                </a:solidFill>
              </a:rPr>
              <a:t> θεμελιώδη κίνητρα</a:t>
            </a:r>
            <a:r>
              <a:rPr lang="en-GB" altLang="el-GR" sz="2400" b="1" i="1"/>
              <a:t>  </a:t>
            </a:r>
          </a:p>
          <a:p>
            <a:pPr lvl="1" algn="just" eaLnBrk="1" hangingPunct="1">
              <a:lnSpc>
                <a:spcPct val="100000"/>
              </a:lnSpc>
              <a:spcBef>
                <a:spcPct val="0"/>
              </a:spcBef>
              <a:buFont typeface="Georgia" panose="02040502050405020303" pitchFamily="18" charset="0"/>
              <a:buNone/>
            </a:pPr>
            <a:r>
              <a:rPr lang="en-GB" altLang="el-GR" i="1"/>
              <a:t>α) </a:t>
            </a:r>
            <a:r>
              <a:rPr lang="el-GR" altLang="el-GR" i="1"/>
              <a:t> </a:t>
            </a:r>
            <a:r>
              <a:rPr lang="el-GR" altLang="el-GR" b="1" i="1"/>
              <a:t>Ε</a:t>
            </a:r>
            <a:r>
              <a:rPr lang="en-GB" altLang="el-GR" b="1" i="1"/>
              <a:t>πικέντρωση προσοχής σε κάτι στο περιβάλλον </a:t>
            </a:r>
          </a:p>
          <a:p>
            <a:pPr lvl="1" algn="just" eaLnBrk="1" hangingPunct="1">
              <a:lnSpc>
                <a:spcPct val="100000"/>
              </a:lnSpc>
              <a:spcBef>
                <a:spcPct val="0"/>
              </a:spcBef>
              <a:buFont typeface="Georgia" panose="02040502050405020303" pitchFamily="18" charset="0"/>
              <a:buNone/>
            </a:pPr>
            <a:r>
              <a:rPr lang="en-GB" altLang="el-GR" i="1"/>
              <a:t>β) </a:t>
            </a:r>
            <a:r>
              <a:rPr lang="el-GR" altLang="el-GR" i="1"/>
              <a:t> </a:t>
            </a:r>
            <a:r>
              <a:rPr lang="el-GR" altLang="el-GR" b="1" i="1"/>
              <a:t>Ρ</a:t>
            </a:r>
            <a:r>
              <a:rPr lang="en-GB" altLang="el-GR" b="1" i="1"/>
              <a:t>ύθμιση ζωτικών λειτουργιών </a:t>
            </a:r>
            <a:r>
              <a:rPr lang="el-GR" altLang="el-GR" b="1" i="1"/>
              <a:t> </a:t>
            </a:r>
            <a:r>
              <a:rPr lang="el-GR" altLang="el-GR" i="1"/>
              <a:t>(π.χ. Να φάει)</a:t>
            </a:r>
            <a:endParaRPr lang="en-GB" altLang="el-GR" i="1"/>
          </a:p>
          <a:p>
            <a:pPr lvl="1" algn="just" eaLnBrk="1" hangingPunct="1">
              <a:lnSpc>
                <a:spcPct val="100000"/>
              </a:lnSpc>
              <a:spcBef>
                <a:spcPct val="0"/>
              </a:spcBef>
              <a:buFont typeface="Georgia" panose="02040502050405020303" pitchFamily="18" charset="0"/>
              <a:buNone/>
            </a:pPr>
            <a:r>
              <a:rPr lang="en-GB" altLang="el-GR" i="1"/>
              <a:t>γ) </a:t>
            </a:r>
            <a:r>
              <a:rPr lang="el-GR" altLang="el-GR" i="1"/>
              <a:t> </a:t>
            </a:r>
            <a:r>
              <a:rPr lang="el-GR" altLang="el-GR" b="1" i="1"/>
              <a:t>Ε</a:t>
            </a:r>
            <a:r>
              <a:rPr lang="en-GB" altLang="el-GR" b="1" i="1"/>
              <a:t>πικοινωνιακό κίνητρο</a:t>
            </a:r>
            <a:r>
              <a:rPr lang="el-GR" altLang="el-GR" b="1" i="1"/>
              <a:t> </a:t>
            </a:r>
            <a:r>
              <a:rPr lang="el-GR" altLang="el-GR" i="1"/>
              <a:t>(π.χ. Να μοιραστεί κάτι)</a:t>
            </a:r>
            <a:endParaRPr lang="en-GB" altLang="el-GR" i="1"/>
          </a:p>
          <a:p>
            <a:pPr algn="just" eaLnBrk="1" hangingPunct="1">
              <a:lnSpc>
                <a:spcPct val="100000"/>
              </a:lnSpc>
              <a:spcBef>
                <a:spcPct val="0"/>
              </a:spcBef>
            </a:pPr>
            <a:endParaRPr lang="en-GB" altLang="el-GR" sz="2000" i="1"/>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4"/>
          <p:cNvSpPr>
            <a:spLocks noGrp="1"/>
          </p:cNvSpPr>
          <p:nvPr>
            <p:ph idx="1"/>
          </p:nvPr>
        </p:nvSpPr>
        <p:spPr>
          <a:xfrm>
            <a:off x="0" y="0"/>
            <a:ext cx="9144000" cy="6669088"/>
          </a:xfrm>
        </p:spPr>
        <p:txBody>
          <a:bodyPr/>
          <a:lstStyle/>
          <a:p>
            <a:pPr algn="ctr"/>
            <a:r>
              <a:rPr lang="el-GR" altLang="el-GR" b="1" smtClean="0">
                <a:solidFill>
                  <a:srgbClr val="FFFF00"/>
                </a:solidFill>
              </a:rPr>
              <a:t>ΕΠΙΚΟΙΝΩΝΙΑΚΕΣ ΑΝΑΓΚΕΣ </a:t>
            </a:r>
          </a:p>
          <a:p>
            <a:pPr algn="ctr"/>
            <a:r>
              <a:rPr lang="el-GR" altLang="el-GR" b="1" smtClean="0">
                <a:solidFill>
                  <a:srgbClr val="FFFF00"/>
                </a:solidFill>
              </a:rPr>
              <a:t> Ή ΣΚΟΠΟΙ Ή ΛΕΙΤΟΥΡΓΙΕΣ:</a:t>
            </a:r>
          </a:p>
          <a:p>
            <a:pPr algn="ctr"/>
            <a:r>
              <a:rPr lang="el-GR" altLang="el-GR" b="1" u="sng" smtClean="0">
                <a:solidFill>
                  <a:srgbClr val="FFFF00"/>
                </a:solidFill>
              </a:rPr>
              <a:t>ΔΙΑΦΟΡΑ ΕΙΔΗ </a:t>
            </a:r>
            <a:r>
              <a:rPr lang="el-GR" altLang="el-GR" b="1" smtClean="0">
                <a:solidFill>
                  <a:srgbClr val="FFFF00"/>
                </a:solidFill>
              </a:rPr>
              <a:t>ΜΑΚΡΟΠΡΟΘΕΣΜΑ </a:t>
            </a:r>
          </a:p>
          <a:p>
            <a:pPr algn="ctr"/>
            <a:endParaRPr lang="el-GR" altLang="el-GR" smtClean="0">
              <a:solidFill>
                <a:srgbClr val="FFFF00"/>
              </a:solidFill>
            </a:endParaRPr>
          </a:p>
          <a:p>
            <a:pPr algn="ctr"/>
            <a:r>
              <a:rPr lang="el-GR" altLang="el-GR" smtClean="0">
                <a:solidFill>
                  <a:srgbClr val="FFFF00"/>
                </a:solidFill>
              </a:rPr>
              <a:t>με άλλα λόγια, </a:t>
            </a:r>
            <a:endParaRPr lang="el-GR" altLang="el-GR" b="1" smtClean="0">
              <a:solidFill>
                <a:srgbClr val="FFFF00"/>
              </a:solidFill>
            </a:endParaRPr>
          </a:p>
          <a:p>
            <a:pPr algn="ctr"/>
            <a:r>
              <a:rPr lang="el-GR" altLang="el-GR" b="1" smtClean="0">
                <a:solidFill>
                  <a:schemeClr val="bg1"/>
                </a:solidFill>
              </a:rPr>
              <a:t>Γιατί επικοινωνούν τα παιδιά;</a:t>
            </a:r>
          </a:p>
          <a:p>
            <a:pPr algn="ctr"/>
            <a:r>
              <a:rPr lang="el-GR" altLang="el-GR" b="1" smtClean="0">
                <a:solidFill>
                  <a:schemeClr val="bg1"/>
                </a:solidFill>
              </a:rPr>
              <a:t>Αρχικά τουλάχιστον για δύο λόγους:</a:t>
            </a:r>
          </a:p>
          <a:p>
            <a:pPr algn="just">
              <a:buFont typeface="Georgia" pitchFamily="18" charset="0"/>
              <a:buAutoNum type="arabicPeriod"/>
            </a:pPr>
            <a:r>
              <a:rPr lang="el-GR" altLang="el-GR" b="1" smtClean="0">
                <a:solidFill>
                  <a:srgbClr val="99FFCC"/>
                </a:solidFill>
              </a:rPr>
              <a:t>Για να </a:t>
            </a:r>
            <a:r>
              <a:rPr lang="el-GR" altLang="el-GR" b="1" u="sng" smtClean="0">
                <a:solidFill>
                  <a:srgbClr val="99FFCC"/>
                </a:solidFill>
              </a:rPr>
              <a:t>ζητήσουν κάτι </a:t>
            </a:r>
            <a:r>
              <a:rPr lang="el-GR" altLang="el-GR" b="1" smtClean="0">
                <a:solidFill>
                  <a:srgbClr val="99FFCC"/>
                </a:solidFill>
              </a:rPr>
              <a:t>από άλλους </a:t>
            </a:r>
          </a:p>
          <a:p>
            <a:pPr algn="just"/>
            <a:r>
              <a:rPr lang="el-GR" altLang="el-GR" smtClean="0">
                <a:solidFill>
                  <a:schemeClr val="bg1"/>
                </a:solidFill>
              </a:rPr>
              <a:t>	(οι </a:t>
            </a:r>
            <a:r>
              <a:rPr lang="el-GR" altLang="el-GR" u="sng" smtClean="0">
                <a:solidFill>
                  <a:schemeClr val="bg1"/>
                </a:solidFill>
              </a:rPr>
              <a:t>ρίζες του χειρισμού των άλλων μέσα από την επικοινωνία</a:t>
            </a:r>
            <a:r>
              <a:rPr lang="el-GR" altLang="el-GR" smtClean="0">
                <a:solidFill>
                  <a:schemeClr val="bg1"/>
                </a:solidFill>
              </a:rPr>
              <a:t>)</a:t>
            </a:r>
          </a:p>
          <a:p>
            <a:pPr algn="just">
              <a:buFont typeface="Georgia" pitchFamily="18" charset="0"/>
              <a:buAutoNum type="arabicPeriod"/>
            </a:pPr>
            <a:r>
              <a:rPr lang="el-GR" altLang="el-GR" b="1" smtClean="0">
                <a:solidFill>
                  <a:srgbClr val="99FFCC"/>
                </a:solidFill>
              </a:rPr>
              <a:t> Για να </a:t>
            </a:r>
            <a:r>
              <a:rPr lang="el-GR" altLang="el-GR" b="1" u="sng" smtClean="0">
                <a:solidFill>
                  <a:srgbClr val="99FFCC"/>
                </a:solidFill>
              </a:rPr>
              <a:t>σχολιάσουν </a:t>
            </a:r>
            <a:r>
              <a:rPr lang="el-GR" altLang="el-GR" b="1" u="sng" smtClean="0">
                <a:solidFill>
                  <a:schemeClr val="bg1"/>
                </a:solidFill>
              </a:rPr>
              <a:t>κάτι </a:t>
            </a:r>
            <a:r>
              <a:rPr lang="el-GR" altLang="el-GR" b="1" smtClean="0">
                <a:solidFill>
                  <a:schemeClr val="bg1"/>
                </a:solidFill>
              </a:rPr>
              <a:t>για τους άλλους και τον εαυτό τους </a:t>
            </a:r>
          </a:p>
          <a:p>
            <a:pPr algn="just"/>
            <a:r>
              <a:rPr lang="el-GR" altLang="el-GR" b="1" smtClean="0">
                <a:solidFill>
                  <a:schemeClr val="bg1"/>
                </a:solidFill>
              </a:rPr>
              <a:t>	</a:t>
            </a:r>
            <a:r>
              <a:rPr lang="el-GR" altLang="el-GR" smtClean="0">
                <a:solidFill>
                  <a:schemeClr val="bg1"/>
                </a:solidFill>
              </a:rPr>
              <a:t>(οι </a:t>
            </a:r>
            <a:r>
              <a:rPr lang="el-GR" altLang="el-GR" u="sng" smtClean="0">
                <a:solidFill>
                  <a:schemeClr val="bg1"/>
                </a:solidFill>
              </a:rPr>
              <a:t>ρίζες της σκέψης</a:t>
            </a:r>
            <a:r>
              <a:rPr lang="el-GR" altLang="el-GR" smtClean="0">
                <a:solidFill>
                  <a:schemeClr val="bg1"/>
                </a:solidFill>
              </a:rPr>
              <a:t>)</a:t>
            </a:r>
          </a:p>
          <a:p>
            <a:pPr algn="ctr"/>
            <a:endParaRPr lang="el-GR" altLang="el-GR" sz="3000" smtClean="0">
              <a:solidFill>
                <a:srgbClr val="FFFF00"/>
              </a:solidFill>
            </a:endParaRPr>
          </a:p>
          <a:p>
            <a:pPr algn="ctr"/>
            <a:endParaRPr lang="el-GR" altLang="el-GR" sz="3200" smtClean="0">
              <a:solidFill>
                <a:srgbClr val="FFFF00"/>
              </a:solidFill>
            </a:endParaRPr>
          </a:p>
        </p:txBody>
      </p:sp>
      <p:sp>
        <p:nvSpPr>
          <p:cNvPr id="71683"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39ABCEE-6F3E-4C11-AB1B-C44093BACA11}" type="slidenum">
              <a:rPr lang="en-GB" altLang="el-GR" sz="1400" smtClean="0">
                <a:solidFill>
                  <a:srgbClr val="000000"/>
                </a:solidFill>
              </a:rPr>
              <a:pPr>
                <a:lnSpc>
                  <a:spcPct val="100000"/>
                </a:lnSpc>
                <a:spcBef>
                  <a:spcPct val="0"/>
                </a:spcBef>
                <a:buClr>
                  <a:srgbClr val="000000"/>
                </a:buClr>
              </a:pPr>
              <a:t>39</a:t>
            </a:fld>
            <a:endParaRPr lang="en-GB" altLang="el-GR" sz="1400" smtClean="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086620D-3B0C-47D5-A109-9AD00A032B35}" type="slidenum">
              <a:rPr lang="en-GB" altLang="el-GR" sz="1400" smtClean="0">
                <a:solidFill>
                  <a:srgbClr val="000000"/>
                </a:solidFill>
              </a:rPr>
              <a:pPr>
                <a:lnSpc>
                  <a:spcPct val="100000"/>
                </a:lnSpc>
                <a:spcBef>
                  <a:spcPct val="0"/>
                </a:spcBef>
                <a:buClr>
                  <a:srgbClr val="000000"/>
                </a:buClr>
              </a:pPr>
              <a:t>4</a:t>
            </a:fld>
            <a:endParaRPr lang="en-GB" altLang="el-GR" sz="1400" smtClean="0">
              <a:solidFill>
                <a:srgbClr val="000000"/>
              </a:solidFill>
            </a:endParaRPr>
          </a:p>
        </p:txBody>
      </p:sp>
      <p:sp>
        <p:nvSpPr>
          <p:cNvPr id="8195" name="Rectangle 2"/>
          <p:cNvSpPr>
            <a:spLocks noChangeArrowheads="1"/>
          </p:cNvSpPr>
          <p:nvPr/>
        </p:nvSpPr>
        <p:spPr bwMode="auto">
          <a:xfrm>
            <a:off x="304800" y="404813"/>
            <a:ext cx="8534400" cy="165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CC00"/>
              </a:buClr>
            </a:pPr>
            <a:r>
              <a:rPr lang="en-GB" altLang="el-GR" b="1">
                <a:solidFill>
                  <a:srgbClr val="FFCC00"/>
                </a:solidFill>
              </a:rPr>
              <a:t>Συνέχεια ή ασυνέχεια ανάμεσα </a:t>
            </a:r>
          </a:p>
          <a:p>
            <a:pPr algn="ctr" eaLnBrk="1" hangingPunct="1">
              <a:lnSpc>
                <a:spcPct val="100000"/>
              </a:lnSpc>
              <a:spcBef>
                <a:spcPct val="0"/>
              </a:spcBef>
              <a:buClr>
                <a:srgbClr val="FFCC00"/>
              </a:buClr>
            </a:pPr>
            <a:r>
              <a:rPr lang="en-GB" altLang="el-GR" b="1">
                <a:solidFill>
                  <a:srgbClr val="FFCC00"/>
                </a:solidFill>
              </a:rPr>
              <a:t>στην </a:t>
            </a:r>
            <a:r>
              <a:rPr lang="en-GB" altLang="el-GR" b="1" i="1">
                <a:solidFill>
                  <a:srgbClr val="FFCC00"/>
                </a:solidFill>
              </a:rPr>
              <a:t>προλεκτική</a:t>
            </a:r>
            <a:r>
              <a:rPr lang="en-GB" altLang="el-GR" b="1">
                <a:solidFill>
                  <a:srgbClr val="FFCC00"/>
                </a:solidFill>
              </a:rPr>
              <a:t> και στη </a:t>
            </a:r>
            <a:r>
              <a:rPr lang="en-GB" altLang="el-GR" b="1" i="1">
                <a:solidFill>
                  <a:srgbClr val="FFCC00"/>
                </a:solidFill>
              </a:rPr>
              <a:t>λεκτική</a:t>
            </a:r>
            <a:r>
              <a:rPr lang="en-GB" altLang="el-GR" b="1">
                <a:solidFill>
                  <a:srgbClr val="FFCC00"/>
                </a:solidFill>
              </a:rPr>
              <a:t> περίοδο;</a:t>
            </a:r>
          </a:p>
        </p:txBody>
      </p:sp>
      <p:sp>
        <p:nvSpPr>
          <p:cNvPr id="8196" name="Rectangle 3"/>
          <p:cNvSpPr>
            <a:spLocks noGrp="1" noChangeArrowheads="1"/>
          </p:cNvSpPr>
          <p:nvPr>
            <p:ph type="body" idx="1"/>
          </p:nvPr>
        </p:nvSpPr>
        <p:spPr>
          <a:xfrm>
            <a:off x="304800" y="1844675"/>
            <a:ext cx="8534400" cy="4835525"/>
          </a:xfrm>
        </p:spPr>
        <p:txBody>
          <a:bodyPr/>
          <a:lstStyle/>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u="sng" smtClean="0">
                <a:solidFill>
                  <a:srgbClr val="99FFCC"/>
                </a:solidFill>
              </a:rPr>
              <a:t>Νατιβισμός</a:t>
            </a:r>
            <a:r>
              <a:rPr lang="en-GB" altLang="el-GR" smtClean="0">
                <a:solidFill>
                  <a:srgbClr val="99FFCC"/>
                </a:solidFill>
              </a:rPr>
              <a:t>:</a:t>
            </a:r>
            <a:r>
              <a:rPr lang="en-GB" altLang="el-GR" smtClean="0"/>
              <a:t>  </a:t>
            </a:r>
            <a:r>
              <a:rPr lang="en-GB" altLang="el-GR" i="1" smtClean="0">
                <a:solidFill>
                  <a:srgbClr val="FF3399"/>
                </a:solidFill>
              </a:rPr>
              <a:t>ασυνέχεια</a:t>
            </a:r>
          </a:p>
          <a:p>
            <a:pP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	</a:t>
            </a:r>
            <a:r>
              <a:rPr lang="el-GR" altLang="el-GR" smtClean="0"/>
              <a:t>Η</a:t>
            </a:r>
            <a:r>
              <a:rPr lang="en-GB" altLang="el-GR" smtClean="0"/>
              <a:t> γλώσσα εμφανίζεται απότομα και ανεξάρτητα από προγενέστερες ικανότητες </a:t>
            </a:r>
            <a:endParaRPr lang="el-GR" altLang="el-GR"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altLang="el-GR" smtClean="0"/>
              <a:t>vs.</a:t>
            </a:r>
            <a:endParaRPr lang="en-GB" altLang="el-GR" smtClean="0"/>
          </a:p>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u="sng" smtClean="0">
                <a:solidFill>
                  <a:srgbClr val="99FFCC"/>
                </a:solidFill>
              </a:rPr>
              <a:t>Κονστρουκτιβισμός</a:t>
            </a:r>
            <a:r>
              <a:rPr lang="en-GB" altLang="el-GR" smtClean="0"/>
              <a:t>: </a:t>
            </a:r>
            <a:r>
              <a:rPr lang="en-GB" altLang="el-GR" i="1" smtClean="0">
                <a:solidFill>
                  <a:srgbClr val="FF3399"/>
                </a:solidFill>
              </a:rPr>
              <a:t>συνέχεια</a:t>
            </a:r>
          </a:p>
          <a:p>
            <a:pP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	</a:t>
            </a:r>
            <a:r>
              <a:rPr lang="el-GR" altLang="el-GR" smtClean="0"/>
              <a:t>Η</a:t>
            </a:r>
            <a:r>
              <a:rPr lang="en-GB" altLang="el-GR" smtClean="0"/>
              <a:t> γλώσσα δεν εμφανίζεται απότομα αλλά οικοδομείται </a:t>
            </a:r>
            <a:r>
              <a:rPr lang="el-GR" altLang="el-GR" smtClean="0"/>
              <a:t>πάνω </a:t>
            </a:r>
            <a:r>
              <a:rPr lang="en-GB" altLang="el-GR" smtClean="0"/>
              <a:t>σε ποικίλες ικανότητες και εμπειρίες που αρχίζουν </a:t>
            </a:r>
            <a:r>
              <a:rPr lang="el-GR" altLang="el-GR" smtClean="0"/>
              <a:t> να αναπτύσσονται </a:t>
            </a:r>
            <a:r>
              <a:rPr lang="en-GB" altLang="el-GR" smtClean="0"/>
              <a:t>ακόμη και πριν από τη γέννηση</a:t>
            </a:r>
          </a:p>
          <a:p>
            <a:pP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D1F36F18-2C2F-43A7-830F-78D477B65468}" type="slidenum">
              <a:rPr lang="en-GB" altLang="el-GR" sz="1400" smtClean="0">
                <a:solidFill>
                  <a:srgbClr val="000000"/>
                </a:solidFill>
              </a:rPr>
              <a:pPr>
                <a:lnSpc>
                  <a:spcPct val="100000"/>
                </a:lnSpc>
                <a:spcBef>
                  <a:spcPct val="0"/>
                </a:spcBef>
                <a:buClr>
                  <a:srgbClr val="000000"/>
                </a:buClr>
              </a:pPr>
              <a:t>40</a:t>
            </a:fld>
            <a:endParaRPr lang="en-GB" altLang="el-GR" sz="1400" smtClean="0">
              <a:solidFill>
                <a:srgbClr val="000000"/>
              </a:solidFill>
            </a:endParaRPr>
          </a:p>
        </p:txBody>
      </p:sp>
      <p:sp>
        <p:nvSpPr>
          <p:cNvPr id="72707" name="Rectangle 1"/>
          <p:cNvSpPr>
            <a:spLocks noGrp="1" noChangeArrowheads="1"/>
          </p:cNvSpPr>
          <p:nvPr>
            <p:ph type="title"/>
          </p:nvPr>
        </p:nvSpPr>
        <p:spPr>
          <a:xfrm>
            <a:off x="0" y="-388938"/>
            <a:ext cx="9144000" cy="1873251"/>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FF66"/>
                </a:solidFill>
              </a:rPr>
              <a:t/>
            </a:r>
            <a:br>
              <a:rPr lang="en-GB" altLang="el-GR" sz="2800" smtClean="0">
                <a:solidFill>
                  <a:srgbClr val="FFFF66"/>
                </a:solidFill>
              </a:rPr>
            </a:br>
            <a:r>
              <a:rPr lang="en-GB" altLang="el-GR" sz="2800" smtClean="0">
                <a:solidFill>
                  <a:srgbClr val="FFC000"/>
                </a:solidFill>
              </a:rPr>
              <a:t>ΠΡΩΤΟΠΡΟΣΤΑΚΤΙΚ</a:t>
            </a:r>
            <a:r>
              <a:rPr lang="el-GR" altLang="el-GR" sz="2800" smtClean="0">
                <a:solidFill>
                  <a:srgbClr val="FFC000"/>
                </a:solidFill>
              </a:rPr>
              <a:t>Η</a:t>
            </a:r>
            <a:r>
              <a:rPr lang="en-GB" altLang="el-GR" sz="2800" smtClean="0">
                <a:solidFill>
                  <a:srgbClr val="FFC000"/>
                </a:solidFill>
              </a:rPr>
              <a:t> </a:t>
            </a:r>
            <a:br>
              <a:rPr lang="en-GB" altLang="el-GR" sz="2800" smtClean="0">
                <a:solidFill>
                  <a:srgbClr val="FFC000"/>
                </a:solidFill>
              </a:rPr>
            </a:br>
            <a:r>
              <a:rPr lang="en-GB" altLang="el-GR" sz="2800" smtClean="0">
                <a:solidFill>
                  <a:srgbClr val="FFC000"/>
                </a:solidFill>
              </a:rPr>
              <a:t>&amp; ΠΡΩΤΟΑΝΑΦΟΡΙΚΗ ΛΕΙΤΟΥΡΓΙΑ</a:t>
            </a:r>
            <a:br>
              <a:rPr lang="en-GB" altLang="el-GR" sz="2800" smtClean="0">
                <a:solidFill>
                  <a:srgbClr val="FFC000"/>
                </a:solidFill>
              </a:rPr>
            </a:br>
            <a:r>
              <a:rPr lang="en-GB" altLang="el-GR" sz="2800" smtClean="0">
                <a:solidFill>
                  <a:srgbClr val="FFFF66"/>
                </a:solidFill>
              </a:rPr>
              <a:t> </a:t>
            </a:r>
            <a:r>
              <a:rPr lang="en-GB" altLang="el-GR" sz="2000" b="0" smtClean="0">
                <a:solidFill>
                  <a:srgbClr val="FFFFFF"/>
                </a:solidFill>
                <a:cs typeface="Times New Roman" panose="02020603050405020304" pitchFamily="18" charset="0"/>
              </a:rPr>
              <a:t>Bates et al. (1975, 1977, 1979, 1988)</a:t>
            </a:r>
            <a:r>
              <a:rPr lang="en-GB" altLang="el-GR" sz="2000" b="0" smtClean="0">
                <a:solidFill>
                  <a:srgbClr val="000000"/>
                </a:solidFill>
                <a:cs typeface="Times New Roman" panose="02020603050405020304" pitchFamily="18" charset="0"/>
              </a:rPr>
              <a:t> </a:t>
            </a:r>
          </a:p>
        </p:txBody>
      </p:sp>
      <p:sp>
        <p:nvSpPr>
          <p:cNvPr id="72708" name="Rectangle 2"/>
          <p:cNvSpPr>
            <a:spLocks noChangeArrowheads="1"/>
          </p:cNvSpPr>
          <p:nvPr/>
        </p:nvSpPr>
        <p:spPr bwMode="auto">
          <a:xfrm>
            <a:off x="0" y="1700213"/>
            <a:ext cx="9144000"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63525" indent="449263">
              <a:lnSpc>
                <a:spcPct val="90000"/>
              </a:lnSpc>
              <a:spcBef>
                <a:spcPts val="700"/>
              </a:spcBef>
              <a:buClr>
                <a:srgbClr val="FFFFFF"/>
              </a:buClr>
              <a:buSzPct val="100000"/>
              <a:buFont typeface="Georgia" panose="02040502050405020303" pitchFamily="18" charset="0"/>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800">
                <a:solidFill>
                  <a:srgbClr val="FFFFFF"/>
                </a:solidFill>
                <a:latin typeface="Georgia" panose="02040502050405020303" pitchFamily="18" charset="0"/>
              </a:defRPr>
            </a:lvl1pPr>
            <a:lvl2pPr marL="1350963" indent="-457200">
              <a:lnSpc>
                <a:spcPct val="90000"/>
              </a:lnSpc>
              <a:spcBef>
                <a:spcPts val="6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700" b="1"/>
              <a:t>Οι </a:t>
            </a:r>
            <a:r>
              <a:rPr lang="en-GB" altLang="el-GR" sz="2700" b="1" u="sng"/>
              <a:t>πρώτες προσπάθειες </a:t>
            </a:r>
            <a:r>
              <a:rPr lang="el-GR" altLang="el-GR" sz="2700" b="1" u="sng"/>
              <a:t>του παιδιού να </a:t>
            </a:r>
            <a:r>
              <a:rPr lang="en-GB" altLang="el-GR" sz="2700" b="1" u="sng"/>
              <a:t>καθοδ</a:t>
            </a:r>
            <a:r>
              <a:rPr lang="el-GR" altLang="el-GR" sz="2700" b="1" u="sng"/>
              <a:t>ηγήσει τους </a:t>
            </a:r>
            <a:r>
              <a:rPr lang="en-GB" altLang="el-GR" sz="2700" b="1" u="sng"/>
              <a:t>άλλ</a:t>
            </a:r>
            <a:r>
              <a:rPr lang="el-GR" altLang="el-GR" sz="2700" b="1" u="sng"/>
              <a:t>ους</a:t>
            </a:r>
            <a:r>
              <a:rPr lang="en-GB" altLang="el-GR" sz="2700" b="1"/>
              <a:t> </a:t>
            </a:r>
            <a:r>
              <a:rPr lang="el-GR" altLang="el-GR" sz="2700" b="1"/>
              <a:t> </a:t>
            </a:r>
          </a:p>
          <a:p>
            <a:pPr algn="ctr" eaLnBrk="1" hangingPunct="1">
              <a:lnSpc>
                <a:spcPct val="100000"/>
              </a:lnSpc>
              <a:spcBef>
                <a:spcPct val="0"/>
              </a:spcBef>
            </a:pPr>
            <a:r>
              <a:rPr lang="el-GR" altLang="el-GR" sz="2700" b="1"/>
              <a:t>μέσα από την επικοινωνία </a:t>
            </a:r>
          </a:p>
          <a:p>
            <a:pPr algn="ctr" eaLnBrk="1" hangingPunct="1">
              <a:lnSpc>
                <a:spcPct val="100000"/>
              </a:lnSpc>
              <a:spcBef>
                <a:spcPct val="0"/>
              </a:spcBef>
            </a:pPr>
            <a:r>
              <a:rPr lang="el-GR" altLang="el-GR" sz="2700" b="1"/>
              <a:t>συνιστούν </a:t>
            </a:r>
            <a:r>
              <a:rPr lang="en-GB" altLang="el-GR" sz="2700" b="1" u="sng"/>
              <a:t>ορόσημα </a:t>
            </a:r>
            <a:r>
              <a:rPr lang="el-GR" altLang="el-GR" sz="2700" b="1" u="sng"/>
              <a:t>της </a:t>
            </a:r>
            <a:r>
              <a:rPr lang="en-GB" altLang="el-GR" sz="2700" b="1" u="sng"/>
              <a:t>α</a:t>
            </a:r>
            <a:r>
              <a:rPr lang="en-GB" altLang="el-GR" sz="2700" b="1"/>
              <a:t>νάπτυξης</a:t>
            </a:r>
            <a:r>
              <a:rPr lang="el-GR" altLang="el-GR" sz="2700" b="1"/>
              <a:t>.</a:t>
            </a:r>
            <a:endParaRPr lang="en-GB" altLang="el-GR" sz="2700" b="1"/>
          </a:p>
          <a:p>
            <a:pPr algn="ctr" eaLnBrk="1" hangingPunct="1">
              <a:lnSpc>
                <a:spcPct val="100000"/>
              </a:lnSpc>
              <a:spcBef>
                <a:spcPct val="0"/>
              </a:spcBef>
            </a:pPr>
            <a:endParaRPr lang="en-GB" altLang="el-GR" b="1"/>
          </a:p>
          <a:p>
            <a:pPr algn="ctr" eaLnBrk="1" hangingPunct="1">
              <a:lnSpc>
                <a:spcPct val="100000"/>
              </a:lnSpc>
              <a:spcBef>
                <a:spcPct val="0"/>
              </a:spcBef>
            </a:pPr>
            <a:r>
              <a:rPr lang="el-GR" altLang="el-GR" b="1">
                <a:solidFill>
                  <a:srgbClr val="99FFCC"/>
                </a:solidFill>
              </a:rPr>
              <a:t>Δ</a:t>
            </a:r>
            <a:r>
              <a:rPr lang="en-GB" altLang="el-GR" b="1">
                <a:solidFill>
                  <a:srgbClr val="99FFCC"/>
                </a:solidFill>
              </a:rPr>
              <a:t>ύο </a:t>
            </a:r>
            <a:r>
              <a:rPr lang="el-GR" altLang="el-GR" b="1">
                <a:solidFill>
                  <a:srgbClr val="99FFCC"/>
                </a:solidFill>
              </a:rPr>
              <a:t>εντέλει </a:t>
            </a:r>
            <a:r>
              <a:rPr lang="en-GB" altLang="el-GR" b="1">
                <a:solidFill>
                  <a:srgbClr val="99FFCC"/>
                </a:solidFill>
              </a:rPr>
              <a:t>τύποι επικοινωνιακής πρόθεσης</a:t>
            </a:r>
            <a:r>
              <a:rPr lang="en-GB" altLang="el-GR" b="1"/>
              <a:t> νωρίς</a:t>
            </a:r>
            <a:r>
              <a:rPr lang="el-GR" altLang="el-GR" b="1"/>
              <a:t>:</a:t>
            </a:r>
            <a:endParaRPr lang="en-GB" altLang="el-GR" sz="2400">
              <a:solidFill>
                <a:srgbClr val="CC0000"/>
              </a:solidFill>
            </a:endParaRPr>
          </a:p>
          <a:p>
            <a:pPr eaLnBrk="1" hangingPunct="1">
              <a:lnSpc>
                <a:spcPct val="100000"/>
              </a:lnSpc>
              <a:spcBef>
                <a:spcPct val="0"/>
              </a:spcBef>
              <a:buFont typeface="Georgia" panose="02040502050405020303" pitchFamily="18" charset="0"/>
              <a:buAutoNum type="arabicPeriod"/>
            </a:pPr>
            <a:r>
              <a:rPr lang="en-GB" altLang="el-GR" sz="2400">
                <a:solidFill>
                  <a:srgbClr val="99FFCC"/>
                </a:solidFill>
              </a:rPr>
              <a:t> </a:t>
            </a:r>
            <a:r>
              <a:rPr lang="en-GB" altLang="el-GR" sz="2400" b="1">
                <a:solidFill>
                  <a:srgbClr val="99FFCC"/>
                </a:solidFill>
              </a:rPr>
              <a:t>ΠΡΩΤΟΠΡΟΣΤΑΚΤΙΚΕΣ</a:t>
            </a:r>
            <a:r>
              <a:rPr lang="en-GB" altLang="el-GR" sz="2400" b="1"/>
              <a:t> χρήσεις</a:t>
            </a:r>
            <a:r>
              <a:rPr lang="el-GR" altLang="el-GR" sz="2400" b="1"/>
              <a:t>:  ΖΗΤΑΝΕ ΚΑΤΙ</a:t>
            </a:r>
            <a:endParaRPr lang="en-GB" altLang="el-GR" sz="2400" b="1"/>
          </a:p>
          <a:p>
            <a:pPr lvl="1" eaLnBrk="1" hangingPunct="1">
              <a:lnSpc>
                <a:spcPct val="100000"/>
              </a:lnSpc>
              <a:spcBef>
                <a:spcPct val="0"/>
              </a:spcBef>
              <a:buFont typeface="Georgia" panose="02040502050405020303" pitchFamily="18" charset="0"/>
              <a:buNone/>
            </a:pPr>
            <a:r>
              <a:rPr lang="en-GB" altLang="el-GR"/>
              <a:t>	(προπομποί αιτημάτων, προσταγών…</a:t>
            </a:r>
            <a:r>
              <a:rPr lang="el-GR" altLang="el-GR"/>
              <a:t>, π.χ. </a:t>
            </a:r>
            <a:r>
              <a:rPr lang="el-GR" altLang="el-GR">
                <a:solidFill>
                  <a:srgbClr val="FFC000"/>
                </a:solidFill>
              </a:rPr>
              <a:t>κοίτα!</a:t>
            </a:r>
            <a:r>
              <a:rPr lang="en-GB" altLang="el-GR"/>
              <a:t>)</a:t>
            </a:r>
            <a:endParaRPr lang="el-GR" altLang="el-GR"/>
          </a:p>
          <a:p>
            <a:pPr eaLnBrk="1" hangingPunct="1">
              <a:lnSpc>
                <a:spcPct val="100000"/>
              </a:lnSpc>
              <a:spcBef>
                <a:spcPct val="0"/>
              </a:spcBef>
              <a:buFont typeface="Georgia" panose="02040502050405020303" pitchFamily="18" charset="0"/>
              <a:buAutoNum type="arabicPeriod"/>
            </a:pPr>
            <a:r>
              <a:rPr lang="en-GB" altLang="el-GR" sz="2400" b="1">
                <a:solidFill>
                  <a:srgbClr val="99FFCC"/>
                </a:solidFill>
              </a:rPr>
              <a:t>ΠΡΩΤΟΑΝΑΦΟΡΙΚΕΣ</a:t>
            </a:r>
            <a:r>
              <a:rPr lang="en-GB" altLang="el-GR" sz="2400"/>
              <a:t> </a:t>
            </a:r>
            <a:r>
              <a:rPr lang="en-GB" altLang="el-GR" sz="2400" b="1"/>
              <a:t>χρήσεις</a:t>
            </a:r>
            <a:r>
              <a:rPr lang="el-GR" altLang="el-GR" sz="2400" b="1"/>
              <a:t>:  ΣΧΟΛΙΑΖΟΥΝ ΚΑΤΙ</a:t>
            </a:r>
            <a:endParaRPr lang="en-GB" altLang="el-GR" sz="2400" b="1"/>
          </a:p>
          <a:p>
            <a:pPr eaLnBrk="1" hangingPunct="1">
              <a:lnSpc>
                <a:spcPct val="100000"/>
              </a:lnSpc>
              <a:spcBef>
                <a:spcPct val="0"/>
              </a:spcBef>
            </a:pPr>
            <a:r>
              <a:rPr lang="en-GB" altLang="el-GR" sz="2400"/>
              <a:t>(προπομποί εκφράσεων</a:t>
            </a:r>
            <a:r>
              <a:rPr lang="el-GR" altLang="el-GR" sz="2400"/>
              <a:t> που αναφέρονται στον κόσμο</a:t>
            </a:r>
            <a:r>
              <a:rPr lang="en-GB" altLang="el-GR" sz="2400"/>
              <a:t>)</a:t>
            </a:r>
            <a:endParaRPr lang="el-GR" altLang="el-GR" sz="2400"/>
          </a:p>
          <a:p>
            <a:pPr eaLnBrk="1" hangingPunct="1">
              <a:lnSpc>
                <a:spcPct val="100000"/>
              </a:lnSpc>
              <a:spcBef>
                <a:spcPct val="0"/>
              </a:spcBef>
            </a:pPr>
            <a:r>
              <a:rPr lang="el-GR" altLang="el-GR" sz="2400"/>
              <a:t>π.χ.   </a:t>
            </a:r>
            <a:r>
              <a:rPr lang="el-GR" altLang="el-GR" sz="2400" i="1">
                <a:solidFill>
                  <a:srgbClr val="FFC000"/>
                </a:solidFill>
              </a:rPr>
              <a:t>Σκυλάκι (πέρασε)</a:t>
            </a:r>
            <a:endParaRPr lang="en-GB" altLang="el-GR" sz="2400" i="1">
              <a:solidFill>
                <a:srgbClr val="FFC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F8A89CAA-978E-4609-B32C-BA6B956626EB}" type="slidenum">
              <a:rPr lang="en-GB" altLang="el-GR" sz="1400" smtClean="0">
                <a:solidFill>
                  <a:srgbClr val="000000"/>
                </a:solidFill>
              </a:rPr>
              <a:pPr>
                <a:lnSpc>
                  <a:spcPct val="100000"/>
                </a:lnSpc>
                <a:spcBef>
                  <a:spcPct val="0"/>
                </a:spcBef>
                <a:buClr>
                  <a:srgbClr val="000000"/>
                </a:buClr>
              </a:pPr>
              <a:t>41</a:t>
            </a:fld>
            <a:endParaRPr lang="en-GB" altLang="el-GR" sz="1400" smtClean="0">
              <a:solidFill>
                <a:srgbClr val="000000"/>
              </a:solidFill>
            </a:endParaRPr>
          </a:p>
        </p:txBody>
      </p:sp>
      <p:sp>
        <p:nvSpPr>
          <p:cNvPr id="74755" name="Rectangle 1"/>
          <p:cNvSpPr>
            <a:spLocks noGrp="1" noChangeArrowheads="1"/>
          </p:cNvSpPr>
          <p:nvPr>
            <p:ph type="title"/>
          </p:nvPr>
        </p:nvSpPr>
        <p:spPr>
          <a:xfrm>
            <a:off x="0" y="0"/>
            <a:ext cx="9144000" cy="1143000"/>
          </a:xfrm>
          <a:ln w="9360">
            <a:solidFill>
              <a:srgbClr val="FFFF99"/>
            </a:solidFill>
            <a:miter lim="800000"/>
            <a:headEnd/>
            <a:tailEnd/>
          </a:ln>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400" smtClean="0"/>
              <a:t>Πιο αναλυτικά,   υποθέσεις για</a:t>
            </a:r>
            <a:r>
              <a:rPr lang="en-GB" altLang="el-GR" sz="2400" smtClean="0"/>
              <a:t/>
            </a:r>
            <a:br>
              <a:rPr lang="en-GB" altLang="el-GR" sz="2400" smtClean="0"/>
            </a:br>
            <a:r>
              <a:rPr lang="en-GB" altLang="el-GR" sz="2400" smtClean="0"/>
              <a:t>ΠΡΩΙΜΕΣ ΕΠΙΚΟΙΝΩΝΙΑΚΕΣ ΛΕΙΤΟΥΡΓΙΕΣ</a:t>
            </a:r>
            <a:r>
              <a:rPr lang="el-GR" altLang="el-GR" sz="2400" smtClean="0"/>
              <a:t> </a:t>
            </a:r>
            <a:br>
              <a:rPr lang="el-GR" altLang="el-GR" sz="2400" smtClean="0"/>
            </a:br>
            <a:r>
              <a:rPr lang="el-GR" altLang="el-GR" sz="2400" smtClean="0"/>
              <a:t>από τη βρεφική ηλικία έως αργότερα στη νηπιακή</a:t>
            </a:r>
            <a:endParaRPr lang="en-GB" altLang="el-GR" sz="2400" smtClean="0"/>
          </a:p>
        </p:txBody>
      </p:sp>
      <p:grpSp>
        <p:nvGrpSpPr>
          <p:cNvPr id="74756" name="Group 2"/>
          <p:cNvGrpSpPr>
            <a:grpSpLocks/>
          </p:cNvGrpSpPr>
          <p:nvPr/>
        </p:nvGrpSpPr>
        <p:grpSpPr bwMode="auto">
          <a:xfrm>
            <a:off x="304800" y="1219200"/>
            <a:ext cx="8061325" cy="471488"/>
            <a:chOff x="192" y="768"/>
            <a:chExt cx="5078" cy="297"/>
          </a:xfrm>
        </p:grpSpPr>
        <p:sp>
          <p:nvSpPr>
            <p:cNvPr id="2" name="Rectangle 3"/>
            <p:cNvSpPr>
              <a:spLocks noChangeArrowheads="1"/>
            </p:cNvSpPr>
            <p:nvPr/>
          </p:nvSpPr>
          <p:spPr bwMode="auto">
            <a:xfrm>
              <a:off x="247" y="768"/>
              <a:ext cx="4968" cy="298"/>
            </a:xfrm>
            <a:prstGeom prst="rect">
              <a:avLst/>
            </a:prstGeom>
            <a:noFill/>
            <a:ln w="9525">
              <a:noFill/>
              <a:round/>
              <a:headEnd/>
              <a:tailEnd/>
            </a:ln>
            <a:effectLst/>
          </p:spPr>
          <p:txBody>
            <a:bodyPr lIns="90000" tIns="46800" rIns="90000" bIns="46800" anchor="ctr"/>
            <a:lstStyle/>
            <a:p>
              <a:pPr algn="ctr" eaLnBrk="1" hangingPunct="1">
                <a:buClr>
                  <a:srgbClr val="FFCC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200" b="1" dirty="0">
                  <a:solidFill>
                    <a:srgbClr val="FFCC00"/>
                  </a:solidFill>
                  <a:effectLst>
                    <a:outerShdw blurRad="38100" dist="38100" dir="2700000" algn="tl">
                      <a:srgbClr val="000000"/>
                    </a:outerShdw>
                  </a:effectLst>
                  <a:cs typeface="Times New Roman" pitchFamily="18" charset="0"/>
                </a:rPr>
                <a:t>Π.χ.  </a:t>
              </a:r>
              <a:r>
                <a:rPr lang="en-GB" sz="2200" b="1" dirty="0" err="1">
                  <a:solidFill>
                    <a:srgbClr val="FFCC00"/>
                  </a:solidFill>
                  <a:effectLst>
                    <a:outerShdw blurRad="38100" dist="38100" dir="2700000" algn="tl">
                      <a:srgbClr val="000000"/>
                    </a:outerShdw>
                  </a:effectLst>
                  <a:cs typeface="Times New Roman" pitchFamily="18" charset="0"/>
                </a:rPr>
                <a:t>Halliday</a:t>
              </a:r>
              <a:r>
                <a:rPr lang="en-GB" sz="2200" b="1" dirty="0">
                  <a:solidFill>
                    <a:srgbClr val="FFCC00"/>
                  </a:solidFill>
                  <a:effectLst>
                    <a:outerShdw blurRad="38100" dist="38100" dir="2700000" algn="tl">
                      <a:srgbClr val="000000"/>
                    </a:outerShdw>
                  </a:effectLst>
                  <a:cs typeface="Times New Roman" pitchFamily="18" charset="0"/>
                </a:rPr>
                <a:t> (1975, 1979, 1982)</a:t>
              </a:r>
            </a:p>
          </p:txBody>
        </p:sp>
        <p:sp>
          <p:nvSpPr>
            <p:cNvPr id="74803" name="Rectangle 4"/>
            <p:cNvSpPr>
              <a:spLocks noChangeArrowheads="1"/>
            </p:cNvSpPr>
            <p:nvPr/>
          </p:nvSpPr>
          <p:spPr bwMode="auto">
            <a:xfrm>
              <a:off x="192" y="768"/>
              <a:ext cx="507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57" name="Group 5"/>
          <p:cNvGrpSpPr>
            <a:grpSpLocks/>
          </p:cNvGrpSpPr>
          <p:nvPr/>
        </p:nvGrpSpPr>
        <p:grpSpPr bwMode="auto">
          <a:xfrm>
            <a:off x="152400" y="1808163"/>
            <a:ext cx="2665413" cy="609600"/>
            <a:chOff x="96" y="1139"/>
            <a:chExt cx="1679" cy="384"/>
          </a:xfrm>
        </p:grpSpPr>
        <p:sp>
          <p:nvSpPr>
            <p:cNvPr id="74800" name="Rectangle 6"/>
            <p:cNvSpPr>
              <a:spLocks noChangeArrowheads="1"/>
            </p:cNvSpPr>
            <p:nvPr/>
          </p:nvSpPr>
          <p:spPr bwMode="auto">
            <a:xfrm>
              <a:off x="164" y="1139"/>
              <a:ext cx="1542"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buClr>
                  <a:srgbClr val="FFFF66"/>
                </a:buClr>
              </a:pPr>
              <a:r>
                <a:rPr lang="en-GB" altLang="el-GR" sz="2400" b="1">
                  <a:solidFill>
                    <a:srgbClr val="FFFF66"/>
                  </a:solidFill>
                </a:rPr>
                <a:t>Διαδραστική</a:t>
              </a:r>
            </a:p>
          </p:txBody>
        </p:sp>
        <p:sp>
          <p:nvSpPr>
            <p:cNvPr id="74801" name="Rectangle 7"/>
            <p:cNvSpPr>
              <a:spLocks noChangeArrowheads="1"/>
            </p:cNvSpPr>
            <p:nvPr/>
          </p:nvSpPr>
          <p:spPr bwMode="auto">
            <a:xfrm>
              <a:off x="96" y="1139"/>
              <a:ext cx="167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58" name="Group 8"/>
          <p:cNvGrpSpPr>
            <a:grpSpLocks/>
          </p:cNvGrpSpPr>
          <p:nvPr/>
        </p:nvGrpSpPr>
        <p:grpSpPr bwMode="auto">
          <a:xfrm>
            <a:off x="2541588" y="1809750"/>
            <a:ext cx="6599237" cy="531813"/>
            <a:chOff x="1601" y="1140"/>
            <a:chExt cx="4157" cy="335"/>
          </a:xfrm>
        </p:grpSpPr>
        <p:sp>
          <p:nvSpPr>
            <p:cNvPr id="74798" name="Rectangle 9"/>
            <p:cNvSpPr>
              <a:spLocks noChangeArrowheads="1"/>
            </p:cNvSpPr>
            <p:nvPr/>
          </p:nvSpPr>
          <p:spPr bwMode="auto">
            <a:xfrm>
              <a:off x="1676" y="1147"/>
              <a:ext cx="3982"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Εδραίωση και διατήρηση επικοινωνιακής επαφής</a:t>
              </a:r>
              <a:r>
                <a:rPr lang="el-GR" altLang="el-GR" sz="2200"/>
                <a:t> με τους άλλους (μιλάμε για να είμαστε μαζί)</a:t>
              </a:r>
              <a:endParaRPr lang="en-GB" altLang="el-GR" sz="2200"/>
            </a:p>
          </p:txBody>
        </p:sp>
        <p:sp>
          <p:nvSpPr>
            <p:cNvPr id="74799" name="Rectangle 10"/>
            <p:cNvSpPr>
              <a:spLocks noChangeArrowheads="1"/>
            </p:cNvSpPr>
            <p:nvPr/>
          </p:nvSpPr>
          <p:spPr bwMode="auto">
            <a:xfrm>
              <a:off x="1601" y="1140"/>
              <a:ext cx="415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59" name="Group 11"/>
          <p:cNvGrpSpPr>
            <a:grpSpLocks/>
          </p:cNvGrpSpPr>
          <p:nvPr/>
        </p:nvGrpSpPr>
        <p:grpSpPr bwMode="auto">
          <a:xfrm>
            <a:off x="152400" y="2419350"/>
            <a:ext cx="2663825" cy="698500"/>
            <a:chOff x="96" y="1524"/>
            <a:chExt cx="1678" cy="440"/>
          </a:xfrm>
        </p:grpSpPr>
        <p:sp>
          <p:nvSpPr>
            <p:cNvPr id="74796" name="Rectangle 12"/>
            <p:cNvSpPr>
              <a:spLocks noChangeArrowheads="1"/>
            </p:cNvSpPr>
            <p:nvPr/>
          </p:nvSpPr>
          <p:spPr bwMode="auto">
            <a:xfrm>
              <a:off x="164" y="1524"/>
              <a:ext cx="1542"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buClr>
                  <a:srgbClr val="FFFF66"/>
                </a:buClr>
              </a:pPr>
              <a:r>
                <a:rPr lang="en-GB" altLang="el-GR" sz="2200" b="1">
                  <a:solidFill>
                    <a:srgbClr val="FFFF66"/>
                  </a:solidFill>
                </a:rPr>
                <a:t>Ε</a:t>
              </a:r>
              <a:r>
                <a:rPr lang="en-GB" altLang="el-GR" sz="2400" b="1">
                  <a:solidFill>
                    <a:srgbClr val="FFFF66"/>
                  </a:solidFill>
                </a:rPr>
                <a:t>ργαλειακή</a:t>
              </a:r>
            </a:p>
          </p:txBody>
        </p:sp>
        <p:sp>
          <p:nvSpPr>
            <p:cNvPr id="74797" name="Rectangle 13"/>
            <p:cNvSpPr>
              <a:spLocks noChangeArrowheads="1"/>
            </p:cNvSpPr>
            <p:nvPr/>
          </p:nvSpPr>
          <p:spPr bwMode="auto">
            <a:xfrm>
              <a:off x="96" y="1524"/>
              <a:ext cx="1679" cy="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0" name="Group 14"/>
          <p:cNvGrpSpPr>
            <a:grpSpLocks/>
          </p:cNvGrpSpPr>
          <p:nvPr/>
        </p:nvGrpSpPr>
        <p:grpSpPr bwMode="auto">
          <a:xfrm>
            <a:off x="2541588" y="2427288"/>
            <a:ext cx="6599237" cy="614362"/>
            <a:chOff x="1601" y="1529"/>
            <a:chExt cx="4157" cy="387"/>
          </a:xfrm>
        </p:grpSpPr>
        <p:sp>
          <p:nvSpPr>
            <p:cNvPr id="74794" name="Rectangle 15"/>
            <p:cNvSpPr>
              <a:spLocks noChangeArrowheads="1"/>
            </p:cNvSpPr>
            <p:nvPr/>
          </p:nvSpPr>
          <p:spPr bwMode="auto">
            <a:xfrm>
              <a:off x="1676" y="1536"/>
              <a:ext cx="3982" cy="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Αίτημα αντικειμένου… </a:t>
              </a:r>
              <a:r>
                <a:rPr lang="el-GR" altLang="el-GR" sz="2200"/>
                <a:t>(</a:t>
              </a:r>
              <a:r>
                <a:rPr lang="el-GR" altLang="el-GR" sz="2200" i="1"/>
                <a:t>θέλω τη μπάλα</a:t>
              </a:r>
              <a:r>
                <a:rPr lang="el-GR" altLang="el-GR" sz="2200"/>
                <a:t>)</a:t>
              </a:r>
              <a:endParaRPr lang="en-GB" altLang="el-GR" sz="2200"/>
            </a:p>
          </p:txBody>
        </p:sp>
        <p:sp>
          <p:nvSpPr>
            <p:cNvPr id="74795" name="Rectangle 16"/>
            <p:cNvSpPr>
              <a:spLocks noChangeArrowheads="1"/>
            </p:cNvSpPr>
            <p:nvPr/>
          </p:nvSpPr>
          <p:spPr bwMode="auto">
            <a:xfrm>
              <a:off x="1601" y="1529"/>
              <a:ext cx="4158"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1" name="Group 17"/>
          <p:cNvGrpSpPr>
            <a:grpSpLocks/>
          </p:cNvGrpSpPr>
          <p:nvPr/>
        </p:nvGrpSpPr>
        <p:grpSpPr bwMode="auto">
          <a:xfrm>
            <a:off x="152400" y="3121025"/>
            <a:ext cx="2665413" cy="609600"/>
            <a:chOff x="96" y="1966"/>
            <a:chExt cx="1679" cy="384"/>
          </a:xfrm>
        </p:grpSpPr>
        <p:sp>
          <p:nvSpPr>
            <p:cNvPr id="74792" name="Rectangle 18"/>
            <p:cNvSpPr>
              <a:spLocks noChangeArrowheads="1"/>
            </p:cNvSpPr>
            <p:nvPr/>
          </p:nvSpPr>
          <p:spPr bwMode="auto">
            <a:xfrm>
              <a:off x="113" y="1966"/>
              <a:ext cx="1593"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buClr>
                  <a:srgbClr val="FFFF66"/>
                </a:buClr>
              </a:pPr>
              <a:r>
                <a:rPr lang="en-GB" altLang="el-GR" sz="2400" b="1">
                  <a:solidFill>
                    <a:srgbClr val="FFFF66"/>
                  </a:solidFill>
                </a:rPr>
                <a:t>Κατευθυντική</a:t>
              </a:r>
            </a:p>
          </p:txBody>
        </p:sp>
        <p:sp>
          <p:nvSpPr>
            <p:cNvPr id="74793" name="Rectangle 19"/>
            <p:cNvSpPr>
              <a:spLocks noChangeArrowheads="1"/>
            </p:cNvSpPr>
            <p:nvPr/>
          </p:nvSpPr>
          <p:spPr bwMode="auto">
            <a:xfrm>
              <a:off x="96" y="1966"/>
              <a:ext cx="167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2" name="Group 20"/>
          <p:cNvGrpSpPr>
            <a:grpSpLocks/>
          </p:cNvGrpSpPr>
          <p:nvPr/>
        </p:nvGrpSpPr>
        <p:grpSpPr bwMode="auto">
          <a:xfrm>
            <a:off x="2541588" y="3122613"/>
            <a:ext cx="6599237" cy="531812"/>
            <a:chOff x="1601" y="1967"/>
            <a:chExt cx="4157" cy="335"/>
          </a:xfrm>
        </p:grpSpPr>
        <p:sp>
          <p:nvSpPr>
            <p:cNvPr id="74790" name="Rectangle 21"/>
            <p:cNvSpPr>
              <a:spLocks noChangeArrowheads="1"/>
            </p:cNvSpPr>
            <p:nvPr/>
          </p:nvSpPr>
          <p:spPr bwMode="auto">
            <a:xfrm>
              <a:off x="1676" y="1974"/>
              <a:ext cx="3982"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Αίτημα δράσης</a:t>
              </a:r>
              <a:r>
                <a:rPr lang="el-GR" altLang="el-GR" sz="2200"/>
                <a:t> (</a:t>
              </a:r>
              <a:r>
                <a:rPr lang="el-GR" altLang="el-GR" sz="2200" i="1"/>
                <a:t>πάρε με αγκαλιά</a:t>
              </a:r>
              <a:r>
                <a:rPr lang="el-GR" altLang="el-GR" sz="2200"/>
                <a:t>)</a:t>
              </a:r>
              <a:endParaRPr lang="en-GB" altLang="el-GR" sz="2200"/>
            </a:p>
          </p:txBody>
        </p:sp>
        <p:sp>
          <p:nvSpPr>
            <p:cNvPr id="74791" name="Rectangle 22"/>
            <p:cNvSpPr>
              <a:spLocks noChangeArrowheads="1"/>
            </p:cNvSpPr>
            <p:nvPr/>
          </p:nvSpPr>
          <p:spPr bwMode="auto">
            <a:xfrm>
              <a:off x="1601" y="1967"/>
              <a:ext cx="415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3" name="Group 23"/>
          <p:cNvGrpSpPr>
            <a:grpSpLocks/>
          </p:cNvGrpSpPr>
          <p:nvPr/>
        </p:nvGrpSpPr>
        <p:grpSpPr bwMode="auto">
          <a:xfrm>
            <a:off x="0" y="3732213"/>
            <a:ext cx="2817813" cy="609600"/>
            <a:chOff x="0" y="2351"/>
            <a:chExt cx="1775" cy="384"/>
          </a:xfrm>
        </p:grpSpPr>
        <p:sp>
          <p:nvSpPr>
            <p:cNvPr id="74788" name="Rectangle 24"/>
            <p:cNvSpPr>
              <a:spLocks noChangeArrowheads="1"/>
            </p:cNvSpPr>
            <p:nvPr/>
          </p:nvSpPr>
          <p:spPr bwMode="auto">
            <a:xfrm>
              <a:off x="0" y="2351"/>
              <a:ext cx="1706"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buClr>
                  <a:srgbClr val="FFFF66"/>
                </a:buClr>
              </a:pPr>
              <a:r>
                <a:rPr lang="en-GB" altLang="el-GR" sz="2400" b="1">
                  <a:solidFill>
                    <a:srgbClr val="FFFF66"/>
                  </a:solidFill>
                </a:rPr>
                <a:t>Πληροφοριακή</a:t>
              </a:r>
            </a:p>
          </p:txBody>
        </p:sp>
        <p:sp>
          <p:nvSpPr>
            <p:cNvPr id="74789" name="Rectangle 25"/>
            <p:cNvSpPr>
              <a:spLocks noChangeArrowheads="1"/>
            </p:cNvSpPr>
            <p:nvPr/>
          </p:nvSpPr>
          <p:spPr bwMode="auto">
            <a:xfrm>
              <a:off x="96" y="2351"/>
              <a:ext cx="167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4" name="Group 26"/>
          <p:cNvGrpSpPr>
            <a:grpSpLocks/>
          </p:cNvGrpSpPr>
          <p:nvPr/>
        </p:nvGrpSpPr>
        <p:grpSpPr bwMode="auto">
          <a:xfrm>
            <a:off x="2541588" y="3733800"/>
            <a:ext cx="6599237" cy="531813"/>
            <a:chOff x="1601" y="2352"/>
            <a:chExt cx="4157" cy="335"/>
          </a:xfrm>
        </p:grpSpPr>
        <p:sp>
          <p:nvSpPr>
            <p:cNvPr id="74786" name="Rectangle 27"/>
            <p:cNvSpPr>
              <a:spLocks noChangeArrowheads="1"/>
            </p:cNvSpPr>
            <p:nvPr/>
          </p:nvSpPr>
          <p:spPr bwMode="auto">
            <a:xfrm>
              <a:off x="1676" y="2359"/>
              <a:ext cx="3982"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l-GR" altLang="el-GR" sz="2200"/>
                <a:t>Κατευθύνει προσοχή </a:t>
              </a:r>
              <a:r>
                <a:rPr lang="en-GB" altLang="el-GR" sz="2200"/>
                <a:t>αποδέκτη σε ένα αντικείμενο ή γεγονός</a:t>
              </a:r>
              <a:r>
                <a:rPr lang="el-GR" altLang="el-GR" sz="2200"/>
                <a:t> (κοίτα το σκυλάκι)</a:t>
              </a:r>
              <a:r>
                <a:rPr lang="en-GB" altLang="el-GR" sz="2200"/>
                <a:t>…</a:t>
              </a:r>
            </a:p>
          </p:txBody>
        </p:sp>
        <p:sp>
          <p:nvSpPr>
            <p:cNvPr id="74787" name="Rectangle 28"/>
            <p:cNvSpPr>
              <a:spLocks noChangeArrowheads="1"/>
            </p:cNvSpPr>
            <p:nvPr/>
          </p:nvSpPr>
          <p:spPr bwMode="auto">
            <a:xfrm>
              <a:off x="1601" y="2352"/>
              <a:ext cx="415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5" name="Group 29"/>
          <p:cNvGrpSpPr>
            <a:grpSpLocks/>
          </p:cNvGrpSpPr>
          <p:nvPr/>
        </p:nvGrpSpPr>
        <p:grpSpPr bwMode="auto">
          <a:xfrm>
            <a:off x="323850" y="4343400"/>
            <a:ext cx="2798763" cy="882650"/>
            <a:chOff x="204" y="2736"/>
            <a:chExt cx="1763" cy="556"/>
          </a:xfrm>
        </p:grpSpPr>
        <p:sp>
          <p:nvSpPr>
            <p:cNvPr id="74784" name="Rectangle 30"/>
            <p:cNvSpPr>
              <a:spLocks noChangeArrowheads="1"/>
            </p:cNvSpPr>
            <p:nvPr/>
          </p:nvSpPr>
          <p:spPr bwMode="auto">
            <a:xfrm>
              <a:off x="204" y="2736"/>
              <a:ext cx="1694"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buClr>
                  <a:srgbClr val="FFFF66"/>
                </a:buClr>
              </a:pPr>
              <a:r>
                <a:rPr lang="en-GB" altLang="el-GR" sz="2400" b="1">
                  <a:solidFill>
                    <a:srgbClr val="FFFF66"/>
                  </a:solidFill>
                </a:rPr>
                <a:t>Προσωπική</a:t>
              </a:r>
            </a:p>
          </p:txBody>
        </p:sp>
        <p:sp>
          <p:nvSpPr>
            <p:cNvPr id="74785" name="Rectangle 31"/>
            <p:cNvSpPr>
              <a:spLocks noChangeArrowheads="1"/>
            </p:cNvSpPr>
            <p:nvPr/>
          </p:nvSpPr>
          <p:spPr bwMode="auto">
            <a:xfrm>
              <a:off x="288" y="2736"/>
              <a:ext cx="1679" cy="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6" name="Group 32"/>
          <p:cNvGrpSpPr>
            <a:grpSpLocks/>
          </p:cNvGrpSpPr>
          <p:nvPr/>
        </p:nvGrpSpPr>
        <p:grpSpPr bwMode="auto">
          <a:xfrm>
            <a:off x="2541588" y="4362450"/>
            <a:ext cx="6599237" cy="781050"/>
            <a:chOff x="1601" y="2748"/>
            <a:chExt cx="4157" cy="492"/>
          </a:xfrm>
        </p:grpSpPr>
        <p:sp>
          <p:nvSpPr>
            <p:cNvPr id="74782" name="Rectangle 33"/>
            <p:cNvSpPr>
              <a:spLocks noChangeArrowheads="1"/>
            </p:cNvSpPr>
            <p:nvPr/>
          </p:nvSpPr>
          <p:spPr bwMode="auto">
            <a:xfrm>
              <a:off x="1676" y="2756"/>
              <a:ext cx="3982" cy="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Έκφραση προσωπικότητας: απόρριψη ή έκφραση ικανοποίησης</a:t>
              </a:r>
              <a:r>
                <a:rPr lang="el-GR" altLang="el-GR" sz="2200"/>
                <a:t> </a:t>
              </a:r>
              <a:r>
                <a:rPr lang="en-GB" altLang="el-GR" sz="2200"/>
                <a:t>.</a:t>
              </a:r>
              <a:r>
                <a:rPr lang="en-GB" altLang="el-GR" sz="2200">
                  <a:cs typeface="Times New Roman" panose="02020603050405020304" pitchFamily="18" charset="0"/>
                </a:rPr>
                <a:t> </a:t>
              </a:r>
              <a:r>
                <a:rPr lang="el-GR" altLang="el-GR" sz="2200">
                  <a:cs typeface="Times New Roman" panose="02020603050405020304" pitchFamily="18" charset="0"/>
                </a:rPr>
                <a:t>(π.χ. Χαρά ή άρνηση)</a:t>
              </a:r>
              <a:endParaRPr lang="en-GB" altLang="el-GR" sz="2200">
                <a:cs typeface="Times New Roman" panose="02020603050405020304" pitchFamily="18" charset="0"/>
              </a:endParaRPr>
            </a:p>
          </p:txBody>
        </p:sp>
        <p:sp>
          <p:nvSpPr>
            <p:cNvPr id="74783" name="Rectangle 34"/>
            <p:cNvSpPr>
              <a:spLocks noChangeArrowheads="1"/>
            </p:cNvSpPr>
            <p:nvPr/>
          </p:nvSpPr>
          <p:spPr bwMode="auto">
            <a:xfrm>
              <a:off x="1601" y="2748"/>
              <a:ext cx="4158" cy="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7" name="Group 35"/>
          <p:cNvGrpSpPr>
            <a:grpSpLocks/>
          </p:cNvGrpSpPr>
          <p:nvPr/>
        </p:nvGrpSpPr>
        <p:grpSpPr bwMode="auto">
          <a:xfrm>
            <a:off x="457200" y="5227638"/>
            <a:ext cx="2663825" cy="517525"/>
            <a:chOff x="288" y="3293"/>
            <a:chExt cx="1678" cy="326"/>
          </a:xfrm>
        </p:grpSpPr>
        <p:sp>
          <p:nvSpPr>
            <p:cNvPr id="30748" name="Rectangle 36"/>
            <p:cNvSpPr>
              <a:spLocks noChangeArrowheads="1"/>
            </p:cNvSpPr>
            <p:nvPr/>
          </p:nvSpPr>
          <p:spPr bwMode="auto">
            <a:xfrm>
              <a:off x="356" y="3293"/>
              <a:ext cx="1542" cy="327"/>
            </a:xfrm>
            <a:prstGeom prst="rect">
              <a:avLst/>
            </a:prstGeom>
            <a:noFill/>
            <a:ln w="9525">
              <a:noFill/>
              <a:round/>
              <a:headEnd/>
              <a:tailEnd/>
            </a:ln>
          </p:spPr>
          <p:txBody>
            <a:bodyPr lIns="90000" tIns="46800" rIns="90000" bIns="46800" anchor="ctr"/>
            <a:lstStyle/>
            <a:p>
              <a:pPr eaLnBrk="1" hangingPunct="1">
                <a:buClr>
                  <a:srgbClr val="FFFF66"/>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chemeClr val="accent1">
                      <a:lumMod val="60000"/>
                      <a:lumOff val="40000"/>
                    </a:schemeClr>
                  </a:solidFill>
                </a:rPr>
                <a:t>Ευριστική</a:t>
              </a:r>
              <a:r>
                <a:rPr lang="en-GB" sz="2400" b="1" dirty="0">
                  <a:solidFill>
                    <a:srgbClr val="FFFF66"/>
                  </a:solidFill>
                  <a:cs typeface="Times New Roman" pitchFamily="18" charset="0"/>
                </a:rPr>
                <a:t> </a:t>
              </a:r>
            </a:p>
          </p:txBody>
        </p:sp>
        <p:sp>
          <p:nvSpPr>
            <p:cNvPr id="74781" name="Rectangle 37"/>
            <p:cNvSpPr>
              <a:spLocks noChangeArrowheads="1"/>
            </p:cNvSpPr>
            <p:nvPr/>
          </p:nvSpPr>
          <p:spPr bwMode="auto">
            <a:xfrm>
              <a:off x="288" y="3293"/>
              <a:ext cx="1679"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8" name="Group 38"/>
          <p:cNvGrpSpPr>
            <a:grpSpLocks/>
          </p:cNvGrpSpPr>
          <p:nvPr/>
        </p:nvGrpSpPr>
        <p:grpSpPr bwMode="auto">
          <a:xfrm>
            <a:off x="2541588" y="5222875"/>
            <a:ext cx="6599237" cy="449263"/>
            <a:chOff x="1601" y="3290"/>
            <a:chExt cx="4157" cy="283"/>
          </a:xfrm>
        </p:grpSpPr>
        <p:sp>
          <p:nvSpPr>
            <p:cNvPr id="74778" name="Rectangle 39"/>
            <p:cNvSpPr>
              <a:spLocks noChangeArrowheads="1"/>
            </p:cNvSpPr>
            <p:nvPr/>
          </p:nvSpPr>
          <p:spPr bwMode="auto">
            <a:xfrm>
              <a:off x="1676" y="3297"/>
              <a:ext cx="398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Χρήση της γλώσσας για εξερεύνηση της πραγματικότητας</a:t>
              </a:r>
            </a:p>
          </p:txBody>
        </p:sp>
        <p:sp>
          <p:nvSpPr>
            <p:cNvPr id="74779" name="Rectangle 40"/>
            <p:cNvSpPr>
              <a:spLocks noChangeArrowheads="1"/>
            </p:cNvSpPr>
            <p:nvPr/>
          </p:nvSpPr>
          <p:spPr bwMode="auto">
            <a:xfrm>
              <a:off x="1601" y="3290"/>
              <a:ext cx="4158"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69" name="Group 41"/>
          <p:cNvGrpSpPr>
            <a:grpSpLocks/>
          </p:cNvGrpSpPr>
          <p:nvPr/>
        </p:nvGrpSpPr>
        <p:grpSpPr bwMode="auto">
          <a:xfrm>
            <a:off x="457200" y="5942013"/>
            <a:ext cx="2663825" cy="608012"/>
            <a:chOff x="288" y="3743"/>
            <a:chExt cx="1678" cy="383"/>
          </a:xfrm>
        </p:grpSpPr>
        <p:sp>
          <p:nvSpPr>
            <p:cNvPr id="30744" name="Rectangle 42"/>
            <p:cNvSpPr>
              <a:spLocks noChangeArrowheads="1"/>
            </p:cNvSpPr>
            <p:nvPr/>
          </p:nvSpPr>
          <p:spPr bwMode="auto">
            <a:xfrm>
              <a:off x="356" y="3743"/>
              <a:ext cx="1542" cy="384"/>
            </a:xfrm>
            <a:prstGeom prst="rect">
              <a:avLst/>
            </a:prstGeom>
            <a:noFill/>
            <a:ln w="9525">
              <a:noFill/>
              <a:round/>
              <a:headEnd/>
              <a:tailEnd/>
            </a:ln>
          </p:spPr>
          <p:txBody>
            <a:bodyPr lIns="90000" tIns="46800" rIns="90000" bIns="46800" anchor="ctr"/>
            <a:lstStyle/>
            <a:p>
              <a:pPr eaLnBrk="1" hangingPunct="1">
                <a:buClr>
                  <a:srgbClr val="FFFF66"/>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chemeClr val="accent1">
                      <a:lumMod val="60000"/>
                      <a:lumOff val="40000"/>
                    </a:schemeClr>
                  </a:solidFill>
                </a:rPr>
                <a:t>Φανταστική</a:t>
              </a:r>
              <a:endParaRPr lang="en-GB" sz="2400" b="1" dirty="0">
                <a:solidFill>
                  <a:schemeClr val="accent1">
                    <a:lumMod val="60000"/>
                    <a:lumOff val="40000"/>
                  </a:schemeClr>
                </a:solidFill>
              </a:endParaRPr>
            </a:p>
          </p:txBody>
        </p:sp>
        <p:sp>
          <p:nvSpPr>
            <p:cNvPr id="74777" name="Rectangle 43"/>
            <p:cNvSpPr>
              <a:spLocks noChangeArrowheads="1"/>
            </p:cNvSpPr>
            <p:nvPr/>
          </p:nvSpPr>
          <p:spPr bwMode="auto">
            <a:xfrm>
              <a:off x="288" y="3743"/>
              <a:ext cx="1679" cy="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grpSp>
        <p:nvGrpSpPr>
          <p:cNvPr id="74770" name="Group 44"/>
          <p:cNvGrpSpPr>
            <a:grpSpLocks/>
          </p:cNvGrpSpPr>
          <p:nvPr/>
        </p:nvGrpSpPr>
        <p:grpSpPr bwMode="auto">
          <a:xfrm>
            <a:off x="2541588" y="5943600"/>
            <a:ext cx="6599237" cy="531813"/>
            <a:chOff x="1601" y="3744"/>
            <a:chExt cx="4157" cy="335"/>
          </a:xfrm>
        </p:grpSpPr>
        <p:sp>
          <p:nvSpPr>
            <p:cNvPr id="74774" name="Rectangle 45"/>
            <p:cNvSpPr>
              <a:spLocks noChangeArrowheads="1"/>
            </p:cNvSpPr>
            <p:nvPr/>
          </p:nvSpPr>
          <p:spPr bwMode="auto">
            <a:xfrm>
              <a:off x="1676" y="3751"/>
              <a:ext cx="3982" cy="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2200"/>
                <a:t>Χρήση γλώσσας για δημιουργία φανταστικών κόσμων.</a:t>
              </a:r>
            </a:p>
          </p:txBody>
        </p:sp>
        <p:sp>
          <p:nvSpPr>
            <p:cNvPr id="74775" name="Rectangle 46"/>
            <p:cNvSpPr>
              <a:spLocks noChangeArrowheads="1"/>
            </p:cNvSpPr>
            <p:nvPr/>
          </p:nvSpPr>
          <p:spPr bwMode="auto">
            <a:xfrm>
              <a:off x="1601" y="3744"/>
              <a:ext cx="4158"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grpSp>
      <p:sp>
        <p:nvSpPr>
          <p:cNvPr id="74771" name="Rectangle 47"/>
          <p:cNvSpPr>
            <a:spLocks noChangeArrowheads="1"/>
          </p:cNvSpPr>
          <p:nvPr/>
        </p:nvSpPr>
        <p:spPr bwMode="auto">
          <a:xfrm>
            <a:off x="381000" y="1295400"/>
            <a:ext cx="80772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sp>
        <p:nvSpPr>
          <p:cNvPr id="74772" name="AutoShape 48"/>
          <p:cNvSpPr>
            <a:spLocks/>
          </p:cNvSpPr>
          <p:nvPr/>
        </p:nvSpPr>
        <p:spPr bwMode="auto">
          <a:xfrm>
            <a:off x="304800" y="5486400"/>
            <a:ext cx="377825" cy="914400"/>
          </a:xfrm>
          <a:prstGeom prst="leftBrace">
            <a:avLst>
              <a:gd name="adj1" fmla="val 20168"/>
              <a:gd name="adj2" fmla="val 44940"/>
            </a:avLst>
          </a:prstGeom>
          <a:noFill/>
          <a:ln w="19080">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sp>
        <p:nvSpPr>
          <p:cNvPr id="74773" name="Rectangle 49"/>
          <p:cNvSpPr>
            <a:spLocks noChangeArrowheads="1"/>
          </p:cNvSpPr>
          <p:nvPr/>
        </p:nvSpPr>
        <p:spPr bwMode="auto">
          <a:xfrm rot="-5400000">
            <a:off x="-763588" y="5573713"/>
            <a:ext cx="18653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1600" b="1"/>
              <a:t>Μεταγενέστερες</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54BCCBF5-50D1-478D-BA92-31243EDDE199}" type="slidenum">
              <a:rPr lang="en-GB" altLang="el-GR" sz="1400" smtClean="0">
                <a:solidFill>
                  <a:srgbClr val="000000"/>
                </a:solidFill>
              </a:rPr>
              <a:pPr>
                <a:lnSpc>
                  <a:spcPct val="100000"/>
                </a:lnSpc>
                <a:spcBef>
                  <a:spcPct val="0"/>
                </a:spcBef>
                <a:buClr>
                  <a:srgbClr val="000000"/>
                </a:buClr>
              </a:pPr>
              <a:t>42</a:t>
            </a:fld>
            <a:endParaRPr lang="en-GB" altLang="el-GR" sz="1400" smtClean="0">
              <a:solidFill>
                <a:srgbClr val="000000"/>
              </a:solidFill>
            </a:endParaRPr>
          </a:p>
        </p:txBody>
      </p:sp>
      <p:sp>
        <p:nvSpPr>
          <p:cNvPr id="76803" name="Rectangle 1"/>
          <p:cNvSpPr>
            <a:spLocks noGrp="1" noChangeArrowheads="1"/>
          </p:cNvSpPr>
          <p:nvPr>
            <p:ph type="title"/>
          </p:nvPr>
        </p:nvSpPr>
        <p:spPr>
          <a:xfrm>
            <a:off x="0" y="112713"/>
            <a:ext cx="9144000" cy="137477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C000"/>
                </a:solidFill>
              </a:rPr>
              <a:t>Επιπρόσθετες απόπειρες </a:t>
            </a:r>
            <a:br>
              <a:rPr lang="en-GB" altLang="el-GR" sz="2800" smtClean="0">
                <a:solidFill>
                  <a:srgbClr val="FFC000"/>
                </a:solidFill>
              </a:rPr>
            </a:br>
            <a:r>
              <a:rPr lang="en-GB" altLang="el-GR" sz="2800" smtClean="0">
                <a:solidFill>
                  <a:srgbClr val="FFC000"/>
                </a:solidFill>
              </a:rPr>
              <a:t>για κατηγοριοποίηση</a:t>
            </a:r>
            <a:r>
              <a:rPr lang="el-GR" altLang="el-GR" sz="2800" smtClean="0">
                <a:solidFill>
                  <a:srgbClr val="FFC000"/>
                </a:solidFill>
              </a:rPr>
              <a:t> </a:t>
            </a:r>
            <a:r>
              <a:rPr lang="en-GB" altLang="el-GR" sz="2800" smtClean="0">
                <a:solidFill>
                  <a:srgbClr val="FFC000"/>
                </a:solidFill>
              </a:rPr>
              <a:t>επικοινωνιακών προθέσεων</a:t>
            </a:r>
          </a:p>
        </p:txBody>
      </p:sp>
      <p:sp>
        <p:nvSpPr>
          <p:cNvPr id="76804" name="Rectangle 2"/>
          <p:cNvSpPr>
            <a:spLocks noGrp="1" noChangeArrowheads="1"/>
          </p:cNvSpPr>
          <p:nvPr>
            <p:ph type="body" idx="1"/>
          </p:nvPr>
        </p:nvSpPr>
        <p:spPr>
          <a:xfrm>
            <a:off x="0" y="1600200"/>
            <a:ext cx="9144000" cy="5068888"/>
          </a:xfrm>
        </p:spPr>
        <p:txBody>
          <a:bodyPr/>
          <a:lstStyle/>
          <a:p>
            <a:pPr algn="ctr" eaLnBrk="1" hangingPunct="1">
              <a:lnSpc>
                <a:spcPct val="100000"/>
              </a:lnSpc>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000" smtClean="0"/>
              <a:t>(π.χ. Bruner 1981, Dore 1974, Sugarman 1984)</a:t>
            </a:r>
            <a:endParaRPr lang="el-GR" altLang="el-GR" sz="2000" smtClean="0"/>
          </a:p>
          <a:p>
            <a:pPr eaLnBrk="1" hangingPunct="1">
              <a:lnSpc>
                <a:spcPct val="100000"/>
              </a:lnSpc>
              <a:buClr>
                <a:srgbClr val="FFFF66"/>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b="1" u="sng" smtClean="0">
              <a:solidFill>
                <a:srgbClr val="FFC000"/>
              </a:solidFill>
            </a:endParaRPr>
          </a:p>
          <a:p>
            <a:pPr eaLnBrk="1" hangingPunct="1">
              <a:lnSpc>
                <a:spcPct val="100000"/>
              </a:lnSpc>
              <a:buClr>
                <a:srgbClr val="FFFF66"/>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C000"/>
                </a:solidFill>
              </a:rPr>
              <a:t>Aπόρριψη</a:t>
            </a:r>
            <a:r>
              <a:rPr lang="en-GB" altLang="el-GR" b="1" smtClean="0">
                <a:solidFill>
                  <a:srgbClr val="FFFF66"/>
                </a:solidFill>
              </a:rPr>
              <a:t> </a:t>
            </a:r>
            <a:r>
              <a:rPr lang="en-GB" altLang="el-GR" smtClean="0">
                <a:solidFill>
                  <a:srgbClr val="FFFF66"/>
                </a:solidFill>
              </a:rPr>
              <a:t> </a:t>
            </a:r>
            <a:r>
              <a:rPr lang="en-GB" altLang="el-GR" smtClean="0"/>
              <a:t>	(π.χ.</a:t>
            </a:r>
            <a:r>
              <a:rPr lang="en-GB" altLang="el-GR" smtClean="0">
                <a:solidFill>
                  <a:srgbClr val="FFFF66"/>
                </a:solidFill>
              </a:rPr>
              <a:t> </a:t>
            </a:r>
            <a:r>
              <a:rPr lang="en-GB" altLang="el-GR" smtClean="0"/>
              <a:t>δηλώνει ότι δεν αποδέχεται προσφορά τροφής, παιχνιδιού)</a:t>
            </a:r>
            <a:r>
              <a:rPr lang="el-GR" altLang="el-GR" smtClean="0"/>
              <a:t>  -αναδύεται γύρω </a:t>
            </a:r>
            <a:r>
              <a:rPr lang="el-GR" altLang="el-GR" u="sng" smtClean="0"/>
              <a:t>στους 8 μήνες </a:t>
            </a:r>
            <a:r>
              <a:rPr lang="el-GR" altLang="el-GR" smtClean="0"/>
              <a:t>όταν το παιδί αρχίζει να αυτονομείται από τους άλλους και να αρνείται)</a:t>
            </a:r>
            <a:r>
              <a:rPr lang="en-GB" altLang="el-GR" smtClean="0"/>
              <a:t> </a:t>
            </a:r>
          </a:p>
          <a:p>
            <a:pPr eaLnBrk="1" hangingPunct="1">
              <a:lnSpc>
                <a:spcPct val="100000"/>
              </a:lnSpc>
              <a:buClr>
                <a:srgbClr val="FFFF66"/>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C000"/>
                </a:solidFill>
              </a:rPr>
              <a:t>Αίτημα</a:t>
            </a:r>
            <a:r>
              <a:rPr lang="en-GB" altLang="el-GR" b="1" smtClean="0"/>
              <a:t> </a:t>
            </a:r>
            <a:r>
              <a:rPr lang="en-GB" altLang="el-GR" smtClean="0"/>
              <a:t>	(για αντικείμενο, για πράξη, για κοινωνική αλληλεπίδραση)</a:t>
            </a:r>
          </a:p>
          <a:p>
            <a:pPr eaLnBrk="1" hangingPunct="1">
              <a:lnSpc>
                <a:spcPct val="100000"/>
              </a:lnSpc>
              <a:buClr>
                <a:srgbClr val="FFFF66"/>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C000"/>
                </a:solidFill>
              </a:rPr>
              <a:t>Σχόλιο</a:t>
            </a:r>
            <a:r>
              <a:rPr lang="en-GB" altLang="el-GR" b="1" smtClean="0"/>
              <a:t>  </a:t>
            </a:r>
            <a:r>
              <a:rPr lang="en-GB" altLang="el-GR" smtClean="0"/>
              <a:t>	(π.χ. δείχνει κάτι, το κρατά για να πει κάτι)</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D332700-F076-4BC2-95FF-2AA1E0B24573}" type="slidenum">
              <a:rPr lang="en-GB" altLang="el-GR" sz="1400" smtClean="0">
                <a:solidFill>
                  <a:srgbClr val="000000"/>
                </a:solidFill>
              </a:rPr>
              <a:pPr>
                <a:lnSpc>
                  <a:spcPct val="100000"/>
                </a:lnSpc>
                <a:spcBef>
                  <a:spcPct val="0"/>
                </a:spcBef>
                <a:buClr>
                  <a:srgbClr val="000000"/>
                </a:buClr>
              </a:pPr>
              <a:t>43</a:t>
            </a:fld>
            <a:endParaRPr lang="en-GB" altLang="el-GR" sz="1400" smtClean="0">
              <a:solidFill>
                <a:srgbClr val="000000"/>
              </a:solidFill>
            </a:endParaRPr>
          </a:p>
        </p:txBody>
      </p:sp>
      <p:sp>
        <p:nvSpPr>
          <p:cNvPr id="78851" name="Rectangle 1"/>
          <p:cNvSpPr>
            <a:spLocks noChangeArrowheads="1"/>
          </p:cNvSpPr>
          <p:nvPr/>
        </p:nvSpPr>
        <p:spPr bwMode="auto">
          <a:xfrm>
            <a:off x="0" y="333375"/>
            <a:ext cx="9144000" cy="514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FF99"/>
              </a:buClr>
            </a:pPr>
            <a:endParaRPr lang="el-GR" altLang="el-GR" b="1">
              <a:solidFill>
                <a:srgbClr val="FFC000"/>
              </a:solidFill>
            </a:endParaRPr>
          </a:p>
          <a:p>
            <a:pPr algn="ctr" eaLnBrk="1" hangingPunct="1">
              <a:lnSpc>
                <a:spcPct val="100000"/>
              </a:lnSpc>
              <a:spcBef>
                <a:spcPct val="0"/>
              </a:spcBef>
              <a:buClr>
                <a:srgbClr val="FFFF99"/>
              </a:buClr>
            </a:pPr>
            <a:r>
              <a:rPr lang="en-GB" altLang="el-GR" sz="3200" b="1">
                <a:solidFill>
                  <a:srgbClr val="FFC000"/>
                </a:solidFill>
              </a:rPr>
              <a:t>Συχνότητα επικοινωνίας</a:t>
            </a:r>
          </a:p>
          <a:p>
            <a:pPr algn="ctr" eaLnBrk="1" hangingPunct="1">
              <a:lnSpc>
                <a:spcPct val="100000"/>
              </a:lnSpc>
              <a:spcBef>
                <a:spcPct val="0"/>
              </a:spcBef>
            </a:pPr>
            <a:r>
              <a:rPr lang="en-GB" altLang="el-GR" sz="2000">
                <a:solidFill>
                  <a:srgbClr val="FFC000"/>
                </a:solidFill>
                <a:cs typeface="Times New Roman" panose="02020603050405020304" pitchFamily="18" charset="0"/>
              </a:rPr>
              <a:t>(Wetherby, Cain, Yonclas, &amp; Walker 1988</a:t>
            </a:r>
            <a:r>
              <a:rPr lang="en-GB" altLang="el-GR" sz="2000">
                <a:solidFill>
                  <a:srgbClr val="FFC000"/>
                </a:solidFill>
                <a:latin typeface="Arial" panose="020B0604020202020204" pitchFamily="34" charset="0"/>
                <a:cs typeface="Times New Roman" panose="02020603050405020304" pitchFamily="18" charset="0"/>
              </a:rPr>
              <a:t>, </a:t>
            </a:r>
            <a:r>
              <a:rPr lang="en-GB" altLang="el-GR" sz="2000">
                <a:solidFill>
                  <a:srgbClr val="FFC000"/>
                </a:solidFill>
                <a:cs typeface="Times New Roman" panose="02020603050405020304" pitchFamily="18" charset="0"/>
              </a:rPr>
              <a:t>Wet</a:t>
            </a:r>
            <a:r>
              <a:rPr lang="en-GB" altLang="el-GR" sz="2000">
                <a:cs typeface="Times New Roman" panose="02020603050405020304" pitchFamily="18" charset="0"/>
              </a:rPr>
              <a:t>herby, Yonclas, &amp; Bryan 1989)</a:t>
            </a:r>
          </a:p>
          <a:p>
            <a:pPr algn="ctr" eaLnBrk="1" hangingPunct="1">
              <a:lnSpc>
                <a:spcPct val="100000"/>
              </a:lnSpc>
              <a:spcBef>
                <a:spcPct val="0"/>
              </a:spcBef>
            </a:pPr>
            <a:endParaRPr lang="en-GB" altLang="el-GR" sz="2000"/>
          </a:p>
          <a:p>
            <a:pPr algn="ctr" eaLnBrk="1" hangingPunct="1">
              <a:lnSpc>
                <a:spcPct val="100000"/>
              </a:lnSpc>
              <a:spcBef>
                <a:spcPct val="0"/>
              </a:spcBef>
            </a:pPr>
            <a:r>
              <a:rPr lang="en-GB" altLang="el-GR" b="1" u="sng">
                <a:solidFill>
                  <a:srgbClr val="FFFF00"/>
                </a:solidFill>
              </a:rPr>
              <a:t>αυξάνει με την ηλικία</a:t>
            </a:r>
            <a:r>
              <a:rPr lang="en-GB" altLang="el-GR">
                <a:solidFill>
                  <a:srgbClr val="FFFF00"/>
                </a:solidFill>
              </a:rPr>
              <a:t>:</a:t>
            </a:r>
          </a:p>
          <a:p>
            <a:pPr algn="ctr" eaLnBrk="1" hangingPunct="1">
              <a:lnSpc>
                <a:spcPct val="100000"/>
              </a:lnSpc>
              <a:spcBef>
                <a:spcPct val="0"/>
              </a:spcBef>
            </a:pPr>
            <a:endParaRPr lang="en-GB" altLang="el-GR" sz="2400"/>
          </a:p>
          <a:p>
            <a:pPr algn="ctr" eaLnBrk="1" hangingPunct="1">
              <a:lnSpc>
                <a:spcPct val="100000"/>
              </a:lnSpc>
              <a:spcBef>
                <a:spcPct val="0"/>
              </a:spcBef>
            </a:pPr>
            <a:r>
              <a:rPr lang="en-GB" altLang="el-GR" sz="2400"/>
              <a:t>μέση συχνότητα</a:t>
            </a:r>
          </a:p>
          <a:p>
            <a:pPr algn="ctr" eaLnBrk="1" hangingPunct="1">
              <a:lnSpc>
                <a:spcPct val="100000"/>
              </a:lnSpc>
              <a:spcBef>
                <a:spcPct val="0"/>
              </a:spcBef>
            </a:pPr>
            <a:r>
              <a:rPr lang="en-GB" altLang="el-GR" sz="2400"/>
              <a:t>12 μήνες: 1 επικοινωνιακή πράξη /λεπτό</a:t>
            </a:r>
          </a:p>
          <a:p>
            <a:pPr algn="ctr" eaLnBrk="1" hangingPunct="1">
              <a:lnSpc>
                <a:spcPct val="100000"/>
              </a:lnSpc>
              <a:spcBef>
                <a:spcPct val="0"/>
              </a:spcBef>
            </a:pPr>
            <a:r>
              <a:rPr lang="en-GB" altLang="el-GR" sz="2400"/>
              <a:t>    24 μήνες: 5 επικοινωνιακές πράξεις /λεπτό</a:t>
            </a:r>
            <a:r>
              <a:rPr lang="en-GB" altLang="el-GR" sz="2400">
                <a:cs typeface="Times New Roman" panose="02020603050405020304" pitchFamily="18" charset="0"/>
              </a:rPr>
              <a:t> </a:t>
            </a:r>
          </a:p>
          <a:p>
            <a:pPr algn="ctr" eaLnBrk="1" hangingPunct="1">
              <a:lnSpc>
                <a:spcPct val="100000"/>
              </a:lnSpc>
              <a:spcBef>
                <a:spcPct val="0"/>
              </a:spcBef>
            </a:pPr>
            <a:endParaRPr lang="en-GB" altLang="el-GR" sz="2400"/>
          </a:p>
          <a:p>
            <a:pPr algn="ctr" eaLnBrk="1" hangingPunct="1">
              <a:lnSpc>
                <a:spcPct val="100000"/>
              </a:lnSpc>
              <a:spcBef>
                <a:spcPct val="0"/>
              </a:spcBef>
            </a:pPr>
            <a:endParaRPr lang="en-US" altLang="el-GR" sz="2400"/>
          </a:p>
          <a:p>
            <a:pPr algn="ctr" eaLnBrk="1" hangingPunct="1">
              <a:lnSpc>
                <a:spcPct val="100000"/>
              </a:lnSpc>
              <a:spcBef>
                <a:spcPct val="0"/>
              </a:spcBef>
            </a:pPr>
            <a:r>
              <a:rPr lang="el-GR" altLang="el-GR" b="1">
                <a:solidFill>
                  <a:srgbClr val="FFFF00"/>
                </a:solidFill>
              </a:rPr>
              <a:t>Π</a:t>
            </a:r>
            <a:r>
              <a:rPr lang="en-GB" altLang="el-GR" b="1">
                <a:solidFill>
                  <a:srgbClr val="FFFF00"/>
                </a:solidFill>
              </a:rPr>
              <a:t>αιδιά με γλωσσική καθυστέρηση: </a:t>
            </a:r>
          </a:p>
          <a:p>
            <a:pPr algn="ctr" eaLnBrk="1" hangingPunct="1">
              <a:lnSpc>
                <a:spcPct val="100000"/>
              </a:lnSpc>
              <a:spcBef>
                <a:spcPct val="0"/>
              </a:spcBef>
            </a:pPr>
            <a:r>
              <a:rPr lang="en-GB" altLang="el-GR" b="1">
                <a:solidFill>
                  <a:srgbClr val="FFFF00"/>
                </a:solidFill>
              </a:rPr>
              <a:t>χαμηλότερη συχνότητα επικοινωνίας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49D90BF4-BD52-4949-AF36-0F4AB052BFF9}" type="slidenum">
              <a:rPr lang="en-GB" altLang="el-GR" sz="1400" smtClean="0">
                <a:solidFill>
                  <a:srgbClr val="000000"/>
                </a:solidFill>
              </a:rPr>
              <a:pPr>
                <a:lnSpc>
                  <a:spcPct val="100000"/>
                </a:lnSpc>
                <a:spcBef>
                  <a:spcPct val="0"/>
                </a:spcBef>
                <a:buClr>
                  <a:srgbClr val="000000"/>
                </a:buClr>
              </a:pPr>
              <a:t>44</a:t>
            </a:fld>
            <a:endParaRPr lang="en-GB" altLang="el-GR" sz="1400" smtClean="0">
              <a:solidFill>
                <a:srgbClr val="000000"/>
              </a:solidFill>
            </a:endParaRPr>
          </a:p>
        </p:txBody>
      </p:sp>
      <p:sp>
        <p:nvSpPr>
          <p:cNvPr id="80899" name="Rectangle 1"/>
          <p:cNvSpPr>
            <a:spLocks noChangeArrowheads="1"/>
          </p:cNvSpPr>
          <p:nvPr/>
        </p:nvSpPr>
        <p:spPr bwMode="auto">
          <a:xfrm>
            <a:off x="304800" y="609600"/>
            <a:ext cx="8580438" cy="1201738"/>
          </a:xfrm>
          <a:prstGeom prst="rect">
            <a:avLst/>
          </a:prstGeom>
          <a:noFill/>
          <a:ln w="9360">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FF99"/>
              </a:buClr>
            </a:pPr>
            <a:endParaRPr lang="en-GB" altLang="el-GR" sz="2400" b="1">
              <a:solidFill>
                <a:srgbClr val="FFFF99"/>
              </a:solidFill>
            </a:endParaRPr>
          </a:p>
          <a:p>
            <a:pPr algn="ctr" eaLnBrk="1" hangingPunct="1">
              <a:lnSpc>
                <a:spcPct val="100000"/>
              </a:lnSpc>
              <a:spcBef>
                <a:spcPct val="0"/>
              </a:spcBef>
              <a:buClr>
                <a:srgbClr val="FFFF99"/>
              </a:buClr>
            </a:pPr>
            <a:r>
              <a:rPr lang="en-GB" altLang="el-GR" sz="2400" b="1">
                <a:solidFill>
                  <a:srgbClr val="FFFF99"/>
                </a:solidFill>
              </a:rPr>
              <a:t>ΠΡΩΙΜΗ ΕΠΙΚΟΙΝΩΝΙΑΚΗ ΔΡΑΣΤΗΡΙΟΤΗΤΑ</a:t>
            </a:r>
          </a:p>
          <a:p>
            <a:pPr algn="ctr" eaLnBrk="1" hangingPunct="1">
              <a:lnSpc>
                <a:spcPct val="100000"/>
              </a:lnSpc>
              <a:spcBef>
                <a:spcPct val="0"/>
              </a:spcBef>
              <a:buClr>
                <a:srgbClr val="FFFF99"/>
              </a:buClr>
            </a:pPr>
            <a:endParaRPr lang="en-GB" altLang="el-GR" sz="2400" b="1">
              <a:solidFill>
                <a:srgbClr val="FFFF99"/>
              </a:solidFill>
            </a:endParaRPr>
          </a:p>
        </p:txBody>
      </p:sp>
      <p:sp>
        <p:nvSpPr>
          <p:cNvPr id="2" name="Rectangle 2"/>
          <p:cNvSpPr>
            <a:spLocks noChangeArrowheads="1"/>
          </p:cNvSpPr>
          <p:nvPr/>
        </p:nvSpPr>
        <p:spPr bwMode="auto">
          <a:xfrm>
            <a:off x="468313" y="2209800"/>
            <a:ext cx="4535487" cy="895350"/>
          </a:xfrm>
          <a:prstGeom prst="rect">
            <a:avLst/>
          </a:prstGeom>
          <a:noFill/>
          <a:ln w="9525">
            <a:noFill/>
            <a:round/>
            <a:headEnd/>
            <a:tailEnd/>
          </a:ln>
        </p:spPr>
        <p:txBody>
          <a:bodyPr lIns="90000" tIns="46800" rIns="90000" bIns="46800">
            <a:spAutoFit/>
          </a:bodyPr>
          <a:lstStyle/>
          <a:p>
            <a:pPr eaLnBrk="1" hangingPunct="1">
              <a:buClr>
                <a:srgbClr val="FFFF66"/>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600" b="1" dirty="0" err="1">
                <a:solidFill>
                  <a:srgbClr val="FFFF66"/>
                </a:solidFill>
                <a:effectLst>
                  <a:outerShdw blurRad="38100" dist="38100" dir="2700000" algn="tl">
                    <a:srgbClr val="000000"/>
                  </a:outerShdw>
                </a:effectLst>
              </a:rPr>
              <a:t>Χωρίς</a:t>
            </a:r>
            <a:r>
              <a:rPr lang="en-GB" sz="2600" b="1" dirty="0">
                <a:solidFill>
                  <a:srgbClr val="FFFF66"/>
                </a:solidFill>
                <a:effectLst>
                  <a:outerShdw blurRad="38100" dist="38100" dir="2700000" algn="tl">
                    <a:srgbClr val="000000"/>
                  </a:outerShdw>
                </a:effectLst>
              </a:rPr>
              <a:t> </a:t>
            </a:r>
            <a:r>
              <a:rPr lang="en-GB" sz="2600" b="1" dirty="0" err="1">
                <a:solidFill>
                  <a:srgbClr val="FFFF66"/>
                </a:solidFill>
                <a:effectLst>
                  <a:outerShdw blurRad="38100" dist="38100" dir="2700000" algn="tl">
                    <a:srgbClr val="000000"/>
                  </a:outerShdw>
                </a:effectLst>
              </a:rPr>
              <a:t>φων</a:t>
            </a:r>
            <a:r>
              <a:rPr lang="el-GR" sz="2600" b="1" dirty="0" err="1">
                <a:solidFill>
                  <a:srgbClr val="FFFF66"/>
                </a:solidFill>
                <a:effectLst>
                  <a:outerShdw blurRad="38100" dist="38100" dir="2700000" algn="tl">
                    <a:srgbClr val="000000"/>
                  </a:outerShdw>
                </a:effectLst>
              </a:rPr>
              <a:t>οποιήσεις</a:t>
            </a:r>
            <a:endParaRPr lang="el-GR" sz="2600" b="1" dirty="0">
              <a:solidFill>
                <a:srgbClr val="FFFF66"/>
              </a:solidFill>
              <a:effectLst>
                <a:outerShdw blurRad="38100" dist="38100" dir="2700000" algn="tl">
                  <a:srgbClr val="000000"/>
                </a:outerShdw>
              </a:effectLst>
            </a:endParaRPr>
          </a:p>
          <a:p>
            <a:pPr eaLnBrk="1" hangingPunct="1">
              <a:buClr>
                <a:srgbClr val="FFFF66"/>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600" b="1" dirty="0">
                <a:solidFill>
                  <a:srgbClr val="FFFF66"/>
                </a:solidFill>
                <a:effectLst>
                  <a:outerShdw blurRad="38100" dist="38100" dir="2700000" algn="tl">
                    <a:srgbClr val="000000"/>
                  </a:outerShdw>
                </a:effectLst>
              </a:rPr>
              <a:t>Διάφορες συμπεριφορές</a:t>
            </a:r>
            <a:endParaRPr lang="en-GB" sz="2600" b="1" dirty="0">
              <a:solidFill>
                <a:srgbClr val="FFFF66"/>
              </a:solidFill>
              <a:effectLst>
                <a:outerShdw blurRad="38100" dist="38100" dir="2700000" algn="tl">
                  <a:srgbClr val="000000"/>
                </a:outerShdw>
              </a:effectLst>
            </a:endParaRPr>
          </a:p>
        </p:txBody>
      </p:sp>
      <p:sp>
        <p:nvSpPr>
          <p:cNvPr id="3" name="Rectangle 3"/>
          <p:cNvSpPr>
            <a:spLocks noChangeArrowheads="1"/>
          </p:cNvSpPr>
          <p:nvPr/>
        </p:nvSpPr>
        <p:spPr bwMode="auto">
          <a:xfrm>
            <a:off x="5292725" y="2286000"/>
            <a:ext cx="3851275" cy="895350"/>
          </a:xfrm>
          <a:prstGeom prst="rect">
            <a:avLst/>
          </a:prstGeom>
          <a:noFill/>
          <a:ln w="9525">
            <a:noFill/>
            <a:round/>
            <a:headEnd/>
            <a:tailEnd/>
          </a:ln>
          <a:effectLst/>
        </p:spPr>
        <p:txBody>
          <a:bodyPr lIns="90000" tIns="46800" rIns="90000" bIns="46800">
            <a:spAutoFit/>
          </a:bodyPr>
          <a:lstStyle/>
          <a:p>
            <a:pPr eaLnBrk="1" hangingPunct="1">
              <a:buClr>
                <a:srgbClr val="FFFF66"/>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600" b="1" dirty="0" err="1">
                <a:solidFill>
                  <a:srgbClr val="FFFF66"/>
                </a:solidFill>
                <a:effectLst>
                  <a:outerShdw blurRad="38100" dist="38100" dir="2700000" algn="tl">
                    <a:srgbClr val="000000"/>
                  </a:outerShdw>
                </a:effectLst>
              </a:rPr>
              <a:t>Με</a:t>
            </a:r>
            <a:r>
              <a:rPr lang="en-GB" sz="2600" b="1" dirty="0">
                <a:solidFill>
                  <a:srgbClr val="FFFF66"/>
                </a:solidFill>
                <a:effectLst>
                  <a:outerShdw blurRad="38100" dist="38100" dir="2700000" algn="tl">
                    <a:srgbClr val="000000"/>
                  </a:outerShdw>
                </a:effectLst>
              </a:rPr>
              <a:t> </a:t>
            </a:r>
            <a:r>
              <a:rPr lang="en-GB" sz="2600" b="1" dirty="0" err="1">
                <a:solidFill>
                  <a:srgbClr val="FFFF66"/>
                </a:solidFill>
                <a:effectLst>
                  <a:outerShdw blurRad="38100" dist="38100" dir="2700000" algn="tl">
                    <a:srgbClr val="000000"/>
                  </a:outerShdw>
                </a:effectLst>
              </a:rPr>
              <a:t>φων</a:t>
            </a:r>
            <a:r>
              <a:rPr lang="el-GR" sz="2600" b="1" dirty="0" err="1">
                <a:solidFill>
                  <a:srgbClr val="FFFF66"/>
                </a:solidFill>
                <a:effectLst>
                  <a:outerShdw blurRad="38100" dist="38100" dir="2700000" algn="tl">
                    <a:srgbClr val="000000"/>
                  </a:outerShdw>
                </a:effectLst>
              </a:rPr>
              <a:t>οποιήσεις</a:t>
            </a:r>
            <a:r>
              <a:rPr lang="el-GR" sz="2600" b="1" dirty="0">
                <a:solidFill>
                  <a:srgbClr val="FFFF66"/>
                </a:solidFill>
                <a:effectLst>
                  <a:outerShdw blurRad="38100" dist="38100" dir="2700000" algn="tl">
                    <a:srgbClr val="000000"/>
                  </a:outerShdw>
                </a:effectLst>
              </a:rPr>
              <a:t> (ηχητική)</a:t>
            </a:r>
            <a:endParaRPr lang="en-GB" sz="2600" b="1" dirty="0">
              <a:solidFill>
                <a:srgbClr val="FFFF66"/>
              </a:solidFill>
              <a:effectLst>
                <a:outerShdw blurRad="38100" dist="38100" dir="2700000" algn="tl">
                  <a:srgbClr val="000000"/>
                </a:outerShdw>
              </a:effectLst>
            </a:endParaRPr>
          </a:p>
        </p:txBody>
      </p:sp>
      <p:cxnSp>
        <p:nvCxnSpPr>
          <p:cNvPr id="80902" name="AutoShape 4"/>
          <p:cNvCxnSpPr>
            <a:cxnSpLocks noChangeShapeType="1"/>
            <a:stCxn id="80899" idx="2"/>
          </p:cNvCxnSpPr>
          <p:nvPr/>
        </p:nvCxnSpPr>
        <p:spPr bwMode="auto">
          <a:xfrm rot="5400000">
            <a:off x="3401220" y="1015206"/>
            <a:ext cx="398462" cy="1990725"/>
          </a:xfrm>
          <a:prstGeom prst="straightConnector1">
            <a:avLst/>
          </a:prstGeom>
          <a:noFill/>
          <a:ln w="19080">
            <a:solidFill>
              <a:srgbClr val="FFFFFF"/>
            </a:solidFill>
            <a:miter lim="800000"/>
            <a:headEnd/>
            <a:tailEnd type="triangle" w="med" len="med"/>
          </a:ln>
          <a:extLst>
            <a:ext uri="{909E8E84-426E-40DD-AFC4-6F175D3DCCD1}">
              <a14:hiddenFill xmlns:a14="http://schemas.microsoft.com/office/drawing/2010/main">
                <a:noFill/>
              </a14:hiddenFill>
            </a:ext>
          </a:extLst>
        </p:spPr>
      </p:cxnSp>
      <p:cxnSp>
        <p:nvCxnSpPr>
          <p:cNvPr id="80903" name="AutoShape 5"/>
          <p:cNvCxnSpPr>
            <a:cxnSpLocks noChangeShapeType="1"/>
            <a:stCxn id="80899" idx="2"/>
          </p:cNvCxnSpPr>
          <p:nvPr/>
        </p:nvCxnSpPr>
        <p:spPr bwMode="auto">
          <a:xfrm rot="16200000" flipH="1">
            <a:off x="5518151" y="887412"/>
            <a:ext cx="474662" cy="2322513"/>
          </a:xfrm>
          <a:prstGeom prst="straightConnector1">
            <a:avLst/>
          </a:prstGeom>
          <a:noFill/>
          <a:ln w="19080">
            <a:solidFill>
              <a:srgbClr val="FFFFFF"/>
            </a:solidFill>
            <a:miter lim="800000"/>
            <a:headEnd/>
            <a:tailEnd type="triangle" w="med" len="med"/>
          </a:ln>
          <a:extLst>
            <a:ext uri="{909E8E84-426E-40DD-AFC4-6F175D3DCCD1}">
              <a14:hiddenFill xmlns:a14="http://schemas.microsoft.com/office/drawing/2010/main">
                <a:noFill/>
              </a14:hiddenFill>
            </a:ext>
          </a:extLst>
        </p:spPr>
      </p:cxnSp>
      <p:sp>
        <p:nvSpPr>
          <p:cNvPr id="80904" name="Rectangle 6"/>
          <p:cNvSpPr>
            <a:spLocks noChangeArrowheads="1"/>
          </p:cNvSpPr>
          <p:nvPr/>
        </p:nvSpPr>
        <p:spPr bwMode="auto">
          <a:xfrm>
            <a:off x="285750" y="3284538"/>
            <a:ext cx="3929063"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l-GR" altLang="el-GR" sz="2400" b="1"/>
              <a:t>1.  </a:t>
            </a:r>
            <a:r>
              <a:rPr lang="en-GB" altLang="el-GR" sz="2400" b="1"/>
              <a:t>Συντονισμός </a:t>
            </a:r>
            <a:r>
              <a:rPr lang="en-GB" altLang="el-GR" sz="2400" b="1">
                <a:solidFill>
                  <a:srgbClr val="99FFCC"/>
                </a:solidFill>
              </a:rPr>
              <a:t>βλέμματος</a:t>
            </a:r>
            <a:r>
              <a:rPr lang="en-GB" altLang="el-GR" sz="2400" b="1"/>
              <a:t> </a:t>
            </a:r>
            <a:r>
              <a:rPr lang="el-GR" altLang="el-GR" sz="2400" b="1"/>
              <a:t>για α</a:t>
            </a:r>
            <a:r>
              <a:rPr lang="en-GB" altLang="el-GR" sz="2400" b="1"/>
              <a:t>μοιβαία προσοχή</a:t>
            </a:r>
          </a:p>
        </p:txBody>
      </p:sp>
      <p:sp>
        <p:nvSpPr>
          <p:cNvPr id="80905" name="Rectangle 7"/>
          <p:cNvSpPr>
            <a:spLocks noChangeArrowheads="1"/>
          </p:cNvSpPr>
          <p:nvPr/>
        </p:nvSpPr>
        <p:spPr bwMode="auto">
          <a:xfrm>
            <a:off x="250825" y="4508500"/>
            <a:ext cx="409257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l-GR" altLang="el-GR" sz="2400" b="1"/>
              <a:t>2.  </a:t>
            </a:r>
            <a:r>
              <a:rPr lang="en-GB" altLang="el-GR" sz="2400" b="1"/>
              <a:t>Προλεκτικές  </a:t>
            </a:r>
            <a:r>
              <a:rPr lang="en-GB" altLang="el-GR" sz="2400" b="1">
                <a:solidFill>
                  <a:srgbClr val="99FFCC"/>
                </a:solidFill>
              </a:rPr>
              <a:t>χειρονομίες</a:t>
            </a:r>
          </a:p>
        </p:txBody>
      </p:sp>
      <p:sp>
        <p:nvSpPr>
          <p:cNvPr id="80906" name="Rectangle 8"/>
          <p:cNvSpPr>
            <a:spLocks noChangeArrowheads="1"/>
          </p:cNvSpPr>
          <p:nvPr/>
        </p:nvSpPr>
        <p:spPr bwMode="auto">
          <a:xfrm>
            <a:off x="4643438" y="3357563"/>
            <a:ext cx="45005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533400" indent="-533400">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Font typeface="Georgia" panose="02040502050405020303" pitchFamily="18" charset="0"/>
              <a:buAutoNum type="arabicPeriod"/>
            </a:pPr>
            <a:r>
              <a:rPr lang="en-GB" altLang="el-GR" sz="2400" b="1">
                <a:solidFill>
                  <a:srgbClr val="99FFCC"/>
                </a:solidFill>
              </a:rPr>
              <a:t>Προλεκτικές φωνήσεις</a:t>
            </a:r>
          </a:p>
        </p:txBody>
      </p:sp>
      <p:sp>
        <p:nvSpPr>
          <p:cNvPr id="80907" name="Rectangle 9"/>
          <p:cNvSpPr>
            <a:spLocks noChangeArrowheads="1"/>
          </p:cNvSpPr>
          <p:nvPr/>
        </p:nvSpPr>
        <p:spPr bwMode="auto">
          <a:xfrm>
            <a:off x="4953000" y="4267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l-GR" altLang="el-GR" sz="2400" b="1">
                <a:solidFill>
                  <a:srgbClr val="99FFCC"/>
                </a:solidFill>
              </a:rPr>
              <a:t>2.  </a:t>
            </a:r>
            <a:r>
              <a:rPr lang="en-GB" altLang="el-GR" sz="2400" b="1">
                <a:solidFill>
                  <a:srgbClr val="99FFCC"/>
                </a:solidFill>
              </a:rPr>
              <a:t>Πρωτολέξεις</a:t>
            </a:r>
          </a:p>
        </p:txBody>
      </p:sp>
      <p:sp>
        <p:nvSpPr>
          <p:cNvPr id="80908" name="Text Box 10"/>
          <p:cNvSpPr txBox="1">
            <a:spLocks noChangeArrowheads="1"/>
          </p:cNvSpPr>
          <p:nvPr/>
        </p:nvSpPr>
        <p:spPr bwMode="auto">
          <a:xfrm>
            <a:off x="2362200" y="5589588"/>
            <a:ext cx="3886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FFFF99"/>
              </a:buClr>
            </a:pPr>
            <a:r>
              <a:rPr lang="en-GB" altLang="el-GR" sz="2400" i="1">
                <a:solidFill>
                  <a:srgbClr val="FFFF99"/>
                </a:solidFill>
              </a:rPr>
              <a:t> </a:t>
            </a:r>
            <a:r>
              <a:rPr lang="en-GB" altLang="el-GR" sz="2400" b="1">
                <a:solidFill>
                  <a:srgbClr val="FFFF66"/>
                </a:solidFill>
              </a:rPr>
              <a:t>+ ΣΥΝΔΥΑΣΜΟΙ</a:t>
            </a:r>
            <a:r>
              <a:rPr lang="el-GR" altLang="el-GR" sz="2400" b="1">
                <a:solidFill>
                  <a:srgbClr val="FFFF66"/>
                </a:solidFill>
              </a:rPr>
              <a:t> ΤΟΥΣ</a:t>
            </a:r>
            <a:endParaRPr lang="en-GB" altLang="el-GR" sz="2400" b="1">
              <a:solidFill>
                <a:srgbClr val="FFFF66"/>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6832877-139E-4F39-9DE8-46E62A71E46A}" type="slidenum">
              <a:rPr lang="en-GB" altLang="el-GR" sz="1400" smtClean="0">
                <a:solidFill>
                  <a:srgbClr val="000000"/>
                </a:solidFill>
              </a:rPr>
              <a:pPr>
                <a:lnSpc>
                  <a:spcPct val="100000"/>
                </a:lnSpc>
                <a:spcBef>
                  <a:spcPct val="0"/>
                </a:spcBef>
                <a:buClr>
                  <a:srgbClr val="000000"/>
                </a:buClr>
              </a:pPr>
              <a:t>45</a:t>
            </a:fld>
            <a:endParaRPr lang="en-GB" altLang="el-GR" sz="1400" smtClean="0">
              <a:solidFill>
                <a:srgbClr val="000000"/>
              </a:solidFill>
            </a:endParaRPr>
          </a:p>
        </p:txBody>
      </p:sp>
      <p:sp>
        <p:nvSpPr>
          <p:cNvPr id="82947" name="Rectangle 1"/>
          <p:cNvSpPr>
            <a:spLocks noChangeArrowheads="1"/>
          </p:cNvSpPr>
          <p:nvPr/>
        </p:nvSpPr>
        <p:spPr bwMode="auto">
          <a:xfrm>
            <a:off x="357188" y="357188"/>
            <a:ext cx="8580437" cy="528637"/>
          </a:xfrm>
          <a:prstGeom prst="rect">
            <a:avLst/>
          </a:prstGeom>
          <a:noFill/>
          <a:ln w="9360">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CC00"/>
              </a:buClr>
            </a:pPr>
            <a:r>
              <a:rPr lang="en-GB" altLang="el-GR" b="1">
                <a:solidFill>
                  <a:srgbClr val="FFCC00"/>
                </a:solidFill>
              </a:rPr>
              <a:t>ΕΠΙΚΟΙΝΩΝΙΑ </a:t>
            </a:r>
            <a:r>
              <a:rPr lang="en-GB" altLang="el-GR" b="1" u="sng">
                <a:solidFill>
                  <a:srgbClr val="FFCC00"/>
                </a:solidFill>
              </a:rPr>
              <a:t>ΧΩΡΙΣ</a:t>
            </a:r>
            <a:r>
              <a:rPr lang="en-GB" altLang="el-GR" b="1">
                <a:solidFill>
                  <a:srgbClr val="FFCC00"/>
                </a:solidFill>
              </a:rPr>
              <a:t> ΦΩΝ</a:t>
            </a:r>
            <a:r>
              <a:rPr lang="el-GR" altLang="el-GR" b="1">
                <a:solidFill>
                  <a:srgbClr val="FFCC00"/>
                </a:solidFill>
              </a:rPr>
              <a:t>ΟΠΟΙΗΣΕ</a:t>
            </a:r>
            <a:r>
              <a:rPr lang="en-GB" altLang="el-GR" b="1">
                <a:solidFill>
                  <a:srgbClr val="FFCC00"/>
                </a:solidFill>
              </a:rPr>
              <a:t>ΙΣ</a:t>
            </a:r>
          </a:p>
        </p:txBody>
      </p:sp>
      <p:sp>
        <p:nvSpPr>
          <p:cNvPr id="2" name="Rectangle 2"/>
          <p:cNvSpPr>
            <a:spLocks noChangeArrowheads="1"/>
          </p:cNvSpPr>
          <p:nvPr/>
        </p:nvSpPr>
        <p:spPr bwMode="auto">
          <a:xfrm>
            <a:off x="539750" y="1000125"/>
            <a:ext cx="8135938" cy="463550"/>
          </a:xfrm>
          <a:prstGeom prst="rect">
            <a:avLst/>
          </a:prstGeom>
          <a:noFill/>
          <a:ln w="9525">
            <a:noFill/>
            <a:round/>
            <a:headEnd/>
            <a:tailEnd/>
          </a:ln>
          <a:effectLst/>
        </p:spPr>
        <p:txBody>
          <a:bodyPr lIns="90000" tIns="46800" rIns="90000" bIns="46800">
            <a:spAutoFit/>
          </a:bodyPr>
          <a:lstStyle/>
          <a:p>
            <a:pPr algn="ctr" eaLnBrk="1" hangingPunct="1">
              <a:buClr>
                <a:srgbClr val="FFCC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CC00"/>
                </a:solidFill>
                <a:effectLst>
                  <a:outerShdw blurRad="38100" dist="38100" dir="2700000" algn="tl">
                    <a:srgbClr val="000000"/>
                  </a:outerShdw>
                </a:effectLst>
              </a:rPr>
              <a:t>1</a:t>
            </a:r>
            <a:r>
              <a:rPr lang="el-GR" sz="2400" b="1" dirty="0">
                <a:solidFill>
                  <a:srgbClr val="FFFF66"/>
                </a:solidFill>
                <a:effectLst>
                  <a:outerShdw blurRad="38100" dist="38100" dir="2700000" algn="tl">
                    <a:srgbClr val="000000"/>
                  </a:outerShdw>
                </a:effectLst>
              </a:rPr>
              <a:t>.  </a:t>
            </a:r>
            <a:r>
              <a:rPr lang="en-GB" sz="2400" b="1" dirty="0" err="1">
                <a:solidFill>
                  <a:srgbClr val="FFFF66"/>
                </a:solidFill>
                <a:effectLst>
                  <a:outerShdw blurRad="38100" dist="38100" dir="2700000" algn="tl">
                    <a:srgbClr val="000000"/>
                  </a:outerShdw>
                </a:effectLst>
              </a:rPr>
              <a:t>Συντονισμός</a:t>
            </a:r>
            <a:r>
              <a:rPr lang="en-GB" sz="2400" b="1" dirty="0">
                <a:solidFill>
                  <a:srgbClr val="FFFF66"/>
                </a:solidFill>
                <a:effectLst>
                  <a:outerShdw blurRad="38100" dist="38100" dir="2700000" algn="tl">
                    <a:srgbClr val="000000"/>
                  </a:outerShdw>
                </a:effectLst>
              </a:rPr>
              <a:t> β</a:t>
            </a:r>
            <a:r>
              <a:rPr lang="en-GB" sz="2400" b="1" dirty="0" err="1">
                <a:solidFill>
                  <a:srgbClr val="FFFF66"/>
                </a:solidFill>
                <a:effectLst>
                  <a:outerShdw blurRad="38100" dist="38100" dir="2700000" algn="tl">
                    <a:srgbClr val="000000"/>
                  </a:outerShdw>
                </a:effectLst>
              </a:rPr>
              <a:t>λέμμ</a:t>
            </a:r>
            <a:r>
              <a:rPr lang="en-GB" sz="2400" b="1" dirty="0">
                <a:solidFill>
                  <a:srgbClr val="FFFF66"/>
                </a:solidFill>
                <a:effectLst>
                  <a:outerShdw blurRad="38100" dist="38100" dir="2700000" algn="tl">
                    <a:srgbClr val="000000"/>
                  </a:outerShdw>
                </a:effectLst>
              </a:rPr>
              <a:t>ατος /Αμοιβαία προσοχή</a:t>
            </a:r>
          </a:p>
        </p:txBody>
      </p:sp>
      <p:sp>
        <p:nvSpPr>
          <p:cNvPr id="82949" name="Rectangle 3"/>
          <p:cNvSpPr>
            <a:spLocks noChangeArrowheads="1"/>
          </p:cNvSpPr>
          <p:nvPr/>
        </p:nvSpPr>
        <p:spPr bwMode="auto">
          <a:xfrm>
            <a:off x="0" y="1600200"/>
            <a:ext cx="91440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400" b="1" u="sng">
                <a:solidFill>
                  <a:srgbClr val="99FFCC"/>
                </a:solidFill>
              </a:rPr>
              <a:t>Επικέντρωση βλέμματος: </a:t>
            </a:r>
            <a:endParaRPr lang="el-GR" altLang="el-GR" sz="2400" b="1" u="sng">
              <a:solidFill>
                <a:srgbClr val="99FFCC"/>
              </a:solidFill>
            </a:endParaRPr>
          </a:p>
          <a:p>
            <a:pPr algn="ctr" eaLnBrk="1" hangingPunct="1">
              <a:lnSpc>
                <a:spcPct val="100000"/>
              </a:lnSpc>
              <a:spcBef>
                <a:spcPct val="0"/>
              </a:spcBef>
            </a:pPr>
            <a:r>
              <a:rPr lang="en-GB" altLang="el-GR" sz="2400" b="1" u="sng">
                <a:solidFill>
                  <a:srgbClr val="99FFCC"/>
                </a:solidFill>
              </a:rPr>
              <a:t>ο πιο «απλός» τρόπος επικοινωνίας </a:t>
            </a:r>
          </a:p>
          <a:p>
            <a:pPr algn="ctr" eaLnBrk="1" hangingPunct="1">
              <a:lnSpc>
                <a:spcPct val="100000"/>
              </a:lnSpc>
              <a:spcBef>
                <a:spcPct val="0"/>
              </a:spcBef>
            </a:pPr>
            <a:r>
              <a:rPr lang="en-GB" altLang="el-GR" sz="1800"/>
              <a:t>(</a:t>
            </a:r>
            <a:r>
              <a:rPr lang="en-GB" altLang="el-GR" sz="1800">
                <a:cs typeface="Times New Roman" panose="02020603050405020304" pitchFamily="18" charset="0"/>
              </a:rPr>
              <a:t>Butterworth 1991</a:t>
            </a:r>
            <a:r>
              <a:rPr lang="en-GB" altLang="el-GR" sz="1800"/>
              <a:t>, Tomasello 1995)</a:t>
            </a:r>
          </a:p>
          <a:p>
            <a:pPr algn="ctr" eaLnBrk="1" hangingPunct="1">
              <a:lnSpc>
                <a:spcPct val="100000"/>
              </a:lnSpc>
              <a:spcBef>
                <a:spcPct val="0"/>
              </a:spcBef>
            </a:pPr>
            <a:r>
              <a:rPr lang="en-GB" altLang="el-GR" sz="2400" b="1">
                <a:solidFill>
                  <a:srgbClr val="99FFCC"/>
                </a:solidFill>
              </a:rPr>
              <a:t>Βασικό συστατικό της τριαδικής σχέσης </a:t>
            </a:r>
          </a:p>
          <a:p>
            <a:pPr algn="ctr" eaLnBrk="1" hangingPunct="1">
              <a:lnSpc>
                <a:spcPct val="100000"/>
              </a:lnSpc>
              <a:spcBef>
                <a:spcPct val="0"/>
              </a:spcBef>
            </a:pPr>
            <a:r>
              <a:rPr lang="en-GB" altLang="el-GR" sz="2400" b="1">
                <a:solidFill>
                  <a:srgbClr val="99FFCC"/>
                </a:solidFill>
              </a:rPr>
              <a:t> παιδί-αποδέκτης-αντικείμενο </a:t>
            </a:r>
          </a:p>
          <a:p>
            <a:pPr algn="ctr" eaLnBrk="1" hangingPunct="1">
              <a:lnSpc>
                <a:spcPct val="100000"/>
              </a:lnSpc>
              <a:spcBef>
                <a:spcPct val="0"/>
              </a:spcBef>
            </a:pPr>
            <a:r>
              <a:rPr lang="en-GB" altLang="el-GR" sz="1800"/>
              <a:t>(</a:t>
            </a:r>
            <a:r>
              <a:rPr lang="en-GB" altLang="el-GR" sz="1800">
                <a:cs typeface="Times New Roman" panose="02020603050405020304" pitchFamily="18" charset="0"/>
              </a:rPr>
              <a:t>Bakeman &amp; Adamson 1984</a:t>
            </a:r>
            <a:r>
              <a:rPr lang="en-GB" altLang="el-GR" sz="1800"/>
              <a:t>)</a:t>
            </a:r>
          </a:p>
        </p:txBody>
      </p:sp>
      <p:sp>
        <p:nvSpPr>
          <p:cNvPr id="35844" name="Rectangle 4"/>
          <p:cNvSpPr>
            <a:spLocks noChangeArrowheads="1"/>
          </p:cNvSpPr>
          <p:nvPr/>
        </p:nvSpPr>
        <p:spPr bwMode="auto">
          <a:xfrm>
            <a:off x="0" y="3573463"/>
            <a:ext cx="9144000" cy="2759075"/>
          </a:xfrm>
          <a:prstGeom prst="rect">
            <a:avLst/>
          </a:prstGeom>
          <a:noFill/>
          <a:ln w="9525">
            <a:noFill/>
            <a:round/>
            <a:headEnd/>
            <a:tailEnd/>
          </a:ln>
          <a:effectLst/>
        </p:spPr>
        <p:txBody>
          <a:bodyPr lIns="90000" tIns="46800" rIns="90000" bIns="46800">
            <a:spAutoFit/>
          </a:bodyPr>
          <a:lstStyle/>
          <a:p>
            <a:pPr algn="ctr" eaLnBrk="1" hangingPunct="1">
              <a:buClr>
                <a:srgbClr val="FFFFFF"/>
              </a:buClr>
              <a:buSzPct val="100000"/>
              <a:buFont typeface="Georgia" panose="02040502050405020303" pitchFamily="18" charset="0"/>
              <a:buNone/>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r>
              <a:rPr lang="en-GB" sz="2400" b="1" dirty="0" err="1">
                <a:solidFill>
                  <a:srgbClr val="99FFCC"/>
                </a:solidFill>
              </a:rPr>
              <a:t>Εστίαση</a:t>
            </a:r>
            <a:r>
              <a:rPr lang="en-GB" sz="2400" b="1" dirty="0">
                <a:solidFill>
                  <a:srgbClr val="99FFCC"/>
                </a:solidFill>
              </a:rPr>
              <a:t> </a:t>
            </a:r>
            <a:r>
              <a:rPr lang="en-GB" sz="2400" b="1" dirty="0" err="1">
                <a:solidFill>
                  <a:srgbClr val="99FFCC"/>
                </a:solidFill>
              </a:rPr>
              <a:t>προσοχής</a:t>
            </a:r>
            <a:r>
              <a:rPr lang="en-GB" sz="2400" b="1" dirty="0">
                <a:solidFill>
                  <a:srgbClr val="99FFCC"/>
                </a:solidFill>
              </a:rPr>
              <a:t> </a:t>
            </a:r>
            <a:r>
              <a:rPr lang="en-GB" sz="2400" b="1" dirty="0" err="1">
                <a:solidFill>
                  <a:srgbClr val="99FFCC"/>
                </a:solidFill>
              </a:rPr>
              <a:t>από</a:t>
            </a:r>
            <a:r>
              <a:rPr lang="en-GB" sz="2400" b="1" dirty="0">
                <a:solidFill>
                  <a:srgbClr val="99FFCC"/>
                </a:solidFill>
              </a:rPr>
              <a:t> </a:t>
            </a:r>
            <a:r>
              <a:rPr lang="en-GB" sz="2400" b="1" dirty="0" err="1">
                <a:solidFill>
                  <a:srgbClr val="99FFCC"/>
                </a:solidFill>
              </a:rPr>
              <a:t>κοινού</a:t>
            </a:r>
            <a:r>
              <a:rPr lang="en-GB" sz="2400" b="1" dirty="0">
                <a:solidFill>
                  <a:srgbClr val="99FFCC"/>
                </a:solidFill>
              </a:rPr>
              <a:t> </a:t>
            </a:r>
            <a:r>
              <a:rPr lang="en-GB" sz="2400" b="1" dirty="0" err="1">
                <a:solidFill>
                  <a:srgbClr val="99FFCC"/>
                </a:solidFill>
              </a:rPr>
              <a:t>με</a:t>
            </a:r>
            <a:r>
              <a:rPr lang="en-GB" sz="2400" b="1" dirty="0">
                <a:solidFill>
                  <a:srgbClr val="99FFCC"/>
                </a:solidFill>
              </a:rPr>
              <a:t> </a:t>
            </a:r>
            <a:r>
              <a:rPr lang="en-GB" sz="2400" b="1" dirty="0" err="1">
                <a:solidFill>
                  <a:srgbClr val="99FFCC"/>
                </a:solidFill>
              </a:rPr>
              <a:t>τον</a:t>
            </a:r>
            <a:r>
              <a:rPr lang="en-GB" sz="2400" b="1" dirty="0">
                <a:solidFill>
                  <a:srgbClr val="99FFCC"/>
                </a:solidFill>
              </a:rPr>
              <a:t> </a:t>
            </a:r>
            <a:r>
              <a:rPr lang="en-GB" sz="2400" b="1" dirty="0" err="1">
                <a:solidFill>
                  <a:srgbClr val="99FFCC"/>
                </a:solidFill>
              </a:rPr>
              <a:t>άλλον</a:t>
            </a:r>
            <a:r>
              <a:rPr lang="en-GB" sz="2400" b="1" dirty="0">
                <a:solidFill>
                  <a:srgbClr val="99FFCC"/>
                </a:solidFill>
              </a:rPr>
              <a:t>: </a:t>
            </a:r>
            <a:r>
              <a:rPr lang="en-GB" sz="2400" dirty="0">
                <a:solidFill>
                  <a:srgbClr val="99FFCC"/>
                </a:solidFill>
              </a:rPr>
              <a:t>	</a:t>
            </a:r>
          </a:p>
          <a:p>
            <a:pPr lvl="1" eaLnBrk="1" hangingPunct="1">
              <a:buClr>
                <a:srgbClr val="FFFFFF"/>
              </a:buClr>
              <a:buSzPct val="100000"/>
              <a:buFont typeface="Georgia" panose="02040502050405020303" pitchFamily="18" charset="0"/>
              <a:buChar char="•"/>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r>
              <a:rPr lang="en-GB" sz="2200" dirty="0">
                <a:solidFill>
                  <a:srgbClr val="FFFFFF"/>
                </a:solidFill>
              </a:rPr>
              <a:t>30 % </a:t>
            </a:r>
            <a:r>
              <a:rPr lang="el-GR" sz="2200" dirty="0">
                <a:solidFill>
                  <a:srgbClr val="FFFFFF"/>
                </a:solidFill>
              </a:rPr>
              <a:t> μόνο </a:t>
            </a:r>
            <a:r>
              <a:rPr lang="en-GB" sz="2200" dirty="0" err="1">
                <a:solidFill>
                  <a:srgbClr val="FFFFFF"/>
                </a:solidFill>
              </a:rPr>
              <a:t>παιδιών</a:t>
            </a:r>
            <a:r>
              <a:rPr lang="en-GB" sz="2200" dirty="0">
                <a:solidFill>
                  <a:srgbClr val="FFFFFF"/>
                </a:solidFill>
              </a:rPr>
              <a:t> 2 </a:t>
            </a:r>
            <a:r>
              <a:rPr lang="en-GB" sz="2200" dirty="0" err="1">
                <a:solidFill>
                  <a:srgbClr val="FFFFFF"/>
                </a:solidFill>
              </a:rPr>
              <a:t>μηνών</a:t>
            </a:r>
            <a:r>
              <a:rPr lang="en-GB" sz="2200" dirty="0">
                <a:solidFill>
                  <a:srgbClr val="FFFFFF"/>
                </a:solidFill>
              </a:rPr>
              <a:t>: </a:t>
            </a:r>
            <a:r>
              <a:rPr lang="en-GB" sz="2200" dirty="0" err="1">
                <a:solidFill>
                  <a:srgbClr val="FFFFFF"/>
                </a:solidFill>
              </a:rPr>
              <a:t>αμοιβαία</a:t>
            </a:r>
            <a:r>
              <a:rPr lang="en-GB" sz="2200" dirty="0">
                <a:solidFill>
                  <a:srgbClr val="FFFFFF"/>
                </a:solidFill>
              </a:rPr>
              <a:t> </a:t>
            </a:r>
            <a:r>
              <a:rPr lang="en-GB" sz="2200" dirty="0" err="1">
                <a:solidFill>
                  <a:srgbClr val="FFFFFF"/>
                </a:solidFill>
              </a:rPr>
              <a:t>προσοχή</a:t>
            </a:r>
            <a:endParaRPr lang="en-GB" sz="2200" dirty="0">
              <a:solidFill>
                <a:srgbClr val="FFFFFF"/>
              </a:solidFill>
            </a:endParaRPr>
          </a:p>
          <a:p>
            <a:pPr lvl="1" eaLnBrk="1" hangingPunct="1">
              <a:buClr>
                <a:srgbClr val="FFFFFF"/>
              </a:buClr>
              <a:buSzPct val="100000"/>
              <a:buFont typeface="Georgia" panose="02040502050405020303" pitchFamily="18" charset="0"/>
              <a:buChar char="•"/>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r>
              <a:rPr lang="en-GB" sz="2200" dirty="0">
                <a:solidFill>
                  <a:srgbClr val="FFFFFF"/>
                </a:solidFill>
              </a:rPr>
              <a:t>100%    	</a:t>
            </a:r>
            <a:r>
              <a:rPr lang="el-GR" sz="2200" dirty="0">
                <a:solidFill>
                  <a:srgbClr val="FFFFFF"/>
                </a:solidFill>
              </a:rPr>
              <a:t>       </a:t>
            </a:r>
            <a:r>
              <a:rPr lang="en-GB" sz="2200" dirty="0">
                <a:solidFill>
                  <a:srgbClr val="FFFFFF"/>
                </a:solidFill>
              </a:rPr>
              <a:t>»    14 </a:t>
            </a:r>
            <a:r>
              <a:rPr lang="en-GB" sz="2200" dirty="0" err="1">
                <a:solidFill>
                  <a:srgbClr val="FFFFFF"/>
                </a:solidFill>
              </a:rPr>
              <a:t>μήνες</a:t>
            </a:r>
            <a:r>
              <a:rPr lang="en-GB" sz="2400" dirty="0">
                <a:solidFill>
                  <a:srgbClr val="FFFFFF"/>
                </a:solidFill>
              </a:rPr>
              <a:t> </a:t>
            </a:r>
            <a:r>
              <a:rPr lang="en-GB" sz="1800" dirty="0">
                <a:solidFill>
                  <a:srgbClr val="FFFFFF"/>
                </a:solidFill>
              </a:rPr>
              <a:t>(</a:t>
            </a:r>
            <a:r>
              <a:rPr lang="en-GB" sz="1800" dirty="0" err="1">
                <a:solidFill>
                  <a:srgbClr val="FFFFFF"/>
                </a:solidFill>
                <a:cs typeface="Times New Roman" pitchFamily="18" charset="0"/>
              </a:rPr>
              <a:t>Scaife</a:t>
            </a:r>
            <a:r>
              <a:rPr lang="en-GB" sz="1800" dirty="0">
                <a:solidFill>
                  <a:srgbClr val="FFFFFF"/>
                </a:solidFill>
                <a:cs typeface="Times New Roman" pitchFamily="18" charset="0"/>
              </a:rPr>
              <a:t> &amp; Bruner 1975)</a:t>
            </a:r>
          </a:p>
          <a:p>
            <a:pPr eaLnBrk="1" hangingPunct="1">
              <a:buClr>
                <a:srgbClr val="FFFFFF"/>
              </a:buClr>
              <a:buSzPct val="100000"/>
              <a:buFont typeface="Georgia" panose="02040502050405020303" pitchFamily="18" charset="0"/>
              <a:buChar char="•"/>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r>
              <a:rPr lang="en-GB" sz="2400" b="1" dirty="0" err="1">
                <a:solidFill>
                  <a:srgbClr val="99FFCC"/>
                </a:solidFill>
              </a:rPr>
              <a:t>Πριν</a:t>
            </a:r>
            <a:r>
              <a:rPr lang="en-GB" sz="2400" b="1" dirty="0">
                <a:solidFill>
                  <a:srgbClr val="99FFCC"/>
                </a:solidFill>
              </a:rPr>
              <a:t> </a:t>
            </a:r>
            <a:r>
              <a:rPr lang="en-GB" sz="2400" b="1" dirty="0" err="1">
                <a:solidFill>
                  <a:srgbClr val="99FFCC"/>
                </a:solidFill>
              </a:rPr>
              <a:t>τους</a:t>
            </a:r>
            <a:r>
              <a:rPr lang="en-GB" sz="2400" b="1" dirty="0">
                <a:solidFill>
                  <a:srgbClr val="99FFCC"/>
                </a:solidFill>
              </a:rPr>
              <a:t> </a:t>
            </a:r>
            <a:r>
              <a:rPr lang="en-GB" sz="2400" b="1" u="sng" dirty="0">
                <a:solidFill>
                  <a:srgbClr val="99FFCC"/>
                </a:solidFill>
                <a:effectLst>
                  <a:outerShdw blurRad="38100" dist="38100" dir="2700000" algn="tl">
                    <a:srgbClr val="000000"/>
                  </a:outerShdw>
                </a:effectLst>
              </a:rPr>
              <a:t>9 </a:t>
            </a:r>
            <a:r>
              <a:rPr lang="en-GB" sz="2400" b="1" u="sng" dirty="0" err="1">
                <a:solidFill>
                  <a:srgbClr val="99FFCC"/>
                </a:solidFill>
                <a:effectLst>
                  <a:outerShdw blurRad="38100" dist="38100" dir="2700000" algn="tl">
                    <a:srgbClr val="000000"/>
                  </a:outerShdw>
                </a:effectLst>
              </a:rPr>
              <a:t>μήνες</a:t>
            </a:r>
            <a:r>
              <a:rPr lang="en-GB" sz="2400" dirty="0">
                <a:solidFill>
                  <a:srgbClr val="FFFFFF"/>
                </a:solidFill>
              </a:rPr>
              <a:t>: </a:t>
            </a:r>
            <a:r>
              <a:rPr lang="en-GB" sz="2400" dirty="0" err="1">
                <a:solidFill>
                  <a:srgbClr val="FFFFFF"/>
                </a:solidFill>
              </a:rPr>
              <a:t>απλή</a:t>
            </a:r>
            <a:r>
              <a:rPr lang="en-GB" sz="2400" dirty="0">
                <a:solidFill>
                  <a:srgbClr val="FFFFFF"/>
                </a:solidFill>
              </a:rPr>
              <a:t> </a:t>
            </a:r>
            <a:r>
              <a:rPr lang="en-GB" sz="2400" dirty="0" err="1">
                <a:solidFill>
                  <a:srgbClr val="FFFFFF"/>
                </a:solidFill>
              </a:rPr>
              <a:t>ένδειξη</a:t>
            </a:r>
            <a:r>
              <a:rPr lang="en-GB" sz="2400" dirty="0">
                <a:solidFill>
                  <a:srgbClr val="FFFFFF"/>
                </a:solidFill>
              </a:rPr>
              <a:t> </a:t>
            </a:r>
            <a:r>
              <a:rPr lang="en-GB" sz="2400" dirty="0" err="1">
                <a:solidFill>
                  <a:srgbClr val="FFFFFF"/>
                </a:solidFill>
              </a:rPr>
              <a:t>ενδιαφέροντος</a:t>
            </a:r>
            <a:r>
              <a:rPr lang="en-GB" sz="2400" dirty="0">
                <a:solidFill>
                  <a:srgbClr val="FFFFFF"/>
                </a:solidFill>
              </a:rPr>
              <a:t> ΔΕΝ </a:t>
            </a:r>
            <a:r>
              <a:rPr lang="en-GB" sz="2400" dirty="0" err="1">
                <a:solidFill>
                  <a:srgbClr val="FFFFFF"/>
                </a:solidFill>
              </a:rPr>
              <a:t>είναι</a:t>
            </a:r>
            <a:r>
              <a:rPr lang="en-GB" sz="2400" dirty="0">
                <a:solidFill>
                  <a:srgbClr val="FFFFFF"/>
                </a:solidFill>
              </a:rPr>
              <a:t> 	</a:t>
            </a:r>
            <a:r>
              <a:rPr lang="el-GR" sz="2400" dirty="0">
                <a:solidFill>
                  <a:srgbClr val="FFFFFF"/>
                </a:solidFill>
              </a:rPr>
              <a:t>	</a:t>
            </a:r>
            <a:r>
              <a:rPr lang="en-GB" sz="2400" dirty="0" err="1">
                <a:solidFill>
                  <a:srgbClr val="FFFFFF"/>
                </a:solidFill>
              </a:rPr>
              <a:t>δείκτης</a:t>
            </a:r>
            <a:r>
              <a:rPr lang="en-GB" sz="2400" dirty="0">
                <a:solidFill>
                  <a:srgbClr val="FFFFFF"/>
                </a:solidFill>
              </a:rPr>
              <a:t> </a:t>
            </a:r>
            <a:r>
              <a:rPr lang="en-GB" sz="2400" dirty="0" err="1">
                <a:solidFill>
                  <a:srgbClr val="FFFFFF"/>
                </a:solidFill>
              </a:rPr>
              <a:t>επικοινωνιακής</a:t>
            </a:r>
            <a:r>
              <a:rPr lang="en-GB" sz="2400" dirty="0">
                <a:solidFill>
                  <a:srgbClr val="FFFFFF"/>
                </a:solidFill>
              </a:rPr>
              <a:t> </a:t>
            </a:r>
            <a:r>
              <a:rPr lang="en-GB" sz="2400" dirty="0" err="1">
                <a:solidFill>
                  <a:srgbClr val="FFFFFF"/>
                </a:solidFill>
              </a:rPr>
              <a:t>πρόθεσης</a:t>
            </a:r>
            <a:r>
              <a:rPr lang="en-GB" sz="2400" dirty="0">
                <a:solidFill>
                  <a:srgbClr val="FFFFFF"/>
                </a:solidFill>
              </a:rPr>
              <a:t> </a:t>
            </a:r>
            <a:r>
              <a:rPr lang="en-GB" sz="1800" dirty="0">
                <a:solidFill>
                  <a:srgbClr val="FFFFFF"/>
                </a:solidFill>
              </a:rPr>
              <a:t>(</a:t>
            </a:r>
            <a:r>
              <a:rPr lang="en-GB" sz="1800" dirty="0" err="1">
                <a:solidFill>
                  <a:srgbClr val="FFFFFF"/>
                </a:solidFill>
              </a:rPr>
              <a:t>Tomasello</a:t>
            </a:r>
            <a:r>
              <a:rPr lang="en-GB" sz="1800" dirty="0">
                <a:solidFill>
                  <a:srgbClr val="FFFFFF"/>
                </a:solidFill>
              </a:rPr>
              <a:t> 1995)</a:t>
            </a:r>
          </a:p>
          <a:p>
            <a:pPr algn="ctr" eaLnBrk="1" hangingPunct="1">
              <a:lnSpc>
                <a:spcPct val="40000"/>
              </a:lnSpc>
              <a:buClr>
                <a:srgbClr val="FFFFFF"/>
              </a:buClr>
              <a:buSzPct val="100000"/>
              <a:buFont typeface="Georgia" panose="02040502050405020303" pitchFamily="18" charset="0"/>
              <a:buNone/>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endParaRPr lang="en-GB" sz="1800" dirty="0">
              <a:solidFill>
                <a:srgbClr val="FFFFFF"/>
              </a:solidFill>
            </a:endParaRPr>
          </a:p>
          <a:p>
            <a:pPr eaLnBrk="1" hangingPunct="1">
              <a:buClr>
                <a:srgbClr val="FFFFFF"/>
              </a:buClr>
              <a:buSzPct val="100000"/>
              <a:buFont typeface="Georgia" panose="02040502050405020303" pitchFamily="18" charset="0"/>
              <a:buChar char="•"/>
              <a:tabLst>
                <a:tab pos="0" algn="l"/>
                <a:tab pos="447675" algn="l"/>
                <a:tab pos="914400" algn="l"/>
                <a:tab pos="1828800" algn="l"/>
                <a:tab pos="2743200" algn="l"/>
                <a:tab pos="3657600" algn="l"/>
                <a:tab pos="4572000" algn="l"/>
                <a:tab pos="5486400" algn="l"/>
                <a:tab pos="6400800" algn="l"/>
                <a:tab pos="7315200" algn="l"/>
                <a:tab pos="8229600" algn="l"/>
                <a:tab pos="9144000" algn="l"/>
                <a:tab pos="10058400" algn="l"/>
                <a:tab pos="10331450" algn="l"/>
                <a:tab pos="10780713" algn="l"/>
              </a:tabLst>
              <a:defRPr/>
            </a:pPr>
            <a:r>
              <a:rPr lang="en-GB" sz="2400" b="1" dirty="0" err="1">
                <a:solidFill>
                  <a:srgbClr val="99FFCC"/>
                </a:solidFill>
              </a:rPr>
              <a:t>Αναπροσδιορισμός</a:t>
            </a:r>
            <a:r>
              <a:rPr lang="en-GB" sz="2400" b="1" dirty="0">
                <a:solidFill>
                  <a:srgbClr val="99FFCC"/>
                </a:solidFill>
              </a:rPr>
              <a:t> </a:t>
            </a:r>
            <a:r>
              <a:rPr lang="en-GB" sz="2400" b="1" dirty="0" err="1">
                <a:solidFill>
                  <a:srgbClr val="99FFCC"/>
                </a:solidFill>
              </a:rPr>
              <a:t>βλέμματος</a:t>
            </a:r>
            <a:r>
              <a:rPr lang="el-GR" sz="2400" b="1" dirty="0">
                <a:solidFill>
                  <a:srgbClr val="99FFCC"/>
                </a:solidFill>
              </a:rPr>
              <a:t> από αντικείμενο σε 		αποδέκτη</a:t>
            </a:r>
            <a:r>
              <a:rPr lang="en-GB" sz="2400" dirty="0">
                <a:solidFill>
                  <a:srgbClr val="FFFFFF"/>
                </a:solidFill>
              </a:rPr>
              <a:t>: </a:t>
            </a:r>
            <a:r>
              <a:rPr lang="en-GB" sz="2400" b="1" u="sng" dirty="0">
                <a:solidFill>
                  <a:srgbClr val="FFFFFF"/>
                </a:solidFill>
                <a:effectLst>
                  <a:outerShdw blurRad="38100" dist="38100" dir="2700000" algn="tl">
                    <a:srgbClr val="000000"/>
                  </a:outerShdw>
                </a:effectLst>
              </a:rPr>
              <a:t>10-12 </a:t>
            </a:r>
            <a:r>
              <a:rPr lang="en-GB" sz="2400" b="1" u="sng" dirty="0" err="1">
                <a:solidFill>
                  <a:srgbClr val="FFFFFF"/>
                </a:solidFill>
                <a:effectLst>
                  <a:outerShdw blurRad="38100" dist="38100" dir="2700000" algn="tl">
                    <a:srgbClr val="000000"/>
                  </a:outerShdw>
                </a:effectLst>
              </a:rPr>
              <a:t>μήνες</a:t>
            </a:r>
            <a:r>
              <a:rPr lang="el-GR" sz="2400" b="1" u="sng" dirty="0">
                <a:solidFill>
                  <a:srgbClr val="FFFFFF"/>
                </a:solidFill>
                <a:effectLst>
                  <a:outerShdw blurRad="38100" dist="38100" dir="2700000" algn="tl">
                    <a:srgbClr val="000000"/>
                  </a:outerShdw>
                </a:effectLst>
              </a:rPr>
              <a:t> </a:t>
            </a:r>
            <a:r>
              <a:rPr lang="en-GB" sz="2000" dirty="0">
                <a:solidFill>
                  <a:srgbClr val="FFFFFF"/>
                </a:solidFill>
              </a:rPr>
              <a:t>(</a:t>
            </a:r>
            <a:r>
              <a:rPr lang="el-GR" sz="1800" dirty="0">
                <a:solidFill>
                  <a:srgbClr val="FFFFFF"/>
                </a:solidFill>
              </a:rPr>
              <a:t>π.χ. </a:t>
            </a:r>
            <a:r>
              <a:rPr lang="en-GB" sz="1800" dirty="0" err="1">
                <a:solidFill>
                  <a:srgbClr val="FFFFFF"/>
                </a:solidFill>
                <a:cs typeface="Times New Roman" pitchFamily="18" charset="0"/>
              </a:rPr>
              <a:t>Corkum</a:t>
            </a:r>
            <a:r>
              <a:rPr lang="en-GB" sz="1800" dirty="0">
                <a:solidFill>
                  <a:srgbClr val="FFFFFF"/>
                </a:solidFill>
                <a:cs typeface="Times New Roman" pitchFamily="18" charset="0"/>
              </a:rPr>
              <a:t> &amp; Moore</a:t>
            </a:r>
            <a:r>
              <a:rPr lang="en-GB" sz="1800" dirty="0">
                <a:solidFill>
                  <a:srgbClr val="FFFFFF"/>
                </a:solidFill>
              </a:rPr>
              <a:t> </a:t>
            </a:r>
            <a:r>
              <a:rPr lang="en-GB" sz="1800" dirty="0">
                <a:solidFill>
                  <a:srgbClr val="FFFFFF"/>
                </a:solidFill>
                <a:cs typeface="Times New Roman" pitchFamily="18" charset="0"/>
              </a:rPr>
              <a:t>1995, 1998</a:t>
            </a:r>
            <a:r>
              <a:rPr lang="en-GB" sz="1800" dirty="0">
                <a:solidFill>
                  <a:srgbClr val="FFFFFF"/>
                </a:solidFill>
              </a:rPr>
              <a:t>)</a:t>
            </a:r>
            <a:r>
              <a:rPr lang="en-GB" sz="1800" dirty="0">
                <a:solidFill>
                  <a:srgbClr val="FFFFFF"/>
                </a:solidFill>
                <a:cs typeface="Times New Roman" pitchFamily="18" charset="0"/>
              </a:rPr>
              <a:t>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anim calcmode="lin" valueType="num">
                                      <p:cBhvr>
                                        <p:cTn id="7" dur="500" fill="hold"/>
                                        <p:tgtEl>
                                          <p:spTgt spid="35844"/>
                                        </p:tgtEl>
                                        <p:attrNameLst>
                                          <p:attrName>ppt_x</p:attrName>
                                        </p:attrNameLst>
                                      </p:cBhvr>
                                      <p:tavLst>
                                        <p:tav>
                                          <p:val>
                                            <p:strVal val="0-#ppt_w/2"/>
                                          </p:val>
                                        </p:tav>
                                        <p:tav>
                                          <p:val>
                                            <p:strVal val="#ppt_x"/>
                                          </p:val>
                                        </p:tav>
                                      </p:tavLst>
                                    </p:anim>
                                    <p:anim calcmode="lin" valueType="num">
                                      <p:cBhvr>
                                        <p:cTn id="8" dur="500" fill="hold"/>
                                        <p:tgtEl>
                                          <p:spTgt spid="35844"/>
                                        </p:tgtEl>
                                        <p:attrNameLst>
                                          <p:attrName>ppt_y</p:attrName>
                                        </p:attrNameLst>
                                      </p:cBhvr>
                                      <p:tavLst>
                                        <p:tav>
                                          <p:val>
                                            <p:strVal val="#ppt_y"/>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4AE903D-F2C7-4122-B2B9-614A927BB66F}" type="slidenum">
              <a:rPr lang="en-GB" altLang="el-GR" sz="1400" smtClean="0">
                <a:solidFill>
                  <a:srgbClr val="000000"/>
                </a:solidFill>
              </a:rPr>
              <a:pPr>
                <a:lnSpc>
                  <a:spcPct val="100000"/>
                </a:lnSpc>
                <a:spcBef>
                  <a:spcPct val="0"/>
                </a:spcBef>
                <a:buClr>
                  <a:srgbClr val="000000"/>
                </a:buClr>
              </a:pPr>
              <a:t>46</a:t>
            </a:fld>
            <a:endParaRPr lang="en-GB" altLang="el-GR" sz="1400" smtClean="0">
              <a:solidFill>
                <a:srgbClr val="000000"/>
              </a:solidFill>
            </a:endParaRPr>
          </a:p>
        </p:txBody>
      </p:sp>
      <p:sp>
        <p:nvSpPr>
          <p:cNvPr id="36865" name="Rectangle 1"/>
          <p:cNvSpPr>
            <a:spLocks noChangeArrowheads="1"/>
          </p:cNvSpPr>
          <p:nvPr/>
        </p:nvSpPr>
        <p:spPr bwMode="auto">
          <a:xfrm>
            <a:off x="304800" y="0"/>
            <a:ext cx="8580438" cy="1382713"/>
          </a:xfrm>
          <a:prstGeom prst="rect">
            <a:avLst/>
          </a:prstGeom>
          <a:noFill/>
          <a:ln w="9360">
            <a:solidFill>
              <a:srgbClr val="FFFF99"/>
            </a:solidFill>
            <a:miter lim="800000"/>
            <a:headEnd/>
            <a:tailEnd/>
          </a:ln>
          <a:effectLst/>
        </p:spPr>
        <p:txBody>
          <a:bodyPr lIns="90000" tIns="46800" rIns="90000" bIns="46800">
            <a:spAutoFit/>
          </a:bodyPr>
          <a:lstStyle/>
          <a:p>
            <a:pPr algn="ctr" eaLnBrk="1" hangingPunct="1">
              <a:buClr>
                <a:srgbClr val="FFFF99"/>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b="1">
              <a:solidFill>
                <a:srgbClr val="FFC000"/>
              </a:solidFill>
              <a:effectLst>
                <a:outerShdw blurRad="38100" dist="38100" dir="2700000" algn="tl">
                  <a:srgbClr val="000000"/>
                </a:outerShdw>
              </a:effectLst>
            </a:endParaRPr>
          </a:p>
          <a:p>
            <a:pPr algn="ctr" eaLnBrk="1" hangingPunct="1">
              <a:buClr>
                <a:srgbClr val="FFFF99"/>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a:solidFill>
                  <a:srgbClr val="FFC000"/>
                </a:solidFill>
                <a:effectLst>
                  <a:outerShdw blurRad="38100" dist="38100" dir="2700000" algn="tl">
                    <a:srgbClr val="000000"/>
                  </a:outerShdw>
                </a:effectLst>
              </a:rPr>
              <a:t>ΕΠΙΚΟΙΝΩΝΙΑ ΧΩΡΙΣ ΦΩΝΗΣΕΙΣ</a:t>
            </a:r>
            <a:endParaRPr lang="el-GR" b="1">
              <a:solidFill>
                <a:srgbClr val="FFC000"/>
              </a:solidFill>
              <a:effectLst>
                <a:outerShdw blurRad="38100" dist="38100" dir="2700000" algn="tl">
                  <a:srgbClr val="000000"/>
                </a:outerShdw>
              </a:effectLst>
            </a:endParaRPr>
          </a:p>
          <a:p>
            <a:pPr algn="ctr" eaLnBrk="1" hangingPunct="1">
              <a:buClr>
                <a:srgbClr val="FFFF99"/>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a:solidFill>
                  <a:srgbClr val="FFC000"/>
                </a:solidFill>
                <a:effectLst>
                  <a:outerShdw blurRad="38100" dist="38100" dir="2700000" algn="tl">
                    <a:srgbClr val="000000"/>
                  </a:outerShdw>
                </a:effectLst>
              </a:rPr>
              <a:t> </a:t>
            </a:r>
            <a:endParaRPr lang="en-GB" b="1">
              <a:solidFill>
                <a:srgbClr val="FFC000"/>
              </a:solidFill>
              <a:effectLst>
                <a:outerShdw blurRad="38100" dist="38100" dir="2700000" algn="tl">
                  <a:srgbClr val="000000"/>
                </a:outerShdw>
              </a:effectLst>
            </a:endParaRPr>
          </a:p>
        </p:txBody>
      </p:sp>
      <p:sp>
        <p:nvSpPr>
          <p:cNvPr id="2" name="Rectangle 2"/>
          <p:cNvSpPr>
            <a:spLocks noChangeArrowheads="1"/>
          </p:cNvSpPr>
          <p:nvPr/>
        </p:nvSpPr>
        <p:spPr bwMode="auto">
          <a:xfrm>
            <a:off x="395288" y="981075"/>
            <a:ext cx="8367712" cy="525463"/>
          </a:xfrm>
          <a:prstGeom prst="rect">
            <a:avLst/>
          </a:prstGeom>
          <a:noFill/>
          <a:ln w="9525">
            <a:noFill/>
            <a:round/>
            <a:headEnd/>
            <a:tailEnd/>
          </a:ln>
          <a:effectLst/>
        </p:spPr>
        <p:txBody>
          <a:bodyPr lIns="90000" tIns="46800" rIns="90000" bIns="46800">
            <a:spAutoFit/>
          </a:bodyPr>
          <a:lstStyle/>
          <a:p>
            <a:pPr algn="ctr" eaLnBrk="1" hangingPunct="1">
              <a:buClr>
                <a:srgbClr val="FF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dirty="0">
                <a:solidFill>
                  <a:srgbClr val="FFFF66"/>
                </a:solidFill>
                <a:effectLst>
                  <a:outerShdw blurRad="38100" dist="38100" dir="2700000" algn="tl">
                    <a:srgbClr val="000000"/>
                  </a:outerShdw>
                </a:effectLst>
              </a:rPr>
              <a:t>2.  </a:t>
            </a:r>
            <a:r>
              <a:rPr lang="en-GB" b="1" dirty="0" err="1">
                <a:solidFill>
                  <a:srgbClr val="FFFF66"/>
                </a:solidFill>
                <a:effectLst>
                  <a:outerShdw blurRad="38100" dist="38100" dir="2700000" algn="tl">
                    <a:srgbClr val="000000"/>
                  </a:outerShdw>
                </a:effectLst>
              </a:rPr>
              <a:t>Προλεκτικές</a:t>
            </a:r>
            <a:r>
              <a:rPr lang="en-GB" b="1" dirty="0">
                <a:solidFill>
                  <a:srgbClr val="FFFF66"/>
                </a:solidFill>
                <a:effectLst>
                  <a:outerShdw blurRad="38100" dist="38100" dir="2700000" algn="tl">
                    <a:srgbClr val="000000"/>
                  </a:outerShdw>
                </a:effectLst>
              </a:rPr>
              <a:t> </a:t>
            </a:r>
            <a:r>
              <a:rPr lang="en-GB" b="1" dirty="0" err="1">
                <a:solidFill>
                  <a:srgbClr val="FFFF66"/>
                </a:solidFill>
                <a:effectLst>
                  <a:outerShdw blurRad="38100" dist="38100" dir="2700000" algn="tl">
                    <a:srgbClr val="000000"/>
                  </a:outerShdw>
                </a:effectLst>
              </a:rPr>
              <a:t>χειρονομίες</a:t>
            </a:r>
            <a:endParaRPr lang="en-GB" b="1" dirty="0">
              <a:solidFill>
                <a:srgbClr val="FFFF66"/>
              </a:solidFill>
              <a:effectLst>
                <a:outerShdw blurRad="38100" dist="38100" dir="2700000" algn="tl">
                  <a:srgbClr val="000000"/>
                </a:outerShdw>
              </a:effectLst>
            </a:endParaRPr>
          </a:p>
        </p:txBody>
      </p:sp>
      <p:sp>
        <p:nvSpPr>
          <p:cNvPr id="84997" name="Rectangle 3"/>
          <p:cNvSpPr>
            <a:spLocks noChangeArrowheads="1"/>
          </p:cNvSpPr>
          <p:nvPr/>
        </p:nvSpPr>
        <p:spPr bwMode="auto">
          <a:xfrm>
            <a:off x="179388" y="1773238"/>
            <a:ext cx="8785225" cy="32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marL="533400" indent="-533400">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400"/>
              <a:t>Αντανακλούν </a:t>
            </a:r>
          </a:p>
          <a:p>
            <a:pPr algn="ctr" eaLnBrk="1" hangingPunct="1">
              <a:lnSpc>
                <a:spcPct val="100000"/>
              </a:lnSpc>
              <a:spcBef>
                <a:spcPct val="0"/>
              </a:spcBef>
            </a:pPr>
            <a:r>
              <a:rPr lang="el-GR" altLang="el-GR" sz="2400"/>
              <a:t>γ</a:t>
            </a:r>
            <a:r>
              <a:rPr lang="en-GB" altLang="el-GR" sz="2400"/>
              <a:t>νωστικές</a:t>
            </a:r>
            <a:r>
              <a:rPr lang="el-GR" altLang="el-GR" sz="2400"/>
              <a:t> και</a:t>
            </a:r>
            <a:r>
              <a:rPr lang="en-GB" altLang="el-GR" sz="2400"/>
              <a:t> επικοινωνιακές  ικανότητες </a:t>
            </a:r>
          </a:p>
          <a:p>
            <a:pPr algn="ctr" eaLnBrk="1" hangingPunct="1">
              <a:lnSpc>
                <a:spcPct val="100000"/>
              </a:lnSpc>
              <a:spcBef>
                <a:spcPct val="0"/>
              </a:spcBef>
            </a:pPr>
            <a:r>
              <a:rPr lang="en-GB" altLang="el-GR" sz="2400"/>
              <a:t>απαραίτητες για ανάπτυξη γλώσσας</a:t>
            </a:r>
          </a:p>
          <a:p>
            <a:pPr algn="ctr" eaLnBrk="1" hangingPunct="1">
              <a:lnSpc>
                <a:spcPct val="100000"/>
              </a:lnSpc>
              <a:spcBef>
                <a:spcPct val="0"/>
              </a:spcBef>
            </a:pPr>
            <a:endParaRPr lang="en-GB" altLang="el-GR" sz="2400" b="1"/>
          </a:p>
          <a:p>
            <a:pPr algn="ctr" eaLnBrk="1" hangingPunct="1">
              <a:lnSpc>
                <a:spcPct val="100000"/>
              </a:lnSpc>
              <a:spcBef>
                <a:spcPct val="0"/>
              </a:spcBef>
            </a:pPr>
            <a:r>
              <a:rPr lang="en-GB" altLang="el-GR" sz="2400"/>
              <a:t>Χρησιμοποιούνται </a:t>
            </a:r>
            <a:endParaRPr lang="el-GR" altLang="el-GR" sz="2400"/>
          </a:p>
          <a:p>
            <a:pPr algn="ctr" eaLnBrk="1" hangingPunct="1">
              <a:lnSpc>
                <a:spcPct val="100000"/>
              </a:lnSpc>
              <a:spcBef>
                <a:spcPct val="0"/>
              </a:spcBef>
              <a:buFont typeface="Georgia" panose="02040502050405020303" pitchFamily="18" charset="0"/>
              <a:buAutoNum type="arabicPeriod"/>
            </a:pPr>
            <a:r>
              <a:rPr lang="en-GB" altLang="el-GR" sz="2400" b="1" u="sng">
                <a:solidFill>
                  <a:srgbClr val="FFFF66"/>
                </a:solidFill>
              </a:rPr>
              <a:t>εκούσια</a:t>
            </a:r>
            <a:r>
              <a:rPr lang="en-GB" altLang="el-GR" sz="2400" b="1">
                <a:solidFill>
                  <a:srgbClr val="FFFF66"/>
                </a:solidFill>
              </a:rPr>
              <a:t> </a:t>
            </a:r>
            <a:endParaRPr lang="el-GR" altLang="el-GR" sz="2400" b="1">
              <a:solidFill>
                <a:srgbClr val="FFFF66"/>
              </a:solidFill>
            </a:endParaRPr>
          </a:p>
          <a:p>
            <a:pPr algn="ctr" eaLnBrk="1" hangingPunct="1">
              <a:lnSpc>
                <a:spcPct val="100000"/>
              </a:lnSpc>
              <a:spcBef>
                <a:spcPct val="0"/>
              </a:spcBef>
              <a:buFont typeface="Georgia" panose="02040502050405020303" pitchFamily="18" charset="0"/>
              <a:buAutoNum type="arabicPeriod"/>
            </a:pPr>
            <a:r>
              <a:rPr lang="el-GR" altLang="el-GR" sz="2400" b="1">
                <a:solidFill>
                  <a:srgbClr val="FFFF66"/>
                </a:solidFill>
              </a:rPr>
              <a:t> </a:t>
            </a:r>
            <a:r>
              <a:rPr lang="en-GB" altLang="el-GR" sz="2400" b="1" u="sng">
                <a:solidFill>
                  <a:srgbClr val="FFFF66"/>
                </a:solidFill>
              </a:rPr>
              <a:t>παραγωγικά</a:t>
            </a:r>
            <a:r>
              <a:rPr lang="el-GR" altLang="el-GR" sz="2400" b="1" u="sng">
                <a:solidFill>
                  <a:srgbClr val="FFFF66"/>
                </a:solidFill>
              </a:rPr>
              <a:t>, </a:t>
            </a:r>
            <a:r>
              <a:rPr lang="el-GR" altLang="el-GR" sz="2400" u="sng"/>
              <a:t>δηλ. συνδυάζονται δημιουργικά  </a:t>
            </a:r>
            <a:r>
              <a:rPr lang="en-GB" altLang="el-GR" sz="2400"/>
              <a:t> </a:t>
            </a:r>
          </a:p>
          <a:p>
            <a:pPr algn="ctr" eaLnBrk="1" hangingPunct="1">
              <a:lnSpc>
                <a:spcPct val="100000"/>
              </a:lnSpc>
              <a:spcBef>
                <a:spcPct val="0"/>
              </a:spcBef>
            </a:pPr>
            <a:r>
              <a:rPr lang="en-GB" altLang="el-GR" sz="2400"/>
              <a:t>με άλλες χειρονομίες </a:t>
            </a:r>
            <a:r>
              <a:rPr lang="el-GR" altLang="el-GR" sz="2400"/>
              <a:t>ή</a:t>
            </a:r>
            <a:r>
              <a:rPr lang="en-GB" altLang="el-GR" sz="2400"/>
              <a:t> λέξεις </a:t>
            </a:r>
            <a:endParaRPr lang="el-GR" altLang="el-GR" sz="2400"/>
          </a:p>
          <a:p>
            <a:pPr algn="ctr" eaLnBrk="1" hangingPunct="1">
              <a:lnSpc>
                <a:spcPct val="100000"/>
              </a:lnSpc>
              <a:spcBef>
                <a:spcPct val="0"/>
              </a:spcBef>
            </a:pPr>
            <a:endParaRPr lang="el-GR" altLang="el-GR" sz="2400"/>
          </a:p>
          <a:p>
            <a:pPr algn="ctr" eaLnBrk="1" hangingPunct="1">
              <a:lnSpc>
                <a:spcPct val="100000"/>
              </a:lnSpc>
              <a:spcBef>
                <a:spcPct val="0"/>
              </a:spcBef>
            </a:pPr>
            <a:r>
              <a:rPr lang="el-GR" altLang="el-GR" b="1">
                <a:solidFill>
                  <a:srgbClr val="FFFF66"/>
                </a:solidFill>
              </a:rPr>
              <a:t>Δύο ειδών:  </a:t>
            </a:r>
          </a:p>
          <a:p>
            <a:pPr algn="ctr" eaLnBrk="1" hangingPunct="1">
              <a:lnSpc>
                <a:spcPct val="100000"/>
              </a:lnSpc>
              <a:spcBef>
                <a:spcPct val="0"/>
              </a:spcBef>
            </a:pPr>
            <a:r>
              <a:rPr lang="el-GR" altLang="el-GR" b="1">
                <a:solidFill>
                  <a:srgbClr val="FFFF66"/>
                </a:solidFill>
              </a:rPr>
              <a:t>Δεικτικές και Συμβολικές</a:t>
            </a:r>
            <a:endParaRPr lang="en-GB" altLang="el-GR" b="1">
              <a:solidFill>
                <a:srgbClr val="FFFF66"/>
              </a:solidFill>
            </a:endParaRPr>
          </a:p>
        </p:txBody>
      </p:sp>
      <p:sp>
        <p:nvSpPr>
          <p:cNvPr id="84998" name="Rectangle 4"/>
          <p:cNvSpPr>
            <a:spLocks noChangeArrowheads="1"/>
          </p:cNvSpPr>
          <p:nvPr/>
        </p:nvSpPr>
        <p:spPr bwMode="auto">
          <a:xfrm>
            <a:off x="0" y="4572000"/>
            <a:ext cx="914400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CCCCFF"/>
              </a:buClr>
              <a:buFont typeface="Wingdings" panose="05000000000000000000" pitchFamily="2" charset="2"/>
              <a:buNone/>
            </a:pPr>
            <a:endParaRPr lang="el-GR" altLang="el-GR" sz="2400" b="1">
              <a:solidFill>
                <a:srgbClr val="CCCCFF"/>
              </a:solidFill>
              <a:latin typeface="Verdana" panose="020B0604030504040204" pitchFamily="34" charset="0"/>
              <a:cs typeface="Times New Roman" panose="02020603050405020304" pitchFamily="18" charset="0"/>
            </a:endParaRPr>
          </a:p>
          <a:p>
            <a:pPr algn="ctr" eaLnBrk="1" hangingPunct="1">
              <a:lnSpc>
                <a:spcPct val="110000"/>
              </a:lnSpc>
              <a:spcBef>
                <a:spcPct val="0"/>
              </a:spcBef>
              <a:buFont typeface="Wingdings" panose="05000000000000000000" pitchFamily="2" charset="2"/>
              <a:buNone/>
            </a:pPr>
            <a:endParaRPr lang="en-GB" altLang="el-GR" sz="200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9484DAF-CB34-4ACC-8902-05DC6E418F68}" type="slidenum">
              <a:rPr lang="en-GB" altLang="el-GR" sz="1400" smtClean="0">
                <a:solidFill>
                  <a:srgbClr val="000000"/>
                </a:solidFill>
              </a:rPr>
              <a:pPr>
                <a:lnSpc>
                  <a:spcPct val="100000"/>
                </a:lnSpc>
                <a:spcBef>
                  <a:spcPct val="0"/>
                </a:spcBef>
                <a:buClr>
                  <a:srgbClr val="000000"/>
                </a:buClr>
              </a:pPr>
              <a:t>47</a:t>
            </a:fld>
            <a:endParaRPr lang="en-GB" altLang="el-GR" sz="1400" smtClean="0">
              <a:solidFill>
                <a:srgbClr val="000000"/>
              </a:solidFill>
            </a:endParaRPr>
          </a:p>
        </p:txBody>
      </p:sp>
      <p:sp>
        <p:nvSpPr>
          <p:cNvPr id="37889" name="Rectangle 1"/>
          <p:cNvSpPr>
            <a:spLocks noChangeArrowheads="1"/>
          </p:cNvSpPr>
          <p:nvPr/>
        </p:nvSpPr>
        <p:spPr bwMode="auto">
          <a:xfrm>
            <a:off x="0" y="914400"/>
            <a:ext cx="4495800" cy="5726113"/>
          </a:xfrm>
          <a:prstGeom prst="rect">
            <a:avLst/>
          </a:prstGeom>
          <a:noFill/>
          <a:ln w="9525">
            <a:noFill/>
            <a:round/>
            <a:headEnd/>
            <a:tailEnd/>
          </a:ln>
          <a:effectLst/>
        </p:spPr>
        <p:txBody>
          <a:bodyPr lIns="90000" tIns="46800" rIns="90000" bIns="46800">
            <a:spAutoFit/>
          </a:bodyPr>
          <a:lstStyle/>
          <a:p>
            <a:pPr indent="187325" algn="ctr" eaLnBrk="1" hangingPunct="1">
              <a:buClr>
                <a:srgbClr val="CCCC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a:solidFill>
                  <a:srgbClr val="FFFF66"/>
                </a:solidFill>
                <a:effectLst>
                  <a:outerShdw blurRad="38100" dist="38100" dir="2700000" algn="tl">
                    <a:srgbClr val="000000"/>
                  </a:outerShdw>
                </a:effectLst>
                <a:latin typeface="Verdana" pitchFamily="34" charset="0"/>
              </a:rPr>
              <a:t>ΔΕΙΚΤΙΚΕΣ </a:t>
            </a:r>
            <a:r>
              <a:rPr lang="en-GB" sz="2400" b="1" dirty="0" err="1">
                <a:solidFill>
                  <a:srgbClr val="FFFF66"/>
                </a:solidFill>
                <a:effectLst>
                  <a:outerShdw blurRad="38100" dist="38100" dir="2700000" algn="tl">
                    <a:srgbClr val="000000"/>
                  </a:outerShdw>
                </a:effectLst>
                <a:latin typeface="Verdana" pitchFamily="34" charset="0"/>
              </a:rPr>
              <a:t>χειρονομίες</a:t>
            </a:r>
            <a:endParaRPr lang="en-GB" sz="2400" b="1" dirty="0">
              <a:solidFill>
                <a:srgbClr val="FFFF66"/>
              </a:solidFill>
              <a:effectLst>
                <a:outerShdw blurRad="38100" dist="38100" dir="2700000" algn="tl">
                  <a:srgbClr val="000000"/>
                </a:outerShdw>
              </a:effectLst>
              <a:latin typeface="Verdana" pitchFamily="34" charset="0"/>
            </a:endParaRPr>
          </a:p>
          <a:p>
            <a:pPr indent="187325" algn="ctr" eaLnBrk="1" hangingPunct="1">
              <a:lnSpc>
                <a:spcPct val="50000"/>
              </a:lnSpc>
              <a:buClr>
                <a:srgbClr val="FF3300"/>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b="1" dirty="0">
              <a:solidFill>
                <a:srgbClr val="99FFCC"/>
              </a:solidFill>
              <a:effectLst>
                <a:outerShdw blurRad="38100" dist="38100" dir="2700000" algn="tl">
                  <a:srgbClr val="000000"/>
                </a:outerShdw>
              </a:effectLst>
              <a:latin typeface="Verdana" pitchFamily="34" charset="0"/>
              <a:cs typeface="Times New Roman" pitchFamily="18" charset="0"/>
            </a:endParaRPr>
          </a:p>
          <a:p>
            <a:pPr indent="187325" eaLnBrk="1" hangingPunct="1">
              <a:lnSpc>
                <a:spcPct val="110000"/>
              </a:lnSpc>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99FFCC"/>
                </a:solidFill>
              </a:rPr>
              <a:t>Προσπαθώ</a:t>
            </a:r>
            <a:r>
              <a:rPr lang="en-GB" sz="2400" b="1" dirty="0">
                <a:solidFill>
                  <a:srgbClr val="99FFCC"/>
                </a:solidFill>
              </a:rPr>
              <a:t> </a:t>
            </a:r>
            <a:r>
              <a:rPr lang="en-GB" sz="2400" b="1" dirty="0" err="1">
                <a:solidFill>
                  <a:srgbClr val="99FFCC"/>
                </a:solidFill>
              </a:rPr>
              <a:t>να</a:t>
            </a:r>
            <a:r>
              <a:rPr lang="en-GB" sz="2400" b="1" dirty="0">
                <a:solidFill>
                  <a:srgbClr val="99FFCC"/>
                </a:solidFill>
              </a:rPr>
              <a:t> </a:t>
            </a:r>
            <a:r>
              <a:rPr lang="en-GB" sz="2400" b="1" dirty="0" err="1">
                <a:solidFill>
                  <a:srgbClr val="99FFCC"/>
                </a:solidFill>
              </a:rPr>
              <a:t>φτάσω</a:t>
            </a:r>
            <a:r>
              <a:rPr lang="en-GB" sz="2400" b="1" dirty="0">
                <a:solidFill>
                  <a:srgbClr val="99FFCC"/>
                </a:solidFill>
              </a:rPr>
              <a:t> 		</a:t>
            </a:r>
            <a:r>
              <a:rPr lang="el-GR" sz="2400" b="1" dirty="0">
                <a:solidFill>
                  <a:srgbClr val="99FFCC"/>
                </a:solidFill>
              </a:rPr>
              <a:t>	</a:t>
            </a:r>
            <a:r>
              <a:rPr lang="en-GB" sz="2400" b="1" dirty="0" err="1">
                <a:solidFill>
                  <a:srgbClr val="99FFCC"/>
                </a:solidFill>
              </a:rPr>
              <a:t>κάτι</a:t>
            </a:r>
            <a:endParaRPr lang="en-GB" sz="2400" b="1" dirty="0">
              <a:solidFill>
                <a:srgbClr val="99FFCC"/>
              </a:solidFill>
            </a:endParaRPr>
          </a:p>
          <a:p>
            <a:pPr indent="187325" eaLnBrk="1" hangingPunct="1">
              <a:lnSpc>
                <a:spcPct val="110000"/>
              </a:lnSpc>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99FFCC"/>
                </a:solidFill>
              </a:rPr>
              <a:t>Ζητώ</a:t>
            </a:r>
            <a:r>
              <a:rPr lang="en-GB" sz="2400" b="1" dirty="0">
                <a:solidFill>
                  <a:srgbClr val="99FFCC"/>
                </a:solidFill>
              </a:rPr>
              <a:t> </a:t>
            </a:r>
            <a:r>
              <a:rPr lang="en-GB" sz="2400" b="1" dirty="0" err="1">
                <a:solidFill>
                  <a:srgbClr val="99FFCC"/>
                </a:solidFill>
              </a:rPr>
              <a:t>κάτι</a:t>
            </a:r>
            <a:endParaRPr lang="en-GB" sz="2400" b="1" dirty="0">
              <a:solidFill>
                <a:srgbClr val="99FFCC"/>
              </a:solidFill>
            </a:endParaRPr>
          </a:p>
          <a:p>
            <a:pPr indent="187325" eaLnBrk="1" hangingPunct="1">
              <a:lnSpc>
                <a:spcPct val="110000"/>
              </a:lnSpc>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99FFCC"/>
                </a:solidFill>
              </a:rPr>
              <a:t>Δίνω</a:t>
            </a:r>
            <a:r>
              <a:rPr lang="en-GB" sz="2400" b="1" dirty="0">
                <a:solidFill>
                  <a:srgbClr val="99FFCC"/>
                </a:solidFill>
              </a:rPr>
              <a:t> </a:t>
            </a:r>
            <a:r>
              <a:rPr lang="en-GB" sz="2400" b="1" dirty="0" err="1">
                <a:solidFill>
                  <a:srgbClr val="99FFCC"/>
                </a:solidFill>
              </a:rPr>
              <a:t>κάτι</a:t>
            </a:r>
            <a:endParaRPr lang="en-GB" sz="2400" b="1" dirty="0">
              <a:solidFill>
                <a:srgbClr val="99FFCC"/>
              </a:solidFill>
            </a:endParaRPr>
          </a:p>
          <a:p>
            <a:pPr indent="187325" eaLnBrk="1" hangingPunct="1">
              <a:lnSpc>
                <a:spcPct val="110000"/>
              </a:lnSpc>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99FFCC"/>
                </a:solidFill>
              </a:rPr>
              <a:t>Δείχνω</a:t>
            </a:r>
            <a:r>
              <a:rPr lang="en-GB" sz="2400" b="1" dirty="0">
                <a:solidFill>
                  <a:srgbClr val="99FFCC"/>
                </a:solidFill>
              </a:rPr>
              <a:t> </a:t>
            </a:r>
            <a:r>
              <a:rPr lang="en-GB" sz="2400" b="1" dirty="0" err="1">
                <a:solidFill>
                  <a:srgbClr val="99FFCC"/>
                </a:solidFill>
              </a:rPr>
              <a:t>κάτι</a:t>
            </a:r>
            <a:endParaRPr lang="en-GB" sz="2400" b="1" dirty="0">
              <a:solidFill>
                <a:srgbClr val="99FFCC"/>
              </a:solidFill>
            </a:endParaRPr>
          </a:p>
          <a:p>
            <a:pPr indent="187325" eaLnBrk="1" hangingPunct="1">
              <a:lnSpc>
                <a:spcPct val="110000"/>
              </a:lnSpc>
              <a:buClr>
                <a:srgbClr val="FFFFFF"/>
              </a:buClr>
              <a:buSzPct val="100000"/>
              <a:buFont typeface="Wingdings"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u="sng" dirty="0" err="1">
                <a:solidFill>
                  <a:srgbClr val="99FFCC"/>
                </a:solidFill>
                <a:effectLst>
                  <a:outerShdw blurRad="38100" dist="38100" dir="2700000" algn="tl">
                    <a:srgbClr val="000000"/>
                  </a:outerShdw>
                </a:effectLst>
              </a:rPr>
              <a:t>Δείχνω</a:t>
            </a:r>
            <a:r>
              <a:rPr lang="en-GB" sz="2400" b="1" u="sng" dirty="0">
                <a:solidFill>
                  <a:srgbClr val="99FFCC"/>
                </a:solidFill>
                <a:effectLst>
                  <a:outerShdw blurRad="38100" dist="38100" dir="2700000" algn="tl">
                    <a:srgbClr val="000000"/>
                  </a:outerShdw>
                </a:effectLst>
              </a:rPr>
              <a:t> </a:t>
            </a:r>
            <a:r>
              <a:rPr lang="en-GB" sz="2400" b="1" u="sng" dirty="0" err="1">
                <a:solidFill>
                  <a:srgbClr val="99FFCC"/>
                </a:solidFill>
                <a:effectLst>
                  <a:outerShdw blurRad="38100" dist="38100" dir="2700000" algn="tl">
                    <a:srgbClr val="000000"/>
                  </a:outerShdw>
                </a:effectLst>
              </a:rPr>
              <a:t>με</a:t>
            </a:r>
            <a:r>
              <a:rPr lang="en-GB" sz="2400" b="1" u="sng" dirty="0">
                <a:solidFill>
                  <a:srgbClr val="99FFCC"/>
                </a:solidFill>
                <a:effectLst>
                  <a:outerShdw blurRad="38100" dist="38100" dir="2700000" algn="tl">
                    <a:srgbClr val="000000"/>
                  </a:outerShdw>
                </a:effectLst>
              </a:rPr>
              <a:t> </a:t>
            </a:r>
            <a:r>
              <a:rPr lang="en-GB" sz="2400" b="1" u="sng" dirty="0" err="1">
                <a:solidFill>
                  <a:srgbClr val="99FFCC"/>
                </a:solidFill>
                <a:effectLst>
                  <a:outerShdw blurRad="38100" dist="38100" dir="2700000" algn="tl">
                    <a:srgbClr val="000000"/>
                  </a:outerShdw>
                </a:effectLst>
              </a:rPr>
              <a:t>το</a:t>
            </a:r>
            <a:r>
              <a:rPr lang="en-GB" sz="2400" b="1" u="sng" dirty="0">
                <a:solidFill>
                  <a:srgbClr val="99FFCC"/>
                </a:solidFill>
                <a:effectLst>
                  <a:outerShdw blurRad="38100" dist="38100" dir="2700000" algn="tl">
                    <a:srgbClr val="000000"/>
                  </a:outerShdw>
                </a:effectLst>
              </a:rPr>
              <a:t> </a:t>
            </a:r>
            <a:r>
              <a:rPr lang="en-GB" sz="2400" b="1" u="sng" dirty="0" err="1">
                <a:solidFill>
                  <a:srgbClr val="99FFCC"/>
                </a:solidFill>
                <a:effectLst>
                  <a:outerShdw blurRad="38100" dist="38100" dir="2700000" algn="tl">
                    <a:srgbClr val="000000"/>
                  </a:outerShdw>
                </a:effectLst>
              </a:rPr>
              <a:t>δάχτυλο</a:t>
            </a:r>
            <a:r>
              <a:rPr lang="en-GB" sz="2400" b="1" u="sng" dirty="0">
                <a:solidFill>
                  <a:srgbClr val="99FFCC"/>
                </a:solidFill>
                <a:effectLst>
                  <a:outerShdw blurRad="38100" dist="38100" dir="2700000" algn="tl">
                    <a:srgbClr val="000000"/>
                  </a:outerShdw>
                </a:effectLst>
                <a:cs typeface="Times New Roman" pitchFamily="18" charset="0"/>
              </a:rPr>
              <a:t> </a:t>
            </a:r>
          </a:p>
          <a:p>
            <a:pPr indent="187325"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b="1" u="sng" dirty="0">
              <a:solidFill>
                <a:srgbClr val="FFFFFF"/>
              </a:solidFill>
              <a:effectLst>
                <a:outerShdw blurRad="38100" dist="38100" dir="2700000" algn="tl">
                  <a:srgbClr val="000000"/>
                </a:outerShdw>
              </a:effectLst>
              <a:cs typeface="Times New Roman" pitchFamily="18" charset="0"/>
            </a:endParaRPr>
          </a:p>
          <a:p>
            <a:pPr indent="187325" algn="ctr" eaLnBrk="1" hangingPunct="1">
              <a:lnSpc>
                <a:spcPct val="110000"/>
              </a:lnSpc>
              <a:buClr>
                <a:srgbClr val="FFFF66"/>
              </a:buClr>
              <a:buSzPct val="100000"/>
              <a:buFont typeface="Wingdings 3"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66"/>
                </a:solidFill>
              </a:rPr>
              <a:t>Έλξη</a:t>
            </a:r>
            <a:r>
              <a:rPr lang="en-GB" sz="2400" b="1" dirty="0">
                <a:solidFill>
                  <a:srgbClr val="FFFF66"/>
                </a:solidFill>
              </a:rPr>
              <a:t> </a:t>
            </a:r>
            <a:r>
              <a:rPr lang="en-GB" sz="2400" b="1" dirty="0" err="1">
                <a:solidFill>
                  <a:srgbClr val="FFFF66"/>
                </a:solidFill>
              </a:rPr>
              <a:t>προσοχής</a:t>
            </a:r>
            <a:r>
              <a:rPr lang="en-GB" sz="2400" b="1" dirty="0">
                <a:solidFill>
                  <a:srgbClr val="FFFF66"/>
                </a:solidFill>
              </a:rPr>
              <a:t> </a:t>
            </a:r>
            <a:r>
              <a:rPr lang="en-GB" sz="2400" b="1" dirty="0" err="1">
                <a:solidFill>
                  <a:srgbClr val="FFFF66"/>
                </a:solidFill>
              </a:rPr>
              <a:t>αποδέκτη</a:t>
            </a:r>
            <a:r>
              <a:rPr lang="en-GB" sz="2400" b="1" dirty="0">
                <a:solidFill>
                  <a:srgbClr val="FFFF66"/>
                </a:solidFill>
              </a:rPr>
              <a:t> </a:t>
            </a:r>
            <a:r>
              <a:rPr lang="en-GB" sz="2400" b="1" dirty="0" err="1">
                <a:solidFill>
                  <a:srgbClr val="FFFF66"/>
                </a:solidFill>
              </a:rPr>
              <a:t>σε</a:t>
            </a:r>
            <a:r>
              <a:rPr lang="en-GB" sz="2400" b="1" dirty="0">
                <a:solidFill>
                  <a:srgbClr val="FFFF66"/>
                </a:solidFill>
              </a:rPr>
              <a:t> </a:t>
            </a:r>
            <a:r>
              <a:rPr lang="en-GB" sz="2400" b="1" dirty="0" err="1">
                <a:solidFill>
                  <a:srgbClr val="FFFF66"/>
                </a:solidFill>
              </a:rPr>
              <a:t>κάποιο</a:t>
            </a:r>
            <a:r>
              <a:rPr lang="en-GB" sz="2400" b="1" dirty="0">
                <a:solidFill>
                  <a:srgbClr val="FFFF66"/>
                </a:solidFill>
              </a:rPr>
              <a:t> </a:t>
            </a:r>
            <a:r>
              <a:rPr lang="en-GB" sz="2400" b="1" dirty="0" err="1">
                <a:solidFill>
                  <a:srgbClr val="FFFF66"/>
                </a:solidFill>
              </a:rPr>
              <a:t>αντικείμενο</a:t>
            </a:r>
            <a:r>
              <a:rPr lang="en-GB" sz="2400" b="1" dirty="0">
                <a:solidFill>
                  <a:srgbClr val="FFFF66"/>
                </a:solidFill>
              </a:rPr>
              <a:t>/ </a:t>
            </a:r>
            <a:r>
              <a:rPr lang="en-GB" sz="2400" b="1" dirty="0" err="1">
                <a:solidFill>
                  <a:srgbClr val="FFFF66"/>
                </a:solidFill>
              </a:rPr>
              <a:t>συμβάν</a:t>
            </a:r>
            <a:r>
              <a:rPr lang="en-GB" sz="2400" b="1" dirty="0">
                <a:solidFill>
                  <a:srgbClr val="FFFF66"/>
                </a:solidFill>
              </a:rPr>
              <a:t>/</a:t>
            </a:r>
            <a:r>
              <a:rPr lang="en-GB" sz="2400" b="1" dirty="0" err="1">
                <a:solidFill>
                  <a:srgbClr val="FFFF66"/>
                </a:solidFill>
              </a:rPr>
              <a:t>κατάσταση</a:t>
            </a:r>
            <a:endParaRPr lang="en-GB" sz="2400" b="1" dirty="0">
              <a:solidFill>
                <a:srgbClr val="FFFF66"/>
              </a:solidFill>
            </a:endParaRPr>
          </a:p>
          <a:p>
            <a:pPr indent="187325" algn="ctr" eaLnBrk="1" hangingPunct="1">
              <a:lnSpc>
                <a:spcPct val="110000"/>
              </a:lnSpc>
              <a:buClr>
                <a:srgbClr val="FFFF66"/>
              </a:buClr>
              <a:buSzPct val="100000"/>
              <a:buFont typeface="Wingdings 3" pitchFamily="18"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a:solidFill>
                  <a:srgbClr val="FFFF66"/>
                </a:solidFill>
              </a:rPr>
              <a:t>ΠΡΩΤΟΑΝΑΦΟΡΑ</a:t>
            </a:r>
          </a:p>
          <a:p>
            <a:pPr indent="187325"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a:solidFill>
                  <a:srgbClr val="FFFFFF"/>
                </a:solidFill>
              </a:rPr>
              <a:t>ΔΕΙΚΤΕΣ ΕΠΙΚΟΙΝΩΝΙΑΚΗΣ ΠΡΟΘΕΣΗΣ</a:t>
            </a:r>
          </a:p>
        </p:txBody>
      </p:sp>
      <p:sp>
        <p:nvSpPr>
          <p:cNvPr id="2" name="Rectangle 2"/>
          <p:cNvSpPr>
            <a:spLocks noChangeArrowheads="1"/>
          </p:cNvSpPr>
          <p:nvPr/>
        </p:nvSpPr>
        <p:spPr bwMode="auto">
          <a:xfrm>
            <a:off x="4495800" y="914400"/>
            <a:ext cx="4648200" cy="5978525"/>
          </a:xfrm>
          <a:prstGeom prst="rect">
            <a:avLst/>
          </a:prstGeom>
          <a:noFill/>
          <a:ln w="9525">
            <a:noFill/>
            <a:round/>
            <a:headEnd/>
            <a:tailEnd/>
          </a:ln>
          <a:effectLst/>
        </p:spPr>
        <p:txBody>
          <a:bodyPr lIns="90000" tIns="46800" rIns="90000" bIns="46800">
            <a:spAutoFit/>
          </a:bodyPr>
          <a:lstStyle/>
          <a:p>
            <a:pPr algn="ctr" eaLnBrk="1" hangingPunct="1">
              <a:buClr>
                <a:srgbClr val="CCCC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a:solidFill>
                  <a:srgbClr val="FFFF66"/>
                </a:solidFill>
                <a:effectLst>
                  <a:outerShdw blurRad="38100" dist="38100" dir="2700000" algn="tl">
                    <a:srgbClr val="000000"/>
                  </a:outerShdw>
                </a:effectLst>
                <a:latin typeface="Verdana" pitchFamily="34" charset="0"/>
              </a:rPr>
              <a:t>ΣΥΜΒΟΛΙΚΕΣ </a:t>
            </a:r>
            <a:r>
              <a:rPr lang="en-GB" sz="2400" b="1" dirty="0" err="1">
                <a:solidFill>
                  <a:srgbClr val="FFFF00"/>
                </a:solidFill>
                <a:effectLst>
                  <a:outerShdw blurRad="38100" dist="38100" dir="2700000" algn="tl">
                    <a:srgbClr val="000000"/>
                  </a:outerShdw>
                </a:effectLst>
                <a:latin typeface="Verdana" pitchFamily="34" charset="0"/>
              </a:rPr>
              <a:t>χειρονομίες</a:t>
            </a:r>
            <a:endParaRPr lang="en-GB" sz="2400" b="1" dirty="0">
              <a:solidFill>
                <a:srgbClr val="FFFF00"/>
              </a:solidFill>
              <a:effectLst>
                <a:outerShdw blurRad="38100" dist="38100" dir="2700000" algn="tl">
                  <a:srgbClr val="000000"/>
                </a:outerShdw>
              </a:effectLst>
              <a:latin typeface="Verdana" pitchFamily="34" charset="0"/>
            </a:endParaRPr>
          </a:p>
          <a:p>
            <a:pPr algn="ctr" eaLnBrk="1" hangingPunct="1">
              <a:lnSpc>
                <a:spcPct val="50000"/>
              </a:lnSpc>
              <a:buClr>
                <a:srgbClr val="FF3300"/>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b="1" dirty="0">
              <a:solidFill>
                <a:srgbClr val="FF3300"/>
              </a:solidFill>
              <a:latin typeface="Verdana" pitchFamily="34" charset="0"/>
              <a:cs typeface="Times New Roman" pitchFamily="18" charset="0"/>
            </a:endParaRPr>
          </a:p>
          <a:p>
            <a:pPr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Συμβατικές</a:t>
            </a:r>
            <a:r>
              <a:rPr lang="en-GB" sz="2400" b="1" dirty="0">
                <a:solidFill>
                  <a:srgbClr val="FFFFFF"/>
                </a:solidFill>
              </a:rPr>
              <a:t> </a:t>
            </a:r>
            <a:r>
              <a:rPr lang="en-GB" sz="2400" b="1" dirty="0" err="1">
                <a:solidFill>
                  <a:srgbClr val="FFFFFF"/>
                </a:solidFill>
              </a:rPr>
              <a:t>κινήσεις</a:t>
            </a:r>
            <a:r>
              <a:rPr lang="en-GB" sz="2400" b="1" dirty="0">
                <a:solidFill>
                  <a:srgbClr val="FFFFFF"/>
                </a:solidFill>
              </a:rPr>
              <a:t> </a:t>
            </a:r>
            <a:r>
              <a:rPr lang="en-GB" sz="2400" b="1" dirty="0" err="1">
                <a:solidFill>
                  <a:srgbClr val="FFFFFF"/>
                </a:solidFill>
              </a:rPr>
              <a:t>χεριών</a:t>
            </a:r>
            <a:r>
              <a:rPr lang="en-GB" sz="2400" b="1" dirty="0">
                <a:solidFill>
                  <a:srgbClr val="FFFFFF"/>
                </a:solidFill>
              </a:rPr>
              <a:t>/</a:t>
            </a:r>
            <a:r>
              <a:rPr lang="en-GB" sz="2400" b="1" dirty="0" err="1">
                <a:solidFill>
                  <a:srgbClr val="FFFFFF"/>
                </a:solidFill>
              </a:rPr>
              <a:t>σώματος</a:t>
            </a:r>
            <a:r>
              <a:rPr lang="en-GB" sz="2400" b="1" dirty="0">
                <a:solidFill>
                  <a:srgbClr val="FFFFFF"/>
                </a:solidFill>
              </a:rPr>
              <a:t> ή </a:t>
            </a:r>
            <a:r>
              <a:rPr lang="en-GB" sz="2400" b="1" dirty="0" err="1">
                <a:solidFill>
                  <a:srgbClr val="FFFFFF"/>
                </a:solidFill>
              </a:rPr>
              <a:t>εκφράσεις</a:t>
            </a:r>
            <a:r>
              <a:rPr lang="en-GB" sz="2400" b="1" dirty="0">
                <a:solidFill>
                  <a:srgbClr val="FFFFFF"/>
                </a:solidFill>
              </a:rPr>
              <a:t> </a:t>
            </a:r>
            <a:r>
              <a:rPr lang="en-GB" sz="2400" b="1" dirty="0" err="1">
                <a:solidFill>
                  <a:srgbClr val="FFFFFF"/>
                </a:solidFill>
              </a:rPr>
              <a:t>προσώπου</a:t>
            </a:r>
            <a:r>
              <a:rPr lang="en-GB" sz="2400" b="1" dirty="0">
                <a:solidFill>
                  <a:srgbClr val="FFFFFF"/>
                </a:solidFill>
              </a:rPr>
              <a:t> </a:t>
            </a:r>
            <a:r>
              <a:rPr lang="en-GB" sz="2400" b="1" dirty="0" err="1">
                <a:solidFill>
                  <a:srgbClr val="FFFFFF"/>
                </a:solidFill>
              </a:rPr>
              <a:t>με</a:t>
            </a:r>
            <a:r>
              <a:rPr lang="en-GB" sz="2400" b="1" dirty="0">
                <a:solidFill>
                  <a:srgbClr val="FFFFFF"/>
                </a:solidFill>
              </a:rPr>
              <a:t> </a:t>
            </a:r>
            <a:r>
              <a:rPr lang="en-GB" sz="2400" b="1" dirty="0" err="1">
                <a:solidFill>
                  <a:srgbClr val="FFFFFF"/>
                </a:solidFill>
              </a:rPr>
              <a:t>σχετικά</a:t>
            </a:r>
            <a:r>
              <a:rPr lang="en-GB" sz="2400" b="1" dirty="0">
                <a:solidFill>
                  <a:srgbClr val="FFFFFF"/>
                </a:solidFill>
              </a:rPr>
              <a:t> </a:t>
            </a:r>
            <a:r>
              <a:rPr lang="en-GB" sz="2400" b="1" dirty="0" err="1">
                <a:solidFill>
                  <a:srgbClr val="FFFFFF"/>
                </a:solidFill>
              </a:rPr>
              <a:t>σταθερή</a:t>
            </a:r>
            <a:r>
              <a:rPr lang="en-GB" sz="2400" b="1" dirty="0">
                <a:solidFill>
                  <a:srgbClr val="FFFFFF"/>
                </a:solidFill>
              </a:rPr>
              <a:t> </a:t>
            </a:r>
            <a:r>
              <a:rPr lang="en-GB" sz="2400" b="1" dirty="0" err="1">
                <a:solidFill>
                  <a:srgbClr val="FFFFFF"/>
                </a:solidFill>
              </a:rPr>
              <a:t>σημασία</a:t>
            </a:r>
            <a:endParaRPr lang="en-GB" sz="2400" b="1" dirty="0">
              <a:solidFill>
                <a:srgbClr val="FFFFFF"/>
              </a:solidFill>
            </a:endParaRPr>
          </a:p>
          <a:p>
            <a:pPr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err="1">
                <a:solidFill>
                  <a:srgbClr val="FFFFFF"/>
                </a:solidFill>
              </a:rPr>
              <a:t>Αρχικά</a:t>
            </a:r>
            <a:r>
              <a:rPr lang="en-GB" sz="2000" b="1" dirty="0">
                <a:solidFill>
                  <a:srgbClr val="FFFFFF"/>
                </a:solidFill>
              </a:rPr>
              <a:t> </a:t>
            </a:r>
            <a:r>
              <a:rPr lang="en-GB" sz="2000" b="1" dirty="0" err="1">
                <a:solidFill>
                  <a:srgbClr val="FFFFFF"/>
                </a:solidFill>
              </a:rPr>
              <a:t>μέρος</a:t>
            </a:r>
            <a:r>
              <a:rPr lang="en-GB" sz="2000" b="1" dirty="0">
                <a:solidFill>
                  <a:srgbClr val="FFFFFF"/>
                </a:solidFill>
              </a:rPr>
              <a:t> </a:t>
            </a:r>
            <a:r>
              <a:rPr lang="en-GB" sz="2000" b="1" dirty="0" err="1">
                <a:solidFill>
                  <a:srgbClr val="FFFFFF"/>
                </a:solidFill>
              </a:rPr>
              <a:t>ρουτίνας</a:t>
            </a:r>
            <a:r>
              <a:rPr lang="en-GB" sz="2000" b="1" dirty="0">
                <a:solidFill>
                  <a:srgbClr val="FFFFFF"/>
                </a:solidFill>
              </a:rPr>
              <a:t>…</a:t>
            </a:r>
          </a:p>
          <a:p>
            <a:pPr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err="1">
                <a:solidFill>
                  <a:srgbClr val="FFFFFF"/>
                </a:solidFill>
              </a:rPr>
              <a:t>Αργότερα</a:t>
            </a:r>
            <a:r>
              <a:rPr lang="en-GB" sz="2000" b="1" dirty="0">
                <a:solidFill>
                  <a:srgbClr val="FFFFFF"/>
                </a:solidFill>
              </a:rPr>
              <a:t> </a:t>
            </a:r>
            <a:r>
              <a:rPr lang="en-GB" sz="2000" b="1" dirty="0" err="1">
                <a:solidFill>
                  <a:srgbClr val="FFFFFF"/>
                </a:solidFill>
              </a:rPr>
              <a:t>ανεξάρτητες</a:t>
            </a:r>
            <a:endParaRPr lang="en-GB" sz="2000" b="1" dirty="0">
              <a:solidFill>
                <a:srgbClr val="FFFFFF"/>
              </a:solidFill>
            </a:endParaRPr>
          </a:p>
          <a:p>
            <a:pPr algn="ctr" eaLnBrk="1" hangingPunct="1">
              <a:lnSpc>
                <a:spcPct val="6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b="1" dirty="0" err="1">
                <a:solidFill>
                  <a:srgbClr val="FFFFFF"/>
                </a:solidFill>
              </a:rPr>
              <a:t>π.χ</a:t>
            </a:r>
            <a:r>
              <a:rPr lang="en-GB" sz="2000" b="1" dirty="0">
                <a:solidFill>
                  <a:srgbClr val="FFFFFF"/>
                </a:solidFill>
              </a:rPr>
              <a:t>. </a:t>
            </a:r>
          </a:p>
          <a:p>
            <a:pPr algn="ctr" eaLnBrk="1" hangingPunct="1">
              <a:lnSpc>
                <a:spcPct val="110000"/>
              </a:lnSpc>
              <a:buClr>
                <a:srgbClr val="FFFFFF"/>
              </a:buClr>
              <a:buSzPct val="100000"/>
              <a:buFont typeface="Wingdings" pitchFamily="2" charset="2"/>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99FFCC"/>
                </a:solidFill>
                <a:cs typeface="Times New Roman" pitchFamily="18" charset="0"/>
              </a:rPr>
              <a:t>κουνάει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χέρι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για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να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χαιρετίσει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κάνει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έλα-έλα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ανοιγοκλείνοντας</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παλάμες</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χτυπάει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παλαμάκια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για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να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πει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μπράβο</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κουνάει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δάχτυλο</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για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να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μαλώσει</a:t>
            </a:r>
            <a:r>
              <a:rPr lang="en-GB" sz="2400" b="1" dirty="0">
                <a:solidFill>
                  <a:srgbClr val="99FFCC"/>
                </a:solidFill>
                <a:cs typeface="Times New Roman" pitchFamily="18" charset="0"/>
              </a:rPr>
              <a:t>» ή  </a:t>
            </a:r>
            <a:r>
              <a:rPr lang="en-GB" sz="2400" b="1" dirty="0" err="1">
                <a:solidFill>
                  <a:srgbClr val="99FFCC"/>
                </a:solidFill>
                <a:cs typeface="Times New Roman" pitchFamily="18" charset="0"/>
              </a:rPr>
              <a:t>να</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πει</a:t>
            </a:r>
            <a:r>
              <a:rPr lang="en-GB" sz="2400" b="1" dirty="0">
                <a:solidFill>
                  <a:srgbClr val="99FFCC"/>
                </a:solidFill>
                <a:cs typeface="Times New Roman" pitchFamily="18" charset="0"/>
              </a:rPr>
              <a:t> «</a:t>
            </a:r>
            <a:r>
              <a:rPr lang="en-GB" sz="2400" b="1" dirty="0" err="1">
                <a:solidFill>
                  <a:srgbClr val="99FFCC"/>
                </a:solidFill>
                <a:cs typeface="Times New Roman" pitchFamily="18" charset="0"/>
              </a:rPr>
              <a:t>μη</a:t>
            </a:r>
            <a:r>
              <a:rPr lang="en-GB" sz="2200" b="1" dirty="0">
                <a:solidFill>
                  <a:srgbClr val="99FFCC"/>
                </a:solidFill>
                <a:cs typeface="Times New Roman" pitchFamily="18" charset="0"/>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p:val>
                                            <p:strVal val="1+#ppt_w/2"/>
                                          </p:val>
                                        </p:tav>
                                        <p:tav>
                                          <p:val>
                                            <p:strVal val="#ppt_x"/>
                                          </p:val>
                                        </p:tav>
                                      </p:tavLst>
                                    </p:anim>
                                    <p:anim calcmode="lin" valueType="num">
                                      <p:cBhvr>
                                        <p:cTn id="8" dur="500" fill="hold"/>
                                        <p:tgtEl>
                                          <p:spTgt spid="2"/>
                                        </p:tgtEl>
                                        <p:attrNameLst>
                                          <p:attrName>ppt_y</p:attrName>
                                        </p:attrNameLst>
                                      </p:cBhvr>
                                      <p:tavLst>
                                        <p:tav>
                                          <p:val>
                                            <p:strVal val="#ppt_y"/>
                                          </p:val>
                                        </p:tav>
                                        <p:tav>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042FCC9-9865-4FE3-AF26-6BB89B9C4AC8}" type="slidenum">
              <a:rPr lang="en-GB" altLang="el-GR" sz="1400" smtClean="0">
                <a:solidFill>
                  <a:srgbClr val="000000"/>
                </a:solidFill>
              </a:rPr>
              <a:pPr>
                <a:lnSpc>
                  <a:spcPct val="100000"/>
                </a:lnSpc>
                <a:spcBef>
                  <a:spcPct val="0"/>
                </a:spcBef>
                <a:buClr>
                  <a:srgbClr val="000000"/>
                </a:buClr>
              </a:pPr>
              <a:t>48</a:t>
            </a:fld>
            <a:endParaRPr lang="en-GB" altLang="el-GR" sz="1400" smtClean="0">
              <a:solidFill>
                <a:srgbClr val="000000"/>
              </a:solidFill>
            </a:endParaRPr>
          </a:p>
        </p:txBody>
      </p:sp>
      <p:sp>
        <p:nvSpPr>
          <p:cNvPr id="89091" name="Rectangle 1"/>
          <p:cNvSpPr>
            <a:spLocks noGrp="1" noChangeArrowheads="1"/>
          </p:cNvSpPr>
          <p:nvPr>
            <p:ph type="title"/>
          </p:nvPr>
        </p:nvSpPr>
        <p:spPr>
          <a:xfrm>
            <a:off x="0" y="0"/>
            <a:ext cx="9144000" cy="1084263"/>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C000"/>
                </a:solidFill>
              </a:rPr>
              <a:t>Πρωτογλώσσα</a:t>
            </a:r>
            <a:br>
              <a:rPr lang="en-GB" altLang="el-GR" sz="2800" smtClean="0">
                <a:solidFill>
                  <a:srgbClr val="FFC000"/>
                </a:solidFill>
              </a:rPr>
            </a:br>
            <a:r>
              <a:rPr lang="en-GB" altLang="el-GR" sz="2000" smtClean="0">
                <a:solidFill>
                  <a:srgbClr val="FFC000"/>
                </a:solidFill>
              </a:rPr>
              <a:t>Ηalliday (1975, 2004)</a:t>
            </a:r>
          </a:p>
        </p:txBody>
      </p:sp>
      <p:sp>
        <p:nvSpPr>
          <p:cNvPr id="89092" name="Rectangle 2"/>
          <p:cNvSpPr>
            <a:spLocks noGrp="1" noChangeArrowheads="1"/>
          </p:cNvSpPr>
          <p:nvPr>
            <p:ph type="body" idx="1"/>
          </p:nvPr>
        </p:nvSpPr>
        <p:spPr>
          <a:xfrm>
            <a:off x="0" y="1052513"/>
            <a:ext cx="9144000" cy="5805487"/>
          </a:xfrm>
        </p:spPr>
        <p:txBody>
          <a:bodyPr/>
          <a:lstStyle/>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Μετά τους 9 μήνες </a:t>
            </a:r>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Χ</a:t>
            </a:r>
            <a:r>
              <a:rPr lang="en-GB" altLang="el-GR" sz="2400" b="1" smtClean="0"/>
              <a:t>ρήση  ήχων </a:t>
            </a:r>
            <a:r>
              <a:rPr lang="el-GR" altLang="el-GR" sz="2400" b="1" smtClean="0"/>
              <a:t> </a:t>
            </a:r>
            <a:r>
              <a:rPr lang="en-GB" altLang="el-GR" sz="2400" b="1" smtClean="0"/>
              <a:t>-</a:t>
            </a:r>
            <a:r>
              <a:rPr lang="el-GR" altLang="el-GR" sz="2400" b="1" smtClean="0"/>
              <a:t>ενίοτε </a:t>
            </a:r>
            <a:r>
              <a:rPr lang="en-GB" altLang="el-GR" sz="2400" b="1" smtClean="0"/>
              <a:t>μαζί με χειρονομίες-</a:t>
            </a:r>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για να εκφραστεί ένα νόημα</a:t>
            </a:r>
            <a:endParaRPr lang="el-GR" altLang="el-GR" sz="2400" b="1" smtClean="0"/>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smtClean="0"/>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Σ</a:t>
            </a:r>
            <a:r>
              <a:rPr lang="en-GB" altLang="el-GR" sz="2400" b="1" smtClean="0"/>
              <a:t>ημεία είτε επινοημένα από το παιδί </a:t>
            </a:r>
            <a:endParaRPr lang="el-GR" altLang="el-GR" sz="2400" b="1" smtClean="0"/>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είτε από μίμηση ενηλίκων</a:t>
            </a:r>
            <a:r>
              <a:rPr lang="el-GR" altLang="el-GR" sz="2400" b="1" smtClean="0"/>
              <a:t>, </a:t>
            </a:r>
          </a:p>
          <a:p>
            <a:pPr algn="ct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π.χ.  </a:t>
            </a:r>
          </a:p>
          <a:p>
            <a:pP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-ειδικός τόνος φωνής για να εκφράσει χαρά  </a:t>
            </a:r>
            <a:r>
              <a:rPr lang="el-GR" altLang="el-GR" sz="2400" b="1" smtClean="0"/>
              <a:t>(</a:t>
            </a:r>
            <a:r>
              <a:rPr lang="el-GR" altLang="el-GR" sz="2400" b="1" i="1" smtClean="0"/>
              <a:t>εε!)</a:t>
            </a:r>
            <a:endParaRPr lang="en-GB" altLang="el-GR" sz="2400" b="1" i="1" smtClean="0"/>
          </a:p>
          <a:p>
            <a:pP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-μια συλλαβή για να ζητήσει κάτι (</a:t>
            </a:r>
            <a:r>
              <a:rPr lang="en-GB" altLang="el-GR" sz="2400" b="1" i="1" smtClean="0"/>
              <a:t>νι</a:t>
            </a:r>
            <a:r>
              <a:rPr lang="el-GR" altLang="el-GR" sz="2400" b="1" i="1" smtClean="0"/>
              <a:t>α</a:t>
            </a:r>
            <a:r>
              <a:rPr lang="en-GB" altLang="el-GR" sz="2400" b="1" smtClean="0"/>
              <a:t>)</a:t>
            </a:r>
          </a:p>
          <a:p>
            <a:pP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-υψηλός επιτονισμός όταν ζητά κάτι</a:t>
            </a:r>
            <a:r>
              <a:rPr lang="el-GR" altLang="el-GR" sz="2400" b="1" smtClean="0"/>
              <a:t>  (</a:t>
            </a:r>
            <a:r>
              <a:rPr lang="el-GR" altLang="el-GR" sz="2400" b="1" i="1" smtClean="0"/>
              <a:t>γκι!)</a:t>
            </a:r>
            <a:endParaRPr lang="en-GB" altLang="el-GR" sz="2400" b="1" i="1" smtClean="0"/>
          </a:p>
          <a:p>
            <a:pP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	-χαμηλός επιτονισμός όταν σχολιάζει κάτι</a:t>
            </a:r>
            <a:r>
              <a:rPr lang="el-GR" altLang="el-GR" sz="2400" b="1" smtClean="0"/>
              <a:t> (</a:t>
            </a:r>
            <a:r>
              <a:rPr lang="el-GR" altLang="el-GR" sz="2400" b="1" i="1" smtClean="0"/>
              <a:t>γκα</a:t>
            </a:r>
            <a:r>
              <a:rPr lang="el-GR" altLang="el-GR" sz="2400" b="1" smtClean="0"/>
              <a:t>)</a:t>
            </a:r>
            <a:endParaRPr lang="en-GB" altLang="el-GR" sz="2400" b="1" smtClean="0"/>
          </a:p>
          <a:p>
            <a:pPr algn="ctr" eaLnBrk="1" hangingPunct="1">
              <a:lnSpc>
                <a:spcPct val="80000"/>
              </a:lnSpc>
              <a:spcBef>
                <a:spcPts val="5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solidFill>
                  <a:srgbClr val="FFCC00"/>
                </a:solidFill>
              </a:rPr>
              <a:t>Πρωτολέξεις </a:t>
            </a:r>
            <a:r>
              <a:rPr lang="en-GB" altLang="el-GR" sz="2400" b="1" smtClean="0">
                <a:solidFill>
                  <a:srgbClr val="FFCC00"/>
                </a:solidFill>
              </a:rPr>
              <a:t>=</a:t>
            </a:r>
            <a:endParaRPr lang="el-GR" altLang="el-GR" sz="2400" b="1" smtClean="0">
              <a:solidFill>
                <a:srgbClr val="FFCC00"/>
              </a:solidFill>
            </a:endParaRPr>
          </a:p>
          <a:p>
            <a:pPr algn="ctr" eaLnBrk="1" hangingPunct="1">
              <a:lnSpc>
                <a:spcPct val="80000"/>
              </a:lnSpc>
              <a:spcBef>
                <a:spcPts val="500"/>
              </a:spcBef>
              <a:buClr>
                <a:srgbClr val="FFCC00"/>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FFCC00"/>
                </a:solidFill>
              </a:rPr>
              <a:t>όχι ακόμη </a:t>
            </a:r>
            <a:r>
              <a:rPr lang="el-GR" altLang="el-GR" sz="2400" b="1" smtClean="0">
                <a:solidFill>
                  <a:srgbClr val="FFCC00"/>
                </a:solidFill>
              </a:rPr>
              <a:t>λέξεις γλώσσας ενηλίκων  </a:t>
            </a:r>
            <a:r>
              <a:rPr lang="en-GB" altLang="el-GR" sz="2400" b="1" smtClean="0">
                <a:solidFill>
                  <a:srgbClr val="FFCC00"/>
                </a:solidFill>
              </a:rPr>
              <a:t>(δηλ. </a:t>
            </a:r>
            <a:r>
              <a:rPr lang="el-GR" altLang="el-GR" sz="2400" b="1" smtClean="0">
                <a:solidFill>
                  <a:srgbClr val="FFCC00"/>
                </a:solidFill>
              </a:rPr>
              <a:t>σ</a:t>
            </a:r>
            <a:r>
              <a:rPr lang="en-GB" altLang="el-GR" sz="2400" b="1" smtClean="0">
                <a:solidFill>
                  <a:srgbClr val="FFCC00"/>
                </a:solidFill>
              </a:rPr>
              <a:t>υμβατικ</a:t>
            </a:r>
            <a:r>
              <a:rPr lang="el-GR" altLang="el-GR" sz="2400" b="1" smtClean="0">
                <a:solidFill>
                  <a:srgbClr val="FFCC00"/>
                </a:solidFill>
              </a:rPr>
              <a:t>ές</a:t>
            </a:r>
            <a:r>
              <a:rPr lang="en-GB" altLang="el-GR" sz="2400" b="1" smtClean="0">
                <a:solidFill>
                  <a:srgbClr val="FFCC00"/>
                </a:solidFill>
              </a:rPr>
              <a:t>) </a:t>
            </a:r>
            <a:r>
              <a:rPr lang="el-GR" altLang="el-GR" sz="2400" b="1" smtClean="0">
                <a:solidFill>
                  <a:srgbClr val="FFCC00"/>
                </a:solidFill>
              </a:rPr>
              <a:t> αλλά ιδιόρρυθμες προσωπικές επινοήσεις</a:t>
            </a:r>
            <a:endParaRPr lang="en-GB" altLang="el-GR" sz="20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52C0C7DD-520A-41A7-89C2-3555703EA2B8}" type="slidenum">
              <a:rPr lang="en-GB" altLang="el-GR" sz="1400" smtClean="0">
                <a:solidFill>
                  <a:srgbClr val="000000"/>
                </a:solidFill>
              </a:rPr>
              <a:pPr>
                <a:lnSpc>
                  <a:spcPct val="100000"/>
                </a:lnSpc>
                <a:spcBef>
                  <a:spcPct val="0"/>
                </a:spcBef>
                <a:buClr>
                  <a:srgbClr val="000000"/>
                </a:buClr>
              </a:pPr>
              <a:t>49</a:t>
            </a:fld>
            <a:endParaRPr lang="en-GB" altLang="el-GR" sz="1400" smtClean="0">
              <a:solidFill>
                <a:srgbClr val="000000"/>
              </a:solidFill>
            </a:endParaRPr>
          </a:p>
        </p:txBody>
      </p:sp>
      <p:sp>
        <p:nvSpPr>
          <p:cNvPr id="91139" name="Rectangle 1"/>
          <p:cNvSpPr>
            <a:spLocks noGrp="1" noChangeArrowheads="1"/>
          </p:cNvSpPr>
          <p:nvPr>
            <p:ph type="title"/>
          </p:nvPr>
        </p:nvSpPr>
        <p:spPr>
          <a:xfrm>
            <a:off x="250825" y="228600"/>
            <a:ext cx="8569325" cy="1328738"/>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C000"/>
                </a:solidFill>
              </a:rPr>
              <a:t>Γ</a:t>
            </a:r>
            <a:r>
              <a:rPr lang="el-GR" altLang="el-GR" sz="2800" smtClean="0">
                <a:solidFill>
                  <a:srgbClr val="FFC000"/>
                </a:solidFill>
              </a:rPr>
              <a:t>ΝΩΣΙΑΚΑ ΠΡΟΑΠΑΙΤΟΥΜΕΝΑ</a:t>
            </a:r>
            <a:br>
              <a:rPr lang="el-GR" altLang="el-GR" sz="2800" smtClean="0">
                <a:solidFill>
                  <a:srgbClr val="FFC000"/>
                </a:solidFill>
              </a:rPr>
            </a:br>
            <a:r>
              <a:rPr lang="el-GR" altLang="el-GR" sz="2800" smtClean="0">
                <a:solidFill>
                  <a:srgbClr val="FFC000"/>
                </a:solidFill>
              </a:rPr>
              <a:t>νοητικές προϋποθέσεις </a:t>
            </a:r>
            <a:br>
              <a:rPr lang="el-GR" altLang="el-GR" sz="2800" smtClean="0">
                <a:solidFill>
                  <a:srgbClr val="FFC000"/>
                </a:solidFill>
              </a:rPr>
            </a:br>
            <a:r>
              <a:rPr lang="el-GR" altLang="el-GR" sz="2800" smtClean="0">
                <a:solidFill>
                  <a:srgbClr val="FFC000"/>
                </a:solidFill>
              </a:rPr>
              <a:t>για ανάπτυξη </a:t>
            </a:r>
            <a:r>
              <a:rPr lang="en-GB" altLang="el-GR" sz="2800" smtClean="0">
                <a:solidFill>
                  <a:srgbClr val="FFC000"/>
                </a:solidFill>
              </a:rPr>
              <a:t>γλωσσικής επικοινωνίας</a:t>
            </a:r>
          </a:p>
        </p:txBody>
      </p:sp>
      <p:sp>
        <p:nvSpPr>
          <p:cNvPr id="91140" name="Rectangle 2"/>
          <p:cNvSpPr>
            <a:spLocks noGrp="1" noChangeArrowheads="1"/>
          </p:cNvSpPr>
          <p:nvPr>
            <p:ph type="body" idx="1"/>
          </p:nvPr>
        </p:nvSpPr>
        <p:spPr>
          <a:xfrm>
            <a:off x="0" y="1600200"/>
            <a:ext cx="9144000" cy="5257800"/>
          </a:xfrm>
        </p:spPr>
        <p:txBody>
          <a:bodyPr/>
          <a:lstStyle/>
          <a:p>
            <a:pPr marL="566738" indent="-185738" algn="ctr" eaLnBrk="1" hangingPunct="1">
              <a:lnSpc>
                <a:spcPct val="100000"/>
              </a:lnSpc>
              <a:buClr>
                <a:srgbClr val="FFCC00"/>
              </a:buClr>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endParaRPr lang="el-GR" altLang="el-GR" i="1" smtClean="0">
              <a:solidFill>
                <a:srgbClr val="FFFF00"/>
              </a:solidFill>
            </a:endParaRPr>
          </a:p>
          <a:p>
            <a:pPr marL="566738" indent="-185738" algn="ctr" eaLnBrk="1" hangingPunct="1">
              <a:lnSpc>
                <a:spcPct val="100000"/>
              </a:lnSpc>
              <a:buClr>
                <a:srgbClr val="FFCC00"/>
              </a:buClr>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b="1" i="1" smtClean="0">
                <a:solidFill>
                  <a:srgbClr val="FFFF00"/>
                </a:solidFill>
              </a:rPr>
              <a:t>Κονστρουκτιβισμός</a:t>
            </a:r>
            <a:r>
              <a:rPr lang="en-GB" altLang="el-GR" b="1" smtClean="0">
                <a:solidFill>
                  <a:srgbClr val="FFFF00"/>
                </a:solidFill>
              </a:rPr>
              <a:t>:  </a:t>
            </a:r>
          </a:p>
          <a:p>
            <a:pPr marL="566738" indent="-185738" eaLnBrk="1" hangingPunct="1">
              <a:lnSpc>
                <a:spcPct val="100000"/>
              </a:lnSpc>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b="1" smtClean="0"/>
              <a:t>	Στενή σχέση αισθητηριοκινητικής νοημοσύνης (κατά τη θεωρία Piaget) με ανάπτυξη γλώσσας </a:t>
            </a:r>
          </a:p>
          <a:p>
            <a:pPr marL="566738" indent="-185738" eaLnBrk="1" hangingPunct="1">
              <a:lnSpc>
                <a:spcPct val="100000"/>
              </a:lnSpc>
              <a:spcBef>
                <a:spcPts val="600"/>
              </a:spcBef>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sz="2000" smtClean="0"/>
              <a:t>	(π.χ. Bates 1975, 1976, 1979, 1999, Αnisfeld 1984)</a:t>
            </a:r>
          </a:p>
          <a:p>
            <a:pPr marL="566738" indent="-185738" eaLnBrk="1" hangingPunct="1">
              <a:lnSpc>
                <a:spcPct val="100000"/>
              </a:lnSpc>
              <a:spcBef>
                <a:spcPts val="600"/>
              </a:spcBef>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endParaRPr lang="en-GB" altLang="el-GR" sz="2000" smtClean="0"/>
          </a:p>
          <a:p>
            <a:pPr marL="566738" indent="-185738" algn="ctr" eaLnBrk="1" hangingPunct="1">
              <a:lnSpc>
                <a:spcPct val="100000"/>
              </a:lnSpc>
              <a:buClr>
                <a:srgbClr val="FFCC00"/>
              </a:buClr>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b="1" i="1" smtClean="0">
                <a:solidFill>
                  <a:srgbClr val="FFFF00"/>
                </a:solidFill>
              </a:rPr>
              <a:t>Nατιβισμός</a:t>
            </a:r>
            <a:r>
              <a:rPr lang="en-GB" altLang="el-GR" b="1" smtClean="0">
                <a:solidFill>
                  <a:srgbClr val="FFFF00"/>
                </a:solidFill>
              </a:rPr>
              <a:t>:   </a:t>
            </a:r>
          </a:p>
          <a:p>
            <a:pPr marL="566738" indent="-185738" eaLnBrk="1" hangingPunct="1">
              <a:lnSpc>
                <a:spcPct val="100000"/>
              </a:lnSpc>
              <a:spcBef>
                <a:spcPts val="600"/>
              </a:spcBef>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smtClean="0"/>
              <a:t>	</a:t>
            </a:r>
            <a:r>
              <a:rPr lang="en-GB" altLang="el-GR" b="1" smtClean="0"/>
              <a:t>Καμιά σχέση γλωσσικής-νοητικής ανάπτυξης</a:t>
            </a:r>
            <a:r>
              <a:rPr lang="el-GR" altLang="el-GR" b="1" smtClean="0"/>
              <a:t>,</a:t>
            </a:r>
            <a:r>
              <a:rPr lang="en-GB" altLang="el-GR" b="1" smtClean="0"/>
              <a:t> γιατί η γλώσσα αυτόνομο σύστημα  </a:t>
            </a:r>
          </a:p>
          <a:p>
            <a:pPr marL="566738" indent="-185738" eaLnBrk="1" hangingPunct="1">
              <a:lnSpc>
                <a:spcPct val="100000"/>
              </a:lnSpc>
              <a:spcBef>
                <a:spcPts val="600"/>
              </a:spcBef>
              <a:tabLst>
                <a:tab pos="566738" algn="l"/>
                <a:tab pos="673100" algn="l"/>
                <a:tab pos="1122363" algn="l"/>
                <a:tab pos="1571625" algn="l"/>
                <a:tab pos="2020888" algn="l"/>
                <a:tab pos="2470150" algn="l"/>
                <a:tab pos="2919413" algn="l"/>
                <a:tab pos="3368675" algn="l"/>
                <a:tab pos="3817938" algn="l"/>
                <a:tab pos="4267200" algn="l"/>
                <a:tab pos="4716463" algn="l"/>
                <a:tab pos="5165725" algn="l"/>
                <a:tab pos="5614988" algn="l"/>
                <a:tab pos="6064250" algn="l"/>
                <a:tab pos="6513513" algn="l"/>
                <a:tab pos="6962775" algn="l"/>
                <a:tab pos="7412038" algn="l"/>
                <a:tab pos="7861300" algn="l"/>
                <a:tab pos="8310563" algn="l"/>
                <a:tab pos="8759825" algn="l"/>
                <a:tab pos="9209088" algn="l"/>
              </a:tabLst>
            </a:pPr>
            <a:r>
              <a:rPr lang="en-GB" altLang="el-GR" sz="2000" smtClean="0"/>
              <a:t>	(π.χ. Pinker 1994)</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292F055-4C9F-4A74-9D3D-201C56649C0A}" type="slidenum">
              <a:rPr lang="en-GB" altLang="el-GR" sz="1400" smtClean="0">
                <a:solidFill>
                  <a:srgbClr val="000000"/>
                </a:solidFill>
              </a:rPr>
              <a:pPr>
                <a:lnSpc>
                  <a:spcPct val="100000"/>
                </a:lnSpc>
                <a:spcBef>
                  <a:spcPct val="0"/>
                </a:spcBef>
                <a:buClr>
                  <a:srgbClr val="000000"/>
                </a:buClr>
              </a:pPr>
              <a:t>5</a:t>
            </a:fld>
            <a:endParaRPr lang="en-GB" altLang="el-GR" sz="1400" smtClean="0">
              <a:solidFill>
                <a:srgbClr val="000000"/>
              </a:solidFill>
            </a:endParaRPr>
          </a:p>
        </p:txBody>
      </p:sp>
      <p:sp>
        <p:nvSpPr>
          <p:cNvPr id="10243" name="Rectangle 1"/>
          <p:cNvSpPr>
            <a:spLocks noGrp="1" noChangeArrowheads="1"/>
          </p:cNvSpPr>
          <p:nvPr>
            <p:ph type="title"/>
          </p:nvPr>
        </p:nvSpPr>
        <p:spPr>
          <a:xfrm>
            <a:off x="685800" y="188913"/>
            <a:ext cx="7772400" cy="158432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t/>
            </a:r>
            <a:br>
              <a:rPr lang="en-GB" altLang="el-GR" sz="2800" smtClean="0"/>
            </a:br>
            <a:r>
              <a:rPr lang="en-GB" altLang="el-GR" sz="2800" smtClean="0">
                <a:solidFill>
                  <a:srgbClr val="FFFF00"/>
                </a:solidFill>
              </a:rPr>
              <a:t>Προλεκτικές ικανότητες:</a:t>
            </a:r>
            <a:r>
              <a:rPr lang="en-GB" altLang="el-GR" sz="2800" smtClean="0"/>
              <a:t/>
            </a:r>
            <a:br>
              <a:rPr lang="en-GB" altLang="el-GR" sz="2800" smtClean="0"/>
            </a:br>
            <a:r>
              <a:rPr lang="en-GB" altLang="el-GR" sz="2800" smtClean="0"/>
              <a:t>η βάση της γλωσσικής επικοινωνίας</a:t>
            </a:r>
            <a:r>
              <a:rPr lang="el-GR" altLang="el-GR" sz="2800" smtClean="0"/>
              <a:t/>
            </a:r>
            <a:br>
              <a:rPr lang="el-GR" altLang="el-GR" sz="2800" smtClean="0"/>
            </a:br>
            <a:r>
              <a:rPr lang="el-GR" altLang="el-GR" sz="2800" smtClean="0"/>
              <a:t>σύμφωνα με τον κοστρουκτιβισμό</a:t>
            </a:r>
            <a:r>
              <a:rPr lang="en-GB" altLang="el-GR" sz="3200" smtClean="0"/>
              <a:t/>
            </a:r>
            <a:br>
              <a:rPr lang="en-GB" altLang="el-GR" sz="3200" smtClean="0"/>
            </a:br>
            <a:r>
              <a:rPr lang="el-GR" altLang="el-GR" sz="1800" b="0" smtClean="0"/>
              <a:t>(</a:t>
            </a:r>
            <a:r>
              <a:rPr lang="en-GB" altLang="el-GR" sz="1800" b="0" smtClean="0"/>
              <a:t> π.χ.  Halliday 1975, Bates 1979, Βruner 1983, Locke 1993)</a:t>
            </a:r>
            <a:r>
              <a:rPr lang="en-GB" altLang="el-GR" b="0" smtClean="0"/>
              <a:t> </a:t>
            </a:r>
          </a:p>
        </p:txBody>
      </p:sp>
      <p:sp>
        <p:nvSpPr>
          <p:cNvPr id="10244" name="Rectangle 2"/>
          <p:cNvSpPr>
            <a:spLocks noGrp="1" noChangeArrowheads="1"/>
          </p:cNvSpPr>
          <p:nvPr>
            <p:ph type="body" idx="1"/>
          </p:nvPr>
        </p:nvSpPr>
        <p:spPr>
          <a:xfrm>
            <a:off x="395288" y="2276475"/>
            <a:ext cx="8353425" cy="4224338"/>
          </a:xfrm>
        </p:spPr>
        <p:txBody>
          <a:bodyPr/>
          <a:lstStyle/>
          <a:p>
            <a:pPr eaLnBrk="1" hangingPunct="1">
              <a:lnSpc>
                <a:spcPct val="100000"/>
              </a:lnSpc>
              <a:spcBef>
                <a:spcPts val="600"/>
              </a:spcBef>
              <a:buClr>
                <a:srgbClr val="FFCC00"/>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3399"/>
                </a:solidFill>
              </a:rPr>
              <a:t>Αντίληψη της ομιλίας </a:t>
            </a:r>
          </a:p>
          <a:p>
            <a:pPr lvl="1" eaLnBrk="1" hangingPunct="1">
              <a:lnSpc>
                <a:spcPct val="100000"/>
              </a:lnSpc>
              <a:buFont typeface="Georgia" pitchFamily="18" charset="0"/>
              <a:buNone/>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(π.χ. αντίληψη προσωδίας, τμημάτων ήχου)</a:t>
            </a:r>
          </a:p>
          <a:p>
            <a:pPr eaLnBrk="1" hangingPunct="1">
              <a:lnSpc>
                <a:spcPct val="100000"/>
              </a:lnSpc>
              <a:spcBef>
                <a:spcPts val="600"/>
              </a:spcBef>
              <a:buClr>
                <a:srgbClr val="FFCC00"/>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3399"/>
                </a:solidFill>
              </a:rPr>
              <a:t>Άρθρωση</a:t>
            </a:r>
            <a:r>
              <a:rPr lang="en-GB" altLang="el-GR" b="1" smtClean="0">
                <a:solidFill>
                  <a:srgbClr val="FFFF00"/>
                </a:solidFill>
              </a:rPr>
              <a:t> </a:t>
            </a:r>
            <a:r>
              <a:rPr lang="en-GB" altLang="el-GR" b="1" smtClean="0">
                <a:solidFill>
                  <a:srgbClr val="FFCC00"/>
                </a:solidFill>
              </a:rPr>
              <a:t> </a:t>
            </a:r>
          </a:p>
          <a:p>
            <a:pPr lvl="1" eaLnBrk="1" hangingPunct="1">
              <a:lnSpc>
                <a:spcPct val="100000"/>
              </a:lnSpc>
              <a:buFont typeface="Georgia" pitchFamily="18" charset="0"/>
              <a:buNone/>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(π.χ. συλλαβών, συλλαβικών συμπλεγμάτων) </a:t>
            </a:r>
          </a:p>
          <a:p>
            <a:pPr eaLnBrk="1" hangingPunct="1">
              <a:lnSpc>
                <a:spcPct val="100000"/>
              </a:lnSpc>
              <a:spcBef>
                <a:spcPts val="600"/>
              </a:spcBef>
              <a:buClr>
                <a:srgbClr val="FFCC00"/>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3399"/>
                </a:solidFill>
              </a:rPr>
              <a:t>Επικοινωνία </a:t>
            </a:r>
          </a:p>
          <a:p>
            <a:pPr lvl="1" eaLnBrk="1" hangingPunct="1">
              <a:lnSpc>
                <a:spcPct val="100000"/>
              </a:lnSpc>
              <a:buFont typeface="Georgia" pitchFamily="18" charset="0"/>
              <a:buNone/>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(π.χ. πρωτοσυνομιλίες) </a:t>
            </a:r>
          </a:p>
          <a:p>
            <a:pPr eaLnBrk="1" hangingPunct="1">
              <a:lnSpc>
                <a:spcPct val="100000"/>
              </a:lnSpc>
              <a:spcBef>
                <a:spcPts val="600"/>
              </a:spcBef>
              <a:buClr>
                <a:srgbClr val="FFCC00"/>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3399"/>
                </a:solidFill>
              </a:rPr>
              <a:t>Γνωσιακή ανάπτυξη </a:t>
            </a:r>
          </a:p>
          <a:p>
            <a:pPr lvl="1" eaLnBrk="1" hangingPunct="1">
              <a:lnSpc>
                <a:spcPct val="100000"/>
              </a:lnSpc>
              <a:buFont typeface="Georgia" pitchFamily="18" charset="0"/>
              <a:buNone/>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(π.χ. μίμηση, χρήση συμβόλων)</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16571526-51B2-448A-9CE6-A7C2F70A5412}" type="slidenum">
              <a:rPr lang="en-GB" altLang="el-GR" sz="1400" smtClean="0">
                <a:solidFill>
                  <a:srgbClr val="000000"/>
                </a:solidFill>
              </a:rPr>
              <a:pPr>
                <a:lnSpc>
                  <a:spcPct val="100000"/>
                </a:lnSpc>
                <a:spcBef>
                  <a:spcPct val="0"/>
                </a:spcBef>
                <a:buClr>
                  <a:srgbClr val="000000"/>
                </a:buClr>
              </a:pPr>
              <a:t>50</a:t>
            </a:fld>
            <a:endParaRPr lang="en-GB" altLang="el-GR" sz="1400" smtClean="0">
              <a:solidFill>
                <a:srgbClr val="000000"/>
              </a:solidFill>
            </a:endParaRPr>
          </a:p>
        </p:txBody>
      </p:sp>
      <p:sp>
        <p:nvSpPr>
          <p:cNvPr id="40961" name="Rectangle 1"/>
          <p:cNvSpPr>
            <a:spLocks noGrp="1" noChangeArrowheads="1"/>
          </p:cNvSpPr>
          <p:nvPr>
            <p:ph type="title"/>
          </p:nvPr>
        </p:nvSpPr>
        <p:spPr>
          <a:xfrm>
            <a:off x="642938" y="188913"/>
            <a:ext cx="7772400" cy="1008062"/>
          </a:xfrm>
        </p:spPr>
        <p:txBody>
          <a:bodyPr/>
          <a:lstStyle/>
          <a:p>
            <a:pPr eaLnBrk="1" hangingPunct="1">
              <a:lnSpc>
                <a:spcPct val="70000"/>
              </a:lnSpc>
              <a:buClr>
                <a:srgbClr val="FFCC00"/>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dirty="0" smtClean="0">
                <a:solidFill>
                  <a:srgbClr val="FFCC00"/>
                </a:solidFill>
                <a:effectLst>
                  <a:outerShdw blurRad="38100" dist="38100" dir="2700000" algn="tl">
                    <a:srgbClr val="000000"/>
                  </a:outerShdw>
                </a:effectLst>
              </a:rPr>
              <a:t>ΣΗΜΑΣΙΑ ΓΝΩΣΤΙΚΗΣ ΑΝΑΠΤΥΞΗΣ</a:t>
            </a:r>
            <a:br>
              <a:rPr lang="en-GB" sz="2800" dirty="0" smtClean="0">
                <a:solidFill>
                  <a:srgbClr val="FFCC00"/>
                </a:solidFill>
                <a:effectLst>
                  <a:outerShdw blurRad="38100" dist="38100" dir="2700000" algn="tl">
                    <a:srgbClr val="000000"/>
                  </a:outerShdw>
                </a:effectLst>
              </a:rPr>
            </a:br>
            <a:r>
              <a:rPr lang="en-GB" sz="2800" dirty="0" smtClean="0">
                <a:solidFill>
                  <a:srgbClr val="CC0000"/>
                </a:solidFill>
                <a:effectLst>
                  <a:outerShdw blurRad="38100" dist="38100" dir="2700000" algn="tl">
                    <a:srgbClr val="000000"/>
                  </a:outerShdw>
                </a:effectLst>
              </a:rPr>
              <a:t/>
            </a:r>
            <a:br>
              <a:rPr lang="en-GB" sz="2800" dirty="0" smtClean="0">
                <a:solidFill>
                  <a:srgbClr val="CC0000"/>
                </a:solidFill>
                <a:effectLst>
                  <a:outerShdw blurRad="38100" dist="38100" dir="2700000" algn="tl">
                    <a:srgbClr val="000000"/>
                  </a:outerShdw>
                </a:effectLst>
              </a:rPr>
            </a:br>
            <a:r>
              <a:rPr lang="en-GB" sz="2000" b="0" dirty="0" smtClean="0">
                <a:solidFill>
                  <a:srgbClr val="FFFFFF"/>
                </a:solidFill>
              </a:rPr>
              <a:t>Piaget (1936)</a:t>
            </a:r>
            <a:r>
              <a:rPr lang="el-GR" sz="2000" b="0" dirty="0" smtClean="0">
                <a:solidFill>
                  <a:srgbClr val="FFFFFF"/>
                </a:solidFill>
              </a:rPr>
              <a:t>,</a:t>
            </a:r>
            <a:r>
              <a:rPr lang="en-GB" sz="2000" b="0" dirty="0" smtClean="0">
                <a:solidFill>
                  <a:srgbClr val="FFFFFF"/>
                </a:solidFill>
              </a:rPr>
              <a:t> </a:t>
            </a:r>
            <a:r>
              <a:rPr lang="en-GB" sz="2000" b="0" dirty="0" smtClean="0">
                <a:solidFill>
                  <a:srgbClr val="FFFFFF"/>
                </a:solidFill>
                <a:cs typeface="Times New Roman" pitchFamily="18" charset="0"/>
              </a:rPr>
              <a:t>Bates, </a:t>
            </a:r>
            <a:r>
              <a:rPr lang="en-GB" sz="2000" b="0" dirty="0" err="1" smtClean="0">
                <a:solidFill>
                  <a:srgbClr val="FFFFFF"/>
                </a:solidFill>
                <a:cs typeface="Times New Roman" pitchFamily="18" charset="0"/>
              </a:rPr>
              <a:t>Camaioni</a:t>
            </a:r>
            <a:r>
              <a:rPr lang="en-GB" sz="2000" b="0" dirty="0" smtClean="0">
                <a:solidFill>
                  <a:srgbClr val="FFFFFF"/>
                </a:solidFill>
                <a:cs typeface="Times New Roman" pitchFamily="18" charset="0"/>
              </a:rPr>
              <a:t> </a:t>
            </a:r>
            <a:r>
              <a:rPr lang="en-GB" sz="2000" b="0" dirty="0" smtClean="0">
                <a:solidFill>
                  <a:srgbClr val="FFFFFF"/>
                </a:solidFill>
              </a:rPr>
              <a:t>&amp;</a:t>
            </a:r>
            <a:r>
              <a:rPr lang="en-GB" sz="2000" b="0" dirty="0" smtClean="0">
                <a:solidFill>
                  <a:srgbClr val="FFFFFF"/>
                </a:solidFill>
                <a:cs typeface="Times New Roman" pitchFamily="18" charset="0"/>
              </a:rPr>
              <a:t> </a:t>
            </a:r>
            <a:r>
              <a:rPr lang="en-GB" sz="2000" b="0" dirty="0" err="1" smtClean="0">
                <a:solidFill>
                  <a:srgbClr val="FFFFFF"/>
                </a:solidFill>
                <a:cs typeface="Times New Roman" pitchFamily="18" charset="0"/>
              </a:rPr>
              <a:t>Volterra</a:t>
            </a:r>
            <a:r>
              <a:rPr lang="en-GB" sz="2000" b="0" dirty="0" smtClean="0">
                <a:solidFill>
                  <a:srgbClr val="FFFFFF"/>
                </a:solidFill>
                <a:cs typeface="Times New Roman" pitchFamily="18" charset="0"/>
              </a:rPr>
              <a:t> (1975) </a:t>
            </a:r>
            <a:r>
              <a:rPr lang="en-GB" sz="2000" b="0" dirty="0" smtClean="0">
                <a:solidFill>
                  <a:srgbClr val="FFFFFF"/>
                </a:solidFill>
              </a:rPr>
              <a:t>κ</a:t>
            </a:r>
            <a:r>
              <a:rPr lang="el-GR" sz="2000" b="0" dirty="0" smtClean="0">
                <a:solidFill>
                  <a:srgbClr val="FFFFFF"/>
                </a:solidFill>
              </a:rPr>
              <a:t>.</a:t>
            </a:r>
            <a:r>
              <a:rPr lang="en-GB" sz="2000" b="0" dirty="0" err="1" smtClean="0">
                <a:solidFill>
                  <a:srgbClr val="FFFFFF"/>
                </a:solidFill>
              </a:rPr>
              <a:t>λπ</a:t>
            </a:r>
            <a:r>
              <a:rPr lang="el-GR" sz="2000" b="0" dirty="0" smtClean="0">
                <a:solidFill>
                  <a:srgbClr val="FFFFFF"/>
                </a:solidFill>
              </a:rPr>
              <a:t>.</a:t>
            </a:r>
            <a:endParaRPr lang="en-GB" sz="2000" b="0" dirty="0" smtClean="0">
              <a:solidFill>
                <a:srgbClr val="FFFFFF"/>
              </a:solidFill>
            </a:endParaRPr>
          </a:p>
        </p:txBody>
      </p:sp>
      <p:sp>
        <p:nvSpPr>
          <p:cNvPr id="2" name="Rectangle 2"/>
          <p:cNvSpPr>
            <a:spLocks noChangeArrowheads="1"/>
          </p:cNvSpPr>
          <p:nvPr/>
        </p:nvSpPr>
        <p:spPr bwMode="auto">
          <a:xfrm>
            <a:off x="0" y="1268413"/>
            <a:ext cx="9144000" cy="5649912"/>
          </a:xfrm>
          <a:prstGeom prst="rect">
            <a:avLst/>
          </a:prstGeom>
          <a:noFill/>
          <a:ln w="9525">
            <a:noFill/>
            <a:round/>
            <a:headEnd/>
            <a:tailEnd/>
          </a:ln>
          <a:effectLst/>
        </p:spPr>
        <p:txBody>
          <a:bodyPr lIns="90000" tIns="46800" rIns="90000" bIns="46800">
            <a:spAutoFit/>
          </a:bodyPr>
          <a:lstStyle/>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u="sng" dirty="0">
                <a:solidFill>
                  <a:srgbClr val="FFFFFF"/>
                </a:solidFill>
              </a:rPr>
              <a:t>Piaget</a:t>
            </a:r>
            <a:r>
              <a:rPr lang="en-GB" sz="2400" dirty="0">
                <a:solidFill>
                  <a:srgbClr val="FFFFFF"/>
                </a:solidFill>
              </a:rPr>
              <a:t>: </a:t>
            </a:r>
            <a:r>
              <a:rPr lang="en-GB" sz="2200" dirty="0" err="1">
                <a:solidFill>
                  <a:srgbClr val="FFFFFF"/>
                </a:solidFill>
              </a:rPr>
              <a:t>Τα</a:t>
            </a:r>
            <a:r>
              <a:rPr lang="en-GB" sz="2200" dirty="0">
                <a:solidFill>
                  <a:srgbClr val="FFFFFF"/>
                </a:solidFill>
              </a:rPr>
              <a:t> </a:t>
            </a:r>
            <a:r>
              <a:rPr lang="en-GB" sz="2200" dirty="0" err="1">
                <a:solidFill>
                  <a:srgbClr val="FFFFFF"/>
                </a:solidFill>
              </a:rPr>
              <a:t>παιδιά</a:t>
            </a:r>
            <a:r>
              <a:rPr lang="en-GB" sz="2200" dirty="0">
                <a:solidFill>
                  <a:srgbClr val="FFFFFF"/>
                </a:solidFill>
              </a:rPr>
              <a:t> </a:t>
            </a:r>
            <a:r>
              <a:rPr lang="en-GB" sz="2200" dirty="0" err="1">
                <a:solidFill>
                  <a:srgbClr val="FFFFFF"/>
                </a:solidFill>
              </a:rPr>
              <a:t>γεννιούνται</a:t>
            </a:r>
            <a:r>
              <a:rPr lang="en-GB" sz="2200" dirty="0">
                <a:solidFill>
                  <a:srgbClr val="FFFFFF"/>
                </a:solidFill>
              </a:rPr>
              <a:t> </a:t>
            </a:r>
            <a:r>
              <a:rPr lang="en-GB" sz="2200" dirty="0" err="1">
                <a:solidFill>
                  <a:srgbClr val="FFFFFF"/>
                </a:solidFill>
              </a:rPr>
              <a:t>με</a:t>
            </a:r>
            <a:r>
              <a:rPr lang="en-GB" sz="2200" dirty="0">
                <a:solidFill>
                  <a:srgbClr val="FFFFFF"/>
                </a:solidFill>
              </a:rPr>
              <a:t> </a:t>
            </a:r>
            <a:r>
              <a:rPr lang="en-GB" sz="2200" b="1" dirty="0" err="1">
                <a:solidFill>
                  <a:srgbClr val="FFFF66"/>
                </a:solidFill>
              </a:rPr>
              <a:t>αντανακλαστικές</a:t>
            </a:r>
            <a:r>
              <a:rPr lang="en-GB" sz="2200" b="1" dirty="0">
                <a:solidFill>
                  <a:srgbClr val="FFFF66"/>
                </a:solidFill>
              </a:rPr>
              <a:t> </a:t>
            </a:r>
            <a:r>
              <a:rPr lang="en-GB" sz="2200" b="1" dirty="0" err="1">
                <a:solidFill>
                  <a:srgbClr val="FFFF66"/>
                </a:solidFill>
              </a:rPr>
              <a:t>κινήσεις</a:t>
            </a:r>
            <a:r>
              <a:rPr lang="en-GB" sz="2200" b="1" dirty="0">
                <a:solidFill>
                  <a:srgbClr val="FFFF66"/>
                </a:solidFill>
              </a:rPr>
              <a:t>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a:solidFill>
                  <a:srgbClr val="FFFFFF"/>
                </a:solidFill>
              </a:rPr>
              <a:t>(</a:t>
            </a:r>
            <a:r>
              <a:rPr lang="en-GB" sz="2200" dirty="0" err="1">
                <a:solidFill>
                  <a:srgbClr val="FFFFFF"/>
                </a:solidFill>
              </a:rPr>
              <a:t>π.χ</a:t>
            </a:r>
            <a:r>
              <a:rPr lang="en-GB" sz="2200" dirty="0">
                <a:solidFill>
                  <a:srgbClr val="FFFFFF"/>
                </a:solidFill>
              </a:rPr>
              <a:t>. </a:t>
            </a:r>
            <a:r>
              <a:rPr lang="en-GB" sz="2200" dirty="0" err="1">
                <a:solidFill>
                  <a:srgbClr val="FFFFFF"/>
                </a:solidFill>
              </a:rPr>
              <a:t>κίνηση</a:t>
            </a:r>
            <a:r>
              <a:rPr lang="en-GB" sz="2200" dirty="0">
                <a:solidFill>
                  <a:srgbClr val="FFFFFF"/>
                </a:solidFill>
              </a:rPr>
              <a:t> </a:t>
            </a:r>
            <a:r>
              <a:rPr lang="en-GB" sz="2200" dirty="0" err="1">
                <a:solidFill>
                  <a:srgbClr val="FFFFFF"/>
                </a:solidFill>
              </a:rPr>
              <a:t>χεριών</a:t>
            </a:r>
            <a:r>
              <a:rPr lang="en-GB" sz="2200" dirty="0">
                <a:solidFill>
                  <a:srgbClr val="FFFFFF"/>
                </a:solidFill>
              </a:rPr>
              <a:t>…).</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b="1" dirty="0" err="1">
                <a:solidFill>
                  <a:srgbClr val="FFFF66"/>
                </a:solidFill>
              </a:rPr>
              <a:t>Συνεχής</a:t>
            </a:r>
            <a:r>
              <a:rPr lang="en-GB" sz="2200" b="1" dirty="0">
                <a:solidFill>
                  <a:srgbClr val="FFFF66"/>
                </a:solidFill>
              </a:rPr>
              <a:t> </a:t>
            </a:r>
            <a:r>
              <a:rPr lang="en-GB" sz="2200" b="1" dirty="0" err="1">
                <a:solidFill>
                  <a:srgbClr val="FFFF66"/>
                </a:solidFill>
              </a:rPr>
              <a:t>εξάσκηση</a:t>
            </a:r>
            <a:r>
              <a:rPr lang="en-GB" sz="2200" dirty="0">
                <a:solidFill>
                  <a:srgbClr val="FFFF66"/>
                </a:solidFill>
              </a:rPr>
              <a:t> </a:t>
            </a:r>
            <a:r>
              <a:rPr lang="en-GB" sz="2200" dirty="0">
                <a:solidFill>
                  <a:srgbClr val="FFFFFF"/>
                </a:solidFill>
                <a:latin typeface="Wingdings" pitchFamily="2" charset="2"/>
              </a:rPr>
              <a:t></a:t>
            </a:r>
            <a:r>
              <a:rPr lang="en-GB" sz="2200" dirty="0">
                <a:solidFill>
                  <a:srgbClr val="FFFFFF"/>
                </a:solidFill>
              </a:rPr>
              <a:t>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err="1">
                <a:solidFill>
                  <a:srgbClr val="FFFFFF"/>
                </a:solidFill>
              </a:rPr>
              <a:t>τα</a:t>
            </a:r>
            <a:r>
              <a:rPr lang="en-GB" sz="2200" dirty="0">
                <a:solidFill>
                  <a:srgbClr val="FFFFFF"/>
                </a:solidFill>
              </a:rPr>
              <a:t> </a:t>
            </a:r>
            <a:r>
              <a:rPr lang="en-GB" sz="2200" dirty="0" err="1">
                <a:solidFill>
                  <a:srgbClr val="FFFFFF"/>
                </a:solidFill>
              </a:rPr>
              <a:t>παιδιά</a:t>
            </a:r>
            <a:r>
              <a:rPr lang="en-GB" sz="2200" dirty="0">
                <a:solidFill>
                  <a:srgbClr val="FFFFFF"/>
                </a:solidFill>
              </a:rPr>
              <a:t> </a:t>
            </a:r>
            <a:r>
              <a:rPr lang="en-GB" sz="2200" dirty="0" err="1">
                <a:solidFill>
                  <a:srgbClr val="FFFFFF"/>
                </a:solidFill>
              </a:rPr>
              <a:t>μπορούν</a:t>
            </a:r>
            <a:r>
              <a:rPr lang="en-GB" sz="2200" dirty="0">
                <a:solidFill>
                  <a:srgbClr val="FFFFFF"/>
                </a:solidFill>
              </a:rPr>
              <a:t> </a:t>
            </a:r>
            <a:r>
              <a:rPr lang="en-GB" sz="2200" dirty="0" err="1">
                <a:solidFill>
                  <a:srgbClr val="FFFFFF"/>
                </a:solidFill>
              </a:rPr>
              <a:t>να</a:t>
            </a:r>
            <a:r>
              <a:rPr lang="en-GB" sz="2200" dirty="0">
                <a:solidFill>
                  <a:srgbClr val="FFFFFF"/>
                </a:solidFill>
              </a:rPr>
              <a:t> </a:t>
            </a:r>
            <a:r>
              <a:rPr lang="en-GB" sz="2200" dirty="0" err="1">
                <a:solidFill>
                  <a:srgbClr val="FFFFFF"/>
                </a:solidFill>
              </a:rPr>
              <a:t>προβλέψουν</a:t>
            </a:r>
            <a:r>
              <a:rPr lang="en-GB" sz="2200" dirty="0">
                <a:solidFill>
                  <a:srgbClr val="FFFFFF"/>
                </a:solidFill>
              </a:rPr>
              <a:t> </a:t>
            </a:r>
            <a:r>
              <a:rPr lang="en-GB" sz="2200" dirty="0" err="1">
                <a:solidFill>
                  <a:srgbClr val="FFFFFF"/>
                </a:solidFill>
              </a:rPr>
              <a:t>κινήσεις</a:t>
            </a:r>
            <a:r>
              <a:rPr lang="en-GB" sz="2200" dirty="0">
                <a:solidFill>
                  <a:srgbClr val="FFFFFF"/>
                </a:solidFill>
              </a:rPr>
              <a:t> </a:t>
            </a:r>
            <a:r>
              <a:rPr lang="el-GR" sz="2200" dirty="0">
                <a:solidFill>
                  <a:srgbClr val="FFFFFF"/>
                </a:solidFill>
              </a:rPr>
              <a:t>με βάση ένα στόχο </a:t>
            </a:r>
            <a:r>
              <a:rPr lang="en-GB" sz="2200" dirty="0">
                <a:solidFill>
                  <a:srgbClr val="FFFFFF"/>
                </a:solidFill>
              </a:rPr>
              <a:t>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err="1">
                <a:solidFill>
                  <a:srgbClr val="FFFFFF"/>
                </a:solidFill>
              </a:rPr>
              <a:t>και</a:t>
            </a:r>
            <a:r>
              <a:rPr lang="en-GB" sz="2200" dirty="0">
                <a:solidFill>
                  <a:srgbClr val="FFFFFF"/>
                </a:solidFill>
              </a:rPr>
              <a:t> </a:t>
            </a:r>
            <a:r>
              <a:rPr lang="en-GB" sz="2200" dirty="0" err="1">
                <a:solidFill>
                  <a:srgbClr val="FFFFFF"/>
                </a:solidFill>
              </a:rPr>
              <a:t>να</a:t>
            </a:r>
            <a:r>
              <a:rPr lang="en-GB" sz="2200" dirty="0">
                <a:solidFill>
                  <a:srgbClr val="FFFFFF"/>
                </a:solidFill>
              </a:rPr>
              <a:t> </a:t>
            </a:r>
            <a:r>
              <a:rPr lang="en-GB" sz="2200" dirty="0" err="1">
                <a:solidFill>
                  <a:srgbClr val="FFFFFF"/>
                </a:solidFill>
              </a:rPr>
              <a:t>τις</a:t>
            </a:r>
            <a:r>
              <a:rPr lang="en-GB" sz="2200" dirty="0">
                <a:solidFill>
                  <a:srgbClr val="FFFFFF"/>
                </a:solidFill>
              </a:rPr>
              <a:t> </a:t>
            </a:r>
            <a:r>
              <a:rPr lang="en-GB" sz="2200" dirty="0" err="1">
                <a:solidFill>
                  <a:srgbClr val="FFFFFF"/>
                </a:solidFill>
              </a:rPr>
              <a:t>πραγματοποιούν</a:t>
            </a:r>
            <a:r>
              <a:rPr lang="en-GB" sz="2200" dirty="0">
                <a:solidFill>
                  <a:srgbClr val="FFFFFF"/>
                </a:solidFill>
              </a:rPr>
              <a:t> </a:t>
            </a:r>
            <a:r>
              <a:rPr lang="en-GB" sz="2200" b="1" u="sng" dirty="0" err="1">
                <a:solidFill>
                  <a:srgbClr val="FFFF66"/>
                </a:solidFill>
              </a:rPr>
              <a:t>εκούσια</a:t>
            </a:r>
            <a:r>
              <a:rPr lang="en-GB" sz="2200" b="1" u="sng" dirty="0">
                <a:solidFill>
                  <a:srgbClr val="FFFF66"/>
                </a:solidFill>
              </a:rPr>
              <a:t>, </a:t>
            </a:r>
            <a:r>
              <a:rPr lang="en-GB" sz="2200" b="1" u="sng" dirty="0" err="1">
                <a:solidFill>
                  <a:srgbClr val="FFFF66"/>
                </a:solidFill>
              </a:rPr>
              <a:t>δηλ</a:t>
            </a:r>
            <a:r>
              <a:rPr lang="en-GB" sz="2200" b="1" u="sng" dirty="0">
                <a:solidFill>
                  <a:srgbClr val="FFFF66"/>
                </a:solidFill>
              </a:rPr>
              <a:t>. </a:t>
            </a:r>
            <a:r>
              <a:rPr lang="en-GB" sz="2200" b="1" u="sng" dirty="0" err="1">
                <a:solidFill>
                  <a:srgbClr val="FFFF66"/>
                </a:solidFill>
              </a:rPr>
              <a:t>από</a:t>
            </a:r>
            <a:r>
              <a:rPr lang="en-GB" sz="2200" b="1" u="sng" dirty="0">
                <a:solidFill>
                  <a:srgbClr val="FFFF66"/>
                </a:solidFill>
              </a:rPr>
              <a:t> </a:t>
            </a:r>
            <a:r>
              <a:rPr lang="en-GB" sz="2200" b="1" u="sng" dirty="0" err="1">
                <a:solidFill>
                  <a:srgbClr val="FFFF66"/>
                </a:solidFill>
              </a:rPr>
              <a:t>βούληση</a:t>
            </a:r>
            <a:r>
              <a:rPr lang="en-GB" sz="2200" dirty="0">
                <a:solidFill>
                  <a:srgbClr val="FFFFFF"/>
                </a:solidFill>
              </a:rPr>
              <a:t>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a:solidFill>
                  <a:srgbClr val="FFFFFF"/>
                </a:solidFill>
              </a:rPr>
              <a:t>= </a:t>
            </a:r>
            <a:r>
              <a:rPr lang="en-GB" sz="2400" b="1" u="sng" dirty="0">
                <a:solidFill>
                  <a:srgbClr val="FFFF66"/>
                </a:solidFill>
                <a:effectLst>
                  <a:outerShdw blurRad="38100" dist="38100" dir="2700000" algn="tl">
                    <a:srgbClr val="000000"/>
                  </a:outerShdw>
                </a:effectLst>
              </a:rPr>
              <a:t>ΣΧΗΜΑΤΑ ΔΡΑΣΗΣ</a:t>
            </a:r>
            <a:r>
              <a:rPr lang="en-GB" sz="2400" dirty="0">
                <a:solidFill>
                  <a:srgbClr val="FFFFFF"/>
                </a:solidFill>
              </a:rPr>
              <a:t>: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rPr>
              <a:t>αλληλουχία</a:t>
            </a:r>
            <a:r>
              <a:rPr lang="en-GB" sz="2400" dirty="0">
                <a:solidFill>
                  <a:srgbClr val="FFFFFF"/>
                </a:solidFill>
              </a:rPr>
              <a:t> </a:t>
            </a:r>
            <a:r>
              <a:rPr lang="en-GB" sz="2400" dirty="0" err="1">
                <a:solidFill>
                  <a:srgbClr val="FFFFFF"/>
                </a:solidFill>
              </a:rPr>
              <a:t>πράξεων</a:t>
            </a:r>
            <a:r>
              <a:rPr lang="en-GB" sz="2400" dirty="0">
                <a:solidFill>
                  <a:srgbClr val="FFFFFF"/>
                </a:solidFill>
              </a:rPr>
              <a:t>, </a:t>
            </a:r>
            <a:endParaRPr lang="el-GR" sz="2400" dirty="0">
              <a:solidFill>
                <a:srgbClr val="FFFFFF"/>
              </a:solidFill>
            </a:endParaRP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rPr>
              <a:t>στην</a:t>
            </a:r>
            <a:r>
              <a:rPr lang="en-GB" sz="2400" dirty="0">
                <a:solidFill>
                  <a:srgbClr val="FFFFFF"/>
                </a:solidFill>
              </a:rPr>
              <a:t> </a:t>
            </a:r>
            <a:r>
              <a:rPr lang="en-GB" sz="2400" dirty="0" err="1">
                <a:solidFill>
                  <a:srgbClr val="FFFFFF"/>
                </a:solidFill>
              </a:rPr>
              <a:t>αρχή</a:t>
            </a:r>
            <a:r>
              <a:rPr lang="en-GB" sz="2400" dirty="0">
                <a:solidFill>
                  <a:srgbClr val="FFFFFF"/>
                </a:solidFill>
              </a:rPr>
              <a:t> </a:t>
            </a:r>
            <a:r>
              <a:rPr lang="en-GB" sz="2400" dirty="0" err="1">
                <a:solidFill>
                  <a:srgbClr val="FFFFFF"/>
                </a:solidFill>
              </a:rPr>
              <a:t>υλικών</a:t>
            </a:r>
            <a:r>
              <a:rPr lang="en-GB" sz="2400" dirty="0">
                <a:solidFill>
                  <a:srgbClr val="FFFFFF"/>
                </a:solidFill>
              </a:rPr>
              <a:t> </a:t>
            </a:r>
            <a:r>
              <a:rPr lang="el-GR" sz="2400" dirty="0">
                <a:solidFill>
                  <a:srgbClr val="FFFFFF"/>
                </a:solidFill>
              </a:rPr>
              <a:t>(δηλ. συμπεριφορών) </a:t>
            </a: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rPr>
              <a:t>και</a:t>
            </a:r>
            <a:r>
              <a:rPr lang="en-GB" sz="2400" dirty="0">
                <a:solidFill>
                  <a:srgbClr val="FFFFFF"/>
                </a:solidFill>
              </a:rPr>
              <a:t> </a:t>
            </a:r>
            <a:r>
              <a:rPr lang="en-GB" sz="2400" dirty="0" err="1">
                <a:solidFill>
                  <a:srgbClr val="FFFFFF"/>
                </a:solidFill>
              </a:rPr>
              <a:t>μετά</a:t>
            </a:r>
            <a:r>
              <a:rPr lang="en-GB" sz="2400" dirty="0">
                <a:solidFill>
                  <a:srgbClr val="FFFFFF"/>
                </a:solidFill>
              </a:rPr>
              <a:t> </a:t>
            </a:r>
            <a:r>
              <a:rPr lang="en-GB" sz="2400" dirty="0" err="1">
                <a:solidFill>
                  <a:srgbClr val="FFFFFF"/>
                </a:solidFill>
              </a:rPr>
              <a:t>νοητικών</a:t>
            </a:r>
            <a:r>
              <a:rPr lang="en-GB" sz="2400" dirty="0">
                <a:solidFill>
                  <a:srgbClr val="FFFFFF"/>
                </a:solidFill>
              </a:rPr>
              <a:t> </a:t>
            </a:r>
            <a:r>
              <a:rPr lang="el-GR" sz="2400" dirty="0">
                <a:solidFill>
                  <a:srgbClr val="FFFFFF"/>
                </a:solidFill>
              </a:rPr>
              <a:t>(δηλ. μόνο στο μυαλό) </a:t>
            </a:r>
            <a:r>
              <a:rPr lang="en-GB" sz="2400" dirty="0" err="1">
                <a:solidFill>
                  <a:srgbClr val="FFFFFF"/>
                </a:solidFill>
              </a:rPr>
              <a:t>με</a:t>
            </a:r>
            <a:r>
              <a:rPr lang="en-GB" sz="2400" dirty="0">
                <a:solidFill>
                  <a:srgbClr val="FFFFFF"/>
                </a:solidFill>
              </a:rPr>
              <a:t> </a:t>
            </a:r>
            <a:r>
              <a:rPr lang="en-GB" sz="2400" dirty="0" err="1">
                <a:solidFill>
                  <a:srgbClr val="FFFFFF"/>
                </a:solidFill>
              </a:rPr>
              <a:t>κάποια</a:t>
            </a:r>
            <a:r>
              <a:rPr lang="en-GB" sz="2400" dirty="0">
                <a:solidFill>
                  <a:srgbClr val="FFFFFF"/>
                </a:solidFill>
              </a:rPr>
              <a:t> </a:t>
            </a:r>
            <a:r>
              <a:rPr lang="en-GB" sz="2400" dirty="0" err="1">
                <a:solidFill>
                  <a:srgbClr val="FFFFFF"/>
                </a:solidFill>
              </a:rPr>
              <a:t>οργάνωση</a:t>
            </a:r>
            <a:r>
              <a:rPr lang="en-GB" sz="2400" dirty="0">
                <a:solidFill>
                  <a:srgbClr val="FFFFFF"/>
                </a:solidFill>
              </a:rPr>
              <a:t> </a:t>
            </a:r>
            <a:r>
              <a:rPr lang="en-GB" sz="2400" dirty="0">
                <a:solidFill>
                  <a:srgbClr val="FFFFFF"/>
                </a:solidFill>
                <a:latin typeface="Wingdings" pitchFamily="2" charset="2"/>
              </a:rPr>
              <a:t></a:t>
            </a:r>
            <a:r>
              <a:rPr lang="en-GB" sz="2400" dirty="0">
                <a:solidFill>
                  <a:srgbClr val="FFFFFF"/>
                </a:solidFill>
              </a:rPr>
              <a:t> </a:t>
            </a:r>
            <a:endParaRPr lang="el-GR" sz="2400" dirty="0">
              <a:solidFill>
                <a:srgbClr val="FFFFFF"/>
              </a:solidFill>
            </a:endParaRPr>
          </a:p>
          <a:p>
            <a:pPr indent="212725" algn="ctr">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dirty="0" err="1">
                <a:solidFill>
                  <a:srgbClr val="FFFFFF"/>
                </a:solidFill>
              </a:rPr>
              <a:t>κάθε</a:t>
            </a:r>
            <a:r>
              <a:rPr lang="en-GB" sz="2400" dirty="0">
                <a:solidFill>
                  <a:srgbClr val="FFFFFF"/>
                </a:solidFill>
              </a:rPr>
              <a:t> </a:t>
            </a:r>
            <a:r>
              <a:rPr lang="en-GB" sz="2400" dirty="0" err="1">
                <a:solidFill>
                  <a:srgbClr val="FFFFFF"/>
                </a:solidFill>
              </a:rPr>
              <a:t>φορά</a:t>
            </a:r>
            <a:r>
              <a:rPr lang="en-GB" sz="2400" dirty="0">
                <a:solidFill>
                  <a:srgbClr val="FFFFFF"/>
                </a:solidFill>
              </a:rPr>
              <a:t> </a:t>
            </a:r>
            <a:r>
              <a:rPr lang="en-GB" sz="2400" dirty="0" err="1">
                <a:solidFill>
                  <a:srgbClr val="FFFFFF"/>
                </a:solidFill>
              </a:rPr>
              <a:t>πιο</a:t>
            </a:r>
            <a:r>
              <a:rPr lang="en-GB" sz="2400" dirty="0">
                <a:solidFill>
                  <a:srgbClr val="FFFFFF"/>
                </a:solidFill>
              </a:rPr>
              <a:t> </a:t>
            </a:r>
            <a:r>
              <a:rPr lang="en-GB" sz="2400" dirty="0" err="1">
                <a:solidFill>
                  <a:srgbClr val="FFFFFF"/>
                </a:solidFill>
              </a:rPr>
              <a:t>πολύπλοκες</a:t>
            </a:r>
            <a:r>
              <a:rPr lang="en-GB" sz="2400" dirty="0">
                <a:solidFill>
                  <a:srgbClr val="FFFFFF"/>
                </a:solidFill>
              </a:rPr>
              <a:t>. </a:t>
            </a:r>
          </a:p>
          <a:p>
            <a:pPr indent="212725" algn="ctr">
              <a:lnSpc>
                <a:spcPct val="15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Πρώτες</a:t>
            </a:r>
            <a:r>
              <a:rPr lang="en-GB" sz="2400" b="1" dirty="0">
                <a:solidFill>
                  <a:srgbClr val="FFFFFF"/>
                </a:solidFill>
              </a:rPr>
              <a:t> </a:t>
            </a:r>
            <a:r>
              <a:rPr lang="en-GB" sz="2400" b="1" u="sng" dirty="0" err="1">
                <a:solidFill>
                  <a:srgbClr val="FFFFFF"/>
                </a:solidFill>
              </a:rPr>
              <a:t>εκούσιες</a:t>
            </a:r>
            <a:r>
              <a:rPr lang="en-GB" sz="2400" b="1" dirty="0">
                <a:solidFill>
                  <a:srgbClr val="FFFFFF"/>
                </a:solidFill>
              </a:rPr>
              <a:t> </a:t>
            </a:r>
            <a:r>
              <a:rPr lang="en-GB" sz="2400" b="1" dirty="0" err="1">
                <a:solidFill>
                  <a:srgbClr val="FFFFFF"/>
                </a:solidFill>
              </a:rPr>
              <a:t>συμπεριφορές</a:t>
            </a:r>
            <a:r>
              <a:rPr lang="en-GB" sz="2400" b="1" dirty="0">
                <a:solidFill>
                  <a:srgbClr val="FFFFFF"/>
                </a:solidFill>
              </a:rPr>
              <a:t> </a:t>
            </a:r>
            <a:r>
              <a:rPr lang="en-GB" sz="2400" dirty="0">
                <a:solidFill>
                  <a:srgbClr val="FFFFFF"/>
                </a:solidFill>
              </a:rPr>
              <a:t>(8-12 </a:t>
            </a:r>
            <a:r>
              <a:rPr lang="en-GB" sz="2400" dirty="0" err="1">
                <a:solidFill>
                  <a:srgbClr val="FFFFFF"/>
                </a:solidFill>
              </a:rPr>
              <a:t>μήνες</a:t>
            </a:r>
            <a:r>
              <a:rPr lang="en-GB" sz="2400" dirty="0">
                <a:solidFill>
                  <a:srgbClr val="FFFFFF"/>
                </a:solidFill>
              </a:rPr>
              <a:t>): </a:t>
            </a:r>
            <a:r>
              <a:rPr lang="en-GB" sz="2400" dirty="0" err="1">
                <a:solidFill>
                  <a:srgbClr val="FFFFFF"/>
                </a:solidFill>
              </a:rPr>
              <a:t>σχήματα</a:t>
            </a:r>
            <a:r>
              <a:rPr lang="en-GB" sz="2400" dirty="0">
                <a:solidFill>
                  <a:srgbClr val="FFFFFF"/>
                </a:solidFill>
              </a:rPr>
              <a:t> </a:t>
            </a:r>
            <a:r>
              <a:rPr lang="en-GB" sz="2400" dirty="0" err="1">
                <a:solidFill>
                  <a:srgbClr val="FFFFFF"/>
                </a:solidFill>
              </a:rPr>
              <a:t>δράσης</a:t>
            </a:r>
            <a:r>
              <a:rPr lang="en-GB" sz="2400" dirty="0">
                <a:solidFill>
                  <a:srgbClr val="FFFFFF"/>
                </a:solidFill>
              </a:rPr>
              <a:t> </a:t>
            </a:r>
            <a:r>
              <a:rPr lang="en-GB" sz="2400" dirty="0" err="1">
                <a:solidFill>
                  <a:srgbClr val="FFFFFF"/>
                </a:solidFill>
              </a:rPr>
              <a:t>κατευθυνόμενα</a:t>
            </a:r>
            <a:r>
              <a:rPr lang="en-GB" sz="2400" dirty="0">
                <a:solidFill>
                  <a:srgbClr val="FFFFFF"/>
                </a:solidFill>
              </a:rPr>
              <a:t> </a:t>
            </a:r>
            <a:r>
              <a:rPr lang="en-GB" sz="2400" dirty="0" err="1">
                <a:solidFill>
                  <a:srgbClr val="FFFF66"/>
                </a:solidFill>
              </a:rPr>
              <a:t>προς</a:t>
            </a:r>
            <a:r>
              <a:rPr lang="en-GB" sz="2400" dirty="0">
                <a:solidFill>
                  <a:srgbClr val="FFFF66"/>
                </a:solidFill>
              </a:rPr>
              <a:t> </a:t>
            </a:r>
            <a:r>
              <a:rPr lang="en-GB" sz="2400" dirty="0" err="1">
                <a:solidFill>
                  <a:srgbClr val="FFFF66"/>
                </a:solidFill>
              </a:rPr>
              <a:t>κάποιο</a:t>
            </a:r>
            <a:r>
              <a:rPr lang="en-GB" sz="2400" dirty="0">
                <a:solidFill>
                  <a:srgbClr val="FFFF66"/>
                </a:solidFill>
              </a:rPr>
              <a:t> </a:t>
            </a:r>
            <a:r>
              <a:rPr lang="en-GB" sz="2400" dirty="0" err="1">
                <a:solidFill>
                  <a:srgbClr val="FFFF66"/>
                </a:solidFill>
              </a:rPr>
              <a:t>συγκεκριμένο</a:t>
            </a:r>
            <a:r>
              <a:rPr lang="en-GB" sz="2400" dirty="0">
                <a:solidFill>
                  <a:srgbClr val="FFFF66"/>
                </a:solidFill>
              </a:rPr>
              <a:t> </a:t>
            </a:r>
            <a:r>
              <a:rPr lang="en-GB" sz="2400" dirty="0">
                <a:solidFill>
                  <a:srgbClr val="FFFF66"/>
                </a:solidFill>
                <a:effectLst>
                  <a:outerShdw blurRad="38100" dist="38100" dir="2700000" algn="tl">
                    <a:srgbClr val="000000"/>
                  </a:outerShdw>
                </a:effectLst>
              </a:rPr>
              <a:t>ΣΤΟΧΟ</a:t>
            </a:r>
            <a:r>
              <a:rPr lang="en-GB" sz="2400" dirty="0">
                <a:solidFill>
                  <a:srgbClr val="FFFFFF"/>
                </a:solidFill>
              </a:rPr>
              <a:t> </a:t>
            </a:r>
          </a:p>
          <a:p>
            <a:pPr indent="212725" algn="ctr">
              <a:lnSpc>
                <a:spcPct val="15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a:solidFill>
                  <a:srgbClr val="FFFFFF"/>
                </a:solidFill>
              </a:rPr>
              <a:t>= </a:t>
            </a:r>
            <a:r>
              <a:rPr lang="en-GB" sz="2200" dirty="0" err="1">
                <a:solidFill>
                  <a:srgbClr val="FFFFFF"/>
                </a:solidFill>
              </a:rPr>
              <a:t>βάση</a:t>
            </a:r>
            <a:r>
              <a:rPr lang="en-GB" sz="2200" dirty="0">
                <a:solidFill>
                  <a:srgbClr val="FFFFFF"/>
                </a:solidFill>
              </a:rPr>
              <a:t> </a:t>
            </a:r>
            <a:r>
              <a:rPr lang="en-GB" sz="2200" dirty="0" err="1">
                <a:solidFill>
                  <a:srgbClr val="FFFFFF"/>
                </a:solidFill>
              </a:rPr>
              <a:t>για</a:t>
            </a:r>
            <a:r>
              <a:rPr lang="en-GB" sz="2200" dirty="0">
                <a:solidFill>
                  <a:srgbClr val="FFFFFF"/>
                </a:solidFill>
              </a:rPr>
              <a:t> </a:t>
            </a:r>
            <a:r>
              <a:rPr lang="en-GB" sz="2200" dirty="0" err="1">
                <a:solidFill>
                  <a:srgbClr val="FFFFFF"/>
                </a:solidFill>
              </a:rPr>
              <a:t>την</a:t>
            </a:r>
            <a:r>
              <a:rPr lang="en-GB" sz="2200" dirty="0">
                <a:solidFill>
                  <a:srgbClr val="FFFFFF"/>
                </a:solidFill>
              </a:rPr>
              <a:t> </a:t>
            </a:r>
            <a:r>
              <a:rPr lang="en-GB" sz="2200" dirty="0" err="1">
                <a:solidFill>
                  <a:srgbClr val="FFFFFF"/>
                </a:solidFill>
              </a:rPr>
              <a:t>ανάδυση</a:t>
            </a:r>
            <a:r>
              <a:rPr lang="en-GB" sz="2200" dirty="0">
                <a:solidFill>
                  <a:srgbClr val="FFFFFF"/>
                </a:solidFill>
              </a:rPr>
              <a:t> </a:t>
            </a:r>
            <a:r>
              <a:rPr lang="en-GB" sz="2200" dirty="0" err="1">
                <a:solidFill>
                  <a:srgbClr val="FFFFFF"/>
                </a:solidFill>
              </a:rPr>
              <a:t>επικοινωνιακής</a:t>
            </a:r>
            <a:r>
              <a:rPr lang="en-GB" sz="2200" dirty="0">
                <a:solidFill>
                  <a:srgbClr val="FFFFFF"/>
                </a:solidFill>
              </a:rPr>
              <a:t> </a:t>
            </a:r>
            <a:r>
              <a:rPr lang="en-GB" sz="2200" dirty="0" err="1">
                <a:solidFill>
                  <a:srgbClr val="FFFFFF"/>
                </a:solidFill>
              </a:rPr>
              <a:t>πρόθεσης</a:t>
            </a:r>
            <a:r>
              <a:rPr lang="en-GB" sz="22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4934CF24-26B0-4816-9615-3CB5A42BEA50}" type="slidenum">
              <a:rPr lang="en-GB" altLang="el-GR" sz="1400" smtClean="0">
                <a:solidFill>
                  <a:srgbClr val="000000"/>
                </a:solidFill>
              </a:rPr>
              <a:pPr>
                <a:lnSpc>
                  <a:spcPct val="100000"/>
                </a:lnSpc>
                <a:spcBef>
                  <a:spcPct val="0"/>
                </a:spcBef>
                <a:buClr>
                  <a:srgbClr val="000000"/>
                </a:buClr>
              </a:pPr>
              <a:t>51</a:t>
            </a:fld>
            <a:endParaRPr lang="en-GB" altLang="el-GR" sz="1400" smtClean="0">
              <a:solidFill>
                <a:srgbClr val="000000"/>
              </a:solidFill>
            </a:endParaRPr>
          </a:p>
        </p:txBody>
      </p:sp>
      <p:sp>
        <p:nvSpPr>
          <p:cNvPr id="95235" name="Rectangle 1"/>
          <p:cNvSpPr>
            <a:spLocks noGrp="1" noChangeArrowheads="1"/>
          </p:cNvSpPr>
          <p:nvPr>
            <p:ph type="title"/>
          </p:nvPr>
        </p:nvSpPr>
        <p:spPr>
          <a:xfrm>
            <a:off x="684213" y="-1327150"/>
            <a:ext cx="7772400" cy="2655888"/>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b="0" smtClean="0">
                <a:solidFill>
                  <a:srgbClr val="FFFF66"/>
                </a:solidFill>
              </a:rPr>
              <a:t/>
            </a:r>
            <a:br>
              <a:rPr lang="en-GB" altLang="el-GR" sz="2800" b="0" smtClean="0">
                <a:solidFill>
                  <a:srgbClr val="FFFF66"/>
                </a:solidFill>
              </a:rPr>
            </a:br>
            <a:r>
              <a:rPr lang="en-GB" altLang="el-GR" sz="2800" b="0" smtClean="0">
                <a:solidFill>
                  <a:srgbClr val="FFFF66"/>
                </a:solidFill>
              </a:rPr>
              <a:t/>
            </a:r>
            <a:br>
              <a:rPr lang="en-GB" altLang="el-GR" sz="2800" b="0" smtClean="0">
                <a:solidFill>
                  <a:srgbClr val="FFFF66"/>
                </a:solidFill>
              </a:rPr>
            </a:br>
            <a:r>
              <a:rPr lang="en-GB" altLang="el-GR" sz="2800" b="0" smtClean="0">
                <a:solidFill>
                  <a:srgbClr val="FFFF66"/>
                </a:solidFill>
              </a:rPr>
              <a:t/>
            </a:r>
            <a:br>
              <a:rPr lang="en-GB" altLang="el-GR" sz="2800" b="0" smtClean="0">
                <a:solidFill>
                  <a:srgbClr val="FFFF66"/>
                </a:solidFill>
              </a:rPr>
            </a:br>
            <a:r>
              <a:rPr lang="en-GB" altLang="el-GR" sz="2800" b="0" smtClean="0">
                <a:solidFill>
                  <a:srgbClr val="FFFF66"/>
                </a:solidFill>
              </a:rPr>
              <a:t/>
            </a:r>
            <a:br>
              <a:rPr lang="en-GB" altLang="el-GR" sz="2800" b="0" smtClean="0">
                <a:solidFill>
                  <a:srgbClr val="FFFF66"/>
                </a:solidFill>
              </a:rPr>
            </a:br>
            <a:r>
              <a:rPr lang="en-GB" altLang="el-GR" sz="2800" smtClean="0">
                <a:solidFill>
                  <a:srgbClr val="FFC000"/>
                </a:solidFill>
              </a:rPr>
              <a:t>Ικανότητα μίμησης</a:t>
            </a:r>
            <a:br>
              <a:rPr lang="en-GB" altLang="el-GR" sz="2800" smtClean="0">
                <a:solidFill>
                  <a:srgbClr val="FFC000"/>
                </a:solidFill>
              </a:rPr>
            </a:br>
            <a:endParaRPr lang="en-GB" altLang="el-GR" sz="2800" smtClean="0">
              <a:solidFill>
                <a:srgbClr val="FFC000"/>
              </a:solidFill>
            </a:endParaRPr>
          </a:p>
        </p:txBody>
      </p:sp>
      <p:sp>
        <p:nvSpPr>
          <p:cNvPr id="95236" name="Rectangle 2"/>
          <p:cNvSpPr>
            <a:spLocks noGrp="1" noChangeArrowheads="1"/>
          </p:cNvSpPr>
          <p:nvPr>
            <p:ph type="body" idx="1"/>
          </p:nvPr>
        </p:nvSpPr>
        <p:spPr>
          <a:xfrm>
            <a:off x="0" y="1052513"/>
            <a:ext cx="9144000" cy="5545137"/>
          </a:xfrm>
        </p:spPr>
        <p:txBody>
          <a:bodyPr/>
          <a:lstStyle/>
          <a:p>
            <a:pPr eaLnBrk="1" hangingPunct="1">
              <a:spcBef>
                <a:spcPts val="55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solidFill>
                  <a:srgbClr val="FFFF99"/>
                </a:solidFill>
              </a:rPr>
              <a:t>Ρίζες στην αντανακλαστική μίμηση νεογέννητου</a:t>
            </a:r>
            <a:r>
              <a:rPr lang="en-GB" altLang="el-GR" sz="2400" b="1" smtClean="0">
                <a:solidFill>
                  <a:srgbClr val="FFC000"/>
                </a:solidFill>
              </a:rPr>
              <a:t> </a:t>
            </a:r>
          </a:p>
          <a:p>
            <a:pPr eaLnBrk="1" hangingPunct="1">
              <a:spcBef>
                <a:spcPts val="55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	(για κινήσεις προσώπου και ήχους)</a:t>
            </a:r>
          </a:p>
          <a:p>
            <a:pPr eaLnBrk="1" hangingPunct="1">
              <a:spcBef>
                <a:spcPts val="55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	</a:t>
            </a:r>
            <a:r>
              <a:rPr lang="en-GB" altLang="el-GR" sz="2000" smtClean="0"/>
              <a:t> (Κougioumoutzakis 1983, Marat</a:t>
            </a:r>
            <a:r>
              <a:rPr lang="en-US" altLang="el-GR" sz="2000" smtClean="0"/>
              <a:t>s</a:t>
            </a:r>
            <a:r>
              <a:rPr lang="en-GB" altLang="el-GR" sz="2000" smtClean="0"/>
              <a:t>os 1973)</a:t>
            </a:r>
          </a:p>
          <a:p>
            <a:pPr eaLnBrk="1" hangingPunct="1">
              <a:spcBef>
                <a:spcPts val="55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solidFill>
                  <a:srgbClr val="FFFF99"/>
                </a:solidFill>
              </a:rPr>
              <a:t>Σποραδική αρχικά, πιο συστηματική αργότερα</a:t>
            </a:r>
            <a:r>
              <a:rPr lang="en-GB" altLang="el-GR" sz="2400" b="1" smtClean="0">
                <a:solidFill>
                  <a:srgbClr val="FFC000"/>
                </a:solidFill>
              </a:rPr>
              <a:t> </a:t>
            </a:r>
            <a:r>
              <a:rPr lang="en-GB" altLang="el-GR" sz="2400" smtClean="0"/>
              <a:t>παρακολουθεί επίμονα, καταβάλλει προσπάθεια έως και αυτοδιορθώνεται μερικές φορές.  </a:t>
            </a:r>
          </a:p>
          <a:p>
            <a:pPr eaLnBrk="1" hangingPunct="1">
              <a:spcBef>
                <a:spcPts val="55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u="sng" smtClean="0">
                <a:solidFill>
                  <a:srgbClr val="FFFF99"/>
                </a:solidFill>
              </a:rPr>
              <a:t>Τι μ</a:t>
            </a:r>
            <a:r>
              <a:rPr lang="en-GB" altLang="el-GR" sz="2400" b="1" u="sng" smtClean="0">
                <a:solidFill>
                  <a:srgbClr val="FFFF99"/>
                </a:solidFill>
              </a:rPr>
              <a:t>ιμείται</a:t>
            </a:r>
            <a:r>
              <a:rPr lang="el-GR" altLang="el-GR" sz="2400" smtClean="0">
                <a:solidFill>
                  <a:srgbClr val="FFFF99"/>
                </a:solidFill>
              </a:rPr>
              <a:t>;</a:t>
            </a:r>
            <a:r>
              <a:rPr lang="en-GB" altLang="el-GR" sz="2400" u="sng" smtClean="0">
                <a:solidFill>
                  <a:srgbClr val="FFC000"/>
                </a:solidFill>
              </a:rPr>
              <a:t> </a:t>
            </a:r>
          </a:p>
          <a:p>
            <a:pPr lvl="1"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ως επί το πλείστον ήχους που μοιάζουν με φωνήεντα</a:t>
            </a:r>
          </a:p>
          <a:p>
            <a:pPr lvl="1" eaLnBrk="1" hangingPunct="1">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τον τόνο και τη μελωδική κίνηση της φωνής των άλλων </a:t>
            </a:r>
            <a:r>
              <a:rPr lang="en-GB" altLang="el-GR" sz="2000" smtClean="0"/>
              <a:t>(Μasataka 1992</a:t>
            </a:r>
            <a:r>
              <a:rPr lang="en-GB" altLang="el-GR" smtClean="0"/>
              <a:t>) -ικανότητα που χάνεται αργότερα εάν η γλώσσα τους δεν χρησιμοποιεί τέτοιες ηχητικές διαφοροποιήσεις </a:t>
            </a:r>
            <a:r>
              <a:rPr lang="en-GB" altLang="el-GR" sz="2000" smtClean="0"/>
              <a:t>(Siegel et al. 1990)</a:t>
            </a:r>
          </a:p>
          <a:p>
            <a:pPr eaLnBrk="1" hangingPunct="1">
              <a:spcBef>
                <a:spcPts val="55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FFFF99"/>
                </a:solidFill>
              </a:rPr>
              <a:t>Mίμηση εκφράσεων προσώπου μειώνεται υπέρ φωνητικής μίμησης</a:t>
            </a:r>
            <a:r>
              <a:rPr lang="en-GB" altLang="el-GR" sz="2400" b="1" smtClean="0">
                <a:solidFill>
                  <a:srgbClr val="FFC000"/>
                </a:solidFill>
              </a:rPr>
              <a:t> </a:t>
            </a:r>
            <a:r>
              <a:rPr lang="en-GB" altLang="el-GR" sz="2400" smtClean="0"/>
              <a:t>μεταξύ 4,5-6 μηνών </a:t>
            </a:r>
            <a:r>
              <a:rPr lang="en-GB" altLang="el-GR" sz="2000" smtClean="0"/>
              <a:t>(Pawlby 1977)</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6280A91D-B3DC-406B-BBA9-1C2BCC7AC244}" type="slidenum">
              <a:rPr lang="en-GB" altLang="el-GR" sz="1400" smtClean="0">
                <a:solidFill>
                  <a:srgbClr val="000000"/>
                </a:solidFill>
              </a:rPr>
              <a:pPr>
                <a:lnSpc>
                  <a:spcPct val="100000"/>
                </a:lnSpc>
                <a:spcBef>
                  <a:spcPct val="0"/>
                </a:spcBef>
                <a:buClr>
                  <a:srgbClr val="000000"/>
                </a:buClr>
              </a:pPr>
              <a:t>52</a:t>
            </a:fld>
            <a:endParaRPr lang="en-GB" altLang="el-GR" sz="1400" smtClean="0">
              <a:solidFill>
                <a:srgbClr val="000000"/>
              </a:solidFill>
            </a:endParaRPr>
          </a:p>
        </p:txBody>
      </p:sp>
      <p:sp>
        <p:nvSpPr>
          <p:cNvPr id="43009" name="Rectangle 1"/>
          <p:cNvSpPr>
            <a:spLocks noGrp="1" noChangeArrowheads="1"/>
          </p:cNvSpPr>
          <p:nvPr>
            <p:ph type="body"/>
          </p:nvPr>
        </p:nvSpPr>
        <p:spPr>
          <a:xfrm>
            <a:off x="179388" y="500063"/>
            <a:ext cx="8964612" cy="5857875"/>
          </a:xfrm>
        </p:spPr>
        <p:txBody>
          <a:bodyPr anchor="t"/>
          <a:lstStyle/>
          <a:p>
            <a:pPr marL="339725" indent="-339725" algn="l" eaLnBrk="1" hangingPunct="1">
              <a:lnSpc>
                <a:spcPct val="8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u="sng" dirty="0" err="1" smtClean="0">
                <a:solidFill>
                  <a:srgbClr val="FFFF00"/>
                </a:solidFill>
              </a:rPr>
              <a:t>Μίμηση</a:t>
            </a:r>
            <a:r>
              <a:rPr lang="en-GB" sz="2400" u="sng" dirty="0" smtClean="0">
                <a:solidFill>
                  <a:srgbClr val="FFFF00"/>
                </a:solidFill>
              </a:rPr>
              <a:t> </a:t>
            </a:r>
            <a:r>
              <a:rPr lang="en-GB" sz="2400" u="sng" dirty="0" err="1" smtClean="0">
                <a:solidFill>
                  <a:srgbClr val="FFFF00"/>
                </a:solidFill>
              </a:rPr>
              <a:t>από</a:t>
            </a:r>
            <a:r>
              <a:rPr lang="en-GB" sz="2400" u="sng" dirty="0" smtClean="0">
                <a:solidFill>
                  <a:srgbClr val="FFFF00"/>
                </a:solidFill>
              </a:rPr>
              <a:t> </a:t>
            </a:r>
            <a:r>
              <a:rPr lang="en-GB" sz="2400" u="sng" dirty="0" err="1" smtClean="0">
                <a:solidFill>
                  <a:srgbClr val="FFFF00"/>
                </a:solidFill>
              </a:rPr>
              <a:t>βούληση</a:t>
            </a:r>
            <a:r>
              <a:rPr lang="en-GB" sz="2400" u="sng" dirty="0" smtClean="0">
                <a:solidFill>
                  <a:srgbClr val="FFFF00"/>
                </a:solidFill>
              </a:rPr>
              <a:t> </a:t>
            </a:r>
            <a:r>
              <a:rPr lang="en-GB" sz="2400" u="sng" dirty="0" err="1" smtClean="0">
                <a:solidFill>
                  <a:srgbClr val="FFFF00"/>
                </a:solidFill>
              </a:rPr>
              <a:t>και</a:t>
            </a:r>
            <a:r>
              <a:rPr lang="en-GB" sz="2400" u="sng" dirty="0" smtClean="0">
                <a:solidFill>
                  <a:srgbClr val="FFFF00"/>
                </a:solidFill>
              </a:rPr>
              <a:t> </a:t>
            </a:r>
            <a:r>
              <a:rPr lang="en-GB" sz="2400" u="sng" dirty="0" err="1" smtClean="0">
                <a:solidFill>
                  <a:srgbClr val="FFFF00"/>
                </a:solidFill>
              </a:rPr>
              <a:t>πρώτη</a:t>
            </a:r>
            <a:r>
              <a:rPr lang="en-GB" sz="2400" u="sng" dirty="0" smtClean="0">
                <a:solidFill>
                  <a:srgbClr val="FFFF00"/>
                </a:solidFill>
              </a:rPr>
              <a:t> </a:t>
            </a:r>
            <a:r>
              <a:rPr lang="en-GB" sz="2400" u="sng" dirty="0" err="1" smtClean="0">
                <a:solidFill>
                  <a:srgbClr val="FFFF00"/>
                </a:solidFill>
              </a:rPr>
              <a:t>αναπαράσταση</a:t>
            </a:r>
            <a:r>
              <a:rPr lang="en-GB" sz="2400" u="sng" dirty="0" smtClean="0">
                <a:solidFill>
                  <a:srgbClr val="FFFF00"/>
                </a:solidFill>
              </a:rPr>
              <a:t> </a:t>
            </a:r>
            <a:r>
              <a:rPr lang="en-GB" sz="2400" u="sng" dirty="0" err="1" smtClean="0">
                <a:solidFill>
                  <a:srgbClr val="FFFF00"/>
                </a:solidFill>
              </a:rPr>
              <a:t>εμπειρίας</a:t>
            </a:r>
            <a:r>
              <a:rPr lang="en-GB" sz="2400" u="sng" dirty="0" smtClean="0">
                <a:solidFill>
                  <a:srgbClr val="FFFF00"/>
                </a:solidFill>
              </a:rPr>
              <a:t> </a:t>
            </a:r>
            <a:r>
              <a:rPr lang="en-GB" sz="2400" u="sng" dirty="0" err="1" smtClean="0">
                <a:solidFill>
                  <a:srgbClr val="FFFF00"/>
                </a:solidFill>
              </a:rPr>
              <a:t>γύρω</a:t>
            </a:r>
            <a:r>
              <a:rPr lang="en-GB" sz="2400" u="sng" dirty="0" smtClean="0">
                <a:solidFill>
                  <a:srgbClr val="FFFF00"/>
                </a:solidFill>
              </a:rPr>
              <a:t> </a:t>
            </a:r>
            <a:r>
              <a:rPr lang="en-GB" sz="2400" u="sng" dirty="0" err="1" smtClean="0">
                <a:solidFill>
                  <a:srgbClr val="FFFF00"/>
                </a:solidFill>
              </a:rPr>
              <a:t>στους</a:t>
            </a:r>
            <a:r>
              <a:rPr lang="en-GB" sz="2400" u="sng" dirty="0" smtClean="0">
                <a:solidFill>
                  <a:srgbClr val="FFFF00"/>
                </a:solidFill>
              </a:rPr>
              <a:t> 8 </a:t>
            </a:r>
            <a:r>
              <a:rPr lang="en-GB" sz="2400" u="sng" dirty="0" err="1" smtClean="0">
                <a:solidFill>
                  <a:srgbClr val="FFFF00"/>
                </a:solidFill>
              </a:rPr>
              <a:t>μήνες</a:t>
            </a:r>
            <a:r>
              <a:rPr lang="en-GB" sz="2400" dirty="0" smtClean="0">
                <a:solidFill>
                  <a:srgbClr val="FFFF00"/>
                </a:solidFill>
              </a:rPr>
              <a:t> </a:t>
            </a:r>
            <a:r>
              <a:rPr lang="en-GB" sz="2400" b="0" dirty="0" smtClean="0">
                <a:solidFill>
                  <a:srgbClr val="FFFFFF"/>
                </a:solidFill>
              </a:rPr>
              <a:t>(Piaget)</a:t>
            </a:r>
            <a:endParaRPr lang="el-GR" sz="2400" b="0" dirty="0" smtClean="0">
              <a:solidFill>
                <a:srgbClr val="FFFFFF"/>
              </a:solidFill>
            </a:endParaRPr>
          </a:p>
          <a:p>
            <a:pPr marL="339725" lvl="3" indent="-339725" algn="l" eaLnBrk="1" hangingPunct="1">
              <a:lnSpc>
                <a:spcPct val="8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b="0" dirty="0" err="1" smtClean="0">
                <a:solidFill>
                  <a:srgbClr val="FFFFFF"/>
                </a:solidFill>
              </a:rPr>
              <a:t>Εξηγεί</a:t>
            </a:r>
            <a:r>
              <a:rPr lang="el-GR" sz="2400" b="0" dirty="0" smtClean="0">
                <a:solidFill>
                  <a:srgbClr val="FFFFFF"/>
                </a:solidFill>
              </a:rPr>
              <a:t> </a:t>
            </a:r>
            <a:r>
              <a:rPr lang="en-GB" sz="2400" b="0" dirty="0" smtClean="0">
                <a:solidFill>
                  <a:srgbClr val="FFFFFF"/>
                </a:solidFill>
              </a:rPr>
              <a:t> </a:t>
            </a:r>
            <a:r>
              <a:rPr lang="en-GB" sz="2400" b="0" dirty="0" err="1" smtClean="0">
                <a:solidFill>
                  <a:srgbClr val="FFFFFF"/>
                </a:solidFill>
              </a:rPr>
              <a:t>ίσως</a:t>
            </a:r>
            <a:r>
              <a:rPr lang="en-GB" sz="2400" b="0" dirty="0" smtClean="0">
                <a:solidFill>
                  <a:srgbClr val="FFFFFF"/>
                </a:solidFill>
              </a:rPr>
              <a:t> </a:t>
            </a:r>
            <a:r>
              <a:rPr lang="en-GB" sz="2400" b="0" dirty="0" err="1" smtClean="0">
                <a:solidFill>
                  <a:srgbClr val="FFFFFF"/>
                </a:solidFill>
              </a:rPr>
              <a:t>και</a:t>
            </a:r>
            <a:r>
              <a:rPr lang="en-GB" sz="2400" b="0" dirty="0" smtClean="0">
                <a:solidFill>
                  <a:srgbClr val="FFFFFF"/>
                </a:solidFill>
              </a:rPr>
              <a:t> </a:t>
            </a:r>
            <a:r>
              <a:rPr lang="en-GB" sz="2400" b="0" dirty="0" err="1" smtClean="0">
                <a:solidFill>
                  <a:srgbClr val="FFFFFF"/>
                </a:solidFill>
              </a:rPr>
              <a:t>ικανότητα</a:t>
            </a:r>
            <a:r>
              <a:rPr lang="en-GB" sz="2400" b="0" dirty="0" smtClean="0">
                <a:solidFill>
                  <a:srgbClr val="FFFFFF"/>
                </a:solidFill>
              </a:rPr>
              <a:t> </a:t>
            </a:r>
            <a:r>
              <a:rPr lang="en-GB" sz="2400" b="0" dirty="0" err="1" smtClean="0">
                <a:solidFill>
                  <a:srgbClr val="FFFFFF"/>
                </a:solidFill>
              </a:rPr>
              <a:t>βαβίσματος</a:t>
            </a:r>
            <a:r>
              <a:rPr lang="en-GB" sz="2400" b="0" dirty="0" smtClean="0">
                <a:solidFill>
                  <a:srgbClr val="FFFFFF"/>
                </a:solidFill>
              </a:rPr>
              <a:t>  -</a:t>
            </a:r>
            <a:r>
              <a:rPr lang="en-GB" sz="2400" b="0" dirty="0" err="1" smtClean="0">
                <a:solidFill>
                  <a:srgbClr val="FFFFFF"/>
                </a:solidFill>
              </a:rPr>
              <a:t>δηλ</a:t>
            </a:r>
            <a:r>
              <a:rPr lang="en-GB" sz="2400" b="0" dirty="0" smtClean="0">
                <a:solidFill>
                  <a:srgbClr val="FFFFFF"/>
                </a:solidFill>
              </a:rPr>
              <a:t>. </a:t>
            </a:r>
            <a:r>
              <a:rPr lang="en-GB" sz="2400" b="0" dirty="0" err="1" smtClean="0">
                <a:solidFill>
                  <a:srgbClr val="FFFFFF"/>
                </a:solidFill>
              </a:rPr>
              <a:t>παραγωγή</a:t>
            </a:r>
            <a:r>
              <a:rPr lang="en-GB" sz="2400" b="0" dirty="0" smtClean="0">
                <a:solidFill>
                  <a:srgbClr val="FFFFFF"/>
                </a:solidFill>
              </a:rPr>
              <a:t> </a:t>
            </a:r>
            <a:r>
              <a:rPr lang="en-GB" sz="2400" b="0" dirty="0" err="1" smtClean="0">
                <a:solidFill>
                  <a:srgbClr val="FFFFFF"/>
                </a:solidFill>
              </a:rPr>
              <a:t>πρώτων</a:t>
            </a:r>
            <a:r>
              <a:rPr lang="en-GB" sz="2400" b="0" dirty="0" smtClean="0">
                <a:solidFill>
                  <a:srgbClr val="FFFFFF"/>
                </a:solidFill>
              </a:rPr>
              <a:t> </a:t>
            </a:r>
            <a:r>
              <a:rPr lang="en-GB" sz="2400" b="0" dirty="0" err="1" smtClean="0">
                <a:solidFill>
                  <a:srgbClr val="FFFFFF"/>
                </a:solidFill>
              </a:rPr>
              <a:t>συλλαβών</a:t>
            </a:r>
            <a:r>
              <a:rPr lang="en-GB" sz="2400" b="0" dirty="0" smtClean="0">
                <a:solidFill>
                  <a:srgbClr val="FFFFFF"/>
                </a:solidFill>
              </a:rPr>
              <a:t> ή </a:t>
            </a:r>
            <a:r>
              <a:rPr lang="en-GB" sz="2400" b="0" dirty="0" err="1" smtClean="0">
                <a:solidFill>
                  <a:srgbClr val="FFFFFF"/>
                </a:solidFill>
              </a:rPr>
              <a:t>το</a:t>
            </a:r>
            <a:r>
              <a:rPr lang="en-GB" sz="2400" b="0" dirty="0" smtClean="0">
                <a:solidFill>
                  <a:srgbClr val="FFFFFF"/>
                </a:solidFill>
              </a:rPr>
              <a:t> </a:t>
            </a:r>
            <a:r>
              <a:rPr lang="en-GB" sz="2400" b="0" dirty="0" err="1" smtClean="0">
                <a:solidFill>
                  <a:srgbClr val="FFFFFF"/>
                </a:solidFill>
              </a:rPr>
              <a:t>συντονισμό</a:t>
            </a:r>
            <a:r>
              <a:rPr lang="en-GB" sz="2400" b="0" dirty="0" smtClean="0">
                <a:solidFill>
                  <a:srgbClr val="FFFFFF"/>
                </a:solidFill>
              </a:rPr>
              <a:t>  </a:t>
            </a:r>
            <a:r>
              <a:rPr lang="en-GB" sz="2400" b="0" dirty="0" err="1" smtClean="0">
                <a:solidFill>
                  <a:srgbClr val="FFFFFF"/>
                </a:solidFill>
              </a:rPr>
              <a:t>της</a:t>
            </a:r>
            <a:r>
              <a:rPr lang="en-GB" sz="2400" b="0" dirty="0" smtClean="0">
                <a:solidFill>
                  <a:srgbClr val="FFFFFF"/>
                </a:solidFill>
              </a:rPr>
              <a:t> </a:t>
            </a:r>
            <a:r>
              <a:rPr lang="en-GB" sz="2400" b="0" dirty="0" err="1" smtClean="0">
                <a:solidFill>
                  <a:srgbClr val="FFFFFF"/>
                </a:solidFill>
              </a:rPr>
              <a:t>άρθρωσης</a:t>
            </a:r>
            <a:r>
              <a:rPr lang="en-GB" sz="2400" b="0" dirty="0" smtClean="0">
                <a:solidFill>
                  <a:srgbClr val="FFFFFF"/>
                </a:solidFill>
              </a:rPr>
              <a:t> </a:t>
            </a:r>
            <a:r>
              <a:rPr lang="en-GB" sz="2400" b="0" dirty="0" err="1" smtClean="0">
                <a:solidFill>
                  <a:srgbClr val="FFFFFF"/>
                </a:solidFill>
              </a:rPr>
              <a:t>με</a:t>
            </a:r>
            <a:r>
              <a:rPr lang="en-GB" sz="2400" b="0" dirty="0" smtClean="0">
                <a:solidFill>
                  <a:srgbClr val="FFFFFF"/>
                </a:solidFill>
              </a:rPr>
              <a:t> </a:t>
            </a:r>
            <a:r>
              <a:rPr lang="en-GB" sz="2400" b="0" dirty="0" err="1" smtClean="0">
                <a:solidFill>
                  <a:srgbClr val="FFFFFF"/>
                </a:solidFill>
              </a:rPr>
              <a:t>αυτή</a:t>
            </a:r>
            <a:r>
              <a:rPr lang="en-GB" sz="2400" b="0" dirty="0" smtClean="0">
                <a:solidFill>
                  <a:srgbClr val="FFFFFF"/>
                </a:solidFill>
              </a:rPr>
              <a:t> </a:t>
            </a:r>
            <a:r>
              <a:rPr lang="en-GB" sz="2400" b="0" dirty="0" err="1" smtClean="0">
                <a:solidFill>
                  <a:srgbClr val="FFFFFF"/>
                </a:solidFill>
              </a:rPr>
              <a:t>των</a:t>
            </a:r>
            <a:r>
              <a:rPr lang="en-GB" sz="2400" b="0" dirty="0" smtClean="0">
                <a:solidFill>
                  <a:srgbClr val="FFFFFF"/>
                </a:solidFill>
              </a:rPr>
              <a:t> </a:t>
            </a:r>
            <a:r>
              <a:rPr lang="en-GB" sz="2400" b="0" dirty="0" err="1" smtClean="0">
                <a:solidFill>
                  <a:srgbClr val="FFFFFF"/>
                </a:solidFill>
              </a:rPr>
              <a:t>ενηλίκων.Γενικότερα</a:t>
            </a:r>
            <a:r>
              <a:rPr lang="en-GB" sz="2400" b="0" dirty="0" smtClean="0">
                <a:solidFill>
                  <a:srgbClr val="FFFFFF"/>
                </a:solidFill>
              </a:rPr>
              <a:t> </a:t>
            </a:r>
            <a:r>
              <a:rPr lang="en-GB" sz="2400" u="sng" dirty="0" err="1" smtClean="0">
                <a:solidFill>
                  <a:srgbClr val="FFFF00"/>
                </a:solidFill>
              </a:rPr>
              <a:t>μετά</a:t>
            </a:r>
            <a:r>
              <a:rPr lang="en-GB" sz="2400" u="sng" dirty="0" smtClean="0">
                <a:solidFill>
                  <a:srgbClr val="FFFF00"/>
                </a:solidFill>
              </a:rPr>
              <a:t> </a:t>
            </a:r>
            <a:r>
              <a:rPr lang="en-GB" sz="2400" u="sng" dirty="0" err="1" smtClean="0">
                <a:solidFill>
                  <a:srgbClr val="FFFF00"/>
                </a:solidFill>
              </a:rPr>
              <a:t>τους</a:t>
            </a:r>
            <a:r>
              <a:rPr lang="en-GB" sz="2400" u="sng" dirty="0" smtClean="0">
                <a:solidFill>
                  <a:srgbClr val="FFFF00"/>
                </a:solidFill>
              </a:rPr>
              <a:t> 8 </a:t>
            </a:r>
            <a:r>
              <a:rPr lang="en-GB" sz="2400" u="sng" dirty="0" err="1" smtClean="0">
                <a:solidFill>
                  <a:srgbClr val="FFFF00"/>
                </a:solidFill>
              </a:rPr>
              <a:t>μήνες</a:t>
            </a:r>
            <a:r>
              <a:rPr lang="en-GB" sz="2400" dirty="0" smtClean="0">
                <a:solidFill>
                  <a:srgbClr val="FFFF00"/>
                </a:solidFill>
              </a:rPr>
              <a:t> </a:t>
            </a:r>
            <a:r>
              <a:rPr lang="en-GB" sz="2400" dirty="0" err="1" smtClean="0">
                <a:solidFill>
                  <a:srgbClr val="FFFF00"/>
                </a:solidFill>
              </a:rPr>
              <a:t>παράγουν</a:t>
            </a:r>
            <a:r>
              <a:rPr lang="en-GB" sz="2400" dirty="0" smtClean="0">
                <a:solidFill>
                  <a:srgbClr val="FFFF00"/>
                </a:solidFill>
              </a:rPr>
              <a:t> </a:t>
            </a:r>
            <a:r>
              <a:rPr lang="en-GB" sz="2400" u="sng" dirty="0" err="1" smtClean="0">
                <a:solidFill>
                  <a:srgbClr val="FFFF00"/>
                </a:solidFill>
              </a:rPr>
              <a:t>όλο</a:t>
            </a:r>
            <a:r>
              <a:rPr lang="en-GB" sz="2400" u="sng" dirty="0" smtClean="0">
                <a:solidFill>
                  <a:srgbClr val="FFFF00"/>
                </a:solidFill>
              </a:rPr>
              <a:t> </a:t>
            </a:r>
            <a:r>
              <a:rPr lang="en-GB" sz="2400" u="sng" dirty="0" err="1" smtClean="0">
                <a:solidFill>
                  <a:srgbClr val="FFFF00"/>
                </a:solidFill>
              </a:rPr>
              <a:t>και</a:t>
            </a:r>
            <a:r>
              <a:rPr lang="en-GB" sz="2400" u="sng" dirty="0" smtClean="0">
                <a:solidFill>
                  <a:srgbClr val="FFFF00"/>
                </a:solidFill>
              </a:rPr>
              <a:t>  </a:t>
            </a:r>
            <a:r>
              <a:rPr lang="en-GB" sz="2400" u="sng" dirty="0" err="1" smtClean="0">
                <a:solidFill>
                  <a:srgbClr val="FFFF00"/>
                </a:solidFill>
              </a:rPr>
              <a:t>περισσότερους</a:t>
            </a:r>
            <a:r>
              <a:rPr lang="en-GB" sz="2400" u="sng" dirty="0" smtClean="0">
                <a:solidFill>
                  <a:srgbClr val="FFFF00"/>
                </a:solidFill>
              </a:rPr>
              <a:t> </a:t>
            </a:r>
            <a:r>
              <a:rPr lang="en-GB" sz="2400" u="sng" dirty="0" err="1" smtClean="0">
                <a:solidFill>
                  <a:srgbClr val="FFFF00"/>
                </a:solidFill>
              </a:rPr>
              <a:t>ήχους</a:t>
            </a:r>
            <a:r>
              <a:rPr lang="en-GB" sz="2400" u="sng" dirty="0" smtClean="0">
                <a:solidFill>
                  <a:srgbClr val="FFFF00"/>
                </a:solidFill>
              </a:rPr>
              <a:t> </a:t>
            </a:r>
            <a:r>
              <a:rPr lang="en-GB" sz="2400" u="sng" dirty="0" err="1" smtClean="0">
                <a:solidFill>
                  <a:srgbClr val="FFFF00"/>
                </a:solidFill>
              </a:rPr>
              <a:t>που</a:t>
            </a:r>
            <a:r>
              <a:rPr lang="en-GB" sz="2400" u="sng" dirty="0" smtClean="0">
                <a:solidFill>
                  <a:srgbClr val="FFFF00"/>
                </a:solidFill>
              </a:rPr>
              <a:t> </a:t>
            </a:r>
            <a:r>
              <a:rPr lang="en-GB" sz="2400" u="sng" dirty="0" err="1" smtClean="0">
                <a:solidFill>
                  <a:srgbClr val="FFFF00"/>
                </a:solidFill>
              </a:rPr>
              <a:t>μοιάζουν</a:t>
            </a:r>
            <a:r>
              <a:rPr lang="en-GB" sz="2400" u="sng" dirty="0" smtClean="0">
                <a:solidFill>
                  <a:srgbClr val="FFFF00"/>
                </a:solidFill>
              </a:rPr>
              <a:t> </a:t>
            </a:r>
            <a:r>
              <a:rPr lang="en-GB" sz="2400" u="sng" dirty="0" err="1" smtClean="0">
                <a:solidFill>
                  <a:srgbClr val="FFFF00"/>
                </a:solidFill>
              </a:rPr>
              <a:t>με</a:t>
            </a:r>
            <a:r>
              <a:rPr lang="en-GB" sz="2400" u="sng" dirty="0" smtClean="0">
                <a:solidFill>
                  <a:srgbClr val="FFFF00"/>
                </a:solidFill>
              </a:rPr>
              <a:t> </a:t>
            </a:r>
            <a:r>
              <a:rPr lang="en-GB" sz="2400" u="sng" dirty="0" err="1" smtClean="0">
                <a:solidFill>
                  <a:srgbClr val="FFFF00"/>
                </a:solidFill>
              </a:rPr>
              <a:t>της</a:t>
            </a:r>
            <a:r>
              <a:rPr lang="en-GB" sz="2400" u="sng" dirty="0" smtClean="0">
                <a:solidFill>
                  <a:srgbClr val="FFFF00"/>
                </a:solidFill>
              </a:rPr>
              <a:t> </a:t>
            </a:r>
            <a:r>
              <a:rPr lang="en-GB" sz="2400" u="sng" dirty="0" err="1" smtClean="0">
                <a:solidFill>
                  <a:srgbClr val="FFFF00"/>
                </a:solidFill>
              </a:rPr>
              <a:t>γλώσσας</a:t>
            </a:r>
            <a:r>
              <a:rPr lang="en-GB" sz="2400" dirty="0" smtClean="0">
                <a:solidFill>
                  <a:srgbClr val="FFFF00"/>
                </a:solidFill>
              </a:rPr>
              <a:t>.</a:t>
            </a:r>
            <a:endParaRPr lang="el-GR" sz="2400" dirty="0" smtClean="0">
              <a:solidFill>
                <a:srgbClr val="FFFF00"/>
              </a:solidFill>
            </a:endParaRPr>
          </a:p>
          <a:p>
            <a:pPr marL="339725" indent="-339725" algn="l" eaLnBrk="1" hangingPunct="1">
              <a:lnSpc>
                <a:spcPct val="8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a:p>
            <a:pPr marL="339725" indent="-339725" algn="l" eaLnBrk="1" hangingPunct="1">
              <a:lnSpc>
                <a:spcPct val="8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00"/>
                </a:solidFill>
              </a:rPr>
              <a:t>Σημαντική</a:t>
            </a:r>
            <a:r>
              <a:rPr lang="en-GB" sz="2400" dirty="0" smtClean="0">
                <a:solidFill>
                  <a:srgbClr val="FFFF00"/>
                </a:solidFill>
              </a:rPr>
              <a:t> </a:t>
            </a:r>
            <a:r>
              <a:rPr lang="en-GB" sz="2400" dirty="0" err="1" smtClean="0">
                <a:solidFill>
                  <a:srgbClr val="FFFF00"/>
                </a:solidFill>
              </a:rPr>
              <a:t>και</a:t>
            </a:r>
            <a:r>
              <a:rPr lang="en-GB" sz="2400" dirty="0" smtClean="0">
                <a:solidFill>
                  <a:srgbClr val="FFFF00"/>
                </a:solidFill>
              </a:rPr>
              <a:t> η </a:t>
            </a:r>
            <a:r>
              <a:rPr lang="en-GB" sz="2400" u="sng" dirty="0" err="1" smtClean="0">
                <a:solidFill>
                  <a:srgbClr val="FFFF00"/>
                </a:solidFill>
              </a:rPr>
              <a:t>μίμηση</a:t>
            </a:r>
            <a:r>
              <a:rPr lang="en-GB" sz="2400" u="sng" dirty="0" smtClean="0">
                <a:solidFill>
                  <a:srgbClr val="FFFF00"/>
                </a:solidFill>
              </a:rPr>
              <a:t> </a:t>
            </a:r>
            <a:r>
              <a:rPr lang="en-GB" sz="2400" u="sng" dirty="0" err="1" smtClean="0">
                <a:solidFill>
                  <a:srgbClr val="FFFF00"/>
                </a:solidFill>
              </a:rPr>
              <a:t>εκ</a:t>
            </a:r>
            <a:r>
              <a:rPr lang="en-GB" sz="2400" u="sng" dirty="0" smtClean="0">
                <a:solidFill>
                  <a:srgbClr val="FFFF00"/>
                </a:solidFill>
              </a:rPr>
              <a:t> </a:t>
            </a:r>
            <a:r>
              <a:rPr lang="en-GB" sz="2400" u="sng" dirty="0" err="1" smtClean="0">
                <a:solidFill>
                  <a:srgbClr val="FFFF00"/>
                </a:solidFill>
              </a:rPr>
              <a:t>μέρους</a:t>
            </a:r>
            <a:r>
              <a:rPr lang="en-GB" sz="2400" u="sng" dirty="0" smtClean="0">
                <a:solidFill>
                  <a:srgbClr val="FFFF00"/>
                </a:solidFill>
              </a:rPr>
              <a:t> </a:t>
            </a:r>
            <a:r>
              <a:rPr lang="en-GB" sz="2400" u="sng" dirty="0" err="1" smtClean="0">
                <a:solidFill>
                  <a:srgbClr val="FFFF00"/>
                </a:solidFill>
              </a:rPr>
              <a:t>της</a:t>
            </a:r>
            <a:r>
              <a:rPr lang="en-GB" sz="2400" u="sng" dirty="0" smtClean="0">
                <a:solidFill>
                  <a:srgbClr val="FFFF00"/>
                </a:solidFill>
              </a:rPr>
              <a:t> </a:t>
            </a:r>
            <a:r>
              <a:rPr lang="en-GB" sz="2400" u="sng" dirty="0" err="1" smtClean="0">
                <a:solidFill>
                  <a:srgbClr val="FFFF00"/>
                </a:solidFill>
              </a:rPr>
              <a:t>μητέρας</a:t>
            </a:r>
            <a:r>
              <a:rPr lang="en-GB" sz="2400" b="0" dirty="0" smtClean="0">
                <a:solidFill>
                  <a:srgbClr val="FFFFFF"/>
                </a:solidFill>
              </a:rPr>
              <a:t>, </a:t>
            </a:r>
            <a:r>
              <a:rPr lang="en-GB" sz="2400" b="0" dirty="0" err="1" smtClean="0">
                <a:solidFill>
                  <a:srgbClr val="FFFFFF"/>
                </a:solidFill>
              </a:rPr>
              <a:t>ειδικά</a:t>
            </a:r>
            <a:r>
              <a:rPr lang="en-GB" sz="2400" b="0" dirty="0" smtClean="0">
                <a:solidFill>
                  <a:srgbClr val="FFFFFF"/>
                </a:solidFill>
              </a:rPr>
              <a:t> </a:t>
            </a:r>
            <a:r>
              <a:rPr lang="en-GB" sz="2400" b="0" dirty="0" err="1" smtClean="0">
                <a:solidFill>
                  <a:srgbClr val="FFFFFF"/>
                </a:solidFill>
              </a:rPr>
              <a:t>των</a:t>
            </a:r>
            <a:r>
              <a:rPr lang="en-GB" sz="2400" b="0" dirty="0" smtClean="0">
                <a:solidFill>
                  <a:srgbClr val="FFFFFF"/>
                </a:solidFill>
              </a:rPr>
              <a:t> </a:t>
            </a:r>
            <a:r>
              <a:rPr lang="en-GB" sz="2400" b="0" dirty="0" err="1" smtClean="0">
                <a:solidFill>
                  <a:srgbClr val="FFFFFF"/>
                </a:solidFill>
              </a:rPr>
              <a:t>εκφωνημάτων</a:t>
            </a:r>
            <a:r>
              <a:rPr lang="en-GB" sz="2400" b="0" dirty="0" smtClean="0">
                <a:solidFill>
                  <a:srgbClr val="FFFFFF"/>
                </a:solidFill>
              </a:rPr>
              <a:t> </a:t>
            </a:r>
            <a:r>
              <a:rPr lang="en-GB" sz="2400" b="0" dirty="0" err="1" smtClean="0">
                <a:solidFill>
                  <a:srgbClr val="FFFFFF"/>
                </a:solidFill>
              </a:rPr>
              <a:t>στα</a:t>
            </a:r>
            <a:r>
              <a:rPr lang="en-GB" sz="2400" b="0" dirty="0" smtClean="0">
                <a:solidFill>
                  <a:srgbClr val="FFFFFF"/>
                </a:solidFill>
              </a:rPr>
              <a:t> </a:t>
            </a:r>
            <a:r>
              <a:rPr lang="en-GB" sz="2400" b="0" dirty="0" err="1" smtClean="0">
                <a:solidFill>
                  <a:srgbClr val="FFFFFF"/>
                </a:solidFill>
              </a:rPr>
              <a:t>οποία</a:t>
            </a:r>
            <a:r>
              <a:rPr lang="en-GB" sz="2400" b="0" dirty="0" smtClean="0">
                <a:solidFill>
                  <a:srgbClr val="FFFFFF"/>
                </a:solidFill>
              </a:rPr>
              <a:t> </a:t>
            </a:r>
            <a:r>
              <a:rPr lang="en-GB" sz="2400" b="0" dirty="0" err="1" smtClean="0">
                <a:solidFill>
                  <a:srgbClr val="FFFFFF"/>
                </a:solidFill>
              </a:rPr>
              <a:t>αποδίδουν</a:t>
            </a:r>
            <a:r>
              <a:rPr lang="en-GB" sz="2400" b="0" dirty="0" smtClean="0">
                <a:solidFill>
                  <a:srgbClr val="FFFFFF"/>
                </a:solidFill>
              </a:rPr>
              <a:t> </a:t>
            </a:r>
            <a:r>
              <a:rPr lang="en-GB" sz="2400" b="0" dirty="0" err="1" smtClean="0">
                <a:solidFill>
                  <a:srgbClr val="FFFFFF"/>
                </a:solidFill>
              </a:rPr>
              <a:t>σημασία</a:t>
            </a:r>
            <a:r>
              <a:rPr lang="en-GB" sz="2400" b="0" dirty="0" smtClean="0">
                <a:solidFill>
                  <a:srgbClr val="FFFFFF"/>
                </a:solidFill>
              </a:rPr>
              <a:t>. </a:t>
            </a:r>
            <a:r>
              <a:rPr lang="en-GB" sz="2400" b="0" dirty="0" err="1" smtClean="0">
                <a:solidFill>
                  <a:srgbClr val="FFFFFF"/>
                </a:solidFill>
              </a:rPr>
              <a:t>Τα</a:t>
            </a:r>
            <a:r>
              <a:rPr lang="en-GB" sz="2400" b="0" dirty="0" smtClean="0">
                <a:solidFill>
                  <a:srgbClr val="FFFFFF"/>
                </a:solidFill>
              </a:rPr>
              <a:t> </a:t>
            </a:r>
            <a:r>
              <a:rPr lang="en-GB" sz="2400" b="0" dirty="0" err="1" smtClean="0">
                <a:solidFill>
                  <a:srgbClr val="FFFFFF"/>
                </a:solidFill>
              </a:rPr>
              <a:t>παιδιά</a:t>
            </a:r>
            <a:r>
              <a:rPr lang="en-GB" sz="2400" b="0" dirty="0" smtClean="0">
                <a:solidFill>
                  <a:srgbClr val="FFFFFF"/>
                </a:solidFill>
              </a:rPr>
              <a:t> </a:t>
            </a:r>
            <a:r>
              <a:rPr lang="en-GB" sz="2400" b="0" dirty="0" err="1" smtClean="0">
                <a:solidFill>
                  <a:srgbClr val="FFFFFF"/>
                </a:solidFill>
              </a:rPr>
              <a:t>αντιδρούν</a:t>
            </a:r>
            <a:r>
              <a:rPr lang="en-GB" sz="2400" b="0" dirty="0" smtClean="0">
                <a:solidFill>
                  <a:srgbClr val="FFFFFF"/>
                </a:solidFill>
              </a:rPr>
              <a:t> </a:t>
            </a:r>
            <a:r>
              <a:rPr lang="en-GB" sz="2400" b="0" dirty="0" err="1" smtClean="0">
                <a:solidFill>
                  <a:srgbClr val="FFFFFF"/>
                </a:solidFill>
              </a:rPr>
              <a:t>προσαρμόζοντας</a:t>
            </a:r>
            <a:r>
              <a:rPr lang="en-GB" sz="2400" b="0" dirty="0" smtClean="0">
                <a:solidFill>
                  <a:srgbClr val="FFFFFF"/>
                </a:solidFill>
              </a:rPr>
              <a:t> </a:t>
            </a:r>
            <a:r>
              <a:rPr lang="en-GB" sz="2400" b="0" dirty="0" err="1" smtClean="0">
                <a:solidFill>
                  <a:srgbClr val="FFFFFF"/>
                </a:solidFill>
              </a:rPr>
              <a:t>τα</a:t>
            </a:r>
            <a:r>
              <a:rPr lang="en-GB" sz="2400" b="0" dirty="0" smtClean="0">
                <a:solidFill>
                  <a:srgbClr val="FFFFFF"/>
                </a:solidFill>
              </a:rPr>
              <a:t> </a:t>
            </a:r>
            <a:r>
              <a:rPr lang="en-GB" sz="2400" b="0" dirty="0" err="1" smtClean="0">
                <a:solidFill>
                  <a:srgbClr val="FFFFFF"/>
                </a:solidFill>
              </a:rPr>
              <a:t>εκφωνήματά</a:t>
            </a:r>
            <a:r>
              <a:rPr lang="en-GB" sz="2400" b="0" dirty="0" smtClean="0">
                <a:solidFill>
                  <a:srgbClr val="FFFFFF"/>
                </a:solidFill>
              </a:rPr>
              <a:t> </a:t>
            </a:r>
            <a:r>
              <a:rPr lang="en-GB" sz="2400" b="0" dirty="0" err="1" smtClean="0">
                <a:solidFill>
                  <a:srgbClr val="FFFFFF"/>
                </a:solidFill>
              </a:rPr>
              <a:t>τους</a:t>
            </a:r>
            <a:r>
              <a:rPr lang="en-GB" sz="2400" b="0" dirty="0" smtClean="0">
                <a:solidFill>
                  <a:srgbClr val="FFFFFF"/>
                </a:solidFill>
              </a:rPr>
              <a:t> </a:t>
            </a:r>
            <a:r>
              <a:rPr lang="en-GB" sz="2400" b="0" dirty="0" err="1" smtClean="0">
                <a:solidFill>
                  <a:srgbClr val="FFFFFF"/>
                </a:solidFill>
              </a:rPr>
              <a:t>σε</a:t>
            </a:r>
            <a:r>
              <a:rPr lang="en-GB" sz="2400" b="0" dirty="0" smtClean="0">
                <a:solidFill>
                  <a:srgbClr val="FFFFFF"/>
                </a:solidFill>
              </a:rPr>
              <a:t> </a:t>
            </a:r>
            <a:r>
              <a:rPr lang="en-GB" sz="2400" b="0" dirty="0" err="1" smtClean="0">
                <a:solidFill>
                  <a:srgbClr val="FFFFFF"/>
                </a:solidFill>
              </a:rPr>
              <a:t>αυτά</a:t>
            </a:r>
            <a:r>
              <a:rPr lang="en-GB" sz="2400" b="0" dirty="0" smtClean="0">
                <a:solidFill>
                  <a:srgbClr val="FFFFFF"/>
                </a:solidFill>
              </a:rPr>
              <a:t> </a:t>
            </a:r>
            <a:r>
              <a:rPr lang="en-GB" sz="2400" b="0" dirty="0" err="1" smtClean="0">
                <a:solidFill>
                  <a:srgbClr val="FFFFFF"/>
                </a:solidFill>
              </a:rPr>
              <a:t>της</a:t>
            </a:r>
            <a:r>
              <a:rPr lang="en-GB" sz="2400" b="0" dirty="0" smtClean="0">
                <a:solidFill>
                  <a:srgbClr val="FFFFFF"/>
                </a:solidFill>
              </a:rPr>
              <a:t> </a:t>
            </a:r>
            <a:r>
              <a:rPr lang="en-GB" sz="2400" b="0" dirty="0" err="1" smtClean="0">
                <a:solidFill>
                  <a:srgbClr val="FFFFFF"/>
                </a:solidFill>
              </a:rPr>
              <a:t>μητέρας</a:t>
            </a:r>
            <a:r>
              <a:rPr lang="en-GB" sz="2400" b="0" dirty="0" smtClean="0">
                <a:solidFill>
                  <a:srgbClr val="FFFFFF"/>
                </a:solidFill>
              </a:rPr>
              <a:t>. </a:t>
            </a:r>
            <a:endParaRPr lang="el-GR" sz="2400" b="0" dirty="0" smtClean="0">
              <a:solidFill>
                <a:srgbClr val="FFFFFF"/>
              </a:solidFill>
            </a:endParaRPr>
          </a:p>
          <a:p>
            <a:pPr marL="339725" indent="-339725" algn="l" eaLnBrk="1" hangingPunct="1">
              <a:lnSpc>
                <a:spcPct val="8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66"/>
                </a:solidFill>
              </a:rPr>
              <a:t>Καθυστέρηση</a:t>
            </a:r>
            <a:r>
              <a:rPr lang="en-GB" sz="2400" dirty="0" smtClean="0">
                <a:solidFill>
                  <a:srgbClr val="FFFF66"/>
                </a:solidFill>
              </a:rPr>
              <a:t> </a:t>
            </a:r>
            <a:r>
              <a:rPr lang="en-GB" sz="2400" dirty="0" err="1" smtClean="0">
                <a:solidFill>
                  <a:srgbClr val="FFFF66"/>
                </a:solidFill>
              </a:rPr>
              <a:t>όταν</a:t>
            </a:r>
            <a:r>
              <a:rPr lang="en-GB" sz="2400" dirty="0" smtClean="0">
                <a:solidFill>
                  <a:srgbClr val="FFFF66"/>
                </a:solidFill>
              </a:rPr>
              <a:t> </a:t>
            </a:r>
            <a:r>
              <a:rPr lang="en-GB" sz="2400" dirty="0" err="1" smtClean="0">
                <a:solidFill>
                  <a:srgbClr val="FFFF66"/>
                </a:solidFill>
              </a:rPr>
              <a:t>οι</a:t>
            </a:r>
            <a:r>
              <a:rPr lang="en-GB" sz="2400" dirty="0" smtClean="0">
                <a:solidFill>
                  <a:srgbClr val="FFFF66"/>
                </a:solidFill>
              </a:rPr>
              <a:t> </a:t>
            </a:r>
            <a:r>
              <a:rPr lang="en-GB" sz="2400" dirty="0" err="1" smtClean="0">
                <a:solidFill>
                  <a:srgbClr val="FFFF66"/>
                </a:solidFill>
              </a:rPr>
              <a:t>μητέρες</a:t>
            </a:r>
            <a:r>
              <a:rPr lang="en-GB" sz="2400" dirty="0" smtClean="0">
                <a:solidFill>
                  <a:srgbClr val="FFFF66"/>
                </a:solidFill>
              </a:rPr>
              <a:t> </a:t>
            </a:r>
            <a:r>
              <a:rPr lang="en-GB" sz="2400" dirty="0" err="1" smtClean="0">
                <a:solidFill>
                  <a:srgbClr val="FFFF66"/>
                </a:solidFill>
              </a:rPr>
              <a:t>δεν</a:t>
            </a:r>
            <a:r>
              <a:rPr lang="en-GB" sz="2400" dirty="0" smtClean="0">
                <a:solidFill>
                  <a:srgbClr val="FFFF66"/>
                </a:solidFill>
              </a:rPr>
              <a:t> </a:t>
            </a:r>
            <a:r>
              <a:rPr lang="en-GB" sz="2400" dirty="0" err="1" smtClean="0">
                <a:solidFill>
                  <a:srgbClr val="FFFF66"/>
                </a:solidFill>
              </a:rPr>
              <a:t>μιμούνται</a:t>
            </a:r>
            <a:r>
              <a:rPr lang="en-GB" sz="2400" dirty="0" smtClean="0">
                <a:solidFill>
                  <a:srgbClr val="FFFF66"/>
                </a:solidFill>
              </a:rPr>
              <a:t> </a:t>
            </a:r>
            <a:r>
              <a:rPr lang="en-GB" sz="2400" dirty="0" err="1" smtClean="0">
                <a:solidFill>
                  <a:srgbClr val="FFFF66"/>
                </a:solidFill>
              </a:rPr>
              <a:t>τα</a:t>
            </a:r>
            <a:r>
              <a:rPr lang="en-GB" sz="2400" dirty="0" smtClean="0">
                <a:solidFill>
                  <a:srgbClr val="FFFF66"/>
                </a:solidFill>
              </a:rPr>
              <a:t> </a:t>
            </a:r>
            <a:r>
              <a:rPr lang="en-GB" sz="2400" dirty="0" err="1" smtClean="0">
                <a:solidFill>
                  <a:srgbClr val="FFFF66"/>
                </a:solidFill>
              </a:rPr>
              <a:t>παιδιά</a:t>
            </a:r>
            <a:r>
              <a:rPr lang="en-GB" sz="2400" dirty="0" smtClean="0">
                <a:solidFill>
                  <a:srgbClr val="FFFF66"/>
                </a:solidFill>
              </a:rPr>
              <a:t> </a:t>
            </a:r>
            <a:r>
              <a:rPr lang="en-GB" sz="2400" dirty="0" err="1" smtClean="0">
                <a:solidFill>
                  <a:srgbClr val="FFFF66"/>
                </a:solidFill>
              </a:rPr>
              <a:t>και</a:t>
            </a:r>
            <a:r>
              <a:rPr lang="en-GB" sz="2400" dirty="0" smtClean="0">
                <a:solidFill>
                  <a:srgbClr val="FFFF66"/>
                </a:solidFill>
              </a:rPr>
              <a:t> </a:t>
            </a:r>
            <a:r>
              <a:rPr lang="en-GB" sz="2400" dirty="0" err="1" smtClean="0">
                <a:solidFill>
                  <a:srgbClr val="FFFF66"/>
                </a:solidFill>
              </a:rPr>
              <a:t>δεν</a:t>
            </a:r>
            <a:r>
              <a:rPr lang="en-GB" sz="2400" dirty="0" smtClean="0">
                <a:solidFill>
                  <a:srgbClr val="FFFF66"/>
                </a:solidFill>
              </a:rPr>
              <a:t> </a:t>
            </a:r>
            <a:r>
              <a:rPr lang="en-GB" sz="2400" dirty="0" err="1" smtClean="0">
                <a:solidFill>
                  <a:srgbClr val="FFFF66"/>
                </a:solidFill>
              </a:rPr>
              <a:t>εμπλουτίζουν</a:t>
            </a:r>
            <a:r>
              <a:rPr lang="en-GB" sz="2400" dirty="0" smtClean="0">
                <a:solidFill>
                  <a:srgbClr val="FFFF66"/>
                </a:solidFill>
              </a:rPr>
              <a:t> </a:t>
            </a:r>
            <a:r>
              <a:rPr lang="en-GB" sz="2400" dirty="0" err="1" smtClean="0">
                <a:solidFill>
                  <a:srgbClr val="FFFF66"/>
                </a:solidFill>
              </a:rPr>
              <a:t>με</a:t>
            </a:r>
            <a:r>
              <a:rPr lang="en-GB" sz="2400" dirty="0" smtClean="0">
                <a:solidFill>
                  <a:srgbClr val="FFFF66"/>
                </a:solidFill>
              </a:rPr>
              <a:t> </a:t>
            </a:r>
            <a:r>
              <a:rPr lang="en-GB" sz="2400" dirty="0" err="1" smtClean="0">
                <a:solidFill>
                  <a:srgbClr val="FFFF66"/>
                </a:solidFill>
              </a:rPr>
              <a:t>νόημα</a:t>
            </a:r>
            <a:r>
              <a:rPr lang="en-GB" sz="2400" dirty="0" smtClean="0">
                <a:solidFill>
                  <a:srgbClr val="FFFF66"/>
                </a:solidFill>
              </a:rPr>
              <a:t> </a:t>
            </a:r>
            <a:r>
              <a:rPr lang="en-GB" sz="2400" dirty="0" err="1" smtClean="0">
                <a:solidFill>
                  <a:srgbClr val="FFFF66"/>
                </a:solidFill>
              </a:rPr>
              <a:t>τα</a:t>
            </a:r>
            <a:r>
              <a:rPr lang="en-GB" sz="2400" dirty="0" smtClean="0">
                <a:solidFill>
                  <a:srgbClr val="FFFF66"/>
                </a:solidFill>
              </a:rPr>
              <a:t> </a:t>
            </a:r>
            <a:r>
              <a:rPr lang="en-GB" sz="2400" dirty="0" err="1" smtClean="0">
                <a:solidFill>
                  <a:srgbClr val="FFFF66"/>
                </a:solidFill>
              </a:rPr>
              <a:t>εκφωνήματα</a:t>
            </a:r>
            <a:r>
              <a:rPr lang="en-GB" sz="2400" dirty="0" smtClean="0">
                <a:solidFill>
                  <a:srgbClr val="FFFF66"/>
                </a:solidFill>
              </a:rPr>
              <a:t> </a:t>
            </a:r>
            <a:r>
              <a:rPr lang="en-GB" sz="2400" dirty="0" err="1" smtClean="0">
                <a:solidFill>
                  <a:srgbClr val="FFFF66"/>
                </a:solidFill>
              </a:rPr>
              <a:t>των</a:t>
            </a:r>
            <a:r>
              <a:rPr lang="en-GB" sz="2400" dirty="0" smtClean="0">
                <a:solidFill>
                  <a:srgbClr val="FFFF66"/>
                </a:solidFill>
              </a:rPr>
              <a:t> </a:t>
            </a:r>
            <a:r>
              <a:rPr lang="en-GB" sz="2400" dirty="0" err="1" smtClean="0">
                <a:solidFill>
                  <a:srgbClr val="FFFF66"/>
                </a:solidFill>
              </a:rPr>
              <a:t>παιδιών</a:t>
            </a:r>
            <a:r>
              <a:rPr lang="en-GB" sz="2400" dirty="0" smtClean="0">
                <a:solidFill>
                  <a:srgbClr val="FFFFFF"/>
                </a:solidFill>
              </a:rPr>
              <a:t> </a:t>
            </a:r>
            <a:r>
              <a:rPr lang="en-GB" sz="2400" b="0" dirty="0" smtClean="0">
                <a:solidFill>
                  <a:srgbClr val="FFFFFF"/>
                </a:solidFill>
              </a:rPr>
              <a:t>(</a:t>
            </a:r>
            <a:r>
              <a:rPr lang="en-GB" sz="2400" b="0" dirty="0" err="1" smtClean="0">
                <a:solidFill>
                  <a:srgbClr val="FFFFFF"/>
                </a:solidFill>
              </a:rPr>
              <a:t>Tomasello</a:t>
            </a:r>
            <a:r>
              <a:rPr lang="en-GB" sz="2400" b="0" dirty="0" smtClean="0">
                <a:solidFill>
                  <a:srgbClr val="FFFFFF"/>
                </a:solidFill>
              </a:rPr>
              <a:t>, </a:t>
            </a:r>
            <a:r>
              <a:rPr lang="en-GB" sz="2400" b="0" dirty="0" err="1" smtClean="0">
                <a:solidFill>
                  <a:srgbClr val="FFFFFF"/>
                </a:solidFill>
              </a:rPr>
              <a:t>Mannle</a:t>
            </a:r>
            <a:r>
              <a:rPr lang="en-GB" sz="2400" b="0" dirty="0" smtClean="0">
                <a:solidFill>
                  <a:srgbClr val="FFFFFF"/>
                </a:solidFill>
              </a:rPr>
              <a:t> &amp; Kruger 1986)</a:t>
            </a:r>
          </a:p>
          <a:p>
            <a:pPr marL="339725" indent="-339725" algn="l" eaLnBrk="1" hangingPunct="1">
              <a:lnSpc>
                <a:spcPct val="80000"/>
              </a:lnSpc>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b="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8C5836D-E57C-4D63-9104-701EEB2BF118}" type="slidenum">
              <a:rPr lang="en-GB" altLang="el-GR" sz="1400" smtClean="0">
                <a:solidFill>
                  <a:srgbClr val="000000"/>
                </a:solidFill>
              </a:rPr>
              <a:pPr>
                <a:lnSpc>
                  <a:spcPct val="100000"/>
                </a:lnSpc>
                <a:spcBef>
                  <a:spcPct val="0"/>
                </a:spcBef>
                <a:buClr>
                  <a:srgbClr val="000000"/>
                </a:buClr>
              </a:pPr>
              <a:t>53</a:t>
            </a:fld>
            <a:endParaRPr lang="en-GB" altLang="el-GR" sz="1400" smtClean="0">
              <a:solidFill>
                <a:srgbClr val="000000"/>
              </a:solidFill>
            </a:endParaRPr>
          </a:p>
        </p:txBody>
      </p:sp>
      <p:pic>
        <p:nvPicPr>
          <p:cNvPr id="99331" name="Picture 10" descr="imag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765175"/>
            <a:ext cx="5329238" cy="552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2A3223E3-0631-4395-9127-A10AE4A8372E}" type="slidenum">
              <a:rPr lang="en-GB" altLang="el-GR" sz="1400" smtClean="0">
                <a:solidFill>
                  <a:srgbClr val="000000"/>
                </a:solidFill>
              </a:rPr>
              <a:pPr>
                <a:lnSpc>
                  <a:spcPct val="100000"/>
                </a:lnSpc>
                <a:spcBef>
                  <a:spcPct val="0"/>
                </a:spcBef>
                <a:buClr>
                  <a:srgbClr val="000000"/>
                </a:buClr>
              </a:pPr>
              <a:t>54</a:t>
            </a:fld>
            <a:endParaRPr lang="en-GB" altLang="el-GR" sz="1400" smtClean="0">
              <a:solidFill>
                <a:srgbClr val="000000"/>
              </a:solidFill>
            </a:endParaRPr>
          </a:p>
        </p:txBody>
      </p:sp>
      <p:sp>
        <p:nvSpPr>
          <p:cNvPr id="100355" name="Rectangle 1"/>
          <p:cNvSpPr>
            <a:spLocks noGrp="1" noChangeArrowheads="1"/>
          </p:cNvSpPr>
          <p:nvPr>
            <p:ph type="title"/>
          </p:nvPr>
        </p:nvSpPr>
        <p:spPr>
          <a:xfrm>
            <a:off x="539750" y="-242888"/>
            <a:ext cx="8172450" cy="1801813"/>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b="0" smtClean="0">
                <a:solidFill>
                  <a:srgbClr val="FFFF66"/>
                </a:solidFill>
              </a:rPr>
              <a:t/>
            </a:r>
            <a:br>
              <a:rPr lang="en-GB" altLang="el-GR" sz="2800" b="0" smtClean="0">
                <a:solidFill>
                  <a:srgbClr val="FFFF66"/>
                </a:solidFill>
              </a:rPr>
            </a:br>
            <a:r>
              <a:rPr lang="en-GB" altLang="el-GR" sz="2800" smtClean="0">
                <a:solidFill>
                  <a:srgbClr val="FFC000"/>
                </a:solidFill>
              </a:rPr>
              <a:t>Ικανότητα κατανόησης</a:t>
            </a:r>
            <a:r>
              <a:rPr lang="el-GR" altLang="el-GR" sz="2800" smtClean="0">
                <a:solidFill>
                  <a:srgbClr val="FFC000"/>
                </a:solidFill>
              </a:rPr>
              <a:t>/συναίσθησης</a:t>
            </a:r>
            <a:r>
              <a:rPr lang="en-GB" altLang="el-GR" sz="2800" smtClean="0">
                <a:solidFill>
                  <a:srgbClr val="FFC000"/>
                </a:solidFill>
              </a:rPr>
              <a:t> </a:t>
            </a:r>
            <a:br>
              <a:rPr lang="en-GB" altLang="el-GR" sz="2800" smtClean="0">
                <a:solidFill>
                  <a:srgbClr val="FFC000"/>
                </a:solidFill>
              </a:rPr>
            </a:br>
            <a:r>
              <a:rPr lang="en-GB" altLang="el-GR" sz="2800" smtClean="0">
                <a:solidFill>
                  <a:srgbClr val="FFC000"/>
                </a:solidFill>
              </a:rPr>
              <a:t>ότι οι άλλοι έχουν επικοινωνιακές προθέσεις</a:t>
            </a:r>
          </a:p>
        </p:txBody>
      </p:sp>
      <p:sp>
        <p:nvSpPr>
          <p:cNvPr id="100356" name="Rectangle 2"/>
          <p:cNvSpPr>
            <a:spLocks noGrp="1" noChangeArrowheads="1"/>
          </p:cNvSpPr>
          <p:nvPr>
            <p:ph type="body" idx="1"/>
          </p:nvPr>
        </p:nvSpPr>
        <p:spPr>
          <a:xfrm>
            <a:off x="0" y="1600200"/>
            <a:ext cx="9144000" cy="4972050"/>
          </a:xfrm>
        </p:spPr>
        <p:txBody>
          <a:bodyPr/>
          <a:lstStyle/>
          <a:p>
            <a:pPr algn="ctr" eaLnBrk="1" hangingPunct="1">
              <a:lnSpc>
                <a:spcPct val="100000"/>
              </a:lnSpc>
              <a:buClr>
                <a:srgbClr val="FFFF66"/>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	</a:t>
            </a:r>
            <a:r>
              <a:rPr lang="en-GB" altLang="el-GR" sz="2400" b="1" u="sng" smtClean="0">
                <a:solidFill>
                  <a:srgbClr val="FFC000"/>
                </a:solidFill>
              </a:rPr>
              <a:t>Αναγνώριση επικοινωνιακής πρόθεσης άλλων</a:t>
            </a: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solidFill>
                  <a:srgbClr val="FFC000"/>
                </a:solidFill>
              </a:rPr>
              <a:t> </a:t>
            </a:r>
            <a:r>
              <a:rPr lang="en-GB" altLang="el-GR" sz="2400" b="1" u="sng" smtClean="0">
                <a:solidFill>
                  <a:srgbClr val="FFC000"/>
                </a:solidFill>
              </a:rPr>
              <a:t>θεμέλιο</a:t>
            </a:r>
            <a:r>
              <a:rPr lang="en-GB" altLang="el-GR" sz="2400" b="1" smtClean="0">
                <a:solidFill>
                  <a:srgbClr val="FFC000"/>
                </a:solidFill>
              </a:rPr>
              <a:t> </a:t>
            </a:r>
            <a:endParaRPr lang="el-GR" altLang="el-GR" sz="2400" b="1" smtClean="0">
              <a:solidFill>
                <a:srgbClr val="FFC000"/>
              </a:solidFill>
            </a:endParaRP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για κατανόηση </a:t>
            </a:r>
            <a:r>
              <a:rPr lang="el-GR" altLang="el-GR" sz="2400" smtClean="0"/>
              <a:t>του νοήματος γλωσσικών εκφράσεων</a:t>
            </a:r>
            <a:r>
              <a:rPr lang="en-GB" altLang="el-GR" sz="2400" smtClean="0"/>
              <a:t> </a:t>
            </a: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   </a:t>
            </a:r>
            <a:r>
              <a:rPr lang="en-GB" altLang="el-GR" sz="2000" smtClean="0"/>
              <a:t>(Τοmasello 2003)</a:t>
            </a:r>
            <a:r>
              <a:rPr lang="en-GB" altLang="el-GR" sz="2400" smtClean="0"/>
              <a:t>  </a:t>
            </a: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solidFill>
                  <a:srgbClr val="FFFF66"/>
                </a:solidFill>
              </a:rPr>
              <a:t>	</a:t>
            </a:r>
            <a:r>
              <a:rPr lang="el-GR" altLang="el-GR" sz="2400" b="1" u="sng" smtClean="0">
                <a:solidFill>
                  <a:srgbClr val="FFC000"/>
                </a:solidFill>
              </a:rPr>
              <a:t>Π</a:t>
            </a:r>
            <a:r>
              <a:rPr lang="en-GB" altLang="el-GR" sz="2400" b="1" u="sng" smtClean="0">
                <a:solidFill>
                  <a:srgbClr val="FFC000"/>
                </a:solidFill>
              </a:rPr>
              <a:t>ρώτο βήμα προς «θεωρία του νου»,</a:t>
            </a: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  δηλ. κατανόηση νοητικών φαινομένων </a:t>
            </a:r>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smtClean="0"/>
              <a:t>ειδικότερα </a:t>
            </a:r>
            <a:r>
              <a:rPr lang="el-GR" altLang="el-GR" sz="2400" smtClean="0"/>
              <a:t>εδώ </a:t>
            </a:r>
            <a:r>
              <a:rPr lang="en-GB" altLang="el-GR" sz="2400" smtClean="0"/>
              <a:t>ότι οι άλλοι σκέφτονται και νιώθουν.</a:t>
            </a:r>
          </a:p>
          <a:p>
            <a:pPr lvl="1" algn="ctr" eaLnBrk="1" hangingPunct="1">
              <a:lnSpc>
                <a:spcPct val="100000"/>
              </a:lnSpc>
              <a:spcBef>
                <a:spcPts val="500"/>
              </a:spcBef>
              <a:buFont typeface="Georgia" pitchFamily="18" charset="0"/>
              <a:buNone/>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sz="2000" i="1" smtClean="0"/>
          </a:p>
          <a:p>
            <a:pPr algn="ct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a:p>
            <a:pP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a:p>
            <a:pPr eaLnBrk="1" hangingPunct="1">
              <a:lnSpc>
                <a:spcPct val="10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A5918AE-67E3-409F-9799-89EA19CC9F70}" type="slidenum">
              <a:rPr lang="en-GB" altLang="el-GR" sz="1400" smtClean="0">
                <a:solidFill>
                  <a:srgbClr val="000000"/>
                </a:solidFill>
              </a:rPr>
              <a:pPr>
                <a:lnSpc>
                  <a:spcPct val="100000"/>
                </a:lnSpc>
                <a:spcBef>
                  <a:spcPct val="0"/>
                </a:spcBef>
                <a:buClr>
                  <a:srgbClr val="000000"/>
                </a:buClr>
              </a:pPr>
              <a:t>55</a:t>
            </a:fld>
            <a:endParaRPr lang="en-GB" altLang="el-GR" sz="1400" smtClean="0">
              <a:solidFill>
                <a:srgbClr val="000000"/>
              </a:solidFill>
            </a:endParaRPr>
          </a:p>
        </p:txBody>
      </p:sp>
      <p:sp>
        <p:nvSpPr>
          <p:cNvPr id="102403" name="Rectangle 1"/>
          <p:cNvSpPr>
            <a:spLocks noGrp="1" noChangeArrowheads="1"/>
          </p:cNvSpPr>
          <p:nvPr>
            <p:ph type="title"/>
          </p:nvPr>
        </p:nvSpPr>
        <p:spPr>
          <a:xfrm>
            <a:off x="609600" y="6350"/>
            <a:ext cx="7772400" cy="825500"/>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400" smtClean="0"/>
              <a:t/>
            </a:r>
            <a:br>
              <a:rPr lang="en-GB" altLang="el-GR" sz="2400" smtClean="0"/>
            </a:br>
            <a:endParaRPr lang="en-GB" altLang="el-GR" sz="2400" smtClean="0"/>
          </a:p>
        </p:txBody>
      </p:sp>
      <p:sp>
        <p:nvSpPr>
          <p:cNvPr id="102404" name="Rectangle 3"/>
          <p:cNvSpPr>
            <a:spLocks noChangeArrowheads="1"/>
          </p:cNvSpPr>
          <p:nvPr/>
        </p:nvSpPr>
        <p:spPr bwMode="auto">
          <a:xfrm>
            <a:off x="0" y="0"/>
            <a:ext cx="914400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FF99"/>
              </a:buClr>
            </a:pPr>
            <a:endParaRPr lang="en-GB" altLang="el-GR" sz="2400" b="1">
              <a:solidFill>
                <a:srgbClr val="FFFF99"/>
              </a:solidFill>
            </a:endParaRPr>
          </a:p>
          <a:p>
            <a:pPr algn="ctr" eaLnBrk="1" hangingPunct="1">
              <a:lnSpc>
                <a:spcPct val="100000"/>
              </a:lnSpc>
              <a:spcBef>
                <a:spcPct val="0"/>
              </a:spcBef>
              <a:buClr>
                <a:srgbClr val="FFFF99"/>
              </a:buClr>
            </a:pPr>
            <a:r>
              <a:rPr lang="en-GB" altLang="el-GR" sz="2400" b="1">
                <a:solidFill>
                  <a:srgbClr val="FFC000"/>
                </a:solidFill>
              </a:rPr>
              <a:t>Κατάκτηση μονιμότητας αντικειμένου</a:t>
            </a:r>
          </a:p>
        </p:txBody>
      </p:sp>
      <p:sp>
        <p:nvSpPr>
          <p:cNvPr id="102405" name="Rectangle 4"/>
          <p:cNvSpPr>
            <a:spLocks noChangeArrowheads="1"/>
          </p:cNvSpPr>
          <p:nvPr/>
        </p:nvSpPr>
        <p:spPr bwMode="auto">
          <a:xfrm>
            <a:off x="0" y="1125538"/>
            <a:ext cx="9144000" cy="573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9725" indent="-339725">
              <a:lnSpc>
                <a:spcPct val="90000"/>
              </a:lnSpc>
              <a:spcBef>
                <a:spcPts val="700"/>
              </a:spcBef>
              <a:buClr>
                <a:srgbClr val="FFFFFF"/>
              </a:buClr>
              <a:buSzPct val="100000"/>
              <a:buFont typeface="Georgia" panose="02040502050405020303" pitchFamily="18" charset="0"/>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defRPr sz="2000">
                <a:solidFill>
                  <a:srgbClr val="FFFFFF"/>
                </a:solidFill>
                <a:latin typeface="Georgia" panose="02040502050405020303" pitchFamily="18" charset="0"/>
              </a:defRPr>
            </a:lvl9pPr>
          </a:lstStyle>
          <a:p>
            <a:pPr eaLnBrk="1" hangingPunct="1">
              <a:spcBef>
                <a:spcPts val="500"/>
              </a:spcBef>
              <a:buFont typeface="Georgia" panose="02040502050405020303" pitchFamily="18" charset="0"/>
              <a:buChar char="•"/>
            </a:pPr>
            <a:r>
              <a:rPr lang="en-GB" altLang="el-GR" sz="2400" b="1"/>
              <a:t>Πιαζέ: κρίσιμη εξέλιξη στην κατανόηση εμπειρίας</a:t>
            </a:r>
            <a:r>
              <a:rPr lang="el-GR" altLang="el-GR" sz="2400" b="1"/>
              <a:t>, ειδικότερα συναίσθηση ότι αντικείμενα υπάρχουν ακόμη κι όχι ορατά.</a:t>
            </a:r>
            <a:endParaRPr lang="en-GB" altLang="el-GR" sz="2400" b="1"/>
          </a:p>
          <a:p>
            <a:pPr eaLnBrk="1" hangingPunct="1">
              <a:spcBef>
                <a:spcPts val="500"/>
              </a:spcBef>
              <a:buFont typeface="Georgia" panose="02040502050405020303" pitchFamily="18" charset="0"/>
              <a:buChar char="•"/>
            </a:pPr>
            <a:r>
              <a:rPr lang="en-GB" altLang="el-GR" sz="2400" b="1"/>
              <a:t>Απαραίτητη για να εμφανιστούν οι λέξεις που «δείχνουν» συγκεκριμένα αντικείμενα</a:t>
            </a:r>
            <a:r>
              <a:rPr lang="el-GR" altLang="el-GR" sz="2400" b="1"/>
              <a:t>, δηλ. ουσιαστικά.</a:t>
            </a:r>
            <a:endParaRPr lang="en-GB" altLang="el-GR" sz="2400" b="1"/>
          </a:p>
          <a:p>
            <a:pPr eaLnBrk="1" hangingPunct="1">
              <a:spcBef>
                <a:spcPts val="500"/>
              </a:spcBef>
              <a:buFont typeface="Georgia" panose="02040502050405020303" pitchFamily="18" charset="0"/>
              <a:buChar char="•"/>
            </a:pPr>
            <a:r>
              <a:rPr lang="en-GB" altLang="el-GR" sz="2400" b="1"/>
              <a:t>Παρατήρηση της κίνησης αντικειμένου προϋπόθεση για χρήση λέξεων που δηλώνουν εξαφάνιση </a:t>
            </a:r>
            <a:r>
              <a:rPr lang="el-GR" altLang="el-GR" sz="2400" b="1"/>
              <a:t>και γενικότερα μετακινήσεων </a:t>
            </a:r>
            <a:r>
              <a:rPr lang="en-GB" altLang="el-GR" sz="2400"/>
              <a:t>(π.χ. </a:t>
            </a:r>
            <a:r>
              <a:rPr lang="el-GR" altLang="el-GR" sz="2400" i="1"/>
              <a:t>π</a:t>
            </a:r>
            <a:r>
              <a:rPr lang="en-GB" altLang="el-GR" sz="2400" i="1"/>
              <a:t>άει</a:t>
            </a:r>
            <a:r>
              <a:rPr lang="el-GR" altLang="el-GR" sz="2400" i="1"/>
              <a:t>, έπεσε</a:t>
            </a:r>
            <a:r>
              <a:rPr lang="en-GB" altLang="el-GR" sz="2400"/>
              <a:t>) </a:t>
            </a:r>
            <a:r>
              <a:rPr lang="en-GB" altLang="el-GR" sz="2000"/>
              <a:t>(ΜcCune-Nicolich 1981)</a:t>
            </a:r>
            <a:r>
              <a:rPr lang="el-GR" altLang="el-GR" sz="2000"/>
              <a:t>.</a:t>
            </a:r>
            <a:endParaRPr lang="en-GB" altLang="el-GR" sz="2000"/>
          </a:p>
          <a:p>
            <a:pPr algn="ctr" eaLnBrk="1" hangingPunct="1">
              <a:spcBef>
                <a:spcPts val="600"/>
              </a:spcBef>
              <a:buClr>
                <a:srgbClr val="FFFF66"/>
              </a:buClr>
            </a:pPr>
            <a:endParaRPr lang="en-GB" altLang="el-GR" sz="2000" b="1">
              <a:solidFill>
                <a:srgbClr val="FFFF66"/>
              </a:solidFill>
            </a:endParaRPr>
          </a:p>
          <a:p>
            <a:pPr algn="ctr" eaLnBrk="1" hangingPunct="1">
              <a:spcBef>
                <a:spcPts val="600"/>
              </a:spcBef>
              <a:buClr>
                <a:srgbClr val="FFFF66"/>
              </a:buClr>
            </a:pPr>
            <a:r>
              <a:rPr lang="en-GB" altLang="el-GR" sz="2400" b="1">
                <a:solidFill>
                  <a:srgbClr val="FFC000"/>
                </a:solidFill>
              </a:rPr>
              <a:t>Κατάκτηση σχήματος </a:t>
            </a:r>
            <a:r>
              <a:rPr lang="el-GR" altLang="el-GR" sz="2400" b="1">
                <a:solidFill>
                  <a:srgbClr val="FFC000"/>
                </a:solidFill>
              </a:rPr>
              <a:t>«</a:t>
            </a:r>
            <a:r>
              <a:rPr lang="en-GB" altLang="el-GR" sz="2400" b="1">
                <a:solidFill>
                  <a:srgbClr val="FFC000"/>
                </a:solidFill>
              </a:rPr>
              <a:t>μέσ</a:t>
            </a:r>
            <a:r>
              <a:rPr lang="el-GR" altLang="el-GR" sz="2400" b="1">
                <a:solidFill>
                  <a:srgbClr val="FFC000"/>
                </a:solidFill>
              </a:rPr>
              <a:t>ων</a:t>
            </a:r>
            <a:r>
              <a:rPr lang="en-GB" altLang="el-GR" sz="2400" b="1">
                <a:solidFill>
                  <a:srgbClr val="FFC000"/>
                </a:solidFill>
              </a:rPr>
              <a:t>-σκοπ</a:t>
            </a:r>
            <a:r>
              <a:rPr lang="el-GR" altLang="el-GR" sz="2400" b="1">
                <a:solidFill>
                  <a:srgbClr val="FFC000"/>
                </a:solidFill>
              </a:rPr>
              <a:t>ού»</a:t>
            </a:r>
            <a:endParaRPr lang="en-GB" altLang="el-GR" sz="2400" b="1">
              <a:solidFill>
                <a:srgbClr val="FFC000"/>
              </a:solidFill>
            </a:endParaRPr>
          </a:p>
          <a:p>
            <a:pPr eaLnBrk="1" hangingPunct="1">
              <a:spcBef>
                <a:spcPts val="500"/>
              </a:spcBef>
              <a:buFont typeface="Georgia" panose="02040502050405020303" pitchFamily="18" charset="0"/>
              <a:buChar char="•"/>
            </a:pPr>
            <a:r>
              <a:rPr lang="en-GB" altLang="el-GR" sz="2400" b="1"/>
              <a:t>Περίπου στα μέσα του 2</a:t>
            </a:r>
            <a:r>
              <a:rPr lang="el-GR" altLang="el-GR" sz="2400" b="1" baseline="30000"/>
              <a:t>ου</a:t>
            </a:r>
            <a:r>
              <a:rPr lang="el-GR" altLang="el-GR" sz="2400" b="1"/>
              <a:t> </a:t>
            </a:r>
            <a:r>
              <a:rPr lang="en-GB" altLang="el-GR" sz="2400" b="1"/>
              <a:t>εξαμήνου της ζωής</a:t>
            </a:r>
            <a:r>
              <a:rPr lang="el-GR" altLang="el-GR" sz="2400" b="1"/>
              <a:t>.</a:t>
            </a:r>
            <a:r>
              <a:rPr lang="en-GB" altLang="el-GR" sz="2400" b="1"/>
              <a:t>  </a:t>
            </a:r>
          </a:p>
          <a:p>
            <a:pPr eaLnBrk="1" hangingPunct="1">
              <a:spcBef>
                <a:spcPts val="500"/>
              </a:spcBef>
              <a:buFont typeface="Georgia" panose="02040502050405020303" pitchFamily="18" charset="0"/>
              <a:buChar char="•"/>
            </a:pPr>
            <a:r>
              <a:rPr lang="en-GB" altLang="el-GR" sz="2400" b="1"/>
              <a:t>Απαραίτητη για χρήση εκφωνημάτων/χειρονομιών για έκφραση επικοινωνιακής πρόθεσης, δηλ. με σκοπό να χρησιμοποιήσουν τους ενήλικες για να πετύχουν κάτι</a:t>
            </a:r>
            <a:r>
              <a:rPr lang="el-GR" altLang="el-GR" sz="2400" b="1"/>
              <a:t>.</a:t>
            </a:r>
            <a:r>
              <a:rPr lang="en-GB" altLang="el-GR" sz="2400" b="1"/>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BD19ACF0-774E-4017-B4CA-C2495909F27E}" type="slidenum">
              <a:rPr lang="en-GB" altLang="el-GR" sz="1400" smtClean="0">
                <a:solidFill>
                  <a:srgbClr val="000000"/>
                </a:solidFill>
              </a:rPr>
              <a:pPr>
                <a:lnSpc>
                  <a:spcPct val="100000"/>
                </a:lnSpc>
                <a:spcBef>
                  <a:spcPct val="0"/>
                </a:spcBef>
                <a:buClr>
                  <a:srgbClr val="000000"/>
                </a:buClr>
              </a:pPr>
              <a:t>56</a:t>
            </a:fld>
            <a:endParaRPr lang="en-GB" altLang="el-GR" sz="1400" smtClean="0">
              <a:solidFill>
                <a:srgbClr val="000000"/>
              </a:solidFill>
            </a:endParaRPr>
          </a:p>
        </p:txBody>
      </p:sp>
      <p:sp>
        <p:nvSpPr>
          <p:cNvPr id="104451" name="Rectangle 1"/>
          <p:cNvSpPr>
            <a:spLocks noGrp="1" noChangeArrowheads="1"/>
          </p:cNvSpPr>
          <p:nvPr>
            <p:ph type="title"/>
          </p:nvPr>
        </p:nvSpPr>
        <p:spPr>
          <a:xfrm>
            <a:off x="685800" y="228600"/>
            <a:ext cx="7772400" cy="557213"/>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C000"/>
                </a:solidFill>
              </a:rPr>
              <a:t>Χρήση συμβόλων</a:t>
            </a:r>
          </a:p>
        </p:txBody>
      </p:sp>
      <p:sp>
        <p:nvSpPr>
          <p:cNvPr id="104452" name="Rectangle 2"/>
          <p:cNvSpPr>
            <a:spLocks noGrp="1" noChangeArrowheads="1"/>
          </p:cNvSpPr>
          <p:nvPr>
            <p:ph type="body" idx="1"/>
          </p:nvPr>
        </p:nvSpPr>
        <p:spPr>
          <a:xfrm>
            <a:off x="0" y="1000125"/>
            <a:ext cx="9144000" cy="5500688"/>
          </a:xfrm>
        </p:spPr>
        <p:txBody>
          <a:bodyPr/>
          <a:lstStyle/>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Η </a:t>
            </a:r>
            <a:r>
              <a:rPr lang="en-GB" altLang="el-GR" sz="2400" b="1" u="sng" smtClean="0"/>
              <a:t>γλώσσα μία μόνο εκδήλωση της συμβολικής σκέψης</a:t>
            </a:r>
            <a:r>
              <a:rPr lang="en-GB" altLang="el-GR" sz="2400" b="1" smtClean="0"/>
              <a:t> (κατά τον Πιαζέ και άλλους αναπτυξιακούς ψυχολόγους) </a:t>
            </a:r>
            <a:endParaRPr lang="el-GR" altLang="el-GR" sz="2400" b="1"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smtClean="0"/>
          </a:p>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t>Προηγείται η προσποίηση</a:t>
            </a:r>
            <a:r>
              <a:rPr lang="en-GB" altLang="el-GR" sz="2400" b="1" smtClean="0"/>
              <a:t> στο συμβολικό παιχνίδι </a:t>
            </a:r>
            <a:endParaRPr lang="el-GR" altLang="el-GR" sz="2400" b="1"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smtClean="0"/>
          </a:p>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u="sng" smtClean="0"/>
              <a:t>Συμβολική σκέψη = νοητική αναπαράσταση κόσμου </a:t>
            </a:r>
            <a:endParaRPr lang="el-GR" altLang="el-GR" sz="2400" b="1" u="sng"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u="sng" smtClean="0"/>
          </a:p>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400" b="1" smtClean="0"/>
              <a:t>Πριν από τη γλώσσα υπάρχει νοημοσύνη και επικοινωνία που δεν είναι </a:t>
            </a:r>
            <a:r>
              <a:rPr lang="el-GR" altLang="el-GR" sz="2400" b="1" smtClean="0"/>
              <a:t>κατά βάση </a:t>
            </a:r>
            <a:r>
              <a:rPr lang="en-GB" altLang="el-GR" sz="2400" b="1" smtClean="0"/>
              <a:t>συμβολικές </a:t>
            </a:r>
            <a:endParaRPr lang="el-GR" altLang="el-GR" sz="2400" b="1"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b="1" smtClean="0"/>
          </a:p>
          <a:p>
            <a:pPr eaLnBrk="1" hangingPunct="1">
              <a:lnSpc>
                <a:spcPct val="100000"/>
              </a:lnSpc>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z="2400" b="1" smtClean="0"/>
              <a:t>Η γλώσσα αναδύεται όταν συγκλίνει η </a:t>
            </a:r>
            <a:r>
              <a:rPr lang="en-GB" altLang="el-GR" sz="2400" b="1" smtClean="0"/>
              <a:t>συμβολική</a:t>
            </a:r>
            <a:r>
              <a:rPr lang="el-GR" altLang="el-GR" sz="2400" b="1" smtClean="0"/>
              <a:t> </a:t>
            </a:r>
            <a:r>
              <a:rPr lang="en-GB" altLang="el-GR" sz="2400" b="1" smtClean="0"/>
              <a:t>σκέψης </a:t>
            </a:r>
            <a:r>
              <a:rPr lang="el-GR" altLang="el-GR" sz="2400" b="1" smtClean="0"/>
              <a:t>με τη </a:t>
            </a:r>
            <a:r>
              <a:rPr lang="en-GB" altLang="el-GR" sz="2400" b="1" smtClean="0"/>
              <a:t>συμβολική επικοινωνία</a:t>
            </a:r>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smtClean="0"/>
          </a:p>
          <a:p>
            <a:pPr eaLnBrk="1" hangingPunct="1">
              <a:lnSpc>
                <a:spcPct val="100000"/>
              </a:lnSpc>
              <a:spcBef>
                <a:spcPts val="6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D3C79DE-252F-4007-BB29-E69D92A35094}" type="slidenum">
              <a:rPr lang="en-GB" altLang="el-GR" sz="1400" smtClean="0">
                <a:solidFill>
                  <a:srgbClr val="000000"/>
                </a:solidFill>
              </a:rPr>
              <a:pPr>
                <a:lnSpc>
                  <a:spcPct val="100000"/>
                </a:lnSpc>
                <a:spcBef>
                  <a:spcPct val="0"/>
                </a:spcBef>
                <a:buClr>
                  <a:srgbClr val="000000"/>
                </a:buClr>
              </a:pPr>
              <a:t>57</a:t>
            </a:fld>
            <a:endParaRPr lang="en-GB" altLang="el-GR" sz="1400" smtClean="0">
              <a:solidFill>
                <a:srgbClr val="000000"/>
              </a:solidFill>
            </a:endParaRPr>
          </a:p>
        </p:txBody>
      </p:sp>
      <p:sp>
        <p:nvSpPr>
          <p:cNvPr id="106499" name="Rectangle 1"/>
          <p:cNvSpPr>
            <a:spLocks noGrp="1" noChangeArrowheads="1"/>
          </p:cNvSpPr>
          <p:nvPr>
            <p:ph type="title"/>
          </p:nvPr>
        </p:nvSpPr>
        <p:spPr>
          <a:xfrm>
            <a:off x="685800" y="228600"/>
            <a:ext cx="7772400" cy="48577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3200" smtClean="0">
                <a:solidFill>
                  <a:srgbClr val="FFC000"/>
                </a:solidFill>
              </a:rPr>
              <a:t>Η χειρονομία τ</a:t>
            </a:r>
            <a:r>
              <a:rPr lang="el-GR" altLang="el-GR" sz="3200" smtClean="0">
                <a:solidFill>
                  <a:srgbClr val="FFC000"/>
                </a:solidFill>
              </a:rPr>
              <a:t>ου δειξίματος</a:t>
            </a:r>
            <a:r>
              <a:rPr lang="en-GB" altLang="el-GR" sz="3200" smtClean="0">
                <a:solidFill>
                  <a:srgbClr val="FFC000"/>
                </a:solidFill>
              </a:rPr>
              <a:t> </a:t>
            </a:r>
          </a:p>
        </p:txBody>
      </p:sp>
      <p:sp>
        <p:nvSpPr>
          <p:cNvPr id="106500" name="Rectangle 2"/>
          <p:cNvSpPr>
            <a:spLocks noGrp="1" noChangeArrowheads="1"/>
          </p:cNvSpPr>
          <p:nvPr>
            <p:ph type="body" idx="1"/>
          </p:nvPr>
        </p:nvSpPr>
        <p:spPr>
          <a:xfrm>
            <a:off x="0" y="1000125"/>
            <a:ext cx="9001125" cy="5529263"/>
          </a:xfrm>
        </p:spPr>
        <p:txBody>
          <a:bodyPr/>
          <a:lstStyle/>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u="sng" smtClean="0"/>
              <a:t>Περίπλοκη επικοινωνιακή συμπεριφορά</a:t>
            </a: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solidFill>
                  <a:srgbClr val="FFFF66"/>
                </a:solidFill>
              </a:rPr>
              <a:t>Φυσικό ά</a:t>
            </a:r>
            <a:r>
              <a:rPr lang="en-GB" altLang="el-GR" b="1" smtClean="0">
                <a:solidFill>
                  <a:srgbClr val="FFFF66"/>
                </a:solidFill>
              </a:rPr>
              <a:t>πλωμα του χεριού προς κάτι</a:t>
            </a:r>
            <a:endParaRPr lang="el-GR" altLang="el-GR" b="1" smtClean="0">
              <a:solidFill>
                <a:srgbClr val="FFFF66"/>
              </a:solidFill>
            </a:endParaRP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66"/>
                </a:solidFill>
              </a:rPr>
              <a:t> σταδιακ</a:t>
            </a:r>
            <a:r>
              <a:rPr lang="el-GR" altLang="el-GR" b="1" smtClean="0">
                <a:solidFill>
                  <a:srgbClr val="FFFF66"/>
                </a:solidFill>
              </a:rPr>
              <a:t>ά</a:t>
            </a:r>
            <a:r>
              <a:rPr lang="en-GB" altLang="el-GR" b="1" smtClean="0">
                <a:solidFill>
                  <a:srgbClr val="FFFF66"/>
                </a:solidFill>
              </a:rPr>
              <a:t> μετατρ</a:t>
            </a:r>
            <a:r>
              <a:rPr lang="el-GR" altLang="el-GR" b="1" smtClean="0">
                <a:solidFill>
                  <a:srgbClr val="FFFF66"/>
                </a:solidFill>
              </a:rPr>
              <a:t>έπεται </a:t>
            </a: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smtClean="0">
                <a:solidFill>
                  <a:srgbClr val="FFFF66"/>
                </a:solidFill>
              </a:rPr>
              <a:t>σ</a:t>
            </a:r>
            <a:r>
              <a:rPr lang="en-GB" altLang="el-GR" b="1" smtClean="0">
                <a:solidFill>
                  <a:srgbClr val="FFFF66"/>
                </a:solidFill>
              </a:rPr>
              <a:t>ε συντομευμένο </a:t>
            </a:r>
            <a:r>
              <a:rPr lang="el-GR" altLang="el-GR" b="1" smtClean="0">
                <a:solidFill>
                  <a:srgbClr val="FFFF66"/>
                </a:solidFill>
              </a:rPr>
              <a:t>συμβατικό </a:t>
            </a:r>
            <a:r>
              <a:rPr lang="en-GB" altLang="el-GR" b="1" smtClean="0">
                <a:solidFill>
                  <a:srgbClr val="FFFF66"/>
                </a:solidFill>
              </a:rPr>
              <a:t>τρόπο </a:t>
            </a:r>
            <a:endParaRPr lang="el-GR" altLang="el-GR" b="1" smtClean="0">
              <a:solidFill>
                <a:srgbClr val="FFFF66"/>
              </a:solidFill>
            </a:endParaRP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FF66"/>
                </a:solidFill>
              </a:rPr>
              <a:t>για επι</a:t>
            </a:r>
            <a:r>
              <a:rPr lang="el-GR" altLang="el-GR" b="1" smtClean="0">
                <a:solidFill>
                  <a:srgbClr val="FFFF66"/>
                </a:solidFill>
              </a:rPr>
              <a:t>κέντρωση της </a:t>
            </a:r>
            <a:r>
              <a:rPr lang="en-GB" altLang="el-GR" b="1" smtClean="0">
                <a:solidFill>
                  <a:srgbClr val="FFFF66"/>
                </a:solidFill>
              </a:rPr>
              <a:t>προσοχή</a:t>
            </a:r>
            <a:r>
              <a:rPr lang="el-GR" altLang="el-GR" b="1" smtClean="0">
                <a:solidFill>
                  <a:srgbClr val="FFFF66"/>
                </a:solidFill>
              </a:rPr>
              <a:t>ς</a:t>
            </a:r>
            <a:r>
              <a:rPr lang="en-GB" altLang="el-GR" b="1" smtClean="0"/>
              <a:t> σε κάτι </a:t>
            </a:r>
            <a:endParaRPr lang="el-GR" altLang="el-GR" b="1" smtClean="0"/>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000" smtClean="0"/>
              <a:t>(Lock 1980)</a:t>
            </a: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C000"/>
                </a:solidFill>
              </a:rPr>
              <a:t>Προηγείται </a:t>
            </a:r>
            <a:endParaRPr lang="el-GR" altLang="el-GR" b="1" u="sng" smtClean="0">
              <a:solidFill>
                <a:srgbClr val="FFC000"/>
              </a:solidFill>
            </a:endParaRP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u="sng" smtClean="0">
                <a:solidFill>
                  <a:srgbClr val="FFC000"/>
                </a:solidFill>
              </a:rPr>
              <a:t>της ανάπτυξης λέξεων </a:t>
            </a:r>
            <a:endParaRPr lang="el-GR" altLang="el-GR" b="1" u="sng" smtClean="0">
              <a:solidFill>
                <a:srgbClr val="FFC000"/>
              </a:solidFill>
            </a:endParaRPr>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smtClean="0"/>
              <a:t>για </a:t>
            </a:r>
            <a:r>
              <a:rPr lang="en-GB" altLang="el-GR" smtClean="0"/>
              <a:t>συγκεκριμένα αντικείμενα </a:t>
            </a:r>
            <a:endParaRPr lang="el-GR" altLang="el-GR" smtClean="0"/>
          </a:p>
          <a:p>
            <a:pPr algn="ctr" eaLnBrk="1" hangingPunct="1">
              <a:lnSpc>
                <a:spcPct val="80000"/>
              </a:lnSpc>
              <a:spcBef>
                <a:spcPts val="500"/>
              </a:spcBef>
              <a:spcAft>
                <a:spcPts val="1200"/>
              </a:spcAft>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t>(</a:t>
            </a:r>
            <a:r>
              <a:rPr lang="el-GR" altLang="el-GR" smtClean="0"/>
              <a:t>δηλ. </a:t>
            </a:r>
            <a:r>
              <a:rPr lang="en-GB" altLang="el-GR" smtClean="0"/>
              <a:t>αναφορικών λέξεων, συνήθως ουσιαστικ</a:t>
            </a:r>
            <a:r>
              <a:rPr lang="el-GR" altLang="el-GR" smtClean="0"/>
              <a:t>ών</a:t>
            </a:r>
            <a:r>
              <a:rPr lang="en-GB" altLang="el-GR" smtClean="0"/>
              <a:t>)</a:t>
            </a:r>
          </a:p>
          <a:p>
            <a:pPr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400" smtClean="0"/>
          </a:p>
          <a:p>
            <a:pPr eaLnBrk="1" hangingPunct="1">
              <a:lnSpc>
                <a:spcPct val="80000"/>
              </a:lnSpc>
              <a:spcBef>
                <a:spcPts val="500"/>
              </a:spcBef>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altLang="el-GR" sz="2000"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546" name="Content Placeholder 4" descr="αρχείο λήψης (4)pointing.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6084888" y="4437063"/>
            <a:ext cx="2628900" cy="2087562"/>
          </a:xfrm>
        </p:spPr>
      </p:pic>
      <p:sp>
        <p:nvSpPr>
          <p:cNvPr id="10854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124E497A-6BA4-4D79-9506-A7204124D75B}" type="slidenum">
              <a:rPr lang="en-GB" altLang="el-GR" sz="1400" smtClean="0">
                <a:solidFill>
                  <a:srgbClr val="000000"/>
                </a:solidFill>
              </a:rPr>
              <a:pPr>
                <a:lnSpc>
                  <a:spcPct val="100000"/>
                </a:lnSpc>
                <a:spcBef>
                  <a:spcPct val="0"/>
                </a:spcBef>
                <a:buClr>
                  <a:srgbClr val="000000"/>
                </a:buClr>
              </a:pPr>
              <a:t>58</a:t>
            </a:fld>
            <a:endParaRPr lang="en-GB" altLang="el-GR" sz="1400" smtClean="0">
              <a:solidFill>
                <a:srgbClr val="000000"/>
              </a:solidFill>
            </a:endParaRPr>
          </a:p>
        </p:txBody>
      </p:sp>
      <p:pic>
        <p:nvPicPr>
          <p:cNvPr id="108548" name="Picture 5" descr="αρχείο λήψης (4).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51275" y="1916113"/>
            <a:ext cx="1895475"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8549" name="Picture 7" descr="αρχείο λήψης (5).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88125" y="549275"/>
            <a:ext cx="2114550" cy="338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8550" name="Picture 2" descr="http://3.bp.blogspot.com/_BE-bA2rMB2A/SwPL0IMZ6GI/AAAAAAAACPg/ORDjv4IXArw/s1600/baby.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00213"/>
            <a:ext cx="3457575"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Content Placeholder 2"/>
          <p:cNvSpPr>
            <a:spLocks noGrp="1"/>
          </p:cNvSpPr>
          <p:nvPr>
            <p:ph idx="1"/>
          </p:nvPr>
        </p:nvSpPr>
        <p:spPr>
          <a:xfrm>
            <a:off x="250825" y="260350"/>
            <a:ext cx="8893175" cy="6216650"/>
          </a:xfrm>
        </p:spPr>
        <p:txBody>
          <a:bodyPr/>
          <a:lstStyle/>
          <a:p>
            <a:pPr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C000"/>
                </a:solidFill>
              </a:rPr>
              <a:t>9 μήνες</a:t>
            </a:r>
            <a:r>
              <a:rPr lang="el-GR" altLang="el-GR" b="1" smtClean="0">
                <a:solidFill>
                  <a:srgbClr val="FFC000"/>
                </a:solidFill>
              </a:rPr>
              <a:t>:</a:t>
            </a:r>
            <a:r>
              <a:rPr lang="en-GB" altLang="el-GR" b="1" smtClean="0">
                <a:solidFill>
                  <a:srgbClr val="FFC000"/>
                </a:solidFill>
              </a:rPr>
              <a:t> </a:t>
            </a:r>
            <a:r>
              <a:rPr lang="el-GR" altLang="el-GR" b="1" smtClean="0">
                <a:solidFill>
                  <a:srgbClr val="FFFF00"/>
                </a:solidFill>
              </a:rPr>
              <a:t>παιδιά </a:t>
            </a:r>
            <a:r>
              <a:rPr lang="en-GB" altLang="el-GR" b="1" u="sng" smtClean="0">
                <a:solidFill>
                  <a:srgbClr val="FFFF00"/>
                </a:solidFill>
              </a:rPr>
              <a:t>κατανοούν δείξ</a:t>
            </a:r>
            <a:r>
              <a:rPr lang="el-GR" altLang="el-GR" b="1" u="sng" smtClean="0">
                <a:solidFill>
                  <a:srgbClr val="FFFF00"/>
                </a:solidFill>
              </a:rPr>
              <a:t>ιμο </a:t>
            </a:r>
            <a:r>
              <a:rPr lang="el-GR" altLang="el-GR" b="1" smtClean="0">
                <a:solidFill>
                  <a:srgbClr val="FFFF00"/>
                </a:solidFill>
              </a:rPr>
              <a:t>των </a:t>
            </a:r>
            <a:r>
              <a:rPr lang="en-GB" altLang="el-GR" b="1" smtClean="0">
                <a:solidFill>
                  <a:srgbClr val="FFFF00"/>
                </a:solidFill>
              </a:rPr>
              <a:t>άλλων</a:t>
            </a:r>
          </a:p>
          <a:p>
            <a:pPr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smtClean="0">
                <a:solidFill>
                  <a:srgbClr val="FFC000"/>
                </a:solidFill>
              </a:rPr>
              <a:t>12 μήνες</a:t>
            </a:r>
            <a:r>
              <a:rPr lang="el-GR" altLang="el-GR" b="1" smtClean="0">
                <a:solidFill>
                  <a:srgbClr val="FFFF00"/>
                </a:solidFill>
              </a:rPr>
              <a:t>:</a:t>
            </a:r>
            <a:r>
              <a:rPr lang="en-GB" altLang="el-GR" b="1" smtClean="0">
                <a:solidFill>
                  <a:srgbClr val="FFFF00"/>
                </a:solidFill>
              </a:rPr>
              <a:t> </a:t>
            </a:r>
            <a:r>
              <a:rPr lang="el-GR" altLang="el-GR" b="1" u="sng" smtClean="0">
                <a:solidFill>
                  <a:srgbClr val="FFFF00"/>
                </a:solidFill>
              </a:rPr>
              <a:t>δείχνουν τα ίδια</a:t>
            </a:r>
            <a:r>
              <a:rPr lang="el-GR" altLang="el-GR" smtClean="0"/>
              <a:t>, </a:t>
            </a:r>
            <a:r>
              <a:rPr lang="en-GB" altLang="el-GR" smtClean="0"/>
              <a:t> δηλ. περίπου παράλληλα</a:t>
            </a:r>
            <a:r>
              <a:rPr lang="el-GR" altLang="el-GR" smtClean="0"/>
              <a:t> </a:t>
            </a:r>
            <a:r>
              <a:rPr lang="en-GB" altLang="el-GR" smtClean="0"/>
              <a:t> με τις πρώτες τους λέξεις.  </a:t>
            </a:r>
            <a:endParaRPr lang="el-GR" altLang="el-GR" smtClean="0"/>
          </a:p>
          <a:p>
            <a:pPr lvl="1"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z="2800" smtClean="0"/>
              <a:t>Παρακολουθούν μάλιστα τη μητέρα κατά τη διάρκεια ή αμέσως μετά για να βεβαιωθούν ότι παρακολουθεί τ</a:t>
            </a:r>
            <a:r>
              <a:rPr lang="el-GR" altLang="el-GR" sz="2800" smtClean="0"/>
              <a:t>ί</a:t>
            </a:r>
            <a:r>
              <a:rPr lang="en-GB" altLang="el-GR" sz="2800" smtClean="0"/>
              <a:t> δείχνουν  </a:t>
            </a:r>
            <a:r>
              <a:rPr lang="en-GB" altLang="el-GR" smtClean="0"/>
              <a:t>(π.χ. Butterworth 1991, Perruchini &amp; Camaioni 1993).</a:t>
            </a:r>
          </a:p>
          <a:p>
            <a:pPr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u="sng" smtClean="0">
                <a:solidFill>
                  <a:srgbClr val="FFFF66"/>
                </a:solidFill>
              </a:rPr>
              <a:t>Δείξιμο σ</a:t>
            </a:r>
            <a:r>
              <a:rPr lang="en-GB" altLang="el-GR" b="1" u="sng" smtClean="0">
                <a:solidFill>
                  <a:srgbClr val="FFFF66"/>
                </a:solidFill>
              </a:rPr>
              <a:t>υνδυάζεται όλο και περισσότερο με εκφωνήματα</a:t>
            </a:r>
            <a:r>
              <a:rPr lang="en-GB" altLang="el-GR" smtClean="0"/>
              <a:t>, </a:t>
            </a:r>
            <a:r>
              <a:rPr lang="en-GB" altLang="el-GR" u="sng" smtClean="0"/>
              <a:t>τα οποία </a:t>
            </a:r>
            <a:r>
              <a:rPr lang="el-GR" altLang="el-GR" u="sng" smtClean="0"/>
              <a:t>όμως </a:t>
            </a:r>
            <a:r>
              <a:rPr lang="en-GB" altLang="el-GR" u="sng" smtClean="0"/>
              <a:t>υπερισχύουν μακροπρόθεσμα</a:t>
            </a:r>
            <a:r>
              <a:rPr lang="el-GR" altLang="el-GR" u="sng" smtClean="0"/>
              <a:t> έναντι του δειξίματος</a:t>
            </a:r>
            <a:r>
              <a:rPr lang="el-GR" altLang="el-GR" smtClean="0"/>
              <a:t>.</a:t>
            </a:r>
            <a:endParaRPr lang="en-GB" altLang="el-GR" smtClean="0"/>
          </a:p>
          <a:p>
            <a:pPr eaLnBrk="1" hangingPunct="1">
              <a:lnSpc>
                <a:spcPct val="80000"/>
              </a:lnSpc>
              <a:spcBef>
                <a:spcPts val="500"/>
              </a:spcBef>
              <a:spcAft>
                <a:spcPts val="1200"/>
              </a:spcAft>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smtClean="0">
                <a:solidFill>
                  <a:srgbClr val="FFFF66"/>
                </a:solidFill>
              </a:rPr>
              <a:t>Αυτισμός</a:t>
            </a:r>
            <a:r>
              <a:rPr lang="en-GB" altLang="el-GR" smtClean="0"/>
              <a:t>: λιγότερες χειρονομίες δείξης και πρωτοπροστακτικές μόνο χρήσεις τ</a:t>
            </a:r>
            <a:r>
              <a:rPr lang="el-GR" altLang="el-GR" smtClean="0"/>
              <a:t>όσο τ</a:t>
            </a:r>
            <a:r>
              <a:rPr lang="en-GB" altLang="el-GR" smtClean="0"/>
              <a:t>ων χειρονομιών</a:t>
            </a:r>
            <a:r>
              <a:rPr lang="el-GR" altLang="el-GR" smtClean="0"/>
              <a:t> όσο και των</a:t>
            </a:r>
            <a:r>
              <a:rPr lang="en-GB" altLang="el-GR" smtClean="0"/>
              <a:t>εκφωνημάτων</a:t>
            </a:r>
            <a:r>
              <a:rPr lang="el-GR" altLang="el-GR" smtClean="0"/>
              <a:t>, δηλ. ζητάνε κάτι αλλά δεν σχολιάζουν </a:t>
            </a:r>
            <a:r>
              <a:rPr lang="en-GB" altLang="el-GR" sz="2400" smtClean="0"/>
              <a:t>(Βaron-Cohen 1991).</a:t>
            </a:r>
            <a:endParaRPr lang="el-GR" altLang="el-GR" sz="2400" smtClean="0"/>
          </a:p>
        </p:txBody>
      </p:sp>
      <p:sp>
        <p:nvSpPr>
          <p:cNvPr id="10957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4B3EEBD-866B-47DB-B16C-D9255AB00157}" type="slidenum">
              <a:rPr lang="en-GB" altLang="el-GR" sz="1400" smtClean="0">
                <a:solidFill>
                  <a:srgbClr val="000000"/>
                </a:solidFill>
              </a:rPr>
              <a:pPr>
                <a:lnSpc>
                  <a:spcPct val="100000"/>
                </a:lnSpc>
                <a:spcBef>
                  <a:spcPct val="0"/>
                </a:spcBef>
                <a:buClr>
                  <a:srgbClr val="000000"/>
                </a:buClr>
              </a:pPr>
              <a:t>59</a:t>
            </a:fld>
            <a:endParaRPr lang="en-GB" altLang="el-GR" sz="1400" smtClean="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7B66FFC1-126E-42A7-B966-9FDCB3238B7C}" type="slidenum">
              <a:rPr lang="en-GB" altLang="el-GR" sz="1400" smtClean="0">
                <a:solidFill>
                  <a:srgbClr val="000000"/>
                </a:solidFill>
              </a:rPr>
              <a:pPr>
                <a:lnSpc>
                  <a:spcPct val="100000"/>
                </a:lnSpc>
                <a:spcBef>
                  <a:spcPct val="0"/>
                </a:spcBef>
                <a:buClr>
                  <a:srgbClr val="000000"/>
                </a:buClr>
              </a:pPr>
              <a:t>6</a:t>
            </a:fld>
            <a:endParaRPr lang="en-GB" altLang="el-GR" sz="1400" smtClean="0">
              <a:solidFill>
                <a:srgbClr val="000000"/>
              </a:solidFill>
            </a:endParaRPr>
          </a:p>
        </p:txBody>
      </p:sp>
      <p:sp>
        <p:nvSpPr>
          <p:cNvPr id="12291" name="Rectangle 1"/>
          <p:cNvSpPr>
            <a:spLocks noGrp="1" noChangeArrowheads="1"/>
          </p:cNvSpPr>
          <p:nvPr>
            <p:ph type="title"/>
          </p:nvPr>
        </p:nvSpPr>
        <p:spPr>
          <a:xfrm>
            <a:off x="755650" y="604838"/>
            <a:ext cx="7772400" cy="949325"/>
          </a:xfrm>
          <a:ln w="9360">
            <a:solidFill>
              <a:srgbClr val="FFFF99"/>
            </a:solidFill>
            <a:miter lim="800000"/>
            <a:headEnd/>
            <a:tailEnd/>
          </a:ln>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t/>
            </a:r>
            <a:br>
              <a:rPr lang="en-GB" altLang="el-GR" sz="2800" smtClean="0"/>
            </a:br>
            <a:r>
              <a:rPr lang="en-GB" altLang="el-GR" sz="2800" smtClean="0"/>
              <a:t>ΑΝΤΙΛΗΨΗ ΤΗΣ ΟΜΙΛΙΑΣ</a:t>
            </a:r>
            <a:r>
              <a:rPr lang="el-GR" altLang="el-GR" sz="2800" smtClean="0"/>
              <a:t/>
            </a:r>
            <a:br>
              <a:rPr lang="el-GR" altLang="el-GR" sz="2800" smtClean="0"/>
            </a:br>
            <a:endParaRPr lang="en-GB" altLang="el-GR" sz="2800" smtClean="0"/>
          </a:p>
        </p:txBody>
      </p:sp>
      <p:sp>
        <p:nvSpPr>
          <p:cNvPr id="2" name="Rectangle 2"/>
          <p:cNvSpPr>
            <a:spLocks noChangeArrowheads="1"/>
          </p:cNvSpPr>
          <p:nvPr/>
        </p:nvSpPr>
        <p:spPr bwMode="auto">
          <a:xfrm>
            <a:off x="0" y="1676400"/>
            <a:ext cx="9144000" cy="5019675"/>
          </a:xfrm>
          <a:prstGeom prst="rect">
            <a:avLst/>
          </a:prstGeom>
          <a:noFill/>
          <a:ln w="9525">
            <a:noFill/>
            <a:round/>
            <a:headEnd/>
            <a:tailEnd/>
          </a:ln>
          <a:effectLst/>
        </p:spPr>
        <p:txBody>
          <a:bodyPr lIns="90000" tIns="46800" rIns="90000" bIns="46800">
            <a:spAutoFit/>
          </a:bodyPr>
          <a:lstStyle/>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99FFCC"/>
                </a:solidFill>
              </a:rPr>
              <a:t>Πριν</a:t>
            </a:r>
            <a:r>
              <a:rPr lang="en-GB" b="1" dirty="0">
                <a:solidFill>
                  <a:srgbClr val="99FFCC"/>
                </a:solidFill>
              </a:rPr>
              <a:t> </a:t>
            </a:r>
            <a:r>
              <a:rPr lang="en-GB" b="1" dirty="0" err="1">
                <a:solidFill>
                  <a:srgbClr val="99FFCC"/>
                </a:solidFill>
              </a:rPr>
              <a:t>από</a:t>
            </a:r>
            <a:r>
              <a:rPr lang="en-GB" b="1" dirty="0">
                <a:solidFill>
                  <a:srgbClr val="99FFCC"/>
                </a:solidFill>
              </a:rPr>
              <a:t> </a:t>
            </a:r>
            <a:r>
              <a:rPr lang="en-GB" b="1" dirty="0" err="1">
                <a:solidFill>
                  <a:srgbClr val="99FFCC"/>
                </a:solidFill>
              </a:rPr>
              <a:t>τη</a:t>
            </a:r>
            <a:r>
              <a:rPr lang="en-GB" b="1" dirty="0">
                <a:solidFill>
                  <a:srgbClr val="99FFCC"/>
                </a:solidFill>
              </a:rPr>
              <a:t> </a:t>
            </a:r>
            <a:r>
              <a:rPr lang="en-GB" b="1" dirty="0" err="1">
                <a:solidFill>
                  <a:srgbClr val="99FFCC"/>
                </a:solidFill>
              </a:rPr>
              <a:t>γέννηση</a:t>
            </a:r>
            <a:r>
              <a:rPr lang="el-GR" b="1" dirty="0">
                <a:solidFill>
                  <a:srgbClr val="99FFCC"/>
                </a:solidFill>
              </a:rPr>
              <a:t>,</a:t>
            </a:r>
            <a:endParaRPr lang="en-GB" b="1" dirty="0">
              <a:solidFill>
                <a:srgbClr val="99FFCC"/>
              </a:solidFill>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99FFCC"/>
                </a:solidFill>
                <a:effectLst>
                  <a:outerShdw blurRad="38100" dist="38100" dir="2700000" algn="tl">
                    <a:srgbClr val="000000"/>
                  </a:outerShdw>
                </a:effectLst>
              </a:rPr>
              <a:t>από</a:t>
            </a:r>
            <a:r>
              <a:rPr lang="en-GB" b="1" dirty="0">
                <a:solidFill>
                  <a:srgbClr val="99FFCC"/>
                </a:solidFill>
                <a:effectLst>
                  <a:outerShdw blurRad="38100" dist="38100" dir="2700000" algn="tl">
                    <a:srgbClr val="000000"/>
                  </a:outerShdw>
                </a:effectLst>
              </a:rPr>
              <a:t> </a:t>
            </a:r>
            <a:r>
              <a:rPr lang="en-GB" b="1" dirty="0" err="1">
                <a:solidFill>
                  <a:srgbClr val="99FFCC"/>
                </a:solidFill>
                <a:effectLst>
                  <a:outerShdw blurRad="38100" dist="38100" dir="2700000" algn="tl">
                    <a:srgbClr val="000000"/>
                  </a:outerShdw>
                </a:effectLst>
              </a:rPr>
              <a:t>τον</a:t>
            </a:r>
            <a:r>
              <a:rPr lang="en-GB" b="1" dirty="0">
                <a:solidFill>
                  <a:srgbClr val="99FFCC"/>
                </a:solidFill>
                <a:effectLst>
                  <a:outerShdw blurRad="38100" dist="38100" dir="2700000" algn="tl">
                    <a:srgbClr val="000000"/>
                  </a:outerShdw>
                </a:effectLst>
              </a:rPr>
              <a:t> 6ο </a:t>
            </a:r>
            <a:r>
              <a:rPr lang="en-GB" b="1" dirty="0" err="1">
                <a:solidFill>
                  <a:srgbClr val="99FFCC"/>
                </a:solidFill>
                <a:effectLst>
                  <a:outerShdw blurRad="38100" dist="38100" dir="2700000" algn="tl">
                    <a:srgbClr val="000000"/>
                  </a:outerShdw>
                </a:effectLst>
              </a:rPr>
              <a:t>μήνα</a:t>
            </a:r>
            <a:r>
              <a:rPr lang="en-GB" b="1" dirty="0">
                <a:solidFill>
                  <a:srgbClr val="99FFCC"/>
                </a:solidFill>
                <a:effectLst>
                  <a:outerShdw blurRad="38100" dist="38100" dir="2700000" algn="tl">
                    <a:srgbClr val="000000"/>
                  </a:outerShdw>
                </a:effectLst>
              </a:rPr>
              <a:t> </a:t>
            </a:r>
            <a:r>
              <a:rPr lang="en-GB" b="1" dirty="0" err="1">
                <a:solidFill>
                  <a:srgbClr val="99FFCC"/>
                </a:solidFill>
                <a:effectLst>
                  <a:outerShdw blurRad="38100" dist="38100" dir="2700000" algn="tl">
                    <a:srgbClr val="000000"/>
                  </a:outerShdw>
                </a:effectLst>
              </a:rPr>
              <a:t>της</a:t>
            </a:r>
            <a:r>
              <a:rPr lang="en-GB" b="1" dirty="0">
                <a:solidFill>
                  <a:srgbClr val="99FFCC"/>
                </a:solidFill>
                <a:effectLst>
                  <a:outerShdw blurRad="38100" dist="38100" dir="2700000" algn="tl">
                    <a:srgbClr val="000000"/>
                  </a:outerShdw>
                </a:effectLst>
              </a:rPr>
              <a:t> </a:t>
            </a:r>
            <a:r>
              <a:rPr lang="en-GB" b="1" dirty="0" err="1">
                <a:solidFill>
                  <a:srgbClr val="99FFCC"/>
                </a:solidFill>
                <a:effectLst>
                  <a:outerShdw blurRad="38100" dist="38100" dir="2700000" algn="tl">
                    <a:srgbClr val="000000"/>
                  </a:outerShdw>
                </a:effectLst>
              </a:rPr>
              <a:t>κύησης</a:t>
            </a:r>
            <a:r>
              <a:rPr lang="en-GB" b="1" dirty="0">
                <a:solidFill>
                  <a:srgbClr val="99FFCC"/>
                </a:solidFill>
                <a:effectLst>
                  <a:outerShdw blurRad="38100" dist="38100" dir="2700000" algn="tl">
                    <a:srgbClr val="000000"/>
                  </a:outerShdw>
                </a:effectLst>
              </a:rPr>
              <a:t>:</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600" dirty="0">
                <a:solidFill>
                  <a:srgbClr val="FF3399"/>
                </a:solidFill>
                <a:effectLst>
                  <a:outerShdw blurRad="38100" dist="38100" dir="2700000" algn="tl">
                    <a:srgbClr val="000000"/>
                  </a:outerShdw>
                </a:effectLst>
              </a:rPr>
              <a:t>Η </a:t>
            </a:r>
            <a:r>
              <a:rPr lang="en-GB" sz="2600" b="1" dirty="0" err="1">
                <a:solidFill>
                  <a:srgbClr val="FF3399"/>
                </a:solidFill>
                <a:effectLst>
                  <a:outerShdw blurRad="38100" dist="38100" dir="2700000" algn="tl">
                    <a:srgbClr val="000000"/>
                  </a:outerShdw>
                </a:effectLst>
              </a:rPr>
              <a:t>ακοή</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αναπτυγμένη</a:t>
            </a:r>
            <a:r>
              <a:rPr lang="en-GB" sz="2600" b="1" dirty="0">
                <a:solidFill>
                  <a:srgbClr val="FFFFFF"/>
                </a:solidFill>
                <a:effectLst>
                  <a:outerShdw blurRad="38100" dist="38100" dir="2700000" algn="tl">
                    <a:srgbClr val="000000"/>
                  </a:outerShdw>
                </a:effectLst>
              </a:rPr>
              <a:t>, </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600" b="1" dirty="0">
                <a:solidFill>
                  <a:srgbClr val="FF3399"/>
                </a:solidFill>
                <a:effectLst>
                  <a:outerShdw blurRad="38100" dist="38100" dir="2700000" algn="tl">
                    <a:srgbClr val="000000"/>
                  </a:outerShdw>
                </a:effectLst>
              </a:rPr>
              <a:t>η </a:t>
            </a:r>
            <a:r>
              <a:rPr lang="en-GB" sz="2600" b="1" dirty="0" err="1">
                <a:solidFill>
                  <a:srgbClr val="FF3399"/>
                </a:solidFill>
                <a:effectLst>
                  <a:outerShdw blurRad="38100" dist="38100" dir="2700000" algn="tl">
                    <a:srgbClr val="000000"/>
                  </a:outerShdw>
                </a:effectLst>
              </a:rPr>
              <a:t>μόνη</a:t>
            </a:r>
            <a:r>
              <a:rPr lang="en-GB" sz="2600" b="1" dirty="0">
                <a:solidFill>
                  <a:srgbClr val="FF3399"/>
                </a:solidFill>
                <a:effectLst>
                  <a:outerShdw blurRad="38100" dist="38100" dir="2700000" algn="tl">
                    <a:srgbClr val="000000"/>
                  </a:outerShdw>
                </a:effectLst>
              </a:rPr>
              <a:t> </a:t>
            </a:r>
            <a:r>
              <a:rPr lang="el-GR" sz="2600" b="1" dirty="0">
                <a:solidFill>
                  <a:srgbClr val="FF3399"/>
                </a:solidFill>
                <a:effectLst>
                  <a:outerShdw blurRad="38100" dist="38100" dir="2700000" algn="tl">
                    <a:srgbClr val="000000"/>
                  </a:outerShdw>
                </a:effectLst>
              </a:rPr>
              <a:t> μάλιστα </a:t>
            </a:r>
            <a:r>
              <a:rPr lang="en-GB" sz="2600" b="1" dirty="0" err="1">
                <a:solidFill>
                  <a:srgbClr val="FF3399"/>
                </a:solidFill>
                <a:effectLst>
                  <a:outerShdw blurRad="38100" dist="38100" dir="2700000" algn="tl">
                    <a:srgbClr val="000000"/>
                  </a:outerShdw>
                </a:effectLst>
              </a:rPr>
              <a:t>αίσθηση</a:t>
            </a:r>
            <a:r>
              <a:rPr lang="en-GB" sz="2600" b="1" dirty="0">
                <a:solidFill>
                  <a:srgbClr val="FF3399"/>
                </a:solidFill>
                <a:effectLst>
                  <a:outerShdw blurRad="38100" dist="38100" dir="2700000" algn="tl">
                    <a:srgbClr val="000000"/>
                  </a:outerShdw>
                </a:effectLst>
              </a:rPr>
              <a:t> </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600" b="1" dirty="0" err="1">
                <a:solidFill>
                  <a:srgbClr val="FF3399"/>
                </a:solidFill>
                <a:effectLst>
                  <a:outerShdw blurRad="38100" dist="38100" dir="2700000" algn="tl">
                    <a:srgbClr val="000000"/>
                  </a:outerShdw>
                </a:effectLst>
              </a:rPr>
              <a:t>που</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δέχεται</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επί</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της</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ουσίας</a:t>
            </a:r>
            <a:r>
              <a:rPr lang="en-GB" sz="2600" b="1" dirty="0">
                <a:solidFill>
                  <a:srgbClr val="FF3399"/>
                </a:solidFill>
                <a:effectLst>
                  <a:outerShdw blurRad="38100" dist="38100" dir="2700000" algn="tl">
                    <a:srgbClr val="000000"/>
                  </a:outerShdw>
                </a:effectLst>
              </a:rPr>
              <a:t> </a:t>
            </a:r>
            <a:r>
              <a:rPr lang="en-GB" sz="2600" b="1" dirty="0" err="1">
                <a:solidFill>
                  <a:srgbClr val="FF3399"/>
                </a:solidFill>
                <a:effectLst>
                  <a:outerShdw blurRad="38100" dist="38100" dir="2700000" algn="tl">
                    <a:srgbClr val="000000"/>
                  </a:outerShdw>
                </a:effectLst>
              </a:rPr>
              <a:t>ερεθίσματα</a:t>
            </a:r>
            <a:r>
              <a:rPr lang="en-GB" sz="2600" b="1" dirty="0">
                <a:solidFill>
                  <a:srgbClr val="FF3399"/>
                </a:solidFill>
                <a:effectLst>
                  <a:outerShdw blurRad="38100" dist="38100" dir="2700000" algn="tl">
                    <a:srgbClr val="000000"/>
                  </a:outerShdw>
                </a:effectLst>
              </a:rPr>
              <a:t>.</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effectLst>
                  <a:outerShdw blurRad="38100" dist="38100" dir="2700000" algn="tl">
                    <a:srgbClr val="000000"/>
                  </a:outerShdw>
                </a:effectLst>
              </a:rPr>
              <a:t>Τα</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έμβρυα</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ακούν</a:t>
            </a:r>
            <a:r>
              <a:rPr lang="en-GB" sz="2400" b="1" dirty="0">
                <a:solidFill>
                  <a:srgbClr val="FFFFFF"/>
                </a:solidFill>
                <a:effectLst>
                  <a:outerShdw blurRad="38100" dist="38100" dir="2700000" algn="tl">
                    <a:srgbClr val="000000"/>
                  </a:outerShdw>
                </a:effectLst>
              </a:rPr>
              <a:t> </a:t>
            </a:r>
            <a:r>
              <a:rPr lang="el-GR" sz="2400" b="1" dirty="0">
                <a:solidFill>
                  <a:srgbClr val="FFFFFF"/>
                </a:solidFill>
                <a:effectLst>
                  <a:outerShdw blurRad="38100" dist="38100" dir="2700000" algn="tl">
                    <a:srgbClr val="000000"/>
                  </a:outerShdw>
                </a:effectLst>
              </a:rPr>
              <a:t>τους </a:t>
            </a:r>
            <a:r>
              <a:rPr lang="en-GB" sz="2400" b="1" dirty="0" err="1">
                <a:solidFill>
                  <a:srgbClr val="FFFFFF"/>
                </a:solidFill>
                <a:effectLst>
                  <a:outerShdw blurRad="38100" dist="38100" dir="2700000" algn="tl">
                    <a:srgbClr val="000000"/>
                  </a:outerShdw>
                </a:effectLst>
              </a:rPr>
              <a:t>σωματικούς</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ήχους</a:t>
            </a:r>
            <a:r>
              <a:rPr lang="en-GB" sz="2400" b="1" dirty="0">
                <a:solidFill>
                  <a:srgbClr val="FFFFFF"/>
                </a:solidFill>
              </a:rPr>
              <a:t> </a:t>
            </a:r>
            <a:r>
              <a:rPr lang="el-GR" sz="2400" b="1" dirty="0">
                <a:solidFill>
                  <a:srgbClr val="FFFFFF"/>
                </a:solidFill>
              </a:rPr>
              <a:t> της </a:t>
            </a:r>
            <a:r>
              <a:rPr lang="en-GB" sz="2400" b="1" dirty="0" err="1">
                <a:solidFill>
                  <a:srgbClr val="FFFFFF"/>
                </a:solidFill>
                <a:effectLst>
                  <a:outerShdw blurRad="38100" dist="38100" dir="2700000" algn="tl">
                    <a:srgbClr val="000000"/>
                  </a:outerShdw>
                </a:effectLst>
              </a:rPr>
              <a:t>μητέρας</a:t>
            </a:r>
            <a:endParaRPr lang="en-GB" sz="2400" b="1" dirty="0">
              <a:solidFill>
                <a:srgbClr val="FFFFFF"/>
              </a:solidFill>
              <a:effectLst>
                <a:outerShdw blurRad="38100" dist="38100" dir="2700000" algn="tl">
                  <a:srgbClr val="000000"/>
                </a:outerShdw>
              </a:effectLst>
            </a:endParaRP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a:solidFill>
                  <a:srgbClr val="FFFFFF"/>
                </a:solidFill>
                <a:effectLst>
                  <a:outerShdw blurRad="38100" dist="38100" dir="2700000" algn="tl">
                    <a:srgbClr val="000000"/>
                  </a:outerShdw>
                </a:effectLst>
              </a:rPr>
              <a:t>-</a:t>
            </a:r>
            <a:r>
              <a:rPr lang="el-GR"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κατεξοχήν</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τη</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φωνή</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και</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τους</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χτύπους</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της</a:t>
            </a:r>
            <a:r>
              <a:rPr lang="en-GB" sz="2400" b="1" dirty="0">
                <a:solidFill>
                  <a:srgbClr val="FFFFFF"/>
                </a:solidFill>
                <a:effectLst>
                  <a:outerShdw blurRad="38100" dist="38100" dir="2700000" algn="tl">
                    <a:srgbClr val="000000"/>
                  </a:outerShdw>
                </a:effectLst>
              </a:rPr>
              <a:t> </a:t>
            </a:r>
            <a:r>
              <a:rPr lang="en-GB" sz="2400" b="1" dirty="0" err="1">
                <a:solidFill>
                  <a:srgbClr val="FFFFFF"/>
                </a:solidFill>
                <a:effectLst>
                  <a:outerShdw blurRad="38100" dist="38100" dir="2700000" algn="tl">
                    <a:srgbClr val="000000"/>
                  </a:outerShdw>
                </a:effectLst>
              </a:rPr>
              <a:t>καρδιάς</a:t>
            </a:r>
            <a:r>
              <a:rPr lang="el-GR" sz="2400" b="1" dirty="0">
                <a:solidFill>
                  <a:srgbClr val="FFFFFF"/>
                </a:solidFill>
                <a:effectLst>
                  <a:outerShdw blurRad="38100" dist="38100" dir="2700000" algn="tl">
                    <a:srgbClr val="000000"/>
                  </a:outerShdw>
                </a:effectLst>
              </a:rPr>
              <a:t> </a:t>
            </a:r>
            <a:r>
              <a:rPr lang="en-GB" sz="2400" b="1" dirty="0">
                <a:solidFill>
                  <a:srgbClr val="FFFFFF"/>
                </a:solidFill>
                <a:effectLst>
                  <a:outerShdw blurRad="38100" dist="38100" dir="2700000" algn="tl">
                    <a:srgbClr val="000000"/>
                  </a:outerShdw>
                </a:effectLst>
              </a:rPr>
              <a:t>-</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effectLst>
                  <a:outerShdw blurRad="38100" dist="38100" dir="2700000" algn="tl">
                    <a:srgbClr val="000000"/>
                  </a:outerShdw>
                </a:effectLst>
              </a:rPr>
              <a:t>φιλτραρισμένους</a:t>
            </a:r>
            <a:r>
              <a:rPr lang="en-GB" sz="2400" b="1" dirty="0">
                <a:solidFill>
                  <a:srgbClr val="FFFFFF"/>
                </a:solidFill>
                <a:effectLst>
                  <a:outerShdw blurRad="38100" dist="38100" dir="2700000" algn="tl">
                    <a:srgbClr val="000000"/>
                  </a:outerShdw>
                </a:effectLst>
              </a:rPr>
              <a:t> </a:t>
            </a:r>
            <a:r>
              <a:rPr lang="el-GR" sz="2400" b="1" dirty="0">
                <a:solidFill>
                  <a:srgbClr val="FFFFFF"/>
                </a:solidFill>
                <a:effectLst>
                  <a:outerShdw blurRad="38100" dist="38100" dir="2700000" algn="tl">
                    <a:srgbClr val="000000"/>
                  </a:outerShdw>
                </a:effectLst>
              </a:rPr>
              <a:t>βεβαίως μέσα από το υγρό,  </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dirty="0">
                <a:solidFill>
                  <a:srgbClr val="FFFFFF"/>
                </a:solidFill>
                <a:effectLst>
                  <a:outerShdw blurRad="38100" dist="38100" dir="2700000" algn="tl">
                    <a:srgbClr val="000000"/>
                  </a:outerShdw>
                </a:effectLst>
              </a:rPr>
              <a:t>δηλ. </a:t>
            </a:r>
            <a:r>
              <a:rPr lang="en-GB" sz="2400" dirty="0" err="1">
                <a:solidFill>
                  <a:srgbClr val="FFFFFF"/>
                </a:solidFill>
                <a:effectLst>
                  <a:outerShdw blurRad="38100" dist="38100" dir="2700000" algn="tl">
                    <a:srgbClr val="000000"/>
                  </a:outerShdw>
                </a:effectLst>
              </a:rPr>
              <a:t>σε</a:t>
            </a:r>
            <a:r>
              <a:rPr lang="en-GB" sz="2400" dirty="0">
                <a:solidFill>
                  <a:srgbClr val="FFFFFF"/>
                </a:solidFill>
                <a:effectLst>
                  <a:outerShdw blurRad="38100" dist="38100" dir="2700000" algn="tl">
                    <a:srgbClr val="000000"/>
                  </a:outerShdw>
                </a:effectLst>
              </a:rPr>
              <a:t> </a:t>
            </a:r>
            <a:r>
              <a:rPr lang="en-GB" sz="2400" dirty="0" err="1">
                <a:solidFill>
                  <a:srgbClr val="FFFFFF"/>
                </a:solidFill>
                <a:effectLst>
                  <a:outerShdw blurRad="38100" dist="38100" dir="2700000" algn="tl">
                    <a:srgbClr val="000000"/>
                  </a:outerShdw>
                </a:effectLst>
              </a:rPr>
              <a:t>χαμηλές</a:t>
            </a:r>
            <a:r>
              <a:rPr lang="en-GB" sz="2400" dirty="0">
                <a:solidFill>
                  <a:srgbClr val="FFFFFF"/>
                </a:solidFill>
                <a:effectLst>
                  <a:outerShdw blurRad="38100" dist="38100" dir="2700000" algn="tl">
                    <a:srgbClr val="000000"/>
                  </a:outerShdw>
                </a:effectLst>
              </a:rPr>
              <a:t> </a:t>
            </a:r>
            <a:r>
              <a:rPr lang="en-GB" sz="2400" dirty="0" err="1">
                <a:solidFill>
                  <a:srgbClr val="FFFFFF"/>
                </a:solidFill>
                <a:effectLst>
                  <a:outerShdw blurRad="38100" dist="38100" dir="2700000" algn="tl">
                    <a:srgbClr val="000000"/>
                  </a:outerShdw>
                </a:effectLst>
              </a:rPr>
              <a:t>συχνότητες</a:t>
            </a:r>
            <a:r>
              <a:rPr lang="en-GB" sz="2400" dirty="0">
                <a:solidFill>
                  <a:srgbClr val="FFFFFF"/>
                </a:solidFill>
                <a:effectLst>
                  <a:outerShdw blurRad="38100" dist="38100" dir="2700000" algn="tl">
                    <a:srgbClr val="000000"/>
                  </a:outerShdw>
                </a:effectLst>
              </a:rPr>
              <a:t> </a:t>
            </a:r>
          </a:p>
          <a:p>
            <a:pPr algn="ctr" eaLnBrk="1" hangingPunct="1">
              <a:lnSpc>
                <a:spcPct val="14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200" dirty="0">
                <a:solidFill>
                  <a:srgbClr val="FFFFFF"/>
                </a:solidFill>
              </a:rPr>
              <a:t>(</a:t>
            </a:r>
            <a:r>
              <a:rPr lang="en-GB" sz="2200" dirty="0" err="1">
                <a:solidFill>
                  <a:srgbClr val="FFFFFF"/>
                </a:solidFill>
              </a:rPr>
              <a:t>Βenzaquin</a:t>
            </a:r>
            <a:r>
              <a:rPr lang="en-GB" sz="2200" dirty="0">
                <a:solidFill>
                  <a:srgbClr val="FFFFFF"/>
                </a:solidFill>
              </a:rPr>
              <a:t> et al. 1990)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56DA3EB-2AB1-4BD1-B645-CCF048F1327A}" type="slidenum">
              <a:rPr lang="en-GB" altLang="el-GR" sz="1400" smtClean="0">
                <a:solidFill>
                  <a:srgbClr val="000000"/>
                </a:solidFill>
              </a:rPr>
              <a:pPr>
                <a:lnSpc>
                  <a:spcPct val="100000"/>
                </a:lnSpc>
                <a:spcBef>
                  <a:spcPct val="0"/>
                </a:spcBef>
                <a:buClr>
                  <a:srgbClr val="000000"/>
                </a:buClr>
              </a:pPr>
              <a:t>60</a:t>
            </a:fld>
            <a:endParaRPr lang="en-GB" altLang="el-GR" sz="1400" smtClean="0">
              <a:solidFill>
                <a:srgbClr val="000000"/>
              </a:solidFill>
            </a:endParaRPr>
          </a:p>
        </p:txBody>
      </p:sp>
      <p:sp>
        <p:nvSpPr>
          <p:cNvPr id="110595" name="Rectangle 1"/>
          <p:cNvSpPr>
            <a:spLocks noChangeArrowheads="1"/>
          </p:cNvSpPr>
          <p:nvPr/>
        </p:nvSpPr>
        <p:spPr bwMode="auto">
          <a:xfrm>
            <a:off x="285750" y="285750"/>
            <a:ext cx="8580438" cy="588963"/>
          </a:xfrm>
          <a:prstGeom prst="rect">
            <a:avLst/>
          </a:prstGeom>
          <a:noFill/>
          <a:ln w="9360">
            <a:solidFill>
              <a:srgbClr val="FFFF99"/>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buClr>
                <a:srgbClr val="FFFF99"/>
              </a:buClr>
            </a:pPr>
            <a:r>
              <a:rPr lang="en-GB" altLang="el-GR" sz="3200" b="1">
                <a:solidFill>
                  <a:srgbClr val="FFFF99"/>
                </a:solidFill>
              </a:rPr>
              <a:t>ΠΡΩΙΜΗ ΦΩΝΗΤΙΚΗ ΕΠΙΚΟΙΝΩΝΙΑ</a:t>
            </a:r>
            <a:r>
              <a:rPr lang="en-GB" altLang="el-GR" b="1">
                <a:solidFill>
                  <a:srgbClr val="FFFF99"/>
                </a:solidFill>
              </a:rPr>
              <a:t> </a:t>
            </a:r>
          </a:p>
        </p:txBody>
      </p:sp>
      <p:sp>
        <p:nvSpPr>
          <p:cNvPr id="2" name="Rectangle 2"/>
          <p:cNvSpPr>
            <a:spLocks noChangeArrowheads="1"/>
          </p:cNvSpPr>
          <p:nvPr/>
        </p:nvSpPr>
        <p:spPr bwMode="auto">
          <a:xfrm>
            <a:off x="0" y="981075"/>
            <a:ext cx="8893175" cy="895350"/>
          </a:xfrm>
          <a:prstGeom prst="rect">
            <a:avLst/>
          </a:prstGeom>
          <a:noFill/>
          <a:ln w="9525">
            <a:noFill/>
            <a:round/>
            <a:headEnd/>
            <a:tailEnd/>
          </a:ln>
          <a:effectLst/>
        </p:spPr>
        <p:txBody>
          <a:bodyPr lIns="90000" tIns="46800" rIns="90000" bIns="46800">
            <a:spAutoFit/>
          </a:bodyPr>
          <a:lstStyle/>
          <a:p>
            <a:pPr algn="ctr" eaLnBrk="1" hangingPunct="1">
              <a:buClr>
                <a:srgbClr val="FF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FFFF66"/>
                </a:solidFill>
                <a:effectLst>
                  <a:outerShdw blurRad="38100" dist="38100" dir="2700000" algn="tl">
                    <a:srgbClr val="000000"/>
                  </a:outerShdw>
                </a:effectLst>
              </a:rPr>
              <a:t>Πρώιμες</a:t>
            </a:r>
            <a:r>
              <a:rPr lang="en-GB" b="1" dirty="0">
                <a:solidFill>
                  <a:srgbClr val="FFFF66"/>
                </a:solidFill>
                <a:effectLst>
                  <a:outerShdw blurRad="38100" dist="38100" dir="2700000" algn="tl">
                    <a:srgbClr val="000000"/>
                  </a:outerShdw>
                </a:effectLst>
              </a:rPr>
              <a:t> </a:t>
            </a:r>
            <a:r>
              <a:rPr lang="en-GB" b="1" dirty="0" err="1">
                <a:solidFill>
                  <a:srgbClr val="FFFF66"/>
                </a:solidFill>
                <a:effectLst>
                  <a:outerShdw blurRad="38100" dist="38100" dir="2700000" algn="tl">
                    <a:srgbClr val="000000"/>
                  </a:outerShdw>
                </a:effectLst>
              </a:rPr>
              <a:t>φων</a:t>
            </a:r>
            <a:r>
              <a:rPr lang="el-GR" b="1" dirty="0" err="1">
                <a:solidFill>
                  <a:srgbClr val="FFFF66"/>
                </a:solidFill>
                <a:effectLst>
                  <a:outerShdw blurRad="38100" dist="38100" dir="2700000" algn="tl">
                    <a:srgbClr val="000000"/>
                  </a:outerShdw>
                </a:effectLst>
              </a:rPr>
              <a:t>οποιήσεις</a:t>
            </a:r>
            <a:r>
              <a:rPr lang="el-GR" b="1" dirty="0">
                <a:solidFill>
                  <a:srgbClr val="FFFF66"/>
                </a:solidFill>
                <a:effectLst>
                  <a:outerShdw blurRad="38100" dist="38100" dir="2700000" algn="tl">
                    <a:srgbClr val="000000"/>
                  </a:outerShdw>
                </a:effectLst>
              </a:rPr>
              <a:t> </a:t>
            </a:r>
          </a:p>
          <a:p>
            <a:pPr algn="ctr" eaLnBrk="1" hangingPunct="1">
              <a:buClr>
                <a:srgbClr val="FF0000"/>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FF66"/>
                </a:solidFill>
                <a:effectLst>
                  <a:outerShdw blurRad="38100" dist="38100" dir="2700000" algn="tl">
                    <a:srgbClr val="000000"/>
                  </a:outerShdw>
                </a:effectLst>
              </a:rPr>
              <a:t>(δηλ. παραγωγή ήχων ή </a:t>
            </a:r>
            <a:r>
              <a:rPr lang="el-GR" sz="2400" b="1" dirty="0" err="1">
                <a:solidFill>
                  <a:srgbClr val="FFFF66"/>
                </a:solidFill>
                <a:effectLst>
                  <a:outerShdw blurRad="38100" dist="38100" dir="2700000" algn="tl">
                    <a:srgbClr val="000000"/>
                  </a:outerShdw>
                </a:effectLst>
              </a:rPr>
              <a:t>εκφωνημάτων</a:t>
            </a:r>
            <a:r>
              <a:rPr lang="en-US" sz="2400" b="1" dirty="0">
                <a:solidFill>
                  <a:srgbClr val="FFFF66"/>
                </a:solidFill>
                <a:effectLst>
                  <a:outerShdw blurRad="38100" dist="38100" dir="2700000" algn="tl">
                    <a:srgbClr val="000000"/>
                  </a:outerShdw>
                </a:effectLst>
              </a:rPr>
              <a:t>)</a:t>
            </a:r>
            <a:r>
              <a:rPr lang="el-GR" sz="2400" b="1" dirty="0">
                <a:solidFill>
                  <a:srgbClr val="FF0000"/>
                </a:solidFill>
                <a:effectLst>
                  <a:outerShdw blurRad="38100" dist="38100" dir="2700000" algn="tl">
                    <a:srgbClr val="000000"/>
                  </a:outerShdw>
                </a:effectLst>
              </a:rPr>
              <a:t> </a:t>
            </a:r>
            <a:r>
              <a:rPr lang="en-GB" sz="2400" b="1" dirty="0">
                <a:solidFill>
                  <a:srgbClr val="FF0000"/>
                </a:solidFill>
                <a:effectLst>
                  <a:outerShdw blurRad="38100" dist="38100" dir="2700000" algn="tl">
                    <a:srgbClr val="000000"/>
                  </a:outerShdw>
                </a:effectLst>
              </a:rPr>
              <a:t> </a:t>
            </a:r>
          </a:p>
        </p:txBody>
      </p:sp>
      <p:sp>
        <p:nvSpPr>
          <p:cNvPr id="110597" name="Rectangle 4"/>
          <p:cNvSpPr>
            <a:spLocks noChangeArrowheads="1"/>
          </p:cNvSpPr>
          <p:nvPr/>
        </p:nvSpPr>
        <p:spPr bwMode="auto">
          <a:xfrm>
            <a:off x="0" y="2276475"/>
            <a:ext cx="9144000" cy="406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457200" indent="-457200">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endParaRPr lang="el-GR" altLang="el-GR" sz="2600"/>
          </a:p>
          <a:p>
            <a:pPr algn="ctr" eaLnBrk="1" hangingPunct="1">
              <a:lnSpc>
                <a:spcPct val="100000"/>
              </a:lnSpc>
              <a:spcBef>
                <a:spcPct val="0"/>
              </a:spcBef>
            </a:pPr>
            <a:r>
              <a:rPr lang="el-GR" altLang="el-GR" sz="2600"/>
              <a:t>Κρίσιμα ερωτήματα:</a:t>
            </a:r>
          </a:p>
          <a:p>
            <a:pPr algn="ctr" eaLnBrk="1" hangingPunct="1">
              <a:lnSpc>
                <a:spcPct val="100000"/>
              </a:lnSpc>
              <a:spcBef>
                <a:spcPct val="0"/>
              </a:spcBef>
            </a:pPr>
            <a:endParaRPr lang="el-GR" altLang="el-GR" sz="2600"/>
          </a:p>
          <a:p>
            <a:pPr eaLnBrk="1" hangingPunct="1">
              <a:lnSpc>
                <a:spcPct val="100000"/>
              </a:lnSpc>
              <a:spcBef>
                <a:spcPct val="0"/>
              </a:spcBef>
              <a:buFont typeface="Georgia" panose="02040502050405020303" pitchFamily="18" charset="0"/>
              <a:buAutoNum type="arabicPeriod"/>
            </a:pPr>
            <a:r>
              <a:rPr lang="el-GR" altLang="el-GR" sz="2600" b="1"/>
              <a:t>Πρόκειται για </a:t>
            </a:r>
            <a:r>
              <a:rPr lang="el-GR" altLang="el-GR" sz="2600" b="1" u="sng"/>
              <a:t>α</a:t>
            </a:r>
            <a:r>
              <a:rPr lang="en-GB" altLang="el-GR" sz="2600" b="1" u="sng"/>
              <a:t>πλ</a:t>
            </a:r>
            <a:r>
              <a:rPr lang="el-GR" altLang="el-GR" sz="2600" b="1" u="sng"/>
              <a:t>ά</a:t>
            </a:r>
            <a:r>
              <a:rPr lang="en-GB" altLang="el-GR" sz="2600" b="1" u="sng"/>
              <a:t> </a:t>
            </a:r>
            <a:r>
              <a:rPr lang="el-GR" altLang="el-GR" sz="2600" b="1" u="sng"/>
              <a:t>αντανακλαστικά;</a:t>
            </a:r>
            <a:r>
              <a:rPr lang="en-GB" altLang="el-GR" sz="2600" b="1"/>
              <a:t> </a:t>
            </a:r>
            <a:r>
              <a:rPr lang="el-GR" altLang="el-GR" sz="2600" b="1"/>
              <a:t>Με άλλα λόγια </a:t>
            </a:r>
            <a:r>
              <a:rPr lang="el-GR" altLang="el-GR" sz="2600" b="1" u="sng"/>
              <a:t> α</a:t>
            </a:r>
            <a:r>
              <a:rPr lang="en-GB" altLang="el-GR" sz="2600" b="1" u="sng"/>
              <a:t>ποτέλεσμα βιολογικής ωρίμανσης</a:t>
            </a:r>
            <a:r>
              <a:rPr lang="el-GR" altLang="el-GR" sz="2600" b="1" u="sng"/>
              <a:t>;  </a:t>
            </a:r>
            <a:r>
              <a:rPr lang="en-GB" altLang="el-GR" sz="2600" b="1" u="sng"/>
              <a:t>ή </a:t>
            </a:r>
            <a:r>
              <a:rPr lang="el-GR" altLang="el-GR" sz="2600" b="1" u="sng"/>
              <a:t> για αποτέλεσμα </a:t>
            </a:r>
            <a:r>
              <a:rPr lang="en-GB" altLang="el-GR" sz="2600" b="1" u="sng"/>
              <a:t>μάθησης μέσω </a:t>
            </a:r>
            <a:r>
              <a:rPr lang="en-GB" altLang="el-GR" sz="2600" b="1"/>
              <a:t>αλληλεπίδρασης με το γλωσσικ</a:t>
            </a:r>
            <a:r>
              <a:rPr lang="el-GR" altLang="el-GR" sz="2600" b="1"/>
              <a:t>ά ερεθίσματα</a:t>
            </a:r>
            <a:r>
              <a:rPr lang="en-GB" altLang="el-GR" sz="2600" b="1"/>
              <a:t>;</a:t>
            </a:r>
            <a:endParaRPr lang="el-GR" altLang="el-GR" sz="2600" b="1"/>
          </a:p>
          <a:p>
            <a:pPr eaLnBrk="1" hangingPunct="1">
              <a:lnSpc>
                <a:spcPct val="100000"/>
              </a:lnSpc>
              <a:spcBef>
                <a:spcPct val="0"/>
              </a:spcBef>
            </a:pPr>
            <a:r>
              <a:rPr lang="el-GR" altLang="el-GR" sz="2600" b="1"/>
              <a:t>2.  </a:t>
            </a:r>
            <a:r>
              <a:rPr lang="el-GR" altLang="el-GR" sz="2400" b="1" u="sng"/>
              <a:t>Καθορίζουν </a:t>
            </a:r>
            <a:r>
              <a:rPr lang="en-GB" altLang="el-GR" sz="2400" b="1" u="sng"/>
              <a:t>τη</a:t>
            </a:r>
            <a:r>
              <a:rPr lang="el-GR" altLang="el-GR" sz="2400" b="1" u="sng"/>
              <a:t> μετέπειται μάθηση </a:t>
            </a:r>
            <a:r>
              <a:rPr lang="en-GB" altLang="el-GR" sz="2400" b="1" u="sng"/>
              <a:t>των πρώτων λέξεων</a:t>
            </a:r>
            <a:r>
              <a:rPr lang="en-GB" altLang="el-GR" sz="2400" b="1"/>
              <a:t> και</a:t>
            </a:r>
            <a:r>
              <a:rPr lang="el-GR" altLang="el-GR" sz="2400" b="1"/>
              <a:t> γενικότερα </a:t>
            </a:r>
            <a:r>
              <a:rPr lang="en-GB" altLang="el-GR" sz="2400" b="1"/>
              <a:t>τη</a:t>
            </a:r>
            <a:r>
              <a:rPr lang="el-GR" altLang="el-GR" sz="2400" b="1"/>
              <a:t>ν</a:t>
            </a:r>
            <a:r>
              <a:rPr lang="en-GB" altLang="el-GR" sz="2400" b="1"/>
              <a:t> κατάκτηση της γλώσσας;</a:t>
            </a:r>
            <a:endParaRPr lang="en-GB" altLang="el-GR" sz="2600" b="1"/>
          </a:p>
          <a:p>
            <a:pPr eaLnBrk="1" hangingPunct="1">
              <a:lnSpc>
                <a:spcPct val="100000"/>
              </a:lnSpc>
              <a:spcBef>
                <a:spcPct val="0"/>
              </a:spcBef>
            </a:pPr>
            <a:r>
              <a:rPr lang="el-GR" altLang="el-GR" sz="2600" b="1"/>
              <a:t>2.  </a:t>
            </a:r>
            <a:r>
              <a:rPr lang="en-GB" altLang="el-GR" sz="2600" b="1"/>
              <a:t>Ποια τα χαρακτηριστικά τους;</a:t>
            </a:r>
          </a:p>
        </p:txBody>
      </p:sp>
      <p:sp>
        <p:nvSpPr>
          <p:cNvPr id="110598" name="Rectangle 5"/>
          <p:cNvSpPr>
            <a:spLocks noChangeArrowheads="1"/>
          </p:cNvSpPr>
          <p:nvPr/>
        </p:nvSpPr>
        <p:spPr bwMode="auto">
          <a:xfrm>
            <a:off x="357188" y="1857375"/>
            <a:ext cx="82296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sz="2400" b="1"/>
              <a:t>πριν </a:t>
            </a:r>
            <a:r>
              <a:rPr lang="el-GR" altLang="el-GR" sz="2400" b="1"/>
              <a:t>τις πρώτες λέξεις κυρίως </a:t>
            </a:r>
            <a:endParaRPr lang="en-GB" altLang="el-GR" sz="2400" b="1"/>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D22EC4A-D1DD-4ED7-BAD8-FE808FFA14C3}" type="slidenum">
              <a:rPr lang="en-GB" altLang="el-GR" sz="1400" smtClean="0">
                <a:solidFill>
                  <a:srgbClr val="000000"/>
                </a:solidFill>
              </a:rPr>
              <a:pPr>
                <a:lnSpc>
                  <a:spcPct val="100000"/>
                </a:lnSpc>
                <a:spcBef>
                  <a:spcPct val="0"/>
                </a:spcBef>
                <a:buClr>
                  <a:srgbClr val="000000"/>
                </a:buClr>
              </a:pPr>
              <a:t>61</a:t>
            </a:fld>
            <a:endParaRPr lang="en-GB" altLang="el-GR" sz="1400" smtClean="0">
              <a:solidFill>
                <a:srgbClr val="000000"/>
              </a:solidFill>
            </a:endParaRPr>
          </a:p>
        </p:txBody>
      </p:sp>
      <p:sp>
        <p:nvSpPr>
          <p:cNvPr id="112643" name="Rectangle 1"/>
          <p:cNvSpPr>
            <a:spLocks noGrp="1" noChangeArrowheads="1"/>
          </p:cNvSpPr>
          <p:nvPr>
            <p:ph type="title"/>
          </p:nvPr>
        </p:nvSpPr>
        <p:spPr>
          <a:xfrm>
            <a:off x="685800" y="228600"/>
            <a:ext cx="7772400" cy="685800"/>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smtClean="0">
                <a:solidFill>
                  <a:srgbClr val="FFFF66"/>
                </a:solidFill>
              </a:rPr>
              <a:t>Γλωσσολόγος </a:t>
            </a:r>
            <a:r>
              <a:rPr lang="en-GB" altLang="el-GR" sz="3200" smtClean="0">
                <a:solidFill>
                  <a:srgbClr val="FFFF66"/>
                </a:solidFill>
              </a:rPr>
              <a:t>Jakobson</a:t>
            </a:r>
            <a:r>
              <a:rPr lang="en-GB" altLang="el-GR" sz="2800" smtClean="0">
                <a:solidFill>
                  <a:srgbClr val="FFFF66"/>
                </a:solidFill>
              </a:rPr>
              <a:t> </a:t>
            </a:r>
            <a:r>
              <a:rPr lang="en-GB" altLang="el-GR" sz="2400" smtClean="0">
                <a:solidFill>
                  <a:srgbClr val="FFFF66"/>
                </a:solidFill>
              </a:rPr>
              <a:t>(1941, 1949)</a:t>
            </a:r>
          </a:p>
        </p:txBody>
      </p:sp>
      <p:sp>
        <p:nvSpPr>
          <p:cNvPr id="112644" name="Line 2"/>
          <p:cNvSpPr>
            <a:spLocks noChangeShapeType="1"/>
          </p:cNvSpPr>
          <p:nvPr/>
        </p:nvSpPr>
        <p:spPr bwMode="auto">
          <a:xfrm>
            <a:off x="457200" y="914400"/>
            <a:ext cx="8001000" cy="1588"/>
          </a:xfrm>
          <a:prstGeom prst="line">
            <a:avLst/>
          </a:prstGeom>
          <a:noFill/>
          <a:ln w="19080">
            <a:solidFill>
              <a:srgbClr val="FFFF66"/>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112645" name="Rectangle 3"/>
          <p:cNvSpPr>
            <a:spLocks noChangeArrowheads="1"/>
          </p:cNvSpPr>
          <p:nvPr/>
        </p:nvSpPr>
        <p:spPr bwMode="auto">
          <a:xfrm>
            <a:off x="0" y="2895600"/>
            <a:ext cx="9144000" cy="1174750"/>
          </a:xfrm>
          <a:prstGeom prst="rect">
            <a:avLst/>
          </a:prstGeom>
          <a:noFill/>
          <a:ln w="9360">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pPr>
            <a:r>
              <a:rPr lang="en-GB" altLang="el-GR" sz="2600" b="1">
                <a:solidFill>
                  <a:srgbClr val="99FFCC"/>
                </a:solidFill>
              </a:rPr>
              <a:t>Τα εκφωνήματα της προλεκτικής περιόδου </a:t>
            </a:r>
          </a:p>
          <a:p>
            <a:pPr algn="ctr" eaLnBrk="1" hangingPunct="1">
              <a:spcBef>
                <a:spcPct val="0"/>
              </a:spcBef>
            </a:pPr>
            <a:r>
              <a:rPr lang="en-GB" altLang="el-GR" sz="2600" b="1" u="sng">
                <a:solidFill>
                  <a:srgbClr val="99FFCC"/>
                </a:solidFill>
              </a:rPr>
              <a:t>δεν</a:t>
            </a:r>
            <a:r>
              <a:rPr lang="en-GB" altLang="el-GR" sz="2600" b="1">
                <a:solidFill>
                  <a:srgbClr val="99FFCC"/>
                </a:solidFill>
              </a:rPr>
              <a:t> έχουν σχέση</a:t>
            </a:r>
            <a:endParaRPr lang="el-GR" altLang="el-GR" sz="2600" b="1">
              <a:solidFill>
                <a:srgbClr val="99FFCC"/>
              </a:solidFill>
            </a:endParaRPr>
          </a:p>
          <a:p>
            <a:pPr algn="ctr" eaLnBrk="1" hangingPunct="1">
              <a:spcBef>
                <a:spcPct val="0"/>
              </a:spcBef>
            </a:pPr>
            <a:r>
              <a:rPr lang="en-GB" altLang="el-GR" sz="2600" b="1" u="sng">
                <a:solidFill>
                  <a:srgbClr val="99FFCC"/>
                </a:solidFill>
              </a:rPr>
              <a:t> </a:t>
            </a:r>
            <a:r>
              <a:rPr lang="en-GB" altLang="el-GR" sz="2600" b="1">
                <a:solidFill>
                  <a:srgbClr val="99FFCC"/>
                </a:solidFill>
              </a:rPr>
              <a:t>με τη μεταγενέστερη κατάκτηση της γλώσσας</a:t>
            </a:r>
          </a:p>
        </p:txBody>
      </p:sp>
      <p:sp>
        <p:nvSpPr>
          <p:cNvPr id="112646" name="Rectangle 4"/>
          <p:cNvSpPr>
            <a:spLocks noChangeArrowheads="1"/>
          </p:cNvSpPr>
          <p:nvPr/>
        </p:nvSpPr>
        <p:spPr bwMode="auto">
          <a:xfrm>
            <a:off x="228600" y="1219200"/>
            <a:ext cx="8686800"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pPr>
            <a:r>
              <a:rPr lang="en-GB" altLang="el-GR" sz="2600" b="1"/>
              <a:t>Δημοφιλής άποψη μέχρι πρόσφατα, </a:t>
            </a:r>
          </a:p>
          <a:p>
            <a:pPr algn="ctr" eaLnBrk="1" hangingPunct="1">
              <a:spcBef>
                <a:spcPct val="0"/>
              </a:spcBef>
            </a:pPr>
            <a:r>
              <a:rPr lang="en-GB" altLang="el-GR" sz="2600" b="1"/>
              <a:t>βασισμένη σε περιγραφές των προλεκτικών εκφωνημάτων </a:t>
            </a:r>
            <a:r>
              <a:rPr lang="el-GR" altLang="el-GR" sz="2600" b="1"/>
              <a:t>σε </a:t>
            </a:r>
            <a:r>
              <a:rPr lang="en-GB" altLang="el-GR" sz="2600" b="1"/>
              <a:t>ημερολόγια γονιών:</a:t>
            </a:r>
          </a:p>
        </p:txBody>
      </p:sp>
      <p:sp>
        <p:nvSpPr>
          <p:cNvPr id="112647" name="Rectangle 5"/>
          <p:cNvSpPr>
            <a:spLocks noChangeArrowheads="1"/>
          </p:cNvSpPr>
          <p:nvPr/>
        </p:nvSpPr>
        <p:spPr bwMode="auto">
          <a:xfrm>
            <a:off x="0" y="4797425"/>
            <a:ext cx="9144000"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buClr>
                <a:srgbClr val="FFFF66"/>
              </a:buClr>
            </a:pPr>
            <a:r>
              <a:rPr lang="en-GB" altLang="el-GR" sz="2600" b="1">
                <a:solidFill>
                  <a:srgbClr val="FFFF66"/>
                </a:solidFill>
              </a:rPr>
              <a:t>ΑΣΥΝΕΧΕΙΑ</a:t>
            </a:r>
            <a:r>
              <a:rPr lang="el-GR" altLang="el-GR" sz="2600" b="1">
                <a:solidFill>
                  <a:srgbClr val="FFFF66"/>
                </a:solidFill>
              </a:rPr>
              <a:t> </a:t>
            </a:r>
          </a:p>
          <a:p>
            <a:pPr algn="ctr" eaLnBrk="1" hangingPunct="1">
              <a:spcBef>
                <a:spcPct val="0"/>
              </a:spcBef>
              <a:buClr>
                <a:srgbClr val="000000"/>
              </a:buClr>
            </a:pPr>
            <a:r>
              <a:rPr lang="en-GB" altLang="el-GR" sz="2400" b="1"/>
              <a:t>μεταξύ προγλωσσικών </a:t>
            </a:r>
            <a:r>
              <a:rPr lang="el-GR" altLang="el-GR" sz="2400" b="1"/>
              <a:t>εκφωνημάτων </a:t>
            </a:r>
            <a:r>
              <a:rPr lang="en-GB" altLang="el-GR" sz="2400" b="1"/>
              <a:t>και πρώτων λέξεων</a:t>
            </a:r>
          </a:p>
          <a:p>
            <a:pPr algn="ctr" eaLnBrk="1" hangingPunct="1">
              <a:spcBef>
                <a:spcPct val="0"/>
              </a:spcBef>
              <a:buClr>
                <a:srgbClr val="FFFF66"/>
              </a:buClr>
            </a:pPr>
            <a:r>
              <a:rPr lang="el-GR" altLang="el-GR" sz="2600" b="1">
                <a:solidFill>
                  <a:srgbClr val="FFFF66"/>
                </a:solidFill>
              </a:rPr>
              <a:t>(η θέση του νατιβισμού)</a:t>
            </a:r>
            <a:endParaRPr lang="en-GB" altLang="el-GR" sz="2600" b="1">
              <a:solidFill>
                <a:srgbClr val="FFFF66"/>
              </a:solidFill>
            </a:endParaRPr>
          </a:p>
        </p:txBody>
      </p:sp>
      <p:sp>
        <p:nvSpPr>
          <p:cNvPr id="112648" name="AutoShape 6"/>
          <p:cNvSpPr>
            <a:spLocks noChangeArrowheads="1"/>
          </p:cNvSpPr>
          <p:nvPr/>
        </p:nvSpPr>
        <p:spPr bwMode="auto">
          <a:xfrm>
            <a:off x="4343400" y="4114800"/>
            <a:ext cx="304800" cy="457200"/>
          </a:xfrm>
          <a:prstGeom prst="downArrow">
            <a:avLst>
              <a:gd name="adj1" fmla="val 50000"/>
              <a:gd name="adj2" fmla="val 37500"/>
            </a:avLst>
          </a:prstGeom>
          <a:solidFill>
            <a:srgbClr val="FFFF66"/>
          </a:solidFill>
          <a:ln w="9360">
            <a:solidFill>
              <a:srgbClr val="FFFF66"/>
            </a:solidFill>
            <a:miter lim="800000"/>
            <a:headEnd/>
            <a:tailEnd/>
          </a:ln>
          <a:effectLst>
            <a:outerShdw dist="17819" dir="2700000" algn="ctr" rotWithShape="0">
              <a:srgbClr val="808080"/>
            </a:outerShdw>
          </a:effectLst>
        </p:spPr>
        <p:txBody>
          <a:bodyPr wrap="none" anchor="ct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9A3B164C-31CC-48B9-86FF-58C4EAA0C13C}" type="slidenum">
              <a:rPr lang="en-GB" altLang="el-GR" sz="1400" smtClean="0">
                <a:solidFill>
                  <a:srgbClr val="000000"/>
                </a:solidFill>
              </a:rPr>
              <a:pPr>
                <a:lnSpc>
                  <a:spcPct val="100000"/>
                </a:lnSpc>
                <a:spcBef>
                  <a:spcPct val="0"/>
                </a:spcBef>
                <a:buClr>
                  <a:srgbClr val="000000"/>
                </a:buClr>
              </a:pPr>
              <a:t>62</a:t>
            </a:fld>
            <a:endParaRPr lang="en-GB" altLang="el-GR" sz="1400" smtClean="0">
              <a:solidFill>
                <a:srgbClr val="000000"/>
              </a:solidFill>
            </a:endParaRPr>
          </a:p>
        </p:txBody>
      </p:sp>
      <p:sp>
        <p:nvSpPr>
          <p:cNvPr id="114691" name="Rectangle 1"/>
          <p:cNvSpPr>
            <a:spLocks noGrp="1" noChangeArrowheads="1"/>
          </p:cNvSpPr>
          <p:nvPr>
            <p:ph type="title"/>
          </p:nvPr>
        </p:nvSpPr>
        <p:spPr>
          <a:xfrm>
            <a:off x="0" y="0"/>
            <a:ext cx="9144000" cy="685800"/>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smtClean="0">
                <a:solidFill>
                  <a:srgbClr val="FFFF66"/>
                </a:solidFill>
              </a:rPr>
              <a:t>ΣΥΓΚΕΚΡΙΜΕΝΑ </a:t>
            </a:r>
            <a:r>
              <a:rPr lang="en-GB" altLang="el-GR" sz="2800" smtClean="0">
                <a:solidFill>
                  <a:srgbClr val="FFFF66"/>
                </a:solidFill>
              </a:rPr>
              <a:t>ΕΠΙΧΕΙΡΗΜΑΤΑ JAKOBSON</a:t>
            </a:r>
          </a:p>
        </p:txBody>
      </p:sp>
      <p:sp>
        <p:nvSpPr>
          <p:cNvPr id="114692" name="Line 2"/>
          <p:cNvSpPr>
            <a:spLocks noChangeShapeType="1"/>
          </p:cNvSpPr>
          <p:nvPr/>
        </p:nvSpPr>
        <p:spPr bwMode="auto">
          <a:xfrm>
            <a:off x="457200" y="762000"/>
            <a:ext cx="8001000" cy="1588"/>
          </a:xfrm>
          <a:prstGeom prst="line">
            <a:avLst/>
          </a:prstGeom>
          <a:noFill/>
          <a:ln w="19080">
            <a:solidFill>
              <a:srgbClr val="FFFF66"/>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114693" name="Rectangle 3"/>
          <p:cNvSpPr>
            <a:spLocks noChangeArrowheads="1"/>
          </p:cNvSpPr>
          <p:nvPr/>
        </p:nvSpPr>
        <p:spPr bwMode="auto">
          <a:xfrm>
            <a:off x="0" y="836613"/>
            <a:ext cx="9144000" cy="5014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65113" indent="-265113">
              <a:lnSpc>
                <a:spcPct val="90000"/>
              </a:lnSpc>
              <a:spcBef>
                <a:spcPts val="700"/>
              </a:spcBef>
              <a:buClr>
                <a:srgbClr val="FFFFFF"/>
              </a:buClr>
              <a:buSzPct val="100000"/>
              <a:buFont typeface="Georgia" panose="02040502050405020303" pitchFamily="18" charset="0"/>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265113"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spcBef>
                <a:spcPct val="0"/>
              </a:spcBef>
              <a:buFont typeface="Georgia" panose="02040502050405020303" pitchFamily="18" charset="0"/>
              <a:buChar char="-"/>
            </a:pPr>
            <a:endParaRPr lang="el-GR" altLang="el-GR" b="1" u="sng"/>
          </a:p>
          <a:p>
            <a:pPr eaLnBrk="1" hangingPunct="1">
              <a:spcBef>
                <a:spcPct val="0"/>
              </a:spcBef>
              <a:buFont typeface="Georgia" panose="02040502050405020303" pitchFamily="18" charset="0"/>
              <a:buChar char="-"/>
            </a:pPr>
            <a:r>
              <a:rPr lang="el-GR" altLang="el-GR" b="1" u="sng"/>
              <a:t>Τ</a:t>
            </a:r>
            <a:r>
              <a:rPr lang="en-GB" altLang="el-GR" b="1" u="sng"/>
              <a:t>α </a:t>
            </a:r>
            <a:r>
              <a:rPr lang="el-GR" altLang="el-GR" b="1" u="sng">
                <a:solidFill>
                  <a:srgbClr val="FFFF00"/>
                </a:solidFill>
              </a:rPr>
              <a:t>βρέφη </a:t>
            </a:r>
            <a:r>
              <a:rPr lang="en-GB" altLang="el-GR" b="1" u="sng">
                <a:solidFill>
                  <a:srgbClr val="FFFF00"/>
                </a:solidFill>
              </a:rPr>
              <a:t>παράγουν με ευκολία μεγάλη ποικιλία </a:t>
            </a:r>
            <a:r>
              <a:rPr lang="el-GR" altLang="el-GR" b="1" u="sng">
                <a:solidFill>
                  <a:srgbClr val="FFFF00"/>
                </a:solidFill>
              </a:rPr>
              <a:t>και δύσκολων </a:t>
            </a:r>
            <a:r>
              <a:rPr lang="en-GB" altLang="el-GR" b="1" u="sng">
                <a:solidFill>
                  <a:srgbClr val="FFFF00"/>
                </a:solidFill>
              </a:rPr>
              <a:t>ήχων</a:t>
            </a:r>
            <a:r>
              <a:rPr lang="en-GB" altLang="el-GR" b="1"/>
              <a:t>, </a:t>
            </a:r>
            <a:r>
              <a:rPr lang="el-GR" altLang="el-GR" b="1"/>
              <a:t>ακόμη και όσων δεν χρησιμοποιούνται στη γλώσσα που μαθαίνουν. </a:t>
            </a:r>
            <a:endParaRPr lang="en-GB" altLang="el-GR" b="1"/>
          </a:p>
          <a:p>
            <a:pPr eaLnBrk="1" hangingPunct="1">
              <a:lnSpc>
                <a:spcPct val="80000"/>
              </a:lnSpc>
              <a:spcBef>
                <a:spcPct val="0"/>
              </a:spcBef>
              <a:buFont typeface="Georgia" panose="02040502050405020303" pitchFamily="18" charset="0"/>
              <a:buChar char="•"/>
            </a:pPr>
            <a:endParaRPr lang="en-GB" altLang="el-GR"/>
          </a:p>
          <a:p>
            <a:pPr eaLnBrk="1" hangingPunct="1">
              <a:spcBef>
                <a:spcPct val="0"/>
              </a:spcBef>
              <a:buFont typeface="Georgia" panose="02040502050405020303" pitchFamily="18" charset="0"/>
              <a:buChar char="-"/>
            </a:pPr>
            <a:r>
              <a:rPr lang="en-GB" altLang="el-GR"/>
              <a:t> </a:t>
            </a:r>
            <a:r>
              <a:rPr lang="en-GB" altLang="el-GR" b="1" u="sng"/>
              <a:t>Όταν τα παιδιά παράγουν τις </a:t>
            </a:r>
            <a:r>
              <a:rPr lang="en-GB" altLang="el-GR" b="1" u="sng">
                <a:solidFill>
                  <a:srgbClr val="FFFF00"/>
                </a:solidFill>
              </a:rPr>
              <a:t>πρώτες λέξεις</a:t>
            </a:r>
            <a:r>
              <a:rPr lang="en-GB" altLang="el-GR" b="1" u="sng"/>
              <a:t>, </a:t>
            </a:r>
            <a:r>
              <a:rPr lang="el-GR" altLang="el-GR" b="1" u="sng">
                <a:solidFill>
                  <a:srgbClr val="FFFF00"/>
                </a:solidFill>
              </a:rPr>
              <a:t>περιορίζουν </a:t>
            </a:r>
            <a:r>
              <a:rPr lang="en-GB" altLang="el-GR" b="1" u="sng">
                <a:solidFill>
                  <a:srgbClr val="FFFF00"/>
                </a:solidFill>
              </a:rPr>
              <a:t>ξαφνικά τους ήχους </a:t>
            </a:r>
            <a:r>
              <a:rPr lang="el-GR" altLang="el-GR" b="1" u="sng">
                <a:solidFill>
                  <a:srgbClr val="FFFF00"/>
                </a:solidFill>
              </a:rPr>
              <a:t> </a:t>
            </a:r>
            <a:r>
              <a:rPr lang="el-GR" altLang="el-GR" b="1" u="sng"/>
              <a:t>τους μόνο σε αυτούς που </a:t>
            </a:r>
            <a:r>
              <a:rPr lang="en-GB" altLang="el-GR" b="1"/>
              <a:t>χρησιμοποιεί</a:t>
            </a:r>
            <a:r>
              <a:rPr lang="el-GR" altLang="el-GR" b="1"/>
              <a:t> </a:t>
            </a:r>
            <a:r>
              <a:rPr lang="en-GB" altLang="el-GR" b="1"/>
              <a:t>η γλώσσα τους.</a:t>
            </a:r>
          </a:p>
          <a:p>
            <a:pPr eaLnBrk="1" hangingPunct="1">
              <a:lnSpc>
                <a:spcPct val="80000"/>
              </a:lnSpc>
              <a:spcBef>
                <a:spcPct val="0"/>
              </a:spcBef>
              <a:buFont typeface="Georgia" panose="02040502050405020303" pitchFamily="18" charset="0"/>
              <a:buChar char="•"/>
            </a:pPr>
            <a:endParaRPr lang="en-GB" altLang="el-GR" b="1"/>
          </a:p>
          <a:p>
            <a:pPr eaLnBrk="1" hangingPunct="1">
              <a:spcBef>
                <a:spcPct val="0"/>
              </a:spcBef>
              <a:buFont typeface="Georgia" panose="02040502050405020303" pitchFamily="18" charset="0"/>
              <a:buChar char="-"/>
            </a:pPr>
            <a:r>
              <a:rPr lang="en-GB" altLang="el-GR" b="1"/>
              <a:t> </a:t>
            </a:r>
            <a:r>
              <a:rPr lang="el-GR" altLang="el-GR" b="1"/>
              <a:t>Μεσολαβεί μια </a:t>
            </a:r>
            <a:r>
              <a:rPr lang="en-GB" altLang="el-GR" b="1"/>
              <a:t>«</a:t>
            </a:r>
            <a:r>
              <a:rPr lang="el-GR" altLang="el-GR" b="1" u="sng">
                <a:solidFill>
                  <a:srgbClr val="FFFF00"/>
                </a:solidFill>
              </a:rPr>
              <a:t>π</a:t>
            </a:r>
            <a:r>
              <a:rPr lang="en-GB" altLang="el-GR" b="1" u="sng">
                <a:solidFill>
                  <a:srgbClr val="FFFF00"/>
                </a:solidFill>
              </a:rPr>
              <a:t>ερίοδος σιωπής</a:t>
            </a:r>
            <a:r>
              <a:rPr lang="en-GB" altLang="el-GR" b="1"/>
              <a:t>» μεταξύ προλεκτικής και λεκτικής περιόδου</a:t>
            </a:r>
            <a:r>
              <a:rPr lang="en-GB" altLang="el-GR"/>
              <a:t> </a:t>
            </a:r>
            <a:r>
              <a:rPr lang="en-GB" altLang="el-GR" sz="1800"/>
              <a:t>(</a:t>
            </a:r>
            <a:r>
              <a:rPr lang="en-GB" altLang="el-GR" sz="1800">
                <a:cs typeface="Times New Roman" panose="02020603050405020304" pitchFamily="18" charset="0"/>
              </a:rPr>
              <a:t>Carroll 1960</a:t>
            </a:r>
            <a:r>
              <a:rPr lang="el-GR" altLang="el-GR" sz="1800">
                <a:cs typeface="Times New Roman" panose="02020603050405020304" pitchFamily="18" charset="0"/>
              </a:rPr>
              <a:t>,</a:t>
            </a:r>
            <a:r>
              <a:rPr lang="en-GB" altLang="el-GR" sz="1800">
                <a:cs typeface="Times New Roman" panose="02020603050405020304" pitchFamily="18" charset="0"/>
              </a:rPr>
              <a:t> Velten 1943</a:t>
            </a:r>
            <a:r>
              <a:rPr lang="en-GB" altLang="el-GR" sz="1800"/>
              <a:t> ).</a:t>
            </a:r>
          </a:p>
          <a:p>
            <a:pPr eaLnBrk="1" hangingPunct="1">
              <a:lnSpc>
                <a:spcPct val="80000"/>
              </a:lnSpc>
              <a:spcBef>
                <a:spcPct val="0"/>
              </a:spcBef>
              <a:buFont typeface="Georgia" panose="02040502050405020303" pitchFamily="18" charset="0"/>
              <a:buChar char="•"/>
            </a:pPr>
            <a:endParaRPr lang="en-GB" altLang="el-GR" sz="1800"/>
          </a:p>
          <a:p>
            <a:pPr eaLnBrk="1" hangingPunct="1">
              <a:spcBef>
                <a:spcPct val="0"/>
              </a:spcBef>
              <a:buFont typeface="Georgia" panose="02040502050405020303" pitchFamily="18" charset="0"/>
              <a:buChar char="-"/>
            </a:pPr>
            <a:r>
              <a:rPr lang="en-GB" altLang="el-GR" sz="2300"/>
              <a:t> </a:t>
            </a:r>
            <a:endParaRPr lang="en-GB" altLang="el-GR" sz="20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Content Placeholder 4"/>
          <p:cNvSpPr>
            <a:spLocks noGrp="1"/>
          </p:cNvSpPr>
          <p:nvPr>
            <p:ph idx="1"/>
          </p:nvPr>
        </p:nvSpPr>
        <p:spPr>
          <a:xfrm>
            <a:off x="0" y="0"/>
            <a:ext cx="9144000" cy="6858000"/>
          </a:xfrm>
        </p:spPr>
        <p:txBody>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FFFF66"/>
                </a:solidFill>
              </a:rPr>
              <a:t>Θέση </a:t>
            </a:r>
            <a:r>
              <a:rPr lang="en-US" altLang="el-GR" b="1" smtClean="0">
                <a:solidFill>
                  <a:srgbClr val="FFFF66"/>
                </a:solidFill>
              </a:rPr>
              <a:t>Jakobson</a:t>
            </a:r>
            <a:r>
              <a:rPr lang="el-GR" altLang="el-GR" b="1" smtClean="0">
                <a:solidFill>
                  <a:srgbClr val="FFFF66"/>
                </a:solidFill>
              </a:rPr>
              <a:t>:</a:t>
            </a:r>
            <a:r>
              <a:rPr lang="en-US" altLang="el-GR" b="1" smtClean="0">
                <a:solidFill>
                  <a:srgbClr val="FFFF66"/>
                </a:solidFill>
              </a:rPr>
              <a:t>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solidFill>
                  <a:schemeClr val="bg1"/>
                </a:solidFill>
              </a:rPr>
              <a:t>π</a:t>
            </a:r>
            <a:r>
              <a:rPr lang="en-GB" altLang="el-GR" sz="2700" b="1" smtClean="0">
                <a:solidFill>
                  <a:schemeClr val="bg1"/>
                </a:solidFill>
              </a:rPr>
              <a:t>ρογλωσσικές </a:t>
            </a:r>
            <a:r>
              <a:rPr lang="el-GR" altLang="el-GR" sz="2700" b="1" smtClean="0">
                <a:solidFill>
                  <a:schemeClr val="bg1"/>
                </a:solidFill>
              </a:rPr>
              <a:t>φωνήσεις</a:t>
            </a:r>
            <a:r>
              <a:rPr lang="en-GB" altLang="el-GR" sz="2700" b="1" smtClean="0">
                <a:solidFill>
                  <a:schemeClr val="bg1"/>
                </a:solidFill>
              </a:rPr>
              <a:t> </a:t>
            </a:r>
            <a:endParaRPr lang="el-GR" altLang="el-GR" sz="2700" b="1" smtClean="0">
              <a:solidFill>
                <a:schemeClr val="bg1"/>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solidFill>
                  <a:schemeClr val="bg1"/>
                </a:solidFill>
              </a:rPr>
              <a:t>είναι </a:t>
            </a:r>
            <a:r>
              <a:rPr lang="en-GB" altLang="el-GR" sz="2700" b="1" smtClean="0">
                <a:solidFill>
                  <a:schemeClr val="bg1"/>
                </a:solidFill>
              </a:rPr>
              <a:t>βιολογικ</a:t>
            </a:r>
            <a:r>
              <a:rPr lang="el-GR" altLang="el-GR" sz="2700" b="1" smtClean="0">
                <a:solidFill>
                  <a:schemeClr val="bg1"/>
                </a:solidFill>
              </a:rPr>
              <a:t>ά προκαθορισμένες </a:t>
            </a:r>
            <a:r>
              <a:rPr lang="en-GB" altLang="el-GR" sz="2700" b="1" smtClean="0">
                <a:solidFill>
                  <a:schemeClr val="bg1"/>
                </a:solidFill>
              </a:rPr>
              <a:t>ρουτίνες </a:t>
            </a:r>
            <a:endParaRPr lang="el-GR" altLang="el-GR" sz="2700" b="1" smtClean="0">
              <a:solidFill>
                <a:schemeClr val="bg1"/>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solidFill>
                  <a:schemeClr val="bg1"/>
                </a:solidFill>
              </a:rPr>
              <a:t>που </a:t>
            </a:r>
            <a:r>
              <a:rPr lang="el-GR" altLang="el-GR" sz="2700" b="1" u="sng" smtClean="0">
                <a:solidFill>
                  <a:schemeClr val="bg1"/>
                </a:solidFill>
              </a:rPr>
              <a:t>δεν </a:t>
            </a:r>
            <a:r>
              <a:rPr lang="en-GB" altLang="el-GR" sz="2700" b="1" u="sng" smtClean="0">
                <a:solidFill>
                  <a:schemeClr val="bg1"/>
                </a:solidFill>
              </a:rPr>
              <a:t> επηρεάζο</a:t>
            </a:r>
            <a:r>
              <a:rPr lang="en-GB" altLang="el-GR" sz="2700" b="1" smtClean="0">
                <a:solidFill>
                  <a:schemeClr val="bg1"/>
                </a:solidFill>
              </a:rPr>
              <a:t>νται από το γλωσσικό περιβάλλον</a:t>
            </a:r>
            <a:endParaRPr lang="el-GR" altLang="el-GR" sz="2700" b="1" smtClean="0">
              <a:solidFill>
                <a:schemeClr val="bg1"/>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FFFF66"/>
                </a:solidFill>
              </a:rPr>
              <a:t>‘Ιδια με θέση νατιβισμού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solidFill>
                  <a:srgbClr val="FFFF66"/>
                </a:solidFill>
              </a:rPr>
              <a:t>Οδηγεί αργότερα σε υποθέσεις όπως, π.χ.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t>Το βάβισμα,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t>δηλ. η παραγωγή συλλαβών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t>στο τέλος βρεφικής ηλικίας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smtClean="0"/>
              <a:t>εμφανίζεται σε κωφά παιδιά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700" b="1" u="sng" smtClean="0"/>
              <a:t>σ</a:t>
            </a:r>
            <a:r>
              <a:rPr lang="en-GB" altLang="el-GR" sz="2700" b="1" u="sng" smtClean="0"/>
              <a:t>την ίδια ηλικία </a:t>
            </a:r>
            <a:r>
              <a:rPr lang="en-GB" altLang="el-GR" sz="2700" b="1" smtClean="0"/>
              <a:t>με τα υπόλοιπα παιδιά</a:t>
            </a:r>
            <a:r>
              <a:rPr lang="en-GB" altLang="el-GR" sz="2700" smtClean="0"/>
              <a:t> </a:t>
            </a:r>
            <a:endParaRPr lang="el-GR" altLang="el-GR" sz="2700" smtClean="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000" smtClean="0">
                <a:cs typeface="Times New Roman" panose="02020603050405020304" pitchFamily="18" charset="0"/>
              </a:rPr>
              <a:t>(Lenneberg 1967)</a:t>
            </a:r>
            <a:r>
              <a:rPr lang="en-GB" altLang="el-GR" sz="2000" smtClean="0"/>
              <a:t>.</a:t>
            </a:r>
            <a:endParaRPr lang="el-GR" altLang="el-GR" sz="2000" smtClean="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z="2000" b="1" smtClean="0">
              <a:solidFill>
                <a:srgbClr val="FFFF66"/>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smtClean="0">
                <a:solidFill>
                  <a:srgbClr val="FFFF66"/>
                </a:solidFill>
              </a:rPr>
              <a:t>[</a:t>
            </a:r>
            <a:r>
              <a:rPr lang="el-GR" altLang="el-GR" sz="2200" b="1" u="sng" smtClean="0">
                <a:solidFill>
                  <a:srgbClr val="FFFF66"/>
                </a:solidFill>
              </a:rPr>
              <a:t>ΟΙ ΥΠΟΘΕΣΕΙΣ ΑΥΤΕΣ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200" b="1" u="sng" smtClean="0">
                <a:solidFill>
                  <a:srgbClr val="FFFF66"/>
                </a:solidFill>
              </a:rPr>
              <a:t>ΑΜΦΙΣΒΗΤΟΥΝΤΑΙ ΟΜΩΣ ΑΡΓΟΤΕΡΑ</a:t>
            </a:r>
            <a:r>
              <a:rPr lang="el-GR" altLang="el-GR" sz="2200" b="1" smtClean="0">
                <a:solidFill>
                  <a:srgbClr val="FFFF66"/>
                </a:solidFill>
              </a:rPr>
              <a:t>, βλ. </a:t>
            </a:r>
            <a:endParaRPr lang="el-GR" altLang="el-GR" smtClean="0"/>
          </a:p>
        </p:txBody>
      </p:sp>
      <p:sp>
        <p:nvSpPr>
          <p:cNvPr id="116739"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213FD3DD-F42B-4116-B045-F1F5C43E8CBD}" type="slidenum">
              <a:rPr lang="en-GB" altLang="el-GR" sz="1400" smtClean="0">
                <a:solidFill>
                  <a:srgbClr val="000000"/>
                </a:solidFill>
              </a:rPr>
              <a:pPr>
                <a:lnSpc>
                  <a:spcPct val="100000"/>
                </a:lnSpc>
                <a:spcBef>
                  <a:spcPct val="0"/>
                </a:spcBef>
                <a:buClr>
                  <a:srgbClr val="000000"/>
                </a:buClr>
              </a:pPr>
              <a:t>63</a:t>
            </a:fld>
            <a:endParaRPr lang="en-GB" altLang="el-GR" sz="1400" smtClean="0">
              <a:solidFill>
                <a:srgbClr val="000000"/>
              </a:solidFill>
            </a:endParaRPr>
          </a:p>
        </p:txBody>
      </p:sp>
      <p:sp>
        <p:nvSpPr>
          <p:cNvPr id="116740" name="3 - Δεξιό βέλος"/>
          <p:cNvSpPr>
            <a:spLocks noChangeArrowheads="1"/>
          </p:cNvSpPr>
          <p:nvPr/>
        </p:nvSpPr>
        <p:spPr bwMode="auto">
          <a:xfrm>
            <a:off x="7786688" y="6000750"/>
            <a:ext cx="1357312" cy="698500"/>
          </a:xfrm>
          <a:prstGeom prst="rightArrow">
            <a:avLst>
              <a:gd name="adj1" fmla="val 50000"/>
              <a:gd name="adj2" fmla="val 50037"/>
            </a:avLst>
          </a:prstGeom>
          <a:solidFill>
            <a:srgbClr val="00B8FF"/>
          </a:solidFill>
          <a:ln w="9525" algn="ctr">
            <a:solidFill>
              <a:schemeClr val="tx1"/>
            </a:solidFill>
            <a:round/>
            <a:headEnd/>
            <a:tailEnd/>
          </a:ln>
        </p:spPr>
        <p:txBody>
          <a:bodyPr/>
          <a:lstStyle>
            <a:lvl1pPr>
              <a:lnSpc>
                <a:spcPct val="90000"/>
              </a:lnSpc>
              <a:spcBef>
                <a:spcPts val="700"/>
              </a:spcBef>
              <a:buClr>
                <a:srgbClr val="FFFFFF"/>
              </a:buClr>
              <a:buSzPct val="100000"/>
              <a:buFont typeface="Georgia" panose="02040502050405020303" pitchFamily="18" charset="0"/>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defRPr sz="2000">
                <a:solidFill>
                  <a:srgbClr val="FFFFFF"/>
                </a:solidFill>
                <a:latin typeface="Georgia" panose="02040502050405020303" pitchFamily="18" charset="0"/>
              </a:defRPr>
            </a:lvl9pPr>
          </a:lstStyle>
          <a:p>
            <a:pPr eaLnBrk="1" hangingPunct="1">
              <a:spcBef>
                <a:spcPct val="0"/>
              </a:spcBef>
              <a:buClr>
                <a:srgbClr val="000000"/>
              </a:buClr>
            </a:pPr>
            <a:endParaRPr lang="el-GR" altLang="el-GR" sz="2400">
              <a:solidFill>
                <a:schemeClr val="bg1"/>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FA5CB97C-8C6B-4557-99BB-71B177B81CB0}" type="slidenum">
              <a:rPr lang="en-GB" altLang="el-GR" sz="1400" smtClean="0">
                <a:solidFill>
                  <a:srgbClr val="000000"/>
                </a:solidFill>
              </a:rPr>
              <a:pPr>
                <a:lnSpc>
                  <a:spcPct val="100000"/>
                </a:lnSpc>
                <a:spcBef>
                  <a:spcPct val="0"/>
                </a:spcBef>
                <a:buClr>
                  <a:srgbClr val="000000"/>
                </a:buClr>
              </a:pPr>
              <a:t>64</a:t>
            </a:fld>
            <a:endParaRPr lang="en-GB" altLang="el-GR" sz="1400" smtClean="0">
              <a:solidFill>
                <a:srgbClr val="000000"/>
              </a:solidFill>
            </a:endParaRPr>
          </a:p>
        </p:txBody>
      </p:sp>
      <p:sp>
        <p:nvSpPr>
          <p:cNvPr id="117763" name="Rectangle 1"/>
          <p:cNvSpPr>
            <a:spLocks noGrp="1" noChangeArrowheads="1"/>
          </p:cNvSpPr>
          <p:nvPr>
            <p:ph type="title"/>
          </p:nvPr>
        </p:nvSpPr>
        <p:spPr>
          <a:xfrm>
            <a:off x="323850" y="-450850"/>
            <a:ext cx="8569325" cy="2044700"/>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2800" smtClean="0">
                <a:solidFill>
                  <a:srgbClr val="FFFF66"/>
                </a:solidFill>
              </a:rPr>
              <a:t/>
            </a:r>
            <a:br>
              <a:rPr lang="en-GB" altLang="el-GR" sz="2800" smtClean="0">
                <a:solidFill>
                  <a:srgbClr val="FFFF66"/>
                </a:solidFill>
              </a:rPr>
            </a:br>
            <a:r>
              <a:rPr lang="en-GB" altLang="el-GR" sz="2800" smtClean="0">
                <a:solidFill>
                  <a:srgbClr val="FFFF66"/>
                </a:solidFill>
              </a:rPr>
              <a:t/>
            </a:r>
            <a:br>
              <a:rPr lang="en-GB" altLang="el-GR" sz="2800" smtClean="0">
                <a:solidFill>
                  <a:srgbClr val="FFFF66"/>
                </a:solidFill>
              </a:rPr>
            </a:br>
            <a:r>
              <a:rPr lang="en-GB" altLang="el-GR" sz="2800" smtClean="0">
                <a:solidFill>
                  <a:srgbClr val="FFFF66"/>
                </a:solidFill>
              </a:rPr>
              <a:t>ΣΥΓΧΡΟΝA ΕΡΕΥΝΗΤΙΚΑ ΑΠΟΤΕΛΕΣΜΑΤΑ</a:t>
            </a:r>
            <a:r>
              <a:rPr lang="en-GB" altLang="el-GR" sz="2400" smtClean="0">
                <a:solidFill>
                  <a:srgbClr val="FFFF66"/>
                </a:solidFill>
              </a:rPr>
              <a:t> </a:t>
            </a:r>
            <a:br>
              <a:rPr lang="en-GB" altLang="el-GR" sz="2400" smtClean="0">
                <a:solidFill>
                  <a:srgbClr val="FFFF66"/>
                </a:solidFill>
              </a:rPr>
            </a:br>
            <a:r>
              <a:rPr lang="en-GB" altLang="el-GR" sz="2400" smtClean="0">
                <a:solidFill>
                  <a:srgbClr val="FFFF66"/>
                </a:solidFill>
              </a:rPr>
              <a:t/>
            </a:r>
            <a:br>
              <a:rPr lang="en-GB" altLang="el-GR" sz="2400" smtClean="0">
                <a:solidFill>
                  <a:srgbClr val="FFFF66"/>
                </a:solidFill>
              </a:rPr>
            </a:br>
            <a:endParaRPr lang="en-GB" altLang="el-GR" sz="2400" smtClean="0">
              <a:solidFill>
                <a:srgbClr val="FFFF66"/>
              </a:solidFill>
            </a:endParaRPr>
          </a:p>
        </p:txBody>
      </p:sp>
      <p:sp>
        <p:nvSpPr>
          <p:cNvPr id="117764" name="Line 2"/>
          <p:cNvSpPr>
            <a:spLocks noChangeShapeType="1"/>
          </p:cNvSpPr>
          <p:nvPr/>
        </p:nvSpPr>
        <p:spPr bwMode="auto">
          <a:xfrm>
            <a:off x="323850" y="981075"/>
            <a:ext cx="8569325" cy="0"/>
          </a:xfrm>
          <a:prstGeom prst="line">
            <a:avLst/>
          </a:prstGeom>
          <a:noFill/>
          <a:ln w="19080">
            <a:solidFill>
              <a:srgbClr val="FFFF66"/>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117765" name="Rectangle 3"/>
          <p:cNvSpPr>
            <a:spLocks noChangeArrowheads="1"/>
          </p:cNvSpPr>
          <p:nvPr/>
        </p:nvSpPr>
        <p:spPr bwMode="auto">
          <a:xfrm>
            <a:off x="228600" y="1524000"/>
            <a:ext cx="8686800" cy="222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pPr>
            <a:r>
              <a:rPr lang="el-GR" altLang="el-GR" sz="2600" b="1">
                <a:solidFill>
                  <a:srgbClr val="FFFF66"/>
                </a:solidFill>
              </a:rPr>
              <a:t>Σ</a:t>
            </a:r>
            <a:r>
              <a:rPr lang="en-GB" altLang="el-GR" sz="2600" b="1">
                <a:solidFill>
                  <a:srgbClr val="FFFF66"/>
                </a:solidFill>
              </a:rPr>
              <a:t>υστηματική καταγραφή και ανάλυση </a:t>
            </a:r>
          </a:p>
          <a:p>
            <a:pPr algn="ctr" eaLnBrk="1" hangingPunct="1">
              <a:spcBef>
                <a:spcPct val="0"/>
              </a:spcBef>
            </a:pPr>
            <a:r>
              <a:rPr lang="en-GB" altLang="el-GR" sz="2600" b="1"/>
              <a:t>προγλωσσικών φωνήσεων </a:t>
            </a:r>
          </a:p>
          <a:p>
            <a:pPr algn="ctr" eaLnBrk="1" hangingPunct="1">
              <a:spcBef>
                <a:spcPct val="0"/>
              </a:spcBef>
            </a:pPr>
            <a:r>
              <a:rPr lang="en-GB" altLang="el-GR" sz="2600" b="1">
                <a:solidFill>
                  <a:srgbClr val="FFFF66"/>
                </a:solidFill>
              </a:rPr>
              <a:t>με </a:t>
            </a:r>
            <a:r>
              <a:rPr lang="el-GR" altLang="el-GR" sz="2600" b="1">
                <a:solidFill>
                  <a:srgbClr val="FFFF66"/>
                </a:solidFill>
              </a:rPr>
              <a:t>αυστηρή όμως  πλέον </a:t>
            </a:r>
            <a:r>
              <a:rPr lang="en-GB" altLang="el-GR" sz="2600" b="1">
                <a:solidFill>
                  <a:srgbClr val="FFFF66"/>
                </a:solidFill>
              </a:rPr>
              <a:t>μεθοδολογία</a:t>
            </a:r>
          </a:p>
          <a:p>
            <a:pPr algn="ctr" eaLnBrk="1" hangingPunct="1">
              <a:spcBef>
                <a:spcPct val="0"/>
              </a:spcBef>
            </a:pPr>
            <a:r>
              <a:rPr lang="en-GB" altLang="el-GR" sz="2600" b="1">
                <a:solidFill>
                  <a:srgbClr val="FFFF66"/>
                </a:solidFill>
              </a:rPr>
              <a:t>και  προηγμένες τεχνολογίες </a:t>
            </a:r>
            <a:endParaRPr lang="el-GR" altLang="el-GR" sz="2600" b="1">
              <a:solidFill>
                <a:srgbClr val="FFFF66"/>
              </a:solidFill>
            </a:endParaRPr>
          </a:p>
          <a:p>
            <a:pPr algn="ctr" eaLnBrk="1" hangingPunct="1">
              <a:spcBef>
                <a:spcPct val="0"/>
              </a:spcBef>
            </a:pPr>
            <a:r>
              <a:rPr lang="en-GB" altLang="el-GR" sz="2400" b="1"/>
              <a:t>(ψηφιακές ηχογραφήσεις,  </a:t>
            </a:r>
            <a:endParaRPr lang="el-GR" altLang="el-GR" sz="2400" b="1"/>
          </a:p>
          <a:p>
            <a:pPr algn="ctr" eaLnBrk="1" hangingPunct="1">
              <a:spcBef>
                <a:spcPct val="0"/>
              </a:spcBef>
            </a:pPr>
            <a:r>
              <a:rPr lang="en-GB" altLang="el-GR" sz="2400" b="1"/>
              <a:t>φασματογραφήματα ήχου κ</a:t>
            </a:r>
            <a:r>
              <a:rPr lang="el-GR" altLang="el-GR" sz="2400" b="1"/>
              <a:t>.</a:t>
            </a:r>
            <a:r>
              <a:rPr lang="en-GB" altLang="el-GR" sz="2400" b="1"/>
              <a:t>λπ.)</a:t>
            </a:r>
            <a:r>
              <a:rPr lang="en-GB" altLang="el-GR" sz="2600"/>
              <a:t> </a:t>
            </a:r>
          </a:p>
        </p:txBody>
      </p:sp>
      <p:sp>
        <p:nvSpPr>
          <p:cNvPr id="117766" name="Rectangle 4"/>
          <p:cNvSpPr>
            <a:spLocks noChangeArrowheads="1"/>
          </p:cNvSpPr>
          <p:nvPr/>
        </p:nvSpPr>
        <p:spPr bwMode="auto">
          <a:xfrm>
            <a:off x="785813" y="4652963"/>
            <a:ext cx="7215187" cy="931862"/>
          </a:xfrm>
          <a:prstGeom prst="rect">
            <a:avLst/>
          </a:prstGeom>
          <a:noFill/>
          <a:ln w="936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85000"/>
              </a:lnSpc>
              <a:spcBef>
                <a:spcPts val="2600"/>
              </a:spcBef>
              <a:spcAft>
                <a:spcPts val="2600"/>
              </a:spcAft>
              <a:buClr>
                <a:srgbClr val="FFFF66"/>
              </a:buClr>
              <a:buFont typeface="Wingdings" panose="05000000000000000000" pitchFamily="2" charset="2"/>
              <a:buNone/>
            </a:pPr>
            <a:r>
              <a:rPr lang="en-GB" altLang="el-GR" sz="3200" b="1" u="sng">
                <a:solidFill>
                  <a:srgbClr val="FFFF66"/>
                </a:solidFill>
              </a:rPr>
              <a:t>Καμία έρευνα δεν επιβεβαίωσε </a:t>
            </a:r>
            <a:r>
              <a:rPr lang="el-GR" altLang="el-GR" sz="3200" b="1" u="sng">
                <a:solidFill>
                  <a:srgbClr val="FFFF66"/>
                </a:solidFill>
              </a:rPr>
              <a:t>τις </a:t>
            </a:r>
            <a:r>
              <a:rPr lang="en-GB" altLang="el-GR" sz="3200" b="1" u="sng">
                <a:solidFill>
                  <a:srgbClr val="FFFF66"/>
                </a:solidFill>
              </a:rPr>
              <a:t>υπ</a:t>
            </a:r>
            <a:r>
              <a:rPr lang="el-GR" altLang="el-GR" sz="3200" b="1" u="sng">
                <a:solidFill>
                  <a:srgbClr val="FFFF66"/>
                </a:solidFill>
              </a:rPr>
              <a:t>οθέσεις </a:t>
            </a:r>
            <a:r>
              <a:rPr lang="en-GB" altLang="el-GR" sz="3200" b="1" u="sng">
                <a:solidFill>
                  <a:srgbClr val="FFFF66"/>
                </a:solidFill>
              </a:rPr>
              <a:t>του Jakobson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350DA7A8-5EDC-427C-A55D-8A0FA85594FF}" type="slidenum">
              <a:rPr lang="en-GB" altLang="el-GR" sz="1400" smtClean="0">
                <a:solidFill>
                  <a:srgbClr val="000000"/>
                </a:solidFill>
              </a:rPr>
              <a:pPr>
                <a:lnSpc>
                  <a:spcPct val="100000"/>
                </a:lnSpc>
                <a:spcBef>
                  <a:spcPct val="0"/>
                </a:spcBef>
                <a:buClr>
                  <a:srgbClr val="000000"/>
                </a:buClr>
              </a:pPr>
              <a:t>65</a:t>
            </a:fld>
            <a:endParaRPr lang="en-GB" altLang="el-GR" sz="1400" smtClean="0">
              <a:solidFill>
                <a:srgbClr val="000000"/>
              </a:solidFill>
            </a:endParaRPr>
          </a:p>
        </p:txBody>
      </p:sp>
      <p:sp>
        <p:nvSpPr>
          <p:cNvPr id="65539" name="Rectangle 1"/>
          <p:cNvSpPr>
            <a:spLocks noChangeArrowheads="1"/>
          </p:cNvSpPr>
          <p:nvPr/>
        </p:nvSpPr>
        <p:spPr bwMode="auto">
          <a:xfrm>
            <a:off x="0" y="0"/>
            <a:ext cx="9144000" cy="9242425"/>
          </a:xfrm>
          <a:prstGeom prst="rect">
            <a:avLst/>
          </a:prstGeom>
          <a:noFill/>
          <a:ln w="9525">
            <a:noFill/>
            <a:round/>
            <a:headEnd/>
            <a:tailEnd/>
          </a:ln>
        </p:spPr>
        <p:txBody>
          <a:bodyPr lIns="90000" tIns="46800" rIns="90000" bIns="46800">
            <a:spAutoFit/>
          </a:bodyPr>
          <a:lstStyle/>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dirty="0">
                <a:solidFill>
                  <a:srgbClr val="FFFF66"/>
                </a:solidFill>
              </a:rPr>
              <a:t>Σύγχρονες έρευνες:</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000" b="1" dirty="0"/>
              <a:t>Π.χ. </a:t>
            </a:r>
            <a:r>
              <a:rPr lang="en-GB" sz="2000" dirty="0" err="1"/>
              <a:t>Oller</a:t>
            </a:r>
            <a:r>
              <a:rPr lang="en-GB" sz="2000" dirty="0"/>
              <a:t> 2000</a:t>
            </a:r>
            <a:r>
              <a:rPr lang="el-GR" sz="2000" dirty="0"/>
              <a:t>,</a:t>
            </a:r>
            <a:r>
              <a:rPr lang="en-GB" sz="2000" dirty="0"/>
              <a:t> </a:t>
            </a:r>
            <a:r>
              <a:rPr lang="en-GB" sz="2000" dirty="0" err="1"/>
              <a:t>MacCune</a:t>
            </a:r>
            <a:r>
              <a:rPr lang="en-GB" sz="2000" dirty="0"/>
              <a:t> &amp; </a:t>
            </a:r>
            <a:r>
              <a:rPr lang="en-GB" sz="2000" dirty="0" err="1"/>
              <a:t>Vihman</a:t>
            </a:r>
            <a:r>
              <a:rPr lang="en-GB" sz="2000" dirty="0"/>
              <a:t> 2001</a:t>
            </a:r>
            <a:r>
              <a:rPr lang="el-GR" sz="2000" dirty="0"/>
              <a:t>,</a:t>
            </a:r>
            <a:r>
              <a:rPr lang="en-GB" sz="2000" dirty="0"/>
              <a:t> </a:t>
            </a:r>
            <a:r>
              <a:rPr lang="en-GB" sz="2000" dirty="0" err="1"/>
              <a:t>Vihman</a:t>
            </a:r>
            <a:r>
              <a:rPr lang="en-GB" sz="2000" dirty="0"/>
              <a:t> 1997.</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b="1" dirty="0">
              <a:solidFill>
                <a:srgbClr val="FFFF66"/>
              </a:solidFill>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FFFFFF"/>
                </a:solidFill>
              </a:rPr>
              <a:t>Τα</a:t>
            </a:r>
            <a:r>
              <a:rPr lang="en-GB" b="1" dirty="0">
                <a:solidFill>
                  <a:srgbClr val="FFFFFF"/>
                </a:solidFill>
              </a:rPr>
              <a:t> </a:t>
            </a:r>
            <a:r>
              <a:rPr lang="en-GB" b="1" dirty="0" err="1">
                <a:solidFill>
                  <a:srgbClr val="FFFFFF"/>
                </a:solidFill>
              </a:rPr>
              <a:t>παιδιά</a:t>
            </a:r>
            <a:r>
              <a:rPr lang="en-GB" b="1" dirty="0">
                <a:solidFill>
                  <a:srgbClr val="FFFFFF"/>
                </a:solidFill>
              </a:rPr>
              <a:t> </a:t>
            </a:r>
            <a:r>
              <a:rPr lang="en-GB" b="1" dirty="0" err="1">
                <a:solidFill>
                  <a:srgbClr val="FFFFFF"/>
                </a:solidFill>
              </a:rPr>
              <a:t>παράγουν</a:t>
            </a:r>
            <a:r>
              <a:rPr lang="en-GB" b="1" dirty="0">
                <a:solidFill>
                  <a:srgbClr val="FFFFFF"/>
                </a:solidFill>
              </a:rPr>
              <a:t> </a:t>
            </a:r>
            <a:endParaRPr lang="el-GR" b="1" dirty="0">
              <a:solidFill>
                <a:srgbClr val="FFFFFF"/>
              </a:solidFill>
            </a:endParaRP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u="sng" dirty="0">
                <a:solidFill>
                  <a:srgbClr val="FFFF00"/>
                </a:solidFill>
              </a:rPr>
              <a:t>αρχικά </a:t>
            </a:r>
            <a:r>
              <a:rPr lang="en-GB" b="1" u="sng" dirty="0" err="1">
                <a:solidFill>
                  <a:srgbClr val="FFFF00"/>
                </a:solidFill>
              </a:rPr>
              <a:t>λίγους</a:t>
            </a:r>
            <a:r>
              <a:rPr lang="en-GB" b="1" u="sng" dirty="0">
                <a:solidFill>
                  <a:srgbClr val="FFFF00"/>
                </a:solidFill>
              </a:rPr>
              <a:t> </a:t>
            </a:r>
            <a:r>
              <a:rPr lang="en-GB" b="1" u="sng" dirty="0" err="1">
                <a:solidFill>
                  <a:srgbClr val="FFFF00"/>
                </a:solidFill>
              </a:rPr>
              <a:t>ατελείς</a:t>
            </a:r>
            <a:r>
              <a:rPr lang="en-GB" b="1" u="sng" dirty="0">
                <a:solidFill>
                  <a:srgbClr val="FFFF00"/>
                </a:solidFill>
              </a:rPr>
              <a:t> </a:t>
            </a:r>
            <a:r>
              <a:rPr lang="en-GB" b="1" u="sng" dirty="0" err="1">
                <a:solidFill>
                  <a:srgbClr val="FFFF00"/>
                </a:solidFill>
              </a:rPr>
              <a:t>ήχους</a:t>
            </a:r>
            <a:r>
              <a:rPr lang="el-GR" b="1" u="sng" dirty="0">
                <a:solidFill>
                  <a:srgbClr val="FFFF00"/>
                </a:solidFill>
              </a:rPr>
              <a:t> </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u="sng" dirty="0">
                <a:solidFill>
                  <a:srgbClr val="FFFFFF"/>
                </a:solidFill>
              </a:rPr>
              <a:t>(και όχι πολλούς και περίπλοκους).</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a:solidFill>
                  <a:srgbClr val="FFFFFF"/>
                </a:solidFill>
              </a:rPr>
              <a:t> </a:t>
            </a:r>
          </a:p>
          <a:p>
            <a:pPr algn="ctr" eaLnBrk="1" hangingPunct="1">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dirty="0">
                <a:solidFill>
                  <a:srgbClr val="FFFF00"/>
                </a:solidFill>
              </a:rPr>
              <a:t>Οι ήχοι αυτοί </a:t>
            </a:r>
            <a:r>
              <a:rPr lang="en-GB" b="1" u="sng" dirty="0" err="1">
                <a:solidFill>
                  <a:srgbClr val="FFFF00"/>
                </a:solidFill>
              </a:rPr>
              <a:t>σταδια</a:t>
            </a:r>
            <a:r>
              <a:rPr lang="en-GB" b="1" u="sng" dirty="0" err="1">
                <a:solidFill>
                  <a:srgbClr val="FFFF66"/>
                </a:solidFill>
              </a:rPr>
              <a:t>κά</a:t>
            </a:r>
            <a:r>
              <a:rPr lang="en-GB" b="1" u="sng" dirty="0">
                <a:solidFill>
                  <a:srgbClr val="FFFF66"/>
                </a:solidFill>
              </a:rPr>
              <a:t> </a:t>
            </a:r>
            <a:endParaRPr lang="el-GR" b="1" u="sng" dirty="0">
              <a:solidFill>
                <a:srgbClr val="FFFF66"/>
              </a:solidFill>
            </a:endParaRPr>
          </a:p>
          <a:p>
            <a:pPr marL="514350" indent="-514350" eaLnBrk="1" hangingPunct="1">
              <a:buClr>
                <a:srgbClr val="FFFFFF"/>
              </a:buClr>
              <a:buSzPct val="100000"/>
              <a:buFont typeface="Georgia" panose="02040502050405020303" pitchFamily="18" charset="0"/>
              <a:buAutoNum type="arabicParenR"/>
              <a:tabLst>
                <a:tab pos="365125"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u="sng" dirty="0">
                <a:solidFill>
                  <a:srgbClr val="FFFF00"/>
                </a:solidFill>
              </a:rPr>
              <a:t>Ω</a:t>
            </a:r>
            <a:r>
              <a:rPr lang="en-GB" b="1" u="sng" dirty="0" err="1">
                <a:solidFill>
                  <a:srgbClr val="FFFF00"/>
                </a:solidFill>
              </a:rPr>
              <a:t>ριμάζουν</a:t>
            </a:r>
            <a:r>
              <a:rPr lang="el-GR" b="1" u="sng" dirty="0">
                <a:solidFill>
                  <a:srgbClr val="FFFF00"/>
                </a:solidFill>
              </a:rPr>
              <a:t> </a:t>
            </a:r>
            <a:r>
              <a:rPr lang="el-GR" b="1" u="sng" dirty="0"/>
              <a:t>δηλ.  προσεγγίζουν όλο και περισσότερο το πώς παράγονται συλλαβές στις γλώσσες του κόσμο</a:t>
            </a:r>
          </a:p>
          <a:p>
            <a:pPr marL="514350" indent="-514350" eaLnBrk="1" hangingPunct="1">
              <a:buClr>
                <a:srgbClr val="FFFFFF"/>
              </a:buClr>
              <a:buSzPct val="100000"/>
              <a:buFont typeface="Georgia" panose="02040502050405020303" pitchFamily="18" charset="0"/>
              <a:buAutoNum type="arabicParenR"/>
              <a:tabLst>
                <a:tab pos="365125"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u="sng" dirty="0">
                <a:solidFill>
                  <a:srgbClr val="99FFCC"/>
                </a:solidFill>
              </a:rPr>
              <a:t> </a:t>
            </a:r>
            <a:r>
              <a:rPr lang="el-GR" b="1" u="sng" dirty="0">
                <a:solidFill>
                  <a:srgbClr val="FFFF00"/>
                </a:solidFill>
              </a:rPr>
              <a:t>Μοιάζουν επιπλέον στη γλώσσα του περιβάλλοντος. </a:t>
            </a:r>
            <a:r>
              <a:rPr lang="en-GB" b="1" u="sng" dirty="0">
                <a:solidFill>
                  <a:srgbClr val="FFFF00"/>
                </a:solidFill>
              </a:rPr>
              <a:t> </a:t>
            </a:r>
            <a:r>
              <a:rPr lang="el-GR" b="1" u="sng" dirty="0">
                <a:solidFill>
                  <a:srgbClr val="FFFFFF"/>
                </a:solidFill>
              </a:rPr>
              <a:t>Α</a:t>
            </a:r>
            <a:r>
              <a:rPr lang="en-GB" b="1" u="sng" dirty="0" err="1">
                <a:solidFill>
                  <a:srgbClr val="FFFFFF"/>
                </a:solidFill>
              </a:rPr>
              <a:t>ποκτ</a:t>
            </a:r>
            <a:r>
              <a:rPr lang="el-GR" b="1" u="sng" dirty="0">
                <a:solidFill>
                  <a:srgbClr val="FFFFFF"/>
                </a:solidFill>
              </a:rPr>
              <a:t>ούν δηλ. </a:t>
            </a:r>
            <a:r>
              <a:rPr lang="en-GB" b="1" u="sng" dirty="0" err="1">
                <a:solidFill>
                  <a:srgbClr val="FFFFFF"/>
                </a:solidFill>
              </a:rPr>
              <a:t>όλο</a:t>
            </a:r>
            <a:r>
              <a:rPr lang="en-GB" b="1" u="sng" dirty="0">
                <a:solidFill>
                  <a:srgbClr val="FFFFFF"/>
                </a:solidFill>
              </a:rPr>
              <a:t> </a:t>
            </a:r>
            <a:r>
              <a:rPr lang="en-GB" b="1" u="sng" dirty="0" err="1">
                <a:solidFill>
                  <a:srgbClr val="FFFFFF"/>
                </a:solidFill>
              </a:rPr>
              <a:t>και</a:t>
            </a:r>
            <a:r>
              <a:rPr lang="en-GB" b="1" u="sng" dirty="0">
                <a:solidFill>
                  <a:srgbClr val="FFFFFF"/>
                </a:solidFill>
              </a:rPr>
              <a:t> </a:t>
            </a:r>
            <a:r>
              <a:rPr lang="en-GB" b="1" u="sng" dirty="0" err="1">
                <a:solidFill>
                  <a:srgbClr val="FFFFFF"/>
                </a:solidFill>
              </a:rPr>
              <a:t>περισσότερες</a:t>
            </a:r>
            <a:r>
              <a:rPr lang="en-GB" b="1" u="sng" dirty="0">
                <a:solidFill>
                  <a:srgbClr val="FFFFFF"/>
                </a:solidFill>
              </a:rPr>
              <a:t> </a:t>
            </a:r>
            <a:r>
              <a:rPr lang="en-GB" b="1" u="sng" dirty="0" err="1">
                <a:solidFill>
                  <a:srgbClr val="FFFFFF"/>
                </a:solidFill>
              </a:rPr>
              <a:t>ιδιότητ</a:t>
            </a:r>
            <a:r>
              <a:rPr lang="el-GR" b="1" u="sng" dirty="0">
                <a:solidFill>
                  <a:srgbClr val="FFFFFF"/>
                </a:solidFill>
              </a:rPr>
              <a:t>ές της</a:t>
            </a:r>
            <a:r>
              <a:rPr lang="el-GR" sz="2000" b="1" dirty="0">
                <a:solidFill>
                  <a:srgbClr val="FFFFFF"/>
                </a:solidFill>
              </a:rPr>
              <a:t>.  </a:t>
            </a:r>
          </a:p>
          <a:p>
            <a:pPr marL="514350" indent="-514350" eaLnBrk="1" hangingPunct="1">
              <a:buClr>
                <a:srgbClr val="FFFFFF"/>
              </a:buClr>
              <a:buSzPct val="100000"/>
              <a:buFont typeface="Georgia" panose="02040502050405020303" pitchFamily="18" charset="0"/>
              <a:buNone/>
              <a:tabLst>
                <a:tab pos="365125"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000" b="1" dirty="0">
                <a:solidFill>
                  <a:srgbClr val="FFFFFF"/>
                </a:solidFill>
              </a:rPr>
              <a:t>						</a:t>
            </a:r>
          </a:p>
          <a:p>
            <a:pPr marL="514350" indent="-514350" algn="r" eaLnBrk="1" hangingPunct="1">
              <a:buClr>
                <a:srgbClr val="FFFFFF"/>
              </a:buClr>
              <a:buSzPct val="100000"/>
              <a:buFont typeface="Georgia" panose="02040502050405020303" pitchFamily="18" charset="0"/>
              <a:buNone/>
              <a:tabLst>
                <a:tab pos="365125"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000" b="1" dirty="0">
                <a:solidFill>
                  <a:srgbClr val="FFFFFF"/>
                </a:solidFill>
              </a:rPr>
              <a:t> [βλ. λεπτομέρειες στη συνέχεια]</a:t>
            </a:r>
            <a:endParaRPr lang="el-GR" sz="2000" dirty="0">
              <a:solidFill>
                <a:srgbClr val="FFFFFF"/>
              </a:solidFill>
            </a:endParaRPr>
          </a:p>
          <a:p>
            <a:pPr algn="ctr" eaLnBrk="1" hangingPunct="1">
              <a:lnSpc>
                <a:spcPct val="8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400" dirty="0">
              <a:solidFill>
                <a:srgbClr val="FFFFFF"/>
              </a:solidFill>
            </a:endParaRP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sz="2400" b="1" dirty="0">
              <a:solidFill>
                <a:srgbClr val="FFFFFF"/>
              </a:solidFill>
            </a:endParaRP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l-GR" sz="2400" b="1" dirty="0">
              <a:solidFill>
                <a:srgbClr val="FFFFFF"/>
              </a:solidFill>
            </a:endParaRP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sz="2400" b="1" dirty="0">
                <a:solidFill>
                  <a:srgbClr val="FFFFFF"/>
                </a:solidFill>
              </a:rPr>
              <a:t>Η</a:t>
            </a:r>
            <a:r>
              <a:rPr lang="en-GB" sz="2400" b="1" dirty="0">
                <a:solidFill>
                  <a:srgbClr val="FFFFFF"/>
                </a:solidFill>
              </a:rPr>
              <a:t> </a:t>
            </a:r>
            <a:r>
              <a:rPr lang="en-GB" sz="2400" b="1" dirty="0" err="1">
                <a:solidFill>
                  <a:srgbClr val="FFFFFF"/>
                </a:solidFill>
              </a:rPr>
              <a:t>εντύπωση</a:t>
            </a:r>
            <a:r>
              <a:rPr lang="en-GB" sz="2400" b="1" dirty="0">
                <a:solidFill>
                  <a:srgbClr val="FFFFFF"/>
                </a:solidFill>
              </a:rPr>
              <a:t> </a:t>
            </a:r>
            <a:r>
              <a:rPr lang="en-GB" sz="2400" b="1" dirty="0" err="1">
                <a:solidFill>
                  <a:srgbClr val="FFFFFF"/>
                </a:solidFill>
              </a:rPr>
              <a:t>του</a:t>
            </a:r>
            <a:r>
              <a:rPr lang="en-GB" sz="2400" b="1" dirty="0">
                <a:solidFill>
                  <a:srgbClr val="FFFFFF"/>
                </a:solidFill>
              </a:rPr>
              <a:t> </a:t>
            </a:r>
            <a:r>
              <a:rPr lang="en-GB" sz="2400" b="1" dirty="0" err="1">
                <a:solidFill>
                  <a:srgbClr val="FFFFFF"/>
                </a:solidFill>
              </a:rPr>
              <a:t>Jakobson</a:t>
            </a:r>
            <a:r>
              <a:rPr lang="en-GB" sz="2400" b="1" dirty="0">
                <a:solidFill>
                  <a:srgbClr val="FFFFFF"/>
                </a:solidFill>
              </a:rPr>
              <a:t> </a:t>
            </a:r>
            <a:endParaRPr lang="el-GR" sz="2400" b="1" dirty="0">
              <a:solidFill>
                <a:srgbClr val="FFFFFF"/>
              </a:solidFill>
            </a:endParaRP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για</a:t>
            </a:r>
            <a:r>
              <a:rPr lang="en-GB" sz="2400" b="1" dirty="0">
                <a:solidFill>
                  <a:srgbClr val="FFFFFF"/>
                </a:solidFill>
              </a:rPr>
              <a:t> </a:t>
            </a:r>
            <a:r>
              <a:rPr lang="el-GR" sz="2400" b="1" dirty="0">
                <a:solidFill>
                  <a:srgbClr val="FFFFFF"/>
                </a:solidFill>
              </a:rPr>
              <a:t>μεγάλη </a:t>
            </a:r>
            <a:r>
              <a:rPr lang="en-GB" sz="2400" b="1" dirty="0" err="1">
                <a:solidFill>
                  <a:srgbClr val="FFFFFF"/>
                </a:solidFill>
              </a:rPr>
              <a:t>ποικιλία</a:t>
            </a:r>
            <a:r>
              <a:rPr lang="en-GB" sz="2400" b="1" dirty="0">
                <a:solidFill>
                  <a:srgbClr val="FFFFFF"/>
                </a:solidFill>
              </a:rPr>
              <a:t> «</a:t>
            </a:r>
            <a:r>
              <a:rPr lang="en-GB" sz="2400" b="1" dirty="0" err="1">
                <a:solidFill>
                  <a:srgbClr val="FFFFFF"/>
                </a:solidFill>
              </a:rPr>
              <a:t>εξωτικών</a:t>
            </a:r>
            <a:r>
              <a:rPr lang="en-GB" sz="2400" b="1" dirty="0">
                <a:solidFill>
                  <a:srgbClr val="FFFFFF"/>
                </a:solidFill>
              </a:rPr>
              <a:t>» </a:t>
            </a:r>
            <a:r>
              <a:rPr lang="en-GB" sz="2400" b="1" dirty="0" err="1">
                <a:solidFill>
                  <a:srgbClr val="FFFFFF"/>
                </a:solidFill>
              </a:rPr>
              <a:t>ήχων</a:t>
            </a:r>
            <a:r>
              <a:rPr lang="en-GB" sz="2400" b="1" dirty="0">
                <a:solidFill>
                  <a:srgbClr val="FFFFFF"/>
                </a:solidFill>
              </a:rPr>
              <a:t> </a:t>
            </a:r>
            <a:r>
              <a:rPr lang="en-GB" sz="2400" b="1" dirty="0" err="1">
                <a:solidFill>
                  <a:srgbClr val="FFFFFF"/>
                </a:solidFill>
              </a:rPr>
              <a:t>νωρίς</a:t>
            </a:r>
            <a:r>
              <a:rPr lang="en-GB" sz="2400" b="1" dirty="0">
                <a:solidFill>
                  <a:srgbClr val="FFFFFF"/>
                </a:solidFill>
              </a:rPr>
              <a:t> </a:t>
            </a:r>
            <a:endParaRPr lang="el-GR" sz="2400" b="1" dirty="0">
              <a:solidFill>
                <a:srgbClr val="FFFFFF"/>
              </a:solidFill>
            </a:endParaRP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οφειλόταν</a:t>
            </a:r>
            <a:r>
              <a:rPr lang="en-GB" sz="2400" b="1" dirty="0">
                <a:solidFill>
                  <a:srgbClr val="FFFFFF"/>
                </a:solidFill>
              </a:rPr>
              <a:t> </a:t>
            </a:r>
            <a:r>
              <a:rPr lang="en-GB" sz="2400" b="1" dirty="0" err="1">
                <a:solidFill>
                  <a:srgbClr val="FFFFFF"/>
                </a:solidFill>
              </a:rPr>
              <a:t>σε</a:t>
            </a:r>
            <a:r>
              <a:rPr lang="en-GB" sz="2400" b="1" dirty="0">
                <a:solidFill>
                  <a:srgbClr val="FFFFFF"/>
                </a:solidFill>
              </a:rPr>
              <a:t> </a:t>
            </a:r>
            <a:r>
              <a:rPr lang="en-GB" sz="2400" b="1" dirty="0" err="1">
                <a:solidFill>
                  <a:srgbClr val="FFFFFF"/>
                </a:solidFill>
              </a:rPr>
              <a:t>μεθοδολογικό</a:t>
            </a:r>
            <a:r>
              <a:rPr lang="en-GB" sz="2400" b="1" dirty="0">
                <a:solidFill>
                  <a:srgbClr val="FFFFFF"/>
                </a:solidFill>
              </a:rPr>
              <a:t> «</a:t>
            </a:r>
            <a:r>
              <a:rPr lang="en-GB" sz="2400" b="1" dirty="0" err="1">
                <a:solidFill>
                  <a:srgbClr val="FFFFFF"/>
                </a:solidFill>
              </a:rPr>
              <a:t>λάθος</a:t>
            </a:r>
            <a:r>
              <a:rPr lang="en-GB" sz="2400" b="1" dirty="0">
                <a:solidFill>
                  <a:srgbClr val="FFFFFF"/>
                </a:solidFill>
              </a:rPr>
              <a:t>»: </a:t>
            </a: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δηλ</a:t>
            </a:r>
            <a:r>
              <a:rPr lang="en-GB" sz="2400" b="1" dirty="0">
                <a:solidFill>
                  <a:srgbClr val="FFFFFF"/>
                </a:solidFill>
              </a:rPr>
              <a:t>. </a:t>
            </a:r>
            <a:r>
              <a:rPr lang="el-GR" sz="2400" b="1" dirty="0">
                <a:solidFill>
                  <a:srgbClr val="FFFFFF"/>
                </a:solidFill>
              </a:rPr>
              <a:t>σ</a:t>
            </a:r>
            <a:r>
              <a:rPr lang="en-GB" sz="2400" b="1" dirty="0" err="1">
                <a:solidFill>
                  <a:srgbClr val="FFFFFF"/>
                </a:solidFill>
              </a:rPr>
              <a:t>την</a:t>
            </a:r>
            <a:r>
              <a:rPr lang="en-GB" sz="2400" b="1" dirty="0">
                <a:solidFill>
                  <a:srgbClr val="FFFFFF"/>
                </a:solidFill>
              </a:rPr>
              <a:t> </a:t>
            </a:r>
            <a:r>
              <a:rPr lang="en-GB" sz="2400" b="1" dirty="0" err="1">
                <a:solidFill>
                  <a:srgbClr val="FFFFFF"/>
                </a:solidFill>
              </a:rPr>
              <a:t>περιγραφή</a:t>
            </a:r>
            <a:r>
              <a:rPr lang="en-GB" sz="2400" b="1" dirty="0">
                <a:solidFill>
                  <a:srgbClr val="FFFFFF"/>
                </a:solidFill>
              </a:rPr>
              <a:t> </a:t>
            </a:r>
            <a:r>
              <a:rPr lang="en-GB" sz="2400" b="1" dirty="0" err="1">
                <a:solidFill>
                  <a:srgbClr val="FFFFFF"/>
                </a:solidFill>
              </a:rPr>
              <a:t>των</a:t>
            </a:r>
            <a:r>
              <a:rPr lang="en-GB" sz="2400" b="1" dirty="0">
                <a:solidFill>
                  <a:srgbClr val="FFFFFF"/>
                </a:solidFill>
              </a:rPr>
              <a:t> </a:t>
            </a:r>
            <a:r>
              <a:rPr lang="en-GB" sz="2400" b="1" dirty="0" err="1">
                <a:solidFill>
                  <a:srgbClr val="FFFFFF"/>
                </a:solidFill>
              </a:rPr>
              <a:t>βρεφικών</a:t>
            </a:r>
            <a:r>
              <a:rPr lang="en-GB" sz="2400" b="1" dirty="0">
                <a:solidFill>
                  <a:srgbClr val="FFFFFF"/>
                </a:solidFill>
              </a:rPr>
              <a:t> </a:t>
            </a:r>
            <a:r>
              <a:rPr lang="en-GB" sz="2400" b="1" dirty="0" err="1">
                <a:solidFill>
                  <a:srgbClr val="FFFFFF"/>
                </a:solidFill>
              </a:rPr>
              <a:t>ήχων</a:t>
            </a:r>
            <a:r>
              <a:rPr lang="en-GB" sz="2400" b="1" dirty="0">
                <a:solidFill>
                  <a:srgbClr val="FFFFFF"/>
                </a:solidFill>
              </a:rPr>
              <a:t> </a:t>
            </a:r>
          </a:p>
          <a:p>
            <a:pPr algn="ctr" eaLnBrk="1" hangingPunct="1">
              <a:lnSpc>
                <a:spcPct val="90000"/>
              </a:lnSpc>
              <a:buClr>
                <a:srgbClr val="FFFFFF"/>
              </a:buClr>
              <a:buSzPct val="100000"/>
              <a:buFont typeface="Georgia" panose="02040502050405020303"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400" b="1" dirty="0" err="1">
                <a:solidFill>
                  <a:srgbClr val="FFFFFF"/>
                </a:solidFill>
              </a:rPr>
              <a:t>με</a:t>
            </a:r>
            <a:r>
              <a:rPr lang="en-GB" sz="2400" b="1" dirty="0">
                <a:solidFill>
                  <a:srgbClr val="FFFFFF"/>
                </a:solidFill>
              </a:rPr>
              <a:t> </a:t>
            </a:r>
            <a:r>
              <a:rPr lang="en-GB" sz="2400" b="1" dirty="0" err="1">
                <a:solidFill>
                  <a:srgbClr val="FFFFFF"/>
                </a:solidFill>
              </a:rPr>
              <a:t>βάση</a:t>
            </a:r>
            <a:r>
              <a:rPr lang="en-GB" sz="2400" b="1" dirty="0">
                <a:solidFill>
                  <a:srgbClr val="FFFFFF"/>
                </a:solidFill>
              </a:rPr>
              <a:t> </a:t>
            </a:r>
            <a:r>
              <a:rPr lang="el-GR" sz="2400" b="1" dirty="0">
                <a:solidFill>
                  <a:srgbClr val="FFFFFF"/>
                </a:solidFill>
              </a:rPr>
              <a:t>την οπτική </a:t>
            </a:r>
            <a:r>
              <a:rPr lang="en-GB" sz="2400" b="1" dirty="0" err="1">
                <a:solidFill>
                  <a:srgbClr val="FFFFFF"/>
                </a:solidFill>
              </a:rPr>
              <a:t>των</a:t>
            </a:r>
            <a:r>
              <a:rPr lang="en-GB" sz="2400" b="1" dirty="0">
                <a:solidFill>
                  <a:srgbClr val="FFFFFF"/>
                </a:solidFill>
              </a:rPr>
              <a:t> </a:t>
            </a:r>
            <a:r>
              <a:rPr lang="en-GB" sz="2400" b="1" dirty="0" err="1">
                <a:solidFill>
                  <a:srgbClr val="FFFFFF"/>
                </a:solidFill>
              </a:rPr>
              <a:t>ώριμων</a:t>
            </a:r>
            <a:r>
              <a:rPr lang="en-GB" sz="2400" b="1" dirty="0">
                <a:solidFill>
                  <a:srgbClr val="FFFFFF"/>
                </a:solidFill>
              </a:rPr>
              <a:t> </a:t>
            </a:r>
            <a:r>
              <a:rPr lang="en-GB" sz="2400" b="1" dirty="0" err="1">
                <a:solidFill>
                  <a:srgbClr val="FFFFFF"/>
                </a:solidFill>
              </a:rPr>
              <a:t>ομιλητών</a:t>
            </a:r>
            <a:r>
              <a:rPr lang="en-GB" sz="2400" b="1" dirty="0">
                <a:solidFill>
                  <a:srgbClr val="FFFFFF"/>
                </a:solidFill>
              </a:rPr>
              <a:t>.</a:t>
            </a:r>
            <a:r>
              <a:rPr lang="en-GB" sz="2400" dirty="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Content Placeholder 4"/>
          <p:cNvSpPr>
            <a:spLocks noGrp="1"/>
          </p:cNvSpPr>
          <p:nvPr>
            <p:ph idx="1"/>
          </p:nvPr>
        </p:nvSpPr>
        <p:spPr>
          <a:xfrm>
            <a:off x="0" y="0"/>
            <a:ext cx="9144000" cy="6477000"/>
          </a:xfrm>
        </p:spPr>
        <p:txBody>
          <a:bodyPr/>
          <a:lstStyle/>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b="1" smtClean="0">
              <a:solidFill>
                <a:srgbClr val="FFFF66"/>
              </a:solidFill>
            </a:endParaRPr>
          </a:p>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u="sng" smtClean="0">
                <a:solidFill>
                  <a:srgbClr val="FFFF66"/>
                </a:solidFill>
              </a:rPr>
              <a:t>Σύγχρονες έρευνες υποστηρίζουν εντέλει </a:t>
            </a:r>
          </a:p>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u="sng" smtClean="0">
                <a:solidFill>
                  <a:srgbClr val="99FFCC"/>
                </a:solidFill>
              </a:rPr>
              <a:t>ΣΥΝΕΧΕΙΑ</a:t>
            </a:r>
            <a:r>
              <a:rPr lang="el-GR" altLang="el-GR" b="1" smtClean="0">
                <a:solidFill>
                  <a:srgbClr val="99FFCC"/>
                </a:solidFill>
              </a:rPr>
              <a:t> </a:t>
            </a:r>
          </a:p>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99FFCC"/>
                </a:solidFill>
              </a:rPr>
              <a:t>ανάμεσα στους προγλωσσικούς </a:t>
            </a:r>
          </a:p>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99FFCC"/>
                </a:solidFill>
              </a:rPr>
              <a:t>και στους γλωσσικούς ήχους  </a:t>
            </a:r>
          </a:p>
          <a:p>
            <a:pPr algn="ctr">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99FFCC"/>
                </a:solidFill>
              </a:rPr>
              <a:t>(θέση του κονστρουκτιβισμού)</a:t>
            </a:r>
            <a:endParaRPr lang="en-GB" altLang="el-GR" b="1" smtClean="0">
              <a:solidFill>
                <a:srgbClr val="99FFCC"/>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altLang="el-GR" b="1" smtClean="0"/>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66"/>
                </a:solidFill>
              </a:rPr>
              <a:t>Οι πρώτες λέξεις βασίζονται </a:t>
            </a:r>
            <a:endParaRPr lang="el-GR" altLang="el-GR" b="1" smtClean="0">
              <a:solidFill>
                <a:srgbClr val="FFFF66"/>
              </a:solidFill>
            </a:endParaRP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66"/>
                </a:solidFill>
              </a:rPr>
              <a:t>σε γνώσεις και ικανότητες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t>(επικοινωνιακές, φωνολογικές…)</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b="1" smtClean="0">
                <a:solidFill>
                  <a:srgbClr val="FFFF66"/>
                </a:solidFill>
              </a:rPr>
              <a:t>που προϋπάρχουν </a:t>
            </a:r>
            <a:r>
              <a:rPr lang="el-GR" altLang="el-GR" b="1" smtClean="0">
                <a:solidFill>
                  <a:srgbClr val="FFFF66"/>
                </a:solidFill>
              </a:rPr>
              <a:t>στο βρέφος</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FFFF66"/>
                </a:solidFill>
              </a:rPr>
              <a:t>δηλ. κατά την περίοδο </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b="1" smtClean="0">
                <a:solidFill>
                  <a:srgbClr val="FFFF66"/>
                </a:solidFill>
              </a:rPr>
              <a:t>των </a:t>
            </a:r>
            <a:r>
              <a:rPr lang="en-GB" altLang="el-GR" b="1" smtClean="0">
                <a:solidFill>
                  <a:srgbClr val="FFFF66"/>
                </a:solidFill>
              </a:rPr>
              <a:t>προγλωσσικ</a:t>
            </a:r>
            <a:r>
              <a:rPr lang="el-GR" altLang="el-GR" b="1" smtClean="0">
                <a:solidFill>
                  <a:srgbClr val="FFFF66"/>
                </a:solidFill>
              </a:rPr>
              <a:t>ών</a:t>
            </a:r>
            <a:r>
              <a:rPr lang="en-GB" altLang="el-GR" b="1" smtClean="0">
                <a:solidFill>
                  <a:srgbClr val="FFFF66"/>
                </a:solidFill>
              </a:rPr>
              <a:t> </a:t>
            </a:r>
            <a:r>
              <a:rPr lang="el-GR" altLang="el-GR" b="1" smtClean="0">
                <a:solidFill>
                  <a:srgbClr val="FFFF66"/>
                </a:solidFill>
              </a:rPr>
              <a:t>φωνήσεων</a:t>
            </a:r>
            <a:r>
              <a:rPr lang="en-GB" altLang="el-GR" b="1" smtClean="0">
                <a:solidFill>
                  <a:srgbClr val="FFFF66"/>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l-GR" altLang="el-GR" smtClean="0"/>
          </a:p>
        </p:txBody>
      </p:sp>
      <p:sp>
        <p:nvSpPr>
          <p:cNvPr id="121859"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1C8ADD4B-1D05-48C2-AEF6-D831DB3D8076}" type="slidenum">
              <a:rPr lang="en-GB" altLang="el-GR" sz="1400" smtClean="0">
                <a:solidFill>
                  <a:srgbClr val="000000"/>
                </a:solidFill>
              </a:rPr>
              <a:pPr>
                <a:lnSpc>
                  <a:spcPct val="100000"/>
                </a:lnSpc>
                <a:spcBef>
                  <a:spcPct val="0"/>
                </a:spcBef>
                <a:buClr>
                  <a:srgbClr val="000000"/>
                </a:buClr>
              </a:pPr>
              <a:t>66</a:t>
            </a:fld>
            <a:endParaRPr lang="en-GB" altLang="el-GR" sz="1400" smtClean="0">
              <a:solidFill>
                <a:srgbClr val="000000"/>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26CA5D40-8E74-4506-95E2-38BB8A1207B8}" type="slidenum">
              <a:rPr lang="en-GB" altLang="el-GR" sz="1400" smtClean="0">
                <a:solidFill>
                  <a:srgbClr val="000000"/>
                </a:solidFill>
              </a:rPr>
              <a:pPr>
                <a:lnSpc>
                  <a:spcPct val="100000"/>
                </a:lnSpc>
                <a:spcBef>
                  <a:spcPct val="0"/>
                </a:spcBef>
                <a:buClr>
                  <a:srgbClr val="000000"/>
                </a:buClr>
              </a:pPr>
              <a:t>67</a:t>
            </a:fld>
            <a:endParaRPr lang="en-GB" altLang="el-GR" sz="1400" smtClean="0">
              <a:solidFill>
                <a:srgbClr val="000000"/>
              </a:solidFill>
            </a:endParaRPr>
          </a:p>
        </p:txBody>
      </p:sp>
      <p:sp>
        <p:nvSpPr>
          <p:cNvPr id="122883" name="Rectangle 1"/>
          <p:cNvSpPr>
            <a:spLocks noGrp="1" noChangeArrowheads="1"/>
          </p:cNvSpPr>
          <p:nvPr>
            <p:ph type="title"/>
          </p:nvPr>
        </p:nvSpPr>
        <p:spPr>
          <a:xfrm>
            <a:off x="0" y="128588"/>
            <a:ext cx="8964613" cy="923925"/>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3200" smtClean="0">
                <a:solidFill>
                  <a:srgbClr val="FFFF66"/>
                </a:solidFill>
              </a:rPr>
              <a:t>ΣΥΓΚΕΚΡΙΜΕΝΑ  </a:t>
            </a:r>
            <a:r>
              <a:rPr lang="en-GB" altLang="el-GR" sz="3200" smtClean="0">
                <a:solidFill>
                  <a:srgbClr val="FFFF66"/>
                </a:solidFill>
              </a:rPr>
              <a:t>ΑΠΟΤΕΛΕΣΜΑΤΑ</a:t>
            </a:r>
          </a:p>
        </p:txBody>
      </p:sp>
      <p:sp>
        <p:nvSpPr>
          <p:cNvPr id="122884" name="Line 2"/>
          <p:cNvSpPr>
            <a:spLocks noChangeShapeType="1"/>
          </p:cNvSpPr>
          <p:nvPr/>
        </p:nvSpPr>
        <p:spPr bwMode="auto">
          <a:xfrm>
            <a:off x="468313" y="908050"/>
            <a:ext cx="8001000" cy="1588"/>
          </a:xfrm>
          <a:prstGeom prst="line">
            <a:avLst/>
          </a:prstGeom>
          <a:noFill/>
          <a:ln w="19080">
            <a:solidFill>
              <a:srgbClr val="FFFF66"/>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122885" name="Rectangle 3"/>
          <p:cNvSpPr>
            <a:spLocks noChangeArrowheads="1"/>
          </p:cNvSpPr>
          <p:nvPr/>
        </p:nvSpPr>
        <p:spPr bwMode="auto">
          <a:xfrm>
            <a:off x="0" y="914400"/>
            <a:ext cx="914400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63525" indent="-263525">
              <a:lnSpc>
                <a:spcPct val="90000"/>
              </a:lnSpc>
              <a:spcBef>
                <a:spcPts val="700"/>
              </a:spcBef>
              <a:buClr>
                <a:srgbClr val="FFFFFF"/>
              </a:buClr>
              <a:buSzPct val="100000"/>
              <a:buFont typeface="Georgia" panose="02040502050405020303" pitchFamily="18" charset="0"/>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9pPr>
          </a:lstStyle>
          <a:p>
            <a:pPr algn="ctr" eaLnBrk="1" hangingPunct="1">
              <a:lnSpc>
                <a:spcPct val="100000"/>
              </a:lnSpc>
              <a:spcBef>
                <a:spcPts val="1500"/>
              </a:spcBef>
            </a:pPr>
            <a:r>
              <a:rPr lang="el-GR" altLang="el-GR" b="1">
                <a:solidFill>
                  <a:srgbClr val="FFFF66"/>
                </a:solidFill>
              </a:rPr>
              <a:t>Από έρευνες που συγκρίνουν προγλωσσικές φωήσεις με πρώτες λέξεις σε πολλές γλώσσες</a:t>
            </a:r>
            <a:endParaRPr lang="el-GR" altLang="el-GR">
              <a:solidFill>
                <a:srgbClr val="FFFF66"/>
              </a:solidFill>
            </a:endParaRPr>
          </a:p>
          <a:p>
            <a:pPr algn="ctr" eaLnBrk="1" hangingPunct="1">
              <a:lnSpc>
                <a:spcPct val="100000"/>
              </a:lnSpc>
              <a:spcBef>
                <a:spcPts val="1500"/>
              </a:spcBef>
            </a:pPr>
            <a:r>
              <a:rPr lang="el-GR" altLang="el-GR">
                <a:solidFill>
                  <a:srgbClr val="FFFF66"/>
                </a:solidFill>
              </a:rPr>
              <a:t>κυρίως π.χ. </a:t>
            </a:r>
          </a:p>
          <a:p>
            <a:pPr eaLnBrk="1" hangingPunct="1">
              <a:lnSpc>
                <a:spcPct val="100000"/>
              </a:lnSpc>
              <a:spcBef>
                <a:spcPts val="1250"/>
              </a:spcBef>
              <a:buClr>
                <a:srgbClr val="FF0000"/>
              </a:buClr>
              <a:buFont typeface="Arial" panose="020B0604020202020204" pitchFamily="34" charset="0"/>
              <a:buChar char="•"/>
            </a:pPr>
            <a:r>
              <a:rPr lang="el-GR" altLang="el-GR" b="1">
                <a:solidFill>
                  <a:srgbClr val="FFC000"/>
                </a:solidFill>
              </a:rPr>
              <a:t>Π</a:t>
            </a:r>
            <a:r>
              <a:rPr lang="en-GB" altLang="el-GR" b="1">
                <a:solidFill>
                  <a:srgbClr val="FFC000"/>
                </a:solidFill>
              </a:rPr>
              <a:t>ρογλωσσικοί ήχοι </a:t>
            </a:r>
            <a:r>
              <a:rPr lang="el-GR" altLang="el-GR" b="1" u="sng">
                <a:solidFill>
                  <a:srgbClr val="FFC000"/>
                </a:solidFill>
              </a:rPr>
              <a:t>μοιάζουν με </a:t>
            </a:r>
            <a:r>
              <a:rPr lang="en-GB" altLang="el-GR" b="1" u="sng">
                <a:solidFill>
                  <a:srgbClr val="FFC000"/>
                </a:solidFill>
              </a:rPr>
              <a:t>ήχ</a:t>
            </a:r>
            <a:r>
              <a:rPr lang="el-GR" altLang="el-GR" b="1" u="sng">
                <a:solidFill>
                  <a:srgbClr val="FFC000"/>
                </a:solidFill>
              </a:rPr>
              <a:t>ους </a:t>
            </a:r>
            <a:r>
              <a:rPr lang="en-GB" altLang="el-GR" b="1" u="sng">
                <a:solidFill>
                  <a:srgbClr val="FFC000"/>
                </a:solidFill>
              </a:rPr>
              <a:t>πρώτ</a:t>
            </a:r>
            <a:r>
              <a:rPr lang="el-GR" altLang="el-GR" b="1" u="sng">
                <a:solidFill>
                  <a:srgbClr val="FFC000"/>
                </a:solidFill>
              </a:rPr>
              <a:t>ων</a:t>
            </a:r>
            <a:r>
              <a:rPr lang="en-GB" altLang="el-GR" b="1" u="sng">
                <a:solidFill>
                  <a:srgbClr val="FFC000"/>
                </a:solidFill>
              </a:rPr>
              <a:t> λέξε</a:t>
            </a:r>
            <a:r>
              <a:rPr lang="el-GR" altLang="el-GR" b="1" u="sng">
                <a:solidFill>
                  <a:srgbClr val="FFC000"/>
                </a:solidFill>
              </a:rPr>
              <a:t>ων</a:t>
            </a:r>
            <a:r>
              <a:rPr lang="el-GR" altLang="el-GR" b="1">
                <a:solidFill>
                  <a:srgbClr val="FFC000"/>
                </a:solidFill>
              </a:rPr>
              <a:t> </a:t>
            </a:r>
            <a:r>
              <a:rPr lang="en-GB" altLang="el-GR" sz="1800">
                <a:cs typeface="Times New Roman" panose="02020603050405020304" pitchFamily="18" charset="0"/>
              </a:rPr>
              <a:t>(Locke 1980</a:t>
            </a:r>
            <a:r>
              <a:rPr lang="el-GR" altLang="el-GR" sz="1800">
                <a:cs typeface="Times New Roman" panose="02020603050405020304" pitchFamily="18" charset="0"/>
              </a:rPr>
              <a:t>,</a:t>
            </a:r>
            <a:r>
              <a:rPr lang="en-GB" altLang="el-GR" sz="1800">
                <a:cs typeface="Times New Roman" panose="02020603050405020304" pitchFamily="18" charset="0"/>
              </a:rPr>
              <a:t> Oller, Wieman, Doyle &amp; Ross 1976</a:t>
            </a:r>
            <a:r>
              <a:rPr lang="en-GB" altLang="el-GR" sz="1800"/>
              <a:t>)</a:t>
            </a:r>
            <a:r>
              <a:rPr lang="el-GR" altLang="el-GR" sz="2000"/>
              <a:t> </a:t>
            </a:r>
            <a:r>
              <a:rPr lang="el-GR" altLang="el-GR" sz="2400" b="1"/>
              <a:t>(π.χ. </a:t>
            </a:r>
            <a:r>
              <a:rPr lang="el-GR" altLang="el-GR" sz="2400" b="1" i="1"/>
              <a:t>μαμά, κακά, νταντά, νάνι, μπαμπά, γιαγιά</a:t>
            </a:r>
            <a:r>
              <a:rPr lang="el-GR" altLang="el-GR" sz="2400" b="1"/>
              <a:t>)</a:t>
            </a:r>
            <a:r>
              <a:rPr lang="en-GB" altLang="el-GR" sz="2400" b="1"/>
              <a:t>.</a:t>
            </a:r>
          </a:p>
          <a:p>
            <a:pPr eaLnBrk="1" hangingPunct="1">
              <a:lnSpc>
                <a:spcPct val="100000"/>
              </a:lnSpc>
              <a:spcBef>
                <a:spcPts val="1250"/>
              </a:spcBef>
              <a:buClr>
                <a:srgbClr val="FF0000"/>
              </a:buClr>
              <a:buFont typeface="Arial" panose="020B0604020202020204" pitchFamily="34" charset="0"/>
              <a:buChar char="•"/>
            </a:pPr>
            <a:r>
              <a:rPr lang="el-GR" altLang="el-GR" b="1">
                <a:solidFill>
                  <a:srgbClr val="FFC000"/>
                </a:solidFill>
              </a:rPr>
              <a:t>Π</a:t>
            </a:r>
            <a:r>
              <a:rPr lang="en-GB" altLang="el-GR" b="1">
                <a:solidFill>
                  <a:srgbClr val="FFC000"/>
                </a:solidFill>
              </a:rPr>
              <a:t>ρογλωσσικοί ήχοι διαφέρουν από γλώσσα σε γλώσσα</a:t>
            </a:r>
            <a:r>
              <a:rPr lang="el-GR" altLang="el-GR" b="1">
                <a:solidFill>
                  <a:srgbClr val="FFC000"/>
                </a:solidFill>
              </a:rPr>
              <a:t>, έχ0υν δηλ. προσαρμοστεί λίγο στη μητρική γλώσσα.</a:t>
            </a:r>
            <a:r>
              <a:rPr lang="en-GB" altLang="el-GR" b="1">
                <a:solidFill>
                  <a:srgbClr val="FFC000"/>
                </a:solidFill>
              </a:rPr>
              <a:t>  </a:t>
            </a:r>
            <a:r>
              <a:rPr lang="en-GB" altLang="el-GR" sz="2400" b="1"/>
              <a:t>ΠΕΙΡΑΜΑ: Αναγνώριση </a:t>
            </a:r>
            <a:r>
              <a:rPr lang="el-GR" altLang="el-GR" sz="2400" b="1"/>
              <a:t>από ενήλικες της </a:t>
            </a:r>
            <a:r>
              <a:rPr lang="en-GB" altLang="el-GR" sz="2400" b="1"/>
              <a:t>γλώσσας </a:t>
            </a:r>
            <a:r>
              <a:rPr lang="el-GR" altLang="el-GR" sz="2400" b="1"/>
              <a:t>που μιλιέται στο περιβάλλον των βρεφών με βάση τις φωνήσεις  βρεφών</a:t>
            </a:r>
            <a:r>
              <a:rPr lang="en-GB" altLang="el-GR" sz="2400"/>
              <a:t> (</a:t>
            </a:r>
            <a:r>
              <a:rPr lang="en-GB" altLang="el-GR" sz="1800"/>
              <a:t>de Boysson-Bardies, Sagart &amp; Durand 1984</a:t>
            </a:r>
            <a:r>
              <a:rPr lang="el-GR" altLang="el-GR" sz="1800"/>
              <a:t>,</a:t>
            </a:r>
            <a:r>
              <a:rPr lang="en-GB" altLang="el-GR" sz="1800"/>
              <a:t> de Boysson-Bardies, Sagart, Halle &amp; Durand 1986).</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Content Placeholder 2"/>
          <p:cNvSpPr>
            <a:spLocks noGrp="1"/>
          </p:cNvSpPr>
          <p:nvPr>
            <p:ph idx="1"/>
          </p:nvPr>
        </p:nvSpPr>
        <p:spPr>
          <a:xfrm>
            <a:off x="0" y="1600200"/>
            <a:ext cx="8964613" cy="4876800"/>
          </a:xfrm>
        </p:spPr>
        <p:txBody>
          <a:bodyPr/>
          <a:lstStyle/>
          <a:p>
            <a:pPr>
              <a:buFont typeface="Arial" panose="020B0604020202020204" pitchFamily="34" charset="0"/>
              <a:buChar char="•"/>
            </a:pPr>
            <a:r>
              <a:rPr lang="el-GR" altLang="el-GR" b="1" u="sng" smtClean="0">
                <a:solidFill>
                  <a:srgbClr val="FFC000"/>
                </a:solidFill>
              </a:rPr>
              <a:t>Καμιά </a:t>
            </a:r>
            <a:r>
              <a:rPr lang="en-GB" altLang="el-GR" b="1" u="sng" smtClean="0">
                <a:solidFill>
                  <a:srgbClr val="FFC000"/>
                </a:solidFill>
              </a:rPr>
              <a:t>«περ</a:t>
            </a:r>
            <a:r>
              <a:rPr lang="el-GR" altLang="el-GR" b="1" u="sng" smtClean="0">
                <a:solidFill>
                  <a:srgbClr val="FFC000"/>
                </a:solidFill>
              </a:rPr>
              <a:t>ίοδος </a:t>
            </a:r>
            <a:r>
              <a:rPr lang="en-GB" altLang="el-GR" b="1" u="sng" smtClean="0">
                <a:solidFill>
                  <a:srgbClr val="FFC000"/>
                </a:solidFill>
              </a:rPr>
              <a:t>σιωπής»</a:t>
            </a:r>
            <a:r>
              <a:rPr lang="el-GR" altLang="el-GR" b="1" u="sng" smtClean="0">
                <a:solidFill>
                  <a:srgbClr val="FFC000"/>
                </a:solidFill>
              </a:rPr>
              <a:t> ανάμεσα στις πρώτες λέξεις και τις </a:t>
            </a:r>
            <a:r>
              <a:rPr lang="en-GB" altLang="el-GR" b="1" u="sng" smtClean="0">
                <a:solidFill>
                  <a:srgbClr val="FFC000"/>
                </a:solidFill>
              </a:rPr>
              <a:t>προγλωσσικές φωνήσεις</a:t>
            </a:r>
            <a:r>
              <a:rPr lang="el-GR" altLang="el-GR" b="1" smtClean="0">
                <a:solidFill>
                  <a:srgbClr val="FFC000"/>
                </a:solidFill>
              </a:rPr>
              <a:t>.  </a:t>
            </a:r>
            <a:r>
              <a:rPr lang="en-GB" altLang="el-GR" b="1" smtClean="0">
                <a:solidFill>
                  <a:srgbClr val="FFC000"/>
                </a:solidFill>
              </a:rPr>
              <a:t> </a:t>
            </a:r>
            <a:r>
              <a:rPr lang="el-GR" altLang="el-GR" b="1" smtClean="0">
                <a:solidFill>
                  <a:srgbClr val="FFC000"/>
                </a:solidFill>
              </a:rPr>
              <a:t>Αντιθέτως, </a:t>
            </a:r>
            <a:r>
              <a:rPr lang="en-GB" altLang="el-GR" b="1" smtClean="0">
                <a:solidFill>
                  <a:srgbClr val="FFC000"/>
                </a:solidFill>
              </a:rPr>
              <a:t> </a:t>
            </a:r>
            <a:r>
              <a:rPr lang="el-GR" altLang="el-GR" b="1" smtClean="0">
                <a:solidFill>
                  <a:srgbClr val="FFC000"/>
                </a:solidFill>
              </a:rPr>
              <a:t>συνύπαρξή τους </a:t>
            </a:r>
            <a:r>
              <a:rPr lang="en-GB" altLang="el-GR" b="1" smtClean="0">
                <a:solidFill>
                  <a:srgbClr val="FFC000"/>
                </a:solidFill>
              </a:rPr>
              <a:t>για κάποιο διάστημα</a:t>
            </a:r>
            <a:r>
              <a:rPr lang="el-GR" altLang="el-GR" b="1" smtClean="0">
                <a:solidFill>
                  <a:srgbClr val="FFC000"/>
                </a:solidFill>
              </a:rPr>
              <a:t>, </a:t>
            </a:r>
            <a:r>
              <a:rPr lang="el-GR" altLang="el-GR" b="1" smtClean="0">
                <a:solidFill>
                  <a:schemeClr val="bg1"/>
                </a:solidFill>
              </a:rPr>
              <a:t>δηλ. προγλωσσικοί ήχοι συνεχίζουν και μετά τις πρώτες λέξεις.   ‘Ομως, σταδιακά μειώνονται ενώ αυξάνονται αντιθέτως οι γλωσσικοί</a:t>
            </a:r>
            <a:r>
              <a:rPr lang="el-GR" altLang="el-GR" smtClean="0">
                <a:solidFill>
                  <a:schemeClr val="bg1"/>
                </a:solidFill>
              </a:rPr>
              <a:t>.</a:t>
            </a:r>
            <a:r>
              <a:rPr lang="el-GR" altLang="el-GR" smtClean="0">
                <a:solidFill>
                  <a:srgbClr val="FFC000"/>
                </a:solidFill>
              </a:rPr>
              <a:t> </a:t>
            </a:r>
            <a:r>
              <a:rPr lang="el-GR" altLang="el-GR" smtClean="0"/>
              <a:t>	</a:t>
            </a:r>
            <a:r>
              <a:rPr lang="en-GB" altLang="el-GR" sz="2000" smtClean="0"/>
              <a:t>(Elbers &amp; Ton 1985</a:t>
            </a:r>
            <a:r>
              <a:rPr lang="el-GR" altLang="el-GR" sz="2000" smtClean="0"/>
              <a:t>,</a:t>
            </a:r>
            <a:r>
              <a:rPr lang="en-GB" altLang="el-GR" sz="2000" smtClean="0"/>
              <a:t> Jouanjean-L’Antoene 1994</a:t>
            </a:r>
            <a:r>
              <a:rPr lang="el-GR" altLang="el-GR" sz="2000" smtClean="0"/>
              <a:t>,</a:t>
            </a:r>
            <a:r>
              <a:rPr lang="en-GB" altLang="el-GR" sz="2000" smtClean="0"/>
              <a:t> Karousou</a:t>
            </a:r>
            <a:r>
              <a:rPr lang="el-GR" altLang="el-GR" sz="2000" smtClean="0"/>
              <a:t> </a:t>
            </a:r>
            <a:r>
              <a:rPr lang="en-GB" altLang="el-GR" sz="2000" smtClean="0"/>
              <a:t>2003</a:t>
            </a:r>
            <a:r>
              <a:rPr lang="el-GR" altLang="el-GR" sz="2000" smtClean="0"/>
              <a:t>,</a:t>
            </a:r>
            <a:r>
              <a:rPr lang="en-GB" altLang="el-GR" sz="2000" smtClean="0"/>
              <a:t> Oller </a:t>
            </a:r>
            <a:r>
              <a:rPr lang="el-GR" altLang="el-GR" sz="2000" smtClean="0"/>
              <a:t>   	</a:t>
            </a:r>
            <a:r>
              <a:rPr lang="en-GB" altLang="el-GR" sz="2000" smtClean="0"/>
              <a:t>2000</a:t>
            </a:r>
            <a:r>
              <a:rPr lang="el-GR" altLang="el-GR" sz="2000" smtClean="0"/>
              <a:t>,</a:t>
            </a:r>
            <a:r>
              <a:rPr lang="en-GB" altLang="el-GR" sz="2000" smtClean="0"/>
              <a:t> Vihman &amp; Miller 1988).</a:t>
            </a:r>
          </a:p>
          <a:p>
            <a:endParaRPr lang="el-GR" altLang="el-GR" smtClean="0"/>
          </a:p>
        </p:txBody>
      </p:sp>
      <p:sp>
        <p:nvSpPr>
          <p:cNvPr id="124931"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C7F6C0F8-CA3D-4E84-A3AC-B10D64F63E52}" type="slidenum">
              <a:rPr lang="en-GB" altLang="el-GR" sz="1400" smtClean="0">
                <a:solidFill>
                  <a:srgbClr val="000000"/>
                </a:solidFill>
              </a:rPr>
              <a:pPr>
                <a:lnSpc>
                  <a:spcPct val="100000"/>
                </a:lnSpc>
                <a:spcBef>
                  <a:spcPct val="0"/>
                </a:spcBef>
                <a:buClr>
                  <a:srgbClr val="000000"/>
                </a:buClr>
              </a:pPr>
              <a:t>68</a:t>
            </a:fld>
            <a:endParaRPr lang="en-GB" altLang="el-GR" sz="1400" smtClean="0">
              <a:solidFill>
                <a:srgbClr val="000000"/>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CF36A27-5816-4C2E-8C21-3908F24CE740}" type="slidenum">
              <a:rPr lang="en-GB" altLang="el-GR" sz="1400" smtClean="0">
                <a:solidFill>
                  <a:srgbClr val="000000"/>
                </a:solidFill>
              </a:rPr>
              <a:pPr>
                <a:lnSpc>
                  <a:spcPct val="100000"/>
                </a:lnSpc>
                <a:spcBef>
                  <a:spcPct val="0"/>
                </a:spcBef>
                <a:buClr>
                  <a:srgbClr val="000000"/>
                </a:buClr>
              </a:pPr>
              <a:t>69</a:t>
            </a:fld>
            <a:endParaRPr lang="en-GB" altLang="el-GR" sz="1400" smtClean="0">
              <a:solidFill>
                <a:srgbClr val="000000"/>
              </a:solidFill>
            </a:endParaRPr>
          </a:p>
        </p:txBody>
      </p:sp>
      <p:sp>
        <p:nvSpPr>
          <p:cNvPr id="125955" name="Rectangle 1"/>
          <p:cNvSpPr>
            <a:spLocks noChangeArrowheads="1"/>
          </p:cNvSpPr>
          <p:nvPr/>
        </p:nvSpPr>
        <p:spPr bwMode="auto">
          <a:xfrm>
            <a:off x="0" y="1052513"/>
            <a:ext cx="9144000" cy="184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63525" indent="-263525">
              <a:lnSpc>
                <a:spcPct val="90000"/>
              </a:lnSpc>
              <a:spcBef>
                <a:spcPts val="700"/>
              </a:spcBef>
              <a:buClr>
                <a:srgbClr val="FFFFFF"/>
              </a:buClr>
              <a:buSzPct val="100000"/>
              <a:buFont typeface="Georgia" panose="02040502050405020303" pitchFamily="18" charset="0"/>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800">
                <a:solidFill>
                  <a:srgbClr val="FFFFFF"/>
                </a:solidFill>
                <a:latin typeface="Georgia" panose="02040502050405020303" pitchFamily="18" charset="0"/>
              </a:defRPr>
            </a:lvl1pPr>
            <a:lvl2pPr>
              <a:lnSpc>
                <a:spcPct val="90000"/>
              </a:lnSpc>
              <a:spcBef>
                <a:spcPts val="6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400">
                <a:solidFill>
                  <a:srgbClr val="FFFFFF"/>
                </a:solidFill>
                <a:latin typeface="Georgia" panose="02040502050405020303" pitchFamily="18" charset="0"/>
              </a:defRPr>
            </a:lvl2pPr>
            <a:lvl3pPr>
              <a:lnSpc>
                <a:spcPct val="90000"/>
              </a:lnSpc>
              <a:spcBef>
                <a:spcPts val="55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9pPr>
          </a:lstStyle>
          <a:p>
            <a:pPr eaLnBrk="1" hangingPunct="1">
              <a:spcBef>
                <a:spcPts val="1500"/>
              </a:spcBef>
              <a:buClr>
                <a:srgbClr val="FF0000"/>
              </a:buClr>
              <a:buFont typeface="Arial" panose="020B0604020202020204" pitchFamily="34" charset="0"/>
              <a:buChar char="•"/>
            </a:pPr>
            <a:r>
              <a:rPr lang="el-GR" altLang="el-GR" b="1">
                <a:solidFill>
                  <a:srgbClr val="FFC000"/>
                </a:solidFill>
              </a:rPr>
              <a:t>Κωφά π</a:t>
            </a:r>
            <a:r>
              <a:rPr lang="en-GB" altLang="el-GR" b="1">
                <a:solidFill>
                  <a:srgbClr val="FFC000"/>
                </a:solidFill>
              </a:rPr>
              <a:t>αιδιά:  καθυστέρηση στο «βάβισμα</a:t>
            </a:r>
            <a:r>
              <a:rPr lang="en-GB" altLang="el-GR"/>
              <a:t>».</a:t>
            </a:r>
          </a:p>
          <a:p>
            <a:pPr lvl="1" eaLnBrk="1" hangingPunct="1">
              <a:spcBef>
                <a:spcPts val="1500"/>
              </a:spcBef>
              <a:buClr>
                <a:srgbClr val="FF0000"/>
              </a:buClr>
              <a:buFont typeface="Wingdings" panose="05000000000000000000" pitchFamily="2" charset="2"/>
              <a:buNone/>
            </a:pPr>
            <a:r>
              <a:rPr lang="en-GB" altLang="el-GR"/>
              <a:t>	-</a:t>
            </a:r>
            <a:r>
              <a:rPr lang="en-GB" altLang="el-GR" b="1">
                <a:solidFill>
                  <a:srgbClr val="99FFCC"/>
                </a:solidFill>
              </a:rPr>
              <a:t>Παιδιά με κανονική ακοή </a:t>
            </a:r>
            <a:r>
              <a:rPr lang="en-GB" altLang="el-GR" b="1">
                <a:latin typeface="Wingdings" panose="05000000000000000000" pitchFamily="2" charset="2"/>
              </a:rPr>
              <a:t></a:t>
            </a:r>
            <a:r>
              <a:rPr lang="en-GB" altLang="el-GR" b="1"/>
              <a:t> </a:t>
            </a:r>
            <a:r>
              <a:rPr lang="el-GR" altLang="el-GR" b="1"/>
              <a:t>βάβισμα </a:t>
            </a:r>
            <a:r>
              <a:rPr lang="en-GB" altLang="el-GR" b="1"/>
              <a:t>6-10 μήνες</a:t>
            </a:r>
          </a:p>
          <a:p>
            <a:pPr lvl="1" eaLnBrk="1" hangingPunct="1">
              <a:spcBef>
                <a:spcPts val="1500"/>
              </a:spcBef>
              <a:buClr>
                <a:srgbClr val="FF0000"/>
              </a:buClr>
              <a:buFont typeface="Wingdings" panose="05000000000000000000" pitchFamily="2" charset="2"/>
              <a:buNone/>
            </a:pPr>
            <a:r>
              <a:rPr lang="en-GB" altLang="el-GR" b="1"/>
              <a:t>	-</a:t>
            </a:r>
            <a:r>
              <a:rPr lang="en-GB" altLang="el-GR" b="1">
                <a:solidFill>
                  <a:srgbClr val="99FFCC"/>
                </a:solidFill>
              </a:rPr>
              <a:t>Παιδιά με κώφωση</a:t>
            </a:r>
            <a:r>
              <a:rPr lang="en-GB" altLang="el-GR" b="1"/>
              <a:t> </a:t>
            </a:r>
            <a:r>
              <a:rPr lang="en-GB" altLang="el-GR" b="1">
                <a:latin typeface="Wingdings" panose="05000000000000000000" pitchFamily="2" charset="2"/>
              </a:rPr>
              <a:t></a:t>
            </a:r>
            <a:r>
              <a:rPr lang="en-GB" altLang="el-GR" b="1"/>
              <a:t> </a:t>
            </a:r>
            <a:r>
              <a:rPr lang="el-GR" altLang="el-GR" b="1"/>
              <a:t>βάβισμα </a:t>
            </a:r>
            <a:r>
              <a:rPr lang="en-GB" altLang="el-GR" b="1"/>
              <a:t>11-25 μήνες  </a:t>
            </a:r>
            <a:endParaRPr lang="el-GR" altLang="el-GR" b="1"/>
          </a:p>
          <a:p>
            <a:pPr lvl="2" eaLnBrk="1" hangingPunct="1">
              <a:spcBef>
                <a:spcPct val="0"/>
              </a:spcBef>
              <a:buClr>
                <a:srgbClr val="FF0000"/>
              </a:buClr>
              <a:buFont typeface="Wingdings" panose="05000000000000000000" pitchFamily="2" charset="2"/>
              <a:buNone/>
            </a:pPr>
            <a:r>
              <a:rPr lang="en-GB" altLang="el-GR" sz="2400" b="1"/>
              <a:t>&amp;  διαφορετικό από «φυσιολογικών»</a:t>
            </a:r>
            <a:r>
              <a:rPr lang="el-GR" altLang="el-GR" sz="2400" b="1"/>
              <a:t> </a:t>
            </a:r>
            <a:r>
              <a:rPr lang="en-GB" altLang="el-GR" sz="2400" b="1"/>
              <a:t>παιδιών.</a:t>
            </a:r>
          </a:p>
        </p:txBody>
      </p:sp>
      <p:sp>
        <p:nvSpPr>
          <p:cNvPr id="125956" name="Rectangle 2"/>
          <p:cNvSpPr>
            <a:spLocks noChangeArrowheads="1"/>
          </p:cNvSpPr>
          <p:nvPr/>
        </p:nvSpPr>
        <p:spPr bwMode="auto">
          <a:xfrm>
            <a:off x="0" y="3500438"/>
            <a:ext cx="9144000" cy="181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263525" indent="-263525">
              <a:lnSpc>
                <a:spcPct val="90000"/>
              </a:lnSpc>
              <a:spcBef>
                <a:spcPts val="700"/>
              </a:spcBef>
              <a:buClr>
                <a:srgbClr val="FFFFFF"/>
              </a:buClr>
              <a:buSzPct val="100000"/>
              <a:buFont typeface="Georgia" panose="02040502050405020303" pitchFamily="18" charset="0"/>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263525" algn="l"/>
                <a:tab pos="711200" algn="l"/>
                <a:tab pos="1160463" algn="l"/>
                <a:tab pos="1609725" algn="l"/>
                <a:tab pos="2058988" algn="l"/>
                <a:tab pos="2508250" algn="l"/>
                <a:tab pos="2957513" algn="l"/>
                <a:tab pos="3406775" algn="l"/>
                <a:tab pos="3856038" algn="l"/>
                <a:tab pos="4305300" algn="l"/>
                <a:tab pos="4754563" algn="l"/>
                <a:tab pos="5203825" algn="l"/>
                <a:tab pos="5653088" algn="l"/>
                <a:tab pos="6102350" algn="l"/>
                <a:tab pos="6551613" algn="l"/>
                <a:tab pos="7000875" algn="l"/>
                <a:tab pos="7450138" algn="l"/>
                <a:tab pos="7899400" algn="l"/>
                <a:tab pos="8348663" algn="l"/>
                <a:tab pos="8797925" algn="l"/>
                <a:tab pos="9247188" algn="l"/>
              </a:tabLst>
              <a:defRPr sz="2000">
                <a:solidFill>
                  <a:srgbClr val="FFFFFF"/>
                </a:solidFill>
                <a:latin typeface="Georgia" panose="02040502050405020303" pitchFamily="18" charset="0"/>
              </a:defRPr>
            </a:lvl9pPr>
          </a:lstStyle>
          <a:p>
            <a:pPr eaLnBrk="1" hangingPunct="1">
              <a:spcBef>
                <a:spcPts val="1500"/>
              </a:spcBef>
              <a:buClr>
                <a:srgbClr val="FF0000"/>
              </a:buClr>
              <a:buFont typeface="Arial" panose="020B0604020202020204" pitchFamily="34" charset="0"/>
              <a:buChar char="•"/>
            </a:pPr>
            <a:r>
              <a:rPr lang="en-GB" altLang="el-GR" b="1">
                <a:solidFill>
                  <a:srgbClr val="FFC000"/>
                </a:solidFill>
              </a:rPr>
              <a:t>Παιδιά που μαθαίνουν νοηματική γλώσσα</a:t>
            </a:r>
            <a:r>
              <a:rPr lang="en-GB" altLang="el-GR"/>
              <a:t>: </a:t>
            </a:r>
          </a:p>
          <a:p>
            <a:pPr eaLnBrk="1" hangingPunct="1">
              <a:spcBef>
                <a:spcPct val="0"/>
              </a:spcBef>
              <a:buClr>
                <a:srgbClr val="000000"/>
              </a:buClr>
            </a:pPr>
            <a:r>
              <a:rPr lang="en-GB" altLang="el-GR" sz="2400" b="1"/>
              <a:t>	Περίοδος βαβίσματος με νεύματα.  </a:t>
            </a:r>
            <a:r>
              <a:rPr lang="el-GR" altLang="el-GR" sz="2400" b="1"/>
              <a:t>Π</a:t>
            </a:r>
            <a:r>
              <a:rPr lang="en-GB" altLang="el-GR" sz="2400" b="1"/>
              <a:t>ειραματίζονται </a:t>
            </a:r>
            <a:r>
              <a:rPr lang="el-GR" altLang="el-GR" sz="2400" b="1"/>
              <a:t>μ</a:t>
            </a:r>
            <a:r>
              <a:rPr lang="en-GB" altLang="el-GR" sz="2400" b="1"/>
              <a:t>ε </a:t>
            </a:r>
            <a:r>
              <a:rPr lang="el-GR" altLang="el-GR" sz="2400" b="1"/>
              <a:t>συνδυασμό </a:t>
            </a:r>
            <a:r>
              <a:rPr lang="en-GB" altLang="el-GR" sz="2400" b="1"/>
              <a:t>χειρονομ</a:t>
            </a:r>
            <a:r>
              <a:rPr lang="el-GR" altLang="el-GR" sz="2400" b="1"/>
              <a:t>ιών. </a:t>
            </a:r>
            <a:r>
              <a:rPr lang="en-GB" altLang="el-GR" sz="2400" b="1"/>
              <a:t> Προγλωσσικά </a:t>
            </a:r>
            <a:r>
              <a:rPr lang="el-GR" altLang="el-GR" sz="2400" b="1"/>
              <a:t>	</a:t>
            </a:r>
            <a:r>
              <a:rPr lang="en-GB" altLang="el-GR" sz="2400" b="1"/>
              <a:t>νεύματα</a:t>
            </a:r>
            <a:r>
              <a:rPr lang="el-GR" altLang="el-GR" sz="2400" b="1"/>
              <a:t> α</a:t>
            </a:r>
            <a:r>
              <a:rPr lang="en-GB" altLang="el-GR" sz="2400" b="1"/>
              <a:t>παραίτητα για γλωσσική ανάπτυξη</a:t>
            </a:r>
            <a:r>
              <a:rPr lang="el-GR" altLang="el-GR" sz="2400" b="1"/>
              <a:t> ακριβώς 	όπως και οι προγλωσσικές φωνήσεις.</a:t>
            </a:r>
            <a:endParaRPr lang="en-GB" altLang="el-GR" sz="2400" b="1"/>
          </a:p>
        </p:txBody>
      </p:sp>
      <p:sp>
        <p:nvSpPr>
          <p:cNvPr id="125957" name="Rectangle 3"/>
          <p:cNvSpPr>
            <a:spLocks noChangeArrowheads="1"/>
          </p:cNvSpPr>
          <p:nvPr/>
        </p:nvSpPr>
        <p:spPr bwMode="auto">
          <a:xfrm>
            <a:off x="0" y="304800"/>
            <a:ext cx="91440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00000"/>
              </a:lnSpc>
              <a:spcBef>
                <a:spcPct val="0"/>
              </a:spcBef>
            </a:pPr>
            <a:endParaRPr lang="en-GB" altLang="el-GR" sz="2000">
              <a:cs typeface="Times New Roman" panose="02020603050405020304" pitchFamily="18" charset="0"/>
            </a:endParaRPr>
          </a:p>
          <a:p>
            <a:pPr algn="ctr" eaLnBrk="1" hangingPunct="1">
              <a:lnSpc>
                <a:spcPct val="100000"/>
              </a:lnSpc>
              <a:spcBef>
                <a:spcPct val="0"/>
              </a:spcBef>
            </a:pPr>
            <a:r>
              <a:rPr lang="en-GB" altLang="el-GR" sz="2000">
                <a:cs typeface="Times New Roman" panose="02020603050405020304" pitchFamily="18" charset="0"/>
              </a:rPr>
              <a:t>Eilers &amp; Oller (1994)</a:t>
            </a:r>
            <a:r>
              <a:rPr lang="el-GR" altLang="el-GR" sz="2000"/>
              <a:t>,</a:t>
            </a:r>
            <a:r>
              <a:rPr lang="en-GB" altLang="el-GR" sz="2000">
                <a:cs typeface="Times New Roman" panose="02020603050405020304" pitchFamily="18" charset="0"/>
              </a:rPr>
              <a:t> Oller &amp; Eilers (1988)</a:t>
            </a:r>
            <a:r>
              <a:rPr lang="en-GB" altLang="el-GR" sz="2000"/>
              <a:t>:</a:t>
            </a:r>
          </a:p>
        </p:txBody>
      </p:sp>
      <p:sp>
        <p:nvSpPr>
          <p:cNvPr id="125958" name="Rectangle 5"/>
          <p:cNvSpPr>
            <a:spLocks noChangeArrowheads="1"/>
          </p:cNvSpPr>
          <p:nvPr/>
        </p:nvSpPr>
        <p:spPr bwMode="auto">
          <a:xfrm>
            <a:off x="228600" y="5715000"/>
            <a:ext cx="86868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pPr>
            <a:endParaRPr lang="en-GB" altLang="el-GR" sz="2600" b="1"/>
          </a:p>
          <a:p>
            <a:pPr algn="ctr" eaLnBrk="1" hangingPunct="1">
              <a:spcBef>
                <a:spcPct val="0"/>
              </a:spcBef>
            </a:pPr>
            <a:endParaRPr lang="en-GB" altLang="el-GR" sz="2600" b="1"/>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72C97C0-B490-41C1-BD70-E5ED92218F89}" type="slidenum">
              <a:rPr lang="en-GB" altLang="el-GR" sz="1400" smtClean="0">
                <a:solidFill>
                  <a:srgbClr val="000000"/>
                </a:solidFill>
              </a:rPr>
              <a:pPr>
                <a:lnSpc>
                  <a:spcPct val="100000"/>
                </a:lnSpc>
                <a:spcBef>
                  <a:spcPct val="0"/>
                </a:spcBef>
                <a:buClr>
                  <a:srgbClr val="000000"/>
                </a:buClr>
              </a:pPr>
              <a:t>7</a:t>
            </a:fld>
            <a:endParaRPr lang="en-GB" altLang="el-GR" sz="1400" smtClean="0">
              <a:solidFill>
                <a:srgbClr val="000000"/>
              </a:solidFill>
            </a:endParaRPr>
          </a:p>
        </p:txBody>
      </p:sp>
      <p:sp>
        <p:nvSpPr>
          <p:cNvPr id="14339" name="Rectangle 1"/>
          <p:cNvSpPr>
            <a:spLocks noGrp="1" noChangeArrowheads="1"/>
          </p:cNvSpPr>
          <p:nvPr>
            <p:ph type="title"/>
          </p:nvPr>
        </p:nvSpPr>
        <p:spPr>
          <a:xfrm>
            <a:off x="685800" y="357188"/>
            <a:ext cx="7772400" cy="911225"/>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3200" smtClean="0"/>
              <a:t/>
            </a:r>
            <a:br>
              <a:rPr lang="en-GB" altLang="el-GR" sz="3200" smtClean="0"/>
            </a:br>
            <a:r>
              <a:rPr lang="en-GB" altLang="el-GR" sz="3200" smtClean="0"/>
              <a:t/>
            </a:r>
            <a:br>
              <a:rPr lang="en-GB" altLang="el-GR" sz="3200" smtClean="0"/>
            </a:br>
            <a:r>
              <a:rPr lang="en-GB" altLang="el-GR" sz="2800" smtClean="0"/>
              <a:t>Εμπειρία με τη φωνή της μητέρας</a:t>
            </a:r>
            <a:r>
              <a:rPr lang="el-GR" altLang="el-GR" sz="2800" smtClean="0"/>
              <a:t/>
            </a:r>
            <a:br>
              <a:rPr lang="el-GR" altLang="el-GR" sz="2800" smtClean="0"/>
            </a:br>
            <a:r>
              <a:rPr lang="el-GR" altLang="el-GR" sz="2800" smtClean="0"/>
              <a:t/>
            </a:r>
            <a:br>
              <a:rPr lang="el-GR" altLang="el-GR" sz="2800" smtClean="0"/>
            </a:br>
            <a:endParaRPr lang="en-GB" altLang="el-GR" sz="2800" smtClean="0"/>
          </a:p>
        </p:txBody>
      </p:sp>
      <p:sp>
        <p:nvSpPr>
          <p:cNvPr id="14340" name="Rectangle 2"/>
          <p:cNvSpPr>
            <a:spLocks noGrp="1" noChangeArrowheads="1"/>
          </p:cNvSpPr>
          <p:nvPr>
            <p:ph type="body" idx="1"/>
          </p:nvPr>
        </p:nvSpPr>
        <p:spPr>
          <a:xfrm>
            <a:off x="0" y="1268413"/>
            <a:ext cx="9144000" cy="5589587"/>
          </a:xfrm>
        </p:spPr>
        <p:txBody>
          <a:bodyPr/>
          <a:lstStyle/>
          <a:p>
            <a:pPr algn="ctr" eaLnBrk="1" hangingPunct="1">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smtClean="0"/>
              <a:t>	</a:t>
            </a:r>
            <a:r>
              <a:rPr lang="en-GB" altLang="el-GR" b="1" smtClean="0">
                <a:solidFill>
                  <a:srgbClr val="99FFCC"/>
                </a:solidFill>
              </a:rPr>
              <a:t>Εκτενής εξοικείωση με την ομιλία </a:t>
            </a:r>
            <a:endParaRPr lang="el-GR" altLang="el-GR" b="1" smtClean="0">
              <a:solidFill>
                <a:srgbClr val="99FFCC"/>
              </a:solidFill>
            </a:endParaRPr>
          </a:p>
          <a:p>
            <a:pPr algn="ctr" eaLnBrk="1" hangingPunct="1">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b="1" smtClean="0">
                <a:solidFill>
                  <a:srgbClr val="99FFCC"/>
                </a:solidFill>
              </a:rPr>
              <a:t>στο </a:t>
            </a:r>
            <a:r>
              <a:rPr lang="el-GR" altLang="el-GR" b="1" smtClean="0">
                <a:solidFill>
                  <a:srgbClr val="99FFCC"/>
                </a:solidFill>
              </a:rPr>
              <a:t>3</a:t>
            </a:r>
            <a:r>
              <a:rPr lang="el-GR" altLang="el-GR" b="1" baseline="30000" smtClean="0">
                <a:solidFill>
                  <a:srgbClr val="99FFCC"/>
                </a:solidFill>
              </a:rPr>
              <a:t>ο</a:t>
            </a:r>
            <a:r>
              <a:rPr lang="el-GR" altLang="el-GR" b="1" smtClean="0">
                <a:solidFill>
                  <a:srgbClr val="99FFCC"/>
                </a:solidFill>
              </a:rPr>
              <a:t> </a:t>
            </a:r>
            <a:r>
              <a:rPr lang="en-GB" altLang="el-GR" b="1" smtClean="0">
                <a:solidFill>
                  <a:srgbClr val="99FFCC"/>
                </a:solidFill>
              </a:rPr>
              <a:t>τρίμηνο της εγκυμοσύνης  </a:t>
            </a:r>
          </a:p>
          <a:p>
            <a:pPr algn="ctr" eaLnBrk="1" hangingPunct="1">
              <a:buFont typeface="Garamond" panose="02020404030301010803" pitchFamily="18" charset="0"/>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smtClean="0">
                <a:latin typeface="Garamond" panose="02020404030301010803" pitchFamily="18" charset="0"/>
              </a:rPr>
              <a:t>    ↓ </a:t>
            </a:r>
            <a:endParaRPr lang="el-GR" altLang="el-GR" smtClean="0">
              <a:latin typeface="Garamond" panose="02020404030301010803" pitchFamily="18" charset="0"/>
            </a:endParaRPr>
          </a:p>
          <a:p>
            <a:pPr algn="ctr" eaLnBrk="1" hangingPunct="1">
              <a:buFont typeface="Garamond" panose="02020404030301010803" pitchFamily="18" charset="0"/>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l-GR" altLang="el-GR" b="1" smtClean="0">
                <a:solidFill>
                  <a:srgbClr val="FF3399"/>
                </a:solidFill>
              </a:rPr>
              <a:t>Ε</a:t>
            </a:r>
            <a:r>
              <a:rPr lang="en-GB" altLang="el-GR" b="1" smtClean="0">
                <a:solidFill>
                  <a:srgbClr val="FF3399"/>
                </a:solidFill>
              </a:rPr>
              <a:t>πεξεργασία της </a:t>
            </a:r>
            <a:r>
              <a:rPr lang="el-GR" altLang="el-GR" b="1" smtClean="0">
                <a:solidFill>
                  <a:srgbClr val="FF3399"/>
                </a:solidFill>
              </a:rPr>
              <a:t>ομιλίας </a:t>
            </a:r>
            <a:r>
              <a:rPr lang="en-GB" altLang="el-GR" b="1" smtClean="0">
                <a:solidFill>
                  <a:srgbClr val="FF3399"/>
                </a:solidFill>
              </a:rPr>
              <a:t>και καταγραφή</a:t>
            </a:r>
            <a:endParaRPr lang="el-GR" altLang="el-GR" b="1" smtClean="0">
              <a:solidFill>
                <a:srgbClr val="FF3399"/>
              </a:solidFill>
            </a:endParaRPr>
          </a:p>
          <a:p>
            <a:pPr algn="ctr" eaLnBrk="1" hangingPunct="1">
              <a:buFont typeface="Garamond" panose="02020404030301010803" pitchFamily="18" charset="0"/>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b="1" smtClean="0">
                <a:solidFill>
                  <a:srgbClr val="FF3399"/>
                </a:solidFill>
              </a:rPr>
              <a:t>επαναλαμβανόμενων χαρακτηριστικών</a:t>
            </a:r>
            <a:r>
              <a:rPr lang="el-GR" altLang="el-GR" b="1" smtClean="0">
                <a:solidFill>
                  <a:srgbClr val="FF3399"/>
                </a:solidFill>
              </a:rPr>
              <a:t> της</a:t>
            </a:r>
            <a:endParaRPr lang="en-GB" altLang="el-GR" b="1" smtClean="0">
              <a:solidFill>
                <a:srgbClr val="FF3399"/>
              </a:solidFill>
            </a:endParaRPr>
          </a:p>
          <a:p>
            <a:pPr algn="ctr" eaLnBrk="1" hangingPunct="1">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i="1" smtClean="0"/>
              <a:t>Αναμενόμενο</a:t>
            </a:r>
            <a:r>
              <a:rPr lang="en-GB" altLang="el-GR" smtClean="0"/>
              <a:t> με δεδομένο ότι τα έμβρυα</a:t>
            </a:r>
          </a:p>
          <a:p>
            <a:pPr eaLnBrk="1" hangingPunct="1">
              <a:buFont typeface="Georgia"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b="1" smtClean="0"/>
              <a:t>δεν επεξεργάζονται επί της ουσίας άλλα αισθητηριακά ερεθίσματα </a:t>
            </a:r>
          </a:p>
          <a:p>
            <a:pPr eaLnBrk="1" hangingPunct="1">
              <a:buFont typeface="Georgia"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el-GR" b="1" smtClean="0"/>
              <a:t>δεν κατανοούν το νόημα </a:t>
            </a:r>
            <a:r>
              <a:rPr lang="el-GR" altLang="el-GR" b="1" smtClean="0"/>
              <a:t>της ομιλίας </a:t>
            </a:r>
            <a:r>
              <a:rPr lang="en-GB" altLang="el-GR" b="1" smtClean="0"/>
              <a:t>και μπορούν να επικεντρωθούν στις αναλύσεις του ήχου</a:t>
            </a:r>
            <a:r>
              <a:rPr lang="el-GR" altLang="el-GR" b="1" smtClean="0"/>
              <a:t> μόνο</a:t>
            </a:r>
            <a:endParaRPr lang="en-GB" altLang="el-GR" b="1" smtClean="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C79B464E-F2AC-40C9-B9BB-16EF4A14AD3A}" type="slidenum">
              <a:rPr lang="en-GB" altLang="el-GR" sz="1400" smtClean="0">
                <a:solidFill>
                  <a:srgbClr val="000000"/>
                </a:solidFill>
              </a:rPr>
              <a:pPr>
                <a:lnSpc>
                  <a:spcPct val="100000"/>
                </a:lnSpc>
                <a:spcBef>
                  <a:spcPct val="0"/>
                </a:spcBef>
                <a:buClr>
                  <a:srgbClr val="000000"/>
                </a:buClr>
              </a:pPr>
              <a:t>70</a:t>
            </a:fld>
            <a:endParaRPr lang="en-GB" altLang="el-GR" sz="1400" smtClean="0">
              <a:solidFill>
                <a:srgbClr val="000000"/>
              </a:solidFill>
            </a:endParaRPr>
          </a:p>
        </p:txBody>
      </p:sp>
      <p:sp>
        <p:nvSpPr>
          <p:cNvPr id="128003" name="Text Box 1"/>
          <p:cNvSpPr txBox="1">
            <a:spLocks noChangeArrowheads="1"/>
          </p:cNvSpPr>
          <p:nvPr/>
        </p:nvSpPr>
        <p:spPr bwMode="auto">
          <a:xfrm>
            <a:off x="0" y="1484313"/>
            <a:ext cx="9145588" cy="1573212"/>
          </a:xfrm>
          <a:prstGeom prst="rect">
            <a:avLst/>
          </a:prstGeom>
          <a:solidFill>
            <a:srgbClr val="DDDDDD"/>
          </a:solidFill>
          <a:ln w="9525">
            <a:solidFill>
              <a:schemeClr val="tx1"/>
            </a:solidFill>
            <a:round/>
            <a:headEnd/>
            <a:tailEnd/>
          </a:ln>
          <a:effectLst>
            <a:outerShdw dist="17819" dir="2700000" algn="ctr" rotWithShape="0">
              <a:srgbClr val="848484"/>
            </a:outerShdw>
          </a:effec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264C72"/>
              </a:buClr>
            </a:pPr>
            <a:r>
              <a:rPr lang="el-GR" altLang="el-GR" b="1">
                <a:solidFill>
                  <a:schemeClr val="tx1"/>
                </a:solidFill>
              </a:rPr>
              <a:t>Επιπλέον,  </a:t>
            </a:r>
          </a:p>
          <a:p>
            <a:pPr algn="ctr" eaLnBrk="1" hangingPunct="1">
              <a:lnSpc>
                <a:spcPct val="100000"/>
              </a:lnSpc>
              <a:spcBef>
                <a:spcPts val="1500"/>
              </a:spcBef>
              <a:buClr>
                <a:srgbClr val="264C72"/>
              </a:buClr>
            </a:pPr>
            <a:r>
              <a:rPr lang="el-GR" altLang="el-GR" b="1">
                <a:solidFill>
                  <a:schemeClr val="tx1"/>
                </a:solidFill>
              </a:rPr>
              <a:t>κ</a:t>
            </a:r>
            <a:r>
              <a:rPr lang="en-GB" altLang="el-GR" b="1">
                <a:solidFill>
                  <a:schemeClr val="tx1"/>
                </a:solidFill>
              </a:rPr>
              <a:t>άποια είδη εκφωνημάτων</a:t>
            </a:r>
            <a:r>
              <a:rPr lang="el-GR" altLang="el-GR" b="1">
                <a:solidFill>
                  <a:schemeClr val="tx1"/>
                </a:solidFill>
              </a:rPr>
              <a:t> </a:t>
            </a:r>
            <a:r>
              <a:rPr lang="en-GB" altLang="el-GR" b="1">
                <a:solidFill>
                  <a:schemeClr val="tx1"/>
                </a:solidFill>
              </a:rPr>
              <a:t>κοινά σε όλα τα παιδιά με «φυσιολογική» γλωσσική ανάπτυξη:</a:t>
            </a:r>
          </a:p>
        </p:txBody>
      </p:sp>
      <p:sp>
        <p:nvSpPr>
          <p:cNvPr id="128004" name="Text Box 2"/>
          <p:cNvSpPr txBox="1">
            <a:spLocks noChangeArrowheads="1"/>
          </p:cNvSpPr>
          <p:nvPr/>
        </p:nvSpPr>
        <p:spPr bwMode="auto">
          <a:xfrm>
            <a:off x="0" y="3429000"/>
            <a:ext cx="9144000" cy="249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Font typeface="Webdings" panose="05030102010509060703" pitchFamily="18" charset="2"/>
              <a:buNone/>
            </a:pPr>
            <a:r>
              <a:rPr lang="el-GR" altLang="el-GR" sz="2400" b="1"/>
              <a:t>Π.χ. </a:t>
            </a:r>
          </a:p>
          <a:p>
            <a:pPr algn="ctr" eaLnBrk="1" hangingPunct="1">
              <a:lnSpc>
                <a:spcPct val="100000"/>
              </a:lnSpc>
              <a:spcBef>
                <a:spcPts val="1500"/>
              </a:spcBef>
              <a:buFont typeface="Webdings" panose="05030102010509060703" pitchFamily="18" charset="2"/>
              <a:buNone/>
            </a:pPr>
            <a:r>
              <a:rPr lang="el-GR" altLang="el-GR" sz="2400" b="1"/>
              <a:t>‘Ολα τα παιδιά βαβίζουν μετά τους 7 μήνες </a:t>
            </a:r>
          </a:p>
          <a:p>
            <a:pPr algn="ctr" eaLnBrk="1" hangingPunct="1">
              <a:lnSpc>
                <a:spcPct val="100000"/>
              </a:lnSpc>
              <a:spcBef>
                <a:spcPts val="1500"/>
              </a:spcBef>
              <a:buFont typeface="Webdings" panose="05030102010509060703" pitchFamily="18" charset="2"/>
              <a:buNone/>
            </a:pPr>
            <a:r>
              <a:rPr lang="el-GR" altLang="el-GR" sz="2400" b="1"/>
              <a:t>ή παράγουν </a:t>
            </a:r>
            <a:r>
              <a:rPr lang="en-GB" altLang="el-GR" sz="2400" b="1"/>
              <a:t>κανονικ</a:t>
            </a:r>
            <a:r>
              <a:rPr lang="el-GR" altLang="el-GR" sz="2400" b="1"/>
              <a:t>ές </a:t>
            </a:r>
            <a:r>
              <a:rPr lang="en-GB" altLang="el-GR" sz="2400" b="1"/>
              <a:t>συλλαβ</a:t>
            </a:r>
            <a:r>
              <a:rPr lang="el-GR" altLang="el-GR" sz="2400" b="1"/>
              <a:t>ές</a:t>
            </a:r>
            <a:r>
              <a:rPr lang="en-GB" altLang="el-GR" sz="2400" b="1">
                <a:cs typeface="Times New Roman" panose="02020603050405020304" pitchFamily="18" charset="0"/>
              </a:rPr>
              <a:t> </a:t>
            </a:r>
            <a:endParaRPr lang="el-GR" altLang="el-GR" sz="2400" b="1">
              <a:cs typeface="Times New Roman" panose="02020603050405020304" pitchFamily="18" charset="0"/>
            </a:endParaRPr>
          </a:p>
          <a:p>
            <a:pPr algn="ctr" eaLnBrk="1" hangingPunct="1">
              <a:lnSpc>
                <a:spcPct val="100000"/>
              </a:lnSpc>
              <a:spcBef>
                <a:spcPts val="1500"/>
              </a:spcBef>
              <a:buFont typeface="Webdings" panose="05030102010509060703" pitchFamily="18" charset="2"/>
              <a:buNone/>
            </a:pPr>
            <a:r>
              <a:rPr lang="en-GB" altLang="el-GR" sz="1800">
                <a:cs typeface="Times New Roman" panose="02020603050405020304" pitchFamily="18" charset="0"/>
              </a:rPr>
              <a:t>Koopmans van-Beinum &amp; van der Stelt 1986</a:t>
            </a:r>
            <a:r>
              <a:rPr lang="el-GR" altLang="el-GR" sz="1800">
                <a:cs typeface="Times New Roman" panose="02020603050405020304" pitchFamily="18" charset="0"/>
              </a:rPr>
              <a:t>,</a:t>
            </a:r>
            <a:r>
              <a:rPr lang="en-GB" altLang="el-GR" sz="1800">
                <a:cs typeface="Times New Roman" panose="02020603050405020304" pitchFamily="18" charset="0"/>
              </a:rPr>
              <a:t> Oller et al 1976</a:t>
            </a:r>
            <a:r>
              <a:rPr lang="el-GR" altLang="el-GR" sz="1800">
                <a:cs typeface="Times New Roman" panose="02020603050405020304" pitchFamily="18" charset="0"/>
              </a:rPr>
              <a:t>,</a:t>
            </a:r>
          </a:p>
          <a:p>
            <a:pPr algn="ctr" eaLnBrk="1" hangingPunct="1">
              <a:lnSpc>
                <a:spcPct val="100000"/>
              </a:lnSpc>
              <a:spcBef>
                <a:spcPts val="1500"/>
              </a:spcBef>
              <a:buFont typeface="Webdings" panose="05030102010509060703" pitchFamily="18" charset="2"/>
              <a:buNone/>
            </a:pPr>
            <a:r>
              <a:rPr lang="en-GB" altLang="el-GR" sz="1800">
                <a:cs typeface="Times New Roman" panose="02020603050405020304" pitchFamily="18" charset="0"/>
              </a:rPr>
              <a:t> Oller &amp; Seibert 1998</a:t>
            </a:r>
            <a:r>
              <a:rPr lang="el-GR" altLang="el-GR" sz="1800">
                <a:cs typeface="Times New Roman" panose="02020603050405020304" pitchFamily="18" charset="0"/>
              </a:rPr>
              <a:t>,</a:t>
            </a:r>
            <a:r>
              <a:rPr lang="en-GB" altLang="el-GR" sz="1800">
                <a:cs typeface="Times New Roman" panose="02020603050405020304" pitchFamily="18" charset="0"/>
              </a:rPr>
              <a:t> Oller 2000</a:t>
            </a:r>
            <a:r>
              <a:rPr lang="el-GR" altLang="el-GR" sz="1800">
                <a:cs typeface="Times New Roman" panose="02020603050405020304" pitchFamily="18" charset="0"/>
              </a:rPr>
              <a:t>,</a:t>
            </a:r>
            <a:r>
              <a:rPr lang="en-GB" altLang="el-GR" sz="1800">
                <a:cs typeface="Times New Roman" panose="02020603050405020304" pitchFamily="18" charset="0"/>
              </a:rPr>
              <a:t> Plaut &amp; Kello 1999</a:t>
            </a:r>
            <a:r>
              <a:rPr lang="el-GR" altLang="el-GR" sz="1800">
                <a:cs typeface="Times New Roman" panose="02020603050405020304" pitchFamily="18" charset="0"/>
              </a:rPr>
              <a:t>,</a:t>
            </a:r>
            <a:r>
              <a:rPr lang="en-GB" altLang="el-GR" sz="1800">
                <a:cs typeface="Times New Roman" panose="02020603050405020304" pitchFamily="18" charset="0"/>
              </a:rPr>
              <a:t> Vihman 1996…</a:t>
            </a:r>
          </a:p>
        </p:txBody>
      </p:sp>
      <p:sp>
        <p:nvSpPr>
          <p:cNvPr id="128005" name="Rectangle 5"/>
          <p:cNvSpPr>
            <a:spLocks noGrp="1" noChangeArrowheads="1"/>
          </p:cNvSpPr>
          <p:nvPr>
            <p:ph type="title"/>
          </p:nvPr>
        </p:nvSpPr>
        <p:spPr>
          <a:xfrm>
            <a:off x="323850" y="0"/>
            <a:ext cx="8496300" cy="1484313"/>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l-GR" altLang="el-GR" sz="2800" smtClean="0">
                <a:solidFill>
                  <a:srgbClr val="FFC000"/>
                </a:solidFill>
              </a:rPr>
              <a:t>Συμπέρασμα:</a:t>
            </a:r>
            <a:br>
              <a:rPr lang="el-GR" altLang="el-GR" sz="2800" smtClean="0">
                <a:solidFill>
                  <a:srgbClr val="FFC000"/>
                </a:solidFill>
              </a:rPr>
            </a:br>
            <a:r>
              <a:rPr lang="en-GB" altLang="el-GR" sz="2800" smtClean="0">
                <a:solidFill>
                  <a:srgbClr val="FFC000"/>
                </a:solidFill>
              </a:rPr>
              <a:t>Προγλωσσικά εκφωνήματα: </a:t>
            </a:r>
            <a:br>
              <a:rPr lang="en-GB" altLang="el-GR" sz="2800" smtClean="0">
                <a:solidFill>
                  <a:srgbClr val="FFC000"/>
                </a:solidFill>
              </a:rPr>
            </a:br>
            <a:r>
              <a:rPr lang="en-GB" altLang="el-GR" sz="2800" smtClean="0">
                <a:solidFill>
                  <a:srgbClr val="FFC000"/>
                </a:solidFill>
              </a:rPr>
              <a:t>προϋπόθεση γλωσσικής ανάπτυξης</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333375"/>
            <a:ext cx="9144000" cy="6143625"/>
          </a:xfrm>
        </p:spPr>
        <p:txBody>
          <a:bodyPr/>
          <a:lstStyle/>
          <a:p>
            <a:pPr marL="381000" indent="-381000" algn="ctr">
              <a:lnSpc>
                <a:spcPct val="100000"/>
              </a:lnSpc>
              <a:spcBef>
                <a:spcPts val="1500"/>
              </a:spcBef>
              <a:buClr>
                <a:srgbClr val="264C72"/>
              </a:buClr>
              <a:buFont typeface="Webdings" pitchFamily="18" charset="2"/>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b="1" dirty="0" err="1" smtClean="0">
                <a:solidFill>
                  <a:srgbClr val="FFFF00"/>
                </a:solidFill>
              </a:rPr>
              <a:t>Σε</a:t>
            </a:r>
            <a:r>
              <a:rPr lang="en-GB" b="1" dirty="0" smtClean="0">
                <a:solidFill>
                  <a:srgbClr val="FFFF00"/>
                </a:solidFill>
              </a:rPr>
              <a:t> </a:t>
            </a:r>
            <a:r>
              <a:rPr lang="en-GB" b="1" dirty="0" err="1" smtClean="0">
                <a:solidFill>
                  <a:srgbClr val="FFFF00"/>
                </a:solidFill>
              </a:rPr>
              <a:t>περιπτώσεις</a:t>
            </a:r>
            <a:r>
              <a:rPr lang="en-GB" b="1" dirty="0" smtClean="0">
                <a:solidFill>
                  <a:srgbClr val="FFFF00"/>
                </a:solidFill>
              </a:rPr>
              <a:t> «</a:t>
            </a:r>
            <a:r>
              <a:rPr lang="en-GB" b="1" dirty="0" err="1" smtClean="0">
                <a:solidFill>
                  <a:srgbClr val="FFFF00"/>
                </a:solidFill>
              </a:rPr>
              <a:t>μη</a:t>
            </a:r>
            <a:r>
              <a:rPr lang="en-GB" b="1" dirty="0" smtClean="0">
                <a:solidFill>
                  <a:srgbClr val="FFFF00"/>
                </a:solidFill>
              </a:rPr>
              <a:t> </a:t>
            </a:r>
            <a:r>
              <a:rPr lang="en-GB" b="1" dirty="0" err="1" smtClean="0">
                <a:solidFill>
                  <a:srgbClr val="FFFF00"/>
                </a:solidFill>
              </a:rPr>
              <a:t>φυσιολογικής</a:t>
            </a:r>
            <a:r>
              <a:rPr lang="en-GB" b="1" dirty="0" smtClean="0">
                <a:solidFill>
                  <a:srgbClr val="FFFF00"/>
                </a:solidFill>
              </a:rPr>
              <a:t>»  </a:t>
            </a:r>
            <a:r>
              <a:rPr lang="en-GB" b="1" dirty="0" err="1" smtClean="0">
                <a:solidFill>
                  <a:srgbClr val="FFFF00"/>
                </a:solidFill>
              </a:rPr>
              <a:t>ανάπτυξης</a:t>
            </a:r>
            <a:endParaRPr lang="el-GR" b="1" dirty="0" smtClean="0">
              <a:solidFill>
                <a:srgbClr val="FFFF00"/>
              </a:solidFill>
            </a:endParaRPr>
          </a:p>
          <a:p>
            <a:pPr marL="381000" indent="-381000" algn="ctr">
              <a:lnSpc>
                <a:spcPct val="100000"/>
              </a:lnSpc>
              <a:spcBef>
                <a:spcPts val="1500"/>
              </a:spcBef>
              <a:buClr>
                <a:srgbClr val="264C72"/>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b="1" dirty="0" err="1" smtClean="0">
                <a:solidFill>
                  <a:srgbClr val="99FFCC"/>
                </a:solidFill>
              </a:rPr>
              <a:t>τα</a:t>
            </a:r>
            <a:r>
              <a:rPr lang="en-GB" b="1" dirty="0" smtClean="0">
                <a:solidFill>
                  <a:srgbClr val="99FFCC"/>
                </a:solidFill>
              </a:rPr>
              <a:t> </a:t>
            </a:r>
            <a:r>
              <a:rPr lang="en-GB" b="1" dirty="0" err="1" smtClean="0">
                <a:solidFill>
                  <a:srgbClr val="99FFCC"/>
                </a:solidFill>
              </a:rPr>
              <a:t>εκφωνήματα</a:t>
            </a:r>
            <a:r>
              <a:rPr lang="en-GB" b="1" dirty="0" smtClean="0">
                <a:solidFill>
                  <a:srgbClr val="99FFCC"/>
                </a:solidFill>
              </a:rPr>
              <a:t> </a:t>
            </a:r>
            <a:r>
              <a:rPr lang="en-GB" b="1" dirty="0" err="1" smtClean="0">
                <a:solidFill>
                  <a:srgbClr val="99FFCC"/>
                </a:solidFill>
              </a:rPr>
              <a:t>είναι</a:t>
            </a:r>
            <a:r>
              <a:rPr lang="en-GB" b="1" dirty="0" smtClean="0">
                <a:solidFill>
                  <a:srgbClr val="99FFCC"/>
                </a:solidFill>
              </a:rPr>
              <a:t> </a:t>
            </a:r>
            <a:r>
              <a:rPr lang="en-GB" b="1" dirty="0" err="1" smtClean="0">
                <a:solidFill>
                  <a:srgbClr val="99FFCC"/>
                </a:solidFill>
              </a:rPr>
              <a:t>λιγότερα</a:t>
            </a:r>
            <a:r>
              <a:rPr lang="en-GB" b="1" dirty="0" smtClean="0">
                <a:solidFill>
                  <a:srgbClr val="99FFCC"/>
                </a:solidFill>
              </a:rPr>
              <a:t> </a:t>
            </a:r>
            <a:endParaRPr lang="el-GR" b="1" dirty="0" smtClean="0">
              <a:solidFill>
                <a:srgbClr val="99FFCC"/>
              </a:solidFill>
            </a:endParaRPr>
          </a:p>
          <a:p>
            <a:pPr marL="381000" indent="-381000" algn="ctr">
              <a:lnSpc>
                <a:spcPct val="100000"/>
              </a:lnSpc>
              <a:spcBef>
                <a:spcPts val="1500"/>
              </a:spcBef>
              <a:buClr>
                <a:srgbClr val="264C72"/>
              </a:buClr>
              <a:buFont typeface="Arial" pitchFamily="34"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b="1" dirty="0" smtClean="0">
                <a:solidFill>
                  <a:srgbClr val="99FFCC"/>
                </a:solidFill>
              </a:rPr>
              <a:t>ή </a:t>
            </a:r>
            <a:r>
              <a:rPr lang="en-GB" b="1" dirty="0" err="1" smtClean="0">
                <a:solidFill>
                  <a:srgbClr val="99FFCC"/>
                </a:solidFill>
              </a:rPr>
              <a:t>καθυστερούν</a:t>
            </a:r>
            <a:r>
              <a:rPr lang="en-GB" b="1" dirty="0" smtClean="0">
                <a:solidFill>
                  <a:srgbClr val="99FFCC"/>
                </a:solidFill>
              </a:rPr>
              <a:t> </a:t>
            </a:r>
            <a:endParaRPr lang="el-GR" b="1" dirty="0" smtClean="0">
              <a:solidFill>
                <a:srgbClr val="99FFCC"/>
              </a:solidFill>
            </a:endParaRPr>
          </a:p>
          <a:p>
            <a:pPr marL="381000" indent="-381000" algn="ctr">
              <a:lnSpc>
                <a:spcPct val="100000"/>
              </a:lnSpc>
              <a:spcBef>
                <a:spcPts val="1500"/>
              </a:spcBef>
              <a:buClr>
                <a:srgbClr val="264C72"/>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b="1" dirty="0" smtClean="0">
                <a:solidFill>
                  <a:srgbClr val="99FFCC"/>
                </a:solidFill>
              </a:rPr>
              <a:t>ή </a:t>
            </a:r>
            <a:r>
              <a:rPr lang="en-GB" b="1" dirty="0" err="1" smtClean="0">
                <a:solidFill>
                  <a:srgbClr val="99FFCC"/>
                </a:solidFill>
              </a:rPr>
              <a:t>διαφέρουν</a:t>
            </a:r>
            <a:r>
              <a:rPr lang="el-GR" b="1" dirty="0" smtClean="0">
                <a:solidFill>
                  <a:srgbClr val="99FFCC"/>
                </a:solidFill>
              </a:rPr>
              <a:t> από φυσιολογικών παιδιών</a:t>
            </a:r>
            <a:r>
              <a:rPr lang="en-GB" b="1" dirty="0" smtClean="0">
                <a:solidFill>
                  <a:srgbClr val="FFFF00"/>
                </a:solidFill>
              </a:rPr>
              <a:t> </a:t>
            </a:r>
            <a:endParaRPr lang="el-GR" b="1" dirty="0" smtClean="0">
              <a:solidFill>
                <a:srgbClr val="FFFF00"/>
              </a:solidFill>
            </a:endParaRPr>
          </a:p>
          <a:p>
            <a:pPr marL="381000" indent="-381000" algn="ctr">
              <a:lnSpc>
                <a:spcPct val="100000"/>
              </a:lnSpc>
              <a:spcBef>
                <a:spcPts val="1500"/>
              </a:spcBef>
              <a:buClr>
                <a:srgbClr val="264C72"/>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endParaRPr lang="en-GB" b="1" dirty="0" smtClean="0">
              <a:solidFill>
                <a:schemeClr val="bg1"/>
              </a:solidFill>
            </a:endParaRPr>
          </a:p>
          <a:p>
            <a:pPr marL="381000" indent="-381000" algn="ctr">
              <a:lnSpc>
                <a:spcPct val="100000"/>
              </a:lnSpc>
              <a:spcBef>
                <a:spcPts val="1500"/>
              </a:spcBef>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t>Π.χ. </a:t>
            </a:r>
          </a:p>
          <a:p>
            <a:pPr marL="381000" indent="-381000" algn="ctr">
              <a:lnSpc>
                <a:spcPct val="100000"/>
              </a:lnSpc>
              <a:spcBef>
                <a:spcPts val="1500"/>
              </a:spcBef>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t>Σ</a:t>
            </a:r>
            <a:r>
              <a:rPr lang="en-GB" b="1" dirty="0" err="1" smtClean="0"/>
              <a:t>ύνδρομο</a:t>
            </a:r>
            <a:r>
              <a:rPr lang="en-GB" b="1" dirty="0" smtClean="0"/>
              <a:t> Down</a:t>
            </a:r>
            <a:r>
              <a:rPr lang="el-GR" b="1" dirty="0" smtClean="0"/>
              <a:t>,</a:t>
            </a:r>
            <a:r>
              <a:rPr lang="en-GB" b="1" dirty="0" smtClean="0"/>
              <a:t> </a:t>
            </a:r>
            <a:r>
              <a:rPr lang="el-GR" b="1" dirty="0" smtClean="0"/>
              <a:t>Ειδική γλωσσική διαταραχή, Α</a:t>
            </a:r>
            <a:r>
              <a:rPr lang="en-GB" b="1" dirty="0" err="1" smtClean="0"/>
              <a:t>υτισμός</a:t>
            </a:r>
            <a:r>
              <a:rPr lang="el-GR" b="1" dirty="0" smtClean="0"/>
              <a:t>. Κώφωση</a:t>
            </a:r>
            <a:r>
              <a:rPr lang="en-GB" b="1" dirty="0" smtClean="0"/>
              <a:t>…</a:t>
            </a:r>
            <a:endParaRPr lang="el-GR" b="1" dirty="0" smtClean="0"/>
          </a:p>
          <a:p>
            <a:pPr marL="381000" indent="-381000" algn="ctr">
              <a:lnSpc>
                <a:spcPct val="100000"/>
              </a:lnSpc>
              <a:spcBef>
                <a:spcPts val="1500"/>
              </a:spcBef>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endParaRPr lang="en-GB" b="1" dirty="0" smtClean="0"/>
          </a:p>
          <a:p>
            <a:pPr marL="381000" indent="-381000" algn="ctr">
              <a:lnSpc>
                <a:spcPct val="100000"/>
              </a:lnSpc>
              <a:spcBef>
                <a:spcPts val="1125"/>
              </a:spcBef>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sz="2000" dirty="0" smtClean="0">
                <a:cs typeface="Times New Roman" pitchFamily="18" charset="0"/>
              </a:rPr>
              <a:t>(Dodd 1972</a:t>
            </a:r>
            <a:r>
              <a:rPr lang="el-GR" sz="2000" dirty="0" smtClean="0"/>
              <a:t>,</a:t>
            </a:r>
            <a:r>
              <a:rPr lang="en-GB" sz="2000" dirty="0" smtClean="0">
                <a:cs typeface="Times New Roman" pitchFamily="18" charset="0"/>
              </a:rPr>
              <a:t> Lynch et al</a:t>
            </a:r>
            <a:r>
              <a:rPr lang="en-GB" sz="2000" dirty="0" smtClean="0"/>
              <a:t>.</a:t>
            </a:r>
            <a:r>
              <a:rPr lang="en-GB" sz="2000" dirty="0" smtClean="0">
                <a:cs typeface="Times New Roman" pitchFamily="18" charset="0"/>
              </a:rPr>
              <a:t> 1995</a:t>
            </a:r>
            <a:r>
              <a:rPr lang="el-GR" sz="2000" dirty="0" smtClean="0">
                <a:cs typeface="Times New Roman" pitchFamily="18" charset="0"/>
              </a:rPr>
              <a:t>,</a:t>
            </a:r>
            <a:r>
              <a:rPr lang="en-GB" sz="2000" dirty="0" smtClean="0">
                <a:cs typeface="Times New Roman" pitchFamily="18" charset="0"/>
              </a:rPr>
              <a:t> </a:t>
            </a:r>
            <a:r>
              <a:rPr lang="en-GB" sz="2000" dirty="0" err="1" smtClean="0">
                <a:cs typeface="Times New Roman" pitchFamily="18" charset="0"/>
              </a:rPr>
              <a:t>Oller</a:t>
            </a:r>
            <a:r>
              <a:rPr lang="en-GB" sz="2000" dirty="0" smtClean="0">
                <a:cs typeface="Times New Roman" pitchFamily="18" charset="0"/>
              </a:rPr>
              <a:t> &amp; </a:t>
            </a:r>
            <a:r>
              <a:rPr lang="en-GB" sz="2000" dirty="0" err="1" smtClean="0">
                <a:cs typeface="Times New Roman" pitchFamily="18" charset="0"/>
              </a:rPr>
              <a:t>Eilers</a:t>
            </a:r>
            <a:r>
              <a:rPr lang="en-GB" sz="2000" dirty="0" smtClean="0">
                <a:cs typeface="Times New Roman" pitchFamily="18" charset="0"/>
              </a:rPr>
              <a:t> 1988</a:t>
            </a:r>
            <a:r>
              <a:rPr lang="el-GR" sz="2000" dirty="0" smtClean="0">
                <a:cs typeface="Times New Roman" pitchFamily="18" charset="0"/>
              </a:rPr>
              <a:t>,</a:t>
            </a:r>
            <a:r>
              <a:rPr lang="en-GB" sz="2000" dirty="0" smtClean="0">
                <a:cs typeface="Times New Roman" pitchFamily="18" charset="0"/>
              </a:rPr>
              <a:t> </a:t>
            </a:r>
          </a:p>
          <a:p>
            <a:pPr marL="381000" indent="-381000" algn="ctr">
              <a:lnSpc>
                <a:spcPct val="40000"/>
              </a:lnSpc>
              <a:spcBef>
                <a:spcPts val="1125"/>
              </a:spcBef>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n-GB" sz="2000" dirty="0" err="1" smtClean="0">
                <a:cs typeface="Times New Roman" pitchFamily="18" charset="0"/>
              </a:rPr>
              <a:t>Stoel</a:t>
            </a:r>
            <a:r>
              <a:rPr lang="en-GB" sz="2000" dirty="0" smtClean="0">
                <a:cs typeface="Times New Roman" pitchFamily="18" charset="0"/>
              </a:rPr>
              <a:t>-Gammon 1989)</a:t>
            </a:r>
          </a:p>
          <a:p>
            <a:pPr>
              <a:defRPr/>
            </a:pPr>
            <a:endParaRPr lang="el-GR" dirty="0"/>
          </a:p>
        </p:txBody>
      </p:sp>
      <p:sp>
        <p:nvSpPr>
          <p:cNvPr id="130051"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D92D28F7-01FF-45F7-AA2E-9214ADAD0519}" type="slidenum">
              <a:rPr lang="en-GB" altLang="el-GR" sz="1400" smtClean="0">
                <a:solidFill>
                  <a:srgbClr val="000000"/>
                </a:solidFill>
              </a:rPr>
              <a:pPr>
                <a:lnSpc>
                  <a:spcPct val="100000"/>
                </a:lnSpc>
                <a:spcBef>
                  <a:spcPct val="0"/>
                </a:spcBef>
                <a:buClr>
                  <a:srgbClr val="000000"/>
                </a:buClr>
              </a:pPr>
              <a:t>71</a:t>
            </a:fld>
            <a:endParaRPr lang="en-GB" altLang="el-GR" sz="1400" smtClean="0">
              <a:solidFill>
                <a:srgbClr val="000000"/>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B0E8381A-B5E0-41FD-BF8A-DB769EAE7716}" type="slidenum">
              <a:rPr lang="en-GB" altLang="el-GR" sz="1400" smtClean="0">
                <a:solidFill>
                  <a:srgbClr val="000000"/>
                </a:solidFill>
              </a:rPr>
              <a:pPr>
                <a:lnSpc>
                  <a:spcPct val="100000"/>
                </a:lnSpc>
                <a:spcBef>
                  <a:spcPct val="0"/>
                </a:spcBef>
                <a:buClr>
                  <a:srgbClr val="000000"/>
                </a:buClr>
              </a:pPr>
              <a:t>72</a:t>
            </a:fld>
            <a:endParaRPr lang="en-GB" altLang="el-GR" sz="1400" smtClean="0">
              <a:solidFill>
                <a:srgbClr val="000000"/>
              </a:solidFill>
            </a:endParaRPr>
          </a:p>
        </p:txBody>
      </p:sp>
      <p:sp>
        <p:nvSpPr>
          <p:cNvPr id="131075" name="Rectangle 1"/>
          <p:cNvSpPr>
            <a:spLocks noGrp="1" noChangeArrowheads="1"/>
          </p:cNvSpPr>
          <p:nvPr>
            <p:ph type="title"/>
          </p:nvPr>
        </p:nvSpPr>
        <p:spPr>
          <a:xfrm>
            <a:off x="228600" y="1828800"/>
            <a:ext cx="8686800" cy="1449388"/>
          </a:xfrm>
        </p:spPr>
        <p:txBody>
          <a:bodyPr/>
          <a:lstStyle/>
          <a:p>
            <a:pPr eaLnBrk="1" hangingPunct="1">
              <a:lnSpc>
                <a:spcPct val="100000"/>
              </a:lnSpc>
              <a:buClr>
                <a:srgbClr val="FFFF66"/>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mtClean="0">
                <a:solidFill>
                  <a:srgbClr val="FFC000"/>
                </a:solidFill>
              </a:rPr>
              <a:t>ΦΩΝΗΤΙΚΗ ΑΝΑΠΤΥΞΗ</a:t>
            </a:r>
            <a:br>
              <a:rPr lang="en-GB" altLang="el-GR" smtClean="0">
                <a:solidFill>
                  <a:srgbClr val="FFC000"/>
                </a:solidFill>
              </a:rPr>
            </a:br>
            <a:r>
              <a:rPr lang="en-GB" altLang="el-GR" smtClean="0">
                <a:solidFill>
                  <a:srgbClr val="FFC000"/>
                </a:solidFill>
              </a:rPr>
              <a:t>προλεκτικής περιόδου</a:t>
            </a:r>
            <a:r>
              <a:rPr lang="en-GB" altLang="el-GR" sz="3200" smtClean="0">
                <a:solidFill>
                  <a:srgbClr val="FFFF66"/>
                </a:solidFill>
              </a:rPr>
              <a:t/>
            </a:r>
            <a:br>
              <a:rPr lang="en-GB" altLang="el-GR" sz="3200" smtClean="0">
                <a:solidFill>
                  <a:srgbClr val="FFFF66"/>
                </a:solidFill>
              </a:rPr>
            </a:br>
            <a:r>
              <a:rPr lang="en-GB" altLang="el-GR" sz="1000" smtClean="0">
                <a:solidFill>
                  <a:srgbClr val="FFFF66"/>
                </a:solidFill>
              </a:rPr>
              <a:t/>
            </a:r>
            <a:br>
              <a:rPr lang="en-GB" altLang="el-GR" sz="1000" smtClean="0">
                <a:solidFill>
                  <a:srgbClr val="FFFF66"/>
                </a:solidFill>
              </a:rPr>
            </a:br>
            <a:endParaRPr lang="en-GB" altLang="el-GR" sz="1000" smtClean="0">
              <a:solidFill>
                <a:srgbClr val="FFFF66"/>
              </a:solidFill>
            </a:endParaRPr>
          </a:p>
        </p:txBody>
      </p:sp>
      <p:sp>
        <p:nvSpPr>
          <p:cNvPr id="131076" name="Line 2"/>
          <p:cNvSpPr>
            <a:spLocks noChangeShapeType="1"/>
          </p:cNvSpPr>
          <p:nvPr/>
        </p:nvSpPr>
        <p:spPr bwMode="auto">
          <a:xfrm>
            <a:off x="609600" y="3276600"/>
            <a:ext cx="7924800" cy="1588"/>
          </a:xfrm>
          <a:prstGeom prst="line">
            <a:avLst/>
          </a:prstGeom>
          <a:noFill/>
          <a:ln w="9360">
            <a:solidFill>
              <a:srgbClr val="FFFFFF"/>
            </a:solidFill>
            <a:miter lim="800000"/>
            <a:headEnd/>
            <a:tailEnd/>
          </a:ln>
          <a:extLst>
            <a:ext uri="{909E8E84-426E-40DD-AFC4-6F175D3DCCD1}">
              <a14:hiddenFill xmlns:a14="http://schemas.microsoft.com/office/drawing/2010/main">
                <a:noFill/>
              </a14:hiddenFill>
            </a:ext>
          </a:extLst>
        </p:spPr>
        <p:txBody>
          <a:bodyPr/>
          <a:lstStyle/>
          <a:p>
            <a:endParaRPr lang="el-GR"/>
          </a:p>
        </p:txBody>
      </p:sp>
      <p:sp>
        <p:nvSpPr>
          <p:cNvPr id="131077" name="Rectangle 3"/>
          <p:cNvSpPr>
            <a:spLocks noChangeArrowheads="1"/>
          </p:cNvSpPr>
          <p:nvPr/>
        </p:nvSpPr>
        <p:spPr bwMode="auto">
          <a:xfrm>
            <a:off x="622300" y="3505200"/>
            <a:ext cx="798512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eaLnBrk="1" hangingPunct="1">
              <a:lnSpc>
                <a:spcPct val="100000"/>
              </a:lnSpc>
              <a:spcBef>
                <a:spcPct val="0"/>
              </a:spcBef>
            </a:pPr>
            <a:r>
              <a:rPr lang="en-GB" altLang="el-GR" sz="1900"/>
              <a:t>(Oller 2000</a:t>
            </a:r>
            <a:r>
              <a:rPr lang="el-GR" altLang="el-GR" sz="1900"/>
              <a:t>,</a:t>
            </a:r>
            <a:r>
              <a:rPr lang="en-GB" altLang="el-GR" sz="1900"/>
              <a:t> Stark 1986</a:t>
            </a:r>
            <a:r>
              <a:rPr lang="el-GR" altLang="el-GR" sz="1900"/>
              <a:t>,</a:t>
            </a:r>
            <a:r>
              <a:rPr lang="en-GB" altLang="el-GR" sz="1900"/>
              <a:t> </a:t>
            </a:r>
            <a:r>
              <a:rPr lang="en-GB" altLang="el-GR" sz="1900">
                <a:cs typeface="Times New Roman" panose="02020603050405020304" pitchFamily="18" charset="0"/>
              </a:rPr>
              <a:t>Koopmans-van Beinum &amp; Van der Stelt</a:t>
            </a:r>
            <a:r>
              <a:rPr lang="en-GB" altLang="el-GR" sz="1900"/>
              <a:t> 1986)</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60350"/>
            <a:ext cx="9144000" cy="6597650"/>
          </a:xfrm>
        </p:spPr>
        <p:txBody>
          <a:bodyPr/>
          <a:lstStyle/>
          <a:p>
            <a:pPr marL="381000" indent="-381000" algn="ctr">
              <a:lnSpc>
                <a:spcPct val="100000"/>
              </a:lnSpc>
              <a:spcBef>
                <a:spcPts val="1500"/>
              </a:spcBef>
              <a:buClr>
                <a:srgbClr val="003366"/>
              </a:buClr>
              <a:buFont typeface="Webdings" pitchFamily="18" charset="2"/>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sz="3200" b="1" dirty="0" smtClean="0">
                <a:solidFill>
                  <a:srgbClr val="FFFF00"/>
                </a:solidFill>
              </a:rPr>
              <a:t>4 περίοδοι ανάπτυξης σχηματικά:</a:t>
            </a:r>
          </a:p>
          <a:p>
            <a:pPr marL="381000" indent="-381000" algn="ctr">
              <a:lnSpc>
                <a:spcPct val="100000"/>
              </a:lnSpc>
              <a:spcBef>
                <a:spcPts val="1500"/>
              </a:spcBef>
              <a:buClr>
                <a:srgbClr val="003366"/>
              </a:buClr>
              <a:buFont typeface="Webdings" pitchFamily="18" charset="2"/>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endParaRPr lang="el-GR" b="1" dirty="0" smtClean="0">
              <a:solidFill>
                <a:schemeClr val="bg1"/>
              </a:solidFill>
            </a:endParaRPr>
          </a:p>
          <a:p>
            <a:pPr marL="514350" indent="-514350">
              <a:lnSpc>
                <a:spcPct val="100000"/>
              </a:lnSpc>
              <a:spcBef>
                <a:spcPts val="1500"/>
              </a:spcBef>
              <a:buClr>
                <a:srgbClr val="003366"/>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solidFill>
                  <a:schemeClr val="bg1"/>
                </a:solidFill>
              </a:rPr>
              <a:t>1. Α</a:t>
            </a:r>
            <a:r>
              <a:rPr lang="en-GB" b="1" dirty="0" smtClean="0">
                <a:solidFill>
                  <a:schemeClr val="bg1"/>
                </a:solidFill>
              </a:rPr>
              <a:t>ν</a:t>
            </a:r>
            <a:r>
              <a:rPr lang="el-GR" b="1" dirty="0" smtClean="0">
                <a:solidFill>
                  <a:schemeClr val="bg1"/>
                </a:solidFill>
              </a:rPr>
              <a:t>τ</a:t>
            </a:r>
            <a:r>
              <a:rPr lang="en-GB" b="1" dirty="0" smtClean="0">
                <a:solidFill>
                  <a:schemeClr val="bg1"/>
                </a:solidFill>
              </a:rPr>
              <a:t>α</a:t>
            </a:r>
            <a:r>
              <a:rPr lang="el-GR" b="1" dirty="0" smtClean="0">
                <a:solidFill>
                  <a:schemeClr val="bg1"/>
                </a:solidFill>
              </a:rPr>
              <a:t>να</a:t>
            </a:r>
            <a:r>
              <a:rPr lang="en-GB" b="1" dirty="0" err="1" smtClean="0">
                <a:solidFill>
                  <a:schemeClr val="bg1"/>
                </a:solidFill>
              </a:rPr>
              <a:t>κλαστικ</a:t>
            </a:r>
            <a:r>
              <a:rPr lang="el-GR" b="1" dirty="0" smtClean="0">
                <a:solidFill>
                  <a:schemeClr val="bg1"/>
                </a:solidFill>
              </a:rPr>
              <a:t>οί</a:t>
            </a:r>
            <a:r>
              <a:rPr lang="en-GB" b="1" dirty="0" smtClean="0">
                <a:solidFill>
                  <a:schemeClr val="bg1"/>
                </a:solidFill>
              </a:rPr>
              <a:t> &amp; </a:t>
            </a:r>
            <a:r>
              <a:rPr lang="en-GB" b="1" dirty="0" err="1" smtClean="0">
                <a:solidFill>
                  <a:schemeClr val="bg1"/>
                </a:solidFill>
              </a:rPr>
              <a:t>άναρθρ</a:t>
            </a:r>
            <a:r>
              <a:rPr lang="el-GR" b="1" dirty="0" smtClean="0">
                <a:solidFill>
                  <a:schemeClr val="bg1"/>
                </a:solidFill>
              </a:rPr>
              <a:t>οι</a:t>
            </a:r>
            <a:r>
              <a:rPr lang="en-GB" b="1" dirty="0" smtClean="0">
                <a:solidFill>
                  <a:schemeClr val="bg1"/>
                </a:solidFill>
              </a:rPr>
              <a:t> </a:t>
            </a:r>
            <a:r>
              <a:rPr lang="en-GB" b="1" dirty="0" err="1" smtClean="0">
                <a:solidFill>
                  <a:schemeClr val="bg1"/>
                </a:solidFill>
              </a:rPr>
              <a:t>ήχ</a:t>
            </a:r>
            <a:r>
              <a:rPr lang="el-GR" b="1" dirty="0" smtClean="0">
                <a:solidFill>
                  <a:schemeClr val="bg1"/>
                </a:solidFill>
              </a:rPr>
              <a:t>οι</a:t>
            </a:r>
            <a:r>
              <a:rPr lang="en-GB" b="1" dirty="0" smtClean="0">
                <a:solidFill>
                  <a:schemeClr val="bg1"/>
                </a:solidFill>
              </a:rPr>
              <a:t> </a:t>
            </a:r>
            <a:r>
              <a:rPr lang="en-GB" dirty="0" smtClean="0">
                <a:solidFill>
                  <a:schemeClr val="bg1"/>
                </a:solidFill>
              </a:rPr>
              <a:t>(~0-2 </a:t>
            </a:r>
            <a:r>
              <a:rPr lang="en-GB" dirty="0" err="1" smtClean="0">
                <a:solidFill>
                  <a:schemeClr val="bg1"/>
                </a:solidFill>
              </a:rPr>
              <a:t>μήνες</a:t>
            </a:r>
            <a:r>
              <a:rPr lang="en-GB" dirty="0" smtClean="0">
                <a:solidFill>
                  <a:schemeClr val="bg1"/>
                </a:solidFill>
              </a:rPr>
              <a:t>)</a:t>
            </a:r>
          </a:p>
          <a:p>
            <a:pPr marL="514350" indent="-514350">
              <a:lnSpc>
                <a:spcPct val="100000"/>
              </a:lnSpc>
              <a:spcBef>
                <a:spcPts val="1500"/>
              </a:spcBef>
              <a:buClr>
                <a:srgbClr val="003366"/>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solidFill>
                  <a:schemeClr val="bg1"/>
                </a:solidFill>
              </a:rPr>
              <a:t>2. </a:t>
            </a:r>
            <a:r>
              <a:rPr lang="en-GB" b="1" dirty="0" err="1" smtClean="0">
                <a:solidFill>
                  <a:schemeClr val="bg1"/>
                </a:solidFill>
              </a:rPr>
              <a:t>Πρωτόγονη</a:t>
            </a:r>
            <a:r>
              <a:rPr lang="en-GB" b="1" dirty="0" smtClean="0">
                <a:solidFill>
                  <a:schemeClr val="bg1"/>
                </a:solidFill>
              </a:rPr>
              <a:t> </a:t>
            </a:r>
            <a:r>
              <a:rPr lang="en-GB" b="1" dirty="0" err="1" smtClean="0">
                <a:solidFill>
                  <a:schemeClr val="bg1"/>
                </a:solidFill>
              </a:rPr>
              <a:t>άρθρωση</a:t>
            </a:r>
            <a:r>
              <a:rPr lang="el-GR" b="1" dirty="0" smtClean="0">
                <a:solidFill>
                  <a:schemeClr val="bg1"/>
                </a:solidFill>
              </a:rPr>
              <a:t> 	</a:t>
            </a:r>
            <a:r>
              <a:rPr lang="en-GB" b="1" dirty="0" smtClean="0">
                <a:solidFill>
                  <a:schemeClr val="bg1"/>
                </a:solidFill>
              </a:rPr>
              <a:t> </a:t>
            </a:r>
            <a:r>
              <a:rPr lang="en-GB" dirty="0" smtClean="0">
                <a:solidFill>
                  <a:schemeClr val="bg1"/>
                </a:solidFill>
              </a:rPr>
              <a:t>(~2-4 </a:t>
            </a:r>
            <a:r>
              <a:rPr lang="en-GB" dirty="0" err="1" smtClean="0">
                <a:solidFill>
                  <a:schemeClr val="bg1"/>
                </a:solidFill>
              </a:rPr>
              <a:t>μήνες</a:t>
            </a:r>
            <a:r>
              <a:rPr lang="en-GB" dirty="0" smtClean="0">
                <a:solidFill>
                  <a:schemeClr val="bg1"/>
                </a:solidFill>
              </a:rPr>
              <a:t>)</a:t>
            </a:r>
            <a:endParaRPr lang="el-GR" dirty="0" smtClean="0">
              <a:solidFill>
                <a:schemeClr val="bg1"/>
              </a:solidFill>
            </a:endParaRPr>
          </a:p>
          <a:p>
            <a:pPr marL="514350" indent="-514350">
              <a:lnSpc>
                <a:spcPct val="100000"/>
              </a:lnSpc>
              <a:spcBef>
                <a:spcPts val="1500"/>
              </a:spcBef>
              <a:buClr>
                <a:srgbClr val="003366"/>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solidFill>
                  <a:schemeClr val="bg1"/>
                </a:solidFill>
              </a:rPr>
              <a:t>3. </a:t>
            </a:r>
            <a:r>
              <a:rPr lang="en-GB" b="1" dirty="0" err="1" smtClean="0">
                <a:solidFill>
                  <a:schemeClr val="bg1"/>
                </a:solidFill>
              </a:rPr>
              <a:t>Φωνητικό</a:t>
            </a:r>
            <a:r>
              <a:rPr lang="en-GB" b="1" dirty="0" smtClean="0">
                <a:solidFill>
                  <a:schemeClr val="bg1"/>
                </a:solidFill>
              </a:rPr>
              <a:t> </a:t>
            </a:r>
            <a:r>
              <a:rPr lang="en-GB" b="1" dirty="0" err="1" smtClean="0">
                <a:solidFill>
                  <a:schemeClr val="bg1"/>
                </a:solidFill>
              </a:rPr>
              <a:t>παιχνίδι</a:t>
            </a:r>
            <a:r>
              <a:rPr lang="el-GR" b="1" dirty="0" smtClean="0">
                <a:solidFill>
                  <a:schemeClr val="bg1"/>
                </a:solidFill>
              </a:rPr>
              <a:t> ή εξάσκηση </a:t>
            </a:r>
            <a:r>
              <a:rPr lang="en-GB" b="1" dirty="0" err="1" smtClean="0">
                <a:solidFill>
                  <a:schemeClr val="bg1"/>
                </a:solidFill>
              </a:rPr>
              <a:t>φωνητικών</a:t>
            </a:r>
            <a:r>
              <a:rPr lang="en-GB" b="1" dirty="0" smtClean="0">
                <a:solidFill>
                  <a:schemeClr val="bg1"/>
                </a:solidFill>
              </a:rPr>
              <a:t> </a:t>
            </a:r>
            <a:r>
              <a:rPr lang="en-GB" b="1" dirty="0" err="1" smtClean="0">
                <a:solidFill>
                  <a:schemeClr val="bg1"/>
                </a:solidFill>
              </a:rPr>
              <a:t>ικανοτήτων</a:t>
            </a:r>
            <a:r>
              <a:rPr lang="en-GB" b="1" dirty="0" smtClean="0">
                <a:solidFill>
                  <a:schemeClr val="bg1"/>
                </a:solidFill>
              </a:rPr>
              <a:t> </a:t>
            </a:r>
            <a:r>
              <a:rPr lang="el-GR" b="1" dirty="0" smtClean="0">
                <a:solidFill>
                  <a:schemeClr val="bg1"/>
                </a:solidFill>
              </a:rPr>
              <a:t> 	</a:t>
            </a:r>
            <a:r>
              <a:rPr lang="en-GB" dirty="0" smtClean="0">
                <a:solidFill>
                  <a:schemeClr val="bg1"/>
                </a:solidFill>
              </a:rPr>
              <a:t>(~4-8 </a:t>
            </a:r>
            <a:r>
              <a:rPr lang="en-GB" dirty="0" err="1" smtClean="0">
                <a:solidFill>
                  <a:schemeClr val="bg1"/>
                </a:solidFill>
              </a:rPr>
              <a:t>μήνες</a:t>
            </a:r>
            <a:r>
              <a:rPr lang="el-GR" dirty="0" smtClean="0">
                <a:solidFill>
                  <a:schemeClr val="bg1"/>
                </a:solidFill>
              </a:rPr>
              <a:t>)</a:t>
            </a:r>
          </a:p>
          <a:p>
            <a:pPr marL="514350" indent="-514350">
              <a:lnSpc>
                <a:spcPct val="100000"/>
              </a:lnSpc>
              <a:spcBef>
                <a:spcPts val="1500"/>
              </a:spcBef>
              <a:buClr>
                <a:srgbClr val="003366"/>
              </a:buCl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r>
              <a:rPr lang="el-GR" b="1" dirty="0" smtClean="0">
                <a:solidFill>
                  <a:schemeClr val="bg1"/>
                </a:solidFill>
              </a:rPr>
              <a:t>4. </a:t>
            </a:r>
            <a:r>
              <a:rPr lang="en-GB" b="1" dirty="0" err="1" smtClean="0">
                <a:solidFill>
                  <a:schemeClr val="bg1"/>
                </a:solidFill>
              </a:rPr>
              <a:t>Βάβισμα</a:t>
            </a:r>
            <a:r>
              <a:rPr lang="en-GB" b="1" dirty="0" smtClean="0">
                <a:solidFill>
                  <a:schemeClr val="bg1"/>
                </a:solidFill>
              </a:rPr>
              <a:t>  </a:t>
            </a:r>
            <a:r>
              <a:rPr lang="el-GR" b="1" dirty="0" smtClean="0">
                <a:solidFill>
                  <a:schemeClr val="bg1"/>
                </a:solidFill>
              </a:rPr>
              <a:t>ή παραγωγή συλλαβών </a:t>
            </a:r>
            <a:r>
              <a:rPr lang="en-GB" dirty="0" smtClean="0">
                <a:solidFill>
                  <a:schemeClr val="bg1"/>
                </a:solidFill>
              </a:rPr>
              <a:t>(~ 6-10 </a:t>
            </a:r>
            <a:r>
              <a:rPr lang="en-GB" dirty="0" err="1" smtClean="0">
                <a:solidFill>
                  <a:schemeClr val="bg1"/>
                </a:solidFill>
              </a:rPr>
              <a:t>μήνες</a:t>
            </a:r>
            <a:r>
              <a:rPr lang="en-GB" dirty="0" smtClean="0">
                <a:solidFill>
                  <a:schemeClr val="bg1"/>
                </a:solidFill>
              </a:rPr>
              <a:t>)</a:t>
            </a:r>
          </a:p>
          <a:p>
            <a:pPr marL="381000" indent="-381000" algn="ctr">
              <a:lnSpc>
                <a:spcPct val="100000"/>
              </a:lnSpc>
              <a:spcBef>
                <a:spcPts val="1500"/>
              </a:spcBef>
              <a:buClr>
                <a:srgbClr val="003366"/>
              </a:buClr>
              <a:buFont typeface="Webdings" pitchFamily="18" charset="2"/>
              <a:buNone/>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a:pPr>
            <a:endParaRPr lang="en-GB" b="1" dirty="0" smtClean="0">
              <a:solidFill>
                <a:srgbClr val="003366"/>
              </a:solidFill>
            </a:endParaRPr>
          </a:p>
          <a:p>
            <a:pPr>
              <a:defRPr/>
            </a:pPr>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C19B7E23-C198-4AB5-8FB2-3B3BA1C72F60}" type="slidenum">
              <a:rPr lang="en-GB" altLang="el-GR" sz="1400" smtClean="0">
                <a:solidFill>
                  <a:srgbClr val="000000"/>
                </a:solidFill>
              </a:rPr>
              <a:pPr>
                <a:lnSpc>
                  <a:spcPct val="100000"/>
                </a:lnSpc>
                <a:spcBef>
                  <a:spcPct val="0"/>
                </a:spcBef>
                <a:buClr>
                  <a:srgbClr val="000000"/>
                </a:buClr>
              </a:pPr>
              <a:t>74</a:t>
            </a:fld>
            <a:endParaRPr lang="en-GB" altLang="el-GR" sz="1400" smtClean="0">
              <a:solidFill>
                <a:srgbClr val="000000"/>
              </a:solidFill>
            </a:endParaRPr>
          </a:p>
        </p:txBody>
      </p:sp>
      <p:sp>
        <p:nvSpPr>
          <p:cNvPr id="134147" name="Text Box 1"/>
          <p:cNvSpPr txBox="1">
            <a:spLocks noChangeArrowheads="1"/>
          </p:cNvSpPr>
          <p:nvPr/>
        </p:nvSpPr>
        <p:spPr bwMode="auto">
          <a:xfrm>
            <a:off x="381000" y="228600"/>
            <a:ext cx="8305800" cy="730250"/>
          </a:xfrm>
          <a:prstGeom prst="rect">
            <a:avLst/>
          </a:prstGeom>
          <a:solidFill>
            <a:srgbClr val="FFFFDF"/>
          </a:solidFill>
          <a:ln w="9525">
            <a:solidFill>
              <a:schemeClr val="tx1"/>
            </a:solidFill>
            <a:round/>
            <a:headEnd/>
            <a:tailEnd/>
          </a:ln>
          <a:effectLst>
            <a:outerShdw dist="17819" dir="2700000" algn="ctr" rotWithShape="0">
              <a:srgbClr val="989885"/>
            </a:outerShdw>
          </a:effec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003366"/>
              </a:buClr>
              <a:buFont typeface="Webdings" panose="05030102010509060703" pitchFamily="18" charset="2"/>
              <a:buChar char=""/>
            </a:pPr>
            <a:r>
              <a:rPr lang="en-GB" altLang="el-GR" sz="2400" b="1">
                <a:solidFill>
                  <a:srgbClr val="003366"/>
                </a:solidFill>
              </a:rPr>
              <a:t>Περίοδος αντανακλαστικών &amp; άναρθρων ήχων </a:t>
            </a:r>
          </a:p>
          <a:p>
            <a:pPr algn="ctr" eaLnBrk="1" hangingPunct="1">
              <a:lnSpc>
                <a:spcPct val="20000"/>
              </a:lnSpc>
              <a:spcBef>
                <a:spcPts val="1500"/>
              </a:spcBef>
              <a:buClr>
                <a:srgbClr val="003366"/>
              </a:buClr>
              <a:buFont typeface="Webdings" panose="05030102010509060703" pitchFamily="18" charset="2"/>
              <a:buNone/>
            </a:pPr>
            <a:r>
              <a:rPr lang="en-GB" altLang="el-GR" sz="2400">
                <a:solidFill>
                  <a:srgbClr val="003366"/>
                </a:solidFill>
              </a:rPr>
              <a:t>(0-2 μήνες)</a:t>
            </a:r>
          </a:p>
        </p:txBody>
      </p:sp>
      <p:sp>
        <p:nvSpPr>
          <p:cNvPr id="134148" name="Rectangle 2"/>
          <p:cNvSpPr>
            <a:spLocks noChangeArrowheads="1"/>
          </p:cNvSpPr>
          <p:nvPr/>
        </p:nvSpPr>
        <p:spPr bwMode="auto">
          <a:xfrm>
            <a:off x="0" y="1000125"/>
            <a:ext cx="9144000" cy="532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lnSpc>
                <a:spcPct val="150000"/>
              </a:lnSpc>
              <a:spcBef>
                <a:spcPct val="0"/>
              </a:spcBef>
              <a:buFont typeface="Georgia" panose="02040502050405020303" pitchFamily="18" charset="0"/>
              <a:buChar char="•"/>
            </a:pPr>
            <a:r>
              <a:rPr lang="en-GB" altLang="el-GR" sz="2400" b="1" u="sng">
                <a:solidFill>
                  <a:srgbClr val="FFFF00"/>
                </a:solidFill>
              </a:rPr>
              <a:t>Αρχικά</a:t>
            </a:r>
            <a:r>
              <a:rPr lang="en-GB" altLang="el-GR" sz="2400" b="1">
                <a:solidFill>
                  <a:srgbClr val="FFFF00"/>
                </a:solidFill>
              </a:rPr>
              <a:t> μόνο </a:t>
            </a:r>
            <a:r>
              <a:rPr lang="en-GB" altLang="el-GR" sz="2400" b="1" u="sng">
                <a:solidFill>
                  <a:srgbClr val="FFFF00"/>
                </a:solidFill>
              </a:rPr>
              <a:t>αντανακλαστικοί ήχοι</a:t>
            </a:r>
            <a:r>
              <a:rPr lang="en-GB" altLang="el-GR" sz="2400" b="1">
                <a:solidFill>
                  <a:srgbClr val="FFFF00"/>
                </a:solidFill>
              </a:rPr>
              <a:t> </a:t>
            </a:r>
            <a:r>
              <a:rPr lang="en-GB" altLang="el-GR" sz="2200" b="1"/>
              <a:t>(π.χ.βήχας, κλάμα…)</a:t>
            </a:r>
            <a:r>
              <a:rPr lang="el-GR" altLang="el-GR" sz="2200" b="1"/>
              <a:t>:</a:t>
            </a:r>
            <a:r>
              <a:rPr lang="en-GB" altLang="el-GR" sz="2200" b="1"/>
              <a:t> </a:t>
            </a:r>
          </a:p>
          <a:p>
            <a:pPr algn="ctr" eaLnBrk="1" hangingPunct="1">
              <a:lnSpc>
                <a:spcPct val="150000"/>
              </a:lnSpc>
              <a:spcBef>
                <a:spcPct val="0"/>
              </a:spcBef>
            </a:pPr>
            <a:r>
              <a:rPr lang="el-GR" altLang="el-GR" sz="2200" b="1"/>
              <a:t>Α</a:t>
            </a:r>
            <a:r>
              <a:rPr lang="en-GB" altLang="el-GR" sz="2200" b="1"/>
              <a:t>κούσιο προϊόν των βασικών σωματικών λειτουργιών</a:t>
            </a:r>
          </a:p>
          <a:p>
            <a:pPr algn="ctr" eaLnBrk="1" hangingPunct="1">
              <a:lnSpc>
                <a:spcPct val="150000"/>
              </a:lnSpc>
              <a:spcBef>
                <a:spcPct val="0"/>
              </a:spcBef>
            </a:pPr>
            <a:endParaRPr lang="en-GB" altLang="el-GR" sz="2200" b="1"/>
          </a:p>
          <a:p>
            <a:pPr algn="ctr" eaLnBrk="1" hangingPunct="1">
              <a:lnSpc>
                <a:spcPct val="120000"/>
              </a:lnSpc>
              <a:spcBef>
                <a:spcPct val="0"/>
              </a:spcBef>
              <a:buFont typeface="Georgia" panose="02040502050405020303" pitchFamily="18" charset="0"/>
              <a:buChar char="•"/>
            </a:pPr>
            <a:r>
              <a:rPr lang="en-GB" altLang="el-GR" sz="2400" b="1" u="sng">
                <a:solidFill>
                  <a:srgbClr val="FFFF00"/>
                </a:solidFill>
              </a:rPr>
              <a:t>Κατά τον 2º μήνα</a:t>
            </a:r>
            <a:r>
              <a:rPr lang="en-GB" altLang="el-GR" sz="2400" b="1">
                <a:solidFill>
                  <a:srgbClr val="FFFF00"/>
                </a:solidFill>
              </a:rPr>
              <a:t>: «</a:t>
            </a:r>
            <a:r>
              <a:rPr lang="en-GB" altLang="el-GR" sz="2400" b="1" u="sng">
                <a:solidFill>
                  <a:srgbClr val="FFFF00"/>
                </a:solidFill>
              </a:rPr>
              <a:t>ψευδοφωνήεντα</a:t>
            </a:r>
            <a:r>
              <a:rPr lang="en-GB" altLang="el-GR" sz="2200" b="1"/>
              <a:t>» </a:t>
            </a:r>
            <a:r>
              <a:rPr lang="en-GB" altLang="el-GR" sz="1800"/>
              <a:t>(Οller 2000)</a:t>
            </a:r>
            <a:r>
              <a:rPr lang="el-GR" altLang="el-GR" sz="1800"/>
              <a:t>:</a:t>
            </a:r>
            <a:endParaRPr lang="en-GB" altLang="el-GR" sz="1800"/>
          </a:p>
          <a:p>
            <a:pPr algn="ctr" eaLnBrk="1" hangingPunct="1">
              <a:lnSpc>
                <a:spcPct val="120000"/>
              </a:lnSpc>
              <a:spcBef>
                <a:spcPct val="0"/>
              </a:spcBef>
              <a:buFont typeface="Wingdings" panose="05000000000000000000" pitchFamily="2" charset="2"/>
              <a:buNone/>
            </a:pPr>
            <a:r>
              <a:rPr lang="el-GR" altLang="el-GR" sz="2200" b="1"/>
              <a:t>Δηλ. σύ</a:t>
            </a:r>
            <a:r>
              <a:rPr lang="en-GB" altLang="el-GR" sz="2200" b="1"/>
              <a:t>ντομες φωνήσεις με όργανα άρθρωσης σε </a:t>
            </a:r>
            <a:r>
              <a:rPr lang="el-GR" altLang="el-GR" sz="2200" b="1"/>
              <a:t>«</a:t>
            </a:r>
            <a:r>
              <a:rPr lang="en-GB" altLang="el-GR" sz="2200" b="1"/>
              <a:t>ανάπαυση</a:t>
            </a:r>
            <a:r>
              <a:rPr lang="el-GR" altLang="el-GR" sz="2200" b="1"/>
              <a:t>»</a:t>
            </a:r>
            <a:r>
              <a:rPr lang="en-GB" altLang="el-GR" sz="2200" b="1"/>
              <a:t> </a:t>
            </a:r>
          </a:p>
          <a:p>
            <a:pPr algn="ctr" eaLnBrk="1" hangingPunct="1">
              <a:lnSpc>
                <a:spcPct val="120000"/>
              </a:lnSpc>
              <a:spcBef>
                <a:spcPct val="0"/>
              </a:spcBef>
              <a:buFont typeface="Wingdings" panose="05000000000000000000" pitchFamily="2" charset="2"/>
              <a:buNone/>
            </a:pPr>
            <a:r>
              <a:rPr lang="el-GR" altLang="el-GR" sz="2200" b="1">
                <a:solidFill>
                  <a:srgbClr val="99FFCC"/>
                </a:solidFill>
              </a:rPr>
              <a:t>Ανοιχτοί ήχοι που θ</a:t>
            </a:r>
            <a:r>
              <a:rPr lang="en-GB" altLang="el-GR" sz="2200" b="1">
                <a:solidFill>
                  <a:srgbClr val="99FFCC"/>
                </a:solidFill>
              </a:rPr>
              <a:t>υμίζουν φωνήεντα </a:t>
            </a:r>
            <a:r>
              <a:rPr lang="en-GB" altLang="el-GR" sz="2200" b="1"/>
              <a:t>(α, ου)</a:t>
            </a:r>
            <a:endParaRPr lang="el-GR" altLang="el-GR" sz="2200" b="1"/>
          </a:p>
          <a:p>
            <a:pPr algn="ctr" eaLnBrk="1" hangingPunct="1">
              <a:lnSpc>
                <a:spcPct val="120000"/>
              </a:lnSpc>
              <a:spcBef>
                <a:spcPct val="0"/>
              </a:spcBef>
              <a:buFont typeface="Wingdings" panose="05000000000000000000" pitchFamily="2" charset="2"/>
              <a:buNone/>
            </a:pPr>
            <a:r>
              <a:rPr lang="en-GB" altLang="el-GR" sz="2200" b="1"/>
              <a:t> αλλά χωρίς πλήρη αντήχησή τους</a:t>
            </a:r>
            <a:r>
              <a:rPr lang="el-GR" altLang="el-GR" sz="2200" b="1"/>
              <a:t>.</a:t>
            </a:r>
            <a:r>
              <a:rPr lang="en-GB" altLang="el-GR" sz="1900" b="1"/>
              <a:t> </a:t>
            </a:r>
          </a:p>
          <a:p>
            <a:pPr algn="ctr" eaLnBrk="1" hangingPunct="1">
              <a:lnSpc>
                <a:spcPct val="120000"/>
              </a:lnSpc>
              <a:spcBef>
                <a:spcPct val="0"/>
              </a:spcBef>
              <a:buFont typeface="Wingdings" panose="05000000000000000000" pitchFamily="2" charset="2"/>
              <a:buNone/>
            </a:pPr>
            <a:r>
              <a:rPr lang="en-GB" altLang="el-GR" sz="2200" b="1"/>
              <a:t>Παράγονται κυρίως κατά την κοινωνική αλληλεπίδραση</a:t>
            </a:r>
            <a:r>
              <a:rPr lang="el-GR" altLang="el-GR" sz="2200" b="1"/>
              <a:t> με γονιό </a:t>
            </a:r>
            <a:r>
              <a:rPr lang="en-GB" altLang="el-GR" sz="2200" b="1"/>
              <a:t>και ειδικά όταν </a:t>
            </a:r>
            <a:r>
              <a:rPr lang="el-GR" altLang="el-GR" sz="2200" b="1"/>
              <a:t>σε </a:t>
            </a:r>
            <a:r>
              <a:rPr lang="en-GB" altLang="el-GR" sz="2200" b="1"/>
              <a:t>οπτική επαφή </a:t>
            </a:r>
            <a:r>
              <a:rPr lang="en-GB" altLang="el-GR" sz="2000"/>
              <a:t>(</a:t>
            </a:r>
            <a:r>
              <a:rPr lang="en-GB" altLang="el-GR" sz="2000">
                <a:cs typeface="Times New Roman" panose="02020603050405020304" pitchFamily="18" charset="0"/>
              </a:rPr>
              <a:t>Stark</a:t>
            </a:r>
            <a:r>
              <a:rPr lang="en-GB" altLang="el-GR" sz="2000"/>
              <a:t> </a:t>
            </a:r>
            <a:r>
              <a:rPr lang="en-GB" altLang="el-GR" sz="2000">
                <a:cs typeface="Times New Roman" panose="02020603050405020304" pitchFamily="18" charset="0"/>
              </a:rPr>
              <a:t>1980)</a:t>
            </a:r>
            <a:r>
              <a:rPr lang="en-GB" altLang="el-GR" sz="2000"/>
              <a:t>.</a:t>
            </a:r>
          </a:p>
          <a:p>
            <a:pPr algn="ctr" eaLnBrk="1" hangingPunct="1">
              <a:lnSpc>
                <a:spcPct val="120000"/>
              </a:lnSpc>
              <a:spcBef>
                <a:spcPct val="0"/>
              </a:spcBef>
              <a:buFont typeface="Wingdings" panose="05000000000000000000" pitchFamily="2" charset="2"/>
              <a:buNone/>
            </a:pPr>
            <a:r>
              <a:rPr lang="en-GB" altLang="el-GR" sz="2200" b="1"/>
              <a:t>Στις ίδιες συνθήκες αλληλεπίδρασης </a:t>
            </a:r>
            <a:endParaRPr lang="el-GR" altLang="el-GR" sz="2200" b="1"/>
          </a:p>
          <a:p>
            <a:pPr algn="ctr" eaLnBrk="1" hangingPunct="1">
              <a:lnSpc>
                <a:spcPct val="120000"/>
              </a:lnSpc>
              <a:spcBef>
                <a:spcPct val="0"/>
              </a:spcBef>
              <a:buFont typeface="Wingdings" panose="05000000000000000000" pitchFamily="2" charset="2"/>
              <a:buNone/>
            </a:pPr>
            <a:r>
              <a:rPr lang="el-GR" altLang="el-GR" sz="2200" b="1"/>
              <a:t>και </a:t>
            </a:r>
            <a:r>
              <a:rPr lang="en-GB" altLang="el-GR" sz="2200" b="1"/>
              <a:t> ένα </a:t>
            </a:r>
            <a:r>
              <a:rPr lang="en-GB" altLang="el-GR" sz="2200" b="1">
                <a:solidFill>
                  <a:srgbClr val="FFFF66"/>
                </a:solidFill>
              </a:rPr>
              <a:t>«σιωπηλό παιχνίδι»</a:t>
            </a:r>
            <a:r>
              <a:rPr lang="en-GB" altLang="el-GR" sz="2200" b="1"/>
              <a:t> με τη γλώσσα και τα χείλη</a:t>
            </a:r>
            <a:r>
              <a:rPr lang="en-GB" altLang="el-GR" sz="2200"/>
              <a:t> </a:t>
            </a:r>
            <a:r>
              <a:rPr lang="en-GB" altLang="el-GR" sz="2000">
                <a:cs typeface="Times New Roman" panose="02020603050405020304" pitchFamily="18" charset="0"/>
              </a:rPr>
              <a:t>(Trevarthen 1977).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A082ACBE-3B9C-4147-98A4-F5E76945AD05}" type="slidenum">
              <a:rPr lang="en-GB" altLang="el-GR" sz="1400" smtClean="0">
                <a:solidFill>
                  <a:srgbClr val="000000"/>
                </a:solidFill>
              </a:rPr>
              <a:pPr>
                <a:lnSpc>
                  <a:spcPct val="100000"/>
                </a:lnSpc>
                <a:spcBef>
                  <a:spcPct val="0"/>
                </a:spcBef>
                <a:buClr>
                  <a:srgbClr val="000000"/>
                </a:buClr>
              </a:pPr>
              <a:t>75</a:t>
            </a:fld>
            <a:endParaRPr lang="en-GB" altLang="el-GR" sz="1400" smtClean="0">
              <a:solidFill>
                <a:srgbClr val="000000"/>
              </a:solidFill>
            </a:endParaRPr>
          </a:p>
        </p:txBody>
      </p:sp>
      <p:sp>
        <p:nvSpPr>
          <p:cNvPr id="136195" name="Text Box 1"/>
          <p:cNvSpPr txBox="1">
            <a:spLocks noChangeArrowheads="1"/>
          </p:cNvSpPr>
          <p:nvPr/>
        </p:nvSpPr>
        <p:spPr bwMode="auto">
          <a:xfrm>
            <a:off x="304800" y="0"/>
            <a:ext cx="8305800" cy="1025525"/>
          </a:xfrm>
          <a:prstGeom prst="rect">
            <a:avLst/>
          </a:prstGeom>
          <a:solidFill>
            <a:srgbClr val="FFFFDF"/>
          </a:solidFill>
          <a:ln w="9525">
            <a:solidFill>
              <a:schemeClr val="tx1"/>
            </a:solidFill>
            <a:round/>
            <a:headEnd/>
            <a:tailEnd/>
          </a:ln>
          <a:effectLst>
            <a:outerShdw dist="17819" dir="2700000" algn="ctr" rotWithShape="0">
              <a:srgbClr val="989885"/>
            </a:outerShdw>
          </a:effec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003366"/>
              </a:buClr>
              <a:buFont typeface="Webdings" panose="05030102010509060703" pitchFamily="18" charset="2"/>
              <a:buChar char=""/>
            </a:pPr>
            <a:r>
              <a:rPr lang="en-GB" altLang="el-GR" sz="2400" b="1">
                <a:solidFill>
                  <a:srgbClr val="003366"/>
                </a:solidFill>
              </a:rPr>
              <a:t>Περίοδος πρωτόγονης άρθρωσης</a:t>
            </a:r>
            <a:endParaRPr lang="el-GR" altLang="el-GR" sz="2400" b="1">
              <a:solidFill>
                <a:srgbClr val="003366"/>
              </a:solidFill>
            </a:endParaRPr>
          </a:p>
          <a:p>
            <a:pPr algn="ctr" eaLnBrk="1" hangingPunct="1">
              <a:lnSpc>
                <a:spcPct val="100000"/>
              </a:lnSpc>
              <a:spcBef>
                <a:spcPts val="1500"/>
              </a:spcBef>
              <a:buClr>
                <a:srgbClr val="003366"/>
              </a:buClr>
              <a:buFont typeface="Webdings" panose="05030102010509060703" pitchFamily="18" charset="2"/>
              <a:buChar char=""/>
            </a:pPr>
            <a:r>
              <a:rPr lang="en-GB" altLang="el-GR" sz="2400" b="1">
                <a:solidFill>
                  <a:srgbClr val="003366"/>
                </a:solidFill>
              </a:rPr>
              <a:t> (περίπου 2-4 μήνες)</a:t>
            </a:r>
          </a:p>
        </p:txBody>
      </p:sp>
      <p:sp>
        <p:nvSpPr>
          <p:cNvPr id="136196" name="Rectangle 2"/>
          <p:cNvSpPr>
            <a:spLocks noChangeArrowheads="1"/>
          </p:cNvSpPr>
          <p:nvPr/>
        </p:nvSpPr>
        <p:spPr bwMode="auto">
          <a:xfrm>
            <a:off x="0" y="1295400"/>
            <a:ext cx="9144000" cy="522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gn="ctr" eaLnBrk="1" hangingPunct="1">
              <a:spcBef>
                <a:spcPct val="0"/>
              </a:spcBef>
            </a:pPr>
            <a:r>
              <a:rPr lang="en-GB" altLang="el-GR" sz="2400" b="1" u="sng">
                <a:solidFill>
                  <a:srgbClr val="FFFF00"/>
                </a:solidFill>
              </a:rPr>
              <a:t>Οι πρώτοι «κλειστοί» ήχοι (που μοιάζουν με σύμφωνα</a:t>
            </a:r>
            <a:r>
              <a:rPr lang="en-GB" altLang="el-GR" sz="2400" u="sng"/>
              <a:t>)</a:t>
            </a:r>
            <a:r>
              <a:rPr lang="en-GB" altLang="el-GR" sz="2200"/>
              <a:t> </a:t>
            </a:r>
            <a:endParaRPr lang="el-GR" altLang="el-GR" sz="2200"/>
          </a:p>
          <a:p>
            <a:pPr algn="ctr" eaLnBrk="1" hangingPunct="1">
              <a:spcBef>
                <a:spcPct val="0"/>
              </a:spcBef>
            </a:pPr>
            <a:r>
              <a:rPr lang="en-GB" altLang="el-GR" sz="2200"/>
              <a:t> </a:t>
            </a:r>
            <a:r>
              <a:rPr lang="en-GB" altLang="el-GR" sz="2200" b="1"/>
              <a:t>παράγονται από παρεμπόδιση </a:t>
            </a:r>
            <a:r>
              <a:rPr lang="el-GR" altLang="el-GR" sz="2200" b="1"/>
              <a:t> εκροής </a:t>
            </a:r>
            <a:r>
              <a:rPr lang="en-GB" altLang="el-GR" sz="2200" b="1"/>
              <a:t>του αέρα </a:t>
            </a:r>
            <a:endParaRPr lang="el-GR" altLang="el-GR" sz="2200" b="1"/>
          </a:p>
          <a:p>
            <a:pPr algn="ctr" eaLnBrk="1" hangingPunct="1">
              <a:spcBef>
                <a:spcPct val="0"/>
              </a:spcBef>
            </a:pPr>
            <a:r>
              <a:rPr lang="el-GR" altLang="el-GR" sz="2200" b="1"/>
              <a:t>λόγω </a:t>
            </a:r>
            <a:r>
              <a:rPr lang="en-GB" altLang="el-GR" sz="2200" b="1"/>
              <a:t>επαφή</a:t>
            </a:r>
            <a:r>
              <a:rPr lang="el-GR" altLang="el-GR" sz="2200" b="1"/>
              <a:t>ς</a:t>
            </a:r>
            <a:r>
              <a:rPr lang="en-GB" altLang="el-GR" sz="2200" b="1"/>
              <a:t> της </a:t>
            </a:r>
            <a:r>
              <a:rPr lang="en-GB" altLang="el-GR" sz="2200" b="1">
                <a:solidFill>
                  <a:schemeClr val="bg1"/>
                </a:solidFill>
              </a:rPr>
              <a:t>γλώσσας με τ</a:t>
            </a:r>
            <a:r>
              <a:rPr lang="el-GR" altLang="el-GR" sz="2200" b="1">
                <a:solidFill>
                  <a:schemeClr val="bg1"/>
                </a:solidFill>
              </a:rPr>
              <a:t>ον μαλακό</a:t>
            </a:r>
            <a:r>
              <a:rPr lang="en-GB" altLang="el-GR" sz="2200" b="1">
                <a:solidFill>
                  <a:schemeClr val="bg1"/>
                </a:solidFill>
              </a:rPr>
              <a:t> ουρανίσκο</a:t>
            </a:r>
            <a:r>
              <a:rPr lang="el-GR" altLang="el-GR" sz="2200" b="1">
                <a:solidFill>
                  <a:schemeClr val="bg1"/>
                </a:solidFill>
              </a:rPr>
              <a:t> (υπερώα)</a:t>
            </a:r>
            <a:r>
              <a:rPr lang="en-GB" altLang="el-GR" sz="2200" b="1">
                <a:solidFill>
                  <a:schemeClr val="bg1"/>
                </a:solidFill>
              </a:rPr>
              <a:t> </a:t>
            </a:r>
            <a:endParaRPr lang="el-GR" altLang="el-GR" sz="2200" b="1">
              <a:solidFill>
                <a:schemeClr val="bg1"/>
              </a:solidFill>
            </a:endParaRPr>
          </a:p>
          <a:p>
            <a:pPr algn="ctr" eaLnBrk="1" hangingPunct="1">
              <a:lnSpc>
                <a:spcPct val="40000"/>
              </a:lnSpc>
              <a:spcBef>
                <a:spcPct val="0"/>
              </a:spcBef>
              <a:buFont typeface="Wingdings" panose="05000000000000000000" pitchFamily="2" charset="2"/>
              <a:buNone/>
            </a:pPr>
            <a:endParaRPr lang="en-GB" altLang="el-GR" sz="2200" b="1"/>
          </a:p>
          <a:p>
            <a:pPr algn="ctr" eaLnBrk="1" hangingPunct="1">
              <a:spcBef>
                <a:spcPct val="0"/>
              </a:spcBef>
            </a:pPr>
            <a:r>
              <a:rPr lang="en-GB" altLang="el-GR" sz="2200" b="1"/>
              <a:t>Θυμίζουν τα ουρανικά σύμφωνα </a:t>
            </a:r>
            <a:endParaRPr lang="el-GR" altLang="el-GR" sz="2200" b="1"/>
          </a:p>
          <a:p>
            <a:pPr algn="ctr" eaLnBrk="1" hangingPunct="1">
              <a:spcBef>
                <a:spcPct val="0"/>
              </a:spcBef>
            </a:pPr>
            <a:r>
              <a:rPr lang="el-GR" altLang="el-GR" sz="2200" b="1"/>
              <a:t>όπως στα </a:t>
            </a:r>
            <a:r>
              <a:rPr lang="el-GR" altLang="el-GR" sz="2200" b="1" i="1">
                <a:solidFill>
                  <a:srgbClr val="FFC000"/>
                </a:solidFill>
              </a:rPr>
              <a:t>γ</a:t>
            </a:r>
            <a:r>
              <a:rPr lang="el-GR" altLang="el-GR" sz="2200" b="1" i="1">
                <a:solidFill>
                  <a:schemeClr val="bg1"/>
                </a:solidFill>
              </a:rPr>
              <a:t>έρος</a:t>
            </a:r>
            <a:r>
              <a:rPr lang="el-GR" altLang="el-GR" sz="2200" b="1">
                <a:solidFill>
                  <a:schemeClr val="bg1"/>
                </a:solidFill>
              </a:rPr>
              <a:t>, </a:t>
            </a:r>
            <a:r>
              <a:rPr lang="el-GR" altLang="el-GR" sz="2200" b="1" i="1">
                <a:solidFill>
                  <a:srgbClr val="FFC000"/>
                </a:solidFill>
                <a:cs typeface="Times New Roman" panose="02020603050405020304" pitchFamily="18" charset="0"/>
              </a:rPr>
              <a:t>χ</a:t>
            </a:r>
            <a:r>
              <a:rPr lang="el-GR" altLang="el-GR" sz="2200" b="1" i="1">
                <a:solidFill>
                  <a:schemeClr val="bg1"/>
                </a:solidFill>
                <a:cs typeface="Times New Roman" panose="02020603050405020304" pitchFamily="18" charset="0"/>
              </a:rPr>
              <a:t>έρι</a:t>
            </a:r>
            <a:r>
              <a:rPr lang="el-GR" altLang="el-GR" sz="2200" b="1">
                <a:solidFill>
                  <a:schemeClr val="bg1"/>
                </a:solidFill>
                <a:cs typeface="Times New Roman" panose="02020603050405020304" pitchFamily="18" charset="0"/>
              </a:rPr>
              <a:t>, </a:t>
            </a:r>
            <a:r>
              <a:rPr lang="el-GR" altLang="el-GR" sz="2200" b="1" i="1">
                <a:solidFill>
                  <a:srgbClr val="FFC000"/>
                </a:solidFill>
                <a:cs typeface="Times New Roman" panose="02020603050405020304" pitchFamily="18" charset="0"/>
              </a:rPr>
              <a:t>κ</a:t>
            </a:r>
            <a:r>
              <a:rPr lang="el-GR" altLang="el-GR" sz="2200" b="1" i="1">
                <a:solidFill>
                  <a:schemeClr val="bg1"/>
                </a:solidFill>
                <a:cs typeface="Times New Roman" panose="02020603050405020304" pitchFamily="18" charset="0"/>
              </a:rPr>
              <a:t>αιρός</a:t>
            </a:r>
            <a:endParaRPr lang="el-GR" altLang="el-GR" sz="2200" b="1" i="1">
              <a:solidFill>
                <a:schemeClr val="bg1"/>
              </a:solidFill>
            </a:endParaRPr>
          </a:p>
          <a:p>
            <a:pPr algn="ctr" eaLnBrk="1" hangingPunct="1">
              <a:spcBef>
                <a:spcPct val="0"/>
              </a:spcBef>
              <a:buFont typeface="Wingdings" panose="05000000000000000000" pitchFamily="2" charset="2"/>
              <a:buNone/>
            </a:pPr>
            <a:r>
              <a:rPr lang="en-GB" altLang="el-GR" sz="2200" b="1"/>
              <a:t>(περίοδος </a:t>
            </a:r>
            <a:r>
              <a:rPr lang="el-GR" altLang="el-GR" sz="2200" b="1"/>
              <a:t>«</a:t>
            </a:r>
            <a:r>
              <a:rPr lang="en-GB" altLang="el-GR" sz="2200" b="1"/>
              <a:t>αγκού»)</a:t>
            </a:r>
            <a:r>
              <a:rPr lang="en-GB" altLang="el-GR" sz="2200"/>
              <a:t> </a:t>
            </a:r>
          </a:p>
          <a:p>
            <a:pPr algn="ctr" eaLnBrk="1" hangingPunct="1">
              <a:spcBef>
                <a:spcPct val="0"/>
              </a:spcBef>
              <a:buFont typeface="Wingdings" panose="05000000000000000000" pitchFamily="2" charset="2"/>
              <a:buNone/>
            </a:pPr>
            <a:endParaRPr lang="en-GB" altLang="el-GR" sz="2200"/>
          </a:p>
          <a:p>
            <a:pPr lvl="1" eaLnBrk="1" hangingPunct="1">
              <a:lnSpc>
                <a:spcPct val="100000"/>
              </a:lnSpc>
              <a:spcBef>
                <a:spcPct val="0"/>
              </a:spcBef>
              <a:buFont typeface="Wingdings" panose="05000000000000000000" pitchFamily="2" charset="2"/>
              <a:buChar char=""/>
            </a:pPr>
            <a:r>
              <a:rPr lang="en-GB" altLang="el-GR" b="1">
                <a:solidFill>
                  <a:srgbClr val="FFFF00"/>
                </a:solidFill>
              </a:rPr>
              <a:t>Σημαντική μείωση κλάματος και σταδιακή εξαφάνιση </a:t>
            </a:r>
            <a:r>
              <a:rPr lang="el-GR" altLang="el-GR" b="1">
                <a:solidFill>
                  <a:srgbClr val="FFFF00"/>
                </a:solidFill>
              </a:rPr>
              <a:t>	</a:t>
            </a:r>
            <a:r>
              <a:rPr lang="en-GB" altLang="el-GR" b="1">
                <a:solidFill>
                  <a:srgbClr val="FFFF00"/>
                </a:solidFill>
              </a:rPr>
              <a:t>αντανακλαστικών ήχων </a:t>
            </a:r>
            <a:r>
              <a:rPr lang="en-GB" altLang="el-GR" sz="2200" b="1"/>
              <a:t>(~3 μήνες).</a:t>
            </a:r>
          </a:p>
          <a:p>
            <a:pPr lvl="1" eaLnBrk="1" hangingPunct="1">
              <a:lnSpc>
                <a:spcPct val="100000"/>
              </a:lnSpc>
              <a:spcBef>
                <a:spcPct val="0"/>
              </a:spcBef>
              <a:buFont typeface="Wingdings" panose="05000000000000000000" pitchFamily="2" charset="2"/>
              <a:buChar char=""/>
            </a:pPr>
            <a:r>
              <a:rPr lang="el-GR" altLang="el-GR" b="1">
                <a:solidFill>
                  <a:srgbClr val="FFFF00"/>
                </a:solidFill>
              </a:rPr>
              <a:t>Φωνήσεις ε</a:t>
            </a:r>
            <a:r>
              <a:rPr lang="en-GB" altLang="el-GR" b="1">
                <a:solidFill>
                  <a:srgbClr val="FFFF00"/>
                </a:solidFill>
              </a:rPr>
              <a:t>μφανίζονται τόσο όταν τα παιδιά 	αλληλεπιδρούν με άλλους όσο </a:t>
            </a:r>
            <a:r>
              <a:rPr lang="en-GB" altLang="el-GR" b="1" u="sng">
                <a:solidFill>
                  <a:srgbClr val="FFFF00"/>
                </a:solidFill>
              </a:rPr>
              <a:t>και όταν μόνα τους.  </a:t>
            </a:r>
            <a:r>
              <a:rPr lang="en-GB" altLang="el-GR" b="1">
                <a:solidFill>
                  <a:srgbClr val="FFFF00"/>
                </a:solidFill>
              </a:rPr>
              <a:t>	</a:t>
            </a:r>
            <a:r>
              <a:rPr lang="el-GR" altLang="el-GR" b="1">
                <a:solidFill>
                  <a:srgbClr val="FFFF00"/>
                </a:solidFill>
              </a:rPr>
              <a:t>Ο</a:t>
            </a:r>
            <a:r>
              <a:rPr lang="en-GB" altLang="el-GR" b="1">
                <a:solidFill>
                  <a:srgbClr val="FFFF00"/>
                </a:solidFill>
              </a:rPr>
              <a:t>ΜΩΣ:  Αυξημένη συχνότητα και καλύτερη ποιότητα όταν αλληλεπιδρούν με  ενήλικες</a:t>
            </a:r>
            <a:endParaRPr lang="el-GR" altLang="el-GR" b="1">
              <a:solidFill>
                <a:srgbClr val="FFFF00"/>
              </a:solidFill>
            </a:endParaRPr>
          </a:p>
          <a:p>
            <a:pPr lvl="1" algn="ctr" eaLnBrk="1" hangingPunct="1">
              <a:lnSpc>
                <a:spcPct val="100000"/>
              </a:lnSpc>
              <a:spcBef>
                <a:spcPct val="0"/>
              </a:spcBef>
              <a:buFont typeface="Georgia" panose="02040502050405020303" pitchFamily="18" charset="0"/>
              <a:buNone/>
            </a:pPr>
            <a:r>
              <a:rPr lang="en-GB" altLang="el-GR" sz="2200" b="1"/>
              <a:t> </a:t>
            </a:r>
            <a:r>
              <a:rPr lang="en-GB" altLang="el-GR" sz="1900">
                <a:cs typeface="Times New Roman" panose="02020603050405020304" pitchFamily="18" charset="0"/>
              </a:rPr>
              <a:t>	</a:t>
            </a:r>
            <a:r>
              <a:rPr lang="en-GB" altLang="el-GR" sz="1800">
                <a:cs typeface="Times New Roman" panose="02020603050405020304" pitchFamily="18" charset="0"/>
              </a:rPr>
              <a:t>(Bloom 1975, 1977, 1988</a:t>
            </a:r>
            <a:r>
              <a:rPr lang="el-GR" altLang="el-GR" sz="1800">
                <a:cs typeface="Times New Roman" panose="02020603050405020304" pitchFamily="18" charset="0"/>
              </a:rPr>
              <a:t>,</a:t>
            </a:r>
            <a:r>
              <a:rPr lang="en-GB" altLang="el-GR" sz="1800">
                <a:cs typeface="Times New Roman" panose="02020603050405020304" pitchFamily="18" charset="0"/>
              </a:rPr>
              <a:t> Bloom &amp; Esposito 1975</a:t>
            </a:r>
            <a:r>
              <a:rPr lang="el-GR" altLang="el-GR" sz="1800">
                <a:cs typeface="Times New Roman" panose="02020603050405020304" pitchFamily="18" charset="0"/>
              </a:rPr>
              <a:t>,</a:t>
            </a:r>
            <a:r>
              <a:rPr lang="en-GB" altLang="el-GR" sz="1800">
                <a:cs typeface="Times New Roman" panose="02020603050405020304" pitchFamily="18" charset="0"/>
              </a:rPr>
              <a:t> </a:t>
            </a:r>
            <a:r>
              <a:rPr lang="el-GR" altLang="el-GR" sz="1800">
                <a:cs typeface="Times New Roman" panose="02020603050405020304" pitchFamily="18" charset="0"/>
              </a:rPr>
              <a:t>	</a:t>
            </a:r>
          </a:p>
          <a:p>
            <a:pPr lvl="1" algn="ctr" eaLnBrk="1" hangingPunct="1">
              <a:lnSpc>
                <a:spcPct val="100000"/>
              </a:lnSpc>
              <a:spcBef>
                <a:spcPct val="0"/>
              </a:spcBef>
              <a:buFont typeface="Georgia" panose="02040502050405020303" pitchFamily="18" charset="0"/>
              <a:buNone/>
            </a:pPr>
            <a:r>
              <a:rPr lang="en-GB" altLang="el-GR" sz="1800">
                <a:cs typeface="Times New Roman" panose="02020603050405020304" pitchFamily="18" charset="0"/>
              </a:rPr>
              <a:t>Bloom, Russel &amp; Wassenberg 1987</a:t>
            </a:r>
            <a:r>
              <a:rPr lang="el-GR" altLang="el-GR" sz="1800">
                <a:cs typeface="Times New Roman" panose="02020603050405020304" pitchFamily="18" charset="0"/>
              </a:rPr>
              <a:t>,</a:t>
            </a:r>
            <a:r>
              <a:rPr lang="en-GB" altLang="el-GR" sz="1800">
                <a:cs typeface="Times New Roman" panose="02020603050405020304" pitchFamily="18" charset="0"/>
              </a:rPr>
              <a:t> Masataka 1993</a:t>
            </a:r>
            <a:r>
              <a:rPr lang="en-GB" altLang="el-GR" sz="1800"/>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42E009E2-85F9-4419-96BE-15AA97BBB7E0}" type="slidenum">
              <a:rPr lang="en-GB" altLang="el-GR" sz="1400" smtClean="0">
                <a:solidFill>
                  <a:srgbClr val="000000"/>
                </a:solidFill>
              </a:rPr>
              <a:pPr>
                <a:lnSpc>
                  <a:spcPct val="100000"/>
                </a:lnSpc>
                <a:spcBef>
                  <a:spcPct val="0"/>
                </a:spcBef>
                <a:buClr>
                  <a:srgbClr val="000000"/>
                </a:buClr>
              </a:pPr>
              <a:t>76</a:t>
            </a:fld>
            <a:endParaRPr lang="en-GB" altLang="el-GR" sz="1400" smtClean="0">
              <a:solidFill>
                <a:srgbClr val="000000"/>
              </a:solidFill>
            </a:endParaRPr>
          </a:p>
        </p:txBody>
      </p:sp>
      <p:sp>
        <p:nvSpPr>
          <p:cNvPr id="138243" name="Text Box 1"/>
          <p:cNvSpPr txBox="1">
            <a:spLocks noChangeArrowheads="1"/>
          </p:cNvSpPr>
          <p:nvPr/>
        </p:nvSpPr>
        <p:spPr bwMode="auto">
          <a:xfrm>
            <a:off x="250825" y="0"/>
            <a:ext cx="8642350" cy="1395413"/>
          </a:xfrm>
          <a:prstGeom prst="rect">
            <a:avLst/>
          </a:prstGeom>
          <a:solidFill>
            <a:srgbClr val="FFFFDF"/>
          </a:solidFill>
          <a:ln w="9525">
            <a:solidFill>
              <a:schemeClr val="tx1"/>
            </a:solidFill>
            <a:round/>
            <a:headEnd/>
            <a:tailEnd/>
          </a:ln>
          <a:effectLst>
            <a:outerShdw dist="17819" dir="2700000" algn="ctr" rotWithShape="0">
              <a:srgbClr val="989885"/>
            </a:outerShdw>
          </a:effec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003366"/>
              </a:buClr>
              <a:buFont typeface="Webdings" panose="05030102010509060703" pitchFamily="18" charset="2"/>
              <a:buNone/>
            </a:pPr>
            <a:r>
              <a:rPr lang="en-GB" altLang="el-GR" sz="2400" b="1">
                <a:solidFill>
                  <a:schemeClr val="tx1"/>
                </a:solidFill>
              </a:rPr>
              <a:t>Φωνητικό παιχνίδι</a:t>
            </a:r>
            <a:endParaRPr lang="el-GR" altLang="el-GR" sz="2400" b="1">
              <a:solidFill>
                <a:schemeClr val="tx1"/>
              </a:solidFill>
            </a:endParaRPr>
          </a:p>
          <a:p>
            <a:pPr algn="ctr" eaLnBrk="1" hangingPunct="1">
              <a:lnSpc>
                <a:spcPct val="100000"/>
              </a:lnSpc>
              <a:spcBef>
                <a:spcPts val="1500"/>
              </a:spcBef>
              <a:buClr>
                <a:srgbClr val="003366"/>
              </a:buClr>
              <a:buFont typeface="Webdings" panose="05030102010509060703" pitchFamily="18" charset="2"/>
              <a:buNone/>
            </a:pPr>
            <a:r>
              <a:rPr lang="en-GB" altLang="el-GR" sz="2400" b="1">
                <a:solidFill>
                  <a:schemeClr val="tx1"/>
                </a:solidFill>
              </a:rPr>
              <a:t>επέκταση φωνητικών ικανοτήτων </a:t>
            </a:r>
            <a:r>
              <a:rPr lang="el-GR" altLang="el-GR" sz="2400" b="1">
                <a:solidFill>
                  <a:schemeClr val="tx1"/>
                </a:solidFill>
              </a:rPr>
              <a:t>μέσω εξάσκησης </a:t>
            </a:r>
            <a:r>
              <a:rPr lang="en-GB" altLang="el-GR" sz="2400" b="1">
                <a:solidFill>
                  <a:schemeClr val="tx1"/>
                </a:solidFill>
              </a:rPr>
              <a:t>(~4-8 μήνες)</a:t>
            </a:r>
          </a:p>
        </p:txBody>
      </p:sp>
      <p:sp>
        <p:nvSpPr>
          <p:cNvPr id="138244" name="Rectangle 2"/>
          <p:cNvSpPr>
            <a:spLocks noChangeArrowheads="1"/>
          </p:cNvSpPr>
          <p:nvPr/>
        </p:nvSpPr>
        <p:spPr bwMode="auto">
          <a:xfrm>
            <a:off x="0" y="1268413"/>
            <a:ext cx="9144000" cy="544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179388" indent="-179388">
              <a:lnSpc>
                <a:spcPct val="90000"/>
              </a:lnSpc>
              <a:spcBef>
                <a:spcPts val="700"/>
              </a:spcBef>
              <a:buClr>
                <a:srgbClr val="FFFFFF"/>
              </a:buClr>
              <a:buSzPct val="100000"/>
              <a:buFont typeface="Georgia" panose="02040502050405020303" pitchFamily="18" charset="0"/>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9pPr>
          </a:lstStyle>
          <a:p>
            <a:pPr algn="ctr" eaLnBrk="1" hangingPunct="1">
              <a:lnSpc>
                <a:spcPct val="100000"/>
              </a:lnSpc>
              <a:spcBef>
                <a:spcPct val="0"/>
              </a:spcBef>
            </a:pPr>
            <a:endParaRPr lang="el-GR" altLang="el-GR" sz="2200" b="1" dirty="0">
              <a:solidFill>
                <a:srgbClr val="FFC000"/>
              </a:solidFill>
            </a:endParaRPr>
          </a:p>
          <a:p>
            <a:pPr algn="ctr" eaLnBrk="1" hangingPunct="1">
              <a:lnSpc>
                <a:spcPct val="100000"/>
              </a:lnSpc>
              <a:spcBef>
                <a:spcPct val="0"/>
              </a:spcBef>
            </a:pPr>
            <a:r>
              <a:rPr lang="en-GB" altLang="el-GR" b="1" dirty="0" err="1">
                <a:solidFill>
                  <a:srgbClr val="FFC000"/>
                </a:solidFill>
              </a:rPr>
              <a:t>Σημ</a:t>
            </a:r>
            <a:r>
              <a:rPr lang="en-GB" altLang="el-GR" b="1" dirty="0">
                <a:solidFill>
                  <a:srgbClr val="FFC000"/>
                </a:solidFill>
              </a:rPr>
              <a:t>αντική αλλαγή στη φωνητική δραστηριότητα </a:t>
            </a:r>
          </a:p>
          <a:p>
            <a:pPr eaLnBrk="1" hangingPunct="1">
              <a:lnSpc>
                <a:spcPct val="100000"/>
              </a:lnSpc>
              <a:spcBef>
                <a:spcPct val="0"/>
              </a:spcBef>
            </a:pPr>
            <a:endParaRPr lang="en-GB" altLang="el-GR" sz="2200" dirty="0"/>
          </a:p>
          <a:p>
            <a:pPr eaLnBrk="1" hangingPunct="1">
              <a:lnSpc>
                <a:spcPct val="120000"/>
              </a:lnSpc>
              <a:spcBef>
                <a:spcPct val="0"/>
              </a:spcBef>
              <a:buFont typeface="Georgia" panose="02040502050405020303" pitchFamily="18" charset="0"/>
              <a:buChar char="•"/>
            </a:pPr>
            <a:r>
              <a:rPr lang="en-GB" altLang="el-GR" sz="2400" b="1" u="sng" dirty="0" err="1">
                <a:solidFill>
                  <a:srgbClr val="FFFF00"/>
                </a:solidFill>
              </a:rPr>
              <a:t>Νέοι</a:t>
            </a:r>
            <a:r>
              <a:rPr lang="en-GB" altLang="el-GR" sz="2400" b="1" u="sng" dirty="0">
                <a:solidFill>
                  <a:srgbClr val="FFFF00"/>
                </a:solidFill>
              </a:rPr>
              <a:t> </a:t>
            </a:r>
            <a:r>
              <a:rPr lang="en-GB" altLang="el-GR" sz="2400" b="1" u="sng" dirty="0" err="1">
                <a:solidFill>
                  <a:srgbClr val="FFFF00"/>
                </a:solidFill>
              </a:rPr>
              <a:t>ήχοι</a:t>
            </a:r>
            <a:r>
              <a:rPr lang="en-GB" altLang="el-GR" sz="2400" b="1" u="sng" dirty="0">
                <a:solidFill>
                  <a:srgbClr val="FFFF00"/>
                </a:solidFill>
              </a:rPr>
              <a:t> </a:t>
            </a:r>
            <a:r>
              <a:rPr lang="en-GB" altLang="el-GR" sz="2200" b="1" dirty="0"/>
              <a:t>π</a:t>
            </a:r>
            <a:r>
              <a:rPr lang="en-GB" altLang="el-GR" sz="2200" b="1" dirty="0" err="1"/>
              <a:t>ου</a:t>
            </a:r>
            <a:r>
              <a:rPr lang="en-GB" altLang="el-GR" sz="2200" b="1" dirty="0"/>
              <a:t> π</a:t>
            </a:r>
            <a:r>
              <a:rPr lang="en-GB" altLang="el-GR" sz="2200" b="1" dirty="0" err="1"/>
              <a:t>ροκύ</a:t>
            </a:r>
            <a:r>
              <a:rPr lang="en-GB" altLang="el-GR" sz="2200" b="1" dirty="0"/>
              <a:t>πτουν από ανακάλυψη νέων δυνατοτήτων τοποθέτησης φωνητικών οργάνων και από την ικανότητα ελέγχου των κινήσεων άρθρωσης.</a:t>
            </a:r>
          </a:p>
          <a:p>
            <a:pPr eaLnBrk="1" hangingPunct="1">
              <a:lnSpc>
                <a:spcPct val="120000"/>
              </a:lnSpc>
              <a:spcBef>
                <a:spcPct val="0"/>
              </a:spcBef>
              <a:buFont typeface="Georgia" panose="02040502050405020303" pitchFamily="18" charset="0"/>
              <a:buChar char="•"/>
            </a:pPr>
            <a:r>
              <a:rPr lang="en-GB" altLang="el-GR" sz="2400" b="1" dirty="0">
                <a:solidFill>
                  <a:srgbClr val="FFFF00"/>
                </a:solidFill>
              </a:rPr>
              <a:t>Τα </a:t>
            </a:r>
            <a:r>
              <a:rPr lang="en-GB" altLang="el-GR" sz="2400" b="1" u="sng" dirty="0">
                <a:solidFill>
                  <a:srgbClr val="FFFF00"/>
                </a:solidFill>
              </a:rPr>
              <a:t>π</a:t>
            </a:r>
            <a:r>
              <a:rPr lang="en-GB" altLang="el-GR" sz="2400" b="1" u="sng" dirty="0" err="1">
                <a:solidFill>
                  <a:srgbClr val="FFFF00"/>
                </a:solidFill>
              </a:rPr>
              <a:t>ρώτ</a:t>
            </a:r>
            <a:r>
              <a:rPr lang="en-GB" altLang="el-GR" sz="2400" b="1" u="sng" dirty="0">
                <a:solidFill>
                  <a:srgbClr val="FFFF00"/>
                </a:solidFill>
              </a:rPr>
              <a:t>α φωνήεντα</a:t>
            </a:r>
            <a:r>
              <a:rPr lang="en-GB" altLang="el-GR" sz="2400" b="1" dirty="0">
                <a:solidFill>
                  <a:srgbClr val="FFFF00"/>
                </a:solidFill>
              </a:rPr>
              <a:t> </a:t>
            </a:r>
            <a:r>
              <a:rPr lang="en-GB" altLang="el-GR" sz="2200" b="1" dirty="0"/>
              <a:t>με πλήρη αντήχηση, </a:t>
            </a:r>
            <a:r>
              <a:rPr lang="el-GR" altLang="el-GR" sz="2200" b="1" dirty="0"/>
              <a:t>δηλ. </a:t>
            </a:r>
            <a:r>
              <a:rPr lang="en-GB" altLang="el-GR" sz="2200" b="1" dirty="0"/>
              <a:t> </a:t>
            </a:r>
            <a:r>
              <a:rPr lang="en-GB" altLang="el-GR" sz="2200" b="1" dirty="0" err="1"/>
              <a:t>σωστή</a:t>
            </a:r>
            <a:r>
              <a:rPr lang="en-GB" altLang="el-GR" sz="2200" b="1" dirty="0"/>
              <a:t> </a:t>
            </a:r>
            <a:r>
              <a:rPr lang="en-GB" altLang="el-GR" sz="2200" b="1" dirty="0" err="1"/>
              <a:t>το</a:t>
            </a:r>
            <a:r>
              <a:rPr lang="en-GB" altLang="el-GR" sz="2200" b="1" dirty="0"/>
              <a:t>ποθέτηση της γλώσσας και των χειλιών.</a:t>
            </a:r>
          </a:p>
          <a:p>
            <a:pPr eaLnBrk="1" hangingPunct="1">
              <a:lnSpc>
                <a:spcPct val="120000"/>
              </a:lnSpc>
              <a:spcBef>
                <a:spcPct val="0"/>
              </a:spcBef>
              <a:buFont typeface="Georgia" panose="02040502050405020303" pitchFamily="18" charset="0"/>
              <a:buChar char="•"/>
            </a:pPr>
            <a:r>
              <a:rPr lang="en-GB" altLang="el-GR" sz="2400" b="1" dirty="0" err="1">
                <a:solidFill>
                  <a:srgbClr val="FFFF00"/>
                </a:solidFill>
              </a:rPr>
              <a:t>Εξερευνούντ</a:t>
            </a:r>
            <a:r>
              <a:rPr lang="en-GB" altLang="el-GR" sz="2400" b="1" dirty="0">
                <a:solidFill>
                  <a:srgbClr val="FFFF00"/>
                </a:solidFill>
              </a:rPr>
              <a:t>αι νέοι «κλειστοί» ήχοι</a:t>
            </a:r>
            <a:r>
              <a:rPr lang="en-GB" altLang="el-GR" sz="2400" dirty="0">
                <a:solidFill>
                  <a:srgbClr val="FFFF00"/>
                </a:solidFill>
              </a:rPr>
              <a:t> </a:t>
            </a:r>
            <a:r>
              <a:rPr lang="en-GB" altLang="el-GR" sz="2200" b="1" dirty="0"/>
              <a:t>(δηλ. σαν </a:t>
            </a:r>
            <a:r>
              <a:rPr lang="en-GB" altLang="el-GR" sz="2200" b="1" dirty="0" err="1"/>
              <a:t>σύμφων</a:t>
            </a:r>
            <a:r>
              <a:rPr lang="en-GB" altLang="el-GR" sz="2200" b="1" dirty="0"/>
              <a:t>α).</a:t>
            </a:r>
          </a:p>
          <a:p>
            <a:pPr eaLnBrk="1" hangingPunct="1">
              <a:lnSpc>
                <a:spcPct val="120000"/>
              </a:lnSpc>
              <a:spcBef>
                <a:spcPct val="0"/>
              </a:spcBef>
              <a:buFont typeface="Georgia" panose="02040502050405020303" pitchFamily="18" charset="0"/>
              <a:buChar char="•"/>
            </a:pPr>
            <a:r>
              <a:rPr lang="el-GR" altLang="el-GR" sz="2400" b="1" u="sng" dirty="0">
                <a:solidFill>
                  <a:srgbClr val="FFFF00"/>
                </a:solidFill>
              </a:rPr>
              <a:t>Σ</a:t>
            </a:r>
            <a:r>
              <a:rPr lang="en-GB" altLang="el-GR" sz="2400" b="1" u="sng" dirty="0" err="1">
                <a:solidFill>
                  <a:srgbClr val="FFFF00"/>
                </a:solidFill>
              </a:rPr>
              <a:t>υνδυά</a:t>
            </a:r>
            <a:r>
              <a:rPr lang="el-GR" altLang="el-GR" sz="2400" b="1" u="sng" dirty="0">
                <a:solidFill>
                  <a:srgbClr val="FFFF00"/>
                </a:solidFill>
              </a:rPr>
              <a:t>ζ</a:t>
            </a:r>
            <a:r>
              <a:rPr lang="en-GB" altLang="el-GR" sz="2400" b="1" u="sng" dirty="0" err="1">
                <a:solidFill>
                  <a:srgbClr val="FFFF00"/>
                </a:solidFill>
              </a:rPr>
              <a:t>ουν</a:t>
            </a:r>
            <a:r>
              <a:rPr lang="en-GB" altLang="el-GR" sz="2400" b="1" dirty="0">
                <a:solidFill>
                  <a:srgbClr val="FFFF00"/>
                </a:solidFill>
              </a:rPr>
              <a:t> </a:t>
            </a:r>
            <a:r>
              <a:rPr lang="en-GB" altLang="el-GR" sz="2400" b="1" dirty="0" err="1">
                <a:solidFill>
                  <a:srgbClr val="FFFF00"/>
                </a:solidFill>
              </a:rPr>
              <a:t>γι</a:t>
            </a:r>
            <a:r>
              <a:rPr lang="en-GB" altLang="el-GR" sz="2400" b="1" dirty="0">
                <a:solidFill>
                  <a:srgbClr val="FFFF00"/>
                </a:solidFill>
              </a:rPr>
              <a:t>α πρώτη φορά </a:t>
            </a:r>
            <a:r>
              <a:rPr lang="en-GB" altLang="el-GR" sz="2400" b="1" u="sng" dirty="0">
                <a:solidFill>
                  <a:srgbClr val="FFFF00"/>
                </a:solidFill>
              </a:rPr>
              <a:t>κλειστούς με ανοιχτούς ήχους</a:t>
            </a:r>
            <a:r>
              <a:rPr lang="en-GB" altLang="el-GR" sz="2400" b="1" dirty="0">
                <a:solidFill>
                  <a:srgbClr val="FFFF00"/>
                </a:solidFill>
              </a:rPr>
              <a:t> και παράγουν </a:t>
            </a:r>
            <a:r>
              <a:rPr lang="en-GB" altLang="el-GR" sz="2400" b="1" u="sng" dirty="0">
                <a:solidFill>
                  <a:srgbClr val="FFFF00"/>
                </a:solidFill>
              </a:rPr>
              <a:t>ψευδοσυλλαβές</a:t>
            </a:r>
            <a:r>
              <a:rPr lang="en-GB" altLang="el-GR" sz="2200" dirty="0">
                <a:solidFill>
                  <a:schemeClr val="bg1"/>
                </a:solidFill>
              </a:rPr>
              <a:t>,</a:t>
            </a:r>
            <a:r>
              <a:rPr lang="en-GB" altLang="el-GR" sz="2200" b="1" u="sng" dirty="0">
                <a:solidFill>
                  <a:srgbClr val="FFFF66"/>
                </a:solidFill>
              </a:rPr>
              <a:t> </a:t>
            </a:r>
            <a:r>
              <a:rPr lang="en-GB" altLang="el-GR" sz="2200" b="1" dirty="0"/>
              <a:t>δηλ.</a:t>
            </a:r>
            <a:r>
              <a:rPr lang="en-GB" altLang="el-GR" sz="2200" b="1" u="sng" dirty="0">
                <a:solidFill>
                  <a:srgbClr val="FFFF66"/>
                </a:solidFill>
              </a:rPr>
              <a:t> </a:t>
            </a:r>
            <a:r>
              <a:rPr lang="en-GB" altLang="el-GR" sz="2200" b="1" dirty="0"/>
              <a:t>π</a:t>
            </a:r>
            <a:r>
              <a:rPr lang="en-GB" altLang="el-GR" sz="2200" b="1" dirty="0" err="1"/>
              <a:t>ρωτόγονες</a:t>
            </a:r>
            <a:r>
              <a:rPr lang="en-GB" altLang="el-GR" sz="2200" b="1" dirty="0"/>
              <a:t> </a:t>
            </a:r>
            <a:r>
              <a:rPr lang="en-GB" altLang="el-GR" sz="2200" b="1" dirty="0" err="1"/>
              <a:t>συλλ</a:t>
            </a:r>
            <a:r>
              <a:rPr lang="en-GB" altLang="el-GR" sz="2200" b="1" dirty="0"/>
              <a:t>αβές (με αργή μετάβαση από την κλειστή στην ανοιχτή θέση της φωνητικής οδού).</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40CE21E0-D2E4-4A88-81F2-5AD544B2A0E0}" type="slidenum">
              <a:rPr lang="en-GB" altLang="el-GR" sz="1400" smtClean="0">
                <a:solidFill>
                  <a:srgbClr val="000000"/>
                </a:solidFill>
              </a:rPr>
              <a:pPr>
                <a:lnSpc>
                  <a:spcPct val="100000"/>
                </a:lnSpc>
                <a:spcBef>
                  <a:spcPct val="0"/>
                </a:spcBef>
                <a:buClr>
                  <a:srgbClr val="000000"/>
                </a:buClr>
              </a:pPr>
              <a:t>77</a:t>
            </a:fld>
            <a:endParaRPr lang="en-GB" altLang="el-GR" sz="1400" smtClean="0">
              <a:solidFill>
                <a:srgbClr val="000000"/>
              </a:solidFill>
            </a:endParaRPr>
          </a:p>
        </p:txBody>
      </p:sp>
      <p:sp>
        <p:nvSpPr>
          <p:cNvPr id="140291" name="Text Box 1"/>
          <p:cNvSpPr txBox="1">
            <a:spLocks noChangeArrowheads="1"/>
          </p:cNvSpPr>
          <p:nvPr/>
        </p:nvSpPr>
        <p:spPr bwMode="auto">
          <a:xfrm>
            <a:off x="323850" y="260350"/>
            <a:ext cx="8305800" cy="955675"/>
          </a:xfrm>
          <a:prstGeom prst="rect">
            <a:avLst/>
          </a:prstGeom>
          <a:solidFill>
            <a:srgbClr val="FFFFDF"/>
          </a:solidFill>
          <a:ln w="9525">
            <a:solidFill>
              <a:schemeClr val="tx1"/>
            </a:solidFill>
            <a:round/>
            <a:headEnd/>
            <a:tailEnd/>
          </a:ln>
          <a:effectLst>
            <a:outerShdw dist="17819" dir="2700000" algn="ctr" rotWithShape="0">
              <a:srgbClr val="989885"/>
            </a:outerShdw>
          </a:effectLst>
        </p:spPr>
        <p:txBody>
          <a:bodyPr lIns="90000" tIns="46800" rIns="90000" bIns="46800">
            <a:spAutoFit/>
          </a:bodyPr>
          <a:lstStyle>
            <a:lvl1pPr marL="381000" indent="-381000">
              <a:lnSpc>
                <a:spcPct val="90000"/>
              </a:lnSpc>
              <a:spcBef>
                <a:spcPts val="700"/>
              </a:spcBef>
              <a:buClr>
                <a:srgbClr val="FFFFFF"/>
              </a:buClr>
              <a:buSzPct val="100000"/>
              <a:buFont typeface="Georgia" panose="02040502050405020303" pitchFamily="18" charset="0"/>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381000" algn="l"/>
                <a:tab pos="828675" algn="l"/>
                <a:tab pos="1277938" algn="l"/>
                <a:tab pos="1727200" algn="l"/>
                <a:tab pos="2176463" algn="l"/>
                <a:tab pos="2625725" algn="l"/>
                <a:tab pos="3074988" algn="l"/>
                <a:tab pos="3524250" algn="l"/>
                <a:tab pos="3973513" algn="l"/>
                <a:tab pos="4422775" algn="l"/>
                <a:tab pos="4872038" algn="l"/>
                <a:tab pos="5321300" algn="l"/>
                <a:tab pos="5770563" algn="l"/>
                <a:tab pos="6219825" algn="l"/>
                <a:tab pos="6669088" algn="l"/>
                <a:tab pos="7118350" algn="l"/>
                <a:tab pos="7567613" algn="l"/>
                <a:tab pos="8016875" algn="l"/>
                <a:tab pos="8466138" algn="l"/>
                <a:tab pos="8915400" algn="l"/>
                <a:tab pos="9364663" algn="l"/>
              </a:tabLst>
              <a:defRPr sz="2000">
                <a:solidFill>
                  <a:srgbClr val="FFFFFF"/>
                </a:solidFill>
                <a:latin typeface="Georgia" panose="02040502050405020303" pitchFamily="18" charset="0"/>
              </a:defRPr>
            </a:lvl9pPr>
          </a:lstStyle>
          <a:p>
            <a:pPr algn="ctr" eaLnBrk="1" hangingPunct="1">
              <a:lnSpc>
                <a:spcPct val="100000"/>
              </a:lnSpc>
              <a:spcBef>
                <a:spcPts val="1500"/>
              </a:spcBef>
              <a:buClr>
                <a:srgbClr val="003366"/>
              </a:buClr>
              <a:buFont typeface="Webdings" panose="05030102010509060703" pitchFamily="18" charset="2"/>
              <a:buChar char=""/>
            </a:pPr>
            <a:r>
              <a:rPr lang="en-GB" altLang="el-GR" b="1">
                <a:solidFill>
                  <a:srgbClr val="003366"/>
                </a:solidFill>
              </a:rPr>
              <a:t>Βάβισμα  </a:t>
            </a:r>
          </a:p>
          <a:p>
            <a:pPr algn="ctr" eaLnBrk="1" hangingPunct="1">
              <a:lnSpc>
                <a:spcPct val="100000"/>
              </a:lnSpc>
              <a:spcBef>
                <a:spcPct val="0"/>
              </a:spcBef>
              <a:buClr>
                <a:srgbClr val="003366"/>
              </a:buClr>
              <a:buFont typeface="Webdings" panose="05030102010509060703" pitchFamily="18" charset="2"/>
              <a:buNone/>
            </a:pPr>
            <a:r>
              <a:rPr lang="en-GB" altLang="el-GR" b="1">
                <a:solidFill>
                  <a:srgbClr val="003366"/>
                </a:solidFill>
              </a:rPr>
              <a:t>(~ από τους 6-10 μήνες)</a:t>
            </a:r>
          </a:p>
        </p:txBody>
      </p:sp>
      <p:sp>
        <p:nvSpPr>
          <p:cNvPr id="140292" name="Rectangle 2"/>
          <p:cNvSpPr>
            <a:spLocks noChangeArrowheads="1"/>
          </p:cNvSpPr>
          <p:nvPr/>
        </p:nvSpPr>
        <p:spPr bwMode="auto">
          <a:xfrm>
            <a:off x="0" y="1268413"/>
            <a:ext cx="914400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marL="179388" indent="-179388">
              <a:lnSpc>
                <a:spcPct val="90000"/>
              </a:lnSpc>
              <a:spcBef>
                <a:spcPts val="700"/>
              </a:spcBef>
              <a:buClr>
                <a:srgbClr val="FFFFFF"/>
              </a:buClr>
              <a:buSzPct val="100000"/>
              <a:buFont typeface="Georgia" panose="02040502050405020303" pitchFamily="18" charset="0"/>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800">
                <a:solidFill>
                  <a:srgbClr val="FFFFFF"/>
                </a:solidFill>
                <a:latin typeface="Georgia" panose="02040502050405020303" pitchFamily="18" charset="0"/>
              </a:defRPr>
            </a:lvl1pPr>
            <a:lvl2pPr marL="715963" indent="-357188">
              <a:lnSpc>
                <a:spcPct val="90000"/>
              </a:lnSpc>
              <a:spcBef>
                <a:spcPts val="6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400">
                <a:solidFill>
                  <a:srgbClr val="FFFFFF"/>
                </a:solidFill>
                <a:latin typeface="Georgia" panose="02040502050405020303" pitchFamily="18" charset="0"/>
              </a:defRPr>
            </a:lvl2pPr>
            <a:lvl3pPr>
              <a:lnSpc>
                <a:spcPct val="90000"/>
              </a:lnSpc>
              <a:spcBef>
                <a:spcPts val="55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179388" algn="l"/>
                <a:tab pos="627063" algn="l"/>
                <a:tab pos="1076325" algn="l"/>
                <a:tab pos="1525588" algn="l"/>
                <a:tab pos="1974850" algn="l"/>
                <a:tab pos="2424113" algn="l"/>
                <a:tab pos="2873375" algn="l"/>
                <a:tab pos="3322638" algn="l"/>
                <a:tab pos="3771900" algn="l"/>
                <a:tab pos="4221163" algn="l"/>
                <a:tab pos="4670425" algn="l"/>
                <a:tab pos="5119688" algn="l"/>
                <a:tab pos="5568950" algn="l"/>
                <a:tab pos="6018213" algn="l"/>
                <a:tab pos="6467475" algn="l"/>
                <a:tab pos="6916738" algn="l"/>
                <a:tab pos="7366000" algn="l"/>
                <a:tab pos="7815263" algn="l"/>
                <a:tab pos="8264525" algn="l"/>
                <a:tab pos="8713788" algn="l"/>
                <a:tab pos="9163050" algn="l"/>
              </a:tabLst>
              <a:defRPr sz="2000">
                <a:solidFill>
                  <a:srgbClr val="FFFFFF"/>
                </a:solidFill>
                <a:latin typeface="Georgia" panose="02040502050405020303" pitchFamily="18" charset="0"/>
              </a:defRPr>
            </a:lvl9pPr>
          </a:lstStyle>
          <a:p>
            <a:pPr algn="ctr" eaLnBrk="1" hangingPunct="1">
              <a:lnSpc>
                <a:spcPct val="100000"/>
              </a:lnSpc>
              <a:spcBef>
                <a:spcPct val="0"/>
              </a:spcBef>
            </a:pPr>
            <a:r>
              <a:rPr lang="en-GB" altLang="el-GR"/>
              <a:t>Οι πρώτες </a:t>
            </a:r>
            <a:r>
              <a:rPr lang="en-GB" altLang="el-GR" b="1" u="sng">
                <a:solidFill>
                  <a:srgbClr val="FFFF00"/>
                </a:solidFill>
              </a:rPr>
              <a:t>κανονικές συλλαβές</a:t>
            </a:r>
            <a:r>
              <a:rPr lang="el-GR" altLang="el-GR">
                <a:solidFill>
                  <a:srgbClr val="FFFF00"/>
                </a:solidFill>
              </a:rPr>
              <a:t>,</a:t>
            </a:r>
            <a:r>
              <a:rPr lang="en-GB" altLang="el-GR">
                <a:solidFill>
                  <a:srgbClr val="FFFF00"/>
                </a:solidFill>
              </a:rPr>
              <a:t> </a:t>
            </a:r>
            <a:endParaRPr lang="el-GR" altLang="el-GR">
              <a:solidFill>
                <a:srgbClr val="FFFF00"/>
              </a:solidFill>
            </a:endParaRPr>
          </a:p>
          <a:p>
            <a:pPr algn="ctr" eaLnBrk="1" hangingPunct="1">
              <a:lnSpc>
                <a:spcPct val="100000"/>
              </a:lnSpc>
              <a:spcBef>
                <a:spcPct val="0"/>
              </a:spcBef>
            </a:pPr>
            <a:r>
              <a:rPr lang="en-GB" altLang="el-GR" b="1"/>
              <a:t>δηλ. ίδιες με ενηλί</a:t>
            </a:r>
            <a:r>
              <a:rPr lang="en-GB" altLang="el-GR"/>
              <a:t>κων </a:t>
            </a:r>
          </a:p>
          <a:p>
            <a:pPr algn="ctr" eaLnBrk="1" hangingPunct="1">
              <a:lnSpc>
                <a:spcPct val="100000"/>
              </a:lnSpc>
              <a:spcBef>
                <a:spcPct val="0"/>
              </a:spcBef>
            </a:pPr>
            <a:r>
              <a:rPr lang="en-GB" altLang="el-GR" sz="2400"/>
              <a:t>	 </a:t>
            </a:r>
            <a:r>
              <a:rPr lang="en-GB" altLang="el-GR" sz="2000"/>
              <a:t>(</a:t>
            </a:r>
            <a:r>
              <a:rPr lang="el-GR" altLang="el-GR" sz="2000"/>
              <a:t>δηλ. </a:t>
            </a:r>
            <a:r>
              <a:rPr lang="en-GB" altLang="el-GR" sz="2000"/>
              <a:t>με ταχεία μετάβαση</a:t>
            </a:r>
            <a:r>
              <a:rPr lang="el-GR" altLang="el-GR" sz="2000"/>
              <a:t> </a:t>
            </a:r>
            <a:r>
              <a:rPr lang="en-GB" altLang="el-GR" sz="2000"/>
              <a:t>από κλειστή σε ανοιχτή θέση</a:t>
            </a:r>
            <a:r>
              <a:rPr lang="el-GR" altLang="el-GR" sz="2000"/>
              <a:t> της άρθρωσης</a:t>
            </a:r>
            <a:r>
              <a:rPr lang="en-GB" altLang="el-GR" sz="2000"/>
              <a:t>)</a:t>
            </a:r>
          </a:p>
          <a:p>
            <a:pPr eaLnBrk="1" hangingPunct="1">
              <a:lnSpc>
                <a:spcPct val="100000"/>
              </a:lnSpc>
              <a:spcBef>
                <a:spcPct val="0"/>
              </a:spcBef>
            </a:pPr>
            <a:endParaRPr lang="en-GB" altLang="el-GR" sz="2000"/>
          </a:p>
          <a:p>
            <a:pPr lvl="2" algn="ctr" eaLnBrk="1" hangingPunct="1">
              <a:lnSpc>
                <a:spcPct val="100000"/>
              </a:lnSpc>
              <a:spcBef>
                <a:spcPct val="0"/>
              </a:spcBef>
              <a:buFont typeface="Georgia" panose="02040502050405020303" pitchFamily="18" charset="0"/>
              <a:buNone/>
            </a:pPr>
            <a:r>
              <a:rPr lang="en-GB" altLang="el-GR" sz="2800" b="1" u="sng"/>
              <a:t>Παιδιά χωρίς «κανονικές συλλαβές» </a:t>
            </a:r>
            <a:endParaRPr lang="el-GR" altLang="el-GR" sz="2800" b="1" u="sng"/>
          </a:p>
          <a:p>
            <a:pPr lvl="2" algn="ctr" eaLnBrk="1" hangingPunct="1">
              <a:lnSpc>
                <a:spcPct val="100000"/>
              </a:lnSpc>
              <a:spcBef>
                <a:spcPct val="0"/>
              </a:spcBef>
              <a:buFont typeface="Georgia" panose="02040502050405020303" pitchFamily="18" charset="0"/>
              <a:buNone/>
            </a:pPr>
            <a:r>
              <a:rPr lang="en-GB" altLang="el-GR" sz="2800" b="1" u="sng"/>
              <a:t>στους 10 μήνες</a:t>
            </a:r>
            <a:endParaRPr lang="el-GR" altLang="el-GR" sz="2800" b="1" u="sng"/>
          </a:p>
          <a:p>
            <a:pPr lvl="1" eaLnBrk="1" hangingPunct="1">
              <a:lnSpc>
                <a:spcPct val="100000"/>
              </a:lnSpc>
              <a:spcBef>
                <a:spcPct val="0"/>
              </a:spcBef>
              <a:buFont typeface="Arial" panose="020B0604020202020204" pitchFamily="34" charset="0"/>
              <a:buChar char="•"/>
            </a:pPr>
            <a:r>
              <a:rPr lang="el-GR" altLang="el-GR" b="1" u="sng">
                <a:solidFill>
                  <a:srgbClr val="FFFF66"/>
                </a:solidFill>
              </a:rPr>
              <a:t>Κ</a:t>
            </a:r>
            <a:r>
              <a:rPr lang="en-GB" altLang="el-GR" b="1" u="sng">
                <a:solidFill>
                  <a:srgbClr val="FFFF66"/>
                </a:solidFill>
              </a:rPr>
              <a:t>ινδυνεύουν </a:t>
            </a:r>
            <a:r>
              <a:rPr lang="en-GB" altLang="el-GR" b="1">
                <a:solidFill>
                  <a:srgbClr val="FFFF66"/>
                </a:solidFill>
              </a:rPr>
              <a:t>για γλωσσικές διαταραχές ή γλωσσική καθυστέρηση</a:t>
            </a:r>
            <a:r>
              <a:rPr lang="en-GB" altLang="el-GR" b="1"/>
              <a:t>  αργότερα</a:t>
            </a:r>
            <a:r>
              <a:rPr lang="en-GB" altLang="el-GR" sz="2800" b="1"/>
              <a:t> </a:t>
            </a:r>
            <a:r>
              <a:rPr lang="el-GR" altLang="el-GR" sz="2000"/>
              <a:t>	</a:t>
            </a:r>
            <a:r>
              <a:rPr lang="en-GB" altLang="el-GR" sz="1800"/>
              <a:t>Jensen, Boggild-</a:t>
            </a:r>
            <a:r>
              <a:rPr lang="el-GR" altLang="el-GR" sz="1800"/>
              <a:t>	</a:t>
            </a:r>
            <a:r>
              <a:rPr lang="en-GB" altLang="el-GR" sz="1800"/>
              <a:t>Andersen, Schmidt, Ankerhus &amp; Hansen 1988</a:t>
            </a:r>
            <a:r>
              <a:rPr lang="el-GR" altLang="el-GR" sz="1800"/>
              <a:t>,</a:t>
            </a:r>
            <a:r>
              <a:rPr lang="en-GB" altLang="el-GR" sz="1800"/>
              <a:t> Yoder, Warren &amp; McCathren 1998) </a:t>
            </a:r>
            <a:endParaRPr lang="el-GR" altLang="el-GR" sz="1800"/>
          </a:p>
          <a:p>
            <a:pPr lvl="1" eaLnBrk="1" hangingPunct="1">
              <a:lnSpc>
                <a:spcPct val="100000"/>
              </a:lnSpc>
              <a:spcBef>
                <a:spcPct val="0"/>
              </a:spcBef>
              <a:buFont typeface="Arial" panose="020B0604020202020204" pitchFamily="34" charset="0"/>
              <a:buChar char="•"/>
            </a:pPr>
            <a:r>
              <a:rPr lang="el-GR" altLang="el-GR" b="1" u="sng"/>
              <a:t>Έ</a:t>
            </a:r>
            <a:r>
              <a:rPr lang="en-GB" altLang="el-GR" b="1" u="sng"/>
              <a:t>χουν κάποιο </a:t>
            </a:r>
            <a:r>
              <a:rPr lang="en-GB" altLang="el-GR" b="1" u="sng">
                <a:solidFill>
                  <a:srgbClr val="FFFF66"/>
                </a:solidFill>
              </a:rPr>
              <a:t>πρόβλημα ακοής</a:t>
            </a:r>
            <a:r>
              <a:rPr lang="en-GB" altLang="el-GR" b="1" u="sng"/>
              <a:t>  </a:t>
            </a:r>
            <a:r>
              <a:rPr lang="en-GB" altLang="el-GR" sz="2000"/>
              <a:t>	</a:t>
            </a:r>
            <a:r>
              <a:rPr lang="en-GB" altLang="el-GR" sz="1800"/>
              <a:t>(Eilers &amp; Oller 1994</a:t>
            </a:r>
            <a:r>
              <a:rPr lang="el-GR" altLang="el-GR" sz="1800"/>
              <a:t>,</a:t>
            </a:r>
            <a:r>
              <a:rPr lang="en-GB" altLang="el-GR" sz="1800"/>
              <a:t> Stoel-Gammon &amp; Otomo 1986</a:t>
            </a:r>
            <a:r>
              <a:rPr lang="el-GR" altLang="el-GR" sz="1800"/>
              <a:t>,</a:t>
            </a:r>
            <a:r>
              <a:rPr lang="en-GB" altLang="el-GR" sz="1800"/>
              <a:t> Vinter 1987) </a:t>
            </a:r>
          </a:p>
          <a:p>
            <a:pPr eaLnBrk="1" hangingPunct="1">
              <a:lnSpc>
                <a:spcPct val="100000"/>
              </a:lnSpc>
              <a:spcBef>
                <a:spcPct val="0"/>
              </a:spcBef>
            </a:pPr>
            <a:endParaRPr lang="en-GB" altLang="el-GR" sz="180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04DC1CB2-4A32-4E73-B1A3-9AEE3EF0B8F5}" type="slidenum">
              <a:rPr lang="en-GB" altLang="el-GR" sz="1400" smtClean="0">
                <a:solidFill>
                  <a:srgbClr val="000000"/>
                </a:solidFill>
              </a:rPr>
              <a:pPr>
                <a:lnSpc>
                  <a:spcPct val="100000"/>
                </a:lnSpc>
                <a:spcBef>
                  <a:spcPct val="0"/>
                </a:spcBef>
                <a:buClr>
                  <a:srgbClr val="000000"/>
                </a:buClr>
              </a:pPr>
              <a:t>78</a:t>
            </a:fld>
            <a:endParaRPr lang="en-GB" altLang="el-GR" sz="1400" smtClean="0">
              <a:solidFill>
                <a:srgbClr val="000000"/>
              </a:solidFill>
            </a:endParaRPr>
          </a:p>
        </p:txBody>
      </p:sp>
      <p:sp>
        <p:nvSpPr>
          <p:cNvPr id="61441" name="Rectangle 1"/>
          <p:cNvSpPr>
            <a:spLocks noGrp="1" noChangeArrowheads="1"/>
          </p:cNvSpPr>
          <p:nvPr>
            <p:ph type="body"/>
          </p:nvPr>
        </p:nvSpPr>
        <p:spPr>
          <a:xfrm>
            <a:off x="0" y="0"/>
            <a:ext cx="9144000" cy="6858000"/>
          </a:xfrm>
        </p:spPr>
        <p:txBody>
          <a:bodyPr anchor="t"/>
          <a:lstStyle/>
          <a:p>
            <a:pPr marL="339725" indent="-339725" algn="l" eaLnBrk="1" hangingPunct="1">
              <a:lnSpc>
                <a:spcPct val="10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l-GR" sz="2400" dirty="0" smtClean="0">
              <a:solidFill>
                <a:srgbClr val="FFFF00"/>
              </a:solidFill>
            </a:endParaRPr>
          </a:p>
          <a:p>
            <a:pPr marL="339725" indent="-339725" algn="l" eaLnBrk="1" hangingPunct="1">
              <a:lnSpc>
                <a:spcPct val="10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00"/>
                </a:solidFill>
              </a:rPr>
              <a:t>Οι</a:t>
            </a:r>
            <a:r>
              <a:rPr lang="en-GB" sz="2400" dirty="0" smtClean="0">
                <a:solidFill>
                  <a:srgbClr val="FFFF00"/>
                </a:solidFill>
              </a:rPr>
              <a:t> </a:t>
            </a:r>
            <a:r>
              <a:rPr lang="en-GB" sz="2400" dirty="0" err="1" smtClean="0">
                <a:solidFill>
                  <a:srgbClr val="FFFF00"/>
                </a:solidFill>
              </a:rPr>
              <a:t>συλλαβές</a:t>
            </a:r>
            <a:r>
              <a:rPr lang="en-GB" sz="2400" dirty="0" smtClean="0">
                <a:solidFill>
                  <a:srgbClr val="FFFF00"/>
                </a:solidFill>
              </a:rPr>
              <a:t> </a:t>
            </a:r>
            <a:r>
              <a:rPr lang="en-GB" sz="2400" dirty="0" err="1" smtClean="0">
                <a:solidFill>
                  <a:srgbClr val="FFFF00"/>
                </a:solidFill>
              </a:rPr>
              <a:t>συνήθως</a:t>
            </a:r>
            <a:r>
              <a:rPr lang="en-GB" sz="2400" dirty="0" smtClean="0">
                <a:solidFill>
                  <a:srgbClr val="FFFF00"/>
                </a:solidFill>
              </a:rPr>
              <a:t> </a:t>
            </a:r>
            <a:r>
              <a:rPr lang="en-GB" sz="2400" dirty="0" err="1" smtClean="0">
                <a:solidFill>
                  <a:srgbClr val="FFFF00"/>
                </a:solidFill>
              </a:rPr>
              <a:t>συνδυάζονται</a:t>
            </a:r>
            <a:r>
              <a:rPr lang="el-GR" sz="2400" dirty="0" smtClean="0">
                <a:solidFill>
                  <a:srgbClr val="FFFFFF"/>
                </a:solidFill>
              </a:rPr>
              <a:t>:</a:t>
            </a:r>
            <a:endParaRPr lang="en-GB" sz="2400" dirty="0" smtClean="0">
              <a:solidFill>
                <a:srgbClr val="FFFFFF"/>
              </a:solidFill>
            </a:endParaRPr>
          </a:p>
          <a:p>
            <a:pPr marL="739775" lvl="1" indent="-282575" algn="l" eaLnBrk="1" hangingPunct="1">
              <a:lnSpc>
                <a:spcPct val="100000"/>
              </a:lnSpc>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FF"/>
                </a:solidFill>
              </a:rPr>
              <a:t>είτε</a:t>
            </a:r>
            <a:r>
              <a:rPr lang="en-GB" sz="2400" dirty="0" smtClean="0">
                <a:solidFill>
                  <a:srgbClr val="FFFFFF"/>
                </a:solidFill>
              </a:rPr>
              <a:t> </a:t>
            </a:r>
            <a:r>
              <a:rPr lang="el-GR" sz="2400" dirty="0" smtClean="0">
                <a:solidFill>
                  <a:srgbClr val="FFFFFF"/>
                </a:solidFill>
              </a:rPr>
              <a:t>με </a:t>
            </a:r>
            <a:r>
              <a:rPr lang="en-GB" sz="2400" u="sng" dirty="0" err="1" smtClean="0">
                <a:solidFill>
                  <a:srgbClr val="FFFFFF"/>
                </a:solidFill>
              </a:rPr>
              <a:t>επανάληψη</a:t>
            </a:r>
            <a:r>
              <a:rPr lang="en-GB" sz="2400" u="sng" dirty="0" smtClean="0">
                <a:solidFill>
                  <a:srgbClr val="FFFFFF"/>
                </a:solidFill>
              </a:rPr>
              <a:t> </a:t>
            </a:r>
            <a:r>
              <a:rPr lang="en-GB" sz="2400" u="sng" dirty="0" err="1" smtClean="0">
                <a:solidFill>
                  <a:srgbClr val="FFFFFF"/>
                </a:solidFill>
              </a:rPr>
              <a:t>ίδιας</a:t>
            </a:r>
            <a:r>
              <a:rPr lang="en-GB" sz="2400" u="sng" dirty="0" smtClean="0">
                <a:solidFill>
                  <a:srgbClr val="FFFFFF"/>
                </a:solidFill>
              </a:rPr>
              <a:t> </a:t>
            </a:r>
            <a:r>
              <a:rPr lang="en-GB" sz="2400" u="sng" dirty="0" err="1" smtClean="0">
                <a:solidFill>
                  <a:srgbClr val="FFFFFF"/>
                </a:solidFill>
              </a:rPr>
              <a:t>συλλαβής</a:t>
            </a:r>
            <a:r>
              <a:rPr lang="en-GB" sz="2400" u="sng" dirty="0" smtClean="0">
                <a:solidFill>
                  <a:srgbClr val="FFFFFF"/>
                </a:solidFill>
              </a:rPr>
              <a:t> </a:t>
            </a:r>
            <a:r>
              <a:rPr lang="en-GB" sz="2400" dirty="0" smtClean="0">
                <a:solidFill>
                  <a:srgbClr val="FFFFFF"/>
                </a:solidFill>
              </a:rPr>
              <a:t>(</a:t>
            </a:r>
            <a:r>
              <a:rPr lang="en-GB" sz="2400" dirty="0" err="1" smtClean="0">
                <a:solidFill>
                  <a:srgbClr val="FFFF66"/>
                </a:solidFill>
              </a:rPr>
              <a:t>επαναληπτικό</a:t>
            </a:r>
            <a:r>
              <a:rPr lang="en-GB" sz="2400" dirty="0" smtClean="0">
                <a:solidFill>
                  <a:srgbClr val="FFFF66"/>
                </a:solidFill>
              </a:rPr>
              <a:t> </a:t>
            </a:r>
            <a:r>
              <a:rPr lang="en-GB" sz="2400" dirty="0" err="1" smtClean="0">
                <a:solidFill>
                  <a:srgbClr val="FFFF66"/>
                </a:solidFill>
              </a:rPr>
              <a:t>βάβισμα</a:t>
            </a:r>
            <a:r>
              <a:rPr lang="el-GR" sz="2400" dirty="0" smtClean="0">
                <a:solidFill>
                  <a:srgbClr val="FFFF66"/>
                </a:solidFill>
              </a:rPr>
              <a:t> </a:t>
            </a:r>
            <a:r>
              <a:rPr lang="el-GR" sz="2400" dirty="0" smtClean="0">
                <a:solidFill>
                  <a:srgbClr val="FFFFFF"/>
                </a:solidFill>
              </a:rPr>
              <a:t>π.χ. </a:t>
            </a:r>
            <a:r>
              <a:rPr lang="el-GR" sz="2400" i="1" dirty="0" smtClean="0">
                <a:solidFill>
                  <a:srgbClr val="FFFFFF"/>
                </a:solidFill>
              </a:rPr>
              <a:t>μπα-</a:t>
            </a:r>
            <a:r>
              <a:rPr lang="el-GR" sz="2400" i="1" dirty="0" err="1" smtClean="0">
                <a:solidFill>
                  <a:srgbClr val="FFFFFF"/>
                </a:solidFill>
              </a:rPr>
              <a:t>μπά</a:t>
            </a:r>
            <a:r>
              <a:rPr lang="en-GB" sz="2400" dirty="0" smtClean="0">
                <a:solidFill>
                  <a:srgbClr val="FFFFFF"/>
                </a:solidFill>
              </a:rPr>
              <a:t>) </a:t>
            </a:r>
          </a:p>
          <a:p>
            <a:pPr marL="739775" lvl="1" indent="-282575" algn="l" eaLnBrk="1" hangingPunct="1">
              <a:lnSpc>
                <a:spcPct val="100000"/>
              </a:lnSpc>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FF"/>
                </a:solidFill>
              </a:rPr>
              <a:t>είτε</a:t>
            </a:r>
            <a:r>
              <a:rPr lang="en-GB" sz="2400" dirty="0" smtClean="0">
                <a:solidFill>
                  <a:srgbClr val="FFFFFF"/>
                </a:solidFill>
              </a:rPr>
              <a:t> </a:t>
            </a:r>
            <a:r>
              <a:rPr lang="el-GR" sz="2400" dirty="0" smtClean="0">
                <a:solidFill>
                  <a:srgbClr val="FFFFFF"/>
                </a:solidFill>
              </a:rPr>
              <a:t>με </a:t>
            </a:r>
            <a:r>
              <a:rPr lang="en-GB" sz="2400" u="sng" dirty="0" err="1" smtClean="0">
                <a:solidFill>
                  <a:srgbClr val="FFFFFF"/>
                </a:solidFill>
              </a:rPr>
              <a:t>διαφορετικ</a:t>
            </a:r>
            <a:r>
              <a:rPr lang="el-GR" sz="2400" u="sng" dirty="0" err="1" smtClean="0">
                <a:solidFill>
                  <a:srgbClr val="FFFFFF"/>
                </a:solidFill>
              </a:rPr>
              <a:t>ές</a:t>
            </a:r>
            <a:r>
              <a:rPr lang="el-GR" sz="2400" u="sng" dirty="0" smtClean="0">
                <a:solidFill>
                  <a:srgbClr val="FFFFFF"/>
                </a:solidFill>
              </a:rPr>
              <a:t> </a:t>
            </a:r>
            <a:r>
              <a:rPr lang="en-GB" sz="2400" dirty="0" err="1" smtClean="0">
                <a:solidFill>
                  <a:srgbClr val="FFFFFF"/>
                </a:solidFill>
              </a:rPr>
              <a:t>συλλαβ</a:t>
            </a:r>
            <a:r>
              <a:rPr lang="el-GR" sz="2400" dirty="0" err="1" smtClean="0">
                <a:solidFill>
                  <a:srgbClr val="FFFFFF"/>
                </a:solidFill>
              </a:rPr>
              <a:t>ές</a:t>
            </a:r>
            <a:r>
              <a:rPr lang="en-GB" sz="2400" dirty="0" smtClean="0">
                <a:solidFill>
                  <a:srgbClr val="FFFFFF"/>
                </a:solidFill>
              </a:rPr>
              <a:t> (</a:t>
            </a:r>
            <a:r>
              <a:rPr lang="en-GB" sz="2400" dirty="0" err="1" smtClean="0">
                <a:solidFill>
                  <a:srgbClr val="FFFF66"/>
                </a:solidFill>
              </a:rPr>
              <a:t>συνδυαστικό</a:t>
            </a:r>
            <a:r>
              <a:rPr lang="en-GB" sz="2400" dirty="0" smtClean="0">
                <a:solidFill>
                  <a:srgbClr val="FFFF66"/>
                </a:solidFill>
              </a:rPr>
              <a:t> </a:t>
            </a:r>
            <a:r>
              <a:rPr lang="en-GB" sz="2400" dirty="0" err="1" smtClean="0">
                <a:solidFill>
                  <a:srgbClr val="FFFF66"/>
                </a:solidFill>
              </a:rPr>
              <a:t>βάβισμα</a:t>
            </a:r>
            <a:r>
              <a:rPr lang="el-GR" sz="2400" dirty="0" smtClean="0">
                <a:solidFill>
                  <a:srgbClr val="FFFF66"/>
                </a:solidFill>
              </a:rPr>
              <a:t> </a:t>
            </a:r>
            <a:r>
              <a:rPr lang="el-GR" sz="2400" dirty="0" smtClean="0">
                <a:solidFill>
                  <a:srgbClr val="FFFFFF"/>
                </a:solidFill>
              </a:rPr>
              <a:t>π.χ. </a:t>
            </a:r>
            <a:r>
              <a:rPr lang="el-GR" sz="2400" i="1" dirty="0" smtClean="0">
                <a:solidFill>
                  <a:srgbClr val="FFFFFF"/>
                </a:solidFill>
              </a:rPr>
              <a:t>μπα-</a:t>
            </a:r>
            <a:r>
              <a:rPr lang="el-GR" sz="2400" i="1" dirty="0" err="1" smtClean="0">
                <a:solidFill>
                  <a:srgbClr val="FFFFFF"/>
                </a:solidFill>
              </a:rPr>
              <a:t>μπού</a:t>
            </a:r>
            <a:r>
              <a:rPr lang="en-GB" sz="2400" dirty="0" smtClean="0">
                <a:solidFill>
                  <a:srgbClr val="FFFFFF"/>
                </a:solidFill>
              </a:rPr>
              <a:t>)</a:t>
            </a:r>
            <a:endParaRPr lang="el-GR" sz="2400" dirty="0" smtClean="0">
              <a:solidFill>
                <a:srgbClr val="FFFFFF"/>
              </a:solidFill>
            </a:endParaRPr>
          </a:p>
          <a:p>
            <a:pPr marL="739775" lvl="1" indent="-282575" algn="l" eaLnBrk="1" hangingPunct="1">
              <a:lnSpc>
                <a:spcPct val="100000"/>
              </a:lnSpc>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a:p>
            <a:pPr marL="339725" indent="-339725" algn="l" eaLnBrk="1" hangingPunct="1">
              <a:lnSpc>
                <a:spcPct val="100000"/>
              </a:lnSpc>
              <a:spcBef>
                <a:spcPts val="6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00"/>
                </a:solidFill>
              </a:rPr>
              <a:t>Τα</a:t>
            </a:r>
            <a:r>
              <a:rPr lang="en-GB" sz="2400" dirty="0" smtClean="0">
                <a:solidFill>
                  <a:srgbClr val="FFFF00"/>
                </a:solidFill>
              </a:rPr>
              <a:t> </a:t>
            </a:r>
            <a:r>
              <a:rPr lang="en-GB" sz="2400" dirty="0" err="1" smtClean="0">
                <a:solidFill>
                  <a:srgbClr val="FFFF00"/>
                </a:solidFill>
              </a:rPr>
              <a:t>δύο</a:t>
            </a:r>
            <a:r>
              <a:rPr lang="en-GB" sz="2400" dirty="0" smtClean="0">
                <a:solidFill>
                  <a:srgbClr val="FFFF00"/>
                </a:solidFill>
              </a:rPr>
              <a:t> </a:t>
            </a:r>
            <a:r>
              <a:rPr lang="en-GB" sz="2400" dirty="0" err="1" smtClean="0">
                <a:solidFill>
                  <a:srgbClr val="FFFF00"/>
                </a:solidFill>
              </a:rPr>
              <a:t>είδη</a:t>
            </a:r>
            <a:r>
              <a:rPr lang="en-GB" sz="2400" dirty="0" smtClean="0">
                <a:solidFill>
                  <a:srgbClr val="FFFF00"/>
                </a:solidFill>
              </a:rPr>
              <a:t> </a:t>
            </a:r>
            <a:r>
              <a:rPr lang="en-GB" sz="2400" dirty="0" err="1" smtClean="0">
                <a:solidFill>
                  <a:srgbClr val="FFFF00"/>
                </a:solidFill>
              </a:rPr>
              <a:t>βαβίσματος</a:t>
            </a:r>
            <a:r>
              <a:rPr lang="en-GB" sz="2400" dirty="0" smtClean="0">
                <a:solidFill>
                  <a:srgbClr val="FFFF00"/>
                </a:solidFill>
              </a:rPr>
              <a:t> </a:t>
            </a:r>
            <a:r>
              <a:rPr lang="en-GB" sz="2400" dirty="0" err="1" smtClean="0">
                <a:solidFill>
                  <a:srgbClr val="FFFF00"/>
                </a:solidFill>
              </a:rPr>
              <a:t>εμφανίζονται</a:t>
            </a:r>
            <a:r>
              <a:rPr lang="en-GB" sz="2400" dirty="0" smtClean="0">
                <a:solidFill>
                  <a:srgbClr val="FFFF00"/>
                </a:solidFill>
              </a:rPr>
              <a:t> </a:t>
            </a:r>
            <a:r>
              <a:rPr lang="en-GB" sz="2400" dirty="0" err="1" smtClean="0">
                <a:solidFill>
                  <a:srgbClr val="FFFF00"/>
                </a:solidFill>
              </a:rPr>
              <a:t>σχεδόν</a:t>
            </a:r>
            <a:r>
              <a:rPr lang="en-GB" sz="2400" dirty="0" smtClean="0">
                <a:solidFill>
                  <a:srgbClr val="FFFF00"/>
                </a:solidFill>
              </a:rPr>
              <a:t> </a:t>
            </a:r>
            <a:r>
              <a:rPr lang="en-GB" sz="2400" dirty="0" err="1" smtClean="0">
                <a:solidFill>
                  <a:srgbClr val="FFFF00"/>
                </a:solidFill>
              </a:rPr>
              <a:t>ταυτόχρονα</a:t>
            </a:r>
            <a:r>
              <a:rPr lang="en-GB" sz="2400" dirty="0" smtClean="0">
                <a:solidFill>
                  <a:srgbClr val="FFFFFF"/>
                </a:solidFill>
              </a:rPr>
              <a:t> </a:t>
            </a:r>
          </a:p>
          <a:p>
            <a:pPr marL="739775" lvl="1" indent="-282575" algn="l" eaLnBrk="1" hangingPunct="1">
              <a:lnSpc>
                <a:spcPct val="100000"/>
              </a:lnSpc>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l-GR" sz="2400" dirty="0" smtClean="0">
                <a:solidFill>
                  <a:srgbClr val="FFFFFF"/>
                </a:solidFill>
              </a:rPr>
              <a:t>αλλά  </a:t>
            </a:r>
            <a:r>
              <a:rPr lang="en-GB" sz="2400" dirty="0" err="1" smtClean="0">
                <a:solidFill>
                  <a:srgbClr val="FFFFFF"/>
                </a:solidFill>
              </a:rPr>
              <a:t>μέχρι</a:t>
            </a:r>
            <a:r>
              <a:rPr lang="en-GB" sz="2400" dirty="0" smtClean="0">
                <a:solidFill>
                  <a:srgbClr val="FFFFFF"/>
                </a:solidFill>
              </a:rPr>
              <a:t>  6-9 </a:t>
            </a:r>
            <a:r>
              <a:rPr lang="en-GB" sz="2400" dirty="0" err="1" smtClean="0">
                <a:solidFill>
                  <a:srgbClr val="FFFFFF"/>
                </a:solidFill>
              </a:rPr>
              <a:t>μήνες</a:t>
            </a:r>
            <a:r>
              <a:rPr lang="en-GB" sz="2400" dirty="0" smtClean="0">
                <a:solidFill>
                  <a:srgbClr val="FFFFFF"/>
                </a:solidFill>
              </a:rPr>
              <a:t> </a:t>
            </a:r>
            <a:r>
              <a:rPr lang="en-GB" sz="2400" dirty="0" err="1" smtClean="0">
                <a:solidFill>
                  <a:srgbClr val="FFFFFF"/>
                </a:solidFill>
              </a:rPr>
              <a:t>επικρατεί</a:t>
            </a:r>
            <a:r>
              <a:rPr lang="en-GB" sz="2400" dirty="0" smtClean="0">
                <a:solidFill>
                  <a:srgbClr val="FFFFFF"/>
                </a:solidFill>
              </a:rPr>
              <a:t> </a:t>
            </a:r>
            <a:r>
              <a:rPr lang="en-GB" sz="2400" dirty="0" err="1" smtClean="0">
                <a:solidFill>
                  <a:srgbClr val="FFFFFF"/>
                </a:solidFill>
              </a:rPr>
              <a:t>το</a:t>
            </a:r>
            <a:r>
              <a:rPr lang="en-GB" sz="2400" dirty="0" smtClean="0">
                <a:solidFill>
                  <a:srgbClr val="FFFFFF"/>
                </a:solidFill>
              </a:rPr>
              <a:t> </a:t>
            </a:r>
            <a:r>
              <a:rPr lang="en-GB" sz="2400" u="sng" dirty="0" err="1" smtClean="0">
                <a:solidFill>
                  <a:srgbClr val="FFFFFF"/>
                </a:solidFill>
              </a:rPr>
              <a:t>επαναληπτικό</a:t>
            </a:r>
            <a:r>
              <a:rPr lang="en-GB" sz="2400" dirty="0" smtClean="0">
                <a:solidFill>
                  <a:srgbClr val="FFFFFF"/>
                </a:solidFill>
              </a:rPr>
              <a:t>	</a:t>
            </a:r>
          </a:p>
          <a:p>
            <a:pPr marL="739775" lvl="1" indent="-282575" algn="l" eaLnBrk="1" hangingPunct="1">
              <a:lnSpc>
                <a:spcPct val="100000"/>
              </a:lnSpc>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en-GB" sz="2400" dirty="0" err="1" smtClean="0">
                <a:solidFill>
                  <a:srgbClr val="FFFFFF"/>
                </a:solidFill>
              </a:rPr>
              <a:t>ενώ</a:t>
            </a:r>
            <a:r>
              <a:rPr lang="en-GB" sz="2400" dirty="0" smtClean="0">
                <a:solidFill>
                  <a:srgbClr val="FFFFFF"/>
                </a:solidFill>
              </a:rPr>
              <a:t> </a:t>
            </a:r>
            <a:r>
              <a:rPr lang="en-GB" sz="2400" dirty="0" err="1" smtClean="0">
                <a:solidFill>
                  <a:srgbClr val="FFFFFF"/>
                </a:solidFill>
              </a:rPr>
              <a:t>το</a:t>
            </a:r>
            <a:r>
              <a:rPr lang="en-GB" sz="2400" dirty="0" smtClean="0">
                <a:solidFill>
                  <a:srgbClr val="FFFFFF"/>
                </a:solidFill>
              </a:rPr>
              <a:t> </a:t>
            </a:r>
            <a:r>
              <a:rPr lang="en-GB" sz="2400" u="sng" dirty="0" err="1" smtClean="0">
                <a:solidFill>
                  <a:srgbClr val="FFFFFF"/>
                </a:solidFill>
              </a:rPr>
              <a:t>συνδυαστικό</a:t>
            </a:r>
            <a:r>
              <a:rPr lang="en-GB" sz="2400" dirty="0" smtClean="0">
                <a:solidFill>
                  <a:srgbClr val="FFFFFF"/>
                </a:solidFill>
              </a:rPr>
              <a:t> </a:t>
            </a:r>
            <a:r>
              <a:rPr lang="en-GB" sz="2400" dirty="0" err="1" smtClean="0">
                <a:solidFill>
                  <a:srgbClr val="FFFFFF"/>
                </a:solidFill>
              </a:rPr>
              <a:t>επικρατεί</a:t>
            </a:r>
            <a:r>
              <a:rPr lang="en-GB" sz="2400" dirty="0" smtClean="0">
                <a:solidFill>
                  <a:srgbClr val="FFFFFF"/>
                </a:solidFill>
              </a:rPr>
              <a:t> </a:t>
            </a:r>
            <a:r>
              <a:rPr lang="el-GR" sz="2400" dirty="0" smtClean="0">
                <a:solidFill>
                  <a:srgbClr val="FFFFFF"/>
                </a:solidFill>
              </a:rPr>
              <a:t>από τους </a:t>
            </a:r>
            <a:r>
              <a:rPr lang="en-GB" sz="2400" dirty="0" smtClean="0">
                <a:solidFill>
                  <a:srgbClr val="FFFFFF"/>
                </a:solidFill>
              </a:rPr>
              <a:t>11-14 </a:t>
            </a:r>
            <a:r>
              <a:rPr lang="en-GB" sz="2400" dirty="0" err="1" smtClean="0">
                <a:solidFill>
                  <a:srgbClr val="FFFFFF"/>
                </a:solidFill>
              </a:rPr>
              <a:t>μήνες</a:t>
            </a:r>
            <a:endParaRPr lang="el-GR" sz="2400" dirty="0" smtClean="0">
              <a:solidFill>
                <a:srgbClr val="FFFFFF"/>
              </a:solidFill>
            </a:endParaRPr>
          </a:p>
          <a:p>
            <a:pPr marL="739775" lvl="1" indent="-282575" algn="l" eaLnBrk="1" hangingPunct="1">
              <a:spcBef>
                <a:spcPts val="500"/>
              </a:spcBef>
              <a:buClr>
                <a:srgbClr val="FFFFFF"/>
              </a:buClr>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000" dirty="0" smtClean="0">
              <a:solidFill>
                <a:srgbClr val="FFFFFF"/>
              </a:solidFill>
            </a:endParaRPr>
          </a:p>
          <a:p>
            <a:pPr marL="339725" indent="-339725" algn="l" eaLnBrk="1" hangingPunct="1">
              <a:spcBef>
                <a:spcPts val="600"/>
              </a:spcBef>
              <a:buClr>
                <a:srgbClr val="FFFFFF"/>
              </a:buCl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en-GB" sz="2400" dirty="0" smtClean="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Content Placeholder 2"/>
          <p:cNvSpPr>
            <a:spLocks noGrp="1"/>
          </p:cNvSpPr>
          <p:nvPr>
            <p:ph idx="1"/>
          </p:nvPr>
        </p:nvSpPr>
        <p:spPr>
          <a:xfrm>
            <a:off x="250825" y="1125538"/>
            <a:ext cx="8642350" cy="5351462"/>
          </a:xfrm>
        </p:spPr>
        <p:txBody>
          <a:bodyPr/>
          <a:lstStyle/>
          <a:p>
            <a:pPr eaLnBrk="1" hangingPunct="1">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l-GR" altLang="el-GR" b="1" dirty="0" smtClean="0">
                <a:solidFill>
                  <a:srgbClr val="FFFF00"/>
                </a:solidFill>
              </a:rPr>
              <a:t>Προς το τέλος περιόδου βαβίσματος σ</a:t>
            </a:r>
            <a:r>
              <a:rPr lang="en-GB" altLang="el-GR" b="1" dirty="0" err="1" smtClean="0">
                <a:solidFill>
                  <a:srgbClr val="FFFF00"/>
                </a:solidFill>
              </a:rPr>
              <a:t>υμ</a:t>
            </a:r>
            <a:r>
              <a:rPr lang="en-GB" altLang="el-GR" b="1" dirty="0" smtClean="0">
                <a:solidFill>
                  <a:srgbClr val="FFFF00"/>
                </a:solidFill>
              </a:rPr>
              <a:t>πλέγματα συλλαβών με τις φωνολογικές ιδιότητες και </a:t>
            </a:r>
            <a:r>
              <a:rPr lang="el-GR" altLang="el-GR" b="1" dirty="0" smtClean="0">
                <a:solidFill>
                  <a:srgbClr val="FFFF00"/>
                </a:solidFill>
              </a:rPr>
              <a:t>γενικότερα </a:t>
            </a:r>
            <a:r>
              <a:rPr lang="en-GB" altLang="el-GR" b="1" dirty="0" err="1" smtClean="0">
                <a:solidFill>
                  <a:srgbClr val="FFFF00"/>
                </a:solidFill>
              </a:rPr>
              <a:t>τη</a:t>
            </a:r>
            <a:r>
              <a:rPr lang="en-GB" altLang="el-GR" b="1" dirty="0" smtClean="0">
                <a:solidFill>
                  <a:srgbClr val="FFFF00"/>
                </a:solidFill>
              </a:rPr>
              <a:t> </a:t>
            </a:r>
            <a:r>
              <a:rPr lang="en-GB" altLang="el-GR" b="1" dirty="0" err="1" smtClean="0">
                <a:solidFill>
                  <a:srgbClr val="FFFF00"/>
                </a:solidFill>
              </a:rPr>
              <a:t>δομή</a:t>
            </a:r>
            <a:r>
              <a:rPr lang="en-GB" altLang="el-GR" b="1" dirty="0" smtClean="0">
                <a:solidFill>
                  <a:srgbClr val="FFFF00"/>
                </a:solidFill>
              </a:rPr>
              <a:t> </a:t>
            </a:r>
            <a:r>
              <a:rPr lang="en-GB" altLang="el-GR" b="1" dirty="0" err="1" smtClean="0">
                <a:solidFill>
                  <a:srgbClr val="FFFF00"/>
                </a:solidFill>
              </a:rPr>
              <a:t>των</a:t>
            </a:r>
            <a:r>
              <a:rPr lang="en-GB" altLang="el-GR" b="1" dirty="0" smtClean="0">
                <a:solidFill>
                  <a:srgbClr val="FFFF00"/>
                </a:solidFill>
              </a:rPr>
              <a:t> π</a:t>
            </a:r>
            <a:r>
              <a:rPr lang="en-GB" altLang="el-GR" b="1" dirty="0" err="1" smtClean="0">
                <a:solidFill>
                  <a:srgbClr val="FFFF00"/>
                </a:solidFill>
              </a:rPr>
              <a:t>ρώτων</a:t>
            </a:r>
            <a:r>
              <a:rPr lang="en-GB" altLang="el-GR" b="1" dirty="0" smtClean="0">
                <a:solidFill>
                  <a:srgbClr val="FFFF00"/>
                </a:solidFill>
              </a:rPr>
              <a:t> </a:t>
            </a:r>
            <a:r>
              <a:rPr lang="en-GB" altLang="el-GR" b="1" dirty="0" err="1" smtClean="0">
                <a:solidFill>
                  <a:srgbClr val="FFFF00"/>
                </a:solidFill>
              </a:rPr>
              <a:t>λέξεων</a:t>
            </a:r>
            <a:r>
              <a:rPr lang="en-GB" altLang="el-GR" b="1" dirty="0" smtClean="0"/>
              <a:t>,  </a:t>
            </a:r>
            <a:r>
              <a:rPr lang="en-GB" altLang="el-GR" b="1" dirty="0" err="1" smtClean="0"/>
              <a:t>δηλ</a:t>
            </a:r>
            <a:r>
              <a:rPr lang="en-GB" altLang="el-GR" b="1" dirty="0" smtClean="0"/>
              <a:t>. </a:t>
            </a:r>
            <a:r>
              <a:rPr lang="en-GB" altLang="el-GR" b="1" dirty="0" err="1" smtClean="0"/>
              <a:t>μι</a:t>
            </a:r>
            <a:r>
              <a:rPr lang="en-GB" altLang="el-GR" b="1" dirty="0" smtClean="0"/>
              <a:t>α τονισμένη συλλαβή σε ένα ενιαίο σύμπλεγμα</a:t>
            </a:r>
            <a:r>
              <a:rPr lang="el-GR" altLang="el-GR" b="1" dirty="0" smtClean="0"/>
              <a:t> που θυμίζει εντυπωσιακά μια λέξη</a:t>
            </a:r>
            <a:r>
              <a:rPr lang="en-GB" altLang="el-GR" b="1" dirty="0" smtClean="0"/>
              <a:t> </a:t>
            </a:r>
            <a:r>
              <a:rPr lang="en-GB" altLang="el-GR" dirty="0" smtClean="0"/>
              <a:t>(π.χ. </a:t>
            </a:r>
            <a:r>
              <a:rPr lang="en-GB" altLang="el-GR" i="1" dirty="0" smtClean="0"/>
              <a:t>π</a:t>
            </a:r>
            <a:r>
              <a:rPr lang="en-GB" altLang="el-GR" i="1" u="sng" dirty="0" smtClean="0"/>
              <a:t>απ</a:t>
            </a:r>
            <a:r>
              <a:rPr lang="en-GB" altLang="el-GR" i="1" u="sng" dirty="0" err="1" smtClean="0"/>
              <a:t>ούκι</a:t>
            </a:r>
            <a:r>
              <a:rPr lang="en-GB" altLang="el-GR" dirty="0" smtClean="0"/>
              <a:t>)</a:t>
            </a:r>
          </a:p>
          <a:p>
            <a:pPr eaLnBrk="1" hangingPunct="1">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b="1" dirty="0" smtClean="0"/>
          </a:p>
          <a:p>
            <a:pPr eaLnBrk="1" hangingPunct="1">
              <a:spcBef>
                <a:spcPts val="600"/>
              </a:spcBef>
              <a:buFont typeface="Georgia" pitchFamily="18" charset="0"/>
              <a:buChar cha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el-GR" b="1" dirty="0" err="1" smtClean="0">
                <a:solidFill>
                  <a:srgbClr val="FFFF00"/>
                </a:solidFill>
              </a:rPr>
              <a:t>Εμφ</a:t>
            </a:r>
            <a:r>
              <a:rPr lang="el-GR" altLang="el-GR" b="1" dirty="0" smtClean="0">
                <a:solidFill>
                  <a:srgbClr val="FFFF00"/>
                </a:solidFill>
              </a:rPr>
              <a:t>άνιση  των</a:t>
            </a:r>
            <a:r>
              <a:rPr lang="en-GB" altLang="el-GR" b="1" dirty="0" smtClean="0">
                <a:solidFill>
                  <a:srgbClr val="FFFF00"/>
                </a:solidFill>
              </a:rPr>
              <a:t> ΠΡΩ</a:t>
            </a:r>
            <a:r>
              <a:rPr lang="el-GR" altLang="el-GR" b="1" dirty="0" smtClean="0">
                <a:solidFill>
                  <a:srgbClr val="FFFF00"/>
                </a:solidFill>
              </a:rPr>
              <a:t>ΤΩΝ</a:t>
            </a:r>
            <a:r>
              <a:rPr lang="en-GB" altLang="el-GR" b="1" dirty="0" smtClean="0">
                <a:solidFill>
                  <a:srgbClr val="FFFF00"/>
                </a:solidFill>
              </a:rPr>
              <a:t> ΛΕΞΕ</a:t>
            </a:r>
            <a:r>
              <a:rPr lang="el-GR" altLang="el-GR" b="1" dirty="0" smtClean="0">
                <a:solidFill>
                  <a:srgbClr val="FFFF00"/>
                </a:solidFill>
              </a:rPr>
              <a:t>ΩΝ</a:t>
            </a:r>
            <a:r>
              <a:rPr lang="el-GR" altLang="el-GR" b="1" dirty="0" smtClean="0">
                <a:solidFill>
                  <a:schemeClr val="bg1"/>
                </a:solidFill>
              </a:rPr>
              <a:t>...</a:t>
            </a:r>
            <a:r>
              <a:rPr lang="en-GB" altLang="el-GR" b="1" dirty="0" smtClean="0">
                <a:solidFill>
                  <a:schemeClr val="bg1"/>
                </a:solidFill>
              </a:rPr>
              <a:t> </a:t>
            </a:r>
            <a:r>
              <a:rPr lang="el-GR" altLang="el-GR" b="1" dirty="0" smtClean="0">
                <a:solidFill>
                  <a:schemeClr val="bg1"/>
                </a:solidFill>
              </a:rPr>
              <a:t>  (συνήθως με συλλαβές του βαβίσματος, </a:t>
            </a:r>
            <a:r>
              <a:rPr lang="el-GR" altLang="el-GR" dirty="0" smtClean="0">
                <a:solidFill>
                  <a:schemeClr val="bg1"/>
                </a:solidFill>
              </a:rPr>
              <a:t>π.χ. </a:t>
            </a:r>
            <a:r>
              <a:rPr lang="el-GR" altLang="el-GR" i="1" dirty="0" smtClean="0">
                <a:solidFill>
                  <a:schemeClr val="bg1"/>
                </a:solidFill>
              </a:rPr>
              <a:t>μαμά, μπαμπά, νταντά, κακά, νάνι)</a:t>
            </a:r>
            <a:endParaRPr lang="en-GB" altLang="el-GR" i="1" dirty="0" smtClean="0">
              <a:solidFill>
                <a:schemeClr val="bg1"/>
              </a:solidFill>
            </a:endParaRPr>
          </a:p>
          <a:p>
            <a:pPr>
              <a:tabLst>
                <a:tab pos="339725"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l-GR" altLang="el-GR" dirty="0" smtClean="0"/>
          </a:p>
        </p:txBody>
      </p:sp>
      <p:sp>
        <p:nvSpPr>
          <p:cNvPr id="144387"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89169121-9906-4F61-B510-E1569F4974DF}" type="slidenum">
              <a:rPr lang="en-GB" altLang="el-GR" sz="1400" smtClean="0">
                <a:solidFill>
                  <a:srgbClr val="000000"/>
                </a:solidFill>
              </a:rPr>
              <a:pPr>
                <a:lnSpc>
                  <a:spcPct val="100000"/>
                </a:lnSpc>
                <a:spcBef>
                  <a:spcPct val="0"/>
                </a:spcBef>
                <a:buClr>
                  <a:srgbClr val="000000"/>
                </a:buClr>
              </a:pPr>
              <a:t>79</a:t>
            </a:fld>
            <a:endParaRPr lang="en-GB" altLang="el-GR" sz="1400" smtClean="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BA6C118F-D7BD-4A48-B84C-03B841B165D8}" type="slidenum">
              <a:rPr lang="en-GB" altLang="el-GR" sz="1400" smtClean="0">
                <a:solidFill>
                  <a:srgbClr val="000000"/>
                </a:solidFill>
              </a:rPr>
              <a:pPr>
                <a:lnSpc>
                  <a:spcPct val="100000"/>
                </a:lnSpc>
                <a:spcBef>
                  <a:spcPct val="0"/>
                </a:spcBef>
                <a:buClr>
                  <a:srgbClr val="000000"/>
                </a:buClr>
              </a:pPr>
              <a:t>8</a:t>
            </a:fld>
            <a:endParaRPr lang="en-GB" altLang="el-GR" sz="1400" smtClean="0">
              <a:solidFill>
                <a:srgbClr val="000000"/>
              </a:solidFill>
            </a:endParaRPr>
          </a:p>
        </p:txBody>
      </p:sp>
      <p:sp>
        <p:nvSpPr>
          <p:cNvPr id="16387" name="Rectangle 1"/>
          <p:cNvSpPr>
            <a:spLocks noGrp="1" noChangeArrowheads="1"/>
          </p:cNvSpPr>
          <p:nvPr>
            <p:ph type="title"/>
          </p:nvPr>
        </p:nvSpPr>
        <p:spPr>
          <a:xfrm>
            <a:off x="685800" y="22225"/>
            <a:ext cx="7772400" cy="1557338"/>
          </a:xfrm>
        </p:spPr>
        <p:txBody>
          <a:bodyPr/>
          <a:lstStyle/>
          <a:p>
            <a:pPr eaLnBrk="1" hangingPunct="1">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el-GR" sz="3200" smtClean="0"/>
              <a:t/>
            </a:r>
            <a:br>
              <a:rPr lang="en-GB" altLang="el-GR" sz="3200" smtClean="0"/>
            </a:br>
            <a:r>
              <a:rPr lang="en-GB" altLang="el-GR" sz="3200" smtClean="0"/>
              <a:t/>
            </a:r>
            <a:br>
              <a:rPr lang="en-GB" altLang="el-GR" sz="3200" smtClean="0"/>
            </a:br>
            <a:endParaRPr lang="en-GB" altLang="el-GR" sz="3200" smtClean="0"/>
          </a:p>
        </p:txBody>
      </p:sp>
      <p:sp>
        <p:nvSpPr>
          <p:cNvPr id="16388" name="Rectangle 2"/>
          <p:cNvSpPr>
            <a:spLocks noGrp="1" noChangeArrowheads="1"/>
          </p:cNvSpPr>
          <p:nvPr>
            <p:ph type="body" idx="1"/>
          </p:nvPr>
        </p:nvSpPr>
        <p:spPr>
          <a:xfrm>
            <a:off x="0" y="0"/>
            <a:ext cx="9144000" cy="3857625"/>
          </a:xfrm>
        </p:spPr>
        <p:txBody>
          <a:bodyPr/>
          <a:lstStyle/>
          <a:p>
            <a:pPr marL="719138" indent="-457200" algn="ctr" eaLnBrk="1" hangingPunct="1">
              <a:buClr>
                <a:srgbClr val="FFFF66"/>
              </a:buClr>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r>
              <a:rPr lang="en-GB" altLang="el-GR" sz="3200" b="1" smtClean="0">
                <a:solidFill>
                  <a:srgbClr val="FFFF66"/>
                </a:solidFill>
              </a:rPr>
              <a:t>Ικανότητες νεογέννητου</a:t>
            </a:r>
            <a:endParaRPr lang="el-GR" altLang="el-GR" sz="3200" b="1" smtClean="0">
              <a:solidFill>
                <a:srgbClr val="FFFF66"/>
              </a:solidFill>
            </a:endParaRPr>
          </a:p>
          <a:p>
            <a:pPr marL="719138" indent="-457200" algn="ctr" eaLnBrk="1" hangingPunct="1">
              <a:buClr>
                <a:srgbClr val="FFFF66"/>
              </a:buClr>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endParaRPr lang="en-GB" altLang="el-GR" sz="2000" smtClean="0">
              <a:solidFill>
                <a:srgbClr val="FFFF66"/>
              </a:solidFill>
            </a:endParaRPr>
          </a:p>
          <a:p>
            <a:pPr marL="719138" indent="-457200" eaLnBrk="1" hangingPunct="1">
              <a:lnSpc>
                <a:spcPct val="100000"/>
              </a:lnSpc>
              <a:buFont typeface="Georgia" pitchFamily="18" charset="0"/>
              <a:buAutoNum type="arabicPeriod"/>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r>
              <a:rPr lang="en-GB" altLang="el-GR" sz="3200" b="1" smtClean="0">
                <a:solidFill>
                  <a:srgbClr val="99FFCC"/>
                </a:solidFill>
                <a:latin typeface="Garamond" panose="02020404030301010803" pitchFamily="18" charset="0"/>
              </a:rPr>
              <a:t>Ευαισθησία στην </a:t>
            </a:r>
            <a:r>
              <a:rPr lang="en-GB" altLang="el-GR" sz="3200" b="1" u="sng" smtClean="0">
                <a:solidFill>
                  <a:srgbClr val="99FFCC"/>
                </a:solidFill>
                <a:latin typeface="Garamond" panose="02020404030301010803" pitchFamily="18" charset="0"/>
              </a:rPr>
              <a:t>ανθρώπινη φωνή</a:t>
            </a:r>
            <a:r>
              <a:rPr lang="en-GB" altLang="el-GR" sz="3200" smtClean="0">
                <a:solidFill>
                  <a:srgbClr val="99FFCC"/>
                </a:solidFill>
                <a:latin typeface="Garamond" panose="02020404030301010803" pitchFamily="18" charset="0"/>
              </a:rPr>
              <a:t> </a:t>
            </a:r>
            <a:r>
              <a:rPr lang="en-GB" altLang="el-GR" b="1" smtClean="0">
                <a:latin typeface="Garamond" panose="02020404030301010803" pitchFamily="18" charset="0"/>
              </a:rPr>
              <a:t>και διάκρισ</a:t>
            </a:r>
            <a:r>
              <a:rPr lang="el-GR" altLang="el-GR" b="1" smtClean="0">
                <a:latin typeface="Garamond" panose="02020404030301010803" pitchFamily="18" charset="0"/>
              </a:rPr>
              <a:t>ή της</a:t>
            </a:r>
            <a:r>
              <a:rPr lang="en-GB" altLang="el-GR" b="1" smtClean="0">
                <a:latin typeface="Garamond" panose="02020404030301010803" pitchFamily="18" charset="0"/>
              </a:rPr>
              <a:t> από άλλους ήχους </a:t>
            </a:r>
            <a:r>
              <a:rPr lang="en-GB" altLang="el-GR" sz="2400" b="1" smtClean="0">
                <a:latin typeface="Garamond" panose="02020404030301010803" pitchFamily="18" charset="0"/>
              </a:rPr>
              <a:t>	</a:t>
            </a:r>
            <a:r>
              <a:rPr lang="en-GB" altLang="el-GR" sz="2000" b="1" smtClean="0">
                <a:latin typeface="Garamond" panose="02020404030301010803" pitchFamily="18" charset="0"/>
              </a:rPr>
              <a:t>(Cooper</a:t>
            </a:r>
            <a:r>
              <a:rPr lang="el-GR" altLang="el-GR" sz="2000" b="1" smtClean="0">
                <a:latin typeface="Garamond" panose="02020404030301010803" pitchFamily="18" charset="0"/>
              </a:rPr>
              <a:t> </a:t>
            </a:r>
            <a:r>
              <a:rPr lang="en-GB" altLang="el-GR" sz="2000" b="1" smtClean="0">
                <a:latin typeface="Garamond" panose="02020404030301010803" pitchFamily="18" charset="0"/>
              </a:rPr>
              <a:t>&amp; Aslin 1990</a:t>
            </a:r>
            <a:r>
              <a:rPr lang="en-GB" altLang="el-GR" sz="2400" b="1" smtClean="0">
                <a:latin typeface="Garamond" panose="02020404030301010803" pitchFamily="18" charset="0"/>
              </a:rPr>
              <a:t>) </a:t>
            </a:r>
          </a:p>
          <a:p>
            <a:pPr marL="719138" indent="-457200" eaLnBrk="1" hangingPunct="1">
              <a:spcBef>
                <a:spcPts val="600"/>
              </a:spcBef>
              <a:buFont typeface="Georgia" pitchFamily="18" charset="0"/>
              <a:buAutoNum type="arabicPeriod"/>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r>
              <a:rPr lang="en-GB" altLang="el-GR" sz="3200" b="1" smtClean="0">
                <a:solidFill>
                  <a:srgbClr val="99FFCC"/>
                </a:solidFill>
                <a:latin typeface="Garamond" panose="02020404030301010803" pitchFamily="18" charset="0"/>
              </a:rPr>
              <a:t>Αναγνώριση </a:t>
            </a:r>
            <a:r>
              <a:rPr lang="en-GB" altLang="el-GR" sz="3200" b="1" u="sng" smtClean="0">
                <a:solidFill>
                  <a:srgbClr val="99FFCC"/>
                </a:solidFill>
                <a:latin typeface="Garamond" panose="02020404030301010803" pitchFamily="18" charset="0"/>
              </a:rPr>
              <a:t>μητρικής φωνής</a:t>
            </a:r>
            <a:r>
              <a:rPr lang="en-GB" altLang="el-GR" sz="3200" b="1" smtClean="0">
                <a:solidFill>
                  <a:srgbClr val="99FFCC"/>
                </a:solidFill>
                <a:latin typeface="Garamond" panose="02020404030301010803" pitchFamily="18" charset="0"/>
              </a:rPr>
              <a:t> από άλλες</a:t>
            </a:r>
            <a:r>
              <a:rPr lang="el-GR" altLang="el-GR" b="1" smtClean="0">
                <a:solidFill>
                  <a:srgbClr val="99FFCC"/>
                </a:solidFill>
                <a:latin typeface="Garamond" panose="02020404030301010803" pitchFamily="18" charset="0"/>
              </a:rPr>
              <a:t> </a:t>
            </a:r>
            <a:r>
              <a:rPr lang="en-GB" altLang="el-GR" sz="2000" b="1" smtClean="0">
                <a:latin typeface="Garamond" panose="02020404030301010803" pitchFamily="18" charset="0"/>
              </a:rPr>
              <a:t>(de Casper κ.σ. 1980, 1986)</a:t>
            </a:r>
          </a:p>
          <a:p>
            <a:pPr marL="719138" indent="-457200" eaLnBrk="1" hangingPunct="1">
              <a:spcBef>
                <a:spcPts val="600"/>
              </a:spcBef>
              <a:buFont typeface="Georgia" pitchFamily="18" charset="0"/>
              <a:buAutoNum type="arabicPeriod"/>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r>
              <a:rPr lang="en-GB" altLang="el-GR" sz="3200" b="1" smtClean="0">
                <a:solidFill>
                  <a:srgbClr val="99FFCC"/>
                </a:solidFill>
                <a:latin typeface="Garamond" panose="02020404030301010803" pitchFamily="18" charset="0"/>
              </a:rPr>
              <a:t>Αναγνώριση </a:t>
            </a:r>
            <a:r>
              <a:rPr lang="en-GB" altLang="el-GR" sz="3200" b="1" u="sng" smtClean="0">
                <a:solidFill>
                  <a:srgbClr val="99FFCC"/>
                </a:solidFill>
                <a:latin typeface="Garamond" panose="02020404030301010803" pitchFamily="18" charset="0"/>
              </a:rPr>
              <a:t>μητρικής γλώσσας</a:t>
            </a:r>
            <a:r>
              <a:rPr lang="en-GB" altLang="el-GR" sz="3200" b="1" smtClean="0">
                <a:solidFill>
                  <a:srgbClr val="99FFCC"/>
                </a:solidFill>
                <a:latin typeface="Garamond" panose="02020404030301010803" pitchFamily="18" charset="0"/>
              </a:rPr>
              <a:t> από άλλες  </a:t>
            </a:r>
            <a:r>
              <a:rPr lang="en-GB" altLang="el-GR" sz="2400" b="1" smtClean="0">
                <a:latin typeface="Garamond" panose="02020404030301010803" pitchFamily="18" charset="0"/>
              </a:rPr>
              <a:t>(ακόμη κι αν </a:t>
            </a:r>
            <a:r>
              <a:rPr lang="el-GR" altLang="el-GR" sz="2400" b="1" smtClean="0">
                <a:latin typeface="Garamond" panose="02020404030301010803" pitchFamily="18" charset="0"/>
              </a:rPr>
              <a:t>μέσα από τ</a:t>
            </a:r>
            <a:r>
              <a:rPr lang="en-GB" altLang="el-GR" sz="2400" b="1" smtClean="0">
                <a:latin typeface="Garamond" panose="02020404030301010803" pitchFamily="18" charset="0"/>
              </a:rPr>
              <a:t>η</a:t>
            </a:r>
            <a:r>
              <a:rPr lang="el-GR" altLang="el-GR" sz="2400" b="1" smtClean="0">
                <a:latin typeface="Garamond" panose="02020404030301010803" pitchFamily="18" charset="0"/>
              </a:rPr>
              <a:t>ν</a:t>
            </a:r>
            <a:r>
              <a:rPr lang="en-GB" altLang="el-GR" sz="2400" b="1" smtClean="0">
                <a:latin typeface="Garamond" panose="02020404030301010803" pitchFamily="18" charset="0"/>
              </a:rPr>
              <a:t> οικεία φωνή της μητέρας</a:t>
            </a:r>
            <a:r>
              <a:rPr lang="el-GR" altLang="el-GR" sz="2400" b="1" smtClean="0">
                <a:latin typeface="Garamond" panose="02020404030301010803" pitchFamily="18" charset="0"/>
              </a:rPr>
              <a:t>)</a:t>
            </a:r>
            <a:r>
              <a:rPr lang="en-GB" altLang="el-GR" sz="2400" b="1" smtClean="0">
                <a:latin typeface="Garamond" panose="02020404030301010803" pitchFamily="18" charset="0"/>
              </a:rPr>
              <a:t>  </a:t>
            </a:r>
            <a:r>
              <a:rPr lang="en-GB" altLang="el-GR" sz="2000" b="1" smtClean="0">
                <a:latin typeface="Garamond" panose="02020404030301010803" pitchFamily="18" charset="0"/>
              </a:rPr>
              <a:t>(Mehler κ.σ. 1988</a:t>
            </a:r>
            <a:r>
              <a:rPr lang="en-GB" altLang="el-GR" sz="2400" b="1" smtClean="0">
                <a:latin typeface="Garamond" panose="02020404030301010803" pitchFamily="18" charset="0"/>
              </a:rPr>
              <a:t>)</a:t>
            </a:r>
          </a:p>
          <a:p>
            <a:pPr marL="719138" indent="-457200" eaLnBrk="1" hangingPunct="1">
              <a:lnSpc>
                <a:spcPct val="20000"/>
              </a:lnSpc>
              <a:spcBef>
                <a:spcPts val="600"/>
              </a:spcBef>
              <a:buFont typeface="Garamond" panose="02020404030301010803" pitchFamily="18" charset="0"/>
              <a:buNone/>
              <a:tabLst>
                <a:tab pos="719138" algn="l"/>
                <a:tab pos="825500" algn="l"/>
                <a:tab pos="1274763" algn="l"/>
                <a:tab pos="1724025" algn="l"/>
                <a:tab pos="2173288" algn="l"/>
                <a:tab pos="2622550" algn="l"/>
                <a:tab pos="3071813" algn="l"/>
                <a:tab pos="3521075" algn="l"/>
                <a:tab pos="3970338" algn="l"/>
                <a:tab pos="4419600" algn="l"/>
                <a:tab pos="4868863" algn="l"/>
                <a:tab pos="5318125" algn="l"/>
                <a:tab pos="5767388" algn="l"/>
                <a:tab pos="6216650" algn="l"/>
                <a:tab pos="6665913" algn="l"/>
                <a:tab pos="7115175" algn="l"/>
                <a:tab pos="7564438" algn="l"/>
                <a:tab pos="8013700" algn="l"/>
                <a:tab pos="8462963" algn="l"/>
                <a:tab pos="8912225" algn="l"/>
                <a:tab pos="9361488" algn="l"/>
              </a:tabLst>
            </a:pPr>
            <a:endParaRPr lang="en-GB" altLang="el-GR" sz="2400" b="1" smtClean="0">
              <a:latin typeface="Garamond" panose="02020404030301010803" pitchFamily="18" charset="0"/>
            </a:endParaRPr>
          </a:p>
        </p:txBody>
      </p:sp>
      <p:sp>
        <p:nvSpPr>
          <p:cNvPr id="2" name="Rectangle 3"/>
          <p:cNvSpPr>
            <a:spLocks noChangeArrowheads="1"/>
          </p:cNvSpPr>
          <p:nvPr/>
        </p:nvSpPr>
        <p:spPr bwMode="auto">
          <a:xfrm>
            <a:off x="0" y="3786188"/>
            <a:ext cx="9144000" cy="2789237"/>
          </a:xfrm>
          <a:prstGeom prst="rect">
            <a:avLst/>
          </a:prstGeom>
          <a:noFill/>
          <a:ln w="9360">
            <a:solidFill>
              <a:srgbClr val="FFFFFF"/>
            </a:solidFill>
            <a:miter lim="800000"/>
            <a:headEnd/>
            <a:tailEnd/>
          </a:ln>
        </p:spPr>
        <p:txBody>
          <a:bodyPr lIns="90000" tIns="46800" rIns="90000" bIns="46800">
            <a:spAutoFit/>
          </a:bodyPr>
          <a:lstStyle/>
          <a:p>
            <a:pPr marL="182563" indent="-182563" algn="ctr" eaLnBrk="1" hangingPunct="1">
              <a:lnSpc>
                <a:spcPct val="80000"/>
              </a:lnSpc>
              <a:spcBef>
                <a:spcPts val="1500"/>
              </a:spcBef>
              <a:buClr>
                <a:srgbClr val="FFFFFF"/>
              </a:buClr>
              <a:buSzPct val="100000"/>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err="1">
                <a:solidFill>
                  <a:srgbClr val="FFFFFF"/>
                </a:solidFill>
                <a:latin typeface="Garamond" pitchFamily="18" charset="0"/>
              </a:rPr>
              <a:t>Με</a:t>
            </a:r>
            <a:r>
              <a:rPr lang="en-GB" sz="3200" b="1" dirty="0">
                <a:solidFill>
                  <a:srgbClr val="FFFFFF"/>
                </a:solidFill>
                <a:latin typeface="Garamond" pitchFamily="18" charset="0"/>
              </a:rPr>
              <a:t> </a:t>
            </a:r>
            <a:r>
              <a:rPr lang="en-GB" sz="3200" b="1" dirty="0" err="1">
                <a:solidFill>
                  <a:srgbClr val="FFFFFF"/>
                </a:solidFill>
                <a:latin typeface="Garamond" pitchFamily="18" charset="0"/>
              </a:rPr>
              <a:t>βάση</a:t>
            </a:r>
            <a:r>
              <a:rPr lang="en-GB" sz="3200" b="1" dirty="0">
                <a:solidFill>
                  <a:srgbClr val="FFFFFF"/>
                </a:solidFill>
                <a:latin typeface="Garamond" pitchFamily="18" charset="0"/>
              </a:rPr>
              <a:t> </a:t>
            </a:r>
            <a:r>
              <a:rPr lang="en-GB" sz="3200" b="1" u="sng" dirty="0" err="1">
                <a:solidFill>
                  <a:srgbClr val="FFCC00"/>
                </a:solidFill>
                <a:latin typeface="Garamond" pitchFamily="18" charset="0"/>
              </a:rPr>
              <a:t>προσ</a:t>
            </a:r>
            <a:r>
              <a:rPr lang="el-GR" sz="3200" b="1" u="sng" dirty="0" err="1">
                <a:solidFill>
                  <a:srgbClr val="FFCC00"/>
                </a:solidFill>
                <a:latin typeface="Garamond" pitchFamily="18" charset="0"/>
              </a:rPr>
              <a:t>ωδία</a:t>
            </a:r>
            <a:r>
              <a:rPr lang="el-GR" sz="3200" b="1" u="sng" dirty="0">
                <a:solidFill>
                  <a:srgbClr val="FFCC00"/>
                </a:solidFill>
                <a:latin typeface="Garamond" pitchFamily="18" charset="0"/>
              </a:rPr>
              <a:t> ή μουσικότητα </a:t>
            </a:r>
            <a:r>
              <a:rPr lang="en-GB" sz="3200" b="1" dirty="0" err="1">
                <a:solidFill>
                  <a:srgbClr val="FFFFFF"/>
                </a:solidFill>
                <a:latin typeface="Garamond" pitchFamily="18" charset="0"/>
              </a:rPr>
              <a:t>ομιλίας</a:t>
            </a:r>
            <a:r>
              <a:rPr lang="en-GB" b="1" dirty="0">
                <a:solidFill>
                  <a:srgbClr val="FFFFFF"/>
                </a:solidFill>
                <a:latin typeface="Garamond" pitchFamily="18" charset="0"/>
              </a:rPr>
              <a:t>:</a:t>
            </a:r>
            <a:r>
              <a:rPr lang="el-GR" b="1" dirty="0">
                <a:solidFill>
                  <a:srgbClr val="FFFFFF"/>
                </a:solidFill>
                <a:latin typeface="Garamond" pitchFamily="18" charset="0"/>
              </a:rPr>
              <a:t>  </a:t>
            </a:r>
          </a:p>
          <a:p>
            <a:pPr marL="182563" indent="-182563" algn="ctr" eaLnBrk="1" hangingPunct="1">
              <a:lnSpc>
                <a:spcPct val="80000"/>
              </a:lnSpc>
              <a:spcBef>
                <a:spcPts val="1500"/>
              </a:spcBef>
              <a:buClr>
                <a:srgbClr val="FFFFFF"/>
              </a:buClr>
              <a:buSzPct val="100000"/>
              <a:buFont typeface="Garamond"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l-GR" b="1" dirty="0">
                <a:solidFill>
                  <a:srgbClr val="FFFFFF"/>
                </a:solidFill>
                <a:latin typeface="Garamond" pitchFamily="18" charset="0"/>
              </a:rPr>
              <a:t>πιο συγκεκριμένα:</a:t>
            </a:r>
            <a:endParaRPr lang="en-GB" b="1" dirty="0">
              <a:solidFill>
                <a:srgbClr val="FFFFFF"/>
              </a:solidFill>
              <a:latin typeface="Garamond" pitchFamily="18" charset="0"/>
            </a:endParaRPr>
          </a:p>
          <a:p>
            <a:pPr eaLnBrk="1" hangingPunct="1">
              <a:lnSpc>
                <a:spcPct val="80000"/>
              </a:lnSpc>
              <a:spcBef>
                <a:spcPts val="1500"/>
              </a:spcBef>
              <a:buClr>
                <a:srgbClr val="FFFFFF"/>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FFFF00"/>
                </a:solidFill>
                <a:latin typeface="Garamond" pitchFamily="18" charset="0"/>
              </a:rPr>
              <a:t>Επιτονισμό</a:t>
            </a:r>
            <a:r>
              <a:rPr lang="en-GB" b="1" dirty="0">
                <a:solidFill>
                  <a:srgbClr val="FFFF00"/>
                </a:solidFill>
                <a:latin typeface="Garamond" pitchFamily="18" charset="0"/>
              </a:rPr>
              <a:t> (</a:t>
            </a:r>
            <a:r>
              <a:rPr lang="en-GB" b="1" dirty="0" err="1">
                <a:solidFill>
                  <a:srgbClr val="FFFF00"/>
                </a:solidFill>
                <a:latin typeface="Garamond" pitchFamily="18" charset="0"/>
              </a:rPr>
              <a:t>μελωδία</a:t>
            </a:r>
            <a:r>
              <a:rPr lang="en-GB" b="1" dirty="0">
                <a:solidFill>
                  <a:srgbClr val="FFFF00"/>
                </a:solidFill>
                <a:latin typeface="Garamond" pitchFamily="18" charset="0"/>
              </a:rPr>
              <a:t>) </a:t>
            </a:r>
            <a:r>
              <a:rPr lang="en-GB" b="1" dirty="0" err="1">
                <a:solidFill>
                  <a:srgbClr val="FFFF00"/>
                </a:solidFill>
                <a:latin typeface="Garamond" pitchFamily="18" charset="0"/>
              </a:rPr>
              <a:t>προτάσεων</a:t>
            </a:r>
            <a:r>
              <a:rPr lang="el-GR" b="1" dirty="0">
                <a:solidFill>
                  <a:srgbClr val="FFFF00"/>
                </a:solidFill>
                <a:latin typeface="Garamond" pitchFamily="18" charset="0"/>
              </a:rPr>
              <a:t>, π.χ. ερωτηματικός ή καταφατικός τόνος φωνής</a:t>
            </a:r>
            <a:r>
              <a:rPr lang="en-GB" b="1" dirty="0">
                <a:solidFill>
                  <a:srgbClr val="FFFF00"/>
                </a:solidFill>
                <a:latin typeface="Garamond" pitchFamily="18" charset="0"/>
              </a:rPr>
              <a:t> </a:t>
            </a:r>
            <a:r>
              <a:rPr lang="en-GB" sz="2000" b="1" dirty="0">
                <a:solidFill>
                  <a:srgbClr val="FFFFFF"/>
                </a:solidFill>
                <a:latin typeface="Garamond" pitchFamily="18" charset="0"/>
              </a:rPr>
              <a:t>(</a:t>
            </a:r>
            <a:r>
              <a:rPr lang="en-GB" sz="2000" b="1" dirty="0" err="1">
                <a:solidFill>
                  <a:srgbClr val="FFFFFF"/>
                </a:solidFill>
                <a:latin typeface="Garamond" pitchFamily="18" charset="0"/>
              </a:rPr>
              <a:t>Mehler</a:t>
            </a:r>
            <a:r>
              <a:rPr lang="en-GB" sz="2000" b="1" dirty="0">
                <a:solidFill>
                  <a:srgbClr val="FFFFFF"/>
                </a:solidFill>
                <a:latin typeface="Garamond" pitchFamily="18" charset="0"/>
              </a:rPr>
              <a:t> et al. 1988</a:t>
            </a:r>
            <a:r>
              <a:rPr lang="el-GR" sz="2000" b="1" dirty="0">
                <a:solidFill>
                  <a:srgbClr val="FFFFFF"/>
                </a:solidFill>
                <a:latin typeface="Garamond" pitchFamily="18" charset="0"/>
              </a:rPr>
              <a:t>,</a:t>
            </a:r>
            <a:r>
              <a:rPr lang="en-GB" sz="2000" b="1" dirty="0">
                <a:solidFill>
                  <a:srgbClr val="FFFFFF"/>
                </a:solidFill>
                <a:latin typeface="Garamond" pitchFamily="18" charset="0"/>
              </a:rPr>
              <a:t> Moon, Cooper &amp;</a:t>
            </a:r>
            <a:r>
              <a:rPr lang="el-GR" sz="2000" b="1" dirty="0">
                <a:solidFill>
                  <a:srgbClr val="FFFFFF"/>
                </a:solidFill>
                <a:latin typeface="Garamond" pitchFamily="18" charset="0"/>
              </a:rPr>
              <a:t> </a:t>
            </a:r>
            <a:r>
              <a:rPr lang="en-GB" sz="2000" b="1" dirty="0">
                <a:solidFill>
                  <a:srgbClr val="FFFFFF"/>
                </a:solidFill>
                <a:latin typeface="Garamond" pitchFamily="18" charset="0"/>
              </a:rPr>
              <a:t>Fifer 1993).</a:t>
            </a:r>
          </a:p>
          <a:p>
            <a:pPr eaLnBrk="1" hangingPunct="1">
              <a:lnSpc>
                <a:spcPct val="80000"/>
              </a:lnSpc>
              <a:spcBef>
                <a:spcPts val="1500"/>
              </a:spcBef>
              <a:buClr>
                <a:srgbClr val="FFFFFF"/>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b="1" dirty="0" err="1">
                <a:solidFill>
                  <a:srgbClr val="FFFF00"/>
                </a:solidFill>
                <a:latin typeface="Garamond" pitchFamily="18" charset="0"/>
              </a:rPr>
              <a:t>Ρυθμ</a:t>
            </a:r>
            <a:r>
              <a:rPr lang="el-GR" b="1" dirty="0">
                <a:solidFill>
                  <a:srgbClr val="FFFF00"/>
                </a:solidFill>
                <a:latin typeface="Garamond" pitchFamily="18" charset="0"/>
              </a:rPr>
              <a:t>ό </a:t>
            </a:r>
            <a:r>
              <a:rPr lang="en-GB" b="1" dirty="0">
                <a:solidFill>
                  <a:srgbClr val="FFFF00"/>
                </a:solidFill>
                <a:latin typeface="Garamond" pitchFamily="18" charset="0"/>
              </a:rPr>
              <a:t> </a:t>
            </a:r>
            <a:r>
              <a:rPr lang="en-GB" b="1" dirty="0" err="1">
                <a:solidFill>
                  <a:srgbClr val="FFFF00"/>
                </a:solidFill>
                <a:latin typeface="Garamond" pitchFamily="18" charset="0"/>
              </a:rPr>
              <a:t>ομιλίας</a:t>
            </a:r>
            <a:r>
              <a:rPr lang="en-GB" b="1" dirty="0">
                <a:solidFill>
                  <a:srgbClr val="FFFF00"/>
                </a:solidFill>
                <a:latin typeface="Garamond" pitchFamily="18" charset="0"/>
              </a:rPr>
              <a:t>, </a:t>
            </a:r>
            <a:r>
              <a:rPr lang="el-GR" b="1" dirty="0">
                <a:solidFill>
                  <a:srgbClr val="FFFF00"/>
                </a:solidFill>
                <a:latin typeface="Garamond" pitchFamily="18" charset="0"/>
              </a:rPr>
              <a:t>π.χ.  συλλαβή  που τονίζεται σε μια λέξη </a:t>
            </a:r>
            <a:r>
              <a:rPr lang="en-GB" b="1" dirty="0">
                <a:solidFill>
                  <a:srgbClr val="FFFF00"/>
                </a:solidFill>
                <a:latin typeface="Garamond" pitchFamily="18" charset="0"/>
              </a:rPr>
              <a:t>  </a:t>
            </a:r>
            <a:r>
              <a:rPr lang="en-GB" sz="2000" b="1" dirty="0">
                <a:solidFill>
                  <a:srgbClr val="FFFFFF"/>
                </a:solidFill>
                <a:latin typeface="Garamond" pitchFamily="18" charset="0"/>
              </a:rPr>
              <a:t>(</a:t>
            </a:r>
            <a:r>
              <a:rPr lang="en-GB" sz="2000" b="1" dirty="0" err="1">
                <a:solidFill>
                  <a:srgbClr val="FFFFFF"/>
                </a:solidFill>
                <a:latin typeface="Garamond" pitchFamily="18" charset="0"/>
              </a:rPr>
              <a:t>Bertoncini</a:t>
            </a:r>
            <a:r>
              <a:rPr lang="el-GR" sz="2000" b="1" dirty="0">
                <a:solidFill>
                  <a:srgbClr val="FFFFFF"/>
                </a:solidFill>
                <a:latin typeface="Garamond" pitchFamily="18" charset="0"/>
              </a:rPr>
              <a:t> </a:t>
            </a:r>
            <a:r>
              <a:rPr lang="en-GB" sz="2000" b="1" dirty="0">
                <a:solidFill>
                  <a:srgbClr val="FFFFFF"/>
                </a:solidFill>
                <a:latin typeface="Garamond" pitchFamily="18" charset="0"/>
              </a:rPr>
              <a:t>1993</a:t>
            </a:r>
            <a:r>
              <a:rPr lang="el-GR" sz="2000" b="1" dirty="0">
                <a:solidFill>
                  <a:srgbClr val="FFFFFF"/>
                </a:solidFill>
                <a:latin typeface="Garamond" pitchFamily="18" charset="0"/>
              </a:rPr>
              <a:t>,</a:t>
            </a:r>
            <a:r>
              <a:rPr lang="en-GB" sz="2000" b="1" dirty="0">
                <a:solidFill>
                  <a:srgbClr val="FFFFFF"/>
                </a:solidFill>
                <a:latin typeface="Garamond" pitchFamily="18" charset="0"/>
              </a:rPr>
              <a:t> </a:t>
            </a:r>
            <a:r>
              <a:rPr lang="en-GB" sz="2000" b="1" dirty="0" err="1">
                <a:solidFill>
                  <a:srgbClr val="FFFFFF"/>
                </a:solidFill>
                <a:latin typeface="Garamond" pitchFamily="18" charset="0"/>
              </a:rPr>
              <a:t>Mehler</a:t>
            </a:r>
            <a:r>
              <a:rPr lang="en-GB" sz="2000" b="1" dirty="0">
                <a:solidFill>
                  <a:srgbClr val="FFFFFF"/>
                </a:solidFill>
                <a:latin typeface="Garamond" pitchFamily="18" charset="0"/>
              </a:rPr>
              <a:t>, </a:t>
            </a:r>
            <a:r>
              <a:rPr lang="en-GB" sz="2000" b="1" dirty="0" err="1">
                <a:solidFill>
                  <a:srgbClr val="FFFFFF"/>
                </a:solidFill>
                <a:latin typeface="Garamond" pitchFamily="18" charset="0"/>
              </a:rPr>
              <a:t>Dupoux</a:t>
            </a:r>
            <a:r>
              <a:rPr lang="en-GB" sz="2000" b="1" dirty="0">
                <a:solidFill>
                  <a:srgbClr val="FFFFFF"/>
                </a:solidFill>
                <a:latin typeface="Garamond" pitchFamily="18" charset="0"/>
              </a:rPr>
              <a:t>, </a:t>
            </a:r>
            <a:r>
              <a:rPr lang="en-GB" sz="2000" b="1" dirty="0" err="1">
                <a:solidFill>
                  <a:srgbClr val="FFFFFF"/>
                </a:solidFill>
                <a:latin typeface="Garamond" pitchFamily="18" charset="0"/>
              </a:rPr>
              <a:t>Nazzi</a:t>
            </a:r>
            <a:r>
              <a:rPr lang="en-GB" sz="2000" b="1" dirty="0">
                <a:solidFill>
                  <a:srgbClr val="FFFFFF"/>
                </a:solidFill>
                <a:latin typeface="Garamond" pitchFamily="18" charset="0"/>
              </a:rPr>
              <a:t> &amp; </a:t>
            </a:r>
            <a:r>
              <a:rPr lang="en-GB" sz="2000" b="1" dirty="0" err="1">
                <a:solidFill>
                  <a:srgbClr val="FFFFFF"/>
                </a:solidFill>
                <a:latin typeface="Garamond" pitchFamily="18" charset="0"/>
              </a:rPr>
              <a:t>Dehaene-Lambertz</a:t>
            </a:r>
            <a:r>
              <a:rPr lang="en-GB" sz="2000" b="1" dirty="0">
                <a:solidFill>
                  <a:srgbClr val="FFFFFF"/>
                </a:solidFill>
                <a:latin typeface="Garamond" pitchFamily="18" charset="0"/>
              </a:rPr>
              <a:t> 1996).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p:val>
                                            <p:fltVal val="0"/>
                                          </p:val>
                                        </p:tav>
                                        <p:tav>
                                          <p:val>
                                            <p:strVal val="#ppt_w"/>
                                          </p:val>
                                        </p:tav>
                                      </p:tavLst>
                                    </p:anim>
                                    <p:anim calcmode="lin" valueType="num">
                                      <p:cBhvr>
                                        <p:cTn id="8" dur="500" fill="hold"/>
                                        <p:tgtEl>
                                          <p:spTgt spid="2"/>
                                        </p:tgtEl>
                                        <p:attrNameLst>
                                          <p:attrName>ppt_h</p:attrName>
                                        </p:attrNameLst>
                                      </p:cBhvr>
                                      <p:tavLst>
                                        <p:tav>
                                          <p:val>
                                            <p:fltVal val="0"/>
                                          </p:val>
                                        </p:tav>
                                        <p:tav>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Τίτλος 6"/>
          <p:cNvSpPr>
            <a:spLocks noGrp="1"/>
          </p:cNvSpPr>
          <p:nvPr>
            <p:ph type="ctrTitle"/>
          </p:nvPr>
        </p:nvSpPr>
        <p:spPr/>
        <p:txBody>
          <a:bodyPr/>
          <a:lstStyle/>
          <a:p>
            <a:r>
              <a:rPr lang="el-GR" altLang="el-GR" dirty="0" smtClean="0">
                <a:solidFill>
                  <a:srgbClr val="FFC000"/>
                </a:solidFill>
              </a:rPr>
              <a:t>Τέλος</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r>
              <a:rPr lang="el-GR" altLang="el-GR" dirty="0" smtClean="0">
                <a:solidFill>
                  <a:srgbClr val="FFC000"/>
                </a:solidFill>
              </a:rPr>
              <a:t>Χρηματοδότηση</a:t>
            </a:r>
          </a:p>
        </p:txBody>
      </p:sp>
      <p:sp>
        <p:nvSpPr>
          <p:cNvPr id="147459" name="Content Placeholder 2"/>
          <p:cNvSpPr>
            <a:spLocks noGrp="1"/>
          </p:cNvSpPr>
          <p:nvPr>
            <p:ph idx="1"/>
          </p:nvPr>
        </p:nvSpPr>
        <p:spPr>
          <a:xfrm>
            <a:off x="457200" y="1341438"/>
            <a:ext cx="8229600" cy="4525962"/>
          </a:xfrm>
        </p:spPr>
        <p:txBody>
          <a:bodyPr/>
          <a:lstStyle/>
          <a:p>
            <a:pPr marL="342900" indent="-342900">
              <a:spcBef>
                <a:spcPct val="20000"/>
              </a:spcBef>
              <a:buClr>
                <a:srgbClr val="FFC000"/>
              </a:buClr>
              <a:buSzPct val="70000"/>
              <a:buFont typeface="Wingdings" panose="05000000000000000000" pitchFamily="2" charset="2"/>
              <a:buChar char="n"/>
            </a:pPr>
            <a:r>
              <a:rPr lang="el-GR" altLang="el-GR" sz="2000" dirty="0">
                <a:solidFill>
                  <a:schemeClr val="bg1"/>
                </a:solidFill>
              </a:rPr>
              <a:t>Το παρόν εκπαιδευτικό υλικό έχει αναπτυχθεί στο πλαίσιο του εκπαιδευτικού έργου του διδάσκοντα.</a:t>
            </a:r>
            <a:endParaRPr lang="en-US" altLang="el-GR" sz="2000" dirty="0">
              <a:solidFill>
                <a:schemeClr val="bg1"/>
              </a:solidFill>
            </a:endParaRPr>
          </a:p>
          <a:p>
            <a:pPr marL="342900" indent="-342900">
              <a:spcBef>
                <a:spcPct val="20000"/>
              </a:spcBef>
              <a:buClr>
                <a:srgbClr val="FFC000"/>
              </a:buClr>
              <a:buSzPct val="70000"/>
              <a:buFont typeface="Wingdings" panose="05000000000000000000" pitchFamily="2" charset="2"/>
              <a:buChar char="n"/>
            </a:pPr>
            <a:r>
              <a:rPr lang="el-GR" altLang="el-GR" sz="2000" dirty="0">
                <a:solidFill>
                  <a:schemeClr val="bg1"/>
                </a:solidFill>
              </a:rPr>
              <a:t>Το έργο </a:t>
            </a:r>
            <a:r>
              <a:rPr lang="el-GR" altLang="el-GR" sz="2000" b="1" dirty="0">
                <a:solidFill>
                  <a:schemeClr val="bg1"/>
                </a:solidFill>
              </a:rPr>
              <a:t>«Ανοικτά Ακαδημαϊκά Μαθήματα στο Πανεπιστήμιο Αθηνών»</a:t>
            </a:r>
            <a:r>
              <a:rPr lang="el-GR" altLang="el-GR" sz="2000" dirty="0">
                <a:solidFill>
                  <a:schemeClr val="bg1"/>
                </a:solidFill>
              </a:rPr>
              <a:t> έχει χρηματοδοτήσει μόνο την αναδιαμόρφωση του εκπαιδευτικού υλικού. </a:t>
            </a:r>
            <a:endParaRPr lang="en-US" altLang="el-GR" sz="2000" dirty="0">
              <a:solidFill>
                <a:schemeClr val="bg1"/>
              </a:solidFill>
            </a:endParaRPr>
          </a:p>
          <a:p>
            <a:pPr marL="342900" indent="-342900">
              <a:spcBef>
                <a:spcPct val="20000"/>
              </a:spcBef>
              <a:buClr>
                <a:srgbClr val="FFC000"/>
              </a:buClr>
              <a:buSzPct val="70000"/>
              <a:buFont typeface="Wingdings" panose="05000000000000000000" pitchFamily="2" charset="2"/>
              <a:buChar char="n"/>
            </a:pPr>
            <a:r>
              <a:rPr lang="el-GR" altLang="el-GR" sz="2000" dirty="0">
                <a:solidFill>
                  <a:schemeClr val="bg1"/>
                </a:solidFill>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47460" name="Picture 6"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defRPr/>
            </a:pPr>
            <a:r>
              <a:rPr lang="el-GR" sz="4400" dirty="0" err="1" smtClean="0">
                <a:solidFill>
                  <a:srgbClr val="FFC000"/>
                </a:solidFill>
              </a:rPr>
              <a:t>ΣημειΩματα</a:t>
            </a:r>
            <a:endParaRPr lang="el-GR" sz="4400" dirty="0">
              <a:solidFill>
                <a:srgbClr val="FFC000"/>
              </a:solidFill>
            </a:endParaRPr>
          </a:p>
        </p:txBody>
      </p:sp>
      <p:sp>
        <p:nvSpPr>
          <p:cNvPr id="149507" name="Text Placeholder 4"/>
          <p:cNvSpPr>
            <a:spLocks noGrp="1"/>
          </p:cNvSpPr>
          <p:nvPr>
            <p:ph type="body"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3"/>
          <p:cNvSpPr>
            <a:spLocks noGrp="1"/>
          </p:cNvSpPr>
          <p:nvPr>
            <p:ph type="title"/>
          </p:nvPr>
        </p:nvSpPr>
        <p:spPr>
          <a:xfrm>
            <a:off x="0" y="274638"/>
            <a:ext cx="9144000" cy="1143000"/>
          </a:xfrm>
        </p:spPr>
        <p:txBody>
          <a:bodyPr/>
          <a:lstStyle/>
          <a:p>
            <a:r>
              <a:rPr lang="el-GR" altLang="el-GR" dirty="0" smtClean="0">
                <a:solidFill>
                  <a:srgbClr val="FFC000"/>
                </a:solidFill>
              </a:rPr>
              <a:t>Σημείωμα Ιστορικού Εκδόσεων</a:t>
            </a:r>
            <a:r>
              <a:rPr lang="en-US" altLang="el-GR" dirty="0" smtClean="0">
                <a:solidFill>
                  <a:srgbClr val="FFC000"/>
                </a:solidFill>
              </a:rPr>
              <a:t> </a:t>
            </a:r>
            <a:r>
              <a:rPr lang="el-GR" altLang="el-GR" dirty="0" smtClean="0">
                <a:solidFill>
                  <a:srgbClr val="FFC000"/>
                </a:solidFill>
              </a:rPr>
              <a:t>Έργου</a:t>
            </a:r>
          </a:p>
        </p:txBody>
      </p:sp>
      <p:sp>
        <p:nvSpPr>
          <p:cNvPr id="5" name="Content Placeholder 4"/>
          <p:cNvSpPr>
            <a:spLocks noGrp="1"/>
          </p:cNvSpPr>
          <p:nvPr>
            <p:ph idx="1"/>
          </p:nvPr>
        </p:nvSpPr>
        <p:spPr>
          <a:xfrm>
            <a:off x="234950" y="1557338"/>
            <a:ext cx="8585200" cy="4525962"/>
          </a:xfrm>
        </p:spPr>
        <p:txBody>
          <a:bodyPr>
            <a:normAutofit/>
          </a:bodyPr>
          <a:lstStyle/>
          <a:p>
            <a:pPr marL="0" indent="0">
              <a:defRPr/>
            </a:pPr>
            <a:r>
              <a:rPr lang="el-GR" sz="2000" dirty="0" smtClean="0"/>
              <a:t>Το </a:t>
            </a:r>
            <a:r>
              <a:rPr lang="el-GR" sz="2000" dirty="0"/>
              <a:t>παρόν έργο αποτελεί την έκδοση </a:t>
            </a:r>
            <a:r>
              <a:rPr lang="el-GR" sz="2000" dirty="0" smtClean="0"/>
              <a:t>1.0. </a:t>
            </a:r>
          </a:p>
          <a:p>
            <a:pPr marL="0" indent="0">
              <a:defRPr/>
            </a:pPr>
            <a:r>
              <a:rPr lang="el-GR" sz="2000" dirty="0" smtClean="0"/>
              <a:t>Έχουν προηγηθεί οι κάτωθι εκδόσεις:</a:t>
            </a:r>
          </a:p>
          <a:p>
            <a:pPr marL="342900" indent="-342900">
              <a:spcBef>
                <a:spcPct val="20000"/>
              </a:spcBef>
              <a:buClr>
                <a:srgbClr val="FFC000"/>
              </a:buClr>
              <a:buSzPct val="70000"/>
              <a:buFont typeface="Wingdings" panose="05000000000000000000" pitchFamily="2" charset="2"/>
              <a:buChar char="n"/>
              <a:defRPr/>
            </a:pPr>
            <a:r>
              <a:rPr lang="el-GR" sz="2000" dirty="0">
                <a:solidFill>
                  <a:schemeClr val="bg1"/>
                </a:solidFill>
              </a:rPr>
              <a:t>Έκδοση διαθέσιμη </a:t>
            </a:r>
            <a:r>
              <a:rPr lang="el-GR" sz="2000" dirty="0">
                <a:solidFill>
                  <a:schemeClr val="bg1"/>
                </a:solidFill>
                <a:hlinkClick r:id="rId3"/>
              </a:rPr>
              <a:t>εδώ</a:t>
            </a:r>
            <a:r>
              <a:rPr lang="el-GR" sz="2000" dirty="0">
                <a:solidFill>
                  <a:schemeClr val="bg1"/>
                </a:solidFill>
              </a:rPr>
              <a:t>. </a:t>
            </a:r>
          </a:p>
          <a:p>
            <a:pPr marL="0" indent="0">
              <a:spcBef>
                <a:spcPct val="20000"/>
              </a:spcBef>
              <a:buClr>
                <a:srgbClr val="FFC000"/>
              </a:buClr>
              <a:buSzPct val="70000"/>
              <a:defRPr/>
            </a:pPr>
            <a:r>
              <a:rPr lang="el-GR" sz="2000" dirty="0">
                <a:solidFill>
                  <a:schemeClr val="bg1"/>
                </a:solidFill>
              </a:rPr>
              <a:t> </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Title 1"/>
          <p:cNvSpPr>
            <a:spLocks noGrp="1"/>
          </p:cNvSpPr>
          <p:nvPr>
            <p:ph type="title"/>
          </p:nvPr>
        </p:nvSpPr>
        <p:spPr/>
        <p:txBody>
          <a:bodyPr/>
          <a:lstStyle/>
          <a:p>
            <a:r>
              <a:rPr lang="el-GR" altLang="el-GR" dirty="0" smtClean="0">
                <a:solidFill>
                  <a:srgbClr val="FFC000"/>
                </a:solidFill>
              </a:rPr>
              <a:t>Σημείωμα Αναφοράς</a:t>
            </a:r>
          </a:p>
        </p:txBody>
      </p:sp>
      <p:sp>
        <p:nvSpPr>
          <p:cNvPr id="153603" name="Content Placeholder 2"/>
          <p:cNvSpPr>
            <a:spLocks noGrp="1"/>
          </p:cNvSpPr>
          <p:nvPr>
            <p:ph idx="1"/>
          </p:nvPr>
        </p:nvSpPr>
        <p:spPr/>
        <p:txBody>
          <a:bodyPr/>
          <a:lstStyle/>
          <a:p>
            <a:pPr marL="0" indent="0"/>
            <a:r>
              <a:rPr lang="el-GR" altLang="el-GR" sz="2000" dirty="0" err="1" smtClean="0"/>
              <a:t>Copyright</a:t>
            </a:r>
            <a:r>
              <a:rPr lang="el-GR" altLang="el-GR" sz="2000" dirty="0" smtClean="0"/>
              <a:t> Εθνικόν και Καποδιστριακόν </a:t>
            </a:r>
            <a:r>
              <a:rPr lang="el-GR" altLang="el-GR" sz="2000" dirty="0" err="1" smtClean="0"/>
              <a:t>Πανεπιστήμιον</a:t>
            </a:r>
            <a:r>
              <a:rPr lang="el-GR" altLang="el-GR" sz="2000" dirty="0" smtClean="0"/>
              <a:t> Αθηνών</a:t>
            </a:r>
            <a:r>
              <a:rPr lang="en-US" altLang="el-GR" sz="2000" dirty="0" smtClean="0"/>
              <a:t>, </a:t>
            </a:r>
            <a:r>
              <a:rPr lang="el-GR" altLang="el-GR" sz="2000" dirty="0" smtClean="0"/>
              <a:t>Δήμητρα Κατή 2015. Δήμητρα Κατή. «Ανάπτυξη του Λόγου. Ενότητα </a:t>
            </a:r>
            <a:r>
              <a:rPr lang="en-US" altLang="el-GR" sz="2000" dirty="0" smtClean="0"/>
              <a:t>2</a:t>
            </a:r>
            <a:r>
              <a:rPr lang="el-GR" altLang="el-GR" sz="2000" dirty="0" smtClean="0"/>
              <a:t>:</a:t>
            </a:r>
            <a:r>
              <a:rPr lang="en-US" altLang="el-GR" sz="2000" dirty="0" smtClean="0"/>
              <a:t> </a:t>
            </a:r>
            <a:r>
              <a:rPr lang="el-GR" altLang="el-GR" sz="2000" dirty="0" smtClean="0"/>
              <a:t>Ανάπτυξη γλωσσικών ικανοτήτων. </a:t>
            </a:r>
            <a:r>
              <a:rPr lang="el-GR" altLang="el-GR" sz="2000" dirty="0" err="1" smtClean="0"/>
              <a:t>Προλεκτική</a:t>
            </a:r>
            <a:r>
              <a:rPr lang="el-GR" altLang="el-GR" sz="2000" dirty="0" smtClean="0"/>
              <a:t> περίοδος» Έκδοση: 1.0. Αθήνα 2015. Διαθέσιμο από τη δικτυακή διεύθυνση: </a:t>
            </a:r>
            <a:r>
              <a:rPr lang="en-GB" altLang="el-GR" sz="2000" dirty="0" smtClean="0">
                <a:hlinkClick r:id="rId3"/>
              </a:rPr>
              <a:t>http://opencourses.uoa.gr/courses/ECD4/</a:t>
            </a:r>
            <a:r>
              <a:rPr lang="el-GR" altLang="el-GR" sz="2000" dirty="0" smtClean="0"/>
              <a:t>.</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161925"/>
            <a:ext cx="8229600" cy="1143000"/>
          </a:xfrm>
        </p:spPr>
        <p:txBody>
          <a:bodyPr/>
          <a:lstStyle/>
          <a:p>
            <a:r>
              <a:rPr lang="el-GR" altLang="el-GR" dirty="0" smtClean="0">
                <a:solidFill>
                  <a:srgbClr val="FFC000"/>
                </a:solidFill>
              </a:rPr>
              <a:t>Σημείωμα </a:t>
            </a:r>
            <a:r>
              <a:rPr lang="el-GR" altLang="el-GR" dirty="0" err="1" smtClean="0">
                <a:solidFill>
                  <a:srgbClr val="FFC000"/>
                </a:solidFill>
              </a:rPr>
              <a:t>Αδειοδότησης</a:t>
            </a:r>
            <a:endParaRPr lang="el-GR" altLang="el-GR" dirty="0" smtClean="0">
              <a:solidFill>
                <a:srgbClr val="FFC000"/>
              </a:solidFill>
            </a:endParaRPr>
          </a:p>
        </p:txBody>
      </p:sp>
      <p:sp>
        <p:nvSpPr>
          <p:cNvPr id="155651" name="Content Placeholder 2"/>
          <p:cNvSpPr>
            <a:spLocks noGrp="1"/>
          </p:cNvSpPr>
          <p:nvPr>
            <p:ph idx="1"/>
          </p:nvPr>
        </p:nvSpPr>
        <p:spPr>
          <a:xfrm>
            <a:off x="107950" y="765175"/>
            <a:ext cx="8928100" cy="1439863"/>
          </a:xfrm>
        </p:spPr>
        <p:txBody>
          <a:bodyPr/>
          <a:lstStyle/>
          <a:p>
            <a:pPr marL="0" indent="0"/>
            <a:r>
              <a:rPr lang="el-GR" altLang="el-GR" sz="2000" dirty="0" smtClean="0"/>
              <a:t>Το παρόν υλικό διατίθεται με τους όρους της άδειας χρήσης </a:t>
            </a:r>
            <a:r>
              <a:rPr lang="el-GR" altLang="el-GR" sz="2000" dirty="0" err="1" smtClean="0"/>
              <a:t>Creative</a:t>
            </a:r>
            <a:r>
              <a:rPr lang="el-GR" altLang="el-GR" sz="2000" dirty="0" smtClean="0"/>
              <a:t> </a:t>
            </a:r>
            <a:r>
              <a:rPr lang="el-GR" altLang="el-GR" sz="2000" dirty="0" err="1" smtClean="0"/>
              <a:t>Commons</a:t>
            </a:r>
            <a:r>
              <a:rPr lang="el-GR" altLang="el-GR" sz="2000" dirty="0" smtClean="0"/>
              <a:t>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altLang="el-GR" sz="2000" dirty="0" err="1" smtClean="0"/>
              <a:t>κ.λ.π</a:t>
            </a:r>
            <a:r>
              <a:rPr lang="el-GR" altLang="el-GR" sz="2000" dirty="0" smtClean="0"/>
              <a:t>.,  τα οποία εμπεριέχονται σε αυτό και τα οποία αναφέρονται μαζί με τους όρους χρήσης τους στο «Σημείωμα Χρήσης Έργων Τρίτων».                     </a:t>
            </a:r>
          </a:p>
          <a:p>
            <a:pPr marL="0" indent="0"/>
            <a:endParaRPr lang="el-GR" altLang="el-GR" sz="2000" dirty="0" smtClean="0"/>
          </a:p>
        </p:txBody>
      </p:sp>
      <p:pic>
        <p:nvPicPr>
          <p:cNvPr id="155652"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3141663"/>
            <a:ext cx="9036050" cy="3455987"/>
          </a:xfrm>
          <a:prstGeom prst="rect">
            <a:avLst/>
          </a:prstGeom>
        </p:spPr>
        <p:txBody>
          <a:bodyPr anchor="ctr"/>
          <a:lstStyle/>
          <a:p>
            <a:pPr eaLnBrk="1" hangingPunct="1">
              <a:lnSpc>
                <a:spcPct val="90000"/>
              </a:lnSpc>
              <a:buClr>
                <a:srgbClr val="000000"/>
              </a:buClr>
              <a:buSzPct val="100000"/>
              <a:buFont typeface="Georgia" panose="02040502050405020303" pitchFamily="18" charset="0"/>
              <a:buNone/>
              <a:defRPr/>
            </a:pPr>
            <a:r>
              <a:rPr lang="el-GR" sz="2000" dirty="0"/>
              <a:t>[1] http://creativecommons.org/licenses/by-nc-sa/4.0/ </a:t>
            </a:r>
            <a:endParaRPr lang="en-US" sz="2000" dirty="0"/>
          </a:p>
          <a:p>
            <a:pPr eaLnBrk="1" hangingPunct="1">
              <a:lnSpc>
                <a:spcPct val="90000"/>
              </a:lnSpc>
              <a:buClr>
                <a:srgbClr val="000000"/>
              </a:buClr>
              <a:buSzPct val="100000"/>
              <a:buFont typeface="Georgia" panose="02040502050405020303" pitchFamily="18" charset="0"/>
              <a:buNone/>
              <a:defRPr/>
            </a:pPr>
            <a:endParaRPr lang="el-GR" sz="2000" dirty="0"/>
          </a:p>
          <a:p>
            <a:pPr eaLnBrk="1" hangingPunct="1">
              <a:lnSpc>
                <a:spcPct val="90000"/>
              </a:lnSpc>
              <a:buClr>
                <a:srgbClr val="000000"/>
              </a:buClr>
              <a:buSzPct val="100000"/>
              <a:buFont typeface="Georgia" panose="02040502050405020303" pitchFamily="18" charset="0"/>
              <a:buNone/>
              <a:defRPr/>
            </a:pPr>
            <a:r>
              <a:rPr lang="el-GR" sz="2000" dirty="0"/>
              <a:t>Ως </a:t>
            </a:r>
            <a:r>
              <a:rPr lang="el-GR" sz="2000" b="1" dirty="0"/>
              <a:t>Μη Εμπορική</a:t>
            </a:r>
            <a:r>
              <a:rPr lang="el-GR" sz="2000" dirty="0"/>
              <a:t> ορίζεται η χρήση:</a:t>
            </a:r>
          </a:p>
          <a:p>
            <a:pPr marL="739775" lvl="1" indent="-282575">
              <a:lnSpc>
                <a:spcPct val="90000"/>
              </a:lnSpc>
              <a:spcBef>
                <a:spcPts val="600"/>
              </a:spcBef>
              <a:buClr>
                <a:srgbClr val="FFFFFF"/>
              </a:buClr>
              <a:buSzPct val="100000"/>
              <a:buFont typeface="Wingdings" panose="05000000000000000000" pitchFamily="2" charset="2"/>
              <a:buChar char="§"/>
              <a:defRPr/>
            </a:pPr>
            <a:r>
              <a:rPr lang="el-GR" sz="2000" dirty="0">
                <a:solidFill>
                  <a:srgbClr val="FFFFFF"/>
                </a:solidFill>
                <a:latin typeface="+mn-lt"/>
              </a:rPr>
              <a:t>που δεν περιλαμβάνει άμεσο ή έμμεσο οικονομικό όφελος από την χρήση του έργου, για το διανομέα του έργου και </a:t>
            </a:r>
            <a:r>
              <a:rPr lang="el-GR" sz="2000" dirty="0" err="1">
                <a:solidFill>
                  <a:srgbClr val="FFFFFF"/>
                </a:solidFill>
                <a:latin typeface="+mn-lt"/>
              </a:rPr>
              <a:t>αδειοδόχο</a:t>
            </a:r>
            <a:endParaRPr lang="el-GR" sz="2000" dirty="0">
              <a:solidFill>
                <a:srgbClr val="FFFFFF"/>
              </a:solidFill>
              <a:latin typeface="+mn-lt"/>
            </a:endParaRPr>
          </a:p>
          <a:p>
            <a:pPr marL="739775" lvl="1" indent="-282575">
              <a:lnSpc>
                <a:spcPct val="90000"/>
              </a:lnSpc>
              <a:spcBef>
                <a:spcPts val="600"/>
              </a:spcBef>
              <a:buClr>
                <a:srgbClr val="FFFFFF"/>
              </a:buClr>
              <a:buSzPct val="100000"/>
              <a:buFont typeface="Wingdings" panose="05000000000000000000" pitchFamily="2" charset="2"/>
              <a:buChar char="§"/>
              <a:defRPr/>
            </a:pPr>
            <a:r>
              <a:rPr lang="el-GR" sz="2000" dirty="0">
                <a:solidFill>
                  <a:srgbClr val="FFFFFF"/>
                </a:solidFill>
                <a:latin typeface="+mn-lt"/>
              </a:rPr>
              <a:t>που</a:t>
            </a:r>
            <a:r>
              <a:rPr lang="en-GB" sz="2000" dirty="0">
                <a:solidFill>
                  <a:srgbClr val="FFFFFF"/>
                </a:solidFill>
                <a:latin typeface="+mn-lt"/>
              </a:rPr>
              <a:t> </a:t>
            </a:r>
            <a:r>
              <a:rPr lang="el-GR" sz="2000" dirty="0">
                <a:solidFill>
                  <a:srgbClr val="FFFFFF"/>
                </a:solidFill>
                <a:latin typeface="+mn-lt"/>
              </a:rPr>
              <a:t>δεν περιλαμβάνει οικονομική συναλλαγή ως προϋπόθεση για τη χρήση ή πρόσβαση στο έργο</a:t>
            </a:r>
          </a:p>
          <a:p>
            <a:pPr marL="739775" lvl="1" indent="-282575">
              <a:lnSpc>
                <a:spcPct val="90000"/>
              </a:lnSpc>
              <a:spcBef>
                <a:spcPts val="600"/>
              </a:spcBef>
              <a:buClr>
                <a:srgbClr val="FFFFFF"/>
              </a:buClr>
              <a:buSzPct val="100000"/>
              <a:buFont typeface="Wingdings" panose="05000000000000000000" pitchFamily="2" charset="2"/>
              <a:buChar char="§"/>
              <a:defRPr/>
            </a:pPr>
            <a:r>
              <a:rPr lang="el-GR" sz="2000" dirty="0">
                <a:solidFill>
                  <a:srgbClr val="FFFFFF"/>
                </a:solidFill>
                <a:latin typeface="+mn-lt"/>
              </a:rPr>
              <a:t>που</a:t>
            </a:r>
            <a:r>
              <a:rPr lang="en-GB" sz="2000" dirty="0">
                <a:solidFill>
                  <a:srgbClr val="FFFFFF"/>
                </a:solidFill>
                <a:latin typeface="+mn-lt"/>
              </a:rPr>
              <a:t> </a:t>
            </a:r>
            <a:r>
              <a:rPr lang="el-GR" sz="2000" dirty="0">
                <a:solidFill>
                  <a:srgbClr val="FFFFFF"/>
                </a:solidFill>
                <a:latin typeface="+mn-lt"/>
              </a:rPr>
              <a:t>δεν προσπορίζει στο διανομέα του έργου και</a:t>
            </a:r>
            <a:r>
              <a:rPr lang="en-GB" sz="2000" dirty="0">
                <a:solidFill>
                  <a:srgbClr val="FFFFFF"/>
                </a:solidFill>
                <a:latin typeface="+mn-lt"/>
              </a:rPr>
              <a:t> </a:t>
            </a:r>
            <a:r>
              <a:rPr lang="el-GR" sz="2000" dirty="0" err="1">
                <a:solidFill>
                  <a:srgbClr val="FFFFFF"/>
                </a:solidFill>
                <a:latin typeface="+mn-lt"/>
              </a:rPr>
              <a:t>αδειοδόχο</a:t>
            </a:r>
            <a:r>
              <a:rPr lang="en-GB" sz="2000" dirty="0">
                <a:solidFill>
                  <a:srgbClr val="FFFFFF"/>
                </a:solidFill>
                <a:latin typeface="+mn-lt"/>
              </a:rPr>
              <a:t> </a:t>
            </a:r>
            <a:r>
              <a:rPr lang="el-GR" sz="2000" dirty="0">
                <a:solidFill>
                  <a:srgbClr val="FFFFFF"/>
                </a:solidFill>
                <a:latin typeface="+mn-lt"/>
              </a:rPr>
              <a:t>έμμεσο οικονομικό όφελος (π.χ. διαφημίσεις) από την προβολή του έργου σε διαδικτυακό τόπο</a:t>
            </a:r>
            <a:endParaRPr lang="en-US" sz="2000" dirty="0">
              <a:solidFill>
                <a:srgbClr val="FFFFFF"/>
              </a:solidFill>
              <a:latin typeface="+mn-lt"/>
            </a:endParaRPr>
          </a:p>
          <a:p>
            <a:pPr marL="342900" indent="-342900" eaLnBrk="1" hangingPunct="1">
              <a:lnSpc>
                <a:spcPct val="90000"/>
              </a:lnSpc>
              <a:buClr>
                <a:srgbClr val="000000"/>
              </a:buClr>
              <a:buSzPct val="100000"/>
              <a:buFont typeface="Arial" panose="020B0604020202020204" pitchFamily="34" charset="0"/>
              <a:buChar char="•"/>
              <a:defRPr/>
            </a:pPr>
            <a:endParaRPr lang="el-GR" sz="2000" dirty="0"/>
          </a:p>
          <a:p>
            <a:pPr eaLnBrk="1" hangingPunct="1">
              <a:lnSpc>
                <a:spcPct val="90000"/>
              </a:lnSpc>
              <a:buClr>
                <a:srgbClr val="000000"/>
              </a:buClr>
              <a:buSzPct val="100000"/>
              <a:buFont typeface="Georgia" panose="02040502050405020303" pitchFamily="18" charset="0"/>
              <a:buNone/>
              <a:defRPr/>
            </a:pPr>
            <a:r>
              <a:rPr lang="el-GR" sz="2000" dirty="0"/>
              <a:t>Ο δικαιούχος μπορεί να παρέχει στον </a:t>
            </a:r>
            <a:r>
              <a:rPr lang="el-GR" sz="2000" dirty="0" err="1"/>
              <a:t>αδειοδόχο</a:t>
            </a:r>
            <a:r>
              <a:rPr lang="el-GR" sz="2000" dirty="0"/>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Title 1"/>
          <p:cNvSpPr>
            <a:spLocks noGrp="1"/>
          </p:cNvSpPr>
          <p:nvPr>
            <p:ph type="title"/>
          </p:nvPr>
        </p:nvSpPr>
        <p:spPr/>
        <p:txBody>
          <a:bodyPr/>
          <a:lstStyle/>
          <a:p>
            <a:r>
              <a:rPr lang="el-GR" altLang="el-GR" dirty="0" smtClean="0">
                <a:solidFill>
                  <a:srgbClr val="FFC000"/>
                </a:solidFill>
              </a:rPr>
              <a:t>Διατήρηση Σημειωμάτων</a:t>
            </a:r>
          </a:p>
        </p:txBody>
      </p:sp>
      <p:sp>
        <p:nvSpPr>
          <p:cNvPr id="3" name="Content Placeholder 2"/>
          <p:cNvSpPr>
            <a:spLocks noGrp="1"/>
          </p:cNvSpPr>
          <p:nvPr>
            <p:ph idx="1"/>
          </p:nvPr>
        </p:nvSpPr>
        <p:spPr/>
        <p:txBody>
          <a:bodyPr>
            <a:normAutofit/>
          </a:bodyPr>
          <a:lstStyle/>
          <a:p>
            <a:pPr marL="0" indent="0">
              <a:defRPr/>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defRP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p>
          <a:p>
            <a:pPr marL="0" indent="0">
              <a:defRPr/>
            </a:pPr>
            <a:r>
              <a:rPr lang="el-GR" sz="2400" dirty="0"/>
              <a:t>μαζί με τους συνοδευόμενους </a:t>
            </a:r>
            <a:r>
              <a:rPr lang="el-GR" sz="2400" dirty="0" err="1"/>
              <a:t>υπερσυνδέσμους</a:t>
            </a:r>
            <a:r>
              <a:rPr lang="el-GR" sz="2400" dirty="0"/>
              <a:t>.</a:t>
            </a:r>
          </a:p>
          <a:p>
            <a:pPr>
              <a:defRPr/>
            </a:pP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lnSpc>
                <a:spcPct val="90000"/>
              </a:lnSpc>
              <a:spcBef>
                <a:spcPts val="700"/>
              </a:spcBef>
              <a:buClr>
                <a:srgbClr val="FFFFFF"/>
              </a:buClr>
              <a:buSzPct val="100000"/>
              <a:buFont typeface="Georgia" panose="02040502050405020303"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Georgia" panose="02040502050405020303" pitchFamily="18" charset="0"/>
              </a:defRPr>
            </a:lvl1pPr>
            <a:lvl2pPr marL="742950" indent="-285750">
              <a:lnSpc>
                <a:spcPct val="90000"/>
              </a:lnSpc>
              <a:spcBef>
                <a:spcPts val="6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Georgia" panose="02040502050405020303" pitchFamily="18" charset="0"/>
              </a:defRPr>
            </a:lvl2pPr>
            <a:lvl3pPr marL="1143000" indent="-228600">
              <a:lnSpc>
                <a:spcPct val="90000"/>
              </a:lnSpc>
              <a:spcBef>
                <a:spcPts val="55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rgbClr val="FFFFFF"/>
                </a:solidFill>
                <a:latin typeface="Georgia" panose="02040502050405020303" pitchFamily="18" charset="0"/>
              </a:defRPr>
            </a:lvl3pPr>
            <a:lvl4pPr marL="16002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4pPr>
            <a:lvl5pPr marL="2057400" indent="-228600">
              <a:lnSpc>
                <a:spcPct val="90000"/>
              </a:lnSpc>
              <a:spcBef>
                <a:spcPts val="500"/>
              </a:spcBef>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5pPr>
            <a:lvl6pPr marL="25146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6pPr>
            <a:lvl7pPr marL="29718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7pPr>
            <a:lvl8pPr marL="34290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8pPr>
            <a:lvl9pPr marL="3886200" indent="-228600" defTabSz="449263" eaLnBrk="0" fontAlgn="base" hangingPunct="0">
              <a:lnSpc>
                <a:spcPct val="90000"/>
              </a:lnSpc>
              <a:spcBef>
                <a:spcPts val="500"/>
              </a:spcBef>
              <a:spcAft>
                <a:spcPct val="0"/>
              </a:spcAft>
              <a:buClr>
                <a:srgbClr val="FFFFFF"/>
              </a:buClr>
              <a:buSzPct val="100000"/>
              <a:buFont typeface="Georgia" panose="02040502050405020303" pitchFamily="18"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Georgia" panose="02040502050405020303" pitchFamily="18" charset="0"/>
              </a:defRPr>
            </a:lvl9pPr>
          </a:lstStyle>
          <a:p>
            <a:pPr>
              <a:lnSpc>
                <a:spcPct val="100000"/>
              </a:lnSpc>
              <a:spcBef>
                <a:spcPct val="0"/>
              </a:spcBef>
              <a:buClr>
                <a:srgbClr val="000000"/>
              </a:buClr>
            </a:pPr>
            <a:fld id="{ECA588BF-7D61-4D39-9470-6B549BF83C6E}" type="slidenum">
              <a:rPr lang="en-GB" altLang="el-GR" sz="1400" smtClean="0">
                <a:solidFill>
                  <a:srgbClr val="000000"/>
                </a:solidFill>
              </a:rPr>
              <a:pPr>
                <a:lnSpc>
                  <a:spcPct val="100000"/>
                </a:lnSpc>
                <a:spcBef>
                  <a:spcPct val="0"/>
                </a:spcBef>
                <a:buClr>
                  <a:srgbClr val="000000"/>
                </a:buClr>
              </a:pPr>
              <a:t>9</a:t>
            </a:fld>
            <a:endParaRPr lang="en-GB" altLang="el-GR" sz="1400" smtClean="0">
              <a:solidFill>
                <a:srgbClr val="000000"/>
              </a:solidFill>
            </a:endParaRPr>
          </a:p>
        </p:txBody>
      </p:sp>
      <p:sp>
        <p:nvSpPr>
          <p:cNvPr id="8193" name="Rectangle 1"/>
          <p:cNvSpPr>
            <a:spLocks noGrp="1" noChangeArrowheads="1"/>
          </p:cNvSpPr>
          <p:nvPr>
            <p:ph type="body"/>
          </p:nvPr>
        </p:nvSpPr>
        <p:spPr>
          <a:xfrm>
            <a:off x="214313" y="260350"/>
            <a:ext cx="8929687" cy="6337300"/>
          </a:xfrm>
        </p:spPr>
        <p:txBody>
          <a:bodyPr anchor="t"/>
          <a:lstStyle/>
          <a:p>
            <a:pPr marL="530225" indent="-530225" algn="l"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endParaRPr lang="en-GB" sz="2800" b="0" dirty="0" smtClean="0">
              <a:solidFill>
                <a:srgbClr val="FFFFFF"/>
              </a:solidFill>
            </a:endParaRPr>
          </a:p>
          <a:p>
            <a:pPr marL="530225" indent="-530225" algn="l"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r>
              <a:rPr lang="en-GB" sz="3200" dirty="0" smtClean="0">
                <a:solidFill>
                  <a:srgbClr val="99FFCC"/>
                </a:solidFill>
              </a:rPr>
              <a:t>4.  </a:t>
            </a:r>
            <a:r>
              <a:rPr lang="en-GB" sz="3200" dirty="0" err="1" smtClean="0">
                <a:solidFill>
                  <a:srgbClr val="99FFCC"/>
                </a:solidFill>
                <a:latin typeface="Garamond" pitchFamily="18" charset="0"/>
              </a:rPr>
              <a:t>Αναγνώριση</a:t>
            </a:r>
            <a:r>
              <a:rPr lang="en-GB" sz="3200" dirty="0" smtClean="0">
                <a:solidFill>
                  <a:srgbClr val="99FFCC"/>
                </a:solidFill>
                <a:latin typeface="Garamond" pitchFamily="18" charset="0"/>
              </a:rPr>
              <a:t> </a:t>
            </a:r>
            <a:r>
              <a:rPr lang="en-GB" sz="3200" dirty="0" err="1" smtClean="0">
                <a:solidFill>
                  <a:srgbClr val="99FFCC"/>
                </a:solidFill>
                <a:latin typeface="Garamond" pitchFamily="18" charset="0"/>
              </a:rPr>
              <a:t>μιας</a:t>
            </a:r>
            <a:r>
              <a:rPr lang="en-GB" sz="3200" dirty="0" smtClean="0">
                <a:solidFill>
                  <a:srgbClr val="99FFCC"/>
                </a:solidFill>
                <a:latin typeface="Garamond" pitchFamily="18" charset="0"/>
              </a:rPr>
              <a:t> </a:t>
            </a:r>
            <a:r>
              <a:rPr lang="en-GB" sz="3200" dirty="0" err="1" smtClean="0">
                <a:solidFill>
                  <a:srgbClr val="99FFCC"/>
                </a:solidFill>
                <a:latin typeface="Garamond" pitchFamily="18" charset="0"/>
              </a:rPr>
              <a:t>ιστορίας</a:t>
            </a:r>
            <a:r>
              <a:rPr lang="en-GB" sz="3200" dirty="0" smtClean="0">
                <a:solidFill>
                  <a:srgbClr val="99FFCC"/>
                </a:solidFill>
                <a:latin typeface="Garamond" pitchFamily="18" charset="0"/>
              </a:rPr>
              <a:t> </a:t>
            </a:r>
            <a:r>
              <a:rPr lang="en-GB" sz="3200" dirty="0" err="1" smtClean="0">
                <a:solidFill>
                  <a:srgbClr val="FFFFFF"/>
                </a:solidFill>
                <a:latin typeface="Garamond" pitchFamily="18" charset="0"/>
              </a:rPr>
              <a:t>που</a:t>
            </a:r>
            <a:r>
              <a:rPr lang="en-GB" sz="3200" dirty="0" smtClean="0">
                <a:solidFill>
                  <a:srgbClr val="FFFFFF"/>
                </a:solidFill>
                <a:latin typeface="Garamond" pitchFamily="18" charset="0"/>
              </a:rPr>
              <a:t> η </a:t>
            </a:r>
            <a:r>
              <a:rPr lang="en-GB" sz="3200" dirty="0" err="1" smtClean="0">
                <a:solidFill>
                  <a:srgbClr val="FFFFFF"/>
                </a:solidFill>
                <a:latin typeface="Garamond" pitchFamily="18" charset="0"/>
              </a:rPr>
              <a:t>μητέρα</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είχε</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αφηγηθεί</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επανειλημμένα</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στο</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τελευταίο</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τρίμηνο</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της</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εγκυμοσύνης</a:t>
            </a:r>
            <a:r>
              <a:rPr lang="en-GB" sz="3200" dirty="0" smtClean="0">
                <a:solidFill>
                  <a:srgbClr val="FFFFFF"/>
                </a:solidFill>
                <a:latin typeface="Garamond" pitchFamily="18" charset="0"/>
              </a:rPr>
              <a:t> </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ακόμη</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κι</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αν</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την</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αφηγηθεί</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μια</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πολύ</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διαφορετική</a:t>
            </a:r>
            <a:r>
              <a:rPr lang="en-GB" sz="2800" dirty="0" smtClean="0">
                <a:solidFill>
                  <a:srgbClr val="FFFFFF"/>
                </a:solidFill>
                <a:latin typeface="Garamond" pitchFamily="18" charset="0"/>
              </a:rPr>
              <a:t> </a:t>
            </a:r>
            <a:r>
              <a:rPr lang="en-GB" sz="2800" dirty="0" err="1" smtClean="0">
                <a:solidFill>
                  <a:srgbClr val="FFFFFF"/>
                </a:solidFill>
                <a:latin typeface="Garamond" pitchFamily="18" charset="0"/>
              </a:rPr>
              <a:t>φωνή</a:t>
            </a:r>
            <a:r>
              <a:rPr lang="en-GB" sz="2800" dirty="0" smtClean="0">
                <a:solidFill>
                  <a:srgbClr val="FFFFFF"/>
                </a:solidFill>
                <a:latin typeface="Garamond" pitchFamily="18" charset="0"/>
              </a:rPr>
              <a:t>)  </a:t>
            </a:r>
            <a:r>
              <a:rPr lang="el-GR" sz="2000" dirty="0" smtClean="0">
                <a:solidFill>
                  <a:srgbClr val="FFFFFF"/>
                </a:solidFill>
                <a:latin typeface="Garamond" pitchFamily="18" charset="0"/>
              </a:rPr>
              <a:t>(</a:t>
            </a:r>
            <a:r>
              <a:rPr lang="en-GB" sz="2000" dirty="0" err="1" smtClean="0">
                <a:solidFill>
                  <a:srgbClr val="FFFFFF"/>
                </a:solidFill>
                <a:latin typeface="Garamond" pitchFamily="18" charset="0"/>
              </a:rPr>
              <a:t>deCasper</a:t>
            </a:r>
            <a:r>
              <a:rPr lang="en-GB" sz="2000" dirty="0" smtClean="0">
                <a:solidFill>
                  <a:srgbClr val="FFFFFF"/>
                </a:solidFill>
                <a:latin typeface="Garamond" pitchFamily="18" charset="0"/>
              </a:rPr>
              <a:t> 1992)</a:t>
            </a:r>
          </a:p>
          <a:p>
            <a:pPr marL="530225" indent="-530225" algn="l"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endParaRPr lang="en-GB" sz="2800" dirty="0" smtClean="0">
              <a:solidFill>
                <a:srgbClr val="FFFFFF"/>
              </a:solidFill>
              <a:latin typeface="Garamond" pitchFamily="18" charset="0"/>
            </a:endParaRPr>
          </a:p>
          <a:p>
            <a:pPr marL="530225" indent="-530225"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r>
              <a:rPr lang="en-GB" sz="3200" dirty="0" err="1" smtClean="0">
                <a:solidFill>
                  <a:srgbClr val="FFFFFF"/>
                </a:solidFill>
                <a:latin typeface="Garamond" pitchFamily="18" charset="0"/>
              </a:rPr>
              <a:t>Πιθανή</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ένδειξη</a:t>
            </a:r>
            <a:r>
              <a:rPr lang="en-GB" sz="3200" dirty="0" smtClean="0">
                <a:solidFill>
                  <a:srgbClr val="FFFFFF"/>
                </a:solidFill>
                <a:latin typeface="Garamond" pitchFamily="18" charset="0"/>
              </a:rPr>
              <a:t> </a:t>
            </a:r>
            <a:r>
              <a:rPr lang="en-GB" sz="3200" dirty="0" err="1" smtClean="0">
                <a:solidFill>
                  <a:srgbClr val="FFFFFF"/>
                </a:solidFill>
                <a:latin typeface="Garamond" pitchFamily="18" charset="0"/>
              </a:rPr>
              <a:t>ότι</a:t>
            </a:r>
            <a:r>
              <a:rPr lang="en-GB" sz="3200" dirty="0" smtClean="0">
                <a:solidFill>
                  <a:srgbClr val="FFFFFF"/>
                </a:solidFill>
                <a:latin typeface="Garamond" pitchFamily="18" charset="0"/>
              </a:rPr>
              <a:t>: </a:t>
            </a:r>
          </a:p>
          <a:p>
            <a:pPr marL="530225" indent="-530225"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r>
              <a:rPr lang="en-GB" sz="3200" dirty="0" smtClean="0">
                <a:solidFill>
                  <a:srgbClr val="FFFFFF"/>
                </a:solidFill>
                <a:latin typeface="Garamond" pitchFamily="18" charset="0"/>
              </a:rPr>
              <a:t>	</a:t>
            </a:r>
            <a:r>
              <a:rPr lang="en-GB" sz="3200" dirty="0" err="1" smtClean="0">
                <a:solidFill>
                  <a:schemeClr val="bg1"/>
                </a:solidFill>
                <a:latin typeface="Garamond" pitchFamily="18" charset="0"/>
              </a:rPr>
              <a:t>δεν</a:t>
            </a: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αναγνωρίζει</a:t>
            </a: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μόνο</a:t>
            </a: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την</a:t>
            </a: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προσωδία</a:t>
            </a:r>
            <a:r>
              <a:rPr lang="en-GB" sz="3200" dirty="0" smtClean="0">
                <a:solidFill>
                  <a:schemeClr val="bg1"/>
                </a:solidFill>
                <a:latin typeface="Garamond" pitchFamily="18" charset="0"/>
              </a:rPr>
              <a:t> </a:t>
            </a:r>
            <a:r>
              <a:rPr lang="el-GR" sz="3200" dirty="0" smtClean="0">
                <a:solidFill>
                  <a:schemeClr val="bg1"/>
                </a:solidFill>
                <a:latin typeface="Garamond" pitchFamily="18" charset="0"/>
              </a:rPr>
              <a:t>της ομιλίας </a:t>
            </a:r>
            <a:endParaRPr lang="en-GB" sz="3200" dirty="0" smtClean="0">
              <a:solidFill>
                <a:schemeClr val="bg1"/>
              </a:solidFill>
              <a:latin typeface="Garamond" pitchFamily="18" charset="0"/>
            </a:endParaRPr>
          </a:p>
          <a:p>
            <a:pPr marL="530225" indent="-530225"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αλλά</a:t>
            </a:r>
            <a:r>
              <a:rPr lang="en-GB" sz="3200" dirty="0" smtClean="0">
                <a:solidFill>
                  <a:schemeClr val="bg1"/>
                </a:solidFill>
                <a:latin typeface="Garamond" pitchFamily="18" charset="0"/>
              </a:rPr>
              <a:t> </a:t>
            </a:r>
            <a:r>
              <a:rPr lang="en-GB" sz="3200" dirty="0" err="1" smtClean="0">
                <a:solidFill>
                  <a:schemeClr val="bg1"/>
                </a:solidFill>
                <a:latin typeface="Garamond" pitchFamily="18" charset="0"/>
              </a:rPr>
              <a:t>και</a:t>
            </a:r>
            <a:r>
              <a:rPr lang="en-GB" sz="3200" dirty="0" smtClean="0">
                <a:solidFill>
                  <a:schemeClr val="bg1"/>
                </a:solidFill>
                <a:latin typeface="Garamond" pitchFamily="18" charset="0"/>
              </a:rPr>
              <a:t> </a:t>
            </a:r>
            <a:r>
              <a:rPr lang="el-GR" sz="3200" dirty="0" smtClean="0">
                <a:solidFill>
                  <a:schemeClr val="bg1"/>
                </a:solidFill>
                <a:latin typeface="Garamond" pitchFamily="18" charset="0"/>
              </a:rPr>
              <a:t>τμήματα ήχου </a:t>
            </a:r>
            <a:r>
              <a:rPr lang="en-GB" sz="3200" dirty="0" err="1" smtClean="0">
                <a:solidFill>
                  <a:schemeClr val="bg1"/>
                </a:solidFill>
                <a:latin typeface="Garamond" pitchFamily="18" charset="0"/>
              </a:rPr>
              <a:t>της</a:t>
            </a:r>
            <a:r>
              <a:rPr lang="el-GR" sz="3200" dirty="0" smtClean="0">
                <a:solidFill>
                  <a:schemeClr val="bg1"/>
                </a:solidFill>
                <a:latin typeface="Garamond" pitchFamily="18" charset="0"/>
              </a:rPr>
              <a:t>, </a:t>
            </a:r>
            <a:r>
              <a:rPr lang="en-GB" sz="3200" dirty="0" smtClean="0">
                <a:solidFill>
                  <a:schemeClr val="bg1"/>
                </a:solidFill>
                <a:latin typeface="Garamond" pitchFamily="18" charset="0"/>
              </a:rPr>
              <a:t> </a:t>
            </a:r>
            <a:endParaRPr lang="el-GR" sz="3200" dirty="0" smtClean="0">
              <a:solidFill>
                <a:schemeClr val="bg1"/>
              </a:solidFill>
              <a:latin typeface="Garamond" pitchFamily="18" charset="0"/>
            </a:endParaRPr>
          </a:p>
          <a:p>
            <a:pPr marL="530225" indent="-530225" eaLnBrk="1" hangingPunct="1">
              <a:lnSpc>
                <a:spcPct val="100000"/>
              </a:lnSpc>
              <a:spcBef>
                <a:spcPts val="700"/>
              </a:spcBef>
              <a:buClr>
                <a:srgbClr val="FFFFFF"/>
              </a:buClr>
              <a:tabLst>
                <a:tab pos="530225" algn="l"/>
                <a:tab pos="636588" algn="l"/>
                <a:tab pos="1085850" algn="l"/>
                <a:tab pos="1535113" algn="l"/>
                <a:tab pos="1984375" algn="l"/>
                <a:tab pos="2433638" algn="l"/>
                <a:tab pos="2882900" algn="l"/>
                <a:tab pos="3332163" algn="l"/>
                <a:tab pos="3781425" algn="l"/>
                <a:tab pos="4230688" algn="l"/>
                <a:tab pos="4679950" algn="l"/>
                <a:tab pos="5129213" algn="l"/>
                <a:tab pos="5578475" algn="l"/>
                <a:tab pos="6027738" algn="l"/>
                <a:tab pos="6477000" algn="l"/>
                <a:tab pos="6926263" algn="l"/>
                <a:tab pos="7375525" algn="l"/>
                <a:tab pos="7824788" algn="l"/>
                <a:tab pos="8274050" algn="l"/>
                <a:tab pos="8723313" algn="l"/>
                <a:tab pos="9172575" algn="l"/>
              </a:tabLst>
              <a:defRPr/>
            </a:pPr>
            <a:r>
              <a:rPr lang="el-GR" sz="3200" dirty="0" smtClean="0">
                <a:solidFill>
                  <a:srgbClr val="FFFFFF"/>
                </a:solidFill>
                <a:latin typeface="Garamond" pitchFamily="18" charset="0"/>
              </a:rPr>
              <a:t>	</a:t>
            </a:r>
            <a:r>
              <a:rPr lang="en-GB" sz="3200" dirty="0" smtClean="0">
                <a:solidFill>
                  <a:srgbClr val="FFFFFF"/>
                </a:solidFill>
                <a:latin typeface="Garamond" pitchFamily="18" charset="0"/>
              </a:rPr>
              <a:t>(</a:t>
            </a:r>
            <a:r>
              <a:rPr lang="en-GB" sz="3200" dirty="0" err="1" smtClean="0">
                <a:solidFill>
                  <a:srgbClr val="FFFFFF"/>
                </a:solidFill>
                <a:latin typeface="Garamond" pitchFamily="18" charset="0"/>
              </a:rPr>
              <a:t>δηλ</a:t>
            </a:r>
            <a:r>
              <a:rPr lang="en-GB" sz="3200" dirty="0" smtClean="0">
                <a:solidFill>
                  <a:srgbClr val="FFFFFF"/>
                </a:solidFill>
                <a:latin typeface="Garamond" pitchFamily="18" charset="0"/>
              </a:rPr>
              <a:t>. </a:t>
            </a:r>
            <a:r>
              <a:rPr lang="el-GR" sz="3200" dirty="0" smtClean="0">
                <a:solidFill>
                  <a:srgbClr val="FFFFFF"/>
                </a:solidFill>
                <a:latin typeface="Garamond" pitchFamily="18" charset="0"/>
              </a:rPr>
              <a:t>δ</a:t>
            </a:r>
            <a:r>
              <a:rPr lang="en-GB" sz="3200" dirty="0" err="1" smtClean="0">
                <a:solidFill>
                  <a:srgbClr val="FFFFFF"/>
                </a:solidFill>
                <a:latin typeface="Garamond" pitchFamily="18" charset="0"/>
              </a:rPr>
              <a:t>ιαφορές</a:t>
            </a:r>
            <a:r>
              <a:rPr lang="en-GB" sz="3200" dirty="0" smtClean="0">
                <a:solidFill>
                  <a:srgbClr val="FFFFFF"/>
                </a:solidFill>
                <a:latin typeface="Garamond" pitchFamily="18" charset="0"/>
              </a:rPr>
              <a:t> </a:t>
            </a:r>
            <a:r>
              <a:rPr lang="el-GR" sz="3200" dirty="0" smtClean="0">
                <a:solidFill>
                  <a:srgbClr val="FFFFFF"/>
                </a:solidFill>
                <a:latin typeface="Garamond" pitchFamily="18" charset="0"/>
              </a:rPr>
              <a:t>φθόγγων</a:t>
            </a:r>
            <a:r>
              <a:rPr lang="en-US" sz="3200" dirty="0" smtClean="0">
                <a:solidFill>
                  <a:srgbClr val="FFFFFF"/>
                </a:solidFill>
                <a:latin typeface="Garamond" pitchFamily="18" charset="0"/>
              </a:rPr>
              <a:t> </a:t>
            </a:r>
            <a:r>
              <a:rPr lang="el-GR" sz="3200" dirty="0" smtClean="0">
                <a:solidFill>
                  <a:srgbClr val="FFFFFF"/>
                </a:solidFill>
                <a:latin typeface="Garamond" pitchFamily="18" charset="0"/>
              </a:rPr>
              <a:t>ή συλλαβών</a:t>
            </a:r>
            <a:r>
              <a:rPr lang="en-GB" sz="3200" dirty="0" smtClean="0">
                <a:solidFill>
                  <a:srgbClr val="FFFFFF"/>
                </a:solidFill>
                <a:latin typeface="Garamond" pitchFamily="18" charset="0"/>
              </a:rPr>
              <a:t>)</a:t>
            </a:r>
            <a:endParaRPr lang="el-GR" sz="3200" dirty="0" smtClean="0">
              <a:solidFill>
                <a:srgbClr val="FFFFFF"/>
              </a:solidFill>
              <a:latin typeface="Garamond"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0000"/>
          </a:lnSpc>
          <a:spcBef>
            <a:spcPct val="0"/>
          </a:spcBef>
          <a:spcAft>
            <a:spcPct val="0"/>
          </a:spcAft>
          <a:buClr>
            <a:srgbClr val="000000"/>
          </a:buClr>
          <a:buSzPct val="100000"/>
          <a:buFont typeface="Georgia" pitchFamily="18" charset="0"/>
          <a:buNone/>
          <a:tabLst/>
          <a:defRPr kumimoji="0" lang="en-GB" sz="2400" b="0" i="0" u="none" strike="noStrike" cap="none" normalizeH="0" baseline="0" smtClean="0">
            <a:ln>
              <a:noFill/>
            </a:ln>
            <a:solidFill>
              <a:schemeClr val="bg1"/>
            </a:solidFill>
            <a:effectLst/>
            <a:latin typeface="Georgia" pitchFamily="18"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0000"/>
          </a:lnSpc>
          <a:spcBef>
            <a:spcPct val="0"/>
          </a:spcBef>
          <a:spcAft>
            <a:spcPct val="0"/>
          </a:spcAft>
          <a:buClr>
            <a:srgbClr val="000000"/>
          </a:buClr>
          <a:buSzPct val="100000"/>
          <a:buFont typeface="Georgia" pitchFamily="18" charset="0"/>
          <a:buNone/>
          <a:tabLst/>
          <a:defRPr kumimoji="0" lang="en-GB" sz="2400" b="0" i="0" u="none" strike="noStrike" cap="none" normalizeH="0" baseline="0" smtClean="0">
            <a:ln>
              <a:noFill/>
            </a:ln>
            <a:solidFill>
              <a:schemeClr val="bg1"/>
            </a:solidFill>
            <a:effectLst/>
            <a:latin typeface="Georgia"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1739</TotalTime>
  <Words>4764</Words>
  <Application>Microsoft Office PowerPoint</Application>
  <PresentationFormat>On-screen Show (4:3)</PresentationFormat>
  <Paragraphs>903</Paragraphs>
  <Slides>86</Slides>
  <Notes>66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86</vt:i4>
      </vt:variant>
    </vt:vector>
  </HeadingPairs>
  <TitlesOfParts>
    <vt:vector size="96" baseType="lpstr">
      <vt:lpstr>Arial Unicode MS</vt:lpstr>
      <vt:lpstr>Arial</vt:lpstr>
      <vt:lpstr>Garamond</vt:lpstr>
      <vt:lpstr>Georgia</vt:lpstr>
      <vt:lpstr>Times New Roman</vt:lpstr>
      <vt:lpstr>Verdana</vt:lpstr>
      <vt:lpstr>Webdings</vt:lpstr>
      <vt:lpstr>Wingdings</vt:lpstr>
      <vt:lpstr>Wingdings 3</vt:lpstr>
      <vt:lpstr>Default Design</vt:lpstr>
      <vt:lpstr>Ανάπτυξη του Λόγου</vt:lpstr>
      <vt:lpstr>PowerPoint Presentation</vt:lpstr>
      <vt:lpstr>PowerPoint Presentation</vt:lpstr>
      <vt:lpstr>PowerPoint Presentation</vt:lpstr>
      <vt:lpstr> Προλεκτικές ικανότητες: η βάση της γλωσσικής επικοινωνίας σύμφωνα με τον κοστρουκτιβισμό ( π.χ.  Halliday 1975, Bates 1979, Βruner 1983, Locke 1993) </vt:lpstr>
      <vt:lpstr> ΑΝΤΙΛΗΨΗ ΤΗΣ ΟΜΙΛΙΑΣ </vt:lpstr>
      <vt:lpstr>  Εμπειρία με τη φωνή της μητέρας  </vt:lpstr>
      <vt:lpstr>  </vt:lpstr>
      <vt:lpstr>PowerPoint Presentation</vt:lpstr>
      <vt:lpstr>PowerPoint Presentation</vt:lpstr>
      <vt:lpstr>Αντίληψη φωνητικών στοιχείων ή κατηγοριών ισούται όμως με ανακάλυψη ομοιοτήτων  μεταξύ  εν μέρει διαφορετικών ήχων (βλ. εισαγωγή στη φωνολογία  στο μάθημα «Γλώσσα, Κοινωνία και Νόηση» όπου επισημαίνεται ότι ένα φώνημα για παράδειγμα παράγεται με εν μέρει πολύ διαφορετικούς ήχους παρότι τους αντιλαμβανόμαστε ως ίδιους</vt:lpstr>
      <vt:lpstr>PowerPoint Presentation</vt:lpstr>
      <vt:lpstr>Διάκριση φωνητικών διαφορών</vt:lpstr>
      <vt:lpstr>PowerPoint Presentation</vt:lpstr>
      <vt:lpstr>PowerPoint Presentation</vt:lpstr>
      <vt:lpstr>PowerPoint Presentation</vt:lpstr>
      <vt:lpstr> Ηχηρότητα:  ένα μόνο παράδειγμα  φωνητικής διαφοροποίησης</vt:lpstr>
      <vt:lpstr>PowerPoint Presentation</vt:lpstr>
      <vt:lpstr>PowerPoint Presentation</vt:lpstr>
      <vt:lpstr>Πιο συγκεκριμένα ευρήματα:</vt:lpstr>
      <vt:lpstr>Από τον 2ο μήνα:   Αντίληψη προσωδιακών αντιθέσεων,  δηλαδή διαφορών μελωδίας  π.χ.  ξεχωρίζουν μελωδίες  ακόμη κι αν οι ήχοι παράγονται  σε διαφορετική συχνότητα  (π.χ. με υψηλή τσιριχτή φωνή ή χαμηλή και μπάσα) (Kuhl &amp; Miller 1982, Morse 1972).  </vt:lpstr>
      <vt:lpstr>  Ο ρόλος της μάθησης στην αντίληψη: σε κάθε γλώσσα μαθαίνουμε να ακούμε ορισμένες μόνο φωνητικές διαφορές  και όχι άλλες</vt:lpstr>
      <vt:lpstr> Αντίληψη  λέξεων:  2ο εξάμηνο της ζωής </vt:lpstr>
      <vt:lpstr>PowerPoint Presentation</vt:lpstr>
      <vt:lpstr>PowerPoint Presentation</vt:lpstr>
      <vt:lpstr>ΠΡΩΙΜΗ ΕΠΙΚΟΙΝΩΝΙΑΚΗ AΝΑΠΤΥΞΗ</vt:lpstr>
      <vt:lpstr>ΕΜΦΑΝΙΣΗ  ΕΠΙΚΟΙΝΩΝΙΑΚΗΣ ΠΡΟΘΕΣΗΣ</vt:lpstr>
      <vt:lpstr>  ΣΗΜΑΣΙΑ ΚΟΙΝΩΝΙΚΗΣ ΑΛΛΗΛΕΠΙΔΡΑΣΗΣ:</vt:lpstr>
      <vt:lpstr>PowerPoint Presentation</vt:lpstr>
      <vt:lpstr>PowerPoint Presentation</vt:lpstr>
      <vt:lpstr>Δυαδική επικοινωνία παιδί - άλλος/η</vt:lpstr>
      <vt:lpstr>Τριαδική επικοινωνία  παιδί-άλλος- αντικείμενο/φαινόμενο</vt:lpstr>
      <vt:lpstr> ΠΡΩΤΟΣΥΝΟΜΙΛΙΕΣ η πρώτη συστηματική δυαδική επικοινωνία Kaye &amp; Fogel (1980), Collins (1985), Τrevarthen (1975)</vt:lpstr>
      <vt:lpstr>Πρωτοσυνομιλίες: πρωτογενής διυποκειμενικότητα  (Τrevarthen 1975)</vt:lpstr>
      <vt:lpstr> Η συμβολή των γονιών  στην κατοχύρωση της δυαδικής επικοινωνίας</vt:lpstr>
      <vt:lpstr>PowerPoint Presentation</vt:lpstr>
      <vt:lpstr>PowerPoint Presentation</vt:lpstr>
      <vt:lpstr> ΑΝΑΓΚΗ ΓΙΑ ΕΚΦΡΑΣΗ  (π.χ. Bloom 1993, Trevarthen 1982)  η  κινητήρια δύναμη για ανάπτυξη γλώσσας</vt:lpstr>
      <vt:lpstr>PowerPoint Presentation</vt:lpstr>
      <vt:lpstr> ΠΡΩΤΟΠΡΟΣΤΑΚΤΙΚΗ  &amp; ΠΡΩΤΟΑΝΑΦΟΡΙΚΗ ΛΕΙΤΟΥΡΓΙΑ  Bates et al. (1975, 1977, 1979, 1988) </vt:lpstr>
      <vt:lpstr>Πιο αναλυτικά,   υποθέσεις για ΠΡΩΙΜΕΣ ΕΠΙΚΟΙΝΩΝΙΑΚΕΣ ΛΕΙΤΟΥΡΓΙΕΣ  από τη βρεφική ηλικία έως αργότερα στη νηπιακή</vt:lpstr>
      <vt:lpstr>Επιπρόσθετες απόπειρες  για κατηγοριοποίηση επικοινωνιακών προθέσεων</vt:lpstr>
      <vt:lpstr>PowerPoint Presentation</vt:lpstr>
      <vt:lpstr>PowerPoint Presentation</vt:lpstr>
      <vt:lpstr>PowerPoint Presentation</vt:lpstr>
      <vt:lpstr>PowerPoint Presentation</vt:lpstr>
      <vt:lpstr>PowerPoint Presentation</vt:lpstr>
      <vt:lpstr>Πρωτογλώσσα Ηalliday (1975, 2004)</vt:lpstr>
      <vt:lpstr>ΓΝΩΣΙΑΚΑ ΠΡΟΑΠΑΙΤΟΥΜΕΝΑ νοητικές προϋποθέσεις  για ανάπτυξη γλωσσικής επικοινωνίας</vt:lpstr>
      <vt:lpstr>ΣΗΜΑΣΙΑ ΓΝΩΣΤΙΚΗΣ ΑΝΑΠΤΥΞΗΣ  Piaget (1936), Bates, Camaioni &amp; Volterra (1975) κ.λπ.</vt:lpstr>
      <vt:lpstr>    Ικανότητα μίμησης </vt:lpstr>
      <vt:lpstr>PowerPoint Presentation</vt:lpstr>
      <vt:lpstr>PowerPoint Presentation</vt:lpstr>
      <vt:lpstr> Ικανότητα κατανόησης/συναίσθησης  ότι οι άλλοι έχουν επικοινωνιακές προθέσεις</vt:lpstr>
      <vt:lpstr> </vt:lpstr>
      <vt:lpstr>Χρήση συμβόλων</vt:lpstr>
      <vt:lpstr>Η χειρονομία του δειξίματος </vt:lpstr>
      <vt:lpstr>PowerPoint Presentation</vt:lpstr>
      <vt:lpstr>PowerPoint Presentation</vt:lpstr>
      <vt:lpstr>PowerPoint Presentation</vt:lpstr>
      <vt:lpstr>Γλωσσολόγος Jakobson (1941, 1949)</vt:lpstr>
      <vt:lpstr>ΣΥΓΚΕΚΡΙΜΕΝΑ ΕΠΙΧΕΙΡΗΜΑΤΑ JAKOBSON</vt:lpstr>
      <vt:lpstr>PowerPoint Presentation</vt:lpstr>
      <vt:lpstr>  ΣΥΓΧΡΟΝA ΕΡΕΥΝΗΤΙΚΑ ΑΠΟΤΕΛΕΣΜΑΤΑ   </vt:lpstr>
      <vt:lpstr>PowerPoint Presentation</vt:lpstr>
      <vt:lpstr>PowerPoint Presentation</vt:lpstr>
      <vt:lpstr>ΣΥΓΚΕΚΡΙΜΕΝΑ  ΑΠΟΤΕΛΕΣΜΑΤΑ</vt:lpstr>
      <vt:lpstr>PowerPoint Presentation</vt:lpstr>
      <vt:lpstr>PowerPoint Presentation</vt:lpstr>
      <vt:lpstr>Συμπέρασμα: Προγλωσσικά εκφωνήματα:  προϋπόθεση γλωσσικής ανάπτυξης</vt:lpstr>
      <vt:lpstr>PowerPoint Presentation</vt:lpstr>
      <vt:lpstr>ΦΩΝΗΤΙΚΗ ΑΝΑΠΤΥΞΗ προλεκτικής περιόδου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Τέλος</vt:lpstr>
      <vt:lpstr>Χρηματοδότηση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stavros</dc:creator>
  <cp:lastModifiedBy>Uoa</cp:lastModifiedBy>
  <cp:revision>412</cp:revision>
  <dcterms:modified xsi:type="dcterms:W3CDTF">2016-05-16T11:38:22Z</dcterms:modified>
</cp:coreProperties>
</file>