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5" r:id="rId1"/>
  </p:sldMasterIdLst>
  <p:notesMasterIdLst>
    <p:notesMasterId r:id="rId80"/>
  </p:notesMasterIdLst>
  <p:handoutMasterIdLst>
    <p:handoutMasterId r:id="rId81"/>
  </p:handoutMasterIdLst>
  <p:sldIdLst>
    <p:sldId id="401" r:id="rId2"/>
    <p:sldId id="260" r:id="rId3"/>
    <p:sldId id="265" r:id="rId4"/>
    <p:sldId id="266" r:id="rId5"/>
    <p:sldId id="267" r:id="rId6"/>
    <p:sldId id="273" r:id="rId7"/>
    <p:sldId id="274" r:id="rId8"/>
    <p:sldId id="278" r:id="rId9"/>
    <p:sldId id="280" r:id="rId10"/>
    <p:sldId id="281" r:id="rId11"/>
    <p:sldId id="283" r:id="rId12"/>
    <p:sldId id="285" r:id="rId13"/>
    <p:sldId id="287" r:id="rId14"/>
    <p:sldId id="289" r:id="rId15"/>
    <p:sldId id="291" r:id="rId16"/>
    <p:sldId id="409" r:id="rId17"/>
    <p:sldId id="301" r:id="rId18"/>
    <p:sldId id="298" r:id="rId19"/>
    <p:sldId id="303" r:id="rId20"/>
    <p:sldId id="305" r:id="rId21"/>
    <p:sldId id="307" r:id="rId22"/>
    <p:sldId id="309" r:id="rId23"/>
    <p:sldId id="311" r:id="rId24"/>
    <p:sldId id="313" r:id="rId25"/>
    <p:sldId id="316" r:id="rId26"/>
    <p:sldId id="318" r:id="rId27"/>
    <p:sldId id="320" r:id="rId28"/>
    <p:sldId id="322" r:id="rId29"/>
    <p:sldId id="324" r:id="rId30"/>
    <p:sldId id="326" r:id="rId31"/>
    <p:sldId id="328" r:id="rId32"/>
    <p:sldId id="329" r:id="rId33"/>
    <p:sldId id="331" r:id="rId34"/>
    <p:sldId id="336" r:id="rId35"/>
    <p:sldId id="337" r:id="rId36"/>
    <p:sldId id="338" r:id="rId37"/>
    <p:sldId id="339" r:id="rId38"/>
    <p:sldId id="341" r:id="rId39"/>
    <p:sldId id="343" r:id="rId40"/>
    <p:sldId id="345" r:id="rId41"/>
    <p:sldId id="347" r:id="rId42"/>
    <p:sldId id="349" r:id="rId43"/>
    <p:sldId id="351" r:id="rId44"/>
    <p:sldId id="353" r:id="rId45"/>
    <p:sldId id="355" r:id="rId46"/>
    <p:sldId id="357" r:id="rId47"/>
    <p:sldId id="359" r:id="rId48"/>
    <p:sldId id="361" r:id="rId49"/>
    <p:sldId id="363" r:id="rId50"/>
    <p:sldId id="364" r:id="rId51"/>
    <p:sldId id="366" r:id="rId52"/>
    <p:sldId id="368" r:id="rId53"/>
    <p:sldId id="370" r:id="rId54"/>
    <p:sldId id="374" r:id="rId55"/>
    <p:sldId id="375" r:id="rId56"/>
    <p:sldId id="378" r:id="rId57"/>
    <p:sldId id="379" r:id="rId58"/>
    <p:sldId id="381" r:id="rId59"/>
    <p:sldId id="383" r:id="rId60"/>
    <p:sldId id="384" r:id="rId61"/>
    <p:sldId id="386" r:id="rId62"/>
    <p:sldId id="388" r:id="rId63"/>
    <p:sldId id="390" r:id="rId64"/>
    <p:sldId id="392" r:id="rId65"/>
    <p:sldId id="394" r:id="rId66"/>
    <p:sldId id="396" r:id="rId67"/>
    <p:sldId id="398" r:id="rId68"/>
    <p:sldId id="400" r:id="rId69"/>
    <p:sldId id="410" r:id="rId70"/>
    <p:sldId id="402" r:id="rId71"/>
    <p:sldId id="403" r:id="rId72"/>
    <p:sldId id="404" r:id="rId73"/>
    <p:sldId id="405" r:id="rId74"/>
    <p:sldId id="406" r:id="rId75"/>
    <p:sldId id="407" r:id="rId76"/>
    <p:sldId id="408" r:id="rId77"/>
    <p:sldId id="411" r:id="rId78"/>
    <p:sldId id="412" r:id="rId79"/>
  </p:sldIdLst>
  <p:sldSz cx="9144000" cy="6858000" type="screen4x3"/>
  <p:notesSz cx="6858000" cy="9144000"/>
  <p:defaultTex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b="1"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CC0000"/>
    <a:srgbClr val="33CCCC"/>
    <a:srgbClr val="CC66FF"/>
    <a:srgbClr val="005654"/>
    <a:srgbClr val="808000"/>
    <a:srgbClr val="0075B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62" autoAdjust="0"/>
  </p:normalViewPr>
  <p:slideViewPr>
    <p:cSldViewPr>
      <p:cViewPr varScale="1">
        <p:scale>
          <a:sx n="70" d="100"/>
          <a:sy n="70" d="100"/>
        </p:scale>
        <p:origin x="1410" y="66"/>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89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cs typeface="+mn-cs"/>
              </a:defRPr>
            </a:lvl1pPr>
          </a:lstStyle>
          <a:p>
            <a:pPr>
              <a:defRPr/>
            </a:pPr>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defRPr sz="1200">
                <a:cs typeface="+mn-cs"/>
              </a:defRPr>
            </a:lvl1pPr>
          </a:lstStyle>
          <a:p>
            <a:pPr>
              <a:defRPr/>
            </a:pPr>
            <a:fld id="{5078C318-C0FF-448A-9B06-8431C35761EE}" type="datetimeFigureOut">
              <a:rPr lang="el-GR"/>
              <a:pPr>
                <a:defRPr/>
              </a:pPr>
              <a:t>13/11/2015</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defRPr sz="1200">
                <a:cs typeface="+mn-cs"/>
              </a:defRPr>
            </a:lvl1pPr>
          </a:lstStyle>
          <a:p>
            <a:pPr>
              <a:defRPr/>
            </a:pPr>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DC39131-0C76-4C17-B59C-CFAD047ADA53}" type="slidenum">
              <a:rPr lang="el-GR" altLang="en-US"/>
              <a:pPr>
                <a:defRPr/>
              </a:pPr>
              <a:t>‹#›</a:t>
            </a:fld>
            <a:endParaRPr lang="el-GR" altLang="en-US"/>
          </a:p>
        </p:txBody>
      </p:sp>
    </p:spTree>
    <p:extLst>
      <p:ext uri="{BB962C8B-B14F-4D97-AF65-F5344CB8AC3E}">
        <p14:creationId xmlns:p14="http://schemas.microsoft.com/office/powerpoint/2010/main" val="4198048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cs typeface="+mn-cs"/>
              </a:defRPr>
            </a:lvl1pPr>
          </a:lstStyle>
          <a:p>
            <a:pPr>
              <a:defRPr/>
            </a:pPr>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cs typeface="+mn-cs"/>
              </a:defRPr>
            </a:lvl1pPr>
          </a:lstStyle>
          <a:p>
            <a:pPr>
              <a:defRPr/>
            </a:pPr>
            <a:fld id="{BD488D04-06D8-43C7-B4B6-8046BA8E221A}" type="datetimeFigureOut">
              <a:rPr lang="el-GR"/>
              <a:pPr>
                <a:defRPr/>
              </a:pPr>
              <a:t>13/11/2015</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E3AADE3-839C-433F-B47D-FC56AA489738}" type="slidenum">
              <a:rPr lang="el-GR" altLang="en-US"/>
              <a:pPr>
                <a:defRPr/>
              </a:pPr>
              <a:t>‹#›</a:t>
            </a:fld>
            <a:endParaRPr lang="el-GR" altLang="en-US"/>
          </a:p>
        </p:txBody>
      </p:sp>
    </p:spTree>
    <p:extLst>
      <p:ext uri="{BB962C8B-B14F-4D97-AF65-F5344CB8AC3E}">
        <p14:creationId xmlns:p14="http://schemas.microsoft.com/office/powerpoint/2010/main" val="3003913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109265-A644-48A5-A434-0773D2844903}" type="slidenum">
              <a:rPr lang="el-GR" altLang="en-US" smtClean="0">
                <a:latin typeface="Comic Sans MS" panose="030F0702030302020204" pitchFamily="66" charset="0"/>
              </a:rPr>
              <a:pPr>
                <a:spcBef>
                  <a:spcPct val="0"/>
                </a:spcBef>
              </a:pPr>
              <a:t>1</a:t>
            </a:fld>
            <a:endParaRPr lang="el-GR" altLang="en-US" smtClean="0">
              <a:latin typeface="Comic Sans MS" panose="030F0702030302020204" pitchFamily="66" charset="0"/>
            </a:endParaRPr>
          </a:p>
        </p:txBody>
      </p:sp>
    </p:spTree>
    <p:extLst>
      <p:ext uri="{BB962C8B-B14F-4D97-AF65-F5344CB8AC3E}">
        <p14:creationId xmlns:p14="http://schemas.microsoft.com/office/powerpoint/2010/main" val="29801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omic Sans MS" panose="030F0702030302020204" pitchFamily="66" charset="0"/>
                <a:cs typeface="Arial" panose="020B0604020202020204" pitchFamily="34" charset="0"/>
              </a:defRPr>
            </a:lvl1pPr>
            <a:lvl2pPr marL="742950" indent="-285750">
              <a:defRPr b="1">
                <a:solidFill>
                  <a:schemeClr val="tx1"/>
                </a:solidFill>
                <a:latin typeface="Comic Sans MS" panose="030F0702030302020204" pitchFamily="66" charset="0"/>
                <a:cs typeface="Arial" panose="020B0604020202020204" pitchFamily="34" charset="0"/>
              </a:defRPr>
            </a:lvl2pPr>
            <a:lvl3pPr marL="1143000" indent="-228600">
              <a:defRPr b="1">
                <a:solidFill>
                  <a:schemeClr val="tx1"/>
                </a:solidFill>
                <a:latin typeface="Comic Sans MS" panose="030F0702030302020204" pitchFamily="66" charset="0"/>
                <a:cs typeface="Arial" panose="020B0604020202020204" pitchFamily="34" charset="0"/>
              </a:defRPr>
            </a:lvl3pPr>
            <a:lvl4pPr marL="1600200" indent="-228600">
              <a:defRPr b="1">
                <a:solidFill>
                  <a:schemeClr val="tx1"/>
                </a:solidFill>
                <a:latin typeface="Comic Sans MS" panose="030F0702030302020204" pitchFamily="66" charset="0"/>
                <a:cs typeface="Arial" panose="020B0604020202020204" pitchFamily="34" charset="0"/>
              </a:defRPr>
            </a:lvl4pPr>
            <a:lvl5pPr marL="2057400" indent="-22860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E65CF54E-A3E8-4BB0-8DAF-67C0559B871E}" type="slidenum">
              <a:rPr lang="el-GR" altLang="en-US" smtClean="0"/>
              <a:pPr/>
              <a:t>55</a:t>
            </a:fld>
            <a:endParaRPr lang="el-GR" altLang="en-US" smtClean="0"/>
          </a:p>
        </p:txBody>
      </p:sp>
    </p:spTree>
    <p:extLst>
      <p:ext uri="{BB962C8B-B14F-4D97-AF65-F5344CB8AC3E}">
        <p14:creationId xmlns:p14="http://schemas.microsoft.com/office/powerpoint/2010/main" val="285555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smtClean="0"/>
              <a:t>Εικόνα 1.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 </a:t>
            </a:r>
          </a:p>
          <a:p>
            <a:endParaRPr lang="el-GR" altLang="en-US" smtClean="0"/>
          </a:p>
          <a:p>
            <a:r>
              <a:rPr lang="el-GR" altLang="en-US" smtClean="0"/>
              <a:t>Εικόνα 2.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 </a:t>
            </a:r>
          </a:p>
          <a:p>
            <a:endParaRPr lang="el-GR" altLang="en-US" smtClean="0"/>
          </a:p>
          <a:p>
            <a:r>
              <a:rPr lang="el-GR" altLang="en-US" smtClean="0"/>
              <a:t>Εικόνα 3.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 </a:t>
            </a:r>
          </a:p>
          <a:p>
            <a:endParaRPr lang="el-GR" altLang="en-US" smtClean="0"/>
          </a:p>
          <a:p>
            <a:r>
              <a:rPr lang="el-GR" altLang="en-US" smtClean="0"/>
              <a:t>Εικόνα 4.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 </a:t>
            </a:r>
          </a:p>
          <a:p>
            <a:endParaRPr lang="el-GR" altLang="en-US" smtClean="0"/>
          </a:p>
          <a:p>
            <a:r>
              <a:rPr lang="el-GR" altLang="en-US" smtClean="0"/>
              <a:t>Εικόνα 5.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a:t>
            </a:r>
          </a:p>
          <a:p>
            <a:endParaRPr lang="el-GR" altLang="en-US" smtClean="0"/>
          </a:p>
          <a:p>
            <a:r>
              <a:rPr lang="el-GR" altLang="en-US" smtClean="0"/>
              <a:t>Εικόνα 6.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 </a:t>
            </a:r>
          </a:p>
          <a:p>
            <a:endParaRPr lang="el-GR" altLang="en-US" smtClean="0"/>
          </a:p>
          <a:p>
            <a:r>
              <a:rPr lang="el-GR" altLang="en-US" smtClean="0"/>
              <a:t>Εικόνα 7. </a:t>
            </a:r>
            <a:r>
              <a:rPr lang="en-US" altLang="en-US" smtClean="0"/>
              <a:t>Tree of Life. Copyright © 2007 Tree of Life Web Project. Image of rose © 1999 Nick Kurzenko. Image of annelid worm © 2001 Greg W. Rouse. </a:t>
            </a:r>
            <a:r>
              <a:rPr lang="el-GR" altLang="en-US" smtClean="0"/>
              <a:t>Σύνδεσμος: </a:t>
            </a:r>
            <a:r>
              <a:rPr lang="en-US" altLang="en-US" smtClean="0"/>
              <a:t>http://tolweb.org/tree/. Tree Life Web Project.</a:t>
            </a:r>
          </a:p>
          <a:p>
            <a:endParaRPr lang="en-US" altLang="en-US" smtClean="0"/>
          </a:p>
          <a:p>
            <a:r>
              <a:rPr lang="el-GR" altLang="en-US" smtClean="0"/>
              <a:t>Εικόνα10. </a:t>
            </a:r>
            <a:r>
              <a:rPr lang="en-US" altLang="en-US" smtClean="0"/>
              <a:t>Copyright © Gary Martin, 1996 – 2015. </a:t>
            </a:r>
            <a:r>
              <a:rPr lang="el-GR" altLang="en-US" smtClean="0"/>
              <a:t>Σύνδεσμος: </a:t>
            </a:r>
            <a:r>
              <a:rPr lang="en-US" altLang="en-US" smtClean="0"/>
              <a:t>http://www.phrases.org.uk/meanings/red-in-tooth-and-claw.html. </a:t>
            </a:r>
            <a:r>
              <a:rPr lang="el-GR" altLang="en-US" smtClean="0"/>
              <a:t>Πηγή: </a:t>
            </a:r>
            <a:r>
              <a:rPr lang="en-US" altLang="en-US" smtClean="0"/>
              <a:t>http://www.phrases.org.uk/ </a:t>
            </a:r>
          </a:p>
          <a:p>
            <a:endParaRPr lang="en-US" altLang="en-US" smtClean="0"/>
          </a:p>
          <a:p>
            <a:r>
              <a:rPr lang="el-GR" altLang="en-US" smtClean="0"/>
              <a:t>Εικόνα 11. </a:t>
            </a:r>
            <a:r>
              <a:rPr lang="en-US" altLang="en-US" smtClean="0"/>
              <a:t>Copyright © 2010 Universität Bielefeld. </a:t>
            </a:r>
            <a:r>
              <a:rPr lang="el-GR" altLang="en-US" smtClean="0"/>
              <a:t>Σύνδεσμος: </a:t>
            </a:r>
            <a:r>
              <a:rPr lang="en-US" altLang="en-US" smtClean="0"/>
              <a:t>http://www.uni-bielefeld.de/biologie/Oekosystembiologie/icons/attabla.jpg. </a:t>
            </a:r>
            <a:r>
              <a:rPr lang="el-GR" altLang="en-US" smtClean="0"/>
              <a:t>Πηγή:</a:t>
            </a:r>
            <a:r>
              <a:rPr lang="en-US" altLang="en-US" smtClean="0"/>
              <a:t>http://www.uni-bielefeld.de.</a:t>
            </a:r>
          </a:p>
          <a:p>
            <a:endParaRPr lang="en-US" altLang="en-US" smtClean="0"/>
          </a:p>
          <a:p>
            <a:r>
              <a:rPr lang="el-GR" altLang="en-US" smtClean="0"/>
              <a:t>Εικόνα 12.</a:t>
            </a:r>
            <a:r>
              <a:rPr lang="en-GB" altLang="en-US" smtClean="0"/>
              <a:t> </a:t>
            </a:r>
            <a:r>
              <a:rPr lang="en-US" altLang="en-US" smtClean="0"/>
              <a:t>Copyright © 2008 - 2009  All rights reserved</a:t>
            </a:r>
            <a:r>
              <a:rPr lang="el-GR" altLang="en-US" smtClean="0"/>
              <a:t> </a:t>
            </a:r>
            <a:r>
              <a:rPr lang="en-US" altLang="en-US" smtClean="0"/>
              <a:t>CleanPlantsHappyPlants.com</a:t>
            </a:r>
            <a:r>
              <a:rPr lang="el-GR" altLang="en-US" smtClean="0"/>
              <a:t> </a:t>
            </a:r>
            <a:r>
              <a:rPr lang="en-US" altLang="en-US" smtClean="0"/>
              <a:t>.</a:t>
            </a:r>
            <a:r>
              <a:rPr lang="el-GR" altLang="en-US" smtClean="0"/>
              <a:t> Σύνδεσμος: </a:t>
            </a:r>
            <a:r>
              <a:rPr lang="en-GB" altLang="en-US" smtClean="0"/>
              <a:t>http://www.cleanplantshappyplants.com/whyitworks/</a:t>
            </a:r>
            <a:r>
              <a:rPr lang="el-GR" altLang="en-US" smtClean="0"/>
              <a:t>. Πηγή: </a:t>
            </a:r>
            <a:r>
              <a:rPr lang="en-US" altLang="en-US" smtClean="0"/>
              <a:t>CleanPlantsHappyPlants.com</a:t>
            </a:r>
            <a:r>
              <a:rPr lang="el-GR" altLang="en-US" smtClean="0"/>
              <a:t>.</a:t>
            </a:r>
            <a:endParaRPr lang="en-GB" altLang="en-US" smtClean="0"/>
          </a:p>
          <a:p>
            <a:r>
              <a:rPr lang="el-GR" altLang="en-US" smtClean="0"/>
              <a:t> </a:t>
            </a:r>
          </a:p>
          <a:p>
            <a:r>
              <a:rPr lang="el-GR" altLang="en-US" smtClean="0"/>
              <a:t>Εικόνα 13. </a:t>
            </a:r>
            <a:r>
              <a:rPr lang="en-US" altLang="en-US" smtClean="0"/>
              <a:t>Plant Cell with permission from library.thinkquest.org</a:t>
            </a:r>
            <a:r>
              <a:rPr lang="el-GR" altLang="en-US" smtClean="0"/>
              <a:t>.</a:t>
            </a:r>
            <a:r>
              <a:rPr lang="en-US" altLang="en-US" smtClean="0"/>
              <a:t> Copyright © 2015 Desire2Learn Incorporated. All rights reserved.</a:t>
            </a:r>
            <a:r>
              <a:rPr lang="el-GR" altLang="en-US" smtClean="0"/>
              <a:t> Σύνδεσμος: </a:t>
            </a:r>
            <a:r>
              <a:rPr lang="en-GB" altLang="en-US" smtClean="0"/>
              <a:t>https://gcps.desire2learn.com/d2l/lor/viewer/viewFile.d2lfile/6605/4832/CellsL5_print.html</a:t>
            </a:r>
            <a:r>
              <a:rPr lang="el-GR" altLang="en-US" smtClean="0"/>
              <a:t>. Πηγή: </a:t>
            </a:r>
            <a:r>
              <a:rPr lang="en-US" altLang="en-US" smtClean="0"/>
              <a:t>https://gcps.desire2learn.com/</a:t>
            </a:r>
            <a:r>
              <a:rPr lang="el-GR" altLang="en-US" smtClean="0"/>
              <a:t>.</a:t>
            </a:r>
          </a:p>
          <a:p>
            <a:endParaRPr lang="el-GR" altLang="en-US" smtClean="0"/>
          </a:p>
          <a:p>
            <a:r>
              <a:rPr lang="el-GR" altLang="en-US" smtClean="0"/>
              <a:t>Εικόνα 14. </a:t>
            </a:r>
            <a:r>
              <a:rPr lang="en-US" altLang="en-US" smtClean="0"/>
              <a:t>The image may ne subject to copyright.</a:t>
            </a:r>
            <a:endParaRPr lang="el-GR" altLang="en-US" smtClean="0"/>
          </a:p>
        </p:txBody>
      </p:sp>
      <p:sp>
        <p:nvSpPr>
          <p:cNvPr id="716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703574-15FB-4A25-A904-D8FDA8C6667A}" type="slidenum">
              <a:rPr lang="el-GR" altLang="en-US" smtClean="0">
                <a:latin typeface="Comic Sans MS" panose="030F0702030302020204" pitchFamily="66" charset="0"/>
              </a:rPr>
              <a:pPr>
                <a:spcBef>
                  <a:spcPct val="0"/>
                </a:spcBef>
              </a:pPr>
              <a:t>56</a:t>
            </a:fld>
            <a:endParaRPr lang="el-GR" altLang="en-US" smtClean="0">
              <a:latin typeface="Comic Sans MS" panose="030F0702030302020204" pitchFamily="66" charset="0"/>
            </a:endParaRPr>
          </a:p>
        </p:txBody>
      </p:sp>
    </p:spTree>
    <p:extLst>
      <p:ext uri="{BB962C8B-B14F-4D97-AF65-F5344CB8AC3E}">
        <p14:creationId xmlns:p14="http://schemas.microsoft.com/office/powerpoint/2010/main" val="250532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smtClean="0"/>
              <a:t>Εικόνα 1.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 </a:t>
            </a:r>
          </a:p>
          <a:p>
            <a:endParaRPr lang="el-GR" altLang="en-US" smtClean="0"/>
          </a:p>
          <a:p>
            <a:r>
              <a:rPr lang="el-GR" altLang="en-US" smtClean="0"/>
              <a:t>Εικόνα 2.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 </a:t>
            </a:r>
          </a:p>
          <a:p>
            <a:endParaRPr lang="el-GR" altLang="en-US" smtClean="0"/>
          </a:p>
          <a:p>
            <a:r>
              <a:rPr lang="el-GR" altLang="en-US" smtClean="0"/>
              <a:t>Εικόνα 3.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 </a:t>
            </a:r>
          </a:p>
          <a:p>
            <a:endParaRPr lang="el-GR" altLang="en-US" smtClean="0"/>
          </a:p>
          <a:p>
            <a:r>
              <a:rPr lang="el-GR" altLang="en-US" smtClean="0"/>
              <a:t>Εικόνα 4.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 </a:t>
            </a:r>
          </a:p>
          <a:p>
            <a:endParaRPr lang="el-GR" altLang="en-US" smtClean="0"/>
          </a:p>
          <a:p>
            <a:r>
              <a:rPr lang="el-GR" altLang="en-US" smtClean="0"/>
              <a:t>Εικόνα 5.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a:t>
            </a:r>
          </a:p>
          <a:p>
            <a:endParaRPr lang="el-GR" altLang="en-US" smtClean="0"/>
          </a:p>
          <a:p>
            <a:r>
              <a:rPr lang="el-GR" altLang="en-US" smtClean="0"/>
              <a:t>Εικόνα 6. </a:t>
            </a:r>
            <a:r>
              <a:rPr lang="en-US" altLang="en-US" smtClean="0"/>
              <a:t>Copyright @ </a:t>
            </a:r>
            <a:r>
              <a:rPr lang="el-GR" altLang="en-US" smtClean="0"/>
              <a:t>Εκδόσεις </a:t>
            </a:r>
            <a:r>
              <a:rPr lang="en-US" altLang="en-US" smtClean="0"/>
              <a:t>Utopia 2011.  Hickman, Roberts, Keen, Larson, l’Anson, Eisenhour. </a:t>
            </a:r>
            <a:r>
              <a:rPr lang="el-GR" altLang="en-US" smtClean="0"/>
              <a:t>Ζωολογία, Ολοκληρωμένες Αρχές. </a:t>
            </a:r>
          </a:p>
          <a:p>
            <a:endParaRPr lang="el-GR" altLang="en-US" smtClean="0"/>
          </a:p>
          <a:p>
            <a:r>
              <a:rPr lang="el-GR" altLang="en-US" smtClean="0"/>
              <a:t>Εικόνα 7. </a:t>
            </a:r>
            <a:r>
              <a:rPr lang="en-US" altLang="en-US" smtClean="0"/>
              <a:t>Tree of Life. Copyright © 2007 Tree of Life Web Project. Image of rose © 1999 Nick Kurzenko. Image of annelid worm © 2001 Greg W. Rouse. </a:t>
            </a:r>
            <a:r>
              <a:rPr lang="el-GR" altLang="en-US" smtClean="0"/>
              <a:t>Σύνδεσμος: </a:t>
            </a:r>
            <a:r>
              <a:rPr lang="en-US" altLang="en-US" smtClean="0"/>
              <a:t>http://tolweb.org/tree/. Tree Life Web Project.</a:t>
            </a:r>
          </a:p>
          <a:p>
            <a:endParaRPr lang="en-US" altLang="en-US" smtClean="0"/>
          </a:p>
          <a:p>
            <a:r>
              <a:rPr lang="el-GR" altLang="en-US" smtClean="0"/>
              <a:t>Εικόνα10. </a:t>
            </a:r>
            <a:r>
              <a:rPr lang="en-US" altLang="en-US" smtClean="0"/>
              <a:t>Copyright © Gary Martin, 1996 – 2015. </a:t>
            </a:r>
            <a:r>
              <a:rPr lang="el-GR" altLang="en-US" smtClean="0"/>
              <a:t>Σύνδεσμος: </a:t>
            </a:r>
            <a:r>
              <a:rPr lang="en-US" altLang="en-US" smtClean="0"/>
              <a:t>http://www.phrases.org.uk/meanings/red-in-tooth-and-claw.html. </a:t>
            </a:r>
            <a:r>
              <a:rPr lang="el-GR" altLang="en-US" smtClean="0"/>
              <a:t>Πηγή: </a:t>
            </a:r>
            <a:r>
              <a:rPr lang="en-US" altLang="en-US" smtClean="0"/>
              <a:t>http://www.phrases.org.uk/ </a:t>
            </a:r>
          </a:p>
          <a:p>
            <a:endParaRPr lang="en-US" altLang="en-US" smtClean="0"/>
          </a:p>
          <a:p>
            <a:r>
              <a:rPr lang="el-GR" altLang="en-US" smtClean="0"/>
              <a:t>Εικόνα 11. </a:t>
            </a:r>
            <a:r>
              <a:rPr lang="en-US" altLang="en-US" smtClean="0"/>
              <a:t>Copyright © 2010 Universität Bielefeld. </a:t>
            </a:r>
            <a:r>
              <a:rPr lang="el-GR" altLang="en-US" smtClean="0"/>
              <a:t>Σύνδεσμος: </a:t>
            </a:r>
            <a:r>
              <a:rPr lang="en-US" altLang="en-US" smtClean="0"/>
              <a:t>http://www.uni-bielefeld.de/biologie/Oekosystembiologie/icons/attabla.jpg. </a:t>
            </a:r>
            <a:r>
              <a:rPr lang="el-GR" altLang="en-US" smtClean="0"/>
              <a:t>Πηγή:</a:t>
            </a:r>
            <a:r>
              <a:rPr lang="en-US" altLang="en-US" smtClean="0"/>
              <a:t>http://www.uni-bielefeld.de.</a:t>
            </a:r>
          </a:p>
          <a:p>
            <a:endParaRPr lang="en-US" altLang="en-US" smtClean="0"/>
          </a:p>
          <a:p>
            <a:r>
              <a:rPr lang="el-GR" altLang="en-US" smtClean="0"/>
              <a:t>Εικόνα 12. </a:t>
            </a:r>
            <a:r>
              <a:rPr lang="en-US" altLang="en-US" smtClean="0"/>
              <a:t>Copyright © 2008 - 2009  All rights reserved CleanPlantsHappyPlants.com . </a:t>
            </a:r>
            <a:r>
              <a:rPr lang="el-GR" altLang="en-US" smtClean="0"/>
              <a:t>Σύνδεσμος: </a:t>
            </a:r>
            <a:r>
              <a:rPr lang="en-US" altLang="en-US" smtClean="0"/>
              <a:t>http://www.cleanplantshappyplants.com/whyitworks/. </a:t>
            </a:r>
            <a:r>
              <a:rPr lang="el-GR" altLang="en-US" smtClean="0"/>
              <a:t>Πηγή: </a:t>
            </a:r>
            <a:r>
              <a:rPr lang="en-US" altLang="en-US" smtClean="0"/>
              <a:t>CleanPlantsHappyPlants.com.</a:t>
            </a:r>
          </a:p>
          <a:p>
            <a:r>
              <a:rPr lang="en-US" altLang="en-US" smtClean="0"/>
              <a:t> </a:t>
            </a:r>
          </a:p>
          <a:p>
            <a:r>
              <a:rPr lang="el-GR" altLang="en-US" smtClean="0"/>
              <a:t>Εικόνα 13. </a:t>
            </a:r>
            <a:r>
              <a:rPr lang="en-US" altLang="en-US" smtClean="0"/>
              <a:t>Plant Cell with permission from library.thinkquest.org. Copyright © 2015 Desire2Learn Incorporated. All rights reserved. </a:t>
            </a:r>
            <a:r>
              <a:rPr lang="el-GR" altLang="en-US" smtClean="0"/>
              <a:t>Σύνδεσμος: </a:t>
            </a:r>
            <a:r>
              <a:rPr lang="en-US" altLang="en-US" smtClean="0"/>
              <a:t>https://gcps.desire2learn.com/d2l/lor/viewer/viewFile.d2lfile/6605/4832/CellsL5_print.html. </a:t>
            </a:r>
            <a:r>
              <a:rPr lang="el-GR" altLang="en-US" smtClean="0"/>
              <a:t>Πηγή: </a:t>
            </a:r>
            <a:r>
              <a:rPr lang="en-US" altLang="en-US" smtClean="0"/>
              <a:t>https://gcps.desire2learn.com/.</a:t>
            </a:r>
          </a:p>
          <a:p>
            <a:endParaRPr lang="en-US" altLang="en-US" smtClean="0"/>
          </a:p>
          <a:p>
            <a:r>
              <a:rPr lang="el-GR" altLang="en-US" smtClean="0"/>
              <a:t>Εικόνα 14. </a:t>
            </a:r>
            <a:r>
              <a:rPr lang="en-US" altLang="en-US" smtClean="0"/>
              <a:t>The image may ne subject to copyright.</a:t>
            </a:r>
          </a:p>
          <a:p>
            <a:endParaRPr lang="en-US" altLang="en-US" smtClean="0"/>
          </a:p>
          <a:p>
            <a:r>
              <a:rPr lang="el-GR" altLang="en-US" smtClean="0"/>
              <a:t>Εικόνα 15. Α</a:t>
            </a:r>
            <a:r>
              <a:rPr lang="en-US" altLang="en-US" smtClean="0"/>
              <a:t>lgae Cell Diagram. </a:t>
            </a:r>
            <a:r>
              <a:rPr lang="en-GB" altLang="en-US" smtClean="0"/>
              <a:t>Glogster © 2007 – 2012</a:t>
            </a:r>
            <a:r>
              <a:rPr lang="el-GR" altLang="en-US" smtClean="0"/>
              <a:t>. Σύνδεσμος: </a:t>
            </a:r>
            <a:r>
              <a:rPr lang="en-GB" altLang="en-US" smtClean="0"/>
              <a:t>http://www.glogster.com/chelsey17/plantlike-protists/g-6lt6ub9fs4l51h6fe1fcla0</a:t>
            </a:r>
            <a:r>
              <a:rPr lang="el-GR" altLang="en-US" smtClean="0"/>
              <a:t>. Πηγή: </a:t>
            </a:r>
            <a:r>
              <a:rPr lang="en-US" altLang="en-US" smtClean="0"/>
              <a:t>http://www.glogster.com</a:t>
            </a:r>
            <a:endParaRPr lang="el-GR" altLang="en-US" smtClean="0"/>
          </a:p>
        </p:txBody>
      </p:sp>
      <p:sp>
        <p:nvSpPr>
          <p:cNvPr id="737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198741-83CC-4E15-A6F5-0A187D2262B2}" type="slidenum">
              <a:rPr lang="el-GR" altLang="en-US" smtClean="0">
                <a:latin typeface="Comic Sans MS" panose="030F0702030302020204" pitchFamily="66" charset="0"/>
              </a:rPr>
              <a:pPr>
                <a:spcBef>
                  <a:spcPct val="0"/>
                </a:spcBef>
              </a:pPr>
              <a:t>57</a:t>
            </a:fld>
            <a:endParaRPr lang="el-GR" altLang="en-US" smtClean="0">
              <a:latin typeface="Comic Sans MS" panose="030F0702030302020204" pitchFamily="66" charset="0"/>
            </a:endParaRPr>
          </a:p>
        </p:txBody>
      </p:sp>
    </p:spTree>
    <p:extLst>
      <p:ext uri="{BB962C8B-B14F-4D97-AF65-F5344CB8AC3E}">
        <p14:creationId xmlns:p14="http://schemas.microsoft.com/office/powerpoint/2010/main" val="95706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
        <p:nvSpPr>
          <p:cNvPr id="819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2F5CAC-CC6A-4C11-A267-DD798285CD4B}" type="slidenum">
              <a:rPr lang="el-GR" altLang="en-US" smtClean="0">
                <a:latin typeface="Comic Sans MS" panose="030F0702030302020204" pitchFamily="66" charset="0"/>
              </a:rPr>
              <a:pPr>
                <a:spcBef>
                  <a:spcPct val="0"/>
                </a:spcBef>
              </a:pPr>
              <a:t>64</a:t>
            </a:fld>
            <a:endParaRPr lang="el-GR" altLang="en-US" smtClean="0">
              <a:latin typeface="Comic Sans MS" panose="030F0702030302020204" pitchFamily="66" charset="0"/>
            </a:endParaRPr>
          </a:p>
        </p:txBody>
      </p:sp>
    </p:spTree>
    <p:extLst>
      <p:ext uri="{BB962C8B-B14F-4D97-AF65-F5344CB8AC3E}">
        <p14:creationId xmlns:p14="http://schemas.microsoft.com/office/powerpoint/2010/main" val="388640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6D4926-AA15-470C-8BB9-4FFF5C482721}" type="slidenum">
              <a:rPr lang="el-GR" altLang="en-US" smtClean="0">
                <a:latin typeface="Comic Sans MS" panose="030F0702030302020204" pitchFamily="66" charset="0"/>
              </a:rPr>
              <a:pPr>
                <a:spcBef>
                  <a:spcPct val="0"/>
                </a:spcBef>
              </a:pPr>
              <a:t>70</a:t>
            </a:fld>
            <a:endParaRPr lang="el-GR" altLang="en-US" smtClean="0">
              <a:latin typeface="Comic Sans MS" panose="030F0702030302020204" pitchFamily="66" charset="0"/>
            </a:endParaRPr>
          </a:p>
        </p:txBody>
      </p:sp>
    </p:spTree>
    <p:extLst>
      <p:ext uri="{BB962C8B-B14F-4D97-AF65-F5344CB8AC3E}">
        <p14:creationId xmlns:p14="http://schemas.microsoft.com/office/powerpoint/2010/main" val="406068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omic Sans MS" panose="030F0702030302020204" pitchFamily="66" charset="0"/>
                <a:cs typeface="Arial" panose="020B0604020202020204" pitchFamily="34" charset="0"/>
              </a:defRPr>
            </a:lvl1pPr>
            <a:lvl2pPr marL="742950" indent="-285750">
              <a:defRPr b="1">
                <a:solidFill>
                  <a:schemeClr val="tx1"/>
                </a:solidFill>
                <a:latin typeface="Comic Sans MS" panose="030F0702030302020204" pitchFamily="66" charset="0"/>
                <a:cs typeface="Arial" panose="020B0604020202020204" pitchFamily="34" charset="0"/>
              </a:defRPr>
            </a:lvl2pPr>
            <a:lvl3pPr marL="1143000" indent="-228600">
              <a:defRPr b="1">
                <a:solidFill>
                  <a:schemeClr val="tx1"/>
                </a:solidFill>
                <a:latin typeface="Comic Sans MS" panose="030F0702030302020204" pitchFamily="66" charset="0"/>
                <a:cs typeface="Arial" panose="020B0604020202020204" pitchFamily="34" charset="0"/>
              </a:defRPr>
            </a:lvl3pPr>
            <a:lvl4pPr marL="1600200" indent="-228600">
              <a:defRPr b="1">
                <a:solidFill>
                  <a:schemeClr val="tx1"/>
                </a:solidFill>
                <a:latin typeface="Comic Sans MS" panose="030F0702030302020204" pitchFamily="66" charset="0"/>
                <a:cs typeface="Arial" panose="020B0604020202020204" pitchFamily="34" charset="0"/>
              </a:defRPr>
            </a:lvl4pPr>
            <a:lvl5pPr marL="2057400" indent="-22860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EA5E813B-B980-491A-97B1-2E9FED531F39}" type="slidenum">
              <a:rPr lang="el-GR" altLang="en-US" smtClean="0"/>
              <a:pPr/>
              <a:t>2</a:t>
            </a:fld>
            <a:endParaRPr lang="el-GR" altLang="en-US" smtClean="0"/>
          </a:p>
        </p:txBody>
      </p:sp>
    </p:spTree>
    <p:extLst>
      <p:ext uri="{BB962C8B-B14F-4D97-AF65-F5344CB8AC3E}">
        <p14:creationId xmlns:p14="http://schemas.microsoft.com/office/powerpoint/2010/main" val="287351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
        <p:nvSpPr>
          <p:cNvPr id="153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1BC6DE-6ECD-4AB1-B03B-DBBDA7284C89}" type="slidenum">
              <a:rPr lang="el-GR" altLang="en-US" smtClean="0">
                <a:latin typeface="Comic Sans MS" panose="030F0702030302020204" pitchFamily="66" charset="0"/>
              </a:rPr>
              <a:pPr>
                <a:spcBef>
                  <a:spcPct val="0"/>
                </a:spcBef>
              </a:pPr>
              <a:t>8</a:t>
            </a:fld>
            <a:endParaRPr lang="el-GR" altLang="en-US" smtClean="0">
              <a:latin typeface="Comic Sans MS" panose="030F0702030302020204" pitchFamily="66" charset="0"/>
            </a:endParaRPr>
          </a:p>
        </p:txBody>
      </p:sp>
    </p:spTree>
    <p:extLst>
      <p:ext uri="{BB962C8B-B14F-4D97-AF65-F5344CB8AC3E}">
        <p14:creationId xmlns:p14="http://schemas.microsoft.com/office/powerpoint/2010/main" val="403660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E3AADE3-839C-433F-B47D-FC56AA489738}" type="slidenum">
              <a:rPr lang="el-GR" altLang="en-US" smtClean="0"/>
              <a:pPr>
                <a:defRPr/>
              </a:pPr>
              <a:t>18</a:t>
            </a:fld>
            <a:endParaRPr lang="el-GR" altLang="en-US"/>
          </a:p>
        </p:txBody>
      </p:sp>
    </p:spTree>
    <p:extLst>
      <p:ext uri="{BB962C8B-B14F-4D97-AF65-F5344CB8AC3E}">
        <p14:creationId xmlns:p14="http://schemas.microsoft.com/office/powerpoint/2010/main" val="328380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
        <p:nvSpPr>
          <p:cNvPr id="317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31D01B-FBB2-42EC-9BF0-F89EA8AEC8B5}" type="slidenum">
              <a:rPr lang="el-GR" altLang="en-US" smtClean="0">
                <a:latin typeface="Comic Sans MS" panose="030F0702030302020204" pitchFamily="66" charset="0"/>
              </a:rPr>
              <a:pPr>
                <a:spcBef>
                  <a:spcPct val="0"/>
                </a:spcBef>
              </a:pPr>
              <a:t>23</a:t>
            </a:fld>
            <a:endParaRPr lang="el-GR" altLang="en-US" smtClean="0">
              <a:latin typeface="Comic Sans MS" panose="030F0702030302020204" pitchFamily="66" charset="0"/>
            </a:endParaRPr>
          </a:p>
        </p:txBody>
      </p:sp>
    </p:spTree>
    <p:extLst>
      <p:ext uri="{BB962C8B-B14F-4D97-AF65-F5344CB8AC3E}">
        <p14:creationId xmlns:p14="http://schemas.microsoft.com/office/powerpoint/2010/main" val="372643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
        <p:nvSpPr>
          <p:cNvPr id="358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6FFEB8-20E8-45EF-9143-1D31B8A5639D}" type="slidenum">
              <a:rPr lang="el-GR" altLang="en-US" smtClean="0">
                <a:latin typeface="Comic Sans MS" panose="030F0702030302020204" pitchFamily="66" charset="0"/>
              </a:rPr>
              <a:pPr>
                <a:spcBef>
                  <a:spcPct val="0"/>
                </a:spcBef>
              </a:pPr>
              <a:t>26</a:t>
            </a:fld>
            <a:endParaRPr lang="el-GR" altLang="en-US" smtClean="0">
              <a:latin typeface="Comic Sans MS" panose="030F0702030302020204" pitchFamily="66" charset="0"/>
            </a:endParaRPr>
          </a:p>
        </p:txBody>
      </p:sp>
    </p:spTree>
    <p:extLst>
      <p:ext uri="{BB962C8B-B14F-4D97-AF65-F5344CB8AC3E}">
        <p14:creationId xmlns:p14="http://schemas.microsoft.com/office/powerpoint/2010/main" val="381291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
        <p:nvSpPr>
          <p:cNvPr id="512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92DCEA-618C-4B1F-8809-1EC68F7BE17D}" type="slidenum">
              <a:rPr lang="el-GR" altLang="en-US" smtClean="0">
                <a:latin typeface="Comic Sans MS" panose="030F0702030302020204" pitchFamily="66" charset="0"/>
              </a:rPr>
              <a:pPr>
                <a:spcBef>
                  <a:spcPct val="0"/>
                </a:spcBef>
              </a:pPr>
              <a:t>40</a:t>
            </a:fld>
            <a:endParaRPr lang="el-GR" altLang="en-US" smtClean="0">
              <a:latin typeface="Comic Sans MS" panose="030F0702030302020204" pitchFamily="66" charset="0"/>
            </a:endParaRPr>
          </a:p>
        </p:txBody>
      </p:sp>
    </p:spTree>
    <p:extLst>
      <p:ext uri="{BB962C8B-B14F-4D97-AF65-F5344CB8AC3E}">
        <p14:creationId xmlns:p14="http://schemas.microsoft.com/office/powerpoint/2010/main" val="176476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
        <p:nvSpPr>
          <p:cNvPr id="624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914472-38F2-4A4A-A7CD-F9ED3EC8096D}" type="slidenum">
              <a:rPr lang="el-GR" altLang="en-US" smtClean="0">
                <a:latin typeface="Comic Sans MS" panose="030F0702030302020204" pitchFamily="66" charset="0"/>
              </a:rPr>
              <a:pPr>
                <a:spcBef>
                  <a:spcPct val="0"/>
                </a:spcBef>
              </a:pPr>
              <a:t>50</a:t>
            </a:fld>
            <a:endParaRPr lang="el-GR" altLang="en-US" smtClean="0">
              <a:latin typeface="Comic Sans MS" panose="030F0702030302020204" pitchFamily="66" charset="0"/>
            </a:endParaRPr>
          </a:p>
        </p:txBody>
      </p:sp>
    </p:spTree>
    <p:extLst>
      <p:ext uri="{BB962C8B-B14F-4D97-AF65-F5344CB8AC3E}">
        <p14:creationId xmlns:p14="http://schemas.microsoft.com/office/powerpoint/2010/main" val="246195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
        <p:nvSpPr>
          <p:cNvPr id="655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F40511-191B-4E8B-9B63-FF8B78E69B63}" type="slidenum">
              <a:rPr lang="el-GR" altLang="en-US" smtClean="0">
                <a:latin typeface="Comic Sans MS" panose="030F0702030302020204" pitchFamily="66" charset="0"/>
              </a:rPr>
              <a:pPr>
                <a:spcBef>
                  <a:spcPct val="0"/>
                </a:spcBef>
              </a:pPr>
              <a:t>52</a:t>
            </a:fld>
            <a:endParaRPr lang="el-GR" altLang="en-US" smtClean="0">
              <a:latin typeface="Comic Sans MS" panose="030F0702030302020204" pitchFamily="66" charset="0"/>
            </a:endParaRPr>
          </a:p>
        </p:txBody>
      </p:sp>
    </p:spTree>
    <p:extLst>
      <p:ext uri="{BB962C8B-B14F-4D97-AF65-F5344CB8AC3E}">
        <p14:creationId xmlns:p14="http://schemas.microsoft.com/office/powerpoint/2010/main" val="1231954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800" smtClean="0"/>
              <a:t>Click to edit Master subtitle style</a:t>
            </a:r>
            <a:endParaRPr lang="el-GR" sz="2800" dirty="0" smtClean="0"/>
          </a:p>
        </p:txBody>
      </p:sp>
      <p:pic>
        <p:nvPicPr>
          <p:cNvPr id="7" name="Picture 6" descr="Λογότυπο Εθνικόν και Καποδιστριακόν Πανεπιστήμιον Αθηνών"/>
          <p:cNvPicPr>
            <a:picLocks noChangeAspect="1"/>
          </p:cNvPicPr>
          <p:nvPr/>
        </p:nvPicPr>
        <p:blipFill>
          <a:blip r:embed="rId2"/>
          <a:stretch>
            <a:fillRect/>
          </a:stretch>
        </p:blipFill>
        <p:spPr>
          <a:xfrm>
            <a:off x="685800" y="621594"/>
            <a:ext cx="4147938" cy="817388"/>
          </a:xfrm>
          <a:prstGeom prst="rect">
            <a:avLst/>
          </a:prstGeom>
        </p:spPr>
      </p:pic>
    </p:spTree>
    <p:extLst>
      <p:ext uri="{BB962C8B-B14F-4D97-AF65-F5344CB8AC3E}">
        <p14:creationId xmlns:p14="http://schemas.microsoft.com/office/powerpoint/2010/main" val="341546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a:p>
        </p:txBody>
      </p:sp>
      <p:sp>
        <p:nvSpPr>
          <p:cNvPr id="4" name="Θέση αριθμού διαφάνειας 3"/>
          <p:cNvSpPr>
            <a:spLocks noGrp="1"/>
          </p:cNvSpPr>
          <p:nvPr>
            <p:ph type="sldNum" sz="quarter" idx="11"/>
          </p:nvPr>
        </p:nvSpPr>
        <p:spPr/>
        <p:txBody>
          <a:bodyPr/>
          <a:lstStyle/>
          <a:p>
            <a:pPr>
              <a:defRPr/>
            </a:pPr>
            <a:fld id="{72B914BD-7DC4-49C4-B51F-E25EFA73090F}" type="slidenum">
              <a:rPr lang="el-GR" altLang="en-US" smtClean="0"/>
              <a:pPr>
                <a:defRPr/>
              </a:pPr>
              <a:t>‹#›</a:t>
            </a:fld>
            <a:endParaRPr lang="el-GR" altLang="en-US"/>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53623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a:p>
        </p:txBody>
      </p:sp>
      <p:sp>
        <p:nvSpPr>
          <p:cNvPr id="4" name="Θέση αριθμού διαφάνειας 3"/>
          <p:cNvSpPr>
            <a:spLocks noGrp="1"/>
          </p:cNvSpPr>
          <p:nvPr>
            <p:ph type="sldNum" sz="quarter" idx="11"/>
          </p:nvPr>
        </p:nvSpPr>
        <p:spPr/>
        <p:txBody>
          <a:bodyPr/>
          <a:lstStyle/>
          <a:p>
            <a:pPr>
              <a:defRPr/>
            </a:pPr>
            <a:fld id="{9CFDD9F5-CD07-4EFB-B83D-D4FD4E2F5CA1}" type="slidenum">
              <a:rPr lang="el-GR" altLang="en-US" smtClean="0"/>
              <a:pPr>
                <a:defRPr/>
              </a:pPr>
              <a:t>‹#›</a:t>
            </a:fld>
            <a:endParaRPr lang="el-GR" altLang="en-US"/>
          </a:p>
        </p:txBody>
      </p:sp>
    </p:spTree>
    <p:extLst>
      <p:ext uri="{BB962C8B-B14F-4D97-AF65-F5344CB8AC3E}">
        <p14:creationId xmlns:p14="http://schemas.microsoft.com/office/powerpoint/2010/main" val="32120180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dirty="0"/>
          </a:p>
        </p:txBody>
      </p:sp>
      <p:sp>
        <p:nvSpPr>
          <p:cNvPr id="4" name="Θέση αριθμού διαφάνειας 3"/>
          <p:cNvSpPr>
            <a:spLocks noGrp="1"/>
          </p:cNvSpPr>
          <p:nvPr>
            <p:ph type="sldNum" sz="quarter" idx="11"/>
          </p:nvPr>
        </p:nvSpPr>
        <p:spPr/>
        <p:txBody>
          <a:bodyPr/>
          <a:lstStyle/>
          <a:p>
            <a:pPr>
              <a:defRPr/>
            </a:pPr>
            <a:fld id="{06013855-B5ED-4E48-98C0-42ECD354E5C7}" type="slidenum">
              <a:rPr lang="el-GR" altLang="en-US" smtClean="0"/>
              <a:pPr>
                <a:defRPr/>
              </a:pPr>
              <a:t>‹#›</a:t>
            </a:fld>
            <a:endParaRPr lang="el-GR" altLang="en-US" dirty="0"/>
          </a:p>
        </p:txBody>
      </p:sp>
      <p:sp>
        <p:nvSpPr>
          <p:cNvPr id="6" name="Θέση κειμένου 5"/>
          <p:cNvSpPr>
            <a:spLocks noGrp="1"/>
          </p:cNvSpPr>
          <p:nvPr>
            <p:ph type="body" sz="quarter" idx="12"/>
          </p:nvPr>
        </p:nvSpPr>
        <p:spPr>
          <a:xfrm>
            <a:off x="628650" y="1855788"/>
            <a:ext cx="7886700" cy="230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Θέση εικόνας 7"/>
          <p:cNvSpPr>
            <a:spLocks noGrp="1"/>
          </p:cNvSpPr>
          <p:nvPr>
            <p:ph type="pic" sz="quarter" idx="13"/>
          </p:nvPr>
        </p:nvSpPr>
        <p:spPr>
          <a:xfrm>
            <a:off x="628650" y="4214813"/>
            <a:ext cx="7886700" cy="1947862"/>
          </a:xfrm>
        </p:spPr>
        <p:txBody>
          <a:bodyPr/>
          <a:lstStyle/>
          <a:p>
            <a:r>
              <a:rPr lang="en-US" smtClean="0"/>
              <a:t>Click icon to add picture</a:t>
            </a:r>
            <a:endParaRPr lang="en-US"/>
          </a:p>
        </p:txBody>
      </p:sp>
    </p:spTree>
    <p:extLst>
      <p:ext uri="{BB962C8B-B14F-4D97-AF65-F5344CB8AC3E}">
        <p14:creationId xmlns:p14="http://schemas.microsoft.com/office/powerpoint/2010/main" val="2804593831"/>
      </p:ext>
    </p:extLst>
  </p:cSld>
  <p:clrMapOvr>
    <a:masterClrMapping/>
  </p:clrMapOvr>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dirty="0"/>
          </a:p>
        </p:txBody>
      </p:sp>
      <p:sp>
        <p:nvSpPr>
          <p:cNvPr id="4" name="Θέση αριθμού διαφάνειας 3"/>
          <p:cNvSpPr>
            <a:spLocks noGrp="1"/>
          </p:cNvSpPr>
          <p:nvPr>
            <p:ph type="sldNum" sz="quarter" idx="11"/>
          </p:nvPr>
        </p:nvSpPr>
        <p:spPr/>
        <p:txBody>
          <a:bodyPr/>
          <a:lstStyle/>
          <a:p>
            <a:pPr>
              <a:defRPr/>
            </a:pPr>
            <a:fld id="{06013855-B5ED-4E48-98C0-42ECD354E5C7}" type="slidenum">
              <a:rPr lang="el-GR" altLang="en-US" smtClean="0"/>
              <a:pPr>
                <a:defRPr/>
              </a:pPr>
              <a:t>‹#›</a:t>
            </a:fld>
            <a:endParaRPr lang="el-GR" altLang="en-US" dirty="0"/>
          </a:p>
        </p:txBody>
      </p:sp>
      <p:sp>
        <p:nvSpPr>
          <p:cNvPr id="6" name="Content Placeholder 5"/>
          <p:cNvSpPr>
            <a:spLocks noGrp="1"/>
          </p:cNvSpPr>
          <p:nvPr>
            <p:ph sz="quarter" idx="12"/>
          </p:nvPr>
        </p:nvSpPr>
        <p:spPr>
          <a:xfrm>
            <a:off x="4624388" y="1853430"/>
            <a:ext cx="3890962" cy="2069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949244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dirty="0"/>
          </a:p>
        </p:txBody>
      </p:sp>
      <p:sp>
        <p:nvSpPr>
          <p:cNvPr id="4" name="Θέση αριθμού διαφάνειας 3"/>
          <p:cNvSpPr>
            <a:spLocks noGrp="1"/>
          </p:cNvSpPr>
          <p:nvPr>
            <p:ph type="sldNum" sz="quarter" idx="11"/>
          </p:nvPr>
        </p:nvSpPr>
        <p:spPr/>
        <p:txBody>
          <a:bodyPr/>
          <a:lstStyle/>
          <a:p>
            <a:pPr>
              <a:defRPr/>
            </a:pPr>
            <a:fld id="{06013855-B5ED-4E48-98C0-42ECD354E5C7}" type="slidenum">
              <a:rPr lang="el-GR" altLang="en-US" smtClean="0"/>
              <a:pPr>
                <a:defRPr/>
              </a:pPr>
              <a:t>‹#›</a:t>
            </a:fld>
            <a:endParaRPr lang="el-GR" altLang="en-US" dirty="0"/>
          </a:p>
        </p:txBody>
      </p:sp>
      <p:sp>
        <p:nvSpPr>
          <p:cNvPr id="6" name="Content Placeholder 5"/>
          <p:cNvSpPr>
            <a:spLocks noGrp="1"/>
          </p:cNvSpPr>
          <p:nvPr>
            <p:ph sz="quarter" idx="12"/>
          </p:nvPr>
        </p:nvSpPr>
        <p:spPr>
          <a:xfrm>
            <a:off x="4624388" y="1853430"/>
            <a:ext cx="3890962" cy="2069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71164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l-GR" smtClean="0"/>
              <a:t>Ενότητα 1. Βασικές Αρχές της Βιολογίας και η Επιστήμη της Ζωολογίας</a:t>
            </a:r>
            <a:endParaRPr lang="el-GR" dirty="0"/>
          </a:p>
        </p:txBody>
      </p:sp>
      <p:sp>
        <p:nvSpPr>
          <p:cNvPr id="7" name="Slide Number Placeholder 6"/>
          <p:cNvSpPr>
            <a:spLocks noGrp="1"/>
          </p:cNvSpPr>
          <p:nvPr>
            <p:ph type="sldNum" sz="quarter" idx="12"/>
          </p:nvPr>
        </p:nvSpPr>
        <p:spPr/>
        <p:txBody>
          <a:bodyPr/>
          <a:lstStyle/>
          <a:p>
            <a:pPr>
              <a:defRPr/>
            </a:pPr>
            <a:fld id="{06013855-B5ED-4E48-98C0-42ECD354E5C7}" type="slidenum">
              <a:rPr lang="el-GR" altLang="en-US" smtClean="0"/>
              <a:pPr>
                <a:defRPr/>
              </a:pPr>
              <a:t>‹#›</a:t>
            </a:fld>
            <a:endParaRPr lang="el-GR" altLang="en-US" dirty="0"/>
          </a:p>
        </p:txBody>
      </p:sp>
      <p:sp>
        <p:nvSpPr>
          <p:cNvPr id="8" name="Picture Placeholder 7"/>
          <p:cNvSpPr>
            <a:spLocks noGrp="1"/>
          </p:cNvSpPr>
          <p:nvPr>
            <p:ph type="pic" sz="quarter" idx="13"/>
          </p:nvPr>
        </p:nvSpPr>
        <p:spPr>
          <a:xfrm>
            <a:off x="630238" y="2160588"/>
            <a:ext cx="2949575" cy="3700462"/>
          </a:xfrm>
        </p:spPr>
        <p:txBody>
          <a:bodyPr/>
          <a:lstStyle/>
          <a:p>
            <a:r>
              <a:rPr lang="en-US" smtClean="0"/>
              <a:t>Click icon to add picture</a:t>
            </a:r>
            <a:endParaRPr lang="en-US"/>
          </a:p>
        </p:txBody>
      </p:sp>
    </p:spTree>
    <p:extLst>
      <p:ext uri="{BB962C8B-B14F-4D97-AF65-F5344CB8AC3E}">
        <p14:creationId xmlns:p14="http://schemas.microsoft.com/office/powerpoint/2010/main" val="342362839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a:defRPr/>
            </a:pPr>
            <a:r>
              <a:rPr lang="el-GR" smtClean="0"/>
              <a:t>Ενότητα 1. Βασικές Αρχές της Βιολογίας και η Επιστήμη της Ζωολογίας</a:t>
            </a:r>
            <a:endParaRPr lang="el-GR"/>
          </a:p>
        </p:txBody>
      </p:sp>
      <p:sp>
        <p:nvSpPr>
          <p:cNvPr id="7" name="Slide Number Placeholder 6"/>
          <p:cNvSpPr>
            <a:spLocks noGrp="1"/>
          </p:cNvSpPr>
          <p:nvPr>
            <p:ph type="sldNum" sz="quarter" idx="12"/>
          </p:nvPr>
        </p:nvSpPr>
        <p:spPr/>
        <p:txBody>
          <a:bodyPr/>
          <a:lstStyle/>
          <a:p>
            <a:pPr>
              <a:defRPr/>
            </a:pPr>
            <a:fld id="{3519A35C-FAB7-4B4D-994E-E8F82DBC7CD7}" type="slidenum">
              <a:rPr lang="el-GR" altLang="en-US" smtClean="0"/>
              <a:pPr>
                <a:defRPr/>
              </a:pPr>
              <a:t>‹#›</a:t>
            </a:fld>
            <a:endParaRPr lang="el-GR" altLang="en-US"/>
          </a:p>
        </p:txBody>
      </p:sp>
    </p:spTree>
    <p:extLst>
      <p:ext uri="{BB962C8B-B14F-4D97-AF65-F5344CB8AC3E}">
        <p14:creationId xmlns:p14="http://schemas.microsoft.com/office/powerpoint/2010/main" val="1723957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dirty="0"/>
          </a:p>
        </p:txBody>
      </p:sp>
      <p:sp>
        <p:nvSpPr>
          <p:cNvPr id="4" name="Slide Number Placeholder 3"/>
          <p:cNvSpPr>
            <a:spLocks noGrp="1"/>
          </p:cNvSpPr>
          <p:nvPr>
            <p:ph type="sldNum" sz="quarter" idx="11"/>
          </p:nvPr>
        </p:nvSpPr>
        <p:spPr/>
        <p:txBody>
          <a:bodyPr/>
          <a:lstStyle/>
          <a:p>
            <a:pPr>
              <a:defRPr/>
            </a:pPr>
            <a:fld id="{06013855-B5ED-4E48-98C0-42ECD354E5C7}" type="slidenum">
              <a:rPr lang="el-GR" altLang="en-US" smtClean="0"/>
              <a:pPr>
                <a:defRPr/>
              </a:pPr>
              <a:t>‹#›</a:t>
            </a:fld>
            <a:endParaRPr lang="el-GR" altLang="en-US" dirty="0"/>
          </a:p>
        </p:txBody>
      </p:sp>
      <p:sp>
        <p:nvSpPr>
          <p:cNvPr id="6" name="Media Placeholder 5"/>
          <p:cNvSpPr>
            <a:spLocks noGrp="1"/>
          </p:cNvSpPr>
          <p:nvPr>
            <p:ph type="media" sz="quarter" idx="12"/>
          </p:nvPr>
        </p:nvSpPr>
        <p:spPr>
          <a:xfrm>
            <a:off x="628650" y="1854200"/>
            <a:ext cx="7886700" cy="3860800"/>
          </a:xfrm>
        </p:spPr>
        <p:txBody>
          <a:bodyPr/>
          <a:lstStyle/>
          <a:p>
            <a:r>
              <a:rPr lang="en-US" smtClean="0"/>
              <a:t>Click icon to add media</a:t>
            </a:r>
            <a:endParaRPr lang="en-US"/>
          </a:p>
        </p:txBody>
      </p:sp>
    </p:spTree>
    <p:extLst>
      <p:ext uri="{BB962C8B-B14F-4D97-AF65-F5344CB8AC3E}">
        <p14:creationId xmlns:p14="http://schemas.microsoft.com/office/powerpoint/2010/main" val="1011939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dirty="0"/>
          </a:p>
        </p:txBody>
      </p:sp>
      <p:sp>
        <p:nvSpPr>
          <p:cNvPr id="4" name="Slide Number Placeholder 3"/>
          <p:cNvSpPr>
            <a:spLocks noGrp="1"/>
          </p:cNvSpPr>
          <p:nvPr>
            <p:ph type="sldNum" sz="quarter" idx="11"/>
          </p:nvPr>
        </p:nvSpPr>
        <p:spPr/>
        <p:txBody>
          <a:bodyPr/>
          <a:lstStyle/>
          <a:p>
            <a:pPr>
              <a:defRPr/>
            </a:pPr>
            <a:fld id="{06013855-B5ED-4E48-98C0-42ECD354E5C7}" type="slidenum">
              <a:rPr lang="el-GR" altLang="en-US" smtClean="0"/>
              <a:pPr>
                <a:defRPr/>
              </a:pPr>
              <a:t>‹#›</a:t>
            </a:fld>
            <a:endParaRPr lang="el-GR" altLang="en-US" dirty="0"/>
          </a:p>
        </p:txBody>
      </p:sp>
      <p:sp>
        <p:nvSpPr>
          <p:cNvPr id="10" name="Content Placeholder 9"/>
          <p:cNvSpPr>
            <a:spLocks noGrp="1"/>
          </p:cNvSpPr>
          <p:nvPr>
            <p:ph sz="quarter" idx="16"/>
          </p:nvPr>
        </p:nvSpPr>
        <p:spPr>
          <a:xfrm>
            <a:off x="628650" y="1866900"/>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871665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dirty="0"/>
          </a:p>
        </p:txBody>
      </p:sp>
      <p:sp>
        <p:nvSpPr>
          <p:cNvPr id="4" name="Slide Number Placeholder 3"/>
          <p:cNvSpPr>
            <a:spLocks noGrp="1"/>
          </p:cNvSpPr>
          <p:nvPr>
            <p:ph type="sldNum" sz="quarter" idx="11"/>
          </p:nvPr>
        </p:nvSpPr>
        <p:spPr/>
        <p:txBody>
          <a:bodyPr/>
          <a:lstStyle/>
          <a:p>
            <a:pPr>
              <a:defRPr/>
            </a:pPr>
            <a:fld id="{06013855-B5ED-4E48-98C0-42ECD354E5C7}" type="slidenum">
              <a:rPr lang="el-GR" altLang="en-US" smtClean="0"/>
              <a:pPr>
                <a:defRPr/>
              </a:pPr>
              <a:t>‹#›</a:t>
            </a:fld>
            <a:endParaRPr lang="el-GR" altLang="en-US" dirty="0"/>
          </a:p>
        </p:txBody>
      </p:sp>
      <p:sp>
        <p:nvSpPr>
          <p:cNvPr id="6" name="Picture Placeholder 5"/>
          <p:cNvSpPr>
            <a:spLocks noGrp="1"/>
          </p:cNvSpPr>
          <p:nvPr>
            <p:ph type="pic" sz="quarter" idx="12"/>
          </p:nvPr>
        </p:nvSpPr>
        <p:spPr>
          <a:xfrm>
            <a:off x="628650" y="1866900"/>
            <a:ext cx="3778250" cy="2032000"/>
          </a:xfrm>
        </p:spPr>
        <p:txBody>
          <a:bodyPr/>
          <a:lstStyle/>
          <a:p>
            <a:r>
              <a:rPr lang="en-US" smtClean="0"/>
              <a:t>Click icon to add picture</a:t>
            </a:r>
            <a:endParaRPr lang="en-US"/>
          </a:p>
        </p:txBody>
      </p:sp>
      <p:sp>
        <p:nvSpPr>
          <p:cNvPr id="7" name="Picture Placeholder 5"/>
          <p:cNvSpPr>
            <a:spLocks noGrp="1"/>
          </p:cNvSpPr>
          <p:nvPr>
            <p:ph type="pic" sz="quarter" idx="13"/>
          </p:nvPr>
        </p:nvSpPr>
        <p:spPr>
          <a:xfrm>
            <a:off x="4737100" y="1854200"/>
            <a:ext cx="3778250" cy="2044700"/>
          </a:xfrm>
        </p:spPr>
        <p:txBody>
          <a:bodyPr/>
          <a:lstStyle/>
          <a:p>
            <a:r>
              <a:rPr lang="en-US" smtClean="0"/>
              <a:t>Click icon to add picture</a:t>
            </a:r>
            <a:endParaRPr lang="en-US"/>
          </a:p>
        </p:txBody>
      </p:sp>
      <p:sp>
        <p:nvSpPr>
          <p:cNvPr id="8" name="Picture Placeholder 5"/>
          <p:cNvSpPr>
            <a:spLocks noGrp="1"/>
          </p:cNvSpPr>
          <p:nvPr>
            <p:ph type="pic" sz="quarter" idx="14"/>
          </p:nvPr>
        </p:nvSpPr>
        <p:spPr>
          <a:xfrm>
            <a:off x="2682875" y="4075111"/>
            <a:ext cx="3778250" cy="2032000"/>
          </a:xfrm>
        </p:spPr>
        <p:txBody>
          <a:bodyPr/>
          <a:lstStyle/>
          <a:p>
            <a:r>
              <a:rPr lang="en-US" smtClean="0"/>
              <a:t>Click icon to add picture</a:t>
            </a:r>
            <a:endParaRPr lang="en-US"/>
          </a:p>
        </p:txBody>
      </p:sp>
    </p:spTree>
    <p:extLst>
      <p:ext uri="{BB962C8B-B14F-4D97-AF65-F5344CB8AC3E}">
        <p14:creationId xmlns:p14="http://schemas.microsoft.com/office/powerpoint/2010/main" val="42712827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r>
              <a:rPr lang="el-GR" smtClean="0"/>
              <a:t>Ενότητα 1. Βασικές Αρχές της Βιολογίας και η Επιστήμη της Ζωολογίας</a:t>
            </a:r>
            <a:endParaRPr lang="el-GR" dirty="0"/>
          </a:p>
        </p:txBody>
      </p:sp>
      <p:sp>
        <p:nvSpPr>
          <p:cNvPr id="6" name="Slide Number Placeholder 5"/>
          <p:cNvSpPr>
            <a:spLocks noGrp="1"/>
          </p:cNvSpPr>
          <p:nvPr>
            <p:ph type="sldNum" sz="quarter" idx="12"/>
          </p:nvPr>
        </p:nvSpPr>
        <p:spPr/>
        <p:txBody>
          <a:bodyPr/>
          <a:lstStyle/>
          <a:p>
            <a:pPr>
              <a:defRPr/>
            </a:pPr>
            <a:fld id="{D90B4F44-1705-4D46-8EDE-2608650A6B63}" type="slidenum">
              <a:rPr lang="el-GR" altLang="en-US" smtClean="0"/>
              <a:pPr>
                <a:defRPr/>
              </a:pPr>
              <a:t>‹#›</a:t>
            </a:fld>
            <a:endParaRPr lang="el-GR" altLang="en-US"/>
          </a:p>
        </p:txBody>
      </p:sp>
    </p:spTree>
    <p:extLst>
      <p:ext uri="{BB962C8B-B14F-4D97-AF65-F5344CB8AC3E}">
        <p14:creationId xmlns:p14="http://schemas.microsoft.com/office/powerpoint/2010/main" val="5649377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dirty="0"/>
          </a:p>
        </p:txBody>
      </p:sp>
      <p:sp>
        <p:nvSpPr>
          <p:cNvPr id="4" name="Slide Number Placeholder 3"/>
          <p:cNvSpPr>
            <a:spLocks noGrp="1"/>
          </p:cNvSpPr>
          <p:nvPr>
            <p:ph type="sldNum" sz="quarter" idx="11"/>
          </p:nvPr>
        </p:nvSpPr>
        <p:spPr/>
        <p:txBody>
          <a:bodyPr/>
          <a:lstStyle/>
          <a:p>
            <a:pPr>
              <a:defRPr/>
            </a:pPr>
            <a:fld id="{06013855-B5ED-4E48-98C0-42ECD354E5C7}" type="slidenum">
              <a:rPr lang="el-GR" altLang="en-US" smtClean="0"/>
              <a:pPr>
                <a:defRPr/>
              </a:pPr>
              <a:t>‹#›</a:t>
            </a:fld>
            <a:endParaRPr lang="el-GR" altLang="en-US" dirty="0"/>
          </a:p>
        </p:txBody>
      </p:sp>
      <p:sp>
        <p:nvSpPr>
          <p:cNvPr id="6" name="Picture Placeholder 5"/>
          <p:cNvSpPr>
            <a:spLocks noGrp="1"/>
          </p:cNvSpPr>
          <p:nvPr>
            <p:ph type="pic" sz="quarter" idx="12"/>
          </p:nvPr>
        </p:nvSpPr>
        <p:spPr>
          <a:xfrm>
            <a:off x="527050" y="2311400"/>
            <a:ext cx="2520950" cy="3187700"/>
          </a:xfrm>
        </p:spPr>
        <p:txBody>
          <a:bodyPr/>
          <a:lstStyle/>
          <a:p>
            <a:r>
              <a:rPr lang="en-US" smtClean="0"/>
              <a:t>Click icon to add picture</a:t>
            </a:r>
            <a:endParaRPr lang="en-US"/>
          </a:p>
        </p:txBody>
      </p:sp>
      <p:sp>
        <p:nvSpPr>
          <p:cNvPr id="8" name="Picture Placeholder 5"/>
          <p:cNvSpPr>
            <a:spLocks noGrp="1"/>
          </p:cNvSpPr>
          <p:nvPr>
            <p:ph type="pic" sz="quarter" idx="13"/>
          </p:nvPr>
        </p:nvSpPr>
        <p:spPr>
          <a:xfrm>
            <a:off x="3302000" y="2311400"/>
            <a:ext cx="2501900" cy="3187700"/>
          </a:xfrm>
        </p:spPr>
        <p:txBody>
          <a:bodyPr/>
          <a:lstStyle/>
          <a:p>
            <a:r>
              <a:rPr lang="en-US" smtClean="0"/>
              <a:t>Click icon to add picture</a:t>
            </a:r>
            <a:endParaRPr lang="en-US"/>
          </a:p>
        </p:txBody>
      </p:sp>
      <p:sp>
        <p:nvSpPr>
          <p:cNvPr id="9" name="Picture Placeholder 5"/>
          <p:cNvSpPr>
            <a:spLocks noGrp="1"/>
          </p:cNvSpPr>
          <p:nvPr>
            <p:ph type="pic" sz="quarter" idx="14"/>
          </p:nvPr>
        </p:nvSpPr>
        <p:spPr>
          <a:xfrm>
            <a:off x="6076950" y="2311400"/>
            <a:ext cx="2495550" cy="3187700"/>
          </a:xfrm>
        </p:spPr>
        <p:txBody>
          <a:bodyPr/>
          <a:lstStyle/>
          <a:p>
            <a:r>
              <a:rPr lang="en-US" smtClean="0"/>
              <a:t>Click icon to add picture</a:t>
            </a:r>
            <a:endParaRPr lang="en-US"/>
          </a:p>
        </p:txBody>
      </p:sp>
    </p:spTree>
    <p:extLst>
      <p:ext uri="{BB962C8B-B14F-4D97-AF65-F5344CB8AC3E}">
        <p14:creationId xmlns:p14="http://schemas.microsoft.com/office/powerpoint/2010/main" val="161741537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r>
              <a:rPr lang="el-GR" smtClean="0"/>
              <a:t>Ενότητα 1. Βασικές Αρχές της Βιολογίας και η Επιστήμη της Ζωολογίας</a:t>
            </a:r>
            <a:endParaRPr lang="el-GR"/>
          </a:p>
        </p:txBody>
      </p:sp>
      <p:sp>
        <p:nvSpPr>
          <p:cNvPr id="6" name="Slide Number Placeholder 5"/>
          <p:cNvSpPr>
            <a:spLocks noGrp="1"/>
          </p:cNvSpPr>
          <p:nvPr>
            <p:ph type="sldNum" sz="quarter" idx="12"/>
          </p:nvPr>
        </p:nvSpPr>
        <p:spPr/>
        <p:txBody>
          <a:bodyPr/>
          <a:lstStyle/>
          <a:p>
            <a:pPr>
              <a:defRPr/>
            </a:pPr>
            <a:fld id="{3DE1E760-D71A-4ABF-A0C3-88E712E4895D}" type="slidenum">
              <a:rPr lang="el-GR" altLang="en-US" smtClean="0"/>
              <a:pPr>
                <a:defRPr/>
              </a:pPr>
              <a:t>‹#›</a:t>
            </a:fld>
            <a:endParaRPr lang="el-GR" altLang="en-US"/>
          </a:p>
        </p:txBody>
      </p:sp>
    </p:spTree>
    <p:extLst>
      <p:ext uri="{BB962C8B-B14F-4D97-AF65-F5344CB8AC3E}">
        <p14:creationId xmlns:p14="http://schemas.microsoft.com/office/powerpoint/2010/main" val="25346943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2"/>
          </p:nvPr>
        </p:nvSpPr>
        <p:spPr>
          <a:xfrm>
            <a:off x="628650" y="1828800"/>
            <a:ext cx="7886700" cy="106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Picture Placeholder 8"/>
          <p:cNvSpPr>
            <a:spLocks noGrp="1"/>
          </p:cNvSpPr>
          <p:nvPr>
            <p:ph type="pic" sz="quarter" idx="13"/>
          </p:nvPr>
        </p:nvSpPr>
        <p:spPr>
          <a:xfrm>
            <a:off x="628650" y="3048000"/>
            <a:ext cx="7886700" cy="2667000"/>
          </a:xfrm>
        </p:spPr>
        <p:txBody>
          <a:bodyPr/>
          <a:lstStyle/>
          <a:p>
            <a:pPr lvl="0"/>
            <a:endParaRPr lang="el-GR" noProof="0"/>
          </a:p>
        </p:txBody>
      </p:sp>
      <p:sp>
        <p:nvSpPr>
          <p:cNvPr id="5" name="Footer Placeholder 1"/>
          <p:cNvSpPr>
            <a:spLocks noGrp="1"/>
          </p:cNvSpPr>
          <p:nvPr>
            <p:ph type="ftr" sz="quarter" idx="14"/>
          </p:nvPr>
        </p:nvSpPr>
        <p:spPr/>
        <p:txBody>
          <a:bodyPr/>
          <a:lstStyle>
            <a:lvl1pPr>
              <a:defRPr/>
            </a:lvl1pPr>
          </a:lstStyle>
          <a:p>
            <a:pPr>
              <a:defRPr/>
            </a:pPr>
            <a:r>
              <a:rPr lang="el-GR"/>
              <a:t>Ενότητα 1. Βασικές Αρχές της Βιολογίας και η Επιστήμη της Ζωολογίας</a:t>
            </a:r>
          </a:p>
        </p:txBody>
      </p:sp>
      <p:sp>
        <p:nvSpPr>
          <p:cNvPr id="6" name="Slide Number Placeholder 2"/>
          <p:cNvSpPr>
            <a:spLocks noGrp="1"/>
          </p:cNvSpPr>
          <p:nvPr>
            <p:ph type="sldNum" sz="quarter" idx="15"/>
          </p:nvPr>
        </p:nvSpPr>
        <p:spPr/>
        <p:txBody>
          <a:bodyPr/>
          <a:lstStyle>
            <a:lvl1pPr>
              <a:defRPr/>
            </a:lvl1pPr>
          </a:lstStyle>
          <a:p>
            <a:pPr>
              <a:defRPr/>
            </a:pPr>
            <a:fld id="{78B41197-C084-49B8-8460-43F40BEC8372}" type="slidenum">
              <a:rPr lang="el-GR" altLang="en-US"/>
              <a:pPr>
                <a:defRPr/>
              </a:pPr>
              <a:t>‹#›</a:t>
            </a:fld>
            <a:endParaRPr lang="el-GR" altLang="en-US"/>
          </a:p>
        </p:txBody>
      </p:sp>
    </p:spTree>
    <p:extLst>
      <p:ext uri="{BB962C8B-B14F-4D97-AF65-F5344CB8AC3E}">
        <p14:creationId xmlns:p14="http://schemas.microsoft.com/office/powerpoint/2010/main" val="2272285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l-GR"/>
              <a:t>Ενότητα 1. Βασικές Αρχές της Βιολογίας και η Επιστήμη της Ζωολογίας</a:t>
            </a:r>
          </a:p>
        </p:txBody>
      </p:sp>
      <p:sp>
        <p:nvSpPr>
          <p:cNvPr id="3" name="Slide Number Placeholder 2"/>
          <p:cNvSpPr>
            <a:spLocks noGrp="1"/>
          </p:cNvSpPr>
          <p:nvPr>
            <p:ph type="sldNum" sz="quarter" idx="11"/>
          </p:nvPr>
        </p:nvSpPr>
        <p:spPr/>
        <p:txBody>
          <a:bodyPr/>
          <a:lstStyle>
            <a:lvl1pPr>
              <a:defRPr/>
            </a:lvl1pPr>
          </a:lstStyle>
          <a:p>
            <a:pPr>
              <a:defRPr/>
            </a:pPr>
            <a:fld id="{2C86C267-21DA-461C-B53D-4FD5BBE3205B}" type="slidenum">
              <a:rPr lang="el-GR" altLang="en-US"/>
              <a:pPr>
                <a:defRPr/>
              </a:pPr>
              <a:t>‹#›</a:t>
            </a:fld>
            <a:endParaRPr lang="el-GR" altLang="en-US"/>
          </a:p>
        </p:txBody>
      </p:sp>
    </p:spTree>
    <p:extLst>
      <p:ext uri="{BB962C8B-B14F-4D97-AF65-F5344CB8AC3E}">
        <p14:creationId xmlns:p14="http://schemas.microsoft.com/office/powerpoint/2010/main" val="46835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l-GR" smtClean="0"/>
              <a:t>Ενότητα 1. Βασικές Αρχές της Βιολογίας και η Επιστήμη της Ζωολογίας</a:t>
            </a:r>
            <a:endParaRPr lang="el-GR"/>
          </a:p>
        </p:txBody>
      </p:sp>
      <p:sp>
        <p:nvSpPr>
          <p:cNvPr id="7" name="Slide Number Placeholder 6"/>
          <p:cNvSpPr>
            <a:spLocks noGrp="1"/>
          </p:cNvSpPr>
          <p:nvPr>
            <p:ph type="sldNum" sz="quarter" idx="12"/>
          </p:nvPr>
        </p:nvSpPr>
        <p:spPr/>
        <p:txBody>
          <a:bodyPr/>
          <a:lstStyle/>
          <a:p>
            <a:pPr>
              <a:defRPr/>
            </a:pPr>
            <a:fld id="{8770B7D4-B206-4C73-AA74-778482B549DA}" type="slidenum">
              <a:rPr lang="el-GR" altLang="en-US" smtClean="0"/>
              <a:pPr>
                <a:defRPr/>
              </a:pPr>
              <a:t>‹#›</a:t>
            </a:fld>
            <a:endParaRPr lang="el-GR" altLang="en-US"/>
          </a:p>
        </p:txBody>
      </p:sp>
    </p:spTree>
    <p:extLst>
      <p:ext uri="{BB962C8B-B14F-4D97-AF65-F5344CB8AC3E}">
        <p14:creationId xmlns:p14="http://schemas.microsoft.com/office/powerpoint/2010/main" val="77706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defRPr/>
            </a:pPr>
            <a:r>
              <a:rPr lang="el-GR" smtClean="0"/>
              <a:t>Ενότητα 1. Βασικές Αρχές της Βιολογίας και η Επιστήμη της Ζωολογίας</a:t>
            </a:r>
            <a:endParaRPr lang="el-GR"/>
          </a:p>
        </p:txBody>
      </p:sp>
      <p:sp>
        <p:nvSpPr>
          <p:cNvPr id="9" name="Slide Number Placeholder 8"/>
          <p:cNvSpPr>
            <a:spLocks noGrp="1"/>
          </p:cNvSpPr>
          <p:nvPr>
            <p:ph type="sldNum" sz="quarter" idx="12"/>
          </p:nvPr>
        </p:nvSpPr>
        <p:spPr/>
        <p:txBody>
          <a:bodyPr/>
          <a:lstStyle/>
          <a:p>
            <a:pPr>
              <a:defRPr/>
            </a:pPr>
            <a:fld id="{C95E45AE-93D3-4CF9-8BD2-A29680E432F0}" type="slidenum">
              <a:rPr lang="el-GR" altLang="en-US" smtClean="0"/>
              <a:pPr>
                <a:defRPr/>
              </a:pPr>
              <a:t>‹#›</a:t>
            </a:fld>
            <a:endParaRPr lang="el-GR" altLang="en-US"/>
          </a:p>
        </p:txBody>
      </p:sp>
    </p:spTree>
    <p:extLst>
      <p:ext uri="{BB962C8B-B14F-4D97-AF65-F5344CB8AC3E}">
        <p14:creationId xmlns:p14="http://schemas.microsoft.com/office/powerpoint/2010/main" val="253642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dirty="0"/>
          </a:p>
        </p:txBody>
      </p:sp>
      <p:sp>
        <p:nvSpPr>
          <p:cNvPr id="4" name="Slide Number Placeholder 3"/>
          <p:cNvSpPr>
            <a:spLocks noGrp="1"/>
          </p:cNvSpPr>
          <p:nvPr>
            <p:ph type="sldNum" sz="quarter" idx="11"/>
          </p:nvPr>
        </p:nvSpPr>
        <p:spPr/>
        <p:txBody>
          <a:bodyPr/>
          <a:lstStyle/>
          <a:p>
            <a:pPr>
              <a:defRPr/>
            </a:pPr>
            <a:fld id="{06013855-B5ED-4E48-98C0-42ECD354E5C7}" type="slidenum">
              <a:rPr lang="el-GR" altLang="en-US" smtClean="0"/>
              <a:pPr>
                <a:defRPr/>
              </a:pPr>
              <a:t>‹#›</a:t>
            </a:fld>
            <a:endParaRPr lang="el-GR" altLang="en-US" dirty="0"/>
          </a:p>
        </p:txBody>
      </p:sp>
    </p:spTree>
    <p:extLst>
      <p:ext uri="{BB962C8B-B14F-4D97-AF65-F5344CB8AC3E}">
        <p14:creationId xmlns:p14="http://schemas.microsoft.com/office/powerpoint/2010/main" val="3358858550"/>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608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dirty="0"/>
          </a:p>
        </p:txBody>
      </p:sp>
      <p:sp>
        <p:nvSpPr>
          <p:cNvPr id="4" name="Slide Number Placeholder 3"/>
          <p:cNvSpPr>
            <a:spLocks noGrp="1"/>
          </p:cNvSpPr>
          <p:nvPr>
            <p:ph type="sldNum" sz="quarter" idx="11"/>
          </p:nvPr>
        </p:nvSpPr>
        <p:spPr/>
        <p:txBody>
          <a:bodyPr/>
          <a:lstStyle/>
          <a:p>
            <a:pPr>
              <a:defRPr/>
            </a:pPr>
            <a:fld id="{06013855-B5ED-4E48-98C0-42ECD354E5C7}" type="slidenum">
              <a:rPr lang="el-GR" altLang="en-US" smtClean="0"/>
              <a:pPr>
                <a:defRPr/>
              </a:pPr>
              <a:t>‹#›</a:t>
            </a:fld>
            <a:endParaRPr lang="el-GR" altLang="en-US" dirty="0"/>
          </a:p>
        </p:txBody>
      </p:sp>
    </p:spTree>
    <p:extLst>
      <p:ext uri="{BB962C8B-B14F-4D97-AF65-F5344CB8AC3E}">
        <p14:creationId xmlns:p14="http://schemas.microsoft.com/office/powerpoint/2010/main" val="3590319347"/>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pPr>
              <a:defRPr/>
            </a:pPr>
            <a:r>
              <a:rPr lang="el-GR" smtClean="0"/>
              <a:t>Ενότητα 1. Βασικές Αρχές της Βιολογίας και η Επιστήμη της Ζωολογίας</a:t>
            </a:r>
            <a:endParaRPr lang="el-GR"/>
          </a:p>
        </p:txBody>
      </p:sp>
      <p:sp>
        <p:nvSpPr>
          <p:cNvPr id="5" name="Slide Number Placeholder 4"/>
          <p:cNvSpPr>
            <a:spLocks noGrp="1"/>
          </p:cNvSpPr>
          <p:nvPr>
            <p:ph type="sldNum" sz="quarter" idx="12"/>
          </p:nvPr>
        </p:nvSpPr>
        <p:spPr/>
        <p:txBody>
          <a:bodyPr/>
          <a:lstStyle/>
          <a:p>
            <a:pPr>
              <a:defRPr/>
            </a:pPr>
            <a:fld id="{20BA8CE3-4029-475C-B21E-81B76EFF243B}" type="slidenum">
              <a:rPr lang="el-GR" altLang="en-US" smtClean="0"/>
              <a:pPr>
                <a:defRPr/>
              </a:pPr>
              <a:t>‹#›</a:t>
            </a:fld>
            <a:endParaRPr lang="el-GR" altLang="en-US"/>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165965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a:p>
        </p:txBody>
      </p:sp>
      <p:sp>
        <p:nvSpPr>
          <p:cNvPr id="4" name="Θέση αριθμού διαφάνειας 3"/>
          <p:cNvSpPr>
            <a:spLocks noGrp="1"/>
          </p:cNvSpPr>
          <p:nvPr>
            <p:ph type="sldNum" sz="quarter" idx="11"/>
          </p:nvPr>
        </p:nvSpPr>
        <p:spPr/>
        <p:txBody>
          <a:bodyPr/>
          <a:lstStyle/>
          <a:p>
            <a:pPr>
              <a:defRPr/>
            </a:pPr>
            <a:fld id="{647FE2E8-0705-443D-91CA-C80166635BC0}" type="slidenum">
              <a:rPr lang="el-GR" altLang="en-US" smtClean="0"/>
              <a:pPr>
                <a:defRPr/>
              </a:pPr>
              <a:t>‹#›</a:t>
            </a:fld>
            <a:endParaRPr lang="el-GR" altLang="en-US"/>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p14="http://schemas.microsoft.com/office/powerpoint/2010/main" val="428925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 Βασικές Αρχές της Βιολογίας και η Επιστήμη της Ζωολογίας</a:t>
            </a:r>
            <a:endParaRPr lang="el-GR"/>
          </a:p>
        </p:txBody>
      </p:sp>
      <p:sp>
        <p:nvSpPr>
          <p:cNvPr id="4" name="Θέση αριθμού διαφάνειας 3"/>
          <p:cNvSpPr>
            <a:spLocks noGrp="1"/>
          </p:cNvSpPr>
          <p:nvPr>
            <p:ph type="sldNum" sz="quarter" idx="11"/>
          </p:nvPr>
        </p:nvSpPr>
        <p:spPr/>
        <p:txBody>
          <a:bodyPr/>
          <a:lstStyle/>
          <a:p>
            <a:pPr>
              <a:defRPr/>
            </a:pPr>
            <a:fld id="{D013B5B6-6340-4159-894C-DEFBAC35AD91}" type="slidenum">
              <a:rPr lang="el-GR" altLang="en-US" smtClean="0"/>
              <a:pPr>
                <a:defRPr/>
              </a:pPr>
              <a:t>‹#›</a:t>
            </a:fld>
            <a:endParaRPr lang="el-GR" altLang="en-US"/>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65916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bg1">
              <a:lumMod val="95000"/>
            </a:schemeClr>
          </a:solidFill>
        </p:spPr>
        <p:txBody>
          <a:bodyPr vert="horz" lIns="91440" tIns="45720" rIns="91440" bIns="45720" rtlCol="0" anchor="ctr"/>
          <a:lstStyle>
            <a:lvl1pPr algn="l">
              <a:defRPr sz="1200">
                <a:solidFill>
                  <a:schemeClr val="tx1">
                    <a:tint val="75000"/>
                  </a:schemeClr>
                </a:solidFill>
                <a:latin typeface="+mn-lt"/>
              </a:defRPr>
            </a:lvl1pPr>
          </a:lstStyle>
          <a:p>
            <a:pPr>
              <a:defRPr/>
            </a:pPr>
            <a:r>
              <a:rPr lang="el-GR" dirty="0" smtClean="0"/>
              <a:t>Ενότητα 1. Βασικές Αρχές της Βιολογίας και η Επιστήμη της Ζωολογίας</a:t>
            </a:r>
            <a:endParaRPr lang="el-GR" dirty="0"/>
          </a:p>
        </p:txBody>
      </p:sp>
      <p:sp>
        <p:nvSpPr>
          <p:cNvPr id="6" name="Slide Number Placeholder 5"/>
          <p:cNvSpPr>
            <a:spLocks noGrp="1"/>
          </p:cNvSpPr>
          <p:nvPr>
            <p:ph type="sldNum" sz="quarter" idx="4"/>
          </p:nvPr>
        </p:nvSpPr>
        <p:spPr>
          <a:xfrm>
            <a:off x="7964557" y="6325416"/>
            <a:ext cx="550793" cy="280919"/>
          </a:xfrm>
          <a:prstGeom prst="rect">
            <a:avLst/>
          </a:prstGeom>
          <a:solidFill>
            <a:schemeClr val="bg1">
              <a:lumMod val="95000"/>
            </a:schemeClr>
          </a:solidFill>
        </p:spPr>
        <p:txBody>
          <a:bodyPr vert="horz" lIns="91440" tIns="45720" rIns="91440" bIns="45720" rtlCol="0" anchor="ctr"/>
          <a:lstStyle>
            <a:lvl1pPr algn="r">
              <a:defRPr sz="1200">
                <a:solidFill>
                  <a:schemeClr val="tx1">
                    <a:tint val="75000"/>
                  </a:schemeClr>
                </a:solidFill>
                <a:latin typeface="+mn-lt"/>
              </a:defRPr>
            </a:lvl1pPr>
          </a:lstStyle>
          <a:p>
            <a:pPr>
              <a:defRPr/>
            </a:pPr>
            <a:fld id="{06013855-B5ED-4E48-98C0-42ECD354E5C7}" type="slidenum">
              <a:rPr lang="el-GR" altLang="en-US" smtClean="0"/>
              <a:pPr>
                <a:defRPr/>
              </a:pPr>
              <a:t>‹#›</a:t>
            </a:fld>
            <a:endParaRPr lang="el-GR" altLang="en-US" dirty="0"/>
          </a:p>
        </p:txBody>
      </p:sp>
      <p:pic>
        <p:nvPicPr>
          <p:cNvPr id="7" name="Picture 6" descr="Λογότυπο Εθνικόν και Καποδιστριακόν Πανεπιστήμιον Αθηνών"/>
          <p:cNvPicPr>
            <a:picLocks noChangeAspect="1"/>
          </p:cNvPicPr>
          <p:nvPr/>
        </p:nvPicPr>
        <p:blipFill rotWithShape="1">
          <a:blip r:embed="rId25"/>
          <a:srcRect l="1" r="85167"/>
          <a:stretch/>
        </p:blipFill>
        <p:spPr>
          <a:xfrm>
            <a:off x="628650" y="6164722"/>
            <a:ext cx="505239" cy="622325"/>
          </a:xfrm>
          <a:prstGeom prst="rect">
            <a:avLst/>
          </a:prstGeom>
        </p:spPr>
      </p:pic>
    </p:spTree>
    <p:extLst>
      <p:ext uri="{BB962C8B-B14F-4D97-AF65-F5344CB8AC3E}">
        <p14:creationId xmlns:p14="http://schemas.microsoft.com/office/powerpoint/2010/main" val="111073399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 id="2147483996" r:id="rId21"/>
    <p:sldLayoutId id="2147483997" r:id="rId22"/>
    <p:sldLayoutId id="2147483998" r:id="rId23"/>
  </p:sldLayoutIdLst>
  <p:hf hdr="0" dt="0"/>
  <p:txStyles>
    <p:titleStyle>
      <a:lvl1pPr algn="ctr" defTabSz="914400" rtl="0" eaLnBrk="1" latinLnBrk="0" hangingPunct="1">
        <a:lnSpc>
          <a:spcPct val="90000"/>
        </a:lnSpc>
        <a:spcBef>
          <a:spcPct val="0"/>
        </a:spcBef>
        <a:buNone/>
        <a:defRPr sz="4400" b="1" kern="1200">
          <a:solidFill>
            <a:schemeClr val="accent6">
              <a:lumMod val="75000"/>
            </a:schemeClr>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normAutofit/>
          </a:bodyPr>
          <a:lstStyle/>
          <a:p>
            <a:pPr eaLnBrk="1" hangingPunct="1"/>
            <a:r>
              <a:rPr lang="el-GR" altLang="en-US" sz="4400" dirty="0" smtClean="0"/>
              <a:t>Ζωολογία Ι</a:t>
            </a:r>
            <a:endParaRPr lang="en-US" altLang="en-US" sz="4400" dirty="0" smtClean="0"/>
          </a:p>
        </p:txBody>
      </p:sp>
      <p:sp>
        <p:nvSpPr>
          <p:cNvPr id="5123" name="Text Placeholder 2"/>
          <p:cNvSpPr>
            <a:spLocks noGrp="1"/>
          </p:cNvSpPr>
          <p:nvPr>
            <p:ph type="subTitle" idx="1"/>
          </p:nvPr>
        </p:nvSpPr>
        <p:spPr/>
        <p:txBody>
          <a:bodyPr/>
          <a:lstStyle/>
          <a:p>
            <a:pPr eaLnBrk="1" hangingPunct="1">
              <a:lnSpc>
                <a:spcPct val="100000"/>
              </a:lnSpc>
            </a:pPr>
            <a:r>
              <a:rPr lang="el-GR" altLang="el-GR" b="1" dirty="0" smtClean="0">
                <a:solidFill>
                  <a:schemeClr val="accent6">
                    <a:lumMod val="75000"/>
                  </a:schemeClr>
                </a:solidFill>
              </a:rPr>
              <a:t>Ενότητα </a:t>
            </a:r>
            <a:r>
              <a:rPr lang="en-US" altLang="el-GR" b="1" dirty="0" smtClean="0">
                <a:solidFill>
                  <a:schemeClr val="accent6">
                    <a:lumMod val="75000"/>
                  </a:schemeClr>
                </a:solidFill>
              </a:rPr>
              <a:t>1</a:t>
            </a:r>
            <a:r>
              <a:rPr lang="el-GR" altLang="el-GR" dirty="0" smtClean="0">
                <a:solidFill>
                  <a:schemeClr val="accent6">
                    <a:lumMod val="75000"/>
                  </a:schemeClr>
                </a:solidFill>
              </a:rPr>
              <a:t>:</a:t>
            </a:r>
            <a:r>
              <a:rPr lang="en-US" altLang="el-GR" dirty="0" smtClean="0">
                <a:solidFill>
                  <a:schemeClr val="accent6">
                    <a:lumMod val="75000"/>
                  </a:schemeClr>
                </a:solidFill>
              </a:rPr>
              <a:t> </a:t>
            </a:r>
            <a:r>
              <a:rPr lang="el-GR" altLang="el-GR" dirty="0" smtClean="0"/>
              <a:t>Βασικές Αρχές της Βιολογίας και η Επιστήμη της Ζωολογίας</a:t>
            </a:r>
            <a:endParaRPr lang="el-GR" altLang="el-GR" b="1" i="1" dirty="0" smtClean="0"/>
          </a:p>
          <a:p>
            <a:pPr eaLnBrk="1" hangingPunct="1">
              <a:lnSpc>
                <a:spcPct val="100000"/>
              </a:lnSpc>
              <a:spcBef>
                <a:spcPts val="1800"/>
              </a:spcBef>
            </a:pPr>
            <a:r>
              <a:rPr lang="el-GR" altLang="el-GR" dirty="0" smtClean="0"/>
              <a:t>Αναστάσιος</a:t>
            </a:r>
            <a:r>
              <a:rPr lang="en-US" altLang="el-GR" dirty="0" smtClean="0"/>
              <a:t> </a:t>
            </a:r>
            <a:r>
              <a:rPr lang="el-GR" altLang="el-GR" dirty="0" err="1" smtClean="0"/>
              <a:t>Λεγάκις</a:t>
            </a:r>
            <a:r>
              <a:rPr lang="el-GR" altLang="el-GR" dirty="0" smtClean="0"/>
              <a:t>, </a:t>
            </a:r>
            <a:r>
              <a:rPr lang="el-GR" altLang="el-GR" dirty="0" err="1" smtClean="0"/>
              <a:t>Αναπλ</a:t>
            </a:r>
            <a:r>
              <a:rPr lang="el-GR" altLang="el-GR" dirty="0" smtClean="0"/>
              <a:t>. Καθηγητής</a:t>
            </a:r>
          </a:p>
          <a:p>
            <a:pPr eaLnBrk="1" hangingPunct="1">
              <a:lnSpc>
                <a:spcPct val="100000"/>
              </a:lnSpc>
              <a:spcBef>
                <a:spcPct val="0"/>
              </a:spcBef>
            </a:pPr>
            <a:r>
              <a:rPr lang="el-GR" altLang="el-GR" dirty="0" smtClean="0"/>
              <a:t>Σχολή Θετικών Επιστημών</a:t>
            </a:r>
          </a:p>
          <a:p>
            <a:pPr eaLnBrk="1" hangingPunct="1">
              <a:lnSpc>
                <a:spcPct val="100000"/>
              </a:lnSpc>
              <a:spcBef>
                <a:spcPct val="0"/>
              </a:spcBef>
            </a:pPr>
            <a:r>
              <a:rPr lang="el-GR" altLang="el-GR" dirty="0" smtClean="0"/>
              <a:t>Τμήμα Βιολογίας</a:t>
            </a:r>
            <a:endParaRPr lang="en-US" altLang="el-GR" dirty="0" smtClean="0"/>
          </a:p>
          <a:p>
            <a:pPr eaLnBrk="1" hangingPunct="1"/>
            <a:endParaRPr lang="en-US" alt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l-GR" altLang="en-US" sz="4000" dirty="0" smtClean="0"/>
              <a:t>Η Χρησιμοποίηση </a:t>
            </a:r>
            <a:br>
              <a:rPr lang="el-GR" altLang="en-US" sz="4000" dirty="0" smtClean="0"/>
            </a:br>
            <a:r>
              <a:rPr lang="el-GR" altLang="en-US" sz="4000" dirty="0" smtClean="0"/>
              <a:t>των Βασικών </a:t>
            </a:r>
            <a:r>
              <a:rPr lang="el-GR" altLang="en-US" sz="4000" dirty="0"/>
              <a:t>Αρχών </a:t>
            </a:r>
            <a:r>
              <a:rPr lang="el-GR" altLang="en-US" sz="4000" dirty="0" smtClean="0"/>
              <a:t>2/5</a:t>
            </a:r>
          </a:p>
        </p:txBody>
      </p:sp>
      <p:sp>
        <p:nvSpPr>
          <p:cNvPr id="17411" name="Content Placeholder 2"/>
          <p:cNvSpPr>
            <a:spLocks noGrp="1"/>
          </p:cNvSpPr>
          <p:nvPr>
            <p:ph idx="1"/>
          </p:nvPr>
        </p:nvSpPr>
        <p:spPr/>
        <p:txBody>
          <a:bodyPr/>
          <a:lstStyle/>
          <a:p>
            <a:pPr eaLnBrk="1" hangingPunct="1">
              <a:lnSpc>
                <a:spcPct val="100000"/>
              </a:lnSpc>
              <a:spcBef>
                <a:spcPts val="1800"/>
              </a:spcBef>
            </a:pPr>
            <a:r>
              <a:rPr lang="el-GR" altLang="el-GR" sz="2800" smtClean="0"/>
              <a:t>Πολλές σημαντικές βασικές αρχές προέρχονται από προηγούμενες μελέτες του έμβιου κόσμου, του οποίου μέρος αποτελούν τα ζώα.</a:t>
            </a:r>
          </a:p>
          <a:p>
            <a:pPr algn="ctr" eaLnBrk="1" hangingPunct="1">
              <a:lnSpc>
                <a:spcPct val="120000"/>
              </a:lnSpc>
              <a:buFont typeface="Arial" panose="020B0604020202020204" pitchFamily="34" charset="0"/>
              <a:buNone/>
            </a:pPr>
            <a:r>
              <a:rPr lang="el-GR" altLang="el-GR" sz="2800" smtClean="0">
                <a:latin typeface="Comic Sans MS" panose="030F0702030302020204" pitchFamily="66" charset="0"/>
              </a:rPr>
              <a:t> </a:t>
            </a:r>
            <a:r>
              <a:rPr lang="el-GR" altLang="el-GR" sz="2800" smtClean="0"/>
              <a:t>Οι αρχές</a:t>
            </a:r>
            <a:r>
              <a:rPr lang="el-GR" altLang="el-GR" sz="2400" smtClean="0"/>
              <a:t>  :  </a:t>
            </a:r>
            <a:r>
              <a:rPr lang="el-GR" altLang="el-GR" sz="2800" b="1" smtClean="0"/>
              <a:t>της κληρονομικότητας,</a:t>
            </a:r>
            <a:r>
              <a:rPr lang="el-GR" altLang="el-GR" sz="2400" b="1" smtClean="0"/>
              <a:t> </a:t>
            </a:r>
          </a:p>
          <a:p>
            <a:pPr algn="ctr" eaLnBrk="1" hangingPunct="1">
              <a:lnSpc>
                <a:spcPct val="120000"/>
              </a:lnSpc>
              <a:buFont typeface="Arial" panose="020B0604020202020204" pitchFamily="34" charset="0"/>
              <a:buNone/>
            </a:pPr>
            <a:r>
              <a:rPr lang="el-GR" altLang="el-GR" sz="2800" smtClean="0"/>
              <a:t>                  </a:t>
            </a:r>
            <a:r>
              <a:rPr lang="el-GR" altLang="el-GR" sz="2800" b="1" smtClean="0"/>
              <a:t>της ποικιλομορφίας</a:t>
            </a:r>
            <a:r>
              <a:rPr lang="el-GR" altLang="el-GR" sz="2400" b="1" smtClean="0"/>
              <a:t> </a:t>
            </a:r>
          </a:p>
          <a:p>
            <a:pPr eaLnBrk="1" hangingPunct="1">
              <a:lnSpc>
                <a:spcPct val="120000"/>
              </a:lnSpc>
              <a:buFont typeface="Arial" panose="020B0604020202020204" pitchFamily="34" charset="0"/>
              <a:buNone/>
            </a:pPr>
            <a:r>
              <a:rPr lang="el-GR" altLang="el-GR" sz="2400" smtClean="0">
                <a:solidFill>
                  <a:srgbClr val="000066"/>
                </a:solidFill>
              </a:rPr>
              <a:t>                                     </a:t>
            </a:r>
            <a:r>
              <a:rPr lang="el-GR" altLang="el-GR" sz="2800" smtClean="0"/>
              <a:t>και</a:t>
            </a:r>
            <a:r>
              <a:rPr lang="el-GR" altLang="el-GR" sz="2400" smtClean="0"/>
              <a:t>  </a:t>
            </a:r>
            <a:r>
              <a:rPr lang="el-GR" altLang="el-GR" sz="2800" b="1" smtClean="0"/>
              <a:t>της εξέλιξης</a:t>
            </a:r>
            <a:r>
              <a:rPr lang="el-GR" altLang="el-GR" sz="2400" b="1" smtClean="0"/>
              <a:t> </a:t>
            </a:r>
          </a:p>
          <a:p>
            <a:pPr algn="ctr" eaLnBrk="1" hangingPunct="1">
              <a:buFont typeface="Arial" panose="020B0604020202020204" pitchFamily="34" charset="0"/>
              <a:buNone/>
            </a:pPr>
            <a:r>
              <a:rPr lang="el-GR" altLang="el-GR" sz="2800" smtClean="0"/>
              <a:t>καθορίζουν τη μελέτη των ζωντανών οργανισμών</a:t>
            </a:r>
          </a:p>
          <a:p>
            <a:pPr eaLnBrk="1" hangingPunct="1"/>
            <a:endParaRPr lang="el-GR" altLang="en-US" sz="280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174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0F2B2E39-7113-417C-8B96-9E48BFDDA26A}" type="slidenum">
              <a:rPr lang="el-GR" altLang="en-US" sz="1200" smtClean="0">
                <a:solidFill>
                  <a:srgbClr val="898989"/>
                </a:solidFill>
                <a:cs typeface="Arial" panose="020B0604020202020204" pitchFamily="34" charset="0"/>
              </a:rPr>
              <a:pPr>
                <a:lnSpc>
                  <a:spcPct val="100000"/>
                </a:lnSpc>
                <a:spcBef>
                  <a:spcPct val="0"/>
                </a:spcBef>
                <a:buFontTx/>
                <a:buNone/>
              </a:pPr>
              <a:t>10</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l-GR" altLang="en-US" sz="4000" dirty="0" smtClean="0"/>
              <a:t>Η Χρησιμοποίηση </a:t>
            </a:r>
            <a:br>
              <a:rPr lang="el-GR" altLang="en-US" sz="4000" dirty="0" smtClean="0"/>
            </a:br>
            <a:r>
              <a:rPr lang="el-GR" altLang="en-US" sz="4000" dirty="0" smtClean="0"/>
              <a:t>των Βασικών </a:t>
            </a:r>
            <a:r>
              <a:rPr lang="el-GR" altLang="en-US" sz="4000" dirty="0"/>
              <a:t>Αρχών </a:t>
            </a:r>
            <a:r>
              <a:rPr lang="el-GR" altLang="en-US" sz="4000" dirty="0" smtClean="0"/>
              <a:t>3/5</a:t>
            </a:r>
          </a:p>
        </p:txBody>
      </p:sp>
      <p:sp>
        <p:nvSpPr>
          <p:cNvPr id="18435" name="Content Placeholder 2"/>
          <p:cNvSpPr>
            <a:spLocks noGrp="1"/>
          </p:cNvSpPr>
          <p:nvPr>
            <p:ph idx="1"/>
          </p:nvPr>
        </p:nvSpPr>
        <p:spPr/>
        <p:txBody>
          <a:bodyPr/>
          <a:lstStyle/>
          <a:p>
            <a:pPr eaLnBrk="1" hangingPunct="1">
              <a:lnSpc>
                <a:spcPct val="100000"/>
              </a:lnSpc>
              <a:spcBef>
                <a:spcPts val="1800"/>
              </a:spcBef>
            </a:pPr>
            <a:r>
              <a:rPr lang="el-GR" altLang="el-GR" sz="2800" smtClean="0"/>
              <a:t>Αρχίζουμε τη μελέτη της </a:t>
            </a:r>
            <a:r>
              <a:rPr lang="el-GR" altLang="el-GR" sz="2800" b="1" smtClean="0"/>
              <a:t>Ζωολογίας </a:t>
            </a:r>
            <a:r>
              <a:rPr lang="el-GR" altLang="el-GR" sz="2800" smtClean="0">
                <a:solidFill>
                  <a:srgbClr val="000066"/>
                </a:solidFill>
              </a:rPr>
              <a:t/>
            </a:r>
            <a:br>
              <a:rPr lang="el-GR" altLang="el-GR" sz="2800" smtClean="0">
                <a:solidFill>
                  <a:srgbClr val="000066"/>
                </a:solidFill>
              </a:rPr>
            </a:br>
            <a:r>
              <a:rPr lang="el-GR" altLang="el-GR" sz="2800" b="1" smtClean="0"/>
              <a:t>χωρίς να εστιάζουμε στενά στον κόσμο των ζώων, </a:t>
            </a:r>
            <a:r>
              <a:rPr lang="el-GR" altLang="el-GR" sz="2800" smtClean="0"/>
              <a:t>αλλά εξερευνώντας </a:t>
            </a:r>
            <a:r>
              <a:rPr lang="el-GR" altLang="el-GR" sz="2800" b="1" smtClean="0"/>
              <a:t>με ευρύτερο πνεύμα τις βασικές αρχές και τις ποικίλες πηγές τους. </a:t>
            </a:r>
          </a:p>
          <a:p>
            <a:pPr eaLnBrk="1" hangingPunct="1">
              <a:lnSpc>
                <a:spcPct val="100000"/>
              </a:lnSpc>
              <a:spcBef>
                <a:spcPts val="1800"/>
              </a:spcBef>
            </a:pPr>
            <a:r>
              <a:rPr lang="el-GR" altLang="el-GR" sz="2800" smtClean="0"/>
              <a:t>Με τον τρόπο αυτό η Ζωολογία ενσωματώνεται</a:t>
            </a:r>
            <a:br>
              <a:rPr lang="el-GR" altLang="el-GR" sz="2800" smtClean="0"/>
            </a:br>
            <a:r>
              <a:rPr lang="el-GR" altLang="el-GR" sz="2800" smtClean="0"/>
              <a:t>στο ευρύτερο πλαίσιο της ανθρώπινης γνώσης.</a:t>
            </a:r>
            <a:endParaRPr lang="el-GR" altLang="el-GR" sz="1600" smtClean="0"/>
          </a:p>
          <a:p>
            <a:pPr eaLnBrk="1" hangingPunct="1">
              <a:lnSpc>
                <a:spcPct val="100000"/>
              </a:lnSpc>
              <a:spcBef>
                <a:spcPts val="1800"/>
              </a:spcBef>
            </a:pPr>
            <a:endParaRPr lang="el-GR" altLang="en-US" sz="280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184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9359A5C4-B895-4159-AC22-1C6AC22B6451}" type="slidenum">
              <a:rPr lang="el-GR" altLang="en-US" sz="1200" smtClean="0">
                <a:solidFill>
                  <a:srgbClr val="898989"/>
                </a:solidFill>
                <a:cs typeface="Arial" panose="020B0604020202020204" pitchFamily="34" charset="0"/>
              </a:rPr>
              <a:pPr>
                <a:lnSpc>
                  <a:spcPct val="100000"/>
                </a:lnSpc>
                <a:spcBef>
                  <a:spcPct val="0"/>
                </a:spcBef>
                <a:buFontTx/>
                <a:buNone/>
              </a:pPr>
              <a:t>11</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l-GR" altLang="en-US" sz="4000" dirty="0" smtClean="0"/>
              <a:t>Η Χρησιμοποίηση </a:t>
            </a:r>
            <a:br>
              <a:rPr lang="el-GR" altLang="en-US" sz="4000" dirty="0" smtClean="0"/>
            </a:br>
            <a:r>
              <a:rPr lang="el-GR" altLang="en-US" sz="4000" dirty="0" smtClean="0"/>
              <a:t>των Βασικών </a:t>
            </a:r>
            <a:r>
              <a:rPr lang="el-GR" altLang="en-US" sz="4000" dirty="0"/>
              <a:t>Αρχών </a:t>
            </a:r>
            <a:r>
              <a:rPr lang="el-GR" altLang="en-US" sz="4000" dirty="0" smtClean="0"/>
              <a:t>4/5</a:t>
            </a:r>
          </a:p>
        </p:txBody>
      </p:sp>
      <p:sp>
        <p:nvSpPr>
          <p:cNvPr id="19459" name="Content Placeholder 2"/>
          <p:cNvSpPr>
            <a:spLocks noGrp="1"/>
          </p:cNvSpPr>
          <p:nvPr>
            <p:ph idx="1"/>
          </p:nvPr>
        </p:nvSpPr>
        <p:spPr/>
        <p:txBody>
          <a:bodyPr/>
          <a:lstStyle/>
          <a:p>
            <a:pPr marL="0" indent="0" eaLnBrk="1" hangingPunct="1">
              <a:buFont typeface="Arial" panose="020B0604020202020204" pitchFamily="34" charset="0"/>
              <a:buNone/>
            </a:pPr>
            <a:r>
              <a:rPr lang="el-GR" altLang="el-GR" sz="2800" smtClean="0"/>
              <a:t>Αυτό το κεφάλαιο αποτελεί εισαγωγή :</a:t>
            </a:r>
          </a:p>
          <a:p>
            <a:pPr marL="0" indent="0" eaLnBrk="1" hangingPunct="1">
              <a:buFont typeface="Arial" panose="020B0604020202020204" pitchFamily="34" charset="0"/>
              <a:buNone/>
            </a:pPr>
            <a:r>
              <a:rPr lang="el-GR" altLang="el-GR" sz="2800" smtClean="0">
                <a:solidFill>
                  <a:srgbClr val="FF0066"/>
                </a:solidFill>
              </a:rPr>
              <a:t/>
            </a:r>
            <a:br>
              <a:rPr lang="el-GR" altLang="el-GR" sz="2800" smtClean="0">
                <a:solidFill>
                  <a:srgbClr val="FF0066"/>
                </a:solidFill>
              </a:rPr>
            </a:br>
            <a:r>
              <a:rPr lang="el-GR" altLang="el-GR" sz="2800" smtClean="0">
                <a:solidFill>
                  <a:srgbClr val="FF0066"/>
                </a:solidFill>
              </a:rPr>
              <a:t>        </a:t>
            </a:r>
            <a:r>
              <a:rPr lang="el-GR" altLang="el-GR" sz="2800" b="1" smtClean="0"/>
              <a:t>α.   στις βασικές ιδιότητες της ζωής των ζώων, </a:t>
            </a:r>
          </a:p>
          <a:p>
            <a:pPr marL="0" indent="0" eaLnBrk="1" hangingPunct="1">
              <a:lnSpc>
                <a:spcPct val="100000"/>
              </a:lnSpc>
              <a:spcBef>
                <a:spcPts val="1200"/>
              </a:spcBef>
              <a:buFont typeface="Arial" panose="020B0604020202020204" pitchFamily="34" charset="0"/>
              <a:buNone/>
            </a:pPr>
            <a:r>
              <a:rPr lang="el-GR" altLang="el-GR" sz="2800" b="1" smtClean="0"/>
              <a:t>        β.   στις μεθοδολογικές αρχές στις οποίες </a:t>
            </a:r>
          </a:p>
          <a:p>
            <a:pPr marL="0" indent="0" eaLnBrk="1" hangingPunct="1">
              <a:lnSpc>
                <a:spcPct val="100000"/>
              </a:lnSpc>
              <a:spcBef>
                <a:spcPct val="0"/>
              </a:spcBef>
              <a:buFont typeface="Arial" panose="020B0604020202020204" pitchFamily="34" charset="0"/>
              <a:buNone/>
            </a:pPr>
            <a:r>
              <a:rPr lang="el-GR" altLang="el-GR" sz="2800" b="1" smtClean="0"/>
              <a:t>               βασίζεται η μελέτη τους,</a:t>
            </a:r>
            <a:r>
              <a:rPr lang="el-GR" altLang="el-GR" sz="2800" smtClean="0">
                <a:solidFill>
                  <a:srgbClr val="CC0000"/>
                </a:solidFill>
              </a:rPr>
              <a:t>  </a:t>
            </a:r>
            <a:r>
              <a:rPr lang="el-GR" altLang="el-GR" sz="2800" smtClean="0"/>
              <a:t>και   </a:t>
            </a:r>
          </a:p>
          <a:p>
            <a:pPr marL="0" indent="0" eaLnBrk="1" hangingPunct="1">
              <a:spcBef>
                <a:spcPts val="1200"/>
              </a:spcBef>
              <a:buFont typeface="Arial" panose="020B0604020202020204" pitchFamily="34" charset="0"/>
              <a:buNone/>
            </a:pPr>
            <a:r>
              <a:rPr lang="el-GR" altLang="el-GR" sz="2800" b="1" smtClean="0"/>
              <a:t>        γ.   σε δύο σημαντικές θεωρίες στις οποίες</a:t>
            </a:r>
          </a:p>
          <a:p>
            <a:pPr marL="0" indent="0" eaLnBrk="1" hangingPunct="1">
              <a:spcBef>
                <a:spcPct val="0"/>
              </a:spcBef>
              <a:buFont typeface="Arial" panose="020B0604020202020204" pitchFamily="34" charset="0"/>
              <a:buNone/>
            </a:pPr>
            <a:r>
              <a:rPr lang="el-GR" altLang="el-GR" sz="2800" b="1" smtClean="0"/>
              <a:t>              στηρίζεται η έρευνά μας:</a:t>
            </a:r>
          </a:p>
          <a:p>
            <a:pPr marL="0" indent="0" eaLnBrk="1" hangingPunct="1">
              <a:buFont typeface="Arial" panose="020B0604020202020204" pitchFamily="34" charset="0"/>
              <a:buNone/>
            </a:pPr>
            <a:r>
              <a:rPr lang="el-GR" altLang="el-GR" sz="2000" smtClean="0">
                <a:solidFill>
                  <a:srgbClr val="0000FF"/>
                </a:solidFill>
              </a:rPr>
              <a:t>		</a:t>
            </a:r>
            <a:r>
              <a:rPr lang="el-GR" altLang="el-GR" sz="2000" b="1" smtClean="0"/>
              <a:t>(</a:t>
            </a:r>
            <a:r>
              <a:rPr lang="en-US" altLang="el-GR" sz="2000" b="1" smtClean="0"/>
              <a:t>i</a:t>
            </a:r>
            <a:r>
              <a:rPr lang="el-GR" altLang="el-GR" sz="2000" b="1" smtClean="0"/>
              <a:t>) στη θεωρία της εξέλιξης,</a:t>
            </a:r>
          </a:p>
          <a:p>
            <a:pPr marL="0" indent="0" eaLnBrk="1" hangingPunct="1">
              <a:buFont typeface="Arial" panose="020B0604020202020204" pitchFamily="34" charset="0"/>
              <a:buNone/>
            </a:pPr>
            <a:r>
              <a:rPr lang="el-GR" altLang="el-GR" sz="2000" b="1" smtClean="0"/>
              <a:t>		(</a:t>
            </a:r>
            <a:r>
              <a:rPr lang="en-US" altLang="el-GR" sz="2000" b="1" smtClean="0"/>
              <a:t>ii</a:t>
            </a:r>
            <a:r>
              <a:rPr lang="el-GR" altLang="el-GR" sz="2000" b="1" smtClean="0"/>
              <a:t>) στη χρωμοσωμική θεωρία της κληρονόμησης</a:t>
            </a:r>
          </a:p>
          <a:p>
            <a:pPr marL="0" indent="0" eaLnBrk="1" hangingPunct="1">
              <a:buFont typeface="Arial" panose="020B0604020202020204" pitchFamily="34" charset="0"/>
              <a:buNone/>
            </a:pPr>
            <a:endParaRPr lang="el-GR" altLang="el-GR" sz="2000" smtClean="0">
              <a:solidFill>
                <a:srgbClr val="2E75B6"/>
              </a:solidFill>
            </a:endParaRPr>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194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D201B031-EC1B-4B87-9BEE-1B91392BD3CD}" type="slidenum">
              <a:rPr lang="el-GR" altLang="en-US" sz="1200" smtClean="0">
                <a:solidFill>
                  <a:srgbClr val="898989"/>
                </a:solidFill>
                <a:cs typeface="Arial" panose="020B0604020202020204" pitchFamily="34" charset="0"/>
              </a:rPr>
              <a:pPr>
                <a:lnSpc>
                  <a:spcPct val="100000"/>
                </a:lnSpc>
                <a:spcBef>
                  <a:spcPct val="0"/>
                </a:spcBef>
                <a:buFontTx/>
                <a:buNone/>
              </a:pPr>
              <a:t>12</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l-GR" altLang="en-US" sz="4000" dirty="0" smtClean="0"/>
              <a:t>Η Χρησιμοποίηση </a:t>
            </a:r>
            <a:br>
              <a:rPr lang="el-GR" altLang="en-US" sz="4000" dirty="0" smtClean="0"/>
            </a:br>
            <a:r>
              <a:rPr lang="el-GR" altLang="en-US" sz="4000" dirty="0" smtClean="0"/>
              <a:t>των Βασικών Αρχών 5/5</a:t>
            </a:r>
          </a:p>
        </p:txBody>
      </p:sp>
      <p:sp>
        <p:nvSpPr>
          <p:cNvPr id="20483" name="Content Placeholder 2"/>
          <p:cNvSpPr>
            <a:spLocks noGrp="1"/>
          </p:cNvSpPr>
          <p:nvPr>
            <p:ph idx="1"/>
          </p:nvPr>
        </p:nvSpPr>
        <p:spPr/>
        <p:txBody>
          <a:bodyPr/>
          <a:lstStyle/>
          <a:p>
            <a:pPr eaLnBrk="1" hangingPunct="1">
              <a:lnSpc>
                <a:spcPct val="120000"/>
              </a:lnSpc>
            </a:pPr>
            <a:r>
              <a:rPr lang="el-GR" altLang="el-GR" sz="2800" b="1" smtClean="0"/>
              <a:t>H θεωρία της εξέλιξης </a:t>
            </a:r>
            <a:r>
              <a:rPr lang="el-GR" altLang="el-GR" sz="2800" smtClean="0"/>
              <a:t>αποτελεί την κεντρική οργανωτική αρχή της βιολογίας.</a:t>
            </a:r>
            <a:r>
              <a:rPr lang="el-GR" altLang="el-GR" sz="2800" smtClean="0">
                <a:solidFill>
                  <a:srgbClr val="000066"/>
                </a:solidFill>
              </a:rPr>
              <a:t/>
            </a:r>
            <a:br>
              <a:rPr lang="el-GR" altLang="el-GR" sz="2800" smtClean="0">
                <a:solidFill>
                  <a:srgbClr val="000066"/>
                </a:solidFill>
              </a:rPr>
            </a:br>
            <a:endParaRPr lang="el-GR" altLang="el-GR" sz="1600" smtClean="0"/>
          </a:p>
          <a:p>
            <a:pPr eaLnBrk="1" hangingPunct="1">
              <a:lnSpc>
                <a:spcPct val="130000"/>
              </a:lnSpc>
            </a:pPr>
            <a:r>
              <a:rPr lang="el-GR" altLang="el-GR" sz="2800" b="1" smtClean="0"/>
              <a:t>H χρωμοσωμική θεωρία της κληρονόμησης </a:t>
            </a:r>
            <a:r>
              <a:rPr lang="el-GR" altLang="el-GR" sz="2800" smtClean="0"/>
              <a:t>καθοδηγεί τη μελέτη της κληρονομικότητας και της ποικιλομορφίας των ζώων.</a:t>
            </a:r>
            <a:r>
              <a:rPr lang="el-GR" altLang="el-GR" sz="2000" smtClean="0"/>
              <a:t/>
            </a:r>
            <a:br>
              <a:rPr lang="el-GR" altLang="el-GR" sz="2000" smtClean="0"/>
            </a:br>
            <a:endParaRPr lang="el-GR" altLang="el-GR" sz="2000" smtClean="0"/>
          </a:p>
          <a:p>
            <a:pPr algn="ctr" eaLnBrk="1" hangingPunct="1">
              <a:lnSpc>
                <a:spcPct val="130000"/>
              </a:lnSpc>
              <a:buFont typeface="Arial" panose="020B0604020202020204" pitchFamily="34" charset="0"/>
              <a:buNone/>
            </a:pPr>
            <a:r>
              <a:rPr lang="el-GR" altLang="el-GR" sz="2000" b="1" smtClean="0"/>
              <a:t>Αυτές οι θεωρίες ενοποιούν τη γνώση μας για τον ζωικό κόσμο.</a:t>
            </a:r>
            <a:endParaRPr lang="el-GR" altLang="el-GR" sz="1600" b="1" smtClean="0"/>
          </a:p>
          <a:p>
            <a:pPr eaLnBrk="1" hangingPunct="1">
              <a:buFont typeface="Arial" panose="020B0604020202020204" pitchFamily="34" charset="0"/>
              <a:buNone/>
            </a:pPr>
            <a:endParaRPr lang="el-GR" altLang="el-GR" sz="2000" b="1"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C69D5F84-2A3A-465F-8645-A498BA3D48B4}" type="slidenum">
              <a:rPr lang="el-GR" altLang="en-US" sz="1200" smtClean="0">
                <a:solidFill>
                  <a:srgbClr val="898989"/>
                </a:solidFill>
                <a:cs typeface="Arial" panose="020B0604020202020204" pitchFamily="34" charset="0"/>
              </a:rPr>
              <a:pPr>
                <a:lnSpc>
                  <a:spcPct val="100000"/>
                </a:lnSpc>
                <a:spcBef>
                  <a:spcPct val="0"/>
                </a:spcBef>
                <a:buFontTx/>
                <a:buNone/>
              </a:pPr>
              <a:t>13</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l-GR" altLang="en-US" sz="4000" dirty="0" smtClean="0"/>
              <a:t>Βασικές Ιδιότητες της </a:t>
            </a:r>
            <a:r>
              <a:rPr lang="el-GR" altLang="en-US" sz="4000" dirty="0"/>
              <a:t>Ζωής </a:t>
            </a:r>
            <a:r>
              <a:rPr lang="el-GR" altLang="en-US" sz="4000" dirty="0" smtClean="0"/>
              <a:t>1/5</a:t>
            </a:r>
          </a:p>
        </p:txBody>
      </p:sp>
      <p:sp>
        <p:nvSpPr>
          <p:cNvPr id="21507" name="Θέση περιεχομένου 5"/>
          <p:cNvSpPr>
            <a:spLocks noGrp="1"/>
          </p:cNvSpPr>
          <p:nvPr>
            <p:ph idx="1"/>
          </p:nvPr>
        </p:nvSpPr>
        <p:spPr/>
        <p:txBody>
          <a:bodyPr/>
          <a:lstStyle/>
          <a:p>
            <a:pPr algn="ctr"/>
            <a:endParaRPr lang="el-GR" altLang="en-US" b="1" smtClean="0"/>
          </a:p>
          <a:p>
            <a:pPr algn="ctr"/>
            <a:r>
              <a:rPr lang="el-GR" altLang="en-US" b="1" smtClean="0"/>
              <a:t>Διαθέτει η ζωή προσδιοριστικές ιδιότητες</a:t>
            </a:r>
            <a:r>
              <a:rPr lang="en-US" altLang="en-US" b="1" smtClean="0"/>
              <a:t>;</a:t>
            </a:r>
          </a:p>
          <a:p>
            <a:pPr algn="ctr"/>
            <a:endParaRPr lang="en-US" altLang="en-US" b="1" smtClean="0"/>
          </a:p>
          <a:p>
            <a:pPr algn="ctr"/>
            <a:r>
              <a:rPr lang="el-GR" altLang="en-US" b="1" smtClean="0"/>
              <a:t>Τι είναι Ζωή</a:t>
            </a:r>
            <a:r>
              <a:rPr lang="en-US" altLang="en-US" b="1" smtClean="0"/>
              <a:t>;</a:t>
            </a:r>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215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21DDA393-014D-4973-A08F-BC60F101994E}" type="slidenum">
              <a:rPr lang="el-GR" altLang="en-US" sz="1200" smtClean="0">
                <a:solidFill>
                  <a:srgbClr val="898989"/>
                </a:solidFill>
                <a:cs typeface="Arial" panose="020B0604020202020204" pitchFamily="34" charset="0"/>
              </a:rPr>
              <a:pPr>
                <a:lnSpc>
                  <a:spcPct val="100000"/>
                </a:lnSpc>
                <a:spcBef>
                  <a:spcPct val="0"/>
                </a:spcBef>
                <a:buFontTx/>
                <a:buNone/>
              </a:pPr>
              <a:t>14</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l-GR" altLang="en-US" sz="4000" dirty="0" smtClean="0"/>
              <a:t>Βασικές Ιδιότητες της </a:t>
            </a:r>
            <a:r>
              <a:rPr lang="el-GR" altLang="en-US" sz="4000" dirty="0"/>
              <a:t>Ζωής 2/5</a:t>
            </a:r>
            <a:endParaRPr lang="el-GR" altLang="en-US" sz="4000" dirty="0" smtClean="0"/>
          </a:p>
        </p:txBody>
      </p:sp>
      <p:sp>
        <p:nvSpPr>
          <p:cNvPr id="22531" name="Θέση περιεχομένου 1"/>
          <p:cNvSpPr>
            <a:spLocks noGrp="1"/>
          </p:cNvSpPr>
          <p:nvPr>
            <p:ph idx="1"/>
          </p:nvPr>
        </p:nvSpPr>
        <p:spPr/>
        <p:txBody>
          <a:bodyPr/>
          <a:lstStyle/>
          <a:p>
            <a:r>
              <a:rPr lang="el-GR" altLang="el-GR" sz="2800" smtClean="0"/>
              <a:t>Κάθε απλός ορισμός της ζωής είναι καταδικασμένος σε αποτυχία</a:t>
            </a:r>
            <a:r>
              <a:rPr lang="en-US" altLang="el-GR" sz="2800" smtClean="0"/>
              <a:t>.</a:t>
            </a:r>
          </a:p>
          <a:p>
            <a:r>
              <a:rPr lang="el-GR" altLang="el-GR" sz="2800" smtClean="0"/>
              <a:t>Όταν προσπαθούμε να δώσουμε </a:t>
            </a:r>
            <a:r>
              <a:rPr lang="el-GR" altLang="el-GR" sz="2800" b="1" smtClean="0"/>
              <a:t>έναν απλό ορισμό της ζωής, </a:t>
            </a:r>
            <a:r>
              <a:rPr lang="el-GR" altLang="el-GR" sz="2800" smtClean="0"/>
              <a:t>αναζητούμε </a:t>
            </a:r>
            <a:r>
              <a:rPr lang="el-GR" altLang="el-GR" sz="2800" b="1" smtClean="0"/>
              <a:t>σταθερές ιδιότητες </a:t>
            </a:r>
            <a:r>
              <a:rPr lang="el-GR" altLang="el-GR" sz="2800" smtClean="0"/>
              <a:t>οι οποίες </a:t>
            </a:r>
            <a:r>
              <a:rPr lang="el-GR" altLang="el-GR" sz="2800" b="1" smtClean="0"/>
              <a:t>διατηρούνται καθ’ όλον τον κύκλο της ζωής</a:t>
            </a:r>
            <a:r>
              <a:rPr lang="en-US" altLang="el-GR" sz="2800" b="1" smtClean="0"/>
              <a:t>.</a:t>
            </a:r>
            <a:endParaRPr lang="el-GR" altLang="el-GR" sz="2800" b="1" smtClean="0"/>
          </a:p>
          <a:p>
            <a:r>
              <a:rPr lang="el-GR" altLang="el-GR" sz="2800" smtClean="0"/>
              <a:t>Εν τούτοις οι ιδιότητες που εμφανίζει  η ζωή σήμερα είναι πολύ διαφορετικές από εκείνες που υπήρχαν στην αρχική της μορφή</a:t>
            </a:r>
            <a:r>
              <a:rPr lang="en-US" altLang="el-GR" sz="2800" smtClean="0"/>
              <a:t>.</a:t>
            </a:r>
            <a:endParaRPr lang="el-GR" altLang="el-GR" sz="2800" smtClean="0"/>
          </a:p>
          <a:p>
            <a:endParaRPr lang="en-US"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F5F81251-D421-4769-8E21-F9D90051C513}" type="slidenum">
              <a:rPr lang="el-GR" altLang="en-US" sz="1200" smtClean="0">
                <a:solidFill>
                  <a:srgbClr val="898989"/>
                </a:solidFill>
                <a:cs typeface="Arial" panose="020B0604020202020204" pitchFamily="34" charset="0"/>
              </a:rPr>
              <a:pPr>
                <a:lnSpc>
                  <a:spcPct val="100000"/>
                </a:lnSpc>
                <a:spcBef>
                  <a:spcPct val="0"/>
                </a:spcBef>
                <a:buFontTx/>
                <a:buNone/>
              </a:pPr>
              <a:t>15</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l-GR" altLang="en-US" sz="4000" dirty="0" smtClean="0"/>
              <a:t>Βασικές Ιδιότητες της </a:t>
            </a:r>
            <a:r>
              <a:rPr lang="el-GR" altLang="en-US" sz="4000" dirty="0"/>
              <a:t>Ζωής </a:t>
            </a:r>
            <a:r>
              <a:rPr lang="el-GR" altLang="en-US" sz="4000" dirty="0" smtClean="0"/>
              <a:t>3/</a:t>
            </a:r>
            <a:r>
              <a:rPr lang="el-GR" altLang="en-US" sz="4000" dirty="0"/>
              <a:t>5</a:t>
            </a:r>
            <a:endParaRPr lang="el-GR" altLang="en-US" sz="4000" dirty="0" smtClean="0"/>
          </a:p>
        </p:txBody>
      </p:sp>
      <p:sp>
        <p:nvSpPr>
          <p:cNvPr id="23555" name="Θέση περιεχομένου 1"/>
          <p:cNvSpPr>
            <a:spLocks noGrp="1"/>
          </p:cNvSpPr>
          <p:nvPr>
            <p:ph idx="1"/>
          </p:nvPr>
        </p:nvSpPr>
        <p:spPr/>
        <p:txBody>
          <a:bodyPr/>
          <a:lstStyle/>
          <a:p>
            <a:pPr eaLnBrk="1" hangingPunct="1">
              <a:spcBef>
                <a:spcPts val="600"/>
              </a:spcBef>
            </a:pPr>
            <a:r>
              <a:rPr lang="el-GR" altLang="el-GR" sz="2800" smtClean="0"/>
              <a:t>Ο ορισμός  της ζωής που βασίζεται</a:t>
            </a:r>
            <a:r>
              <a:rPr lang="en-US" altLang="el-GR" sz="2800" smtClean="0"/>
              <a:t> </a:t>
            </a:r>
            <a:r>
              <a:rPr lang="el-GR" altLang="el-GR" sz="2800" smtClean="0"/>
              <a:t>σε ιδιότητες που παρουσιάσθηκαν από τη γένεσή  της, αντιμετωπίζει το </a:t>
            </a:r>
            <a:r>
              <a:rPr lang="el-GR" altLang="el-GR" sz="2800" b="1" smtClean="0"/>
              <a:t>σημαντικότατο πρόβλημα ότι αυτές οι ιδιότητες χαρακτηρίζουν πιθανώς και ορισμένες μη έμβιες μορφές</a:t>
            </a:r>
            <a:r>
              <a:rPr lang="en-US" altLang="el-GR" sz="2800" b="1" smtClean="0"/>
              <a:t>.</a:t>
            </a:r>
            <a:endParaRPr lang="el-GR" altLang="el-GR" sz="2800" b="1" smtClean="0"/>
          </a:p>
          <a:p>
            <a:endParaRPr lang="en-US"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A3FA945-EF1B-4BDC-AC8C-A02180F4907E}" type="slidenum">
              <a:rPr lang="el-GR" altLang="en-US" sz="1200" smtClean="0">
                <a:solidFill>
                  <a:srgbClr val="898989"/>
                </a:solidFill>
                <a:cs typeface="Arial" panose="020B0604020202020204" pitchFamily="34" charset="0"/>
              </a:rPr>
              <a:pPr>
                <a:lnSpc>
                  <a:spcPct val="100000"/>
                </a:lnSpc>
                <a:spcBef>
                  <a:spcPct val="0"/>
                </a:spcBef>
                <a:buFontTx/>
                <a:buNone/>
              </a:pPr>
              <a:t>16</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l-GR" altLang="en-US" sz="4000" dirty="0" smtClean="0"/>
              <a:t>Βασικές Ιδιότητες της </a:t>
            </a:r>
            <a:r>
              <a:rPr lang="el-GR" altLang="en-US" sz="4000" dirty="0"/>
              <a:t>Ζωής </a:t>
            </a:r>
            <a:r>
              <a:rPr lang="el-GR" altLang="en-US" sz="4000" dirty="0" smtClean="0"/>
              <a:t>4/</a:t>
            </a:r>
            <a:r>
              <a:rPr lang="el-GR" altLang="en-US" sz="4000" dirty="0"/>
              <a:t>5</a:t>
            </a:r>
            <a:endParaRPr lang="el-GR" altLang="en-US" sz="4000" dirty="0" smtClean="0"/>
          </a:p>
        </p:txBody>
      </p:sp>
      <p:sp>
        <p:nvSpPr>
          <p:cNvPr id="24579" name="Content Placeholder 2"/>
          <p:cNvSpPr>
            <a:spLocks noGrp="1"/>
          </p:cNvSpPr>
          <p:nvPr>
            <p:ph idx="1"/>
          </p:nvPr>
        </p:nvSpPr>
        <p:spPr/>
        <p:txBody>
          <a:bodyPr/>
          <a:lstStyle/>
          <a:p>
            <a:pPr marL="0" indent="0" eaLnBrk="1" hangingPunct="1">
              <a:buFont typeface="Arial" panose="020B0604020202020204" pitchFamily="34" charset="0"/>
              <a:buNone/>
            </a:pPr>
            <a:r>
              <a:rPr lang="el-GR" altLang="el-GR" sz="2800" smtClean="0"/>
              <a:t>Αν ορίσουμε τη ζωή χρησιμοποιώντας</a:t>
            </a:r>
            <a:br>
              <a:rPr lang="el-GR" altLang="el-GR" sz="2800" smtClean="0"/>
            </a:br>
            <a:r>
              <a:rPr lang="el-GR" altLang="el-GR" sz="2800" smtClean="0"/>
              <a:t>μόνο τους εξελιγμένους χαρακτήρες των αρτίγονων οργανισμών,</a:t>
            </a:r>
            <a:endParaRPr lang="en-US" altLang="el-GR" sz="2800" smtClean="0"/>
          </a:p>
          <a:p>
            <a:pPr marL="0" indent="0" eaLnBrk="1" hangingPunct="1">
              <a:buFont typeface="Arial" panose="020B0604020202020204" pitchFamily="34" charset="0"/>
              <a:buNone/>
            </a:pPr>
            <a:r>
              <a:rPr lang="el-GR" altLang="el-GR" sz="2800" b="1" smtClean="0"/>
              <a:t>ο μη έμβιος κόσμος θα αποκλείονταν</a:t>
            </a:r>
            <a:br>
              <a:rPr lang="el-GR" altLang="el-GR" sz="2800" b="1" smtClean="0"/>
            </a:br>
            <a:r>
              <a:rPr lang="el-GR" altLang="el-GR" sz="2800" b="1" smtClean="0"/>
              <a:t>από τον ορισμό αυτό,</a:t>
            </a:r>
            <a:endParaRPr lang="en-US" altLang="el-GR" sz="2800" b="1" smtClean="0"/>
          </a:p>
          <a:p>
            <a:pPr marL="0" indent="0" eaLnBrk="1" hangingPunct="1">
              <a:spcBef>
                <a:spcPts val="1800"/>
              </a:spcBef>
              <a:buFont typeface="Arial" panose="020B0604020202020204" pitchFamily="34" charset="0"/>
              <a:buNone/>
            </a:pPr>
            <a:r>
              <a:rPr lang="el-GR" altLang="el-GR" sz="2800" smtClean="0"/>
              <a:t>αλλά συγχρόνως,</a:t>
            </a:r>
          </a:p>
          <a:p>
            <a:pPr marL="0" indent="0" eaLnBrk="1" hangingPunct="1">
              <a:buFont typeface="Arial" panose="020B0604020202020204" pitchFamily="34" charset="0"/>
              <a:buNone/>
            </a:pPr>
            <a:r>
              <a:rPr lang="el-GR" altLang="el-GR" sz="2800" b="1" smtClean="0"/>
              <a:t>θα αποκλείονταν</a:t>
            </a:r>
            <a:r>
              <a:rPr lang="en-US" altLang="el-GR" sz="2800" b="1" smtClean="0"/>
              <a:t> </a:t>
            </a:r>
            <a:r>
              <a:rPr lang="el-GR" altLang="el-GR" sz="2800" b="1" smtClean="0"/>
              <a:t>οι αρχικές μορφές της ζωής από τις οποίες προήλθαν και όλες οι άλλες που δίνουν στη ζωή την ιστορική της ενότητα</a:t>
            </a:r>
            <a:r>
              <a:rPr lang="en-US" altLang="el-GR" sz="2800" b="1" smtClean="0"/>
              <a:t>.</a:t>
            </a:r>
            <a:endParaRPr lang="el-GR" altLang="el-GR" sz="2800" b="1" smtClean="0"/>
          </a:p>
          <a:p>
            <a:pPr marL="0" indent="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245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FF41E4C7-A490-4CEA-B691-0F7FCF9F860D}" type="slidenum">
              <a:rPr lang="el-GR" altLang="en-US" sz="1200" smtClean="0">
                <a:solidFill>
                  <a:srgbClr val="898989"/>
                </a:solidFill>
                <a:cs typeface="Arial" panose="020B0604020202020204" pitchFamily="34" charset="0"/>
              </a:rPr>
              <a:pPr>
                <a:lnSpc>
                  <a:spcPct val="100000"/>
                </a:lnSpc>
                <a:spcBef>
                  <a:spcPct val="0"/>
                </a:spcBef>
                <a:buFontTx/>
                <a:buNone/>
              </a:pPr>
              <a:t>17</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l-GR" altLang="en-US" sz="4000" dirty="0" smtClean="0"/>
              <a:t>Βασικές Ιδιότητες της </a:t>
            </a:r>
            <a:r>
              <a:rPr lang="el-GR" altLang="en-US" sz="4000" dirty="0"/>
              <a:t>Ζωής </a:t>
            </a:r>
            <a:r>
              <a:rPr lang="el-GR" altLang="en-US" sz="4000" dirty="0" smtClean="0"/>
              <a:t>5/</a:t>
            </a:r>
            <a:r>
              <a:rPr lang="el-GR" altLang="en-US" sz="4000" dirty="0"/>
              <a:t>5</a:t>
            </a:r>
            <a:endParaRPr lang="el-GR" altLang="en-US" sz="4000" dirty="0" smtClean="0"/>
          </a:p>
        </p:txBody>
      </p:sp>
      <p:sp>
        <p:nvSpPr>
          <p:cNvPr id="25603" name="Content Placeholder 2"/>
          <p:cNvSpPr>
            <a:spLocks noGrp="1"/>
          </p:cNvSpPr>
          <p:nvPr>
            <p:ph idx="1"/>
          </p:nvPr>
        </p:nvSpPr>
        <p:spPr/>
        <p:txBody>
          <a:bodyPr/>
          <a:lstStyle/>
          <a:p>
            <a:pPr eaLnBrk="1" hangingPunct="1"/>
            <a:r>
              <a:rPr lang="el-GR" altLang="el-GR" sz="2800" dirty="0" smtClean="0"/>
              <a:t>Δεν περιορίζουμε τη έννοια της ζωής</a:t>
            </a:r>
            <a:r>
              <a:rPr lang="en-US" altLang="el-GR" sz="2800" dirty="0" smtClean="0"/>
              <a:t> </a:t>
            </a:r>
            <a:r>
              <a:rPr lang="el-GR" altLang="el-GR" sz="2800" dirty="0" smtClean="0"/>
              <a:t>σε έναν απλό ορισμό, </a:t>
            </a:r>
            <a:r>
              <a:rPr lang="el-GR" altLang="el-GR" sz="2800" b="1" dirty="0" smtClean="0"/>
              <a:t>αλλά</a:t>
            </a:r>
          </a:p>
          <a:p>
            <a:pPr eaLnBrk="1" hangingPunct="1">
              <a:spcBef>
                <a:spcPts val="1800"/>
              </a:spcBef>
            </a:pPr>
            <a:r>
              <a:rPr lang="el-GR" altLang="el-GR" sz="2800" dirty="0" smtClean="0"/>
              <a:t>μπορούμε </a:t>
            </a:r>
            <a:r>
              <a:rPr lang="el-GR" altLang="el-GR" sz="2800" b="1" dirty="0" smtClean="0"/>
              <a:t>να ορίσουμε τον έμβιο κόσμο μέσω της ιστορίας της κοινής εξελικτικής του καταγωγής </a:t>
            </a:r>
            <a:r>
              <a:rPr lang="el-GR" altLang="el-GR" sz="2800" dirty="0" smtClean="0"/>
              <a:t>και έτσι να τον διακρίνουμε από τον μη έμβιο κόσμο</a:t>
            </a:r>
            <a:r>
              <a:rPr lang="en-US" altLang="el-GR" sz="2800" dirty="0" smtClean="0"/>
              <a:t>.</a:t>
            </a:r>
            <a:endParaRPr lang="el-GR" altLang="en-US" sz="2800"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223A328F-6C91-4F73-BA4A-399286C3015D}" type="slidenum">
              <a:rPr lang="el-GR" altLang="en-US" sz="1200" smtClean="0">
                <a:solidFill>
                  <a:srgbClr val="898989"/>
                </a:solidFill>
                <a:cs typeface="Arial" panose="020B0604020202020204" pitchFamily="34" charset="0"/>
              </a:rPr>
              <a:pPr>
                <a:lnSpc>
                  <a:spcPct val="100000"/>
                </a:lnSpc>
                <a:spcBef>
                  <a:spcPct val="0"/>
                </a:spcBef>
                <a:buFontTx/>
                <a:buNone/>
              </a:pPr>
              <a:t>18</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69913" y="365125"/>
            <a:ext cx="7886700" cy="1325563"/>
          </a:xfrm>
        </p:spPr>
        <p:txBody>
          <a:bodyPr/>
          <a:lstStyle/>
          <a:p>
            <a:pPr eaLnBrk="1" hangingPunct="1"/>
            <a:r>
              <a:rPr lang="el-GR" altLang="en-US" sz="4000" dirty="0" smtClean="0"/>
              <a:t>Γενικές Ιδιότητες </a:t>
            </a:r>
            <a:br>
              <a:rPr lang="el-GR" altLang="en-US" sz="4000" dirty="0" smtClean="0"/>
            </a:br>
            <a:r>
              <a:rPr lang="el-GR" altLang="en-US" sz="4000" dirty="0" smtClean="0"/>
              <a:t>των Έμβιων Συστημάτων</a:t>
            </a:r>
          </a:p>
        </p:txBody>
      </p:sp>
      <p:sp>
        <p:nvSpPr>
          <p:cNvPr id="26629" name="Θέση περιεχομένου 1"/>
          <p:cNvSpPr>
            <a:spLocks noGrp="1"/>
          </p:cNvSpPr>
          <p:nvPr>
            <p:ph idx="1"/>
          </p:nvPr>
        </p:nvSpPr>
        <p:spPr/>
        <p:txBody>
          <a:bodyPr/>
          <a:lstStyle/>
          <a:p>
            <a:pPr lvl="1" eaLnBrk="1" hangingPunct="1">
              <a:lnSpc>
                <a:spcPct val="100000"/>
              </a:lnSpc>
              <a:spcBef>
                <a:spcPts val="600"/>
              </a:spcBef>
            </a:pPr>
            <a:r>
              <a:rPr lang="el-GR" altLang="el-GR" b="1" dirty="0" smtClean="0"/>
              <a:t>Χημική μοναδικότητα</a:t>
            </a:r>
          </a:p>
          <a:p>
            <a:pPr lvl="1" eaLnBrk="1" hangingPunct="1">
              <a:lnSpc>
                <a:spcPct val="100000"/>
              </a:lnSpc>
              <a:spcBef>
                <a:spcPts val="600"/>
              </a:spcBef>
            </a:pPr>
            <a:r>
              <a:rPr lang="el-GR" altLang="el-GR" b="1" dirty="0" smtClean="0"/>
              <a:t>Πολυπλοκότητα και ιεραρχική οργάνωση</a:t>
            </a:r>
          </a:p>
          <a:p>
            <a:pPr lvl="1" eaLnBrk="1" hangingPunct="1">
              <a:lnSpc>
                <a:spcPct val="100000"/>
              </a:lnSpc>
              <a:spcBef>
                <a:spcPts val="600"/>
              </a:spcBef>
            </a:pPr>
            <a:r>
              <a:rPr lang="el-GR" altLang="el-GR" b="1" dirty="0" smtClean="0"/>
              <a:t>Αναπαραγωγή (κληρονομικότητα και ποικιλομορφία)</a:t>
            </a:r>
          </a:p>
          <a:p>
            <a:pPr lvl="1" eaLnBrk="1" hangingPunct="1">
              <a:lnSpc>
                <a:spcPct val="100000"/>
              </a:lnSpc>
              <a:spcBef>
                <a:spcPts val="600"/>
              </a:spcBef>
            </a:pPr>
            <a:r>
              <a:rPr lang="el-GR" altLang="el-GR" b="1" dirty="0" smtClean="0"/>
              <a:t>Ύπαρξη γενετικού προγράμματος</a:t>
            </a:r>
          </a:p>
          <a:p>
            <a:pPr lvl="1" eaLnBrk="1" hangingPunct="1">
              <a:lnSpc>
                <a:spcPct val="100000"/>
              </a:lnSpc>
              <a:spcBef>
                <a:spcPts val="600"/>
              </a:spcBef>
            </a:pPr>
            <a:r>
              <a:rPr lang="el-GR" altLang="el-GR" b="1" dirty="0" smtClean="0"/>
              <a:t>Μεταβολισμός</a:t>
            </a:r>
          </a:p>
          <a:p>
            <a:pPr lvl="1" eaLnBrk="1" hangingPunct="1">
              <a:lnSpc>
                <a:spcPct val="100000"/>
              </a:lnSpc>
              <a:spcBef>
                <a:spcPts val="600"/>
              </a:spcBef>
            </a:pPr>
            <a:r>
              <a:rPr lang="el-GR" altLang="el-GR" b="1" dirty="0" smtClean="0"/>
              <a:t>Ανάπτυξη</a:t>
            </a:r>
          </a:p>
          <a:p>
            <a:pPr lvl="1" eaLnBrk="1" hangingPunct="1">
              <a:lnSpc>
                <a:spcPct val="100000"/>
              </a:lnSpc>
              <a:spcBef>
                <a:spcPts val="600"/>
              </a:spcBef>
            </a:pPr>
            <a:r>
              <a:rPr lang="el-GR" altLang="el-GR" b="1" dirty="0" smtClean="0"/>
              <a:t>Αλληλεπίδραση με το περιβάλλον</a:t>
            </a:r>
          </a:p>
          <a:p>
            <a:endParaRPr lang="en-US" altLang="en-US"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EDDA1681-3D56-4014-887B-B459F01C5E37}" type="slidenum">
              <a:rPr lang="el-GR" altLang="en-US" sz="1200" smtClean="0">
                <a:solidFill>
                  <a:srgbClr val="898989"/>
                </a:solidFill>
                <a:cs typeface="Arial" panose="020B0604020202020204" pitchFamily="34" charset="0"/>
              </a:rPr>
              <a:pPr>
                <a:lnSpc>
                  <a:spcPct val="100000"/>
                </a:lnSpc>
                <a:spcBef>
                  <a:spcPct val="0"/>
                </a:spcBef>
                <a:buFontTx/>
                <a:buNone/>
              </a:pPr>
              <a:t>19</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l-GR" altLang="en-US" smtClean="0"/>
              <a:t>Σύνοψη του μαθήματος </a:t>
            </a:r>
          </a:p>
        </p:txBody>
      </p:sp>
      <p:sp>
        <p:nvSpPr>
          <p:cNvPr id="7171" name="Content Placeholder 2"/>
          <p:cNvSpPr>
            <a:spLocks noGrp="1"/>
          </p:cNvSpPr>
          <p:nvPr>
            <p:ph idx="1"/>
          </p:nvPr>
        </p:nvSpPr>
        <p:spPr/>
        <p:txBody>
          <a:bodyPr/>
          <a:lstStyle/>
          <a:p>
            <a:pPr eaLnBrk="1" hangingPunct="1"/>
            <a:r>
              <a:rPr lang="el-GR" altLang="el-GR" sz="2800" dirty="0" smtClean="0"/>
              <a:t>Η Ζωολογία Ι είναι ένα εισαγωγικό μάθημα που ασχολείται με την κατανόηση της δομής, της λειτουργίας και της εξέλιξης των ασπόνδυλων ζωικών φύλων.</a:t>
            </a:r>
          </a:p>
          <a:p>
            <a:pPr eaLnBrk="1" hangingPunct="1"/>
            <a:r>
              <a:rPr lang="el-GR" altLang="el-GR" sz="2800" dirty="0" smtClean="0"/>
              <a:t>Ιδιαίτερη έμφαση έχει δοθεί στις εξελικτικές σχέσεις των οργανισμών.</a:t>
            </a:r>
          </a:p>
          <a:p>
            <a:pPr eaLnBrk="1" hangingPunct="1"/>
            <a:r>
              <a:rPr lang="el-GR" altLang="el-GR" sz="2800" dirty="0" smtClean="0"/>
              <a:t>Το μάθημα περιλαμβάνει 2 δίωρες παραδόσεις και 1 τρίωρη εργαστηριακή άσκηση την εβδομάδα.</a:t>
            </a:r>
            <a:endParaRPr lang="en-US" altLang="el-GR" sz="2800" dirty="0" smtClean="0"/>
          </a:p>
          <a:p>
            <a:pPr eaLnBrk="1" hangingPunct="1"/>
            <a:endParaRPr lang="en-US" altLang="el-GR" dirty="0" smtClean="0"/>
          </a:p>
          <a:p>
            <a:pPr eaLnBrk="1" hangingPunct="1"/>
            <a:endParaRPr lang="el-GR" altLang="en-US"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71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7FEF3497-B519-4E88-B589-D49C366B85EA}" type="slidenum">
              <a:rPr lang="el-GR" altLang="en-US" sz="1200" smtClean="0">
                <a:solidFill>
                  <a:srgbClr val="898989"/>
                </a:solidFill>
                <a:cs typeface="Arial" panose="020B0604020202020204" pitchFamily="34" charset="0"/>
              </a:rPr>
              <a:pPr>
                <a:lnSpc>
                  <a:spcPct val="100000"/>
                </a:lnSpc>
                <a:spcBef>
                  <a:spcPct val="0"/>
                </a:spcBef>
                <a:buFontTx/>
                <a:buNone/>
              </a:pPr>
              <a:t>2</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69913" y="365125"/>
            <a:ext cx="7886700" cy="1325563"/>
          </a:xfrm>
        </p:spPr>
        <p:txBody>
          <a:bodyPr/>
          <a:lstStyle/>
          <a:p>
            <a:pPr eaLnBrk="1" hangingPunct="1"/>
            <a:r>
              <a:rPr lang="el-GR" altLang="en-US" dirty="0" smtClean="0"/>
              <a:t>Χημική Μοναδικότητα 1/2</a:t>
            </a:r>
          </a:p>
        </p:txBody>
      </p:sp>
      <p:sp>
        <p:nvSpPr>
          <p:cNvPr id="27653" name="Content Placeholder 5"/>
          <p:cNvSpPr>
            <a:spLocks noGrp="1"/>
          </p:cNvSpPr>
          <p:nvPr>
            <p:ph idx="1"/>
          </p:nvPr>
        </p:nvSpPr>
        <p:spPr>
          <a:xfrm>
            <a:off x="855663" y="1690688"/>
            <a:ext cx="7600950" cy="4351337"/>
          </a:xfrm>
        </p:spPr>
        <p:txBody>
          <a:bodyPr/>
          <a:lstStyle/>
          <a:p>
            <a:pPr marL="0" lvl="1" indent="0" eaLnBrk="1" hangingPunct="1">
              <a:buFont typeface="Arial" panose="020B0604020202020204" pitchFamily="34" charset="0"/>
              <a:buNone/>
            </a:pPr>
            <a:r>
              <a:rPr lang="el-GR" altLang="el-GR" sz="2700" b="1" smtClean="0"/>
              <a:t>Τα έμβια συστήματα διαθέτουν μια μοναδική </a:t>
            </a:r>
          </a:p>
          <a:p>
            <a:pPr marL="0" lvl="1" indent="0" eaLnBrk="1" hangingPunct="1">
              <a:buFont typeface="Arial" panose="020B0604020202020204" pitchFamily="34" charset="0"/>
              <a:buNone/>
            </a:pPr>
            <a:r>
              <a:rPr lang="el-GR" altLang="el-GR" sz="2700" b="1" smtClean="0"/>
              <a:t>και πολύπλοκη μοριακή</a:t>
            </a:r>
            <a:r>
              <a:rPr lang="el-GR" altLang="el-GR" b="1" smtClean="0"/>
              <a:t> </a:t>
            </a:r>
            <a:r>
              <a:rPr lang="el-GR" altLang="el-GR" sz="2700" b="1" smtClean="0"/>
              <a:t>οργάνωση.</a:t>
            </a:r>
          </a:p>
          <a:p>
            <a:pPr marL="0" lvl="1" indent="0" eaLnBrk="1" hangingPunct="1"/>
            <a:endParaRPr lang="el-GR" altLang="el-GR" sz="2700" b="1" smtClean="0">
              <a:solidFill>
                <a:srgbClr val="CC3300"/>
              </a:solidFill>
              <a:latin typeface="Times New Roman" panose="02020603050405020304" pitchFamily="18" charset="0"/>
            </a:endParaRPr>
          </a:p>
          <a:p>
            <a:pPr marL="0" indent="0" eaLnBrk="1" hangingPunct="1">
              <a:lnSpc>
                <a:spcPct val="120000"/>
              </a:lnSpc>
              <a:buFont typeface="Arial" panose="020B0604020202020204" pitchFamily="34" charset="0"/>
              <a:buNone/>
            </a:pPr>
            <a:r>
              <a:rPr lang="el-GR" altLang="el-GR" sz="2800" smtClean="0"/>
              <a:t>Η ιστορία της ζωής χαρακτηρίζεται από τη συγκρότηση μεγάλων μορίων, γνωστών ως </a:t>
            </a:r>
            <a:r>
              <a:rPr lang="el-GR" altLang="el-GR" sz="2800" b="1" smtClean="0"/>
              <a:t>μακρομόρια</a:t>
            </a:r>
            <a:r>
              <a:rPr lang="el-GR" altLang="el-GR" sz="2800" smtClean="0"/>
              <a:t>, τα οποία είναι πολύ περισσότερο πολύπλοκα από τα μικρά μόρια που σχηματίζουν την άβιο ύλη.</a:t>
            </a:r>
          </a:p>
          <a:p>
            <a:pPr marL="0" lvl="1" indent="0" eaLnBrk="1" hangingPunct="1"/>
            <a:endParaRPr lang="el-GR" altLang="el-GR" smtClean="0">
              <a:latin typeface="Times New Roman" panose="02020603050405020304" pitchFamily="18" charset="0"/>
            </a:endParaRPr>
          </a:p>
          <a:p>
            <a:pPr marL="0" indent="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C2996447-AB25-403F-83A9-A2CCE29C520C}" type="slidenum">
              <a:rPr lang="el-GR" altLang="en-US" sz="1200" smtClean="0">
                <a:solidFill>
                  <a:srgbClr val="898989"/>
                </a:solidFill>
                <a:cs typeface="Arial" panose="020B0604020202020204" pitchFamily="34" charset="0"/>
              </a:rPr>
              <a:pPr>
                <a:lnSpc>
                  <a:spcPct val="100000"/>
                </a:lnSpc>
                <a:spcBef>
                  <a:spcPct val="0"/>
                </a:spcBef>
                <a:buFontTx/>
                <a:buNone/>
              </a:pPr>
              <a:t>20</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69913" y="365125"/>
            <a:ext cx="7886700" cy="1325563"/>
          </a:xfrm>
        </p:spPr>
        <p:txBody>
          <a:bodyPr/>
          <a:lstStyle/>
          <a:p>
            <a:pPr eaLnBrk="1" hangingPunct="1"/>
            <a:r>
              <a:rPr lang="el-GR" altLang="en-US" dirty="0" smtClean="0"/>
              <a:t>Χημική Μοναδικότητα 1/2</a:t>
            </a:r>
          </a:p>
        </p:txBody>
      </p:sp>
      <p:sp>
        <p:nvSpPr>
          <p:cNvPr id="28677" name="Content Placeholder 5"/>
          <p:cNvSpPr>
            <a:spLocks noGrp="1"/>
          </p:cNvSpPr>
          <p:nvPr>
            <p:ph idx="1"/>
          </p:nvPr>
        </p:nvSpPr>
        <p:spPr>
          <a:xfrm>
            <a:off x="973138" y="1690688"/>
            <a:ext cx="7297737" cy="4351337"/>
          </a:xfrm>
        </p:spPr>
        <p:txBody>
          <a:bodyPr/>
          <a:lstStyle/>
          <a:p>
            <a:pPr marL="0" lvl="1" indent="0" eaLnBrk="1" hangingPunct="1">
              <a:lnSpc>
                <a:spcPct val="120000"/>
              </a:lnSpc>
              <a:buFont typeface="Arial" panose="020B0604020202020204" pitchFamily="34" charset="0"/>
              <a:buNone/>
            </a:pPr>
            <a:r>
              <a:rPr lang="el-GR" altLang="el-GR" smtClean="0"/>
              <a:t>Αυτά τα </a:t>
            </a:r>
            <a:r>
              <a:rPr lang="el-GR" altLang="el-GR" b="1" smtClean="0"/>
              <a:t>μακρομόρια</a:t>
            </a:r>
            <a:r>
              <a:rPr lang="el-GR" altLang="el-GR" b="1" smtClean="0">
                <a:solidFill>
                  <a:srgbClr val="CC0000"/>
                </a:solidFill>
              </a:rPr>
              <a:t> </a:t>
            </a:r>
            <a:r>
              <a:rPr lang="el-GR" altLang="el-GR" smtClean="0"/>
              <a:t>αποτελούνται από τα </a:t>
            </a:r>
            <a:r>
              <a:rPr lang="el-GR" altLang="el-GR" b="1" smtClean="0"/>
              <a:t>ίδια είδη ατόμων </a:t>
            </a:r>
            <a:r>
              <a:rPr lang="el-GR" altLang="el-GR" smtClean="0"/>
              <a:t>και</a:t>
            </a:r>
            <a:r>
              <a:rPr lang="el-GR" altLang="el-GR" b="1" smtClean="0">
                <a:solidFill>
                  <a:srgbClr val="003300"/>
                </a:solidFill>
              </a:rPr>
              <a:t> </a:t>
            </a:r>
            <a:r>
              <a:rPr lang="el-GR" altLang="el-GR" b="1" smtClean="0"/>
              <a:t>χημικών δεσμών με εκείνα της μη έμβιας ύλης, </a:t>
            </a:r>
            <a:r>
              <a:rPr lang="el-GR" altLang="el-GR" smtClean="0"/>
              <a:t>και υπακούουν σε όλους τους βασικούς νόμους της  Χημείας.</a:t>
            </a:r>
          </a:p>
          <a:p>
            <a:pPr marL="0" lvl="1" indent="0" eaLnBrk="1" hangingPunct="1"/>
            <a:endParaRPr lang="el-GR" altLang="el-GR" smtClean="0"/>
          </a:p>
          <a:p>
            <a:pPr marL="0" indent="0" algn="ctr" eaLnBrk="1" hangingPunct="1">
              <a:buFont typeface="Arial" panose="020B0604020202020204" pitchFamily="34" charset="0"/>
              <a:buNone/>
            </a:pPr>
            <a:r>
              <a:rPr lang="el-GR" altLang="el-GR" sz="2800" b="1" smtClean="0"/>
              <a:t>Μόνο </a:t>
            </a:r>
            <a:r>
              <a:rPr lang="el-GR" altLang="el-GR" sz="2800" smtClean="0"/>
              <a:t>η </a:t>
            </a:r>
            <a:r>
              <a:rPr lang="el-GR" altLang="el-GR" sz="2800" b="1" smtClean="0"/>
              <a:t>πολύπλοκη δομή </a:t>
            </a:r>
            <a:r>
              <a:rPr lang="el-GR" altLang="el-GR" sz="2800" smtClean="0"/>
              <a:t>τους τα καθιστά </a:t>
            </a:r>
            <a:r>
              <a:rPr lang="el-GR" altLang="el-GR" sz="2800" b="1" smtClean="0"/>
              <a:t>μοναδικά.</a:t>
            </a:r>
            <a:endParaRPr lang="el-GR" altLang="el-GR" sz="2800" smtClean="0"/>
          </a:p>
          <a:p>
            <a:pPr marL="0" indent="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B32D8756-0DB4-4BC8-85E0-3BD8D6F85F49}" type="slidenum">
              <a:rPr lang="el-GR" altLang="en-US" sz="1200" smtClean="0">
                <a:solidFill>
                  <a:srgbClr val="898989"/>
                </a:solidFill>
                <a:cs typeface="Arial" panose="020B0604020202020204" pitchFamily="34" charset="0"/>
              </a:rPr>
              <a:pPr>
                <a:lnSpc>
                  <a:spcPct val="100000"/>
                </a:lnSpc>
                <a:spcBef>
                  <a:spcPct val="0"/>
                </a:spcBef>
                <a:buFontTx/>
                <a:buNone/>
              </a:pPr>
              <a:t>21</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69913" y="365125"/>
            <a:ext cx="7886700" cy="1325563"/>
          </a:xfrm>
        </p:spPr>
        <p:txBody>
          <a:bodyPr/>
          <a:lstStyle/>
          <a:p>
            <a:pPr eaLnBrk="1" hangingPunct="1"/>
            <a:r>
              <a:rPr lang="el-GR" altLang="en-US" sz="4000" dirty="0" smtClean="0"/>
              <a:t>Πολυπλοκότητα </a:t>
            </a:r>
            <a:br>
              <a:rPr lang="el-GR" altLang="en-US" sz="4000" dirty="0" smtClean="0"/>
            </a:br>
            <a:r>
              <a:rPr lang="el-GR" altLang="en-US" sz="4000" dirty="0" smtClean="0"/>
              <a:t>&amp; Ιεραρχική </a:t>
            </a:r>
            <a:r>
              <a:rPr lang="el-GR" altLang="en-US" sz="4000" dirty="0"/>
              <a:t>Οργάνωση </a:t>
            </a:r>
            <a:r>
              <a:rPr lang="el-GR" altLang="en-US" sz="4000" dirty="0" smtClean="0"/>
              <a:t>1/11</a:t>
            </a:r>
          </a:p>
        </p:txBody>
      </p:sp>
      <p:sp>
        <p:nvSpPr>
          <p:cNvPr id="29701" name="Content Placeholder 5"/>
          <p:cNvSpPr>
            <a:spLocks noGrp="1"/>
          </p:cNvSpPr>
          <p:nvPr>
            <p:ph idx="1"/>
          </p:nvPr>
        </p:nvSpPr>
        <p:spPr>
          <a:xfrm>
            <a:off x="982663" y="1830388"/>
            <a:ext cx="7297737" cy="4351337"/>
          </a:xfrm>
        </p:spPr>
        <p:txBody>
          <a:bodyPr/>
          <a:lstStyle/>
          <a:p>
            <a:pPr marL="0" indent="0" algn="ctr" eaLnBrk="1" hangingPunct="1">
              <a:lnSpc>
                <a:spcPct val="110000"/>
              </a:lnSpc>
              <a:spcBef>
                <a:spcPts val="1800"/>
              </a:spcBef>
              <a:buFont typeface="Arial" panose="020B0604020202020204" pitchFamily="34" charset="0"/>
              <a:buNone/>
            </a:pPr>
            <a:r>
              <a:rPr lang="el-GR" altLang="el-GR" sz="2800" smtClean="0"/>
              <a:t>Τα έμβια συστήματα διαθέτουν μια μοναδική και πολύπλοκη ιεραρχική οργάνωση.</a:t>
            </a:r>
          </a:p>
          <a:p>
            <a:pPr marL="0" indent="0" eaLnBrk="1" hangingPunct="1">
              <a:lnSpc>
                <a:spcPct val="110000"/>
              </a:lnSpc>
              <a:spcBef>
                <a:spcPts val="2400"/>
              </a:spcBef>
            </a:pPr>
            <a:r>
              <a:rPr lang="el-GR" altLang="el-GR" sz="2700" smtClean="0"/>
              <a:t>Η</a:t>
            </a:r>
            <a:r>
              <a:rPr lang="el-GR" altLang="el-GR" sz="2700" smtClean="0">
                <a:solidFill>
                  <a:srgbClr val="000066"/>
                </a:solidFill>
              </a:rPr>
              <a:t> </a:t>
            </a:r>
            <a:r>
              <a:rPr lang="el-GR" altLang="el-GR" sz="2700" b="1" smtClean="0"/>
              <a:t>άβιος ύλη </a:t>
            </a:r>
            <a:r>
              <a:rPr lang="el-GR" altLang="el-GR" sz="2700" smtClean="0"/>
              <a:t>είναι οργανωμένη σε </a:t>
            </a:r>
            <a:r>
              <a:rPr lang="el-GR" altLang="el-GR" sz="2700" b="1" smtClean="0"/>
              <a:t>άτομα </a:t>
            </a:r>
            <a:r>
              <a:rPr lang="el-GR" altLang="el-GR" sz="2700" smtClean="0"/>
              <a:t>και </a:t>
            </a:r>
            <a:r>
              <a:rPr lang="el-GR" altLang="el-GR" sz="2700" b="1" smtClean="0"/>
              <a:t>μόρια</a:t>
            </a:r>
            <a:r>
              <a:rPr lang="el-GR" altLang="el-GR" sz="2700" smtClean="0"/>
              <a:t>, συχνά δε παρουσιάζει και έναν ανώτερο βαθμό οργάνωσης. </a:t>
            </a:r>
            <a:endParaRPr lang="el-GR" altLang="el-GR" sz="2700" i="1" smtClean="0"/>
          </a:p>
          <a:p>
            <a:pPr marL="0" indent="0" eaLnBrk="1" hangingPunct="1">
              <a:lnSpc>
                <a:spcPct val="110000"/>
              </a:lnSpc>
            </a:pPr>
            <a:r>
              <a:rPr lang="el-GR" altLang="el-GR" sz="2700" smtClean="0"/>
              <a:t>Όμως, στον </a:t>
            </a:r>
            <a:r>
              <a:rPr lang="el-GR" altLang="el-GR" sz="2700" b="1" smtClean="0"/>
              <a:t>έμβιο κόσμο</a:t>
            </a:r>
            <a:r>
              <a:rPr lang="el-GR" altLang="el-GR" sz="2700" smtClean="0"/>
              <a:t>, τα </a:t>
            </a:r>
            <a:r>
              <a:rPr lang="el-GR" altLang="el-GR" sz="2700" b="1" smtClean="0"/>
              <a:t>άτομα</a:t>
            </a:r>
            <a:r>
              <a:rPr lang="el-GR" altLang="el-GR" sz="2700" smtClean="0">
                <a:solidFill>
                  <a:srgbClr val="000066"/>
                </a:solidFill>
              </a:rPr>
              <a:t> </a:t>
            </a:r>
            <a:r>
              <a:rPr lang="el-GR" altLang="el-GR" sz="2700" smtClean="0"/>
              <a:t>και τα </a:t>
            </a:r>
            <a:r>
              <a:rPr lang="el-GR" altLang="el-GR" sz="2700" b="1" smtClean="0"/>
              <a:t>μόρια </a:t>
            </a:r>
            <a:r>
              <a:rPr lang="el-GR" altLang="el-GR" sz="2700" smtClean="0"/>
              <a:t>συνδυάζονται </a:t>
            </a:r>
            <a:r>
              <a:rPr lang="el-GR" altLang="el-GR" sz="2700" b="1" smtClean="0"/>
              <a:t>σε μορφές οι οποίες δεν παρατηρούνται στον μη έμβιο κόσμο</a:t>
            </a:r>
            <a:r>
              <a:rPr lang="el-GR" altLang="el-GR" sz="2700" smtClean="0"/>
              <a:t>.</a:t>
            </a:r>
          </a:p>
          <a:p>
            <a:pPr marL="0" indent="0" eaLnBrk="1" hangingPunct="1">
              <a:lnSpc>
                <a:spcPct val="110000"/>
              </a:lnSpc>
            </a:pPr>
            <a:endParaRPr lang="el-GR" altLang="el-GR" sz="2700" b="1" i="1" smtClean="0">
              <a:solidFill>
                <a:srgbClr val="CC0000"/>
              </a:solidFill>
            </a:endParaRPr>
          </a:p>
          <a:p>
            <a:pPr marL="0" indent="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4257F6FB-BE88-4666-99B7-A7D71A155CFB}" type="slidenum">
              <a:rPr lang="el-GR" altLang="en-US" sz="1200" smtClean="0">
                <a:solidFill>
                  <a:srgbClr val="898989"/>
                </a:solidFill>
                <a:cs typeface="Arial" panose="020B0604020202020204" pitchFamily="34" charset="0"/>
              </a:rPr>
              <a:pPr>
                <a:lnSpc>
                  <a:spcPct val="100000"/>
                </a:lnSpc>
                <a:spcBef>
                  <a:spcPct val="0"/>
                </a:spcBef>
                <a:buFontTx/>
                <a:buNone/>
              </a:pPr>
              <a:t>22</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l-GR" altLang="en-US" sz="4000" dirty="0" smtClean="0"/>
              <a:t>Πολυπλοκότητα </a:t>
            </a:r>
            <a:br>
              <a:rPr lang="el-GR" altLang="en-US" sz="4000" dirty="0" smtClean="0"/>
            </a:br>
            <a:r>
              <a:rPr lang="el-GR" altLang="en-US" sz="4000" dirty="0" smtClean="0"/>
              <a:t>&amp; Ιεραρχική </a:t>
            </a:r>
            <a:r>
              <a:rPr lang="el-GR" altLang="en-US" sz="4000" dirty="0"/>
              <a:t>Οργάνωση </a:t>
            </a:r>
            <a:r>
              <a:rPr lang="el-GR" altLang="en-US" sz="4000" dirty="0" smtClean="0"/>
              <a:t>2/11</a:t>
            </a:r>
          </a:p>
        </p:txBody>
      </p:sp>
      <p:pic>
        <p:nvPicPr>
          <p:cNvPr id="30726"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48104" y="1825625"/>
            <a:ext cx="3447292" cy="4351338"/>
          </a:xfrm>
        </p:spPr>
      </p:pic>
      <p:sp>
        <p:nvSpPr>
          <p:cNvPr id="30723" name="Content Placeholder 2"/>
          <p:cNvSpPr>
            <a:spLocks noGrp="1"/>
          </p:cNvSpPr>
          <p:nvPr>
            <p:ph sz="half" idx="2"/>
          </p:nvPr>
        </p:nvSpPr>
        <p:spPr>
          <a:xfrm>
            <a:off x="4629150" y="1825625"/>
            <a:ext cx="4133850" cy="4351338"/>
          </a:xfrm>
        </p:spPr>
        <p:txBody>
          <a:bodyPr/>
          <a:lstStyle/>
          <a:p>
            <a:pPr marL="0" indent="0" eaLnBrk="1" hangingPunct="1">
              <a:buFont typeface="Arial" panose="020B0604020202020204" pitchFamily="34" charset="0"/>
              <a:buNone/>
            </a:pPr>
            <a:r>
              <a:rPr lang="en-US" altLang="el-GR" b="1" i="1" smtClean="0"/>
              <a:t>Volvox globator</a:t>
            </a:r>
            <a:r>
              <a:rPr lang="el-GR" altLang="el-GR" i="1" smtClean="0"/>
              <a:t> </a:t>
            </a:r>
          </a:p>
          <a:p>
            <a:pPr marL="0" indent="0" eaLnBrk="1" hangingPunct="1"/>
            <a:endParaRPr lang="el-GR" altLang="el-GR" smtClean="0">
              <a:latin typeface="Times New Roman" panose="02020603050405020304" pitchFamily="18" charset="0"/>
            </a:endParaRPr>
          </a:p>
          <a:p>
            <a:pPr marL="0" indent="0" eaLnBrk="1" hangingPunct="1">
              <a:buFont typeface="Arial" panose="020B0604020202020204" pitchFamily="34" charset="0"/>
              <a:buNone/>
            </a:pPr>
            <a:r>
              <a:rPr lang="el-GR" altLang="el-GR" sz="2800" smtClean="0"/>
              <a:t>Πολυκυτταρικό φυτομαστιγωτό που παρουσιάζει τρία διαφορετικά  επίπεδα της βιολογικής ιεραρχίας:  </a:t>
            </a:r>
            <a:r>
              <a:rPr lang="el-GR" altLang="el-GR" sz="2800" b="1" smtClean="0"/>
              <a:t>κυτταρικό</a:t>
            </a:r>
            <a:r>
              <a:rPr lang="el-GR" altLang="el-GR" sz="2800" smtClean="0"/>
              <a:t>, </a:t>
            </a:r>
            <a:r>
              <a:rPr lang="el-GR" altLang="el-GR" sz="2800" b="1" smtClean="0"/>
              <a:t>οργανισμικό</a:t>
            </a:r>
            <a:r>
              <a:rPr lang="el-GR" altLang="el-GR" sz="2800" smtClean="0"/>
              <a:t>, και </a:t>
            </a:r>
            <a:r>
              <a:rPr lang="el-GR" altLang="el-GR" sz="2800" b="1" smtClean="0"/>
              <a:t>πληθυσμιακό.</a:t>
            </a:r>
          </a:p>
          <a:p>
            <a:pPr marL="0" indent="0" eaLnBrk="1" hangingPunct="1">
              <a:buFont typeface="Arial" panose="020B0604020202020204" pitchFamily="34" charset="0"/>
              <a:buNone/>
            </a:pPr>
            <a:endParaRPr lang="el-GR" altLang="en-US" sz="280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307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3B4C3CE2-A238-439D-9BC5-EBCF1BBBC9E7}" type="slidenum">
              <a:rPr lang="el-GR" altLang="en-US" sz="1200" smtClean="0">
                <a:solidFill>
                  <a:srgbClr val="898989"/>
                </a:solidFill>
                <a:cs typeface="Arial" panose="020B0604020202020204" pitchFamily="34" charset="0"/>
              </a:rPr>
              <a:pPr>
                <a:lnSpc>
                  <a:spcPct val="100000"/>
                </a:lnSpc>
                <a:spcBef>
                  <a:spcPct val="0"/>
                </a:spcBef>
                <a:buFontTx/>
                <a:buNone/>
              </a:pPr>
              <a:t>23</a:t>
            </a:fld>
            <a:endParaRPr lang="el-GR" altLang="en-US" sz="1200" smtClean="0">
              <a:solidFill>
                <a:srgbClr val="898989"/>
              </a:solidFill>
              <a:cs typeface="Arial" panose="020B0604020202020204" pitchFamily="34" charset="0"/>
            </a:endParaRPr>
          </a:p>
        </p:txBody>
      </p:sp>
      <p:sp>
        <p:nvSpPr>
          <p:cNvPr id="7" name="TextBox 6"/>
          <p:cNvSpPr txBox="1"/>
          <p:nvPr/>
        </p:nvSpPr>
        <p:spPr>
          <a:xfrm>
            <a:off x="4008438" y="5888038"/>
            <a:ext cx="263525" cy="276225"/>
          </a:xfrm>
          <a:prstGeom prst="rect">
            <a:avLst/>
          </a:prstGeom>
          <a:noFill/>
        </p:spPr>
        <p:txBody>
          <a:bodyPr wrap="none">
            <a:spAutoFit/>
          </a:bodyPr>
          <a:lstStyle/>
          <a:p>
            <a:pPr>
              <a:defRPr/>
            </a:pPr>
            <a:r>
              <a:rPr lang="en-US" sz="1200" dirty="0">
                <a:solidFill>
                  <a:schemeClr val="bg1"/>
                </a:solidFill>
                <a:latin typeface="+mn-lt"/>
                <a:cs typeface="+mn-cs"/>
              </a:rPr>
              <a:t>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l-GR" altLang="en-US" sz="4000" dirty="0" smtClean="0"/>
              <a:t>Πολυπλοκότητα </a:t>
            </a:r>
            <a:br>
              <a:rPr lang="el-GR" altLang="en-US" sz="4000" dirty="0" smtClean="0"/>
            </a:br>
            <a:r>
              <a:rPr lang="el-GR" altLang="en-US" sz="4000" dirty="0" smtClean="0"/>
              <a:t>&amp; Ιεραρχική </a:t>
            </a:r>
            <a:r>
              <a:rPr lang="el-GR" altLang="en-US" sz="4000" dirty="0"/>
              <a:t>Οργάνωση </a:t>
            </a:r>
            <a:r>
              <a:rPr lang="el-GR" altLang="en-US" sz="4000" dirty="0" smtClean="0"/>
              <a:t>3/11</a:t>
            </a:r>
          </a:p>
        </p:txBody>
      </p:sp>
      <p:sp>
        <p:nvSpPr>
          <p:cNvPr id="32773" name="Content Placeholder 5"/>
          <p:cNvSpPr>
            <a:spLocks noGrp="1"/>
          </p:cNvSpPr>
          <p:nvPr>
            <p:ph idx="1"/>
          </p:nvPr>
        </p:nvSpPr>
        <p:spPr>
          <a:xfrm>
            <a:off x="569913" y="1744663"/>
            <a:ext cx="7886700" cy="4351337"/>
          </a:xfrm>
        </p:spPr>
        <p:txBody>
          <a:bodyPr/>
          <a:lstStyle/>
          <a:p>
            <a:pPr marL="0" indent="0" eaLnBrk="1" hangingPunct="1">
              <a:buFont typeface="Arial" panose="020B0604020202020204" pitchFamily="34" charset="0"/>
              <a:buNone/>
            </a:pPr>
            <a:r>
              <a:rPr lang="el-GR" altLang="el-GR" sz="2800" b="1" smtClean="0"/>
              <a:t>Για παράδειγμα,</a:t>
            </a:r>
            <a:endParaRPr lang="en-US" altLang="el-GR" sz="2800" b="1" smtClean="0"/>
          </a:p>
          <a:p>
            <a:pPr marL="0" indent="0" eaLnBrk="1" hangingPunct="1"/>
            <a:r>
              <a:rPr lang="el-GR" altLang="el-GR" sz="2800" smtClean="0"/>
              <a:t> Στο κύτταρο, τα </a:t>
            </a:r>
            <a:r>
              <a:rPr lang="el-GR" altLang="el-GR" sz="2800" b="1" smtClean="0"/>
              <a:t>μακρομόρια </a:t>
            </a:r>
            <a:r>
              <a:rPr lang="el-GR" altLang="el-GR" sz="2800" smtClean="0"/>
              <a:t>σχηματίζουν </a:t>
            </a:r>
            <a:r>
              <a:rPr lang="en-US" altLang="el-GR" sz="2800" smtClean="0"/>
              <a:t> </a:t>
            </a:r>
            <a:r>
              <a:rPr lang="el-GR" altLang="el-GR" sz="2800" b="1" smtClean="0"/>
              <a:t>δομές, </a:t>
            </a:r>
            <a:r>
              <a:rPr lang="el-GR" altLang="el-GR" sz="2800" smtClean="0"/>
              <a:t>όπως</a:t>
            </a:r>
            <a:r>
              <a:rPr lang="el-GR" altLang="el-GR" sz="2800" b="1" smtClean="0"/>
              <a:t> ριβοσώματα, χρωμοσώματα </a:t>
            </a:r>
            <a:r>
              <a:rPr lang="el-GR" altLang="el-GR" sz="2800" smtClean="0"/>
              <a:t>και </a:t>
            </a:r>
            <a:r>
              <a:rPr lang="el-GR" altLang="el-GR" sz="2800" b="1" smtClean="0"/>
              <a:t>μεμβράνες</a:t>
            </a:r>
            <a:r>
              <a:rPr lang="el-GR" altLang="el-GR" sz="2800" smtClean="0"/>
              <a:t>.</a:t>
            </a:r>
          </a:p>
          <a:p>
            <a:pPr marL="0" indent="0" eaLnBrk="1" hangingPunct="1"/>
            <a:r>
              <a:rPr lang="el-GR" altLang="el-GR" sz="2800" smtClean="0"/>
              <a:t> Αντίστοιχα, αυτές οι δομές συνδυάζονται με διάφορους τρόπους και σχηματίζουν </a:t>
            </a:r>
            <a:r>
              <a:rPr lang="el-GR" altLang="el-GR" sz="2800" b="1" smtClean="0"/>
              <a:t>πολυπλοκότερες υποκυτταρικές  δομές </a:t>
            </a:r>
            <a:r>
              <a:rPr lang="el-GR" altLang="el-GR" sz="2800" smtClean="0"/>
              <a:t>που ονομάζονται </a:t>
            </a:r>
            <a:r>
              <a:rPr lang="el-GR" altLang="el-GR" sz="2800" b="1" smtClean="0"/>
              <a:t>οργανίδια</a:t>
            </a:r>
            <a:r>
              <a:rPr lang="el-GR" altLang="el-GR" sz="2800" smtClean="0"/>
              <a:t>, όπως είναι τα </a:t>
            </a:r>
            <a:r>
              <a:rPr lang="el-GR" altLang="el-GR" sz="2800" b="1" smtClean="0"/>
              <a:t>μιτοχόνδρια</a:t>
            </a:r>
            <a:r>
              <a:rPr lang="en-US" altLang="el-GR" sz="2800" i="1" smtClean="0"/>
              <a:t>.</a:t>
            </a:r>
            <a:endParaRPr lang="el-GR" altLang="el-GR" sz="2800" smtClean="0"/>
          </a:p>
          <a:p>
            <a:pPr marL="0" indent="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E4C70691-67DB-4CE9-9AB7-1CEF0BAEDDC1}" type="slidenum">
              <a:rPr lang="el-GR" altLang="en-US" sz="1200" smtClean="0">
                <a:solidFill>
                  <a:srgbClr val="898989"/>
                </a:solidFill>
                <a:cs typeface="Arial" panose="020B0604020202020204" pitchFamily="34" charset="0"/>
              </a:rPr>
              <a:pPr>
                <a:lnSpc>
                  <a:spcPct val="100000"/>
                </a:lnSpc>
                <a:spcBef>
                  <a:spcPct val="0"/>
                </a:spcBef>
                <a:buFontTx/>
                <a:buNone/>
              </a:pPr>
              <a:t>24</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l-GR" altLang="en-US" sz="4000" dirty="0" smtClean="0"/>
              <a:t>Πολυπλοκότητα </a:t>
            </a:r>
            <a:br>
              <a:rPr lang="el-GR" altLang="en-US" sz="4000" dirty="0" smtClean="0"/>
            </a:br>
            <a:r>
              <a:rPr lang="el-GR" altLang="en-US" sz="4000" dirty="0" smtClean="0"/>
              <a:t>&amp; Ιεραρχική </a:t>
            </a:r>
            <a:r>
              <a:rPr lang="el-GR" altLang="en-US" sz="4000" dirty="0"/>
              <a:t>Οργάνωση </a:t>
            </a:r>
            <a:r>
              <a:rPr lang="el-GR" altLang="en-US" sz="4000" dirty="0" smtClean="0"/>
              <a:t>4/11</a:t>
            </a:r>
          </a:p>
        </p:txBody>
      </p:sp>
      <p:sp>
        <p:nvSpPr>
          <p:cNvPr id="33797" name="Content Placeholder 5"/>
          <p:cNvSpPr>
            <a:spLocks noGrp="1"/>
          </p:cNvSpPr>
          <p:nvPr>
            <p:ph idx="1"/>
          </p:nvPr>
        </p:nvSpPr>
        <p:spPr>
          <a:xfrm>
            <a:off x="569913" y="1744663"/>
            <a:ext cx="7886700" cy="4351337"/>
          </a:xfrm>
        </p:spPr>
        <p:txBody>
          <a:bodyPr/>
          <a:lstStyle/>
          <a:p>
            <a:pPr eaLnBrk="1" hangingPunct="1"/>
            <a:endParaRPr lang="el-GR" altLang="el-GR" sz="2800" b="1" smtClean="0">
              <a:solidFill>
                <a:schemeClr val="tx2"/>
              </a:solidFill>
            </a:endParaRPr>
          </a:p>
          <a:p>
            <a:pPr eaLnBrk="1" hangingPunct="1"/>
            <a:r>
              <a:rPr lang="el-GR" altLang="el-GR" sz="2800" smtClean="0"/>
              <a:t>Το οργανισμικό επίπεδο παρουσιάζει επίσης ιεραρχική υποδομή.</a:t>
            </a:r>
          </a:p>
          <a:p>
            <a:pPr eaLnBrk="1" hangingPunct="1"/>
            <a:endParaRPr lang="el-GR" altLang="el-GR" sz="2800" b="1" smtClean="0"/>
          </a:p>
          <a:p>
            <a:pPr eaLnBrk="1" hangingPunct="1"/>
            <a:r>
              <a:rPr lang="el-GR" altLang="el-GR" sz="2800" smtClean="0"/>
              <a:t>Τα </a:t>
            </a:r>
            <a:r>
              <a:rPr lang="el-GR" altLang="el-GR" sz="2800" b="1" smtClean="0"/>
              <a:t>κύτταρα</a:t>
            </a:r>
            <a:r>
              <a:rPr lang="el-GR" altLang="el-GR" sz="2800" smtClean="0"/>
              <a:t> οργανώνονται σε </a:t>
            </a:r>
            <a:r>
              <a:rPr lang="el-GR" altLang="el-GR" sz="2800" b="1" smtClean="0"/>
              <a:t>ιστούς</a:t>
            </a:r>
            <a:r>
              <a:rPr lang="el-GR" altLang="el-GR" sz="2800" smtClean="0"/>
              <a:t>, </a:t>
            </a:r>
          </a:p>
          <a:p>
            <a:pPr eaLnBrk="1" hangingPunct="1">
              <a:buFont typeface="Arial" panose="020B0604020202020204" pitchFamily="34" charset="0"/>
              <a:buNone/>
            </a:pPr>
            <a:r>
              <a:rPr lang="el-GR" altLang="el-GR" sz="2800" smtClean="0"/>
              <a:t>   οι </a:t>
            </a:r>
            <a:r>
              <a:rPr lang="el-GR" altLang="el-GR" sz="2800" b="1" smtClean="0"/>
              <a:t>ιστοί</a:t>
            </a:r>
            <a:r>
              <a:rPr lang="el-GR" altLang="el-GR" sz="2800" smtClean="0"/>
              <a:t> σε </a:t>
            </a:r>
            <a:r>
              <a:rPr lang="el-GR" altLang="el-GR" sz="2800" b="1" smtClean="0"/>
              <a:t>όργανα</a:t>
            </a:r>
            <a:r>
              <a:rPr lang="el-GR" altLang="el-GR" sz="2800" smtClean="0"/>
              <a:t>, </a:t>
            </a:r>
          </a:p>
          <a:p>
            <a:pPr eaLnBrk="1" hangingPunct="1">
              <a:buFont typeface="Arial" panose="020B0604020202020204" pitchFamily="34" charset="0"/>
              <a:buNone/>
            </a:pPr>
            <a:r>
              <a:rPr lang="el-GR" altLang="el-GR" sz="2800" smtClean="0"/>
              <a:t>   και τέλος τα </a:t>
            </a:r>
            <a:r>
              <a:rPr lang="el-GR" altLang="el-GR" sz="2800" b="1" smtClean="0"/>
              <a:t>όργανα</a:t>
            </a:r>
            <a:r>
              <a:rPr lang="el-GR" altLang="el-GR" sz="2800" smtClean="0"/>
              <a:t> σε </a:t>
            </a:r>
            <a:r>
              <a:rPr lang="el-GR" altLang="el-GR" sz="2800" b="1" smtClean="0"/>
              <a:t>συστήματα οργάνων.</a:t>
            </a:r>
          </a:p>
          <a:p>
            <a:pPr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337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EEE2D6B0-A97E-4FDA-B948-53A12EF2335A}" type="slidenum">
              <a:rPr lang="el-GR" altLang="en-US" sz="1200" smtClean="0">
                <a:solidFill>
                  <a:srgbClr val="898989"/>
                </a:solidFill>
                <a:cs typeface="Arial" panose="020B0604020202020204" pitchFamily="34" charset="0"/>
              </a:rPr>
              <a:pPr>
                <a:lnSpc>
                  <a:spcPct val="100000"/>
                </a:lnSpc>
                <a:spcBef>
                  <a:spcPct val="0"/>
                </a:spcBef>
                <a:buFontTx/>
                <a:buNone/>
              </a:pPr>
              <a:t>25</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l-GR" altLang="en-US" sz="4000" dirty="0" smtClean="0"/>
              <a:t>Πολυπλοκότητα </a:t>
            </a:r>
            <a:br>
              <a:rPr lang="el-GR" altLang="en-US" sz="4000" dirty="0" smtClean="0"/>
            </a:br>
            <a:r>
              <a:rPr lang="el-GR" altLang="en-US" sz="4000" dirty="0" smtClean="0"/>
              <a:t>&amp; Ιεραρχική </a:t>
            </a:r>
            <a:r>
              <a:rPr lang="el-GR" altLang="en-US" sz="4000" dirty="0"/>
              <a:t>Οργάνωση </a:t>
            </a:r>
            <a:r>
              <a:rPr lang="el-GR" altLang="en-US" sz="4000" dirty="0" smtClean="0"/>
              <a:t>5/11</a:t>
            </a:r>
          </a:p>
        </p:txBody>
      </p:sp>
      <p:pic>
        <p:nvPicPr>
          <p:cNvPr id="34822"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62296" y="1825625"/>
            <a:ext cx="3418908" cy="4351338"/>
          </a:xfrm>
        </p:spPr>
      </p:pic>
      <p:sp>
        <p:nvSpPr>
          <p:cNvPr id="34819" name="Content Placeholder 2"/>
          <p:cNvSpPr>
            <a:spLocks noGrp="1"/>
          </p:cNvSpPr>
          <p:nvPr>
            <p:ph sz="half" idx="2"/>
          </p:nvPr>
        </p:nvSpPr>
        <p:spPr>
          <a:xfrm>
            <a:off x="4629150" y="1825625"/>
            <a:ext cx="3600450" cy="4351338"/>
          </a:xfrm>
        </p:spPr>
        <p:txBody>
          <a:bodyPr/>
          <a:lstStyle/>
          <a:p>
            <a:pPr eaLnBrk="1" hangingPunct="1"/>
            <a:endParaRPr lang="el-GR" altLang="el-GR" dirty="0" smtClean="0">
              <a:latin typeface="Times New Roman" panose="02020603050405020304" pitchFamily="18" charset="0"/>
            </a:endParaRPr>
          </a:p>
          <a:p>
            <a:pPr indent="0" eaLnBrk="1" hangingPunct="1">
              <a:lnSpc>
                <a:spcPct val="110000"/>
              </a:lnSpc>
              <a:buFont typeface="Arial" panose="020B0604020202020204" pitchFamily="34" charset="0"/>
              <a:buNone/>
            </a:pPr>
            <a:r>
              <a:rPr lang="el-GR" altLang="el-GR" sz="2400" b="1" dirty="0" err="1" smtClean="0"/>
              <a:t>Φωτ</a:t>
            </a:r>
            <a:r>
              <a:rPr lang="el-GR" altLang="el-GR" sz="2400" b="1" dirty="0" smtClean="0"/>
              <a:t>/</a:t>
            </a:r>
            <a:r>
              <a:rPr lang="el-GR" altLang="el-GR" sz="2400" b="1" dirty="0" err="1" smtClean="0"/>
              <a:t>φία</a:t>
            </a:r>
            <a:r>
              <a:rPr lang="el-GR" altLang="el-GR" sz="2400" b="1" dirty="0" smtClean="0"/>
              <a:t> ηλεκτρονικού μικροσκοπίου βλεφαριδοφόρων Επιθηλιακών</a:t>
            </a:r>
            <a:r>
              <a:rPr lang="en-US" altLang="el-GR" sz="2400" b="1" dirty="0" smtClean="0"/>
              <a:t> </a:t>
            </a:r>
            <a:r>
              <a:rPr lang="el-GR" altLang="el-GR" sz="2400" b="1" dirty="0" smtClean="0"/>
              <a:t>και       </a:t>
            </a:r>
            <a:r>
              <a:rPr lang="el-GR" altLang="el-GR" sz="2400" b="1" dirty="0" err="1" smtClean="0"/>
              <a:t>βλεννο</a:t>
            </a:r>
            <a:r>
              <a:rPr lang="el-GR" altLang="el-GR" sz="2400" b="1" dirty="0" smtClean="0"/>
              <a:t>-απεκκριτικών κυττάρων.</a:t>
            </a:r>
            <a:endParaRPr lang="el-GR" altLang="el-GR" sz="2400" dirty="0" smtClean="0"/>
          </a:p>
          <a:p>
            <a:pPr eaLnBrk="1" hangingPunct="1">
              <a:buFont typeface="Arial" panose="020B0604020202020204" pitchFamily="34" charset="0"/>
              <a:buNone/>
            </a:pPr>
            <a:endParaRPr lang="el-GR" altLang="en-US" sz="2800"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348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028DC943-DE3C-4FA2-96C5-B7F62708DF87}" type="slidenum">
              <a:rPr lang="el-GR" altLang="en-US" sz="1200" smtClean="0">
                <a:solidFill>
                  <a:srgbClr val="898989"/>
                </a:solidFill>
                <a:cs typeface="Arial" panose="020B0604020202020204" pitchFamily="34" charset="0"/>
              </a:rPr>
              <a:pPr>
                <a:lnSpc>
                  <a:spcPct val="100000"/>
                </a:lnSpc>
                <a:spcBef>
                  <a:spcPct val="0"/>
                </a:spcBef>
                <a:buFontTx/>
                <a:buNone/>
              </a:pPr>
              <a:t>26</a:t>
            </a:fld>
            <a:endParaRPr lang="el-GR" altLang="en-US" sz="1200" smtClean="0">
              <a:solidFill>
                <a:srgbClr val="898989"/>
              </a:solidFill>
              <a:cs typeface="Arial" panose="020B0604020202020204" pitchFamily="34" charset="0"/>
            </a:endParaRPr>
          </a:p>
        </p:txBody>
      </p:sp>
      <p:sp>
        <p:nvSpPr>
          <p:cNvPr id="8" name="TextBox 7"/>
          <p:cNvSpPr txBox="1"/>
          <p:nvPr/>
        </p:nvSpPr>
        <p:spPr>
          <a:xfrm>
            <a:off x="4017963" y="5900738"/>
            <a:ext cx="263525" cy="276225"/>
          </a:xfrm>
          <a:prstGeom prst="rect">
            <a:avLst/>
          </a:prstGeom>
          <a:noFill/>
        </p:spPr>
        <p:txBody>
          <a:bodyPr wrap="none">
            <a:spAutoFit/>
          </a:bodyPr>
          <a:lstStyle/>
          <a:p>
            <a:pPr>
              <a:defRPr/>
            </a:pPr>
            <a:r>
              <a:rPr lang="en-US" sz="1200" dirty="0">
                <a:solidFill>
                  <a:schemeClr val="bg1"/>
                </a:solidFill>
                <a:latin typeface="+mn-lt"/>
                <a:cs typeface="+mn-cs"/>
              </a:rPr>
              <a:t>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l-GR" altLang="en-US" sz="4000" dirty="0" smtClean="0"/>
              <a:t>Πολυπλοκότητα </a:t>
            </a:r>
            <a:br>
              <a:rPr lang="el-GR" altLang="en-US" sz="4000" dirty="0" smtClean="0"/>
            </a:br>
            <a:r>
              <a:rPr lang="el-GR" altLang="en-US" sz="4000" dirty="0" smtClean="0"/>
              <a:t>&amp; Ιεραρχική </a:t>
            </a:r>
            <a:r>
              <a:rPr lang="el-GR" altLang="en-US" sz="4000" dirty="0"/>
              <a:t>Οργάνωση </a:t>
            </a:r>
            <a:r>
              <a:rPr lang="el-GR" altLang="en-US" sz="4000" dirty="0" smtClean="0"/>
              <a:t>6/11</a:t>
            </a:r>
          </a:p>
        </p:txBody>
      </p:sp>
      <p:sp>
        <p:nvSpPr>
          <p:cNvPr id="36869" name="Content Placeholder 5"/>
          <p:cNvSpPr>
            <a:spLocks noGrp="1"/>
          </p:cNvSpPr>
          <p:nvPr>
            <p:ph idx="1"/>
          </p:nvPr>
        </p:nvSpPr>
        <p:spPr>
          <a:xfrm>
            <a:off x="569913" y="1744663"/>
            <a:ext cx="7886700" cy="4351337"/>
          </a:xfrm>
        </p:spPr>
        <p:txBody>
          <a:bodyPr/>
          <a:lstStyle/>
          <a:p>
            <a:pPr eaLnBrk="1" hangingPunct="1"/>
            <a:endParaRPr lang="el-GR" altLang="el-GR" sz="2800" b="1" smtClean="0">
              <a:solidFill>
                <a:schemeClr val="tx2"/>
              </a:solidFill>
            </a:endParaRPr>
          </a:p>
          <a:p>
            <a:pPr eaLnBrk="1" hangingPunct="1"/>
            <a:r>
              <a:rPr lang="el-GR" altLang="el-GR" sz="2800" smtClean="0"/>
              <a:t>Τα </a:t>
            </a:r>
            <a:r>
              <a:rPr lang="el-GR" altLang="el-GR" sz="2800" b="1" smtClean="0"/>
              <a:t>κύτταρα</a:t>
            </a:r>
            <a:r>
              <a:rPr lang="el-GR" altLang="el-GR" sz="2800" b="1" smtClean="0">
                <a:solidFill>
                  <a:srgbClr val="CC0000"/>
                </a:solidFill>
              </a:rPr>
              <a:t> </a:t>
            </a:r>
            <a:r>
              <a:rPr lang="el-GR" altLang="el-GR" sz="2800" smtClean="0"/>
              <a:t>αποτελούν τις </a:t>
            </a:r>
            <a:r>
              <a:rPr lang="el-GR" altLang="el-GR" sz="2800" b="1" smtClean="0"/>
              <a:t>μικρότερες μονάδες βιολογικής ιεραρχίας</a:t>
            </a:r>
            <a:r>
              <a:rPr lang="en-US" altLang="el-GR" sz="2800" b="1" smtClean="0"/>
              <a:t>.</a:t>
            </a:r>
          </a:p>
          <a:p>
            <a:pPr eaLnBrk="1" hangingPunct="1"/>
            <a:endParaRPr lang="el-GR" altLang="el-GR" sz="2800" b="1" smtClean="0"/>
          </a:p>
          <a:p>
            <a:pPr eaLnBrk="1" hangingPunct="1"/>
            <a:r>
              <a:rPr lang="el-GR" altLang="el-GR" sz="2800" smtClean="0"/>
              <a:t>Διαθέτουν </a:t>
            </a:r>
            <a:r>
              <a:rPr lang="el-GR" altLang="el-GR" sz="2800" b="1" smtClean="0"/>
              <a:t>ημιαυτονομία </a:t>
            </a:r>
            <a:r>
              <a:rPr lang="el-GR" altLang="el-GR" sz="2800" smtClean="0"/>
              <a:t>στην επιτέλεση ορισμένων </a:t>
            </a:r>
            <a:r>
              <a:rPr lang="el-GR" altLang="el-GR" sz="2800" b="1" smtClean="0"/>
              <a:t>βασικών λειτουργιών, </a:t>
            </a:r>
            <a:r>
              <a:rPr lang="el-GR" altLang="el-GR" sz="2800" smtClean="0"/>
              <a:t>συμπεριλαμβανομένης της </a:t>
            </a:r>
            <a:r>
              <a:rPr lang="el-GR" altLang="el-GR" sz="2800" b="1" smtClean="0"/>
              <a:t>αναπαραγωγής</a:t>
            </a:r>
            <a:r>
              <a:rPr lang="en-US" altLang="el-GR" sz="2800" b="1" smtClean="0"/>
              <a:t>.</a:t>
            </a:r>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368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8D2CE7BE-0290-42C3-9513-31F89A4E6468}" type="slidenum">
              <a:rPr lang="el-GR" altLang="en-US" sz="1200" smtClean="0">
                <a:solidFill>
                  <a:srgbClr val="898989"/>
                </a:solidFill>
                <a:cs typeface="Arial" panose="020B0604020202020204" pitchFamily="34" charset="0"/>
              </a:rPr>
              <a:pPr>
                <a:lnSpc>
                  <a:spcPct val="100000"/>
                </a:lnSpc>
                <a:spcBef>
                  <a:spcPct val="0"/>
                </a:spcBef>
                <a:buFontTx/>
                <a:buNone/>
              </a:pPr>
              <a:t>27</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l-GR" altLang="en-US" sz="4000" dirty="0" smtClean="0"/>
              <a:t>Πολυπλοκότητα </a:t>
            </a:r>
            <a:br>
              <a:rPr lang="el-GR" altLang="en-US" sz="4000" dirty="0" smtClean="0"/>
            </a:br>
            <a:r>
              <a:rPr lang="el-GR" altLang="en-US" sz="4000" dirty="0" smtClean="0"/>
              <a:t>&amp; Ιεραρχική </a:t>
            </a:r>
            <a:r>
              <a:rPr lang="el-GR" altLang="en-US" sz="4000" dirty="0"/>
              <a:t>Οργάνωση 7</a:t>
            </a:r>
            <a:r>
              <a:rPr lang="el-GR" altLang="en-US" sz="4000" dirty="0" smtClean="0"/>
              <a:t>/11</a:t>
            </a:r>
          </a:p>
        </p:txBody>
      </p:sp>
      <p:sp>
        <p:nvSpPr>
          <p:cNvPr id="37893" name="Content Placeholder 5"/>
          <p:cNvSpPr>
            <a:spLocks noGrp="1"/>
          </p:cNvSpPr>
          <p:nvPr>
            <p:ph idx="1"/>
          </p:nvPr>
        </p:nvSpPr>
        <p:spPr>
          <a:xfrm>
            <a:off x="569913" y="1744663"/>
            <a:ext cx="7886700" cy="4351337"/>
          </a:xfrm>
        </p:spPr>
        <p:txBody>
          <a:bodyPr/>
          <a:lstStyle/>
          <a:p>
            <a:pPr marL="457200" eaLnBrk="1" hangingPunct="1"/>
            <a:endParaRPr lang="el-GR" altLang="el-GR" sz="2800" b="1" dirty="0" smtClean="0">
              <a:solidFill>
                <a:schemeClr val="tx2"/>
              </a:solidFill>
            </a:endParaRPr>
          </a:p>
          <a:p>
            <a:pPr marL="457200" eaLnBrk="1" hangingPunct="1"/>
            <a:r>
              <a:rPr lang="el-GR" altLang="el-GR" sz="2800" b="1" dirty="0" smtClean="0"/>
              <a:t>Αναπαραγωγή μορίων ή </a:t>
            </a:r>
            <a:r>
              <a:rPr lang="el-GR" altLang="el-GR" sz="2800" b="1" dirty="0" err="1" smtClean="0"/>
              <a:t>υποκυτταρικών</a:t>
            </a:r>
            <a:r>
              <a:rPr lang="el-GR" altLang="el-GR" sz="2800" b="1" dirty="0" smtClean="0"/>
              <a:t> δομών </a:t>
            </a:r>
            <a:r>
              <a:rPr lang="el-GR" altLang="el-GR" sz="2800" dirty="0" smtClean="0"/>
              <a:t>παρατηρείται μόνο μέσα στο περιβάλλον του κυττάρου</a:t>
            </a:r>
            <a:r>
              <a:rPr lang="en-US" altLang="el-GR" sz="2800" dirty="0" smtClean="0"/>
              <a:t>.</a:t>
            </a:r>
            <a:r>
              <a:rPr lang="el-GR" altLang="el-GR" sz="2800" dirty="0" smtClean="0"/>
              <a:t> </a:t>
            </a:r>
            <a:br>
              <a:rPr lang="el-GR" altLang="el-GR" sz="2800" dirty="0" smtClean="0"/>
            </a:br>
            <a:endParaRPr lang="el-GR" altLang="el-GR" sz="2800" dirty="0" smtClean="0"/>
          </a:p>
          <a:p>
            <a:pPr marL="457200" eaLnBrk="1" hangingPunct="1"/>
            <a:r>
              <a:rPr lang="el-GR" altLang="el-GR" sz="2800" dirty="0" smtClean="0"/>
              <a:t>Κατά συνέπεια, τα </a:t>
            </a:r>
            <a:r>
              <a:rPr lang="el-GR" altLang="el-GR" sz="2800" b="1" dirty="0" smtClean="0"/>
              <a:t>κύτταρα</a:t>
            </a:r>
            <a:r>
              <a:rPr lang="el-GR" altLang="el-GR" sz="2800" dirty="0" smtClean="0"/>
              <a:t> χαρακτηρίζονται ως οι </a:t>
            </a:r>
            <a:r>
              <a:rPr lang="el-GR" altLang="el-GR" sz="2800" b="1" dirty="0" smtClean="0"/>
              <a:t>βασικές μονάδες των έμβιων συστημάτων</a:t>
            </a:r>
            <a:r>
              <a:rPr lang="en-US" altLang="el-GR" sz="2800" dirty="0" smtClean="0"/>
              <a:t>.</a:t>
            </a:r>
            <a:endParaRPr lang="el-GR" altLang="el-GR" sz="1600"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378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97DB3FCE-90AE-4E47-ADBD-411D6BEFA738}" type="slidenum">
              <a:rPr lang="el-GR" altLang="en-US" sz="1200" smtClean="0">
                <a:solidFill>
                  <a:srgbClr val="898989"/>
                </a:solidFill>
                <a:cs typeface="Arial" panose="020B0604020202020204" pitchFamily="34" charset="0"/>
              </a:rPr>
              <a:pPr>
                <a:lnSpc>
                  <a:spcPct val="100000"/>
                </a:lnSpc>
                <a:spcBef>
                  <a:spcPct val="0"/>
                </a:spcBef>
                <a:buFontTx/>
                <a:buNone/>
              </a:pPr>
              <a:t>28</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l-GR" altLang="en-US" sz="4000" dirty="0" smtClean="0"/>
              <a:t>Πολυπλοκότητα </a:t>
            </a:r>
            <a:br>
              <a:rPr lang="el-GR" altLang="en-US" sz="4000" dirty="0" smtClean="0"/>
            </a:br>
            <a:r>
              <a:rPr lang="el-GR" altLang="en-US" sz="4000" dirty="0" smtClean="0"/>
              <a:t>&amp; Ιεραρχική </a:t>
            </a:r>
            <a:r>
              <a:rPr lang="el-GR" altLang="en-US" sz="4000" dirty="0"/>
              <a:t>Οργάνωση </a:t>
            </a:r>
            <a:r>
              <a:rPr lang="el-GR" altLang="en-US" sz="4000" dirty="0" smtClean="0"/>
              <a:t>8/11</a:t>
            </a:r>
          </a:p>
        </p:txBody>
      </p:sp>
      <p:sp>
        <p:nvSpPr>
          <p:cNvPr id="38917" name="Content Placeholder 5"/>
          <p:cNvSpPr>
            <a:spLocks noGrp="1"/>
          </p:cNvSpPr>
          <p:nvPr>
            <p:ph idx="1"/>
          </p:nvPr>
        </p:nvSpPr>
        <p:spPr>
          <a:xfrm>
            <a:off x="569913" y="1744663"/>
            <a:ext cx="7886700" cy="4351337"/>
          </a:xfrm>
        </p:spPr>
        <p:txBody>
          <a:bodyPr/>
          <a:lstStyle/>
          <a:p>
            <a:pPr marL="457200" eaLnBrk="1" hangingPunct="1"/>
            <a:r>
              <a:rPr lang="el-GR" altLang="el-GR" sz="2800" dirty="0" smtClean="0"/>
              <a:t>Από έναν </a:t>
            </a:r>
            <a:r>
              <a:rPr lang="el-GR" altLang="el-GR" sz="2800" b="1" dirty="0" smtClean="0"/>
              <a:t>οργανισμό</a:t>
            </a:r>
            <a:r>
              <a:rPr lang="el-GR" altLang="el-GR" sz="2800" dirty="0" smtClean="0"/>
              <a:t> είναι δυνατόν να </a:t>
            </a:r>
            <a:r>
              <a:rPr lang="el-GR" altLang="el-GR" sz="2800" b="1" dirty="0" smtClean="0"/>
              <a:t>απομονώσουμε κύτταρα</a:t>
            </a:r>
            <a:r>
              <a:rPr lang="el-GR" altLang="el-GR" sz="2800" dirty="0" smtClean="0"/>
              <a:t> και να προκαλέσουμε σε εργαστηριακές συνθήκες την </a:t>
            </a:r>
            <a:r>
              <a:rPr lang="el-GR" altLang="el-GR" sz="2800" b="1" dirty="0" smtClean="0"/>
              <a:t>αύξησή </a:t>
            </a:r>
            <a:r>
              <a:rPr lang="el-GR" altLang="el-GR" sz="2800" dirty="0" smtClean="0"/>
              <a:t>τους και τον </a:t>
            </a:r>
            <a:r>
              <a:rPr lang="el-GR" altLang="el-GR" sz="2800" b="1" dirty="0" smtClean="0"/>
              <a:t>πολλαπλασιασμό </a:t>
            </a:r>
            <a:r>
              <a:rPr lang="el-GR" altLang="el-GR" sz="2800" dirty="0" smtClean="0"/>
              <a:t>τους, </a:t>
            </a:r>
            <a:r>
              <a:rPr lang="el-GR" altLang="el-GR" sz="2800" b="1" dirty="0" smtClean="0"/>
              <a:t>παρουσία μόνο θρεπτικών ουσιών</a:t>
            </a:r>
            <a:r>
              <a:rPr lang="en-US" altLang="el-GR" sz="2800" b="1" dirty="0" smtClean="0"/>
              <a:t>.</a:t>
            </a:r>
            <a:r>
              <a:rPr lang="el-GR" altLang="el-GR" sz="2800" b="1" dirty="0" smtClean="0"/>
              <a:t> </a:t>
            </a:r>
            <a:endParaRPr lang="en-US" altLang="el-GR" sz="2800" b="1" dirty="0" smtClean="0"/>
          </a:p>
          <a:p>
            <a:pPr marL="457200" eaLnBrk="1" hangingPunct="1">
              <a:spcBef>
                <a:spcPts val="1800"/>
              </a:spcBef>
            </a:pPr>
            <a:r>
              <a:rPr lang="el-GR" altLang="el-GR" sz="2800" dirty="0" smtClean="0"/>
              <a:t>Αυτή η </a:t>
            </a:r>
            <a:r>
              <a:rPr lang="el-GR" altLang="el-GR" sz="2800" b="1" dirty="0" smtClean="0"/>
              <a:t>ημιαυτόνομη αναπαραγωγή δεν είναι δυνατή</a:t>
            </a:r>
            <a:r>
              <a:rPr lang="el-GR" altLang="el-GR" sz="2800" dirty="0" smtClean="0"/>
              <a:t> όταν πρόκειται για </a:t>
            </a:r>
            <a:r>
              <a:rPr lang="el-GR" altLang="el-GR" sz="2800" b="1" dirty="0" smtClean="0"/>
              <a:t>μόρια</a:t>
            </a:r>
            <a:r>
              <a:rPr lang="el-GR" altLang="el-GR" sz="2800" dirty="0" smtClean="0"/>
              <a:t> ή </a:t>
            </a:r>
            <a:r>
              <a:rPr lang="el-GR" altLang="el-GR" sz="2800" b="1" dirty="0" err="1" smtClean="0"/>
              <a:t>υποκυτταρικά</a:t>
            </a:r>
            <a:r>
              <a:rPr lang="el-GR" altLang="el-GR" sz="2800" dirty="0" smtClean="0"/>
              <a:t> </a:t>
            </a:r>
            <a:r>
              <a:rPr lang="el-GR" altLang="el-GR" sz="2800" b="1" dirty="0" smtClean="0"/>
              <a:t>συστατικά</a:t>
            </a:r>
            <a:r>
              <a:rPr lang="el-GR" altLang="el-GR" sz="2800" dirty="0" smtClean="0"/>
              <a:t>, τα οποία απαιτούν την </a:t>
            </a:r>
            <a:r>
              <a:rPr lang="el-GR" altLang="el-GR" sz="2800" b="1" dirty="0" smtClean="0"/>
              <a:t>παρουσία πρόσθετων κυτταρικών συστατικών για την αναπαραγωγή τους</a:t>
            </a:r>
            <a:r>
              <a:rPr lang="en-US" altLang="el-GR" sz="2800" b="1" dirty="0" smtClean="0"/>
              <a:t>.</a:t>
            </a:r>
            <a:endParaRPr lang="el-GR" altLang="el-GR" sz="2800" b="1"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389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3FC10EA6-DDD9-446F-A8A5-8B7927BC591F}" type="slidenum">
              <a:rPr lang="el-GR" altLang="en-US" sz="1200" smtClean="0">
                <a:solidFill>
                  <a:srgbClr val="898989"/>
                </a:solidFill>
                <a:cs typeface="Arial" panose="020B0604020202020204" pitchFamily="34" charset="0"/>
              </a:rPr>
              <a:pPr>
                <a:lnSpc>
                  <a:spcPct val="100000"/>
                </a:lnSpc>
                <a:spcBef>
                  <a:spcPct val="0"/>
                </a:spcBef>
                <a:buFontTx/>
                <a:buNone/>
              </a:pPr>
              <a:t>29</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l-GR" altLang="en-US" smtClean="0"/>
              <a:t>Στόχοι του μαθήματος </a:t>
            </a:r>
          </a:p>
        </p:txBody>
      </p:sp>
      <p:sp>
        <p:nvSpPr>
          <p:cNvPr id="9221" name="Content Placeholder 5"/>
          <p:cNvSpPr>
            <a:spLocks noGrp="1"/>
          </p:cNvSpPr>
          <p:nvPr>
            <p:ph idx="1"/>
          </p:nvPr>
        </p:nvSpPr>
        <p:spPr/>
        <p:txBody>
          <a:bodyPr/>
          <a:lstStyle/>
          <a:p>
            <a:pPr eaLnBrk="1" hangingPunct="1"/>
            <a:r>
              <a:rPr lang="el-GR" altLang="el-GR" sz="2800" smtClean="0"/>
              <a:t>Η γνώση των βασικών αρχών και θεωριών της Ζωολογίας.</a:t>
            </a:r>
          </a:p>
          <a:p>
            <a:pPr eaLnBrk="1" hangingPunct="1"/>
            <a:r>
              <a:rPr lang="el-GR" altLang="el-GR" sz="2800" smtClean="0"/>
              <a:t>Η εξοικείωση με τα διάφορα ζωικά φύλα.</a:t>
            </a:r>
            <a:endParaRPr lang="en-US" altLang="el-GR" sz="2800" smtClean="0"/>
          </a:p>
          <a:p>
            <a:pPr eaLnBrk="1" hangingPunct="1"/>
            <a:r>
              <a:rPr lang="el-GR" altLang="el-GR" sz="2800" smtClean="0"/>
              <a:t>Η εφαρμογή των επιστημονικών μεθόδων στη ζωολογική έρευνα.</a:t>
            </a:r>
            <a:endParaRPr lang="en-US" altLang="el-GR" sz="2800" smtClean="0"/>
          </a:p>
          <a:p>
            <a:pPr eaLnBrk="1" hangingPunct="1"/>
            <a:endParaRPr lang="en-US" altLang="el-GR" sz="2800" smtClean="0"/>
          </a:p>
          <a:p>
            <a:pPr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467D178D-4562-4A84-842B-C7617B4D38B5}" type="slidenum">
              <a:rPr lang="el-GR" altLang="en-US" sz="1200" smtClean="0">
                <a:solidFill>
                  <a:srgbClr val="898989"/>
                </a:solidFill>
                <a:cs typeface="Arial" panose="020B0604020202020204" pitchFamily="34" charset="0"/>
              </a:rPr>
              <a:pPr>
                <a:lnSpc>
                  <a:spcPct val="100000"/>
                </a:lnSpc>
                <a:spcBef>
                  <a:spcPct val="0"/>
                </a:spcBef>
                <a:buFontTx/>
                <a:buNone/>
              </a:pPr>
              <a:t>3</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l-GR" altLang="en-US" sz="4000" dirty="0" smtClean="0"/>
              <a:t>Πολυπλοκότητα </a:t>
            </a:r>
            <a:br>
              <a:rPr lang="el-GR" altLang="en-US" sz="4000" dirty="0" smtClean="0"/>
            </a:br>
            <a:r>
              <a:rPr lang="el-GR" altLang="en-US" sz="4000" dirty="0" smtClean="0"/>
              <a:t>&amp; Ιεραρχική </a:t>
            </a:r>
            <a:r>
              <a:rPr lang="el-GR" altLang="en-US" sz="4000" dirty="0"/>
              <a:t>Οργάνωση </a:t>
            </a:r>
            <a:r>
              <a:rPr lang="el-GR" altLang="en-US" sz="4000" dirty="0" smtClean="0"/>
              <a:t>9/11</a:t>
            </a:r>
          </a:p>
        </p:txBody>
      </p:sp>
      <p:sp>
        <p:nvSpPr>
          <p:cNvPr id="39941" name="Content Placeholder 5"/>
          <p:cNvSpPr>
            <a:spLocks noGrp="1"/>
          </p:cNvSpPr>
          <p:nvPr>
            <p:ph idx="1"/>
          </p:nvPr>
        </p:nvSpPr>
        <p:spPr>
          <a:xfrm>
            <a:off x="569913" y="1847850"/>
            <a:ext cx="7886700" cy="4351338"/>
          </a:xfrm>
        </p:spPr>
        <p:txBody>
          <a:bodyPr/>
          <a:lstStyle/>
          <a:p>
            <a:pPr marL="457200" eaLnBrk="1" hangingPunct="1"/>
            <a:r>
              <a:rPr lang="el-GR" altLang="el-GR" sz="2800" dirty="0" smtClean="0"/>
              <a:t>Κάθε επόμενο </a:t>
            </a:r>
            <a:r>
              <a:rPr lang="el-GR" altLang="el-GR" sz="2800" b="1" dirty="0" smtClean="0"/>
              <a:t>υψηλότερο επίπεδο βιολογικής ιεραρχίας αποτελείται από μονάδες </a:t>
            </a:r>
            <a:r>
              <a:rPr lang="el-GR" altLang="el-GR" sz="2800" dirty="0" smtClean="0"/>
              <a:t>του προηγούμενου, </a:t>
            </a:r>
            <a:r>
              <a:rPr lang="el-GR" altLang="el-GR" sz="2800" b="1" dirty="0" smtClean="0"/>
              <a:t>κατώτερου επιπέδου ιεραρχίας</a:t>
            </a:r>
            <a:r>
              <a:rPr lang="en-US" altLang="el-GR" sz="2800" b="1" dirty="0" smtClean="0"/>
              <a:t>.</a:t>
            </a:r>
            <a:r>
              <a:rPr lang="el-GR" altLang="el-GR" sz="1400" b="1" dirty="0" smtClean="0"/>
              <a:t> </a:t>
            </a:r>
            <a:br>
              <a:rPr lang="el-GR" altLang="el-GR" sz="1400" b="1" dirty="0" smtClean="0"/>
            </a:br>
            <a:endParaRPr lang="el-GR" altLang="el-GR" sz="1400" b="1" dirty="0" smtClean="0"/>
          </a:p>
          <a:p>
            <a:pPr marL="457200" eaLnBrk="1" hangingPunct="1"/>
            <a:r>
              <a:rPr lang="el-GR" altLang="el-GR" sz="2800" dirty="0" smtClean="0"/>
              <a:t>Ένα </a:t>
            </a:r>
            <a:r>
              <a:rPr lang="el-GR" altLang="el-GR" sz="2800" b="1" dirty="0" smtClean="0"/>
              <a:t>σημαντικό χαρακτηριστικό </a:t>
            </a:r>
            <a:r>
              <a:rPr lang="el-GR" altLang="el-GR" sz="2800" dirty="0" smtClean="0"/>
              <a:t>αυτής της ιεραρχίας είναι το ότι </a:t>
            </a:r>
            <a:r>
              <a:rPr lang="el-GR" altLang="el-GR" sz="2800" b="1" dirty="0" smtClean="0"/>
              <a:t>οι ιδιότητες κάθε επιπέδου δεν είναι δυνατόν να γίνουν γνωστές, </a:t>
            </a:r>
            <a:r>
              <a:rPr lang="el-GR" altLang="el-GR" sz="2800" dirty="0" smtClean="0"/>
              <a:t>ακόμη και στην περίπτωση που γνωρίζουμε λεπτομερώς τις ιδιότητες των τμημάτων από τα οποία απαρτίζεται</a:t>
            </a:r>
            <a:r>
              <a:rPr lang="en-US" altLang="el-GR" sz="2800" dirty="0" smtClean="0"/>
              <a:t>.</a:t>
            </a:r>
            <a:endParaRPr lang="el-GR" altLang="el-GR" sz="1400"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399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3E5B6385-2E4A-40E8-8A24-853F0B39A4B9}" type="slidenum">
              <a:rPr lang="el-GR" altLang="en-US" sz="1200" smtClean="0">
                <a:solidFill>
                  <a:srgbClr val="898989"/>
                </a:solidFill>
                <a:cs typeface="Arial" panose="020B0604020202020204" pitchFamily="34" charset="0"/>
              </a:rPr>
              <a:pPr>
                <a:lnSpc>
                  <a:spcPct val="100000"/>
                </a:lnSpc>
                <a:spcBef>
                  <a:spcPct val="0"/>
                </a:spcBef>
                <a:buFontTx/>
                <a:buNone/>
              </a:pPr>
              <a:t>30</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l-GR" altLang="en-US" sz="4000" dirty="0" smtClean="0"/>
              <a:t>Πολυπλοκότητα </a:t>
            </a:r>
            <a:br>
              <a:rPr lang="el-GR" altLang="en-US" sz="4000" dirty="0" smtClean="0"/>
            </a:br>
            <a:r>
              <a:rPr lang="el-GR" altLang="en-US" sz="4000" dirty="0" smtClean="0"/>
              <a:t>&amp; Ιεραρχική </a:t>
            </a:r>
            <a:r>
              <a:rPr lang="el-GR" altLang="en-US" sz="4000" dirty="0"/>
              <a:t>Οργάνωση </a:t>
            </a:r>
            <a:r>
              <a:rPr lang="el-GR" altLang="en-US" sz="4000" dirty="0" smtClean="0"/>
              <a:t>10/11</a:t>
            </a:r>
          </a:p>
        </p:txBody>
      </p:sp>
      <p:sp>
        <p:nvSpPr>
          <p:cNvPr id="40965" name="Content Placeholder 5"/>
          <p:cNvSpPr>
            <a:spLocks noGrp="1"/>
          </p:cNvSpPr>
          <p:nvPr>
            <p:ph idx="1"/>
          </p:nvPr>
        </p:nvSpPr>
        <p:spPr>
          <a:xfrm>
            <a:off x="569913" y="1847850"/>
            <a:ext cx="7886700" cy="4351338"/>
          </a:xfrm>
        </p:spPr>
        <p:txBody>
          <a:bodyPr/>
          <a:lstStyle/>
          <a:p>
            <a:pPr marL="457200" indent="-457200" eaLnBrk="1" hangingPunct="1"/>
            <a:r>
              <a:rPr lang="el-GR" altLang="el-GR" sz="2800" smtClean="0"/>
              <a:t>Ένα χαρακτηριστικό της φυσιολογίας, όπως η </a:t>
            </a:r>
            <a:r>
              <a:rPr lang="el-GR" altLang="el-GR" sz="2800" b="1" smtClean="0"/>
              <a:t>πίεση του αίματος</a:t>
            </a:r>
            <a:r>
              <a:rPr lang="el-GR" altLang="el-GR" sz="2800" smtClean="0"/>
              <a:t>, αποτελεί ένα </a:t>
            </a:r>
            <a:r>
              <a:rPr lang="el-GR" altLang="el-GR" sz="2800" b="1" smtClean="0"/>
              <a:t>χαρακτηριστικό στο επίπεδο του οργανισμού.</a:t>
            </a:r>
            <a:r>
              <a:rPr lang="el-GR" altLang="el-GR" sz="1600" b="1" i="1" smtClean="0"/>
              <a:t> </a:t>
            </a:r>
            <a:endParaRPr lang="en-US" altLang="el-GR" sz="1600" b="1" i="1" smtClean="0"/>
          </a:p>
          <a:p>
            <a:pPr marL="457200" indent="-457200" eaLnBrk="1" hangingPunct="1"/>
            <a:r>
              <a:rPr lang="el-GR" altLang="el-GR" sz="2800" smtClean="0"/>
              <a:t>Δεν είναι δυνατόν να προβλέψουμε την πίεση ενός ατόμου γνωρίζοντας τα βασικά χαρακτηριστικά των διαφόρων κυττάρων του σώματός του</a:t>
            </a:r>
            <a:r>
              <a:rPr lang="en-US" altLang="el-GR" sz="2800" smtClean="0"/>
              <a:t>.</a:t>
            </a:r>
            <a:endParaRPr lang="el-GR" altLang="el-GR" sz="280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409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BC4EC9FD-10CA-488C-9F4D-B619463EC177}" type="slidenum">
              <a:rPr lang="el-GR" altLang="en-US" sz="1200" smtClean="0">
                <a:solidFill>
                  <a:srgbClr val="898989"/>
                </a:solidFill>
                <a:cs typeface="Arial" panose="020B0604020202020204" pitchFamily="34" charset="0"/>
              </a:rPr>
              <a:pPr>
                <a:lnSpc>
                  <a:spcPct val="100000"/>
                </a:lnSpc>
                <a:spcBef>
                  <a:spcPct val="0"/>
                </a:spcBef>
                <a:buFontTx/>
                <a:buNone/>
              </a:pPr>
              <a:t>31</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l-GR" altLang="en-US" sz="4000" dirty="0" smtClean="0"/>
              <a:t>Πολυπλοκότητα </a:t>
            </a:r>
            <a:br>
              <a:rPr lang="el-GR" altLang="en-US" sz="4000" dirty="0" smtClean="0"/>
            </a:br>
            <a:r>
              <a:rPr lang="el-GR" altLang="en-US" sz="4000" dirty="0" smtClean="0"/>
              <a:t>&amp; Ιεραρχική Οργάνωση 11/11</a:t>
            </a:r>
          </a:p>
        </p:txBody>
      </p:sp>
      <p:sp>
        <p:nvSpPr>
          <p:cNvPr id="41989" name="Content Placeholder 5"/>
          <p:cNvSpPr>
            <a:spLocks noGrp="1"/>
          </p:cNvSpPr>
          <p:nvPr>
            <p:ph idx="1"/>
          </p:nvPr>
        </p:nvSpPr>
        <p:spPr>
          <a:xfrm>
            <a:off x="569913" y="1847850"/>
            <a:ext cx="7886700" cy="4351338"/>
          </a:xfrm>
        </p:spPr>
        <p:txBody>
          <a:bodyPr/>
          <a:lstStyle/>
          <a:p>
            <a:pPr marL="457200" eaLnBrk="1" hangingPunct="1"/>
            <a:r>
              <a:rPr lang="el-GR" altLang="el-GR" sz="2800" smtClean="0"/>
              <a:t>Ομοίως, τα </a:t>
            </a:r>
            <a:r>
              <a:rPr lang="el-GR" altLang="el-GR" sz="2800" b="1" smtClean="0"/>
              <a:t>συστήματα κοινωνικής αλληλεπίδρασης</a:t>
            </a:r>
            <a:r>
              <a:rPr lang="el-GR" altLang="el-GR" sz="2800" smtClean="0"/>
              <a:t>, όπως εκείνα </a:t>
            </a:r>
            <a:r>
              <a:rPr lang="el-GR" altLang="el-GR" sz="2800" b="1" smtClean="0"/>
              <a:t>των μελισσών</a:t>
            </a:r>
            <a:r>
              <a:rPr lang="el-GR" altLang="el-GR" sz="2800" smtClean="0"/>
              <a:t>, παρατηρούνται στο πληθυσμιακό επίπεδο και</a:t>
            </a:r>
            <a:r>
              <a:rPr lang="en-US" altLang="el-GR" sz="2800" smtClean="0"/>
              <a:t> </a:t>
            </a:r>
            <a:r>
              <a:rPr lang="el-GR" altLang="el-GR" sz="2800" b="1" smtClean="0"/>
              <a:t>δεν είναι δυνατόν να τα κατανοήσουμε γνωρίζοντας μόνο τις ιδιότητες του κάθε ατόμου</a:t>
            </a:r>
            <a:r>
              <a:rPr lang="en-US" altLang="el-GR" sz="2800" smtClean="0"/>
              <a:t>.</a:t>
            </a:r>
            <a:endParaRPr lang="el-GR" altLang="el-GR" sz="280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419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376784E3-45D5-407F-BCF4-66A47B2F33A0}" type="slidenum">
              <a:rPr lang="el-GR" altLang="en-US" sz="1200" smtClean="0">
                <a:solidFill>
                  <a:srgbClr val="898989"/>
                </a:solidFill>
                <a:cs typeface="Arial" panose="020B0604020202020204" pitchFamily="34" charset="0"/>
              </a:rPr>
              <a:pPr>
                <a:lnSpc>
                  <a:spcPct val="100000"/>
                </a:lnSpc>
                <a:spcBef>
                  <a:spcPct val="0"/>
                </a:spcBef>
                <a:buFontTx/>
                <a:buNone/>
              </a:pPr>
              <a:t>32</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l-GR" altLang="en-US" dirty="0"/>
              <a:t>Αναγέννηση </a:t>
            </a:r>
            <a:r>
              <a:rPr lang="el-GR" altLang="en-US" dirty="0" smtClean="0"/>
              <a:t>1/4</a:t>
            </a:r>
          </a:p>
        </p:txBody>
      </p:sp>
      <p:sp>
        <p:nvSpPr>
          <p:cNvPr id="43011" name="Θέση περιεχομένου 1"/>
          <p:cNvSpPr>
            <a:spLocks noGrp="1"/>
          </p:cNvSpPr>
          <p:nvPr>
            <p:ph idx="1"/>
          </p:nvPr>
        </p:nvSpPr>
        <p:spPr/>
        <p:txBody>
          <a:bodyPr/>
          <a:lstStyle/>
          <a:p>
            <a:r>
              <a:rPr lang="el-GR" altLang="el-GR" b="1" smtClean="0"/>
              <a:t>Τα έμβια συστήματα αναπαράγονται.</a:t>
            </a:r>
            <a:endParaRPr lang="el-GR" altLang="el-GR" sz="3600" b="1" smtClean="0"/>
          </a:p>
          <a:p>
            <a:r>
              <a:rPr lang="el-GR" altLang="el-GR" b="1" smtClean="0"/>
              <a:t>Δεν υπάρχει αυτόματη γένεση</a:t>
            </a:r>
            <a:r>
              <a:rPr lang="el-GR" altLang="el-GR" smtClean="0"/>
              <a:t>, αλλά η ζωή προέρχεται μόνο από άλλη ζωή μέσω της διαδικασίας της αναπαραγωγής.</a:t>
            </a:r>
          </a:p>
          <a:p>
            <a:endParaRPr lang="en-US"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430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B6AB7E3F-C734-440D-9B54-26CFE2D1C1F5}" type="slidenum">
              <a:rPr lang="el-GR" altLang="en-US" sz="1200" smtClean="0">
                <a:solidFill>
                  <a:srgbClr val="898989"/>
                </a:solidFill>
                <a:cs typeface="Arial" panose="020B0604020202020204" pitchFamily="34" charset="0"/>
              </a:rPr>
              <a:pPr>
                <a:lnSpc>
                  <a:spcPct val="100000"/>
                </a:lnSpc>
                <a:spcBef>
                  <a:spcPct val="0"/>
                </a:spcBef>
                <a:buFontTx/>
                <a:buNone/>
              </a:pPr>
              <a:t>33</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l-GR" altLang="en-US" dirty="0"/>
              <a:t>Αναγέννηση </a:t>
            </a:r>
            <a:r>
              <a:rPr lang="el-GR" altLang="en-US" dirty="0" smtClean="0"/>
              <a:t>2/4</a:t>
            </a:r>
          </a:p>
        </p:txBody>
      </p:sp>
      <p:sp>
        <p:nvSpPr>
          <p:cNvPr id="44035" name="Θέση περιεχομένου 1"/>
          <p:cNvSpPr>
            <a:spLocks noGrp="1"/>
          </p:cNvSpPr>
          <p:nvPr>
            <p:ph idx="1"/>
          </p:nvPr>
        </p:nvSpPr>
        <p:spPr/>
        <p:txBody>
          <a:bodyPr/>
          <a:lstStyle/>
          <a:p>
            <a:r>
              <a:rPr lang="el-GR" altLang="el-GR" smtClean="0"/>
              <a:t>Αν και με βεβαιότητα </a:t>
            </a:r>
            <a:r>
              <a:rPr lang="el-GR" altLang="el-GR" b="1" smtClean="0"/>
              <a:t>η ζωή προήλθε από άβιο ύλη μία φορά τουλάχιστον</a:t>
            </a:r>
            <a:r>
              <a:rPr lang="el-GR" altLang="el-GR" smtClean="0"/>
              <a:t>, αυτή η διαδικασία χρειάστηκε εξαιρετικά μακρές χρονικές περιόδους και συνθήκες πολύ διαφορετικές από εκείνες της σημερινής βιόσφαιρας.</a:t>
            </a:r>
          </a:p>
          <a:p>
            <a:r>
              <a:rPr lang="el-GR" altLang="el-GR" smtClean="0"/>
              <a:t>Σε κάθε επίπεδο της βιολογικής ιεραρχίας, τα έμβια όντα αναπαράγονται και δημιουργούν άλλα όμοιά τους.</a:t>
            </a:r>
          </a:p>
          <a:p>
            <a:endParaRPr lang="en-US"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440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9CC069CA-75DC-40E4-8C07-1EECC0CA634D}" type="slidenum">
              <a:rPr lang="el-GR" altLang="en-US" sz="1200" smtClean="0">
                <a:solidFill>
                  <a:srgbClr val="898989"/>
                </a:solidFill>
                <a:cs typeface="Arial" panose="020B0604020202020204" pitchFamily="34" charset="0"/>
              </a:rPr>
              <a:pPr>
                <a:lnSpc>
                  <a:spcPct val="100000"/>
                </a:lnSpc>
                <a:spcBef>
                  <a:spcPct val="0"/>
                </a:spcBef>
                <a:buFontTx/>
                <a:buNone/>
              </a:pPr>
              <a:t>34</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l-GR" altLang="en-US" dirty="0"/>
              <a:t>Αναγέννηση </a:t>
            </a:r>
            <a:r>
              <a:rPr lang="el-GR" altLang="en-US" dirty="0" smtClean="0"/>
              <a:t>3/4</a:t>
            </a:r>
          </a:p>
        </p:txBody>
      </p:sp>
      <p:sp>
        <p:nvSpPr>
          <p:cNvPr id="45059" name="Θέση περιεχομένου 1"/>
          <p:cNvSpPr>
            <a:spLocks noGrp="1"/>
          </p:cNvSpPr>
          <p:nvPr>
            <p:ph idx="1"/>
          </p:nvPr>
        </p:nvSpPr>
        <p:spPr/>
        <p:txBody>
          <a:bodyPr/>
          <a:lstStyle/>
          <a:p>
            <a:r>
              <a:rPr lang="el-GR" altLang="el-GR" smtClean="0"/>
              <a:t>Οι </a:t>
            </a:r>
            <a:r>
              <a:rPr lang="el-GR" altLang="el-GR" b="1" smtClean="0"/>
              <a:t>πληθυσμοί</a:t>
            </a:r>
            <a:r>
              <a:rPr lang="el-GR" altLang="el-GR" smtClean="0"/>
              <a:t> είναι δυνατόν να διασπασθούν και να δημιουργήσουν </a:t>
            </a:r>
            <a:r>
              <a:rPr lang="el-GR" altLang="el-GR" b="1" smtClean="0"/>
              <a:t>νέους</a:t>
            </a:r>
            <a:r>
              <a:rPr lang="el-GR" altLang="el-GR" smtClean="0">
                <a:solidFill>
                  <a:srgbClr val="CC0000"/>
                </a:solidFill>
              </a:rPr>
              <a:t> </a:t>
            </a:r>
            <a:r>
              <a:rPr lang="el-GR" altLang="el-GR" b="1" smtClean="0"/>
              <a:t>πληθυσμούς</a:t>
            </a:r>
            <a:r>
              <a:rPr lang="el-GR" altLang="el-GR" smtClean="0"/>
              <a:t>, ενώ τα είδη είναι δυνατόν να δημιουργήσουν νέα είδη με έναν μηχανισμό γνωστό ως </a:t>
            </a:r>
            <a:r>
              <a:rPr lang="el-GR" altLang="el-GR" b="1" smtClean="0"/>
              <a:t>ειδογένεση</a:t>
            </a:r>
            <a:r>
              <a:rPr lang="el-GR" altLang="el-GR" smtClean="0"/>
              <a:t>.</a:t>
            </a:r>
            <a:endParaRPr lang="el-GR" altLang="el-GR" sz="1800" smtClean="0"/>
          </a:p>
          <a:p>
            <a:endParaRPr lang="en-US"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450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9230F6CE-B2EC-44CD-B151-5C359CB344ED}" type="slidenum">
              <a:rPr lang="el-GR" altLang="en-US" sz="1200" smtClean="0">
                <a:solidFill>
                  <a:srgbClr val="898989"/>
                </a:solidFill>
                <a:cs typeface="Arial" panose="020B0604020202020204" pitchFamily="34" charset="0"/>
              </a:rPr>
              <a:pPr>
                <a:lnSpc>
                  <a:spcPct val="100000"/>
                </a:lnSpc>
                <a:spcBef>
                  <a:spcPct val="0"/>
                </a:spcBef>
                <a:buFontTx/>
                <a:buNone/>
              </a:pPr>
              <a:t>35</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l-GR" altLang="en-US" dirty="0" smtClean="0"/>
              <a:t>Αναγέννηση 4/4</a:t>
            </a:r>
          </a:p>
        </p:txBody>
      </p:sp>
      <p:sp>
        <p:nvSpPr>
          <p:cNvPr id="46083" name="Θέση περιεχομένου 1"/>
          <p:cNvSpPr>
            <a:spLocks noGrp="1"/>
          </p:cNvSpPr>
          <p:nvPr>
            <p:ph idx="1"/>
          </p:nvPr>
        </p:nvSpPr>
        <p:spPr/>
        <p:txBody>
          <a:bodyPr/>
          <a:lstStyle/>
          <a:p>
            <a:r>
              <a:rPr lang="el-GR" altLang="el-GR" smtClean="0"/>
              <a:t>Η </a:t>
            </a:r>
            <a:r>
              <a:rPr lang="el-GR" altLang="el-GR" b="1" smtClean="0"/>
              <a:t>αναπαραγωγή</a:t>
            </a:r>
            <a:r>
              <a:rPr lang="el-GR" altLang="el-GR" smtClean="0"/>
              <a:t> σε κάθε επίπεδο ιεραρχίας επιφέρει συνήθως </a:t>
            </a:r>
            <a:r>
              <a:rPr lang="el-GR" altLang="el-GR" b="1" smtClean="0"/>
              <a:t>αριθμητική αύξηση</a:t>
            </a:r>
            <a:r>
              <a:rPr lang="el-GR" altLang="el-GR" smtClean="0"/>
              <a:t>.</a:t>
            </a:r>
          </a:p>
          <a:p>
            <a:r>
              <a:rPr lang="el-GR" altLang="el-GR" smtClean="0"/>
              <a:t>Είναι δυνατό κάποια γονίδια, κύτταρα, οργανισμοί, πληθυσμοί ή είδη να μην κατορθώσουν να αναπαραχθούν, </a:t>
            </a:r>
            <a:r>
              <a:rPr lang="el-GR" altLang="el-GR" b="1" smtClean="0"/>
              <a:t>αλλά η αναπαραγωγή αποτελεί μία αναμενόμενη ιδιότητα αυτών των μονάδων.</a:t>
            </a:r>
            <a:endParaRPr lang="el-GR" altLang="el-GR" sz="1600" b="1" smtClean="0"/>
          </a:p>
          <a:p>
            <a:endParaRPr lang="en-US"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460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85BE3E4-2069-4D3B-9CF4-01A5A9FD2290}" type="slidenum">
              <a:rPr lang="el-GR" altLang="en-US" sz="1200" smtClean="0">
                <a:solidFill>
                  <a:srgbClr val="898989"/>
                </a:solidFill>
                <a:cs typeface="Arial" panose="020B0604020202020204" pitchFamily="34" charset="0"/>
              </a:rPr>
              <a:pPr>
                <a:lnSpc>
                  <a:spcPct val="100000"/>
                </a:lnSpc>
                <a:spcBef>
                  <a:spcPct val="0"/>
                </a:spcBef>
                <a:buFontTx/>
                <a:buNone/>
              </a:pPr>
              <a:t>36</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l-GR" altLang="en-US" sz="4000" dirty="0"/>
              <a:t>Ύ</a:t>
            </a:r>
            <a:r>
              <a:rPr lang="el-GR" altLang="en-US" sz="4000" dirty="0" smtClean="0"/>
              <a:t>παρξη ενός γενετικού προγράμματος 1/3</a:t>
            </a:r>
          </a:p>
        </p:txBody>
      </p:sp>
      <p:sp>
        <p:nvSpPr>
          <p:cNvPr id="47107" name="Content Placeholder 2"/>
          <p:cNvSpPr>
            <a:spLocks noGrp="1"/>
          </p:cNvSpPr>
          <p:nvPr>
            <p:ph idx="1"/>
          </p:nvPr>
        </p:nvSpPr>
        <p:spPr/>
        <p:txBody>
          <a:bodyPr/>
          <a:lstStyle/>
          <a:p>
            <a:pPr marL="457200" eaLnBrk="1" hangingPunct="1"/>
            <a:r>
              <a:rPr lang="el-GR" altLang="el-GR" sz="2800" smtClean="0"/>
              <a:t>Ένα </a:t>
            </a:r>
            <a:r>
              <a:rPr lang="el-GR" altLang="el-GR" sz="2800" b="1" smtClean="0"/>
              <a:t>γενετικό πρόγραμμα </a:t>
            </a:r>
            <a:r>
              <a:rPr lang="el-GR" altLang="el-GR" sz="2800" smtClean="0"/>
              <a:t>προσδίδει πιστότητα στη μεταβίβαση του κληρονομικού υλικού.</a:t>
            </a:r>
          </a:p>
          <a:p>
            <a:pPr marL="457200" eaLnBrk="1" hangingPunct="1"/>
            <a:r>
              <a:rPr lang="el-GR" altLang="el-GR" sz="2800" smtClean="0"/>
              <a:t>Οι </a:t>
            </a:r>
            <a:r>
              <a:rPr lang="el-GR" altLang="el-GR" sz="2800" b="1" smtClean="0"/>
              <a:t>δομές των πρωτεϊνικών μορίων </a:t>
            </a:r>
            <a:r>
              <a:rPr lang="el-GR" altLang="el-GR" sz="2800" smtClean="0"/>
              <a:t>που είναι απαραίτητα για την ανάπτυξη και τη λειτουργία του οργανισμού, </a:t>
            </a:r>
            <a:r>
              <a:rPr lang="el-GR" altLang="el-GR" sz="2800" b="1" smtClean="0"/>
              <a:t>είναι κωδικοποιημένες στα νουκλεϊκά οξέα</a:t>
            </a:r>
            <a:r>
              <a:rPr lang="el-GR" altLang="el-GR" sz="2800" smtClean="0"/>
              <a:t>.</a:t>
            </a:r>
          </a:p>
          <a:p>
            <a:pPr marL="457200" eaLnBrk="1" hangingPunct="1"/>
            <a:r>
              <a:rPr lang="el-GR" altLang="el-GR" sz="2800" smtClean="0">
                <a:solidFill>
                  <a:srgbClr val="003C3B"/>
                </a:solidFill>
              </a:rPr>
              <a:t>Στα ζώα, καθώς και στους περισσότερους οργανισμούς, η </a:t>
            </a:r>
            <a:r>
              <a:rPr lang="el-GR" altLang="el-GR" sz="2800" b="1" smtClean="0"/>
              <a:t>γενετική πληροφορία </a:t>
            </a:r>
            <a:r>
              <a:rPr lang="el-GR" altLang="el-GR" sz="2800" smtClean="0">
                <a:solidFill>
                  <a:srgbClr val="003C3B"/>
                </a:solidFill>
              </a:rPr>
              <a:t>περιέχεται στο</a:t>
            </a:r>
            <a:r>
              <a:rPr lang="el-GR" altLang="el-GR" sz="2800" smtClean="0">
                <a:solidFill>
                  <a:srgbClr val="005A58"/>
                </a:solidFill>
              </a:rPr>
              <a:t> </a:t>
            </a:r>
            <a:r>
              <a:rPr lang="el-GR" altLang="el-GR" sz="2800" b="1" smtClean="0"/>
              <a:t>DNA</a:t>
            </a:r>
            <a:r>
              <a:rPr lang="el-GR" altLang="el-GR" sz="2800" b="1" smtClean="0">
                <a:solidFill>
                  <a:srgbClr val="CC0000"/>
                </a:solidFill>
              </a:rPr>
              <a:t>.</a:t>
            </a:r>
          </a:p>
          <a:p>
            <a:pPr marL="45720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471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D5490C37-F12E-4727-9AA1-279509D0B66A}" type="slidenum">
              <a:rPr lang="el-GR" altLang="en-US" sz="1200" smtClean="0">
                <a:solidFill>
                  <a:srgbClr val="898989"/>
                </a:solidFill>
                <a:cs typeface="Arial" panose="020B0604020202020204" pitchFamily="34" charset="0"/>
              </a:rPr>
              <a:pPr>
                <a:lnSpc>
                  <a:spcPct val="100000"/>
                </a:lnSpc>
                <a:spcBef>
                  <a:spcPct val="0"/>
                </a:spcBef>
                <a:buFontTx/>
                <a:buNone/>
              </a:pPr>
              <a:t>37</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l-GR" altLang="en-US" dirty="0"/>
              <a:t>Ύ</a:t>
            </a:r>
            <a:r>
              <a:rPr lang="el-GR" altLang="en-US" sz="4000" dirty="0" smtClean="0"/>
              <a:t>παρξη ενός γενετικού προγράμματος 2/3</a:t>
            </a:r>
          </a:p>
        </p:txBody>
      </p:sp>
      <p:sp>
        <p:nvSpPr>
          <p:cNvPr id="48131" name="Content Placeholder 2"/>
          <p:cNvSpPr>
            <a:spLocks noGrp="1"/>
          </p:cNvSpPr>
          <p:nvPr>
            <p:ph idx="1"/>
          </p:nvPr>
        </p:nvSpPr>
        <p:spPr/>
        <p:txBody>
          <a:bodyPr/>
          <a:lstStyle/>
          <a:p>
            <a:pPr marL="457200" eaLnBrk="1" hangingPunct="1"/>
            <a:r>
              <a:rPr lang="el-GR" altLang="el-GR" sz="2800" dirty="0" smtClean="0">
                <a:solidFill>
                  <a:srgbClr val="003C3B"/>
                </a:solidFill>
              </a:rPr>
              <a:t>Το</a:t>
            </a:r>
            <a:r>
              <a:rPr lang="el-GR" altLang="el-GR" sz="2800" b="1" dirty="0" smtClean="0">
                <a:solidFill>
                  <a:srgbClr val="003C3B"/>
                </a:solidFill>
              </a:rPr>
              <a:t> </a:t>
            </a:r>
            <a:r>
              <a:rPr lang="el-GR" altLang="el-GR" sz="2800" b="1" dirty="0" smtClean="0"/>
              <a:t>DNA</a:t>
            </a:r>
            <a:r>
              <a:rPr lang="el-GR" altLang="el-GR" sz="2800" b="1" dirty="0" smtClean="0">
                <a:solidFill>
                  <a:srgbClr val="CC0000"/>
                </a:solidFill>
              </a:rPr>
              <a:t> </a:t>
            </a:r>
            <a:r>
              <a:rPr lang="el-GR" altLang="el-GR" sz="2800" dirty="0" smtClean="0">
                <a:solidFill>
                  <a:srgbClr val="003C3B"/>
                </a:solidFill>
              </a:rPr>
              <a:t>είναι μια μακριά ευθύγραμμη </a:t>
            </a:r>
            <a:r>
              <a:rPr lang="el-GR" altLang="el-GR" sz="2800" b="1" dirty="0" smtClean="0"/>
              <a:t>αλυσίδα </a:t>
            </a:r>
            <a:r>
              <a:rPr lang="el-GR" altLang="el-GR" sz="2800" b="1" dirty="0" err="1" smtClean="0"/>
              <a:t>υπομονάδων</a:t>
            </a:r>
            <a:r>
              <a:rPr lang="el-GR" altLang="el-GR" sz="2800" b="1" dirty="0" smtClean="0"/>
              <a:t> </a:t>
            </a:r>
            <a:r>
              <a:rPr lang="el-GR" altLang="el-GR" sz="2800" dirty="0" smtClean="0">
                <a:solidFill>
                  <a:srgbClr val="003C3B"/>
                </a:solidFill>
              </a:rPr>
              <a:t>που ονομάζονται </a:t>
            </a:r>
            <a:r>
              <a:rPr lang="el-GR" altLang="el-GR" sz="2800" b="1" dirty="0" err="1" smtClean="0"/>
              <a:t>νουκλεοτίδια</a:t>
            </a:r>
            <a:r>
              <a:rPr lang="el-GR" altLang="el-GR" sz="2800" b="1" dirty="0" smtClean="0">
                <a:solidFill>
                  <a:srgbClr val="CC0000"/>
                </a:solidFill>
              </a:rPr>
              <a:t>.</a:t>
            </a:r>
            <a:r>
              <a:rPr lang="el-GR" altLang="el-GR" sz="2800" b="1" dirty="0" smtClean="0">
                <a:solidFill>
                  <a:srgbClr val="003C3B"/>
                </a:solidFill>
              </a:rPr>
              <a:t> </a:t>
            </a:r>
          </a:p>
          <a:p>
            <a:pPr marL="457200" eaLnBrk="1" hangingPunct="1"/>
            <a:endParaRPr lang="el-GR" altLang="el-GR" sz="1600" b="1" dirty="0" smtClean="0">
              <a:solidFill>
                <a:srgbClr val="003C3B"/>
              </a:solidFill>
            </a:endParaRPr>
          </a:p>
          <a:p>
            <a:pPr marL="457200" eaLnBrk="1" hangingPunct="1"/>
            <a:r>
              <a:rPr lang="el-GR" altLang="el-GR" sz="2800" dirty="0" smtClean="0">
                <a:solidFill>
                  <a:srgbClr val="003C3B"/>
                </a:solidFill>
              </a:rPr>
              <a:t>Καθένα</a:t>
            </a:r>
            <a:r>
              <a:rPr lang="el-GR" altLang="el-GR" sz="2800" b="1" dirty="0" smtClean="0">
                <a:solidFill>
                  <a:srgbClr val="003C3B"/>
                </a:solidFill>
              </a:rPr>
              <a:t> </a:t>
            </a:r>
            <a:r>
              <a:rPr lang="el-GR" altLang="el-GR" sz="2800" b="1" dirty="0" err="1" smtClean="0"/>
              <a:t>νουκλεοτίδιο</a:t>
            </a:r>
            <a:r>
              <a:rPr lang="el-GR" altLang="el-GR" sz="2800" b="1" dirty="0" smtClean="0"/>
              <a:t> </a:t>
            </a:r>
            <a:r>
              <a:rPr lang="el-GR" altLang="el-GR" sz="2800" dirty="0" smtClean="0">
                <a:solidFill>
                  <a:srgbClr val="003C3B"/>
                </a:solidFill>
              </a:rPr>
              <a:t>περιέχει ένα </a:t>
            </a:r>
            <a:r>
              <a:rPr lang="el-GR" altLang="el-GR" sz="2800" b="1" dirty="0" smtClean="0"/>
              <a:t>φωσφορικό</a:t>
            </a:r>
            <a:r>
              <a:rPr lang="el-GR" altLang="el-GR" sz="2800" b="1" dirty="0" smtClean="0">
                <a:solidFill>
                  <a:srgbClr val="CC0000"/>
                </a:solidFill>
              </a:rPr>
              <a:t> </a:t>
            </a:r>
            <a:r>
              <a:rPr lang="el-GR" altLang="el-GR" sz="2800" b="1" dirty="0" smtClean="0"/>
              <a:t>σάκχαρο</a:t>
            </a:r>
            <a:r>
              <a:rPr lang="el-GR" altLang="el-GR" sz="2800" b="1" dirty="0" smtClean="0">
                <a:solidFill>
                  <a:srgbClr val="CC0000"/>
                </a:solidFill>
              </a:rPr>
              <a:t> </a:t>
            </a:r>
            <a:r>
              <a:rPr lang="el-GR" altLang="el-GR" sz="2800" dirty="0" smtClean="0">
                <a:solidFill>
                  <a:srgbClr val="003C3B"/>
                </a:solidFill>
              </a:rPr>
              <a:t>(φωσφορική </a:t>
            </a:r>
            <a:r>
              <a:rPr lang="el-GR" altLang="el-GR" sz="2800" dirty="0" err="1" smtClean="0">
                <a:solidFill>
                  <a:srgbClr val="003C3B"/>
                </a:solidFill>
              </a:rPr>
              <a:t>δεοξυριβόζη</a:t>
            </a:r>
            <a:r>
              <a:rPr lang="el-GR" altLang="el-GR" sz="2800" dirty="0" smtClean="0">
                <a:solidFill>
                  <a:srgbClr val="003C3B"/>
                </a:solidFill>
              </a:rPr>
              <a:t>) και </a:t>
            </a:r>
            <a:r>
              <a:rPr lang="el-GR" altLang="el-GR" sz="2800" b="1" dirty="0" smtClean="0"/>
              <a:t>μία </a:t>
            </a:r>
            <a:r>
              <a:rPr lang="el-GR" altLang="el-GR" sz="2800" dirty="0" smtClean="0">
                <a:solidFill>
                  <a:srgbClr val="003C3B"/>
                </a:solidFill>
              </a:rPr>
              <a:t>από τις</a:t>
            </a:r>
            <a:r>
              <a:rPr lang="el-GR" altLang="el-GR" sz="2800" b="1" dirty="0" smtClean="0">
                <a:solidFill>
                  <a:srgbClr val="003C3B"/>
                </a:solidFill>
              </a:rPr>
              <a:t> </a:t>
            </a:r>
            <a:r>
              <a:rPr lang="el-GR" altLang="el-GR" sz="2800" b="1" dirty="0" smtClean="0"/>
              <a:t>τέσσερις αζωτούχες βάσεις</a:t>
            </a:r>
            <a:br>
              <a:rPr lang="el-GR" altLang="el-GR" sz="2800" b="1" dirty="0" smtClean="0"/>
            </a:br>
            <a:r>
              <a:rPr lang="el-GR" altLang="el-GR" sz="2800" b="1" dirty="0" smtClean="0"/>
              <a:t>(</a:t>
            </a:r>
            <a:r>
              <a:rPr lang="el-GR" altLang="el-GR" sz="2800" b="1" dirty="0" err="1" smtClean="0"/>
              <a:t>αδενίνη</a:t>
            </a:r>
            <a:r>
              <a:rPr lang="el-GR" altLang="el-GR" sz="2800" b="1" dirty="0" smtClean="0"/>
              <a:t>, </a:t>
            </a:r>
            <a:r>
              <a:rPr lang="el-GR" altLang="el-GR" sz="2800" b="1" dirty="0" err="1" smtClean="0"/>
              <a:t>κυτοσίνη</a:t>
            </a:r>
            <a:r>
              <a:rPr lang="el-GR" altLang="el-GR" sz="2800" b="1" dirty="0" smtClean="0"/>
              <a:t>, </a:t>
            </a:r>
            <a:r>
              <a:rPr lang="el-GR" altLang="el-GR" sz="2800" b="1" dirty="0" err="1" smtClean="0"/>
              <a:t>γουανίνη</a:t>
            </a:r>
            <a:r>
              <a:rPr lang="el-GR" altLang="el-GR" sz="2800" b="1" dirty="0" smtClean="0"/>
              <a:t>, </a:t>
            </a:r>
            <a:r>
              <a:rPr lang="el-GR" altLang="el-GR" sz="2800" b="1" dirty="0" err="1" smtClean="0"/>
              <a:t>θυμίνη</a:t>
            </a:r>
            <a:r>
              <a:rPr lang="el-GR" altLang="el-GR" sz="2800" b="1" dirty="0" smtClean="0"/>
              <a:t>, σε σύντμηση: Α, C, G και Τ αντίστοιχα).</a:t>
            </a:r>
            <a:endParaRPr lang="el-GR" altLang="el-GR" sz="1600" b="1" dirty="0" smtClean="0"/>
          </a:p>
          <a:p>
            <a:pPr marL="457200" eaLnBrk="1" hangingPunct="1"/>
            <a:endParaRPr lang="el-GR" altLang="en-US"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481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15F3FB9B-9BC3-4250-A635-ADBE19FCDD01}" type="slidenum">
              <a:rPr lang="el-GR" altLang="en-US" sz="1200" smtClean="0">
                <a:solidFill>
                  <a:srgbClr val="898989"/>
                </a:solidFill>
                <a:cs typeface="Arial" panose="020B0604020202020204" pitchFamily="34" charset="0"/>
              </a:rPr>
              <a:pPr>
                <a:lnSpc>
                  <a:spcPct val="100000"/>
                </a:lnSpc>
                <a:spcBef>
                  <a:spcPct val="0"/>
                </a:spcBef>
                <a:buFontTx/>
                <a:buNone/>
              </a:pPr>
              <a:t>38</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l-GR" altLang="en-US" dirty="0"/>
              <a:t>Ύ</a:t>
            </a:r>
            <a:r>
              <a:rPr lang="el-GR" altLang="en-US" sz="4000" dirty="0" smtClean="0"/>
              <a:t>παρξη ενός γενετικού προγράμματος 3/3</a:t>
            </a:r>
          </a:p>
        </p:txBody>
      </p:sp>
      <p:sp>
        <p:nvSpPr>
          <p:cNvPr id="49155" name="Content Placeholder 2"/>
          <p:cNvSpPr>
            <a:spLocks noGrp="1"/>
          </p:cNvSpPr>
          <p:nvPr>
            <p:ph idx="1"/>
          </p:nvPr>
        </p:nvSpPr>
        <p:spPr/>
        <p:txBody>
          <a:bodyPr/>
          <a:lstStyle/>
          <a:p>
            <a:pPr marL="457200" eaLnBrk="1" hangingPunct="1"/>
            <a:r>
              <a:rPr lang="el-GR" altLang="el-GR" sz="2800" smtClean="0">
                <a:solidFill>
                  <a:srgbClr val="003C3B"/>
                </a:solidFill>
              </a:rPr>
              <a:t>Η </a:t>
            </a:r>
            <a:r>
              <a:rPr lang="el-GR" altLang="el-GR" sz="2800" b="1" smtClean="0"/>
              <a:t>αλληλουχία των βάσεων των νουκλεοτιδίων </a:t>
            </a:r>
            <a:r>
              <a:rPr lang="el-GR" altLang="el-GR" sz="2800" smtClean="0">
                <a:solidFill>
                  <a:srgbClr val="003C3B"/>
                </a:solidFill>
              </a:rPr>
              <a:t>αντιπροσωπεύει έναν </a:t>
            </a:r>
            <a:r>
              <a:rPr lang="el-GR" altLang="el-GR" sz="2800" b="1" smtClean="0"/>
              <a:t>κώδικα</a:t>
            </a:r>
            <a:r>
              <a:rPr lang="el-GR" altLang="el-GR" sz="2800" smtClean="0"/>
              <a:t> </a:t>
            </a:r>
            <a:r>
              <a:rPr lang="el-GR" altLang="el-GR" sz="2800" smtClean="0">
                <a:solidFill>
                  <a:srgbClr val="003C3B"/>
                </a:solidFill>
              </a:rPr>
              <a:t>για τη </a:t>
            </a:r>
            <a:r>
              <a:rPr lang="el-GR" altLang="el-GR" sz="2800" b="1" smtClean="0"/>
              <a:t>σειρά των αμινοξέων στην πρωτεϊνη,</a:t>
            </a:r>
            <a:r>
              <a:rPr lang="el-GR" altLang="el-GR" sz="2800" smtClean="0">
                <a:solidFill>
                  <a:srgbClr val="003C3B"/>
                </a:solidFill>
              </a:rPr>
              <a:t> σειρά που </a:t>
            </a:r>
            <a:r>
              <a:rPr lang="el-GR" altLang="el-GR" sz="2800" b="1" smtClean="0"/>
              <a:t>καθορίζεται από το DNA.</a:t>
            </a:r>
          </a:p>
          <a:p>
            <a:pPr marL="457200" eaLnBrk="1" hangingPunct="1"/>
            <a:endParaRPr lang="el-GR" altLang="el-GR" sz="2800" smtClean="0">
              <a:solidFill>
                <a:srgbClr val="003C3B"/>
              </a:solidFill>
            </a:endParaRPr>
          </a:p>
          <a:p>
            <a:pPr marL="457200" eaLnBrk="1" hangingPunct="1"/>
            <a:r>
              <a:rPr lang="el-GR" altLang="el-GR" sz="2800" smtClean="0"/>
              <a:t>H αντιστοιχία μεταξύ της αλληλουχίας των βάσεων του DNA και της αλληλουχίας των αμινοξέων μίας πρωτείνης είναι γνωστή ως</a:t>
            </a:r>
            <a:r>
              <a:rPr lang="el-GR" altLang="el-GR" sz="2800" smtClean="0">
                <a:solidFill>
                  <a:srgbClr val="003C3B"/>
                </a:solidFill>
              </a:rPr>
              <a:t> </a:t>
            </a:r>
            <a:r>
              <a:rPr lang="el-GR" altLang="el-GR" sz="2800" b="1" smtClean="0"/>
              <a:t>γενετικός κώδικας.</a:t>
            </a:r>
          </a:p>
          <a:p>
            <a:pPr marL="45720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EC7EEBF7-E983-4617-A1E2-F7B95D9F177E}" type="slidenum">
              <a:rPr lang="el-GR" altLang="en-US" sz="1200" smtClean="0">
                <a:solidFill>
                  <a:srgbClr val="898989"/>
                </a:solidFill>
                <a:cs typeface="Arial" panose="020B0604020202020204" pitchFamily="34" charset="0"/>
              </a:rPr>
              <a:pPr>
                <a:lnSpc>
                  <a:spcPct val="100000"/>
                </a:lnSpc>
                <a:spcBef>
                  <a:spcPct val="0"/>
                </a:spcBef>
                <a:buFontTx/>
                <a:buNone/>
              </a:pPr>
              <a:t>39</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l-GR" altLang="en-US" smtClean="0"/>
              <a:t>Γιατί χρειάζεται η Ζωολογία</a:t>
            </a:r>
            <a:r>
              <a:rPr lang="en-US" altLang="en-US" smtClean="0"/>
              <a:t>;</a:t>
            </a:r>
            <a:r>
              <a:rPr lang="el-GR" altLang="en-US" smtClean="0"/>
              <a:t> </a:t>
            </a:r>
          </a:p>
        </p:txBody>
      </p:sp>
      <p:sp>
        <p:nvSpPr>
          <p:cNvPr id="10245" name="Content Placeholder 5"/>
          <p:cNvSpPr>
            <a:spLocks noGrp="1"/>
          </p:cNvSpPr>
          <p:nvPr>
            <p:ph idx="1"/>
          </p:nvPr>
        </p:nvSpPr>
        <p:spPr/>
        <p:txBody>
          <a:bodyPr/>
          <a:lstStyle/>
          <a:p>
            <a:pPr eaLnBrk="1" hangingPunct="1"/>
            <a:r>
              <a:rPr lang="el-GR" altLang="el-GR" sz="2800" dirty="0" smtClean="0"/>
              <a:t>Με οποιοδήποτε επίπεδο της Βιολογίας ασχοληθούμε – Μοριακή Βιολογία, Βιοχημεία, Κυτταρική Βιολογία, Φυσιολογία, Οικολογία κ.ά. – πρέπει να γνωρίζουμε τους οργανισμούς που μελετάμε</a:t>
            </a:r>
            <a:r>
              <a:rPr lang="en-US" altLang="el-GR" sz="2800" dirty="0" smtClean="0"/>
              <a:t>.</a:t>
            </a:r>
            <a:endParaRPr lang="el-GR" altLang="el-GR" sz="2800" dirty="0" smtClean="0"/>
          </a:p>
          <a:p>
            <a:pPr eaLnBrk="1" hangingPunct="1"/>
            <a:r>
              <a:rPr lang="el-GR" altLang="el-GR" sz="2800" dirty="0" smtClean="0"/>
              <a:t>Η Ζωολογία έχει άμεση σχέση με βασικούς παραγωγικούς τομείς όπως τη γεωργία, την αλιεία, τις υδατοκαλλιέργειες, τη διαχείριση άγριας ζωής, την περιβαλλοντική προστασία και διατήρηση</a:t>
            </a:r>
            <a:r>
              <a:rPr lang="en-US" altLang="el-GR" sz="2800" dirty="0" smtClean="0"/>
              <a:t>.</a:t>
            </a:r>
            <a:r>
              <a:rPr lang="el-GR" altLang="el-GR" sz="2800" dirty="0" smtClean="0"/>
              <a:t> </a:t>
            </a:r>
            <a:endParaRPr lang="en-US" altLang="el-GR" sz="2800" dirty="0" smtClean="0"/>
          </a:p>
          <a:p>
            <a:pPr eaLnBrk="1" hangingPunct="1"/>
            <a:endParaRPr lang="en-US" altLang="el-GR" sz="2800" dirty="0" smtClean="0"/>
          </a:p>
          <a:p>
            <a:pPr eaLnBrk="1" hangingPunct="1"/>
            <a:endParaRPr lang="el-GR" altLang="en-US"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102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6EBCAB3E-B3A1-4813-BB10-7D15591B4B78}" type="slidenum">
              <a:rPr lang="el-GR" altLang="en-US" sz="1200" smtClean="0">
                <a:solidFill>
                  <a:srgbClr val="898989"/>
                </a:solidFill>
                <a:cs typeface="Arial" panose="020B0604020202020204" pitchFamily="34" charset="0"/>
              </a:rPr>
              <a:pPr>
                <a:lnSpc>
                  <a:spcPct val="100000"/>
                </a:lnSpc>
                <a:spcBef>
                  <a:spcPct val="0"/>
                </a:spcBef>
                <a:buFontTx/>
                <a:buNone/>
              </a:pPr>
              <a:t>4</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l-GR" altLang="en-US" dirty="0" smtClean="0"/>
              <a:t>Μεταβολισμός 1/5</a:t>
            </a:r>
          </a:p>
        </p:txBody>
      </p:sp>
      <p:sp>
        <p:nvSpPr>
          <p:cNvPr id="50181" name="Content Placeholder 4"/>
          <p:cNvSpPr>
            <a:spLocks noGrp="1"/>
          </p:cNvSpPr>
          <p:nvPr>
            <p:ph sz="quarter" idx="12"/>
          </p:nvPr>
        </p:nvSpPr>
        <p:spPr/>
        <p:txBody>
          <a:bodyPr/>
          <a:lstStyle/>
          <a:p>
            <a:pPr marL="0" indent="0" eaLnBrk="1" hangingPunct="1">
              <a:buFont typeface="Arial" panose="020B0604020202020204" pitchFamily="34" charset="0"/>
              <a:buNone/>
            </a:pPr>
            <a:r>
              <a:rPr lang="el-GR" altLang="el-GR" sz="2800" b="1" smtClean="0">
                <a:solidFill>
                  <a:srgbClr val="003C3B"/>
                </a:solidFill>
              </a:rPr>
              <a:t>Οι  οργανισμοί συντηρούνται προσλαμβάνοντας θρεπτικές ουσίες από το περιβάλλον τους.</a:t>
            </a:r>
            <a:endParaRPr lang="el-GR" altLang="el-GR" sz="2800" smtClean="0"/>
          </a:p>
          <a:p>
            <a:pPr marL="0" indent="0" eaLnBrk="1" hangingPunct="1"/>
            <a:endParaRPr lang="el-GR" altLang="en-US" smtClean="0"/>
          </a:p>
        </p:txBody>
      </p:sp>
      <p:pic>
        <p:nvPicPr>
          <p:cNvPr id="50182"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536" b="4536"/>
          <a:stretch>
            <a:fillRect/>
          </a:stretch>
        </p:blipFill>
        <p:spPr>
          <a:xfrm>
            <a:off x="646113" y="2895600"/>
            <a:ext cx="7886700" cy="2667000"/>
          </a:xfrm>
        </p:spPr>
      </p:pic>
      <p:sp>
        <p:nvSpPr>
          <p:cNvPr id="3" name="Footer Placeholder 2"/>
          <p:cNvSpPr>
            <a:spLocks noGrp="1"/>
          </p:cNvSpPr>
          <p:nvPr>
            <p:ph type="ftr" sz="quarter" idx="14"/>
          </p:nvPr>
        </p:nvSpPr>
        <p:spPr/>
        <p:txBody>
          <a:bodyPr/>
          <a:lstStyle/>
          <a:p>
            <a:pPr>
              <a:defRPr/>
            </a:pPr>
            <a:r>
              <a:rPr lang="el-GR"/>
              <a:t>Ενότητα 1. Βασικές Αρχές της Βιολογίας και η Επιστήμη της Ζωολογίας</a:t>
            </a:r>
          </a:p>
        </p:txBody>
      </p:sp>
      <p:sp>
        <p:nvSpPr>
          <p:cNvPr id="50180"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1699883A-AE8E-418F-BE65-74421D4CEA09}" type="slidenum">
              <a:rPr lang="el-GR" altLang="en-US" sz="1200" smtClean="0">
                <a:solidFill>
                  <a:srgbClr val="898989"/>
                </a:solidFill>
                <a:cs typeface="Arial" panose="020B0604020202020204" pitchFamily="34" charset="0"/>
              </a:rPr>
              <a:pPr>
                <a:lnSpc>
                  <a:spcPct val="100000"/>
                </a:lnSpc>
                <a:spcBef>
                  <a:spcPct val="0"/>
                </a:spcBef>
                <a:buFontTx/>
                <a:buNone/>
              </a:pPr>
              <a:t>40</a:t>
            </a:fld>
            <a:endParaRPr lang="el-GR" altLang="en-US" sz="1200" smtClean="0">
              <a:solidFill>
                <a:srgbClr val="898989"/>
              </a:solidFill>
              <a:cs typeface="Arial" panose="020B0604020202020204" pitchFamily="34" charset="0"/>
            </a:endParaRPr>
          </a:p>
        </p:txBody>
      </p:sp>
      <p:sp>
        <p:nvSpPr>
          <p:cNvPr id="9" name="Text Box 5"/>
          <p:cNvSpPr txBox="1">
            <a:spLocks noChangeArrowheads="1"/>
          </p:cNvSpPr>
          <p:nvPr/>
        </p:nvSpPr>
        <p:spPr bwMode="auto">
          <a:xfrm>
            <a:off x="869950" y="5621338"/>
            <a:ext cx="7285038" cy="338137"/>
          </a:xfrm>
          <a:prstGeom prst="rect">
            <a:avLst/>
          </a:prstGeom>
          <a:noFill/>
          <a:ln>
            <a:noFill/>
          </a:ln>
          <a:effectLst/>
          <a:extLst/>
        </p:spPr>
        <p:txBody>
          <a:bodyPr wrap="none">
            <a:spAutoFit/>
          </a:bodyPr>
          <a:lstStyle/>
          <a:p>
            <a:pPr>
              <a:defRPr/>
            </a:pPr>
            <a:r>
              <a:rPr lang="el-GR" altLang="el-GR" sz="1600" b="0" dirty="0">
                <a:latin typeface="+mn-lt"/>
                <a:cs typeface="+mn-cs"/>
              </a:rPr>
              <a:t>Διαδικασία πρόσληψης τροφής Α. από μία αμοιβάδα και Β. από έναν χαμαιλέοντα</a:t>
            </a:r>
            <a:endParaRPr lang="el-GR" altLang="el-GR" b="0" dirty="0">
              <a:latin typeface="+mn-lt"/>
              <a:cs typeface="+mn-cs"/>
            </a:endParaRPr>
          </a:p>
        </p:txBody>
      </p:sp>
      <p:sp>
        <p:nvSpPr>
          <p:cNvPr id="8" name="TextBox 7"/>
          <p:cNvSpPr txBox="1"/>
          <p:nvPr/>
        </p:nvSpPr>
        <p:spPr>
          <a:xfrm>
            <a:off x="4114800" y="5224463"/>
            <a:ext cx="263525" cy="276225"/>
          </a:xfrm>
          <a:prstGeom prst="rect">
            <a:avLst/>
          </a:prstGeom>
          <a:noFill/>
        </p:spPr>
        <p:txBody>
          <a:bodyPr wrap="none">
            <a:spAutoFit/>
          </a:bodyPr>
          <a:lstStyle/>
          <a:p>
            <a:pPr>
              <a:defRPr/>
            </a:pPr>
            <a:r>
              <a:rPr lang="en-US" sz="1200" dirty="0">
                <a:solidFill>
                  <a:schemeClr val="bg1"/>
                </a:solidFill>
                <a:latin typeface="+mn-lt"/>
                <a:cs typeface="+mn-cs"/>
              </a:rPr>
              <a:t>4</a:t>
            </a:r>
          </a:p>
        </p:txBody>
      </p:sp>
      <p:sp>
        <p:nvSpPr>
          <p:cNvPr id="10" name="TextBox 9"/>
          <p:cNvSpPr txBox="1"/>
          <p:nvPr/>
        </p:nvSpPr>
        <p:spPr>
          <a:xfrm>
            <a:off x="8148638" y="5224463"/>
            <a:ext cx="263525" cy="276225"/>
          </a:xfrm>
          <a:prstGeom prst="rect">
            <a:avLst/>
          </a:prstGeom>
          <a:noFill/>
        </p:spPr>
        <p:txBody>
          <a:bodyPr wrap="none">
            <a:spAutoFit/>
          </a:bodyPr>
          <a:lstStyle/>
          <a:p>
            <a:pPr>
              <a:defRPr/>
            </a:pPr>
            <a:r>
              <a:rPr lang="en-US" sz="1200" dirty="0">
                <a:solidFill>
                  <a:schemeClr val="bg1"/>
                </a:solidFill>
                <a:latin typeface="+mn-lt"/>
                <a:cs typeface="+mn-cs"/>
              </a:rPr>
              <a:t>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l-GR" altLang="en-US" dirty="0" smtClean="0"/>
              <a:t>Μεταβολισμός 2/5</a:t>
            </a:r>
            <a:endParaRPr lang="el-GR" altLang="en-US" sz="4000" dirty="0" smtClean="0"/>
          </a:p>
        </p:txBody>
      </p:sp>
      <p:sp>
        <p:nvSpPr>
          <p:cNvPr id="52227" name="Content Placeholder 2"/>
          <p:cNvSpPr>
            <a:spLocks noGrp="1"/>
          </p:cNvSpPr>
          <p:nvPr>
            <p:ph idx="1"/>
          </p:nvPr>
        </p:nvSpPr>
        <p:spPr/>
        <p:txBody>
          <a:bodyPr/>
          <a:lstStyle/>
          <a:p>
            <a:pPr marL="457200" lvl="1" eaLnBrk="1" hangingPunct="1">
              <a:spcBef>
                <a:spcPct val="0"/>
              </a:spcBef>
            </a:pPr>
            <a:r>
              <a:rPr lang="el-GR" altLang="el-GR" sz="2700" smtClean="0"/>
              <a:t>Οι </a:t>
            </a:r>
            <a:r>
              <a:rPr lang="el-GR" altLang="el-GR" sz="2700" b="1" smtClean="0"/>
              <a:t>θρεπτικές ουσίες </a:t>
            </a:r>
            <a:r>
              <a:rPr lang="el-GR" altLang="el-GR" sz="2700" smtClean="0"/>
              <a:t>διασπώνται και προμηθεύουν στους οργανισμούς </a:t>
            </a:r>
            <a:r>
              <a:rPr lang="el-GR" altLang="el-GR" sz="2700" b="1" smtClean="0"/>
              <a:t>χημική ενέργεια </a:t>
            </a:r>
            <a:r>
              <a:rPr lang="el-GR" altLang="el-GR" sz="2700" smtClean="0"/>
              <a:t>και </a:t>
            </a:r>
            <a:r>
              <a:rPr lang="el-GR" altLang="el-GR" sz="2700" b="1" smtClean="0"/>
              <a:t>μοριακά συστατικά</a:t>
            </a:r>
            <a:r>
              <a:rPr lang="el-GR" altLang="el-GR" sz="2700" smtClean="0"/>
              <a:t>, απαραίτητα και τα δύο για τη δόμηση και τη συντήρηση των έμβιων συστημάτων.</a:t>
            </a:r>
          </a:p>
          <a:p>
            <a:pPr marL="457200" eaLnBrk="1" hangingPunct="1">
              <a:spcBef>
                <a:spcPct val="0"/>
              </a:spcBef>
            </a:pPr>
            <a:endParaRPr lang="el-GR" altLang="el-GR" sz="2800" smtClean="0"/>
          </a:p>
          <a:p>
            <a:pPr marL="457200" eaLnBrk="1" hangingPunct="1">
              <a:spcBef>
                <a:spcPct val="0"/>
              </a:spcBef>
            </a:pPr>
            <a:r>
              <a:rPr lang="el-GR" altLang="el-GR" sz="2800" smtClean="0"/>
              <a:t>Αυτές οι βασικές χημικές διεργασίες χαρακτηρίζονται ως </a:t>
            </a:r>
            <a:r>
              <a:rPr lang="el-GR" altLang="el-GR" sz="2800" b="1" smtClean="0"/>
              <a:t>μεταβολισμός</a:t>
            </a:r>
            <a:r>
              <a:rPr lang="el-GR" altLang="el-GR" sz="2800" smtClean="0"/>
              <a:t>.</a:t>
            </a:r>
          </a:p>
          <a:p>
            <a:pPr marL="45720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5222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B4383411-C0D9-4F23-B6C4-4E2B04A3F78C}" type="slidenum">
              <a:rPr lang="el-GR" altLang="en-US" sz="1200" smtClean="0">
                <a:solidFill>
                  <a:srgbClr val="898989"/>
                </a:solidFill>
                <a:cs typeface="Arial" panose="020B0604020202020204" pitchFamily="34" charset="0"/>
              </a:rPr>
              <a:pPr>
                <a:lnSpc>
                  <a:spcPct val="100000"/>
                </a:lnSpc>
                <a:spcBef>
                  <a:spcPct val="0"/>
                </a:spcBef>
                <a:buFontTx/>
                <a:buNone/>
              </a:pPr>
              <a:t>41</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l-GR" altLang="en-US" dirty="0" smtClean="0"/>
              <a:t>Μεταβολισμός 3/5</a:t>
            </a:r>
            <a:endParaRPr lang="el-GR" altLang="en-US" sz="4000" dirty="0" smtClean="0"/>
          </a:p>
        </p:txBody>
      </p:sp>
      <p:sp>
        <p:nvSpPr>
          <p:cNvPr id="53251" name="Content Placeholder 2"/>
          <p:cNvSpPr>
            <a:spLocks noGrp="1"/>
          </p:cNvSpPr>
          <p:nvPr>
            <p:ph idx="1"/>
          </p:nvPr>
        </p:nvSpPr>
        <p:spPr/>
        <p:txBody>
          <a:bodyPr/>
          <a:lstStyle/>
          <a:p>
            <a:pPr marL="457200" eaLnBrk="1" hangingPunct="1"/>
            <a:r>
              <a:rPr lang="el-GR" altLang="el-GR" sz="2800" smtClean="0">
                <a:solidFill>
                  <a:srgbClr val="003C3B"/>
                </a:solidFill>
              </a:rPr>
              <a:t>Ο </a:t>
            </a:r>
            <a:r>
              <a:rPr lang="el-GR" altLang="el-GR" sz="2800" b="1" smtClean="0"/>
              <a:t>μεταβολισμός</a:t>
            </a:r>
            <a:r>
              <a:rPr lang="el-GR" altLang="el-GR" sz="2800" smtClean="0"/>
              <a:t> περιλαμβάνει:</a:t>
            </a:r>
          </a:p>
          <a:p>
            <a:pPr marL="457200" eaLnBrk="1" hangingPunct="1"/>
            <a:r>
              <a:rPr lang="el-GR" altLang="el-GR" sz="2800" b="1" smtClean="0"/>
              <a:t>πέψη</a:t>
            </a:r>
            <a:r>
              <a:rPr lang="el-GR" altLang="el-GR" sz="2800" b="1" smtClean="0">
                <a:solidFill>
                  <a:srgbClr val="CC0000"/>
                </a:solidFill>
              </a:rPr>
              <a:t> </a:t>
            </a:r>
            <a:r>
              <a:rPr lang="el-GR" altLang="el-GR" sz="2800" smtClean="0"/>
              <a:t>των</a:t>
            </a:r>
            <a:r>
              <a:rPr lang="el-GR" altLang="el-GR" sz="2800" b="1" smtClean="0">
                <a:solidFill>
                  <a:srgbClr val="CC0000"/>
                </a:solidFill>
              </a:rPr>
              <a:t> </a:t>
            </a:r>
            <a:r>
              <a:rPr lang="el-GR" altLang="el-GR" sz="2800" b="1" smtClean="0"/>
              <a:t>θρεπτικών συστατικών,</a:t>
            </a:r>
          </a:p>
          <a:p>
            <a:pPr marL="457200" eaLnBrk="1" hangingPunct="1"/>
            <a:r>
              <a:rPr lang="el-GR" altLang="el-GR" sz="2800" b="1" smtClean="0"/>
              <a:t>παραγωγή ενέργειας (αναπνοή) </a:t>
            </a:r>
            <a:r>
              <a:rPr lang="el-GR" altLang="el-GR" sz="2800" smtClean="0"/>
              <a:t>και</a:t>
            </a:r>
          </a:p>
          <a:p>
            <a:pPr marL="457200" eaLnBrk="1" hangingPunct="1"/>
            <a:r>
              <a:rPr lang="el-GR" altLang="el-GR" sz="2800" b="1" smtClean="0"/>
              <a:t>σύνθεση μορίων </a:t>
            </a:r>
            <a:r>
              <a:rPr lang="el-GR" altLang="el-GR" sz="2800" smtClean="0"/>
              <a:t>και </a:t>
            </a:r>
            <a:r>
              <a:rPr lang="el-GR" altLang="el-GR" sz="2800" b="1" smtClean="0"/>
              <a:t>δομών.</a:t>
            </a:r>
          </a:p>
          <a:p>
            <a:pPr marL="457200" eaLnBrk="1" hangingPunct="1"/>
            <a:endParaRPr lang="el-GR" altLang="el-GR" sz="2800" smtClean="0"/>
          </a:p>
          <a:p>
            <a:pPr marL="457200" eaLnBrk="1" hangingPunct="1"/>
            <a:r>
              <a:rPr lang="el-GR" altLang="el-GR" sz="2800" smtClean="0"/>
              <a:t>Ο μεταβολισμός συχνά θεωρείται μια </a:t>
            </a:r>
            <a:r>
              <a:rPr lang="el-GR" altLang="el-GR" sz="2800" b="1" smtClean="0"/>
              <a:t>αλληλεπίδραση αποσυνθετικών (καταβολισμός)</a:t>
            </a:r>
            <a:r>
              <a:rPr lang="el-GR" altLang="el-GR" sz="2800" smtClean="0"/>
              <a:t> και </a:t>
            </a:r>
            <a:r>
              <a:rPr lang="el-GR" altLang="el-GR" sz="2800" b="1" smtClean="0"/>
              <a:t>συνθετικών</a:t>
            </a:r>
            <a:r>
              <a:rPr lang="el-GR" altLang="el-GR" sz="2800" smtClean="0"/>
              <a:t> (</a:t>
            </a:r>
            <a:r>
              <a:rPr lang="el-GR" altLang="el-GR" sz="2800" b="1" smtClean="0"/>
              <a:t>αναβολισμός</a:t>
            </a:r>
            <a:r>
              <a:rPr lang="el-GR" altLang="el-GR" sz="2800" smtClean="0"/>
              <a:t>) αντιδράσεων. </a:t>
            </a:r>
            <a:br>
              <a:rPr lang="el-GR" altLang="el-GR" sz="2800" smtClean="0"/>
            </a:br>
            <a:endParaRPr lang="el-GR" altLang="el-GR" sz="2800" smtClean="0"/>
          </a:p>
          <a:p>
            <a:pPr marL="45720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532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113AB89A-F419-4894-BA7F-E9AA670018C2}" type="slidenum">
              <a:rPr lang="el-GR" altLang="en-US" sz="1200" smtClean="0">
                <a:solidFill>
                  <a:srgbClr val="898989"/>
                </a:solidFill>
                <a:cs typeface="Arial" panose="020B0604020202020204" pitchFamily="34" charset="0"/>
              </a:rPr>
              <a:pPr>
                <a:lnSpc>
                  <a:spcPct val="100000"/>
                </a:lnSpc>
                <a:spcBef>
                  <a:spcPct val="0"/>
                </a:spcBef>
                <a:buFontTx/>
                <a:buNone/>
              </a:pPr>
              <a:t>42</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l-GR" altLang="en-US" dirty="0" smtClean="0"/>
              <a:t>Μεταβολισμός 4/5</a:t>
            </a:r>
            <a:endParaRPr lang="el-GR" altLang="en-US" sz="4000" dirty="0" smtClean="0"/>
          </a:p>
        </p:txBody>
      </p:sp>
      <p:sp>
        <p:nvSpPr>
          <p:cNvPr id="54275" name="Content Placeholder 2"/>
          <p:cNvSpPr>
            <a:spLocks noGrp="1"/>
          </p:cNvSpPr>
          <p:nvPr>
            <p:ph idx="1"/>
          </p:nvPr>
        </p:nvSpPr>
        <p:spPr/>
        <p:txBody>
          <a:bodyPr/>
          <a:lstStyle/>
          <a:p>
            <a:pPr marL="914400" eaLnBrk="1" hangingPunct="1">
              <a:lnSpc>
                <a:spcPct val="120000"/>
              </a:lnSpc>
            </a:pPr>
            <a:r>
              <a:rPr lang="el-GR" altLang="el-GR" sz="2800" smtClean="0"/>
              <a:t>Οι </a:t>
            </a:r>
            <a:r>
              <a:rPr lang="el-GR" altLang="el-GR" sz="2800" b="1" smtClean="0"/>
              <a:t>βασικότερες χημικές διεργασίες καταβολισμού </a:t>
            </a:r>
            <a:r>
              <a:rPr lang="el-GR" altLang="el-GR" sz="2800" smtClean="0"/>
              <a:t>και</a:t>
            </a:r>
            <a:r>
              <a:rPr lang="el-GR" altLang="el-GR" sz="2800" b="1" smtClean="0"/>
              <a:t> αναβολισμού </a:t>
            </a:r>
            <a:r>
              <a:rPr lang="el-GR" altLang="el-GR" sz="2800" smtClean="0"/>
              <a:t>που χρησιμοποιούνται στα έμβια συστήματα, εμφανίστηκαν πολύ νωρίς στην εξελικτική ιστορία της ζωής και είναι </a:t>
            </a:r>
            <a:r>
              <a:rPr lang="el-GR" altLang="el-GR" sz="2800" b="1" smtClean="0"/>
              <a:t>κοινές σε όλα              τα έμβια όντα.</a:t>
            </a:r>
          </a:p>
          <a:p>
            <a:pPr marL="91440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542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0D04CDB5-13B6-482B-9434-75744DD33E81}" type="slidenum">
              <a:rPr lang="el-GR" altLang="en-US" sz="1200" smtClean="0">
                <a:solidFill>
                  <a:srgbClr val="898989"/>
                </a:solidFill>
                <a:cs typeface="Arial" panose="020B0604020202020204" pitchFamily="34" charset="0"/>
              </a:rPr>
              <a:pPr>
                <a:lnSpc>
                  <a:spcPct val="100000"/>
                </a:lnSpc>
                <a:spcBef>
                  <a:spcPct val="0"/>
                </a:spcBef>
                <a:buFontTx/>
                <a:buNone/>
              </a:pPr>
              <a:t>43</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l-GR" altLang="en-US" dirty="0" smtClean="0"/>
              <a:t>Μεταβολισμός 5/5</a:t>
            </a:r>
            <a:endParaRPr lang="el-GR" altLang="en-US" sz="4000" dirty="0" smtClean="0"/>
          </a:p>
        </p:txBody>
      </p:sp>
      <p:sp>
        <p:nvSpPr>
          <p:cNvPr id="55299" name="Content Placeholder 2"/>
          <p:cNvSpPr>
            <a:spLocks noGrp="1"/>
          </p:cNvSpPr>
          <p:nvPr>
            <p:ph idx="1"/>
          </p:nvPr>
        </p:nvSpPr>
        <p:spPr>
          <a:xfrm>
            <a:off x="655638" y="1447800"/>
            <a:ext cx="7886700" cy="4724400"/>
          </a:xfrm>
        </p:spPr>
        <p:txBody>
          <a:bodyPr/>
          <a:lstStyle/>
          <a:p>
            <a:pPr eaLnBrk="1" hangingPunct="1"/>
            <a:r>
              <a:rPr lang="el-GR" altLang="el-GR" sz="2800" smtClean="0"/>
              <a:t>Οι χημικές διεργασίες καταβολισμού και αναβολισμού περιλαμβάνουν: </a:t>
            </a:r>
            <a:endParaRPr lang="en-US" altLang="el-GR" sz="2800" smtClean="0"/>
          </a:p>
          <a:p>
            <a:pPr eaLnBrk="1" hangingPunct="1">
              <a:buFont typeface="Arial" panose="020B0604020202020204" pitchFamily="34" charset="0"/>
              <a:buNone/>
            </a:pPr>
            <a:r>
              <a:rPr lang="el-GR" altLang="el-GR" sz="2800" b="1" smtClean="0"/>
              <a:t>σύνθεση </a:t>
            </a:r>
            <a:endParaRPr lang="en-US" altLang="el-GR" sz="2800" b="1" smtClean="0"/>
          </a:p>
          <a:p>
            <a:pPr eaLnBrk="1" hangingPunct="1"/>
            <a:r>
              <a:rPr lang="el-GR" altLang="el-GR" sz="2800" b="1" smtClean="0"/>
              <a:t>υδατανθράκων, λιπιδίων</a:t>
            </a:r>
            <a:r>
              <a:rPr lang="el-GR" altLang="el-GR" sz="2800" smtClean="0"/>
              <a:t>,</a:t>
            </a:r>
          </a:p>
          <a:p>
            <a:pPr eaLnBrk="1" hangingPunct="1"/>
            <a:r>
              <a:rPr lang="el-GR" altLang="el-GR" sz="2800" b="1" smtClean="0"/>
              <a:t>νουκλεικών οξέων</a:t>
            </a:r>
            <a:r>
              <a:rPr lang="el-GR" altLang="el-GR" sz="2800" smtClean="0"/>
              <a:t> και </a:t>
            </a:r>
            <a:r>
              <a:rPr lang="el-GR" altLang="el-GR" sz="2800" b="1" smtClean="0"/>
              <a:t>πρωτεϊνών</a:t>
            </a:r>
            <a:r>
              <a:rPr lang="en-US" altLang="el-GR" sz="2800" smtClean="0"/>
              <a:t>, </a:t>
            </a:r>
            <a:r>
              <a:rPr lang="el-GR" altLang="el-GR" sz="2800" smtClean="0"/>
              <a:t>και</a:t>
            </a:r>
          </a:p>
          <a:p>
            <a:pPr eaLnBrk="1" hangingPunct="1"/>
            <a:r>
              <a:rPr lang="el-GR" altLang="el-GR" sz="2800" b="1" smtClean="0"/>
              <a:t>των επιμέρους συστατικών τους</a:t>
            </a:r>
            <a:r>
              <a:rPr lang="el-GR" altLang="el-GR" sz="2800" smtClean="0"/>
              <a:t>,</a:t>
            </a:r>
          </a:p>
          <a:p>
            <a:pPr eaLnBrk="1" hangingPunct="1">
              <a:buFont typeface="Arial" panose="020B0604020202020204" pitchFamily="34" charset="0"/>
              <a:buNone/>
            </a:pPr>
            <a:r>
              <a:rPr lang="el-GR" altLang="el-GR" sz="2800" smtClean="0"/>
              <a:t>καθώς και τη </a:t>
            </a:r>
            <a:r>
              <a:rPr lang="el-GR" altLang="el-GR" sz="2800" b="1" smtClean="0"/>
              <a:t>διάσπαση των χημικών δεσμών</a:t>
            </a:r>
            <a:r>
              <a:rPr lang="el-GR" altLang="el-GR" sz="2800" smtClean="0"/>
              <a:t>, προκειμένου να ελευθερωθεί η </a:t>
            </a:r>
            <a:r>
              <a:rPr lang="el-GR" altLang="el-GR" sz="2800" b="1" smtClean="0"/>
              <a:t>χημική ενέργεια την οποία εγκλείουν.</a:t>
            </a:r>
          </a:p>
          <a:p>
            <a:pPr eaLnBrk="1" hangingPunct="1"/>
            <a:endParaRPr lang="el-GR" altLang="el-GR" sz="2800" smtClean="0">
              <a:latin typeface="Times New Roman" panose="02020603050405020304" pitchFamily="18" charset="0"/>
            </a:endParaRPr>
          </a:p>
          <a:p>
            <a:pPr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553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AF26254E-B06F-4E94-94BB-1EF252EE9799}" type="slidenum">
              <a:rPr lang="el-GR" altLang="en-US" sz="1200" smtClean="0">
                <a:solidFill>
                  <a:srgbClr val="898989"/>
                </a:solidFill>
                <a:cs typeface="Arial" panose="020B0604020202020204" pitchFamily="34" charset="0"/>
              </a:rPr>
              <a:pPr>
                <a:lnSpc>
                  <a:spcPct val="100000"/>
                </a:lnSpc>
                <a:spcBef>
                  <a:spcPct val="0"/>
                </a:spcBef>
                <a:buFontTx/>
                <a:buNone/>
              </a:pPr>
              <a:t>44</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l-GR" altLang="en-US" dirty="0" smtClean="0"/>
              <a:t>Ανάπτυξη 1/2</a:t>
            </a:r>
            <a:endParaRPr lang="el-GR" altLang="en-US" sz="4000" dirty="0" smtClean="0"/>
          </a:p>
        </p:txBody>
      </p:sp>
      <p:sp>
        <p:nvSpPr>
          <p:cNvPr id="56323" name="Content Placeholder 2"/>
          <p:cNvSpPr>
            <a:spLocks noGrp="1"/>
          </p:cNvSpPr>
          <p:nvPr>
            <p:ph idx="1"/>
          </p:nvPr>
        </p:nvSpPr>
        <p:spPr>
          <a:xfrm>
            <a:off x="655638" y="1447800"/>
            <a:ext cx="7886700" cy="4724400"/>
          </a:xfrm>
        </p:spPr>
        <p:txBody>
          <a:bodyPr/>
          <a:lstStyle/>
          <a:p>
            <a:pPr marL="457200" eaLnBrk="1" hangingPunct="1"/>
            <a:r>
              <a:rPr lang="el-GR" altLang="el-GR" sz="2800" smtClean="0"/>
              <a:t>Όλοι οι οργανισμοί διαθέτουν έναν χαρακτηριστικό </a:t>
            </a:r>
            <a:r>
              <a:rPr lang="el-GR" altLang="el-GR" sz="2800" b="1" smtClean="0"/>
              <a:t>κύκλο ζωής.</a:t>
            </a:r>
          </a:p>
          <a:p>
            <a:pPr marL="457200" eaLnBrk="1" hangingPunct="1"/>
            <a:r>
              <a:rPr lang="el-GR" altLang="el-GR" sz="2800" smtClean="0"/>
              <a:t>Η </a:t>
            </a:r>
            <a:r>
              <a:rPr lang="el-GR" altLang="el-GR" sz="2800" b="1" smtClean="0"/>
              <a:t>ανάπτυξη</a:t>
            </a:r>
            <a:r>
              <a:rPr lang="el-GR" altLang="el-GR" sz="2800" smtClean="0"/>
              <a:t> περιγράφει τις </a:t>
            </a:r>
            <a:r>
              <a:rPr lang="el-GR" altLang="el-GR" sz="2800" b="1" smtClean="0"/>
              <a:t>χαρακτηριστικές αλλαγές από τις οποίες περνά ένας οργανισμός από την αρχική του φάση </a:t>
            </a:r>
            <a:r>
              <a:rPr lang="el-GR" altLang="el-GR" sz="2800" smtClean="0"/>
              <a:t>(συνήθως τη γονιμοποίηση του ωαρίου) </a:t>
            </a:r>
            <a:r>
              <a:rPr lang="el-GR" altLang="el-GR" sz="2800" b="1" smtClean="0"/>
              <a:t>μέχρι την τελική μορφή του ενήλικου ατόμου.</a:t>
            </a:r>
          </a:p>
          <a:p>
            <a:pPr marL="457200" eaLnBrk="1" hangingPunct="1"/>
            <a:endParaRPr lang="el-GR" altLang="el-GR" sz="2800" smtClean="0">
              <a:latin typeface="Times New Roman" panose="02020603050405020304" pitchFamily="18" charset="0"/>
            </a:endParaRPr>
          </a:p>
          <a:p>
            <a:pPr marL="45720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563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4DBBFDAD-ED9A-4BAD-80BB-AE8938CEAED6}" type="slidenum">
              <a:rPr lang="el-GR" altLang="en-US" sz="1200" smtClean="0">
                <a:solidFill>
                  <a:srgbClr val="898989"/>
                </a:solidFill>
                <a:cs typeface="Arial" panose="020B0604020202020204" pitchFamily="34" charset="0"/>
              </a:rPr>
              <a:pPr>
                <a:lnSpc>
                  <a:spcPct val="100000"/>
                </a:lnSpc>
                <a:spcBef>
                  <a:spcPct val="0"/>
                </a:spcBef>
                <a:buFontTx/>
                <a:buNone/>
              </a:pPr>
              <a:t>45</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l-GR" altLang="en-US" dirty="0" smtClean="0"/>
              <a:t>Ανάπτυξη 2/2</a:t>
            </a:r>
            <a:endParaRPr lang="el-GR" altLang="en-US" sz="4000" dirty="0" smtClean="0"/>
          </a:p>
        </p:txBody>
      </p:sp>
      <p:sp>
        <p:nvSpPr>
          <p:cNvPr id="57347" name="Content Placeholder 2"/>
          <p:cNvSpPr>
            <a:spLocks noGrp="1"/>
          </p:cNvSpPr>
          <p:nvPr>
            <p:ph idx="1"/>
          </p:nvPr>
        </p:nvSpPr>
        <p:spPr>
          <a:xfrm>
            <a:off x="655638" y="1447800"/>
            <a:ext cx="7886700" cy="4724400"/>
          </a:xfrm>
        </p:spPr>
        <p:txBody>
          <a:bodyPr/>
          <a:lstStyle/>
          <a:p>
            <a:pPr marL="457200" eaLnBrk="1" hangingPunct="1"/>
            <a:r>
              <a:rPr lang="el-GR" altLang="el-GR" sz="2800" smtClean="0"/>
              <a:t>Η </a:t>
            </a:r>
            <a:r>
              <a:rPr lang="el-GR" altLang="el-GR" sz="2800" b="1" smtClean="0"/>
              <a:t>ανάπτυξη</a:t>
            </a:r>
            <a:r>
              <a:rPr lang="el-GR" altLang="el-GR" sz="2800" smtClean="0"/>
              <a:t> συνήθως περιλαμβάνει:</a:t>
            </a:r>
          </a:p>
          <a:p>
            <a:pPr marL="457200" eaLnBrk="1" hangingPunct="1"/>
            <a:r>
              <a:rPr lang="el-GR" altLang="el-GR" sz="2800" b="1" smtClean="0"/>
              <a:t>αλλαγές στο σχήμα και στο μέγεθο</a:t>
            </a:r>
            <a:r>
              <a:rPr lang="el-GR" altLang="el-GR" sz="2800" smtClean="0"/>
              <a:t>ς,</a:t>
            </a:r>
          </a:p>
          <a:p>
            <a:pPr marL="457200" eaLnBrk="1" hangingPunct="1"/>
            <a:r>
              <a:rPr lang="el-GR" altLang="el-GR" sz="2800" b="1" smtClean="0"/>
              <a:t>και διαφοροποίηση των δομών του σώματος.</a:t>
            </a:r>
          </a:p>
          <a:p>
            <a:pPr marL="457200" eaLnBrk="1" hangingPunct="1"/>
            <a:endParaRPr lang="el-GR" altLang="el-GR" sz="2800" smtClean="0"/>
          </a:p>
          <a:p>
            <a:pPr marL="457200" eaLnBrk="1" hangingPunct="1"/>
            <a:r>
              <a:rPr lang="el-GR" altLang="el-GR" sz="2800" smtClean="0"/>
              <a:t>Οι πολυκύτταροι οργανισμοί υπόκεινται σε περισσότερο δραματικές αλλαγές κατά τη διάρκεια της ζωής τους.</a:t>
            </a:r>
          </a:p>
          <a:p>
            <a:pPr marL="45720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573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880082B2-EC68-49DF-ACF3-91013931C6C0}" type="slidenum">
              <a:rPr lang="el-GR" altLang="en-US" sz="1200" smtClean="0">
                <a:solidFill>
                  <a:srgbClr val="898989"/>
                </a:solidFill>
                <a:cs typeface="Arial" panose="020B0604020202020204" pitchFamily="34" charset="0"/>
              </a:rPr>
              <a:pPr>
                <a:lnSpc>
                  <a:spcPct val="100000"/>
                </a:lnSpc>
                <a:spcBef>
                  <a:spcPct val="0"/>
                </a:spcBef>
                <a:buFontTx/>
                <a:buNone/>
              </a:pPr>
              <a:t>46</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4800" y="365125"/>
            <a:ext cx="8610600" cy="1325563"/>
          </a:xfrm>
        </p:spPr>
        <p:txBody>
          <a:bodyPr/>
          <a:lstStyle/>
          <a:p>
            <a:pPr eaLnBrk="1" hangingPunct="1"/>
            <a:r>
              <a:rPr lang="el-GR" altLang="en-US" sz="4000" dirty="0" smtClean="0"/>
              <a:t>Αλληλεπίδραση με το περιβάλλον 1/2 </a:t>
            </a:r>
          </a:p>
        </p:txBody>
      </p:sp>
      <p:sp>
        <p:nvSpPr>
          <p:cNvPr id="58371" name="Content Placeholder 2"/>
          <p:cNvSpPr>
            <a:spLocks noGrp="1"/>
          </p:cNvSpPr>
          <p:nvPr>
            <p:ph idx="1"/>
          </p:nvPr>
        </p:nvSpPr>
        <p:spPr/>
        <p:txBody>
          <a:bodyPr/>
          <a:lstStyle/>
          <a:p>
            <a:pPr marL="457200" lvl="1" eaLnBrk="1" hangingPunct="1">
              <a:spcBef>
                <a:spcPts val="1000"/>
              </a:spcBef>
            </a:pPr>
            <a:r>
              <a:rPr lang="el-GR" altLang="el-GR" smtClean="0"/>
              <a:t>Όλα τα ζώα αλληλεπιδρούν με το περιβάλλον τους.</a:t>
            </a:r>
          </a:p>
          <a:p>
            <a:pPr marL="457200" lvl="1" eaLnBrk="1" hangingPunct="1">
              <a:spcBef>
                <a:spcPts val="1000"/>
              </a:spcBef>
            </a:pPr>
            <a:r>
              <a:rPr lang="el-GR" altLang="el-GR" smtClean="0"/>
              <a:t>Η μελέτη της αλληλεπίδρασης των ζώων με το περιβάλλον τους είναι γνωστή ως </a:t>
            </a:r>
            <a:r>
              <a:rPr lang="el-GR" altLang="el-GR" b="1" smtClean="0"/>
              <a:t>Οικολογία.</a:t>
            </a:r>
          </a:p>
          <a:p>
            <a:pPr marL="457200" eaLnBrk="1" hangingPunct="1"/>
            <a:r>
              <a:rPr lang="el-GR" altLang="el-GR" sz="2800" smtClean="0"/>
              <a:t>Ιδιαίτερο ενδιαφέρον παρουσιάζουν οι    </a:t>
            </a:r>
            <a:r>
              <a:rPr lang="el-GR" altLang="el-GR" sz="2800" b="1" smtClean="0"/>
              <a:t>παράγοντες οι οποίοι επηρεάζουν τη  γεωγραφική κατανομή και την αφθονία  των ειδών.</a:t>
            </a:r>
          </a:p>
          <a:p>
            <a:pPr marL="45720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583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FB06AB1D-8E46-434E-9020-F42488055E44}" type="slidenum">
              <a:rPr lang="el-GR" altLang="en-US" sz="1200" smtClean="0">
                <a:solidFill>
                  <a:srgbClr val="898989"/>
                </a:solidFill>
                <a:cs typeface="Arial" panose="020B0604020202020204" pitchFamily="34" charset="0"/>
              </a:rPr>
              <a:pPr>
                <a:lnSpc>
                  <a:spcPct val="100000"/>
                </a:lnSpc>
                <a:spcBef>
                  <a:spcPct val="0"/>
                </a:spcBef>
                <a:buFontTx/>
                <a:buNone/>
              </a:pPr>
              <a:t>47</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04800" y="365125"/>
            <a:ext cx="8610600" cy="1325563"/>
          </a:xfrm>
        </p:spPr>
        <p:txBody>
          <a:bodyPr/>
          <a:lstStyle/>
          <a:p>
            <a:pPr eaLnBrk="1" hangingPunct="1"/>
            <a:r>
              <a:rPr lang="el-GR" altLang="en-US" sz="4000" dirty="0" smtClean="0"/>
              <a:t>Αλληλεπίδραση με το περιβάλλον 2/2 </a:t>
            </a:r>
          </a:p>
        </p:txBody>
      </p:sp>
      <p:sp>
        <p:nvSpPr>
          <p:cNvPr id="59395" name="Content Placeholder 2"/>
          <p:cNvSpPr>
            <a:spLocks noGrp="1"/>
          </p:cNvSpPr>
          <p:nvPr>
            <p:ph idx="1"/>
          </p:nvPr>
        </p:nvSpPr>
        <p:spPr>
          <a:xfrm>
            <a:off x="646113" y="1844675"/>
            <a:ext cx="7886700" cy="4098925"/>
          </a:xfrm>
        </p:spPr>
        <p:txBody>
          <a:bodyPr/>
          <a:lstStyle/>
          <a:p>
            <a:pPr eaLnBrk="1" hangingPunct="1"/>
            <a:r>
              <a:rPr lang="el-GR" altLang="el-GR" sz="2800" smtClean="0"/>
              <a:t>Η επιστήμη της </a:t>
            </a:r>
            <a:r>
              <a:rPr lang="el-GR" altLang="el-GR" sz="2800" b="1" smtClean="0"/>
              <a:t>Οικολογίας</a:t>
            </a:r>
            <a:r>
              <a:rPr lang="el-GR" altLang="el-GR" sz="2800" smtClean="0"/>
              <a:t> μας επιτρέπει να κατανοήσουμε:</a:t>
            </a:r>
          </a:p>
          <a:p>
            <a:pPr eaLnBrk="1" hangingPunct="1"/>
            <a:r>
              <a:rPr lang="el-GR" altLang="el-GR" sz="2800" b="1" smtClean="0"/>
              <a:t>το πώς ένας οργανισμός αντιλαμβάνεται τα ερεθίσματα από το περιβάλλον του.</a:t>
            </a:r>
          </a:p>
          <a:p>
            <a:pPr eaLnBrk="1" hangingPunct="1"/>
            <a:r>
              <a:rPr lang="el-GR" altLang="el-GR" sz="2800" smtClean="0"/>
              <a:t>και </a:t>
            </a:r>
            <a:r>
              <a:rPr lang="el-GR" altLang="el-GR" sz="2800" b="1" smtClean="0"/>
              <a:t>το πώς αντιδρά κατάλληλα</a:t>
            </a:r>
            <a:r>
              <a:rPr lang="el-GR" altLang="el-GR" sz="2800" smtClean="0"/>
              <a:t> σ’ αυτά        </a:t>
            </a:r>
            <a:r>
              <a:rPr lang="el-GR" altLang="el-GR" sz="2800" b="1" smtClean="0"/>
              <a:t>ρυθμίζοντας τον μεταβολισμό </a:t>
            </a:r>
            <a:r>
              <a:rPr lang="el-GR" altLang="el-GR" sz="2800" smtClean="0"/>
              <a:t>και </a:t>
            </a:r>
            <a:r>
              <a:rPr lang="el-GR" altLang="el-GR" sz="2800" b="1" smtClean="0"/>
              <a:t>τη</a:t>
            </a:r>
            <a:r>
              <a:rPr lang="el-GR" altLang="el-GR" sz="2800" smtClean="0"/>
              <a:t>         </a:t>
            </a:r>
            <a:r>
              <a:rPr lang="el-GR" altLang="el-GR" sz="2800" b="1" smtClean="0"/>
              <a:t>φυσιολογία του.</a:t>
            </a:r>
          </a:p>
          <a:p>
            <a:pPr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593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0B3D50E7-2CFF-406A-8FFD-6A9385759CBF}" type="slidenum">
              <a:rPr lang="el-GR" altLang="en-US" sz="1200" smtClean="0">
                <a:solidFill>
                  <a:srgbClr val="898989"/>
                </a:solidFill>
                <a:cs typeface="Arial" panose="020B0604020202020204" pitchFamily="34" charset="0"/>
              </a:rPr>
              <a:pPr>
                <a:lnSpc>
                  <a:spcPct val="100000"/>
                </a:lnSpc>
                <a:spcBef>
                  <a:spcPct val="0"/>
                </a:spcBef>
                <a:buFontTx/>
                <a:buNone/>
              </a:pPr>
              <a:t>48</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altLang="en-US" sz="4000" smtClean="0"/>
              <a:t>Η Ζωή υπακούει </a:t>
            </a:r>
            <a:br>
              <a:rPr lang="el-GR" altLang="en-US" sz="4000" smtClean="0"/>
            </a:br>
            <a:r>
              <a:rPr lang="el-GR" altLang="en-US" sz="4000" smtClean="0"/>
              <a:t>στους Φυσικούς Νόμους </a:t>
            </a:r>
          </a:p>
        </p:txBody>
      </p:sp>
      <p:sp>
        <p:nvSpPr>
          <p:cNvPr id="60419" name="Content Placeholder 2"/>
          <p:cNvSpPr>
            <a:spLocks noGrp="1"/>
          </p:cNvSpPr>
          <p:nvPr>
            <p:ph idx="1"/>
          </p:nvPr>
        </p:nvSpPr>
        <p:spPr>
          <a:xfrm>
            <a:off x="646113" y="1844675"/>
            <a:ext cx="7886700" cy="4098925"/>
          </a:xfrm>
        </p:spPr>
        <p:txBody>
          <a:bodyPr/>
          <a:lstStyle/>
          <a:p>
            <a:pPr marL="457200" eaLnBrk="1" hangingPunct="1"/>
            <a:r>
              <a:rPr lang="el-GR" altLang="el-GR" sz="2800" smtClean="0"/>
              <a:t>Ο πρώτος νόμος της θερμοδυναμικής είναι ο </a:t>
            </a:r>
            <a:r>
              <a:rPr lang="el-GR" altLang="el-GR" sz="2800" b="1" smtClean="0"/>
              <a:t>νόμος της διατήρησης της ενέργειας.</a:t>
            </a:r>
          </a:p>
          <a:p>
            <a:pPr marL="457200" eaLnBrk="1" hangingPunct="1"/>
            <a:endParaRPr lang="el-GR" altLang="el-GR" sz="2800" b="1" smtClean="0"/>
          </a:p>
          <a:p>
            <a:pPr marL="457200" eaLnBrk="1" hangingPunct="1"/>
            <a:r>
              <a:rPr lang="el-GR" altLang="el-GR" sz="2800" smtClean="0"/>
              <a:t>Ο δεύτερος νόμος της θερμοδυναμικής αναφέρει ότι </a:t>
            </a:r>
            <a:r>
              <a:rPr lang="el-GR" altLang="el-GR" sz="2800" b="1" smtClean="0"/>
              <a:t>τα φυσικά συστήματα τείνουν προς μια κατάσταση μεγαλύτερης αταξίας ή εντροπίας</a:t>
            </a:r>
            <a:r>
              <a:rPr lang="el-GR" altLang="el-GR" sz="2800" smtClean="0"/>
              <a:t>.</a:t>
            </a:r>
          </a:p>
          <a:p>
            <a:pPr marL="45720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604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6979E733-40D2-4CDE-A2DD-E32945305C91}" type="slidenum">
              <a:rPr lang="el-GR" altLang="en-US" sz="1200" smtClean="0">
                <a:solidFill>
                  <a:srgbClr val="898989"/>
                </a:solidFill>
                <a:cs typeface="Arial" panose="020B0604020202020204" pitchFamily="34" charset="0"/>
              </a:rPr>
              <a:pPr>
                <a:lnSpc>
                  <a:spcPct val="100000"/>
                </a:lnSpc>
                <a:spcBef>
                  <a:spcPct val="0"/>
                </a:spcBef>
                <a:buFontTx/>
                <a:buNone/>
              </a:pPr>
              <a:t>49</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l-GR" altLang="en-US" sz="4000" dirty="0" smtClean="0"/>
              <a:t>Επαγγελματικές ασχολίες σχετικές με τη </a:t>
            </a:r>
            <a:r>
              <a:rPr lang="el-GR" altLang="en-US" sz="4000" dirty="0"/>
              <a:t>Ζωολογία </a:t>
            </a:r>
            <a:r>
              <a:rPr lang="el-GR" altLang="en-US" sz="4000" dirty="0" smtClean="0"/>
              <a:t>1/3</a:t>
            </a:r>
          </a:p>
        </p:txBody>
      </p:sp>
      <p:sp>
        <p:nvSpPr>
          <p:cNvPr id="11267" name="Content Placeholder 2"/>
          <p:cNvSpPr>
            <a:spLocks noGrp="1"/>
          </p:cNvSpPr>
          <p:nvPr>
            <p:ph idx="1"/>
          </p:nvPr>
        </p:nvSpPr>
        <p:spPr/>
        <p:txBody>
          <a:bodyPr/>
          <a:lstStyle/>
          <a:p>
            <a:pPr marL="0" indent="0" eaLnBrk="1" hangingPunct="1">
              <a:buFont typeface="Arial" panose="020B0604020202020204" pitchFamily="34" charset="0"/>
              <a:buNone/>
            </a:pPr>
            <a:r>
              <a:rPr lang="el-GR" altLang="el-GR" sz="2800" b="1" dirty="0" smtClean="0"/>
              <a:t>Έρευνα</a:t>
            </a:r>
          </a:p>
          <a:p>
            <a:pPr eaLnBrk="1" hangingPunct="1">
              <a:spcBef>
                <a:spcPts val="1800"/>
              </a:spcBef>
            </a:pPr>
            <a:r>
              <a:rPr lang="el-GR" altLang="el-GR" sz="2800" dirty="0" smtClean="0"/>
              <a:t>Θαλάσσια Βιολογία</a:t>
            </a:r>
          </a:p>
          <a:p>
            <a:pPr eaLnBrk="1" hangingPunct="1">
              <a:spcBef>
                <a:spcPts val="600"/>
              </a:spcBef>
            </a:pPr>
            <a:r>
              <a:rPr lang="el-GR" altLang="el-GR" sz="2800" dirty="0" smtClean="0"/>
              <a:t>Μελέτη απειλούμενων ειδών</a:t>
            </a:r>
          </a:p>
          <a:p>
            <a:pPr eaLnBrk="1" hangingPunct="1">
              <a:spcBef>
                <a:spcPts val="600"/>
              </a:spcBef>
            </a:pPr>
            <a:r>
              <a:rPr lang="el-GR" altLang="el-GR" sz="2800" dirty="0" smtClean="0"/>
              <a:t>Συμπεριφορά ζώων</a:t>
            </a:r>
          </a:p>
          <a:p>
            <a:pPr eaLnBrk="1" hangingPunct="1">
              <a:spcBef>
                <a:spcPts val="600"/>
              </a:spcBef>
            </a:pPr>
            <a:r>
              <a:rPr lang="el-GR" altLang="el-GR" sz="2800" dirty="0" smtClean="0"/>
              <a:t>Εξελικτική ζωολογία</a:t>
            </a:r>
            <a:endParaRPr lang="en-US" altLang="el-GR" sz="2800" dirty="0" smtClean="0"/>
          </a:p>
          <a:p>
            <a:pPr marL="0" indent="0" eaLnBrk="1" hangingPunct="1"/>
            <a:endParaRPr lang="el-GR" altLang="en-US"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6164268D-6FEC-443B-B02F-9B0A09E0800F}" type="slidenum">
              <a:rPr lang="el-GR" altLang="en-US" sz="1200" smtClean="0">
                <a:solidFill>
                  <a:srgbClr val="898989"/>
                </a:solidFill>
                <a:cs typeface="Arial" panose="020B0604020202020204" pitchFamily="34" charset="0"/>
              </a:rPr>
              <a:pPr>
                <a:lnSpc>
                  <a:spcPct val="100000"/>
                </a:lnSpc>
                <a:spcBef>
                  <a:spcPct val="0"/>
                </a:spcBef>
                <a:buFontTx/>
                <a:buNone/>
              </a:pPr>
              <a:t>5</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p002-fig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9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Text Box 8"/>
          <p:cNvSpPr txBox="1">
            <a:spLocks noChangeArrowheads="1"/>
          </p:cNvSpPr>
          <p:nvPr/>
        </p:nvSpPr>
        <p:spPr bwMode="auto">
          <a:xfrm>
            <a:off x="6353175" y="1219200"/>
            <a:ext cx="2590800" cy="677863"/>
          </a:xfrm>
          <a:prstGeom prst="rect">
            <a:avLst/>
          </a:prstGeom>
          <a:noFill/>
          <a:ln>
            <a:noFill/>
          </a:ln>
          <a:effectLst/>
          <a:extLst/>
        </p:spPr>
        <p:txBody>
          <a:bodyPr wrap="none">
            <a:spAutoFit/>
          </a:bodyPr>
          <a:lstStyle/>
          <a:p>
            <a:pPr>
              <a:defRPr/>
            </a:pPr>
            <a:r>
              <a:rPr lang="el-GR" altLang="el-GR" sz="3800" dirty="0">
                <a:latin typeface="+mn-lt"/>
                <a:cs typeface="+mn-cs"/>
              </a:rPr>
              <a:t>Η Ζωολογία</a:t>
            </a:r>
          </a:p>
        </p:txBody>
      </p:sp>
      <p:sp>
        <p:nvSpPr>
          <p:cNvPr id="88073" name="Text Box 9"/>
          <p:cNvSpPr txBox="1">
            <a:spLocks noChangeArrowheads="1"/>
          </p:cNvSpPr>
          <p:nvPr/>
        </p:nvSpPr>
        <p:spPr bwMode="auto">
          <a:xfrm>
            <a:off x="6634163" y="2286000"/>
            <a:ext cx="2185987" cy="1754188"/>
          </a:xfrm>
          <a:prstGeom prst="rect">
            <a:avLst/>
          </a:prstGeom>
          <a:noFill/>
          <a:ln>
            <a:noFill/>
          </a:ln>
          <a:effectLst/>
          <a:extLst/>
        </p:spPr>
        <p:txBody>
          <a:bodyPr>
            <a:spAutoFit/>
          </a:bodyPr>
          <a:lstStyle/>
          <a:p>
            <a:pPr algn="ctr">
              <a:defRPr/>
            </a:pPr>
            <a:r>
              <a:rPr lang="el-GR" altLang="el-GR" sz="3600" dirty="0">
                <a:latin typeface="+mn-lt"/>
                <a:cs typeface="+mn-cs"/>
              </a:rPr>
              <a:t>ως τμήμα της Βιολογίας</a:t>
            </a:r>
          </a:p>
        </p:txBody>
      </p:sp>
      <p:sp>
        <p:nvSpPr>
          <p:cNvPr id="5" name="TextBox 4"/>
          <p:cNvSpPr txBox="1"/>
          <p:nvPr/>
        </p:nvSpPr>
        <p:spPr>
          <a:xfrm>
            <a:off x="5845175" y="6554788"/>
            <a:ext cx="263525" cy="276225"/>
          </a:xfrm>
          <a:prstGeom prst="rect">
            <a:avLst/>
          </a:prstGeom>
          <a:noFill/>
        </p:spPr>
        <p:txBody>
          <a:bodyPr wrap="none">
            <a:spAutoFit/>
          </a:bodyPr>
          <a:lstStyle/>
          <a:p>
            <a:pPr>
              <a:defRPr/>
            </a:pPr>
            <a:r>
              <a:rPr lang="en-US" sz="1200" dirty="0">
                <a:solidFill>
                  <a:schemeClr val="bg1"/>
                </a:solidFill>
                <a:latin typeface="+mn-lt"/>
                <a:cs typeface="+mn-cs"/>
              </a:rPr>
              <a:t>6</a:t>
            </a:r>
          </a:p>
        </p:txBody>
      </p:sp>
      <p:sp>
        <p:nvSpPr>
          <p:cNvPr id="2" name="Footer Placeholder 1"/>
          <p:cNvSpPr>
            <a:spLocks noGrp="1"/>
          </p:cNvSpPr>
          <p:nvPr>
            <p:ph type="ftr" sz="quarter" idx="11"/>
          </p:nvPr>
        </p:nvSpPr>
        <p:spPr/>
        <p:txBody>
          <a:bodyPr/>
          <a:lstStyle/>
          <a:p>
            <a:pPr>
              <a:defRPr/>
            </a:pPr>
            <a:r>
              <a:rPr lang="el-GR" dirty="0"/>
              <a:t>Ενότητα 1. Βασικές Αρχές της Βιολογίας και η Επιστήμη της Ζωολογίας</a:t>
            </a:r>
          </a:p>
        </p:txBody>
      </p:sp>
      <p:sp>
        <p:nvSpPr>
          <p:cNvPr id="614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0E2234AF-2A99-4E9B-8375-6A65CF83A882}" type="slidenum">
              <a:rPr lang="el-GR" altLang="en-US" sz="1200" smtClean="0">
                <a:solidFill>
                  <a:srgbClr val="898989"/>
                </a:solidFill>
                <a:cs typeface="Arial" panose="020B0604020202020204" pitchFamily="34" charset="0"/>
              </a:rPr>
              <a:pPr>
                <a:lnSpc>
                  <a:spcPct val="100000"/>
                </a:lnSpc>
                <a:spcBef>
                  <a:spcPct val="0"/>
                </a:spcBef>
                <a:buFontTx/>
                <a:buNone/>
              </a:pPr>
              <a:t>50</a:t>
            </a:fld>
            <a:endParaRPr lang="el-GR" altLang="en-US" sz="1200" smtClean="0">
              <a:solidFill>
                <a:srgbClr val="898989"/>
              </a:solidFill>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l-GR" altLang="en-US" sz="4000" dirty="0" smtClean="0"/>
              <a:t>Τα χαρακτηριστικά των </a:t>
            </a:r>
            <a:r>
              <a:rPr lang="el-GR" altLang="en-US" sz="4000" dirty="0"/>
              <a:t>ζώων </a:t>
            </a:r>
            <a:r>
              <a:rPr lang="el-GR" altLang="en-US" sz="4000" dirty="0" smtClean="0"/>
              <a:t>1/7 </a:t>
            </a:r>
          </a:p>
        </p:txBody>
      </p:sp>
      <p:sp>
        <p:nvSpPr>
          <p:cNvPr id="63491" name="Content Placeholder 2"/>
          <p:cNvSpPr>
            <a:spLocks noGrp="1"/>
          </p:cNvSpPr>
          <p:nvPr>
            <p:ph idx="1"/>
          </p:nvPr>
        </p:nvSpPr>
        <p:spPr>
          <a:xfrm>
            <a:off x="646113" y="1844675"/>
            <a:ext cx="7886700" cy="4098925"/>
          </a:xfrm>
        </p:spPr>
        <p:txBody>
          <a:bodyPr/>
          <a:lstStyle/>
          <a:p>
            <a:pPr marL="457200" eaLnBrk="1" hangingPunct="1"/>
            <a:r>
              <a:rPr lang="el-GR" altLang="el-GR" sz="2800" smtClean="0"/>
              <a:t>Τα </a:t>
            </a:r>
            <a:r>
              <a:rPr lang="el-GR" altLang="el-GR" sz="2800" b="1" smtClean="0"/>
              <a:t>ζώα</a:t>
            </a:r>
            <a:r>
              <a:rPr lang="el-GR" altLang="el-GR" sz="2800" smtClean="0"/>
              <a:t> σχηματίζουν έναν ιδιαίτερο κλάδο στο εξελικτικό δένδρο της ζωής. </a:t>
            </a:r>
          </a:p>
          <a:p>
            <a:pPr marL="457200" eaLnBrk="1" hangingPunct="1"/>
            <a:endParaRPr lang="el-GR" altLang="el-GR" sz="2800" smtClean="0"/>
          </a:p>
          <a:p>
            <a:pPr marL="457200" eaLnBrk="1" hangingPunct="1"/>
            <a:r>
              <a:rPr lang="el-GR" altLang="el-GR" sz="2800" smtClean="0"/>
              <a:t>Αποτελούν έναν μεγάλο και παλαιό κλάδο, ο  οποίος δημιουργήθηκε στις θάλασσες την </a:t>
            </a:r>
            <a:r>
              <a:rPr lang="el-GR" altLang="el-GR" sz="2800" b="1" smtClean="0"/>
              <a:t>περίοδο του προκάμβριου</a:t>
            </a:r>
            <a:r>
              <a:rPr lang="el-GR" altLang="el-GR" sz="2800" smtClean="0"/>
              <a:t>, περισσότερο από  600 εκατομμύρια χρόνια πριν από σήμερα.</a:t>
            </a:r>
            <a:endParaRPr lang="el-GR" altLang="en-US" sz="280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634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75F2030C-C670-40B8-8252-751B901F92F1}" type="slidenum">
              <a:rPr lang="el-GR" altLang="en-US" sz="1200" smtClean="0">
                <a:solidFill>
                  <a:srgbClr val="898989"/>
                </a:solidFill>
                <a:cs typeface="Arial" panose="020B0604020202020204" pitchFamily="34" charset="0"/>
              </a:rPr>
              <a:pPr>
                <a:lnSpc>
                  <a:spcPct val="100000"/>
                </a:lnSpc>
                <a:spcBef>
                  <a:spcPct val="0"/>
                </a:spcBef>
                <a:buFontTx/>
                <a:buNone/>
              </a:pPr>
              <a:t>51</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l-GR" altLang="en-US" sz="4000" dirty="0" smtClean="0"/>
              <a:t>Τα χαρακτηριστικά των </a:t>
            </a:r>
            <a:r>
              <a:rPr lang="el-GR" altLang="en-US" sz="4000" dirty="0"/>
              <a:t>ζώων </a:t>
            </a:r>
            <a:r>
              <a:rPr lang="el-GR" altLang="en-US" sz="4000" dirty="0" smtClean="0"/>
              <a:t>2/7</a:t>
            </a:r>
          </a:p>
        </p:txBody>
      </p:sp>
      <p:pic>
        <p:nvPicPr>
          <p:cNvPr id="6451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5181" y="1825625"/>
            <a:ext cx="5913638" cy="4351338"/>
          </a:xfrm>
        </p:spPr>
      </p:pic>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645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C768FF81-CD94-44F1-838F-EC1C30DD9C34}" type="slidenum">
              <a:rPr lang="el-GR" altLang="en-US" sz="1200" smtClean="0">
                <a:solidFill>
                  <a:srgbClr val="898989"/>
                </a:solidFill>
                <a:cs typeface="Arial" panose="020B0604020202020204" pitchFamily="34" charset="0"/>
              </a:rPr>
              <a:pPr>
                <a:lnSpc>
                  <a:spcPct val="100000"/>
                </a:lnSpc>
                <a:spcBef>
                  <a:spcPct val="0"/>
                </a:spcBef>
                <a:buFontTx/>
                <a:buNone/>
              </a:pPr>
              <a:t>52</a:t>
            </a:fld>
            <a:endParaRPr lang="el-GR" altLang="en-US" sz="1200" smtClean="0">
              <a:solidFill>
                <a:srgbClr val="898989"/>
              </a:solidFill>
              <a:cs typeface="Arial" panose="020B0604020202020204" pitchFamily="34" charset="0"/>
            </a:endParaRPr>
          </a:p>
        </p:txBody>
      </p:sp>
      <p:sp>
        <p:nvSpPr>
          <p:cNvPr id="6" name="TextBox 5"/>
          <p:cNvSpPr txBox="1"/>
          <p:nvPr/>
        </p:nvSpPr>
        <p:spPr>
          <a:xfrm>
            <a:off x="6019800" y="5900738"/>
            <a:ext cx="263525" cy="276225"/>
          </a:xfrm>
          <a:prstGeom prst="rect">
            <a:avLst/>
          </a:prstGeom>
          <a:noFill/>
        </p:spPr>
        <p:txBody>
          <a:bodyPr wrap="none">
            <a:spAutoFit/>
          </a:bodyPr>
          <a:lstStyle/>
          <a:p>
            <a:pPr>
              <a:defRPr/>
            </a:pPr>
            <a:r>
              <a:rPr lang="en-US" sz="1200" dirty="0">
                <a:latin typeface="+mn-lt"/>
                <a:cs typeface="+mn-cs"/>
              </a:rPr>
              <a:t>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l-GR" altLang="en-US" sz="4000" dirty="0" smtClean="0"/>
              <a:t>Τα χαρακτηριστικά των </a:t>
            </a:r>
            <a:r>
              <a:rPr lang="el-GR" altLang="en-US" sz="4000" dirty="0"/>
              <a:t>ζώων </a:t>
            </a:r>
            <a:r>
              <a:rPr lang="el-GR" altLang="en-US" sz="4000" dirty="0" smtClean="0"/>
              <a:t>3/7</a:t>
            </a:r>
          </a:p>
        </p:txBody>
      </p:sp>
      <p:sp>
        <p:nvSpPr>
          <p:cNvPr id="66563" name="Content Placeholder 2"/>
          <p:cNvSpPr>
            <a:spLocks noGrp="1"/>
          </p:cNvSpPr>
          <p:nvPr>
            <p:ph idx="1"/>
          </p:nvPr>
        </p:nvSpPr>
        <p:spPr>
          <a:xfrm>
            <a:off x="646113" y="1844675"/>
            <a:ext cx="7886700" cy="4098925"/>
          </a:xfrm>
        </p:spPr>
        <p:txBody>
          <a:bodyPr/>
          <a:lstStyle/>
          <a:p>
            <a:pPr marL="457200" eaLnBrk="1" hangingPunct="1"/>
            <a:r>
              <a:rPr lang="el-GR" altLang="el-GR" sz="2800" smtClean="0"/>
              <a:t>Τα </a:t>
            </a:r>
            <a:r>
              <a:rPr lang="el-GR" altLang="el-GR" sz="2800" b="1" smtClean="0"/>
              <a:t>ζώα</a:t>
            </a:r>
            <a:r>
              <a:rPr lang="el-GR" altLang="el-GR" sz="2800" smtClean="0"/>
              <a:t> αποτελούν τμήμα ενός μεγαλύτερου κλάδου γνωστού ως </a:t>
            </a:r>
            <a:r>
              <a:rPr lang="el-GR" altLang="el-GR" sz="2800" b="1" smtClean="0"/>
              <a:t>ευκαρυωτικοί οργανισμοί</a:t>
            </a:r>
            <a:r>
              <a:rPr lang="el-GR" altLang="el-GR" sz="2800" smtClean="0"/>
              <a:t>, που περιλαμβάνει τους οργανισμούς των οποίων τα κύτταρα φέρουν πυρήνα που περιβάλλεται από μεμβράνη. </a:t>
            </a:r>
            <a:r>
              <a:rPr lang="el-GR" altLang="el-GR" sz="2800" b="1" smtClean="0"/>
              <a:t>Εδώ υπάγονται επίσης τα φυτά και οι μύκητες.</a:t>
            </a:r>
            <a:endParaRPr lang="el-GR" altLang="el-GR" sz="1600" b="1" smtClean="0">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665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8EF557AC-3CC3-4D72-A6BC-F738F28E3795}" type="slidenum">
              <a:rPr lang="el-GR" altLang="en-US" sz="1200" smtClean="0">
                <a:solidFill>
                  <a:srgbClr val="898989"/>
                </a:solidFill>
                <a:cs typeface="Arial" panose="020B0604020202020204" pitchFamily="34" charset="0"/>
              </a:rPr>
              <a:pPr>
                <a:lnSpc>
                  <a:spcPct val="100000"/>
                </a:lnSpc>
                <a:spcBef>
                  <a:spcPct val="0"/>
                </a:spcBef>
                <a:buFontTx/>
                <a:buNone/>
              </a:pPr>
              <a:t>53</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l-GR" altLang="en-US" sz="4000" dirty="0" smtClean="0"/>
              <a:t>Τα χαρακτηριστικά των </a:t>
            </a:r>
            <a:r>
              <a:rPr lang="el-GR" altLang="en-US" sz="4000" dirty="0"/>
              <a:t>ζώων </a:t>
            </a:r>
            <a:r>
              <a:rPr lang="el-GR" altLang="en-US" sz="4000" dirty="0" smtClean="0"/>
              <a:t>4/7</a:t>
            </a:r>
          </a:p>
        </p:txBody>
      </p:sp>
      <p:sp>
        <p:nvSpPr>
          <p:cNvPr id="67589" name="Content Placeholder 2"/>
          <p:cNvSpPr>
            <a:spLocks noGrp="1"/>
          </p:cNvSpPr>
          <p:nvPr>
            <p:ph idx="1"/>
          </p:nvPr>
        </p:nvSpPr>
        <p:spPr/>
        <p:txBody>
          <a:bodyPr/>
          <a:lstStyle/>
          <a:p>
            <a:pPr marL="457200" eaLnBrk="1" hangingPunct="1"/>
            <a:r>
              <a:rPr lang="el-GR" altLang="el-GR" sz="2800" smtClean="0"/>
              <a:t>Ίσως το πλέον </a:t>
            </a:r>
            <a:r>
              <a:rPr lang="el-GR" altLang="el-GR" sz="2800" b="1" smtClean="0"/>
              <a:t>διακριτικό χαρακτηριστικό </a:t>
            </a:r>
            <a:r>
              <a:rPr lang="el-GR" altLang="el-GR" sz="2800" smtClean="0"/>
              <a:t>των ζώων ως ομάδας είναι </a:t>
            </a:r>
            <a:r>
              <a:rPr lang="el-GR" altLang="el-GR" sz="2800" b="1" smtClean="0"/>
              <a:t>ο τρόπος διατροφής </a:t>
            </a:r>
            <a:r>
              <a:rPr lang="el-GR" altLang="el-GR" sz="2800" smtClean="0"/>
              <a:t>τους, που συνίσταται στην κατανάλωση άλλων οργανισμών (</a:t>
            </a:r>
            <a:r>
              <a:rPr lang="el-GR" altLang="el-GR" sz="2800" b="1" smtClean="0"/>
              <a:t>ετερότροφα</a:t>
            </a:r>
            <a:r>
              <a:rPr lang="el-GR" altLang="el-GR" sz="2800" smtClean="0"/>
              <a:t>).</a:t>
            </a:r>
          </a:p>
          <a:p>
            <a:pPr marL="457200" eaLnBrk="1" hangingPunct="1"/>
            <a:endParaRPr lang="el-GR" altLang="el-GR" sz="2800" smtClean="0"/>
          </a:p>
          <a:p>
            <a:pPr marL="457200" eaLnBrk="1" hangingPunct="1"/>
            <a:r>
              <a:rPr lang="el-GR" altLang="el-GR" sz="2800" smtClean="0"/>
              <a:t> Αυτό το βασικό χαρακτηριστικό οδήγησε στην </a:t>
            </a:r>
            <a:r>
              <a:rPr lang="el-GR" altLang="el-GR" sz="2800" b="1" smtClean="0"/>
              <a:t>εξέλιξη πολλών και ποικίλων συστημάτων για μετακίνηση</a:t>
            </a:r>
            <a:r>
              <a:rPr lang="el-GR" altLang="el-GR" sz="2800" smtClean="0"/>
              <a:t>, καθώς και για </a:t>
            </a:r>
            <a:r>
              <a:rPr lang="el-GR" altLang="el-GR" sz="2800" b="1" smtClean="0"/>
              <a:t>σύλληψη</a:t>
            </a:r>
            <a:r>
              <a:rPr lang="el-GR" altLang="el-GR" sz="2800" smtClean="0"/>
              <a:t> και </a:t>
            </a:r>
            <a:r>
              <a:rPr lang="el-GR" altLang="el-GR" sz="2800" b="1" smtClean="0"/>
              <a:t>επεξεργασία μιας μεγάλης ποικιλίας τροφικών  σωματιδίων. </a:t>
            </a:r>
          </a:p>
          <a:p>
            <a:pPr marL="457200" eaLnBrk="1" hangingPunct="1"/>
            <a:endParaRPr lang="el-GR"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675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B18CA63E-2C67-498B-8FA9-3F730D158D8F}" type="slidenum">
              <a:rPr lang="el-GR" altLang="en-US" sz="1200" smtClean="0">
                <a:solidFill>
                  <a:srgbClr val="898989"/>
                </a:solidFill>
                <a:cs typeface="Arial" panose="020B0604020202020204" pitchFamily="34" charset="0"/>
              </a:rPr>
              <a:pPr>
                <a:lnSpc>
                  <a:spcPct val="100000"/>
                </a:lnSpc>
                <a:spcBef>
                  <a:spcPct val="0"/>
                </a:spcBef>
                <a:buFontTx/>
                <a:buNone/>
              </a:pPr>
              <a:t>54</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l-GR" altLang="en-US" sz="4000" dirty="0" smtClean="0"/>
              <a:t>Τα χαρακτηριστικά των </a:t>
            </a:r>
            <a:r>
              <a:rPr lang="el-GR" altLang="en-US" sz="4000" dirty="0"/>
              <a:t>ζώων </a:t>
            </a:r>
            <a:r>
              <a:rPr lang="el-GR" altLang="en-US" sz="4000" dirty="0" smtClean="0"/>
              <a:t>5/7</a:t>
            </a:r>
          </a:p>
        </p:txBody>
      </p:sp>
      <p:pic>
        <p:nvPicPr>
          <p:cNvPr id="68611"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2241550"/>
            <a:ext cx="4437063" cy="3160713"/>
          </a:xfrm>
        </p:spPr>
      </p:pic>
      <p:pic>
        <p:nvPicPr>
          <p:cNvPr id="68612"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657850" y="1690688"/>
            <a:ext cx="2782888" cy="4114800"/>
          </a:xfrm>
        </p:spPr>
      </p:pic>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endParaRPr lang="el-GR" dirty="0"/>
          </a:p>
        </p:txBody>
      </p:sp>
      <p:sp>
        <p:nvSpPr>
          <p:cNvPr id="6861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1DFADEA-A31C-4D86-B751-F71C9E37C3A3}" type="slidenum">
              <a:rPr lang="el-GR" altLang="en-US" sz="1200" smtClean="0">
                <a:solidFill>
                  <a:srgbClr val="898989"/>
                </a:solidFill>
                <a:cs typeface="Arial" panose="020B0604020202020204" pitchFamily="34" charset="0"/>
              </a:rPr>
              <a:pPr>
                <a:lnSpc>
                  <a:spcPct val="100000"/>
                </a:lnSpc>
                <a:spcBef>
                  <a:spcPct val="0"/>
                </a:spcBef>
                <a:buFontTx/>
                <a:buNone/>
              </a:pPr>
              <a:t>55</a:t>
            </a:fld>
            <a:endParaRPr lang="el-GR" altLang="en-US" sz="1200" smtClean="0">
              <a:solidFill>
                <a:srgbClr val="898989"/>
              </a:solidFill>
              <a:cs typeface="Arial" panose="020B0604020202020204" pitchFamily="34" charset="0"/>
            </a:endParaRPr>
          </a:p>
        </p:txBody>
      </p:sp>
      <p:sp>
        <p:nvSpPr>
          <p:cNvPr id="7" name="TextBox 6"/>
          <p:cNvSpPr txBox="1"/>
          <p:nvPr/>
        </p:nvSpPr>
        <p:spPr>
          <a:xfrm>
            <a:off x="4916488" y="5099050"/>
            <a:ext cx="263214" cy="276999"/>
          </a:xfrm>
          <a:prstGeom prst="rect">
            <a:avLst/>
          </a:prstGeom>
          <a:noFill/>
        </p:spPr>
        <p:txBody>
          <a:bodyPr wrap="none">
            <a:spAutoFit/>
          </a:bodyPr>
          <a:lstStyle/>
          <a:p>
            <a:pPr>
              <a:defRPr/>
            </a:pPr>
            <a:r>
              <a:rPr lang="en-US" sz="1200" dirty="0" smtClean="0">
                <a:solidFill>
                  <a:schemeClr val="bg1"/>
                </a:solidFill>
                <a:latin typeface="+mn-lt"/>
                <a:cs typeface="+mn-cs"/>
              </a:rPr>
              <a:t>8</a:t>
            </a:r>
            <a:endParaRPr lang="en-US" sz="1200" dirty="0">
              <a:solidFill>
                <a:schemeClr val="bg1"/>
              </a:solidFill>
              <a:latin typeface="+mn-lt"/>
              <a:cs typeface="+mn-cs"/>
            </a:endParaRPr>
          </a:p>
        </p:txBody>
      </p:sp>
      <p:sp>
        <p:nvSpPr>
          <p:cNvPr id="8" name="TextBox 7"/>
          <p:cNvSpPr txBox="1"/>
          <p:nvPr/>
        </p:nvSpPr>
        <p:spPr>
          <a:xfrm>
            <a:off x="8097838" y="5514975"/>
            <a:ext cx="263214" cy="276999"/>
          </a:xfrm>
          <a:prstGeom prst="rect">
            <a:avLst/>
          </a:prstGeom>
          <a:noFill/>
        </p:spPr>
        <p:txBody>
          <a:bodyPr wrap="none">
            <a:spAutoFit/>
          </a:bodyPr>
          <a:lstStyle/>
          <a:p>
            <a:pPr>
              <a:defRPr/>
            </a:pPr>
            <a:r>
              <a:rPr lang="en-US" sz="1200" dirty="0" smtClean="0">
                <a:solidFill>
                  <a:schemeClr val="bg1"/>
                </a:solidFill>
                <a:latin typeface="+mn-lt"/>
                <a:cs typeface="+mn-cs"/>
              </a:rPr>
              <a:t>9</a:t>
            </a:r>
            <a:endParaRPr lang="en-US" sz="12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l-GR" altLang="en-US" sz="4000" dirty="0" smtClean="0"/>
              <a:t>Τα χαρακτηριστικά των </a:t>
            </a:r>
            <a:r>
              <a:rPr lang="el-GR" altLang="en-US" sz="4000" dirty="0"/>
              <a:t>ζώων </a:t>
            </a:r>
            <a:r>
              <a:rPr lang="el-GR" altLang="en-US" sz="4000" dirty="0" smtClean="0"/>
              <a:t>6/7</a:t>
            </a:r>
          </a:p>
        </p:txBody>
      </p:sp>
      <p:sp>
        <p:nvSpPr>
          <p:cNvPr id="70661" name="Content Placeholder 4"/>
          <p:cNvSpPr>
            <a:spLocks noGrp="1"/>
          </p:cNvSpPr>
          <p:nvPr>
            <p:ph sz="quarter" idx="12"/>
          </p:nvPr>
        </p:nvSpPr>
        <p:spPr/>
        <p:txBody>
          <a:bodyPr>
            <a:normAutofit lnSpcReduction="10000"/>
          </a:bodyPr>
          <a:lstStyle/>
          <a:p>
            <a:pPr eaLnBrk="1" hangingPunct="1"/>
            <a:r>
              <a:rPr lang="el-GR" altLang="el-GR" sz="2400" smtClean="0"/>
              <a:t>Τα </a:t>
            </a:r>
            <a:r>
              <a:rPr lang="el-GR" altLang="el-GR" sz="2400" b="1" smtClean="0"/>
              <a:t>ζώα</a:t>
            </a:r>
            <a:r>
              <a:rPr lang="el-GR" altLang="el-GR" sz="2400" smtClean="0"/>
              <a:t> </a:t>
            </a:r>
            <a:r>
              <a:rPr lang="el-GR" altLang="el-GR" sz="2400" b="1" smtClean="0"/>
              <a:t>δεν φωτοσυνθέτουν</a:t>
            </a:r>
            <a:r>
              <a:rPr lang="el-GR" altLang="el-GR" sz="2400" smtClean="0"/>
              <a:t>, </a:t>
            </a:r>
            <a:r>
              <a:rPr lang="el-GR" altLang="el-GR" sz="2400" b="1" smtClean="0"/>
              <a:t>δεν διαθέτουν κυτταρικά τοιχώματα</a:t>
            </a:r>
            <a:r>
              <a:rPr lang="el-GR" altLang="el-GR" sz="2400" smtClean="0"/>
              <a:t> όπως τα φυτά, και </a:t>
            </a:r>
            <a:r>
              <a:rPr lang="el-GR" altLang="el-GR" sz="2400" b="1" smtClean="0"/>
              <a:t>δεν έχουν τις απορροφητικές υφές των μυκήτων.</a:t>
            </a:r>
            <a:endParaRPr lang="en-US" altLang="el-GR" sz="2400" b="1" smtClean="0"/>
          </a:p>
          <a:p>
            <a:pPr eaLnBrk="1" hangingPunct="1"/>
            <a:endParaRPr lang="el-GR" altLang="en-US" smtClean="0"/>
          </a:p>
        </p:txBody>
      </p:sp>
      <p:pic>
        <p:nvPicPr>
          <p:cNvPr id="70662"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011" b="7011"/>
          <a:stretch>
            <a:fillRect/>
          </a:stretch>
        </p:blipFill>
        <p:spPr/>
      </p:pic>
      <p:sp>
        <p:nvSpPr>
          <p:cNvPr id="3" name="Footer Placeholder 2"/>
          <p:cNvSpPr>
            <a:spLocks noGrp="1"/>
          </p:cNvSpPr>
          <p:nvPr>
            <p:ph type="ftr" sz="quarter" idx="14"/>
          </p:nvPr>
        </p:nvSpPr>
        <p:spPr/>
        <p:txBody>
          <a:bodyPr/>
          <a:lstStyle/>
          <a:p>
            <a:pPr>
              <a:defRPr/>
            </a:pPr>
            <a:r>
              <a:rPr lang="el-GR"/>
              <a:t>Ενότητα 1. Βασικές Αρχές της Βιολογίας και η Επιστήμη της Ζωολογίας</a:t>
            </a:r>
          </a:p>
        </p:txBody>
      </p:sp>
      <p:sp>
        <p:nvSpPr>
          <p:cNvPr id="70660"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C39C7C14-947E-4CE5-80CD-4DCED24974EB}" type="slidenum">
              <a:rPr lang="el-GR" altLang="en-US" sz="1200" smtClean="0">
                <a:solidFill>
                  <a:srgbClr val="898989"/>
                </a:solidFill>
                <a:cs typeface="Arial" panose="020B0604020202020204" pitchFamily="34" charset="0"/>
              </a:rPr>
              <a:pPr>
                <a:lnSpc>
                  <a:spcPct val="100000"/>
                </a:lnSpc>
                <a:spcBef>
                  <a:spcPct val="0"/>
                </a:spcBef>
                <a:buFontTx/>
                <a:buNone/>
              </a:pPr>
              <a:t>56</a:t>
            </a:fld>
            <a:endParaRPr lang="el-GR" altLang="en-US" sz="1200" smtClean="0">
              <a:solidFill>
                <a:srgbClr val="898989"/>
              </a:solidFill>
              <a:cs typeface="Arial" panose="020B0604020202020204" pitchFamily="34" charset="0"/>
            </a:endParaRPr>
          </a:p>
        </p:txBody>
      </p:sp>
      <p:sp>
        <p:nvSpPr>
          <p:cNvPr id="8" name="TextBox 7"/>
          <p:cNvSpPr txBox="1"/>
          <p:nvPr/>
        </p:nvSpPr>
        <p:spPr>
          <a:xfrm>
            <a:off x="2792413" y="5181600"/>
            <a:ext cx="341760" cy="276999"/>
          </a:xfrm>
          <a:prstGeom prst="rect">
            <a:avLst/>
          </a:prstGeom>
          <a:noFill/>
        </p:spPr>
        <p:txBody>
          <a:bodyPr wrap="none">
            <a:spAutoFit/>
          </a:bodyPr>
          <a:lstStyle/>
          <a:p>
            <a:pPr>
              <a:defRPr/>
            </a:pPr>
            <a:r>
              <a:rPr lang="en-US" sz="1200" dirty="0" smtClean="0">
                <a:latin typeface="+mn-lt"/>
                <a:cs typeface="+mn-cs"/>
              </a:rPr>
              <a:t>10</a:t>
            </a:r>
            <a:endParaRPr lang="en-US" sz="1200" dirty="0">
              <a:latin typeface="+mn-lt"/>
              <a:cs typeface="+mn-cs"/>
            </a:endParaRPr>
          </a:p>
        </p:txBody>
      </p:sp>
      <p:sp>
        <p:nvSpPr>
          <p:cNvPr id="9" name="TextBox 8"/>
          <p:cNvSpPr txBox="1"/>
          <p:nvPr/>
        </p:nvSpPr>
        <p:spPr>
          <a:xfrm>
            <a:off x="5562600" y="5181600"/>
            <a:ext cx="341760" cy="276999"/>
          </a:xfrm>
          <a:prstGeom prst="rect">
            <a:avLst/>
          </a:prstGeom>
          <a:noFill/>
        </p:spPr>
        <p:txBody>
          <a:bodyPr wrap="none">
            <a:spAutoFit/>
          </a:bodyPr>
          <a:lstStyle/>
          <a:p>
            <a:pPr>
              <a:defRPr/>
            </a:pPr>
            <a:r>
              <a:rPr lang="en-US" sz="1200" dirty="0" smtClean="0">
                <a:latin typeface="+mn-lt"/>
                <a:cs typeface="+mn-cs"/>
              </a:rPr>
              <a:t>11</a:t>
            </a:r>
            <a:endParaRPr lang="en-US" sz="1200" dirty="0">
              <a:latin typeface="+mn-lt"/>
              <a:cs typeface="+mn-cs"/>
            </a:endParaRPr>
          </a:p>
        </p:txBody>
      </p:sp>
      <p:sp>
        <p:nvSpPr>
          <p:cNvPr id="10" name="TextBox 9"/>
          <p:cNvSpPr txBox="1"/>
          <p:nvPr/>
        </p:nvSpPr>
        <p:spPr>
          <a:xfrm>
            <a:off x="8107363" y="5143500"/>
            <a:ext cx="341760" cy="276999"/>
          </a:xfrm>
          <a:prstGeom prst="rect">
            <a:avLst/>
          </a:prstGeom>
          <a:noFill/>
        </p:spPr>
        <p:txBody>
          <a:bodyPr wrap="none">
            <a:spAutoFit/>
          </a:bodyPr>
          <a:lstStyle/>
          <a:p>
            <a:pPr>
              <a:defRPr/>
            </a:pPr>
            <a:r>
              <a:rPr lang="en-US" sz="1200" dirty="0" smtClean="0">
                <a:solidFill>
                  <a:schemeClr val="bg1"/>
                </a:solidFill>
                <a:latin typeface="+mn-lt"/>
                <a:cs typeface="+mn-cs"/>
              </a:rPr>
              <a:t>12</a:t>
            </a:r>
            <a:endParaRPr lang="en-US" sz="12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l-GR" altLang="en-US" sz="4000" dirty="0" smtClean="0"/>
              <a:t>Τα χαρακτηριστικά των ζώων 7/7</a:t>
            </a:r>
          </a:p>
        </p:txBody>
      </p:sp>
      <p:pic>
        <p:nvPicPr>
          <p:cNvPr id="7270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2813" y="1892300"/>
            <a:ext cx="3581400" cy="3776663"/>
          </a:xfrm>
        </p:spPr>
      </p:pic>
      <p:sp>
        <p:nvSpPr>
          <p:cNvPr id="72708" name="Content Placeholder 3"/>
          <p:cNvSpPr>
            <a:spLocks noGrp="1"/>
          </p:cNvSpPr>
          <p:nvPr>
            <p:ph sz="half" idx="2"/>
          </p:nvPr>
        </p:nvSpPr>
        <p:spPr/>
        <p:txBody>
          <a:bodyPr/>
          <a:lstStyle/>
          <a:p>
            <a:pPr marL="0" indent="0" eaLnBrk="1" hangingPunct="1">
              <a:buFont typeface="Arial" panose="020B0604020202020204" pitchFamily="34" charset="0"/>
              <a:buNone/>
            </a:pPr>
            <a:r>
              <a:rPr lang="el-GR" altLang="el-GR" sz="2400" smtClean="0"/>
              <a:t>Είδη του γένους </a:t>
            </a:r>
            <a:r>
              <a:rPr lang="en-US" altLang="el-GR" sz="2400" b="1" i="1" smtClean="0"/>
              <a:t>Euglena</a:t>
            </a:r>
            <a:r>
              <a:rPr lang="en-US" altLang="el-GR" sz="2400" smtClean="0"/>
              <a:t> </a:t>
            </a:r>
            <a:r>
              <a:rPr lang="el-GR" altLang="el-GR" sz="2400" smtClean="0"/>
              <a:t>είναι παραδείγματα Πρωτίστων, που </a:t>
            </a:r>
            <a:r>
              <a:rPr lang="el-GR" altLang="el-GR" sz="2400" b="1" smtClean="0"/>
              <a:t>συνδυάζουν χαρακτηριστικά των φυτών και των ζώων</a:t>
            </a:r>
            <a:r>
              <a:rPr lang="el-GR" altLang="el-GR" sz="2400" smtClean="0"/>
              <a:t>.</a:t>
            </a:r>
            <a:endParaRPr lang="en-US" altLang="el-GR" sz="2400" smtClean="0"/>
          </a:p>
          <a:p>
            <a:pPr marL="0" indent="0" eaLnBrk="1" hangingPunct="1"/>
            <a:endParaRPr lang="el-GR" altLang="en-US"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727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5A97A706-079A-469C-AC17-88E9BFC261FF}" type="slidenum">
              <a:rPr lang="el-GR" altLang="en-US" sz="1200" smtClean="0">
                <a:solidFill>
                  <a:srgbClr val="898989"/>
                </a:solidFill>
                <a:cs typeface="Arial" panose="020B0604020202020204" pitchFamily="34" charset="0"/>
              </a:rPr>
              <a:pPr>
                <a:lnSpc>
                  <a:spcPct val="100000"/>
                </a:lnSpc>
                <a:spcBef>
                  <a:spcPct val="0"/>
                </a:spcBef>
                <a:buFontTx/>
                <a:buNone/>
              </a:pPr>
              <a:t>57</a:t>
            </a:fld>
            <a:endParaRPr lang="el-GR" altLang="en-US" sz="1200" smtClean="0">
              <a:solidFill>
                <a:srgbClr val="898989"/>
              </a:solidFill>
              <a:cs typeface="Arial" panose="020B0604020202020204" pitchFamily="34" charset="0"/>
            </a:endParaRPr>
          </a:p>
        </p:txBody>
      </p:sp>
      <p:sp>
        <p:nvSpPr>
          <p:cNvPr id="8" name="TextBox 7"/>
          <p:cNvSpPr txBox="1"/>
          <p:nvPr/>
        </p:nvSpPr>
        <p:spPr>
          <a:xfrm>
            <a:off x="4038600" y="5257800"/>
            <a:ext cx="341760" cy="276999"/>
          </a:xfrm>
          <a:prstGeom prst="rect">
            <a:avLst/>
          </a:prstGeom>
          <a:noFill/>
        </p:spPr>
        <p:txBody>
          <a:bodyPr wrap="none">
            <a:spAutoFit/>
          </a:bodyPr>
          <a:lstStyle/>
          <a:p>
            <a:pPr>
              <a:defRPr/>
            </a:pPr>
            <a:r>
              <a:rPr lang="en-US" sz="1200" dirty="0" smtClean="0">
                <a:latin typeface="+mn-lt"/>
                <a:cs typeface="+mn-cs"/>
              </a:rPr>
              <a:t>13</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6"/>
          <p:cNvSpPr>
            <a:spLocks noGrp="1"/>
          </p:cNvSpPr>
          <p:nvPr>
            <p:ph type="title"/>
          </p:nvPr>
        </p:nvSpPr>
        <p:spPr/>
        <p:txBody>
          <a:bodyPr/>
          <a:lstStyle/>
          <a:p>
            <a:pPr eaLnBrk="1" hangingPunct="1"/>
            <a:r>
              <a:rPr lang="el-GR" altLang="en-US" sz="4000" dirty="0" smtClean="0"/>
              <a:t>Μεθοδολογικές αρχές της επιστήμης 1/3</a:t>
            </a:r>
          </a:p>
        </p:txBody>
      </p:sp>
      <p:sp>
        <p:nvSpPr>
          <p:cNvPr id="74755" name="Content Placeholder 7"/>
          <p:cNvSpPr>
            <a:spLocks noGrp="1"/>
          </p:cNvSpPr>
          <p:nvPr>
            <p:ph idx="1"/>
          </p:nvPr>
        </p:nvSpPr>
        <p:spPr/>
        <p:txBody>
          <a:bodyPr/>
          <a:lstStyle/>
          <a:p>
            <a:pPr marL="457200" eaLnBrk="1" hangingPunct="1"/>
            <a:r>
              <a:rPr lang="el-GR" altLang="el-GR" sz="2400" smtClean="0"/>
              <a:t>Ο Δαρβίνος βοήθησε ώστε η βιολογία να γίνει μια επιστήμη ψάχνοντας να βρει φυσικές και όχι υπερφυσικές αιτίες για να εξηγήσει την ενότητα και ποικιλότητα της ζωής.</a:t>
            </a:r>
            <a:endParaRPr lang="en-US" altLang="el-GR" sz="2400" smtClean="0"/>
          </a:p>
          <a:p>
            <a:pPr marL="457200" eaLnBrk="1" hangingPunct="1"/>
            <a:r>
              <a:rPr lang="el-GR" altLang="el-GR" sz="2400" smtClean="0"/>
              <a:t>Αυτή η βασική τάση του ανθρώπου να θέλει να καταλάβει τι συμβαίνει γύρω του φαίνεται στους δύο κύριους τρόπους επιστημονικής προσέγγισης </a:t>
            </a:r>
            <a:r>
              <a:rPr lang="en-US" altLang="el-GR" sz="2400" smtClean="0"/>
              <a:t>:</a:t>
            </a:r>
          </a:p>
          <a:p>
            <a:pPr marL="457200" eaLnBrk="1" hangingPunct="1"/>
            <a:r>
              <a:rPr lang="el-GR" altLang="el-GR" sz="2400" b="1" smtClean="0"/>
              <a:t>Η επιστήμη των ανακαλύψεων </a:t>
            </a:r>
            <a:r>
              <a:rPr lang="el-GR" altLang="el-GR" sz="2400" smtClean="0"/>
              <a:t>και </a:t>
            </a:r>
            <a:endParaRPr lang="en-US" altLang="el-GR" sz="2400" smtClean="0"/>
          </a:p>
          <a:p>
            <a:pPr marL="457200" eaLnBrk="1" hangingPunct="1"/>
            <a:r>
              <a:rPr lang="el-GR" altLang="el-GR" sz="2400" b="1" smtClean="0"/>
              <a:t>Η επιστήμη που καθοδηγείται από υποθέσεις</a:t>
            </a:r>
            <a:endParaRPr lang="en-US" altLang="el-GR" sz="2400" b="1" smtClean="0"/>
          </a:p>
          <a:p>
            <a:pPr marL="457200" eaLnBrk="1" hangingPunct="1"/>
            <a:r>
              <a:rPr lang="el-GR" altLang="el-GR" sz="2400" smtClean="0"/>
              <a:t>Οι περισσότεροι επιστήμονες χρησιμοποιούν ένα μίγμα από αυτές τις δύο προσεγγίσεις.</a:t>
            </a:r>
            <a:endParaRPr lang="en-US" altLang="el-GR" sz="2400" smtClean="0"/>
          </a:p>
          <a:p>
            <a:pPr marL="457200" eaLnBrk="1" hangingPunct="1"/>
            <a:endParaRPr lang="el-GR" altLang="en-US"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747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FE9116ED-E561-4E85-886E-52821A033F4B}" type="slidenum">
              <a:rPr lang="el-GR" altLang="en-US" sz="1200" smtClean="0">
                <a:solidFill>
                  <a:srgbClr val="898989"/>
                </a:solidFill>
                <a:cs typeface="Arial" panose="020B0604020202020204" pitchFamily="34" charset="0"/>
              </a:rPr>
              <a:pPr>
                <a:lnSpc>
                  <a:spcPct val="100000"/>
                </a:lnSpc>
                <a:spcBef>
                  <a:spcPct val="0"/>
                </a:spcBef>
                <a:buFontTx/>
                <a:buNone/>
              </a:pPr>
              <a:t>58</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6"/>
          <p:cNvSpPr>
            <a:spLocks noGrp="1"/>
          </p:cNvSpPr>
          <p:nvPr>
            <p:ph type="title"/>
          </p:nvPr>
        </p:nvSpPr>
        <p:spPr/>
        <p:txBody>
          <a:bodyPr/>
          <a:lstStyle/>
          <a:p>
            <a:pPr eaLnBrk="1" hangingPunct="1"/>
            <a:r>
              <a:rPr lang="el-GR" altLang="en-US" sz="4000" dirty="0"/>
              <a:t>Μεθοδολογικές αρχές της επιστήμης 2/3</a:t>
            </a:r>
            <a:endParaRPr lang="el-GR" altLang="en-US" sz="4000" dirty="0" smtClean="0"/>
          </a:p>
        </p:txBody>
      </p:sp>
      <p:sp>
        <p:nvSpPr>
          <p:cNvPr id="75779" name="Content Placeholder 7"/>
          <p:cNvSpPr>
            <a:spLocks noGrp="1"/>
          </p:cNvSpPr>
          <p:nvPr>
            <p:ph idx="1"/>
          </p:nvPr>
        </p:nvSpPr>
        <p:spPr/>
        <p:txBody>
          <a:bodyPr/>
          <a:lstStyle/>
          <a:p>
            <a:pPr eaLnBrk="1" hangingPunct="1">
              <a:spcBef>
                <a:spcPct val="50000"/>
              </a:spcBef>
            </a:pPr>
            <a:r>
              <a:rPr lang="el-GR" altLang="el-GR" sz="2800" b="1" smtClean="0"/>
              <a:t>Ε</a:t>
            </a:r>
            <a:r>
              <a:rPr lang="en-US" altLang="el-GR" sz="2800" b="1" smtClean="0"/>
              <a:t>παγωγικός- Οδηγού</a:t>
            </a:r>
            <a:r>
              <a:rPr lang="el-GR" altLang="el-GR" sz="2800" b="1" smtClean="0"/>
              <a:t>μ</a:t>
            </a:r>
            <a:r>
              <a:rPr lang="en-US" altLang="el-GR" sz="2800" b="1" smtClean="0"/>
              <a:t>ενος από το στόχο (Ανάστροφος) συλλογισ</a:t>
            </a:r>
            <a:r>
              <a:rPr lang="el-GR" altLang="el-GR" sz="2800" b="1" smtClean="0"/>
              <a:t>μ</a:t>
            </a:r>
            <a:r>
              <a:rPr lang="en-US" altLang="el-GR" sz="2800" b="1" smtClean="0"/>
              <a:t>ός</a:t>
            </a:r>
            <a:endParaRPr lang="el-GR" altLang="el-GR" sz="2800" b="1" smtClean="0"/>
          </a:p>
          <a:p>
            <a:pPr eaLnBrk="1" hangingPunct="1">
              <a:spcBef>
                <a:spcPct val="50000"/>
              </a:spcBef>
              <a:buFont typeface="Arial" panose="020B0604020202020204" pitchFamily="34" charset="0"/>
              <a:buNone/>
            </a:pPr>
            <a:r>
              <a:rPr lang="en-US" altLang="el-GR" sz="2800" b="1" smtClean="0"/>
              <a:t>Εάν</a:t>
            </a:r>
            <a:r>
              <a:rPr lang="en-US" altLang="el-GR" sz="2800" smtClean="0"/>
              <a:t> έχω γρίππη</a:t>
            </a:r>
            <a:endParaRPr lang="el-GR" altLang="el-GR" sz="2800" smtClean="0"/>
          </a:p>
          <a:p>
            <a:pPr eaLnBrk="1" hangingPunct="1">
              <a:spcBef>
                <a:spcPct val="50000"/>
              </a:spcBef>
              <a:buFont typeface="Arial" panose="020B0604020202020204" pitchFamily="34" charset="0"/>
              <a:buNone/>
            </a:pPr>
            <a:r>
              <a:rPr lang="en-US" altLang="el-GR" sz="2800" b="1" smtClean="0"/>
              <a:t>Τότε</a:t>
            </a:r>
            <a:r>
              <a:rPr lang="en-US" altLang="el-GR" sz="2800" smtClean="0"/>
              <a:t> έχω πυρετό</a:t>
            </a:r>
            <a:endParaRPr lang="el-GR" altLang="el-GR" sz="2800" smtClean="0"/>
          </a:p>
          <a:p>
            <a:pPr eaLnBrk="1" hangingPunct="1">
              <a:spcBef>
                <a:spcPct val="50000"/>
              </a:spcBef>
              <a:buFont typeface="Arial" panose="020B0604020202020204" pitchFamily="34" charset="0"/>
              <a:buNone/>
            </a:pPr>
            <a:r>
              <a:rPr lang="en-US" altLang="el-GR" sz="2800" smtClean="0"/>
              <a:t>και έχω πονοκέφαλο</a:t>
            </a:r>
            <a:r>
              <a:rPr lang="el-GR" altLang="el-GR" sz="2800" smtClean="0"/>
              <a:t>  </a:t>
            </a:r>
            <a:r>
              <a:rPr lang="en-US" altLang="el-GR" sz="2800" smtClean="0"/>
              <a:t>(</a:t>
            </a:r>
            <a:r>
              <a:rPr lang="en-US" altLang="el-GR" sz="2800" b="1" smtClean="0"/>
              <a:t>βέβαιος συλλο</a:t>
            </a:r>
            <a:r>
              <a:rPr lang="el-GR" altLang="el-GR" sz="2800" b="1" smtClean="0"/>
              <a:t>γ</a:t>
            </a:r>
            <a:r>
              <a:rPr lang="en-US" altLang="el-GR" sz="2800" b="1" smtClean="0"/>
              <a:t>ισ</a:t>
            </a:r>
            <a:r>
              <a:rPr lang="el-GR" altLang="el-GR" sz="2800" b="1" smtClean="0"/>
              <a:t>μ</a:t>
            </a:r>
            <a:r>
              <a:rPr lang="en-US" altLang="el-GR" sz="2800" b="1" smtClean="0"/>
              <a:t>ός</a:t>
            </a:r>
            <a:r>
              <a:rPr lang="en-US" altLang="el-GR" sz="2800" smtClean="0"/>
              <a:t>) </a:t>
            </a:r>
            <a:endParaRPr lang="el-GR" altLang="el-GR" sz="2800" smtClean="0"/>
          </a:p>
          <a:p>
            <a:pPr eaLnBrk="1" hangingPunct="1"/>
            <a:endParaRPr lang="el-GR" altLang="en-US"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757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85D0500E-DCFD-482D-AD97-95D13F532CDE}" type="slidenum">
              <a:rPr lang="el-GR" altLang="en-US" sz="1200" smtClean="0">
                <a:solidFill>
                  <a:srgbClr val="898989"/>
                </a:solidFill>
                <a:cs typeface="Arial" panose="020B0604020202020204" pitchFamily="34" charset="0"/>
              </a:rPr>
              <a:pPr>
                <a:lnSpc>
                  <a:spcPct val="100000"/>
                </a:lnSpc>
                <a:spcBef>
                  <a:spcPct val="0"/>
                </a:spcBef>
                <a:buFontTx/>
                <a:buNone/>
              </a:pPr>
              <a:t>59</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l-GR" altLang="en-US" sz="4000" dirty="0" smtClean="0"/>
              <a:t>Επαγγελματικές ασχολίες σχετικές με τη </a:t>
            </a:r>
            <a:r>
              <a:rPr lang="el-GR" altLang="en-US" sz="4000" dirty="0"/>
              <a:t>Ζωολογία </a:t>
            </a:r>
            <a:r>
              <a:rPr lang="el-GR" altLang="en-US" sz="4000" dirty="0" smtClean="0"/>
              <a:t>2/3</a:t>
            </a:r>
          </a:p>
        </p:txBody>
      </p:sp>
      <p:sp>
        <p:nvSpPr>
          <p:cNvPr id="12291" name="Content Placeholder 2"/>
          <p:cNvSpPr>
            <a:spLocks noGrp="1"/>
          </p:cNvSpPr>
          <p:nvPr>
            <p:ph idx="1"/>
          </p:nvPr>
        </p:nvSpPr>
        <p:spPr/>
        <p:txBody>
          <a:bodyPr/>
          <a:lstStyle/>
          <a:p>
            <a:pPr marL="0" indent="0" eaLnBrk="1" hangingPunct="1">
              <a:buFont typeface="Arial" panose="020B0604020202020204" pitchFamily="34" charset="0"/>
              <a:buNone/>
            </a:pPr>
            <a:r>
              <a:rPr lang="el-GR" altLang="el-GR" sz="2800" b="1" dirty="0" err="1" smtClean="0"/>
              <a:t>Βιοϊατρική</a:t>
            </a:r>
            <a:endParaRPr lang="el-GR" altLang="el-GR" sz="2800" b="1" dirty="0" smtClean="0"/>
          </a:p>
          <a:p>
            <a:pPr eaLnBrk="1" hangingPunct="1">
              <a:spcBef>
                <a:spcPts val="1800"/>
              </a:spcBef>
            </a:pPr>
            <a:r>
              <a:rPr lang="el-GR" altLang="el-GR" sz="2800" dirty="0" smtClean="0"/>
              <a:t>Φυσιολογία ζώων</a:t>
            </a:r>
          </a:p>
          <a:p>
            <a:pPr eaLnBrk="1" hangingPunct="1">
              <a:spcBef>
                <a:spcPts val="600"/>
              </a:spcBef>
            </a:pPr>
            <a:r>
              <a:rPr lang="el-GR" altLang="el-GR" sz="2800" dirty="0" smtClean="0"/>
              <a:t>Κτηνιατρική</a:t>
            </a:r>
          </a:p>
          <a:p>
            <a:pPr marL="0" indent="0" eaLnBrk="1" hangingPunct="1"/>
            <a:endParaRPr lang="el-GR" altLang="en-US" sz="2800" dirty="0" smtClean="0"/>
          </a:p>
          <a:p>
            <a:pPr marL="0" indent="0" eaLnBrk="1" hangingPunct="1">
              <a:buFont typeface="Arial" panose="020B0604020202020204" pitchFamily="34" charset="0"/>
              <a:buNone/>
            </a:pPr>
            <a:r>
              <a:rPr lang="el-GR" altLang="el-GR" sz="2800" b="1" dirty="0" smtClean="0"/>
              <a:t>Διαχείριση φυσικών πόρων και περιβαλλοντικός σχεδιασμός</a:t>
            </a:r>
          </a:p>
          <a:p>
            <a:pPr eaLnBrk="1" hangingPunct="1"/>
            <a:r>
              <a:rPr lang="el-GR" altLang="el-GR" sz="2800" dirty="0" smtClean="0"/>
              <a:t>Προστατευόμενες περιοχές</a:t>
            </a:r>
          </a:p>
          <a:p>
            <a:pPr eaLnBrk="1" hangingPunct="1">
              <a:spcBef>
                <a:spcPts val="600"/>
              </a:spcBef>
            </a:pPr>
            <a:r>
              <a:rPr lang="el-GR" altLang="el-GR" sz="2800" dirty="0" smtClean="0"/>
              <a:t>Περιβαλλοντικές μελέτες </a:t>
            </a:r>
          </a:p>
          <a:p>
            <a:pPr marL="0" indent="0" eaLnBrk="1" hangingPunct="1"/>
            <a:endParaRPr lang="el-GR" altLang="en-US"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122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70BD641D-8649-4C52-9098-A5D8A4562703}" type="slidenum">
              <a:rPr lang="el-GR" altLang="en-US" sz="1200" smtClean="0">
                <a:solidFill>
                  <a:srgbClr val="898989"/>
                </a:solidFill>
                <a:cs typeface="Arial" panose="020B0604020202020204" pitchFamily="34" charset="0"/>
              </a:rPr>
              <a:pPr>
                <a:lnSpc>
                  <a:spcPct val="100000"/>
                </a:lnSpc>
                <a:spcBef>
                  <a:spcPct val="0"/>
                </a:spcBef>
                <a:buFontTx/>
                <a:buNone/>
              </a:pPr>
              <a:t>6</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6"/>
          <p:cNvSpPr>
            <a:spLocks noGrp="1"/>
          </p:cNvSpPr>
          <p:nvPr>
            <p:ph type="title"/>
          </p:nvPr>
        </p:nvSpPr>
        <p:spPr/>
        <p:txBody>
          <a:bodyPr/>
          <a:lstStyle/>
          <a:p>
            <a:pPr eaLnBrk="1" hangingPunct="1"/>
            <a:r>
              <a:rPr lang="el-GR" altLang="en-US" sz="4000" dirty="0"/>
              <a:t>Μεθοδολογικές αρχές της επιστήμης 3/3</a:t>
            </a:r>
            <a:endParaRPr lang="el-GR" altLang="en-US" sz="4000" dirty="0" smtClean="0"/>
          </a:p>
        </p:txBody>
      </p:sp>
      <p:sp>
        <p:nvSpPr>
          <p:cNvPr id="76803" name="Content Placeholder 7"/>
          <p:cNvSpPr>
            <a:spLocks noGrp="1"/>
          </p:cNvSpPr>
          <p:nvPr>
            <p:ph idx="1"/>
          </p:nvPr>
        </p:nvSpPr>
        <p:spPr/>
        <p:txBody>
          <a:bodyPr/>
          <a:lstStyle/>
          <a:p>
            <a:pPr eaLnBrk="1" hangingPunct="1"/>
            <a:r>
              <a:rPr lang="en-US" altLang="el-GR" sz="2800" b="1" smtClean="0"/>
              <a:t>Απαγωγικός- Οδηγού</a:t>
            </a:r>
            <a:r>
              <a:rPr lang="el-GR" altLang="el-GR" sz="2800" b="1" smtClean="0"/>
              <a:t>μ</a:t>
            </a:r>
            <a:r>
              <a:rPr lang="en-US" altLang="el-GR" sz="2800" b="1" smtClean="0"/>
              <a:t>ενος από τα δεδο</a:t>
            </a:r>
            <a:r>
              <a:rPr lang="el-GR" altLang="el-GR" sz="2800" b="1" smtClean="0"/>
              <a:t>μ</a:t>
            </a:r>
            <a:r>
              <a:rPr lang="en-US" altLang="el-GR" sz="2800" b="1" smtClean="0"/>
              <a:t>ένα (Ορθός) συλλογισ</a:t>
            </a:r>
            <a:r>
              <a:rPr lang="el-GR" altLang="el-GR" sz="2800" b="1" smtClean="0"/>
              <a:t>μ</a:t>
            </a:r>
            <a:r>
              <a:rPr lang="en-US" altLang="el-GR" sz="2800" b="1" smtClean="0"/>
              <a:t>ός</a:t>
            </a:r>
            <a:endParaRPr lang="el-GR" altLang="el-GR" sz="2800" b="1" smtClean="0"/>
          </a:p>
          <a:p>
            <a:pPr eaLnBrk="1" hangingPunct="1">
              <a:buFont typeface="Arial" panose="020B0604020202020204" pitchFamily="34" charset="0"/>
              <a:buNone/>
            </a:pPr>
            <a:r>
              <a:rPr lang="en-US" altLang="el-GR" sz="2800" b="1" smtClean="0"/>
              <a:t>Εάν</a:t>
            </a:r>
            <a:r>
              <a:rPr lang="en-US" altLang="el-GR" sz="2800" smtClean="0"/>
              <a:t> έχω πυρετό</a:t>
            </a:r>
            <a:endParaRPr lang="el-GR" altLang="el-GR" sz="2800" smtClean="0"/>
          </a:p>
          <a:p>
            <a:pPr eaLnBrk="1" hangingPunct="1">
              <a:buFont typeface="Arial" panose="020B0604020202020204" pitchFamily="34" charset="0"/>
              <a:buNone/>
            </a:pPr>
            <a:r>
              <a:rPr lang="en-US" altLang="el-GR" sz="2800" smtClean="0"/>
              <a:t>και έχω πονοκέφαλο</a:t>
            </a:r>
            <a:endParaRPr lang="el-GR" altLang="el-GR" sz="2800" smtClean="0"/>
          </a:p>
          <a:p>
            <a:pPr eaLnBrk="1" hangingPunct="1">
              <a:buFont typeface="Arial" panose="020B0604020202020204" pitchFamily="34" charset="0"/>
              <a:buNone/>
            </a:pPr>
            <a:r>
              <a:rPr lang="en-US" altLang="el-GR" sz="2800" b="1" smtClean="0"/>
              <a:t>Τότε</a:t>
            </a:r>
            <a:r>
              <a:rPr lang="en-US" altLang="el-GR" sz="2800" smtClean="0"/>
              <a:t> έχω γρίππη</a:t>
            </a:r>
            <a:r>
              <a:rPr lang="el-GR" altLang="el-GR" sz="2800" smtClean="0"/>
              <a:t>      </a:t>
            </a:r>
            <a:r>
              <a:rPr lang="en-US" altLang="el-GR" sz="2800" smtClean="0"/>
              <a:t>(</a:t>
            </a:r>
            <a:r>
              <a:rPr lang="en-US" altLang="el-GR" sz="2800" b="1" smtClean="0"/>
              <a:t>αβέβαιος συλλο</a:t>
            </a:r>
            <a:r>
              <a:rPr lang="el-GR" altLang="el-GR" sz="2800" b="1" smtClean="0"/>
              <a:t>γ</a:t>
            </a:r>
            <a:r>
              <a:rPr lang="en-US" altLang="el-GR" sz="2800" b="1" smtClean="0"/>
              <a:t>ισ</a:t>
            </a:r>
            <a:r>
              <a:rPr lang="el-GR" altLang="el-GR" sz="2800" b="1" smtClean="0"/>
              <a:t>μ</a:t>
            </a:r>
            <a:r>
              <a:rPr lang="en-US" altLang="el-GR" sz="2800" b="1" smtClean="0"/>
              <a:t>ός</a:t>
            </a:r>
            <a:r>
              <a:rPr lang="en-US" altLang="el-GR" sz="2800" smtClean="0"/>
              <a:t>)</a:t>
            </a:r>
          </a:p>
          <a:p>
            <a:pPr eaLnBrk="1" hangingPunct="1">
              <a:spcBef>
                <a:spcPct val="50000"/>
              </a:spcBef>
              <a:buFont typeface="Arial" panose="020B0604020202020204" pitchFamily="34" charset="0"/>
              <a:buNone/>
            </a:pPr>
            <a:endParaRPr lang="en-US" altLang="el-GR" sz="2800"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768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DD5D2C43-05EB-4ED4-9816-368D9817796C}" type="slidenum">
              <a:rPr lang="el-GR" altLang="en-US" sz="1200" smtClean="0">
                <a:solidFill>
                  <a:srgbClr val="898989"/>
                </a:solidFill>
                <a:cs typeface="Arial" panose="020B0604020202020204" pitchFamily="34" charset="0"/>
              </a:rPr>
              <a:pPr>
                <a:lnSpc>
                  <a:spcPct val="100000"/>
                </a:lnSpc>
                <a:spcBef>
                  <a:spcPct val="0"/>
                </a:spcBef>
                <a:buFontTx/>
                <a:buNone/>
              </a:pPr>
              <a:t>60</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6"/>
          <p:cNvSpPr>
            <a:spLocks noGrp="1"/>
          </p:cNvSpPr>
          <p:nvPr>
            <p:ph type="title"/>
          </p:nvPr>
        </p:nvSpPr>
        <p:spPr/>
        <p:txBody>
          <a:bodyPr/>
          <a:lstStyle/>
          <a:p>
            <a:pPr eaLnBrk="1" hangingPunct="1"/>
            <a:r>
              <a:rPr lang="el-GR" altLang="en-US" sz="4000" dirty="0" smtClean="0"/>
              <a:t>Η Επιστήμη των Ανακαλύψεων -        Η Περιγραφική Επιστήμη 1/2</a:t>
            </a:r>
          </a:p>
        </p:txBody>
      </p:sp>
      <p:sp>
        <p:nvSpPr>
          <p:cNvPr id="77827" name="Content Placeholder 7"/>
          <p:cNvSpPr>
            <a:spLocks noGrp="1"/>
          </p:cNvSpPr>
          <p:nvPr>
            <p:ph idx="1"/>
          </p:nvPr>
        </p:nvSpPr>
        <p:spPr/>
        <p:txBody>
          <a:bodyPr/>
          <a:lstStyle/>
          <a:p>
            <a:pPr eaLnBrk="1" hangingPunct="1"/>
            <a:r>
              <a:rPr lang="el-GR" altLang="el-GR" sz="2800" dirty="0" smtClean="0"/>
              <a:t>Η επιστήμη εξαρτάται από παρατηρήσεις που μπορούν να επιβεβαιώσουν άλλοι άνθρωποι.</a:t>
            </a:r>
          </a:p>
          <a:p>
            <a:pPr eaLnBrk="1" hangingPunct="1"/>
            <a:r>
              <a:rPr lang="el-GR" altLang="el-GR" sz="2800" dirty="0" smtClean="0"/>
              <a:t>Τα </a:t>
            </a:r>
            <a:r>
              <a:rPr lang="el-GR" altLang="el-GR" sz="2800" b="1" dirty="0" smtClean="0"/>
              <a:t>επιστημονικά δεδομένα </a:t>
            </a:r>
            <a:r>
              <a:rPr lang="el-GR" altLang="el-GR" sz="2800" dirty="0" smtClean="0"/>
              <a:t>αποτελούνται από </a:t>
            </a:r>
            <a:r>
              <a:rPr lang="el-GR" altLang="el-GR" sz="2800" b="1" dirty="0" smtClean="0"/>
              <a:t>παρατηρήσεις</a:t>
            </a:r>
            <a:r>
              <a:rPr lang="el-GR" altLang="el-GR" sz="2800" dirty="0" smtClean="0"/>
              <a:t> και </a:t>
            </a:r>
            <a:r>
              <a:rPr lang="el-GR" altLang="el-GR" sz="2800" b="1" dirty="0" smtClean="0"/>
              <a:t>μετρήσεις</a:t>
            </a:r>
            <a:r>
              <a:rPr lang="el-GR" altLang="el-GR" sz="2800" dirty="0" smtClean="0"/>
              <a:t>.</a:t>
            </a:r>
            <a:endParaRPr lang="en-US" altLang="el-GR" sz="2800" dirty="0" smtClean="0"/>
          </a:p>
          <a:p>
            <a:pPr eaLnBrk="1" hangingPunct="1"/>
            <a:r>
              <a:rPr lang="el-GR" altLang="el-GR" sz="2800" b="1" dirty="0" smtClean="0"/>
              <a:t>Δύο παραδείγματα</a:t>
            </a:r>
            <a:r>
              <a:rPr lang="en-US" altLang="el-GR" sz="2800" b="1" dirty="0" smtClean="0"/>
              <a:t>:</a:t>
            </a:r>
          </a:p>
          <a:p>
            <a:pPr eaLnBrk="1" hangingPunct="1">
              <a:buFont typeface="Arial" panose="020B0604020202020204" pitchFamily="34" charset="0"/>
              <a:buNone/>
            </a:pPr>
            <a:r>
              <a:rPr lang="en-US" altLang="el-GR" sz="2400" dirty="0" smtClean="0"/>
              <a:t>1) </a:t>
            </a:r>
            <a:r>
              <a:rPr lang="el-GR" altLang="el-GR" sz="2400" b="1" dirty="0" smtClean="0"/>
              <a:t>Οι περιγραφές του Δαρβίνου </a:t>
            </a:r>
            <a:r>
              <a:rPr lang="el-GR" altLang="el-GR" sz="2400" dirty="0" smtClean="0"/>
              <a:t>για τα διάφορα φυτά και ζώα που συνέλεξε στη Νότια Αμερική.</a:t>
            </a:r>
            <a:endParaRPr lang="en-US" altLang="el-GR" sz="2400" dirty="0" smtClean="0"/>
          </a:p>
          <a:p>
            <a:pPr eaLnBrk="1" hangingPunct="1">
              <a:buFont typeface="Arial" panose="020B0604020202020204" pitchFamily="34" charset="0"/>
              <a:buNone/>
            </a:pPr>
            <a:r>
              <a:rPr lang="en-US" altLang="el-GR" sz="2400" dirty="0" smtClean="0"/>
              <a:t>2) </a:t>
            </a:r>
            <a:r>
              <a:rPr lang="el-GR" altLang="el-GR" sz="2400" b="1" dirty="0" smtClean="0"/>
              <a:t>Η πρόσφατη </a:t>
            </a:r>
            <a:r>
              <a:rPr lang="el-GR" altLang="el-GR" sz="2400" b="1" dirty="0" err="1" smtClean="0"/>
              <a:t>αλληλούχηση</a:t>
            </a:r>
            <a:r>
              <a:rPr lang="el-GR" altLang="el-GR" sz="2400" b="1" dirty="0" smtClean="0"/>
              <a:t> του ανθρώπινου </a:t>
            </a:r>
            <a:r>
              <a:rPr lang="el-GR" altLang="el-GR" sz="2400" b="1" dirty="0" err="1" smtClean="0"/>
              <a:t>γονιδιώματος</a:t>
            </a:r>
            <a:r>
              <a:rPr lang="el-GR" altLang="el-GR" sz="2400" b="1" dirty="0" smtClean="0"/>
              <a:t>.</a:t>
            </a:r>
            <a:endParaRPr lang="en-US" altLang="el-GR" sz="2400" b="1" dirty="0" smtClean="0"/>
          </a:p>
          <a:p>
            <a:pPr eaLnBrk="1" hangingPunct="1"/>
            <a:endParaRPr lang="en-US" altLang="el-GR" sz="2800" dirty="0"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778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192804A1-76DF-4914-A11C-70CBD6B34C4C}" type="slidenum">
              <a:rPr lang="el-GR" altLang="en-US" sz="1200" smtClean="0">
                <a:solidFill>
                  <a:srgbClr val="898989"/>
                </a:solidFill>
                <a:cs typeface="Arial" panose="020B0604020202020204" pitchFamily="34" charset="0"/>
              </a:rPr>
              <a:pPr>
                <a:lnSpc>
                  <a:spcPct val="100000"/>
                </a:lnSpc>
                <a:spcBef>
                  <a:spcPct val="0"/>
                </a:spcBef>
                <a:buFontTx/>
                <a:buNone/>
              </a:pPr>
              <a:t>61</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6"/>
          <p:cNvSpPr>
            <a:spLocks noGrp="1"/>
          </p:cNvSpPr>
          <p:nvPr>
            <p:ph type="title"/>
          </p:nvPr>
        </p:nvSpPr>
        <p:spPr/>
        <p:txBody>
          <a:bodyPr/>
          <a:lstStyle/>
          <a:p>
            <a:pPr eaLnBrk="1" hangingPunct="1"/>
            <a:r>
              <a:rPr lang="el-GR" altLang="en-US" sz="4000" dirty="0" smtClean="0"/>
              <a:t>Η Επιστήμη των Ανακαλύψεων -        Η Περιγραφική Επιστήμη 2/2</a:t>
            </a:r>
          </a:p>
        </p:txBody>
      </p:sp>
      <p:sp>
        <p:nvSpPr>
          <p:cNvPr id="78851" name="Content Placeholder 7"/>
          <p:cNvSpPr>
            <a:spLocks noGrp="1"/>
          </p:cNvSpPr>
          <p:nvPr>
            <p:ph idx="1"/>
          </p:nvPr>
        </p:nvSpPr>
        <p:spPr/>
        <p:txBody>
          <a:bodyPr/>
          <a:lstStyle/>
          <a:p>
            <a:pPr eaLnBrk="1" hangingPunct="1"/>
            <a:r>
              <a:rPr lang="el-GR" altLang="el-GR" sz="2800" smtClean="0"/>
              <a:t>Πολλές </a:t>
            </a:r>
            <a:r>
              <a:rPr lang="el-GR" altLang="el-GR" sz="2800" b="1" smtClean="0"/>
              <a:t>ταυτόχρονες παρατηρήσεις </a:t>
            </a:r>
            <a:r>
              <a:rPr lang="el-GR" altLang="el-GR" sz="2800" smtClean="0"/>
              <a:t>μπορούν να συνοψισθούν με ένα </a:t>
            </a:r>
            <a:r>
              <a:rPr lang="el-GR" altLang="el-GR" sz="2800" b="1" smtClean="0"/>
              <a:t>απαγωγικό συμπέρασμα</a:t>
            </a:r>
            <a:r>
              <a:rPr lang="el-GR" altLang="el-GR" sz="2800" smtClean="0"/>
              <a:t>.</a:t>
            </a:r>
          </a:p>
          <a:p>
            <a:pPr eaLnBrk="1" hangingPunct="1"/>
            <a:endParaRPr lang="el-GR" altLang="el-GR" sz="2800" smtClean="0"/>
          </a:p>
          <a:p>
            <a:pPr eaLnBrk="1" hangingPunct="1"/>
            <a:r>
              <a:rPr lang="el-GR" altLang="el-GR" sz="2800" smtClean="0"/>
              <a:t>Αυτές οι παρατηρήσεις και τα απαγωγικά συμπεράσματα είναι βασικά για να καταλάβουμε καλύτερα τη φύση.</a:t>
            </a:r>
            <a:endParaRPr lang="en-US" altLang="el-GR" sz="2800" smtClean="0"/>
          </a:p>
          <a:p>
            <a:pPr eaLnBrk="1" hangingPunct="1"/>
            <a:endParaRPr lang="en-US" altLang="el-GR" sz="2800" smtClean="0"/>
          </a:p>
          <a:p>
            <a:pPr eaLnBrk="1" hangingPunct="1"/>
            <a:endParaRPr lang="en-US" altLang="el-GR" sz="2800"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788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3941BCB7-560E-4573-A3B5-D692CAFDA41B}" type="slidenum">
              <a:rPr lang="el-GR" altLang="en-US" sz="1200" smtClean="0">
                <a:solidFill>
                  <a:srgbClr val="898989"/>
                </a:solidFill>
                <a:cs typeface="Arial" panose="020B0604020202020204" pitchFamily="34" charset="0"/>
              </a:rPr>
              <a:pPr>
                <a:lnSpc>
                  <a:spcPct val="100000"/>
                </a:lnSpc>
                <a:spcBef>
                  <a:spcPct val="0"/>
                </a:spcBef>
                <a:buFontTx/>
                <a:buNone/>
              </a:pPr>
              <a:t>62</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6"/>
          <p:cNvSpPr>
            <a:spLocks noGrp="1"/>
          </p:cNvSpPr>
          <p:nvPr>
            <p:ph type="title"/>
          </p:nvPr>
        </p:nvSpPr>
        <p:spPr/>
        <p:txBody>
          <a:bodyPr/>
          <a:lstStyle/>
          <a:p>
            <a:pPr eaLnBrk="1" hangingPunct="1"/>
            <a:r>
              <a:rPr lang="el-GR" altLang="en-US" sz="4000" smtClean="0"/>
              <a:t>Η Επιστήμη που καθοδηγείται </a:t>
            </a:r>
            <a:br>
              <a:rPr lang="el-GR" altLang="en-US" sz="4000" smtClean="0"/>
            </a:br>
            <a:r>
              <a:rPr lang="el-GR" altLang="en-US" sz="4000" smtClean="0"/>
              <a:t>από υποθέσεις</a:t>
            </a:r>
          </a:p>
        </p:txBody>
      </p:sp>
      <p:sp>
        <p:nvSpPr>
          <p:cNvPr id="79875" name="Content Placeholder 7"/>
          <p:cNvSpPr>
            <a:spLocks noGrp="1"/>
          </p:cNvSpPr>
          <p:nvPr>
            <p:ph idx="1"/>
          </p:nvPr>
        </p:nvSpPr>
        <p:spPr/>
        <p:txBody>
          <a:bodyPr/>
          <a:lstStyle/>
          <a:p>
            <a:pPr eaLnBrk="1" hangingPunct="1">
              <a:spcBef>
                <a:spcPct val="50000"/>
              </a:spcBef>
            </a:pPr>
            <a:r>
              <a:rPr lang="el-GR" altLang="el-GR" sz="2400" smtClean="0"/>
              <a:t>Το </a:t>
            </a:r>
            <a:r>
              <a:rPr lang="el-GR" altLang="el-GR" sz="2400" b="1" smtClean="0"/>
              <a:t>βασικό στοιχείο της επιστημονικής μεθόδου </a:t>
            </a:r>
            <a:r>
              <a:rPr lang="el-GR" altLang="el-GR" sz="2400" smtClean="0"/>
              <a:t>που καθοδηγεί τη σύγχρονη επιστήμη είναι </a:t>
            </a:r>
            <a:r>
              <a:rPr lang="el-GR" altLang="el-GR" sz="2400" b="1" smtClean="0"/>
              <a:t>η υπόθεση που μπορεί να απορριφθεί.</a:t>
            </a:r>
            <a:endParaRPr lang="en-US" altLang="el-GR" sz="2400" b="1" smtClean="0"/>
          </a:p>
          <a:p>
            <a:pPr eaLnBrk="1" hangingPunct="1"/>
            <a:r>
              <a:rPr lang="el-GR" altLang="el-GR" sz="2400" smtClean="0"/>
              <a:t>Μια υπόθεση είναι μια </a:t>
            </a:r>
            <a:r>
              <a:rPr lang="el-GR" altLang="el-GR" sz="2400" b="1" smtClean="0"/>
              <a:t>προσωρινή απάντηση σε ένα ερώτημα.</a:t>
            </a:r>
            <a:endParaRPr lang="en-US" altLang="el-GR" sz="2400" b="1" smtClean="0"/>
          </a:p>
          <a:p>
            <a:pPr eaLnBrk="1" hangingPunct="1"/>
            <a:r>
              <a:rPr lang="el-GR" altLang="el-GR" sz="2400" smtClean="0"/>
              <a:t>Η</a:t>
            </a:r>
            <a:r>
              <a:rPr lang="el-GR" altLang="el-GR" sz="2400" b="1" smtClean="0"/>
              <a:t> υποθετικο-επαγωγική λογική </a:t>
            </a:r>
            <a:r>
              <a:rPr lang="el-GR" altLang="el-GR" sz="2400" smtClean="0"/>
              <a:t>αναφέρεται στην </a:t>
            </a:r>
            <a:r>
              <a:rPr lang="el-GR" altLang="el-GR" sz="2400" b="1" smtClean="0"/>
              <a:t>επαγωγική λογική </a:t>
            </a:r>
            <a:r>
              <a:rPr lang="el-GR" altLang="el-GR" sz="2400" smtClean="0"/>
              <a:t>που απαιτείται για τον έλεγχο μιας υπόθεσης, </a:t>
            </a:r>
            <a:r>
              <a:rPr lang="el-GR" altLang="el-GR" sz="2400" b="1" smtClean="0"/>
              <a:t>δηλαδή από το γενικό προς το ειδικό</a:t>
            </a:r>
            <a:r>
              <a:rPr lang="el-GR" altLang="el-GR" sz="2400" smtClean="0"/>
              <a:t>.</a:t>
            </a:r>
            <a:endParaRPr lang="en-US" altLang="el-GR" sz="2400" smtClean="0"/>
          </a:p>
          <a:p>
            <a:pPr eaLnBrk="1" hangingPunct="1"/>
            <a:r>
              <a:rPr lang="el-GR" altLang="el-GR" sz="2400" smtClean="0"/>
              <a:t>Ξεκινώντας από γενικές υποθέσεις </a:t>
            </a:r>
            <a:r>
              <a:rPr lang="el-GR" altLang="el-GR" sz="2400" b="1" smtClean="0"/>
              <a:t>υπολογίζουμε τα αποτελέσματα</a:t>
            </a:r>
            <a:r>
              <a:rPr lang="el-GR" altLang="el-GR" sz="2400" smtClean="0"/>
              <a:t> που θα είχαμε αν οι υποθέσεις ήταν σωστές.</a:t>
            </a:r>
            <a:endParaRPr lang="en-US" altLang="el-GR" sz="2400" smtClean="0"/>
          </a:p>
          <a:p>
            <a:pPr eaLnBrk="1" hangingPunct="1"/>
            <a:endParaRPr lang="en-US" altLang="el-GR" sz="2800" smtClean="0"/>
          </a:p>
          <a:p>
            <a:pPr eaLnBrk="1" hangingPunct="1"/>
            <a:endParaRPr lang="en-US" altLang="el-GR" sz="2800" smtClean="0"/>
          </a:p>
          <a:p>
            <a:pPr eaLnBrk="1" hangingPunct="1"/>
            <a:endParaRPr lang="en-US" altLang="el-GR" sz="2800"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798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62047697-038C-49F0-9935-04937639E17F}" type="slidenum">
              <a:rPr lang="el-GR" altLang="en-US" sz="1200" smtClean="0">
                <a:solidFill>
                  <a:srgbClr val="898989"/>
                </a:solidFill>
                <a:cs typeface="Arial" panose="020B0604020202020204" pitchFamily="34" charset="0"/>
              </a:rPr>
              <a:pPr>
                <a:lnSpc>
                  <a:spcPct val="100000"/>
                </a:lnSpc>
                <a:spcBef>
                  <a:spcPct val="0"/>
                </a:spcBef>
                <a:buFontTx/>
                <a:buNone/>
              </a:pPr>
              <a:t>63</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l-GR"/>
              <a:t>Ενότητα 1. Βασικές Αρχές της Βιολογίας και η Επιστήμη της Ζωολογίας</a:t>
            </a:r>
          </a:p>
        </p:txBody>
      </p:sp>
      <p:sp>
        <p:nvSpPr>
          <p:cNvPr id="8089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CC4CBAC9-CE5E-4CE3-A01B-24EFAFF8BD7C}" type="slidenum">
              <a:rPr lang="el-GR" altLang="en-US" sz="1200" smtClean="0">
                <a:solidFill>
                  <a:srgbClr val="898989"/>
                </a:solidFill>
                <a:cs typeface="Arial" panose="020B0604020202020204" pitchFamily="34" charset="0"/>
              </a:rPr>
              <a:pPr>
                <a:lnSpc>
                  <a:spcPct val="100000"/>
                </a:lnSpc>
                <a:spcBef>
                  <a:spcPct val="0"/>
                </a:spcBef>
                <a:buFontTx/>
                <a:buNone/>
              </a:pPr>
              <a:t>64</a:t>
            </a:fld>
            <a:endParaRPr lang="el-GR" altLang="en-US" sz="1200" smtClean="0">
              <a:solidFill>
                <a:srgbClr val="898989"/>
              </a:solidFill>
              <a:cs typeface="Arial" panose="020B0604020202020204" pitchFamily="34" charset="0"/>
            </a:endParaRPr>
          </a:p>
        </p:txBody>
      </p:sp>
      <p:pic>
        <p:nvPicPr>
          <p:cNvPr id="809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0"/>
            <a:ext cx="7031038"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727950" y="5715000"/>
            <a:ext cx="341760" cy="276999"/>
          </a:xfrm>
          <a:prstGeom prst="rect">
            <a:avLst/>
          </a:prstGeom>
          <a:noFill/>
        </p:spPr>
        <p:txBody>
          <a:bodyPr wrap="none">
            <a:spAutoFit/>
          </a:bodyPr>
          <a:lstStyle/>
          <a:p>
            <a:pPr>
              <a:defRPr/>
            </a:pPr>
            <a:r>
              <a:rPr lang="en-US" sz="1200" dirty="0" smtClean="0">
                <a:latin typeface="+mn-lt"/>
                <a:cs typeface="+mn-cs"/>
              </a:rPr>
              <a:t>14</a:t>
            </a:r>
            <a:endParaRPr lang="en-US" sz="1200" dirty="0">
              <a:latin typeface="+mn-lt"/>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6"/>
          <p:cNvSpPr>
            <a:spLocks noGrp="1"/>
          </p:cNvSpPr>
          <p:nvPr>
            <p:ph type="title"/>
          </p:nvPr>
        </p:nvSpPr>
        <p:spPr/>
        <p:txBody>
          <a:bodyPr/>
          <a:lstStyle/>
          <a:p>
            <a:pPr eaLnBrk="1" hangingPunct="1"/>
            <a:r>
              <a:rPr lang="el-GR" altLang="en-US" sz="4000" smtClean="0"/>
              <a:t>Θεωρίες της μελέτης των ζώων</a:t>
            </a:r>
          </a:p>
        </p:txBody>
      </p:sp>
      <p:sp>
        <p:nvSpPr>
          <p:cNvPr id="82947" name="Content Placeholder 7"/>
          <p:cNvSpPr>
            <a:spLocks noGrp="1"/>
          </p:cNvSpPr>
          <p:nvPr>
            <p:ph idx="1"/>
          </p:nvPr>
        </p:nvSpPr>
        <p:spPr/>
        <p:txBody>
          <a:bodyPr/>
          <a:lstStyle/>
          <a:p>
            <a:pPr eaLnBrk="1" hangingPunct="1"/>
            <a:r>
              <a:rPr lang="el-GR" altLang="el-GR" sz="2800" smtClean="0"/>
              <a:t>Οι </a:t>
            </a:r>
            <a:r>
              <a:rPr lang="el-GR" altLang="el-GR" sz="2800" b="1" smtClean="0"/>
              <a:t>δύο σημαντικές θεωρίες </a:t>
            </a:r>
            <a:r>
              <a:rPr lang="el-GR" altLang="el-GR" sz="2800" smtClean="0"/>
              <a:t>στις οποίες στηρίζεται η μελέτη των ζώων:</a:t>
            </a:r>
          </a:p>
          <a:p>
            <a:pPr eaLnBrk="1" hangingPunct="1"/>
            <a:endParaRPr lang="en-US" altLang="el-GR" sz="2800" smtClean="0"/>
          </a:p>
          <a:p>
            <a:pPr eaLnBrk="1" hangingPunct="1"/>
            <a:r>
              <a:rPr lang="el-GR" altLang="el-GR" sz="2800" b="1" smtClean="0"/>
              <a:t>Η θεωρία της εξέλιξης </a:t>
            </a:r>
            <a:r>
              <a:rPr lang="el-GR" altLang="el-GR" sz="2800" smtClean="0"/>
              <a:t>και </a:t>
            </a:r>
            <a:endParaRPr lang="en-US" altLang="el-GR" sz="2800" smtClean="0"/>
          </a:p>
          <a:p>
            <a:pPr eaLnBrk="1" hangingPunct="1"/>
            <a:r>
              <a:rPr lang="el-GR" altLang="el-GR" sz="2800" b="1" smtClean="0"/>
              <a:t>Η χρωμοσωμική θεωρία της κληρονόμησης.</a:t>
            </a:r>
            <a:endParaRPr lang="en-US" altLang="el-GR" sz="2800" b="1" smtClean="0"/>
          </a:p>
          <a:p>
            <a:pPr eaLnBrk="1" hangingPunct="1"/>
            <a:endParaRPr lang="en-US" altLang="el-GR" sz="2800"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829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C48241F3-D08E-4C18-B548-B407A4EC5B9F}" type="slidenum">
              <a:rPr lang="el-GR" altLang="en-US" sz="1200" smtClean="0">
                <a:solidFill>
                  <a:srgbClr val="898989"/>
                </a:solidFill>
                <a:cs typeface="Arial" panose="020B0604020202020204" pitchFamily="34" charset="0"/>
              </a:rPr>
              <a:pPr>
                <a:lnSpc>
                  <a:spcPct val="100000"/>
                </a:lnSpc>
                <a:spcBef>
                  <a:spcPct val="0"/>
                </a:spcBef>
                <a:buFontTx/>
                <a:buNone/>
              </a:pPr>
              <a:t>65</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6"/>
          <p:cNvSpPr>
            <a:spLocks noGrp="1"/>
          </p:cNvSpPr>
          <p:nvPr>
            <p:ph type="title"/>
          </p:nvPr>
        </p:nvSpPr>
        <p:spPr/>
        <p:txBody>
          <a:bodyPr/>
          <a:lstStyle/>
          <a:p>
            <a:pPr eaLnBrk="1" hangingPunct="1"/>
            <a:r>
              <a:rPr lang="el-GR" altLang="en-US" dirty="0" smtClean="0"/>
              <a:t>Η Θεωρία της Εξέλιξης</a:t>
            </a:r>
          </a:p>
        </p:txBody>
      </p:sp>
      <p:sp>
        <p:nvSpPr>
          <p:cNvPr id="83971" name="Content Placeholder 7"/>
          <p:cNvSpPr>
            <a:spLocks noGrp="1"/>
          </p:cNvSpPr>
          <p:nvPr>
            <p:ph idx="1"/>
          </p:nvPr>
        </p:nvSpPr>
        <p:spPr/>
        <p:txBody>
          <a:bodyPr/>
          <a:lstStyle/>
          <a:p>
            <a:pPr marL="457200" eaLnBrk="1" hangingPunct="1"/>
            <a:r>
              <a:rPr lang="el-GR" altLang="el-GR" sz="2800" smtClean="0"/>
              <a:t>Οι </a:t>
            </a:r>
            <a:r>
              <a:rPr lang="el-GR" altLang="el-GR" sz="2800" b="1" smtClean="0"/>
              <a:t>βασικές ιδέες για την εξέλιξη</a:t>
            </a:r>
            <a:r>
              <a:rPr lang="el-GR" altLang="el-GR" sz="2800" smtClean="0"/>
              <a:t> των ζωντανών οργανισμών ξεκινούν από την εποχή του </a:t>
            </a:r>
            <a:r>
              <a:rPr lang="el-GR" altLang="el-GR" sz="2800" b="1" smtClean="0"/>
              <a:t>Αριστοτέλη</a:t>
            </a:r>
            <a:r>
              <a:rPr lang="el-GR" altLang="el-GR" sz="2800" smtClean="0"/>
              <a:t>.</a:t>
            </a:r>
            <a:endParaRPr lang="en-US" altLang="el-GR" sz="2800" smtClean="0"/>
          </a:p>
          <a:p>
            <a:pPr marL="457200" eaLnBrk="1" hangingPunct="1"/>
            <a:r>
              <a:rPr lang="el-GR" altLang="el-GR" sz="2800" smtClean="0"/>
              <a:t>Ο </a:t>
            </a:r>
            <a:r>
              <a:rPr lang="el-GR" altLang="el-GR" sz="2800" b="1" smtClean="0"/>
              <a:t>Κάρολος Δαρβίνος </a:t>
            </a:r>
            <a:r>
              <a:rPr lang="el-GR" altLang="el-GR" sz="2800" smtClean="0"/>
              <a:t>ήταν ο πρώτος που διατύπωσε μια καλά τεκμηριωμένη θεωρία που </a:t>
            </a:r>
            <a:r>
              <a:rPr lang="el-GR" altLang="el-GR" sz="2800" b="1" smtClean="0"/>
              <a:t>περιγράφει και εξηγεί τη διαρκή και σταδιακή  αλλαγή και πολλαπλασιασμό των ειδών, </a:t>
            </a:r>
            <a:r>
              <a:rPr lang="el-GR" altLang="el-GR" sz="2800" smtClean="0"/>
              <a:t>προτείνοντας τη </a:t>
            </a:r>
            <a:r>
              <a:rPr lang="el-GR" altLang="el-GR" sz="2800" b="1" smtClean="0"/>
              <a:t>φυσική επιλογή </a:t>
            </a:r>
            <a:r>
              <a:rPr lang="el-GR" altLang="el-GR" sz="2800" smtClean="0"/>
              <a:t>ως τον τρόπο με τον οποίο πραγματοποιείται αυτή αλλαγή.</a:t>
            </a:r>
            <a:endParaRPr lang="en-US" altLang="el-GR" sz="2800"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839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E758B11B-85AE-4098-8F71-767DBE0996BE}" type="slidenum">
              <a:rPr lang="el-GR" altLang="en-US" sz="1200" smtClean="0">
                <a:solidFill>
                  <a:srgbClr val="898989"/>
                </a:solidFill>
                <a:cs typeface="Arial" panose="020B0604020202020204" pitchFamily="34" charset="0"/>
              </a:rPr>
              <a:pPr>
                <a:lnSpc>
                  <a:spcPct val="100000"/>
                </a:lnSpc>
                <a:spcBef>
                  <a:spcPct val="0"/>
                </a:spcBef>
                <a:buFontTx/>
                <a:buNone/>
              </a:pPr>
              <a:t>66</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6"/>
          <p:cNvSpPr>
            <a:spLocks noGrp="1"/>
          </p:cNvSpPr>
          <p:nvPr>
            <p:ph type="title"/>
          </p:nvPr>
        </p:nvSpPr>
        <p:spPr/>
        <p:txBody>
          <a:bodyPr/>
          <a:lstStyle/>
          <a:p>
            <a:pPr eaLnBrk="1" hangingPunct="1"/>
            <a:r>
              <a:rPr lang="el-GR" altLang="en-US" dirty="0" smtClean="0"/>
              <a:t>Η </a:t>
            </a:r>
            <a:r>
              <a:rPr lang="el-GR" altLang="en-US" dirty="0" err="1" smtClean="0"/>
              <a:t>Χρωμοσωμική</a:t>
            </a:r>
            <a:r>
              <a:rPr lang="el-GR" altLang="en-US" dirty="0" smtClean="0"/>
              <a:t> Θεωρία </a:t>
            </a:r>
            <a:br>
              <a:rPr lang="el-GR" altLang="en-US" dirty="0" smtClean="0"/>
            </a:br>
            <a:r>
              <a:rPr lang="el-GR" altLang="en-US" dirty="0" smtClean="0"/>
              <a:t>της </a:t>
            </a:r>
            <a:r>
              <a:rPr lang="el-GR" altLang="en-US" dirty="0" err="1" smtClean="0"/>
              <a:t>Κληρονόμησης</a:t>
            </a:r>
            <a:r>
              <a:rPr lang="el-GR" altLang="en-US" dirty="0" smtClean="0"/>
              <a:t> 1/2</a:t>
            </a:r>
          </a:p>
        </p:txBody>
      </p:sp>
      <p:sp>
        <p:nvSpPr>
          <p:cNvPr id="84995" name="Content Placeholder 7"/>
          <p:cNvSpPr>
            <a:spLocks noGrp="1"/>
          </p:cNvSpPr>
          <p:nvPr>
            <p:ph idx="1"/>
          </p:nvPr>
        </p:nvSpPr>
        <p:spPr/>
        <p:txBody>
          <a:bodyPr/>
          <a:lstStyle/>
          <a:p>
            <a:pPr marL="457200" eaLnBrk="1" hangingPunct="1"/>
            <a:r>
              <a:rPr lang="el-GR" altLang="el-GR" sz="2800" smtClean="0"/>
              <a:t>Η </a:t>
            </a:r>
            <a:r>
              <a:rPr lang="el-GR" altLang="el-GR" sz="2800" b="1" smtClean="0"/>
              <a:t>χρωμοσωμική κληρονόμηση </a:t>
            </a:r>
            <a:r>
              <a:rPr lang="el-GR" altLang="el-GR" sz="2800" smtClean="0"/>
              <a:t>αποτελεί τη βάση της μελέτης της γενετικής και της εξέλιξης των ζώων.</a:t>
            </a:r>
          </a:p>
          <a:p>
            <a:pPr marL="457200" eaLnBrk="1" hangingPunct="1"/>
            <a:r>
              <a:rPr lang="el-GR" altLang="el-GR" sz="2800" smtClean="0"/>
              <a:t>Η θεωρία θεμελιώθηκε με την πειραματική εργασία του </a:t>
            </a:r>
            <a:r>
              <a:rPr lang="en-US" altLang="el-GR" sz="2800" b="1" smtClean="0"/>
              <a:t>G. Mendel</a:t>
            </a:r>
            <a:r>
              <a:rPr lang="el-GR" altLang="el-GR" sz="2800" smtClean="0"/>
              <a:t>.</a:t>
            </a:r>
            <a:endParaRPr lang="en-US" altLang="el-GR" sz="2800" smtClean="0"/>
          </a:p>
          <a:p>
            <a:pPr marL="457200" eaLnBrk="1" hangingPunct="1"/>
            <a:r>
              <a:rPr lang="el-GR" altLang="el-GR" sz="2800" smtClean="0"/>
              <a:t>Τα πειράματα του </a:t>
            </a:r>
            <a:r>
              <a:rPr lang="en-US" altLang="el-GR" sz="2800" smtClean="0"/>
              <a:t>Mendel</a:t>
            </a:r>
            <a:r>
              <a:rPr lang="el-GR" altLang="el-GR" sz="2800" smtClean="0"/>
              <a:t> έδειξαν ότι </a:t>
            </a:r>
            <a:r>
              <a:rPr lang="el-GR" altLang="el-GR" sz="2800" b="1" smtClean="0"/>
              <a:t>η επίδραση ενός γενετικού παράγοντα </a:t>
            </a:r>
            <a:r>
              <a:rPr lang="el-GR" altLang="el-GR" sz="2800" smtClean="0"/>
              <a:t>μπορεί να μην εμφανίζεται σε ένα υβρίδιο, αλλά αυτός ο παράγοντας </a:t>
            </a:r>
            <a:r>
              <a:rPr lang="el-GR" altLang="el-GR" sz="2800" b="1" smtClean="0"/>
              <a:t>παραμένει αναλλοίωτος κατά τη διαδικασία της μεταβίβασης.</a:t>
            </a:r>
            <a:endParaRPr lang="en-US" altLang="el-GR" sz="2800" b="1" smtClean="0"/>
          </a:p>
          <a:p>
            <a:pPr marL="457200" eaLnBrk="1" hangingPunct="1"/>
            <a:endParaRPr lang="en-US" altLang="el-GR" sz="2800"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849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1E635FE9-4D73-47FA-80A1-F097487F8D37}" type="slidenum">
              <a:rPr lang="el-GR" altLang="en-US" sz="1200" smtClean="0">
                <a:solidFill>
                  <a:srgbClr val="898989"/>
                </a:solidFill>
                <a:cs typeface="Arial" panose="020B0604020202020204" pitchFamily="34" charset="0"/>
              </a:rPr>
              <a:pPr>
                <a:lnSpc>
                  <a:spcPct val="100000"/>
                </a:lnSpc>
                <a:spcBef>
                  <a:spcPct val="0"/>
                </a:spcBef>
                <a:buFontTx/>
                <a:buNone/>
              </a:pPr>
              <a:t>67</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6"/>
          <p:cNvSpPr>
            <a:spLocks noGrp="1"/>
          </p:cNvSpPr>
          <p:nvPr>
            <p:ph type="title"/>
          </p:nvPr>
        </p:nvSpPr>
        <p:spPr/>
        <p:txBody>
          <a:bodyPr/>
          <a:lstStyle/>
          <a:p>
            <a:pPr eaLnBrk="1" hangingPunct="1"/>
            <a:r>
              <a:rPr lang="el-GR" altLang="en-US" dirty="0" smtClean="0"/>
              <a:t>Η </a:t>
            </a:r>
            <a:r>
              <a:rPr lang="el-GR" altLang="en-US" dirty="0" err="1" smtClean="0"/>
              <a:t>Χρωμοσωμική</a:t>
            </a:r>
            <a:r>
              <a:rPr lang="el-GR" altLang="en-US" dirty="0" smtClean="0"/>
              <a:t> Θεωρία </a:t>
            </a:r>
            <a:br>
              <a:rPr lang="el-GR" altLang="en-US" dirty="0" smtClean="0"/>
            </a:br>
            <a:r>
              <a:rPr lang="el-GR" altLang="en-US" dirty="0" smtClean="0"/>
              <a:t>της </a:t>
            </a:r>
            <a:r>
              <a:rPr lang="el-GR" altLang="en-US" dirty="0" err="1" smtClean="0"/>
              <a:t>Κληρονόμησης</a:t>
            </a:r>
            <a:r>
              <a:rPr lang="el-GR" altLang="en-US" dirty="0" smtClean="0"/>
              <a:t> 2/2</a:t>
            </a:r>
          </a:p>
        </p:txBody>
      </p:sp>
      <p:sp>
        <p:nvSpPr>
          <p:cNvPr id="86019" name="Content Placeholder 7"/>
          <p:cNvSpPr>
            <a:spLocks noGrp="1"/>
          </p:cNvSpPr>
          <p:nvPr>
            <p:ph idx="1"/>
          </p:nvPr>
        </p:nvSpPr>
        <p:spPr/>
        <p:txBody>
          <a:bodyPr/>
          <a:lstStyle/>
          <a:p>
            <a:pPr marL="457200" eaLnBrk="1" hangingPunct="1"/>
            <a:r>
              <a:rPr lang="el-GR" altLang="el-GR" sz="2800" smtClean="0"/>
              <a:t>Ο </a:t>
            </a:r>
            <a:r>
              <a:rPr lang="en-US" altLang="el-GR" sz="2800" b="1" smtClean="0"/>
              <a:t>Mendel</a:t>
            </a:r>
            <a:r>
              <a:rPr lang="el-GR" altLang="el-GR" sz="2800" smtClean="0"/>
              <a:t> υπέθεσε ότι τα χαρακτηριστικά καθορίζονται από ζεύγη κληρονομούμενων παραγόντων τους οποίους σήμερα ονομάζουμε </a:t>
            </a:r>
            <a:r>
              <a:rPr lang="el-GR" altLang="el-GR" sz="2800" b="1" smtClean="0"/>
              <a:t>γονίδια.</a:t>
            </a:r>
            <a:endParaRPr lang="en-US" altLang="el-GR" sz="2800" b="1" smtClean="0"/>
          </a:p>
          <a:p>
            <a:pPr marL="457200" eaLnBrk="1" hangingPunct="1"/>
            <a:endParaRPr lang="en-US" altLang="el-GR" sz="2800"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860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E56DED4E-F4DE-4290-975C-1B7AB56CF068}" type="slidenum">
              <a:rPr lang="el-GR" altLang="en-US" sz="1200" smtClean="0">
                <a:solidFill>
                  <a:srgbClr val="898989"/>
                </a:solidFill>
                <a:cs typeface="Arial" panose="020B0604020202020204" pitchFamily="34" charset="0"/>
              </a:rPr>
              <a:pPr>
                <a:lnSpc>
                  <a:spcPct val="100000"/>
                </a:lnSpc>
                <a:spcBef>
                  <a:spcPct val="0"/>
                </a:spcBef>
                <a:buFontTx/>
                <a:buNone/>
              </a:pPr>
              <a:t>68</a:t>
            </a:fld>
            <a:endParaRPr lang="el-GR" altLang="en-US" sz="1200" smtClean="0">
              <a:solidFill>
                <a:srgbClr val="898989"/>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Τίτλος 5"/>
          <p:cNvSpPr>
            <a:spLocks noGrp="1"/>
          </p:cNvSpPr>
          <p:nvPr>
            <p:ph type="title"/>
          </p:nvPr>
        </p:nvSpPr>
        <p:spPr/>
        <p:txBody>
          <a:bodyPr/>
          <a:lstStyle/>
          <a:p>
            <a:r>
              <a:rPr lang="el-GR" altLang="en-US" dirty="0" smtClean="0"/>
              <a:t>Τέλος Παρουσίασης</a:t>
            </a:r>
            <a:endParaRPr lang="en-US" altLang="en-US" dirty="0" smtClean="0"/>
          </a:p>
        </p:txBody>
      </p:sp>
      <p:sp>
        <p:nvSpPr>
          <p:cNvPr id="87043" name="Θέση κειμένου 6"/>
          <p:cNvSpPr>
            <a:spLocks noGrp="1"/>
          </p:cNvSpPr>
          <p:nvPr>
            <p:ph type="body" idx="1"/>
          </p:nvPr>
        </p:nvSpPr>
        <p:spPr/>
        <p:txBody>
          <a:bodyPr/>
          <a:lstStyle/>
          <a:p>
            <a:endParaRPr lang="en-US" altLang="en-US" smtClean="0"/>
          </a:p>
        </p:txBody>
      </p:sp>
      <p:sp>
        <p:nvSpPr>
          <p:cNvPr id="4" name="Θέση υποσέλιδου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87045"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0BEA3774-75A5-4381-A860-F7F8D783C537}" type="slidenum">
              <a:rPr lang="el-GR" altLang="en-US" sz="1200" smtClean="0">
                <a:solidFill>
                  <a:srgbClr val="898989"/>
                </a:solidFill>
                <a:cs typeface="Arial" panose="020B0604020202020204" pitchFamily="34" charset="0"/>
              </a:rPr>
              <a:pPr>
                <a:lnSpc>
                  <a:spcPct val="100000"/>
                </a:lnSpc>
                <a:spcBef>
                  <a:spcPct val="0"/>
                </a:spcBef>
                <a:buFontTx/>
                <a:buNone/>
              </a:pPr>
              <a:t>69</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l-GR" altLang="en-US" sz="4000" dirty="0" smtClean="0"/>
              <a:t>Επαγγελματικές ασχολίες σχετικές με τη Ζωολογία 3/3</a:t>
            </a:r>
          </a:p>
        </p:txBody>
      </p:sp>
      <p:sp>
        <p:nvSpPr>
          <p:cNvPr id="13315" name="Content Placeholder 2"/>
          <p:cNvSpPr>
            <a:spLocks noGrp="1"/>
          </p:cNvSpPr>
          <p:nvPr>
            <p:ph idx="1"/>
          </p:nvPr>
        </p:nvSpPr>
        <p:spPr/>
        <p:txBody>
          <a:bodyPr/>
          <a:lstStyle/>
          <a:p>
            <a:pPr marL="0" indent="0" eaLnBrk="1" hangingPunct="1">
              <a:buFont typeface="Arial" panose="020B0604020202020204" pitchFamily="34" charset="0"/>
              <a:buNone/>
            </a:pPr>
            <a:r>
              <a:rPr lang="el-GR" altLang="el-GR" sz="2800" b="1" dirty="0" smtClean="0"/>
              <a:t>Γεωργία και αλιεία</a:t>
            </a:r>
          </a:p>
          <a:p>
            <a:pPr eaLnBrk="1" hangingPunct="1">
              <a:spcBef>
                <a:spcPts val="1800"/>
              </a:spcBef>
            </a:pPr>
            <a:r>
              <a:rPr lang="el-GR" altLang="el-GR" sz="2800" dirty="0" smtClean="0"/>
              <a:t>Εντομολογία</a:t>
            </a:r>
          </a:p>
          <a:p>
            <a:pPr eaLnBrk="1" hangingPunct="1">
              <a:spcBef>
                <a:spcPts val="600"/>
              </a:spcBef>
            </a:pPr>
            <a:r>
              <a:rPr lang="el-GR" altLang="el-GR" sz="2800" dirty="0" smtClean="0"/>
              <a:t>Αλιευτική βιολογία</a:t>
            </a:r>
            <a:endParaRPr lang="en-US" altLang="el-GR" sz="2800" dirty="0" smtClean="0"/>
          </a:p>
          <a:p>
            <a:pPr marL="0" indent="0" eaLnBrk="1" hangingPunct="1">
              <a:spcBef>
                <a:spcPts val="2400"/>
              </a:spcBef>
              <a:buFont typeface="Arial" panose="020B0604020202020204" pitchFamily="34" charset="0"/>
              <a:buNone/>
            </a:pPr>
            <a:r>
              <a:rPr lang="el-GR" altLang="el-GR" sz="2800" b="1" dirty="0" smtClean="0"/>
              <a:t>Εκπαίδευση</a:t>
            </a:r>
          </a:p>
          <a:p>
            <a:pPr eaLnBrk="1" hangingPunct="1">
              <a:spcBef>
                <a:spcPts val="1800"/>
              </a:spcBef>
            </a:pPr>
            <a:r>
              <a:rPr lang="el-GR" altLang="el-GR" sz="2800" dirty="0" smtClean="0"/>
              <a:t>Β’ </a:t>
            </a:r>
            <a:r>
              <a:rPr lang="el-GR" altLang="el-GR" sz="2800" dirty="0" err="1" smtClean="0"/>
              <a:t>βάθμια</a:t>
            </a:r>
            <a:r>
              <a:rPr lang="el-GR" altLang="el-GR" sz="2800" dirty="0" smtClean="0"/>
              <a:t> εκπαίδευση</a:t>
            </a:r>
          </a:p>
          <a:p>
            <a:pPr eaLnBrk="1" hangingPunct="1">
              <a:spcBef>
                <a:spcPts val="600"/>
              </a:spcBef>
            </a:pPr>
            <a:r>
              <a:rPr lang="el-GR" altLang="el-GR" sz="2800" dirty="0" smtClean="0"/>
              <a:t>Κέντρα Πληροφόρησης</a:t>
            </a:r>
          </a:p>
          <a:p>
            <a:pPr eaLnBrk="1" hangingPunct="1">
              <a:spcBef>
                <a:spcPts val="600"/>
              </a:spcBef>
            </a:pPr>
            <a:r>
              <a:rPr lang="el-GR" altLang="el-GR" sz="2800" dirty="0" smtClean="0"/>
              <a:t>Μουσεία</a:t>
            </a:r>
          </a:p>
          <a:p>
            <a:pPr eaLnBrk="1" hangingPunct="1">
              <a:spcBef>
                <a:spcPts val="600"/>
              </a:spcBef>
            </a:pPr>
            <a:r>
              <a:rPr lang="el-GR" altLang="el-GR" sz="2800" dirty="0" smtClean="0"/>
              <a:t>Ζωολογικοί κήποι</a:t>
            </a:r>
            <a:endParaRPr lang="en-US" altLang="el-GR" sz="2800" dirty="0" smtClean="0"/>
          </a:p>
          <a:p>
            <a:pPr marL="0" indent="0" eaLnBrk="1" hangingPunct="1"/>
            <a:endParaRPr lang="el-GR" altLang="en-US"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133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E2CF95EC-AA42-43B7-B838-F7B7B52DA0BB}" type="slidenum">
              <a:rPr lang="el-GR" altLang="en-US" sz="1200" smtClean="0">
                <a:solidFill>
                  <a:srgbClr val="898989"/>
                </a:solidFill>
                <a:cs typeface="Arial" panose="020B0604020202020204" pitchFamily="34" charset="0"/>
              </a:rPr>
              <a:pPr>
                <a:lnSpc>
                  <a:spcPct val="100000"/>
                </a:lnSpc>
                <a:spcBef>
                  <a:spcPct val="0"/>
                </a:spcBef>
                <a:buFontTx/>
                <a:buNone/>
              </a:pPr>
              <a:t>7</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6"/>
          <p:cNvSpPr>
            <a:spLocks noGrp="1"/>
          </p:cNvSpPr>
          <p:nvPr>
            <p:ph type="title"/>
          </p:nvPr>
        </p:nvSpPr>
        <p:spPr/>
        <p:txBody>
          <a:bodyPr/>
          <a:lstStyle/>
          <a:p>
            <a:pPr eaLnBrk="1" hangingPunct="1"/>
            <a:r>
              <a:rPr lang="el-GR" altLang="en-US" smtClean="0"/>
              <a:t>Χρηματοδότηση</a:t>
            </a:r>
            <a:endParaRPr lang="en-US" altLang="en-US" smtClean="0"/>
          </a:p>
        </p:txBody>
      </p:sp>
      <p:sp>
        <p:nvSpPr>
          <p:cNvPr id="88067" name="Content Placeholder 7"/>
          <p:cNvSpPr>
            <a:spLocks noGrp="1"/>
          </p:cNvSpPr>
          <p:nvPr>
            <p:ph idx="1"/>
          </p:nvPr>
        </p:nvSpPr>
        <p:spPr/>
        <p:txBody>
          <a:bodyPr/>
          <a:lstStyle/>
          <a:p>
            <a:pPr eaLnBrk="1" hangingPunct="1"/>
            <a:r>
              <a:rPr lang="el-GR" altLang="en-US" sz="2000" smtClean="0"/>
              <a:t>Το παρόν εκπαιδευτικό υλικό έχει αναπτυχθεί στ</a:t>
            </a:r>
            <a:r>
              <a:rPr lang="en-US" altLang="en-US" sz="2000" smtClean="0"/>
              <a:t>o</a:t>
            </a:r>
            <a:r>
              <a:rPr lang="el-GR" altLang="en-US" sz="2000" smtClean="0"/>
              <a:t> πλαίσι</a:t>
            </a:r>
            <a:r>
              <a:rPr lang="en-US" altLang="en-US" sz="2000" smtClean="0"/>
              <a:t>o</a:t>
            </a:r>
            <a:r>
              <a:rPr lang="el-GR" altLang="en-US" sz="2000" smtClean="0"/>
              <a:t> του εκπαιδευτικού έργου του διδάσκοντα.</a:t>
            </a:r>
            <a:endParaRPr lang="en-US" altLang="en-US" sz="2000" smtClean="0"/>
          </a:p>
          <a:p>
            <a:pPr eaLnBrk="1" hangingPunct="1"/>
            <a:r>
              <a:rPr lang="el-GR" altLang="en-US" sz="2000" smtClean="0"/>
              <a:t>Το έργο «</a:t>
            </a:r>
            <a:r>
              <a:rPr lang="el-GR" altLang="en-US" sz="2000" b="1" smtClean="0"/>
              <a:t>Ανοικτά Ακαδημαϊκά Μαθήματα στο Πανεπιστήμιο Αθηνών</a:t>
            </a:r>
            <a:r>
              <a:rPr lang="el-GR" altLang="en-US" sz="2000" smtClean="0"/>
              <a:t>» έχει χρηματοδοτήσει μόνο την αναδιαμόρφωση του εκπαιδευτικού υλικού. </a:t>
            </a:r>
            <a:endParaRPr lang="en-US" altLang="en-US" sz="2000" smtClean="0"/>
          </a:p>
          <a:p>
            <a:pPr eaLnBrk="1" hangingPunct="1"/>
            <a:r>
              <a:rPr lang="el-GR" altLang="en-US"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eaLnBrk="1" hangingPunct="1"/>
            <a:endParaRPr lang="en-US" altLang="en-US" smtClean="0"/>
          </a:p>
        </p:txBody>
      </p:sp>
      <p:sp>
        <p:nvSpPr>
          <p:cNvPr id="5" name="Footer Placeholder 4"/>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880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21239CC2-0C9D-45F1-BBD2-EBDBC806F2C1}" type="slidenum">
              <a:rPr lang="el-GR" altLang="en-US" sz="1200" smtClean="0">
                <a:solidFill>
                  <a:srgbClr val="898989"/>
                </a:solidFill>
                <a:cs typeface="Arial" panose="020B0604020202020204" pitchFamily="34" charset="0"/>
              </a:rPr>
              <a:pPr>
                <a:lnSpc>
                  <a:spcPct val="100000"/>
                </a:lnSpc>
                <a:spcBef>
                  <a:spcPct val="0"/>
                </a:spcBef>
                <a:buFontTx/>
                <a:buNone/>
              </a:pPr>
              <a:t>70</a:t>
            </a:fld>
            <a:endParaRPr lang="el-GR" altLang="en-US" sz="1200" smtClean="0">
              <a:solidFill>
                <a:srgbClr val="898989"/>
              </a:solidFill>
              <a:cs typeface="Arial" panose="020B0604020202020204" pitchFamily="34" charset="0"/>
            </a:endParaRPr>
          </a:p>
        </p:txBody>
      </p:sp>
      <p:pic>
        <p:nvPicPr>
          <p:cNvPr id="88070" name="Picture 8"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p:cNvSpPr>
            <a:spLocks noGrp="1"/>
          </p:cNvSpPr>
          <p:nvPr>
            <p:ph type="title"/>
          </p:nvPr>
        </p:nvSpPr>
        <p:spPr/>
        <p:txBody>
          <a:bodyPr/>
          <a:lstStyle/>
          <a:p>
            <a:pPr eaLnBrk="1" hangingPunct="1"/>
            <a:r>
              <a:rPr lang="el-GR" altLang="en-US" smtClean="0"/>
              <a:t>Σημειώματα</a:t>
            </a:r>
            <a:endParaRPr lang="en-US" altLang="en-US" smtClean="0"/>
          </a:p>
        </p:txBody>
      </p:sp>
      <p:sp>
        <p:nvSpPr>
          <p:cNvPr id="90115" name="Text Placeholder 6"/>
          <p:cNvSpPr>
            <a:spLocks noGrp="1"/>
          </p:cNvSpPr>
          <p:nvPr>
            <p:ph type="body" idx="1"/>
          </p:nvPr>
        </p:nvSpPr>
        <p:spPr/>
        <p:txBody>
          <a:bodyPr/>
          <a:lstStyle/>
          <a:p>
            <a:pPr eaLnBrk="1" hangingPunct="1"/>
            <a:endParaRPr lang="en-US"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901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D9623759-C9F1-461A-8BDF-39F396C60B78}" type="slidenum">
              <a:rPr lang="el-GR" altLang="en-US" sz="1200" smtClean="0">
                <a:solidFill>
                  <a:srgbClr val="898989"/>
                </a:solidFill>
                <a:cs typeface="Arial" panose="020B0604020202020204" pitchFamily="34" charset="0"/>
              </a:rPr>
              <a:pPr>
                <a:lnSpc>
                  <a:spcPct val="100000"/>
                </a:lnSpc>
                <a:spcBef>
                  <a:spcPct val="0"/>
                </a:spcBef>
                <a:buFontTx/>
                <a:buNone/>
              </a:pPr>
              <a:t>71</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5"/>
          <p:cNvSpPr>
            <a:spLocks noGrp="1"/>
          </p:cNvSpPr>
          <p:nvPr>
            <p:ph type="title"/>
          </p:nvPr>
        </p:nvSpPr>
        <p:spPr>
          <a:xfrm>
            <a:off x="0" y="365125"/>
            <a:ext cx="9144000" cy="1325563"/>
          </a:xfrm>
        </p:spPr>
        <p:txBody>
          <a:bodyPr/>
          <a:lstStyle/>
          <a:p>
            <a:pPr eaLnBrk="1" hangingPunct="1"/>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p:nvSpPr>
          <p:cNvPr id="91139" name="Content Placeholder 6"/>
          <p:cNvSpPr>
            <a:spLocks noGrp="1"/>
          </p:cNvSpPr>
          <p:nvPr>
            <p:ph idx="1"/>
          </p:nvPr>
        </p:nvSpPr>
        <p:spPr>
          <a:xfrm>
            <a:off x="428625" y="1690688"/>
            <a:ext cx="8286750" cy="4351337"/>
          </a:xfrm>
        </p:spPr>
        <p:txBody>
          <a:bodyPr/>
          <a:lstStyle/>
          <a:p>
            <a:pPr marL="0" indent="0" eaLnBrk="1" hangingPunct="1">
              <a:buFont typeface="Arial" panose="020B0604020202020204" pitchFamily="34" charset="0"/>
              <a:buNone/>
            </a:pPr>
            <a:r>
              <a:rPr lang="el-GR" altLang="en-US" sz="2000" dirty="0" smtClean="0"/>
              <a:t>Το παρόν έργο αποτελεί την έκδοση 1.0.  </a:t>
            </a:r>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911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EC6C0F42-0785-43AA-ADCF-D3DEB04C0D7A}" type="slidenum">
              <a:rPr lang="el-GR" altLang="en-US" sz="1200" smtClean="0">
                <a:solidFill>
                  <a:srgbClr val="898989"/>
                </a:solidFill>
                <a:cs typeface="Arial" panose="020B0604020202020204" pitchFamily="34" charset="0"/>
              </a:rPr>
              <a:pPr>
                <a:lnSpc>
                  <a:spcPct val="100000"/>
                </a:lnSpc>
                <a:spcBef>
                  <a:spcPct val="0"/>
                </a:spcBef>
                <a:buFontTx/>
                <a:buNone/>
              </a:pPr>
              <a:t>72</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5"/>
          <p:cNvSpPr>
            <a:spLocks noGrp="1"/>
          </p:cNvSpPr>
          <p:nvPr>
            <p:ph type="title"/>
          </p:nvPr>
        </p:nvSpPr>
        <p:spPr>
          <a:xfrm>
            <a:off x="0" y="365125"/>
            <a:ext cx="9144000" cy="1325563"/>
          </a:xfrm>
        </p:spPr>
        <p:txBody>
          <a:bodyPr/>
          <a:lstStyle/>
          <a:p>
            <a:pPr eaLnBrk="1" hangingPunct="1"/>
            <a:r>
              <a:rPr lang="el-GR" altLang="en-US" sz="4000" smtClean="0"/>
              <a:t>Σημείωμα Αναφοράς</a:t>
            </a:r>
            <a:endParaRPr lang="en-US" altLang="en-US" sz="4000" smtClean="0"/>
          </a:p>
        </p:txBody>
      </p:sp>
      <p:sp>
        <p:nvSpPr>
          <p:cNvPr id="92163" name="Content Placeholder 6"/>
          <p:cNvSpPr>
            <a:spLocks noGrp="1"/>
          </p:cNvSpPr>
          <p:nvPr>
            <p:ph idx="1"/>
          </p:nvPr>
        </p:nvSpPr>
        <p:spPr>
          <a:xfrm>
            <a:off x="428625" y="1690688"/>
            <a:ext cx="8286750" cy="4351337"/>
          </a:xfrm>
        </p:spPr>
        <p:txBody>
          <a:bodyPr/>
          <a:lstStyle/>
          <a:p>
            <a:pPr marL="0" indent="0" eaLnBrk="1" hangingPunct="1">
              <a:buNone/>
            </a:pPr>
            <a:r>
              <a:rPr lang="el-GR" altLang="en-US" sz="2000" dirty="0" err="1" smtClean="0"/>
              <a:t>Copyright</a:t>
            </a:r>
            <a:r>
              <a:rPr lang="el-GR" altLang="en-US" sz="2000" dirty="0" smtClean="0"/>
              <a:t> Εθνικόν και Καποδιστριακόν </a:t>
            </a:r>
            <a:r>
              <a:rPr lang="el-GR" altLang="en-US" sz="2000" dirty="0" err="1" smtClean="0"/>
              <a:t>Πανεπιστήμιον</a:t>
            </a:r>
            <a:r>
              <a:rPr lang="el-GR" altLang="en-US" sz="2000" dirty="0" smtClean="0"/>
              <a:t> Αθηνών</a:t>
            </a:r>
            <a:r>
              <a:rPr lang="en-US" altLang="en-US" sz="2000" dirty="0" smtClean="0"/>
              <a:t>, </a:t>
            </a:r>
            <a:r>
              <a:rPr lang="el-GR" altLang="en-US" sz="2000" dirty="0" err="1" smtClean="0"/>
              <a:t>Λεγάκις</a:t>
            </a:r>
            <a:r>
              <a:rPr lang="el-GR" altLang="en-US" sz="2000" dirty="0" smtClean="0"/>
              <a:t> Αναστάσιος, Αναπληρωτής Καθηγητής. «Ζωολογία Ι. Ενότητα 1. Βασικές Αρχές της Βιολογίας και η Επιστήμη της Ζωολογίας». Έκδοση: 1.0. Αθήνα 2014. Διαθέσιμο από τη δικτυακή διεύθυνση: </a:t>
            </a:r>
            <a:r>
              <a:rPr lang="en-GB" altLang="en-US" sz="2000" dirty="0"/>
              <a:t>http://</a:t>
            </a:r>
            <a:r>
              <a:rPr lang="en-GB" altLang="en-US" sz="2000" dirty="0" smtClean="0"/>
              <a:t>opencourses.uoa.gr/courses/BIOL3</a:t>
            </a:r>
            <a:r>
              <a:rPr lang="el-GR" altLang="en-US" sz="2000" dirty="0" smtClean="0"/>
              <a:t>.</a:t>
            </a:r>
          </a:p>
          <a:p>
            <a:pPr marL="0" indent="0" eaLnBrk="1" hangingPunct="1"/>
            <a:endParaRPr lang="el-GR" altLang="en-US" dirty="0" smtClean="0"/>
          </a:p>
          <a:p>
            <a:pPr marL="0" indent="0" eaLnBrk="1" hangingPunct="1"/>
            <a:endParaRPr lang="en-US" altLang="en-US"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921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D9099ABD-E14C-4539-A9BA-982BA8B299D0}" type="slidenum">
              <a:rPr lang="el-GR" altLang="en-US" sz="1200" smtClean="0">
                <a:solidFill>
                  <a:srgbClr val="898989"/>
                </a:solidFill>
                <a:cs typeface="Arial" panose="020B0604020202020204" pitchFamily="34" charset="0"/>
              </a:rPr>
              <a:pPr>
                <a:lnSpc>
                  <a:spcPct val="100000"/>
                </a:lnSpc>
                <a:spcBef>
                  <a:spcPct val="0"/>
                </a:spcBef>
                <a:buFontTx/>
                <a:buNone/>
              </a:pPr>
              <a:t>73</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5"/>
          <p:cNvSpPr>
            <a:spLocks noGrp="1"/>
          </p:cNvSpPr>
          <p:nvPr>
            <p:ph type="title"/>
          </p:nvPr>
        </p:nvSpPr>
        <p:spPr/>
        <p:txBody>
          <a:bodyPr/>
          <a:lstStyle/>
          <a:p>
            <a:pPr eaLnBrk="1" hangingPunct="1"/>
            <a:r>
              <a:rPr lang="el-GR" altLang="en-US" dirty="0" smtClean="0"/>
              <a:t>Σημείωμα </a:t>
            </a:r>
            <a:r>
              <a:rPr lang="el-GR" altLang="en-US" dirty="0" err="1" smtClean="0"/>
              <a:t>Αδειοδότησης</a:t>
            </a:r>
            <a:endParaRPr lang="en-US" altLang="en-US" dirty="0" smtClean="0"/>
          </a:p>
        </p:txBody>
      </p:sp>
      <p:sp>
        <p:nvSpPr>
          <p:cNvPr id="4" name="Footer Placeholder 3"/>
          <p:cNvSpPr>
            <a:spLocks noGrp="1"/>
          </p:cNvSpPr>
          <p:nvPr>
            <p:ph type="ftr" sz="quarter" idx="10"/>
          </p:nvPr>
        </p:nvSpPr>
        <p:spPr/>
        <p:txBody>
          <a:bodyPr/>
          <a:lstStyle/>
          <a:p>
            <a:pPr>
              <a:defRPr/>
            </a:pPr>
            <a:r>
              <a:rPr lang="el-GR"/>
              <a:t>Ενότητα 1. Βασικές Αρχές της Βιολογίας και η Επιστήμη της Ζωολογίας</a:t>
            </a:r>
          </a:p>
        </p:txBody>
      </p:sp>
      <p:sp>
        <p:nvSpPr>
          <p:cNvPr id="9318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353A24E9-9D65-4104-9575-829DC648D5A3}" type="slidenum">
              <a:rPr lang="el-GR" altLang="en-US" sz="1200" smtClean="0">
                <a:solidFill>
                  <a:srgbClr val="898989"/>
                </a:solidFill>
                <a:cs typeface="Arial" panose="020B0604020202020204" pitchFamily="34" charset="0"/>
              </a:rPr>
              <a:pPr>
                <a:lnSpc>
                  <a:spcPct val="100000"/>
                </a:lnSpc>
                <a:spcBef>
                  <a:spcPct val="0"/>
                </a:spcBef>
                <a:buFontTx/>
                <a:buNone/>
              </a:pPr>
              <a:t>74</a:t>
            </a:fld>
            <a:endParaRPr lang="el-GR" altLang="en-US" sz="1200" smtClean="0">
              <a:solidFill>
                <a:srgbClr val="898989"/>
              </a:solidFill>
              <a:cs typeface="Arial" panose="020B0604020202020204" pitchFamily="34" charset="0"/>
            </a:endParaRPr>
          </a:p>
        </p:txBody>
      </p:sp>
      <p:sp>
        <p:nvSpPr>
          <p:cNvPr id="93189" name="Content Placeholder 2"/>
          <p:cNvSpPr txBox="1">
            <a:spLocks/>
          </p:cNvSpPr>
          <p:nvPr/>
        </p:nvSpPr>
        <p:spPr bwMode="auto">
          <a:xfrm>
            <a:off x="107950" y="1371600"/>
            <a:ext cx="89281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 typeface="Arial" panose="020B0604020202020204" pitchFamily="34" charset="0"/>
              <a:buNone/>
            </a:pPr>
            <a:r>
              <a:rPr lang="el-GR" altLang="en-US" sz="2000" b="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eaLnBrk="1" hangingPunct="1">
              <a:buFont typeface="Arial" panose="020B0604020202020204" pitchFamily="34" charset="0"/>
              <a:buNone/>
            </a:pPr>
            <a:endParaRPr lang="el-GR" altLang="en-US" sz="2000" b="0"/>
          </a:p>
        </p:txBody>
      </p:sp>
      <p:pic>
        <p:nvPicPr>
          <p:cNvPr id="93190"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67025"/>
            <a:ext cx="1420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9700" y="3025775"/>
            <a:ext cx="9036050" cy="3384550"/>
          </a:xfrm>
          <a:prstGeom prst="rect">
            <a:avLst/>
          </a:prstGeom>
        </p:spPr>
        <p:txBody>
          <a:bodyPr anchor="ctr">
            <a:normAutofit/>
          </a:bodyPr>
          <a:lstStyle/>
          <a:p>
            <a:pPr>
              <a:defRPr/>
            </a:pPr>
            <a:r>
              <a:rPr lang="el-GR" dirty="0">
                <a:latin typeface="+mn-lt"/>
                <a:cs typeface="+mn-cs"/>
              </a:rPr>
              <a:t>[1] http://creativecommons.org/licenses/by-nc-sa/4.0/ </a:t>
            </a:r>
            <a:endParaRPr lang="en-US" dirty="0">
              <a:latin typeface="+mn-lt"/>
              <a:cs typeface="+mn-cs"/>
            </a:endParaRPr>
          </a:p>
          <a:p>
            <a:pPr>
              <a:spcBef>
                <a:spcPts val="1200"/>
              </a:spcBef>
              <a:defRPr/>
            </a:pPr>
            <a:r>
              <a:rPr lang="el-GR" dirty="0">
                <a:latin typeface="+mn-lt"/>
                <a:cs typeface="+mn-cs"/>
              </a:rPr>
              <a:t>Ως Μη Εμπορική ορίζεται η χρήση:</a:t>
            </a:r>
          </a:p>
          <a:p>
            <a:pPr marL="342900" indent="-342900">
              <a:buFont typeface="Arial" panose="020B0604020202020204" pitchFamily="34" charset="0"/>
              <a:buChar char="•"/>
              <a:defRPr/>
            </a:pPr>
            <a:r>
              <a:rPr lang="el-GR" dirty="0">
                <a:latin typeface="+mn-lt"/>
                <a:cs typeface="+mn-cs"/>
              </a:rPr>
              <a:t>που δεν περιλαμβάνει άμεσο ή έμμεσο οικονομικό όφελος από την χρήση του έργου, για το διανομέα του έργου και </a:t>
            </a:r>
            <a:r>
              <a:rPr lang="el-GR" dirty="0" err="1">
                <a:latin typeface="+mn-lt"/>
                <a:cs typeface="+mn-cs"/>
              </a:rPr>
              <a:t>αδειοδόχο</a:t>
            </a:r>
            <a:endParaRPr lang="el-GR" dirty="0">
              <a:latin typeface="+mn-lt"/>
              <a:cs typeface="+mn-cs"/>
            </a:endParaRPr>
          </a:p>
          <a:p>
            <a:pPr marL="342900" indent="-342900">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προσπορίζει στο διανομέα του έργου και</a:t>
            </a:r>
            <a:r>
              <a:rPr lang="en-GB" dirty="0">
                <a:latin typeface="+mn-lt"/>
                <a:cs typeface="+mn-cs"/>
              </a:rPr>
              <a:t> </a:t>
            </a:r>
            <a:r>
              <a:rPr lang="el-GR" dirty="0" err="1">
                <a:latin typeface="+mn-lt"/>
                <a:cs typeface="+mn-cs"/>
              </a:rPr>
              <a:t>αδειοδόχο</a:t>
            </a:r>
            <a:r>
              <a:rPr lang="en-GB" dirty="0">
                <a:latin typeface="+mn-lt"/>
                <a:cs typeface="+mn-cs"/>
              </a:rPr>
              <a:t> </a:t>
            </a:r>
            <a:r>
              <a:rPr lang="el-GR" dirty="0">
                <a:latin typeface="+mn-lt"/>
                <a:cs typeface="+mn-cs"/>
              </a:rPr>
              <a:t>έμμεσο οικονομικό όφελος (π.χ. διαφημίσεις) από την προβολή του έργου σε διαδικτυακό τόπο</a:t>
            </a:r>
            <a:endParaRPr lang="en-US" dirty="0">
              <a:latin typeface="+mn-lt"/>
              <a:cs typeface="+mn-cs"/>
            </a:endParaRPr>
          </a:p>
          <a:p>
            <a:pPr>
              <a:defRPr/>
            </a:pPr>
            <a:r>
              <a:rPr lang="el-GR" dirty="0">
                <a:latin typeface="+mn-lt"/>
                <a:cs typeface="+mn-cs"/>
              </a:rPr>
              <a:t>Ο δικαιούχος μπορεί να παρέχει στον </a:t>
            </a:r>
            <a:r>
              <a:rPr lang="el-GR" dirty="0" err="1">
                <a:latin typeface="+mn-lt"/>
                <a:cs typeface="+mn-cs"/>
              </a:rPr>
              <a:t>αδειοδόχο</a:t>
            </a:r>
            <a:r>
              <a:rPr lang="el-GR" dirty="0">
                <a:latin typeface="+mn-lt"/>
                <a:cs typeface="+mn-cs"/>
              </a:rPr>
              <a:t> ξεχωριστή άδεια να χρησιμοποιεί το έργο για εμπορική χρήση, εφόσον αυτό του ζητηθεί.</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5"/>
          <p:cNvSpPr>
            <a:spLocks noGrp="1"/>
          </p:cNvSpPr>
          <p:nvPr>
            <p:ph type="title"/>
          </p:nvPr>
        </p:nvSpPr>
        <p:spPr>
          <a:xfrm>
            <a:off x="0" y="365125"/>
            <a:ext cx="9144000" cy="1325563"/>
          </a:xfrm>
        </p:spPr>
        <p:txBody>
          <a:bodyPr/>
          <a:lstStyle/>
          <a:p>
            <a:pPr eaLnBrk="1" hangingPunct="1"/>
            <a:r>
              <a:rPr lang="el-GR" altLang="en-US" smtClean="0"/>
              <a:t>Διατήρηση Σημειωμάτων</a:t>
            </a:r>
            <a:endParaRPr lang="en-US" altLang="en-US" smtClean="0"/>
          </a:p>
        </p:txBody>
      </p:sp>
      <p:sp>
        <p:nvSpPr>
          <p:cNvPr id="94211" name="Content Placeholder 6"/>
          <p:cNvSpPr>
            <a:spLocks noGrp="1"/>
          </p:cNvSpPr>
          <p:nvPr>
            <p:ph idx="1"/>
          </p:nvPr>
        </p:nvSpPr>
        <p:spPr>
          <a:xfrm>
            <a:off x="428625" y="1690688"/>
            <a:ext cx="8286750" cy="4351337"/>
          </a:xfrm>
        </p:spPr>
        <p:txBody>
          <a:bodyPr/>
          <a:lstStyle/>
          <a:p>
            <a:pPr marL="0" indent="0" eaLnBrk="1" hangingPunct="1">
              <a:buFont typeface="Arial" panose="020B0604020202020204" pitchFamily="34" charset="0"/>
              <a:buNone/>
            </a:pPr>
            <a:r>
              <a:rPr lang="el-GR" altLang="en-US" sz="2400" smtClean="0"/>
              <a:t>Οποιαδήποτε αναπαραγωγή ή διασκευή του υλικού θα πρέπει να συμπεριλαμβάνει:</a:t>
            </a:r>
          </a:p>
          <a:p>
            <a:pPr lvl="1" eaLnBrk="1" hangingPunct="1">
              <a:buFont typeface="Wingdings" panose="05000000000000000000" pitchFamily="2" charset="2"/>
              <a:buChar char="§"/>
            </a:pPr>
            <a:r>
              <a:rPr lang="el-GR" altLang="en-US" sz="2000" smtClean="0"/>
              <a:t>τ</a:t>
            </a:r>
            <a:r>
              <a:rPr lang="en-US" altLang="en-US" sz="2000" smtClean="0"/>
              <a:t>ο Σημείωμα Αναφοράς</a:t>
            </a:r>
            <a:endParaRPr lang="el-GR" altLang="en-US" sz="2000" smtClean="0"/>
          </a:p>
          <a:p>
            <a:pPr lvl="1" eaLnBrk="1" hangingPunct="1">
              <a:buFont typeface="Wingdings" panose="05000000000000000000" pitchFamily="2" charset="2"/>
              <a:buChar char="§"/>
            </a:pPr>
            <a:r>
              <a:rPr lang="el-GR" altLang="en-US" sz="2000" smtClean="0"/>
              <a:t>τ</a:t>
            </a:r>
            <a:r>
              <a:rPr lang="en-US" altLang="en-US" sz="2000" smtClean="0"/>
              <a:t>ο Σημείωμα Αδειοδότησης</a:t>
            </a:r>
            <a:endParaRPr lang="el-GR" altLang="en-US" sz="2000" smtClean="0"/>
          </a:p>
          <a:p>
            <a:pPr lvl="1" eaLnBrk="1" hangingPunct="1">
              <a:buFont typeface="Wingdings" panose="05000000000000000000" pitchFamily="2" charset="2"/>
              <a:buChar char="§"/>
            </a:pPr>
            <a:r>
              <a:rPr lang="el-GR" altLang="en-US" sz="2000" smtClean="0"/>
              <a:t>τ</a:t>
            </a:r>
            <a:r>
              <a:rPr lang="en-US" altLang="en-US" sz="2000" smtClean="0"/>
              <a:t>η δήλωση </a:t>
            </a:r>
            <a:r>
              <a:rPr lang="el-GR" altLang="en-US" sz="2000" smtClean="0"/>
              <a:t>Δ</a:t>
            </a:r>
            <a:r>
              <a:rPr lang="en-US" altLang="en-US" sz="2000" smtClean="0"/>
              <a:t>ιατήρησης Σημειωμάτων</a:t>
            </a:r>
            <a:endParaRPr lang="el-GR" altLang="en-US" sz="2000" smtClean="0"/>
          </a:p>
          <a:p>
            <a:pPr lvl="1" eaLnBrk="1" hangingPunct="1">
              <a:buFont typeface="Wingdings" panose="05000000000000000000" pitchFamily="2" charset="2"/>
              <a:buChar char="§"/>
            </a:pPr>
            <a:r>
              <a:rPr lang="el-GR" altLang="en-US" sz="2000" smtClean="0"/>
              <a:t>το Σημείωμα Χρήσης Έργων Τρίτων (εφόσον υπάρχει)</a:t>
            </a:r>
          </a:p>
          <a:p>
            <a:pPr marL="0" indent="0" eaLnBrk="1" hangingPunct="1">
              <a:buFont typeface="Arial" panose="020B0604020202020204" pitchFamily="34" charset="0"/>
              <a:buNone/>
            </a:pPr>
            <a:r>
              <a:rPr lang="el-GR" altLang="en-US" sz="2400" smtClean="0"/>
              <a:t>μαζί με τους συνοδευόμενους υπερσυνδέσμους.</a:t>
            </a:r>
          </a:p>
          <a:p>
            <a:pPr marL="0" indent="0" eaLnBrk="1" hangingPunct="1"/>
            <a:endParaRPr lang="el-GR" altLang="en-US" smtClean="0"/>
          </a:p>
          <a:p>
            <a:pPr marL="0" indent="0" eaLnBrk="1" hangingPunct="1"/>
            <a:endParaRPr lang="en-US" altLang="en-US"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942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2162711C-F02D-4B72-AEF1-C29D02116467}" type="slidenum">
              <a:rPr lang="el-GR" altLang="en-US" sz="1200" smtClean="0">
                <a:solidFill>
                  <a:srgbClr val="898989"/>
                </a:solidFill>
                <a:cs typeface="Arial" panose="020B0604020202020204" pitchFamily="34" charset="0"/>
              </a:rPr>
              <a:pPr>
                <a:lnSpc>
                  <a:spcPct val="100000"/>
                </a:lnSpc>
                <a:spcBef>
                  <a:spcPct val="0"/>
                </a:spcBef>
                <a:buFontTx/>
                <a:buNone/>
              </a:pPr>
              <a:t>75</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5"/>
          <p:cNvSpPr>
            <a:spLocks noGrp="1"/>
          </p:cNvSpPr>
          <p:nvPr>
            <p:ph type="title"/>
          </p:nvPr>
        </p:nvSpPr>
        <p:spPr>
          <a:xfrm>
            <a:off x="0" y="365125"/>
            <a:ext cx="9144000" cy="1325563"/>
          </a:xfrm>
        </p:spPr>
        <p:txBody>
          <a:bodyPr/>
          <a:lstStyle/>
          <a:p>
            <a:pPr eaLnBrk="1" hangingPunct="1"/>
            <a:r>
              <a:rPr lang="el-GR" altLang="en-US" sz="4000" dirty="0" smtClean="0"/>
              <a:t>Σημείωμα Χρήσης Έργων Τρίτων</a:t>
            </a:r>
            <a:r>
              <a:rPr lang="en-US" altLang="en-US" sz="4000" dirty="0" smtClean="0"/>
              <a:t> 1/3</a:t>
            </a:r>
          </a:p>
        </p:txBody>
      </p:sp>
      <p:sp>
        <p:nvSpPr>
          <p:cNvPr id="95235" name="Content Placeholder 6"/>
          <p:cNvSpPr>
            <a:spLocks noGrp="1"/>
          </p:cNvSpPr>
          <p:nvPr>
            <p:ph idx="1"/>
          </p:nvPr>
        </p:nvSpPr>
        <p:spPr>
          <a:xfrm>
            <a:off x="428625" y="1676400"/>
            <a:ext cx="8286750" cy="4495800"/>
          </a:xfrm>
        </p:spPr>
        <p:txBody>
          <a:bodyPr/>
          <a:lstStyle/>
          <a:p>
            <a:pPr marL="0" indent="0" eaLnBrk="1" hangingPunct="1">
              <a:buFont typeface="Arial" panose="020B0604020202020204" pitchFamily="34" charset="0"/>
              <a:buNone/>
            </a:pPr>
            <a:r>
              <a:rPr lang="el-GR" altLang="en-US" sz="1600" dirty="0" smtClean="0"/>
              <a:t>Το Έργο αυτό κάνει χρήση των ακόλουθων έργων:</a:t>
            </a:r>
          </a:p>
          <a:p>
            <a:pPr marL="0" indent="0" eaLnBrk="1" hangingPunct="1">
              <a:buFont typeface="Arial" panose="020B0604020202020204" pitchFamily="34" charset="0"/>
              <a:buNone/>
            </a:pPr>
            <a:r>
              <a:rPr lang="el-GR" altLang="en-US" sz="1600" b="1" dirty="0" smtClean="0"/>
              <a:t>Εικόνες</a:t>
            </a:r>
          </a:p>
          <a:p>
            <a:pPr marL="0" indent="0" eaLnBrk="1" hangingPunct="1">
              <a:buFont typeface="Arial" panose="020B0604020202020204" pitchFamily="34" charset="0"/>
              <a:buNone/>
            </a:pPr>
            <a:r>
              <a:rPr lang="el-GR" altLang="en-US" sz="1600" b="1" dirty="0" smtClean="0"/>
              <a:t>Εικόνα 1</a:t>
            </a:r>
            <a:r>
              <a:rPr lang="el-GR" altLang="en-US" sz="1600" dirty="0" smtClean="0"/>
              <a:t>. </a:t>
            </a:r>
            <a:r>
              <a:rPr lang="en-US" altLang="en-US" sz="1600" dirty="0" smtClean="0"/>
              <a:t>Copyright @ </a:t>
            </a:r>
            <a:r>
              <a:rPr lang="el-GR" altLang="en-US" sz="1600" dirty="0" smtClean="0"/>
              <a:t>Εκδόσεις </a:t>
            </a:r>
            <a:r>
              <a:rPr lang="en-US" altLang="en-US" sz="1600" dirty="0" smtClean="0"/>
              <a:t>Utopia 2011.  Hickman, Roberts, Keen, Larson, </a:t>
            </a:r>
            <a:r>
              <a:rPr lang="en-US" altLang="en-US" sz="1600" dirty="0" err="1" smtClean="0"/>
              <a:t>l’Anson</a:t>
            </a:r>
            <a:r>
              <a:rPr lang="en-US" altLang="en-US" sz="1600" dirty="0" smtClean="0"/>
              <a:t>, </a:t>
            </a:r>
            <a:r>
              <a:rPr lang="en-US" altLang="en-US" sz="1600" dirty="0" err="1" smtClean="0"/>
              <a:t>Eisenhour</a:t>
            </a:r>
            <a:r>
              <a:rPr lang="en-US" altLang="en-US" sz="1600" dirty="0" smtClean="0"/>
              <a:t>. </a:t>
            </a:r>
            <a:r>
              <a:rPr lang="el-GR" altLang="en-US" sz="1600" dirty="0" smtClean="0"/>
              <a:t>Ζωολογία, Ολοκληρωμένες Αρχές. </a:t>
            </a:r>
          </a:p>
          <a:p>
            <a:pPr marL="0" indent="0" eaLnBrk="1" hangingPunct="1">
              <a:buFont typeface="Arial" panose="020B0604020202020204" pitchFamily="34" charset="0"/>
              <a:buNone/>
            </a:pPr>
            <a:r>
              <a:rPr lang="el-GR" altLang="en-US" sz="1600" b="1" dirty="0" smtClean="0"/>
              <a:t>Εικόνα 2. </a:t>
            </a:r>
            <a:r>
              <a:rPr lang="en-US" altLang="en-US" sz="1600" dirty="0" smtClean="0"/>
              <a:t>Copyright @ </a:t>
            </a:r>
            <a:r>
              <a:rPr lang="el-GR" altLang="en-US" sz="1600" dirty="0" smtClean="0"/>
              <a:t>Εκδόσεις </a:t>
            </a:r>
            <a:r>
              <a:rPr lang="en-US" altLang="en-US" sz="1600" dirty="0" smtClean="0"/>
              <a:t>Utopia 2011.  Hickman, Roberts, Keen, Larson, </a:t>
            </a:r>
            <a:r>
              <a:rPr lang="en-US" altLang="en-US" sz="1600" dirty="0" err="1" smtClean="0"/>
              <a:t>l’Anson</a:t>
            </a:r>
            <a:r>
              <a:rPr lang="en-US" altLang="en-US" sz="1600" dirty="0" smtClean="0"/>
              <a:t>, </a:t>
            </a:r>
            <a:r>
              <a:rPr lang="en-US" altLang="en-US" sz="1600" dirty="0" err="1" smtClean="0"/>
              <a:t>Eisenhour</a:t>
            </a:r>
            <a:r>
              <a:rPr lang="en-US" altLang="en-US" sz="1600" dirty="0" smtClean="0"/>
              <a:t>. </a:t>
            </a:r>
            <a:r>
              <a:rPr lang="el-GR" altLang="en-US" sz="1600" dirty="0" smtClean="0"/>
              <a:t>Ζωολογία, Ολοκληρωμένες Αρχές. </a:t>
            </a:r>
          </a:p>
          <a:p>
            <a:pPr marL="0" indent="0" eaLnBrk="1" hangingPunct="1">
              <a:buFont typeface="Arial" panose="020B0604020202020204" pitchFamily="34" charset="0"/>
              <a:buNone/>
            </a:pPr>
            <a:r>
              <a:rPr lang="el-GR" altLang="en-US" sz="1600" b="1" dirty="0" smtClean="0"/>
              <a:t>Εικόνα 3. </a:t>
            </a:r>
            <a:r>
              <a:rPr lang="en-US" altLang="en-US" sz="1600" dirty="0" smtClean="0"/>
              <a:t>Copyright @ </a:t>
            </a:r>
            <a:r>
              <a:rPr lang="el-GR" altLang="en-US" sz="1600" dirty="0" smtClean="0"/>
              <a:t>Εκδόσεις </a:t>
            </a:r>
            <a:r>
              <a:rPr lang="en-US" altLang="en-US" sz="1600" dirty="0" smtClean="0"/>
              <a:t>Utopia 2011.  Hickman, Roberts, Keen, Larson, </a:t>
            </a:r>
            <a:r>
              <a:rPr lang="en-US" altLang="en-US" sz="1600" dirty="0" err="1" smtClean="0"/>
              <a:t>l’Anson</a:t>
            </a:r>
            <a:r>
              <a:rPr lang="en-US" altLang="en-US" sz="1600" dirty="0" smtClean="0"/>
              <a:t>, </a:t>
            </a:r>
            <a:r>
              <a:rPr lang="en-US" altLang="en-US" sz="1600" dirty="0" err="1" smtClean="0"/>
              <a:t>Eisenhour</a:t>
            </a:r>
            <a:r>
              <a:rPr lang="en-US" altLang="en-US" sz="1600" dirty="0" smtClean="0"/>
              <a:t>. </a:t>
            </a:r>
            <a:r>
              <a:rPr lang="el-GR" altLang="en-US" sz="1600" dirty="0" smtClean="0"/>
              <a:t>Ζωολογία, Ολοκληρωμένες Αρχές. </a:t>
            </a:r>
          </a:p>
          <a:p>
            <a:pPr marL="0" indent="0" eaLnBrk="1" hangingPunct="1">
              <a:buFont typeface="Arial" panose="020B0604020202020204" pitchFamily="34" charset="0"/>
              <a:buNone/>
            </a:pPr>
            <a:r>
              <a:rPr lang="el-GR" altLang="en-US" sz="1600" b="1" dirty="0" smtClean="0"/>
              <a:t>Εικόνα 4. </a:t>
            </a:r>
            <a:r>
              <a:rPr lang="en-US" altLang="en-US" sz="1600" dirty="0" smtClean="0"/>
              <a:t>Copyright @ </a:t>
            </a:r>
            <a:r>
              <a:rPr lang="el-GR" altLang="en-US" sz="1600" dirty="0" smtClean="0"/>
              <a:t>Εκδόσεις </a:t>
            </a:r>
            <a:r>
              <a:rPr lang="en-US" altLang="en-US" sz="1600" dirty="0" smtClean="0"/>
              <a:t>Utopia 2011.  Hickman, Roberts, Keen, Larson, </a:t>
            </a:r>
            <a:r>
              <a:rPr lang="en-US" altLang="en-US" sz="1600" dirty="0" err="1" smtClean="0"/>
              <a:t>l’Anson</a:t>
            </a:r>
            <a:r>
              <a:rPr lang="en-US" altLang="en-US" sz="1600" dirty="0" smtClean="0"/>
              <a:t>, </a:t>
            </a:r>
            <a:r>
              <a:rPr lang="en-US" altLang="en-US" sz="1600" dirty="0" err="1" smtClean="0"/>
              <a:t>Eisenhour</a:t>
            </a:r>
            <a:r>
              <a:rPr lang="en-US" altLang="en-US" sz="1600" dirty="0" smtClean="0"/>
              <a:t>. </a:t>
            </a:r>
            <a:r>
              <a:rPr lang="el-GR" altLang="en-US" sz="1600" dirty="0" smtClean="0"/>
              <a:t>Ζωολογία, Ολοκληρωμένες Αρχές. </a:t>
            </a:r>
          </a:p>
          <a:p>
            <a:pPr marL="0" indent="0" eaLnBrk="1" hangingPunct="1">
              <a:buFont typeface="Arial" panose="020B0604020202020204" pitchFamily="34" charset="0"/>
              <a:buNone/>
            </a:pPr>
            <a:r>
              <a:rPr lang="el-GR" altLang="en-US" sz="1600" b="1" dirty="0" smtClean="0"/>
              <a:t>Εικόνα 5. </a:t>
            </a:r>
            <a:r>
              <a:rPr lang="en-US" altLang="en-US" sz="1600" dirty="0" smtClean="0"/>
              <a:t>Copyright @ </a:t>
            </a:r>
            <a:r>
              <a:rPr lang="el-GR" altLang="en-US" sz="1600" dirty="0" smtClean="0"/>
              <a:t>Εκδόσεις </a:t>
            </a:r>
            <a:r>
              <a:rPr lang="en-US" altLang="en-US" sz="1600" dirty="0" smtClean="0"/>
              <a:t>Utopia 2011.  Hickman, Roberts, Keen, Larson, </a:t>
            </a:r>
            <a:r>
              <a:rPr lang="en-US" altLang="en-US" sz="1600" dirty="0" err="1" smtClean="0"/>
              <a:t>l’Anson</a:t>
            </a:r>
            <a:r>
              <a:rPr lang="en-US" altLang="en-US" sz="1600" dirty="0" smtClean="0"/>
              <a:t>, </a:t>
            </a:r>
            <a:r>
              <a:rPr lang="en-US" altLang="en-US" sz="1600" dirty="0" err="1" smtClean="0"/>
              <a:t>Eisenhour</a:t>
            </a:r>
            <a:r>
              <a:rPr lang="en-US" altLang="en-US" sz="1600" dirty="0" smtClean="0"/>
              <a:t>. </a:t>
            </a:r>
            <a:r>
              <a:rPr lang="el-GR" altLang="en-US" sz="1600" dirty="0" smtClean="0"/>
              <a:t>Ζωολογία, Ολοκληρωμένες Αρχές.</a:t>
            </a:r>
          </a:p>
          <a:p>
            <a:pPr marL="0" indent="0" eaLnBrk="1" hangingPunct="1">
              <a:buFont typeface="Arial" panose="020B0604020202020204" pitchFamily="34" charset="0"/>
              <a:buNone/>
            </a:pPr>
            <a:r>
              <a:rPr lang="el-GR" altLang="en-US" sz="1600" b="1" dirty="0" smtClean="0"/>
              <a:t>Εικόνα 6. </a:t>
            </a:r>
            <a:r>
              <a:rPr lang="en-US" altLang="en-US" sz="1600" dirty="0" smtClean="0"/>
              <a:t>Copyright @ </a:t>
            </a:r>
            <a:r>
              <a:rPr lang="el-GR" altLang="en-US" sz="1600" dirty="0" smtClean="0"/>
              <a:t>Εκδόσεις </a:t>
            </a:r>
            <a:r>
              <a:rPr lang="en-US" altLang="en-US" sz="1600" dirty="0" smtClean="0"/>
              <a:t>Utopia 2011.  Hickman, Roberts, Keen, Larson, </a:t>
            </a:r>
            <a:r>
              <a:rPr lang="en-US" altLang="en-US" sz="1600" dirty="0" err="1" smtClean="0"/>
              <a:t>l’Anson</a:t>
            </a:r>
            <a:r>
              <a:rPr lang="en-US" altLang="en-US" sz="1600" dirty="0" smtClean="0"/>
              <a:t>, </a:t>
            </a:r>
            <a:r>
              <a:rPr lang="en-US" altLang="en-US" sz="1600" dirty="0" err="1" smtClean="0"/>
              <a:t>Eisenhour</a:t>
            </a:r>
            <a:r>
              <a:rPr lang="en-US" altLang="en-US" sz="1600" dirty="0" smtClean="0"/>
              <a:t>. </a:t>
            </a:r>
            <a:r>
              <a:rPr lang="el-GR" altLang="en-US" sz="1600" dirty="0" smtClean="0"/>
              <a:t>Ζωολογία, Ολοκληρωμένες Αρχές. </a:t>
            </a:r>
            <a:endParaRPr lang="en-US" altLang="en-US" sz="1600" dirty="0" smtClean="0"/>
          </a:p>
          <a:p>
            <a:pPr marL="0" indent="0" eaLnBrk="1" hangingPunct="1">
              <a:buFont typeface="Arial" panose="020B0604020202020204" pitchFamily="34" charset="0"/>
              <a:buNone/>
            </a:pPr>
            <a:endParaRPr lang="el-GR" altLang="en-US" sz="1600" dirty="0" smtClean="0"/>
          </a:p>
          <a:p>
            <a:pPr marL="0" indent="0" eaLnBrk="1" hangingPunct="1">
              <a:buFont typeface="Arial" panose="020B0604020202020204" pitchFamily="34" charset="0"/>
              <a:buNone/>
            </a:pPr>
            <a:endParaRPr lang="en-US" altLang="en-US" sz="1600"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952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E597EFF3-9BEC-44B6-A291-66A7401956C3}" type="slidenum">
              <a:rPr lang="el-GR" altLang="en-US" sz="1200" smtClean="0">
                <a:solidFill>
                  <a:srgbClr val="898989"/>
                </a:solidFill>
                <a:cs typeface="Arial" panose="020B0604020202020204" pitchFamily="34" charset="0"/>
              </a:rPr>
              <a:pPr>
                <a:lnSpc>
                  <a:spcPct val="100000"/>
                </a:lnSpc>
                <a:spcBef>
                  <a:spcPct val="0"/>
                </a:spcBef>
                <a:buFontTx/>
                <a:buNone/>
              </a:pPr>
              <a:t>76</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5"/>
          <p:cNvSpPr>
            <a:spLocks noGrp="1"/>
          </p:cNvSpPr>
          <p:nvPr>
            <p:ph type="title"/>
          </p:nvPr>
        </p:nvSpPr>
        <p:spPr>
          <a:xfrm>
            <a:off x="0" y="365125"/>
            <a:ext cx="9144000" cy="1325563"/>
          </a:xfrm>
        </p:spPr>
        <p:txBody>
          <a:bodyPr/>
          <a:lstStyle/>
          <a:p>
            <a:pPr eaLnBrk="1" hangingPunct="1"/>
            <a:r>
              <a:rPr lang="el-GR" altLang="en-US" sz="4000" dirty="0" smtClean="0"/>
              <a:t>Σημείωμα Χρήσης Έργων Τρίτων</a:t>
            </a:r>
            <a:r>
              <a:rPr lang="en-US" altLang="en-US" sz="4000" dirty="0" smtClean="0"/>
              <a:t> 2/3</a:t>
            </a:r>
          </a:p>
        </p:txBody>
      </p:sp>
      <p:sp>
        <p:nvSpPr>
          <p:cNvPr id="96259" name="Content Placeholder 6"/>
          <p:cNvSpPr>
            <a:spLocks noGrp="1"/>
          </p:cNvSpPr>
          <p:nvPr>
            <p:ph idx="1"/>
          </p:nvPr>
        </p:nvSpPr>
        <p:spPr>
          <a:xfrm>
            <a:off x="428625" y="1668462"/>
            <a:ext cx="8286750" cy="4351338"/>
          </a:xfrm>
        </p:spPr>
        <p:txBody>
          <a:bodyPr/>
          <a:lstStyle/>
          <a:p>
            <a:pPr marL="0" indent="0" eaLnBrk="1" hangingPunct="1">
              <a:buNone/>
            </a:pPr>
            <a:r>
              <a:rPr lang="el-GR" altLang="en-US" sz="1600" b="1" dirty="0"/>
              <a:t>Εικόνα 7</a:t>
            </a:r>
            <a:r>
              <a:rPr lang="el-GR" altLang="en-US" sz="1600" dirty="0"/>
              <a:t>. </a:t>
            </a:r>
            <a:r>
              <a:rPr lang="en-US" altLang="en-US" sz="1600" dirty="0"/>
              <a:t>Tree of Life. Copyright © 2007 Tree of Life Web Project. Image of rose © 1999 Nick </a:t>
            </a:r>
            <a:r>
              <a:rPr lang="en-US" altLang="en-US" sz="1600" dirty="0" err="1"/>
              <a:t>Kurzenko</a:t>
            </a:r>
            <a:r>
              <a:rPr lang="en-US" altLang="en-US" sz="1600" dirty="0"/>
              <a:t>. Image of annelid worm © 2001 Greg W. Rouse. </a:t>
            </a:r>
            <a:r>
              <a:rPr lang="el-GR" altLang="en-US" sz="1600" dirty="0"/>
              <a:t>Σύνδεσμος: </a:t>
            </a:r>
            <a:r>
              <a:rPr lang="en-US" altLang="en-US" sz="1600" dirty="0"/>
              <a:t>http://tolweb.org/tree/. Tree Life Web Project.</a:t>
            </a:r>
          </a:p>
          <a:p>
            <a:pPr marL="0" indent="0" eaLnBrk="1" hangingPunct="1">
              <a:buFont typeface="Arial" panose="020B0604020202020204" pitchFamily="34" charset="0"/>
              <a:buNone/>
            </a:pPr>
            <a:r>
              <a:rPr lang="el-GR" altLang="en-US" sz="1600" b="1" dirty="0" smtClean="0"/>
              <a:t>Εικόνα</a:t>
            </a:r>
            <a:r>
              <a:rPr lang="en-US" altLang="en-US" sz="1600" b="1" dirty="0" smtClean="0"/>
              <a:t> 8</a:t>
            </a:r>
            <a:r>
              <a:rPr lang="el-GR" altLang="en-US" sz="1600" b="1" dirty="0" smtClean="0"/>
              <a:t>. </a:t>
            </a:r>
            <a:r>
              <a:rPr lang="en-US" altLang="en-US" sz="1600" dirty="0" smtClean="0"/>
              <a:t>Copyright © Gary Martin, 1996 – 2015. </a:t>
            </a:r>
            <a:r>
              <a:rPr lang="el-GR" altLang="en-US" sz="1600" dirty="0" smtClean="0"/>
              <a:t>Σύνδεσμος: </a:t>
            </a:r>
            <a:r>
              <a:rPr lang="en-US" altLang="en-US" sz="1600" dirty="0" smtClean="0"/>
              <a:t>http://www.phrases.org.uk/meanings/red-in-tooth-and-claw.html. </a:t>
            </a:r>
            <a:r>
              <a:rPr lang="el-GR" altLang="en-US" sz="1600" dirty="0" smtClean="0"/>
              <a:t>Πηγή: </a:t>
            </a:r>
            <a:r>
              <a:rPr lang="en-US" altLang="en-US" sz="1600" dirty="0" smtClean="0"/>
              <a:t>http://www.phrases.org.uk/ </a:t>
            </a:r>
          </a:p>
          <a:p>
            <a:pPr marL="0" indent="0" eaLnBrk="1" hangingPunct="1">
              <a:buFont typeface="Arial" panose="020B0604020202020204" pitchFamily="34" charset="0"/>
              <a:buNone/>
            </a:pPr>
            <a:r>
              <a:rPr lang="el-GR" altLang="en-US" sz="1600" b="1" dirty="0" smtClean="0"/>
              <a:t>Εικόνα </a:t>
            </a:r>
            <a:r>
              <a:rPr lang="en-US" altLang="en-US" sz="1600" b="1" dirty="0" smtClean="0"/>
              <a:t>9</a:t>
            </a:r>
            <a:r>
              <a:rPr lang="el-GR" altLang="en-US" sz="1600" b="1" dirty="0" smtClean="0"/>
              <a:t>. </a:t>
            </a:r>
            <a:r>
              <a:rPr lang="en-US" altLang="en-US" sz="1600" dirty="0" smtClean="0"/>
              <a:t>Copyright © 2010 </a:t>
            </a:r>
            <a:r>
              <a:rPr lang="en-US" altLang="en-US" sz="1600" dirty="0" err="1" smtClean="0"/>
              <a:t>Universität</a:t>
            </a:r>
            <a:r>
              <a:rPr lang="en-US" altLang="en-US" sz="1600" dirty="0" smtClean="0"/>
              <a:t> Bielefeld. </a:t>
            </a:r>
            <a:r>
              <a:rPr lang="el-GR" altLang="en-US" sz="1600" dirty="0" smtClean="0"/>
              <a:t>Σύνδεσμος: </a:t>
            </a:r>
            <a:r>
              <a:rPr lang="en-US" altLang="en-US" sz="1600" dirty="0" smtClean="0"/>
              <a:t>http://www.uni-bielefeld.de/biologie/Oekosystembiologie/icons/attabla.jpg. </a:t>
            </a:r>
            <a:r>
              <a:rPr lang="el-GR" altLang="en-US" sz="1600" dirty="0" smtClean="0"/>
              <a:t>Πηγή:</a:t>
            </a:r>
            <a:r>
              <a:rPr lang="en-US" altLang="en-US" sz="1600" dirty="0" smtClean="0"/>
              <a:t>http://www.uni-bielefeld.de.</a:t>
            </a:r>
          </a:p>
          <a:p>
            <a:pPr marL="0" indent="0" eaLnBrk="1" hangingPunct="1">
              <a:buFont typeface="Arial" panose="020B0604020202020204" pitchFamily="34" charset="0"/>
              <a:buNone/>
            </a:pPr>
            <a:r>
              <a:rPr lang="el-GR" altLang="en-US" sz="1600" b="1" dirty="0" smtClean="0"/>
              <a:t>Εικόνα </a:t>
            </a:r>
            <a:r>
              <a:rPr lang="en-US" altLang="en-US" sz="1600" b="1" dirty="0" smtClean="0"/>
              <a:t>10</a:t>
            </a:r>
            <a:r>
              <a:rPr lang="el-GR" altLang="en-US" sz="1600" b="1" dirty="0" smtClean="0"/>
              <a:t>. </a:t>
            </a:r>
            <a:r>
              <a:rPr lang="en-US" altLang="en-US" sz="1600" dirty="0" smtClean="0"/>
              <a:t>Copyright © 2008 - 2009  All rights reserved CleanPlantsHappyPlants.com . </a:t>
            </a:r>
            <a:r>
              <a:rPr lang="el-GR" altLang="en-US" sz="1600" dirty="0" smtClean="0"/>
              <a:t>Σύνδεσμος: </a:t>
            </a:r>
            <a:r>
              <a:rPr lang="en-US" altLang="en-US" sz="1600" dirty="0" smtClean="0"/>
              <a:t>http://www.cleanplantshappyplants.com/whyitworks/. </a:t>
            </a:r>
            <a:r>
              <a:rPr lang="el-GR" altLang="en-US" sz="1600" dirty="0" smtClean="0"/>
              <a:t>Πηγή: </a:t>
            </a:r>
            <a:r>
              <a:rPr lang="en-US" altLang="en-US" sz="1600" dirty="0" smtClean="0"/>
              <a:t>CleanPlantsHappyPlants.com.</a:t>
            </a:r>
          </a:p>
          <a:p>
            <a:pPr marL="0" indent="0" eaLnBrk="1" hangingPunct="1">
              <a:buFont typeface="Arial" panose="020B0604020202020204" pitchFamily="34" charset="0"/>
              <a:buNone/>
            </a:pPr>
            <a:r>
              <a:rPr lang="el-GR" altLang="en-US" sz="1600" b="1" dirty="0" smtClean="0"/>
              <a:t>Εικόνα </a:t>
            </a:r>
            <a:r>
              <a:rPr lang="en-US" altLang="en-US" sz="1600" b="1" dirty="0" smtClean="0"/>
              <a:t>11</a:t>
            </a:r>
            <a:r>
              <a:rPr lang="el-GR" altLang="en-US" sz="1600" b="1" dirty="0" smtClean="0"/>
              <a:t>. </a:t>
            </a:r>
            <a:r>
              <a:rPr lang="en-US" altLang="en-US" sz="1600" dirty="0" smtClean="0"/>
              <a:t>Plant Cell with permission from library.thinkquest.org. Copyright © 2015 Desire2Learn Incorporated. All rights reserved. </a:t>
            </a:r>
            <a:r>
              <a:rPr lang="el-GR" altLang="en-US" sz="1600" dirty="0" smtClean="0"/>
              <a:t>Σύνδεσμος: </a:t>
            </a:r>
            <a:r>
              <a:rPr lang="en-US" altLang="en-US" sz="1600" dirty="0" smtClean="0"/>
              <a:t>https://gcps.desire2learn.com/d2l/lor/viewer/viewFile.d2lfile/6605/4832/CellsL5_print.html. </a:t>
            </a:r>
            <a:r>
              <a:rPr lang="el-GR" altLang="en-US" sz="1600" dirty="0" smtClean="0"/>
              <a:t>Πηγή: </a:t>
            </a:r>
            <a:r>
              <a:rPr lang="en-US" altLang="en-US" sz="1600" dirty="0" smtClean="0"/>
              <a:t>https://gcps.desire2learn.com/.</a:t>
            </a:r>
          </a:p>
          <a:p>
            <a:pPr marL="0" indent="0" eaLnBrk="1" hangingPunct="1">
              <a:buFont typeface="Arial" panose="020B0604020202020204" pitchFamily="34" charset="0"/>
              <a:buNone/>
            </a:pPr>
            <a:r>
              <a:rPr lang="el-GR" altLang="en-US" sz="1600" b="1" dirty="0" smtClean="0"/>
              <a:t>Εικόνα </a:t>
            </a:r>
            <a:r>
              <a:rPr lang="en-US" altLang="en-US" sz="1600" b="1" dirty="0" smtClean="0"/>
              <a:t>12</a:t>
            </a:r>
            <a:r>
              <a:rPr lang="el-GR" altLang="en-US" sz="1600" b="1" dirty="0" smtClean="0"/>
              <a:t>. </a:t>
            </a:r>
            <a:r>
              <a:rPr lang="en-US" altLang="en-US" sz="1600" dirty="0" smtClean="0"/>
              <a:t>copyrighted.</a:t>
            </a:r>
          </a:p>
          <a:p>
            <a:pPr marL="0" indent="0" eaLnBrk="1" hangingPunct="1">
              <a:buFont typeface="Arial" panose="020B0604020202020204" pitchFamily="34" charset="0"/>
              <a:buNone/>
            </a:pPr>
            <a:endParaRPr lang="en-US" altLang="en-US" sz="1600" dirty="0" smtClean="0"/>
          </a:p>
          <a:p>
            <a:pPr marL="0" indent="0" eaLnBrk="1" hangingPunct="1">
              <a:buFont typeface="Arial" panose="020B0604020202020204" pitchFamily="34" charset="0"/>
              <a:buNone/>
            </a:pPr>
            <a:endParaRPr lang="en-US" altLang="en-US" sz="1600" dirty="0" smtClean="0"/>
          </a:p>
          <a:p>
            <a:pPr marL="0" indent="0" eaLnBrk="1" hangingPunct="1">
              <a:buFont typeface="Arial" panose="020B0604020202020204" pitchFamily="34" charset="0"/>
              <a:buNone/>
            </a:pPr>
            <a:endParaRPr lang="en-US" altLang="en-US" sz="1600" dirty="0" smtClean="0"/>
          </a:p>
          <a:p>
            <a:pPr marL="0" indent="0" eaLnBrk="1" hangingPunct="1">
              <a:buFont typeface="Arial" panose="020B0604020202020204" pitchFamily="34" charset="0"/>
              <a:buNone/>
            </a:pPr>
            <a:endParaRPr lang="en-US" altLang="en-US" sz="1600" dirty="0" smtClean="0"/>
          </a:p>
          <a:p>
            <a:pPr marL="0" indent="0" eaLnBrk="1" hangingPunct="1">
              <a:buFont typeface="Arial" panose="020B0604020202020204" pitchFamily="34" charset="0"/>
              <a:buNone/>
            </a:pPr>
            <a:endParaRPr lang="en-US" altLang="en-US" sz="1600"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962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75ADF9DD-85A2-41BA-83B1-8DD38AF397E5}" type="slidenum">
              <a:rPr lang="el-GR" altLang="en-US" sz="1200" smtClean="0">
                <a:solidFill>
                  <a:srgbClr val="898989"/>
                </a:solidFill>
                <a:cs typeface="Arial" panose="020B0604020202020204" pitchFamily="34" charset="0"/>
              </a:rPr>
              <a:pPr>
                <a:lnSpc>
                  <a:spcPct val="100000"/>
                </a:lnSpc>
                <a:spcBef>
                  <a:spcPct val="0"/>
                </a:spcBef>
                <a:buFontTx/>
                <a:buNone/>
              </a:pPr>
              <a:t>77</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5"/>
          <p:cNvSpPr>
            <a:spLocks noGrp="1"/>
          </p:cNvSpPr>
          <p:nvPr>
            <p:ph type="title"/>
          </p:nvPr>
        </p:nvSpPr>
        <p:spPr>
          <a:xfrm>
            <a:off x="0" y="365125"/>
            <a:ext cx="9144000" cy="1325563"/>
          </a:xfrm>
        </p:spPr>
        <p:txBody>
          <a:bodyPr/>
          <a:lstStyle/>
          <a:p>
            <a:pPr eaLnBrk="1" hangingPunct="1"/>
            <a:r>
              <a:rPr lang="el-GR" altLang="en-US" sz="4000" dirty="0" smtClean="0"/>
              <a:t>Σημείωμα Χρήσης Έργων Τρίτων</a:t>
            </a:r>
            <a:r>
              <a:rPr lang="en-US" altLang="en-US" sz="4000" dirty="0" smtClean="0"/>
              <a:t> 3/3</a:t>
            </a:r>
          </a:p>
        </p:txBody>
      </p:sp>
      <p:sp>
        <p:nvSpPr>
          <p:cNvPr id="97283" name="Content Placeholder 6"/>
          <p:cNvSpPr>
            <a:spLocks noGrp="1"/>
          </p:cNvSpPr>
          <p:nvPr>
            <p:ph idx="1"/>
          </p:nvPr>
        </p:nvSpPr>
        <p:spPr>
          <a:xfrm>
            <a:off x="428625" y="1668462"/>
            <a:ext cx="8286750" cy="4351338"/>
          </a:xfrm>
        </p:spPr>
        <p:txBody>
          <a:bodyPr/>
          <a:lstStyle/>
          <a:p>
            <a:pPr marL="0" indent="0" eaLnBrk="1" hangingPunct="1">
              <a:buNone/>
            </a:pPr>
            <a:r>
              <a:rPr lang="el-GR" altLang="en-US" sz="1600" b="1" dirty="0" smtClean="0"/>
              <a:t>Εικόνα </a:t>
            </a:r>
            <a:r>
              <a:rPr lang="en-US" altLang="en-US" sz="1600" b="1" dirty="0" smtClean="0"/>
              <a:t>1</a:t>
            </a:r>
            <a:r>
              <a:rPr lang="el-GR" altLang="en-US" sz="1600" b="1" dirty="0" smtClean="0"/>
              <a:t>3. </a:t>
            </a:r>
            <a:r>
              <a:rPr lang="el-GR" altLang="en-US" sz="1600" dirty="0"/>
              <a:t>Α</a:t>
            </a:r>
            <a:r>
              <a:rPr lang="en-US" altLang="en-US" sz="1600" dirty="0" err="1"/>
              <a:t>lgae</a:t>
            </a:r>
            <a:r>
              <a:rPr lang="en-US" altLang="en-US" sz="1600" dirty="0"/>
              <a:t> Cell Diagram. </a:t>
            </a:r>
            <a:r>
              <a:rPr lang="en-US" altLang="en-US" sz="1600" dirty="0" err="1"/>
              <a:t>Glogster</a:t>
            </a:r>
            <a:r>
              <a:rPr lang="en-US" altLang="en-US" sz="1600" dirty="0"/>
              <a:t> © 2007 – 2012. </a:t>
            </a:r>
            <a:r>
              <a:rPr lang="el-GR" altLang="en-US" sz="1600" dirty="0"/>
              <a:t>Σύνδεσμος: </a:t>
            </a:r>
            <a:r>
              <a:rPr lang="en-US" altLang="en-US" sz="1600" dirty="0"/>
              <a:t>http://www.glogster.com/chelsey17/plantlike-protists/g-6lt6ub9fs4l51h6fe1fcla0. </a:t>
            </a:r>
            <a:r>
              <a:rPr lang="en-US" altLang="en-US" sz="1600" dirty="0" err="1"/>
              <a:t>Πηγή</a:t>
            </a:r>
            <a:r>
              <a:rPr lang="en-US" altLang="en-US" sz="1600" dirty="0"/>
              <a:t>: http://www.glogster.com.</a:t>
            </a:r>
          </a:p>
          <a:p>
            <a:pPr marL="0" indent="0" eaLnBrk="1" hangingPunct="1">
              <a:buNone/>
            </a:pPr>
            <a:r>
              <a:rPr lang="en-US" altLang="en-US" sz="1600" b="1" dirty="0" err="1"/>
              <a:t>Εικόν</a:t>
            </a:r>
            <a:r>
              <a:rPr lang="en-US" altLang="en-US" sz="1600" b="1" dirty="0"/>
              <a:t>α 14. </a:t>
            </a:r>
            <a:r>
              <a:rPr lang="en-US" altLang="en-US" sz="1600" dirty="0"/>
              <a:t>Copyright @2001 by Benjamin </a:t>
            </a:r>
            <a:r>
              <a:rPr lang="en-US" altLang="en-US" sz="1600" dirty="0" smtClean="0"/>
              <a:t>Cummings, an imprint of Addison Wesley.</a:t>
            </a:r>
          </a:p>
          <a:p>
            <a:pPr marL="0" indent="0" eaLnBrk="1" hangingPunct="1">
              <a:buFont typeface="Arial" panose="020B0604020202020204" pitchFamily="34" charset="0"/>
              <a:buNone/>
            </a:pPr>
            <a:endParaRPr lang="en-US" altLang="en-US" sz="1600" dirty="0" smtClean="0"/>
          </a:p>
          <a:p>
            <a:pPr marL="0" indent="0" eaLnBrk="1" hangingPunct="1">
              <a:buFont typeface="Arial" panose="020B0604020202020204" pitchFamily="34" charset="0"/>
              <a:buNone/>
            </a:pPr>
            <a:endParaRPr lang="en-US" altLang="en-US" sz="1600" dirty="0" smtClean="0"/>
          </a:p>
          <a:p>
            <a:pPr marL="0" indent="0" eaLnBrk="1" hangingPunct="1">
              <a:buFont typeface="Arial" panose="020B0604020202020204" pitchFamily="34" charset="0"/>
              <a:buNone/>
            </a:pPr>
            <a:endParaRPr lang="en-US" altLang="en-US" sz="1600" dirty="0" smtClean="0"/>
          </a:p>
          <a:p>
            <a:pPr marL="0" indent="0" eaLnBrk="1" hangingPunct="1">
              <a:buFont typeface="Arial" panose="020B0604020202020204" pitchFamily="34" charset="0"/>
              <a:buNone/>
            </a:pPr>
            <a:endParaRPr lang="en-US" altLang="en-US" sz="1600"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972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DD287C3B-98AA-4B38-9BAD-4417C6F503FC}" type="slidenum">
              <a:rPr lang="el-GR" altLang="en-US" sz="1200" smtClean="0">
                <a:solidFill>
                  <a:srgbClr val="898989"/>
                </a:solidFill>
                <a:cs typeface="Arial" panose="020B0604020202020204" pitchFamily="34" charset="0"/>
              </a:rPr>
              <a:pPr>
                <a:lnSpc>
                  <a:spcPct val="100000"/>
                </a:lnSpc>
                <a:spcBef>
                  <a:spcPct val="0"/>
                </a:spcBef>
                <a:buFontTx/>
                <a:buNone/>
              </a:pPr>
              <a:t>78</a:t>
            </a:fld>
            <a:endParaRPr lang="el-GR" altLang="en-US" sz="1200" smtClean="0">
              <a:solidFill>
                <a:srgbClr val="898989"/>
              </a:solidFill>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l-GR" altLang="en-US" smtClean="0"/>
              <a:t>Ζωή</a:t>
            </a:r>
          </a:p>
        </p:txBody>
      </p:sp>
      <p:pic>
        <p:nvPicPr>
          <p:cNvPr id="14339"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1825625"/>
            <a:ext cx="2765425" cy="4060825"/>
          </a:xfrm>
        </p:spPr>
      </p:pic>
      <p:sp>
        <p:nvSpPr>
          <p:cNvPr id="4" name="Content Placeholder 3"/>
          <p:cNvSpPr>
            <a:spLocks noGrp="1"/>
          </p:cNvSpPr>
          <p:nvPr>
            <p:ph sz="half" idx="2"/>
          </p:nvPr>
        </p:nvSpPr>
        <p:spPr>
          <a:xfrm>
            <a:off x="3679825" y="1825625"/>
            <a:ext cx="5159375" cy="4060825"/>
          </a:xfrm>
        </p:spPr>
        <p:txBody>
          <a:bodyPr/>
          <a:lstStyle/>
          <a:p>
            <a:pPr marL="0" indent="0" algn="ctr" eaLnBrk="1" hangingPunct="1">
              <a:buFont typeface="Arial" panose="020B0604020202020204" pitchFamily="34" charset="0"/>
              <a:buNone/>
            </a:pPr>
            <a:endParaRPr lang="el-GR" altLang="el-GR" smtClean="0">
              <a:solidFill>
                <a:srgbClr val="C55A11"/>
              </a:solidFill>
              <a:effectLst>
                <a:outerShdw blurRad="38100" dist="38100" dir="2700000" algn="tl">
                  <a:srgbClr val="000000"/>
                </a:outerShdw>
              </a:effectLst>
            </a:endParaRPr>
          </a:p>
          <a:p>
            <a:pPr marL="0" indent="0" algn="ctr" eaLnBrk="1" hangingPunct="1">
              <a:buFont typeface="Arial" panose="020B0604020202020204" pitchFamily="34" charset="0"/>
              <a:buNone/>
            </a:pPr>
            <a:endParaRPr lang="el-GR" altLang="el-GR" smtClean="0">
              <a:solidFill>
                <a:srgbClr val="C55A11"/>
              </a:solidFill>
              <a:effectLst>
                <a:outerShdw blurRad="38100" dist="38100" dir="2700000" algn="tl">
                  <a:srgbClr val="000000"/>
                </a:outerShdw>
              </a:effectLst>
            </a:endParaRPr>
          </a:p>
          <a:p>
            <a:pPr marL="0" indent="0" algn="ctr" eaLnBrk="1" hangingPunct="1">
              <a:buFont typeface="Arial" panose="020B0604020202020204" pitchFamily="34" charset="0"/>
              <a:buNone/>
            </a:pPr>
            <a:r>
              <a:rPr lang="el-GR" altLang="el-GR" b="1" smtClean="0"/>
              <a:t>Βασικές Αρχές της Βιολογίας</a:t>
            </a:r>
          </a:p>
          <a:p>
            <a:pPr marL="0" indent="0" algn="ctr" eaLnBrk="1" hangingPunct="1">
              <a:buFont typeface="Arial" panose="020B0604020202020204" pitchFamily="34" charset="0"/>
              <a:buNone/>
            </a:pPr>
            <a:r>
              <a:rPr lang="el-GR" altLang="el-GR" b="1" smtClean="0"/>
              <a:t> και </a:t>
            </a:r>
          </a:p>
          <a:p>
            <a:pPr marL="0" indent="0" algn="ctr" eaLnBrk="1" hangingPunct="1">
              <a:buFont typeface="Arial" panose="020B0604020202020204" pitchFamily="34" charset="0"/>
              <a:buNone/>
            </a:pPr>
            <a:r>
              <a:rPr lang="el-GR" altLang="el-GR" b="1" smtClean="0"/>
              <a:t>η Επιστήμη της Ζωολογίας</a:t>
            </a:r>
            <a:endParaRPr lang="el-GR" altLang="en-US" b="1" smtClean="0"/>
          </a:p>
        </p:txBody>
      </p:sp>
      <p:sp>
        <p:nvSpPr>
          <p:cNvPr id="5" name="Footer Placeholder 4"/>
          <p:cNvSpPr>
            <a:spLocks noGrp="1"/>
          </p:cNvSpPr>
          <p:nvPr>
            <p:ph type="ftr" sz="quarter" idx="11"/>
          </p:nvPr>
        </p:nvSpPr>
        <p:spPr>
          <a:xfrm>
            <a:off x="1139825" y="6405563"/>
            <a:ext cx="6888163" cy="230187"/>
          </a:xfrm>
        </p:spPr>
        <p:txBody>
          <a:bodyPr/>
          <a:lstStyle/>
          <a:p>
            <a:pPr>
              <a:defRPr/>
            </a:pPr>
            <a:r>
              <a:rPr lang="el-GR"/>
              <a:t>Ενότητα 1. Βασικές Αρχές της Βιολογίας και η Επιστήμη της Ζωολογίας</a:t>
            </a:r>
            <a:endParaRPr lang="el-GR" dirty="0"/>
          </a:p>
        </p:txBody>
      </p:sp>
      <p:sp>
        <p:nvSpPr>
          <p:cNvPr id="143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BC0C9711-C193-4377-BDD5-8D0652616A48}" type="slidenum">
              <a:rPr lang="el-GR" altLang="en-US" sz="1200" smtClean="0">
                <a:solidFill>
                  <a:srgbClr val="898989"/>
                </a:solidFill>
                <a:cs typeface="Arial" panose="020B0604020202020204" pitchFamily="34" charset="0"/>
              </a:rPr>
              <a:pPr>
                <a:lnSpc>
                  <a:spcPct val="100000"/>
                </a:lnSpc>
                <a:spcBef>
                  <a:spcPct val="0"/>
                </a:spcBef>
                <a:buFontTx/>
                <a:buNone/>
              </a:pPr>
              <a:t>8</a:t>
            </a:fld>
            <a:endParaRPr lang="el-GR" altLang="en-US" sz="1200" smtClean="0">
              <a:solidFill>
                <a:srgbClr val="898989"/>
              </a:solidFill>
              <a:cs typeface="Arial" panose="020B0604020202020204" pitchFamily="34" charset="0"/>
            </a:endParaRPr>
          </a:p>
        </p:txBody>
      </p:sp>
      <p:sp>
        <p:nvSpPr>
          <p:cNvPr id="3" name="TextBox 2"/>
          <p:cNvSpPr txBox="1"/>
          <p:nvPr/>
        </p:nvSpPr>
        <p:spPr>
          <a:xfrm>
            <a:off x="3394075" y="5591175"/>
            <a:ext cx="263525" cy="276225"/>
          </a:xfrm>
          <a:prstGeom prst="rect">
            <a:avLst/>
          </a:prstGeom>
          <a:noFill/>
        </p:spPr>
        <p:txBody>
          <a:bodyPr wrap="none">
            <a:spAutoFit/>
          </a:bodyPr>
          <a:lstStyle/>
          <a:p>
            <a:pPr>
              <a:defRPr/>
            </a:pPr>
            <a:r>
              <a:rPr lang="en-US" sz="1200" dirty="0">
                <a:solidFill>
                  <a:schemeClr val="bg1"/>
                </a:solidFill>
                <a:latin typeface="+mn-lt"/>
                <a:cs typeface="+mn-cs"/>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l-GR" altLang="en-US" sz="4000" dirty="0" smtClean="0"/>
              <a:t>Η Χρησιμοποίηση </a:t>
            </a:r>
            <a:br>
              <a:rPr lang="el-GR" altLang="en-US" sz="4000" dirty="0" smtClean="0"/>
            </a:br>
            <a:r>
              <a:rPr lang="el-GR" altLang="en-US" sz="4000" dirty="0" smtClean="0"/>
              <a:t>των Βασικών </a:t>
            </a:r>
            <a:r>
              <a:rPr lang="el-GR" altLang="en-US" sz="4000" dirty="0"/>
              <a:t>Αρχών 1/5</a:t>
            </a:r>
            <a:endParaRPr lang="el-GR" altLang="en-US" sz="4000" dirty="0" smtClean="0"/>
          </a:p>
        </p:txBody>
      </p:sp>
      <p:sp>
        <p:nvSpPr>
          <p:cNvPr id="16387" name="Content Placeholder 2"/>
          <p:cNvSpPr>
            <a:spLocks noGrp="1"/>
          </p:cNvSpPr>
          <p:nvPr>
            <p:ph idx="1"/>
          </p:nvPr>
        </p:nvSpPr>
        <p:spPr/>
        <p:txBody>
          <a:bodyPr/>
          <a:lstStyle/>
          <a:p>
            <a:pPr eaLnBrk="1" hangingPunct="1">
              <a:lnSpc>
                <a:spcPct val="100000"/>
              </a:lnSpc>
              <a:spcBef>
                <a:spcPts val="1800"/>
              </a:spcBef>
            </a:pPr>
            <a:r>
              <a:rPr lang="el-GR" altLang="el-GR" sz="2800" dirty="0" smtClean="0"/>
              <a:t>Ο</a:t>
            </a:r>
            <a:r>
              <a:rPr lang="el-GR" altLang="el-GR" sz="2800" dirty="0" smtClean="0">
                <a:solidFill>
                  <a:srgbClr val="282D52"/>
                </a:solidFill>
              </a:rPr>
              <a:t> </a:t>
            </a:r>
            <a:r>
              <a:rPr lang="el-GR" altLang="el-GR" sz="2800" b="1" dirty="0" smtClean="0"/>
              <a:t>τρόπος</a:t>
            </a:r>
            <a:r>
              <a:rPr lang="el-GR" altLang="el-GR" sz="2800" dirty="0" smtClean="0"/>
              <a:t> με τον οποίο αποκτούμε γνώσεις για τον ζωικό κόσμο δεν είναι παθητικός  ή τυχαίος, αλλά</a:t>
            </a:r>
            <a:r>
              <a:rPr lang="el-GR" altLang="el-GR" sz="2800" dirty="0" smtClean="0">
                <a:solidFill>
                  <a:srgbClr val="282D52"/>
                </a:solidFill>
              </a:rPr>
              <a:t> </a:t>
            </a:r>
            <a:r>
              <a:rPr lang="el-GR" altLang="el-GR" sz="2800" b="1" dirty="0" smtClean="0"/>
              <a:t>ενεργητικός.</a:t>
            </a:r>
          </a:p>
          <a:p>
            <a:pPr eaLnBrk="1" hangingPunct="1">
              <a:lnSpc>
                <a:spcPct val="100000"/>
              </a:lnSpc>
              <a:spcBef>
                <a:spcPts val="1800"/>
              </a:spcBef>
            </a:pPr>
            <a:r>
              <a:rPr lang="el-GR" altLang="el-GR" sz="2800" dirty="0" smtClean="0"/>
              <a:t>Περιλαμβάνει </a:t>
            </a:r>
            <a:r>
              <a:rPr lang="el-GR" altLang="el-GR" sz="2800" b="1" dirty="0" smtClean="0"/>
              <a:t>έρευνα</a:t>
            </a:r>
            <a:r>
              <a:rPr lang="el-GR" altLang="el-GR" sz="2800" dirty="0" smtClean="0"/>
              <a:t>, στην οποία ακολουθούνται βασικές </a:t>
            </a:r>
            <a:r>
              <a:rPr lang="el-GR" altLang="el-GR" sz="2800" b="1" dirty="0" smtClean="0"/>
              <a:t>καθοδηγητικές αρχές.</a:t>
            </a:r>
          </a:p>
          <a:p>
            <a:pPr eaLnBrk="1" hangingPunct="1">
              <a:lnSpc>
                <a:spcPct val="120000"/>
              </a:lnSpc>
            </a:pPr>
            <a:endParaRPr lang="el-GR" altLang="el-GR" sz="2800" b="1" dirty="0" smtClean="0"/>
          </a:p>
          <a:p>
            <a:pPr eaLnBrk="1" hangingPunct="1"/>
            <a:endParaRPr lang="el-GR" altLang="en-US" dirty="0" smtClean="0"/>
          </a:p>
        </p:txBody>
      </p:sp>
      <p:sp>
        <p:nvSpPr>
          <p:cNvPr id="4" name="Footer Placeholder 3"/>
          <p:cNvSpPr>
            <a:spLocks noGrp="1"/>
          </p:cNvSpPr>
          <p:nvPr>
            <p:ph type="ftr" sz="quarter" idx="11"/>
          </p:nvPr>
        </p:nvSpPr>
        <p:spPr/>
        <p:txBody>
          <a:bodyPr/>
          <a:lstStyle/>
          <a:p>
            <a:pPr>
              <a:defRPr/>
            </a:pPr>
            <a:r>
              <a:rPr lang="el-GR"/>
              <a:t>Ενότητα 1. Βασικές Αρχές της Βιολογίας και η Επιστήμη της Ζωολογίας</a:t>
            </a:r>
          </a:p>
        </p:txBody>
      </p:sp>
      <p:sp>
        <p:nvSpPr>
          <p:cNvPr id="163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fld id="{21126E36-F667-4A0C-9775-CAE5CBE28210}" type="slidenum">
              <a:rPr lang="el-GR" altLang="en-US" sz="1200" smtClean="0">
                <a:solidFill>
                  <a:srgbClr val="898989"/>
                </a:solidFill>
                <a:cs typeface="Arial" panose="020B0604020202020204" pitchFamily="34" charset="0"/>
              </a:rPr>
              <a:pPr>
                <a:lnSpc>
                  <a:spcPct val="100000"/>
                </a:lnSpc>
                <a:spcBef>
                  <a:spcPct val="0"/>
                </a:spcBef>
                <a:buFontTx/>
                <a:buNone/>
              </a:pPr>
              <a:t>9</a:t>
            </a:fld>
            <a:endParaRPr lang="el-GR" altLang="en-US" sz="1200" smtClean="0">
              <a:solidFill>
                <a:srgbClr val="898989"/>
              </a:solidFill>
              <a:cs typeface="Arial" panose="020B0604020202020204" pitchFamily="34" charset="0"/>
            </a:endParaRPr>
          </a:p>
        </p:txBody>
      </p:sp>
    </p:spTree>
  </p:cSld>
  <p:clrMapOvr>
    <a:masterClrMapping/>
  </p:clrMapOvr>
</p:sld>
</file>

<file path=ppt/theme/theme1.xml><?xml version="1.0" encoding="utf-8"?>
<a:theme xmlns:a="http://schemas.openxmlformats.org/drawingml/2006/main" name="Theme2">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F5CAB169-2B43-4203-BB07-80DD662B9954}" vid="{4ACF3B61-C89C-4546-A11D-31FD36574B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703</TotalTime>
  <Words>4651</Words>
  <Application>Microsoft Office PowerPoint</Application>
  <PresentationFormat>On-screen Show (4:3)</PresentationFormat>
  <Paragraphs>558</Paragraphs>
  <Slides>78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Calibri</vt:lpstr>
      <vt:lpstr>Comic Sans MS</vt:lpstr>
      <vt:lpstr>Tahoma</vt:lpstr>
      <vt:lpstr>Times New Roman</vt:lpstr>
      <vt:lpstr>Wingdings</vt:lpstr>
      <vt:lpstr>Theme2</vt:lpstr>
      <vt:lpstr>Ζωολογία Ι</vt:lpstr>
      <vt:lpstr>Σύνοψη του μαθήματος </vt:lpstr>
      <vt:lpstr>Στόχοι του μαθήματος </vt:lpstr>
      <vt:lpstr>Γιατί χρειάζεται η Ζωολογία; </vt:lpstr>
      <vt:lpstr>Επαγγελματικές ασχολίες σχετικές με τη Ζωολογία 1/3</vt:lpstr>
      <vt:lpstr>Επαγγελματικές ασχολίες σχετικές με τη Ζωολογία 2/3</vt:lpstr>
      <vt:lpstr>Επαγγελματικές ασχολίες σχετικές με τη Ζωολογία 3/3</vt:lpstr>
      <vt:lpstr>Ζωή</vt:lpstr>
      <vt:lpstr>Η Χρησιμοποίηση  των Βασικών Αρχών 1/5</vt:lpstr>
      <vt:lpstr>Η Χρησιμοποίηση  των Βασικών Αρχών 2/5</vt:lpstr>
      <vt:lpstr>Η Χρησιμοποίηση  των Βασικών Αρχών 3/5</vt:lpstr>
      <vt:lpstr>Η Χρησιμοποίηση  των Βασικών Αρχών 4/5</vt:lpstr>
      <vt:lpstr>Η Χρησιμοποίηση  των Βασικών Αρχών 5/5</vt:lpstr>
      <vt:lpstr>Βασικές Ιδιότητες της Ζωής 1/5</vt:lpstr>
      <vt:lpstr>Βασικές Ιδιότητες της Ζωής 2/5</vt:lpstr>
      <vt:lpstr>Βασικές Ιδιότητες της Ζωής 3/5</vt:lpstr>
      <vt:lpstr>Βασικές Ιδιότητες της Ζωής 4/5</vt:lpstr>
      <vt:lpstr>Βασικές Ιδιότητες της Ζωής 5/5</vt:lpstr>
      <vt:lpstr>Γενικές Ιδιότητες  των Έμβιων Συστημάτων</vt:lpstr>
      <vt:lpstr>Χημική Μοναδικότητα 1/2</vt:lpstr>
      <vt:lpstr>Χημική Μοναδικότητα 1/2</vt:lpstr>
      <vt:lpstr>Πολυπλοκότητα  &amp; Ιεραρχική Οργάνωση 1/11</vt:lpstr>
      <vt:lpstr>Πολυπλοκότητα  &amp; Ιεραρχική Οργάνωση 2/11</vt:lpstr>
      <vt:lpstr>Πολυπλοκότητα  &amp; Ιεραρχική Οργάνωση 3/11</vt:lpstr>
      <vt:lpstr>Πολυπλοκότητα  &amp; Ιεραρχική Οργάνωση 4/11</vt:lpstr>
      <vt:lpstr>Πολυπλοκότητα  &amp; Ιεραρχική Οργάνωση 5/11</vt:lpstr>
      <vt:lpstr>Πολυπλοκότητα  &amp; Ιεραρχική Οργάνωση 6/11</vt:lpstr>
      <vt:lpstr>Πολυπλοκότητα  &amp; Ιεραρχική Οργάνωση 7/11</vt:lpstr>
      <vt:lpstr>Πολυπλοκότητα  &amp; Ιεραρχική Οργάνωση 8/11</vt:lpstr>
      <vt:lpstr>Πολυπλοκότητα  &amp; Ιεραρχική Οργάνωση 9/11</vt:lpstr>
      <vt:lpstr>Πολυπλοκότητα  &amp; Ιεραρχική Οργάνωση 10/11</vt:lpstr>
      <vt:lpstr>Πολυπλοκότητα  &amp; Ιεραρχική Οργάνωση 11/11</vt:lpstr>
      <vt:lpstr>Αναγέννηση 1/4</vt:lpstr>
      <vt:lpstr>Αναγέννηση 2/4</vt:lpstr>
      <vt:lpstr>Αναγέννηση 3/4</vt:lpstr>
      <vt:lpstr>Αναγέννηση 4/4</vt:lpstr>
      <vt:lpstr>Ύπαρξη ενός γενετικού προγράμματος 1/3</vt:lpstr>
      <vt:lpstr>Ύπαρξη ενός γενετικού προγράμματος 2/3</vt:lpstr>
      <vt:lpstr>Ύπαρξη ενός γενετικού προγράμματος 3/3</vt:lpstr>
      <vt:lpstr>Μεταβολισμός 1/5</vt:lpstr>
      <vt:lpstr>Μεταβολισμός 2/5</vt:lpstr>
      <vt:lpstr>Μεταβολισμός 3/5</vt:lpstr>
      <vt:lpstr>Μεταβολισμός 4/5</vt:lpstr>
      <vt:lpstr>Μεταβολισμός 5/5</vt:lpstr>
      <vt:lpstr>Ανάπτυξη 1/2</vt:lpstr>
      <vt:lpstr>Ανάπτυξη 2/2</vt:lpstr>
      <vt:lpstr>Αλληλεπίδραση με το περιβάλλον 1/2 </vt:lpstr>
      <vt:lpstr>Αλληλεπίδραση με το περιβάλλον 2/2 </vt:lpstr>
      <vt:lpstr>Η Ζωή υπακούει  στους Φυσικούς Νόμους </vt:lpstr>
      <vt:lpstr>PowerPoint Presentation</vt:lpstr>
      <vt:lpstr>Τα χαρακτηριστικά των ζώων 1/7 </vt:lpstr>
      <vt:lpstr>Τα χαρακτηριστικά των ζώων 2/7</vt:lpstr>
      <vt:lpstr>Τα χαρακτηριστικά των ζώων 3/7</vt:lpstr>
      <vt:lpstr>Τα χαρακτηριστικά των ζώων 4/7</vt:lpstr>
      <vt:lpstr>Τα χαρακτηριστικά των ζώων 5/7</vt:lpstr>
      <vt:lpstr>Τα χαρακτηριστικά των ζώων 6/7</vt:lpstr>
      <vt:lpstr>Τα χαρακτηριστικά των ζώων 7/7</vt:lpstr>
      <vt:lpstr>Μεθοδολογικές αρχές της επιστήμης 1/3</vt:lpstr>
      <vt:lpstr>Μεθοδολογικές αρχές της επιστήμης 2/3</vt:lpstr>
      <vt:lpstr>Μεθοδολογικές αρχές της επιστήμης 3/3</vt:lpstr>
      <vt:lpstr>Η Επιστήμη των Ανακαλύψεων -        Η Περιγραφική Επιστήμη 1/2</vt:lpstr>
      <vt:lpstr>Η Επιστήμη των Ανακαλύψεων -        Η Περιγραφική Επιστήμη 2/2</vt:lpstr>
      <vt:lpstr>Η Επιστήμη που καθοδηγείται  από υποθέσεις</vt:lpstr>
      <vt:lpstr>PowerPoint Presentation</vt:lpstr>
      <vt:lpstr>Θεωρίες της μελέτης των ζώων</vt:lpstr>
      <vt:lpstr>Η Θεωρία της Εξέλιξης</vt:lpstr>
      <vt:lpstr>Η Χρωμοσωμική Θεωρία  της Κληρονόμησης 1/2</vt:lpstr>
      <vt:lpstr>Η Χρωμοσωμική Θεωρία  της Κληρονόμησης 2/2</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vt:lpstr>
      <vt:lpstr>Σημείωμα Χρήσης Έργων Τρίτων 3/3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Vassiliki Siafaka</cp:lastModifiedBy>
  <cp:revision>67</cp:revision>
  <dcterms:created xsi:type="dcterms:W3CDTF">2015-01-17T16:13:08Z</dcterms:created>
  <dcterms:modified xsi:type="dcterms:W3CDTF">2015-11-13T00:08:33Z</dcterms:modified>
</cp:coreProperties>
</file>