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4"/>
  </p:notesMasterIdLst>
  <p:sldIdLst>
    <p:sldId id="310" r:id="rId2"/>
    <p:sldId id="271" r:id="rId3"/>
    <p:sldId id="293" r:id="rId4"/>
    <p:sldId id="272" r:id="rId5"/>
    <p:sldId id="270" r:id="rId6"/>
    <p:sldId id="275" r:id="rId7"/>
    <p:sldId id="264" r:id="rId8"/>
    <p:sldId id="267" r:id="rId9"/>
    <p:sldId id="268" r:id="rId10"/>
    <p:sldId id="298" r:id="rId11"/>
    <p:sldId id="299" r:id="rId12"/>
    <p:sldId id="294" r:id="rId13"/>
    <p:sldId id="276" r:id="rId14"/>
    <p:sldId id="295" r:id="rId15"/>
    <p:sldId id="291" r:id="rId16"/>
    <p:sldId id="292" r:id="rId17"/>
    <p:sldId id="277" r:id="rId18"/>
    <p:sldId id="296" r:id="rId19"/>
    <p:sldId id="297" r:id="rId20"/>
    <p:sldId id="280" r:id="rId21"/>
    <p:sldId id="278" r:id="rId22"/>
    <p:sldId id="282" r:id="rId23"/>
    <p:sldId id="269" r:id="rId24"/>
    <p:sldId id="300" r:id="rId25"/>
    <p:sldId id="302" r:id="rId26"/>
    <p:sldId id="304" r:id="rId27"/>
    <p:sldId id="305" r:id="rId28"/>
    <p:sldId id="306" r:id="rId29"/>
    <p:sldId id="307" r:id="rId30"/>
    <p:sldId id="308" r:id="rId31"/>
    <p:sldId id="309" r:id="rId32"/>
    <p:sldId id="311"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EFF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autoAdjust="0"/>
    <p:restoredTop sz="90929"/>
  </p:normalViewPr>
  <p:slideViewPr>
    <p:cSldViewPr>
      <p:cViewPr varScale="1">
        <p:scale>
          <a:sx n="100" d="100"/>
          <a:sy n="100" d="100"/>
        </p:scale>
        <p:origin x="-1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9F1CBE9-9C75-42D2-84FC-6EBA34B23D2E}" type="slidenum">
              <a:rPr lang="en-US"/>
              <a:pPr/>
              <a:t>‹#›</a:t>
            </a:fld>
            <a:endParaRPr lang="en-US"/>
          </a:p>
        </p:txBody>
      </p:sp>
    </p:spTree>
    <p:extLst>
      <p:ext uri="{BB962C8B-B14F-4D97-AF65-F5344CB8AC3E}">
        <p14:creationId xmlns="" xmlns:p14="http://schemas.microsoft.com/office/powerpoint/2010/main" val="1891055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1AE0CD6-9126-4088-8943-5B636C0C7371}" type="slidenum">
              <a:rPr lang="en-US">
                <a:solidFill>
                  <a:prstClr val="black"/>
                </a:solidFill>
              </a:rPr>
              <a:pPr/>
              <a:t>1</a:t>
            </a:fld>
            <a:endParaRPr lang="en-US">
              <a:solidFill>
                <a:prstClr val="black"/>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81429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EDF5545-7873-453F-847D-9E68EB719517}" type="slidenum">
              <a:rPr lang="en-US"/>
              <a:pPr/>
              <a:t>15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415190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359215A-9BC3-4CB7-AE20-FA7809FD558D}" type="slidenum">
              <a:rPr lang="en-US"/>
              <a:pPr/>
              <a:t>17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358948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0374D53-A34E-419D-8B98-C411F16E8F11}" type="slidenum">
              <a:rPr lang="en-US"/>
              <a:pPr/>
              <a:t>20</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209504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7B05B2E-78E3-461A-9FC5-91F14DD8038C}" type="slidenum">
              <a:rPr lang="en-US"/>
              <a:pPr/>
              <a:t>21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385106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5B94636-8A26-4B60-A098-2259D3054573}" type="slidenum">
              <a:rPr lang="en-US"/>
              <a:pPr/>
              <a:t>22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3788313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A54D5A-1F84-4752-A755-9FCCC6837598}" type="slidenum">
              <a:rPr lang="en-US"/>
              <a:pPr/>
              <a:t>23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1451681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 xmlns:p14="http://schemas.microsoft.com/office/powerpoint/2010/main" val="761883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 xmlns:p14="http://schemas.microsoft.com/office/powerpoint/2010/main" val="116183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 xmlns:p14="http://schemas.microsoft.com/office/powerpoint/2010/main" val="1318314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 xmlns:p14="http://schemas.microsoft.com/office/powerpoint/2010/main" val="291458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2C0C090-BCEF-49C2-B94E-63FE55A06E9E}" type="slidenum">
              <a:rPr lang="en-US"/>
              <a:pPr/>
              <a:t>2</a:t>
            </a:fld>
            <a:endParaRPr lang="en-US"/>
          </a:p>
        </p:txBody>
      </p:sp>
      <p:sp>
        <p:nvSpPr>
          <p:cNvPr id="20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p>
        </p:txBody>
      </p:sp>
    </p:spTree>
    <p:extLst>
      <p:ext uri="{BB962C8B-B14F-4D97-AF65-F5344CB8AC3E}">
        <p14:creationId xmlns="" xmlns:p14="http://schemas.microsoft.com/office/powerpoint/2010/main" val="294424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 xmlns:p14="http://schemas.microsoft.com/office/powerpoint/2010/main" val="67370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 xmlns:p14="http://schemas.microsoft.com/office/powerpoint/2010/main" val="2208228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 xmlns:p14="http://schemas.microsoft.com/office/powerpoint/2010/main" val="95426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F4B09FE-0374-4EA5-AE54-70EB56E98D6E}" type="slidenum">
              <a:rPr lang="en-US"/>
              <a:pPr/>
              <a:t>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368705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B717A5C-F631-48B5-97E8-296B345DC028}" type="slidenum">
              <a:rPr lang="en-US"/>
              <a:pPr/>
              <a:t>5</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256234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3EE6DAA-5048-451B-B629-78DE5049B361}" type="slidenum">
              <a:rPr lang="en-US"/>
              <a:pPr/>
              <a:t>6</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159414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AD3B101-C787-4C1E-8204-F54EBAF21122}" type="slidenum">
              <a:rPr lang="en-US"/>
              <a:pPr/>
              <a:t>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119736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58C2384-A48A-4AF4-8875-CA71BEADCB16}" type="slidenum">
              <a:rPr lang="en-US"/>
              <a:pPr/>
              <a:t>8</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345598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0420469-AA1F-49F3-A884-C12EBB39D701}"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265778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5EF63AD-A998-4BE0-A85B-7C38BD55316E}" type="slidenum">
              <a:rPr lang="en-US"/>
              <a:pPr/>
              <a:t>13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l-GR"/>
          </a:p>
        </p:txBody>
      </p:sp>
    </p:spTree>
    <p:extLst>
      <p:ext uri="{BB962C8B-B14F-4D97-AF65-F5344CB8AC3E}">
        <p14:creationId xmlns="" xmlns:p14="http://schemas.microsoft.com/office/powerpoint/2010/main" val="457617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6" descr="Λογότυπο Εθνικόν και Καποδιστριακόν Πανεπιστήμιον Αθηνών"/>
          <p:cNvPicPr>
            <a:picLocks noChangeAspect="1"/>
          </p:cNvPicPr>
          <p:nvPr/>
        </p:nvPicPr>
        <p:blipFill>
          <a:blip r:embed="rId2" cstate="print"/>
          <a:stretch>
            <a:fillRect/>
          </a:stretch>
        </p:blipFill>
        <p:spPr>
          <a:xfrm>
            <a:off x="251520" y="260648"/>
            <a:ext cx="4147938" cy="817388"/>
          </a:xfrm>
          <a:prstGeom prst="rect">
            <a:avLst/>
          </a:prstGeom>
        </p:spPr>
      </p:pic>
    </p:spTree>
    <p:extLst>
      <p:ext uri="{BB962C8B-B14F-4D97-AF65-F5344CB8AC3E}">
        <p14:creationId xmlns="" xmlns:p14="http://schemas.microsoft.com/office/powerpoint/2010/main" val="4675441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a:t>
            </a:r>
            <a:r>
              <a:rPr lang="el-GR" sz="1000" baseline="0" dirty="0" smtClean="0">
                <a:solidFill>
                  <a:srgbClr val="5075BC"/>
                </a:solidFill>
                <a:ea typeface="+mn-ea"/>
                <a:cs typeface="+mn-cs"/>
              </a:rPr>
              <a:t> :</a:t>
            </a:r>
            <a:endParaRPr lang="en-US" sz="1000" dirty="0">
              <a:solidFill>
                <a:srgbClr val="5075BC"/>
              </a:solidFill>
              <a:ea typeface="ＭＳ Ｐゴシック" pitchFamily="34" charset="-128"/>
              <a:cs typeface="+mn-cs"/>
            </a:endParaRPr>
          </a:p>
        </p:txBody>
      </p:sp>
      <p:pic>
        <p:nvPicPr>
          <p:cNvPr id="6" name="Picture 5"/>
          <p:cNvPicPr>
            <a:picLocks noChangeAspect="1"/>
          </p:cNvPicPr>
          <p:nvPr/>
        </p:nvPicPr>
        <p:blipFill>
          <a:blip r:embed="rId2" cstate="print"/>
          <a:stretch>
            <a:fillRect/>
          </a:stretch>
        </p:blipFill>
        <p:spPr>
          <a:xfrm>
            <a:off x="58723" y="6255465"/>
            <a:ext cx="431834" cy="570020"/>
          </a:xfrm>
          <a:prstGeom prst="rect">
            <a:avLst/>
          </a:prstGeom>
        </p:spPr>
      </p:pic>
    </p:spTree>
    <p:extLst>
      <p:ext uri="{BB962C8B-B14F-4D97-AF65-F5344CB8AC3E}">
        <p14:creationId xmlns="" xmlns:p14="http://schemas.microsoft.com/office/powerpoint/2010/main" val="23026131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1115331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0" fontAlgn="auto" latinLnBrk="0" hangingPunct="0">
              <a:lnSpc>
                <a:spcPct val="100000"/>
              </a:lnSpc>
              <a:spcBef>
                <a:spcPts val="0"/>
              </a:spcBef>
              <a:spcAft>
                <a:spcPts val="0"/>
              </a:spcAft>
              <a:buClrTx/>
              <a:buSzTx/>
              <a:buFontTx/>
              <a:buNone/>
              <a:tabLst/>
              <a:defRPr/>
            </a:pPr>
            <a:r>
              <a:rPr lang="el-GR" sz="1000" dirty="0" smtClean="0">
                <a:solidFill>
                  <a:srgbClr val="5075BC"/>
                </a:solidFill>
                <a:ea typeface="+mn-ea"/>
                <a:cs typeface="+mn-cs"/>
              </a:rPr>
              <a:t>Ενότητα</a:t>
            </a:r>
            <a:r>
              <a:rPr lang="en-US" sz="1000" dirty="0" smtClean="0">
                <a:solidFill>
                  <a:srgbClr val="5075BC"/>
                </a:solidFill>
                <a:ea typeface="+mn-ea"/>
                <a:cs typeface="+mn-cs"/>
              </a:rPr>
              <a:t> </a:t>
            </a:r>
            <a:r>
              <a:rPr lang="en-US" sz="1000" kern="1200" dirty="0" smtClean="0">
                <a:solidFill>
                  <a:srgbClr val="5075BC"/>
                </a:solidFill>
                <a:latin typeface="Arial" charset="0"/>
                <a:ea typeface="ＭＳ Ｐゴシック" pitchFamily="48" charset="-128"/>
                <a:cs typeface="+mn-cs"/>
              </a:rPr>
              <a:t> B</a:t>
            </a:r>
            <a:r>
              <a:rPr lang="el-GR" sz="1000" kern="1200" baseline="0" dirty="0" smtClean="0">
                <a:solidFill>
                  <a:srgbClr val="5075BC"/>
                </a:solidFill>
                <a:latin typeface="Arial" charset="0"/>
                <a:ea typeface="ＭＳ Ｐゴシック" pitchFamily="48" charset="-128"/>
                <a:cs typeface="+mn-cs"/>
              </a:rPr>
              <a:t> </a:t>
            </a:r>
            <a:r>
              <a:rPr lang="en-US" sz="1000" kern="1200" baseline="0" dirty="0" smtClean="0">
                <a:solidFill>
                  <a:srgbClr val="5075BC"/>
                </a:solidFill>
                <a:latin typeface="Arial" charset="0"/>
                <a:ea typeface="ＭＳ Ｐゴシック" pitchFamily="48" charset="-128"/>
                <a:cs typeface="+mn-cs"/>
              </a:rPr>
              <a:t> : </a:t>
            </a:r>
            <a:r>
              <a:rPr lang="el-GR" sz="1000" kern="1200" baseline="0" dirty="0" smtClean="0">
                <a:solidFill>
                  <a:srgbClr val="5075BC"/>
                </a:solidFill>
                <a:latin typeface="Arial" charset="0"/>
                <a:ea typeface="ＭＳ Ｐゴシック" pitchFamily="48" charset="-128"/>
                <a:cs typeface="+mn-cs"/>
              </a:rPr>
              <a:t>Η Δημιουργία του Κόσμου στην Αρχαία Ελληνική Μυθολογία</a:t>
            </a:r>
            <a:r>
              <a:rPr lang="en-US" sz="1000" kern="1200" baseline="0" dirty="0" smtClean="0">
                <a:solidFill>
                  <a:srgbClr val="5075BC"/>
                </a:solidFill>
                <a:latin typeface="Arial" charset="0"/>
                <a:ea typeface="ＭＳ Ｐゴシック" pitchFamily="48" charset="-128"/>
                <a:cs typeface="+mn-cs"/>
              </a:rPr>
              <a:t>. 3. </a:t>
            </a:r>
            <a:r>
              <a:rPr lang="el-GR" sz="1000" kern="1200" baseline="0" dirty="0" smtClean="0">
                <a:solidFill>
                  <a:srgbClr val="5075BC"/>
                </a:solidFill>
                <a:latin typeface="Arial" charset="0"/>
                <a:ea typeface="ＭＳ Ｐゴシック" pitchFamily="48" charset="-128"/>
                <a:cs typeface="+mn-cs"/>
              </a:rPr>
              <a:t>Η καταγωγή του ανθρώπου.</a:t>
            </a:r>
            <a:endParaRPr lang="en-US" sz="1000" dirty="0" smtClean="0">
              <a:solidFill>
                <a:srgbClr val="5075BC"/>
              </a:solidFill>
              <a:ea typeface="ＭＳ Ｐゴシック" pitchFamily="34" charset="-128"/>
              <a:cs typeface="+mn-cs"/>
            </a:endParaRPr>
          </a:p>
          <a:p>
            <a:pPr fontAlgn="auto">
              <a:spcBef>
                <a:spcPts val="0"/>
              </a:spcBef>
              <a:spcAft>
                <a:spcPts val="0"/>
              </a:spcAft>
              <a:defRPr/>
            </a:pPr>
            <a:r>
              <a:rPr lang="el-GR" sz="1000" baseline="0" dirty="0" smtClean="0">
                <a:solidFill>
                  <a:srgbClr val="5075BC"/>
                </a:solidFill>
                <a:ea typeface="+mn-ea"/>
                <a:cs typeface="+mn-cs"/>
              </a:rPr>
              <a:t> </a:t>
            </a:r>
            <a:r>
              <a:rPr lang="en-US" sz="1000" baseline="0" dirty="0" smtClean="0">
                <a:solidFill>
                  <a:srgbClr val="5075BC"/>
                </a:solidFill>
                <a:ea typeface="+mn-ea"/>
                <a:cs typeface="+mn-cs"/>
              </a:rPr>
              <a:t> :</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p:nvPicPr>
        <p:blipFill>
          <a:blip r:embed="rId2" cstate="print"/>
          <a:stretch>
            <a:fillRect/>
          </a:stretch>
        </p:blipFill>
        <p:spPr>
          <a:xfrm>
            <a:off x="58723" y="6255465"/>
            <a:ext cx="431834" cy="570020"/>
          </a:xfrm>
          <a:prstGeom prst="rect">
            <a:avLst/>
          </a:prstGeom>
        </p:spPr>
      </p:pic>
    </p:spTree>
    <p:extLst>
      <p:ext uri="{BB962C8B-B14F-4D97-AF65-F5344CB8AC3E}">
        <p14:creationId xmlns="" xmlns:p14="http://schemas.microsoft.com/office/powerpoint/2010/main" val="3348911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 xmlns:p14="http://schemas.microsoft.com/office/powerpoint/2010/main" val="28149911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  </a:t>
            </a:r>
            <a:r>
              <a:rPr lang="el-GR" sz="1000" baseline="0" dirty="0" smtClean="0">
                <a:solidFill>
                  <a:srgbClr val="5075BC"/>
                </a:solidFill>
                <a:ea typeface="+mn-ea"/>
                <a:cs typeface="+mn-cs"/>
              </a:rPr>
              <a:t>:</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p:nvPicPr>
        <p:blipFill>
          <a:blip r:embed="rId2" cstate="print"/>
          <a:stretch>
            <a:fillRect/>
          </a:stretch>
        </p:blipFill>
        <p:spPr>
          <a:xfrm>
            <a:off x="58723" y="6255465"/>
            <a:ext cx="431834" cy="570020"/>
          </a:xfrm>
          <a:prstGeom prst="rect">
            <a:avLst/>
          </a:prstGeom>
        </p:spPr>
      </p:pic>
    </p:spTree>
    <p:extLst>
      <p:ext uri="{BB962C8B-B14F-4D97-AF65-F5344CB8AC3E}">
        <p14:creationId xmlns="" xmlns:p14="http://schemas.microsoft.com/office/powerpoint/2010/main" val="29196031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Ενότητα</a:t>
            </a:r>
            <a:r>
              <a:rPr lang="en-US" sz="1000" dirty="0" smtClean="0">
                <a:solidFill>
                  <a:srgbClr val="5075BC"/>
                </a:solidFill>
                <a:ea typeface="+mn-ea"/>
                <a:cs typeface="+mn-cs"/>
              </a:rPr>
              <a:t> </a:t>
            </a:r>
            <a:r>
              <a:rPr lang="el-GR" sz="1000" baseline="0" dirty="0" smtClean="0">
                <a:solidFill>
                  <a:srgbClr val="5075BC"/>
                </a:solidFill>
                <a:ea typeface="+mn-ea"/>
                <a:cs typeface="+mn-cs"/>
              </a:rPr>
              <a:t>:</a:t>
            </a:r>
            <a:endParaRPr lang="en-US" sz="1000" dirty="0">
              <a:solidFill>
                <a:srgbClr val="5075BC"/>
              </a:solidFill>
              <a:ea typeface="ＭＳ Ｐゴシック" pitchFamily="34" charset="-128"/>
              <a:cs typeface="+mn-cs"/>
            </a:endParaRPr>
          </a:p>
        </p:txBody>
      </p:sp>
      <p:pic>
        <p:nvPicPr>
          <p:cNvPr id="9" name="Picture 8" descr="[DECORATIVE]"/>
          <p:cNvPicPr>
            <a:picLocks noChangeAspect="1"/>
          </p:cNvPicPr>
          <p:nvPr/>
        </p:nvPicPr>
        <p:blipFill>
          <a:blip r:embed="rId2" cstate="print"/>
          <a:stretch>
            <a:fillRect/>
          </a:stretch>
        </p:blipFill>
        <p:spPr>
          <a:xfrm>
            <a:off x="58723" y="6255465"/>
            <a:ext cx="431834" cy="570020"/>
          </a:xfrm>
          <a:prstGeom prst="rect">
            <a:avLst/>
          </a:prstGeom>
        </p:spPr>
      </p:pic>
    </p:spTree>
    <p:extLst>
      <p:ext uri="{BB962C8B-B14F-4D97-AF65-F5344CB8AC3E}">
        <p14:creationId xmlns="" xmlns:p14="http://schemas.microsoft.com/office/powerpoint/2010/main" val="6299529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0" fontAlgn="auto" latinLnBrk="0" hangingPunct="0">
              <a:lnSpc>
                <a:spcPct val="100000"/>
              </a:lnSpc>
              <a:spcBef>
                <a:spcPts val="0"/>
              </a:spcBef>
              <a:spcAft>
                <a:spcPts val="0"/>
              </a:spcAft>
              <a:buClrTx/>
              <a:buSzTx/>
              <a:buFontTx/>
              <a:buNone/>
              <a:tabLst/>
              <a:defRPr/>
            </a:pPr>
            <a:r>
              <a:rPr lang="el-GR" sz="1000" kern="1200" dirty="0" smtClean="0">
                <a:solidFill>
                  <a:srgbClr val="5075BC"/>
                </a:solidFill>
                <a:latin typeface="Arial" charset="0"/>
                <a:ea typeface="ＭＳ Ｐゴシック" pitchFamily="48" charset="-128"/>
                <a:cs typeface="+mn-cs"/>
              </a:rPr>
              <a:t>Ενότητα</a:t>
            </a:r>
            <a:r>
              <a:rPr lang="en-US" sz="1000" kern="1200" dirty="0" smtClean="0">
                <a:solidFill>
                  <a:srgbClr val="5075BC"/>
                </a:solidFill>
                <a:latin typeface="Arial" charset="0"/>
                <a:ea typeface="ＭＳ Ｐゴシック" pitchFamily="48" charset="-128"/>
                <a:cs typeface="+mn-cs"/>
              </a:rPr>
              <a:t>  B</a:t>
            </a:r>
            <a:r>
              <a:rPr lang="el-GR" sz="1000" kern="1200" baseline="0" dirty="0" smtClean="0">
                <a:solidFill>
                  <a:srgbClr val="5075BC"/>
                </a:solidFill>
                <a:latin typeface="Arial" charset="0"/>
                <a:ea typeface="ＭＳ Ｐゴシック" pitchFamily="48" charset="-128"/>
                <a:cs typeface="+mn-cs"/>
              </a:rPr>
              <a:t> </a:t>
            </a:r>
            <a:r>
              <a:rPr lang="en-US" sz="1000" kern="1200" baseline="0" dirty="0" smtClean="0">
                <a:solidFill>
                  <a:srgbClr val="5075BC"/>
                </a:solidFill>
                <a:latin typeface="Arial" charset="0"/>
                <a:ea typeface="ＭＳ Ｐゴシック" pitchFamily="48" charset="-128"/>
                <a:cs typeface="+mn-cs"/>
              </a:rPr>
              <a:t> : </a:t>
            </a:r>
            <a:r>
              <a:rPr lang="el-GR" sz="1000" kern="1200" baseline="0" dirty="0" smtClean="0">
                <a:solidFill>
                  <a:srgbClr val="5075BC"/>
                </a:solidFill>
                <a:latin typeface="Arial" charset="0"/>
                <a:ea typeface="ＭＳ Ｐゴシック" pitchFamily="48" charset="-128"/>
                <a:cs typeface="+mn-cs"/>
              </a:rPr>
              <a:t>Η Δημιουργία του Κόσμου στην Αρχαία Ελληνική Μυθολογία</a:t>
            </a:r>
            <a:r>
              <a:rPr lang="en-US" sz="1000" kern="1200" baseline="0" dirty="0" smtClean="0">
                <a:solidFill>
                  <a:srgbClr val="5075BC"/>
                </a:solidFill>
                <a:latin typeface="Arial" charset="0"/>
                <a:ea typeface="ＭＳ Ｐゴシック" pitchFamily="48" charset="-128"/>
                <a:cs typeface="+mn-cs"/>
              </a:rPr>
              <a:t>. 3. </a:t>
            </a:r>
            <a:r>
              <a:rPr lang="el-GR" sz="1000" kern="1200" baseline="0" dirty="0" smtClean="0">
                <a:solidFill>
                  <a:srgbClr val="5075BC"/>
                </a:solidFill>
                <a:latin typeface="Arial" charset="0"/>
                <a:ea typeface="ＭＳ Ｐゴシック" pitchFamily="48" charset="-128"/>
                <a:cs typeface="+mn-cs"/>
              </a:rPr>
              <a:t>Η καταγωγή του ανθρώπου.</a:t>
            </a:r>
            <a:endParaRPr lang="en-US" sz="1000" dirty="0" smtClean="0">
              <a:solidFill>
                <a:srgbClr val="5075BC"/>
              </a:solidFill>
              <a:ea typeface="ＭＳ Ｐゴシック" pitchFamily="34" charset="-128"/>
              <a:cs typeface="+mn-cs"/>
            </a:endParaRPr>
          </a:p>
        </p:txBody>
      </p:sp>
      <p:pic>
        <p:nvPicPr>
          <p:cNvPr id="5" name="Picture 4" descr="[DECORATIVE]"/>
          <p:cNvPicPr>
            <a:picLocks noChangeAspect="1"/>
          </p:cNvPicPr>
          <p:nvPr/>
        </p:nvPicPr>
        <p:blipFill>
          <a:blip r:embed="rId2" cstate="print"/>
          <a:stretch>
            <a:fillRect/>
          </a:stretch>
        </p:blipFill>
        <p:spPr>
          <a:xfrm>
            <a:off x="58723" y="6255465"/>
            <a:ext cx="431834" cy="570020"/>
          </a:xfrm>
          <a:prstGeom prst="rect">
            <a:avLst/>
          </a:prstGeom>
        </p:spPr>
      </p:pic>
    </p:spTree>
    <p:extLst>
      <p:ext uri="{BB962C8B-B14F-4D97-AF65-F5344CB8AC3E}">
        <p14:creationId xmlns="" xmlns:p14="http://schemas.microsoft.com/office/powerpoint/2010/main" val="28305763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464942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smtClean="0"/>
              <a:t>Στυλ κύριου τίτλου</a:t>
            </a:r>
            <a:endParaRPr lang="el-GR" dirty="0"/>
          </a:p>
        </p:txBody>
      </p:sp>
      <p:sp>
        <p:nvSpPr>
          <p:cNvPr id="5"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0" fontAlgn="auto" latinLnBrk="0" hangingPunct="0">
              <a:lnSpc>
                <a:spcPct val="100000"/>
              </a:lnSpc>
              <a:spcBef>
                <a:spcPts val="0"/>
              </a:spcBef>
              <a:spcAft>
                <a:spcPts val="0"/>
              </a:spcAft>
              <a:buClrTx/>
              <a:buSzTx/>
              <a:buFontTx/>
              <a:buNone/>
              <a:tabLst/>
              <a:defRPr/>
            </a:pPr>
            <a:r>
              <a:rPr lang="el-GR" sz="1000" kern="1200" dirty="0" smtClean="0">
                <a:solidFill>
                  <a:srgbClr val="5075BC"/>
                </a:solidFill>
                <a:latin typeface="Arial" charset="0"/>
                <a:ea typeface="ＭＳ Ｐゴシック" pitchFamily="48" charset="-128"/>
                <a:cs typeface="+mn-cs"/>
              </a:rPr>
              <a:t>Ενότητα</a:t>
            </a:r>
            <a:r>
              <a:rPr lang="en-US" sz="1000" kern="1200" dirty="0" smtClean="0">
                <a:solidFill>
                  <a:srgbClr val="5075BC"/>
                </a:solidFill>
                <a:latin typeface="Arial" charset="0"/>
                <a:ea typeface="ＭＳ Ｐゴシック" pitchFamily="48" charset="-128"/>
                <a:cs typeface="+mn-cs"/>
              </a:rPr>
              <a:t>  B</a:t>
            </a:r>
            <a:r>
              <a:rPr lang="el-GR" sz="1000" kern="1200" baseline="0" dirty="0" smtClean="0">
                <a:solidFill>
                  <a:srgbClr val="5075BC"/>
                </a:solidFill>
                <a:latin typeface="Arial" charset="0"/>
                <a:ea typeface="ＭＳ Ｐゴシック" pitchFamily="48" charset="-128"/>
                <a:cs typeface="+mn-cs"/>
              </a:rPr>
              <a:t> </a:t>
            </a:r>
            <a:r>
              <a:rPr lang="en-US" sz="1000" kern="1200" baseline="0" dirty="0" smtClean="0">
                <a:solidFill>
                  <a:srgbClr val="5075BC"/>
                </a:solidFill>
                <a:latin typeface="Arial" charset="0"/>
                <a:ea typeface="ＭＳ Ｐゴシック" pitchFamily="48" charset="-128"/>
                <a:cs typeface="+mn-cs"/>
              </a:rPr>
              <a:t>: </a:t>
            </a:r>
            <a:r>
              <a:rPr lang="el-GR" sz="1000" kern="1200" baseline="0" dirty="0" smtClean="0">
                <a:solidFill>
                  <a:srgbClr val="5075BC"/>
                </a:solidFill>
                <a:latin typeface="Arial" charset="0"/>
                <a:ea typeface="ＭＳ Ｐゴシック" pitchFamily="48" charset="-128"/>
                <a:cs typeface="+mn-cs"/>
              </a:rPr>
              <a:t>Η Δημιουργία του Κόσμου στην Αρχαία Ελληνική Μυθολογία</a:t>
            </a:r>
            <a:r>
              <a:rPr lang="en-US" sz="1000" kern="1200" baseline="0" dirty="0" smtClean="0">
                <a:solidFill>
                  <a:srgbClr val="5075BC"/>
                </a:solidFill>
                <a:latin typeface="Arial" charset="0"/>
                <a:ea typeface="ＭＳ Ｐゴシック" pitchFamily="48" charset="-128"/>
                <a:cs typeface="+mn-cs"/>
              </a:rPr>
              <a:t>. 3. </a:t>
            </a:r>
            <a:r>
              <a:rPr lang="el-GR" sz="1000" kern="1200" baseline="0" dirty="0" smtClean="0">
                <a:solidFill>
                  <a:srgbClr val="5075BC"/>
                </a:solidFill>
                <a:latin typeface="Arial" charset="0"/>
                <a:ea typeface="ＭＳ Ｐゴシック" pitchFamily="48" charset="-128"/>
                <a:cs typeface="+mn-cs"/>
              </a:rPr>
              <a:t>Η καταγωγή του ανθρώπου.</a:t>
            </a:r>
            <a:endParaRPr lang="en-US" sz="1000" dirty="0" smtClean="0">
              <a:solidFill>
                <a:srgbClr val="5075BC"/>
              </a:solidFill>
              <a:ea typeface="ＭＳ Ｐゴシック" pitchFamily="34" charset="-128"/>
              <a:cs typeface="+mn-cs"/>
            </a:endParaRPr>
          </a:p>
        </p:txBody>
      </p:sp>
      <p:pic>
        <p:nvPicPr>
          <p:cNvPr id="8" name="Picture 7" descr="[DECORATIVE]"/>
          <p:cNvPicPr>
            <a:picLocks noChangeAspect="1"/>
          </p:cNvPicPr>
          <p:nvPr/>
        </p:nvPicPr>
        <p:blipFill>
          <a:blip r:embed="rId2" cstate="print"/>
          <a:stretch>
            <a:fillRect/>
          </a:stretch>
        </p:blipFill>
        <p:spPr>
          <a:xfrm>
            <a:off x="58723" y="6255465"/>
            <a:ext cx="431834" cy="570020"/>
          </a:xfrm>
          <a:prstGeom prst="rect">
            <a:avLst/>
          </a:prstGeom>
        </p:spPr>
      </p:pic>
    </p:spTree>
    <p:extLst>
      <p:ext uri="{BB962C8B-B14F-4D97-AF65-F5344CB8AC3E}">
        <p14:creationId xmlns="" xmlns:p14="http://schemas.microsoft.com/office/powerpoint/2010/main" val="41956901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smtClean="0"/>
              <a:t>Στυλ κύριου τίτλου</a:t>
            </a:r>
            <a:endParaRPr lang="el-GR" dirty="0"/>
          </a:p>
        </p:txBody>
      </p:sp>
      <p:sp>
        <p:nvSpPr>
          <p:cNvPr id="5" name="Θέση αριθμού διαφάνειας 5" descr="[DECORATIVE]"/>
          <p:cNvSpPr txBox="1">
            <a:spLocks/>
          </p:cNvSpPr>
          <p:nvPr/>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0" fontAlgn="auto" latinLnBrk="0" hangingPunct="0">
              <a:lnSpc>
                <a:spcPct val="100000"/>
              </a:lnSpc>
              <a:spcBef>
                <a:spcPts val="0"/>
              </a:spcBef>
              <a:spcAft>
                <a:spcPts val="0"/>
              </a:spcAft>
              <a:buClrTx/>
              <a:buSzTx/>
              <a:buFontTx/>
              <a:buNone/>
              <a:tabLst/>
              <a:defRPr/>
            </a:pPr>
            <a:r>
              <a:rPr lang="el-GR" sz="1000" kern="1200" dirty="0" smtClean="0">
                <a:solidFill>
                  <a:srgbClr val="5075BC"/>
                </a:solidFill>
                <a:latin typeface="Arial" charset="0"/>
                <a:ea typeface="ＭＳ Ｐゴシック" pitchFamily="48" charset="-128"/>
                <a:cs typeface="+mn-cs"/>
              </a:rPr>
              <a:t>Ενότητα</a:t>
            </a:r>
            <a:r>
              <a:rPr lang="en-US" sz="1000" kern="1200" dirty="0" smtClean="0">
                <a:solidFill>
                  <a:srgbClr val="5075BC"/>
                </a:solidFill>
                <a:latin typeface="Arial" charset="0"/>
                <a:ea typeface="ＭＳ Ｐゴシック" pitchFamily="48" charset="-128"/>
                <a:cs typeface="+mn-cs"/>
              </a:rPr>
              <a:t>  B</a:t>
            </a:r>
            <a:r>
              <a:rPr lang="el-GR" sz="1000" kern="1200" baseline="0" dirty="0" smtClean="0">
                <a:solidFill>
                  <a:srgbClr val="5075BC"/>
                </a:solidFill>
                <a:latin typeface="Arial" charset="0"/>
                <a:ea typeface="ＭＳ Ｐゴシック" pitchFamily="48" charset="-128"/>
                <a:cs typeface="+mn-cs"/>
              </a:rPr>
              <a:t> </a:t>
            </a:r>
            <a:r>
              <a:rPr lang="en-US" sz="1000" kern="1200" baseline="0" dirty="0" smtClean="0">
                <a:solidFill>
                  <a:srgbClr val="5075BC"/>
                </a:solidFill>
                <a:latin typeface="Arial" charset="0"/>
                <a:ea typeface="ＭＳ Ｐゴシック" pitchFamily="48" charset="-128"/>
                <a:cs typeface="+mn-cs"/>
              </a:rPr>
              <a:t> : </a:t>
            </a:r>
            <a:r>
              <a:rPr lang="el-GR" sz="1000" kern="1200" baseline="0" dirty="0" smtClean="0">
                <a:solidFill>
                  <a:srgbClr val="5075BC"/>
                </a:solidFill>
                <a:latin typeface="Arial" charset="0"/>
                <a:ea typeface="ＭＳ Ｐゴシック" pitchFamily="48" charset="-128"/>
                <a:cs typeface="+mn-cs"/>
              </a:rPr>
              <a:t>Η Δημιουργία του Κόσμου στην Αρχαία Ελληνική Μυθολογία</a:t>
            </a:r>
            <a:r>
              <a:rPr lang="en-US" sz="1000" kern="1200" baseline="0" dirty="0" smtClean="0">
                <a:solidFill>
                  <a:srgbClr val="5075BC"/>
                </a:solidFill>
                <a:latin typeface="Arial" charset="0"/>
                <a:ea typeface="ＭＳ Ｐゴシック" pitchFamily="48" charset="-128"/>
                <a:cs typeface="+mn-cs"/>
              </a:rPr>
              <a:t>. 3. </a:t>
            </a:r>
            <a:r>
              <a:rPr lang="el-GR" sz="1000" kern="1200" baseline="0" dirty="0" smtClean="0">
                <a:solidFill>
                  <a:srgbClr val="5075BC"/>
                </a:solidFill>
                <a:latin typeface="Arial" charset="0"/>
                <a:ea typeface="ＭＳ Ｐゴシック" pitchFamily="48" charset="-128"/>
                <a:cs typeface="+mn-cs"/>
              </a:rPr>
              <a:t>Η καταγωγή του ανθρώπου.</a:t>
            </a:r>
            <a:endParaRPr lang="en-US" sz="1000" dirty="0" smtClean="0">
              <a:solidFill>
                <a:srgbClr val="5075BC"/>
              </a:solidFill>
              <a:ea typeface="ＭＳ Ｐゴシック" pitchFamily="34" charset="-128"/>
              <a:cs typeface="+mn-cs"/>
            </a:endParaRPr>
          </a:p>
        </p:txBody>
      </p:sp>
      <p:pic>
        <p:nvPicPr>
          <p:cNvPr id="7" name="Picture 6" descr="[DECORATIVE]"/>
          <p:cNvPicPr>
            <a:picLocks noChangeAspect="1"/>
          </p:cNvPicPr>
          <p:nvPr/>
        </p:nvPicPr>
        <p:blipFill>
          <a:blip r:embed="rId2" cstate="print"/>
          <a:stretch>
            <a:fillRect/>
          </a:stretch>
        </p:blipFill>
        <p:spPr>
          <a:xfrm>
            <a:off x="58723" y="6255465"/>
            <a:ext cx="431834" cy="570020"/>
          </a:xfrm>
          <a:prstGeom prst="rect">
            <a:avLst/>
          </a:prstGeom>
        </p:spPr>
      </p:pic>
    </p:spTree>
    <p:extLst>
      <p:ext uri="{BB962C8B-B14F-4D97-AF65-F5344CB8AC3E}">
        <p14:creationId xmlns="" xmlns:p14="http://schemas.microsoft.com/office/powerpoint/2010/main" val="9730452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3925664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pencourses.uoa.gr/courses/PHIL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hyperlink" Target="http://www.britishmuseum.org/join_in/using_digital_images/using_digital_images.aspx?image=ps038471.jpg" TargetMode="External"/><Relationship Id="rId3" Type="http://schemas.openxmlformats.org/officeDocument/2006/relationships/hyperlink" Target="http://www.theoi.com/Gallery/T20.1.html" TargetMode="External"/><Relationship Id="rId7" Type="http://schemas.openxmlformats.org/officeDocument/2006/relationships/hyperlink" Target="https://commons.wikimedia.org/wiki/File:Peter_Paul_Rubens_-_Prometheus_Bound_-_WGA20279.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upload.wikimedia.org/wikipedia/commons/e/e6/The-torture-of-prometheus-jean-louis-cesar-lair.jpg" TargetMode="External"/><Relationship Id="rId5" Type="http://schemas.openxmlformats.org/officeDocument/2006/relationships/hyperlink" Target="https://commons.wikimedia.org/wiki/File:The-torture-of-prometheus-jean-louis-cesar-lair.jpg" TargetMode="External"/><Relationship Id="rId10" Type="http://schemas.openxmlformats.org/officeDocument/2006/relationships/image" Target="../media/image12.png"/><Relationship Id="rId4" Type="http://schemas.openxmlformats.org/officeDocument/2006/relationships/hyperlink" Target="http://www.theoi.com/Galleries.html" TargetMode="External"/><Relationship Id="rId9" Type="http://schemas.openxmlformats.org/officeDocument/2006/relationships/hyperlink" Target="%5b1%5d%20http:/creativecommons.org/licenses/by-nc-sa/4.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upload.wikimedia.org/wikipedia/commons/d/df/Pandora_-_John_William_Waterhouse.jpg" TargetMode="External"/><Relationship Id="rId3" Type="http://schemas.openxmlformats.org/officeDocument/2006/relationships/hyperlink" Target="http://www.theoi.com/Gallery/T22.1.html" TargetMode="External"/><Relationship Id="rId7" Type="http://schemas.openxmlformats.org/officeDocument/2006/relationships/hyperlink" Target="https://commons.wikimedia.org/wiki/File:Pandora_-_John_William_Waterhouse.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upload.wikimedia.org/wikipedia/commons/3/38/Jean_Cousin_the_Elder,_Eva_Prima_Pandora.jpg" TargetMode="External"/><Relationship Id="rId5" Type="http://schemas.openxmlformats.org/officeDocument/2006/relationships/hyperlink" Target="https://commons.wikimedia.org/wiki/File:Jean_Cousin_the_Elder,_Eva_Prima_Pandora.jpg" TargetMode="External"/><Relationship Id="rId4" Type="http://schemas.openxmlformats.org/officeDocument/2006/relationships/hyperlink" Target="http://www.theoi.com/Galleri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2089537"/>
            <a:ext cx="7632848" cy="1339463"/>
          </a:xfrm>
        </p:spPr>
        <p:txBody>
          <a:bodyPr>
            <a:normAutofit fontScale="90000"/>
          </a:bodyPr>
          <a:lstStyle/>
          <a:p>
            <a:r>
              <a:rPr lang="el-GR" dirty="0"/>
              <a:t>ΚΦΑ 14 Εισαγωγή στην Αρχαία Ελληνική Μυθολογία</a:t>
            </a:r>
            <a:r>
              <a:rPr lang="en-US" dirty="0"/>
              <a:t> </a:t>
            </a:r>
            <a:r>
              <a:rPr lang="el-GR" dirty="0"/>
              <a:t>και </a:t>
            </a:r>
            <a:r>
              <a:rPr lang="el-GR" dirty="0" smtClean="0"/>
              <a:t>Θρησκεία</a:t>
            </a:r>
            <a:endParaRPr lang="en-US" sz="3600" dirty="0">
              <a:solidFill>
                <a:srgbClr val="5075BC"/>
              </a:solidFill>
            </a:endParaRPr>
          </a:p>
        </p:txBody>
      </p:sp>
      <p:sp>
        <p:nvSpPr>
          <p:cNvPr id="2051" name="Rectangle 3"/>
          <p:cNvSpPr>
            <a:spLocks noGrp="1" noChangeArrowheads="1"/>
          </p:cNvSpPr>
          <p:nvPr>
            <p:ph type="subTitle" idx="1"/>
          </p:nvPr>
        </p:nvSpPr>
        <p:spPr>
          <a:xfrm>
            <a:off x="827584" y="3573016"/>
            <a:ext cx="7416824" cy="2376264"/>
          </a:xfrm>
        </p:spPr>
        <p:txBody>
          <a:bodyPr>
            <a:normAutofit fontScale="25000" lnSpcReduction="20000"/>
          </a:bodyPr>
          <a:lstStyle/>
          <a:p>
            <a:r>
              <a:rPr lang="el-GR" sz="8800" dirty="0" smtClean="0">
                <a:solidFill>
                  <a:srgbClr val="5075BC"/>
                </a:solidFill>
              </a:rPr>
              <a:t>Ενότητα</a:t>
            </a:r>
            <a:r>
              <a:rPr lang="en-US" sz="8800" dirty="0" smtClean="0">
                <a:solidFill>
                  <a:srgbClr val="5075BC"/>
                </a:solidFill>
              </a:rPr>
              <a:t> </a:t>
            </a:r>
            <a:r>
              <a:rPr lang="en-US" sz="8800" dirty="0">
                <a:solidFill>
                  <a:srgbClr val="5075BC"/>
                </a:solidFill>
              </a:rPr>
              <a:t>B</a:t>
            </a:r>
            <a:r>
              <a:rPr lang="el-GR" sz="8800" dirty="0" smtClean="0">
                <a:solidFill>
                  <a:srgbClr val="5075BC"/>
                </a:solidFill>
                <a:latin typeface="Arial" charset="0"/>
                <a:ea typeface="ＭＳ Ｐゴシック" pitchFamily="48" charset="-128"/>
              </a:rPr>
              <a:t> </a:t>
            </a:r>
            <a:r>
              <a:rPr lang="en-US" sz="8400" dirty="0"/>
              <a:t>: </a:t>
            </a:r>
            <a:r>
              <a:rPr lang="el-GR" sz="8400" dirty="0"/>
              <a:t>Η Δημιουργία του Κόσμου στην Αρχαία Ελληνική Μυθολογία</a:t>
            </a:r>
            <a:r>
              <a:rPr lang="en-US" sz="8400" dirty="0"/>
              <a:t>. 3. </a:t>
            </a:r>
            <a:r>
              <a:rPr lang="el-GR" sz="8400" dirty="0"/>
              <a:t>Η καταγωγή του ανθρώπου </a:t>
            </a:r>
          </a:p>
          <a:p>
            <a:r>
              <a:rPr lang="el-GR" sz="8400" dirty="0" smtClean="0"/>
              <a:t>Μάθημα 4</a:t>
            </a:r>
            <a:r>
              <a:rPr lang="el-GR" sz="8400" baseline="30000" dirty="0" smtClean="0"/>
              <a:t>ο</a:t>
            </a:r>
            <a:r>
              <a:rPr lang="el-GR" sz="8400" dirty="0" smtClean="0"/>
              <a:t>: «Η Δημιουργία του Ανθρώπου»</a:t>
            </a:r>
            <a:endParaRPr lang="en-US" sz="8400" dirty="0" smtClean="0"/>
          </a:p>
          <a:p>
            <a:endParaRPr lang="el-GR" sz="8400" dirty="0"/>
          </a:p>
          <a:p>
            <a:r>
              <a:rPr lang="el-GR" sz="8400" dirty="0"/>
              <a:t>Σοφία</a:t>
            </a:r>
            <a:r>
              <a:rPr lang="en-US" sz="8400" dirty="0"/>
              <a:t> </a:t>
            </a:r>
            <a:r>
              <a:rPr lang="el-GR" sz="8400" dirty="0"/>
              <a:t>Παπαϊωάννου</a:t>
            </a:r>
          </a:p>
          <a:p>
            <a:r>
              <a:rPr lang="el-GR" sz="8400" dirty="0"/>
              <a:t>Φιλοσοφική Σχολή</a:t>
            </a:r>
          </a:p>
          <a:p>
            <a:r>
              <a:rPr lang="el-GR" sz="8400" dirty="0"/>
              <a:t>Τμήμα Φιλολογίας</a:t>
            </a:r>
            <a:endParaRPr lang="en-US" sz="8400" dirty="0"/>
          </a:p>
          <a:p>
            <a:endParaRPr lang="el-GR" sz="8400" dirty="0"/>
          </a:p>
          <a:p>
            <a:endParaRPr lang="el-GR" dirty="0" smtClean="0"/>
          </a:p>
          <a:p>
            <a:endParaRPr lang="el-GR" dirty="0"/>
          </a:p>
        </p:txBody>
      </p:sp>
    </p:spTree>
    <p:extLst>
      <p:ext uri="{BB962C8B-B14F-4D97-AF65-F5344CB8AC3E}">
        <p14:creationId xmlns="" xmlns:p14="http://schemas.microsoft.com/office/powerpoint/2010/main" val="1152358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60648"/>
            <a:ext cx="7772400" cy="576064"/>
          </a:xfrm>
        </p:spPr>
        <p:txBody>
          <a:bodyPr>
            <a:noAutofit/>
          </a:bodyPr>
          <a:lstStyle/>
          <a:p>
            <a:r>
              <a:rPr lang="el-GR" dirty="0" smtClean="0"/>
              <a:t>Η Πανδώρα (Ι)</a:t>
            </a:r>
            <a:endParaRPr lang="el-GR" dirty="0"/>
          </a:p>
        </p:txBody>
      </p:sp>
      <p:sp>
        <p:nvSpPr>
          <p:cNvPr id="3" name="2 - Θέση περιεχομένου"/>
          <p:cNvSpPr>
            <a:spLocks noGrp="1"/>
          </p:cNvSpPr>
          <p:nvPr>
            <p:ph idx="1"/>
          </p:nvPr>
        </p:nvSpPr>
        <p:spPr>
          <a:xfrm>
            <a:off x="685800" y="1052736"/>
            <a:ext cx="7772400" cy="5472608"/>
          </a:xfrm>
        </p:spPr>
        <p:txBody>
          <a:bodyPr/>
          <a:lstStyle/>
          <a:p>
            <a:r>
              <a:rPr lang="el-GR" b="1" dirty="0" smtClean="0"/>
              <a:t>Η Πανδώρα στη </a:t>
            </a:r>
            <a:r>
              <a:rPr lang="el-GR" b="1" i="1" dirty="0" smtClean="0"/>
              <a:t>Θεογονία</a:t>
            </a:r>
          </a:p>
          <a:p>
            <a:r>
              <a:rPr lang="el-GR" sz="2400" b="1" dirty="0" err="1" smtClean="0">
                <a:latin typeface="Arial" pitchFamily="34" charset="0"/>
                <a:cs typeface="Arial" pitchFamily="34" charset="0"/>
              </a:rPr>
              <a:t>Αὐτίκα</a:t>
            </a:r>
            <a:r>
              <a:rPr lang="el-GR" sz="2400" b="1" dirty="0" smtClean="0">
                <a:latin typeface="Arial" pitchFamily="34" charset="0"/>
                <a:cs typeface="Arial" pitchFamily="34" charset="0"/>
              </a:rPr>
              <a:t> δ</a:t>
            </a:r>
            <a:r>
              <a:rPr lang="en-GB" sz="2400" b="1" dirty="0" smtClean="0">
                <a:latin typeface="Arial" pitchFamily="34" charset="0"/>
                <a:cs typeface="Arial" pitchFamily="34" charset="0"/>
              </a:rPr>
              <a:t>' </a:t>
            </a:r>
            <a:r>
              <a:rPr lang="el-GR" sz="2400" b="1" dirty="0" err="1" smtClean="0">
                <a:latin typeface="Arial" pitchFamily="34" charset="0"/>
                <a:cs typeface="Arial" pitchFamily="34" charset="0"/>
              </a:rPr>
              <a:t>ἀντὶ</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πυρὸς</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τεῦξεν</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κακὸν</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ἀνθρώποισιν</a:t>
            </a:r>
            <a:r>
              <a:rPr lang="el-GR" sz="2400" dirty="0" smtClean="0">
                <a:latin typeface="Arial" pitchFamily="34" charset="0"/>
                <a:cs typeface="Arial" pitchFamily="34" charset="0"/>
              </a:rPr>
              <a:t>·</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γαίης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γὰρ</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σύμπλασσε</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περικλυτὸς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Ἀμφιγυήεις</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l-GR" sz="2400" b="1" dirty="0" err="1" smtClean="0">
                <a:latin typeface="Arial" pitchFamily="34" charset="0"/>
                <a:cs typeface="Arial" pitchFamily="34" charset="0"/>
              </a:rPr>
              <a:t>παρθένωι</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αἰδοίηι</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ἴκελον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Κρονίδεω</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διὰ</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βουλάς</a:t>
            </a:r>
            <a:r>
              <a:rPr lang="el-GR" sz="2400" dirty="0" smtClean="0">
                <a:latin typeface="Arial" pitchFamily="34" charset="0"/>
                <a:cs typeface="Arial" pitchFamily="34" charset="0"/>
              </a:rPr>
              <a:t>·</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ζῶσε</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δὲ</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καὶ</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κόσμησε</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θεὰ</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γλαυκῶπις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Ἀθήνη</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ἀργυφέηι</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ἐσθῆτι</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κατὰ</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κρῆθεν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δὲ</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καλύπτρην</a:t>
            </a:r>
            <a:r>
              <a:rPr lang="en-US" sz="2400" dirty="0" smtClean="0">
                <a:latin typeface="Arial" pitchFamily="34" charset="0"/>
                <a:cs typeface="Arial" pitchFamily="34" charset="0"/>
              </a:rPr>
              <a:t>	</a:t>
            </a:r>
            <a:r>
              <a:rPr lang="en-GB" sz="2400" dirty="0" smtClean="0">
                <a:latin typeface="Arial" pitchFamily="34" charset="0"/>
                <a:cs typeface="Arial" pitchFamily="34" charset="0"/>
              </a:rPr>
              <a:t>575 </a:t>
            </a:r>
            <a:endParaRPr lang="el-GR" sz="2400" dirty="0" smtClean="0">
              <a:latin typeface="Arial" pitchFamily="34" charset="0"/>
              <a:cs typeface="Arial" pitchFamily="34" charset="0"/>
            </a:endParaRPr>
          </a:p>
          <a:p>
            <a:r>
              <a:rPr lang="el-GR" sz="2400" dirty="0" err="1" smtClean="0">
                <a:latin typeface="Arial" pitchFamily="34" charset="0"/>
                <a:cs typeface="Arial" pitchFamily="34" charset="0"/>
              </a:rPr>
              <a:t>δαιδαλέην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χείρεσσι</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κατέσχεθε</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θαῦμα</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ἰδέσθαι</a:t>
            </a:r>
            <a:r>
              <a:rPr lang="el-GR" sz="2400" dirty="0" smtClean="0">
                <a:latin typeface="Arial" pitchFamily="34" charset="0"/>
                <a:cs typeface="Arial" pitchFamily="34" charset="0"/>
              </a:rPr>
              <a:t>·</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ἀμφὶ</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δέ</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οἱ</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στεφάνους</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νεοθηλέος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ἄνθεα</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ποίης</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ἱμερτοὺς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περίθηκε</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καρήατι</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Παλλὰς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Ἀθήνη</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ἀμφὶ</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δέ</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οἱ</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στεφάνην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χρυσέην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κεφαλῆφιν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ἔθηκε</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τὴν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αὐτὸς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ποίησε</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περικλυτὸς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Ἀμφιγυήεις</a:t>
            </a:r>
            <a:endParaRPr lang="el-G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32656"/>
            <a:ext cx="7772400" cy="576064"/>
          </a:xfrm>
        </p:spPr>
        <p:txBody>
          <a:bodyPr>
            <a:normAutofit fontScale="90000"/>
          </a:bodyPr>
          <a:lstStyle/>
          <a:p>
            <a:r>
              <a:rPr lang="el-GR" dirty="0" smtClean="0"/>
              <a:t>Η Πανδώρα (ΙΙ)</a:t>
            </a:r>
            <a:endParaRPr lang="el-GR" dirty="0"/>
          </a:p>
        </p:txBody>
      </p:sp>
      <p:sp>
        <p:nvSpPr>
          <p:cNvPr id="3" name="2 - Θέση περιεχομένου"/>
          <p:cNvSpPr>
            <a:spLocks noGrp="1"/>
          </p:cNvSpPr>
          <p:nvPr>
            <p:ph idx="1"/>
          </p:nvPr>
        </p:nvSpPr>
        <p:spPr>
          <a:xfrm>
            <a:off x="467544" y="908720"/>
            <a:ext cx="8424936" cy="5616624"/>
          </a:xfrm>
        </p:spPr>
        <p:txBody>
          <a:bodyPr/>
          <a:lstStyle/>
          <a:p>
            <a:pPr>
              <a:buNone/>
            </a:pPr>
            <a:r>
              <a:rPr lang="en-GB" sz="2400" dirty="0" smtClean="0">
                <a:latin typeface="Arial" pitchFamily="34" charset="0"/>
                <a:cs typeface="Arial" pitchFamily="34" charset="0"/>
              </a:rPr>
              <a:t>580 </a:t>
            </a:r>
            <a:r>
              <a:rPr lang="el-GR" sz="2400" dirty="0" err="1" smtClean="0">
                <a:latin typeface="Arial" pitchFamily="34" charset="0"/>
                <a:cs typeface="Arial" pitchFamily="34" charset="0"/>
              </a:rPr>
              <a:t>ἀσκήσας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παλάμηισι</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χαριζόμενος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Διὶ</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πατρί</a:t>
            </a:r>
            <a:r>
              <a:rPr lang="el-GR" sz="2400" dirty="0" smtClean="0">
                <a:latin typeface="Arial" pitchFamily="34" charset="0"/>
                <a:cs typeface="Arial" pitchFamily="34" charset="0"/>
              </a:rPr>
              <a:t>·</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τῆι</a:t>
            </a:r>
            <a:r>
              <a:rPr lang="el-GR" sz="2400" dirty="0" smtClean="0">
                <a:latin typeface="Arial" pitchFamily="34" charset="0"/>
                <a:cs typeface="Arial" pitchFamily="34" charset="0"/>
              </a:rPr>
              <a:t> δ</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ἐνὶ</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δαίδαλα</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πολλὰ</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τετεύχατο</a:t>
            </a:r>
            <a:r>
              <a:rPr lang="en-GB" sz="2400" dirty="0" smtClean="0">
                <a:latin typeface="Arial" pitchFamily="34" charset="0"/>
                <a:cs typeface="Arial" pitchFamily="34" charset="0"/>
              </a:rPr>
              <a:t>, </a:t>
            </a:r>
            <a:r>
              <a:rPr lang="el-GR" sz="2400" b="1" dirty="0" err="1" smtClean="0">
                <a:latin typeface="Arial" pitchFamily="34" charset="0"/>
                <a:cs typeface="Arial" pitchFamily="34" charset="0"/>
              </a:rPr>
              <a:t>θαῦμα</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ἰδέσθαι</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κνώδαλ</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ὅσ</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ἤπειρος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πολλὰ</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τρέφει</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ἠδὲ</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θάλασσα</a:t>
            </a:r>
            <a:r>
              <a:rPr lang="el-GR" sz="2400" dirty="0" smtClean="0">
                <a:latin typeface="Arial" pitchFamily="34" charset="0"/>
                <a:cs typeface="Arial" pitchFamily="34" charset="0"/>
              </a:rPr>
              <a:t>·</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τῶν</a:t>
            </a:r>
            <a:r>
              <a:rPr lang="el-GR" sz="2400" dirty="0" smtClean="0">
                <a:latin typeface="Arial" pitchFamily="34" charset="0"/>
                <a:cs typeface="Arial" pitchFamily="34" charset="0"/>
              </a:rPr>
              <a:t> ὅ </a:t>
            </a:r>
            <a:r>
              <a:rPr lang="el-GR" sz="2400" dirty="0" err="1" smtClean="0">
                <a:latin typeface="Arial" pitchFamily="34" charset="0"/>
                <a:cs typeface="Arial" pitchFamily="34" charset="0"/>
              </a:rPr>
              <a:t>γε</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πόλλ</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ἐνέθηκε</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χάρις</a:t>
            </a:r>
            <a:r>
              <a:rPr lang="el-GR" sz="2400" dirty="0" smtClean="0">
                <a:latin typeface="Arial" pitchFamily="34" charset="0"/>
                <a:cs typeface="Arial" pitchFamily="34" charset="0"/>
              </a:rPr>
              <a:t> δ</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ἀπελάμπετο</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πολλή</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θαυμάσια</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ζώιοισιν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ἐοικότα</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φωνήεσσιν</a:t>
            </a:r>
            <a:r>
              <a:rPr lang="en-GB" sz="2400" dirty="0" smtClean="0">
                <a:latin typeface="Arial" pitchFamily="34" charset="0"/>
                <a:cs typeface="Arial" pitchFamily="34" charset="0"/>
              </a:rPr>
              <a:t>.</a:t>
            </a:r>
            <a:endParaRPr lang="el-GR" sz="2400" dirty="0" smtClean="0">
              <a:latin typeface="Arial" pitchFamily="34" charset="0"/>
              <a:cs typeface="Arial" pitchFamily="34" charset="0"/>
            </a:endParaRPr>
          </a:p>
          <a:p>
            <a:pPr>
              <a:buNone/>
            </a:pPr>
            <a:r>
              <a:rPr lang="en-GB" sz="2400" dirty="0" smtClean="0">
                <a:latin typeface="Arial" pitchFamily="34" charset="0"/>
                <a:cs typeface="Arial" pitchFamily="34" charset="0"/>
              </a:rPr>
              <a:t>585 </a:t>
            </a:r>
            <a:r>
              <a:rPr lang="el-GR" sz="2400" dirty="0" err="1" smtClean="0">
                <a:latin typeface="Arial" pitchFamily="34" charset="0"/>
                <a:cs typeface="Arial" pitchFamily="34" charset="0"/>
              </a:rPr>
              <a:t>Αὐτὰρ</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ἐπεὶ</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δὴ</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τεῦξε</a:t>
            </a:r>
            <a:r>
              <a:rPr lang="el-GR" sz="2400" dirty="0" smtClean="0">
                <a:latin typeface="Arial" pitchFamily="34" charset="0"/>
                <a:cs typeface="Arial" pitchFamily="34" charset="0"/>
              </a:rPr>
              <a:t> </a:t>
            </a:r>
            <a:r>
              <a:rPr lang="el-GR" sz="2400" b="1" dirty="0" err="1" smtClean="0">
                <a:latin typeface="Arial" pitchFamily="34" charset="0"/>
                <a:cs typeface="Arial" pitchFamily="34" charset="0"/>
              </a:rPr>
              <a:t>καλὸν</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κακὸν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ἀντ</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ἀγαθοῖο</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ἐξάγαγ</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ἔνθα</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περ</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ἄλλοι</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ἔσαν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θεοὶ</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ἠδ</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ἄνθρωποι</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κόσμωι</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ἀγαλλομένην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γλαυκώπιδος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ὀβριμοπάτρης</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θαῦμα</a:t>
            </a:r>
            <a:r>
              <a:rPr lang="el-GR" sz="2400" dirty="0" smtClean="0">
                <a:latin typeface="Arial" pitchFamily="34" charset="0"/>
                <a:cs typeface="Arial" pitchFamily="34" charset="0"/>
              </a:rPr>
              <a:t> δ</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ἔχ</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ἀθανάτους</a:t>
            </a:r>
            <a:r>
              <a:rPr lang="el-GR" sz="2400" dirty="0" smtClean="0">
                <a:latin typeface="Arial" pitchFamily="34" charset="0"/>
                <a:cs typeface="Arial" pitchFamily="34" charset="0"/>
              </a:rPr>
              <a:t> τε </a:t>
            </a:r>
            <a:r>
              <a:rPr lang="el-GR" sz="2400" dirty="0" err="1" smtClean="0">
                <a:latin typeface="Arial" pitchFamily="34" charset="0"/>
                <a:cs typeface="Arial" pitchFamily="34" charset="0"/>
              </a:rPr>
              <a:t>θεοὺς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θνητούς</a:t>
            </a:r>
            <a:r>
              <a:rPr lang="el-GR" sz="2400" dirty="0" smtClean="0">
                <a:latin typeface="Arial" pitchFamily="34" charset="0"/>
                <a:cs typeface="Arial" pitchFamily="34" charset="0"/>
              </a:rPr>
              <a:t> τ</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ἀνθρώπους</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b="1" dirty="0" err="1" smtClean="0">
                <a:latin typeface="Arial" pitchFamily="34" charset="0"/>
                <a:cs typeface="Arial" pitchFamily="34" charset="0"/>
              </a:rPr>
              <a:t>ὡς</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εἶδον</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δόλον</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αἰπύν</a:t>
            </a:r>
            <a:r>
              <a:rPr lang="en-GB" sz="2400" b="1" dirty="0" smtClean="0">
                <a:latin typeface="Arial" pitchFamily="34" charset="0"/>
                <a:cs typeface="Arial" pitchFamily="34" charset="0"/>
              </a:rPr>
              <a:t>, </a:t>
            </a:r>
            <a:r>
              <a:rPr lang="el-GR" sz="2400" b="1" dirty="0" err="1" smtClean="0">
                <a:latin typeface="Arial" pitchFamily="34" charset="0"/>
                <a:cs typeface="Arial" pitchFamily="34" charset="0"/>
              </a:rPr>
              <a:t>ἀμήχανον</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ἀνθρώποισιν</a:t>
            </a:r>
            <a:r>
              <a:rPr lang="el-GR" sz="2400" dirty="0" smtClean="0">
                <a:latin typeface="Arial" pitchFamily="34" charset="0"/>
                <a:cs typeface="Arial" pitchFamily="34" charset="0"/>
              </a:rPr>
              <a:t>·</a:t>
            </a:r>
          </a:p>
          <a:p>
            <a:pPr>
              <a:buNone/>
            </a:pPr>
            <a:r>
              <a:rPr lang="en-GB" sz="2400" dirty="0" smtClean="0">
                <a:latin typeface="Arial" pitchFamily="34" charset="0"/>
                <a:cs typeface="Arial" pitchFamily="34" charset="0"/>
              </a:rPr>
              <a:t>590 </a:t>
            </a:r>
            <a:r>
              <a:rPr lang="el-GR" sz="2400" b="1" dirty="0" err="1" smtClean="0">
                <a:latin typeface="Arial" pitchFamily="34" charset="0"/>
                <a:cs typeface="Arial" pitchFamily="34" charset="0"/>
              </a:rPr>
              <a:t>ἐκ</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τῆς</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γὰρ</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γένος</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ἐστὶ</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γυναικῶν</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θηλυτεράων</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Τῆς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γὰρ</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ὀλώιόν</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ἐστι</a:t>
            </a:r>
            <a:r>
              <a:rPr lang="el-GR" sz="2400" dirty="0" smtClean="0">
                <a:latin typeface="Arial" pitchFamily="34" charset="0"/>
                <a:cs typeface="Arial" pitchFamily="34" charset="0"/>
              </a:rPr>
              <a:t> </a:t>
            </a:r>
            <a:r>
              <a:rPr lang="el-GR" sz="2400" b="1" dirty="0" err="1" smtClean="0">
                <a:latin typeface="Arial" pitchFamily="34" charset="0"/>
                <a:cs typeface="Arial" pitchFamily="34" charset="0"/>
              </a:rPr>
              <a:t>γένος</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καὶ</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φῦλα</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γυναικῶν</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b="1" dirty="0" err="1" smtClean="0">
                <a:latin typeface="Arial" pitchFamily="34" charset="0"/>
                <a:cs typeface="Arial" pitchFamily="34" charset="0"/>
              </a:rPr>
              <a:t>πῆμα</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μέγα</a:t>
            </a:r>
            <a:r>
              <a:rPr lang="el-GR" sz="2400" b="1" dirty="0" smtClean="0">
                <a:latin typeface="Arial" pitchFamily="34" charset="0"/>
                <a:cs typeface="Arial" pitchFamily="34" charset="0"/>
              </a:rPr>
              <a:t> </a:t>
            </a:r>
            <a:r>
              <a:rPr lang="el-GR" sz="2400" b="1" dirty="0" err="1" smtClean="0">
                <a:latin typeface="Arial" pitchFamily="34" charset="0"/>
                <a:cs typeface="Arial" pitchFamily="34" charset="0"/>
              </a:rPr>
              <a:t>θνητοῖσι</a:t>
            </a:r>
            <a:r>
              <a:rPr lang="el-GR" sz="2400" dirty="0" smtClean="0">
                <a:latin typeface="Arial" pitchFamily="34" charset="0"/>
                <a:cs typeface="Arial" pitchFamily="34" charset="0"/>
              </a:rPr>
              <a:t>· μετ</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ἀνδράσι</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ναιετάουσιν</a:t>
            </a:r>
            <a:r>
              <a:rPr lang="en-GB" sz="2400" dirty="0" smtClean="0">
                <a:latin typeface="Arial" pitchFamily="34" charset="0"/>
                <a:cs typeface="Arial" pitchFamily="34" charset="0"/>
              </a:rPr>
              <a:t>,</a:t>
            </a:r>
            <a:br>
              <a:rPr lang="en-GB" sz="2400" dirty="0" smtClean="0">
                <a:latin typeface="Arial" pitchFamily="34" charset="0"/>
                <a:cs typeface="Arial" pitchFamily="34" charset="0"/>
              </a:rPr>
            </a:br>
            <a:r>
              <a:rPr lang="el-GR" sz="2400" dirty="0" err="1" smtClean="0">
                <a:latin typeface="Arial" pitchFamily="34" charset="0"/>
                <a:cs typeface="Arial" pitchFamily="34" charset="0"/>
              </a:rPr>
              <a:t>οὐλομένης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πενίης</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οὐ</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σύμφοροι</a:t>
            </a:r>
            <a:r>
              <a:rPr lang="en-GB" sz="2400" dirty="0" smtClean="0">
                <a:latin typeface="Arial" pitchFamily="34" charset="0"/>
                <a:cs typeface="Arial" pitchFamily="34" charset="0"/>
              </a:rPr>
              <a:t>, </a:t>
            </a:r>
            <a:r>
              <a:rPr lang="el-GR" sz="2400" dirty="0" err="1" smtClean="0">
                <a:latin typeface="Arial" pitchFamily="34" charset="0"/>
                <a:cs typeface="Arial" pitchFamily="34" charset="0"/>
              </a:rPr>
              <a:t>ἀλλὰ</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κόροιο</a:t>
            </a:r>
            <a:r>
              <a:rPr lang="en-GB" sz="2400" dirty="0" smtClean="0">
                <a:latin typeface="Arial" pitchFamily="34" charset="0"/>
                <a:cs typeface="Arial" pitchFamily="34" charset="0"/>
              </a:rPr>
              <a:t>.</a:t>
            </a:r>
            <a:endParaRPr lang="el-GR" sz="2400" dirty="0" smtClean="0">
              <a:latin typeface="Arial" pitchFamily="34" charset="0"/>
              <a:cs typeface="Arial" pitchFamily="34" charset="0"/>
            </a:endParaRP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60648"/>
            <a:ext cx="7772400" cy="648072"/>
          </a:xfrm>
        </p:spPr>
        <p:txBody>
          <a:bodyPr>
            <a:noAutofit/>
          </a:bodyPr>
          <a:lstStyle/>
          <a:p>
            <a:r>
              <a:rPr lang="el-GR" dirty="0" smtClean="0"/>
              <a:t>Η Πανδώρα (Ι</a:t>
            </a:r>
            <a:r>
              <a:rPr lang="en-US" dirty="0" smtClean="0"/>
              <a:t>II</a:t>
            </a:r>
            <a:r>
              <a:rPr lang="el-GR" dirty="0" smtClean="0"/>
              <a:t>)</a:t>
            </a:r>
            <a:endParaRPr lang="el-GR" dirty="0"/>
          </a:p>
        </p:txBody>
      </p:sp>
      <p:sp>
        <p:nvSpPr>
          <p:cNvPr id="3" name="2 - Θέση περιεχομένου"/>
          <p:cNvSpPr>
            <a:spLocks noGrp="1"/>
          </p:cNvSpPr>
          <p:nvPr>
            <p:ph idx="1"/>
          </p:nvPr>
        </p:nvSpPr>
        <p:spPr>
          <a:xfrm>
            <a:off x="395536" y="980728"/>
            <a:ext cx="8062664" cy="5544616"/>
          </a:xfrm>
        </p:spPr>
        <p:txBody>
          <a:bodyPr>
            <a:normAutofit lnSpcReduction="10000"/>
          </a:bodyPr>
          <a:lstStyle/>
          <a:p>
            <a:pPr lvl="0"/>
            <a:r>
              <a:rPr lang="el-GR" b="1" u="sng" dirty="0" smtClean="0"/>
              <a:t>Η Πανδώρα στη </a:t>
            </a:r>
            <a:r>
              <a:rPr lang="el-GR" b="1" i="1" u="sng" dirty="0" smtClean="0"/>
              <a:t>Θεογονία </a:t>
            </a:r>
            <a:r>
              <a:rPr lang="en-US" i="1" dirty="0" smtClean="0"/>
              <a:t> </a:t>
            </a:r>
            <a:endParaRPr lang="el-GR" i="1" dirty="0" smtClean="0"/>
          </a:p>
          <a:p>
            <a:pPr lvl="1"/>
            <a:r>
              <a:rPr lang="el-GR" dirty="0" smtClean="0"/>
              <a:t>Δημιουργήθηκε από Ήφαιστο και Αθηνά</a:t>
            </a:r>
          </a:p>
          <a:p>
            <a:pPr lvl="1"/>
            <a:r>
              <a:rPr lang="el-GR" dirty="0" smtClean="0"/>
              <a:t>Για τιμωρία των ανθρώπων από τον Δία (να εκδικηθεί τον Προμηθέα) </a:t>
            </a:r>
          </a:p>
          <a:p>
            <a:pPr lvl="1"/>
            <a:r>
              <a:rPr lang="en-US" dirty="0" smtClean="0"/>
              <a:t>“</a:t>
            </a:r>
            <a:r>
              <a:rPr lang="el-GR" b="1" dirty="0" smtClean="0"/>
              <a:t>Καλόν Κακόν</a:t>
            </a:r>
            <a:r>
              <a:rPr lang="en-US" dirty="0" smtClean="0"/>
              <a:t>”; “</a:t>
            </a:r>
            <a:r>
              <a:rPr lang="el-GR" b="1" dirty="0" err="1" smtClean="0"/>
              <a:t>δόλον</a:t>
            </a:r>
            <a:r>
              <a:rPr lang="el-GR" b="1" dirty="0" smtClean="0"/>
              <a:t> </a:t>
            </a:r>
            <a:r>
              <a:rPr lang="el-GR" b="1" dirty="0" err="1" smtClean="0"/>
              <a:t>αἰπύν</a:t>
            </a:r>
            <a:r>
              <a:rPr lang="en-GB" b="1" dirty="0" smtClean="0"/>
              <a:t>, </a:t>
            </a:r>
            <a:r>
              <a:rPr lang="el-GR" b="1" dirty="0" err="1" smtClean="0"/>
              <a:t>ἀμήχανον</a:t>
            </a:r>
            <a:r>
              <a:rPr lang="el-GR" b="1" dirty="0" smtClean="0"/>
              <a:t> </a:t>
            </a:r>
            <a:r>
              <a:rPr lang="el-GR" b="1" dirty="0" err="1" smtClean="0"/>
              <a:t>ἀνθρώποισιν</a:t>
            </a:r>
            <a:r>
              <a:rPr lang="el-GR" b="1" dirty="0" smtClean="0"/>
              <a:t>,</a:t>
            </a:r>
            <a:r>
              <a:rPr lang="en-US" dirty="0" smtClean="0"/>
              <a:t>”</a:t>
            </a:r>
            <a:r>
              <a:rPr lang="el-GR" b="1" dirty="0" smtClean="0"/>
              <a:t> </a:t>
            </a:r>
            <a:r>
              <a:rPr lang="el-GR" i="1" dirty="0" smtClean="0"/>
              <a:t>απάτη σκέτη, ακαταμάχητη από τους ανθρώπους</a:t>
            </a:r>
            <a:r>
              <a:rPr lang="en-US" dirty="0" smtClean="0"/>
              <a:t> </a:t>
            </a:r>
            <a:endParaRPr lang="el-GR" dirty="0" smtClean="0"/>
          </a:p>
          <a:p>
            <a:pPr lvl="2"/>
            <a:r>
              <a:rPr lang="el-GR" dirty="0" smtClean="0"/>
              <a:t>Δεν υπάρχει ούτε πιθάρι, ούτε διασπορά κακών</a:t>
            </a:r>
          </a:p>
          <a:p>
            <a:pPr lvl="1"/>
            <a:r>
              <a:rPr lang="el-GR" dirty="0" smtClean="0"/>
              <a:t>Από την Π. κατάγονται όλες οι γυναίκες</a:t>
            </a:r>
            <a:r>
              <a:rPr lang="en-US" dirty="0" smtClean="0"/>
              <a:t>, “</a:t>
            </a:r>
            <a:r>
              <a:rPr lang="el-GR" b="1" dirty="0" err="1" smtClean="0"/>
              <a:t>πῆμα</a:t>
            </a:r>
            <a:r>
              <a:rPr lang="el-GR" b="1" dirty="0" smtClean="0"/>
              <a:t> </a:t>
            </a:r>
            <a:r>
              <a:rPr lang="el-GR" b="1" dirty="0" err="1" smtClean="0"/>
              <a:t>μέγα</a:t>
            </a:r>
            <a:r>
              <a:rPr lang="el-GR" b="1" dirty="0" smtClean="0"/>
              <a:t> </a:t>
            </a:r>
            <a:r>
              <a:rPr lang="el-GR" b="1" dirty="0" err="1" smtClean="0"/>
              <a:t>θνητοῖσι</a:t>
            </a:r>
            <a:r>
              <a:rPr lang="en-US" dirty="0" smtClean="0"/>
              <a:t>” </a:t>
            </a:r>
            <a:endParaRPr lang="el-GR" dirty="0" smtClean="0"/>
          </a:p>
          <a:p>
            <a:pPr lvl="2"/>
            <a:r>
              <a:rPr lang="el-GR" dirty="0" smtClean="0"/>
              <a:t>Αναγκαίο κακό-άλλη μια εξήγηση γιατί ο βίος του ανθρώπου είναι σκληρός</a:t>
            </a:r>
          </a:p>
          <a:p>
            <a:pPr>
              <a:buNone/>
            </a:pP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42852"/>
            <a:ext cx="7772400" cy="857256"/>
          </a:xfrm>
        </p:spPr>
        <p:txBody>
          <a:bodyPr/>
          <a:lstStyle/>
          <a:p>
            <a:r>
              <a:rPr lang="el-GR" sz="4000" dirty="0" smtClean="0"/>
              <a:t>Η Πανδώρα (Ι</a:t>
            </a:r>
            <a:r>
              <a:rPr lang="en-US" sz="4000" dirty="0" smtClean="0"/>
              <a:t>V</a:t>
            </a:r>
            <a:r>
              <a:rPr lang="el-GR" sz="4000" dirty="0" smtClean="0"/>
              <a:t>)</a:t>
            </a:r>
            <a:endParaRPr lang="en-US" sz="4000" dirty="0"/>
          </a:p>
        </p:txBody>
      </p:sp>
      <p:sp>
        <p:nvSpPr>
          <p:cNvPr id="28675" name="Rectangle 3"/>
          <p:cNvSpPr>
            <a:spLocks noGrp="1" noChangeArrowheads="1"/>
          </p:cNvSpPr>
          <p:nvPr>
            <p:ph idx="1"/>
          </p:nvPr>
        </p:nvSpPr>
        <p:spPr>
          <a:xfrm>
            <a:off x="685800" y="928670"/>
            <a:ext cx="7772400" cy="5572164"/>
          </a:xfrm>
        </p:spPr>
        <p:txBody>
          <a:bodyPr>
            <a:normAutofit lnSpcReduction="10000"/>
          </a:bodyPr>
          <a:lstStyle/>
          <a:p>
            <a:r>
              <a:rPr lang="el-GR" sz="2000" dirty="0" err="1" smtClean="0">
                <a:latin typeface="Arial" pitchFamily="34" charset="0"/>
                <a:cs typeface="Arial" pitchFamily="34" charset="0"/>
              </a:rPr>
              <a:t>Ὣς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ἔφατ</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ἐκ</a:t>
            </a:r>
            <a:r>
              <a:rPr lang="el-GR" sz="2000" dirty="0" smtClean="0">
                <a:latin typeface="Arial" pitchFamily="34" charset="0"/>
                <a:cs typeface="Arial" pitchFamily="34" charset="0"/>
              </a:rPr>
              <a:t> δ' </a:t>
            </a:r>
            <a:r>
              <a:rPr lang="el-GR" sz="2000" dirty="0" err="1" smtClean="0">
                <a:latin typeface="Arial" pitchFamily="34" charset="0"/>
                <a:cs typeface="Arial" pitchFamily="34" charset="0"/>
              </a:rPr>
              <a:t>ἐγέλασσε</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πατὴρ</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ἀνδρῶν</a:t>
            </a:r>
            <a:r>
              <a:rPr lang="el-GR" sz="2000" dirty="0" smtClean="0">
                <a:latin typeface="Arial" pitchFamily="34" charset="0"/>
                <a:cs typeface="Arial" pitchFamily="34" charset="0"/>
              </a:rPr>
              <a:t> τε </a:t>
            </a:r>
            <a:r>
              <a:rPr lang="el-GR" sz="2000" dirty="0" err="1" smtClean="0">
                <a:latin typeface="Arial" pitchFamily="34" charset="0"/>
                <a:cs typeface="Arial" pitchFamily="34" charset="0"/>
              </a:rPr>
              <a:t>θεῶν</a:t>
            </a:r>
            <a:r>
              <a:rPr lang="el-GR" sz="2000" dirty="0" smtClean="0">
                <a:latin typeface="Arial" pitchFamily="34" charset="0"/>
                <a:cs typeface="Arial" pitchFamily="34" charset="0"/>
              </a:rPr>
              <a:t> τε.</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Ἥφαιστον</a:t>
            </a:r>
            <a:r>
              <a:rPr lang="el-GR" sz="2000" dirty="0" smtClean="0">
                <a:latin typeface="Arial" pitchFamily="34" charset="0"/>
                <a:cs typeface="Arial" pitchFamily="34" charset="0"/>
              </a:rPr>
              <a:t> δ' </a:t>
            </a:r>
            <a:r>
              <a:rPr lang="el-GR" sz="2000" dirty="0" err="1" smtClean="0">
                <a:latin typeface="Arial" pitchFamily="34" charset="0"/>
                <a:cs typeface="Arial" pitchFamily="34" charset="0"/>
              </a:rPr>
              <a:t>ἐκέλευσε</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περικλυτὸν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ὅττι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τάχιστα</a:t>
            </a:r>
            <a:r>
              <a:rPr lang="el-GR" sz="2000" dirty="0" smtClean="0">
                <a:latin typeface="Arial" pitchFamily="34" charset="0"/>
                <a:cs typeface="Arial" pitchFamily="34" charset="0"/>
              </a:rPr>
              <a:t> 	60</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γαῖαν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ὕδει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φύρειν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ἐν</a:t>
            </a:r>
            <a:r>
              <a:rPr lang="el-GR" sz="2000" dirty="0" smtClean="0">
                <a:latin typeface="Arial" pitchFamily="34" charset="0"/>
                <a:cs typeface="Arial" pitchFamily="34" charset="0"/>
              </a:rPr>
              <a:t> δ' </a:t>
            </a:r>
            <a:r>
              <a:rPr lang="el-GR" sz="2000" dirty="0" err="1" smtClean="0">
                <a:latin typeface="Arial" pitchFamily="34" charset="0"/>
                <a:cs typeface="Arial" pitchFamily="34" charset="0"/>
              </a:rPr>
              <a:t>ἀνθρώπου</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θέμεν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αὐδὴν</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καὶ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σθένος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ἀθανάτῃς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δὲ</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θεῇς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εἰς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ὦπα</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ἐίσκειν</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παρθενικῆς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καλὸν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εἶδος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ἐπήρατον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αὐτὰρ</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Ἀθήνην</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ἔργα</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διδασκῆσαι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πολυδαίδαλον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ἱστὸν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ὑφαίνειν</a:t>
            </a:r>
            <a:r>
              <a:rPr lang="el-GR" sz="2000" dirty="0" smtClean="0">
                <a:latin typeface="Arial" pitchFamily="34" charset="0"/>
                <a:cs typeface="Arial" pitchFamily="34" charset="0"/>
              </a:rPr>
              <a:t>·</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καὶ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χάριν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ἀμφιχέαι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κεφαλῇ</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χρυσέην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Ἀφροδίτην</a:t>
            </a:r>
            <a:r>
              <a:rPr lang="el-GR" sz="2000" dirty="0" smtClean="0">
                <a:latin typeface="Arial" pitchFamily="34" charset="0"/>
                <a:cs typeface="Arial" pitchFamily="34" charset="0"/>
              </a:rPr>
              <a:t> 	65</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καὶ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πόθον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ἀργαλέον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καὶ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γυιοϐόρους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μελεδώνας</a:t>
            </a:r>
            <a:r>
              <a:rPr lang="el-GR" sz="2000" dirty="0" smtClean="0">
                <a:latin typeface="Arial" pitchFamily="34" charset="0"/>
                <a:cs typeface="Arial" pitchFamily="34" charset="0"/>
              </a:rPr>
              <a:t>·</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ἐν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δὲ</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θέμεν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κύνεόν</a:t>
            </a:r>
            <a:r>
              <a:rPr lang="el-GR" sz="2000" dirty="0" smtClean="0">
                <a:latin typeface="Arial" pitchFamily="34" charset="0"/>
                <a:cs typeface="Arial" pitchFamily="34" charset="0"/>
              </a:rPr>
              <a:t> τε </a:t>
            </a:r>
            <a:r>
              <a:rPr lang="el-GR" sz="2000" dirty="0" err="1" smtClean="0">
                <a:latin typeface="Arial" pitchFamily="34" charset="0"/>
                <a:cs typeface="Arial" pitchFamily="34" charset="0"/>
              </a:rPr>
              <a:t>νόον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καὶ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ἐπίκλοπον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ἦθος</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Ἑρμείην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ἤνωγε</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διάκτορον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Ἀργεϊφόντην</a:t>
            </a:r>
            <a:r>
              <a:rPr lang="el-GR" sz="2000" dirty="0" smtClean="0">
                <a:latin typeface="Arial" pitchFamily="34" charset="0"/>
                <a:cs typeface="Arial" pitchFamily="34" charset="0"/>
              </a:rPr>
              <a:t>.</a:t>
            </a:r>
            <a:br>
              <a:rPr lang="el-GR" sz="2000" dirty="0" smtClean="0">
                <a:latin typeface="Arial" pitchFamily="34" charset="0"/>
                <a:cs typeface="Arial" pitchFamily="34" charset="0"/>
              </a:rPr>
            </a:br>
            <a:r>
              <a:rPr lang="el-GR" sz="2000" dirty="0" smtClean="0">
                <a:latin typeface="Arial" pitchFamily="34" charset="0"/>
                <a:cs typeface="Arial" pitchFamily="34" charset="0"/>
              </a:rPr>
              <a:t>[…]</a:t>
            </a:r>
          </a:p>
          <a:p>
            <a:r>
              <a:rPr lang="el-GR" sz="2000" b="1" dirty="0" err="1" smtClean="0">
                <a:latin typeface="Arial" pitchFamily="34" charset="0"/>
                <a:cs typeface="Arial" pitchFamily="34" charset="0"/>
              </a:rPr>
              <a:t>ἐν</a:t>
            </a:r>
            <a:r>
              <a:rPr lang="el-GR" sz="2000" b="1" dirty="0" smtClean="0">
                <a:latin typeface="Arial" pitchFamily="34" charset="0"/>
                <a:cs typeface="Arial" pitchFamily="34" charset="0"/>
              </a:rPr>
              <a:t> δ' </a:t>
            </a:r>
            <a:r>
              <a:rPr lang="el-GR" sz="2000" b="1" dirty="0" err="1" smtClean="0">
                <a:latin typeface="Arial" pitchFamily="34" charset="0"/>
                <a:cs typeface="Arial" pitchFamily="34" charset="0"/>
              </a:rPr>
              <a:t>ἄρα</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οἱ</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στήθεσσι</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διάκτορος</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Ἀργεϊφόντης</a:t>
            </a:r>
            <a:r>
              <a:rPr lang="el-GR" sz="2000" b="1" dirty="0" smtClean="0">
                <a:latin typeface="Arial" pitchFamily="34" charset="0"/>
                <a:cs typeface="Arial" pitchFamily="34" charset="0"/>
              </a:rPr>
              <a:t/>
            </a:r>
            <a:br>
              <a:rPr lang="el-GR" sz="2000" b="1" dirty="0" smtClean="0">
                <a:latin typeface="Arial" pitchFamily="34" charset="0"/>
                <a:cs typeface="Arial" pitchFamily="34" charset="0"/>
              </a:rPr>
            </a:br>
            <a:r>
              <a:rPr lang="el-GR" sz="2000" b="1" dirty="0" err="1" smtClean="0">
                <a:latin typeface="Arial" pitchFamily="34" charset="0"/>
                <a:cs typeface="Arial" pitchFamily="34" charset="0"/>
              </a:rPr>
              <a:t>ψεύδεά</a:t>
            </a:r>
            <a:r>
              <a:rPr lang="el-GR" sz="2000" b="1" dirty="0" smtClean="0">
                <a:latin typeface="Arial" pitchFamily="34" charset="0"/>
                <a:cs typeface="Arial" pitchFamily="34" charset="0"/>
              </a:rPr>
              <a:t> θ' </a:t>
            </a:r>
            <a:r>
              <a:rPr lang="el-GR" sz="2000" b="1" dirty="0" err="1" smtClean="0">
                <a:latin typeface="Arial" pitchFamily="34" charset="0"/>
                <a:cs typeface="Arial" pitchFamily="34" charset="0"/>
              </a:rPr>
              <a:t>αἱμυλίους</a:t>
            </a:r>
            <a:r>
              <a:rPr lang="el-GR" sz="2000" b="1" dirty="0" smtClean="0">
                <a:latin typeface="Arial" pitchFamily="34" charset="0"/>
                <a:cs typeface="Arial" pitchFamily="34" charset="0"/>
              </a:rPr>
              <a:t> τε </a:t>
            </a:r>
            <a:r>
              <a:rPr lang="el-GR" sz="2000" b="1" dirty="0" err="1" smtClean="0">
                <a:latin typeface="Arial" pitchFamily="34" charset="0"/>
                <a:cs typeface="Arial" pitchFamily="34" charset="0"/>
              </a:rPr>
              <a:t>λόγους</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καὶ</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ἐπίκλοπον</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ἦθος</a:t>
            </a:r>
            <a:r>
              <a:rPr lang="el-GR" sz="2000" b="1" dirty="0" smtClean="0">
                <a:latin typeface="Arial" pitchFamily="34" charset="0"/>
                <a:cs typeface="Arial" pitchFamily="34" charset="0"/>
              </a:rPr>
              <a:t/>
            </a:r>
            <a:br>
              <a:rPr lang="el-GR" sz="2000" b="1" dirty="0" smtClean="0">
                <a:latin typeface="Arial" pitchFamily="34" charset="0"/>
                <a:cs typeface="Arial" pitchFamily="34" charset="0"/>
              </a:rPr>
            </a:br>
            <a:r>
              <a:rPr lang="el-GR" sz="2000" b="1" dirty="0" err="1" smtClean="0">
                <a:latin typeface="Arial" pitchFamily="34" charset="0"/>
                <a:cs typeface="Arial" pitchFamily="34" charset="0"/>
              </a:rPr>
              <a:t>θῆκε</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θεῶν</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κῆρυξ</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ὀνόμηνε</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δὲ</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τήνδε</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γυναῖκα</a:t>
            </a:r>
            <a:r>
              <a:rPr lang="el-GR" sz="2000" b="1" dirty="0" smtClean="0">
                <a:latin typeface="Arial" pitchFamily="34" charset="0"/>
                <a:cs typeface="Arial" pitchFamily="34" charset="0"/>
              </a:rPr>
              <a:t> 	80</a:t>
            </a:r>
            <a:br>
              <a:rPr lang="el-GR" sz="2000" b="1" dirty="0" smtClean="0">
                <a:latin typeface="Arial" pitchFamily="34" charset="0"/>
                <a:cs typeface="Arial" pitchFamily="34" charset="0"/>
              </a:rPr>
            </a:br>
            <a:r>
              <a:rPr lang="el-GR" sz="2000" b="1" dirty="0" err="1" smtClean="0">
                <a:latin typeface="Arial" pitchFamily="34" charset="0"/>
                <a:cs typeface="Arial" pitchFamily="34" charset="0"/>
              </a:rPr>
              <a:t>Πανδώρην</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ὅτι</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πάντες</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Ὀλύμπια</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δώματ</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ἔχοντες</a:t>
            </a:r>
            <a:r>
              <a:rPr lang="el-GR" sz="2000" b="1" dirty="0" smtClean="0">
                <a:latin typeface="Arial" pitchFamily="34" charset="0"/>
                <a:cs typeface="Arial" pitchFamily="34" charset="0"/>
              </a:rPr>
              <a:t/>
            </a:r>
            <a:br>
              <a:rPr lang="el-GR" sz="2000" b="1" dirty="0" smtClean="0">
                <a:latin typeface="Arial" pitchFamily="34" charset="0"/>
                <a:cs typeface="Arial" pitchFamily="34" charset="0"/>
              </a:rPr>
            </a:br>
            <a:r>
              <a:rPr lang="el-GR" sz="2000" b="1" dirty="0" err="1" smtClean="0">
                <a:latin typeface="Arial" pitchFamily="34" charset="0"/>
                <a:cs typeface="Arial" pitchFamily="34" charset="0"/>
              </a:rPr>
              <a:t>δῶρον</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ἐδώρησαν</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πῆμ</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ἀνδράσιν</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ἀλφηστῇσιν</a:t>
            </a:r>
            <a:r>
              <a:rPr lang="el-GR" sz="2000" b="1" dirty="0" smtClean="0">
                <a:latin typeface="Arial" pitchFamily="34" charset="0"/>
                <a:cs typeface="Arial" pitchFamily="34" charset="0"/>
              </a:rPr>
              <a:t>.</a:t>
            </a:r>
            <a:endParaRPr lang="en-US" sz="2000" b="1" dirty="0">
              <a:latin typeface="Arial" pitchFamily="34" charset="0"/>
              <a:cs typeface="Arial" pitchFamily="34" charset="0"/>
            </a:endParaRPr>
          </a:p>
          <a:p>
            <a:pPr algn="just">
              <a:buFontTx/>
              <a:buNone/>
            </a:pPr>
            <a:r>
              <a:rPr lang="en-US" sz="2800" dirty="0">
                <a:latin typeface="Times New Roman" pitchFamily="48" charset="0"/>
              </a:rPr>
              <a:t>				</a:t>
            </a:r>
            <a:r>
              <a:rPr lang="el-GR" sz="2800" dirty="0" smtClean="0">
                <a:latin typeface="Times New Roman" pitchFamily="48" charset="0"/>
              </a:rPr>
              <a:t>Ησιόδου, </a:t>
            </a:r>
            <a:r>
              <a:rPr lang="el-GR" sz="2800" i="1" dirty="0" smtClean="0">
                <a:latin typeface="Times New Roman" pitchFamily="48" charset="0"/>
              </a:rPr>
              <a:t>Έργα και </a:t>
            </a:r>
            <a:r>
              <a:rPr lang="el-GR" sz="2800" i="1" dirty="0" err="1" smtClean="0">
                <a:latin typeface="Times New Roman" pitchFamily="48" charset="0"/>
              </a:rPr>
              <a:t>Ημέραι</a:t>
            </a:r>
            <a:endParaRPr lang="en-US" sz="2800" i="1" dirty="0">
              <a:latin typeface="Times New Roman" pitchFamily="4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60648"/>
            <a:ext cx="7772400" cy="720080"/>
          </a:xfrm>
        </p:spPr>
        <p:txBody>
          <a:bodyPr>
            <a:noAutofit/>
          </a:bodyPr>
          <a:lstStyle/>
          <a:p>
            <a:r>
              <a:rPr lang="el-GR" dirty="0" smtClean="0"/>
              <a:t>Η Πανδώρα (</a:t>
            </a:r>
            <a:r>
              <a:rPr lang="en-US" dirty="0" smtClean="0"/>
              <a:t>V</a:t>
            </a:r>
            <a:r>
              <a:rPr lang="el-GR" dirty="0" smtClean="0"/>
              <a:t>)</a:t>
            </a:r>
            <a:endParaRPr lang="el-GR" dirty="0"/>
          </a:p>
        </p:txBody>
      </p:sp>
      <p:sp>
        <p:nvSpPr>
          <p:cNvPr id="3" name="2 - Θέση περιεχομένου"/>
          <p:cNvSpPr>
            <a:spLocks noGrp="1"/>
          </p:cNvSpPr>
          <p:nvPr>
            <p:ph idx="1"/>
          </p:nvPr>
        </p:nvSpPr>
        <p:spPr>
          <a:xfrm>
            <a:off x="179512" y="1052736"/>
            <a:ext cx="8784976" cy="5328592"/>
          </a:xfrm>
        </p:spPr>
        <p:txBody>
          <a:bodyPr>
            <a:normAutofit fontScale="92500" lnSpcReduction="10000"/>
          </a:bodyPr>
          <a:lstStyle/>
          <a:p>
            <a:pPr lvl="0"/>
            <a:r>
              <a:rPr lang="el-GR" b="1" u="sng" dirty="0" smtClean="0"/>
              <a:t>Η Πανδώρα στα </a:t>
            </a:r>
            <a:r>
              <a:rPr lang="el-GR" b="1" i="1" u="sng" dirty="0" smtClean="0"/>
              <a:t>Έργα και </a:t>
            </a:r>
            <a:r>
              <a:rPr lang="el-GR" b="1" i="1" u="sng" dirty="0" err="1" smtClean="0"/>
              <a:t>Ημέραι</a:t>
            </a:r>
            <a:endParaRPr lang="el-GR" dirty="0" smtClean="0"/>
          </a:p>
          <a:p>
            <a:pPr lvl="1"/>
            <a:r>
              <a:rPr lang="el-GR" dirty="0" smtClean="0"/>
              <a:t>Παν-δώρα</a:t>
            </a:r>
            <a:r>
              <a:rPr lang="en-US" dirty="0" smtClean="0"/>
              <a:t> </a:t>
            </a:r>
            <a:r>
              <a:rPr lang="el-GR" dirty="0" smtClean="0"/>
              <a:t>(αμφίσημη ετυμολογία)</a:t>
            </a:r>
          </a:p>
          <a:p>
            <a:pPr lvl="1"/>
            <a:r>
              <a:rPr lang="el-GR" dirty="0" smtClean="0"/>
              <a:t>Τιμωρία για την κλοπή της φωτιάς από τον Προμ.</a:t>
            </a:r>
          </a:p>
          <a:p>
            <a:pPr lvl="1"/>
            <a:r>
              <a:rPr lang="el-GR" dirty="0" smtClean="0"/>
              <a:t>Καμία αναφορά για την απάτη σε βάρος του Δία στη </a:t>
            </a:r>
            <a:r>
              <a:rPr lang="el-GR" dirty="0" err="1" smtClean="0"/>
              <a:t>Μηκώνη</a:t>
            </a:r>
            <a:endParaRPr lang="el-GR" dirty="0" smtClean="0"/>
          </a:p>
          <a:p>
            <a:pPr lvl="1"/>
            <a:r>
              <a:rPr lang="el-GR" dirty="0" smtClean="0"/>
              <a:t>Δημιούργημα του Ηφαίστου και των άλλων θεών</a:t>
            </a:r>
          </a:p>
          <a:p>
            <a:pPr lvl="1"/>
            <a:r>
              <a:rPr lang="el-GR" dirty="0" smtClean="0"/>
              <a:t>Πρόσωπο θεάς, σώμα πανέμορφης παρθένου</a:t>
            </a:r>
            <a:r>
              <a:rPr lang="en-US" dirty="0" smtClean="0"/>
              <a:t> </a:t>
            </a:r>
            <a:endParaRPr lang="el-GR" dirty="0" smtClean="0"/>
          </a:p>
          <a:p>
            <a:pPr lvl="1"/>
            <a:r>
              <a:rPr lang="el-GR" dirty="0" smtClean="0"/>
              <a:t>Αλλά</a:t>
            </a:r>
            <a:r>
              <a:rPr lang="en-US" dirty="0" smtClean="0"/>
              <a:t> “</a:t>
            </a:r>
            <a:r>
              <a:rPr lang="el-GR" dirty="0" err="1" smtClean="0"/>
              <a:t>ψεύδεά</a:t>
            </a:r>
            <a:r>
              <a:rPr lang="el-GR" dirty="0" smtClean="0"/>
              <a:t> θ' </a:t>
            </a:r>
            <a:r>
              <a:rPr lang="el-GR" dirty="0" err="1" smtClean="0"/>
              <a:t>αἱμυλίους</a:t>
            </a:r>
            <a:r>
              <a:rPr lang="el-GR" dirty="0" smtClean="0"/>
              <a:t> τε </a:t>
            </a:r>
            <a:r>
              <a:rPr lang="el-GR" dirty="0" err="1" smtClean="0"/>
              <a:t>λόγους</a:t>
            </a:r>
            <a:r>
              <a:rPr lang="el-GR" dirty="0" smtClean="0"/>
              <a:t> </a:t>
            </a:r>
            <a:r>
              <a:rPr lang="el-GR" dirty="0" err="1" smtClean="0"/>
              <a:t>καὶ</a:t>
            </a:r>
            <a:r>
              <a:rPr lang="el-GR" dirty="0" smtClean="0"/>
              <a:t> </a:t>
            </a:r>
            <a:r>
              <a:rPr lang="el-GR" dirty="0" err="1" smtClean="0"/>
              <a:t>ἐπίκλοπον</a:t>
            </a:r>
            <a:r>
              <a:rPr lang="el-GR" dirty="0" smtClean="0"/>
              <a:t> </a:t>
            </a:r>
            <a:r>
              <a:rPr lang="el-GR" dirty="0" err="1" smtClean="0"/>
              <a:t>ἦθος</a:t>
            </a:r>
            <a:r>
              <a:rPr lang="en-US" dirty="0" smtClean="0"/>
              <a:t>”</a:t>
            </a:r>
            <a:endParaRPr lang="el-GR" dirty="0" smtClean="0"/>
          </a:p>
          <a:p>
            <a:pPr lvl="1"/>
            <a:r>
              <a:rPr lang="el-GR" dirty="0" smtClean="0"/>
              <a:t>Ο Επιμηθέας τη δέχεται αν και προειδοποιείται από τον Προμηθέα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descr="Αττικός ερυθρόμορφος&#10;κρατήρας&#10;460-450 π.Χ.&#10;Βρετανικό Μουσείο&#10;"/>
          <p:cNvPicPr>
            <a:picLocks noGrp="1" noChangeAspect="1"/>
          </p:cNvPicPr>
          <p:nvPr>
            <p:ph type="pic" idx="1"/>
          </p:nvPr>
        </p:nvPicPr>
        <p:blipFill rotWithShape="1">
          <a:blip r:embed="rId3" cstate="print">
            <a:extLst>
              <a:ext uri="{28A0092B-C50C-407E-A947-70E740481C1C}">
                <a14:useLocalDpi xmlns="" xmlns:a14="http://schemas.microsoft.com/office/drawing/2010/main" val="0"/>
              </a:ext>
            </a:extLst>
          </a:blip>
          <a:srcRect t="5381" b="131"/>
          <a:stretch/>
        </p:blipFill>
        <p:spPr>
          <a:xfrm>
            <a:off x="323528" y="1376772"/>
            <a:ext cx="4876800" cy="4608512"/>
          </a:xfrm>
        </p:spPr>
      </p:pic>
      <p:sp>
        <p:nvSpPr>
          <p:cNvPr id="44035" name="Rectangle 3"/>
          <p:cNvSpPr>
            <a:spLocks noGrp="1" noChangeArrowheads="1"/>
          </p:cNvSpPr>
          <p:nvPr>
            <p:ph type="body" sz="half" idx="2"/>
          </p:nvPr>
        </p:nvSpPr>
        <p:spPr>
          <a:xfrm>
            <a:off x="5652120" y="2708920"/>
            <a:ext cx="2304256" cy="1944216"/>
          </a:xfrm>
        </p:spPr>
        <p:txBody>
          <a:bodyPr>
            <a:normAutofit fontScale="92500" lnSpcReduction="10000"/>
          </a:bodyPr>
          <a:lstStyle/>
          <a:p>
            <a:pPr>
              <a:buNone/>
            </a:pPr>
            <a:r>
              <a:rPr lang="el-GR" sz="2000" b="1" dirty="0" smtClean="0"/>
              <a:t>Εικόνα 4.</a:t>
            </a:r>
          </a:p>
          <a:p>
            <a:pPr>
              <a:buNone/>
            </a:pPr>
            <a:r>
              <a:rPr lang="el-GR" sz="2000" dirty="0" smtClean="0"/>
              <a:t>Αττικός ερυθρόμορφος</a:t>
            </a:r>
          </a:p>
          <a:p>
            <a:pPr>
              <a:buNone/>
            </a:pPr>
            <a:r>
              <a:rPr lang="el-GR" sz="2000" dirty="0" smtClean="0"/>
              <a:t>κρατήρας</a:t>
            </a:r>
          </a:p>
          <a:p>
            <a:pPr>
              <a:buNone/>
            </a:pPr>
            <a:r>
              <a:rPr lang="el-GR" sz="2000" dirty="0" smtClean="0"/>
              <a:t>460-450 </a:t>
            </a:r>
            <a:r>
              <a:rPr lang="el-GR" sz="2000" dirty="0" err="1" smtClean="0"/>
              <a:t>π.Χ.</a:t>
            </a:r>
            <a:endParaRPr lang="el-GR" sz="2000" dirty="0" smtClean="0"/>
          </a:p>
          <a:p>
            <a:pPr>
              <a:buNone/>
            </a:pPr>
            <a:r>
              <a:rPr lang="el-GR" sz="2000" dirty="0" smtClean="0"/>
              <a:t>Βρετανικό Μουσείο</a:t>
            </a:r>
            <a:endParaRPr lang="el-GR" sz="2000" dirty="0"/>
          </a:p>
        </p:txBody>
      </p:sp>
      <p:sp>
        <p:nvSpPr>
          <p:cNvPr id="2" name="Τίτλος 1"/>
          <p:cNvSpPr>
            <a:spLocks noGrp="1"/>
          </p:cNvSpPr>
          <p:nvPr>
            <p:ph type="title"/>
          </p:nvPr>
        </p:nvSpPr>
        <p:spPr/>
        <p:txBody>
          <a:bodyPr>
            <a:normAutofit fontScale="90000"/>
          </a:bodyPr>
          <a:lstStyle/>
          <a:p>
            <a:r>
              <a:rPr lang="el-GR" dirty="0"/>
              <a:t>Αττικός ερυθρόμορφος</a:t>
            </a:r>
            <a:br>
              <a:rPr lang="el-GR" dirty="0"/>
            </a:br>
            <a:r>
              <a:rPr lang="el-GR" dirty="0"/>
              <a:t>κρατήρας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εικόνας 6" descr="The creation of Pandora, Αττικό ερυθρόμορφο πήλινο αγγείο "/>
          <p:cNvPicPr>
            <a:picLocks noGrp="1" noChangeAspect="1"/>
          </p:cNvPicPr>
          <p:nvPr>
            <p:ph type="pic" idx="1"/>
          </p:nvPr>
        </p:nvPicPr>
        <p:blipFill rotWithShape="1">
          <a:blip r:embed="rId2" cstate="print">
            <a:extLst>
              <a:ext uri="{28A0092B-C50C-407E-A947-70E740481C1C}">
                <a14:useLocalDpi xmlns="" xmlns:a14="http://schemas.microsoft.com/office/drawing/2010/main" val="0"/>
              </a:ext>
            </a:extLst>
          </a:blip>
          <a:srcRect t="-378" b="-378"/>
          <a:stretch/>
        </p:blipFill>
        <p:spPr>
          <a:xfrm>
            <a:off x="1792288" y="1412776"/>
            <a:ext cx="5486400" cy="3744416"/>
          </a:xfrm>
        </p:spPr>
      </p:pic>
      <p:sp>
        <p:nvSpPr>
          <p:cNvPr id="3" name="2 - Θέση περιεχομένου"/>
          <p:cNvSpPr>
            <a:spLocks noGrp="1"/>
          </p:cNvSpPr>
          <p:nvPr>
            <p:ph type="body" sz="half" idx="2"/>
          </p:nvPr>
        </p:nvSpPr>
        <p:spPr>
          <a:xfrm>
            <a:off x="1907704" y="5301208"/>
            <a:ext cx="5370984" cy="870992"/>
          </a:xfrm>
        </p:spPr>
        <p:txBody>
          <a:bodyPr>
            <a:normAutofit fontScale="85000" lnSpcReduction="20000"/>
          </a:bodyPr>
          <a:lstStyle/>
          <a:p>
            <a:pPr>
              <a:buNone/>
            </a:pPr>
            <a:r>
              <a:rPr lang="el-GR" sz="2400" dirty="0" smtClean="0"/>
              <a:t>Εικόνα 5.</a:t>
            </a:r>
            <a:r>
              <a:rPr lang="en-US" sz="2400" dirty="0" smtClean="0"/>
              <a:t> </a:t>
            </a:r>
            <a:r>
              <a:rPr lang="el-GR" sz="2400" dirty="0" smtClean="0"/>
              <a:t>Η δημιουργία της Πανδώρας</a:t>
            </a:r>
            <a:r>
              <a:rPr lang="en-US" sz="2400" dirty="0" smtClean="0"/>
              <a:t>, </a:t>
            </a:r>
            <a:r>
              <a:rPr lang="el-GR" sz="2400" dirty="0" smtClean="0"/>
              <a:t>Αττικό ερυθρόμορφο πήλινο αγγείο 475-425 </a:t>
            </a:r>
            <a:r>
              <a:rPr lang="el-GR" sz="2400" dirty="0" err="1" smtClean="0"/>
              <a:t>π.Χ</a:t>
            </a:r>
            <a:r>
              <a:rPr lang="el-GR" sz="2400" dirty="0" smtClean="0"/>
              <a:t> </a:t>
            </a:r>
            <a:r>
              <a:rPr lang="en-US" sz="2400" dirty="0" err="1" smtClean="0"/>
              <a:t>Ashmolean</a:t>
            </a:r>
            <a:r>
              <a:rPr lang="en-US" sz="2400" dirty="0" smtClean="0"/>
              <a:t> Museum </a:t>
            </a:r>
            <a:r>
              <a:rPr lang="el-GR" sz="2400" dirty="0" smtClean="0"/>
              <a:t>Οξφόρδη</a:t>
            </a:r>
            <a:endParaRPr lang="el-GR" sz="2400" dirty="0"/>
          </a:p>
        </p:txBody>
      </p:sp>
      <p:sp>
        <p:nvSpPr>
          <p:cNvPr id="2" name="Τίτλος 1"/>
          <p:cNvSpPr>
            <a:spLocks noGrp="1"/>
          </p:cNvSpPr>
          <p:nvPr>
            <p:ph type="title"/>
          </p:nvPr>
        </p:nvSpPr>
        <p:spPr/>
        <p:txBody>
          <a:bodyPr/>
          <a:lstStyle/>
          <a:p>
            <a:r>
              <a:rPr lang="el-GR" dirty="0" smtClean="0"/>
              <a:t>Η δημιουργία της Πανδώρας</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42852"/>
            <a:ext cx="7772400" cy="714380"/>
          </a:xfrm>
        </p:spPr>
        <p:txBody>
          <a:bodyPr/>
          <a:lstStyle/>
          <a:p>
            <a:r>
              <a:rPr lang="el-GR" sz="4000" dirty="0" smtClean="0"/>
              <a:t>Το πιθάρι της Πανδώρας</a:t>
            </a:r>
            <a:endParaRPr lang="en-US" sz="4000" dirty="0"/>
          </a:p>
        </p:txBody>
      </p:sp>
      <p:sp>
        <p:nvSpPr>
          <p:cNvPr id="29699" name="Rectangle 3"/>
          <p:cNvSpPr>
            <a:spLocks noGrp="1" noChangeArrowheads="1"/>
          </p:cNvSpPr>
          <p:nvPr>
            <p:ph idx="1"/>
          </p:nvPr>
        </p:nvSpPr>
        <p:spPr>
          <a:xfrm>
            <a:off x="685800" y="1052736"/>
            <a:ext cx="7772400" cy="5238768"/>
          </a:xfrm>
        </p:spPr>
        <p:txBody>
          <a:bodyPr>
            <a:normAutofit lnSpcReduction="10000"/>
          </a:bodyPr>
          <a:lstStyle/>
          <a:p>
            <a:r>
              <a:rPr lang="el-GR" sz="2000" dirty="0" err="1" smtClean="0">
                <a:latin typeface="Arial" pitchFamily="34" charset="0"/>
                <a:cs typeface="Arial" pitchFamily="34" charset="0"/>
              </a:rPr>
              <a:t>Πρὶν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μὲν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γὰρ</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ζώεσκον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ἐπὶ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χθονὶ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φῦλ</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ἀνθρώπων</a:t>
            </a:r>
            <a:r>
              <a:rPr lang="el-GR" sz="2000" dirty="0" smtClean="0">
                <a:latin typeface="Arial" pitchFamily="34" charset="0"/>
                <a:cs typeface="Arial" pitchFamily="34" charset="0"/>
              </a:rPr>
              <a:t> 	90</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νόσφιν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ἄτερ</a:t>
            </a:r>
            <a:r>
              <a:rPr lang="el-GR" sz="2000" dirty="0" smtClean="0">
                <a:latin typeface="Arial" pitchFamily="34" charset="0"/>
                <a:cs typeface="Arial" pitchFamily="34" charset="0"/>
              </a:rPr>
              <a:t> τε </a:t>
            </a:r>
            <a:r>
              <a:rPr lang="el-GR" sz="2000" dirty="0" err="1" smtClean="0">
                <a:latin typeface="Arial" pitchFamily="34" charset="0"/>
                <a:cs typeface="Arial" pitchFamily="34" charset="0"/>
              </a:rPr>
              <a:t>κακῶν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καὶ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ἄτερ</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χαλεποῖο</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πόνοιο</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νούσων</a:t>
            </a:r>
            <a:r>
              <a:rPr lang="el-GR" sz="2000" dirty="0" smtClean="0">
                <a:latin typeface="Arial" pitchFamily="34" charset="0"/>
                <a:cs typeface="Arial" pitchFamily="34" charset="0"/>
              </a:rPr>
              <a:t> τ' </a:t>
            </a:r>
            <a:r>
              <a:rPr lang="el-GR" sz="2000" dirty="0" err="1" smtClean="0">
                <a:latin typeface="Arial" pitchFamily="34" charset="0"/>
                <a:cs typeface="Arial" pitchFamily="34" charset="0"/>
              </a:rPr>
              <a:t>ἀργαλέων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αἵ</a:t>
            </a:r>
            <a:r>
              <a:rPr lang="el-GR" sz="2000" dirty="0" smtClean="0">
                <a:latin typeface="Arial" pitchFamily="34" charset="0"/>
                <a:cs typeface="Arial" pitchFamily="34" charset="0"/>
              </a:rPr>
              <a:t> τ' </a:t>
            </a:r>
            <a:r>
              <a:rPr lang="el-GR" sz="2000" dirty="0" err="1" smtClean="0">
                <a:latin typeface="Arial" pitchFamily="34" charset="0"/>
                <a:cs typeface="Arial" pitchFamily="34" charset="0"/>
              </a:rPr>
              <a:t>ἀνδράσι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Κῆρας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ἔδωκαν</a:t>
            </a:r>
            <a:r>
              <a:rPr lang="el-GR" sz="2000" dirty="0" smtClean="0">
                <a:latin typeface="Arial" pitchFamily="34" charset="0"/>
                <a:cs typeface="Arial" pitchFamily="34" charset="0"/>
              </a:rPr>
              <a:t>.</a:t>
            </a:r>
            <a:br>
              <a:rPr lang="el-GR" sz="2000" dirty="0" smtClean="0">
                <a:latin typeface="Arial" pitchFamily="34" charset="0"/>
                <a:cs typeface="Arial" pitchFamily="34" charset="0"/>
              </a:rPr>
            </a:br>
            <a:r>
              <a:rPr lang="el-GR" sz="2000" b="1" dirty="0" err="1" smtClean="0">
                <a:latin typeface="Arial" pitchFamily="34" charset="0"/>
                <a:cs typeface="Arial" pitchFamily="34" charset="0"/>
              </a:rPr>
              <a:t>ἀλλὰ</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γυνὴ</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χείρεσσι</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πίθου</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μέγα</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πῶμ</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ἀφελοῦσα</a:t>
            </a:r>
            <a:r>
              <a:rPr lang="el-GR" sz="2000" b="1" dirty="0" smtClean="0">
                <a:latin typeface="Arial" pitchFamily="34" charset="0"/>
                <a:cs typeface="Arial" pitchFamily="34" charset="0"/>
              </a:rPr>
              <a:t/>
            </a:r>
            <a:br>
              <a:rPr lang="el-GR" sz="2000" b="1" dirty="0" smtClean="0">
                <a:latin typeface="Arial" pitchFamily="34" charset="0"/>
                <a:cs typeface="Arial" pitchFamily="34" charset="0"/>
              </a:rPr>
            </a:br>
            <a:r>
              <a:rPr lang="el-GR" sz="2000" b="1" dirty="0" err="1" smtClean="0">
                <a:latin typeface="Arial" pitchFamily="34" charset="0"/>
                <a:cs typeface="Arial" pitchFamily="34" charset="0"/>
              </a:rPr>
              <a:t>ἐσκέδασ</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ἀνθρώποισι</a:t>
            </a:r>
            <a:r>
              <a:rPr lang="el-GR" sz="2000" b="1" dirty="0" smtClean="0">
                <a:latin typeface="Arial" pitchFamily="34" charset="0"/>
                <a:cs typeface="Arial" pitchFamily="34" charset="0"/>
              </a:rPr>
              <a:t> δ' </a:t>
            </a:r>
            <a:r>
              <a:rPr lang="el-GR" sz="2000" b="1" dirty="0" err="1" smtClean="0">
                <a:solidFill>
                  <a:srgbClr val="FF0000"/>
                </a:solidFill>
                <a:latin typeface="Arial" pitchFamily="34" charset="0"/>
                <a:cs typeface="Arial" pitchFamily="34" charset="0"/>
              </a:rPr>
              <a:t>ἐμήσατο</a:t>
            </a:r>
            <a:r>
              <a:rPr lang="el-GR"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κήδεα</a:t>
            </a:r>
            <a:r>
              <a:rPr lang="el-GR"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λυγρά</a:t>
            </a:r>
            <a:r>
              <a:rPr lang="el-GR" sz="2000" b="1" dirty="0" smtClean="0">
                <a:latin typeface="Arial" pitchFamily="34" charset="0"/>
                <a:cs typeface="Arial" pitchFamily="34" charset="0"/>
              </a:rPr>
              <a:t>. </a:t>
            </a:r>
            <a:r>
              <a:rPr lang="el-GR" sz="2000" dirty="0" smtClean="0">
                <a:latin typeface="Arial" pitchFamily="34" charset="0"/>
                <a:cs typeface="Arial" pitchFamily="34" charset="0"/>
              </a:rPr>
              <a:t>	95</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μούνη</a:t>
            </a:r>
            <a:r>
              <a:rPr lang="el-GR" sz="2000" dirty="0" smtClean="0">
                <a:latin typeface="Arial" pitchFamily="34" charset="0"/>
                <a:cs typeface="Arial" pitchFamily="34" charset="0"/>
              </a:rPr>
              <a:t> δ' </a:t>
            </a:r>
            <a:r>
              <a:rPr lang="el-GR" sz="2000" dirty="0" err="1" smtClean="0">
                <a:latin typeface="Arial" pitchFamily="34" charset="0"/>
                <a:cs typeface="Arial" pitchFamily="34" charset="0"/>
              </a:rPr>
              <a:t>αὐτόθι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Ἐλπὶς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ἀρρήκτοισι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δόμοισιν</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ἔνδον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ἔμιμνε</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πίθου</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ὑπὸ</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χείλεσιν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οὐδὲ</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θύραζε</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ἐξέπτη</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πρόσθεν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γὰρ</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ἐπέλλαϐε</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πῶμα</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πίθοιο</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ἄλλα</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δὲ</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μυρία</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λυγρὰ</a:t>
            </a:r>
            <a:r>
              <a:rPr lang="el-GR" sz="2000" dirty="0" smtClean="0">
                <a:latin typeface="Arial" pitchFamily="34" charset="0"/>
                <a:cs typeface="Arial" pitchFamily="34" charset="0"/>
              </a:rPr>
              <a:t> κατ' </a:t>
            </a:r>
            <a:r>
              <a:rPr lang="el-GR" sz="2000" dirty="0" err="1" smtClean="0">
                <a:latin typeface="Arial" pitchFamily="34" charset="0"/>
                <a:cs typeface="Arial" pitchFamily="34" charset="0"/>
              </a:rPr>
              <a:t>ἀνθρώπους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ἀλάληται</a:t>
            </a:r>
            <a:r>
              <a:rPr lang="el-GR" sz="2000" dirty="0" smtClean="0">
                <a:latin typeface="Arial" pitchFamily="34" charset="0"/>
                <a:cs typeface="Arial" pitchFamily="34" charset="0"/>
              </a:rPr>
              <a:t>· 	100</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πλείη</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μὲν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γὰρ</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γαῖα</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κακῶν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πλείη</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δὲ</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θάλασσα</a:t>
            </a:r>
            <a:r>
              <a:rPr lang="el-GR" sz="2000" dirty="0" smtClean="0">
                <a:latin typeface="Arial" pitchFamily="34" charset="0"/>
                <a:cs typeface="Arial" pitchFamily="34" charset="0"/>
              </a:rPr>
              <a:t>·</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νοῦσοι</a:t>
            </a:r>
            <a:r>
              <a:rPr lang="el-GR" sz="2000" dirty="0" smtClean="0">
                <a:latin typeface="Arial" pitchFamily="34" charset="0"/>
                <a:cs typeface="Arial" pitchFamily="34" charset="0"/>
              </a:rPr>
              <a:t> δ' </a:t>
            </a:r>
            <a:r>
              <a:rPr lang="el-GR" sz="2000" dirty="0" err="1" smtClean="0">
                <a:latin typeface="Arial" pitchFamily="34" charset="0"/>
                <a:cs typeface="Arial" pitchFamily="34" charset="0"/>
              </a:rPr>
              <a:t>ἀνθρώποισιν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ἐφ</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ἡμέρῃ</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αἳ</a:t>
            </a:r>
            <a:r>
              <a:rPr lang="el-GR" sz="2000" dirty="0" smtClean="0">
                <a:latin typeface="Arial" pitchFamily="34" charset="0"/>
                <a:cs typeface="Arial" pitchFamily="34" charset="0"/>
              </a:rPr>
              <a:t> δ' </a:t>
            </a:r>
            <a:r>
              <a:rPr lang="el-GR" sz="2000" dirty="0" err="1" smtClean="0">
                <a:latin typeface="Arial" pitchFamily="34" charset="0"/>
                <a:cs typeface="Arial" pitchFamily="34" charset="0"/>
              </a:rPr>
              <a:t>ἐπὶ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νυκτὶ</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αὐτόματοι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φοιτῶσι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κακὰ</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θνητοῖσι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φέρουσαι</a:t>
            </a:r>
            <a:r>
              <a:rPr lang="el-GR" sz="2000" dirty="0" smtClean="0">
                <a:latin typeface="Arial" pitchFamily="34" charset="0"/>
                <a:cs typeface="Arial" pitchFamily="34" charset="0"/>
              </a:rPr>
              <a:t/>
            </a:r>
            <a:br>
              <a:rPr lang="el-GR" sz="2000" dirty="0" smtClean="0">
                <a:latin typeface="Arial" pitchFamily="34" charset="0"/>
                <a:cs typeface="Arial" pitchFamily="34" charset="0"/>
              </a:rPr>
            </a:br>
            <a:r>
              <a:rPr lang="el-GR" sz="2000" dirty="0" err="1" smtClean="0">
                <a:latin typeface="Arial" pitchFamily="34" charset="0"/>
                <a:cs typeface="Arial" pitchFamily="34" charset="0"/>
              </a:rPr>
              <a:t>σιγῇ</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ἐπεὶ</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φωνὴν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ἐξείλετο</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μητίετα</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Ζεύς</a:t>
            </a:r>
            <a:r>
              <a:rPr lang="el-GR" sz="2000" dirty="0" smtClean="0">
                <a:latin typeface="Arial" pitchFamily="34" charset="0"/>
                <a:cs typeface="Arial" pitchFamily="34" charset="0"/>
              </a:rPr>
              <a:t>.</a:t>
            </a:r>
          </a:p>
          <a:p>
            <a:r>
              <a:rPr lang="el-GR" sz="2000" dirty="0" err="1" smtClean="0">
                <a:latin typeface="Arial" pitchFamily="34" charset="0"/>
                <a:cs typeface="Arial" pitchFamily="34" charset="0"/>
              </a:rPr>
              <a:t>οὕτως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οὔτι</a:t>
            </a:r>
            <a:r>
              <a:rPr lang="el-GR" sz="2000" dirty="0" smtClean="0">
                <a:latin typeface="Arial" pitchFamily="34" charset="0"/>
                <a:cs typeface="Arial" pitchFamily="34" charset="0"/>
              </a:rPr>
              <a:t> πη </a:t>
            </a:r>
            <a:r>
              <a:rPr lang="el-GR" sz="2000" dirty="0" err="1" smtClean="0">
                <a:latin typeface="Arial" pitchFamily="34" charset="0"/>
                <a:cs typeface="Arial" pitchFamily="34" charset="0"/>
              </a:rPr>
              <a:t>ἔστι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Διὸς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νόον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ἐξαλέασθαι</a:t>
            </a:r>
            <a:r>
              <a:rPr lang="el-GR" sz="2000" dirty="0" smtClean="0">
                <a:latin typeface="Arial" pitchFamily="34" charset="0"/>
                <a:cs typeface="Arial" pitchFamily="34" charset="0"/>
              </a:rPr>
              <a:t>. </a:t>
            </a:r>
            <a:r>
              <a:rPr lang="en-US" sz="2000" dirty="0">
                <a:latin typeface="Arial" pitchFamily="34" charset="0"/>
                <a:cs typeface="Arial" pitchFamily="34" charset="0"/>
              </a:rPr>
              <a:t>					</a:t>
            </a:r>
          </a:p>
          <a:p>
            <a:pPr algn="just">
              <a:lnSpc>
                <a:spcPct val="90000"/>
              </a:lnSpc>
              <a:buFontTx/>
              <a:buNone/>
            </a:pPr>
            <a:r>
              <a:rPr lang="en-US" sz="2000" dirty="0">
                <a:latin typeface="Arial" pitchFamily="34" charset="0"/>
                <a:cs typeface="Arial" pitchFamily="34" charset="0"/>
              </a:rPr>
              <a:t>					</a:t>
            </a:r>
            <a:r>
              <a:rPr lang="el-GR" sz="2000" dirty="0" smtClean="0">
                <a:latin typeface="Arial" pitchFamily="34" charset="0"/>
                <a:cs typeface="Arial" pitchFamily="34" charset="0"/>
              </a:rPr>
              <a:t>Ησίοδος, </a:t>
            </a:r>
            <a:r>
              <a:rPr lang="el-GR" sz="2000" i="1" dirty="0" smtClean="0">
                <a:latin typeface="Arial" pitchFamily="34" charset="0"/>
                <a:cs typeface="Arial" pitchFamily="34" charset="0"/>
              </a:rPr>
              <a:t>Έργα και </a:t>
            </a:r>
            <a:r>
              <a:rPr lang="el-GR" sz="2000" i="1" dirty="0" err="1" smtClean="0">
                <a:latin typeface="Arial" pitchFamily="34" charset="0"/>
                <a:cs typeface="Arial" pitchFamily="34" charset="0"/>
              </a:rPr>
              <a:t>Ημέραι</a:t>
            </a:r>
            <a:endParaRPr lang="en-US" sz="20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60648"/>
            <a:ext cx="7772400" cy="720080"/>
          </a:xfrm>
        </p:spPr>
        <p:txBody>
          <a:bodyPr>
            <a:noAutofit/>
          </a:bodyPr>
          <a:lstStyle/>
          <a:p>
            <a:r>
              <a:rPr lang="el-GR" dirty="0" smtClean="0"/>
              <a:t>Η Πανδώρα (</a:t>
            </a:r>
            <a:r>
              <a:rPr lang="en-US" dirty="0" smtClean="0"/>
              <a:t>V</a:t>
            </a:r>
            <a:r>
              <a:rPr lang="el-GR" dirty="0" smtClean="0"/>
              <a:t>Ι)</a:t>
            </a:r>
            <a:endParaRPr lang="el-GR" dirty="0"/>
          </a:p>
        </p:txBody>
      </p:sp>
      <p:sp>
        <p:nvSpPr>
          <p:cNvPr id="3" name="2 - Θέση περιεχομένου"/>
          <p:cNvSpPr>
            <a:spLocks noGrp="1"/>
          </p:cNvSpPr>
          <p:nvPr>
            <p:ph idx="1"/>
          </p:nvPr>
        </p:nvSpPr>
        <p:spPr>
          <a:xfrm>
            <a:off x="685800" y="1052736"/>
            <a:ext cx="7772400" cy="5256584"/>
          </a:xfrm>
        </p:spPr>
        <p:txBody>
          <a:bodyPr>
            <a:normAutofit lnSpcReduction="10000"/>
          </a:bodyPr>
          <a:lstStyle/>
          <a:p>
            <a:pPr lvl="0"/>
            <a:r>
              <a:rPr lang="el-GR" b="1" u="sng" dirty="0" smtClean="0"/>
              <a:t>Η Πανδώρα στα </a:t>
            </a:r>
            <a:r>
              <a:rPr lang="el-GR" b="1" i="1" u="sng" dirty="0" smtClean="0"/>
              <a:t>Έργα και Ημέρες</a:t>
            </a:r>
            <a:endParaRPr lang="el-GR" dirty="0" smtClean="0"/>
          </a:p>
          <a:p>
            <a:pPr lvl="1"/>
            <a:r>
              <a:rPr lang="el-GR" dirty="0" smtClean="0"/>
              <a:t>Ο πίθος της Πανδώρας</a:t>
            </a:r>
          </a:p>
          <a:p>
            <a:pPr lvl="1"/>
            <a:r>
              <a:rPr lang="el-GR" dirty="0" smtClean="0"/>
              <a:t>Πριν, η ζωή ήταν εύκολη, χωρίς μόχθο, πόνο ή ασθένεια</a:t>
            </a:r>
            <a:r>
              <a:rPr lang="en-US" dirty="0" smtClean="0"/>
              <a:t> </a:t>
            </a:r>
            <a:endParaRPr lang="el-GR" dirty="0" smtClean="0"/>
          </a:p>
          <a:p>
            <a:pPr lvl="1"/>
            <a:r>
              <a:rPr lang="el-GR" dirty="0" smtClean="0"/>
              <a:t>Η Π. ανοίγει τον πίθο και ελευθερώνει όλα τα δεινά της ζωής </a:t>
            </a:r>
            <a:r>
              <a:rPr lang="en-US" dirty="0" smtClean="0"/>
              <a:t> </a:t>
            </a:r>
            <a:endParaRPr lang="el-GR" dirty="0" smtClean="0"/>
          </a:p>
          <a:p>
            <a:pPr lvl="2"/>
            <a:r>
              <a:rPr lang="el-GR" dirty="0" smtClean="0"/>
              <a:t>Εκτός από την Ελπίδα</a:t>
            </a:r>
          </a:p>
          <a:p>
            <a:pPr lvl="1"/>
            <a:r>
              <a:rPr lang="el-GR" dirty="0" smtClean="0"/>
              <a:t>Αμφίσημη η σημασία </a:t>
            </a:r>
            <a:r>
              <a:rPr lang="en-US" dirty="0" smtClean="0"/>
              <a:t> </a:t>
            </a:r>
            <a:endParaRPr lang="el-GR" dirty="0" smtClean="0"/>
          </a:p>
          <a:p>
            <a:pPr lvl="2"/>
            <a:r>
              <a:rPr lang="el-GR" dirty="0" smtClean="0"/>
              <a:t>Είναι η Ελπίδα επίσης κακό; Ή μήπως είναι καλό; </a:t>
            </a:r>
          </a:p>
          <a:p>
            <a:pPr lvl="2"/>
            <a:r>
              <a:rPr lang="el-GR" dirty="0" smtClean="0"/>
              <a:t>Τι σημαίνει το ότι φυλακίζεται στο πιθάρι; </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60648"/>
            <a:ext cx="7772400" cy="936104"/>
          </a:xfrm>
        </p:spPr>
        <p:txBody>
          <a:bodyPr/>
          <a:lstStyle/>
          <a:p>
            <a:r>
              <a:rPr lang="el-GR" dirty="0" smtClean="0"/>
              <a:t>Η Πανδώρα (</a:t>
            </a:r>
            <a:r>
              <a:rPr lang="en-US" dirty="0" smtClean="0"/>
              <a:t>V</a:t>
            </a:r>
            <a:r>
              <a:rPr lang="el-GR" dirty="0" smtClean="0"/>
              <a:t>ΙΙ)</a:t>
            </a:r>
            <a:endParaRPr lang="el-GR" dirty="0"/>
          </a:p>
        </p:txBody>
      </p:sp>
      <p:sp>
        <p:nvSpPr>
          <p:cNvPr id="3" name="2 - Θέση περιεχομένου"/>
          <p:cNvSpPr>
            <a:spLocks noGrp="1"/>
          </p:cNvSpPr>
          <p:nvPr>
            <p:ph idx="1"/>
          </p:nvPr>
        </p:nvSpPr>
        <p:spPr>
          <a:xfrm>
            <a:off x="251520" y="1124744"/>
            <a:ext cx="8640960" cy="5472608"/>
          </a:xfrm>
        </p:spPr>
        <p:txBody>
          <a:bodyPr>
            <a:normAutofit fontScale="92500" lnSpcReduction="10000"/>
          </a:bodyPr>
          <a:lstStyle/>
          <a:p>
            <a:pPr lvl="0"/>
            <a:r>
              <a:rPr lang="el-GR" b="1" u="sng" dirty="0" smtClean="0"/>
              <a:t>Συμβολικές Ιδιότητες της Π. στον Ησίοδο</a:t>
            </a:r>
            <a:r>
              <a:rPr lang="en-US" b="1" u="sng" dirty="0" smtClean="0"/>
              <a:t> </a:t>
            </a:r>
            <a:endParaRPr lang="el-GR" dirty="0" smtClean="0"/>
          </a:p>
          <a:p>
            <a:pPr lvl="1"/>
            <a:r>
              <a:rPr lang="el-GR" dirty="0" smtClean="0"/>
              <a:t>Η Π. είναι ψεύτικη, κατασκεύασμα και απατηλή</a:t>
            </a:r>
          </a:p>
          <a:p>
            <a:pPr lvl="2"/>
            <a:r>
              <a:rPr lang="el-GR" dirty="0" smtClean="0"/>
              <a:t>Όμορφη εξωτερικά, κακή εσωτερικά. Όπως το λίπος που καλύπτει τα κόκκαλα</a:t>
            </a:r>
          </a:p>
          <a:p>
            <a:pPr lvl="1"/>
            <a:r>
              <a:rPr lang="el-GR" dirty="0" smtClean="0"/>
              <a:t>Η Π. αντιπροσωπεύει τους κινδύνους της γυναικείας σεξουαλικότητας </a:t>
            </a:r>
          </a:p>
          <a:p>
            <a:pPr lvl="1">
              <a:buFont typeface="Wingdings" pitchFamily="2" charset="2"/>
              <a:buChar char="v"/>
            </a:pPr>
            <a:r>
              <a:rPr lang="el-GR" dirty="0" smtClean="0">
                <a:solidFill>
                  <a:srgbClr val="FF0000"/>
                </a:solidFill>
              </a:rPr>
              <a:t>Και το μοτίβο της Περιέργειας ;;</a:t>
            </a:r>
          </a:p>
          <a:p>
            <a:pPr lvl="1"/>
            <a:r>
              <a:rPr lang="el-GR" dirty="0" smtClean="0"/>
              <a:t>ΔΕΝ ΥΠΑΡΧΕΙ στις εκδοχές του Ησιόδου, ΑΛΛΑ</a:t>
            </a:r>
            <a:r>
              <a:rPr lang="en-US" dirty="0" smtClean="0"/>
              <a:t> </a:t>
            </a:r>
            <a:endParaRPr lang="el-GR" dirty="0" smtClean="0"/>
          </a:p>
          <a:p>
            <a:pPr lvl="1"/>
            <a:r>
              <a:rPr lang="el-GR" dirty="0" smtClean="0"/>
              <a:t>Αδάμ και Εύα</a:t>
            </a:r>
            <a:r>
              <a:rPr lang="en-US" dirty="0" smtClean="0"/>
              <a:t>, </a:t>
            </a:r>
            <a:r>
              <a:rPr lang="el-GR" i="1" dirty="0" err="1" smtClean="0"/>
              <a:t>Γένεσις</a:t>
            </a:r>
            <a:r>
              <a:rPr lang="en-US" i="1" dirty="0" smtClean="0"/>
              <a:t> </a:t>
            </a:r>
            <a:r>
              <a:rPr lang="en-US" dirty="0" smtClean="0"/>
              <a:t>2-3 </a:t>
            </a:r>
            <a:endParaRPr lang="el-GR" dirty="0" smtClean="0"/>
          </a:p>
          <a:p>
            <a:pPr lvl="1"/>
            <a:r>
              <a:rPr lang="en-US" dirty="0" smtClean="0"/>
              <a:t>Apuleius, </a:t>
            </a:r>
            <a:r>
              <a:rPr lang="el-GR" i="1" dirty="0" smtClean="0"/>
              <a:t>Έρως και Ψυχή</a:t>
            </a:r>
            <a:r>
              <a:rPr lang="en-US" i="1" dirty="0" smtClean="0"/>
              <a:t> </a:t>
            </a:r>
            <a:r>
              <a:rPr lang="en-US" dirty="0" smtClean="0"/>
              <a:t> </a:t>
            </a:r>
            <a:endParaRPr lang="el-GR" dirty="0" smtClean="0"/>
          </a:p>
          <a:p>
            <a:pPr lvl="1"/>
            <a:r>
              <a:rPr lang="el-GR" i="1" dirty="0" smtClean="0"/>
              <a:t>Πεντάμορφη και Τέρας, Ωραία Κοιμωμένη </a:t>
            </a:r>
            <a:endParaRPr lang="el-GR" dirty="0" smtClean="0"/>
          </a:p>
          <a:p>
            <a:pPr lvl="1"/>
            <a:endParaRPr lang="el-GR" dirty="0" smtClean="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994122"/>
          </a:xfrm>
        </p:spPr>
        <p:txBody>
          <a:bodyPr/>
          <a:lstStyle/>
          <a:p>
            <a:r>
              <a:rPr lang="el-GR" dirty="0" smtClean="0"/>
              <a:t>Γενεαλογικό δένδρο των θεών</a:t>
            </a:r>
            <a:endParaRPr lang="el-GR" dirty="0"/>
          </a:p>
        </p:txBody>
      </p:sp>
      <p:pic>
        <p:nvPicPr>
          <p:cNvPr id="6" name="Picture 4" descr="4352_001"/>
          <p:cNvPicPr>
            <a:picLocks noChangeAspect="1" noChangeArrowheads="1"/>
          </p:cNvPicPr>
          <p:nvPr/>
        </p:nvPicPr>
        <p:blipFill rotWithShape="1">
          <a:blip r:embed="rId3" cstate="print"/>
          <a:srcRect l="63959" t="11508" r="3783" b="30442"/>
          <a:stretch/>
        </p:blipFill>
        <p:spPr bwMode="auto">
          <a:xfrm>
            <a:off x="4283968" y="1071020"/>
            <a:ext cx="4622290" cy="5382316"/>
          </a:xfrm>
          <a:prstGeom prst="rect">
            <a:avLst/>
          </a:prstGeom>
          <a:noFill/>
        </p:spPr>
      </p:pic>
      <p:pic>
        <p:nvPicPr>
          <p:cNvPr id="7" name="Picture 4" descr="4352_001"/>
          <p:cNvPicPr>
            <a:picLocks noGrp="1" noChangeArrowheads="1"/>
          </p:cNvPicPr>
          <p:nvPr>
            <p:ph idx="1"/>
          </p:nvPr>
        </p:nvPicPr>
        <p:blipFill rotWithShape="1">
          <a:blip r:embed="rId3" cstate="print"/>
          <a:srcRect l="25772" t="38584" r="44984" b="15619"/>
          <a:stretch/>
        </p:blipFill>
        <p:spPr bwMode="auto">
          <a:xfrm rot="21540000">
            <a:off x="143203" y="1447869"/>
            <a:ext cx="4057570" cy="4126381"/>
          </a:xfrm>
          <a:prstGeom prst="rect">
            <a:avLst/>
          </a:prstGeom>
          <a:noFill/>
          <a:scene3d>
            <a:camera prst="orthographicFront">
              <a:rot lat="0" lon="0" rev="0"/>
            </a:camera>
            <a:lightRig rig="threePt" dir="t"/>
          </a:scene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descr="Jean Cousin the Elder, Eva Prima Pandora, c. 1550&#10;"/>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t="691" b="691"/>
          <a:stretch>
            <a:fillRect/>
          </a:stretch>
        </p:blipFill>
        <p:spPr>
          <a:xfrm>
            <a:off x="1403648" y="1268760"/>
            <a:ext cx="6303540" cy="3971175"/>
          </a:xfrm>
        </p:spPr>
      </p:pic>
      <p:sp>
        <p:nvSpPr>
          <p:cNvPr id="3" name="Θέση κειμένου 2"/>
          <p:cNvSpPr>
            <a:spLocks noGrp="1"/>
          </p:cNvSpPr>
          <p:nvPr>
            <p:ph type="body" sz="half" idx="2"/>
          </p:nvPr>
        </p:nvSpPr>
        <p:spPr>
          <a:xfrm>
            <a:off x="1792288" y="5445224"/>
            <a:ext cx="5486400" cy="779136"/>
          </a:xfrm>
        </p:spPr>
        <p:txBody>
          <a:bodyPr>
            <a:normAutofit/>
          </a:bodyPr>
          <a:lstStyle/>
          <a:p>
            <a:r>
              <a:rPr lang="el-GR" dirty="0" smtClean="0"/>
              <a:t>Εικόνα 6. </a:t>
            </a:r>
            <a:r>
              <a:rPr lang="en-GB" dirty="0" smtClean="0"/>
              <a:t>Jean </a:t>
            </a:r>
            <a:r>
              <a:rPr lang="en-GB" dirty="0"/>
              <a:t>Cousin the Elder, </a:t>
            </a:r>
            <a:r>
              <a:rPr lang="en-GB" i="1" dirty="0"/>
              <a:t>Eva Prima Pandora</a:t>
            </a:r>
            <a:r>
              <a:rPr lang="el-GR" dirty="0"/>
              <a:t>, </a:t>
            </a:r>
            <a:r>
              <a:rPr lang="en-US" dirty="0"/>
              <a:t>c. </a:t>
            </a:r>
            <a:r>
              <a:rPr lang="el-GR" dirty="0"/>
              <a:t>1550</a:t>
            </a:r>
          </a:p>
        </p:txBody>
      </p:sp>
      <p:sp>
        <p:nvSpPr>
          <p:cNvPr id="2" name="Τίτλος 1"/>
          <p:cNvSpPr>
            <a:spLocks noGrp="1"/>
          </p:cNvSpPr>
          <p:nvPr>
            <p:ph type="title"/>
          </p:nvPr>
        </p:nvSpPr>
        <p:spPr/>
        <p:txBody>
          <a:bodyPr/>
          <a:lstStyle/>
          <a:p>
            <a:r>
              <a:rPr lang="en-GB" i="1" dirty="0"/>
              <a:t>Eva Prima Pandora</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John William Waterhouse,&#10;Pandora, 1896&#10;"/>
          <p:cNvPicPr>
            <a:picLocks noGrp="1" noChangeAspect="1"/>
          </p:cNvPicPr>
          <p:nvPr>
            <p:ph type="pic" idx="1"/>
          </p:nvPr>
        </p:nvPicPr>
        <p:blipFill rotWithShape="1">
          <a:blip r:embed="rId3" cstate="print">
            <a:extLst>
              <a:ext uri="{28A0092B-C50C-407E-A947-70E740481C1C}">
                <a14:useLocalDpi xmlns="" xmlns:a14="http://schemas.microsoft.com/office/drawing/2010/main" val="0"/>
              </a:ext>
            </a:extLst>
          </a:blip>
          <a:srcRect l="-1" t="14955" r="-1852" b="11969"/>
          <a:stretch/>
        </p:blipFill>
        <p:spPr>
          <a:xfrm>
            <a:off x="899592" y="1052736"/>
            <a:ext cx="4134402" cy="5221092"/>
          </a:xfrm>
        </p:spPr>
      </p:pic>
      <p:sp>
        <p:nvSpPr>
          <p:cNvPr id="30723" name="Rectangle 3"/>
          <p:cNvSpPr>
            <a:spLocks noGrp="1" noChangeArrowheads="1"/>
          </p:cNvSpPr>
          <p:nvPr>
            <p:ph type="body" sz="half" idx="2"/>
          </p:nvPr>
        </p:nvSpPr>
        <p:spPr>
          <a:xfrm>
            <a:off x="5517540" y="3000370"/>
            <a:ext cx="3189858" cy="1440160"/>
          </a:xfrm>
        </p:spPr>
        <p:txBody>
          <a:bodyPr>
            <a:normAutofit/>
          </a:bodyPr>
          <a:lstStyle/>
          <a:p>
            <a:pPr>
              <a:buNone/>
            </a:pPr>
            <a:r>
              <a:rPr lang="el-GR" sz="2000" b="1" dirty="0" smtClean="0"/>
              <a:t>Εικόνα 7.</a:t>
            </a:r>
            <a:endParaRPr lang="en-US" sz="2000" b="1" dirty="0" smtClean="0"/>
          </a:p>
          <a:p>
            <a:pPr>
              <a:buNone/>
            </a:pPr>
            <a:r>
              <a:rPr lang="en-US" sz="2000" dirty="0" smtClean="0"/>
              <a:t>John William Waterhouse,</a:t>
            </a:r>
          </a:p>
          <a:p>
            <a:pPr>
              <a:buNone/>
            </a:pPr>
            <a:r>
              <a:rPr lang="en-US" sz="2000" dirty="0" smtClean="0"/>
              <a:t>Pandora, 1896</a:t>
            </a:r>
            <a:endParaRPr lang="el-GR" sz="2000" dirty="0"/>
          </a:p>
        </p:txBody>
      </p:sp>
      <p:sp>
        <p:nvSpPr>
          <p:cNvPr id="2" name="Τίτλος 1"/>
          <p:cNvSpPr>
            <a:spLocks noGrp="1"/>
          </p:cNvSpPr>
          <p:nvPr>
            <p:ph type="title"/>
          </p:nvPr>
        </p:nvSpPr>
        <p:spPr>
          <a:xfrm>
            <a:off x="492236" y="123960"/>
            <a:ext cx="8229600" cy="1144800"/>
          </a:xfrm>
        </p:spPr>
        <p:txBody>
          <a:bodyPr/>
          <a:lstStyle/>
          <a:p>
            <a:r>
              <a:rPr lang="en-US" dirty="0" smtClean="0"/>
              <a:t>Pandora</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85728"/>
            <a:ext cx="7772400" cy="928694"/>
          </a:xfrm>
        </p:spPr>
        <p:txBody>
          <a:bodyPr/>
          <a:lstStyle/>
          <a:p>
            <a:r>
              <a:rPr lang="el-GR" dirty="0" smtClean="0"/>
              <a:t>Αισχύλου, </a:t>
            </a:r>
            <a:r>
              <a:rPr lang="el-GR" i="1" dirty="0" smtClean="0"/>
              <a:t>Προμηθεύς </a:t>
            </a:r>
            <a:r>
              <a:rPr lang="el-GR" dirty="0" smtClean="0"/>
              <a:t>442κεξ.</a:t>
            </a:r>
            <a:endParaRPr lang="en-US" dirty="0"/>
          </a:p>
        </p:txBody>
      </p:sp>
      <p:sp>
        <p:nvSpPr>
          <p:cNvPr id="34819" name="Rectangle 3"/>
          <p:cNvSpPr>
            <a:spLocks noGrp="1" noChangeArrowheads="1"/>
          </p:cNvSpPr>
          <p:nvPr>
            <p:ph idx="1"/>
          </p:nvPr>
        </p:nvSpPr>
        <p:spPr>
          <a:xfrm>
            <a:off x="142844" y="1285860"/>
            <a:ext cx="8643998" cy="5214974"/>
          </a:xfrm>
        </p:spPr>
        <p:txBody>
          <a:bodyPr/>
          <a:lstStyle/>
          <a:p>
            <a:pPr algn="just">
              <a:lnSpc>
                <a:spcPct val="90000"/>
              </a:lnSpc>
            </a:pPr>
            <a:r>
              <a:rPr lang="el-GR" sz="2000" b="1" dirty="0" smtClean="0"/>
              <a:t>Προμηθεύς</a:t>
            </a:r>
            <a:r>
              <a:rPr lang="en-US" sz="2000" b="1" dirty="0" smtClean="0"/>
              <a:t>:</a:t>
            </a:r>
            <a:r>
              <a:rPr lang="el-GR" sz="2000" dirty="0" smtClean="0"/>
              <a:t> … τώρα τα πάθη των ανθρώπων ν' ακούσετε, πώς, ενώ πρώτα σαν τα μωρά ήταν, νου τους έβαλα και φρένες· κι όχι παράπονο μ' αυτούς πως έχω, μόνο για να σας δείξω την καλή προαίρεση μου. Και λοιπόν πρώτα </a:t>
            </a:r>
            <a:r>
              <a:rPr lang="el-GR" sz="2000" dirty="0" err="1" smtClean="0"/>
              <a:t>βλέπαν</a:t>
            </a:r>
            <a:r>
              <a:rPr lang="el-GR" sz="2000" dirty="0" smtClean="0"/>
              <a:t> και του κάκου έβλεπαν, άκουγαν και δεν άκουγαν, μα όμοιοι με ονείρων μορφές σ' όλο το μάκρος της ζωής τους όλα τα πάντα έτσι ανάκατα σύγχυζαν, κι ούτε </a:t>
            </a:r>
            <a:r>
              <a:rPr lang="el-GR" sz="2000" dirty="0" err="1" smtClean="0"/>
              <a:t>πλιθόχτιστα</a:t>
            </a:r>
            <a:r>
              <a:rPr lang="el-GR" sz="2000" dirty="0" smtClean="0"/>
              <a:t> προσήλια σπίτια </a:t>
            </a:r>
            <a:r>
              <a:rPr lang="el-GR" sz="2000" dirty="0" err="1" smtClean="0"/>
              <a:t>ξέραν</a:t>
            </a:r>
            <a:r>
              <a:rPr lang="el-GR" sz="2000" dirty="0" smtClean="0"/>
              <a:t>, ούτε τα ξύλα να δουλεύουν, μα σ' ανήλια σπήλια χωσμένοι </a:t>
            </a:r>
            <a:r>
              <a:rPr lang="el-GR" sz="2000" dirty="0" err="1" smtClean="0"/>
              <a:t>ετρύπωναν</a:t>
            </a:r>
            <a:r>
              <a:rPr lang="el-GR" sz="2000" dirty="0" smtClean="0"/>
              <a:t> σαν τ' αχαμνά μερμήγκια. Και ούτε χειμώνα </a:t>
            </a:r>
            <a:r>
              <a:rPr lang="el-GR" sz="2000" dirty="0" err="1" smtClean="0"/>
              <a:t>εγνώριζαν</a:t>
            </a:r>
            <a:r>
              <a:rPr lang="el-GR" sz="2000" dirty="0" smtClean="0"/>
              <a:t> βέβαιο σημάδι, ούτε ανθοφόρας άνοιξης, ούτε του θέρους του καρπερού κανένα, μα έτσι </a:t>
            </a:r>
            <a:r>
              <a:rPr lang="el-GR" sz="2000" dirty="0" err="1" smtClean="0"/>
              <a:t>επορευόνταν</a:t>
            </a:r>
            <a:r>
              <a:rPr lang="el-GR" sz="2000" dirty="0" smtClean="0"/>
              <a:t> με δίχως κρίση, ώσπου τους έδειξα των άστρων τις αξεδιάλυτες ανατολές και δύσεις. Κι εγώ τον αριθμό, την πιο τρανή σοφία, και των γραμμάτων τα συνθέματα τους βρήκα,  της μνήμης, της μητέρας των Μουσών, εργάτες. [….] Τ' άλλα ν' ακούσεις πιότερο θενά θαυμάσεις, τι μηχανές σοφίστηκα και πόσες τέχνες· …. Και μ' ένα λόγο σύντομο σου λέω να ξέρεις·  </a:t>
            </a:r>
            <a:br>
              <a:rPr lang="el-GR" sz="2000" dirty="0" smtClean="0"/>
            </a:br>
            <a:r>
              <a:rPr lang="el-GR" sz="2000" dirty="0" smtClean="0"/>
              <a:t>στον Προμηθέα χρωστούν οι άνθρωποι όλες τις τέχνες. </a:t>
            </a:r>
          </a:p>
          <a:p>
            <a:pPr algn="just">
              <a:lnSpc>
                <a:spcPct val="90000"/>
              </a:lnSpc>
            </a:pPr>
            <a:r>
              <a:rPr lang="el-GR" sz="2000" dirty="0" smtClean="0"/>
              <a:t>(μετάφραση Ι. Γρυπάρη)</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04664"/>
            <a:ext cx="7772400" cy="533384"/>
          </a:xfrm>
        </p:spPr>
        <p:txBody>
          <a:bodyPr>
            <a:normAutofit fontScale="90000"/>
          </a:bodyPr>
          <a:lstStyle/>
          <a:p>
            <a:r>
              <a:rPr lang="el-GR" sz="4800" dirty="0" err="1">
                <a:latin typeface="+mn-lt"/>
              </a:rPr>
              <a:t>Οράτιος</a:t>
            </a:r>
            <a:r>
              <a:rPr lang="el-GR" sz="4800" dirty="0">
                <a:latin typeface="+mn-lt"/>
              </a:rPr>
              <a:t>,</a:t>
            </a:r>
            <a:r>
              <a:rPr lang="en-US" sz="4800" dirty="0">
                <a:latin typeface="+mn-lt"/>
              </a:rPr>
              <a:t> </a:t>
            </a:r>
            <a:r>
              <a:rPr lang="el-GR" sz="4800" i="1" dirty="0">
                <a:latin typeface="+mn-lt"/>
              </a:rPr>
              <a:t>Ωδή</a:t>
            </a:r>
            <a:r>
              <a:rPr lang="en-US" sz="4800" dirty="0">
                <a:latin typeface="+mn-lt"/>
              </a:rPr>
              <a:t> 1.16 </a:t>
            </a:r>
          </a:p>
        </p:txBody>
      </p:sp>
      <p:sp>
        <p:nvSpPr>
          <p:cNvPr id="17411" name="Rectangle 3"/>
          <p:cNvSpPr>
            <a:spLocks noGrp="1" noChangeArrowheads="1"/>
          </p:cNvSpPr>
          <p:nvPr>
            <p:ph idx="1"/>
          </p:nvPr>
        </p:nvSpPr>
        <p:spPr>
          <a:xfrm>
            <a:off x="702196" y="945192"/>
            <a:ext cx="7958166" cy="5357850"/>
          </a:xfrm>
        </p:spPr>
        <p:txBody>
          <a:bodyPr/>
          <a:lstStyle/>
          <a:p>
            <a:pPr>
              <a:buFontTx/>
              <a:buNone/>
            </a:pPr>
            <a:r>
              <a:rPr lang="en-US" dirty="0" err="1" smtClean="0"/>
              <a:t>Fertur</a:t>
            </a:r>
            <a:r>
              <a:rPr lang="en-US" dirty="0" smtClean="0"/>
              <a:t> Prometheus </a:t>
            </a:r>
            <a:r>
              <a:rPr lang="en-US" dirty="0" err="1" smtClean="0"/>
              <a:t>addere</a:t>
            </a:r>
            <a:r>
              <a:rPr lang="en-US" dirty="0" smtClean="0"/>
              <a:t> </a:t>
            </a:r>
            <a:r>
              <a:rPr lang="en-US" dirty="0" err="1" smtClean="0"/>
              <a:t>principi</a:t>
            </a:r>
            <a:r>
              <a:rPr lang="en-US" dirty="0" smtClean="0"/>
              <a:t/>
            </a:r>
            <a:br>
              <a:rPr lang="en-US" dirty="0" smtClean="0"/>
            </a:br>
            <a:r>
              <a:rPr lang="en-US" dirty="0" smtClean="0"/>
              <a:t>limo </a:t>
            </a:r>
            <a:r>
              <a:rPr lang="en-US" dirty="0" err="1" smtClean="0"/>
              <a:t>coactus</a:t>
            </a:r>
            <a:r>
              <a:rPr lang="en-US" dirty="0" smtClean="0"/>
              <a:t> </a:t>
            </a:r>
            <a:r>
              <a:rPr lang="en-US" dirty="0" err="1" smtClean="0"/>
              <a:t>particulam</a:t>
            </a:r>
            <a:r>
              <a:rPr lang="en-US" dirty="0" smtClean="0"/>
              <a:t> </a:t>
            </a:r>
            <a:r>
              <a:rPr lang="en-US" dirty="0" err="1" smtClean="0"/>
              <a:t>undique</a:t>
            </a:r>
            <a:r>
              <a:rPr lang="en-US" dirty="0" smtClean="0"/>
              <a:t/>
            </a:r>
            <a:br>
              <a:rPr lang="en-US" dirty="0" smtClean="0"/>
            </a:br>
            <a:r>
              <a:rPr lang="en-US" dirty="0" smtClean="0"/>
              <a:t>      </a:t>
            </a:r>
            <a:r>
              <a:rPr lang="en-US" dirty="0" err="1" smtClean="0"/>
              <a:t>desectam</a:t>
            </a:r>
            <a:r>
              <a:rPr lang="en-US" dirty="0" smtClean="0"/>
              <a:t> et </a:t>
            </a:r>
            <a:r>
              <a:rPr lang="en-US" dirty="0" err="1" smtClean="0"/>
              <a:t>insani</a:t>
            </a:r>
            <a:r>
              <a:rPr lang="en-US" dirty="0" smtClean="0"/>
              <a:t> </a:t>
            </a:r>
            <a:r>
              <a:rPr lang="en-US" dirty="0" err="1" smtClean="0"/>
              <a:t>leonis</a:t>
            </a:r>
            <a:r>
              <a:rPr lang="en-US" dirty="0" smtClean="0"/>
              <a:t/>
            </a:r>
            <a:br>
              <a:rPr lang="en-US" dirty="0" smtClean="0"/>
            </a:br>
            <a:r>
              <a:rPr lang="en-US" dirty="0" smtClean="0"/>
              <a:t>     </a:t>
            </a:r>
            <a:r>
              <a:rPr lang="el-GR" dirty="0" err="1" smtClean="0"/>
              <a:t>ν</a:t>
            </a:r>
            <a:r>
              <a:rPr lang="en-US" dirty="0" err="1" smtClean="0"/>
              <a:t>im</a:t>
            </a:r>
            <a:r>
              <a:rPr lang="en-US" dirty="0" smtClean="0"/>
              <a:t> </a:t>
            </a:r>
            <a:r>
              <a:rPr lang="en-US" dirty="0" err="1" smtClean="0"/>
              <a:t>stomacho</a:t>
            </a:r>
            <a:r>
              <a:rPr lang="en-US" dirty="0" smtClean="0"/>
              <a:t> </a:t>
            </a:r>
            <a:r>
              <a:rPr lang="en-US" dirty="0" err="1" smtClean="0"/>
              <a:t>apposuisse</a:t>
            </a:r>
            <a:r>
              <a:rPr lang="en-US" dirty="0" smtClean="0"/>
              <a:t> </a:t>
            </a:r>
            <a:r>
              <a:rPr lang="en-US" dirty="0" err="1" smtClean="0"/>
              <a:t>nostro</a:t>
            </a:r>
            <a:r>
              <a:rPr lang="en-US" dirty="0" smtClean="0"/>
              <a:t>.</a:t>
            </a:r>
            <a:endParaRPr lang="el-GR" dirty="0" smtClean="0">
              <a:latin typeface="Times New Roman" pitchFamily="48" charset="0"/>
            </a:endParaRPr>
          </a:p>
          <a:p>
            <a:pPr>
              <a:buFontTx/>
              <a:buNone/>
            </a:pPr>
            <a:r>
              <a:rPr lang="en-US" dirty="0" smtClean="0">
                <a:latin typeface="Arial"/>
              </a:rPr>
              <a:t>‘</a:t>
            </a:r>
            <a:r>
              <a:rPr lang="el-GR" dirty="0" smtClean="0">
                <a:latin typeface="Arial"/>
              </a:rPr>
              <a:t>Λέγεται πως ο Προμηθέας εξαναγκάστηκε να προσθέσει στον αρχέτυπο πηλό ένα τμήμα κομμένο από το κάθε τι, και προσέθεσε *στο στομάχι μας* τη δύναμη ενός μανιασμένου λιονταριού.</a:t>
            </a:r>
            <a:endParaRPr lang="en-US" dirty="0">
              <a:latin typeface="Times New Roman" pitchFamily="48" charset="0"/>
            </a:endParaRPr>
          </a:p>
          <a:p>
            <a:pPr>
              <a:buFontTx/>
              <a:buNone/>
            </a:pPr>
            <a:r>
              <a:rPr lang="en-US" dirty="0">
                <a:latin typeface="Times New Roman" pitchFamily="48" charset="0"/>
              </a:rPr>
              <a:t>				</a:t>
            </a:r>
            <a:r>
              <a:rPr lang="el-GR" dirty="0" smtClean="0">
                <a:latin typeface="Times New Roman" pitchFamily="48" charset="0"/>
              </a:rPr>
              <a:t>Οράτιος,</a:t>
            </a:r>
            <a:r>
              <a:rPr lang="en-US" dirty="0" smtClean="0">
                <a:latin typeface="Times New Roman" pitchFamily="48" charset="0"/>
              </a:rPr>
              <a:t> </a:t>
            </a:r>
            <a:r>
              <a:rPr lang="el-GR" i="1" dirty="0" smtClean="0">
                <a:latin typeface="Times New Roman" pitchFamily="48" charset="0"/>
              </a:rPr>
              <a:t>Ωδή</a:t>
            </a:r>
            <a:r>
              <a:rPr lang="en-US" dirty="0" smtClean="0">
                <a:latin typeface="Times New Roman" pitchFamily="48" charset="0"/>
              </a:rPr>
              <a:t> </a:t>
            </a:r>
            <a:r>
              <a:rPr lang="en-US" dirty="0">
                <a:latin typeface="Times New Roman" pitchFamily="48" charset="0"/>
              </a:rPr>
              <a:t>1.16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659160"/>
          </a:xfrm>
        </p:spPr>
        <p:txBody>
          <a:bodyPr>
            <a:normAutofit fontScale="90000"/>
          </a:bodyPr>
          <a:lstStyle/>
          <a:p>
            <a:r>
              <a:rPr lang="el-GR" dirty="0" smtClean="0"/>
              <a:t>Τα 5 Γένη</a:t>
            </a:r>
            <a:r>
              <a:rPr lang="en-US" dirty="0" smtClean="0"/>
              <a:t> (I)</a:t>
            </a:r>
            <a:endParaRPr lang="el-GR" dirty="0"/>
          </a:p>
        </p:txBody>
      </p:sp>
      <p:sp>
        <p:nvSpPr>
          <p:cNvPr id="3" name="2 - Θέση περιεχομένου"/>
          <p:cNvSpPr>
            <a:spLocks noGrp="1"/>
          </p:cNvSpPr>
          <p:nvPr>
            <p:ph idx="1"/>
          </p:nvPr>
        </p:nvSpPr>
        <p:spPr>
          <a:xfrm>
            <a:off x="685800" y="1340768"/>
            <a:ext cx="8206680" cy="5112568"/>
          </a:xfrm>
        </p:spPr>
        <p:txBody>
          <a:bodyPr/>
          <a:lstStyle/>
          <a:p>
            <a:r>
              <a:rPr lang="el-GR" dirty="0" smtClean="0"/>
              <a:t>Καμία σχέση με Πανδώρα και Προμηθέα</a:t>
            </a:r>
          </a:p>
          <a:p>
            <a:r>
              <a:rPr lang="el-GR" dirty="0" smtClean="0"/>
              <a:t>Διαφορετική πηγή-διαφορετικό έπος; </a:t>
            </a:r>
            <a:endParaRPr lang="en-US" dirty="0" smtClean="0"/>
          </a:p>
          <a:p>
            <a:r>
              <a:rPr lang="el-GR" dirty="0" smtClean="0"/>
              <a:t>Η πτώση του ανθρώπου μέχρι το παρόν.</a:t>
            </a:r>
          </a:p>
          <a:p>
            <a:pPr lvl="1">
              <a:buNone/>
            </a:pPr>
            <a:r>
              <a:rPr lang="el-GR" dirty="0" smtClean="0"/>
              <a:t>	το μοτίβο της πτώσης και παρακμής</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5 </a:t>
            </a:r>
            <a:r>
              <a:rPr lang="el-GR" dirty="0" smtClean="0"/>
              <a:t>Γένη</a:t>
            </a:r>
            <a:r>
              <a:rPr lang="en-US" dirty="0" smtClean="0"/>
              <a:t> (II)</a:t>
            </a:r>
            <a:endParaRPr lang="el-GR" dirty="0"/>
          </a:p>
        </p:txBody>
      </p:sp>
      <p:graphicFrame>
        <p:nvGraphicFramePr>
          <p:cNvPr id="4" name="Θέση περιεχομένου 3" descr="Τα 5 Γένη"/>
          <p:cNvGraphicFramePr>
            <a:graphicFrameLocks noGrp="1"/>
          </p:cNvGraphicFramePr>
          <p:nvPr>
            <p:ph idx="1"/>
            <p:extLst>
              <p:ext uri="{D42A27DB-BD31-4B8C-83A1-F6EECF244321}">
                <p14:modId xmlns="" xmlns:p14="http://schemas.microsoft.com/office/powerpoint/2010/main" val="1275581635"/>
              </p:ext>
            </p:extLst>
          </p:nvPr>
        </p:nvGraphicFramePr>
        <p:xfrm>
          <a:off x="822412" y="1417638"/>
          <a:ext cx="7499176" cy="4459635"/>
        </p:xfrm>
        <a:graphic>
          <a:graphicData uri="http://schemas.openxmlformats.org/drawingml/2006/table">
            <a:tbl>
              <a:tblPr firstRow="1" bandRow="1">
                <a:tableStyleId>{5940675A-B579-460E-94D1-54222C63F5DA}</a:tableStyleId>
              </a:tblPr>
              <a:tblGrid>
                <a:gridCol w="2092696"/>
                <a:gridCol w="5406480"/>
              </a:tblGrid>
              <a:tr h="891927">
                <a:tc>
                  <a:txBody>
                    <a:bodyPr/>
                    <a:lstStyle/>
                    <a:p>
                      <a:pPr algn="r"/>
                      <a:r>
                        <a:rPr lang="el-GR" sz="1800" dirty="0" smtClean="0">
                          <a:effectLst/>
                        </a:rPr>
                        <a:t>Χρυσό Γ. :</a:t>
                      </a:r>
                      <a:r>
                        <a:rPr lang="en-US" sz="1800" dirty="0" smtClean="0">
                          <a:effectLst/>
                        </a:rPr>
                        <a:t> </a:t>
                      </a:r>
                      <a:endParaRPr lang="el-GR" dirty="0"/>
                    </a:p>
                  </a:txBody>
                  <a:tcPr/>
                </a:tc>
                <a:tc>
                  <a:txBody>
                    <a:bodyPr/>
                    <a:lstStyle/>
                    <a:p>
                      <a:r>
                        <a:rPr lang="el-GR" sz="1800" kern="1200" dirty="0" smtClean="0">
                          <a:effectLst/>
                        </a:rPr>
                        <a:t>Κρόνος, έζησαν σαν θεοί / πέθαναν σαν να περνούσαν σε όνειρο/τώρα φύλακες </a:t>
                      </a:r>
                      <a:endParaRPr lang="el-GR" dirty="0"/>
                    </a:p>
                  </a:txBody>
                  <a:tcPr/>
                </a:tc>
              </a:tr>
              <a:tr h="891927">
                <a:tc>
                  <a:txBody>
                    <a:bodyPr/>
                    <a:lstStyle/>
                    <a:p>
                      <a:pPr algn="r"/>
                      <a:r>
                        <a:rPr lang="el-GR" sz="1800" kern="1200" dirty="0" smtClean="0">
                          <a:effectLst/>
                        </a:rPr>
                        <a:t>Ασημένιο Γ</a:t>
                      </a:r>
                      <a:r>
                        <a:rPr lang="en-US" sz="1800" kern="1200" dirty="0" smtClean="0">
                          <a:effectLst/>
                        </a:rPr>
                        <a:t> : </a:t>
                      </a:r>
                      <a:endParaRPr lang="el-GR" sz="1800" b="1" kern="1200" dirty="0">
                        <a:solidFill>
                          <a:srgbClr val="FF0000"/>
                        </a:solidFill>
                        <a:effectLst/>
                        <a:latin typeface="Times New Roman" panose="02020603050405020304" pitchFamily="18" charset="0"/>
                        <a:ea typeface="Times New Roman" panose="02020603050405020304" pitchFamily="18" charset="0"/>
                        <a:cs typeface="+mn-cs"/>
                      </a:endParaRPr>
                    </a:p>
                  </a:txBody>
                  <a:tcPr/>
                </a:tc>
                <a:tc>
                  <a:txBody>
                    <a:bodyPr/>
                    <a:lstStyle/>
                    <a:p>
                      <a:r>
                        <a:rPr lang="el-GR" sz="1800" kern="1200" dirty="0" smtClean="0">
                          <a:effectLst/>
                        </a:rPr>
                        <a:t>Ανόητοι/ παιδική ηλικία 100 ετών/ βία / σκοτώθηκαν διότι ήταν ασεβείς/ γήινα πνεύματα</a:t>
                      </a:r>
                      <a:endParaRPr lang="el-GR" dirty="0"/>
                    </a:p>
                  </a:txBody>
                  <a:tcPr/>
                </a:tc>
              </a:tr>
              <a:tr h="891927">
                <a:tc>
                  <a:txBody>
                    <a:bodyPr/>
                    <a:lstStyle/>
                    <a:p>
                      <a:pPr algn="r"/>
                      <a:r>
                        <a:rPr lang="el-GR" sz="1800" dirty="0" smtClean="0">
                          <a:effectLst/>
                        </a:rPr>
                        <a:t>Χάλκινο Γ. :</a:t>
                      </a:r>
                      <a:endParaRPr lang="el-GR" dirty="0"/>
                    </a:p>
                  </a:txBody>
                  <a:tcPr/>
                </a:tc>
                <a:tc>
                  <a:txBody>
                    <a:bodyPr/>
                    <a:lstStyle/>
                    <a:p>
                      <a:r>
                        <a:rPr lang="el-GR" sz="1800" kern="1200" dirty="0" smtClean="0">
                          <a:effectLst/>
                        </a:rPr>
                        <a:t>Πολεμιστές με χάλκινες πανοπλίες, πλάσματα από φτελιές /αλληλοσκοτώθηκαν </a:t>
                      </a:r>
                      <a:endParaRPr lang="el-GR" dirty="0"/>
                    </a:p>
                  </a:txBody>
                  <a:tcPr/>
                </a:tc>
              </a:tr>
              <a:tr h="891927">
                <a:tc>
                  <a:txBody>
                    <a:bodyPr/>
                    <a:lstStyle/>
                    <a:p>
                      <a:pPr algn="r"/>
                      <a:r>
                        <a:rPr lang="el-GR" sz="1800" dirty="0" smtClean="0">
                          <a:effectLst/>
                        </a:rPr>
                        <a:t>Γ. Ηρώων : </a:t>
                      </a:r>
                      <a:endParaRPr lang="el-GR" dirty="0"/>
                    </a:p>
                  </a:txBody>
                  <a:tcPr/>
                </a:tc>
                <a:tc>
                  <a:txBody>
                    <a:bodyPr/>
                    <a:lstStyle/>
                    <a:p>
                      <a:r>
                        <a:rPr lang="el-GR" sz="1800" kern="1200" dirty="0" smtClean="0">
                          <a:effectLst/>
                        </a:rPr>
                        <a:t>Οι ομηρικοί ήρωες / καλύτεροι από το προηγούμενο γένος, προσωρινή διακοπή της πτώσης</a:t>
                      </a:r>
                      <a:endParaRPr lang="el-GR" dirty="0"/>
                    </a:p>
                  </a:txBody>
                  <a:tcPr/>
                </a:tc>
              </a:tr>
              <a:tr h="891927">
                <a:tc>
                  <a:txBody>
                    <a:bodyPr/>
                    <a:lstStyle/>
                    <a:p>
                      <a:pPr algn="r"/>
                      <a:r>
                        <a:rPr lang="el-GR" sz="1800" dirty="0" smtClean="0">
                          <a:effectLst/>
                        </a:rPr>
                        <a:t>Σιδερένιο Γ :</a:t>
                      </a:r>
                      <a:endParaRPr lang="el-GR" dirty="0"/>
                    </a:p>
                  </a:txBody>
                  <a:tcPr/>
                </a:tc>
                <a:tc>
                  <a:txBody>
                    <a:bodyPr/>
                    <a:lstStyle/>
                    <a:p>
                      <a:r>
                        <a:rPr lang="el-GR" sz="1800" kern="1200" dirty="0" smtClean="0">
                          <a:effectLst/>
                        </a:rPr>
                        <a:t>Παρόν γένος του Η. / η Δίκη βαθμιαία θα εγκαταλείψει τη γη</a:t>
                      </a:r>
                      <a:endParaRPr lang="el-GR" dirty="0"/>
                    </a:p>
                  </a:txBody>
                  <a:tcPr/>
                </a:tc>
              </a:tr>
            </a:tbl>
          </a:graphicData>
        </a:graphic>
      </p:graphicFrame>
    </p:spTree>
    <p:extLst>
      <p:ext uri="{BB962C8B-B14F-4D97-AF65-F5344CB8AC3E}">
        <p14:creationId xmlns="" xmlns:p14="http://schemas.microsoft.com/office/powerpoint/2010/main" val="1996479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485900" y="1862827"/>
            <a:ext cx="6172200" cy="3394472"/>
          </a:xfrm>
        </p:spPr>
        <p:txBody>
          <a:bodyPr>
            <a:normAutofit/>
          </a:bodyPr>
          <a:lstStyle/>
          <a:p>
            <a:r>
              <a:rPr lang="el-GR" sz="1500" dirty="0"/>
              <a:t>Το παρόν εκπαιδευτικό υλικό έχει αναπτυχθεί </a:t>
            </a:r>
            <a:r>
              <a:rPr lang="el-GR" sz="1500" dirty="0" err="1"/>
              <a:t>στ</a:t>
            </a:r>
            <a:r>
              <a:rPr lang="en-US" sz="1500" dirty="0"/>
              <a:t>o</a:t>
            </a:r>
            <a:r>
              <a:rPr lang="el-GR" sz="1500" dirty="0"/>
              <a:t> </a:t>
            </a:r>
            <a:r>
              <a:rPr lang="el-GR" sz="1500" dirty="0" err="1"/>
              <a:t>πλαίσι</a:t>
            </a:r>
            <a:r>
              <a:rPr lang="en-US" sz="1500" dirty="0"/>
              <a:t>o</a:t>
            </a:r>
            <a:r>
              <a:rPr lang="el-GR" sz="1500" dirty="0"/>
              <a:t> του εκπαιδευτικού έργου του διδάσκοντα.</a:t>
            </a:r>
            <a:endParaRPr lang="en-US" sz="1500" dirty="0"/>
          </a:p>
          <a:p>
            <a:r>
              <a:rPr lang="el-GR" sz="1500" dirty="0"/>
              <a:t>Το έργο «</a:t>
            </a:r>
            <a:r>
              <a:rPr lang="el-GR" sz="1500" b="1" dirty="0"/>
              <a:t>Ανοικτά Ακαδημαϊκά Μαθήματα στο Πανεπιστήμιο Αθηνών</a:t>
            </a:r>
            <a:r>
              <a:rPr lang="el-GR" sz="1500" dirty="0"/>
              <a:t>» έχει χρηματοδοτήσει μόνο την αναδιαμόρφωση του εκπαιδευτικού υλικού. </a:t>
            </a:r>
            <a:endParaRPr lang="en-US" sz="1500" dirty="0"/>
          </a:p>
          <a:p>
            <a:r>
              <a:rPr lang="el-GR" sz="15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57754" y="4347102"/>
            <a:ext cx="4126230" cy="1040130"/>
          </a:xfrm>
          <a:prstGeom prst="rect">
            <a:avLst/>
          </a:prstGeom>
        </p:spPr>
      </p:pic>
    </p:spTree>
    <p:extLst>
      <p:ext uri="{BB962C8B-B14F-4D97-AF65-F5344CB8AC3E}">
        <p14:creationId xmlns="" xmlns:p14="http://schemas.microsoft.com/office/powerpoint/2010/main" val="2876359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3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4002510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063229"/>
            <a:ext cx="6858000" cy="85725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1352155" y="2636912"/>
            <a:ext cx="6439689" cy="3394472"/>
          </a:xfrm>
        </p:spPr>
        <p:txBody>
          <a:bodyPr>
            <a:normAutofit/>
          </a:bodyPr>
          <a:lstStyle/>
          <a:p>
            <a:pPr marL="0" indent="0">
              <a:buNone/>
            </a:pPr>
            <a:r>
              <a:rPr lang="el-GR" sz="1800" dirty="0"/>
              <a:t>Το παρόν έργο αποτελεί την έκδοση 1.0</a:t>
            </a:r>
          </a:p>
        </p:txBody>
      </p:sp>
    </p:spTree>
    <p:extLst>
      <p:ext uri="{BB962C8B-B14F-4D97-AF65-F5344CB8AC3E}">
        <p14:creationId xmlns="" xmlns:p14="http://schemas.microsoft.com/office/powerpoint/2010/main" val="2802912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1500" dirty="0" err="1"/>
              <a:t>Copyright</a:t>
            </a:r>
            <a:r>
              <a:rPr lang="el-GR" sz="1500" dirty="0"/>
              <a:t> </a:t>
            </a:r>
            <a:r>
              <a:rPr lang="el-GR" sz="1500" dirty="0" err="1"/>
              <a:t>Εθνικόν</a:t>
            </a:r>
            <a:r>
              <a:rPr lang="el-GR" sz="1500" dirty="0"/>
              <a:t> και </a:t>
            </a:r>
            <a:r>
              <a:rPr lang="el-GR" sz="1500" dirty="0" err="1"/>
              <a:t>Καποδιστριακόν</a:t>
            </a:r>
            <a:r>
              <a:rPr lang="el-GR" sz="1500" dirty="0"/>
              <a:t> </a:t>
            </a:r>
            <a:r>
              <a:rPr lang="el-GR" sz="1500" dirty="0" err="1"/>
              <a:t>Πανεπιστήμιον</a:t>
            </a:r>
            <a:r>
              <a:rPr lang="el-GR" sz="1500" dirty="0"/>
              <a:t> Αθηνών</a:t>
            </a:r>
            <a:r>
              <a:rPr lang="en-US" sz="1500" dirty="0"/>
              <a:t>, </a:t>
            </a:r>
            <a:r>
              <a:rPr lang="el-GR" sz="1500" dirty="0"/>
              <a:t>Σοφία Παπαϊωάννου 2014</a:t>
            </a:r>
            <a:r>
              <a:rPr lang="en-US" sz="1500" dirty="0"/>
              <a:t>.</a:t>
            </a:r>
            <a:r>
              <a:rPr lang="el-GR" sz="1500" dirty="0"/>
              <a:t> Σοφία Παπαϊωάννου 2014. Τίτλος μαθήματος: «Εισαγωγή στην Αρχαία Ελληνική Μυθολογία</a:t>
            </a:r>
            <a:r>
              <a:rPr lang="en-US" sz="1500" dirty="0"/>
              <a:t> </a:t>
            </a:r>
            <a:r>
              <a:rPr lang="el-GR" sz="1500" dirty="0"/>
              <a:t>και Θρησκεία. Τίτλος ενότητας </a:t>
            </a:r>
            <a:r>
              <a:rPr lang="el-GR" sz="1500" dirty="0" smtClean="0"/>
              <a:t>«</a:t>
            </a:r>
            <a:r>
              <a:rPr lang="el-GR" sz="1400" dirty="0">
                <a:solidFill>
                  <a:srgbClr val="5075BC"/>
                </a:solidFill>
              </a:rPr>
              <a:t>Ενότητα</a:t>
            </a:r>
            <a:r>
              <a:rPr lang="en-US" sz="1400" dirty="0">
                <a:solidFill>
                  <a:srgbClr val="5075BC"/>
                </a:solidFill>
              </a:rPr>
              <a:t> B</a:t>
            </a:r>
            <a:r>
              <a:rPr lang="el-GR" sz="1400" dirty="0">
                <a:solidFill>
                  <a:srgbClr val="5075BC"/>
                </a:solidFill>
                <a:latin typeface="Arial" charset="0"/>
                <a:ea typeface="ＭＳ Ｐゴシック" pitchFamily="48" charset="-128"/>
              </a:rPr>
              <a:t> </a:t>
            </a:r>
            <a:r>
              <a:rPr lang="en-US" sz="1400" dirty="0"/>
              <a:t>: </a:t>
            </a:r>
            <a:r>
              <a:rPr lang="el-GR" sz="1400" dirty="0"/>
              <a:t>Η Δημιουργία του Κόσμου στην Αρχαία Ελληνική Μυθολογία</a:t>
            </a:r>
            <a:r>
              <a:rPr lang="en-US" sz="1400" dirty="0"/>
              <a:t>. 3. </a:t>
            </a:r>
            <a:r>
              <a:rPr lang="el-GR" sz="1400" dirty="0"/>
              <a:t>Η καταγωγή του </a:t>
            </a:r>
            <a:r>
              <a:rPr lang="el-GR" sz="1400" dirty="0" smtClean="0"/>
              <a:t>ανθρώπου</a:t>
            </a:r>
            <a:r>
              <a:rPr lang="el-GR" sz="1500" dirty="0" smtClean="0"/>
              <a:t>»</a:t>
            </a:r>
            <a:r>
              <a:rPr lang="en-US" sz="1500" dirty="0" smtClean="0"/>
              <a:t> </a:t>
            </a:r>
            <a:r>
              <a:rPr lang="el-GR" sz="1400" dirty="0"/>
              <a:t>Μάθημα 4</a:t>
            </a:r>
            <a:r>
              <a:rPr lang="el-GR" sz="1400" baseline="30000" dirty="0"/>
              <a:t>ο</a:t>
            </a:r>
            <a:r>
              <a:rPr lang="el-GR" sz="1400" dirty="0"/>
              <a:t>: «Η Δημιουργία του Ανθρώπου»</a:t>
            </a:r>
            <a:endParaRPr lang="en-US" sz="1400" dirty="0"/>
          </a:p>
          <a:p>
            <a:pPr marL="0" indent="0">
              <a:buNone/>
            </a:pPr>
            <a:r>
              <a:rPr lang="el-GR" sz="1500" dirty="0" smtClean="0"/>
              <a:t>Έκδοση</a:t>
            </a:r>
            <a:r>
              <a:rPr lang="el-GR" sz="1500" dirty="0"/>
              <a:t>: 1.0. Αθήνα 2014. </a:t>
            </a:r>
            <a:endParaRPr lang="en-US" sz="1500" dirty="0"/>
          </a:p>
          <a:p>
            <a:pPr marL="0" indent="0">
              <a:buNone/>
            </a:pPr>
            <a:r>
              <a:rPr lang="el-GR" sz="1500" dirty="0"/>
              <a:t>Διαθέσιμο από τη δικτυακή διεύθυνση:  (</a:t>
            </a:r>
            <a:r>
              <a:rPr lang="en-US" sz="1500" dirty="0">
                <a:hlinkClick r:id="rId3" tooltip="Αυτή η εξωτερική σύνδεση θα ανοίξει σε ένα νέο παράθυρο"/>
              </a:rPr>
              <a:t>http://opencourses.uoa.gr/courses/PHIL5/</a:t>
            </a:r>
            <a:r>
              <a:rPr lang="en-US" sz="1500" dirty="0"/>
              <a:t>)</a:t>
            </a:r>
            <a:endParaRPr lang="el-GR" sz="1500" dirty="0"/>
          </a:p>
          <a:p>
            <a:pPr marL="0" indent="0">
              <a:buNone/>
            </a:pPr>
            <a:endParaRPr lang="el-GR" sz="1500" dirty="0"/>
          </a:p>
        </p:txBody>
      </p:sp>
    </p:spTree>
    <p:extLst>
      <p:ext uri="{BB962C8B-B14F-4D97-AF65-F5344CB8AC3E}">
        <p14:creationId xmlns="" xmlns:p14="http://schemas.microsoft.com/office/powerpoint/2010/main" val="3069321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404664"/>
            <a:ext cx="7772400" cy="1152128"/>
          </a:xfrm>
        </p:spPr>
        <p:txBody>
          <a:bodyPr/>
          <a:lstStyle/>
          <a:p>
            <a:r>
              <a:rPr lang="el-GR" dirty="0" smtClean="0"/>
              <a:t>Προμηθέας - Πανδώρα</a:t>
            </a:r>
            <a:endParaRPr lang="el-GR" dirty="0"/>
          </a:p>
        </p:txBody>
      </p:sp>
      <p:sp>
        <p:nvSpPr>
          <p:cNvPr id="3" name="2 - Θέση περιεχομένου"/>
          <p:cNvSpPr>
            <a:spLocks noGrp="1"/>
          </p:cNvSpPr>
          <p:nvPr>
            <p:ph idx="1"/>
          </p:nvPr>
        </p:nvSpPr>
        <p:spPr>
          <a:xfrm>
            <a:off x="395536" y="1628800"/>
            <a:ext cx="8280920" cy="4752528"/>
          </a:xfrm>
        </p:spPr>
        <p:txBody>
          <a:bodyPr/>
          <a:lstStyle/>
          <a:p>
            <a:r>
              <a:rPr lang="el-GR" dirty="0" smtClean="0"/>
              <a:t>Καταγωγή του Ανθρώπου-Άνδρας-Γυναίκα </a:t>
            </a:r>
            <a:endParaRPr lang="en-US" dirty="0" smtClean="0"/>
          </a:p>
          <a:p>
            <a:r>
              <a:rPr lang="el-GR" dirty="0" smtClean="0"/>
              <a:t>Σχέσεις ανάμεσα στους θεούς και τους ανθρώπους </a:t>
            </a:r>
          </a:p>
          <a:p>
            <a:r>
              <a:rPr lang="el-GR" dirty="0" smtClean="0"/>
              <a:t>Γιατί οι άνθρωποι υποφέρουν και πεθαίνουν;  </a:t>
            </a:r>
          </a:p>
          <a:p>
            <a:r>
              <a:rPr lang="el-GR" dirty="0" smtClean="0"/>
              <a:t>Γιατί ο ανθρώπινος βίος είναι γεμάτος βάσανα; </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735546"/>
            <a:ext cx="6172200" cy="85725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223628" y="1430779"/>
            <a:ext cx="6696744" cy="1080119"/>
          </a:xfrm>
        </p:spPr>
        <p:txBody>
          <a:bodyPr>
            <a:noAutofit/>
          </a:bodyPr>
          <a:lstStyle/>
          <a:p>
            <a:pPr marL="0" indent="0">
              <a:buNone/>
            </a:pPr>
            <a:r>
              <a:rPr lang="el-GR" sz="15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500" dirty="0" err="1"/>
              <a:t>κ.λ.π</a:t>
            </a:r>
            <a:r>
              <a:rPr lang="el-GR" sz="15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15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3753" y="2672916"/>
            <a:ext cx="1236495"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223628" y="3050958"/>
            <a:ext cx="6777372" cy="2592288"/>
          </a:xfrm>
          <a:prstGeom prst="rect">
            <a:avLst/>
          </a:prstGeom>
        </p:spPr>
        <p:txBody>
          <a:bodyPr vert="horz" wrap="square" lIns="68580" tIns="34290" rIns="68580" bIns="34290" rtlCol="0" anchor="ctr">
            <a:normAutofit fontScale="85000" lnSpcReduction="20000"/>
          </a:bodyPr>
          <a:lstStyle/>
          <a:p>
            <a:r>
              <a:rPr lang="el-GR" sz="1800" dirty="0">
                <a:solidFill>
                  <a:prstClr val="black"/>
                </a:solidFill>
              </a:rPr>
              <a:t>[1] http://creativecommons.org/licenses/by-nc-sa/4.0/ </a:t>
            </a:r>
            <a:endParaRPr lang="en-US" sz="1800">
              <a:solidFill>
                <a:prstClr val="black"/>
              </a:solidFill>
            </a:endParaRPr>
          </a:p>
          <a:p>
            <a:endParaRPr lang="el-GR" sz="1800" dirty="0">
              <a:solidFill>
                <a:prstClr val="black"/>
              </a:solidFill>
            </a:endParaRPr>
          </a:p>
          <a:p>
            <a:r>
              <a:rPr lang="el-GR" sz="1800" dirty="0">
                <a:solidFill>
                  <a:prstClr val="black"/>
                </a:solidFill>
              </a:rPr>
              <a:t>Ως </a:t>
            </a:r>
            <a:r>
              <a:rPr lang="el-GR" sz="1800" b="1" dirty="0">
                <a:solidFill>
                  <a:prstClr val="black"/>
                </a:solidFill>
              </a:rPr>
              <a:t>Μη Εμπορική</a:t>
            </a:r>
            <a:r>
              <a:rPr lang="el-GR" sz="1800" dirty="0">
                <a:solidFill>
                  <a:prstClr val="black"/>
                </a:solidFill>
              </a:rPr>
              <a:t> ορίζεται η χρήση:</a:t>
            </a:r>
          </a:p>
          <a:p>
            <a:pPr marL="257175" indent="-257175">
              <a:buFont typeface="Arial" panose="020B0604020202020204" pitchFamily="34" charset="0"/>
              <a:buChar char="•"/>
            </a:pPr>
            <a:r>
              <a:rPr lang="el-GR" sz="1800" dirty="0">
                <a:solidFill>
                  <a:prstClr val="black"/>
                </a:solidFill>
              </a:rPr>
              <a:t>που δεν περιλαμβάνει άμεσο ή έμμεσο οικονομικό όφελος από την χρήση του έργου, για το διανομέα του έργου και </a:t>
            </a:r>
            <a:r>
              <a:rPr lang="el-GR" sz="1800" dirty="0" err="1">
                <a:solidFill>
                  <a:prstClr val="black"/>
                </a:solidFill>
              </a:rPr>
              <a:t>αδειοδόχο</a:t>
            </a:r>
            <a:endParaRPr lang="el-GR" sz="1800" dirty="0">
              <a:solidFill>
                <a:prstClr val="black"/>
              </a:solidFill>
            </a:endParaRPr>
          </a:p>
          <a:p>
            <a:pPr marL="257175" indent="-257175">
              <a:buFont typeface="Arial" panose="020B0604020202020204" pitchFamily="34" charset="0"/>
              <a:buChar char="•"/>
            </a:pPr>
            <a:r>
              <a:rPr lang="el-GR" sz="1800" dirty="0">
                <a:solidFill>
                  <a:prstClr val="black"/>
                </a:solidFill>
              </a:rPr>
              <a:t>που</a:t>
            </a:r>
            <a:r>
              <a:rPr lang="en-GB" sz="1800" dirty="0">
                <a:solidFill>
                  <a:prstClr val="black"/>
                </a:solidFill>
              </a:rPr>
              <a:t> </a:t>
            </a:r>
            <a:r>
              <a:rPr lang="el-GR" sz="1800" dirty="0">
                <a:solidFill>
                  <a:prstClr val="black"/>
                </a:solidFill>
              </a:rPr>
              <a:t>δεν περιλαμβάνει οικονομική συναλλαγή ως προϋπόθεση για τη χρήση ή πρόσβαση στο έργο</a:t>
            </a:r>
          </a:p>
          <a:p>
            <a:pPr marL="257175" indent="-257175">
              <a:buFont typeface="Arial" panose="020B0604020202020204" pitchFamily="34" charset="0"/>
              <a:buChar char="•"/>
            </a:pPr>
            <a:r>
              <a:rPr lang="el-GR" sz="1800" dirty="0">
                <a:solidFill>
                  <a:prstClr val="black"/>
                </a:solidFill>
              </a:rPr>
              <a:t>που</a:t>
            </a:r>
            <a:r>
              <a:rPr lang="en-GB" sz="1800" dirty="0">
                <a:solidFill>
                  <a:prstClr val="black"/>
                </a:solidFill>
              </a:rPr>
              <a:t> </a:t>
            </a:r>
            <a:r>
              <a:rPr lang="el-GR" sz="1800" dirty="0">
                <a:solidFill>
                  <a:prstClr val="black"/>
                </a:solidFill>
              </a:rPr>
              <a:t>δεν προσπορίζει στο διανομέα του έργου και</a:t>
            </a:r>
            <a:r>
              <a:rPr lang="en-GB" sz="1800" dirty="0">
                <a:solidFill>
                  <a:prstClr val="black"/>
                </a:solidFill>
              </a:rPr>
              <a:t> </a:t>
            </a:r>
            <a:r>
              <a:rPr lang="el-GR" sz="1800" dirty="0" err="1">
                <a:solidFill>
                  <a:prstClr val="black"/>
                </a:solidFill>
              </a:rPr>
              <a:t>αδειοδόχο</a:t>
            </a:r>
            <a:r>
              <a:rPr lang="en-GB" sz="1800" dirty="0">
                <a:solidFill>
                  <a:prstClr val="black"/>
                </a:solidFill>
              </a:rPr>
              <a:t> </a:t>
            </a:r>
            <a:r>
              <a:rPr lang="el-GR" sz="1800" dirty="0">
                <a:solidFill>
                  <a:prstClr val="black"/>
                </a:solidFill>
              </a:rPr>
              <a:t>έμμεσο οικονομικό όφελος (π.χ. διαφημίσεις) από την προβολή του έργου σε διαδικτυακό τόπο</a:t>
            </a:r>
            <a:endParaRPr lang="en-US" sz="1800" dirty="0">
              <a:solidFill>
                <a:prstClr val="black"/>
              </a:solidFill>
            </a:endParaRPr>
          </a:p>
          <a:p>
            <a:pPr marL="257175" indent="-257175">
              <a:buFont typeface="Arial" panose="020B0604020202020204" pitchFamily="34" charset="0"/>
              <a:buChar char="•"/>
            </a:pPr>
            <a:endParaRPr lang="el-GR" sz="1800" dirty="0">
              <a:solidFill>
                <a:prstClr val="black"/>
              </a:solidFill>
            </a:endParaRPr>
          </a:p>
          <a:p>
            <a:r>
              <a:rPr lang="el-GR" sz="1800" dirty="0">
                <a:solidFill>
                  <a:prstClr val="black"/>
                </a:solidFill>
              </a:rPr>
              <a:t>Ο δικαιούχος μπορεί να παρέχει στον </a:t>
            </a:r>
            <a:r>
              <a:rPr lang="el-GR" sz="1800" dirty="0" err="1">
                <a:solidFill>
                  <a:prstClr val="black"/>
                </a:solidFill>
              </a:rPr>
              <a:t>αδειοδόχο</a:t>
            </a:r>
            <a:r>
              <a:rPr lang="el-GR" sz="1800" dirty="0">
                <a:solidFill>
                  <a:prstClr val="black"/>
                </a:solidFill>
              </a:rPr>
              <a:t> ξεχωριστή άδεια να χρησιμοποιεί το έργο για εμπορική χρήση, εφόσον αυτό του ζητηθεί.</a:t>
            </a:r>
          </a:p>
        </p:txBody>
      </p:sp>
    </p:spTree>
    <p:extLst>
      <p:ext uri="{BB962C8B-B14F-4D97-AF65-F5344CB8AC3E}">
        <p14:creationId xmlns="" xmlns:p14="http://schemas.microsoft.com/office/powerpoint/2010/main" val="345478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7494"/>
            <a:ext cx="7876876" cy="857250"/>
          </a:xfrm>
        </p:spPr>
        <p:txBody>
          <a:bodyPr>
            <a:noAutofit/>
          </a:bodyPr>
          <a:lstStyle/>
          <a:p>
            <a:r>
              <a:rPr lang="el-GR" dirty="0"/>
              <a:t>Σημείωμα Χρήσης Έργων </a:t>
            </a:r>
            <a:r>
              <a:rPr lang="el-GR" dirty="0" smtClean="0"/>
              <a:t>Τρίτων (1/2)</a:t>
            </a:r>
            <a:endParaRPr lang="el-GR" dirty="0"/>
          </a:p>
        </p:txBody>
      </p:sp>
      <p:sp>
        <p:nvSpPr>
          <p:cNvPr id="3" name="Content Placeholder 2"/>
          <p:cNvSpPr>
            <a:spLocks noGrp="1"/>
          </p:cNvSpPr>
          <p:nvPr>
            <p:ph idx="1"/>
          </p:nvPr>
        </p:nvSpPr>
        <p:spPr>
          <a:xfrm>
            <a:off x="885056" y="1340768"/>
            <a:ext cx="7776864" cy="5040560"/>
          </a:xfrm>
        </p:spPr>
        <p:txBody>
          <a:bodyPr>
            <a:noAutofit/>
          </a:bodyPr>
          <a:lstStyle/>
          <a:p>
            <a:pPr marL="0" indent="0">
              <a:buNone/>
            </a:pPr>
            <a:r>
              <a:rPr lang="el-GR" sz="1500" dirty="0"/>
              <a:t>Το Έργο αυτό κάνει χρήση των ακόλουθων έργων:</a:t>
            </a:r>
            <a:endParaRPr lang="el-GR" sz="1500" b="1" dirty="0"/>
          </a:p>
          <a:p>
            <a:pPr marL="0" indent="0">
              <a:buNone/>
            </a:pPr>
            <a:r>
              <a:rPr lang="el-GR" sz="1500" b="1" dirty="0"/>
              <a:t>Εικόνα </a:t>
            </a:r>
            <a:r>
              <a:rPr lang="el-GR" sz="1500" b="1" dirty="0" smtClean="0"/>
              <a:t>1</a:t>
            </a:r>
            <a:r>
              <a:rPr lang="en-US" sz="1500" b="1" dirty="0" smtClean="0"/>
              <a:t>.</a:t>
            </a:r>
            <a:r>
              <a:rPr lang="en-US" sz="1600" b="1" dirty="0"/>
              <a:t>  </a:t>
            </a:r>
            <a:r>
              <a:rPr lang="en-US" sz="1600" dirty="0"/>
              <a:t>ATLAS &amp; </a:t>
            </a:r>
            <a:r>
              <a:rPr lang="en-US" sz="1600" dirty="0" smtClean="0"/>
              <a:t>PROMETHEUS</a:t>
            </a:r>
            <a:r>
              <a:rPr lang="el-GR" sz="1600" b="1" dirty="0" smtClean="0"/>
              <a:t>, </a:t>
            </a:r>
            <a:r>
              <a:rPr lang="en-US" sz="1600" dirty="0" smtClean="0"/>
              <a:t>Museum </a:t>
            </a:r>
            <a:r>
              <a:rPr lang="en-US" sz="1600" dirty="0"/>
              <a:t>Collection: </a:t>
            </a:r>
            <a:r>
              <a:rPr lang="en-US" sz="1600" dirty="0" err="1"/>
              <a:t>Musei</a:t>
            </a:r>
            <a:r>
              <a:rPr lang="en-US" sz="1600" dirty="0"/>
              <a:t> </a:t>
            </a:r>
            <a:r>
              <a:rPr lang="en-US" sz="1600" dirty="0" err="1"/>
              <a:t>Vaticani</a:t>
            </a:r>
            <a:r>
              <a:rPr lang="en-US" sz="1600" dirty="0"/>
              <a:t>, Vatican </a:t>
            </a:r>
            <a:r>
              <a:rPr lang="en-US" sz="1600" dirty="0" smtClean="0"/>
              <a:t>City</a:t>
            </a:r>
            <a:r>
              <a:rPr lang="el-GR" sz="1600" dirty="0"/>
              <a:t>,</a:t>
            </a:r>
            <a:r>
              <a:rPr lang="en-US" sz="1500" b="1" dirty="0" smtClean="0"/>
              <a:t> </a:t>
            </a:r>
            <a:r>
              <a:rPr lang="en-US" sz="1500" dirty="0">
                <a:hlinkClick r:id="rId3"/>
              </a:rPr>
              <a:t>http://</a:t>
            </a:r>
            <a:r>
              <a:rPr lang="en-US" sz="1500" dirty="0" smtClean="0">
                <a:hlinkClick r:id="rId3"/>
              </a:rPr>
              <a:t>www.theoi.com/Gallery/T20.1.html</a:t>
            </a:r>
            <a:r>
              <a:rPr lang="en-US" sz="1500" dirty="0" smtClean="0"/>
              <a:t> </a:t>
            </a:r>
            <a:r>
              <a:rPr lang="en-US" sz="1500" b="1" dirty="0" smtClean="0"/>
              <a:t> </a:t>
            </a:r>
            <a:r>
              <a:rPr lang="en-US" sz="1500" dirty="0"/>
              <a:t>. </a:t>
            </a:r>
            <a:r>
              <a:rPr lang="el-GR" sz="1500" dirty="0"/>
              <a:t>Περί των δικαιωμάτων χρήσης των </a:t>
            </a:r>
            <a:r>
              <a:rPr lang="el-GR" sz="1500" dirty="0" smtClean="0"/>
              <a:t>περιεχομένων</a:t>
            </a:r>
            <a:r>
              <a:rPr lang="en-US" sz="1500" dirty="0" smtClean="0"/>
              <a:t> </a:t>
            </a:r>
            <a:r>
              <a:rPr lang="el-GR" sz="1500" dirty="0" smtClean="0"/>
              <a:t>του </a:t>
            </a:r>
            <a:r>
              <a:rPr lang="el-GR" sz="1500" dirty="0" err="1" smtClean="0"/>
              <a:t>ιστοτόπου</a:t>
            </a:r>
            <a:r>
              <a:rPr lang="el-GR" sz="1500" dirty="0" smtClean="0"/>
              <a:t>: </a:t>
            </a:r>
            <a:r>
              <a:rPr lang="en-US" sz="1500" dirty="0">
                <a:hlinkClick r:id="rId4"/>
              </a:rPr>
              <a:t>http://www.theoi.com/Galleries.html</a:t>
            </a:r>
            <a:r>
              <a:rPr lang="en-US" sz="1500" dirty="0"/>
              <a:t> . </a:t>
            </a:r>
            <a:endParaRPr lang="en-US" sz="1500" b="1" dirty="0" smtClean="0"/>
          </a:p>
          <a:p>
            <a:pPr marL="0" indent="0">
              <a:buNone/>
            </a:pPr>
            <a:r>
              <a:rPr lang="el-GR" sz="1500" b="1" dirty="0" smtClean="0"/>
              <a:t>Εικόνα </a:t>
            </a:r>
            <a:r>
              <a:rPr lang="el-GR" sz="1500" b="1" dirty="0"/>
              <a:t>2</a:t>
            </a:r>
            <a:r>
              <a:rPr lang="el-GR" sz="1500" dirty="0"/>
              <a:t>. Το μαρτύριο του </a:t>
            </a:r>
            <a:r>
              <a:rPr lang="el-GR" sz="1500" dirty="0" smtClean="0"/>
              <a:t>Προμηθέα, </a:t>
            </a:r>
            <a:r>
              <a:rPr lang="fr-FR" sz="1500" dirty="0"/>
              <a:t>Jean-Louis-</a:t>
            </a:r>
            <a:r>
              <a:rPr lang="fr-FR" sz="1500" dirty="0" err="1"/>
              <a:t>Cesar</a:t>
            </a:r>
            <a:r>
              <a:rPr lang="fr-FR" sz="1500" dirty="0"/>
              <a:t> Lair </a:t>
            </a:r>
            <a:r>
              <a:rPr lang="el-GR" sz="1500" dirty="0" smtClean="0"/>
              <a:t>, </a:t>
            </a:r>
            <a:r>
              <a:rPr lang="en-US" sz="1500" dirty="0" smtClean="0"/>
              <a:t>Page URL: </a:t>
            </a:r>
            <a:r>
              <a:rPr lang="en-US" sz="1500" dirty="0" smtClean="0">
                <a:hlinkClick r:id="rId5"/>
              </a:rPr>
              <a:t>https</a:t>
            </a:r>
            <a:r>
              <a:rPr lang="en-US" sz="1500" dirty="0">
                <a:hlinkClick r:id="rId5"/>
              </a:rPr>
              <a:t>://</a:t>
            </a:r>
            <a:r>
              <a:rPr lang="en-US" sz="1500" dirty="0" smtClean="0">
                <a:hlinkClick r:id="rId5"/>
              </a:rPr>
              <a:t>commons.wikimedia.org/wiki/File%3AThe-torture-of-prometheus-jean-louis-cesar-lair.jpg</a:t>
            </a:r>
            <a:r>
              <a:rPr lang="en-US" sz="1500" dirty="0" smtClean="0"/>
              <a:t> </a:t>
            </a:r>
            <a:br>
              <a:rPr lang="en-US" sz="1500" dirty="0" smtClean="0"/>
            </a:br>
            <a:r>
              <a:rPr lang="en-US" sz="1500" dirty="0"/>
              <a:t>file </a:t>
            </a:r>
            <a:r>
              <a:rPr lang="en-US" sz="1500" dirty="0" smtClean="0"/>
              <a:t>URL: </a:t>
            </a:r>
            <a:r>
              <a:rPr lang="en-US" sz="1500" dirty="0">
                <a:hlinkClick r:id="rId6"/>
              </a:rPr>
              <a:t>https://</a:t>
            </a:r>
            <a:r>
              <a:rPr lang="en-US" sz="1500" dirty="0" smtClean="0">
                <a:hlinkClick r:id="rId6"/>
              </a:rPr>
              <a:t>upload.wikimedia.org/wikipedia/commons/e/e6/The-torture-of-prometheus-jean-louis-cesar-lair.jpg</a:t>
            </a:r>
            <a:r>
              <a:rPr lang="en-US" sz="1500" dirty="0" smtClean="0"/>
              <a:t> , </a:t>
            </a:r>
            <a:r>
              <a:rPr lang="fr-FR" sz="1500" dirty="0"/>
              <a:t>By Jean-Louis-</a:t>
            </a:r>
            <a:r>
              <a:rPr lang="fr-FR" sz="1500" dirty="0" err="1"/>
              <a:t>Cesar</a:t>
            </a:r>
            <a:r>
              <a:rPr lang="fr-FR" sz="1500" dirty="0"/>
              <a:t> Lair (1781-1828) ([1]) [Public </a:t>
            </a:r>
            <a:r>
              <a:rPr lang="fr-FR" sz="1500" dirty="0" err="1"/>
              <a:t>domain</a:t>
            </a:r>
            <a:r>
              <a:rPr lang="fr-FR" sz="1500" dirty="0"/>
              <a:t>], via </a:t>
            </a:r>
            <a:r>
              <a:rPr lang="fr-FR" sz="1500" dirty="0" err="1"/>
              <a:t>Wikimedia</a:t>
            </a:r>
            <a:r>
              <a:rPr lang="fr-FR" sz="1500" dirty="0"/>
              <a:t> </a:t>
            </a:r>
            <a:r>
              <a:rPr lang="fr-FR" sz="1500" dirty="0" smtClean="0"/>
              <a:t>Commons.</a:t>
            </a:r>
            <a:endParaRPr lang="el-GR" sz="1500" dirty="0" smtClean="0"/>
          </a:p>
          <a:p>
            <a:pPr marL="0" indent="0">
              <a:buNone/>
            </a:pPr>
            <a:r>
              <a:rPr lang="el-GR" sz="1500" b="1" dirty="0" smtClean="0"/>
              <a:t>Εικόνα </a:t>
            </a:r>
            <a:r>
              <a:rPr lang="el-GR" sz="1500" b="1" dirty="0"/>
              <a:t>3.</a:t>
            </a:r>
            <a:r>
              <a:rPr lang="el-GR" sz="1500" dirty="0"/>
              <a:t> </a:t>
            </a:r>
            <a:r>
              <a:rPr lang="el-GR" sz="1500" dirty="0" smtClean="0"/>
              <a:t>Προμηθέας Δεσμώτης, </a:t>
            </a:r>
            <a:r>
              <a:rPr lang="en-US" sz="1500" dirty="0"/>
              <a:t>, Peter Paul Rubens </a:t>
            </a:r>
            <a:r>
              <a:rPr lang="el-GR" sz="1500" dirty="0" smtClean="0"/>
              <a:t>, </a:t>
            </a:r>
            <a:r>
              <a:rPr lang="en-US" sz="1500" dirty="0" smtClean="0"/>
              <a:t>Page </a:t>
            </a:r>
            <a:r>
              <a:rPr lang="en-US" sz="1500" dirty="0"/>
              <a:t>URL</a:t>
            </a:r>
            <a:r>
              <a:rPr lang="en-US" sz="1500" dirty="0" smtClean="0"/>
              <a:t>:</a:t>
            </a:r>
            <a:r>
              <a:rPr lang="el-GR" sz="1500" dirty="0" smtClean="0"/>
              <a:t> </a:t>
            </a:r>
            <a:r>
              <a:rPr lang="en-US" sz="1500" dirty="0">
                <a:hlinkClick r:id="rId7"/>
              </a:rPr>
              <a:t>https://commons.wikimedia.org/wiki/File%3APeter_Paul_Rubens_-_Prometheus_Bound_-_</a:t>
            </a:r>
            <a:r>
              <a:rPr lang="en-US" sz="1500" dirty="0" smtClean="0">
                <a:hlinkClick r:id="rId7"/>
              </a:rPr>
              <a:t>WGA20279.jpg</a:t>
            </a:r>
            <a:r>
              <a:rPr lang="el-GR" sz="1500" dirty="0" smtClean="0"/>
              <a:t>, </a:t>
            </a:r>
            <a:r>
              <a:rPr lang="en-US" sz="1500" dirty="0" smtClean="0"/>
              <a:t>file URL</a:t>
            </a:r>
            <a:r>
              <a:rPr lang="en-US" sz="1500" dirty="0"/>
              <a:t>: </a:t>
            </a:r>
            <a:r>
              <a:rPr lang="en-US" sz="1500" dirty="0">
                <a:hlinkClick r:id="rId7"/>
              </a:rPr>
              <a:t>https://commons.wikimedia.org/wiki/File%3APeter_Paul_Rubens_-_Prometheus_Bound_-_</a:t>
            </a:r>
            <a:r>
              <a:rPr lang="en-US" sz="1500" dirty="0" smtClean="0">
                <a:hlinkClick r:id="rId7"/>
              </a:rPr>
              <a:t>WGA20279.jpg</a:t>
            </a:r>
            <a:r>
              <a:rPr lang="en-US" sz="1500" dirty="0" smtClean="0"/>
              <a:t> </a:t>
            </a:r>
            <a:r>
              <a:rPr lang="en-US" sz="1500" dirty="0"/>
              <a:t>, Peter Paul Rubens [Public domain], via Wikimedia Commons</a:t>
            </a:r>
            <a:endParaRPr lang="el-GR" sz="1500" dirty="0" smtClean="0"/>
          </a:p>
          <a:p>
            <a:pPr marL="0" indent="0">
              <a:buNone/>
            </a:pPr>
            <a:r>
              <a:rPr lang="el-GR" sz="1600" b="1" dirty="0"/>
              <a:t>Εικόνα </a:t>
            </a:r>
            <a:r>
              <a:rPr lang="en-US" sz="1600" b="1" dirty="0" smtClean="0"/>
              <a:t>4. </a:t>
            </a:r>
            <a:r>
              <a:rPr lang="en-US" sz="1600" dirty="0" smtClean="0"/>
              <a:t>British Museum, Red-figured </a:t>
            </a:r>
            <a:r>
              <a:rPr lang="en-US" sz="1600" dirty="0"/>
              <a:t>wine bowl (calyx-</a:t>
            </a:r>
            <a:r>
              <a:rPr lang="en-US" sz="1600" i="1" dirty="0"/>
              <a:t>krater</a:t>
            </a:r>
            <a:r>
              <a:rPr lang="en-US" sz="1600" dirty="0"/>
              <a:t>), attributed to the Niobid Painter, </a:t>
            </a:r>
            <a:r>
              <a:rPr lang="en-US" sz="1600" dirty="0">
                <a:hlinkClick r:id="rId8"/>
              </a:rPr>
              <a:t>http://</a:t>
            </a:r>
            <a:r>
              <a:rPr lang="en-US" sz="1600" dirty="0" smtClean="0">
                <a:hlinkClick r:id="rId8"/>
              </a:rPr>
              <a:t>www.britishmuseum.org/join_in/using_digital_images/using_digital_images.aspx?image=ps038471.jpg</a:t>
            </a:r>
            <a:r>
              <a:rPr lang="en-US" sz="1600" dirty="0" smtClean="0"/>
              <a:t> , </a:t>
            </a:r>
            <a:r>
              <a:rPr lang="en-US" sz="1600" dirty="0"/>
              <a:t>CC BY-NC-SA </a:t>
            </a:r>
            <a:r>
              <a:rPr lang="en-US" sz="1600" dirty="0" smtClean="0"/>
              <a:t>4.0, </a:t>
            </a:r>
            <a:endParaRPr lang="en-US" sz="1600" dirty="0"/>
          </a:p>
          <a:p>
            <a:pPr marL="0" indent="0">
              <a:buNone/>
            </a:pPr>
            <a:endParaRPr lang="el-GR" sz="1500" dirty="0"/>
          </a:p>
        </p:txBody>
      </p:sp>
      <p:pic>
        <p:nvPicPr>
          <p:cNvPr id="4" name="Picture 22" descr="Λογότυπο για Άδειες χρήσης Creative Commons BY-NC-ND">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155240" y="5971976"/>
            <a:ext cx="1236495" cy="4320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7143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7494"/>
            <a:ext cx="7876876" cy="857250"/>
          </a:xfrm>
        </p:spPr>
        <p:txBody>
          <a:bodyPr>
            <a:noAutofit/>
          </a:bodyPr>
          <a:lstStyle/>
          <a:p>
            <a:r>
              <a:rPr lang="el-GR" dirty="0"/>
              <a:t>Σημείωμα Χρήσης Έργων </a:t>
            </a:r>
            <a:r>
              <a:rPr lang="el-GR" dirty="0" smtClean="0"/>
              <a:t>Τρίτων (2/2)</a:t>
            </a:r>
            <a:endParaRPr lang="el-GR" dirty="0"/>
          </a:p>
        </p:txBody>
      </p:sp>
      <p:sp>
        <p:nvSpPr>
          <p:cNvPr id="3" name="Content Placeholder 2"/>
          <p:cNvSpPr>
            <a:spLocks noGrp="1"/>
          </p:cNvSpPr>
          <p:nvPr>
            <p:ph idx="1"/>
          </p:nvPr>
        </p:nvSpPr>
        <p:spPr>
          <a:xfrm>
            <a:off x="885056" y="1340768"/>
            <a:ext cx="7776864" cy="5040560"/>
          </a:xfrm>
        </p:spPr>
        <p:txBody>
          <a:bodyPr>
            <a:noAutofit/>
          </a:bodyPr>
          <a:lstStyle/>
          <a:p>
            <a:pPr marL="0" indent="0">
              <a:buNone/>
            </a:pPr>
            <a:r>
              <a:rPr lang="el-GR" sz="1500" dirty="0"/>
              <a:t>Το Έργο αυτό κάνει χρήση των ακόλουθων έργων:</a:t>
            </a:r>
            <a:endParaRPr lang="el-GR" sz="1500" b="1" dirty="0"/>
          </a:p>
          <a:p>
            <a:pPr marL="0" indent="0">
              <a:buNone/>
              <a:tabLst>
                <a:tab pos="1968500" algn="l"/>
              </a:tabLst>
            </a:pPr>
            <a:r>
              <a:rPr lang="el-GR" sz="1500" b="1" dirty="0"/>
              <a:t>Εικόνα </a:t>
            </a:r>
            <a:r>
              <a:rPr lang="el-GR" sz="1500" b="1" dirty="0" smtClean="0"/>
              <a:t>5</a:t>
            </a:r>
            <a:r>
              <a:rPr lang="en-US" sz="1500" b="1" dirty="0" smtClean="0"/>
              <a:t>.</a:t>
            </a:r>
            <a:r>
              <a:rPr lang="en-US" sz="1600" b="1" dirty="0"/>
              <a:t>  </a:t>
            </a:r>
            <a:r>
              <a:rPr lang="en-US" sz="1600" dirty="0"/>
              <a:t>THE CREATION OF </a:t>
            </a:r>
            <a:r>
              <a:rPr lang="en-US" sz="1600" dirty="0" smtClean="0"/>
              <a:t>PANDORA</a:t>
            </a:r>
            <a:r>
              <a:rPr lang="el-GR" sz="1600" b="1" dirty="0" smtClean="0"/>
              <a:t>, </a:t>
            </a:r>
            <a:r>
              <a:rPr lang="en-US" sz="1600" dirty="0" smtClean="0"/>
              <a:t>Museum </a:t>
            </a:r>
            <a:r>
              <a:rPr lang="en-US" sz="1600" dirty="0"/>
              <a:t>Collection: Ashmolean Museum, Oxford, United Kingdom </a:t>
            </a:r>
            <a:r>
              <a:rPr lang="el-GR" sz="1600" dirty="0" smtClean="0"/>
              <a:t>,</a:t>
            </a:r>
            <a:r>
              <a:rPr lang="en-US" sz="1600" dirty="0">
                <a:hlinkClick r:id="rId3"/>
              </a:rPr>
              <a:t> http://</a:t>
            </a:r>
            <a:r>
              <a:rPr lang="en-US" sz="1600" dirty="0" smtClean="0">
                <a:hlinkClick r:id="rId3"/>
              </a:rPr>
              <a:t>www.theoi.com/Gallery/T22.1.html</a:t>
            </a:r>
            <a:r>
              <a:rPr lang="el-GR" sz="1600" dirty="0" smtClean="0">
                <a:hlinkClick r:id="rId3"/>
              </a:rPr>
              <a:t> </a:t>
            </a:r>
            <a:r>
              <a:rPr lang="el-GR" sz="1600" dirty="0" smtClean="0"/>
              <a:t> </a:t>
            </a:r>
            <a:r>
              <a:rPr lang="en-US" sz="1600" dirty="0"/>
              <a:t>. </a:t>
            </a:r>
            <a:r>
              <a:rPr lang="el-GR" sz="1600" dirty="0"/>
              <a:t>Περί των δικαιωμάτων χρήσης των περιεχομένων</a:t>
            </a:r>
            <a:r>
              <a:rPr lang="en-US" sz="1600" dirty="0"/>
              <a:t> </a:t>
            </a:r>
            <a:r>
              <a:rPr lang="el-GR" sz="1600" dirty="0"/>
              <a:t>του </a:t>
            </a:r>
            <a:r>
              <a:rPr lang="el-GR" sz="1600" dirty="0" err="1"/>
              <a:t>ιστοτόπου</a:t>
            </a:r>
            <a:r>
              <a:rPr lang="el-GR" sz="1600" dirty="0"/>
              <a:t>: </a:t>
            </a:r>
            <a:r>
              <a:rPr lang="en-US" sz="1600" dirty="0">
                <a:hlinkClick r:id="rId4"/>
              </a:rPr>
              <a:t>http://www.theoi.com/Galleries.html</a:t>
            </a:r>
            <a:r>
              <a:rPr lang="en-US" sz="1600" dirty="0"/>
              <a:t> </a:t>
            </a:r>
            <a:endParaRPr lang="el-GR" sz="1500" dirty="0" smtClean="0"/>
          </a:p>
          <a:p>
            <a:pPr marL="0" indent="0">
              <a:buNone/>
            </a:pPr>
            <a:r>
              <a:rPr lang="el-GR" sz="1500" b="1" dirty="0" smtClean="0"/>
              <a:t>Εικόνα 6.</a:t>
            </a:r>
            <a:r>
              <a:rPr lang="el-GR" sz="1500" dirty="0" smtClean="0"/>
              <a:t> </a:t>
            </a:r>
            <a:r>
              <a:rPr lang="en-US" sz="1500" dirty="0"/>
              <a:t>Eva Prima Pandora</a:t>
            </a:r>
            <a:r>
              <a:rPr lang="en-US" sz="1500" dirty="0" smtClean="0"/>
              <a:t>, </a:t>
            </a:r>
            <a:r>
              <a:rPr lang="en-US" sz="1500" dirty="0"/>
              <a:t>Jean Cousin the </a:t>
            </a:r>
            <a:r>
              <a:rPr lang="en-US" sz="1500" dirty="0" smtClean="0"/>
              <a:t>Elder,</a:t>
            </a:r>
            <a:r>
              <a:rPr lang="el-GR" sz="1500" dirty="0" smtClean="0"/>
              <a:t> </a:t>
            </a:r>
            <a:r>
              <a:rPr lang="en-US" sz="1500" dirty="0"/>
              <a:t>page URL: </a:t>
            </a:r>
            <a:r>
              <a:rPr lang="en-US" sz="1500" dirty="0">
                <a:hlinkClick r:id="rId5"/>
              </a:rPr>
              <a:t>https://</a:t>
            </a:r>
            <a:r>
              <a:rPr lang="en-US" sz="1500" dirty="0" smtClean="0">
                <a:hlinkClick r:id="rId5"/>
              </a:rPr>
              <a:t>commons.wikimedia.org/wiki/File%3AJean_Cousin_the_Elder%2C_Eva_Prima_Pandora.jpg</a:t>
            </a:r>
            <a:r>
              <a:rPr lang="en-US" sz="1500" dirty="0" smtClean="0"/>
              <a:t> , file URL</a:t>
            </a:r>
            <a:r>
              <a:rPr lang="en-US" sz="1500" dirty="0"/>
              <a:t>: </a:t>
            </a:r>
            <a:r>
              <a:rPr lang="en-US" sz="1500" dirty="0">
                <a:hlinkClick r:id="rId6"/>
              </a:rPr>
              <a:t>https://</a:t>
            </a:r>
            <a:r>
              <a:rPr lang="en-US" sz="1500" dirty="0" smtClean="0">
                <a:hlinkClick r:id="rId6"/>
              </a:rPr>
              <a:t>upload.wikimedia.org/wikipedia/commons/3/38/Jean_Cousin_the_Elder%2C_Eva_Prima_Pandora.jpg</a:t>
            </a:r>
            <a:r>
              <a:rPr lang="en-US" sz="1500" dirty="0"/>
              <a:t> , Jean Cousin the Elder [Public domain], via Wikimedia Commons</a:t>
            </a:r>
            <a:endParaRPr lang="el-GR" sz="1500" dirty="0" smtClean="0"/>
          </a:p>
          <a:p>
            <a:pPr marL="0" indent="0">
              <a:buNone/>
            </a:pPr>
            <a:r>
              <a:rPr lang="el-GR" sz="1600" b="1" dirty="0" smtClean="0"/>
              <a:t>Εικόνα 7. </a:t>
            </a:r>
            <a:r>
              <a:rPr lang="en-US" sz="1600" dirty="0" smtClean="0"/>
              <a:t>Pandora</a:t>
            </a:r>
            <a:r>
              <a:rPr lang="el-GR" sz="1600" dirty="0" smtClean="0"/>
              <a:t>, </a:t>
            </a:r>
            <a:r>
              <a:rPr lang="en-US" sz="1600" dirty="0"/>
              <a:t>John William </a:t>
            </a:r>
            <a:r>
              <a:rPr lang="en-US" sz="1600" dirty="0" smtClean="0"/>
              <a:t>Waterhouse, page </a:t>
            </a:r>
            <a:r>
              <a:rPr lang="en-US" sz="1600" dirty="0"/>
              <a:t>URL: </a:t>
            </a:r>
            <a:r>
              <a:rPr lang="en-US" sz="1600" dirty="0">
                <a:hlinkClick r:id="rId7"/>
              </a:rPr>
              <a:t>https://commons.wikimedia.org/wiki/File%3APandora_-_</a:t>
            </a:r>
            <a:r>
              <a:rPr lang="en-US" sz="1600" dirty="0" smtClean="0">
                <a:hlinkClick r:id="rId7"/>
              </a:rPr>
              <a:t>John_William_Waterhouse.jpg</a:t>
            </a:r>
            <a:r>
              <a:rPr lang="en-US" sz="1600" dirty="0" smtClean="0"/>
              <a:t> , </a:t>
            </a:r>
            <a:r>
              <a:rPr lang="en-US" sz="1600" dirty="0"/>
              <a:t>file URL: </a:t>
            </a:r>
            <a:r>
              <a:rPr lang="en-US" sz="1600" dirty="0">
                <a:hlinkClick r:id="rId8"/>
              </a:rPr>
              <a:t>https://upload.wikimedia.org/wikipedia/commons/d/df/Pandora_-_</a:t>
            </a:r>
            <a:r>
              <a:rPr lang="en-US" sz="1600" dirty="0" smtClean="0">
                <a:hlinkClick r:id="rId8"/>
              </a:rPr>
              <a:t>John_William_Waterhouse.jpg</a:t>
            </a:r>
            <a:r>
              <a:rPr lang="en-US" sz="1600" dirty="0"/>
              <a:t>, John William Waterhouse [Public domain], via Wikimedia Commons</a:t>
            </a:r>
            <a:endParaRPr lang="el-GR" sz="1600" dirty="0" smtClean="0"/>
          </a:p>
          <a:p>
            <a:pPr marL="0" indent="0">
              <a:buNone/>
            </a:pPr>
            <a:endParaRPr lang="el-GR" sz="1500" dirty="0"/>
          </a:p>
        </p:txBody>
      </p:sp>
    </p:spTree>
    <p:extLst>
      <p:ext uri="{BB962C8B-B14F-4D97-AF65-F5344CB8AC3E}">
        <p14:creationId xmlns="" xmlns:p14="http://schemas.microsoft.com/office/powerpoint/2010/main" val="2632435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85728"/>
            <a:ext cx="7772400" cy="550984"/>
          </a:xfrm>
        </p:spPr>
        <p:txBody>
          <a:bodyPr>
            <a:noAutofit/>
          </a:bodyPr>
          <a:lstStyle/>
          <a:p>
            <a:r>
              <a:rPr lang="el-GR" dirty="0" smtClean="0"/>
              <a:t>Προμηθέας (στον Ησίοδο)</a:t>
            </a:r>
            <a:endParaRPr lang="en-US" dirty="0"/>
          </a:p>
        </p:txBody>
      </p:sp>
      <p:sp>
        <p:nvSpPr>
          <p:cNvPr id="21507" name="Rectangle 3"/>
          <p:cNvSpPr>
            <a:spLocks noGrp="1" noChangeArrowheads="1"/>
          </p:cNvSpPr>
          <p:nvPr>
            <p:ph idx="1"/>
          </p:nvPr>
        </p:nvSpPr>
        <p:spPr>
          <a:xfrm>
            <a:off x="142844" y="1000108"/>
            <a:ext cx="9001156" cy="5453228"/>
          </a:xfrm>
        </p:spPr>
        <p:txBody>
          <a:bodyPr>
            <a:normAutofit lnSpcReduction="10000"/>
          </a:bodyPr>
          <a:lstStyle/>
          <a:p>
            <a:r>
              <a:rPr lang="el-GR" dirty="0" smtClean="0"/>
              <a:t>Προ-</a:t>
            </a:r>
            <a:r>
              <a:rPr lang="el-GR" dirty="0" err="1" smtClean="0"/>
              <a:t>μήδομαι</a:t>
            </a:r>
            <a:r>
              <a:rPr lang="el-GR" dirty="0" smtClean="0"/>
              <a:t> – ‘</a:t>
            </a:r>
            <a:r>
              <a:rPr lang="en-US" dirty="0" smtClean="0"/>
              <a:t>trickster figure’ </a:t>
            </a:r>
            <a:endParaRPr lang="el-GR" dirty="0" smtClean="0"/>
          </a:p>
          <a:p>
            <a:r>
              <a:rPr lang="el-GR" dirty="0" smtClean="0"/>
              <a:t>Γιος του Τιτάνα Ιαπετού και της Κλυμένης </a:t>
            </a:r>
          </a:p>
          <a:p>
            <a:r>
              <a:rPr lang="el-GR" dirty="0" smtClean="0"/>
              <a:t>Ξεγελά τον Δία στη </a:t>
            </a:r>
            <a:r>
              <a:rPr lang="el-GR" dirty="0" err="1" smtClean="0"/>
              <a:t>Μηκώνη</a:t>
            </a:r>
            <a:r>
              <a:rPr lang="el-GR" dirty="0" smtClean="0"/>
              <a:t> (</a:t>
            </a:r>
            <a:r>
              <a:rPr lang="el-GR" i="1" dirty="0" err="1" smtClean="0"/>
              <a:t>Θεογ</a:t>
            </a:r>
            <a:r>
              <a:rPr lang="el-GR" dirty="0" smtClean="0"/>
              <a:t>. 535κεξ.)</a:t>
            </a:r>
          </a:p>
          <a:p>
            <a:r>
              <a:rPr lang="el-GR" dirty="0" smtClean="0"/>
              <a:t>Ο Δίας θυμώνει και αφαιρεί τη φωτιά από τους ανθρώπους. Ο Προμηθέας κλέβει τη φωτιά από τον Δία και τη δίνει πάλι στους ανθρώπους (</a:t>
            </a:r>
            <a:r>
              <a:rPr lang="el-GR" i="1" dirty="0" err="1" smtClean="0"/>
              <a:t>Θεογ</a:t>
            </a:r>
            <a:r>
              <a:rPr lang="el-GR" dirty="0" smtClean="0"/>
              <a:t>. 561-8, </a:t>
            </a:r>
            <a:r>
              <a:rPr lang="el-GR" i="1" dirty="0" smtClean="0"/>
              <a:t>ΕΗ</a:t>
            </a:r>
            <a:r>
              <a:rPr lang="el-GR" dirty="0" smtClean="0"/>
              <a:t> 42-52)</a:t>
            </a:r>
          </a:p>
          <a:p>
            <a:r>
              <a:rPr lang="el-GR" dirty="0" smtClean="0"/>
              <a:t>Για τιμωρία, δημιουργείται η Πανδώρα (</a:t>
            </a:r>
            <a:r>
              <a:rPr lang="el-GR" i="1" dirty="0" err="1" smtClean="0"/>
              <a:t>Θεογ</a:t>
            </a:r>
            <a:r>
              <a:rPr lang="el-GR" dirty="0" smtClean="0"/>
              <a:t>. 570κεξ., </a:t>
            </a:r>
            <a:r>
              <a:rPr lang="el-GR" i="1" dirty="0" smtClean="0"/>
              <a:t>ΕΗ</a:t>
            </a:r>
            <a:r>
              <a:rPr lang="el-GR" dirty="0" smtClean="0"/>
              <a:t> 55-104)</a:t>
            </a:r>
          </a:p>
          <a:p>
            <a:r>
              <a:rPr lang="el-GR" dirty="0" smtClean="0"/>
              <a:t>Ο Προμηθέας τιμωρείται (δεσμά + αετός)</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42852"/>
            <a:ext cx="7772400" cy="571504"/>
          </a:xfrm>
        </p:spPr>
        <p:txBody>
          <a:bodyPr>
            <a:noAutofit/>
          </a:bodyPr>
          <a:lstStyle/>
          <a:p>
            <a:r>
              <a:rPr lang="el-GR" dirty="0" smtClean="0"/>
              <a:t>Ο Προμηθέας Ξεγελά τον Δία</a:t>
            </a:r>
            <a:endParaRPr lang="en-US" dirty="0"/>
          </a:p>
        </p:txBody>
      </p:sp>
      <p:sp>
        <p:nvSpPr>
          <p:cNvPr id="18435" name="Rectangle 3"/>
          <p:cNvSpPr>
            <a:spLocks noGrp="1" noChangeArrowheads="1"/>
          </p:cNvSpPr>
          <p:nvPr>
            <p:ph idx="1"/>
          </p:nvPr>
        </p:nvSpPr>
        <p:spPr>
          <a:xfrm>
            <a:off x="161178" y="714356"/>
            <a:ext cx="8821644" cy="6057448"/>
          </a:xfrm>
        </p:spPr>
        <p:txBody>
          <a:bodyPr>
            <a:noAutofit/>
          </a:bodyPr>
          <a:lstStyle/>
          <a:p>
            <a:pPr algn="just">
              <a:lnSpc>
                <a:spcPct val="90000"/>
              </a:lnSpc>
            </a:pPr>
            <a:r>
              <a:rPr lang="el-GR" sz="1800" dirty="0" err="1" smtClean="0">
                <a:latin typeface="Arial" pitchFamily="34" charset="0"/>
                <a:cs typeface="Arial" pitchFamily="34" charset="0"/>
              </a:rPr>
              <a:t>τῶι</a:t>
            </a:r>
            <a:r>
              <a:rPr lang="el-GR" sz="1800" dirty="0" smtClean="0">
                <a:latin typeface="Arial" pitchFamily="34" charset="0"/>
                <a:cs typeface="Arial" pitchFamily="34" charset="0"/>
              </a:rPr>
              <a:t> δ</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αὖτ</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ὀστέα</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λευκὰ</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βοὸς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δολίηι</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ἐπὶ</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τέχνηι</a:t>
            </a:r>
            <a:r>
              <a:rPr lang="en-US" sz="1800" dirty="0" smtClean="0">
                <a:latin typeface="Arial" pitchFamily="34" charset="0"/>
                <a:cs typeface="Arial" pitchFamily="34" charset="0"/>
              </a:rPr>
              <a:t> / </a:t>
            </a:r>
            <a:r>
              <a:rPr lang="el-GR" sz="1800" dirty="0" err="1" smtClean="0">
                <a:latin typeface="Arial" pitchFamily="34" charset="0"/>
                <a:cs typeface="Arial" pitchFamily="34" charset="0"/>
              </a:rPr>
              <a:t>εὐθετίσας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κατέθηκε</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καλύψας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ἀργέτι</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δημῶι</a:t>
            </a:r>
            <a:r>
              <a:rPr lang="en-GB" sz="1800" dirty="0" smtClean="0">
                <a:latin typeface="Arial" pitchFamily="34" charset="0"/>
                <a:cs typeface="Arial" pitchFamily="34" charset="0"/>
              </a:rPr>
              <a:t>. / </a:t>
            </a:r>
            <a:r>
              <a:rPr lang="el-GR" sz="1800" dirty="0" err="1" smtClean="0">
                <a:latin typeface="Arial" pitchFamily="34" charset="0"/>
                <a:cs typeface="Arial" pitchFamily="34" charset="0"/>
              </a:rPr>
              <a:t>δὴ</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τότε</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μιν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προσέειπε</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πατὴρ</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ἀνδρῶν</a:t>
            </a:r>
            <a:r>
              <a:rPr lang="el-GR" sz="1800" dirty="0" smtClean="0">
                <a:latin typeface="Arial" pitchFamily="34" charset="0"/>
                <a:cs typeface="Arial" pitchFamily="34" charset="0"/>
              </a:rPr>
              <a:t> τε </a:t>
            </a:r>
            <a:r>
              <a:rPr lang="el-GR" sz="1800" dirty="0" err="1" smtClean="0">
                <a:latin typeface="Arial" pitchFamily="34" charset="0"/>
                <a:cs typeface="Arial" pitchFamily="34" charset="0"/>
              </a:rPr>
              <a:t>θεῶν</a:t>
            </a:r>
            <a:r>
              <a:rPr lang="el-GR" sz="1800" dirty="0" smtClean="0">
                <a:latin typeface="Arial" pitchFamily="34" charset="0"/>
                <a:cs typeface="Arial" pitchFamily="34" charset="0"/>
              </a:rPr>
              <a:t> τε·</a:t>
            </a:r>
            <a:r>
              <a:rPr lang="en-US" sz="1800" dirty="0" smtClean="0">
                <a:latin typeface="Arial" pitchFamily="34" charset="0"/>
                <a:cs typeface="Arial" pitchFamily="34" charset="0"/>
              </a:rPr>
              <a:t> /</a:t>
            </a:r>
            <a:r>
              <a:rPr lang="el-GR" sz="1800" dirty="0" smtClean="0">
                <a:latin typeface="Arial" pitchFamily="34" charset="0"/>
                <a:cs typeface="Arial" pitchFamily="34" charset="0"/>
              </a:rPr>
              <a:t> </a:t>
            </a:r>
            <a:r>
              <a:rPr lang="en-GB" sz="1800" dirty="0" smtClean="0">
                <a:latin typeface="Arial" pitchFamily="34" charset="0"/>
                <a:cs typeface="Arial" pitchFamily="34" charset="0"/>
              </a:rPr>
              <a:t>«</a:t>
            </a:r>
            <a:r>
              <a:rPr lang="el-GR" sz="1800" dirty="0" err="1" smtClean="0">
                <a:latin typeface="Arial" pitchFamily="34" charset="0"/>
                <a:cs typeface="Arial" pitchFamily="34" charset="0"/>
              </a:rPr>
              <a:t>Ἰαπετιονίδη</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πάντων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ἀριδείκετ</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ἀνάκτων</a:t>
            </a:r>
            <a:r>
              <a:rPr lang="en-GB" sz="1800" dirty="0" smtClean="0">
                <a:latin typeface="Arial" pitchFamily="34" charset="0"/>
                <a:cs typeface="Arial" pitchFamily="34" charset="0"/>
              </a:rPr>
              <a:t>,</a:t>
            </a:r>
            <a:r>
              <a:rPr lang="el-GR" sz="1800" dirty="0" smtClean="0">
                <a:latin typeface="Arial" pitchFamily="34" charset="0"/>
                <a:cs typeface="Arial" pitchFamily="34" charset="0"/>
              </a:rPr>
              <a:t> / ὦ </a:t>
            </a:r>
            <a:r>
              <a:rPr lang="el-GR" sz="1800" dirty="0" err="1" smtClean="0">
                <a:latin typeface="Arial" pitchFamily="34" charset="0"/>
                <a:cs typeface="Arial" pitchFamily="34" charset="0"/>
              </a:rPr>
              <a:t>πέπον</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ὡς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ἑτεροζήλως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διεδάσσαο</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μοίρας</a:t>
            </a:r>
            <a:r>
              <a:rPr lang="en-GB" sz="1800" dirty="0" smtClean="0">
                <a:latin typeface="Arial" pitchFamily="34" charset="0"/>
                <a:cs typeface="Arial" pitchFamily="34" charset="0"/>
              </a:rPr>
              <a:t>.» </a:t>
            </a:r>
          </a:p>
          <a:p>
            <a:pPr algn="just">
              <a:lnSpc>
                <a:spcPct val="90000"/>
              </a:lnSpc>
              <a:buNone/>
            </a:pPr>
            <a:r>
              <a:rPr lang="en-US" sz="1800" dirty="0" smtClean="0">
                <a:latin typeface="Arial" pitchFamily="34" charset="0"/>
                <a:cs typeface="Arial" pitchFamily="34" charset="0"/>
              </a:rPr>
              <a:t>(545) </a:t>
            </a:r>
            <a:r>
              <a:rPr lang="el-GR" sz="1800" dirty="0" err="1" smtClean="0">
                <a:latin typeface="Arial" pitchFamily="34" charset="0"/>
                <a:cs typeface="Arial" pitchFamily="34" charset="0"/>
              </a:rPr>
              <a:t>ὣς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φάτο</a:t>
            </a:r>
            <a:r>
              <a:rPr lang="el-GR" sz="1800" dirty="0" smtClean="0">
                <a:latin typeface="Arial" pitchFamily="34" charset="0"/>
                <a:cs typeface="Arial" pitchFamily="34" charset="0"/>
              </a:rPr>
              <a:t> </a:t>
            </a:r>
            <a:r>
              <a:rPr lang="el-GR" sz="1800" b="1" dirty="0" err="1" smtClean="0">
                <a:latin typeface="Arial" pitchFamily="34" charset="0"/>
                <a:cs typeface="Arial" pitchFamily="34" charset="0"/>
              </a:rPr>
              <a:t>κερτομέων</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Ζεὺς</a:t>
            </a:r>
            <a:r>
              <a:rPr lang="el-GR" sz="1800" dirty="0" smtClean="0">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ἄφθιτα</a:t>
            </a:r>
            <a:r>
              <a:rPr lang="el-GR" sz="1800" u="sng" dirty="0" smtClean="0">
                <a:solidFill>
                  <a:srgbClr val="FF0000"/>
                </a:solidFill>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μήδεα</a:t>
            </a:r>
            <a:r>
              <a:rPr lang="el-GR" sz="1800" u="sng" dirty="0" smtClean="0">
                <a:solidFill>
                  <a:srgbClr val="FF0000"/>
                </a:solidFill>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εἰδώς</a:t>
            </a:r>
            <a:r>
              <a:rPr lang="en-GB" sz="1800" dirty="0" smtClean="0">
                <a:latin typeface="Arial" pitchFamily="34" charset="0"/>
                <a:cs typeface="Arial" pitchFamily="34" charset="0"/>
              </a:rPr>
              <a:t>. / </a:t>
            </a:r>
            <a:r>
              <a:rPr lang="el-GR" sz="1800" dirty="0" err="1" smtClean="0">
                <a:latin typeface="Arial" pitchFamily="34" charset="0"/>
                <a:cs typeface="Arial" pitchFamily="34" charset="0"/>
              </a:rPr>
              <a:t>τὸν</a:t>
            </a:r>
            <a:r>
              <a:rPr lang="el-GR" sz="1800" dirty="0" smtClean="0">
                <a:latin typeface="Arial" pitchFamily="34" charset="0"/>
                <a:cs typeface="Arial" pitchFamily="34" charset="0"/>
              </a:rPr>
              <a:t> δ</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αὖτε</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προσέειπε</a:t>
            </a:r>
            <a:r>
              <a:rPr lang="el-GR" sz="1800" dirty="0" smtClean="0">
                <a:latin typeface="Arial" pitchFamily="34" charset="0"/>
                <a:cs typeface="Arial" pitchFamily="34" charset="0"/>
              </a:rPr>
              <a:t> </a:t>
            </a:r>
            <a:r>
              <a:rPr lang="el-GR" sz="1800" b="1" dirty="0" err="1" smtClean="0">
                <a:latin typeface="Arial" pitchFamily="34" charset="0"/>
                <a:cs typeface="Arial" pitchFamily="34" charset="0"/>
              </a:rPr>
              <a:t>Προμηθεὺς</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ἀγκυλομήτης</a:t>
            </a:r>
            <a:r>
              <a:rPr lang="en-GB" sz="1800" dirty="0" smtClean="0">
                <a:latin typeface="Arial" pitchFamily="34" charset="0"/>
                <a:cs typeface="Arial" pitchFamily="34" charset="0"/>
              </a:rPr>
              <a:t>,  / </a:t>
            </a:r>
            <a:r>
              <a:rPr lang="el-GR" sz="1800" dirty="0" err="1" smtClean="0">
                <a:latin typeface="Arial" pitchFamily="34" charset="0"/>
                <a:cs typeface="Arial" pitchFamily="34" charset="0"/>
              </a:rPr>
              <a:t>ἦκ</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ἐπιμειδήσας</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δολίης</a:t>
            </a:r>
            <a:r>
              <a:rPr lang="el-GR" sz="1800" dirty="0" smtClean="0">
                <a:latin typeface="Arial" pitchFamily="34" charset="0"/>
                <a:cs typeface="Arial" pitchFamily="34" charset="0"/>
              </a:rPr>
              <a:t> δ</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οὐ</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λήθετο</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τέχνης</a:t>
            </a:r>
            <a:r>
              <a:rPr lang="el-GR" sz="1800" dirty="0" smtClean="0">
                <a:latin typeface="Arial" pitchFamily="34" charset="0"/>
                <a:cs typeface="Arial" pitchFamily="34" charset="0"/>
              </a:rPr>
              <a:t>·</a:t>
            </a:r>
            <a:r>
              <a:rPr lang="en-US" sz="1800" dirty="0" smtClean="0">
                <a:latin typeface="Arial" pitchFamily="34" charset="0"/>
                <a:cs typeface="Arial" pitchFamily="34" charset="0"/>
              </a:rPr>
              <a:t> / </a:t>
            </a:r>
            <a:r>
              <a:rPr lang="en-GB" sz="1800" dirty="0" smtClean="0">
                <a:latin typeface="Arial" pitchFamily="34" charset="0"/>
                <a:cs typeface="Arial" pitchFamily="34" charset="0"/>
              </a:rPr>
              <a:t>«</a:t>
            </a:r>
            <a:r>
              <a:rPr lang="el-GR" sz="1800" dirty="0" err="1" smtClean="0">
                <a:latin typeface="Arial" pitchFamily="34" charset="0"/>
                <a:cs typeface="Arial" pitchFamily="34" charset="0"/>
              </a:rPr>
              <a:t>Ζεῦ</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κύδιστε</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μέγιστε</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θεῶν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αἰειγενετάων</a:t>
            </a:r>
            <a:r>
              <a:rPr lang="en-GB" sz="1800" dirty="0" smtClean="0">
                <a:latin typeface="Arial" pitchFamily="34" charset="0"/>
                <a:cs typeface="Arial" pitchFamily="34" charset="0"/>
              </a:rPr>
              <a:t>,</a:t>
            </a:r>
            <a:r>
              <a:rPr lang="el-GR" sz="1800" dirty="0" smtClean="0">
                <a:latin typeface="Arial" pitchFamily="34" charset="0"/>
                <a:cs typeface="Arial" pitchFamily="34" charset="0"/>
              </a:rPr>
              <a:t> / </a:t>
            </a:r>
            <a:r>
              <a:rPr lang="el-GR" sz="1800" dirty="0" err="1" smtClean="0">
                <a:latin typeface="Arial" pitchFamily="34" charset="0"/>
                <a:cs typeface="Arial" pitchFamily="34" charset="0"/>
              </a:rPr>
              <a:t>τῶν</a:t>
            </a:r>
            <a:r>
              <a:rPr lang="el-GR" sz="1800" dirty="0" smtClean="0">
                <a:latin typeface="Arial" pitchFamily="34" charset="0"/>
                <a:cs typeface="Arial" pitchFamily="34" charset="0"/>
              </a:rPr>
              <a:t> δ</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ἕλευ</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ὁπποτέρην</a:t>
            </a:r>
            <a:r>
              <a:rPr lang="el-GR" sz="1800" dirty="0" smtClean="0">
                <a:latin typeface="Arial" pitchFamily="34" charset="0"/>
                <a:cs typeface="Arial" pitchFamily="34" charset="0"/>
              </a:rPr>
              <a:t> σε </a:t>
            </a:r>
            <a:r>
              <a:rPr lang="el-GR" sz="1800" dirty="0" err="1" smtClean="0">
                <a:latin typeface="Arial" pitchFamily="34" charset="0"/>
                <a:cs typeface="Arial" pitchFamily="34" charset="0"/>
              </a:rPr>
              <a:t>ἐνὶ</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φρεσὶ</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θυμὸς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ἀνώγει</a:t>
            </a:r>
            <a:r>
              <a:rPr lang="en-GB" sz="1800" dirty="0" smtClean="0">
                <a:latin typeface="Arial" pitchFamily="34" charset="0"/>
                <a:cs typeface="Arial" pitchFamily="34" charset="0"/>
              </a:rPr>
              <a:t>.» </a:t>
            </a:r>
          </a:p>
          <a:p>
            <a:pPr algn="just">
              <a:lnSpc>
                <a:spcPct val="90000"/>
              </a:lnSpc>
              <a:buNone/>
            </a:pPr>
            <a:r>
              <a:rPr lang="en-GB" sz="1800" dirty="0" smtClean="0">
                <a:latin typeface="Arial" pitchFamily="34" charset="0"/>
                <a:cs typeface="Arial" pitchFamily="34" charset="0"/>
              </a:rPr>
              <a:t>(550) </a:t>
            </a:r>
            <a:r>
              <a:rPr lang="el-GR" sz="1800" b="1" dirty="0" err="1" smtClean="0">
                <a:latin typeface="Arial" pitchFamily="34" charset="0"/>
                <a:cs typeface="Arial" pitchFamily="34" charset="0"/>
              </a:rPr>
              <a:t>φῆ</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ῥα</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δολοφρονέων</a:t>
            </a:r>
            <a:r>
              <a:rPr lang="el-GR" sz="1800" dirty="0" smtClean="0">
                <a:latin typeface="Arial" pitchFamily="34" charset="0"/>
                <a:cs typeface="Arial" pitchFamily="34" charset="0"/>
              </a:rPr>
              <a:t>· </a:t>
            </a:r>
            <a:r>
              <a:rPr lang="el-GR" sz="1800" b="1" dirty="0" err="1" smtClean="0">
                <a:latin typeface="Arial" pitchFamily="34" charset="0"/>
                <a:cs typeface="Arial" pitchFamily="34" charset="0"/>
              </a:rPr>
              <a:t>Ζεὺς</a:t>
            </a:r>
            <a:r>
              <a:rPr lang="el-GR" sz="1800" dirty="0" smtClean="0">
                <a:latin typeface="Arial" pitchFamily="34" charset="0"/>
                <a:cs typeface="Arial" pitchFamily="34" charset="0"/>
              </a:rPr>
              <a:t> δ</a:t>
            </a:r>
            <a:r>
              <a:rPr lang="en-GB" sz="1800" dirty="0" smtClean="0">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ἄφθιτα</a:t>
            </a:r>
            <a:r>
              <a:rPr lang="el-GR" sz="1800" u="sng" dirty="0" smtClean="0">
                <a:solidFill>
                  <a:srgbClr val="FF0000"/>
                </a:solidFill>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μήδεα</a:t>
            </a:r>
            <a:r>
              <a:rPr lang="el-GR" sz="1800" u="sng" dirty="0" smtClean="0">
                <a:solidFill>
                  <a:srgbClr val="FF0000"/>
                </a:solidFill>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εἰδὼς</a:t>
            </a:r>
            <a:r>
              <a:rPr lang="el-GR" sz="1800" u="sng" dirty="0" smtClean="0">
                <a:latin typeface="Arial" pitchFamily="34" charset="0"/>
                <a:cs typeface="Arial" pitchFamily="34" charset="0"/>
              </a:rPr>
              <a:t> /</a:t>
            </a:r>
            <a:r>
              <a:rPr lang="el-GR" sz="1800" dirty="0" err="1" smtClean="0">
                <a:latin typeface="Arial" pitchFamily="34" charset="0"/>
                <a:cs typeface="Arial" pitchFamily="34" charset="0"/>
              </a:rPr>
              <a:t>γνῶ</a:t>
            </a:r>
            <a:r>
              <a:rPr lang="el-GR" sz="1800" dirty="0" smtClean="0">
                <a:latin typeface="Arial" pitchFamily="34" charset="0"/>
                <a:cs typeface="Arial" pitchFamily="34" charset="0"/>
              </a:rPr>
              <a:t> ῥ</a:t>
            </a:r>
            <a:r>
              <a:rPr lang="en-GB" sz="1800" dirty="0" smtClean="0">
                <a:latin typeface="Arial" pitchFamily="34" charset="0"/>
                <a:cs typeface="Arial" pitchFamily="34" charset="0"/>
              </a:rPr>
              <a:t>' </a:t>
            </a:r>
            <a:r>
              <a:rPr lang="el-GR" sz="1800" b="1" dirty="0" err="1" smtClean="0">
                <a:latin typeface="Arial" pitchFamily="34" charset="0"/>
                <a:cs typeface="Arial" pitchFamily="34" charset="0"/>
              </a:rPr>
              <a:t>οὐδ</a:t>
            </a:r>
            <a:r>
              <a:rPr lang="en-GB" sz="1800" b="1" dirty="0" smtClean="0">
                <a:latin typeface="Arial" pitchFamily="34" charset="0"/>
                <a:cs typeface="Arial" pitchFamily="34" charset="0"/>
              </a:rPr>
              <a:t>' </a:t>
            </a:r>
            <a:r>
              <a:rPr lang="el-GR" sz="1800" b="1" dirty="0" err="1" smtClean="0">
                <a:latin typeface="Arial" pitchFamily="34" charset="0"/>
                <a:cs typeface="Arial" pitchFamily="34" charset="0"/>
              </a:rPr>
              <a:t>ἠγνοίησε</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δόλον</a:t>
            </a:r>
            <a:r>
              <a:rPr lang="el-GR" sz="1800" dirty="0" smtClean="0">
                <a:latin typeface="Arial" pitchFamily="34" charset="0"/>
                <a:cs typeface="Arial" pitchFamily="34" charset="0"/>
              </a:rPr>
              <a:t>· </a:t>
            </a:r>
            <a:r>
              <a:rPr lang="el-GR" sz="1800" b="1" dirty="0" err="1" smtClean="0">
                <a:latin typeface="Arial" pitchFamily="34" charset="0"/>
                <a:cs typeface="Arial" pitchFamily="34" charset="0"/>
              </a:rPr>
              <a:t>κακὰ</a:t>
            </a:r>
            <a:r>
              <a:rPr lang="el-GR" sz="1800" b="1" dirty="0" smtClean="0">
                <a:latin typeface="Arial" pitchFamily="34" charset="0"/>
                <a:cs typeface="Arial" pitchFamily="34" charset="0"/>
              </a:rPr>
              <a:t> δ</a:t>
            </a:r>
            <a:r>
              <a:rPr lang="en-GB" sz="1800" b="1" dirty="0" smtClean="0">
                <a:latin typeface="Arial" pitchFamily="34" charset="0"/>
                <a:cs typeface="Arial" pitchFamily="34" charset="0"/>
              </a:rPr>
              <a:t>' </a:t>
            </a:r>
            <a:r>
              <a:rPr lang="el-GR" sz="1800" b="1" dirty="0" err="1" smtClean="0">
                <a:latin typeface="Arial" pitchFamily="34" charset="0"/>
                <a:cs typeface="Arial" pitchFamily="34" charset="0"/>
              </a:rPr>
              <a:t>ὄσσετο</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θυμῶι</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θνητοῖς</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ἀνθρώποισι</a:t>
            </a:r>
            <a:r>
              <a:rPr lang="en-GB" sz="1800" b="1" dirty="0" smtClean="0">
                <a:latin typeface="Arial" pitchFamily="34" charset="0"/>
                <a:cs typeface="Arial" pitchFamily="34" charset="0"/>
              </a:rPr>
              <a:t>, </a:t>
            </a:r>
            <a:r>
              <a:rPr lang="el-GR" sz="1800" b="1" dirty="0" err="1" smtClean="0">
                <a:latin typeface="Arial" pitchFamily="34" charset="0"/>
                <a:cs typeface="Arial" pitchFamily="34" charset="0"/>
              </a:rPr>
              <a:t>τὰ</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καὶ</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τελέεσθαι</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ἔμελλεν</a:t>
            </a:r>
            <a:r>
              <a:rPr lang="en-GB" sz="1800" dirty="0" smtClean="0">
                <a:latin typeface="Arial" pitchFamily="34" charset="0"/>
                <a:cs typeface="Arial" pitchFamily="34" charset="0"/>
              </a:rPr>
              <a:t>.</a:t>
            </a:r>
            <a:r>
              <a:rPr lang="el-GR" sz="1800" dirty="0" smtClean="0">
                <a:latin typeface="Arial" pitchFamily="34" charset="0"/>
                <a:cs typeface="Arial" pitchFamily="34" charset="0"/>
              </a:rPr>
              <a:t> / </a:t>
            </a:r>
            <a:r>
              <a:rPr lang="el-GR" sz="1800" dirty="0" err="1" smtClean="0">
                <a:latin typeface="Arial" pitchFamily="34" charset="0"/>
                <a:cs typeface="Arial" pitchFamily="34" charset="0"/>
              </a:rPr>
              <a:t>χερσὶ</a:t>
            </a:r>
            <a:r>
              <a:rPr lang="el-GR" sz="1800" dirty="0" smtClean="0">
                <a:latin typeface="Arial" pitchFamily="34" charset="0"/>
                <a:cs typeface="Arial" pitchFamily="34" charset="0"/>
              </a:rPr>
              <a:t> δ</a:t>
            </a:r>
            <a:r>
              <a:rPr lang="en-GB" sz="1800" dirty="0" smtClean="0">
                <a:latin typeface="Arial" pitchFamily="34" charset="0"/>
                <a:cs typeface="Arial" pitchFamily="34" charset="0"/>
              </a:rPr>
              <a:t>' </a:t>
            </a:r>
            <a:r>
              <a:rPr lang="el-GR" sz="1800" dirty="0" smtClean="0">
                <a:latin typeface="Arial" pitchFamily="34" charset="0"/>
                <a:cs typeface="Arial" pitchFamily="34" charset="0"/>
              </a:rPr>
              <a:t>ὅ γ</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ἀμφοτέρηισιν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ἀνείλετο</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λευκὸν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ἄλειφαρ</a:t>
            </a:r>
            <a:r>
              <a:rPr lang="el-GR" sz="1800" dirty="0" smtClean="0">
                <a:latin typeface="Arial" pitchFamily="34" charset="0"/>
                <a:cs typeface="Arial" pitchFamily="34" charset="0"/>
              </a:rPr>
              <a:t>· / </a:t>
            </a:r>
            <a:r>
              <a:rPr lang="el-GR" sz="1800" dirty="0" err="1" smtClean="0">
                <a:latin typeface="Arial" pitchFamily="34" charset="0"/>
                <a:cs typeface="Arial" pitchFamily="34" charset="0"/>
              </a:rPr>
              <a:t>χώσατο</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δὲ</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φρένας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ἀμφί</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χόλος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δέ</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μιν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ἵκετο</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θυμόν</a:t>
            </a:r>
            <a:r>
              <a:rPr lang="en-GB" sz="1800" dirty="0" smtClean="0">
                <a:latin typeface="Arial" pitchFamily="34" charset="0"/>
                <a:cs typeface="Arial" pitchFamily="34" charset="0"/>
              </a:rPr>
              <a:t>, </a:t>
            </a:r>
          </a:p>
          <a:p>
            <a:pPr algn="just">
              <a:lnSpc>
                <a:spcPct val="90000"/>
              </a:lnSpc>
              <a:buNone/>
            </a:pPr>
            <a:r>
              <a:rPr lang="en-US" sz="1800" dirty="0" smtClean="0">
                <a:latin typeface="Arial" pitchFamily="34" charset="0"/>
                <a:cs typeface="Arial" pitchFamily="34" charset="0"/>
              </a:rPr>
              <a:t>(555) </a:t>
            </a:r>
            <a:r>
              <a:rPr lang="el-GR" sz="1800" dirty="0" err="1" smtClean="0">
                <a:latin typeface="Arial" pitchFamily="34" charset="0"/>
                <a:cs typeface="Arial" pitchFamily="34" charset="0"/>
              </a:rPr>
              <a:t>ὡς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ἴδεν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ὀστέα</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λευκὰ</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βοὸς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δολίηι</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ἐπὶ</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τέχνηι</a:t>
            </a:r>
            <a:r>
              <a:rPr lang="en-GB" sz="1800" dirty="0" smtClean="0">
                <a:latin typeface="Arial" pitchFamily="34" charset="0"/>
                <a:cs typeface="Arial" pitchFamily="34" charset="0"/>
              </a:rPr>
              <a:t>.</a:t>
            </a:r>
            <a:r>
              <a:rPr lang="el-GR" sz="1800" dirty="0" smtClean="0">
                <a:latin typeface="Arial" pitchFamily="34" charset="0"/>
                <a:cs typeface="Arial" pitchFamily="34" charset="0"/>
              </a:rPr>
              <a:t> / </a:t>
            </a:r>
            <a:r>
              <a:rPr lang="el-GR" sz="1800" dirty="0" err="1" smtClean="0">
                <a:latin typeface="Arial" pitchFamily="34" charset="0"/>
                <a:cs typeface="Arial" pitchFamily="34" charset="0"/>
              </a:rPr>
              <a:t>ἐκ</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τοῦ</a:t>
            </a:r>
            <a:r>
              <a:rPr lang="el-GR" sz="1800" dirty="0" smtClean="0">
                <a:latin typeface="Arial" pitchFamily="34" charset="0"/>
                <a:cs typeface="Arial" pitchFamily="34" charset="0"/>
              </a:rPr>
              <a:t> δ</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ἀθανάτοισιν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ἐπὶ</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χθονὶ</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φῦλ</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ἀνθρώπων</a:t>
            </a:r>
            <a:r>
              <a:rPr lang="el-GR" sz="1800" dirty="0" smtClean="0">
                <a:latin typeface="Arial" pitchFamily="34" charset="0"/>
                <a:cs typeface="Arial" pitchFamily="34" charset="0"/>
              </a:rPr>
              <a:t> / </a:t>
            </a:r>
            <a:r>
              <a:rPr lang="el-GR" sz="1800" dirty="0" err="1" smtClean="0">
                <a:latin typeface="Arial" pitchFamily="34" charset="0"/>
                <a:cs typeface="Arial" pitchFamily="34" charset="0"/>
              </a:rPr>
              <a:t>καίουσ</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ὀστέα</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λευκὰ</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θυηέντων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ἐπὶ</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βωμῶν</a:t>
            </a:r>
            <a:r>
              <a:rPr lang="en-GB" sz="1800" dirty="0" smtClean="0">
                <a:latin typeface="Arial" pitchFamily="34" charset="0"/>
                <a:cs typeface="Arial" pitchFamily="34" charset="0"/>
              </a:rPr>
              <a:t>.</a:t>
            </a:r>
            <a:r>
              <a:rPr lang="el-GR" sz="1800" dirty="0" smtClean="0">
                <a:latin typeface="Arial" pitchFamily="34" charset="0"/>
                <a:cs typeface="Arial" pitchFamily="34" charset="0"/>
              </a:rPr>
              <a:t> </a:t>
            </a:r>
          </a:p>
          <a:p>
            <a:pPr>
              <a:buNone/>
            </a:pP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Τὸν</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δὲ</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μέγ</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ὀχθήσας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προσέφη</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νεφεληγερέτα</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Ζεύς</a:t>
            </a:r>
            <a:r>
              <a:rPr lang="el-GR" sz="1800" dirty="0" smtClean="0">
                <a:latin typeface="Arial" pitchFamily="34" charset="0"/>
                <a:cs typeface="Arial" pitchFamily="34" charset="0"/>
              </a:rPr>
              <a:t>· / </a:t>
            </a:r>
            <a:r>
              <a:rPr lang="en-GB" sz="1800" dirty="0" smtClean="0">
                <a:latin typeface="Arial" pitchFamily="34" charset="0"/>
                <a:cs typeface="Arial" pitchFamily="34" charset="0"/>
              </a:rPr>
              <a:t>«</a:t>
            </a:r>
            <a:r>
              <a:rPr lang="el-GR" sz="1800" dirty="0" err="1" smtClean="0">
                <a:latin typeface="Arial" pitchFamily="34" charset="0"/>
                <a:cs typeface="Arial" pitchFamily="34" charset="0"/>
              </a:rPr>
              <a:t>Ἰαπετιονίδη</a:t>
            </a:r>
            <a:r>
              <a:rPr lang="en-GB" sz="1800" dirty="0" smtClean="0">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πάντων</a:t>
            </a:r>
            <a:r>
              <a:rPr lang="el-GR" sz="1800" u="sng" dirty="0" smtClean="0">
                <a:solidFill>
                  <a:srgbClr val="FF0000"/>
                </a:solidFill>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πέρι</a:t>
            </a:r>
            <a:r>
              <a:rPr lang="el-GR" sz="1800" u="sng" dirty="0" smtClean="0">
                <a:solidFill>
                  <a:srgbClr val="FF0000"/>
                </a:solidFill>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μήδεα</a:t>
            </a:r>
            <a:r>
              <a:rPr lang="el-GR" sz="1800" u="sng" dirty="0" smtClean="0">
                <a:solidFill>
                  <a:srgbClr val="FF0000"/>
                </a:solidFill>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εἰδώς</a:t>
            </a:r>
            <a:r>
              <a:rPr lang="en-GB" sz="1800" dirty="0" smtClean="0">
                <a:latin typeface="Arial" pitchFamily="34" charset="0"/>
                <a:cs typeface="Arial" pitchFamily="34" charset="0"/>
              </a:rPr>
              <a:t>,</a:t>
            </a:r>
            <a:r>
              <a:rPr lang="el-GR" sz="1800" dirty="0" smtClean="0">
                <a:latin typeface="Arial" pitchFamily="34" charset="0"/>
                <a:cs typeface="Arial" pitchFamily="34" charset="0"/>
              </a:rPr>
              <a:t> </a:t>
            </a:r>
          </a:p>
          <a:p>
            <a:pPr marL="457200" indent="-457200">
              <a:buAutoNum type="arabicParenBoth" startAt="560"/>
            </a:pPr>
            <a:r>
              <a:rPr lang="el-GR" sz="1800" dirty="0" smtClean="0">
                <a:latin typeface="Arial" pitchFamily="34" charset="0"/>
                <a:cs typeface="Arial" pitchFamily="34" charset="0"/>
              </a:rPr>
              <a:t>ὦ </a:t>
            </a:r>
            <a:r>
              <a:rPr lang="el-GR" sz="1800" dirty="0" err="1" smtClean="0">
                <a:latin typeface="Arial" pitchFamily="34" charset="0"/>
                <a:cs typeface="Arial" pitchFamily="34" charset="0"/>
              </a:rPr>
              <a:t>πέπον</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οὐκ</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ἄρα</a:t>
            </a:r>
            <a:r>
              <a:rPr lang="el-GR" sz="1800" dirty="0" smtClean="0">
                <a:latin typeface="Arial" pitchFamily="34" charset="0"/>
                <a:cs typeface="Arial" pitchFamily="34" charset="0"/>
              </a:rPr>
              <a:t> πω </a:t>
            </a:r>
            <a:r>
              <a:rPr lang="el-GR" sz="1800" dirty="0" err="1" smtClean="0">
                <a:latin typeface="Arial" pitchFamily="34" charset="0"/>
                <a:cs typeface="Arial" pitchFamily="34" charset="0"/>
              </a:rPr>
              <a:t>δολίης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ἐπιλήθεο</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τέχνης</a:t>
            </a:r>
            <a:r>
              <a:rPr lang="en-GB" sz="1800" dirty="0" smtClean="0">
                <a:latin typeface="Arial" pitchFamily="34" charset="0"/>
                <a:cs typeface="Arial" pitchFamily="34" charset="0"/>
              </a:rPr>
              <a:t>.»</a:t>
            </a:r>
            <a:r>
              <a:rPr lang="el-GR" sz="1800" dirty="0" smtClean="0">
                <a:latin typeface="Arial" pitchFamily="34" charset="0"/>
                <a:cs typeface="Arial" pitchFamily="34" charset="0"/>
              </a:rPr>
              <a:t> / </a:t>
            </a:r>
            <a:r>
              <a:rPr lang="el-GR" sz="1800" dirty="0" err="1" smtClean="0">
                <a:latin typeface="Arial" pitchFamily="34" charset="0"/>
                <a:cs typeface="Arial" pitchFamily="34" charset="0"/>
              </a:rPr>
              <a:t>ὣς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φάτο</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χωόμενος</a:t>
            </a:r>
            <a:r>
              <a:rPr lang="el-GR" sz="1800" dirty="0" smtClean="0">
                <a:latin typeface="Arial" pitchFamily="34" charset="0"/>
                <a:cs typeface="Arial" pitchFamily="34" charset="0"/>
              </a:rPr>
              <a:t> </a:t>
            </a:r>
            <a:r>
              <a:rPr lang="el-GR" sz="1800" u="sng" dirty="0" err="1" smtClean="0">
                <a:latin typeface="Arial" pitchFamily="34" charset="0"/>
                <a:cs typeface="Arial" pitchFamily="34" charset="0"/>
              </a:rPr>
              <a:t>Ζεὺς</a:t>
            </a:r>
            <a:r>
              <a:rPr lang="el-GR" sz="1800" u="sng" dirty="0" smtClean="0">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ἄφθιτα</a:t>
            </a:r>
            <a:r>
              <a:rPr lang="el-GR" sz="1800" u="sng" dirty="0" smtClean="0">
                <a:solidFill>
                  <a:srgbClr val="FF0000"/>
                </a:solidFill>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μήδεα</a:t>
            </a:r>
            <a:r>
              <a:rPr lang="el-GR" sz="1800" u="sng" dirty="0" smtClean="0">
                <a:solidFill>
                  <a:srgbClr val="FF0000"/>
                </a:solidFill>
                <a:latin typeface="Arial" pitchFamily="34" charset="0"/>
                <a:cs typeface="Arial" pitchFamily="34" charset="0"/>
              </a:rPr>
              <a:t> </a:t>
            </a:r>
            <a:r>
              <a:rPr lang="el-GR" sz="1800" u="sng" dirty="0" err="1" smtClean="0">
                <a:solidFill>
                  <a:srgbClr val="FF0000"/>
                </a:solidFill>
                <a:latin typeface="Arial" pitchFamily="34" charset="0"/>
                <a:cs typeface="Arial" pitchFamily="34" charset="0"/>
              </a:rPr>
              <a:t>εἰδώς</a:t>
            </a:r>
            <a:r>
              <a:rPr lang="en-GB" sz="1800" dirty="0" smtClean="0">
                <a:latin typeface="Arial" pitchFamily="34" charset="0"/>
                <a:cs typeface="Arial" pitchFamily="34" charset="0"/>
              </a:rPr>
              <a:t>.</a:t>
            </a:r>
            <a:r>
              <a:rPr lang="el-GR" sz="1800" dirty="0" smtClean="0">
                <a:latin typeface="Arial" pitchFamily="34" charset="0"/>
                <a:cs typeface="Arial" pitchFamily="34" charset="0"/>
              </a:rPr>
              <a:t> / </a:t>
            </a:r>
            <a:r>
              <a:rPr lang="el-GR" sz="1800" dirty="0" err="1" smtClean="0">
                <a:latin typeface="Arial" pitchFamily="34" charset="0"/>
                <a:cs typeface="Arial" pitchFamily="34" charset="0"/>
              </a:rPr>
              <a:t>ἐκ</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τούτου</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δἤπειτα</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δόλου</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μεμνημένος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αἰεὶ</a:t>
            </a:r>
            <a:r>
              <a:rPr lang="el-GR" sz="1800" dirty="0" smtClean="0">
                <a:latin typeface="Arial" pitchFamily="34" charset="0"/>
                <a:cs typeface="Arial" pitchFamily="34" charset="0"/>
              </a:rPr>
              <a:t> / </a:t>
            </a:r>
            <a:r>
              <a:rPr lang="el-GR" sz="1800" dirty="0" err="1" smtClean="0">
                <a:latin typeface="Arial" pitchFamily="34" charset="0"/>
                <a:cs typeface="Arial" pitchFamily="34" charset="0"/>
              </a:rPr>
              <a:t>οὐκ</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ἐδίδου</a:t>
            </a:r>
            <a:r>
              <a:rPr lang="el-GR" sz="1800" dirty="0" smtClean="0">
                <a:latin typeface="Arial" pitchFamily="34" charset="0"/>
                <a:cs typeface="Arial" pitchFamily="34" charset="0"/>
              </a:rPr>
              <a:t> </a:t>
            </a:r>
            <a:r>
              <a:rPr lang="el-GR" sz="1800" b="1" dirty="0" err="1" smtClean="0">
                <a:latin typeface="Arial" pitchFamily="34" charset="0"/>
                <a:cs typeface="Arial" pitchFamily="34" charset="0"/>
              </a:rPr>
              <a:t>μελίηισι</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πυρὸς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μένος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ἀκαμάτοιο</a:t>
            </a:r>
            <a:r>
              <a:rPr lang="el-GR" sz="1800" dirty="0" smtClean="0">
                <a:latin typeface="Arial" pitchFamily="34" charset="0"/>
                <a:cs typeface="Arial" pitchFamily="34" charset="0"/>
              </a:rPr>
              <a:t> / </a:t>
            </a:r>
            <a:r>
              <a:rPr lang="el-GR" sz="1800" dirty="0" err="1" smtClean="0">
                <a:latin typeface="Arial" pitchFamily="34" charset="0"/>
                <a:cs typeface="Arial" pitchFamily="34" charset="0"/>
              </a:rPr>
              <a:t>θνητοῖς</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ἀνθρώποις</a:t>
            </a:r>
            <a:r>
              <a:rPr lang="en-GB" sz="1800" dirty="0" smtClean="0">
                <a:latin typeface="Arial" pitchFamily="34" charset="0"/>
                <a:cs typeface="Arial" pitchFamily="34" charset="0"/>
              </a:rPr>
              <a:t>, </a:t>
            </a:r>
            <a:r>
              <a:rPr lang="el-GR" sz="1800" dirty="0" err="1" smtClean="0">
                <a:latin typeface="Arial" pitchFamily="34" charset="0"/>
                <a:cs typeface="Arial" pitchFamily="34" charset="0"/>
              </a:rPr>
              <a:t>οἳ</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ἐπὶ</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χθονὶ</a:t>
            </a:r>
            <a:r>
              <a:rPr lang="el-GR" sz="1800" dirty="0" smtClean="0">
                <a:latin typeface="Arial" pitchFamily="34" charset="0"/>
                <a:cs typeface="Arial" pitchFamily="34" charset="0"/>
              </a:rPr>
              <a:t> </a:t>
            </a:r>
            <a:r>
              <a:rPr lang="el-GR" sz="1800" dirty="0" err="1" smtClean="0">
                <a:latin typeface="Arial" pitchFamily="34" charset="0"/>
                <a:cs typeface="Arial" pitchFamily="34" charset="0"/>
              </a:rPr>
              <a:t>ναιετάουσιν</a:t>
            </a:r>
            <a:r>
              <a:rPr lang="en-GB" sz="1800" dirty="0" smtClean="0">
                <a:latin typeface="Arial" pitchFamily="34" charset="0"/>
                <a:cs typeface="Arial" pitchFamily="34" charset="0"/>
              </a:rPr>
              <a:t>.</a:t>
            </a:r>
            <a:endParaRPr lang="el-GR" sz="1800" dirty="0" smtClean="0">
              <a:latin typeface="Arial" pitchFamily="34" charset="0"/>
              <a:cs typeface="Arial" pitchFamily="34" charset="0"/>
            </a:endParaRPr>
          </a:p>
          <a:p>
            <a:pPr marL="457200" indent="-457200" algn="r">
              <a:buAutoNum type="arabicParenBoth" startAt="560"/>
            </a:pPr>
            <a:r>
              <a:rPr lang="el-GR" sz="1800" dirty="0" smtClean="0">
                <a:latin typeface="Arial" pitchFamily="34" charset="0"/>
                <a:cs typeface="Arial" pitchFamily="34" charset="0"/>
              </a:rPr>
              <a:t>Ησιόδου</a:t>
            </a:r>
            <a:r>
              <a:rPr lang="el-GR" sz="1800" dirty="0">
                <a:latin typeface="Arial" pitchFamily="34" charset="0"/>
                <a:cs typeface="Arial" pitchFamily="34" charset="0"/>
              </a:rPr>
              <a:t>, </a:t>
            </a:r>
            <a:r>
              <a:rPr lang="el-GR" sz="1800" i="1" dirty="0">
                <a:latin typeface="Arial" pitchFamily="34" charset="0"/>
                <a:cs typeface="Arial" pitchFamily="34" charset="0"/>
              </a:rPr>
              <a:t>Θεογονία</a:t>
            </a:r>
            <a:endParaRPr lang="en-US" sz="1800" i="1" dirty="0">
              <a:latin typeface="Arial" pitchFamily="34" charset="0"/>
              <a:cs typeface="Arial" pitchFamily="34" charset="0"/>
            </a:endParaRPr>
          </a:p>
          <a:p>
            <a:pPr marL="0" indent="0">
              <a:buNone/>
            </a:pPr>
            <a:endParaRPr lang="el-GR" sz="1800" dirty="0" smtClean="0"/>
          </a:p>
          <a:p>
            <a:pPr algn="just">
              <a:lnSpc>
                <a:spcPct val="90000"/>
              </a:lnSpc>
              <a:buNone/>
            </a:pPr>
            <a:r>
              <a:rPr lang="el-GR" sz="1800" dirty="0" smtClean="0"/>
              <a:t>  </a:t>
            </a:r>
          </a:p>
          <a:p>
            <a:pPr algn="just">
              <a:lnSpc>
                <a:spcPct val="90000"/>
              </a:lnSpc>
              <a:buNone/>
            </a:pPr>
            <a:endParaRPr lang="el-GR"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14290"/>
            <a:ext cx="7772400" cy="785818"/>
          </a:xfrm>
        </p:spPr>
        <p:txBody>
          <a:bodyPr/>
          <a:lstStyle/>
          <a:p>
            <a:r>
              <a:rPr lang="el-GR" sz="4000" dirty="0" smtClean="0"/>
              <a:t>Ο Προμηθέας κλέβει τη φωτιά</a:t>
            </a:r>
            <a:endParaRPr lang="en-US" sz="4000" dirty="0"/>
          </a:p>
        </p:txBody>
      </p:sp>
      <p:sp>
        <p:nvSpPr>
          <p:cNvPr id="27651" name="Rectangle 3"/>
          <p:cNvSpPr>
            <a:spLocks noGrp="1" noChangeArrowheads="1"/>
          </p:cNvSpPr>
          <p:nvPr>
            <p:ph idx="1"/>
          </p:nvPr>
        </p:nvSpPr>
        <p:spPr>
          <a:xfrm>
            <a:off x="500034" y="1000108"/>
            <a:ext cx="7958166" cy="5643602"/>
          </a:xfrm>
        </p:spPr>
        <p:txBody>
          <a:bodyPr>
            <a:noAutofit/>
          </a:bodyPr>
          <a:lstStyle/>
          <a:p>
            <a:pPr>
              <a:spcBef>
                <a:spcPts val="900"/>
              </a:spcBef>
            </a:pPr>
            <a:r>
              <a:rPr lang="el-GR" sz="2000" dirty="0" err="1" smtClean="0">
                <a:latin typeface="Arial" pitchFamily="34" charset="0"/>
                <a:cs typeface="Arial" pitchFamily="34" charset="0"/>
              </a:rPr>
              <a:t>ἀλλὰ</a:t>
            </a:r>
            <a:r>
              <a:rPr lang="el-GR" sz="2000" dirty="0" smtClean="0">
                <a:latin typeface="Arial" pitchFamily="34" charset="0"/>
                <a:cs typeface="Arial" pitchFamily="34" charset="0"/>
              </a:rPr>
              <a:t> </a:t>
            </a:r>
            <a:r>
              <a:rPr lang="el-GR" sz="2000" dirty="0" err="1" smtClean="0">
                <a:solidFill>
                  <a:srgbClr val="FF0000"/>
                </a:solidFill>
                <a:latin typeface="Arial" pitchFamily="34" charset="0"/>
                <a:cs typeface="Arial" pitchFamily="34" charset="0"/>
              </a:rPr>
              <a:t>Ζεὺς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ἔκρυψε</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χολωσάμενος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φρεσὶν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ᾗσιν</a:t>
            </a:r>
            <a:r>
              <a:rPr lang="el-GR" sz="2000" dirty="0" smtClean="0">
                <a:latin typeface="Arial" pitchFamily="34" charset="0"/>
                <a:cs typeface="Arial" pitchFamily="34" charset="0"/>
              </a:rPr>
              <a:t>,</a:t>
            </a:r>
          </a:p>
          <a:p>
            <a:pPr>
              <a:spcBef>
                <a:spcPts val="900"/>
              </a:spcBef>
            </a:pPr>
            <a:r>
              <a:rPr lang="el-GR" sz="2000" dirty="0" err="1" smtClean="0">
                <a:latin typeface="Arial" pitchFamily="34" charset="0"/>
                <a:cs typeface="Arial" pitchFamily="34" charset="0"/>
              </a:rPr>
              <a:t>ὅττι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μιν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ἐξαπάτησε</a:t>
            </a:r>
            <a:r>
              <a:rPr lang="el-GR" sz="2000" dirty="0" smtClean="0">
                <a:latin typeface="Arial" pitchFamily="34" charset="0"/>
                <a:cs typeface="Arial" pitchFamily="34" charset="0"/>
              </a:rPr>
              <a:t> </a:t>
            </a:r>
            <a:r>
              <a:rPr lang="el-GR" sz="2000" b="1" dirty="0" err="1" smtClean="0">
                <a:latin typeface="Arial" pitchFamily="34" charset="0"/>
                <a:cs typeface="Arial" pitchFamily="34" charset="0"/>
              </a:rPr>
              <a:t>Προμηθεὺς</a:t>
            </a:r>
            <a:r>
              <a:rPr lang="el-GR" sz="2000" b="1" dirty="0" smtClean="0">
                <a:latin typeface="Arial" pitchFamily="34" charset="0"/>
                <a:cs typeface="Arial" pitchFamily="34" charset="0"/>
              </a:rPr>
              <a:t> </a:t>
            </a:r>
            <a:r>
              <a:rPr lang="el-GR" sz="2000" b="1" dirty="0" err="1" smtClean="0">
                <a:latin typeface="Arial" pitchFamily="34" charset="0"/>
                <a:cs typeface="Arial" pitchFamily="34" charset="0"/>
              </a:rPr>
              <a:t>ἀγκυλομήτης</a:t>
            </a:r>
            <a:r>
              <a:rPr lang="el-GR" sz="2000" dirty="0" smtClean="0">
                <a:latin typeface="Arial" pitchFamily="34" charset="0"/>
                <a:cs typeface="Arial" pitchFamily="34" charset="0"/>
              </a:rPr>
              <a:t>·</a:t>
            </a:r>
          </a:p>
          <a:p>
            <a:pPr>
              <a:spcBef>
                <a:spcPts val="900"/>
              </a:spcBef>
            </a:pPr>
            <a:r>
              <a:rPr lang="el-GR" sz="2000" dirty="0" err="1" smtClean="0">
                <a:latin typeface="Arial" pitchFamily="34" charset="0"/>
                <a:cs typeface="Arial" pitchFamily="34" charset="0"/>
              </a:rPr>
              <a:t>τοὔνεκ</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ἄρ</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ἀνθρώποισιν</a:t>
            </a:r>
            <a:r>
              <a:rPr lang="el-GR" sz="2000" dirty="0" smtClean="0">
                <a:latin typeface="Arial" pitchFamily="34" charset="0"/>
                <a:cs typeface="Arial" pitchFamily="34" charset="0"/>
              </a:rPr>
              <a:t> </a:t>
            </a:r>
            <a:r>
              <a:rPr lang="el-GR" sz="2000" dirty="0" err="1" smtClean="0">
                <a:solidFill>
                  <a:srgbClr val="FF0000"/>
                </a:solidFill>
                <a:latin typeface="Arial" pitchFamily="34" charset="0"/>
                <a:cs typeface="Arial" pitchFamily="34" charset="0"/>
              </a:rPr>
              <a:t>ἐμήσατο</a:t>
            </a:r>
            <a:r>
              <a:rPr lang="el-GR" sz="2000" dirty="0" smtClean="0">
                <a:solidFill>
                  <a:srgbClr val="FF0000"/>
                </a:solidFill>
                <a:latin typeface="Arial" pitchFamily="34" charset="0"/>
                <a:cs typeface="Arial" pitchFamily="34" charset="0"/>
              </a:rPr>
              <a:t> </a:t>
            </a:r>
            <a:r>
              <a:rPr lang="el-GR" sz="2000" dirty="0" err="1" smtClean="0">
                <a:solidFill>
                  <a:srgbClr val="FF0000"/>
                </a:solidFill>
                <a:latin typeface="Arial" pitchFamily="34" charset="0"/>
                <a:cs typeface="Arial" pitchFamily="34" charset="0"/>
              </a:rPr>
              <a:t>κήδεα</a:t>
            </a:r>
            <a:r>
              <a:rPr lang="el-GR" sz="2000" dirty="0" smtClean="0">
                <a:solidFill>
                  <a:srgbClr val="FF0000"/>
                </a:solidFill>
                <a:latin typeface="Arial" pitchFamily="34" charset="0"/>
                <a:cs typeface="Arial" pitchFamily="34" charset="0"/>
              </a:rPr>
              <a:t> </a:t>
            </a:r>
            <a:r>
              <a:rPr lang="el-GR" sz="2000" dirty="0" err="1" smtClean="0">
                <a:solidFill>
                  <a:srgbClr val="FF0000"/>
                </a:solidFill>
                <a:latin typeface="Arial" pitchFamily="34" charset="0"/>
                <a:cs typeface="Arial" pitchFamily="34" charset="0"/>
              </a:rPr>
              <a:t>λυγρά</a:t>
            </a:r>
            <a:r>
              <a:rPr lang="el-GR" sz="2000" dirty="0" smtClean="0">
                <a:latin typeface="Arial" pitchFamily="34" charset="0"/>
                <a:cs typeface="Arial" pitchFamily="34" charset="0"/>
              </a:rPr>
              <a:t>.</a:t>
            </a:r>
          </a:p>
          <a:p>
            <a:pPr>
              <a:spcBef>
                <a:spcPts val="900"/>
              </a:spcBef>
            </a:pPr>
            <a:r>
              <a:rPr lang="el-GR" sz="2000" dirty="0" err="1" smtClean="0">
                <a:latin typeface="Arial" pitchFamily="34" charset="0"/>
                <a:cs typeface="Arial" pitchFamily="34" charset="0"/>
              </a:rPr>
              <a:t>κρύψε</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δὲ</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πῦρ</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τὸ</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μὲν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αὖτις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ἐὺς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πάις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Ἰαπετοῖο</a:t>
            </a:r>
            <a:r>
              <a:rPr lang="el-GR" sz="2000" dirty="0" smtClean="0">
                <a:latin typeface="Arial" pitchFamily="34" charset="0"/>
                <a:cs typeface="Arial" pitchFamily="34" charset="0"/>
              </a:rPr>
              <a:t> 	50</a:t>
            </a:r>
          </a:p>
          <a:p>
            <a:pPr>
              <a:spcBef>
                <a:spcPts val="900"/>
              </a:spcBef>
            </a:pPr>
            <a:r>
              <a:rPr lang="el-GR" sz="2000" dirty="0" err="1" smtClean="0">
                <a:latin typeface="Arial" pitchFamily="34" charset="0"/>
                <a:cs typeface="Arial" pitchFamily="34" charset="0"/>
              </a:rPr>
              <a:t>ἔκλεψ</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ἀνθρώποισι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Διὸς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πάρα</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μητιόεντος</a:t>
            </a:r>
            <a:endParaRPr lang="el-GR" sz="2000" dirty="0" smtClean="0">
              <a:latin typeface="Arial" pitchFamily="34" charset="0"/>
              <a:cs typeface="Arial" pitchFamily="34" charset="0"/>
            </a:endParaRPr>
          </a:p>
          <a:p>
            <a:pPr>
              <a:spcBef>
                <a:spcPts val="900"/>
              </a:spcBef>
            </a:pPr>
            <a:r>
              <a:rPr lang="el-GR" sz="2000" dirty="0" err="1" smtClean="0">
                <a:latin typeface="Arial" pitchFamily="34" charset="0"/>
                <a:cs typeface="Arial" pitchFamily="34" charset="0"/>
              </a:rPr>
              <a:t>ἐν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κοΐλῳ</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νάρθηκι</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λαθὼν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Δία</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τερπικέραυνον</a:t>
            </a:r>
            <a:r>
              <a:rPr lang="el-GR" sz="2000" dirty="0" smtClean="0">
                <a:latin typeface="Arial" pitchFamily="34" charset="0"/>
                <a:cs typeface="Arial" pitchFamily="34" charset="0"/>
              </a:rPr>
              <a:t>.</a:t>
            </a:r>
          </a:p>
          <a:p>
            <a:pPr>
              <a:spcBef>
                <a:spcPts val="900"/>
              </a:spcBef>
            </a:pPr>
            <a:r>
              <a:rPr lang="el-GR" sz="2000" dirty="0" err="1" smtClean="0">
                <a:latin typeface="Arial" pitchFamily="34" charset="0"/>
                <a:cs typeface="Arial" pitchFamily="34" charset="0"/>
              </a:rPr>
              <a:t>τὸν</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δὲ</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χολωσάμενος</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προσέφη</a:t>
            </a:r>
            <a:r>
              <a:rPr lang="el-GR" sz="2000" dirty="0" smtClean="0">
                <a:latin typeface="Arial" pitchFamily="34" charset="0"/>
                <a:cs typeface="Arial" pitchFamily="34" charset="0"/>
              </a:rPr>
              <a:t> </a:t>
            </a:r>
            <a:r>
              <a:rPr lang="el-GR" sz="2000" dirty="0" err="1" smtClean="0">
                <a:latin typeface="Arial" pitchFamily="34" charset="0"/>
                <a:cs typeface="Arial" pitchFamily="34" charset="0"/>
              </a:rPr>
              <a:t>νεφεληγερέτα</a:t>
            </a:r>
            <a:r>
              <a:rPr lang="el-GR" sz="2000" dirty="0" smtClean="0">
                <a:latin typeface="Arial" pitchFamily="34" charset="0"/>
                <a:cs typeface="Arial" pitchFamily="34" charset="0"/>
              </a:rPr>
              <a:t> Ζευς</a:t>
            </a:r>
          </a:p>
          <a:p>
            <a:pPr>
              <a:spcBef>
                <a:spcPts val="900"/>
              </a:spcBef>
            </a:pPr>
            <a:r>
              <a:rPr lang="el-GR" sz="2000" i="1" dirty="0" smtClean="0">
                <a:latin typeface="Arial" pitchFamily="34" charset="0"/>
                <a:cs typeface="Arial" pitchFamily="34" charset="0"/>
              </a:rPr>
              <a:t>“</a:t>
            </a:r>
            <a:r>
              <a:rPr lang="el-GR" sz="2000" i="1" u="sng" dirty="0" err="1" smtClean="0">
                <a:latin typeface="Arial" pitchFamily="34" charset="0"/>
                <a:cs typeface="Arial" pitchFamily="34" charset="0"/>
              </a:rPr>
              <a:t>Ἰαπετιονίδη</a:t>
            </a:r>
            <a:r>
              <a:rPr lang="el-GR" sz="2000" i="1" u="sng" dirty="0" smtClean="0">
                <a:latin typeface="Arial" pitchFamily="34" charset="0"/>
                <a:cs typeface="Arial" pitchFamily="34" charset="0"/>
              </a:rPr>
              <a:t>, </a:t>
            </a:r>
            <a:r>
              <a:rPr lang="el-GR" sz="2000" i="1" u="sng" dirty="0" err="1" smtClean="0">
                <a:latin typeface="Arial" pitchFamily="34" charset="0"/>
                <a:cs typeface="Arial" pitchFamily="34" charset="0"/>
              </a:rPr>
              <a:t>πάντων</a:t>
            </a:r>
            <a:r>
              <a:rPr lang="el-GR" sz="2000" i="1" u="sng" dirty="0" smtClean="0">
                <a:latin typeface="Arial" pitchFamily="34" charset="0"/>
                <a:cs typeface="Arial" pitchFamily="34" charset="0"/>
              </a:rPr>
              <a:t> </a:t>
            </a:r>
            <a:r>
              <a:rPr lang="el-GR" sz="2000" i="1" u="sng" dirty="0" err="1" smtClean="0">
                <a:latin typeface="Arial" pitchFamily="34" charset="0"/>
                <a:cs typeface="Arial" pitchFamily="34" charset="0"/>
              </a:rPr>
              <a:t>πέρι</a:t>
            </a:r>
            <a:r>
              <a:rPr lang="el-GR" sz="2000" i="1" u="sng" dirty="0" smtClean="0">
                <a:latin typeface="Arial" pitchFamily="34" charset="0"/>
                <a:cs typeface="Arial" pitchFamily="34" charset="0"/>
              </a:rPr>
              <a:t> </a:t>
            </a:r>
            <a:r>
              <a:rPr lang="el-GR" sz="2000" i="1" u="sng" dirty="0" err="1" smtClean="0">
                <a:latin typeface="Arial" pitchFamily="34" charset="0"/>
                <a:cs typeface="Arial" pitchFamily="34" charset="0"/>
              </a:rPr>
              <a:t>μήδεα</a:t>
            </a:r>
            <a:r>
              <a:rPr lang="el-GR" sz="2000" i="1" u="sng" dirty="0" smtClean="0">
                <a:latin typeface="Arial" pitchFamily="34" charset="0"/>
                <a:cs typeface="Arial" pitchFamily="34" charset="0"/>
              </a:rPr>
              <a:t> </a:t>
            </a:r>
            <a:r>
              <a:rPr lang="el-GR" sz="2000" i="1" u="sng" dirty="0" err="1" smtClean="0">
                <a:latin typeface="Arial" pitchFamily="34" charset="0"/>
                <a:cs typeface="Arial" pitchFamily="34" charset="0"/>
              </a:rPr>
              <a:t>εἰδώς</a:t>
            </a:r>
            <a:r>
              <a:rPr lang="el-GR" sz="2000" i="1" dirty="0" smtClean="0">
                <a:latin typeface="Arial" pitchFamily="34" charset="0"/>
                <a:cs typeface="Arial" pitchFamily="34" charset="0"/>
              </a:rPr>
              <a:t>,</a:t>
            </a:r>
            <a:endParaRPr lang="el-GR" sz="2000" dirty="0" smtClean="0">
              <a:latin typeface="Arial" pitchFamily="34" charset="0"/>
              <a:cs typeface="Arial" pitchFamily="34" charset="0"/>
            </a:endParaRPr>
          </a:p>
          <a:p>
            <a:pPr>
              <a:spcBef>
                <a:spcPts val="900"/>
              </a:spcBef>
            </a:pPr>
            <a:r>
              <a:rPr lang="el-GR" sz="2000" i="1" dirty="0" err="1" smtClean="0">
                <a:latin typeface="Arial" pitchFamily="34" charset="0"/>
                <a:cs typeface="Arial" pitchFamily="34" charset="0"/>
              </a:rPr>
              <a:t>χαίρεις</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πῦρ</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κλέψας</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καὶ</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ἐμὰς</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φρένας</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ἠπεροπεύσας</a:t>
            </a:r>
            <a:r>
              <a:rPr lang="el-GR" sz="2000" i="1" dirty="0" smtClean="0">
                <a:latin typeface="Arial" pitchFamily="34" charset="0"/>
                <a:cs typeface="Arial" pitchFamily="34" charset="0"/>
              </a:rPr>
              <a:t>, 	55</a:t>
            </a:r>
            <a:endParaRPr lang="el-GR" sz="2000" dirty="0" smtClean="0">
              <a:latin typeface="Arial" pitchFamily="34" charset="0"/>
              <a:cs typeface="Arial" pitchFamily="34" charset="0"/>
            </a:endParaRPr>
          </a:p>
          <a:p>
            <a:pPr>
              <a:spcBef>
                <a:spcPts val="900"/>
              </a:spcBef>
            </a:pPr>
            <a:r>
              <a:rPr lang="el-GR" sz="2000" i="1" dirty="0" err="1" smtClean="0">
                <a:latin typeface="Arial" pitchFamily="34" charset="0"/>
                <a:cs typeface="Arial" pitchFamily="34" charset="0"/>
              </a:rPr>
              <a:t>σοί</a:t>
            </a:r>
            <a:r>
              <a:rPr lang="el-GR" sz="2000" i="1" dirty="0" smtClean="0">
                <a:latin typeface="Arial" pitchFamily="34" charset="0"/>
                <a:cs typeface="Arial" pitchFamily="34" charset="0"/>
              </a:rPr>
              <a:t> τ' </a:t>
            </a:r>
            <a:r>
              <a:rPr lang="el-GR" sz="2000" i="1" dirty="0" err="1" smtClean="0">
                <a:latin typeface="Arial" pitchFamily="34" charset="0"/>
                <a:cs typeface="Arial" pitchFamily="34" charset="0"/>
              </a:rPr>
              <a:t>αὐτῷ</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μέγα</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πῆμα</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καὶ</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ἀνδράσιν</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ἐσσομένοισιν</a:t>
            </a:r>
            <a:r>
              <a:rPr lang="el-GR" sz="2000" i="1" dirty="0" smtClean="0">
                <a:latin typeface="Arial" pitchFamily="34" charset="0"/>
                <a:cs typeface="Arial" pitchFamily="34" charset="0"/>
              </a:rPr>
              <a:t>.</a:t>
            </a:r>
            <a:endParaRPr lang="el-GR" sz="2000" dirty="0" smtClean="0">
              <a:latin typeface="Arial" pitchFamily="34" charset="0"/>
              <a:cs typeface="Arial" pitchFamily="34" charset="0"/>
            </a:endParaRPr>
          </a:p>
          <a:p>
            <a:pPr>
              <a:spcBef>
                <a:spcPts val="900"/>
              </a:spcBef>
            </a:pPr>
            <a:r>
              <a:rPr lang="el-GR" sz="2000" i="1" dirty="0" err="1" smtClean="0">
                <a:latin typeface="Arial" pitchFamily="34" charset="0"/>
                <a:cs typeface="Arial" pitchFamily="34" charset="0"/>
              </a:rPr>
              <a:t>τοῖς</a:t>
            </a:r>
            <a:r>
              <a:rPr lang="el-GR" sz="2000" i="1" dirty="0" smtClean="0">
                <a:latin typeface="Arial" pitchFamily="34" charset="0"/>
                <a:cs typeface="Arial" pitchFamily="34" charset="0"/>
              </a:rPr>
              <a:t> δ' </a:t>
            </a:r>
            <a:r>
              <a:rPr lang="el-GR" sz="2000" i="1" dirty="0" err="1" smtClean="0">
                <a:latin typeface="Arial" pitchFamily="34" charset="0"/>
                <a:cs typeface="Arial" pitchFamily="34" charset="0"/>
              </a:rPr>
              <a:t>ἐγὼ</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ἀντὶ</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πυρὸς</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δώσω</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κακόν</a:t>
            </a:r>
            <a:r>
              <a:rPr lang="el-GR" sz="2000" i="1" dirty="0" smtClean="0">
                <a:latin typeface="Arial" pitchFamily="34" charset="0"/>
                <a:cs typeface="Arial" pitchFamily="34" charset="0"/>
              </a:rPr>
              <a:t>, ᾧ </a:t>
            </a:r>
            <a:r>
              <a:rPr lang="el-GR" sz="2000" i="1" dirty="0" err="1" smtClean="0">
                <a:latin typeface="Arial" pitchFamily="34" charset="0"/>
                <a:cs typeface="Arial" pitchFamily="34" charset="0"/>
              </a:rPr>
              <a:t>κεν</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ἅπαντες</a:t>
            </a:r>
            <a:endParaRPr lang="el-GR" sz="2000" dirty="0" smtClean="0">
              <a:latin typeface="Arial" pitchFamily="34" charset="0"/>
              <a:cs typeface="Arial" pitchFamily="34" charset="0"/>
            </a:endParaRPr>
          </a:p>
          <a:p>
            <a:pPr>
              <a:spcBef>
                <a:spcPts val="900"/>
              </a:spcBef>
            </a:pPr>
            <a:r>
              <a:rPr lang="el-GR" sz="2000" i="1" dirty="0" err="1" smtClean="0">
                <a:latin typeface="Arial" pitchFamily="34" charset="0"/>
                <a:cs typeface="Arial" pitchFamily="34" charset="0"/>
              </a:rPr>
              <a:t>τέρπωνται</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κατὰ</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θυμὸν</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ἑὸν</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κακὸν</a:t>
            </a:r>
            <a:r>
              <a:rPr lang="el-GR" sz="2000" i="1" dirty="0" smtClean="0">
                <a:latin typeface="Arial" pitchFamily="34" charset="0"/>
                <a:cs typeface="Arial" pitchFamily="34" charset="0"/>
              </a:rPr>
              <a:t> </a:t>
            </a:r>
            <a:r>
              <a:rPr lang="el-GR" sz="2000" i="1" dirty="0" err="1" smtClean="0">
                <a:latin typeface="Arial" pitchFamily="34" charset="0"/>
                <a:cs typeface="Arial" pitchFamily="34" charset="0"/>
              </a:rPr>
              <a:t>ἀμφαγαπῶντες</a:t>
            </a:r>
            <a:r>
              <a:rPr lang="el-GR" sz="2000" i="1" dirty="0" smtClean="0">
                <a:latin typeface="Arial" pitchFamily="34" charset="0"/>
                <a:cs typeface="Arial" pitchFamily="34" charset="0"/>
              </a:rPr>
              <a:t>.”</a:t>
            </a:r>
          </a:p>
          <a:p>
            <a:pPr algn="r">
              <a:buNone/>
            </a:pPr>
            <a:r>
              <a:rPr lang="el-GR" sz="2000" dirty="0" smtClean="0"/>
              <a:t>Ησίοδος</a:t>
            </a:r>
            <a:r>
              <a:rPr lang="el-GR" sz="2000" i="1" dirty="0" smtClean="0"/>
              <a:t>, Έργα και </a:t>
            </a:r>
            <a:r>
              <a:rPr lang="el-GR" sz="2000" i="1" dirty="0" err="1" smtClean="0"/>
              <a:t>Ημέραι</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εικόνας 7" descr="Προμηθέας και Άτλας, Σπαρτιατική κύλικα, 550 π.Χ. Museo Etrusco, Βατικανό&#10;"/>
          <p:cNvPicPr>
            <a:picLocks noGrp="1" noChangeAspect="1"/>
          </p:cNvPicPr>
          <p:nvPr>
            <p:ph type="pic" idx="1"/>
          </p:nvPr>
        </p:nvPicPr>
        <p:blipFill rotWithShape="1">
          <a:blip r:embed="rId3" cstate="print">
            <a:extLst>
              <a:ext uri="{28A0092B-C50C-407E-A947-70E740481C1C}">
                <a14:useLocalDpi xmlns="" xmlns:a14="http://schemas.microsoft.com/office/drawing/2010/main" val="0"/>
              </a:ext>
            </a:extLst>
          </a:blip>
          <a:srcRect l="-1" t="33" r="-1852" b="33"/>
          <a:stretch/>
        </p:blipFill>
        <p:spPr>
          <a:xfrm>
            <a:off x="2603721" y="1373456"/>
            <a:ext cx="3863534" cy="3783736"/>
          </a:xfrm>
        </p:spPr>
      </p:pic>
      <p:sp>
        <p:nvSpPr>
          <p:cNvPr id="12291" name="Rectangle 3" descr="Προμηθέας και Άτλας, Σπαρτιατική κύλικα, 550 π.Χ. Museo Etrusco, Βατικανό&#10;"/>
          <p:cNvSpPr>
            <a:spLocks noGrp="1" noChangeArrowheads="1"/>
          </p:cNvSpPr>
          <p:nvPr>
            <p:ph type="body" sz="half" idx="2"/>
          </p:nvPr>
        </p:nvSpPr>
        <p:spPr/>
        <p:txBody>
          <a:bodyPr>
            <a:normAutofit fontScale="40000" lnSpcReduction="20000"/>
          </a:bodyPr>
          <a:lstStyle/>
          <a:p>
            <a:endParaRPr lang="en-US" dirty="0" smtClean="0"/>
          </a:p>
          <a:p>
            <a:pPr>
              <a:buNone/>
            </a:pPr>
            <a:r>
              <a:rPr lang="el-GR" sz="4800" dirty="0" smtClean="0"/>
              <a:t>Εικόνα 1. Προμηθέας και Άτλας, Σπαρτιατική κύλικα, 550 π.Χ. </a:t>
            </a:r>
            <a:r>
              <a:rPr lang="en-US" sz="4800" dirty="0" err="1" smtClean="0"/>
              <a:t>Museo</a:t>
            </a:r>
            <a:r>
              <a:rPr lang="en-US" sz="4800" dirty="0" smtClean="0"/>
              <a:t> </a:t>
            </a:r>
            <a:r>
              <a:rPr lang="en-US" sz="4800" dirty="0" err="1" smtClean="0"/>
              <a:t>Etrusco</a:t>
            </a:r>
            <a:r>
              <a:rPr lang="en-US" sz="4800" dirty="0" smtClean="0"/>
              <a:t>, </a:t>
            </a:r>
            <a:r>
              <a:rPr lang="el-GR" sz="4800" dirty="0" smtClean="0"/>
              <a:t>Βατικανό</a:t>
            </a:r>
            <a:endParaRPr lang="el-GR" sz="4800" dirty="0"/>
          </a:p>
        </p:txBody>
      </p:sp>
      <p:sp>
        <p:nvSpPr>
          <p:cNvPr id="2" name="Τίτλος 1"/>
          <p:cNvSpPr>
            <a:spLocks noGrp="1"/>
          </p:cNvSpPr>
          <p:nvPr>
            <p:ph type="title"/>
          </p:nvPr>
        </p:nvSpPr>
        <p:spPr/>
        <p:txBody>
          <a:bodyPr/>
          <a:lstStyle/>
          <a:p>
            <a:r>
              <a:rPr lang="el-GR" dirty="0"/>
              <a:t>Προμηθέας και Άτλας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 Jean-Louis-Cesar Lair &#10;Το μαρτύριο του Προμηθέα&#10;"/>
          <p:cNvPicPr>
            <a:picLocks noGrp="1" noChangeAspect="1"/>
          </p:cNvPicPr>
          <p:nvPr>
            <p:ph type="pic" idx="1"/>
          </p:nvPr>
        </p:nvPicPr>
        <p:blipFill rotWithShape="1">
          <a:blip r:embed="rId3" cstate="print">
            <a:extLst>
              <a:ext uri="{28A0092B-C50C-407E-A947-70E740481C1C}">
                <a14:useLocalDpi xmlns="" xmlns:a14="http://schemas.microsoft.com/office/drawing/2010/main" val="0"/>
              </a:ext>
            </a:extLst>
          </a:blip>
          <a:srcRect t="-807" b="-807"/>
          <a:stretch/>
        </p:blipFill>
        <p:spPr>
          <a:xfrm>
            <a:off x="683568" y="1158701"/>
            <a:ext cx="3682752" cy="5123558"/>
          </a:xfrm>
        </p:spPr>
      </p:pic>
      <p:sp>
        <p:nvSpPr>
          <p:cNvPr id="15363" name="Rectangle 3" descr="Jean-Louis-Cesar Lair &#10;Το μαρτύριο του Προμηθέα&#10;"/>
          <p:cNvSpPr>
            <a:spLocks noGrp="1" noChangeArrowheads="1"/>
          </p:cNvSpPr>
          <p:nvPr>
            <p:ph type="body" sz="half" idx="2"/>
          </p:nvPr>
        </p:nvSpPr>
        <p:spPr>
          <a:xfrm>
            <a:off x="4932040" y="3212976"/>
            <a:ext cx="3175248" cy="1015008"/>
          </a:xfrm>
        </p:spPr>
        <p:txBody>
          <a:bodyPr>
            <a:normAutofit/>
          </a:bodyPr>
          <a:lstStyle/>
          <a:p>
            <a:r>
              <a:rPr lang="el-GR" sz="1800" dirty="0" smtClean="0"/>
              <a:t>Εικόνα 2. </a:t>
            </a:r>
            <a:r>
              <a:rPr lang="en-GB" sz="1800" dirty="0" smtClean="0"/>
              <a:t>Jean-Louis-Cesar Lair</a:t>
            </a:r>
            <a:r>
              <a:rPr lang="el-GR" sz="1800" dirty="0" smtClean="0"/>
              <a:t> </a:t>
            </a:r>
            <a:br>
              <a:rPr lang="el-GR" sz="1800" dirty="0" smtClean="0"/>
            </a:br>
            <a:r>
              <a:rPr lang="el-GR" sz="1800" dirty="0" smtClean="0"/>
              <a:t>Το μαρτύριο του Προμηθέα</a:t>
            </a:r>
            <a:endParaRPr lang="el-GR" sz="1800" dirty="0"/>
          </a:p>
        </p:txBody>
      </p:sp>
      <p:sp>
        <p:nvSpPr>
          <p:cNvPr id="2" name="Τίτλος 1"/>
          <p:cNvSpPr>
            <a:spLocks noGrp="1"/>
          </p:cNvSpPr>
          <p:nvPr>
            <p:ph type="title"/>
          </p:nvPr>
        </p:nvSpPr>
        <p:spPr>
          <a:xfrm>
            <a:off x="457200" y="273600"/>
            <a:ext cx="8229600" cy="707128"/>
          </a:xfrm>
        </p:spPr>
        <p:txBody>
          <a:bodyPr>
            <a:normAutofit fontScale="90000"/>
          </a:bodyPr>
          <a:lstStyle/>
          <a:p>
            <a:r>
              <a:rPr lang="el-GR" dirty="0"/>
              <a:t>Το μαρτύριο του Προμηθέα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descr="Peter Paul Rubens - Prometheus Bound&#10;"/>
          <p:cNvPicPr>
            <a:picLocks noGrp="1" noChangeAspect="1"/>
          </p:cNvPicPr>
          <p:nvPr>
            <p:ph type="pic" idx="1"/>
          </p:nvPr>
        </p:nvPicPr>
        <p:blipFill rotWithShape="1">
          <a:blip r:embed="rId3" cstate="print">
            <a:extLst>
              <a:ext uri="{28A0092B-C50C-407E-A947-70E740481C1C}">
                <a14:useLocalDpi xmlns="" xmlns:a14="http://schemas.microsoft.com/office/drawing/2010/main" val="0"/>
              </a:ext>
            </a:extLst>
          </a:blip>
          <a:srcRect t="-159" b="-1326"/>
          <a:stretch/>
        </p:blipFill>
        <p:spPr>
          <a:xfrm>
            <a:off x="899592" y="1268760"/>
            <a:ext cx="4320480" cy="4933380"/>
          </a:xfrm>
        </p:spPr>
      </p:pic>
      <p:sp>
        <p:nvSpPr>
          <p:cNvPr id="4" name="Θέση κειμένου 3"/>
          <p:cNvSpPr>
            <a:spLocks noGrp="1"/>
          </p:cNvSpPr>
          <p:nvPr>
            <p:ph type="body" sz="half" idx="2"/>
          </p:nvPr>
        </p:nvSpPr>
        <p:spPr>
          <a:xfrm>
            <a:off x="6071846" y="4005064"/>
            <a:ext cx="2592288" cy="1512168"/>
          </a:xfrm>
        </p:spPr>
        <p:txBody>
          <a:bodyPr>
            <a:normAutofit/>
          </a:bodyPr>
          <a:lstStyle/>
          <a:p>
            <a:r>
              <a:rPr lang="el-GR" b="1" dirty="0" smtClean="0"/>
              <a:t>Εικόνα 3. </a:t>
            </a:r>
            <a:br>
              <a:rPr lang="el-GR" b="1" dirty="0" smtClean="0"/>
            </a:br>
            <a:r>
              <a:rPr lang="el-GR" dirty="0" smtClean="0"/>
              <a:t>Προμηθεύς Δεσμώτης</a:t>
            </a:r>
            <a:endParaRPr lang="en-US" dirty="0" smtClean="0"/>
          </a:p>
          <a:p>
            <a:r>
              <a:rPr lang="en-US" dirty="0" smtClean="0"/>
              <a:t>Peter </a:t>
            </a:r>
            <a:r>
              <a:rPr lang="en-US" dirty="0"/>
              <a:t>Paul Rubens - Prometheus </a:t>
            </a:r>
            <a:r>
              <a:rPr lang="en-US" dirty="0" smtClean="0"/>
              <a:t>Bound</a:t>
            </a:r>
            <a:endParaRPr lang="en-US" dirty="0"/>
          </a:p>
        </p:txBody>
      </p:sp>
      <p:sp>
        <p:nvSpPr>
          <p:cNvPr id="2" name="Τίτλος 1"/>
          <p:cNvSpPr>
            <a:spLocks noGrp="1"/>
          </p:cNvSpPr>
          <p:nvPr>
            <p:ph type="title"/>
          </p:nvPr>
        </p:nvSpPr>
        <p:spPr/>
        <p:txBody>
          <a:bodyPr/>
          <a:lstStyle/>
          <a:p>
            <a:r>
              <a:rPr lang="el-GR" dirty="0"/>
              <a:t>Προμηθεύς Δεσμώτης</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 xmlns:thm15="http://schemas.microsoft.com/office/thememl/2012/main" name="ODLfinal-tmpl" id="{E8FA1B71-39DA-4CF5-97A7-27A9E4E84589}" vid="{99DB1AA8-B21F-4965-A081-343038BDC0AD}"/>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ODLfinal-tmpl</Template>
  <TotalTime>1580</TotalTime>
  <Words>1294</Words>
  <Application>Microsoft Office PowerPoint</Application>
  <PresentationFormat>Προβολή στην οθόνη (4:3)</PresentationFormat>
  <Paragraphs>196</Paragraphs>
  <Slides>32</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Θέμα1</vt:lpstr>
      <vt:lpstr>ΚΦΑ 14 Εισαγωγή στην Αρχαία Ελληνική Μυθολογία και Θρησκεία</vt:lpstr>
      <vt:lpstr>Γενεαλογικό δένδρο των θεών</vt:lpstr>
      <vt:lpstr>Προμηθέας - Πανδώρα</vt:lpstr>
      <vt:lpstr>Προμηθέας (στον Ησίοδο)</vt:lpstr>
      <vt:lpstr>Ο Προμηθέας Ξεγελά τον Δία</vt:lpstr>
      <vt:lpstr>Ο Προμηθέας κλέβει τη φωτιά</vt:lpstr>
      <vt:lpstr>Προμηθέας και Άτλας</vt:lpstr>
      <vt:lpstr>Το μαρτύριο του Προμηθέα</vt:lpstr>
      <vt:lpstr>Προμηθεύς Δεσμώτης</vt:lpstr>
      <vt:lpstr>Η Πανδώρα (Ι)</vt:lpstr>
      <vt:lpstr>Η Πανδώρα (ΙΙ)</vt:lpstr>
      <vt:lpstr>Η Πανδώρα (ΙII)</vt:lpstr>
      <vt:lpstr>Η Πανδώρα (ΙV)</vt:lpstr>
      <vt:lpstr>Η Πανδώρα (V)</vt:lpstr>
      <vt:lpstr>Αττικός ερυθρόμορφος κρατήρας</vt:lpstr>
      <vt:lpstr>Η δημιουργία της Πανδώρας</vt:lpstr>
      <vt:lpstr>Το πιθάρι της Πανδώρας</vt:lpstr>
      <vt:lpstr>Η Πανδώρα (VΙ)</vt:lpstr>
      <vt:lpstr>Η Πανδώρα (VΙΙ)</vt:lpstr>
      <vt:lpstr>Eva Prima Pandora</vt:lpstr>
      <vt:lpstr>Pandora</vt:lpstr>
      <vt:lpstr>Αισχύλου, Προμηθεύς 442κεξ.</vt:lpstr>
      <vt:lpstr>Οράτιος, Ωδή 1.16 </vt:lpstr>
      <vt:lpstr>Τα 5 Γένη (I)</vt:lpstr>
      <vt:lpstr>Τα 5 Γένη (II)</vt:lpstr>
      <vt:lpstr>Χρηματοδότηση</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Papaioannou</dc:creator>
  <cp:lastModifiedBy>user</cp:lastModifiedBy>
  <cp:revision>167</cp:revision>
  <dcterms:created xsi:type="dcterms:W3CDTF">2006-09-10T20:01:46Z</dcterms:created>
  <dcterms:modified xsi:type="dcterms:W3CDTF">2015-12-01T13:24:30Z</dcterms:modified>
</cp:coreProperties>
</file>