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38.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2.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notesSlides/notesSlide3.xml" ContentType="application/vnd.openxmlformats-officedocument.presentationml.notesSlide+xml"/>
  <Override PartName="/ppt/tags/tag47.xml" ContentType="application/vnd.openxmlformats-officedocument.presentationml.tags+xml"/>
  <Override PartName="/ppt/notesSlides/notesSlide4.xml" ContentType="application/vnd.openxmlformats-officedocument.presentationml.notesSlide+xml"/>
  <Override PartName="/ppt/tags/tag48.xml" ContentType="application/vnd.openxmlformats-officedocument.presentationml.tags+xml"/>
  <Override PartName="/ppt/notesSlides/notesSlide5.xml" ContentType="application/vnd.openxmlformats-officedocument.presentationml.notesSlide+xml"/>
  <Override PartName="/ppt/tags/tag49.xml" ContentType="application/vnd.openxmlformats-officedocument.presentationml.tags+xml"/>
  <Override PartName="/ppt/notesSlides/notesSlide6.xml" ContentType="application/vnd.openxmlformats-officedocument.presentationml.notesSlide+xml"/>
  <Override PartName="/ppt/tags/tag50.xml" ContentType="application/vnd.openxmlformats-officedocument.presentationml.tags+xml"/>
  <Override PartName="/ppt/notesSlides/notesSlide7.xml" ContentType="application/vnd.openxmlformats-officedocument.presentationml.notesSlide+xml"/>
  <Override PartName="/ppt/tags/tag51.xml" ContentType="application/vnd.openxmlformats-officedocument.presentationml.tags+xml"/>
  <Override PartName="/ppt/notesSlides/notesSlide8.xml" ContentType="application/vnd.openxmlformats-officedocument.presentationml.notesSlide+xml"/>
  <Override PartName="/ppt/tags/tag52.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2"/>
  </p:notesMasterIdLst>
  <p:sldIdLst>
    <p:sldId id="256" r:id="rId3"/>
    <p:sldId id="387" r:id="rId4"/>
    <p:sldId id="388" r:id="rId5"/>
    <p:sldId id="389" r:id="rId6"/>
    <p:sldId id="391" r:id="rId7"/>
    <p:sldId id="390" r:id="rId8"/>
    <p:sldId id="392" r:id="rId9"/>
    <p:sldId id="393"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16" r:id="rId25"/>
    <p:sldId id="417" r:id="rId26"/>
    <p:sldId id="408" r:id="rId27"/>
    <p:sldId id="409" r:id="rId28"/>
    <p:sldId id="415" r:id="rId29"/>
    <p:sldId id="410" r:id="rId30"/>
    <p:sldId id="419" r:id="rId31"/>
    <p:sldId id="420" r:id="rId32"/>
    <p:sldId id="421" r:id="rId33"/>
    <p:sldId id="418" r:id="rId34"/>
    <p:sldId id="377" r:id="rId35"/>
    <p:sldId id="378" r:id="rId36"/>
    <p:sldId id="379" r:id="rId37"/>
    <p:sldId id="380" r:id="rId38"/>
    <p:sldId id="381" r:id="rId39"/>
    <p:sldId id="382" r:id="rId40"/>
    <p:sldId id="383" r:id="rId41"/>
  </p:sldIdLst>
  <p:sldSz cx="9144000" cy="6858000" type="screen4x3"/>
  <p:notesSz cx="6858000" cy="9144000"/>
  <p:custDataLst>
    <p:tags r:id="rId4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7"/>
            <p14:sldId id="388"/>
            <p14:sldId id="389"/>
            <p14:sldId id="391"/>
            <p14:sldId id="390"/>
            <p14:sldId id="392"/>
            <p14:sldId id="393"/>
            <p14:sldId id="394"/>
            <p14:sldId id="395"/>
            <p14:sldId id="396"/>
            <p14:sldId id="397"/>
            <p14:sldId id="398"/>
            <p14:sldId id="399"/>
            <p14:sldId id="400"/>
            <p14:sldId id="401"/>
            <p14:sldId id="402"/>
            <p14:sldId id="403"/>
            <p14:sldId id="404"/>
            <p14:sldId id="405"/>
            <p14:sldId id="406"/>
            <p14:sldId id="407"/>
            <p14:sldId id="416"/>
            <p14:sldId id="417"/>
            <p14:sldId id="408"/>
            <p14:sldId id="409"/>
            <p14:sldId id="415"/>
            <p14:sldId id="410"/>
            <p14:sldId id="419"/>
            <p14:sldId id="420"/>
            <p14:sldId id="421"/>
            <p14:sldId id="418"/>
            <p14:sldId id="377"/>
            <p14:sldId id="378"/>
            <p14:sldId id="379"/>
            <p14:sldId id="380"/>
            <p14:sldId id="381"/>
            <p14:sldId id="382"/>
            <p14:sldId id="3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varScale="1">
        <p:scale>
          <a:sx n="54" d="100"/>
          <a:sy n="54" d="100"/>
        </p:scale>
        <p:origin x="-90" y="-1188"/>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gs" Target="tags/tag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D447F3-A5A1-4888-8129-FC9DB7182035}" type="doc">
      <dgm:prSet loTypeId="urn:microsoft.com/office/officeart/2005/8/layout/radial1" loCatId="relationship" qsTypeId="urn:microsoft.com/office/officeart/2005/8/quickstyle/simple2" qsCatId="simple" csTypeId="urn:microsoft.com/office/officeart/2005/8/colors/accent1_2" csCatId="accent1" phldr="1"/>
      <dgm:spPr/>
      <dgm:t>
        <a:bodyPr/>
        <a:lstStyle/>
        <a:p>
          <a:endParaRPr lang="en-GB"/>
        </a:p>
      </dgm:t>
    </dgm:pt>
    <dgm:pt modelId="{8F54625C-B207-41CF-80E5-74CD17040EE4}">
      <dgm:prSet phldrT="[نص]" custT="1"/>
      <dgm:spPr/>
      <dgm:t>
        <a:bodyPr/>
        <a:lstStyle/>
        <a:p>
          <a:pPr rtl="1"/>
          <a:r>
            <a:rPr lang="en-US" sz="2200" b="1" dirty="0" smtClean="0"/>
            <a:t>LINGUISTICS</a:t>
          </a:r>
          <a:endParaRPr lang="en-GB" sz="2200" b="1" dirty="0"/>
        </a:p>
      </dgm:t>
    </dgm:pt>
    <dgm:pt modelId="{D71130B2-32CD-42AA-B22D-DD8198CB6980}" type="parTrans" cxnId="{2AD50F37-E3A8-488F-A325-0DEE03A90746}">
      <dgm:prSet/>
      <dgm:spPr/>
      <dgm:t>
        <a:bodyPr/>
        <a:lstStyle/>
        <a:p>
          <a:endParaRPr lang="en-GB" sz="2200" b="1"/>
        </a:p>
      </dgm:t>
    </dgm:pt>
    <dgm:pt modelId="{7ABA5D41-6059-4581-B84E-4E13F2ECFED5}" type="sibTrans" cxnId="{2AD50F37-E3A8-488F-A325-0DEE03A90746}">
      <dgm:prSet/>
      <dgm:spPr/>
      <dgm:t>
        <a:bodyPr/>
        <a:lstStyle/>
        <a:p>
          <a:endParaRPr lang="en-GB" sz="2200" b="1"/>
        </a:p>
      </dgm:t>
    </dgm:pt>
    <dgm:pt modelId="{EECF3211-1D2D-445D-8625-678733BE6FEC}">
      <dgm:prSet phldrT="[نص]" custT="1"/>
      <dgm:spPr/>
      <dgm:t>
        <a:bodyPr/>
        <a:lstStyle/>
        <a:p>
          <a:pPr rtl="1"/>
          <a:r>
            <a:rPr lang="en-US" sz="2000" b="1" dirty="0" smtClean="0"/>
            <a:t>Pragmatics</a:t>
          </a:r>
          <a:endParaRPr lang="ar-SA" sz="2000" b="1" dirty="0"/>
        </a:p>
      </dgm:t>
    </dgm:pt>
    <dgm:pt modelId="{10964ABF-23F3-426F-ABDC-DFA887ACA168}" type="parTrans" cxnId="{FDC46C85-3762-4961-A4F9-9B7DCFAE2373}">
      <dgm:prSet custT="1"/>
      <dgm:spPr/>
      <dgm:t>
        <a:bodyPr/>
        <a:lstStyle/>
        <a:p>
          <a:endParaRPr lang="en-GB" sz="2200" b="1"/>
        </a:p>
      </dgm:t>
    </dgm:pt>
    <dgm:pt modelId="{FC27F641-844E-466A-844F-3E3BDFAE5268}" type="sibTrans" cxnId="{FDC46C85-3762-4961-A4F9-9B7DCFAE2373}">
      <dgm:prSet/>
      <dgm:spPr/>
      <dgm:t>
        <a:bodyPr/>
        <a:lstStyle/>
        <a:p>
          <a:endParaRPr lang="en-GB" sz="2200" b="1"/>
        </a:p>
      </dgm:t>
    </dgm:pt>
    <dgm:pt modelId="{A836E341-ED3B-4E0F-ADFA-63621546BAA9}">
      <dgm:prSet phldrT="[نص]" custT="1"/>
      <dgm:spPr/>
      <dgm:t>
        <a:bodyPr/>
        <a:lstStyle/>
        <a:p>
          <a:pPr rtl="1"/>
          <a:r>
            <a:rPr lang="en-US" sz="2000" b="1" dirty="0" smtClean="0"/>
            <a:t>Phonology</a:t>
          </a:r>
          <a:endParaRPr lang="ar-SA" sz="2000" b="1" dirty="0"/>
        </a:p>
      </dgm:t>
    </dgm:pt>
    <dgm:pt modelId="{48E7100E-ACFF-4668-BDA9-2964B01040C4}" type="parTrans" cxnId="{34758D9A-7D3A-49CD-AD06-D7A3BA9A41F1}">
      <dgm:prSet custT="1"/>
      <dgm:spPr/>
      <dgm:t>
        <a:bodyPr/>
        <a:lstStyle/>
        <a:p>
          <a:endParaRPr lang="en-GB" sz="2200" b="1"/>
        </a:p>
      </dgm:t>
    </dgm:pt>
    <dgm:pt modelId="{E8FD349B-4F94-496C-89C1-473E391DEB88}" type="sibTrans" cxnId="{34758D9A-7D3A-49CD-AD06-D7A3BA9A41F1}">
      <dgm:prSet/>
      <dgm:spPr/>
      <dgm:t>
        <a:bodyPr/>
        <a:lstStyle/>
        <a:p>
          <a:endParaRPr lang="en-GB" sz="2200" b="1"/>
        </a:p>
      </dgm:t>
    </dgm:pt>
    <dgm:pt modelId="{AE5F1CEB-1992-4C7B-A6D7-CB4F3A464C39}">
      <dgm:prSet phldrT="[نص]" custT="1"/>
      <dgm:spPr/>
      <dgm:t>
        <a:bodyPr/>
        <a:lstStyle/>
        <a:p>
          <a:pPr rtl="1"/>
          <a:r>
            <a:rPr lang="en-US" sz="2000" b="1" dirty="0" smtClean="0"/>
            <a:t>Phonetics</a:t>
          </a:r>
          <a:endParaRPr lang="ar-SA" sz="2000" b="1" dirty="0"/>
        </a:p>
      </dgm:t>
    </dgm:pt>
    <dgm:pt modelId="{1F35A72B-23F8-4A24-A50E-E8FC0FC192F3}" type="parTrans" cxnId="{40A66ED8-DAB3-4218-83E8-0463DE5A1BA7}">
      <dgm:prSet custT="1"/>
      <dgm:spPr/>
      <dgm:t>
        <a:bodyPr/>
        <a:lstStyle/>
        <a:p>
          <a:endParaRPr lang="en-GB" sz="2200" b="1"/>
        </a:p>
      </dgm:t>
    </dgm:pt>
    <dgm:pt modelId="{C0BE8D1D-3D86-41E0-861F-80B89F14A6D3}" type="sibTrans" cxnId="{40A66ED8-DAB3-4218-83E8-0463DE5A1BA7}">
      <dgm:prSet/>
      <dgm:spPr/>
      <dgm:t>
        <a:bodyPr/>
        <a:lstStyle/>
        <a:p>
          <a:endParaRPr lang="en-GB" sz="2200" b="1"/>
        </a:p>
      </dgm:t>
    </dgm:pt>
    <dgm:pt modelId="{73C8A214-8174-4214-9F5E-C8B1A4FB96E2}">
      <dgm:prSet phldrT="[نص]" custT="1"/>
      <dgm:spPr/>
      <dgm:t>
        <a:bodyPr/>
        <a:lstStyle/>
        <a:p>
          <a:pPr rtl="1"/>
          <a:r>
            <a:rPr lang="en-US" sz="2000" b="1" dirty="0" smtClean="0"/>
            <a:t>Morphology</a:t>
          </a:r>
          <a:endParaRPr lang="ar-SA" sz="2000" b="1" dirty="0" smtClean="0"/>
        </a:p>
      </dgm:t>
    </dgm:pt>
    <dgm:pt modelId="{CEDB2A5F-447B-45BE-82B5-32A0170338D9}" type="parTrans" cxnId="{93C907DA-FA53-48B2-89A7-A80E0A871324}">
      <dgm:prSet custT="1"/>
      <dgm:spPr/>
      <dgm:t>
        <a:bodyPr/>
        <a:lstStyle/>
        <a:p>
          <a:endParaRPr lang="en-GB" sz="2200" b="1"/>
        </a:p>
      </dgm:t>
    </dgm:pt>
    <dgm:pt modelId="{779EA5AB-A46D-450C-BA0E-C5EEEE9927EB}" type="sibTrans" cxnId="{93C907DA-FA53-48B2-89A7-A80E0A871324}">
      <dgm:prSet/>
      <dgm:spPr/>
      <dgm:t>
        <a:bodyPr/>
        <a:lstStyle/>
        <a:p>
          <a:endParaRPr lang="en-GB" sz="2200" b="1"/>
        </a:p>
      </dgm:t>
    </dgm:pt>
    <dgm:pt modelId="{A0CB0A55-4E57-4FD0-89C4-5F66B564565D}">
      <dgm:prSet custT="1"/>
      <dgm:spPr/>
      <dgm:t>
        <a:bodyPr/>
        <a:lstStyle/>
        <a:p>
          <a:pPr rtl="1"/>
          <a:r>
            <a:rPr lang="en-US" sz="2000" b="1" dirty="0" smtClean="0"/>
            <a:t>Syntax</a:t>
          </a:r>
          <a:endParaRPr lang="ar-SA" sz="2000" b="1" dirty="0"/>
        </a:p>
      </dgm:t>
    </dgm:pt>
    <dgm:pt modelId="{6DD02CE1-1330-4D2B-8CCF-A9C805078C48}" type="parTrans" cxnId="{42AF9FCE-8973-4BBB-830F-78FD50614CB3}">
      <dgm:prSet custT="1"/>
      <dgm:spPr/>
      <dgm:t>
        <a:bodyPr/>
        <a:lstStyle/>
        <a:p>
          <a:endParaRPr lang="en-GB" sz="2200" b="1"/>
        </a:p>
      </dgm:t>
    </dgm:pt>
    <dgm:pt modelId="{AF534F44-FD25-4DC3-A033-25B901958CFA}" type="sibTrans" cxnId="{42AF9FCE-8973-4BBB-830F-78FD50614CB3}">
      <dgm:prSet/>
      <dgm:spPr/>
      <dgm:t>
        <a:bodyPr/>
        <a:lstStyle/>
        <a:p>
          <a:endParaRPr lang="en-GB" sz="2200" b="1"/>
        </a:p>
      </dgm:t>
    </dgm:pt>
    <dgm:pt modelId="{733A060E-E64B-47FA-9EE9-B3E1DF7F611B}">
      <dgm:prSet custT="1"/>
      <dgm:spPr/>
      <dgm:t>
        <a:bodyPr/>
        <a:lstStyle/>
        <a:p>
          <a:pPr rtl="1"/>
          <a:r>
            <a:rPr lang="en-US" sz="2000" b="1" dirty="0" smtClean="0"/>
            <a:t>Semantics</a:t>
          </a:r>
          <a:endParaRPr lang="ar-SA" sz="2000" b="1" dirty="0"/>
        </a:p>
      </dgm:t>
    </dgm:pt>
    <dgm:pt modelId="{07426C79-C989-4453-97FC-E482825E3D2F}" type="parTrans" cxnId="{953C1BD0-F632-4B1B-901C-4F816E9BC4D5}">
      <dgm:prSet custT="1"/>
      <dgm:spPr/>
      <dgm:t>
        <a:bodyPr/>
        <a:lstStyle/>
        <a:p>
          <a:endParaRPr lang="en-GB" sz="2200" b="1"/>
        </a:p>
      </dgm:t>
    </dgm:pt>
    <dgm:pt modelId="{A50BB470-3B62-4E4B-BD5E-785108F69FC0}" type="sibTrans" cxnId="{953C1BD0-F632-4B1B-901C-4F816E9BC4D5}">
      <dgm:prSet/>
      <dgm:spPr/>
      <dgm:t>
        <a:bodyPr/>
        <a:lstStyle/>
        <a:p>
          <a:endParaRPr lang="en-GB" sz="2200" b="1"/>
        </a:p>
      </dgm:t>
    </dgm:pt>
    <dgm:pt modelId="{1C36303E-A19E-47B6-8B3D-834415406381}" type="pres">
      <dgm:prSet presAssocID="{E8D447F3-A5A1-4888-8129-FC9DB7182035}" presName="cycle" presStyleCnt="0">
        <dgm:presLayoutVars>
          <dgm:chMax val="1"/>
          <dgm:dir/>
          <dgm:animLvl val="ctr"/>
          <dgm:resizeHandles val="exact"/>
        </dgm:presLayoutVars>
      </dgm:prSet>
      <dgm:spPr/>
      <dgm:t>
        <a:bodyPr/>
        <a:lstStyle/>
        <a:p>
          <a:endParaRPr lang="el-GR"/>
        </a:p>
      </dgm:t>
    </dgm:pt>
    <dgm:pt modelId="{49E39CD0-FCC2-4D53-BFCE-B372612D77F0}" type="pres">
      <dgm:prSet presAssocID="{8F54625C-B207-41CF-80E5-74CD17040EE4}" presName="centerShape" presStyleLbl="node0" presStyleIdx="0" presStyleCnt="1" custScaleX="174902"/>
      <dgm:spPr/>
      <dgm:t>
        <a:bodyPr/>
        <a:lstStyle/>
        <a:p>
          <a:endParaRPr lang="en-GB"/>
        </a:p>
      </dgm:t>
    </dgm:pt>
    <dgm:pt modelId="{EC31A109-2499-4319-8559-E6D42457EFCE}" type="pres">
      <dgm:prSet presAssocID="{10964ABF-23F3-426F-ABDC-DFA887ACA168}" presName="Name9" presStyleLbl="parChTrans1D2" presStyleIdx="0" presStyleCnt="6" custScaleX="2000000"/>
      <dgm:spPr/>
      <dgm:t>
        <a:bodyPr/>
        <a:lstStyle/>
        <a:p>
          <a:endParaRPr lang="el-GR"/>
        </a:p>
      </dgm:t>
    </dgm:pt>
    <dgm:pt modelId="{6F12DB81-8E3E-4619-B721-58E89D2CFAC3}" type="pres">
      <dgm:prSet presAssocID="{10964ABF-23F3-426F-ABDC-DFA887ACA168}" presName="connTx" presStyleLbl="parChTrans1D2" presStyleIdx="0" presStyleCnt="6"/>
      <dgm:spPr/>
      <dgm:t>
        <a:bodyPr/>
        <a:lstStyle/>
        <a:p>
          <a:endParaRPr lang="el-GR"/>
        </a:p>
      </dgm:t>
    </dgm:pt>
    <dgm:pt modelId="{8714BBDD-3826-43E2-ACFD-77061EF9E3CA}" type="pres">
      <dgm:prSet presAssocID="{EECF3211-1D2D-445D-8625-678733BE6FEC}" presName="node" presStyleLbl="node1" presStyleIdx="0" presStyleCnt="6" custScaleX="159503" custRadScaleRad="113346" custRadScaleInc="0">
        <dgm:presLayoutVars>
          <dgm:bulletEnabled val="1"/>
        </dgm:presLayoutVars>
      </dgm:prSet>
      <dgm:spPr/>
      <dgm:t>
        <a:bodyPr/>
        <a:lstStyle/>
        <a:p>
          <a:endParaRPr lang="en-GB"/>
        </a:p>
      </dgm:t>
    </dgm:pt>
    <dgm:pt modelId="{02EBB85F-6F50-4115-8FA3-F25ED89FFE8A}" type="pres">
      <dgm:prSet presAssocID="{48E7100E-ACFF-4668-BDA9-2964B01040C4}" presName="Name9" presStyleLbl="parChTrans1D2" presStyleIdx="1" presStyleCnt="6" custScaleX="2000000"/>
      <dgm:spPr/>
      <dgm:t>
        <a:bodyPr/>
        <a:lstStyle/>
        <a:p>
          <a:endParaRPr lang="el-GR"/>
        </a:p>
      </dgm:t>
    </dgm:pt>
    <dgm:pt modelId="{854E9CEC-5E0D-4BCA-A6E0-CF013FE2084D}" type="pres">
      <dgm:prSet presAssocID="{48E7100E-ACFF-4668-BDA9-2964B01040C4}" presName="connTx" presStyleLbl="parChTrans1D2" presStyleIdx="1" presStyleCnt="6"/>
      <dgm:spPr/>
      <dgm:t>
        <a:bodyPr/>
        <a:lstStyle/>
        <a:p>
          <a:endParaRPr lang="el-GR"/>
        </a:p>
      </dgm:t>
    </dgm:pt>
    <dgm:pt modelId="{06592B1D-86DF-4005-B7D1-0EA7FD13F610}" type="pres">
      <dgm:prSet presAssocID="{A836E341-ED3B-4E0F-ADFA-63621546BAA9}" presName="node" presStyleLbl="node1" presStyleIdx="1" presStyleCnt="6" custScaleX="166788" custRadScaleRad="135097" custRadScaleInc="18957">
        <dgm:presLayoutVars>
          <dgm:bulletEnabled val="1"/>
        </dgm:presLayoutVars>
      </dgm:prSet>
      <dgm:spPr/>
      <dgm:t>
        <a:bodyPr/>
        <a:lstStyle/>
        <a:p>
          <a:endParaRPr lang="en-GB"/>
        </a:p>
      </dgm:t>
    </dgm:pt>
    <dgm:pt modelId="{84CAFF8C-9680-4ECB-8CC0-37BB1086A54A}" type="pres">
      <dgm:prSet presAssocID="{1F35A72B-23F8-4A24-A50E-E8FC0FC192F3}" presName="Name9" presStyleLbl="parChTrans1D2" presStyleIdx="2" presStyleCnt="6" custScaleX="2000000"/>
      <dgm:spPr/>
      <dgm:t>
        <a:bodyPr/>
        <a:lstStyle/>
        <a:p>
          <a:endParaRPr lang="el-GR"/>
        </a:p>
      </dgm:t>
    </dgm:pt>
    <dgm:pt modelId="{F80597E5-2452-4E62-9D4D-4B942FFAF99F}" type="pres">
      <dgm:prSet presAssocID="{1F35A72B-23F8-4A24-A50E-E8FC0FC192F3}" presName="connTx" presStyleLbl="parChTrans1D2" presStyleIdx="2" presStyleCnt="6"/>
      <dgm:spPr/>
      <dgm:t>
        <a:bodyPr/>
        <a:lstStyle/>
        <a:p>
          <a:endParaRPr lang="el-GR"/>
        </a:p>
      </dgm:t>
    </dgm:pt>
    <dgm:pt modelId="{FCA9A426-B688-4C90-99ED-167CF2495D6E}" type="pres">
      <dgm:prSet presAssocID="{AE5F1CEB-1992-4C7B-A6D7-CB4F3A464C39}" presName="node" presStyleLbl="node1" presStyleIdx="2" presStyleCnt="6" custScaleX="170087" custRadScaleRad="149204" custRadScaleInc="-26016">
        <dgm:presLayoutVars>
          <dgm:bulletEnabled val="1"/>
        </dgm:presLayoutVars>
      </dgm:prSet>
      <dgm:spPr/>
      <dgm:t>
        <a:bodyPr/>
        <a:lstStyle/>
        <a:p>
          <a:endParaRPr lang="en-GB"/>
        </a:p>
      </dgm:t>
    </dgm:pt>
    <dgm:pt modelId="{B6E81626-06CD-4466-BAC9-90D2BDACDF3E}" type="pres">
      <dgm:prSet presAssocID="{CEDB2A5F-447B-45BE-82B5-32A0170338D9}" presName="Name9" presStyleLbl="parChTrans1D2" presStyleIdx="3" presStyleCnt="6" custScaleX="2000000"/>
      <dgm:spPr/>
      <dgm:t>
        <a:bodyPr/>
        <a:lstStyle/>
        <a:p>
          <a:endParaRPr lang="el-GR"/>
        </a:p>
      </dgm:t>
    </dgm:pt>
    <dgm:pt modelId="{EB3FB019-8634-4D83-A8DC-1903DE3A5940}" type="pres">
      <dgm:prSet presAssocID="{CEDB2A5F-447B-45BE-82B5-32A0170338D9}" presName="connTx" presStyleLbl="parChTrans1D2" presStyleIdx="3" presStyleCnt="6"/>
      <dgm:spPr/>
      <dgm:t>
        <a:bodyPr/>
        <a:lstStyle/>
        <a:p>
          <a:endParaRPr lang="el-GR"/>
        </a:p>
      </dgm:t>
    </dgm:pt>
    <dgm:pt modelId="{DAAC4180-64A0-41BD-8C70-F1CD12C948E7}" type="pres">
      <dgm:prSet presAssocID="{73C8A214-8174-4214-9F5E-C8B1A4FB96E2}" presName="node" presStyleLbl="node1" presStyleIdx="3" presStyleCnt="6" custScaleX="151778">
        <dgm:presLayoutVars>
          <dgm:bulletEnabled val="1"/>
        </dgm:presLayoutVars>
      </dgm:prSet>
      <dgm:spPr/>
      <dgm:t>
        <a:bodyPr/>
        <a:lstStyle/>
        <a:p>
          <a:endParaRPr lang="en-GB"/>
        </a:p>
      </dgm:t>
    </dgm:pt>
    <dgm:pt modelId="{390E87EF-6D13-464A-8ACC-BE27ED83FFEB}" type="pres">
      <dgm:prSet presAssocID="{6DD02CE1-1330-4D2B-8CCF-A9C805078C48}" presName="Name9" presStyleLbl="parChTrans1D2" presStyleIdx="4" presStyleCnt="6" custScaleX="2000000"/>
      <dgm:spPr/>
      <dgm:t>
        <a:bodyPr/>
        <a:lstStyle/>
        <a:p>
          <a:endParaRPr lang="el-GR"/>
        </a:p>
      </dgm:t>
    </dgm:pt>
    <dgm:pt modelId="{6D47867C-6C99-477E-812A-754D741AD930}" type="pres">
      <dgm:prSet presAssocID="{6DD02CE1-1330-4D2B-8CCF-A9C805078C48}" presName="connTx" presStyleLbl="parChTrans1D2" presStyleIdx="4" presStyleCnt="6"/>
      <dgm:spPr/>
      <dgm:t>
        <a:bodyPr/>
        <a:lstStyle/>
        <a:p>
          <a:endParaRPr lang="el-GR"/>
        </a:p>
      </dgm:t>
    </dgm:pt>
    <dgm:pt modelId="{C27A8F0C-7E5F-4D85-9BC2-9BCA90565481}" type="pres">
      <dgm:prSet presAssocID="{A0CB0A55-4E57-4FD0-89C4-5F66B564565D}" presName="node" presStyleLbl="node1" presStyleIdx="4" presStyleCnt="6" custScaleX="165013" custScaleY="92198" custRadScaleRad="147376" custRadScaleInc="20447">
        <dgm:presLayoutVars>
          <dgm:bulletEnabled val="1"/>
        </dgm:presLayoutVars>
      </dgm:prSet>
      <dgm:spPr/>
      <dgm:t>
        <a:bodyPr/>
        <a:lstStyle/>
        <a:p>
          <a:endParaRPr lang="en-GB"/>
        </a:p>
      </dgm:t>
    </dgm:pt>
    <dgm:pt modelId="{646B018B-AF0D-4E40-B15D-228783423941}" type="pres">
      <dgm:prSet presAssocID="{07426C79-C989-4453-97FC-E482825E3D2F}" presName="Name9" presStyleLbl="parChTrans1D2" presStyleIdx="5" presStyleCnt="6" custScaleX="2000000"/>
      <dgm:spPr/>
      <dgm:t>
        <a:bodyPr/>
        <a:lstStyle/>
        <a:p>
          <a:endParaRPr lang="el-GR"/>
        </a:p>
      </dgm:t>
    </dgm:pt>
    <dgm:pt modelId="{9B1FFC06-42D3-47B7-978C-A87657A14BBF}" type="pres">
      <dgm:prSet presAssocID="{07426C79-C989-4453-97FC-E482825E3D2F}" presName="connTx" presStyleLbl="parChTrans1D2" presStyleIdx="5" presStyleCnt="6"/>
      <dgm:spPr/>
      <dgm:t>
        <a:bodyPr/>
        <a:lstStyle/>
        <a:p>
          <a:endParaRPr lang="el-GR"/>
        </a:p>
      </dgm:t>
    </dgm:pt>
    <dgm:pt modelId="{00F6A4EF-FAD5-4947-8E13-39856F3CAD15}" type="pres">
      <dgm:prSet presAssocID="{733A060E-E64B-47FA-9EE9-B3E1DF7F611B}" presName="node" presStyleLbl="node1" presStyleIdx="5" presStyleCnt="6" custScaleX="159948" custRadScaleRad="146245" custRadScaleInc="-26926">
        <dgm:presLayoutVars>
          <dgm:bulletEnabled val="1"/>
        </dgm:presLayoutVars>
      </dgm:prSet>
      <dgm:spPr/>
      <dgm:t>
        <a:bodyPr/>
        <a:lstStyle/>
        <a:p>
          <a:endParaRPr lang="en-GB"/>
        </a:p>
      </dgm:t>
    </dgm:pt>
  </dgm:ptLst>
  <dgm:cxnLst>
    <dgm:cxn modelId="{4F2568D2-FDAA-421A-B3E9-35CA5064CE25}" type="presOf" srcId="{A0CB0A55-4E57-4FD0-89C4-5F66B564565D}" destId="{C27A8F0C-7E5F-4D85-9BC2-9BCA90565481}" srcOrd="0" destOrd="0" presId="urn:microsoft.com/office/officeart/2005/8/layout/radial1"/>
    <dgm:cxn modelId="{702FC74D-7983-42D6-AC84-A61351D1C144}" type="presOf" srcId="{CEDB2A5F-447B-45BE-82B5-32A0170338D9}" destId="{B6E81626-06CD-4466-BAC9-90D2BDACDF3E}" srcOrd="0" destOrd="0" presId="urn:microsoft.com/office/officeart/2005/8/layout/radial1"/>
    <dgm:cxn modelId="{CD99A705-E371-438D-A293-837CB9CCA7A2}" type="presOf" srcId="{48E7100E-ACFF-4668-BDA9-2964B01040C4}" destId="{854E9CEC-5E0D-4BCA-A6E0-CF013FE2084D}" srcOrd="1" destOrd="0" presId="urn:microsoft.com/office/officeart/2005/8/layout/radial1"/>
    <dgm:cxn modelId="{2AD50F37-E3A8-488F-A325-0DEE03A90746}" srcId="{E8D447F3-A5A1-4888-8129-FC9DB7182035}" destId="{8F54625C-B207-41CF-80E5-74CD17040EE4}" srcOrd="0" destOrd="0" parTransId="{D71130B2-32CD-42AA-B22D-DD8198CB6980}" sibTransId="{7ABA5D41-6059-4581-B84E-4E13F2ECFED5}"/>
    <dgm:cxn modelId="{206BAEDF-1BCD-4325-9583-7E7ACE2ADB6E}" type="presOf" srcId="{48E7100E-ACFF-4668-BDA9-2964B01040C4}" destId="{02EBB85F-6F50-4115-8FA3-F25ED89FFE8A}" srcOrd="0" destOrd="0" presId="urn:microsoft.com/office/officeart/2005/8/layout/radial1"/>
    <dgm:cxn modelId="{A38A852E-0BA7-4D73-91F4-D5904FB6922E}" type="presOf" srcId="{8F54625C-B207-41CF-80E5-74CD17040EE4}" destId="{49E39CD0-FCC2-4D53-BFCE-B372612D77F0}" srcOrd="0" destOrd="0" presId="urn:microsoft.com/office/officeart/2005/8/layout/radial1"/>
    <dgm:cxn modelId="{FDC46C85-3762-4961-A4F9-9B7DCFAE2373}" srcId="{8F54625C-B207-41CF-80E5-74CD17040EE4}" destId="{EECF3211-1D2D-445D-8625-678733BE6FEC}" srcOrd="0" destOrd="0" parTransId="{10964ABF-23F3-426F-ABDC-DFA887ACA168}" sibTransId="{FC27F641-844E-466A-844F-3E3BDFAE5268}"/>
    <dgm:cxn modelId="{7A7B114E-B6FB-4C4D-A9BF-D054B7C4D0A8}" type="presOf" srcId="{73C8A214-8174-4214-9F5E-C8B1A4FB96E2}" destId="{DAAC4180-64A0-41BD-8C70-F1CD12C948E7}" srcOrd="0" destOrd="0" presId="urn:microsoft.com/office/officeart/2005/8/layout/radial1"/>
    <dgm:cxn modelId="{A4E26071-D9AD-46A8-A1F2-D8D29C2FEA3A}" type="presOf" srcId="{10964ABF-23F3-426F-ABDC-DFA887ACA168}" destId="{6F12DB81-8E3E-4619-B721-58E89D2CFAC3}" srcOrd="1" destOrd="0" presId="urn:microsoft.com/office/officeart/2005/8/layout/radial1"/>
    <dgm:cxn modelId="{315F9EB4-9CC4-4E72-B62F-9A35E3CFE068}" type="presOf" srcId="{10964ABF-23F3-426F-ABDC-DFA887ACA168}" destId="{EC31A109-2499-4319-8559-E6D42457EFCE}" srcOrd="0" destOrd="0" presId="urn:microsoft.com/office/officeart/2005/8/layout/radial1"/>
    <dgm:cxn modelId="{41EA3CD8-D5E9-48A1-80E6-7479DA0B9D97}" type="presOf" srcId="{07426C79-C989-4453-97FC-E482825E3D2F}" destId="{9B1FFC06-42D3-47B7-978C-A87657A14BBF}" srcOrd="1" destOrd="0" presId="urn:microsoft.com/office/officeart/2005/8/layout/radial1"/>
    <dgm:cxn modelId="{0783D745-677A-4D43-81B6-F55D07443FDD}" type="presOf" srcId="{07426C79-C989-4453-97FC-E482825E3D2F}" destId="{646B018B-AF0D-4E40-B15D-228783423941}" srcOrd="0" destOrd="0" presId="urn:microsoft.com/office/officeart/2005/8/layout/radial1"/>
    <dgm:cxn modelId="{42AF9FCE-8973-4BBB-830F-78FD50614CB3}" srcId="{8F54625C-B207-41CF-80E5-74CD17040EE4}" destId="{A0CB0A55-4E57-4FD0-89C4-5F66B564565D}" srcOrd="4" destOrd="0" parTransId="{6DD02CE1-1330-4D2B-8CCF-A9C805078C48}" sibTransId="{AF534F44-FD25-4DC3-A033-25B901958CFA}"/>
    <dgm:cxn modelId="{953C1BD0-F632-4B1B-901C-4F816E9BC4D5}" srcId="{8F54625C-B207-41CF-80E5-74CD17040EE4}" destId="{733A060E-E64B-47FA-9EE9-B3E1DF7F611B}" srcOrd="5" destOrd="0" parTransId="{07426C79-C989-4453-97FC-E482825E3D2F}" sibTransId="{A50BB470-3B62-4E4B-BD5E-785108F69FC0}"/>
    <dgm:cxn modelId="{0234AAC5-436D-442F-A4F8-002567D9895E}" type="presOf" srcId="{6DD02CE1-1330-4D2B-8CCF-A9C805078C48}" destId="{390E87EF-6D13-464A-8ACC-BE27ED83FFEB}" srcOrd="0" destOrd="0" presId="urn:microsoft.com/office/officeart/2005/8/layout/radial1"/>
    <dgm:cxn modelId="{7CFCF3F6-87C6-426B-A121-804757980FBB}" type="presOf" srcId="{733A060E-E64B-47FA-9EE9-B3E1DF7F611B}" destId="{00F6A4EF-FAD5-4947-8E13-39856F3CAD15}" srcOrd="0" destOrd="0" presId="urn:microsoft.com/office/officeart/2005/8/layout/radial1"/>
    <dgm:cxn modelId="{9450D986-A87C-4BD7-B072-EF2D58EFA534}" type="presOf" srcId="{CEDB2A5F-447B-45BE-82B5-32A0170338D9}" destId="{EB3FB019-8634-4D83-A8DC-1903DE3A5940}" srcOrd="1" destOrd="0" presId="urn:microsoft.com/office/officeart/2005/8/layout/radial1"/>
    <dgm:cxn modelId="{ACB2ACAA-AB95-4BE2-9B0A-74280A3251ED}" type="presOf" srcId="{E8D447F3-A5A1-4888-8129-FC9DB7182035}" destId="{1C36303E-A19E-47B6-8B3D-834415406381}" srcOrd="0" destOrd="0" presId="urn:microsoft.com/office/officeart/2005/8/layout/radial1"/>
    <dgm:cxn modelId="{839F792B-9B49-4CAA-BA38-FB5FB55F428F}" type="presOf" srcId="{EECF3211-1D2D-445D-8625-678733BE6FEC}" destId="{8714BBDD-3826-43E2-ACFD-77061EF9E3CA}" srcOrd="0" destOrd="0" presId="urn:microsoft.com/office/officeart/2005/8/layout/radial1"/>
    <dgm:cxn modelId="{79E6DA0A-841D-4D0C-AA8D-32247302B318}" type="presOf" srcId="{1F35A72B-23F8-4A24-A50E-E8FC0FC192F3}" destId="{84CAFF8C-9680-4ECB-8CC0-37BB1086A54A}" srcOrd="0" destOrd="0" presId="urn:microsoft.com/office/officeart/2005/8/layout/radial1"/>
    <dgm:cxn modelId="{E5EDB316-9191-4C69-B1D6-1B8261A08EC5}" type="presOf" srcId="{6DD02CE1-1330-4D2B-8CCF-A9C805078C48}" destId="{6D47867C-6C99-477E-812A-754D741AD930}" srcOrd="1" destOrd="0" presId="urn:microsoft.com/office/officeart/2005/8/layout/radial1"/>
    <dgm:cxn modelId="{917B113E-B565-462A-88F5-A099835D111A}" type="presOf" srcId="{A836E341-ED3B-4E0F-ADFA-63621546BAA9}" destId="{06592B1D-86DF-4005-B7D1-0EA7FD13F610}" srcOrd="0" destOrd="0" presId="urn:microsoft.com/office/officeart/2005/8/layout/radial1"/>
    <dgm:cxn modelId="{86A93CCF-2762-46B2-9E6D-96EF5316034D}" type="presOf" srcId="{AE5F1CEB-1992-4C7B-A6D7-CB4F3A464C39}" destId="{FCA9A426-B688-4C90-99ED-167CF2495D6E}" srcOrd="0" destOrd="0" presId="urn:microsoft.com/office/officeart/2005/8/layout/radial1"/>
    <dgm:cxn modelId="{93C907DA-FA53-48B2-89A7-A80E0A871324}" srcId="{8F54625C-B207-41CF-80E5-74CD17040EE4}" destId="{73C8A214-8174-4214-9F5E-C8B1A4FB96E2}" srcOrd="3" destOrd="0" parTransId="{CEDB2A5F-447B-45BE-82B5-32A0170338D9}" sibTransId="{779EA5AB-A46D-450C-BA0E-C5EEEE9927EB}"/>
    <dgm:cxn modelId="{40A66ED8-DAB3-4218-83E8-0463DE5A1BA7}" srcId="{8F54625C-B207-41CF-80E5-74CD17040EE4}" destId="{AE5F1CEB-1992-4C7B-A6D7-CB4F3A464C39}" srcOrd="2" destOrd="0" parTransId="{1F35A72B-23F8-4A24-A50E-E8FC0FC192F3}" sibTransId="{C0BE8D1D-3D86-41E0-861F-80B89F14A6D3}"/>
    <dgm:cxn modelId="{82DFB342-46A3-4AF9-9077-46F030DE073B}" type="presOf" srcId="{1F35A72B-23F8-4A24-A50E-E8FC0FC192F3}" destId="{F80597E5-2452-4E62-9D4D-4B942FFAF99F}" srcOrd="1" destOrd="0" presId="urn:microsoft.com/office/officeart/2005/8/layout/radial1"/>
    <dgm:cxn modelId="{34758D9A-7D3A-49CD-AD06-D7A3BA9A41F1}" srcId="{8F54625C-B207-41CF-80E5-74CD17040EE4}" destId="{A836E341-ED3B-4E0F-ADFA-63621546BAA9}" srcOrd="1" destOrd="0" parTransId="{48E7100E-ACFF-4668-BDA9-2964B01040C4}" sibTransId="{E8FD349B-4F94-496C-89C1-473E391DEB88}"/>
    <dgm:cxn modelId="{E5412138-4311-4E25-85D9-9A68AC297163}" type="presParOf" srcId="{1C36303E-A19E-47B6-8B3D-834415406381}" destId="{49E39CD0-FCC2-4D53-BFCE-B372612D77F0}" srcOrd="0" destOrd="0" presId="urn:microsoft.com/office/officeart/2005/8/layout/radial1"/>
    <dgm:cxn modelId="{6F292B80-8119-4A38-B921-B94ED43DDC3D}" type="presParOf" srcId="{1C36303E-A19E-47B6-8B3D-834415406381}" destId="{EC31A109-2499-4319-8559-E6D42457EFCE}" srcOrd="1" destOrd="0" presId="urn:microsoft.com/office/officeart/2005/8/layout/radial1"/>
    <dgm:cxn modelId="{79740644-5C4C-4E69-A2A8-0CA26B7F7917}" type="presParOf" srcId="{EC31A109-2499-4319-8559-E6D42457EFCE}" destId="{6F12DB81-8E3E-4619-B721-58E89D2CFAC3}" srcOrd="0" destOrd="0" presId="urn:microsoft.com/office/officeart/2005/8/layout/radial1"/>
    <dgm:cxn modelId="{11503413-C71E-4492-AE6B-D4C3F018F764}" type="presParOf" srcId="{1C36303E-A19E-47B6-8B3D-834415406381}" destId="{8714BBDD-3826-43E2-ACFD-77061EF9E3CA}" srcOrd="2" destOrd="0" presId="urn:microsoft.com/office/officeart/2005/8/layout/radial1"/>
    <dgm:cxn modelId="{0AD546C2-0476-4780-8DFF-A279302DB90A}" type="presParOf" srcId="{1C36303E-A19E-47B6-8B3D-834415406381}" destId="{02EBB85F-6F50-4115-8FA3-F25ED89FFE8A}" srcOrd="3" destOrd="0" presId="urn:microsoft.com/office/officeart/2005/8/layout/radial1"/>
    <dgm:cxn modelId="{B9C10A3A-0E3B-4CC9-A5DE-A71EFACCD964}" type="presParOf" srcId="{02EBB85F-6F50-4115-8FA3-F25ED89FFE8A}" destId="{854E9CEC-5E0D-4BCA-A6E0-CF013FE2084D}" srcOrd="0" destOrd="0" presId="urn:microsoft.com/office/officeart/2005/8/layout/radial1"/>
    <dgm:cxn modelId="{5C8E0129-5FFB-4EDF-8F8E-8AD350B52E87}" type="presParOf" srcId="{1C36303E-A19E-47B6-8B3D-834415406381}" destId="{06592B1D-86DF-4005-B7D1-0EA7FD13F610}" srcOrd="4" destOrd="0" presId="urn:microsoft.com/office/officeart/2005/8/layout/radial1"/>
    <dgm:cxn modelId="{24CDA7A0-65E2-478C-91DA-46BACC6DF712}" type="presParOf" srcId="{1C36303E-A19E-47B6-8B3D-834415406381}" destId="{84CAFF8C-9680-4ECB-8CC0-37BB1086A54A}" srcOrd="5" destOrd="0" presId="urn:microsoft.com/office/officeart/2005/8/layout/radial1"/>
    <dgm:cxn modelId="{E822F4E3-987A-4B32-8CE0-DBDDD97C8EB5}" type="presParOf" srcId="{84CAFF8C-9680-4ECB-8CC0-37BB1086A54A}" destId="{F80597E5-2452-4E62-9D4D-4B942FFAF99F}" srcOrd="0" destOrd="0" presId="urn:microsoft.com/office/officeart/2005/8/layout/radial1"/>
    <dgm:cxn modelId="{7CEF096F-4BA3-4396-B592-4F8D030EC214}" type="presParOf" srcId="{1C36303E-A19E-47B6-8B3D-834415406381}" destId="{FCA9A426-B688-4C90-99ED-167CF2495D6E}" srcOrd="6" destOrd="0" presId="urn:microsoft.com/office/officeart/2005/8/layout/radial1"/>
    <dgm:cxn modelId="{FD3CED2A-1DEB-47D0-8565-1F8961C5856B}" type="presParOf" srcId="{1C36303E-A19E-47B6-8B3D-834415406381}" destId="{B6E81626-06CD-4466-BAC9-90D2BDACDF3E}" srcOrd="7" destOrd="0" presId="urn:microsoft.com/office/officeart/2005/8/layout/radial1"/>
    <dgm:cxn modelId="{E0451981-2380-4484-906B-8A6AB3E87A2B}" type="presParOf" srcId="{B6E81626-06CD-4466-BAC9-90D2BDACDF3E}" destId="{EB3FB019-8634-4D83-A8DC-1903DE3A5940}" srcOrd="0" destOrd="0" presId="urn:microsoft.com/office/officeart/2005/8/layout/radial1"/>
    <dgm:cxn modelId="{EB16455E-30CB-4793-AA39-3A8B90F6E008}" type="presParOf" srcId="{1C36303E-A19E-47B6-8B3D-834415406381}" destId="{DAAC4180-64A0-41BD-8C70-F1CD12C948E7}" srcOrd="8" destOrd="0" presId="urn:microsoft.com/office/officeart/2005/8/layout/radial1"/>
    <dgm:cxn modelId="{E942C49D-02F8-412C-9232-A4629A1C4FCF}" type="presParOf" srcId="{1C36303E-A19E-47B6-8B3D-834415406381}" destId="{390E87EF-6D13-464A-8ACC-BE27ED83FFEB}" srcOrd="9" destOrd="0" presId="urn:microsoft.com/office/officeart/2005/8/layout/radial1"/>
    <dgm:cxn modelId="{B0D4E408-D6E9-4EBC-9515-56F56FDDF54D}" type="presParOf" srcId="{390E87EF-6D13-464A-8ACC-BE27ED83FFEB}" destId="{6D47867C-6C99-477E-812A-754D741AD930}" srcOrd="0" destOrd="0" presId="urn:microsoft.com/office/officeart/2005/8/layout/radial1"/>
    <dgm:cxn modelId="{7C4E46BB-CD3D-4913-A45F-239621C9B9B0}" type="presParOf" srcId="{1C36303E-A19E-47B6-8B3D-834415406381}" destId="{C27A8F0C-7E5F-4D85-9BC2-9BCA90565481}" srcOrd="10" destOrd="0" presId="urn:microsoft.com/office/officeart/2005/8/layout/radial1"/>
    <dgm:cxn modelId="{5E92701D-B116-4193-B503-5AFCA95CF63F}" type="presParOf" srcId="{1C36303E-A19E-47B6-8B3D-834415406381}" destId="{646B018B-AF0D-4E40-B15D-228783423941}" srcOrd="11" destOrd="0" presId="urn:microsoft.com/office/officeart/2005/8/layout/radial1"/>
    <dgm:cxn modelId="{9A2E0F72-EAC3-4460-90BC-5B2AE0BC117C}" type="presParOf" srcId="{646B018B-AF0D-4E40-B15D-228783423941}" destId="{9B1FFC06-42D3-47B7-978C-A87657A14BBF}" srcOrd="0" destOrd="0" presId="urn:microsoft.com/office/officeart/2005/8/layout/radial1"/>
    <dgm:cxn modelId="{EC0A02EC-8B5A-47AA-8416-8C87BFE3773D}" type="presParOf" srcId="{1C36303E-A19E-47B6-8B3D-834415406381}" destId="{00F6A4EF-FAD5-4947-8E13-39856F3CAD15}" srcOrd="12" destOrd="0" presId="urn:microsoft.com/office/officeart/2005/8/layout/radial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DA08EE-FF47-43A4-AE50-7E05893D0906}" type="doc">
      <dgm:prSet loTypeId="urn:microsoft.com/office/officeart/2005/8/layout/venn1" loCatId="relationship" qsTypeId="urn:microsoft.com/office/officeart/2005/8/quickstyle/3d3" qsCatId="3D" csTypeId="urn:microsoft.com/office/officeart/2005/8/colors/accent1_2" csCatId="accent1" phldr="1"/>
      <dgm:spPr/>
    </dgm:pt>
    <dgm:pt modelId="{A5A609F5-E159-4CED-A6F1-7160DC4A4895}">
      <dgm:prSet phldrT="[Κείμενο]" custT="1"/>
      <dgm:spPr/>
      <dgm:t>
        <a:bodyPr/>
        <a:lstStyle/>
        <a:p>
          <a:r>
            <a:rPr lang="en-US" sz="3200" dirty="0" smtClean="0"/>
            <a:t>Linguistics</a:t>
          </a:r>
          <a:endParaRPr lang="en-GB" sz="3200" dirty="0"/>
        </a:p>
      </dgm:t>
    </dgm:pt>
    <dgm:pt modelId="{D88EB774-54D2-4396-A3BA-DA0330C9EB4A}" type="parTrans" cxnId="{E4F02DF1-290E-4BD2-84E8-8D2C0FB11C06}">
      <dgm:prSet/>
      <dgm:spPr/>
      <dgm:t>
        <a:bodyPr/>
        <a:lstStyle/>
        <a:p>
          <a:endParaRPr lang="en-GB" sz="3200"/>
        </a:p>
      </dgm:t>
    </dgm:pt>
    <dgm:pt modelId="{C0F69F03-1AF6-4AC2-BE69-293565955BB9}" type="sibTrans" cxnId="{E4F02DF1-290E-4BD2-84E8-8D2C0FB11C06}">
      <dgm:prSet/>
      <dgm:spPr/>
      <dgm:t>
        <a:bodyPr/>
        <a:lstStyle/>
        <a:p>
          <a:endParaRPr lang="en-GB" sz="3200"/>
        </a:p>
      </dgm:t>
    </dgm:pt>
    <dgm:pt modelId="{2BF1BF93-DDC9-49E4-9646-AB701FA90D05}">
      <dgm:prSet phldrT="[Κείμενο]" custT="1"/>
      <dgm:spPr/>
      <dgm:t>
        <a:bodyPr/>
        <a:lstStyle/>
        <a:p>
          <a:r>
            <a:rPr lang="en-US" sz="3200" dirty="0" smtClean="0"/>
            <a:t>Education</a:t>
          </a:r>
          <a:endParaRPr lang="en-GB" sz="3200" dirty="0"/>
        </a:p>
      </dgm:t>
    </dgm:pt>
    <dgm:pt modelId="{591130A5-AC75-4FD4-85D6-2DAD1AAE50F7}" type="parTrans" cxnId="{1F439D65-7F38-4E7C-AC06-6B359458A353}">
      <dgm:prSet/>
      <dgm:spPr/>
      <dgm:t>
        <a:bodyPr/>
        <a:lstStyle/>
        <a:p>
          <a:endParaRPr lang="en-GB" sz="3200"/>
        </a:p>
      </dgm:t>
    </dgm:pt>
    <dgm:pt modelId="{61A7E9CE-3A8B-47DF-BDC7-23898F2CFDFA}" type="sibTrans" cxnId="{1F439D65-7F38-4E7C-AC06-6B359458A353}">
      <dgm:prSet/>
      <dgm:spPr/>
      <dgm:t>
        <a:bodyPr/>
        <a:lstStyle/>
        <a:p>
          <a:endParaRPr lang="en-GB" sz="3200"/>
        </a:p>
      </dgm:t>
    </dgm:pt>
    <dgm:pt modelId="{DFEFB630-FB94-48DF-9EE5-4FCBD3A079EA}">
      <dgm:prSet phldrT="[Κείμενο]" custT="1"/>
      <dgm:spPr/>
      <dgm:t>
        <a:bodyPr/>
        <a:lstStyle/>
        <a:p>
          <a:r>
            <a:rPr lang="en-US" sz="3200" dirty="0" smtClean="0"/>
            <a:t>Applied Linguistics</a:t>
          </a:r>
          <a:endParaRPr lang="en-GB" sz="3200" dirty="0"/>
        </a:p>
      </dgm:t>
    </dgm:pt>
    <dgm:pt modelId="{2E80B6D0-DBCB-4BBF-BBC2-A1EA64ABD0F7}" type="parTrans" cxnId="{A916EE83-606E-4265-8D9C-4E2135FE3E0D}">
      <dgm:prSet/>
      <dgm:spPr/>
      <dgm:t>
        <a:bodyPr/>
        <a:lstStyle/>
        <a:p>
          <a:endParaRPr lang="en-GB" sz="3200"/>
        </a:p>
      </dgm:t>
    </dgm:pt>
    <dgm:pt modelId="{1DBE9F3F-FB76-4F39-AD4F-DF9B2B073525}" type="sibTrans" cxnId="{A916EE83-606E-4265-8D9C-4E2135FE3E0D}">
      <dgm:prSet/>
      <dgm:spPr/>
      <dgm:t>
        <a:bodyPr/>
        <a:lstStyle/>
        <a:p>
          <a:endParaRPr lang="en-GB" sz="3200"/>
        </a:p>
      </dgm:t>
    </dgm:pt>
    <dgm:pt modelId="{70A844CB-BBEB-409E-8729-7530D1D757A1}" type="pres">
      <dgm:prSet presAssocID="{91DA08EE-FF47-43A4-AE50-7E05893D0906}" presName="compositeShape" presStyleCnt="0">
        <dgm:presLayoutVars>
          <dgm:chMax val="7"/>
          <dgm:dir/>
          <dgm:resizeHandles val="exact"/>
        </dgm:presLayoutVars>
      </dgm:prSet>
      <dgm:spPr/>
    </dgm:pt>
    <dgm:pt modelId="{61F15926-552C-409B-A03F-A6641A282FD0}" type="pres">
      <dgm:prSet presAssocID="{A5A609F5-E159-4CED-A6F1-7160DC4A4895}" presName="circ1" presStyleLbl="vennNode1" presStyleIdx="0" presStyleCnt="3"/>
      <dgm:spPr/>
      <dgm:t>
        <a:bodyPr/>
        <a:lstStyle/>
        <a:p>
          <a:endParaRPr lang="el-GR"/>
        </a:p>
      </dgm:t>
    </dgm:pt>
    <dgm:pt modelId="{382E2944-295F-4F3D-8C74-AA77A9EEE627}" type="pres">
      <dgm:prSet presAssocID="{A5A609F5-E159-4CED-A6F1-7160DC4A4895}" presName="circ1Tx" presStyleLbl="revTx" presStyleIdx="0" presStyleCnt="0">
        <dgm:presLayoutVars>
          <dgm:chMax val="0"/>
          <dgm:chPref val="0"/>
          <dgm:bulletEnabled val="1"/>
        </dgm:presLayoutVars>
      </dgm:prSet>
      <dgm:spPr/>
      <dgm:t>
        <a:bodyPr/>
        <a:lstStyle/>
        <a:p>
          <a:endParaRPr lang="el-GR"/>
        </a:p>
      </dgm:t>
    </dgm:pt>
    <dgm:pt modelId="{4A517C9C-C6B1-4CFA-87D3-2E73799FBCF5}" type="pres">
      <dgm:prSet presAssocID="{2BF1BF93-DDC9-49E4-9646-AB701FA90D05}" presName="circ2" presStyleLbl="vennNode1" presStyleIdx="1" presStyleCnt="3"/>
      <dgm:spPr/>
      <dgm:t>
        <a:bodyPr/>
        <a:lstStyle/>
        <a:p>
          <a:endParaRPr lang="en-GB"/>
        </a:p>
      </dgm:t>
    </dgm:pt>
    <dgm:pt modelId="{F0DBBD1D-D23B-4273-9362-305320135108}" type="pres">
      <dgm:prSet presAssocID="{2BF1BF93-DDC9-49E4-9646-AB701FA90D05}" presName="circ2Tx" presStyleLbl="revTx" presStyleIdx="0" presStyleCnt="0">
        <dgm:presLayoutVars>
          <dgm:chMax val="0"/>
          <dgm:chPref val="0"/>
          <dgm:bulletEnabled val="1"/>
        </dgm:presLayoutVars>
      </dgm:prSet>
      <dgm:spPr/>
      <dgm:t>
        <a:bodyPr/>
        <a:lstStyle/>
        <a:p>
          <a:endParaRPr lang="en-GB"/>
        </a:p>
      </dgm:t>
    </dgm:pt>
    <dgm:pt modelId="{B6D1862D-AD81-49C8-8CC4-B670FCB2FAB0}" type="pres">
      <dgm:prSet presAssocID="{DFEFB630-FB94-48DF-9EE5-4FCBD3A079EA}" presName="circ3" presStyleLbl="vennNode1" presStyleIdx="2" presStyleCnt="3"/>
      <dgm:spPr/>
      <dgm:t>
        <a:bodyPr/>
        <a:lstStyle/>
        <a:p>
          <a:endParaRPr lang="en-GB"/>
        </a:p>
      </dgm:t>
    </dgm:pt>
    <dgm:pt modelId="{ACDD3A30-C3EA-49E4-A72A-BEEFC85713D1}" type="pres">
      <dgm:prSet presAssocID="{DFEFB630-FB94-48DF-9EE5-4FCBD3A079EA}" presName="circ3Tx" presStyleLbl="revTx" presStyleIdx="0" presStyleCnt="0">
        <dgm:presLayoutVars>
          <dgm:chMax val="0"/>
          <dgm:chPref val="0"/>
          <dgm:bulletEnabled val="1"/>
        </dgm:presLayoutVars>
      </dgm:prSet>
      <dgm:spPr/>
      <dgm:t>
        <a:bodyPr/>
        <a:lstStyle/>
        <a:p>
          <a:endParaRPr lang="en-GB"/>
        </a:p>
      </dgm:t>
    </dgm:pt>
  </dgm:ptLst>
  <dgm:cxnLst>
    <dgm:cxn modelId="{A916EE83-606E-4265-8D9C-4E2135FE3E0D}" srcId="{91DA08EE-FF47-43A4-AE50-7E05893D0906}" destId="{DFEFB630-FB94-48DF-9EE5-4FCBD3A079EA}" srcOrd="2" destOrd="0" parTransId="{2E80B6D0-DBCB-4BBF-BBC2-A1EA64ABD0F7}" sibTransId="{1DBE9F3F-FB76-4F39-AD4F-DF9B2B073525}"/>
    <dgm:cxn modelId="{8D66F0B5-E73E-401A-87BD-F1C8A9BAF9D9}" type="presOf" srcId="{DFEFB630-FB94-48DF-9EE5-4FCBD3A079EA}" destId="{B6D1862D-AD81-49C8-8CC4-B670FCB2FAB0}" srcOrd="0" destOrd="0" presId="urn:microsoft.com/office/officeart/2005/8/layout/venn1"/>
    <dgm:cxn modelId="{1889A22C-BA2C-4DE2-B064-D20B28835C67}" type="presOf" srcId="{DFEFB630-FB94-48DF-9EE5-4FCBD3A079EA}" destId="{ACDD3A30-C3EA-49E4-A72A-BEEFC85713D1}" srcOrd="1" destOrd="0" presId="urn:microsoft.com/office/officeart/2005/8/layout/venn1"/>
    <dgm:cxn modelId="{F20FA986-FCE7-4656-BB13-E6C4CB83D657}" type="presOf" srcId="{A5A609F5-E159-4CED-A6F1-7160DC4A4895}" destId="{61F15926-552C-409B-A03F-A6641A282FD0}" srcOrd="0" destOrd="0" presId="urn:microsoft.com/office/officeart/2005/8/layout/venn1"/>
    <dgm:cxn modelId="{350E899B-C796-48CF-9E19-E30C4C5FF6E5}" type="presOf" srcId="{91DA08EE-FF47-43A4-AE50-7E05893D0906}" destId="{70A844CB-BBEB-409E-8729-7530D1D757A1}" srcOrd="0" destOrd="0" presId="urn:microsoft.com/office/officeart/2005/8/layout/venn1"/>
    <dgm:cxn modelId="{F0203610-B524-4F0D-9AE0-EC2294D33621}" type="presOf" srcId="{A5A609F5-E159-4CED-A6F1-7160DC4A4895}" destId="{382E2944-295F-4F3D-8C74-AA77A9EEE627}" srcOrd="1" destOrd="0" presId="urn:microsoft.com/office/officeart/2005/8/layout/venn1"/>
    <dgm:cxn modelId="{24FEA98B-6373-466D-AB1D-A5A23058FD80}" type="presOf" srcId="{2BF1BF93-DDC9-49E4-9646-AB701FA90D05}" destId="{F0DBBD1D-D23B-4273-9362-305320135108}" srcOrd="1" destOrd="0" presId="urn:microsoft.com/office/officeart/2005/8/layout/venn1"/>
    <dgm:cxn modelId="{1F439D65-7F38-4E7C-AC06-6B359458A353}" srcId="{91DA08EE-FF47-43A4-AE50-7E05893D0906}" destId="{2BF1BF93-DDC9-49E4-9646-AB701FA90D05}" srcOrd="1" destOrd="0" parTransId="{591130A5-AC75-4FD4-85D6-2DAD1AAE50F7}" sibTransId="{61A7E9CE-3A8B-47DF-BDC7-23898F2CFDFA}"/>
    <dgm:cxn modelId="{E4F02DF1-290E-4BD2-84E8-8D2C0FB11C06}" srcId="{91DA08EE-FF47-43A4-AE50-7E05893D0906}" destId="{A5A609F5-E159-4CED-A6F1-7160DC4A4895}" srcOrd="0" destOrd="0" parTransId="{D88EB774-54D2-4396-A3BA-DA0330C9EB4A}" sibTransId="{C0F69F03-1AF6-4AC2-BE69-293565955BB9}"/>
    <dgm:cxn modelId="{EF39C368-173C-4CC1-BB02-84FD5B15FFD5}" type="presOf" srcId="{2BF1BF93-DDC9-49E4-9646-AB701FA90D05}" destId="{4A517C9C-C6B1-4CFA-87D3-2E73799FBCF5}" srcOrd="0" destOrd="0" presId="urn:microsoft.com/office/officeart/2005/8/layout/venn1"/>
    <dgm:cxn modelId="{60813168-1EF7-4BD9-A4BB-5CC9EEE4EF6E}" type="presParOf" srcId="{70A844CB-BBEB-409E-8729-7530D1D757A1}" destId="{61F15926-552C-409B-A03F-A6641A282FD0}" srcOrd="0" destOrd="0" presId="urn:microsoft.com/office/officeart/2005/8/layout/venn1"/>
    <dgm:cxn modelId="{D6E361A9-A676-4397-B43C-D597ABEF9208}" type="presParOf" srcId="{70A844CB-BBEB-409E-8729-7530D1D757A1}" destId="{382E2944-295F-4F3D-8C74-AA77A9EEE627}" srcOrd="1" destOrd="0" presId="urn:microsoft.com/office/officeart/2005/8/layout/venn1"/>
    <dgm:cxn modelId="{68FCEEBC-53F3-493E-A128-44D6D80014BF}" type="presParOf" srcId="{70A844CB-BBEB-409E-8729-7530D1D757A1}" destId="{4A517C9C-C6B1-4CFA-87D3-2E73799FBCF5}" srcOrd="2" destOrd="0" presId="urn:microsoft.com/office/officeart/2005/8/layout/venn1"/>
    <dgm:cxn modelId="{24FEE567-542B-4FFA-85FE-CE062106B330}" type="presParOf" srcId="{70A844CB-BBEB-409E-8729-7530D1D757A1}" destId="{F0DBBD1D-D23B-4273-9362-305320135108}" srcOrd="3" destOrd="0" presId="urn:microsoft.com/office/officeart/2005/8/layout/venn1"/>
    <dgm:cxn modelId="{0418817E-48DB-41C3-9479-3BE62352716D}" type="presParOf" srcId="{70A844CB-BBEB-409E-8729-7530D1D757A1}" destId="{B6D1862D-AD81-49C8-8CC4-B670FCB2FAB0}" srcOrd="4" destOrd="0" presId="urn:microsoft.com/office/officeart/2005/8/layout/venn1"/>
    <dgm:cxn modelId="{CE25CA9F-9AA8-4396-9DCA-573E761A7129}" type="presParOf" srcId="{70A844CB-BBEB-409E-8729-7530D1D757A1}" destId="{ACDD3A30-C3EA-49E4-A72A-BEEFC85713D1}" srcOrd="5" destOrd="0" presId="urn:microsoft.com/office/officeart/2005/8/layout/venn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C63202-C938-415C-95C1-B0607150D45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GB"/>
        </a:p>
      </dgm:t>
    </dgm:pt>
    <dgm:pt modelId="{F1DED916-68BD-42D7-A1B7-5CFF52C12433}">
      <dgm:prSet phldrT="[Κείμενο]" custT="1"/>
      <dgm:spPr/>
      <dgm:t>
        <a:bodyPr/>
        <a:lstStyle/>
        <a:p>
          <a:r>
            <a:rPr lang="en-US" sz="2000" b="1" dirty="0" smtClean="0"/>
            <a:t>Sociology</a:t>
          </a:r>
          <a:r>
            <a:rPr lang="en-US" sz="2000" dirty="0" smtClean="0"/>
            <a:t> </a:t>
          </a:r>
          <a:br>
            <a:rPr lang="en-US" sz="2000" dirty="0" smtClean="0"/>
          </a:br>
          <a:r>
            <a:rPr lang="en-US" sz="2000" dirty="0" smtClean="0"/>
            <a:t>(the scientific study of human behavior and the study of society).</a:t>
          </a:r>
          <a:endParaRPr lang="en-GB" sz="2000" dirty="0"/>
        </a:p>
      </dgm:t>
    </dgm:pt>
    <dgm:pt modelId="{A927B8FD-13E7-4FE7-83E9-FB7395DC92F3}" type="parTrans" cxnId="{9E4304A8-B2DD-4233-92D7-84CBE610C905}">
      <dgm:prSet/>
      <dgm:spPr/>
      <dgm:t>
        <a:bodyPr/>
        <a:lstStyle/>
        <a:p>
          <a:endParaRPr lang="en-GB"/>
        </a:p>
      </dgm:t>
    </dgm:pt>
    <dgm:pt modelId="{0FB24D27-B939-479A-A463-8A7737CEDBB9}" type="sibTrans" cxnId="{9E4304A8-B2DD-4233-92D7-84CBE610C905}">
      <dgm:prSet/>
      <dgm:spPr/>
      <dgm:t>
        <a:bodyPr/>
        <a:lstStyle/>
        <a:p>
          <a:endParaRPr lang="en-GB"/>
        </a:p>
      </dgm:t>
    </dgm:pt>
    <dgm:pt modelId="{79A45DC7-9829-466E-8DF9-10FEAD1B5BC4}">
      <dgm:prSet phldrT="[Κείμενο]" custT="1"/>
      <dgm:spPr/>
      <dgm:t>
        <a:bodyPr/>
        <a:lstStyle/>
        <a:p>
          <a:r>
            <a:rPr lang="en-US" sz="2000" b="1" dirty="0" smtClean="0"/>
            <a:t>Psychology</a:t>
          </a:r>
          <a:r>
            <a:rPr lang="en-US" sz="2000" dirty="0" smtClean="0"/>
            <a:t> (the science of mind and behavior, and the application of such knowledge of various spheres of human activity).</a:t>
          </a:r>
          <a:endParaRPr lang="en-GB" sz="2000" dirty="0"/>
        </a:p>
      </dgm:t>
    </dgm:pt>
    <dgm:pt modelId="{AC18782C-BB62-43D8-AD0E-EA637B316A52}" type="parTrans" cxnId="{C492AD69-0B47-493C-A05E-F4229206ECF8}">
      <dgm:prSet/>
      <dgm:spPr/>
      <dgm:t>
        <a:bodyPr/>
        <a:lstStyle/>
        <a:p>
          <a:endParaRPr lang="en-GB"/>
        </a:p>
      </dgm:t>
    </dgm:pt>
    <dgm:pt modelId="{607280B4-9E07-425B-90DC-2D2335D4E50D}" type="sibTrans" cxnId="{C492AD69-0B47-493C-A05E-F4229206ECF8}">
      <dgm:prSet/>
      <dgm:spPr/>
      <dgm:t>
        <a:bodyPr/>
        <a:lstStyle/>
        <a:p>
          <a:endParaRPr lang="en-GB"/>
        </a:p>
      </dgm:t>
    </dgm:pt>
    <dgm:pt modelId="{BBB8CAF1-0CB2-4D34-8B62-08932B013788}">
      <dgm:prSet phldrT="[Κείμενο]" custT="1"/>
      <dgm:spPr/>
      <dgm:t>
        <a:bodyPr/>
        <a:lstStyle/>
        <a:p>
          <a:r>
            <a:rPr lang="en-US" sz="2800" b="1" dirty="0" smtClean="0"/>
            <a:t>Applied Linguistics</a:t>
          </a:r>
          <a:endParaRPr lang="en-GB" sz="2800" b="1" dirty="0"/>
        </a:p>
      </dgm:t>
    </dgm:pt>
    <dgm:pt modelId="{49394BC1-DE3F-4914-925A-DD1F71A7BEB4}" type="sibTrans" cxnId="{334EC4A1-D189-403E-A2E3-0C7D71ADC33E}">
      <dgm:prSet/>
      <dgm:spPr/>
      <dgm:t>
        <a:bodyPr/>
        <a:lstStyle/>
        <a:p>
          <a:endParaRPr lang="en-GB"/>
        </a:p>
      </dgm:t>
    </dgm:pt>
    <dgm:pt modelId="{0197057F-FC10-487D-B024-4A85F854FCCD}" type="parTrans" cxnId="{334EC4A1-D189-403E-A2E3-0C7D71ADC33E}">
      <dgm:prSet/>
      <dgm:spPr/>
      <dgm:t>
        <a:bodyPr/>
        <a:lstStyle/>
        <a:p>
          <a:endParaRPr lang="en-GB"/>
        </a:p>
      </dgm:t>
    </dgm:pt>
    <dgm:pt modelId="{433CD798-64BA-492C-8BD3-F28D4E4BB400}">
      <dgm:prSet phldrT="[Κείμενο]" custT="1"/>
      <dgm:spPr/>
      <dgm:t>
        <a:bodyPr/>
        <a:lstStyle/>
        <a:p>
          <a:r>
            <a:rPr lang="en-US" sz="2000" b="1" dirty="0" smtClean="0"/>
            <a:t>Anthropology</a:t>
          </a:r>
          <a:r>
            <a:rPr lang="en-US" sz="2000" dirty="0" smtClean="0"/>
            <a:t> </a:t>
          </a:r>
          <a:br>
            <a:rPr lang="en-US" sz="2000" dirty="0" smtClean="0"/>
          </a:br>
          <a:r>
            <a:rPr lang="en-US" sz="2000" dirty="0" smtClean="0"/>
            <a:t>(the scientific study of the origin and behavior of man).</a:t>
          </a:r>
          <a:endParaRPr lang="en-GB" sz="2000" dirty="0"/>
        </a:p>
      </dgm:t>
    </dgm:pt>
    <dgm:pt modelId="{C319DBAB-AD1B-4CFF-9608-FF968E3EF1FE}" type="parTrans" cxnId="{27D31718-E677-4431-8D53-73FB57BD8B2D}">
      <dgm:prSet/>
      <dgm:spPr/>
      <dgm:t>
        <a:bodyPr/>
        <a:lstStyle/>
        <a:p>
          <a:endParaRPr lang="en-GB"/>
        </a:p>
      </dgm:t>
    </dgm:pt>
    <dgm:pt modelId="{BE93A3D6-E208-44FA-9441-BA958E6D9709}" type="sibTrans" cxnId="{27D31718-E677-4431-8D53-73FB57BD8B2D}">
      <dgm:prSet/>
      <dgm:spPr/>
      <dgm:t>
        <a:bodyPr/>
        <a:lstStyle/>
        <a:p>
          <a:endParaRPr lang="en-GB"/>
        </a:p>
      </dgm:t>
    </dgm:pt>
    <dgm:pt modelId="{90110BDA-DEA9-44EB-B060-5ECF2F1B1C56}">
      <dgm:prSet phldrT="[Κείμενο]" custT="1"/>
      <dgm:spPr/>
      <dgm:t>
        <a:bodyPr/>
        <a:lstStyle/>
        <a:p>
          <a:r>
            <a:rPr lang="en-US" sz="2000" b="1" dirty="0" smtClean="0"/>
            <a:t>Linguistics</a:t>
          </a:r>
          <a:r>
            <a:rPr lang="en-US" sz="2000" dirty="0" smtClean="0"/>
            <a:t> </a:t>
          </a:r>
          <a:br>
            <a:rPr lang="en-US" sz="2000" dirty="0" smtClean="0"/>
          </a:br>
          <a:r>
            <a:rPr lang="en-US" sz="2000" dirty="0" smtClean="0"/>
            <a:t>(the study of the nature, structure and variation of language).</a:t>
          </a:r>
          <a:endParaRPr lang="en-GB" sz="2000" dirty="0"/>
        </a:p>
      </dgm:t>
    </dgm:pt>
    <dgm:pt modelId="{7F52944B-C7F8-4579-9A14-26379ECF059D}" type="parTrans" cxnId="{08078A16-09C6-40DF-B774-0FA04F069278}">
      <dgm:prSet/>
      <dgm:spPr/>
      <dgm:t>
        <a:bodyPr/>
        <a:lstStyle/>
        <a:p>
          <a:endParaRPr lang="en-GB"/>
        </a:p>
      </dgm:t>
    </dgm:pt>
    <dgm:pt modelId="{123367A0-E737-4DBC-9B8D-6D01434EC962}" type="sibTrans" cxnId="{08078A16-09C6-40DF-B774-0FA04F069278}">
      <dgm:prSet/>
      <dgm:spPr/>
      <dgm:t>
        <a:bodyPr/>
        <a:lstStyle/>
        <a:p>
          <a:endParaRPr lang="en-GB"/>
        </a:p>
      </dgm:t>
    </dgm:pt>
    <dgm:pt modelId="{C1FA703E-35A9-4828-9D8F-2D507A349864}">
      <dgm:prSet phldrT="[Κείμενο]" custT="1"/>
      <dgm:spPr/>
      <dgm:t>
        <a:bodyPr/>
        <a:lstStyle/>
        <a:p>
          <a:r>
            <a:rPr lang="en-US" sz="2000" b="1" dirty="0" smtClean="0"/>
            <a:t>Education </a:t>
          </a:r>
          <a:r>
            <a:rPr lang="en-US" sz="2000" dirty="0" smtClean="0"/>
            <a:t>(teaching, learning, acquisition, assessment).</a:t>
          </a:r>
          <a:endParaRPr lang="en-GB" sz="2000" dirty="0"/>
        </a:p>
      </dgm:t>
    </dgm:pt>
    <dgm:pt modelId="{E632D70F-C010-4E74-B38A-7B94A24BA484}" type="sibTrans" cxnId="{93293C68-2008-4516-9E72-5BBB13E7FB49}">
      <dgm:prSet/>
      <dgm:spPr/>
      <dgm:t>
        <a:bodyPr/>
        <a:lstStyle/>
        <a:p>
          <a:endParaRPr lang="en-GB"/>
        </a:p>
      </dgm:t>
    </dgm:pt>
    <dgm:pt modelId="{C6350D65-92FB-49F1-A614-6C303998E3E1}" type="parTrans" cxnId="{93293C68-2008-4516-9E72-5BBB13E7FB49}">
      <dgm:prSet/>
      <dgm:spPr/>
      <dgm:t>
        <a:bodyPr/>
        <a:lstStyle/>
        <a:p>
          <a:endParaRPr lang="en-GB"/>
        </a:p>
      </dgm:t>
    </dgm:pt>
    <dgm:pt modelId="{AF4C1DB3-9054-45B4-A952-9B1F5CC03050}" type="pres">
      <dgm:prSet presAssocID="{59C63202-C938-415C-95C1-B0607150D457}" presName="Name0" presStyleCnt="0">
        <dgm:presLayoutVars>
          <dgm:chPref val="1"/>
          <dgm:dir/>
          <dgm:animOne val="branch"/>
          <dgm:animLvl val="lvl"/>
          <dgm:resizeHandles val="exact"/>
        </dgm:presLayoutVars>
      </dgm:prSet>
      <dgm:spPr/>
      <dgm:t>
        <a:bodyPr/>
        <a:lstStyle/>
        <a:p>
          <a:endParaRPr lang="el-GR"/>
        </a:p>
      </dgm:t>
    </dgm:pt>
    <dgm:pt modelId="{D8AD6BFF-2C66-4AE2-A154-26EC99F635E5}" type="pres">
      <dgm:prSet presAssocID="{BBB8CAF1-0CB2-4D34-8B62-08932B013788}" presName="root1" presStyleCnt="0"/>
      <dgm:spPr/>
    </dgm:pt>
    <dgm:pt modelId="{D29A4F57-F199-4C60-817D-62B0EEADA6D0}" type="pres">
      <dgm:prSet presAssocID="{BBB8CAF1-0CB2-4D34-8B62-08932B013788}" presName="LevelOneTextNode" presStyleLbl="node0" presStyleIdx="0" presStyleCnt="1" custScaleX="78272">
        <dgm:presLayoutVars>
          <dgm:chPref val="3"/>
        </dgm:presLayoutVars>
      </dgm:prSet>
      <dgm:spPr/>
      <dgm:t>
        <a:bodyPr/>
        <a:lstStyle/>
        <a:p>
          <a:endParaRPr lang="el-GR"/>
        </a:p>
      </dgm:t>
    </dgm:pt>
    <dgm:pt modelId="{9656E503-367C-4AB5-BDAB-DB6C5365D2C9}" type="pres">
      <dgm:prSet presAssocID="{BBB8CAF1-0CB2-4D34-8B62-08932B013788}" presName="level2hierChild" presStyleCnt="0"/>
      <dgm:spPr/>
    </dgm:pt>
    <dgm:pt modelId="{EC05AE4A-24B3-4AE4-9156-2914D9BA1638}" type="pres">
      <dgm:prSet presAssocID="{7F52944B-C7F8-4579-9A14-26379ECF059D}" presName="conn2-1" presStyleLbl="parChTrans1D2" presStyleIdx="0" presStyleCnt="5"/>
      <dgm:spPr/>
      <dgm:t>
        <a:bodyPr/>
        <a:lstStyle/>
        <a:p>
          <a:endParaRPr lang="el-GR"/>
        </a:p>
      </dgm:t>
    </dgm:pt>
    <dgm:pt modelId="{3EEE90BA-E071-490E-B4DD-3D1295E7FD87}" type="pres">
      <dgm:prSet presAssocID="{7F52944B-C7F8-4579-9A14-26379ECF059D}" presName="connTx" presStyleLbl="parChTrans1D2" presStyleIdx="0" presStyleCnt="5"/>
      <dgm:spPr/>
      <dgm:t>
        <a:bodyPr/>
        <a:lstStyle/>
        <a:p>
          <a:endParaRPr lang="el-GR"/>
        </a:p>
      </dgm:t>
    </dgm:pt>
    <dgm:pt modelId="{355C5D31-7542-4BC8-818A-9DBF5BC2BD69}" type="pres">
      <dgm:prSet presAssocID="{90110BDA-DEA9-44EB-B060-5ECF2F1B1C56}" presName="root2" presStyleCnt="0"/>
      <dgm:spPr/>
    </dgm:pt>
    <dgm:pt modelId="{FFB339CC-73D6-4D3D-AC28-45CA300734E1}" type="pres">
      <dgm:prSet presAssocID="{90110BDA-DEA9-44EB-B060-5ECF2F1B1C56}" presName="LevelTwoTextNode" presStyleLbl="node2" presStyleIdx="0" presStyleCnt="5" custScaleX="281991">
        <dgm:presLayoutVars>
          <dgm:chPref val="3"/>
        </dgm:presLayoutVars>
      </dgm:prSet>
      <dgm:spPr/>
      <dgm:t>
        <a:bodyPr/>
        <a:lstStyle/>
        <a:p>
          <a:endParaRPr lang="en-GB"/>
        </a:p>
      </dgm:t>
    </dgm:pt>
    <dgm:pt modelId="{7B6204C3-B607-4C88-9F00-CDDF3A535B1B}" type="pres">
      <dgm:prSet presAssocID="{90110BDA-DEA9-44EB-B060-5ECF2F1B1C56}" presName="level3hierChild" presStyleCnt="0"/>
      <dgm:spPr/>
    </dgm:pt>
    <dgm:pt modelId="{A4A2F7AE-5DEA-46C4-9E5A-D52EFED04C5A}" type="pres">
      <dgm:prSet presAssocID="{C6350D65-92FB-49F1-A614-6C303998E3E1}" presName="conn2-1" presStyleLbl="parChTrans1D2" presStyleIdx="1" presStyleCnt="5"/>
      <dgm:spPr/>
      <dgm:t>
        <a:bodyPr/>
        <a:lstStyle/>
        <a:p>
          <a:endParaRPr lang="el-GR"/>
        </a:p>
      </dgm:t>
    </dgm:pt>
    <dgm:pt modelId="{F3031D9A-1ECA-49D0-BF43-B452D3B28874}" type="pres">
      <dgm:prSet presAssocID="{C6350D65-92FB-49F1-A614-6C303998E3E1}" presName="connTx" presStyleLbl="parChTrans1D2" presStyleIdx="1" presStyleCnt="5"/>
      <dgm:spPr/>
      <dgm:t>
        <a:bodyPr/>
        <a:lstStyle/>
        <a:p>
          <a:endParaRPr lang="el-GR"/>
        </a:p>
      </dgm:t>
    </dgm:pt>
    <dgm:pt modelId="{33386366-C241-4E3C-9F0D-38C8068C0F60}" type="pres">
      <dgm:prSet presAssocID="{C1FA703E-35A9-4828-9D8F-2D507A349864}" presName="root2" presStyleCnt="0"/>
      <dgm:spPr/>
    </dgm:pt>
    <dgm:pt modelId="{A8BB4EB0-122A-4F2E-BB2F-5E26D716ADE4}" type="pres">
      <dgm:prSet presAssocID="{C1FA703E-35A9-4828-9D8F-2D507A349864}" presName="LevelTwoTextNode" presStyleLbl="node2" presStyleIdx="1" presStyleCnt="5" custScaleX="281991">
        <dgm:presLayoutVars>
          <dgm:chPref val="3"/>
        </dgm:presLayoutVars>
      </dgm:prSet>
      <dgm:spPr/>
      <dgm:t>
        <a:bodyPr/>
        <a:lstStyle/>
        <a:p>
          <a:endParaRPr lang="el-GR"/>
        </a:p>
      </dgm:t>
    </dgm:pt>
    <dgm:pt modelId="{6A55B721-B5D1-42C0-A30C-1C34C02780FA}" type="pres">
      <dgm:prSet presAssocID="{C1FA703E-35A9-4828-9D8F-2D507A349864}" presName="level3hierChild" presStyleCnt="0"/>
      <dgm:spPr/>
    </dgm:pt>
    <dgm:pt modelId="{4511BCFC-6C1B-46F6-8F0B-184917AA394E}" type="pres">
      <dgm:prSet presAssocID="{A927B8FD-13E7-4FE7-83E9-FB7395DC92F3}" presName="conn2-1" presStyleLbl="parChTrans1D2" presStyleIdx="2" presStyleCnt="5"/>
      <dgm:spPr/>
      <dgm:t>
        <a:bodyPr/>
        <a:lstStyle/>
        <a:p>
          <a:endParaRPr lang="el-GR"/>
        </a:p>
      </dgm:t>
    </dgm:pt>
    <dgm:pt modelId="{1136BC0A-755E-4812-A21D-A61A7C16CF93}" type="pres">
      <dgm:prSet presAssocID="{A927B8FD-13E7-4FE7-83E9-FB7395DC92F3}" presName="connTx" presStyleLbl="parChTrans1D2" presStyleIdx="2" presStyleCnt="5"/>
      <dgm:spPr/>
      <dgm:t>
        <a:bodyPr/>
        <a:lstStyle/>
        <a:p>
          <a:endParaRPr lang="el-GR"/>
        </a:p>
      </dgm:t>
    </dgm:pt>
    <dgm:pt modelId="{C6236670-74A2-4A49-81F7-CFD9DD981E58}" type="pres">
      <dgm:prSet presAssocID="{F1DED916-68BD-42D7-A1B7-5CFF52C12433}" presName="root2" presStyleCnt="0"/>
      <dgm:spPr/>
    </dgm:pt>
    <dgm:pt modelId="{C827327E-BB70-4044-8EE4-89AB205DB8AB}" type="pres">
      <dgm:prSet presAssocID="{F1DED916-68BD-42D7-A1B7-5CFF52C12433}" presName="LevelTwoTextNode" presStyleLbl="node2" presStyleIdx="2" presStyleCnt="5" custScaleX="281991">
        <dgm:presLayoutVars>
          <dgm:chPref val="3"/>
        </dgm:presLayoutVars>
      </dgm:prSet>
      <dgm:spPr/>
      <dgm:t>
        <a:bodyPr/>
        <a:lstStyle/>
        <a:p>
          <a:endParaRPr lang="en-GB"/>
        </a:p>
      </dgm:t>
    </dgm:pt>
    <dgm:pt modelId="{0304523A-F94A-4DBC-9D58-9DA5E93819CB}" type="pres">
      <dgm:prSet presAssocID="{F1DED916-68BD-42D7-A1B7-5CFF52C12433}" presName="level3hierChild" presStyleCnt="0"/>
      <dgm:spPr/>
    </dgm:pt>
    <dgm:pt modelId="{687315CA-A881-44FD-98CC-F2981D196599}" type="pres">
      <dgm:prSet presAssocID="{AC18782C-BB62-43D8-AD0E-EA637B316A52}" presName="conn2-1" presStyleLbl="parChTrans1D2" presStyleIdx="3" presStyleCnt="5"/>
      <dgm:spPr/>
      <dgm:t>
        <a:bodyPr/>
        <a:lstStyle/>
        <a:p>
          <a:endParaRPr lang="el-GR"/>
        </a:p>
      </dgm:t>
    </dgm:pt>
    <dgm:pt modelId="{30A110E0-B19E-4CAA-9AD1-148DB5EDB70C}" type="pres">
      <dgm:prSet presAssocID="{AC18782C-BB62-43D8-AD0E-EA637B316A52}" presName="connTx" presStyleLbl="parChTrans1D2" presStyleIdx="3" presStyleCnt="5"/>
      <dgm:spPr/>
      <dgm:t>
        <a:bodyPr/>
        <a:lstStyle/>
        <a:p>
          <a:endParaRPr lang="el-GR"/>
        </a:p>
      </dgm:t>
    </dgm:pt>
    <dgm:pt modelId="{7571C859-ED0E-4DD8-8ECE-F5ACABB60778}" type="pres">
      <dgm:prSet presAssocID="{79A45DC7-9829-466E-8DF9-10FEAD1B5BC4}" presName="root2" presStyleCnt="0"/>
      <dgm:spPr/>
    </dgm:pt>
    <dgm:pt modelId="{11DF8378-909D-4F82-98D3-6D40259D35B2}" type="pres">
      <dgm:prSet presAssocID="{79A45DC7-9829-466E-8DF9-10FEAD1B5BC4}" presName="LevelTwoTextNode" presStyleLbl="node2" presStyleIdx="3" presStyleCnt="5" custScaleX="281991">
        <dgm:presLayoutVars>
          <dgm:chPref val="3"/>
        </dgm:presLayoutVars>
      </dgm:prSet>
      <dgm:spPr/>
      <dgm:t>
        <a:bodyPr/>
        <a:lstStyle/>
        <a:p>
          <a:endParaRPr lang="en-GB"/>
        </a:p>
      </dgm:t>
    </dgm:pt>
    <dgm:pt modelId="{C9347460-A20D-4467-B066-6C6980B28AFA}" type="pres">
      <dgm:prSet presAssocID="{79A45DC7-9829-466E-8DF9-10FEAD1B5BC4}" presName="level3hierChild" presStyleCnt="0"/>
      <dgm:spPr/>
    </dgm:pt>
    <dgm:pt modelId="{A22A95CB-A5A8-473F-B008-6A19F1BF791F}" type="pres">
      <dgm:prSet presAssocID="{C319DBAB-AD1B-4CFF-9608-FF968E3EF1FE}" presName="conn2-1" presStyleLbl="parChTrans1D2" presStyleIdx="4" presStyleCnt="5"/>
      <dgm:spPr/>
      <dgm:t>
        <a:bodyPr/>
        <a:lstStyle/>
        <a:p>
          <a:endParaRPr lang="el-GR"/>
        </a:p>
      </dgm:t>
    </dgm:pt>
    <dgm:pt modelId="{CEFEE1EC-2BDF-4FB1-A31A-6408412E877C}" type="pres">
      <dgm:prSet presAssocID="{C319DBAB-AD1B-4CFF-9608-FF968E3EF1FE}" presName="connTx" presStyleLbl="parChTrans1D2" presStyleIdx="4" presStyleCnt="5"/>
      <dgm:spPr/>
      <dgm:t>
        <a:bodyPr/>
        <a:lstStyle/>
        <a:p>
          <a:endParaRPr lang="el-GR"/>
        </a:p>
      </dgm:t>
    </dgm:pt>
    <dgm:pt modelId="{4F072270-0146-4B24-B2A8-F892666D386E}" type="pres">
      <dgm:prSet presAssocID="{433CD798-64BA-492C-8BD3-F28D4E4BB400}" presName="root2" presStyleCnt="0"/>
      <dgm:spPr/>
    </dgm:pt>
    <dgm:pt modelId="{4382F82A-6D95-4DA6-8994-7BDFB5D5AE04}" type="pres">
      <dgm:prSet presAssocID="{433CD798-64BA-492C-8BD3-F28D4E4BB400}" presName="LevelTwoTextNode" presStyleLbl="node2" presStyleIdx="4" presStyleCnt="5" custScaleX="281991">
        <dgm:presLayoutVars>
          <dgm:chPref val="3"/>
        </dgm:presLayoutVars>
      </dgm:prSet>
      <dgm:spPr/>
      <dgm:t>
        <a:bodyPr/>
        <a:lstStyle/>
        <a:p>
          <a:endParaRPr lang="en-GB"/>
        </a:p>
      </dgm:t>
    </dgm:pt>
    <dgm:pt modelId="{C405CF2F-A2FD-478B-8AC5-FFE84996C4A3}" type="pres">
      <dgm:prSet presAssocID="{433CD798-64BA-492C-8BD3-F28D4E4BB400}" presName="level3hierChild" presStyleCnt="0"/>
      <dgm:spPr/>
    </dgm:pt>
  </dgm:ptLst>
  <dgm:cxnLst>
    <dgm:cxn modelId="{08078A16-09C6-40DF-B774-0FA04F069278}" srcId="{BBB8CAF1-0CB2-4D34-8B62-08932B013788}" destId="{90110BDA-DEA9-44EB-B060-5ECF2F1B1C56}" srcOrd="0" destOrd="0" parTransId="{7F52944B-C7F8-4579-9A14-26379ECF059D}" sibTransId="{123367A0-E737-4DBC-9B8D-6D01434EC962}"/>
    <dgm:cxn modelId="{93293C68-2008-4516-9E72-5BBB13E7FB49}" srcId="{BBB8CAF1-0CB2-4D34-8B62-08932B013788}" destId="{C1FA703E-35A9-4828-9D8F-2D507A349864}" srcOrd="1" destOrd="0" parTransId="{C6350D65-92FB-49F1-A614-6C303998E3E1}" sibTransId="{E632D70F-C010-4E74-B38A-7B94A24BA484}"/>
    <dgm:cxn modelId="{27D31718-E677-4431-8D53-73FB57BD8B2D}" srcId="{BBB8CAF1-0CB2-4D34-8B62-08932B013788}" destId="{433CD798-64BA-492C-8BD3-F28D4E4BB400}" srcOrd="4" destOrd="0" parTransId="{C319DBAB-AD1B-4CFF-9608-FF968E3EF1FE}" sibTransId="{BE93A3D6-E208-44FA-9441-BA958E6D9709}"/>
    <dgm:cxn modelId="{5F77BB62-3476-402D-84EC-0BE0E6B03F69}" type="presOf" srcId="{C319DBAB-AD1B-4CFF-9608-FF968E3EF1FE}" destId="{A22A95CB-A5A8-473F-B008-6A19F1BF791F}" srcOrd="0" destOrd="0" presId="urn:microsoft.com/office/officeart/2008/layout/HorizontalMultiLevelHierarchy"/>
    <dgm:cxn modelId="{015833EE-C644-4ECE-A826-F9BA216C28F5}" type="presOf" srcId="{59C63202-C938-415C-95C1-B0607150D457}" destId="{AF4C1DB3-9054-45B4-A952-9B1F5CC03050}" srcOrd="0" destOrd="0" presId="urn:microsoft.com/office/officeart/2008/layout/HorizontalMultiLevelHierarchy"/>
    <dgm:cxn modelId="{9E4304A8-B2DD-4233-92D7-84CBE610C905}" srcId="{BBB8CAF1-0CB2-4D34-8B62-08932B013788}" destId="{F1DED916-68BD-42D7-A1B7-5CFF52C12433}" srcOrd="2" destOrd="0" parTransId="{A927B8FD-13E7-4FE7-83E9-FB7395DC92F3}" sibTransId="{0FB24D27-B939-479A-A463-8A7737CEDBB9}"/>
    <dgm:cxn modelId="{3AA25590-1847-4936-BE7A-2D7B14796859}" type="presOf" srcId="{C319DBAB-AD1B-4CFF-9608-FF968E3EF1FE}" destId="{CEFEE1EC-2BDF-4FB1-A31A-6408412E877C}" srcOrd="1" destOrd="0" presId="urn:microsoft.com/office/officeart/2008/layout/HorizontalMultiLevelHierarchy"/>
    <dgm:cxn modelId="{B611BDBD-4CBD-4DF0-8B00-C4C478754BB5}" type="presOf" srcId="{AC18782C-BB62-43D8-AD0E-EA637B316A52}" destId="{30A110E0-B19E-4CAA-9AD1-148DB5EDB70C}" srcOrd="1" destOrd="0" presId="urn:microsoft.com/office/officeart/2008/layout/HorizontalMultiLevelHierarchy"/>
    <dgm:cxn modelId="{ABD379BA-DAF0-4D27-8FBE-637C572D44C1}" type="presOf" srcId="{F1DED916-68BD-42D7-A1B7-5CFF52C12433}" destId="{C827327E-BB70-4044-8EE4-89AB205DB8AB}" srcOrd="0" destOrd="0" presId="urn:microsoft.com/office/officeart/2008/layout/HorizontalMultiLevelHierarchy"/>
    <dgm:cxn modelId="{C492AD69-0B47-493C-A05E-F4229206ECF8}" srcId="{BBB8CAF1-0CB2-4D34-8B62-08932B013788}" destId="{79A45DC7-9829-466E-8DF9-10FEAD1B5BC4}" srcOrd="3" destOrd="0" parTransId="{AC18782C-BB62-43D8-AD0E-EA637B316A52}" sibTransId="{607280B4-9E07-425B-90DC-2D2335D4E50D}"/>
    <dgm:cxn modelId="{7649E7AA-9A78-498D-B480-6D7548077EBB}" type="presOf" srcId="{A927B8FD-13E7-4FE7-83E9-FB7395DC92F3}" destId="{1136BC0A-755E-4812-A21D-A61A7C16CF93}" srcOrd="1" destOrd="0" presId="urn:microsoft.com/office/officeart/2008/layout/HorizontalMultiLevelHierarchy"/>
    <dgm:cxn modelId="{FED3AABA-1E47-4155-AD45-408D58AD8AE3}" type="presOf" srcId="{C1FA703E-35A9-4828-9D8F-2D507A349864}" destId="{A8BB4EB0-122A-4F2E-BB2F-5E26D716ADE4}" srcOrd="0" destOrd="0" presId="urn:microsoft.com/office/officeart/2008/layout/HorizontalMultiLevelHierarchy"/>
    <dgm:cxn modelId="{179BEE9C-7302-4090-B5C3-D68B95722D97}" type="presOf" srcId="{C6350D65-92FB-49F1-A614-6C303998E3E1}" destId="{A4A2F7AE-5DEA-46C4-9E5A-D52EFED04C5A}" srcOrd="0" destOrd="0" presId="urn:microsoft.com/office/officeart/2008/layout/HorizontalMultiLevelHierarchy"/>
    <dgm:cxn modelId="{B46FE81C-B158-4D64-AF7C-3B444294BA88}" type="presOf" srcId="{7F52944B-C7F8-4579-9A14-26379ECF059D}" destId="{EC05AE4A-24B3-4AE4-9156-2914D9BA1638}" srcOrd="0" destOrd="0" presId="urn:microsoft.com/office/officeart/2008/layout/HorizontalMultiLevelHierarchy"/>
    <dgm:cxn modelId="{9B7628F7-442F-4D01-A28A-C2F62B05CCB7}" type="presOf" srcId="{90110BDA-DEA9-44EB-B060-5ECF2F1B1C56}" destId="{FFB339CC-73D6-4D3D-AC28-45CA300734E1}" srcOrd="0" destOrd="0" presId="urn:microsoft.com/office/officeart/2008/layout/HorizontalMultiLevelHierarchy"/>
    <dgm:cxn modelId="{7B573EE0-960D-4C98-97A7-51C8ECABB4B3}" type="presOf" srcId="{79A45DC7-9829-466E-8DF9-10FEAD1B5BC4}" destId="{11DF8378-909D-4F82-98D3-6D40259D35B2}" srcOrd="0" destOrd="0" presId="urn:microsoft.com/office/officeart/2008/layout/HorizontalMultiLevelHierarchy"/>
    <dgm:cxn modelId="{334EC4A1-D189-403E-A2E3-0C7D71ADC33E}" srcId="{59C63202-C938-415C-95C1-B0607150D457}" destId="{BBB8CAF1-0CB2-4D34-8B62-08932B013788}" srcOrd="0" destOrd="0" parTransId="{0197057F-FC10-487D-B024-4A85F854FCCD}" sibTransId="{49394BC1-DE3F-4914-925A-DD1F71A7BEB4}"/>
    <dgm:cxn modelId="{EF9B4911-2379-41D9-B522-DFACABC77B26}" type="presOf" srcId="{433CD798-64BA-492C-8BD3-F28D4E4BB400}" destId="{4382F82A-6D95-4DA6-8994-7BDFB5D5AE04}" srcOrd="0" destOrd="0" presId="urn:microsoft.com/office/officeart/2008/layout/HorizontalMultiLevelHierarchy"/>
    <dgm:cxn modelId="{D97DB7A0-3481-4F0F-9661-3000E4924021}" type="presOf" srcId="{7F52944B-C7F8-4579-9A14-26379ECF059D}" destId="{3EEE90BA-E071-490E-B4DD-3D1295E7FD87}" srcOrd="1" destOrd="0" presId="urn:microsoft.com/office/officeart/2008/layout/HorizontalMultiLevelHierarchy"/>
    <dgm:cxn modelId="{C8C9D83E-0A8F-474C-8074-DC7191DE44F2}" type="presOf" srcId="{C6350D65-92FB-49F1-A614-6C303998E3E1}" destId="{F3031D9A-1ECA-49D0-BF43-B452D3B28874}" srcOrd="1" destOrd="0" presId="urn:microsoft.com/office/officeart/2008/layout/HorizontalMultiLevelHierarchy"/>
    <dgm:cxn modelId="{D46A9B39-E607-4316-BA42-0C0A4C2BFD8B}" type="presOf" srcId="{A927B8FD-13E7-4FE7-83E9-FB7395DC92F3}" destId="{4511BCFC-6C1B-46F6-8F0B-184917AA394E}" srcOrd="0" destOrd="0" presId="urn:microsoft.com/office/officeart/2008/layout/HorizontalMultiLevelHierarchy"/>
    <dgm:cxn modelId="{674A5CDE-CEB1-4706-8B9B-3BAFED9DBE31}" type="presOf" srcId="{BBB8CAF1-0CB2-4D34-8B62-08932B013788}" destId="{D29A4F57-F199-4C60-817D-62B0EEADA6D0}" srcOrd="0" destOrd="0" presId="urn:microsoft.com/office/officeart/2008/layout/HorizontalMultiLevelHierarchy"/>
    <dgm:cxn modelId="{B9CD58DF-7AA9-4051-BF2E-EED594E2E095}" type="presOf" srcId="{AC18782C-BB62-43D8-AD0E-EA637B316A52}" destId="{687315CA-A881-44FD-98CC-F2981D196599}" srcOrd="0" destOrd="0" presId="urn:microsoft.com/office/officeart/2008/layout/HorizontalMultiLevelHierarchy"/>
    <dgm:cxn modelId="{6F323280-603C-45A2-B2A3-E2FCF3E929F8}" type="presParOf" srcId="{AF4C1DB3-9054-45B4-A952-9B1F5CC03050}" destId="{D8AD6BFF-2C66-4AE2-A154-26EC99F635E5}" srcOrd="0" destOrd="0" presId="urn:microsoft.com/office/officeart/2008/layout/HorizontalMultiLevelHierarchy"/>
    <dgm:cxn modelId="{06532F26-B544-4F4A-AEDC-61AC3B3CD09C}" type="presParOf" srcId="{D8AD6BFF-2C66-4AE2-A154-26EC99F635E5}" destId="{D29A4F57-F199-4C60-817D-62B0EEADA6D0}" srcOrd="0" destOrd="0" presId="urn:microsoft.com/office/officeart/2008/layout/HorizontalMultiLevelHierarchy"/>
    <dgm:cxn modelId="{80DFCBF8-07AB-4EF0-9B46-937AFD6E3C1C}" type="presParOf" srcId="{D8AD6BFF-2C66-4AE2-A154-26EC99F635E5}" destId="{9656E503-367C-4AB5-BDAB-DB6C5365D2C9}" srcOrd="1" destOrd="0" presId="urn:microsoft.com/office/officeart/2008/layout/HorizontalMultiLevelHierarchy"/>
    <dgm:cxn modelId="{1C5FFC1D-AF6B-4310-AB08-29C3D9035984}" type="presParOf" srcId="{9656E503-367C-4AB5-BDAB-DB6C5365D2C9}" destId="{EC05AE4A-24B3-4AE4-9156-2914D9BA1638}" srcOrd="0" destOrd="0" presId="urn:microsoft.com/office/officeart/2008/layout/HorizontalMultiLevelHierarchy"/>
    <dgm:cxn modelId="{3635AC2C-1F4D-471F-8D34-6C13E31C4B19}" type="presParOf" srcId="{EC05AE4A-24B3-4AE4-9156-2914D9BA1638}" destId="{3EEE90BA-E071-490E-B4DD-3D1295E7FD87}" srcOrd="0" destOrd="0" presId="urn:microsoft.com/office/officeart/2008/layout/HorizontalMultiLevelHierarchy"/>
    <dgm:cxn modelId="{060811C2-302C-4907-BDD1-93A58CD719BC}" type="presParOf" srcId="{9656E503-367C-4AB5-BDAB-DB6C5365D2C9}" destId="{355C5D31-7542-4BC8-818A-9DBF5BC2BD69}" srcOrd="1" destOrd="0" presId="urn:microsoft.com/office/officeart/2008/layout/HorizontalMultiLevelHierarchy"/>
    <dgm:cxn modelId="{00E2D7AB-E29A-45A3-AE3E-57C742FB7B92}" type="presParOf" srcId="{355C5D31-7542-4BC8-818A-9DBF5BC2BD69}" destId="{FFB339CC-73D6-4D3D-AC28-45CA300734E1}" srcOrd="0" destOrd="0" presId="urn:microsoft.com/office/officeart/2008/layout/HorizontalMultiLevelHierarchy"/>
    <dgm:cxn modelId="{9F8A1B2F-95B4-49E2-AA56-703DAAEFE8B1}" type="presParOf" srcId="{355C5D31-7542-4BC8-818A-9DBF5BC2BD69}" destId="{7B6204C3-B607-4C88-9F00-CDDF3A535B1B}" srcOrd="1" destOrd="0" presId="urn:microsoft.com/office/officeart/2008/layout/HorizontalMultiLevelHierarchy"/>
    <dgm:cxn modelId="{389A370D-225F-4580-8217-756CFED47CC2}" type="presParOf" srcId="{9656E503-367C-4AB5-BDAB-DB6C5365D2C9}" destId="{A4A2F7AE-5DEA-46C4-9E5A-D52EFED04C5A}" srcOrd="2" destOrd="0" presId="urn:microsoft.com/office/officeart/2008/layout/HorizontalMultiLevelHierarchy"/>
    <dgm:cxn modelId="{9A08E840-69ED-4A7C-B280-6CBAB5959DF2}" type="presParOf" srcId="{A4A2F7AE-5DEA-46C4-9E5A-D52EFED04C5A}" destId="{F3031D9A-1ECA-49D0-BF43-B452D3B28874}" srcOrd="0" destOrd="0" presId="urn:microsoft.com/office/officeart/2008/layout/HorizontalMultiLevelHierarchy"/>
    <dgm:cxn modelId="{7C7741FB-4601-4F58-A22B-F593E15EED0B}" type="presParOf" srcId="{9656E503-367C-4AB5-BDAB-DB6C5365D2C9}" destId="{33386366-C241-4E3C-9F0D-38C8068C0F60}" srcOrd="3" destOrd="0" presId="urn:microsoft.com/office/officeart/2008/layout/HorizontalMultiLevelHierarchy"/>
    <dgm:cxn modelId="{9D998E94-EB23-423C-B577-7CBAAA4A7215}" type="presParOf" srcId="{33386366-C241-4E3C-9F0D-38C8068C0F60}" destId="{A8BB4EB0-122A-4F2E-BB2F-5E26D716ADE4}" srcOrd="0" destOrd="0" presId="urn:microsoft.com/office/officeart/2008/layout/HorizontalMultiLevelHierarchy"/>
    <dgm:cxn modelId="{6A6571F2-C51B-4E36-872D-5B3BA822CA65}" type="presParOf" srcId="{33386366-C241-4E3C-9F0D-38C8068C0F60}" destId="{6A55B721-B5D1-42C0-A30C-1C34C02780FA}" srcOrd="1" destOrd="0" presId="urn:microsoft.com/office/officeart/2008/layout/HorizontalMultiLevelHierarchy"/>
    <dgm:cxn modelId="{3A3C0F03-C737-434C-9792-F8532566B2E0}" type="presParOf" srcId="{9656E503-367C-4AB5-BDAB-DB6C5365D2C9}" destId="{4511BCFC-6C1B-46F6-8F0B-184917AA394E}" srcOrd="4" destOrd="0" presId="urn:microsoft.com/office/officeart/2008/layout/HorizontalMultiLevelHierarchy"/>
    <dgm:cxn modelId="{B602EB69-75F4-46A7-A480-908B0A33B917}" type="presParOf" srcId="{4511BCFC-6C1B-46F6-8F0B-184917AA394E}" destId="{1136BC0A-755E-4812-A21D-A61A7C16CF93}" srcOrd="0" destOrd="0" presId="urn:microsoft.com/office/officeart/2008/layout/HorizontalMultiLevelHierarchy"/>
    <dgm:cxn modelId="{82A6E81A-B695-4B3F-A8AF-F4F5533A70F7}" type="presParOf" srcId="{9656E503-367C-4AB5-BDAB-DB6C5365D2C9}" destId="{C6236670-74A2-4A49-81F7-CFD9DD981E58}" srcOrd="5" destOrd="0" presId="urn:microsoft.com/office/officeart/2008/layout/HorizontalMultiLevelHierarchy"/>
    <dgm:cxn modelId="{A5DBE830-F3CA-4D7B-A37F-369AE3DC4EB3}" type="presParOf" srcId="{C6236670-74A2-4A49-81F7-CFD9DD981E58}" destId="{C827327E-BB70-4044-8EE4-89AB205DB8AB}" srcOrd="0" destOrd="0" presId="urn:microsoft.com/office/officeart/2008/layout/HorizontalMultiLevelHierarchy"/>
    <dgm:cxn modelId="{DDA4928A-E09B-4C98-8758-16CA790D8809}" type="presParOf" srcId="{C6236670-74A2-4A49-81F7-CFD9DD981E58}" destId="{0304523A-F94A-4DBC-9D58-9DA5E93819CB}" srcOrd="1" destOrd="0" presId="urn:microsoft.com/office/officeart/2008/layout/HorizontalMultiLevelHierarchy"/>
    <dgm:cxn modelId="{E7423056-220B-40AE-A3BF-CF51BEBC1258}" type="presParOf" srcId="{9656E503-367C-4AB5-BDAB-DB6C5365D2C9}" destId="{687315CA-A881-44FD-98CC-F2981D196599}" srcOrd="6" destOrd="0" presId="urn:microsoft.com/office/officeart/2008/layout/HorizontalMultiLevelHierarchy"/>
    <dgm:cxn modelId="{2250E9BC-C5BD-44F7-AAEB-9AA38F34484A}" type="presParOf" srcId="{687315CA-A881-44FD-98CC-F2981D196599}" destId="{30A110E0-B19E-4CAA-9AD1-148DB5EDB70C}" srcOrd="0" destOrd="0" presId="urn:microsoft.com/office/officeart/2008/layout/HorizontalMultiLevelHierarchy"/>
    <dgm:cxn modelId="{ADAF69B1-B803-43F8-B165-DEEF8A1030B7}" type="presParOf" srcId="{9656E503-367C-4AB5-BDAB-DB6C5365D2C9}" destId="{7571C859-ED0E-4DD8-8ECE-F5ACABB60778}" srcOrd="7" destOrd="0" presId="urn:microsoft.com/office/officeart/2008/layout/HorizontalMultiLevelHierarchy"/>
    <dgm:cxn modelId="{522E35A4-F36F-4A3C-8FC1-05AFF23FFF2A}" type="presParOf" srcId="{7571C859-ED0E-4DD8-8ECE-F5ACABB60778}" destId="{11DF8378-909D-4F82-98D3-6D40259D35B2}" srcOrd="0" destOrd="0" presId="urn:microsoft.com/office/officeart/2008/layout/HorizontalMultiLevelHierarchy"/>
    <dgm:cxn modelId="{C80278A1-70AB-4450-97A8-5A63EB423575}" type="presParOf" srcId="{7571C859-ED0E-4DD8-8ECE-F5ACABB60778}" destId="{C9347460-A20D-4467-B066-6C6980B28AFA}" srcOrd="1" destOrd="0" presId="urn:microsoft.com/office/officeart/2008/layout/HorizontalMultiLevelHierarchy"/>
    <dgm:cxn modelId="{4F70278B-B379-44D7-B4A8-BA0BC051DE05}" type="presParOf" srcId="{9656E503-367C-4AB5-BDAB-DB6C5365D2C9}" destId="{A22A95CB-A5A8-473F-B008-6A19F1BF791F}" srcOrd="8" destOrd="0" presId="urn:microsoft.com/office/officeart/2008/layout/HorizontalMultiLevelHierarchy"/>
    <dgm:cxn modelId="{53D8AB32-8997-48E8-85D1-50AB8925AF60}" type="presParOf" srcId="{A22A95CB-A5A8-473F-B008-6A19F1BF791F}" destId="{CEFEE1EC-2BDF-4FB1-A31A-6408412E877C}" srcOrd="0" destOrd="0" presId="urn:microsoft.com/office/officeart/2008/layout/HorizontalMultiLevelHierarchy"/>
    <dgm:cxn modelId="{06DC4911-F7C4-43C3-969B-AF29E7EC5958}" type="presParOf" srcId="{9656E503-367C-4AB5-BDAB-DB6C5365D2C9}" destId="{4F072270-0146-4B24-B2A8-F892666D386E}" srcOrd="9" destOrd="0" presId="urn:microsoft.com/office/officeart/2008/layout/HorizontalMultiLevelHierarchy"/>
    <dgm:cxn modelId="{90F0622F-46D9-47B3-8F11-C91378663D91}" type="presParOf" srcId="{4F072270-0146-4B24-B2A8-F892666D386E}" destId="{4382F82A-6D95-4DA6-8994-7BDFB5D5AE04}" srcOrd="0" destOrd="0" presId="urn:microsoft.com/office/officeart/2008/layout/HorizontalMultiLevelHierarchy"/>
    <dgm:cxn modelId="{FC9405EC-5704-4D50-98F4-4B8EC816CA6A}" type="presParOf" srcId="{4F072270-0146-4B24-B2A8-F892666D386E}" destId="{C405CF2F-A2FD-478B-8AC5-FFE84996C4A3}"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39CD0-FCC2-4D53-BFCE-B372612D77F0}">
      <dsp:nvSpPr>
        <dsp:cNvPr id="0" name=""/>
        <dsp:cNvSpPr/>
      </dsp:nvSpPr>
      <dsp:spPr>
        <a:xfrm>
          <a:off x="3009419" y="1640017"/>
          <a:ext cx="2179150"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1" kern="1200" dirty="0" smtClean="0"/>
            <a:t>LINGUISTICS</a:t>
          </a:r>
          <a:endParaRPr lang="en-GB" sz="2200" b="1" kern="1200" dirty="0"/>
        </a:p>
      </dsp:txBody>
      <dsp:txXfrm>
        <a:off x="3328548" y="1822479"/>
        <a:ext cx="1540892" cy="881002"/>
      </dsp:txXfrm>
    </dsp:sp>
    <dsp:sp modelId="{EC31A109-2499-4319-8559-E6D42457EFCE}">
      <dsp:nvSpPr>
        <dsp:cNvPr id="0" name=""/>
        <dsp:cNvSpPr/>
      </dsp:nvSpPr>
      <dsp:spPr>
        <a:xfrm rot="16200000">
          <a:off x="3901950" y="1429346"/>
          <a:ext cx="394090" cy="27251"/>
        </a:xfrm>
        <a:custGeom>
          <a:avLst/>
          <a:gdLst/>
          <a:ahLst/>
          <a:cxnLst/>
          <a:rect l="0" t="0" r="0" b="0"/>
          <a:pathLst>
            <a:path>
              <a:moveTo>
                <a:pt x="0" y="13625"/>
              </a:moveTo>
              <a:lnTo>
                <a:pt x="394090"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3901950" y="1433119"/>
        <a:ext cx="394090" cy="19704"/>
      </dsp:txXfrm>
    </dsp:sp>
    <dsp:sp modelId="{8714BBDD-3826-43E2-ACFD-77061EF9E3CA}">
      <dsp:nvSpPr>
        <dsp:cNvPr id="0" name=""/>
        <dsp:cNvSpPr/>
      </dsp:nvSpPr>
      <dsp:spPr>
        <a:xfrm>
          <a:off x="3105350" y="0"/>
          <a:ext cx="1987290"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Pragmatics</a:t>
          </a:r>
          <a:endParaRPr lang="ar-SA" sz="2000" b="1" kern="1200" dirty="0"/>
        </a:p>
      </dsp:txBody>
      <dsp:txXfrm>
        <a:off x="3396382" y="182462"/>
        <a:ext cx="1405226" cy="881002"/>
      </dsp:txXfrm>
    </dsp:sp>
    <dsp:sp modelId="{02EBB85F-6F50-4115-8FA3-F25ED89FFE8A}">
      <dsp:nvSpPr>
        <dsp:cNvPr id="0" name=""/>
        <dsp:cNvSpPr/>
      </dsp:nvSpPr>
      <dsp:spPr>
        <a:xfrm rot="20141226">
          <a:off x="4938724" y="1792731"/>
          <a:ext cx="341946" cy="27251"/>
        </a:xfrm>
        <a:custGeom>
          <a:avLst/>
          <a:gdLst/>
          <a:ahLst/>
          <a:cxnLst/>
          <a:rect l="0" t="0" r="0" b="0"/>
          <a:pathLst>
            <a:path>
              <a:moveTo>
                <a:pt x="0" y="13625"/>
              </a:moveTo>
              <a:lnTo>
                <a:pt x="341946"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4938724" y="1797808"/>
        <a:ext cx="341946" cy="17097"/>
      </dsp:txXfrm>
    </dsp:sp>
    <dsp:sp modelId="{06592B1D-86DF-4005-B7D1-0EA7FD13F610}">
      <dsp:nvSpPr>
        <dsp:cNvPr id="0" name=""/>
        <dsp:cNvSpPr/>
      </dsp:nvSpPr>
      <dsp:spPr>
        <a:xfrm>
          <a:off x="5056294" y="738100"/>
          <a:ext cx="2078056"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Phonology</a:t>
          </a:r>
          <a:endParaRPr lang="ar-SA" sz="2000" b="1" kern="1200" dirty="0"/>
        </a:p>
      </dsp:txBody>
      <dsp:txXfrm>
        <a:off x="5360618" y="920562"/>
        <a:ext cx="1469408" cy="881002"/>
      </dsp:txXfrm>
    </dsp:sp>
    <dsp:sp modelId="{84CAFF8C-9680-4ECB-8CC0-37BB1086A54A}">
      <dsp:nvSpPr>
        <dsp:cNvPr id="0" name=""/>
        <dsp:cNvSpPr/>
      </dsp:nvSpPr>
      <dsp:spPr>
        <a:xfrm rot="1331712">
          <a:off x="4966597" y="2709674"/>
          <a:ext cx="521289" cy="27251"/>
        </a:xfrm>
        <a:custGeom>
          <a:avLst/>
          <a:gdLst/>
          <a:ahLst/>
          <a:cxnLst/>
          <a:rect l="0" t="0" r="0" b="0"/>
          <a:pathLst>
            <a:path>
              <a:moveTo>
                <a:pt x="0" y="13625"/>
              </a:moveTo>
              <a:lnTo>
                <a:pt x="521289"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4966597" y="2710267"/>
        <a:ext cx="521289" cy="26064"/>
      </dsp:txXfrm>
    </dsp:sp>
    <dsp:sp modelId="{FCA9A426-B688-4C90-99ED-167CF2495D6E}">
      <dsp:nvSpPr>
        <dsp:cNvPr id="0" name=""/>
        <dsp:cNvSpPr/>
      </dsp:nvSpPr>
      <dsp:spPr>
        <a:xfrm>
          <a:off x="5279504" y="2553961"/>
          <a:ext cx="2119159"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Phonetics</a:t>
          </a:r>
          <a:endParaRPr lang="ar-SA" sz="2000" b="1" kern="1200" dirty="0"/>
        </a:p>
      </dsp:txBody>
      <dsp:txXfrm>
        <a:off x="5589848" y="2736423"/>
        <a:ext cx="1498471" cy="881002"/>
      </dsp:txXfrm>
    </dsp:sp>
    <dsp:sp modelId="{B6E81626-06CD-4466-BAC9-90D2BDACDF3E}">
      <dsp:nvSpPr>
        <dsp:cNvPr id="0" name=""/>
        <dsp:cNvSpPr/>
      </dsp:nvSpPr>
      <dsp:spPr>
        <a:xfrm rot="5400000">
          <a:off x="3911203" y="3060110"/>
          <a:ext cx="375582" cy="27251"/>
        </a:xfrm>
        <a:custGeom>
          <a:avLst/>
          <a:gdLst/>
          <a:ahLst/>
          <a:cxnLst/>
          <a:rect l="0" t="0" r="0" b="0"/>
          <a:pathLst>
            <a:path>
              <a:moveTo>
                <a:pt x="0" y="13625"/>
              </a:moveTo>
              <a:lnTo>
                <a:pt x="375582"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a:off x="3911203" y="3064346"/>
        <a:ext cx="375582" cy="18779"/>
      </dsp:txXfrm>
    </dsp:sp>
    <dsp:sp modelId="{DAAC4180-64A0-41BD-8C70-F1CD12C948E7}">
      <dsp:nvSpPr>
        <dsp:cNvPr id="0" name=""/>
        <dsp:cNvSpPr/>
      </dsp:nvSpPr>
      <dsp:spPr>
        <a:xfrm>
          <a:off x="3153473" y="3261527"/>
          <a:ext cx="1891042"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Morphology</a:t>
          </a:r>
          <a:endParaRPr lang="ar-SA" sz="2000" b="1" kern="1200" dirty="0" smtClean="0"/>
        </a:p>
      </dsp:txBody>
      <dsp:txXfrm>
        <a:off x="3430410" y="3443989"/>
        <a:ext cx="1337168" cy="881002"/>
      </dsp:txXfrm>
    </dsp:sp>
    <dsp:sp modelId="{390E87EF-6D13-464A-8ACC-BE27ED83FFEB}">
      <dsp:nvSpPr>
        <dsp:cNvPr id="0" name=""/>
        <dsp:cNvSpPr/>
      </dsp:nvSpPr>
      <dsp:spPr>
        <a:xfrm rot="9368046">
          <a:off x="2695313" y="2745136"/>
          <a:ext cx="566175" cy="27251"/>
        </a:xfrm>
        <a:custGeom>
          <a:avLst/>
          <a:gdLst/>
          <a:ahLst/>
          <a:cxnLst/>
          <a:rect l="0" t="0" r="0" b="0"/>
          <a:pathLst>
            <a:path>
              <a:moveTo>
                <a:pt x="0" y="13625"/>
              </a:moveTo>
              <a:lnTo>
                <a:pt x="566175"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rot="10800000">
        <a:off x="2695313" y="2744607"/>
        <a:ext cx="566175" cy="28308"/>
      </dsp:txXfrm>
    </dsp:sp>
    <dsp:sp modelId="{C27A8F0C-7E5F-4D85-9BC2-9BCA90565481}">
      <dsp:nvSpPr>
        <dsp:cNvPr id="0" name=""/>
        <dsp:cNvSpPr/>
      </dsp:nvSpPr>
      <dsp:spPr>
        <a:xfrm>
          <a:off x="885641" y="2655494"/>
          <a:ext cx="2055941" cy="114871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Syntax</a:t>
          </a:r>
          <a:endParaRPr lang="ar-SA" sz="2000" b="1" kern="1200" dirty="0"/>
        </a:p>
      </dsp:txBody>
      <dsp:txXfrm>
        <a:off x="1186727" y="2823720"/>
        <a:ext cx="1453769" cy="812267"/>
      </dsp:txXfrm>
    </dsp:sp>
    <dsp:sp modelId="{646B018B-AF0D-4E40-B15D-228783423941}">
      <dsp:nvSpPr>
        <dsp:cNvPr id="0" name=""/>
        <dsp:cNvSpPr/>
      </dsp:nvSpPr>
      <dsp:spPr>
        <a:xfrm rot="12115332">
          <a:off x="2718570" y="1795988"/>
          <a:ext cx="507799" cy="27251"/>
        </a:xfrm>
        <a:custGeom>
          <a:avLst/>
          <a:gdLst/>
          <a:ahLst/>
          <a:cxnLst/>
          <a:rect l="0" t="0" r="0" b="0"/>
          <a:pathLst>
            <a:path>
              <a:moveTo>
                <a:pt x="0" y="13625"/>
              </a:moveTo>
              <a:lnTo>
                <a:pt x="507799" y="136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GB" sz="2200" b="1" kern="1200"/>
        </a:p>
      </dsp:txBody>
      <dsp:txXfrm rot="10800000">
        <a:off x="2718570" y="1796918"/>
        <a:ext cx="507799" cy="25389"/>
      </dsp:txXfrm>
    </dsp:sp>
    <dsp:sp modelId="{00F6A4EF-FAD5-4947-8E13-39856F3CAD15}">
      <dsp:nvSpPr>
        <dsp:cNvPr id="0" name=""/>
        <dsp:cNvSpPr/>
      </dsp:nvSpPr>
      <dsp:spPr>
        <a:xfrm>
          <a:off x="902671" y="754670"/>
          <a:ext cx="1992835" cy="1245926"/>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en-US" sz="2000" b="1" kern="1200" dirty="0" smtClean="0"/>
            <a:t>Semantics</a:t>
          </a:r>
          <a:endParaRPr lang="ar-SA" sz="2000" b="1" kern="1200" dirty="0"/>
        </a:p>
      </dsp:txBody>
      <dsp:txXfrm>
        <a:off x="1194515" y="937132"/>
        <a:ext cx="1409147" cy="881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15926-552C-409B-A03F-A6641A282FD0}">
      <dsp:nvSpPr>
        <dsp:cNvPr id="0" name=""/>
        <dsp:cNvSpPr/>
      </dsp:nvSpPr>
      <dsp:spPr>
        <a:xfrm>
          <a:off x="2519221" y="66482"/>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Linguistics</a:t>
          </a:r>
          <a:endParaRPr lang="en-GB" sz="3200" kern="1200" dirty="0"/>
        </a:p>
      </dsp:txBody>
      <dsp:txXfrm>
        <a:off x="2944708" y="624935"/>
        <a:ext cx="2340182" cy="1436020"/>
      </dsp:txXfrm>
    </dsp:sp>
    <dsp:sp modelId="{4A517C9C-C6B1-4CFA-87D3-2E73799FBCF5}">
      <dsp:nvSpPr>
        <dsp:cNvPr id="0" name=""/>
        <dsp:cNvSpPr/>
      </dsp:nvSpPr>
      <dsp:spPr>
        <a:xfrm>
          <a:off x="3670697" y="2060955"/>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Education</a:t>
          </a:r>
          <a:endParaRPr lang="en-GB" sz="3200" kern="1200" dirty="0"/>
        </a:p>
      </dsp:txBody>
      <dsp:txXfrm>
        <a:off x="4646659" y="2885338"/>
        <a:ext cx="1914694" cy="1755136"/>
      </dsp:txXfrm>
    </dsp:sp>
    <dsp:sp modelId="{B6D1862D-AD81-49C8-8CC4-B670FCB2FAB0}">
      <dsp:nvSpPr>
        <dsp:cNvPr id="0" name=""/>
        <dsp:cNvSpPr/>
      </dsp:nvSpPr>
      <dsp:spPr>
        <a:xfrm>
          <a:off x="1367745" y="2060955"/>
          <a:ext cx="3191157" cy="3191157"/>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n-US" sz="3200" kern="1200" dirty="0" smtClean="0"/>
            <a:t>Applied Linguistics</a:t>
          </a:r>
          <a:endParaRPr lang="en-GB" sz="3200" kern="1200" dirty="0"/>
        </a:p>
      </dsp:txBody>
      <dsp:txXfrm>
        <a:off x="1668245" y="2885338"/>
        <a:ext cx="1914694" cy="17551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A95CB-A5A8-473F-B008-6A19F1BF791F}">
      <dsp:nvSpPr>
        <dsp:cNvPr id="0" name=""/>
        <dsp:cNvSpPr/>
      </dsp:nvSpPr>
      <dsp:spPr>
        <a:xfrm>
          <a:off x="599970" y="2695302"/>
          <a:ext cx="498833" cy="1901040"/>
        </a:xfrm>
        <a:custGeom>
          <a:avLst/>
          <a:gdLst/>
          <a:ahLst/>
          <a:cxnLst/>
          <a:rect l="0" t="0" r="0" b="0"/>
          <a:pathLst>
            <a:path>
              <a:moveTo>
                <a:pt x="0" y="0"/>
              </a:moveTo>
              <a:lnTo>
                <a:pt x="249416" y="0"/>
              </a:lnTo>
              <a:lnTo>
                <a:pt x="249416" y="1901040"/>
              </a:lnTo>
              <a:lnTo>
                <a:pt x="498833" y="19010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a:off x="800252" y="3596687"/>
        <a:ext cx="98269" cy="98269"/>
      </dsp:txXfrm>
    </dsp:sp>
    <dsp:sp modelId="{687315CA-A881-44FD-98CC-F2981D196599}">
      <dsp:nvSpPr>
        <dsp:cNvPr id="0" name=""/>
        <dsp:cNvSpPr/>
      </dsp:nvSpPr>
      <dsp:spPr>
        <a:xfrm>
          <a:off x="599970" y="2695302"/>
          <a:ext cx="498833" cy="950520"/>
        </a:xfrm>
        <a:custGeom>
          <a:avLst/>
          <a:gdLst/>
          <a:ahLst/>
          <a:cxnLst/>
          <a:rect l="0" t="0" r="0" b="0"/>
          <a:pathLst>
            <a:path>
              <a:moveTo>
                <a:pt x="0" y="0"/>
              </a:moveTo>
              <a:lnTo>
                <a:pt x="249416" y="0"/>
              </a:lnTo>
              <a:lnTo>
                <a:pt x="249416" y="950520"/>
              </a:lnTo>
              <a:lnTo>
                <a:pt x="498833" y="9505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22550" y="3143725"/>
        <a:ext cx="53673" cy="53673"/>
      </dsp:txXfrm>
    </dsp:sp>
    <dsp:sp modelId="{4511BCFC-6C1B-46F6-8F0B-184917AA394E}">
      <dsp:nvSpPr>
        <dsp:cNvPr id="0" name=""/>
        <dsp:cNvSpPr/>
      </dsp:nvSpPr>
      <dsp:spPr>
        <a:xfrm>
          <a:off x="599970" y="2649582"/>
          <a:ext cx="498833" cy="91440"/>
        </a:xfrm>
        <a:custGeom>
          <a:avLst/>
          <a:gdLst/>
          <a:ahLst/>
          <a:cxnLst/>
          <a:rect l="0" t="0" r="0" b="0"/>
          <a:pathLst>
            <a:path>
              <a:moveTo>
                <a:pt x="0" y="45720"/>
              </a:moveTo>
              <a:lnTo>
                <a:pt x="498833"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36916" y="2682831"/>
        <a:ext cx="24941" cy="24941"/>
      </dsp:txXfrm>
    </dsp:sp>
    <dsp:sp modelId="{A4A2F7AE-5DEA-46C4-9E5A-D52EFED04C5A}">
      <dsp:nvSpPr>
        <dsp:cNvPr id="0" name=""/>
        <dsp:cNvSpPr/>
      </dsp:nvSpPr>
      <dsp:spPr>
        <a:xfrm>
          <a:off x="599970" y="1744781"/>
          <a:ext cx="498833" cy="950520"/>
        </a:xfrm>
        <a:custGeom>
          <a:avLst/>
          <a:gdLst/>
          <a:ahLst/>
          <a:cxnLst/>
          <a:rect l="0" t="0" r="0" b="0"/>
          <a:pathLst>
            <a:path>
              <a:moveTo>
                <a:pt x="0" y="950520"/>
              </a:moveTo>
              <a:lnTo>
                <a:pt x="249416" y="950520"/>
              </a:lnTo>
              <a:lnTo>
                <a:pt x="249416" y="0"/>
              </a:lnTo>
              <a:lnTo>
                <a:pt x="49883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822550" y="2193205"/>
        <a:ext cx="53673" cy="53673"/>
      </dsp:txXfrm>
    </dsp:sp>
    <dsp:sp modelId="{EC05AE4A-24B3-4AE4-9156-2914D9BA1638}">
      <dsp:nvSpPr>
        <dsp:cNvPr id="0" name=""/>
        <dsp:cNvSpPr/>
      </dsp:nvSpPr>
      <dsp:spPr>
        <a:xfrm>
          <a:off x="599970" y="794261"/>
          <a:ext cx="498833" cy="1901040"/>
        </a:xfrm>
        <a:custGeom>
          <a:avLst/>
          <a:gdLst/>
          <a:ahLst/>
          <a:cxnLst/>
          <a:rect l="0" t="0" r="0" b="0"/>
          <a:pathLst>
            <a:path>
              <a:moveTo>
                <a:pt x="0" y="1901040"/>
              </a:moveTo>
              <a:lnTo>
                <a:pt x="249416" y="1901040"/>
              </a:lnTo>
              <a:lnTo>
                <a:pt x="249416" y="0"/>
              </a:lnTo>
              <a:lnTo>
                <a:pt x="49883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GB" sz="700" kern="1200"/>
        </a:p>
      </dsp:txBody>
      <dsp:txXfrm>
        <a:off x="800252" y="1695646"/>
        <a:ext cx="98269" cy="98269"/>
      </dsp:txXfrm>
    </dsp:sp>
    <dsp:sp modelId="{D29A4F57-F199-4C60-817D-62B0EEADA6D0}">
      <dsp:nvSpPr>
        <dsp:cNvPr id="0" name=""/>
        <dsp:cNvSpPr/>
      </dsp:nvSpPr>
      <dsp:spPr>
        <a:xfrm rot="16200000">
          <a:off x="-1698721" y="2397705"/>
          <a:ext cx="4002190" cy="5951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t>Applied Linguistics</a:t>
          </a:r>
          <a:endParaRPr lang="en-GB" sz="2800" b="1" kern="1200" dirty="0"/>
        </a:p>
      </dsp:txBody>
      <dsp:txXfrm>
        <a:off x="-1698721" y="2397705"/>
        <a:ext cx="4002190" cy="595193"/>
      </dsp:txXfrm>
    </dsp:sp>
    <dsp:sp modelId="{FFB339CC-73D6-4D3D-AC28-45CA300734E1}">
      <dsp:nvSpPr>
        <dsp:cNvPr id="0" name=""/>
        <dsp:cNvSpPr/>
      </dsp:nvSpPr>
      <dsp:spPr>
        <a:xfrm>
          <a:off x="1098804" y="41405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Linguistics</a:t>
          </a:r>
          <a:r>
            <a:rPr lang="en-US" sz="2000" kern="1200" dirty="0" smtClean="0"/>
            <a:t> </a:t>
          </a:r>
          <a:br>
            <a:rPr lang="en-US" sz="2000" kern="1200" dirty="0" smtClean="0"/>
          </a:br>
          <a:r>
            <a:rPr lang="en-US" sz="2000" kern="1200" dirty="0" smtClean="0"/>
            <a:t>(the study of the nature, structure and variation of language).</a:t>
          </a:r>
          <a:endParaRPr lang="en-GB" sz="2000" kern="1200" dirty="0"/>
        </a:p>
      </dsp:txBody>
      <dsp:txXfrm>
        <a:off x="1098804" y="414053"/>
        <a:ext cx="7033321" cy="760416"/>
      </dsp:txXfrm>
    </dsp:sp>
    <dsp:sp modelId="{A8BB4EB0-122A-4F2E-BB2F-5E26D716ADE4}">
      <dsp:nvSpPr>
        <dsp:cNvPr id="0" name=""/>
        <dsp:cNvSpPr/>
      </dsp:nvSpPr>
      <dsp:spPr>
        <a:xfrm>
          <a:off x="1098804" y="136457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Education </a:t>
          </a:r>
          <a:r>
            <a:rPr lang="en-US" sz="2000" kern="1200" dirty="0" smtClean="0"/>
            <a:t>(teaching, learning, acquisition, assessment).</a:t>
          </a:r>
          <a:endParaRPr lang="en-GB" sz="2000" kern="1200" dirty="0"/>
        </a:p>
      </dsp:txBody>
      <dsp:txXfrm>
        <a:off x="1098804" y="1364573"/>
        <a:ext cx="7033321" cy="760416"/>
      </dsp:txXfrm>
    </dsp:sp>
    <dsp:sp modelId="{C827327E-BB70-4044-8EE4-89AB205DB8AB}">
      <dsp:nvSpPr>
        <dsp:cNvPr id="0" name=""/>
        <dsp:cNvSpPr/>
      </dsp:nvSpPr>
      <dsp:spPr>
        <a:xfrm>
          <a:off x="1098804" y="2315093"/>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Sociology</a:t>
          </a:r>
          <a:r>
            <a:rPr lang="en-US" sz="2000" kern="1200" dirty="0" smtClean="0"/>
            <a:t> </a:t>
          </a:r>
          <a:br>
            <a:rPr lang="en-US" sz="2000" kern="1200" dirty="0" smtClean="0"/>
          </a:br>
          <a:r>
            <a:rPr lang="en-US" sz="2000" kern="1200" dirty="0" smtClean="0"/>
            <a:t>(the scientific study of human behavior and the study of society).</a:t>
          </a:r>
          <a:endParaRPr lang="en-GB" sz="2000" kern="1200" dirty="0"/>
        </a:p>
      </dsp:txBody>
      <dsp:txXfrm>
        <a:off x="1098804" y="2315093"/>
        <a:ext cx="7033321" cy="760416"/>
      </dsp:txXfrm>
    </dsp:sp>
    <dsp:sp modelId="{11DF8378-909D-4F82-98D3-6D40259D35B2}">
      <dsp:nvSpPr>
        <dsp:cNvPr id="0" name=""/>
        <dsp:cNvSpPr/>
      </dsp:nvSpPr>
      <dsp:spPr>
        <a:xfrm>
          <a:off x="1098804" y="3265614"/>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Psychology</a:t>
          </a:r>
          <a:r>
            <a:rPr lang="en-US" sz="2000" kern="1200" dirty="0" smtClean="0"/>
            <a:t> (the science of mind and behavior, and the application of such knowledge of various spheres of human activity).</a:t>
          </a:r>
          <a:endParaRPr lang="en-GB" sz="2000" kern="1200" dirty="0"/>
        </a:p>
      </dsp:txBody>
      <dsp:txXfrm>
        <a:off x="1098804" y="3265614"/>
        <a:ext cx="7033321" cy="760416"/>
      </dsp:txXfrm>
    </dsp:sp>
    <dsp:sp modelId="{4382F82A-6D95-4DA6-8994-7BDFB5D5AE04}">
      <dsp:nvSpPr>
        <dsp:cNvPr id="0" name=""/>
        <dsp:cNvSpPr/>
      </dsp:nvSpPr>
      <dsp:spPr>
        <a:xfrm>
          <a:off x="1098804" y="4216134"/>
          <a:ext cx="7033321" cy="7604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Anthropology</a:t>
          </a:r>
          <a:r>
            <a:rPr lang="en-US" sz="2000" kern="1200" dirty="0" smtClean="0"/>
            <a:t> </a:t>
          </a:r>
          <a:br>
            <a:rPr lang="en-US" sz="2000" kern="1200" dirty="0" smtClean="0"/>
          </a:br>
          <a:r>
            <a:rPr lang="en-US" sz="2000" kern="1200" dirty="0" smtClean="0"/>
            <a:t>(the scientific study of the origin and behavior of man).</a:t>
          </a:r>
          <a:endParaRPr lang="en-GB" sz="2000" kern="1200" dirty="0"/>
        </a:p>
      </dsp:txBody>
      <dsp:txXfrm>
        <a:off x="1098804" y="4216134"/>
        <a:ext cx="7033321" cy="76041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25/11/2015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16305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34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35</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36</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37</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An Introduction to Applied Linguistics</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3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3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7.xml"/><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48.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hyperlink" Target="http://opencourses.uoa.gr/courses/ENL6/" TargetMode="Externa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1.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1: </a:t>
            </a:r>
            <a:r>
              <a:rPr lang="en-GB" sz="2800" dirty="0" smtClean="0"/>
              <a:t>An Introduction to Applied Linguistics</a:t>
            </a:r>
          </a:p>
          <a:p>
            <a:endParaRPr lang="en-GB" sz="2800" dirty="0" smtClean="0"/>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a:t>
            </a:r>
            <a:br>
              <a:rPr lang="en-GB" dirty="0" smtClean="0"/>
            </a:br>
            <a:r>
              <a:rPr lang="en-GB" dirty="0" smtClean="0"/>
              <a:t>When did it all begin? (2/2)</a:t>
            </a:r>
            <a:endParaRPr lang="en-GB" dirty="0"/>
          </a:p>
        </p:txBody>
      </p:sp>
      <p:sp>
        <p:nvSpPr>
          <p:cNvPr id="5" name="Θέση περιεχομένου 4"/>
          <p:cNvSpPr>
            <a:spLocks noGrp="1"/>
          </p:cNvSpPr>
          <p:nvPr>
            <p:ph idx="1"/>
          </p:nvPr>
        </p:nvSpPr>
        <p:spPr/>
        <p:txBody>
          <a:bodyPr>
            <a:noAutofit/>
          </a:bodyPr>
          <a:lstStyle/>
          <a:p>
            <a:r>
              <a:rPr lang="en-GB" sz="2800" dirty="0"/>
              <a:t>The British Association of Applied Linguistics (BAAL) was formally established in 1967, with the following aims: “the advancement of education by fostering and promoting, by any lawful charitable means, the study of language use, language acquisition and language teaching and the fostering of inter-disciplinary collaboration in this study” (BAAL, 1994). </a:t>
            </a:r>
          </a:p>
          <a:p>
            <a:r>
              <a:rPr lang="en-GB" sz="2800" dirty="0"/>
              <a:t>It was largely taken for granted in the 1960s and 1970s that applied linguistics was about language teaching.</a:t>
            </a:r>
          </a:p>
          <a:p>
            <a:endParaRPr lang="en-GB" sz="2800" dirty="0"/>
          </a:p>
        </p:txBody>
      </p:sp>
    </p:spTree>
    <p:custDataLst>
      <p:tags r:id="rId1"/>
    </p:custDataLst>
    <p:extLst>
      <p:ext uri="{BB962C8B-B14F-4D97-AF65-F5344CB8AC3E}">
        <p14:creationId xmlns:p14="http://schemas.microsoft.com/office/powerpoint/2010/main" val="494568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(1/4)</a:t>
            </a:r>
            <a:endParaRPr lang="en-GB" dirty="0"/>
          </a:p>
        </p:txBody>
      </p:sp>
      <p:sp>
        <p:nvSpPr>
          <p:cNvPr id="3" name="Θέση περιεχομένου 2"/>
          <p:cNvSpPr>
            <a:spLocks noGrp="1"/>
          </p:cNvSpPr>
          <p:nvPr>
            <p:ph idx="1"/>
          </p:nvPr>
        </p:nvSpPr>
        <p:spPr/>
        <p:txBody>
          <a:bodyPr>
            <a:noAutofit/>
          </a:bodyPr>
          <a:lstStyle/>
          <a:p>
            <a:r>
              <a:rPr lang="en-GB" sz="2800" dirty="0" smtClean="0"/>
              <a:t>Applied Linguistics entails using what we know about  language, about how it is used, and about how it is learned in order to solve some problem in the real world.</a:t>
            </a:r>
          </a:p>
          <a:p>
            <a:r>
              <a:rPr lang="en-GB" sz="2800" dirty="0" smtClean="0"/>
              <a:t>Applied Linguistics uses language-related research in a wide variety of fields (e.g. language acquisition, language teaching, literacy, gender studies, language policy, speech therapy, discourse analysis, censorship, workplace communication, media studies, translation, lexicography, forensic linguistics).</a:t>
            </a:r>
          </a:p>
          <a:p>
            <a:endParaRPr lang="en-GB" sz="2800" dirty="0"/>
          </a:p>
        </p:txBody>
      </p:sp>
    </p:spTree>
    <p:custDataLst>
      <p:tags r:id="rId1"/>
    </p:custDataLst>
    <p:extLst>
      <p:ext uri="{BB962C8B-B14F-4D97-AF65-F5344CB8AC3E}">
        <p14:creationId xmlns:p14="http://schemas.microsoft.com/office/powerpoint/2010/main" val="3807872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(2/4)</a:t>
            </a:r>
            <a:endParaRPr lang="en-GB" dirty="0"/>
          </a:p>
        </p:txBody>
      </p:sp>
      <p:sp>
        <p:nvSpPr>
          <p:cNvPr id="3" name="Θέση περιεχομένου 2"/>
          <p:cNvSpPr>
            <a:spLocks noGrp="1"/>
          </p:cNvSpPr>
          <p:nvPr>
            <p:ph idx="1"/>
          </p:nvPr>
        </p:nvSpPr>
        <p:spPr/>
        <p:txBody>
          <a:bodyPr/>
          <a:lstStyle/>
          <a:p>
            <a:pPr marL="0" indent="0">
              <a:buNone/>
            </a:pPr>
            <a:r>
              <a:rPr lang="en-GB" dirty="0" smtClean="0"/>
              <a:t>“AL is the utilisation of the knowledge about the nature of language achieved by linguistic research for the improvement of the efficiency of some practical task in which language is a central component.” (</a:t>
            </a:r>
            <a:r>
              <a:rPr lang="en-GB" dirty="0" err="1" smtClean="0"/>
              <a:t>Corder</a:t>
            </a:r>
            <a:r>
              <a:rPr lang="en-GB" dirty="0" smtClean="0"/>
              <a:t>, 1974, p. 24)</a:t>
            </a:r>
          </a:p>
          <a:p>
            <a:endParaRPr lang="en-GB" dirty="0"/>
          </a:p>
        </p:txBody>
      </p:sp>
    </p:spTree>
    <p:custDataLst>
      <p:tags r:id="rId1"/>
    </p:custDataLst>
    <p:extLst>
      <p:ext uri="{BB962C8B-B14F-4D97-AF65-F5344CB8AC3E}">
        <p14:creationId xmlns:p14="http://schemas.microsoft.com/office/powerpoint/2010/main" val="1698843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(3/4)</a:t>
            </a:r>
            <a:endParaRPr lang="en-GB" dirty="0"/>
          </a:p>
        </p:txBody>
      </p:sp>
      <p:sp>
        <p:nvSpPr>
          <p:cNvPr id="3" name="Θέση περιεχομένου 2"/>
          <p:cNvSpPr>
            <a:spLocks noGrp="1"/>
          </p:cNvSpPr>
          <p:nvPr>
            <p:ph idx="1"/>
          </p:nvPr>
        </p:nvSpPr>
        <p:spPr/>
        <p:txBody>
          <a:bodyPr/>
          <a:lstStyle/>
          <a:p>
            <a:pPr marL="0" indent="0" algn="just">
              <a:buNone/>
            </a:pPr>
            <a:r>
              <a:rPr lang="en-GB" dirty="0" smtClean="0"/>
              <a:t>“Applied Linguistics is using what we know about (a) language, (b) how it is learned, and (c) how it is used, in order to achieve some purpose or solve some problem in the real world” (Schmitt &amp; </a:t>
            </a:r>
            <a:r>
              <a:rPr lang="en-GB" dirty="0" err="1" smtClean="0"/>
              <a:t>Celce</a:t>
            </a:r>
            <a:r>
              <a:rPr lang="en-GB" dirty="0" smtClean="0"/>
              <a:t>-Murcia, 2002, p. 1).</a:t>
            </a:r>
          </a:p>
          <a:p>
            <a:endParaRPr lang="en-GB" dirty="0"/>
          </a:p>
        </p:txBody>
      </p:sp>
    </p:spTree>
    <p:custDataLst>
      <p:tags r:id="rId1"/>
    </p:custDataLst>
    <p:extLst>
      <p:ext uri="{BB962C8B-B14F-4D97-AF65-F5344CB8AC3E}">
        <p14:creationId xmlns:p14="http://schemas.microsoft.com/office/powerpoint/2010/main" val="3710724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Applied Linguistics? (4/4)</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focus of applied linguistics is on trying to resolve language-based problems that people encounter in the real world, whether they be learners, teachers, supervisors, academics, lawyers, service providers, those who need social services, test takers, policy developers, dictionary makers, translators, or a whole range of business clients.” (</a:t>
            </a:r>
            <a:r>
              <a:rPr lang="en-GB" dirty="0" err="1" smtClean="0"/>
              <a:t>Grabe</a:t>
            </a:r>
            <a:r>
              <a:rPr lang="en-GB" dirty="0" smtClean="0"/>
              <a:t>, 2002, p. 9).</a:t>
            </a:r>
          </a:p>
          <a:p>
            <a:endParaRPr lang="en-GB" dirty="0"/>
          </a:p>
        </p:txBody>
      </p:sp>
    </p:spTree>
    <p:custDataLst>
      <p:tags r:id="rId1"/>
    </p:custDataLst>
    <p:extLst>
      <p:ext uri="{BB962C8B-B14F-4D97-AF65-F5344CB8AC3E}">
        <p14:creationId xmlns:p14="http://schemas.microsoft.com/office/powerpoint/2010/main" val="3679708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Defining characteristics of Applied Linguistics</a:t>
            </a:r>
            <a:endParaRPr lang="en-GB" dirty="0"/>
          </a:p>
        </p:txBody>
      </p:sp>
      <p:sp>
        <p:nvSpPr>
          <p:cNvPr id="3" name="Θέση περιεχομένου 2"/>
          <p:cNvSpPr>
            <a:spLocks noGrp="1"/>
          </p:cNvSpPr>
          <p:nvPr>
            <p:ph idx="1"/>
          </p:nvPr>
        </p:nvSpPr>
        <p:spPr/>
        <p:txBody>
          <a:bodyPr>
            <a:noAutofit/>
          </a:bodyPr>
          <a:lstStyle/>
          <a:p>
            <a:pPr>
              <a:spcBef>
                <a:spcPts val="1000"/>
              </a:spcBef>
              <a:defRPr/>
            </a:pPr>
            <a:r>
              <a:rPr lang="en-GB" sz="2800" b="1" dirty="0" smtClean="0"/>
              <a:t>Autonomous, multidisciplinary and problem solving</a:t>
            </a:r>
            <a:r>
              <a:rPr lang="en-GB" sz="2800" dirty="0" smtClean="0"/>
              <a:t>: uses and draws on theory from other related fields concerned with language and generates its own theory  in order to find solutions to language related problems and issues in the real world.</a:t>
            </a:r>
          </a:p>
          <a:p>
            <a:pPr>
              <a:spcBef>
                <a:spcPts val="1000"/>
              </a:spcBef>
              <a:defRPr/>
            </a:pPr>
            <a:r>
              <a:rPr lang="en-GB" sz="2800" dirty="0" smtClean="0"/>
              <a:t>Practical concerns have an important role in shaping the questions that AL will address.</a:t>
            </a:r>
          </a:p>
          <a:p>
            <a:pPr>
              <a:spcBef>
                <a:spcPts val="1000"/>
              </a:spcBef>
              <a:defRPr/>
            </a:pPr>
            <a:r>
              <a:rPr lang="en-GB" sz="2800" dirty="0" smtClean="0"/>
              <a:t>Language related problems concern learners, teachers, academics, lawyers, translators, test takers, service providers, etc. </a:t>
            </a:r>
          </a:p>
          <a:p>
            <a:pPr>
              <a:spcBef>
                <a:spcPts val="1000"/>
              </a:spcBef>
            </a:pPr>
            <a:endParaRPr lang="en-GB" sz="2800" dirty="0"/>
          </a:p>
        </p:txBody>
      </p:sp>
    </p:spTree>
    <p:custDataLst>
      <p:tags r:id="rId1"/>
    </p:custDataLst>
    <p:extLst>
      <p:ext uri="{BB962C8B-B14F-4D97-AF65-F5344CB8AC3E}">
        <p14:creationId xmlns:p14="http://schemas.microsoft.com/office/powerpoint/2010/main" val="622257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What problems are related to language</a:t>
            </a:r>
            <a:r>
              <a:rPr lang="en-GB" dirty="0" smtClean="0"/>
              <a:t>?</a:t>
            </a:r>
            <a:endParaRPr lang="en-GB" dirty="0"/>
          </a:p>
        </p:txBody>
      </p:sp>
      <p:sp>
        <p:nvSpPr>
          <p:cNvPr id="4" name="Θέση περιεχομένου 3"/>
          <p:cNvSpPr>
            <a:spLocks noGrp="1"/>
          </p:cNvSpPr>
          <p:nvPr>
            <p:ph sz="half" idx="1"/>
          </p:nvPr>
        </p:nvSpPr>
        <p:spPr/>
        <p:txBody>
          <a:bodyPr>
            <a:normAutofit/>
          </a:bodyPr>
          <a:lstStyle/>
          <a:p>
            <a:pPr>
              <a:buNone/>
            </a:pPr>
            <a:r>
              <a:rPr lang="en-GB" dirty="0" smtClean="0"/>
              <a:t>Problems related to:</a:t>
            </a:r>
          </a:p>
          <a:p>
            <a:r>
              <a:rPr lang="en-GB" dirty="0" smtClean="0"/>
              <a:t>language learning, </a:t>
            </a:r>
          </a:p>
          <a:p>
            <a:r>
              <a:rPr lang="en-GB" dirty="0" smtClean="0"/>
              <a:t>language teaching,</a:t>
            </a:r>
          </a:p>
          <a:p>
            <a:r>
              <a:rPr lang="en-GB" dirty="0" smtClean="0"/>
              <a:t>literacy,</a:t>
            </a:r>
          </a:p>
          <a:p>
            <a:r>
              <a:rPr lang="en-GB" dirty="0" smtClean="0"/>
              <a:t>language contact (language &amp; culture),</a:t>
            </a:r>
          </a:p>
          <a:p>
            <a:r>
              <a:rPr lang="en-GB" dirty="0" smtClean="0"/>
              <a:t>language policy and planning,</a:t>
            </a:r>
          </a:p>
          <a:p>
            <a:endParaRPr lang="en-GB" dirty="0"/>
          </a:p>
        </p:txBody>
      </p:sp>
      <p:sp>
        <p:nvSpPr>
          <p:cNvPr id="5" name="Θέση περιεχομένου 4"/>
          <p:cNvSpPr>
            <a:spLocks noGrp="1"/>
          </p:cNvSpPr>
          <p:nvPr>
            <p:ph sz="half" idx="2"/>
          </p:nvPr>
        </p:nvSpPr>
        <p:spPr/>
        <p:txBody>
          <a:bodyPr>
            <a:normAutofit/>
          </a:bodyPr>
          <a:lstStyle/>
          <a:p>
            <a:r>
              <a:rPr lang="en-GB" dirty="0" smtClean="0"/>
              <a:t>language assessment,</a:t>
            </a:r>
          </a:p>
          <a:p>
            <a:r>
              <a:rPr lang="en-GB" dirty="0" smtClean="0"/>
              <a:t>language use,</a:t>
            </a:r>
          </a:p>
          <a:p>
            <a:r>
              <a:rPr lang="en-GB" dirty="0" smtClean="0"/>
              <a:t>language and technology,</a:t>
            </a:r>
          </a:p>
          <a:p>
            <a:r>
              <a:rPr lang="en-GB" dirty="0" smtClean="0"/>
              <a:t>translation and interpretation,</a:t>
            </a:r>
          </a:p>
          <a:p>
            <a:r>
              <a:rPr lang="en-GB" dirty="0" smtClean="0"/>
              <a:t> language pathology.</a:t>
            </a:r>
          </a:p>
          <a:p>
            <a:endParaRPr lang="en-GB" dirty="0"/>
          </a:p>
        </p:txBody>
      </p:sp>
    </p:spTree>
    <p:custDataLst>
      <p:tags r:id="rId1"/>
    </p:custDataLst>
    <p:extLst>
      <p:ext uri="{BB962C8B-B14F-4D97-AF65-F5344CB8AC3E}">
        <p14:creationId xmlns:p14="http://schemas.microsoft.com/office/powerpoint/2010/main" val="2676008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 sample of questions Applied Linguistics addresses (1/2)</a:t>
            </a:r>
            <a:endParaRPr lang="en-GB" dirty="0"/>
          </a:p>
        </p:txBody>
      </p:sp>
      <p:sp>
        <p:nvSpPr>
          <p:cNvPr id="5" name="Θέση περιεχομένου 4"/>
          <p:cNvSpPr>
            <a:spLocks noGrp="1"/>
          </p:cNvSpPr>
          <p:nvPr>
            <p:ph idx="1"/>
          </p:nvPr>
        </p:nvSpPr>
        <p:spPr/>
        <p:txBody>
          <a:bodyPr>
            <a:noAutofit/>
          </a:bodyPr>
          <a:lstStyle/>
          <a:p>
            <a:r>
              <a:rPr lang="en-GB" dirty="0"/>
              <a:t>How can we teach languages better?</a:t>
            </a:r>
          </a:p>
          <a:p>
            <a:r>
              <a:rPr lang="en-GB" dirty="0"/>
              <a:t>How can we diagnose speech pathologies better?</a:t>
            </a:r>
          </a:p>
          <a:p>
            <a:r>
              <a:rPr lang="en-GB" dirty="0"/>
              <a:t>How can we improve the training of translators?</a:t>
            </a:r>
          </a:p>
          <a:p>
            <a:r>
              <a:rPr lang="en-GB" dirty="0"/>
              <a:t>How can we develop valid language examinations</a:t>
            </a:r>
            <a:r>
              <a:rPr lang="en-GB" dirty="0" smtClean="0"/>
              <a:t>?</a:t>
            </a:r>
            <a:endParaRPr lang="en-GB" dirty="0"/>
          </a:p>
        </p:txBody>
      </p:sp>
    </p:spTree>
    <p:custDataLst>
      <p:tags r:id="rId1"/>
    </p:custDataLst>
    <p:extLst>
      <p:ext uri="{BB962C8B-B14F-4D97-AF65-F5344CB8AC3E}">
        <p14:creationId xmlns:p14="http://schemas.microsoft.com/office/powerpoint/2010/main" val="2638871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 sample of questions Applied Linguistics addresses (2/2)</a:t>
            </a:r>
            <a:endParaRPr lang="en-GB" dirty="0"/>
          </a:p>
        </p:txBody>
      </p:sp>
      <p:sp>
        <p:nvSpPr>
          <p:cNvPr id="5" name="Θέση περιεχομένου 4"/>
          <p:cNvSpPr>
            <a:spLocks noGrp="1"/>
          </p:cNvSpPr>
          <p:nvPr>
            <p:ph idx="1"/>
          </p:nvPr>
        </p:nvSpPr>
        <p:spPr/>
        <p:txBody>
          <a:bodyPr>
            <a:noAutofit/>
          </a:bodyPr>
          <a:lstStyle/>
          <a:p>
            <a:r>
              <a:rPr lang="en-GB" dirty="0" smtClean="0"/>
              <a:t>How </a:t>
            </a:r>
            <a:r>
              <a:rPr lang="en-GB" dirty="0"/>
              <a:t>can we determine the literacy levels of a population?</a:t>
            </a:r>
          </a:p>
          <a:p>
            <a:r>
              <a:rPr lang="en-GB" dirty="0"/>
              <a:t>What advice can we give the ministry of education on proposals to introduce a new teaching method?</a:t>
            </a:r>
          </a:p>
          <a:p>
            <a:r>
              <a:rPr lang="en-GB" dirty="0"/>
              <a:t>What advice can we give a defence lawyer on the authenticity of a police transcript of an interview with a suspect</a:t>
            </a:r>
            <a:r>
              <a:rPr lang="en-GB" dirty="0" smtClean="0"/>
              <a:t>?</a:t>
            </a:r>
            <a:endParaRPr lang="en-GB" dirty="0"/>
          </a:p>
        </p:txBody>
      </p:sp>
    </p:spTree>
    <p:custDataLst>
      <p:tags r:id="rId1"/>
    </p:custDataLst>
    <p:extLst>
      <p:ext uri="{BB962C8B-B14F-4D97-AF65-F5344CB8AC3E}">
        <p14:creationId xmlns:p14="http://schemas.microsoft.com/office/powerpoint/2010/main" val="2083530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What is the relationship between AL and other language related disciplines? (1/2)</a:t>
            </a:r>
            <a:endParaRPr lang="en-GB" sz="3600" dirty="0"/>
          </a:p>
        </p:txBody>
      </p:sp>
      <p:sp>
        <p:nvSpPr>
          <p:cNvPr id="3" name="Θέση περιεχομένου 2"/>
          <p:cNvSpPr>
            <a:spLocks noGrp="1"/>
          </p:cNvSpPr>
          <p:nvPr>
            <p:ph idx="1"/>
          </p:nvPr>
        </p:nvSpPr>
        <p:spPr/>
        <p:txBody>
          <a:bodyPr>
            <a:noAutofit/>
          </a:bodyPr>
          <a:lstStyle/>
          <a:p>
            <a:pPr>
              <a:defRPr/>
            </a:pPr>
            <a:r>
              <a:rPr lang="en-GB" sz="2800" dirty="0" smtClean="0"/>
              <a:t>Applied linguistics occupies an intermediary, mediating position between language related disciplines (linguistics, psycholinguistics and sociolinguistics) and professional practice</a:t>
            </a:r>
          </a:p>
          <a:p>
            <a:pPr>
              <a:defRPr/>
            </a:pPr>
            <a:r>
              <a:rPr lang="en-GB" sz="2800" dirty="0" smtClean="0"/>
              <a:t>It uses theories/principles from language related disciplines in order to understand language related issues and to solve language related problems. </a:t>
            </a:r>
            <a:br>
              <a:rPr lang="en-GB" sz="2800" dirty="0" smtClean="0"/>
            </a:br>
            <a:r>
              <a:rPr lang="en-GB" sz="2800" dirty="0" smtClean="0"/>
              <a:t>The choice of which disciplines are involved in applied linguistics matters depends on the circumstances.</a:t>
            </a:r>
            <a:endParaRPr lang="en-GB" sz="2800" dirty="0"/>
          </a:p>
        </p:txBody>
      </p:sp>
    </p:spTree>
    <p:custDataLst>
      <p:tags r:id="rId1"/>
    </p:custDataLst>
    <p:extLst>
      <p:ext uri="{BB962C8B-B14F-4D97-AF65-F5344CB8AC3E}">
        <p14:creationId xmlns:p14="http://schemas.microsoft.com/office/powerpoint/2010/main" val="3447481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unit</a:t>
            </a:r>
            <a:endParaRPr lang="en-GB" dirty="0"/>
          </a:p>
        </p:txBody>
      </p:sp>
      <p:sp>
        <p:nvSpPr>
          <p:cNvPr id="3" name="Θέση περιεχομένου 2"/>
          <p:cNvSpPr>
            <a:spLocks noGrp="1"/>
          </p:cNvSpPr>
          <p:nvPr>
            <p:ph idx="1"/>
          </p:nvPr>
        </p:nvSpPr>
        <p:spPr>
          <a:xfrm>
            <a:off x="464156" y="1556792"/>
            <a:ext cx="8229600" cy="4608512"/>
          </a:xfrm>
        </p:spPr>
        <p:txBody>
          <a:bodyPr>
            <a:noAutofit/>
          </a:bodyPr>
          <a:lstStyle/>
          <a:p>
            <a:pPr>
              <a:spcBef>
                <a:spcPts val="1000"/>
              </a:spcBef>
              <a:defRPr/>
            </a:pPr>
            <a:r>
              <a:rPr lang="en-GB" sz="2600" dirty="0" smtClean="0"/>
              <a:t>What is linguistics?</a:t>
            </a:r>
          </a:p>
          <a:p>
            <a:pPr>
              <a:spcBef>
                <a:spcPts val="1000"/>
              </a:spcBef>
              <a:defRPr/>
            </a:pPr>
            <a:r>
              <a:rPr lang="en-GB" sz="2600" dirty="0" smtClean="0"/>
              <a:t>What is the relation between linguistics and applied linguistics? How do they differ?</a:t>
            </a:r>
          </a:p>
          <a:p>
            <a:pPr>
              <a:spcBef>
                <a:spcPts val="1000"/>
              </a:spcBef>
              <a:defRPr/>
            </a:pPr>
            <a:r>
              <a:rPr lang="en-GB" sz="2600" dirty="0" smtClean="0"/>
              <a:t>What is applied linguistics?</a:t>
            </a:r>
          </a:p>
          <a:p>
            <a:pPr>
              <a:spcBef>
                <a:spcPts val="1000"/>
              </a:spcBef>
              <a:defRPr/>
            </a:pPr>
            <a:r>
              <a:rPr lang="en-GB" sz="2600" dirty="0" smtClean="0"/>
              <a:t>When did applied linguistics develop as an independent area of study?</a:t>
            </a:r>
          </a:p>
          <a:p>
            <a:pPr>
              <a:spcBef>
                <a:spcPts val="1000"/>
              </a:spcBef>
              <a:defRPr/>
            </a:pPr>
            <a:r>
              <a:rPr lang="en-GB" sz="2600" dirty="0" smtClean="0"/>
              <a:t>What are the main areas of concern of </a:t>
            </a:r>
            <a:r>
              <a:rPr lang="en-GB" sz="2600" dirty="0"/>
              <a:t>applied linguistics?</a:t>
            </a:r>
            <a:endParaRPr lang="en-GB" sz="2600" dirty="0" smtClean="0"/>
          </a:p>
          <a:p>
            <a:pPr>
              <a:spcBef>
                <a:spcPts val="1000"/>
              </a:spcBef>
              <a:defRPr/>
            </a:pPr>
            <a:r>
              <a:rPr lang="en-GB" sz="2600" dirty="0" smtClean="0"/>
              <a:t>What will this course focus on? How is this course organised?</a:t>
            </a:r>
            <a:endParaRPr lang="en-GB" sz="2600" dirty="0"/>
          </a:p>
        </p:txBody>
      </p:sp>
    </p:spTree>
    <p:custDataLst>
      <p:tags r:id="rId1"/>
    </p:custDataLst>
    <p:extLst>
      <p:ext uri="{BB962C8B-B14F-4D97-AF65-F5344CB8AC3E}">
        <p14:creationId xmlns:p14="http://schemas.microsoft.com/office/powerpoint/2010/main" val="769551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What is the relationship between AL and other language related disciplines? (2/2)</a:t>
            </a:r>
            <a:endParaRPr lang="en-GB" sz="3600" dirty="0"/>
          </a:p>
        </p:txBody>
      </p:sp>
      <p:sp>
        <p:nvSpPr>
          <p:cNvPr id="3" name="Θέση περιεχομένου 2"/>
          <p:cNvSpPr>
            <a:spLocks noGrp="1"/>
          </p:cNvSpPr>
          <p:nvPr>
            <p:ph idx="1"/>
          </p:nvPr>
        </p:nvSpPr>
        <p:spPr/>
        <p:txBody>
          <a:bodyPr>
            <a:noAutofit/>
          </a:bodyPr>
          <a:lstStyle/>
          <a:p>
            <a:pPr>
              <a:defRPr/>
            </a:pPr>
            <a:r>
              <a:rPr lang="en-GB" dirty="0" smtClean="0"/>
              <a:t>Applied linguistics conducts research into professional practice and on the basis of the results develops theory.</a:t>
            </a:r>
          </a:p>
          <a:p>
            <a:endParaRPr lang="en-GB" dirty="0"/>
          </a:p>
        </p:txBody>
      </p:sp>
    </p:spTree>
    <p:custDataLst>
      <p:tags r:id="rId1"/>
    </p:custDataLst>
    <p:extLst>
      <p:ext uri="{BB962C8B-B14F-4D97-AF65-F5344CB8AC3E}">
        <p14:creationId xmlns:p14="http://schemas.microsoft.com/office/powerpoint/2010/main" val="19926483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Theoretical, Interdisciplinary and Applied Linguistics</a:t>
            </a:r>
            <a:endParaRPr lang="en-GB" dirty="0"/>
          </a:p>
        </p:txBody>
      </p:sp>
      <p:graphicFrame>
        <p:nvGraphicFramePr>
          <p:cNvPr id="4" name="Θέση περιεχομένου 3" descr="Theoretical, Interdisciplinary and Applied Linguistics Subfields"/>
          <p:cNvGraphicFramePr>
            <a:graphicFrameLocks noGrp="1"/>
          </p:cNvGraphicFramePr>
          <p:nvPr>
            <p:ph idx="1"/>
            <p:custDataLst>
              <p:tags r:id="rId2"/>
            </p:custDataLst>
            <p:extLst>
              <p:ext uri="{D42A27DB-BD31-4B8C-83A1-F6EECF244321}">
                <p14:modId xmlns:p14="http://schemas.microsoft.com/office/powerpoint/2010/main" val="1340114930"/>
              </p:ext>
            </p:extLst>
          </p:nvPr>
        </p:nvGraphicFramePr>
        <p:xfrm>
          <a:off x="463550" y="1844823"/>
          <a:ext cx="8229600" cy="4048152"/>
        </p:xfrm>
        <a:graphic>
          <a:graphicData uri="http://schemas.openxmlformats.org/drawingml/2006/table">
            <a:tbl>
              <a:tblPr firstRow="1" bandRow="1">
                <a:tableStyleId>{69012ECD-51FC-41F1-AA8D-1B2483CD663E}</a:tableStyleId>
              </a:tblPr>
              <a:tblGrid>
                <a:gridCol w="2308250"/>
                <a:gridCol w="2952328"/>
                <a:gridCol w="2969022"/>
              </a:tblGrid>
              <a:tr h="767687">
                <a:tc>
                  <a:txBody>
                    <a:bodyPr/>
                    <a:lstStyle/>
                    <a:p>
                      <a:r>
                        <a:rPr lang="en-GB" sz="2400" dirty="0" smtClean="0"/>
                        <a:t>Theoretical linguistics</a:t>
                      </a:r>
                      <a:endParaRPr lang="en-GB" sz="2400" dirty="0"/>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Interdisciplinary linguistics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Applied linguistics </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225192">
                <a:tc>
                  <a:txBody>
                    <a:bodyPr/>
                    <a:lstStyle/>
                    <a:p>
                      <a:pPr marL="285750" indent="-285750">
                        <a:buFont typeface="Arial" panose="020B0604020202020204" pitchFamily="34" charset="0"/>
                        <a:buChar char="•"/>
                      </a:pPr>
                      <a:r>
                        <a:rPr lang="en-GB" sz="2400" dirty="0" smtClean="0"/>
                        <a:t>Phonology,</a:t>
                      </a:r>
                    </a:p>
                    <a:p>
                      <a:pPr marL="285750" indent="-285750">
                        <a:buFont typeface="Arial" panose="020B0604020202020204" pitchFamily="34" charset="0"/>
                        <a:buChar char="•"/>
                      </a:pPr>
                      <a:r>
                        <a:rPr lang="en-GB" sz="2400" dirty="0" smtClean="0"/>
                        <a:t>Morphology,</a:t>
                      </a:r>
                    </a:p>
                    <a:p>
                      <a:pPr marL="285750" indent="-285750">
                        <a:buFont typeface="Arial" panose="020B0604020202020204" pitchFamily="34" charset="0"/>
                        <a:buChar char="•"/>
                      </a:pPr>
                      <a:r>
                        <a:rPr lang="en-GB" sz="2400" dirty="0" smtClean="0"/>
                        <a:t>Syntax and structural grammar,</a:t>
                      </a:r>
                    </a:p>
                    <a:p>
                      <a:pPr marL="285750" indent="-285750">
                        <a:buFont typeface="Arial" panose="020B0604020202020204" pitchFamily="34" charset="0"/>
                        <a:buChar char="•"/>
                      </a:pPr>
                      <a:r>
                        <a:rPr lang="en-GB" sz="2400" dirty="0" smtClean="0"/>
                        <a:t>Semantics,</a:t>
                      </a:r>
                    </a:p>
                    <a:p>
                      <a:pPr marL="285750" indent="-285750">
                        <a:buFont typeface="Arial" panose="020B0604020202020204" pitchFamily="34" charset="0"/>
                        <a:buChar char="•"/>
                      </a:pPr>
                      <a:r>
                        <a:rPr lang="en-GB" sz="2400" dirty="0" smtClean="0"/>
                        <a:t>Historical linguistics.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Psycholinguistics,</a:t>
                      </a:r>
                    </a:p>
                    <a:p>
                      <a:pPr marL="285750" indent="-285750">
                        <a:buFont typeface="Arial" panose="020B0604020202020204" pitchFamily="34" charset="0"/>
                        <a:buChar char="•"/>
                      </a:pPr>
                      <a:r>
                        <a:rPr lang="en-GB" sz="2400" dirty="0" smtClean="0"/>
                        <a:t>Sociolinguistics,</a:t>
                      </a:r>
                    </a:p>
                    <a:p>
                      <a:pPr marL="285750" indent="-285750">
                        <a:buFont typeface="Arial" panose="020B0604020202020204" pitchFamily="34" charset="0"/>
                        <a:buChar char="•"/>
                      </a:pPr>
                      <a:r>
                        <a:rPr lang="en-GB" sz="2400" dirty="0" smtClean="0"/>
                        <a:t>Pragmatics,</a:t>
                      </a:r>
                    </a:p>
                    <a:p>
                      <a:pPr marL="285750" indent="-285750">
                        <a:buFont typeface="Arial" panose="020B0604020202020204" pitchFamily="34" charset="0"/>
                        <a:buChar char="•"/>
                      </a:pPr>
                      <a:r>
                        <a:rPr lang="en-GB" sz="2400" dirty="0" smtClean="0"/>
                        <a:t>Discourse analysis.</a:t>
                      </a:r>
                    </a:p>
                    <a:p>
                      <a:pPr marL="285750" indent="-285750">
                        <a:buFont typeface="Arial" panose="020B0604020202020204" pitchFamily="34" charset="0"/>
                        <a:buChar char="•"/>
                      </a:pPr>
                      <a:r>
                        <a:rPr lang="en-GB" sz="2400" dirty="0" smtClean="0"/>
                        <a:t>Computational and corpus</a:t>
                      </a:r>
                      <a:r>
                        <a:rPr lang="en-GB" sz="2400" baseline="0" dirty="0" smtClean="0"/>
                        <a:t> </a:t>
                      </a:r>
                      <a:r>
                        <a:rPr lang="en-GB" sz="2400" dirty="0" smtClean="0"/>
                        <a:t>linguistics.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Applied linguistics to language education,</a:t>
                      </a:r>
                    </a:p>
                    <a:p>
                      <a:pPr marL="285750" indent="-285750">
                        <a:buFont typeface="Arial" panose="020B0604020202020204" pitchFamily="34" charset="0"/>
                        <a:buChar char="•"/>
                      </a:pPr>
                      <a:r>
                        <a:rPr lang="en-GB" sz="2400" dirty="0" smtClean="0"/>
                        <a:t>Applied linguistics to foreign language education,</a:t>
                      </a:r>
                    </a:p>
                    <a:p>
                      <a:pPr marL="285750" indent="-285750">
                        <a:buFont typeface="Arial" panose="020B0604020202020204" pitchFamily="34" charset="0"/>
                        <a:buChar char="•"/>
                      </a:pPr>
                      <a:r>
                        <a:rPr lang="en-GB" sz="2400" dirty="0" smtClean="0"/>
                        <a:t>Translation studies,</a:t>
                      </a:r>
                    </a:p>
                    <a:p>
                      <a:pPr marL="285750" indent="-285750">
                        <a:buFont typeface="Arial" panose="020B0604020202020204" pitchFamily="34" charset="0"/>
                        <a:buChar char="•"/>
                      </a:pPr>
                      <a:r>
                        <a:rPr lang="en-GB" sz="2400" dirty="0" smtClean="0"/>
                        <a:t>Lexicography.</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val="490298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Linguistics and Applied Linguistics</a:t>
            </a:r>
            <a:endParaRPr lang="en-GB" dirty="0"/>
          </a:p>
        </p:txBody>
      </p:sp>
      <p:sp>
        <p:nvSpPr>
          <p:cNvPr id="3" name="Θέση περιεχομένου 2"/>
          <p:cNvSpPr>
            <a:spLocks noGrp="1"/>
          </p:cNvSpPr>
          <p:nvPr>
            <p:ph idx="1"/>
          </p:nvPr>
        </p:nvSpPr>
        <p:spPr/>
        <p:txBody>
          <a:bodyPr>
            <a:noAutofit/>
          </a:bodyPr>
          <a:lstStyle/>
          <a:p>
            <a:pPr>
              <a:spcBef>
                <a:spcPts val="1000"/>
              </a:spcBef>
              <a:defRPr/>
            </a:pPr>
            <a:r>
              <a:rPr lang="en-GB" dirty="0" smtClean="0"/>
              <a:t>Linguistics is primarily concerned with language in itself and in findings ways of analysing language and building theories that describe language.</a:t>
            </a:r>
          </a:p>
          <a:p>
            <a:pPr>
              <a:spcBef>
                <a:spcPts val="1000"/>
              </a:spcBef>
              <a:defRPr/>
            </a:pPr>
            <a:r>
              <a:rPr lang="en-GB" dirty="0" smtClean="0"/>
              <a:t>Applied linguistics is concerned with the role of language in peoples’ lives and problems associated with language use in peoples’ lives.</a:t>
            </a:r>
          </a:p>
          <a:p>
            <a:pPr>
              <a:spcBef>
                <a:spcPts val="1000"/>
              </a:spcBef>
              <a:defRPr/>
            </a:pPr>
            <a:r>
              <a:rPr lang="en-US" dirty="0" smtClean="0"/>
              <a:t>Linguistics </a:t>
            </a:r>
            <a:r>
              <a:rPr lang="en-US" dirty="0"/>
              <a:t>is essential but not the only feeder </a:t>
            </a:r>
            <a:r>
              <a:rPr lang="en-US" dirty="0" smtClean="0"/>
              <a:t>discipline.</a:t>
            </a:r>
            <a:endParaRPr lang="el-GR" dirty="0"/>
          </a:p>
        </p:txBody>
      </p:sp>
    </p:spTree>
    <p:custDataLst>
      <p:tags r:id="rId1"/>
    </p:custDataLst>
    <p:extLst>
      <p:ext uri="{BB962C8B-B14F-4D97-AF65-F5344CB8AC3E}">
        <p14:creationId xmlns:p14="http://schemas.microsoft.com/office/powerpoint/2010/main" val="2564583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hidden="1"/>
          <p:cNvSpPr>
            <a:spLocks noGrp="1"/>
          </p:cNvSpPr>
          <p:nvPr>
            <p:ph type="title"/>
          </p:nvPr>
        </p:nvSpPr>
        <p:spPr/>
        <p:txBody>
          <a:bodyPr/>
          <a:lstStyle/>
          <a:p>
            <a:r>
              <a:rPr lang="en-GB" smtClean="0"/>
              <a:t>Diagramme</a:t>
            </a:r>
            <a:endParaRPr lang="en-GB" dirty="0"/>
          </a:p>
        </p:txBody>
      </p:sp>
      <p:graphicFrame>
        <p:nvGraphicFramePr>
          <p:cNvPr id="4" name="Θέση περιεχομένου 3" descr="Linguistics, Education, Applied Linguistic"/>
          <p:cNvGraphicFramePr>
            <a:graphicFrameLocks noGrp="1"/>
          </p:cNvGraphicFramePr>
          <p:nvPr>
            <p:ph idx="1"/>
            <p:extLst>
              <p:ext uri="{D42A27DB-BD31-4B8C-83A1-F6EECF244321}">
                <p14:modId xmlns:p14="http://schemas.microsoft.com/office/powerpoint/2010/main" val="3927444228"/>
              </p:ext>
            </p:extLst>
          </p:nvPr>
        </p:nvGraphicFramePr>
        <p:xfrm>
          <a:off x="463550" y="764704"/>
          <a:ext cx="8229600" cy="53185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9572462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hidden="1"/>
          <p:cNvSpPr>
            <a:spLocks noGrp="1"/>
          </p:cNvSpPr>
          <p:nvPr>
            <p:ph type="title"/>
          </p:nvPr>
        </p:nvSpPr>
        <p:spPr/>
        <p:txBody>
          <a:bodyPr>
            <a:normAutofit fontScale="90000"/>
          </a:bodyPr>
          <a:lstStyle/>
          <a:p>
            <a:r>
              <a:rPr lang="en-GB" smtClean="0"/>
              <a:t>Applied linguistics and related sciences.</a:t>
            </a:r>
            <a:endParaRPr lang="en-GB"/>
          </a:p>
        </p:txBody>
      </p:sp>
      <p:graphicFrame>
        <p:nvGraphicFramePr>
          <p:cNvPr id="4" name="Θέση περιεχομένου 3" descr="Applied linguistics and related sciences."/>
          <p:cNvGraphicFramePr>
            <a:graphicFrameLocks noGrp="1"/>
          </p:cNvGraphicFramePr>
          <p:nvPr>
            <p:ph idx="1"/>
            <p:extLst>
              <p:ext uri="{D42A27DB-BD31-4B8C-83A1-F6EECF244321}">
                <p14:modId xmlns:p14="http://schemas.microsoft.com/office/powerpoint/2010/main" val="1453838644"/>
              </p:ext>
            </p:extLst>
          </p:nvPr>
        </p:nvGraphicFramePr>
        <p:xfrm>
          <a:off x="539552" y="692696"/>
          <a:ext cx="8136904" cy="53906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557109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 or linguistics applied?</a:t>
            </a:r>
            <a:endParaRPr lang="en-GB" dirty="0"/>
          </a:p>
        </p:txBody>
      </p:sp>
      <p:sp>
        <p:nvSpPr>
          <p:cNvPr id="3" name="Θέση περιεχομένου 2"/>
          <p:cNvSpPr>
            <a:spLocks noGrp="1"/>
          </p:cNvSpPr>
          <p:nvPr>
            <p:ph idx="1"/>
          </p:nvPr>
        </p:nvSpPr>
        <p:spPr/>
        <p:txBody>
          <a:bodyPr>
            <a:noAutofit/>
          </a:bodyPr>
          <a:lstStyle/>
          <a:p>
            <a:pPr marL="0" indent="0" fontAlgn="auto">
              <a:spcAft>
                <a:spcPts val="0"/>
              </a:spcAft>
              <a:buNone/>
              <a:defRPr/>
            </a:pPr>
            <a:r>
              <a:rPr lang="en-GB" sz="2600" dirty="0" err="1"/>
              <a:t>Widdowson</a:t>
            </a:r>
            <a:r>
              <a:rPr lang="en-GB" sz="2600" dirty="0"/>
              <a:t> (2000, p. 5) presents the question in terms of linguistics applied and applied linguistics:  </a:t>
            </a:r>
            <a:endParaRPr lang="en-GB" sz="2600" dirty="0" smtClean="0"/>
          </a:p>
          <a:p>
            <a:pPr marL="0" indent="0" fontAlgn="auto">
              <a:spcAft>
                <a:spcPts val="0"/>
              </a:spcAft>
              <a:buNone/>
              <a:defRPr/>
            </a:pPr>
            <a:r>
              <a:rPr lang="en-GB" sz="2400" dirty="0" smtClean="0"/>
              <a:t>“The </a:t>
            </a:r>
            <a:r>
              <a:rPr lang="en-GB" sz="2400" dirty="0"/>
              <a:t>differences between these modes of intervention is that in the case of linguistics applied the assumption is that the problem can be reformulated by the direct and unilateral application of concepts and terms deriving from linguistic enquiry itself. That is to say, language problems are amenable to linguistics solutions. In the case of applied linguistics, intervention is crucially a matter of mediation . . . applied linguistics . . . has to relate and reconcile different representations of reality, including that of linguistics without excluding others</a:t>
            </a:r>
            <a:r>
              <a:rPr lang="en-GB" sz="2400" dirty="0" smtClean="0"/>
              <a:t>.”</a:t>
            </a:r>
            <a:endParaRPr lang="en-GB" sz="2400" dirty="0"/>
          </a:p>
          <a:p>
            <a:pPr marL="0" indent="0" fontAlgn="auto">
              <a:spcAft>
                <a:spcPts val="0"/>
              </a:spcAft>
              <a:buNone/>
              <a:defRPr/>
            </a:pPr>
            <a:r>
              <a:rPr lang="en-GB" sz="2600" dirty="0"/>
              <a:t>					</a:t>
            </a:r>
          </a:p>
          <a:p>
            <a:pPr fontAlgn="auto">
              <a:spcAft>
                <a:spcPts val="0"/>
              </a:spcAft>
              <a:buNone/>
              <a:defRPr/>
            </a:pPr>
            <a:endParaRPr lang="en-GB" sz="2600" dirty="0"/>
          </a:p>
        </p:txBody>
      </p:sp>
    </p:spTree>
    <p:custDataLst>
      <p:tags r:id="rId1"/>
    </p:custDataLst>
    <p:extLst>
      <p:ext uri="{BB962C8B-B14F-4D97-AF65-F5344CB8AC3E}">
        <p14:creationId xmlns:p14="http://schemas.microsoft.com/office/powerpoint/2010/main" val="4167495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Subfields of Applied Linguistics</a:t>
            </a:r>
            <a:endParaRPr lang="en-GB" dirty="0"/>
          </a:p>
        </p:txBody>
      </p:sp>
      <p:graphicFrame>
        <p:nvGraphicFramePr>
          <p:cNvPr id="4" name="Θέση περιεχομένου 3" descr="Applied Linguistics Subfields: Language and education, Language, work and the law, labguage, information and effect.&#10;&#10;"/>
          <p:cNvGraphicFramePr>
            <a:graphicFrameLocks noGrp="1"/>
          </p:cNvGraphicFramePr>
          <p:nvPr>
            <p:ph idx="1"/>
            <p:custDataLst>
              <p:tags r:id="rId2"/>
            </p:custDataLst>
            <p:extLst>
              <p:ext uri="{D42A27DB-BD31-4B8C-83A1-F6EECF244321}">
                <p14:modId xmlns:p14="http://schemas.microsoft.com/office/powerpoint/2010/main" val="2354047026"/>
              </p:ext>
            </p:extLst>
          </p:nvPr>
        </p:nvGraphicFramePr>
        <p:xfrm>
          <a:off x="463550" y="1557338"/>
          <a:ext cx="8229600" cy="3840480"/>
        </p:xfrm>
        <a:graphic>
          <a:graphicData uri="http://schemas.openxmlformats.org/drawingml/2006/table">
            <a:tbl>
              <a:tblPr firstRow="1" bandRow="1">
                <a:tableStyleId>{69012ECD-51FC-41F1-AA8D-1B2483CD663E}</a:tableStyleId>
              </a:tblPr>
              <a:tblGrid>
                <a:gridCol w="2743200"/>
                <a:gridCol w="2445370"/>
                <a:gridCol w="3041030"/>
              </a:tblGrid>
              <a:tr h="370840">
                <a:tc>
                  <a:txBody>
                    <a:bodyPr/>
                    <a:lstStyle/>
                    <a:p>
                      <a:r>
                        <a:rPr lang="en-GB" sz="2400" dirty="0" smtClean="0"/>
                        <a:t>Language and education</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Language, work and the law</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Language, information and effect</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0840">
                <a:tc>
                  <a:txBody>
                    <a:bodyPr/>
                    <a:lstStyle/>
                    <a:p>
                      <a:pPr marL="285750" indent="-285750">
                        <a:buFont typeface="Arial" panose="020B0604020202020204" pitchFamily="34" charset="0"/>
                        <a:buChar char="•"/>
                      </a:pPr>
                      <a:r>
                        <a:rPr lang="en-GB" sz="2400" dirty="0" smtClean="0"/>
                        <a:t>First language education,</a:t>
                      </a:r>
                    </a:p>
                    <a:p>
                      <a:pPr marL="285750" indent="-285750">
                        <a:buFont typeface="Arial" panose="020B0604020202020204" pitchFamily="34" charset="0"/>
                        <a:buChar char="•"/>
                      </a:pPr>
                      <a:r>
                        <a:rPr lang="en-GB" sz="2400" dirty="0" smtClean="0"/>
                        <a:t>Second language education,</a:t>
                      </a:r>
                    </a:p>
                    <a:p>
                      <a:pPr marL="285750" indent="-285750">
                        <a:buFont typeface="Arial" panose="020B0604020202020204" pitchFamily="34" charset="0"/>
                        <a:buChar char="•"/>
                      </a:pPr>
                      <a:r>
                        <a:rPr lang="en-GB" sz="2400" dirty="0" smtClean="0"/>
                        <a:t>Foreign language education,</a:t>
                      </a:r>
                    </a:p>
                    <a:p>
                      <a:pPr marL="285750" indent="-285750">
                        <a:buFont typeface="Arial" panose="020B0604020202020204" pitchFamily="34" charset="0"/>
                        <a:buChar char="•"/>
                      </a:pPr>
                      <a:r>
                        <a:rPr lang="en-GB" sz="2400" dirty="0" smtClean="0"/>
                        <a:t>Clinical linguistics,</a:t>
                      </a:r>
                    </a:p>
                    <a:p>
                      <a:pPr marL="285750" indent="-285750">
                        <a:buFont typeface="Arial" panose="020B0604020202020204" pitchFamily="34" charset="0"/>
                        <a:buChar char="•"/>
                      </a:pPr>
                      <a:r>
                        <a:rPr lang="en-GB" sz="2400" dirty="0" smtClean="0"/>
                        <a:t>Language testing.</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174625" indent="-174625">
                        <a:buFont typeface="Arial" panose="020B0604020202020204" pitchFamily="34" charset="0"/>
                        <a:buChar char="•"/>
                      </a:pPr>
                      <a:r>
                        <a:rPr lang="en-GB" sz="2400" dirty="0" smtClean="0"/>
                        <a:t>Workplace communication,</a:t>
                      </a:r>
                    </a:p>
                    <a:p>
                      <a:pPr marL="174625" indent="-174625">
                        <a:buFont typeface="Arial" panose="020B0604020202020204" pitchFamily="34" charset="0"/>
                        <a:buChar char="•"/>
                      </a:pPr>
                      <a:r>
                        <a:rPr lang="en-GB" sz="2400" dirty="0" smtClean="0"/>
                        <a:t>Language planning,</a:t>
                      </a:r>
                    </a:p>
                    <a:p>
                      <a:pPr marL="174625" indent="-174625">
                        <a:buFont typeface="Arial" panose="020B0604020202020204" pitchFamily="34" charset="0"/>
                        <a:buChar char="•"/>
                      </a:pPr>
                      <a:r>
                        <a:rPr lang="en-GB" sz="2400" dirty="0" smtClean="0"/>
                        <a:t>Forensic linguistics.</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2400" dirty="0" smtClean="0"/>
                        <a:t>Literary stylistics,</a:t>
                      </a:r>
                    </a:p>
                    <a:p>
                      <a:pPr marL="285750" indent="-285750">
                        <a:buFont typeface="Arial" panose="020B0604020202020204" pitchFamily="34" charset="0"/>
                        <a:buChar char="•"/>
                      </a:pPr>
                      <a:r>
                        <a:rPr lang="en-GB" sz="2400" dirty="0" smtClean="0"/>
                        <a:t>Critical discourse analysis,</a:t>
                      </a:r>
                    </a:p>
                    <a:p>
                      <a:pPr marL="285750" indent="-285750">
                        <a:buFont typeface="Arial" panose="020B0604020202020204" pitchFamily="34" charset="0"/>
                        <a:buChar char="•"/>
                      </a:pPr>
                      <a:r>
                        <a:rPr lang="en-GB" sz="2400" dirty="0" smtClean="0"/>
                        <a:t>Translation and  Interpretation,</a:t>
                      </a:r>
                    </a:p>
                    <a:p>
                      <a:pPr marL="285750" indent="-285750">
                        <a:buFont typeface="Arial" panose="020B0604020202020204" pitchFamily="34" charset="0"/>
                        <a:buChar char="•"/>
                      </a:pPr>
                      <a:r>
                        <a:rPr lang="en-GB" sz="2400" dirty="0" smtClean="0"/>
                        <a:t>Information design,</a:t>
                      </a:r>
                    </a:p>
                    <a:p>
                      <a:pPr marL="285750" indent="-285750">
                        <a:buFont typeface="Arial" panose="020B0604020202020204" pitchFamily="34" charset="0"/>
                        <a:buChar char="•"/>
                      </a:pPr>
                      <a:r>
                        <a:rPr lang="en-GB" sz="2400" dirty="0" smtClean="0"/>
                        <a:t>Lexicography.</a:t>
                      </a:r>
                    </a:p>
                    <a:p>
                      <a:pPr marL="285750" indent="-285750">
                        <a:buFont typeface="Arial" panose="020B0604020202020204" pitchFamily="34" charset="0"/>
                        <a:buChar char="•"/>
                      </a:pPr>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custDataLst>
      <p:tags r:id="rId1"/>
    </p:custDataLst>
    <p:extLst>
      <p:ext uri="{BB962C8B-B14F-4D97-AF65-F5344CB8AC3E}">
        <p14:creationId xmlns:p14="http://schemas.microsoft.com/office/powerpoint/2010/main" val="27705602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sz="3600" dirty="0" smtClean="0"/>
              <a:t/>
            </a:r>
            <a:br>
              <a:rPr lang="en-GB" sz="3600" dirty="0" smtClean="0"/>
            </a:br>
            <a:r>
              <a:rPr lang="en-GB" sz="3600" dirty="0" smtClean="0"/>
              <a:t>Applied Linguistics to foreign language teaching and learning: Related sub-fields</a:t>
            </a:r>
            <a:br>
              <a:rPr lang="en-GB" sz="3600" dirty="0" smtClean="0"/>
            </a:br>
            <a:endParaRPr lang="en-GB" sz="3600" dirty="0"/>
          </a:p>
        </p:txBody>
      </p:sp>
      <p:sp>
        <p:nvSpPr>
          <p:cNvPr id="4" name="Θέση περιεχομένου 3"/>
          <p:cNvSpPr>
            <a:spLocks noGrp="1"/>
          </p:cNvSpPr>
          <p:nvPr>
            <p:ph sz="half" idx="1"/>
          </p:nvPr>
        </p:nvSpPr>
        <p:spPr/>
        <p:txBody>
          <a:bodyPr>
            <a:noAutofit/>
          </a:bodyPr>
          <a:lstStyle/>
          <a:p>
            <a:pPr>
              <a:defRPr/>
            </a:pPr>
            <a:r>
              <a:rPr lang="en-GB" sz="2400" dirty="0" smtClean="0"/>
              <a:t>EAP, ESP, EYL,</a:t>
            </a:r>
          </a:p>
          <a:p>
            <a:pPr>
              <a:defRPr/>
            </a:pPr>
            <a:r>
              <a:rPr lang="en-GB" sz="2400" dirty="0" smtClean="0"/>
              <a:t>CALL/TELL,</a:t>
            </a:r>
          </a:p>
          <a:p>
            <a:pPr>
              <a:defRPr/>
            </a:pPr>
            <a:r>
              <a:rPr lang="en-GB" sz="2400" dirty="0" smtClean="0"/>
              <a:t>Materials development and evaluation,</a:t>
            </a:r>
          </a:p>
          <a:p>
            <a:pPr>
              <a:defRPr/>
            </a:pPr>
            <a:r>
              <a:rPr lang="en-GB" sz="2400" dirty="0" smtClean="0"/>
              <a:t>Syllabus design and language curriculum development,</a:t>
            </a:r>
          </a:p>
          <a:p>
            <a:pPr>
              <a:defRPr/>
            </a:pPr>
            <a:r>
              <a:rPr lang="en-GB" sz="2400" dirty="0" smtClean="0"/>
              <a:t>Language testing,</a:t>
            </a:r>
          </a:p>
          <a:p>
            <a:pPr>
              <a:defRPr/>
            </a:pPr>
            <a:r>
              <a:rPr lang="en-GB" sz="2400" dirty="0" smtClean="0"/>
              <a:t>Language teaching methods and techniques,</a:t>
            </a:r>
          </a:p>
          <a:p>
            <a:endParaRPr lang="en-GB" sz="2400" dirty="0"/>
          </a:p>
        </p:txBody>
      </p:sp>
      <p:sp>
        <p:nvSpPr>
          <p:cNvPr id="5" name="Θέση περιεχομένου 4"/>
          <p:cNvSpPr>
            <a:spLocks noGrp="1"/>
          </p:cNvSpPr>
          <p:nvPr>
            <p:ph sz="half" idx="2"/>
          </p:nvPr>
        </p:nvSpPr>
        <p:spPr/>
        <p:txBody>
          <a:bodyPr>
            <a:noAutofit/>
          </a:bodyPr>
          <a:lstStyle/>
          <a:p>
            <a:pPr>
              <a:defRPr/>
            </a:pPr>
            <a:r>
              <a:rPr lang="en-GB" sz="2400" dirty="0" smtClean="0"/>
              <a:t>Language teacher training and education,</a:t>
            </a:r>
          </a:p>
          <a:p>
            <a:pPr>
              <a:defRPr/>
            </a:pPr>
            <a:r>
              <a:rPr lang="en-GB" sz="2400" dirty="0" smtClean="0"/>
              <a:t>Research into second and foreign language learning, </a:t>
            </a:r>
          </a:p>
          <a:p>
            <a:pPr>
              <a:defRPr/>
            </a:pPr>
            <a:r>
              <a:rPr lang="en-GB" sz="2400" dirty="0" smtClean="0"/>
              <a:t>Language education policies and language planning,</a:t>
            </a:r>
          </a:p>
          <a:p>
            <a:pPr>
              <a:defRPr/>
            </a:pPr>
            <a:r>
              <a:rPr lang="en-GB" sz="2400" dirty="0" smtClean="0"/>
              <a:t> Educational technology and language learning,</a:t>
            </a:r>
          </a:p>
          <a:p>
            <a:pPr>
              <a:defRPr/>
            </a:pPr>
            <a:r>
              <a:rPr lang="en-GB" sz="2400" dirty="0" smtClean="0"/>
              <a:t>Immersion education,</a:t>
            </a:r>
          </a:p>
          <a:p>
            <a:pPr>
              <a:defRPr/>
            </a:pPr>
            <a:r>
              <a:rPr lang="en-GB" sz="2400" dirty="0" smtClean="0"/>
              <a:t>Language education in multilingual settings.</a:t>
            </a:r>
          </a:p>
          <a:p>
            <a:endParaRPr lang="en-GB" sz="2400" dirty="0"/>
          </a:p>
        </p:txBody>
      </p:sp>
    </p:spTree>
    <p:custDataLst>
      <p:tags r:id="rId1"/>
    </p:custDataLst>
    <p:extLst>
      <p:ext uri="{BB962C8B-B14F-4D97-AF65-F5344CB8AC3E}">
        <p14:creationId xmlns:p14="http://schemas.microsoft.com/office/powerpoint/2010/main" val="5030391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Major </a:t>
            </a:r>
            <a:r>
              <a:rPr lang="en-US" dirty="0"/>
              <a:t>Applied Linguistics </a:t>
            </a:r>
            <a:r>
              <a:rPr lang="en-GB" dirty="0" smtClean="0"/>
              <a:t>Organisations</a:t>
            </a:r>
            <a:endParaRPr lang="en-GB" dirty="0"/>
          </a:p>
        </p:txBody>
      </p:sp>
      <p:sp>
        <p:nvSpPr>
          <p:cNvPr id="3" name="Θέση περιεχομένου 2"/>
          <p:cNvSpPr>
            <a:spLocks noGrp="1"/>
          </p:cNvSpPr>
          <p:nvPr>
            <p:ph idx="1"/>
          </p:nvPr>
        </p:nvSpPr>
        <p:spPr/>
        <p:txBody>
          <a:bodyPr>
            <a:normAutofit/>
          </a:bodyPr>
          <a:lstStyle/>
          <a:p>
            <a:r>
              <a:rPr lang="en-GB" b="1" dirty="0" smtClean="0"/>
              <a:t>TESOL</a:t>
            </a:r>
            <a:r>
              <a:rPr lang="en-GB" dirty="0" smtClean="0"/>
              <a:t>: Teaching English to Speakers of Other Languages.</a:t>
            </a:r>
          </a:p>
          <a:p>
            <a:r>
              <a:rPr lang="en-GB" b="1" dirty="0" smtClean="0"/>
              <a:t>IATEFL: </a:t>
            </a:r>
            <a:r>
              <a:rPr lang="en-GB" dirty="0" smtClean="0"/>
              <a:t>International Association of Teachers of English as a Foreign Language.</a:t>
            </a:r>
          </a:p>
          <a:p>
            <a:r>
              <a:rPr lang="en-GB" b="1" dirty="0" smtClean="0"/>
              <a:t>AAAL: </a:t>
            </a:r>
            <a:r>
              <a:rPr lang="en-GB" dirty="0" smtClean="0"/>
              <a:t>American Association for Applied Linguistics.</a:t>
            </a:r>
          </a:p>
          <a:p>
            <a:endParaRPr lang="en-GB" dirty="0"/>
          </a:p>
        </p:txBody>
      </p:sp>
    </p:spTree>
    <p:custDataLst>
      <p:tags r:id="rId1"/>
    </p:custDataLst>
    <p:extLst>
      <p:ext uri="{BB962C8B-B14F-4D97-AF65-F5344CB8AC3E}">
        <p14:creationId xmlns:p14="http://schemas.microsoft.com/office/powerpoint/2010/main" val="39212202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Focus of this course: </a:t>
            </a:r>
            <a:br>
              <a:rPr lang="en-GB" dirty="0"/>
            </a:br>
            <a:r>
              <a:rPr lang="en-GB" dirty="0"/>
              <a:t>Foreign language didactics</a:t>
            </a:r>
          </a:p>
        </p:txBody>
      </p:sp>
      <p:sp>
        <p:nvSpPr>
          <p:cNvPr id="5" name="Text Placeholder 4"/>
          <p:cNvSpPr>
            <a:spLocks noGrp="1"/>
          </p:cNvSpPr>
          <p:nvPr>
            <p:ph type="body" idx="1"/>
          </p:nvPr>
        </p:nvSpPr>
        <p:spPr/>
        <p:txBody>
          <a:bodyPr>
            <a:normAutofit/>
          </a:bodyPr>
          <a:lstStyle/>
          <a:p>
            <a:pPr lvl="0"/>
            <a:r>
              <a:rPr lang="en-GB" sz="2800" dirty="0" smtClean="0"/>
              <a:t>What</a:t>
            </a:r>
            <a:endParaRPr lang="en-GB" sz="2800" dirty="0"/>
          </a:p>
        </p:txBody>
      </p:sp>
      <p:sp>
        <p:nvSpPr>
          <p:cNvPr id="6" name="Content Placeholder 5"/>
          <p:cNvSpPr>
            <a:spLocks noGrp="1"/>
          </p:cNvSpPr>
          <p:nvPr>
            <p:ph sz="half" idx="2"/>
          </p:nvPr>
        </p:nvSpPr>
        <p:spPr/>
        <p:txBody>
          <a:bodyPr>
            <a:normAutofit/>
          </a:bodyPr>
          <a:lstStyle/>
          <a:p>
            <a:pPr lvl="0"/>
            <a:r>
              <a:rPr lang="en-GB" sz="2800" dirty="0"/>
              <a:t>How does one select and organise the content of what is to be taught and learnt?</a:t>
            </a:r>
          </a:p>
          <a:p>
            <a:pPr lvl="0"/>
            <a:r>
              <a:rPr lang="en-US" sz="2800" dirty="0"/>
              <a:t>What do you teach?</a:t>
            </a:r>
            <a:endParaRPr lang="el-GR" sz="2800" dirty="0"/>
          </a:p>
          <a:p>
            <a:endParaRPr lang="en-GB" sz="2800" dirty="0"/>
          </a:p>
        </p:txBody>
      </p:sp>
      <p:sp>
        <p:nvSpPr>
          <p:cNvPr id="7" name="Text Placeholder 6"/>
          <p:cNvSpPr>
            <a:spLocks noGrp="1"/>
          </p:cNvSpPr>
          <p:nvPr>
            <p:ph type="body" sz="quarter" idx="3"/>
          </p:nvPr>
        </p:nvSpPr>
        <p:spPr/>
        <p:txBody>
          <a:bodyPr>
            <a:normAutofit/>
          </a:bodyPr>
          <a:lstStyle/>
          <a:p>
            <a:pPr lvl="0"/>
            <a:r>
              <a:rPr lang="en-GB" sz="2800" dirty="0" smtClean="0"/>
              <a:t>How</a:t>
            </a:r>
            <a:endParaRPr lang="en-GB" sz="2800" dirty="0"/>
          </a:p>
        </p:txBody>
      </p:sp>
      <p:sp>
        <p:nvSpPr>
          <p:cNvPr id="8" name="Content Placeholder 7"/>
          <p:cNvSpPr>
            <a:spLocks noGrp="1"/>
          </p:cNvSpPr>
          <p:nvPr>
            <p:ph sz="quarter" idx="4"/>
          </p:nvPr>
        </p:nvSpPr>
        <p:spPr/>
        <p:txBody>
          <a:bodyPr>
            <a:normAutofit/>
          </a:bodyPr>
          <a:lstStyle/>
          <a:p>
            <a:pPr lvl="0"/>
            <a:r>
              <a:rPr lang="en-GB" sz="2800" dirty="0"/>
              <a:t>How does one organise the teaching/learning process? </a:t>
            </a:r>
          </a:p>
          <a:p>
            <a:pPr lvl="0"/>
            <a:r>
              <a:rPr lang="en-US" sz="2800" dirty="0"/>
              <a:t>How does one develop knowledge and skills</a:t>
            </a:r>
            <a:r>
              <a:rPr lang="en-US" sz="2800" dirty="0" smtClean="0"/>
              <a:t>?</a:t>
            </a:r>
            <a:endParaRPr lang="el-GR" sz="2800" dirty="0"/>
          </a:p>
        </p:txBody>
      </p:sp>
    </p:spTree>
    <p:extLst>
      <p:ext uri="{BB962C8B-B14F-4D97-AF65-F5344CB8AC3E}">
        <p14:creationId xmlns:p14="http://schemas.microsoft.com/office/powerpoint/2010/main" val="717286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Linguistics? (1/2)</a:t>
            </a:r>
            <a:endParaRPr lang="en-GB" dirty="0"/>
          </a:p>
        </p:txBody>
      </p:sp>
      <p:sp>
        <p:nvSpPr>
          <p:cNvPr id="3" name="Θέση περιεχομένου 2"/>
          <p:cNvSpPr>
            <a:spLocks noGrp="1"/>
          </p:cNvSpPr>
          <p:nvPr>
            <p:ph idx="1"/>
          </p:nvPr>
        </p:nvSpPr>
        <p:spPr/>
        <p:txBody>
          <a:bodyPr>
            <a:noAutofit/>
          </a:bodyPr>
          <a:lstStyle/>
          <a:p>
            <a:pPr>
              <a:lnSpc>
                <a:spcPct val="110000"/>
              </a:lnSpc>
            </a:pPr>
            <a:r>
              <a:rPr lang="en-GB" sz="2800" b="1" dirty="0"/>
              <a:t>Linguistics</a:t>
            </a:r>
            <a:r>
              <a:rPr lang="en-GB" sz="2800" dirty="0"/>
              <a:t> is the scientific study </a:t>
            </a:r>
            <a:r>
              <a:rPr lang="en-GB" sz="2800" dirty="0" smtClean="0"/>
              <a:t>of language. </a:t>
            </a:r>
            <a:r>
              <a:rPr lang="en-GB" sz="2800" b="1" dirty="0" smtClean="0"/>
              <a:t>Linguists</a:t>
            </a:r>
            <a:r>
              <a:rPr lang="en-GB" sz="2800" dirty="0" smtClean="0"/>
              <a:t> </a:t>
            </a:r>
            <a:r>
              <a:rPr lang="en-GB" sz="2800" dirty="0"/>
              <a:t>do work on specific languages, but their primary goal is to understand the nature of Language in general.</a:t>
            </a:r>
          </a:p>
          <a:p>
            <a:pPr>
              <a:lnSpc>
                <a:spcPct val="110000"/>
              </a:lnSpc>
            </a:pPr>
            <a:r>
              <a:rPr lang="en-GB" sz="2800" dirty="0" smtClean="0"/>
              <a:t>Linguistics is primarily concerned with the nature of language and communication. There are broadly three aspects to the study, including language </a:t>
            </a:r>
            <a:r>
              <a:rPr lang="en-GB" sz="2800" b="1" dirty="0" smtClean="0"/>
              <a:t>form</a:t>
            </a:r>
            <a:r>
              <a:rPr lang="en-GB" sz="2800" dirty="0" smtClean="0"/>
              <a:t>, language </a:t>
            </a:r>
            <a:r>
              <a:rPr lang="en-GB" sz="2800" b="1" dirty="0" smtClean="0"/>
              <a:t>meaning</a:t>
            </a:r>
            <a:r>
              <a:rPr lang="en-GB" sz="2800" dirty="0" smtClean="0"/>
              <a:t>, and language use in discursive and communicative contexts.</a:t>
            </a:r>
          </a:p>
          <a:p>
            <a:pPr marL="0" indent="0">
              <a:lnSpc>
                <a:spcPct val="110000"/>
              </a:lnSpc>
              <a:buNone/>
            </a:pPr>
            <a:endParaRPr lang="en-GB" sz="2800" dirty="0"/>
          </a:p>
        </p:txBody>
      </p:sp>
    </p:spTree>
    <p:custDataLst>
      <p:tags r:id="rId1"/>
    </p:custDataLst>
    <p:extLst>
      <p:ext uri="{BB962C8B-B14F-4D97-AF65-F5344CB8AC3E}">
        <p14:creationId xmlns:p14="http://schemas.microsoft.com/office/powerpoint/2010/main" val="15002534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Issues discussed in the course (1/2)</a:t>
            </a:r>
            <a:endParaRPr lang="en-GB" dirty="0"/>
          </a:p>
        </p:txBody>
      </p:sp>
      <p:sp>
        <p:nvSpPr>
          <p:cNvPr id="3" name="Content Placeholder 2"/>
          <p:cNvSpPr>
            <a:spLocks noGrp="1"/>
          </p:cNvSpPr>
          <p:nvPr>
            <p:ph idx="1"/>
          </p:nvPr>
        </p:nvSpPr>
        <p:spPr/>
        <p:txBody>
          <a:bodyPr>
            <a:noAutofit/>
          </a:bodyPr>
          <a:lstStyle/>
          <a:p>
            <a:pPr marL="0" lvl="0" indent="0">
              <a:spcBef>
                <a:spcPts val="1100"/>
              </a:spcBef>
              <a:buNone/>
            </a:pPr>
            <a:r>
              <a:rPr lang="en-GB" b="1" dirty="0" smtClean="0"/>
              <a:t>What?</a:t>
            </a:r>
            <a:endParaRPr lang="en-GB" sz="2800" b="1" dirty="0" smtClean="0"/>
          </a:p>
          <a:p>
            <a:pPr>
              <a:spcBef>
                <a:spcPts val="1100"/>
              </a:spcBef>
            </a:pPr>
            <a:r>
              <a:rPr lang="en-GB" sz="3000" dirty="0" smtClean="0"/>
              <a:t>Methods in language teaching.</a:t>
            </a:r>
          </a:p>
          <a:p>
            <a:pPr>
              <a:spcBef>
                <a:spcPts val="1100"/>
              </a:spcBef>
            </a:pPr>
            <a:r>
              <a:rPr lang="en-GB" sz="3000" dirty="0" smtClean="0"/>
              <a:t>Language theories and their effect on foreign language teaching.</a:t>
            </a:r>
          </a:p>
          <a:p>
            <a:pPr>
              <a:spcBef>
                <a:spcPts val="1100"/>
              </a:spcBef>
            </a:pPr>
            <a:r>
              <a:rPr lang="en-GB" sz="3000" dirty="0" smtClean="0"/>
              <a:t>Syllabus design and curriculum development.</a:t>
            </a:r>
          </a:p>
          <a:p>
            <a:pPr>
              <a:spcBef>
                <a:spcPts val="1100"/>
              </a:spcBef>
            </a:pPr>
            <a:r>
              <a:rPr lang="en-GB" sz="3000" dirty="0" smtClean="0"/>
              <a:t>Communicative competence.</a:t>
            </a:r>
          </a:p>
          <a:p>
            <a:pPr>
              <a:spcBef>
                <a:spcPts val="1100"/>
              </a:spcBef>
            </a:pPr>
            <a:r>
              <a:rPr lang="en-GB" sz="3000" dirty="0" smtClean="0"/>
              <a:t>Communicative language teaching, task based language teaching and intercultural competence.</a:t>
            </a:r>
          </a:p>
          <a:p>
            <a:pPr marL="0" indent="0">
              <a:spcBef>
                <a:spcPts val="1100"/>
              </a:spcBef>
              <a:buNone/>
            </a:pPr>
            <a:endParaRPr lang="en-GB" sz="2800" dirty="0"/>
          </a:p>
        </p:txBody>
      </p:sp>
    </p:spTree>
    <p:custDataLst>
      <p:tags r:id="rId1"/>
    </p:custDataLst>
    <p:extLst>
      <p:ext uri="{BB962C8B-B14F-4D97-AF65-F5344CB8AC3E}">
        <p14:creationId xmlns:p14="http://schemas.microsoft.com/office/powerpoint/2010/main" val="40423799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Issues discussed in the course (2/2)</a:t>
            </a:r>
          </a:p>
        </p:txBody>
      </p:sp>
      <p:sp>
        <p:nvSpPr>
          <p:cNvPr id="3" name="Content Placeholder 2"/>
          <p:cNvSpPr>
            <a:spLocks noGrp="1"/>
          </p:cNvSpPr>
          <p:nvPr>
            <p:ph idx="1"/>
          </p:nvPr>
        </p:nvSpPr>
        <p:spPr/>
        <p:txBody>
          <a:bodyPr/>
          <a:lstStyle/>
          <a:p>
            <a:pPr marL="0" indent="0">
              <a:buNone/>
            </a:pPr>
            <a:r>
              <a:rPr lang="en-GB" b="1" dirty="0" smtClean="0"/>
              <a:t>How?</a:t>
            </a:r>
          </a:p>
          <a:p>
            <a:r>
              <a:rPr lang="en-GB" dirty="0" smtClean="0"/>
              <a:t>Theories of language learning and their effect on foreign language teaching/learning.</a:t>
            </a:r>
          </a:p>
          <a:p>
            <a:r>
              <a:rPr lang="en-GB" dirty="0" smtClean="0"/>
              <a:t>Individual characteristics and their effect on language learning.</a:t>
            </a:r>
          </a:p>
          <a:p>
            <a:endParaRPr lang="en-GB" dirty="0"/>
          </a:p>
        </p:txBody>
      </p:sp>
    </p:spTree>
    <p:extLst>
      <p:ext uri="{BB962C8B-B14F-4D97-AF65-F5344CB8AC3E}">
        <p14:creationId xmlns:p14="http://schemas.microsoft.com/office/powerpoint/2010/main" val="4138435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References</a:t>
            </a:r>
            <a:endParaRPr lang="en-GB" dirty="0"/>
          </a:p>
        </p:txBody>
      </p:sp>
      <p:sp>
        <p:nvSpPr>
          <p:cNvPr id="3" name="Θέση περιεχομένου 2"/>
          <p:cNvSpPr>
            <a:spLocks noGrp="1"/>
          </p:cNvSpPr>
          <p:nvPr>
            <p:ph idx="1"/>
          </p:nvPr>
        </p:nvSpPr>
        <p:spPr/>
        <p:txBody>
          <a:bodyPr>
            <a:noAutofit/>
          </a:bodyPr>
          <a:lstStyle/>
          <a:p>
            <a:pPr marL="530225" indent="-530225">
              <a:buNone/>
            </a:pPr>
            <a:r>
              <a:rPr lang="en-GB" sz="2000" dirty="0" smtClean="0"/>
              <a:t>BAAL. (1994). </a:t>
            </a:r>
            <a:r>
              <a:rPr lang="en-GB" sz="2000" i="1" dirty="0" smtClean="0"/>
              <a:t>Recommendations on Good Practice in Applied Linguistics</a:t>
            </a:r>
            <a:r>
              <a:rPr lang="en-GB" sz="2000" dirty="0" smtClean="0"/>
              <a:t>. British Association for Applied Linguistics .</a:t>
            </a:r>
          </a:p>
          <a:p>
            <a:pPr marL="530225" indent="-530225">
              <a:buNone/>
            </a:pPr>
            <a:r>
              <a:rPr lang="en-GB" sz="2000" dirty="0" err="1" smtClean="0"/>
              <a:t>Corder</a:t>
            </a:r>
            <a:r>
              <a:rPr lang="en-GB" sz="2000" dirty="0" smtClean="0"/>
              <a:t>, S. P. (1974). Error Analysis. In Allen J. P. B. and Pit </a:t>
            </a:r>
            <a:r>
              <a:rPr lang="en-GB" sz="2000" dirty="0" err="1" smtClean="0"/>
              <a:t>Corder</a:t>
            </a:r>
            <a:r>
              <a:rPr lang="en-GB" sz="2000" dirty="0" smtClean="0"/>
              <a:t> (1974, editors). </a:t>
            </a:r>
            <a:r>
              <a:rPr lang="en-GB" sz="2000" i="1" dirty="0" smtClean="0"/>
              <a:t>Techniques in Applied Linguistics</a:t>
            </a:r>
            <a:r>
              <a:rPr lang="en-GB" sz="2000" dirty="0" smtClean="0"/>
              <a:t> (The Edinburgh Course in Applied Linguistics). London: Oxford University Press.</a:t>
            </a:r>
          </a:p>
          <a:p>
            <a:pPr marL="530225" indent="-530225">
              <a:buNone/>
            </a:pPr>
            <a:r>
              <a:rPr lang="en-GB" sz="2000" dirty="0" err="1" smtClean="0"/>
              <a:t>Grabe</a:t>
            </a:r>
            <a:r>
              <a:rPr lang="en-GB" sz="2000" dirty="0" smtClean="0"/>
              <a:t>, William. (2002). Applied linguistics: an emerging discipline for the twentieth century. In Robert B. Kaplan (Ed.), </a:t>
            </a:r>
            <a:r>
              <a:rPr lang="en-GB" sz="2000" i="1" dirty="0" smtClean="0"/>
              <a:t>Oxford handbook of Applied Linguistics</a:t>
            </a:r>
            <a:r>
              <a:rPr lang="en-GB" sz="2000" dirty="0" smtClean="0"/>
              <a:t> (pp. 3–12). New York: Oxford University Press.</a:t>
            </a:r>
          </a:p>
          <a:p>
            <a:pPr marL="530225" indent="-530225">
              <a:buNone/>
            </a:pPr>
            <a:r>
              <a:rPr lang="en-GB" sz="2000" dirty="0" smtClean="0"/>
              <a:t>Schmitt, N. and </a:t>
            </a:r>
            <a:r>
              <a:rPr lang="en-GB" sz="2000" dirty="0" err="1" smtClean="0"/>
              <a:t>Celce</a:t>
            </a:r>
            <a:r>
              <a:rPr lang="en-GB" sz="2000" dirty="0" smtClean="0"/>
              <a:t>-Murcia, M. (2002). An overview of applied linguistics. In Schmitt, N. (ed.), </a:t>
            </a:r>
            <a:r>
              <a:rPr lang="en-GB" sz="2000" i="1" dirty="0" smtClean="0"/>
              <a:t>An Introduction to Applied Linguistics</a:t>
            </a:r>
            <a:r>
              <a:rPr lang="en-GB" sz="2000" dirty="0" smtClean="0"/>
              <a:t>. Arnold Press.</a:t>
            </a:r>
          </a:p>
          <a:p>
            <a:pPr marL="530225" indent="-530225">
              <a:buNone/>
            </a:pPr>
            <a:r>
              <a:rPr lang="en-GB" sz="2000" dirty="0" err="1" smtClean="0"/>
              <a:t>Widdowson</a:t>
            </a:r>
            <a:r>
              <a:rPr lang="en-GB" sz="2000" dirty="0" smtClean="0"/>
              <a:t>, H. G. (2000). On the limitations of linguistics applied. </a:t>
            </a:r>
            <a:r>
              <a:rPr lang="en-GB" sz="2000" i="1" dirty="0" smtClean="0"/>
              <a:t>Applied linguistics, 21(1), 3-25.</a:t>
            </a:r>
            <a:endParaRPr lang="en-GB" sz="2000" dirty="0"/>
          </a:p>
        </p:txBody>
      </p:sp>
    </p:spTree>
    <p:custDataLst>
      <p:tags r:id="rId1"/>
    </p:custDataLst>
    <p:extLst>
      <p:ext uri="{BB962C8B-B14F-4D97-AF65-F5344CB8AC3E}">
        <p14:creationId xmlns:p14="http://schemas.microsoft.com/office/powerpoint/2010/main" val="5182367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57200" y="1556792"/>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t>
            </a:r>
            <a:r>
              <a:rPr lang="en-US" altLang="el-GR" sz="2000" dirty="0" smtClean="0"/>
              <a:t>“</a:t>
            </a:r>
            <a:r>
              <a:rPr lang="en-GB" altLang="el-GR" sz="2000" dirty="0" smtClean="0"/>
              <a:t>Applied </a:t>
            </a:r>
            <a:r>
              <a:rPr lang="en-GB" altLang="el-GR" sz="2000" dirty="0" smtClean="0"/>
              <a:t>Linguistics to Foreign Language Teaching and Learning. An introduction to Applied </a:t>
            </a:r>
            <a:r>
              <a:rPr lang="en-GB" altLang="el-GR" sz="2000" dirty="0" smtClean="0"/>
              <a:t>Linguistics”. </a:t>
            </a:r>
            <a:r>
              <a:rPr lang="en-GB" altLang="el-GR" sz="2000" dirty="0" smtClean="0"/>
              <a:t>Edition: 1.0. Athens 2014. </a:t>
            </a:r>
            <a:r>
              <a:rPr lang="en-GB" altLang="el-GR" sz="2000" dirty="0" smtClean="0"/>
              <a:t>Available at: </a:t>
            </a:r>
            <a:r>
              <a:rPr lang="en-GB" altLang="el-GR" sz="2000" dirty="0" smtClean="0">
                <a:hlinkClick r:id="rId4" tooltip="Applied Linguistics to Foreign Language Teaching and Learning Open Online Course"/>
              </a:rPr>
              <a:t>http://opencourses.uoa.gr/courses/ENL6/</a:t>
            </a:r>
            <a:r>
              <a:rPr lang="en-GB" altLang="el-GR" sz="2000" dirty="0" smtClean="0">
                <a:hlinkClick r:id="rId4" tooltip="Applied Linguistics to Foreign Language Teaching and Learning Open Online Course"/>
              </a:rPr>
              <a:t>.</a:t>
            </a:r>
            <a:endParaRPr lang="en-GB" altLang="el-GR" sz="2000" dirty="0" smtClean="0"/>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Linguistics? (2/2)</a:t>
            </a:r>
            <a:endParaRPr lang="en-GB" dirty="0"/>
          </a:p>
        </p:txBody>
      </p:sp>
      <p:sp>
        <p:nvSpPr>
          <p:cNvPr id="3" name="Θέση περιεχομένου 2"/>
          <p:cNvSpPr>
            <a:spLocks noGrp="1"/>
          </p:cNvSpPr>
          <p:nvPr>
            <p:ph idx="1"/>
          </p:nvPr>
        </p:nvSpPr>
        <p:spPr/>
        <p:txBody>
          <a:bodyPr>
            <a:noAutofit/>
          </a:bodyPr>
          <a:lstStyle/>
          <a:p>
            <a:pPr>
              <a:lnSpc>
                <a:spcPct val="110000"/>
              </a:lnSpc>
            </a:pPr>
            <a:r>
              <a:rPr lang="en-GB" sz="2800" dirty="0" smtClean="0"/>
              <a:t>Linguistics </a:t>
            </a:r>
            <a:r>
              <a:rPr lang="en-GB" sz="2800" dirty="0"/>
              <a:t>deals with the study of particular languages, and the search for general properties common to all languages or large groups of </a:t>
            </a:r>
            <a:r>
              <a:rPr lang="en-GB" sz="2800" dirty="0" smtClean="0"/>
              <a:t>languages.</a:t>
            </a:r>
            <a:endParaRPr lang="en-GB" sz="2800" dirty="0"/>
          </a:p>
          <a:p>
            <a:pPr>
              <a:lnSpc>
                <a:spcPct val="110000"/>
              </a:lnSpc>
            </a:pPr>
            <a:endParaRPr lang="en-GB" sz="2800" dirty="0"/>
          </a:p>
        </p:txBody>
      </p:sp>
    </p:spTree>
    <p:custDataLst>
      <p:tags r:id="rId1"/>
    </p:custDataLst>
    <p:extLst>
      <p:ext uri="{BB962C8B-B14F-4D97-AF65-F5344CB8AC3E}">
        <p14:creationId xmlns:p14="http://schemas.microsoft.com/office/powerpoint/2010/main" val="145049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Some questions linguistics tries to </a:t>
            </a:r>
            <a:r>
              <a:rPr lang="en-GB" dirty="0" smtClean="0"/>
              <a:t>answer (1/2)</a:t>
            </a:r>
            <a:endParaRPr lang="en-GB" dirty="0"/>
          </a:p>
        </p:txBody>
      </p:sp>
      <p:sp>
        <p:nvSpPr>
          <p:cNvPr id="3" name="Θέση περιεχομένου 2"/>
          <p:cNvSpPr>
            <a:spLocks noGrp="1"/>
          </p:cNvSpPr>
          <p:nvPr>
            <p:ph idx="1"/>
          </p:nvPr>
        </p:nvSpPr>
        <p:spPr/>
        <p:txBody>
          <a:bodyPr>
            <a:noAutofit/>
          </a:bodyPr>
          <a:lstStyle/>
          <a:p>
            <a:r>
              <a:rPr lang="en-GB" dirty="0" smtClean="0"/>
              <a:t>What distinguishes human language from other animal communication systems? </a:t>
            </a:r>
          </a:p>
          <a:p>
            <a:r>
              <a:rPr lang="en-GB" dirty="0" smtClean="0"/>
              <a:t>What features are common to all human languages? </a:t>
            </a:r>
          </a:p>
          <a:p>
            <a:r>
              <a:rPr lang="en-GB" dirty="0" smtClean="0"/>
              <a:t>How are the modes of linguistic communication (speech, writing, sign language of the deaf) related to each other?</a:t>
            </a:r>
          </a:p>
          <a:p>
            <a:endParaRPr lang="en-GB" dirty="0"/>
          </a:p>
        </p:txBody>
      </p:sp>
    </p:spTree>
    <p:custDataLst>
      <p:tags r:id="rId1"/>
    </p:custDataLst>
    <p:extLst>
      <p:ext uri="{BB962C8B-B14F-4D97-AF65-F5344CB8AC3E}">
        <p14:creationId xmlns:p14="http://schemas.microsoft.com/office/powerpoint/2010/main" val="810668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Some questions linguistics tries to answer </a:t>
            </a:r>
            <a:r>
              <a:rPr lang="en-GB" dirty="0" smtClean="0"/>
              <a:t>(2/2</a:t>
            </a:r>
            <a:r>
              <a:rPr lang="en-GB" dirty="0"/>
              <a:t>)</a:t>
            </a:r>
          </a:p>
        </p:txBody>
      </p:sp>
      <p:sp>
        <p:nvSpPr>
          <p:cNvPr id="3" name="Θέση περιεχομένου 2"/>
          <p:cNvSpPr>
            <a:spLocks noGrp="1"/>
          </p:cNvSpPr>
          <p:nvPr>
            <p:ph idx="1"/>
          </p:nvPr>
        </p:nvSpPr>
        <p:spPr/>
        <p:txBody>
          <a:bodyPr>
            <a:noAutofit/>
          </a:bodyPr>
          <a:lstStyle/>
          <a:p>
            <a:r>
              <a:rPr lang="en-GB" dirty="0" smtClean="0"/>
              <a:t>How is language related to other types of human behaviour?</a:t>
            </a:r>
          </a:p>
          <a:p>
            <a:r>
              <a:rPr lang="en-GB" dirty="0" smtClean="0"/>
              <a:t>What is language and how is it organized?</a:t>
            </a:r>
          </a:p>
          <a:p>
            <a:r>
              <a:rPr lang="en-GB" dirty="0" smtClean="0"/>
              <a:t>How is it analysed? How are its units discovered and tested, etc. </a:t>
            </a:r>
          </a:p>
          <a:p>
            <a:endParaRPr lang="en-GB" dirty="0"/>
          </a:p>
        </p:txBody>
      </p:sp>
    </p:spTree>
    <p:custDataLst>
      <p:tags r:id="rId1"/>
    </p:custDataLst>
    <p:extLst>
      <p:ext uri="{BB962C8B-B14F-4D97-AF65-F5344CB8AC3E}">
        <p14:creationId xmlns:p14="http://schemas.microsoft.com/office/powerpoint/2010/main" val="253066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Branches of linguistics</a:t>
            </a:r>
            <a:endParaRPr lang="en-GB" dirty="0"/>
          </a:p>
        </p:txBody>
      </p:sp>
      <p:graphicFrame>
        <p:nvGraphicFramePr>
          <p:cNvPr id="4" name="Θέση περιεχομένου 3" descr="Pragmatics, Phonology, Phonetics, Morphology, Syntax, Semantics"/>
          <p:cNvGraphicFramePr>
            <a:graphicFrameLocks noGrp="1"/>
          </p:cNvGraphicFramePr>
          <p:nvPr>
            <p:ph idx="1"/>
            <p:extLst>
              <p:ext uri="{D42A27DB-BD31-4B8C-83A1-F6EECF244321}">
                <p14:modId xmlns:p14="http://schemas.microsoft.com/office/powerpoint/2010/main" val="1913196945"/>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790562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is Interdisciplinary Linguistics?</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dirty="0" smtClean="0"/>
              <a:t>Interdisciplinary studies involve two or more academic disciplines which are considered distinct. The most common interdisciplinary branches of Linguistics are:</a:t>
            </a:r>
          </a:p>
          <a:p>
            <a:endParaRPr lang="en-GB" dirty="0"/>
          </a:p>
        </p:txBody>
      </p:sp>
      <p:sp>
        <p:nvSpPr>
          <p:cNvPr id="4" name="Θέση περιεχομένου 3"/>
          <p:cNvSpPr>
            <a:spLocks noGrp="1"/>
          </p:cNvSpPr>
          <p:nvPr>
            <p:ph sz="half" idx="2"/>
          </p:nvPr>
        </p:nvSpPr>
        <p:spPr/>
        <p:txBody>
          <a:bodyPr/>
          <a:lstStyle/>
          <a:p>
            <a:r>
              <a:rPr lang="en-GB" dirty="0"/>
              <a:t>Historical </a:t>
            </a:r>
            <a:r>
              <a:rPr lang="en-GB" dirty="0" smtClean="0"/>
              <a:t>Linguistics,</a:t>
            </a:r>
            <a:endParaRPr lang="en-GB" dirty="0"/>
          </a:p>
          <a:p>
            <a:r>
              <a:rPr lang="en-GB" dirty="0" smtClean="0"/>
              <a:t>Sociolinguistics,</a:t>
            </a:r>
            <a:endParaRPr lang="en-GB" dirty="0"/>
          </a:p>
          <a:p>
            <a:r>
              <a:rPr lang="en-GB" dirty="0" smtClean="0"/>
              <a:t>Psycholinguistics,</a:t>
            </a:r>
            <a:endParaRPr lang="en-GB" dirty="0"/>
          </a:p>
          <a:p>
            <a:r>
              <a:rPr lang="en-GB" dirty="0" err="1"/>
              <a:t>Ethnolinguistics</a:t>
            </a:r>
            <a:r>
              <a:rPr lang="en-GB" dirty="0"/>
              <a:t> </a:t>
            </a:r>
            <a:r>
              <a:rPr lang="en-GB" dirty="0" smtClean="0"/>
              <a:t>or </a:t>
            </a:r>
            <a:r>
              <a:rPr lang="en-GB" dirty="0"/>
              <a:t>Anthropological </a:t>
            </a:r>
            <a:r>
              <a:rPr lang="en-GB" dirty="0" smtClean="0"/>
              <a:t>Linguistics,</a:t>
            </a:r>
            <a:endParaRPr lang="en-GB" dirty="0"/>
          </a:p>
          <a:p>
            <a:r>
              <a:rPr lang="en-GB" dirty="0"/>
              <a:t>Computational </a:t>
            </a:r>
            <a:r>
              <a:rPr lang="en-GB" dirty="0" smtClean="0"/>
              <a:t>Linguistics,</a:t>
            </a:r>
            <a:endParaRPr lang="en-GB" dirty="0"/>
          </a:p>
          <a:p>
            <a:r>
              <a:rPr lang="en-GB" dirty="0" smtClean="0"/>
              <a:t>Neurolinguistics.</a:t>
            </a:r>
            <a:endParaRPr lang="en-GB" dirty="0"/>
          </a:p>
          <a:p>
            <a:endParaRPr lang="en-GB" dirty="0"/>
          </a:p>
        </p:txBody>
      </p:sp>
    </p:spTree>
    <p:custDataLst>
      <p:tags r:id="rId1"/>
    </p:custDataLst>
    <p:extLst>
      <p:ext uri="{BB962C8B-B14F-4D97-AF65-F5344CB8AC3E}">
        <p14:creationId xmlns:p14="http://schemas.microsoft.com/office/powerpoint/2010/main" val="1794400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Applied Linguistics:</a:t>
            </a:r>
            <a:br>
              <a:rPr lang="en-GB" dirty="0" smtClean="0"/>
            </a:br>
            <a:r>
              <a:rPr lang="en-GB" dirty="0" smtClean="0"/>
              <a:t>When did it all begin? (1/2)</a:t>
            </a:r>
            <a:endParaRPr lang="en-GB" dirty="0"/>
          </a:p>
        </p:txBody>
      </p:sp>
      <p:sp>
        <p:nvSpPr>
          <p:cNvPr id="5" name="Θέση περιεχομένου 4"/>
          <p:cNvSpPr>
            <a:spLocks noGrp="1"/>
          </p:cNvSpPr>
          <p:nvPr>
            <p:ph idx="1"/>
          </p:nvPr>
        </p:nvSpPr>
        <p:spPr/>
        <p:txBody>
          <a:bodyPr/>
          <a:lstStyle/>
          <a:p>
            <a:r>
              <a:rPr lang="en-GB" dirty="0"/>
              <a:t>The term Applied Linguistics (AL) is an </a:t>
            </a:r>
            <a:r>
              <a:rPr lang="en-GB" b="1" dirty="0"/>
              <a:t>Anglo-American coinage</a:t>
            </a:r>
            <a:r>
              <a:rPr lang="en-GB" dirty="0"/>
              <a:t>.</a:t>
            </a:r>
          </a:p>
          <a:p>
            <a:r>
              <a:rPr lang="en-GB" dirty="0"/>
              <a:t>It was founded first at the </a:t>
            </a:r>
            <a:r>
              <a:rPr lang="en-GB" b="1" dirty="0"/>
              <a:t>University of Edinburgh School of Applied Linguistics </a:t>
            </a:r>
            <a:r>
              <a:rPr lang="en-GB" dirty="0"/>
              <a:t>in </a:t>
            </a:r>
            <a:r>
              <a:rPr lang="en-GB" b="1" dirty="0"/>
              <a:t>1956</a:t>
            </a:r>
            <a:r>
              <a:rPr lang="en-GB" dirty="0"/>
              <a:t>.</a:t>
            </a:r>
          </a:p>
          <a:p>
            <a:r>
              <a:rPr lang="en-GB" dirty="0"/>
              <a:t>Then at the </a:t>
            </a:r>
            <a:r>
              <a:rPr lang="en-GB" b="1" dirty="0" err="1"/>
              <a:t>Center</a:t>
            </a:r>
            <a:r>
              <a:rPr lang="en-GB" b="1" dirty="0"/>
              <a:t> of Applied Linguistics in Washington D.C</a:t>
            </a:r>
            <a:r>
              <a:rPr lang="en-GB" dirty="0"/>
              <a:t>. in </a:t>
            </a:r>
            <a:r>
              <a:rPr lang="en-GB" b="1" dirty="0"/>
              <a:t>1957</a:t>
            </a:r>
            <a:r>
              <a:rPr lang="en-GB" dirty="0"/>
              <a:t>.</a:t>
            </a:r>
          </a:p>
        </p:txBody>
      </p:sp>
    </p:spTree>
    <p:custDataLst>
      <p:tags r:id="rId1"/>
    </p:custDataLst>
    <p:extLst>
      <p:ext uri="{BB962C8B-B14F-4D97-AF65-F5344CB8AC3E}">
        <p14:creationId xmlns:p14="http://schemas.microsoft.com/office/powerpoint/2010/main" val="293799932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K"/>
  <p:tag name="ZHAW.ACCESSIBILITYADDIN.CHECKTIMEDATE" val="11/25/2015 8:36:18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A6CF71C2-5C5C-4AD0-99E6-C72F9C2913FB}">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25</TotalTime>
  <Words>2169</Words>
  <Application>Microsoft Office PowerPoint</Application>
  <PresentationFormat>On-screen Show (4:3)</PresentationFormat>
  <Paragraphs>219</Paragraphs>
  <Slides>39</Slides>
  <Notes>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Θέμα του Office</vt:lpstr>
      <vt:lpstr> Applied Linguistics to Foreign Language Teaching and Learning</vt:lpstr>
      <vt:lpstr>Main issues of this unit</vt:lpstr>
      <vt:lpstr>What is Linguistics? (1/2)</vt:lpstr>
      <vt:lpstr>What is Linguistics? (2/2)</vt:lpstr>
      <vt:lpstr>Some questions linguistics tries to answer (1/2)</vt:lpstr>
      <vt:lpstr>Some questions linguistics tries to answer (2/2)</vt:lpstr>
      <vt:lpstr>Branches of linguistics</vt:lpstr>
      <vt:lpstr>What is Interdisciplinary Linguistics?</vt:lpstr>
      <vt:lpstr>Applied Linguistics: When did it all begin? (1/2)</vt:lpstr>
      <vt:lpstr>Applied Linguistics: When did it all begin? (2/2)</vt:lpstr>
      <vt:lpstr>What is Applied Linguistics? (1/4)</vt:lpstr>
      <vt:lpstr>What is Applied Linguistics? (2/4)</vt:lpstr>
      <vt:lpstr>What is Applied Linguistics? (3/4)</vt:lpstr>
      <vt:lpstr>What is Applied Linguistics? (4/4)</vt:lpstr>
      <vt:lpstr>Defining characteristics of Applied Linguistics</vt:lpstr>
      <vt:lpstr>What problems are related to language?</vt:lpstr>
      <vt:lpstr>A sample of questions Applied Linguistics addresses (1/2)</vt:lpstr>
      <vt:lpstr>A sample of questions Applied Linguistics addresses (2/2)</vt:lpstr>
      <vt:lpstr>What is the relationship between AL and other language related disciplines? (1/2)</vt:lpstr>
      <vt:lpstr>What is the relationship between AL and other language related disciplines? (2/2)</vt:lpstr>
      <vt:lpstr>Theoretical, Interdisciplinary and Applied Linguistics</vt:lpstr>
      <vt:lpstr>Linguistics and Applied Linguistics</vt:lpstr>
      <vt:lpstr>Diagramme</vt:lpstr>
      <vt:lpstr>Applied linguistics and related sciences.</vt:lpstr>
      <vt:lpstr>Applied Linguistics or linguistics applied?</vt:lpstr>
      <vt:lpstr>Subfields of Applied Linguistics</vt:lpstr>
      <vt:lpstr> Applied Linguistics to foreign language teaching and learning: Related sub-fields </vt:lpstr>
      <vt:lpstr>Major Applied Linguistics Organisations</vt:lpstr>
      <vt:lpstr>Focus of this course:  Foreign language didactics</vt:lpstr>
      <vt:lpstr>Issues discussed in the course (1/2)</vt:lpstr>
      <vt:lpstr>Issues discussed in the course (2/2)</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Applied Linguistics</dc:title>
  <dc:subject>Applied Linguistics to Foreign Language Teaching and Learning</dc:subject>
  <dc:creator> Bessie Dendrinos</dc:creator>
  <cp:keywords>applied linguistics, linguistics, foreign language teaching/didactics, foreign language learning</cp:keywords>
  <dc:description>An overview of the nature and main concerns of Applied linguistics and how it relates to other language related disciplines such as linguistics, sociolinguistics and psycholinguistics. </dc:description>
  <cp:lastModifiedBy>Smaragda Papadopoulou</cp:lastModifiedBy>
  <cp:revision>10</cp:revision>
  <dcterms:created xsi:type="dcterms:W3CDTF">2015-08-10T14:47:42Z</dcterms:created>
  <dcterms:modified xsi:type="dcterms:W3CDTF">2015-11-25T18:49:19Z</dcterms:modified>
  <cp:category>Foreign Language Teaching and Learning</cp:category>
</cp:coreProperties>
</file>