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6"/>
  </p:notesMasterIdLst>
  <p:sldIdLst>
    <p:sldId id="360" r:id="rId3"/>
    <p:sldId id="308" r:id="rId4"/>
    <p:sldId id="342" r:id="rId5"/>
    <p:sldId id="343" r:id="rId6"/>
    <p:sldId id="344" r:id="rId7"/>
    <p:sldId id="345" r:id="rId8"/>
    <p:sldId id="346" r:id="rId9"/>
    <p:sldId id="347" r:id="rId10"/>
    <p:sldId id="348" r:id="rId11"/>
    <p:sldId id="349" r:id="rId12"/>
    <p:sldId id="350" r:id="rId13"/>
    <p:sldId id="351" r:id="rId14"/>
    <p:sldId id="353" r:id="rId15"/>
    <p:sldId id="354" r:id="rId16"/>
    <p:sldId id="355" r:id="rId17"/>
    <p:sldId id="356" r:id="rId18"/>
    <p:sldId id="290" r:id="rId19"/>
    <p:sldId id="295" r:id="rId20"/>
    <p:sldId id="299" r:id="rId21"/>
    <p:sldId id="357" r:id="rId22"/>
    <p:sldId id="358" r:id="rId23"/>
    <p:sldId id="359" r:id="rId24"/>
    <p:sldId id="293" r:id="rId25"/>
  </p:sldIdLst>
  <p:sldSz cx="9144000" cy="6858000" type="screen4x3"/>
  <p:notesSz cx="6858000" cy="9144000"/>
  <p:custDataLst>
    <p:tags r:id="rId27"/>
  </p:custData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12F115-2FCC-49EE-8759-A71F26F5819E}">
          <p14:sldIdLst>
            <p14:sldId id="360"/>
            <p14:sldId id="308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3"/>
            <p14:sldId id="354"/>
            <p14:sldId id="355"/>
            <p14:sldId id="356"/>
            <p14:sldId id="290"/>
            <p14:sldId id="295"/>
            <p14:sldId id="299"/>
            <p14:sldId id="357"/>
            <p14:sldId id="358"/>
            <p14:sldId id="359"/>
          </p14:sldIdLst>
        </p14:section>
        <p14:section name="Untitled Section" id="{0F1CB131-A6BD-43D0-B8D4-1F27CEF7A05E}">
          <p14:sldIdLst>
            <p14:sldId id="29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5BC"/>
    <a:srgbClr val="4F81BD"/>
    <a:srgbClr val="50A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77" autoAdjust="0"/>
    <p:restoredTop sz="99309" autoAdjust="0"/>
  </p:normalViewPr>
  <p:slideViewPr>
    <p:cSldViewPr>
      <p:cViewPr varScale="1">
        <p:scale>
          <a:sx n="112" d="100"/>
          <a:sy n="112" d="100"/>
        </p:scale>
        <p:origin x="-165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t>28/10/2015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180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52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Συναισθήματα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1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861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 descr="[DECORATIVE]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 descr="[DECORATIVE]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Συναισθήματα</a:t>
            </a:r>
          </a:p>
        </p:txBody>
      </p:sp>
      <p:pic>
        <p:nvPicPr>
          <p:cNvPr id="6" name="Picture 5" descr="[DECORATIVE]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1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21208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 descr="[DECORATIVE]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 descr="[DECORATIVE]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Συναισθήματα</a:t>
            </a:r>
          </a:p>
        </p:txBody>
      </p:sp>
      <p:pic>
        <p:nvPicPr>
          <p:cNvPr id="7" name="Picture 6" descr="[DECORATIVE]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5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 descr="[DECORATIVE]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8" name="2 - Θέση υποσέλιδου" descr="[DECORATIVE]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Συναισθήματα</a:t>
            </a:r>
          </a:p>
        </p:txBody>
      </p:sp>
      <p:pic>
        <p:nvPicPr>
          <p:cNvPr id="9" name="Picture 8" descr="[DECORATIVE]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4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Συναισθήματα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9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62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7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Συναισθήματα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7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Συναισθήματα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38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hyperlink" Target="http://opencourses.uoa.gr/courses/ECD5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22.png"/><Relationship Id="rId4" Type="http://schemas.openxmlformats.org/officeDocument/2006/relationships/hyperlink" Target="%5b1%5d%20http:/creativecommons.org/licenses/by-nc-sa/4.0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hyperlink" Target="http://www.biblionet.gr/book/172608/Alemagna,_Beatrice/%CE%A4%CE%BF_%CE%B3%CE%B9%CE%B3%CE%AC%CE%BD%CF%84%CE%B9%CE%BF_%CF%80%CF%81%CE%B1%CE%B3%CE%BC%CE%B1%CF%84%CE%AC%CE%BA%CE%B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04664"/>
            <a:ext cx="4147938" cy="817388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006575"/>
            <a:ext cx="7772400" cy="1470025"/>
          </a:xfrm>
        </p:spPr>
        <p:txBody>
          <a:bodyPr>
            <a:normAutofit/>
          </a:bodyPr>
          <a:lstStyle/>
          <a:p>
            <a:r>
              <a:rPr lang="el-GR" sz="4000" dirty="0"/>
              <a:t>Το Εικονογραφημένο Βιβλίο στην Προσχολική Εκπαίδευση</a:t>
            </a:r>
            <a:endParaRPr lang="el-GR" sz="4000" dirty="0">
              <a:solidFill>
                <a:srgbClr val="5075BC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384823"/>
            <a:ext cx="7776864" cy="1752600"/>
          </a:xfrm>
        </p:spPr>
        <p:txBody>
          <a:bodyPr>
            <a:noAutofit/>
          </a:bodyPr>
          <a:lstStyle/>
          <a:p>
            <a:r>
              <a:rPr lang="el-GR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Ενότητα </a:t>
            </a:r>
            <a:r>
              <a:rPr lang="en-US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1.1</a:t>
            </a:r>
            <a:r>
              <a:rPr lang="el-GR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800" dirty="0" smtClean="0"/>
              <a:t>Συναισθήματα</a:t>
            </a:r>
            <a:endParaRPr lang="en-GB" sz="2800" dirty="0" smtClean="0"/>
          </a:p>
          <a:p>
            <a:endParaRPr lang="el-GR" sz="2800" dirty="0" smtClean="0"/>
          </a:p>
          <a:p>
            <a:r>
              <a:rPr lang="el-GR" sz="2800" dirty="0" smtClean="0"/>
              <a:t>Αγγελική Γιαννικοπούλου</a:t>
            </a:r>
          </a:p>
          <a:p>
            <a:r>
              <a:rPr lang="el-GR" sz="2800" dirty="0" smtClean="0"/>
              <a:t>Τμήμα </a:t>
            </a:r>
            <a:r>
              <a:rPr lang="el-GR" sz="2800" dirty="0"/>
              <a:t>Εκπαίδευσης και Αγωγής στην Προσχολική Ηλικία (ΤΕΑΠΗ)</a:t>
            </a:r>
            <a:endParaRPr lang="en-US" sz="2800" dirty="0" smtClean="0"/>
          </a:p>
          <a:p>
            <a:endParaRPr lang="el-GR" sz="28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725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Παιχνίδι παντομίμας: «Νιώθω χαρούμενος/ </a:t>
            </a:r>
            <a:r>
              <a:rPr lang="el-GR" dirty="0" smtClean="0"/>
              <a:t>ευτυχισμένος…» (2/2) </a:t>
            </a:r>
            <a:endParaRPr lang="el-GR" dirty="0"/>
          </a:p>
        </p:txBody>
      </p:sp>
      <p:sp>
        <p:nvSpPr>
          <p:cNvPr id="6" name="Θέση κειμένου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l-GR" sz="2000" dirty="0"/>
              <a:t>«…όταν σκαρφαλώνω </a:t>
            </a:r>
            <a:r>
              <a:rPr lang="el-GR" sz="2000" dirty="0" smtClean="0"/>
              <a:t>στα δέντρα!»</a:t>
            </a:r>
            <a:endParaRPr lang="el-GR" sz="2000" dirty="0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«…όταν </a:t>
            </a:r>
            <a:r>
              <a:rPr lang="el-GR" sz="2000" dirty="0" smtClean="0"/>
              <a:t>χορεύω!»</a:t>
            </a:r>
            <a:endParaRPr lang="el-GR" sz="2000" dirty="0"/>
          </a:p>
        </p:txBody>
      </p:sp>
      <p:pic>
        <p:nvPicPr>
          <p:cNvPr id="5" name="Θέση περιεχομένου 4" descr="Παιχνίδι παντομίμας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227873"/>
            <a:ext cx="2880320" cy="3793415"/>
          </a:xfrm>
          <a:prstGeom prst="rect">
            <a:avLst/>
          </a:prstGeom>
        </p:spPr>
      </p:pic>
      <p:pic>
        <p:nvPicPr>
          <p:cNvPr id="9" name="4 - Εικόνα" descr="Παιχνίδι παντομίμας"/>
          <p:cNvPicPr>
            <a:picLocks noGrp="1" noChangeAspect="1"/>
          </p:cNvPicPr>
          <p:nvPr>
            <p:ph sz="quarter" idx="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2227873"/>
            <a:ext cx="2736304" cy="379341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4232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Κολάζ: «Μια </a:t>
            </a:r>
            <a:r>
              <a:rPr lang="el-GR" dirty="0"/>
              <a:t>ιστορία της </a:t>
            </a:r>
            <a:r>
              <a:rPr lang="el-GR" dirty="0" smtClean="0"/>
              <a:t>Ευτυχίας» (1/2)</a:t>
            </a:r>
            <a:endParaRPr lang="el-GR" dirty="0"/>
          </a:p>
        </p:txBody>
      </p:sp>
      <p:sp>
        <p:nvSpPr>
          <p:cNvPr id="7" name="Θέση περιεχομένου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Δημιουργώντας το δικό μας κολάζ </a:t>
            </a:r>
            <a:r>
              <a:rPr lang="el-GR" dirty="0" smtClean="0"/>
              <a:t>«μια </a:t>
            </a:r>
            <a:r>
              <a:rPr lang="el-GR" dirty="0"/>
              <a:t>ιστορία της </a:t>
            </a:r>
            <a:r>
              <a:rPr lang="el-GR" dirty="0" smtClean="0"/>
              <a:t>Ευτυχίας»,  </a:t>
            </a:r>
            <a:r>
              <a:rPr lang="el-GR" dirty="0"/>
              <a:t>ψάχνοντας διάφορες σελίδες από </a:t>
            </a:r>
            <a:r>
              <a:rPr lang="el-GR" dirty="0" smtClean="0"/>
              <a:t>περιοδικά.</a:t>
            </a:r>
            <a:endParaRPr lang="el-GR" dirty="0"/>
          </a:p>
          <a:p>
            <a:endParaRPr lang="el-GR" dirty="0"/>
          </a:p>
        </p:txBody>
      </p:sp>
      <p:pic>
        <p:nvPicPr>
          <p:cNvPr id="1026" name="Picture 2" descr="Τα παιδά κοιτάζουν διάφορα περιοδικά.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8432" y="1600200"/>
            <a:ext cx="399813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0682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Κολάζ: «Μια ιστορία της Ευτυχίας</a:t>
            </a:r>
            <a:r>
              <a:rPr lang="el-GR" dirty="0" smtClean="0"/>
              <a:t>» (2/2)</a:t>
            </a:r>
            <a:endParaRPr lang="el-GR" dirty="0"/>
          </a:p>
        </p:txBody>
      </p:sp>
      <p:pic>
        <p:nvPicPr>
          <p:cNvPr id="6" name="Θέση περιεχομένου 5" descr="Τα παιδιά κόβουν εικόνες από τα περιοδικά.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600200"/>
            <a:ext cx="3816424" cy="4525963"/>
          </a:xfrm>
          <a:prstGeom prst="rect">
            <a:avLst/>
          </a:prstGeom>
        </p:spPr>
      </p:pic>
      <p:pic>
        <p:nvPicPr>
          <p:cNvPr id="5" name="4 - Εικόνα" descr="Τα παιδιά κόβουν εικόνες από τα περιοδικά.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9828" y="1600200"/>
            <a:ext cx="3515343" cy="4525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3098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Τα έργα των παιδιών (1/4)</a:t>
            </a:r>
            <a:endParaRPr lang="el-GR" dirty="0"/>
          </a:p>
        </p:txBody>
      </p:sp>
      <p:pic>
        <p:nvPicPr>
          <p:cNvPr id="9" name="Θέση περιεχομένου 8" descr="Κολάζ των παιδιών.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715" y="1557338"/>
            <a:ext cx="6029270" cy="452596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643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 έργα των παιδιών </a:t>
            </a:r>
            <a:r>
              <a:rPr lang="el-GR" dirty="0" smtClean="0"/>
              <a:t>(2/4</a:t>
            </a:r>
            <a:r>
              <a:rPr lang="el-GR" dirty="0"/>
              <a:t>)</a:t>
            </a:r>
          </a:p>
        </p:txBody>
      </p:sp>
      <p:pic>
        <p:nvPicPr>
          <p:cNvPr id="6" name="Θέση περιεχομένου 5" descr="Κολάζ των παιδιών.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715" y="1557338"/>
            <a:ext cx="6029270" cy="452596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1967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 έργα των παιδιών </a:t>
            </a:r>
            <a:r>
              <a:rPr lang="el-GR" dirty="0" smtClean="0"/>
              <a:t>(3/4</a:t>
            </a:r>
            <a:r>
              <a:rPr lang="el-GR" dirty="0"/>
              <a:t>)</a:t>
            </a:r>
          </a:p>
        </p:txBody>
      </p:sp>
      <p:pic>
        <p:nvPicPr>
          <p:cNvPr id="5" name="Θέση περιεχομένου 4" descr="Κολάζ των παιδιών.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715" y="1557338"/>
            <a:ext cx="6029270" cy="452596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7550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 έργα των παιδιών </a:t>
            </a:r>
            <a:r>
              <a:rPr lang="el-GR" dirty="0" smtClean="0"/>
              <a:t>(4/4</a:t>
            </a:r>
            <a:r>
              <a:rPr lang="el-GR" dirty="0"/>
              <a:t>)</a:t>
            </a:r>
          </a:p>
        </p:txBody>
      </p:sp>
      <p:pic>
        <p:nvPicPr>
          <p:cNvPr id="4" name="Θέση περιεχομένου 3" descr="Κολάζ των παιδιών.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715" y="1557338"/>
            <a:ext cx="6029270" cy="452596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4243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64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857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έργο αποτελεί την έκδοση </a:t>
            </a:r>
            <a:r>
              <a:rPr lang="el-GR" sz="2000" dirty="0" smtClean="0"/>
              <a:t>1.0.  </a:t>
            </a:r>
            <a:endParaRPr lang="el-GR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057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Διδακτική Πρακτική</a:t>
            </a:r>
            <a:endParaRPr lang="en-GB" dirty="0"/>
          </a:p>
        </p:txBody>
      </p:sp>
      <p:sp>
        <p:nvSpPr>
          <p:cNvPr id="7" name="Θέση περιεχομένου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5476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400" b="1" dirty="0"/>
              <a:t>Διδακτική </a:t>
            </a:r>
            <a:r>
              <a:rPr lang="el-GR" sz="2400" b="1" dirty="0" smtClean="0"/>
              <a:t>πρακτική</a:t>
            </a:r>
            <a:r>
              <a:rPr lang="en-GB" sz="2400" dirty="0" smtClean="0"/>
              <a:t>: </a:t>
            </a:r>
            <a:r>
              <a:rPr lang="el-GR" sz="2400" dirty="0" err="1" smtClean="0"/>
              <a:t>Βιολέτ</a:t>
            </a:r>
            <a:r>
              <a:rPr lang="el-GR" sz="2400" dirty="0" err="1"/>
              <a:t>τ</a:t>
            </a:r>
            <a:r>
              <a:rPr lang="el-GR" sz="2400" dirty="0" err="1" smtClean="0"/>
              <a:t>α</a:t>
            </a:r>
            <a:r>
              <a:rPr lang="el-GR" sz="2400" dirty="0" smtClean="0"/>
              <a:t> </a:t>
            </a:r>
            <a:r>
              <a:rPr lang="el-GR" sz="2400" dirty="0" err="1" smtClean="0"/>
              <a:t>Ρουσάκου</a:t>
            </a:r>
            <a:r>
              <a:rPr lang="el-GR" sz="2400" dirty="0" smtClean="0"/>
              <a:t>. </a:t>
            </a:r>
            <a:endParaRPr lang="en-US" sz="2400" dirty="0" smtClean="0"/>
          </a:p>
          <a:p>
            <a:pPr marL="0" indent="0">
              <a:buNone/>
            </a:pPr>
            <a:r>
              <a:rPr lang="el-GR" sz="2400" b="1" dirty="0" smtClean="0"/>
              <a:t>Βιβλίο</a:t>
            </a:r>
            <a:r>
              <a:rPr lang="el-GR" sz="2400" dirty="0" smtClean="0"/>
              <a:t>: </a:t>
            </a:r>
            <a:r>
              <a:rPr lang="en-US" sz="2400" dirty="0" err="1"/>
              <a:t>Alemagna</a:t>
            </a:r>
            <a:r>
              <a:rPr lang="en-US" sz="2400" dirty="0"/>
              <a:t>, Beatrice. </a:t>
            </a:r>
            <a:r>
              <a:rPr lang="el-GR" sz="2400" b="1" dirty="0"/>
              <a:t>Το γιγάντιο πραγματάκι </a:t>
            </a:r>
            <a:r>
              <a:rPr lang="el-GR" sz="2400" dirty="0"/>
              <a:t>/ </a:t>
            </a:r>
            <a:r>
              <a:rPr lang="en-US" sz="2400" dirty="0"/>
              <a:t>Beatrice </a:t>
            </a:r>
            <a:r>
              <a:rPr lang="en-US" sz="2400" dirty="0" err="1"/>
              <a:t>Alemagna</a:t>
            </a:r>
            <a:r>
              <a:rPr lang="en-US" sz="2400" dirty="0"/>
              <a:t> · </a:t>
            </a:r>
            <a:r>
              <a:rPr lang="el-GR" sz="2400" dirty="0"/>
              <a:t>μετάφραση Γιώργος </a:t>
            </a:r>
            <a:r>
              <a:rPr lang="el-GR" sz="2400" dirty="0" err="1"/>
              <a:t>Κουραβέλος</a:t>
            </a:r>
            <a:r>
              <a:rPr lang="el-GR" sz="2400" dirty="0"/>
              <a:t> · εικονογράφηση </a:t>
            </a:r>
            <a:r>
              <a:rPr lang="en-US" sz="2400" dirty="0"/>
              <a:t>Beatrice </a:t>
            </a:r>
            <a:r>
              <a:rPr lang="en-US" sz="2400" dirty="0" err="1"/>
              <a:t>Alemagna</a:t>
            </a:r>
            <a:r>
              <a:rPr lang="en-US" sz="2400" dirty="0"/>
              <a:t>. - 1</a:t>
            </a:r>
            <a:r>
              <a:rPr lang="el-GR" sz="2400" dirty="0"/>
              <a:t>η </a:t>
            </a:r>
            <a:r>
              <a:rPr lang="el-GR" sz="2400" dirty="0" err="1"/>
              <a:t>έκδ</a:t>
            </a:r>
            <a:r>
              <a:rPr lang="el-GR" sz="2400" dirty="0"/>
              <a:t>. - Καλαμάτα : Κόκκινο, 2011.</a:t>
            </a:r>
            <a:endParaRPr lang="en-GB" sz="2400" dirty="0"/>
          </a:p>
        </p:txBody>
      </p:sp>
      <p:pic>
        <p:nvPicPr>
          <p:cNvPr id="8" name="Picture 2" descr="Εξώφυλλο του βιβλίου: Το γιγάντιο πραγματάκι.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2745" y="1600200"/>
            <a:ext cx="32695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48298" y="5625244"/>
            <a:ext cx="472173" cy="36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b="1" dirty="0" smtClean="0">
                <a:latin typeface="+mj-lt"/>
              </a:rPr>
              <a:t>[1]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53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</a:t>
            </a:r>
            <a:r>
              <a:rPr lang="el-GR" sz="2000" dirty="0" err="1" smtClean="0"/>
              <a:t>Εθνικόν</a:t>
            </a:r>
            <a:r>
              <a:rPr lang="el-GR" sz="2000" dirty="0" smtClean="0"/>
              <a:t> και </a:t>
            </a:r>
            <a:r>
              <a:rPr lang="el-GR" sz="2000" dirty="0" err="1" smtClean="0"/>
              <a:t>Καποδιστριακόν</a:t>
            </a:r>
            <a:r>
              <a:rPr lang="el-GR" sz="2000" dirty="0" smtClean="0"/>
              <a:t> </a:t>
            </a:r>
            <a:r>
              <a:rPr lang="el-GR" sz="2000" dirty="0" err="1" smtClean="0"/>
              <a:t>Πανεπιστήμιον</a:t>
            </a:r>
            <a:r>
              <a:rPr lang="el-GR" sz="2000" dirty="0" smtClean="0"/>
              <a:t> Αθηνών</a:t>
            </a:r>
            <a:r>
              <a:rPr lang="en-US" sz="2000" dirty="0" smtClean="0"/>
              <a:t>, </a:t>
            </a:r>
            <a:r>
              <a:rPr lang="el-GR" sz="2000" dirty="0" smtClean="0"/>
              <a:t>Αγγελική </a:t>
            </a:r>
            <a:r>
              <a:rPr lang="el-GR" sz="2000" dirty="0" err="1" smtClean="0"/>
              <a:t>Γιαννικοπούλου</a:t>
            </a:r>
            <a:r>
              <a:rPr lang="el-GR" sz="2000" dirty="0" smtClean="0"/>
              <a:t> 2015. </a:t>
            </a:r>
            <a:r>
              <a:rPr lang="el-GR" sz="2000" dirty="0" err="1"/>
              <a:t>Βιολέττα</a:t>
            </a:r>
            <a:r>
              <a:rPr lang="el-GR" sz="2000" dirty="0"/>
              <a:t> </a:t>
            </a:r>
            <a:r>
              <a:rPr lang="el-GR" sz="2000" dirty="0" err="1" smtClean="0"/>
              <a:t>Ρουσάκου</a:t>
            </a:r>
            <a:r>
              <a:rPr lang="el-GR" sz="2000" smtClean="0"/>
              <a:t>, Αγγελική </a:t>
            </a:r>
            <a:r>
              <a:rPr lang="el-GR" sz="2000" dirty="0" err="1" smtClean="0"/>
              <a:t>Γιαννικοπούλου</a:t>
            </a:r>
            <a:r>
              <a:rPr lang="el-GR" sz="2000" dirty="0"/>
              <a:t>. «Το Εικονογραφημένο Βιβλίο στην Προσχολική </a:t>
            </a:r>
            <a:r>
              <a:rPr lang="el-GR" sz="2000" dirty="0" smtClean="0"/>
              <a:t>Εκπαίδευση. Συναισθήματα</a:t>
            </a:r>
            <a:r>
              <a:rPr lang="el-GR" sz="2000" dirty="0"/>
              <a:t>. Το γιγάντιο </a:t>
            </a:r>
            <a:r>
              <a:rPr lang="el-GR" sz="2000" dirty="0" smtClean="0"/>
              <a:t>πραγματάκι».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2015. </a:t>
            </a:r>
            <a:r>
              <a:rPr lang="el-GR" sz="2000" dirty="0"/>
              <a:t>Διαθέσιμο από τη δικτυακή διεύθυνση: </a:t>
            </a:r>
            <a:r>
              <a:rPr lang="en-GB" sz="2000" dirty="0">
                <a:hlinkClick r:id="rId4" tooltip="Ανοιχτό Μάθημα: Το Εικονογραφημένο Βιβλίο στην Προσχολική Εκπαίδευση"/>
              </a:rPr>
              <a:t>http://opencourses.uoa.gr/courses/ECD5/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648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</a:t>
            </a:r>
            <a:r>
              <a:rPr lang="el-GR" sz="2000" dirty="0" smtClean="0"/>
              <a:t>Έκδοση. Εξαιρούνται </a:t>
            </a:r>
            <a:r>
              <a:rPr lang="el-GR" sz="2000" dirty="0"/>
              <a:t>τα αυτοτελή έργα τρίτων π.χ. φωτογραφίες, διαγράμματα </a:t>
            </a:r>
            <a:r>
              <a:rPr lang="el-GR" sz="2000" dirty="0" smtClean="0"/>
              <a:t>κ.λπ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7670" y="242088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2924944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</a:t>
            </a:r>
            <a:r>
              <a:rPr lang="el-GR" dirty="0" smtClean="0"/>
              <a:t>τη </a:t>
            </a:r>
            <a:r>
              <a:rPr lang="el-GR" dirty="0"/>
              <a:t>χρήση του έργου, για </a:t>
            </a:r>
            <a:r>
              <a:rPr lang="el-GR" dirty="0" smtClean="0"/>
              <a:t>τον </a:t>
            </a:r>
            <a:r>
              <a:rPr lang="el-GR" dirty="0"/>
              <a:t>διανομέα του έργου και </a:t>
            </a:r>
            <a:r>
              <a:rPr lang="el-GR" dirty="0" err="1" smtClean="0"/>
              <a:t>αδειοδόχο</a:t>
            </a:r>
            <a:r>
              <a:rPr lang="el-GR" dirty="0" smtClean="0"/>
              <a:t>.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</a:t>
            </a:r>
            <a:r>
              <a:rPr lang="el-GR" dirty="0" smtClean="0"/>
              <a:t>έργο.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</a:t>
            </a:r>
            <a:r>
              <a:rPr lang="el-GR" dirty="0" smtClean="0"/>
              <a:t>στον </a:t>
            </a:r>
            <a:r>
              <a:rPr lang="el-GR" dirty="0"/>
              <a:t>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τόπο.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327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smtClean="0"/>
              <a:t>το Σημείωμα Αν</a:t>
            </a:r>
            <a:r>
              <a:rPr lang="en-US" sz="2000" dirty="0" smtClean="0"/>
              <a:t>α</a:t>
            </a:r>
            <a:r>
              <a:rPr lang="el-GR" sz="2000" dirty="0" smtClean="0"/>
              <a:t>φοράς,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</a:t>
            </a:r>
            <a:r>
              <a:rPr lang="el-GR" sz="2000" dirty="0" err="1" smtClean="0"/>
              <a:t>Αδειοδότησης</a:t>
            </a:r>
            <a:r>
              <a:rPr lang="el-GR" sz="2000" dirty="0" smtClean="0"/>
              <a:t>,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smtClean="0"/>
              <a:t>τη δήλωση Διατήρησης Σημειωμάτων,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</a:t>
            </a:r>
            <a:r>
              <a:rPr lang="el-GR" sz="2000" dirty="0" smtClean="0"/>
              <a:t>),</a:t>
            </a:r>
            <a:endParaRPr lang="el-GR" sz="2000" dirty="0"/>
          </a:p>
          <a:p>
            <a:pPr marL="0" indent="0">
              <a:buNone/>
            </a:pPr>
            <a:r>
              <a:rPr lang="el-GR" sz="2400" dirty="0"/>
              <a:t>μαζί με τους </a:t>
            </a:r>
            <a:r>
              <a:rPr lang="el-GR" sz="2400" dirty="0" smtClean="0"/>
              <a:t>συνοδευτικούς </a:t>
            </a:r>
            <a:r>
              <a:rPr lang="el-GR" sz="2400" dirty="0" err="1" smtClean="0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035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dirty="0"/>
              <a:t>Εικόνα 1, 2, </a:t>
            </a:r>
            <a:r>
              <a:rPr lang="el-GR" sz="2000" dirty="0" smtClean="0"/>
              <a:t>3, 4: </a:t>
            </a:r>
            <a:r>
              <a:rPr lang="el-GR" sz="2000" dirty="0"/>
              <a:t>Εξώφυλλο και ενδεικτικές σελίδες του βιβλίου </a:t>
            </a:r>
            <a:r>
              <a:rPr lang="el-GR" sz="2000" dirty="0" smtClean="0"/>
              <a:t>«</a:t>
            </a:r>
            <a:r>
              <a:rPr lang="el-GR" sz="2000" dirty="0" smtClean="0">
                <a:hlinkClick r:id="rId4"/>
              </a:rPr>
              <a:t>Το </a:t>
            </a:r>
            <a:r>
              <a:rPr lang="el-GR" sz="2000" dirty="0">
                <a:hlinkClick r:id="rId4"/>
              </a:rPr>
              <a:t>γιγάντιο </a:t>
            </a:r>
            <a:r>
              <a:rPr lang="el-GR" sz="2000" dirty="0" smtClean="0">
                <a:hlinkClick r:id="rId4"/>
              </a:rPr>
              <a:t>πραγματάκι</a:t>
            </a:r>
            <a:r>
              <a:rPr lang="el-GR" sz="2000" b="1" dirty="0" smtClean="0"/>
              <a:t>» </a:t>
            </a:r>
            <a:r>
              <a:rPr lang="el-GR" sz="2000" dirty="0"/>
              <a:t>/ </a:t>
            </a:r>
            <a:r>
              <a:rPr lang="en-US" sz="2000" dirty="0"/>
              <a:t>Beatrice </a:t>
            </a:r>
            <a:r>
              <a:rPr lang="en-US" sz="2000" dirty="0" err="1"/>
              <a:t>Alemagna</a:t>
            </a:r>
            <a:r>
              <a:rPr lang="en-US" sz="2000" dirty="0"/>
              <a:t> · </a:t>
            </a:r>
            <a:r>
              <a:rPr lang="el-GR" sz="2000" dirty="0"/>
              <a:t>μετάφραση Γιώργος </a:t>
            </a:r>
            <a:r>
              <a:rPr lang="el-GR" sz="2000" dirty="0" err="1"/>
              <a:t>Κουραβέλος</a:t>
            </a:r>
            <a:r>
              <a:rPr lang="el-GR" sz="2000" dirty="0"/>
              <a:t> · εικονογράφηση </a:t>
            </a:r>
            <a:r>
              <a:rPr lang="en-US" sz="2000" dirty="0"/>
              <a:t>Beatrice </a:t>
            </a:r>
            <a:r>
              <a:rPr lang="en-US" sz="2000" dirty="0" err="1"/>
              <a:t>Alemagna</a:t>
            </a:r>
            <a:r>
              <a:rPr lang="en-US" sz="2000" dirty="0"/>
              <a:t>. - 1</a:t>
            </a:r>
            <a:r>
              <a:rPr lang="el-GR" sz="2000" dirty="0"/>
              <a:t>η </a:t>
            </a:r>
            <a:r>
              <a:rPr lang="el-GR" sz="2000" dirty="0" err="1"/>
              <a:t>έκδ</a:t>
            </a:r>
            <a:r>
              <a:rPr lang="el-GR" sz="2000" dirty="0"/>
              <a:t>. - Καλαμάτα : Κόκκινο, 2011.</a:t>
            </a:r>
            <a:endParaRPr lang="el-GR" sz="2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304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Ανάγνωση του βιβλίου </a:t>
            </a:r>
          </a:p>
        </p:txBody>
      </p:sp>
      <p:pic>
        <p:nvPicPr>
          <p:cNvPr id="6" name="Θέση περιεχομένου 5" descr="Η νηπιαγωγός παρουσιάζει το εξώφυλλο.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41" y="1600200"/>
            <a:ext cx="3456518" cy="4525963"/>
          </a:xfrm>
          <a:prstGeom prst="rect">
            <a:avLst/>
          </a:prstGeom>
        </p:spPr>
      </p:pic>
      <p:pic>
        <p:nvPicPr>
          <p:cNvPr id="7" name="Θέση περιεχομένου 6" descr="Η νηπιαγωγός διαβάζει το βιβλίο.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348" y="1600200"/>
            <a:ext cx="3560303" cy="4525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9003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Συζήτηση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9626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600" dirty="0"/>
              <a:t>Συζήτηση στην </a:t>
            </a:r>
            <a:r>
              <a:rPr lang="el-GR" sz="2600" dirty="0" err="1"/>
              <a:t>παρεούλα</a:t>
            </a:r>
            <a:r>
              <a:rPr lang="el-GR" sz="2600" dirty="0"/>
              <a:t> ανατρέχοντας και πάλι σε κάποιες σελίδες του βιβλίου για να θυμηθούμε πότε και πού συναντά κανείς αυτό το γιγάντιο πραγματάκι που το λένε ευτυχία. </a:t>
            </a:r>
          </a:p>
          <a:p>
            <a:endParaRPr lang="el-GR" sz="2600" dirty="0"/>
          </a:p>
        </p:txBody>
      </p:sp>
      <p:pic>
        <p:nvPicPr>
          <p:cNvPr id="5" name="Θέση περιεχομένου 4" descr="Συζήτηση στην παρεούλα.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7301" y="1772816"/>
            <a:ext cx="4919499" cy="3384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4229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Απόσπασμα (1/3)</a:t>
            </a:r>
            <a:endParaRPr lang="el-GR" dirty="0"/>
          </a:p>
        </p:txBody>
      </p:sp>
      <p:pic>
        <p:nvPicPr>
          <p:cNvPr id="7" name="3 - Θέση περιεχομένου" descr="Ενδεικτικές σελίδες του βιβλίου.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816100" y="1881981"/>
            <a:ext cx="5524500" cy="3876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380312" y="5265204"/>
            <a:ext cx="472173" cy="36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b="1" dirty="0" smtClean="0">
                <a:latin typeface="+mj-lt"/>
              </a:rPr>
              <a:t>[2]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2643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Απόσπασμα (2/3)</a:t>
            </a:r>
            <a:endParaRPr lang="el-GR" dirty="0"/>
          </a:p>
        </p:txBody>
      </p:sp>
      <p:pic>
        <p:nvPicPr>
          <p:cNvPr id="4" name="5 - Θέση περιεχομένου" descr="Ενδεικτικές σελίδες του βιβλίου.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314450" y="1578769"/>
            <a:ext cx="6527800" cy="448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891201" y="5625244"/>
            <a:ext cx="472173" cy="36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b="1" dirty="0" smtClean="0">
                <a:latin typeface="+mj-lt"/>
              </a:rPr>
              <a:t>[3]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9466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Απόσπασμα (3/3)</a:t>
            </a:r>
            <a:endParaRPr lang="el-GR" dirty="0"/>
          </a:p>
        </p:txBody>
      </p:sp>
      <p:pic>
        <p:nvPicPr>
          <p:cNvPr id="4" name="5 - Θέση περιεχομένου" descr="Ενδεικτικές σελίδες του βιβλίου.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358900" y="1591469"/>
            <a:ext cx="6438900" cy="44577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876126" y="5517232"/>
            <a:ext cx="472173" cy="36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b="1" dirty="0" smtClean="0">
                <a:latin typeface="+mj-lt"/>
              </a:rPr>
              <a:t>[4]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344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Ερωτήσεις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2800" dirty="0"/>
              <a:t>Παιδιά, εσείς πότε ήταν η τελευταία φορά που νιώσατε πάρα πολύ χαρούμενοι ή ευτυχισμένοι; </a:t>
            </a:r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‐"/>
            </a:pPr>
            <a:r>
              <a:rPr lang="el-GR" sz="2600" dirty="0" smtClean="0"/>
              <a:t>Όταν </a:t>
            </a:r>
            <a:r>
              <a:rPr lang="el-GR" sz="2600" dirty="0"/>
              <a:t>πήγαμε με τη μαμά μου στο σπίτι του </a:t>
            </a:r>
            <a:r>
              <a:rPr lang="el-GR" sz="2600" dirty="0" smtClean="0"/>
              <a:t>Κίμωνα!</a:t>
            </a:r>
            <a:endParaRPr lang="en-US" sz="2600" dirty="0" smtClean="0"/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‐"/>
            </a:pPr>
            <a:r>
              <a:rPr lang="el-GR" sz="2600" dirty="0" smtClean="0"/>
              <a:t>Το </a:t>
            </a:r>
            <a:r>
              <a:rPr lang="el-GR" sz="2600" dirty="0"/>
              <a:t>Σάββατο που πήγα στο </a:t>
            </a:r>
            <a:r>
              <a:rPr lang="el-GR" sz="2600" dirty="0" err="1"/>
              <a:t>πάρτυ</a:t>
            </a:r>
            <a:r>
              <a:rPr lang="el-GR" sz="2600" dirty="0"/>
              <a:t> του Γιάννη!</a:t>
            </a:r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‐"/>
            </a:pPr>
            <a:r>
              <a:rPr lang="el-GR" sz="2600" dirty="0" smtClean="0"/>
              <a:t>Όταν </a:t>
            </a:r>
            <a:r>
              <a:rPr lang="el-GR" sz="2600" dirty="0"/>
              <a:t>έβγαλα βόλτα το σκυλάκι μου!</a:t>
            </a:r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‐"/>
            </a:pPr>
            <a:r>
              <a:rPr lang="el-GR" sz="2600" dirty="0" smtClean="0"/>
              <a:t>Όταν </a:t>
            </a:r>
            <a:r>
              <a:rPr lang="el-GR" sz="2600" dirty="0"/>
              <a:t>πήγαμε με τη μαμά και πήραμε αυτοκινητάκια!</a:t>
            </a:r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‐"/>
            </a:pPr>
            <a:r>
              <a:rPr lang="el-GR" sz="2600" dirty="0" smtClean="0"/>
              <a:t>Όταν </a:t>
            </a:r>
            <a:r>
              <a:rPr lang="el-GR" sz="2600" dirty="0"/>
              <a:t>έσβησα τα κεράκια στην τούρτα μου!</a:t>
            </a:r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‐"/>
            </a:pPr>
            <a:r>
              <a:rPr lang="el-GR" sz="2600" dirty="0" smtClean="0"/>
              <a:t>Όταν </a:t>
            </a:r>
            <a:r>
              <a:rPr lang="el-GR" sz="2600" dirty="0"/>
              <a:t>έκανα </a:t>
            </a:r>
            <a:r>
              <a:rPr lang="el-GR" sz="2600" dirty="0" err="1"/>
              <a:t>πάρτυ</a:t>
            </a:r>
            <a:r>
              <a:rPr lang="el-GR" sz="2600" dirty="0" smtClean="0"/>
              <a:t>!</a:t>
            </a:r>
            <a:endParaRPr lang="en-US" sz="2600" dirty="0" smtClean="0"/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‐"/>
            </a:pPr>
            <a:r>
              <a:rPr lang="el-GR" sz="2600" dirty="0" smtClean="0"/>
              <a:t>Όταν </a:t>
            </a:r>
            <a:r>
              <a:rPr lang="el-GR" sz="2600" dirty="0"/>
              <a:t>ήμασταν με τη μαμά και τον μπαμπά στην θάλασσα!</a:t>
            </a:r>
          </a:p>
          <a:p>
            <a:pPr>
              <a:spcBef>
                <a:spcPts val="600"/>
              </a:spcBef>
            </a:pPr>
            <a:endParaRPr lang="el-GR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3676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Παιχνίδι παντομίμας: «Νιώθω χαρούμενος/ </a:t>
            </a:r>
            <a:r>
              <a:rPr lang="el-GR" dirty="0" smtClean="0"/>
              <a:t>ευτυχισμένος…» (1/2) </a:t>
            </a:r>
            <a:endParaRPr lang="el-GR" dirty="0"/>
          </a:p>
        </p:txBody>
      </p:sp>
      <p:sp>
        <p:nvSpPr>
          <p:cNvPr id="6" name="Θέση κειμένου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«… όταν </a:t>
            </a:r>
            <a:r>
              <a:rPr lang="el-GR" dirty="0" smtClean="0"/>
              <a:t>ονειρεύομαι!» </a:t>
            </a:r>
            <a:endParaRPr lang="el-GR" dirty="0"/>
          </a:p>
        </p:txBody>
      </p:sp>
      <p:pic>
        <p:nvPicPr>
          <p:cNvPr id="13" name="Θέση περιεχομένου 12" descr="Παιχνίδι παντομίμας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2240351"/>
            <a:ext cx="3329568" cy="3878262"/>
          </a:xfrm>
          <a:prstGeom prst="rect">
            <a:avLst/>
          </a:prstGeom>
        </p:spPr>
      </p:pic>
      <p:sp>
        <p:nvSpPr>
          <p:cNvPr id="8" name="Θέση κειμένου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«…όταν κάνω τούμπες!»</a:t>
            </a:r>
          </a:p>
        </p:txBody>
      </p:sp>
      <p:pic>
        <p:nvPicPr>
          <p:cNvPr id="12" name="Θέση περιεχομένου 11" descr="Παιχνίδι παντομίμας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2240351"/>
            <a:ext cx="3168352" cy="38782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13061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3"/>
  <p:tag name="ZHAW.ACCESSIBILITYADDIN.CHECKTIMEDATE" val="7/10/2015 11:14:41 πμ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2,3,7,"/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7,2,3,"/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2,3,2056,6,"/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4,7,8,5,"/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5,7,4,"/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2,4,5,"/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HAW.ACCESSIBILITYADDIN.READINGORDER" val="2,4,5,"/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D o c u m e n t S e t t i n g s   x m l n s : x s i = " h t t p : / / w w w . w 3 . o r g / 2 0 0 1 / X M L S c h e m a - i n s t a n c e "   x m l n s : x s d = " h t t p : / / w w w . w 3 . o r g / 2 0 0 1 / X M L S c h e m a "   x m l n s = " h t t p : / / w w w . z h a w . c h / A c c e s s i b i l i t y A d d I n " >  
     < C h e c k R e a d i n g O r d e r > t r u e < / C h e c k R e a d i n g O r d e r >  
     < C h e c k T a b l e H e a d e r > t r u e < / C h e c k T a b l e H e a d e r >  
     < C h e c k S l i d e T i t l e > t r u e < / C h e c k S l i d e T i t l e >  
     < C h e c k L a n g u a g e S e t t i n g > t r u e < / C h e c k L a n g u a g e S e t t i n g >  
     < C h e c k A l t T e x t > t r u e < / C h e c k A l t T e x t >  
     < C h e c k T e x t S i z e > f a l s e < / C h e c k T e x t S i z e >  
     < C h e c k S c r e e n T i p > f a l s e < / C h e c k S c r e e n T i p >  
     < S h o w S h a p e N a m e C o l u m n > f a l s e < / S h o w S h a p e N a m e C o l u m n >  
     < S h o w I s s u e D e s c r i p t i o n > t r u e < / S h o w I s s u e D e s c r i p t i o n >  
 < / D o c u m e n t S e t t i n g s > 
</file>

<file path=customXml/itemProps1.xml><?xml version="1.0" encoding="utf-8"?>
<ds:datastoreItem xmlns:ds="http://schemas.openxmlformats.org/officeDocument/2006/customXml" ds:itemID="{DC147F0A-ECEA-414C-9D65-54A4F8B29453}">
  <ds:schemaRefs>
    <ds:schemaRef ds:uri="http://www.w3.org/2001/XMLSchema"/>
    <ds:schemaRef ds:uri="http://www.zhaw.ch/AccessibilityAddI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2025</TotalTime>
  <Words>646</Words>
  <Application>Microsoft Office PowerPoint</Application>
  <PresentationFormat>On-screen Show (4:3)</PresentationFormat>
  <Paragraphs>77</Paragraphs>
  <Slides>23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Θέμα του Office</vt:lpstr>
      <vt:lpstr>Το Εικονογραφημένο Βιβλίο στην Προσχολική Εκπαίδευση</vt:lpstr>
      <vt:lpstr>Διδακτική Πρακτική</vt:lpstr>
      <vt:lpstr>Ανάγνωση του βιβλίου </vt:lpstr>
      <vt:lpstr>Συζήτηση</vt:lpstr>
      <vt:lpstr>Απόσπασμα (1/3)</vt:lpstr>
      <vt:lpstr>Απόσπασμα (2/3)</vt:lpstr>
      <vt:lpstr>Απόσπασμα (3/3)</vt:lpstr>
      <vt:lpstr>Ερωτήσεις</vt:lpstr>
      <vt:lpstr>Παιχνίδι παντομίμας: «Νιώθω χαρούμενος/ ευτυχισμένος…» (1/2) </vt:lpstr>
      <vt:lpstr>Παιχνίδι παντομίμας: «Νιώθω χαρούμενος/ ευτυχισμένος…» (2/2) </vt:lpstr>
      <vt:lpstr>Κολάζ: «Μια ιστορία της Ευτυχίας» (1/2)</vt:lpstr>
      <vt:lpstr>Κολάζ: «Μια ιστορία της Ευτυχίας» (2/2)</vt:lpstr>
      <vt:lpstr>Τα έργα των παιδιών (1/4)</vt:lpstr>
      <vt:lpstr>Τα έργα των παιδιών (2/4)</vt:lpstr>
      <vt:lpstr>Τα έργα των παιδιών (3/4)</vt:lpstr>
      <vt:lpstr>Τα έργα των παιδιών (4/4)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Το γιγάντιο πραγματάκι </dc:title>
  <dc:subject>Το Εικονογραφημένο Βιβλίο στην Προσχολική Εκπαίδευση</dc:subject>
  <dc:creator> Αγγελική Γιαννικοπούλου</dc:creator>
  <cp:lastModifiedBy>Smaragda Papadopoulou</cp:lastModifiedBy>
  <cp:revision>209</cp:revision>
  <dcterms:created xsi:type="dcterms:W3CDTF">2012-09-06T09:03:05Z</dcterms:created>
  <dcterms:modified xsi:type="dcterms:W3CDTF">2015-10-28T21:26:17Z</dcterms:modified>
  <cp:category>Συναισθήματα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51481A4D-71C4-4D18-A494-4C0904B3BA9E</vt:lpwstr>
  </property>
  <property fmtid="{D5CDD505-2E9C-101B-9397-08002B2CF9AE}" pid="3" name="ArticulatePath">
    <vt:lpwstr>New_Το γιγάντιο πραγματάκι, Ρουσάκου</vt:lpwstr>
  </property>
</Properties>
</file>