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59" r:id="rId3"/>
    <p:sldId id="389" r:id="rId4"/>
    <p:sldId id="372" r:id="rId5"/>
    <p:sldId id="388" r:id="rId6"/>
    <p:sldId id="373" r:id="rId7"/>
    <p:sldId id="374" r:id="rId8"/>
    <p:sldId id="375" r:id="rId9"/>
    <p:sldId id="376" r:id="rId10"/>
    <p:sldId id="377" r:id="rId11"/>
    <p:sldId id="379" r:id="rId12"/>
    <p:sldId id="380" r:id="rId13"/>
    <p:sldId id="381" r:id="rId14"/>
    <p:sldId id="382" r:id="rId15"/>
    <p:sldId id="383" r:id="rId16"/>
    <p:sldId id="384" r:id="rId17"/>
    <p:sldId id="385" r:id="rId18"/>
    <p:sldId id="386" r:id="rId19"/>
    <p:sldId id="387" r:id="rId20"/>
    <p:sldId id="360" r:id="rId21"/>
    <p:sldId id="361" r:id="rId22"/>
    <p:sldId id="362" r:id="rId23"/>
    <p:sldId id="363" r:id="rId24"/>
    <p:sldId id="364" r:id="rId25"/>
    <p:sldId id="370" r:id="rId26"/>
    <p:sldId id="39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89"/>
            <p14:sldId id="372"/>
            <p14:sldId id="388"/>
            <p14:sldId id="373"/>
            <p14:sldId id="374"/>
            <p14:sldId id="375"/>
            <p14:sldId id="376"/>
            <p14:sldId id="377"/>
            <p14:sldId id="379"/>
            <p14:sldId id="380"/>
            <p14:sldId id="381"/>
            <p14:sldId id="382"/>
            <p14:sldId id="383"/>
            <p14:sldId id="384"/>
            <p14:sldId id="385"/>
            <p14:sldId id="386"/>
            <p14:sldId id="387"/>
            <p14:sldId id="360"/>
            <p14:sldId id="361"/>
            <p14:sldId id="362"/>
            <p14:sldId id="363"/>
            <p14:sldId id="364"/>
            <p14:sldId id="370"/>
          </p14:sldIdLst>
        </p14:section>
        <p14:section name="Untitled Section" id="{0F1CB131-A6BD-43D0-B8D4-1F27CEF7A05E}">
          <p14:sldIdLst>
            <p14:sldId id="39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524578-743F-4E24-8982-7127B9A0F606}" type="slidenum">
              <a:rPr lang="el-GR"/>
              <a:pPr/>
              <a:t>11</a:t>
            </a:fld>
            <a:endParaRPr lang="el-GR"/>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712738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5DD28A-CDD7-4790-8DED-5657976B0657}" type="slidenum">
              <a:rPr lang="el-GR"/>
              <a:pPr/>
              <a:t>12</a:t>
            </a:fld>
            <a:endParaRPr lang="el-G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358665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5C2810-4B0D-4898-BDDC-EA7696FC8D0D}" type="slidenum">
              <a:rPr lang="el-GR"/>
              <a:pPr/>
              <a:t>13</a:t>
            </a:fld>
            <a:endParaRPr lang="el-G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786135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545761-EFBF-4EB4-A20F-46077F428C35}" type="slidenum">
              <a:rPr lang="el-GR"/>
              <a:pPr/>
              <a:t>14</a:t>
            </a:fld>
            <a:endParaRPr lang="el-G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815958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27B6D1-B2BC-4D0C-AC53-E9A621BAA190}" type="slidenum">
              <a:rPr lang="el-GR"/>
              <a:pPr/>
              <a:t>15</a:t>
            </a:fld>
            <a:endParaRPr lang="el-G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279226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79BC7B-7FC7-45CF-B25F-F568D959F850}" type="slidenum">
              <a:rPr lang="el-GR"/>
              <a:pPr/>
              <a:t>16</a:t>
            </a:fld>
            <a:endParaRPr lang="el-GR"/>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678186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2E87A0-E7E6-4DA8-B2D2-1F48349C3105}" type="slidenum">
              <a:rPr lang="el-GR"/>
              <a:pPr/>
              <a:t>17</a:t>
            </a:fld>
            <a:endParaRPr lang="el-GR"/>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929313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8F5406-C441-4CB5-A48B-3CF383E9D251}" type="slidenum">
              <a:rPr lang="el-GR"/>
              <a:pPr/>
              <a:t>18</a:t>
            </a:fld>
            <a:endParaRPr lang="el-GR"/>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403814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F9B716-BEBD-40A0-87F8-ADE6069BE7BB}" type="slidenum">
              <a:rPr lang="el-GR"/>
              <a:pPr/>
              <a:t>3</a:t>
            </a:fld>
            <a:endParaRPr lang="el-GR"/>
          </a:p>
        </p:txBody>
      </p:sp>
      <p:sp>
        <p:nvSpPr>
          <p:cNvPr id="116738" name="Rectangle 2"/>
          <p:cNvSpPr>
            <a:spLocks noGrp="1" noRot="1" noChangeAspect="1" noChangeArrowheads="1" noTextEdit="1"/>
          </p:cNvSpPr>
          <p:nvPr>
            <p:ph type="sldImg"/>
          </p:nvPr>
        </p:nvSpPr>
        <p:spPr>
          <a:xfrm>
            <a:off x="1143000" y="685800"/>
            <a:ext cx="4572000" cy="3429000"/>
          </a:xfrm>
          <a:ln/>
        </p:spPr>
      </p:sp>
      <p:sp>
        <p:nvSpPr>
          <p:cNvPr id="11673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411929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22</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F9B716-BEBD-40A0-87F8-ADE6069BE7BB}" type="slidenum">
              <a:rPr lang="el-GR"/>
              <a:pPr/>
              <a:t>4</a:t>
            </a:fld>
            <a:endParaRPr lang="el-GR"/>
          </a:p>
        </p:txBody>
      </p:sp>
      <p:sp>
        <p:nvSpPr>
          <p:cNvPr id="116738" name="Rectangle 2"/>
          <p:cNvSpPr>
            <a:spLocks noGrp="1" noRot="1" noChangeAspect="1" noChangeArrowheads="1" noTextEdit="1"/>
          </p:cNvSpPr>
          <p:nvPr>
            <p:ph type="sldImg"/>
          </p:nvPr>
        </p:nvSpPr>
        <p:spPr>
          <a:xfrm>
            <a:off x="1143000" y="685800"/>
            <a:ext cx="4572000" cy="3429000"/>
          </a:xfrm>
          <a:ln/>
        </p:spPr>
      </p:sp>
      <p:sp>
        <p:nvSpPr>
          <p:cNvPr id="11673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440052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DD8486-0637-4DE6-8A54-3B8A75650DF0}" type="slidenum">
              <a:rPr lang="el-GR"/>
              <a:pPr/>
              <a:t>5</a:t>
            </a:fld>
            <a:endParaRPr lang="el-GR"/>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834620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73461C-A7BC-4E31-9D40-78200A19B1C8}" type="slidenum">
              <a:rPr lang="el-GR"/>
              <a:pPr/>
              <a:t>6</a:t>
            </a:fld>
            <a:endParaRPr lang="el-GR"/>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001946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6ACF00-E22B-4EFD-A556-26140A13FE56}" type="slidenum">
              <a:rPr lang="el-GR"/>
              <a:pPr/>
              <a:t>7</a:t>
            </a:fld>
            <a:endParaRPr lang="el-G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170829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158937-EBEA-4CAE-91FD-4D89AB30ECEF}" type="slidenum">
              <a:rPr lang="el-GR"/>
              <a:pPr/>
              <a:t>8</a:t>
            </a:fld>
            <a:endParaRPr lang="el-GR"/>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376924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BB0342-CDC8-4A3C-9C8E-436BE395CC0F}" type="slidenum">
              <a:rPr lang="el-GR"/>
              <a:pPr/>
              <a:t>9</a:t>
            </a:fld>
            <a:endParaRPr lang="el-GR"/>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598822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8FC602-8E54-43E3-B545-A81E4FA20F17}" type="slidenum">
              <a:rPr lang="el-GR"/>
              <a:pPr/>
              <a:t>10</a:t>
            </a:fld>
            <a:endParaRPr lang="el-G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499174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Maria Montessori </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opencourses.uoa.gr/courses/ECD8/"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6.png"/><Relationship Id="rId4" Type="http://schemas.openxmlformats.org/officeDocument/2006/relationships/hyperlink" Target="%5b1%5d%20http:/creativecommons.org/licenses/by-nc-sa/4.0/"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hyperlink" Target="https://commons.wikimedia.org/wiki/File:NSRW_Maria_Montessori.jpg" TargetMode="External"/><Relationship Id="rId4" Type="http://schemas.openxmlformats.org/officeDocument/2006/relationships/hyperlink" Target="https://it.wikipedia.org/wiki/File:Mont6.jpg"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custDataLst>
              <p:tags r:id="rId2"/>
            </p:custDataLst>
          </p:nvPr>
        </p:nvSpPr>
        <p:spPr>
          <a:xfrm>
            <a:off x="684213" y="3384550"/>
            <a:ext cx="7775575" cy="1752600"/>
          </a:xfrm>
        </p:spPr>
        <p:txBody>
          <a:bodyPr rtlCol="0">
            <a:noAutofit/>
          </a:bodyPr>
          <a:lstStyle/>
          <a:p>
            <a:pPr fontAlgn="auto">
              <a:spcAft>
                <a:spcPts val="0"/>
              </a:spcAft>
              <a:defRPr/>
            </a:pPr>
            <a:r>
              <a:rPr lang="en-US" sz="3000" b="1" dirty="0" smtClean="0">
                <a:latin typeface="+mj-lt"/>
                <a:ea typeface="+mj-ea"/>
                <a:cs typeface="+mj-cs"/>
              </a:rPr>
              <a:t>Maria Montessori</a:t>
            </a:r>
            <a:r>
              <a:rPr lang="el-GR" sz="3000" b="1" dirty="0" smtClean="0">
                <a:latin typeface="+mj-lt"/>
                <a:ea typeface="+mj-ea"/>
                <a:cs typeface="+mj-cs"/>
              </a:rPr>
              <a:t> </a:t>
            </a:r>
            <a:r>
              <a:rPr lang="el-GR" sz="2800" b="1" dirty="0"/>
              <a:t>(1870-1952)</a:t>
            </a:r>
            <a:endParaRPr lang="el-GR" sz="3000" b="1" dirty="0">
              <a:latin typeface="+mj-lt"/>
              <a:ea typeface="+mj-ea"/>
              <a:cs typeface="+mj-cs"/>
            </a:endParaRP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smtClean="0"/>
              <a:t>Απόσπασμα</a:t>
            </a:r>
            <a:endParaRPr lang="en-US"/>
          </a:p>
        </p:txBody>
      </p:sp>
      <p:sp>
        <p:nvSpPr>
          <p:cNvPr id="80898" name="Rectangle 2"/>
          <p:cNvSpPr>
            <a:spLocks noGrp="1" noChangeArrowheads="1"/>
          </p:cNvSpPr>
          <p:nvPr>
            <p:ph idx="1"/>
          </p:nvPr>
        </p:nvSpPr>
        <p:spPr>
          <a:xfrm>
            <a:off x="464156" y="274638"/>
            <a:ext cx="8229600" cy="5808117"/>
          </a:xfrm>
        </p:spPr>
        <p:txBody>
          <a:bodyPr>
            <a:normAutofit lnSpcReduction="10000"/>
          </a:bodyPr>
          <a:lstStyle/>
          <a:p>
            <a:pPr marL="0" indent="0">
              <a:lnSpc>
                <a:spcPct val="110000"/>
              </a:lnSpc>
              <a:buNone/>
            </a:pPr>
            <a:r>
              <a:rPr lang="el-GR" sz="2400" dirty="0" smtClean="0"/>
              <a:t>«</a:t>
            </a:r>
            <a:r>
              <a:rPr lang="el-GR" sz="2400" dirty="0"/>
              <a:t>Το περιβάλλον οφείλει να παρέχει στο παιδί κάθε δυνατότητα να αυτοσυγκεντρωθεί και να επιλέξει. Τα αντικείμενα αυτού του περιβάλλοντος θα πρέπει να μπορούν εύκολα να συγκρατηθούν από το παιδί στη μνήμη του. Θα πρέπει επίσης να καταφέρει να θυμάται τη θέση του κάθε αντικειμένου, έτσι ώστε μετά από ορισμένο χρονικό διάστημα το περιβάλλον να μη φαίνεται πια στο παιδί ως κάτι καινούριο. Τότε πιθανόν να μην αποσπάται πλέον η προσοχή του. Αυτό το περιβάλλον είναι τέτοιο που θα το θεωρούσαμε εμποτισμένο με το πνεύμα του παιδιού, ώστε, κάθε φορά που το παιδί επιλέγει μια δραστηριότητα, αυτή η επιλογή να είναι συνειδητή και η αυτοσυγκέντρωση να του φαίνεται εύκολη. Όταν λοιπόν το παιδί μπαίνει σε μια τάξη κουβαλώντας εσωτερικές δραστηριότητες τις οποίες επιθυμεί να εξωτερικεύσει, η προσοχή του δεν αποσπάται από τα καινούρια ή ασυνήθιστα πράγματα».  </a:t>
            </a:r>
          </a:p>
        </p:txBody>
      </p:sp>
    </p:spTree>
    <p:extLst>
      <p:ext uri="{BB962C8B-B14F-4D97-AF65-F5344CB8AC3E}">
        <p14:creationId xmlns:p14="http://schemas.microsoft.com/office/powerpoint/2010/main" val="1986907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Autofit/>
          </a:bodyPr>
          <a:lstStyle/>
          <a:p>
            <a:r>
              <a:rPr lang="el-GR" sz="4000" dirty="0"/>
              <a:t>Ασκήσεις της καθημερινής </a:t>
            </a:r>
            <a:r>
              <a:rPr lang="el-GR" sz="4000" dirty="0" smtClean="0"/>
              <a:t>ζωής: ομαλοποίηση</a:t>
            </a:r>
            <a:endParaRPr lang="el-GR" sz="4000" dirty="0"/>
          </a:p>
        </p:txBody>
      </p:sp>
      <p:sp>
        <p:nvSpPr>
          <p:cNvPr id="82947" name="Rectangle 3"/>
          <p:cNvSpPr>
            <a:spLocks noGrp="1" noChangeArrowheads="1"/>
          </p:cNvSpPr>
          <p:nvPr>
            <p:ph idx="1"/>
          </p:nvPr>
        </p:nvSpPr>
        <p:spPr/>
        <p:txBody>
          <a:bodyPr/>
          <a:lstStyle/>
          <a:p>
            <a:pPr marL="0" indent="0">
              <a:lnSpc>
                <a:spcPct val="90000"/>
              </a:lnSpc>
              <a:buNone/>
            </a:pPr>
            <a:r>
              <a:rPr lang="el-GR" dirty="0" smtClean="0"/>
              <a:t>Πρακτικές </a:t>
            </a:r>
            <a:r>
              <a:rPr lang="el-GR" dirty="0"/>
              <a:t>καθημερινές ασκήσεις χρήσιμες για τη φροντίδα του ίδιου του ατόμου (πλύσιμο χεριών), για το περιβάλλον (φροντίδα λουλουδιών), την κοινωνική ζωή (να δέχεται επισκέψεις) και τη σωματική αγωγή (περπάτημα πάνω σε μια γραμμή): ασκήσεις που αποτελούν το κατάλληλο πεδίο στο οποίο ο αρμονικός συντονισμός, η θέληση και η σωματική άσκηση </a:t>
            </a:r>
            <a:r>
              <a:rPr lang="el-GR" dirty="0" err="1"/>
              <a:t>διαπλέκονται</a:t>
            </a:r>
            <a:r>
              <a:rPr lang="el-GR" dirty="0"/>
              <a:t> </a:t>
            </a:r>
            <a:r>
              <a:rPr lang="el-GR" dirty="0" smtClean="0"/>
              <a:t>συνεχώς.</a:t>
            </a:r>
            <a:endParaRPr lang="el-GR" dirty="0"/>
          </a:p>
        </p:txBody>
      </p:sp>
    </p:spTree>
    <p:extLst>
      <p:ext uri="{BB962C8B-B14F-4D97-AF65-F5344CB8AC3E}">
        <p14:creationId xmlns:p14="http://schemas.microsoft.com/office/powerpoint/2010/main" val="2484292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noAutofit/>
          </a:bodyPr>
          <a:lstStyle/>
          <a:p>
            <a:r>
              <a:rPr lang="el-GR" sz="4000" dirty="0"/>
              <a:t>Διδακτικό στήριγμα: </a:t>
            </a:r>
            <a:r>
              <a:rPr lang="el-GR" sz="4000" dirty="0" smtClean="0"/>
              <a:t/>
            </a:r>
            <a:br>
              <a:rPr lang="el-GR" sz="4000" dirty="0" smtClean="0"/>
            </a:br>
            <a:r>
              <a:rPr lang="el-GR" sz="4000" dirty="0" smtClean="0"/>
              <a:t>στήριγμα </a:t>
            </a:r>
            <a:r>
              <a:rPr lang="el-GR" sz="4000" dirty="0"/>
              <a:t>ανάπτυξης</a:t>
            </a:r>
          </a:p>
        </p:txBody>
      </p:sp>
      <p:sp>
        <p:nvSpPr>
          <p:cNvPr id="84995" name="Rectangle 3"/>
          <p:cNvSpPr>
            <a:spLocks noGrp="1" noChangeArrowheads="1"/>
          </p:cNvSpPr>
          <p:nvPr>
            <p:ph type="body" idx="1"/>
          </p:nvPr>
        </p:nvSpPr>
        <p:spPr/>
        <p:txBody>
          <a:bodyPr/>
          <a:lstStyle/>
          <a:p>
            <a:r>
              <a:rPr lang="el-GR" dirty="0"/>
              <a:t>Εργασίες καθημερινής </a:t>
            </a:r>
            <a:r>
              <a:rPr lang="el-GR" dirty="0" smtClean="0"/>
              <a:t>ζωής.</a:t>
            </a:r>
            <a:endParaRPr lang="el-GR" dirty="0"/>
          </a:p>
          <a:p>
            <a:r>
              <a:rPr lang="el-GR" dirty="0"/>
              <a:t>Αισθητηριακό </a:t>
            </a:r>
            <a:r>
              <a:rPr lang="el-GR" dirty="0" smtClean="0"/>
              <a:t>υλικό.</a:t>
            </a:r>
            <a:endParaRPr lang="el-GR" dirty="0"/>
          </a:p>
          <a:p>
            <a:r>
              <a:rPr lang="el-GR" dirty="0"/>
              <a:t>Γλωσσικό </a:t>
            </a:r>
            <a:r>
              <a:rPr lang="el-GR" dirty="0" smtClean="0"/>
              <a:t>υλικό.</a:t>
            </a:r>
            <a:endParaRPr lang="el-GR" dirty="0"/>
          </a:p>
          <a:p>
            <a:r>
              <a:rPr lang="el-GR" dirty="0"/>
              <a:t>Μαθηματικό </a:t>
            </a:r>
            <a:r>
              <a:rPr lang="el-GR" dirty="0" smtClean="0"/>
              <a:t>υλικό.</a:t>
            </a:r>
            <a:endParaRPr lang="el-GR" dirty="0"/>
          </a:p>
          <a:p>
            <a:r>
              <a:rPr lang="el-GR" dirty="0"/>
              <a:t>Υλικό για τη γνώση των σχέσεων και των κοσμικών </a:t>
            </a:r>
            <a:r>
              <a:rPr lang="el-GR" dirty="0" smtClean="0"/>
              <a:t>νόμων.</a:t>
            </a:r>
            <a:endParaRPr lang="el-GR" dirty="0"/>
          </a:p>
          <a:p>
            <a:pPr>
              <a:buFontTx/>
              <a:buNone/>
            </a:pPr>
            <a:endParaRPr lang="el-GR" dirty="0"/>
          </a:p>
        </p:txBody>
      </p:sp>
    </p:spTree>
    <p:extLst>
      <p:ext uri="{BB962C8B-B14F-4D97-AF65-F5344CB8AC3E}">
        <p14:creationId xmlns:p14="http://schemas.microsoft.com/office/powerpoint/2010/main" val="367648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normAutofit/>
          </a:bodyPr>
          <a:lstStyle/>
          <a:p>
            <a:r>
              <a:rPr lang="el-GR" dirty="0"/>
              <a:t>Κοινά στοιχεία στις πέντε ομάδες</a:t>
            </a:r>
          </a:p>
        </p:txBody>
      </p:sp>
      <p:sp>
        <p:nvSpPr>
          <p:cNvPr id="87043" name="Rectangle 3"/>
          <p:cNvSpPr>
            <a:spLocks noGrp="1" noChangeArrowheads="1"/>
          </p:cNvSpPr>
          <p:nvPr>
            <p:ph idx="1"/>
          </p:nvPr>
        </p:nvSpPr>
        <p:spPr/>
        <p:txBody>
          <a:bodyPr>
            <a:normAutofit fontScale="92500" lnSpcReduction="10000"/>
          </a:bodyPr>
          <a:lstStyle/>
          <a:p>
            <a:pPr>
              <a:lnSpc>
                <a:spcPct val="110000"/>
              </a:lnSpc>
            </a:pPr>
            <a:r>
              <a:rPr lang="el-GR" dirty="0"/>
              <a:t>Ελεύθερη επιλογή του </a:t>
            </a:r>
            <a:r>
              <a:rPr lang="el-GR" dirty="0" smtClean="0"/>
              <a:t>υλικού.</a:t>
            </a:r>
            <a:endParaRPr lang="el-GR" dirty="0"/>
          </a:p>
          <a:p>
            <a:pPr>
              <a:lnSpc>
                <a:spcPct val="110000"/>
              </a:lnSpc>
            </a:pPr>
            <a:r>
              <a:rPr lang="el-GR" dirty="0"/>
              <a:t>Αυτόνομη χρήση από το παιδί </a:t>
            </a:r>
            <a:r>
              <a:rPr lang="el-GR" dirty="0">
                <a:latin typeface="Malgun Gothic" pitchFamily="34" charset="-127"/>
                <a:ea typeface="Malgun Gothic" pitchFamily="34" charset="-127"/>
              </a:rPr>
              <a:t>⇒</a:t>
            </a:r>
            <a:r>
              <a:rPr lang="el-GR" dirty="0"/>
              <a:t> ακολουθεί το δικό του ρυθμό εργασίας &amp; αναπτύσσει την προσωπική του ταχύτητα </a:t>
            </a:r>
            <a:r>
              <a:rPr lang="el-GR" dirty="0" smtClean="0"/>
              <a:t>εκμάθησης.</a:t>
            </a:r>
            <a:endParaRPr lang="el-GR" dirty="0"/>
          </a:p>
          <a:p>
            <a:pPr>
              <a:lnSpc>
                <a:spcPct val="110000"/>
              </a:lnSpc>
            </a:pPr>
            <a:r>
              <a:rPr lang="el-GR" dirty="0"/>
              <a:t>Κάθε υλικό περιέχει δυνατότητα επεξεργασίας και </a:t>
            </a:r>
            <a:r>
              <a:rPr lang="el-GR" dirty="0" err="1"/>
              <a:t>αυτοδιόρθωσης</a:t>
            </a:r>
            <a:r>
              <a:rPr lang="el-GR" dirty="0"/>
              <a:t> </a:t>
            </a:r>
            <a:r>
              <a:rPr lang="el-GR" dirty="0">
                <a:latin typeface="Malgun Gothic" pitchFamily="34" charset="-127"/>
                <a:ea typeface="Malgun Gothic" pitchFamily="34" charset="-127"/>
              </a:rPr>
              <a:t>⇒</a:t>
            </a:r>
            <a:r>
              <a:rPr lang="el-GR" dirty="0"/>
              <a:t> το παιδί μπορεί να σχηματίσει μια ιδέα για την πρόοδο και την επιτυχία, οπότε δεν χρειάζεται την κρίση του </a:t>
            </a:r>
            <a:r>
              <a:rPr lang="el-GR" dirty="0" smtClean="0"/>
              <a:t>δασκάλου.</a:t>
            </a:r>
            <a:endParaRPr lang="el-GR" dirty="0"/>
          </a:p>
        </p:txBody>
      </p:sp>
    </p:spTree>
    <p:extLst>
      <p:ext uri="{BB962C8B-B14F-4D97-AF65-F5344CB8AC3E}">
        <p14:creationId xmlns:p14="http://schemas.microsoft.com/office/powerpoint/2010/main" val="294045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smtClean="0"/>
              <a:t>Απόσπασμα</a:t>
            </a:r>
            <a:endParaRPr lang="en-US"/>
          </a:p>
        </p:txBody>
      </p:sp>
      <p:sp>
        <p:nvSpPr>
          <p:cNvPr id="89090" name="Rectangle 2"/>
          <p:cNvSpPr>
            <a:spLocks noGrp="1" noChangeArrowheads="1"/>
          </p:cNvSpPr>
          <p:nvPr>
            <p:ph idx="1"/>
          </p:nvPr>
        </p:nvSpPr>
        <p:spPr>
          <a:xfrm>
            <a:off x="464156" y="476672"/>
            <a:ext cx="8229600" cy="5606083"/>
          </a:xfrm>
        </p:spPr>
        <p:txBody>
          <a:bodyPr>
            <a:normAutofit lnSpcReduction="10000"/>
          </a:bodyPr>
          <a:lstStyle/>
          <a:p>
            <a:pPr marL="0" indent="0">
              <a:buNone/>
            </a:pPr>
            <a:r>
              <a:rPr lang="el-GR" sz="2200" dirty="0" smtClean="0"/>
              <a:t>«</a:t>
            </a:r>
            <a:r>
              <a:rPr lang="el-GR" sz="2200" dirty="0"/>
              <a:t>Η δραστηριότητα του παιδιού αναπτύσσεται στο πλαίσιο μιας άμεσης σχέσης με το υλικό, δηλαδή με καθορισμένα επιστημονικά υλικά, τα οποία του παρέχει το περιβάλλον του. Αυτή ακριβώς η ιδιαιτερότητα επιτρέπει τη λύση του προβλήματος της απόκτησης της κουλτούρας. Αυτή η λύση αρχικά συνδέεται με τον περιορισμό της παρέμβασης του ενήλικου, στη συνέχεια με την αντικατάσταση των διδασκαλιών του δασκάλου από ένα υλικό που επιτρέπει στο παιδί να αποκτήσει μόνο του τις απαραίτητες γνώσεις σύμφωνα με τις δικές του ανάγκες ανάπτυξης. Έχοντας κάθε παιδί τη δυνατότητα ελεύθερης επιλογής της δραστηριότητάς του, αναπτύσσεται σύμφωνα με τις βαθιές και τις πιο προσωπικές δημιουργικές ανάγκες και έτσι προχωρά στη αγωγή του. Η ανάπτυξη της προσωπικότητάς του πραγματοποιείται, κατά συνέπεια, μέσα από τις εμπειρίες που οδηγούν σε μια ανώτερη κουλτούρα. Ο δάσκαλος παραμένει στο ρόλο του διευθύνοντα και του οδηγού, αλλά δεν είναι παρά ένας βοηθός, ένας υπηρέτης, καθώς η προσωπικότητα του παιδιού αναπτύσσεται μόνο χάρη στη δική του προσωπική δύναμη, ενώ αναλαμβάνει τη δική του δραστηριότητα».</a:t>
            </a:r>
          </a:p>
        </p:txBody>
      </p:sp>
    </p:spTree>
    <p:extLst>
      <p:ext uri="{BB962C8B-B14F-4D97-AF65-F5344CB8AC3E}">
        <p14:creationId xmlns:p14="http://schemas.microsoft.com/office/powerpoint/2010/main" val="423730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normAutofit/>
          </a:bodyPr>
          <a:lstStyle/>
          <a:p>
            <a:r>
              <a:rPr lang="el-GR" dirty="0"/>
              <a:t>Αριθμός και κατηγορίες μαθητών</a:t>
            </a:r>
          </a:p>
        </p:txBody>
      </p:sp>
      <p:sp>
        <p:nvSpPr>
          <p:cNvPr id="91139" name="Rectangle 3"/>
          <p:cNvSpPr>
            <a:spLocks noGrp="1" noChangeArrowheads="1"/>
          </p:cNvSpPr>
          <p:nvPr>
            <p:ph type="body" idx="1"/>
          </p:nvPr>
        </p:nvSpPr>
        <p:spPr/>
        <p:txBody>
          <a:bodyPr/>
          <a:lstStyle/>
          <a:p>
            <a:pPr>
              <a:lnSpc>
                <a:spcPct val="90000"/>
              </a:lnSpc>
            </a:pPr>
            <a:r>
              <a:rPr lang="el-GR" dirty="0"/>
              <a:t>40 </a:t>
            </a:r>
            <a:r>
              <a:rPr lang="el-GR" dirty="0" smtClean="0"/>
              <a:t>μαθητές.</a:t>
            </a:r>
            <a:endParaRPr lang="el-GR" dirty="0"/>
          </a:p>
          <a:p>
            <a:pPr>
              <a:lnSpc>
                <a:spcPct val="90000"/>
              </a:lnSpc>
            </a:pPr>
            <a:r>
              <a:rPr lang="el-GR" dirty="0"/>
              <a:t>Όχι ηλικιακή διαβάθμιση – καλό να αναμειγνύονται μαθητές από τρεις διαφορετικές ηλικίες </a:t>
            </a:r>
            <a:r>
              <a:rPr lang="el-GR" dirty="0">
                <a:latin typeface="Malgun Gothic" pitchFamily="34" charset="-127"/>
                <a:ea typeface="Malgun Gothic" pitchFamily="34" charset="-127"/>
              </a:rPr>
              <a:t>⇒</a:t>
            </a:r>
            <a:r>
              <a:rPr lang="el-GR" dirty="0"/>
              <a:t> καλλιεργείται η συναδελφικότητα, ο σεβασμός της προσωπικού χώρου του άλλου, αλληλοβοήθεια </a:t>
            </a:r>
            <a:r>
              <a:rPr lang="el-GR" dirty="0">
                <a:latin typeface="Malgun Gothic" pitchFamily="34" charset="-127"/>
                <a:ea typeface="Malgun Gothic" pitchFamily="34" charset="-127"/>
              </a:rPr>
              <a:t>⇒</a:t>
            </a:r>
            <a:r>
              <a:rPr lang="el-GR" dirty="0"/>
              <a:t> αίσθημα κοινωνικής </a:t>
            </a:r>
            <a:r>
              <a:rPr lang="el-GR" dirty="0" smtClean="0"/>
              <a:t>ενότητας.</a:t>
            </a:r>
            <a:endParaRPr lang="el-GR" dirty="0"/>
          </a:p>
        </p:txBody>
      </p:sp>
    </p:spTree>
    <p:extLst>
      <p:ext uri="{BB962C8B-B14F-4D97-AF65-F5344CB8AC3E}">
        <p14:creationId xmlns:p14="http://schemas.microsoft.com/office/powerpoint/2010/main" val="958935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smtClean="0"/>
              <a:t>Απόσπασμα</a:t>
            </a:r>
            <a:endParaRPr lang="en-US"/>
          </a:p>
        </p:txBody>
      </p:sp>
      <p:sp>
        <p:nvSpPr>
          <p:cNvPr id="93186" name="Rectangle 2"/>
          <p:cNvSpPr>
            <a:spLocks noGrp="1" noChangeArrowheads="1"/>
          </p:cNvSpPr>
          <p:nvPr>
            <p:ph idx="1"/>
          </p:nvPr>
        </p:nvSpPr>
        <p:spPr>
          <a:xfrm>
            <a:off x="464156" y="274638"/>
            <a:ext cx="8229600" cy="5808117"/>
          </a:xfrm>
        </p:spPr>
        <p:txBody>
          <a:bodyPr>
            <a:normAutofit fontScale="92500"/>
          </a:bodyPr>
          <a:lstStyle/>
          <a:p>
            <a:pPr marL="0" indent="0">
              <a:buNone/>
            </a:pPr>
            <a:r>
              <a:rPr lang="el-GR" sz="2800" dirty="0" smtClean="0">
                <a:latin typeface="+mj-lt"/>
              </a:rPr>
              <a:t>«</a:t>
            </a:r>
            <a:r>
              <a:rPr lang="el-GR" sz="2800" dirty="0">
                <a:latin typeface="+mj-lt"/>
              </a:rPr>
              <a:t>Εμείς με το σύστημά μας έχουμε προφανώς διαφορετική αντίληψη για την πειθαρχία. Επιδιώκουμε μια πειθαρχία ενεργή. Δεν πιστεύουμε πως είναι πειθαρχημένο το παιδί που το αναγκάζουμε να μένει μουγκό και ακίνητο σαν παράλυτο. Ένα τέτοιο παιδί δεν είναι πειθαρχημένο μα εκμηδενισμένο. Πιστεύουμε πως ένα παιδί είναι πειθαρχημένο όταν είναι κύριος του εαυτού του κι όταν, κατά συνέπεια, μπορεί να επιβληθεί στον εαυτό του κάθε φορά που πρέπει ν’ ακολουθήσει ένα κανόνα ζωής. Δεν είναι εύκολο να καταλάβει κανείς ούτε να πετύχει μια τέτοια μορφή ενεργής πειθαρχίας. Αλλά σίγουρα περιέχει μια υψηλή εκπαιδευτική αρχή, εντελώς διαφορετική από τον απόλυτο εξαναγκασμό που δημιουργεί την ακινησία.»</a:t>
            </a:r>
          </a:p>
        </p:txBody>
      </p:sp>
    </p:spTree>
    <p:extLst>
      <p:ext uri="{BB962C8B-B14F-4D97-AF65-F5344CB8AC3E}">
        <p14:creationId xmlns:p14="http://schemas.microsoft.com/office/powerpoint/2010/main" val="2496374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Autofit/>
          </a:bodyPr>
          <a:lstStyle/>
          <a:p>
            <a:r>
              <a:rPr lang="el-GR" sz="4000" dirty="0"/>
              <a:t>Οι μαθητές υπεύθυνοι </a:t>
            </a:r>
            <a:r>
              <a:rPr lang="el-GR" sz="4000" dirty="0" smtClean="0"/>
              <a:t>για </a:t>
            </a:r>
            <a:r>
              <a:rPr lang="el-GR" sz="4000" dirty="0"/>
              <a:t>το χώρο τους</a:t>
            </a:r>
          </a:p>
        </p:txBody>
      </p:sp>
      <p:sp>
        <p:nvSpPr>
          <p:cNvPr id="95235" name="Rectangle 3"/>
          <p:cNvSpPr>
            <a:spLocks noGrp="1" noChangeArrowheads="1"/>
          </p:cNvSpPr>
          <p:nvPr>
            <p:ph idx="1"/>
          </p:nvPr>
        </p:nvSpPr>
        <p:spPr/>
        <p:txBody>
          <a:bodyPr>
            <a:noAutofit/>
          </a:bodyPr>
          <a:lstStyle/>
          <a:p>
            <a:pPr marL="0" indent="0">
              <a:buNone/>
            </a:pPr>
            <a:r>
              <a:rPr lang="el-GR" sz="2400" dirty="0" smtClean="0"/>
              <a:t>«</a:t>
            </a:r>
            <a:r>
              <a:rPr lang="el-GR" sz="2400" dirty="0"/>
              <a:t>Η πειθαρχία, η τάξη, η ησυχία, η υπακοή, η ηθική ευαισθησία, εν ολίγοις όλα όσα υποδεικνύουν μια δύναμη προσαρμογής ιδιαίτερα έντονη. Και αυτό το παιδί παρουσιάζει επίσης ζωντάνια, ζωηράδα, εμπιστοσύνη στον εαυτό του, κουράγιο, αλληλεγγύη, δηλαδή ηθικές αρετές που είναι επίσης ηθικού χαρακτήρα. Παράλληλα εξαφανίζονται ή, καλύτερα, δεν εμφανίζονται τα ελαττώματα, τα οποία μάταια επιδιώκουμε να εξαλείψουμε με την εκπαίδευση: το καπρίτσιο, το καταστροφικό πνεύμα, το ψέμα, η ντροπαλότητα, ο φόβος και γενικά όλα τα χαρακτηριστικά που συνδέονται με μια κατάσταση άμυνας».</a:t>
            </a:r>
          </a:p>
        </p:txBody>
      </p:sp>
    </p:spTree>
    <p:extLst>
      <p:ext uri="{BB962C8B-B14F-4D97-AF65-F5344CB8AC3E}">
        <p14:creationId xmlns:p14="http://schemas.microsoft.com/office/powerpoint/2010/main" val="1666983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a:bodyPr>
          <a:lstStyle/>
          <a:p>
            <a:r>
              <a:rPr lang="el-GR" dirty="0"/>
              <a:t>Ο νέος </a:t>
            </a:r>
            <a:r>
              <a:rPr lang="el-GR" dirty="0" smtClean="0"/>
              <a:t>δάσκαλος: Ο </a:t>
            </a:r>
            <a:r>
              <a:rPr lang="el-GR" dirty="0"/>
              <a:t>ρόλος </a:t>
            </a:r>
            <a:r>
              <a:rPr lang="el-GR" dirty="0" smtClean="0"/>
              <a:t>του</a:t>
            </a:r>
            <a:endParaRPr lang="el-GR" dirty="0"/>
          </a:p>
        </p:txBody>
      </p:sp>
      <p:sp>
        <p:nvSpPr>
          <p:cNvPr id="97283" name="Rectangle 3"/>
          <p:cNvSpPr>
            <a:spLocks noGrp="1" noChangeArrowheads="1"/>
          </p:cNvSpPr>
          <p:nvPr>
            <p:ph type="body" idx="1"/>
          </p:nvPr>
        </p:nvSpPr>
        <p:spPr/>
        <p:txBody>
          <a:bodyPr/>
          <a:lstStyle/>
          <a:p>
            <a:pPr>
              <a:lnSpc>
                <a:spcPct val="90000"/>
              </a:lnSpc>
            </a:pPr>
            <a:r>
              <a:rPr lang="el-GR" dirty="0"/>
              <a:t>Στόχος να εξαλείψει την πάλη ανάμεσα στον ενήλικο και το παιδί.</a:t>
            </a:r>
          </a:p>
          <a:p>
            <a:pPr>
              <a:lnSpc>
                <a:spcPct val="90000"/>
              </a:lnSpc>
            </a:pPr>
            <a:r>
              <a:rPr lang="el-GR" dirty="0"/>
              <a:t>Δάσκαλος: όχι οδηγός αλλά σημαντικός βοηθός, σύνδεσμος ανάμεσα στο υλικό και το </a:t>
            </a:r>
            <a:r>
              <a:rPr lang="el-GR" dirty="0" smtClean="0"/>
              <a:t>πνεύμα.</a:t>
            </a:r>
            <a:endParaRPr lang="el-GR" dirty="0"/>
          </a:p>
          <a:p>
            <a:pPr>
              <a:lnSpc>
                <a:spcPct val="90000"/>
              </a:lnSpc>
            </a:pPr>
            <a:r>
              <a:rPr lang="el-GR" dirty="0"/>
              <a:t>Παιδαγωγικό υλικό: όχι διδακτικά μέσα (βοήθεια για το δάσκαλο) αλλά εργαλεία ανάπτυξης (βοήθεια για το μαθητή). </a:t>
            </a:r>
          </a:p>
          <a:p>
            <a:pPr>
              <a:lnSpc>
                <a:spcPct val="90000"/>
              </a:lnSpc>
            </a:pPr>
            <a:endParaRPr lang="el-GR" dirty="0"/>
          </a:p>
        </p:txBody>
      </p:sp>
    </p:spTree>
    <p:extLst>
      <p:ext uri="{BB962C8B-B14F-4D97-AF65-F5344CB8AC3E}">
        <p14:creationId xmlns:p14="http://schemas.microsoft.com/office/powerpoint/2010/main" val="3203972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dirty="0"/>
              <a:t>Maria Montessori</a:t>
            </a:r>
          </a:p>
        </p:txBody>
      </p:sp>
      <p:sp>
        <p:nvSpPr>
          <p:cNvPr id="4" name="Θέση περιεχομένου 3"/>
          <p:cNvSpPr>
            <a:spLocks noGrp="1"/>
          </p:cNvSpPr>
          <p:nvPr>
            <p:ph sz="half" idx="1"/>
          </p:nvPr>
        </p:nvSpPr>
        <p:spPr/>
        <p:txBody>
          <a:bodyPr/>
          <a:lstStyle/>
          <a:p>
            <a:pPr marL="0" indent="0">
              <a:buNone/>
            </a:pPr>
            <a:r>
              <a:rPr lang="el-GR" dirty="0" smtClean="0"/>
              <a:t>«Δεν </a:t>
            </a:r>
            <a:r>
              <a:rPr lang="el-GR" dirty="0"/>
              <a:t>ανακάλυψα καμία εκπαιδευτική μέθοδο.</a:t>
            </a:r>
            <a:br>
              <a:rPr lang="el-GR" dirty="0"/>
            </a:br>
            <a:r>
              <a:rPr lang="el-GR" dirty="0"/>
              <a:t>Απλά έδωσα σε μερικά μικρά παιδιά την ευκαιρία να </a:t>
            </a:r>
            <a:r>
              <a:rPr lang="el-GR" dirty="0" smtClean="0"/>
              <a:t>ζήσουν.»</a:t>
            </a:r>
          </a:p>
          <a:p>
            <a:pPr marL="0" indent="0" algn="r">
              <a:buNone/>
            </a:pPr>
            <a:r>
              <a:rPr lang="el-GR" dirty="0" smtClean="0"/>
              <a:t>Μ. </a:t>
            </a:r>
            <a:r>
              <a:rPr lang="en-US" dirty="0" smtClean="0"/>
              <a:t>Montessori</a:t>
            </a:r>
            <a:endParaRPr lang="en-US" dirty="0"/>
          </a:p>
        </p:txBody>
      </p:sp>
      <p:pic>
        <p:nvPicPr>
          <p:cNvPr id="1028" name="Picture 4" descr="Maria Montessori"/>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004048" y="1700808"/>
            <a:ext cx="3256392" cy="28641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740352" y="4581128"/>
            <a:ext cx="495649" cy="369332"/>
          </a:xfrm>
          <a:prstGeom prst="rect">
            <a:avLst/>
          </a:prstGeom>
        </p:spPr>
        <p:txBody>
          <a:bodyPr wrap="none">
            <a:spAutoFit/>
          </a:bodyPr>
          <a:lstStyle/>
          <a:p>
            <a:r>
              <a:rPr lang="el-GR" dirty="0"/>
              <a:t> </a:t>
            </a:r>
            <a:r>
              <a:rPr lang="el-GR" dirty="0" smtClean="0"/>
              <a:t>[1]</a:t>
            </a:r>
            <a:endParaRPr lang="el-GR" dirty="0"/>
          </a:p>
        </p:txBody>
      </p:sp>
    </p:spTree>
    <p:custDataLst>
      <p:tags r:id="rId1"/>
    </p:custDataLst>
    <p:extLst>
      <p:ext uri="{BB962C8B-B14F-4D97-AF65-F5344CB8AC3E}">
        <p14:creationId xmlns:p14="http://schemas.microsoft.com/office/powerpoint/2010/main" val="3105394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2015</a:t>
            </a:r>
            <a:r>
              <a:rPr lang="el-GR" sz="2000" dirty="0" smtClean="0"/>
              <a:t>.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a:t>
            </a:r>
            <a:r>
              <a:rPr lang="el-GR" altLang="en-US" sz="2000" dirty="0"/>
              <a:t>. </a:t>
            </a:r>
            <a:r>
              <a:rPr lang="en-US" altLang="en-US" sz="2000" dirty="0"/>
              <a:t>Maria </a:t>
            </a:r>
            <a:r>
              <a:rPr lang="en-US" altLang="en-US" sz="2000" dirty="0" smtClean="0"/>
              <a:t>Montessori</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buNone/>
            </a:pPr>
            <a:r>
              <a:rPr lang="el-GR" sz="2000" dirty="0"/>
              <a:t>Εικόνα </a:t>
            </a:r>
            <a:r>
              <a:rPr lang="en-US" sz="2000" dirty="0" smtClean="0"/>
              <a:t>1</a:t>
            </a:r>
            <a:r>
              <a:rPr lang="el-GR" sz="2000" dirty="0" smtClean="0"/>
              <a:t>: </a:t>
            </a:r>
            <a:r>
              <a:rPr lang="en-US" sz="2000" dirty="0">
                <a:hlinkClick r:id="rId4"/>
              </a:rPr>
              <a:t>Maria </a:t>
            </a:r>
            <a:r>
              <a:rPr lang="en-US" sz="2000" dirty="0" smtClean="0">
                <a:hlinkClick r:id="rId4"/>
              </a:rPr>
              <a:t>Montessori</a:t>
            </a:r>
            <a:r>
              <a:rPr lang="en-US" sz="2000" dirty="0" smtClean="0"/>
              <a:t>, [Public </a:t>
            </a:r>
            <a:r>
              <a:rPr lang="en-US" sz="2000" dirty="0"/>
              <a:t>domain], via Wikimedia Commons.</a:t>
            </a:r>
            <a:endParaRPr lang="el-GR" sz="2000" dirty="0"/>
          </a:p>
          <a:p>
            <a:pPr marL="0" indent="0">
              <a:buNone/>
            </a:pPr>
            <a:r>
              <a:rPr lang="el-GR" sz="2000" dirty="0" smtClean="0"/>
              <a:t>Εικόνα </a:t>
            </a:r>
            <a:r>
              <a:rPr lang="en-US" sz="2000" dirty="0" smtClean="0"/>
              <a:t>2</a:t>
            </a:r>
            <a:r>
              <a:rPr lang="el-GR" sz="2000" dirty="0" smtClean="0"/>
              <a:t>: </a:t>
            </a:r>
            <a:r>
              <a:rPr lang="en-US" sz="2000" dirty="0">
                <a:hlinkClick r:id="rId5"/>
              </a:rPr>
              <a:t>Portrait of Maria Montessori</a:t>
            </a:r>
            <a:r>
              <a:rPr lang="el-GR" sz="2000" dirty="0" smtClean="0"/>
              <a:t>, </a:t>
            </a:r>
            <a:r>
              <a:rPr lang="en-US" sz="2000" dirty="0"/>
              <a:t>The New Student's Reference Work [Public domain], via Wikimedia Commons.</a:t>
            </a:r>
            <a:endParaRPr lang="el-GR" sz="2000" dirty="0" smtClean="0"/>
          </a:p>
          <a:p>
            <a:pPr marL="0" indent="0">
              <a:buNone/>
            </a:pPr>
            <a:endParaRPr lang="el-GR" sz="2000" dirty="0"/>
          </a:p>
        </p:txBody>
      </p:sp>
    </p:spTree>
    <p:custDataLst>
      <p:tags r:id="rId1"/>
    </p:custDataLst>
    <p:extLst>
      <p:ext uri="{BB962C8B-B14F-4D97-AF65-F5344CB8AC3E}">
        <p14:creationId xmlns:p14="http://schemas.microsoft.com/office/powerpoint/2010/main" val="3809783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l-GR" dirty="0"/>
              <a:t>Βιογραφία</a:t>
            </a:r>
            <a:r>
              <a:rPr lang="en-US" dirty="0"/>
              <a:t> </a:t>
            </a:r>
            <a:r>
              <a:rPr lang="en-US" dirty="0" smtClean="0"/>
              <a:t>(1/2</a:t>
            </a:r>
            <a:r>
              <a:rPr lang="en-US" dirty="0"/>
              <a:t>)</a:t>
            </a:r>
            <a:endParaRPr lang="el-GR" dirty="0"/>
          </a:p>
        </p:txBody>
      </p:sp>
      <p:sp>
        <p:nvSpPr>
          <p:cNvPr id="2" name="Θέση περιεχομένου 1"/>
          <p:cNvSpPr>
            <a:spLocks noGrp="1"/>
          </p:cNvSpPr>
          <p:nvPr>
            <p:ph sz="half" idx="2"/>
          </p:nvPr>
        </p:nvSpPr>
        <p:spPr>
          <a:xfrm>
            <a:off x="3203848" y="1600200"/>
            <a:ext cx="5482952" cy="4525963"/>
          </a:xfrm>
        </p:spPr>
        <p:txBody>
          <a:bodyPr>
            <a:noAutofit/>
          </a:bodyPr>
          <a:lstStyle/>
          <a:p>
            <a:pPr marL="0" indent="0">
              <a:buNone/>
            </a:pPr>
            <a:r>
              <a:rPr lang="el-GR" sz="2600" dirty="0"/>
              <a:t>Γεννήθηκε στην Ανκόνα από μορφωμένους αλλά φτωχούς γονείς. Στη συντηρητική Ιταλία του τέλους του 19ουαι. κατάφερε να γίνει η πρώτη γυναίκα ιατρός στη χώρα της. Συμμετείχε ενεργά στο γυναικείο κίνημα και έκανε σχετικές ομιλίες σε όλη την Ευρώπη, πράγμα που της έδωσε μεγάλη δημοσιότητα.</a:t>
            </a:r>
            <a:r>
              <a:rPr lang="en-US" sz="2600" dirty="0"/>
              <a:t> </a:t>
            </a:r>
            <a:endParaRPr lang="el-GR" sz="2600" dirty="0"/>
          </a:p>
          <a:p>
            <a:endParaRPr lang="en-US" sz="2600" dirty="0"/>
          </a:p>
        </p:txBody>
      </p:sp>
      <p:pic>
        <p:nvPicPr>
          <p:cNvPr id="2050" name="Picture 2" descr="Maria Montessori"/>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755576" y="1691973"/>
            <a:ext cx="2160240" cy="3969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53611" y="5755722"/>
            <a:ext cx="495649" cy="369332"/>
          </a:xfrm>
          <a:prstGeom prst="rect">
            <a:avLst/>
          </a:prstGeom>
        </p:spPr>
        <p:txBody>
          <a:bodyPr wrap="none">
            <a:spAutoFit/>
          </a:bodyPr>
          <a:lstStyle/>
          <a:p>
            <a:r>
              <a:rPr lang="el-GR" dirty="0"/>
              <a:t> </a:t>
            </a:r>
            <a:r>
              <a:rPr lang="el-GR" dirty="0" smtClean="0"/>
              <a:t>[</a:t>
            </a:r>
            <a:r>
              <a:rPr lang="en-US" dirty="0" smtClean="0"/>
              <a:t>2</a:t>
            </a:r>
            <a:r>
              <a:rPr lang="el-GR" dirty="0" smtClean="0"/>
              <a:t>]</a:t>
            </a:r>
            <a:endParaRPr lang="el-GR" dirty="0"/>
          </a:p>
        </p:txBody>
      </p:sp>
    </p:spTree>
    <p:custDataLst>
      <p:tags r:id="rId1"/>
    </p:custDataLst>
    <p:extLst>
      <p:ext uri="{BB962C8B-B14F-4D97-AF65-F5344CB8AC3E}">
        <p14:creationId xmlns:p14="http://schemas.microsoft.com/office/powerpoint/2010/main" val="3225327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l-GR" dirty="0" smtClean="0"/>
              <a:t>Βιογραφία</a:t>
            </a:r>
            <a:r>
              <a:rPr lang="en-US" dirty="0" smtClean="0"/>
              <a:t> (2/2)</a:t>
            </a:r>
            <a:endParaRPr lang="el-GR" dirty="0"/>
          </a:p>
        </p:txBody>
      </p:sp>
      <p:sp>
        <p:nvSpPr>
          <p:cNvPr id="115715" name="Rectangle 3"/>
          <p:cNvSpPr>
            <a:spLocks noGrp="1" noChangeArrowheads="1"/>
          </p:cNvSpPr>
          <p:nvPr>
            <p:ph idx="1"/>
          </p:nvPr>
        </p:nvSpPr>
        <p:spPr/>
        <p:txBody>
          <a:bodyPr>
            <a:normAutofit/>
          </a:bodyPr>
          <a:lstStyle/>
          <a:p>
            <a:pPr marL="0" indent="0">
              <a:buNone/>
            </a:pPr>
            <a:r>
              <a:rPr lang="el-GR" sz="2600" dirty="0" smtClean="0"/>
              <a:t>Οι </a:t>
            </a:r>
            <a:r>
              <a:rPr lang="el-GR" sz="2600" dirty="0"/>
              <a:t>Υπουργοί παιδείας στην Ιταλία της απαγόρευσαν κάθε πρόσβαση σε παιδιά του Δημοτικού σχολείου, οδηγώντας την να ασχοληθεί με παιδιά προσχολικής ηλικίας. Τα εξαιρετικά αποτελέσματα και η συνεχής πρόοδος των μεθόδων της, η ενασχόλησή της με μη προνομιούχα παιδιά της έδωσαν ευρύτατη αποδοχή και ξεσήκωσαν κύματα ενθουσιασμού σε όλο τον κόσμο. Το 1939 έφυγε από την πατρίδα της για την Ινδία και τη Σρι Λάνκα, όπου και έζησε έως το 1947. </a:t>
            </a:r>
          </a:p>
        </p:txBody>
      </p:sp>
    </p:spTree>
    <p:extLst>
      <p:ext uri="{BB962C8B-B14F-4D97-AF65-F5344CB8AC3E}">
        <p14:creationId xmlns:p14="http://schemas.microsoft.com/office/powerpoint/2010/main" val="2813939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custDataLst>
              <p:tags r:id="rId1"/>
            </p:custDataLst>
          </p:nvPr>
        </p:nvSpPr>
        <p:spPr/>
        <p:txBody>
          <a:bodyPr/>
          <a:lstStyle/>
          <a:p>
            <a:r>
              <a:rPr lang="en-US" sz="4800" dirty="0"/>
              <a:t>Montessori</a:t>
            </a:r>
            <a:r>
              <a:rPr lang="el-GR" sz="4800" dirty="0"/>
              <a:t> (1870-1952)</a:t>
            </a:r>
          </a:p>
        </p:txBody>
      </p:sp>
      <p:sp>
        <p:nvSpPr>
          <p:cNvPr id="50179" name="Rectangle 3"/>
          <p:cNvSpPr>
            <a:spLocks noGrp="1" noChangeArrowheads="1"/>
          </p:cNvSpPr>
          <p:nvPr>
            <p:ph type="body" idx="1"/>
          </p:nvPr>
        </p:nvSpPr>
        <p:spPr>
          <a:xfrm>
            <a:off x="457200" y="1600200"/>
            <a:ext cx="8229600" cy="4687888"/>
          </a:xfrm>
        </p:spPr>
        <p:txBody>
          <a:bodyPr>
            <a:noAutofit/>
          </a:bodyPr>
          <a:lstStyle/>
          <a:p>
            <a:pPr>
              <a:spcBef>
                <a:spcPts val="600"/>
              </a:spcBef>
            </a:pPr>
            <a:r>
              <a:rPr lang="el-GR" sz="3000" dirty="0">
                <a:latin typeface="+mj-lt"/>
              </a:rPr>
              <a:t>Γιατρός </a:t>
            </a:r>
            <a:r>
              <a:rPr lang="en-US" sz="3000" dirty="0">
                <a:latin typeface="+mj-lt"/>
              </a:rPr>
              <a:t>(</a:t>
            </a:r>
            <a:r>
              <a:rPr lang="el-GR" sz="3000" dirty="0">
                <a:latin typeface="+mj-lt"/>
              </a:rPr>
              <a:t>η πρώτη στη χώρα της) &amp; </a:t>
            </a:r>
            <a:r>
              <a:rPr lang="el-GR" sz="3000" dirty="0" smtClean="0">
                <a:latin typeface="+mj-lt"/>
              </a:rPr>
              <a:t>ανθρωπολόγος. </a:t>
            </a:r>
            <a:endParaRPr lang="el-GR" sz="3000" dirty="0">
              <a:latin typeface="+mj-lt"/>
            </a:endParaRPr>
          </a:p>
          <a:p>
            <a:pPr>
              <a:spcBef>
                <a:spcPts val="600"/>
              </a:spcBef>
            </a:pPr>
            <a:r>
              <a:rPr lang="el-GR" sz="3000" dirty="0">
                <a:latin typeface="+mj-lt"/>
              </a:rPr>
              <a:t>Ανθρωπολογική θεώρηση &amp; Φιλοσοφία της Αγωγής </a:t>
            </a:r>
            <a:r>
              <a:rPr lang="el-GR" sz="3000" dirty="0">
                <a:latin typeface="+mj-lt"/>
                <a:ea typeface="Malgun Gothic" pitchFamily="34" charset="-127"/>
              </a:rPr>
              <a:t>⇒</a:t>
            </a:r>
            <a:r>
              <a:rPr lang="el-GR" sz="3000" dirty="0">
                <a:latin typeface="+mj-lt"/>
              </a:rPr>
              <a:t> εκπαιδευτική θεωρία πάνω στην οποία στηρίζεται η εκπαιδευτική μέθοδος </a:t>
            </a:r>
            <a:r>
              <a:rPr lang="en-US" sz="3000" dirty="0" smtClean="0">
                <a:latin typeface="+mj-lt"/>
              </a:rPr>
              <a:t>Montessori</a:t>
            </a:r>
            <a:r>
              <a:rPr lang="el-GR" sz="3000" dirty="0" smtClean="0">
                <a:latin typeface="+mj-lt"/>
              </a:rPr>
              <a:t>.</a:t>
            </a:r>
            <a:endParaRPr lang="en-US" sz="3000" dirty="0">
              <a:latin typeface="+mj-lt"/>
            </a:endParaRPr>
          </a:p>
          <a:p>
            <a:pPr>
              <a:spcBef>
                <a:spcPts val="600"/>
              </a:spcBef>
            </a:pPr>
            <a:r>
              <a:rPr lang="el-GR" sz="3000" dirty="0">
                <a:latin typeface="+mj-lt"/>
              </a:rPr>
              <a:t>Παρά τις επιστημονικές της (θετικιστικού τύπου) αξιώσεις οι προτάσεις της κινούνται στο πλαίσιο της ουτοπίας και του μεσσιανισμού.</a:t>
            </a:r>
          </a:p>
        </p:txBody>
      </p:sp>
    </p:spTree>
    <p:extLst>
      <p:ext uri="{BB962C8B-B14F-4D97-AF65-F5344CB8AC3E}">
        <p14:creationId xmlns:p14="http://schemas.microsoft.com/office/powerpoint/2010/main" val="2121426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Autofit/>
          </a:bodyPr>
          <a:lstStyle/>
          <a:p>
            <a:r>
              <a:rPr lang="el-GR" sz="4000" dirty="0"/>
              <a:t>Βασικές αρχές </a:t>
            </a:r>
            <a:r>
              <a:rPr lang="el-GR" sz="4000" dirty="0" smtClean="0"/>
              <a:t>παιδαγωγικής </a:t>
            </a:r>
            <a:r>
              <a:rPr lang="en-US" sz="4000" dirty="0" smtClean="0"/>
              <a:t>Montessori</a:t>
            </a:r>
            <a:endParaRPr lang="el-GR" sz="4000" dirty="0"/>
          </a:p>
        </p:txBody>
      </p:sp>
      <p:sp>
        <p:nvSpPr>
          <p:cNvPr id="58371" name="Rectangle 3"/>
          <p:cNvSpPr>
            <a:spLocks noGrp="1" noChangeArrowheads="1"/>
          </p:cNvSpPr>
          <p:nvPr>
            <p:ph type="body" idx="1"/>
          </p:nvPr>
        </p:nvSpPr>
        <p:spPr/>
        <p:txBody>
          <a:bodyPr/>
          <a:lstStyle/>
          <a:p>
            <a:r>
              <a:rPr lang="el-GR" dirty="0"/>
              <a:t>Ενυπάρχον σχέδιο ανάπτυξης </a:t>
            </a:r>
            <a:r>
              <a:rPr lang="el-GR" dirty="0" smtClean="0"/>
              <a:t>και ορμή.</a:t>
            </a:r>
            <a:endParaRPr lang="el-GR" dirty="0"/>
          </a:p>
          <a:p>
            <a:r>
              <a:rPr lang="el-GR" dirty="0" smtClean="0"/>
              <a:t>Αγωγή </a:t>
            </a:r>
            <a:r>
              <a:rPr lang="el-GR" dirty="0"/>
              <a:t>ως </a:t>
            </a:r>
            <a:r>
              <a:rPr lang="el-GR" dirty="0" smtClean="0"/>
              <a:t>ομαλοποίηση </a:t>
            </a:r>
            <a:r>
              <a:rPr lang="el-GR" dirty="0"/>
              <a:t>– σημασία </a:t>
            </a:r>
            <a:r>
              <a:rPr lang="el-GR" dirty="0" smtClean="0"/>
              <a:t>συγκέντρωσης.</a:t>
            </a:r>
            <a:endParaRPr lang="el-GR" dirty="0"/>
          </a:p>
          <a:p>
            <a:r>
              <a:rPr lang="el-GR" dirty="0"/>
              <a:t>Διδακτικό </a:t>
            </a:r>
            <a:r>
              <a:rPr lang="el-GR" dirty="0" smtClean="0"/>
              <a:t>στήριγμα.</a:t>
            </a:r>
            <a:endParaRPr lang="el-GR" dirty="0"/>
          </a:p>
        </p:txBody>
      </p:sp>
    </p:spTree>
    <p:extLst>
      <p:ext uri="{BB962C8B-B14F-4D97-AF65-F5344CB8AC3E}">
        <p14:creationId xmlns:p14="http://schemas.microsoft.com/office/powerpoint/2010/main" val="3820173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l-GR" dirty="0"/>
              <a:t>Νέα </a:t>
            </a:r>
            <a:r>
              <a:rPr lang="en-US" dirty="0"/>
              <a:t>vs </a:t>
            </a:r>
            <a:r>
              <a:rPr lang="el-GR" dirty="0"/>
              <a:t>Παλιά </a:t>
            </a:r>
            <a:r>
              <a:rPr lang="el-GR" dirty="0" smtClean="0"/>
              <a:t>αγωγή (1/2)</a:t>
            </a:r>
            <a:endParaRPr lang="el-GR" dirty="0"/>
          </a:p>
        </p:txBody>
      </p:sp>
      <p:sp>
        <p:nvSpPr>
          <p:cNvPr id="74755" name="Rectangle 3"/>
          <p:cNvSpPr>
            <a:spLocks noGrp="1" noChangeArrowheads="1"/>
          </p:cNvSpPr>
          <p:nvPr>
            <p:ph idx="1"/>
          </p:nvPr>
        </p:nvSpPr>
        <p:spPr/>
        <p:txBody>
          <a:bodyPr>
            <a:normAutofit lnSpcReduction="10000"/>
          </a:bodyPr>
          <a:lstStyle/>
          <a:p>
            <a:r>
              <a:rPr lang="el-GR" dirty="0"/>
              <a:t>Παλιά αγωγή: ο ενήλικος αποφασίζει – το παιδί υπακούει και υποτάσσεται (πάλη).</a:t>
            </a:r>
          </a:p>
          <a:p>
            <a:r>
              <a:rPr lang="el-GR" dirty="0"/>
              <a:t>Νέα αγωγή: Ο ενήλικος ετοιμάζει ένα περιβάλλον που να ανταποκρίνεται στις ανάγκες της ζωής και της ανάπτυξης του παιδιού και θέτει στη διάθεσή του σε κάθε στάδιο της ανάπτυξής του τα μέσα που χρειάζονται για να ανταποκριθεί στις ανάγκες του.</a:t>
            </a:r>
          </a:p>
        </p:txBody>
      </p:sp>
    </p:spTree>
    <p:extLst>
      <p:ext uri="{BB962C8B-B14F-4D97-AF65-F5344CB8AC3E}">
        <p14:creationId xmlns:p14="http://schemas.microsoft.com/office/powerpoint/2010/main" val="1860471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Νέα </a:t>
            </a:r>
            <a:r>
              <a:rPr lang="en-US" dirty="0"/>
              <a:t>vs </a:t>
            </a:r>
            <a:r>
              <a:rPr lang="el-GR" dirty="0"/>
              <a:t>Παλιά αγωγή </a:t>
            </a:r>
            <a:r>
              <a:rPr lang="el-GR" dirty="0" smtClean="0"/>
              <a:t>(2/2</a:t>
            </a:r>
            <a:r>
              <a:rPr lang="el-GR" dirty="0"/>
              <a:t>)</a:t>
            </a:r>
            <a:endParaRPr lang="en-US" dirty="0"/>
          </a:p>
        </p:txBody>
      </p:sp>
      <p:sp>
        <p:nvSpPr>
          <p:cNvPr id="76802" name="Rectangle 2"/>
          <p:cNvSpPr>
            <a:spLocks noGrp="1" noChangeArrowheads="1"/>
          </p:cNvSpPr>
          <p:nvPr>
            <p:ph idx="1"/>
          </p:nvPr>
        </p:nvSpPr>
        <p:spPr/>
        <p:txBody>
          <a:bodyPr>
            <a:normAutofit fontScale="85000" lnSpcReduction="20000"/>
          </a:bodyPr>
          <a:lstStyle/>
          <a:p>
            <a:pPr>
              <a:lnSpc>
                <a:spcPct val="110000"/>
              </a:lnSpc>
            </a:pPr>
            <a:r>
              <a:rPr lang="el-GR" dirty="0"/>
              <a:t>Παλιά αγωγή: αγνοεί το σχέδιο δόμησης του παιδιού και την Ορμή και φράζει με εμπόδια τη φυσιολογική πορεία της προβλεπόμενης ανάπτυξης </a:t>
            </a:r>
            <a:r>
              <a:rPr lang="el-GR" dirty="0">
                <a:latin typeface="Malgun Gothic" pitchFamily="34" charset="-127"/>
                <a:ea typeface="Malgun Gothic" pitchFamily="34" charset="-127"/>
              </a:rPr>
              <a:t>⇒</a:t>
            </a:r>
            <a:r>
              <a:rPr lang="el-GR" dirty="0"/>
              <a:t> παιδί που έχει εκτραπεί από τη φυσιολογική του πορεία, οπότε είναι φορτωμένο με ελαττώματα, παραξενιές, ντροπαλότητα, φοβίες, ψέματα, αλαζονεία, λαιμαργία.</a:t>
            </a:r>
          </a:p>
          <a:p>
            <a:pPr>
              <a:lnSpc>
                <a:spcPct val="110000"/>
              </a:lnSpc>
            </a:pPr>
            <a:r>
              <a:rPr lang="el-GR" dirty="0"/>
              <a:t>Νέα αγωγή: το παιδί ελευθερώνεται έμμεσα από αυτές τις δεσμεύσεις που του έχουν επιβληθεί και του επιτρέπεται να ξαναβρεί τη φυσιολογική του πορεία, να ομαλοποιηθεί.   </a:t>
            </a:r>
          </a:p>
        </p:txBody>
      </p:sp>
    </p:spTree>
    <p:extLst>
      <p:ext uri="{BB962C8B-B14F-4D97-AF65-F5344CB8AC3E}">
        <p14:creationId xmlns:p14="http://schemas.microsoft.com/office/powerpoint/2010/main" val="347008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l-GR"/>
              <a:t>Άρα</a:t>
            </a:r>
          </a:p>
        </p:txBody>
      </p:sp>
      <p:sp>
        <p:nvSpPr>
          <p:cNvPr id="113667" name="Rectangle 3"/>
          <p:cNvSpPr>
            <a:spLocks noGrp="1" noChangeArrowheads="1"/>
          </p:cNvSpPr>
          <p:nvPr>
            <p:ph idx="1"/>
          </p:nvPr>
        </p:nvSpPr>
        <p:spPr/>
        <p:txBody>
          <a:bodyPr>
            <a:noAutofit/>
          </a:bodyPr>
          <a:lstStyle/>
          <a:p>
            <a:pPr marL="0" indent="0">
              <a:buNone/>
            </a:pPr>
            <a:r>
              <a:rPr lang="el-GR" sz="2600" dirty="0"/>
              <a:t>Για τη </a:t>
            </a:r>
            <a:r>
              <a:rPr lang="el-GR" sz="2600" dirty="0" err="1"/>
              <a:t>Μοντεσόρι</a:t>
            </a:r>
            <a:r>
              <a:rPr lang="el-GR" sz="2600" dirty="0"/>
              <a:t> το παιδί μαθαίνει αυθόρμητα. Οι εκπαιδευτικοί θα πρέπει να λειτουργούν ως εκείνοι που δομούν το παιδικό περιβάλλον ώστε αυτό να παράσχει περισσότερες ευκαιρίες για μάθηση. Το </a:t>
            </a:r>
            <a:r>
              <a:rPr lang="el-GR" sz="2600" dirty="0" err="1"/>
              <a:t>Μοντεσοριανό</a:t>
            </a:r>
            <a:r>
              <a:rPr lang="el-GR" sz="2600" dirty="0"/>
              <a:t> </a:t>
            </a:r>
            <a:r>
              <a:rPr lang="el-GR" sz="2600" b="1" dirty="0"/>
              <a:t>δομημένο περιβάλλον </a:t>
            </a:r>
            <a:r>
              <a:rPr lang="el-GR" sz="2600" dirty="0"/>
              <a:t>επιτυγχάνεται με τα </a:t>
            </a:r>
            <a:r>
              <a:rPr lang="el-GR" sz="2600" b="1" dirty="0"/>
              <a:t>εκπαιδευτικά υλικά </a:t>
            </a:r>
            <a:r>
              <a:rPr lang="el-GR" sz="2600" dirty="0"/>
              <a:t>και παιχνίδια, μα και με την κατασκευή των σπιτιών των παιδιών. Εδώ τα πολύ μικρά παιδιά δεν αναγκάζονται να ζήσουν σε κτίρια που έχουν κατασκευασθεί από και για τους ενήλικες, αλλά σε φιλικούς και ευχάριστους χώρους, όπου ακόμα και τα αντικείμενα που χειρίζονται σέβονται τις διαστάσεις τους. </a:t>
            </a:r>
          </a:p>
        </p:txBody>
      </p:sp>
    </p:spTree>
    <p:extLst>
      <p:ext uri="{BB962C8B-B14F-4D97-AF65-F5344CB8AC3E}">
        <p14:creationId xmlns:p14="http://schemas.microsoft.com/office/powerpoint/2010/main" val="21525385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47:12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1028,8,"/>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5714,2,2050,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EBFC656-2F41-41AC-AA24-593C1142B4D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3348</TotalTime>
  <Words>1645</Words>
  <Application>Microsoft Office PowerPoint</Application>
  <PresentationFormat>On-screen Show (4:3)</PresentationFormat>
  <Paragraphs>111</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Εισαγωγή στις Επιστήμες της Αγωγής</vt:lpstr>
      <vt:lpstr>Maria Montessori</vt:lpstr>
      <vt:lpstr>Βιογραφία (1/2)</vt:lpstr>
      <vt:lpstr>Βιογραφία (2/2)</vt:lpstr>
      <vt:lpstr>Montessori (1870-1952)</vt:lpstr>
      <vt:lpstr>Βασικές αρχές παιδαγωγικής Montessori</vt:lpstr>
      <vt:lpstr>Νέα vs Παλιά αγωγή (1/2)</vt:lpstr>
      <vt:lpstr>Νέα vs Παλιά αγωγή (2/2)</vt:lpstr>
      <vt:lpstr>Άρα</vt:lpstr>
      <vt:lpstr>Απόσπασμα</vt:lpstr>
      <vt:lpstr>Ασκήσεις της καθημερινής ζωής: ομαλοποίηση</vt:lpstr>
      <vt:lpstr>Διδακτικό στήριγμα:  στήριγμα ανάπτυξης</vt:lpstr>
      <vt:lpstr>Κοινά στοιχεία στις πέντε ομάδες</vt:lpstr>
      <vt:lpstr>Απόσπασμα</vt:lpstr>
      <vt:lpstr>Αριθμός και κατηγορίες μαθητών</vt:lpstr>
      <vt:lpstr>Απόσπασμα</vt:lpstr>
      <vt:lpstr>Οι μαθητές υπεύθυνοι για το χώρο τους</vt:lpstr>
      <vt:lpstr>Ο νέος δάσκαλος: Ο ρόλος του</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Maria Montessori </dc:title>
  <dc:subject>Εισαγωγή στις Επιστήμες της Αγωγής</dc:subject>
  <dc:creator>Αλεξάνδρα Ανδρούσου;Βασίλης Τσάφος</dc:creator>
  <cp:lastModifiedBy>takis81 mark</cp:lastModifiedBy>
  <cp:revision>350</cp:revision>
  <dcterms:created xsi:type="dcterms:W3CDTF">2012-09-06T09:03:05Z</dcterms:created>
  <dcterms:modified xsi:type="dcterms:W3CDTF">2017-03-19T19:47:21Z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