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44" r:id="rId2"/>
    <p:sldId id="545" r:id="rId3"/>
    <p:sldId id="546" r:id="rId4"/>
    <p:sldId id="547" r:id="rId5"/>
    <p:sldId id="548" r:id="rId6"/>
    <p:sldId id="549" r:id="rId7"/>
    <p:sldId id="550" r:id="rId8"/>
    <p:sldId id="552" r:id="rId9"/>
    <p:sldId id="553" r:id="rId10"/>
    <p:sldId id="554" r:id="rId11"/>
    <p:sldId id="555" r:id="rId12"/>
    <p:sldId id="573" r:id="rId13"/>
    <p:sldId id="556" r:id="rId14"/>
    <p:sldId id="557" r:id="rId15"/>
    <p:sldId id="558" r:id="rId16"/>
    <p:sldId id="559" r:id="rId17"/>
    <p:sldId id="574" r:id="rId18"/>
    <p:sldId id="560" r:id="rId19"/>
    <p:sldId id="561" r:id="rId20"/>
    <p:sldId id="562" r:id="rId21"/>
    <p:sldId id="563" r:id="rId22"/>
    <p:sldId id="564" r:id="rId23"/>
    <p:sldId id="575" r:id="rId24"/>
    <p:sldId id="565" r:id="rId25"/>
    <p:sldId id="566" r:id="rId26"/>
    <p:sldId id="567" r:id="rId27"/>
    <p:sldId id="568" r:id="rId28"/>
    <p:sldId id="576" r:id="rId29"/>
    <p:sldId id="577" r:id="rId30"/>
    <p:sldId id="571" r:id="rId31"/>
    <p:sldId id="572" r:id="rId32"/>
    <p:sldId id="578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544"/>
            <p14:sldId id="545"/>
            <p14:sldId id="546"/>
            <p14:sldId id="547"/>
            <p14:sldId id="548"/>
            <p14:sldId id="549"/>
            <p14:sldId id="550"/>
            <p14:sldId id="552"/>
            <p14:sldId id="553"/>
            <p14:sldId id="554"/>
            <p14:sldId id="555"/>
            <p14:sldId id="573"/>
            <p14:sldId id="556"/>
            <p14:sldId id="557"/>
            <p14:sldId id="558"/>
            <p14:sldId id="559"/>
            <p14:sldId id="574"/>
            <p14:sldId id="560"/>
            <p14:sldId id="561"/>
            <p14:sldId id="562"/>
            <p14:sldId id="563"/>
            <p14:sldId id="564"/>
            <p14:sldId id="575"/>
            <p14:sldId id="565"/>
            <p14:sldId id="566"/>
            <p14:sldId id="567"/>
            <p14:sldId id="568"/>
            <p14:sldId id="576"/>
            <p14:sldId id="577"/>
            <p14:sldId id="571"/>
            <p14:sldId id="572"/>
            <p14:sldId id="578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10" autoAdjust="0"/>
    <p:restoredTop sz="99309" autoAdjust="0"/>
  </p:normalViewPr>
  <p:slideViewPr>
    <p:cSldViewPr>
      <p:cViewPr varScale="1">
        <p:scale>
          <a:sx n="54" d="100"/>
          <a:sy n="54" d="100"/>
        </p:scale>
        <p:origin x="72" y="2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20/4/2016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5027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8880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5601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1256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0658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25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9652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8538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23951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0289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09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495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25119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9712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52967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F29A361-7969-4223-AADF-64B98AB7A385}" type="slidenum">
              <a:rPr lang="el-GR" altLang="el-GR"/>
              <a:pPr algn="r">
                <a:spcBef>
                  <a:spcPct val="0"/>
                </a:spcBef>
              </a:pPr>
              <a:t>23</a:t>
            </a:fld>
            <a:endParaRPr lang="el-GR" altLang="el-GR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0568461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5012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08031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35115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4830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616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200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3054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3689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4084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6753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5232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6345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277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9824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1040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619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Νοσηλευτική Φροντίδα στο Σπίτι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NURS169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NURS1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ΚΟΙΝΟΤΙΚΗ ΝΟΣΗΛΕΥΤΙΚΗ Ι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9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l-GR" sz="2800" dirty="0" smtClean="0"/>
              <a:t>Νοσηλευτική Φροντίδα στο Σπίτι</a:t>
            </a:r>
          </a:p>
          <a:p>
            <a:r>
              <a:rPr lang="el-GR" sz="2000" dirty="0" smtClean="0"/>
              <a:t> </a:t>
            </a:r>
            <a:endParaRPr lang="en-US" sz="2800" dirty="0" smtClean="0"/>
          </a:p>
          <a:p>
            <a:endParaRPr lang="el-GR" sz="200" dirty="0" smtClean="0"/>
          </a:p>
          <a:p>
            <a:r>
              <a:rPr lang="el-GR" sz="2800" dirty="0" smtClean="0"/>
              <a:t>Αθηνά  Καλοκαιρινού </a:t>
            </a:r>
            <a:r>
              <a:rPr lang="el-GR" sz="2800" dirty="0"/>
              <a:t>– Αναγνωστοπούλου</a:t>
            </a:r>
          </a:p>
          <a:p>
            <a:r>
              <a:rPr lang="el-GR" sz="2800" dirty="0"/>
              <a:t>Καθηγήτρια  </a:t>
            </a:r>
          </a:p>
          <a:p>
            <a:r>
              <a:rPr lang="el-GR" sz="2800" dirty="0"/>
              <a:t>Τμήμα  </a:t>
            </a:r>
            <a:r>
              <a:rPr lang="el-GR" sz="2800" dirty="0" smtClean="0"/>
              <a:t>Νοσηλευτικής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r>
              <a:rPr lang="el-GR" sz="2400" dirty="0" smtClean="0"/>
              <a:t>Τομέας Δημόσιας Υγείας</a:t>
            </a:r>
          </a:p>
          <a:p>
            <a:r>
              <a:rPr lang="el-GR" sz="2400" dirty="0" smtClean="0"/>
              <a:t> Εργαστήριο Κοινοτικής Νοσηλευτικής</a:t>
            </a:r>
            <a:endParaRPr lang="el-GR" sz="24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96879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Αντικειμενικοί </a:t>
            </a:r>
            <a:r>
              <a:rPr lang="el-GR" altLang="el-GR" dirty="0" smtClean="0"/>
              <a:t>σκοποί Κατ’ </a:t>
            </a:r>
            <a:r>
              <a:rPr lang="el-GR" altLang="el-GR" dirty="0" err="1" smtClean="0"/>
              <a:t>Οίκον</a:t>
            </a:r>
            <a:r>
              <a:rPr lang="el-GR" altLang="el-GR" dirty="0" smtClean="0"/>
              <a:t> </a:t>
            </a:r>
            <a:r>
              <a:rPr lang="el-GR" altLang="el-GR" dirty="0" smtClean="0"/>
              <a:t>Νοσηλείας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Αποφυγή </a:t>
            </a:r>
            <a:r>
              <a:rPr lang="el-GR" altLang="el-GR" sz="2800" dirty="0" err="1" smtClean="0"/>
              <a:t>στρεσσογόνων</a:t>
            </a:r>
            <a:r>
              <a:rPr lang="el-GR" altLang="el-GR" sz="2800" dirty="0" smtClean="0"/>
              <a:t> επαφών.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Εξασφάλιση συνέχειας φροντίδας υγείας.</a:t>
            </a:r>
            <a:endParaRPr lang="en-GB" altLang="el-GR" sz="2800" dirty="0" smtClean="0"/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Ανακάλυψη προβλημάτων ασθενή – οικογένειας.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Παροχή βοήθειας στην οικογένεια για παραδοχή προβλημάτων της.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Ενημέρωση για θέματα οικογενειακού προγραμματισμού.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Διεπιστημονική συνεργασία.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Επιδημιολογική έρευνα.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797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Αντικειμενικοί Σκοποί Επίσκεψης στο Σπίτι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altLang="el-GR" dirty="0" smtClean="0"/>
              <a:t>Ανακάλυψη </a:t>
            </a:r>
            <a:r>
              <a:rPr lang="el-GR" altLang="el-GR" dirty="0"/>
              <a:t>προβλημάτων υγείας που απασχολούν την οικογένεια. </a:t>
            </a:r>
          </a:p>
          <a:p>
            <a:pPr>
              <a:defRPr/>
            </a:pPr>
            <a:r>
              <a:rPr lang="el-GR" altLang="el-GR" dirty="0"/>
              <a:t>Βοήθεια ώστε η οικογένεια να παραδεχθεί και αντιμετωπίσει τα προβλήματά της.</a:t>
            </a:r>
          </a:p>
          <a:p>
            <a:pPr>
              <a:defRPr/>
            </a:pPr>
            <a:r>
              <a:rPr lang="el-GR" altLang="el-GR" dirty="0"/>
              <a:t>Πολλές φορές οικογένειες έχουν προβλήματα</a:t>
            </a:r>
            <a:r>
              <a:rPr lang="en-US" altLang="el-GR" dirty="0" smtClean="0"/>
              <a:t>,</a:t>
            </a:r>
            <a:r>
              <a:rPr lang="el-GR" altLang="el-GR" dirty="0" smtClean="0"/>
              <a:t> όμως </a:t>
            </a:r>
            <a:r>
              <a:rPr lang="el-GR" altLang="el-GR" dirty="0"/>
              <a:t>δεν αναγνωρίζουν ή αρνούνται να παραδεχθούν</a:t>
            </a:r>
            <a:r>
              <a:rPr lang="en-US" altLang="el-GR" dirty="0" smtClean="0"/>
              <a:t>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93303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Αντικειμενικοί Σκοποί Επίσκεψης στο </a:t>
            </a:r>
            <a:r>
              <a:rPr lang="el-GR" altLang="el-GR" dirty="0" smtClean="0"/>
              <a:t>Σπίτι,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el-GR" altLang="el-GR" b="1" dirty="0" smtClean="0"/>
              <a:t>Η </a:t>
            </a:r>
            <a:r>
              <a:rPr lang="el-GR" altLang="el-GR" b="1" dirty="0"/>
              <a:t>αναγνώριση και παραδοχή του προβλήματος οδηγεί στη λύση του.</a:t>
            </a:r>
          </a:p>
          <a:p>
            <a:pPr algn="just">
              <a:defRPr/>
            </a:pPr>
            <a:r>
              <a:rPr lang="el-GR" altLang="el-GR" b="1" dirty="0"/>
              <a:t>Εξασφάλιση υπηρεσιών τις οποίες χρειάζεται η οικογένεια αλλά δεν μπορεί να επιτύχει μόνη </a:t>
            </a:r>
            <a:r>
              <a:rPr lang="el-GR" altLang="el-GR" b="1" dirty="0" smtClean="0"/>
              <a:t>της.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94207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Υπηρεσίες </a:t>
            </a:r>
            <a:r>
              <a:rPr lang="el-GR" altLang="el-GR" dirty="0"/>
              <a:t>τ</a:t>
            </a:r>
            <a:r>
              <a:rPr lang="el-GR" altLang="el-GR" dirty="0" smtClean="0"/>
              <a:t>ης Κατ’ </a:t>
            </a:r>
            <a:r>
              <a:rPr lang="el-GR" altLang="el-GR" dirty="0" err="1" smtClean="0"/>
              <a:t>Οίκον</a:t>
            </a:r>
            <a:r>
              <a:rPr lang="el-GR" altLang="el-GR" dirty="0" smtClean="0"/>
              <a:t> </a:t>
            </a:r>
            <a:r>
              <a:rPr lang="el-GR" altLang="el-GR" dirty="0" smtClean="0"/>
              <a:t>Νοσηλείας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altLang="el-GR" sz="2800" dirty="0" smtClean="0"/>
              <a:t>Νοσηλεία.</a:t>
            </a:r>
          </a:p>
          <a:p>
            <a:pPr>
              <a:defRPr/>
            </a:pPr>
            <a:r>
              <a:rPr lang="el-GR" altLang="el-GR" sz="2800" dirty="0" smtClean="0"/>
              <a:t>Αγωγή υγείας.</a:t>
            </a:r>
          </a:p>
          <a:p>
            <a:pPr>
              <a:defRPr/>
            </a:pPr>
            <a:r>
              <a:rPr lang="el-GR" altLang="el-GR" sz="2800" dirty="0" smtClean="0"/>
              <a:t>Ηθική και ψυχολογική υποστήριξη.</a:t>
            </a:r>
          </a:p>
          <a:p>
            <a:pPr>
              <a:defRPr/>
            </a:pPr>
            <a:r>
              <a:rPr lang="el-GR" altLang="el-GR" sz="2800" dirty="0" smtClean="0"/>
              <a:t>Συμβουλευτική οικογένειας.</a:t>
            </a:r>
          </a:p>
          <a:p>
            <a:pPr>
              <a:defRPr/>
            </a:pPr>
            <a:r>
              <a:rPr lang="el-GR" altLang="el-GR" sz="2800" dirty="0" smtClean="0"/>
              <a:t>Ατομική υγιεινή.</a:t>
            </a:r>
          </a:p>
          <a:p>
            <a:pPr>
              <a:defRPr/>
            </a:pPr>
            <a:r>
              <a:rPr lang="el-GR" altLang="el-GR" sz="2800" dirty="0" smtClean="0"/>
              <a:t>Πληροφόρηση διαθέσιμων. Κοινωνικών πηγών και πόρων.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72991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Ενδεικτικές Νοσηλευτικές Πράξεις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Χορήγηση φαρμάκων</a:t>
            </a:r>
            <a:r>
              <a:rPr lang="en-US" altLang="el-GR" sz="2800" dirty="0" smtClean="0"/>
              <a:t> </a:t>
            </a:r>
            <a:r>
              <a:rPr lang="en-US" altLang="el-GR" sz="2800" dirty="0" smtClean="0"/>
              <a:t>PEROS,IV,IM,SC</a:t>
            </a:r>
            <a:r>
              <a:rPr lang="en-US" altLang="el-GR" sz="2800" dirty="0"/>
              <a:t>.</a:t>
            </a:r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Λήψη ζωτικών σημείων.</a:t>
            </a:r>
            <a:endParaRPr lang="el-GR" altLang="el-GR" sz="2800" dirty="0" smtClean="0"/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Μέτρηση σακχάρου αίματος, ούρων.</a:t>
            </a:r>
            <a:endParaRPr lang="el-GR" altLang="el-GR" sz="2800" dirty="0" smtClean="0"/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Αιμοληψία για τεστ.</a:t>
            </a:r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Περιποίηση: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κατακλίσεων,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κολοστομιών,</a:t>
            </a:r>
            <a:r>
              <a:rPr lang="en-US" altLang="el-GR" sz="2800" dirty="0" smtClean="0"/>
              <a:t> </a:t>
            </a:r>
            <a:r>
              <a:rPr lang="el-GR" altLang="el-GR" sz="2800" dirty="0" err="1" smtClean="0"/>
              <a:t>τραχειοστομίας</a:t>
            </a:r>
            <a:r>
              <a:rPr lang="el-GR" altLang="el-GR" sz="2800" dirty="0" smtClean="0"/>
              <a:t>,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τραυμάτων.</a:t>
            </a:r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Τοποθέτηση αλλαγή καθετήρα: ουροδόχου κύστης, </a:t>
            </a:r>
            <a:r>
              <a:rPr lang="en-US" altLang="el-GR" sz="2800" dirty="0" err="1" smtClean="0"/>
              <a:t>levin</a:t>
            </a:r>
            <a:r>
              <a:rPr lang="en-US" altLang="el-GR" sz="2800" dirty="0" smtClean="0"/>
              <a:t>.</a:t>
            </a:r>
            <a:endParaRPr lang="en-US" altLang="el-GR" sz="2800" dirty="0"/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 smtClean="0"/>
              <a:t>Ατομική καθαριότητα.</a:t>
            </a:r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el-GR" altLang="el-GR" sz="2800" dirty="0"/>
              <a:t>Υ</a:t>
            </a:r>
            <a:r>
              <a:rPr lang="el-GR" altLang="el-GR" sz="2800" dirty="0" smtClean="0"/>
              <a:t>ποκλυσμοί.</a:t>
            </a:r>
          </a:p>
          <a:p>
            <a:pPr>
              <a:spcBef>
                <a:spcPts val="900"/>
              </a:spcBef>
              <a:defRPr/>
            </a:pP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606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Τα Πλεονεκτήματα Επίσκεψης στο </a:t>
            </a:r>
            <a:r>
              <a:rPr lang="el-GR" altLang="el-GR" dirty="0" smtClean="0"/>
              <a:t>Σπίτι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l-GR" altLang="el-GR" dirty="0"/>
              <a:t>Η επίσκεψη στο σπίτι δίνει τη δυνατότητα στον Κοινοτικό Νοσηλευτή να δει τη πραγματική οικογενειακή κατάσταση και να σχηματίσει σαφή εικόνα.</a:t>
            </a:r>
          </a:p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l-GR" altLang="el-GR" dirty="0"/>
              <a:t>Τα μέλη της οικογένειας αισθάνονται μεγαλύτερη άνεση να συζητήσουν θέματα και προβλήματα γιατί διαπιστώνουν ότι η ώρα αυτή είναι δική τους και η επίσκεψη έγινε γι</a:t>
            </a:r>
            <a:r>
              <a:rPr lang="el-GR" altLang="el-GR" dirty="0" smtClean="0"/>
              <a:t>’ αυτούς</a:t>
            </a:r>
            <a:r>
              <a:rPr lang="el-GR" altLang="el-GR" dirty="0" smtClean="0"/>
              <a:t>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27201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Τα Πλεονεκτήματα Επίσκεψης στο </a:t>
            </a:r>
            <a:r>
              <a:rPr lang="el-GR" altLang="el-GR" dirty="0" smtClean="0"/>
              <a:t>Σπίτι,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l-GR" altLang="el-GR" dirty="0"/>
              <a:t>Η οικογένεια με την επαφή αυτή αποκτά εμπιστοσύνη στις υπηρεσίες υγείας και στο έργο της νοσηλευτικής.</a:t>
            </a:r>
          </a:p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l-GR" altLang="el-GR" dirty="0" smtClean="0"/>
              <a:t>Η </a:t>
            </a:r>
            <a:r>
              <a:rPr lang="el-GR" altLang="el-GR" dirty="0"/>
              <a:t>επίσκεψη στο σπίτι σαν μέθοδος επικοινωνίας είναι η πιο προσωπική και εξατομικευμένη.</a:t>
            </a:r>
          </a:p>
          <a:p>
            <a:pPr marL="0" indent="0">
              <a:lnSpc>
                <a:spcPct val="90000"/>
              </a:lnSpc>
              <a:spcBef>
                <a:spcPts val="1800"/>
              </a:spcBef>
              <a:buNone/>
              <a:defRPr/>
            </a:pPr>
            <a:endParaRPr lang="el-GR" altLang="el-GR" dirty="0"/>
          </a:p>
          <a:p>
            <a:pPr>
              <a:lnSpc>
                <a:spcPct val="90000"/>
              </a:lnSpc>
              <a:spcBef>
                <a:spcPts val="1800"/>
              </a:spcBef>
              <a:defRPr/>
            </a:pPr>
            <a:endParaRPr lang="el-GR" altLang="el-GR" dirty="0" smtClean="0"/>
          </a:p>
          <a:p>
            <a:pPr>
              <a:spcBef>
                <a:spcPts val="1800"/>
              </a:spcBef>
              <a:defRPr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2066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Τα Πλεονεκτήματα Επίσκεψης στο </a:t>
            </a:r>
            <a:r>
              <a:rPr lang="el-GR" altLang="el-GR" dirty="0" smtClean="0"/>
              <a:t>Σπίτι,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855365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el-GR" altLang="el-GR" b="1" dirty="0" smtClean="0"/>
              <a:t>Διαφοροποίηση </a:t>
            </a:r>
            <a:r>
              <a:rPr lang="el-GR" altLang="el-GR" b="1" dirty="0"/>
              <a:t>αξιολόγησης </a:t>
            </a:r>
            <a:r>
              <a:rPr lang="el-GR" altLang="el-GR" b="1" dirty="0" smtClean="0"/>
              <a:t>ασθενούς στο σπίτι σε σχέση </a:t>
            </a:r>
            <a:r>
              <a:rPr lang="el-GR" altLang="el-GR" b="1" dirty="0"/>
              <a:t>με το </a:t>
            </a:r>
            <a:r>
              <a:rPr lang="el-GR" altLang="el-GR" b="1" dirty="0" smtClean="0"/>
              <a:t>νοσοκομείο</a:t>
            </a:r>
            <a:r>
              <a:rPr lang="el-GR" altLang="el-GR" b="1" dirty="0" smtClean="0"/>
              <a:t>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el-GR" altLang="el-GR" b="1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el-GR" altLang="el-GR" b="1" dirty="0" smtClean="0"/>
              <a:t>Το </a:t>
            </a:r>
            <a:r>
              <a:rPr lang="el-GR" altLang="el-GR" b="1" dirty="0"/>
              <a:t>κυριότερο όλων </a:t>
            </a:r>
            <a:r>
              <a:rPr lang="el-GR" altLang="el-GR" b="1" dirty="0" smtClean="0"/>
              <a:t>είναι να </a:t>
            </a:r>
            <a:r>
              <a:rPr lang="el-GR" altLang="el-GR" b="1" dirty="0"/>
              <a:t>βοηθηθεί η </a:t>
            </a:r>
            <a:r>
              <a:rPr lang="el-GR" altLang="el-GR" b="1" dirty="0" smtClean="0"/>
              <a:t>οικογένεια να </a:t>
            </a:r>
            <a:r>
              <a:rPr lang="el-GR" altLang="el-GR" b="1" dirty="0"/>
              <a:t>αναγνωρίσει την ευθύνη της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el-GR" altLang="el-GR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el-GR" altLang="el-GR" b="1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15800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Συστημική Αντιμετώπιση</a:t>
            </a:r>
            <a:endParaRPr lang="el-GR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840459"/>
              </p:ext>
            </p:extLst>
          </p:nvPr>
        </p:nvGraphicFramePr>
        <p:xfrm>
          <a:off x="893068" y="1198533"/>
          <a:ext cx="7207324" cy="5182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Διαφάνεια" r:id="rId4" imgW="5530850" imgH="4148138" progId="PowerPoint.Slide.8">
                  <p:embed/>
                </p:oleObj>
              </mc:Choice>
              <mc:Fallback>
                <p:oleObj name="Διαφάνεια" r:id="rId4" imgW="5530850" imgH="4148138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068" y="1198533"/>
                        <a:ext cx="7207324" cy="51827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366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Συστημική Αντιμετώπιση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888" y="1600200"/>
            <a:ext cx="4038600" cy="4525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altLang="el-GR" sz="2700" b="1" dirty="0" smtClean="0"/>
              <a:t>ΑΡΡΩΣΤΟΣ</a:t>
            </a:r>
            <a:endParaRPr lang="el-GR" altLang="el-GR" sz="2700" b="1" dirty="0"/>
          </a:p>
          <a:p>
            <a:pPr>
              <a:buNone/>
              <a:defRPr/>
            </a:pPr>
            <a:endParaRPr lang="el-GR" altLang="el-GR" sz="2700" dirty="0"/>
          </a:p>
          <a:p>
            <a:pPr>
              <a:buNone/>
              <a:defRPr/>
            </a:pPr>
            <a:endParaRPr lang="el-GR" altLang="el-GR" sz="2700" dirty="0"/>
          </a:p>
          <a:p>
            <a:pPr>
              <a:defRPr/>
            </a:pPr>
            <a:r>
              <a:rPr lang="el-GR" altLang="el-GR" sz="2700" dirty="0"/>
              <a:t>ΒΙΟΛΟΓΙΚΕΣ</a:t>
            </a:r>
          </a:p>
          <a:p>
            <a:pPr>
              <a:defRPr/>
            </a:pPr>
            <a:r>
              <a:rPr lang="el-GR" altLang="el-GR" sz="2700" dirty="0"/>
              <a:t>ΔΙΑΤΡΟΦΙΚΕΣ</a:t>
            </a:r>
          </a:p>
          <a:p>
            <a:pPr>
              <a:defRPr/>
            </a:pPr>
            <a:r>
              <a:rPr lang="el-GR" altLang="el-GR" sz="2700" dirty="0"/>
              <a:t>ΨΥΧΟΛΟΓΙΚΕΣ</a:t>
            </a:r>
          </a:p>
          <a:p>
            <a:pPr>
              <a:defRPr/>
            </a:pPr>
            <a:r>
              <a:rPr lang="el-GR" altLang="el-GR" sz="2700" dirty="0"/>
              <a:t>ΚΟΙΝΩΝΙΚΕΣ</a:t>
            </a:r>
          </a:p>
          <a:p>
            <a:endParaRPr lang="el-GR" sz="2700" dirty="0"/>
          </a:p>
          <a:p>
            <a:pPr marL="0" indent="0">
              <a:buNone/>
            </a:pPr>
            <a:endParaRPr lang="el-GR" sz="27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925888" y="1600200"/>
            <a:ext cx="4038600" cy="4525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altLang="el-GR" sz="2700" b="1" dirty="0" smtClean="0">
                <a:solidFill>
                  <a:srgbClr val="5075BC"/>
                </a:solidFill>
              </a:rPr>
              <a:t>ΟΙΚΟΓΕΝΕΙΑ</a:t>
            </a:r>
            <a:endParaRPr lang="el-GR" altLang="el-GR" sz="2700" b="1" dirty="0">
              <a:solidFill>
                <a:srgbClr val="5075BC"/>
              </a:solidFill>
            </a:endParaRPr>
          </a:p>
          <a:p>
            <a:pPr>
              <a:defRPr/>
            </a:pPr>
            <a:endParaRPr lang="el-GR" altLang="el-GR" sz="2700" dirty="0">
              <a:solidFill>
                <a:srgbClr val="5075BC"/>
              </a:solidFill>
            </a:endParaRPr>
          </a:p>
          <a:p>
            <a:pPr>
              <a:defRPr/>
            </a:pPr>
            <a:endParaRPr lang="el-GR" altLang="el-GR" sz="2700" dirty="0">
              <a:solidFill>
                <a:srgbClr val="5075BC"/>
              </a:solidFill>
            </a:endParaRPr>
          </a:p>
          <a:p>
            <a:pPr>
              <a:defRPr/>
            </a:pPr>
            <a:endParaRPr lang="el-GR" altLang="el-GR" sz="2700" dirty="0">
              <a:solidFill>
                <a:srgbClr val="5075BC"/>
              </a:solidFill>
            </a:endParaRPr>
          </a:p>
          <a:p>
            <a:pPr>
              <a:defRPr/>
            </a:pPr>
            <a:endParaRPr lang="el-GR" altLang="el-GR" sz="2700" dirty="0">
              <a:solidFill>
                <a:srgbClr val="5075BC"/>
              </a:solidFill>
            </a:endParaRPr>
          </a:p>
          <a:p>
            <a:pPr>
              <a:defRPr/>
            </a:pPr>
            <a:r>
              <a:rPr lang="el-GR" altLang="el-GR" sz="2700" dirty="0">
                <a:solidFill>
                  <a:srgbClr val="5075BC"/>
                </a:solidFill>
              </a:rPr>
              <a:t>ΨΥΧΟΛΟΓΙΚΕΣ</a:t>
            </a:r>
          </a:p>
          <a:p>
            <a:pPr>
              <a:defRPr/>
            </a:pPr>
            <a:r>
              <a:rPr lang="el-GR" altLang="el-GR" sz="2700" dirty="0">
                <a:solidFill>
                  <a:srgbClr val="5075BC"/>
                </a:solidFill>
              </a:rPr>
              <a:t>ΚΟΙΝΩΝΙΚΕΣ</a:t>
            </a:r>
          </a:p>
          <a:p>
            <a:endParaRPr lang="el-GR" sz="2700" dirty="0">
              <a:solidFill>
                <a:srgbClr val="5075BC"/>
              </a:solidFill>
            </a:endParaRPr>
          </a:p>
          <a:p>
            <a:pPr marL="0" indent="0">
              <a:buNone/>
            </a:pPr>
            <a:endParaRPr lang="el-GR" sz="2700" dirty="0">
              <a:solidFill>
                <a:srgbClr val="5075BC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337520" y="2060848"/>
            <a:ext cx="1214438" cy="48577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36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7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Αντιμετώπιση Νοσημάτων Φθοράς στο Νοσοκομείο ή στο Σπίτι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altLang="el-GR" dirty="0" smtClean="0"/>
              <a:t>Υγεία</a:t>
            </a:r>
          </a:p>
          <a:p>
            <a:pPr>
              <a:defRPr/>
            </a:pPr>
            <a:r>
              <a:rPr lang="el-GR" altLang="el-GR" dirty="0" smtClean="0"/>
              <a:t>Βλάβη </a:t>
            </a:r>
          </a:p>
          <a:p>
            <a:pPr>
              <a:defRPr/>
            </a:pPr>
            <a:r>
              <a:rPr lang="el-GR" altLang="el-GR" dirty="0" smtClean="0"/>
              <a:t>Ανικανότητα </a:t>
            </a:r>
          </a:p>
          <a:p>
            <a:pPr>
              <a:defRPr/>
            </a:pPr>
            <a:r>
              <a:rPr lang="el-GR" altLang="el-GR" dirty="0" smtClean="0"/>
              <a:t>Αναπηρία</a:t>
            </a:r>
          </a:p>
          <a:p>
            <a:pPr>
              <a:defRPr/>
            </a:pPr>
            <a:r>
              <a:rPr lang="el-GR" altLang="el-GR" dirty="0" err="1" smtClean="0"/>
              <a:t>Αυτοφροντίδα</a:t>
            </a:r>
            <a:endParaRPr lang="el-GR" alt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024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Κατηγορίες Ασθενών που Νοσηλεύονται στο Σπίτι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altLang="el-GR" dirty="0" smtClean="0"/>
              <a:t>Χρόνιοι αναπνευστικοί άρρωστοι.</a:t>
            </a:r>
          </a:p>
          <a:p>
            <a:pPr>
              <a:defRPr/>
            </a:pPr>
            <a:r>
              <a:rPr lang="el-GR" altLang="el-GR" dirty="0" smtClean="0"/>
              <a:t>Άτομα με καρκίνο.</a:t>
            </a:r>
          </a:p>
          <a:p>
            <a:pPr>
              <a:defRPr/>
            </a:pPr>
            <a:r>
              <a:rPr lang="el-GR" altLang="el-GR" dirty="0" smtClean="0"/>
              <a:t>Νευρολογικοί άρρωστοι.</a:t>
            </a:r>
          </a:p>
          <a:p>
            <a:pPr>
              <a:defRPr/>
            </a:pPr>
            <a:r>
              <a:rPr lang="el-GR" altLang="el-GR" dirty="0" smtClean="0"/>
              <a:t>Καρδιολογικοί άρρωστοι.</a:t>
            </a:r>
          </a:p>
          <a:p>
            <a:pPr>
              <a:defRPr/>
            </a:pPr>
            <a:r>
              <a:rPr lang="el-GR" altLang="el-GR" dirty="0" smtClean="0"/>
              <a:t>Ορθοπεδικοί άρρωστοι.</a:t>
            </a:r>
          </a:p>
          <a:p>
            <a:pPr>
              <a:defRPr/>
            </a:pPr>
            <a:r>
              <a:rPr lang="el-GR" altLang="el-GR" dirty="0" smtClean="0"/>
              <a:t>Άτομα με σακχαρώδη διαβήτη.</a:t>
            </a:r>
          </a:p>
          <a:p>
            <a:pPr>
              <a:defRPr/>
            </a:pPr>
            <a:r>
              <a:rPr lang="el-GR" altLang="el-GR" dirty="0" smtClean="0"/>
              <a:t>Άτομα με ειδικές ανάγκες.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68878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Νοσηλευτική Φροντίδα Ασθενών με Ειδικές Ανάγκες στο Σπίτι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endParaRPr lang="el-GR" altLang="el-GR" dirty="0"/>
          </a:p>
          <a:p>
            <a:r>
              <a:rPr lang="el-GR" altLang="el-GR" dirty="0" smtClean="0"/>
              <a:t>Με </a:t>
            </a:r>
            <a:r>
              <a:rPr lang="el-GR" altLang="el-GR" dirty="0" err="1" smtClean="0"/>
              <a:t>τραχειοστομία</a:t>
            </a:r>
            <a:endParaRPr lang="el-GR" altLang="el-GR" dirty="0" smtClean="0"/>
          </a:p>
          <a:p>
            <a:endParaRPr lang="el-GR" altLang="el-GR" dirty="0" smtClean="0"/>
          </a:p>
          <a:p>
            <a:r>
              <a:rPr lang="el-GR" altLang="el-GR" dirty="0" smtClean="0"/>
              <a:t>Με αναπνευστική μηχανική</a:t>
            </a:r>
            <a:r>
              <a:rPr lang="en-US" altLang="el-GR" dirty="0" smtClean="0"/>
              <a:t> </a:t>
            </a:r>
            <a:r>
              <a:rPr lang="el-GR" altLang="el-GR" dirty="0" smtClean="0"/>
              <a:t>υποστήριξη</a:t>
            </a:r>
          </a:p>
          <a:p>
            <a:pPr>
              <a:defRPr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37997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722313" y="4281115"/>
            <a:ext cx="7772400" cy="1362075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Φροντίδα Φροντιστών</a:t>
            </a:r>
            <a:endParaRPr lang="el-G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22313" y="2780928"/>
            <a:ext cx="7772400" cy="1500187"/>
          </a:xfrm>
        </p:spPr>
        <p:txBody>
          <a:bodyPr/>
          <a:lstStyle/>
          <a:p>
            <a:endParaRPr lang="el-GR"/>
          </a:p>
        </p:txBody>
      </p:sp>
      <p:pic>
        <p:nvPicPr>
          <p:cNvPr id="4" name="Picture 1029" descr="pe01027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880" y="188640"/>
            <a:ext cx="2895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28" descr="pe01561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81128"/>
            <a:ext cx="4038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34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Κατ’ </a:t>
            </a:r>
            <a:r>
              <a:rPr lang="el-GR" dirty="0" err="1" smtClean="0"/>
              <a:t>Οίκον</a:t>
            </a:r>
            <a:r>
              <a:rPr lang="el-GR" dirty="0" smtClean="0"/>
              <a:t> Νοσηλεία</a:t>
            </a:r>
            <a:endParaRPr lang="el-GR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824196" y="1556792"/>
            <a:ext cx="3747804" cy="2304255"/>
          </a:xfrm>
          <a:solidFill>
            <a:schemeClr val="bg1"/>
          </a:solidFill>
          <a:ln>
            <a:solidFill>
              <a:srgbClr val="5075BC"/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endParaRPr lang="en-US" altLang="el-GR" sz="2800" b="1" dirty="0" smtClean="0"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en-US" altLang="el-GR" sz="2800" b="1" dirty="0" smtClean="0">
                <a:cs typeface="Times New Roman" pitchFamily="18" charset="0"/>
              </a:rPr>
              <a:t>E</a:t>
            </a:r>
            <a:r>
              <a:rPr lang="el-GR" altLang="el-GR" sz="2800" b="1" dirty="0" smtClean="0">
                <a:cs typeface="Times New Roman" pitchFamily="18" charset="0"/>
              </a:rPr>
              <a:t>ΞΩΝΟΣΟΚΟΜΕΙΑΚΗ ΠΕΡΙΘΑΛΨΗ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60032" y="3140968"/>
            <a:ext cx="3600450" cy="2744787"/>
          </a:xfrm>
          <a:solidFill>
            <a:schemeClr val="bg1"/>
          </a:solidFill>
          <a:ln>
            <a:solidFill>
              <a:srgbClr val="5075BC"/>
            </a:solidFill>
          </a:ln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en-US" altLang="el-GR" b="1" dirty="0" smtClean="0"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l-GR" altLang="el-GR" b="1" dirty="0" smtClean="0">
                <a:cs typeface="Times New Roman" pitchFamily="18" charset="0"/>
              </a:rPr>
              <a:t>ΑΣΦΑΛΙΣΤΙΚΟΙ ΟΡΓΑΝΙΣΜΟΙ</a:t>
            </a:r>
          </a:p>
        </p:txBody>
      </p:sp>
    </p:spTree>
    <p:extLst>
      <p:ext uri="{BB962C8B-B14F-4D97-AF65-F5344CB8AC3E}">
        <p14:creationId xmlns:p14="http://schemas.microsoft.com/office/powerpoint/2010/main" val="153145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  <p:bldP spid="58372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Ελληνική Νομοθεσία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84784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300" dirty="0" smtClean="0"/>
              <a:t>ΝΟΜΟΣ </a:t>
            </a:r>
            <a:r>
              <a:rPr lang="el-GR" altLang="el-GR" sz="2300" dirty="0"/>
              <a:t>1397/83,ΤΕΥΧΟΣ Α,ΦΕΚ 143</a:t>
            </a:r>
            <a:r>
              <a:rPr lang="en-US" altLang="el-GR" sz="2300" dirty="0"/>
              <a:t>                      </a:t>
            </a:r>
            <a:r>
              <a:rPr lang="el-GR" altLang="el-GR" sz="2300" dirty="0"/>
              <a:t>    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000" dirty="0">
                <a:solidFill>
                  <a:srgbClr val="5075BC"/>
                </a:solidFill>
              </a:rPr>
              <a:t>ΕΘΝΙΚΟ ΣΥΣΤΗΜΑ ΥΓΕΙΑΣ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l-GR" altLang="el-GR" sz="2300" dirty="0"/>
              <a:t>ΝΟΜΟΣ 1579/85,ΤΕΥΧΟΣ Α,ΦΕΚ 217 </a:t>
            </a:r>
            <a:r>
              <a:rPr lang="en-US" altLang="el-GR" sz="2300" dirty="0"/>
              <a:t>                     </a:t>
            </a:r>
            <a:endParaRPr lang="el-GR" altLang="el-GR" sz="2300" dirty="0"/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000" dirty="0">
                <a:solidFill>
                  <a:srgbClr val="5075BC"/>
                </a:solidFill>
              </a:rPr>
              <a:t>ΡΥΘΜΙΣΕΙΣ ΓΙΑ ΤΗΝ ΕΦΑΡΜΟΓΗ ΚΑΙ ΑΝΑΠΤΥΞΗ ΤΟΥ ΕΣΥ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l-GR" altLang="el-GR" sz="2300" dirty="0"/>
              <a:t>ΝΟΜΟΣ 1759/88 ΦΕΚ 50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000" dirty="0" smtClean="0">
                <a:solidFill>
                  <a:srgbClr val="5075BC"/>
                </a:solidFill>
              </a:rPr>
              <a:t>ΑΣΦΑΛΙΣΤΙΚΗ </a:t>
            </a:r>
            <a:r>
              <a:rPr lang="el-GR" altLang="el-GR" sz="2000" dirty="0">
                <a:solidFill>
                  <a:srgbClr val="5075BC"/>
                </a:solidFill>
              </a:rPr>
              <a:t>ΚΑΛΥΨΗ ΑΝΑΣΦΑΛΙΣΤΩΝ ΟΜΑΔΩΝ ΚΑΙ ΑΛΛΕΣ ΔΙΑΤΑΞΕΙΣ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l-GR" altLang="el-GR" sz="2300" dirty="0"/>
              <a:t>ΝΟΜΟΣ 2071/,ΤΕΥΧΟΣ Α,ΦΕΚ 123 </a:t>
            </a:r>
            <a:r>
              <a:rPr lang="en-US" altLang="el-GR" sz="2300" dirty="0"/>
              <a:t>           </a:t>
            </a:r>
            <a:endParaRPr lang="el-GR" altLang="el-GR" sz="2300" dirty="0"/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000" dirty="0">
                <a:solidFill>
                  <a:srgbClr val="5075BC"/>
                </a:solidFill>
              </a:rPr>
              <a:t>ΕΚΣΥΓΧΡΟΝΙΣΜΟΣ ΚΑΙ ΟΡΓΑΝΩΣΗ ΤΟΥ ΣΥΣΤΗΜΑΤΟΣ ΥΓΕΙΑΣ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l-GR" altLang="el-GR" sz="2300" dirty="0"/>
              <a:t>ΝΟΜΟΣ 2194/94,ΦΕΚ34                                           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000" dirty="0">
                <a:solidFill>
                  <a:srgbClr val="5075BC"/>
                </a:solidFill>
              </a:rPr>
              <a:t>ΛΕΙΤΟΥΡΓΙΑ ΤΩΝ ΚΕΝΤΡΩΝ ΥΓΕΙΑΣ ΚΑΙ ΑΝΑΠΤΥΞΗ ΤΟΥ ΠΡΟΓΡΑΜΜΑΤΟΣ ΝΟΣΗΛΕΙΑ ΣΤΟ ΣΠΙΤΙ</a:t>
            </a:r>
            <a:endParaRPr lang="en-US" altLang="el-GR" sz="2000" dirty="0">
              <a:solidFill>
                <a:srgbClr val="5075BC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l-GR" altLang="el-GR" sz="2300" dirty="0"/>
              <a:t>ΝΟΜΟΣ 3204/2003,ΦΕΚ 296 άρθρο 22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l-GR" altLang="el-GR" sz="2000" dirty="0">
                <a:solidFill>
                  <a:srgbClr val="5075BC"/>
                </a:solidFill>
              </a:rPr>
              <a:t>ΤΡΟΠΟΠΟΙΗΣΗ ΚΑΙ ΣΥΜΠΛΗΡΩΣΗ ΤΗΣ ΝΟΜΟΘΕΣΙΑΣ ΓΙΑ ΤΟ ΕΣΥ ΚΑΙ ΡΥΘΜΙΣΕΙΣ ΑΛΛΩΝ ΘΕΜΑΤΩΝ ΑΡΜΟΔΙΟΤΗΤΑΣ  ΤΟΥ ΥΥΠ</a:t>
            </a:r>
            <a:r>
              <a:rPr lang="el-GR" altLang="el-GR" sz="2000" dirty="0" smtClean="0">
                <a:solidFill>
                  <a:srgbClr val="5075BC"/>
                </a:solidFill>
              </a:rPr>
              <a:t>.</a:t>
            </a:r>
            <a:endParaRPr lang="el-GR" altLang="el-GR" sz="2400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247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smtClean="0"/>
              <a:t>στο πλαίσιο </a:t>
            </a:r>
            <a:r>
              <a:rPr lang="el-GR" sz="2000" dirty="0" smtClean="0"/>
              <a:t>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615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l-GR" sz="2000" dirty="0" smtClean="0"/>
              <a:t>1.0.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54804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Copyright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/>
              <a:t>Αθηνά </a:t>
            </a:r>
            <a:r>
              <a:rPr lang="el-GR" sz="2000" dirty="0" smtClean="0"/>
              <a:t>Καλοκαιρινού</a:t>
            </a:r>
            <a:r>
              <a:rPr lang="en-US" sz="2000" dirty="0" smtClean="0"/>
              <a:t> 2015. </a:t>
            </a:r>
            <a:r>
              <a:rPr lang="el-GR" sz="2000" dirty="0" smtClean="0"/>
              <a:t>Αθηνά Καλοκαιρινού. </a:t>
            </a:r>
            <a:r>
              <a:rPr lang="el-GR" sz="2000" dirty="0"/>
              <a:t>«Κοινοτική Νοσηλευτική Ι. </a:t>
            </a:r>
            <a:r>
              <a:rPr lang="el-GR" sz="2000" dirty="0"/>
              <a:t>Νοσηλευτική Φροντίδα στο Σπίτι». </a:t>
            </a:r>
            <a:r>
              <a:rPr lang="el-GR" sz="2000" dirty="0"/>
              <a:t>Έκδοση: 1.0.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3"/>
              </a:rPr>
              <a:t>http://opencourses.uoa.gr/courses/NURS1/</a:t>
            </a:r>
            <a:r>
              <a:rPr lang="el-GR" sz="2000" dirty="0" smtClean="0"/>
              <a:t>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687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Νοσήματα Φθοράς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Καρκίνος</a:t>
            </a:r>
            <a:endParaRPr lang="en-US" altLang="el-GR" sz="3000" dirty="0" smtClean="0"/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Εριστικού ιστού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Μυοπάθειες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Πνευμονολογικά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Καρδιολογικά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Νευροπάθειες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Α-περιφερικές νευροπάθειες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sz="3000" dirty="0" smtClean="0"/>
              <a:t>Β-παθήσεις </a:t>
            </a:r>
            <a:r>
              <a:rPr lang="el-GR" altLang="el-GR" sz="3000" dirty="0"/>
              <a:t>π</a:t>
            </a:r>
            <a:r>
              <a:rPr lang="el-GR" altLang="el-GR" sz="3000" dirty="0" smtClean="0"/>
              <a:t>ου αφορούν την καταστροφή </a:t>
            </a:r>
            <a:r>
              <a:rPr lang="el-GR" altLang="el-GR" sz="3000" dirty="0"/>
              <a:t>τ</a:t>
            </a:r>
            <a:r>
              <a:rPr lang="el-GR" altLang="el-GR" sz="3000" dirty="0" smtClean="0"/>
              <a:t>ου νευρικού κυττάρου στον εγκέφαλο</a:t>
            </a:r>
          </a:p>
          <a:p>
            <a:pPr>
              <a:defRPr/>
            </a:pPr>
            <a:endParaRPr lang="el-GR" altLang="el-GR" sz="3000" dirty="0"/>
          </a:p>
          <a:p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58246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118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8332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"</a:t>
            </a:r>
            <a:r>
              <a:rPr lang="el-GR" sz="2000" dirty="0"/>
              <a:t>Η δομή και οργάνωση της παρουσίασης, καθώς και το υπόλοιπο περιεχόμενο, αποτελούν πνευματική ιδιοκτησία </a:t>
            </a:r>
            <a:r>
              <a:rPr lang="el-GR" sz="2000" dirty="0" smtClean="0"/>
              <a:t>της συγγραφέως </a:t>
            </a:r>
            <a:r>
              <a:rPr lang="el-GR" sz="2000" dirty="0"/>
              <a:t>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l-GR" sz="2000" dirty="0"/>
              <a:t>Οι φωτογραφίες που περιέχονται στην παρουσίαση αποτελούν πνευματική ιδιοκτησία τρίτων. 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1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Επιπτώσεις της Χρόνιας Ασθένειας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l-GR" altLang="el-GR" b="1" dirty="0" smtClean="0"/>
              <a:t>Στάδια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l-GR" altLang="el-GR" dirty="0" smtClean="0"/>
              <a:t>Διάγνωσης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l-GR" altLang="el-GR" dirty="0" smtClean="0"/>
              <a:t>Θυμού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l-GR" altLang="el-GR" dirty="0" smtClean="0"/>
              <a:t>Απόσυρσης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l-GR" altLang="el-GR" dirty="0" smtClean="0"/>
              <a:t>Διαπραγμάτευσης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l-GR" altLang="el-GR" dirty="0" smtClean="0"/>
              <a:t>Αποδοχής</a:t>
            </a:r>
          </a:p>
          <a:p>
            <a:pPr>
              <a:lnSpc>
                <a:spcPct val="90000"/>
              </a:lnSpc>
              <a:defRPr/>
            </a:pPr>
            <a:endParaRPr lang="el-GR" altLang="el-GR" dirty="0" smtClean="0"/>
          </a:p>
          <a:p>
            <a:pPr>
              <a:defRPr/>
            </a:pP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55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Νόμος 1397/1983</a:t>
            </a:r>
            <a:br>
              <a:rPr lang="el-GR" altLang="el-GR" dirty="0" smtClean="0"/>
            </a:br>
            <a:r>
              <a:rPr lang="el-GR" altLang="el-GR" dirty="0" smtClean="0"/>
              <a:t>Αρθ.11 παρ.1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altLang="el-GR" sz="3200" dirty="0" smtClean="0"/>
              <a:t>Πρωτοβάθμια Περίθαλψη</a:t>
            </a:r>
          </a:p>
          <a:p>
            <a:pPr>
              <a:defRPr/>
            </a:pPr>
            <a:endParaRPr lang="el-GR" altLang="el-GR" sz="3200" dirty="0" smtClean="0"/>
          </a:p>
          <a:p>
            <a:pPr>
              <a:defRPr/>
            </a:pPr>
            <a:r>
              <a:rPr lang="el-GR" altLang="el-GR" sz="3200" dirty="0" smtClean="0"/>
              <a:t>Δευτεροβάθμια </a:t>
            </a:r>
            <a:r>
              <a:rPr lang="el-GR" altLang="el-GR" sz="3200" dirty="0" smtClean="0"/>
              <a:t>Περίθαλψη</a:t>
            </a:r>
            <a:endParaRPr lang="el-GR" altLang="el-GR" sz="3200" dirty="0" smtClean="0"/>
          </a:p>
          <a:p>
            <a:pPr>
              <a:defRPr/>
            </a:pPr>
            <a:endParaRPr lang="el-GR" altLang="el-GR" sz="3200" dirty="0" smtClean="0"/>
          </a:p>
          <a:p>
            <a:pPr>
              <a:defRPr/>
            </a:pPr>
            <a:r>
              <a:rPr lang="el-GR" altLang="el-GR" sz="3200" dirty="0" smtClean="0"/>
              <a:t>Τριτοβάθμια Περίθαλψη</a:t>
            </a:r>
            <a:endParaRPr lang="en-GB" altLang="el-GR" sz="3200" dirty="0" smtClean="0"/>
          </a:p>
          <a:p>
            <a:endParaRPr lang="el-GR" sz="3200" dirty="0" smtClean="0"/>
          </a:p>
          <a:p>
            <a:pPr marL="0" indent="0">
              <a:buNone/>
            </a:pPr>
            <a:endParaRPr lang="el-GR" sz="32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l-GR" altLang="el-GR" sz="3200" dirty="0" smtClean="0">
              <a:solidFill>
                <a:srgbClr val="5075BC"/>
              </a:solidFill>
            </a:endParaRPr>
          </a:p>
          <a:p>
            <a:endParaRPr lang="el-GR" altLang="el-GR" sz="3200" dirty="0">
              <a:solidFill>
                <a:srgbClr val="5075BC"/>
              </a:solidFill>
            </a:endParaRPr>
          </a:p>
          <a:p>
            <a:r>
              <a:rPr lang="el-GR" altLang="el-GR" sz="3200" dirty="0" smtClean="0">
                <a:solidFill>
                  <a:srgbClr val="5075BC"/>
                </a:solidFill>
              </a:rPr>
              <a:t>Δημόσιος </a:t>
            </a:r>
            <a:r>
              <a:rPr lang="el-GR" altLang="el-GR" sz="3200" dirty="0" smtClean="0">
                <a:solidFill>
                  <a:srgbClr val="5075BC"/>
                </a:solidFill>
              </a:rPr>
              <a:t>Τομέας</a:t>
            </a:r>
            <a:endParaRPr lang="en-GB" altLang="el-GR" sz="3200" dirty="0" smtClean="0">
              <a:solidFill>
                <a:srgbClr val="5075BC"/>
              </a:solidFill>
            </a:endParaRPr>
          </a:p>
          <a:p>
            <a:endParaRPr lang="el-GR" sz="3200" dirty="0" smtClean="0">
              <a:solidFill>
                <a:srgbClr val="5075BC"/>
              </a:solidFill>
            </a:endParaRPr>
          </a:p>
          <a:p>
            <a:endParaRPr lang="el-GR" sz="3200" dirty="0" smtClean="0">
              <a:solidFill>
                <a:srgbClr val="5075BC"/>
              </a:solidFill>
            </a:endParaRPr>
          </a:p>
          <a:p>
            <a:r>
              <a:rPr lang="el-GR" altLang="el-GR" sz="3200" dirty="0" smtClean="0">
                <a:solidFill>
                  <a:srgbClr val="5075BC"/>
                </a:solidFill>
              </a:rPr>
              <a:t>Ιδιωτικός </a:t>
            </a:r>
            <a:r>
              <a:rPr lang="el-GR" altLang="el-GR" sz="3200" dirty="0" smtClean="0">
                <a:solidFill>
                  <a:srgbClr val="5075BC"/>
                </a:solidFill>
              </a:rPr>
              <a:t>Τομέας</a:t>
            </a:r>
            <a:endParaRPr lang="en-GB" altLang="el-GR" sz="3200" dirty="0" smtClean="0">
              <a:solidFill>
                <a:srgbClr val="5075BC"/>
              </a:solidFill>
            </a:endParaRPr>
          </a:p>
          <a:p>
            <a:endParaRPr lang="el-GR" sz="3200" dirty="0" smtClean="0">
              <a:solidFill>
                <a:srgbClr val="5075BC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Διεπιστημονική Ομάδα Π.Φ.Υ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Νοσηλευτική Υπηρεσία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Ιατρική Υπηρεσία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Φυσιοθεραπευτής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Λογοθεραπευτής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Ψυχολόγος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Βοηθητικό Προσωπικό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Εθελοντές</a:t>
            </a:r>
          </a:p>
          <a:p>
            <a:pPr>
              <a:lnSpc>
                <a:spcPct val="90000"/>
              </a:lnSpc>
              <a:defRPr/>
            </a:pPr>
            <a:r>
              <a:rPr lang="el-GR" altLang="el-GR" dirty="0" smtClean="0"/>
              <a:t>Άλλες Ειδικότητες</a:t>
            </a:r>
          </a:p>
          <a:p>
            <a:pPr>
              <a:lnSpc>
                <a:spcPct val="90000"/>
              </a:lnSpc>
              <a:defRPr/>
            </a:pPr>
            <a:endParaRPr lang="el-GR" altLang="el-GR" dirty="0" smtClean="0"/>
          </a:p>
          <a:p>
            <a:pPr>
              <a:lnSpc>
                <a:spcPct val="90000"/>
              </a:lnSpc>
              <a:defRPr/>
            </a:pPr>
            <a:endParaRPr lang="el-GR" altLang="el-GR" dirty="0" smtClean="0"/>
          </a:p>
          <a:p>
            <a:pPr>
              <a:defRPr/>
            </a:pPr>
            <a:endParaRPr lang="el-GR" alt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7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Συνεχιζόμενη Φροντίδα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400"/>
              </a:spcBef>
              <a:defRPr/>
            </a:pPr>
            <a:r>
              <a:rPr lang="el-GR" altLang="el-GR" dirty="0" smtClean="0"/>
              <a:t>Το </a:t>
            </a:r>
            <a:r>
              <a:rPr lang="el-GR" altLang="el-GR" dirty="0"/>
              <a:t>επίπεδο και το είδος της φροντίδας που χρειάζεται ο άρρωστος.</a:t>
            </a:r>
          </a:p>
          <a:p>
            <a:pPr>
              <a:lnSpc>
                <a:spcPct val="90000"/>
              </a:lnSpc>
              <a:spcBef>
                <a:spcPts val="2400"/>
              </a:spcBef>
              <a:defRPr/>
            </a:pPr>
            <a:r>
              <a:rPr lang="el-GR" altLang="el-GR" dirty="0"/>
              <a:t>Το φάσμα των υπηρεσιών που διατίθενται.</a:t>
            </a:r>
          </a:p>
          <a:p>
            <a:pPr>
              <a:lnSpc>
                <a:spcPct val="90000"/>
              </a:lnSpc>
              <a:spcBef>
                <a:spcPts val="2400"/>
              </a:spcBef>
              <a:defRPr/>
            </a:pPr>
            <a:r>
              <a:rPr lang="el-GR" altLang="el-GR" dirty="0"/>
              <a:t>Η εφαρμογή κατάλληλου προγράμματος κάλυψης όλων των αναγκών του αρρώστου.</a:t>
            </a:r>
          </a:p>
          <a:p>
            <a:pPr>
              <a:lnSpc>
                <a:spcPct val="90000"/>
              </a:lnSpc>
              <a:spcBef>
                <a:spcPts val="2400"/>
              </a:spcBef>
              <a:defRPr/>
            </a:pPr>
            <a:endParaRPr lang="el-GR" altLang="el-GR" dirty="0" smtClean="0"/>
          </a:p>
          <a:p>
            <a:pPr>
              <a:lnSpc>
                <a:spcPct val="90000"/>
              </a:lnSpc>
              <a:spcBef>
                <a:spcPts val="2400"/>
              </a:spcBef>
              <a:defRPr/>
            </a:pPr>
            <a:endParaRPr lang="el-GR" altLang="el-GR" dirty="0" smtClean="0"/>
          </a:p>
          <a:p>
            <a:pPr>
              <a:lnSpc>
                <a:spcPct val="90000"/>
              </a:lnSpc>
              <a:spcBef>
                <a:spcPts val="2400"/>
              </a:spcBef>
              <a:defRPr/>
            </a:pPr>
            <a:endParaRPr lang="el-GR" altLang="el-GR" dirty="0" smtClean="0"/>
          </a:p>
          <a:p>
            <a:pPr>
              <a:spcBef>
                <a:spcPts val="2400"/>
              </a:spcBef>
              <a:defRPr/>
            </a:pPr>
            <a:endParaRPr lang="el-GR" altLang="el-GR" dirty="0" smtClean="0"/>
          </a:p>
          <a:p>
            <a:pPr>
              <a:spcBef>
                <a:spcPts val="2400"/>
              </a:spcBef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197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Ορισμός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sz="2900" dirty="0" smtClean="0"/>
              <a:t>Η </a:t>
            </a:r>
            <a:r>
              <a:rPr lang="el-GR" altLang="el-GR" sz="2900" u="sng" dirty="0" smtClean="0"/>
              <a:t>κατ’ </a:t>
            </a:r>
            <a:r>
              <a:rPr lang="el-GR" altLang="el-GR" sz="2900" u="sng" dirty="0" err="1" smtClean="0"/>
              <a:t>οίκον</a:t>
            </a:r>
            <a:r>
              <a:rPr lang="el-GR" altLang="el-GR" sz="2900" u="sng" dirty="0" smtClean="0"/>
              <a:t> </a:t>
            </a:r>
            <a:r>
              <a:rPr lang="el-GR" altLang="el-GR" sz="2900" u="sng" dirty="0" smtClean="0"/>
              <a:t>νοσηλεία</a:t>
            </a:r>
            <a:r>
              <a:rPr lang="el-GR" altLang="el-GR" sz="2900" dirty="0" smtClean="0"/>
              <a:t> αποτελεί το σύνολο των δραστηριοτήτων εκείνων με βάση τις οποίες  οι υπηρεσίες υγείας μεταφέρονται στα άτομα και στην οικογένεια </a:t>
            </a:r>
            <a:r>
              <a:rPr lang="el-GR" altLang="el-GR" sz="2900" u="sng" dirty="0" smtClean="0"/>
              <a:t>στο χώρο που ζουν</a:t>
            </a:r>
            <a:r>
              <a:rPr lang="el-GR" altLang="el-GR" sz="2900" dirty="0" smtClean="0"/>
              <a:t> με αντικειμενικό σκοπό τη διατήρηση προαγωγή και αποκατάσταση της υγείας τους. Η νοσηλεία στο σπίτι βοηθά τα άτομα να αυξήσουν το επίπεδο ανεξαρτησίας περιορίζοντας στο ελάχιστο τις δυσμενείς επιδράσεις της αναπηρίας ή της αρρώστιας</a:t>
            </a:r>
            <a:r>
              <a:rPr lang="en-US" altLang="el-GR" sz="2900" dirty="0" smtClean="0"/>
              <a:t>.</a:t>
            </a:r>
            <a:endParaRPr lang="el-GR" altLang="el-GR" sz="2900" dirty="0" smtClean="0"/>
          </a:p>
          <a:p>
            <a:pPr algn="r">
              <a:lnSpc>
                <a:spcPct val="90000"/>
              </a:lnSpc>
              <a:buNone/>
              <a:defRPr/>
            </a:pPr>
            <a:r>
              <a:rPr lang="el-GR" altLang="el-GR" sz="2900" dirty="0" smtClean="0"/>
              <a:t>                                               </a:t>
            </a:r>
            <a:r>
              <a:rPr lang="en-US" altLang="el-GR" sz="2600" dirty="0"/>
              <a:t>Amer.</a:t>
            </a:r>
            <a:r>
              <a:rPr lang="el-GR" altLang="el-GR" sz="2600" dirty="0"/>
              <a:t>Μ</a:t>
            </a:r>
            <a:r>
              <a:rPr lang="en-US" altLang="el-GR" sz="2600" dirty="0"/>
              <a:t>ed.</a:t>
            </a:r>
            <a:r>
              <a:rPr lang="el-GR" altLang="el-GR" sz="2600" dirty="0"/>
              <a:t>Α</a:t>
            </a:r>
            <a:r>
              <a:rPr lang="en-US" altLang="el-GR" sz="2600" dirty="0" err="1"/>
              <a:t>ssocciation</a:t>
            </a:r>
            <a:r>
              <a:rPr lang="el-GR" altLang="el-GR" sz="2600" dirty="0" smtClean="0"/>
              <a:t>.                                     </a:t>
            </a:r>
            <a:r>
              <a:rPr lang="en-US" altLang="el-GR" sz="2600" dirty="0"/>
              <a:t>Amer.</a:t>
            </a:r>
            <a:r>
              <a:rPr lang="el-GR" altLang="el-GR" sz="2600" dirty="0"/>
              <a:t>Ν</a:t>
            </a:r>
            <a:r>
              <a:rPr lang="en-US" altLang="el-GR" sz="2600" dirty="0" err="1"/>
              <a:t>ational</a:t>
            </a:r>
            <a:r>
              <a:rPr lang="en-US" altLang="el-GR" sz="2600" dirty="0"/>
              <a:t> </a:t>
            </a:r>
            <a:r>
              <a:rPr lang="el-GR" altLang="el-GR" sz="2600" dirty="0"/>
              <a:t>Ν</a:t>
            </a:r>
            <a:r>
              <a:rPr lang="en-US" altLang="el-GR" sz="2600" dirty="0" err="1"/>
              <a:t>urses</a:t>
            </a:r>
            <a:r>
              <a:rPr lang="en-US" altLang="el-GR" sz="2600" dirty="0"/>
              <a:t> </a:t>
            </a:r>
            <a:r>
              <a:rPr lang="el-GR" altLang="el-GR" sz="2600" dirty="0"/>
              <a:t>Α</a:t>
            </a:r>
            <a:r>
              <a:rPr lang="en-US" altLang="el-GR" sz="2600" dirty="0" err="1"/>
              <a:t>ssocciation</a:t>
            </a:r>
            <a:r>
              <a:rPr lang="el-GR" altLang="el-GR" sz="2600" dirty="0"/>
              <a:t>.</a:t>
            </a:r>
            <a:endParaRPr lang="en-GB" altLang="el-GR" sz="26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7750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Λόγοι Εφαρμογής </a:t>
            </a:r>
            <a:br>
              <a:rPr lang="el-GR" altLang="el-GR" dirty="0" smtClean="0"/>
            </a:br>
            <a:r>
              <a:rPr lang="el-GR" altLang="el-GR" dirty="0" smtClean="0"/>
              <a:t>Κατ’ </a:t>
            </a:r>
            <a:r>
              <a:rPr lang="el-GR" altLang="el-GR" dirty="0" err="1" smtClean="0"/>
              <a:t>Οίκον</a:t>
            </a:r>
            <a:r>
              <a:rPr lang="el-GR" altLang="el-GR" dirty="0" smtClean="0"/>
              <a:t> </a:t>
            </a:r>
            <a:r>
              <a:rPr lang="el-GR" altLang="el-GR" dirty="0" smtClean="0"/>
              <a:t>Νοσηλείας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Περιορισμοί οικονομικών πόρων.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Αποτελεσματική και αποδοτική χρησιμοποίηση των υπαρχόντων οικονομικών πόρων.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Έλλειψη νοσοκομειακών κλινών.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Συνεχής αύξηση του αριθμού των χρονίως πασχόντων.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Αύξηση του μέσου όρου ζωής.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Μείωση </a:t>
            </a:r>
            <a:r>
              <a:rPr lang="el-GR" altLang="el-GR" sz="2800" dirty="0" err="1" smtClean="0"/>
              <a:t>ενδονοσοκομειακών</a:t>
            </a:r>
            <a:r>
              <a:rPr lang="el-GR" altLang="el-GR" sz="2800" dirty="0" smtClean="0"/>
              <a:t> λοιμώξεων.</a:t>
            </a:r>
          </a:p>
          <a:p>
            <a:pPr>
              <a:spcBef>
                <a:spcPts val="600"/>
              </a:spcBef>
              <a:defRPr/>
            </a:pPr>
            <a:r>
              <a:rPr lang="el-GR" altLang="el-GR" sz="2800" dirty="0" smtClean="0"/>
              <a:t>Θεραπευτική επίδραση οικογενειακού περιβάλλοντος.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4607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1116</Words>
  <Application>Microsoft Office PowerPoint</Application>
  <PresentationFormat>On-screen Show (4:3)</PresentationFormat>
  <Paragraphs>246</Paragraphs>
  <Slides>32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MS PGothic</vt:lpstr>
      <vt:lpstr>Arial</vt:lpstr>
      <vt:lpstr>Calibri</vt:lpstr>
      <vt:lpstr>Times New Roman</vt:lpstr>
      <vt:lpstr>Wingdings</vt:lpstr>
      <vt:lpstr>Θέμα του Office</vt:lpstr>
      <vt:lpstr>Διαφάνεια</vt:lpstr>
      <vt:lpstr>ΚΟΙΝΟΤΙΚΗ ΝΟΣΗΛΕΥΤΙΚΗ Ι</vt:lpstr>
      <vt:lpstr>Αντιμετώπιση Νοσημάτων Φθοράς στο Νοσοκομείο ή στο Σπίτι</vt:lpstr>
      <vt:lpstr>Νοσήματα Φθοράς </vt:lpstr>
      <vt:lpstr>Επιπτώσεις της Χρόνιας Ασθένειας </vt:lpstr>
      <vt:lpstr>Νόμος 1397/1983 Αρθ.11 παρ.1 </vt:lpstr>
      <vt:lpstr>Διεπιστημονική Ομάδα Π.Φ.Υ </vt:lpstr>
      <vt:lpstr>Συνεχιζόμενη Φροντίδα</vt:lpstr>
      <vt:lpstr>Ορισμός</vt:lpstr>
      <vt:lpstr>Λόγοι Εφαρμογής  Κατ’ Οίκον Νοσηλείας</vt:lpstr>
      <vt:lpstr>Αντικειμενικοί σκοποί Κατ’ Οίκον Νοσηλείας</vt:lpstr>
      <vt:lpstr>Αντικειμενικοί Σκοποί Επίσκεψης στο Σπίτι</vt:lpstr>
      <vt:lpstr>Αντικειμενικοί Σκοποί Επίσκεψης στο Σπίτι, 2</vt:lpstr>
      <vt:lpstr>Υπηρεσίες της Κατ’ Οίκον Νοσηλείας</vt:lpstr>
      <vt:lpstr>Ενδεικτικές Νοσηλευτικές Πράξεις</vt:lpstr>
      <vt:lpstr>Τα Πλεονεκτήματα Επίσκεψης στο Σπίτι</vt:lpstr>
      <vt:lpstr>Τα Πλεονεκτήματα Επίσκεψης στο Σπίτι, 2</vt:lpstr>
      <vt:lpstr>Τα Πλεονεκτήματα Επίσκεψης στο Σπίτι, 3</vt:lpstr>
      <vt:lpstr>Συστημική Αντιμετώπιση</vt:lpstr>
      <vt:lpstr>Συστημική Αντιμετώπιση </vt:lpstr>
      <vt:lpstr>Κατηγορίες Ασθενών που Νοσηλεύονται στο Σπίτι</vt:lpstr>
      <vt:lpstr>Νοσηλευτική Φροντίδα Ασθενών με Ειδικές Ανάγκες στο Σπίτι</vt:lpstr>
      <vt:lpstr>Φροντίδα Φροντιστών</vt:lpstr>
      <vt:lpstr>Κατ’ Οίκον Νοσηλεία</vt:lpstr>
      <vt:lpstr>Ελληνική Νομοθεσία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529</cp:revision>
  <dcterms:created xsi:type="dcterms:W3CDTF">2012-09-06T09:03:05Z</dcterms:created>
  <dcterms:modified xsi:type="dcterms:W3CDTF">2016-04-20T09:13:07Z</dcterms:modified>
</cp:coreProperties>
</file>