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62" r:id="rId3"/>
    <p:sldId id="265"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280" r:id="rId22"/>
    <p:sldId id="290" r:id="rId23"/>
    <p:sldId id="295" r:id="rId24"/>
    <p:sldId id="299" r:id="rId25"/>
    <p:sldId id="292" r:id="rId26"/>
    <p:sldId id="291" r:id="rId27"/>
    <p:sldId id="294" r:id="rId2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2"/>
            <p14:sldId id="265"/>
            <p14:sldId id="300"/>
            <p14:sldId id="301"/>
            <p14:sldId id="302"/>
            <p14:sldId id="303"/>
            <p14:sldId id="304"/>
            <p14:sldId id="305"/>
            <p14:sldId id="306"/>
            <p14:sldId id="307"/>
            <p14:sldId id="308"/>
            <p14:sldId id="309"/>
            <p14:sldId id="310"/>
            <p14:sldId id="311"/>
            <p14:sldId id="312"/>
            <p14:sldId id="313"/>
            <p14:sldId id="314"/>
            <p14:sldId id="315"/>
            <p14:sldId id="316"/>
            <p14:sldId id="280"/>
            <p14:sldId id="290"/>
            <p14:sldId id="295"/>
            <p14:sldId id="299"/>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84" d="100"/>
          <a:sy n="84" d="100"/>
        </p:scale>
        <p:origin x="96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17/4/2015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7537989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Γένεση και Εξέλιξη των Ιερών Ακολουθιών: Επικήδειος και Ακολουθίες του Νυχθημέρου</a:t>
            </a: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1484784"/>
            <a:ext cx="7772400" cy="1470025"/>
          </a:xfrm>
        </p:spPr>
        <p:txBody>
          <a:bodyPr/>
          <a:lstStyle/>
          <a:p>
            <a:r>
              <a:rPr lang="el-GR" dirty="0" smtClean="0">
                <a:solidFill>
                  <a:srgbClr val="5075BC"/>
                </a:solidFill>
              </a:rPr>
              <a:t>Λειτουργική</a:t>
            </a:r>
            <a:endParaRPr lang="el-GR" dirty="0">
              <a:solidFill>
                <a:srgbClr val="5075BC"/>
              </a:solidFill>
            </a:endParaRPr>
          </a:p>
        </p:txBody>
      </p:sp>
      <p:sp>
        <p:nvSpPr>
          <p:cNvPr id="3" name="Υπότιτλος 2"/>
          <p:cNvSpPr>
            <a:spLocks noGrp="1"/>
          </p:cNvSpPr>
          <p:nvPr>
            <p:ph type="subTitle" idx="1"/>
          </p:nvPr>
        </p:nvSpPr>
        <p:spPr>
          <a:xfrm>
            <a:off x="683568" y="2828528"/>
            <a:ext cx="7776864" cy="1752600"/>
          </a:xfrm>
        </p:spPr>
        <p:txBody>
          <a:bodyPr>
            <a:noAutofit/>
          </a:bodyPr>
          <a:lstStyle/>
          <a:p>
            <a:r>
              <a:rPr lang="el-GR" sz="2800" dirty="0">
                <a:solidFill>
                  <a:srgbClr val="5075BC"/>
                </a:solidFill>
                <a:latin typeface="+mj-lt"/>
                <a:ea typeface="+mj-ea"/>
                <a:cs typeface="+mj-cs"/>
              </a:rPr>
              <a:t>Ενότητα 7</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Γένεση και Εξέλιξη των Ιερών Ακολουθιών: Επικήδειος και Ακολουθίες του </a:t>
            </a:r>
            <a:r>
              <a:rPr lang="el-GR" sz="2800" dirty="0" smtClean="0"/>
              <a:t>Νυχθημέρου</a:t>
            </a:r>
            <a:endParaRPr lang="en-US" sz="2800" dirty="0" smtClean="0"/>
          </a:p>
          <a:p>
            <a:endParaRPr lang="en-US" sz="2800" dirty="0" smtClean="0"/>
          </a:p>
          <a:p>
            <a:r>
              <a:rPr lang="el-GR" sz="2800" dirty="0" smtClean="0"/>
              <a:t>Γεώργιος Φίλιας</a:t>
            </a:r>
          </a:p>
          <a:p>
            <a:r>
              <a:rPr lang="el-GR" sz="2800" dirty="0" smtClean="0"/>
              <a:t>Θεολογική Σχολή</a:t>
            </a:r>
          </a:p>
          <a:p>
            <a:r>
              <a:rPr lang="el-GR" sz="2800" dirty="0" smtClean="0"/>
              <a:t>Τμήμα Κοινωνικής Θεολογίας</a:t>
            </a:r>
            <a:endParaRPr lang="en-US" sz="2800" dirty="0" smtClean="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Β) Ο Εσπερινός (1 από 3)</a:t>
            </a:r>
            <a:endParaRPr lang="el-GR" dirty="0"/>
          </a:p>
        </p:txBody>
      </p:sp>
      <p:sp>
        <p:nvSpPr>
          <p:cNvPr id="5" name="Θέση περιεχομένου 4"/>
          <p:cNvSpPr>
            <a:spLocks noGrp="1"/>
          </p:cNvSpPr>
          <p:nvPr>
            <p:ph idx="1"/>
          </p:nvPr>
        </p:nvSpPr>
        <p:spPr>
          <a:xfrm>
            <a:off x="464156" y="1556792"/>
            <a:ext cx="8229600" cy="4680520"/>
          </a:xfrm>
        </p:spPr>
        <p:txBody>
          <a:bodyPr>
            <a:normAutofit fontScale="85000" lnSpcReduction="10000"/>
          </a:bodyPr>
          <a:lstStyle/>
          <a:p>
            <a:pPr marL="0" indent="0">
              <a:buNone/>
            </a:pPr>
            <a:r>
              <a:rPr lang="el-GR" sz="2400" dirty="0"/>
              <a:t>Η γένεση και οι αρχαϊκές μαρτυρίες περί της Ακολουθίας του Εσπερινού: </a:t>
            </a:r>
            <a:endParaRPr lang="en-US" sz="2400" dirty="0"/>
          </a:p>
          <a:p>
            <a:r>
              <a:rPr lang="el-GR" sz="2400" dirty="0"/>
              <a:t>Εξ. 30, 8: υπήρχε ειδική εσπερινή ακολουθία στη σκηνή του μαρτυρίου (τελετουργικές λεπτομέρειες της ακολουθίας αυτής παρέχονται από το Λευ. 24, 1-4).</a:t>
            </a:r>
            <a:endParaRPr lang="en-US" sz="2400" dirty="0"/>
          </a:p>
          <a:p>
            <a:r>
              <a:rPr lang="el-GR" sz="2400" dirty="0"/>
              <a:t>Βασικά στοιχεία της εσπερινής ακολουθίας των Εβραίων: το άναμμα της λυχνίας και η προσφορά θυμιάματος.</a:t>
            </a:r>
            <a:endParaRPr lang="en-US" sz="2400" dirty="0"/>
          </a:p>
          <a:p>
            <a:r>
              <a:rPr lang="el-GR" sz="2400" dirty="0"/>
              <a:t>Η διδασκαλία του Κυρίου ότι είναι «το φως του κόσμου» (Ιω. 8, 2) και «το φως το αληθινό που φωτίζει κάθε άνθρωπο ερχόμενο στον κόσμο» (Ιω. 1, 9) υπήρξε η αιτία της </a:t>
            </a:r>
            <a:r>
              <a:rPr lang="el-GR" sz="2400" dirty="0" smtClean="0"/>
              <a:t>διατήρησης -από </a:t>
            </a:r>
            <a:r>
              <a:rPr lang="el-GR" sz="2400" dirty="0"/>
              <a:t>τους πρώτους Χριστιανούς που προέρχονταν από την εβραϊκή θρησκεία- του εσπερινού τελετουργικού του ανάμματος της λυχνίας.</a:t>
            </a:r>
            <a:endParaRPr lang="en-US" sz="2400" dirty="0"/>
          </a:p>
          <a:p>
            <a:r>
              <a:rPr lang="el-GR" sz="2400" dirty="0"/>
              <a:t>Τερτυλλιανός (τέλος </a:t>
            </a:r>
            <a:r>
              <a:rPr lang="el-GR" sz="2400" dirty="0" smtClean="0"/>
              <a:t>2</a:t>
            </a:r>
            <a:r>
              <a:rPr lang="el-GR" sz="2400" baseline="30000" dirty="0" smtClean="0"/>
              <a:t>ου</a:t>
            </a:r>
            <a:r>
              <a:rPr lang="el-GR" sz="2400" dirty="0" smtClean="0"/>
              <a:t> </a:t>
            </a:r>
            <a:r>
              <a:rPr lang="el-GR" sz="2400" dirty="0"/>
              <a:t>αι.): περιγράφει το εσπερινό τελετουργικό (νήψη χειρών· άναμμα της λυχνίας· οι πιστοί ψάλλουν όρθιοι έναν ύμνο προς το Θεό είτε από τις Άγιες Γραφές, είτε από την καρδιά τους).</a:t>
            </a:r>
            <a:endParaRPr lang="en-US" sz="2400" dirty="0"/>
          </a:p>
        </p:txBody>
      </p:sp>
    </p:spTree>
    <p:extLst>
      <p:ext uri="{BB962C8B-B14F-4D97-AF65-F5344CB8AC3E}">
        <p14:creationId xmlns:p14="http://schemas.microsoft.com/office/powerpoint/2010/main" val="164506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Β) Ο Εσπερινός </a:t>
            </a:r>
            <a:r>
              <a:rPr lang="el-GR" dirty="0" smtClean="0"/>
              <a:t>(2 </a:t>
            </a:r>
            <a:r>
              <a:rPr lang="el-GR" dirty="0"/>
              <a:t>από </a:t>
            </a:r>
            <a:r>
              <a:rPr lang="el-GR" dirty="0" smtClean="0"/>
              <a:t>3)</a:t>
            </a:r>
            <a:endParaRPr lang="el-GR" dirty="0"/>
          </a:p>
        </p:txBody>
      </p:sp>
      <p:sp>
        <p:nvSpPr>
          <p:cNvPr id="5" name="Θέση περιεχομένου 4"/>
          <p:cNvSpPr>
            <a:spLocks noGrp="1"/>
          </p:cNvSpPr>
          <p:nvPr>
            <p:ph idx="1"/>
          </p:nvPr>
        </p:nvSpPr>
        <p:spPr>
          <a:xfrm>
            <a:off x="464156" y="1556792"/>
            <a:ext cx="8229600" cy="4896544"/>
          </a:xfrm>
        </p:spPr>
        <p:txBody>
          <a:bodyPr>
            <a:normAutofit fontScale="85000" lnSpcReduction="20000"/>
          </a:bodyPr>
          <a:lstStyle/>
          <a:p>
            <a:r>
              <a:rPr lang="el-GR" sz="2400" dirty="0"/>
              <a:t>Αποστολική Παράδοση του Ιππολύτου Ρώμης (αρχές </a:t>
            </a:r>
            <a:r>
              <a:rPr lang="el-GR" sz="2400" dirty="0" smtClean="0"/>
              <a:t>3</a:t>
            </a:r>
            <a:r>
              <a:rPr lang="el-GR" sz="2400" baseline="30000" dirty="0" smtClean="0"/>
              <a:t>ου</a:t>
            </a:r>
            <a:r>
              <a:rPr lang="el-GR" sz="2400" dirty="0" smtClean="0"/>
              <a:t> </a:t>
            </a:r>
            <a:r>
              <a:rPr lang="el-GR" sz="2400" dirty="0"/>
              <a:t>αι.): ο Διάκονος φέρνει την αναμμένη λυχνία· ο Επίσκοπος ευλογεί τη σύναξη και αναπέμπει εσπερινή ευχή.</a:t>
            </a:r>
            <a:endParaRPr lang="en-US" sz="2400" dirty="0"/>
          </a:p>
          <a:p>
            <a:r>
              <a:rPr lang="el-GR" sz="2400" dirty="0"/>
              <a:t>Αναφέρεται και η ύπαρξη εσπερινών ύμνων: παρόμοιος πρέπει να θεωρηθεί ο ύμνος «Φως ιλαρόν», τον οποίο ο </a:t>
            </a:r>
            <a:r>
              <a:rPr lang="el-GR" sz="2400" dirty="0" smtClean="0"/>
              <a:t>Μέγας </a:t>
            </a:r>
            <a:r>
              <a:rPr lang="el-GR" sz="2400" dirty="0"/>
              <a:t>Βασίλειος θεωρεί ως «αρχαίο» και ο οποίος (σύμφωνα με ανεπιβεβαίωτη παράδοση) αποδίδεται στον μάρτυρα Αθηνογένη.</a:t>
            </a:r>
            <a:endParaRPr lang="en-US" sz="2400" dirty="0"/>
          </a:p>
          <a:p>
            <a:r>
              <a:rPr lang="el-GR" sz="2400" dirty="0"/>
              <a:t>Γρηγόριος Νύσσης (</a:t>
            </a:r>
            <a:r>
              <a:rPr lang="el-GR" sz="2400" dirty="0" smtClean="0"/>
              <a:t>4</a:t>
            </a:r>
            <a:r>
              <a:rPr lang="el-GR" sz="2400" baseline="30000" dirty="0" smtClean="0"/>
              <a:t>ος</a:t>
            </a:r>
            <a:r>
              <a:rPr lang="el-GR" sz="2400" dirty="0" smtClean="0"/>
              <a:t> </a:t>
            </a:r>
            <a:r>
              <a:rPr lang="el-GR" sz="2400" dirty="0"/>
              <a:t>αι.): αναφέρεται στην ετοιμοθάνατη αδελφή του Μακρίνα, προς την οποία «έφεραν την αναμμένη λυχνία», εκείνη δε «ήθελε να πει την επιλύχνιο ευχαριστία» (δηλαδή να προσευχηθεί με την αντίστοιχη εσπερινή προσευχή)</a:t>
            </a:r>
            <a:r>
              <a:rPr lang="el-GR" sz="2400" dirty="0" smtClean="0"/>
              <a:t>.</a:t>
            </a:r>
          </a:p>
          <a:p>
            <a:r>
              <a:rPr lang="el-GR" sz="2400" i="1" dirty="0"/>
              <a:t>Αποστολικές Διαταγές</a:t>
            </a:r>
            <a:r>
              <a:rPr lang="el-GR" sz="2400" dirty="0"/>
              <a:t> (τέλος </a:t>
            </a:r>
            <a:r>
              <a:rPr lang="el-GR" sz="2400" dirty="0" smtClean="0"/>
              <a:t>4</a:t>
            </a:r>
            <a:r>
              <a:rPr lang="el-GR" sz="2400" baseline="30000" dirty="0" smtClean="0"/>
              <a:t>ου</a:t>
            </a:r>
            <a:r>
              <a:rPr lang="el-GR" sz="2400" dirty="0" smtClean="0"/>
              <a:t> </a:t>
            </a:r>
            <a:r>
              <a:rPr lang="el-GR" sz="2400" dirty="0"/>
              <a:t>αι.): ψάλλεται ο επιλύχνιος ύμνος· ο Διάκονος αναπέμπει αιτήματα υπέρ των κατηχουμένων, χειμαζομένων, φωτιζομένων και μετανοούντων· απολύονται οι παραπάνω· γονυκλισία των πιστών και αιτήματα του Διακόνου· ευχή του Επισκόπου (επιλύχνια ευχαριστία)· ευχή χειροθεσίας του Επισκόπου και απόλυση</a:t>
            </a:r>
            <a:r>
              <a:rPr lang="el-GR" sz="2400" dirty="0" smtClean="0"/>
              <a:t>.</a:t>
            </a:r>
          </a:p>
          <a:p>
            <a:endParaRPr lang="en-US" sz="2400" dirty="0"/>
          </a:p>
        </p:txBody>
      </p:sp>
    </p:spTree>
    <p:extLst>
      <p:ext uri="{BB962C8B-B14F-4D97-AF65-F5344CB8AC3E}">
        <p14:creationId xmlns:p14="http://schemas.microsoft.com/office/powerpoint/2010/main" val="164506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Β) Ο Εσπερινός </a:t>
            </a:r>
            <a:r>
              <a:rPr lang="el-GR" dirty="0" smtClean="0"/>
              <a:t>(3 </a:t>
            </a:r>
            <a:r>
              <a:rPr lang="el-GR" dirty="0"/>
              <a:t>από 3)</a:t>
            </a:r>
          </a:p>
        </p:txBody>
      </p:sp>
      <p:sp>
        <p:nvSpPr>
          <p:cNvPr id="5" name="Θέση περιεχομένου 4"/>
          <p:cNvSpPr>
            <a:spLocks noGrp="1"/>
          </p:cNvSpPr>
          <p:nvPr>
            <p:ph idx="1"/>
          </p:nvPr>
        </p:nvSpPr>
        <p:spPr/>
        <p:txBody>
          <a:bodyPr>
            <a:normAutofit fontScale="92500" lnSpcReduction="20000"/>
          </a:bodyPr>
          <a:lstStyle/>
          <a:p>
            <a:r>
              <a:rPr lang="el-GR" sz="2400" i="1" dirty="0"/>
              <a:t>Οδοιπορικό της Αιθερίας </a:t>
            </a:r>
            <a:r>
              <a:rPr lang="el-GR" sz="2400" dirty="0"/>
              <a:t>(τέλος </a:t>
            </a:r>
            <a:r>
              <a:rPr lang="el-GR" sz="2400" dirty="0" smtClean="0"/>
              <a:t>4</a:t>
            </a:r>
            <a:r>
              <a:rPr lang="el-GR" sz="2400" baseline="30000" dirty="0" smtClean="0"/>
              <a:t>ου</a:t>
            </a:r>
            <a:r>
              <a:rPr lang="el-GR" sz="2400" dirty="0" smtClean="0"/>
              <a:t> </a:t>
            </a:r>
            <a:r>
              <a:rPr lang="el-GR" sz="2400" dirty="0"/>
              <a:t>αι.): μαρτυρείται η Ακολουθία του Λυχνικού ή Εσπερινού στα Ιεροσόλυμα (συγκέντρωση των πιστών κατά την </a:t>
            </a:r>
            <a:r>
              <a:rPr lang="el-GR" sz="2400" dirty="0" smtClean="0"/>
              <a:t>12</a:t>
            </a:r>
            <a:r>
              <a:rPr lang="el-GR" sz="2400" baseline="30000" dirty="0" smtClean="0"/>
              <a:t>η</a:t>
            </a:r>
            <a:r>
              <a:rPr lang="el-GR" sz="2400" dirty="0" smtClean="0"/>
              <a:t> </a:t>
            </a:r>
            <a:r>
              <a:rPr lang="el-GR" sz="2400" dirty="0"/>
              <a:t>ώρα [6 μ.μ.] στο ναό της Αναστάσεως· άναμμα των λαμπάδων [από την κανδήλα που καίει ακατάπαυστα εντός του σπηλαίου της Αναστάσεως]· ψάλλονται ύμνοι και αντίφωνα· ο Επίσκοπος μνημονεύει κατ’ όνομα τους Χριστιανούς και εύχεται για όλους· ο Διάκονος καλεί τους κατηχούμενους σε κεφαλοκλισία και ο Επίσκοπος τους ευλογεί με μία ευχή· ο Διάκονος καλεί τους πιστούς σε κεφαλοκλισία και ο επίσκοπος τους ευλογεί· γίνεται απόλυση και ασπασμός της χείρας του Επισκόπου· ακολουθεί μια περίπου παρόμοια τελετή στον τόπο Σταυρώσεως του Κυρίου, μέχρι τον ερχομό της νύκτας. </a:t>
            </a:r>
            <a:endParaRPr lang="en-US" sz="2400" dirty="0"/>
          </a:p>
          <a:p>
            <a:r>
              <a:rPr lang="el-GR" sz="2400" dirty="0"/>
              <a:t>Από την τάξη τελέσεως του Εσπερινού στα Ιεροσόλυμα προήλθε η Ακολουθία του Ασματικού Εσπερινού, περί της οποία παρέχει πληροφορίες ο Συμεών Θεσσαλονίκης (</a:t>
            </a:r>
            <a:r>
              <a:rPr lang="el-GR" sz="2400" dirty="0" smtClean="0"/>
              <a:t>15</a:t>
            </a:r>
            <a:r>
              <a:rPr lang="el-GR" sz="2400" baseline="30000" dirty="0" smtClean="0"/>
              <a:t>ος</a:t>
            </a:r>
            <a:r>
              <a:rPr lang="el-GR" sz="2400" dirty="0" smtClean="0"/>
              <a:t> </a:t>
            </a:r>
            <a:r>
              <a:rPr lang="el-GR" sz="2400" dirty="0"/>
              <a:t>αι.). </a:t>
            </a:r>
            <a:endParaRPr lang="en-US" sz="2400" dirty="0"/>
          </a:p>
        </p:txBody>
      </p:sp>
    </p:spTree>
    <p:extLst>
      <p:ext uri="{BB962C8B-B14F-4D97-AF65-F5344CB8AC3E}">
        <p14:creationId xmlns:p14="http://schemas.microsoft.com/office/powerpoint/2010/main" val="1645060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Γ) Το Απόδειπνο</a:t>
            </a:r>
            <a:endParaRPr lang="el-GR" dirty="0"/>
          </a:p>
        </p:txBody>
      </p:sp>
      <p:sp>
        <p:nvSpPr>
          <p:cNvPr id="5" name="Θέση περιεχομένου 4"/>
          <p:cNvSpPr>
            <a:spLocks noGrp="1"/>
          </p:cNvSpPr>
          <p:nvPr>
            <p:ph idx="1"/>
          </p:nvPr>
        </p:nvSpPr>
        <p:spPr/>
        <p:txBody>
          <a:bodyPr>
            <a:normAutofit fontScale="92500" lnSpcReduction="20000"/>
          </a:bodyPr>
          <a:lstStyle/>
          <a:p>
            <a:r>
              <a:rPr lang="el-GR" sz="2400" dirty="0"/>
              <a:t>Ακολουθία που τελείται μετά από το δείπνο και πριν από την κατάκλιση (σε ορισμένα χειρόγραφα αποκαλείται ως «ακολουθία των προθυπνίων»).</a:t>
            </a:r>
            <a:endParaRPr lang="en-US" sz="2400" dirty="0"/>
          </a:p>
          <a:p>
            <a:r>
              <a:rPr lang="el-GR" sz="2400" dirty="0"/>
              <a:t>Υπήρξε (</a:t>
            </a:r>
            <a:r>
              <a:rPr lang="el-GR" sz="2400" dirty="0" smtClean="0"/>
              <a:t>κατ’ </a:t>
            </a:r>
            <a:r>
              <a:rPr lang="el-GR" sz="2400" dirty="0"/>
              <a:t>αρχάς) ιδιωτική προσευχή στα μοναστήρια («εν τοις κελλίοις»). </a:t>
            </a:r>
            <a:endParaRPr lang="en-US" sz="2400" dirty="0"/>
          </a:p>
          <a:p>
            <a:r>
              <a:rPr lang="el-GR" sz="2400" dirty="0"/>
              <a:t>Η Ακολουθία εμφανίζεται σήμερα σε δύο μορφές: το «μέγα απόδειπνο» (η παλαιότερη μορφή) και το «μικρό απόδειπνο» (η νεώτερη μορφή)/ Η τέλεση του «μικρού αποδείπνου» γενικεύτηκε, ενώ του «μεγάλου αποδείπνου» περιορίστηκε στις τέσσερεις ημέρες (Δευτέρα έως Πέμπτη) της </a:t>
            </a:r>
            <a:r>
              <a:rPr lang="el-GR" sz="2400" dirty="0" smtClean="0"/>
              <a:t>Μεγάλης </a:t>
            </a:r>
            <a:r>
              <a:rPr lang="el-GR" sz="2400" dirty="0"/>
              <a:t>Τεσσαρακοστής/ Το «μικρό Απόδειπνο» τελείται με την Ακολουθία των Χαιρετισμών (τις Παρασκευές των τεσσάρων πρώτων εβδομάδων της </a:t>
            </a:r>
            <a:r>
              <a:rPr lang="el-GR" sz="2400" dirty="0" smtClean="0"/>
              <a:t>Μεγάλης </a:t>
            </a:r>
            <a:r>
              <a:rPr lang="el-GR" sz="2400" dirty="0"/>
              <a:t>Τεσσαρακοστής) και του Ακαθίστου ύμνου (το Σάββατο [Παρασκευή εσπέρας, για τις ενορίες] της </a:t>
            </a:r>
            <a:r>
              <a:rPr lang="el-GR" sz="2400" dirty="0" smtClean="0"/>
              <a:t>Ε’ </a:t>
            </a:r>
            <a:r>
              <a:rPr lang="el-GR" sz="2400" dirty="0"/>
              <a:t>Εβδομάδας της </a:t>
            </a:r>
            <a:r>
              <a:rPr lang="el-GR" sz="2400" dirty="0" smtClean="0"/>
              <a:t>Μεγάλης </a:t>
            </a:r>
            <a:r>
              <a:rPr lang="el-GR" sz="2400" dirty="0"/>
              <a:t>Τεσσαρακοστής).</a:t>
            </a:r>
            <a:endParaRPr lang="en-US" sz="2400" dirty="0"/>
          </a:p>
        </p:txBody>
      </p:sp>
    </p:spTree>
    <p:extLst>
      <p:ext uri="{BB962C8B-B14F-4D97-AF65-F5344CB8AC3E}">
        <p14:creationId xmlns:p14="http://schemas.microsoft.com/office/powerpoint/2010/main" val="11341927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Δ) Μεσονυκτικό</a:t>
            </a:r>
            <a:endParaRPr lang="el-GR" dirty="0"/>
          </a:p>
        </p:txBody>
      </p:sp>
      <p:sp>
        <p:nvSpPr>
          <p:cNvPr id="5" name="Θέση περιεχομένου 4"/>
          <p:cNvSpPr>
            <a:spLocks noGrp="1"/>
          </p:cNvSpPr>
          <p:nvPr>
            <p:ph idx="1"/>
          </p:nvPr>
        </p:nvSpPr>
        <p:spPr/>
        <p:txBody>
          <a:bodyPr>
            <a:noAutofit/>
          </a:bodyPr>
          <a:lstStyle/>
          <a:p>
            <a:r>
              <a:rPr lang="el-GR" sz="2400" dirty="0"/>
              <a:t>Η μοναχική Ακολουθία που τελείται περίπου στο μέσο της νύκτας.</a:t>
            </a:r>
            <a:endParaRPr lang="en-US" sz="2400" dirty="0"/>
          </a:p>
          <a:p>
            <a:r>
              <a:rPr lang="el-GR" sz="2400" dirty="0"/>
              <a:t>Κύριο περιεχόμενο της Ακολουθίας απετέλεσε ο Ψαλμός 118 (ο λεγόμενος «Άμωμος», λόγω της αρκτικής του φράσης «Μακάριοι οι άμωμοι εν οδώ»)/ Ο </a:t>
            </a:r>
            <a:r>
              <a:rPr lang="el-GR" sz="2400" dirty="0" smtClean="0"/>
              <a:t>62</a:t>
            </a:r>
            <a:r>
              <a:rPr lang="el-GR" sz="2400" baseline="30000" dirty="0" smtClean="0"/>
              <a:t>ος</a:t>
            </a:r>
            <a:r>
              <a:rPr lang="el-GR" sz="2400" dirty="0" smtClean="0"/>
              <a:t> </a:t>
            </a:r>
            <a:r>
              <a:rPr lang="el-GR" sz="2400" dirty="0"/>
              <a:t>στίχος του Ψαλμού αυτού παραπέμπει στη χρησιμοποίησή του κατά την Ακολουθία του Μεσονυκτικού («Μεσονύκτιον εξεγειρόμην του εξομολογείσθαί σοι επί τα κρίματα της δικαιοσύνης σου»).</a:t>
            </a:r>
            <a:endParaRPr lang="en-US" sz="2400" dirty="0"/>
          </a:p>
          <a:p>
            <a:r>
              <a:rPr lang="el-GR" sz="2400" dirty="0"/>
              <a:t>Στους ενοριακούς ναούς τελείται πριν από τον Όρθρο· στην περίπτωση αυτή παραλείπεται ο άμωμος.</a:t>
            </a:r>
            <a:endParaRPr lang="en-US" sz="2400" dirty="0"/>
          </a:p>
        </p:txBody>
      </p:sp>
    </p:spTree>
    <p:extLst>
      <p:ext uri="{BB962C8B-B14F-4D97-AF65-F5344CB8AC3E}">
        <p14:creationId xmlns:p14="http://schemas.microsoft.com/office/powerpoint/2010/main" val="3124575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Ε) Όρθρος (1 από 4)</a:t>
            </a:r>
            <a:endParaRPr lang="el-GR" dirty="0"/>
          </a:p>
        </p:txBody>
      </p:sp>
      <p:sp>
        <p:nvSpPr>
          <p:cNvPr id="5" name="Θέση περιεχομένου 4"/>
          <p:cNvSpPr>
            <a:spLocks noGrp="1"/>
          </p:cNvSpPr>
          <p:nvPr>
            <p:ph idx="1"/>
          </p:nvPr>
        </p:nvSpPr>
        <p:spPr/>
        <p:txBody>
          <a:bodyPr>
            <a:normAutofit/>
          </a:bodyPr>
          <a:lstStyle/>
          <a:p>
            <a:pPr marL="457200" indent="-457200">
              <a:buFont typeface="+mj-lt"/>
              <a:buAutoNum type="arabicPeriod"/>
            </a:pPr>
            <a:r>
              <a:rPr lang="el-GR" sz="2400" dirty="0"/>
              <a:t>Οι αρχαιότερες μαρτυρίες:</a:t>
            </a:r>
            <a:endParaRPr lang="en-US" sz="2400" dirty="0"/>
          </a:p>
          <a:p>
            <a:r>
              <a:rPr lang="el-GR" sz="2400" dirty="0"/>
              <a:t>Η ορθρινή ακολουθία προβλεπόταν στην εβραϊκή λατρεία/ Η χριστιανική Λατρεία δημιούργησε αντίστοιχη Ακολουθία, με Ψαλμούς και ορθρινές προσευχές. </a:t>
            </a:r>
            <a:endParaRPr lang="en-US" sz="2400" dirty="0"/>
          </a:p>
          <a:p>
            <a:r>
              <a:rPr lang="el-GR" sz="2400" i="1" dirty="0"/>
              <a:t>Αποστολική Παράδοση </a:t>
            </a:r>
            <a:r>
              <a:rPr lang="el-GR" sz="2400" dirty="0"/>
              <a:t>του Ιππολύτου Ρώμης (αρχές </a:t>
            </a:r>
            <a:r>
              <a:rPr lang="el-GR" sz="2400" dirty="0" smtClean="0"/>
              <a:t>3</a:t>
            </a:r>
            <a:r>
              <a:rPr lang="el-GR" sz="2400" baseline="30000" dirty="0" smtClean="0"/>
              <a:t>ου</a:t>
            </a:r>
            <a:r>
              <a:rPr lang="el-GR" sz="2400" dirty="0" smtClean="0"/>
              <a:t> </a:t>
            </a:r>
            <a:r>
              <a:rPr lang="el-GR" sz="2400" dirty="0"/>
              <a:t>αι.): μαρτυρείται «εωθινή προσευχή των πιστών.</a:t>
            </a:r>
            <a:endParaRPr lang="en-US" sz="2400" dirty="0"/>
          </a:p>
          <a:p>
            <a:r>
              <a:rPr lang="el-GR" sz="2400" i="1" dirty="0"/>
              <a:t>Αποστολικές Διαταγές </a:t>
            </a:r>
            <a:r>
              <a:rPr lang="el-GR" sz="2400" dirty="0"/>
              <a:t>(τέλος </a:t>
            </a:r>
            <a:r>
              <a:rPr lang="el-GR" sz="2400" dirty="0" smtClean="0"/>
              <a:t>4</a:t>
            </a:r>
            <a:r>
              <a:rPr lang="el-GR" sz="2400" baseline="30000" dirty="0" smtClean="0"/>
              <a:t>ου</a:t>
            </a:r>
            <a:r>
              <a:rPr lang="el-GR" sz="2400" dirty="0" smtClean="0"/>
              <a:t> </a:t>
            </a:r>
            <a:r>
              <a:rPr lang="el-GR" sz="2400" dirty="0"/>
              <a:t>αι.): μαρτυρείται Ακολουθία του Όρθρου (απόλυση κατηχουμένων· διακονικές αιτήσεις για τους πιστούς· ευχή του Επισκόπου· χειροθεσία του λαού από τον Επίσκοπο· απόλυση)</a:t>
            </a:r>
            <a:r>
              <a:rPr lang="el-GR" sz="2400" dirty="0" smtClean="0"/>
              <a:t>.</a:t>
            </a:r>
            <a:endParaRPr lang="en-US" sz="2400" dirty="0"/>
          </a:p>
        </p:txBody>
      </p:sp>
    </p:spTree>
    <p:extLst>
      <p:ext uri="{BB962C8B-B14F-4D97-AF65-F5344CB8AC3E}">
        <p14:creationId xmlns:p14="http://schemas.microsoft.com/office/powerpoint/2010/main" val="3124575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 Όρθρος </a:t>
            </a:r>
            <a:r>
              <a:rPr lang="el-GR" dirty="0" smtClean="0"/>
              <a:t>(2 από </a:t>
            </a:r>
            <a:r>
              <a:rPr lang="el-GR" dirty="0"/>
              <a:t>4)</a:t>
            </a:r>
          </a:p>
        </p:txBody>
      </p:sp>
      <p:sp>
        <p:nvSpPr>
          <p:cNvPr id="5" name="Θέση περιεχομένου 4"/>
          <p:cNvSpPr>
            <a:spLocks noGrp="1"/>
          </p:cNvSpPr>
          <p:nvPr>
            <p:ph idx="1"/>
          </p:nvPr>
        </p:nvSpPr>
        <p:spPr/>
        <p:txBody>
          <a:bodyPr>
            <a:noAutofit/>
          </a:bodyPr>
          <a:lstStyle/>
          <a:p>
            <a:r>
              <a:rPr lang="el-GR" sz="2400" dirty="0"/>
              <a:t>Οδοιπορικό της Αιθερίας (τέλος </a:t>
            </a:r>
            <a:r>
              <a:rPr lang="el-GR" sz="2400" dirty="0" smtClean="0"/>
              <a:t>4</a:t>
            </a:r>
            <a:r>
              <a:rPr lang="el-GR" sz="2400" baseline="30000" dirty="0" smtClean="0"/>
              <a:t>ου</a:t>
            </a:r>
            <a:r>
              <a:rPr lang="el-GR" sz="2400" dirty="0" smtClean="0"/>
              <a:t> </a:t>
            </a:r>
            <a:r>
              <a:rPr lang="el-GR" sz="2400" dirty="0"/>
              <a:t>αι.): η Ακολουθία του Όρθρου τελείται στο ναό της Αναστάσεως (λέγονται ύμνοι, ψαλμοί και αντίφωνα μέχρι την ανατολή του ηλίου· σε κάθε ύμνο επισυνάπτεται αντίστοιχη ευχή από τους ιερείς· όταν ανατέλλει ο ήλιος ψάλλονται  εωθινοί ύμνοι· ο Επίσκοπος έρχεται στο ναό και στέκεται μπροστά στο κιγκλίδωμα του Παναγίου Τάφου· αναγινώσκονται τα Δίπτυχα και ευλογούνται οι κατηχούμενοι· ο Επίσκοπος απαγγέλλει ευχή και ευλογεί τους πιστούς· οι πιστοί ασπάζονται το χέρι του Επισκόπου και η Ακολουθία ολοκληρώνεται).  </a:t>
            </a:r>
            <a:endParaRPr lang="en-US" sz="2400" dirty="0"/>
          </a:p>
        </p:txBody>
      </p:sp>
    </p:spTree>
    <p:extLst>
      <p:ext uri="{BB962C8B-B14F-4D97-AF65-F5344CB8AC3E}">
        <p14:creationId xmlns:p14="http://schemas.microsoft.com/office/powerpoint/2010/main" val="31245759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 Όρθρος </a:t>
            </a:r>
            <a:r>
              <a:rPr lang="el-GR" dirty="0" smtClean="0"/>
              <a:t>(3 </a:t>
            </a:r>
            <a:r>
              <a:rPr lang="el-GR" dirty="0"/>
              <a:t>από 4)</a:t>
            </a:r>
          </a:p>
        </p:txBody>
      </p:sp>
      <p:sp>
        <p:nvSpPr>
          <p:cNvPr id="5" name="Θέση περιεχομένου 4"/>
          <p:cNvSpPr>
            <a:spLocks noGrp="1"/>
          </p:cNvSpPr>
          <p:nvPr>
            <p:ph idx="1"/>
          </p:nvPr>
        </p:nvSpPr>
        <p:spPr/>
        <p:txBody>
          <a:bodyPr>
            <a:normAutofit/>
          </a:bodyPr>
          <a:lstStyle/>
          <a:p>
            <a:pPr marL="457200" indent="-457200">
              <a:buFont typeface="+mj-lt"/>
              <a:buAutoNum type="arabicPeriod" startAt="2"/>
            </a:pPr>
            <a:r>
              <a:rPr lang="el-GR" sz="2400" dirty="0"/>
              <a:t>Η σημερινή μορφή της Ακολουθίας:</a:t>
            </a:r>
            <a:endParaRPr lang="en-US" sz="2400" dirty="0"/>
          </a:p>
          <a:p>
            <a:r>
              <a:rPr lang="el-GR" sz="2400" dirty="0"/>
              <a:t>Η σημερινή Ακολουθία του Όρθρου ανήκει στον μοναστικό τύπο (αναπτύχθηκε στα Ιεροσόλυμα [μονή του αγίου Σάββα] και έλαβε την τελική διαμόρφωση στην Κωνσταντινούπολη).</a:t>
            </a:r>
            <a:endParaRPr lang="en-US" sz="2400" dirty="0"/>
          </a:p>
          <a:p>
            <a:r>
              <a:rPr lang="el-GR" sz="2400" dirty="0"/>
              <a:t>Η μοναστική Ακολουθία του Όρθρου διαμορφώθηκε με βάση την αναγκαιότητα να καλυφθεί το χρονικό διάστημα από το Μεσονυκτικό έως την ανατολή του ηλίου/ Έτσι, συγχωνεύτηκαν τα στοιχεία της παλαιάς ορθρινής ακολουθίας με τα στοιχεία της μοναστικής νυκτερινής ακολουθίας. </a:t>
            </a:r>
            <a:endParaRPr lang="en-US" sz="2400" dirty="0"/>
          </a:p>
        </p:txBody>
      </p:sp>
    </p:spTree>
    <p:extLst>
      <p:ext uri="{BB962C8B-B14F-4D97-AF65-F5344CB8AC3E}">
        <p14:creationId xmlns:p14="http://schemas.microsoft.com/office/powerpoint/2010/main" val="2184841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Ε) Όρθρος </a:t>
            </a:r>
            <a:r>
              <a:rPr lang="el-GR" dirty="0" smtClean="0"/>
              <a:t>(4 </a:t>
            </a:r>
            <a:r>
              <a:rPr lang="el-GR" dirty="0"/>
              <a:t>από 4)</a:t>
            </a:r>
          </a:p>
        </p:txBody>
      </p:sp>
      <p:sp>
        <p:nvSpPr>
          <p:cNvPr id="5" name="Θέση περιεχομένου 4"/>
          <p:cNvSpPr>
            <a:spLocks noGrp="1"/>
          </p:cNvSpPr>
          <p:nvPr>
            <p:ph idx="1"/>
          </p:nvPr>
        </p:nvSpPr>
        <p:spPr/>
        <p:txBody>
          <a:bodyPr>
            <a:noAutofit/>
          </a:bodyPr>
          <a:lstStyle/>
          <a:p>
            <a:r>
              <a:rPr lang="el-GR" sz="2400" dirty="0"/>
              <a:t>Η αρχική μορφή του Όρθρου περιελάμβανε τον </a:t>
            </a:r>
            <a:r>
              <a:rPr lang="el-GR" sz="2400" dirty="0" smtClean="0"/>
              <a:t>50</a:t>
            </a:r>
            <a:r>
              <a:rPr lang="el-GR" sz="2400" baseline="30000" dirty="0" smtClean="0"/>
              <a:t>ο</a:t>
            </a:r>
            <a:r>
              <a:rPr lang="el-GR" sz="2400" dirty="0" smtClean="0"/>
              <a:t> </a:t>
            </a:r>
            <a:r>
              <a:rPr lang="el-GR" sz="2400" dirty="0"/>
              <a:t>Ψαλμό, την στιχολογία των Ωδών, τους αίνους και τη δοξολογία/ Με την προσθήκη των στοιχείων εκ της μοναστικής νυκτερινής ακολουθίας ο Όρθρος διπλασιάστηκε (προστέθηκαν ο εξάψαλμος και η στιχολογία του Ψαλτηρίου, από δε την ακολουθία της παννυχίδος του ασματικού τυπικού προστέθηκαν ο πολυέλεος, οι αναβαθμοί και το Ευαγγέλιο).</a:t>
            </a:r>
            <a:endParaRPr lang="en-US" sz="2400" dirty="0"/>
          </a:p>
          <a:p>
            <a:r>
              <a:rPr lang="el-GR" sz="2400" dirty="0"/>
              <a:t>Η ανάπτυξη της Υμνογραφίας επηρέασε την Ακολουθία του Όρθρου: προστέθηκαν τροπάρια και κανόνες, με αποτέλεσμα την περαιτέρω αύξηση του μήκους της Ακολουθίας</a:t>
            </a:r>
            <a:r>
              <a:rPr lang="el-GR" sz="2400" dirty="0" smtClean="0"/>
              <a:t>.</a:t>
            </a:r>
            <a:endParaRPr lang="en-US" sz="2400" dirty="0"/>
          </a:p>
        </p:txBody>
      </p:sp>
    </p:spTree>
    <p:extLst>
      <p:ext uri="{BB962C8B-B14F-4D97-AF65-F5344CB8AC3E}">
        <p14:creationId xmlns:p14="http://schemas.microsoft.com/office/powerpoint/2010/main" val="21848413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ΣΤ) Οι Ώρες (1 από 2)</a:t>
            </a:r>
            <a:endParaRPr lang="el-GR" dirty="0"/>
          </a:p>
        </p:txBody>
      </p:sp>
      <p:sp>
        <p:nvSpPr>
          <p:cNvPr id="5" name="Θέση περιεχομένου 4"/>
          <p:cNvSpPr>
            <a:spLocks noGrp="1"/>
          </p:cNvSpPr>
          <p:nvPr>
            <p:ph idx="1"/>
          </p:nvPr>
        </p:nvSpPr>
        <p:spPr/>
        <p:txBody>
          <a:bodyPr>
            <a:normAutofit fontScale="92500" lnSpcReduction="10000"/>
          </a:bodyPr>
          <a:lstStyle/>
          <a:p>
            <a:r>
              <a:rPr lang="el-GR" sz="2400" dirty="0"/>
              <a:t>Η εβραϊκή λατρεία προέβλεπε διαφορετικές ώρες προσευχής κατά τη διάρκεια της ημέρας.</a:t>
            </a:r>
            <a:endParaRPr lang="en-US" sz="2400" dirty="0"/>
          </a:p>
          <a:p>
            <a:r>
              <a:rPr lang="el-GR" sz="2400" dirty="0"/>
              <a:t>Η πρώτη Εκκλησία υιοθετεί τις ώρες αυτές: οι Απόστολοι είναι «συναγμένοι</a:t>
            </a:r>
            <a:r>
              <a:rPr lang="el-GR" sz="2400" dirty="0" smtClean="0"/>
              <a:t>» -κατά </a:t>
            </a:r>
            <a:r>
              <a:rPr lang="el-GR" sz="2400" dirty="0"/>
              <a:t>την ημέρα της Πεντηκοστής- την «τρίτη ώρα» της ημέρας (Πρ. 2, 1 και 15), ενώ οι απόστολοι Πέτρος και Ιωάννης «ανέβαιναν στο ιερό για να προσευχηθούν περί την ώραν της προσευχής την ενάτην» (Πρ. 3, 1).</a:t>
            </a:r>
            <a:endParaRPr lang="en-US" sz="2400" dirty="0"/>
          </a:p>
          <a:p>
            <a:r>
              <a:rPr lang="el-GR" sz="2400" dirty="0"/>
              <a:t>Στη σημερινή τους μορφή οι Ακολουθίες των Ωρών είναι τέσσερεις (</a:t>
            </a:r>
            <a:r>
              <a:rPr lang="el-GR" sz="2400" dirty="0" smtClean="0"/>
              <a:t>Α’, Γ’, ΣΤ’ </a:t>
            </a:r>
            <a:r>
              <a:rPr lang="el-GR" sz="2400" dirty="0"/>
              <a:t>και </a:t>
            </a:r>
            <a:r>
              <a:rPr lang="el-GR" sz="2400" dirty="0" smtClean="0"/>
              <a:t>Θ’)</a:t>
            </a:r>
            <a:r>
              <a:rPr lang="el-GR" sz="2400" dirty="0"/>
              <a:t>· αποτελούνται από τρεις Ψαλμούς (η κάθε μία), τροπάριο, τρισάγιο και μία ευχή· η συμμετοχή του ιερέα περιορίζεται στο ελάχιστο (σε μία εκφώνηση)· στα μοναστήρια η </a:t>
            </a:r>
            <a:r>
              <a:rPr lang="el-GR" sz="2400" dirty="0" smtClean="0"/>
              <a:t>Α’ Ώρα </a:t>
            </a:r>
            <a:r>
              <a:rPr lang="el-GR" sz="2400" dirty="0"/>
              <a:t>επισυνάπτεται μετά το τέλος του Όρθρου και η Θ΄ πριν από την τέλεση του Εσπερινού.</a:t>
            </a:r>
            <a:endParaRPr lang="en-US" sz="2400" dirty="0"/>
          </a:p>
        </p:txBody>
      </p:sp>
    </p:spTree>
    <p:extLst>
      <p:ext uri="{BB962C8B-B14F-4D97-AF65-F5344CB8AC3E}">
        <p14:creationId xmlns:p14="http://schemas.microsoft.com/office/powerpoint/2010/main" val="2184841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Περιεχόμενα ενότητας</a:t>
            </a:r>
            <a:endParaRPr lang="el-GR" dirty="0"/>
          </a:p>
        </p:txBody>
      </p:sp>
      <p:sp>
        <p:nvSpPr>
          <p:cNvPr id="3" name="Content Placeholder 2"/>
          <p:cNvSpPr>
            <a:spLocks noGrp="1"/>
          </p:cNvSpPr>
          <p:nvPr>
            <p:ph idx="1"/>
          </p:nvPr>
        </p:nvSpPr>
        <p:spPr/>
        <p:txBody>
          <a:bodyPr>
            <a:normAutofit/>
          </a:bodyPr>
          <a:lstStyle/>
          <a:p>
            <a:pPr marL="0" indent="0">
              <a:buNone/>
            </a:pPr>
            <a:r>
              <a:rPr lang="el-GR" dirty="0"/>
              <a:t>Γ</a:t>
            </a:r>
            <a:r>
              <a:rPr lang="el-GR" dirty="0" smtClean="0"/>
              <a:t>ένεση </a:t>
            </a:r>
            <a:r>
              <a:rPr lang="el-GR" dirty="0"/>
              <a:t>και εξέλιξη της επικηδείου ακολουθίας και των ακολουθιών του </a:t>
            </a:r>
            <a:r>
              <a:rPr lang="el-GR" dirty="0" smtClean="0"/>
              <a:t>νυχθημέρου, Αναφορά </a:t>
            </a:r>
            <a:r>
              <a:rPr lang="el-GR" dirty="0"/>
              <a:t>στις βιβλικές ρίζες της επικηδείου </a:t>
            </a:r>
            <a:r>
              <a:rPr lang="el-GR" dirty="0" smtClean="0"/>
              <a:t>ακολουθίας, Παρουσίαση </a:t>
            </a:r>
            <a:r>
              <a:rPr lang="el-GR" dirty="0"/>
              <a:t>των πηγών των πρώτων αιώνων περί της επικηδείου </a:t>
            </a:r>
            <a:r>
              <a:rPr lang="el-GR" dirty="0" smtClean="0"/>
              <a:t>ακολουθίας, Η </a:t>
            </a:r>
            <a:r>
              <a:rPr lang="el-GR" dirty="0"/>
              <a:t>τελική διαμόρφωση της </a:t>
            </a:r>
            <a:r>
              <a:rPr lang="el-GR" dirty="0" smtClean="0"/>
              <a:t>ακολουθίας, Αναλυτική </a:t>
            </a:r>
            <a:r>
              <a:rPr lang="el-GR" dirty="0"/>
              <a:t>αναφορά στις ακολουθίες του νυχθημέρου: </a:t>
            </a:r>
            <a:r>
              <a:rPr lang="el-GR" dirty="0" smtClean="0"/>
              <a:t>Εσπερινός, Απόδειπνο, Μεσονυκτικό, Ώρες, Όρθρος</a:t>
            </a:r>
            <a:endParaRPr lang="el-GR" dirty="0"/>
          </a:p>
        </p:txBody>
      </p:sp>
    </p:spTree>
    <p:extLst>
      <p:ext uri="{BB962C8B-B14F-4D97-AF65-F5344CB8AC3E}">
        <p14:creationId xmlns:p14="http://schemas.microsoft.com/office/powerpoint/2010/main" val="30382952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ΣΤ) Οι Ώρες </a:t>
            </a:r>
            <a:r>
              <a:rPr lang="el-GR" dirty="0" smtClean="0"/>
              <a:t>(2 </a:t>
            </a:r>
            <a:r>
              <a:rPr lang="el-GR" dirty="0"/>
              <a:t>από 2)</a:t>
            </a:r>
          </a:p>
        </p:txBody>
      </p:sp>
      <p:sp>
        <p:nvSpPr>
          <p:cNvPr id="5" name="Θέση περιεχομένου 4"/>
          <p:cNvSpPr>
            <a:spLocks noGrp="1"/>
          </p:cNvSpPr>
          <p:nvPr>
            <p:ph idx="1"/>
          </p:nvPr>
        </p:nvSpPr>
        <p:spPr/>
        <p:txBody>
          <a:bodyPr>
            <a:normAutofit fontScale="92500"/>
          </a:bodyPr>
          <a:lstStyle/>
          <a:p>
            <a:r>
              <a:rPr lang="el-GR" sz="2400" dirty="0"/>
              <a:t>Στους ενοριακούς ναούς οι Ακολουθίες των Ωρών διαβάζονται μόνο κατά τη </a:t>
            </a:r>
            <a:r>
              <a:rPr lang="el-GR" sz="2400" dirty="0" smtClean="0"/>
              <a:t>Μεγάλη </a:t>
            </a:r>
            <a:r>
              <a:rPr lang="el-GR" sz="2400" dirty="0"/>
              <a:t>Τεσσαρακοστή.</a:t>
            </a:r>
            <a:endParaRPr lang="en-US" sz="2400" dirty="0"/>
          </a:p>
          <a:p>
            <a:r>
              <a:rPr lang="el-GR" sz="2400" dirty="0"/>
              <a:t>«Μεγάλες  Ώρες»: ονομάζονται οι Ακολουθίες των Ωρών τριών διακεκριμένων ημερών του λειτουργικού έτους (</a:t>
            </a:r>
            <a:r>
              <a:rPr lang="el-GR" sz="2400" dirty="0" smtClean="0"/>
              <a:t>Μεγάλης </a:t>
            </a:r>
            <a:r>
              <a:rPr lang="el-GR" sz="2400" dirty="0"/>
              <a:t>Παρασκευής, παραμονής Χριστουγέννων και παραμονής Θεοφανείων)· στις «Μεγάλες Ώρες» αντικαθίστανται δύο από τους Ψαλμούς των μικρών Ωρών με μεσσιανικούς Ψαλμούς που αναφέρονται στα γεγονότα της ημέρας· μεταξύ του Προκείμενου και του Τρισαγίου (των μικρών Ωρών) προστίθενται τρία Ιδιόμελα και τρία αναγνώσματα (Προφητεία, Απόστολος, Ευαγγέλιο)·  τόπος προελεύσεως των Μεγάλων Ωρών είναι τα Ιεροσόλυμα (η αρχική μορφή ήταν οι «Μεγάλες Ώρες» της </a:t>
            </a:r>
            <a:r>
              <a:rPr lang="el-GR" sz="2400" dirty="0" smtClean="0"/>
              <a:t>Μεγάλης </a:t>
            </a:r>
            <a:r>
              <a:rPr lang="el-GR" sz="2400" dirty="0"/>
              <a:t>Παρασκευής.</a:t>
            </a:r>
            <a:endParaRPr lang="en-US" sz="2400" dirty="0"/>
          </a:p>
        </p:txBody>
      </p:sp>
    </p:spTree>
    <p:extLst>
      <p:ext uri="{BB962C8B-B14F-4D97-AF65-F5344CB8AC3E}">
        <p14:creationId xmlns:p14="http://schemas.microsoft.com/office/powerpoint/2010/main" val="9138774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r>
              <a:rPr lang="el-GR" dirty="0" smtClean="0"/>
              <a:t>Γένεση και Εξέλιξη των Ιερών Ακολουθιών: Επικήδειος και Ακολουθίες του Νυχθημέρου</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smtClean="0"/>
              <a:t>στο πλαίσιο </a:t>
            </a:r>
            <a:r>
              <a:rPr lang="el-GR" sz="2000" dirty="0" smtClean="0"/>
              <a:t>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a:t>
            </a:r>
            <a:r>
              <a:rPr lang="el-GR" sz="2000" dirty="0">
                <a:solidFill>
                  <a:srgbClr val="000000"/>
                </a:solidFill>
              </a:rPr>
              <a:t>η 1</a:t>
            </a:r>
            <a:r>
              <a:rPr lang="el-GR" sz="2000" dirty="0" smtClean="0">
                <a:solidFill>
                  <a:srgbClr val="000000"/>
                </a:solidFill>
              </a:rPr>
              <a:t>.0.</a:t>
            </a:r>
            <a:endParaRPr lang="el-GR" sz="2000" dirty="0">
              <a:solidFill>
                <a:srgbClr val="000000"/>
              </a:solidFill>
            </a:endParaRP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solidFill>
                  <a:srgbClr val="000000"/>
                </a:solidFill>
              </a:rPr>
              <a:t>Copyright Εθνικόν και Καποδιστριακόν Πανεπιστήμιον Αθηνών 2015. Γεώργιος Φίλιας. «Λειτουργική. </a:t>
            </a:r>
            <a:r>
              <a:rPr lang="el-GR" sz="2000" dirty="0">
                <a:solidFill>
                  <a:srgbClr val="000000"/>
                </a:solidFill>
              </a:rPr>
              <a:t>Γένεση και Εξέλιξη των Ιερών Ακολουθιών: Επικήδειος και Ακολουθίες του </a:t>
            </a:r>
            <a:r>
              <a:rPr lang="el-GR" sz="2000" dirty="0" smtClean="0">
                <a:solidFill>
                  <a:srgbClr val="000000"/>
                </a:solidFill>
              </a:rPr>
              <a:t>Νυχθημέρου». </a:t>
            </a:r>
            <a:r>
              <a:rPr lang="el-GR" sz="2000" dirty="0">
                <a:solidFill>
                  <a:srgbClr val="000000"/>
                </a:solidFill>
              </a:rPr>
              <a:t>Έκδοση: </a:t>
            </a:r>
            <a:r>
              <a:rPr lang="el-GR" sz="2000" dirty="0" smtClean="0">
                <a:solidFill>
                  <a:srgbClr val="000000"/>
                </a:solidFill>
              </a:rPr>
              <a:t>1.0</a:t>
            </a:r>
            <a:r>
              <a:rPr lang="el-GR" sz="2000" dirty="0">
                <a:solidFill>
                  <a:srgbClr val="000000"/>
                </a:solidFill>
              </a:rPr>
              <a:t>. Αθήνα </a:t>
            </a:r>
            <a:r>
              <a:rPr lang="el-GR" sz="2000" dirty="0" smtClean="0">
                <a:solidFill>
                  <a:srgbClr val="000000"/>
                </a:solidFill>
              </a:rPr>
              <a:t>2015.</a:t>
            </a:r>
            <a:r>
              <a:rPr lang="el-GR" sz="2000" dirty="0" smtClean="0"/>
              <a:t> </a:t>
            </a:r>
            <a:r>
              <a:rPr lang="el-GR" sz="2000" dirty="0"/>
              <a:t>Διαθέσιμο από τη δικτυακή </a:t>
            </a:r>
            <a:r>
              <a:rPr lang="el-GR" sz="2000" dirty="0" smtClean="0"/>
              <a:t>διεύθυνση: </a:t>
            </a:r>
            <a:r>
              <a:rPr lang="en-US" sz="2000"/>
              <a:t>http://opencourses.uoa.gr/courses/SOCTHEOL101/</a:t>
            </a:r>
            <a:r>
              <a:rPr lang="el-GR" sz="200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Α) Γένεση </a:t>
            </a:r>
            <a:r>
              <a:rPr lang="el-GR" dirty="0"/>
              <a:t>και </a:t>
            </a:r>
            <a:r>
              <a:rPr lang="el-GR" dirty="0" smtClean="0"/>
              <a:t>Εξέλιξη</a:t>
            </a:r>
            <a:br>
              <a:rPr lang="el-GR" dirty="0" smtClean="0"/>
            </a:br>
            <a:r>
              <a:rPr lang="el-GR" dirty="0" smtClean="0"/>
              <a:t>της Επικήδειου Ακολουθίας (1 από 7)</a:t>
            </a:r>
            <a:endParaRPr lang="el-GR" dirty="0"/>
          </a:p>
        </p:txBody>
      </p:sp>
      <p:sp>
        <p:nvSpPr>
          <p:cNvPr id="5" name="Θέση περιεχομένου 4"/>
          <p:cNvSpPr>
            <a:spLocks noGrp="1"/>
          </p:cNvSpPr>
          <p:nvPr>
            <p:ph idx="1"/>
          </p:nvPr>
        </p:nvSpPr>
        <p:spPr/>
        <p:txBody>
          <a:bodyPr>
            <a:normAutofit fontScale="92500" lnSpcReduction="20000"/>
          </a:bodyPr>
          <a:lstStyle/>
          <a:p>
            <a:pPr marL="457200" indent="-457200">
              <a:buFont typeface="+mj-lt"/>
              <a:buAutoNum type="arabicPeriod"/>
            </a:pPr>
            <a:r>
              <a:rPr lang="el-GR" sz="2400" dirty="0" smtClean="0"/>
              <a:t>Μαρτυρίες </a:t>
            </a:r>
            <a:r>
              <a:rPr lang="el-GR" sz="2400" dirty="0"/>
              <a:t>περί της επικήδειας Ακολουθίας στην αρχαία Εκκλησία: </a:t>
            </a:r>
            <a:endParaRPr lang="en-US" sz="2400" dirty="0"/>
          </a:p>
          <a:p>
            <a:r>
              <a:rPr lang="el-GR" sz="2400" dirty="0"/>
              <a:t>Στην Καινή Διαθήκη τονίζεται ιδιαιτέρως η «κατάργηση» του θανάτου δια της Αναστάσεως του Κυρίου (</a:t>
            </a:r>
            <a:r>
              <a:rPr lang="el-GR" sz="2400" dirty="0" smtClean="0"/>
              <a:t>Α’ </a:t>
            </a:r>
            <a:r>
              <a:rPr lang="el-GR" sz="2400" dirty="0"/>
              <a:t>Κορ. 15, 26/ Ιω. 11, 25-26).</a:t>
            </a:r>
            <a:endParaRPr lang="en-US" sz="2400" dirty="0"/>
          </a:p>
          <a:p>
            <a:r>
              <a:rPr lang="el-GR" sz="2400" dirty="0"/>
              <a:t>Αν και στην </a:t>
            </a:r>
            <a:r>
              <a:rPr lang="el-GR" sz="2400" dirty="0" smtClean="0"/>
              <a:t>Καινή Διαθήκη </a:t>
            </a:r>
            <a:r>
              <a:rPr lang="el-GR" sz="2400" dirty="0"/>
              <a:t>δεν μαρτυρείται λειτουργική προσευχή υπέρ των κεκοιμημένων, τονίζεται όμως ο σεβασμός προς τους νεκρούς και η ελπίδα στην ανάστασή τους.</a:t>
            </a:r>
            <a:endParaRPr lang="en-US" sz="2400" dirty="0"/>
          </a:p>
          <a:p>
            <a:r>
              <a:rPr lang="el-GR" sz="2400" dirty="0"/>
              <a:t>Έκφραση τιμής στο ανθρώπινο σώμα: η ταφή του Λαζάρου (Ιω. 11, 12), του Ιωάννου του Προδρόμου (Μτ. 14, 12) και του Ιδίου του Κυρίου (Μτ. 27, 57-61· Μκ. 15, 42-47· Λκ. 23, 50-54· Ιω. 19, 38-42).</a:t>
            </a:r>
            <a:endParaRPr lang="en-US" sz="2400" dirty="0"/>
          </a:p>
          <a:p>
            <a:r>
              <a:rPr lang="el-GR" sz="2400" dirty="0"/>
              <a:t>Εφ. 6, 18: ο </a:t>
            </a:r>
            <a:r>
              <a:rPr lang="el-GR" sz="2400" dirty="0" smtClean="0"/>
              <a:t>απόστολος </a:t>
            </a:r>
            <a:r>
              <a:rPr lang="el-GR" sz="2400" dirty="0"/>
              <a:t>Παύλος προτρέπει τους πιστούς να προσεύχονται και να αγρυπνούν «εν πάση προσκαρτερήσει και δεήσει περί πάντων αγίων» (δηλαδή ζώντων και κεκοιμημένων).</a:t>
            </a:r>
            <a:endParaRPr lang="en-US"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a:t>
            </a:r>
            <a:r>
              <a:rPr lang="el-GR" dirty="0" smtClean="0"/>
              <a:t>Εξέλιξη</a:t>
            </a:r>
            <a:br>
              <a:rPr lang="el-GR" dirty="0" smtClean="0"/>
            </a:br>
            <a:r>
              <a:rPr lang="el-GR" dirty="0" smtClean="0"/>
              <a:t>της Επικήδειου </a:t>
            </a:r>
            <a:r>
              <a:rPr lang="el-GR" dirty="0"/>
              <a:t>Ακολουθίας </a:t>
            </a:r>
            <a:r>
              <a:rPr lang="el-GR" dirty="0" smtClean="0"/>
              <a:t>(2 </a:t>
            </a:r>
            <a:r>
              <a:rPr lang="el-GR" dirty="0"/>
              <a:t>από </a:t>
            </a:r>
            <a:r>
              <a:rPr lang="el-GR" dirty="0" smtClean="0"/>
              <a:t>7)</a:t>
            </a:r>
            <a:endParaRPr lang="el-GR" dirty="0"/>
          </a:p>
        </p:txBody>
      </p:sp>
      <p:sp>
        <p:nvSpPr>
          <p:cNvPr id="5" name="Θέση περιεχομένου 4"/>
          <p:cNvSpPr>
            <a:spLocks noGrp="1"/>
          </p:cNvSpPr>
          <p:nvPr>
            <p:ph idx="1"/>
          </p:nvPr>
        </p:nvSpPr>
        <p:spPr/>
        <p:txBody>
          <a:bodyPr>
            <a:normAutofit fontScale="92500" lnSpcReduction="10000"/>
          </a:bodyPr>
          <a:lstStyle/>
          <a:p>
            <a:r>
              <a:rPr lang="el-GR" sz="2400" dirty="0" smtClean="0"/>
              <a:t> Β’ </a:t>
            </a:r>
            <a:r>
              <a:rPr lang="el-GR" sz="2400" dirty="0"/>
              <a:t>Τιμ. 1, 16-18: ο </a:t>
            </a:r>
            <a:r>
              <a:rPr lang="el-GR" sz="2400" dirty="0" smtClean="0"/>
              <a:t>απόστολος </a:t>
            </a:r>
            <a:r>
              <a:rPr lang="el-GR" sz="2400" dirty="0"/>
              <a:t>Παύλος δέεται υπέρ της ψυχής του νεκρού Ονησιφόρου, όπως «δώη έλεος ο Κύριος τω Ονησιφόρου οίκω… δώη αυτώ ο Κύριος ευρείν έλεος παρά Κυρίου εν εκείνη τη ημέρα».</a:t>
            </a:r>
            <a:endParaRPr lang="en-US" sz="2400" dirty="0"/>
          </a:p>
          <a:p>
            <a:r>
              <a:rPr lang="el-GR" sz="2400" i="1" dirty="0"/>
              <a:t>Απόκρυφες Πράξεις Παύλου και Θέκλης </a:t>
            </a:r>
            <a:r>
              <a:rPr lang="el-GR" sz="2400" dirty="0"/>
              <a:t>(τέλος </a:t>
            </a:r>
            <a:r>
              <a:rPr lang="el-GR" sz="2400" dirty="0" smtClean="0"/>
              <a:t>2</a:t>
            </a:r>
            <a:r>
              <a:rPr lang="el-GR" sz="2400" baseline="30000" dirty="0" smtClean="0"/>
              <a:t>ου</a:t>
            </a:r>
            <a:r>
              <a:rPr lang="el-GR" sz="2400" dirty="0" smtClean="0"/>
              <a:t> </a:t>
            </a:r>
            <a:r>
              <a:rPr lang="el-GR" sz="2400" dirty="0"/>
              <a:t>αι.): η βασίλισσα Τρύφαινα προσεύχεται στη μάρτυρα Θέκλα για την ανάπαυση της ψυχής της νεκρής κόρης της (της ειδωλολάτριδας Φαλκονίλας).</a:t>
            </a:r>
            <a:endParaRPr lang="en-US" sz="2400" dirty="0"/>
          </a:p>
          <a:p>
            <a:r>
              <a:rPr lang="el-GR" sz="2400" dirty="0"/>
              <a:t>Ο Τερτυλλιανός (τέλος </a:t>
            </a:r>
            <a:r>
              <a:rPr lang="el-GR" sz="2400" dirty="0" smtClean="0"/>
              <a:t>2</a:t>
            </a:r>
            <a:r>
              <a:rPr lang="el-GR" sz="2400" baseline="30000" dirty="0" smtClean="0"/>
              <a:t>ου</a:t>
            </a:r>
            <a:r>
              <a:rPr lang="el-GR" sz="2400" dirty="0" smtClean="0"/>
              <a:t> </a:t>
            </a:r>
            <a:r>
              <a:rPr lang="el-GR" sz="2400" dirty="0"/>
              <a:t>αι.) μας πληροφορεί για μία χήρα γυναίκα που προσεύχεται για την ψυχή του νεκρού συζύγου της, καθώς και για την προσευχή της μάρτυρας Περπέτουας για τη σωτηρία της ψυχής του αδελφού της Δεινοκράτη.</a:t>
            </a:r>
            <a:endParaRPr lang="en-US" sz="2400" dirty="0"/>
          </a:p>
          <a:p>
            <a:r>
              <a:rPr lang="el-GR" sz="2400" dirty="0"/>
              <a:t>Ωριγένης (</a:t>
            </a:r>
            <a:r>
              <a:rPr lang="el-GR" sz="2400" dirty="0" smtClean="0"/>
              <a:t>3</a:t>
            </a:r>
            <a:r>
              <a:rPr lang="el-GR" sz="2400" baseline="30000" dirty="0" smtClean="0"/>
              <a:t>ος</a:t>
            </a:r>
            <a:r>
              <a:rPr lang="el-GR" sz="2400" dirty="0" smtClean="0"/>
              <a:t> </a:t>
            </a:r>
            <a:r>
              <a:rPr lang="el-GR" sz="2400" dirty="0"/>
              <a:t>αι.): μαρτυρεί για την ύπαρξη ευχών υπέρ των κεκοιμημένων.</a:t>
            </a:r>
            <a:endParaRPr lang="en-US" sz="2400" dirty="0"/>
          </a:p>
        </p:txBody>
      </p:sp>
    </p:spTree>
    <p:extLst>
      <p:ext uri="{BB962C8B-B14F-4D97-AF65-F5344CB8AC3E}">
        <p14:creationId xmlns:p14="http://schemas.microsoft.com/office/powerpoint/2010/main" val="2680467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Εξέλιξη</a:t>
            </a:r>
            <a:br>
              <a:rPr lang="el-GR" dirty="0"/>
            </a:br>
            <a:r>
              <a:rPr lang="el-GR" dirty="0"/>
              <a:t>της Επικήδειου Ακολουθίας </a:t>
            </a:r>
            <a:r>
              <a:rPr lang="el-GR" dirty="0" smtClean="0"/>
              <a:t>(3 </a:t>
            </a:r>
            <a:r>
              <a:rPr lang="el-GR" dirty="0"/>
              <a:t>από </a:t>
            </a:r>
            <a:r>
              <a:rPr lang="el-GR" dirty="0" smtClean="0"/>
              <a:t>7)</a:t>
            </a:r>
            <a:endParaRPr lang="el-GR" dirty="0"/>
          </a:p>
        </p:txBody>
      </p:sp>
      <p:sp>
        <p:nvSpPr>
          <p:cNvPr id="5" name="Θέση περιεχομένου 4"/>
          <p:cNvSpPr>
            <a:spLocks noGrp="1"/>
          </p:cNvSpPr>
          <p:nvPr>
            <p:ph idx="1"/>
          </p:nvPr>
        </p:nvSpPr>
        <p:spPr>
          <a:xfrm>
            <a:off x="464156" y="1556792"/>
            <a:ext cx="8229600" cy="4752528"/>
          </a:xfrm>
        </p:spPr>
        <p:txBody>
          <a:bodyPr vert="horz" lIns="91440" tIns="45720" rIns="91440" bIns="45720" rtlCol="0">
            <a:normAutofit fontScale="92500" lnSpcReduction="20000"/>
          </a:bodyPr>
          <a:lstStyle/>
          <a:p>
            <a:r>
              <a:rPr lang="el-GR" sz="2400" dirty="0"/>
              <a:t>3ος </a:t>
            </a:r>
            <a:r>
              <a:rPr lang="el-GR" sz="2400" dirty="0"/>
              <a:t>αι.: μεταθανάτιες μνήμες μαρτύρων δια της τελέσεως της </a:t>
            </a:r>
            <a:r>
              <a:rPr lang="el-GR" sz="2400" dirty="0"/>
              <a:t>Θείας</a:t>
            </a:r>
            <a:r>
              <a:rPr lang="el-GR" sz="2400" dirty="0"/>
              <a:t> </a:t>
            </a:r>
            <a:r>
              <a:rPr lang="el-GR" sz="2400" dirty="0"/>
              <a:t>Ευχαριστίας </a:t>
            </a:r>
            <a:r>
              <a:rPr lang="el-GR" sz="2400" dirty="0"/>
              <a:t>επί των τάφων τους (ανάπτυξη επιμνημόσυνων λειτουργικών πράξεων).</a:t>
            </a:r>
            <a:endParaRPr lang="en-US" sz="2400" dirty="0"/>
          </a:p>
          <a:p>
            <a:r>
              <a:rPr lang="el-GR" sz="2400" dirty="0"/>
              <a:t>Η ταφή του Πέτρου Αλεξανδρείας (+311): οι πιστοί συνοδεύουν το νεκρό «λαμπαδηφορούντες»/ αναπέμπουν ύμνους και κρατούν φοίνικες.</a:t>
            </a:r>
            <a:endParaRPr lang="en-US" sz="2400" dirty="0"/>
          </a:p>
          <a:p>
            <a:r>
              <a:rPr lang="el-GR" sz="2400" dirty="0"/>
              <a:t>Ταφή </a:t>
            </a:r>
            <a:r>
              <a:rPr lang="el-GR" sz="2400" dirty="0"/>
              <a:t>αγίου </a:t>
            </a:r>
            <a:r>
              <a:rPr lang="el-GR" sz="2400" dirty="0"/>
              <a:t>Παχωμίου (+346): οι αδελφοί της μονής ψάλλουν ύμνους.</a:t>
            </a:r>
            <a:endParaRPr lang="en-US" sz="2400" dirty="0"/>
          </a:p>
          <a:p>
            <a:r>
              <a:rPr lang="el-GR" sz="2400" dirty="0"/>
              <a:t>Γρηγόριος Θεολόγος (+390): μαρτυρεί ότι ο αυτοκράτορας Κωνστάντιος κηδεύεται με «παννύχιες ωδές» και με «δαδουχίες», καθώς και ότι ο </a:t>
            </a:r>
            <a:r>
              <a:rPr lang="el-GR" sz="2400" dirty="0"/>
              <a:t>Μέγας </a:t>
            </a:r>
            <a:r>
              <a:rPr lang="el-GR" sz="2400" dirty="0"/>
              <a:t>Βασίλειος κηδεύεται με «πομπή και ψαλμωδίες».</a:t>
            </a:r>
            <a:endParaRPr lang="en-US" sz="2400" dirty="0"/>
          </a:p>
          <a:p>
            <a:r>
              <a:rPr lang="el-GR" sz="2400" dirty="0"/>
              <a:t>Αυγουστίνος (+430): μαρτυρεί ότι η μητέρα του κηδεύεται με αντιφωνικές ψαλμωδίες του ψαλτηρίου και ότι κατά την κήδευσή της τελέστηκε </a:t>
            </a:r>
            <a:r>
              <a:rPr lang="el-GR" sz="2400" dirty="0"/>
              <a:t>Θεία </a:t>
            </a:r>
            <a:r>
              <a:rPr lang="el-GR" sz="2400" dirty="0"/>
              <a:t>Λειτουργία.</a:t>
            </a:r>
            <a:endParaRPr lang="en-US" sz="2400" dirty="0"/>
          </a:p>
        </p:txBody>
      </p:sp>
    </p:spTree>
    <p:extLst>
      <p:ext uri="{BB962C8B-B14F-4D97-AF65-F5344CB8AC3E}">
        <p14:creationId xmlns:p14="http://schemas.microsoft.com/office/powerpoint/2010/main" val="29199959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Εξέλιξη</a:t>
            </a:r>
            <a:br>
              <a:rPr lang="el-GR" dirty="0"/>
            </a:br>
            <a:r>
              <a:rPr lang="el-GR" dirty="0"/>
              <a:t>της Επικήδειου Ακολουθίας </a:t>
            </a:r>
            <a:r>
              <a:rPr lang="el-GR" dirty="0" smtClean="0"/>
              <a:t>(4 </a:t>
            </a:r>
            <a:r>
              <a:rPr lang="el-GR" dirty="0"/>
              <a:t>από </a:t>
            </a:r>
            <a:r>
              <a:rPr lang="el-GR" dirty="0" smtClean="0"/>
              <a:t>7)</a:t>
            </a:r>
            <a:endParaRPr lang="el-GR" dirty="0"/>
          </a:p>
        </p:txBody>
      </p:sp>
      <p:sp>
        <p:nvSpPr>
          <p:cNvPr id="5" name="Θέση περιεχομένου 4"/>
          <p:cNvSpPr>
            <a:spLocks noGrp="1"/>
          </p:cNvSpPr>
          <p:nvPr>
            <p:ph idx="1"/>
          </p:nvPr>
        </p:nvSpPr>
        <p:spPr>
          <a:xfrm>
            <a:off x="464156" y="1556792"/>
            <a:ext cx="8229600" cy="4752528"/>
          </a:xfrm>
        </p:spPr>
        <p:txBody>
          <a:bodyPr>
            <a:normAutofit fontScale="92500" lnSpcReduction="20000"/>
          </a:bodyPr>
          <a:lstStyle/>
          <a:p>
            <a:r>
              <a:rPr lang="el-GR" sz="2400" dirty="0" smtClean="0"/>
              <a:t>Γρηγόριος </a:t>
            </a:r>
            <a:r>
              <a:rPr lang="el-GR" sz="2400" dirty="0"/>
              <a:t>Νύσσης, περί της κηδεύσεως της αδελφής του Μακρίνας: τελέστηκε «παννυχίδα» (νυκτερινή εξόδιος ακολουθία), στην οποία περιλαμβάνονταν ψαλμωδίες και αναγνώσεις.</a:t>
            </a:r>
            <a:endParaRPr lang="en-US" sz="2400" dirty="0"/>
          </a:p>
          <a:p>
            <a:r>
              <a:rPr lang="el-GR" sz="2400" dirty="0"/>
              <a:t>Η ακολουθία της παννυχίδας: πιθανόν η πρώτη νεκρώσιμη ακολουθία.</a:t>
            </a:r>
            <a:endParaRPr lang="en-US" sz="2400" dirty="0"/>
          </a:p>
          <a:p>
            <a:r>
              <a:rPr lang="el-GR" sz="2400" i="1" dirty="0"/>
              <a:t>Αποστολικές Διαταγές </a:t>
            </a:r>
            <a:r>
              <a:rPr lang="el-GR" sz="2400" dirty="0"/>
              <a:t>(τέλος </a:t>
            </a:r>
            <a:r>
              <a:rPr lang="el-GR" sz="2400" dirty="0" smtClean="0"/>
              <a:t>4</a:t>
            </a:r>
            <a:r>
              <a:rPr lang="el-GR" sz="2400" baseline="30000" dirty="0" smtClean="0"/>
              <a:t>ου</a:t>
            </a:r>
            <a:r>
              <a:rPr lang="el-GR" sz="2400" dirty="0" smtClean="0"/>
              <a:t> </a:t>
            </a:r>
            <a:r>
              <a:rPr lang="el-GR" sz="2400" dirty="0"/>
              <a:t>αι.): αναφέρονται σε συγκεκριμένους εξόδιους ύμνους που προέρχονται από Ψαλμούς και άλλα κείμενα της </a:t>
            </a:r>
            <a:r>
              <a:rPr lang="el-GR" sz="2400" dirty="0" smtClean="0"/>
              <a:t>Παλαιάς Διαθήκης </a:t>
            </a:r>
            <a:r>
              <a:rPr lang="el-GR" sz="2400" dirty="0"/>
              <a:t>(</a:t>
            </a:r>
            <a:r>
              <a:rPr lang="el-GR" sz="2400" i="1" dirty="0"/>
              <a:t>Τίμιος εναντίον Κυρίου ο θάνατος των οσίων αυτού/ Επίστρεψον η ψυχή μου εις την ανάπαυσίν σου, ότι Κύριος ευηργέτησέν σε/ Μνήμη δικαίων μετ’ εγκωμίων/ Δικαίων ψυχαί εν χειρί Θεού</a:t>
            </a:r>
            <a:r>
              <a:rPr lang="el-GR" sz="2400" dirty="0"/>
              <a:t>).</a:t>
            </a:r>
            <a:endParaRPr lang="en-US" sz="2400" dirty="0"/>
          </a:p>
          <a:p>
            <a:r>
              <a:rPr lang="el-GR" sz="2400" dirty="0" smtClean="0"/>
              <a:t>Ιωάννης Χρυσόστομος</a:t>
            </a:r>
            <a:r>
              <a:rPr lang="el-GR" sz="2400" dirty="0"/>
              <a:t>: μνημονεύει εξόδιους ψαλμούς (</a:t>
            </a:r>
            <a:r>
              <a:rPr lang="el-GR" sz="2400" i="1" dirty="0"/>
              <a:t>Επίστρεψον, ω ψυχή μου, εις την ανάπαυσίν σου, ότι Κύριος ευηργέτησέ σε/ Ου φοβηθήσομαι κακά, ότι συ μετ’ εμού ει/ Συ μου ει καταφυγή από θλίψεως της περιεχούσης με</a:t>
            </a:r>
            <a:r>
              <a:rPr lang="el-GR" sz="2400" dirty="0"/>
              <a:t>).</a:t>
            </a:r>
            <a:endParaRPr lang="en-US" sz="2400" dirty="0"/>
          </a:p>
        </p:txBody>
      </p:sp>
    </p:spTree>
    <p:extLst>
      <p:ext uri="{BB962C8B-B14F-4D97-AF65-F5344CB8AC3E}">
        <p14:creationId xmlns:p14="http://schemas.microsoft.com/office/powerpoint/2010/main" val="2919995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Εξέλιξη</a:t>
            </a:r>
            <a:br>
              <a:rPr lang="el-GR" dirty="0"/>
            </a:br>
            <a:r>
              <a:rPr lang="el-GR" dirty="0"/>
              <a:t>της Επικήδειου Ακολουθίας </a:t>
            </a:r>
            <a:r>
              <a:rPr lang="el-GR" dirty="0" smtClean="0"/>
              <a:t>(5 </a:t>
            </a:r>
            <a:r>
              <a:rPr lang="el-GR" dirty="0"/>
              <a:t>από </a:t>
            </a:r>
            <a:r>
              <a:rPr lang="el-GR" dirty="0" smtClean="0"/>
              <a:t>7)</a:t>
            </a:r>
            <a:endParaRPr lang="el-GR" dirty="0"/>
          </a:p>
        </p:txBody>
      </p:sp>
      <p:sp>
        <p:nvSpPr>
          <p:cNvPr id="5" name="Θέση περιεχομένου 4"/>
          <p:cNvSpPr>
            <a:spLocks noGrp="1"/>
          </p:cNvSpPr>
          <p:nvPr>
            <p:ph idx="1"/>
          </p:nvPr>
        </p:nvSpPr>
        <p:spPr/>
        <p:txBody>
          <a:bodyPr>
            <a:normAutofit fontScale="92500" lnSpcReduction="10000"/>
          </a:bodyPr>
          <a:lstStyle/>
          <a:p>
            <a:r>
              <a:rPr lang="el-GR" sz="2400" dirty="0"/>
              <a:t>Από τον </a:t>
            </a:r>
            <a:r>
              <a:rPr lang="el-GR" sz="2400" dirty="0" smtClean="0"/>
              <a:t>4</a:t>
            </a:r>
            <a:r>
              <a:rPr lang="el-GR" sz="2400" baseline="30000" dirty="0" smtClean="0"/>
              <a:t>ο</a:t>
            </a:r>
            <a:r>
              <a:rPr lang="el-GR" sz="2400" dirty="0" smtClean="0"/>
              <a:t> </a:t>
            </a:r>
            <a:r>
              <a:rPr lang="el-GR" sz="2400" dirty="0"/>
              <a:t>αι. μαρτυρούνται οι παλαιότερες ευχές για τους κεκοιμημένους.</a:t>
            </a:r>
            <a:endParaRPr lang="en-US" sz="2400" dirty="0"/>
          </a:p>
          <a:p>
            <a:r>
              <a:rPr lang="el-GR" sz="2400" dirty="0"/>
              <a:t>Ευχολόγιο Σεραπίωνος: «Ευχή επί τεθνεώτος και εκκομιζομένου».</a:t>
            </a:r>
            <a:endParaRPr lang="en-US" sz="2400" dirty="0"/>
          </a:p>
          <a:p>
            <a:r>
              <a:rPr lang="el-GR" sz="2400" i="1" dirty="0"/>
              <a:t>Αποστολικές Διαταγές</a:t>
            </a:r>
            <a:r>
              <a:rPr lang="el-GR" sz="2400" dirty="0"/>
              <a:t>: «Ευχή επί των εν Χριστώ αναπαυσαμένων».</a:t>
            </a:r>
            <a:endParaRPr lang="en-US" sz="2400" dirty="0"/>
          </a:p>
          <a:p>
            <a:r>
              <a:rPr lang="el-GR" sz="2400" dirty="0"/>
              <a:t>Αμβρόσιος Μεδιολάνων (+397 μ.Χ.): κατά τη κηδεία του νεκρού αδελφού του Σάτυρου τελέστηκε </a:t>
            </a:r>
            <a:r>
              <a:rPr lang="el-GR" sz="2400" dirty="0" smtClean="0"/>
              <a:t>Θεία </a:t>
            </a:r>
            <a:r>
              <a:rPr lang="el-GR" sz="2400" dirty="0"/>
              <a:t>Λειτουργία.</a:t>
            </a:r>
            <a:endParaRPr lang="en-US" sz="2400" dirty="0"/>
          </a:p>
          <a:p>
            <a:r>
              <a:rPr lang="el-GR" sz="2400" dirty="0" smtClean="0"/>
              <a:t>ΜΑ’ </a:t>
            </a:r>
            <a:r>
              <a:rPr lang="el-GR" sz="2400" dirty="0"/>
              <a:t>Κανόνα της εν Καρθαγένη Συνόδου (419 μ.Χ.): η κήδευση πρέπει να τελείται σε συνάφεια με τη </a:t>
            </a:r>
            <a:r>
              <a:rPr lang="el-GR" sz="2400" dirty="0" smtClean="0"/>
              <a:t>Θεία </a:t>
            </a:r>
            <a:r>
              <a:rPr lang="el-GR" sz="2400" dirty="0"/>
              <a:t>Λειτουργία μόνο όταν ο ιερέας είναι νηστικός.</a:t>
            </a:r>
            <a:endParaRPr lang="en-US" sz="2400" dirty="0"/>
          </a:p>
          <a:p>
            <a:r>
              <a:rPr lang="el-GR" sz="2400" dirty="0"/>
              <a:t>Πάπυρος της Νεσσάνα (νότια Παλαιστίνη, περί το 600 μ.Χ.): μαρτυρείται η ευχή «Ο Θεός των πνευμάτων και πάσης σαρκός…».</a:t>
            </a:r>
            <a:endParaRPr lang="en-US" sz="2400" dirty="0"/>
          </a:p>
        </p:txBody>
      </p:sp>
    </p:spTree>
    <p:extLst>
      <p:ext uri="{BB962C8B-B14F-4D97-AF65-F5344CB8AC3E}">
        <p14:creationId xmlns:p14="http://schemas.microsoft.com/office/powerpoint/2010/main" val="29199959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Εξέλιξη</a:t>
            </a:r>
            <a:br>
              <a:rPr lang="el-GR" dirty="0"/>
            </a:br>
            <a:r>
              <a:rPr lang="el-GR" dirty="0"/>
              <a:t>της Επικήδειου Ακολουθίας </a:t>
            </a:r>
            <a:r>
              <a:rPr lang="el-GR" dirty="0" smtClean="0"/>
              <a:t>(6 </a:t>
            </a:r>
            <a:r>
              <a:rPr lang="el-GR" dirty="0"/>
              <a:t>από </a:t>
            </a:r>
            <a:r>
              <a:rPr lang="el-GR" dirty="0" smtClean="0"/>
              <a:t>7)</a:t>
            </a:r>
            <a:endParaRPr lang="el-GR" dirty="0"/>
          </a:p>
        </p:txBody>
      </p:sp>
      <p:sp>
        <p:nvSpPr>
          <p:cNvPr id="5" name="Θέση περιεχομένου 4"/>
          <p:cNvSpPr>
            <a:spLocks noGrp="1"/>
          </p:cNvSpPr>
          <p:nvPr>
            <p:ph idx="1"/>
          </p:nvPr>
        </p:nvSpPr>
        <p:spPr/>
        <p:txBody>
          <a:bodyPr>
            <a:normAutofit lnSpcReduction="10000"/>
          </a:bodyPr>
          <a:lstStyle/>
          <a:p>
            <a:pPr marL="457200" indent="-457200">
              <a:buFont typeface="+mj-lt"/>
              <a:buAutoNum type="arabicPeriod" startAt="2"/>
            </a:pPr>
            <a:r>
              <a:rPr lang="el-GR" sz="2400" dirty="0"/>
              <a:t>Η σημερινή μορφή της νεκρώσιμης Ακολουθίας:</a:t>
            </a:r>
            <a:endParaRPr lang="en-US" sz="2400" dirty="0"/>
          </a:p>
          <a:p>
            <a:r>
              <a:rPr lang="el-GR" sz="2400" dirty="0"/>
              <a:t>Η ιστορία της νεκρώσιμης Ακολουθίας αρχίζει από τον </a:t>
            </a:r>
            <a:r>
              <a:rPr lang="el-GR" sz="2400" dirty="0" smtClean="0"/>
              <a:t>10</a:t>
            </a:r>
            <a:r>
              <a:rPr lang="el-GR" sz="2400" baseline="30000" dirty="0" smtClean="0"/>
              <a:t>ο</a:t>
            </a:r>
            <a:r>
              <a:rPr lang="el-GR" sz="2400" dirty="0" smtClean="0"/>
              <a:t> </a:t>
            </a:r>
            <a:r>
              <a:rPr lang="el-GR" sz="2400" dirty="0"/>
              <a:t>αι.</a:t>
            </a:r>
            <a:endParaRPr lang="en-US" sz="2400" dirty="0"/>
          </a:p>
          <a:p>
            <a:r>
              <a:rPr lang="el-GR" sz="2400" dirty="0"/>
              <a:t>Στη σημερινή της μορφή η νεκρώσιμη Ακολουθία διατηρεί, ως κατάλοιπα της σχέσεώς της με τη </a:t>
            </a:r>
            <a:r>
              <a:rPr lang="el-GR" sz="2400" dirty="0" smtClean="0"/>
              <a:t>Θεία </a:t>
            </a:r>
            <a:r>
              <a:rPr lang="el-GR" sz="2400" dirty="0"/>
              <a:t>Λειτουργία, τους μακαρισμούς, τα αναγνώσματα και την εκτενή.</a:t>
            </a:r>
            <a:endParaRPr lang="en-US" sz="2400" dirty="0"/>
          </a:p>
          <a:p>
            <a:r>
              <a:rPr lang="el-GR" sz="2400" dirty="0"/>
              <a:t>Όταν η νεκρώσιμη Ακολουθία αποσυνδέθηκε από τη </a:t>
            </a:r>
            <a:r>
              <a:rPr lang="el-GR" sz="2400" dirty="0" smtClean="0"/>
              <a:t>Θεία </a:t>
            </a:r>
            <a:r>
              <a:rPr lang="el-GR" sz="2400" dirty="0"/>
              <a:t>Λειτουργία (οπωσδήποτε πριν από τη χιλιετία) για λόγους πρακτικούς (δεν ήταν δυνατόν να οικονομηθεί η ευχαριστιακή νηστεία/ όταν συνέβαιναν πολλοί θάνατοι δεν ήταν δυνατόν να τελεστούν πολλές </a:t>
            </a:r>
            <a:r>
              <a:rPr lang="el-GR" sz="2400" dirty="0" smtClean="0"/>
              <a:t>Θείες </a:t>
            </a:r>
            <a:r>
              <a:rPr lang="el-GR" sz="2400" dirty="0"/>
              <a:t>Λειτουργίες), τότε συνδυάστηκε με την Ακολουθία του Όρθρου.</a:t>
            </a:r>
            <a:endParaRPr lang="en-US" sz="2400" dirty="0"/>
          </a:p>
        </p:txBody>
      </p:sp>
    </p:spTree>
    <p:extLst>
      <p:ext uri="{BB962C8B-B14F-4D97-AF65-F5344CB8AC3E}">
        <p14:creationId xmlns:p14="http://schemas.microsoft.com/office/powerpoint/2010/main" val="29199959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 Γένεση και Εξέλιξη</a:t>
            </a:r>
            <a:br>
              <a:rPr lang="el-GR" dirty="0"/>
            </a:br>
            <a:r>
              <a:rPr lang="el-GR" dirty="0"/>
              <a:t>της Επικήδειου Ακολουθίας </a:t>
            </a:r>
            <a:r>
              <a:rPr lang="el-GR" dirty="0" smtClean="0"/>
              <a:t>(7 </a:t>
            </a:r>
            <a:r>
              <a:rPr lang="el-GR" dirty="0"/>
              <a:t>από </a:t>
            </a:r>
            <a:r>
              <a:rPr lang="el-GR" dirty="0" smtClean="0"/>
              <a:t>7)</a:t>
            </a:r>
            <a:endParaRPr lang="el-GR" dirty="0"/>
          </a:p>
        </p:txBody>
      </p:sp>
      <p:sp>
        <p:nvSpPr>
          <p:cNvPr id="5" name="Θέση περιεχομένου 4"/>
          <p:cNvSpPr>
            <a:spLocks noGrp="1"/>
          </p:cNvSpPr>
          <p:nvPr>
            <p:ph idx="1"/>
          </p:nvPr>
        </p:nvSpPr>
        <p:spPr/>
        <p:txBody>
          <a:bodyPr>
            <a:normAutofit fontScale="85000" lnSpcReduction="10000"/>
          </a:bodyPr>
          <a:lstStyle/>
          <a:p>
            <a:r>
              <a:rPr lang="el-GR" sz="2400" dirty="0"/>
              <a:t>Οι πρώτες χειρόγραφες ευχολογιακές μαρτυρίες καταδεικνύουν τη Στουδιτική επίδραση επί της νεκρώσιμης Ακολουθίας: πρόκειται περί μοναστικού Όρθρου (με κυρίαρχο στοιχείο τον Κανόνα) που φέρει ασματικά στοιχεία (αντίφωνα, κοντάκιο).</a:t>
            </a:r>
            <a:endParaRPr lang="en-US" sz="2400" dirty="0"/>
          </a:p>
          <a:p>
            <a:r>
              <a:rPr lang="el-GR" sz="2400" dirty="0"/>
              <a:t>Φαίνεται ότι αρχικά δεν προβλεπόταν ποικιλία νεκρώσιμων Ακολουθιών, αλλά υπήρχε μία Ακολουθία που κάλυπτε όλες τις περιστάσεις/ Όταν άρχισε η εμφάνιση ποικιλίας Ακολουθιών, το στοιχείο που δημιουργούσε την ποικιλία ήταν οι Κανόνες και η σταδιακή υμνογραφική παραγωγή για τους κατά περίπτωση κεκοιμημένους/ Έτσι </a:t>
            </a:r>
            <a:r>
              <a:rPr lang="el-GR" sz="2400" dirty="0" smtClean="0"/>
              <a:t>δημιουργήθηκε -ήδη </a:t>
            </a:r>
            <a:r>
              <a:rPr lang="el-GR" sz="2400" dirty="0"/>
              <a:t>από τον </a:t>
            </a:r>
            <a:r>
              <a:rPr lang="el-GR" sz="2400" dirty="0" smtClean="0"/>
              <a:t>12</a:t>
            </a:r>
            <a:r>
              <a:rPr lang="el-GR" sz="2400" baseline="30000" dirty="0" smtClean="0"/>
              <a:t>ο</a:t>
            </a:r>
            <a:r>
              <a:rPr lang="el-GR" sz="2400" dirty="0" smtClean="0"/>
              <a:t> </a:t>
            </a:r>
            <a:r>
              <a:rPr lang="el-GR" sz="2400" dirty="0"/>
              <a:t>αι.- η ποικιλία Ακολουθιών (για ενήλικες, βρέφη, μοναχούς, ιερωμένους και λαϊκούς). </a:t>
            </a:r>
            <a:endParaRPr lang="en-US" sz="2400" dirty="0"/>
          </a:p>
          <a:p>
            <a:r>
              <a:rPr lang="el-GR" sz="2400" dirty="0"/>
              <a:t>Οι συγκυρίες πολλών θανάτων (και, επομένως, η υποχρέωση μαζικών ενταφιασμών) οδήγησε τον </a:t>
            </a:r>
            <a:r>
              <a:rPr lang="el-GR" sz="2400" dirty="0" smtClean="0"/>
              <a:t>17</a:t>
            </a:r>
            <a:r>
              <a:rPr lang="el-GR" sz="2400" baseline="30000" dirty="0" smtClean="0"/>
              <a:t>ο</a:t>
            </a:r>
            <a:r>
              <a:rPr lang="el-GR" sz="2400" dirty="0" smtClean="0"/>
              <a:t> </a:t>
            </a:r>
            <a:r>
              <a:rPr lang="el-GR" sz="2400" dirty="0"/>
              <a:t>αι. την Εκκλησία της Κωνσταντινουπόλεως να επιτρέψει την κατά περίπτωση σύντμηση της νεκρώσιμης Ακολουθίας. </a:t>
            </a:r>
            <a:endParaRPr lang="en-US" sz="2400" dirty="0"/>
          </a:p>
        </p:txBody>
      </p:sp>
    </p:spTree>
    <p:extLst>
      <p:ext uri="{BB962C8B-B14F-4D97-AF65-F5344CB8AC3E}">
        <p14:creationId xmlns:p14="http://schemas.microsoft.com/office/powerpoint/2010/main" val="16450607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1623</TotalTime>
  <Words>2685</Words>
  <Application>Microsoft Office PowerPoint</Application>
  <PresentationFormat>On-screen Show (4:3)</PresentationFormat>
  <Paragraphs>163</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ＭＳ Ｐゴシック</vt:lpstr>
      <vt:lpstr>Arial</vt:lpstr>
      <vt:lpstr>Calibri</vt:lpstr>
      <vt:lpstr>Wingdings</vt:lpstr>
      <vt:lpstr>Θέμα του Office</vt:lpstr>
      <vt:lpstr>Λειτουργική</vt:lpstr>
      <vt:lpstr>Περιεχόμενα ενότητας</vt:lpstr>
      <vt:lpstr>Α) Γένεση και Εξέλιξη της Επικήδειου Ακολουθίας (1 από 7)</vt:lpstr>
      <vt:lpstr>Α) Γένεση και Εξέλιξη της Επικήδειου Ακολουθίας (2 από 7)</vt:lpstr>
      <vt:lpstr>Α) Γένεση και Εξέλιξη της Επικήδειου Ακολουθίας (3 από 7)</vt:lpstr>
      <vt:lpstr>Α) Γένεση και Εξέλιξη της Επικήδειου Ακολουθίας (4 από 7)</vt:lpstr>
      <vt:lpstr>Α) Γένεση και Εξέλιξη της Επικήδειου Ακολουθίας (5 από 7)</vt:lpstr>
      <vt:lpstr>Α) Γένεση και Εξέλιξη της Επικήδειου Ακολουθίας (6 από 7)</vt:lpstr>
      <vt:lpstr>Α) Γένεση και Εξέλιξη της Επικήδειου Ακολουθίας (7 από 7)</vt:lpstr>
      <vt:lpstr>Β) Ο Εσπερινός (1 από 3)</vt:lpstr>
      <vt:lpstr>Β) Ο Εσπερινός (2 από 3)</vt:lpstr>
      <vt:lpstr>Β) Ο Εσπερινός (3 από 3)</vt:lpstr>
      <vt:lpstr>Γ) Το Απόδειπνο</vt:lpstr>
      <vt:lpstr>Δ) Μεσονυκτικό</vt:lpstr>
      <vt:lpstr>Ε) Όρθρος (1 από 4)</vt:lpstr>
      <vt:lpstr>Ε) Όρθρος (2 από 4)</vt:lpstr>
      <vt:lpstr>Ε) Όρθρος (3 από 4)</vt:lpstr>
      <vt:lpstr>Ε) Όρθρος (4 από 4)</vt:lpstr>
      <vt:lpstr>ΣΤ) Οι Ώρες (1 από 2)</vt:lpstr>
      <vt:lpstr>ΣΤ) Οι Ώρες (2 από 2)</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Uoa</cp:lastModifiedBy>
  <cp:revision>190</cp:revision>
  <dcterms:created xsi:type="dcterms:W3CDTF">2012-09-06T09:03:05Z</dcterms:created>
  <dcterms:modified xsi:type="dcterms:W3CDTF">2015-04-17T14:29:15Z</dcterms:modified>
</cp:coreProperties>
</file>